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0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257" r:id="rId6"/>
    <p:sldId id="517" r:id="rId7"/>
    <p:sldId id="509" r:id="rId8"/>
    <p:sldId id="508" r:id="rId9"/>
    <p:sldId id="510" r:id="rId10"/>
    <p:sldId id="283" r:id="rId11"/>
    <p:sldId id="522" r:id="rId12"/>
    <p:sldId id="523" r:id="rId13"/>
    <p:sldId id="531" r:id="rId14"/>
    <p:sldId id="525" r:id="rId15"/>
    <p:sldId id="526" r:id="rId16"/>
    <p:sldId id="527" r:id="rId17"/>
    <p:sldId id="461" r:id="rId18"/>
    <p:sldId id="529" r:id="rId19"/>
    <p:sldId id="532" r:id="rId20"/>
    <p:sldId id="516" r:id="rId21"/>
    <p:sldId id="486" r:id="rId22"/>
    <p:sldId id="466" r:id="rId23"/>
    <p:sldId id="518" r:id="rId24"/>
    <p:sldId id="533" r:id="rId25"/>
    <p:sldId id="535" r:id="rId26"/>
    <p:sldId id="536" r:id="rId27"/>
    <p:sldId id="537" r:id="rId28"/>
    <p:sldId id="538" r:id="rId29"/>
    <p:sldId id="539" r:id="rId30"/>
    <p:sldId id="513" r:id="rId31"/>
    <p:sldId id="540" r:id="rId32"/>
    <p:sldId id="541" r:id="rId33"/>
    <p:sldId id="542" r:id="rId34"/>
    <p:sldId id="543" r:id="rId35"/>
    <p:sldId id="544" r:id="rId36"/>
    <p:sldId id="439" r:id="rId37"/>
    <p:sldId id="265" r:id="rId38"/>
  </p:sldIdLst>
  <p:sldSz cx="12192000" cy="6858000"/>
  <p:notesSz cx="6858000" cy="9144000"/>
  <p:embeddedFontLst>
    <p:embeddedFont>
      <p:font typeface="Cambria" panose="02040503050406030204" pitchFamily="18" charset="0"/>
      <p:regular r:id="rId41"/>
      <p:bold r:id="rId42"/>
      <p:italic r:id="rId43"/>
      <p:boldItalic r:id="rId44"/>
    </p:embeddedFont>
    <p:embeddedFont>
      <p:font typeface="Segoe UI" panose="020B0502040204020203" pitchFamily="34" charset="0"/>
      <p:regular r:id="rId45"/>
      <p:bold r:id="rId46"/>
      <p:italic r:id="rId47"/>
      <p:boldItalic r:id="rId48"/>
    </p:embeddedFont>
    <p:embeddedFont>
      <p:font typeface="Source Sans Pro" panose="020B0503030403020204" pitchFamily="34" charset="0"/>
      <p:regular r:id="rId49"/>
      <p:bold r:id="rId50"/>
      <p:italic r:id="rId51"/>
      <p:boldItalic r:id="rId52"/>
    </p:embeddedFont>
    <p:embeddedFont>
      <p:font typeface="Vivaldi" panose="03020602050506090804" pitchFamily="66" charset="0"/>
      <p: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wynne Kizer Mashon" initials="GKM" lastIdx="1" clrIdx="0">
    <p:extLst>
      <p:ext uri="{19B8F6BF-5375-455C-9EA6-DF929625EA0E}">
        <p15:presenceInfo xmlns:p15="http://schemas.microsoft.com/office/powerpoint/2012/main" userId="S-1-5-21-2077504941-3110522328-3205064618-89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72B7A4"/>
    <a:srgbClr val="C38C01"/>
    <a:srgbClr val="FFFF00"/>
    <a:srgbClr val="E0E0E0"/>
    <a:srgbClr val="F1EDEA"/>
    <a:srgbClr val="E7E0D8"/>
    <a:srgbClr val="F0ECE9"/>
    <a:srgbClr val="A80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73988E-D5C1-5D45-7C02-CF5966CDE71D}" v="13" dt="2026-09-22T14:52:17.423"/>
    <p1510:client id="{41B9339C-0CC5-4C46-A048-745F40620054}" v="10440" dt="2026-09-22T21:56:17.0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8" autoAdjust="0"/>
    <p:restoredTop sz="90465" autoAdjust="0"/>
  </p:normalViewPr>
  <p:slideViewPr>
    <p:cSldViewPr snapToGrid="0">
      <p:cViewPr>
        <p:scale>
          <a:sx n="70" d="100"/>
          <a:sy n="70" d="100"/>
        </p:scale>
        <p:origin x="1278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34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1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9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#3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1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41D2FE-3087-4ACA-94DF-16263E4A735B}" type="doc">
      <dgm:prSet loTypeId="urn:microsoft.com/office/officeart/2005/8/layout/hList3" loCatId="list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4FDC6BBD-A7B8-42D0-ADE8-723DF9006103}">
      <dgm:prSet phldrT="[Text]" phldr="0" custT="1"/>
      <dgm:spPr/>
      <dgm:t>
        <a:bodyPr/>
        <a:lstStyle/>
        <a:p>
          <a:r>
            <a:rPr lang="en-US" sz="2400" dirty="0">
              <a:latin typeface="Calibri"/>
              <a:ea typeface="Calibri"/>
              <a:cs typeface="Calibri"/>
            </a:rPr>
            <a:t>AABD Cash is a complicated program, but you don't have to fully understand it to help others get the cash assistance they need and qualify for.</a:t>
          </a:r>
        </a:p>
      </dgm:t>
    </dgm:pt>
    <dgm:pt modelId="{D71C215D-9908-4CF1-B2F3-66F379C9A512}" type="parTrans" cxnId="{5DE614FE-BE31-4713-9310-98E8A895D39F}">
      <dgm:prSet/>
      <dgm:spPr/>
      <dgm:t>
        <a:bodyPr/>
        <a:lstStyle/>
        <a:p>
          <a:endParaRPr lang="en-US"/>
        </a:p>
      </dgm:t>
    </dgm:pt>
    <dgm:pt modelId="{D99B8DE4-ED49-4B1D-8FFE-9A0066EE5EAB}" type="sibTrans" cxnId="{5DE614FE-BE31-4713-9310-98E8A895D39F}">
      <dgm:prSet/>
      <dgm:spPr/>
      <dgm:t>
        <a:bodyPr/>
        <a:lstStyle/>
        <a:p>
          <a:endParaRPr lang="en-US"/>
        </a:p>
      </dgm:t>
    </dgm:pt>
    <dgm:pt modelId="{CDD099DF-5FD8-493E-BDA2-855CFB64E338}">
      <dgm:prSet phldrT="[Text]" phldr="0"/>
      <dgm:spPr/>
      <dgm:t>
        <a:bodyPr/>
        <a:lstStyle/>
        <a:p>
          <a:r>
            <a:rPr lang="en-US" sz="1100">
              <a:latin typeface="Calibri"/>
              <a:ea typeface="Calibri"/>
              <a:cs typeface="Calibri"/>
            </a:rPr>
            <a:t>Apply early and often</a:t>
          </a:r>
          <a:endParaRPr lang="en-US" sz="1100" dirty="0">
            <a:latin typeface="Calibri"/>
            <a:ea typeface="Calibri"/>
            <a:cs typeface="Calibri"/>
          </a:endParaRPr>
        </a:p>
      </dgm:t>
    </dgm:pt>
    <dgm:pt modelId="{DCD23E97-2DAC-4453-8858-710289483457}" type="parTrans" cxnId="{26B7289F-39B5-4631-81BD-B87133A3F126}">
      <dgm:prSet/>
      <dgm:spPr/>
      <dgm:t>
        <a:bodyPr/>
        <a:lstStyle/>
        <a:p>
          <a:endParaRPr lang="en-US"/>
        </a:p>
      </dgm:t>
    </dgm:pt>
    <dgm:pt modelId="{D1B7DFBA-DBFC-4CA9-83DB-3CA94802012D}" type="sibTrans" cxnId="{26B7289F-39B5-4631-81BD-B87133A3F126}">
      <dgm:prSet/>
      <dgm:spPr/>
      <dgm:t>
        <a:bodyPr/>
        <a:lstStyle/>
        <a:p>
          <a:endParaRPr lang="en-US"/>
        </a:p>
      </dgm:t>
    </dgm:pt>
    <dgm:pt modelId="{8357CE10-4792-4D26-8502-31BDBCB1932E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If AABD Cash is denied or is low, it’s often worth spending some time to figure out if that decision is correct</a:t>
          </a:r>
        </a:p>
      </dgm:t>
    </dgm:pt>
    <dgm:pt modelId="{20072402-F9CA-4B56-8631-4982ACC60740}" type="parTrans" cxnId="{BF41FA78-214E-443E-AFE1-E6206050EF6D}">
      <dgm:prSet/>
      <dgm:spPr/>
      <dgm:t>
        <a:bodyPr/>
        <a:lstStyle/>
        <a:p>
          <a:endParaRPr lang="en-US"/>
        </a:p>
      </dgm:t>
    </dgm:pt>
    <dgm:pt modelId="{18784ADA-367F-490B-B674-F7BCED9F26DA}" type="sibTrans" cxnId="{BF41FA78-214E-443E-AFE1-E6206050EF6D}">
      <dgm:prSet/>
      <dgm:spPr/>
      <dgm:t>
        <a:bodyPr/>
        <a:lstStyle/>
        <a:p>
          <a:endParaRPr lang="en-US"/>
        </a:p>
      </dgm:t>
    </dgm:pt>
    <dgm:pt modelId="{BD3B7EE2-5D67-47C7-851D-653FDC4135A0}">
      <dgm:prSet phldrT="[Text]" phldr="0"/>
      <dgm:spPr/>
      <dgm:t>
        <a:bodyPr/>
        <a:lstStyle/>
        <a:p>
          <a:r>
            <a:rPr lang="en-US" sz="1100">
              <a:latin typeface="Calibri"/>
              <a:ea typeface="Calibri"/>
              <a:cs typeface="Calibri"/>
            </a:rPr>
            <a:t>When in doubt, consult with a legal aid attorney.</a:t>
          </a:r>
          <a:endParaRPr lang="en-US" sz="1100" dirty="0">
            <a:latin typeface="Calibri"/>
            <a:ea typeface="Calibri"/>
            <a:cs typeface="Calibri"/>
          </a:endParaRPr>
        </a:p>
      </dgm:t>
    </dgm:pt>
    <dgm:pt modelId="{25ADB974-48E0-4ED3-89C1-BAB4724D79AB}" type="parTrans" cxnId="{CFD6DEA9-70D3-40A8-8674-FE3789A7C445}">
      <dgm:prSet/>
      <dgm:spPr/>
      <dgm:t>
        <a:bodyPr/>
        <a:lstStyle/>
        <a:p>
          <a:endParaRPr lang="en-US"/>
        </a:p>
      </dgm:t>
    </dgm:pt>
    <dgm:pt modelId="{8FFD0155-3CFB-4DBE-A316-37C27F1C776C}" type="sibTrans" cxnId="{CFD6DEA9-70D3-40A8-8674-FE3789A7C445}">
      <dgm:prSet/>
      <dgm:spPr/>
      <dgm:t>
        <a:bodyPr/>
        <a:lstStyle/>
        <a:p>
          <a:endParaRPr lang="en-US"/>
        </a:p>
      </dgm:t>
    </dgm:pt>
    <dgm:pt modelId="{A4BFD743-BE0D-4E62-B787-3E37B787A290}">
      <dgm:prSet phldrT="[Text]" phldr="0"/>
      <dgm:spPr/>
      <dgm:t>
        <a:bodyPr/>
        <a:lstStyle/>
        <a:p>
          <a:r>
            <a:rPr lang="en-US" sz="1100" b="1" dirty="0">
              <a:latin typeface="Calibri"/>
              <a:ea typeface="Calibri"/>
              <a:cs typeface="Calibri"/>
            </a:rPr>
            <a:t>In our experience, decisions are more prone to errors than other programs </a:t>
          </a:r>
          <a:r>
            <a:rPr lang="en-US" sz="1100" dirty="0">
              <a:latin typeface="Calibri"/>
              <a:ea typeface="Calibri"/>
              <a:cs typeface="Calibri"/>
            </a:rPr>
            <a:t>(including inactions!)</a:t>
          </a:r>
        </a:p>
      </dgm:t>
    </dgm:pt>
    <dgm:pt modelId="{C1403749-B04C-44D7-A922-07F104A08AA1}" type="parTrans" cxnId="{9D26C281-69F2-4035-B43E-C641D810399B}">
      <dgm:prSet/>
      <dgm:spPr/>
      <dgm:t>
        <a:bodyPr/>
        <a:lstStyle/>
        <a:p>
          <a:endParaRPr lang="en-US"/>
        </a:p>
      </dgm:t>
    </dgm:pt>
    <dgm:pt modelId="{C29197FF-8384-4FDA-94F1-28AD39A53F5A}" type="sibTrans" cxnId="{9D26C281-69F2-4035-B43E-C641D810399B}">
      <dgm:prSet/>
      <dgm:spPr/>
      <dgm:t>
        <a:bodyPr/>
        <a:lstStyle/>
        <a:p>
          <a:endParaRPr lang="en-US"/>
        </a:p>
      </dgm:t>
    </dgm:pt>
    <dgm:pt modelId="{54A7B00E-BE0A-4C0A-8FA2-C8ECE875E15A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Esp. if they are getting SSI, apply at each application or redetermination for SNAP/Medicaid (it’s free!)</a:t>
          </a:r>
        </a:p>
      </dgm:t>
    </dgm:pt>
    <dgm:pt modelId="{0D219D8F-B4BE-4A4A-AF42-A895A1B154E4}" type="parTrans" cxnId="{52F56455-D82B-4571-960F-E544DE462AC3}">
      <dgm:prSet/>
      <dgm:spPr/>
      <dgm:t>
        <a:bodyPr/>
        <a:lstStyle/>
        <a:p>
          <a:endParaRPr lang="en-US"/>
        </a:p>
      </dgm:t>
    </dgm:pt>
    <dgm:pt modelId="{7B32A505-CCAA-464A-909E-AD57E695AF9E}" type="sibTrans" cxnId="{52F56455-D82B-4571-960F-E544DE462AC3}">
      <dgm:prSet/>
      <dgm:spPr/>
      <dgm:t>
        <a:bodyPr/>
        <a:lstStyle/>
        <a:p>
          <a:endParaRPr lang="en-US"/>
        </a:p>
      </dgm:t>
    </dgm:pt>
    <dgm:pt modelId="{A35B7129-46D8-4A0A-B931-0F59B1986050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Ensure clients get help they qualify for</a:t>
          </a:r>
        </a:p>
      </dgm:t>
    </dgm:pt>
    <dgm:pt modelId="{CF3A4815-1028-47C2-B1A2-39300B7C922E}" type="parTrans" cxnId="{F74076BF-7A3A-49BF-8082-FF912F39CA2A}">
      <dgm:prSet/>
      <dgm:spPr/>
      <dgm:t>
        <a:bodyPr/>
        <a:lstStyle/>
        <a:p>
          <a:endParaRPr lang="en-US"/>
        </a:p>
      </dgm:t>
    </dgm:pt>
    <dgm:pt modelId="{05227DA5-3E49-4D5C-B179-85261C8F1C62}" type="sibTrans" cxnId="{F74076BF-7A3A-49BF-8082-FF912F39CA2A}">
      <dgm:prSet/>
      <dgm:spPr/>
      <dgm:t>
        <a:bodyPr/>
        <a:lstStyle/>
        <a:p>
          <a:endParaRPr lang="en-US"/>
        </a:p>
      </dgm:t>
    </dgm:pt>
    <dgm:pt modelId="{D8600E65-8DCB-44E0-A87C-3A001EF66A2A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Identify who might be eligible for AABD Cash</a:t>
          </a:r>
        </a:p>
      </dgm:t>
    </dgm:pt>
    <dgm:pt modelId="{06D1D536-6BC5-4F16-B1D5-7842EA307DAD}" type="parTrans" cxnId="{E5222981-1D05-483A-9B34-D3204374DEBF}">
      <dgm:prSet/>
      <dgm:spPr/>
      <dgm:t>
        <a:bodyPr/>
        <a:lstStyle/>
        <a:p>
          <a:endParaRPr lang="en-US"/>
        </a:p>
      </dgm:t>
    </dgm:pt>
    <dgm:pt modelId="{0C2CD865-4489-444B-B913-CB4B8AAE782A}" type="sibTrans" cxnId="{E5222981-1D05-483A-9B34-D3204374DEBF}">
      <dgm:prSet/>
      <dgm:spPr/>
      <dgm:t>
        <a:bodyPr/>
        <a:lstStyle/>
        <a:p>
          <a:endParaRPr lang="en-US"/>
        </a:p>
      </dgm:t>
    </dgm:pt>
    <dgm:pt modelId="{EFF6BCB1-224E-4B13-AF18-11EFA177B269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Navigate the Application Process</a:t>
          </a:r>
        </a:p>
      </dgm:t>
    </dgm:pt>
    <dgm:pt modelId="{43DC26DB-A2E3-4F3B-95F4-D316CD59B76E}" type="parTrans" cxnId="{B61AAF0A-373E-4029-9C65-6C041F5C386F}">
      <dgm:prSet/>
      <dgm:spPr/>
      <dgm:t>
        <a:bodyPr/>
        <a:lstStyle/>
        <a:p>
          <a:endParaRPr lang="en-US"/>
        </a:p>
      </dgm:t>
    </dgm:pt>
    <dgm:pt modelId="{A0BE4E76-71C8-4E95-96A2-C34B83C0A413}" type="sibTrans" cxnId="{B61AAF0A-373E-4029-9C65-6C041F5C386F}">
      <dgm:prSet/>
      <dgm:spPr/>
      <dgm:t>
        <a:bodyPr/>
        <a:lstStyle/>
        <a:p>
          <a:endParaRPr lang="en-US"/>
        </a:p>
      </dgm:t>
    </dgm:pt>
    <dgm:pt modelId="{AB45AA0C-3533-4194-8BEB-7B598F076DFB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Tell DHS and send doctors notes if they have special dietary needs or conditions that limit their ability to climb stairs or are blind</a:t>
          </a:r>
        </a:p>
      </dgm:t>
    </dgm:pt>
    <dgm:pt modelId="{40A8FC22-058D-4B08-9CCD-EA0E52C91F9A}" type="parTrans" cxnId="{AAC175B3-53A4-46C9-BB54-0617A3417EAC}">
      <dgm:prSet/>
      <dgm:spPr/>
      <dgm:t>
        <a:bodyPr/>
        <a:lstStyle/>
        <a:p>
          <a:endParaRPr lang="en-US"/>
        </a:p>
      </dgm:t>
    </dgm:pt>
    <dgm:pt modelId="{2C8F2711-3C3A-4B1D-A4C3-8A4BB7762D62}" type="sibTrans" cxnId="{AAC175B3-53A4-46C9-BB54-0617A3417EAC}">
      <dgm:prSet/>
      <dgm:spPr/>
      <dgm:t>
        <a:bodyPr/>
        <a:lstStyle/>
        <a:p>
          <a:endParaRPr lang="en-US"/>
        </a:p>
      </dgm:t>
    </dgm:pt>
    <dgm:pt modelId="{374D9C64-725E-4BBA-9274-212DAE32FBC0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Interview with local office required</a:t>
          </a:r>
        </a:p>
      </dgm:t>
    </dgm:pt>
    <dgm:pt modelId="{388E288B-7476-4B0B-A546-6FFCE21120BB}" type="parTrans" cxnId="{58F1D405-7096-420E-9591-F777C89216C5}">
      <dgm:prSet/>
      <dgm:spPr/>
      <dgm:t>
        <a:bodyPr/>
        <a:lstStyle/>
        <a:p>
          <a:endParaRPr lang="en-US"/>
        </a:p>
      </dgm:t>
    </dgm:pt>
    <dgm:pt modelId="{FC508F39-8BC5-415C-93DB-A34557CD9850}" type="sibTrans" cxnId="{58F1D405-7096-420E-9591-F777C89216C5}">
      <dgm:prSet/>
      <dgm:spPr/>
      <dgm:t>
        <a:bodyPr/>
        <a:lstStyle/>
        <a:p>
          <a:endParaRPr lang="en-US"/>
        </a:p>
      </dgm:t>
    </dgm:pt>
    <dgm:pt modelId="{0C9B1F48-98D1-4628-AA3A-7F738269B0C5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Other common verifications needed:</a:t>
          </a:r>
        </a:p>
      </dgm:t>
    </dgm:pt>
    <dgm:pt modelId="{A2D4B980-00C4-4FD4-BDAD-CAABBFEADC2D}" type="parTrans" cxnId="{B7B0ACA8-13C8-4511-8875-7BCDD4F24D83}">
      <dgm:prSet/>
      <dgm:spPr/>
      <dgm:t>
        <a:bodyPr/>
        <a:lstStyle/>
        <a:p>
          <a:endParaRPr lang="en-US"/>
        </a:p>
      </dgm:t>
    </dgm:pt>
    <dgm:pt modelId="{62D09882-FC17-493A-B2C7-64F544AEA5FD}" type="sibTrans" cxnId="{B7B0ACA8-13C8-4511-8875-7BCDD4F24D83}">
      <dgm:prSet/>
      <dgm:spPr/>
      <dgm:t>
        <a:bodyPr/>
        <a:lstStyle/>
        <a:p>
          <a:endParaRPr lang="en-US"/>
        </a:p>
      </dgm:t>
    </dgm:pt>
    <dgm:pt modelId="{D0DC4ABC-C951-4A87-9BD0-EB0DDC28C3B3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Non-SSA income</a:t>
          </a:r>
        </a:p>
      </dgm:t>
    </dgm:pt>
    <dgm:pt modelId="{BF2FC84C-D3E9-46C2-B976-2B83137DCF3E}" type="parTrans" cxnId="{5D4BA4CC-57E7-411F-9F23-B80EA2B9FCF2}">
      <dgm:prSet/>
      <dgm:spPr/>
      <dgm:t>
        <a:bodyPr/>
        <a:lstStyle/>
        <a:p>
          <a:endParaRPr lang="en-US"/>
        </a:p>
      </dgm:t>
    </dgm:pt>
    <dgm:pt modelId="{A19122BC-A74A-4613-B52D-AD48492FE1FB}" type="sibTrans" cxnId="{5D4BA4CC-57E7-411F-9F23-B80EA2B9FCF2}">
      <dgm:prSet/>
      <dgm:spPr/>
      <dgm:t>
        <a:bodyPr/>
        <a:lstStyle/>
        <a:p>
          <a:endParaRPr lang="en-US"/>
        </a:p>
      </dgm:t>
    </dgm:pt>
    <dgm:pt modelId="{4BD2589C-446D-478B-8E3B-08F1B604DB06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Overpayments</a:t>
          </a:r>
        </a:p>
      </dgm:t>
    </dgm:pt>
    <dgm:pt modelId="{08C3A7B1-7785-4848-8230-E65AD3BE52A2}" type="parTrans" cxnId="{67C36359-C4EF-499B-BDA4-DEF2C29B561B}">
      <dgm:prSet/>
      <dgm:spPr/>
      <dgm:t>
        <a:bodyPr/>
        <a:lstStyle/>
        <a:p>
          <a:endParaRPr lang="en-US"/>
        </a:p>
      </dgm:t>
    </dgm:pt>
    <dgm:pt modelId="{67149E81-67E7-4557-BBA1-E74A4ABC0085}" type="sibTrans" cxnId="{67C36359-C4EF-499B-BDA4-DEF2C29B561B}">
      <dgm:prSet/>
      <dgm:spPr/>
      <dgm:t>
        <a:bodyPr/>
        <a:lstStyle/>
        <a:p>
          <a:endParaRPr lang="en-US"/>
        </a:p>
      </dgm:t>
    </dgm:pt>
    <dgm:pt modelId="{F73FCAEF-E88F-4909-850F-D8357CD41FCC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Rent/Housing costs</a:t>
          </a:r>
        </a:p>
      </dgm:t>
    </dgm:pt>
    <dgm:pt modelId="{E96F5C6D-156E-45EF-9027-5AF4487AD1CB}" type="parTrans" cxnId="{1FCC055D-EB30-4782-AA64-0D70D00AE404}">
      <dgm:prSet/>
      <dgm:spPr/>
      <dgm:t>
        <a:bodyPr/>
        <a:lstStyle/>
        <a:p>
          <a:endParaRPr lang="en-US"/>
        </a:p>
      </dgm:t>
    </dgm:pt>
    <dgm:pt modelId="{64AD7137-CE22-4BAC-9FD9-DE5CB1A463E3}" type="sibTrans" cxnId="{1FCC055D-EB30-4782-AA64-0D70D00AE404}">
      <dgm:prSet/>
      <dgm:spPr/>
      <dgm:t>
        <a:bodyPr/>
        <a:lstStyle/>
        <a:p>
          <a:endParaRPr lang="en-US"/>
        </a:p>
      </dgm:t>
    </dgm:pt>
    <dgm:pt modelId="{CF036E98-A506-4310-A832-DFBB4033E36B}">
      <dgm:prSet phldrT="[Text]" phldr="0"/>
      <dgm:spPr/>
      <dgm:t>
        <a:bodyPr/>
        <a:lstStyle/>
        <a:p>
          <a:r>
            <a:rPr lang="en-US" sz="1100" dirty="0">
              <a:latin typeface="Calibri"/>
              <a:ea typeface="Calibri"/>
              <a:cs typeface="Calibri"/>
            </a:rPr>
            <a:t>Spouse’s income</a:t>
          </a:r>
        </a:p>
      </dgm:t>
    </dgm:pt>
    <dgm:pt modelId="{903F0DB7-805C-4C66-BE41-553E437F06CD}" type="parTrans" cxnId="{E5993E33-A58A-4CF3-BB9C-4B26A95649A7}">
      <dgm:prSet/>
      <dgm:spPr/>
      <dgm:t>
        <a:bodyPr/>
        <a:lstStyle/>
        <a:p>
          <a:endParaRPr lang="en-US"/>
        </a:p>
      </dgm:t>
    </dgm:pt>
    <dgm:pt modelId="{FB17EFF8-6D35-427E-82BF-BA4FF8189F90}" type="sibTrans" cxnId="{E5993E33-A58A-4CF3-BB9C-4B26A95649A7}">
      <dgm:prSet/>
      <dgm:spPr/>
      <dgm:t>
        <a:bodyPr/>
        <a:lstStyle/>
        <a:p>
          <a:endParaRPr lang="en-US"/>
        </a:p>
      </dgm:t>
    </dgm:pt>
    <dgm:pt modelId="{B2B28D1A-AD7F-4158-81BE-436D7DA20A2A}" type="pres">
      <dgm:prSet presAssocID="{8541D2FE-3087-4ACA-94DF-16263E4A735B}" presName="composite" presStyleCnt="0">
        <dgm:presLayoutVars>
          <dgm:chMax val="1"/>
          <dgm:dir/>
          <dgm:resizeHandles val="exact"/>
        </dgm:presLayoutVars>
      </dgm:prSet>
      <dgm:spPr/>
    </dgm:pt>
    <dgm:pt modelId="{CA152829-9AC8-4219-AA31-014090780271}" type="pres">
      <dgm:prSet presAssocID="{4FDC6BBD-A7B8-42D0-ADE8-723DF9006103}" presName="roof" presStyleLbl="dkBgShp" presStyleIdx="0" presStyleCnt="2"/>
      <dgm:spPr/>
    </dgm:pt>
    <dgm:pt modelId="{FEABB9F4-6386-44B3-B247-D1EBE4991A9B}" type="pres">
      <dgm:prSet presAssocID="{4FDC6BBD-A7B8-42D0-ADE8-723DF9006103}" presName="pillars" presStyleCnt="0"/>
      <dgm:spPr/>
    </dgm:pt>
    <dgm:pt modelId="{60D45298-9A69-4826-A7DB-2AF19DB402F7}" type="pres">
      <dgm:prSet presAssocID="{4FDC6BBD-A7B8-42D0-ADE8-723DF9006103}" presName="pillar1" presStyleLbl="node1" presStyleIdx="0" presStyleCnt="3">
        <dgm:presLayoutVars>
          <dgm:bulletEnabled val="1"/>
        </dgm:presLayoutVars>
      </dgm:prSet>
      <dgm:spPr/>
    </dgm:pt>
    <dgm:pt modelId="{627038DE-FF10-4CF0-8386-45C4BE458644}" type="pres">
      <dgm:prSet presAssocID="{EFF6BCB1-224E-4B13-AF18-11EFA177B269}" presName="pillarX" presStyleLbl="node1" presStyleIdx="1" presStyleCnt="3">
        <dgm:presLayoutVars>
          <dgm:bulletEnabled val="1"/>
        </dgm:presLayoutVars>
      </dgm:prSet>
      <dgm:spPr/>
    </dgm:pt>
    <dgm:pt modelId="{7E1E34AD-9AF2-465E-B797-7DFAE0CF7655}" type="pres">
      <dgm:prSet presAssocID="{A35B7129-46D8-4A0A-B931-0F59B1986050}" presName="pillarX" presStyleLbl="node1" presStyleIdx="2" presStyleCnt="3">
        <dgm:presLayoutVars>
          <dgm:bulletEnabled val="1"/>
        </dgm:presLayoutVars>
      </dgm:prSet>
      <dgm:spPr/>
    </dgm:pt>
    <dgm:pt modelId="{AF501497-D882-4BF7-97C1-4B39CBE73C70}" type="pres">
      <dgm:prSet presAssocID="{4FDC6BBD-A7B8-42D0-ADE8-723DF9006103}" presName="base" presStyleLbl="dkBgShp" presStyleIdx="1" presStyleCnt="2"/>
      <dgm:spPr/>
    </dgm:pt>
  </dgm:ptLst>
  <dgm:cxnLst>
    <dgm:cxn modelId="{58F1D405-7096-420E-9591-F777C89216C5}" srcId="{EFF6BCB1-224E-4B13-AF18-11EFA177B269}" destId="{374D9C64-725E-4BBA-9274-212DAE32FBC0}" srcOrd="1" destOrd="0" parTransId="{388E288B-7476-4B0B-A546-6FFCE21120BB}" sibTransId="{FC508F39-8BC5-415C-93DB-A34557CD9850}"/>
    <dgm:cxn modelId="{AC1F4107-312B-4E20-8518-72C3084FC4BB}" type="presOf" srcId="{8357CE10-4792-4D26-8502-31BDBCB1932E}" destId="{7E1E34AD-9AF2-465E-B797-7DFAE0CF7655}" srcOrd="0" destOrd="1" presId="urn:microsoft.com/office/officeart/2005/8/layout/hList3"/>
    <dgm:cxn modelId="{B61AAF0A-373E-4029-9C65-6C041F5C386F}" srcId="{4FDC6BBD-A7B8-42D0-ADE8-723DF9006103}" destId="{EFF6BCB1-224E-4B13-AF18-11EFA177B269}" srcOrd="1" destOrd="0" parTransId="{43DC26DB-A2E3-4F3B-95F4-D316CD59B76E}" sibTransId="{A0BE4E76-71C8-4E95-96A2-C34B83C0A413}"/>
    <dgm:cxn modelId="{F567E612-B7B4-4AE3-9E0F-FFF26819CD17}" type="presOf" srcId="{BD3B7EE2-5D67-47C7-851D-653FDC4135A0}" destId="{7E1E34AD-9AF2-465E-B797-7DFAE0CF7655}" srcOrd="0" destOrd="3" presId="urn:microsoft.com/office/officeart/2005/8/layout/hList3"/>
    <dgm:cxn modelId="{B62BB11D-6626-44CB-B227-D08F07BAC857}" type="presOf" srcId="{CF036E98-A506-4310-A832-DFBB4033E36B}" destId="{627038DE-FF10-4CF0-8386-45C4BE458644}" srcOrd="0" destOrd="7" presId="urn:microsoft.com/office/officeart/2005/8/layout/hList3"/>
    <dgm:cxn modelId="{738EE21E-7652-4B6A-B624-F3364765953E}" type="presOf" srcId="{0C9B1F48-98D1-4628-AA3A-7F738269B0C5}" destId="{627038DE-FF10-4CF0-8386-45C4BE458644}" srcOrd="0" destOrd="3" presId="urn:microsoft.com/office/officeart/2005/8/layout/hList3"/>
    <dgm:cxn modelId="{E5993E33-A58A-4CF3-BB9C-4B26A95649A7}" srcId="{0C9B1F48-98D1-4628-AA3A-7F738269B0C5}" destId="{CF036E98-A506-4310-A832-DFBB4033E36B}" srcOrd="3" destOrd="0" parTransId="{903F0DB7-805C-4C66-BE41-553E437F06CD}" sibTransId="{FB17EFF8-6D35-427E-82BF-BA4FF8189F90}"/>
    <dgm:cxn modelId="{1FCC055D-EB30-4782-AA64-0D70D00AE404}" srcId="{0C9B1F48-98D1-4628-AA3A-7F738269B0C5}" destId="{F73FCAEF-E88F-4909-850F-D8357CD41FCC}" srcOrd="2" destOrd="0" parTransId="{E96F5C6D-156E-45EF-9027-5AF4487AD1CB}" sibTransId="{64AD7137-CE22-4BAC-9FD9-DE5CB1A463E3}"/>
    <dgm:cxn modelId="{297B0F64-6E9A-44D8-904A-4F3EA8BD09CC}" type="presOf" srcId="{4BD2589C-446D-478B-8E3B-08F1B604DB06}" destId="{627038DE-FF10-4CF0-8386-45C4BE458644}" srcOrd="0" destOrd="5" presId="urn:microsoft.com/office/officeart/2005/8/layout/hList3"/>
    <dgm:cxn modelId="{847DBD53-7B7A-449E-B244-12362BEF5829}" type="presOf" srcId="{AB45AA0C-3533-4194-8BEB-7B598F076DFB}" destId="{627038DE-FF10-4CF0-8386-45C4BE458644}" srcOrd="0" destOrd="1" presId="urn:microsoft.com/office/officeart/2005/8/layout/hList3"/>
    <dgm:cxn modelId="{52F56455-D82B-4571-960F-E544DE462AC3}" srcId="{D8600E65-8DCB-44E0-A87C-3A001EF66A2A}" destId="{54A7B00E-BE0A-4C0A-8FA2-C8ECE875E15A}" srcOrd="1" destOrd="0" parTransId="{0D219D8F-B4BE-4A4A-AF42-A895A1B154E4}" sibTransId="{7B32A505-CCAA-464A-909E-AD57E695AF9E}"/>
    <dgm:cxn modelId="{BF41FA78-214E-443E-AFE1-E6206050EF6D}" srcId="{A35B7129-46D8-4A0A-B931-0F59B1986050}" destId="{8357CE10-4792-4D26-8502-31BDBCB1932E}" srcOrd="0" destOrd="0" parTransId="{20072402-F9CA-4B56-8631-4982ACC60740}" sibTransId="{18784ADA-367F-490B-B674-F7BCED9F26DA}"/>
    <dgm:cxn modelId="{67C36359-C4EF-499B-BDA4-DEF2C29B561B}" srcId="{0C9B1F48-98D1-4628-AA3A-7F738269B0C5}" destId="{4BD2589C-446D-478B-8E3B-08F1B604DB06}" srcOrd="1" destOrd="0" parTransId="{08C3A7B1-7785-4848-8230-E65AD3BE52A2}" sibTransId="{67149E81-67E7-4557-BBA1-E74A4ABC0085}"/>
    <dgm:cxn modelId="{E5222981-1D05-483A-9B34-D3204374DEBF}" srcId="{4FDC6BBD-A7B8-42D0-ADE8-723DF9006103}" destId="{D8600E65-8DCB-44E0-A87C-3A001EF66A2A}" srcOrd="0" destOrd="0" parTransId="{06D1D536-6BC5-4F16-B1D5-7842EA307DAD}" sibTransId="{0C2CD865-4489-444B-B913-CB4B8AAE782A}"/>
    <dgm:cxn modelId="{9D26C281-69F2-4035-B43E-C641D810399B}" srcId="{A35B7129-46D8-4A0A-B931-0F59B1986050}" destId="{A4BFD743-BE0D-4E62-B787-3E37B787A290}" srcOrd="1" destOrd="0" parTransId="{C1403749-B04C-44D7-A922-07F104A08AA1}" sibTransId="{C29197FF-8384-4FDA-94F1-28AD39A53F5A}"/>
    <dgm:cxn modelId="{2A7F2682-63DD-4282-A8AA-16720A8C55CB}" type="presOf" srcId="{F73FCAEF-E88F-4909-850F-D8357CD41FCC}" destId="{627038DE-FF10-4CF0-8386-45C4BE458644}" srcOrd="0" destOrd="6" presId="urn:microsoft.com/office/officeart/2005/8/layout/hList3"/>
    <dgm:cxn modelId="{88039482-2EB9-4314-993E-7260C59FE338}" type="presOf" srcId="{A35B7129-46D8-4A0A-B931-0F59B1986050}" destId="{7E1E34AD-9AF2-465E-B797-7DFAE0CF7655}" srcOrd="0" destOrd="0" presId="urn:microsoft.com/office/officeart/2005/8/layout/hList3"/>
    <dgm:cxn modelId="{EEB15C88-8520-45CC-B42D-5FAF465EEB89}" type="presOf" srcId="{8541D2FE-3087-4ACA-94DF-16263E4A735B}" destId="{B2B28D1A-AD7F-4158-81BE-436D7DA20A2A}" srcOrd="0" destOrd="0" presId="urn:microsoft.com/office/officeart/2005/8/layout/hList3"/>
    <dgm:cxn modelId="{F554D591-C74A-4A18-85B3-C190FA0AF109}" type="presOf" srcId="{D8600E65-8DCB-44E0-A87C-3A001EF66A2A}" destId="{60D45298-9A69-4826-A7DB-2AF19DB402F7}" srcOrd="0" destOrd="0" presId="urn:microsoft.com/office/officeart/2005/8/layout/hList3"/>
    <dgm:cxn modelId="{052BE393-D716-4259-A15A-B970D1090F3C}" type="presOf" srcId="{A4BFD743-BE0D-4E62-B787-3E37B787A290}" destId="{7E1E34AD-9AF2-465E-B797-7DFAE0CF7655}" srcOrd="0" destOrd="2" presId="urn:microsoft.com/office/officeart/2005/8/layout/hList3"/>
    <dgm:cxn modelId="{FD68209D-7DCA-49F1-AE4D-1BE1E3DB6AA9}" type="presOf" srcId="{374D9C64-725E-4BBA-9274-212DAE32FBC0}" destId="{627038DE-FF10-4CF0-8386-45C4BE458644}" srcOrd="0" destOrd="2" presId="urn:microsoft.com/office/officeart/2005/8/layout/hList3"/>
    <dgm:cxn modelId="{26B7289F-39B5-4631-81BD-B87133A3F126}" srcId="{D8600E65-8DCB-44E0-A87C-3A001EF66A2A}" destId="{CDD099DF-5FD8-493E-BDA2-855CFB64E338}" srcOrd="0" destOrd="0" parTransId="{DCD23E97-2DAC-4453-8858-710289483457}" sibTransId="{D1B7DFBA-DBFC-4CA9-83DB-3CA94802012D}"/>
    <dgm:cxn modelId="{B7B0ACA8-13C8-4511-8875-7BCDD4F24D83}" srcId="{EFF6BCB1-224E-4B13-AF18-11EFA177B269}" destId="{0C9B1F48-98D1-4628-AA3A-7F738269B0C5}" srcOrd="2" destOrd="0" parTransId="{A2D4B980-00C4-4FD4-BDAD-CAABBFEADC2D}" sibTransId="{62D09882-FC17-493A-B2C7-64F544AEA5FD}"/>
    <dgm:cxn modelId="{CFD6DEA9-70D3-40A8-8674-FE3789A7C445}" srcId="{A35B7129-46D8-4A0A-B931-0F59B1986050}" destId="{BD3B7EE2-5D67-47C7-851D-653FDC4135A0}" srcOrd="2" destOrd="0" parTransId="{25ADB974-48E0-4ED3-89C1-BAB4724D79AB}" sibTransId="{8FFD0155-3CFB-4DBE-A316-37C27F1C776C}"/>
    <dgm:cxn modelId="{97DF73AE-F895-4D61-B11E-E9837BF53BCF}" type="presOf" srcId="{D0DC4ABC-C951-4A87-9BD0-EB0DDC28C3B3}" destId="{627038DE-FF10-4CF0-8386-45C4BE458644}" srcOrd="0" destOrd="4" presId="urn:microsoft.com/office/officeart/2005/8/layout/hList3"/>
    <dgm:cxn modelId="{05FA50B2-4A3D-4C0F-BB9B-012723541B6A}" type="presOf" srcId="{CDD099DF-5FD8-493E-BDA2-855CFB64E338}" destId="{60D45298-9A69-4826-A7DB-2AF19DB402F7}" srcOrd="0" destOrd="1" presId="urn:microsoft.com/office/officeart/2005/8/layout/hList3"/>
    <dgm:cxn modelId="{AAC175B3-53A4-46C9-BB54-0617A3417EAC}" srcId="{EFF6BCB1-224E-4B13-AF18-11EFA177B269}" destId="{AB45AA0C-3533-4194-8BEB-7B598F076DFB}" srcOrd="0" destOrd="0" parTransId="{40A8FC22-058D-4B08-9CCD-EA0E52C91F9A}" sibTransId="{2C8F2711-3C3A-4B1D-A4C3-8A4BB7762D62}"/>
    <dgm:cxn modelId="{F74076BF-7A3A-49BF-8082-FF912F39CA2A}" srcId="{4FDC6BBD-A7B8-42D0-ADE8-723DF9006103}" destId="{A35B7129-46D8-4A0A-B931-0F59B1986050}" srcOrd="2" destOrd="0" parTransId="{CF3A4815-1028-47C2-B1A2-39300B7C922E}" sibTransId="{05227DA5-3E49-4D5C-B179-85261C8F1C62}"/>
    <dgm:cxn modelId="{5AE9B1CB-2879-483D-88A8-F06AF4294AAD}" type="presOf" srcId="{4FDC6BBD-A7B8-42D0-ADE8-723DF9006103}" destId="{CA152829-9AC8-4219-AA31-014090780271}" srcOrd="0" destOrd="0" presId="urn:microsoft.com/office/officeart/2005/8/layout/hList3"/>
    <dgm:cxn modelId="{5D4BA4CC-57E7-411F-9F23-B80EA2B9FCF2}" srcId="{0C9B1F48-98D1-4628-AA3A-7F738269B0C5}" destId="{D0DC4ABC-C951-4A87-9BD0-EB0DDC28C3B3}" srcOrd="0" destOrd="0" parTransId="{BF2FC84C-D3E9-46C2-B976-2B83137DCF3E}" sibTransId="{A19122BC-A74A-4613-B52D-AD48492FE1FB}"/>
    <dgm:cxn modelId="{C321BBE2-FF7B-49C3-A837-E4BEEF5EB0BF}" type="presOf" srcId="{EFF6BCB1-224E-4B13-AF18-11EFA177B269}" destId="{627038DE-FF10-4CF0-8386-45C4BE458644}" srcOrd="0" destOrd="0" presId="urn:microsoft.com/office/officeart/2005/8/layout/hList3"/>
    <dgm:cxn modelId="{2379C9FD-AB6C-4088-974E-48ED828375C0}" type="presOf" srcId="{54A7B00E-BE0A-4C0A-8FA2-C8ECE875E15A}" destId="{60D45298-9A69-4826-A7DB-2AF19DB402F7}" srcOrd="0" destOrd="2" presId="urn:microsoft.com/office/officeart/2005/8/layout/hList3"/>
    <dgm:cxn modelId="{5DE614FE-BE31-4713-9310-98E8A895D39F}" srcId="{8541D2FE-3087-4ACA-94DF-16263E4A735B}" destId="{4FDC6BBD-A7B8-42D0-ADE8-723DF9006103}" srcOrd="0" destOrd="0" parTransId="{D71C215D-9908-4CF1-B2F3-66F379C9A512}" sibTransId="{D99B8DE4-ED49-4B1D-8FFE-9A0066EE5EAB}"/>
    <dgm:cxn modelId="{1E346077-700F-4D25-90F6-B6B31D0642F6}" type="presParOf" srcId="{B2B28D1A-AD7F-4158-81BE-436D7DA20A2A}" destId="{CA152829-9AC8-4219-AA31-014090780271}" srcOrd="0" destOrd="0" presId="urn:microsoft.com/office/officeart/2005/8/layout/hList3"/>
    <dgm:cxn modelId="{C2E4AA9E-24D3-44AB-8A5E-0DE654FA0C40}" type="presParOf" srcId="{B2B28D1A-AD7F-4158-81BE-436D7DA20A2A}" destId="{FEABB9F4-6386-44B3-B247-D1EBE4991A9B}" srcOrd="1" destOrd="0" presId="urn:microsoft.com/office/officeart/2005/8/layout/hList3"/>
    <dgm:cxn modelId="{99EB7A4A-73ED-4623-9DF1-25EB2D52BF05}" type="presParOf" srcId="{FEABB9F4-6386-44B3-B247-D1EBE4991A9B}" destId="{60D45298-9A69-4826-A7DB-2AF19DB402F7}" srcOrd="0" destOrd="0" presId="urn:microsoft.com/office/officeart/2005/8/layout/hList3"/>
    <dgm:cxn modelId="{AC113D73-2B52-465B-A322-914626FE6C38}" type="presParOf" srcId="{FEABB9F4-6386-44B3-B247-D1EBE4991A9B}" destId="{627038DE-FF10-4CF0-8386-45C4BE458644}" srcOrd="1" destOrd="0" presId="urn:microsoft.com/office/officeart/2005/8/layout/hList3"/>
    <dgm:cxn modelId="{ADAB5363-DF27-4018-8EC9-390579A1D73F}" type="presParOf" srcId="{FEABB9F4-6386-44B3-B247-D1EBE4991A9B}" destId="{7E1E34AD-9AF2-465E-B797-7DFAE0CF7655}" srcOrd="2" destOrd="0" presId="urn:microsoft.com/office/officeart/2005/8/layout/hList3"/>
    <dgm:cxn modelId="{BA3AF723-FF82-4453-ABA5-C751EFF36182}" type="presParOf" srcId="{B2B28D1A-AD7F-4158-81BE-436D7DA20A2A}" destId="{AF501497-D882-4BF7-97C1-4B39CBE73C7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B0A907-D026-49BD-8B62-3D9B819813F4}" type="doc">
      <dgm:prSet loTypeId="urn:microsoft.com/office/officeart/2024/layout/NumberedLinearArrowProcess" loCatId="process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en-US"/>
        </a:p>
      </dgm:t>
    </dgm:pt>
    <dgm:pt modelId="{22AB20E9-646C-412D-AF65-AC6E062B1059}">
      <dgm:prSet phldrT="[Text]" custT="1"/>
      <dgm:spPr/>
      <dgm:t>
        <a:bodyPr/>
        <a:lstStyle/>
        <a:p>
          <a:r>
            <a:rPr lang="en-US" sz="1400" dirty="0"/>
            <a:t>Categorically eligible?</a:t>
          </a:r>
        </a:p>
      </dgm:t>
    </dgm:pt>
    <dgm:pt modelId="{D92AB318-1399-4D1A-899A-7D541B9D608A}" type="parTrans" cxnId="{9918B923-AC47-47C6-BDF5-9338BA4AC607}">
      <dgm:prSet/>
      <dgm:spPr/>
      <dgm:t>
        <a:bodyPr/>
        <a:lstStyle/>
        <a:p>
          <a:endParaRPr lang="en-US"/>
        </a:p>
      </dgm:t>
    </dgm:pt>
    <dgm:pt modelId="{8A5C2EA7-24A5-4C85-861E-005536CACF3C}" type="sibTrans" cxnId="{9918B923-AC47-47C6-BDF5-9338BA4AC60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350C580-802D-49F6-AA63-85A85A07430E}">
      <dgm:prSet phldrT="[Text]" custT="1"/>
      <dgm:spPr/>
      <dgm:t>
        <a:bodyPr/>
        <a:lstStyle/>
        <a:p>
          <a:r>
            <a:rPr lang="en-US" sz="1400" dirty="0"/>
            <a:t>Asset eligible?</a:t>
          </a:r>
        </a:p>
      </dgm:t>
    </dgm:pt>
    <dgm:pt modelId="{33C0D342-0C01-4338-812A-E1F9DB179E49}" type="parTrans" cxnId="{1C034EF4-D51D-4147-AAD2-E8F0291F2766}">
      <dgm:prSet/>
      <dgm:spPr/>
      <dgm:t>
        <a:bodyPr/>
        <a:lstStyle/>
        <a:p>
          <a:endParaRPr lang="en-US"/>
        </a:p>
      </dgm:t>
    </dgm:pt>
    <dgm:pt modelId="{DFD33BBF-7B63-491C-9AA4-A16A19134F77}" type="sibTrans" cxnId="{1C034EF4-D51D-4147-AAD2-E8F0291F27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D59D515-8D97-430C-8CB0-3CAE44FF51CA}">
      <dgm:prSet phldrT="[Text]" custT="1"/>
      <dgm:spPr/>
      <dgm:t>
        <a:bodyPr/>
        <a:lstStyle/>
        <a:p>
          <a:r>
            <a:rPr lang="en-US" sz="1400" dirty="0"/>
            <a:t>Financially eligible? And Monthly Benefit calculation.</a:t>
          </a:r>
        </a:p>
      </dgm:t>
    </dgm:pt>
    <dgm:pt modelId="{83A58F4C-D219-457F-A3A6-E48F2FFC6EB7}" type="parTrans" cxnId="{297A6C97-C92F-45D2-BA51-59E0119E4E7C}">
      <dgm:prSet/>
      <dgm:spPr/>
      <dgm:t>
        <a:bodyPr/>
        <a:lstStyle/>
        <a:p>
          <a:endParaRPr lang="en-US"/>
        </a:p>
      </dgm:t>
    </dgm:pt>
    <dgm:pt modelId="{DF3CB04A-5E3B-4707-839D-63CCE158393F}" type="sibTrans" cxnId="{297A6C97-C92F-45D2-BA51-59E0119E4E7C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4FEE4FF-0131-404A-A798-3A1BACDF4117}">
      <dgm:prSet phldrT="[Text]" custT="1"/>
      <dgm:spPr/>
      <dgm:t>
        <a:bodyPr/>
        <a:lstStyle/>
        <a:p>
          <a:r>
            <a:rPr lang="en-US" sz="1400" dirty="0"/>
            <a:t>Maximized other income?</a:t>
          </a:r>
        </a:p>
      </dgm:t>
    </dgm:pt>
    <dgm:pt modelId="{F54CE191-60FD-4E92-8166-720829ACB056}" type="parTrans" cxnId="{090BB23C-2A41-4A9E-B76D-FD6D791C0843}">
      <dgm:prSet/>
      <dgm:spPr/>
      <dgm:t>
        <a:bodyPr/>
        <a:lstStyle/>
        <a:p>
          <a:endParaRPr lang="en-US"/>
        </a:p>
      </dgm:t>
    </dgm:pt>
    <dgm:pt modelId="{E29987DC-209D-4F70-9771-ACFD43FC156F}" type="sibTrans" cxnId="{090BB23C-2A41-4A9E-B76D-FD6D791C0843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CFCCAD5B-77E3-452E-A334-200501DB5175}" type="pres">
      <dgm:prSet presAssocID="{B5B0A907-D026-49BD-8B62-3D9B819813F4}" presName="linearFlow" presStyleCnt="0">
        <dgm:presLayoutVars>
          <dgm:dir/>
          <dgm:animLvl val="lvl"/>
          <dgm:resizeHandles val="exact"/>
        </dgm:presLayoutVars>
      </dgm:prSet>
      <dgm:spPr/>
    </dgm:pt>
    <dgm:pt modelId="{9968F41D-18FE-44B8-925E-54D11A100485}" type="pres">
      <dgm:prSet presAssocID="{22AB20E9-646C-412D-AF65-AC6E062B1059}" presName="compositeNode" presStyleCnt="0"/>
      <dgm:spPr/>
    </dgm:pt>
    <dgm:pt modelId="{A6C28E2D-8B56-4604-8A13-A7349F530233}" type="pres">
      <dgm:prSet presAssocID="{22AB20E9-646C-412D-AF65-AC6E062B105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6A66F85-995B-47E7-9AA5-2067686A9A0B}" type="pres">
      <dgm:prSet presAssocID="{22AB20E9-646C-412D-AF65-AC6E062B1059}" presName="parSh" presStyleCnt="0"/>
      <dgm:spPr/>
    </dgm:pt>
    <dgm:pt modelId="{1F1A11B2-F11D-41C8-AC2C-43B15DA8ABCE}" type="pres">
      <dgm:prSet presAssocID="{22AB20E9-646C-412D-AF65-AC6E062B1059}" presName="lineNode" presStyleLbl="alignNode1" presStyleIdx="0" presStyleCnt="12"/>
      <dgm:spPr/>
    </dgm:pt>
    <dgm:pt modelId="{6F1219DD-940F-4B3E-9E3B-7DFEEA44F01F}" type="pres">
      <dgm:prSet presAssocID="{22AB20E9-646C-412D-AF65-AC6E062B1059}" presName="lineArrowNode" presStyleLbl="alignNode1" presStyleIdx="1" presStyleCnt="12"/>
      <dgm:spPr/>
    </dgm:pt>
    <dgm:pt modelId="{5362E11A-7ACD-4003-A289-3E414980AB41}" type="pres">
      <dgm:prSet presAssocID="{8A5C2EA7-24A5-4C85-861E-005536CACF3C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935BB206-E2A2-49CC-9ECC-281B5E40E4D0}" type="pres">
      <dgm:prSet presAssocID="{8A5C2EA7-24A5-4C85-861E-005536CACF3C}" presName="spacerBetweenCircleAndCallout" presStyleCnt="0">
        <dgm:presLayoutVars/>
      </dgm:prSet>
      <dgm:spPr/>
    </dgm:pt>
    <dgm:pt modelId="{9F4C8294-EF01-416E-A678-4788079D16C8}" type="pres">
      <dgm:prSet presAssocID="{8A5C2EA7-24A5-4C85-861E-005536CACF3C}" presName="verticalConnector" presStyleLbl="alignAccFollowNode1" presStyleIdx="0" presStyleCnt="4"/>
      <dgm:spPr/>
    </dgm:pt>
    <dgm:pt modelId="{AD58EE4A-A803-4099-8B38-350C12E33AEE}" type="pres">
      <dgm:prSet presAssocID="{22AB20E9-646C-412D-AF65-AC6E062B1059}" presName="nodeText" presStyleLbl="fgAcc1" presStyleIdx="0" presStyleCnt="4">
        <dgm:presLayoutVars>
          <dgm:bulletEnabled val="1"/>
        </dgm:presLayoutVars>
      </dgm:prSet>
      <dgm:spPr/>
    </dgm:pt>
    <dgm:pt modelId="{03EE4A35-5312-4D02-9F42-8094C348D8ED}" type="pres">
      <dgm:prSet presAssocID="{8A5C2EA7-24A5-4C85-861E-005536CACF3C}" presName="sibTransComposite" presStyleCnt="0"/>
      <dgm:spPr/>
    </dgm:pt>
    <dgm:pt modelId="{6DD6A08A-B449-44E1-BC2E-D9101629BFAE}" type="pres">
      <dgm:prSet presAssocID="{04FEE4FF-0131-404A-A798-3A1BACDF4117}" presName="compositeNode" presStyleCnt="0"/>
      <dgm:spPr/>
    </dgm:pt>
    <dgm:pt modelId="{85A2C7F5-326F-4557-BA27-4CC1AAD5CAF8}" type="pres">
      <dgm:prSet presAssocID="{04FEE4FF-0131-404A-A798-3A1BACDF411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74B38A0-CA59-425F-8690-C40F967DF25B}" type="pres">
      <dgm:prSet presAssocID="{04FEE4FF-0131-404A-A798-3A1BACDF4117}" presName="parSh" presStyleCnt="0"/>
      <dgm:spPr/>
    </dgm:pt>
    <dgm:pt modelId="{9F8B0FAA-8837-4DC1-80D7-B050157C608C}" type="pres">
      <dgm:prSet presAssocID="{04FEE4FF-0131-404A-A798-3A1BACDF4117}" presName="lineNode" presStyleLbl="alignNode1" presStyleIdx="3" presStyleCnt="12"/>
      <dgm:spPr/>
    </dgm:pt>
    <dgm:pt modelId="{6574B855-D818-4ED1-86C8-1102A089C316}" type="pres">
      <dgm:prSet presAssocID="{04FEE4FF-0131-404A-A798-3A1BACDF4117}" presName="lineArrowNode" presStyleLbl="alignNode1" presStyleIdx="4" presStyleCnt="12"/>
      <dgm:spPr/>
    </dgm:pt>
    <dgm:pt modelId="{4D9A5EFE-3184-4DF3-A453-1FC673C337FF}" type="pres">
      <dgm:prSet presAssocID="{E29987DC-209D-4F70-9771-ACFD43FC156F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9EADABE9-A47A-4E22-8EA6-33519B3DB5C9}" type="pres">
      <dgm:prSet presAssocID="{E29987DC-209D-4F70-9771-ACFD43FC156F}" presName="spacerBetweenCircleAndCallout" presStyleCnt="0">
        <dgm:presLayoutVars/>
      </dgm:prSet>
      <dgm:spPr/>
    </dgm:pt>
    <dgm:pt modelId="{B0B8FF06-D25B-410C-ACB5-0381F69C64B9}" type="pres">
      <dgm:prSet presAssocID="{E29987DC-209D-4F70-9771-ACFD43FC156F}" presName="verticalConnector" presStyleLbl="alignAccFollowNode1" presStyleIdx="1" presStyleCnt="4"/>
      <dgm:spPr/>
    </dgm:pt>
    <dgm:pt modelId="{4A0B2CC3-0B05-4799-BF1D-06EE1AF1BADE}" type="pres">
      <dgm:prSet presAssocID="{04FEE4FF-0131-404A-A798-3A1BACDF4117}" presName="nodeText" presStyleLbl="fgAcc1" presStyleIdx="1" presStyleCnt="4">
        <dgm:presLayoutVars>
          <dgm:bulletEnabled val="1"/>
        </dgm:presLayoutVars>
      </dgm:prSet>
      <dgm:spPr/>
    </dgm:pt>
    <dgm:pt modelId="{41273B9A-26DF-44F4-9551-FBDF4AC55B1C}" type="pres">
      <dgm:prSet presAssocID="{E29987DC-209D-4F70-9771-ACFD43FC156F}" presName="sibTransComposite" presStyleCnt="0"/>
      <dgm:spPr/>
    </dgm:pt>
    <dgm:pt modelId="{D6DE3E70-23DF-4815-AF03-3D07DE6D34B1}" type="pres">
      <dgm:prSet presAssocID="{7350C580-802D-49F6-AA63-85A85A07430E}" presName="compositeNode" presStyleCnt="0"/>
      <dgm:spPr/>
    </dgm:pt>
    <dgm:pt modelId="{6537E5E0-4A2C-4B33-A2D1-7876C5475A9A}" type="pres">
      <dgm:prSet presAssocID="{7350C580-802D-49F6-AA63-85A85A07430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3B228A-6375-4A93-9BD4-B6DB0906051E}" type="pres">
      <dgm:prSet presAssocID="{7350C580-802D-49F6-AA63-85A85A07430E}" presName="parSh" presStyleCnt="0"/>
      <dgm:spPr/>
    </dgm:pt>
    <dgm:pt modelId="{57F037C5-C8EE-4D8B-B11B-5D029833C794}" type="pres">
      <dgm:prSet presAssocID="{7350C580-802D-49F6-AA63-85A85A07430E}" presName="lineNode" presStyleLbl="alignNode1" presStyleIdx="6" presStyleCnt="12"/>
      <dgm:spPr/>
    </dgm:pt>
    <dgm:pt modelId="{2284B291-F800-47C7-8590-1C1EF2AECE73}" type="pres">
      <dgm:prSet presAssocID="{7350C580-802D-49F6-AA63-85A85A07430E}" presName="lineArrowNode" presStyleLbl="alignNode1" presStyleIdx="7" presStyleCnt="12"/>
      <dgm:spPr/>
    </dgm:pt>
    <dgm:pt modelId="{204B70E3-E665-4E56-96C2-06D6F799F7E0}" type="pres">
      <dgm:prSet presAssocID="{DFD33BBF-7B63-491C-9AA4-A16A19134F7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6BBBC80A-4B01-403B-A846-54434322F666}" type="pres">
      <dgm:prSet presAssocID="{DFD33BBF-7B63-491C-9AA4-A16A19134F77}" presName="spacerBetweenCircleAndCallout" presStyleCnt="0">
        <dgm:presLayoutVars/>
      </dgm:prSet>
      <dgm:spPr/>
    </dgm:pt>
    <dgm:pt modelId="{773C84A2-88AB-402F-8843-32EF50F8E886}" type="pres">
      <dgm:prSet presAssocID="{DFD33BBF-7B63-491C-9AA4-A16A19134F77}" presName="verticalConnector" presStyleLbl="alignAccFollowNode1" presStyleIdx="2" presStyleCnt="4"/>
      <dgm:spPr/>
    </dgm:pt>
    <dgm:pt modelId="{B5B27D45-7EDA-41AE-AA05-20D70EDA65FB}" type="pres">
      <dgm:prSet presAssocID="{7350C580-802D-49F6-AA63-85A85A07430E}" presName="nodeText" presStyleLbl="fgAcc1" presStyleIdx="2" presStyleCnt="4">
        <dgm:presLayoutVars>
          <dgm:bulletEnabled val="1"/>
        </dgm:presLayoutVars>
      </dgm:prSet>
      <dgm:spPr/>
    </dgm:pt>
    <dgm:pt modelId="{06B992EB-5503-4DAD-8F9B-692BD2917252}" type="pres">
      <dgm:prSet presAssocID="{DFD33BBF-7B63-491C-9AA4-A16A19134F77}" presName="sibTransComposite" presStyleCnt="0"/>
      <dgm:spPr/>
    </dgm:pt>
    <dgm:pt modelId="{8FDF2D90-A613-4B6E-BF36-DB6139ECDCB1}" type="pres">
      <dgm:prSet presAssocID="{9D59D515-8D97-430C-8CB0-3CAE44FF51CA}" presName="compositeNode" presStyleCnt="0"/>
      <dgm:spPr/>
    </dgm:pt>
    <dgm:pt modelId="{AEB806FA-732C-4250-8120-EB30F9BF9612}" type="pres">
      <dgm:prSet presAssocID="{9D59D515-8D97-430C-8CB0-3CAE44FF51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D6B740C-FADE-499F-896B-3E8323C729A6}" type="pres">
      <dgm:prSet presAssocID="{9D59D515-8D97-430C-8CB0-3CAE44FF51CA}" presName="parSh" presStyleCnt="0"/>
      <dgm:spPr/>
    </dgm:pt>
    <dgm:pt modelId="{F8FE151E-1CFF-4520-BDA8-504F88C92D81}" type="pres">
      <dgm:prSet presAssocID="{9D59D515-8D97-430C-8CB0-3CAE44FF51CA}" presName="lineNode" presStyleLbl="alignNode1" presStyleIdx="9" presStyleCnt="12"/>
      <dgm:spPr/>
    </dgm:pt>
    <dgm:pt modelId="{15BF248A-72AE-4BF7-9260-07D8FDB0445F}" type="pres">
      <dgm:prSet presAssocID="{9D59D515-8D97-430C-8CB0-3CAE44FF51CA}" presName="lineArrowNode" presStyleLbl="alignNode1" presStyleIdx="10" presStyleCnt="12"/>
      <dgm:spPr/>
    </dgm:pt>
    <dgm:pt modelId="{02F57D89-39AF-4AD3-B0CD-C098CA09148E}" type="pres">
      <dgm:prSet presAssocID="{DF3CB04A-5E3B-4707-839D-63CCE158393F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36E429B7-A155-413C-A766-B18050899F04}" type="pres">
      <dgm:prSet presAssocID="{DF3CB04A-5E3B-4707-839D-63CCE158393F}" presName="spacerBetweenCircleAndCallout" presStyleCnt="0">
        <dgm:presLayoutVars/>
      </dgm:prSet>
      <dgm:spPr/>
    </dgm:pt>
    <dgm:pt modelId="{5C2B6E44-D3D7-479B-A028-1DF37B8141C9}" type="pres">
      <dgm:prSet presAssocID="{DF3CB04A-5E3B-4707-839D-63CCE158393F}" presName="verticalConnector" presStyleLbl="alignAccFollowNode1" presStyleIdx="3" presStyleCnt="4"/>
      <dgm:spPr/>
    </dgm:pt>
    <dgm:pt modelId="{905A3ED1-7944-447E-A1F4-293F84C26673}" type="pres">
      <dgm:prSet presAssocID="{9D59D515-8D97-430C-8CB0-3CAE44FF51CA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4AD97A1A-3536-4230-B29A-FD50D64BE47A}" type="presOf" srcId="{DF3CB04A-5E3B-4707-839D-63CCE158393F}" destId="{02F57D89-39AF-4AD3-B0CD-C098CA09148E}" srcOrd="0" destOrd="0" presId="urn:microsoft.com/office/officeart/2024/layout/NumberedLinearArrowProcess"/>
    <dgm:cxn modelId="{9918B923-AC47-47C6-BDF5-9338BA4AC607}" srcId="{B5B0A907-D026-49BD-8B62-3D9B819813F4}" destId="{22AB20E9-646C-412D-AF65-AC6E062B1059}" srcOrd="0" destOrd="0" parTransId="{D92AB318-1399-4D1A-899A-7D541B9D608A}" sibTransId="{8A5C2EA7-24A5-4C85-861E-005536CACF3C}"/>
    <dgm:cxn modelId="{37D6BA39-F3D5-4080-B88A-C0C097442F01}" type="presOf" srcId="{04FEE4FF-0131-404A-A798-3A1BACDF4117}" destId="{6574B855-D818-4ED1-86C8-1102A089C316}" srcOrd="0" destOrd="0" presId="urn:microsoft.com/office/officeart/2024/layout/NumberedLinearArrowProcess"/>
    <dgm:cxn modelId="{090BB23C-2A41-4A9E-B76D-FD6D791C0843}" srcId="{B5B0A907-D026-49BD-8B62-3D9B819813F4}" destId="{04FEE4FF-0131-404A-A798-3A1BACDF4117}" srcOrd="1" destOrd="0" parTransId="{F54CE191-60FD-4E92-8166-720829ACB056}" sibTransId="{E29987DC-209D-4F70-9771-ACFD43FC156F}"/>
    <dgm:cxn modelId="{DCD2DA41-EEE2-4B5F-B914-E85E4DC5BBA8}" type="presOf" srcId="{E29987DC-209D-4F70-9771-ACFD43FC156F}" destId="{4D9A5EFE-3184-4DF3-A453-1FC673C337FF}" srcOrd="0" destOrd="0" presId="urn:microsoft.com/office/officeart/2024/layout/NumberedLinearArrowProcess"/>
    <dgm:cxn modelId="{BB49C66D-CFF1-4C53-B33E-21079DB971C8}" type="presOf" srcId="{8A5C2EA7-24A5-4C85-861E-005536CACF3C}" destId="{5362E11A-7ACD-4003-A289-3E414980AB41}" srcOrd="0" destOrd="0" presId="urn:microsoft.com/office/officeart/2024/layout/NumberedLinearArrowProcess"/>
    <dgm:cxn modelId="{DA047581-6519-4A6F-B4F4-116AAED1E969}" type="presOf" srcId="{9D59D515-8D97-430C-8CB0-3CAE44FF51CA}" destId="{905A3ED1-7944-447E-A1F4-293F84C26673}" srcOrd="1" destOrd="0" presId="urn:microsoft.com/office/officeart/2024/layout/NumberedLinearArrowProcess"/>
    <dgm:cxn modelId="{0A263D82-2348-460C-8A23-F64F3A0E525F}" type="presOf" srcId="{04FEE4FF-0131-404A-A798-3A1BACDF4117}" destId="{4A0B2CC3-0B05-4799-BF1D-06EE1AF1BADE}" srcOrd="1" destOrd="0" presId="urn:microsoft.com/office/officeart/2024/layout/NumberedLinearArrowProcess"/>
    <dgm:cxn modelId="{4DE78B82-94C2-4FED-9AD8-E22BD6CDE200}" type="presOf" srcId="{9D59D515-8D97-430C-8CB0-3CAE44FF51CA}" destId="{15BF248A-72AE-4BF7-9260-07D8FDB0445F}" srcOrd="0" destOrd="0" presId="urn:microsoft.com/office/officeart/2024/layout/NumberedLinearArrowProcess"/>
    <dgm:cxn modelId="{B64E5788-3610-42E5-8A72-7FCDD77646F2}" type="presOf" srcId="{B5B0A907-D026-49BD-8B62-3D9B819813F4}" destId="{CFCCAD5B-77E3-452E-A334-200501DB5175}" srcOrd="0" destOrd="0" presId="urn:microsoft.com/office/officeart/2024/layout/NumberedLinearArrowProcess"/>
    <dgm:cxn modelId="{297A6C97-C92F-45D2-BA51-59E0119E4E7C}" srcId="{B5B0A907-D026-49BD-8B62-3D9B819813F4}" destId="{9D59D515-8D97-430C-8CB0-3CAE44FF51CA}" srcOrd="3" destOrd="0" parTransId="{83A58F4C-D219-457F-A3A6-E48F2FFC6EB7}" sibTransId="{DF3CB04A-5E3B-4707-839D-63CCE158393F}"/>
    <dgm:cxn modelId="{188A809A-0410-4AF5-83B2-6052631DDE95}" type="presOf" srcId="{7350C580-802D-49F6-AA63-85A85A07430E}" destId="{B5B27D45-7EDA-41AE-AA05-20D70EDA65FB}" srcOrd="1" destOrd="0" presId="urn:microsoft.com/office/officeart/2024/layout/NumberedLinearArrowProcess"/>
    <dgm:cxn modelId="{351969BF-7713-496B-8652-FE05DDD7130B}" type="presOf" srcId="{22AB20E9-646C-412D-AF65-AC6E062B1059}" destId="{6F1219DD-940F-4B3E-9E3B-7DFEEA44F01F}" srcOrd="0" destOrd="0" presId="urn:microsoft.com/office/officeart/2024/layout/NumberedLinearArrowProcess"/>
    <dgm:cxn modelId="{A8E91DC7-129A-4541-859A-893F89E10D2A}" type="presOf" srcId="{22AB20E9-646C-412D-AF65-AC6E062B1059}" destId="{AD58EE4A-A803-4099-8B38-350C12E33AEE}" srcOrd="1" destOrd="0" presId="urn:microsoft.com/office/officeart/2024/layout/NumberedLinearArrowProcess"/>
    <dgm:cxn modelId="{0B957FD5-E424-47F2-BC47-788E8E7DA3E8}" type="presOf" srcId="{7350C580-802D-49F6-AA63-85A85A07430E}" destId="{2284B291-F800-47C7-8590-1C1EF2AECE73}" srcOrd="0" destOrd="0" presId="urn:microsoft.com/office/officeart/2024/layout/NumberedLinearArrowProcess"/>
    <dgm:cxn modelId="{015A6DE3-F932-46C0-A34D-A951EED1C3D3}" type="presOf" srcId="{DFD33BBF-7B63-491C-9AA4-A16A19134F77}" destId="{204B70E3-E665-4E56-96C2-06D6F799F7E0}" srcOrd="0" destOrd="0" presId="urn:microsoft.com/office/officeart/2024/layout/NumberedLinearArrowProcess"/>
    <dgm:cxn modelId="{1C034EF4-D51D-4147-AAD2-E8F0291F2766}" srcId="{B5B0A907-D026-49BD-8B62-3D9B819813F4}" destId="{7350C580-802D-49F6-AA63-85A85A07430E}" srcOrd="2" destOrd="0" parTransId="{33C0D342-0C01-4338-812A-E1F9DB179E49}" sibTransId="{DFD33BBF-7B63-491C-9AA4-A16A19134F77}"/>
    <dgm:cxn modelId="{6E22F347-F0E8-4253-B405-59FF64D1DE91}" type="presParOf" srcId="{CFCCAD5B-77E3-452E-A334-200501DB5175}" destId="{9968F41D-18FE-44B8-925E-54D11A100485}" srcOrd="0" destOrd="0" presId="urn:microsoft.com/office/officeart/2024/layout/NumberedLinearArrowProcess"/>
    <dgm:cxn modelId="{FD267B4F-6465-4522-A582-7229225832E5}" type="presParOf" srcId="{9968F41D-18FE-44B8-925E-54D11A100485}" destId="{A6C28E2D-8B56-4604-8A13-A7349F530233}" srcOrd="0" destOrd="0" presId="urn:microsoft.com/office/officeart/2024/layout/NumberedLinearArrowProcess"/>
    <dgm:cxn modelId="{2B9AFFD9-E0E0-47CD-B8BF-0FB5C915ACC7}" type="presParOf" srcId="{9968F41D-18FE-44B8-925E-54D11A100485}" destId="{D6A66F85-995B-47E7-9AA5-2067686A9A0B}" srcOrd="1" destOrd="0" presId="urn:microsoft.com/office/officeart/2024/layout/NumberedLinearArrowProcess"/>
    <dgm:cxn modelId="{9E52EF7F-7B1F-4F37-86AF-97717D2CB723}" type="presParOf" srcId="{D6A66F85-995B-47E7-9AA5-2067686A9A0B}" destId="{1F1A11B2-F11D-41C8-AC2C-43B15DA8ABCE}" srcOrd="0" destOrd="0" presId="urn:microsoft.com/office/officeart/2024/layout/NumberedLinearArrowProcess"/>
    <dgm:cxn modelId="{0B6ED0C3-0DBF-4DA0-B6CF-B030C23B9C42}" type="presParOf" srcId="{D6A66F85-995B-47E7-9AA5-2067686A9A0B}" destId="{6F1219DD-940F-4B3E-9E3B-7DFEEA44F01F}" srcOrd="1" destOrd="0" presId="urn:microsoft.com/office/officeart/2024/layout/NumberedLinearArrowProcess"/>
    <dgm:cxn modelId="{838BDF3C-0E2E-45BB-8722-DA9EF887512B}" type="presParOf" srcId="{D6A66F85-995B-47E7-9AA5-2067686A9A0B}" destId="{5362E11A-7ACD-4003-A289-3E414980AB41}" srcOrd="2" destOrd="0" presId="urn:microsoft.com/office/officeart/2024/layout/NumberedLinearArrowProcess"/>
    <dgm:cxn modelId="{A174E488-0677-4850-8578-370CC695123C}" type="presParOf" srcId="{D6A66F85-995B-47E7-9AA5-2067686A9A0B}" destId="{935BB206-E2A2-49CC-9ECC-281B5E40E4D0}" srcOrd="3" destOrd="0" presId="urn:microsoft.com/office/officeart/2024/layout/NumberedLinearArrowProcess"/>
    <dgm:cxn modelId="{5E9DB4A8-A6D4-4A29-B5D8-8B6EEC8CBE94}" type="presParOf" srcId="{D6A66F85-995B-47E7-9AA5-2067686A9A0B}" destId="{9F4C8294-EF01-416E-A678-4788079D16C8}" srcOrd="4" destOrd="0" presId="urn:microsoft.com/office/officeart/2024/layout/NumberedLinearArrowProcess"/>
    <dgm:cxn modelId="{385054AB-B180-4A31-8E0B-4ED9320C8EB6}" type="presParOf" srcId="{9968F41D-18FE-44B8-925E-54D11A100485}" destId="{AD58EE4A-A803-4099-8B38-350C12E33AEE}" srcOrd="2" destOrd="0" presId="urn:microsoft.com/office/officeart/2024/layout/NumberedLinearArrowProcess"/>
    <dgm:cxn modelId="{20CDDE4A-31C4-4A9C-B6C5-8AF6BA85E9A5}" type="presParOf" srcId="{CFCCAD5B-77E3-452E-A334-200501DB5175}" destId="{03EE4A35-5312-4D02-9F42-8094C348D8ED}" srcOrd="1" destOrd="0" presId="urn:microsoft.com/office/officeart/2024/layout/NumberedLinearArrowProcess"/>
    <dgm:cxn modelId="{AB14036D-55F9-4B66-9BD6-5886488B36A3}" type="presParOf" srcId="{CFCCAD5B-77E3-452E-A334-200501DB5175}" destId="{6DD6A08A-B449-44E1-BC2E-D9101629BFAE}" srcOrd="2" destOrd="0" presId="urn:microsoft.com/office/officeart/2024/layout/NumberedLinearArrowProcess"/>
    <dgm:cxn modelId="{688D9CC6-5A53-4D70-9DFF-4D18ED266351}" type="presParOf" srcId="{6DD6A08A-B449-44E1-BC2E-D9101629BFAE}" destId="{85A2C7F5-326F-4557-BA27-4CC1AAD5CAF8}" srcOrd="0" destOrd="0" presId="urn:microsoft.com/office/officeart/2024/layout/NumberedLinearArrowProcess"/>
    <dgm:cxn modelId="{D020DE90-0DC4-4EAA-ADA3-6897D5F132EA}" type="presParOf" srcId="{6DD6A08A-B449-44E1-BC2E-D9101629BFAE}" destId="{B74B38A0-CA59-425F-8690-C40F967DF25B}" srcOrd="1" destOrd="0" presId="urn:microsoft.com/office/officeart/2024/layout/NumberedLinearArrowProcess"/>
    <dgm:cxn modelId="{ACE2D4CA-F02C-4827-A647-76A23F31DD95}" type="presParOf" srcId="{B74B38A0-CA59-425F-8690-C40F967DF25B}" destId="{9F8B0FAA-8837-4DC1-80D7-B050157C608C}" srcOrd="0" destOrd="0" presId="urn:microsoft.com/office/officeart/2024/layout/NumberedLinearArrowProcess"/>
    <dgm:cxn modelId="{9D386FD4-2AFD-48CF-A6C4-23021B1036AF}" type="presParOf" srcId="{B74B38A0-CA59-425F-8690-C40F967DF25B}" destId="{6574B855-D818-4ED1-86C8-1102A089C316}" srcOrd="1" destOrd="0" presId="urn:microsoft.com/office/officeart/2024/layout/NumberedLinearArrowProcess"/>
    <dgm:cxn modelId="{EF8C730C-32E0-4194-A5EB-B63BF56D8B1F}" type="presParOf" srcId="{B74B38A0-CA59-425F-8690-C40F967DF25B}" destId="{4D9A5EFE-3184-4DF3-A453-1FC673C337FF}" srcOrd="2" destOrd="0" presId="urn:microsoft.com/office/officeart/2024/layout/NumberedLinearArrowProcess"/>
    <dgm:cxn modelId="{5A891FA6-F92E-4C9D-9C13-7958D42A9360}" type="presParOf" srcId="{B74B38A0-CA59-425F-8690-C40F967DF25B}" destId="{9EADABE9-A47A-4E22-8EA6-33519B3DB5C9}" srcOrd="3" destOrd="0" presId="urn:microsoft.com/office/officeart/2024/layout/NumberedLinearArrowProcess"/>
    <dgm:cxn modelId="{002066BA-AFD7-4165-AE46-7F9B63B42AE6}" type="presParOf" srcId="{B74B38A0-CA59-425F-8690-C40F967DF25B}" destId="{B0B8FF06-D25B-410C-ACB5-0381F69C64B9}" srcOrd="4" destOrd="0" presId="urn:microsoft.com/office/officeart/2024/layout/NumberedLinearArrowProcess"/>
    <dgm:cxn modelId="{F1468EBD-24D2-459C-A8BE-93A8D764C747}" type="presParOf" srcId="{6DD6A08A-B449-44E1-BC2E-D9101629BFAE}" destId="{4A0B2CC3-0B05-4799-BF1D-06EE1AF1BADE}" srcOrd="2" destOrd="0" presId="urn:microsoft.com/office/officeart/2024/layout/NumberedLinearArrowProcess"/>
    <dgm:cxn modelId="{1547DF81-CB2A-4356-BCE0-AE02BBA05E64}" type="presParOf" srcId="{CFCCAD5B-77E3-452E-A334-200501DB5175}" destId="{41273B9A-26DF-44F4-9551-FBDF4AC55B1C}" srcOrd="3" destOrd="0" presId="urn:microsoft.com/office/officeart/2024/layout/NumberedLinearArrowProcess"/>
    <dgm:cxn modelId="{D658707E-FD17-4EEC-AD53-299EC12B8491}" type="presParOf" srcId="{CFCCAD5B-77E3-452E-A334-200501DB5175}" destId="{D6DE3E70-23DF-4815-AF03-3D07DE6D34B1}" srcOrd="4" destOrd="0" presId="urn:microsoft.com/office/officeart/2024/layout/NumberedLinearArrowProcess"/>
    <dgm:cxn modelId="{4593BEA7-8235-48C2-98D4-ABC2C7D6C152}" type="presParOf" srcId="{D6DE3E70-23DF-4815-AF03-3D07DE6D34B1}" destId="{6537E5E0-4A2C-4B33-A2D1-7876C5475A9A}" srcOrd="0" destOrd="0" presId="urn:microsoft.com/office/officeart/2024/layout/NumberedLinearArrowProcess"/>
    <dgm:cxn modelId="{AC25ED9A-0314-46EB-ADAD-CC20BBD2A3ED}" type="presParOf" srcId="{D6DE3E70-23DF-4815-AF03-3D07DE6D34B1}" destId="{5F3B228A-6375-4A93-9BD4-B6DB0906051E}" srcOrd="1" destOrd="0" presId="urn:microsoft.com/office/officeart/2024/layout/NumberedLinearArrowProcess"/>
    <dgm:cxn modelId="{5757906D-44F2-462B-8959-C8F7475C6F8C}" type="presParOf" srcId="{5F3B228A-6375-4A93-9BD4-B6DB0906051E}" destId="{57F037C5-C8EE-4D8B-B11B-5D029833C794}" srcOrd="0" destOrd="0" presId="urn:microsoft.com/office/officeart/2024/layout/NumberedLinearArrowProcess"/>
    <dgm:cxn modelId="{16ED8D0C-71EC-4C06-B76A-67748452FFAE}" type="presParOf" srcId="{5F3B228A-6375-4A93-9BD4-B6DB0906051E}" destId="{2284B291-F800-47C7-8590-1C1EF2AECE73}" srcOrd="1" destOrd="0" presId="urn:microsoft.com/office/officeart/2024/layout/NumberedLinearArrowProcess"/>
    <dgm:cxn modelId="{6682C269-AE29-4753-A146-3470B2A8D3F6}" type="presParOf" srcId="{5F3B228A-6375-4A93-9BD4-B6DB0906051E}" destId="{204B70E3-E665-4E56-96C2-06D6F799F7E0}" srcOrd="2" destOrd="0" presId="urn:microsoft.com/office/officeart/2024/layout/NumberedLinearArrowProcess"/>
    <dgm:cxn modelId="{E7590357-2F19-44DF-97F2-DD9FD320230F}" type="presParOf" srcId="{5F3B228A-6375-4A93-9BD4-B6DB0906051E}" destId="{6BBBC80A-4B01-403B-A846-54434322F666}" srcOrd="3" destOrd="0" presId="urn:microsoft.com/office/officeart/2024/layout/NumberedLinearArrowProcess"/>
    <dgm:cxn modelId="{C9B86504-7C16-4C6A-862E-3E25B583DEC2}" type="presParOf" srcId="{5F3B228A-6375-4A93-9BD4-B6DB0906051E}" destId="{773C84A2-88AB-402F-8843-32EF50F8E886}" srcOrd="4" destOrd="0" presId="urn:microsoft.com/office/officeart/2024/layout/NumberedLinearArrowProcess"/>
    <dgm:cxn modelId="{EFCEDF52-B8BD-497A-A6C3-A50F6E82B5F7}" type="presParOf" srcId="{D6DE3E70-23DF-4815-AF03-3D07DE6D34B1}" destId="{B5B27D45-7EDA-41AE-AA05-20D70EDA65FB}" srcOrd="2" destOrd="0" presId="urn:microsoft.com/office/officeart/2024/layout/NumberedLinearArrowProcess"/>
    <dgm:cxn modelId="{43B0466C-BE6B-490A-AD62-0A6A400F08C4}" type="presParOf" srcId="{CFCCAD5B-77E3-452E-A334-200501DB5175}" destId="{06B992EB-5503-4DAD-8F9B-692BD2917252}" srcOrd="5" destOrd="0" presId="urn:microsoft.com/office/officeart/2024/layout/NumberedLinearArrowProcess"/>
    <dgm:cxn modelId="{E9639244-7365-434C-858F-909F4DF4E7A4}" type="presParOf" srcId="{CFCCAD5B-77E3-452E-A334-200501DB5175}" destId="{8FDF2D90-A613-4B6E-BF36-DB6139ECDCB1}" srcOrd="6" destOrd="0" presId="urn:microsoft.com/office/officeart/2024/layout/NumberedLinearArrowProcess"/>
    <dgm:cxn modelId="{853E7C9D-6216-4E11-BABE-DD9179BDEE14}" type="presParOf" srcId="{8FDF2D90-A613-4B6E-BF36-DB6139ECDCB1}" destId="{AEB806FA-732C-4250-8120-EB30F9BF9612}" srcOrd="0" destOrd="0" presId="urn:microsoft.com/office/officeart/2024/layout/NumberedLinearArrowProcess"/>
    <dgm:cxn modelId="{A7EF1566-E958-4B22-8DE3-E17C86E76B9C}" type="presParOf" srcId="{8FDF2D90-A613-4B6E-BF36-DB6139ECDCB1}" destId="{6D6B740C-FADE-499F-896B-3E8323C729A6}" srcOrd="1" destOrd="0" presId="urn:microsoft.com/office/officeart/2024/layout/NumberedLinearArrowProcess"/>
    <dgm:cxn modelId="{6B431970-63EF-4D80-9592-CEEA627A93C0}" type="presParOf" srcId="{6D6B740C-FADE-499F-896B-3E8323C729A6}" destId="{F8FE151E-1CFF-4520-BDA8-504F88C92D81}" srcOrd="0" destOrd="0" presId="urn:microsoft.com/office/officeart/2024/layout/NumberedLinearArrowProcess"/>
    <dgm:cxn modelId="{20242E4F-D23A-4945-9C2D-3E5F7265D031}" type="presParOf" srcId="{6D6B740C-FADE-499F-896B-3E8323C729A6}" destId="{15BF248A-72AE-4BF7-9260-07D8FDB0445F}" srcOrd="1" destOrd="0" presId="urn:microsoft.com/office/officeart/2024/layout/NumberedLinearArrowProcess"/>
    <dgm:cxn modelId="{1F8AE478-2529-41CF-BCAA-9C50532C53F8}" type="presParOf" srcId="{6D6B740C-FADE-499F-896B-3E8323C729A6}" destId="{02F57D89-39AF-4AD3-B0CD-C098CA09148E}" srcOrd="2" destOrd="0" presId="urn:microsoft.com/office/officeart/2024/layout/NumberedLinearArrowProcess"/>
    <dgm:cxn modelId="{3F691C84-986B-4259-A80F-305D786CD358}" type="presParOf" srcId="{6D6B740C-FADE-499F-896B-3E8323C729A6}" destId="{36E429B7-A155-413C-A766-B18050899F04}" srcOrd="3" destOrd="0" presId="urn:microsoft.com/office/officeart/2024/layout/NumberedLinearArrowProcess"/>
    <dgm:cxn modelId="{BA7BF92E-02C3-4C7E-BFED-FFBA128E9F8C}" type="presParOf" srcId="{6D6B740C-FADE-499F-896B-3E8323C729A6}" destId="{5C2B6E44-D3D7-479B-A028-1DF37B8141C9}" srcOrd="4" destOrd="0" presId="urn:microsoft.com/office/officeart/2024/layout/NumberedLinearArrowProcess"/>
    <dgm:cxn modelId="{8284AC81-DE50-404D-9A54-E08850C39AD8}" type="presParOf" srcId="{8FDF2D90-A613-4B6E-BF36-DB6139ECDCB1}" destId="{905A3ED1-7944-447E-A1F4-293F84C26673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40645E-F838-401C-BC07-44BF8DB7B59B}" type="doc">
      <dgm:prSet loTypeId="urn:microsoft.com/office/officeart/2005/8/layout/hList3" loCatId="list" qsTypeId="urn:microsoft.com/office/officeart/2005/8/quickstyle/simple1#5" qsCatId="simple" csTypeId="urn:microsoft.com/office/officeart/2005/8/colors/accent1_5#3" csCatId="accent1" phldr="1"/>
      <dgm:spPr/>
      <dgm:t>
        <a:bodyPr/>
        <a:lstStyle/>
        <a:p>
          <a:endParaRPr lang="en-US"/>
        </a:p>
      </dgm:t>
    </dgm:pt>
    <dgm:pt modelId="{8507AC69-929F-4EA8-AD19-F75BCE6B3EA8}">
      <dgm:prSet phldrT="[Text]"/>
      <dgm:spPr/>
      <dgm:t>
        <a:bodyPr/>
        <a:lstStyle/>
        <a:p>
          <a:pPr>
            <a:spcAft>
              <a:spcPts val="100"/>
            </a:spcAft>
          </a:pPr>
          <a:r>
            <a:rPr lang="en-US" u="sng" dirty="0"/>
            <a:t>B. AND</a:t>
          </a:r>
          <a:r>
            <a:rPr lang="en-US" dirty="0"/>
            <a:t> one of the these:</a:t>
          </a:r>
        </a:p>
      </dgm:t>
    </dgm:pt>
    <dgm:pt modelId="{6952E76C-F0E1-430C-9343-090B08537912}" type="parTrans" cxnId="{0115D043-2843-498E-9E09-8ED3E77A5095}">
      <dgm:prSet/>
      <dgm:spPr/>
      <dgm:t>
        <a:bodyPr/>
        <a:lstStyle/>
        <a:p>
          <a:endParaRPr lang="en-US"/>
        </a:p>
      </dgm:t>
    </dgm:pt>
    <dgm:pt modelId="{4D1E4544-0B36-47A2-94DA-9781A50427CD}" type="sibTrans" cxnId="{0115D043-2843-498E-9E09-8ED3E77A5095}">
      <dgm:prSet/>
      <dgm:spPr/>
      <dgm:t>
        <a:bodyPr/>
        <a:lstStyle/>
        <a:p>
          <a:endParaRPr lang="en-US"/>
        </a:p>
      </dgm:t>
    </dgm:pt>
    <dgm:pt modelId="{7964F7C2-5CC2-47AF-A087-CEAC693D86A1}">
      <dgm:prSet phldrT="[Text]"/>
      <dgm:spPr/>
      <dgm:t>
        <a:bodyPr/>
        <a:lstStyle/>
        <a:p>
          <a:r>
            <a:rPr lang="en-US" dirty="0"/>
            <a:t>Receiving SSI</a:t>
          </a:r>
        </a:p>
      </dgm:t>
    </dgm:pt>
    <dgm:pt modelId="{36EDEAE3-DD62-4F7A-9B93-3CFC3437ABF3}" type="parTrans" cxnId="{FEA81103-3BE4-4379-BCAC-B9C8B1F36165}">
      <dgm:prSet/>
      <dgm:spPr/>
      <dgm:t>
        <a:bodyPr/>
        <a:lstStyle/>
        <a:p>
          <a:endParaRPr lang="en-US"/>
        </a:p>
      </dgm:t>
    </dgm:pt>
    <dgm:pt modelId="{8F7E1858-2C84-4958-9BF7-D2D68995A1BB}" type="sibTrans" cxnId="{FEA81103-3BE4-4379-BCAC-B9C8B1F36165}">
      <dgm:prSet/>
      <dgm:spPr/>
      <dgm:t>
        <a:bodyPr/>
        <a:lstStyle/>
        <a:p>
          <a:endParaRPr lang="en-US"/>
        </a:p>
      </dgm:t>
    </dgm:pt>
    <dgm:pt modelId="{87AF563E-1484-49D6-AFB6-B3F1078C8521}">
      <dgm:prSet phldrT="[Text]"/>
      <dgm:spPr/>
      <dgm:t>
        <a:bodyPr/>
        <a:lstStyle/>
        <a:p>
          <a:r>
            <a:rPr lang="en-US" dirty="0"/>
            <a:t>“Over-Income” for SSI</a:t>
          </a:r>
        </a:p>
      </dgm:t>
    </dgm:pt>
    <dgm:pt modelId="{C5626E54-C7EB-4BAB-BCC1-05578B1DF220}" type="parTrans" cxnId="{B27D71F0-A050-4D6C-A012-3015AD04F4E2}">
      <dgm:prSet/>
      <dgm:spPr/>
      <dgm:t>
        <a:bodyPr/>
        <a:lstStyle/>
        <a:p>
          <a:endParaRPr lang="en-US"/>
        </a:p>
      </dgm:t>
    </dgm:pt>
    <dgm:pt modelId="{E3EFD6E4-A241-4058-BAF0-6049FD604BF8}" type="sibTrans" cxnId="{B27D71F0-A050-4D6C-A012-3015AD04F4E2}">
      <dgm:prSet/>
      <dgm:spPr/>
      <dgm:t>
        <a:bodyPr/>
        <a:lstStyle/>
        <a:p>
          <a:endParaRPr lang="en-US"/>
        </a:p>
      </dgm:t>
    </dgm:pt>
    <dgm:pt modelId="{5EA48977-27EB-4EA1-BD79-E2435B871284}">
      <dgm:prSet phldrT="[Text]"/>
      <dgm:spPr/>
      <dgm:t>
        <a:bodyPr/>
        <a:lstStyle/>
        <a:p>
          <a:r>
            <a:rPr lang="en-US" b="0" dirty="0"/>
            <a:t>Rare: Refugee/asylee ineligible for SSI because of 7-year SSI limit or certain noncitizens eligible for AABD Medical and over 65. (Rules are different from what we are discussing today. See PM 11-04-00.)</a:t>
          </a:r>
        </a:p>
      </dgm:t>
    </dgm:pt>
    <dgm:pt modelId="{072A58C4-A177-4EFB-84F2-FDA808139D3F}" type="parTrans" cxnId="{30AF482A-4A33-46E0-B7B9-4A3659DEA5CA}">
      <dgm:prSet/>
      <dgm:spPr/>
      <dgm:t>
        <a:bodyPr/>
        <a:lstStyle/>
        <a:p>
          <a:endParaRPr lang="en-US"/>
        </a:p>
      </dgm:t>
    </dgm:pt>
    <dgm:pt modelId="{6F1625AD-D7ED-4845-9AE0-3A468B72BE93}" type="sibTrans" cxnId="{30AF482A-4A33-46E0-B7B9-4A3659DEA5CA}">
      <dgm:prSet/>
      <dgm:spPr/>
      <dgm:t>
        <a:bodyPr/>
        <a:lstStyle/>
        <a:p>
          <a:endParaRPr lang="en-US"/>
        </a:p>
      </dgm:t>
    </dgm:pt>
    <dgm:pt modelId="{A88BDC07-622C-4F44-8AAE-0AAFE3EF0F43}" type="pres">
      <dgm:prSet presAssocID="{FC40645E-F838-401C-BC07-44BF8DB7B59B}" presName="composite" presStyleCnt="0">
        <dgm:presLayoutVars>
          <dgm:chMax val="1"/>
          <dgm:dir/>
          <dgm:resizeHandles val="exact"/>
        </dgm:presLayoutVars>
      </dgm:prSet>
      <dgm:spPr/>
    </dgm:pt>
    <dgm:pt modelId="{ACAF3D32-C17D-4789-A4DE-B0ACD3B292AC}" type="pres">
      <dgm:prSet presAssocID="{8507AC69-929F-4EA8-AD19-F75BCE6B3EA8}" presName="roof" presStyleLbl="dkBgShp" presStyleIdx="0" presStyleCnt="2"/>
      <dgm:spPr/>
    </dgm:pt>
    <dgm:pt modelId="{86775DBA-0312-4055-ABA0-298E38714D8A}" type="pres">
      <dgm:prSet presAssocID="{8507AC69-929F-4EA8-AD19-F75BCE6B3EA8}" presName="pillars" presStyleCnt="0"/>
      <dgm:spPr/>
    </dgm:pt>
    <dgm:pt modelId="{AE0AF4BB-C9AA-49ED-B376-A28D63F06F16}" type="pres">
      <dgm:prSet presAssocID="{8507AC69-929F-4EA8-AD19-F75BCE6B3EA8}" presName="pillar1" presStyleLbl="node1" presStyleIdx="0" presStyleCnt="3">
        <dgm:presLayoutVars>
          <dgm:bulletEnabled val="1"/>
        </dgm:presLayoutVars>
      </dgm:prSet>
      <dgm:spPr/>
    </dgm:pt>
    <dgm:pt modelId="{11C6225F-EECB-42A9-8D7C-4E6914B736E5}" type="pres">
      <dgm:prSet presAssocID="{87AF563E-1484-49D6-AFB6-B3F1078C8521}" presName="pillarX" presStyleLbl="node1" presStyleIdx="1" presStyleCnt="3">
        <dgm:presLayoutVars>
          <dgm:bulletEnabled val="1"/>
        </dgm:presLayoutVars>
      </dgm:prSet>
      <dgm:spPr/>
    </dgm:pt>
    <dgm:pt modelId="{8E39C448-05C4-43BD-B018-FFD7A9E2930B}" type="pres">
      <dgm:prSet presAssocID="{5EA48977-27EB-4EA1-BD79-E2435B871284}" presName="pillarX" presStyleLbl="node1" presStyleIdx="2" presStyleCnt="3">
        <dgm:presLayoutVars>
          <dgm:bulletEnabled val="1"/>
        </dgm:presLayoutVars>
      </dgm:prSet>
      <dgm:spPr/>
    </dgm:pt>
    <dgm:pt modelId="{299E9203-BC60-40D8-B7BE-6C89B274133E}" type="pres">
      <dgm:prSet presAssocID="{8507AC69-929F-4EA8-AD19-F75BCE6B3EA8}" presName="base" presStyleLbl="dkBgShp" presStyleIdx="1" presStyleCnt="2" custLinFactY="381210" custLinFactNeighborX="-788" custLinFactNeighborY="400000"/>
      <dgm:spPr/>
    </dgm:pt>
  </dgm:ptLst>
  <dgm:cxnLst>
    <dgm:cxn modelId="{77D03101-F2FC-47E3-9995-C70DA9CAD69B}" type="presOf" srcId="{5EA48977-27EB-4EA1-BD79-E2435B871284}" destId="{8E39C448-05C4-43BD-B018-FFD7A9E2930B}" srcOrd="0" destOrd="0" presId="urn:microsoft.com/office/officeart/2005/8/layout/hList3"/>
    <dgm:cxn modelId="{FEA81103-3BE4-4379-BCAC-B9C8B1F36165}" srcId="{8507AC69-929F-4EA8-AD19-F75BCE6B3EA8}" destId="{7964F7C2-5CC2-47AF-A087-CEAC693D86A1}" srcOrd="0" destOrd="0" parTransId="{36EDEAE3-DD62-4F7A-9B93-3CFC3437ABF3}" sibTransId="{8F7E1858-2C84-4958-9BF7-D2D68995A1BB}"/>
    <dgm:cxn modelId="{30AF482A-4A33-46E0-B7B9-4A3659DEA5CA}" srcId="{8507AC69-929F-4EA8-AD19-F75BCE6B3EA8}" destId="{5EA48977-27EB-4EA1-BD79-E2435B871284}" srcOrd="2" destOrd="0" parTransId="{072A58C4-A177-4EFB-84F2-FDA808139D3F}" sibTransId="{6F1625AD-D7ED-4845-9AE0-3A468B72BE93}"/>
    <dgm:cxn modelId="{6E033C60-A2E0-457E-84A3-E5A5076D0C29}" type="presOf" srcId="{8507AC69-929F-4EA8-AD19-F75BCE6B3EA8}" destId="{ACAF3D32-C17D-4789-A4DE-B0ACD3B292AC}" srcOrd="0" destOrd="0" presId="urn:microsoft.com/office/officeart/2005/8/layout/hList3"/>
    <dgm:cxn modelId="{0115D043-2843-498E-9E09-8ED3E77A5095}" srcId="{FC40645E-F838-401C-BC07-44BF8DB7B59B}" destId="{8507AC69-929F-4EA8-AD19-F75BCE6B3EA8}" srcOrd="0" destOrd="0" parTransId="{6952E76C-F0E1-430C-9343-090B08537912}" sibTransId="{4D1E4544-0B36-47A2-94DA-9781A50427CD}"/>
    <dgm:cxn modelId="{FBAA5273-8FA7-42E0-824A-C4BF93764D40}" type="presOf" srcId="{87AF563E-1484-49D6-AFB6-B3F1078C8521}" destId="{11C6225F-EECB-42A9-8D7C-4E6914B736E5}" srcOrd="0" destOrd="0" presId="urn:microsoft.com/office/officeart/2005/8/layout/hList3"/>
    <dgm:cxn modelId="{B2A206A2-6A80-4515-A1F0-AF7961776A49}" type="presOf" srcId="{7964F7C2-5CC2-47AF-A087-CEAC693D86A1}" destId="{AE0AF4BB-C9AA-49ED-B376-A28D63F06F16}" srcOrd="0" destOrd="0" presId="urn:microsoft.com/office/officeart/2005/8/layout/hList3"/>
    <dgm:cxn modelId="{B27D71F0-A050-4D6C-A012-3015AD04F4E2}" srcId="{8507AC69-929F-4EA8-AD19-F75BCE6B3EA8}" destId="{87AF563E-1484-49D6-AFB6-B3F1078C8521}" srcOrd="1" destOrd="0" parTransId="{C5626E54-C7EB-4BAB-BCC1-05578B1DF220}" sibTransId="{E3EFD6E4-A241-4058-BAF0-6049FD604BF8}"/>
    <dgm:cxn modelId="{61A7B7F2-8E5A-4EFE-85C6-1B3C7603F5FB}" type="presOf" srcId="{FC40645E-F838-401C-BC07-44BF8DB7B59B}" destId="{A88BDC07-622C-4F44-8AAE-0AAFE3EF0F43}" srcOrd="0" destOrd="0" presId="urn:microsoft.com/office/officeart/2005/8/layout/hList3"/>
    <dgm:cxn modelId="{68ADF790-0B8F-4099-B5B5-7F3D9AFB4BD6}" type="presParOf" srcId="{A88BDC07-622C-4F44-8AAE-0AAFE3EF0F43}" destId="{ACAF3D32-C17D-4789-A4DE-B0ACD3B292AC}" srcOrd="0" destOrd="0" presId="urn:microsoft.com/office/officeart/2005/8/layout/hList3"/>
    <dgm:cxn modelId="{6A0BA0A7-B5DE-4D62-8FCE-B60373181C8E}" type="presParOf" srcId="{A88BDC07-622C-4F44-8AAE-0AAFE3EF0F43}" destId="{86775DBA-0312-4055-ABA0-298E38714D8A}" srcOrd="1" destOrd="0" presId="urn:microsoft.com/office/officeart/2005/8/layout/hList3"/>
    <dgm:cxn modelId="{831304A1-A37F-45C5-A73C-A76E45C3F56A}" type="presParOf" srcId="{86775DBA-0312-4055-ABA0-298E38714D8A}" destId="{AE0AF4BB-C9AA-49ED-B376-A28D63F06F16}" srcOrd="0" destOrd="0" presId="urn:microsoft.com/office/officeart/2005/8/layout/hList3"/>
    <dgm:cxn modelId="{5C67210A-AAA5-48A1-947B-7CF40328796D}" type="presParOf" srcId="{86775DBA-0312-4055-ABA0-298E38714D8A}" destId="{11C6225F-EECB-42A9-8D7C-4E6914B736E5}" srcOrd="1" destOrd="0" presId="urn:microsoft.com/office/officeart/2005/8/layout/hList3"/>
    <dgm:cxn modelId="{8A7DB5FC-6461-4C69-B4B2-113D42C7D09A}" type="presParOf" srcId="{86775DBA-0312-4055-ABA0-298E38714D8A}" destId="{8E39C448-05C4-43BD-B018-FFD7A9E2930B}" srcOrd="2" destOrd="0" presId="urn:microsoft.com/office/officeart/2005/8/layout/hList3"/>
    <dgm:cxn modelId="{F1A9F7EF-EC9B-4B56-A0F4-7AD81D22CE6C}" type="presParOf" srcId="{A88BDC07-622C-4F44-8AAE-0AAFE3EF0F43}" destId="{299E9203-BC60-40D8-B7BE-6C89B274133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40645E-F838-401C-BC07-44BF8DB7B59B}" type="doc">
      <dgm:prSet loTypeId="urn:microsoft.com/office/officeart/2005/8/layout/hList3" loCatId="list" qsTypeId="urn:microsoft.com/office/officeart/2005/8/quickstyle/simple1#5" qsCatId="simple" csTypeId="urn:microsoft.com/office/officeart/2005/8/colors/accent0_1#2" csCatId="mainScheme" phldr="1"/>
      <dgm:spPr/>
      <dgm:t>
        <a:bodyPr/>
        <a:lstStyle/>
        <a:p>
          <a:endParaRPr lang="en-US"/>
        </a:p>
      </dgm:t>
    </dgm:pt>
    <dgm:pt modelId="{8507AC69-929F-4EA8-AD19-F75BCE6B3EA8}">
      <dgm:prSet phldrT="[Text]"/>
      <dgm:spPr/>
      <dgm:t>
        <a:bodyPr/>
        <a:lstStyle/>
        <a:p>
          <a:pPr>
            <a:spcAft>
              <a:spcPts val="100"/>
            </a:spcAft>
          </a:pPr>
          <a:r>
            <a:rPr lang="en-US" u="sng" dirty="0"/>
            <a:t>A. Must be one of these:</a:t>
          </a:r>
        </a:p>
      </dgm:t>
    </dgm:pt>
    <dgm:pt modelId="{6952E76C-F0E1-430C-9343-090B08537912}" type="parTrans" cxnId="{0115D043-2843-498E-9E09-8ED3E77A5095}">
      <dgm:prSet/>
      <dgm:spPr/>
      <dgm:t>
        <a:bodyPr/>
        <a:lstStyle/>
        <a:p>
          <a:endParaRPr lang="en-US"/>
        </a:p>
      </dgm:t>
    </dgm:pt>
    <dgm:pt modelId="{4D1E4544-0B36-47A2-94DA-9781A50427CD}" type="sibTrans" cxnId="{0115D043-2843-498E-9E09-8ED3E77A5095}">
      <dgm:prSet/>
      <dgm:spPr/>
      <dgm:t>
        <a:bodyPr/>
        <a:lstStyle/>
        <a:p>
          <a:endParaRPr lang="en-US"/>
        </a:p>
      </dgm:t>
    </dgm:pt>
    <dgm:pt modelId="{7964F7C2-5CC2-47AF-A087-CEAC693D86A1}">
      <dgm:prSet phldrT="[Text]"/>
      <dgm:spPr/>
      <dgm:t>
        <a:bodyPr/>
        <a:lstStyle/>
        <a:p>
          <a:r>
            <a:rPr lang="en-US" b="0" i="0" dirty="0"/>
            <a:t>Elderly (65 years old or older)</a:t>
          </a:r>
          <a:endParaRPr lang="en-US" dirty="0"/>
        </a:p>
      </dgm:t>
    </dgm:pt>
    <dgm:pt modelId="{36EDEAE3-DD62-4F7A-9B93-3CFC3437ABF3}" type="parTrans" cxnId="{FEA81103-3BE4-4379-BCAC-B9C8B1F36165}">
      <dgm:prSet/>
      <dgm:spPr/>
      <dgm:t>
        <a:bodyPr/>
        <a:lstStyle/>
        <a:p>
          <a:endParaRPr lang="en-US"/>
        </a:p>
      </dgm:t>
    </dgm:pt>
    <dgm:pt modelId="{8F7E1858-2C84-4958-9BF7-D2D68995A1BB}" type="sibTrans" cxnId="{FEA81103-3BE4-4379-BCAC-B9C8B1F36165}">
      <dgm:prSet/>
      <dgm:spPr/>
      <dgm:t>
        <a:bodyPr/>
        <a:lstStyle/>
        <a:p>
          <a:endParaRPr lang="en-US"/>
        </a:p>
      </dgm:t>
    </dgm:pt>
    <dgm:pt modelId="{87AF563E-1484-49D6-AFB6-B3F1078C8521}">
      <dgm:prSet phldrT="[Text]"/>
      <dgm:spPr/>
      <dgm:t>
        <a:bodyPr/>
        <a:lstStyle/>
        <a:p>
          <a:r>
            <a:rPr lang="en-US" b="0" i="0" dirty="0"/>
            <a:t>Blind* (under SSA rules) </a:t>
          </a:r>
          <a:endParaRPr lang="en-US" dirty="0"/>
        </a:p>
      </dgm:t>
    </dgm:pt>
    <dgm:pt modelId="{C5626E54-C7EB-4BAB-BCC1-05578B1DF220}" type="parTrans" cxnId="{B27D71F0-A050-4D6C-A012-3015AD04F4E2}">
      <dgm:prSet/>
      <dgm:spPr/>
      <dgm:t>
        <a:bodyPr/>
        <a:lstStyle/>
        <a:p>
          <a:endParaRPr lang="en-US"/>
        </a:p>
      </dgm:t>
    </dgm:pt>
    <dgm:pt modelId="{E3EFD6E4-A241-4058-BAF0-6049FD604BF8}" type="sibTrans" cxnId="{B27D71F0-A050-4D6C-A012-3015AD04F4E2}">
      <dgm:prSet/>
      <dgm:spPr/>
      <dgm:t>
        <a:bodyPr/>
        <a:lstStyle/>
        <a:p>
          <a:endParaRPr lang="en-US"/>
        </a:p>
      </dgm:t>
    </dgm:pt>
    <dgm:pt modelId="{5EA48977-27EB-4EA1-BD79-E2435B871284}">
      <dgm:prSet phldrT="[Text]"/>
      <dgm:spPr/>
      <dgm:t>
        <a:bodyPr/>
        <a:lstStyle/>
        <a:p>
          <a:r>
            <a:rPr lang="en-US" b="0" i="0" dirty="0"/>
            <a:t>Disabled* (under SSA rules: Unable to engage in substantial gainful employment because of medical/psychiatric conditions that will last at least 12 months or result in death.)</a:t>
          </a:r>
          <a:endParaRPr lang="en-US" b="1" dirty="0"/>
        </a:p>
      </dgm:t>
    </dgm:pt>
    <dgm:pt modelId="{072A58C4-A177-4EFB-84F2-FDA808139D3F}" type="parTrans" cxnId="{30AF482A-4A33-46E0-B7B9-4A3659DEA5CA}">
      <dgm:prSet/>
      <dgm:spPr/>
      <dgm:t>
        <a:bodyPr/>
        <a:lstStyle/>
        <a:p>
          <a:endParaRPr lang="en-US"/>
        </a:p>
      </dgm:t>
    </dgm:pt>
    <dgm:pt modelId="{6F1625AD-D7ED-4845-9AE0-3A468B72BE93}" type="sibTrans" cxnId="{30AF482A-4A33-46E0-B7B9-4A3659DEA5CA}">
      <dgm:prSet/>
      <dgm:spPr/>
      <dgm:t>
        <a:bodyPr/>
        <a:lstStyle/>
        <a:p>
          <a:endParaRPr lang="en-US"/>
        </a:p>
      </dgm:t>
    </dgm:pt>
    <dgm:pt modelId="{A88BDC07-622C-4F44-8AAE-0AAFE3EF0F43}" type="pres">
      <dgm:prSet presAssocID="{FC40645E-F838-401C-BC07-44BF8DB7B59B}" presName="composite" presStyleCnt="0">
        <dgm:presLayoutVars>
          <dgm:chMax val="1"/>
          <dgm:dir/>
          <dgm:resizeHandles val="exact"/>
        </dgm:presLayoutVars>
      </dgm:prSet>
      <dgm:spPr/>
    </dgm:pt>
    <dgm:pt modelId="{ACAF3D32-C17D-4789-A4DE-B0ACD3B292AC}" type="pres">
      <dgm:prSet presAssocID="{8507AC69-929F-4EA8-AD19-F75BCE6B3EA8}" presName="roof" presStyleLbl="dkBgShp" presStyleIdx="0" presStyleCnt="2" custLinFactNeighborY="-11201"/>
      <dgm:spPr/>
    </dgm:pt>
    <dgm:pt modelId="{86775DBA-0312-4055-ABA0-298E38714D8A}" type="pres">
      <dgm:prSet presAssocID="{8507AC69-929F-4EA8-AD19-F75BCE6B3EA8}" presName="pillars" presStyleCnt="0"/>
      <dgm:spPr/>
    </dgm:pt>
    <dgm:pt modelId="{AE0AF4BB-C9AA-49ED-B376-A28D63F06F16}" type="pres">
      <dgm:prSet presAssocID="{8507AC69-929F-4EA8-AD19-F75BCE6B3EA8}" presName="pillar1" presStyleLbl="node1" presStyleIdx="0" presStyleCnt="3">
        <dgm:presLayoutVars>
          <dgm:bulletEnabled val="1"/>
        </dgm:presLayoutVars>
      </dgm:prSet>
      <dgm:spPr/>
    </dgm:pt>
    <dgm:pt modelId="{11C6225F-EECB-42A9-8D7C-4E6914B736E5}" type="pres">
      <dgm:prSet presAssocID="{87AF563E-1484-49D6-AFB6-B3F1078C8521}" presName="pillarX" presStyleLbl="node1" presStyleIdx="1" presStyleCnt="3">
        <dgm:presLayoutVars>
          <dgm:bulletEnabled val="1"/>
        </dgm:presLayoutVars>
      </dgm:prSet>
      <dgm:spPr/>
    </dgm:pt>
    <dgm:pt modelId="{8E39C448-05C4-43BD-B018-FFD7A9E2930B}" type="pres">
      <dgm:prSet presAssocID="{5EA48977-27EB-4EA1-BD79-E2435B871284}" presName="pillarX" presStyleLbl="node1" presStyleIdx="2" presStyleCnt="3">
        <dgm:presLayoutVars>
          <dgm:bulletEnabled val="1"/>
        </dgm:presLayoutVars>
      </dgm:prSet>
      <dgm:spPr/>
    </dgm:pt>
    <dgm:pt modelId="{299E9203-BC60-40D8-B7BE-6C89B274133E}" type="pres">
      <dgm:prSet presAssocID="{8507AC69-929F-4EA8-AD19-F75BCE6B3EA8}" presName="base" presStyleLbl="dkBgShp" presStyleIdx="1" presStyleCnt="2" custLinFactY="381210" custLinFactNeighborX="-788" custLinFactNeighborY="400000"/>
      <dgm:spPr/>
    </dgm:pt>
  </dgm:ptLst>
  <dgm:cxnLst>
    <dgm:cxn modelId="{77D03101-F2FC-47E3-9995-C70DA9CAD69B}" type="presOf" srcId="{5EA48977-27EB-4EA1-BD79-E2435B871284}" destId="{8E39C448-05C4-43BD-B018-FFD7A9E2930B}" srcOrd="0" destOrd="0" presId="urn:microsoft.com/office/officeart/2005/8/layout/hList3"/>
    <dgm:cxn modelId="{FEA81103-3BE4-4379-BCAC-B9C8B1F36165}" srcId="{8507AC69-929F-4EA8-AD19-F75BCE6B3EA8}" destId="{7964F7C2-5CC2-47AF-A087-CEAC693D86A1}" srcOrd="0" destOrd="0" parTransId="{36EDEAE3-DD62-4F7A-9B93-3CFC3437ABF3}" sibTransId="{8F7E1858-2C84-4958-9BF7-D2D68995A1BB}"/>
    <dgm:cxn modelId="{30AF482A-4A33-46E0-B7B9-4A3659DEA5CA}" srcId="{8507AC69-929F-4EA8-AD19-F75BCE6B3EA8}" destId="{5EA48977-27EB-4EA1-BD79-E2435B871284}" srcOrd="2" destOrd="0" parTransId="{072A58C4-A177-4EFB-84F2-FDA808139D3F}" sibTransId="{6F1625AD-D7ED-4845-9AE0-3A468B72BE93}"/>
    <dgm:cxn modelId="{6E033C60-A2E0-457E-84A3-E5A5076D0C29}" type="presOf" srcId="{8507AC69-929F-4EA8-AD19-F75BCE6B3EA8}" destId="{ACAF3D32-C17D-4789-A4DE-B0ACD3B292AC}" srcOrd="0" destOrd="0" presId="urn:microsoft.com/office/officeart/2005/8/layout/hList3"/>
    <dgm:cxn modelId="{0115D043-2843-498E-9E09-8ED3E77A5095}" srcId="{FC40645E-F838-401C-BC07-44BF8DB7B59B}" destId="{8507AC69-929F-4EA8-AD19-F75BCE6B3EA8}" srcOrd="0" destOrd="0" parTransId="{6952E76C-F0E1-430C-9343-090B08537912}" sibTransId="{4D1E4544-0B36-47A2-94DA-9781A50427CD}"/>
    <dgm:cxn modelId="{FBAA5273-8FA7-42E0-824A-C4BF93764D40}" type="presOf" srcId="{87AF563E-1484-49D6-AFB6-B3F1078C8521}" destId="{11C6225F-EECB-42A9-8D7C-4E6914B736E5}" srcOrd="0" destOrd="0" presId="urn:microsoft.com/office/officeart/2005/8/layout/hList3"/>
    <dgm:cxn modelId="{B2A206A2-6A80-4515-A1F0-AF7961776A49}" type="presOf" srcId="{7964F7C2-5CC2-47AF-A087-CEAC693D86A1}" destId="{AE0AF4BB-C9AA-49ED-B376-A28D63F06F16}" srcOrd="0" destOrd="0" presId="urn:microsoft.com/office/officeart/2005/8/layout/hList3"/>
    <dgm:cxn modelId="{B27D71F0-A050-4D6C-A012-3015AD04F4E2}" srcId="{8507AC69-929F-4EA8-AD19-F75BCE6B3EA8}" destId="{87AF563E-1484-49D6-AFB6-B3F1078C8521}" srcOrd="1" destOrd="0" parTransId="{C5626E54-C7EB-4BAB-BCC1-05578B1DF220}" sibTransId="{E3EFD6E4-A241-4058-BAF0-6049FD604BF8}"/>
    <dgm:cxn modelId="{61A7B7F2-8E5A-4EFE-85C6-1B3C7603F5FB}" type="presOf" srcId="{FC40645E-F838-401C-BC07-44BF8DB7B59B}" destId="{A88BDC07-622C-4F44-8AAE-0AAFE3EF0F43}" srcOrd="0" destOrd="0" presId="urn:microsoft.com/office/officeart/2005/8/layout/hList3"/>
    <dgm:cxn modelId="{68ADF790-0B8F-4099-B5B5-7F3D9AFB4BD6}" type="presParOf" srcId="{A88BDC07-622C-4F44-8AAE-0AAFE3EF0F43}" destId="{ACAF3D32-C17D-4789-A4DE-B0ACD3B292AC}" srcOrd="0" destOrd="0" presId="urn:microsoft.com/office/officeart/2005/8/layout/hList3"/>
    <dgm:cxn modelId="{6A0BA0A7-B5DE-4D62-8FCE-B60373181C8E}" type="presParOf" srcId="{A88BDC07-622C-4F44-8AAE-0AAFE3EF0F43}" destId="{86775DBA-0312-4055-ABA0-298E38714D8A}" srcOrd="1" destOrd="0" presId="urn:microsoft.com/office/officeart/2005/8/layout/hList3"/>
    <dgm:cxn modelId="{831304A1-A37F-45C5-A73C-A76E45C3F56A}" type="presParOf" srcId="{86775DBA-0312-4055-ABA0-298E38714D8A}" destId="{AE0AF4BB-C9AA-49ED-B376-A28D63F06F16}" srcOrd="0" destOrd="0" presId="urn:microsoft.com/office/officeart/2005/8/layout/hList3"/>
    <dgm:cxn modelId="{5C67210A-AAA5-48A1-947B-7CF40328796D}" type="presParOf" srcId="{86775DBA-0312-4055-ABA0-298E38714D8A}" destId="{11C6225F-EECB-42A9-8D7C-4E6914B736E5}" srcOrd="1" destOrd="0" presId="urn:microsoft.com/office/officeart/2005/8/layout/hList3"/>
    <dgm:cxn modelId="{8A7DB5FC-6461-4C69-B4B2-113D42C7D09A}" type="presParOf" srcId="{86775DBA-0312-4055-ABA0-298E38714D8A}" destId="{8E39C448-05C4-43BD-B018-FFD7A9E2930B}" srcOrd="2" destOrd="0" presId="urn:microsoft.com/office/officeart/2005/8/layout/hList3"/>
    <dgm:cxn modelId="{F1A9F7EF-EC9B-4B56-A0F4-7AD81D22CE6C}" type="presParOf" srcId="{A88BDC07-622C-4F44-8AAE-0AAFE3EF0F43}" destId="{299E9203-BC60-40D8-B7BE-6C89B274133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E1F8AF-7FD4-4CC1-857C-0A6E121B50C5}" type="doc">
      <dgm:prSet loTypeId="urn:microsoft.com/office/officeart/2005/8/layout/hierarchy2" loCatId="hierarchy" qsTypeId="urn:microsoft.com/office/officeart/2005/8/quickstyle/simple1#23" qsCatId="simple" csTypeId="urn:microsoft.com/office/officeart/2005/8/colors/accent1_2#18" csCatId="accent1" phldr="1"/>
      <dgm:spPr/>
      <dgm:t>
        <a:bodyPr/>
        <a:lstStyle/>
        <a:p>
          <a:endParaRPr lang="en-US"/>
        </a:p>
      </dgm:t>
    </dgm:pt>
    <dgm:pt modelId="{322CEDB6-258A-4EBA-842F-A648CE0B09A6}">
      <dgm:prSet phldrT="[Text]" phldr="0"/>
      <dgm:spPr/>
      <dgm:t>
        <a:bodyPr/>
        <a:lstStyle/>
        <a:p>
          <a:r>
            <a:rPr lang="en-US" dirty="0"/>
            <a:t>Are you receiving SSI or over-income for SSI?</a:t>
          </a:r>
        </a:p>
      </dgm:t>
    </dgm:pt>
    <dgm:pt modelId="{98A852AA-D209-48FF-AF93-8EB0DF1FACA6}" type="parTrans" cxnId="{9BA3DE89-0D7B-4853-963A-1193A9B22BC6}">
      <dgm:prSet/>
      <dgm:spPr/>
      <dgm:t>
        <a:bodyPr/>
        <a:lstStyle/>
        <a:p>
          <a:endParaRPr lang="en-US"/>
        </a:p>
      </dgm:t>
    </dgm:pt>
    <dgm:pt modelId="{E50A3642-DBE6-4094-8CA0-B4350047B9CA}" type="sibTrans" cxnId="{9BA3DE89-0D7B-4853-963A-1193A9B22BC6}">
      <dgm:prSet/>
      <dgm:spPr/>
      <dgm:t>
        <a:bodyPr/>
        <a:lstStyle/>
        <a:p>
          <a:endParaRPr lang="en-US"/>
        </a:p>
      </dgm:t>
    </dgm:pt>
    <dgm:pt modelId="{1FE5DDA1-5D34-4CCE-A711-F3487F0E1A2D}">
      <dgm:prSet phldrT="[Text]" phldr="0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dirty="0"/>
            <a:t>Receiving SSI</a:t>
          </a:r>
        </a:p>
      </dgm:t>
    </dgm:pt>
    <dgm:pt modelId="{C3DA7426-53EF-4B21-93D4-0D97F1D569AA}" type="parTrans" cxnId="{A65FB5CB-4E80-4556-8F53-843C97138D74}">
      <dgm:prSet/>
      <dgm:spPr/>
      <dgm:t>
        <a:bodyPr/>
        <a:lstStyle/>
        <a:p>
          <a:endParaRPr lang="en-US"/>
        </a:p>
      </dgm:t>
    </dgm:pt>
    <dgm:pt modelId="{C979A476-2D8F-4B00-916A-1382A4A9E845}" type="sibTrans" cxnId="{A65FB5CB-4E80-4556-8F53-843C97138D74}">
      <dgm:prSet/>
      <dgm:spPr/>
      <dgm:t>
        <a:bodyPr/>
        <a:lstStyle/>
        <a:p>
          <a:endParaRPr lang="en-US"/>
        </a:p>
      </dgm:t>
    </dgm:pt>
    <dgm:pt modelId="{405D39D3-D772-4577-BF09-9FF6373D2542}">
      <dgm:prSet phldrT="[Text]" phldr="0"/>
      <dgm:spPr>
        <a:solidFill>
          <a:srgbClr val="00B050"/>
        </a:solidFill>
      </dgm:spPr>
      <dgm:t>
        <a:bodyPr/>
        <a:lstStyle/>
        <a:p>
          <a:r>
            <a:rPr lang="en-US" dirty="0"/>
            <a:t>No other proof needed to prove categorical eligibility.</a:t>
          </a:r>
        </a:p>
      </dgm:t>
    </dgm:pt>
    <dgm:pt modelId="{1767EE97-47D5-4874-A1CC-4A5606CB2B33}" type="parTrans" cxnId="{1A875E9F-55D0-48D2-8D5D-094EBFEAE092}">
      <dgm:prSet/>
      <dgm:spPr/>
      <dgm:t>
        <a:bodyPr/>
        <a:lstStyle/>
        <a:p>
          <a:endParaRPr lang="en-US"/>
        </a:p>
      </dgm:t>
    </dgm:pt>
    <dgm:pt modelId="{A6503193-27BA-4AAC-A097-396225DC8408}" type="sibTrans" cxnId="{1A875E9F-55D0-48D2-8D5D-094EBFEAE092}">
      <dgm:prSet/>
      <dgm:spPr/>
      <dgm:t>
        <a:bodyPr/>
        <a:lstStyle/>
        <a:p>
          <a:endParaRPr lang="en-US"/>
        </a:p>
      </dgm:t>
    </dgm:pt>
    <dgm:pt modelId="{0BEBBF0F-14D7-4F14-8B2C-DD0855D93B66}">
      <dgm:prSet phldrT="[Text]" phldr="0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dirty="0"/>
            <a:t>Over-income for SSI</a:t>
          </a:r>
        </a:p>
      </dgm:t>
    </dgm:pt>
    <dgm:pt modelId="{C1760FE7-4E3D-4F6F-BC20-BF9331651CAB}" type="parTrans" cxnId="{57A8C071-72F9-4FFA-9F03-7F101BF667E3}">
      <dgm:prSet/>
      <dgm:spPr/>
      <dgm:t>
        <a:bodyPr/>
        <a:lstStyle/>
        <a:p>
          <a:endParaRPr lang="en-US"/>
        </a:p>
      </dgm:t>
    </dgm:pt>
    <dgm:pt modelId="{CDA81F79-5DB7-4FD4-BB33-DDC4C280CEF7}" type="sibTrans" cxnId="{57A8C071-72F9-4FFA-9F03-7F101BF667E3}">
      <dgm:prSet/>
      <dgm:spPr/>
      <dgm:t>
        <a:bodyPr/>
        <a:lstStyle/>
        <a:p>
          <a:endParaRPr lang="en-US"/>
        </a:p>
      </dgm:t>
    </dgm:pt>
    <dgm:pt modelId="{368A6AF6-D130-445E-90E9-70EC2F1CFD77}">
      <dgm:prSet phldrT="[Text]" phldr="0"/>
      <dgm:spPr>
        <a:solidFill>
          <a:srgbClr val="FFC000"/>
        </a:solidFill>
      </dgm:spPr>
      <dgm:t>
        <a:bodyPr/>
        <a:lstStyle/>
        <a:p>
          <a:r>
            <a:rPr lang="en-US" dirty="0"/>
            <a:t>? Might need to prove that SSA found them over-income for SSI, especially if income is under SSI max + $20</a:t>
          </a:r>
        </a:p>
      </dgm:t>
    </dgm:pt>
    <dgm:pt modelId="{1444302B-C073-46FF-9803-3B72C0DC421F}" type="parTrans" cxnId="{2596F145-3ED5-467A-9A0F-AD1C65985689}">
      <dgm:prSet/>
      <dgm:spPr/>
      <dgm:t>
        <a:bodyPr/>
        <a:lstStyle/>
        <a:p>
          <a:endParaRPr lang="en-US"/>
        </a:p>
      </dgm:t>
    </dgm:pt>
    <dgm:pt modelId="{F25CB0F6-48F6-4AD9-BD53-28D3EC585984}" type="sibTrans" cxnId="{2596F145-3ED5-467A-9A0F-AD1C65985689}">
      <dgm:prSet/>
      <dgm:spPr/>
      <dgm:t>
        <a:bodyPr/>
        <a:lstStyle/>
        <a:p>
          <a:endParaRPr lang="en-US"/>
        </a:p>
      </dgm:t>
    </dgm:pt>
    <dgm:pt modelId="{6FB2B1C8-B2C4-4512-843B-5E4BEA3C0875}">
      <dgm:prSet phldrT="[Text]" phldr="0"/>
      <dgm:spPr>
        <a:solidFill>
          <a:srgbClr val="FFC000"/>
        </a:solidFill>
      </dgm:spPr>
      <dgm:t>
        <a:bodyPr/>
        <a:lstStyle/>
        <a:p>
          <a:r>
            <a:rPr lang="en-US" dirty="0"/>
            <a:t>If ineligible for SSD and over-income for SSI and under 65, will need to submit medical records to prove you are blind or disabled.</a:t>
          </a:r>
        </a:p>
      </dgm:t>
    </dgm:pt>
    <dgm:pt modelId="{C5D94283-19F6-4D2E-BF15-338A5BA408A5}" type="parTrans" cxnId="{B39D8CB2-4FF2-47F9-8BD5-CE82DA8468D9}">
      <dgm:prSet/>
      <dgm:spPr/>
      <dgm:t>
        <a:bodyPr/>
        <a:lstStyle/>
        <a:p>
          <a:endParaRPr lang="en-US"/>
        </a:p>
      </dgm:t>
    </dgm:pt>
    <dgm:pt modelId="{FC99A509-8C4B-4EA4-8D24-8667CC304EBC}" type="sibTrans" cxnId="{B39D8CB2-4FF2-47F9-8BD5-CE82DA8468D9}">
      <dgm:prSet/>
      <dgm:spPr/>
      <dgm:t>
        <a:bodyPr/>
        <a:lstStyle/>
        <a:p>
          <a:endParaRPr lang="en-US"/>
        </a:p>
      </dgm:t>
    </dgm:pt>
    <dgm:pt modelId="{767CEB98-7E45-475A-B46C-BEA06413A8DB}" type="pres">
      <dgm:prSet presAssocID="{83E1F8AF-7FD4-4CC1-857C-0A6E121B50C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759F73B-CF2F-48DF-B820-B3E691302027}" type="pres">
      <dgm:prSet presAssocID="{322CEDB6-258A-4EBA-842F-A648CE0B09A6}" presName="root1" presStyleCnt="0"/>
      <dgm:spPr/>
    </dgm:pt>
    <dgm:pt modelId="{2E27F73C-0196-4F4D-AA6E-C918353D2CAE}" type="pres">
      <dgm:prSet presAssocID="{322CEDB6-258A-4EBA-842F-A648CE0B09A6}" presName="LevelOneTextNode" presStyleLbl="node0" presStyleIdx="0" presStyleCnt="1">
        <dgm:presLayoutVars>
          <dgm:chPref val="3"/>
        </dgm:presLayoutVars>
      </dgm:prSet>
      <dgm:spPr/>
    </dgm:pt>
    <dgm:pt modelId="{D0589853-45FF-4719-96F3-3BF4403F7503}" type="pres">
      <dgm:prSet presAssocID="{322CEDB6-258A-4EBA-842F-A648CE0B09A6}" presName="level2hierChild" presStyleCnt="0"/>
      <dgm:spPr/>
    </dgm:pt>
    <dgm:pt modelId="{1AF4042B-8E78-4AC9-AC72-5D143A4DD125}" type="pres">
      <dgm:prSet presAssocID="{C3DA7426-53EF-4B21-93D4-0D97F1D569AA}" presName="conn2-1" presStyleLbl="parChTrans1D2" presStyleIdx="0" presStyleCnt="2"/>
      <dgm:spPr/>
    </dgm:pt>
    <dgm:pt modelId="{D6353AFB-D172-4DA4-B27B-AC03ABAACAFD}" type="pres">
      <dgm:prSet presAssocID="{C3DA7426-53EF-4B21-93D4-0D97F1D569AA}" presName="connTx" presStyleLbl="parChTrans1D2" presStyleIdx="0" presStyleCnt="2"/>
      <dgm:spPr/>
    </dgm:pt>
    <dgm:pt modelId="{95B312A1-2AB1-4F1D-ADD4-0FB5A41DCF2B}" type="pres">
      <dgm:prSet presAssocID="{1FE5DDA1-5D34-4CCE-A711-F3487F0E1A2D}" presName="root2" presStyleCnt="0"/>
      <dgm:spPr/>
    </dgm:pt>
    <dgm:pt modelId="{D96B3003-A2F0-4030-AB64-87FE8E6CA0A8}" type="pres">
      <dgm:prSet presAssocID="{1FE5DDA1-5D34-4CCE-A711-F3487F0E1A2D}" presName="LevelTwoTextNode" presStyleLbl="node2" presStyleIdx="0" presStyleCnt="2">
        <dgm:presLayoutVars>
          <dgm:chPref val="3"/>
        </dgm:presLayoutVars>
      </dgm:prSet>
      <dgm:spPr/>
    </dgm:pt>
    <dgm:pt modelId="{E4B3F2BE-30E1-49FD-9613-BBFD74F783E6}" type="pres">
      <dgm:prSet presAssocID="{1FE5DDA1-5D34-4CCE-A711-F3487F0E1A2D}" presName="level3hierChild" presStyleCnt="0"/>
      <dgm:spPr/>
    </dgm:pt>
    <dgm:pt modelId="{704EDE5F-6EEB-47A5-BB3E-B00A589F9806}" type="pres">
      <dgm:prSet presAssocID="{1767EE97-47D5-4874-A1CC-4A5606CB2B33}" presName="conn2-1" presStyleLbl="parChTrans1D3" presStyleIdx="0" presStyleCnt="3"/>
      <dgm:spPr/>
    </dgm:pt>
    <dgm:pt modelId="{551CAF3E-8A08-43EB-8572-D0112FF9FFA4}" type="pres">
      <dgm:prSet presAssocID="{1767EE97-47D5-4874-A1CC-4A5606CB2B33}" presName="connTx" presStyleLbl="parChTrans1D3" presStyleIdx="0" presStyleCnt="3"/>
      <dgm:spPr/>
    </dgm:pt>
    <dgm:pt modelId="{57781B6D-2BBE-4904-8907-0F7473AECD86}" type="pres">
      <dgm:prSet presAssocID="{405D39D3-D772-4577-BF09-9FF6373D2542}" presName="root2" presStyleCnt="0"/>
      <dgm:spPr/>
    </dgm:pt>
    <dgm:pt modelId="{C1A89239-99DD-4164-B8CF-48F302E4D2EE}" type="pres">
      <dgm:prSet presAssocID="{405D39D3-D772-4577-BF09-9FF6373D2542}" presName="LevelTwoTextNode" presStyleLbl="node3" presStyleIdx="0" presStyleCnt="3">
        <dgm:presLayoutVars>
          <dgm:chPref val="3"/>
        </dgm:presLayoutVars>
      </dgm:prSet>
      <dgm:spPr/>
    </dgm:pt>
    <dgm:pt modelId="{85282631-C37F-466A-ACFB-4FDBFAEE2568}" type="pres">
      <dgm:prSet presAssocID="{405D39D3-D772-4577-BF09-9FF6373D2542}" presName="level3hierChild" presStyleCnt="0"/>
      <dgm:spPr/>
    </dgm:pt>
    <dgm:pt modelId="{226B4188-87C6-4D04-A2F5-89D953582D6A}" type="pres">
      <dgm:prSet presAssocID="{C1760FE7-4E3D-4F6F-BC20-BF9331651CAB}" presName="conn2-1" presStyleLbl="parChTrans1D2" presStyleIdx="1" presStyleCnt="2"/>
      <dgm:spPr/>
    </dgm:pt>
    <dgm:pt modelId="{6524B80A-FD47-45AC-81E9-84FA18F659F1}" type="pres">
      <dgm:prSet presAssocID="{C1760FE7-4E3D-4F6F-BC20-BF9331651CAB}" presName="connTx" presStyleLbl="parChTrans1D2" presStyleIdx="1" presStyleCnt="2"/>
      <dgm:spPr/>
    </dgm:pt>
    <dgm:pt modelId="{3B055CAA-E550-4ACC-BC5D-C25424BA79E9}" type="pres">
      <dgm:prSet presAssocID="{0BEBBF0F-14D7-4F14-8B2C-DD0855D93B66}" presName="root2" presStyleCnt="0"/>
      <dgm:spPr/>
    </dgm:pt>
    <dgm:pt modelId="{DA1CF27F-FECF-4831-B9F9-6057BCF65770}" type="pres">
      <dgm:prSet presAssocID="{0BEBBF0F-14D7-4F14-8B2C-DD0855D93B66}" presName="LevelTwoTextNode" presStyleLbl="node2" presStyleIdx="1" presStyleCnt="2">
        <dgm:presLayoutVars>
          <dgm:chPref val="3"/>
        </dgm:presLayoutVars>
      </dgm:prSet>
      <dgm:spPr/>
    </dgm:pt>
    <dgm:pt modelId="{536A4CD1-825D-44D4-AAFC-BCED8712B438}" type="pres">
      <dgm:prSet presAssocID="{0BEBBF0F-14D7-4F14-8B2C-DD0855D93B66}" presName="level3hierChild" presStyleCnt="0"/>
      <dgm:spPr/>
    </dgm:pt>
    <dgm:pt modelId="{C08674C7-CBBC-4C97-B561-AE2B9026AB36}" type="pres">
      <dgm:prSet presAssocID="{1444302B-C073-46FF-9803-3B72C0DC421F}" presName="conn2-1" presStyleLbl="parChTrans1D3" presStyleIdx="1" presStyleCnt="3"/>
      <dgm:spPr/>
    </dgm:pt>
    <dgm:pt modelId="{157892D1-2B0B-45E8-A9DC-6743ADC6B879}" type="pres">
      <dgm:prSet presAssocID="{1444302B-C073-46FF-9803-3B72C0DC421F}" presName="connTx" presStyleLbl="parChTrans1D3" presStyleIdx="1" presStyleCnt="3"/>
      <dgm:spPr/>
    </dgm:pt>
    <dgm:pt modelId="{582BEF8B-969F-476A-9A05-F1EEC398DF94}" type="pres">
      <dgm:prSet presAssocID="{368A6AF6-D130-445E-90E9-70EC2F1CFD77}" presName="root2" presStyleCnt="0"/>
      <dgm:spPr/>
    </dgm:pt>
    <dgm:pt modelId="{AA357F3E-B18B-4140-80C7-C99E6F224671}" type="pres">
      <dgm:prSet presAssocID="{368A6AF6-D130-445E-90E9-70EC2F1CFD77}" presName="LevelTwoTextNode" presStyleLbl="node3" presStyleIdx="1" presStyleCnt="3">
        <dgm:presLayoutVars>
          <dgm:chPref val="3"/>
        </dgm:presLayoutVars>
      </dgm:prSet>
      <dgm:spPr/>
    </dgm:pt>
    <dgm:pt modelId="{2CCA8562-82E5-4F0B-BC92-FD63B813482C}" type="pres">
      <dgm:prSet presAssocID="{368A6AF6-D130-445E-90E9-70EC2F1CFD77}" presName="level3hierChild" presStyleCnt="0"/>
      <dgm:spPr/>
    </dgm:pt>
    <dgm:pt modelId="{AD6D2D77-C6F6-48A6-9B4C-E6DD9C187DEB}" type="pres">
      <dgm:prSet presAssocID="{C5D94283-19F6-4D2E-BF15-338A5BA408A5}" presName="conn2-1" presStyleLbl="parChTrans1D3" presStyleIdx="2" presStyleCnt="3"/>
      <dgm:spPr/>
    </dgm:pt>
    <dgm:pt modelId="{38148500-3954-4998-96E7-5413B2FCB628}" type="pres">
      <dgm:prSet presAssocID="{C5D94283-19F6-4D2E-BF15-338A5BA408A5}" presName="connTx" presStyleLbl="parChTrans1D3" presStyleIdx="2" presStyleCnt="3"/>
      <dgm:spPr/>
    </dgm:pt>
    <dgm:pt modelId="{B87F9EFA-3227-4094-B96A-1A2C18175E50}" type="pres">
      <dgm:prSet presAssocID="{6FB2B1C8-B2C4-4512-843B-5E4BEA3C0875}" presName="root2" presStyleCnt="0"/>
      <dgm:spPr/>
    </dgm:pt>
    <dgm:pt modelId="{EE2DCDB4-A2D3-4D45-80BA-A86E44E4813D}" type="pres">
      <dgm:prSet presAssocID="{6FB2B1C8-B2C4-4512-843B-5E4BEA3C0875}" presName="LevelTwoTextNode" presStyleLbl="node3" presStyleIdx="2" presStyleCnt="3">
        <dgm:presLayoutVars>
          <dgm:chPref val="3"/>
        </dgm:presLayoutVars>
      </dgm:prSet>
      <dgm:spPr/>
    </dgm:pt>
    <dgm:pt modelId="{A28209C7-8DC0-46BE-A9F0-2C70A24CBCAA}" type="pres">
      <dgm:prSet presAssocID="{6FB2B1C8-B2C4-4512-843B-5E4BEA3C0875}" presName="level3hierChild" presStyleCnt="0"/>
      <dgm:spPr/>
    </dgm:pt>
  </dgm:ptLst>
  <dgm:cxnLst>
    <dgm:cxn modelId="{ABE46002-EF63-4F54-82F3-EA0B6B18282B}" type="presOf" srcId="{1444302B-C073-46FF-9803-3B72C0DC421F}" destId="{C08674C7-CBBC-4C97-B561-AE2B9026AB36}" srcOrd="0" destOrd="0" presId="urn:microsoft.com/office/officeart/2005/8/layout/hierarchy2"/>
    <dgm:cxn modelId="{BF658512-70CE-4F65-9A95-165BD6F1E5A2}" type="presOf" srcId="{C1760FE7-4E3D-4F6F-BC20-BF9331651CAB}" destId="{6524B80A-FD47-45AC-81E9-84FA18F659F1}" srcOrd="1" destOrd="0" presId="urn:microsoft.com/office/officeart/2005/8/layout/hierarchy2"/>
    <dgm:cxn modelId="{B72A7915-66CF-4AFD-8A9A-F34307F55EE3}" type="presOf" srcId="{0BEBBF0F-14D7-4F14-8B2C-DD0855D93B66}" destId="{DA1CF27F-FECF-4831-B9F9-6057BCF65770}" srcOrd="0" destOrd="0" presId="urn:microsoft.com/office/officeart/2005/8/layout/hierarchy2"/>
    <dgm:cxn modelId="{B41BC92F-28D9-4EF2-A662-56656F2A68CE}" type="presOf" srcId="{1FE5DDA1-5D34-4CCE-A711-F3487F0E1A2D}" destId="{D96B3003-A2F0-4030-AB64-87FE8E6CA0A8}" srcOrd="0" destOrd="0" presId="urn:microsoft.com/office/officeart/2005/8/layout/hierarchy2"/>
    <dgm:cxn modelId="{3543FF35-B275-4201-A1BD-4357949DC030}" type="presOf" srcId="{1767EE97-47D5-4874-A1CC-4A5606CB2B33}" destId="{551CAF3E-8A08-43EB-8572-D0112FF9FFA4}" srcOrd="1" destOrd="0" presId="urn:microsoft.com/office/officeart/2005/8/layout/hierarchy2"/>
    <dgm:cxn modelId="{EB0AF342-8FEC-4667-ADE9-23F3D424AC8E}" type="presOf" srcId="{C5D94283-19F6-4D2E-BF15-338A5BA408A5}" destId="{AD6D2D77-C6F6-48A6-9B4C-E6DD9C187DEB}" srcOrd="0" destOrd="0" presId="urn:microsoft.com/office/officeart/2005/8/layout/hierarchy2"/>
    <dgm:cxn modelId="{2596F145-3ED5-467A-9A0F-AD1C65985689}" srcId="{0BEBBF0F-14D7-4F14-8B2C-DD0855D93B66}" destId="{368A6AF6-D130-445E-90E9-70EC2F1CFD77}" srcOrd="0" destOrd="0" parTransId="{1444302B-C073-46FF-9803-3B72C0DC421F}" sibTransId="{F25CB0F6-48F6-4AD9-BD53-28D3EC585984}"/>
    <dgm:cxn modelId="{781BF447-CD28-4020-9F22-D9AC011124D3}" type="presOf" srcId="{405D39D3-D772-4577-BF09-9FF6373D2542}" destId="{C1A89239-99DD-4164-B8CF-48F302E4D2EE}" srcOrd="0" destOrd="0" presId="urn:microsoft.com/office/officeart/2005/8/layout/hierarchy2"/>
    <dgm:cxn modelId="{A3A87E50-DF82-4C9B-9BD1-522B84E4DEA4}" type="presOf" srcId="{C1760FE7-4E3D-4F6F-BC20-BF9331651CAB}" destId="{226B4188-87C6-4D04-A2F5-89D953582D6A}" srcOrd="0" destOrd="0" presId="urn:microsoft.com/office/officeart/2005/8/layout/hierarchy2"/>
    <dgm:cxn modelId="{57A8C071-72F9-4FFA-9F03-7F101BF667E3}" srcId="{322CEDB6-258A-4EBA-842F-A648CE0B09A6}" destId="{0BEBBF0F-14D7-4F14-8B2C-DD0855D93B66}" srcOrd="1" destOrd="0" parTransId="{C1760FE7-4E3D-4F6F-BC20-BF9331651CAB}" sibTransId="{CDA81F79-5DB7-4FD4-BB33-DDC4C280CEF7}"/>
    <dgm:cxn modelId="{34654376-DDE2-4806-ACE4-0AC3F849E9D6}" type="presOf" srcId="{C3DA7426-53EF-4B21-93D4-0D97F1D569AA}" destId="{1AF4042B-8E78-4AC9-AC72-5D143A4DD125}" srcOrd="0" destOrd="0" presId="urn:microsoft.com/office/officeart/2005/8/layout/hierarchy2"/>
    <dgm:cxn modelId="{0C28CF56-6A8C-4A26-BC2D-85A6AFB61CBE}" type="presOf" srcId="{C3DA7426-53EF-4B21-93D4-0D97F1D569AA}" destId="{D6353AFB-D172-4DA4-B27B-AC03ABAACAFD}" srcOrd="1" destOrd="0" presId="urn:microsoft.com/office/officeart/2005/8/layout/hierarchy2"/>
    <dgm:cxn modelId="{2B09445A-FD86-48D7-B452-7CABFF16BBA9}" type="presOf" srcId="{368A6AF6-D130-445E-90E9-70EC2F1CFD77}" destId="{AA357F3E-B18B-4140-80C7-C99E6F224671}" srcOrd="0" destOrd="0" presId="urn:microsoft.com/office/officeart/2005/8/layout/hierarchy2"/>
    <dgm:cxn modelId="{9BA3DE89-0D7B-4853-963A-1193A9B22BC6}" srcId="{83E1F8AF-7FD4-4CC1-857C-0A6E121B50C5}" destId="{322CEDB6-258A-4EBA-842F-A648CE0B09A6}" srcOrd="0" destOrd="0" parTransId="{98A852AA-D209-48FF-AF93-8EB0DF1FACA6}" sibTransId="{E50A3642-DBE6-4094-8CA0-B4350047B9CA}"/>
    <dgm:cxn modelId="{1A875E9F-55D0-48D2-8D5D-094EBFEAE092}" srcId="{1FE5DDA1-5D34-4CCE-A711-F3487F0E1A2D}" destId="{405D39D3-D772-4577-BF09-9FF6373D2542}" srcOrd="0" destOrd="0" parTransId="{1767EE97-47D5-4874-A1CC-4A5606CB2B33}" sibTransId="{A6503193-27BA-4AAC-A097-396225DC8408}"/>
    <dgm:cxn modelId="{B39D8CB2-4FF2-47F9-8BD5-CE82DA8468D9}" srcId="{0BEBBF0F-14D7-4F14-8B2C-DD0855D93B66}" destId="{6FB2B1C8-B2C4-4512-843B-5E4BEA3C0875}" srcOrd="1" destOrd="0" parTransId="{C5D94283-19F6-4D2E-BF15-338A5BA408A5}" sibTransId="{FC99A509-8C4B-4EA4-8D24-8667CC304EBC}"/>
    <dgm:cxn modelId="{6B372FB8-121B-478E-AEF7-F503A84CA5A3}" type="presOf" srcId="{83E1F8AF-7FD4-4CC1-857C-0A6E121B50C5}" destId="{767CEB98-7E45-475A-B46C-BEA06413A8DB}" srcOrd="0" destOrd="0" presId="urn:microsoft.com/office/officeart/2005/8/layout/hierarchy2"/>
    <dgm:cxn modelId="{A79716C7-03F9-4C91-82A3-11B6B61B604E}" type="presOf" srcId="{322CEDB6-258A-4EBA-842F-A648CE0B09A6}" destId="{2E27F73C-0196-4F4D-AA6E-C918353D2CAE}" srcOrd="0" destOrd="0" presId="urn:microsoft.com/office/officeart/2005/8/layout/hierarchy2"/>
    <dgm:cxn modelId="{A65FB5CB-4E80-4556-8F53-843C97138D74}" srcId="{322CEDB6-258A-4EBA-842F-A648CE0B09A6}" destId="{1FE5DDA1-5D34-4CCE-A711-F3487F0E1A2D}" srcOrd="0" destOrd="0" parTransId="{C3DA7426-53EF-4B21-93D4-0D97F1D569AA}" sibTransId="{C979A476-2D8F-4B00-916A-1382A4A9E845}"/>
    <dgm:cxn modelId="{A635BED9-BB7F-46A1-A113-6A99956289BE}" type="presOf" srcId="{C5D94283-19F6-4D2E-BF15-338A5BA408A5}" destId="{38148500-3954-4998-96E7-5413B2FCB628}" srcOrd="1" destOrd="0" presId="urn:microsoft.com/office/officeart/2005/8/layout/hierarchy2"/>
    <dgm:cxn modelId="{7A0F4EDC-2ACB-4603-984A-F6A9362AA9C5}" type="presOf" srcId="{6FB2B1C8-B2C4-4512-843B-5E4BEA3C0875}" destId="{EE2DCDB4-A2D3-4D45-80BA-A86E44E4813D}" srcOrd="0" destOrd="0" presId="urn:microsoft.com/office/officeart/2005/8/layout/hierarchy2"/>
    <dgm:cxn modelId="{EF8BF9EA-37BC-49FB-AFC4-F3D90B733213}" type="presOf" srcId="{1767EE97-47D5-4874-A1CC-4A5606CB2B33}" destId="{704EDE5F-6EEB-47A5-BB3E-B00A589F9806}" srcOrd="0" destOrd="0" presId="urn:microsoft.com/office/officeart/2005/8/layout/hierarchy2"/>
    <dgm:cxn modelId="{8576ABF6-17F2-46F6-80C4-906AAC351A9C}" type="presOf" srcId="{1444302B-C073-46FF-9803-3B72C0DC421F}" destId="{157892D1-2B0B-45E8-A9DC-6743ADC6B879}" srcOrd="1" destOrd="0" presId="urn:microsoft.com/office/officeart/2005/8/layout/hierarchy2"/>
    <dgm:cxn modelId="{202BFF68-A08D-4E89-8AF6-5B21E2FA2B95}" type="presParOf" srcId="{767CEB98-7E45-475A-B46C-BEA06413A8DB}" destId="{1759F73B-CF2F-48DF-B820-B3E691302027}" srcOrd="0" destOrd="0" presId="urn:microsoft.com/office/officeart/2005/8/layout/hierarchy2"/>
    <dgm:cxn modelId="{B278D115-E604-4B13-AA8B-39E785CDF726}" type="presParOf" srcId="{1759F73B-CF2F-48DF-B820-B3E691302027}" destId="{2E27F73C-0196-4F4D-AA6E-C918353D2CAE}" srcOrd="0" destOrd="0" presId="urn:microsoft.com/office/officeart/2005/8/layout/hierarchy2"/>
    <dgm:cxn modelId="{F64FF369-AD8E-4F83-ABCD-9EC78E7539B3}" type="presParOf" srcId="{1759F73B-CF2F-48DF-B820-B3E691302027}" destId="{D0589853-45FF-4719-96F3-3BF4403F7503}" srcOrd="1" destOrd="0" presId="urn:microsoft.com/office/officeart/2005/8/layout/hierarchy2"/>
    <dgm:cxn modelId="{9B6ABC05-0581-424C-8A75-24A9FE7D7DA1}" type="presParOf" srcId="{D0589853-45FF-4719-96F3-3BF4403F7503}" destId="{1AF4042B-8E78-4AC9-AC72-5D143A4DD125}" srcOrd="0" destOrd="0" presId="urn:microsoft.com/office/officeart/2005/8/layout/hierarchy2"/>
    <dgm:cxn modelId="{21C4BE6C-DDBB-4D05-A89C-F2E7A91225FC}" type="presParOf" srcId="{1AF4042B-8E78-4AC9-AC72-5D143A4DD125}" destId="{D6353AFB-D172-4DA4-B27B-AC03ABAACAFD}" srcOrd="0" destOrd="0" presId="urn:microsoft.com/office/officeart/2005/8/layout/hierarchy2"/>
    <dgm:cxn modelId="{1BD6A055-3909-47D8-BADE-22FEE243B60C}" type="presParOf" srcId="{D0589853-45FF-4719-96F3-3BF4403F7503}" destId="{95B312A1-2AB1-4F1D-ADD4-0FB5A41DCF2B}" srcOrd="1" destOrd="0" presId="urn:microsoft.com/office/officeart/2005/8/layout/hierarchy2"/>
    <dgm:cxn modelId="{B17D76F4-6848-4E2F-9833-27C5F9EACA86}" type="presParOf" srcId="{95B312A1-2AB1-4F1D-ADD4-0FB5A41DCF2B}" destId="{D96B3003-A2F0-4030-AB64-87FE8E6CA0A8}" srcOrd="0" destOrd="0" presId="urn:microsoft.com/office/officeart/2005/8/layout/hierarchy2"/>
    <dgm:cxn modelId="{DAAA075D-0CE0-45AA-AD5B-F4E46EEEA0F6}" type="presParOf" srcId="{95B312A1-2AB1-4F1D-ADD4-0FB5A41DCF2B}" destId="{E4B3F2BE-30E1-49FD-9613-BBFD74F783E6}" srcOrd="1" destOrd="0" presId="urn:microsoft.com/office/officeart/2005/8/layout/hierarchy2"/>
    <dgm:cxn modelId="{7864A485-9E31-4DD6-8FE3-91F53D88DD87}" type="presParOf" srcId="{E4B3F2BE-30E1-49FD-9613-BBFD74F783E6}" destId="{704EDE5F-6EEB-47A5-BB3E-B00A589F9806}" srcOrd="0" destOrd="0" presId="urn:microsoft.com/office/officeart/2005/8/layout/hierarchy2"/>
    <dgm:cxn modelId="{347C2493-A6DE-45A8-B810-90AC6A5AED3D}" type="presParOf" srcId="{704EDE5F-6EEB-47A5-BB3E-B00A589F9806}" destId="{551CAF3E-8A08-43EB-8572-D0112FF9FFA4}" srcOrd="0" destOrd="0" presId="urn:microsoft.com/office/officeart/2005/8/layout/hierarchy2"/>
    <dgm:cxn modelId="{767C2E20-22D0-4281-A54C-45889A791F29}" type="presParOf" srcId="{E4B3F2BE-30E1-49FD-9613-BBFD74F783E6}" destId="{57781B6D-2BBE-4904-8907-0F7473AECD86}" srcOrd="1" destOrd="0" presId="urn:microsoft.com/office/officeart/2005/8/layout/hierarchy2"/>
    <dgm:cxn modelId="{934D7D61-FECF-42B2-B708-A1AC486A2918}" type="presParOf" srcId="{57781B6D-2BBE-4904-8907-0F7473AECD86}" destId="{C1A89239-99DD-4164-B8CF-48F302E4D2EE}" srcOrd="0" destOrd="0" presId="urn:microsoft.com/office/officeart/2005/8/layout/hierarchy2"/>
    <dgm:cxn modelId="{B985C17B-DD95-4976-96BD-C27F642D25AF}" type="presParOf" srcId="{57781B6D-2BBE-4904-8907-0F7473AECD86}" destId="{85282631-C37F-466A-ACFB-4FDBFAEE2568}" srcOrd="1" destOrd="0" presId="urn:microsoft.com/office/officeart/2005/8/layout/hierarchy2"/>
    <dgm:cxn modelId="{82370F3B-E074-4214-AEC1-3373349696D9}" type="presParOf" srcId="{D0589853-45FF-4719-96F3-3BF4403F7503}" destId="{226B4188-87C6-4D04-A2F5-89D953582D6A}" srcOrd="2" destOrd="0" presId="urn:microsoft.com/office/officeart/2005/8/layout/hierarchy2"/>
    <dgm:cxn modelId="{6D389EC8-00D1-4D4E-9FE1-DA72FDD977FC}" type="presParOf" srcId="{226B4188-87C6-4D04-A2F5-89D953582D6A}" destId="{6524B80A-FD47-45AC-81E9-84FA18F659F1}" srcOrd="0" destOrd="0" presId="urn:microsoft.com/office/officeart/2005/8/layout/hierarchy2"/>
    <dgm:cxn modelId="{1838D263-5933-4EB3-ACCC-561CAD9D0466}" type="presParOf" srcId="{D0589853-45FF-4719-96F3-3BF4403F7503}" destId="{3B055CAA-E550-4ACC-BC5D-C25424BA79E9}" srcOrd="3" destOrd="0" presId="urn:microsoft.com/office/officeart/2005/8/layout/hierarchy2"/>
    <dgm:cxn modelId="{B218D05B-672C-4CE2-B454-85F1117F444E}" type="presParOf" srcId="{3B055CAA-E550-4ACC-BC5D-C25424BA79E9}" destId="{DA1CF27F-FECF-4831-B9F9-6057BCF65770}" srcOrd="0" destOrd="0" presId="urn:microsoft.com/office/officeart/2005/8/layout/hierarchy2"/>
    <dgm:cxn modelId="{94DDCEAE-3FF3-48C7-84C1-8CF2C815C2C3}" type="presParOf" srcId="{3B055CAA-E550-4ACC-BC5D-C25424BA79E9}" destId="{536A4CD1-825D-44D4-AAFC-BCED8712B438}" srcOrd="1" destOrd="0" presId="urn:microsoft.com/office/officeart/2005/8/layout/hierarchy2"/>
    <dgm:cxn modelId="{0FA83DBD-21DC-4AD6-99CB-CC7CD5AEE868}" type="presParOf" srcId="{536A4CD1-825D-44D4-AAFC-BCED8712B438}" destId="{C08674C7-CBBC-4C97-B561-AE2B9026AB36}" srcOrd="0" destOrd="0" presId="urn:microsoft.com/office/officeart/2005/8/layout/hierarchy2"/>
    <dgm:cxn modelId="{B0F17ADE-0391-4469-BC91-79A1E2155C12}" type="presParOf" srcId="{C08674C7-CBBC-4C97-B561-AE2B9026AB36}" destId="{157892D1-2B0B-45E8-A9DC-6743ADC6B879}" srcOrd="0" destOrd="0" presId="urn:microsoft.com/office/officeart/2005/8/layout/hierarchy2"/>
    <dgm:cxn modelId="{87CD2BC4-BD3C-41C0-B512-DF29E9A1B5F8}" type="presParOf" srcId="{536A4CD1-825D-44D4-AAFC-BCED8712B438}" destId="{582BEF8B-969F-476A-9A05-F1EEC398DF94}" srcOrd="1" destOrd="0" presId="urn:microsoft.com/office/officeart/2005/8/layout/hierarchy2"/>
    <dgm:cxn modelId="{72892507-F84C-4CB5-B6AA-9F0255E3EDEC}" type="presParOf" srcId="{582BEF8B-969F-476A-9A05-F1EEC398DF94}" destId="{AA357F3E-B18B-4140-80C7-C99E6F224671}" srcOrd="0" destOrd="0" presId="urn:microsoft.com/office/officeart/2005/8/layout/hierarchy2"/>
    <dgm:cxn modelId="{F84A719E-4E02-4954-AC65-9E77CD2878D1}" type="presParOf" srcId="{582BEF8B-969F-476A-9A05-F1EEC398DF94}" destId="{2CCA8562-82E5-4F0B-BC92-FD63B813482C}" srcOrd="1" destOrd="0" presId="urn:microsoft.com/office/officeart/2005/8/layout/hierarchy2"/>
    <dgm:cxn modelId="{FC2A4594-523F-4A4C-97D2-F73E581AC826}" type="presParOf" srcId="{536A4CD1-825D-44D4-AAFC-BCED8712B438}" destId="{AD6D2D77-C6F6-48A6-9B4C-E6DD9C187DEB}" srcOrd="2" destOrd="0" presId="urn:microsoft.com/office/officeart/2005/8/layout/hierarchy2"/>
    <dgm:cxn modelId="{5D1323B8-8F84-4EA0-B8B4-2B804899CE8A}" type="presParOf" srcId="{AD6D2D77-C6F6-48A6-9B4C-E6DD9C187DEB}" destId="{38148500-3954-4998-96E7-5413B2FCB628}" srcOrd="0" destOrd="0" presId="urn:microsoft.com/office/officeart/2005/8/layout/hierarchy2"/>
    <dgm:cxn modelId="{44BBC30D-7A31-4167-80B0-D213E70062DA}" type="presParOf" srcId="{536A4CD1-825D-44D4-AAFC-BCED8712B438}" destId="{B87F9EFA-3227-4094-B96A-1A2C18175E50}" srcOrd="3" destOrd="0" presId="urn:microsoft.com/office/officeart/2005/8/layout/hierarchy2"/>
    <dgm:cxn modelId="{8FB4F411-370B-45D5-A134-10F57A0711D0}" type="presParOf" srcId="{B87F9EFA-3227-4094-B96A-1A2C18175E50}" destId="{EE2DCDB4-A2D3-4D45-80BA-A86E44E4813D}" srcOrd="0" destOrd="0" presId="urn:microsoft.com/office/officeart/2005/8/layout/hierarchy2"/>
    <dgm:cxn modelId="{71011AF5-445B-4879-9277-D91279B461E5}" type="presParOf" srcId="{B87F9EFA-3227-4094-B96A-1A2C18175E50}" destId="{A28209C7-8DC0-46BE-A9F0-2C70A24CBCA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1116D6-C6A1-4C70-8DB5-683B8A15FAD6}" type="doc">
      <dgm:prSet loTypeId="urn:microsoft.com/office/officeart/2005/8/layout/process3" loCatId="process" qsTypeId="urn:microsoft.com/office/officeart/2005/8/quickstyle/simple1#25" qsCatId="simple" csTypeId="urn:microsoft.com/office/officeart/2005/8/colors/accent1_2#20" csCatId="accent1" phldr="1"/>
      <dgm:spPr/>
      <dgm:t>
        <a:bodyPr/>
        <a:lstStyle/>
        <a:p>
          <a:endParaRPr lang="en-US"/>
        </a:p>
      </dgm:t>
    </dgm:pt>
    <dgm:pt modelId="{71C3F0BD-0164-41CA-82E3-C95C7351A2F8}">
      <dgm:prSet phldrT="[Text]" phldr="0"/>
      <dgm:spPr/>
      <dgm:t>
        <a:bodyPr/>
        <a:lstStyle/>
        <a:p>
          <a:r>
            <a:rPr lang="en-US" dirty="0"/>
            <a:t>When does SSA Pay?</a:t>
          </a:r>
        </a:p>
      </dgm:t>
    </dgm:pt>
    <dgm:pt modelId="{EDE52046-AC0D-4E51-BDBC-808DF014E5BE}" type="parTrans" cxnId="{A8925816-77C6-478F-8EB1-CBA966F46DDD}">
      <dgm:prSet/>
      <dgm:spPr/>
      <dgm:t>
        <a:bodyPr/>
        <a:lstStyle/>
        <a:p>
          <a:endParaRPr lang="en-US"/>
        </a:p>
      </dgm:t>
    </dgm:pt>
    <dgm:pt modelId="{5E09D76A-A171-4FF2-968D-5DFE07D8B8F3}" type="sibTrans" cxnId="{A8925816-77C6-478F-8EB1-CBA966F46DDD}">
      <dgm:prSet/>
      <dgm:spPr/>
      <dgm:t>
        <a:bodyPr/>
        <a:lstStyle/>
        <a:p>
          <a:endParaRPr lang="en-US"/>
        </a:p>
      </dgm:t>
    </dgm:pt>
    <dgm:pt modelId="{A8C19FD6-088D-48D4-8D28-F22C5DBB73BA}">
      <dgm:prSet phldrT="[Text]"/>
      <dgm:spPr/>
      <dgm:t>
        <a:bodyPr/>
        <a:lstStyle/>
        <a:p>
          <a:r>
            <a:rPr lang="en-US" dirty="0"/>
            <a:t>1</a:t>
          </a:r>
          <a:r>
            <a:rPr lang="en-US" baseline="30000" dirty="0"/>
            <a:t>st</a:t>
          </a:r>
          <a:r>
            <a:rPr lang="en-US" dirty="0"/>
            <a:t> of the month = SSI; Any other day = Not SSI</a:t>
          </a:r>
        </a:p>
      </dgm:t>
    </dgm:pt>
    <dgm:pt modelId="{45142D24-AB8A-4AC8-95B1-FC6E6C136A2A}" type="parTrans" cxnId="{5A8E28BF-7E16-4544-BB2D-075177127FB9}">
      <dgm:prSet/>
      <dgm:spPr/>
      <dgm:t>
        <a:bodyPr/>
        <a:lstStyle/>
        <a:p>
          <a:endParaRPr lang="en-US"/>
        </a:p>
      </dgm:t>
    </dgm:pt>
    <dgm:pt modelId="{DBFF8AEE-BE38-4131-8108-D6A0D9413470}" type="sibTrans" cxnId="{5A8E28BF-7E16-4544-BB2D-075177127FB9}">
      <dgm:prSet/>
      <dgm:spPr/>
      <dgm:t>
        <a:bodyPr/>
        <a:lstStyle/>
        <a:p>
          <a:endParaRPr lang="en-US"/>
        </a:p>
      </dgm:t>
    </dgm:pt>
    <dgm:pt modelId="{5FA9BD7E-44DB-474A-9F4D-958EE75C89D2}">
      <dgm:prSet phldrT="[Text]"/>
      <dgm:spPr/>
      <dgm:t>
        <a:bodyPr/>
        <a:lstStyle/>
        <a:p>
          <a:r>
            <a:rPr lang="en-US" dirty="0"/>
            <a:t>What does your letter say?</a:t>
          </a:r>
        </a:p>
      </dgm:t>
    </dgm:pt>
    <dgm:pt modelId="{AA8B1C2E-AC5D-4805-BD63-E014A0D0EAE9}" type="parTrans" cxnId="{E0832650-0B81-4C82-B2EC-B719D261AEA9}">
      <dgm:prSet/>
      <dgm:spPr/>
      <dgm:t>
        <a:bodyPr/>
        <a:lstStyle/>
        <a:p>
          <a:endParaRPr lang="en-US"/>
        </a:p>
      </dgm:t>
    </dgm:pt>
    <dgm:pt modelId="{5892B0AF-976E-457F-BF13-29D32975EA32}" type="sibTrans" cxnId="{E0832650-0B81-4C82-B2EC-B719D261AEA9}">
      <dgm:prSet/>
      <dgm:spPr/>
      <dgm:t>
        <a:bodyPr/>
        <a:lstStyle/>
        <a:p>
          <a:endParaRPr lang="en-US"/>
        </a:p>
      </dgm:t>
    </dgm:pt>
    <dgm:pt modelId="{8759D9B5-9486-4513-8861-9F8BC10F0D07}">
      <dgm:prSet phldrT="[Text]"/>
      <dgm:spPr/>
      <dgm:t>
        <a:bodyPr/>
        <a:lstStyle/>
        <a:p>
          <a:r>
            <a:rPr lang="en-US" i="1" dirty="0"/>
            <a:t>Sometimes</a:t>
          </a:r>
          <a:r>
            <a:rPr lang="en-US" dirty="0"/>
            <a:t>, the letter will state Supplemental Security Income”, “SSI”, or “Retirement Disability or Survivors Insurance”</a:t>
          </a:r>
        </a:p>
      </dgm:t>
    </dgm:pt>
    <dgm:pt modelId="{FA3924FB-78FF-43F6-B116-B74DD12A91CE}" type="parTrans" cxnId="{6D755A29-7FB4-4041-A353-E4795CB62C0F}">
      <dgm:prSet/>
      <dgm:spPr/>
      <dgm:t>
        <a:bodyPr/>
        <a:lstStyle/>
        <a:p>
          <a:endParaRPr lang="en-US"/>
        </a:p>
      </dgm:t>
    </dgm:pt>
    <dgm:pt modelId="{976BEFED-2298-4F36-B1B8-CD303C6CE5BE}" type="sibTrans" cxnId="{6D755A29-7FB4-4041-A353-E4795CB62C0F}">
      <dgm:prSet/>
      <dgm:spPr/>
      <dgm:t>
        <a:bodyPr/>
        <a:lstStyle/>
        <a:p>
          <a:endParaRPr lang="en-US"/>
        </a:p>
      </dgm:t>
    </dgm:pt>
    <dgm:pt modelId="{1DAE830F-02EA-44D5-857B-DBECFA397783}">
      <dgm:prSet phldrT="[Text]"/>
      <dgm:spPr/>
      <dgm:t>
        <a:bodyPr/>
        <a:lstStyle/>
        <a:p>
          <a:r>
            <a:rPr lang="en-US" b="0" dirty="0"/>
            <a:t>How much are you paid?</a:t>
          </a:r>
          <a:endParaRPr lang="en-US" dirty="0"/>
        </a:p>
      </dgm:t>
    </dgm:pt>
    <dgm:pt modelId="{B4C74B8D-794F-4B4D-9B56-9A39E06CD6FC}" type="parTrans" cxnId="{D658B61B-8DF5-4F98-8FF6-2C8D91F7F12B}">
      <dgm:prSet/>
      <dgm:spPr/>
      <dgm:t>
        <a:bodyPr/>
        <a:lstStyle/>
        <a:p>
          <a:endParaRPr lang="en-US"/>
        </a:p>
      </dgm:t>
    </dgm:pt>
    <dgm:pt modelId="{C41D81A8-6C63-467D-866D-2B2278BB3EB0}" type="sibTrans" cxnId="{D658B61B-8DF5-4F98-8FF6-2C8D91F7F12B}">
      <dgm:prSet/>
      <dgm:spPr/>
      <dgm:t>
        <a:bodyPr/>
        <a:lstStyle/>
        <a:p>
          <a:endParaRPr lang="en-US"/>
        </a:p>
      </dgm:t>
    </dgm:pt>
    <dgm:pt modelId="{D79735EF-8E34-42F1-B3E6-A4FEF954C773}">
      <dgm:prSet phldrT="[Text]"/>
      <dgm:spPr/>
      <dgm:t>
        <a:bodyPr/>
        <a:lstStyle/>
        <a:p>
          <a:r>
            <a:rPr lang="en-US" dirty="0"/>
            <a:t>SSI max</a:t>
          </a:r>
        </a:p>
      </dgm:t>
    </dgm:pt>
    <dgm:pt modelId="{61FDBA65-5759-4E3C-9013-9C1382AC8FFC}" type="parTrans" cxnId="{CD28EEAE-F8D2-44DB-842F-6281A8EADB33}">
      <dgm:prSet/>
      <dgm:spPr/>
      <dgm:t>
        <a:bodyPr/>
        <a:lstStyle/>
        <a:p>
          <a:endParaRPr lang="en-US"/>
        </a:p>
      </dgm:t>
    </dgm:pt>
    <dgm:pt modelId="{EDA162B4-7C40-4E94-9B02-6CCDF5CB7C09}" type="sibTrans" cxnId="{CD28EEAE-F8D2-44DB-842F-6281A8EADB33}">
      <dgm:prSet/>
      <dgm:spPr/>
      <dgm:t>
        <a:bodyPr/>
        <a:lstStyle/>
        <a:p>
          <a:endParaRPr lang="en-US"/>
        </a:p>
      </dgm:t>
    </dgm:pt>
    <dgm:pt modelId="{DA63B9EA-35E3-4B56-8281-8299E87E0E7F}">
      <dgm:prSet/>
      <dgm:spPr/>
      <dgm:t>
        <a:bodyPr/>
        <a:lstStyle/>
        <a:p>
          <a:r>
            <a:rPr lang="en-US"/>
            <a:t>If they get paid the 1</a:t>
          </a:r>
          <a:r>
            <a:rPr lang="en-US" baseline="30000"/>
            <a:t>st</a:t>
          </a:r>
          <a:r>
            <a:rPr lang="en-US"/>
            <a:t> and some other day, they have SSI and some other SSA benefit</a:t>
          </a:r>
          <a:endParaRPr lang="en-US" dirty="0"/>
        </a:p>
      </dgm:t>
    </dgm:pt>
    <dgm:pt modelId="{0FBF8A57-D441-43EA-ABB0-F26B0E195AF8}" type="parTrans" cxnId="{F626FD7B-5883-4745-8708-A3292EECEADD}">
      <dgm:prSet/>
      <dgm:spPr/>
      <dgm:t>
        <a:bodyPr/>
        <a:lstStyle/>
        <a:p>
          <a:endParaRPr lang="en-US"/>
        </a:p>
      </dgm:t>
    </dgm:pt>
    <dgm:pt modelId="{AA350047-C3E7-48F6-912B-42C63FD15351}" type="sibTrans" cxnId="{F626FD7B-5883-4745-8708-A3292EECEADD}">
      <dgm:prSet/>
      <dgm:spPr/>
      <dgm:t>
        <a:bodyPr/>
        <a:lstStyle/>
        <a:p>
          <a:endParaRPr lang="en-US"/>
        </a:p>
      </dgm:t>
    </dgm:pt>
    <dgm:pt modelId="{6E04CAC7-7FE1-4816-9B8E-EE05D7EFB79A}">
      <dgm:prSet/>
      <dgm:spPr/>
      <dgm:t>
        <a:bodyPr/>
        <a:lstStyle/>
        <a:p>
          <a:r>
            <a:rPr lang="en-US" dirty="0"/>
            <a:t>SSI max + $20/person</a:t>
          </a:r>
        </a:p>
      </dgm:t>
    </dgm:pt>
    <dgm:pt modelId="{69D06947-2440-4E4E-912C-611AE2B97DC1}" type="parTrans" cxnId="{194F2AE3-E48C-4A39-83B7-A3D568E99C84}">
      <dgm:prSet/>
      <dgm:spPr/>
      <dgm:t>
        <a:bodyPr/>
        <a:lstStyle/>
        <a:p>
          <a:endParaRPr lang="en-US"/>
        </a:p>
      </dgm:t>
    </dgm:pt>
    <dgm:pt modelId="{4FBE7761-1BD0-4463-8B56-5F7A9CB2F507}" type="sibTrans" cxnId="{194F2AE3-E48C-4A39-83B7-A3D568E99C84}">
      <dgm:prSet/>
      <dgm:spPr/>
      <dgm:t>
        <a:bodyPr/>
        <a:lstStyle/>
        <a:p>
          <a:endParaRPr lang="en-US"/>
        </a:p>
      </dgm:t>
    </dgm:pt>
    <dgm:pt modelId="{15833FBF-3021-4D03-9791-14CE9B6AFDA8}">
      <dgm:prSet/>
      <dgm:spPr/>
      <dgm:t>
        <a:bodyPr/>
        <a:lstStyle/>
        <a:p>
          <a:r>
            <a:rPr lang="en-US" dirty="0"/>
            <a:t>&gt; SSI max + $20</a:t>
          </a:r>
        </a:p>
      </dgm:t>
    </dgm:pt>
    <dgm:pt modelId="{32AB9EDE-8321-48D6-91F3-160F22EB0B4A}" type="parTrans" cxnId="{47BC5364-F6B4-46C0-B65F-0A4A2EF17BD4}">
      <dgm:prSet/>
      <dgm:spPr/>
      <dgm:t>
        <a:bodyPr/>
        <a:lstStyle/>
        <a:p>
          <a:endParaRPr lang="en-US"/>
        </a:p>
      </dgm:t>
    </dgm:pt>
    <dgm:pt modelId="{447055A2-F7CF-407D-A754-34DAAF8C627B}" type="sibTrans" cxnId="{47BC5364-F6B4-46C0-B65F-0A4A2EF17BD4}">
      <dgm:prSet/>
      <dgm:spPr/>
      <dgm:t>
        <a:bodyPr/>
        <a:lstStyle/>
        <a:p>
          <a:endParaRPr lang="en-US"/>
        </a:p>
      </dgm:t>
    </dgm:pt>
    <dgm:pt modelId="{55A30117-F0C0-4D4E-983B-603BC41EDEB9}">
      <dgm:prSet/>
      <dgm:spPr/>
      <dgm:t>
        <a:bodyPr/>
        <a:lstStyle/>
        <a:p>
          <a:r>
            <a:rPr lang="en-US" dirty="0"/>
            <a:t>&lt; SSI max</a:t>
          </a:r>
        </a:p>
      </dgm:t>
    </dgm:pt>
    <dgm:pt modelId="{ADE42DDA-A53D-4580-A4BC-F0E5BA9A755C}" type="parTrans" cxnId="{AD59B6A3-52AB-426A-9756-D97AC86DB5D5}">
      <dgm:prSet/>
      <dgm:spPr/>
      <dgm:t>
        <a:bodyPr/>
        <a:lstStyle/>
        <a:p>
          <a:endParaRPr lang="en-US"/>
        </a:p>
      </dgm:t>
    </dgm:pt>
    <dgm:pt modelId="{413F8EBB-A879-4E86-91A4-A0CCEA0FA01F}" type="sibTrans" cxnId="{AD59B6A3-52AB-426A-9756-D97AC86DB5D5}">
      <dgm:prSet/>
      <dgm:spPr/>
      <dgm:t>
        <a:bodyPr/>
        <a:lstStyle/>
        <a:p>
          <a:endParaRPr lang="en-US"/>
        </a:p>
      </dgm:t>
    </dgm:pt>
    <dgm:pt modelId="{5DD191E1-1CE7-4079-9EC1-C06A91F40BDD}">
      <dgm:prSet/>
      <dgm:spPr/>
      <dgm:t>
        <a:bodyPr/>
        <a:lstStyle/>
        <a:p>
          <a:r>
            <a:rPr lang="en-US" dirty="0"/>
            <a:t>Most likely SSI and something else</a:t>
          </a:r>
        </a:p>
      </dgm:t>
    </dgm:pt>
    <dgm:pt modelId="{5A2A2E7D-26EA-476D-91D2-E35169615A02}" type="parTrans" cxnId="{4EA11AB7-1EC1-41C6-8DC5-45F3B47624EE}">
      <dgm:prSet/>
      <dgm:spPr/>
      <dgm:t>
        <a:bodyPr/>
        <a:lstStyle/>
        <a:p>
          <a:endParaRPr lang="en-US"/>
        </a:p>
      </dgm:t>
    </dgm:pt>
    <dgm:pt modelId="{64503514-4F3A-4223-95F5-B06A77EDC2E5}" type="sibTrans" cxnId="{4EA11AB7-1EC1-41C6-8DC5-45F3B47624EE}">
      <dgm:prSet/>
      <dgm:spPr/>
      <dgm:t>
        <a:bodyPr/>
        <a:lstStyle/>
        <a:p>
          <a:endParaRPr lang="en-US"/>
        </a:p>
      </dgm:t>
    </dgm:pt>
    <dgm:pt modelId="{2BAD795F-0D85-491D-A850-F6C9F141BFD6}">
      <dgm:prSet/>
      <dgm:spPr/>
      <dgm:t>
        <a:bodyPr/>
        <a:lstStyle/>
        <a:p>
          <a:r>
            <a:rPr lang="en-US" dirty="0"/>
            <a:t>Not SSI</a:t>
          </a:r>
        </a:p>
      </dgm:t>
    </dgm:pt>
    <dgm:pt modelId="{F3204300-3933-493B-A202-6A2FAB7418A7}" type="parTrans" cxnId="{0B4E94AE-A646-4B0E-A81A-5DAADFA5C06C}">
      <dgm:prSet/>
      <dgm:spPr/>
      <dgm:t>
        <a:bodyPr/>
        <a:lstStyle/>
        <a:p>
          <a:endParaRPr lang="en-US"/>
        </a:p>
      </dgm:t>
    </dgm:pt>
    <dgm:pt modelId="{4287C9A9-D884-44E0-ABA8-F461C1DD7D00}" type="sibTrans" cxnId="{0B4E94AE-A646-4B0E-A81A-5DAADFA5C06C}">
      <dgm:prSet/>
      <dgm:spPr/>
      <dgm:t>
        <a:bodyPr/>
        <a:lstStyle/>
        <a:p>
          <a:endParaRPr lang="en-US"/>
        </a:p>
      </dgm:t>
    </dgm:pt>
    <dgm:pt modelId="{B14F3789-B80A-4D2B-A1C8-6AF7674B96C3}">
      <dgm:prSet/>
      <dgm:spPr/>
      <dgm:t>
        <a:bodyPr/>
        <a:lstStyle/>
        <a:p>
          <a:r>
            <a:rPr lang="en-US" dirty="0"/>
            <a:t>Unclear but likely eligible for additional SSA benefits and/or AABD Cash</a:t>
          </a:r>
        </a:p>
      </dgm:t>
    </dgm:pt>
    <dgm:pt modelId="{703BF4C5-DD9F-40BE-872B-0B5F3937B431}" type="parTrans" cxnId="{33E6481E-A1FF-46A5-809C-E603EA2F81DC}">
      <dgm:prSet/>
      <dgm:spPr/>
      <dgm:t>
        <a:bodyPr/>
        <a:lstStyle/>
        <a:p>
          <a:endParaRPr lang="en-US"/>
        </a:p>
      </dgm:t>
    </dgm:pt>
    <dgm:pt modelId="{93D47B56-1888-4843-8428-D60621ADEF69}" type="sibTrans" cxnId="{33E6481E-A1FF-46A5-809C-E603EA2F81DC}">
      <dgm:prSet/>
      <dgm:spPr/>
      <dgm:t>
        <a:bodyPr/>
        <a:lstStyle/>
        <a:p>
          <a:endParaRPr lang="en-US"/>
        </a:p>
      </dgm:t>
    </dgm:pt>
    <dgm:pt modelId="{99C9A17B-99EB-444B-AC40-B6945C41C360}">
      <dgm:prSet/>
      <dgm:spPr/>
      <dgm:t>
        <a:bodyPr/>
        <a:lstStyle/>
        <a:p>
          <a:r>
            <a:rPr lang="en-US" dirty="0"/>
            <a:t>Under 65: Do you have Medicare (“red, white, and blue” card)? </a:t>
          </a:r>
        </a:p>
      </dgm:t>
    </dgm:pt>
    <dgm:pt modelId="{D6666A87-8264-4787-ACAE-AABF7A1B8047}" type="parTrans" cxnId="{D82F10E8-B3D9-4731-9119-6F3294112AB4}">
      <dgm:prSet/>
      <dgm:spPr/>
      <dgm:t>
        <a:bodyPr/>
        <a:lstStyle/>
        <a:p>
          <a:endParaRPr lang="en-US"/>
        </a:p>
      </dgm:t>
    </dgm:pt>
    <dgm:pt modelId="{15C836AD-D7B3-4138-A18E-86E862A25C42}" type="sibTrans" cxnId="{D82F10E8-B3D9-4731-9119-6F3294112AB4}">
      <dgm:prSet/>
      <dgm:spPr/>
      <dgm:t>
        <a:bodyPr/>
        <a:lstStyle/>
        <a:p>
          <a:endParaRPr lang="en-US"/>
        </a:p>
      </dgm:t>
    </dgm:pt>
    <dgm:pt modelId="{7580959B-E804-4B91-8BCE-3C21A41B9AE3}">
      <dgm:prSet/>
      <dgm:spPr/>
      <dgm:t>
        <a:bodyPr/>
        <a:lstStyle/>
        <a:p>
          <a:r>
            <a:rPr lang="en-US"/>
            <a:t>Probably not SSI, unless they get two SSA checks</a:t>
          </a:r>
          <a:endParaRPr lang="en-US" dirty="0"/>
        </a:p>
      </dgm:t>
    </dgm:pt>
    <dgm:pt modelId="{BFFC1D39-C235-4C54-A525-1A7B057E838B}" type="parTrans" cxnId="{597617C2-75D2-4DD9-B3AE-DC2AED7AD196}">
      <dgm:prSet/>
      <dgm:spPr/>
      <dgm:t>
        <a:bodyPr/>
        <a:lstStyle/>
        <a:p>
          <a:endParaRPr lang="en-US"/>
        </a:p>
      </dgm:t>
    </dgm:pt>
    <dgm:pt modelId="{FD462624-8534-45FA-AC67-7EDA88B70480}" type="sibTrans" cxnId="{597617C2-75D2-4DD9-B3AE-DC2AED7AD196}">
      <dgm:prSet/>
      <dgm:spPr/>
      <dgm:t>
        <a:bodyPr/>
        <a:lstStyle/>
        <a:p>
          <a:endParaRPr lang="en-US"/>
        </a:p>
      </dgm:t>
    </dgm:pt>
    <dgm:pt modelId="{8E244FB5-FC04-4CA8-A289-E0123F435B28}">
      <dgm:prSet phldrT="[Text]"/>
      <dgm:spPr/>
      <dgm:t>
        <a:bodyPr/>
        <a:lstStyle/>
        <a:p>
          <a:r>
            <a:rPr lang="en-US" dirty="0"/>
            <a:t>Most likely SSI</a:t>
          </a:r>
        </a:p>
      </dgm:t>
    </dgm:pt>
    <dgm:pt modelId="{42B951A5-E1A9-482E-BF28-F0782C7E54D0}" type="parTrans" cxnId="{AC93192A-07C0-40E4-9594-63E264CB6D69}">
      <dgm:prSet/>
      <dgm:spPr/>
      <dgm:t>
        <a:bodyPr/>
        <a:lstStyle/>
        <a:p>
          <a:endParaRPr lang="en-US"/>
        </a:p>
      </dgm:t>
    </dgm:pt>
    <dgm:pt modelId="{B2BD0865-3E71-4C49-87FF-62D1BA7AFE3D}" type="sibTrans" cxnId="{AC93192A-07C0-40E4-9594-63E264CB6D69}">
      <dgm:prSet/>
      <dgm:spPr/>
      <dgm:t>
        <a:bodyPr/>
        <a:lstStyle/>
        <a:p>
          <a:endParaRPr lang="en-US"/>
        </a:p>
      </dgm:t>
    </dgm:pt>
    <dgm:pt modelId="{7648A636-314D-4348-A682-7479343E6BE9}" type="pres">
      <dgm:prSet presAssocID="{F01116D6-C6A1-4C70-8DB5-683B8A15FAD6}" presName="linearFlow" presStyleCnt="0">
        <dgm:presLayoutVars>
          <dgm:dir/>
          <dgm:animLvl val="lvl"/>
          <dgm:resizeHandles val="exact"/>
        </dgm:presLayoutVars>
      </dgm:prSet>
      <dgm:spPr/>
    </dgm:pt>
    <dgm:pt modelId="{8C760A45-5A82-43C8-89F5-24804B76416A}" type="pres">
      <dgm:prSet presAssocID="{71C3F0BD-0164-41CA-82E3-C95C7351A2F8}" presName="composite" presStyleCnt="0"/>
      <dgm:spPr/>
    </dgm:pt>
    <dgm:pt modelId="{00696DC7-E6F0-46A3-8BF1-D2184FD59D2D}" type="pres">
      <dgm:prSet presAssocID="{71C3F0BD-0164-41CA-82E3-C95C7351A2F8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526603A-D88C-494E-BE15-6B2B4F54D8BA}" type="pres">
      <dgm:prSet presAssocID="{71C3F0BD-0164-41CA-82E3-C95C7351A2F8}" presName="parSh" presStyleLbl="node1" presStyleIdx="0" presStyleCnt="4"/>
      <dgm:spPr/>
    </dgm:pt>
    <dgm:pt modelId="{18597A0F-8227-4098-9040-D0A3654B6741}" type="pres">
      <dgm:prSet presAssocID="{71C3F0BD-0164-41CA-82E3-C95C7351A2F8}" presName="desTx" presStyleLbl="fgAcc1" presStyleIdx="0" presStyleCnt="4">
        <dgm:presLayoutVars>
          <dgm:bulletEnabled val="1"/>
        </dgm:presLayoutVars>
      </dgm:prSet>
      <dgm:spPr/>
    </dgm:pt>
    <dgm:pt modelId="{9515F9D2-3520-4C76-9B6A-CF61F9517E10}" type="pres">
      <dgm:prSet presAssocID="{5E09D76A-A171-4FF2-968D-5DFE07D8B8F3}" presName="sibTrans" presStyleLbl="sibTrans2D1" presStyleIdx="0" presStyleCnt="3"/>
      <dgm:spPr/>
    </dgm:pt>
    <dgm:pt modelId="{619604E2-0D87-4851-850D-85FF4B8EB249}" type="pres">
      <dgm:prSet presAssocID="{5E09D76A-A171-4FF2-968D-5DFE07D8B8F3}" presName="connTx" presStyleLbl="sibTrans2D1" presStyleIdx="0" presStyleCnt="3"/>
      <dgm:spPr/>
    </dgm:pt>
    <dgm:pt modelId="{0C6F1058-22C8-468B-B268-E09FB8A26861}" type="pres">
      <dgm:prSet presAssocID="{5FA9BD7E-44DB-474A-9F4D-958EE75C89D2}" presName="composite" presStyleCnt="0"/>
      <dgm:spPr/>
    </dgm:pt>
    <dgm:pt modelId="{4E7BAAE4-A287-4BA3-8528-775370F6D5C1}" type="pres">
      <dgm:prSet presAssocID="{5FA9BD7E-44DB-474A-9F4D-958EE75C89D2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FF357F6-44A1-415C-B1F9-CAAB8347BA69}" type="pres">
      <dgm:prSet presAssocID="{5FA9BD7E-44DB-474A-9F4D-958EE75C89D2}" presName="parSh" presStyleLbl="node1" presStyleIdx="1" presStyleCnt="4"/>
      <dgm:spPr/>
    </dgm:pt>
    <dgm:pt modelId="{85FB8923-688B-483C-B271-FC260382A3BF}" type="pres">
      <dgm:prSet presAssocID="{5FA9BD7E-44DB-474A-9F4D-958EE75C89D2}" presName="desTx" presStyleLbl="fgAcc1" presStyleIdx="1" presStyleCnt="4">
        <dgm:presLayoutVars>
          <dgm:bulletEnabled val="1"/>
        </dgm:presLayoutVars>
      </dgm:prSet>
      <dgm:spPr/>
    </dgm:pt>
    <dgm:pt modelId="{D65BB097-81CA-476D-93F8-430FC7C99D88}" type="pres">
      <dgm:prSet presAssocID="{5892B0AF-976E-457F-BF13-29D32975EA32}" presName="sibTrans" presStyleLbl="sibTrans2D1" presStyleIdx="1" presStyleCnt="3"/>
      <dgm:spPr/>
    </dgm:pt>
    <dgm:pt modelId="{059B464C-5E62-4F10-A75A-DD6A03C84D97}" type="pres">
      <dgm:prSet presAssocID="{5892B0AF-976E-457F-BF13-29D32975EA32}" presName="connTx" presStyleLbl="sibTrans2D1" presStyleIdx="1" presStyleCnt="3"/>
      <dgm:spPr/>
    </dgm:pt>
    <dgm:pt modelId="{1EC99BC5-240D-4C53-9E8F-2D336C0AC938}" type="pres">
      <dgm:prSet presAssocID="{1DAE830F-02EA-44D5-857B-DBECFA397783}" presName="composite" presStyleCnt="0"/>
      <dgm:spPr/>
    </dgm:pt>
    <dgm:pt modelId="{FFDDD70D-D8B9-45FD-9524-442E56DE1F5A}" type="pres">
      <dgm:prSet presAssocID="{1DAE830F-02EA-44D5-857B-DBECFA397783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A4AF9C7-BDC9-4249-82B7-22DD89C69F57}" type="pres">
      <dgm:prSet presAssocID="{1DAE830F-02EA-44D5-857B-DBECFA397783}" presName="parSh" presStyleLbl="node1" presStyleIdx="2" presStyleCnt="4"/>
      <dgm:spPr/>
    </dgm:pt>
    <dgm:pt modelId="{7B805D27-490E-4A48-9FBF-8117D32988A3}" type="pres">
      <dgm:prSet presAssocID="{1DAE830F-02EA-44D5-857B-DBECFA397783}" presName="desTx" presStyleLbl="fgAcc1" presStyleIdx="2" presStyleCnt="4">
        <dgm:presLayoutVars>
          <dgm:bulletEnabled val="1"/>
        </dgm:presLayoutVars>
      </dgm:prSet>
      <dgm:spPr/>
    </dgm:pt>
    <dgm:pt modelId="{69698502-9E6D-430E-B5F9-636017FA14BE}" type="pres">
      <dgm:prSet presAssocID="{C41D81A8-6C63-467D-866D-2B2278BB3EB0}" presName="sibTrans" presStyleLbl="sibTrans2D1" presStyleIdx="2" presStyleCnt="3"/>
      <dgm:spPr/>
    </dgm:pt>
    <dgm:pt modelId="{AB4EA6E8-4420-4D6C-B1BC-E1DAFDD18172}" type="pres">
      <dgm:prSet presAssocID="{C41D81A8-6C63-467D-866D-2B2278BB3EB0}" presName="connTx" presStyleLbl="sibTrans2D1" presStyleIdx="2" presStyleCnt="3"/>
      <dgm:spPr/>
    </dgm:pt>
    <dgm:pt modelId="{2BBED0A4-C2C2-465B-B3E1-920ACE0AA943}" type="pres">
      <dgm:prSet presAssocID="{99C9A17B-99EB-444B-AC40-B6945C41C360}" presName="composite" presStyleCnt="0"/>
      <dgm:spPr/>
    </dgm:pt>
    <dgm:pt modelId="{EAFC7BE0-D2F8-401D-AA86-6FBE659C34BA}" type="pres">
      <dgm:prSet presAssocID="{99C9A17B-99EB-444B-AC40-B6945C41C360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D9DB8EB-B282-474D-9388-E967F674CA3F}" type="pres">
      <dgm:prSet presAssocID="{99C9A17B-99EB-444B-AC40-B6945C41C360}" presName="parSh" presStyleLbl="node1" presStyleIdx="3" presStyleCnt="4"/>
      <dgm:spPr/>
    </dgm:pt>
    <dgm:pt modelId="{B2CE59D5-061C-4B08-9AD9-C81670E39CB6}" type="pres">
      <dgm:prSet presAssocID="{99C9A17B-99EB-444B-AC40-B6945C41C360}" presName="desTx" presStyleLbl="fgAcc1" presStyleIdx="3" presStyleCnt="4">
        <dgm:presLayoutVars>
          <dgm:bulletEnabled val="1"/>
        </dgm:presLayoutVars>
      </dgm:prSet>
      <dgm:spPr/>
    </dgm:pt>
  </dgm:ptLst>
  <dgm:cxnLst>
    <dgm:cxn modelId="{0B03CF07-7A4F-436B-B22C-B565A1C6FA12}" type="presOf" srcId="{B14F3789-B80A-4D2B-A1C8-6AF7674B96C3}" destId="{7B805D27-490E-4A48-9FBF-8117D32988A3}" srcOrd="0" destOrd="7" presId="urn:microsoft.com/office/officeart/2005/8/layout/process3"/>
    <dgm:cxn modelId="{AEB9940C-4ADB-4799-A3F4-1C79031F981B}" type="presOf" srcId="{A8C19FD6-088D-48D4-8D28-F22C5DBB73BA}" destId="{18597A0F-8227-4098-9040-D0A3654B6741}" srcOrd="0" destOrd="0" presId="urn:microsoft.com/office/officeart/2005/8/layout/process3"/>
    <dgm:cxn modelId="{A8925816-77C6-478F-8EB1-CBA966F46DDD}" srcId="{F01116D6-C6A1-4C70-8DB5-683B8A15FAD6}" destId="{71C3F0BD-0164-41CA-82E3-C95C7351A2F8}" srcOrd="0" destOrd="0" parTransId="{EDE52046-AC0D-4E51-BDBC-808DF014E5BE}" sibTransId="{5E09D76A-A171-4FF2-968D-5DFE07D8B8F3}"/>
    <dgm:cxn modelId="{ABA77D16-4FB1-401D-A57B-312FCE51B548}" type="presOf" srcId="{5FA9BD7E-44DB-474A-9F4D-958EE75C89D2}" destId="{BFF357F6-44A1-415C-B1F9-CAAB8347BA69}" srcOrd="1" destOrd="0" presId="urn:microsoft.com/office/officeart/2005/8/layout/process3"/>
    <dgm:cxn modelId="{D658B61B-8DF5-4F98-8FF6-2C8D91F7F12B}" srcId="{F01116D6-C6A1-4C70-8DB5-683B8A15FAD6}" destId="{1DAE830F-02EA-44D5-857B-DBECFA397783}" srcOrd="2" destOrd="0" parTransId="{B4C74B8D-794F-4B4D-9B56-9A39E06CD6FC}" sibTransId="{C41D81A8-6C63-467D-866D-2B2278BB3EB0}"/>
    <dgm:cxn modelId="{33E6481E-A1FF-46A5-809C-E603EA2F81DC}" srcId="{55A30117-F0C0-4D4E-983B-603BC41EDEB9}" destId="{B14F3789-B80A-4D2B-A1C8-6AF7674B96C3}" srcOrd="0" destOrd="0" parTransId="{703BF4C5-DD9F-40BE-872B-0B5F3937B431}" sibTransId="{93D47B56-1888-4843-8428-D60621ADEF69}"/>
    <dgm:cxn modelId="{3E0B9D1E-6788-4286-953E-25A7941C2434}" type="presOf" srcId="{F01116D6-C6A1-4C70-8DB5-683B8A15FAD6}" destId="{7648A636-314D-4348-A682-7479343E6BE9}" srcOrd="0" destOrd="0" presId="urn:microsoft.com/office/officeart/2005/8/layout/process3"/>
    <dgm:cxn modelId="{392C6C29-43F6-4FE6-B2F5-8719E58FFA50}" type="presOf" srcId="{5E09D76A-A171-4FF2-968D-5DFE07D8B8F3}" destId="{9515F9D2-3520-4C76-9B6A-CF61F9517E10}" srcOrd="0" destOrd="0" presId="urn:microsoft.com/office/officeart/2005/8/layout/process3"/>
    <dgm:cxn modelId="{6D755A29-7FB4-4041-A353-E4795CB62C0F}" srcId="{5FA9BD7E-44DB-474A-9F4D-958EE75C89D2}" destId="{8759D9B5-9486-4513-8861-9F8BC10F0D07}" srcOrd="0" destOrd="0" parTransId="{FA3924FB-78FF-43F6-B116-B74DD12A91CE}" sibTransId="{976BEFED-2298-4F36-B1B8-CD303C6CE5BE}"/>
    <dgm:cxn modelId="{AC93192A-07C0-40E4-9594-63E264CB6D69}" srcId="{D79735EF-8E34-42F1-B3E6-A4FEF954C773}" destId="{8E244FB5-FC04-4CA8-A289-E0123F435B28}" srcOrd="0" destOrd="0" parTransId="{42B951A5-E1A9-482E-BF28-F0782C7E54D0}" sibTransId="{B2BD0865-3E71-4C49-87FF-62D1BA7AFE3D}"/>
    <dgm:cxn modelId="{7014262D-144B-476B-8F28-1D3E69143472}" type="presOf" srcId="{2BAD795F-0D85-491D-A850-F6C9F141BFD6}" destId="{7B805D27-490E-4A48-9FBF-8117D32988A3}" srcOrd="0" destOrd="5" presId="urn:microsoft.com/office/officeart/2005/8/layout/process3"/>
    <dgm:cxn modelId="{30A3552F-77F1-43FA-9346-BC5EBFD1E76D}" type="presOf" srcId="{5892B0AF-976E-457F-BF13-29D32975EA32}" destId="{059B464C-5E62-4F10-A75A-DD6A03C84D97}" srcOrd="1" destOrd="0" presId="urn:microsoft.com/office/officeart/2005/8/layout/process3"/>
    <dgm:cxn modelId="{76B4A83A-1BE4-4E22-800B-AB02404FEC00}" type="presOf" srcId="{5892B0AF-976E-457F-BF13-29D32975EA32}" destId="{D65BB097-81CA-476D-93F8-430FC7C99D88}" srcOrd="0" destOrd="0" presId="urn:microsoft.com/office/officeart/2005/8/layout/process3"/>
    <dgm:cxn modelId="{C471933B-28B1-4C4E-AA9B-13C234E80F80}" type="presOf" srcId="{71C3F0BD-0164-41CA-82E3-C95C7351A2F8}" destId="{3526603A-D88C-494E-BE15-6B2B4F54D8BA}" srcOrd="1" destOrd="0" presId="urn:microsoft.com/office/officeart/2005/8/layout/process3"/>
    <dgm:cxn modelId="{81811B42-FDED-4A93-9748-87C764581D1D}" type="presOf" srcId="{C41D81A8-6C63-467D-866D-2B2278BB3EB0}" destId="{69698502-9E6D-430E-B5F9-636017FA14BE}" srcOrd="0" destOrd="0" presId="urn:microsoft.com/office/officeart/2005/8/layout/process3"/>
    <dgm:cxn modelId="{47BC5364-F6B4-46C0-B65F-0A4A2EF17BD4}" srcId="{1DAE830F-02EA-44D5-857B-DBECFA397783}" destId="{15833FBF-3021-4D03-9791-14CE9B6AFDA8}" srcOrd="2" destOrd="0" parTransId="{32AB9EDE-8321-48D6-91F3-160F22EB0B4A}" sibTransId="{447055A2-F7CF-407D-A754-34DAAF8C627B}"/>
    <dgm:cxn modelId="{A4AC3C66-8A06-4774-9117-7AB8FEB2DE47}" type="presOf" srcId="{99C9A17B-99EB-444B-AC40-B6945C41C360}" destId="{0D9DB8EB-B282-474D-9388-E967F674CA3F}" srcOrd="1" destOrd="0" presId="urn:microsoft.com/office/officeart/2005/8/layout/process3"/>
    <dgm:cxn modelId="{5FECA247-8813-4195-9E06-DB5DA1A6F8E0}" type="presOf" srcId="{5DD191E1-1CE7-4079-9EC1-C06A91F40BDD}" destId="{7B805D27-490E-4A48-9FBF-8117D32988A3}" srcOrd="0" destOrd="3" presId="urn:microsoft.com/office/officeart/2005/8/layout/process3"/>
    <dgm:cxn modelId="{6EFD0A4B-1D5D-4826-AED6-AFBBCF6E3D4A}" type="presOf" srcId="{1DAE830F-02EA-44D5-857B-DBECFA397783}" destId="{FFDDD70D-D8B9-45FD-9524-442E56DE1F5A}" srcOrd="0" destOrd="0" presId="urn:microsoft.com/office/officeart/2005/8/layout/process3"/>
    <dgm:cxn modelId="{E0832650-0B81-4C82-B2EC-B719D261AEA9}" srcId="{F01116D6-C6A1-4C70-8DB5-683B8A15FAD6}" destId="{5FA9BD7E-44DB-474A-9F4D-958EE75C89D2}" srcOrd="1" destOrd="0" parTransId="{AA8B1C2E-AC5D-4805-BD63-E014A0D0EAE9}" sibTransId="{5892B0AF-976E-457F-BF13-29D32975EA32}"/>
    <dgm:cxn modelId="{E502B074-97E4-4D0E-870B-F850124CCAAE}" type="presOf" srcId="{99C9A17B-99EB-444B-AC40-B6945C41C360}" destId="{EAFC7BE0-D2F8-401D-AA86-6FBE659C34BA}" srcOrd="0" destOrd="0" presId="urn:microsoft.com/office/officeart/2005/8/layout/process3"/>
    <dgm:cxn modelId="{849AEE59-C745-4949-B6F9-F27185D034C4}" type="presOf" srcId="{DA63B9EA-35E3-4B56-8281-8299E87E0E7F}" destId="{18597A0F-8227-4098-9040-D0A3654B6741}" srcOrd="0" destOrd="1" presId="urn:microsoft.com/office/officeart/2005/8/layout/process3"/>
    <dgm:cxn modelId="{F626FD7B-5883-4745-8708-A3292EECEADD}" srcId="{71C3F0BD-0164-41CA-82E3-C95C7351A2F8}" destId="{DA63B9EA-35E3-4B56-8281-8299E87E0E7F}" srcOrd="1" destOrd="0" parTransId="{0FBF8A57-D441-43EA-ABB0-F26B0E195AF8}" sibTransId="{AA350047-C3E7-48F6-912B-42C63FD15351}"/>
    <dgm:cxn modelId="{6ED0648C-520C-4784-B4DB-E600286327D0}" type="presOf" srcId="{8759D9B5-9486-4513-8861-9F8BC10F0D07}" destId="{85FB8923-688B-483C-B271-FC260382A3BF}" srcOrd="0" destOrd="0" presId="urn:microsoft.com/office/officeart/2005/8/layout/process3"/>
    <dgm:cxn modelId="{EC736B96-93B0-4AEA-81E1-CEE4A65E3F6B}" type="presOf" srcId="{6E04CAC7-7FE1-4816-9B8E-EE05D7EFB79A}" destId="{7B805D27-490E-4A48-9FBF-8117D32988A3}" srcOrd="0" destOrd="2" presId="urn:microsoft.com/office/officeart/2005/8/layout/process3"/>
    <dgm:cxn modelId="{9C49A099-6269-4696-889B-C1552E547EFD}" type="presOf" srcId="{5FA9BD7E-44DB-474A-9F4D-958EE75C89D2}" destId="{4E7BAAE4-A287-4BA3-8528-775370F6D5C1}" srcOrd="0" destOrd="0" presId="urn:microsoft.com/office/officeart/2005/8/layout/process3"/>
    <dgm:cxn modelId="{F3C0089F-DBAB-437B-9A7B-405BA5B89858}" type="presOf" srcId="{55A30117-F0C0-4D4E-983B-603BC41EDEB9}" destId="{7B805D27-490E-4A48-9FBF-8117D32988A3}" srcOrd="0" destOrd="6" presId="urn:microsoft.com/office/officeart/2005/8/layout/process3"/>
    <dgm:cxn modelId="{AD59B6A3-52AB-426A-9756-D97AC86DB5D5}" srcId="{1DAE830F-02EA-44D5-857B-DBECFA397783}" destId="{55A30117-F0C0-4D4E-983B-603BC41EDEB9}" srcOrd="3" destOrd="0" parTransId="{ADE42DDA-A53D-4580-A4BC-F0E5BA9A755C}" sibTransId="{413F8EBB-A879-4E86-91A4-A0CCEA0FA01F}"/>
    <dgm:cxn modelId="{0B4E94AE-A646-4B0E-A81A-5DAADFA5C06C}" srcId="{15833FBF-3021-4D03-9791-14CE9B6AFDA8}" destId="{2BAD795F-0D85-491D-A850-F6C9F141BFD6}" srcOrd="0" destOrd="0" parTransId="{F3204300-3933-493B-A202-6A2FAB7418A7}" sibTransId="{4287C9A9-D884-44E0-ABA8-F461C1DD7D00}"/>
    <dgm:cxn modelId="{CD28EEAE-F8D2-44DB-842F-6281A8EADB33}" srcId="{1DAE830F-02EA-44D5-857B-DBECFA397783}" destId="{D79735EF-8E34-42F1-B3E6-A4FEF954C773}" srcOrd="0" destOrd="0" parTransId="{61FDBA65-5759-4E3C-9013-9C1382AC8FFC}" sibTransId="{EDA162B4-7C40-4E94-9B02-6CCDF5CB7C09}"/>
    <dgm:cxn modelId="{5D19DAAF-2903-4420-8407-4E888A360EE5}" type="presOf" srcId="{8E244FB5-FC04-4CA8-A289-E0123F435B28}" destId="{7B805D27-490E-4A48-9FBF-8117D32988A3}" srcOrd="0" destOrd="1" presId="urn:microsoft.com/office/officeart/2005/8/layout/process3"/>
    <dgm:cxn modelId="{4EA11AB7-1EC1-41C6-8DC5-45F3B47624EE}" srcId="{6E04CAC7-7FE1-4816-9B8E-EE05D7EFB79A}" destId="{5DD191E1-1CE7-4079-9EC1-C06A91F40BDD}" srcOrd="0" destOrd="0" parTransId="{5A2A2E7D-26EA-476D-91D2-E35169615A02}" sibTransId="{64503514-4F3A-4223-95F5-B06A77EDC2E5}"/>
    <dgm:cxn modelId="{5A8E28BF-7E16-4544-BB2D-075177127FB9}" srcId="{71C3F0BD-0164-41CA-82E3-C95C7351A2F8}" destId="{A8C19FD6-088D-48D4-8D28-F22C5DBB73BA}" srcOrd="0" destOrd="0" parTransId="{45142D24-AB8A-4AC8-95B1-FC6E6C136A2A}" sibTransId="{DBFF8AEE-BE38-4131-8108-D6A0D9413470}"/>
    <dgm:cxn modelId="{4A7417C0-BEC2-4412-8939-DE57A26B6BB7}" type="presOf" srcId="{D79735EF-8E34-42F1-B3E6-A4FEF954C773}" destId="{7B805D27-490E-4A48-9FBF-8117D32988A3}" srcOrd="0" destOrd="0" presId="urn:microsoft.com/office/officeart/2005/8/layout/process3"/>
    <dgm:cxn modelId="{597617C2-75D2-4DD9-B3AE-DC2AED7AD196}" srcId="{99C9A17B-99EB-444B-AC40-B6945C41C360}" destId="{7580959B-E804-4B91-8BCE-3C21A41B9AE3}" srcOrd="0" destOrd="0" parTransId="{BFFC1D39-C235-4C54-A525-1A7B057E838B}" sibTransId="{FD462624-8534-45FA-AC67-7EDA88B70480}"/>
    <dgm:cxn modelId="{30BA73C2-16DD-4956-A07C-A543CA8888CA}" type="presOf" srcId="{15833FBF-3021-4D03-9791-14CE9B6AFDA8}" destId="{7B805D27-490E-4A48-9FBF-8117D32988A3}" srcOrd="0" destOrd="4" presId="urn:microsoft.com/office/officeart/2005/8/layout/process3"/>
    <dgm:cxn modelId="{D5643ACA-936A-459C-A38D-8CAB7340E4D9}" type="presOf" srcId="{5E09D76A-A171-4FF2-968D-5DFE07D8B8F3}" destId="{619604E2-0D87-4851-850D-85FF4B8EB249}" srcOrd="1" destOrd="0" presId="urn:microsoft.com/office/officeart/2005/8/layout/process3"/>
    <dgm:cxn modelId="{F60B8ECB-6D2B-4B3A-BDCD-3B73EF3C5907}" type="presOf" srcId="{1DAE830F-02EA-44D5-857B-DBECFA397783}" destId="{9A4AF9C7-BDC9-4249-82B7-22DD89C69F57}" srcOrd="1" destOrd="0" presId="urn:microsoft.com/office/officeart/2005/8/layout/process3"/>
    <dgm:cxn modelId="{194F2AE3-E48C-4A39-83B7-A3D568E99C84}" srcId="{1DAE830F-02EA-44D5-857B-DBECFA397783}" destId="{6E04CAC7-7FE1-4816-9B8E-EE05D7EFB79A}" srcOrd="1" destOrd="0" parTransId="{69D06947-2440-4E4E-912C-611AE2B97DC1}" sibTransId="{4FBE7761-1BD0-4463-8B56-5F7A9CB2F507}"/>
    <dgm:cxn modelId="{D82F10E8-B3D9-4731-9119-6F3294112AB4}" srcId="{F01116D6-C6A1-4C70-8DB5-683B8A15FAD6}" destId="{99C9A17B-99EB-444B-AC40-B6945C41C360}" srcOrd="3" destOrd="0" parTransId="{D6666A87-8264-4787-ACAE-AABF7A1B8047}" sibTransId="{15C836AD-D7B3-4138-A18E-86E862A25C42}"/>
    <dgm:cxn modelId="{1D49A6F0-8864-414A-99C4-1546ED8865F7}" type="presOf" srcId="{7580959B-E804-4B91-8BCE-3C21A41B9AE3}" destId="{B2CE59D5-061C-4B08-9AD9-C81670E39CB6}" srcOrd="0" destOrd="0" presId="urn:microsoft.com/office/officeart/2005/8/layout/process3"/>
    <dgm:cxn modelId="{08CCE5F0-C19B-4E7B-9986-4CC35DACC4E9}" type="presOf" srcId="{71C3F0BD-0164-41CA-82E3-C95C7351A2F8}" destId="{00696DC7-E6F0-46A3-8BF1-D2184FD59D2D}" srcOrd="0" destOrd="0" presId="urn:microsoft.com/office/officeart/2005/8/layout/process3"/>
    <dgm:cxn modelId="{AEAEF6FF-D4E0-4E11-964E-6B59A728EE7E}" type="presOf" srcId="{C41D81A8-6C63-467D-866D-2B2278BB3EB0}" destId="{AB4EA6E8-4420-4D6C-B1BC-E1DAFDD18172}" srcOrd="1" destOrd="0" presId="urn:microsoft.com/office/officeart/2005/8/layout/process3"/>
    <dgm:cxn modelId="{299B8875-1F5A-435C-A2FC-A4EB1E467905}" type="presParOf" srcId="{7648A636-314D-4348-A682-7479343E6BE9}" destId="{8C760A45-5A82-43C8-89F5-24804B76416A}" srcOrd="0" destOrd="0" presId="urn:microsoft.com/office/officeart/2005/8/layout/process3"/>
    <dgm:cxn modelId="{F3A4F943-23AC-482A-83D2-37BDFCE69DE8}" type="presParOf" srcId="{8C760A45-5A82-43C8-89F5-24804B76416A}" destId="{00696DC7-E6F0-46A3-8BF1-D2184FD59D2D}" srcOrd="0" destOrd="0" presId="urn:microsoft.com/office/officeart/2005/8/layout/process3"/>
    <dgm:cxn modelId="{6CAC7F8F-1575-49D5-9A23-806767EACF20}" type="presParOf" srcId="{8C760A45-5A82-43C8-89F5-24804B76416A}" destId="{3526603A-D88C-494E-BE15-6B2B4F54D8BA}" srcOrd="1" destOrd="0" presId="urn:microsoft.com/office/officeart/2005/8/layout/process3"/>
    <dgm:cxn modelId="{9EFDC8A5-720C-44FC-B917-2C4FFBCA0239}" type="presParOf" srcId="{8C760A45-5A82-43C8-89F5-24804B76416A}" destId="{18597A0F-8227-4098-9040-D0A3654B6741}" srcOrd="2" destOrd="0" presId="urn:microsoft.com/office/officeart/2005/8/layout/process3"/>
    <dgm:cxn modelId="{449CA125-12F0-453A-972F-5D45D4593F0C}" type="presParOf" srcId="{7648A636-314D-4348-A682-7479343E6BE9}" destId="{9515F9D2-3520-4C76-9B6A-CF61F9517E10}" srcOrd="1" destOrd="0" presId="urn:microsoft.com/office/officeart/2005/8/layout/process3"/>
    <dgm:cxn modelId="{DDB9CBC5-9FA9-4D86-A93A-CC374439D3DF}" type="presParOf" srcId="{9515F9D2-3520-4C76-9B6A-CF61F9517E10}" destId="{619604E2-0D87-4851-850D-85FF4B8EB249}" srcOrd="0" destOrd="0" presId="urn:microsoft.com/office/officeart/2005/8/layout/process3"/>
    <dgm:cxn modelId="{D54D55FD-6958-4159-98B0-A154EECBD18A}" type="presParOf" srcId="{7648A636-314D-4348-A682-7479343E6BE9}" destId="{0C6F1058-22C8-468B-B268-E09FB8A26861}" srcOrd="2" destOrd="0" presId="urn:microsoft.com/office/officeart/2005/8/layout/process3"/>
    <dgm:cxn modelId="{7133AF3D-DB07-4FE3-833F-C86179A9DE97}" type="presParOf" srcId="{0C6F1058-22C8-468B-B268-E09FB8A26861}" destId="{4E7BAAE4-A287-4BA3-8528-775370F6D5C1}" srcOrd="0" destOrd="0" presId="urn:microsoft.com/office/officeart/2005/8/layout/process3"/>
    <dgm:cxn modelId="{904A8666-75DA-4DCD-8619-22724328143B}" type="presParOf" srcId="{0C6F1058-22C8-468B-B268-E09FB8A26861}" destId="{BFF357F6-44A1-415C-B1F9-CAAB8347BA69}" srcOrd="1" destOrd="0" presId="urn:microsoft.com/office/officeart/2005/8/layout/process3"/>
    <dgm:cxn modelId="{264C3D79-C5A9-4F85-82FF-6EEDE97CA61A}" type="presParOf" srcId="{0C6F1058-22C8-468B-B268-E09FB8A26861}" destId="{85FB8923-688B-483C-B271-FC260382A3BF}" srcOrd="2" destOrd="0" presId="urn:microsoft.com/office/officeart/2005/8/layout/process3"/>
    <dgm:cxn modelId="{BDEF059F-3331-4E53-8770-9C383E8DF16E}" type="presParOf" srcId="{7648A636-314D-4348-A682-7479343E6BE9}" destId="{D65BB097-81CA-476D-93F8-430FC7C99D88}" srcOrd="3" destOrd="0" presId="urn:microsoft.com/office/officeart/2005/8/layout/process3"/>
    <dgm:cxn modelId="{CFC1CAF1-BE82-4F75-AE47-8539E44B1284}" type="presParOf" srcId="{D65BB097-81CA-476D-93F8-430FC7C99D88}" destId="{059B464C-5E62-4F10-A75A-DD6A03C84D97}" srcOrd="0" destOrd="0" presId="urn:microsoft.com/office/officeart/2005/8/layout/process3"/>
    <dgm:cxn modelId="{0891553A-2DD1-48EC-9555-BE35420E55E3}" type="presParOf" srcId="{7648A636-314D-4348-A682-7479343E6BE9}" destId="{1EC99BC5-240D-4C53-9E8F-2D336C0AC938}" srcOrd="4" destOrd="0" presId="urn:microsoft.com/office/officeart/2005/8/layout/process3"/>
    <dgm:cxn modelId="{52D24831-EFBC-4EE9-81DF-FC2B5428A5A2}" type="presParOf" srcId="{1EC99BC5-240D-4C53-9E8F-2D336C0AC938}" destId="{FFDDD70D-D8B9-45FD-9524-442E56DE1F5A}" srcOrd="0" destOrd="0" presId="urn:microsoft.com/office/officeart/2005/8/layout/process3"/>
    <dgm:cxn modelId="{B0C8EF83-31D6-457F-BD28-4BCC168298D3}" type="presParOf" srcId="{1EC99BC5-240D-4C53-9E8F-2D336C0AC938}" destId="{9A4AF9C7-BDC9-4249-82B7-22DD89C69F57}" srcOrd="1" destOrd="0" presId="urn:microsoft.com/office/officeart/2005/8/layout/process3"/>
    <dgm:cxn modelId="{8E9D654A-442E-4B5C-8EB9-B60B3BF34D07}" type="presParOf" srcId="{1EC99BC5-240D-4C53-9E8F-2D336C0AC938}" destId="{7B805D27-490E-4A48-9FBF-8117D32988A3}" srcOrd="2" destOrd="0" presId="urn:microsoft.com/office/officeart/2005/8/layout/process3"/>
    <dgm:cxn modelId="{3D0FCCED-ECB6-45EF-9128-C8C435022140}" type="presParOf" srcId="{7648A636-314D-4348-A682-7479343E6BE9}" destId="{69698502-9E6D-430E-B5F9-636017FA14BE}" srcOrd="5" destOrd="0" presId="urn:microsoft.com/office/officeart/2005/8/layout/process3"/>
    <dgm:cxn modelId="{C2FBB3B0-1AF9-4F24-9A53-E4C305839002}" type="presParOf" srcId="{69698502-9E6D-430E-B5F9-636017FA14BE}" destId="{AB4EA6E8-4420-4D6C-B1BC-E1DAFDD18172}" srcOrd="0" destOrd="0" presId="urn:microsoft.com/office/officeart/2005/8/layout/process3"/>
    <dgm:cxn modelId="{EE46E618-4C8C-4A63-8B2B-05E437734F6E}" type="presParOf" srcId="{7648A636-314D-4348-A682-7479343E6BE9}" destId="{2BBED0A4-C2C2-465B-B3E1-920ACE0AA943}" srcOrd="6" destOrd="0" presId="urn:microsoft.com/office/officeart/2005/8/layout/process3"/>
    <dgm:cxn modelId="{82D4DF1D-CB27-4B0C-87C1-98D52CC00E6D}" type="presParOf" srcId="{2BBED0A4-C2C2-465B-B3E1-920ACE0AA943}" destId="{EAFC7BE0-D2F8-401D-AA86-6FBE659C34BA}" srcOrd="0" destOrd="0" presId="urn:microsoft.com/office/officeart/2005/8/layout/process3"/>
    <dgm:cxn modelId="{AE8B7AA4-F8A8-459B-9D3A-09249AF8D300}" type="presParOf" srcId="{2BBED0A4-C2C2-465B-B3E1-920ACE0AA943}" destId="{0D9DB8EB-B282-474D-9388-E967F674CA3F}" srcOrd="1" destOrd="0" presId="urn:microsoft.com/office/officeart/2005/8/layout/process3"/>
    <dgm:cxn modelId="{C0AA0634-E7F5-4E0E-8B83-4CD0424A23CC}" type="presParOf" srcId="{2BBED0A4-C2C2-465B-B3E1-920ACE0AA943}" destId="{B2CE59D5-061C-4B08-9AD9-C81670E39CB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B0A907-D026-49BD-8B62-3D9B819813F4}" type="doc">
      <dgm:prSet loTypeId="urn:microsoft.com/office/officeart/2024/layout/NumberedLinearArrowProcess" loCatId="process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en-US"/>
        </a:p>
      </dgm:t>
    </dgm:pt>
    <dgm:pt modelId="{22AB20E9-646C-412D-AF65-AC6E062B1059}">
      <dgm:prSet phldrT="[Text]" custT="1"/>
      <dgm:spPr/>
      <dgm:t>
        <a:bodyPr/>
        <a:lstStyle/>
        <a:p>
          <a:r>
            <a:rPr lang="en-US" sz="1400" dirty="0"/>
            <a:t>Categorically eligible?</a:t>
          </a:r>
        </a:p>
      </dgm:t>
    </dgm:pt>
    <dgm:pt modelId="{D92AB318-1399-4D1A-899A-7D541B9D608A}" type="parTrans" cxnId="{9918B923-AC47-47C6-BDF5-9338BA4AC607}">
      <dgm:prSet/>
      <dgm:spPr/>
      <dgm:t>
        <a:bodyPr/>
        <a:lstStyle/>
        <a:p>
          <a:endParaRPr lang="en-US"/>
        </a:p>
      </dgm:t>
    </dgm:pt>
    <dgm:pt modelId="{8A5C2EA7-24A5-4C85-861E-005536CACF3C}" type="sibTrans" cxnId="{9918B923-AC47-47C6-BDF5-9338BA4AC60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350C580-802D-49F6-AA63-85A85A07430E}">
      <dgm:prSet phldrT="[Text]" custT="1"/>
      <dgm:spPr/>
      <dgm:t>
        <a:bodyPr/>
        <a:lstStyle/>
        <a:p>
          <a:r>
            <a:rPr lang="en-US" sz="1400" dirty="0"/>
            <a:t>Asset eligible?</a:t>
          </a:r>
        </a:p>
      </dgm:t>
    </dgm:pt>
    <dgm:pt modelId="{33C0D342-0C01-4338-812A-E1F9DB179E49}" type="parTrans" cxnId="{1C034EF4-D51D-4147-AAD2-E8F0291F2766}">
      <dgm:prSet/>
      <dgm:spPr/>
      <dgm:t>
        <a:bodyPr/>
        <a:lstStyle/>
        <a:p>
          <a:endParaRPr lang="en-US"/>
        </a:p>
      </dgm:t>
    </dgm:pt>
    <dgm:pt modelId="{DFD33BBF-7B63-491C-9AA4-A16A19134F77}" type="sibTrans" cxnId="{1C034EF4-D51D-4147-AAD2-E8F0291F27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D59D515-8D97-430C-8CB0-3CAE44FF51CA}">
      <dgm:prSet phldrT="[Text]" custT="1"/>
      <dgm:spPr/>
      <dgm:t>
        <a:bodyPr/>
        <a:lstStyle/>
        <a:p>
          <a:r>
            <a:rPr lang="en-US" sz="1400" dirty="0"/>
            <a:t>Financially eligible? And Monthly Benefit calculation.</a:t>
          </a:r>
        </a:p>
      </dgm:t>
    </dgm:pt>
    <dgm:pt modelId="{83A58F4C-D219-457F-A3A6-E48F2FFC6EB7}" type="parTrans" cxnId="{297A6C97-C92F-45D2-BA51-59E0119E4E7C}">
      <dgm:prSet/>
      <dgm:spPr/>
      <dgm:t>
        <a:bodyPr/>
        <a:lstStyle/>
        <a:p>
          <a:endParaRPr lang="en-US"/>
        </a:p>
      </dgm:t>
    </dgm:pt>
    <dgm:pt modelId="{DF3CB04A-5E3B-4707-839D-63CCE158393F}" type="sibTrans" cxnId="{297A6C97-C92F-45D2-BA51-59E0119E4E7C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4FEE4FF-0131-404A-A798-3A1BACDF4117}">
      <dgm:prSet phldrT="[Text]" custT="1"/>
      <dgm:spPr/>
      <dgm:t>
        <a:bodyPr/>
        <a:lstStyle/>
        <a:p>
          <a:r>
            <a:rPr lang="en-US" sz="1400" dirty="0"/>
            <a:t>Maximized other income?</a:t>
          </a:r>
        </a:p>
      </dgm:t>
    </dgm:pt>
    <dgm:pt modelId="{F54CE191-60FD-4E92-8166-720829ACB056}" type="parTrans" cxnId="{090BB23C-2A41-4A9E-B76D-FD6D791C0843}">
      <dgm:prSet/>
      <dgm:spPr/>
      <dgm:t>
        <a:bodyPr/>
        <a:lstStyle/>
        <a:p>
          <a:endParaRPr lang="en-US"/>
        </a:p>
      </dgm:t>
    </dgm:pt>
    <dgm:pt modelId="{E29987DC-209D-4F70-9771-ACFD43FC156F}" type="sibTrans" cxnId="{090BB23C-2A41-4A9E-B76D-FD6D791C0843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CFCCAD5B-77E3-452E-A334-200501DB5175}" type="pres">
      <dgm:prSet presAssocID="{B5B0A907-D026-49BD-8B62-3D9B819813F4}" presName="linearFlow" presStyleCnt="0">
        <dgm:presLayoutVars>
          <dgm:dir/>
          <dgm:animLvl val="lvl"/>
          <dgm:resizeHandles val="exact"/>
        </dgm:presLayoutVars>
      </dgm:prSet>
      <dgm:spPr/>
    </dgm:pt>
    <dgm:pt modelId="{9968F41D-18FE-44B8-925E-54D11A100485}" type="pres">
      <dgm:prSet presAssocID="{22AB20E9-646C-412D-AF65-AC6E062B1059}" presName="compositeNode" presStyleCnt="0"/>
      <dgm:spPr/>
    </dgm:pt>
    <dgm:pt modelId="{A6C28E2D-8B56-4604-8A13-A7349F530233}" type="pres">
      <dgm:prSet presAssocID="{22AB20E9-646C-412D-AF65-AC6E062B105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6A66F85-995B-47E7-9AA5-2067686A9A0B}" type="pres">
      <dgm:prSet presAssocID="{22AB20E9-646C-412D-AF65-AC6E062B1059}" presName="parSh" presStyleCnt="0"/>
      <dgm:spPr/>
    </dgm:pt>
    <dgm:pt modelId="{1F1A11B2-F11D-41C8-AC2C-43B15DA8ABCE}" type="pres">
      <dgm:prSet presAssocID="{22AB20E9-646C-412D-AF65-AC6E062B1059}" presName="lineNode" presStyleLbl="alignNode1" presStyleIdx="0" presStyleCnt="12"/>
      <dgm:spPr/>
    </dgm:pt>
    <dgm:pt modelId="{6F1219DD-940F-4B3E-9E3B-7DFEEA44F01F}" type="pres">
      <dgm:prSet presAssocID="{22AB20E9-646C-412D-AF65-AC6E062B1059}" presName="lineArrowNode" presStyleLbl="alignNode1" presStyleIdx="1" presStyleCnt="12"/>
      <dgm:spPr/>
    </dgm:pt>
    <dgm:pt modelId="{5362E11A-7ACD-4003-A289-3E414980AB41}" type="pres">
      <dgm:prSet presAssocID="{8A5C2EA7-24A5-4C85-861E-005536CACF3C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935BB206-E2A2-49CC-9ECC-281B5E40E4D0}" type="pres">
      <dgm:prSet presAssocID="{8A5C2EA7-24A5-4C85-861E-005536CACF3C}" presName="spacerBetweenCircleAndCallout" presStyleCnt="0">
        <dgm:presLayoutVars/>
      </dgm:prSet>
      <dgm:spPr/>
    </dgm:pt>
    <dgm:pt modelId="{9F4C8294-EF01-416E-A678-4788079D16C8}" type="pres">
      <dgm:prSet presAssocID="{8A5C2EA7-24A5-4C85-861E-005536CACF3C}" presName="verticalConnector" presStyleLbl="alignAccFollowNode1" presStyleIdx="0" presStyleCnt="4"/>
      <dgm:spPr/>
    </dgm:pt>
    <dgm:pt modelId="{AD58EE4A-A803-4099-8B38-350C12E33AEE}" type="pres">
      <dgm:prSet presAssocID="{22AB20E9-646C-412D-AF65-AC6E062B1059}" presName="nodeText" presStyleLbl="fgAcc1" presStyleIdx="0" presStyleCnt="4">
        <dgm:presLayoutVars>
          <dgm:bulletEnabled val="1"/>
        </dgm:presLayoutVars>
      </dgm:prSet>
      <dgm:spPr/>
    </dgm:pt>
    <dgm:pt modelId="{03EE4A35-5312-4D02-9F42-8094C348D8ED}" type="pres">
      <dgm:prSet presAssocID="{8A5C2EA7-24A5-4C85-861E-005536CACF3C}" presName="sibTransComposite" presStyleCnt="0"/>
      <dgm:spPr/>
    </dgm:pt>
    <dgm:pt modelId="{6DD6A08A-B449-44E1-BC2E-D9101629BFAE}" type="pres">
      <dgm:prSet presAssocID="{04FEE4FF-0131-404A-A798-3A1BACDF4117}" presName="compositeNode" presStyleCnt="0"/>
      <dgm:spPr/>
    </dgm:pt>
    <dgm:pt modelId="{85A2C7F5-326F-4557-BA27-4CC1AAD5CAF8}" type="pres">
      <dgm:prSet presAssocID="{04FEE4FF-0131-404A-A798-3A1BACDF411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74B38A0-CA59-425F-8690-C40F967DF25B}" type="pres">
      <dgm:prSet presAssocID="{04FEE4FF-0131-404A-A798-3A1BACDF4117}" presName="parSh" presStyleCnt="0"/>
      <dgm:spPr/>
    </dgm:pt>
    <dgm:pt modelId="{9F8B0FAA-8837-4DC1-80D7-B050157C608C}" type="pres">
      <dgm:prSet presAssocID="{04FEE4FF-0131-404A-A798-3A1BACDF4117}" presName="lineNode" presStyleLbl="alignNode1" presStyleIdx="3" presStyleCnt="12"/>
      <dgm:spPr/>
    </dgm:pt>
    <dgm:pt modelId="{6574B855-D818-4ED1-86C8-1102A089C316}" type="pres">
      <dgm:prSet presAssocID="{04FEE4FF-0131-404A-A798-3A1BACDF4117}" presName="lineArrowNode" presStyleLbl="alignNode1" presStyleIdx="4" presStyleCnt="12"/>
      <dgm:spPr/>
    </dgm:pt>
    <dgm:pt modelId="{4D9A5EFE-3184-4DF3-A453-1FC673C337FF}" type="pres">
      <dgm:prSet presAssocID="{E29987DC-209D-4F70-9771-ACFD43FC156F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9EADABE9-A47A-4E22-8EA6-33519B3DB5C9}" type="pres">
      <dgm:prSet presAssocID="{E29987DC-209D-4F70-9771-ACFD43FC156F}" presName="spacerBetweenCircleAndCallout" presStyleCnt="0">
        <dgm:presLayoutVars/>
      </dgm:prSet>
      <dgm:spPr/>
    </dgm:pt>
    <dgm:pt modelId="{B0B8FF06-D25B-410C-ACB5-0381F69C64B9}" type="pres">
      <dgm:prSet presAssocID="{E29987DC-209D-4F70-9771-ACFD43FC156F}" presName="verticalConnector" presStyleLbl="alignAccFollowNode1" presStyleIdx="1" presStyleCnt="4"/>
      <dgm:spPr/>
    </dgm:pt>
    <dgm:pt modelId="{4A0B2CC3-0B05-4799-BF1D-06EE1AF1BADE}" type="pres">
      <dgm:prSet presAssocID="{04FEE4FF-0131-404A-A798-3A1BACDF4117}" presName="nodeText" presStyleLbl="fgAcc1" presStyleIdx="1" presStyleCnt="4">
        <dgm:presLayoutVars>
          <dgm:bulletEnabled val="1"/>
        </dgm:presLayoutVars>
      </dgm:prSet>
      <dgm:spPr/>
    </dgm:pt>
    <dgm:pt modelId="{41273B9A-26DF-44F4-9551-FBDF4AC55B1C}" type="pres">
      <dgm:prSet presAssocID="{E29987DC-209D-4F70-9771-ACFD43FC156F}" presName="sibTransComposite" presStyleCnt="0"/>
      <dgm:spPr/>
    </dgm:pt>
    <dgm:pt modelId="{D6DE3E70-23DF-4815-AF03-3D07DE6D34B1}" type="pres">
      <dgm:prSet presAssocID="{7350C580-802D-49F6-AA63-85A85A07430E}" presName="compositeNode" presStyleCnt="0"/>
      <dgm:spPr/>
    </dgm:pt>
    <dgm:pt modelId="{6537E5E0-4A2C-4B33-A2D1-7876C5475A9A}" type="pres">
      <dgm:prSet presAssocID="{7350C580-802D-49F6-AA63-85A85A07430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3B228A-6375-4A93-9BD4-B6DB0906051E}" type="pres">
      <dgm:prSet presAssocID="{7350C580-802D-49F6-AA63-85A85A07430E}" presName="parSh" presStyleCnt="0"/>
      <dgm:spPr/>
    </dgm:pt>
    <dgm:pt modelId="{57F037C5-C8EE-4D8B-B11B-5D029833C794}" type="pres">
      <dgm:prSet presAssocID="{7350C580-802D-49F6-AA63-85A85A07430E}" presName="lineNode" presStyleLbl="alignNode1" presStyleIdx="6" presStyleCnt="12"/>
      <dgm:spPr/>
    </dgm:pt>
    <dgm:pt modelId="{2284B291-F800-47C7-8590-1C1EF2AECE73}" type="pres">
      <dgm:prSet presAssocID="{7350C580-802D-49F6-AA63-85A85A07430E}" presName="lineArrowNode" presStyleLbl="alignNode1" presStyleIdx="7" presStyleCnt="12"/>
      <dgm:spPr/>
    </dgm:pt>
    <dgm:pt modelId="{204B70E3-E665-4E56-96C2-06D6F799F7E0}" type="pres">
      <dgm:prSet presAssocID="{DFD33BBF-7B63-491C-9AA4-A16A19134F7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6BBBC80A-4B01-403B-A846-54434322F666}" type="pres">
      <dgm:prSet presAssocID="{DFD33BBF-7B63-491C-9AA4-A16A19134F77}" presName="spacerBetweenCircleAndCallout" presStyleCnt="0">
        <dgm:presLayoutVars/>
      </dgm:prSet>
      <dgm:spPr/>
    </dgm:pt>
    <dgm:pt modelId="{773C84A2-88AB-402F-8843-32EF50F8E886}" type="pres">
      <dgm:prSet presAssocID="{DFD33BBF-7B63-491C-9AA4-A16A19134F77}" presName="verticalConnector" presStyleLbl="alignAccFollowNode1" presStyleIdx="2" presStyleCnt="4"/>
      <dgm:spPr/>
    </dgm:pt>
    <dgm:pt modelId="{B5B27D45-7EDA-41AE-AA05-20D70EDA65FB}" type="pres">
      <dgm:prSet presAssocID="{7350C580-802D-49F6-AA63-85A85A07430E}" presName="nodeText" presStyleLbl="fgAcc1" presStyleIdx="2" presStyleCnt="4">
        <dgm:presLayoutVars>
          <dgm:bulletEnabled val="1"/>
        </dgm:presLayoutVars>
      </dgm:prSet>
      <dgm:spPr/>
    </dgm:pt>
    <dgm:pt modelId="{06B992EB-5503-4DAD-8F9B-692BD2917252}" type="pres">
      <dgm:prSet presAssocID="{DFD33BBF-7B63-491C-9AA4-A16A19134F77}" presName="sibTransComposite" presStyleCnt="0"/>
      <dgm:spPr/>
    </dgm:pt>
    <dgm:pt modelId="{8FDF2D90-A613-4B6E-BF36-DB6139ECDCB1}" type="pres">
      <dgm:prSet presAssocID="{9D59D515-8D97-430C-8CB0-3CAE44FF51CA}" presName="compositeNode" presStyleCnt="0"/>
      <dgm:spPr/>
    </dgm:pt>
    <dgm:pt modelId="{AEB806FA-732C-4250-8120-EB30F9BF9612}" type="pres">
      <dgm:prSet presAssocID="{9D59D515-8D97-430C-8CB0-3CAE44FF51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D6B740C-FADE-499F-896B-3E8323C729A6}" type="pres">
      <dgm:prSet presAssocID="{9D59D515-8D97-430C-8CB0-3CAE44FF51CA}" presName="parSh" presStyleCnt="0"/>
      <dgm:spPr/>
    </dgm:pt>
    <dgm:pt modelId="{F8FE151E-1CFF-4520-BDA8-504F88C92D81}" type="pres">
      <dgm:prSet presAssocID="{9D59D515-8D97-430C-8CB0-3CAE44FF51CA}" presName="lineNode" presStyleLbl="alignNode1" presStyleIdx="9" presStyleCnt="12"/>
      <dgm:spPr/>
    </dgm:pt>
    <dgm:pt modelId="{15BF248A-72AE-4BF7-9260-07D8FDB0445F}" type="pres">
      <dgm:prSet presAssocID="{9D59D515-8D97-430C-8CB0-3CAE44FF51CA}" presName="lineArrowNode" presStyleLbl="alignNode1" presStyleIdx="10" presStyleCnt="12"/>
      <dgm:spPr/>
    </dgm:pt>
    <dgm:pt modelId="{02F57D89-39AF-4AD3-B0CD-C098CA09148E}" type="pres">
      <dgm:prSet presAssocID="{DF3CB04A-5E3B-4707-839D-63CCE158393F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36E429B7-A155-413C-A766-B18050899F04}" type="pres">
      <dgm:prSet presAssocID="{DF3CB04A-5E3B-4707-839D-63CCE158393F}" presName="spacerBetweenCircleAndCallout" presStyleCnt="0">
        <dgm:presLayoutVars/>
      </dgm:prSet>
      <dgm:spPr/>
    </dgm:pt>
    <dgm:pt modelId="{5C2B6E44-D3D7-479B-A028-1DF37B8141C9}" type="pres">
      <dgm:prSet presAssocID="{DF3CB04A-5E3B-4707-839D-63CCE158393F}" presName="verticalConnector" presStyleLbl="alignAccFollowNode1" presStyleIdx="3" presStyleCnt="4"/>
      <dgm:spPr/>
    </dgm:pt>
    <dgm:pt modelId="{905A3ED1-7944-447E-A1F4-293F84C26673}" type="pres">
      <dgm:prSet presAssocID="{9D59D515-8D97-430C-8CB0-3CAE44FF51CA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4AD97A1A-3536-4230-B29A-FD50D64BE47A}" type="presOf" srcId="{DF3CB04A-5E3B-4707-839D-63CCE158393F}" destId="{02F57D89-39AF-4AD3-B0CD-C098CA09148E}" srcOrd="0" destOrd="0" presId="urn:microsoft.com/office/officeart/2024/layout/NumberedLinearArrowProcess"/>
    <dgm:cxn modelId="{9918B923-AC47-47C6-BDF5-9338BA4AC607}" srcId="{B5B0A907-D026-49BD-8B62-3D9B819813F4}" destId="{22AB20E9-646C-412D-AF65-AC6E062B1059}" srcOrd="0" destOrd="0" parTransId="{D92AB318-1399-4D1A-899A-7D541B9D608A}" sibTransId="{8A5C2EA7-24A5-4C85-861E-005536CACF3C}"/>
    <dgm:cxn modelId="{37D6BA39-F3D5-4080-B88A-C0C097442F01}" type="presOf" srcId="{04FEE4FF-0131-404A-A798-3A1BACDF4117}" destId="{6574B855-D818-4ED1-86C8-1102A089C316}" srcOrd="0" destOrd="0" presId="urn:microsoft.com/office/officeart/2024/layout/NumberedLinearArrowProcess"/>
    <dgm:cxn modelId="{090BB23C-2A41-4A9E-B76D-FD6D791C0843}" srcId="{B5B0A907-D026-49BD-8B62-3D9B819813F4}" destId="{04FEE4FF-0131-404A-A798-3A1BACDF4117}" srcOrd="1" destOrd="0" parTransId="{F54CE191-60FD-4E92-8166-720829ACB056}" sibTransId="{E29987DC-209D-4F70-9771-ACFD43FC156F}"/>
    <dgm:cxn modelId="{DCD2DA41-EEE2-4B5F-B914-E85E4DC5BBA8}" type="presOf" srcId="{E29987DC-209D-4F70-9771-ACFD43FC156F}" destId="{4D9A5EFE-3184-4DF3-A453-1FC673C337FF}" srcOrd="0" destOrd="0" presId="urn:microsoft.com/office/officeart/2024/layout/NumberedLinearArrowProcess"/>
    <dgm:cxn modelId="{BB49C66D-CFF1-4C53-B33E-21079DB971C8}" type="presOf" srcId="{8A5C2EA7-24A5-4C85-861E-005536CACF3C}" destId="{5362E11A-7ACD-4003-A289-3E414980AB41}" srcOrd="0" destOrd="0" presId="urn:microsoft.com/office/officeart/2024/layout/NumberedLinearArrowProcess"/>
    <dgm:cxn modelId="{DA047581-6519-4A6F-B4F4-116AAED1E969}" type="presOf" srcId="{9D59D515-8D97-430C-8CB0-3CAE44FF51CA}" destId="{905A3ED1-7944-447E-A1F4-293F84C26673}" srcOrd="1" destOrd="0" presId="urn:microsoft.com/office/officeart/2024/layout/NumberedLinearArrowProcess"/>
    <dgm:cxn modelId="{0A263D82-2348-460C-8A23-F64F3A0E525F}" type="presOf" srcId="{04FEE4FF-0131-404A-A798-3A1BACDF4117}" destId="{4A0B2CC3-0B05-4799-BF1D-06EE1AF1BADE}" srcOrd="1" destOrd="0" presId="urn:microsoft.com/office/officeart/2024/layout/NumberedLinearArrowProcess"/>
    <dgm:cxn modelId="{4DE78B82-94C2-4FED-9AD8-E22BD6CDE200}" type="presOf" srcId="{9D59D515-8D97-430C-8CB0-3CAE44FF51CA}" destId="{15BF248A-72AE-4BF7-9260-07D8FDB0445F}" srcOrd="0" destOrd="0" presId="urn:microsoft.com/office/officeart/2024/layout/NumberedLinearArrowProcess"/>
    <dgm:cxn modelId="{B64E5788-3610-42E5-8A72-7FCDD77646F2}" type="presOf" srcId="{B5B0A907-D026-49BD-8B62-3D9B819813F4}" destId="{CFCCAD5B-77E3-452E-A334-200501DB5175}" srcOrd="0" destOrd="0" presId="urn:microsoft.com/office/officeart/2024/layout/NumberedLinearArrowProcess"/>
    <dgm:cxn modelId="{297A6C97-C92F-45D2-BA51-59E0119E4E7C}" srcId="{B5B0A907-D026-49BD-8B62-3D9B819813F4}" destId="{9D59D515-8D97-430C-8CB0-3CAE44FF51CA}" srcOrd="3" destOrd="0" parTransId="{83A58F4C-D219-457F-A3A6-E48F2FFC6EB7}" sibTransId="{DF3CB04A-5E3B-4707-839D-63CCE158393F}"/>
    <dgm:cxn modelId="{188A809A-0410-4AF5-83B2-6052631DDE95}" type="presOf" srcId="{7350C580-802D-49F6-AA63-85A85A07430E}" destId="{B5B27D45-7EDA-41AE-AA05-20D70EDA65FB}" srcOrd="1" destOrd="0" presId="urn:microsoft.com/office/officeart/2024/layout/NumberedLinearArrowProcess"/>
    <dgm:cxn modelId="{351969BF-7713-496B-8652-FE05DDD7130B}" type="presOf" srcId="{22AB20E9-646C-412D-AF65-AC6E062B1059}" destId="{6F1219DD-940F-4B3E-9E3B-7DFEEA44F01F}" srcOrd="0" destOrd="0" presId="urn:microsoft.com/office/officeart/2024/layout/NumberedLinearArrowProcess"/>
    <dgm:cxn modelId="{A8E91DC7-129A-4541-859A-893F89E10D2A}" type="presOf" srcId="{22AB20E9-646C-412D-AF65-AC6E062B1059}" destId="{AD58EE4A-A803-4099-8B38-350C12E33AEE}" srcOrd="1" destOrd="0" presId="urn:microsoft.com/office/officeart/2024/layout/NumberedLinearArrowProcess"/>
    <dgm:cxn modelId="{0B957FD5-E424-47F2-BC47-788E8E7DA3E8}" type="presOf" srcId="{7350C580-802D-49F6-AA63-85A85A07430E}" destId="{2284B291-F800-47C7-8590-1C1EF2AECE73}" srcOrd="0" destOrd="0" presId="urn:microsoft.com/office/officeart/2024/layout/NumberedLinearArrowProcess"/>
    <dgm:cxn modelId="{015A6DE3-F932-46C0-A34D-A951EED1C3D3}" type="presOf" srcId="{DFD33BBF-7B63-491C-9AA4-A16A19134F77}" destId="{204B70E3-E665-4E56-96C2-06D6F799F7E0}" srcOrd="0" destOrd="0" presId="urn:microsoft.com/office/officeart/2024/layout/NumberedLinearArrowProcess"/>
    <dgm:cxn modelId="{1C034EF4-D51D-4147-AAD2-E8F0291F2766}" srcId="{B5B0A907-D026-49BD-8B62-3D9B819813F4}" destId="{7350C580-802D-49F6-AA63-85A85A07430E}" srcOrd="2" destOrd="0" parTransId="{33C0D342-0C01-4338-812A-E1F9DB179E49}" sibTransId="{DFD33BBF-7B63-491C-9AA4-A16A19134F77}"/>
    <dgm:cxn modelId="{6E22F347-F0E8-4253-B405-59FF64D1DE91}" type="presParOf" srcId="{CFCCAD5B-77E3-452E-A334-200501DB5175}" destId="{9968F41D-18FE-44B8-925E-54D11A100485}" srcOrd="0" destOrd="0" presId="urn:microsoft.com/office/officeart/2024/layout/NumberedLinearArrowProcess"/>
    <dgm:cxn modelId="{FD267B4F-6465-4522-A582-7229225832E5}" type="presParOf" srcId="{9968F41D-18FE-44B8-925E-54D11A100485}" destId="{A6C28E2D-8B56-4604-8A13-A7349F530233}" srcOrd="0" destOrd="0" presId="urn:microsoft.com/office/officeart/2024/layout/NumberedLinearArrowProcess"/>
    <dgm:cxn modelId="{2B9AFFD9-E0E0-47CD-B8BF-0FB5C915ACC7}" type="presParOf" srcId="{9968F41D-18FE-44B8-925E-54D11A100485}" destId="{D6A66F85-995B-47E7-9AA5-2067686A9A0B}" srcOrd="1" destOrd="0" presId="urn:microsoft.com/office/officeart/2024/layout/NumberedLinearArrowProcess"/>
    <dgm:cxn modelId="{9E52EF7F-7B1F-4F37-86AF-97717D2CB723}" type="presParOf" srcId="{D6A66F85-995B-47E7-9AA5-2067686A9A0B}" destId="{1F1A11B2-F11D-41C8-AC2C-43B15DA8ABCE}" srcOrd="0" destOrd="0" presId="urn:microsoft.com/office/officeart/2024/layout/NumberedLinearArrowProcess"/>
    <dgm:cxn modelId="{0B6ED0C3-0DBF-4DA0-B6CF-B030C23B9C42}" type="presParOf" srcId="{D6A66F85-995B-47E7-9AA5-2067686A9A0B}" destId="{6F1219DD-940F-4B3E-9E3B-7DFEEA44F01F}" srcOrd="1" destOrd="0" presId="urn:microsoft.com/office/officeart/2024/layout/NumberedLinearArrowProcess"/>
    <dgm:cxn modelId="{838BDF3C-0E2E-45BB-8722-DA9EF887512B}" type="presParOf" srcId="{D6A66F85-995B-47E7-9AA5-2067686A9A0B}" destId="{5362E11A-7ACD-4003-A289-3E414980AB41}" srcOrd="2" destOrd="0" presId="urn:microsoft.com/office/officeart/2024/layout/NumberedLinearArrowProcess"/>
    <dgm:cxn modelId="{A174E488-0677-4850-8578-370CC695123C}" type="presParOf" srcId="{D6A66F85-995B-47E7-9AA5-2067686A9A0B}" destId="{935BB206-E2A2-49CC-9ECC-281B5E40E4D0}" srcOrd="3" destOrd="0" presId="urn:microsoft.com/office/officeart/2024/layout/NumberedLinearArrowProcess"/>
    <dgm:cxn modelId="{5E9DB4A8-A6D4-4A29-B5D8-8B6EEC8CBE94}" type="presParOf" srcId="{D6A66F85-995B-47E7-9AA5-2067686A9A0B}" destId="{9F4C8294-EF01-416E-A678-4788079D16C8}" srcOrd="4" destOrd="0" presId="urn:microsoft.com/office/officeart/2024/layout/NumberedLinearArrowProcess"/>
    <dgm:cxn modelId="{385054AB-B180-4A31-8E0B-4ED9320C8EB6}" type="presParOf" srcId="{9968F41D-18FE-44B8-925E-54D11A100485}" destId="{AD58EE4A-A803-4099-8B38-350C12E33AEE}" srcOrd="2" destOrd="0" presId="urn:microsoft.com/office/officeart/2024/layout/NumberedLinearArrowProcess"/>
    <dgm:cxn modelId="{20CDDE4A-31C4-4A9C-B6C5-8AF6BA85E9A5}" type="presParOf" srcId="{CFCCAD5B-77E3-452E-A334-200501DB5175}" destId="{03EE4A35-5312-4D02-9F42-8094C348D8ED}" srcOrd="1" destOrd="0" presId="urn:microsoft.com/office/officeart/2024/layout/NumberedLinearArrowProcess"/>
    <dgm:cxn modelId="{AB14036D-55F9-4B66-9BD6-5886488B36A3}" type="presParOf" srcId="{CFCCAD5B-77E3-452E-A334-200501DB5175}" destId="{6DD6A08A-B449-44E1-BC2E-D9101629BFAE}" srcOrd="2" destOrd="0" presId="urn:microsoft.com/office/officeart/2024/layout/NumberedLinearArrowProcess"/>
    <dgm:cxn modelId="{688D9CC6-5A53-4D70-9DFF-4D18ED266351}" type="presParOf" srcId="{6DD6A08A-B449-44E1-BC2E-D9101629BFAE}" destId="{85A2C7F5-326F-4557-BA27-4CC1AAD5CAF8}" srcOrd="0" destOrd="0" presId="urn:microsoft.com/office/officeart/2024/layout/NumberedLinearArrowProcess"/>
    <dgm:cxn modelId="{D020DE90-0DC4-4EAA-ADA3-6897D5F132EA}" type="presParOf" srcId="{6DD6A08A-B449-44E1-BC2E-D9101629BFAE}" destId="{B74B38A0-CA59-425F-8690-C40F967DF25B}" srcOrd="1" destOrd="0" presId="urn:microsoft.com/office/officeart/2024/layout/NumberedLinearArrowProcess"/>
    <dgm:cxn modelId="{ACE2D4CA-F02C-4827-A647-76A23F31DD95}" type="presParOf" srcId="{B74B38A0-CA59-425F-8690-C40F967DF25B}" destId="{9F8B0FAA-8837-4DC1-80D7-B050157C608C}" srcOrd="0" destOrd="0" presId="urn:microsoft.com/office/officeart/2024/layout/NumberedLinearArrowProcess"/>
    <dgm:cxn modelId="{9D386FD4-2AFD-48CF-A6C4-23021B1036AF}" type="presParOf" srcId="{B74B38A0-CA59-425F-8690-C40F967DF25B}" destId="{6574B855-D818-4ED1-86C8-1102A089C316}" srcOrd="1" destOrd="0" presId="urn:microsoft.com/office/officeart/2024/layout/NumberedLinearArrowProcess"/>
    <dgm:cxn modelId="{EF8C730C-32E0-4194-A5EB-B63BF56D8B1F}" type="presParOf" srcId="{B74B38A0-CA59-425F-8690-C40F967DF25B}" destId="{4D9A5EFE-3184-4DF3-A453-1FC673C337FF}" srcOrd="2" destOrd="0" presId="urn:microsoft.com/office/officeart/2024/layout/NumberedLinearArrowProcess"/>
    <dgm:cxn modelId="{5A891FA6-F92E-4C9D-9C13-7958D42A9360}" type="presParOf" srcId="{B74B38A0-CA59-425F-8690-C40F967DF25B}" destId="{9EADABE9-A47A-4E22-8EA6-33519B3DB5C9}" srcOrd="3" destOrd="0" presId="urn:microsoft.com/office/officeart/2024/layout/NumberedLinearArrowProcess"/>
    <dgm:cxn modelId="{002066BA-AFD7-4165-AE46-7F9B63B42AE6}" type="presParOf" srcId="{B74B38A0-CA59-425F-8690-C40F967DF25B}" destId="{B0B8FF06-D25B-410C-ACB5-0381F69C64B9}" srcOrd="4" destOrd="0" presId="urn:microsoft.com/office/officeart/2024/layout/NumberedLinearArrowProcess"/>
    <dgm:cxn modelId="{F1468EBD-24D2-459C-A8BE-93A8D764C747}" type="presParOf" srcId="{6DD6A08A-B449-44E1-BC2E-D9101629BFAE}" destId="{4A0B2CC3-0B05-4799-BF1D-06EE1AF1BADE}" srcOrd="2" destOrd="0" presId="urn:microsoft.com/office/officeart/2024/layout/NumberedLinearArrowProcess"/>
    <dgm:cxn modelId="{1547DF81-CB2A-4356-BCE0-AE02BBA05E64}" type="presParOf" srcId="{CFCCAD5B-77E3-452E-A334-200501DB5175}" destId="{41273B9A-26DF-44F4-9551-FBDF4AC55B1C}" srcOrd="3" destOrd="0" presId="urn:microsoft.com/office/officeart/2024/layout/NumberedLinearArrowProcess"/>
    <dgm:cxn modelId="{D658707E-FD17-4EEC-AD53-299EC12B8491}" type="presParOf" srcId="{CFCCAD5B-77E3-452E-A334-200501DB5175}" destId="{D6DE3E70-23DF-4815-AF03-3D07DE6D34B1}" srcOrd="4" destOrd="0" presId="urn:microsoft.com/office/officeart/2024/layout/NumberedLinearArrowProcess"/>
    <dgm:cxn modelId="{4593BEA7-8235-48C2-98D4-ABC2C7D6C152}" type="presParOf" srcId="{D6DE3E70-23DF-4815-AF03-3D07DE6D34B1}" destId="{6537E5E0-4A2C-4B33-A2D1-7876C5475A9A}" srcOrd="0" destOrd="0" presId="urn:microsoft.com/office/officeart/2024/layout/NumberedLinearArrowProcess"/>
    <dgm:cxn modelId="{AC25ED9A-0314-46EB-ADAD-CC20BBD2A3ED}" type="presParOf" srcId="{D6DE3E70-23DF-4815-AF03-3D07DE6D34B1}" destId="{5F3B228A-6375-4A93-9BD4-B6DB0906051E}" srcOrd="1" destOrd="0" presId="urn:microsoft.com/office/officeart/2024/layout/NumberedLinearArrowProcess"/>
    <dgm:cxn modelId="{5757906D-44F2-462B-8959-C8F7475C6F8C}" type="presParOf" srcId="{5F3B228A-6375-4A93-9BD4-B6DB0906051E}" destId="{57F037C5-C8EE-4D8B-B11B-5D029833C794}" srcOrd="0" destOrd="0" presId="urn:microsoft.com/office/officeart/2024/layout/NumberedLinearArrowProcess"/>
    <dgm:cxn modelId="{16ED8D0C-71EC-4C06-B76A-67748452FFAE}" type="presParOf" srcId="{5F3B228A-6375-4A93-9BD4-B6DB0906051E}" destId="{2284B291-F800-47C7-8590-1C1EF2AECE73}" srcOrd="1" destOrd="0" presId="urn:microsoft.com/office/officeart/2024/layout/NumberedLinearArrowProcess"/>
    <dgm:cxn modelId="{6682C269-AE29-4753-A146-3470B2A8D3F6}" type="presParOf" srcId="{5F3B228A-6375-4A93-9BD4-B6DB0906051E}" destId="{204B70E3-E665-4E56-96C2-06D6F799F7E0}" srcOrd="2" destOrd="0" presId="urn:microsoft.com/office/officeart/2024/layout/NumberedLinearArrowProcess"/>
    <dgm:cxn modelId="{E7590357-2F19-44DF-97F2-DD9FD320230F}" type="presParOf" srcId="{5F3B228A-6375-4A93-9BD4-B6DB0906051E}" destId="{6BBBC80A-4B01-403B-A846-54434322F666}" srcOrd="3" destOrd="0" presId="urn:microsoft.com/office/officeart/2024/layout/NumberedLinearArrowProcess"/>
    <dgm:cxn modelId="{C9B86504-7C16-4C6A-862E-3E25B583DEC2}" type="presParOf" srcId="{5F3B228A-6375-4A93-9BD4-B6DB0906051E}" destId="{773C84A2-88AB-402F-8843-32EF50F8E886}" srcOrd="4" destOrd="0" presId="urn:microsoft.com/office/officeart/2024/layout/NumberedLinearArrowProcess"/>
    <dgm:cxn modelId="{EFCEDF52-B8BD-497A-A6C3-A50F6E82B5F7}" type="presParOf" srcId="{D6DE3E70-23DF-4815-AF03-3D07DE6D34B1}" destId="{B5B27D45-7EDA-41AE-AA05-20D70EDA65FB}" srcOrd="2" destOrd="0" presId="urn:microsoft.com/office/officeart/2024/layout/NumberedLinearArrowProcess"/>
    <dgm:cxn modelId="{43B0466C-BE6B-490A-AD62-0A6A400F08C4}" type="presParOf" srcId="{CFCCAD5B-77E3-452E-A334-200501DB5175}" destId="{06B992EB-5503-4DAD-8F9B-692BD2917252}" srcOrd="5" destOrd="0" presId="urn:microsoft.com/office/officeart/2024/layout/NumberedLinearArrowProcess"/>
    <dgm:cxn modelId="{E9639244-7365-434C-858F-909F4DF4E7A4}" type="presParOf" srcId="{CFCCAD5B-77E3-452E-A334-200501DB5175}" destId="{8FDF2D90-A613-4B6E-BF36-DB6139ECDCB1}" srcOrd="6" destOrd="0" presId="urn:microsoft.com/office/officeart/2024/layout/NumberedLinearArrowProcess"/>
    <dgm:cxn modelId="{853E7C9D-6216-4E11-BABE-DD9179BDEE14}" type="presParOf" srcId="{8FDF2D90-A613-4B6E-BF36-DB6139ECDCB1}" destId="{AEB806FA-732C-4250-8120-EB30F9BF9612}" srcOrd="0" destOrd="0" presId="urn:microsoft.com/office/officeart/2024/layout/NumberedLinearArrowProcess"/>
    <dgm:cxn modelId="{A7EF1566-E958-4B22-8DE3-E17C86E76B9C}" type="presParOf" srcId="{8FDF2D90-A613-4B6E-BF36-DB6139ECDCB1}" destId="{6D6B740C-FADE-499F-896B-3E8323C729A6}" srcOrd="1" destOrd="0" presId="urn:microsoft.com/office/officeart/2024/layout/NumberedLinearArrowProcess"/>
    <dgm:cxn modelId="{6B431970-63EF-4D80-9592-CEEA627A93C0}" type="presParOf" srcId="{6D6B740C-FADE-499F-896B-3E8323C729A6}" destId="{F8FE151E-1CFF-4520-BDA8-504F88C92D81}" srcOrd="0" destOrd="0" presId="urn:microsoft.com/office/officeart/2024/layout/NumberedLinearArrowProcess"/>
    <dgm:cxn modelId="{20242E4F-D23A-4945-9C2D-3E5F7265D031}" type="presParOf" srcId="{6D6B740C-FADE-499F-896B-3E8323C729A6}" destId="{15BF248A-72AE-4BF7-9260-07D8FDB0445F}" srcOrd="1" destOrd="0" presId="urn:microsoft.com/office/officeart/2024/layout/NumberedLinearArrowProcess"/>
    <dgm:cxn modelId="{1F8AE478-2529-41CF-BCAA-9C50532C53F8}" type="presParOf" srcId="{6D6B740C-FADE-499F-896B-3E8323C729A6}" destId="{02F57D89-39AF-4AD3-B0CD-C098CA09148E}" srcOrd="2" destOrd="0" presId="urn:microsoft.com/office/officeart/2024/layout/NumberedLinearArrowProcess"/>
    <dgm:cxn modelId="{3F691C84-986B-4259-A80F-305D786CD358}" type="presParOf" srcId="{6D6B740C-FADE-499F-896B-3E8323C729A6}" destId="{36E429B7-A155-413C-A766-B18050899F04}" srcOrd="3" destOrd="0" presId="urn:microsoft.com/office/officeart/2024/layout/NumberedLinearArrowProcess"/>
    <dgm:cxn modelId="{BA7BF92E-02C3-4C7E-BFED-FFBA128E9F8C}" type="presParOf" srcId="{6D6B740C-FADE-499F-896B-3E8323C729A6}" destId="{5C2B6E44-D3D7-479B-A028-1DF37B8141C9}" srcOrd="4" destOrd="0" presId="urn:microsoft.com/office/officeart/2024/layout/NumberedLinearArrowProcess"/>
    <dgm:cxn modelId="{8284AC81-DE50-404D-9A54-E08850C39AD8}" type="presParOf" srcId="{8FDF2D90-A613-4B6E-BF36-DB6139ECDCB1}" destId="{905A3ED1-7944-447E-A1F4-293F84C26673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5B0A907-D026-49BD-8B62-3D9B819813F4}" type="doc">
      <dgm:prSet loTypeId="urn:microsoft.com/office/officeart/2024/layout/NumberedLinearArrowProcess" loCatId="process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en-US"/>
        </a:p>
      </dgm:t>
    </dgm:pt>
    <dgm:pt modelId="{22AB20E9-646C-412D-AF65-AC6E062B1059}">
      <dgm:prSet phldrT="[Text]" custT="1"/>
      <dgm:spPr/>
      <dgm:t>
        <a:bodyPr/>
        <a:lstStyle/>
        <a:p>
          <a:r>
            <a:rPr lang="en-US" sz="1400" dirty="0"/>
            <a:t>Categorically eligible?</a:t>
          </a:r>
        </a:p>
      </dgm:t>
    </dgm:pt>
    <dgm:pt modelId="{D92AB318-1399-4D1A-899A-7D541B9D608A}" type="parTrans" cxnId="{9918B923-AC47-47C6-BDF5-9338BA4AC607}">
      <dgm:prSet/>
      <dgm:spPr/>
      <dgm:t>
        <a:bodyPr/>
        <a:lstStyle/>
        <a:p>
          <a:endParaRPr lang="en-US"/>
        </a:p>
      </dgm:t>
    </dgm:pt>
    <dgm:pt modelId="{8A5C2EA7-24A5-4C85-861E-005536CACF3C}" type="sibTrans" cxnId="{9918B923-AC47-47C6-BDF5-9338BA4AC60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350C580-802D-49F6-AA63-85A85A07430E}">
      <dgm:prSet phldrT="[Text]" custT="1"/>
      <dgm:spPr/>
      <dgm:t>
        <a:bodyPr/>
        <a:lstStyle/>
        <a:p>
          <a:r>
            <a:rPr lang="en-US" sz="1400" dirty="0"/>
            <a:t>Asset eligible?</a:t>
          </a:r>
        </a:p>
      </dgm:t>
    </dgm:pt>
    <dgm:pt modelId="{33C0D342-0C01-4338-812A-E1F9DB179E49}" type="parTrans" cxnId="{1C034EF4-D51D-4147-AAD2-E8F0291F2766}">
      <dgm:prSet/>
      <dgm:spPr/>
      <dgm:t>
        <a:bodyPr/>
        <a:lstStyle/>
        <a:p>
          <a:endParaRPr lang="en-US"/>
        </a:p>
      </dgm:t>
    </dgm:pt>
    <dgm:pt modelId="{DFD33BBF-7B63-491C-9AA4-A16A19134F77}" type="sibTrans" cxnId="{1C034EF4-D51D-4147-AAD2-E8F0291F27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D59D515-8D97-430C-8CB0-3CAE44FF51CA}">
      <dgm:prSet phldrT="[Text]" custT="1"/>
      <dgm:spPr/>
      <dgm:t>
        <a:bodyPr/>
        <a:lstStyle/>
        <a:p>
          <a:r>
            <a:rPr lang="en-US" sz="1400" dirty="0"/>
            <a:t>Financially eligible? And Monthly Benefit calculation.</a:t>
          </a:r>
        </a:p>
      </dgm:t>
    </dgm:pt>
    <dgm:pt modelId="{83A58F4C-D219-457F-A3A6-E48F2FFC6EB7}" type="parTrans" cxnId="{297A6C97-C92F-45D2-BA51-59E0119E4E7C}">
      <dgm:prSet/>
      <dgm:spPr/>
      <dgm:t>
        <a:bodyPr/>
        <a:lstStyle/>
        <a:p>
          <a:endParaRPr lang="en-US"/>
        </a:p>
      </dgm:t>
    </dgm:pt>
    <dgm:pt modelId="{DF3CB04A-5E3B-4707-839D-63CCE158393F}" type="sibTrans" cxnId="{297A6C97-C92F-45D2-BA51-59E0119E4E7C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4FEE4FF-0131-404A-A798-3A1BACDF4117}">
      <dgm:prSet phldrT="[Text]" custT="1"/>
      <dgm:spPr/>
      <dgm:t>
        <a:bodyPr/>
        <a:lstStyle/>
        <a:p>
          <a:r>
            <a:rPr lang="en-US" sz="1400" dirty="0"/>
            <a:t>Maximized other income?</a:t>
          </a:r>
        </a:p>
      </dgm:t>
    </dgm:pt>
    <dgm:pt modelId="{F54CE191-60FD-4E92-8166-720829ACB056}" type="parTrans" cxnId="{090BB23C-2A41-4A9E-B76D-FD6D791C0843}">
      <dgm:prSet/>
      <dgm:spPr/>
      <dgm:t>
        <a:bodyPr/>
        <a:lstStyle/>
        <a:p>
          <a:endParaRPr lang="en-US"/>
        </a:p>
      </dgm:t>
    </dgm:pt>
    <dgm:pt modelId="{E29987DC-209D-4F70-9771-ACFD43FC156F}" type="sibTrans" cxnId="{090BB23C-2A41-4A9E-B76D-FD6D791C0843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CFCCAD5B-77E3-452E-A334-200501DB5175}" type="pres">
      <dgm:prSet presAssocID="{B5B0A907-D026-49BD-8B62-3D9B819813F4}" presName="linearFlow" presStyleCnt="0">
        <dgm:presLayoutVars>
          <dgm:dir/>
          <dgm:animLvl val="lvl"/>
          <dgm:resizeHandles val="exact"/>
        </dgm:presLayoutVars>
      </dgm:prSet>
      <dgm:spPr/>
    </dgm:pt>
    <dgm:pt modelId="{9968F41D-18FE-44B8-925E-54D11A100485}" type="pres">
      <dgm:prSet presAssocID="{22AB20E9-646C-412D-AF65-AC6E062B1059}" presName="compositeNode" presStyleCnt="0"/>
      <dgm:spPr/>
    </dgm:pt>
    <dgm:pt modelId="{A6C28E2D-8B56-4604-8A13-A7349F530233}" type="pres">
      <dgm:prSet presAssocID="{22AB20E9-646C-412D-AF65-AC6E062B105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6A66F85-995B-47E7-9AA5-2067686A9A0B}" type="pres">
      <dgm:prSet presAssocID="{22AB20E9-646C-412D-AF65-AC6E062B1059}" presName="parSh" presStyleCnt="0"/>
      <dgm:spPr/>
    </dgm:pt>
    <dgm:pt modelId="{1F1A11B2-F11D-41C8-AC2C-43B15DA8ABCE}" type="pres">
      <dgm:prSet presAssocID="{22AB20E9-646C-412D-AF65-AC6E062B1059}" presName="lineNode" presStyleLbl="alignNode1" presStyleIdx="0" presStyleCnt="12"/>
      <dgm:spPr/>
    </dgm:pt>
    <dgm:pt modelId="{6F1219DD-940F-4B3E-9E3B-7DFEEA44F01F}" type="pres">
      <dgm:prSet presAssocID="{22AB20E9-646C-412D-AF65-AC6E062B1059}" presName="lineArrowNode" presStyleLbl="alignNode1" presStyleIdx="1" presStyleCnt="12"/>
      <dgm:spPr/>
    </dgm:pt>
    <dgm:pt modelId="{5362E11A-7ACD-4003-A289-3E414980AB41}" type="pres">
      <dgm:prSet presAssocID="{8A5C2EA7-24A5-4C85-861E-005536CACF3C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935BB206-E2A2-49CC-9ECC-281B5E40E4D0}" type="pres">
      <dgm:prSet presAssocID="{8A5C2EA7-24A5-4C85-861E-005536CACF3C}" presName="spacerBetweenCircleAndCallout" presStyleCnt="0">
        <dgm:presLayoutVars/>
      </dgm:prSet>
      <dgm:spPr/>
    </dgm:pt>
    <dgm:pt modelId="{9F4C8294-EF01-416E-A678-4788079D16C8}" type="pres">
      <dgm:prSet presAssocID="{8A5C2EA7-24A5-4C85-861E-005536CACF3C}" presName="verticalConnector" presStyleLbl="alignAccFollowNode1" presStyleIdx="0" presStyleCnt="4"/>
      <dgm:spPr/>
    </dgm:pt>
    <dgm:pt modelId="{AD58EE4A-A803-4099-8B38-350C12E33AEE}" type="pres">
      <dgm:prSet presAssocID="{22AB20E9-646C-412D-AF65-AC6E062B1059}" presName="nodeText" presStyleLbl="fgAcc1" presStyleIdx="0" presStyleCnt="4">
        <dgm:presLayoutVars>
          <dgm:bulletEnabled val="1"/>
        </dgm:presLayoutVars>
      </dgm:prSet>
      <dgm:spPr/>
    </dgm:pt>
    <dgm:pt modelId="{03EE4A35-5312-4D02-9F42-8094C348D8ED}" type="pres">
      <dgm:prSet presAssocID="{8A5C2EA7-24A5-4C85-861E-005536CACF3C}" presName="sibTransComposite" presStyleCnt="0"/>
      <dgm:spPr/>
    </dgm:pt>
    <dgm:pt modelId="{6DD6A08A-B449-44E1-BC2E-D9101629BFAE}" type="pres">
      <dgm:prSet presAssocID="{04FEE4FF-0131-404A-A798-3A1BACDF4117}" presName="compositeNode" presStyleCnt="0"/>
      <dgm:spPr/>
    </dgm:pt>
    <dgm:pt modelId="{85A2C7F5-326F-4557-BA27-4CC1AAD5CAF8}" type="pres">
      <dgm:prSet presAssocID="{04FEE4FF-0131-404A-A798-3A1BACDF411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74B38A0-CA59-425F-8690-C40F967DF25B}" type="pres">
      <dgm:prSet presAssocID="{04FEE4FF-0131-404A-A798-3A1BACDF4117}" presName="parSh" presStyleCnt="0"/>
      <dgm:spPr/>
    </dgm:pt>
    <dgm:pt modelId="{9F8B0FAA-8837-4DC1-80D7-B050157C608C}" type="pres">
      <dgm:prSet presAssocID="{04FEE4FF-0131-404A-A798-3A1BACDF4117}" presName="lineNode" presStyleLbl="alignNode1" presStyleIdx="3" presStyleCnt="12"/>
      <dgm:spPr/>
    </dgm:pt>
    <dgm:pt modelId="{6574B855-D818-4ED1-86C8-1102A089C316}" type="pres">
      <dgm:prSet presAssocID="{04FEE4FF-0131-404A-A798-3A1BACDF4117}" presName="lineArrowNode" presStyleLbl="alignNode1" presStyleIdx="4" presStyleCnt="12"/>
      <dgm:spPr/>
    </dgm:pt>
    <dgm:pt modelId="{4D9A5EFE-3184-4DF3-A453-1FC673C337FF}" type="pres">
      <dgm:prSet presAssocID="{E29987DC-209D-4F70-9771-ACFD43FC156F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9EADABE9-A47A-4E22-8EA6-33519B3DB5C9}" type="pres">
      <dgm:prSet presAssocID="{E29987DC-209D-4F70-9771-ACFD43FC156F}" presName="spacerBetweenCircleAndCallout" presStyleCnt="0">
        <dgm:presLayoutVars/>
      </dgm:prSet>
      <dgm:spPr/>
    </dgm:pt>
    <dgm:pt modelId="{B0B8FF06-D25B-410C-ACB5-0381F69C64B9}" type="pres">
      <dgm:prSet presAssocID="{E29987DC-209D-4F70-9771-ACFD43FC156F}" presName="verticalConnector" presStyleLbl="alignAccFollowNode1" presStyleIdx="1" presStyleCnt="4"/>
      <dgm:spPr/>
    </dgm:pt>
    <dgm:pt modelId="{4A0B2CC3-0B05-4799-BF1D-06EE1AF1BADE}" type="pres">
      <dgm:prSet presAssocID="{04FEE4FF-0131-404A-A798-3A1BACDF4117}" presName="nodeText" presStyleLbl="fgAcc1" presStyleIdx="1" presStyleCnt="4">
        <dgm:presLayoutVars>
          <dgm:bulletEnabled val="1"/>
        </dgm:presLayoutVars>
      </dgm:prSet>
      <dgm:spPr/>
    </dgm:pt>
    <dgm:pt modelId="{41273B9A-26DF-44F4-9551-FBDF4AC55B1C}" type="pres">
      <dgm:prSet presAssocID="{E29987DC-209D-4F70-9771-ACFD43FC156F}" presName="sibTransComposite" presStyleCnt="0"/>
      <dgm:spPr/>
    </dgm:pt>
    <dgm:pt modelId="{D6DE3E70-23DF-4815-AF03-3D07DE6D34B1}" type="pres">
      <dgm:prSet presAssocID="{7350C580-802D-49F6-AA63-85A85A07430E}" presName="compositeNode" presStyleCnt="0"/>
      <dgm:spPr/>
    </dgm:pt>
    <dgm:pt modelId="{6537E5E0-4A2C-4B33-A2D1-7876C5475A9A}" type="pres">
      <dgm:prSet presAssocID="{7350C580-802D-49F6-AA63-85A85A07430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3B228A-6375-4A93-9BD4-B6DB0906051E}" type="pres">
      <dgm:prSet presAssocID="{7350C580-802D-49F6-AA63-85A85A07430E}" presName="parSh" presStyleCnt="0"/>
      <dgm:spPr/>
    </dgm:pt>
    <dgm:pt modelId="{57F037C5-C8EE-4D8B-B11B-5D029833C794}" type="pres">
      <dgm:prSet presAssocID="{7350C580-802D-49F6-AA63-85A85A07430E}" presName="lineNode" presStyleLbl="alignNode1" presStyleIdx="6" presStyleCnt="12"/>
      <dgm:spPr/>
    </dgm:pt>
    <dgm:pt modelId="{2284B291-F800-47C7-8590-1C1EF2AECE73}" type="pres">
      <dgm:prSet presAssocID="{7350C580-802D-49F6-AA63-85A85A07430E}" presName="lineArrowNode" presStyleLbl="alignNode1" presStyleIdx="7" presStyleCnt="12"/>
      <dgm:spPr/>
    </dgm:pt>
    <dgm:pt modelId="{204B70E3-E665-4E56-96C2-06D6F799F7E0}" type="pres">
      <dgm:prSet presAssocID="{DFD33BBF-7B63-491C-9AA4-A16A19134F7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6BBBC80A-4B01-403B-A846-54434322F666}" type="pres">
      <dgm:prSet presAssocID="{DFD33BBF-7B63-491C-9AA4-A16A19134F77}" presName="spacerBetweenCircleAndCallout" presStyleCnt="0">
        <dgm:presLayoutVars/>
      </dgm:prSet>
      <dgm:spPr/>
    </dgm:pt>
    <dgm:pt modelId="{773C84A2-88AB-402F-8843-32EF50F8E886}" type="pres">
      <dgm:prSet presAssocID="{DFD33BBF-7B63-491C-9AA4-A16A19134F77}" presName="verticalConnector" presStyleLbl="alignAccFollowNode1" presStyleIdx="2" presStyleCnt="4"/>
      <dgm:spPr/>
    </dgm:pt>
    <dgm:pt modelId="{B5B27D45-7EDA-41AE-AA05-20D70EDA65FB}" type="pres">
      <dgm:prSet presAssocID="{7350C580-802D-49F6-AA63-85A85A07430E}" presName="nodeText" presStyleLbl="fgAcc1" presStyleIdx="2" presStyleCnt="4">
        <dgm:presLayoutVars>
          <dgm:bulletEnabled val="1"/>
        </dgm:presLayoutVars>
      </dgm:prSet>
      <dgm:spPr/>
    </dgm:pt>
    <dgm:pt modelId="{06B992EB-5503-4DAD-8F9B-692BD2917252}" type="pres">
      <dgm:prSet presAssocID="{DFD33BBF-7B63-491C-9AA4-A16A19134F77}" presName="sibTransComposite" presStyleCnt="0"/>
      <dgm:spPr/>
    </dgm:pt>
    <dgm:pt modelId="{8FDF2D90-A613-4B6E-BF36-DB6139ECDCB1}" type="pres">
      <dgm:prSet presAssocID="{9D59D515-8D97-430C-8CB0-3CAE44FF51CA}" presName="compositeNode" presStyleCnt="0"/>
      <dgm:spPr/>
    </dgm:pt>
    <dgm:pt modelId="{AEB806FA-732C-4250-8120-EB30F9BF9612}" type="pres">
      <dgm:prSet presAssocID="{9D59D515-8D97-430C-8CB0-3CAE44FF51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D6B740C-FADE-499F-896B-3E8323C729A6}" type="pres">
      <dgm:prSet presAssocID="{9D59D515-8D97-430C-8CB0-3CAE44FF51CA}" presName="parSh" presStyleCnt="0"/>
      <dgm:spPr/>
    </dgm:pt>
    <dgm:pt modelId="{F8FE151E-1CFF-4520-BDA8-504F88C92D81}" type="pres">
      <dgm:prSet presAssocID="{9D59D515-8D97-430C-8CB0-3CAE44FF51CA}" presName="lineNode" presStyleLbl="alignNode1" presStyleIdx="9" presStyleCnt="12"/>
      <dgm:spPr/>
    </dgm:pt>
    <dgm:pt modelId="{15BF248A-72AE-4BF7-9260-07D8FDB0445F}" type="pres">
      <dgm:prSet presAssocID="{9D59D515-8D97-430C-8CB0-3CAE44FF51CA}" presName="lineArrowNode" presStyleLbl="alignNode1" presStyleIdx="10" presStyleCnt="12"/>
      <dgm:spPr/>
    </dgm:pt>
    <dgm:pt modelId="{02F57D89-39AF-4AD3-B0CD-C098CA09148E}" type="pres">
      <dgm:prSet presAssocID="{DF3CB04A-5E3B-4707-839D-63CCE158393F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36E429B7-A155-413C-A766-B18050899F04}" type="pres">
      <dgm:prSet presAssocID="{DF3CB04A-5E3B-4707-839D-63CCE158393F}" presName="spacerBetweenCircleAndCallout" presStyleCnt="0">
        <dgm:presLayoutVars/>
      </dgm:prSet>
      <dgm:spPr/>
    </dgm:pt>
    <dgm:pt modelId="{5C2B6E44-D3D7-479B-A028-1DF37B8141C9}" type="pres">
      <dgm:prSet presAssocID="{DF3CB04A-5E3B-4707-839D-63CCE158393F}" presName="verticalConnector" presStyleLbl="alignAccFollowNode1" presStyleIdx="3" presStyleCnt="4"/>
      <dgm:spPr/>
    </dgm:pt>
    <dgm:pt modelId="{905A3ED1-7944-447E-A1F4-293F84C26673}" type="pres">
      <dgm:prSet presAssocID="{9D59D515-8D97-430C-8CB0-3CAE44FF51CA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4AD97A1A-3536-4230-B29A-FD50D64BE47A}" type="presOf" srcId="{DF3CB04A-5E3B-4707-839D-63CCE158393F}" destId="{02F57D89-39AF-4AD3-B0CD-C098CA09148E}" srcOrd="0" destOrd="0" presId="urn:microsoft.com/office/officeart/2024/layout/NumberedLinearArrowProcess"/>
    <dgm:cxn modelId="{9918B923-AC47-47C6-BDF5-9338BA4AC607}" srcId="{B5B0A907-D026-49BD-8B62-3D9B819813F4}" destId="{22AB20E9-646C-412D-AF65-AC6E062B1059}" srcOrd="0" destOrd="0" parTransId="{D92AB318-1399-4D1A-899A-7D541B9D608A}" sibTransId="{8A5C2EA7-24A5-4C85-861E-005536CACF3C}"/>
    <dgm:cxn modelId="{37D6BA39-F3D5-4080-B88A-C0C097442F01}" type="presOf" srcId="{04FEE4FF-0131-404A-A798-3A1BACDF4117}" destId="{6574B855-D818-4ED1-86C8-1102A089C316}" srcOrd="0" destOrd="0" presId="urn:microsoft.com/office/officeart/2024/layout/NumberedLinearArrowProcess"/>
    <dgm:cxn modelId="{090BB23C-2A41-4A9E-B76D-FD6D791C0843}" srcId="{B5B0A907-D026-49BD-8B62-3D9B819813F4}" destId="{04FEE4FF-0131-404A-A798-3A1BACDF4117}" srcOrd="1" destOrd="0" parTransId="{F54CE191-60FD-4E92-8166-720829ACB056}" sibTransId="{E29987DC-209D-4F70-9771-ACFD43FC156F}"/>
    <dgm:cxn modelId="{DCD2DA41-EEE2-4B5F-B914-E85E4DC5BBA8}" type="presOf" srcId="{E29987DC-209D-4F70-9771-ACFD43FC156F}" destId="{4D9A5EFE-3184-4DF3-A453-1FC673C337FF}" srcOrd="0" destOrd="0" presId="urn:microsoft.com/office/officeart/2024/layout/NumberedLinearArrowProcess"/>
    <dgm:cxn modelId="{BB49C66D-CFF1-4C53-B33E-21079DB971C8}" type="presOf" srcId="{8A5C2EA7-24A5-4C85-861E-005536CACF3C}" destId="{5362E11A-7ACD-4003-A289-3E414980AB41}" srcOrd="0" destOrd="0" presId="urn:microsoft.com/office/officeart/2024/layout/NumberedLinearArrowProcess"/>
    <dgm:cxn modelId="{DA047581-6519-4A6F-B4F4-116AAED1E969}" type="presOf" srcId="{9D59D515-8D97-430C-8CB0-3CAE44FF51CA}" destId="{905A3ED1-7944-447E-A1F4-293F84C26673}" srcOrd="1" destOrd="0" presId="urn:microsoft.com/office/officeart/2024/layout/NumberedLinearArrowProcess"/>
    <dgm:cxn modelId="{0A263D82-2348-460C-8A23-F64F3A0E525F}" type="presOf" srcId="{04FEE4FF-0131-404A-A798-3A1BACDF4117}" destId="{4A0B2CC3-0B05-4799-BF1D-06EE1AF1BADE}" srcOrd="1" destOrd="0" presId="urn:microsoft.com/office/officeart/2024/layout/NumberedLinearArrowProcess"/>
    <dgm:cxn modelId="{4DE78B82-94C2-4FED-9AD8-E22BD6CDE200}" type="presOf" srcId="{9D59D515-8D97-430C-8CB0-3CAE44FF51CA}" destId="{15BF248A-72AE-4BF7-9260-07D8FDB0445F}" srcOrd="0" destOrd="0" presId="urn:microsoft.com/office/officeart/2024/layout/NumberedLinearArrowProcess"/>
    <dgm:cxn modelId="{B64E5788-3610-42E5-8A72-7FCDD77646F2}" type="presOf" srcId="{B5B0A907-D026-49BD-8B62-3D9B819813F4}" destId="{CFCCAD5B-77E3-452E-A334-200501DB5175}" srcOrd="0" destOrd="0" presId="urn:microsoft.com/office/officeart/2024/layout/NumberedLinearArrowProcess"/>
    <dgm:cxn modelId="{297A6C97-C92F-45D2-BA51-59E0119E4E7C}" srcId="{B5B0A907-D026-49BD-8B62-3D9B819813F4}" destId="{9D59D515-8D97-430C-8CB0-3CAE44FF51CA}" srcOrd="3" destOrd="0" parTransId="{83A58F4C-D219-457F-A3A6-E48F2FFC6EB7}" sibTransId="{DF3CB04A-5E3B-4707-839D-63CCE158393F}"/>
    <dgm:cxn modelId="{188A809A-0410-4AF5-83B2-6052631DDE95}" type="presOf" srcId="{7350C580-802D-49F6-AA63-85A85A07430E}" destId="{B5B27D45-7EDA-41AE-AA05-20D70EDA65FB}" srcOrd="1" destOrd="0" presId="urn:microsoft.com/office/officeart/2024/layout/NumberedLinearArrowProcess"/>
    <dgm:cxn modelId="{351969BF-7713-496B-8652-FE05DDD7130B}" type="presOf" srcId="{22AB20E9-646C-412D-AF65-AC6E062B1059}" destId="{6F1219DD-940F-4B3E-9E3B-7DFEEA44F01F}" srcOrd="0" destOrd="0" presId="urn:microsoft.com/office/officeart/2024/layout/NumberedLinearArrowProcess"/>
    <dgm:cxn modelId="{A8E91DC7-129A-4541-859A-893F89E10D2A}" type="presOf" srcId="{22AB20E9-646C-412D-AF65-AC6E062B1059}" destId="{AD58EE4A-A803-4099-8B38-350C12E33AEE}" srcOrd="1" destOrd="0" presId="urn:microsoft.com/office/officeart/2024/layout/NumberedLinearArrowProcess"/>
    <dgm:cxn modelId="{0B957FD5-E424-47F2-BC47-788E8E7DA3E8}" type="presOf" srcId="{7350C580-802D-49F6-AA63-85A85A07430E}" destId="{2284B291-F800-47C7-8590-1C1EF2AECE73}" srcOrd="0" destOrd="0" presId="urn:microsoft.com/office/officeart/2024/layout/NumberedLinearArrowProcess"/>
    <dgm:cxn modelId="{015A6DE3-F932-46C0-A34D-A951EED1C3D3}" type="presOf" srcId="{DFD33BBF-7B63-491C-9AA4-A16A19134F77}" destId="{204B70E3-E665-4E56-96C2-06D6F799F7E0}" srcOrd="0" destOrd="0" presId="urn:microsoft.com/office/officeart/2024/layout/NumberedLinearArrowProcess"/>
    <dgm:cxn modelId="{1C034EF4-D51D-4147-AAD2-E8F0291F2766}" srcId="{B5B0A907-D026-49BD-8B62-3D9B819813F4}" destId="{7350C580-802D-49F6-AA63-85A85A07430E}" srcOrd="2" destOrd="0" parTransId="{33C0D342-0C01-4338-812A-E1F9DB179E49}" sibTransId="{DFD33BBF-7B63-491C-9AA4-A16A19134F77}"/>
    <dgm:cxn modelId="{6E22F347-F0E8-4253-B405-59FF64D1DE91}" type="presParOf" srcId="{CFCCAD5B-77E3-452E-A334-200501DB5175}" destId="{9968F41D-18FE-44B8-925E-54D11A100485}" srcOrd="0" destOrd="0" presId="urn:microsoft.com/office/officeart/2024/layout/NumberedLinearArrowProcess"/>
    <dgm:cxn modelId="{FD267B4F-6465-4522-A582-7229225832E5}" type="presParOf" srcId="{9968F41D-18FE-44B8-925E-54D11A100485}" destId="{A6C28E2D-8B56-4604-8A13-A7349F530233}" srcOrd="0" destOrd="0" presId="urn:microsoft.com/office/officeart/2024/layout/NumberedLinearArrowProcess"/>
    <dgm:cxn modelId="{2B9AFFD9-E0E0-47CD-B8BF-0FB5C915ACC7}" type="presParOf" srcId="{9968F41D-18FE-44B8-925E-54D11A100485}" destId="{D6A66F85-995B-47E7-9AA5-2067686A9A0B}" srcOrd="1" destOrd="0" presId="urn:microsoft.com/office/officeart/2024/layout/NumberedLinearArrowProcess"/>
    <dgm:cxn modelId="{9E52EF7F-7B1F-4F37-86AF-97717D2CB723}" type="presParOf" srcId="{D6A66F85-995B-47E7-9AA5-2067686A9A0B}" destId="{1F1A11B2-F11D-41C8-AC2C-43B15DA8ABCE}" srcOrd="0" destOrd="0" presId="urn:microsoft.com/office/officeart/2024/layout/NumberedLinearArrowProcess"/>
    <dgm:cxn modelId="{0B6ED0C3-0DBF-4DA0-B6CF-B030C23B9C42}" type="presParOf" srcId="{D6A66F85-995B-47E7-9AA5-2067686A9A0B}" destId="{6F1219DD-940F-4B3E-9E3B-7DFEEA44F01F}" srcOrd="1" destOrd="0" presId="urn:microsoft.com/office/officeart/2024/layout/NumberedLinearArrowProcess"/>
    <dgm:cxn modelId="{838BDF3C-0E2E-45BB-8722-DA9EF887512B}" type="presParOf" srcId="{D6A66F85-995B-47E7-9AA5-2067686A9A0B}" destId="{5362E11A-7ACD-4003-A289-3E414980AB41}" srcOrd="2" destOrd="0" presId="urn:microsoft.com/office/officeart/2024/layout/NumberedLinearArrowProcess"/>
    <dgm:cxn modelId="{A174E488-0677-4850-8578-370CC695123C}" type="presParOf" srcId="{D6A66F85-995B-47E7-9AA5-2067686A9A0B}" destId="{935BB206-E2A2-49CC-9ECC-281B5E40E4D0}" srcOrd="3" destOrd="0" presId="urn:microsoft.com/office/officeart/2024/layout/NumberedLinearArrowProcess"/>
    <dgm:cxn modelId="{5E9DB4A8-A6D4-4A29-B5D8-8B6EEC8CBE94}" type="presParOf" srcId="{D6A66F85-995B-47E7-9AA5-2067686A9A0B}" destId="{9F4C8294-EF01-416E-A678-4788079D16C8}" srcOrd="4" destOrd="0" presId="urn:microsoft.com/office/officeart/2024/layout/NumberedLinearArrowProcess"/>
    <dgm:cxn modelId="{385054AB-B180-4A31-8E0B-4ED9320C8EB6}" type="presParOf" srcId="{9968F41D-18FE-44B8-925E-54D11A100485}" destId="{AD58EE4A-A803-4099-8B38-350C12E33AEE}" srcOrd="2" destOrd="0" presId="urn:microsoft.com/office/officeart/2024/layout/NumberedLinearArrowProcess"/>
    <dgm:cxn modelId="{20CDDE4A-31C4-4A9C-B6C5-8AF6BA85E9A5}" type="presParOf" srcId="{CFCCAD5B-77E3-452E-A334-200501DB5175}" destId="{03EE4A35-5312-4D02-9F42-8094C348D8ED}" srcOrd="1" destOrd="0" presId="urn:microsoft.com/office/officeart/2024/layout/NumberedLinearArrowProcess"/>
    <dgm:cxn modelId="{AB14036D-55F9-4B66-9BD6-5886488B36A3}" type="presParOf" srcId="{CFCCAD5B-77E3-452E-A334-200501DB5175}" destId="{6DD6A08A-B449-44E1-BC2E-D9101629BFAE}" srcOrd="2" destOrd="0" presId="urn:microsoft.com/office/officeart/2024/layout/NumberedLinearArrowProcess"/>
    <dgm:cxn modelId="{688D9CC6-5A53-4D70-9DFF-4D18ED266351}" type="presParOf" srcId="{6DD6A08A-B449-44E1-BC2E-D9101629BFAE}" destId="{85A2C7F5-326F-4557-BA27-4CC1AAD5CAF8}" srcOrd="0" destOrd="0" presId="urn:microsoft.com/office/officeart/2024/layout/NumberedLinearArrowProcess"/>
    <dgm:cxn modelId="{D020DE90-0DC4-4EAA-ADA3-6897D5F132EA}" type="presParOf" srcId="{6DD6A08A-B449-44E1-BC2E-D9101629BFAE}" destId="{B74B38A0-CA59-425F-8690-C40F967DF25B}" srcOrd="1" destOrd="0" presId="urn:microsoft.com/office/officeart/2024/layout/NumberedLinearArrowProcess"/>
    <dgm:cxn modelId="{ACE2D4CA-F02C-4827-A647-76A23F31DD95}" type="presParOf" srcId="{B74B38A0-CA59-425F-8690-C40F967DF25B}" destId="{9F8B0FAA-8837-4DC1-80D7-B050157C608C}" srcOrd="0" destOrd="0" presId="urn:microsoft.com/office/officeart/2024/layout/NumberedLinearArrowProcess"/>
    <dgm:cxn modelId="{9D386FD4-2AFD-48CF-A6C4-23021B1036AF}" type="presParOf" srcId="{B74B38A0-CA59-425F-8690-C40F967DF25B}" destId="{6574B855-D818-4ED1-86C8-1102A089C316}" srcOrd="1" destOrd="0" presId="urn:microsoft.com/office/officeart/2024/layout/NumberedLinearArrowProcess"/>
    <dgm:cxn modelId="{EF8C730C-32E0-4194-A5EB-B63BF56D8B1F}" type="presParOf" srcId="{B74B38A0-CA59-425F-8690-C40F967DF25B}" destId="{4D9A5EFE-3184-4DF3-A453-1FC673C337FF}" srcOrd="2" destOrd="0" presId="urn:microsoft.com/office/officeart/2024/layout/NumberedLinearArrowProcess"/>
    <dgm:cxn modelId="{5A891FA6-F92E-4C9D-9C13-7958D42A9360}" type="presParOf" srcId="{B74B38A0-CA59-425F-8690-C40F967DF25B}" destId="{9EADABE9-A47A-4E22-8EA6-33519B3DB5C9}" srcOrd="3" destOrd="0" presId="urn:microsoft.com/office/officeart/2024/layout/NumberedLinearArrowProcess"/>
    <dgm:cxn modelId="{002066BA-AFD7-4165-AE46-7F9B63B42AE6}" type="presParOf" srcId="{B74B38A0-CA59-425F-8690-C40F967DF25B}" destId="{B0B8FF06-D25B-410C-ACB5-0381F69C64B9}" srcOrd="4" destOrd="0" presId="urn:microsoft.com/office/officeart/2024/layout/NumberedLinearArrowProcess"/>
    <dgm:cxn modelId="{F1468EBD-24D2-459C-A8BE-93A8D764C747}" type="presParOf" srcId="{6DD6A08A-B449-44E1-BC2E-D9101629BFAE}" destId="{4A0B2CC3-0B05-4799-BF1D-06EE1AF1BADE}" srcOrd="2" destOrd="0" presId="urn:microsoft.com/office/officeart/2024/layout/NumberedLinearArrowProcess"/>
    <dgm:cxn modelId="{1547DF81-CB2A-4356-BCE0-AE02BBA05E64}" type="presParOf" srcId="{CFCCAD5B-77E3-452E-A334-200501DB5175}" destId="{41273B9A-26DF-44F4-9551-FBDF4AC55B1C}" srcOrd="3" destOrd="0" presId="urn:microsoft.com/office/officeart/2024/layout/NumberedLinearArrowProcess"/>
    <dgm:cxn modelId="{D658707E-FD17-4EEC-AD53-299EC12B8491}" type="presParOf" srcId="{CFCCAD5B-77E3-452E-A334-200501DB5175}" destId="{D6DE3E70-23DF-4815-AF03-3D07DE6D34B1}" srcOrd="4" destOrd="0" presId="urn:microsoft.com/office/officeart/2024/layout/NumberedLinearArrowProcess"/>
    <dgm:cxn modelId="{4593BEA7-8235-48C2-98D4-ABC2C7D6C152}" type="presParOf" srcId="{D6DE3E70-23DF-4815-AF03-3D07DE6D34B1}" destId="{6537E5E0-4A2C-4B33-A2D1-7876C5475A9A}" srcOrd="0" destOrd="0" presId="urn:microsoft.com/office/officeart/2024/layout/NumberedLinearArrowProcess"/>
    <dgm:cxn modelId="{AC25ED9A-0314-46EB-ADAD-CC20BBD2A3ED}" type="presParOf" srcId="{D6DE3E70-23DF-4815-AF03-3D07DE6D34B1}" destId="{5F3B228A-6375-4A93-9BD4-B6DB0906051E}" srcOrd="1" destOrd="0" presId="urn:microsoft.com/office/officeart/2024/layout/NumberedLinearArrowProcess"/>
    <dgm:cxn modelId="{5757906D-44F2-462B-8959-C8F7475C6F8C}" type="presParOf" srcId="{5F3B228A-6375-4A93-9BD4-B6DB0906051E}" destId="{57F037C5-C8EE-4D8B-B11B-5D029833C794}" srcOrd="0" destOrd="0" presId="urn:microsoft.com/office/officeart/2024/layout/NumberedLinearArrowProcess"/>
    <dgm:cxn modelId="{16ED8D0C-71EC-4C06-B76A-67748452FFAE}" type="presParOf" srcId="{5F3B228A-6375-4A93-9BD4-B6DB0906051E}" destId="{2284B291-F800-47C7-8590-1C1EF2AECE73}" srcOrd="1" destOrd="0" presId="urn:microsoft.com/office/officeart/2024/layout/NumberedLinearArrowProcess"/>
    <dgm:cxn modelId="{6682C269-AE29-4753-A146-3470B2A8D3F6}" type="presParOf" srcId="{5F3B228A-6375-4A93-9BD4-B6DB0906051E}" destId="{204B70E3-E665-4E56-96C2-06D6F799F7E0}" srcOrd="2" destOrd="0" presId="urn:microsoft.com/office/officeart/2024/layout/NumberedLinearArrowProcess"/>
    <dgm:cxn modelId="{E7590357-2F19-44DF-97F2-DD9FD320230F}" type="presParOf" srcId="{5F3B228A-6375-4A93-9BD4-B6DB0906051E}" destId="{6BBBC80A-4B01-403B-A846-54434322F666}" srcOrd="3" destOrd="0" presId="urn:microsoft.com/office/officeart/2024/layout/NumberedLinearArrowProcess"/>
    <dgm:cxn modelId="{C9B86504-7C16-4C6A-862E-3E25B583DEC2}" type="presParOf" srcId="{5F3B228A-6375-4A93-9BD4-B6DB0906051E}" destId="{773C84A2-88AB-402F-8843-32EF50F8E886}" srcOrd="4" destOrd="0" presId="urn:microsoft.com/office/officeart/2024/layout/NumberedLinearArrowProcess"/>
    <dgm:cxn modelId="{EFCEDF52-B8BD-497A-A6C3-A50F6E82B5F7}" type="presParOf" srcId="{D6DE3E70-23DF-4815-AF03-3D07DE6D34B1}" destId="{B5B27D45-7EDA-41AE-AA05-20D70EDA65FB}" srcOrd="2" destOrd="0" presId="urn:microsoft.com/office/officeart/2024/layout/NumberedLinearArrowProcess"/>
    <dgm:cxn modelId="{43B0466C-BE6B-490A-AD62-0A6A400F08C4}" type="presParOf" srcId="{CFCCAD5B-77E3-452E-A334-200501DB5175}" destId="{06B992EB-5503-4DAD-8F9B-692BD2917252}" srcOrd="5" destOrd="0" presId="urn:microsoft.com/office/officeart/2024/layout/NumberedLinearArrowProcess"/>
    <dgm:cxn modelId="{E9639244-7365-434C-858F-909F4DF4E7A4}" type="presParOf" srcId="{CFCCAD5B-77E3-452E-A334-200501DB5175}" destId="{8FDF2D90-A613-4B6E-BF36-DB6139ECDCB1}" srcOrd="6" destOrd="0" presId="urn:microsoft.com/office/officeart/2024/layout/NumberedLinearArrowProcess"/>
    <dgm:cxn modelId="{853E7C9D-6216-4E11-BABE-DD9179BDEE14}" type="presParOf" srcId="{8FDF2D90-A613-4B6E-BF36-DB6139ECDCB1}" destId="{AEB806FA-732C-4250-8120-EB30F9BF9612}" srcOrd="0" destOrd="0" presId="urn:microsoft.com/office/officeart/2024/layout/NumberedLinearArrowProcess"/>
    <dgm:cxn modelId="{A7EF1566-E958-4B22-8DE3-E17C86E76B9C}" type="presParOf" srcId="{8FDF2D90-A613-4B6E-BF36-DB6139ECDCB1}" destId="{6D6B740C-FADE-499F-896B-3E8323C729A6}" srcOrd="1" destOrd="0" presId="urn:microsoft.com/office/officeart/2024/layout/NumberedLinearArrowProcess"/>
    <dgm:cxn modelId="{6B431970-63EF-4D80-9592-CEEA627A93C0}" type="presParOf" srcId="{6D6B740C-FADE-499F-896B-3E8323C729A6}" destId="{F8FE151E-1CFF-4520-BDA8-504F88C92D81}" srcOrd="0" destOrd="0" presId="urn:microsoft.com/office/officeart/2024/layout/NumberedLinearArrowProcess"/>
    <dgm:cxn modelId="{20242E4F-D23A-4945-9C2D-3E5F7265D031}" type="presParOf" srcId="{6D6B740C-FADE-499F-896B-3E8323C729A6}" destId="{15BF248A-72AE-4BF7-9260-07D8FDB0445F}" srcOrd="1" destOrd="0" presId="urn:microsoft.com/office/officeart/2024/layout/NumberedLinearArrowProcess"/>
    <dgm:cxn modelId="{1F8AE478-2529-41CF-BCAA-9C50532C53F8}" type="presParOf" srcId="{6D6B740C-FADE-499F-896B-3E8323C729A6}" destId="{02F57D89-39AF-4AD3-B0CD-C098CA09148E}" srcOrd="2" destOrd="0" presId="urn:microsoft.com/office/officeart/2024/layout/NumberedLinearArrowProcess"/>
    <dgm:cxn modelId="{3F691C84-986B-4259-A80F-305D786CD358}" type="presParOf" srcId="{6D6B740C-FADE-499F-896B-3E8323C729A6}" destId="{36E429B7-A155-413C-A766-B18050899F04}" srcOrd="3" destOrd="0" presId="urn:microsoft.com/office/officeart/2024/layout/NumberedLinearArrowProcess"/>
    <dgm:cxn modelId="{BA7BF92E-02C3-4C7E-BFED-FFBA128E9F8C}" type="presParOf" srcId="{6D6B740C-FADE-499F-896B-3E8323C729A6}" destId="{5C2B6E44-D3D7-479B-A028-1DF37B8141C9}" srcOrd="4" destOrd="0" presId="urn:microsoft.com/office/officeart/2024/layout/NumberedLinearArrowProcess"/>
    <dgm:cxn modelId="{8284AC81-DE50-404D-9A54-E08850C39AD8}" type="presParOf" srcId="{8FDF2D90-A613-4B6E-BF36-DB6139ECDCB1}" destId="{905A3ED1-7944-447E-A1F4-293F84C26673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B0A907-D026-49BD-8B62-3D9B819813F4}" type="doc">
      <dgm:prSet loTypeId="urn:microsoft.com/office/officeart/2024/layout/NumberedLinearArrowProcess" loCatId="process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en-US"/>
        </a:p>
      </dgm:t>
    </dgm:pt>
    <dgm:pt modelId="{22AB20E9-646C-412D-AF65-AC6E062B1059}">
      <dgm:prSet phldrT="[Text]" custT="1"/>
      <dgm:spPr/>
      <dgm:t>
        <a:bodyPr/>
        <a:lstStyle/>
        <a:p>
          <a:r>
            <a:rPr lang="en-US" sz="1400" dirty="0"/>
            <a:t>Categorically eligible?</a:t>
          </a:r>
        </a:p>
      </dgm:t>
    </dgm:pt>
    <dgm:pt modelId="{D92AB318-1399-4D1A-899A-7D541B9D608A}" type="parTrans" cxnId="{9918B923-AC47-47C6-BDF5-9338BA4AC607}">
      <dgm:prSet/>
      <dgm:spPr/>
      <dgm:t>
        <a:bodyPr/>
        <a:lstStyle/>
        <a:p>
          <a:endParaRPr lang="en-US"/>
        </a:p>
      </dgm:t>
    </dgm:pt>
    <dgm:pt modelId="{8A5C2EA7-24A5-4C85-861E-005536CACF3C}" type="sibTrans" cxnId="{9918B923-AC47-47C6-BDF5-9338BA4AC60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350C580-802D-49F6-AA63-85A85A07430E}">
      <dgm:prSet phldrT="[Text]" custT="1"/>
      <dgm:spPr/>
      <dgm:t>
        <a:bodyPr/>
        <a:lstStyle/>
        <a:p>
          <a:r>
            <a:rPr lang="en-US" sz="1400" dirty="0"/>
            <a:t>Asset eligible?</a:t>
          </a:r>
        </a:p>
      </dgm:t>
    </dgm:pt>
    <dgm:pt modelId="{33C0D342-0C01-4338-812A-E1F9DB179E49}" type="parTrans" cxnId="{1C034EF4-D51D-4147-AAD2-E8F0291F2766}">
      <dgm:prSet/>
      <dgm:spPr/>
      <dgm:t>
        <a:bodyPr/>
        <a:lstStyle/>
        <a:p>
          <a:endParaRPr lang="en-US"/>
        </a:p>
      </dgm:t>
    </dgm:pt>
    <dgm:pt modelId="{DFD33BBF-7B63-491C-9AA4-A16A19134F77}" type="sibTrans" cxnId="{1C034EF4-D51D-4147-AAD2-E8F0291F27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D59D515-8D97-430C-8CB0-3CAE44FF51CA}">
      <dgm:prSet phldrT="[Text]" custT="1"/>
      <dgm:spPr/>
      <dgm:t>
        <a:bodyPr/>
        <a:lstStyle/>
        <a:p>
          <a:r>
            <a:rPr lang="en-US" sz="1400" dirty="0"/>
            <a:t>Financially eligible? And Monthly Benefit calculation.</a:t>
          </a:r>
        </a:p>
      </dgm:t>
    </dgm:pt>
    <dgm:pt modelId="{83A58F4C-D219-457F-A3A6-E48F2FFC6EB7}" type="parTrans" cxnId="{297A6C97-C92F-45D2-BA51-59E0119E4E7C}">
      <dgm:prSet/>
      <dgm:spPr/>
      <dgm:t>
        <a:bodyPr/>
        <a:lstStyle/>
        <a:p>
          <a:endParaRPr lang="en-US"/>
        </a:p>
      </dgm:t>
    </dgm:pt>
    <dgm:pt modelId="{DF3CB04A-5E3B-4707-839D-63CCE158393F}" type="sibTrans" cxnId="{297A6C97-C92F-45D2-BA51-59E0119E4E7C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4FEE4FF-0131-404A-A798-3A1BACDF4117}">
      <dgm:prSet phldrT="[Text]" custT="1"/>
      <dgm:spPr/>
      <dgm:t>
        <a:bodyPr/>
        <a:lstStyle/>
        <a:p>
          <a:r>
            <a:rPr lang="en-US" sz="1400" dirty="0"/>
            <a:t>Maximized other income?</a:t>
          </a:r>
        </a:p>
      </dgm:t>
    </dgm:pt>
    <dgm:pt modelId="{F54CE191-60FD-4E92-8166-720829ACB056}" type="parTrans" cxnId="{090BB23C-2A41-4A9E-B76D-FD6D791C0843}">
      <dgm:prSet/>
      <dgm:spPr/>
      <dgm:t>
        <a:bodyPr/>
        <a:lstStyle/>
        <a:p>
          <a:endParaRPr lang="en-US"/>
        </a:p>
      </dgm:t>
    </dgm:pt>
    <dgm:pt modelId="{E29987DC-209D-4F70-9771-ACFD43FC156F}" type="sibTrans" cxnId="{090BB23C-2A41-4A9E-B76D-FD6D791C0843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CFCCAD5B-77E3-452E-A334-200501DB5175}" type="pres">
      <dgm:prSet presAssocID="{B5B0A907-D026-49BD-8B62-3D9B819813F4}" presName="linearFlow" presStyleCnt="0">
        <dgm:presLayoutVars>
          <dgm:dir/>
          <dgm:animLvl val="lvl"/>
          <dgm:resizeHandles val="exact"/>
        </dgm:presLayoutVars>
      </dgm:prSet>
      <dgm:spPr/>
    </dgm:pt>
    <dgm:pt modelId="{9968F41D-18FE-44B8-925E-54D11A100485}" type="pres">
      <dgm:prSet presAssocID="{22AB20E9-646C-412D-AF65-AC6E062B1059}" presName="compositeNode" presStyleCnt="0"/>
      <dgm:spPr/>
    </dgm:pt>
    <dgm:pt modelId="{A6C28E2D-8B56-4604-8A13-A7349F530233}" type="pres">
      <dgm:prSet presAssocID="{22AB20E9-646C-412D-AF65-AC6E062B105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6A66F85-995B-47E7-9AA5-2067686A9A0B}" type="pres">
      <dgm:prSet presAssocID="{22AB20E9-646C-412D-AF65-AC6E062B1059}" presName="parSh" presStyleCnt="0"/>
      <dgm:spPr/>
    </dgm:pt>
    <dgm:pt modelId="{1F1A11B2-F11D-41C8-AC2C-43B15DA8ABCE}" type="pres">
      <dgm:prSet presAssocID="{22AB20E9-646C-412D-AF65-AC6E062B1059}" presName="lineNode" presStyleLbl="alignNode1" presStyleIdx="0" presStyleCnt="12"/>
      <dgm:spPr/>
    </dgm:pt>
    <dgm:pt modelId="{6F1219DD-940F-4B3E-9E3B-7DFEEA44F01F}" type="pres">
      <dgm:prSet presAssocID="{22AB20E9-646C-412D-AF65-AC6E062B1059}" presName="lineArrowNode" presStyleLbl="alignNode1" presStyleIdx="1" presStyleCnt="12"/>
      <dgm:spPr/>
    </dgm:pt>
    <dgm:pt modelId="{5362E11A-7ACD-4003-A289-3E414980AB41}" type="pres">
      <dgm:prSet presAssocID="{8A5C2EA7-24A5-4C85-861E-005536CACF3C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935BB206-E2A2-49CC-9ECC-281B5E40E4D0}" type="pres">
      <dgm:prSet presAssocID="{8A5C2EA7-24A5-4C85-861E-005536CACF3C}" presName="spacerBetweenCircleAndCallout" presStyleCnt="0">
        <dgm:presLayoutVars/>
      </dgm:prSet>
      <dgm:spPr/>
    </dgm:pt>
    <dgm:pt modelId="{9F4C8294-EF01-416E-A678-4788079D16C8}" type="pres">
      <dgm:prSet presAssocID="{8A5C2EA7-24A5-4C85-861E-005536CACF3C}" presName="verticalConnector" presStyleLbl="alignAccFollowNode1" presStyleIdx="0" presStyleCnt="4"/>
      <dgm:spPr/>
    </dgm:pt>
    <dgm:pt modelId="{AD58EE4A-A803-4099-8B38-350C12E33AEE}" type="pres">
      <dgm:prSet presAssocID="{22AB20E9-646C-412D-AF65-AC6E062B1059}" presName="nodeText" presStyleLbl="fgAcc1" presStyleIdx="0" presStyleCnt="4">
        <dgm:presLayoutVars>
          <dgm:bulletEnabled val="1"/>
        </dgm:presLayoutVars>
      </dgm:prSet>
      <dgm:spPr/>
    </dgm:pt>
    <dgm:pt modelId="{03EE4A35-5312-4D02-9F42-8094C348D8ED}" type="pres">
      <dgm:prSet presAssocID="{8A5C2EA7-24A5-4C85-861E-005536CACF3C}" presName="sibTransComposite" presStyleCnt="0"/>
      <dgm:spPr/>
    </dgm:pt>
    <dgm:pt modelId="{6DD6A08A-B449-44E1-BC2E-D9101629BFAE}" type="pres">
      <dgm:prSet presAssocID="{04FEE4FF-0131-404A-A798-3A1BACDF4117}" presName="compositeNode" presStyleCnt="0"/>
      <dgm:spPr/>
    </dgm:pt>
    <dgm:pt modelId="{85A2C7F5-326F-4557-BA27-4CC1AAD5CAF8}" type="pres">
      <dgm:prSet presAssocID="{04FEE4FF-0131-404A-A798-3A1BACDF411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74B38A0-CA59-425F-8690-C40F967DF25B}" type="pres">
      <dgm:prSet presAssocID="{04FEE4FF-0131-404A-A798-3A1BACDF4117}" presName="parSh" presStyleCnt="0"/>
      <dgm:spPr/>
    </dgm:pt>
    <dgm:pt modelId="{9F8B0FAA-8837-4DC1-80D7-B050157C608C}" type="pres">
      <dgm:prSet presAssocID="{04FEE4FF-0131-404A-A798-3A1BACDF4117}" presName="lineNode" presStyleLbl="alignNode1" presStyleIdx="3" presStyleCnt="12"/>
      <dgm:spPr/>
    </dgm:pt>
    <dgm:pt modelId="{6574B855-D818-4ED1-86C8-1102A089C316}" type="pres">
      <dgm:prSet presAssocID="{04FEE4FF-0131-404A-A798-3A1BACDF4117}" presName="lineArrowNode" presStyleLbl="alignNode1" presStyleIdx="4" presStyleCnt="12"/>
      <dgm:spPr/>
    </dgm:pt>
    <dgm:pt modelId="{4D9A5EFE-3184-4DF3-A453-1FC673C337FF}" type="pres">
      <dgm:prSet presAssocID="{E29987DC-209D-4F70-9771-ACFD43FC156F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9EADABE9-A47A-4E22-8EA6-33519B3DB5C9}" type="pres">
      <dgm:prSet presAssocID="{E29987DC-209D-4F70-9771-ACFD43FC156F}" presName="spacerBetweenCircleAndCallout" presStyleCnt="0">
        <dgm:presLayoutVars/>
      </dgm:prSet>
      <dgm:spPr/>
    </dgm:pt>
    <dgm:pt modelId="{B0B8FF06-D25B-410C-ACB5-0381F69C64B9}" type="pres">
      <dgm:prSet presAssocID="{E29987DC-209D-4F70-9771-ACFD43FC156F}" presName="verticalConnector" presStyleLbl="alignAccFollowNode1" presStyleIdx="1" presStyleCnt="4"/>
      <dgm:spPr/>
    </dgm:pt>
    <dgm:pt modelId="{4A0B2CC3-0B05-4799-BF1D-06EE1AF1BADE}" type="pres">
      <dgm:prSet presAssocID="{04FEE4FF-0131-404A-A798-3A1BACDF4117}" presName="nodeText" presStyleLbl="fgAcc1" presStyleIdx="1" presStyleCnt="4">
        <dgm:presLayoutVars>
          <dgm:bulletEnabled val="1"/>
        </dgm:presLayoutVars>
      </dgm:prSet>
      <dgm:spPr/>
    </dgm:pt>
    <dgm:pt modelId="{41273B9A-26DF-44F4-9551-FBDF4AC55B1C}" type="pres">
      <dgm:prSet presAssocID="{E29987DC-209D-4F70-9771-ACFD43FC156F}" presName="sibTransComposite" presStyleCnt="0"/>
      <dgm:spPr/>
    </dgm:pt>
    <dgm:pt modelId="{D6DE3E70-23DF-4815-AF03-3D07DE6D34B1}" type="pres">
      <dgm:prSet presAssocID="{7350C580-802D-49F6-AA63-85A85A07430E}" presName="compositeNode" presStyleCnt="0"/>
      <dgm:spPr/>
    </dgm:pt>
    <dgm:pt modelId="{6537E5E0-4A2C-4B33-A2D1-7876C5475A9A}" type="pres">
      <dgm:prSet presAssocID="{7350C580-802D-49F6-AA63-85A85A07430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3B228A-6375-4A93-9BD4-B6DB0906051E}" type="pres">
      <dgm:prSet presAssocID="{7350C580-802D-49F6-AA63-85A85A07430E}" presName="parSh" presStyleCnt="0"/>
      <dgm:spPr/>
    </dgm:pt>
    <dgm:pt modelId="{57F037C5-C8EE-4D8B-B11B-5D029833C794}" type="pres">
      <dgm:prSet presAssocID="{7350C580-802D-49F6-AA63-85A85A07430E}" presName="lineNode" presStyleLbl="alignNode1" presStyleIdx="6" presStyleCnt="12"/>
      <dgm:spPr/>
    </dgm:pt>
    <dgm:pt modelId="{2284B291-F800-47C7-8590-1C1EF2AECE73}" type="pres">
      <dgm:prSet presAssocID="{7350C580-802D-49F6-AA63-85A85A07430E}" presName="lineArrowNode" presStyleLbl="alignNode1" presStyleIdx="7" presStyleCnt="12"/>
      <dgm:spPr/>
    </dgm:pt>
    <dgm:pt modelId="{204B70E3-E665-4E56-96C2-06D6F799F7E0}" type="pres">
      <dgm:prSet presAssocID="{DFD33BBF-7B63-491C-9AA4-A16A19134F77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6BBBC80A-4B01-403B-A846-54434322F666}" type="pres">
      <dgm:prSet presAssocID="{DFD33BBF-7B63-491C-9AA4-A16A19134F77}" presName="spacerBetweenCircleAndCallout" presStyleCnt="0">
        <dgm:presLayoutVars/>
      </dgm:prSet>
      <dgm:spPr/>
    </dgm:pt>
    <dgm:pt modelId="{773C84A2-88AB-402F-8843-32EF50F8E886}" type="pres">
      <dgm:prSet presAssocID="{DFD33BBF-7B63-491C-9AA4-A16A19134F77}" presName="verticalConnector" presStyleLbl="alignAccFollowNode1" presStyleIdx="2" presStyleCnt="4"/>
      <dgm:spPr/>
    </dgm:pt>
    <dgm:pt modelId="{B5B27D45-7EDA-41AE-AA05-20D70EDA65FB}" type="pres">
      <dgm:prSet presAssocID="{7350C580-802D-49F6-AA63-85A85A07430E}" presName="nodeText" presStyleLbl="fgAcc1" presStyleIdx="2" presStyleCnt="4">
        <dgm:presLayoutVars>
          <dgm:bulletEnabled val="1"/>
        </dgm:presLayoutVars>
      </dgm:prSet>
      <dgm:spPr/>
    </dgm:pt>
    <dgm:pt modelId="{06B992EB-5503-4DAD-8F9B-692BD2917252}" type="pres">
      <dgm:prSet presAssocID="{DFD33BBF-7B63-491C-9AA4-A16A19134F77}" presName="sibTransComposite" presStyleCnt="0"/>
      <dgm:spPr/>
    </dgm:pt>
    <dgm:pt modelId="{8FDF2D90-A613-4B6E-BF36-DB6139ECDCB1}" type="pres">
      <dgm:prSet presAssocID="{9D59D515-8D97-430C-8CB0-3CAE44FF51CA}" presName="compositeNode" presStyleCnt="0"/>
      <dgm:spPr/>
    </dgm:pt>
    <dgm:pt modelId="{AEB806FA-732C-4250-8120-EB30F9BF9612}" type="pres">
      <dgm:prSet presAssocID="{9D59D515-8D97-430C-8CB0-3CAE44FF51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D6B740C-FADE-499F-896B-3E8323C729A6}" type="pres">
      <dgm:prSet presAssocID="{9D59D515-8D97-430C-8CB0-3CAE44FF51CA}" presName="parSh" presStyleCnt="0"/>
      <dgm:spPr/>
    </dgm:pt>
    <dgm:pt modelId="{F8FE151E-1CFF-4520-BDA8-504F88C92D81}" type="pres">
      <dgm:prSet presAssocID="{9D59D515-8D97-430C-8CB0-3CAE44FF51CA}" presName="lineNode" presStyleLbl="alignNode1" presStyleIdx="9" presStyleCnt="12"/>
      <dgm:spPr/>
    </dgm:pt>
    <dgm:pt modelId="{15BF248A-72AE-4BF7-9260-07D8FDB0445F}" type="pres">
      <dgm:prSet presAssocID="{9D59D515-8D97-430C-8CB0-3CAE44FF51CA}" presName="lineArrowNode" presStyleLbl="alignNode1" presStyleIdx="10" presStyleCnt="12"/>
      <dgm:spPr/>
    </dgm:pt>
    <dgm:pt modelId="{02F57D89-39AF-4AD3-B0CD-C098CA09148E}" type="pres">
      <dgm:prSet presAssocID="{DF3CB04A-5E3B-4707-839D-63CCE158393F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36E429B7-A155-413C-A766-B18050899F04}" type="pres">
      <dgm:prSet presAssocID="{DF3CB04A-5E3B-4707-839D-63CCE158393F}" presName="spacerBetweenCircleAndCallout" presStyleCnt="0">
        <dgm:presLayoutVars/>
      </dgm:prSet>
      <dgm:spPr/>
    </dgm:pt>
    <dgm:pt modelId="{5C2B6E44-D3D7-479B-A028-1DF37B8141C9}" type="pres">
      <dgm:prSet presAssocID="{DF3CB04A-5E3B-4707-839D-63CCE158393F}" presName="verticalConnector" presStyleLbl="alignAccFollowNode1" presStyleIdx="3" presStyleCnt="4"/>
      <dgm:spPr/>
    </dgm:pt>
    <dgm:pt modelId="{905A3ED1-7944-447E-A1F4-293F84C26673}" type="pres">
      <dgm:prSet presAssocID="{9D59D515-8D97-430C-8CB0-3CAE44FF51CA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4AD97A1A-3536-4230-B29A-FD50D64BE47A}" type="presOf" srcId="{DF3CB04A-5E3B-4707-839D-63CCE158393F}" destId="{02F57D89-39AF-4AD3-B0CD-C098CA09148E}" srcOrd="0" destOrd="0" presId="urn:microsoft.com/office/officeart/2024/layout/NumberedLinearArrowProcess"/>
    <dgm:cxn modelId="{9918B923-AC47-47C6-BDF5-9338BA4AC607}" srcId="{B5B0A907-D026-49BD-8B62-3D9B819813F4}" destId="{22AB20E9-646C-412D-AF65-AC6E062B1059}" srcOrd="0" destOrd="0" parTransId="{D92AB318-1399-4D1A-899A-7D541B9D608A}" sibTransId="{8A5C2EA7-24A5-4C85-861E-005536CACF3C}"/>
    <dgm:cxn modelId="{37D6BA39-F3D5-4080-B88A-C0C097442F01}" type="presOf" srcId="{04FEE4FF-0131-404A-A798-3A1BACDF4117}" destId="{6574B855-D818-4ED1-86C8-1102A089C316}" srcOrd="0" destOrd="0" presId="urn:microsoft.com/office/officeart/2024/layout/NumberedLinearArrowProcess"/>
    <dgm:cxn modelId="{090BB23C-2A41-4A9E-B76D-FD6D791C0843}" srcId="{B5B0A907-D026-49BD-8B62-3D9B819813F4}" destId="{04FEE4FF-0131-404A-A798-3A1BACDF4117}" srcOrd="1" destOrd="0" parTransId="{F54CE191-60FD-4E92-8166-720829ACB056}" sibTransId="{E29987DC-209D-4F70-9771-ACFD43FC156F}"/>
    <dgm:cxn modelId="{DCD2DA41-EEE2-4B5F-B914-E85E4DC5BBA8}" type="presOf" srcId="{E29987DC-209D-4F70-9771-ACFD43FC156F}" destId="{4D9A5EFE-3184-4DF3-A453-1FC673C337FF}" srcOrd="0" destOrd="0" presId="urn:microsoft.com/office/officeart/2024/layout/NumberedLinearArrowProcess"/>
    <dgm:cxn modelId="{BB49C66D-CFF1-4C53-B33E-21079DB971C8}" type="presOf" srcId="{8A5C2EA7-24A5-4C85-861E-005536CACF3C}" destId="{5362E11A-7ACD-4003-A289-3E414980AB41}" srcOrd="0" destOrd="0" presId="urn:microsoft.com/office/officeart/2024/layout/NumberedLinearArrowProcess"/>
    <dgm:cxn modelId="{DA047581-6519-4A6F-B4F4-116AAED1E969}" type="presOf" srcId="{9D59D515-8D97-430C-8CB0-3CAE44FF51CA}" destId="{905A3ED1-7944-447E-A1F4-293F84C26673}" srcOrd="1" destOrd="0" presId="urn:microsoft.com/office/officeart/2024/layout/NumberedLinearArrowProcess"/>
    <dgm:cxn modelId="{0A263D82-2348-460C-8A23-F64F3A0E525F}" type="presOf" srcId="{04FEE4FF-0131-404A-A798-3A1BACDF4117}" destId="{4A0B2CC3-0B05-4799-BF1D-06EE1AF1BADE}" srcOrd="1" destOrd="0" presId="urn:microsoft.com/office/officeart/2024/layout/NumberedLinearArrowProcess"/>
    <dgm:cxn modelId="{4DE78B82-94C2-4FED-9AD8-E22BD6CDE200}" type="presOf" srcId="{9D59D515-8D97-430C-8CB0-3CAE44FF51CA}" destId="{15BF248A-72AE-4BF7-9260-07D8FDB0445F}" srcOrd="0" destOrd="0" presId="urn:microsoft.com/office/officeart/2024/layout/NumberedLinearArrowProcess"/>
    <dgm:cxn modelId="{B64E5788-3610-42E5-8A72-7FCDD77646F2}" type="presOf" srcId="{B5B0A907-D026-49BD-8B62-3D9B819813F4}" destId="{CFCCAD5B-77E3-452E-A334-200501DB5175}" srcOrd="0" destOrd="0" presId="urn:microsoft.com/office/officeart/2024/layout/NumberedLinearArrowProcess"/>
    <dgm:cxn modelId="{297A6C97-C92F-45D2-BA51-59E0119E4E7C}" srcId="{B5B0A907-D026-49BD-8B62-3D9B819813F4}" destId="{9D59D515-8D97-430C-8CB0-3CAE44FF51CA}" srcOrd="3" destOrd="0" parTransId="{83A58F4C-D219-457F-A3A6-E48F2FFC6EB7}" sibTransId="{DF3CB04A-5E3B-4707-839D-63CCE158393F}"/>
    <dgm:cxn modelId="{188A809A-0410-4AF5-83B2-6052631DDE95}" type="presOf" srcId="{7350C580-802D-49F6-AA63-85A85A07430E}" destId="{B5B27D45-7EDA-41AE-AA05-20D70EDA65FB}" srcOrd="1" destOrd="0" presId="urn:microsoft.com/office/officeart/2024/layout/NumberedLinearArrowProcess"/>
    <dgm:cxn modelId="{351969BF-7713-496B-8652-FE05DDD7130B}" type="presOf" srcId="{22AB20E9-646C-412D-AF65-AC6E062B1059}" destId="{6F1219DD-940F-4B3E-9E3B-7DFEEA44F01F}" srcOrd="0" destOrd="0" presId="urn:microsoft.com/office/officeart/2024/layout/NumberedLinearArrowProcess"/>
    <dgm:cxn modelId="{A8E91DC7-129A-4541-859A-893F89E10D2A}" type="presOf" srcId="{22AB20E9-646C-412D-AF65-AC6E062B1059}" destId="{AD58EE4A-A803-4099-8B38-350C12E33AEE}" srcOrd="1" destOrd="0" presId="urn:microsoft.com/office/officeart/2024/layout/NumberedLinearArrowProcess"/>
    <dgm:cxn modelId="{0B957FD5-E424-47F2-BC47-788E8E7DA3E8}" type="presOf" srcId="{7350C580-802D-49F6-AA63-85A85A07430E}" destId="{2284B291-F800-47C7-8590-1C1EF2AECE73}" srcOrd="0" destOrd="0" presId="urn:microsoft.com/office/officeart/2024/layout/NumberedLinearArrowProcess"/>
    <dgm:cxn modelId="{015A6DE3-F932-46C0-A34D-A951EED1C3D3}" type="presOf" srcId="{DFD33BBF-7B63-491C-9AA4-A16A19134F77}" destId="{204B70E3-E665-4E56-96C2-06D6F799F7E0}" srcOrd="0" destOrd="0" presId="urn:microsoft.com/office/officeart/2024/layout/NumberedLinearArrowProcess"/>
    <dgm:cxn modelId="{1C034EF4-D51D-4147-AAD2-E8F0291F2766}" srcId="{B5B0A907-D026-49BD-8B62-3D9B819813F4}" destId="{7350C580-802D-49F6-AA63-85A85A07430E}" srcOrd="2" destOrd="0" parTransId="{33C0D342-0C01-4338-812A-E1F9DB179E49}" sibTransId="{DFD33BBF-7B63-491C-9AA4-A16A19134F77}"/>
    <dgm:cxn modelId="{6E22F347-F0E8-4253-B405-59FF64D1DE91}" type="presParOf" srcId="{CFCCAD5B-77E3-452E-A334-200501DB5175}" destId="{9968F41D-18FE-44B8-925E-54D11A100485}" srcOrd="0" destOrd="0" presId="urn:microsoft.com/office/officeart/2024/layout/NumberedLinearArrowProcess"/>
    <dgm:cxn modelId="{FD267B4F-6465-4522-A582-7229225832E5}" type="presParOf" srcId="{9968F41D-18FE-44B8-925E-54D11A100485}" destId="{A6C28E2D-8B56-4604-8A13-A7349F530233}" srcOrd="0" destOrd="0" presId="urn:microsoft.com/office/officeart/2024/layout/NumberedLinearArrowProcess"/>
    <dgm:cxn modelId="{2B9AFFD9-E0E0-47CD-B8BF-0FB5C915ACC7}" type="presParOf" srcId="{9968F41D-18FE-44B8-925E-54D11A100485}" destId="{D6A66F85-995B-47E7-9AA5-2067686A9A0B}" srcOrd="1" destOrd="0" presId="urn:microsoft.com/office/officeart/2024/layout/NumberedLinearArrowProcess"/>
    <dgm:cxn modelId="{9E52EF7F-7B1F-4F37-86AF-97717D2CB723}" type="presParOf" srcId="{D6A66F85-995B-47E7-9AA5-2067686A9A0B}" destId="{1F1A11B2-F11D-41C8-AC2C-43B15DA8ABCE}" srcOrd="0" destOrd="0" presId="urn:microsoft.com/office/officeart/2024/layout/NumberedLinearArrowProcess"/>
    <dgm:cxn modelId="{0B6ED0C3-0DBF-4DA0-B6CF-B030C23B9C42}" type="presParOf" srcId="{D6A66F85-995B-47E7-9AA5-2067686A9A0B}" destId="{6F1219DD-940F-4B3E-9E3B-7DFEEA44F01F}" srcOrd="1" destOrd="0" presId="urn:microsoft.com/office/officeart/2024/layout/NumberedLinearArrowProcess"/>
    <dgm:cxn modelId="{838BDF3C-0E2E-45BB-8722-DA9EF887512B}" type="presParOf" srcId="{D6A66F85-995B-47E7-9AA5-2067686A9A0B}" destId="{5362E11A-7ACD-4003-A289-3E414980AB41}" srcOrd="2" destOrd="0" presId="urn:microsoft.com/office/officeart/2024/layout/NumberedLinearArrowProcess"/>
    <dgm:cxn modelId="{A174E488-0677-4850-8578-370CC695123C}" type="presParOf" srcId="{D6A66F85-995B-47E7-9AA5-2067686A9A0B}" destId="{935BB206-E2A2-49CC-9ECC-281B5E40E4D0}" srcOrd="3" destOrd="0" presId="urn:microsoft.com/office/officeart/2024/layout/NumberedLinearArrowProcess"/>
    <dgm:cxn modelId="{5E9DB4A8-A6D4-4A29-B5D8-8B6EEC8CBE94}" type="presParOf" srcId="{D6A66F85-995B-47E7-9AA5-2067686A9A0B}" destId="{9F4C8294-EF01-416E-A678-4788079D16C8}" srcOrd="4" destOrd="0" presId="urn:microsoft.com/office/officeart/2024/layout/NumberedLinearArrowProcess"/>
    <dgm:cxn modelId="{385054AB-B180-4A31-8E0B-4ED9320C8EB6}" type="presParOf" srcId="{9968F41D-18FE-44B8-925E-54D11A100485}" destId="{AD58EE4A-A803-4099-8B38-350C12E33AEE}" srcOrd="2" destOrd="0" presId="urn:microsoft.com/office/officeart/2024/layout/NumberedLinearArrowProcess"/>
    <dgm:cxn modelId="{20CDDE4A-31C4-4A9C-B6C5-8AF6BA85E9A5}" type="presParOf" srcId="{CFCCAD5B-77E3-452E-A334-200501DB5175}" destId="{03EE4A35-5312-4D02-9F42-8094C348D8ED}" srcOrd="1" destOrd="0" presId="urn:microsoft.com/office/officeart/2024/layout/NumberedLinearArrowProcess"/>
    <dgm:cxn modelId="{AB14036D-55F9-4B66-9BD6-5886488B36A3}" type="presParOf" srcId="{CFCCAD5B-77E3-452E-A334-200501DB5175}" destId="{6DD6A08A-B449-44E1-BC2E-D9101629BFAE}" srcOrd="2" destOrd="0" presId="urn:microsoft.com/office/officeart/2024/layout/NumberedLinearArrowProcess"/>
    <dgm:cxn modelId="{688D9CC6-5A53-4D70-9DFF-4D18ED266351}" type="presParOf" srcId="{6DD6A08A-B449-44E1-BC2E-D9101629BFAE}" destId="{85A2C7F5-326F-4557-BA27-4CC1AAD5CAF8}" srcOrd="0" destOrd="0" presId="urn:microsoft.com/office/officeart/2024/layout/NumberedLinearArrowProcess"/>
    <dgm:cxn modelId="{D020DE90-0DC4-4EAA-ADA3-6897D5F132EA}" type="presParOf" srcId="{6DD6A08A-B449-44E1-BC2E-D9101629BFAE}" destId="{B74B38A0-CA59-425F-8690-C40F967DF25B}" srcOrd="1" destOrd="0" presId="urn:microsoft.com/office/officeart/2024/layout/NumberedLinearArrowProcess"/>
    <dgm:cxn modelId="{ACE2D4CA-F02C-4827-A647-76A23F31DD95}" type="presParOf" srcId="{B74B38A0-CA59-425F-8690-C40F967DF25B}" destId="{9F8B0FAA-8837-4DC1-80D7-B050157C608C}" srcOrd="0" destOrd="0" presId="urn:microsoft.com/office/officeart/2024/layout/NumberedLinearArrowProcess"/>
    <dgm:cxn modelId="{9D386FD4-2AFD-48CF-A6C4-23021B1036AF}" type="presParOf" srcId="{B74B38A0-CA59-425F-8690-C40F967DF25B}" destId="{6574B855-D818-4ED1-86C8-1102A089C316}" srcOrd="1" destOrd="0" presId="urn:microsoft.com/office/officeart/2024/layout/NumberedLinearArrowProcess"/>
    <dgm:cxn modelId="{EF8C730C-32E0-4194-A5EB-B63BF56D8B1F}" type="presParOf" srcId="{B74B38A0-CA59-425F-8690-C40F967DF25B}" destId="{4D9A5EFE-3184-4DF3-A453-1FC673C337FF}" srcOrd="2" destOrd="0" presId="urn:microsoft.com/office/officeart/2024/layout/NumberedLinearArrowProcess"/>
    <dgm:cxn modelId="{5A891FA6-F92E-4C9D-9C13-7958D42A9360}" type="presParOf" srcId="{B74B38A0-CA59-425F-8690-C40F967DF25B}" destId="{9EADABE9-A47A-4E22-8EA6-33519B3DB5C9}" srcOrd="3" destOrd="0" presId="urn:microsoft.com/office/officeart/2024/layout/NumberedLinearArrowProcess"/>
    <dgm:cxn modelId="{002066BA-AFD7-4165-AE46-7F9B63B42AE6}" type="presParOf" srcId="{B74B38A0-CA59-425F-8690-C40F967DF25B}" destId="{B0B8FF06-D25B-410C-ACB5-0381F69C64B9}" srcOrd="4" destOrd="0" presId="urn:microsoft.com/office/officeart/2024/layout/NumberedLinearArrowProcess"/>
    <dgm:cxn modelId="{F1468EBD-24D2-459C-A8BE-93A8D764C747}" type="presParOf" srcId="{6DD6A08A-B449-44E1-BC2E-D9101629BFAE}" destId="{4A0B2CC3-0B05-4799-BF1D-06EE1AF1BADE}" srcOrd="2" destOrd="0" presId="urn:microsoft.com/office/officeart/2024/layout/NumberedLinearArrowProcess"/>
    <dgm:cxn modelId="{1547DF81-CB2A-4356-BCE0-AE02BBA05E64}" type="presParOf" srcId="{CFCCAD5B-77E3-452E-A334-200501DB5175}" destId="{41273B9A-26DF-44F4-9551-FBDF4AC55B1C}" srcOrd="3" destOrd="0" presId="urn:microsoft.com/office/officeart/2024/layout/NumberedLinearArrowProcess"/>
    <dgm:cxn modelId="{D658707E-FD17-4EEC-AD53-299EC12B8491}" type="presParOf" srcId="{CFCCAD5B-77E3-452E-A334-200501DB5175}" destId="{D6DE3E70-23DF-4815-AF03-3D07DE6D34B1}" srcOrd="4" destOrd="0" presId="urn:microsoft.com/office/officeart/2024/layout/NumberedLinearArrowProcess"/>
    <dgm:cxn modelId="{4593BEA7-8235-48C2-98D4-ABC2C7D6C152}" type="presParOf" srcId="{D6DE3E70-23DF-4815-AF03-3D07DE6D34B1}" destId="{6537E5E0-4A2C-4B33-A2D1-7876C5475A9A}" srcOrd="0" destOrd="0" presId="urn:microsoft.com/office/officeart/2024/layout/NumberedLinearArrowProcess"/>
    <dgm:cxn modelId="{AC25ED9A-0314-46EB-ADAD-CC20BBD2A3ED}" type="presParOf" srcId="{D6DE3E70-23DF-4815-AF03-3D07DE6D34B1}" destId="{5F3B228A-6375-4A93-9BD4-B6DB0906051E}" srcOrd="1" destOrd="0" presId="urn:microsoft.com/office/officeart/2024/layout/NumberedLinearArrowProcess"/>
    <dgm:cxn modelId="{5757906D-44F2-462B-8959-C8F7475C6F8C}" type="presParOf" srcId="{5F3B228A-6375-4A93-9BD4-B6DB0906051E}" destId="{57F037C5-C8EE-4D8B-B11B-5D029833C794}" srcOrd="0" destOrd="0" presId="urn:microsoft.com/office/officeart/2024/layout/NumberedLinearArrowProcess"/>
    <dgm:cxn modelId="{16ED8D0C-71EC-4C06-B76A-67748452FFAE}" type="presParOf" srcId="{5F3B228A-6375-4A93-9BD4-B6DB0906051E}" destId="{2284B291-F800-47C7-8590-1C1EF2AECE73}" srcOrd="1" destOrd="0" presId="urn:microsoft.com/office/officeart/2024/layout/NumberedLinearArrowProcess"/>
    <dgm:cxn modelId="{6682C269-AE29-4753-A146-3470B2A8D3F6}" type="presParOf" srcId="{5F3B228A-6375-4A93-9BD4-B6DB0906051E}" destId="{204B70E3-E665-4E56-96C2-06D6F799F7E0}" srcOrd="2" destOrd="0" presId="urn:microsoft.com/office/officeart/2024/layout/NumberedLinearArrowProcess"/>
    <dgm:cxn modelId="{E7590357-2F19-44DF-97F2-DD9FD320230F}" type="presParOf" srcId="{5F3B228A-6375-4A93-9BD4-B6DB0906051E}" destId="{6BBBC80A-4B01-403B-A846-54434322F666}" srcOrd="3" destOrd="0" presId="urn:microsoft.com/office/officeart/2024/layout/NumberedLinearArrowProcess"/>
    <dgm:cxn modelId="{C9B86504-7C16-4C6A-862E-3E25B583DEC2}" type="presParOf" srcId="{5F3B228A-6375-4A93-9BD4-B6DB0906051E}" destId="{773C84A2-88AB-402F-8843-32EF50F8E886}" srcOrd="4" destOrd="0" presId="urn:microsoft.com/office/officeart/2024/layout/NumberedLinearArrowProcess"/>
    <dgm:cxn modelId="{EFCEDF52-B8BD-497A-A6C3-A50F6E82B5F7}" type="presParOf" srcId="{D6DE3E70-23DF-4815-AF03-3D07DE6D34B1}" destId="{B5B27D45-7EDA-41AE-AA05-20D70EDA65FB}" srcOrd="2" destOrd="0" presId="urn:microsoft.com/office/officeart/2024/layout/NumberedLinearArrowProcess"/>
    <dgm:cxn modelId="{43B0466C-BE6B-490A-AD62-0A6A400F08C4}" type="presParOf" srcId="{CFCCAD5B-77E3-452E-A334-200501DB5175}" destId="{06B992EB-5503-4DAD-8F9B-692BD2917252}" srcOrd="5" destOrd="0" presId="urn:microsoft.com/office/officeart/2024/layout/NumberedLinearArrowProcess"/>
    <dgm:cxn modelId="{E9639244-7365-434C-858F-909F4DF4E7A4}" type="presParOf" srcId="{CFCCAD5B-77E3-452E-A334-200501DB5175}" destId="{8FDF2D90-A613-4B6E-BF36-DB6139ECDCB1}" srcOrd="6" destOrd="0" presId="urn:microsoft.com/office/officeart/2024/layout/NumberedLinearArrowProcess"/>
    <dgm:cxn modelId="{853E7C9D-6216-4E11-BABE-DD9179BDEE14}" type="presParOf" srcId="{8FDF2D90-A613-4B6E-BF36-DB6139ECDCB1}" destId="{AEB806FA-732C-4250-8120-EB30F9BF9612}" srcOrd="0" destOrd="0" presId="urn:microsoft.com/office/officeart/2024/layout/NumberedLinearArrowProcess"/>
    <dgm:cxn modelId="{A7EF1566-E958-4B22-8DE3-E17C86E76B9C}" type="presParOf" srcId="{8FDF2D90-A613-4B6E-BF36-DB6139ECDCB1}" destId="{6D6B740C-FADE-499F-896B-3E8323C729A6}" srcOrd="1" destOrd="0" presId="urn:microsoft.com/office/officeart/2024/layout/NumberedLinearArrowProcess"/>
    <dgm:cxn modelId="{6B431970-63EF-4D80-9592-CEEA627A93C0}" type="presParOf" srcId="{6D6B740C-FADE-499F-896B-3E8323C729A6}" destId="{F8FE151E-1CFF-4520-BDA8-504F88C92D81}" srcOrd="0" destOrd="0" presId="urn:microsoft.com/office/officeart/2024/layout/NumberedLinearArrowProcess"/>
    <dgm:cxn modelId="{20242E4F-D23A-4945-9C2D-3E5F7265D031}" type="presParOf" srcId="{6D6B740C-FADE-499F-896B-3E8323C729A6}" destId="{15BF248A-72AE-4BF7-9260-07D8FDB0445F}" srcOrd="1" destOrd="0" presId="urn:microsoft.com/office/officeart/2024/layout/NumberedLinearArrowProcess"/>
    <dgm:cxn modelId="{1F8AE478-2529-41CF-BCAA-9C50532C53F8}" type="presParOf" srcId="{6D6B740C-FADE-499F-896B-3E8323C729A6}" destId="{02F57D89-39AF-4AD3-B0CD-C098CA09148E}" srcOrd="2" destOrd="0" presId="urn:microsoft.com/office/officeart/2024/layout/NumberedLinearArrowProcess"/>
    <dgm:cxn modelId="{3F691C84-986B-4259-A80F-305D786CD358}" type="presParOf" srcId="{6D6B740C-FADE-499F-896B-3E8323C729A6}" destId="{36E429B7-A155-413C-A766-B18050899F04}" srcOrd="3" destOrd="0" presId="urn:microsoft.com/office/officeart/2024/layout/NumberedLinearArrowProcess"/>
    <dgm:cxn modelId="{BA7BF92E-02C3-4C7E-BFED-FFBA128E9F8C}" type="presParOf" srcId="{6D6B740C-FADE-499F-896B-3E8323C729A6}" destId="{5C2B6E44-D3D7-479B-A028-1DF37B8141C9}" srcOrd="4" destOrd="0" presId="urn:microsoft.com/office/officeart/2024/layout/NumberedLinearArrowProcess"/>
    <dgm:cxn modelId="{8284AC81-DE50-404D-9A54-E08850C39AD8}" type="presParOf" srcId="{8FDF2D90-A613-4B6E-BF36-DB6139ECDCB1}" destId="{905A3ED1-7944-447E-A1F4-293F84C26673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8ABB0C-DFB9-4E45-BD7B-B87C3462CA9A}" type="doc">
      <dgm:prSet loTypeId="urn:microsoft.com/office/officeart/2005/8/layout/default" loCatId="list" qsTypeId="urn:microsoft.com/office/officeart/2005/8/quickstyle/simple1#18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9B31CA54-10D3-4C99-A4F1-58F082DFB4DF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Food</a:t>
          </a:r>
        </a:p>
      </dgm:t>
    </dgm:pt>
    <dgm:pt modelId="{C3152689-5983-4246-928E-97DAD33C2E0D}" type="parTrans" cxnId="{839FED37-1FE9-4042-AB6D-5C093A5B5530}">
      <dgm:prSet/>
      <dgm:spPr/>
      <dgm:t>
        <a:bodyPr/>
        <a:lstStyle/>
        <a:p>
          <a:endParaRPr lang="en-US"/>
        </a:p>
      </dgm:t>
    </dgm:pt>
    <dgm:pt modelId="{7E3BD2F7-9F60-42B1-940A-E466EE9FE87E}" type="sibTrans" cxnId="{839FED37-1FE9-4042-AB6D-5C093A5B5530}">
      <dgm:prSet/>
      <dgm:spPr/>
      <dgm:t>
        <a:bodyPr/>
        <a:lstStyle/>
        <a:p>
          <a:endParaRPr lang="en-US"/>
        </a:p>
      </dgm:t>
    </dgm:pt>
    <dgm:pt modelId="{98357054-2A41-453F-B78F-9EF5D21AA21F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Clothing</a:t>
          </a:r>
        </a:p>
      </dgm:t>
    </dgm:pt>
    <dgm:pt modelId="{D406B284-A9BD-4F02-9353-F47C2047AFAD}" type="parTrans" cxnId="{56953789-5BB6-4C32-AF25-B621C34B35D2}">
      <dgm:prSet/>
      <dgm:spPr/>
      <dgm:t>
        <a:bodyPr/>
        <a:lstStyle/>
        <a:p>
          <a:endParaRPr lang="en-US"/>
        </a:p>
      </dgm:t>
    </dgm:pt>
    <dgm:pt modelId="{8E3CEAAE-1026-431F-B94E-72CAF8FB7471}" type="sibTrans" cxnId="{56953789-5BB6-4C32-AF25-B621C34B35D2}">
      <dgm:prSet/>
      <dgm:spPr/>
      <dgm:t>
        <a:bodyPr/>
        <a:lstStyle/>
        <a:p>
          <a:endParaRPr lang="en-US"/>
        </a:p>
      </dgm:t>
    </dgm:pt>
    <dgm:pt modelId="{60F198CB-3239-4C0C-9022-12E2561B3514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Housing</a:t>
          </a:r>
          <a:r>
            <a:rPr lang="en-US" sz="1200" kern="1200" dirty="0"/>
            <a:t> Supplies</a:t>
          </a:r>
        </a:p>
      </dgm:t>
    </dgm:pt>
    <dgm:pt modelId="{8EB35E23-FD45-4FEC-BBD3-EFD8AA41E921}" type="parTrans" cxnId="{6E491294-2D7C-4E4F-9248-B21772F2139F}">
      <dgm:prSet/>
      <dgm:spPr/>
      <dgm:t>
        <a:bodyPr/>
        <a:lstStyle/>
        <a:p>
          <a:endParaRPr lang="en-US"/>
        </a:p>
      </dgm:t>
    </dgm:pt>
    <dgm:pt modelId="{BA15E5BE-3B39-4E45-AA3A-E24D7A771A8C}" type="sibTrans" cxnId="{6E491294-2D7C-4E4F-9248-B21772F2139F}">
      <dgm:prSet/>
      <dgm:spPr/>
      <dgm:t>
        <a:bodyPr/>
        <a:lstStyle/>
        <a:p>
          <a:endParaRPr lang="en-US"/>
        </a:p>
      </dgm:t>
    </dgm:pt>
    <dgm:pt modelId="{318D8749-EF4E-4D32-BDB0-709FD110D170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Laundry</a:t>
          </a:r>
        </a:p>
      </dgm:t>
    </dgm:pt>
    <dgm:pt modelId="{1111004D-01AB-4327-A41B-3EA352EA541F}" type="parTrans" cxnId="{593B4C78-45D1-4BEE-8EFE-9B737458E212}">
      <dgm:prSet/>
      <dgm:spPr/>
      <dgm:t>
        <a:bodyPr/>
        <a:lstStyle/>
        <a:p>
          <a:endParaRPr lang="en-US"/>
        </a:p>
      </dgm:t>
    </dgm:pt>
    <dgm:pt modelId="{53AA59C3-E233-4036-AF69-A94535530584}" type="sibTrans" cxnId="{593B4C78-45D1-4BEE-8EFE-9B737458E212}">
      <dgm:prSet/>
      <dgm:spPr/>
      <dgm:t>
        <a:bodyPr/>
        <a:lstStyle/>
        <a:p>
          <a:endParaRPr lang="en-US"/>
        </a:p>
      </dgm:t>
    </dgm:pt>
    <dgm:pt modelId="{E7410006-D0FE-4997-B0DC-4140E3503C8F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Personal Essentials</a:t>
          </a:r>
        </a:p>
      </dgm:t>
    </dgm:pt>
    <dgm:pt modelId="{5D24BFB6-7E32-4BC5-88D3-A0EECAA5699D}" type="parTrans" cxnId="{982997BA-4028-4B45-B4ED-F5E0EC336CF5}">
      <dgm:prSet/>
      <dgm:spPr/>
      <dgm:t>
        <a:bodyPr/>
        <a:lstStyle/>
        <a:p>
          <a:endParaRPr lang="en-US"/>
        </a:p>
      </dgm:t>
    </dgm:pt>
    <dgm:pt modelId="{33F79D56-600B-4AC1-8CB5-B57B493E918D}" type="sibTrans" cxnId="{982997BA-4028-4B45-B4ED-F5E0EC336CF5}">
      <dgm:prSet/>
      <dgm:spPr/>
      <dgm:t>
        <a:bodyPr/>
        <a:lstStyle/>
        <a:p>
          <a:endParaRPr lang="en-US"/>
        </a:p>
      </dgm:t>
    </dgm:pt>
    <dgm:pt modelId="{4475BA51-0F99-4250-9F8F-83A6D8F11EE0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Phone</a:t>
          </a:r>
        </a:p>
      </dgm:t>
    </dgm:pt>
    <dgm:pt modelId="{E3005C86-1F0C-489C-B839-0A94C348A9E2}" type="parTrans" cxnId="{1DD0B300-01F5-4C62-8F72-8710655C0C4F}">
      <dgm:prSet/>
      <dgm:spPr/>
      <dgm:t>
        <a:bodyPr/>
        <a:lstStyle/>
        <a:p>
          <a:endParaRPr lang="en-US"/>
        </a:p>
      </dgm:t>
    </dgm:pt>
    <dgm:pt modelId="{BB2E5F3B-C9AE-4172-9444-678558E4BAFE}" type="sibTrans" cxnId="{1DD0B300-01F5-4C62-8F72-8710655C0C4F}">
      <dgm:prSet/>
      <dgm:spPr/>
      <dgm:t>
        <a:bodyPr/>
        <a:lstStyle/>
        <a:p>
          <a:endParaRPr lang="en-US"/>
        </a:p>
      </dgm:t>
    </dgm:pt>
    <dgm:pt modelId="{F3E0688C-4DE4-4E56-A725-34E3117C5763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Rent/Mortgage</a:t>
          </a:r>
        </a:p>
      </dgm:t>
    </dgm:pt>
    <dgm:pt modelId="{76B919F6-9326-4EC8-8DEE-A1B9E9F19F9F}" type="parTrans" cxnId="{3AD2AD49-0FA1-494C-B32C-29DDC2245B77}">
      <dgm:prSet/>
      <dgm:spPr/>
      <dgm:t>
        <a:bodyPr/>
        <a:lstStyle/>
        <a:p>
          <a:endParaRPr lang="en-US"/>
        </a:p>
      </dgm:t>
    </dgm:pt>
    <dgm:pt modelId="{A53FF257-1120-4A07-A960-E2ADFD6D04CF}" type="sibTrans" cxnId="{3AD2AD49-0FA1-494C-B32C-29DDC2245B77}">
      <dgm:prSet/>
      <dgm:spPr/>
      <dgm:t>
        <a:bodyPr/>
        <a:lstStyle/>
        <a:p>
          <a:endParaRPr lang="en-US"/>
        </a:p>
      </dgm:t>
    </dgm:pt>
    <dgm:pt modelId="{066E7B43-D5A8-49D7-B00D-CB0B418473C6}">
      <dgm:prSet phldrT="[Text]" custT="1"/>
      <dgm:spPr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Utilities</a:t>
          </a:r>
        </a:p>
      </dgm:t>
    </dgm:pt>
    <dgm:pt modelId="{54D59045-FBD2-4E41-92A1-9C46D42F2B9E}" type="parTrans" cxnId="{25EABB8B-C321-4ADA-9B1F-01E9EEB7FEEA}">
      <dgm:prSet/>
      <dgm:spPr/>
      <dgm:t>
        <a:bodyPr/>
        <a:lstStyle/>
        <a:p>
          <a:endParaRPr lang="en-US"/>
        </a:p>
      </dgm:t>
    </dgm:pt>
    <dgm:pt modelId="{9D9B9375-EAA0-401C-87A9-A1520981480D}" type="sibTrans" cxnId="{25EABB8B-C321-4ADA-9B1F-01E9EEB7FEEA}">
      <dgm:prSet/>
      <dgm:spPr/>
      <dgm:t>
        <a:bodyPr/>
        <a:lstStyle/>
        <a:p>
          <a:endParaRPr lang="en-US"/>
        </a:p>
      </dgm:t>
    </dgm:pt>
    <dgm:pt modelId="{B8E5088D-D897-4030-96E7-CF3656C49F50}" type="pres">
      <dgm:prSet presAssocID="{348ABB0C-DFB9-4E45-BD7B-B87C3462CA9A}" presName="diagram" presStyleCnt="0">
        <dgm:presLayoutVars>
          <dgm:dir/>
          <dgm:resizeHandles val="exact"/>
        </dgm:presLayoutVars>
      </dgm:prSet>
      <dgm:spPr/>
    </dgm:pt>
    <dgm:pt modelId="{B641B4B2-F997-4E2B-97F7-D2CC3CA5A795}" type="pres">
      <dgm:prSet presAssocID="{9B31CA54-10D3-4C99-A4F1-58F082DFB4DF}" presName="node" presStyleLbl="node1" presStyleIdx="0" presStyleCnt="8">
        <dgm:presLayoutVars>
          <dgm:bulletEnabled val="1"/>
        </dgm:presLayoutVars>
      </dgm:prSet>
      <dgm:spPr>
        <a:xfrm>
          <a:off x="0" y="362147"/>
          <a:ext cx="1126510" cy="675906"/>
        </a:xfrm>
        <a:prstGeom prst="rect">
          <a:avLst/>
        </a:prstGeom>
      </dgm:spPr>
    </dgm:pt>
    <dgm:pt modelId="{A0AB57D5-7731-42D4-BA32-601CED8D1864}" type="pres">
      <dgm:prSet presAssocID="{7E3BD2F7-9F60-42B1-940A-E466EE9FE87E}" presName="sibTrans" presStyleCnt="0"/>
      <dgm:spPr/>
    </dgm:pt>
    <dgm:pt modelId="{FB5E978D-40DA-4AAC-AEB2-5B02955AFE7A}" type="pres">
      <dgm:prSet presAssocID="{98357054-2A41-453F-B78F-9EF5D21AA21F}" presName="node" presStyleLbl="node1" presStyleIdx="1" presStyleCnt="8">
        <dgm:presLayoutVars>
          <dgm:bulletEnabled val="1"/>
        </dgm:presLayoutVars>
      </dgm:prSet>
      <dgm:spPr>
        <a:xfrm>
          <a:off x="1239161" y="362147"/>
          <a:ext cx="1126510" cy="675906"/>
        </a:xfrm>
        <a:prstGeom prst="rect">
          <a:avLst/>
        </a:prstGeom>
      </dgm:spPr>
    </dgm:pt>
    <dgm:pt modelId="{8FDC2339-BDEB-414C-99D9-C9793B9EF7B8}" type="pres">
      <dgm:prSet presAssocID="{8E3CEAAE-1026-431F-B94E-72CAF8FB7471}" presName="sibTrans" presStyleCnt="0"/>
      <dgm:spPr/>
    </dgm:pt>
    <dgm:pt modelId="{79E9EC4F-7849-4A16-8CFC-7C6168844B7A}" type="pres">
      <dgm:prSet presAssocID="{60F198CB-3239-4C0C-9022-12E2561B3514}" presName="node" presStyleLbl="node1" presStyleIdx="2" presStyleCnt="8">
        <dgm:presLayoutVars>
          <dgm:bulletEnabled val="1"/>
        </dgm:presLayoutVars>
      </dgm:prSet>
      <dgm:spPr>
        <a:xfrm>
          <a:off x="2478323" y="362147"/>
          <a:ext cx="1126510" cy="675906"/>
        </a:xfrm>
        <a:prstGeom prst="rect">
          <a:avLst/>
        </a:prstGeom>
      </dgm:spPr>
    </dgm:pt>
    <dgm:pt modelId="{B4CC4152-6A74-46F8-8217-24B6D9964C66}" type="pres">
      <dgm:prSet presAssocID="{BA15E5BE-3B39-4E45-AA3A-E24D7A771A8C}" presName="sibTrans" presStyleCnt="0"/>
      <dgm:spPr/>
    </dgm:pt>
    <dgm:pt modelId="{93186ABF-ECF9-4D5C-9303-63376D0588F8}" type="pres">
      <dgm:prSet presAssocID="{318D8749-EF4E-4D32-BDB0-709FD110D170}" presName="node" presStyleLbl="node1" presStyleIdx="3" presStyleCnt="8">
        <dgm:presLayoutVars>
          <dgm:bulletEnabled val="1"/>
        </dgm:presLayoutVars>
      </dgm:prSet>
      <dgm:spPr>
        <a:xfrm>
          <a:off x="0" y="1150704"/>
          <a:ext cx="1126510" cy="675906"/>
        </a:xfrm>
        <a:prstGeom prst="rect">
          <a:avLst/>
        </a:prstGeom>
      </dgm:spPr>
    </dgm:pt>
    <dgm:pt modelId="{E7CC5EE8-0AF8-48FB-B7D1-E3080C401069}" type="pres">
      <dgm:prSet presAssocID="{53AA59C3-E233-4036-AF69-A94535530584}" presName="sibTrans" presStyleCnt="0"/>
      <dgm:spPr/>
    </dgm:pt>
    <dgm:pt modelId="{119F07F1-2AA5-4A12-A141-1E6BBAAF1CF4}" type="pres">
      <dgm:prSet presAssocID="{E7410006-D0FE-4997-B0DC-4140E3503C8F}" presName="node" presStyleLbl="node1" presStyleIdx="4" presStyleCnt="8">
        <dgm:presLayoutVars>
          <dgm:bulletEnabled val="1"/>
        </dgm:presLayoutVars>
      </dgm:prSet>
      <dgm:spPr>
        <a:xfrm>
          <a:off x="1239161" y="1150704"/>
          <a:ext cx="1126510" cy="675906"/>
        </a:xfrm>
        <a:prstGeom prst="rect">
          <a:avLst/>
        </a:prstGeom>
      </dgm:spPr>
    </dgm:pt>
    <dgm:pt modelId="{A8A1C4B7-E4F4-4D23-A136-6355E04E1D6C}" type="pres">
      <dgm:prSet presAssocID="{33F79D56-600B-4AC1-8CB5-B57B493E918D}" presName="sibTrans" presStyleCnt="0"/>
      <dgm:spPr/>
    </dgm:pt>
    <dgm:pt modelId="{79F394A0-B986-48E3-81E4-849E30E6BC96}" type="pres">
      <dgm:prSet presAssocID="{4475BA51-0F99-4250-9F8F-83A6D8F11EE0}" presName="node" presStyleLbl="node1" presStyleIdx="5" presStyleCnt="8">
        <dgm:presLayoutVars>
          <dgm:bulletEnabled val="1"/>
        </dgm:presLayoutVars>
      </dgm:prSet>
      <dgm:spPr>
        <a:xfrm>
          <a:off x="2478323" y="1150704"/>
          <a:ext cx="1126510" cy="675906"/>
        </a:xfrm>
        <a:prstGeom prst="rect">
          <a:avLst/>
        </a:prstGeom>
      </dgm:spPr>
    </dgm:pt>
    <dgm:pt modelId="{E808A200-18FE-4368-8F14-53AEAFF44D8F}" type="pres">
      <dgm:prSet presAssocID="{BB2E5F3B-C9AE-4172-9444-678558E4BAFE}" presName="sibTrans" presStyleCnt="0"/>
      <dgm:spPr/>
    </dgm:pt>
    <dgm:pt modelId="{AFB6DB3E-C9D6-4020-BCAA-8ACBF5F03D43}" type="pres">
      <dgm:prSet presAssocID="{F3E0688C-4DE4-4E56-A725-34E3117C5763}" presName="node" presStyleLbl="node1" presStyleIdx="6" presStyleCnt="8">
        <dgm:presLayoutVars>
          <dgm:bulletEnabled val="1"/>
        </dgm:presLayoutVars>
      </dgm:prSet>
      <dgm:spPr>
        <a:xfrm>
          <a:off x="619580" y="1939262"/>
          <a:ext cx="1126510" cy="675906"/>
        </a:xfrm>
        <a:prstGeom prst="rect">
          <a:avLst/>
        </a:prstGeom>
      </dgm:spPr>
    </dgm:pt>
    <dgm:pt modelId="{3ECD3F85-A00F-470F-83B1-B951682F4758}" type="pres">
      <dgm:prSet presAssocID="{A53FF257-1120-4A07-A960-E2ADFD6D04CF}" presName="sibTrans" presStyleCnt="0"/>
      <dgm:spPr/>
    </dgm:pt>
    <dgm:pt modelId="{8D76CE95-54BE-492C-B994-40875E67316B}" type="pres">
      <dgm:prSet presAssocID="{066E7B43-D5A8-49D7-B00D-CB0B418473C6}" presName="node" presStyleLbl="node1" presStyleIdx="7" presStyleCnt="8">
        <dgm:presLayoutVars>
          <dgm:bulletEnabled val="1"/>
        </dgm:presLayoutVars>
      </dgm:prSet>
      <dgm:spPr>
        <a:xfrm>
          <a:off x="1858742" y="1939262"/>
          <a:ext cx="1126510" cy="675906"/>
        </a:xfrm>
        <a:prstGeom prst="rect">
          <a:avLst/>
        </a:prstGeom>
      </dgm:spPr>
    </dgm:pt>
  </dgm:ptLst>
  <dgm:cxnLst>
    <dgm:cxn modelId="{1DD0B300-01F5-4C62-8F72-8710655C0C4F}" srcId="{348ABB0C-DFB9-4E45-BD7B-B87C3462CA9A}" destId="{4475BA51-0F99-4250-9F8F-83A6D8F11EE0}" srcOrd="5" destOrd="0" parTransId="{E3005C86-1F0C-489C-B839-0A94C348A9E2}" sibTransId="{BB2E5F3B-C9AE-4172-9444-678558E4BAFE}"/>
    <dgm:cxn modelId="{3911FB2A-30FC-4AEE-A8E6-6444976A5C8D}" type="presOf" srcId="{F3E0688C-4DE4-4E56-A725-34E3117C5763}" destId="{AFB6DB3E-C9D6-4020-BCAA-8ACBF5F03D43}" srcOrd="0" destOrd="0" presId="urn:microsoft.com/office/officeart/2005/8/layout/default"/>
    <dgm:cxn modelId="{1964FA2D-AC1F-4D13-8C0E-D4CFA5118A80}" type="presOf" srcId="{4475BA51-0F99-4250-9F8F-83A6D8F11EE0}" destId="{79F394A0-B986-48E3-81E4-849E30E6BC96}" srcOrd="0" destOrd="0" presId="urn:microsoft.com/office/officeart/2005/8/layout/default"/>
    <dgm:cxn modelId="{839FED37-1FE9-4042-AB6D-5C093A5B5530}" srcId="{348ABB0C-DFB9-4E45-BD7B-B87C3462CA9A}" destId="{9B31CA54-10D3-4C99-A4F1-58F082DFB4DF}" srcOrd="0" destOrd="0" parTransId="{C3152689-5983-4246-928E-97DAD33C2E0D}" sibTransId="{7E3BD2F7-9F60-42B1-940A-E466EE9FE87E}"/>
    <dgm:cxn modelId="{3AD2AD49-0FA1-494C-B32C-29DDC2245B77}" srcId="{348ABB0C-DFB9-4E45-BD7B-B87C3462CA9A}" destId="{F3E0688C-4DE4-4E56-A725-34E3117C5763}" srcOrd="6" destOrd="0" parTransId="{76B919F6-9326-4EC8-8DEE-A1B9E9F19F9F}" sibTransId="{A53FF257-1120-4A07-A960-E2ADFD6D04CF}"/>
    <dgm:cxn modelId="{7B89A36F-ECCD-470A-9C5D-657B4A684E60}" type="presOf" srcId="{98357054-2A41-453F-B78F-9EF5D21AA21F}" destId="{FB5E978D-40DA-4AAC-AEB2-5B02955AFE7A}" srcOrd="0" destOrd="0" presId="urn:microsoft.com/office/officeart/2005/8/layout/default"/>
    <dgm:cxn modelId="{593B4C78-45D1-4BEE-8EFE-9B737458E212}" srcId="{348ABB0C-DFB9-4E45-BD7B-B87C3462CA9A}" destId="{318D8749-EF4E-4D32-BDB0-709FD110D170}" srcOrd="3" destOrd="0" parTransId="{1111004D-01AB-4327-A41B-3EA352EA541F}" sibTransId="{53AA59C3-E233-4036-AF69-A94535530584}"/>
    <dgm:cxn modelId="{56953789-5BB6-4C32-AF25-B621C34B35D2}" srcId="{348ABB0C-DFB9-4E45-BD7B-B87C3462CA9A}" destId="{98357054-2A41-453F-B78F-9EF5D21AA21F}" srcOrd="1" destOrd="0" parTransId="{D406B284-A9BD-4F02-9353-F47C2047AFAD}" sibTransId="{8E3CEAAE-1026-431F-B94E-72CAF8FB7471}"/>
    <dgm:cxn modelId="{25EABB8B-C321-4ADA-9B1F-01E9EEB7FEEA}" srcId="{348ABB0C-DFB9-4E45-BD7B-B87C3462CA9A}" destId="{066E7B43-D5A8-49D7-B00D-CB0B418473C6}" srcOrd="7" destOrd="0" parTransId="{54D59045-FBD2-4E41-92A1-9C46D42F2B9E}" sibTransId="{9D9B9375-EAA0-401C-87A9-A1520981480D}"/>
    <dgm:cxn modelId="{EB560C8F-ABE9-4A18-9519-3B9464DA0E06}" type="presOf" srcId="{60F198CB-3239-4C0C-9022-12E2561B3514}" destId="{79E9EC4F-7849-4A16-8CFC-7C6168844B7A}" srcOrd="0" destOrd="0" presId="urn:microsoft.com/office/officeart/2005/8/layout/default"/>
    <dgm:cxn modelId="{6E491294-2D7C-4E4F-9248-B21772F2139F}" srcId="{348ABB0C-DFB9-4E45-BD7B-B87C3462CA9A}" destId="{60F198CB-3239-4C0C-9022-12E2561B3514}" srcOrd="2" destOrd="0" parTransId="{8EB35E23-FD45-4FEC-BBD3-EFD8AA41E921}" sibTransId="{BA15E5BE-3B39-4E45-AA3A-E24D7A771A8C}"/>
    <dgm:cxn modelId="{4383E19F-B614-4260-BEE9-E15676B21C6F}" type="presOf" srcId="{348ABB0C-DFB9-4E45-BD7B-B87C3462CA9A}" destId="{B8E5088D-D897-4030-96E7-CF3656C49F50}" srcOrd="0" destOrd="0" presId="urn:microsoft.com/office/officeart/2005/8/layout/default"/>
    <dgm:cxn modelId="{38389EA7-6860-4501-A7AF-4DF640FEA68F}" type="presOf" srcId="{318D8749-EF4E-4D32-BDB0-709FD110D170}" destId="{93186ABF-ECF9-4D5C-9303-63376D0588F8}" srcOrd="0" destOrd="0" presId="urn:microsoft.com/office/officeart/2005/8/layout/default"/>
    <dgm:cxn modelId="{9B2A09A8-5A80-4BD7-848E-BF8FD3B5604F}" type="presOf" srcId="{E7410006-D0FE-4997-B0DC-4140E3503C8F}" destId="{119F07F1-2AA5-4A12-A141-1E6BBAAF1CF4}" srcOrd="0" destOrd="0" presId="urn:microsoft.com/office/officeart/2005/8/layout/default"/>
    <dgm:cxn modelId="{6E8EC8B3-E22C-4521-9549-E2FE9AAC7DCD}" type="presOf" srcId="{066E7B43-D5A8-49D7-B00D-CB0B418473C6}" destId="{8D76CE95-54BE-492C-B994-40875E67316B}" srcOrd="0" destOrd="0" presId="urn:microsoft.com/office/officeart/2005/8/layout/default"/>
    <dgm:cxn modelId="{951BAAB4-F211-43E4-A19B-A69B2D5148CD}" type="presOf" srcId="{9B31CA54-10D3-4C99-A4F1-58F082DFB4DF}" destId="{B641B4B2-F997-4E2B-97F7-D2CC3CA5A795}" srcOrd="0" destOrd="0" presId="urn:microsoft.com/office/officeart/2005/8/layout/default"/>
    <dgm:cxn modelId="{982997BA-4028-4B45-B4ED-F5E0EC336CF5}" srcId="{348ABB0C-DFB9-4E45-BD7B-B87C3462CA9A}" destId="{E7410006-D0FE-4997-B0DC-4140E3503C8F}" srcOrd="4" destOrd="0" parTransId="{5D24BFB6-7E32-4BC5-88D3-A0EECAA5699D}" sibTransId="{33F79D56-600B-4AC1-8CB5-B57B493E918D}"/>
    <dgm:cxn modelId="{2EF10A18-5451-4EFD-B67F-23E1F7B99EA1}" type="presParOf" srcId="{B8E5088D-D897-4030-96E7-CF3656C49F50}" destId="{B641B4B2-F997-4E2B-97F7-D2CC3CA5A795}" srcOrd="0" destOrd="0" presId="urn:microsoft.com/office/officeart/2005/8/layout/default"/>
    <dgm:cxn modelId="{5267A9D4-C55C-4A29-9DA6-C7C57B449BC2}" type="presParOf" srcId="{B8E5088D-D897-4030-96E7-CF3656C49F50}" destId="{A0AB57D5-7731-42D4-BA32-601CED8D1864}" srcOrd="1" destOrd="0" presId="urn:microsoft.com/office/officeart/2005/8/layout/default"/>
    <dgm:cxn modelId="{B9AB0446-DC72-4AC7-80C3-D915285AD6ED}" type="presParOf" srcId="{B8E5088D-D897-4030-96E7-CF3656C49F50}" destId="{FB5E978D-40DA-4AAC-AEB2-5B02955AFE7A}" srcOrd="2" destOrd="0" presId="urn:microsoft.com/office/officeart/2005/8/layout/default"/>
    <dgm:cxn modelId="{947E456B-769F-4995-9363-AE6F924D0D8A}" type="presParOf" srcId="{B8E5088D-D897-4030-96E7-CF3656C49F50}" destId="{8FDC2339-BDEB-414C-99D9-C9793B9EF7B8}" srcOrd="3" destOrd="0" presId="urn:microsoft.com/office/officeart/2005/8/layout/default"/>
    <dgm:cxn modelId="{453D94E4-B212-4818-A008-C0844B8320F9}" type="presParOf" srcId="{B8E5088D-D897-4030-96E7-CF3656C49F50}" destId="{79E9EC4F-7849-4A16-8CFC-7C6168844B7A}" srcOrd="4" destOrd="0" presId="urn:microsoft.com/office/officeart/2005/8/layout/default"/>
    <dgm:cxn modelId="{0CE85E4E-9024-4726-9B32-1C4D2FA1846F}" type="presParOf" srcId="{B8E5088D-D897-4030-96E7-CF3656C49F50}" destId="{B4CC4152-6A74-46F8-8217-24B6D9964C66}" srcOrd="5" destOrd="0" presId="urn:microsoft.com/office/officeart/2005/8/layout/default"/>
    <dgm:cxn modelId="{BCA79F36-8171-4147-9561-2B958A3DF4AD}" type="presParOf" srcId="{B8E5088D-D897-4030-96E7-CF3656C49F50}" destId="{93186ABF-ECF9-4D5C-9303-63376D0588F8}" srcOrd="6" destOrd="0" presId="urn:microsoft.com/office/officeart/2005/8/layout/default"/>
    <dgm:cxn modelId="{B9E9740D-2939-4314-859B-9CA936DEF196}" type="presParOf" srcId="{B8E5088D-D897-4030-96E7-CF3656C49F50}" destId="{E7CC5EE8-0AF8-48FB-B7D1-E3080C401069}" srcOrd="7" destOrd="0" presId="urn:microsoft.com/office/officeart/2005/8/layout/default"/>
    <dgm:cxn modelId="{6184AC35-3139-4B23-A0B3-6A8778F2B305}" type="presParOf" srcId="{B8E5088D-D897-4030-96E7-CF3656C49F50}" destId="{119F07F1-2AA5-4A12-A141-1E6BBAAF1CF4}" srcOrd="8" destOrd="0" presId="urn:microsoft.com/office/officeart/2005/8/layout/default"/>
    <dgm:cxn modelId="{BD3E49D5-3E4F-4A96-B4B7-26F7BC32A3A1}" type="presParOf" srcId="{B8E5088D-D897-4030-96E7-CF3656C49F50}" destId="{A8A1C4B7-E4F4-4D23-A136-6355E04E1D6C}" srcOrd="9" destOrd="0" presId="urn:microsoft.com/office/officeart/2005/8/layout/default"/>
    <dgm:cxn modelId="{74907F4F-CA3B-4D94-AECA-4C3E15B29E8F}" type="presParOf" srcId="{B8E5088D-D897-4030-96E7-CF3656C49F50}" destId="{79F394A0-B986-48E3-81E4-849E30E6BC96}" srcOrd="10" destOrd="0" presId="urn:microsoft.com/office/officeart/2005/8/layout/default"/>
    <dgm:cxn modelId="{88D83A8A-ABAF-4F39-A5D2-77EA390DFEB9}" type="presParOf" srcId="{B8E5088D-D897-4030-96E7-CF3656C49F50}" destId="{E808A200-18FE-4368-8F14-53AEAFF44D8F}" srcOrd="11" destOrd="0" presId="urn:microsoft.com/office/officeart/2005/8/layout/default"/>
    <dgm:cxn modelId="{F7D3CB6E-4588-431F-9D20-0A837087A1D8}" type="presParOf" srcId="{B8E5088D-D897-4030-96E7-CF3656C49F50}" destId="{AFB6DB3E-C9D6-4020-BCAA-8ACBF5F03D43}" srcOrd="12" destOrd="0" presId="urn:microsoft.com/office/officeart/2005/8/layout/default"/>
    <dgm:cxn modelId="{22E72DFB-BCE8-49CC-8716-18A50EB8A507}" type="presParOf" srcId="{B8E5088D-D897-4030-96E7-CF3656C49F50}" destId="{3ECD3F85-A00F-470F-83B1-B951682F4758}" srcOrd="13" destOrd="0" presId="urn:microsoft.com/office/officeart/2005/8/layout/default"/>
    <dgm:cxn modelId="{5C0D5F1E-1C6F-4DB7-97D2-EE29505E026C}" type="presParOf" srcId="{B8E5088D-D897-4030-96E7-CF3656C49F50}" destId="{8D76CE95-54BE-492C-B994-40875E67316B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26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68600CD-E207-4321-9B70-A7262F7BB943}">
      <dgm:prSet phldrT="[Text]" custT="1"/>
      <dgm:spPr/>
      <dgm:t>
        <a:bodyPr/>
        <a:lstStyle/>
        <a:p>
          <a:r>
            <a:rPr lang="en-US" sz="2000"/>
            <a:t>Couples both on SSI</a:t>
          </a:r>
        </a:p>
      </dgm:t>
    </dgm:pt>
    <dgm:pt modelId="{42DE433D-7F5B-4EAD-BD38-912B1A0A22CE}" type="parTrans" cxnId="{471F93BA-AD70-486E-9B41-4BC70ED85996}">
      <dgm:prSet/>
      <dgm:spPr/>
      <dgm:t>
        <a:bodyPr/>
        <a:lstStyle/>
        <a:p>
          <a:endParaRPr lang="en-US"/>
        </a:p>
      </dgm:t>
    </dgm:pt>
    <dgm:pt modelId="{1491E08F-BCFC-4605-A976-828D2B063990}" type="sibTrans" cxnId="{471F93BA-AD70-486E-9B41-4BC70ED85996}">
      <dgm:prSet/>
      <dgm:spPr/>
      <dgm:t>
        <a:bodyPr/>
        <a:lstStyle/>
        <a:p>
          <a:endParaRPr lang="en-US"/>
        </a:p>
      </dgm:t>
    </dgm:pt>
    <dgm:pt modelId="{E5ED0527-811D-49C7-A911-12DD0C4B1F4F}">
      <dgm:prSet custT="1"/>
      <dgm:spPr/>
      <dgm:t>
        <a:bodyPr/>
        <a:lstStyle/>
        <a:p>
          <a:r>
            <a:rPr lang="en-US" sz="1400"/>
            <a:t>AABD Cash can somewhat make up for the “marriage penalty in SSI.” However, married couples living together are eligible for less AABD Cash than they would if they lived separately.</a:t>
          </a:r>
        </a:p>
      </dgm:t>
    </dgm:pt>
    <dgm:pt modelId="{783783A1-5ECA-484D-A830-4050EC700C3E}" type="sibTrans" cxnId="{BD5FC1BA-66E5-467D-BB4C-EC0C6D6F560A}">
      <dgm:prSet/>
      <dgm:spPr/>
      <dgm:t>
        <a:bodyPr/>
        <a:lstStyle/>
        <a:p>
          <a:endParaRPr lang="en-US"/>
        </a:p>
      </dgm:t>
    </dgm:pt>
    <dgm:pt modelId="{7AD96F1C-9481-4D8D-84F9-79ED49EAE55F}" type="parTrans" cxnId="{BD5FC1BA-66E5-467D-BB4C-EC0C6D6F560A}">
      <dgm:prSet/>
      <dgm:spPr/>
      <dgm:t>
        <a:bodyPr/>
        <a:lstStyle/>
        <a:p>
          <a:endParaRPr lang="en-US"/>
        </a:p>
      </dgm:t>
    </dgm:pt>
    <dgm:pt modelId="{1CEE725F-D36D-4AB2-B1F7-8B3E64663383}">
      <dgm:prSet custT="1"/>
      <dgm:spPr/>
      <dgm:t>
        <a:bodyPr/>
        <a:lstStyle/>
        <a:p>
          <a:r>
            <a:rPr lang="en-US" sz="1400" b="1"/>
            <a:t>Need to prove/submit:</a:t>
          </a:r>
          <a:endParaRPr lang="en-US" sz="1400"/>
        </a:p>
      </dgm:t>
    </dgm:pt>
    <dgm:pt modelId="{8192D4B0-7831-4DC2-AAF9-E2A848B3AD32}" type="sibTrans" cxnId="{CE7F51E7-535D-453D-BC07-0168066017A1}">
      <dgm:prSet/>
      <dgm:spPr/>
      <dgm:t>
        <a:bodyPr/>
        <a:lstStyle/>
        <a:p>
          <a:endParaRPr lang="en-US"/>
        </a:p>
      </dgm:t>
    </dgm:pt>
    <dgm:pt modelId="{95DE6316-1FF2-4634-8DA8-1A9F95885015}" type="parTrans" cxnId="{CE7F51E7-535D-453D-BC07-0168066017A1}">
      <dgm:prSet/>
      <dgm:spPr/>
      <dgm:t>
        <a:bodyPr/>
        <a:lstStyle/>
        <a:p>
          <a:endParaRPr lang="en-US"/>
        </a:p>
      </dgm:t>
    </dgm:pt>
    <dgm:pt modelId="{D02445F1-AC50-4663-8DC5-8397E8F1FD2C}">
      <dgm:prSet custT="1"/>
      <dgm:spPr/>
      <dgm:t>
        <a:bodyPr/>
        <a:lstStyle/>
        <a:p>
          <a:r>
            <a:rPr lang="en-US" sz="1400"/>
            <a:t>Apply for AABD Cash for both family members to maximize cash for the household</a:t>
          </a:r>
        </a:p>
      </dgm:t>
    </dgm:pt>
    <dgm:pt modelId="{871BD7FD-22C7-471E-8A83-7226187E6DE0}" type="sibTrans" cxnId="{58DED68F-3A94-4EF4-88C6-AA66F0156E67}">
      <dgm:prSet/>
      <dgm:spPr/>
      <dgm:t>
        <a:bodyPr/>
        <a:lstStyle/>
        <a:p>
          <a:endParaRPr lang="en-US"/>
        </a:p>
      </dgm:t>
    </dgm:pt>
    <dgm:pt modelId="{40470CBC-F458-46B4-A131-42DE88B3EB7B}" type="parTrans" cxnId="{58DED68F-3A94-4EF4-88C6-AA66F0156E67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0CD6A951-DC59-41DE-8396-F7F6CA9E4F2C}" type="pres">
      <dgm:prSet presAssocID="{C68600CD-E207-4321-9B70-A7262F7BB943}" presName="parentLin" presStyleCnt="0"/>
      <dgm:spPr/>
    </dgm:pt>
    <dgm:pt modelId="{0BF0FF95-FD50-4917-86AC-0377B5D8C3D1}" type="pres">
      <dgm:prSet presAssocID="{C68600CD-E207-4321-9B70-A7262F7BB943}" presName="parentLeftMargin" presStyleLbl="node1" presStyleIdx="0" presStyleCnt="1"/>
      <dgm:spPr/>
    </dgm:pt>
    <dgm:pt modelId="{DAE9B467-85C0-47F6-AB6C-B0B944B12E69}" type="pres">
      <dgm:prSet presAssocID="{C68600CD-E207-4321-9B70-A7262F7BB94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2206318-78FA-407B-8CF3-9F944F5AD07E}" type="pres">
      <dgm:prSet presAssocID="{C68600CD-E207-4321-9B70-A7262F7BB943}" presName="negativeSpace" presStyleCnt="0"/>
      <dgm:spPr/>
    </dgm:pt>
    <dgm:pt modelId="{79E378A0-FD39-455F-B23F-609CD2201242}" type="pres">
      <dgm:prSet presAssocID="{C68600CD-E207-4321-9B70-A7262F7BB943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BEFF1D69-4329-4EB9-876E-04273ADAAD06}" type="presOf" srcId="{E5ED0527-811D-49C7-A911-12DD0C4B1F4F}" destId="{79E378A0-FD39-455F-B23F-609CD2201242}" srcOrd="0" destOrd="0" presId="urn:microsoft.com/office/officeart/2005/8/layout/list1"/>
    <dgm:cxn modelId="{B524AD6C-1F99-4460-A48C-86C8A13B5F2F}" type="presOf" srcId="{C68600CD-E207-4321-9B70-A7262F7BB943}" destId="{DAE9B467-85C0-47F6-AB6C-B0B944B12E69}" srcOrd="1" destOrd="0" presId="urn:microsoft.com/office/officeart/2005/8/layout/list1"/>
    <dgm:cxn modelId="{2D32567D-065B-481E-8652-621CE2F6BC40}" type="presOf" srcId="{D02445F1-AC50-4663-8DC5-8397E8F1FD2C}" destId="{79E378A0-FD39-455F-B23F-609CD2201242}" srcOrd="0" destOrd="2" presId="urn:microsoft.com/office/officeart/2005/8/layout/list1"/>
    <dgm:cxn modelId="{58DED68F-3A94-4EF4-88C6-AA66F0156E67}" srcId="{1CEE725F-D36D-4AB2-B1F7-8B3E64663383}" destId="{D02445F1-AC50-4663-8DC5-8397E8F1FD2C}" srcOrd="0" destOrd="0" parTransId="{40470CBC-F458-46B4-A131-42DE88B3EB7B}" sibTransId="{871BD7FD-22C7-471E-8A83-7226187E6DE0}"/>
    <dgm:cxn modelId="{471F93BA-AD70-486E-9B41-4BC70ED85996}" srcId="{040300F1-C3CB-4A27-ACA3-94F3F2EE5E43}" destId="{C68600CD-E207-4321-9B70-A7262F7BB943}" srcOrd="0" destOrd="0" parTransId="{42DE433D-7F5B-4EAD-BD38-912B1A0A22CE}" sibTransId="{1491E08F-BCFC-4605-A976-828D2B063990}"/>
    <dgm:cxn modelId="{BD5FC1BA-66E5-467D-BB4C-EC0C6D6F560A}" srcId="{C68600CD-E207-4321-9B70-A7262F7BB943}" destId="{E5ED0527-811D-49C7-A911-12DD0C4B1F4F}" srcOrd="0" destOrd="0" parTransId="{7AD96F1C-9481-4D8D-84F9-79ED49EAE55F}" sibTransId="{783783A1-5ECA-484D-A830-4050EC700C3E}"/>
    <dgm:cxn modelId="{CE7F51E7-535D-453D-BC07-0168066017A1}" srcId="{C68600CD-E207-4321-9B70-A7262F7BB943}" destId="{1CEE725F-D36D-4AB2-B1F7-8B3E64663383}" srcOrd="1" destOrd="0" parTransId="{95DE6316-1FF2-4634-8DA8-1A9F95885015}" sibTransId="{8192D4B0-7831-4DC2-AAF9-E2A848B3AD32}"/>
    <dgm:cxn modelId="{626A1DE8-85BA-4575-B416-A957778C684E}" type="presOf" srcId="{1CEE725F-D36D-4AB2-B1F7-8B3E64663383}" destId="{79E378A0-FD39-455F-B23F-609CD2201242}" srcOrd="0" destOrd="1" presId="urn:microsoft.com/office/officeart/2005/8/layout/list1"/>
    <dgm:cxn modelId="{6FDEB8F4-3456-403C-BD42-3B542C76C501}" type="presOf" srcId="{C68600CD-E207-4321-9B70-A7262F7BB943}" destId="{0BF0FF95-FD50-4917-86AC-0377B5D8C3D1}" srcOrd="0" destOrd="0" presId="urn:microsoft.com/office/officeart/2005/8/layout/list1"/>
    <dgm:cxn modelId="{95A9344D-6614-4095-A93A-3141B15807FB}" type="presParOf" srcId="{FB4B0FA8-10C2-49F9-8464-1C37327E4A27}" destId="{0CD6A951-DC59-41DE-8396-F7F6CA9E4F2C}" srcOrd="0" destOrd="0" presId="urn:microsoft.com/office/officeart/2005/8/layout/list1"/>
    <dgm:cxn modelId="{FE1EE863-485D-4D78-BBF6-2C35609E0194}" type="presParOf" srcId="{0CD6A951-DC59-41DE-8396-F7F6CA9E4F2C}" destId="{0BF0FF95-FD50-4917-86AC-0377B5D8C3D1}" srcOrd="0" destOrd="0" presId="urn:microsoft.com/office/officeart/2005/8/layout/list1"/>
    <dgm:cxn modelId="{107FE86E-9DC8-4824-987B-05FD087D7C92}" type="presParOf" srcId="{0CD6A951-DC59-41DE-8396-F7F6CA9E4F2C}" destId="{DAE9B467-85C0-47F6-AB6C-B0B944B12E69}" srcOrd="1" destOrd="0" presId="urn:microsoft.com/office/officeart/2005/8/layout/list1"/>
    <dgm:cxn modelId="{2ADE39F0-551A-4D91-81A4-915CD9596E0D}" type="presParOf" srcId="{FB4B0FA8-10C2-49F9-8464-1C37327E4A27}" destId="{02206318-78FA-407B-8CF3-9F944F5AD07E}" srcOrd="1" destOrd="0" presId="urn:microsoft.com/office/officeart/2005/8/layout/list1"/>
    <dgm:cxn modelId="{B6A590EE-7357-4A7E-B76D-59261EDB4502}" type="presParOf" srcId="{FB4B0FA8-10C2-49F9-8464-1C37327E4A27}" destId="{79E378A0-FD39-455F-B23F-609CD220124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57854105-BA24-4113-BD65-44A8416E24CD}">
      <dgm:prSet custT="1"/>
      <dgm:spPr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45161" tIns="0" rIns="145161" bIns="0" numCol="1" spcCol="1270" anchor="ctr" anchorCtr="0"/>
        <a:lstStyle/>
        <a:p>
          <a:r>
            <a:rPr lang="en-US" sz="2000" dirty="0"/>
            <a:t>Ineligible Spouse and/or Child</a:t>
          </a:r>
        </a:p>
      </dgm:t>
    </dgm:pt>
    <dgm:pt modelId="{2E17A629-73B7-4A5E-ABDC-7DBCBF5B57A8}" type="parTrans" cxnId="{F36CC9E7-E70D-499F-85D7-9A0A6680D134}">
      <dgm:prSet/>
      <dgm:spPr/>
      <dgm:t>
        <a:bodyPr/>
        <a:lstStyle/>
        <a:p>
          <a:endParaRPr lang="en-US"/>
        </a:p>
      </dgm:t>
    </dgm:pt>
    <dgm:pt modelId="{85B6DCF5-1B32-437D-A1E3-0CDEA54A1D77}" type="sibTrans" cxnId="{F36CC9E7-E70D-499F-85D7-9A0A6680D134}">
      <dgm:prSet/>
      <dgm:spPr/>
      <dgm:t>
        <a:bodyPr/>
        <a:lstStyle/>
        <a:p>
          <a:endParaRPr lang="en-US"/>
        </a:p>
      </dgm:t>
    </dgm:pt>
    <dgm:pt modelId="{7DB4A2CE-35EE-42CA-BAD3-31739D6F28AF}">
      <dgm:prSet custT="1"/>
      <dgm:spPr/>
      <dgm:t>
        <a:bodyPr/>
        <a:lstStyle/>
        <a:p>
          <a:r>
            <a:rPr lang="en-US" sz="1400"/>
            <a:t>Non-SSI income </a:t>
          </a:r>
          <a:r>
            <a:rPr lang="en-US" sz="1400" b="1"/>
            <a:t>only</a:t>
          </a:r>
          <a:r>
            <a:rPr lang="en-US" sz="1400"/>
            <a:t> can be diverted to help support needs of ineligible spouse or child in the home. This results in larger AABD Cash awards. </a:t>
          </a:r>
        </a:p>
      </dgm:t>
    </dgm:pt>
    <dgm:pt modelId="{7EEDF6D0-AC93-467F-8918-2CEDA3524059}" type="parTrans" cxnId="{5DE14067-C6AE-46F0-B6CB-1ABF65C1DF64}">
      <dgm:prSet/>
      <dgm:spPr/>
      <dgm:t>
        <a:bodyPr/>
        <a:lstStyle/>
        <a:p>
          <a:endParaRPr lang="en-US"/>
        </a:p>
      </dgm:t>
    </dgm:pt>
    <dgm:pt modelId="{E51D1707-47BC-40EB-9FB4-46B319C572C3}" type="sibTrans" cxnId="{5DE14067-C6AE-46F0-B6CB-1ABF65C1DF64}">
      <dgm:prSet/>
      <dgm:spPr/>
      <dgm:t>
        <a:bodyPr/>
        <a:lstStyle/>
        <a:p>
          <a:endParaRPr lang="en-US"/>
        </a:p>
      </dgm:t>
    </dgm:pt>
    <dgm:pt modelId="{A4D7EF66-F0C0-4411-8B92-ACC8F9067A6F}">
      <dgm:prSet custT="1"/>
      <dgm:spPr/>
      <dgm:t>
        <a:bodyPr/>
        <a:lstStyle/>
        <a:p>
          <a:r>
            <a:rPr lang="en-US" sz="1400"/>
            <a:t>If SSA is reducing SSI amount because of income deeming, this can help make up the difference.</a:t>
          </a:r>
        </a:p>
      </dgm:t>
    </dgm:pt>
    <dgm:pt modelId="{62AC669D-886A-4DC0-8D10-328D65F2D143}" type="parTrans" cxnId="{2F45BD97-67B8-44D1-B017-A2BCD6F5D2CC}">
      <dgm:prSet/>
      <dgm:spPr/>
      <dgm:t>
        <a:bodyPr/>
        <a:lstStyle/>
        <a:p>
          <a:endParaRPr lang="en-US"/>
        </a:p>
      </dgm:t>
    </dgm:pt>
    <dgm:pt modelId="{6415FC0C-910B-4C43-A008-D1F432DDB2FE}" type="sibTrans" cxnId="{2F45BD97-67B8-44D1-B017-A2BCD6F5D2CC}">
      <dgm:prSet/>
      <dgm:spPr/>
      <dgm:t>
        <a:bodyPr/>
        <a:lstStyle/>
        <a:p>
          <a:endParaRPr lang="en-US"/>
        </a:p>
      </dgm:t>
    </dgm:pt>
    <dgm:pt modelId="{B1C4B26E-9AED-4807-BF3F-15668FBE2EC5}">
      <dgm:prSet custT="1"/>
      <dgm:spPr/>
      <dgm:t>
        <a:bodyPr/>
        <a:lstStyle/>
        <a:p>
          <a:r>
            <a:rPr lang="en-US" sz="1400" b="1"/>
            <a:t>Need to prove/submit:</a:t>
          </a:r>
          <a:endParaRPr lang="en-US" sz="1400"/>
        </a:p>
      </dgm:t>
    </dgm:pt>
    <dgm:pt modelId="{050BE84D-625C-4C6D-895A-976669F921FC}" type="parTrans" cxnId="{A1A5297E-DD82-4867-AE68-27D002EAB214}">
      <dgm:prSet/>
      <dgm:spPr/>
      <dgm:t>
        <a:bodyPr/>
        <a:lstStyle/>
        <a:p>
          <a:endParaRPr lang="en-US"/>
        </a:p>
      </dgm:t>
    </dgm:pt>
    <dgm:pt modelId="{544B6442-C55C-4C78-816E-EB6448AC401C}" type="sibTrans" cxnId="{A1A5297E-DD82-4867-AE68-27D002EAB214}">
      <dgm:prSet/>
      <dgm:spPr/>
      <dgm:t>
        <a:bodyPr/>
        <a:lstStyle/>
        <a:p>
          <a:endParaRPr lang="en-US"/>
        </a:p>
      </dgm:t>
    </dgm:pt>
    <dgm:pt modelId="{B1E2D087-77F9-4254-AE75-43705B59C178}">
      <dgm:prSet custT="1"/>
      <dgm:spPr/>
      <dgm:t>
        <a:bodyPr/>
        <a:lstStyle/>
        <a:p>
          <a:r>
            <a:rPr lang="en-US" sz="1400"/>
            <a:t>Proof of relationship</a:t>
          </a:r>
        </a:p>
      </dgm:t>
    </dgm:pt>
    <dgm:pt modelId="{3578A255-0EC6-4586-8ADA-9EFDC1694990}" type="parTrans" cxnId="{A0BFD621-2BA9-442D-AC85-2F0D2CB470A5}">
      <dgm:prSet/>
      <dgm:spPr/>
      <dgm:t>
        <a:bodyPr/>
        <a:lstStyle/>
        <a:p>
          <a:endParaRPr lang="en-US"/>
        </a:p>
      </dgm:t>
    </dgm:pt>
    <dgm:pt modelId="{8117001C-8B76-41B7-B8E2-4F1D3DC2B76C}" type="sibTrans" cxnId="{A0BFD621-2BA9-442D-AC85-2F0D2CB470A5}">
      <dgm:prSet/>
      <dgm:spPr/>
      <dgm:t>
        <a:bodyPr/>
        <a:lstStyle/>
        <a:p>
          <a:endParaRPr lang="en-US"/>
        </a:p>
      </dgm:t>
    </dgm:pt>
    <dgm:pt modelId="{D5FE097B-4799-44DA-ABD7-8759E223FFC5}">
      <dgm:prSet custT="1"/>
      <dgm:spPr/>
      <dgm:t>
        <a:bodyPr/>
        <a:lstStyle/>
        <a:p>
          <a:r>
            <a:rPr lang="en-US" sz="1400"/>
            <a:t>Proof of income for spouse and/or child</a:t>
          </a:r>
        </a:p>
      </dgm:t>
    </dgm:pt>
    <dgm:pt modelId="{4B9ADE6A-5816-4021-BD9B-8B2542424517}" type="parTrans" cxnId="{93B9102D-BD29-4444-BAAC-5BFC52C5B496}">
      <dgm:prSet/>
      <dgm:spPr/>
      <dgm:t>
        <a:bodyPr/>
        <a:lstStyle/>
        <a:p>
          <a:endParaRPr lang="en-US"/>
        </a:p>
      </dgm:t>
    </dgm:pt>
    <dgm:pt modelId="{E172C2DB-3EC1-4639-8EB7-360BA960626D}" type="sibTrans" cxnId="{93B9102D-BD29-4444-BAAC-5BFC52C5B496}">
      <dgm:prSet/>
      <dgm:spPr/>
      <dgm:t>
        <a:bodyPr/>
        <a:lstStyle/>
        <a:p>
          <a:endParaRPr lang="en-US"/>
        </a:p>
      </dgm:t>
    </dgm:pt>
    <dgm:pt modelId="{F1FF2782-44C7-4327-B38F-5DB29BFE2D4B}">
      <dgm:prSet custT="1"/>
      <dgm:spPr/>
      <dgm:t>
        <a:bodyPr/>
        <a:lstStyle/>
        <a:p>
          <a:r>
            <a:rPr lang="en-US" sz="1400"/>
            <a:t>Because of shared household rules, single parents with minor children receiving only SSI may be financially ineligible for AABD Cash.</a:t>
          </a:r>
        </a:p>
      </dgm:t>
    </dgm:pt>
    <dgm:pt modelId="{61E9F510-0BAC-4FE1-9ED1-227628B639D9}" type="parTrans" cxnId="{656F7B73-7F96-4FEB-B06A-C10FADA72BBE}">
      <dgm:prSet/>
      <dgm:spPr/>
      <dgm:t>
        <a:bodyPr/>
        <a:lstStyle/>
        <a:p>
          <a:endParaRPr lang="en-US"/>
        </a:p>
      </dgm:t>
    </dgm:pt>
    <dgm:pt modelId="{38481C8D-F453-44FF-8705-CFC526738CEF}" type="sibTrans" cxnId="{656F7B73-7F96-4FEB-B06A-C10FADA72BBE}">
      <dgm:prSet/>
      <dgm:spPr/>
      <dgm:t>
        <a:bodyPr/>
        <a:lstStyle/>
        <a:p>
          <a:endParaRPr lang="en-US"/>
        </a:p>
      </dgm:t>
    </dgm:pt>
    <dgm:pt modelId="{09789417-1657-4009-88FE-B7CC46973940}">
      <dgm:prSet custT="1"/>
      <dgm:spPr/>
      <dgm:t>
        <a:bodyPr/>
        <a:lstStyle/>
        <a:p>
          <a:r>
            <a:rPr lang="en-US" sz="1400" b="0"/>
            <a:t>Also, income of parent or ineligible spouse might make someone financially ineligible.</a:t>
          </a:r>
        </a:p>
      </dgm:t>
    </dgm:pt>
    <dgm:pt modelId="{9DB8A711-7E3B-4DA4-B497-2F32DB0ABA6B}" type="parTrans" cxnId="{617E7CCC-D829-4D26-87A7-9B71B0BCB856}">
      <dgm:prSet/>
      <dgm:spPr/>
      <dgm:t>
        <a:bodyPr/>
        <a:lstStyle/>
        <a:p>
          <a:endParaRPr lang="en-US"/>
        </a:p>
      </dgm:t>
    </dgm:pt>
    <dgm:pt modelId="{BFD213B5-6792-4540-8689-62DAD531E4B8}" type="sibTrans" cxnId="{617E7CCC-D829-4D26-87A7-9B71B0BCB856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3E046CD7-01F2-4161-8422-AF4548A8D520}" type="pres">
      <dgm:prSet presAssocID="{57854105-BA24-4113-BD65-44A8416E24CD}" presName="parentLin" presStyleCnt="0"/>
      <dgm:spPr/>
    </dgm:pt>
    <dgm:pt modelId="{8558A5CF-C54D-455F-A432-38C16D0CEE1D}" type="pres">
      <dgm:prSet presAssocID="{57854105-BA24-4113-BD65-44A8416E24CD}" presName="parentLeftMargin" presStyleLbl="node1" presStyleIdx="0" presStyleCnt="1"/>
      <dgm:spPr/>
    </dgm:pt>
    <dgm:pt modelId="{698FECD2-6400-48C4-9189-B88A8EAE2485}" type="pres">
      <dgm:prSet presAssocID="{57854105-BA24-4113-BD65-44A8416E24CD}" presName="parentText" presStyleLbl="node1" presStyleIdx="0" presStyleCnt="1">
        <dgm:presLayoutVars>
          <dgm:chMax val="0"/>
          <dgm:bulletEnabled val="1"/>
        </dgm:presLayoutVars>
      </dgm:prSet>
      <dgm:spPr>
        <a:xfrm>
          <a:off x="274320" y="4702"/>
          <a:ext cx="3840480" cy="72071"/>
        </a:xfrm>
        <a:prstGeom prst="roundRect">
          <a:avLst/>
        </a:prstGeom>
      </dgm:spPr>
    </dgm:pt>
    <dgm:pt modelId="{3344598B-F9BE-4102-820C-12A81B1A9B06}" type="pres">
      <dgm:prSet presAssocID="{57854105-BA24-4113-BD65-44A8416E24CD}" presName="negativeSpace" presStyleCnt="0"/>
      <dgm:spPr/>
    </dgm:pt>
    <dgm:pt modelId="{6CAB8EE9-63E8-4EBB-8FEC-56564064A00C}" type="pres">
      <dgm:prSet presAssocID="{57854105-BA24-4113-BD65-44A8416E24CD}" presName="childText" presStyleLbl="conFgAcc1" presStyleIdx="0" presStyleCnt="1" custLinFactNeighborX="-4359" custLinFactNeighborY="-2972">
        <dgm:presLayoutVars>
          <dgm:bulletEnabled val="1"/>
        </dgm:presLayoutVars>
      </dgm:prSet>
      <dgm:spPr/>
    </dgm:pt>
  </dgm:ptLst>
  <dgm:cxnLst>
    <dgm:cxn modelId="{25072B1D-9F0C-4C25-A0A6-9C7D823A04A8}" type="presOf" srcId="{57854105-BA24-4113-BD65-44A8416E24CD}" destId="{8558A5CF-C54D-455F-A432-38C16D0CEE1D}" srcOrd="0" destOrd="0" presId="urn:microsoft.com/office/officeart/2005/8/layout/list1"/>
    <dgm:cxn modelId="{A0BFD621-2BA9-442D-AC85-2F0D2CB470A5}" srcId="{B1C4B26E-9AED-4807-BF3F-15668FBE2EC5}" destId="{B1E2D087-77F9-4254-AE75-43705B59C178}" srcOrd="0" destOrd="0" parTransId="{3578A255-0EC6-4586-8ADA-9EFDC1694990}" sibTransId="{8117001C-8B76-41B7-B8E2-4F1D3DC2B76C}"/>
    <dgm:cxn modelId="{5640FC29-10CC-4FC1-89A7-98A7B0B8AF09}" type="presOf" srcId="{B1C4B26E-9AED-4807-BF3F-15668FBE2EC5}" destId="{6CAB8EE9-63E8-4EBB-8FEC-56564064A00C}" srcOrd="0" destOrd="2" presId="urn:microsoft.com/office/officeart/2005/8/layout/list1"/>
    <dgm:cxn modelId="{93B9102D-BD29-4444-BAAC-5BFC52C5B496}" srcId="{B1C4B26E-9AED-4807-BF3F-15668FBE2EC5}" destId="{D5FE097B-4799-44DA-ABD7-8759E223FFC5}" srcOrd="1" destOrd="0" parTransId="{4B9ADE6A-5816-4021-BD9B-8B2542424517}" sibTransId="{E172C2DB-3EC1-4639-8EB7-360BA960626D}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5DE14067-C6AE-46F0-B6CB-1ABF65C1DF64}" srcId="{57854105-BA24-4113-BD65-44A8416E24CD}" destId="{7DB4A2CE-35EE-42CA-BAD3-31739D6F28AF}" srcOrd="0" destOrd="0" parTransId="{7EEDF6D0-AC93-467F-8918-2CEDA3524059}" sibTransId="{E51D1707-47BC-40EB-9FB4-46B319C572C3}"/>
    <dgm:cxn modelId="{C7EE3E69-F72C-4FB4-BFA2-27F30B24DC6B}" type="presOf" srcId="{09789417-1657-4009-88FE-B7CC46973940}" destId="{6CAB8EE9-63E8-4EBB-8FEC-56564064A00C}" srcOrd="0" destOrd="6" presId="urn:microsoft.com/office/officeart/2005/8/layout/list1"/>
    <dgm:cxn modelId="{CE869269-14BF-4753-9765-BB8A1E94C554}" type="presOf" srcId="{B1E2D087-77F9-4254-AE75-43705B59C178}" destId="{6CAB8EE9-63E8-4EBB-8FEC-56564064A00C}" srcOrd="0" destOrd="3" presId="urn:microsoft.com/office/officeart/2005/8/layout/list1"/>
    <dgm:cxn modelId="{656F7B73-7F96-4FEB-B06A-C10FADA72BBE}" srcId="{57854105-BA24-4113-BD65-44A8416E24CD}" destId="{F1FF2782-44C7-4327-B38F-5DB29BFE2D4B}" srcOrd="2" destOrd="0" parTransId="{61E9F510-0BAC-4FE1-9ED1-227628B639D9}" sibTransId="{38481C8D-F453-44FF-8705-CFC526738CEF}"/>
    <dgm:cxn modelId="{A1A5297E-DD82-4867-AE68-27D002EAB214}" srcId="{A4D7EF66-F0C0-4411-8B92-ACC8F9067A6F}" destId="{B1C4B26E-9AED-4807-BF3F-15668FBE2EC5}" srcOrd="0" destOrd="0" parTransId="{050BE84D-625C-4C6D-895A-976669F921FC}" sibTransId="{544B6442-C55C-4C78-816E-EB6448AC401C}"/>
    <dgm:cxn modelId="{2F45BD97-67B8-44D1-B017-A2BCD6F5D2CC}" srcId="{57854105-BA24-4113-BD65-44A8416E24CD}" destId="{A4D7EF66-F0C0-4411-8B92-ACC8F9067A6F}" srcOrd="1" destOrd="0" parTransId="{62AC669D-886A-4DC0-8D10-328D65F2D143}" sibTransId="{6415FC0C-910B-4C43-A008-D1F432DDB2FE}"/>
    <dgm:cxn modelId="{DB98E9A8-173D-4B7D-966C-1E3A0B14580B}" type="presOf" srcId="{57854105-BA24-4113-BD65-44A8416E24CD}" destId="{698FECD2-6400-48C4-9189-B88A8EAE2485}" srcOrd="1" destOrd="0" presId="urn:microsoft.com/office/officeart/2005/8/layout/list1"/>
    <dgm:cxn modelId="{5F29BEB5-3F18-4407-AA98-044589FD5850}" type="presOf" srcId="{7DB4A2CE-35EE-42CA-BAD3-31739D6F28AF}" destId="{6CAB8EE9-63E8-4EBB-8FEC-56564064A00C}" srcOrd="0" destOrd="0" presId="urn:microsoft.com/office/officeart/2005/8/layout/list1"/>
    <dgm:cxn modelId="{C08089B9-25AE-4450-B70D-FE5A71DE69A3}" type="presOf" srcId="{A4D7EF66-F0C0-4411-8B92-ACC8F9067A6F}" destId="{6CAB8EE9-63E8-4EBB-8FEC-56564064A00C}" srcOrd="0" destOrd="1" presId="urn:microsoft.com/office/officeart/2005/8/layout/list1"/>
    <dgm:cxn modelId="{3F297BBE-001C-4D2A-8C49-1B2EA7FDD21E}" type="presOf" srcId="{F1FF2782-44C7-4327-B38F-5DB29BFE2D4B}" destId="{6CAB8EE9-63E8-4EBB-8FEC-56564064A00C}" srcOrd="0" destOrd="5" presId="urn:microsoft.com/office/officeart/2005/8/layout/list1"/>
    <dgm:cxn modelId="{51F268C5-7E50-4EBA-B646-399B961D7F15}" type="presOf" srcId="{D5FE097B-4799-44DA-ABD7-8759E223FFC5}" destId="{6CAB8EE9-63E8-4EBB-8FEC-56564064A00C}" srcOrd="0" destOrd="4" presId="urn:microsoft.com/office/officeart/2005/8/layout/list1"/>
    <dgm:cxn modelId="{617E7CCC-D829-4D26-87A7-9B71B0BCB856}" srcId="{57854105-BA24-4113-BD65-44A8416E24CD}" destId="{09789417-1657-4009-88FE-B7CC46973940}" srcOrd="3" destOrd="0" parTransId="{9DB8A711-7E3B-4DA4-B497-2F32DB0ABA6B}" sibTransId="{BFD213B5-6792-4540-8689-62DAD531E4B8}"/>
    <dgm:cxn modelId="{F36CC9E7-E70D-499F-85D7-9A0A6680D134}" srcId="{040300F1-C3CB-4A27-ACA3-94F3F2EE5E43}" destId="{57854105-BA24-4113-BD65-44A8416E24CD}" srcOrd="0" destOrd="0" parTransId="{2E17A629-73B7-4A5E-ABDC-7DBCBF5B57A8}" sibTransId="{85B6DCF5-1B32-437D-A1E3-0CDEA54A1D77}"/>
    <dgm:cxn modelId="{5C1E068D-2356-4C29-8F74-C167BBC609D6}" type="presParOf" srcId="{FB4B0FA8-10C2-49F9-8464-1C37327E4A27}" destId="{3E046CD7-01F2-4161-8422-AF4548A8D520}" srcOrd="0" destOrd="0" presId="urn:microsoft.com/office/officeart/2005/8/layout/list1"/>
    <dgm:cxn modelId="{528880F5-37E6-4890-A453-3434EB71BFEC}" type="presParOf" srcId="{3E046CD7-01F2-4161-8422-AF4548A8D520}" destId="{8558A5CF-C54D-455F-A432-38C16D0CEE1D}" srcOrd="0" destOrd="0" presId="urn:microsoft.com/office/officeart/2005/8/layout/list1"/>
    <dgm:cxn modelId="{DD6BDA2C-0A7F-4BA3-8EF6-927B664F99A3}" type="presParOf" srcId="{3E046CD7-01F2-4161-8422-AF4548A8D520}" destId="{698FECD2-6400-48C4-9189-B88A8EAE2485}" srcOrd="1" destOrd="0" presId="urn:microsoft.com/office/officeart/2005/8/layout/list1"/>
    <dgm:cxn modelId="{523842B8-A318-4C81-A163-7D78AFD69557}" type="presParOf" srcId="{FB4B0FA8-10C2-49F9-8464-1C37327E4A27}" destId="{3344598B-F9BE-4102-820C-12A81B1A9B06}" srcOrd="1" destOrd="0" presId="urn:microsoft.com/office/officeart/2005/8/layout/list1"/>
    <dgm:cxn modelId="{6C1E757E-B302-4804-A2F0-1B168DA8D5A9}" type="presParOf" srcId="{FB4B0FA8-10C2-49F9-8464-1C37327E4A27}" destId="{6CAB8EE9-63E8-4EBB-8FEC-56564064A00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26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68600CD-E207-4321-9B70-A7262F7BB943}">
      <dgm:prSet phldrT="[Text]" custT="1"/>
      <dgm:spPr/>
      <dgm:t>
        <a:bodyPr/>
        <a:lstStyle/>
        <a:p>
          <a:r>
            <a:rPr lang="en-US" sz="2000" dirty="0"/>
            <a:t>Restaurant Meals</a:t>
          </a:r>
        </a:p>
      </dgm:t>
    </dgm:pt>
    <dgm:pt modelId="{42DE433D-7F5B-4EAD-BD38-912B1A0A22CE}" type="parTrans" cxnId="{471F93BA-AD70-486E-9B41-4BC70ED85996}">
      <dgm:prSet/>
      <dgm:spPr/>
      <dgm:t>
        <a:bodyPr/>
        <a:lstStyle/>
        <a:p>
          <a:endParaRPr lang="en-US"/>
        </a:p>
      </dgm:t>
    </dgm:pt>
    <dgm:pt modelId="{1491E08F-BCFC-4605-A976-828D2B063990}" type="sibTrans" cxnId="{471F93BA-AD70-486E-9B41-4BC70ED85996}">
      <dgm:prSet/>
      <dgm:spPr/>
      <dgm:t>
        <a:bodyPr/>
        <a:lstStyle/>
        <a:p>
          <a:endParaRPr lang="en-US"/>
        </a:p>
      </dgm:t>
    </dgm:pt>
    <dgm:pt modelId="{E5ED0527-811D-49C7-A911-12DD0C4B1F4F}">
      <dgm:prSet custT="1"/>
      <dgm:spPr/>
      <dgm:t>
        <a:bodyPr/>
        <a:lstStyle/>
        <a:p>
          <a:r>
            <a:rPr lang="en-US" sz="1400" b="1" dirty="0"/>
            <a:t>$102.63 food allowance </a:t>
          </a:r>
          <a:r>
            <a:rPr lang="en-US" sz="1400" dirty="0"/>
            <a:t>(</a:t>
          </a:r>
          <a:r>
            <a:rPr lang="en-US" sz="1400" b="1" dirty="0"/>
            <a:t>$63.95 </a:t>
          </a:r>
          <a:r>
            <a:rPr lang="en-US" sz="1400" dirty="0"/>
            <a:t>net increase for individual in separate household without a prescribed diet)</a:t>
          </a:r>
        </a:p>
      </dgm:t>
    </dgm:pt>
    <dgm:pt modelId="{783783A1-5ECA-484D-A830-4050EC700C3E}" type="sibTrans" cxnId="{BD5FC1BA-66E5-467D-BB4C-EC0C6D6F560A}">
      <dgm:prSet/>
      <dgm:spPr/>
      <dgm:t>
        <a:bodyPr/>
        <a:lstStyle/>
        <a:p>
          <a:endParaRPr lang="en-US"/>
        </a:p>
      </dgm:t>
    </dgm:pt>
    <dgm:pt modelId="{7AD96F1C-9481-4D8D-84F9-79ED49EAE55F}" type="parTrans" cxnId="{BD5FC1BA-66E5-467D-BB4C-EC0C6D6F560A}">
      <dgm:prSet/>
      <dgm:spPr/>
      <dgm:t>
        <a:bodyPr/>
        <a:lstStyle/>
        <a:p>
          <a:endParaRPr lang="en-US"/>
        </a:p>
      </dgm:t>
    </dgm:pt>
    <dgm:pt modelId="{1CEE725F-D36D-4AB2-B1F7-8B3E64663383}">
      <dgm:prSet custT="1"/>
      <dgm:spPr/>
      <dgm:t>
        <a:bodyPr/>
        <a:lstStyle/>
        <a:p>
          <a:r>
            <a:rPr lang="en-US" sz="1400" b="1" dirty="0"/>
            <a:t>Need to prove/submit:</a:t>
          </a:r>
          <a:endParaRPr lang="en-US" sz="1400" dirty="0"/>
        </a:p>
      </dgm:t>
    </dgm:pt>
    <dgm:pt modelId="{8192D4B0-7831-4DC2-AAF9-E2A848B3AD32}" type="sibTrans" cxnId="{CE7F51E7-535D-453D-BC07-0168066017A1}">
      <dgm:prSet/>
      <dgm:spPr/>
      <dgm:t>
        <a:bodyPr/>
        <a:lstStyle/>
        <a:p>
          <a:endParaRPr lang="en-US"/>
        </a:p>
      </dgm:t>
    </dgm:pt>
    <dgm:pt modelId="{95DE6316-1FF2-4634-8DA8-1A9F95885015}" type="parTrans" cxnId="{CE7F51E7-535D-453D-BC07-0168066017A1}">
      <dgm:prSet/>
      <dgm:spPr/>
      <dgm:t>
        <a:bodyPr/>
        <a:lstStyle/>
        <a:p>
          <a:endParaRPr lang="en-US"/>
        </a:p>
      </dgm:t>
    </dgm:pt>
    <dgm:pt modelId="{D02445F1-AC50-4663-8DC5-8397E8F1FD2C}">
      <dgm:prSet custT="1"/>
      <dgm:spPr/>
      <dgm:t>
        <a:bodyPr/>
        <a:lstStyle/>
        <a:p>
          <a:r>
            <a:rPr lang="en-US" sz="1400" dirty="0"/>
            <a:t>Has no facilities for preparing food OR</a:t>
          </a:r>
        </a:p>
      </dgm:t>
    </dgm:pt>
    <dgm:pt modelId="{871BD7FD-22C7-471E-8A83-7226187E6DE0}" type="sibTrans" cxnId="{58DED68F-3A94-4EF4-88C6-AA66F0156E67}">
      <dgm:prSet/>
      <dgm:spPr/>
      <dgm:t>
        <a:bodyPr/>
        <a:lstStyle/>
        <a:p>
          <a:endParaRPr lang="en-US"/>
        </a:p>
      </dgm:t>
    </dgm:pt>
    <dgm:pt modelId="{40470CBC-F458-46B4-A131-42DE88B3EB7B}" type="parTrans" cxnId="{58DED68F-3A94-4EF4-88C6-AA66F0156E67}">
      <dgm:prSet/>
      <dgm:spPr/>
      <dgm:t>
        <a:bodyPr/>
        <a:lstStyle/>
        <a:p>
          <a:endParaRPr lang="en-US"/>
        </a:p>
      </dgm:t>
    </dgm:pt>
    <dgm:pt modelId="{3C2D80AB-7866-447F-AD0B-C04E3E2C657B}">
      <dgm:prSet custT="1"/>
      <dgm:spPr/>
      <dgm:t>
        <a:bodyPr/>
        <a:lstStyle/>
        <a:p>
          <a:r>
            <a:rPr lang="en-US" sz="1400" dirty="0"/>
            <a:t>Is unable to cook and has no one who will prepare their meals.</a:t>
          </a:r>
        </a:p>
      </dgm:t>
    </dgm:pt>
    <dgm:pt modelId="{AE5460DA-400C-4183-9D76-D6FAE6617C6F}" type="parTrans" cxnId="{78FAD66F-8AC2-46FA-9457-C615E8754C92}">
      <dgm:prSet/>
      <dgm:spPr/>
      <dgm:t>
        <a:bodyPr/>
        <a:lstStyle/>
        <a:p>
          <a:endParaRPr lang="en-US"/>
        </a:p>
      </dgm:t>
    </dgm:pt>
    <dgm:pt modelId="{5D283158-6543-42DC-BEDA-B5DE213C9C5F}" type="sibTrans" cxnId="{78FAD66F-8AC2-46FA-9457-C615E8754C92}">
      <dgm:prSet/>
      <dgm:spPr/>
      <dgm:t>
        <a:bodyPr/>
        <a:lstStyle/>
        <a:p>
          <a:endParaRPr lang="en-US"/>
        </a:p>
      </dgm:t>
    </dgm:pt>
    <dgm:pt modelId="{8FDFB19F-21A2-4196-A7EB-C3BB0CF4DE46}">
      <dgm:prSet custT="1"/>
      <dgm:spPr/>
      <dgm:t>
        <a:bodyPr/>
        <a:lstStyle/>
        <a:p>
          <a:r>
            <a:rPr lang="en-US" sz="1400" dirty="0"/>
            <a:t>No specific forms to submit</a:t>
          </a:r>
        </a:p>
      </dgm:t>
    </dgm:pt>
    <dgm:pt modelId="{EBABFF86-B287-4ECC-B3B9-D04D52FA95FF}" type="parTrans" cxnId="{999568BD-C926-4373-AD3F-D4BEA665EA15}">
      <dgm:prSet/>
      <dgm:spPr/>
      <dgm:t>
        <a:bodyPr/>
        <a:lstStyle/>
        <a:p>
          <a:endParaRPr lang="en-US"/>
        </a:p>
      </dgm:t>
    </dgm:pt>
    <dgm:pt modelId="{6572AA61-5E58-400D-AB09-07403467123D}" type="sibTrans" cxnId="{999568BD-C926-4373-AD3F-D4BEA665EA15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0CD6A951-DC59-41DE-8396-F7F6CA9E4F2C}" type="pres">
      <dgm:prSet presAssocID="{C68600CD-E207-4321-9B70-A7262F7BB943}" presName="parentLin" presStyleCnt="0"/>
      <dgm:spPr/>
    </dgm:pt>
    <dgm:pt modelId="{0BF0FF95-FD50-4917-86AC-0377B5D8C3D1}" type="pres">
      <dgm:prSet presAssocID="{C68600CD-E207-4321-9B70-A7262F7BB943}" presName="parentLeftMargin" presStyleLbl="node1" presStyleIdx="0" presStyleCnt="1"/>
      <dgm:spPr/>
    </dgm:pt>
    <dgm:pt modelId="{DAE9B467-85C0-47F6-AB6C-B0B944B12E69}" type="pres">
      <dgm:prSet presAssocID="{C68600CD-E207-4321-9B70-A7262F7BB94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2206318-78FA-407B-8CF3-9F944F5AD07E}" type="pres">
      <dgm:prSet presAssocID="{C68600CD-E207-4321-9B70-A7262F7BB943}" presName="negativeSpace" presStyleCnt="0"/>
      <dgm:spPr/>
    </dgm:pt>
    <dgm:pt modelId="{79E378A0-FD39-455F-B23F-609CD2201242}" type="pres">
      <dgm:prSet presAssocID="{C68600CD-E207-4321-9B70-A7262F7BB943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BEFF1D69-4329-4EB9-876E-04273ADAAD06}" type="presOf" srcId="{E5ED0527-811D-49C7-A911-12DD0C4B1F4F}" destId="{79E378A0-FD39-455F-B23F-609CD2201242}" srcOrd="0" destOrd="0" presId="urn:microsoft.com/office/officeart/2005/8/layout/list1"/>
    <dgm:cxn modelId="{B524AD6C-1F99-4460-A48C-86C8A13B5F2F}" type="presOf" srcId="{C68600CD-E207-4321-9B70-A7262F7BB943}" destId="{DAE9B467-85C0-47F6-AB6C-B0B944B12E69}" srcOrd="1" destOrd="0" presId="urn:microsoft.com/office/officeart/2005/8/layout/list1"/>
    <dgm:cxn modelId="{78FAD66F-8AC2-46FA-9457-C615E8754C92}" srcId="{1CEE725F-D36D-4AB2-B1F7-8B3E64663383}" destId="{3C2D80AB-7866-447F-AD0B-C04E3E2C657B}" srcOrd="1" destOrd="0" parTransId="{AE5460DA-400C-4183-9D76-D6FAE6617C6F}" sibTransId="{5D283158-6543-42DC-BEDA-B5DE213C9C5F}"/>
    <dgm:cxn modelId="{EA65D979-6688-4884-BBAF-3F40B4FC8B07}" type="presOf" srcId="{3C2D80AB-7866-447F-AD0B-C04E3E2C657B}" destId="{79E378A0-FD39-455F-B23F-609CD2201242}" srcOrd="0" destOrd="3" presId="urn:microsoft.com/office/officeart/2005/8/layout/list1"/>
    <dgm:cxn modelId="{2D32567D-065B-481E-8652-621CE2F6BC40}" type="presOf" srcId="{D02445F1-AC50-4663-8DC5-8397E8F1FD2C}" destId="{79E378A0-FD39-455F-B23F-609CD2201242}" srcOrd="0" destOrd="2" presId="urn:microsoft.com/office/officeart/2005/8/layout/list1"/>
    <dgm:cxn modelId="{58DED68F-3A94-4EF4-88C6-AA66F0156E67}" srcId="{1CEE725F-D36D-4AB2-B1F7-8B3E64663383}" destId="{D02445F1-AC50-4663-8DC5-8397E8F1FD2C}" srcOrd="0" destOrd="0" parTransId="{40470CBC-F458-46B4-A131-42DE88B3EB7B}" sibTransId="{871BD7FD-22C7-471E-8A83-7226187E6DE0}"/>
    <dgm:cxn modelId="{11337BAC-394E-4D6F-ACD3-C85D4BAB0D1D}" type="presOf" srcId="{8FDFB19F-21A2-4196-A7EB-C3BB0CF4DE46}" destId="{79E378A0-FD39-455F-B23F-609CD2201242}" srcOrd="0" destOrd="4" presId="urn:microsoft.com/office/officeart/2005/8/layout/list1"/>
    <dgm:cxn modelId="{471F93BA-AD70-486E-9B41-4BC70ED85996}" srcId="{040300F1-C3CB-4A27-ACA3-94F3F2EE5E43}" destId="{C68600CD-E207-4321-9B70-A7262F7BB943}" srcOrd="0" destOrd="0" parTransId="{42DE433D-7F5B-4EAD-BD38-912B1A0A22CE}" sibTransId="{1491E08F-BCFC-4605-A976-828D2B063990}"/>
    <dgm:cxn modelId="{BD5FC1BA-66E5-467D-BB4C-EC0C6D6F560A}" srcId="{C68600CD-E207-4321-9B70-A7262F7BB943}" destId="{E5ED0527-811D-49C7-A911-12DD0C4B1F4F}" srcOrd="0" destOrd="0" parTransId="{7AD96F1C-9481-4D8D-84F9-79ED49EAE55F}" sibTransId="{783783A1-5ECA-484D-A830-4050EC700C3E}"/>
    <dgm:cxn modelId="{999568BD-C926-4373-AD3F-D4BEA665EA15}" srcId="{1CEE725F-D36D-4AB2-B1F7-8B3E64663383}" destId="{8FDFB19F-21A2-4196-A7EB-C3BB0CF4DE46}" srcOrd="2" destOrd="0" parTransId="{EBABFF86-B287-4ECC-B3B9-D04D52FA95FF}" sibTransId="{6572AA61-5E58-400D-AB09-07403467123D}"/>
    <dgm:cxn modelId="{CE7F51E7-535D-453D-BC07-0168066017A1}" srcId="{C68600CD-E207-4321-9B70-A7262F7BB943}" destId="{1CEE725F-D36D-4AB2-B1F7-8B3E64663383}" srcOrd="1" destOrd="0" parTransId="{95DE6316-1FF2-4634-8DA8-1A9F95885015}" sibTransId="{8192D4B0-7831-4DC2-AAF9-E2A848B3AD32}"/>
    <dgm:cxn modelId="{626A1DE8-85BA-4575-B416-A957778C684E}" type="presOf" srcId="{1CEE725F-D36D-4AB2-B1F7-8B3E64663383}" destId="{79E378A0-FD39-455F-B23F-609CD2201242}" srcOrd="0" destOrd="1" presId="urn:microsoft.com/office/officeart/2005/8/layout/list1"/>
    <dgm:cxn modelId="{6FDEB8F4-3456-403C-BD42-3B542C76C501}" type="presOf" srcId="{C68600CD-E207-4321-9B70-A7262F7BB943}" destId="{0BF0FF95-FD50-4917-86AC-0377B5D8C3D1}" srcOrd="0" destOrd="0" presId="urn:microsoft.com/office/officeart/2005/8/layout/list1"/>
    <dgm:cxn modelId="{95A9344D-6614-4095-A93A-3141B15807FB}" type="presParOf" srcId="{FB4B0FA8-10C2-49F9-8464-1C37327E4A27}" destId="{0CD6A951-DC59-41DE-8396-F7F6CA9E4F2C}" srcOrd="0" destOrd="0" presId="urn:microsoft.com/office/officeart/2005/8/layout/list1"/>
    <dgm:cxn modelId="{FE1EE863-485D-4D78-BBF6-2C35609E0194}" type="presParOf" srcId="{0CD6A951-DC59-41DE-8396-F7F6CA9E4F2C}" destId="{0BF0FF95-FD50-4917-86AC-0377B5D8C3D1}" srcOrd="0" destOrd="0" presId="urn:microsoft.com/office/officeart/2005/8/layout/list1"/>
    <dgm:cxn modelId="{107FE86E-9DC8-4824-987B-05FD087D7C92}" type="presParOf" srcId="{0CD6A951-DC59-41DE-8396-F7F6CA9E4F2C}" destId="{DAE9B467-85C0-47F6-AB6C-B0B944B12E69}" srcOrd="1" destOrd="0" presId="urn:microsoft.com/office/officeart/2005/8/layout/list1"/>
    <dgm:cxn modelId="{2ADE39F0-551A-4D91-81A4-915CD9596E0D}" type="presParOf" srcId="{FB4B0FA8-10C2-49F9-8464-1C37327E4A27}" destId="{02206318-78FA-407B-8CF3-9F944F5AD07E}" srcOrd="1" destOrd="0" presId="urn:microsoft.com/office/officeart/2005/8/layout/list1"/>
    <dgm:cxn modelId="{B6A590EE-7357-4A7E-B76D-59261EDB4502}" type="presParOf" srcId="{FB4B0FA8-10C2-49F9-8464-1C37327E4A27}" destId="{79E378A0-FD39-455F-B23F-609CD220124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57854105-BA24-4113-BD65-44A8416E24CD}">
      <dgm:prSet custT="1"/>
      <dgm:spPr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45161" tIns="0" rIns="145161" bIns="0" numCol="1" spcCol="1270" anchor="ctr" anchorCtr="0"/>
        <a:lstStyle/>
        <a:p>
          <a:r>
            <a:rPr lang="en-US" sz="2000" dirty="0"/>
            <a:t>Therapeutic Diet</a:t>
          </a:r>
        </a:p>
      </dgm:t>
    </dgm:pt>
    <dgm:pt modelId="{2E17A629-73B7-4A5E-ABDC-7DBCBF5B57A8}" type="parTrans" cxnId="{F36CC9E7-E70D-499F-85D7-9A0A6680D134}">
      <dgm:prSet/>
      <dgm:spPr/>
      <dgm:t>
        <a:bodyPr/>
        <a:lstStyle/>
        <a:p>
          <a:endParaRPr lang="en-US"/>
        </a:p>
      </dgm:t>
    </dgm:pt>
    <dgm:pt modelId="{85B6DCF5-1B32-437D-A1E3-0CDEA54A1D77}" type="sibTrans" cxnId="{F36CC9E7-E70D-499F-85D7-9A0A6680D134}">
      <dgm:prSet/>
      <dgm:spPr/>
      <dgm:t>
        <a:bodyPr/>
        <a:lstStyle/>
        <a:p>
          <a:endParaRPr lang="en-US"/>
        </a:p>
      </dgm:t>
    </dgm:pt>
    <dgm:pt modelId="{7DB4A2CE-35EE-42CA-BAD3-31739D6F28AF}">
      <dgm:prSet custT="1"/>
      <dgm:spPr/>
      <dgm:t>
        <a:bodyPr/>
        <a:lstStyle/>
        <a:p>
          <a:r>
            <a:rPr lang="en-US" sz="1400" dirty="0"/>
            <a:t>Up to </a:t>
          </a:r>
          <a:r>
            <a:rPr lang="en-US" sz="1400" b="1" dirty="0"/>
            <a:t>$17.82 food allowance </a:t>
          </a:r>
          <a:r>
            <a:rPr lang="en-US" sz="1400" dirty="0"/>
            <a:t>in addition to the standard food allowance</a:t>
          </a:r>
        </a:p>
      </dgm:t>
    </dgm:pt>
    <dgm:pt modelId="{7EEDF6D0-AC93-467F-8918-2CEDA3524059}" type="parTrans" cxnId="{5DE14067-C6AE-46F0-B6CB-1ABF65C1DF64}">
      <dgm:prSet/>
      <dgm:spPr/>
      <dgm:t>
        <a:bodyPr/>
        <a:lstStyle/>
        <a:p>
          <a:endParaRPr lang="en-US"/>
        </a:p>
      </dgm:t>
    </dgm:pt>
    <dgm:pt modelId="{E51D1707-47BC-40EB-9FB4-46B319C572C3}" type="sibTrans" cxnId="{5DE14067-C6AE-46F0-B6CB-1ABF65C1DF64}">
      <dgm:prSet/>
      <dgm:spPr/>
      <dgm:t>
        <a:bodyPr/>
        <a:lstStyle/>
        <a:p>
          <a:endParaRPr lang="en-US"/>
        </a:p>
      </dgm:t>
    </dgm:pt>
    <dgm:pt modelId="{B1C4B26E-9AED-4807-BF3F-15668FBE2EC5}">
      <dgm:prSet custT="1"/>
      <dgm:spPr/>
      <dgm:t>
        <a:bodyPr/>
        <a:lstStyle/>
        <a:p>
          <a:r>
            <a:rPr lang="en-US" sz="1400" b="1"/>
            <a:t>Need to prove/submit:</a:t>
          </a:r>
          <a:endParaRPr lang="en-US" sz="1400"/>
        </a:p>
      </dgm:t>
    </dgm:pt>
    <dgm:pt modelId="{050BE84D-625C-4C6D-895A-976669F921FC}" type="parTrans" cxnId="{A1A5297E-DD82-4867-AE68-27D002EAB214}">
      <dgm:prSet/>
      <dgm:spPr/>
      <dgm:t>
        <a:bodyPr/>
        <a:lstStyle/>
        <a:p>
          <a:endParaRPr lang="en-US"/>
        </a:p>
      </dgm:t>
    </dgm:pt>
    <dgm:pt modelId="{544B6442-C55C-4C78-816E-EB6448AC401C}" type="sibTrans" cxnId="{A1A5297E-DD82-4867-AE68-27D002EAB214}">
      <dgm:prSet/>
      <dgm:spPr/>
      <dgm:t>
        <a:bodyPr/>
        <a:lstStyle/>
        <a:p>
          <a:endParaRPr lang="en-US"/>
        </a:p>
      </dgm:t>
    </dgm:pt>
    <dgm:pt modelId="{B1E2D087-77F9-4254-AE75-43705B59C178}">
      <dgm:prSet custT="1"/>
      <dgm:spPr/>
      <dgm:t>
        <a:bodyPr/>
        <a:lstStyle/>
        <a:p>
          <a:r>
            <a:rPr lang="en-US" sz="1400" dirty="0"/>
            <a:t>Doctor’s note for prescribed the diet and/or signed </a:t>
          </a:r>
          <a:r>
            <a:rPr lang="en-US" sz="1400" b="0" i="0" dirty="0"/>
            <a:t>Request for Therapeutic Diet Allowance (Form 146)</a:t>
          </a:r>
          <a:endParaRPr lang="en-US" sz="1400" dirty="0"/>
        </a:p>
      </dgm:t>
    </dgm:pt>
    <dgm:pt modelId="{3578A255-0EC6-4586-8ADA-9EFDC1694990}" type="parTrans" cxnId="{A0BFD621-2BA9-442D-AC85-2F0D2CB470A5}">
      <dgm:prSet/>
      <dgm:spPr/>
      <dgm:t>
        <a:bodyPr/>
        <a:lstStyle/>
        <a:p>
          <a:endParaRPr lang="en-US"/>
        </a:p>
      </dgm:t>
    </dgm:pt>
    <dgm:pt modelId="{8117001C-8B76-41B7-B8E2-4F1D3DC2B76C}" type="sibTrans" cxnId="{A0BFD621-2BA9-442D-AC85-2F0D2CB470A5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3E046CD7-01F2-4161-8422-AF4548A8D520}" type="pres">
      <dgm:prSet presAssocID="{57854105-BA24-4113-BD65-44A8416E24CD}" presName="parentLin" presStyleCnt="0"/>
      <dgm:spPr/>
    </dgm:pt>
    <dgm:pt modelId="{8558A5CF-C54D-455F-A432-38C16D0CEE1D}" type="pres">
      <dgm:prSet presAssocID="{57854105-BA24-4113-BD65-44A8416E24CD}" presName="parentLeftMargin" presStyleLbl="node1" presStyleIdx="0" presStyleCnt="1"/>
      <dgm:spPr/>
    </dgm:pt>
    <dgm:pt modelId="{698FECD2-6400-48C4-9189-B88A8EAE2485}" type="pres">
      <dgm:prSet presAssocID="{57854105-BA24-4113-BD65-44A8416E24CD}" presName="parentText" presStyleLbl="node1" presStyleIdx="0" presStyleCnt="1">
        <dgm:presLayoutVars>
          <dgm:chMax val="0"/>
          <dgm:bulletEnabled val="1"/>
        </dgm:presLayoutVars>
      </dgm:prSet>
      <dgm:spPr>
        <a:xfrm>
          <a:off x="274320" y="4702"/>
          <a:ext cx="3840480" cy="72071"/>
        </a:xfrm>
        <a:prstGeom prst="roundRect">
          <a:avLst/>
        </a:prstGeom>
      </dgm:spPr>
    </dgm:pt>
    <dgm:pt modelId="{3344598B-F9BE-4102-820C-12A81B1A9B06}" type="pres">
      <dgm:prSet presAssocID="{57854105-BA24-4113-BD65-44A8416E24CD}" presName="negativeSpace" presStyleCnt="0"/>
      <dgm:spPr/>
    </dgm:pt>
    <dgm:pt modelId="{6CAB8EE9-63E8-4EBB-8FEC-56564064A00C}" type="pres">
      <dgm:prSet presAssocID="{57854105-BA24-4113-BD65-44A8416E24CD}" presName="childText" presStyleLbl="conFgAcc1" presStyleIdx="0" presStyleCnt="1" custLinFactNeighborX="-4359" custLinFactNeighborY="-2972">
        <dgm:presLayoutVars>
          <dgm:bulletEnabled val="1"/>
        </dgm:presLayoutVars>
      </dgm:prSet>
      <dgm:spPr/>
    </dgm:pt>
  </dgm:ptLst>
  <dgm:cxnLst>
    <dgm:cxn modelId="{25072B1D-9F0C-4C25-A0A6-9C7D823A04A8}" type="presOf" srcId="{57854105-BA24-4113-BD65-44A8416E24CD}" destId="{8558A5CF-C54D-455F-A432-38C16D0CEE1D}" srcOrd="0" destOrd="0" presId="urn:microsoft.com/office/officeart/2005/8/layout/list1"/>
    <dgm:cxn modelId="{A0BFD621-2BA9-442D-AC85-2F0D2CB470A5}" srcId="{B1C4B26E-9AED-4807-BF3F-15668FBE2EC5}" destId="{B1E2D087-77F9-4254-AE75-43705B59C178}" srcOrd="0" destOrd="0" parTransId="{3578A255-0EC6-4586-8ADA-9EFDC1694990}" sibTransId="{8117001C-8B76-41B7-B8E2-4F1D3DC2B76C}"/>
    <dgm:cxn modelId="{5640FC29-10CC-4FC1-89A7-98A7B0B8AF09}" type="presOf" srcId="{B1C4B26E-9AED-4807-BF3F-15668FBE2EC5}" destId="{6CAB8EE9-63E8-4EBB-8FEC-56564064A00C}" srcOrd="0" destOrd="1" presId="urn:microsoft.com/office/officeart/2005/8/layout/list1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5DE14067-C6AE-46F0-B6CB-1ABF65C1DF64}" srcId="{57854105-BA24-4113-BD65-44A8416E24CD}" destId="{7DB4A2CE-35EE-42CA-BAD3-31739D6F28AF}" srcOrd="0" destOrd="0" parTransId="{7EEDF6D0-AC93-467F-8918-2CEDA3524059}" sibTransId="{E51D1707-47BC-40EB-9FB4-46B319C572C3}"/>
    <dgm:cxn modelId="{CE869269-14BF-4753-9765-BB8A1E94C554}" type="presOf" srcId="{B1E2D087-77F9-4254-AE75-43705B59C178}" destId="{6CAB8EE9-63E8-4EBB-8FEC-56564064A00C}" srcOrd="0" destOrd="2" presId="urn:microsoft.com/office/officeart/2005/8/layout/list1"/>
    <dgm:cxn modelId="{A1A5297E-DD82-4867-AE68-27D002EAB214}" srcId="{57854105-BA24-4113-BD65-44A8416E24CD}" destId="{B1C4B26E-9AED-4807-BF3F-15668FBE2EC5}" srcOrd="1" destOrd="0" parTransId="{050BE84D-625C-4C6D-895A-976669F921FC}" sibTransId="{544B6442-C55C-4C78-816E-EB6448AC401C}"/>
    <dgm:cxn modelId="{DB98E9A8-173D-4B7D-966C-1E3A0B14580B}" type="presOf" srcId="{57854105-BA24-4113-BD65-44A8416E24CD}" destId="{698FECD2-6400-48C4-9189-B88A8EAE2485}" srcOrd="1" destOrd="0" presId="urn:microsoft.com/office/officeart/2005/8/layout/list1"/>
    <dgm:cxn modelId="{5F29BEB5-3F18-4407-AA98-044589FD5850}" type="presOf" srcId="{7DB4A2CE-35EE-42CA-BAD3-31739D6F28AF}" destId="{6CAB8EE9-63E8-4EBB-8FEC-56564064A00C}" srcOrd="0" destOrd="0" presId="urn:microsoft.com/office/officeart/2005/8/layout/list1"/>
    <dgm:cxn modelId="{F36CC9E7-E70D-499F-85D7-9A0A6680D134}" srcId="{040300F1-C3CB-4A27-ACA3-94F3F2EE5E43}" destId="{57854105-BA24-4113-BD65-44A8416E24CD}" srcOrd="0" destOrd="0" parTransId="{2E17A629-73B7-4A5E-ABDC-7DBCBF5B57A8}" sibTransId="{85B6DCF5-1B32-437D-A1E3-0CDEA54A1D77}"/>
    <dgm:cxn modelId="{5C1E068D-2356-4C29-8F74-C167BBC609D6}" type="presParOf" srcId="{FB4B0FA8-10C2-49F9-8464-1C37327E4A27}" destId="{3E046CD7-01F2-4161-8422-AF4548A8D520}" srcOrd="0" destOrd="0" presId="urn:microsoft.com/office/officeart/2005/8/layout/list1"/>
    <dgm:cxn modelId="{528880F5-37E6-4890-A453-3434EB71BFEC}" type="presParOf" srcId="{3E046CD7-01F2-4161-8422-AF4548A8D520}" destId="{8558A5CF-C54D-455F-A432-38C16D0CEE1D}" srcOrd="0" destOrd="0" presId="urn:microsoft.com/office/officeart/2005/8/layout/list1"/>
    <dgm:cxn modelId="{DD6BDA2C-0A7F-4BA3-8EF6-927B664F99A3}" type="presParOf" srcId="{3E046CD7-01F2-4161-8422-AF4548A8D520}" destId="{698FECD2-6400-48C4-9189-B88A8EAE2485}" srcOrd="1" destOrd="0" presId="urn:microsoft.com/office/officeart/2005/8/layout/list1"/>
    <dgm:cxn modelId="{523842B8-A318-4C81-A163-7D78AFD69557}" type="presParOf" srcId="{FB4B0FA8-10C2-49F9-8464-1C37327E4A27}" destId="{3344598B-F9BE-4102-820C-12A81B1A9B06}" srcOrd="1" destOrd="0" presId="urn:microsoft.com/office/officeart/2005/8/layout/list1"/>
    <dgm:cxn modelId="{6C1E757E-B302-4804-A2F0-1B168DA8D5A9}" type="presParOf" srcId="{FB4B0FA8-10C2-49F9-8464-1C37327E4A27}" destId="{6CAB8EE9-63E8-4EBB-8FEC-56564064A00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57854105-BA24-4113-BD65-44A8416E24CD}">
      <dgm:prSet custT="1"/>
      <dgm:spPr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45161" tIns="0" rIns="145161" bIns="0" numCol="1" spcCol="1270" anchor="ctr" anchorCtr="0"/>
        <a:lstStyle/>
        <a:p>
          <a:r>
            <a:rPr lang="en-US" sz="2000" dirty="0"/>
            <a:t>Excess Shelter Allowance</a:t>
          </a:r>
        </a:p>
      </dgm:t>
    </dgm:pt>
    <dgm:pt modelId="{2E17A629-73B7-4A5E-ABDC-7DBCBF5B57A8}" type="parTrans" cxnId="{F36CC9E7-E70D-499F-85D7-9A0A6680D134}">
      <dgm:prSet/>
      <dgm:spPr/>
      <dgm:t>
        <a:bodyPr/>
        <a:lstStyle/>
        <a:p>
          <a:endParaRPr lang="en-US"/>
        </a:p>
      </dgm:t>
    </dgm:pt>
    <dgm:pt modelId="{85B6DCF5-1B32-437D-A1E3-0CDEA54A1D77}" type="sibTrans" cxnId="{F36CC9E7-E70D-499F-85D7-9A0A6680D134}">
      <dgm:prSet/>
      <dgm:spPr/>
      <dgm:t>
        <a:bodyPr/>
        <a:lstStyle/>
        <a:p>
          <a:endParaRPr lang="en-US"/>
        </a:p>
      </dgm:t>
    </dgm:pt>
    <dgm:pt modelId="{7DB4A2CE-35EE-42CA-BAD3-31739D6F28AF}">
      <dgm:prSet custT="1"/>
      <dgm:spPr/>
      <dgm:t>
        <a:bodyPr/>
        <a:lstStyle/>
        <a:p>
          <a:r>
            <a:rPr lang="en-US" sz="1400" dirty="0"/>
            <a:t>Additional allowance on top of the standard shelter allowance equal to the </a:t>
          </a:r>
          <a:r>
            <a:rPr lang="en-US" sz="1400" b="1" dirty="0"/>
            <a:t>difference between actual rent paid and the standard shelter allowance. </a:t>
          </a:r>
          <a:endParaRPr lang="en-US" sz="1400" dirty="0"/>
        </a:p>
      </dgm:t>
    </dgm:pt>
    <dgm:pt modelId="{7EEDF6D0-AC93-467F-8918-2CEDA3524059}" type="parTrans" cxnId="{5DE14067-C6AE-46F0-B6CB-1ABF65C1DF64}">
      <dgm:prSet/>
      <dgm:spPr/>
      <dgm:t>
        <a:bodyPr/>
        <a:lstStyle/>
        <a:p>
          <a:endParaRPr lang="en-US"/>
        </a:p>
      </dgm:t>
    </dgm:pt>
    <dgm:pt modelId="{E51D1707-47BC-40EB-9FB4-46B319C572C3}" type="sibTrans" cxnId="{5DE14067-C6AE-46F0-B6CB-1ABF65C1DF64}">
      <dgm:prSet/>
      <dgm:spPr/>
      <dgm:t>
        <a:bodyPr/>
        <a:lstStyle/>
        <a:p>
          <a:endParaRPr lang="en-US"/>
        </a:p>
      </dgm:t>
    </dgm:pt>
    <dgm:pt modelId="{B1C4B26E-9AED-4807-BF3F-15668FBE2EC5}">
      <dgm:prSet custT="1"/>
      <dgm:spPr/>
      <dgm:t>
        <a:bodyPr/>
        <a:lstStyle/>
        <a:p>
          <a:r>
            <a:rPr lang="en-US" sz="1400" b="1" dirty="0"/>
            <a:t>Need to prove/submit:</a:t>
          </a:r>
          <a:endParaRPr lang="en-US" sz="1400" dirty="0"/>
        </a:p>
      </dgm:t>
    </dgm:pt>
    <dgm:pt modelId="{544B6442-C55C-4C78-816E-EB6448AC401C}" type="sibTrans" cxnId="{A1A5297E-DD82-4867-AE68-27D002EAB214}">
      <dgm:prSet/>
      <dgm:spPr/>
      <dgm:t>
        <a:bodyPr/>
        <a:lstStyle/>
        <a:p>
          <a:endParaRPr lang="en-US"/>
        </a:p>
      </dgm:t>
    </dgm:pt>
    <dgm:pt modelId="{050BE84D-625C-4C6D-895A-976669F921FC}" type="parTrans" cxnId="{A1A5297E-DD82-4867-AE68-27D002EAB214}">
      <dgm:prSet/>
      <dgm:spPr/>
      <dgm:t>
        <a:bodyPr/>
        <a:lstStyle/>
        <a:p>
          <a:endParaRPr lang="en-US"/>
        </a:p>
      </dgm:t>
    </dgm:pt>
    <dgm:pt modelId="{B1E2D087-77F9-4254-AE75-43705B59C178}">
      <dgm:prSet custT="1"/>
      <dgm:spPr/>
      <dgm:t>
        <a:bodyPr/>
        <a:lstStyle/>
        <a:p>
          <a:r>
            <a:rPr lang="en-US" sz="1400" dirty="0"/>
            <a:t>Letter or form signed by doctor stating that the client has conditions that prevent then from navigating stairs</a:t>
          </a:r>
        </a:p>
      </dgm:t>
    </dgm:pt>
    <dgm:pt modelId="{8117001C-8B76-41B7-B8E2-4F1D3DC2B76C}" type="sibTrans" cxnId="{A0BFD621-2BA9-442D-AC85-2F0D2CB470A5}">
      <dgm:prSet/>
      <dgm:spPr/>
      <dgm:t>
        <a:bodyPr/>
        <a:lstStyle/>
        <a:p>
          <a:endParaRPr lang="en-US"/>
        </a:p>
      </dgm:t>
    </dgm:pt>
    <dgm:pt modelId="{3578A255-0EC6-4586-8ADA-9EFDC1694990}" type="parTrans" cxnId="{A0BFD621-2BA9-442D-AC85-2F0D2CB470A5}">
      <dgm:prSet/>
      <dgm:spPr/>
      <dgm:t>
        <a:bodyPr/>
        <a:lstStyle/>
        <a:p>
          <a:endParaRPr lang="en-US"/>
        </a:p>
      </dgm:t>
    </dgm:pt>
    <dgm:pt modelId="{4DECC458-5B1E-4490-8CBF-17980619BCF8}">
      <dgm:prSet custT="1"/>
      <dgm:spPr/>
      <dgm:t>
        <a:bodyPr/>
        <a:lstStyle/>
        <a:p>
          <a:r>
            <a:rPr lang="en-US" sz="1400" dirty="0"/>
            <a:t>Proof that no suitable housing is available for $97/month, if on appeal.</a:t>
          </a:r>
        </a:p>
      </dgm:t>
    </dgm:pt>
    <dgm:pt modelId="{F7150797-1E8E-42D4-B79C-F4ADD3996177}" type="parTrans" cxnId="{B6565707-EBC1-4D8B-90AF-36F4707151D6}">
      <dgm:prSet/>
      <dgm:spPr/>
      <dgm:t>
        <a:bodyPr/>
        <a:lstStyle/>
        <a:p>
          <a:endParaRPr lang="en-US"/>
        </a:p>
      </dgm:t>
    </dgm:pt>
    <dgm:pt modelId="{88191CB9-7E98-48A5-9841-9D33BFC43E40}" type="sibTrans" cxnId="{B6565707-EBC1-4D8B-90AF-36F4707151D6}">
      <dgm:prSet/>
      <dgm:spPr/>
      <dgm:t>
        <a:bodyPr/>
        <a:lstStyle/>
        <a:p>
          <a:endParaRPr lang="en-US"/>
        </a:p>
      </dgm:t>
    </dgm:pt>
    <dgm:pt modelId="{166D2E17-69C2-4BB1-9BAB-F79D0B50FA66}">
      <dgm:prSet custT="1"/>
      <dgm:spPr/>
      <dgm:t>
        <a:bodyPr/>
        <a:lstStyle/>
        <a:p>
          <a:r>
            <a:rPr lang="en-US" sz="1400" dirty="0"/>
            <a:t>If asked, a description of why accommodation is needed, but should not have to provide that a special accommodation was installed for client (e.g. is unit on the first floor? Does building have an elevator?)</a:t>
          </a:r>
        </a:p>
      </dgm:t>
    </dgm:pt>
    <dgm:pt modelId="{47791585-8F78-440C-A19A-872CD6594F97}" type="parTrans" cxnId="{0B03584A-FD2A-4F98-9769-435E0EC80406}">
      <dgm:prSet/>
      <dgm:spPr/>
      <dgm:t>
        <a:bodyPr/>
        <a:lstStyle/>
        <a:p>
          <a:endParaRPr lang="en-US"/>
        </a:p>
      </dgm:t>
    </dgm:pt>
    <dgm:pt modelId="{39EA810E-AC36-4D9F-96BA-AC934F7736F1}" type="sibTrans" cxnId="{0B03584A-FD2A-4F98-9769-435E0EC80406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3E046CD7-01F2-4161-8422-AF4548A8D520}" type="pres">
      <dgm:prSet presAssocID="{57854105-BA24-4113-BD65-44A8416E24CD}" presName="parentLin" presStyleCnt="0"/>
      <dgm:spPr/>
    </dgm:pt>
    <dgm:pt modelId="{8558A5CF-C54D-455F-A432-38C16D0CEE1D}" type="pres">
      <dgm:prSet presAssocID="{57854105-BA24-4113-BD65-44A8416E24CD}" presName="parentLeftMargin" presStyleLbl="node1" presStyleIdx="0" presStyleCnt="1"/>
      <dgm:spPr/>
    </dgm:pt>
    <dgm:pt modelId="{698FECD2-6400-48C4-9189-B88A8EAE2485}" type="pres">
      <dgm:prSet presAssocID="{57854105-BA24-4113-BD65-44A8416E24CD}" presName="parentText" presStyleLbl="node1" presStyleIdx="0" presStyleCnt="1">
        <dgm:presLayoutVars>
          <dgm:chMax val="0"/>
          <dgm:bulletEnabled val="1"/>
        </dgm:presLayoutVars>
      </dgm:prSet>
      <dgm:spPr>
        <a:xfrm>
          <a:off x="274320" y="4702"/>
          <a:ext cx="3840480" cy="72071"/>
        </a:xfrm>
        <a:prstGeom prst="roundRect">
          <a:avLst/>
        </a:prstGeom>
      </dgm:spPr>
    </dgm:pt>
    <dgm:pt modelId="{3344598B-F9BE-4102-820C-12A81B1A9B06}" type="pres">
      <dgm:prSet presAssocID="{57854105-BA24-4113-BD65-44A8416E24CD}" presName="negativeSpace" presStyleCnt="0"/>
      <dgm:spPr/>
    </dgm:pt>
    <dgm:pt modelId="{6CAB8EE9-63E8-4EBB-8FEC-56564064A00C}" type="pres">
      <dgm:prSet presAssocID="{57854105-BA24-4113-BD65-44A8416E24CD}" presName="childText" presStyleLbl="conFgAcc1" presStyleIdx="0" presStyleCnt="1" custLinFactNeighborX="-4359" custLinFactNeighborY="-2972">
        <dgm:presLayoutVars>
          <dgm:bulletEnabled val="1"/>
        </dgm:presLayoutVars>
      </dgm:prSet>
      <dgm:spPr/>
    </dgm:pt>
  </dgm:ptLst>
  <dgm:cxnLst>
    <dgm:cxn modelId="{B6565707-EBC1-4D8B-90AF-36F4707151D6}" srcId="{B1C4B26E-9AED-4807-BF3F-15668FBE2EC5}" destId="{4DECC458-5B1E-4490-8CBF-17980619BCF8}" srcOrd="1" destOrd="0" parTransId="{F7150797-1E8E-42D4-B79C-F4ADD3996177}" sibTransId="{88191CB9-7E98-48A5-9841-9D33BFC43E40}"/>
    <dgm:cxn modelId="{9F6D670C-E2C6-42DB-BFB8-C7F9B3EC269A}" type="presOf" srcId="{166D2E17-69C2-4BB1-9BAB-F79D0B50FA66}" destId="{6CAB8EE9-63E8-4EBB-8FEC-56564064A00C}" srcOrd="0" destOrd="4" presId="urn:microsoft.com/office/officeart/2005/8/layout/list1"/>
    <dgm:cxn modelId="{25072B1D-9F0C-4C25-A0A6-9C7D823A04A8}" type="presOf" srcId="{57854105-BA24-4113-BD65-44A8416E24CD}" destId="{8558A5CF-C54D-455F-A432-38C16D0CEE1D}" srcOrd="0" destOrd="0" presId="urn:microsoft.com/office/officeart/2005/8/layout/list1"/>
    <dgm:cxn modelId="{A0BFD621-2BA9-442D-AC85-2F0D2CB470A5}" srcId="{B1C4B26E-9AED-4807-BF3F-15668FBE2EC5}" destId="{B1E2D087-77F9-4254-AE75-43705B59C178}" srcOrd="0" destOrd="0" parTransId="{3578A255-0EC6-4586-8ADA-9EFDC1694990}" sibTransId="{8117001C-8B76-41B7-B8E2-4F1D3DC2B76C}"/>
    <dgm:cxn modelId="{5640FC29-10CC-4FC1-89A7-98A7B0B8AF09}" type="presOf" srcId="{B1C4B26E-9AED-4807-BF3F-15668FBE2EC5}" destId="{6CAB8EE9-63E8-4EBB-8FEC-56564064A00C}" srcOrd="0" destOrd="1" presId="urn:microsoft.com/office/officeart/2005/8/layout/list1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5DE14067-C6AE-46F0-B6CB-1ABF65C1DF64}" srcId="{57854105-BA24-4113-BD65-44A8416E24CD}" destId="{7DB4A2CE-35EE-42CA-BAD3-31739D6F28AF}" srcOrd="0" destOrd="0" parTransId="{7EEDF6D0-AC93-467F-8918-2CEDA3524059}" sibTransId="{E51D1707-47BC-40EB-9FB4-46B319C572C3}"/>
    <dgm:cxn modelId="{CE869269-14BF-4753-9765-BB8A1E94C554}" type="presOf" srcId="{B1E2D087-77F9-4254-AE75-43705B59C178}" destId="{6CAB8EE9-63E8-4EBB-8FEC-56564064A00C}" srcOrd="0" destOrd="2" presId="urn:microsoft.com/office/officeart/2005/8/layout/list1"/>
    <dgm:cxn modelId="{0B03584A-FD2A-4F98-9769-435E0EC80406}" srcId="{B1C4B26E-9AED-4807-BF3F-15668FBE2EC5}" destId="{166D2E17-69C2-4BB1-9BAB-F79D0B50FA66}" srcOrd="2" destOrd="0" parTransId="{47791585-8F78-440C-A19A-872CD6594F97}" sibTransId="{39EA810E-AC36-4D9F-96BA-AC934F7736F1}"/>
    <dgm:cxn modelId="{A1A5297E-DD82-4867-AE68-27D002EAB214}" srcId="{57854105-BA24-4113-BD65-44A8416E24CD}" destId="{B1C4B26E-9AED-4807-BF3F-15668FBE2EC5}" srcOrd="1" destOrd="0" parTransId="{050BE84D-625C-4C6D-895A-976669F921FC}" sibTransId="{544B6442-C55C-4C78-816E-EB6448AC401C}"/>
    <dgm:cxn modelId="{DB98E9A8-173D-4B7D-966C-1E3A0B14580B}" type="presOf" srcId="{57854105-BA24-4113-BD65-44A8416E24CD}" destId="{698FECD2-6400-48C4-9189-B88A8EAE2485}" srcOrd="1" destOrd="0" presId="urn:microsoft.com/office/officeart/2005/8/layout/list1"/>
    <dgm:cxn modelId="{5F29BEB5-3F18-4407-AA98-044589FD5850}" type="presOf" srcId="{7DB4A2CE-35EE-42CA-BAD3-31739D6F28AF}" destId="{6CAB8EE9-63E8-4EBB-8FEC-56564064A00C}" srcOrd="0" destOrd="0" presId="urn:microsoft.com/office/officeart/2005/8/layout/list1"/>
    <dgm:cxn modelId="{DE1129E3-08C4-47B8-A4B1-094CF1CB3B2D}" type="presOf" srcId="{4DECC458-5B1E-4490-8CBF-17980619BCF8}" destId="{6CAB8EE9-63E8-4EBB-8FEC-56564064A00C}" srcOrd="0" destOrd="3" presId="urn:microsoft.com/office/officeart/2005/8/layout/list1"/>
    <dgm:cxn modelId="{F36CC9E7-E70D-499F-85D7-9A0A6680D134}" srcId="{040300F1-C3CB-4A27-ACA3-94F3F2EE5E43}" destId="{57854105-BA24-4113-BD65-44A8416E24CD}" srcOrd="0" destOrd="0" parTransId="{2E17A629-73B7-4A5E-ABDC-7DBCBF5B57A8}" sibTransId="{85B6DCF5-1B32-437D-A1E3-0CDEA54A1D77}"/>
    <dgm:cxn modelId="{5C1E068D-2356-4C29-8F74-C167BBC609D6}" type="presParOf" srcId="{FB4B0FA8-10C2-49F9-8464-1C37327E4A27}" destId="{3E046CD7-01F2-4161-8422-AF4548A8D520}" srcOrd="0" destOrd="0" presId="urn:microsoft.com/office/officeart/2005/8/layout/list1"/>
    <dgm:cxn modelId="{528880F5-37E6-4890-A453-3434EB71BFEC}" type="presParOf" srcId="{3E046CD7-01F2-4161-8422-AF4548A8D520}" destId="{8558A5CF-C54D-455F-A432-38C16D0CEE1D}" srcOrd="0" destOrd="0" presId="urn:microsoft.com/office/officeart/2005/8/layout/list1"/>
    <dgm:cxn modelId="{DD6BDA2C-0A7F-4BA3-8EF6-927B664F99A3}" type="presParOf" srcId="{3E046CD7-01F2-4161-8422-AF4548A8D520}" destId="{698FECD2-6400-48C4-9189-B88A8EAE2485}" srcOrd="1" destOrd="0" presId="urn:microsoft.com/office/officeart/2005/8/layout/list1"/>
    <dgm:cxn modelId="{523842B8-A318-4C81-A163-7D78AFD69557}" type="presParOf" srcId="{FB4B0FA8-10C2-49F9-8464-1C37327E4A27}" destId="{3344598B-F9BE-4102-820C-12A81B1A9B06}" srcOrd="1" destOrd="0" presId="urn:microsoft.com/office/officeart/2005/8/layout/list1"/>
    <dgm:cxn modelId="{6C1E757E-B302-4804-A2F0-1B168DA8D5A9}" type="presParOf" srcId="{FB4B0FA8-10C2-49F9-8464-1C37327E4A27}" destId="{6CAB8EE9-63E8-4EBB-8FEC-56564064A00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2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68600CD-E207-4321-9B70-A7262F7BB943}">
      <dgm:prSet phldrT="[Text]" custT="1"/>
      <dgm:spPr/>
      <dgm:t>
        <a:bodyPr/>
        <a:lstStyle/>
        <a:p>
          <a:r>
            <a:rPr lang="en-US" sz="2000"/>
            <a:t>SSA Overpayments</a:t>
          </a:r>
        </a:p>
      </dgm:t>
    </dgm:pt>
    <dgm:pt modelId="{42DE433D-7F5B-4EAD-BD38-912B1A0A22CE}" type="parTrans" cxnId="{471F93BA-AD70-486E-9B41-4BC70ED85996}">
      <dgm:prSet/>
      <dgm:spPr/>
      <dgm:t>
        <a:bodyPr/>
        <a:lstStyle/>
        <a:p>
          <a:endParaRPr lang="en-US"/>
        </a:p>
      </dgm:t>
    </dgm:pt>
    <dgm:pt modelId="{1491E08F-BCFC-4605-A976-828D2B063990}" type="sibTrans" cxnId="{471F93BA-AD70-486E-9B41-4BC70ED85996}">
      <dgm:prSet/>
      <dgm:spPr/>
      <dgm:t>
        <a:bodyPr/>
        <a:lstStyle/>
        <a:p>
          <a:endParaRPr lang="en-US"/>
        </a:p>
      </dgm:t>
    </dgm:pt>
    <dgm:pt modelId="{E5ED0527-811D-49C7-A911-12DD0C4B1F4F}">
      <dgm:prSet custT="1"/>
      <dgm:spPr/>
      <dgm:t>
        <a:bodyPr/>
        <a:lstStyle/>
        <a:p>
          <a:r>
            <a:rPr lang="en-US" sz="1400" dirty="0"/>
            <a:t>AABD Cash might help, also:</a:t>
          </a:r>
        </a:p>
      </dgm:t>
    </dgm:pt>
    <dgm:pt modelId="{7AD96F1C-9481-4D8D-84F9-79ED49EAE55F}" type="parTrans" cxnId="{BD5FC1BA-66E5-467D-BB4C-EC0C6D6F560A}">
      <dgm:prSet/>
      <dgm:spPr/>
      <dgm:t>
        <a:bodyPr/>
        <a:lstStyle/>
        <a:p>
          <a:endParaRPr lang="en-US"/>
        </a:p>
      </dgm:t>
    </dgm:pt>
    <dgm:pt modelId="{783783A1-5ECA-484D-A830-4050EC700C3E}" type="sibTrans" cxnId="{BD5FC1BA-66E5-467D-BB4C-EC0C6D6F560A}">
      <dgm:prSet/>
      <dgm:spPr/>
      <dgm:t>
        <a:bodyPr/>
        <a:lstStyle/>
        <a:p>
          <a:endParaRPr lang="en-US"/>
        </a:p>
      </dgm:t>
    </dgm:pt>
    <dgm:pt modelId="{22D76F2B-CF81-4843-9ABC-F636E9B5440D}">
      <dgm:prSet custT="1"/>
      <dgm:spPr/>
      <dgm:t>
        <a:bodyPr/>
        <a:lstStyle/>
        <a:p>
          <a:r>
            <a:rPr lang="en-US" sz="1400"/>
            <a:t>Appeal the overpayment (if SSA is wrong)</a:t>
          </a:r>
        </a:p>
      </dgm:t>
    </dgm:pt>
    <dgm:pt modelId="{93D0BDD5-A7D8-4776-8EFE-8FC0F1F24A4F}" type="parTrans" cxnId="{650B3D93-1BB4-41AE-959C-008E523003B1}">
      <dgm:prSet/>
      <dgm:spPr/>
      <dgm:t>
        <a:bodyPr/>
        <a:lstStyle/>
        <a:p>
          <a:endParaRPr lang="en-US"/>
        </a:p>
      </dgm:t>
    </dgm:pt>
    <dgm:pt modelId="{4A3925D2-5645-4FA2-BADF-26A88ACAB9DC}" type="sibTrans" cxnId="{650B3D93-1BB4-41AE-959C-008E523003B1}">
      <dgm:prSet/>
      <dgm:spPr/>
      <dgm:t>
        <a:bodyPr/>
        <a:lstStyle/>
        <a:p>
          <a:endParaRPr lang="en-US"/>
        </a:p>
      </dgm:t>
    </dgm:pt>
    <dgm:pt modelId="{72092E3C-3CBC-4245-98E8-9272603A56B9}">
      <dgm:prSet custT="1"/>
      <dgm:spPr/>
      <dgm:t>
        <a:bodyPr/>
        <a:lstStyle/>
        <a:p>
          <a:r>
            <a:rPr lang="en-US" sz="1400" dirty="0"/>
            <a:t>Request a Waiver (waives overpayment even if recipient does not dispute the overpaid)</a:t>
          </a:r>
        </a:p>
      </dgm:t>
    </dgm:pt>
    <dgm:pt modelId="{CC7C778E-51D7-4B6D-91E8-60AA5C7CA565}" type="parTrans" cxnId="{698D024D-8A0E-4B28-BFCF-B2E587018801}">
      <dgm:prSet/>
      <dgm:spPr/>
      <dgm:t>
        <a:bodyPr/>
        <a:lstStyle/>
        <a:p>
          <a:endParaRPr lang="en-US"/>
        </a:p>
      </dgm:t>
    </dgm:pt>
    <dgm:pt modelId="{F23B77FF-1890-4A84-AEAB-084EC503D732}" type="sibTrans" cxnId="{698D024D-8A0E-4B28-BFCF-B2E587018801}">
      <dgm:prSet/>
      <dgm:spPr/>
      <dgm:t>
        <a:bodyPr/>
        <a:lstStyle/>
        <a:p>
          <a:endParaRPr lang="en-US"/>
        </a:p>
      </dgm:t>
    </dgm:pt>
    <dgm:pt modelId="{01307B5A-A960-4BCE-BC5B-C77001EF44FE}">
      <dgm:prSet custT="1"/>
      <dgm:spPr/>
      <dgm:t>
        <a:bodyPr/>
        <a:lstStyle/>
        <a:p>
          <a:r>
            <a:rPr lang="en-US" sz="1400" dirty="0"/>
            <a:t>Overpayment repayment plan (doesn’t change overpayment but can spread payments out to reduce monthly deduction.)</a:t>
          </a:r>
        </a:p>
      </dgm:t>
    </dgm:pt>
    <dgm:pt modelId="{FBD8A2A6-434D-4DD8-B51D-C3F8573D15DC}" type="parTrans" cxnId="{E8404FFB-F9FB-4FF9-BF18-BC452E7318C8}">
      <dgm:prSet/>
      <dgm:spPr/>
      <dgm:t>
        <a:bodyPr/>
        <a:lstStyle/>
        <a:p>
          <a:endParaRPr lang="en-US"/>
        </a:p>
      </dgm:t>
    </dgm:pt>
    <dgm:pt modelId="{5C338276-4A5B-4D03-91BC-9CD6225BFAB8}" type="sibTrans" cxnId="{E8404FFB-F9FB-4FF9-BF18-BC452E7318C8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0CD6A951-DC59-41DE-8396-F7F6CA9E4F2C}" type="pres">
      <dgm:prSet presAssocID="{C68600CD-E207-4321-9B70-A7262F7BB943}" presName="parentLin" presStyleCnt="0"/>
      <dgm:spPr/>
    </dgm:pt>
    <dgm:pt modelId="{0BF0FF95-FD50-4917-86AC-0377B5D8C3D1}" type="pres">
      <dgm:prSet presAssocID="{C68600CD-E207-4321-9B70-A7262F7BB943}" presName="parentLeftMargin" presStyleLbl="node1" presStyleIdx="0" presStyleCnt="1"/>
      <dgm:spPr/>
    </dgm:pt>
    <dgm:pt modelId="{DAE9B467-85C0-47F6-AB6C-B0B944B12E69}" type="pres">
      <dgm:prSet presAssocID="{C68600CD-E207-4321-9B70-A7262F7BB94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2206318-78FA-407B-8CF3-9F944F5AD07E}" type="pres">
      <dgm:prSet presAssocID="{C68600CD-E207-4321-9B70-A7262F7BB943}" presName="negativeSpace" presStyleCnt="0"/>
      <dgm:spPr/>
    </dgm:pt>
    <dgm:pt modelId="{79E378A0-FD39-455F-B23F-609CD2201242}" type="pres">
      <dgm:prSet presAssocID="{C68600CD-E207-4321-9B70-A7262F7BB943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AF2D7A07-1839-4068-9DA5-E92CE6A0E52D}" type="presOf" srcId="{22D76F2B-CF81-4843-9ABC-F636E9B5440D}" destId="{79E378A0-FD39-455F-B23F-609CD2201242}" srcOrd="0" destOrd="1" presId="urn:microsoft.com/office/officeart/2005/8/layout/list1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698D024D-8A0E-4B28-BFCF-B2E587018801}" srcId="{E5ED0527-811D-49C7-A911-12DD0C4B1F4F}" destId="{72092E3C-3CBC-4245-98E8-9272603A56B9}" srcOrd="1" destOrd="0" parTransId="{CC7C778E-51D7-4B6D-91E8-60AA5C7CA565}" sibTransId="{F23B77FF-1890-4A84-AEAB-084EC503D732}"/>
    <dgm:cxn modelId="{9B369357-6D23-4B8D-A38D-9C6442FBC7C0}" type="presOf" srcId="{72092E3C-3CBC-4245-98E8-9272603A56B9}" destId="{79E378A0-FD39-455F-B23F-609CD2201242}" srcOrd="0" destOrd="2" presId="urn:microsoft.com/office/officeart/2005/8/layout/list1"/>
    <dgm:cxn modelId="{650B3D93-1BB4-41AE-959C-008E523003B1}" srcId="{E5ED0527-811D-49C7-A911-12DD0C4B1F4F}" destId="{22D76F2B-CF81-4843-9ABC-F636E9B5440D}" srcOrd="0" destOrd="0" parTransId="{93D0BDD5-A7D8-4776-8EFE-8FC0F1F24A4F}" sibTransId="{4A3925D2-5645-4FA2-BADF-26A88ACAB9DC}"/>
    <dgm:cxn modelId="{EC500EB6-1615-4852-B34F-CCF3032E5130}" type="presOf" srcId="{C68600CD-E207-4321-9B70-A7262F7BB943}" destId="{DAE9B467-85C0-47F6-AB6C-B0B944B12E69}" srcOrd="1" destOrd="0" presId="urn:microsoft.com/office/officeart/2005/8/layout/list1"/>
    <dgm:cxn modelId="{471F93BA-AD70-486E-9B41-4BC70ED85996}" srcId="{040300F1-C3CB-4A27-ACA3-94F3F2EE5E43}" destId="{C68600CD-E207-4321-9B70-A7262F7BB943}" srcOrd="0" destOrd="0" parTransId="{42DE433D-7F5B-4EAD-BD38-912B1A0A22CE}" sibTransId="{1491E08F-BCFC-4605-A976-828D2B063990}"/>
    <dgm:cxn modelId="{BD5FC1BA-66E5-467D-BB4C-EC0C6D6F560A}" srcId="{C68600CD-E207-4321-9B70-A7262F7BB943}" destId="{E5ED0527-811D-49C7-A911-12DD0C4B1F4F}" srcOrd="0" destOrd="0" parTransId="{7AD96F1C-9481-4D8D-84F9-79ED49EAE55F}" sibTransId="{783783A1-5ECA-484D-A830-4050EC700C3E}"/>
    <dgm:cxn modelId="{A73E8AC2-D5CB-4AF8-9008-247ECE3979B5}" type="presOf" srcId="{01307B5A-A960-4BCE-BC5B-C77001EF44FE}" destId="{79E378A0-FD39-455F-B23F-609CD2201242}" srcOrd="0" destOrd="3" presId="urn:microsoft.com/office/officeart/2005/8/layout/list1"/>
    <dgm:cxn modelId="{28C428C5-182E-4B8F-BF04-E06C8BAB46B7}" type="presOf" srcId="{C68600CD-E207-4321-9B70-A7262F7BB943}" destId="{0BF0FF95-FD50-4917-86AC-0377B5D8C3D1}" srcOrd="0" destOrd="0" presId="urn:microsoft.com/office/officeart/2005/8/layout/list1"/>
    <dgm:cxn modelId="{3530E2DF-197A-49CA-999F-7DEC8E5456D3}" type="presOf" srcId="{E5ED0527-811D-49C7-A911-12DD0C4B1F4F}" destId="{79E378A0-FD39-455F-B23F-609CD2201242}" srcOrd="0" destOrd="0" presId="urn:microsoft.com/office/officeart/2005/8/layout/list1"/>
    <dgm:cxn modelId="{E8404FFB-F9FB-4FF9-BF18-BC452E7318C8}" srcId="{E5ED0527-811D-49C7-A911-12DD0C4B1F4F}" destId="{01307B5A-A960-4BCE-BC5B-C77001EF44FE}" srcOrd="2" destOrd="0" parTransId="{FBD8A2A6-434D-4DD8-B51D-C3F8573D15DC}" sibTransId="{5C338276-4A5B-4D03-91BC-9CD6225BFAB8}"/>
    <dgm:cxn modelId="{E9768931-5FC2-4043-B349-24D6B923626E}" type="presParOf" srcId="{FB4B0FA8-10C2-49F9-8464-1C37327E4A27}" destId="{0CD6A951-DC59-41DE-8396-F7F6CA9E4F2C}" srcOrd="0" destOrd="0" presId="urn:microsoft.com/office/officeart/2005/8/layout/list1"/>
    <dgm:cxn modelId="{3691F175-A4A3-47AA-9A59-196E0D0C59AC}" type="presParOf" srcId="{0CD6A951-DC59-41DE-8396-F7F6CA9E4F2C}" destId="{0BF0FF95-FD50-4917-86AC-0377B5D8C3D1}" srcOrd="0" destOrd="0" presId="urn:microsoft.com/office/officeart/2005/8/layout/list1"/>
    <dgm:cxn modelId="{0F5B89F8-9C92-461F-B986-7C2381551C78}" type="presParOf" srcId="{0CD6A951-DC59-41DE-8396-F7F6CA9E4F2C}" destId="{DAE9B467-85C0-47F6-AB6C-B0B944B12E69}" srcOrd="1" destOrd="0" presId="urn:microsoft.com/office/officeart/2005/8/layout/list1"/>
    <dgm:cxn modelId="{13852D00-1E58-43D3-8B2B-FE154E314CF1}" type="presParOf" srcId="{FB4B0FA8-10C2-49F9-8464-1C37327E4A27}" destId="{02206318-78FA-407B-8CF3-9F944F5AD07E}" srcOrd="1" destOrd="0" presId="urn:microsoft.com/office/officeart/2005/8/layout/list1"/>
    <dgm:cxn modelId="{E3BAFE59-1445-4011-B83B-71EA983CE609}" type="presParOf" srcId="{FB4B0FA8-10C2-49F9-8464-1C37327E4A27}" destId="{79E378A0-FD39-455F-B23F-609CD220124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57854105-BA24-4113-BD65-44A8416E24CD}">
      <dgm:prSet custT="1"/>
      <dgm:spPr/>
      <dgm:t>
        <a:bodyPr/>
        <a:lstStyle/>
        <a:p>
          <a:r>
            <a:rPr lang="en-US" sz="2000"/>
            <a:t>SSI reduced because someone else is paying for shelter &amp; food</a:t>
          </a:r>
        </a:p>
      </dgm:t>
    </dgm:pt>
    <dgm:pt modelId="{2E17A629-73B7-4A5E-ABDC-7DBCBF5B57A8}" type="parTrans" cxnId="{F36CC9E7-E70D-499F-85D7-9A0A6680D134}">
      <dgm:prSet/>
      <dgm:spPr/>
      <dgm:t>
        <a:bodyPr/>
        <a:lstStyle/>
        <a:p>
          <a:endParaRPr lang="en-US"/>
        </a:p>
      </dgm:t>
    </dgm:pt>
    <dgm:pt modelId="{85B6DCF5-1B32-437D-A1E3-0CDEA54A1D77}" type="sibTrans" cxnId="{F36CC9E7-E70D-499F-85D7-9A0A6680D134}">
      <dgm:prSet/>
      <dgm:spPr/>
      <dgm:t>
        <a:bodyPr/>
        <a:lstStyle/>
        <a:p>
          <a:endParaRPr lang="en-US"/>
        </a:p>
      </dgm:t>
    </dgm:pt>
    <dgm:pt modelId="{32732774-A401-4B06-ACF6-39BE3EA49117}">
      <dgm:prSet custT="1"/>
      <dgm:spPr/>
      <dgm:t>
        <a:bodyPr/>
        <a:lstStyle/>
        <a:p>
          <a:r>
            <a:rPr lang="en-US" sz="1400"/>
            <a:t>AABD Cash might help, also:</a:t>
          </a:r>
        </a:p>
      </dgm:t>
    </dgm:pt>
    <dgm:pt modelId="{3E08A9EE-D8A5-44F3-B051-448C6D6E03CF}" type="parTrans" cxnId="{FD7DAAC8-EB46-4C01-B139-1B7FC8EAC120}">
      <dgm:prSet/>
      <dgm:spPr/>
      <dgm:t>
        <a:bodyPr/>
        <a:lstStyle/>
        <a:p>
          <a:endParaRPr lang="en-US"/>
        </a:p>
      </dgm:t>
    </dgm:pt>
    <dgm:pt modelId="{A079A638-9CDD-4ADB-84C8-1CDA0C05D398}" type="sibTrans" cxnId="{FD7DAAC8-EB46-4C01-B139-1B7FC8EAC120}">
      <dgm:prSet/>
      <dgm:spPr/>
      <dgm:t>
        <a:bodyPr/>
        <a:lstStyle/>
        <a:p>
          <a:endParaRPr lang="en-US"/>
        </a:p>
      </dgm:t>
    </dgm:pt>
    <dgm:pt modelId="{327024F5-6CB1-4447-8243-E649BE7037F7}">
      <dgm:prSet custT="1"/>
      <dgm:spPr/>
      <dgm:t>
        <a:bodyPr/>
        <a:lstStyle/>
        <a:p>
          <a:r>
            <a:rPr lang="en-US" sz="1400"/>
            <a:t>SSI recipient can start paying some money for rent – best to have a written contract to prove they are a boarder and report that expense to SSA</a:t>
          </a:r>
        </a:p>
      </dgm:t>
    </dgm:pt>
    <dgm:pt modelId="{90B9F57E-86FD-4EEE-A315-0AF805AB9E18}" type="parTrans" cxnId="{65FB58E7-B887-4AE3-92F8-96E0152311BD}">
      <dgm:prSet/>
      <dgm:spPr/>
      <dgm:t>
        <a:bodyPr/>
        <a:lstStyle/>
        <a:p>
          <a:endParaRPr lang="en-US"/>
        </a:p>
      </dgm:t>
    </dgm:pt>
    <dgm:pt modelId="{DA6363D1-F2D2-41A8-9608-7D86077CA75A}" type="sibTrans" cxnId="{65FB58E7-B887-4AE3-92F8-96E0152311BD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3E046CD7-01F2-4161-8422-AF4548A8D520}" type="pres">
      <dgm:prSet presAssocID="{57854105-BA24-4113-BD65-44A8416E24CD}" presName="parentLin" presStyleCnt="0"/>
      <dgm:spPr/>
    </dgm:pt>
    <dgm:pt modelId="{8558A5CF-C54D-455F-A432-38C16D0CEE1D}" type="pres">
      <dgm:prSet presAssocID="{57854105-BA24-4113-BD65-44A8416E24CD}" presName="parentLeftMargin" presStyleLbl="node1" presStyleIdx="0" presStyleCnt="1"/>
      <dgm:spPr/>
    </dgm:pt>
    <dgm:pt modelId="{698FECD2-6400-48C4-9189-B88A8EAE2485}" type="pres">
      <dgm:prSet presAssocID="{57854105-BA24-4113-BD65-44A8416E24C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344598B-F9BE-4102-820C-12A81B1A9B06}" type="pres">
      <dgm:prSet presAssocID="{57854105-BA24-4113-BD65-44A8416E24CD}" presName="negativeSpace" presStyleCnt="0"/>
      <dgm:spPr/>
    </dgm:pt>
    <dgm:pt modelId="{6CAB8EE9-63E8-4EBB-8FEC-56564064A00C}" type="pres">
      <dgm:prSet presAssocID="{57854105-BA24-4113-BD65-44A8416E24C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2299A11-674D-45F2-B061-E4050D37F2A9}" type="presOf" srcId="{327024F5-6CB1-4447-8243-E649BE7037F7}" destId="{6CAB8EE9-63E8-4EBB-8FEC-56564064A00C}" srcOrd="0" destOrd="1" presId="urn:microsoft.com/office/officeart/2005/8/layout/list1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08791DA2-4DB6-4915-896A-361ADF80DFD4}" type="presOf" srcId="{32732774-A401-4B06-ACF6-39BE3EA49117}" destId="{6CAB8EE9-63E8-4EBB-8FEC-56564064A00C}" srcOrd="0" destOrd="0" presId="urn:microsoft.com/office/officeart/2005/8/layout/list1"/>
    <dgm:cxn modelId="{76F85CB0-447A-4E82-B51B-CEF2F6791A68}" type="presOf" srcId="{57854105-BA24-4113-BD65-44A8416E24CD}" destId="{698FECD2-6400-48C4-9189-B88A8EAE2485}" srcOrd="1" destOrd="0" presId="urn:microsoft.com/office/officeart/2005/8/layout/list1"/>
    <dgm:cxn modelId="{CD589DC7-A9DB-4673-83B2-40D677D60189}" type="presOf" srcId="{57854105-BA24-4113-BD65-44A8416E24CD}" destId="{8558A5CF-C54D-455F-A432-38C16D0CEE1D}" srcOrd="0" destOrd="0" presId="urn:microsoft.com/office/officeart/2005/8/layout/list1"/>
    <dgm:cxn modelId="{FD7DAAC8-EB46-4C01-B139-1B7FC8EAC120}" srcId="{57854105-BA24-4113-BD65-44A8416E24CD}" destId="{32732774-A401-4B06-ACF6-39BE3EA49117}" srcOrd="0" destOrd="0" parTransId="{3E08A9EE-D8A5-44F3-B051-448C6D6E03CF}" sibTransId="{A079A638-9CDD-4ADB-84C8-1CDA0C05D398}"/>
    <dgm:cxn modelId="{65FB58E7-B887-4AE3-92F8-96E0152311BD}" srcId="{32732774-A401-4B06-ACF6-39BE3EA49117}" destId="{327024F5-6CB1-4447-8243-E649BE7037F7}" srcOrd="0" destOrd="0" parTransId="{90B9F57E-86FD-4EEE-A315-0AF805AB9E18}" sibTransId="{DA6363D1-F2D2-41A8-9608-7D86077CA75A}"/>
    <dgm:cxn modelId="{F36CC9E7-E70D-499F-85D7-9A0A6680D134}" srcId="{040300F1-C3CB-4A27-ACA3-94F3F2EE5E43}" destId="{57854105-BA24-4113-BD65-44A8416E24CD}" srcOrd="0" destOrd="0" parTransId="{2E17A629-73B7-4A5E-ABDC-7DBCBF5B57A8}" sibTransId="{85B6DCF5-1B32-437D-A1E3-0CDEA54A1D77}"/>
    <dgm:cxn modelId="{AC4FBA70-2EB6-4DBC-83E4-7014965E95AA}" type="presParOf" srcId="{FB4B0FA8-10C2-49F9-8464-1C37327E4A27}" destId="{3E046CD7-01F2-4161-8422-AF4548A8D520}" srcOrd="0" destOrd="0" presId="urn:microsoft.com/office/officeart/2005/8/layout/list1"/>
    <dgm:cxn modelId="{F3CDD8F9-1AEB-4997-9BB4-949FF52FB940}" type="presParOf" srcId="{3E046CD7-01F2-4161-8422-AF4548A8D520}" destId="{8558A5CF-C54D-455F-A432-38C16D0CEE1D}" srcOrd="0" destOrd="0" presId="urn:microsoft.com/office/officeart/2005/8/layout/list1"/>
    <dgm:cxn modelId="{F35DA868-60AC-48D1-B29B-2086DEECC180}" type="presParOf" srcId="{3E046CD7-01F2-4161-8422-AF4548A8D520}" destId="{698FECD2-6400-48C4-9189-B88A8EAE2485}" srcOrd="1" destOrd="0" presId="urn:microsoft.com/office/officeart/2005/8/layout/list1"/>
    <dgm:cxn modelId="{D0BF1603-59A8-4256-B6DA-E85DDE8465F3}" type="presParOf" srcId="{FB4B0FA8-10C2-49F9-8464-1C37327E4A27}" destId="{3344598B-F9BE-4102-820C-12A81B1A9B06}" srcOrd="1" destOrd="0" presId="urn:microsoft.com/office/officeart/2005/8/layout/list1"/>
    <dgm:cxn modelId="{0700D636-D9DC-464A-BCE4-A15BD15D6693}" type="presParOf" srcId="{FB4B0FA8-10C2-49F9-8464-1C37327E4A27}" destId="{6CAB8EE9-63E8-4EBB-8FEC-56564064A00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3484621-E2FB-48F3-A701-F92DB9245C58}">
      <dgm:prSet phldrT="[Text]" custT="1"/>
      <dgm:spPr/>
      <dgm:t>
        <a:bodyPr/>
        <a:lstStyle/>
        <a:p>
          <a:r>
            <a:rPr lang="en-US" sz="2000"/>
            <a:t>SSA miscalculations, mischaracterizations</a:t>
          </a:r>
        </a:p>
      </dgm:t>
    </dgm:pt>
    <dgm:pt modelId="{A0A4A174-7429-468E-8935-ACA9BF3AEBFC}" type="parTrans" cxnId="{A73253ED-2A11-4CCD-8B62-B76451D29B66}">
      <dgm:prSet/>
      <dgm:spPr/>
      <dgm:t>
        <a:bodyPr/>
        <a:lstStyle/>
        <a:p>
          <a:endParaRPr lang="en-US"/>
        </a:p>
      </dgm:t>
    </dgm:pt>
    <dgm:pt modelId="{CC62EA15-082D-47E6-9B89-E4FD51811882}" type="sibTrans" cxnId="{A73253ED-2A11-4CCD-8B62-B76451D29B66}">
      <dgm:prSet/>
      <dgm:spPr/>
      <dgm:t>
        <a:bodyPr/>
        <a:lstStyle/>
        <a:p>
          <a:endParaRPr lang="en-US"/>
        </a:p>
      </dgm:t>
    </dgm:pt>
    <dgm:pt modelId="{48833DEB-61FD-40C4-A014-8EEB867CD6C3}">
      <dgm:prSet phldrT="[Text]" custT="1"/>
      <dgm:spPr/>
      <dgm:t>
        <a:bodyPr/>
        <a:lstStyle/>
        <a:p>
          <a:r>
            <a:rPr lang="en-US" sz="1400"/>
            <a:t>AABD Cash might help, also:</a:t>
          </a:r>
        </a:p>
      </dgm:t>
    </dgm:pt>
    <dgm:pt modelId="{C9E54509-7800-40B6-BDB3-5B613898BC60}" type="parTrans" cxnId="{974BD3EC-F51C-4E43-8074-F7315CACD9A5}">
      <dgm:prSet/>
      <dgm:spPr/>
      <dgm:t>
        <a:bodyPr/>
        <a:lstStyle/>
        <a:p>
          <a:endParaRPr lang="en-US"/>
        </a:p>
      </dgm:t>
    </dgm:pt>
    <dgm:pt modelId="{B774F676-C102-4FF2-A29C-6B9018C9A30C}" type="sibTrans" cxnId="{974BD3EC-F51C-4E43-8074-F7315CACD9A5}">
      <dgm:prSet/>
      <dgm:spPr/>
      <dgm:t>
        <a:bodyPr/>
        <a:lstStyle/>
        <a:p>
          <a:endParaRPr lang="en-US"/>
        </a:p>
      </dgm:t>
    </dgm:pt>
    <dgm:pt modelId="{BD498722-C040-43F7-9EDD-153DB8A71E26}">
      <dgm:prSet phldrT="[Text]" custT="1"/>
      <dgm:spPr/>
      <dgm:t>
        <a:bodyPr/>
        <a:lstStyle/>
        <a:p>
          <a:r>
            <a:rPr lang="en-US" sz="1400"/>
            <a:t>Appeal SSA decisions. I recommend consulting someone with expertise in SSA rules for these situations.</a:t>
          </a:r>
        </a:p>
      </dgm:t>
    </dgm:pt>
    <dgm:pt modelId="{CE712740-D570-4A1D-8B45-139C144C2210}" type="parTrans" cxnId="{EFAD1F36-E120-4B5F-8A3C-146531D26529}">
      <dgm:prSet/>
      <dgm:spPr/>
      <dgm:t>
        <a:bodyPr/>
        <a:lstStyle/>
        <a:p>
          <a:endParaRPr lang="en-US"/>
        </a:p>
      </dgm:t>
    </dgm:pt>
    <dgm:pt modelId="{F2EBBF94-6024-4106-B77C-80440338D84C}" type="sibTrans" cxnId="{EFAD1F36-E120-4B5F-8A3C-146531D26529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00B43910-ABAF-4944-AF5C-185291E62F6F}" type="pres">
      <dgm:prSet presAssocID="{23484621-E2FB-48F3-A701-F92DB9245C58}" presName="parentLin" presStyleCnt="0"/>
      <dgm:spPr/>
    </dgm:pt>
    <dgm:pt modelId="{F78EBFDF-A863-4AA2-B5A8-8C095D10B677}" type="pres">
      <dgm:prSet presAssocID="{23484621-E2FB-48F3-A701-F92DB9245C58}" presName="parentLeftMargin" presStyleLbl="node1" presStyleIdx="0" presStyleCnt="1"/>
      <dgm:spPr/>
    </dgm:pt>
    <dgm:pt modelId="{E1ADA45C-D108-4D9C-AA28-8D505CBD6F7B}" type="pres">
      <dgm:prSet presAssocID="{23484621-E2FB-48F3-A701-F92DB9245C58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4086750-F49D-4FE5-AC32-26C309801499}" type="pres">
      <dgm:prSet presAssocID="{23484621-E2FB-48F3-A701-F92DB9245C58}" presName="negativeSpace" presStyleCnt="0"/>
      <dgm:spPr/>
    </dgm:pt>
    <dgm:pt modelId="{4625D061-2B7D-4A2C-AB70-F0351ACEC20B}" type="pres">
      <dgm:prSet presAssocID="{23484621-E2FB-48F3-A701-F92DB9245C5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6520B0D-7DEF-4DC2-9836-93A658E31130}" type="presOf" srcId="{23484621-E2FB-48F3-A701-F92DB9245C58}" destId="{F78EBFDF-A863-4AA2-B5A8-8C095D10B677}" srcOrd="0" destOrd="0" presId="urn:microsoft.com/office/officeart/2005/8/layout/list1"/>
    <dgm:cxn modelId="{EFAD1F36-E120-4B5F-8A3C-146531D26529}" srcId="{48833DEB-61FD-40C4-A014-8EEB867CD6C3}" destId="{BD498722-C040-43F7-9EDD-153DB8A71E26}" srcOrd="0" destOrd="0" parTransId="{CE712740-D570-4A1D-8B45-139C144C2210}" sibTransId="{F2EBBF94-6024-4106-B77C-80440338D84C}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1F03F33D-9AEA-430C-92FC-6F54F3B46924}" type="presOf" srcId="{48833DEB-61FD-40C4-A014-8EEB867CD6C3}" destId="{4625D061-2B7D-4A2C-AB70-F0351ACEC20B}" srcOrd="0" destOrd="0" presId="urn:microsoft.com/office/officeart/2005/8/layout/list1"/>
    <dgm:cxn modelId="{7E3DCF63-32A4-452E-AA2B-1F8BDC6C7291}" type="presOf" srcId="{BD498722-C040-43F7-9EDD-153DB8A71E26}" destId="{4625D061-2B7D-4A2C-AB70-F0351ACEC20B}" srcOrd="0" destOrd="1" presId="urn:microsoft.com/office/officeart/2005/8/layout/list1"/>
    <dgm:cxn modelId="{EE230989-6692-4144-8C1D-CD27F6D8B0EC}" type="presOf" srcId="{23484621-E2FB-48F3-A701-F92DB9245C58}" destId="{E1ADA45C-D108-4D9C-AA28-8D505CBD6F7B}" srcOrd="1" destOrd="0" presId="urn:microsoft.com/office/officeart/2005/8/layout/list1"/>
    <dgm:cxn modelId="{974BD3EC-F51C-4E43-8074-F7315CACD9A5}" srcId="{23484621-E2FB-48F3-A701-F92DB9245C58}" destId="{48833DEB-61FD-40C4-A014-8EEB867CD6C3}" srcOrd="0" destOrd="0" parTransId="{C9E54509-7800-40B6-BDB3-5B613898BC60}" sibTransId="{B774F676-C102-4FF2-A29C-6B9018C9A30C}"/>
    <dgm:cxn modelId="{A73253ED-2A11-4CCD-8B62-B76451D29B66}" srcId="{040300F1-C3CB-4A27-ACA3-94F3F2EE5E43}" destId="{23484621-E2FB-48F3-A701-F92DB9245C58}" srcOrd="0" destOrd="0" parTransId="{A0A4A174-7429-468E-8935-ACA9BF3AEBFC}" sibTransId="{CC62EA15-082D-47E6-9B89-E4FD51811882}"/>
    <dgm:cxn modelId="{A2C54BAD-D14B-40E8-B7FC-4CA0FFF9CA40}" type="presParOf" srcId="{FB4B0FA8-10C2-49F9-8464-1C37327E4A27}" destId="{00B43910-ABAF-4944-AF5C-185291E62F6F}" srcOrd="0" destOrd="0" presId="urn:microsoft.com/office/officeart/2005/8/layout/list1"/>
    <dgm:cxn modelId="{06F26963-77C8-4DFA-90D5-6B62332BC838}" type="presParOf" srcId="{00B43910-ABAF-4944-AF5C-185291E62F6F}" destId="{F78EBFDF-A863-4AA2-B5A8-8C095D10B677}" srcOrd="0" destOrd="0" presId="urn:microsoft.com/office/officeart/2005/8/layout/list1"/>
    <dgm:cxn modelId="{C6CD81E1-03B9-4149-B859-758D504BDF9A}" type="presParOf" srcId="{00B43910-ABAF-4944-AF5C-185291E62F6F}" destId="{E1ADA45C-D108-4D9C-AA28-8D505CBD6F7B}" srcOrd="1" destOrd="0" presId="urn:microsoft.com/office/officeart/2005/8/layout/list1"/>
    <dgm:cxn modelId="{C2205618-BD97-4D82-B3C3-015140DAA194}" type="presParOf" srcId="{FB4B0FA8-10C2-49F9-8464-1C37327E4A27}" destId="{A4086750-F49D-4FE5-AC32-26C309801499}" srcOrd="1" destOrd="0" presId="urn:microsoft.com/office/officeart/2005/8/layout/list1"/>
    <dgm:cxn modelId="{629ECD18-87A4-4D44-B6E8-2A991BB80B92}" type="presParOf" srcId="{FB4B0FA8-10C2-49F9-8464-1C37327E4A27}" destId="{4625D061-2B7D-4A2C-AB70-F0351ACEC20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40300F1-C3CB-4A27-ACA3-94F3F2EE5E43}" type="doc">
      <dgm:prSet loTypeId="urn:microsoft.com/office/officeart/2005/8/layout/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96D4B9D7-0C3D-4F07-8150-15C5F5AAD566}">
      <dgm:prSet phldrT="[Text]" custT="1"/>
      <dgm:spPr/>
      <dgm:t>
        <a:bodyPr/>
        <a:lstStyle/>
        <a:p>
          <a:r>
            <a:rPr lang="en-US" sz="2000"/>
            <a:t>SSA reduced because of child-support or other federal debt</a:t>
          </a:r>
        </a:p>
      </dgm:t>
    </dgm:pt>
    <dgm:pt modelId="{0100B321-D8B6-437A-B142-BD2DC22259D8}" type="parTrans" cxnId="{C06476A9-DC4E-4E9F-9DC4-6255AEBEB360}">
      <dgm:prSet/>
      <dgm:spPr/>
      <dgm:t>
        <a:bodyPr/>
        <a:lstStyle/>
        <a:p>
          <a:endParaRPr lang="en-US"/>
        </a:p>
      </dgm:t>
    </dgm:pt>
    <dgm:pt modelId="{18791E0C-6460-40C7-9C84-43F6D7CCBD85}" type="sibTrans" cxnId="{C06476A9-DC4E-4E9F-9DC4-6255AEBEB360}">
      <dgm:prSet/>
      <dgm:spPr/>
      <dgm:t>
        <a:bodyPr/>
        <a:lstStyle/>
        <a:p>
          <a:endParaRPr lang="en-US"/>
        </a:p>
      </dgm:t>
    </dgm:pt>
    <dgm:pt modelId="{ACEE23DD-4F4D-409C-958C-D0E8DFCA715A}">
      <dgm:prSet phldrT="[Text]" custT="1"/>
      <dgm:spPr>
        <a:solidFill>
          <a:srgbClr val="FFFFFF"/>
        </a:solidFill>
      </dgm:spPr>
      <dgm:t>
        <a:bodyPr/>
        <a:lstStyle/>
        <a:p>
          <a:r>
            <a:rPr lang="en-US" sz="1400"/>
            <a:t>AABD Cash might help, also:</a:t>
          </a:r>
        </a:p>
      </dgm:t>
    </dgm:pt>
    <dgm:pt modelId="{87C76642-E55D-4581-8FE8-28B3EF0A67A6}" type="parTrans" cxnId="{3316FEA1-9D13-4549-9E14-1657321375F8}">
      <dgm:prSet/>
      <dgm:spPr/>
      <dgm:t>
        <a:bodyPr/>
        <a:lstStyle/>
        <a:p>
          <a:endParaRPr lang="en-US"/>
        </a:p>
      </dgm:t>
    </dgm:pt>
    <dgm:pt modelId="{23AEEA31-7534-4E2C-A068-80DCDCFD090D}" type="sibTrans" cxnId="{3316FEA1-9D13-4549-9E14-1657321375F8}">
      <dgm:prSet/>
      <dgm:spPr/>
      <dgm:t>
        <a:bodyPr/>
        <a:lstStyle/>
        <a:p>
          <a:endParaRPr lang="en-US"/>
        </a:p>
      </dgm:t>
    </dgm:pt>
    <dgm:pt modelId="{3E58BEA1-5567-49FB-94EC-89823256918E}">
      <dgm:prSet phldrT="[Text]" custT="1"/>
      <dgm:spPr>
        <a:solidFill>
          <a:srgbClr val="FFFFFF"/>
        </a:solidFill>
      </dgm:spPr>
      <dgm:t>
        <a:bodyPr/>
        <a:lstStyle/>
        <a:p>
          <a:r>
            <a:rPr lang="en-US" sz="1400"/>
            <a:t>Consult expert regarding underlying debt</a:t>
          </a:r>
        </a:p>
      </dgm:t>
    </dgm:pt>
    <dgm:pt modelId="{3314B3D2-C438-4929-8BA1-21005501962C}" type="parTrans" cxnId="{156DB818-335F-4D43-8590-0873FED1F36A}">
      <dgm:prSet/>
      <dgm:spPr/>
      <dgm:t>
        <a:bodyPr/>
        <a:lstStyle/>
        <a:p>
          <a:endParaRPr lang="en-US"/>
        </a:p>
      </dgm:t>
    </dgm:pt>
    <dgm:pt modelId="{16CF5642-B1C8-41A5-8AF7-83DC2C757D82}" type="sibTrans" cxnId="{156DB818-335F-4D43-8590-0873FED1F36A}">
      <dgm:prSet/>
      <dgm:spPr/>
      <dgm:t>
        <a:bodyPr/>
        <a:lstStyle/>
        <a:p>
          <a:endParaRPr lang="en-US"/>
        </a:p>
      </dgm:t>
    </dgm:pt>
    <dgm:pt modelId="{FB4B0FA8-10C2-49F9-8464-1C37327E4A27}" type="pres">
      <dgm:prSet presAssocID="{040300F1-C3CB-4A27-ACA3-94F3F2EE5E43}" presName="linear" presStyleCnt="0">
        <dgm:presLayoutVars>
          <dgm:dir/>
          <dgm:animLvl val="lvl"/>
          <dgm:resizeHandles val="exact"/>
        </dgm:presLayoutVars>
      </dgm:prSet>
      <dgm:spPr/>
    </dgm:pt>
    <dgm:pt modelId="{26FC6344-2BD5-4123-94AF-99D25019E3F0}" type="pres">
      <dgm:prSet presAssocID="{96D4B9D7-0C3D-4F07-8150-15C5F5AAD566}" presName="parentLin" presStyleCnt="0"/>
      <dgm:spPr/>
    </dgm:pt>
    <dgm:pt modelId="{87A0CBFE-2F67-4AB2-A65C-DCDAEACDC8BE}" type="pres">
      <dgm:prSet presAssocID="{96D4B9D7-0C3D-4F07-8150-15C5F5AAD566}" presName="parentLeftMargin" presStyleLbl="node1" presStyleIdx="0" presStyleCnt="1"/>
      <dgm:spPr/>
    </dgm:pt>
    <dgm:pt modelId="{1B2CA0D2-C23A-45B0-BD8E-0C8BA19B5FBA}" type="pres">
      <dgm:prSet presAssocID="{96D4B9D7-0C3D-4F07-8150-15C5F5AAD56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6B7C545-6FA2-4E04-9565-157A049F9B97}" type="pres">
      <dgm:prSet presAssocID="{96D4B9D7-0C3D-4F07-8150-15C5F5AAD566}" presName="negativeSpace" presStyleCnt="0"/>
      <dgm:spPr/>
    </dgm:pt>
    <dgm:pt modelId="{292FA0F4-603A-47BD-936C-3BD2708D1B26}" type="pres">
      <dgm:prSet presAssocID="{96D4B9D7-0C3D-4F07-8150-15C5F5AAD566}" presName="childText" presStyleLbl="conFgAcc1" presStyleIdx="0" presStyleCnt="1" custLinFactNeighborX="69384" custLinFactNeighborY="3872">
        <dgm:presLayoutVars>
          <dgm:bulletEnabled val="1"/>
        </dgm:presLayoutVars>
      </dgm:prSet>
      <dgm:spPr/>
    </dgm:pt>
  </dgm:ptLst>
  <dgm:cxnLst>
    <dgm:cxn modelId="{156DB818-335F-4D43-8590-0873FED1F36A}" srcId="{ACEE23DD-4F4D-409C-958C-D0E8DFCA715A}" destId="{3E58BEA1-5567-49FB-94EC-89823256918E}" srcOrd="0" destOrd="0" parTransId="{3314B3D2-C438-4929-8BA1-21005501962C}" sibTransId="{16CF5642-B1C8-41A5-8AF7-83DC2C757D82}"/>
    <dgm:cxn modelId="{C5E27F37-72E3-4F05-A106-E5277319720E}" type="presOf" srcId="{040300F1-C3CB-4A27-ACA3-94F3F2EE5E43}" destId="{FB4B0FA8-10C2-49F9-8464-1C37327E4A27}" srcOrd="0" destOrd="0" presId="urn:microsoft.com/office/officeart/2005/8/layout/list1"/>
    <dgm:cxn modelId="{912DBE3F-2F0E-4D65-92BC-1B802618881A}" type="presOf" srcId="{3E58BEA1-5567-49FB-94EC-89823256918E}" destId="{292FA0F4-603A-47BD-936C-3BD2708D1B26}" srcOrd="0" destOrd="1" presId="urn:microsoft.com/office/officeart/2005/8/layout/list1"/>
    <dgm:cxn modelId="{FBB9DB60-AA32-49C5-B266-B46F6CDDAF1A}" type="presOf" srcId="{ACEE23DD-4F4D-409C-958C-D0E8DFCA715A}" destId="{292FA0F4-603A-47BD-936C-3BD2708D1B26}" srcOrd="0" destOrd="0" presId="urn:microsoft.com/office/officeart/2005/8/layout/list1"/>
    <dgm:cxn modelId="{8CF1186F-68AB-4D32-A9C8-E43F53B4ABDA}" type="presOf" srcId="{96D4B9D7-0C3D-4F07-8150-15C5F5AAD566}" destId="{87A0CBFE-2F67-4AB2-A65C-DCDAEACDC8BE}" srcOrd="0" destOrd="0" presId="urn:microsoft.com/office/officeart/2005/8/layout/list1"/>
    <dgm:cxn modelId="{3316FEA1-9D13-4549-9E14-1657321375F8}" srcId="{96D4B9D7-0C3D-4F07-8150-15C5F5AAD566}" destId="{ACEE23DD-4F4D-409C-958C-D0E8DFCA715A}" srcOrd="0" destOrd="0" parTransId="{87C76642-E55D-4581-8FE8-28B3EF0A67A6}" sibTransId="{23AEEA31-7534-4E2C-A068-80DCDCFD090D}"/>
    <dgm:cxn modelId="{C06476A9-DC4E-4E9F-9DC4-6255AEBEB360}" srcId="{040300F1-C3CB-4A27-ACA3-94F3F2EE5E43}" destId="{96D4B9D7-0C3D-4F07-8150-15C5F5AAD566}" srcOrd="0" destOrd="0" parTransId="{0100B321-D8B6-437A-B142-BD2DC22259D8}" sibTransId="{18791E0C-6460-40C7-9C84-43F6D7CCBD85}"/>
    <dgm:cxn modelId="{29D014B8-9E10-4BC6-9FDF-D12F7F9797DC}" type="presOf" srcId="{96D4B9D7-0C3D-4F07-8150-15C5F5AAD566}" destId="{1B2CA0D2-C23A-45B0-BD8E-0C8BA19B5FBA}" srcOrd="1" destOrd="0" presId="urn:microsoft.com/office/officeart/2005/8/layout/list1"/>
    <dgm:cxn modelId="{D6FACC09-5681-48DE-A42B-6CD695F492D7}" type="presParOf" srcId="{FB4B0FA8-10C2-49F9-8464-1C37327E4A27}" destId="{26FC6344-2BD5-4123-94AF-99D25019E3F0}" srcOrd="0" destOrd="0" presId="urn:microsoft.com/office/officeart/2005/8/layout/list1"/>
    <dgm:cxn modelId="{266C6846-A823-41E5-8721-FBCB196229DF}" type="presParOf" srcId="{26FC6344-2BD5-4123-94AF-99D25019E3F0}" destId="{87A0CBFE-2F67-4AB2-A65C-DCDAEACDC8BE}" srcOrd="0" destOrd="0" presId="urn:microsoft.com/office/officeart/2005/8/layout/list1"/>
    <dgm:cxn modelId="{2AC15610-6911-4CB0-ADC1-1F6F1BCB6B33}" type="presParOf" srcId="{26FC6344-2BD5-4123-94AF-99D25019E3F0}" destId="{1B2CA0D2-C23A-45B0-BD8E-0C8BA19B5FBA}" srcOrd="1" destOrd="0" presId="urn:microsoft.com/office/officeart/2005/8/layout/list1"/>
    <dgm:cxn modelId="{39D58F48-4FF4-4F73-85B0-08898967AEE9}" type="presParOf" srcId="{FB4B0FA8-10C2-49F9-8464-1C37327E4A27}" destId="{C6B7C545-6FA2-4E04-9565-157A049F9B97}" srcOrd="1" destOrd="0" presId="urn:microsoft.com/office/officeart/2005/8/layout/list1"/>
    <dgm:cxn modelId="{6702DB08-A6FE-4AE1-95BF-FA8EA833F2A0}" type="presParOf" srcId="{FB4B0FA8-10C2-49F9-8464-1C37327E4A27}" destId="{292FA0F4-603A-47BD-936C-3BD2708D1B2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7B561ED-7322-4509-98C6-C502B3A14A73}" type="doc">
      <dgm:prSet loTypeId="urn:microsoft.com/office/officeart/2009/3/layout/StepUpProcess" loCatId="process" qsTypeId="urn:microsoft.com/office/officeart/2005/8/quickstyle/simple1#24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77858ECA-4AA9-495C-83F5-2F1D7A6F3CB3}">
      <dgm:prSet phldrT="[Text]" phldr="0" custT="1"/>
      <dgm:spPr/>
      <dgm:t>
        <a:bodyPr/>
        <a:lstStyle/>
        <a:p>
          <a:r>
            <a:rPr lang="en-US" sz="1900" dirty="0"/>
            <a:t>Apply for “cash”      </a:t>
          </a:r>
          <a:r>
            <a:rPr lang="en-US" sz="1500" dirty="0"/>
            <a:t>Ignore TANF work requirement warnings.</a:t>
          </a:r>
        </a:p>
      </dgm:t>
    </dgm:pt>
    <dgm:pt modelId="{BD47CCA6-E5B4-432A-BB90-94661D86CF13}" type="parTrans" cxnId="{9586683B-D5C8-4E18-94A6-BB1AC2C2D137}">
      <dgm:prSet/>
      <dgm:spPr/>
      <dgm:t>
        <a:bodyPr/>
        <a:lstStyle/>
        <a:p>
          <a:endParaRPr lang="en-US"/>
        </a:p>
      </dgm:t>
    </dgm:pt>
    <dgm:pt modelId="{D0F5C5ED-7F07-4942-83DF-C10BE3FDA52A}" type="sibTrans" cxnId="{9586683B-D5C8-4E18-94A6-BB1AC2C2D137}">
      <dgm:prSet/>
      <dgm:spPr/>
      <dgm:t>
        <a:bodyPr/>
        <a:lstStyle/>
        <a:p>
          <a:endParaRPr lang="en-US"/>
        </a:p>
      </dgm:t>
    </dgm:pt>
    <dgm:pt modelId="{DC1BE60B-BB09-4462-8302-315BF5F47311}">
      <dgm:prSet phldrT="[Text]" phldr="0"/>
      <dgm:spPr/>
      <dgm:t>
        <a:bodyPr/>
        <a:lstStyle/>
        <a:p>
          <a:r>
            <a:rPr lang="en-US" dirty="0"/>
            <a:t>Interview</a:t>
          </a:r>
        </a:p>
      </dgm:t>
    </dgm:pt>
    <dgm:pt modelId="{35819392-3EF6-4A08-9307-0F43BC8F701B}" type="parTrans" cxnId="{22D88EAA-583E-45C6-883D-A8FEB96FB929}">
      <dgm:prSet/>
      <dgm:spPr/>
      <dgm:t>
        <a:bodyPr/>
        <a:lstStyle/>
        <a:p>
          <a:endParaRPr lang="en-US"/>
        </a:p>
      </dgm:t>
    </dgm:pt>
    <dgm:pt modelId="{2665629B-D7C9-443D-B684-C025FE45E126}" type="sibTrans" cxnId="{22D88EAA-583E-45C6-883D-A8FEB96FB929}">
      <dgm:prSet/>
      <dgm:spPr/>
      <dgm:t>
        <a:bodyPr/>
        <a:lstStyle/>
        <a:p>
          <a:endParaRPr lang="en-US"/>
        </a:p>
      </dgm:t>
    </dgm:pt>
    <dgm:pt modelId="{85562C51-8444-4F24-BE4B-4217166E5F1D}">
      <dgm:prSet phldrT="[Text]" phldr="0"/>
      <dgm:spPr/>
      <dgm:t>
        <a:bodyPr/>
        <a:lstStyle/>
        <a:p>
          <a:r>
            <a:rPr lang="en-US" dirty="0"/>
            <a:t>Verifications</a:t>
          </a:r>
        </a:p>
      </dgm:t>
    </dgm:pt>
    <dgm:pt modelId="{ECA7A7BC-035D-4E90-A520-8A444466CCCF}" type="parTrans" cxnId="{5EC355D2-6DC2-410D-8A25-65A8BDDCF7B0}">
      <dgm:prSet/>
      <dgm:spPr/>
      <dgm:t>
        <a:bodyPr/>
        <a:lstStyle/>
        <a:p>
          <a:endParaRPr lang="en-US"/>
        </a:p>
      </dgm:t>
    </dgm:pt>
    <dgm:pt modelId="{1B515D78-8F96-4918-964B-177D95469904}" type="sibTrans" cxnId="{5EC355D2-6DC2-410D-8A25-65A8BDDCF7B0}">
      <dgm:prSet/>
      <dgm:spPr/>
      <dgm:t>
        <a:bodyPr/>
        <a:lstStyle/>
        <a:p>
          <a:endParaRPr lang="en-US"/>
        </a:p>
      </dgm:t>
    </dgm:pt>
    <dgm:pt modelId="{198D84D4-9720-4A40-93AE-297466DE267F}">
      <dgm:prSet phldrT="[Text]" phldr="0"/>
      <dgm:spPr/>
      <dgm:t>
        <a:bodyPr/>
        <a:lstStyle/>
        <a:p>
          <a:r>
            <a:rPr lang="en-US"/>
            <a:t>Income</a:t>
          </a:r>
          <a:endParaRPr lang="en-US" dirty="0"/>
        </a:p>
      </dgm:t>
    </dgm:pt>
    <dgm:pt modelId="{344CE302-B88D-4431-A9D0-A26ADD63261C}" type="parTrans" cxnId="{4D4F32CD-6110-45D8-8854-17C6F2515EEB}">
      <dgm:prSet/>
      <dgm:spPr/>
      <dgm:t>
        <a:bodyPr/>
        <a:lstStyle/>
        <a:p>
          <a:endParaRPr lang="en-US"/>
        </a:p>
      </dgm:t>
    </dgm:pt>
    <dgm:pt modelId="{86B23BEA-F569-490D-9293-E753CECCF841}" type="sibTrans" cxnId="{4D4F32CD-6110-45D8-8854-17C6F2515EEB}">
      <dgm:prSet/>
      <dgm:spPr/>
      <dgm:t>
        <a:bodyPr/>
        <a:lstStyle/>
        <a:p>
          <a:endParaRPr lang="en-US"/>
        </a:p>
      </dgm:t>
    </dgm:pt>
    <dgm:pt modelId="{6333B057-619A-4F92-A91F-B7E93E750E4C}">
      <dgm:prSet phldrT="[Text]" phldr="0"/>
      <dgm:spPr/>
      <dgm:t>
        <a:bodyPr/>
        <a:lstStyle/>
        <a:p>
          <a:r>
            <a:rPr lang="en-US"/>
            <a:t>Rent/Mortgage</a:t>
          </a:r>
          <a:endParaRPr lang="en-US" dirty="0"/>
        </a:p>
      </dgm:t>
    </dgm:pt>
    <dgm:pt modelId="{4969B581-6455-40B6-8D59-C9FD508A3312}" type="parTrans" cxnId="{5B4C1422-7B90-46FC-890A-0B8FD10DFB5D}">
      <dgm:prSet/>
      <dgm:spPr/>
      <dgm:t>
        <a:bodyPr/>
        <a:lstStyle/>
        <a:p>
          <a:endParaRPr lang="en-US"/>
        </a:p>
      </dgm:t>
    </dgm:pt>
    <dgm:pt modelId="{A0291AFE-DA3C-4589-B285-E35B95F12D3C}" type="sibTrans" cxnId="{5B4C1422-7B90-46FC-890A-0B8FD10DFB5D}">
      <dgm:prSet/>
      <dgm:spPr/>
      <dgm:t>
        <a:bodyPr/>
        <a:lstStyle/>
        <a:p>
          <a:endParaRPr lang="en-US"/>
        </a:p>
      </dgm:t>
    </dgm:pt>
    <dgm:pt modelId="{E332AEC0-BEE4-405C-BBFC-FCBB61E22698}">
      <dgm:prSet phldrT="[Text]" phldr="0"/>
      <dgm:spPr/>
      <dgm:t>
        <a:bodyPr/>
        <a:lstStyle/>
        <a:p>
          <a:r>
            <a:rPr lang="en-US" dirty="0"/>
            <a:t>Medical conditions preventing use of stairs</a:t>
          </a:r>
        </a:p>
      </dgm:t>
    </dgm:pt>
    <dgm:pt modelId="{F9B8B1BF-6560-460C-89BA-DAEB25310EAF}" type="parTrans" cxnId="{B32F7899-E800-4B92-8D5E-DAAC71AF9D15}">
      <dgm:prSet/>
      <dgm:spPr/>
      <dgm:t>
        <a:bodyPr/>
        <a:lstStyle/>
        <a:p>
          <a:endParaRPr lang="en-US"/>
        </a:p>
      </dgm:t>
    </dgm:pt>
    <dgm:pt modelId="{3F2FFA30-0CF3-4F37-AB30-80BBB860230A}" type="sibTrans" cxnId="{B32F7899-E800-4B92-8D5E-DAAC71AF9D15}">
      <dgm:prSet/>
      <dgm:spPr/>
      <dgm:t>
        <a:bodyPr/>
        <a:lstStyle/>
        <a:p>
          <a:endParaRPr lang="en-US"/>
        </a:p>
      </dgm:t>
    </dgm:pt>
    <dgm:pt modelId="{54795484-C962-4236-8F40-F7C6CA207854}">
      <dgm:prSet phldrT="[Text]" phldr="0"/>
      <dgm:spPr/>
      <dgm:t>
        <a:bodyPr/>
        <a:lstStyle/>
        <a:p>
          <a:r>
            <a:rPr lang="en-US"/>
            <a:t>Dietary limitations</a:t>
          </a:r>
          <a:endParaRPr lang="en-US" dirty="0"/>
        </a:p>
      </dgm:t>
    </dgm:pt>
    <dgm:pt modelId="{E7A7CC87-30E9-4F56-B5D7-DBDD1114F61D}" type="parTrans" cxnId="{B1218A6F-9811-4E8D-99E3-7226A3C3CB5A}">
      <dgm:prSet/>
      <dgm:spPr/>
      <dgm:t>
        <a:bodyPr/>
        <a:lstStyle/>
        <a:p>
          <a:endParaRPr lang="en-US"/>
        </a:p>
      </dgm:t>
    </dgm:pt>
    <dgm:pt modelId="{B46034E1-06F3-4C5E-BC70-C0523A226E18}" type="sibTrans" cxnId="{B1218A6F-9811-4E8D-99E3-7226A3C3CB5A}">
      <dgm:prSet/>
      <dgm:spPr/>
      <dgm:t>
        <a:bodyPr/>
        <a:lstStyle/>
        <a:p>
          <a:endParaRPr lang="en-US"/>
        </a:p>
      </dgm:t>
    </dgm:pt>
    <dgm:pt modelId="{05619141-5D8C-49E2-986A-8FC478F083CF}">
      <dgm:prSet phldrT="[Text]" phldr="0"/>
      <dgm:spPr/>
      <dgm:t>
        <a:bodyPr/>
        <a:lstStyle/>
        <a:p>
          <a:r>
            <a:rPr lang="en-US"/>
            <a:t>Dependent family members</a:t>
          </a:r>
          <a:endParaRPr lang="en-US" dirty="0"/>
        </a:p>
      </dgm:t>
    </dgm:pt>
    <dgm:pt modelId="{593AED54-6E86-4F94-AB1A-D595ED518300}" type="parTrans" cxnId="{124110F3-2C66-4618-A943-54D479C99CF9}">
      <dgm:prSet/>
      <dgm:spPr/>
      <dgm:t>
        <a:bodyPr/>
        <a:lstStyle/>
        <a:p>
          <a:endParaRPr lang="en-US"/>
        </a:p>
      </dgm:t>
    </dgm:pt>
    <dgm:pt modelId="{3E7D4781-84C6-4347-888B-C68F794B4A2B}" type="sibTrans" cxnId="{124110F3-2C66-4618-A943-54D479C99CF9}">
      <dgm:prSet/>
      <dgm:spPr/>
      <dgm:t>
        <a:bodyPr/>
        <a:lstStyle/>
        <a:p>
          <a:endParaRPr lang="en-US"/>
        </a:p>
      </dgm:t>
    </dgm:pt>
    <dgm:pt modelId="{25DEA2F9-7A4C-4A18-A8B1-8859AFFB84DA}">
      <dgm:prSet phldrT="[Text]" phldr="0"/>
      <dgm:spPr/>
      <dgm:t>
        <a:bodyPr/>
        <a:lstStyle/>
        <a:p>
          <a:r>
            <a:rPr lang="en-US" dirty="0"/>
            <a:t>Proof of income for spouse, if any (even if they are not applying for cash)</a:t>
          </a:r>
        </a:p>
      </dgm:t>
    </dgm:pt>
    <dgm:pt modelId="{B22557B7-5A4E-41D9-8941-3AC160614B12}" type="parTrans" cxnId="{5DC43F2B-E6D5-4897-AF98-34F65CFDD851}">
      <dgm:prSet/>
      <dgm:spPr/>
      <dgm:t>
        <a:bodyPr/>
        <a:lstStyle/>
        <a:p>
          <a:endParaRPr lang="en-US"/>
        </a:p>
      </dgm:t>
    </dgm:pt>
    <dgm:pt modelId="{104DF31B-F0D3-4C54-804F-87FEA3D70F79}" type="sibTrans" cxnId="{5DC43F2B-E6D5-4897-AF98-34F65CFDD851}">
      <dgm:prSet/>
      <dgm:spPr/>
      <dgm:t>
        <a:bodyPr/>
        <a:lstStyle/>
        <a:p>
          <a:endParaRPr lang="en-US"/>
        </a:p>
      </dgm:t>
    </dgm:pt>
    <dgm:pt modelId="{F39F2935-CE05-490B-9A6C-941236E90D03}">
      <dgm:prSet phldrT="[Text]" phldr="0" custT="1"/>
      <dgm:spPr/>
      <dgm:t>
        <a:bodyPr/>
        <a:lstStyle/>
        <a:p>
          <a:r>
            <a:rPr lang="en-US" sz="1900" dirty="0"/>
            <a:t>Notice of Decision </a:t>
          </a:r>
        </a:p>
        <a:p>
          <a:r>
            <a:rPr lang="en-US" sz="1500" dirty="0"/>
            <a:t>Should be issued within 45 days after application (60 days if DHS has to make disability finding)</a:t>
          </a:r>
        </a:p>
        <a:p>
          <a:r>
            <a:rPr lang="en-US" sz="1500" dirty="0"/>
            <a:t>If denied “TANF”, contact DHS office to point out they still need to issue a decision regarding AABD Cash eligibility; file inaction appeal if needed.</a:t>
          </a:r>
        </a:p>
        <a:p>
          <a:r>
            <a:rPr lang="en-US" sz="1500" dirty="0"/>
            <a:t>Review to make sure it’s correct if possible! Appeal deadlines are 60 calendar days after date on notice of decision. (See Appeals Training)</a:t>
          </a:r>
        </a:p>
      </dgm:t>
    </dgm:pt>
    <dgm:pt modelId="{F61DAF93-83AD-48CE-BE3F-62C1FDBE91C1}" type="parTrans" cxnId="{D4622119-2942-45FC-BCAC-84C8CD7EB071}">
      <dgm:prSet/>
      <dgm:spPr/>
      <dgm:t>
        <a:bodyPr/>
        <a:lstStyle/>
        <a:p>
          <a:endParaRPr lang="en-US"/>
        </a:p>
      </dgm:t>
    </dgm:pt>
    <dgm:pt modelId="{5C3FA55C-AEA9-4786-B1A2-12CCE53CFAF5}" type="sibTrans" cxnId="{D4622119-2942-45FC-BCAC-84C8CD7EB071}">
      <dgm:prSet/>
      <dgm:spPr/>
      <dgm:t>
        <a:bodyPr/>
        <a:lstStyle/>
        <a:p>
          <a:endParaRPr lang="en-US"/>
        </a:p>
      </dgm:t>
    </dgm:pt>
    <dgm:pt modelId="{740F0E1E-FC60-4379-AD3B-128248A6419F}" type="pres">
      <dgm:prSet presAssocID="{37B561ED-7322-4509-98C6-C502B3A14A73}" presName="rootnode" presStyleCnt="0">
        <dgm:presLayoutVars>
          <dgm:chMax/>
          <dgm:chPref/>
          <dgm:dir/>
          <dgm:animLvl val="lvl"/>
        </dgm:presLayoutVars>
      </dgm:prSet>
      <dgm:spPr/>
    </dgm:pt>
    <dgm:pt modelId="{ABCF8D7B-00E4-4FCB-B125-4709EF72B61C}" type="pres">
      <dgm:prSet presAssocID="{77858ECA-4AA9-495C-83F5-2F1D7A6F3CB3}" presName="composite" presStyleCnt="0"/>
      <dgm:spPr/>
    </dgm:pt>
    <dgm:pt modelId="{5A527363-5C2E-4699-9D75-FE0A214945CF}" type="pres">
      <dgm:prSet presAssocID="{77858ECA-4AA9-495C-83F5-2F1D7A6F3CB3}" presName="LShape" presStyleLbl="alignNode1" presStyleIdx="0" presStyleCnt="7"/>
      <dgm:spPr/>
    </dgm:pt>
    <dgm:pt modelId="{CCD19216-28D1-497C-B21F-3143F387374C}" type="pres">
      <dgm:prSet presAssocID="{77858ECA-4AA9-495C-83F5-2F1D7A6F3CB3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4D778450-058A-4990-B3AD-E6246BF58095}" type="pres">
      <dgm:prSet presAssocID="{77858ECA-4AA9-495C-83F5-2F1D7A6F3CB3}" presName="Triangle" presStyleLbl="alignNode1" presStyleIdx="1" presStyleCnt="7"/>
      <dgm:spPr/>
    </dgm:pt>
    <dgm:pt modelId="{E2360311-26A5-43B1-8DE6-2EF09B2DFC00}" type="pres">
      <dgm:prSet presAssocID="{D0F5C5ED-7F07-4942-83DF-C10BE3FDA52A}" presName="sibTrans" presStyleCnt="0"/>
      <dgm:spPr/>
    </dgm:pt>
    <dgm:pt modelId="{3B184C09-9E82-4C29-81DB-0B903372E8B9}" type="pres">
      <dgm:prSet presAssocID="{D0F5C5ED-7F07-4942-83DF-C10BE3FDA52A}" presName="space" presStyleCnt="0"/>
      <dgm:spPr/>
    </dgm:pt>
    <dgm:pt modelId="{92821D56-22A6-4274-A54C-CC9F823195C2}" type="pres">
      <dgm:prSet presAssocID="{DC1BE60B-BB09-4462-8302-315BF5F47311}" presName="composite" presStyleCnt="0"/>
      <dgm:spPr/>
    </dgm:pt>
    <dgm:pt modelId="{5E6D051F-659C-43D3-AF5A-5471396FC9C4}" type="pres">
      <dgm:prSet presAssocID="{DC1BE60B-BB09-4462-8302-315BF5F47311}" presName="LShape" presStyleLbl="alignNode1" presStyleIdx="2" presStyleCnt="7"/>
      <dgm:spPr/>
    </dgm:pt>
    <dgm:pt modelId="{BA09539B-2D03-4832-AC50-C33D39BBEF20}" type="pres">
      <dgm:prSet presAssocID="{DC1BE60B-BB09-4462-8302-315BF5F47311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A2695FFA-6A29-43BD-88F3-6D0808B4A740}" type="pres">
      <dgm:prSet presAssocID="{DC1BE60B-BB09-4462-8302-315BF5F47311}" presName="Triangle" presStyleLbl="alignNode1" presStyleIdx="3" presStyleCnt="7"/>
      <dgm:spPr/>
    </dgm:pt>
    <dgm:pt modelId="{6ADA3E14-CF67-4213-88F6-CDAA217E6F7D}" type="pres">
      <dgm:prSet presAssocID="{2665629B-D7C9-443D-B684-C025FE45E126}" presName="sibTrans" presStyleCnt="0"/>
      <dgm:spPr/>
    </dgm:pt>
    <dgm:pt modelId="{A42CCBC1-AF1C-49D3-A3FD-519B9082A61D}" type="pres">
      <dgm:prSet presAssocID="{2665629B-D7C9-443D-B684-C025FE45E126}" presName="space" presStyleCnt="0"/>
      <dgm:spPr/>
    </dgm:pt>
    <dgm:pt modelId="{7635B5FA-9D06-4BBD-921F-7DD89616170A}" type="pres">
      <dgm:prSet presAssocID="{85562C51-8444-4F24-BE4B-4217166E5F1D}" presName="composite" presStyleCnt="0"/>
      <dgm:spPr/>
    </dgm:pt>
    <dgm:pt modelId="{3A69D2FF-FA12-4C80-B32B-11DEA76F75EE}" type="pres">
      <dgm:prSet presAssocID="{85562C51-8444-4F24-BE4B-4217166E5F1D}" presName="LShape" presStyleLbl="alignNode1" presStyleIdx="4" presStyleCnt="7"/>
      <dgm:spPr/>
    </dgm:pt>
    <dgm:pt modelId="{0178FC68-67AE-4028-B19B-4E55F1077404}" type="pres">
      <dgm:prSet presAssocID="{85562C51-8444-4F24-BE4B-4217166E5F1D}" presName="ParentText" presStyleLbl="revTx" presStyleIdx="2" presStyleCnt="4" custScaleY="140775" custLinFactNeighborX="-560" custLinFactNeighborY="21665">
        <dgm:presLayoutVars>
          <dgm:chMax val="0"/>
          <dgm:chPref val="0"/>
          <dgm:bulletEnabled val="1"/>
        </dgm:presLayoutVars>
      </dgm:prSet>
      <dgm:spPr/>
    </dgm:pt>
    <dgm:pt modelId="{48F0275C-4D3C-495E-9FB8-E0B4FD73D60B}" type="pres">
      <dgm:prSet presAssocID="{85562C51-8444-4F24-BE4B-4217166E5F1D}" presName="Triangle" presStyleLbl="alignNode1" presStyleIdx="5" presStyleCnt="7"/>
      <dgm:spPr/>
    </dgm:pt>
    <dgm:pt modelId="{BD0405C4-EB32-43BC-BF38-C31A6F9AC2D1}" type="pres">
      <dgm:prSet presAssocID="{1B515D78-8F96-4918-964B-177D95469904}" presName="sibTrans" presStyleCnt="0"/>
      <dgm:spPr/>
    </dgm:pt>
    <dgm:pt modelId="{09ECDF87-AA7F-4B18-B43B-C4DD49FF6900}" type="pres">
      <dgm:prSet presAssocID="{1B515D78-8F96-4918-964B-177D95469904}" presName="space" presStyleCnt="0"/>
      <dgm:spPr/>
    </dgm:pt>
    <dgm:pt modelId="{65446D49-6FB7-49D5-978E-24088E330B97}" type="pres">
      <dgm:prSet presAssocID="{F39F2935-CE05-490B-9A6C-941236E90D03}" presName="composite" presStyleCnt="0"/>
      <dgm:spPr/>
    </dgm:pt>
    <dgm:pt modelId="{7761647F-2CF1-4324-BCB5-127EAE1E63E0}" type="pres">
      <dgm:prSet presAssocID="{F39F2935-CE05-490B-9A6C-941236E90D03}" presName="LShape" presStyleLbl="alignNode1" presStyleIdx="6" presStyleCnt="7"/>
      <dgm:spPr/>
    </dgm:pt>
    <dgm:pt modelId="{AC78FA20-3DB4-42D5-9FB8-049DF56DB7DA}" type="pres">
      <dgm:prSet presAssocID="{F39F2935-CE05-490B-9A6C-941236E90D0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4622119-2942-45FC-BCAC-84C8CD7EB071}" srcId="{37B561ED-7322-4509-98C6-C502B3A14A73}" destId="{F39F2935-CE05-490B-9A6C-941236E90D03}" srcOrd="3" destOrd="0" parTransId="{F61DAF93-83AD-48CE-BE3F-62C1FDBE91C1}" sibTransId="{5C3FA55C-AEA9-4786-B1A2-12CCE53CFAF5}"/>
    <dgm:cxn modelId="{EF13091A-3FA7-49F8-84CC-99E03DD225A7}" type="presOf" srcId="{DC1BE60B-BB09-4462-8302-315BF5F47311}" destId="{BA09539B-2D03-4832-AC50-C33D39BBEF20}" srcOrd="0" destOrd="0" presId="urn:microsoft.com/office/officeart/2009/3/layout/StepUpProcess"/>
    <dgm:cxn modelId="{ACC47C1D-01EB-422B-8BBD-DA3B95ED3826}" type="presOf" srcId="{85562C51-8444-4F24-BE4B-4217166E5F1D}" destId="{0178FC68-67AE-4028-B19B-4E55F1077404}" srcOrd="0" destOrd="0" presId="urn:microsoft.com/office/officeart/2009/3/layout/StepUpProcess"/>
    <dgm:cxn modelId="{9723F91E-60B2-47E7-B3EE-1ADBBCD9AA35}" type="presOf" srcId="{37B561ED-7322-4509-98C6-C502B3A14A73}" destId="{740F0E1E-FC60-4379-AD3B-128248A6419F}" srcOrd="0" destOrd="0" presId="urn:microsoft.com/office/officeart/2009/3/layout/StepUpProcess"/>
    <dgm:cxn modelId="{5B4C1422-7B90-46FC-890A-0B8FD10DFB5D}" srcId="{85562C51-8444-4F24-BE4B-4217166E5F1D}" destId="{6333B057-619A-4F92-A91F-B7E93E750E4C}" srcOrd="1" destOrd="0" parTransId="{4969B581-6455-40B6-8D59-C9FD508A3312}" sibTransId="{A0291AFE-DA3C-4589-B285-E35B95F12D3C}"/>
    <dgm:cxn modelId="{5DC43F2B-E6D5-4897-AF98-34F65CFDD851}" srcId="{85562C51-8444-4F24-BE4B-4217166E5F1D}" destId="{25DEA2F9-7A4C-4A18-A8B1-8859AFFB84DA}" srcOrd="5" destOrd="0" parTransId="{B22557B7-5A4E-41D9-8941-3AC160614B12}" sibTransId="{104DF31B-F0D3-4C54-804F-87FEA3D70F79}"/>
    <dgm:cxn modelId="{70FEA62D-F07C-46CA-BB6B-66BD86F08688}" type="presOf" srcId="{05619141-5D8C-49E2-986A-8FC478F083CF}" destId="{0178FC68-67AE-4028-B19B-4E55F1077404}" srcOrd="0" destOrd="5" presId="urn:microsoft.com/office/officeart/2009/3/layout/StepUpProcess"/>
    <dgm:cxn modelId="{9586683B-D5C8-4E18-94A6-BB1AC2C2D137}" srcId="{37B561ED-7322-4509-98C6-C502B3A14A73}" destId="{77858ECA-4AA9-495C-83F5-2F1D7A6F3CB3}" srcOrd="0" destOrd="0" parTransId="{BD47CCA6-E5B4-432A-BB90-94661D86CF13}" sibTransId="{D0F5C5ED-7F07-4942-83DF-C10BE3FDA52A}"/>
    <dgm:cxn modelId="{462DF040-1CCC-4337-82D7-E658D49F2FD1}" type="presOf" srcId="{198D84D4-9720-4A40-93AE-297466DE267F}" destId="{0178FC68-67AE-4028-B19B-4E55F1077404}" srcOrd="0" destOrd="1" presId="urn:microsoft.com/office/officeart/2009/3/layout/StepUpProcess"/>
    <dgm:cxn modelId="{B1218A6F-9811-4E8D-99E3-7226A3C3CB5A}" srcId="{85562C51-8444-4F24-BE4B-4217166E5F1D}" destId="{54795484-C962-4236-8F40-F7C6CA207854}" srcOrd="3" destOrd="0" parTransId="{E7A7CC87-30E9-4F56-B5D7-DBDD1114F61D}" sibTransId="{B46034E1-06F3-4C5E-BC70-C0523A226E18}"/>
    <dgm:cxn modelId="{8FD1C153-D81A-4C3A-84B2-657B667C38D6}" type="presOf" srcId="{6333B057-619A-4F92-A91F-B7E93E750E4C}" destId="{0178FC68-67AE-4028-B19B-4E55F1077404}" srcOrd="0" destOrd="2" presId="urn:microsoft.com/office/officeart/2009/3/layout/StepUpProcess"/>
    <dgm:cxn modelId="{B19B127B-2762-4DAA-9199-48CFFA3FE0BC}" type="presOf" srcId="{54795484-C962-4236-8F40-F7C6CA207854}" destId="{0178FC68-67AE-4028-B19B-4E55F1077404}" srcOrd="0" destOrd="4" presId="urn:microsoft.com/office/officeart/2009/3/layout/StepUpProcess"/>
    <dgm:cxn modelId="{B32F7899-E800-4B92-8D5E-DAAC71AF9D15}" srcId="{85562C51-8444-4F24-BE4B-4217166E5F1D}" destId="{E332AEC0-BEE4-405C-BBFC-FCBB61E22698}" srcOrd="2" destOrd="0" parTransId="{F9B8B1BF-6560-460C-89BA-DAEB25310EAF}" sibTransId="{3F2FFA30-0CF3-4F37-AB30-80BBB860230A}"/>
    <dgm:cxn modelId="{22D88EAA-583E-45C6-883D-A8FEB96FB929}" srcId="{37B561ED-7322-4509-98C6-C502B3A14A73}" destId="{DC1BE60B-BB09-4462-8302-315BF5F47311}" srcOrd="1" destOrd="0" parTransId="{35819392-3EF6-4A08-9307-0F43BC8F701B}" sibTransId="{2665629B-D7C9-443D-B684-C025FE45E126}"/>
    <dgm:cxn modelId="{B5D138B4-B5EE-4EE7-93C7-31601CB1E738}" type="presOf" srcId="{F39F2935-CE05-490B-9A6C-941236E90D03}" destId="{AC78FA20-3DB4-42D5-9FB8-049DF56DB7DA}" srcOrd="0" destOrd="0" presId="urn:microsoft.com/office/officeart/2009/3/layout/StepUpProcess"/>
    <dgm:cxn modelId="{80E51AC1-5972-4C9C-91E5-470A49D606EF}" type="presOf" srcId="{77858ECA-4AA9-495C-83F5-2F1D7A6F3CB3}" destId="{CCD19216-28D1-497C-B21F-3143F387374C}" srcOrd="0" destOrd="0" presId="urn:microsoft.com/office/officeart/2009/3/layout/StepUpProcess"/>
    <dgm:cxn modelId="{4D4F32CD-6110-45D8-8854-17C6F2515EEB}" srcId="{85562C51-8444-4F24-BE4B-4217166E5F1D}" destId="{198D84D4-9720-4A40-93AE-297466DE267F}" srcOrd="0" destOrd="0" parTransId="{344CE302-B88D-4431-A9D0-A26ADD63261C}" sibTransId="{86B23BEA-F569-490D-9293-E753CECCF841}"/>
    <dgm:cxn modelId="{5EC355D2-6DC2-410D-8A25-65A8BDDCF7B0}" srcId="{37B561ED-7322-4509-98C6-C502B3A14A73}" destId="{85562C51-8444-4F24-BE4B-4217166E5F1D}" srcOrd="2" destOrd="0" parTransId="{ECA7A7BC-035D-4E90-A520-8A444466CCCF}" sibTransId="{1B515D78-8F96-4918-964B-177D95469904}"/>
    <dgm:cxn modelId="{D62D5DEE-9297-44EC-AAE4-68BBE2C33ADF}" type="presOf" srcId="{25DEA2F9-7A4C-4A18-A8B1-8859AFFB84DA}" destId="{0178FC68-67AE-4028-B19B-4E55F1077404}" srcOrd="0" destOrd="6" presId="urn:microsoft.com/office/officeart/2009/3/layout/StepUpProcess"/>
    <dgm:cxn modelId="{124110F3-2C66-4618-A943-54D479C99CF9}" srcId="{85562C51-8444-4F24-BE4B-4217166E5F1D}" destId="{05619141-5D8C-49E2-986A-8FC478F083CF}" srcOrd="4" destOrd="0" parTransId="{593AED54-6E86-4F94-AB1A-D595ED518300}" sibTransId="{3E7D4781-84C6-4347-888B-C68F794B4A2B}"/>
    <dgm:cxn modelId="{915202F7-2D33-4E87-A94C-271A5BF20A13}" type="presOf" srcId="{E332AEC0-BEE4-405C-BBFC-FCBB61E22698}" destId="{0178FC68-67AE-4028-B19B-4E55F1077404}" srcOrd="0" destOrd="3" presId="urn:microsoft.com/office/officeart/2009/3/layout/StepUpProcess"/>
    <dgm:cxn modelId="{9BCB1446-3A1F-4C31-BFFE-25AA35DA4CC5}" type="presParOf" srcId="{740F0E1E-FC60-4379-AD3B-128248A6419F}" destId="{ABCF8D7B-00E4-4FCB-B125-4709EF72B61C}" srcOrd="0" destOrd="0" presId="urn:microsoft.com/office/officeart/2009/3/layout/StepUpProcess"/>
    <dgm:cxn modelId="{65E39363-C702-44BA-A693-53893959DBB9}" type="presParOf" srcId="{ABCF8D7B-00E4-4FCB-B125-4709EF72B61C}" destId="{5A527363-5C2E-4699-9D75-FE0A214945CF}" srcOrd="0" destOrd="0" presId="urn:microsoft.com/office/officeart/2009/3/layout/StepUpProcess"/>
    <dgm:cxn modelId="{D1AE857C-A2AF-48C5-8AF5-CA44656932FE}" type="presParOf" srcId="{ABCF8D7B-00E4-4FCB-B125-4709EF72B61C}" destId="{CCD19216-28D1-497C-B21F-3143F387374C}" srcOrd="1" destOrd="0" presId="urn:microsoft.com/office/officeart/2009/3/layout/StepUpProcess"/>
    <dgm:cxn modelId="{F6388C50-BF07-4647-BC3E-F8081A71D8C3}" type="presParOf" srcId="{ABCF8D7B-00E4-4FCB-B125-4709EF72B61C}" destId="{4D778450-058A-4990-B3AD-E6246BF58095}" srcOrd="2" destOrd="0" presId="urn:microsoft.com/office/officeart/2009/3/layout/StepUpProcess"/>
    <dgm:cxn modelId="{E13707AB-A52B-44C6-AEF5-294A64F1B4C4}" type="presParOf" srcId="{740F0E1E-FC60-4379-AD3B-128248A6419F}" destId="{E2360311-26A5-43B1-8DE6-2EF09B2DFC00}" srcOrd="1" destOrd="0" presId="urn:microsoft.com/office/officeart/2009/3/layout/StepUpProcess"/>
    <dgm:cxn modelId="{1DD2498F-8DDD-45BC-9ED7-9B2D7F1EDD0C}" type="presParOf" srcId="{E2360311-26A5-43B1-8DE6-2EF09B2DFC00}" destId="{3B184C09-9E82-4C29-81DB-0B903372E8B9}" srcOrd="0" destOrd="0" presId="urn:microsoft.com/office/officeart/2009/3/layout/StepUpProcess"/>
    <dgm:cxn modelId="{C5EB208E-72D0-422F-8224-BBC776DE46A9}" type="presParOf" srcId="{740F0E1E-FC60-4379-AD3B-128248A6419F}" destId="{92821D56-22A6-4274-A54C-CC9F823195C2}" srcOrd="2" destOrd="0" presId="urn:microsoft.com/office/officeart/2009/3/layout/StepUpProcess"/>
    <dgm:cxn modelId="{3B55A18D-80AC-4CE4-A43B-B327199ACF51}" type="presParOf" srcId="{92821D56-22A6-4274-A54C-CC9F823195C2}" destId="{5E6D051F-659C-43D3-AF5A-5471396FC9C4}" srcOrd="0" destOrd="0" presId="urn:microsoft.com/office/officeart/2009/3/layout/StepUpProcess"/>
    <dgm:cxn modelId="{36AF6AA3-41E0-4A9F-8588-B8225A7FE7BB}" type="presParOf" srcId="{92821D56-22A6-4274-A54C-CC9F823195C2}" destId="{BA09539B-2D03-4832-AC50-C33D39BBEF20}" srcOrd="1" destOrd="0" presId="urn:microsoft.com/office/officeart/2009/3/layout/StepUpProcess"/>
    <dgm:cxn modelId="{1F574318-692A-480E-9C91-CF31A87DB511}" type="presParOf" srcId="{92821D56-22A6-4274-A54C-CC9F823195C2}" destId="{A2695FFA-6A29-43BD-88F3-6D0808B4A740}" srcOrd="2" destOrd="0" presId="urn:microsoft.com/office/officeart/2009/3/layout/StepUpProcess"/>
    <dgm:cxn modelId="{4DD3B34F-F5E2-4A8B-98AF-25E6D0436BA2}" type="presParOf" srcId="{740F0E1E-FC60-4379-AD3B-128248A6419F}" destId="{6ADA3E14-CF67-4213-88F6-CDAA217E6F7D}" srcOrd="3" destOrd="0" presId="urn:microsoft.com/office/officeart/2009/3/layout/StepUpProcess"/>
    <dgm:cxn modelId="{A90E9F42-957B-411C-8F81-7A70FFE30206}" type="presParOf" srcId="{6ADA3E14-CF67-4213-88F6-CDAA217E6F7D}" destId="{A42CCBC1-AF1C-49D3-A3FD-519B9082A61D}" srcOrd="0" destOrd="0" presId="urn:microsoft.com/office/officeart/2009/3/layout/StepUpProcess"/>
    <dgm:cxn modelId="{DCC263FC-7ECE-4729-BF89-4C869E200093}" type="presParOf" srcId="{740F0E1E-FC60-4379-AD3B-128248A6419F}" destId="{7635B5FA-9D06-4BBD-921F-7DD89616170A}" srcOrd="4" destOrd="0" presId="urn:microsoft.com/office/officeart/2009/3/layout/StepUpProcess"/>
    <dgm:cxn modelId="{3521E5ED-D149-42CA-8268-E9C6BC74A716}" type="presParOf" srcId="{7635B5FA-9D06-4BBD-921F-7DD89616170A}" destId="{3A69D2FF-FA12-4C80-B32B-11DEA76F75EE}" srcOrd="0" destOrd="0" presId="urn:microsoft.com/office/officeart/2009/3/layout/StepUpProcess"/>
    <dgm:cxn modelId="{375C6E50-891D-4AAE-8EA2-445BF81657B5}" type="presParOf" srcId="{7635B5FA-9D06-4BBD-921F-7DD89616170A}" destId="{0178FC68-67AE-4028-B19B-4E55F1077404}" srcOrd="1" destOrd="0" presId="urn:microsoft.com/office/officeart/2009/3/layout/StepUpProcess"/>
    <dgm:cxn modelId="{95A5CE57-5B46-4D04-83B7-B2DF2CB06B1F}" type="presParOf" srcId="{7635B5FA-9D06-4BBD-921F-7DD89616170A}" destId="{48F0275C-4D3C-495E-9FB8-E0B4FD73D60B}" srcOrd="2" destOrd="0" presId="urn:microsoft.com/office/officeart/2009/3/layout/StepUpProcess"/>
    <dgm:cxn modelId="{2F667B8A-2188-4E2A-99FA-2B077046C2BB}" type="presParOf" srcId="{740F0E1E-FC60-4379-AD3B-128248A6419F}" destId="{BD0405C4-EB32-43BC-BF38-C31A6F9AC2D1}" srcOrd="5" destOrd="0" presId="urn:microsoft.com/office/officeart/2009/3/layout/StepUpProcess"/>
    <dgm:cxn modelId="{DDE574FB-28C1-4A22-9A14-32C6A95FFC90}" type="presParOf" srcId="{BD0405C4-EB32-43BC-BF38-C31A6F9AC2D1}" destId="{09ECDF87-AA7F-4B18-B43B-C4DD49FF6900}" srcOrd="0" destOrd="0" presId="urn:microsoft.com/office/officeart/2009/3/layout/StepUpProcess"/>
    <dgm:cxn modelId="{E11D83EF-875C-45B0-910E-C7BE836AD134}" type="presParOf" srcId="{740F0E1E-FC60-4379-AD3B-128248A6419F}" destId="{65446D49-6FB7-49D5-978E-24088E330B97}" srcOrd="6" destOrd="0" presId="urn:microsoft.com/office/officeart/2009/3/layout/StepUpProcess"/>
    <dgm:cxn modelId="{8CA8F013-EA98-4CBC-907D-35F483B6E891}" type="presParOf" srcId="{65446D49-6FB7-49D5-978E-24088E330B97}" destId="{7761647F-2CF1-4324-BCB5-127EAE1E63E0}" srcOrd="0" destOrd="0" presId="urn:microsoft.com/office/officeart/2009/3/layout/StepUpProcess"/>
    <dgm:cxn modelId="{2DBAE474-2B6E-4E5A-9FF7-7E8429475B96}" type="presParOf" srcId="{65446D49-6FB7-49D5-978E-24088E330B97}" destId="{AC78FA20-3DB4-42D5-9FB8-049DF56DB7D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ABD0ABD-1DBC-44D3-81F6-1C660B217273}" type="doc">
      <dgm:prSet loTypeId="urn:microsoft.com/office/officeart/2005/8/layout/vList5" loCatId="list" qsTypeId="urn:microsoft.com/office/officeart/2005/8/quickstyle/simple1#8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CF13B467-922B-4003-BBE4-96C766CB9734}" type="pres">
      <dgm:prSet presAssocID="{4ABD0ABD-1DBC-44D3-81F6-1C660B21727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50D44D7-5467-4524-BB5A-5F98AC339C90}" type="presOf" srcId="{4ABD0ABD-1DBC-44D3-81F6-1C660B217273}" destId="{CF13B467-922B-4003-BBE4-96C766CB973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ABD0ABD-1DBC-44D3-81F6-1C660B217273}" type="doc">
      <dgm:prSet loTypeId="urn:microsoft.com/office/officeart/2005/8/layout/vList5" loCatId="list" qsTypeId="urn:microsoft.com/office/officeart/2005/8/quickstyle/simple1#8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CF13B467-922B-4003-BBE4-96C766CB9734}" type="pres">
      <dgm:prSet presAssocID="{4ABD0ABD-1DBC-44D3-81F6-1C660B21727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50D44D7-5467-4524-BB5A-5F98AC339C90}" type="presOf" srcId="{4ABD0ABD-1DBC-44D3-81F6-1C660B217273}" destId="{CF13B467-922B-4003-BBE4-96C766CB973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ABD0ABD-1DBC-44D3-81F6-1C660B217273}" type="doc">
      <dgm:prSet loTypeId="urn:microsoft.com/office/officeart/2005/8/layout/vList5" loCatId="list" qsTypeId="urn:microsoft.com/office/officeart/2005/8/quickstyle/simple1#9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CF13B467-922B-4003-BBE4-96C766CB9734}" type="pres">
      <dgm:prSet presAssocID="{4ABD0ABD-1DBC-44D3-81F6-1C660B21727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50D44D7-5467-4524-BB5A-5F98AC339C90}" type="presOf" srcId="{4ABD0ABD-1DBC-44D3-81F6-1C660B217273}" destId="{CF13B467-922B-4003-BBE4-96C766CB973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ABD0ABD-1DBC-44D3-81F6-1C660B217273}" type="doc">
      <dgm:prSet loTypeId="urn:microsoft.com/office/officeart/2005/8/layout/vList5" loCatId="list" qsTypeId="urn:microsoft.com/office/officeart/2005/8/quickstyle/simple1#8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CF13B467-922B-4003-BBE4-96C766CB9734}" type="pres">
      <dgm:prSet presAssocID="{4ABD0ABD-1DBC-44D3-81F6-1C660B21727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50D44D7-5467-4524-BB5A-5F98AC339C90}" type="presOf" srcId="{4ABD0ABD-1DBC-44D3-81F6-1C660B217273}" destId="{CF13B467-922B-4003-BBE4-96C766CB973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52829-9AC8-4219-AA31-014090780271}">
      <dsp:nvSpPr>
        <dsp:cNvPr id="0" name=""/>
        <dsp:cNvSpPr/>
      </dsp:nvSpPr>
      <dsp:spPr>
        <a:xfrm>
          <a:off x="0" y="0"/>
          <a:ext cx="10769251" cy="1310185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  <a:ea typeface="Calibri"/>
              <a:cs typeface="Calibri"/>
            </a:rPr>
            <a:t>AABD Cash is a complicated program, but you don't have to fully understand it to help others get the cash assistance they need and qualify for.</a:t>
          </a:r>
        </a:p>
      </dsp:txBody>
      <dsp:txXfrm>
        <a:off x="0" y="0"/>
        <a:ext cx="10769251" cy="1310185"/>
      </dsp:txXfrm>
    </dsp:sp>
    <dsp:sp modelId="{60D45298-9A69-4826-A7DB-2AF19DB402F7}">
      <dsp:nvSpPr>
        <dsp:cNvPr id="0" name=""/>
        <dsp:cNvSpPr/>
      </dsp:nvSpPr>
      <dsp:spPr>
        <a:xfrm>
          <a:off x="5258" y="1310185"/>
          <a:ext cx="3586245" cy="27513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  <a:ea typeface="Calibri"/>
              <a:cs typeface="Calibri"/>
            </a:rPr>
            <a:t>Identify who might be eligible for AABD Cash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Calibri"/>
              <a:ea typeface="Calibri"/>
              <a:cs typeface="Calibri"/>
            </a:rPr>
            <a:t>Apply early and often</a:t>
          </a:r>
          <a:endParaRPr lang="en-US" sz="1400" kern="1200" dirty="0">
            <a:latin typeface="Calibri"/>
            <a:ea typeface="Calibri"/>
            <a:cs typeface="Calibri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Esp. if they are getting SSI, apply at each application or redetermination for SNAP/Medicaid (it’s free!)</a:t>
          </a:r>
        </a:p>
      </dsp:txBody>
      <dsp:txXfrm>
        <a:off x="5258" y="1310185"/>
        <a:ext cx="3586245" cy="2751389"/>
      </dsp:txXfrm>
    </dsp:sp>
    <dsp:sp modelId="{627038DE-FF10-4CF0-8386-45C4BE458644}">
      <dsp:nvSpPr>
        <dsp:cNvPr id="0" name=""/>
        <dsp:cNvSpPr/>
      </dsp:nvSpPr>
      <dsp:spPr>
        <a:xfrm>
          <a:off x="3591503" y="1310185"/>
          <a:ext cx="3586245" cy="27513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  <a:ea typeface="Calibri"/>
              <a:cs typeface="Calibri"/>
            </a:rPr>
            <a:t>Navigate the Application Process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Tell DHS and send doctors notes if they have special dietary needs or conditions that limit their ability to climb stairs or are blind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Interview with local office required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Other common verifications needed: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Non-SSA income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Overpayments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Rent/Housing costs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Spouse’s income</a:t>
          </a:r>
        </a:p>
      </dsp:txBody>
      <dsp:txXfrm>
        <a:off x="3591503" y="1310185"/>
        <a:ext cx="3586245" cy="2751389"/>
      </dsp:txXfrm>
    </dsp:sp>
    <dsp:sp modelId="{7E1E34AD-9AF2-465E-B797-7DFAE0CF7655}">
      <dsp:nvSpPr>
        <dsp:cNvPr id="0" name=""/>
        <dsp:cNvSpPr/>
      </dsp:nvSpPr>
      <dsp:spPr>
        <a:xfrm>
          <a:off x="7177748" y="1310185"/>
          <a:ext cx="3586245" cy="27513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  <a:ea typeface="Calibri"/>
              <a:cs typeface="Calibri"/>
            </a:rPr>
            <a:t>Ensure clients get help they qualify for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  <a:ea typeface="Calibri"/>
              <a:cs typeface="Calibri"/>
            </a:rPr>
            <a:t>If AABD Cash is denied or is low, it’s often worth spending some time to figure out if that decision is correct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latin typeface="Calibri"/>
              <a:ea typeface="Calibri"/>
              <a:cs typeface="Calibri"/>
            </a:rPr>
            <a:t>In our experience, decisions are more prone to errors than other programs </a:t>
          </a:r>
          <a:r>
            <a:rPr lang="en-US" sz="1400" kern="1200" dirty="0">
              <a:latin typeface="Calibri"/>
              <a:ea typeface="Calibri"/>
              <a:cs typeface="Calibri"/>
            </a:rPr>
            <a:t>(including inactions!)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Calibri"/>
              <a:ea typeface="Calibri"/>
              <a:cs typeface="Calibri"/>
            </a:rPr>
            <a:t>When in doubt, consult with a legal aid attorney.</a:t>
          </a:r>
          <a:endParaRPr lang="en-US" sz="1400" kern="1200" dirty="0">
            <a:latin typeface="Calibri"/>
            <a:ea typeface="Calibri"/>
            <a:cs typeface="Calibri"/>
          </a:endParaRPr>
        </a:p>
      </dsp:txBody>
      <dsp:txXfrm>
        <a:off x="7177748" y="1310185"/>
        <a:ext cx="3586245" cy="2751389"/>
      </dsp:txXfrm>
    </dsp:sp>
    <dsp:sp modelId="{AF501497-D882-4BF7-97C1-4B39CBE73C70}">
      <dsp:nvSpPr>
        <dsp:cNvPr id="0" name=""/>
        <dsp:cNvSpPr/>
      </dsp:nvSpPr>
      <dsp:spPr>
        <a:xfrm>
          <a:off x="0" y="4061575"/>
          <a:ext cx="10769251" cy="305709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A11B2-F11D-41C8-AC2C-43B15DA8ABCE}">
      <dsp:nvSpPr>
        <dsp:cNvPr id="0" name=""/>
        <dsp:cNvSpPr/>
      </dsp:nvSpPr>
      <dsp:spPr>
        <a:xfrm>
          <a:off x="1445895" y="374077"/>
          <a:ext cx="920115" cy="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19DD-940F-4B3E-9E3B-7DFEEA44F01F}">
      <dsp:nvSpPr>
        <dsp:cNvPr id="0" name=""/>
        <dsp:cNvSpPr/>
      </dsp:nvSpPr>
      <dsp:spPr>
        <a:xfrm>
          <a:off x="2287143" y="266854"/>
          <a:ext cx="120929" cy="227132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60007"/>
            <a:satOff val="-8270"/>
            <a:lumOff val="4068"/>
            <a:alphaOff val="0"/>
          </a:schemeClr>
        </a:solidFill>
        <a:ln w="12700" cap="flat" cmpd="sng" algn="ctr">
          <a:solidFill>
            <a:schemeClr val="accent1">
              <a:shade val="80000"/>
              <a:hueOff val="60007"/>
              <a:satOff val="-8270"/>
              <a:lumOff val="40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5362E11A-7ACD-4003-A289-3E414980AB41}">
      <dsp:nvSpPr>
        <dsp:cNvPr id="0" name=""/>
        <dsp:cNvSpPr/>
      </dsp:nvSpPr>
      <dsp:spPr>
        <a:xfrm>
          <a:off x="940341" y="5"/>
          <a:ext cx="748216" cy="748216"/>
        </a:xfrm>
        <a:prstGeom prst="ellipse">
          <a:avLst/>
        </a:prstGeom>
        <a:solidFill>
          <a:schemeClr val="accent1">
            <a:shade val="80000"/>
            <a:hueOff val="120014"/>
            <a:satOff val="-16539"/>
            <a:lumOff val="8135"/>
            <a:alphaOff val="0"/>
          </a:schemeClr>
        </a:solidFill>
        <a:ln w="12700" cap="flat" cmpd="sng" algn="ctr">
          <a:solidFill>
            <a:schemeClr val="accent1">
              <a:shade val="80000"/>
              <a:hueOff val="120014"/>
              <a:satOff val="-16539"/>
              <a:lumOff val="8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1049915" y="109579"/>
        <a:ext cx="529068" cy="529068"/>
      </dsp:txXfrm>
    </dsp:sp>
    <dsp:sp modelId="{9F4C8294-EF01-416E-A678-4788079D16C8}">
      <dsp:nvSpPr>
        <dsp:cNvPr id="0" name=""/>
        <dsp:cNvSpPr/>
      </dsp:nvSpPr>
      <dsp:spPr>
        <a:xfrm>
          <a:off x="1314414" y="820220"/>
          <a:ext cx="72" cy="441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8EE4A-A803-4099-8B38-350C12E33AEE}">
      <dsp:nvSpPr>
        <dsp:cNvPr id="0" name=""/>
        <dsp:cNvSpPr/>
      </dsp:nvSpPr>
      <dsp:spPr>
        <a:xfrm>
          <a:off x="1314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9F8B0FAA-8837-4DC1-80D7-B050157C608C}">
      <dsp:nvSpPr>
        <dsp:cNvPr id="0" name=""/>
        <dsp:cNvSpPr/>
      </dsp:nvSpPr>
      <dsp:spPr>
        <a:xfrm>
          <a:off x="2628899" y="374072"/>
          <a:ext cx="2366010" cy="71"/>
        </a:xfrm>
        <a:prstGeom prst="rect">
          <a:avLst/>
        </a:prstGeom>
        <a:solidFill>
          <a:schemeClr val="accent1">
            <a:shade val="80000"/>
            <a:hueOff val="180022"/>
            <a:satOff val="-24809"/>
            <a:lumOff val="12203"/>
            <a:alphaOff val="0"/>
          </a:schemeClr>
        </a:solidFill>
        <a:ln w="12700" cap="flat" cmpd="sng" algn="ctr">
          <a:solidFill>
            <a:schemeClr val="accent1">
              <a:shade val="80000"/>
              <a:hueOff val="180022"/>
              <a:satOff val="-24809"/>
              <a:lumOff val="12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4B855-D818-4ED1-86C8-1102A089C316}">
      <dsp:nvSpPr>
        <dsp:cNvPr id="0" name=""/>
        <dsp:cNvSpPr/>
      </dsp:nvSpPr>
      <dsp:spPr>
        <a:xfrm>
          <a:off x="49160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240029"/>
            <a:satOff val="-33079"/>
            <a:lumOff val="16271"/>
            <a:alphaOff val="0"/>
          </a:schemeClr>
        </a:solidFill>
        <a:ln w="12700" cap="flat" cmpd="sng" algn="ctr">
          <a:solidFill>
            <a:schemeClr val="accent1">
              <a:shade val="80000"/>
              <a:hueOff val="240029"/>
              <a:satOff val="-33079"/>
              <a:lumOff val="162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4D9A5EFE-3184-4DF3-A453-1FC673C337FF}">
      <dsp:nvSpPr>
        <dsp:cNvPr id="0" name=""/>
        <dsp:cNvSpPr/>
      </dsp:nvSpPr>
      <dsp:spPr>
        <a:xfrm>
          <a:off x="3569241" y="0"/>
          <a:ext cx="748216" cy="748216"/>
        </a:xfrm>
        <a:prstGeom prst="ellipse">
          <a:avLst/>
        </a:prstGeom>
        <a:solidFill>
          <a:schemeClr val="accent1">
            <a:shade val="80000"/>
            <a:hueOff val="300036"/>
            <a:satOff val="-41348"/>
            <a:lumOff val="20338"/>
            <a:alphaOff val="0"/>
          </a:schemeClr>
        </a:solidFill>
        <a:ln w="12700" cap="flat" cmpd="sng" algn="ctr">
          <a:solidFill>
            <a:schemeClr val="accent1">
              <a:shade val="80000"/>
              <a:hueOff val="300036"/>
              <a:satOff val="-41348"/>
              <a:lumOff val="20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  <a:endParaRPr lang="en-US" sz="3200" kern="1200" dirty="0"/>
        </a:p>
      </dsp:txBody>
      <dsp:txXfrm>
        <a:off x="3678815" y="109574"/>
        <a:ext cx="529068" cy="529068"/>
      </dsp:txXfrm>
    </dsp:sp>
    <dsp:sp modelId="{B0B8FF06-D25B-410C-ACB5-0381F69C64B9}">
      <dsp:nvSpPr>
        <dsp:cNvPr id="0" name=""/>
        <dsp:cNvSpPr/>
      </dsp:nvSpPr>
      <dsp:spPr>
        <a:xfrm>
          <a:off x="3943313" y="820217"/>
          <a:ext cx="72" cy="441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B2CC3-0B05-4799-BF1D-06EE1AF1BADE}">
      <dsp:nvSpPr>
        <dsp:cNvPr id="0" name=""/>
        <dsp:cNvSpPr/>
      </dsp:nvSpPr>
      <dsp:spPr>
        <a:xfrm>
          <a:off x="27603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20027"/>
              <a:satOff val="-30322"/>
              <a:lumOff val="14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57F037C5-C8EE-4D8B-B11B-5D029833C794}">
      <dsp:nvSpPr>
        <dsp:cNvPr id="0" name=""/>
        <dsp:cNvSpPr/>
      </dsp:nvSpPr>
      <dsp:spPr>
        <a:xfrm>
          <a:off x="5257799" y="374072"/>
          <a:ext cx="2366010" cy="72"/>
        </a:xfrm>
        <a:prstGeom prst="rect">
          <a:avLst/>
        </a:prstGeom>
        <a:solidFill>
          <a:schemeClr val="accent1">
            <a:shade val="80000"/>
            <a:hueOff val="360043"/>
            <a:satOff val="-49618"/>
            <a:lumOff val="24406"/>
            <a:alphaOff val="0"/>
          </a:schemeClr>
        </a:solidFill>
        <a:ln w="12700" cap="flat" cmpd="sng" algn="ctr">
          <a:solidFill>
            <a:schemeClr val="accent1">
              <a:shade val="80000"/>
              <a:hueOff val="360043"/>
              <a:satOff val="-49618"/>
              <a:lumOff val="24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4B291-F800-47C7-8590-1C1EF2AECE73}">
      <dsp:nvSpPr>
        <dsp:cNvPr id="0" name=""/>
        <dsp:cNvSpPr/>
      </dsp:nvSpPr>
      <dsp:spPr>
        <a:xfrm>
          <a:off x="75449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420051"/>
            <a:satOff val="-57887"/>
            <a:lumOff val="28473"/>
            <a:alphaOff val="0"/>
          </a:schemeClr>
        </a:solidFill>
        <a:ln w="12700" cap="flat" cmpd="sng" algn="ctr">
          <a:solidFill>
            <a:schemeClr val="accent1">
              <a:shade val="80000"/>
              <a:hueOff val="420051"/>
              <a:satOff val="-57887"/>
              <a:lumOff val="284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204B70E3-E665-4E56-96C2-06D6F799F7E0}">
      <dsp:nvSpPr>
        <dsp:cNvPr id="0" name=""/>
        <dsp:cNvSpPr/>
      </dsp:nvSpPr>
      <dsp:spPr>
        <a:xfrm>
          <a:off x="6198141" y="0"/>
          <a:ext cx="748216" cy="748216"/>
        </a:xfrm>
        <a:prstGeom prst="ellipse">
          <a:avLst/>
        </a:prstGeom>
        <a:solidFill>
          <a:schemeClr val="accent1">
            <a:shade val="80000"/>
            <a:hueOff val="480058"/>
            <a:satOff val="-66157"/>
            <a:lumOff val="32541"/>
            <a:alphaOff val="0"/>
          </a:schemeClr>
        </a:solidFill>
        <a:ln w="12700" cap="flat" cmpd="sng" algn="ctr">
          <a:solidFill>
            <a:schemeClr val="accent1">
              <a:shade val="80000"/>
              <a:hueOff val="480058"/>
              <a:satOff val="-66157"/>
              <a:lumOff val="32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6307715" y="109574"/>
        <a:ext cx="529068" cy="529068"/>
      </dsp:txXfrm>
    </dsp:sp>
    <dsp:sp modelId="{773C84A2-88AB-402F-8843-32EF50F8E886}">
      <dsp:nvSpPr>
        <dsp:cNvPr id="0" name=""/>
        <dsp:cNvSpPr/>
      </dsp:nvSpPr>
      <dsp:spPr>
        <a:xfrm>
          <a:off x="6572213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27D45-7EDA-41AE-AA05-20D70EDA65FB}">
      <dsp:nvSpPr>
        <dsp:cNvPr id="0" name=""/>
        <dsp:cNvSpPr/>
      </dsp:nvSpPr>
      <dsp:spPr>
        <a:xfrm>
          <a:off x="53892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40053"/>
              <a:satOff val="-60644"/>
              <a:lumOff val="298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F8FE151E-1CFF-4520-BDA8-504F88C92D81}">
      <dsp:nvSpPr>
        <dsp:cNvPr id="0" name=""/>
        <dsp:cNvSpPr/>
      </dsp:nvSpPr>
      <dsp:spPr>
        <a:xfrm>
          <a:off x="7886700" y="374072"/>
          <a:ext cx="1314449" cy="72"/>
        </a:xfrm>
        <a:prstGeom prst="rect">
          <a:avLst/>
        </a:prstGeom>
        <a:solidFill>
          <a:schemeClr val="accent1">
            <a:shade val="80000"/>
            <a:hueOff val="540065"/>
            <a:satOff val="-74427"/>
            <a:lumOff val="36609"/>
            <a:alphaOff val="0"/>
          </a:schemeClr>
        </a:solidFill>
        <a:ln w="12700" cap="flat" cmpd="sng" algn="ctr">
          <a:solidFill>
            <a:schemeClr val="accent1">
              <a:shade val="80000"/>
              <a:hueOff val="540065"/>
              <a:satOff val="-74427"/>
              <a:lumOff val="36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57D89-39AF-4AD3-B0CD-C098CA09148E}">
      <dsp:nvSpPr>
        <dsp:cNvPr id="0" name=""/>
        <dsp:cNvSpPr/>
      </dsp:nvSpPr>
      <dsp:spPr>
        <a:xfrm>
          <a:off x="8827041" y="0"/>
          <a:ext cx="748216" cy="748216"/>
        </a:xfrm>
        <a:prstGeom prst="ellipse">
          <a:avLst/>
        </a:prstGeom>
        <a:solidFill>
          <a:schemeClr val="accent1">
            <a:shade val="80000"/>
            <a:hueOff val="660080"/>
            <a:satOff val="-90966"/>
            <a:lumOff val="44744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8936615" y="109574"/>
        <a:ext cx="529068" cy="529068"/>
      </dsp:txXfrm>
    </dsp:sp>
    <dsp:sp modelId="{5C2B6E44-D3D7-479B-A028-1DF37B8141C9}">
      <dsp:nvSpPr>
        <dsp:cNvPr id="0" name=""/>
        <dsp:cNvSpPr/>
      </dsp:nvSpPr>
      <dsp:spPr>
        <a:xfrm>
          <a:off x="9201114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A3ED1-7944-447E-A1F4-293F84C26673}">
      <dsp:nvSpPr>
        <dsp:cNvPr id="0" name=""/>
        <dsp:cNvSpPr/>
      </dsp:nvSpPr>
      <dsp:spPr>
        <a:xfrm>
          <a:off x="8018145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Financially eligible? And Monthly Benefit calculation.</a:t>
          </a:r>
        </a:p>
      </dsp:txBody>
      <dsp:txXfrm>
        <a:off x="8041717" y="1285443"/>
        <a:ext cx="2318866" cy="7576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F3D32-C17D-4789-A4DE-B0ACD3B292AC}">
      <dsp:nvSpPr>
        <dsp:cNvPr id="0" name=""/>
        <dsp:cNvSpPr/>
      </dsp:nvSpPr>
      <dsp:spPr>
        <a:xfrm>
          <a:off x="0" y="0"/>
          <a:ext cx="10826496" cy="554443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2500" u="sng" kern="1200" dirty="0"/>
            <a:t>B. AND</a:t>
          </a:r>
          <a:r>
            <a:rPr lang="en-US" sz="2500" kern="1200" dirty="0"/>
            <a:t> one of the these:</a:t>
          </a:r>
        </a:p>
      </dsp:txBody>
      <dsp:txXfrm>
        <a:off x="0" y="0"/>
        <a:ext cx="10826496" cy="554443"/>
      </dsp:txXfrm>
    </dsp:sp>
    <dsp:sp modelId="{AE0AF4BB-C9AA-49ED-B376-A28D63F06F16}">
      <dsp:nvSpPr>
        <dsp:cNvPr id="0" name=""/>
        <dsp:cNvSpPr/>
      </dsp:nvSpPr>
      <dsp:spPr>
        <a:xfrm>
          <a:off x="5286" y="554443"/>
          <a:ext cx="3605307" cy="1164331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Receiving SSI</a:t>
          </a:r>
        </a:p>
      </dsp:txBody>
      <dsp:txXfrm>
        <a:off x="5286" y="554443"/>
        <a:ext cx="3605307" cy="1164331"/>
      </dsp:txXfrm>
    </dsp:sp>
    <dsp:sp modelId="{11C6225F-EECB-42A9-8D7C-4E6914B736E5}">
      <dsp:nvSpPr>
        <dsp:cNvPr id="0" name=""/>
        <dsp:cNvSpPr/>
      </dsp:nvSpPr>
      <dsp:spPr>
        <a:xfrm>
          <a:off x="3610594" y="554443"/>
          <a:ext cx="3605307" cy="1164331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“Over-Income” for SSI</a:t>
          </a:r>
        </a:p>
      </dsp:txBody>
      <dsp:txXfrm>
        <a:off x="3610594" y="554443"/>
        <a:ext cx="3605307" cy="1164331"/>
      </dsp:txXfrm>
    </dsp:sp>
    <dsp:sp modelId="{8E39C448-05C4-43BD-B018-FFD7A9E2930B}">
      <dsp:nvSpPr>
        <dsp:cNvPr id="0" name=""/>
        <dsp:cNvSpPr/>
      </dsp:nvSpPr>
      <dsp:spPr>
        <a:xfrm>
          <a:off x="7215901" y="554443"/>
          <a:ext cx="3605307" cy="1164331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Rare: Refugee/asylee ineligible for SSI because of 7-year SSI limit or certain noncitizens eligible for AABD Medical and over 65. (Rules are different from what we are discussing today. See PM 11-04-00.)</a:t>
          </a:r>
        </a:p>
      </dsp:txBody>
      <dsp:txXfrm>
        <a:off x="7215901" y="554443"/>
        <a:ext cx="3605307" cy="1164331"/>
      </dsp:txXfrm>
    </dsp:sp>
    <dsp:sp modelId="{299E9203-BC60-40D8-B7BE-6C89B274133E}">
      <dsp:nvSpPr>
        <dsp:cNvPr id="0" name=""/>
        <dsp:cNvSpPr/>
      </dsp:nvSpPr>
      <dsp:spPr>
        <a:xfrm>
          <a:off x="0" y="1718775"/>
          <a:ext cx="10826496" cy="129370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F3D32-C17D-4789-A4DE-B0ACD3B292AC}">
      <dsp:nvSpPr>
        <dsp:cNvPr id="0" name=""/>
        <dsp:cNvSpPr/>
      </dsp:nvSpPr>
      <dsp:spPr>
        <a:xfrm>
          <a:off x="0" y="0"/>
          <a:ext cx="10826496" cy="554443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2500" u="sng" kern="1200" dirty="0"/>
            <a:t>A. Must be one of these:</a:t>
          </a:r>
        </a:p>
      </dsp:txBody>
      <dsp:txXfrm>
        <a:off x="0" y="0"/>
        <a:ext cx="10826496" cy="554443"/>
      </dsp:txXfrm>
    </dsp:sp>
    <dsp:sp modelId="{AE0AF4BB-C9AA-49ED-B376-A28D63F06F16}">
      <dsp:nvSpPr>
        <dsp:cNvPr id="0" name=""/>
        <dsp:cNvSpPr/>
      </dsp:nvSpPr>
      <dsp:spPr>
        <a:xfrm>
          <a:off x="5286" y="554443"/>
          <a:ext cx="3605307" cy="11643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Elderly (65 years old or older)</a:t>
          </a:r>
          <a:endParaRPr lang="en-US" sz="1400" kern="1200" dirty="0"/>
        </a:p>
      </dsp:txBody>
      <dsp:txXfrm>
        <a:off x="5286" y="554443"/>
        <a:ext cx="3605307" cy="1164331"/>
      </dsp:txXfrm>
    </dsp:sp>
    <dsp:sp modelId="{11C6225F-EECB-42A9-8D7C-4E6914B736E5}">
      <dsp:nvSpPr>
        <dsp:cNvPr id="0" name=""/>
        <dsp:cNvSpPr/>
      </dsp:nvSpPr>
      <dsp:spPr>
        <a:xfrm>
          <a:off x="3610594" y="554443"/>
          <a:ext cx="3605307" cy="11643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Blind* (under SSA rules) </a:t>
          </a:r>
          <a:endParaRPr lang="en-US" sz="1400" kern="1200" dirty="0"/>
        </a:p>
      </dsp:txBody>
      <dsp:txXfrm>
        <a:off x="3610594" y="554443"/>
        <a:ext cx="3605307" cy="1164331"/>
      </dsp:txXfrm>
    </dsp:sp>
    <dsp:sp modelId="{8E39C448-05C4-43BD-B018-FFD7A9E2930B}">
      <dsp:nvSpPr>
        <dsp:cNvPr id="0" name=""/>
        <dsp:cNvSpPr/>
      </dsp:nvSpPr>
      <dsp:spPr>
        <a:xfrm>
          <a:off x="7215901" y="554443"/>
          <a:ext cx="3605307" cy="11643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Disabled* (under SSA rules: Unable to engage in substantial gainful employment because of medical/psychiatric conditions that will last at least 12 months or result in death.)</a:t>
          </a:r>
          <a:endParaRPr lang="en-US" sz="1400" b="1" kern="1200" dirty="0"/>
        </a:p>
      </dsp:txBody>
      <dsp:txXfrm>
        <a:off x="7215901" y="554443"/>
        <a:ext cx="3605307" cy="1164331"/>
      </dsp:txXfrm>
    </dsp:sp>
    <dsp:sp modelId="{299E9203-BC60-40D8-B7BE-6C89B274133E}">
      <dsp:nvSpPr>
        <dsp:cNvPr id="0" name=""/>
        <dsp:cNvSpPr/>
      </dsp:nvSpPr>
      <dsp:spPr>
        <a:xfrm>
          <a:off x="0" y="1718775"/>
          <a:ext cx="10826496" cy="129370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7F73C-0196-4F4D-AA6E-C918353D2CAE}">
      <dsp:nvSpPr>
        <dsp:cNvPr id="0" name=""/>
        <dsp:cNvSpPr/>
      </dsp:nvSpPr>
      <dsp:spPr>
        <a:xfrm>
          <a:off x="1290" y="1649826"/>
          <a:ext cx="2690812" cy="13454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Are you receiving SSI or over-income for SSI?</a:t>
          </a:r>
        </a:p>
      </dsp:txBody>
      <dsp:txXfrm>
        <a:off x="40696" y="1689232"/>
        <a:ext cx="2612000" cy="1266594"/>
      </dsp:txXfrm>
    </dsp:sp>
    <dsp:sp modelId="{1AF4042B-8E78-4AC9-AC72-5D143A4DD125}">
      <dsp:nvSpPr>
        <dsp:cNvPr id="0" name=""/>
        <dsp:cNvSpPr/>
      </dsp:nvSpPr>
      <dsp:spPr>
        <a:xfrm rot="18770822">
          <a:off x="2438901" y="1719976"/>
          <a:ext cx="1582729" cy="44692"/>
        </a:xfrm>
        <a:custGeom>
          <a:avLst/>
          <a:gdLst/>
          <a:ahLst/>
          <a:cxnLst/>
          <a:rect l="0" t="0" r="0" b="0"/>
          <a:pathLst>
            <a:path>
              <a:moveTo>
                <a:pt x="0" y="22346"/>
              </a:moveTo>
              <a:lnTo>
                <a:pt x="1582729" y="22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90697" y="1702754"/>
        <a:ext cx="79136" cy="79136"/>
      </dsp:txXfrm>
    </dsp:sp>
    <dsp:sp modelId="{D96B3003-A2F0-4030-AB64-87FE8E6CA0A8}">
      <dsp:nvSpPr>
        <dsp:cNvPr id="0" name=""/>
        <dsp:cNvSpPr/>
      </dsp:nvSpPr>
      <dsp:spPr>
        <a:xfrm>
          <a:off x="3768428" y="489413"/>
          <a:ext cx="2690812" cy="1345406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Receiving SSI</a:t>
          </a:r>
        </a:p>
      </dsp:txBody>
      <dsp:txXfrm>
        <a:off x="3807834" y="528819"/>
        <a:ext cx="2612000" cy="1266594"/>
      </dsp:txXfrm>
    </dsp:sp>
    <dsp:sp modelId="{704EDE5F-6EEB-47A5-BB3E-B00A589F9806}">
      <dsp:nvSpPr>
        <dsp:cNvPr id="0" name=""/>
        <dsp:cNvSpPr/>
      </dsp:nvSpPr>
      <dsp:spPr>
        <a:xfrm>
          <a:off x="6459241" y="1139770"/>
          <a:ext cx="1076325" cy="44692"/>
        </a:xfrm>
        <a:custGeom>
          <a:avLst/>
          <a:gdLst/>
          <a:ahLst/>
          <a:cxnLst/>
          <a:rect l="0" t="0" r="0" b="0"/>
          <a:pathLst>
            <a:path>
              <a:moveTo>
                <a:pt x="0" y="22346"/>
              </a:moveTo>
              <a:lnTo>
                <a:pt x="1076325" y="223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70495" y="1135208"/>
        <a:ext cx="53816" cy="53816"/>
      </dsp:txXfrm>
    </dsp:sp>
    <dsp:sp modelId="{C1A89239-99DD-4164-B8CF-48F302E4D2EE}">
      <dsp:nvSpPr>
        <dsp:cNvPr id="0" name=""/>
        <dsp:cNvSpPr/>
      </dsp:nvSpPr>
      <dsp:spPr>
        <a:xfrm>
          <a:off x="7535566" y="489413"/>
          <a:ext cx="2690812" cy="1345406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 other proof needed to prove categorical eligibility.</a:t>
          </a:r>
        </a:p>
      </dsp:txBody>
      <dsp:txXfrm>
        <a:off x="7574972" y="528819"/>
        <a:ext cx="2612000" cy="1266594"/>
      </dsp:txXfrm>
    </dsp:sp>
    <dsp:sp modelId="{226B4188-87C6-4D04-A2F5-89D953582D6A}">
      <dsp:nvSpPr>
        <dsp:cNvPr id="0" name=""/>
        <dsp:cNvSpPr/>
      </dsp:nvSpPr>
      <dsp:spPr>
        <a:xfrm rot="2829178">
          <a:off x="2438901" y="2880389"/>
          <a:ext cx="1582729" cy="44692"/>
        </a:xfrm>
        <a:custGeom>
          <a:avLst/>
          <a:gdLst/>
          <a:ahLst/>
          <a:cxnLst/>
          <a:rect l="0" t="0" r="0" b="0"/>
          <a:pathLst>
            <a:path>
              <a:moveTo>
                <a:pt x="0" y="22346"/>
              </a:moveTo>
              <a:lnTo>
                <a:pt x="1582729" y="22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90697" y="2863167"/>
        <a:ext cx="79136" cy="79136"/>
      </dsp:txXfrm>
    </dsp:sp>
    <dsp:sp modelId="{DA1CF27F-FECF-4831-B9F9-6057BCF65770}">
      <dsp:nvSpPr>
        <dsp:cNvPr id="0" name=""/>
        <dsp:cNvSpPr/>
      </dsp:nvSpPr>
      <dsp:spPr>
        <a:xfrm>
          <a:off x="3768428" y="2810238"/>
          <a:ext cx="2690812" cy="1345406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Over-income for SSI</a:t>
          </a:r>
        </a:p>
      </dsp:txBody>
      <dsp:txXfrm>
        <a:off x="3807834" y="2849644"/>
        <a:ext cx="2612000" cy="1266594"/>
      </dsp:txXfrm>
    </dsp:sp>
    <dsp:sp modelId="{C08674C7-CBBC-4C97-B561-AE2B9026AB36}">
      <dsp:nvSpPr>
        <dsp:cNvPr id="0" name=""/>
        <dsp:cNvSpPr/>
      </dsp:nvSpPr>
      <dsp:spPr>
        <a:xfrm rot="19457599">
          <a:off x="6334654" y="3073791"/>
          <a:ext cx="1325498" cy="44692"/>
        </a:xfrm>
        <a:custGeom>
          <a:avLst/>
          <a:gdLst/>
          <a:ahLst/>
          <a:cxnLst/>
          <a:rect l="0" t="0" r="0" b="0"/>
          <a:pathLst>
            <a:path>
              <a:moveTo>
                <a:pt x="0" y="22346"/>
              </a:moveTo>
              <a:lnTo>
                <a:pt x="1325498" y="223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64266" y="3063000"/>
        <a:ext cx="66274" cy="66274"/>
      </dsp:txXfrm>
    </dsp:sp>
    <dsp:sp modelId="{AA357F3E-B18B-4140-80C7-C99E6F224671}">
      <dsp:nvSpPr>
        <dsp:cNvPr id="0" name=""/>
        <dsp:cNvSpPr/>
      </dsp:nvSpPr>
      <dsp:spPr>
        <a:xfrm>
          <a:off x="7535566" y="2036630"/>
          <a:ext cx="2690812" cy="1345406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? Might need to prove that SSA found them over-income for SSI, especially if income is under SSI max + $20</a:t>
          </a:r>
        </a:p>
      </dsp:txBody>
      <dsp:txXfrm>
        <a:off x="7574972" y="2076036"/>
        <a:ext cx="2612000" cy="1266594"/>
      </dsp:txXfrm>
    </dsp:sp>
    <dsp:sp modelId="{AD6D2D77-C6F6-48A6-9B4C-E6DD9C187DEB}">
      <dsp:nvSpPr>
        <dsp:cNvPr id="0" name=""/>
        <dsp:cNvSpPr/>
      </dsp:nvSpPr>
      <dsp:spPr>
        <a:xfrm rot="2142401">
          <a:off x="6334654" y="3847400"/>
          <a:ext cx="1325498" cy="44692"/>
        </a:xfrm>
        <a:custGeom>
          <a:avLst/>
          <a:gdLst/>
          <a:ahLst/>
          <a:cxnLst/>
          <a:rect l="0" t="0" r="0" b="0"/>
          <a:pathLst>
            <a:path>
              <a:moveTo>
                <a:pt x="0" y="22346"/>
              </a:moveTo>
              <a:lnTo>
                <a:pt x="1325498" y="223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64266" y="3836609"/>
        <a:ext cx="66274" cy="66274"/>
      </dsp:txXfrm>
    </dsp:sp>
    <dsp:sp modelId="{EE2DCDB4-A2D3-4D45-80BA-A86E44E4813D}">
      <dsp:nvSpPr>
        <dsp:cNvPr id="0" name=""/>
        <dsp:cNvSpPr/>
      </dsp:nvSpPr>
      <dsp:spPr>
        <a:xfrm>
          <a:off x="7535566" y="3583847"/>
          <a:ext cx="2690812" cy="1345406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If ineligible for SSD and over-income for SSI and under 65, will need to submit medical records to prove you are blind or disabled.</a:t>
          </a:r>
        </a:p>
      </dsp:txBody>
      <dsp:txXfrm>
        <a:off x="7574972" y="3623253"/>
        <a:ext cx="2612000" cy="12665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6603A-D88C-494E-BE15-6B2B4F54D8BA}">
      <dsp:nvSpPr>
        <dsp:cNvPr id="0" name=""/>
        <dsp:cNvSpPr/>
      </dsp:nvSpPr>
      <dsp:spPr>
        <a:xfrm>
          <a:off x="1465" y="113476"/>
          <a:ext cx="1841550" cy="1054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When does SSA Pay?</a:t>
          </a:r>
        </a:p>
      </dsp:txBody>
      <dsp:txXfrm>
        <a:off x="1465" y="113476"/>
        <a:ext cx="1841550" cy="703015"/>
      </dsp:txXfrm>
    </dsp:sp>
    <dsp:sp modelId="{18597A0F-8227-4098-9040-D0A3654B6741}">
      <dsp:nvSpPr>
        <dsp:cNvPr id="0" name=""/>
        <dsp:cNvSpPr/>
      </dsp:nvSpPr>
      <dsp:spPr>
        <a:xfrm>
          <a:off x="378650" y="816492"/>
          <a:ext cx="1841550" cy="3137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1</a:t>
          </a:r>
          <a:r>
            <a:rPr lang="en-US" sz="1300" kern="1200" baseline="30000" dirty="0"/>
            <a:t>st</a:t>
          </a:r>
          <a:r>
            <a:rPr lang="en-US" sz="1300" kern="1200" dirty="0"/>
            <a:t> of the month = SSI; Any other day = Not SSI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If they get paid the 1</a:t>
          </a:r>
          <a:r>
            <a:rPr lang="en-US" sz="1300" kern="1200" baseline="30000"/>
            <a:t>st</a:t>
          </a:r>
          <a:r>
            <a:rPr lang="en-US" sz="1300" kern="1200"/>
            <a:t> and some other day, they have SSI and some other SSA benefit</a:t>
          </a:r>
          <a:endParaRPr lang="en-US" sz="1300" kern="1200" dirty="0"/>
        </a:p>
      </dsp:txBody>
      <dsp:txXfrm>
        <a:off x="432587" y="870429"/>
        <a:ext cx="1733676" cy="3029188"/>
      </dsp:txXfrm>
    </dsp:sp>
    <dsp:sp modelId="{9515F9D2-3520-4C76-9B6A-CF61F9517E10}">
      <dsp:nvSpPr>
        <dsp:cNvPr id="0" name=""/>
        <dsp:cNvSpPr/>
      </dsp:nvSpPr>
      <dsp:spPr>
        <a:xfrm>
          <a:off x="2122188" y="235738"/>
          <a:ext cx="591845" cy="4584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122188" y="327436"/>
        <a:ext cx="454297" cy="275096"/>
      </dsp:txXfrm>
    </dsp:sp>
    <dsp:sp modelId="{BFF357F6-44A1-415C-B1F9-CAAB8347BA69}">
      <dsp:nvSpPr>
        <dsp:cNvPr id="0" name=""/>
        <dsp:cNvSpPr/>
      </dsp:nvSpPr>
      <dsp:spPr>
        <a:xfrm>
          <a:off x="2959705" y="113476"/>
          <a:ext cx="1841550" cy="1054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What does your letter say?</a:t>
          </a:r>
        </a:p>
      </dsp:txBody>
      <dsp:txXfrm>
        <a:off x="2959705" y="113476"/>
        <a:ext cx="1841550" cy="703015"/>
      </dsp:txXfrm>
    </dsp:sp>
    <dsp:sp modelId="{85FB8923-688B-483C-B271-FC260382A3BF}">
      <dsp:nvSpPr>
        <dsp:cNvPr id="0" name=""/>
        <dsp:cNvSpPr/>
      </dsp:nvSpPr>
      <dsp:spPr>
        <a:xfrm>
          <a:off x="3336890" y="816492"/>
          <a:ext cx="1841550" cy="3137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i="1" kern="1200" dirty="0"/>
            <a:t>Sometimes</a:t>
          </a:r>
          <a:r>
            <a:rPr lang="en-US" sz="1300" kern="1200" dirty="0"/>
            <a:t>, the letter will state Supplemental Security Income”, “SSI”, or “Retirement Disability or Survivors Insurance”</a:t>
          </a:r>
        </a:p>
      </dsp:txBody>
      <dsp:txXfrm>
        <a:off x="3390827" y="870429"/>
        <a:ext cx="1733676" cy="3029188"/>
      </dsp:txXfrm>
    </dsp:sp>
    <dsp:sp modelId="{D65BB097-81CA-476D-93F8-430FC7C99D88}">
      <dsp:nvSpPr>
        <dsp:cNvPr id="0" name=""/>
        <dsp:cNvSpPr/>
      </dsp:nvSpPr>
      <dsp:spPr>
        <a:xfrm>
          <a:off x="5080428" y="235738"/>
          <a:ext cx="591845" cy="4584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080428" y="327436"/>
        <a:ext cx="454297" cy="275096"/>
      </dsp:txXfrm>
    </dsp:sp>
    <dsp:sp modelId="{9A4AF9C7-BDC9-4249-82B7-22DD89C69F57}">
      <dsp:nvSpPr>
        <dsp:cNvPr id="0" name=""/>
        <dsp:cNvSpPr/>
      </dsp:nvSpPr>
      <dsp:spPr>
        <a:xfrm>
          <a:off x="5917945" y="113476"/>
          <a:ext cx="1841550" cy="1054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/>
            <a:t>How much are you paid?</a:t>
          </a:r>
          <a:endParaRPr lang="en-US" sz="1300" kern="1200" dirty="0"/>
        </a:p>
      </dsp:txBody>
      <dsp:txXfrm>
        <a:off x="5917945" y="113476"/>
        <a:ext cx="1841550" cy="703015"/>
      </dsp:txXfrm>
    </dsp:sp>
    <dsp:sp modelId="{7B805D27-490E-4A48-9FBF-8117D32988A3}">
      <dsp:nvSpPr>
        <dsp:cNvPr id="0" name=""/>
        <dsp:cNvSpPr/>
      </dsp:nvSpPr>
      <dsp:spPr>
        <a:xfrm>
          <a:off x="6295130" y="816492"/>
          <a:ext cx="1841550" cy="3137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SSI max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Most likely SSI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SSI max + $20/person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Most likely SSI and something else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&gt; SSI max + $20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Not SSI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&lt; SSI max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Unclear but likely eligible for additional SSA benefits and/or AABD Cash</a:t>
          </a:r>
        </a:p>
      </dsp:txBody>
      <dsp:txXfrm>
        <a:off x="6349067" y="870429"/>
        <a:ext cx="1733676" cy="3029188"/>
      </dsp:txXfrm>
    </dsp:sp>
    <dsp:sp modelId="{69698502-9E6D-430E-B5F9-636017FA14BE}">
      <dsp:nvSpPr>
        <dsp:cNvPr id="0" name=""/>
        <dsp:cNvSpPr/>
      </dsp:nvSpPr>
      <dsp:spPr>
        <a:xfrm>
          <a:off x="8038668" y="235738"/>
          <a:ext cx="591845" cy="4584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038668" y="327436"/>
        <a:ext cx="454297" cy="275096"/>
      </dsp:txXfrm>
    </dsp:sp>
    <dsp:sp modelId="{0D9DB8EB-B282-474D-9388-E967F674CA3F}">
      <dsp:nvSpPr>
        <dsp:cNvPr id="0" name=""/>
        <dsp:cNvSpPr/>
      </dsp:nvSpPr>
      <dsp:spPr>
        <a:xfrm>
          <a:off x="8876185" y="113476"/>
          <a:ext cx="1841550" cy="1054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Under 65: Do you have Medicare (“red, white, and blue” card)? </a:t>
          </a:r>
        </a:p>
      </dsp:txBody>
      <dsp:txXfrm>
        <a:off x="8876185" y="113476"/>
        <a:ext cx="1841550" cy="703015"/>
      </dsp:txXfrm>
    </dsp:sp>
    <dsp:sp modelId="{B2CE59D5-061C-4B08-9AD9-C81670E39CB6}">
      <dsp:nvSpPr>
        <dsp:cNvPr id="0" name=""/>
        <dsp:cNvSpPr/>
      </dsp:nvSpPr>
      <dsp:spPr>
        <a:xfrm>
          <a:off x="9253370" y="816492"/>
          <a:ext cx="1841550" cy="31370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Probably not SSI, unless they get two SSA checks</a:t>
          </a:r>
          <a:endParaRPr lang="en-US" sz="1300" kern="1200" dirty="0"/>
        </a:p>
      </dsp:txBody>
      <dsp:txXfrm>
        <a:off x="9307307" y="870429"/>
        <a:ext cx="1733676" cy="30291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A11B2-F11D-41C8-AC2C-43B15DA8ABCE}">
      <dsp:nvSpPr>
        <dsp:cNvPr id="0" name=""/>
        <dsp:cNvSpPr/>
      </dsp:nvSpPr>
      <dsp:spPr>
        <a:xfrm>
          <a:off x="1445895" y="374077"/>
          <a:ext cx="920115" cy="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19DD-940F-4B3E-9E3B-7DFEEA44F01F}">
      <dsp:nvSpPr>
        <dsp:cNvPr id="0" name=""/>
        <dsp:cNvSpPr/>
      </dsp:nvSpPr>
      <dsp:spPr>
        <a:xfrm>
          <a:off x="2287143" y="266854"/>
          <a:ext cx="120929" cy="227132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60007"/>
            <a:satOff val="-8270"/>
            <a:lumOff val="4068"/>
            <a:alphaOff val="0"/>
          </a:schemeClr>
        </a:solidFill>
        <a:ln w="12700" cap="flat" cmpd="sng" algn="ctr">
          <a:solidFill>
            <a:schemeClr val="accent1">
              <a:shade val="80000"/>
              <a:hueOff val="60007"/>
              <a:satOff val="-8270"/>
              <a:lumOff val="40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5362E11A-7ACD-4003-A289-3E414980AB41}">
      <dsp:nvSpPr>
        <dsp:cNvPr id="0" name=""/>
        <dsp:cNvSpPr/>
      </dsp:nvSpPr>
      <dsp:spPr>
        <a:xfrm>
          <a:off x="940341" y="5"/>
          <a:ext cx="748216" cy="748216"/>
        </a:xfrm>
        <a:prstGeom prst="ellipse">
          <a:avLst/>
        </a:prstGeom>
        <a:solidFill>
          <a:schemeClr val="accent1">
            <a:shade val="80000"/>
            <a:hueOff val="120014"/>
            <a:satOff val="-16539"/>
            <a:lumOff val="8135"/>
            <a:alphaOff val="0"/>
          </a:schemeClr>
        </a:solidFill>
        <a:ln w="12700" cap="flat" cmpd="sng" algn="ctr">
          <a:solidFill>
            <a:schemeClr val="accent1">
              <a:shade val="80000"/>
              <a:hueOff val="120014"/>
              <a:satOff val="-16539"/>
              <a:lumOff val="8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1049915" y="109579"/>
        <a:ext cx="529068" cy="529068"/>
      </dsp:txXfrm>
    </dsp:sp>
    <dsp:sp modelId="{9F4C8294-EF01-416E-A678-4788079D16C8}">
      <dsp:nvSpPr>
        <dsp:cNvPr id="0" name=""/>
        <dsp:cNvSpPr/>
      </dsp:nvSpPr>
      <dsp:spPr>
        <a:xfrm>
          <a:off x="1314414" y="820220"/>
          <a:ext cx="72" cy="441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8EE4A-A803-4099-8B38-350C12E33AEE}">
      <dsp:nvSpPr>
        <dsp:cNvPr id="0" name=""/>
        <dsp:cNvSpPr/>
      </dsp:nvSpPr>
      <dsp:spPr>
        <a:xfrm>
          <a:off x="1314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9F8B0FAA-8837-4DC1-80D7-B050157C608C}">
      <dsp:nvSpPr>
        <dsp:cNvPr id="0" name=""/>
        <dsp:cNvSpPr/>
      </dsp:nvSpPr>
      <dsp:spPr>
        <a:xfrm>
          <a:off x="2628899" y="374072"/>
          <a:ext cx="2366010" cy="71"/>
        </a:xfrm>
        <a:prstGeom prst="rect">
          <a:avLst/>
        </a:prstGeom>
        <a:solidFill>
          <a:schemeClr val="accent1">
            <a:shade val="80000"/>
            <a:hueOff val="180022"/>
            <a:satOff val="-24809"/>
            <a:lumOff val="12203"/>
            <a:alphaOff val="0"/>
          </a:schemeClr>
        </a:solidFill>
        <a:ln w="12700" cap="flat" cmpd="sng" algn="ctr">
          <a:solidFill>
            <a:schemeClr val="accent1">
              <a:shade val="80000"/>
              <a:hueOff val="180022"/>
              <a:satOff val="-24809"/>
              <a:lumOff val="12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4B855-D818-4ED1-86C8-1102A089C316}">
      <dsp:nvSpPr>
        <dsp:cNvPr id="0" name=""/>
        <dsp:cNvSpPr/>
      </dsp:nvSpPr>
      <dsp:spPr>
        <a:xfrm>
          <a:off x="49160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240029"/>
            <a:satOff val="-33079"/>
            <a:lumOff val="16271"/>
            <a:alphaOff val="0"/>
          </a:schemeClr>
        </a:solidFill>
        <a:ln w="12700" cap="flat" cmpd="sng" algn="ctr">
          <a:solidFill>
            <a:schemeClr val="accent1">
              <a:shade val="80000"/>
              <a:hueOff val="240029"/>
              <a:satOff val="-33079"/>
              <a:lumOff val="162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4D9A5EFE-3184-4DF3-A453-1FC673C337FF}">
      <dsp:nvSpPr>
        <dsp:cNvPr id="0" name=""/>
        <dsp:cNvSpPr/>
      </dsp:nvSpPr>
      <dsp:spPr>
        <a:xfrm>
          <a:off x="3569241" y="0"/>
          <a:ext cx="748216" cy="748216"/>
        </a:xfrm>
        <a:prstGeom prst="ellipse">
          <a:avLst/>
        </a:prstGeom>
        <a:solidFill>
          <a:schemeClr val="accent1">
            <a:shade val="80000"/>
            <a:hueOff val="300036"/>
            <a:satOff val="-41348"/>
            <a:lumOff val="20338"/>
            <a:alphaOff val="0"/>
          </a:schemeClr>
        </a:solidFill>
        <a:ln w="12700" cap="flat" cmpd="sng" algn="ctr">
          <a:solidFill>
            <a:schemeClr val="accent1">
              <a:shade val="80000"/>
              <a:hueOff val="300036"/>
              <a:satOff val="-41348"/>
              <a:lumOff val="20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  <a:endParaRPr lang="en-US" sz="3200" kern="1200" dirty="0"/>
        </a:p>
      </dsp:txBody>
      <dsp:txXfrm>
        <a:off x="3678815" y="109574"/>
        <a:ext cx="529068" cy="529068"/>
      </dsp:txXfrm>
    </dsp:sp>
    <dsp:sp modelId="{B0B8FF06-D25B-410C-ACB5-0381F69C64B9}">
      <dsp:nvSpPr>
        <dsp:cNvPr id="0" name=""/>
        <dsp:cNvSpPr/>
      </dsp:nvSpPr>
      <dsp:spPr>
        <a:xfrm>
          <a:off x="3943313" y="820217"/>
          <a:ext cx="72" cy="441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B2CC3-0B05-4799-BF1D-06EE1AF1BADE}">
      <dsp:nvSpPr>
        <dsp:cNvPr id="0" name=""/>
        <dsp:cNvSpPr/>
      </dsp:nvSpPr>
      <dsp:spPr>
        <a:xfrm>
          <a:off x="27603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20027"/>
              <a:satOff val="-30322"/>
              <a:lumOff val="14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57F037C5-C8EE-4D8B-B11B-5D029833C794}">
      <dsp:nvSpPr>
        <dsp:cNvPr id="0" name=""/>
        <dsp:cNvSpPr/>
      </dsp:nvSpPr>
      <dsp:spPr>
        <a:xfrm>
          <a:off x="5257799" y="374072"/>
          <a:ext cx="2366010" cy="72"/>
        </a:xfrm>
        <a:prstGeom prst="rect">
          <a:avLst/>
        </a:prstGeom>
        <a:solidFill>
          <a:schemeClr val="accent1">
            <a:shade val="80000"/>
            <a:hueOff val="360043"/>
            <a:satOff val="-49618"/>
            <a:lumOff val="24406"/>
            <a:alphaOff val="0"/>
          </a:schemeClr>
        </a:solidFill>
        <a:ln w="12700" cap="flat" cmpd="sng" algn="ctr">
          <a:solidFill>
            <a:schemeClr val="accent1">
              <a:shade val="80000"/>
              <a:hueOff val="360043"/>
              <a:satOff val="-49618"/>
              <a:lumOff val="24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4B291-F800-47C7-8590-1C1EF2AECE73}">
      <dsp:nvSpPr>
        <dsp:cNvPr id="0" name=""/>
        <dsp:cNvSpPr/>
      </dsp:nvSpPr>
      <dsp:spPr>
        <a:xfrm>
          <a:off x="75449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420051"/>
            <a:satOff val="-57887"/>
            <a:lumOff val="28473"/>
            <a:alphaOff val="0"/>
          </a:schemeClr>
        </a:solidFill>
        <a:ln w="12700" cap="flat" cmpd="sng" algn="ctr">
          <a:solidFill>
            <a:schemeClr val="accent1">
              <a:shade val="80000"/>
              <a:hueOff val="420051"/>
              <a:satOff val="-57887"/>
              <a:lumOff val="284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204B70E3-E665-4E56-96C2-06D6F799F7E0}">
      <dsp:nvSpPr>
        <dsp:cNvPr id="0" name=""/>
        <dsp:cNvSpPr/>
      </dsp:nvSpPr>
      <dsp:spPr>
        <a:xfrm>
          <a:off x="6198141" y="0"/>
          <a:ext cx="748216" cy="748216"/>
        </a:xfrm>
        <a:prstGeom prst="ellipse">
          <a:avLst/>
        </a:prstGeom>
        <a:solidFill>
          <a:schemeClr val="accent1">
            <a:shade val="80000"/>
            <a:hueOff val="480058"/>
            <a:satOff val="-66157"/>
            <a:lumOff val="32541"/>
            <a:alphaOff val="0"/>
          </a:schemeClr>
        </a:solidFill>
        <a:ln w="12700" cap="flat" cmpd="sng" algn="ctr">
          <a:solidFill>
            <a:schemeClr val="accent1">
              <a:shade val="80000"/>
              <a:hueOff val="480058"/>
              <a:satOff val="-66157"/>
              <a:lumOff val="32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6307715" y="109574"/>
        <a:ext cx="529068" cy="529068"/>
      </dsp:txXfrm>
    </dsp:sp>
    <dsp:sp modelId="{773C84A2-88AB-402F-8843-32EF50F8E886}">
      <dsp:nvSpPr>
        <dsp:cNvPr id="0" name=""/>
        <dsp:cNvSpPr/>
      </dsp:nvSpPr>
      <dsp:spPr>
        <a:xfrm>
          <a:off x="6572213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27D45-7EDA-41AE-AA05-20D70EDA65FB}">
      <dsp:nvSpPr>
        <dsp:cNvPr id="0" name=""/>
        <dsp:cNvSpPr/>
      </dsp:nvSpPr>
      <dsp:spPr>
        <a:xfrm>
          <a:off x="53892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40053"/>
              <a:satOff val="-60644"/>
              <a:lumOff val="298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F8FE151E-1CFF-4520-BDA8-504F88C92D81}">
      <dsp:nvSpPr>
        <dsp:cNvPr id="0" name=""/>
        <dsp:cNvSpPr/>
      </dsp:nvSpPr>
      <dsp:spPr>
        <a:xfrm>
          <a:off x="7886700" y="374072"/>
          <a:ext cx="1314449" cy="72"/>
        </a:xfrm>
        <a:prstGeom prst="rect">
          <a:avLst/>
        </a:prstGeom>
        <a:solidFill>
          <a:schemeClr val="accent1">
            <a:shade val="80000"/>
            <a:hueOff val="540065"/>
            <a:satOff val="-74427"/>
            <a:lumOff val="36609"/>
            <a:alphaOff val="0"/>
          </a:schemeClr>
        </a:solidFill>
        <a:ln w="12700" cap="flat" cmpd="sng" algn="ctr">
          <a:solidFill>
            <a:schemeClr val="accent1">
              <a:shade val="80000"/>
              <a:hueOff val="540065"/>
              <a:satOff val="-74427"/>
              <a:lumOff val="36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57D89-39AF-4AD3-B0CD-C098CA09148E}">
      <dsp:nvSpPr>
        <dsp:cNvPr id="0" name=""/>
        <dsp:cNvSpPr/>
      </dsp:nvSpPr>
      <dsp:spPr>
        <a:xfrm>
          <a:off x="8827041" y="0"/>
          <a:ext cx="748216" cy="748216"/>
        </a:xfrm>
        <a:prstGeom prst="ellipse">
          <a:avLst/>
        </a:prstGeom>
        <a:solidFill>
          <a:schemeClr val="accent1">
            <a:shade val="80000"/>
            <a:hueOff val="660080"/>
            <a:satOff val="-90966"/>
            <a:lumOff val="44744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8936615" y="109574"/>
        <a:ext cx="529068" cy="529068"/>
      </dsp:txXfrm>
    </dsp:sp>
    <dsp:sp modelId="{5C2B6E44-D3D7-479B-A028-1DF37B8141C9}">
      <dsp:nvSpPr>
        <dsp:cNvPr id="0" name=""/>
        <dsp:cNvSpPr/>
      </dsp:nvSpPr>
      <dsp:spPr>
        <a:xfrm>
          <a:off x="9201114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A3ED1-7944-447E-A1F4-293F84C26673}">
      <dsp:nvSpPr>
        <dsp:cNvPr id="0" name=""/>
        <dsp:cNvSpPr/>
      </dsp:nvSpPr>
      <dsp:spPr>
        <a:xfrm>
          <a:off x="8018145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Financially eligible? And Monthly Benefit calculation.</a:t>
          </a:r>
        </a:p>
      </dsp:txBody>
      <dsp:txXfrm>
        <a:off x="8041717" y="1285443"/>
        <a:ext cx="2318866" cy="75765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A11B2-F11D-41C8-AC2C-43B15DA8ABCE}">
      <dsp:nvSpPr>
        <dsp:cNvPr id="0" name=""/>
        <dsp:cNvSpPr/>
      </dsp:nvSpPr>
      <dsp:spPr>
        <a:xfrm>
          <a:off x="1445895" y="374077"/>
          <a:ext cx="920115" cy="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19DD-940F-4B3E-9E3B-7DFEEA44F01F}">
      <dsp:nvSpPr>
        <dsp:cNvPr id="0" name=""/>
        <dsp:cNvSpPr/>
      </dsp:nvSpPr>
      <dsp:spPr>
        <a:xfrm>
          <a:off x="2287143" y="266854"/>
          <a:ext cx="120929" cy="227132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60007"/>
            <a:satOff val="-8270"/>
            <a:lumOff val="4068"/>
            <a:alphaOff val="0"/>
          </a:schemeClr>
        </a:solidFill>
        <a:ln w="12700" cap="flat" cmpd="sng" algn="ctr">
          <a:solidFill>
            <a:schemeClr val="accent1">
              <a:shade val="80000"/>
              <a:hueOff val="60007"/>
              <a:satOff val="-8270"/>
              <a:lumOff val="40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5362E11A-7ACD-4003-A289-3E414980AB41}">
      <dsp:nvSpPr>
        <dsp:cNvPr id="0" name=""/>
        <dsp:cNvSpPr/>
      </dsp:nvSpPr>
      <dsp:spPr>
        <a:xfrm>
          <a:off x="940341" y="5"/>
          <a:ext cx="748216" cy="748216"/>
        </a:xfrm>
        <a:prstGeom prst="ellipse">
          <a:avLst/>
        </a:prstGeom>
        <a:solidFill>
          <a:schemeClr val="accent1">
            <a:shade val="80000"/>
            <a:hueOff val="120014"/>
            <a:satOff val="-16539"/>
            <a:lumOff val="8135"/>
            <a:alphaOff val="0"/>
          </a:schemeClr>
        </a:solidFill>
        <a:ln w="12700" cap="flat" cmpd="sng" algn="ctr">
          <a:solidFill>
            <a:schemeClr val="accent1">
              <a:shade val="80000"/>
              <a:hueOff val="120014"/>
              <a:satOff val="-16539"/>
              <a:lumOff val="8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1049915" y="109579"/>
        <a:ext cx="529068" cy="529068"/>
      </dsp:txXfrm>
    </dsp:sp>
    <dsp:sp modelId="{9F4C8294-EF01-416E-A678-4788079D16C8}">
      <dsp:nvSpPr>
        <dsp:cNvPr id="0" name=""/>
        <dsp:cNvSpPr/>
      </dsp:nvSpPr>
      <dsp:spPr>
        <a:xfrm>
          <a:off x="1314414" y="820220"/>
          <a:ext cx="72" cy="441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8EE4A-A803-4099-8B38-350C12E33AEE}">
      <dsp:nvSpPr>
        <dsp:cNvPr id="0" name=""/>
        <dsp:cNvSpPr/>
      </dsp:nvSpPr>
      <dsp:spPr>
        <a:xfrm>
          <a:off x="1314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9F8B0FAA-8837-4DC1-80D7-B050157C608C}">
      <dsp:nvSpPr>
        <dsp:cNvPr id="0" name=""/>
        <dsp:cNvSpPr/>
      </dsp:nvSpPr>
      <dsp:spPr>
        <a:xfrm>
          <a:off x="2628899" y="374072"/>
          <a:ext cx="2366010" cy="71"/>
        </a:xfrm>
        <a:prstGeom prst="rect">
          <a:avLst/>
        </a:prstGeom>
        <a:solidFill>
          <a:schemeClr val="accent1">
            <a:shade val="80000"/>
            <a:hueOff val="180022"/>
            <a:satOff val="-24809"/>
            <a:lumOff val="12203"/>
            <a:alphaOff val="0"/>
          </a:schemeClr>
        </a:solidFill>
        <a:ln w="12700" cap="flat" cmpd="sng" algn="ctr">
          <a:solidFill>
            <a:schemeClr val="accent1">
              <a:shade val="80000"/>
              <a:hueOff val="180022"/>
              <a:satOff val="-24809"/>
              <a:lumOff val="12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4B855-D818-4ED1-86C8-1102A089C316}">
      <dsp:nvSpPr>
        <dsp:cNvPr id="0" name=""/>
        <dsp:cNvSpPr/>
      </dsp:nvSpPr>
      <dsp:spPr>
        <a:xfrm>
          <a:off x="49160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240029"/>
            <a:satOff val="-33079"/>
            <a:lumOff val="16271"/>
            <a:alphaOff val="0"/>
          </a:schemeClr>
        </a:solidFill>
        <a:ln w="12700" cap="flat" cmpd="sng" algn="ctr">
          <a:solidFill>
            <a:schemeClr val="accent1">
              <a:shade val="80000"/>
              <a:hueOff val="240029"/>
              <a:satOff val="-33079"/>
              <a:lumOff val="162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4D9A5EFE-3184-4DF3-A453-1FC673C337FF}">
      <dsp:nvSpPr>
        <dsp:cNvPr id="0" name=""/>
        <dsp:cNvSpPr/>
      </dsp:nvSpPr>
      <dsp:spPr>
        <a:xfrm>
          <a:off x="3569241" y="0"/>
          <a:ext cx="748216" cy="748216"/>
        </a:xfrm>
        <a:prstGeom prst="ellipse">
          <a:avLst/>
        </a:prstGeom>
        <a:solidFill>
          <a:schemeClr val="accent1">
            <a:shade val="80000"/>
            <a:hueOff val="300036"/>
            <a:satOff val="-41348"/>
            <a:lumOff val="20338"/>
            <a:alphaOff val="0"/>
          </a:schemeClr>
        </a:solidFill>
        <a:ln w="12700" cap="flat" cmpd="sng" algn="ctr">
          <a:solidFill>
            <a:schemeClr val="accent1">
              <a:shade val="80000"/>
              <a:hueOff val="300036"/>
              <a:satOff val="-41348"/>
              <a:lumOff val="20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  <a:endParaRPr lang="en-US" sz="3200" kern="1200" dirty="0"/>
        </a:p>
      </dsp:txBody>
      <dsp:txXfrm>
        <a:off x="3678815" y="109574"/>
        <a:ext cx="529068" cy="529068"/>
      </dsp:txXfrm>
    </dsp:sp>
    <dsp:sp modelId="{B0B8FF06-D25B-410C-ACB5-0381F69C64B9}">
      <dsp:nvSpPr>
        <dsp:cNvPr id="0" name=""/>
        <dsp:cNvSpPr/>
      </dsp:nvSpPr>
      <dsp:spPr>
        <a:xfrm>
          <a:off x="3943313" y="820217"/>
          <a:ext cx="72" cy="441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B2CC3-0B05-4799-BF1D-06EE1AF1BADE}">
      <dsp:nvSpPr>
        <dsp:cNvPr id="0" name=""/>
        <dsp:cNvSpPr/>
      </dsp:nvSpPr>
      <dsp:spPr>
        <a:xfrm>
          <a:off x="27603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20027"/>
              <a:satOff val="-30322"/>
              <a:lumOff val="14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57F037C5-C8EE-4D8B-B11B-5D029833C794}">
      <dsp:nvSpPr>
        <dsp:cNvPr id="0" name=""/>
        <dsp:cNvSpPr/>
      </dsp:nvSpPr>
      <dsp:spPr>
        <a:xfrm>
          <a:off x="5257799" y="374072"/>
          <a:ext cx="2366010" cy="72"/>
        </a:xfrm>
        <a:prstGeom prst="rect">
          <a:avLst/>
        </a:prstGeom>
        <a:solidFill>
          <a:schemeClr val="accent1">
            <a:shade val="80000"/>
            <a:hueOff val="360043"/>
            <a:satOff val="-49618"/>
            <a:lumOff val="24406"/>
            <a:alphaOff val="0"/>
          </a:schemeClr>
        </a:solidFill>
        <a:ln w="12700" cap="flat" cmpd="sng" algn="ctr">
          <a:solidFill>
            <a:schemeClr val="accent1">
              <a:shade val="80000"/>
              <a:hueOff val="360043"/>
              <a:satOff val="-49618"/>
              <a:lumOff val="24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4B291-F800-47C7-8590-1C1EF2AECE73}">
      <dsp:nvSpPr>
        <dsp:cNvPr id="0" name=""/>
        <dsp:cNvSpPr/>
      </dsp:nvSpPr>
      <dsp:spPr>
        <a:xfrm>
          <a:off x="75449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420051"/>
            <a:satOff val="-57887"/>
            <a:lumOff val="28473"/>
            <a:alphaOff val="0"/>
          </a:schemeClr>
        </a:solidFill>
        <a:ln w="12700" cap="flat" cmpd="sng" algn="ctr">
          <a:solidFill>
            <a:schemeClr val="accent1">
              <a:shade val="80000"/>
              <a:hueOff val="420051"/>
              <a:satOff val="-57887"/>
              <a:lumOff val="284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204B70E3-E665-4E56-96C2-06D6F799F7E0}">
      <dsp:nvSpPr>
        <dsp:cNvPr id="0" name=""/>
        <dsp:cNvSpPr/>
      </dsp:nvSpPr>
      <dsp:spPr>
        <a:xfrm>
          <a:off x="6198141" y="0"/>
          <a:ext cx="748216" cy="748216"/>
        </a:xfrm>
        <a:prstGeom prst="ellipse">
          <a:avLst/>
        </a:prstGeom>
        <a:solidFill>
          <a:schemeClr val="accent1">
            <a:shade val="80000"/>
            <a:hueOff val="480058"/>
            <a:satOff val="-66157"/>
            <a:lumOff val="32541"/>
            <a:alphaOff val="0"/>
          </a:schemeClr>
        </a:solidFill>
        <a:ln w="12700" cap="flat" cmpd="sng" algn="ctr">
          <a:solidFill>
            <a:schemeClr val="accent1">
              <a:shade val="80000"/>
              <a:hueOff val="480058"/>
              <a:satOff val="-66157"/>
              <a:lumOff val="32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6307715" y="109574"/>
        <a:ext cx="529068" cy="529068"/>
      </dsp:txXfrm>
    </dsp:sp>
    <dsp:sp modelId="{773C84A2-88AB-402F-8843-32EF50F8E886}">
      <dsp:nvSpPr>
        <dsp:cNvPr id="0" name=""/>
        <dsp:cNvSpPr/>
      </dsp:nvSpPr>
      <dsp:spPr>
        <a:xfrm>
          <a:off x="6572213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27D45-7EDA-41AE-AA05-20D70EDA65FB}">
      <dsp:nvSpPr>
        <dsp:cNvPr id="0" name=""/>
        <dsp:cNvSpPr/>
      </dsp:nvSpPr>
      <dsp:spPr>
        <a:xfrm>
          <a:off x="53892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40053"/>
              <a:satOff val="-60644"/>
              <a:lumOff val="298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F8FE151E-1CFF-4520-BDA8-504F88C92D81}">
      <dsp:nvSpPr>
        <dsp:cNvPr id="0" name=""/>
        <dsp:cNvSpPr/>
      </dsp:nvSpPr>
      <dsp:spPr>
        <a:xfrm>
          <a:off x="7886700" y="374072"/>
          <a:ext cx="1314449" cy="72"/>
        </a:xfrm>
        <a:prstGeom prst="rect">
          <a:avLst/>
        </a:prstGeom>
        <a:solidFill>
          <a:schemeClr val="accent1">
            <a:shade val="80000"/>
            <a:hueOff val="540065"/>
            <a:satOff val="-74427"/>
            <a:lumOff val="36609"/>
            <a:alphaOff val="0"/>
          </a:schemeClr>
        </a:solidFill>
        <a:ln w="12700" cap="flat" cmpd="sng" algn="ctr">
          <a:solidFill>
            <a:schemeClr val="accent1">
              <a:shade val="80000"/>
              <a:hueOff val="540065"/>
              <a:satOff val="-74427"/>
              <a:lumOff val="36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57D89-39AF-4AD3-B0CD-C098CA09148E}">
      <dsp:nvSpPr>
        <dsp:cNvPr id="0" name=""/>
        <dsp:cNvSpPr/>
      </dsp:nvSpPr>
      <dsp:spPr>
        <a:xfrm>
          <a:off x="8827041" y="0"/>
          <a:ext cx="748216" cy="748216"/>
        </a:xfrm>
        <a:prstGeom prst="ellipse">
          <a:avLst/>
        </a:prstGeom>
        <a:solidFill>
          <a:schemeClr val="accent1">
            <a:shade val="80000"/>
            <a:hueOff val="660080"/>
            <a:satOff val="-90966"/>
            <a:lumOff val="44744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8936615" y="109574"/>
        <a:ext cx="529068" cy="529068"/>
      </dsp:txXfrm>
    </dsp:sp>
    <dsp:sp modelId="{5C2B6E44-D3D7-479B-A028-1DF37B8141C9}">
      <dsp:nvSpPr>
        <dsp:cNvPr id="0" name=""/>
        <dsp:cNvSpPr/>
      </dsp:nvSpPr>
      <dsp:spPr>
        <a:xfrm>
          <a:off x="9201114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A3ED1-7944-447E-A1F4-293F84C26673}">
      <dsp:nvSpPr>
        <dsp:cNvPr id="0" name=""/>
        <dsp:cNvSpPr/>
      </dsp:nvSpPr>
      <dsp:spPr>
        <a:xfrm>
          <a:off x="8018145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Financially eligible? And Monthly Benefit calculation.</a:t>
          </a:r>
        </a:p>
      </dsp:txBody>
      <dsp:txXfrm>
        <a:off x="8041717" y="1285443"/>
        <a:ext cx="2318866" cy="7576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A11B2-F11D-41C8-AC2C-43B15DA8ABCE}">
      <dsp:nvSpPr>
        <dsp:cNvPr id="0" name=""/>
        <dsp:cNvSpPr/>
      </dsp:nvSpPr>
      <dsp:spPr>
        <a:xfrm>
          <a:off x="1445895" y="374077"/>
          <a:ext cx="920115" cy="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19DD-940F-4B3E-9E3B-7DFEEA44F01F}">
      <dsp:nvSpPr>
        <dsp:cNvPr id="0" name=""/>
        <dsp:cNvSpPr/>
      </dsp:nvSpPr>
      <dsp:spPr>
        <a:xfrm>
          <a:off x="2287143" y="266854"/>
          <a:ext cx="120929" cy="227132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60007"/>
            <a:satOff val="-8270"/>
            <a:lumOff val="4068"/>
            <a:alphaOff val="0"/>
          </a:schemeClr>
        </a:solidFill>
        <a:ln w="12700" cap="flat" cmpd="sng" algn="ctr">
          <a:solidFill>
            <a:schemeClr val="accent1">
              <a:shade val="80000"/>
              <a:hueOff val="60007"/>
              <a:satOff val="-8270"/>
              <a:lumOff val="40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5362E11A-7ACD-4003-A289-3E414980AB41}">
      <dsp:nvSpPr>
        <dsp:cNvPr id="0" name=""/>
        <dsp:cNvSpPr/>
      </dsp:nvSpPr>
      <dsp:spPr>
        <a:xfrm>
          <a:off x="940341" y="5"/>
          <a:ext cx="748216" cy="748216"/>
        </a:xfrm>
        <a:prstGeom prst="ellipse">
          <a:avLst/>
        </a:prstGeom>
        <a:solidFill>
          <a:schemeClr val="accent1">
            <a:shade val="80000"/>
            <a:hueOff val="120014"/>
            <a:satOff val="-16539"/>
            <a:lumOff val="8135"/>
            <a:alphaOff val="0"/>
          </a:schemeClr>
        </a:solidFill>
        <a:ln w="12700" cap="flat" cmpd="sng" algn="ctr">
          <a:solidFill>
            <a:schemeClr val="accent1">
              <a:shade val="80000"/>
              <a:hueOff val="120014"/>
              <a:satOff val="-16539"/>
              <a:lumOff val="8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1</a:t>
          </a:r>
        </a:p>
      </dsp:txBody>
      <dsp:txXfrm>
        <a:off x="1049915" y="109579"/>
        <a:ext cx="529068" cy="529068"/>
      </dsp:txXfrm>
    </dsp:sp>
    <dsp:sp modelId="{9F4C8294-EF01-416E-A678-4788079D16C8}">
      <dsp:nvSpPr>
        <dsp:cNvPr id="0" name=""/>
        <dsp:cNvSpPr/>
      </dsp:nvSpPr>
      <dsp:spPr>
        <a:xfrm>
          <a:off x="1314414" y="820220"/>
          <a:ext cx="72" cy="441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8EE4A-A803-4099-8B38-350C12E33AEE}">
      <dsp:nvSpPr>
        <dsp:cNvPr id="0" name=""/>
        <dsp:cNvSpPr/>
      </dsp:nvSpPr>
      <dsp:spPr>
        <a:xfrm>
          <a:off x="1314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Categorically eligible?</a:t>
          </a:r>
        </a:p>
      </dsp:txBody>
      <dsp:txXfrm>
        <a:off x="155016" y="1285443"/>
        <a:ext cx="2318866" cy="757655"/>
      </dsp:txXfrm>
    </dsp:sp>
    <dsp:sp modelId="{9F8B0FAA-8837-4DC1-80D7-B050157C608C}">
      <dsp:nvSpPr>
        <dsp:cNvPr id="0" name=""/>
        <dsp:cNvSpPr/>
      </dsp:nvSpPr>
      <dsp:spPr>
        <a:xfrm>
          <a:off x="2628899" y="374072"/>
          <a:ext cx="2366010" cy="71"/>
        </a:xfrm>
        <a:prstGeom prst="rect">
          <a:avLst/>
        </a:prstGeom>
        <a:solidFill>
          <a:schemeClr val="accent1">
            <a:shade val="80000"/>
            <a:hueOff val="180022"/>
            <a:satOff val="-24809"/>
            <a:lumOff val="12203"/>
            <a:alphaOff val="0"/>
          </a:schemeClr>
        </a:solidFill>
        <a:ln w="12700" cap="flat" cmpd="sng" algn="ctr">
          <a:solidFill>
            <a:schemeClr val="accent1">
              <a:shade val="80000"/>
              <a:hueOff val="180022"/>
              <a:satOff val="-24809"/>
              <a:lumOff val="12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4B855-D818-4ED1-86C8-1102A089C316}">
      <dsp:nvSpPr>
        <dsp:cNvPr id="0" name=""/>
        <dsp:cNvSpPr/>
      </dsp:nvSpPr>
      <dsp:spPr>
        <a:xfrm>
          <a:off x="49160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240029"/>
            <a:satOff val="-33079"/>
            <a:lumOff val="16271"/>
            <a:alphaOff val="0"/>
          </a:schemeClr>
        </a:solidFill>
        <a:ln w="12700" cap="flat" cmpd="sng" algn="ctr">
          <a:solidFill>
            <a:schemeClr val="accent1">
              <a:shade val="80000"/>
              <a:hueOff val="240029"/>
              <a:satOff val="-33079"/>
              <a:lumOff val="162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4D9A5EFE-3184-4DF3-A453-1FC673C337FF}">
      <dsp:nvSpPr>
        <dsp:cNvPr id="0" name=""/>
        <dsp:cNvSpPr/>
      </dsp:nvSpPr>
      <dsp:spPr>
        <a:xfrm>
          <a:off x="3569241" y="0"/>
          <a:ext cx="748216" cy="748216"/>
        </a:xfrm>
        <a:prstGeom prst="ellipse">
          <a:avLst/>
        </a:prstGeom>
        <a:solidFill>
          <a:schemeClr val="accent1">
            <a:shade val="80000"/>
            <a:hueOff val="300036"/>
            <a:satOff val="-41348"/>
            <a:lumOff val="20338"/>
            <a:alphaOff val="0"/>
          </a:schemeClr>
        </a:solidFill>
        <a:ln w="12700" cap="flat" cmpd="sng" algn="ctr">
          <a:solidFill>
            <a:schemeClr val="accent1">
              <a:shade val="80000"/>
              <a:hueOff val="300036"/>
              <a:satOff val="-41348"/>
              <a:lumOff val="20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2</a:t>
          </a:r>
          <a:endParaRPr lang="en-US" sz="3200" kern="1200" dirty="0"/>
        </a:p>
      </dsp:txBody>
      <dsp:txXfrm>
        <a:off x="3678815" y="109574"/>
        <a:ext cx="529068" cy="529068"/>
      </dsp:txXfrm>
    </dsp:sp>
    <dsp:sp modelId="{B0B8FF06-D25B-410C-ACB5-0381F69C64B9}">
      <dsp:nvSpPr>
        <dsp:cNvPr id="0" name=""/>
        <dsp:cNvSpPr/>
      </dsp:nvSpPr>
      <dsp:spPr>
        <a:xfrm>
          <a:off x="3943313" y="820217"/>
          <a:ext cx="72" cy="4416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B2CC3-0B05-4799-BF1D-06EE1AF1BADE}">
      <dsp:nvSpPr>
        <dsp:cNvPr id="0" name=""/>
        <dsp:cNvSpPr/>
      </dsp:nvSpPr>
      <dsp:spPr>
        <a:xfrm>
          <a:off x="27603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20027"/>
              <a:satOff val="-30322"/>
              <a:lumOff val="14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Maximized other income?</a:t>
          </a:r>
        </a:p>
      </dsp:txBody>
      <dsp:txXfrm>
        <a:off x="2783916" y="1285443"/>
        <a:ext cx="2318866" cy="757655"/>
      </dsp:txXfrm>
    </dsp:sp>
    <dsp:sp modelId="{57F037C5-C8EE-4D8B-B11B-5D029833C794}">
      <dsp:nvSpPr>
        <dsp:cNvPr id="0" name=""/>
        <dsp:cNvSpPr/>
      </dsp:nvSpPr>
      <dsp:spPr>
        <a:xfrm>
          <a:off x="5257799" y="374072"/>
          <a:ext cx="2366010" cy="72"/>
        </a:xfrm>
        <a:prstGeom prst="rect">
          <a:avLst/>
        </a:prstGeom>
        <a:solidFill>
          <a:schemeClr val="accent1">
            <a:shade val="80000"/>
            <a:hueOff val="360043"/>
            <a:satOff val="-49618"/>
            <a:lumOff val="24406"/>
            <a:alphaOff val="0"/>
          </a:schemeClr>
        </a:solidFill>
        <a:ln w="12700" cap="flat" cmpd="sng" algn="ctr">
          <a:solidFill>
            <a:schemeClr val="accent1">
              <a:shade val="80000"/>
              <a:hueOff val="360043"/>
              <a:satOff val="-49618"/>
              <a:lumOff val="24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4B291-F800-47C7-8590-1C1EF2AECE73}">
      <dsp:nvSpPr>
        <dsp:cNvPr id="0" name=""/>
        <dsp:cNvSpPr/>
      </dsp:nvSpPr>
      <dsp:spPr>
        <a:xfrm>
          <a:off x="7544943" y="266849"/>
          <a:ext cx="120929" cy="22713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420051"/>
            <a:satOff val="-57887"/>
            <a:lumOff val="28473"/>
            <a:alphaOff val="0"/>
          </a:schemeClr>
        </a:solidFill>
        <a:ln w="12700" cap="flat" cmpd="sng" algn="ctr">
          <a:solidFill>
            <a:schemeClr val="accent1">
              <a:shade val="80000"/>
              <a:hueOff val="420051"/>
              <a:satOff val="-57887"/>
              <a:lumOff val="284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204B70E3-E665-4E56-96C2-06D6F799F7E0}">
      <dsp:nvSpPr>
        <dsp:cNvPr id="0" name=""/>
        <dsp:cNvSpPr/>
      </dsp:nvSpPr>
      <dsp:spPr>
        <a:xfrm>
          <a:off x="6198141" y="0"/>
          <a:ext cx="748216" cy="748216"/>
        </a:xfrm>
        <a:prstGeom prst="ellipse">
          <a:avLst/>
        </a:prstGeom>
        <a:solidFill>
          <a:schemeClr val="accent1">
            <a:shade val="80000"/>
            <a:hueOff val="480058"/>
            <a:satOff val="-66157"/>
            <a:lumOff val="32541"/>
            <a:alphaOff val="0"/>
          </a:schemeClr>
        </a:solidFill>
        <a:ln w="12700" cap="flat" cmpd="sng" algn="ctr">
          <a:solidFill>
            <a:schemeClr val="accent1">
              <a:shade val="80000"/>
              <a:hueOff val="480058"/>
              <a:satOff val="-66157"/>
              <a:lumOff val="32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3</a:t>
          </a:r>
        </a:p>
      </dsp:txBody>
      <dsp:txXfrm>
        <a:off x="6307715" y="109574"/>
        <a:ext cx="529068" cy="529068"/>
      </dsp:txXfrm>
    </dsp:sp>
    <dsp:sp modelId="{773C84A2-88AB-402F-8843-32EF50F8E886}">
      <dsp:nvSpPr>
        <dsp:cNvPr id="0" name=""/>
        <dsp:cNvSpPr/>
      </dsp:nvSpPr>
      <dsp:spPr>
        <a:xfrm>
          <a:off x="6572213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27D45-7EDA-41AE-AA05-20D70EDA65FB}">
      <dsp:nvSpPr>
        <dsp:cNvPr id="0" name=""/>
        <dsp:cNvSpPr/>
      </dsp:nvSpPr>
      <dsp:spPr>
        <a:xfrm>
          <a:off x="5389244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40053"/>
              <a:satOff val="-60644"/>
              <a:lumOff val="298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Asset eligible?</a:t>
          </a:r>
        </a:p>
      </dsp:txBody>
      <dsp:txXfrm>
        <a:off x="5412816" y="1285443"/>
        <a:ext cx="2318866" cy="757655"/>
      </dsp:txXfrm>
    </dsp:sp>
    <dsp:sp modelId="{F8FE151E-1CFF-4520-BDA8-504F88C92D81}">
      <dsp:nvSpPr>
        <dsp:cNvPr id="0" name=""/>
        <dsp:cNvSpPr/>
      </dsp:nvSpPr>
      <dsp:spPr>
        <a:xfrm>
          <a:off x="7886700" y="374072"/>
          <a:ext cx="1314449" cy="72"/>
        </a:xfrm>
        <a:prstGeom prst="rect">
          <a:avLst/>
        </a:prstGeom>
        <a:solidFill>
          <a:schemeClr val="accent1">
            <a:shade val="80000"/>
            <a:hueOff val="540065"/>
            <a:satOff val="-74427"/>
            <a:lumOff val="36609"/>
            <a:alphaOff val="0"/>
          </a:schemeClr>
        </a:solidFill>
        <a:ln w="12700" cap="flat" cmpd="sng" algn="ctr">
          <a:solidFill>
            <a:schemeClr val="accent1">
              <a:shade val="80000"/>
              <a:hueOff val="540065"/>
              <a:satOff val="-74427"/>
              <a:lumOff val="36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57D89-39AF-4AD3-B0CD-C098CA09148E}">
      <dsp:nvSpPr>
        <dsp:cNvPr id="0" name=""/>
        <dsp:cNvSpPr/>
      </dsp:nvSpPr>
      <dsp:spPr>
        <a:xfrm>
          <a:off x="8827041" y="0"/>
          <a:ext cx="748216" cy="748216"/>
        </a:xfrm>
        <a:prstGeom prst="ellipse">
          <a:avLst/>
        </a:prstGeom>
        <a:solidFill>
          <a:schemeClr val="accent1">
            <a:shade val="80000"/>
            <a:hueOff val="660080"/>
            <a:satOff val="-90966"/>
            <a:lumOff val="44744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35" tIns="29035" rIns="29035" bIns="29035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4</a:t>
          </a:r>
        </a:p>
      </dsp:txBody>
      <dsp:txXfrm>
        <a:off x="8936615" y="109574"/>
        <a:ext cx="529068" cy="529068"/>
      </dsp:txXfrm>
    </dsp:sp>
    <dsp:sp modelId="{5C2B6E44-D3D7-479B-A028-1DF37B8141C9}">
      <dsp:nvSpPr>
        <dsp:cNvPr id="0" name=""/>
        <dsp:cNvSpPr/>
      </dsp:nvSpPr>
      <dsp:spPr>
        <a:xfrm>
          <a:off x="9201114" y="820216"/>
          <a:ext cx="72" cy="4416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A3ED1-7944-447E-A1F4-293F84C26673}">
      <dsp:nvSpPr>
        <dsp:cNvPr id="0" name=""/>
        <dsp:cNvSpPr/>
      </dsp:nvSpPr>
      <dsp:spPr>
        <a:xfrm>
          <a:off x="8018145" y="1261871"/>
          <a:ext cx="2366010" cy="8047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60080"/>
              <a:satOff val="-90966"/>
              <a:lumOff val="447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34" tIns="165100" rIns="41734" bIns="16510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Financially eligible? And Monthly Benefit calculation.</a:t>
          </a:r>
        </a:p>
      </dsp:txBody>
      <dsp:txXfrm>
        <a:off x="8041717" y="1285443"/>
        <a:ext cx="2318866" cy="7576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1B4B2-F997-4E2B-97F7-D2CC3CA5A795}">
      <dsp:nvSpPr>
        <dsp:cNvPr id="0" name=""/>
        <dsp:cNvSpPr/>
      </dsp:nvSpPr>
      <dsp:spPr>
        <a:xfrm>
          <a:off x="0" y="362147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Food</a:t>
          </a:r>
        </a:p>
      </dsp:txBody>
      <dsp:txXfrm>
        <a:off x="0" y="362147"/>
        <a:ext cx="1126510" cy="675906"/>
      </dsp:txXfrm>
    </dsp:sp>
    <dsp:sp modelId="{FB5E978D-40DA-4AAC-AEB2-5B02955AFE7A}">
      <dsp:nvSpPr>
        <dsp:cNvPr id="0" name=""/>
        <dsp:cNvSpPr/>
      </dsp:nvSpPr>
      <dsp:spPr>
        <a:xfrm>
          <a:off x="1239161" y="362147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Clothing</a:t>
          </a:r>
        </a:p>
      </dsp:txBody>
      <dsp:txXfrm>
        <a:off x="1239161" y="362147"/>
        <a:ext cx="1126510" cy="675906"/>
      </dsp:txXfrm>
    </dsp:sp>
    <dsp:sp modelId="{79E9EC4F-7849-4A16-8CFC-7C6168844B7A}">
      <dsp:nvSpPr>
        <dsp:cNvPr id="0" name=""/>
        <dsp:cNvSpPr/>
      </dsp:nvSpPr>
      <dsp:spPr>
        <a:xfrm>
          <a:off x="2478323" y="362147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Housing</a:t>
          </a:r>
          <a:r>
            <a:rPr lang="en-US" sz="1200" kern="1200" dirty="0"/>
            <a:t> Supplies</a:t>
          </a:r>
        </a:p>
      </dsp:txBody>
      <dsp:txXfrm>
        <a:off x="2478323" y="362147"/>
        <a:ext cx="1126510" cy="675906"/>
      </dsp:txXfrm>
    </dsp:sp>
    <dsp:sp modelId="{93186ABF-ECF9-4D5C-9303-63376D0588F8}">
      <dsp:nvSpPr>
        <dsp:cNvPr id="0" name=""/>
        <dsp:cNvSpPr/>
      </dsp:nvSpPr>
      <dsp:spPr>
        <a:xfrm>
          <a:off x="0" y="1150704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Laundry</a:t>
          </a:r>
        </a:p>
      </dsp:txBody>
      <dsp:txXfrm>
        <a:off x="0" y="1150704"/>
        <a:ext cx="1126510" cy="675906"/>
      </dsp:txXfrm>
    </dsp:sp>
    <dsp:sp modelId="{119F07F1-2AA5-4A12-A141-1E6BBAAF1CF4}">
      <dsp:nvSpPr>
        <dsp:cNvPr id="0" name=""/>
        <dsp:cNvSpPr/>
      </dsp:nvSpPr>
      <dsp:spPr>
        <a:xfrm>
          <a:off x="1239161" y="1150704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Personal Essentials</a:t>
          </a:r>
        </a:p>
      </dsp:txBody>
      <dsp:txXfrm>
        <a:off x="1239161" y="1150704"/>
        <a:ext cx="1126510" cy="675906"/>
      </dsp:txXfrm>
    </dsp:sp>
    <dsp:sp modelId="{79F394A0-B986-48E3-81E4-849E30E6BC96}">
      <dsp:nvSpPr>
        <dsp:cNvPr id="0" name=""/>
        <dsp:cNvSpPr/>
      </dsp:nvSpPr>
      <dsp:spPr>
        <a:xfrm>
          <a:off x="2478323" y="1150704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Phone</a:t>
          </a:r>
        </a:p>
      </dsp:txBody>
      <dsp:txXfrm>
        <a:off x="2478323" y="1150704"/>
        <a:ext cx="1126510" cy="675906"/>
      </dsp:txXfrm>
    </dsp:sp>
    <dsp:sp modelId="{AFB6DB3E-C9D6-4020-BCAA-8ACBF5F03D43}">
      <dsp:nvSpPr>
        <dsp:cNvPr id="0" name=""/>
        <dsp:cNvSpPr/>
      </dsp:nvSpPr>
      <dsp:spPr>
        <a:xfrm>
          <a:off x="619580" y="1939262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Rent/Mortgage</a:t>
          </a:r>
        </a:p>
      </dsp:txBody>
      <dsp:txXfrm>
        <a:off x="619580" y="1939262"/>
        <a:ext cx="1126510" cy="675906"/>
      </dsp:txXfrm>
    </dsp:sp>
    <dsp:sp modelId="{8D76CE95-54BE-492C-B994-40875E67316B}">
      <dsp:nvSpPr>
        <dsp:cNvPr id="0" name=""/>
        <dsp:cNvSpPr/>
      </dsp:nvSpPr>
      <dsp:spPr>
        <a:xfrm>
          <a:off x="1858742" y="1939262"/>
          <a:ext cx="1126510" cy="675906"/>
        </a:xfrm>
        <a:prstGeom prst="rect">
          <a:avLst/>
        </a:prstGeom>
        <a:solidFill>
          <a:srgbClr val="72B7A4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prstClr val="white"/>
              </a:solidFill>
              <a:latin typeface="Source Sans Pro"/>
              <a:ea typeface="+mn-ea"/>
              <a:cs typeface="+mn-cs"/>
            </a:rPr>
            <a:t>Utilities</a:t>
          </a:r>
        </a:p>
      </dsp:txBody>
      <dsp:txXfrm>
        <a:off x="1858742" y="1939262"/>
        <a:ext cx="1126510" cy="67590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378A0-FD39-455F-B23F-609CD2201242}">
      <dsp:nvSpPr>
        <dsp:cNvPr id="0" name=""/>
        <dsp:cNvSpPr/>
      </dsp:nvSpPr>
      <dsp:spPr>
        <a:xfrm>
          <a:off x="0" y="399793"/>
          <a:ext cx="4617789" cy="2168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8392" tIns="562356" rIns="35839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AABD Cash can somewhat make up for the “marriage penalty in SSI.” However, married couples living together are eligible for less AABD Cash than they would if they lived separately.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/>
            <a:t>Need to prove/submit:</a:t>
          </a:r>
          <a:endParaRPr lang="en-US" sz="1400" kern="120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Apply for AABD Cash for both family members to maximize cash for the household</a:t>
          </a:r>
        </a:p>
      </dsp:txBody>
      <dsp:txXfrm>
        <a:off x="0" y="399793"/>
        <a:ext cx="4617789" cy="2168775"/>
      </dsp:txXfrm>
    </dsp:sp>
    <dsp:sp modelId="{DAE9B467-85C0-47F6-AB6C-B0B944B12E69}">
      <dsp:nvSpPr>
        <dsp:cNvPr id="0" name=""/>
        <dsp:cNvSpPr/>
      </dsp:nvSpPr>
      <dsp:spPr>
        <a:xfrm>
          <a:off x="230889" y="1273"/>
          <a:ext cx="3232452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179" tIns="0" rIns="12217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Couples both on SSI</a:t>
          </a:r>
        </a:p>
      </dsp:txBody>
      <dsp:txXfrm>
        <a:off x="269797" y="40181"/>
        <a:ext cx="3154636" cy="7192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B8EE9-63E8-4EBB-8FEC-56564064A00C}">
      <dsp:nvSpPr>
        <dsp:cNvPr id="0" name=""/>
        <dsp:cNvSpPr/>
      </dsp:nvSpPr>
      <dsp:spPr>
        <a:xfrm>
          <a:off x="0" y="402598"/>
          <a:ext cx="6653277" cy="3146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368" tIns="562356" rIns="5163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Non-SSI income </a:t>
          </a:r>
          <a:r>
            <a:rPr lang="en-US" sz="1400" b="1" kern="1200"/>
            <a:t>only</a:t>
          </a:r>
          <a:r>
            <a:rPr lang="en-US" sz="1400" kern="1200"/>
            <a:t> can be diverted to help support needs of ineligible spouse or child in the home. This results in larger AABD Cash awards.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If SSA is reducing SSI amount because of income deeming, this can help make up the difference.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/>
            <a:t>Need to prove/submit:</a:t>
          </a:r>
          <a:endParaRPr lang="en-US" sz="1400" kern="1200"/>
        </a:p>
        <a:p>
          <a:pPr marL="342900" lvl="3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Proof of relationship</a:t>
          </a:r>
        </a:p>
        <a:p>
          <a:pPr marL="342900" lvl="3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Proof of income for spouse and/or child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Because of shared household rules, single parents with minor children receiving only SSI may be financially ineligible for AABD Cash.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/>
            <a:t>Also, income of parent or ineligible spouse might make someone financially ineligible.</a:t>
          </a:r>
        </a:p>
      </dsp:txBody>
      <dsp:txXfrm>
        <a:off x="0" y="402598"/>
        <a:ext cx="6653277" cy="3146849"/>
      </dsp:txXfrm>
    </dsp:sp>
    <dsp:sp modelId="{698FECD2-6400-48C4-9189-B88A8EAE2485}">
      <dsp:nvSpPr>
        <dsp:cNvPr id="0" name=""/>
        <dsp:cNvSpPr/>
      </dsp:nvSpPr>
      <dsp:spPr>
        <a:xfrm>
          <a:off x="332663" y="15922"/>
          <a:ext cx="4657293" cy="797040"/>
        </a:xfrm>
        <a:prstGeom prst="roundRect">
          <a:avLst/>
        </a:prstGeom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Ineligible Spouse and/or Child</a:t>
          </a:r>
        </a:p>
      </dsp:txBody>
      <dsp:txXfrm>
        <a:off x="371571" y="54830"/>
        <a:ext cx="4579477" cy="7192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378A0-FD39-455F-B23F-609CD2201242}">
      <dsp:nvSpPr>
        <dsp:cNvPr id="0" name=""/>
        <dsp:cNvSpPr/>
      </dsp:nvSpPr>
      <dsp:spPr>
        <a:xfrm>
          <a:off x="0" y="464047"/>
          <a:ext cx="3463954" cy="269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841" tIns="624840" rIns="26884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$102.63 food allowance </a:t>
          </a:r>
          <a:r>
            <a:rPr lang="en-US" sz="1400" kern="1200" dirty="0"/>
            <a:t>(</a:t>
          </a:r>
          <a:r>
            <a:rPr lang="en-US" sz="1400" b="1" kern="1200" dirty="0"/>
            <a:t>$63.95 </a:t>
          </a:r>
          <a:r>
            <a:rPr lang="en-US" sz="1400" kern="1200" dirty="0"/>
            <a:t>net increase for individual in separate household without a prescribed diet)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Need to prove/submit:</a:t>
          </a:r>
          <a:endParaRPr lang="en-US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Has no facilities for preparing food OR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Is unable to cook and has no one who will prepare their meals.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No specific forms to submit</a:t>
          </a:r>
        </a:p>
      </dsp:txBody>
      <dsp:txXfrm>
        <a:off x="0" y="464047"/>
        <a:ext cx="3463954" cy="2693250"/>
      </dsp:txXfrm>
    </dsp:sp>
    <dsp:sp modelId="{DAE9B467-85C0-47F6-AB6C-B0B944B12E69}">
      <dsp:nvSpPr>
        <dsp:cNvPr id="0" name=""/>
        <dsp:cNvSpPr/>
      </dsp:nvSpPr>
      <dsp:spPr>
        <a:xfrm>
          <a:off x="173197" y="21247"/>
          <a:ext cx="242476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650" tIns="0" rIns="9165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Restaurant Meals</a:t>
          </a:r>
        </a:p>
      </dsp:txBody>
      <dsp:txXfrm>
        <a:off x="216428" y="64478"/>
        <a:ext cx="2338305" cy="79913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B8EE9-63E8-4EBB-8FEC-56564064A00C}">
      <dsp:nvSpPr>
        <dsp:cNvPr id="0" name=""/>
        <dsp:cNvSpPr/>
      </dsp:nvSpPr>
      <dsp:spPr>
        <a:xfrm>
          <a:off x="0" y="299459"/>
          <a:ext cx="3463953" cy="22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841" tIns="416560" rIns="26884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Up to </a:t>
          </a:r>
          <a:r>
            <a:rPr lang="en-US" sz="1400" b="1" kern="1200" dirty="0"/>
            <a:t>$17.82 food allowance </a:t>
          </a:r>
          <a:r>
            <a:rPr lang="en-US" sz="1400" kern="1200" dirty="0"/>
            <a:t>in addition to the standard food allowance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/>
            <a:t>Need to prove/submit:</a:t>
          </a:r>
          <a:endParaRPr lang="en-US" sz="1400" kern="120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Doctor’s note for prescribed the diet and/or signed </a:t>
          </a:r>
          <a:r>
            <a:rPr lang="en-US" sz="1400" b="0" i="0" kern="1200" dirty="0"/>
            <a:t>Request for Therapeutic Diet Allowance (Form 146)</a:t>
          </a:r>
          <a:endParaRPr lang="en-US" sz="1400" kern="1200" dirty="0"/>
        </a:p>
      </dsp:txBody>
      <dsp:txXfrm>
        <a:off x="0" y="299459"/>
        <a:ext cx="3463953" cy="2205000"/>
      </dsp:txXfrm>
    </dsp:sp>
    <dsp:sp modelId="{698FECD2-6400-48C4-9189-B88A8EAE2485}">
      <dsp:nvSpPr>
        <dsp:cNvPr id="0" name=""/>
        <dsp:cNvSpPr/>
      </dsp:nvSpPr>
      <dsp:spPr>
        <a:xfrm>
          <a:off x="173197" y="13032"/>
          <a:ext cx="2424767" cy="590400"/>
        </a:xfrm>
        <a:prstGeom prst="roundRect">
          <a:avLst/>
        </a:prstGeom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Therapeutic Diet</a:t>
          </a:r>
        </a:p>
      </dsp:txBody>
      <dsp:txXfrm>
        <a:off x="202018" y="41853"/>
        <a:ext cx="2367125" cy="53275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B8EE9-63E8-4EBB-8FEC-56564064A00C}">
      <dsp:nvSpPr>
        <dsp:cNvPr id="0" name=""/>
        <dsp:cNvSpPr/>
      </dsp:nvSpPr>
      <dsp:spPr>
        <a:xfrm>
          <a:off x="0" y="316599"/>
          <a:ext cx="4064455" cy="3902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5447" tIns="437388" rIns="31544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Additional allowance on top of the standard shelter allowance equal to the </a:t>
          </a:r>
          <a:r>
            <a:rPr lang="en-US" sz="1400" b="1" kern="1200" dirty="0"/>
            <a:t>difference between actual rent paid and the standard shelter allowance.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Need to prove/submit:</a:t>
          </a:r>
          <a:endParaRPr lang="en-US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Letter or form signed by doctor stating that the client has conditions that prevent then from navigating stairs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Proof that no suitable housing is available for $97/month, if on appeal.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If asked, a description of why accommodation is needed, but should not have to provide that a special accommodation was installed for client (e.g. is unit on the first floor? Does building have an elevator?)</a:t>
          </a:r>
        </a:p>
      </dsp:txBody>
      <dsp:txXfrm>
        <a:off x="0" y="316599"/>
        <a:ext cx="4064455" cy="3902850"/>
      </dsp:txXfrm>
    </dsp:sp>
    <dsp:sp modelId="{698FECD2-6400-48C4-9189-B88A8EAE2485}">
      <dsp:nvSpPr>
        <dsp:cNvPr id="0" name=""/>
        <dsp:cNvSpPr/>
      </dsp:nvSpPr>
      <dsp:spPr>
        <a:xfrm>
          <a:off x="203222" y="15851"/>
          <a:ext cx="2845118" cy="619920"/>
        </a:xfrm>
        <a:prstGeom prst="roundRect">
          <a:avLst/>
        </a:prstGeom>
        <a:solidFill>
          <a:srgbClr val="001E61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Excess Shelter Allowance</a:t>
          </a:r>
        </a:p>
      </dsp:txBody>
      <dsp:txXfrm>
        <a:off x="233484" y="46113"/>
        <a:ext cx="2784594" cy="55939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378A0-FD39-455F-B23F-609CD2201242}">
      <dsp:nvSpPr>
        <dsp:cNvPr id="0" name=""/>
        <dsp:cNvSpPr/>
      </dsp:nvSpPr>
      <dsp:spPr>
        <a:xfrm>
          <a:off x="0" y="287447"/>
          <a:ext cx="5486400" cy="203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5806" tIns="395732" rIns="42580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AABD Cash might help, also: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Appeal the overpayment (if SSA is wrong)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Request a Waiver (waives overpayment even if recipient does not dispute the overpaid)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Overpayment repayment plan (doesn’t change overpayment but can spread payments out to reduce monthly deduction.)</a:t>
          </a:r>
        </a:p>
      </dsp:txBody>
      <dsp:txXfrm>
        <a:off x="0" y="287447"/>
        <a:ext cx="5486400" cy="2034900"/>
      </dsp:txXfrm>
    </dsp:sp>
    <dsp:sp modelId="{DAE9B467-85C0-47F6-AB6C-B0B944B12E69}">
      <dsp:nvSpPr>
        <dsp:cNvPr id="0" name=""/>
        <dsp:cNvSpPr/>
      </dsp:nvSpPr>
      <dsp:spPr>
        <a:xfrm>
          <a:off x="274320" y="7007"/>
          <a:ext cx="384048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SSA Overpayments</a:t>
          </a:r>
        </a:p>
      </dsp:txBody>
      <dsp:txXfrm>
        <a:off x="301700" y="34387"/>
        <a:ext cx="3785720" cy="5061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B8EE9-63E8-4EBB-8FEC-56564064A00C}">
      <dsp:nvSpPr>
        <dsp:cNvPr id="0" name=""/>
        <dsp:cNvSpPr/>
      </dsp:nvSpPr>
      <dsp:spPr>
        <a:xfrm>
          <a:off x="0" y="291721"/>
          <a:ext cx="5486400" cy="1346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5806" tIns="395732" rIns="42580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AABD Cash might help, also: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SSI recipient can start paying some money for rent – best to have a written contract to prove they are a boarder and report that expense to SSA</a:t>
          </a:r>
        </a:p>
      </dsp:txBody>
      <dsp:txXfrm>
        <a:off x="0" y="291721"/>
        <a:ext cx="5486400" cy="1346625"/>
      </dsp:txXfrm>
    </dsp:sp>
    <dsp:sp modelId="{698FECD2-6400-48C4-9189-B88A8EAE2485}">
      <dsp:nvSpPr>
        <dsp:cNvPr id="0" name=""/>
        <dsp:cNvSpPr/>
      </dsp:nvSpPr>
      <dsp:spPr>
        <a:xfrm>
          <a:off x="274320" y="11281"/>
          <a:ext cx="3840480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SSI reduced because someone else is paying for shelter &amp; food</a:t>
          </a:r>
        </a:p>
      </dsp:txBody>
      <dsp:txXfrm>
        <a:off x="301700" y="38661"/>
        <a:ext cx="3785720" cy="50612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5D061-2B7D-4A2C-AB70-F0351ACEC20B}">
      <dsp:nvSpPr>
        <dsp:cNvPr id="0" name=""/>
        <dsp:cNvSpPr/>
      </dsp:nvSpPr>
      <dsp:spPr>
        <a:xfrm>
          <a:off x="0" y="328199"/>
          <a:ext cx="5486400" cy="121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5806" tIns="458216" rIns="42580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AABD Cash might help, also: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Appeal SSA decisions. I recommend consulting someone with expertise in SSA rules for these situations.</a:t>
          </a:r>
        </a:p>
      </dsp:txBody>
      <dsp:txXfrm>
        <a:off x="0" y="328199"/>
        <a:ext cx="5486400" cy="1212750"/>
      </dsp:txXfrm>
    </dsp:sp>
    <dsp:sp modelId="{E1ADA45C-D108-4D9C-AA28-8D505CBD6F7B}">
      <dsp:nvSpPr>
        <dsp:cNvPr id="0" name=""/>
        <dsp:cNvSpPr/>
      </dsp:nvSpPr>
      <dsp:spPr>
        <a:xfrm>
          <a:off x="274320" y="3479"/>
          <a:ext cx="38404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SSA miscalculations, mischaracterizations</a:t>
          </a:r>
        </a:p>
      </dsp:txBody>
      <dsp:txXfrm>
        <a:off x="306023" y="35182"/>
        <a:ext cx="3777074" cy="58603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FA0F4-603A-47BD-936C-3BD2708D1B26}">
      <dsp:nvSpPr>
        <dsp:cNvPr id="0" name=""/>
        <dsp:cNvSpPr/>
      </dsp:nvSpPr>
      <dsp:spPr>
        <a:xfrm>
          <a:off x="0" y="329976"/>
          <a:ext cx="5486400" cy="1004850"/>
        </a:xfrm>
        <a:prstGeom prst="rect">
          <a:avLst/>
        </a:prstGeom>
        <a:solidFill>
          <a:srgbClr val="FFFFFF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5806" tIns="458216" rIns="42580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AABD Cash might help, also: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Consult expert regarding underlying debt</a:t>
          </a:r>
        </a:p>
      </dsp:txBody>
      <dsp:txXfrm>
        <a:off x="0" y="329976"/>
        <a:ext cx="5486400" cy="1004850"/>
      </dsp:txXfrm>
    </dsp:sp>
    <dsp:sp modelId="{1B2CA0D2-C23A-45B0-BD8E-0C8BA19B5FBA}">
      <dsp:nvSpPr>
        <dsp:cNvPr id="0" name=""/>
        <dsp:cNvSpPr/>
      </dsp:nvSpPr>
      <dsp:spPr>
        <a:xfrm>
          <a:off x="274320" y="2628"/>
          <a:ext cx="38404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SSA reduced because of child-support or other federal debt</a:t>
          </a:r>
        </a:p>
      </dsp:txBody>
      <dsp:txXfrm>
        <a:off x="306023" y="34331"/>
        <a:ext cx="3777074" cy="58603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27363-5C2E-4699-9D75-FE0A214945CF}">
      <dsp:nvSpPr>
        <dsp:cNvPr id="0" name=""/>
        <dsp:cNvSpPr/>
      </dsp:nvSpPr>
      <dsp:spPr>
        <a:xfrm rot="5400000">
          <a:off x="542308" y="2968868"/>
          <a:ext cx="1623229" cy="270101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19216-28D1-497C-B21F-3143F387374C}">
      <dsp:nvSpPr>
        <dsp:cNvPr id="0" name=""/>
        <dsp:cNvSpPr/>
      </dsp:nvSpPr>
      <dsp:spPr>
        <a:xfrm>
          <a:off x="271350" y="3775890"/>
          <a:ext cx="2438493" cy="2137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Apply for “cash”      </a:t>
          </a:r>
          <a:r>
            <a:rPr lang="en-US" sz="1500" kern="1200" dirty="0"/>
            <a:t>Ignore TANF work requirement warnings.</a:t>
          </a:r>
        </a:p>
      </dsp:txBody>
      <dsp:txXfrm>
        <a:off x="271350" y="3775890"/>
        <a:ext cx="2438493" cy="2137482"/>
      </dsp:txXfrm>
    </dsp:sp>
    <dsp:sp modelId="{4D778450-058A-4990-B3AD-E6246BF58095}">
      <dsp:nvSpPr>
        <dsp:cNvPr id="0" name=""/>
        <dsp:cNvSpPr/>
      </dsp:nvSpPr>
      <dsp:spPr>
        <a:xfrm>
          <a:off x="2249751" y="2770016"/>
          <a:ext cx="460093" cy="46009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D051F-659C-43D3-AF5A-5471396FC9C4}">
      <dsp:nvSpPr>
        <dsp:cNvPr id="0" name=""/>
        <dsp:cNvSpPr/>
      </dsp:nvSpPr>
      <dsp:spPr>
        <a:xfrm rot="5400000">
          <a:off x="3527500" y="2230179"/>
          <a:ext cx="1623229" cy="270101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9539B-2D03-4832-AC50-C33D39BBEF20}">
      <dsp:nvSpPr>
        <dsp:cNvPr id="0" name=""/>
        <dsp:cNvSpPr/>
      </dsp:nvSpPr>
      <dsp:spPr>
        <a:xfrm>
          <a:off x="3256543" y="3037201"/>
          <a:ext cx="2438493" cy="2137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Interview</a:t>
          </a:r>
        </a:p>
      </dsp:txBody>
      <dsp:txXfrm>
        <a:off x="3256543" y="3037201"/>
        <a:ext cx="2438493" cy="2137482"/>
      </dsp:txXfrm>
    </dsp:sp>
    <dsp:sp modelId="{A2695FFA-6A29-43BD-88F3-6D0808B4A740}">
      <dsp:nvSpPr>
        <dsp:cNvPr id="0" name=""/>
        <dsp:cNvSpPr/>
      </dsp:nvSpPr>
      <dsp:spPr>
        <a:xfrm>
          <a:off x="5234943" y="2031327"/>
          <a:ext cx="460093" cy="46009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9D2FF-FA12-4C80-B32B-11DEA76F75EE}">
      <dsp:nvSpPr>
        <dsp:cNvPr id="0" name=""/>
        <dsp:cNvSpPr/>
      </dsp:nvSpPr>
      <dsp:spPr>
        <a:xfrm rot="5400000">
          <a:off x="6512693" y="1055711"/>
          <a:ext cx="1623229" cy="270101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8FC68-67AE-4028-B19B-4E55F1077404}">
      <dsp:nvSpPr>
        <dsp:cNvPr id="0" name=""/>
        <dsp:cNvSpPr/>
      </dsp:nvSpPr>
      <dsp:spPr>
        <a:xfrm>
          <a:off x="6228080" y="1890040"/>
          <a:ext cx="2438493" cy="3009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Verifications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Income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Rent/Mortgage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Medical conditions preventing use of stairs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Dietary limitations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Dependent family members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Proof of income for spouse, if any (even if they are not applying for cash)</a:t>
          </a:r>
        </a:p>
      </dsp:txBody>
      <dsp:txXfrm>
        <a:off x="6228080" y="1890040"/>
        <a:ext cx="2438493" cy="3009041"/>
      </dsp:txXfrm>
    </dsp:sp>
    <dsp:sp modelId="{48F0275C-4D3C-495E-9FB8-E0B4FD73D60B}">
      <dsp:nvSpPr>
        <dsp:cNvPr id="0" name=""/>
        <dsp:cNvSpPr/>
      </dsp:nvSpPr>
      <dsp:spPr>
        <a:xfrm>
          <a:off x="8220136" y="856859"/>
          <a:ext cx="460093" cy="46009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1647F-2CF1-4324-BCB5-127EAE1E63E0}">
      <dsp:nvSpPr>
        <dsp:cNvPr id="0" name=""/>
        <dsp:cNvSpPr/>
      </dsp:nvSpPr>
      <dsp:spPr>
        <a:xfrm rot="5400000">
          <a:off x="9497885" y="317022"/>
          <a:ext cx="1623229" cy="270101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8FA20-3DB4-42D5-9FB8-049DF56DB7DA}">
      <dsp:nvSpPr>
        <dsp:cNvPr id="0" name=""/>
        <dsp:cNvSpPr/>
      </dsp:nvSpPr>
      <dsp:spPr>
        <a:xfrm>
          <a:off x="9226928" y="1124044"/>
          <a:ext cx="2438493" cy="2137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Notice of Decision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Should be issued within 45 days after application (60 days if DHS has to make disability finding)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If denied “TANF”, contact DHS office to point out they still need to issue a decision regarding AABD Cash eligibility; file inaction appeal if needed.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Review to make sure it’s correct if possible! Appeal deadlines are 60 calendar days after date on notice of decision. (See Appeals Training)</a:t>
          </a:r>
        </a:p>
      </dsp:txBody>
      <dsp:txXfrm>
        <a:off x="9226928" y="1124044"/>
        <a:ext cx="2438493" cy="213748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131E6-CDB4-42F7-BF87-4C55788654F7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3126A-288C-429D-94ED-32A6872496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08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50F10-F656-4C2F-9C71-2A1339FB31B7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EA524-7A27-46AB-9B4A-7198D44C5B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36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65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  <p:sp>
        <p:nvSpPr>
          <p:cNvPr id="102" name="Google Shape;102;p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base">
              <a:lnSpc>
                <a:spcPct val="134000"/>
              </a:lnSpc>
            </a:pPr>
            <a:r>
              <a:rPr lang="en-US" sz="2500" b="0" i="0" dirty="0"/>
              <a:t>People who qualify don’t apply</a:t>
            </a:r>
          </a:p>
          <a:p>
            <a:pPr lvl="2" fontAlgn="base">
              <a:lnSpc>
                <a:spcPct val="134000"/>
              </a:lnSpc>
            </a:pPr>
            <a:r>
              <a:rPr lang="en-US" sz="2200" b="0" i="0" dirty="0"/>
              <a:t>They don’t know about or understand the program</a:t>
            </a:r>
          </a:p>
          <a:p>
            <a:pPr lvl="2" fontAlgn="base">
              <a:lnSpc>
                <a:spcPct val="134000"/>
              </a:lnSpc>
            </a:pPr>
            <a:r>
              <a:rPr lang="en-US" sz="2200" i="0" dirty="0"/>
              <a:t>They abandon or withdraw applications because DHS staff or ABE tells them that the program has work requirements</a:t>
            </a:r>
            <a:endParaRPr lang="en-US" sz="2200" b="0" i="0" dirty="0"/>
          </a:p>
          <a:p>
            <a:pPr lvl="2" fontAlgn="base">
              <a:lnSpc>
                <a:spcPct val="134000"/>
              </a:lnSpc>
            </a:pPr>
            <a:r>
              <a:rPr lang="en-US" sz="2200" b="0" i="0" dirty="0"/>
              <a:t>They withdraw applications because DHS staff tell them that they don’t qualify (Don’t do this!)</a:t>
            </a:r>
          </a:p>
          <a:p>
            <a:pPr lvl="1" fontAlgn="base">
              <a:lnSpc>
                <a:spcPct val="134000"/>
              </a:lnSpc>
            </a:pPr>
            <a:r>
              <a:rPr lang="en-US" sz="2500" b="0" i="0" dirty="0"/>
              <a:t>Applications often aren’t properly processed </a:t>
            </a:r>
          </a:p>
          <a:p>
            <a:pPr lvl="1" fontAlgn="base">
              <a:lnSpc>
                <a:spcPct val="134000"/>
              </a:lnSpc>
            </a:pPr>
            <a:r>
              <a:rPr lang="en-US" sz="2500" b="0" i="0" dirty="0"/>
              <a:t>Applications are erroneously denied</a:t>
            </a:r>
          </a:p>
          <a:p>
            <a:pPr lvl="2" fontAlgn="base">
              <a:lnSpc>
                <a:spcPct val="134000"/>
              </a:lnSpc>
            </a:pPr>
            <a:r>
              <a:rPr lang="en-US" sz="2100" i="0" dirty="0"/>
              <a:t>AABD Cash determinations are among the most difficult for FCRC staff.</a:t>
            </a:r>
            <a:endParaRPr lang="en-US" sz="2100" b="0" i="0" dirty="0"/>
          </a:p>
          <a:p>
            <a:pPr lvl="2" fontAlgn="base">
              <a:lnSpc>
                <a:spcPct val="134000"/>
              </a:lnSpc>
            </a:pPr>
            <a:r>
              <a:rPr lang="en-US" sz="2100" b="0" i="0" dirty="0"/>
              <a:t>Notices are complicated and often do not have enough information for people to assess whether the denial was correct</a:t>
            </a:r>
            <a:endParaRPr lang="en-US" sz="2500" b="0" i="0" dirty="0"/>
          </a:p>
          <a:p>
            <a:pPr marL="0" lvl="1" indent="0" fontAlgn="base">
              <a:lnSpc>
                <a:spcPct val="134000"/>
              </a:lnSpc>
              <a:spcBef>
                <a:spcPts val="1800"/>
              </a:spcBef>
              <a:buNone/>
            </a:pPr>
            <a:r>
              <a:rPr lang="en-US" sz="2500" i="0" dirty="0"/>
              <a:t>Based on our experience, those who need the benefits the most are the likely to have benefits erroneously denied, or miscalculated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6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18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Figuring out if you are getting SSI or are over-income for SSI is more complicated than it seems because people often don’t know what they are getting.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509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735CB-0F0E-912B-A7D7-3989D4B39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4AC154-F64E-334E-AEC2-3F4273DE5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636881-AF5B-EB98-8665-035EA363A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44C3C-5193-C967-3D8E-75CB3797D9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54BDE-1761-48E7-99E0-DC506AD4495A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05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68B4-5286-525E-6FC7-EB1D8474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58C00-FF4C-4E67-C3A0-53B0ADF74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A54A1-D2E0-D075-9332-7302141F9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FA2F0-BA73-F89E-E783-C262AA56F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54BDE-1761-48E7-99E0-DC506AD4495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27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7523B-2622-B44E-EC6B-8B0D99317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F66F0-3A86-6244-9618-029586C52C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C64FE-3B49-5608-827F-EE7417EEB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CB9F8-F1E9-3CA5-98A9-D9326DA35C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3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ABDE9-44BA-97E1-79E8-21030ADEA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9355F-B40F-8C78-7ADF-E1C422589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DBD60-C8EE-CCBF-03EF-12D18DE68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3A750-7C0F-7AC9-E294-8AEC907F5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6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EA524-7A27-46AB-9B4A-7198D44C5B6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22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  <p:sp>
        <p:nvSpPr>
          <p:cNvPr id="253" name="Google Shape;253;p1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4" name="Google Shape;254;p1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6" name="Google Shape;256;p1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  <p:sp>
        <p:nvSpPr>
          <p:cNvPr id="257" name="Google Shape;257;p1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3975100" cy="6858000"/>
          </a:xfrm>
          <a:prstGeom prst="rect">
            <a:avLst/>
          </a:prstGeom>
          <a:solidFill>
            <a:srgbClr val="001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43" y="2314965"/>
            <a:ext cx="2636014" cy="3256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5008" y="638659"/>
            <a:ext cx="6586330" cy="23876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25008" y="3230978"/>
            <a:ext cx="658633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4624388" y="5351907"/>
            <a:ext cx="6586537" cy="43929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 i="1" cap="all" baseline="0">
                <a:solidFill>
                  <a:srgbClr val="0E1D6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624388" y="5925313"/>
            <a:ext cx="6586537" cy="43891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0" i="1">
                <a:solidFill>
                  <a:srgbClr val="0E1D61"/>
                </a:solidFill>
              </a:defRPr>
            </a:lvl1pPr>
          </a:lstStyle>
          <a:p>
            <a:pPr lvl="0"/>
            <a:r>
              <a:rPr lang="en-US" dirty="0"/>
              <a:t>9.16.2019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24388" y="5096256"/>
            <a:ext cx="658653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42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38200" y="1801813"/>
            <a:ext cx="10518775" cy="3843337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 b="1" i="1" baseline="0"/>
            </a:lvl2pPr>
            <a:lvl3pPr marL="1143000" indent="-228600">
              <a:buFont typeface="Wingdings" panose="05000000000000000000" pitchFamily="2" charset="2"/>
              <a:buChar char="§"/>
              <a:defRPr b="0" i="1"/>
            </a:lvl3pPr>
            <a:lvl4pPr marL="1600200" indent="-228600">
              <a:buFont typeface="Wingdings" panose="05000000000000000000" pitchFamily="2" charset="2"/>
              <a:buChar char="§"/>
              <a:defRPr sz="1600" b="1" cap="all" baseline="0"/>
            </a:lvl4pPr>
            <a:lvl5pPr marL="2057400" indent="-228600">
              <a:buFont typeface="Wingdings" panose="05000000000000000000" pitchFamily="2" charset="2"/>
              <a:buChar char="§"/>
              <a:defRPr sz="1500" b="0" i="1" u="none" cap="all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25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5799221"/>
            <a:ext cx="12192000" cy="1058779"/>
          </a:xfrm>
          <a:prstGeom prst="rect">
            <a:avLst/>
          </a:prstGeom>
          <a:solidFill>
            <a:srgbClr val="001E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6110368"/>
            <a:ext cx="1758591" cy="399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020625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90035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449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5799221"/>
            <a:ext cx="12192000" cy="1058779"/>
          </a:xfrm>
          <a:prstGeom prst="rect">
            <a:avLst/>
          </a:prstGeom>
          <a:solidFill>
            <a:srgbClr val="001E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6110368"/>
            <a:ext cx="1758591" cy="399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330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 b="1" i="1"/>
            </a:lvl2pPr>
            <a:lvl3pPr marL="1143000" indent="-228600">
              <a:buFont typeface="Wingdings" panose="05000000000000000000" pitchFamily="2" charset="2"/>
              <a:buChar char="§"/>
              <a:defRPr b="0" i="1" baseline="0"/>
            </a:lvl3pPr>
            <a:lvl4pPr marL="1600200" indent="-228600">
              <a:buFont typeface="Wingdings" panose="05000000000000000000" pitchFamily="2" charset="2"/>
              <a:buChar char="§"/>
              <a:defRPr sz="1600" b="1" cap="all" baseline="0"/>
            </a:lvl4pPr>
            <a:lvl5pPr marL="2057400" indent="-228600">
              <a:buFont typeface="Wingdings" panose="05000000000000000000" pitchFamily="2" charset="2"/>
              <a:buChar char="§"/>
              <a:defRPr sz="1500" i="1" cap="all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72200" y="1825625"/>
            <a:ext cx="5181600" cy="38330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 b="1" i="1"/>
            </a:lvl2pPr>
            <a:lvl3pPr marL="1143000" indent="-228600">
              <a:buFont typeface="Wingdings" panose="05000000000000000000" pitchFamily="2" charset="2"/>
              <a:buChar char="§"/>
              <a:defRPr b="0" i="1" baseline="0"/>
            </a:lvl3pPr>
            <a:lvl4pPr marL="1600200" indent="-228600">
              <a:buFont typeface="Wingdings" panose="05000000000000000000" pitchFamily="2" charset="2"/>
              <a:buChar char="§"/>
              <a:defRPr sz="1600" b="1" cap="all" baseline="0"/>
            </a:lvl4pPr>
            <a:lvl5pPr marL="2057400" indent="-228600">
              <a:buFont typeface="Wingdings" panose="05000000000000000000" pitchFamily="2" charset="2"/>
              <a:buChar char="§"/>
              <a:defRPr sz="1500" i="1" cap="all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4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5799221"/>
            <a:ext cx="12192000" cy="1058779"/>
          </a:xfrm>
          <a:prstGeom prst="rect">
            <a:avLst/>
          </a:prstGeom>
          <a:solidFill>
            <a:srgbClr val="001E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6110368"/>
            <a:ext cx="1758591" cy="399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66855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 b="1" i="1"/>
            </a:lvl2pPr>
            <a:lvl3pPr marL="1143000" indent="-228600">
              <a:buFont typeface="Wingdings" panose="05000000000000000000" pitchFamily="2" charset="2"/>
              <a:buChar char="§"/>
              <a:defRPr b="0" i="1" baseline="0"/>
            </a:lvl3pPr>
            <a:lvl4pPr marL="1600200" indent="-228600">
              <a:buFont typeface="Wingdings" panose="05000000000000000000" pitchFamily="2" charset="2"/>
              <a:buChar char="§"/>
              <a:defRPr sz="1600" b="1" i="0" cap="all" baseline="0"/>
            </a:lvl4pPr>
            <a:lvl5pPr>
              <a:defRPr sz="1500" b="0" i="1" cap="all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3"/>
          </p:nvPr>
        </p:nvSpPr>
        <p:spPr>
          <a:xfrm>
            <a:off x="6172200" y="2531579"/>
            <a:ext cx="5157787" cy="3166855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 b="1" i="1"/>
            </a:lvl2pPr>
            <a:lvl3pPr marL="1143000" indent="-228600">
              <a:buFont typeface="Wingdings" panose="05000000000000000000" pitchFamily="2" charset="2"/>
              <a:buChar char="§"/>
              <a:defRPr b="0" i="1" baseline="0"/>
            </a:lvl3pPr>
            <a:lvl4pPr marL="1600200" indent="-228600">
              <a:buFont typeface="Wingdings" panose="05000000000000000000" pitchFamily="2" charset="2"/>
              <a:buChar char="§"/>
              <a:defRPr sz="1600" b="1" i="0" cap="all" baseline="0"/>
            </a:lvl4pPr>
            <a:lvl5pPr>
              <a:defRPr sz="1500" b="0" i="1" cap="all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5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5799221"/>
            <a:ext cx="12192000" cy="1058779"/>
          </a:xfrm>
          <a:prstGeom prst="rect">
            <a:avLst/>
          </a:prstGeom>
          <a:solidFill>
            <a:srgbClr val="001E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6110368"/>
            <a:ext cx="1758591" cy="399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38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724261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3200"/>
            </a:lvl1pPr>
            <a:lvl2pPr marL="685800" indent="-228600">
              <a:buFont typeface="Wingdings" panose="05000000000000000000" pitchFamily="2" charset="2"/>
              <a:buChar char="§"/>
              <a:defRPr sz="2800" b="1" i="1"/>
            </a:lvl2pPr>
            <a:lvl3pPr marL="1143000" indent="-228600">
              <a:buFont typeface="Wingdings" panose="05000000000000000000" pitchFamily="2" charset="2"/>
              <a:buChar char="§"/>
              <a:defRPr sz="2400" i="1"/>
            </a:lvl3pPr>
            <a:lvl4pPr marL="1600200" indent="-228600">
              <a:buFont typeface="Wingdings" panose="05000000000000000000" pitchFamily="2" charset="2"/>
              <a:buChar char="§"/>
              <a:defRPr sz="1600" b="1" cap="all" baseline="0"/>
            </a:lvl4pPr>
            <a:lvl5pPr>
              <a:defRPr sz="1500" i="1" cap="all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654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2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69775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6277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2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A3BD-B67B-4A94-8A63-109203D608A6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3FAB-F2B0-4DCD-99C2-E6FAF15501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43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5799221"/>
            <a:ext cx="12192000" cy="1058779"/>
          </a:xfrm>
          <a:prstGeom prst="rect">
            <a:avLst/>
          </a:prstGeom>
          <a:solidFill>
            <a:srgbClr val="001E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6110368"/>
            <a:ext cx="1758591" cy="39984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39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503B0-FD62-4970-9B27-D1260B4DC56B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020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8256F0AD-730D-41E8-92CC-2BD90D82BA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13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5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b="1" i="1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i="1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b="1" i="0" kern="1200" cap="all" baseline="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i="1" kern="1200" cap="all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mashon@legalaidchicago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dhs.state.il.us/page.aspx?item=138512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shpa-il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hs.state.il.us/page.aspx?item=1442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9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image" Target="../media/image1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" Type="http://schemas.openxmlformats.org/officeDocument/2006/relationships/notesSlide" Target="../notesSlides/notesSlide9.xml"/><Relationship Id="rId16" Type="http://schemas.openxmlformats.org/officeDocument/2006/relationships/diagramColors" Target="../diagrams/colors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diagramData" Target="../diagrams/data18.xml"/><Relationship Id="rId18" Type="http://schemas.openxmlformats.org/officeDocument/2006/relationships/diagramData" Target="../diagrams/data19.xml"/><Relationship Id="rId3" Type="http://schemas.openxmlformats.org/officeDocument/2006/relationships/diagramData" Target="../diagrams/data16.xml"/><Relationship Id="rId21" Type="http://schemas.openxmlformats.org/officeDocument/2006/relationships/diagramColors" Target="../diagrams/colors19.xml"/><Relationship Id="rId7" Type="http://schemas.microsoft.com/office/2007/relationships/diagramDrawing" Target="../diagrams/drawing16.xml"/><Relationship Id="rId12" Type="http://schemas.microsoft.com/office/2007/relationships/diagramDrawing" Target="../diagrams/drawing17.xml"/><Relationship Id="rId17" Type="http://schemas.microsoft.com/office/2007/relationships/diagramDrawing" Target="../diagrams/drawing18.xml"/><Relationship Id="rId2" Type="http://schemas.openxmlformats.org/officeDocument/2006/relationships/notesSlide" Target="../notesSlides/notesSlide10.xml"/><Relationship Id="rId16" Type="http://schemas.openxmlformats.org/officeDocument/2006/relationships/diagramColors" Target="../diagrams/colors18.xml"/><Relationship Id="rId20" Type="http://schemas.openxmlformats.org/officeDocument/2006/relationships/diagramQuickStyle" Target="../diagrams/quickStyl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11" Type="http://schemas.openxmlformats.org/officeDocument/2006/relationships/diagramColors" Target="../diagrams/colors17.xml"/><Relationship Id="rId5" Type="http://schemas.openxmlformats.org/officeDocument/2006/relationships/diagramQuickStyle" Target="../diagrams/quickStyle16.xml"/><Relationship Id="rId1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7.xml"/><Relationship Id="rId19" Type="http://schemas.openxmlformats.org/officeDocument/2006/relationships/diagramLayout" Target="../diagrams/layout19.xml"/><Relationship Id="rId4" Type="http://schemas.openxmlformats.org/officeDocument/2006/relationships/diagramLayout" Target="../diagrams/layout16.xml"/><Relationship Id="rId9" Type="http://schemas.openxmlformats.org/officeDocument/2006/relationships/diagramLayout" Target="../diagrams/layout17.xml"/><Relationship Id="rId14" Type="http://schemas.openxmlformats.org/officeDocument/2006/relationships/diagramLayout" Target="../diagrams/layout18.xml"/><Relationship Id="rId22" Type="http://schemas.microsoft.com/office/2007/relationships/diagramDrawing" Target="../diagrams/drawin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2.xml"/><Relationship Id="rId13" Type="http://schemas.openxmlformats.org/officeDocument/2006/relationships/diagramData" Target="../diagrams/data23.xml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12" Type="http://schemas.microsoft.com/office/2007/relationships/diagramDrawing" Target="../diagrams/drawing22.xml"/><Relationship Id="rId17" Type="http://schemas.microsoft.com/office/2007/relationships/diagramDrawing" Target="../diagrams/drawing2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11" Type="http://schemas.openxmlformats.org/officeDocument/2006/relationships/diagramColors" Target="../diagrams/colors22.xml"/><Relationship Id="rId5" Type="http://schemas.openxmlformats.org/officeDocument/2006/relationships/diagramQuickStyle" Target="../diagrams/quickStyle21.xml"/><Relationship Id="rId15" Type="http://schemas.openxmlformats.org/officeDocument/2006/relationships/diagramQuickStyle" Target="../diagrams/quickStyle23.xml"/><Relationship Id="rId10" Type="http://schemas.openxmlformats.org/officeDocument/2006/relationships/diagramQuickStyle" Target="../diagrams/quickStyle22.xml"/><Relationship Id="rId4" Type="http://schemas.openxmlformats.org/officeDocument/2006/relationships/diagramLayout" Target="../diagrams/layout21.xml"/><Relationship Id="rId9" Type="http://schemas.openxmlformats.org/officeDocument/2006/relationships/diagramLayout" Target="../diagrams/layout22.xml"/><Relationship Id="rId14" Type="http://schemas.openxmlformats.org/officeDocument/2006/relationships/diagramLayout" Target="../diagrams/layout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gmashon@legalaidchicago.org" TargetMode="Externa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hetac-il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404E49-0AC1-8A02-5D7A-42EED0AEF2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495"/>
          <a:stretch>
            <a:fillRect/>
          </a:stretch>
        </p:blipFill>
        <p:spPr>
          <a:xfrm>
            <a:off x="3977513" y="0"/>
            <a:ext cx="8214488" cy="52181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0307BD-ED27-AB6A-1BB6-14AA37CBB4D3}"/>
              </a:ext>
            </a:extLst>
          </p:cNvPr>
          <p:cNvSpPr/>
          <p:nvPr/>
        </p:nvSpPr>
        <p:spPr>
          <a:xfrm>
            <a:off x="3977512" y="5218184"/>
            <a:ext cx="8214488" cy="163981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4162279" y="5369137"/>
            <a:ext cx="6586537" cy="32924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0" dirty="0"/>
              <a:t>Gwynne </a:t>
            </a:r>
            <a:r>
              <a:rPr lang="en-US" sz="1800" i="0" dirty="0" err="1"/>
              <a:t>kizer</a:t>
            </a:r>
            <a:r>
              <a:rPr lang="en-US" sz="1800" i="0" dirty="0"/>
              <a:t> Mashon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0" dirty="0">
                <a:hlinkClick r:id="rId4"/>
              </a:rPr>
              <a:t>gmashon@legalaidchicago.org</a:t>
            </a:r>
            <a:endParaRPr lang="en-US" sz="1800" i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0" dirty="0"/>
              <a:t>www.legalaidchicago.org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0" dirty="0"/>
              <a:t>September 2026</a:t>
            </a:r>
            <a:endParaRPr lang="en-US" sz="1800" i="0" dirty="0">
              <a:ea typeface="Source Sans Pro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82632" y="2851525"/>
            <a:ext cx="41847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5400" b="1" dirty="0">
                <a:solidFill>
                  <a:srgbClr val="000000"/>
                </a:solidFill>
              </a:rPr>
              <a:t>AABD Cash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F0574-968C-3F40-7AF4-B6CE99177175}"/>
              </a:ext>
            </a:extLst>
          </p:cNvPr>
          <p:cNvSpPr txBox="1"/>
          <p:nvPr/>
        </p:nvSpPr>
        <p:spPr>
          <a:xfrm>
            <a:off x="3074158" y="3254570"/>
            <a:ext cx="614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E17B71-E253-7718-9528-75FACCB29A70}"/>
              </a:ext>
            </a:extLst>
          </p:cNvPr>
          <p:cNvSpPr txBox="1"/>
          <p:nvPr/>
        </p:nvSpPr>
        <p:spPr>
          <a:xfrm>
            <a:off x="3074158" y="3254570"/>
            <a:ext cx="6148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8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5346732" y="300530"/>
            <a:ext cx="1498600" cy="1498600"/>
          </a:xfrm>
          <a:custGeom>
            <a:avLst/>
            <a:gdLst/>
            <a:ahLst/>
            <a:cxnLst/>
            <a:rect l="l" t="t" r="r" b="b"/>
            <a:pathLst>
              <a:path w="2997200" h="2997200" extrusionOk="0">
                <a:moveTo>
                  <a:pt x="0" y="0"/>
                </a:moveTo>
                <a:lnTo>
                  <a:pt x="2997200" y="0"/>
                </a:lnTo>
                <a:lnTo>
                  <a:pt x="29972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Google Shape;109;p2"/>
          <p:cNvSpPr/>
          <p:nvPr/>
        </p:nvSpPr>
        <p:spPr>
          <a:xfrm>
            <a:off x="5524500" y="5482996"/>
            <a:ext cx="1143000" cy="44450"/>
          </a:xfrm>
          <a:custGeom>
            <a:avLst/>
            <a:gdLst/>
            <a:ahLst/>
            <a:cxnLst/>
            <a:rect l="l" t="t" r="r" b="b"/>
            <a:pathLst>
              <a:path w="2286000" h="88900" extrusionOk="0">
                <a:moveTo>
                  <a:pt x="44450" y="0"/>
                </a:moveTo>
                <a:lnTo>
                  <a:pt x="2241550" y="0"/>
                </a:lnTo>
                <a:cubicBezTo>
                  <a:pt x="2266061" y="0"/>
                  <a:pt x="2286000" y="19939"/>
                  <a:pt x="2286000" y="44450"/>
                </a:cubicBezTo>
                <a:cubicBezTo>
                  <a:pt x="2286000" y="68961"/>
                  <a:pt x="2266061" y="88900"/>
                  <a:pt x="2241550" y="88900"/>
                </a:cubicBezTo>
                <a:lnTo>
                  <a:pt x="44450" y="88900"/>
                </a:lnTo>
                <a:cubicBezTo>
                  <a:pt x="19939" y="88900"/>
                  <a:pt x="0" y="68961"/>
                  <a:pt x="0" y="44450"/>
                </a:cubicBezTo>
                <a:cubicBezTo>
                  <a:pt x="0" y="19939"/>
                  <a:pt x="19939" y="0"/>
                  <a:pt x="44450" y="0"/>
                </a:cubicBezTo>
                <a:close/>
              </a:path>
            </a:pathLst>
          </a:custGeom>
          <a:solidFill>
            <a:srgbClr val="A8C828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>
            <a:hlinkClick r:id="rId4"/>
          </p:cNvPr>
          <p:cNvSpPr/>
          <p:nvPr/>
        </p:nvSpPr>
        <p:spPr>
          <a:xfrm>
            <a:off x="1875255" y="5654191"/>
            <a:ext cx="1778573" cy="518009"/>
          </a:xfrm>
          <a:custGeom>
            <a:avLst/>
            <a:gdLst/>
            <a:ahLst/>
            <a:cxnLst/>
            <a:rect l="l" t="t" r="r" b="b"/>
            <a:pathLst>
              <a:path w="2667860" h="777014" extrusionOk="0">
                <a:moveTo>
                  <a:pt x="0" y="0"/>
                </a:moveTo>
                <a:lnTo>
                  <a:pt x="2667860" y="0"/>
                </a:lnTo>
                <a:lnTo>
                  <a:pt x="2667860" y="777014"/>
                </a:lnTo>
                <a:lnTo>
                  <a:pt x="0" y="777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Google Shape;111;p2">
            <a:hlinkClick r:id="rId6"/>
          </p:cNvPr>
          <p:cNvSpPr/>
          <p:nvPr/>
        </p:nvSpPr>
        <p:spPr>
          <a:xfrm>
            <a:off x="685800" y="5527446"/>
            <a:ext cx="1289508" cy="644754"/>
          </a:xfrm>
          <a:custGeom>
            <a:avLst/>
            <a:gdLst/>
            <a:ahLst/>
            <a:cxnLst/>
            <a:rect l="l" t="t" r="r" b="b"/>
            <a:pathLst>
              <a:path w="1934262" h="967131" extrusionOk="0">
                <a:moveTo>
                  <a:pt x="0" y="0"/>
                </a:moveTo>
                <a:lnTo>
                  <a:pt x="1934262" y="0"/>
                </a:lnTo>
                <a:lnTo>
                  <a:pt x="1934262" y="967131"/>
                </a:lnTo>
                <a:lnTo>
                  <a:pt x="0" y="967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Google Shape;112;p2"/>
          <p:cNvSpPr txBox="1"/>
          <p:nvPr/>
        </p:nvSpPr>
        <p:spPr>
          <a:xfrm>
            <a:off x="4913218" y="2084880"/>
            <a:ext cx="2365565" cy="28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48"/>
              </a:lnSpc>
              <a:buClr>
                <a:srgbClr val="000000"/>
              </a:buClr>
              <a:buSzPts val="1950"/>
            </a:pPr>
            <a:r>
              <a:rPr lang="en-US" sz="1300" b="1">
                <a:solidFill>
                  <a:srgbClr val="6B8F3C"/>
                </a:solidFill>
                <a:latin typeface="Calibri"/>
                <a:ea typeface="Calibri"/>
                <a:cs typeface="Calibri"/>
                <a:sym typeface="Calibri"/>
              </a:rPr>
              <a:t>WITH SUPPORT FROM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73896" y="2789627"/>
            <a:ext cx="11244207" cy="2268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982"/>
              </a:lnSpc>
              <a:buClr>
                <a:srgbClr val="000000"/>
              </a:buClr>
              <a:buSzPts val="5850"/>
            </a:pPr>
            <a:r>
              <a:rPr lang="en-US" sz="3900" b="1" dirty="0">
                <a:solidFill>
                  <a:srgbClr val="1B3A5C"/>
                </a:solidFill>
                <a:latin typeface="Cambria"/>
                <a:ea typeface="Cambria"/>
                <a:cs typeface="Cambria"/>
                <a:sym typeface="Cambri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This </a:t>
            </a:r>
            <a:r>
              <a:rPr lang="en-US" sz="3900" b="1" dirty="0">
                <a:solidFill>
                  <a:srgbClr val="E88D3E"/>
                </a:solidFill>
                <a:latin typeface="Cambria"/>
                <a:ea typeface="Cambria"/>
                <a:cs typeface="Cambria"/>
                <a:sym typeface="Cambri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training series</a:t>
            </a:r>
            <a:r>
              <a:rPr lang="en-US" sz="3900" b="1" dirty="0">
                <a:solidFill>
                  <a:srgbClr val="1B3A5C"/>
                </a:solidFill>
                <a:latin typeface="Cambria"/>
                <a:ea typeface="Cambria"/>
                <a:cs typeface="Cambria"/>
                <a:sym typeface="Cambri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 is made possible by HETAC, a program of SHPA, supported by the Illinois Office to Prevent and End Homelessness (OPEH).</a:t>
            </a:r>
            <a:endParaRPr sz="9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0534A-B1BF-F8C3-F3D8-30122961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graphicFrame>
        <p:nvGraphicFramePr>
          <p:cNvPr id="310" name="Diagram 309">
            <a:extLst>
              <a:ext uri="{FF2B5EF4-FFF2-40B4-BE49-F238E27FC236}">
                <a16:creationId xmlns:a16="http://schemas.microsoft.com/office/drawing/2014/main" id="{5D6A47B8-36C7-8B28-F2D1-B922C71D7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964963"/>
              </p:ext>
            </p:extLst>
          </p:nvPr>
        </p:nvGraphicFramePr>
        <p:xfrm>
          <a:off x="584548" y="1392070"/>
          <a:ext cx="10769252" cy="4367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8647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154D-CED5-1190-B705-C8546EA76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725B-9B7F-3B89-8864-6642D793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aabd</a:t>
            </a:r>
            <a:r>
              <a:rPr lang="en-US" dirty="0"/>
              <a:t> cash?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5E1ED-61C0-6EC2-EEEE-BCB2248A9E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278" y="2900495"/>
            <a:ext cx="9120809" cy="2535370"/>
          </a:xfrm>
        </p:spPr>
        <p:txBody>
          <a:bodyPr>
            <a:normAutofit fontScale="85000" lnSpcReduction="10000"/>
          </a:bodyPr>
          <a:lstStyle/>
          <a:p>
            <a:pPr fontAlgn="base">
              <a:lnSpc>
                <a:spcPct val="134000"/>
              </a:lnSpc>
            </a:pPr>
            <a:r>
              <a:rPr lang="en-US" sz="2900" b="1" dirty="0"/>
              <a:t>Most people (including some DHS staff) don’t know either.​ </a:t>
            </a:r>
          </a:p>
          <a:p>
            <a:pPr fontAlgn="base"/>
            <a:r>
              <a:rPr lang="en-US" b="1" dirty="0"/>
              <a:t>Many people miss benefits they need </a:t>
            </a:r>
            <a:r>
              <a:rPr lang="en-US" sz="2900" b="1" dirty="0"/>
              <a:t>because…</a:t>
            </a:r>
          </a:p>
          <a:p>
            <a:pPr lvl="1" fontAlgn="base">
              <a:lnSpc>
                <a:spcPct val="134000"/>
              </a:lnSpc>
            </a:pPr>
            <a:r>
              <a:rPr lang="en-US" sz="2500" b="0" i="0" dirty="0"/>
              <a:t>People who qualify don’t apply</a:t>
            </a:r>
          </a:p>
          <a:p>
            <a:pPr lvl="1" fontAlgn="base">
              <a:lnSpc>
                <a:spcPct val="134000"/>
              </a:lnSpc>
            </a:pPr>
            <a:r>
              <a:rPr lang="en-US" sz="2500" b="0" i="0" dirty="0"/>
              <a:t>Applications often aren’t properly processed </a:t>
            </a:r>
          </a:p>
          <a:p>
            <a:pPr lvl="1" fontAlgn="base">
              <a:lnSpc>
                <a:spcPct val="134000"/>
              </a:lnSpc>
            </a:pPr>
            <a:r>
              <a:rPr lang="en-US" sz="2500" b="0" i="0" dirty="0"/>
              <a:t>Applications are erroneously denied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27185D-6938-D3D2-B463-F77EEA22A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6889" y="365125"/>
            <a:ext cx="1896833" cy="253537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73FBC9F-A4F9-B438-1DFF-867832BD5676}"/>
              </a:ext>
            </a:extLst>
          </p:cNvPr>
          <p:cNvSpPr txBox="1">
            <a:spLocks/>
          </p:cNvSpPr>
          <p:nvPr/>
        </p:nvSpPr>
        <p:spPr>
          <a:xfrm>
            <a:off x="627140" y="1422135"/>
            <a:ext cx="9120809" cy="1408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Wingdings" panose="05000000000000000000" pitchFamily="2" charset="2"/>
              <a:buNone/>
            </a:pPr>
            <a:r>
              <a:rPr lang="en-US" sz="8700" b="1" dirty="0">
                <a:solidFill>
                  <a:srgbClr val="FF0000"/>
                </a:solidFill>
                <a:latin typeface="Vivaldi" panose="03020602050506090804" pitchFamily="66" charset="0"/>
              </a:rPr>
              <a:t>Great question! </a:t>
            </a:r>
            <a:endParaRPr lang="en-US" sz="2500" i="0" dirty="0"/>
          </a:p>
        </p:txBody>
      </p:sp>
    </p:spTree>
    <p:extLst>
      <p:ext uri="{BB962C8B-B14F-4D97-AF65-F5344CB8AC3E}">
        <p14:creationId xmlns:p14="http://schemas.microsoft.com/office/powerpoint/2010/main" val="130451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0B31E-8B37-3EE0-AD13-497067D4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aabd</a:t>
            </a:r>
            <a:r>
              <a:rPr lang="en-US" dirty="0"/>
              <a:t> cash?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6D1AFC-D79F-FE06-BE4B-BB1ABEBB1ECE}"/>
              </a:ext>
            </a:extLst>
          </p:cNvPr>
          <p:cNvSpPr/>
          <p:nvPr/>
        </p:nvSpPr>
        <p:spPr>
          <a:xfrm>
            <a:off x="520918" y="6031210"/>
            <a:ext cx="845509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PM 22-01-02: Upon request, the customer can choose to have all cash benefits, except child care and replacement checks, deposited directly into a checking or savings account in a bank, savings and loan or credit union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C8720A0-0301-0972-7BA7-2CF37FB880B9}"/>
              </a:ext>
            </a:extLst>
          </p:cNvPr>
          <p:cNvSpPr txBox="1">
            <a:spLocks/>
          </p:cNvSpPr>
          <p:nvPr/>
        </p:nvSpPr>
        <p:spPr>
          <a:xfrm>
            <a:off x="3100553" y="1840285"/>
            <a:ext cx="8411887" cy="1674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Monthly state-funded cash benefit</a:t>
            </a:r>
          </a:p>
          <a:p>
            <a:r>
              <a:rPr lang="en-US" sz="1800" dirty="0"/>
              <a:t>Issued on a LINK card or directly deposited into a bank account*</a:t>
            </a:r>
          </a:p>
          <a:p>
            <a:r>
              <a:rPr lang="en-US" sz="1800" dirty="0"/>
              <a:t>No work requirements; No “clock” like in TANF</a:t>
            </a:r>
          </a:p>
          <a:p>
            <a:r>
              <a:rPr lang="en-US" sz="1800" dirty="0"/>
              <a:t>Benefit amounts vary from $1 to hundreds of dollars per month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A4E8D-9F7D-846B-5E7E-F030CD82B9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3F4"/>
              </a:clrFrom>
              <a:clrTo>
                <a:srgbClr val="F1F3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919" y="1731985"/>
            <a:ext cx="2579634" cy="15477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0DF17A-98A9-84A1-EB32-3AEF1F18B815}"/>
              </a:ext>
            </a:extLst>
          </p:cNvPr>
          <p:cNvSpPr txBox="1"/>
          <p:nvPr/>
        </p:nvSpPr>
        <p:spPr>
          <a:xfrm>
            <a:off x="679557" y="3749008"/>
            <a:ext cx="10832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/>
              <a:t>How does AABD cash impact eligibility for other benefits?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1094D97-750B-FD00-BB16-0AC625652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286146"/>
              </p:ext>
            </p:extLst>
          </p:nvPr>
        </p:nvGraphicFramePr>
        <p:xfrm>
          <a:off x="679558" y="4093067"/>
          <a:ext cx="10832883" cy="143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961">
                  <a:extLst>
                    <a:ext uri="{9D8B030D-6E8A-4147-A177-3AD203B41FA5}">
                      <a16:colId xmlns:a16="http://schemas.microsoft.com/office/drawing/2014/main" val="446266055"/>
                    </a:ext>
                  </a:extLst>
                </a:gridCol>
                <a:gridCol w="3610961">
                  <a:extLst>
                    <a:ext uri="{9D8B030D-6E8A-4147-A177-3AD203B41FA5}">
                      <a16:colId xmlns:a16="http://schemas.microsoft.com/office/drawing/2014/main" val="2483322681"/>
                    </a:ext>
                  </a:extLst>
                </a:gridCol>
                <a:gridCol w="3610961">
                  <a:extLst>
                    <a:ext uri="{9D8B030D-6E8A-4147-A177-3AD203B41FA5}">
                      <a16:colId xmlns:a16="http://schemas.microsoft.com/office/drawing/2014/main" val="1524811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Income not counted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Counts as Income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It’s Complicated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Social Security benefits – including SSI and Disability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Medicaid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SNAP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Medicare Savings Programs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Many Subsidized Housing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TANF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91549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3AF995FB-7AE3-A852-02BC-940E7D876101}"/>
              </a:ext>
            </a:extLst>
          </p:cNvPr>
          <p:cNvSpPr/>
          <p:nvPr/>
        </p:nvSpPr>
        <p:spPr>
          <a:xfrm>
            <a:off x="679557" y="3749008"/>
            <a:ext cx="10832883" cy="178169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028DE3-F739-2E3E-D3C7-11F04D846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889" y="365125"/>
            <a:ext cx="1896833" cy="253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8BDB8-534B-50BE-AE8A-4E803DB1A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C67E-007E-57CD-C8B4-B7AE8A73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eligible?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41874-059C-CBCA-86C7-3C471DC8C9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General:</a:t>
            </a:r>
          </a:p>
          <a:p>
            <a:r>
              <a:rPr lang="en-US" dirty="0"/>
              <a:t>US Citizen or eligible immigrant</a:t>
            </a:r>
          </a:p>
          <a:p>
            <a:r>
              <a:rPr lang="en-US" dirty="0"/>
              <a:t>Illinois resident</a:t>
            </a:r>
          </a:p>
          <a:p>
            <a:r>
              <a:rPr lang="en-US" dirty="0"/>
              <a:t>Persons in certain kinds of institutional care are ineligible </a:t>
            </a:r>
            <a:r>
              <a:rPr lang="en-US" dirty="0">
                <a:hlinkClick r:id="rId2"/>
              </a:rPr>
              <a:t>PM 03-10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41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eligible?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38200" y="1372352"/>
            <a:ext cx="10518775" cy="10525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Unlike other DHS programs, there is no income limit. Instead, income is compared with individualized “allowances” to determine eligibility and the monthly benefit.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5456335"/>
              </p:ext>
            </p:extLst>
          </p:nvPr>
        </p:nvGraphicFramePr>
        <p:xfrm>
          <a:off x="838200" y="2862476"/>
          <a:ext cx="10515600" cy="206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Up Arrow 3"/>
          <p:cNvSpPr/>
          <p:nvPr/>
        </p:nvSpPr>
        <p:spPr>
          <a:xfrm>
            <a:off x="1774209" y="4626691"/>
            <a:ext cx="773804" cy="120700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6DDA23-1D7B-9012-EC26-7CB42E46E82B}"/>
              </a:ext>
            </a:extLst>
          </p:cNvPr>
          <p:cNvSpPr txBox="1"/>
          <p:nvPr/>
        </p:nvSpPr>
        <p:spPr>
          <a:xfrm>
            <a:off x="477671" y="6308209"/>
            <a:ext cx="772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Note: This is how I apply the law to cases, not a sequential process like you see with SSA.</a:t>
            </a:r>
          </a:p>
        </p:txBody>
      </p:sp>
    </p:spTree>
    <p:extLst>
      <p:ext uri="{BB962C8B-B14F-4D97-AF65-F5344CB8AC3E}">
        <p14:creationId xmlns:p14="http://schemas.microsoft.com/office/powerpoint/2010/main" val="1563829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4C99A-1B79-97C0-4AD3-C338343AD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B037-2711-454D-201F-96FFDD5B2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Categorical eligibility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0E24B7-80B6-F758-8091-8F97B2D3BE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7094294"/>
              </p:ext>
            </p:extLst>
          </p:nvPr>
        </p:nvGraphicFramePr>
        <p:xfrm>
          <a:off x="682752" y="3694304"/>
          <a:ext cx="10826496" cy="1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8A3EBF6-F40D-E46C-FA4B-937BE89C621A}"/>
              </a:ext>
            </a:extLst>
          </p:cNvPr>
          <p:cNvSpPr/>
          <p:nvPr/>
        </p:nvSpPr>
        <p:spPr>
          <a:xfrm>
            <a:off x="682752" y="5865142"/>
            <a:ext cx="70275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</a:rPr>
              <a:t>* No medical determination is required if Social Security has already found the applicant disabled.</a:t>
            </a:r>
          </a:p>
          <a:p>
            <a:endParaRPr lang="en-US" sz="1200" dirty="0">
              <a:solidFill>
                <a:srgbClr val="FFFFFF"/>
              </a:solidFill>
              <a:latin typeface="Segoe UI" panose="020B0502040204020203" pitchFamily="34" charset="0"/>
            </a:endParaRPr>
          </a:p>
          <a:p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</a:rPr>
              <a:t>PM 11-01-00: Categories of eligibility for AABD Cash</a:t>
            </a:r>
          </a:p>
          <a:p>
            <a:r>
              <a:rPr lang="en-US" sz="1200" dirty="0">
                <a:solidFill>
                  <a:srgbClr val="FFFFFF"/>
                </a:solidFill>
                <a:latin typeface="Segoe UI" panose="020B0502040204020203" pitchFamily="34" charset="0"/>
              </a:rPr>
              <a:t>PM 01-02-03: Clients must apply for and receive any other financial benefits that they may qualify for.</a:t>
            </a:r>
            <a:endParaRPr lang="en-US" sz="1200" b="0" i="0" dirty="0">
              <a:solidFill>
                <a:srgbClr val="FFFFFF"/>
              </a:solidFill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AE413437-B094-EBB7-97A8-16FAFA3016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259351"/>
              </p:ext>
            </p:extLst>
          </p:nvPr>
        </p:nvGraphicFramePr>
        <p:xfrm>
          <a:off x="682752" y="1414285"/>
          <a:ext cx="10826496" cy="1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9" name="Arrow: Bent-Up 18">
            <a:extLst>
              <a:ext uri="{FF2B5EF4-FFF2-40B4-BE49-F238E27FC236}">
                <a16:creationId xmlns:a16="http://schemas.microsoft.com/office/drawing/2014/main" id="{0EE5C9BD-EBF3-8A4D-8700-D9C8CCB2669C}"/>
              </a:ext>
            </a:extLst>
          </p:cNvPr>
          <p:cNvSpPr/>
          <p:nvPr/>
        </p:nvSpPr>
        <p:spPr>
          <a:xfrm rot="10800000">
            <a:off x="81888" y="3858920"/>
            <a:ext cx="1091821" cy="1146412"/>
          </a:xfrm>
          <a:prstGeom prst="bentUpArrow">
            <a:avLst/>
          </a:prstGeom>
          <a:solidFill>
            <a:srgbClr val="C38C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7436F-BA94-DBEC-A5A1-87648103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5177-74A1-80BD-1D6D-E4F89B85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0"/>
            <a:ext cx="10515600" cy="1325563"/>
          </a:xfrm>
        </p:spPr>
        <p:txBody>
          <a:bodyPr/>
          <a:lstStyle/>
          <a:p>
            <a:r>
              <a:rPr lang="en-US" dirty="0"/>
              <a:t>Are you getting or “over-income” for </a:t>
            </a:r>
            <a:r>
              <a:rPr lang="en-US" dirty="0" err="1"/>
              <a:t>ssi</a:t>
            </a:r>
            <a:r>
              <a:rPr lang="en-US" dirty="0"/>
              <a:t>?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0E80ED6-A49A-6FAE-B533-014AE334DE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241253"/>
              </p:ext>
            </p:extLst>
          </p:nvPr>
        </p:nvGraphicFramePr>
        <p:xfrm>
          <a:off x="723900" y="719666"/>
          <a:ext cx="1022767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3373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7E60-608F-84ED-D75C-9333DD2AB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D36D682-5814-4411-4FC6-798857C77CD6}"/>
              </a:ext>
            </a:extLst>
          </p:cNvPr>
          <p:cNvSpPr txBox="1">
            <a:spLocks/>
          </p:cNvSpPr>
          <p:nvPr/>
        </p:nvSpPr>
        <p:spPr>
          <a:xfrm>
            <a:off x="7239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Clues: Are you getting or “over-income” for </a:t>
            </a:r>
            <a:r>
              <a:rPr lang="en-US" dirty="0" err="1"/>
              <a:t>ssi</a:t>
            </a:r>
            <a:r>
              <a:rPr lang="en-US" dirty="0"/>
              <a:t>?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B0726C0-123D-9554-A3C6-BB3FFB7FC4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5199237"/>
              </p:ext>
            </p:extLst>
          </p:nvPr>
        </p:nvGraphicFramePr>
        <p:xfrm>
          <a:off x="367731" y="1395484"/>
          <a:ext cx="11096387" cy="406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61341E0-85C5-0835-7BE4-62D1363115D8}"/>
              </a:ext>
            </a:extLst>
          </p:cNvPr>
          <p:cNvSpPr/>
          <p:nvPr/>
        </p:nvSpPr>
        <p:spPr>
          <a:xfrm>
            <a:off x="6387153" y="5462516"/>
            <a:ext cx="2456596" cy="692625"/>
          </a:xfrm>
          <a:prstGeom prst="rect">
            <a:avLst/>
          </a:prstGeom>
          <a:solidFill>
            <a:srgbClr val="72B7A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/>
              <a:t>SSI Max in 2026</a:t>
            </a:r>
          </a:p>
          <a:p>
            <a:pPr algn="ctr"/>
            <a:r>
              <a:rPr lang="en-US" sz="1300" dirty="0"/>
              <a:t>$994 (single) or $1,491 (couple)</a:t>
            </a:r>
          </a:p>
        </p:txBody>
      </p:sp>
    </p:spTree>
    <p:extLst>
      <p:ext uri="{BB962C8B-B14F-4D97-AF65-F5344CB8AC3E}">
        <p14:creationId xmlns:p14="http://schemas.microsoft.com/office/powerpoint/2010/main" val="2147213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6B516-7894-1160-844B-B26406226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9FF6C-7A4A-4CE6-459D-E59EB00119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889286"/>
            <a:ext cx="10518775" cy="64928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4 steps to determine eligibility: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733E8A-6B87-7E7C-1069-B503CB222316}"/>
              </a:ext>
            </a:extLst>
          </p:cNvPr>
          <p:cNvSpPr/>
          <p:nvPr/>
        </p:nvSpPr>
        <p:spPr>
          <a:xfrm>
            <a:off x="5536071" y="4218821"/>
            <a:ext cx="6096000" cy="1323439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en-US" sz="1600" dirty="0"/>
              <a:t>Applicants must “avail themselves of all potential income”, so if no SSI and income is under SSI max, they must provide proof they were denied SSI because of income.*</a:t>
            </a:r>
          </a:p>
          <a:p>
            <a:endParaRPr lang="en-US" sz="1600" dirty="0"/>
          </a:p>
          <a:p>
            <a:r>
              <a:rPr lang="en-US" sz="1600" dirty="0"/>
              <a:t>PM 01-02-03 (exception for VA Aid and Attendance.)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6CD374-FB3D-9C3A-700D-4C3FA01C5905}"/>
              </a:ext>
            </a:extLst>
          </p:cNvPr>
          <p:cNvSpPr/>
          <p:nvPr/>
        </p:nvSpPr>
        <p:spPr>
          <a:xfrm>
            <a:off x="252983" y="5914715"/>
            <a:ext cx="8716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*DHS Policy an SSA/RRB disability benefit more than $20 above the SSI maximum establishes SSI ineligibility due to income; otherwise, an SSI application or denial evidence is required. However, DHS might require a letter for all cases where income is more than $20 above the SSI maximum.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D99FEC0-6C1A-C89A-B8D9-2376AE5EE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0275909"/>
              </p:ext>
            </p:extLst>
          </p:nvPr>
        </p:nvGraphicFramePr>
        <p:xfrm>
          <a:off x="836612" y="1520718"/>
          <a:ext cx="10515600" cy="206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Up Arrow 3">
            <a:extLst>
              <a:ext uri="{FF2B5EF4-FFF2-40B4-BE49-F238E27FC236}">
                <a16:creationId xmlns:a16="http://schemas.microsoft.com/office/drawing/2014/main" id="{8BAD56BE-FB7C-CCB3-AF82-2306750A7560}"/>
              </a:ext>
            </a:extLst>
          </p:cNvPr>
          <p:cNvSpPr/>
          <p:nvPr/>
        </p:nvSpPr>
        <p:spPr>
          <a:xfrm>
            <a:off x="4482408" y="3396102"/>
            <a:ext cx="773804" cy="120700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E1DFA-C17D-BA76-B580-C19C6F64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EFF81-45C5-6543-8202-A581E1846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889286"/>
            <a:ext cx="10518775" cy="64928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4 steps to determine eligibility: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59E7661-8FC6-17AD-CF5D-A27B20E0E622}"/>
              </a:ext>
            </a:extLst>
          </p:cNvPr>
          <p:cNvGraphicFramePr/>
          <p:nvPr/>
        </p:nvGraphicFramePr>
        <p:xfrm>
          <a:off x="836612" y="1520718"/>
          <a:ext cx="10515600" cy="206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5CBD839-6515-CD1F-46E1-C43138E40C5F}"/>
              </a:ext>
            </a:extLst>
          </p:cNvPr>
          <p:cNvSpPr/>
          <p:nvPr/>
        </p:nvSpPr>
        <p:spPr>
          <a:xfrm>
            <a:off x="421810" y="3961926"/>
            <a:ext cx="6142763" cy="1569660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Only includes “countable” assets of the person applying and anyone living with that person who is legally responsible for taking care of that person. There are many asset exemptions.</a:t>
            </a:r>
          </a:p>
          <a:p>
            <a:endParaRPr lang="en-US" sz="1600" dirty="0"/>
          </a:p>
          <a:p>
            <a:r>
              <a:rPr lang="en-US" sz="1600" dirty="0"/>
              <a:t>Countable Asset limit: 	One person:	$2,000</a:t>
            </a:r>
          </a:p>
          <a:p>
            <a:r>
              <a:rPr lang="en-US" sz="1600" dirty="0"/>
              <a:t>			Two people:	$3,000</a:t>
            </a:r>
          </a:p>
        </p:txBody>
      </p:sp>
      <p:sp>
        <p:nvSpPr>
          <p:cNvPr id="6" name="Up Arrow 3">
            <a:extLst>
              <a:ext uri="{FF2B5EF4-FFF2-40B4-BE49-F238E27FC236}">
                <a16:creationId xmlns:a16="http://schemas.microsoft.com/office/drawing/2014/main" id="{59A2AF56-9048-EC9E-F200-7F62E5DBE168}"/>
              </a:ext>
            </a:extLst>
          </p:cNvPr>
          <p:cNvSpPr/>
          <p:nvPr/>
        </p:nvSpPr>
        <p:spPr>
          <a:xfrm>
            <a:off x="7020896" y="3396102"/>
            <a:ext cx="773804" cy="120700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0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37800-2578-4B44-C848-A8736F90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57693-01D5-F888-A7A6-0ED6315334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889286"/>
            <a:ext cx="10518775" cy="649287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4 steps to determine eligibility: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A908ACA-E0B2-26F3-40F9-0A6423EB5CF9}"/>
              </a:ext>
            </a:extLst>
          </p:cNvPr>
          <p:cNvGraphicFramePr/>
          <p:nvPr/>
        </p:nvGraphicFramePr>
        <p:xfrm>
          <a:off x="836612" y="1520718"/>
          <a:ext cx="10515600" cy="206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Up Arrow 3">
            <a:extLst>
              <a:ext uri="{FF2B5EF4-FFF2-40B4-BE49-F238E27FC236}">
                <a16:creationId xmlns:a16="http://schemas.microsoft.com/office/drawing/2014/main" id="{D29E0D23-F49A-DDCA-7E3E-62C8916CF68F}"/>
              </a:ext>
            </a:extLst>
          </p:cNvPr>
          <p:cNvSpPr/>
          <p:nvPr/>
        </p:nvSpPr>
        <p:spPr>
          <a:xfrm>
            <a:off x="9736806" y="3396102"/>
            <a:ext cx="773804" cy="120700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036388" y="4058394"/>
            <a:ext cx="7712257" cy="1474250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Eligibility and monthly benefit determined through the same process.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Add “</a:t>
            </a:r>
            <a:r>
              <a:rPr lang="en-US" sz="1800" b="1" dirty="0"/>
              <a:t>Allowances</a:t>
            </a:r>
            <a:r>
              <a:rPr lang="en-US" sz="1800" dirty="0"/>
              <a:t>” together = AABD Cash Standard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Subtract “</a:t>
            </a:r>
            <a:r>
              <a:rPr lang="en-US" sz="1800" b="1" dirty="0"/>
              <a:t>Countable income</a:t>
            </a:r>
            <a:r>
              <a:rPr lang="en-US" sz="1800" dirty="0"/>
              <a:t>.”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If monthly assistance payment &lt; $1, then ineligible for AABD Cash benefits.</a:t>
            </a:r>
          </a:p>
        </p:txBody>
      </p:sp>
    </p:spTree>
    <p:extLst>
      <p:ext uri="{BB962C8B-B14F-4D97-AF65-F5344CB8AC3E}">
        <p14:creationId xmlns:p14="http://schemas.microsoft.com/office/powerpoint/2010/main" val="320498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allowances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-311828" y="1403861"/>
            <a:ext cx="4574148" cy="3788855"/>
            <a:chOff x="89807" y="2476564"/>
            <a:chExt cx="3929743" cy="3167743"/>
          </a:xfrm>
        </p:grpSpPr>
        <p:sp>
          <p:nvSpPr>
            <p:cNvPr id="7" name="Oval 6"/>
            <p:cNvSpPr/>
            <p:nvPr/>
          </p:nvSpPr>
          <p:spPr>
            <a:xfrm>
              <a:off x="89807" y="2476564"/>
              <a:ext cx="3929743" cy="3167743"/>
            </a:xfrm>
            <a:prstGeom prst="ellipse">
              <a:avLst/>
            </a:prstGeom>
            <a:ln w="38100">
              <a:solidFill>
                <a:srgbClr val="72B7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2411969264"/>
                </p:ext>
              </p:extLst>
            </p:nvPr>
          </p:nvGraphicFramePr>
          <p:xfrm>
            <a:off x="506186" y="2946359"/>
            <a:ext cx="3096986" cy="24892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9" name="Oval 8"/>
          <p:cNvSpPr/>
          <p:nvPr/>
        </p:nvSpPr>
        <p:spPr>
          <a:xfrm>
            <a:off x="690534" y="5698454"/>
            <a:ext cx="2569424" cy="9639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chemeClr val="bg1"/>
                </a:solidFill>
              </a:rPr>
              <a:t>Fun fact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Most allowances have not been updated since the 1980s!</a:t>
            </a:r>
            <a:endParaRPr lang="en-US" sz="1200" dirty="0"/>
          </a:p>
        </p:txBody>
      </p:sp>
      <p:sp>
        <p:nvSpPr>
          <p:cNvPr id="10" name="Folded Corner 10"/>
          <p:cNvSpPr/>
          <p:nvPr/>
        </p:nvSpPr>
        <p:spPr>
          <a:xfrm>
            <a:off x="4262320" y="3944203"/>
            <a:ext cx="7748307" cy="1743968"/>
          </a:xfrm>
          <a:prstGeom prst="foldedCorne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Allowances are set by state regulation.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Allowances are fact specific: Which allowances and the value of allowances vary from person to person based on their circumstances.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Shelter allowance is only given if you pay rent or mortgage.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Thus, those who are homeless are more likely financially ineligible for AABD Cash.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B9B935-C573-3592-1AB8-DD460B0509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8206" y="1249857"/>
            <a:ext cx="4896533" cy="2381582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FAC75F-4194-1809-710A-FA1E8A42991B}"/>
              </a:ext>
            </a:extLst>
          </p:cNvPr>
          <p:cNvSpPr txBox="1">
            <a:spLocks/>
          </p:cNvSpPr>
          <p:nvPr/>
        </p:nvSpPr>
        <p:spPr>
          <a:xfrm>
            <a:off x="4588226" y="209902"/>
            <a:ext cx="2569425" cy="963949"/>
          </a:xfrm>
          <a:prstGeom prst="rect">
            <a:avLst/>
          </a:prstGeom>
          <a:solidFill>
            <a:srgbClr val="001E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800" dirty="0">
                <a:solidFill>
                  <a:schemeClr val="bg1"/>
                </a:solidFill>
              </a:rPr>
              <a:t>   </a:t>
            </a:r>
            <a:r>
              <a:rPr lang="en-US" sz="1400" dirty="0">
                <a:solidFill>
                  <a:schemeClr val="bg1"/>
                </a:solidFill>
              </a:rPr>
              <a:t>AABD Allowances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u="sng" dirty="0">
                <a:solidFill>
                  <a:schemeClr val="bg1"/>
                </a:solidFill>
              </a:rPr>
              <a:t>Countable Income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 b="1" dirty="0">
                <a:solidFill>
                  <a:schemeClr val="bg1"/>
                </a:solidFill>
              </a:rPr>
              <a:t>   Monthly assistance payment</a:t>
            </a:r>
          </a:p>
        </p:txBody>
      </p:sp>
    </p:spTree>
    <p:extLst>
      <p:ext uri="{BB962C8B-B14F-4D97-AF65-F5344CB8AC3E}">
        <p14:creationId xmlns:p14="http://schemas.microsoft.com/office/powerpoint/2010/main" val="186328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ED38-7DC8-83B9-DBF6-E5ED532A9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329CC7C-418C-3BE3-26B0-B12255542F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0764185"/>
              </p:ext>
            </p:extLst>
          </p:nvPr>
        </p:nvGraphicFramePr>
        <p:xfrm>
          <a:off x="390940" y="1729049"/>
          <a:ext cx="4617789" cy="2569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960ED16-BB1C-72E3-0D30-23794B1B56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902013"/>
              </p:ext>
            </p:extLst>
          </p:nvPr>
        </p:nvGraphicFramePr>
        <p:xfrm>
          <a:off x="5147783" y="1640392"/>
          <a:ext cx="6653277" cy="3577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A84A02C1-EC00-288B-8CD9-80941A44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allowances for families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90EBE7-C84E-C193-62E5-9CECBA3364E3}"/>
              </a:ext>
            </a:extLst>
          </p:cNvPr>
          <p:cNvGrpSpPr/>
          <p:nvPr/>
        </p:nvGrpSpPr>
        <p:grpSpPr>
          <a:xfrm>
            <a:off x="1051298" y="4490114"/>
            <a:ext cx="3297072" cy="1148442"/>
            <a:chOff x="838200" y="4517410"/>
            <a:chExt cx="3297072" cy="114844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6D8BCF-6171-0B08-56FA-A01BDFFD3FC0}"/>
                </a:ext>
              </a:extLst>
            </p:cNvPr>
            <p:cNvSpPr/>
            <p:nvPr/>
          </p:nvSpPr>
          <p:spPr>
            <a:xfrm>
              <a:off x="838200" y="4517410"/>
              <a:ext cx="3297072" cy="114844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A7268CB-DF6E-6716-A53F-B6E237E02766}"/>
                </a:ext>
              </a:extLst>
            </p:cNvPr>
            <p:cNvGrpSpPr/>
            <p:nvPr/>
          </p:nvGrpSpPr>
          <p:grpSpPr>
            <a:xfrm>
              <a:off x="1519024" y="4602747"/>
              <a:ext cx="1935424" cy="977769"/>
              <a:chOff x="838200" y="4677516"/>
              <a:chExt cx="3242211" cy="203231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4998943-2286-C1DC-3852-85696D5DF0D1}"/>
                  </a:ext>
                </a:extLst>
              </p:cNvPr>
              <p:cNvSpPr/>
              <p:nvPr/>
            </p:nvSpPr>
            <p:spPr>
              <a:xfrm>
                <a:off x="838200" y="4677516"/>
                <a:ext cx="3242211" cy="20323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D5DAF15-BA6E-30DA-4653-4FE134F9C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EFEFEF"/>
                  </a:clrFrom>
                  <a:clrTo>
                    <a:srgbClr val="EFEFE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8200" y="4677516"/>
                <a:ext cx="3242211" cy="203231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9212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3A323-62CE-818E-B65E-D0927AE9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54D33B5-C777-DA7E-F72E-8E2B7DE073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804932"/>
              </p:ext>
            </p:extLst>
          </p:nvPr>
        </p:nvGraphicFramePr>
        <p:xfrm>
          <a:off x="295407" y="1542138"/>
          <a:ext cx="3463954" cy="317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FD08A70-6FAB-66FB-D168-BBC5697BFB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1479746"/>
              </p:ext>
            </p:extLst>
          </p:nvPr>
        </p:nvGraphicFramePr>
        <p:xfrm>
          <a:off x="4063773" y="1542138"/>
          <a:ext cx="3463953" cy="2526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DE44E122-DE1D-F581-29AD-36A12F34E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allowances for housing and medical conditions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C48E82-A468-3AC5-86EB-D40E691A3A44}"/>
              </a:ext>
            </a:extLst>
          </p:cNvPr>
          <p:cNvSpPr/>
          <p:nvPr/>
        </p:nvSpPr>
        <p:spPr>
          <a:xfrm>
            <a:off x="608012" y="6059269"/>
            <a:ext cx="49984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PM 11-01-01-a: Restaurant Meals  &amp; Therapeutic Diet Allowances</a:t>
            </a:r>
          </a:p>
          <a:p>
            <a:r>
              <a:rPr lang="en-US" sz="1200" dirty="0">
                <a:solidFill>
                  <a:schemeClr val="bg1"/>
                </a:solidFill>
              </a:rPr>
              <a:t>PM 11-01-02-b: Excess Shelter Allowances; Ill. Admin. Code tit. 89, § 113.308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F2B7BB3-1D29-4347-3E4E-750E76C04E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193475"/>
              </p:ext>
            </p:extLst>
          </p:nvPr>
        </p:nvGraphicFramePr>
        <p:xfrm>
          <a:off x="7832139" y="1542138"/>
          <a:ext cx="4064455" cy="4244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71565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F33D8-605D-2CCD-82D0-BDD61627C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C2C6D-2C9B-3F5F-E58D-97B46A3A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Countable income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224E555-5096-E1F7-C998-D084CF212DD0}"/>
              </a:ext>
            </a:extLst>
          </p:cNvPr>
          <p:cNvSpPr txBox="1">
            <a:spLocks/>
          </p:cNvSpPr>
          <p:nvPr/>
        </p:nvSpPr>
        <p:spPr>
          <a:xfrm>
            <a:off x="6335139" y="146129"/>
            <a:ext cx="2569425" cy="963949"/>
          </a:xfrm>
          <a:prstGeom prst="rect">
            <a:avLst/>
          </a:prstGeom>
          <a:solidFill>
            <a:srgbClr val="001E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800" dirty="0">
                <a:solidFill>
                  <a:schemeClr val="bg1"/>
                </a:solidFill>
              </a:rPr>
              <a:t>   </a:t>
            </a:r>
            <a:r>
              <a:rPr lang="en-US" sz="1400" dirty="0">
                <a:solidFill>
                  <a:schemeClr val="bg1"/>
                </a:solidFill>
              </a:rPr>
              <a:t>AABD Allowances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 dirty="0">
                <a:solidFill>
                  <a:schemeClr val="bg1"/>
                </a:solidFill>
              </a:rPr>
              <a:t>- </a:t>
            </a:r>
            <a:r>
              <a:rPr lang="en-US" sz="1400" u="sng" dirty="0">
                <a:solidFill>
                  <a:schemeClr val="bg1"/>
                </a:solidFill>
              </a:rPr>
              <a:t>Countable Income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 b="1" dirty="0">
                <a:solidFill>
                  <a:schemeClr val="bg1"/>
                </a:solidFill>
              </a:rPr>
              <a:t>   Monthly assistance payment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A265C4-D8AE-FBD2-B3AF-EAB94F434156}"/>
              </a:ext>
            </a:extLst>
          </p:cNvPr>
          <p:cNvGrpSpPr/>
          <p:nvPr/>
        </p:nvGrpSpPr>
        <p:grpSpPr>
          <a:xfrm>
            <a:off x="1493292" y="1523213"/>
            <a:ext cx="6749955" cy="4057234"/>
            <a:chOff x="-48905" y="1414031"/>
            <a:chExt cx="6749955" cy="405723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59E539-BDE9-4B19-F83B-72218B02B8AC}"/>
                </a:ext>
              </a:extLst>
            </p:cNvPr>
            <p:cNvSpPr/>
            <p:nvPr/>
          </p:nvSpPr>
          <p:spPr>
            <a:xfrm>
              <a:off x="-48905" y="1414031"/>
              <a:ext cx="6749955" cy="4057234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Countable Unearned income </a:t>
              </a:r>
            </a:p>
            <a:p>
              <a:endParaRPr lang="en-US" sz="1400" dirty="0">
                <a:solidFill>
                  <a:schemeClr val="bg1"/>
                </a:solidFill>
              </a:endParaRPr>
            </a:p>
            <a:p>
              <a:r>
                <a:rPr lang="en-US" sz="1400" b="1" dirty="0">
                  <a:solidFill>
                    <a:schemeClr val="bg1"/>
                  </a:solidFill>
                </a:rPr>
                <a:t>+ Countable Earned income</a:t>
              </a:r>
            </a:p>
            <a:p>
              <a:r>
                <a:rPr lang="en-US" sz="1400" dirty="0">
                  <a:solidFill>
                    <a:schemeClr val="bg1"/>
                  </a:solidFill>
                </a:rPr>
                <a:t>minus generous disregards for work-related expenses</a:t>
              </a:r>
            </a:p>
            <a:p>
              <a:endParaRPr lang="en-US" sz="1400" dirty="0">
                <a:solidFill>
                  <a:schemeClr val="bg1"/>
                </a:solidFill>
              </a:endParaRPr>
            </a:p>
            <a:p>
              <a:r>
                <a:rPr lang="en-US" sz="1400" b="1" dirty="0">
                  <a:solidFill>
                    <a:schemeClr val="bg1"/>
                  </a:solidFill>
                </a:rPr>
                <a:t>+ Income deemed to applicant </a:t>
              </a:r>
            </a:p>
            <a:p>
              <a:r>
                <a:rPr lang="en-US" sz="1400" dirty="0">
                  <a:solidFill>
                    <a:schemeClr val="bg1"/>
                  </a:solidFill>
                </a:rPr>
                <a:t>if they live with a spouse or parent who has large enough income</a:t>
              </a:r>
            </a:p>
            <a:p>
              <a:endParaRPr lang="en-US" sz="1400" dirty="0">
                <a:solidFill>
                  <a:schemeClr val="bg1"/>
                </a:solidFill>
              </a:endParaRPr>
            </a:p>
            <a:p>
              <a:r>
                <a:rPr lang="en-US" sz="1400" b="1" dirty="0">
                  <a:solidFill>
                    <a:schemeClr val="bg1"/>
                  </a:solidFill>
                </a:rPr>
                <a:t>- Exempt Income</a:t>
              </a:r>
            </a:p>
            <a:p>
              <a:r>
                <a:rPr lang="en-US" sz="1400" dirty="0">
                  <a:solidFill>
                    <a:schemeClr val="bg1"/>
                  </a:solidFill>
                </a:rPr>
                <a:t>e.g. income used to pay court-ordered child support, or Social Security overpayments</a:t>
              </a:r>
            </a:p>
            <a:p>
              <a:pPr marL="171450" indent="-171450">
                <a:buFontTx/>
                <a:buChar char="-"/>
              </a:pPr>
              <a:endParaRPr lang="en-US" sz="1400" dirty="0">
                <a:solidFill>
                  <a:schemeClr val="bg1"/>
                </a:solidFill>
              </a:endParaRPr>
            </a:p>
            <a:p>
              <a:r>
                <a:rPr lang="en-US" sz="1400" b="1" dirty="0">
                  <a:solidFill>
                    <a:schemeClr val="bg1"/>
                  </a:solidFill>
                </a:rPr>
                <a:t>- Income diverted from applicant </a:t>
              </a:r>
            </a:p>
            <a:p>
              <a:r>
                <a:rPr lang="en-US" sz="1400" dirty="0">
                  <a:solidFill>
                    <a:schemeClr val="bg1"/>
                  </a:solidFill>
                </a:rPr>
                <a:t>if they live with a spouse or minor child who has little or no income</a:t>
              </a:r>
            </a:p>
            <a:p>
              <a:pPr marL="171450" indent="-171450">
                <a:buFontTx/>
                <a:buChar char="-"/>
              </a:pPr>
              <a:endParaRPr lang="en-US" sz="1400" dirty="0">
                <a:solidFill>
                  <a:schemeClr val="bg1"/>
                </a:solidFill>
              </a:endParaRPr>
            </a:p>
            <a:p>
              <a:pPr marL="171450" indent="-171450">
                <a:buFontTx/>
                <a:buChar char="-"/>
              </a:pPr>
              <a:r>
                <a:rPr lang="en-US" sz="1400" b="1" dirty="0">
                  <a:solidFill>
                    <a:schemeClr val="bg1"/>
                  </a:solidFill>
                </a:rPr>
                <a:t>Deductions</a:t>
              </a:r>
            </a:p>
            <a:p>
              <a:endParaRPr lang="en-US" sz="1400" dirty="0">
                <a:solidFill>
                  <a:schemeClr val="bg1"/>
                </a:solidFill>
              </a:endParaRPr>
            </a:p>
            <a:p>
              <a:r>
                <a:rPr lang="en-US" sz="1400" b="1" dirty="0">
                  <a:solidFill>
                    <a:schemeClr val="bg1"/>
                  </a:solidFill>
                </a:rPr>
                <a:t>Countable Income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C2ECF22-7D13-37A4-52BC-519F2193293F}"/>
                </a:ext>
              </a:extLst>
            </p:cNvPr>
            <p:cNvCxnSpPr/>
            <p:nvPr/>
          </p:nvCxnSpPr>
          <p:spPr>
            <a:xfrm>
              <a:off x="60278" y="4899547"/>
              <a:ext cx="5513695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6533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536739E-5544-ACBB-9757-0BCEC0BAF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773417"/>
              </p:ext>
            </p:extLst>
          </p:nvPr>
        </p:nvGraphicFramePr>
        <p:xfrm>
          <a:off x="390939" y="1852034"/>
          <a:ext cx="5486400" cy="2329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607FD63-26C7-6C5E-168A-9BC88D09B0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898327"/>
              </p:ext>
            </p:extLst>
          </p:nvPr>
        </p:nvGraphicFramePr>
        <p:xfrm>
          <a:off x="6314661" y="1906543"/>
          <a:ext cx="5486400" cy="1649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6504200E-5BFC-0232-A623-B5199451F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68303"/>
              </p:ext>
            </p:extLst>
          </p:nvPr>
        </p:nvGraphicFramePr>
        <p:xfrm>
          <a:off x="6335139" y="4130796"/>
          <a:ext cx="5486400" cy="1544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CA5998B8-26D6-AD69-5697-8D5CCD07A2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9908395"/>
              </p:ext>
            </p:extLst>
          </p:nvPr>
        </p:nvGraphicFramePr>
        <p:xfrm>
          <a:off x="390939" y="4372608"/>
          <a:ext cx="5486400" cy="1334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6" name="Title 1">
            <a:extLst>
              <a:ext uri="{FF2B5EF4-FFF2-40B4-BE49-F238E27FC236}">
                <a16:creationId xmlns:a16="http://schemas.microsoft.com/office/drawing/2014/main" id="{C5DF4AE2-85C4-BFC3-BC77-5985B5D0E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Countable income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5E773FA-C7FA-4FB7-CCF4-E3809B64E927}"/>
              </a:ext>
            </a:extLst>
          </p:cNvPr>
          <p:cNvSpPr txBox="1">
            <a:spLocks/>
          </p:cNvSpPr>
          <p:nvPr/>
        </p:nvSpPr>
        <p:spPr>
          <a:xfrm>
            <a:off x="6335139" y="146129"/>
            <a:ext cx="2569425" cy="963949"/>
          </a:xfrm>
          <a:prstGeom prst="rect">
            <a:avLst/>
          </a:prstGeom>
          <a:solidFill>
            <a:srgbClr val="001E6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b="1" i="1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b="0" i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b="1" i="0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500" b="0" i="1" u="none" kern="1200" cap="all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800">
                <a:solidFill>
                  <a:schemeClr val="bg1"/>
                </a:solidFill>
              </a:rPr>
              <a:t>   </a:t>
            </a:r>
            <a:r>
              <a:rPr lang="en-US" sz="1400">
                <a:solidFill>
                  <a:schemeClr val="bg1"/>
                </a:solidFill>
              </a:rPr>
              <a:t>AABD Allowances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>
                <a:solidFill>
                  <a:schemeClr val="bg1"/>
                </a:solidFill>
              </a:rPr>
              <a:t>- </a:t>
            </a:r>
            <a:r>
              <a:rPr lang="en-US" sz="1400" u="sng">
                <a:solidFill>
                  <a:schemeClr val="bg1"/>
                </a:solidFill>
              </a:rPr>
              <a:t>Countable Income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en-US" sz="1400" b="1">
                <a:solidFill>
                  <a:schemeClr val="bg1"/>
                </a:solidFill>
              </a:rPr>
              <a:t>   Monthly assistance payment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454A71C-CF81-90F5-3CDF-5F64621B44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8751"/>
            <a:ext cx="10518775" cy="51434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 special rules for income that can have a big impact: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4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19" grpId="0">
        <p:bldAsOne/>
      </p:bldGraphic>
      <p:bldGraphic spid="21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791" y="68606"/>
            <a:ext cx="10515600" cy="1325563"/>
          </a:xfrm>
        </p:spPr>
        <p:txBody>
          <a:bodyPr/>
          <a:lstStyle/>
          <a:p>
            <a:r>
              <a:rPr lang="en-US" dirty="0"/>
              <a:t>Reviewing the notice</a:t>
            </a:r>
          </a:p>
        </p:txBody>
      </p:sp>
      <p:pic>
        <p:nvPicPr>
          <p:cNvPr id="7" name="Picture 6" descr="nobody can understand math it makes no sense - English Major Ermine -  quick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344" y="1367069"/>
            <a:ext cx="5271628" cy="350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217506-B896-BC11-FEE3-1DE8E9710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72" y="639031"/>
            <a:ext cx="4590463" cy="4964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289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3F35-B557-666A-673A-8BE66ADB3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1C5D78D-3146-3DE7-2EAD-2F6065B3F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7014859"/>
              </p:ext>
            </p:extLst>
          </p:nvPr>
        </p:nvGraphicFramePr>
        <p:xfrm>
          <a:off x="261582" y="518614"/>
          <a:ext cx="11668836" cy="6769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52EFBBB-2D19-207F-9F56-136E4769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and keeping benefits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32639-F27C-5181-FE5A-17D7D76A26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648" t="4075" r="14096" b="11230"/>
          <a:stretch/>
        </p:blipFill>
        <p:spPr>
          <a:xfrm>
            <a:off x="163774" y="1376790"/>
            <a:ext cx="2577280" cy="1699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B4B72BB3-4B20-A8AE-53A7-B5A15C2E0A10}"/>
              </a:ext>
            </a:extLst>
          </p:cNvPr>
          <p:cNvSpPr/>
          <p:nvPr/>
        </p:nvSpPr>
        <p:spPr>
          <a:xfrm rot="5400000">
            <a:off x="1267000" y="2497692"/>
            <a:ext cx="370828" cy="34061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53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8C63A-AF31-0028-661B-71950565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C5D7-CD51-EA8A-721F-51A11C09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962BB-3C2F-4D3E-3320-436B9201CC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3DC872-99BA-9B8B-56BC-D32A5AF2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11" y="0"/>
            <a:ext cx="8286790" cy="58174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CDE920-97E6-C201-948D-93E4090C64A7}"/>
              </a:ext>
            </a:extLst>
          </p:cNvPr>
          <p:cNvSpPr/>
          <p:nvPr/>
        </p:nvSpPr>
        <p:spPr>
          <a:xfrm>
            <a:off x="-1" y="-10606"/>
            <a:ext cx="413992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E0A5F-395C-6F71-A289-9428C09606F5}"/>
              </a:ext>
            </a:extLst>
          </p:cNvPr>
          <p:cNvSpPr txBox="1"/>
          <p:nvPr/>
        </p:nvSpPr>
        <p:spPr>
          <a:xfrm>
            <a:off x="316383" y="236795"/>
            <a:ext cx="62227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Is Ben receiving or over-income (both otherwise eligible) for SSI?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03C16CE-49C6-7538-5682-4B86ECD1DC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235710"/>
              </p:ext>
            </p:extLst>
          </p:nvPr>
        </p:nvGraphicFramePr>
        <p:xfrm>
          <a:off x="-407581" y="1457026"/>
          <a:ext cx="7897258" cy="598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B90CAB3-9C84-DA57-E8DC-2B90829A4F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2671976"/>
              </p:ext>
            </p:extLst>
          </p:nvPr>
        </p:nvGraphicFramePr>
        <p:xfrm>
          <a:off x="-407581" y="2032346"/>
          <a:ext cx="7897258" cy="923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ADC21CC-5888-076B-92C1-3B6A1F4C7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848405"/>
              </p:ext>
            </p:extLst>
          </p:nvPr>
        </p:nvGraphicFramePr>
        <p:xfrm>
          <a:off x="-407581" y="2903416"/>
          <a:ext cx="7897258" cy="923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42ED9604-3BF6-B570-18E3-479BC679C84A}"/>
              </a:ext>
            </a:extLst>
          </p:cNvPr>
          <p:cNvSpPr/>
          <p:nvPr/>
        </p:nvSpPr>
        <p:spPr>
          <a:xfrm>
            <a:off x="600501" y="1690688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Ben is living in an encampment in Chicago. He says he’s been homeless for a year now because he cannot afford an apartment. He tells you that he can’t work because he has a hard time getting around because of back pain.  He’s never been married. He has one son who is 25 years old and doesn’t live with him.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Income: $994 in SSA benefits</a:t>
            </a:r>
          </a:p>
          <a:p>
            <a:pPr algn="ctr"/>
            <a:r>
              <a:rPr lang="en-US" dirty="0"/>
              <a:t>Expenses: Laundry and Phone ($35/month)</a:t>
            </a:r>
          </a:p>
        </p:txBody>
      </p:sp>
    </p:spTree>
    <p:extLst>
      <p:ext uri="{BB962C8B-B14F-4D97-AF65-F5344CB8AC3E}">
        <p14:creationId xmlns:p14="http://schemas.microsoft.com/office/powerpoint/2010/main" val="11678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1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6C3E1-83FC-E016-BF35-25A15A898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2B24D-8CAB-770F-0319-D710C41E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F09B7-D4EB-6322-BF97-71DBE4621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610FE5-96D2-83BF-9966-11BBA81D2FC7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2FEDD1-16AE-52B6-55BE-90E01A119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425" y="0"/>
            <a:ext cx="4743576" cy="333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B28A4C-8558-3050-8BF8-98C178168C46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D4A1CA3-1F34-C71D-03EA-0B2A81B260DC}"/>
              </a:ext>
            </a:extLst>
          </p:cNvPr>
          <p:cNvGraphicFramePr/>
          <p:nvPr/>
        </p:nvGraphicFramePr>
        <p:xfrm>
          <a:off x="-407581" y="1457026"/>
          <a:ext cx="7897258" cy="598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9" name="Connector 18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ight Arrow 21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ight Arrow 23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3" name="Oval 32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4" name="Oval 33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5" name="Oval 34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6" name="Oval 35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16A708-5911-3D63-40A0-38D38AB38B10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Ben is most likely categorically eligible. $994/month is most likely SSI. </a:t>
            </a:r>
          </a:p>
          <a:p>
            <a:pPr algn="ctr"/>
            <a:endParaRPr lang="en-US"/>
          </a:p>
          <a:p>
            <a:pPr algn="ctr"/>
            <a:r>
              <a:rPr lang="en-US"/>
              <a:t>You can confirm by looking at his SSA notices.</a:t>
            </a:r>
          </a:p>
        </p:txBody>
      </p:sp>
      <p:pic>
        <p:nvPicPr>
          <p:cNvPr id="18" name="Picture 17" descr="29,100+ Green Check Mark Illustrations - iStock">
            <a:extLst>
              <a:ext uri="{FF2B5EF4-FFF2-40B4-BE49-F238E27FC236}">
                <a16:creationId xmlns:a16="http://schemas.microsoft.com/office/drawing/2014/main" id="{F53A65AE-644C-E280-F816-6B06E3CD9A8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8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AEF0A-DEC9-6437-D25F-89F4B3EB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A6C0-AF7F-C096-B861-692205C7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22C08-3E9E-F361-ED7A-B0EBF73AA2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903FDD-7DF2-1B70-5055-1AC6E9750B0C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7362B-ED75-FFE2-FFF2-344B170E5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425" y="0"/>
            <a:ext cx="4743576" cy="333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0097BB-59E5-B7B5-E818-F1FA28E2245A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6F0036-FE4A-EC35-6BC2-3CA14A4F7C7E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Ben is already receiving SSI so DHS will find he has maximized other income.</a:t>
            </a:r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1D456629-8831-1B08-9645-CB5255EB2F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DBAA0A08-F721-4BA1-718E-DDF7BC8DFF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8863" y="5106527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3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70A63-B1A3-E58F-F7FF-2D20E407B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B60C-F4E0-3F39-0BF3-D79A638CB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149CC-2EEB-1701-612F-AD245D963A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24AC0F-A109-00CE-4C54-BED0E945AAD8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EB19D6-4E9F-097D-3092-B1FFED91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425" y="0"/>
            <a:ext cx="4743576" cy="333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5F6981-69FE-8147-5785-F3A99AE75047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D7B628-1749-6C5F-1213-9B2D2841473F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SSI has the same asset limits as AABD Cash so Ben is most likely asset-eligible.</a:t>
            </a:r>
          </a:p>
          <a:p>
            <a:pPr algn="ctr"/>
            <a:endParaRPr lang="en-US"/>
          </a:p>
          <a:p>
            <a:pPr algn="ctr"/>
            <a:r>
              <a:rPr lang="en-US"/>
              <a:t>If you learn he is over-asset for AABD Cash, consult a legal aid attorney to discuss potential SSI overpayment issues, and to learn how to safely reduce assets.</a:t>
            </a:r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67E61D50-8324-5AE4-6248-28101F3F8B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94EBF23A-4973-3DB9-35FD-E203DD8690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8863" y="5106527"/>
            <a:ext cx="1080553" cy="1080553"/>
          </a:xfrm>
          <a:prstGeom prst="rect">
            <a:avLst/>
          </a:prstGeom>
        </p:spPr>
      </p:pic>
      <p:pic>
        <p:nvPicPr>
          <p:cNvPr id="9" name="Picture 8" descr="29,100+ Green Check Mark Illustrations - iStock">
            <a:extLst>
              <a:ext uri="{FF2B5EF4-FFF2-40B4-BE49-F238E27FC236}">
                <a16:creationId xmlns:a16="http://schemas.microsoft.com/office/drawing/2014/main" id="{285EE96C-8951-C44B-82AD-BA6B9A901D1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806" y="5091520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2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4ECFB-9850-4CB7-108B-44541438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CA6FC-9090-69D0-0ACD-170F7CA33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9E6E7-90FD-D4EE-94C0-0BBA9FC777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C1A5BF-943C-B9D5-9CBB-4873F716F732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F447A2-1661-539E-FB62-2B3CDC520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425" y="0"/>
            <a:ext cx="4743576" cy="333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B3E49B-8863-F8CE-03E6-02D2A9EEE834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D4B78F-5A9B-881A-3BA1-9ADF4CE51074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6B19D2E2-CD0C-4F97-E356-33AD3A75C7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53D2605C-AE88-FEB3-3421-FAC74A210C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8863" y="5106527"/>
            <a:ext cx="1080553" cy="1080553"/>
          </a:xfrm>
          <a:prstGeom prst="rect">
            <a:avLst/>
          </a:prstGeom>
        </p:spPr>
      </p:pic>
      <p:pic>
        <p:nvPicPr>
          <p:cNvPr id="9" name="Picture 8" descr="29,100+ Green Check Mark Illustrations - iStock">
            <a:extLst>
              <a:ext uri="{FF2B5EF4-FFF2-40B4-BE49-F238E27FC236}">
                <a16:creationId xmlns:a16="http://schemas.microsoft.com/office/drawing/2014/main" id="{B8443F39-0394-3B1D-D2D2-154D7D5A4FC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806" y="5091520"/>
            <a:ext cx="1080553" cy="1080553"/>
          </a:xfrm>
          <a:prstGeom prst="rect">
            <a:avLst/>
          </a:prstGeom>
        </p:spPr>
      </p:pic>
      <p:pic>
        <p:nvPicPr>
          <p:cNvPr id="7" name="Picture 6" descr="Red x Images - Free Download on Magnific (formerly Freepik)">
            <a:extLst>
              <a:ext uri="{FF2B5EF4-FFF2-40B4-BE49-F238E27FC236}">
                <a16:creationId xmlns:a16="http://schemas.microsoft.com/office/drawing/2014/main" id="{2C78A871-4DA9-6D1C-E533-C0BFDC0BFA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48040" y="5339248"/>
            <a:ext cx="906278" cy="7299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448774A-8188-F8EA-9D15-D97E8CEDB518}"/>
              </a:ext>
            </a:extLst>
          </p:cNvPr>
          <p:cNvSpPr/>
          <p:nvPr/>
        </p:nvSpPr>
        <p:spPr>
          <a:xfrm>
            <a:off x="808760" y="3453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AABD Cash Allowances: $917.51</a:t>
            </a:r>
          </a:p>
          <a:p>
            <a:pPr algn="ctr"/>
            <a:r>
              <a:rPr lang="en-US"/>
              <a:t>Countable income: $969.00</a:t>
            </a:r>
          </a:p>
          <a:p>
            <a:pPr algn="ctr"/>
            <a:endParaRPr lang="en-US"/>
          </a:p>
          <a:p>
            <a:pPr algn="ctr"/>
            <a:r>
              <a:rPr lang="en-US"/>
              <a:t>Because Ben does not currently have shelter costs, his income exceeds his allowances.</a:t>
            </a:r>
          </a:p>
        </p:txBody>
      </p:sp>
    </p:spTree>
    <p:extLst>
      <p:ext uri="{BB962C8B-B14F-4D97-AF65-F5344CB8AC3E}">
        <p14:creationId xmlns:p14="http://schemas.microsoft.com/office/powerpoint/2010/main" val="406868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ADE35-5E13-9580-7B21-BB55850D8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2FD0-5938-7002-399F-BCB609D83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2B4B1-3494-29A3-8815-3C5E53F53E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149C1C-9FE0-024C-9F6F-336565ACA712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BF53D6-98F9-5B86-76A9-28C1A5C2A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425" y="0"/>
            <a:ext cx="4743576" cy="3330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D39C67-6137-75DC-875D-DF6BFA9DAC81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Ben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4A83E3-A208-A44E-6B6A-33B891657FB5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AB91C0AE-F21A-7555-B9C4-8F638B36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96FBED4B-4E79-8133-42D7-CA8D4C2D43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8863" y="5106527"/>
            <a:ext cx="1080553" cy="1080553"/>
          </a:xfrm>
          <a:prstGeom prst="rect">
            <a:avLst/>
          </a:prstGeom>
        </p:spPr>
      </p:pic>
      <p:pic>
        <p:nvPicPr>
          <p:cNvPr id="9" name="Picture 8" descr="29,100+ Green Check Mark Illustrations - iStock">
            <a:extLst>
              <a:ext uri="{FF2B5EF4-FFF2-40B4-BE49-F238E27FC236}">
                <a16:creationId xmlns:a16="http://schemas.microsoft.com/office/drawing/2014/main" id="{0EC3710F-03CD-BC58-6B90-404C0A9E87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806" y="5091520"/>
            <a:ext cx="1080553" cy="10805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B32DAFC-5DE2-1C4C-0688-5BEE03FED5F1}"/>
              </a:ext>
            </a:extLst>
          </p:cNvPr>
          <p:cNvSpPr/>
          <p:nvPr/>
        </p:nvSpPr>
        <p:spPr>
          <a:xfrm>
            <a:off x="808760" y="3453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You help Ben get a 1</a:t>
            </a:r>
            <a:r>
              <a:rPr lang="en-US" baseline="30000"/>
              <a:t>st</a:t>
            </a:r>
            <a:r>
              <a:rPr lang="en-US"/>
              <a:t> floor apartment! He’s responsible for paying $330/month in rent. You help him apply for AABD Cash and submit a letter from his doctor saying he has difficulty with stairs.</a:t>
            </a:r>
          </a:p>
          <a:p>
            <a:pPr algn="ctr"/>
            <a:endParaRPr lang="en-US"/>
          </a:p>
          <a:p>
            <a:pPr algn="ctr"/>
            <a:r>
              <a:rPr lang="en-US"/>
              <a:t>AABD Cash Allowances: $1248</a:t>
            </a:r>
          </a:p>
          <a:p>
            <a:pPr algn="ctr"/>
            <a:r>
              <a:rPr lang="en-US"/>
              <a:t>Countable income: $969</a:t>
            </a:r>
          </a:p>
          <a:p>
            <a:pPr algn="ctr"/>
            <a:endParaRPr lang="en-US"/>
          </a:p>
          <a:p>
            <a:pPr algn="ctr"/>
            <a:r>
              <a:rPr lang="en-US"/>
              <a:t>AABD Cash: $279/month</a:t>
            </a:r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16" name="Picture 15" descr="29,100+ Green Check Mark Illustrations - iStock">
            <a:extLst>
              <a:ext uri="{FF2B5EF4-FFF2-40B4-BE49-F238E27FC236}">
                <a16:creationId xmlns:a16="http://schemas.microsoft.com/office/drawing/2014/main" id="{584A933F-10E8-047A-C526-0A65AEAED8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60903" y="5131867"/>
            <a:ext cx="1080553" cy="1080553"/>
          </a:xfrm>
          <a:prstGeom prst="rect">
            <a:avLst/>
          </a:prstGeom>
        </p:spPr>
      </p:pic>
      <p:pic>
        <p:nvPicPr>
          <p:cNvPr id="6" name="Picture 5" descr="Red x Images - Free Download on Magnific (formerly Freepik)">
            <a:extLst>
              <a:ext uri="{FF2B5EF4-FFF2-40B4-BE49-F238E27FC236}">
                <a16:creationId xmlns:a16="http://schemas.microsoft.com/office/drawing/2014/main" id="{594673B6-95EC-583A-EBDB-D4E33D1CDD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86674" y="5307182"/>
            <a:ext cx="906278" cy="7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4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CD3F7-8BA3-C16C-10E0-08AC51ABB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BE14-9890-DC99-9748-BA51E14E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AE5DA-30E1-0C11-8672-758C9AAC3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47A10-CF57-E31A-480B-3BFE22B5D2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44" y="0"/>
            <a:ext cx="8764256" cy="58428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40FEE3-58CB-F91B-2264-CDFE097286A5}"/>
              </a:ext>
            </a:extLst>
          </p:cNvPr>
          <p:cNvSpPr/>
          <p:nvPr/>
        </p:nvSpPr>
        <p:spPr>
          <a:xfrm>
            <a:off x="-1" y="-10606"/>
            <a:ext cx="413992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BE5D0-AFB9-9A28-B876-A9A63841DF21}"/>
              </a:ext>
            </a:extLst>
          </p:cNvPr>
          <p:cNvSpPr txBox="1"/>
          <p:nvPr/>
        </p:nvSpPr>
        <p:spPr>
          <a:xfrm>
            <a:off x="316383" y="236795"/>
            <a:ext cx="6222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Is Julia eligible for AABD Cash?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68CF7B-FB2A-D7EB-C166-C9E4B6BC12D9}"/>
              </a:ext>
            </a:extLst>
          </p:cNvPr>
          <p:cNvSpPr txBox="1"/>
          <p:nvPr/>
        </p:nvSpPr>
        <p:spPr>
          <a:xfrm>
            <a:off x="316383" y="914326"/>
            <a:ext cx="62227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Julia, who is 70 years old, tells you that she’s scared she will lose her apartment in Tinley Park, IL because she can’t afford rent. Her rent is $500/month. She has no disabilities. She is only getting $505 in SSA retirement. You look at her notice and see this: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47F9D5-449E-1B0B-A5A4-992A1E4AA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57" y="2761408"/>
            <a:ext cx="4890171" cy="26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9EAC3-92D7-9E6F-D278-23D3BC832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8313B-1C41-E819-92B7-884429FD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C20D0-B127-0828-BECA-EC0242E9CC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73E4CF-FE51-B262-C443-083EDD88A671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D1023-B227-823E-8ECC-935A7D31558D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Julia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7C7ED2-8FAC-0803-E9F7-40AF0F34D1E7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Yes, she’s over 65 years old.</a:t>
            </a:r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DC9D4FA6-7A25-6EFC-E3F9-631BD40239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3078E-6462-8968-11C0-E1524F004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2" y="1"/>
            <a:ext cx="3921457" cy="261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0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13B52-EC7D-94C7-9EB9-6E7D93839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63EE4-40EF-14B7-C248-0031ACE6A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DD4DD-60FB-2546-232F-D177F4A5E3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B72460-904A-1E36-233C-8E438A01FD79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5DE6A4-4601-AB69-C102-76A588763ACA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Julia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FB0F7F-1351-DACA-5CE6-AD02C36F2B2F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Yes, she’s “over-income” for SSI. She might need to get a letter from SSA to prove it.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B69D8D49-95BC-6900-3BE4-D5D089B250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F87C17-1080-6E49-F438-7BE26AABF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2" y="1"/>
            <a:ext cx="3921457" cy="2614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9A73D9-9B10-10C2-D5F0-D62C4395C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827" y="1681534"/>
            <a:ext cx="3165089" cy="1747466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2E085EA5-647C-6C6B-380A-88B5C1284E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6639" y="5041780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BAF67-4D50-4A09-A754-A8470D43B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A781-FAB4-A735-3AAC-D15092C6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CA02E-B0EB-0BF5-6F68-4D57150F4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A6322A-11B5-4C8E-7762-5E0D82BC066B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1BFA6-9096-7C83-CE8D-7E8DCB0543DC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Julia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66DCBD-5531-A8EE-DB96-E14C10F5E888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Julia tells you that the only assets she has are a life insurance policy with a cash surrender </a:t>
            </a:r>
            <a:r>
              <a:rPr lang="en-US" err="1"/>
              <a:t>valye</a:t>
            </a:r>
            <a:r>
              <a:rPr lang="en-US"/>
              <a:t> of $1,000 (exempt asset), her clothes, furniture, and other personal items in her home (exempt asset), and $1200 in the bank.</a:t>
            </a:r>
          </a:p>
          <a:p>
            <a:pPr algn="ctr"/>
            <a:endParaRPr lang="en-US"/>
          </a:p>
          <a:p>
            <a:pPr algn="ctr"/>
            <a:r>
              <a:rPr lang="en-US"/>
              <a:t>Her countable assets are $1200, below the asset cap for AABD Cash.</a:t>
            </a:r>
          </a:p>
          <a:p>
            <a:pPr algn="ctr"/>
            <a:endParaRPr lang="en-US"/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552BE8D7-FEFC-8A4A-3A26-D47AA8C2704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CA6837-14A6-C173-358E-3DDACEDC0A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2" y="1"/>
            <a:ext cx="3921457" cy="2614305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CB1C14BC-4057-B39D-793A-755F6B5824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6639" y="5041780"/>
            <a:ext cx="1080553" cy="1080553"/>
          </a:xfrm>
          <a:prstGeom prst="rect">
            <a:avLst/>
          </a:prstGeom>
        </p:spPr>
      </p:pic>
      <p:pic>
        <p:nvPicPr>
          <p:cNvPr id="13" name="Picture 12" descr="29,100+ Green Check Mark Illustrations - iStock">
            <a:extLst>
              <a:ext uri="{FF2B5EF4-FFF2-40B4-BE49-F238E27FC236}">
                <a16:creationId xmlns:a16="http://schemas.microsoft.com/office/drawing/2014/main" id="{21FA9F62-93D9-283C-529F-96F7D9BB2A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4810" y="5102009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4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1A176-06CC-88DC-BD72-DD76881C2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9AFF-19C1-9C4B-6A4F-347DBB89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405A9-A490-68C5-6D0E-9C22DAB694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B9187-60D0-6C1F-88F2-105A0031E789}"/>
              </a:ext>
            </a:extLst>
          </p:cNvPr>
          <p:cNvSpPr/>
          <p:nvPr/>
        </p:nvSpPr>
        <p:spPr>
          <a:xfrm>
            <a:off x="-1" y="-10606"/>
            <a:ext cx="12192001" cy="582804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E08580-3BE7-03E5-76B6-2DB044FDBFF5}"/>
              </a:ext>
            </a:extLst>
          </p:cNvPr>
          <p:cNvSpPr txBox="1"/>
          <p:nvPr/>
        </p:nvSpPr>
        <p:spPr>
          <a:xfrm>
            <a:off x="316383" y="236795"/>
            <a:ext cx="6222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Is Julia eligible for AABD Cash?</a:t>
            </a:r>
          </a:p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25267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1556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84557" y="3955893"/>
            <a:ext cx="1880684" cy="0"/>
          </a:xfrm>
          <a:prstGeom prst="line">
            <a:avLst/>
          </a:prstGeom>
          <a:ln w="15875">
            <a:solidFill>
              <a:srgbClr val="0C2D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31253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21"/>
          <p:cNvSpPr/>
          <p:nvPr/>
        </p:nvSpPr>
        <p:spPr>
          <a:xfrm>
            <a:off x="57542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ight Arrow 22"/>
          <p:cNvSpPr/>
          <p:nvPr/>
        </p:nvSpPr>
        <p:spPr>
          <a:xfrm>
            <a:off x="8383143" y="3848639"/>
            <a:ext cx="120929" cy="227132"/>
          </a:xfrm>
          <a:prstGeom prst="rightArrow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26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7815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104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039349" y="4402005"/>
            <a:ext cx="0" cy="441651"/>
          </a:xfrm>
          <a:prstGeom prst="line">
            <a:avLst/>
          </a:prstGeom>
          <a:ln w="12700">
            <a:solidFill>
              <a:srgbClr val="B4B4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696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Categorically eligible?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985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Maximized other income?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27444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Asset eligible?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56345" y="4843656"/>
            <a:ext cx="2366010" cy="804799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0C2D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D7A"/>
                </a:solidFill>
              </a:rPr>
              <a:t>Financially eligible? And
Monthly Benefit calculation.</a:t>
            </a:r>
          </a:p>
        </p:txBody>
      </p:sp>
      <p:sp>
        <p:nvSpPr>
          <p:cNvPr id="32" name="Oval 31"/>
          <p:cNvSpPr/>
          <p:nvPr/>
        </p:nvSpPr>
        <p:spPr>
          <a:xfrm>
            <a:off x="1778541" y="3581785"/>
            <a:ext cx="748216" cy="748216"/>
          </a:xfrm>
          <a:prstGeom prst="ellipse">
            <a:avLst/>
          </a:prstGeom>
          <a:solidFill>
            <a:srgbClr val="0C2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4407441" y="3581785"/>
            <a:ext cx="748216" cy="748216"/>
          </a:xfrm>
          <a:prstGeom prst="ellipse">
            <a:avLst/>
          </a:prstGeom>
          <a:solidFill>
            <a:srgbClr val="2B46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036341" y="3581785"/>
            <a:ext cx="748216" cy="748216"/>
          </a:xfrm>
          <a:prstGeom prst="ellipse">
            <a:avLst/>
          </a:prstGeom>
          <a:solidFill>
            <a:srgbClr val="506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9665241" y="3581785"/>
            <a:ext cx="748216" cy="748216"/>
          </a:xfrm>
          <a:prstGeom prst="ellipse">
            <a:avLst/>
          </a:prstGeom>
          <a:solidFill>
            <a:srgbClr val="A4A7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987745-81E1-6E20-7397-8157949A31C9}"/>
              </a:ext>
            </a:extLst>
          </p:cNvPr>
          <p:cNvSpPr/>
          <p:nvPr/>
        </p:nvSpPr>
        <p:spPr>
          <a:xfrm>
            <a:off x="656360" y="1929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29,100+ Green Check Mark Illustrations - iStock">
            <a:extLst>
              <a:ext uri="{FF2B5EF4-FFF2-40B4-BE49-F238E27FC236}">
                <a16:creationId xmlns:a16="http://schemas.microsoft.com/office/drawing/2014/main" id="{D2395352-4C01-EEAB-2B1C-8C948508CB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048" y="5038096"/>
            <a:ext cx="1080553" cy="108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62B2F0-87DD-F894-43EC-D5AE06844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42" y="1"/>
            <a:ext cx="3921457" cy="2614305"/>
          </a:xfrm>
          <a:prstGeom prst="rect">
            <a:avLst/>
          </a:prstGeom>
        </p:spPr>
      </p:pic>
      <p:pic>
        <p:nvPicPr>
          <p:cNvPr id="14" name="Picture 13" descr="29,100+ Green Check Mark Illustrations - iStock">
            <a:extLst>
              <a:ext uri="{FF2B5EF4-FFF2-40B4-BE49-F238E27FC236}">
                <a16:creationId xmlns:a16="http://schemas.microsoft.com/office/drawing/2014/main" id="{11A44A3C-B8A0-0331-FC7C-52D0025EF3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6639" y="5041780"/>
            <a:ext cx="1080553" cy="1080553"/>
          </a:xfrm>
          <a:prstGeom prst="rect">
            <a:avLst/>
          </a:prstGeom>
        </p:spPr>
      </p:pic>
      <p:pic>
        <p:nvPicPr>
          <p:cNvPr id="13" name="Picture 12" descr="29,100+ Green Check Mark Illustrations - iStock">
            <a:extLst>
              <a:ext uri="{FF2B5EF4-FFF2-40B4-BE49-F238E27FC236}">
                <a16:creationId xmlns:a16="http://schemas.microsoft.com/office/drawing/2014/main" id="{2CBF4296-B07A-2C91-6DBC-8F87D43862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4810" y="5102009"/>
            <a:ext cx="1080553" cy="10805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15C884-51D2-5B7C-204E-601A39D92C3C}"/>
              </a:ext>
            </a:extLst>
          </p:cNvPr>
          <p:cNvSpPr/>
          <p:nvPr/>
        </p:nvSpPr>
        <p:spPr>
          <a:xfrm>
            <a:off x="808760" y="345359"/>
            <a:ext cx="5036024" cy="395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You help her apply for AABD Cash and submit a copy of the notice from SSA showing they are withholding her benefits to pay an overpayment.</a:t>
            </a:r>
          </a:p>
          <a:p>
            <a:pPr algn="ctr"/>
            <a:endParaRPr lang="en-US"/>
          </a:p>
          <a:p>
            <a:pPr algn="ctr"/>
            <a:r>
              <a:rPr lang="en-US"/>
              <a:t>AABD Cash Allowances: $1039</a:t>
            </a:r>
          </a:p>
          <a:p>
            <a:pPr algn="ctr"/>
            <a:r>
              <a:rPr lang="en-US"/>
              <a:t>Countable income: $525</a:t>
            </a:r>
          </a:p>
          <a:p>
            <a:pPr algn="ctr"/>
            <a:endParaRPr lang="en-US"/>
          </a:p>
          <a:p>
            <a:pPr algn="ctr"/>
            <a:r>
              <a:rPr lang="en-US"/>
              <a:t>AABD Cash: $514/month</a:t>
            </a:r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16" name="Picture 15" descr="29,100+ Green Check Mark Illustrations - iStock">
            <a:extLst>
              <a:ext uri="{FF2B5EF4-FFF2-40B4-BE49-F238E27FC236}">
                <a16:creationId xmlns:a16="http://schemas.microsoft.com/office/drawing/2014/main" id="{D603C5D0-FF18-88F0-230C-4E07D333010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43405" y="5123474"/>
            <a:ext cx="1080553" cy="10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3C01-9E1D-771A-F77C-E07B4515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Aid Resources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56FDFA-10C7-FAE2-7EE5-F2320F78FF2B}"/>
              </a:ext>
            </a:extLst>
          </p:cNvPr>
          <p:cNvGrpSpPr/>
          <p:nvPr/>
        </p:nvGrpSpPr>
        <p:grpSpPr>
          <a:xfrm>
            <a:off x="784499" y="2509270"/>
            <a:ext cx="2894212" cy="1525089"/>
            <a:chOff x="838201" y="2591157"/>
            <a:chExt cx="2894212" cy="152508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0D8F96-4D70-D260-F76C-AD5345910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1" y="2591157"/>
              <a:ext cx="2894212" cy="11285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2A5469-4F65-7993-2BDD-28534DFE0402}"/>
                </a:ext>
              </a:extLst>
            </p:cNvPr>
            <p:cNvSpPr/>
            <p:nvPr/>
          </p:nvSpPr>
          <p:spPr>
            <a:xfrm>
              <a:off x="1440728" y="3655634"/>
              <a:ext cx="1689159" cy="460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312-341-1070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0D5D919-A809-C736-17D2-54D667977691}"/>
              </a:ext>
            </a:extLst>
          </p:cNvPr>
          <p:cNvSpPr txBox="1"/>
          <p:nvPr/>
        </p:nvSpPr>
        <p:spPr>
          <a:xfrm>
            <a:off x="3196989" y="1506022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Apply online: https://www.illinoislegalaid.org/get-legal-help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331A81-179E-CA7A-5A4B-5A48CC7DEFA5}"/>
              </a:ext>
            </a:extLst>
          </p:cNvPr>
          <p:cNvGrpSpPr/>
          <p:nvPr/>
        </p:nvGrpSpPr>
        <p:grpSpPr>
          <a:xfrm>
            <a:off x="4445616" y="2509270"/>
            <a:ext cx="3193363" cy="1525089"/>
            <a:chOff x="4499318" y="2591157"/>
            <a:chExt cx="3193363" cy="1525089"/>
          </a:xfrm>
        </p:grpSpPr>
        <p:pic>
          <p:nvPicPr>
            <p:cNvPr id="10" name="Picture 9" descr="logo-0001.png">
              <a:extLst>
                <a:ext uri="{FF2B5EF4-FFF2-40B4-BE49-F238E27FC236}">
                  <a16:creationId xmlns:a16="http://schemas.microsoft.com/office/drawing/2014/main" id="{ABF220A3-5BC7-F1FE-B521-6CD82B57C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9318" y="2591157"/>
              <a:ext cx="3193363" cy="10041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A954E4-2567-324C-053C-2F7A03D1E114}"/>
                </a:ext>
              </a:extLst>
            </p:cNvPr>
            <p:cNvSpPr/>
            <p:nvPr/>
          </p:nvSpPr>
          <p:spPr>
            <a:xfrm>
              <a:off x="5251420" y="3655634"/>
              <a:ext cx="1689159" cy="460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630-580-3357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A350DB-3D07-F616-026F-9CE0751C7B19}"/>
              </a:ext>
            </a:extLst>
          </p:cNvPr>
          <p:cNvGrpSpPr/>
          <p:nvPr/>
        </p:nvGrpSpPr>
        <p:grpSpPr>
          <a:xfrm>
            <a:off x="8405884" y="2509270"/>
            <a:ext cx="2947916" cy="1525089"/>
            <a:chOff x="8459586" y="2591157"/>
            <a:chExt cx="2947916" cy="152508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456A707-7A48-1A74-23D1-1A16C8313BE8}"/>
                </a:ext>
              </a:extLst>
            </p:cNvPr>
            <p:cNvGrpSpPr/>
            <p:nvPr/>
          </p:nvGrpSpPr>
          <p:grpSpPr>
            <a:xfrm>
              <a:off x="8459586" y="2591157"/>
              <a:ext cx="2947916" cy="881342"/>
              <a:chOff x="7356142" y="3719738"/>
              <a:chExt cx="3521123" cy="111945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912EC2A-ECAA-F3F8-3488-2717F005DACF}"/>
                  </a:ext>
                </a:extLst>
              </p:cNvPr>
              <p:cNvSpPr/>
              <p:nvPr/>
            </p:nvSpPr>
            <p:spPr>
              <a:xfrm>
                <a:off x="7356142" y="3719738"/>
                <a:ext cx="3521123" cy="111945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Picture 12" descr="Land of Lincoln">
                <a:extLst>
                  <a:ext uri="{FF2B5EF4-FFF2-40B4-BE49-F238E27FC236}">
                    <a16:creationId xmlns:a16="http://schemas.microsoft.com/office/drawing/2014/main" id="{1BD0522E-691C-76B4-4EFF-DA25F34B1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9589" y="3802059"/>
                <a:ext cx="3294229" cy="954812"/>
              </a:xfrm>
              <a:prstGeom prst="rect">
                <a:avLst/>
              </a:prstGeom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0E399CD-3467-C0DB-555A-3459CB7691D0}"/>
                </a:ext>
              </a:extLst>
            </p:cNvPr>
            <p:cNvSpPr/>
            <p:nvPr/>
          </p:nvSpPr>
          <p:spPr>
            <a:xfrm>
              <a:off x="9088965" y="3655634"/>
              <a:ext cx="1689159" cy="460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618-398-0574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111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Gwynne Mashon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gmashon@legalaidchicago.org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To signup for our mailing list and to access slide decks for this and previous trainings: </a:t>
            </a:r>
          </a:p>
          <a:p>
            <a:pPr marL="0" indent="0" algn="ctr">
              <a:buNone/>
            </a:pPr>
            <a:r>
              <a:rPr lang="en-US" dirty="0"/>
              <a:t>https://legalaidchicago.org/public-benefits-training-materials/</a:t>
            </a:r>
          </a:p>
        </p:txBody>
      </p:sp>
    </p:spTree>
    <p:extLst>
      <p:ext uri="{BB962C8B-B14F-4D97-AF65-F5344CB8AC3E}">
        <p14:creationId xmlns:p14="http://schemas.microsoft.com/office/powerpoint/2010/main" val="3369159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A11EB7-A135-3152-3C53-535AFCC86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9" name="Google Shape;259;p10"/>
          <p:cNvGrpSpPr/>
          <p:nvPr/>
        </p:nvGrpSpPr>
        <p:grpSpPr>
          <a:xfrm>
            <a:off x="889000" y="3272346"/>
            <a:ext cx="381000" cy="428625"/>
            <a:chOff x="0" y="-95250"/>
            <a:chExt cx="762000" cy="857250"/>
          </a:xfrm>
        </p:grpSpPr>
        <p:sp>
          <p:nvSpPr>
            <p:cNvPr id="260" name="Google Shape;260;p10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 extrusionOk="0">
                  <a:moveTo>
                    <a:pt x="381000" y="0"/>
                  </a:moveTo>
                  <a:cubicBezTo>
                    <a:pt x="591439" y="0"/>
                    <a:pt x="762000" y="170561"/>
                    <a:pt x="762000" y="381000"/>
                  </a:cubicBezTo>
                  <a:cubicBezTo>
                    <a:pt x="762000" y="591439"/>
                    <a:pt x="591439" y="762000"/>
                    <a:pt x="381000" y="762000"/>
                  </a:cubicBezTo>
                  <a:cubicBezTo>
                    <a:pt x="170561" y="762000"/>
                    <a:pt x="0" y="591439"/>
                    <a:pt x="0" y="381000"/>
                  </a:cubicBezTo>
                  <a:cubicBezTo>
                    <a:pt x="0" y="170561"/>
                    <a:pt x="170561" y="0"/>
                    <a:pt x="381000" y="0"/>
                  </a:cubicBezTo>
                  <a:close/>
                </a:path>
              </a:pathLst>
            </a:custGeom>
            <a:solidFill>
              <a:srgbClr val="E88D3E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0"/>
            <p:cNvSpPr txBox="1"/>
            <p:nvPr/>
          </p:nvSpPr>
          <p:spPr>
            <a:xfrm>
              <a:off x="0" y="-95250"/>
              <a:ext cx="762000" cy="857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7367" tIns="97367" rIns="97367" bIns="97367" anchor="ctr" anchorCtr="0">
              <a:noAutofit/>
            </a:bodyPr>
            <a:lstStyle/>
            <a:p>
              <a:pPr algn="ctr">
                <a:lnSpc>
                  <a:spcPct val="139955"/>
                </a:lnSpc>
                <a:buClr>
                  <a:srgbClr val="000000"/>
                </a:buClr>
                <a:buSzPts val="2250"/>
              </a:pPr>
              <a:r>
                <a:rPr lang="en-US" sz="1500" b="1">
                  <a:solidFill>
                    <a:srgbClr val="1B3A5C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10"/>
          <p:cNvGrpSpPr/>
          <p:nvPr/>
        </p:nvGrpSpPr>
        <p:grpSpPr>
          <a:xfrm>
            <a:off x="889000" y="3843846"/>
            <a:ext cx="381000" cy="428625"/>
            <a:chOff x="0" y="-95250"/>
            <a:chExt cx="762000" cy="857250"/>
          </a:xfrm>
        </p:grpSpPr>
        <p:sp>
          <p:nvSpPr>
            <p:cNvPr id="263" name="Google Shape;263;p10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 extrusionOk="0">
                  <a:moveTo>
                    <a:pt x="381000" y="0"/>
                  </a:moveTo>
                  <a:cubicBezTo>
                    <a:pt x="591439" y="0"/>
                    <a:pt x="762000" y="170561"/>
                    <a:pt x="762000" y="381000"/>
                  </a:cubicBezTo>
                  <a:cubicBezTo>
                    <a:pt x="762000" y="591439"/>
                    <a:pt x="591439" y="762000"/>
                    <a:pt x="381000" y="762000"/>
                  </a:cubicBezTo>
                  <a:cubicBezTo>
                    <a:pt x="170561" y="762000"/>
                    <a:pt x="0" y="591439"/>
                    <a:pt x="0" y="381000"/>
                  </a:cubicBezTo>
                  <a:cubicBezTo>
                    <a:pt x="0" y="170561"/>
                    <a:pt x="170561" y="0"/>
                    <a:pt x="381000" y="0"/>
                  </a:cubicBezTo>
                  <a:close/>
                </a:path>
              </a:pathLst>
            </a:custGeom>
            <a:solidFill>
              <a:srgbClr val="A8C828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0"/>
            <p:cNvSpPr txBox="1"/>
            <p:nvPr/>
          </p:nvSpPr>
          <p:spPr>
            <a:xfrm>
              <a:off x="0" y="-95250"/>
              <a:ext cx="762000" cy="857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7367" tIns="97367" rIns="97367" bIns="97367" anchor="ctr" anchorCtr="0">
              <a:noAutofit/>
            </a:bodyPr>
            <a:lstStyle/>
            <a:p>
              <a:pPr algn="ctr">
                <a:lnSpc>
                  <a:spcPct val="139955"/>
                </a:lnSpc>
                <a:buClr>
                  <a:srgbClr val="000000"/>
                </a:buClr>
                <a:buSzPts val="2250"/>
              </a:pPr>
              <a:r>
                <a:rPr lang="en-US" sz="1500" b="1">
                  <a:solidFill>
                    <a:srgbClr val="1B3A5C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10"/>
          <p:cNvGrpSpPr/>
          <p:nvPr/>
        </p:nvGrpSpPr>
        <p:grpSpPr>
          <a:xfrm>
            <a:off x="889000" y="4415346"/>
            <a:ext cx="381000" cy="428625"/>
            <a:chOff x="0" y="-95250"/>
            <a:chExt cx="762000" cy="857250"/>
          </a:xfrm>
        </p:grpSpPr>
        <p:sp>
          <p:nvSpPr>
            <p:cNvPr id="266" name="Google Shape;266;p10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 extrusionOk="0">
                  <a:moveTo>
                    <a:pt x="381000" y="0"/>
                  </a:moveTo>
                  <a:cubicBezTo>
                    <a:pt x="591439" y="0"/>
                    <a:pt x="762000" y="170561"/>
                    <a:pt x="762000" y="381000"/>
                  </a:cubicBezTo>
                  <a:cubicBezTo>
                    <a:pt x="762000" y="591439"/>
                    <a:pt x="591439" y="762000"/>
                    <a:pt x="381000" y="762000"/>
                  </a:cubicBezTo>
                  <a:cubicBezTo>
                    <a:pt x="170561" y="762000"/>
                    <a:pt x="0" y="591439"/>
                    <a:pt x="0" y="381000"/>
                  </a:cubicBezTo>
                  <a:cubicBezTo>
                    <a:pt x="0" y="170561"/>
                    <a:pt x="170561" y="0"/>
                    <a:pt x="381000" y="0"/>
                  </a:cubicBezTo>
                  <a:close/>
                </a:path>
              </a:pathLst>
            </a:custGeom>
            <a:solidFill>
              <a:srgbClr val="6B8F3C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0"/>
            <p:cNvSpPr txBox="1"/>
            <p:nvPr/>
          </p:nvSpPr>
          <p:spPr>
            <a:xfrm>
              <a:off x="0" y="-95250"/>
              <a:ext cx="762000" cy="857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7367" tIns="97367" rIns="97367" bIns="97367" anchor="ctr" anchorCtr="0">
              <a:noAutofit/>
            </a:bodyPr>
            <a:lstStyle/>
            <a:p>
              <a:pPr algn="ctr">
                <a:lnSpc>
                  <a:spcPct val="139955"/>
                </a:lnSpc>
                <a:buClr>
                  <a:srgbClr val="000000"/>
                </a:buClr>
                <a:buSzPts val="2250"/>
              </a:pPr>
              <a:r>
                <a:rPr lang="en-US" sz="15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" name="Google Shape;268;p10"/>
          <p:cNvGrpSpPr/>
          <p:nvPr/>
        </p:nvGrpSpPr>
        <p:grpSpPr>
          <a:xfrm>
            <a:off x="889000" y="4986846"/>
            <a:ext cx="381000" cy="428625"/>
            <a:chOff x="0" y="-95250"/>
            <a:chExt cx="762000" cy="857250"/>
          </a:xfrm>
        </p:grpSpPr>
        <p:sp>
          <p:nvSpPr>
            <p:cNvPr id="269" name="Google Shape;269;p10"/>
            <p:cNvSpPr/>
            <p:nvPr/>
          </p:nvSpPr>
          <p:spPr>
            <a:xfrm>
              <a:off x="0" y="0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 extrusionOk="0">
                  <a:moveTo>
                    <a:pt x="381000" y="0"/>
                  </a:moveTo>
                  <a:cubicBezTo>
                    <a:pt x="591439" y="0"/>
                    <a:pt x="762000" y="170561"/>
                    <a:pt x="762000" y="381000"/>
                  </a:cubicBezTo>
                  <a:cubicBezTo>
                    <a:pt x="762000" y="591439"/>
                    <a:pt x="591439" y="762000"/>
                    <a:pt x="381000" y="762000"/>
                  </a:cubicBezTo>
                  <a:cubicBezTo>
                    <a:pt x="170561" y="762000"/>
                    <a:pt x="0" y="591439"/>
                    <a:pt x="0" y="381000"/>
                  </a:cubicBezTo>
                  <a:cubicBezTo>
                    <a:pt x="0" y="170561"/>
                    <a:pt x="170561" y="0"/>
                    <a:pt x="381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0"/>
            <p:cNvSpPr txBox="1"/>
            <p:nvPr/>
          </p:nvSpPr>
          <p:spPr>
            <a:xfrm>
              <a:off x="0" y="-95250"/>
              <a:ext cx="762000" cy="857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7367" tIns="97367" rIns="97367" bIns="97367" anchor="ctr" anchorCtr="0">
              <a:noAutofit/>
            </a:bodyPr>
            <a:lstStyle/>
            <a:p>
              <a:pPr algn="ctr">
                <a:lnSpc>
                  <a:spcPct val="139955"/>
                </a:lnSpc>
                <a:buClr>
                  <a:srgbClr val="000000"/>
                </a:buClr>
                <a:buSzPts val="2250"/>
              </a:pPr>
              <a:r>
                <a:rPr lang="en-US" sz="1500" b="1">
                  <a:solidFill>
                    <a:srgbClr val="1B3A5C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" name="Google Shape;271;p10"/>
          <p:cNvSpPr/>
          <p:nvPr/>
        </p:nvSpPr>
        <p:spPr>
          <a:xfrm>
            <a:off x="7383502" y="1094485"/>
            <a:ext cx="4142317" cy="3732107"/>
          </a:xfrm>
          <a:custGeom>
            <a:avLst/>
            <a:gdLst/>
            <a:ahLst/>
            <a:cxnLst/>
            <a:rect l="l" t="t" r="r" b="b"/>
            <a:pathLst>
              <a:path w="4826000" h="4826000" extrusionOk="0">
                <a:moveTo>
                  <a:pt x="355600" y="0"/>
                </a:moveTo>
                <a:lnTo>
                  <a:pt x="4470400" y="0"/>
                </a:lnTo>
                <a:cubicBezTo>
                  <a:pt x="4666742" y="0"/>
                  <a:pt x="4826000" y="159258"/>
                  <a:pt x="4826000" y="355600"/>
                </a:cubicBezTo>
                <a:lnTo>
                  <a:pt x="4826000" y="4470400"/>
                </a:lnTo>
                <a:cubicBezTo>
                  <a:pt x="4826000" y="4666742"/>
                  <a:pt x="4666742" y="4826000"/>
                  <a:pt x="4470400" y="4826000"/>
                </a:cubicBezTo>
                <a:lnTo>
                  <a:pt x="355600" y="4826000"/>
                </a:lnTo>
                <a:cubicBezTo>
                  <a:pt x="159258" y="4826000"/>
                  <a:pt x="0" y="4666742"/>
                  <a:pt x="0" y="4470400"/>
                </a:cubicBezTo>
                <a:lnTo>
                  <a:pt x="0" y="355600"/>
                </a:lnTo>
                <a:cubicBezTo>
                  <a:pt x="0" y="159258"/>
                  <a:pt x="159258" y="0"/>
                  <a:pt x="3556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03" r="-403"/>
            </a:stretch>
          </a:blip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889000" y="1164430"/>
            <a:ext cx="7391400" cy="28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9948"/>
              </a:lnSpc>
              <a:buClr>
                <a:srgbClr val="000000"/>
              </a:buClr>
              <a:buSzPts val="1950"/>
            </a:pPr>
            <a:r>
              <a:rPr lang="en-US" sz="1300" b="1">
                <a:solidFill>
                  <a:srgbClr val="A8C828"/>
                </a:solidFill>
                <a:latin typeface="Calibri"/>
                <a:ea typeface="Calibri"/>
                <a:cs typeface="Calibri"/>
                <a:sym typeface="Calibri"/>
              </a:rPr>
              <a:t>BEFORE YOU GO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"/>
          <p:cNvSpPr txBox="1"/>
          <p:nvPr/>
        </p:nvSpPr>
        <p:spPr>
          <a:xfrm>
            <a:off x="889000" y="1531166"/>
            <a:ext cx="7391400" cy="1444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  <a:buClr>
                <a:srgbClr val="000000"/>
              </a:buClr>
              <a:buSzPts val="6900"/>
            </a:pPr>
            <a:r>
              <a:rPr lang="en-US" sz="46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Stay connected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02000"/>
              </a:lnSpc>
              <a:buClr>
                <a:srgbClr val="000000"/>
              </a:buClr>
              <a:buSzPts val="6900"/>
            </a:pPr>
            <a:r>
              <a:rPr lang="en-US" sz="46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with HETAC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1482850" y="3347251"/>
            <a:ext cx="3779000" cy="421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SzPts val="2937"/>
            </a:pPr>
            <a:r>
              <a:rPr lang="en-US" sz="195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Complete the evaluation</a:t>
            </a:r>
            <a:endParaRPr sz="962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0"/>
          <p:cNvSpPr txBox="1"/>
          <p:nvPr/>
        </p:nvSpPr>
        <p:spPr>
          <a:xfrm>
            <a:off x="1482850" y="3936223"/>
            <a:ext cx="3842600" cy="421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SzPts val="2937"/>
            </a:pPr>
            <a:r>
              <a:rPr lang="en-US" sz="195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Visit our website</a:t>
            </a:r>
            <a:endParaRPr sz="962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1482850" y="4525180"/>
            <a:ext cx="3569200" cy="421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SzPts val="2937"/>
            </a:pPr>
            <a:r>
              <a:rPr lang="en-US" sz="195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Join the peer directory</a:t>
            </a:r>
            <a:endParaRPr sz="962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0"/>
          <p:cNvSpPr txBox="1"/>
          <p:nvPr/>
        </p:nvSpPr>
        <p:spPr>
          <a:xfrm>
            <a:off x="1482850" y="5114136"/>
            <a:ext cx="4280400" cy="421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SzPts val="2937"/>
            </a:pPr>
            <a:r>
              <a:rPr lang="en-US" sz="195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Subscribe to the newsletter</a:t>
            </a:r>
            <a:endParaRPr sz="962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0"/>
          <p:cNvSpPr txBox="1"/>
          <p:nvPr/>
        </p:nvSpPr>
        <p:spPr>
          <a:xfrm>
            <a:off x="8141359" y="4831659"/>
            <a:ext cx="262660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58"/>
              </a:lnSpc>
              <a:buClr>
                <a:srgbClr val="000000"/>
              </a:buClr>
              <a:buSzPts val="2400"/>
            </a:pPr>
            <a:r>
              <a:rPr lang="en-US" sz="1600">
                <a:solidFill>
                  <a:srgbClr val="CDD6E0"/>
                </a:solidFill>
                <a:latin typeface="Calibri"/>
                <a:ea typeface="Calibri"/>
                <a:cs typeface="Calibri"/>
                <a:sym typeface="Calibri"/>
              </a:rPr>
              <a:t>Scan to do it all in one place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8660223" y="5278257"/>
            <a:ext cx="1264200" cy="40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  <a:buClr>
                <a:srgbClr val="000000"/>
              </a:buClr>
              <a:buSzPts val="2850"/>
            </a:pPr>
            <a:r>
              <a:rPr lang="en-US" sz="1900" b="1" u="sng">
                <a:solidFill>
                  <a:srgbClr val="A8C828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hetac-il.org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1E61"/>
      </a:dk1>
      <a:lt1>
        <a:sysClr val="window" lastClr="FFFFFF"/>
      </a:lt1>
      <a:dk2>
        <a:srgbClr val="44546A"/>
      </a:dk2>
      <a:lt2>
        <a:srgbClr val="E7E6E6"/>
      </a:lt2>
      <a:accent1>
        <a:srgbClr val="001E61"/>
      </a:accent1>
      <a:accent2>
        <a:srgbClr val="93DACF"/>
      </a:accent2>
      <a:accent3>
        <a:srgbClr val="001E61"/>
      </a:accent3>
      <a:accent4>
        <a:srgbClr val="93DACF"/>
      </a:accent4>
      <a:accent5>
        <a:srgbClr val="001E61"/>
      </a:accent5>
      <a:accent6>
        <a:srgbClr val="93DACF"/>
      </a:accent6>
      <a:hlink>
        <a:srgbClr val="001E61"/>
      </a:hlink>
      <a:folHlink>
        <a:srgbClr val="93DACF"/>
      </a:folHlink>
    </a:clrScheme>
    <a:fontScheme name="Custom 5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" id="{EE905F2A-3AC7-467E-BFA2-97B8FC41FDFA}" vid="{F58359CC-66F7-41AC-BB15-88A443DEAB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5a7d3f-24b9-496e-86ff-85b7a2a2dfe4" xsi:nil="true"/>
    <lcf76f155ced4ddcb4097134ff3c332f xmlns="0ad0521b-22a3-4025-94df-d4cf3d727ca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DA808E479C4E44972D66840723DDD3" ma:contentTypeVersion="20" ma:contentTypeDescription="Create a new document." ma:contentTypeScope="" ma:versionID="9c1c41bcd46c4499c0d0a4ededecf302">
  <xsd:schema xmlns:xsd="http://www.w3.org/2001/XMLSchema" xmlns:xs="http://www.w3.org/2001/XMLSchema" xmlns:p="http://schemas.microsoft.com/office/2006/metadata/properties" xmlns:ns2="0ad0521b-22a3-4025-94df-d4cf3d727cad" xmlns:ns3="2e5a7d3f-24b9-496e-86ff-85b7a2a2dfe4" targetNamespace="http://schemas.microsoft.com/office/2006/metadata/properties" ma:root="true" ma:fieldsID="42c855660aa8f4553fb1d547892e881c" ns2:_="" ns3:_="">
    <xsd:import namespace="0ad0521b-22a3-4025-94df-d4cf3d727cad"/>
    <xsd:import namespace="2e5a7d3f-24b9-496e-86ff-85b7a2a2df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0521b-22a3-4025-94df-d4cf3d727c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05dbdd6-9556-43a8-85cf-a592eea528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5a7d3f-24b9-496e-86ff-85b7a2a2dfe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dfb62b4-ebee-4174-8277-98eb48de38e3}" ma:internalName="TaxCatchAll" ma:showField="CatchAllData" ma:web="2e5a7d3f-24b9-496e-86ff-85b7a2a2df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FC112-B91E-4639-B7AE-8B67A2EAF5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33D111-1A79-4189-8E2F-A8276D7C4CE4}">
  <ds:schemaRefs>
    <ds:schemaRef ds:uri="http://purl.org/dc/terms/"/>
    <ds:schemaRef ds:uri="db709f9b-122f-49ca-a96d-53bdee2e72ad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2e5a7d3f-24b9-496e-86ff-85b7a2a2dfe4"/>
    <ds:schemaRef ds:uri="http://schemas.microsoft.com/sharepoint/v3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E7BD4F5-51F3-4A31-BEDD-3192FE120055}"/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13243</TotalTime>
  <Words>3021</Words>
  <Application>Microsoft Office PowerPoint</Application>
  <PresentationFormat>Widescreen</PresentationFormat>
  <Paragraphs>406</Paragraphs>
  <Slides>34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TAKEAWAYS</vt:lpstr>
      <vt:lpstr>What is aabd cash?</vt:lpstr>
      <vt:lpstr>What is aabd cash?</vt:lpstr>
      <vt:lpstr>Who is eligible?</vt:lpstr>
      <vt:lpstr>Who is eligible?</vt:lpstr>
      <vt:lpstr>1. Categorical eligibility</vt:lpstr>
      <vt:lpstr>Are you getting or “over-income” for ssi?</vt:lpstr>
      <vt:lpstr>PowerPoint Presentation</vt:lpstr>
      <vt:lpstr>PowerPoint Presentation</vt:lpstr>
      <vt:lpstr>PowerPoint Presentation</vt:lpstr>
      <vt:lpstr>PowerPoint Presentation</vt:lpstr>
      <vt:lpstr>allowances</vt:lpstr>
      <vt:lpstr>allowances for families</vt:lpstr>
      <vt:lpstr>allowances for housing and medical conditions</vt:lpstr>
      <vt:lpstr>Countable income</vt:lpstr>
      <vt:lpstr>Countable income</vt:lpstr>
      <vt:lpstr>Reviewing the notice</vt:lpstr>
      <vt:lpstr>Getting and keeping benefits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Legal Aid Resources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Daniels</dc:creator>
  <cp:lastModifiedBy>Gwynne Kizer Mashon</cp:lastModifiedBy>
  <cp:revision>406</cp:revision>
  <dcterms:created xsi:type="dcterms:W3CDTF">2021-10-22T18:41:33Z</dcterms:created>
  <dcterms:modified xsi:type="dcterms:W3CDTF">2026-09-24T18:04:46Z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0x01010089DA808E479C4E44972D66840723DDD3</vt:lpwstr>
  </property>
  <property fmtid="{D5CDD505-2E9C-101B-9397-08002B2CF9AE}" pid="3" name="_dlc_DocIdItemGuid">
    <vt:lpwstr>4879b050-db24-47d1-8e3a-c28b75ebbe4f</vt:lpwstr>
  </property>
  <property fmtid="{D5CDD505-2E9C-101B-9397-08002B2CF9AE}" pid="4" name="DocType">
    <vt:lpwstr/>
  </property>
  <property fmtid="{D5CDD505-2E9C-101B-9397-08002B2CF9AE}" pid="5" name="Issues">
    <vt:lpwstr/>
  </property>
  <property fmtid="{D5CDD505-2E9C-101B-9397-08002B2CF9AE}" pid="6" name="Groups">
    <vt:lpwstr>1;#Public Benefits|45fc5778-17dc-4a6b-85da-49ca3d8cf6ab</vt:lpwstr>
  </property>
  <property fmtid="{D5CDD505-2E9C-101B-9397-08002B2CF9AE}" pid="7" name="IsMyDocuments">
    <vt:bool>true</vt:bool>
  </property>
  <property fmtid="{D5CDD505-2E9C-101B-9397-08002B2CF9AE}" pid="8" name="MediaServiceImageTags">
    <vt:lpwstr/>
  </property>
</Properties>
</file>