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46"/>
  </p:notesMasterIdLst>
  <p:handoutMasterIdLst>
    <p:handoutMasterId r:id="rId47"/>
  </p:handoutMasterIdLst>
  <p:sldIdLst>
    <p:sldId id="256" r:id="rId5"/>
    <p:sldId id="258" r:id="rId6"/>
    <p:sldId id="284" r:id="rId7"/>
    <p:sldId id="297" r:id="rId8"/>
    <p:sldId id="262" r:id="rId9"/>
    <p:sldId id="285" r:id="rId10"/>
    <p:sldId id="286" r:id="rId11"/>
    <p:sldId id="287" r:id="rId12"/>
    <p:sldId id="288" r:id="rId13"/>
    <p:sldId id="289" r:id="rId14"/>
    <p:sldId id="290" r:id="rId15"/>
    <p:sldId id="291" r:id="rId16"/>
    <p:sldId id="292" r:id="rId17"/>
    <p:sldId id="293" r:id="rId18"/>
    <p:sldId id="294" r:id="rId19"/>
    <p:sldId id="295" r:id="rId20"/>
    <p:sldId id="303" r:id="rId21"/>
    <p:sldId id="300" r:id="rId22"/>
    <p:sldId id="298" r:id="rId23"/>
    <p:sldId id="302" r:id="rId24"/>
    <p:sldId id="282" r:id="rId25"/>
    <p:sldId id="304" r:id="rId26"/>
    <p:sldId id="305" r:id="rId27"/>
    <p:sldId id="306" r:id="rId28"/>
    <p:sldId id="307" r:id="rId29"/>
    <p:sldId id="308" r:id="rId30"/>
    <p:sldId id="299" r:id="rId31"/>
    <p:sldId id="301" r:id="rId32"/>
    <p:sldId id="311" r:id="rId33"/>
    <p:sldId id="312" r:id="rId34"/>
    <p:sldId id="313" r:id="rId35"/>
    <p:sldId id="314" r:id="rId36"/>
    <p:sldId id="321" r:id="rId37"/>
    <p:sldId id="318" r:id="rId38"/>
    <p:sldId id="309" r:id="rId39"/>
    <p:sldId id="322" r:id="rId40"/>
    <p:sldId id="316" r:id="rId41"/>
    <p:sldId id="320" r:id="rId42"/>
    <p:sldId id="317" r:id="rId43"/>
    <p:sldId id="315" r:id="rId44"/>
    <p:sldId id="257" r:id="rId45"/>
  </p:sldIdLst>
  <p:sldSz cx="12192000" cy="6858000"/>
  <p:notesSz cx="6858000" cy="9144000"/>
  <p:embeddedFontLst>
    <p:embeddedFont>
      <p:font typeface="Source Sans Pro" panose="020B050303040302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E61"/>
    <a:srgbClr val="1D9BCA"/>
    <a:srgbClr val="FFC000"/>
    <a:srgbClr val="000000"/>
    <a:srgbClr val="0E1D61"/>
    <a:srgbClr val="D88306"/>
    <a:srgbClr val="91D9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340217-DF45-AA04-91D8-1E775910C4C9}" v="28" dt="2026-09-22T13:14:49.9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07" autoAdjust="0"/>
    <p:restoredTop sz="94660"/>
  </p:normalViewPr>
  <p:slideViewPr>
    <p:cSldViewPr snapToGrid="0">
      <p:cViewPr>
        <p:scale>
          <a:sx n="90" d="100"/>
          <a:sy n="90" d="100"/>
        </p:scale>
        <p:origin x="654" y="46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0" d="100"/>
          <a:sy n="70" d="100"/>
        </p:scale>
        <p:origin x="3348"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1.fntdata"/><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font" Target="fonts/font4.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2.fntdata"/></Relationships>
</file>

<file path=ppt/diagrams/_rels/data16.xml.rels><?xml version="1.0" encoding="UTF-8" standalone="yes"?>
<Relationships xmlns="http://schemas.openxmlformats.org/package/2006/relationships"><Relationship Id="rId1" Type="http://schemas.openxmlformats.org/officeDocument/2006/relationships/hyperlink" Target="https://www.dhs.state.il.us/page.aspx?item=177800" TargetMode="External"/></Relationships>
</file>

<file path=ppt/diagrams/_rels/drawing16.xml.rels><?xml version="1.0" encoding="UTF-8" standalone="yes"?>
<Relationships xmlns="http://schemas.openxmlformats.org/package/2006/relationships"><Relationship Id="rId1" Type="http://schemas.openxmlformats.org/officeDocument/2006/relationships/hyperlink" Target="https://www.dhs.state.il.us/page.aspx?item=177800"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3#1">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0NoLn">
    <dgm:fillClrLst meth="repeat">
      <a:schemeClr val="accent5">
        <a:shade val="80000"/>
      </a:schemeClr>
    </dgm:fillClrLst>
    <dgm:linClrLst meth="repeat">
      <a:schemeClr val="lt1">
        <a:alpha val="0"/>
      </a:schemeClr>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node1NoLn">
    <dgm:fillClrLst>
      <a:schemeClr val="accent5">
        <a:shade val="80000"/>
      </a:schemeClr>
      <a:schemeClr val="accent5">
        <a:tint val="70000"/>
      </a:schemeClr>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2NoLn">
    <dgm:fillClrLst>
      <a:schemeClr val="accent5">
        <a:tint val="99000"/>
      </a:schemeClr>
    </dgm:fillClrLst>
    <dgm:linClrLst meth="repeat">
      <a:schemeClr val="lt1">
        <a:alpha val="0"/>
      </a:schemeClr>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3NoLn">
    <dgm:fillClrLst>
      <a:schemeClr val="accent5">
        <a:tint val="80000"/>
      </a:schemeClr>
    </dgm:fillClrLst>
    <dgm:linClrLst meth="repeat">
      <a:schemeClr val="lt1">
        <a:alpha val="0"/>
      </a:schemeClr>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node4NoLn">
    <dgm:fillClrLst>
      <a:schemeClr val="accent5">
        <a:tint val="70000"/>
      </a:schemeClr>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3#1">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0NoLn">
    <dgm:fillClrLst meth="repeat">
      <a:schemeClr val="accent3">
        <a:shade val="80000"/>
      </a:schemeClr>
    </dgm:fillClrLst>
    <dgm:linClrLst meth="repeat">
      <a:schemeClr val="lt1">
        <a:alpha val="0"/>
      </a:schemeClr>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node1NoLn">
    <dgm:fillClrLst>
      <a:schemeClr val="accent3">
        <a:shade val="80000"/>
      </a:schemeClr>
      <a:schemeClr val="accent3">
        <a:tint val="70000"/>
      </a:schemeClr>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2NoLn">
    <dgm:fillClrLst>
      <a:schemeClr val="accent3">
        <a:tint val="99000"/>
      </a:schemeClr>
    </dgm:fillClrLst>
    <dgm:linClrLst meth="repeat">
      <a:schemeClr val="lt1">
        <a:alpha val="0"/>
      </a:schemeClr>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3NoLn">
    <dgm:fillClrLst>
      <a:schemeClr val="accent3">
        <a:tint val="80000"/>
      </a:schemeClr>
    </dgm:fillClrLst>
    <dgm:linClrLst meth="repeat">
      <a:schemeClr val="lt1">
        <a:alpha val="0"/>
      </a:schemeClr>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node4NoLn">
    <dgm:fillClrLst>
      <a:schemeClr val="accent3">
        <a:tint val="70000"/>
      </a:schemeClr>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3#1">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0NoLn">
    <dgm:fillClrLst meth="repeat">
      <a:schemeClr val="accent3">
        <a:shade val="80000"/>
      </a:schemeClr>
    </dgm:fillClrLst>
    <dgm:linClrLst meth="repeat">
      <a:schemeClr val="lt1">
        <a:alpha val="0"/>
      </a:schemeClr>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node1NoLn">
    <dgm:fillClrLst>
      <a:schemeClr val="accent3">
        <a:shade val="80000"/>
      </a:schemeClr>
      <a:schemeClr val="accent3">
        <a:tint val="70000"/>
      </a:schemeClr>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2NoLn">
    <dgm:fillClrLst>
      <a:schemeClr val="accent3">
        <a:tint val="99000"/>
      </a:schemeClr>
    </dgm:fillClrLst>
    <dgm:linClrLst meth="repeat">
      <a:schemeClr val="lt1">
        <a:alpha val="0"/>
      </a:schemeClr>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3NoLn">
    <dgm:fillClrLst>
      <a:schemeClr val="accent3">
        <a:tint val="80000"/>
      </a:schemeClr>
    </dgm:fillClrLst>
    <dgm:linClrLst meth="repeat">
      <a:schemeClr val="lt1">
        <a:alpha val="0"/>
      </a:schemeClr>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node4NoLn">
    <dgm:fillClrLst>
      <a:schemeClr val="accent3">
        <a:tint val="70000"/>
      </a:schemeClr>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4537093-08C2-453C-A620-0925BE1B19BC}" type="doc">
      <dgm:prSet loTypeId="urn:microsoft.com/office/officeart/2005/8/layout/radial1" loCatId="relationship" qsTypeId="urn:microsoft.com/office/officeart/2005/8/quickstyle/simple1#1" qsCatId="simple" csTypeId="urn:microsoft.com/office/officeart/2005/8/colors/accent1_2#1" csCatId="accent1" phldr="1"/>
      <dgm:spPr/>
      <dgm:t>
        <a:bodyPr/>
        <a:lstStyle/>
        <a:p>
          <a:endParaRPr lang="en-US"/>
        </a:p>
      </dgm:t>
    </dgm:pt>
    <dgm:pt modelId="{BB0AC1BF-E929-4ED7-83C2-7680843D3048}">
      <dgm:prSet phldrT="[Text]" phldr="0"/>
      <dgm:spPr/>
      <dgm:t>
        <a:bodyPr/>
        <a:lstStyle/>
        <a:p>
          <a:r>
            <a:rPr lang="en-US" dirty="0"/>
            <a:t>Manage My Case</a:t>
          </a:r>
        </a:p>
      </dgm:t>
    </dgm:pt>
    <dgm:pt modelId="{470E94DC-161C-4589-A824-147E16125F88}" type="parTrans" cxnId="{BAE56519-51A5-4170-8F64-970887219985}">
      <dgm:prSet/>
      <dgm:spPr/>
      <dgm:t>
        <a:bodyPr/>
        <a:lstStyle/>
        <a:p>
          <a:endParaRPr lang="en-US"/>
        </a:p>
      </dgm:t>
    </dgm:pt>
    <dgm:pt modelId="{3CB3FD83-712A-4FB8-8F48-A60E2AD3C2A9}" type="sibTrans" cxnId="{BAE56519-51A5-4170-8F64-970887219985}">
      <dgm:prSet/>
      <dgm:spPr/>
      <dgm:t>
        <a:bodyPr/>
        <a:lstStyle/>
        <a:p>
          <a:endParaRPr lang="en-US"/>
        </a:p>
      </dgm:t>
    </dgm:pt>
    <dgm:pt modelId="{256DC18C-2DE0-4928-AF8B-F0279370D8FA}">
      <dgm:prSet phldrT="[Text]" phldr="0"/>
      <dgm:spPr>
        <a:solidFill>
          <a:srgbClr val="00B050"/>
        </a:solidFill>
      </dgm:spPr>
      <dgm:t>
        <a:bodyPr/>
        <a:lstStyle/>
        <a:p>
          <a:r>
            <a:rPr lang="en-US" dirty="0"/>
            <a:t>General Account Issues</a:t>
          </a:r>
        </a:p>
      </dgm:t>
    </dgm:pt>
    <dgm:pt modelId="{D4ED31CB-E313-40F0-A609-FEE4A959B5B0}" type="parTrans" cxnId="{42AE7919-1FA0-46F0-BA1D-8C0F75836D20}">
      <dgm:prSet/>
      <dgm:spPr/>
      <dgm:t>
        <a:bodyPr/>
        <a:lstStyle/>
        <a:p>
          <a:endParaRPr lang="en-US"/>
        </a:p>
      </dgm:t>
    </dgm:pt>
    <dgm:pt modelId="{070B9C39-5D02-49B6-9CD8-7C6DD1E4FBE7}" type="sibTrans" cxnId="{42AE7919-1FA0-46F0-BA1D-8C0F75836D20}">
      <dgm:prSet/>
      <dgm:spPr/>
      <dgm:t>
        <a:bodyPr/>
        <a:lstStyle/>
        <a:p>
          <a:endParaRPr lang="en-US"/>
        </a:p>
      </dgm:t>
    </dgm:pt>
    <dgm:pt modelId="{16F68530-8D9F-4ADC-A74A-6F82B4E2BC4C}">
      <dgm:prSet phldrT="[Text]" phldr="0"/>
      <dgm:spPr>
        <a:solidFill>
          <a:srgbClr val="D88306"/>
        </a:solidFill>
      </dgm:spPr>
      <dgm:t>
        <a:bodyPr/>
        <a:lstStyle/>
        <a:p>
          <a:r>
            <a:rPr lang="en-US" dirty="0"/>
            <a:t>Taking Action</a:t>
          </a:r>
        </a:p>
      </dgm:t>
    </dgm:pt>
    <dgm:pt modelId="{BDEBD3DC-491F-41F9-861C-3EAE5AABB67C}" type="parTrans" cxnId="{AB1AE9DD-91F7-4323-8B34-F6A77F671A01}">
      <dgm:prSet/>
      <dgm:spPr/>
      <dgm:t>
        <a:bodyPr/>
        <a:lstStyle/>
        <a:p>
          <a:endParaRPr lang="en-US"/>
        </a:p>
      </dgm:t>
    </dgm:pt>
    <dgm:pt modelId="{BB2D2981-D3AB-4C4A-B6AF-2921997C9C0A}" type="sibTrans" cxnId="{AB1AE9DD-91F7-4323-8B34-F6A77F671A01}">
      <dgm:prSet/>
      <dgm:spPr/>
      <dgm:t>
        <a:bodyPr/>
        <a:lstStyle/>
        <a:p>
          <a:endParaRPr lang="en-US"/>
        </a:p>
      </dgm:t>
    </dgm:pt>
    <dgm:pt modelId="{2C92104C-D955-4958-8B16-1C471C7E81E1}">
      <dgm:prSet phldrT="[Text]" phldr="1"/>
      <dgm:spPr/>
      <dgm:t>
        <a:bodyPr/>
        <a:lstStyle/>
        <a:p>
          <a:endParaRPr lang="en-US" dirty="0"/>
        </a:p>
      </dgm:t>
    </dgm:pt>
    <dgm:pt modelId="{A6014B41-08CA-421A-A98C-85C5B5414E4F}" type="parTrans" cxnId="{02B47F72-A685-495B-9E6C-AC045223E399}">
      <dgm:prSet/>
      <dgm:spPr/>
      <dgm:t>
        <a:bodyPr/>
        <a:lstStyle/>
        <a:p>
          <a:endParaRPr lang="en-US"/>
        </a:p>
      </dgm:t>
    </dgm:pt>
    <dgm:pt modelId="{F82B13E8-2411-4FB5-B027-7DCE6E8659F5}" type="sibTrans" cxnId="{02B47F72-A685-495B-9E6C-AC045223E399}">
      <dgm:prSet/>
      <dgm:spPr/>
      <dgm:t>
        <a:bodyPr/>
        <a:lstStyle/>
        <a:p>
          <a:endParaRPr lang="en-US"/>
        </a:p>
      </dgm:t>
    </dgm:pt>
    <dgm:pt modelId="{B5821903-2BF3-478D-AEE8-87F130133E06}">
      <dgm:prSet phldrT="[Text]" phldr="0"/>
      <dgm:spPr>
        <a:solidFill>
          <a:srgbClr val="7030A0"/>
        </a:solidFill>
      </dgm:spPr>
      <dgm:t>
        <a:bodyPr/>
        <a:lstStyle/>
        <a:p>
          <a:r>
            <a:rPr lang="en-US"/>
            <a:t>Getting Information</a:t>
          </a:r>
          <a:endParaRPr lang="en-US" dirty="0"/>
        </a:p>
      </dgm:t>
    </dgm:pt>
    <dgm:pt modelId="{82296738-1E79-425A-A7EC-FF496ED50661}" type="parTrans" cxnId="{4962A52B-7376-4859-BC7B-2AA8EA3AC1FA}">
      <dgm:prSet/>
      <dgm:spPr/>
      <dgm:t>
        <a:bodyPr/>
        <a:lstStyle/>
        <a:p>
          <a:endParaRPr lang="en-US"/>
        </a:p>
      </dgm:t>
    </dgm:pt>
    <dgm:pt modelId="{B920AB48-76BC-4B0B-B882-7075D9FA8DD1}" type="sibTrans" cxnId="{4962A52B-7376-4859-BC7B-2AA8EA3AC1FA}">
      <dgm:prSet/>
      <dgm:spPr/>
      <dgm:t>
        <a:bodyPr/>
        <a:lstStyle/>
        <a:p>
          <a:endParaRPr lang="en-US"/>
        </a:p>
      </dgm:t>
    </dgm:pt>
    <dgm:pt modelId="{F26FEB3E-5883-45AA-B16E-1272B6B60D0E}" type="pres">
      <dgm:prSet presAssocID="{B4537093-08C2-453C-A620-0925BE1B19BC}" presName="cycle" presStyleCnt="0">
        <dgm:presLayoutVars>
          <dgm:chMax val="1"/>
          <dgm:dir/>
          <dgm:animLvl val="ctr"/>
          <dgm:resizeHandles val="exact"/>
        </dgm:presLayoutVars>
      </dgm:prSet>
      <dgm:spPr/>
    </dgm:pt>
    <dgm:pt modelId="{A90D2570-44AD-4C8D-9416-62F4DD4704B9}" type="pres">
      <dgm:prSet presAssocID="{BB0AC1BF-E929-4ED7-83C2-7680843D3048}" presName="centerShape" presStyleLbl="node0" presStyleIdx="0" presStyleCnt="1" custScaleX="119317" custScaleY="112941"/>
      <dgm:spPr/>
    </dgm:pt>
    <dgm:pt modelId="{22F2E318-D445-413B-8578-E7242870BBDB}" type="pres">
      <dgm:prSet presAssocID="{D4ED31CB-E313-40F0-A609-FEE4A959B5B0}" presName="Name9" presStyleLbl="parChTrans1D2" presStyleIdx="0" presStyleCnt="3"/>
      <dgm:spPr/>
    </dgm:pt>
    <dgm:pt modelId="{60E7BC17-5BDF-427B-A2BE-1998E6AC8B32}" type="pres">
      <dgm:prSet presAssocID="{D4ED31CB-E313-40F0-A609-FEE4A959B5B0}" presName="connTx" presStyleLbl="parChTrans1D2" presStyleIdx="0" presStyleCnt="3"/>
      <dgm:spPr/>
    </dgm:pt>
    <dgm:pt modelId="{AC19530D-899A-4AAB-9F7B-3833C8CA7BCC}" type="pres">
      <dgm:prSet presAssocID="{256DC18C-2DE0-4928-AF8B-F0279370D8FA}" presName="node" presStyleLbl="node1" presStyleIdx="0" presStyleCnt="3">
        <dgm:presLayoutVars>
          <dgm:bulletEnabled val="1"/>
        </dgm:presLayoutVars>
      </dgm:prSet>
      <dgm:spPr/>
    </dgm:pt>
    <dgm:pt modelId="{102178EA-ADC6-490C-A7CF-77FED3964C4D}" type="pres">
      <dgm:prSet presAssocID="{82296738-1E79-425A-A7EC-FF496ED50661}" presName="Name9" presStyleLbl="parChTrans1D2" presStyleIdx="1" presStyleCnt="3"/>
      <dgm:spPr/>
    </dgm:pt>
    <dgm:pt modelId="{45ADF91F-9209-4E4C-94F2-D4CC1D34A3B8}" type="pres">
      <dgm:prSet presAssocID="{82296738-1E79-425A-A7EC-FF496ED50661}" presName="connTx" presStyleLbl="parChTrans1D2" presStyleIdx="1" presStyleCnt="3"/>
      <dgm:spPr/>
    </dgm:pt>
    <dgm:pt modelId="{628470B2-44EB-4A4E-90B2-7895D7D5FCF4}" type="pres">
      <dgm:prSet presAssocID="{B5821903-2BF3-478D-AEE8-87F130133E06}" presName="node" presStyleLbl="node1" presStyleIdx="1" presStyleCnt="3">
        <dgm:presLayoutVars>
          <dgm:bulletEnabled val="1"/>
        </dgm:presLayoutVars>
      </dgm:prSet>
      <dgm:spPr/>
    </dgm:pt>
    <dgm:pt modelId="{B8D1F967-E232-4D76-98CE-96B7FE1BE96A}" type="pres">
      <dgm:prSet presAssocID="{BDEBD3DC-491F-41F9-861C-3EAE5AABB67C}" presName="Name9" presStyleLbl="parChTrans1D2" presStyleIdx="2" presStyleCnt="3"/>
      <dgm:spPr/>
    </dgm:pt>
    <dgm:pt modelId="{5FACA593-078B-4381-9FC2-A1678CA1DFD8}" type="pres">
      <dgm:prSet presAssocID="{BDEBD3DC-491F-41F9-861C-3EAE5AABB67C}" presName="connTx" presStyleLbl="parChTrans1D2" presStyleIdx="2" presStyleCnt="3"/>
      <dgm:spPr/>
    </dgm:pt>
    <dgm:pt modelId="{34DF408F-7CD7-417B-BEDB-B6CAF1C6719B}" type="pres">
      <dgm:prSet presAssocID="{16F68530-8D9F-4ADC-A74A-6F82B4E2BC4C}" presName="node" presStyleLbl="node1" presStyleIdx="2" presStyleCnt="3">
        <dgm:presLayoutVars>
          <dgm:bulletEnabled val="1"/>
        </dgm:presLayoutVars>
      </dgm:prSet>
      <dgm:spPr/>
    </dgm:pt>
  </dgm:ptLst>
  <dgm:cxnLst>
    <dgm:cxn modelId="{BAE56519-51A5-4170-8F64-970887219985}" srcId="{B4537093-08C2-453C-A620-0925BE1B19BC}" destId="{BB0AC1BF-E929-4ED7-83C2-7680843D3048}" srcOrd="0" destOrd="0" parTransId="{470E94DC-161C-4589-A824-147E16125F88}" sibTransId="{3CB3FD83-712A-4FB8-8F48-A60E2AD3C2A9}"/>
    <dgm:cxn modelId="{42AE7919-1FA0-46F0-BA1D-8C0F75836D20}" srcId="{BB0AC1BF-E929-4ED7-83C2-7680843D3048}" destId="{256DC18C-2DE0-4928-AF8B-F0279370D8FA}" srcOrd="0" destOrd="0" parTransId="{D4ED31CB-E313-40F0-A609-FEE4A959B5B0}" sibTransId="{070B9C39-5D02-49B6-9CD8-7C6DD1E4FBE7}"/>
    <dgm:cxn modelId="{F5F51127-6F14-4E6C-A8C3-AB15D80387C6}" type="presOf" srcId="{16F68530-8D9F-4ADC-A74A-6F82B4E2BC4C}" destId="{34DF408F-7CD7-417B-BEDB-B6CAF1C6719B}" srcOrd="0" destOrd="0" presId="urn:microsoft.com/office/officeart/2005/8/layout/radial1"/>
    <dgm:cxn modelId="{4962A52B-7376-4859-BC7B-2AA8EA3AC1FA}" srcId="{BB0AC1BF-E929-4ED7-83C2-7680843D3048}" destId="{B5821903-2BF3-478D-AEE8-87F130133E06}" srcOrd="1" destOrd="0" parTransId="{82296738-1E79-425A-A7EC-FF496ED50661}" sibTransId="{B920AB48-76BC-4B0B-B882-7075D9FA8DD1}"/>
    <dgm:cxn modelId="{1AB7B433-8A43-4B04-9B13-478CF55AD4B1}" type="presOf" srcId="{BDEBD3DC-491F-41F9-861C-3EAE5AABB67C}" destId="{5FACA593-078B-4381-9FC2-A1678CA1DFD8}" srcOrd="1" destOrd="0" presId="urn:microsoft.com/office/officeart/2005/8/layout/radial1"/>
    <dgm:cxn modelId="{DD1A216B-60AF-4ADC-AD69-E9B31ED16A8F}" type="presOf" srcId="{B4537093-08C2-453C-A620-0925BE1B19BC}" destId="{F26FEB3E-5883-45AA-B16E-1272B6B60D0E}" srcOrd="0" destOrd="0" presId="urn:microsoft.com/office/officeart/2005/8/layout/radial1"/>
    <dgm:cxn modelId="{02B47F72-A685-495B-9E6C-AC045223E399}" srcId="{B4537093-08C2-453C-A620-0925BE1B19BC}" destId="{2C92104C-D955-4958-8B16-1C471C7E81E1}" srcOrd="1" destOrd="0" parTransId="{A6014B41-08CA-421A-A98C-85C5B5414E4F}" sibTransId="{F82B13E8-2411-4FB5-B027-7DCE6E8659F5}"/>
    <dgm:cxn modelId="{D36A9E52-B411-4D7B-BC81-776F0845123D}" type="presOf" srcId="{D4ED31CB-E313-40F0-A609-FEE4A959B5B0}" destId="{60E7BC17-5BDF-427B-A2BE-1998E6AC8B32}" srcOrd="1" destOrd="0" presId="urn:microsoft.com/office/officeart/2005/8/layout/radial1"/>
    <dgm:cxn modelId="{F53371A0-3257-49CB-AEF7-FDC004D1B4E6}" type="presOf" srcId="{82296738-1E79-425A-A7EC-FF496ED50661}" destId="{102178EA-ADC6-490C-A7CF-77FED3964C4D}" srcOrd="0" destOrd="0" presId="urn:microsoft.com/office/officeart/2005/8/layout/radial1"/>
    <dgm:cxn modelId="{D87E9CA4-31F8-4726-B0F2-322541A21C00}" type="presOf" srcId="{82296738-1E79-425A-A7EC-FF496ED50661}" destId="{45ADF91F-9209-4E4C-94F2-D4CC1D34A3B8}" srcOrd="1" destOrd="0" presId="urn:microsoft.com/office/officeart/2005/8/layout/radial1"/>
    <dgm:cxn modelId="{418C22AF-3EA1-4936-B453-8FC0A48E02F4}" type="presOf" srcId="{BDEBD3DC-491F-41F9-861C-3EAE5AABB67C}" destId="{B8D1F967-E232-4D76-98CE-96B7FE1BE96A}" srcOrd="0" destOrd="0" presId="urn:microsoft.com/office/officeart/2005/8/layout/radial1"/>
    <dgm:cxn modelId="{FA6C79B1-3073-4CF0-9D87-B692F8657615}" type="presOf" srcId="{B5821903-2BF3-478D-AEE8-87F130133E06}" destId="{628470B2-44EB-4A4E-90B2-7895D7D5FCF4}" srcOrd="0" destOrd="0" presId="urn:microsoft.com/office/officeart/2005/8/layout/radial1"/>
    <dgm:cxn modelId="{AB1AE9DD-91F7-4323-8B34-F6A77F671A01}" srcId="{BB0AC1BF-E929-4ED7-83C2-7680843D3048}" destId="{16F68530-8D9F-4ADC-A74A-6F82B4E2BC4C}" srcOrd="2" destOrd="0" parTransId="{BDEBD3DC-491F-41F9-861C-3EAE5AABB67C}" sibTransId="{BB2D2981-D3AB-4C4A-B6AF-2921997C9C0A}"/>
    <dgm:cxn modelId="{9534F7EF-B06C-42F8-B3C3-E200534A28EC}" type="presOf" srcId="{D4ED31CB-E313-40F0-A609-FEE4A959B5B0}" destId="{22F2E318-D445-413B-8578-E7242870BBDB}" srcOrd="0" destOrd="0" presId="urn:microsoft.com/office/officeart/2005/8/layout/radial1"/>
    <dgm:cxn modelId="{61A17BF5-013A-4665-97E2-912665257B2C}" type="presOf" srcId="{256DC18C-2DE0-4928-AF8B-F0279370D8FA}" destId="{AC19530D-899A-4AAB-9F7B-3833C8CA7BCC}" srcOrd="0" destOrd="0" presId="urn:microsoft.com/office/officeart/2005/8/layout/radial1"/>
    <dgm:cxn modelId="{6F34DDF6-0C23-47BB-9780-67BFB94B4074}" type="presOf" srcId="{BB0AC1BF-E929-4ED7-83C2-7680843D3048}" destId="{A90D2570-44AD-4C8D-9416-62F4DD4704B9}" srcOrd="0" destOrd="0" presId="urn:microsoft.com/office/officeart/2005/8/layout/radial1"/>
    <dgm:cxn modelId="{0BF90B56-007A-44E3-A37E-301BA2E6DB12}" type="presParOf" srcId="{F26FEB3E-5883-45AA-B16E-1272B6B60D0E}" destId="{A90D2570-44AD-4C8D-9416-62F4DD4704B9}" srcOrd="0" destOrd="0" presId="urn:microsoft.com/office/officeart/2005/8/layout/radial1"/>
    <dgm:cxn modelId="{2CB6C4EB-0C74-4536-B173-6BCEBDA973F6}" type="presParOf" srcId="{F26FEB3E-5883-45AA-B16E-1272B6B60D0E}" destId="{22F2E318-D445-413B-8578-E7242870BBDB}" srcOrd="1" destOrd="0" presId="urn:microsoft.com/office/officeart/2005/8/layout/radial1"/>
    <dgm:cxn modelId="{5583B1A5-101E-469F-81D9-2D5374EE09D5}" type="presParOf" srcId="{22F2E318-D445-413B-8578-E7242870BBDB}" destId="{60E7BC17-5BDF-427B-A2BE-1998E6AC8B32}" srcOrd="0" destOrd="0" presId="urn:microsoft.com/office/officeart/2005/8/layout/radial1"/>
    <dgm:cxn modelId="{950302EE-E41E-4CE6-AFDE-0BCC287904BE}" type="presParOf" srcId="{F26FEB3E-5883-45AA-B16E-1272B6B60D0E}" destId="{AC19530D-899A-4AAB-9F7B-3833C8CA7BCC}" srcOrd="2" destOrd="0" presId="urn:microsoft.com/office/officeart/2005/8/layout/radial1"/>
    <dgm:cxn modelId="{AF019137-E022-4B86-B624-0550B63DF233}" type="presParOf" srcId="{F26FEB3E-5883-45AA-B16E-1272B6B60D0E}" destId="{102178EA-ADC6-490C-A7CF-77FED3964C4D}" srcOrd="3" destOrd="0" presId="urn:microsoft.com/office/officeart/2005/8/layout/radial1"/>
    <dgm:cxn modelId="{2A307DA5-6626-480F-A006-9E7F17727A91}" type="presParOf" srcId="{102178EA-ADC6-490C-A7CF-77FED3964C4D}" destId="{45ADF91F-9209-4E4C-94F2-D4CC1D34A3B8}" srcOrd="0" destOrd="0" presId="urn:microsoft.com/office/officeart/2005/8/layout/radial1"/>
    <dgm:cxn modelId="{FDE7E658-C48D-46D6-8EF7-1448F4B23D06}" type="presParOf" srcId="{F26FEB3E-5883-45AA-B16E-1272B6B60D0E}" destId="{628470B2-44EB-4A4E-90B2-7895D7D5FCF4}" srcOrd="4" destOrd="0" presId="urn:microsoft.com/office/officeart/2005/8/layout/radial1"/>
    <dgm:cxn modelId="{3B3218BF-8105-4FD6-9F60-08DF8495A3C9}" type="presParOf" srcId="{F26FEB3E-5883-45AA-B16E-1272B6B60D0E}" destId="{B8D1F967-E232-4D76-98CE-96B7FE1BE96A}" srcOrd="5" destOrd="0" presId="urn:microsoft.com/office/officeart/2005/8/layout/radial1"/>
    <dgm:cxn modelId="{01BC8DE2-2CCD-4E61-89FF-C1122EAA37C1}" type="presParOf" srcId="{B8D1F967-E232-4D76-98CE-96B7FE1BE96A}" destId="{5FACA593-078B-4381-9FC2-A1678CA1DFD8}" srcOrd="0" destOrd="0" presId="urn:microsoft.com/office/officeart/2005/8/layout/radial1"/>
    <dgm:cxn modelId="{A53D5374-36AC-4043-8F05-C6AA39C85012}" type="presParOf" srcId="{F26FEB3E-5883-45AA-B16E-1272B6B60D0E}" destId="{34DF408F-7CD7-417B-BEDB-B6CAF1C6719B}" srcOrd="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537093-08C2-453C-A620-0925BE1B19BC}" type="doc">
      <dgm:prSet loTypeId="urn:microsoft.com/office/officeart/2005/8/layout/radial1" loCatId="relationship" qsTypeId="urn:microsoft.com/office/officeart/2005/8/quickstyle/simple1#2" qsCatId="simple" csTypeId="urn:microsoft.com/office/officeart/2005/8/colors/accent1_2#2" csCatId="accent1" phldr="1"/>
      <dgm:spPr/>
      <dgm:t>
        <a:bodyPr/>
        <a:lstStyle/>
        <a:p>
          <a:endParaRPr lang="en-US"/>
        </a:p>
      </dgm:t>
    </dgm:pt>
    <dgm:pt modelId="{BB0AC1BF-E929-4ED7-83C2-7680843D3048}">
      <dgm:prSet phldrT="[Text]" phldr="0"/>
      <dgm:spPr/>
      <dgm:t>
        <a:bodyPr/>
        <a:lstStyle/>
        <a:p>
          <a:r>
            <a:rPr lang="en-US" dirty="0"/>
            <a:t>Manage My Case</a:t>
          </a:r>
        </a:p>
      </dgm:t>
    </dgm:pt>
    <dgm:pt modelId="{470E94DC-161C-4589-A824-147E16125F88}" type="parTrans" cxnId="{BAE56519-51A5-4170-8F64-970887219985}">
      <dgm:prSet/>
      <dgm:spPr/>
      <dgm:t>
        <a:bodyPr/>
        <a:lstStyle/>
        <a:p>
          <a:endParaRPr lang="en-US"/>
        </a:p>
      </dgm:t>
    </dgm:pt>
    <dgm:pt modelId="{3CB3FD83-712A-4FB8-8F48-A60E2AD3C2A9}" type="sibTrans" cxnId="{BAE56519-51A5-4170-8F64-970887219985}">
      <dgm:prSet/>
      <dgm:spPr/>
      <dgm:t>
        <a:bodyPr/>
        <a:lstStyle/>
        <a:p>
          <a:endParaRPr lang="en-US"/>
        </a:p>
      </dgm:t>
    </dgm:pt>
    <dgm:pt modelId="{256DC18C-2DE0-4928-AF8B-F0279370D8FA}">
      <dgm:prSet phldrT="[Text]" phldr="0"/>
      <dgm:spPr>
        <a:solidFill>
          <a:srgbClr val="00B050"/>
        </a:solidFill>
      </dgm:spPr>
      <dgm:t>
        <a:bodyPr/>
        <a:lstStyle/>
        <a:p>
          <a:r>
            <a:rPr lang="en-US" dirty="0"/>
            <a:t>General Account Issues</a:t>
          </a:r>
        </a:p>
      </dgm:t>
    </dgm:pt>
    <dgm:pt modelId="{D4ED31CB-E313-40F0-A609-FEE4A959B5B0}" type="parTrans" cxnId="{42AE7919-1FA0-46F0-BA1D-8C0F75836D20}">
      <dgm:prSet/>
      <dgm:spPr/>
      <dgm:t>
        <a:bodyPr/>
        <a:lstStyle/>
        <a:p>
          <a:endParaRPr lang="en-US"/>
        </a:p>
      </dgm:t>
    </dgm:pt>
    <dgm:pt modelId="{070B9C39-5D02-49B6-9CD8-7C6DD1E4FBE7}" type="sibTrans" cxnId="{42AE7919-1FA0-46F0-BA1D-8C0F75836D20}">
      <dgm:prSet/>
      <dgm:spPr/>
      <dgm:t>
        <a:bodyPr/>
        <a:lstStyle/>
        <a:p>
          <a:endParaRPr lang="en-US"/>
        </a:p>
      </dgm:t>
    </dgm:pt>
    <dgm:pt modelId="{16F68530-8D9F-4ADC-A74A-6F82B4E2BC4C}">
      <dgm:prSet phldrT="[Text]" phldr="0"/>
      <dgm:spPr>
        <a:solidFill>
          <a:schemeClr val="bg1">
            <a:lumMod val="95000"/>
          </a:schemeClr>
        </a:solidFill>
      </dgm:spPr>
      <dgm:t>
        <a:bodyPr/>
        <a:lstStyle/>
        <a:p>
          <a:r>
            <a:rPr lang="en-US" dirty="0"/>
            <a:t>Taking Action</a:t>
          </a:r>
        </a:p>
      </dgm:t>
    </dgm:pt>
    <dgm:pt modelId="{BDEBD3DC-491F-41F9-861C-3EAE5AABB67C}" type="parTrans" cxnId="{AB1AE9DD-91F7-4323-8B34-F6A77F671A01}">
      <dgm:prSet/>
      <dgm:spPr/>
      <dgm:t>
        <a:bodyPr/>
        <a:lstStyle/>
        <a:p>
          <a:endParaRPr lang="en-US"/>
        </a:p>
      </dgm:t>
    </dgm:pt>
    <dgm:pt modelId="{BB2D2981-D3AB-4C4A-B6AF-2921997C9C0A}" type="sibTrans" cxnId="{AB1AE9DD-91F7-4323-8B34-F6A77F671A01}">
      <dgm:prSet/>
      <dgm:spPr/>
      <dgm:t>
        <a:bodyPr/>
        <a:lstStyle/>
        <a:p>
          <a:endParaRPr lang="en-US"/>
        </a:p>
      </dgm:t>
    </dgm:pt>
    <dgm:pt modelId="{2C92104C-D955-4958-8B16-1C471C7E81E1}">
      <dgm:prSet phldrT="[Text]" phldr="1"/>
      <dgm:spPr/>
      <dgm:t>
        <a:bodyPr/>
        <a:lstStyle/>
        <a:p>
          <a:endParaRPr lang="en-US" dirty="0"/>
        </a:p>
      </dgm:t>
    </dgm:pt>
    <dgm:pt modelId="{A6014B41-08CA-421A-A98C-85C5B5414E4F}" type="parTrans" cxnId="{02B47F72-A685-495B-9E6C-AC045223E399}">
      <dgm:prSet/>
      <dgm:spPr/>
      <dgm:t>
        <a:bodyPr/>
        <a:lstStyle/>
        <a:p>
          <a:endParaRPr lang="en-US"/>
        </a:p>
      </dgm:t>
    </dgm:pt>
    <dgm:pt modelId="{F82B13E8-2411-4FB5-B027-7DCE6E8659F5}" type="sibTrans" cxnId="{02B47F72-A685-495B-9E6C-AC045223E399}">
      <dgm:prSet/>
      <dgm:spPr/>
      <dgm:t>
        <a:bodyPr/>
        <a:lstStyle/>
        <a:p>
          <a:endParaRPr lang="en-US"/>
        </a:p>
      </dgm:t>
    </dgm:pt>
    <dgm:pt modelId="{B5821903-2BF3-478D-AEE8-87F130133E06}">
      <dgm:prSet phldrT="[Text]" phldr="0"/>
      <dgm:spPr>
        <a:solidFill>
          <a:schemeClr val="bg1">
            <a:lumMod val="95000"/>
          </a:schemeClr>
        </a:solidFill>
      </dgm:spPr>
      <dgm:t>
        <a:bodyPr/>
        <a:lstStyle/>
        <a:p>
          <a:r>
            <a:rPr lang="en-US"/>
            <a:t>Getting Information</a:t>
          </a:r>
          <a:endParaRPr lang="en-US" dirty="0"/>
        </a:p>
      </dgm:t>
    </dgm:pt>
    <dgm:pt modelId="{82296738-1E79-425A-A7EC-FF496ED50661}" type="parTrans" cxnId="{4962A52B-7376-4859-BC7B-2AA8EA3AC1FA}">
      <dgm:prSet/>
      <dgm:spPr/>
      <dgm:t>
        <a:bodyPr/>
        <a:lstStyle/>
        <a:p>
          <a:endParaRPr lang="en-US"/>
        </a:p>
      </dgm:t>
    </dgm:pt>
    <dgm:pt modelId="{B920AB48-76BC-4B0B-B882-7075D9FA8DD1}" type="sibTrans" cxnId="{4962A52B-7376-4859-BC7B-2AA8EA3AC1FA}">
      <dgm:prSet/>
      <dgm:spPr/>
      <dgm:t>
        <a:bodyPr/>
        <a:lstStyle/>
        <a:p>
          <a:endParaRPr lang="en-US"/>
        </a:p>
      </dgm:t>
    </dgm:pt>
    <dgm:pt modelId="{F26FEB3E-5883-45AA-B16E-1272B6B60D0E}" type="pres">
      <dgm:prSet presAssocID="{B4537093-08C2-453C-A620-0925BE1B19BC}" presName="cycle" presStyleCnt="0">
        <dgm:presLayoutVars>
          <dgm:chMax val="1"/>
          <dgm:dir/>
          <dgm:animLvl val="ctr"/>
          <dgm:resizeHandles val="exact"/>
        </dgm:presLayoutVars>
      </dgm:prSet>
      <dgm:spPr/>
    </dgm:pt>
    <dgm:pt modelId="{A90D2570-44AD-4C8D-9416-62F4DD4704B9}" type="pres">
      <dgm:prSet presAssocID="{BB0AC1BF-E929-4ED7-83C2-7680843D3048}" presName="centerShape" presStyleLbl="node0" presStyleIdx="0" presStyleCnt="1" custScaleX="119317" custScaleY="112941"/>
      <dgm:spPr/>
    </dgm:pt>
    <dgm:pt modelId="{22F2E318-D445-413B-8578-E7242870BBDB}" type="pres">
      <dgm:prSet presAssocID="{D4ED31CB-E313-40F0-A609-FEE4A959B5B0}" presName="Name9" presStyleLbl="parChTrans1D2" presStyleIdx="0" presStyleCnt="3"/>
      <dgm:spPr/>
    </dgm:pt>
    <dgm:pt modelId="{60E7BC17-5BDF-427B-A2BE-1998E6AC8B32}" type="pres">
      <dgm:prSet presAssocID="{D4ED31CB-E313-40F0-A609-FEE4A959B5B0}" presName="connTx" presStyleLbl="parChTrans1D2" presStyleIdx="0" presStyleCnt="3"/>
      <dgm:spPr/>
    </dgm:pt>
    <dgm:pt modelId="{AC19530D-899A-4AAB-9F7B-3833C8CA7BCC}" type="pres">
      <dgm:prSet presAssocID="{256DC18C-2DE0-4928-AF8B-F0279370D8FA}" presName="node" presStyleLbl="node1" presStyleIdx="0" presStyleCnt="3">
        <dgm:presLayoutVars>
          <dgm:bulletEnabled val="1"/>
        </dgm:presLayoutVars>
      </dgm:prSet>
      <dgm:spPr/>
    </dgm:pt>
    <dgm:pt modelId="{102178EA-ADC6-490C-A7CF-77FED3964C4D}" type="pres">
      <dgm:prSet presAssocID="{82296738-1E79-425A-A7EC-FF496ED50661}" presName="Name9" presStyleLbl="parChTrans1D2" presStyleIdx="1" presStyleCnt="3"/>
      <dgm:spPr/>
    </dgm:pt>
    <dgm:pt modelId="{45ADF91F-9209-4E4C-94F2-D4CC1D34A3B8}" type="pres">
      <dgm:prSet presAssocID="{82296738-1E79-425A-A7EC-FF496ED50661}" presName="connTx" presStyleLbl="parChTrans1D2" presStyleIdx="1" presStyleCnt="3"/>
      <dgm:spPr/>
    </dgm:pt>
    <dgm:pt modelId="{628470B2-44EB-4A4E-90B2-7895D7D5FCF4}" type="pres">
      <dgm:prSet presAssocID="{B5821903-2BF3-478D-AEE8-87F130133E06}" presName="node" presStyleLbl="node1" presStyleIdx="1" presStyleCnt="3">
        <dgm:presLayoutVars>
          <dgm:bulletEnabled val="1"/>
        </dgm:presLayoutVars>
      </dgm:prSet>
      <dgm:spPr/>
    </dgm:pt>
    <dgm:pt modelId="{B8D1F967-E232-4D76-98CE-96B7FE1BE96A}" type="pres">
      <dgm:prSet presAssocID="{BDEBD3DC-491F-41F9-861C-3EAE5AABB67C}" presName="Name9" presStyleLbl="parChTrans1D2" presStyleIdx="2" presStyleCnt="3"/>
      <dgm:spPr/>
    </dgm:pt>
    <dgm:pt modelId="{5FACA593-078B-4381-9FC2-A1678CA1DFD8}" type="pres">
      <dgm:prSet presAssocID="{BDEBD3DC-491F-41F9-861C-3EAE5AABB67C}" presName="connTx" presStyleLbl="parChTrans1D2" presStyleIdx="2" presStyleCnt="3"/>
      <dgm:spPr/>
    </dgm:pt>
    <dgm:pt modelId="{34DF408F-7CD7-417B-BEDB-B6CAF1C6719B}" type="pres">
      <dgm:prSet presAssocID="{16F68530-8D9F-4ADC-A74A-6F82B4E2BC4C}" presName="node" presStyleLbl="node1" presStyleIdx="2" presStyleCnt="3">
        <dgm:presLayoutVars>
          <dgm:bulletEnabled val="1"/>
        </dgm:presLayoutVars>
      </dgm:prSet>
      <dgm:spPr/>
    </dgm:pt>
  </dgm:ptLst>
  <dgm:cxnLst>
    <dgm:cxn modelId="{BAE56519-51A5-4170-8F64-970887219985}" srcId="{B4537093-08C2-453C-A620-0925BE1B19BC}" destId="{BB0AC1BF-E929-4ED7-83C2-7680843D3048}" srcOrd="0" destOrd="0" parTransId="{470E94DC-161C-4589-A824-147E16125F88}" sibTransId="{3CB3FD83-712A-4FB8-8F48-A60E2AD3C2A9}"/>
    <dgm:cxn modelId="{42AE7919-1FA0-46F0-BA1D-8C0F75836D20}" srcId="{BB0AC1BF-E929-4ED7-83C2-7680843D3048}" destId="{256DC18C-2DE0-4928-AF8B-F0279370D8FA}" srcOrd="0" destOrd="0" parTransId="{D4ED31CB-E313-40F0-A609-FEE4A959B5B0}" sibTransId="{070B9C39-5D02-49B6-9CD8-7C6DD1E4FBE7}"/>
    <dgm:cxn modelId="{F5F51127-6F14-4E6C-A8C3-AB15D80387C6}" type="presOf" srcId="{16F68530-8D9F-4ADC-A74A-6F82B4E2BC4C}" destId="{34DF408F-7CD7-417B-BEDB-B6CAF1C6719B}" srcOrd="0" destOrd="0" presId="urn:microsoft.com/office/officeart/2005/8/layout/radial1"/>
    <dgm:cxn modelId="{4962A52B-7376-4859-BC7B-2AA8EA3AC1FA}" srcId="{BB0AC1BF-E929-4ED7-83C2-7680843D3048}" destId="{B5821903-2BF3-478D-AEE8-87F130133E06}" srcOrd="1" destOrd="0" parTransId="{82296738-1E79-425A-A7EC-FF496ED50661}" sibTransId="{B920AB48-76BC-4B0B-B882-7075D9FA8DD1}"/>
    <dgm:cxn modelId="{1AB7B433-8A43-4B04-9B13-478CF55AD4B1}" type="presOf" srcId="{BDEBD3DC-491F-41F9-861C-3EAE5AABB67C}" destId="{5FACA593-078B-4381-9FC2-A1678CA1DFD8}" srcOrd="1" destOrd="0" presId="urn:microsoft.com/office/officeart/2005/8/layout/radial1"/>
    <dgm:cxn modelId="{DD1A216B-60AF-4ADC-AD69-E9B31ED16A8F}" type="presOf" srcId="{B4537093-08C2-453C-A620-0925BE1B19BC}" destId="{F26FEB3E-5883-45AA-B16E-1272B6B60D0E}" srcOrd="0" destOrd="0" presId="urn:microsoft.com/office/officeart/2005/8/layout/radial1"/>
    <dgm:cxn modelId="{02B47F72-A685-495B-9E6C-AC045223E399}" srcId="{B4537093-08C2-453C-A620-0925BE1B19BC}" destId="{2C92104C-D955-4958-8B16-1C471C7E81E1}" srcOrd="1" destOrd="0" parTransId="{A6014B41-08CA-421A-A98C-85C5B5414E4F}" sibTransId="{F82B13E8-2411-4FB5-B027-7DCE6E8659F5}"/>
    <dgm:cxn modelId="{D36A9E52-B411-4D7B-BC81-776F0845123D}" type="presOf" srcId="{D4ED31CB-E313-40F0-A609-FEE4A959B5B0}" destId="{60E7BC17-5BDF-427B-A2BE-1998E6AC8B32}" srcOrd="1" destOrd="0" presId="urn:microsoft.com/office/officeart/2005/8/layout/radial1"/>
    <dgm:cxn modelId="{F53371A0-3257-49CB-AEF7-FDC004D1B4E6}" type="presOf" srcId="{82296738-1E79-425A-A7EC-FF496ED50661}" destId="{102178EA-ADC6-490C-A7CF-77FED3964C4D}" srcOrd="0" destOrd="0" presId="urn:microsoft.com/office/officeart/2005/8/layout/radial1"/>
    <dgm:cxn modelId="{D87E9CA4-31F8-4726-B0F2-322541A21C00}" type="presOf" srcId="{82296738-1E79-425A-A7EC-FF496ED50661}" destId="{45ADF91F-9209-4E4C-94F2-D4CC1D34A3B8}" srcOrd="1" destOrd="0" presId="urn:microsoft.com/office/officeart/2005/8/layout/radial1"/>
    <dgm:cxn modelId="{418C22AF-3EA1-4936-B453-8FC0A48E02F4}" type="presOf" srcId="{BDEBD3DC-491F-41F9-861C-3EAE5AABB67C}" destId="{B8D1F967-E232-4D76-98CE-96B7FE1BE96A}" srcOrd="0" destOrd="0" presId="urn:microsoft.com/office/officeart/2005/8/layout/radial1"/>
    <dgm:cxn modelId="{FA6C79B1-3073-4CF0-9D87-B692F8657615}" type="presOf" srcId="{B5821903-2BF3-478D-AEE8-87F130133E06}" destId="{628470B2-44EB-4A4E-90B2-7895D7D5FCF4}" srcOrd="0" destOrd="0" presId="urn:microsoft.com/office/officeart/2005/8/layout/radial1"/>
    <dgm:cxn modelId="{AB1AE9DD-91F7-4323-8B34-F6A77F671A01}" srcId="{BB0AC1BF-E929-4ED7-83C2-7680843D3048}" destId="{16F68530-8D9F-4ADC-A74A-6F82B4E2BC4C}" srcOrd="2" destOrd="0" parTransId="{BDEBD3DC-491F-41F9-861C-3EAE5AABB67C}" sibTransId="{BB2D2981-D3AB-4C4A-B6AF-2921997C9C0A}"/>
    <dgm:cxn modelId="{9534F7EF-B06C-42F8-B3C3-E200534A28EC}" type="presOf" srcId="{D4ED31CB-E313-40F0-A609-FEE4A959B5B0}" destId="{22F2E318-D445-413B-8578-E7242870BBDB}" srcOrd="0" destOrd="0" presId="urn:microsoft.com/office/officeart/2005/8/layout/radial1"/>
    <dgm:cxn modelId="{61A17BF5-013A-4665-97E2-912665257B2C}" type="presOf" srcId="{256DC18C-2DE0-4928-AF8B-F0279370D8FA}" destId="{AC19530D-899A-4AAB-9F7B-3833C8CA7BCC}" srcOrd="0" destOrd="0" presId="urn:microsoft.com/office/officeart/2005/8/layout/radial1"/>
    <dgm:cxn modelId="{6F34DDF6-0C23-47BB-9780-67BFB94B4074}" type="presOf" srcId="{BB0AC1BF-E929-4ED7-83C2-7680843D3048}" destId="{A90D2570-44AD-4C8D-9416-62F4DD4704B9}" srcOrd="0" destOrd="0" presId="urn:microsoft.com/office/officeart/2005/8/layout/radial1"/>
    <dgm:cxn modelId="{0BF90B56-007A-44E3-A37E-301BA2E6DB12}" type="presParOf" srcId="{F26FEB3E-5883-45AA-B16E-1272B6B60D0E}" destId="{A90D2570-44AD-4C8D-9416-62F4DD4704B9}" srcOrd="0" destOrd="0" presId="urn:microsoft.com/office/officeart/2005/8/layout/radial1"/>
    <dgm:cxn modelId="{2CB6C4EB-0C74-4536-B173-6BCEBDA973F6}" type="presParOf" srcId="{F26FEB3E-5883-45AA-B16E-1272B6B60D0E}" destId="{22F2E318-D445-413B-8578-E7242870BBDB}" srcOrd="1" destOrd="0" presId="urn:microsoft.com/office/officeart/2005/8/layout/radial1"/>
    <dgm:cxn modelId="{5583B1A5-101E-469F-81D9-2D5374EE09D5}" type="presParOf" srcId="{22F2E318-D445-413B-8578-E7242870BBDB}" destId="{60E7BC17-5BDF-427B-A2BE-1998E6AC8B32}" srcOrd="0" destOrd="0" presId="urn:microsoft.com/office/officeart/2005/8/layout/radial1"/>
    <dgm:cxn modelId="{950302EE-E41E-4CE6-AFDE-0BCC287904BE}" type="presParOf" srcId="{F26FEB3E-5883-45AA-B16E-1272B6B60D0E}" destId="{AC19530D-899A-4AAB-9F7B-3833C8CA7BCC}" srcOrd="2" destOrd="0" presId="urn:microsoft.com/office/officeart/2005/8/layout/radial1"/>
    <dgm:cxn modelId="{AF019137-E022-4B86-B624-0550B63DF233}" type="presParOf" srcId="{F26FEB3E-5883-45AA-B16E-1272B6B60D0E}" destId="{102178EA-ADC6-490C-A7CF-77FED3964C4D}" srcOrd="3" destOrd="0" presId="urn:microsoft.com/office/officeart/2005/8/layout/radial1"/>
    <dgm:cxn modelId="{2A307DA5-6626-480F-A006-9E7F17727A91}" type="presParOf" srcId="{102178EA-ADC6-490C-A7CF-77FED3964C4D}" destId="{45ADF91F-9209-4E4C-94F2-D4CC1D34A3B8}" srcOrd="0" destOrd="0" presId="urn:microsoft.com/office/officeart/2005/8/layout/radial1"/>
    <dgm:cxn modelId="{FDE7E658-C48D-46D6-8EF7-1448F4B23D06}" type="presParOf" srcId="{F26FEB3E-5883-45AA-B16E-1272B6B60D0E}" destId="{628470B2-44EB-4A4E-90B2-7895D7D5FCF4}" srcOrd="4" destOrd="0" presId="urn:microsoft.com/office/officeart/2005/8/layout/radial1"/>
    <dgm:cxn modelId="{3B3218BF-8105-4FD6-9F60-08DF8495A3C9}" type="presParOf" srcId="{F26FEB3E-5883-45AA-B16E-1272B6B60D0E}" destId="{B8D1F967-E232-4D76-98CE-96B7FE1BE96A}" srcOrd="5" destOrd="0" presId="urn:microsoft.com/office/officeart/2005/8/layout/radial1"/>
    <dgm:cxn modelId="{01BC8DE2-2CCD-4E61-89FF-C1122EAA37C1}" type="presParOf" srcId="{B8D1F967-E232-4D76-98CE-96B7FE1BE96A}" destId="{5FACA593-078B-4381-9FC2-A1678CA1DFD8}" srcOrd="0" destOrd="0" presId="urn:microsoft.com/office/officeart/2005/8/layout/radial1"/>
    <dgm:cxn modelId="{A53D5374-36AC-4043-8F05-C6AA39C85012}" type="presParOf" srcId="{F26FEB3E-5883-45AA-B16E-1272B6B60D0E}" destId="{34DF408F-7CD7-417B-BEDB-B6CAF1C6719B}"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3" qsCatId="simple" csTypeId="urn:microsoft.com/office/officeart/2005/8/colors/colorful4#1" csCatId="colorful" phldr="1"/>
      <dgm:spPr/>
      <dgm:t>
        <a:bodyPr/>
        <a:lstStyle/>
        <a:p>
          <a:endParaRPr lang="en-US"/>
        </a:p>
      </dgm:t>
    </dgm:pt>
    <dgm:pt modelId="{1179EB03-6497-40B7-A61E-6DE8725158A0}">
      <dgm:prSet phldrT="[Text]" phldr="0" custT="1"/>
      <dgm:spPr>
        <a:solidFill>
          <a:srgbClr val="7030A0"/>
        </a:solidFill>
      </dgm:spPr>
      <dgm:t>
        <a:bodyPr/>
        <a:lstStyle/>
        <a:p>
          <a:r>
            <a:rPr lang="en-US" sz="1400" dirty="0"/>
            <a:t>Setting up ILogin (make sure you access through ABE site</a:t>
          </a:r>
          <a:r>
            <a:rPr lang="en-US" sz="1400"/>
            <a:t>):                                                                                                          </a:t>
          </a:r>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a:solidFill>
          <a:srgbClr val="7030A0"/>
        </a:solidFill>
      </dgm:spPr>
      <dgm:t>
        <a:bodyPr/>
        <a:lstStyle/>
        <a:p>
          <a:endParaRPr lang="en-US"/>
        </a:p>
      </dgm:t>
    </dgm:pt>
    <dgm:pt modelId="{050C5D3D-8C89-45CF-AD42-7643D940F4D0}">
      <dgm:prSet phldrT="[Text]" phldr="0" custT="1"/>
      <dgm:spPr/>
      <dgm:t>
        <a:bodyPr/>
        <a:lstStyle/>
        <a:p>
          <a:r>
            <a:rPr lang="en-US" sz="1400" dirty="0"/>
            <a:t>Connecting ILogin to the Manage My Case account associated with your DHS account:                     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dgm:t>
        <a:bodyPr/>
        <a:lstStyle/>
        <a:p>
          <a:r>
            <a:rPr lang="en-US" sz="1400" dirty="0"/>
            <a:t>Getting access to your DHS account:                                        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4" qsCatId="simple" csTypeId="urn:microsoft.com/office/officeart/2005/8/colors/accent1_2#3" csCatId="accent1" phldr="1"/>
      <dgm:spPr/>
      <dgm:t>
        <a:bodyPr/>
        <a:lstStyle/>
        <a:p>
          <a:endParaRPr lang="en-US"/>
        </a:p>
      </dgm:t>
    </dgm:pt>
    <dgm:pt modelId="{1179EB03-6497-40B7-A61E-6DE8725158A0}">
      <dgm:prSet phldrT="[Text]" phldr="0" custT="1"/>
      <dgm:spPr/>
      <dgm:t>
        <a:bodyPr/>
        <a:lstStyle/>
        <a:p>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dgm:t>
        <a:bodyPr/>
        <a:lstStyle/>
        <a:p>
          <a:endParaRPr lang="en-US"/>
        </a:p>
      </dgm:t>
    </dgm:pt>
    <dgm:pt modelId="{050C5D3D-8C89-45CF-AD42-7643D940F4D0}">
      <dgm:prSet phldrT="[Text]" phldr="0" custT="1"/>
      <dgm:spPr>
        <a:solidFill>
          <a:schemeClr val="bg2"/>
        </a:solidFill>
      </dgm:spPr>
      <dgm:t>
        <a:bodyPr/>
        <a:lstStyle/>
        <a:p>
          <a:r>
            <a:rPr lang="en-US" sz="1400" dirty="0"/>
            <a:t>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a:solidFill>
          <a:schemeClr val="bg2"/>
        </a:solidFill>
      </dgm:spPr>
      <dgm:t>
        <a:bodyPr/>
        <a:lstStyle/>
        <a:p>
          <a:r>
            <a:rPr lang="en-US" sz="1400" dirty="0"/>
            <a:t>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5" qsCatId="simple" csTypeId="urn:microsoft.com/office/officeart/2005/8/colors/accent1_2#4" csCatId="accent1" phldr="1"/>
      <dgm:spPr/>
      <dgm:t>
        <a:bodyPr/>
        <a:lstStyle/>
        <a:p>
          <a:endParaRPr lang="en-US"/>
        </a:p>
      </dgm:t>
    </dgm:pt>
    <dgm:pt modelId="{1179EB03-6497-40B7-A61E-6DE8725158A0}">
      <dgm:prSet phldrT="[Text]" phldr="0" custT="1"/>
      <dgm:spPr/>
      <dgm:t>
        <a:bodyPr/>
        <a:lstStyle/>
        <a:p>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dgm:t>
        <a:bodyPr/>
        <a:lstStyle/>
        <a:p>
          <a:endParaRPr lang="en-US"/>
        </a:p>
      </dgm:t>
    </dgm:pt>
    <dgm:pt modelId="{050C5D3D-8C89-45CF-AD42-7643D940F4D0}">
      <dgm:prSet phldrT="[Text]" phldr="0" custT="1"/>
      <dgm:spPr>
        <a:solidFill>
          <a:schemeClr val="bg2"/>
        </a:solidFill>
      </dgm:spPr>
      <dgm:t>
        <a:bodyPr/>
        <a:lstStyle/>
        <a:p>
          <a:r>
            <a:rPr lang="en-US" sz="1400" dirty="0"/>
            <a:t>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a:solidFill>
          <a:schemeClr val="bg2"/>
        </a:solidFill>
      </dgm:spPr>
      <dgm:t>
        <a:bodyPr/>
        <a:lstStyle/>
        <a:p>
          <a:r>
            <a:rPr lang="en-US" sz="1400" dirty="0"/>
            <a:t>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6" qsCatId="simple" csTypeId="urn:microsoft.com/office/officeart/2005/8/colors/accent1_2#5" csCatId="accent1" phldr="1"/>
      <dgm:spPr/>
      <dgm:t>
        <a:bodyPr/>
        <a:lstStyle/>
        <a:p>
          <a:endParaRPr lang="en-US"/>
        </a:p>
      </dgm:t>
    </dgm:pt>
    <dgm:pt modelId="{1179EB03-6497-40B7-A61E-6DE8725158A0}">
      <dgm:prSet phldrT="[Text]" phldr="0" custT="1"/>
      <dgm:spPr/>
      <dgm:t>
        <a:bodyPr/>
        <a:lstStyle/>
        <a:p>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dgm:t>
        <a:bodyPr/>
        <a:lstStyle/>
        <a:p>
          <a:endParaRPr lang="en-US"/>
        </a:p>
      </dgm:t>
    </dgm:pt>
    <dgm:pt modelId="{050C5D3D-8C89-45CF-AD42-7643D940F4D0}">
      <dgm:prSet phldrT="[Text]" phldr="0" custT="1"/>
      <dgm:spPr>
        <a:solidFill>
          <a:schemeClr val="bg2"/>
        </a:solidFill>
      </dgm:spPr>
      <dgm:t>
        <a:bodyPr/>
        <a:lstStyle/>
        <a:p>
          <a:r>
            <a:rPr lang="en-US" sz="1400" dirty="0"/>
            <a:t>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a:solidFill>
          <a:schemeClr val="bg2"/>
        </a:solidFill>
      </dgm:spPr>
      <dgm:t>
        <a:bodyPr/>
        <a:lstStyle/>
        <a:p>
          <a:r>
            <a:rPr lang="en-US" sz="1400" dirty="0"/>
            <a:t>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7" qsCatId="simple" csTypeId="urn:microsoft.com/office/officeart/2005/8/colors/accent1_2#6" csCatId="accent1" phldr="1"/>
      <dgm:spPr/>
      <dgm:t>
        <a:bodyPr/>
        <a:lstStyle/>
        <a:p>
          <a:endParaRPr lang="en-US"/>
        </a:p>
      </dgm:t>
    </dgm:pt>
    <dgm:pt modelId="{1179EB03-6497-40B7-A61E-6DE8725158A0}">
      <dgm:prSet phldrT="[Text]" phldr="0" custT="1"/>
      <dgm:spPr/>
      <dgm:t>
        <a:bodyPr/>
        <a:lstStyle/>
        <a:p>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dgm:t>
        <a:bodyPr/>
        <a:lstStyle/>
        <a:p>
          <a:endParaRPr lang="en-US"/>
        </a:p>
      </dgm:t>
    </dgm:pt>
    <dgm:pt modelId="{050C5D3D-8C89-45CF-AD42-7643D940F4D0}">
      <dgm:prSet phldrT="[Text]" phldr="0" custT="1"/>
      <dgm:spPr>
        <a:solidFill>
          <a:schemeClr val="bg2"/>
        </a:solidFill>
      </dgm:spPr>
      <dgm:t>
        <a:bodyPr/>
        <a:lstStyle/>
        <a:p>
          <a:r>
            <a:rPr lang="en-US" sz="1400" dirty="0"/>
            <a:t>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a:solidFill>
          <a:schemeClr val="bg2"/>
        </a:solidFill>
      </dgm:spPr>
      <dgm:t>
        <a:bodyPr/>
        <a:lstStyle/>
        <a:p>
          <a:r>
            <a:rPr lang="en-US" sz="1400" dirty="0"/>
            <a:t>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8" qsCatId="simple" csTypeId="urn:microsoft.com/office/officeart/2005/8/colors/accent1_2#7" csCatId="accent1" phldr="1"/>
      <dgm:spPr/>
      <dgm:t>
        <a:bodyPr/>
        <a:lstStyle/>
        <a:p>
          <a:endParaRPr lang="en-US"/>
        </a:p>
      </dgm:t>
    </dgm:pt>
    <dgm:pt modelId="{1179EB03-6497-40B7-A61E-6DE8725158A0}">
      <dgm:prSet phldrT="[Text]" phldr="0" custT="1"/>
      <dgm:spPr>
        <a:solidFill>
          <a:schemeClr val="bg2"/>
        </a:solidFill>
      </dgm:spPr>
      <dgm:t>
        <a:bodyPr/>
        <a:lstStyle/>
        <a:p>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dgm:t>
        <a:bodyPr/>
        <a:lstStyle/>
        <a:p>
          <a:endParaRPr lang="en-US"/>
        </a:p>
      </dgm:t>
    </dgm:pt>
    <dgm:pt modelId="{050C5D3D-8C89-45CF-AD42-7643D940F4D0}">
      <dgm:prSet phldrT="[Text]" phldr="0" custT="1"/>
      <dgm:spPr>
        <a:solidFill>
          <a:srgbClr val="0E1D61"/>
        </a:solidFill>
      </dgm:spPr>
      <dgm:t>
        <a:bodyPr/>
        <a:lstStyle/>
        <a:p>
          <a:r>
            <a:rPr lang="en-US" sz="1400" dirty="0"/>
            <a:t>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a:solidFill>
          <a:schemeClr val="bg2"/>
        </a:solidFill>
      </dgm:spPr>
      <dgm:t>
        <a:bodyPr/>
        <a:lstStyle/>
        <a:p>
          <a:r>
            <a:rPr lang="en-US" sz="1400" dirty="0"/>
            <a:t>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9" qsCatId="simple" csTypeId="urn:microsoft.com/office/officeart/2005/8/colors/accent1_2#8" csCatId="accent1" phldr="1"/>
      <dgm:spPr/>
      <dgm:t>
        <a:bodyPr/>
        <a:lstStyle/>
        <a:p>
          <a:endParaRPr lang="en-US"/>
        </a:p>
      </dgm:t>
    </dgm:pt>
    <dgm:pt modelId="{1179EB03-6497-40B7-A61E-6DE8725158A0}">
      <dgm:prSet phldrT="[Text]" phldr="0" custT="1"/>
      <dgm:spPr>
        <a:solidFill>
          <a:schemeClr val="bg2"/>
        </a:solidFill>
      </dgm:spPr>
      <dgm:t>
        <a:bodyPr/>
        <a:lstStyle/>
        <a:p>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dgm:t>
        <a:bodyPr/>
        <a:lstStyle/>
        <a:p>
          <a:endParaRPr lang="en-US"/>
        </a:p>
      </dgm:t>
    </dgm:pt>
    <dgm:pt modelId="{050C5D3D-8C89-45CF-AD42-7643D940F4D0}">
      <dgm:prSet phldrT="[Text]" phldr="0" custT="1"/>
      <dgm:spPr>
        <a:solidFill>
          <a:srgbClr val="0E1D61"/>
        </a:solidFill>
      </dgm:spPr>
      <dgm:t>
        <a:bodyPr/>
        <a:lstStyle/>
        <a:p>
          <a:r>
            <a:rPr lang="en-US" sz="1400" dirty="0"/>
            <a:t>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a:solidFill>
          <a:schemeClr val="bg2"/>
        </a:solidFill>
      </dgm:spPr>
      <dgm:t>
        <a:bodyPr/>
        <a:lstStyle/>
        <a:p>
          <a:r>
            <a:rPr lang="en-US" sz="1400" dirty="0"/>
            <a:t>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10" qsCatId="simple" csTypeId="urn:microsoft.com/office/officeart/2005/8/colors/accent1_2#9" csCatId="accent1" phldr="1"/>
      <dgm:spPr/>
      <dgm:t>
        <a:bodyPr/>
        <a:lstStyle/>
        <a:p>
          <a:endParaRPr lang="en-US"/>
        </a:p>
      </dgm:t>
    </dgm:pt>
    <dgm:pt modelId="{1179EB03-6497-40B7-A61E-6DE8725158A0}">
      <dgm:prSet phldrT="[Text]" phldr="0" custT="1"/>
      <dgm:spPr>
        <a:solidFill>
          <a:schemeClr val="bg2"/>
        </a:solidFill>
      </dgm:spPr>
      <dgm:t>
        <a:bodyPr/>
        <a:lstStyle/>
        <a:p>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dgm:t>
        <a:bodyPr/>
        <a:lstStyle/>
        <a:p>
          <a:endParaRPr lang="en-US"/>
        </a:p>
      </dgm:t>
    </dgm:pt>
    <dgm:pt modelId="{050C5D3D-8C89-45CF-AD42-7643D940F4D0}">
      <dgm:prSet phldrT="[Text]" phldr="0" custT="1"/>
      <dgm:spPr>
        <a:solidFill>
          <a:schemeClr val="bg2"/>
        </a:solidFill>
      </dgm:spPr>
      <dgm:t>
        <a:bodyPr/>
        <a:lstStyle/>
        <a:p>
          <a:r>
            <a:rPr lang="en-US" sz="1400" dirty="0"/>
            <a:t>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a:solidFill>
          <a:srgbClr val="0E1D61"/>
        </a:solidFill>
      </dgm:spPr>
      <dgm:t>
        <a:bodyPr/>
        <a:lstStyle/>
        <a:p>
          <a:r>
            <a:rPr lang="en-US" sz="1400" dirty="0"/>
            <a:t>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11" qsCatId="simple" csTypeId="urn:microsoft.com/office/officeart/2005/8/colors/accent1_2#10" csCatId="accent1" phldr="1"/>
      <dgm:spPr/>
      <dgm:t>
        <a:bodyPr/>
        <a:lstStyle/>
        <a:p>
          <a:endParaRPr lang="en-US"/>
        </a:p>
      </dgm:t>
    </dgm:pt>
    <dgm:pt modelId="{1179EB03-6497-40B7-A61E-6DE8725158A0}">
      <dgm:prSet phldrT="[Text]" phldr="0" custT="1"/>
      <dgm:spPr>
        <a:solidFill>
          <a:schemeClr val="bg2"/>
        </a:solidFill>
      </dgm:spPr>
      <dgm:t>
        <a:bodyPr/>
        <a:lstStyle/>
        <a:p>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dgm:t>
        <a:bodyPr/>
        <a:lstStyle/>
        <a:p>
          <a:endParaRPr lang="en-US"/>
        </a:p>
      </dgm:t>
    </dgm:pt>
    <dgm:pt modelId="{050C5D3D-8C89-45CF-AD42-7643D940F4D0}">
      <dgm:prSet phldrT="[Text]" phldr="0" custT="1"/>
      <dgm:spPr>
        <a:solidFill>
          <a:schemeClr val="bg2"/>
        </a:solidFill>
      </dgm:spPr>
      <dgm:t>
        <a:bodyPr/>
        <a:lstStyle/>
        <a:p>
          <a:r>
            <a:rPr lang="en-US" sz="1400" dirty="0"/>
            <a:t>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a:solidFill>
          <a:srgbClr val="0E1D61"/>
        </a:solidFill>
      </dgm:spPr>
      <dgm:t>
        <a:bodyPr/>
        <a:lstStyle/>
        <a:p>
          <a:r>
            <a:rPr lang="en-US" sz="1400" dirty="0"/>
            <a:t>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915286E-A99B-4087-B5E9-AA4A38AC6845}" type="doc">
      <dgm:prSet loTypeId="urn:microsoft.com/office/officeart/2005/8/layout/process1" loCatId="process" qsTypeId="urn:microsoft.com/office/officeart/2005/8/quickstyle/simple1#12" qsCatId="simple" csTypeId="urn:microsoft.com/office/officeart/2005/8/colors/accent1_2#11" csCatId="accent1" phldr="1"/>
      <dgm:spPr/>
      <dgm:t>
        <a:bodyPr/>
        <a:lstStyle/>
        <a:p>
          <a:endParaRPr lang="en-US"/>
        </a:p>
      </dgm:t>
    </dgm:pt>
    <dgm:pt modelId="{1179EB03-6497-40B7-A61E-6DE8725158A0}">
      <dgm:prSet phldrT="[Text]" phldr="0" custT="1"/>
      <dgm:spPr/>
      <dgm:t>
        <a:bodyPr/>
        <a:lstStyle/>
        <a:p>
          <a:r>
            <a:rPr lang="en-US" sz="1400" dirty="0"/>
            <a:t>Contact Info Verification</a:t>
          </a:r>
        </a:p>
      </dgm:t>
    </dgm:pt>
    <dgm:pt modelId="{5141E293-6FF9-4418-9F94-9FE9630B0EC9}" type="parTrans" cxnId="{0A0541CF-93B8-4333-85BF-1ADCDE199590}">
      <dgm:prSet/>
      <dgm:spPr/>
      <dgm:t>
        <a:bodyPr/>
        <a:lstStyle/>
        <a:p>
          <a:endParaRPr lang="en-US"/>
        </a:p>
      </dgm:t>
    </dgm:pt>
    <dgm:pt modelId="{ADE77A90-0252-4D7D-9A34-CCFC51EBB67F}" type="sibTrans" cxnId="{0A0541CF-93B8-4333-85BF-1ADCDE199590}">
      <dgm:prSet/>
      <dgm:spPr/>
      <dgm:t>
        <a:bodyPr/>
        <a:lstStyle/>
        <a:p>
          <a:endParaRPr lang="en-US"/>
        </a:p>
      </dgm:t>
    </dgm:pt>
    <dgm:pt modelId="{050C5D3D-8C89-45CF-AD42-7643D940F4D0}">
      <dgm:prSet phldrT="[Text]" phldr="0" custT="1"/>
      <dgm:spPr/>
      <dgm:t>
        <a:bodyPr/>
        <a:lstStyle/>
        <a:p>
          <a:r>
            <a:rPr lang="en-US" sz="1400" dirty="0"/>
            <a:t>Linking ILogin to MMC</a:t>
          </a:r>
        </a:p>
      </dgm:t>
    </dgm:pt>
    <dgm:pt modelId="{A2648AC0-6760-43C1-8132-137551E1BC8A}" type="parTrans" cxnId="{40C4EC2F-80E5-4A7B-A695-E9F3E096BA82}">
      <dgm:prSet/>
      <dgm:spPr/>
      <dgm:t>
        <a:bodyPr/>
        <a:lstStyle/>
        <a:p>
          <a:endParaRPr lang="en-US"/>
        </a:p>
      </dgm:t>
    </dgm:pt>
    <dgm:pt modelId="{8725C487-B8AF-4007-88DA-F1CA4C0AEE43}" type="sibTrans" cxnId="{40C4EC2F-80E5-4A7B-A695-E9F3E096BA82}">
      <dgm:prSet/>
      <dgm:spPr/>
      <dgm:t>
        <a:bodyPr/>
        <a:lstStyle/>
        <a:p>
          <a:endParaRPr lang="en-US"/>
        </a:p>
      </dgm:t>
    </dgm:pt>
    <dgm:pt modelId="{24AC3240-DBC4-411A-89A5-876F2A7123D6}">
      <dgm:prSet phldrT="[Text]" phldr="0" custT="1"/>
      <dgm:spPr/>
      <dgm:t>
        <a:bodyPr/>
        <a:lstStyle/>
        <a:p>
          <a:r>
            <a:rPr lang="en-US" sz="1400" dirty="0"/>
            <a:t>Identity Verification</a:t>
          </a:r>
        </a:p>
      </dgm:t>
    </dgm:pt>
    <dgm:pt modelId="{7E1A58AC-8A6F-456A-B54C-A3902E8245E4}" type="parTrans" cxnId="{01A0A2DB-DF6C-4341-B0AC-73C58D30A2E7}">
      <dgm:prSet/>
      <dgm:spPr/>
      <dgm:t>
        <a:bodyPr/>
        <a:lstStyle/>
        <a:p>
          <a:endParaRPr lang="en-US"/>
        </a:p>
      </dgm:t>
    </dgm:pt>
    <dgm:pt modelId="{663B9CBD-C099-461C-841A-FFEAE76E65C1}" type="sibTrans" cxnId="{01A0A2DB-DF6C-4341-B0AC-73C58D30A2E7}">
      <dgm:prSet/>
      <dgm:spPr/>
      <dgm:t>
        <a:bodyPr/>
        <a:lstStyle/>
        <a:p>
          <a:endParaRPr lang="en-US"/>
        </a:p>
      </dgm:t>
    </dgm:pt>
    <dgm:pt modelId="{A7A95C2B-84BF-4D90-9FC2-A915A4EA1A1A}" type="pres">
      <dgm:prSet presAssocID="{4915286E-A99B-4087-B5E9-AA4A38AC6845}" presName="Name0" presStyleCnt="0">
        <dgm:presLayoutVars>
          <dgm:dir/>
          <dgm:resizeHandles val="exact"/>
        </dgm:presLayoutVars>
      </dgm:prSet>
      <dgm:spPr/>
    </dgm:pt>
    <dgm:pt modelId="{922AA84D-6D84-4A91-BBB9-2E7A6FDD2A8E}" type="pres">
      <dgm:prSet presAssocID="{1179EB03-6497-40B7-A61E-6DE8725158A0}" presName="node" presStyleLbl="node1" presStyleIdx="0" presStyleCnt="3">
        <dgm:presLayoutVars>
          <dgm:bulletEnabled val="1"/>
        </dgm:presLayoutVars>
      </dgm:prSet>
      <dgm:spPr/>
    </dgm:pt>
    <dgm:pt modelId="{7AA145EE-57E3-4344-9DE0-C7985180A9F1}" type="pres">
      <dgm:prSet presAssocID="{ADE77A90-0252-4D7D-9A34-CCFC51EBB67F}" presName="sibTrans" presStyleLbl="sibTrans2D1" presStyleIdx="0" presStyleCnt="2"/>
      <dgm:spPr/>
    </dgm:pt>
    <dgm:pt modelId="{FD9F83DF-E9CA-47DC-9ABD-72246C0CED32}" type="pres">
      <dgm:prSet presAssocID="{ADE77A90-0252-4D7D-9A34-CCFC51EBB67F}" presName="connectorText" presStyleLbl="sibTrans2D1" presStyleIdx="0" presStyleCnt="2"/>
      <dgm:spPr/>
    </dgm:pt>
    <dgm:pt modelId="{9AD00072-8710-45CF-A549-AF924B20A78A}" type="pres">
      <dgm:prSet presAssocID="{050C5D3D-8C89-45CF-AD42-7643D940F4D0}" presName="node" presStyleLbl="node1" presStyleIdx="1" presStyleCnt="3">
        <dgm:presLayoutVars>
          <dgm:bulletEnabled val="1"/>
        </dgm:presLayoutVars>
      </dgm:prSet>
      <dgm:spPr/>
    </dgm:pt>
    <dgm:pt modelId="{05BB040E-7340-4952-859C-8BE00FEFF3AA}" type="pres">
      <dgm:prSet presAssocID="{8725C487-B8AF-4007-88DA-F1CA4C0AEE43}" presName="sibTrans" presStyleLbl="sibTrans2D1" presStyleIdx="1" presStyleCnt="2"/>
      <dgm:spPr/>
    </dgm:pt>
    <dgm:pt modelId="{F4222488-4AE7-46BE-9D38-22F8E3FEC792}" type="pres">
      <dgm:prSet presAssocID="{8725C487-B8AF-4007-88DA-F1CA4C0AEE43}" presName="connectorText" presStyleLbl="sibTrans2D1" presStyleIdx="1" presStyleCnt="2"/>
      <dgm:spPr/>
    </dgm:pt>
    <dgm:pt modelId="{5C7ADABD-BF30-4FEC-B45F-694F54EF8483}" type="pres">
      <dgm:prSet presAssocID="{24AC3240-DBC4-411A-89A5-876F2A7123D6}" presName="node" presStyleLbl="node1" presStyleIdx="2" presStyleCnt="3">
        <dgm:presLayoutVars>
          <dgm:bulletEnabled val="1"/>
        </dgm:presLayoutVars>
      </dgm:prSet>
      <dgm:spPr/>
    </dgm:pt>
  </dgm:ptLst>
  <dgm:cxnLst>
    <dgm:cxn modelId="{40C4EC2F-80E5-4A7B-A695-E9F3E096BA82}" srcId="{4915286E-A99B-4087-B5E9-AA4A38AC6845}" destId="{050C5D3D-8C89-45CF-AD42-7643D940F4D0}" srcOrd="1" destOrd="0" parTransId="{A2648AC0-6760-43C1-8132-137551E1BC8A}" sibTransId="{8725C487-B8AF-4007-88DA-F1CA4C0AEE43}"/>
    <dgm:cxn modelId="{B560C23D-1367-4048-84CA-E7B942366818}" type="presOf" srcId="{1179EB03-6497-40B7-A61E-6DE8725158A0}" destId="{922AA84D-6D84-4A91-BBB9-2E7A6FDD2A8E}" srcOrd="0" destOrd="0" presId="urn:microsoft.com/office/officeart/2005/8/layout/process1"/>
    <dgm:cxn modelId="{23EFA944-1A68-4455-AB71-07F88D13EB42}" type="presOf" srcId="{8725C487-B8AF-4007-88DA-F1CA4C0AEE43}" destId="{05BB040E-7340-4952-859C-8BE00FEFF3AA}" srcOrd="0" destOrd="0" presId="urn:microsoft.com/office/officeart/2005/8/layout/process1"/>
    <dgm:cxn modelId="{50C7CE4B-2EC3-4E44-BB25-66C3D9E90A16}" type="presOf" srcId="{8725C487-B8AF-4007-88DA-F1CA4C0AEE43}" destId="{F4222488-4AE7-46BE-9D38-22F8E3FEC792}" srcOrd="1" destOrd="0" presId="urn:microsoft.com/office/officeart/2005/8/layout/process1"/>
    <dgm:cxn modelId="{BB2C1D53-790F-4E0C-BD04-F595141A6230}" type="presOf" srcId="{4915286E-A99B-4087-B5E9-AA4A38AC6845}" destId="{A7A95C2B-84BF-4D90-9FC2-A915A4EA1A1A}" srcOrd="0" destOrd="0" presId="urn:microsoft.com/office/officeart/2005/8/layout/process1"/>
    <dgm:cxn modelId="{E7DDE4B2-E970-4886-9364-1BF990A6A77E}" type="presOf" srcId="{050C5D3D-8C89-45CF-AD42-7643D940F4D0}" destId="{9AD00072-8710-45CF-A549-AF924B20A78A}" srcOrd="0" destOrd="0" presId="urn:microsoft.com/office/officeart/2005/8/layout/process1"/>
    <dgm:cxn modelId="{27D1D9C6-5294-4B90-9AB3-425EA0584FA3}" type="presOf" srcId="{ADE77A90-0252-4D7D-9A34-CCFC51EBB67F}" destId="{FD9F83DF-E9CA-47DC-9ABD-72246C0CED32}" srcOrd="1" destOrd="0" presId="urn:microsoft.com/office/officeart/2005/8/layout/process1"/>
    <dgm:cxn modelId="{0A0541CF-93B8-4333-85BF-1ADCDE199590}" srcId="{4915286E-A99B-4087-B5E9-AA4A38AC6845}" destId="{1179EB03-6497-40B7-A61E-6DE8725158A0}" srcOrd="0" destOrd="0" parTransId="{5141E293-6FF9-4418-9F94-9FE9630B0EC9}" sibTransId="{ADE77A90-0252-4D7D-9A34-CCFC51EBB67F}"/>
    <dgm:cxn modelId="{E5BD06DB-E2C4-4913-8383-AD2AA60E07D1}" type="presOf" srcId="{ADE77A90-0252-4D7D-9A34-CCFC51EBB67F}" destId="{7AA145EE-57E3-4344-9DE0-C7985180A9F1}" srcOrd="0" destOrd="0" presId="urn:microsoft.com/office/officeart/2005/8/layout/process1"/>
    <dgm:cxn modelId="{01A0A2DB-DF6C-4341-B0AC-73C58D30A2E7}" srcId="{4915286E-A99B-4087-B5E9-AA4A38AC6845}" destId="{24AC3240-DBC4-411A-89A5-876F2A7123D6}" srcOrd="2" destOrd="0" parTransId="{7E1A58AC-8A6F-456A-B54C-A3902E8245E4}" sibTransId="{663B9CBD-C099-461C-841A-FFEAE76E65C1}"/>
    <dgm:cxn modelId="{B6FF86FD-E953-42E1-AD2E-8AF5DFF772FE}" type="presOf" srcId="{24AC3240-DBC4-411A-89A5-876F2A7123D6}" destId="{5C7ADABD-BF30-4FEC-B45F-694F54EF8483}" srcOrd="0" destOrd="0" presId="urn:microsoft.com/office/officeart/2005/8/layout/process1"/>
    <dgm:cxn modelId="{9F32EA9C-7320-4500-B3CF-B193643051DC}" type="presParOf" srcId="{A7A95C2B-84BF-4D90-9FC2-A915A4EA1A1A}" destId="{922AA84D-6D84-4A91-BBB9-2E7A6FDD2A8E}" srcOrd="0" destOrd="0" presId="urn:microsoft.com/office/officeart/2005/8/layout/process1"/>
    <dgm:cxn modelId="{84EA463F-F7F4-4E5F-B3DA-C82E96F5E9C4}" type="presParOf" srcId="{A7A95C2B-84BF-4D90-9FC2-A915A4EA1A1A}" destId="{7AA145EE-57E3-4344-9DE0-C7985180A9F1}" srcOrd="1" destOrd="0" presId="urn:microsoft.com/office/officeart/2005/8/layout/process1"/>
    <dgm:cxn modelId="{F23106B5-8E39-4AE5-9118-04DBE20278D5}" type="presParOf" srcId="{7AA145EE-57E3-4344-9DE0-C7985180A9F1}" destId="{FD9F83DF-E9CA-47DC-9ABD-72246C0CED32}" srcOrd="0" destOrd="0" presId="urn:microsoft.com/office/officeart/2005/8/layout/process1"/>
    <dgm:cxn modelId="{00D2BD87-E908-45C2-86F9-762167315FE2}" type="presParOf" srcId="{A7A95C2B-84BF-4D90-9FC2-A915A4EA1A1A}" destId="{9AD00072-8710-45CF-A549-AF924B20A78A}" srcOrd="2" destOrd="0" presId="urn:microsoft.com/office/officeart/2005/8/layout/process1"/>
    <dgm:cxn modelId="{81C119CD-3B9C-412D-82B3-836E9E0EA215}" type="presParOf" srcId="{A7A95C2B-84BF-4D90-9FC2-A915A4EA1A1A}" destId="{05BB040E-7340-4952-859C-8BE00FEFF3AA}" srcOrd="3" destOrd="0" presId="urn:microsoft.com/office/officeart/2005/8/layout/process1"/>
    <dgm:cxn modelId="{FB1E5FC1-7C7F-4EF6-813B-CABF49E6BE6B}" type="presParOf" srcId="{05BB040E-7340-4952-859C-8BE00FEFF3AA}" destId="{F4222488-4AE7-46BE-9D38-22F8E3FEC792}" srcOrd="0" destOrd="0" presId="urn:microsoft.com/office/officeart/2005/8/layout/process1"/>
    <dgm:cxn modelId="{B2E8B666-3BE7-4E77-A7C5-5BB0F72DBB19}" type="presParOf" srcId="{A7A95C2B-84BF-4D90-9FC2-A915A4EA1A1A}" destId="{5C7ADABD-BF30-4FEC-B45F-694F54EF8483}"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4537093-08C2-453C-A620-0925BE1B19BC}" type="doc">
      <dgm:prSet loTypeId="urn:microsoft.com/office/officeart/2005/8/layout/radial1" loCatId="relationship" qsTypeId="urn:microsoft.com/office/officeart/2005/8/quickstyle/simple1#13" qsCatId="simple" csTypeId="urn:microsoft.com/office/officeart/2005/8/colors/accent1_2#12" csCatId="accent1" phldr="1"/>
      <dgm:spPr/>
      <dgm:t>
        <a:bodyPr/>
        <a:lstStyle/>
        <a:p>
          <a:endParaRPr lang="en-US"/>
        </a:p>
      </dgm:t>
    </dgm:pt>
    <dgm:pt modelId="{BB0AC1BF-E929-4ED7-83C2-7680843D3048}">
      <dgm:prSet phldrT="[Text]" phldr="0"/>
      <dgm:spPr/>
      <dgm:t>
        <a:bodyPr/>
        <a:lstStyle/>
        <a:p>
          <a:r>
            <a:rPr lang="en-US" dirty="0"/>
            <a:t>Manage My Case</a:t>
          </a:r>
        </a:p>
      </dgm:t>
    </dgm:pt>
    <dgm:pt modelId="{470E94DC-161C-4589-A824-147E16125F88}" type="parTrans" cxnId="{BAE56519-51A5-4170-8F64-970887219985}">
      <dgm:prSet/>
      <dgm:spPr/>
      <dgm:t>
        <a:bodyPr/>
        <a:lstStyle/>
        <a:p>
          <a:endParaRPr lang="en-US"/>
        </a:p>
      </dgm:t>
    </dgm:pt>
    <dgm:pt modelId="{3CB3FD83-712A-4FB8-8F48-A60E2AD3C2A9}" type="sibTrans" cxnId="{BAE56519-51A5-4170-8F64-970887219985}">
      <dgm:prSet/>
      <dgm:spPr/>
      <dgm:t>
        <a:bodyPr/>
        <a:lstStyle/>
        <a:p>
          <a:endParaRPr lang="en-US"/>
        </a:p>
      </dgm:t>
    </dgm:pt>
    <dgm:pt modelId="{256DC18C-2DE0-4928-AF8B-F0279370D8FA}">
      <dgm:prSet phldrT="[Text]" phldr="0"/>
      <dgm:spPr>
        <a:solidFill>
          <a:schemeClr val="bg1">
            <a:lumMod val="95000"/>
          </a:schemeClr>
        </a:solidFill>
      </dgm:spPr>
      <dgm:t>
        <a:bodyPr/>
        <a:lstStyle/>
        <a:p>
          <a:r>
            <a:rPr lang="en-US" dirty="0"/>
            <a:t>Account Options</a:t>
          </a:r>
        </a:p>
      </dgm:t>
    </dgm:pt>
    <dgm:pt modelId="{D4ED31CB-E313-40F0-A609-FEE4A959B5B0}" type="parTrans" cxnId="{42AE7919-1FA0-46F0-BA1D-8C0F75836D20}">
      <dgm:prSet/>
      <dgm:spPr/>
      <dgm:t>
        <a:bodyPr/>
        <a:lstStyle/>
        <a:p>
          <a:endParaRPr lang="en-US"/>
        </a:p>
      </dgm:t>
    </dgm:pt>
    <dgm:pt modelId="{070B9C39-5D02-49B6-9CD8-7C6DD1E4FBE7}" type="sibTrans" cxnId="{42AE7919-1FA0-46F0-BA1D-8C0F75836D20}">
      <dgm:prSet/>
      <dgm:spPr/>
      <dgm:t>
        <a:bodyPr/>
        <a:lstStyle/>
        <a:p>
          <a:endParaRPr lang="en-US"/>
        </a:p>
      </dgm:t>
    </dgm:pt>
    <dgm:pt modelId="{16F68530-8D9F-4ADC-A74A-6F82B4E2BC4C}">
      <dgm:prSet phldrT="[Text]" phldr="0"/>
      <dgm:spPr>
        <a:solidFill>
          <a:schemeClr val="bg1">
            <a:lumMod val="95000"/>
          </a:schemeClr>
        </a:solidFill>
      </dgm:spPr>
      <dgm:t>
        <a:bodyPr/>
        <a:lstStyle/>
        <a:p>
          <a:r>
            <a:rPr lang="en-US" dirty="0"/>
            <a:t>Taking Action</a:t>
          </a:r>
        </a:p>
      </dgm:t>
    </dgm:pt>
    <dgm:pt modelId="{BDEBD3DC-491F-41F9-861C-3EAE5AABB67C}" type="parTrans" cxnId="{AB1AE9DD-91F7-4323-8B34-F6A77F671A01}">
      <dgm:prSet/>
      <dgm:spPr/>
      <dgm:t>
        <a:bodyPr/>
        <a:lstStyle/>
        <a:p>
          <a:endParaRPr lang="en-US"/>
        </a:p>
      </dgm:t>
    </dgm:pt>
    <dgm:pt modelId="{BB2D2981-D3AB-4C4A-B6AF-2921997C9C0A}" type="sibTrans" cxnId="{AB1AE9DD-91F7-4323-8B34-F6A77F671A01}">
      <dgm:prSet/>
      <dgm:spPr/>
      <dgm:t>
        <a:bodyPr/>
        <a:lstStyle/>
        <a:p>
          <a:endParaRPr lang="en-US"/>
        </a:p>
      </dgm:t>
    </dgm:pt>
    <dgm:pt modelId="{2C92104C-D955-4958-8B16-1C471C7E81E1}">
      <dgm:prSet phldrT="[Text]" phldr="1"/>
      <dgm:spPr/>
      <dgm:t>
        <a:bodyPr/>
        <a:lstStyle/>
        <a:p>
          <a:endParaRPr lang="en-US" dirty="0"/>
        </a:p>
      </dgm:t>
    </dgm:pt>
    <dgm:pt modelId="{A6014B41-08CA-421A-A98C-85C5B5414E4F}" type="parTrans" cxnId="{02B47F72-A685-495B-9E6C-AC045223E399}">
      <dgm:prSet/>
      <dgm:spPr/>
      <dgm:t>
        <a:bodyPr/>
        <a:lstStyle/>
        <a:p>
          <a:endParaRPr lang="en-US"/>
        </a:p>
      </dgm:t>
    </dgm:pt>
    <dgm:pt modelId="{F82B13E8-2411-4FB5-B027-7DCE6E8659F5}" type="sibTrans" cxnId="{02B47F72-A685-495B-9E6C-AC045223E399}">
      <dgm:prSet/>
      <dgm:spPr/>
      <dgm:t>
        <a:bodyPr/>
        <a:lstStyle/>
        <a:p>
          <a:endParaRPr lang="en-US"/>
        </a:p>
      </dgm:t>
    </dgm:pt>
    <dgm:pt modelId="{B5821903-2BF3-478D-AEE8-87F130133E06}">
      <dgm:prSet phldrT="[Text]" phldr="0"/>
      <dgm:spPr>
        <a:solidFill>
          <a:srgbClr val="7030A0"/>
        </a:solidFill>
      </dgm:spPr>
      <dgm:t>
        <a:bodyPr/>
        <a:lstStyle/>
        <a:p>
          <a:r>
            <a:rPr lang="en-US"/>
            <a:t>Getting Information</a:t>
          </a:r>
          <a:endParaRPr lang="en-US" dirty="0"/>
        </a:p>
      </dgm:t>
    </dgm:pt>
    <dgm:pt modelId="{82296738-1E79-425A-A7EC-FF496ED50661}" type="parTrans" cxnId="{4962A52B-7376-4859-BC7B-2AA8EA3AC1FA}">
      <dgm:prSet/>
      <dgm:spPr/>
      <dgm:t>
        <a:bodyPr/>
        <a:lstStyle/>
        <a:p>
          <a:endParaRPr lang="en-US"/>
        </a:p>
      </dgm:t>
    </dgm:pt>
    <dgm:pt modelId="{B920AB48-76BC-4B0B-B882-7075D9FA8DD1}" type="sibTrans" cxnId="{4962A52B-7376-4859-BC7B-2AA8EA3AC1FA}">
      <dgm:prSet/>
      <dgm:spPr/>
      <dgm:t>
        <a:bodyPr/>
        <a:lstStyle/>
        <a:p>
          <a:endParaRPr lang="en-US"/>
        </a:p>
      </dgm:t>
    </dgm:pt>
    <dgm:pt modelId="{F26FEB3E-5883-45AA-B16E-1272B6B60D0E}" type="pres">
      <dgm:prSet presAssocID="{B4537093-08C2-453C-A620-0925BE1B19BC}" presName="cycle" presStyleCnt="0">
        <dgm:presLayoutVars>
          <dgm:chMax val="1"/>
          <dgm:dir/>
          <dgm:animLvl val="ctr"/>
          <dgm:resizeHandles val="exact"/>
        </dgm:presLayoutVars>
      </dgm:prSet>
      <dgm:spPr/>
    </dgm:pt>
    <dgm:pt modelId="{A90D2570-44AD-4C8D-9416-62F4DD4704B9}" type="pres">
      <dgm:prSet presAssocID="{BB0AC1BF-E929-4ED7-83C2-7680843D3048}" presName="centerShape" presStyleLbl="node0" presStyleIdx="0" presStyleCnt="1" custScaleX="119317" custScaleY="112941"/>
      <dgm:spPr/>
    </dgm:pt>
    <dgm:pt modelId="{22F2E318-D445-413B-8578-E7242870BBDB}" type="pres">
      <dgm:prSet presAssocID="{D4ED31CB-E313-40F0-A609-FEE4A959B5B0}" presName="Name9" presStyleLbl="parChTrans1D2" presStyleIdx="0" presStyleCnt="3"/>
      <dgm:spPr/>
    </dgm:pt>
    <dgm:pt modelId="{60E7BC17-5BDF-427B-A2BE-1998E6AC8B32}" type="pres">
      <dgm:prSet presAssocID="{D4ED31CB-E313-40F0-A609-FEE4A959B5B0}" presName="connTx" presStyleLbl="parChTrans1D2" presStyleIdx="0" presStyleCnt="3"/>
      <dgm:spPr/>
    </dgm:pt>
    <dgm:pt modelId="{AC19530D-899A-4AAB-9F7B-3833C8CA7BCC}" type="pres">
      <dgm:prSet presAssocID="{256DC18C-2DE0-4928-AF8B-F0279370D8FA}" presName="node" presStyleLbl="node1" presStyleIdx="0" presStyleCnt="3">
        <dgm:presLayoutVars>
          <dgm:bulletEnabled val="1"/>
        </dgm:presLayoutVars>
      </dgm:prSet>
      <dgm:spPr/>
    </dgm:pt>
    <dgm:pt modelId="{102178EA-ADC6-490C-A7CF-77FED3964C4D}" type="pres">
      <dgm:prSet presAssocID="{82296738-1E79-425A-A7EC-FF496ED50661}" presName="Name9" presStyleLbl="parChTrans1D2" presStyleIdx="1" presStyleCnt="3"/>
      <dgm:spPr/>
    </dgm:pt>
    <dgm:pt modelId="{45ADF91F-9209-4E4C-94F2-D4CC1D34A3B8}" type="pres">
      <dgm:prSet presAssocID="{82296738-1E79-425A-A7EC-FF496ED50661}" presName="connTx" presStyleLbl="parChTrans1D2" presStyleIdx="1" presStyleCnt="3"/>
      <dgm:spPr/>
    </dgm:pt>
    <dgm:pt modelId="{628470B2-44EB-4A4E-90B2-7895D7D5FCF4}" type="pres">
      <dgm:prSet presAssocID="{B5821903-2BF3-478D-AEE8-87F130133E06}" presName="node" presStyleLbl="node1" presStyleIdx="1" presStyleCnt="3">
        <dgm:presLayoutVars>
          <dgm:bulletEnabled val="1"/>
        </dgm:presLayoutVars>
      </dgm:prSet>
      <dgm:spPr/>
    </dgm:pt>
    <dgm:pt modelId="{B8D1F967-E232-4D76-98CE-96B7FE1BE96A}" type="pres">
      <dgm:prSet presAssocID="{BDEBD3DC-491F-41F9-861C-3EAE5AABB67C}" presName="Name9" presStyleLbl="parChTrans1D2" presStyleIdx="2" presStyleCnt="3"/>
      <dgm:spPr/>
    </dgm:pt>
    <dgm:pt modelId="{5FACA593-078B-4381-9FC2-A1678CA1DFD8}" type="pres">
      <dgm:prSet presAssocID="{BDEBD3DC-491F-41F9-861C-3EAE5AABB67C}" presName="connTx" presStyleLbl="parChTrans1D2" presStyleIdx="2" presStyleCnt="3"/>
      <dgm:spPr/>
    </dgm:pt>
    <dgm:pt modelId="{34DF408F-7CD7-417B-BEDB-B6CAF1C6719B}" type="pres">
      <dgm:prSet presAssocID="{16F68530-8D9F-4ADC-A74A-6F82B4E2BC4C}" presName="node" presStyleLbl="node1" presStyleIdx="2" presStyleCnt="3">
        <dgm:presLayoutVars>
          <dgm:bulletEnabled val="1"/>
        </dgm:presLayoutVars>
      </dgm:prSet>
      <dgm:spPr/>
    </dgm:pt>
  </dgm:ptLst>
  <dgm:cxnLst>
    <dgm:cxn modelId="{BAE56519-51A5-4170-8F64-970887219985}" srcId="{B4537093-08C2-453C-A620-0925BE1B19BC}" destId="{BB0AC1BF-E929-4ED7-83C2-7680843D3048}" srcOrd="0" destOrd="0" parTransId="{470E94DC-161C-4589-A824-147E16125F88}" sibTransId="{3CB3FD83-712A-4FB8-8F48-A60E2AD3C2A9}"/>
    <dgm:cxn modelId="{42AE7919-1FA0-46F0-BA1D-8C0F75836D20}" srcId="{BB0AC1BF-E929-4ED7-83C2-7680843D3048}" destId="{256DC18C-2DE0-4928-AF8B-F0279370D8FA}" srcOrd="0" destOrd="0" parTransId="{D4ED31CB-E313-40F0-A609-FEE4A959B5B0}" sibTransId="{070B9C39-5D02-49B6-9CD8-7C6DD1E4FBE7}"/>
    <dgm:cxn modelId="{F5F51127-6F14-4E6C-A8C3-AB15D80387C6}" type="presOf" srcId="{16F68530-8D9F-4ADC-A74A-6F82B4E2BC4C}" destId="{34DF408F-7CD7-417B-BEDB-B6CAF1C6719B}" srcOrd="0" destOrd="0" presId="urn:microsoft.com/office/officeart/2005/8/layout/radial1"/>
    <dgm:cxn modelId="{4962A52B-7376-4859-BC7B-2AA8EA3AC1FA}" srcId="{BB0AC1BF-E929-4ED7-83C2-7680843D3048}" destId="{B5821903-2BF3-478D-AEE8-87F130133E06}" srcOrd="1" destOrd="0" parTransId="{82296738-1E79-425A-A7EC-FF496ED50661}" sibTransId="{B920AB48-76BC-4B0B-B882-7075D9FA8DD1}"/>
    <dgm:cxn modelId="{1AB7B433-8A43-4B04-9B13-478CF55AD4B1}" type="presOf" srcId="{BDEBD3DC-491F-41F9-861C-3EAE5AABB67C}" destId="{5FACA593-078B-4381-9FC2-A1678CA1DFD8}" srcOrd="1" destOrd="0" presId="urn:microsoft.com/office/officeart/2005/8/layout/radial1"/>
    <dgm:cxn modelId="{DD1A216B-60AF-4ADC-AD69-E9B31ED16A8F}" type="presOf" srcId="{B4537093-08C2-453C-A620-0925BE1B19BC}" destId="{F26FEB3E-5883-45AA-B16E-1272B6B60D0E}" srcOrd="0" destOrd="0" presId="urn:microsoft.com/office/officeart/2005/8/layout/radial1"/>
    <dgm:cxn modelId="{02B47F72-A685-495B-9E6C-AC045223E399}" srcId="{B4537093-08C2-453C-A620-0925BE1B19BC}" destId="{2C92104C-D955-4958-8B16-1C471C7E81E1}" srcOrd="1" destOrd="0" parTransId="{A6014B41-08CA-421A-A98C-85C5B5414E4F}" sibTransId="{F82B13E8-2411-4FB5-B027-7DCE6E8659F5}"/>
    <dgm:cxn modelId="{D36A9E52-B411-4D7B-BC81-776F0845123D}" type="presOf" srcId="{D4ED31CB-E313-40F0-A609-FEE4A959B5B0}" destId="{60E7BC17-5BDF-427B-A2BE-1998E6AC8B32}" srcOrd="1" destOrd="0" presId="urn:microsoft.com/office/officeart/2005/8/layout/radial1"/>
    <dgm:cxn modelId="{F53371A0-3257-49CB-AEF7-FDC004D1B4E6}" type="presOf" srcId="{82296738-1E79-425A-A7EC-FF496ED50661}" destId="{102178EA-ADC6-490C-A7CF-77FED3964C4D}" srcOrd="0" destOrd="0" presId="urn:microsoft.com/office/officeart/2005/8/layout/radial1"/>
    <dgm:cxn modelId="{D87E9CA4-31F8-4726-B0F2-322541A21C00}" type="presOf" srcId="{82296738-1E79-425A-A7EC-FF496ED50661}" destId="{45ADF91F-9209-4E4C-94F2-D4CC1D34A3B8}" srcOrd="1" destOrd="0" presId="urn:microsoft.com/office/officeart/2005/8/layout/radial1"/>
    <dgm:cxn modelId="{418C22AF-3EA1-4936-B453-8FC0A48E02F4}" type="presOf" srcId="{BDEBD3DC-491F-41F9-861C-3EAE5AABB67C}" destId="{B8D1F967-E232-4D76-98CE-96B7FE1BE96A}" srcOrd="0" destOrd="0" presId="urn:microsoft.com/office/officeart/2005/8/layout/radial1"/>
    <dgm:cxn modelId="{FA6C79B1-3073-4CF0-9D87-B692F8657615}" type="presOf" srcId="{B5821903-2BF3-478D-AEE8-87F130133E06}" destId="{628470B2-44EB-4A4E-90B2-7895D7D5FCF4}" srcOrd="0" destOrd="0" presId="urn:microsoft.com/office/officeart/2005/8/layout/radial1"/>
    <dgm:cxn modelId="{AB1AE9DD-91F7-4323-8B34-F6A77F671A01}" srcId="{BB0AC1BF-E929-4ED7-83C2-7680843D3048}" destId="{16F68530-8D9F-4ADC-A74A-6F82B4E2BC4C}" srcOrd="2" destOrd="0" parTransId="{BDEBD3DC-491F-41F9-861C-3EAE5AABB67C}" sibTransId="{BB2D2981-D3AB-4C4A-B6AF-2921997C9C0A}"/>
    <dgm:cxn modelId="{9534F7EF-B06C-42F8-B3C3-E200534A28EC}" type="presOf" srcId="{D4ED31CB-E313-40F0-A609-FEE4A959B5B0}" destId="{22F2E318-D445-413B-8578-E7242870BBDB}" srcOrd="0" destOrd="0" presId="urn:microsoft.com/office/officeart/2005/8/layout/radial1"/>
    <dgm:cxn modelId="{61A17BF5-013A-4665-97E2-912665257B2C}" type="presOf" srcId="{256DC18C-2DE0-4928-AF8B-F0279370D8FA}" destId="{AC19530D-899A-4AAB-9F7B-3833C8CA7BCC}" srcOrd="0" destOrd="0" presId="urn:microsoft.com/office/officeart/2005/8/layout/radial1"/>
    <dgm:cxn modelId="{6F34DDF6-0C23-47BB-9780-67BFB94B4074}" type="presOf" srcId="{BB0AC1BF-E929-4ED7-83C2-7680843D3048}" destId="{A90D2570-44AD-4C8D-9416-62F4DD4704B9}" srcOrd="0" destOrd="0" presId="urn:microsoft.com/office/officeart/2005/8/layout/radial1"/>
    <dgm:cxn modelId="{0BF90B56-007A-44E3-A37E-301BA2E6DB12}" type="presParOf" srcId="{F26FEB3E-5883-45AA-B16E-1272B6B60D0E}" destId="{A90D2570-44AD-4C8D-9416-62F4DD4704B9}" srcOrd="0" destOrd="0" presId="urn:microsoft.com/office/officeart/2005/8/layout/radial1"/>
    <dgm:cxn modelId="{2CB6C4EB-0C74-4536-B173-6BCEBDA973F6}" type="presParOf" srcId="{F26FEB3E-5883-45AA-B16E-1272B6B60D0E}" destId="{22F2E318-D445-413B-8578-E7242870BBDB}" srcOrd="1" destOrd="0" presId="urn:microsoft.com/office/officeart/2005/8/layout/radial1"/>
    <dgm:cxn modelId="{5583B1A5-101E-469F-81D9-2D5374EE09D5}" type="presParOf" srcId="{22F2E318-D445-413B-8578-E7242870BBDB}" destId="{60E7BC17-5BDF-427B-A2BE-1998E6AC8B32}" srcOrd="0" destOrd="0" presId="urn:microsoft.com/office/officeart/2005/8/layout/radial1"/>
    <dgm:cxn modelId="{950302EE-E41E-4CE6-AFDE-0BCC287904BE}" type="presParOf" srcId="{F26FEB3E-5883-45AA-B16E-1272B6B60D0E}" destId="{AC19530D-899A-4AAB-9F7B-3833C8CA7BCC}" srcOrd="2" destOrd="0" presId="urn:microsoft.com/office/officeart/2005/8/layout/radial1"/>
    <dgm:cxn modelId="{AF019137-E022-4B86-B624-0550B63DF233}" type="presParOf" srcId="{F26FEB3E-5883-45AA-B16E-1272B6B60D0E}" destId="{102178EA-ADC6-490C-A7CF-77FED3964C4D}" srcOrd="3" destOrd="0" presId="urn:microsoft.com/office/officeart/2005/8/layout/radial1"/>
    <dgm:cxn modelId="{2A307DA5-6626-480F-A006-9E7F17727A91}" type="presParOf" srcId="{102178EA-ADC6-490C-A7CF-77FED3964C4D}" destId="{45ADF91F-9209-4E4C-94F2-D4CC1D34A3B8}" srcOrd="0" destOrd="0" presId="urn:microsoft.com/office/officeart/2005/8/layout/radial1"/>
    <dgm:cxn modelId="{FDE7E658-C48D-46D6-8EF7-1448F4B23D06}" type="presParOf" srcId="{F26FEB3E-5883-45AA-B16E-1272B6B60D0E}" destId="{628470B2-44EB-4A4E-90B2-7895D7D5FCF4}" srcOrd="4" destOrd="0" presId="urn:microsoft.com/office/officeart/2005/8/layout/radial1"/>
    <dgm:cxn modelId="{3B3218BF-8105-4FD6-9F60-08DF8495A3C9}" type="presParOf" srcId="{F26FEB3E-5883-45AA-B16E-1272B6B60D0E}" destId="{B8D1F967-E232-4D76-98CE-96B7FE1BE96A}" srcOrd="5" destOrd="0" presId="urn:microsoft.com/office/officeart/2005/8/layout/radial1"/>
    <dgm:cxn modelId="{01BC8DE2-2CCD-4E61-89FF-C1122EAA37C1}" type="presParOf" srcId="{B8D1F967-E232-4D76-98CE-96B7FE1BE96A}" destId="{5FACA593-078B-4381-9FC2-A1678CA1DFD8}" srcOrd="0" destOrd="0" presId="urn:microsoft.com/office/officeart/2005/8/layout/radial1"/>
    <dgm:cxn modelId="{A53D5374-36AC-4043-8F05-C6AA39C85012}" type="presParOf" srcId="{F26FEB3E-5883-45AA-B16E-1272B6B60D0E}" destId="{34DF408F-7CD7-417B-BEDB-B6CAF1C6719B}"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4537093-08C2-453C-A620-0925BE1B19BC}" type="doc">
      <dgm:prSet loTypeId="urn:microsoft.com/office/officeart/2005/8/layout/radial1" loCatId="relationship" qsTypeId="urn:microsoft.com/office/officeart/2005/8/quickstyle/simple1#14" qsCatId="simple" csTypeId="urn:microsoft.com/office/officeart/2005/8/colors/accent1_2#13" csCatId="accent1" phldr="1"/>
      <dgm:spPr/>
      <dgm:t>
        <a:bodyPr/>
        <a:lstStyle/>
        <a:p>
          <a:endParaRPr lang="en-US"/>
        </a:p>
      </dgm:t>
    </dgm:pt>
    <dgm:pt modelId="{BB0AC1BF-E929-4ED7-83C2-7680843D3048}">
      <dgm:prSet phldrT="[Text]" phldr="0"/>
      <dgm:spPr/>
      <dgm:t>
        <a:bodyPr/>
        <a:lstStyle/>
        <a:p>
          <a:r>
            <a:rPr lang="en-US" dirty="0"/>
            <a:t>Manage My Case</a:t>
          </a:r>
        </a:p>
      </dgm:t>
    </dgm:pt>
    <dgm:pt modelId="{470E94DC-161C-4589-A824-147E16125F88}" type="parTrans" cxnId="{BAE56519-51A5-4170-8F64-970887219985}">
      <dgm:prSet/>
      <dgm:spPr/>
      <dgm:t>
        <a:bodyPr/>
        <a:lstStyle/>
        <a:p>
          <a:endParaRPr lang="en-US"/>
        </a:p>
      </dgm:t>
    </dgm:pt>
    <dgm:pt modelId="{3CB3FD83-712A-4FB8-8F48-A60E2AD3C2A9}" type="sibTrans" cxnId="{BAE56519-51A5-4170-8F64-970887219985}">
      <dgm:prSet/>
      <dgm:spPr/>
      <dgm:t>
        <a:bodyPr/>
        <a:lstStyle/>
        <a:p>
          <a:endParaRPr lang="en-US"/>
        </a:p>
      </dgm:t>
    </dgm:pt>
    <dgm:pt modelId="{256DC18C-2DE0-4928-AF8B-F0279370D8FA}">
      <dgm:prSet phldrT="[Text]" phldr="0"/>
      <dgm:spPr>
        <a:solidFill>
          <a:schemeClr val="bg1">
            <a:lumMod val="95000"/>
          </a:schemeClr>
        </a:solidFill>
      </dgm:spPr>
      <dgm:t>
        <a:bodyPr/>
        <a:lstStyle/>
        <a:p>
          <a:r>
            <a:rPr lang="en-US" dirty="0"/>
            <a:t>Account Options</a:t>
          </a:r>
        </a:p>
      </dgm:t>
    </dgm:pt>
    <dgm:pt modelId="{D4ED31CB-E313-40F0-A609-FEE4A959B5B0}" type="parTrans" cxnId="{42AE7919-1FA0-46F0-BA1D-8C0F75836D20}">
      <dgm:prSet/>
      <dgm:spPr/>
      <dgm:t>
        <a:bodyPr/>
        <a:lstStyle/>
        <a:p>
          <a:endParaRPr lang="en-US"/>
        </a:p>
      </dgm:t>
    </dgm:pt>
    <dgm:pt modelId="{070B9C39-5D02-49B6-9CD8-7C6DD1E4FBE7}" type="sibTrans" cxnId="{42AE7919-1FA0-46F0-BA1D-8C0F75836D20}">
      <dgm:prSet/>
      <dgm:spPr/>
      <dgm:t>
        <a:bodyPr/>
        <a:lstStyle/>
        <a:p>
          <a:endParaRPr lang="en-US"/>
        </a:p>
      </dgm:t>
    </dgm:pt>
    <dgm:pt modelId="{16F68530-8D9F-4ADC-A74A-6F82B4E2BC4C}">
      <dgm:prSet phldrT="[Text]" phldr="0"/>
      <dgm:spPr>
        <a:solidFill>
          <a:srgbClr val="D88306"/>
        </a:solidFill>
      </dgm:spPr>
      <dgm:t>
        <a:bodyPr/>
        <a:lstStyle/>
        <a:p>
          <a:r>
            <a:rPr lang="en-US" dirty="0"/>
            <a:t>Taking Action</a:t>
          </a:r>
        </a:p>
      </dgm:t>
    </dgm:pt>
    <dgm:pt modelId="{BDEBD3DC-491F-41F9-861C-3EAE5AABB67C}" type="parTrans" cxnId="{AB1AE9DD-91F7-4323-8B34-F6A77F671A01}">
      <dgm:prSet/>
      <dgm:spPr/>
      <dgm:t>
        <a:bodyPr/>
        <a:lstStyle/>
        <a:p>
          <a:endParaRPr lang="en-US"/>
        </a:p>
      </dgm:t>
    </dgm:pt>
    <dgm:pt modelId="{BB2D2981-D3AB-4C4A-B6AF-2921997C9C0A}" type="sibTrans" cxnId="{AB1AE9DD-91F7-4323-8B34-F6A77F671A01}">
      <dgm:prSet/>
      <dgm:spPr/>
      <dgm:t>
        <a:bodyPr/>
        <a:lstStyle/>
        <a:p>
          <a:endParaRPr lang="en-US"/>
        </a:p>
      </dgm:t>
    </dgm:pt>
    <dgm:pt modelId="{2C92104C-D955-4958-8B16-1C471C7E81E1}">
      <dgm:prSet phldrT="[Text]" phldr="1"/>
      <dgm:spPr/>
      <dgm:t>
        <a:bodyPr/>
        <a:lstStyle/>
        <a:p>
          <a:endParaRPr lang="en-US" dirty="0"/>
        </a:p>
      </dgm:t>
    </dgm:pt>
    <dgm:pt modelId="{A6014B41-08CA-421A-A98C-85C5B5414E4F}" type="parTrans" cxnId="{02B47F72-A685-495B-9E6C-AC045223E399}">
      <dgm:prSet/>
      <dgm:spPr/>
      <dgm:t>
        <a:bodyPr/>
        <a:lstStyle/>
        <a:p>
          <a:endParaRPr lang="en-US"/>
        </a:p>
      </dgm:t>
    </dgm:pt>
    <dgm:pt modelId="{F82B13E8-2411-4FB5-B027-7DCE6E8659F5}" type="sibTrans" cxnId="{02B47F72-A685-495B-9E6C-AC045223E399}">
      <dgm:prSet/>
      <dgm:spPr/>
      <dgm:t>
        <a:bodyPr/>
        <a:lstStyle/>
        <a:p>
          <a:endParaRPr lang="en-US"/>
        </a:p>
      </dgm:t>
    </dgm:pt>
    <dgm:pt modelId="{B5821903-2BF3-478D-AEE8-87F130133E06}">
      <dgm:prSet phldrT="[Text]" phldr="0"/>
      <dgm:spPr>
        <a:solidFill>
          <a:schemeClr val="bg1">
            <a:lumMod val="95000"/>
          </a:schemeClr>
        </a:solidFill>
      </dgm:spPr>
      <dgm:t>
        <a:bodyPr/>
        <a:lstStyle/>
        <a:p>
          <a:r>
            <a:rPr lang="en-US"/>
            <a:t>Getting Information</a:t>
          </a:r>
          <a:endParaRPr lang="en-US" dirty="0"/>
        </a:p>
      </dgm:t>
    </dgm:pt>
    <dgm:pt modelId="{82296738-1E79-425A-A7EC-FF496ED50661}" type="parTrans" cxnId="{4962A52B-7376-4859-BC7B-2AA8EA3AC1FA}">
      <dgm:prSet/>
      <dgm:spPr/>
      <dgm:t>
        <a:bodyPr/>
        <a:lstStyle/>
        <a:p>
          <a:endParaRPr lang="en-US"/>
        </a:p>
      </dgm:t>
    </dgm:pt>
    <dgm:pt modelId="{B920AB48-76BC-4B0B-B882-7075D9FA8DD1}" type="sibTrans" cxnId="{4962A52B-7376-4859-BC7B-2AA8EA3AC1FA}">
      <dgm:prSet/>
      <dgm:spPr/>
      <dgm:t>
        <a:bodyPr/>
        <a:lstStyle/>
        <a:p>
          <a:endParaRPr lang="en-US"/>
        </a:p>
      </dgm:t>
    </dgm:pt>
    <dgm:pt modelId="{F26FEB3E-5883-45AA-B16E-1272B6B60D0E}" type="pres">
      <dgm:prSet presAssocID="{B4537093-08C2-453C-A620-0925BE1B19BC}" presName="cycle" presStyleCnt="0">
        <dgm:presLayoutVars>
          <dgm:chMax val="1"/>
          <dgm:dir/>
          <dgm:animLvl val="ctr"/>
          <dgm:resizeHandles val="exact"/>
        </dgm:presLayoutVars>
      </dgm:prSet>
      <dgm:spPr/>
    </dgm:pt>
    <dgm:pt modelId="{A90D2570-44AD-4C8D-9416-62F4DD4704B9}" type="pres">
      <dgm:prSet presAssocID="{BB0AC1BF-E929-4ED7-83C2-7680843D3048}" presName="centerShape" presStyleLbl="node0" presStyleIdx="0" presStyleCnt="1" custScaleX="119317" custScaleY="112941"/>
      <dgm:spPr/>
    </dgm:pt>
    <dgm:pt modelId="{22F2E318-D445-413B-8578-E7242870BBDB}" type="pres">
      <dgm:prSet presAssocID="{D4ED31CB-E313-40F0-A609-FEE4A959B5B0}" presName="Name9" presStyleLbl="parChTrans1D2" presStyleIdx="0" presStyleCnt="3"/>
      <dgm:spPr/>
    </dgm:pt>
    <dgm:pt modelId="{60E7BC17-5BDF-427B-A2BE-1998E6AC8B32}" type="pres">
      <dgm:prSet presAssocID="{D4ED31CB-E313-40F0-A609-FEE4A959B5B0}" presName="connTx" presStyleLbl="parChTrans1D2" presStyleIdx="0" presStyleCnt="3"/>
      <dgm:spPr/>
    </dgm:pt>
    <dgm:pt modelId="{AC19530D-899A-4AAB-9F7B-3833C8CA7BCC}" type="pres">
      <dgm:prSet presAssocID="{256DC18C-2DE0-4928-AF8B-F0279370D8FA}" presName="node" presStyleLbl="node1" presStyleIdx="0" presStyleCnt="3">
        <dgm:presLayoutVars>
          <dgm:bulletEnabled val="1"/>
        </dgm:presLayoutVars>
      </dgm:prSet>
      <dgm:spPr/>
    </dgm:pt>
    <dgm:pt modelId="{102178EA-ADC6-490C-A7CF-77FED3964C4D}" type="pres">
      <dgm:prSet presAssocID="{82296738-1E79-425A-A7EC-FF496ED50661}" presName="Name9" presStyleLbl="parChTrans1D2" presStyleIdx="1" presStyleCnt="3"/>
      <dgm:spPr/>
    </dgm:pt>
    <dgm:pt modelId="{45ADF91F-9209-4E4C-94F2-D4CC1D34A3B8}" type="pres">
      <dgm:prSet presAssocID="{82296738-1E79-425A-A7EC-FF496ED50661}" presName="connTx" presStyleLbl="parChTrans1D2" presStyleIdx="1" presStyleCnt="3"/>
      <dgm:spPr/>
    </dgm:pt>
    <dgm:pt modelId="{628470B2-44EB-4A4E-90B2-7895D7D5FCF4}" type="pres">
      <dgm:prSet presAssocID="{B5821903-2BF3-478D-AEE8-87F130133E06}" presName="node" presStyleLbl="node1" presStyleIdx="1" presStyleCnt="3">
        <dgm:presLayoutVars>
          <dgm:bulletEnabled val="1"/>
        </dgm:presLayoutVars>
      </dgm:prSet>
      <dgm:spPr/>
    </dgm:pt>
    <dgm:pt modelId="{B8D1F967-E232-4D76-98CE-96B7FE1BE96A}" type="pres">
      <dgm:prSet presAssocID="{BDEBD3DC-491F-41F9-861C-3EAE5AABB67C}" presName="Name9" presStyleLbl="parChTrans1D2" presStyleIdx="2" presStyleCnt="3"/>
      <dgm:spPr/>
    </dgm:pt>
    <dgm:pt modelId="{5FACA593-078B-4381-9FC2-A1678CA1DFD8}" type="pres">
      <dgm:prSet presAssocID="{BDEBD3DC-491F-41F9-861C-3EAE5AABB67C}" presName="connTx" presStyleLbl="parChTrans1D2" presStyleIdx="2" presStyleCnt="3"/>
      <dgm:spPr/>
    </dgm:pt>
    <dgm:pt modelId="{34DF408F-7CD7-417B-BEDB-B6CAF1C6719B}" type="pres">
      <dgm:prSet presAssocID="{16F68530-8D9F-4ADC-A74A-6F82B4E2BC4C}" presName="node" presStyleLbl="node1" presStyleIdx="2" presStyleCnt="3">
        <dgm:presLayoutVars>
          <dgm:bulletEnabled val="1"/>
        </dgm:presLayoutVars>
      </dgm:prSet>
      <dgm:spPr/>
    </dgm:pt>
  </dgm:ptLst>
  <dgm:cxnLst>
    <dgm:cxn modelId="{BAE56519-51A5-4170-8F64-970887219985}" srcId="{B4537093-08C2-453C-A620-0925BE1B19BC}" destId="{BB0AC1BF-E929-4ED7-83C2-7680843D3048}" srcOrd="0" destOrd="0" parTransId="{470E94DC-161C-4589-A824-147E16125F88}" sibTransId="{3CB3FD83-712A-4FB8-8F48-A60E2AD3C2A9}"/>
    <dgm:cxn modelId="{42AE7919-1FA0-46F0-BA1D-8C0F75836D20}" srcId="{BB0AC1BF-E929-4ED7-83C2-7680843D3048}" destId="{256DC18C-2DE0-4928-AF8B-F0279370D8FA}" srcOrd="0" destOrd="0" parTransId="{D4ED31CB-E313-40F0-A609-FEE4A959B5B0}" sibTransId="{070B9C39-5D02-49B6-9CD8-7C6DD1E4FBE7}"/>
    <dgm:cxn modelId="{F5F51127-6F14-4E6C-A8C3-AB15D80387C6}" type="presOf" srcId="{16F68530-8D9F-4ADC-A74A-6F82B4E2BC4C}" destId="{34DF408F-7CD7-417B-BEDB-B6CAF1C6719B}" srcOrd="0" destOrd="0" presId="urn:microsoft.com/office/officeart/2005/8/layout/radial1"/>
    <dgm:cxn modelId="{4962A52B-7376-4859-BC7B-2AA8EA3AC1FA}" srcId="{BB0AC1BF-E929-4ED7-83C2-7680843D3048}" destId="{B5821903-2BF3-478D-AEE8-87F130133E06}" srcOrd="1" destOrd="0" parTransId="{82296738-1E79-425A-A7EC-FF496ED50661}" sibTransId="{B920AB48-76BC-4B0B-B882-7075D9FA8DD1}"/>
    <dgm:cxn modelId="{1AB7B433-8A43-4B04-9B13-478CF55AD4B1}" type="presOf" srcId="{BDEBD3DC-491F-41F9-861C-3EAE5AABB67C}" destId="{5FACA593-078B-4381-9FC2-A1678CA1DFD8}" srcOrd="1" destOrd="0" presId="urn:microsoft.com/office/officeart/2005/8/layout/radial1"/>
    <dgm:cxn modelId="{DD1A216B-60AF-4ADC-AD69-E9B31ED16A8F}" type="presOf" srcId="{B4537093-08C2-453C-A620-0925BE1B19BC}" destId="{F26FEB3E-5883-45AA-B16E-1272B6B60D0E}" srcOrd="0" destOrd="0" presId="urn:microsoft.com/office/officeart/2005/8/layout/radial1"/>
    <dgm:cxn modelId="{02B47F72-A685-495B-9E6C-AC045223E399}" srcId="{B4537093-08C2-453C-A620-0925BE1B19BC}" destId="{2C92104C-D955-4958-8B16-1C471C7E81E1}" srcOrd="1" destOrd="0" parTransId="{A6014B41-08CA-421A-A98C-85C5B5414E4F}" sibTransId="{F82B13E8-2411-4FB5-B027-7DCE6E8659F5}"/>
    <dgm:cxn modelId="{D36A9E52-B411-4D7B-BC81-776F0845123D}" type="presOf" srcId="{D4ED31CB-E313-40F0-A609-FEE4A959B5B0}" destId="{60E7BC17-5BDF-427B-A2BE-1998E6AC8B32}" srcOrd="1" destOrd="0" presId="urn:microsoft.com/office/officeart/2005/8/layout/radial1"/>
    <dgm:cxn modelId="{F53371A0-3257-49CB-AEF7-FDC004D1B4E6}" type="presOf" srcId="{82296738-1E79-425A-A7EC-FF496ED50661}" destId="{102178EA-ADC6-490C-A7CF-77FED3964C4D}" srcOrd="0" destOrd="0" presId="urn:microsoft.com/office/officeart/2005/8/layout/radial1"/>
    <dgm:cxn modelId="{D87E9CA4-31F8-4726-B0F2-322541A21C00}" type="presOf" srcId="{82296738-1E79-425A-A7EC-FF496ED50661}" destId="{45ADF91F-9209-4E4C-94F2-D4CC1D34A3B8}" srcOrd="1" destOrd="0" presId="urn:microsoft.com/office/officeart/2005/8/layout/radial1"/>
    <dgm:cxn modelId="{418C22AF-3EA1-4936-B453-8FC0A48E02F4}" type="presOf" srcId="{BDEBD3DC-491F-41F9-861C-3EAE5AABB67C}" destId="{B8D1F967-E232-4D76-98CE-96B7FE1BE96A}" srcOrd="0" destOrd="0" presId="urn:microsoft.com/office/officeart/2005/8/layout/radial1"/>
    <dgm:cxn modelId="{FA6C79B1-3073-4CF0-9D87-B692F8657615}" type="presOf" srcId="{B5821903-2BF3-478D-AEE8-87F130133E06}" destId="{628470B2-44EB-4A4E-90B2-7895D7D5FCF4}" srcOrd="0" destOrd="0" presId="urn:microsoft.com/office/officeart/2005/8/layout/radial1"/>
    <dgm:cxn modelId="{AB1AE9DD-91F7-4323-8B34-F6A77F671A01}" srcId="{BB0AC1BF-E929-4ED7-83C2-7680843D3048}" destId="{16F68530-8D9F-4ADC-A74A-6F82B4E2BC4C}" srcOrd="2" destOrd="0" parTransId="{BDEBD3DC-491F-41F9-861C-3EAE5AABB67C}" sibTransId="{BB2D2981-D3AB-4C4A-B6AF-2921997C9C0A}"/>
    <dgm:cxn modelId="{9534F7EF-B06C-42F8-B3C3-E200534A28EC}" type="presOf" srcId="{D4ED31CB-E313-40F0-A609-FEE4A959B5B0}" destId="{22F2E318-D445-413B-8578-E7242870BBDB}" srcOrd="0" destOrd="0" presId="urn:microsoft.com/office/officeart/2005/8/layout/radial1"/>
    <dgm:cxn modelId="{61A17BF5-013A-4665-97E2-912665257B2C}" type="presOf" srcId="{256DC18C-2DE0-4928-AF8B-F0279370D8FA}" destId="{AC19530D-899A-4AAB-9F7B-3833C8CA7BCC}" srcOrd="0" destOrd="0" presId="urn:microsoft.com/office/officeart/2005/8/layout/radial1"/>
    <dgm:cxn modelId="{6F34DDF6-0C23-47BB-9780-67BFB94B4074}" type="presOf" srcId="{BB0AC1BF-E929-4ED7-83C2-7680843D3048}" destId="{A90D2570-44AD-4C8D-9416-62F4DD4704B9}" srcOrd="0" destOrd="0" presId="urn:microsoft.com/office/officeart/2005/8/layout/radial1"/>
    <dgm:cxn modelId="{0BF90B56-007A-44E3-A37E-301BA2E6DB12}" type="presParOf" srcId="{F26FEB3E-5883-45AA-B16E-1272B6B60D0E}" destId="{A90D2570-44AD-4C8D-9416-62F4DD4704B9}" srcOrd="0" destOrd="0" presId="urn:microsoft.com/office/officeart/2005/8/layout/radial1"/>
    <dgm:cxn modelId="{2CB6C4EB-0C74-4536-B173-6BCEBDA973F6}" type="presParOf" srcId="{F26FEB3E-5883-45AA-B16E-1272B6B60D0E}" destId="{22F2E318-D445-413B-8578-E7242870BBDB}" srcOrd="1" destOrd="0" presId="urn:microsoft.com/office/officeart/2005/8/layout/radial1"/>
    <dgm:cxn modelId="{5583B1A5-101E-469F-81D9-2D5374EE09D5}" type="presParOf" srcId="{22F2E318-D445-413B-8578-E7242870BBDB}" destId="{60E7BC17-5BDF-427B-A2BE-1998E6AC8B32}" srcOrd="0" destOrd="0" presId="urn:microsoft.com/office/officeart/2005/8/layout/radial1"/>
    <dgm:cxn modelId="{950302EE-E41E-4CE6-AFDE-0BCC287904BE}" type="presParOf" srcId="{F26FEB3E-5883-45AA-B16E-1272B6B60D0E}" destId="{AC19530D-899A-4AAB-9F7B-3833C8CA7BCC}" srcOrd="2" destOrd="0" presId="urn:microsoft.com/office/officeart/2005/8/layout/radial1"/>
    <dgm:cxn modelId="{AF019137-E022-4B86-B624-0550B63DF233}" type="presParOf" srcId="{F26FEB3E-5883-45AA-B16E-1272B6B60D0E}" destId="{102178EA-ADC6-490C-A7CF-77FED3964C4D}" srcOrd="3" destOrd="0" presId="urn:microsoft.com/office/officeart/2005/8/layout/radial1"/>
    <dgm:cxn modelId="{2A307DA5-6626-480F-A006-9E7F17727A91}" type="presParOf" srcId="{102178EA-ADC6-490C-A7CF-77FED3964C4D}" destId="{45ADF91F-9209-4E4C-94F2-D4CC1D34A3B8}" srcOrd="0" destOrd="0" presId="urn:microsoft.com/office/officeart/2005/8/layout/radial1"/>
    <dgm:cxn modelId="{FDE7E658-C48D-46D6-8EF7-1448F4B23D06}" type="presParOf" srcId="{F26FEB3E-5883-45AA-B16E-1272B6B60D0E}" destId="{628470B2-44EB-4A4E-90B2-7895D7D5FCF4}" srcOrd="4" destOrd="0" presId="urn:microsoft.com/office/officeart/2005/8/layout/radial1"/>
    <dgm:cxn modelId="{3B3218BF-8105-4FD6-9F60-08DF8495A3C9}" type="presParOf" srcId="{F26FEB3E-5883-45AA-B16E-1272B6B60D0E}" destId="{B8D1F967-E232-4D76-98CE-96B7FE1BE96A}" srcOrd="5" destOrd="0" presId="urn:microsoft.com/office/officeart/2005/8/layout/radial1"/>
    <dgm:cxn modelId="{01BC8DE2-2CCD-4E61-89FF-C1122EAA37C1}" type="presParOf" srcId="{B8D1F967-E232-4D76-98CE-96B7FE1BE96A}" destId="{5FACA593-078B-4381-9FC2-A1678CA1DFD8}" srcOrd="0" destOrd="0" presId="urn:microsoft.com/office/officeart/2005/8/layout/radial1"/>
    <dgm:cxn modelId="{A53D5374-36AC-4043-8F05-C6AA39C85012}" type="presParOf" srcId="{F26FEB3E-5883-45AA-B16E-1272B6B60D0E}" destId="{34DF408F-7CD7-417B-BEDB-B6CAF1C6719B}"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F6EF37C-A95A-480E-B497-3387DBE73C59}" type="doc">
      <dgm:prSet loTypeId="urn:microsoft.com/office/officeart/2009/3/layout/StepUpProcess" loCatId="process" qsTypeId="urn:microsoft.com/office/officeart/2005/8/quickstyle/simple1#15" qsCatId="simple" csTypeId="urn:microsoft.com/office/officeart/2005/8/colors/accent5_3#1" csCatId="accent5" phldr="1"/>
      <dgm:spPr/>
      <dgm:t>
        <a:bodyPr/>
        <a:lstStyle/>
        <a:p>
          <a:endParaRPr lang="en-US"/>
        </a:p>
      </dgm:t>
    </dgm:pt>
    <dgm:pt modelId="{E2ED32C7-6714-4711-942B-548C13F8DE2A}">
      <dgm:prSet phldrT="[Text]" phldr="0"/>
      <dgm:spPr/>
      <dgm:t>
        <a:bodyPr/>
        <a:lstStyle/>
        <a:p>
          <a:r>
            <a:rPr lang="en-US" dirty="0"/>
            <a:t>Problem</a:t>
          </a:r>
        </a:p>
      </dgm:t>
    </dgm:pt>
    <dgm:pt modelId="{0DAC3A9E-D27F-4F48-98E9-E7E0642D7B55}" type="parTrans" cxnId="{24408708-4963-41B6-84FB-9EF7393B41DD}">
      <dgm:prSet/>
      <dgm:spPr/>
      <dgm:t>
        <a:bodyPr/>
        <a:lstStyle/>
        <a:p>
          <a:endParaRPr lang="en-US"/>
        </a:p>
      </dgm:t>
    </dgm:pt>
    <dgm:pt modelId="{B8B9E70B-5042-4230-9345-487D0261A0D8}" type="sibTrans" cxnId="{24408708-4963-41B6-84FB-9EF7393B41DD}">
      <dgm:prSet/>
      <dgm:spPr/>
      <dgm:t>
        <a:bodyPr/>
        <a:lstStyle/>
        <a:p>
          <a:endParaRPr lang="en-US"/>
        </a:p>
      </dgm:t>
    </dgm:pt>
    <dgm:pt modelId="{D09E3D6B-A239-44D0-8806-CFB2E0201AAC}">
      <dgm:prSet phldrT="[Text]" phldr="0"/>
      <dgm:spPr/>
      <dgm:t>
        <a:bodyPr/>
        <a:lstStyle/>
        <a:p>
          <a:r>
            <a:rPr lang="en-US" dirty="0"/>
            <a:t>What happened?</a:t>
          </a:r>
        </a:p>
      </dgm:t>
    </dgm:pt>
    <dgm:pt modelId="{8C5B2AC5-3AD0-4DE8-B67B-67BB912B0235}" type="parTrans" cxnId="{7C15BDBD-324A-4EEA-819C-19561133F33B}">
      <dgm:prSet/>
      <dgm:spPr/>
      <dgm:t>
        <a:bodyPr/>
        <a:lstStyle/>
        <a:p>
          <a:endParaRPr lang="en-US"/>
        </a:p>
      </dgm:t>
    </dgm:pt>
    <dgm:pt modelId="{B3B76614-56AB-41F0-B334-6A7FAD37F1CD}" type="sibTrans" cxnId="{7C15BDBD-324A-4EEA-819C-19561133F33B}">
      <dgm:prSet/>
      <dgm:spPr/>
      <dgm:t>
        <a:bodyPr/>
        <a:lstStyle/>
        <a:p>
          <a:endParaRPr lang="en-US"/>
        </a:p>
      </dgm:t>
    </dgm:pt>
    <dgm:pt modelId="{5764148A-2656-4046-A5C0-A33A742A059E}">
      <dgm:prSet phldrT="[Text]" phldr="0"/>
      <dgm:spPr/>
      <dgm:t>
        <a:bodyPr/>
        <a:lstStyle/>
        <a:p>
          <a:r>
            <a:rPr lang="en-US" dirty="0"/>
            <a:t>What can you do:</a:t>
          </a:r>
        </a:p>
      </dgm:t>
    </dgm:pt>
    <dgm:pt modelId="{B5286E98-6A7E-42F0-BB80-19DDC0FE1C30}" type="parTrans" cxnId="{E4D3F813-F922-4A22-A15F-9A79A1D2A5ED}">
      <dgm:prSet/>
      <dgm:spPr/>
      <dgm:t>
        <a:bodyPr/>
        <a:lstStyle/>
        <a:p>
          <a:endParaRPr lang="en-US"/>
        </a:p>
      </dgm:t>
    </dgm:pt>
    <dgm:pt modelId="{D6A4ABF7-893D-4B52-A638-957A8A512BF1}" type="sibTrans" cxnId="{E4D3F813-F922-4A22-A15F-9A79A1D2A5ED}">
      <dgm:prSet/>
      <dgm:spPr/>
      <dgm:t>
        <a:bodyPr/>
        <a:lstStyle/>
        <a:p>
          <a:endParaRPr lang="en-US"/>
        </a:p>
      </dgm:t>
    </dgm:pt>
    <dgm:pt modelId="{47F1CA35-A9B2-49C6-8B72-C91003E64C4F}">
      <dgm:prSet phldrT="[Text]" phldr="0"/>
      <dgm:spPr/>
      <dgm:t>
        <a:bodyPr/>
        <a:lstStyle/>
        <a:p>
          <a:r>
            <a:rPr lang="en-US"/>
            <a:t>Appeal</a:t>
          </a:r>
          <a:endParaRPr lang="en-US" dirty="0"/>
        </a:p>
      </dgm:t>
    </dgm:pt>
    <dgm:pt modelId="{B162CB2F-F9B8-458B-A530-78DAA67ED7D4}" type="parTrans" cxnId="{CDF826EE-7CA1-4094-920D-ED8C035DA50A}">
      <dgm:prSet/>
      <dgm:spPr/>
      <dgm:t>
        <a:bodyPr/>
        <a:lstStyle/>
        <a:p>
          <a:endParaRPr lang="en-US"/>
        </a:p>
      </dgm:t>
    </dgm:pt>
    <dgm:pt modelId="{4373A46C-F77E-44B4-BDAF-8AF2B8B5AF29}" type="sibTrans" cxnId="{CDF826EE-7CA1-4094-920D-ED8C035DA50A}">
      <dgm:prSet/>
      <dgm:spPr/>
      <dgm:t>
        <a:bodyPr/>
        <a:lstStyle/>
        <a:p>
          <a:endParaRPr lang="en-US"/>
        </a:p>
      </dgm:t>
    </dgm:pt>
    <dgm:pt modelId="{9FDD4793-8FB1-4413-BB20-847B81A95FC6}">
      <dgm:prSet phldrT="[Text]" phldr="0"/>
      <dgm:spPr/>
      <dgm:t>
        <a:bodyPr/>
        <a:lstStyle/>
        <a:p>
          <a:r>
            <a:rPr lang="en-US"/>
            <a:t>Apply again</a:t>
          </a:r>
          <a:endParaRPr lang="en-US" dirty="0"/>
        </a:p>
      </dgm:t>
    </dgm:pt>
    <dgm:pt modelId="{53EC75CF-B4BB-40E0-AC83-FC8B78A857A2}" type="parTrans" cxnId="{E1397820-235D-4C74-9680-C18368B40872}">
      <dgm:prSet/>
      <dgm:spPr/>
      <dgm:t>
        <a:bodyPr/>
        <a:lstStyle/>
        <a:p>
          <a:endParaRPr lang="en-US"/>
        </a:p>
      </dgm:t>
    </dgm:pt>
    <dgm:pt modelId="{5350C032-59DD-4F4E-9454-CAF86EA5656C}" type="sibTrans" cxnId="{E1397820-235D-4C74-9680-C18368B40872}">
      <dgm:prSet/>
      <dgm:spPr/>
      <dgm:t>
        <a:bodyPr/>
        <a:lstStyle/>
        <a:p>
          <a:endParaRPr lang="en-US"/>
        </a:p>
      </dgm:t>
    </dgm:pt>
    <dgm:pt modelId="{A1822C2A-0539-4C51-9D97-6BE8360CAF8B}">
      <dgm:prSet phldrT="[Text]" phldr="0"/>
      <dgm:spPr/>
      <dgm:t>
        <a:bodyPr/>
        <a:lstStyle/>
        <a:p>
          <a:r>
            <a:rPr lang="en-US"/>
            <a:t>Submit documents</a:t>
          </a:r>
          <a:endParaRPr lang="en-US" dirty="0"/>
        </a:p>
      </dgm:t>
    </dgm:pt>
    <dgm:pt modelId="{841D22A3-225D-4628-AB27-0C5088679298}" type="parTrans" cxnId="{B3981B68-D0B7-4544-9CD4-31CAF4778170}">
      <dgm:prSet/>
      <dgm:spPr/>
      <dgm:t>
        <a:bodyPr/>
        <a:lstStyle/>
        <a:p>
          <a:endParaRPr lang="en-US"/>
        </a:p>
      </dgm:t>
    </dgm:pt>
    <dgm:pt modelId="{91AA58FE-998D-4337-ABFA-9680C6F258D3}" type="sibTrans" cxnId="{B3981B68-D0B7-4544-9CD4-31CAF4778170}">
      <dgm:prSet/>
      <dgm:spPr/>
      <dgm:t>
        <a:bodyPr/>
        <a:lstStyle/>
        <a:p>
          <a:endParaRPr lang="en-US"/>
        </a:p>
      </dgm:t>
    </dgm:pt>
    <dgm:pt modelId="{45130C8D-1066-40D8-A4C4-F16E85C699FC}">
      <dgm:prSet phldrT="[Text]" phldr="0"/>
      <dgm:spPr/>
      <dgm:t>
        <a:bodyPr/>
        <a:lstStyle/>
        <a:p>
          <a:r>
            <a:rPr lang="en-US"/>
            <a:t>Contact DHS</a:t>
          </a:r>
          <a:endParaRPr lang="en-US" dirty="0"/>
        </a:p>
      </dgm:t>
    </dgm:pt>
    <dgm:pt modelId="{7F9F8E01-A63F-4D5F-A3F2-9D806F961311}" type="parTrans" cxnId="{40657597-5FA1-4C21-AAA0-EBB4716D6C58}">
      <dgm:prSet/>
      <dgm:spPr/>
      <dgm:t>
        <a:bodyPr/>
        <a:lstStyle/>
        <a:p>
          <a:endParaRPr lang="en-US"/>
        </a:p>
      </dgm:t>
    </dgm:pt>
    <dgm:pt modelId="{F25E264D-B03F-4230-BE54-6C373E120C2E}" type="sibTrans" cxnId="{40657597-5FA1-4C21-AAA0-EBB4716D6C58}">
      <dgm:prSet/>
      <dgm:spPr/>
      <dgm:t>
        <a:bodyPr/>
        <a:lstStyle/>
        <a:p>
          <a:endParaRPr lang="en-US"/>
        </a:p>
      </dgm:t>
    </dgm:pt>
    <dgm:pt modelId="{F3E71FD0-E448-4ADD-9628-351278300384}">
      <dgm:prSet phldrT="[Text]" phldr="0"/>
      <dgm:spPr/>
      <dgm:t>
        <a:bodyPr/>
        <a:lstStyle/>
        <a:p>
          <a:r>
            <a:rPr lang="en-US"/>
            <a:t>Determine steps to take outside DHS</a:t>
          </a:r>
          <a:endParaRPr lang="en-US" dirty="0"/>
        </a:p>
      </dgm:t>
    </dgm:pt>
    <dgm:pt modelId="{C7A24B28-127C-4A9B-A3DA-CA4BA82F6060}" type="parTrans" cxnId="{5E52ACC1-4A5E-4689-9C00-C45C5FFC4B64}">
      <dgm:prSet/>
      <dgm:spPr/>
      <dgm:t>
        <a:bodyPr/>
        <a:lstStyle/>
        <a:p>
          <a:endParaRPr lang="en-US"/>
        </a:p>
      </dgm:t>
    </dgm:pt>
    <dgm:pt modelId="{35B21955-B9BF-4016-BE71-5A1AE5FD4BEE}" type="sibTrans" cxnId="{5E52ACC1-4A5E-4689-9C00-C45C5FFC4B64}">
      <dgm:prSet/>
      <dgm:spPr/>
      <dgm:t>
        <a:bodyPr/>
        <a:lstStyle/>
        <a:p>
          <a:endParaRPr lang="en-US"/>
        </a:p>
      </dgm:t>
    </dgm:pt>
    <dgm:pt modelId="{E1DF2D7E-D53E-42BE-BAF4-3A304718B263}" type="pres">
      <dgm:prSet presAssocID="{AF6EF37C-A95A-480E-B497-3387DBE73C59}" presName="rootnode" presStyleCnt="0">
        <dgm:presLayoutVars>
          <dgm:chMax/>
          <dgm:chPref/>
          <dgm:dir/>
          <dgm:animLvl val="lvl"/>
        </dgm:presLayoutVars>
      </dgm:prSet>
      <dgm:spPr/>
    </dgm:pt>
    <dgm:pt modelId="{84F62701-0AE1-4F13-A54F-A7F638130637}" type="pres">
      <dgm:prSet presAssocID="{E2ED32C7-6714-4711-942B-548C13F8DE2A}" presName="composite" presStyleCnt="0"/>
      <dgm:spPr/>
    </dgm:pt>
    <dgm:pt modelId="{86D7C0FD-CDB9-457C-A7B2-D1F0B6F7583E}" type="pres">
      <dgm:prSet presAssocID="{E2ED32C7-6714-4711-942B-548C13F8DE2A}" presName="LShape" presStyleLbl="alignNode1" presStyleIdx="0" presStyleCnt="5"/>
      <dgm:spPr/>
    </dgm:pt>
    <dgm:pt modelId="{F2206107-A65A-4783-88FD-4BA97189EDAD}" type="pres">
      <dgm:prSet presAssocID="{E2ED32C7-6714-4711-942B-548C13F8DE2A}" presName="ParentText" presStyleLbl="revTx" presStyleIdx="0" presStyleCnt="3">
        <dgm:presLayoutVars>
          <dgm:chMax val="0"/>
          <dgm:chPref val="0"/>
          <dgm:bulletEnabled val="1"/>
        </dgm:presLayoutVars>
      </dgm:prSet>
      <dgm:spPr/>
    </dgm:pt>
    <dgm:pt modelId="{2E2D1DC7-E6B7-42EE-BDC0-5A04F71FF522}" type="pres">
      <dgm:prSet presAssocID="{E2ED32C7-6714-4711-942B-548C13F8DE2A}" presName="Triangle" presStyleLbl="alignNode1" presStyleIdx="1" presStyleCnt="5"/>
      <dgm:spPr/>
    </dgm:pt>
    <dgm:pt modelId="{758264D0-2DEC-4978-892D-8A6B65F7F153}" type="pres">
      <dgm:prSet presAssocID="{B8B9E70B-5042-4230-9345-487D0261A0D8}" presName="sibTrans" presStyleCnt="0"/>
      <dgm:spPr/>
    </dgm:pt>
    <dgm:pt modelId="{27A2F6AA-E83E-45DC-91E1-B854EE5E7A95}" type="pres">
      <dgm:prSet presAssocID="{B8B9E70B-5042-4230-9345-487D0261A0D8}" presName="space" presStyleCnt="0"/>
      <dgm:spPr/>
    </dgm:pt>
    <dgm:pt modelId="{82554268-42A5-4210-95F7-F61DEC1B0C1C}" type="pres">
      <dgm:prSet presAssocID="{D09E3D6B-A239-44D0-8806-CFB2E0201AAC}" presName="composite" presStyleCnt="0"/>
      <dgm:spPr/>
    </dgm:pt>
    <dgm:pt modelId="{8CC3384B-19CC-46E3-8455-1C9D0E16C893}" type="pres">
      <dgm:prSet presAssocID="{D09E3D6B-A239-44D0-8806-CFB2E0201AAC}" presName="LShape" presStyleLbl="alignNode1" presStyleIdx="2" presStyleCnt="5"/>
      <dgm:spPr/>
    </dgm:pt>
    <dgm:pt modelId="{77E3C823-B2B0-486A-B35B-41636FFD5F7C}" type="pres">
      <dgm:prSet presAssocID="{D09E3D6B-A239-44D0-8806-CFB2E0201AAC}" presName="ParentText" presStyleLbl="revTx" presStyleIdx="1" presStyleCnt="3">
        <dgm:presLayoutVars>
          <dgm:chMax val="0"/>
          <dgm:chPref val="0"/>
          <dgm:bulletEnabled val="1"/>
        </dgm:presLayoutVars>
      </dgm:prSet>
      <dgm:spPr/>
    </dgm:pt>
    <dgm:pt modelId="{2E163335-9D4C-4F3C-9463-E1655855BD6F}" type="pres">
      <dgm:prSet presAssocID="{D09E3D6B-A239-44D0-8806-CFB2E0201AAC}" presName="Triangle" presStyleLbl="alignNode1" presStyleIdx="3" presStyleCnt="5"/>
      <dgm:spPr/>
    </dgm:pt>
    <dgm:pt modelId="{EE42CBC4-F56E-471F-B421-321D35DA6377}" type="pres">
      <dgm:prSet presAssocID="{B3B76614-56AB-41F0-B334-6A7FAD37F1CD}" presName="sibTrans" presStyleCnt="0"/>
      <dgm:spPr/>
    </dgm:pt>
    <dgm:pt modelId="{F569F29B-F7F3-4A1F-B604-18CB56E01C38}" type="pres">
      <dgm:prSet presAssocID="{B3B76614-56AB-41F0-B334-6A7FAD37F1CD}" presName="space" presStyleCnt="0"/>
      <dgm:spPr/>
    </dgm:pt>
    <dgm:pt modelId="{4F9BE584-223B-487D-84A3-146B3477E2E5}" type="pres">
      <dgm:prSet presAssocID="{5764148A-2656-4046-A5C0-A33A742A059E}" presName="composite" presStyleCnt="0"/>
      <dgm:spPr/>
    </dgm:pt>
    <dgm:pt modelId="{15A68C05-905B-47D9-A857-AB3F9FDF2AA4}" type="pres">
      <dgm:prSet presAssocID="{5764148A-2656-4046-A5C0-A33A742A059E}" presName="LShape" presStyleLbl="alignNode1" presStyleIdx="4" presStyleCnt="5"/>
      <dgm:spPr/>
    </dgm:pt>
    <dgm:pt modelId="{BA0AEFD8-9C1E-467A-8597-784E36F4EC62}" type="pres">
      <dgm:prSet presAssocID="{5764148A-2656-4046-A5C0-A33A742A059E}" presName="ParentText" presStyleLbl="revTx" presStyleIdx="2" presStyleCnt="3">
        <dgm:presLayoutVars>
          <dgm:chMax val="0"/>
          <dgm:chPref val="0"/>
          <dgm:bulletEnabled val="1"/>
        </dgm:presLayoutVars>
      </dgm:prSet>
      <dgm:spPr/>
    </dgm:pt>
  </dgm:ptLst>
  <dgm:cxnLst>
    <dgm:cxn modelId="{24408708-4963-41B6-84FB-9EF7393B41DD}" srcId="{AF6EF37C-A95A-480E-B497-3387DBE73C59}" destId="{E2ED32C7-6714-4711-942B-548C13F8DE2A}" srcOrd="0" destOrd="0" parTransId="{0DAC3A9E-D27F-4F48-98E9-E7E0642D7B55}" sibTransId="{B8B9E70B-5042-4230-9345-487D0261A0D8}"/>
    <dgm:cxn modelId="{80B4420E-6D6B-463B-AA66-DDEEC94AFD2E}" type="presOf" srcId="{45130C8D-1066-40D8-A4C4-F16E85C699FC}" destId="{BA0AEFD8-9C1E-467A-8597-784E36F4EC62}" srcOrd="0" destOrd="4" presId="urn:microsoft.com/office/officeart/2009/3/layout/StepUpProcess"/>
    <dgm:cxn modelId="{E4D3F813-F922-4A22-A15F-9A79A1D2A5ED}" srcId="{AF6EF37C-A95A-480E-B497-3387DBE73C59}" destId="{5764148A-2656-4046-A5C0-A33A742A059E}" srcOrd="2" destOrd="0" parTransId="{B5286E98-6A7E-42F0-BB80-19DDC0FE1C30}" sibTransId="{D6A4ABF7-893D-4B52-A638-957A8A512BF1}"/>
    <dgm:cxn modelId="{E1397820-235D-4C74-9680-C18368B40872}" srcId="{5764148A-2656-4046-A5C0-A33A742A059E}" destId="{9FDD4793-8FB1-4413-BB20-847B81A95FC6}" srcOrd="1" destOrd="0" parTransId="{53EC75CF-B4BB-40E0-AC83-FC8B78A857A2}" sibTransId="{5350C032-59DD-4F4E-9454-CAF86EA5656C}"/>
    <dgm:cxn modelId="{0CA2A724-4551-4C4B-BC55-46C89ED985B5}" type="presOf" srcId="{E2ED32C7-6714-4711-942B-548C13F8DE2A}" destId="{F2206107-A65A-4783-88FD-4BA97189EDAD}" srcOrd="0" destOrd="0" presId="urn:microsoft.com/office/officeart/2009/3/layout/StepUpProcess"/>
    <dgm:cxn modelId="{FFB4FE42-E62E-4970-B035-EA03FC1E07B1}" type="presOf" srcId="{A1822C2A-0539-4C51-9D97-6BE8360CAF8B}" destId="{BA0AEFD8-9C1E-467A-8597-784E36F4EC62}" srcOrd="0" destOrd="3" presId="urn:microsoft.com/office/officeart/2009/3/layout/StepUpProcess"/>
    <dgm:cxn modelId="{B3981B68-D0B7-4544-9CD4-31CAF4778170}" srcId="{5764148A-2656-4046-A5C0-A33A742A059E}" destId="{A1822C2A-0539-4C51-9D97-6BE8360CAF8B}" srcOrd="2" destOrd="0" parTransId="{841D22A3-225D-4628-AB27-0C5088679298}" sibTransId="{91AA58FE-998D-4337-ABFA-9680C6F258D3}"/>
    <dgm:cxn modelId="{0EE2BE4C-4FAC-40B7-A65D-288BD2839E22}" type="presOf" srcId="{47F1CA35-A9B2-49C6-8B72-C91003E64C4F}" destId="{BA0AEFD8-9C1E-467A-8597-784E36F4EC62}" srcOrd="0" destOrd="1" presId="urn:microsoft.com/office/officeart/2009/3/layout/StepUpProcess"/>
    <dgm:cxn modelId="{B87F3A7A-E99D-4225-8EB2-10B5FC6E91ED}" type="presOf" srcId="{5764148A-2656-4046-A5C0-A33A742A059E}" destId="{BA0AEFD8-9C1E-467A-8597-784E36F4EC62}" srcOrd="0" destOrd="0" presId="urn:microsoft.com/office/officeart/2009/3/layout/StepUpProcess"/>
    <dgm:cxn modelId="{2C3D347F-6420-41CA-86D8-52136968F1B6}" type="presOf" srcId="{AF6EF37C-A95A-480E-B497-3387DBE73C59}" destId="{E1DF2D7E-D53E-42BE-BAF4-3A304718B263}" srcOrd="0" destOrd="0" presId="urn:microsoft.com/office/officeart/2009/3/layout/StepUpProcess"/>
    <dgm:cxn modelId="{40657597-5FA1-4C21-AAA0-EBB4716D6C58}" srcId="{5764148A-2656-4046-A5C0-A33A742A059E}" destId="{45130C8D-1066-40D8-A4C4-F16E85C699FC}" srcOrd="3" destOrd="0" parTransId="{7F9F8E01-A63F-4D5F-A3F2-9D806F961311}" sibTransId="{F25E264D-B03F-4230-BE54-6C373E120C2E}"/>
    <dgm:cxn modelId="{AB815A98-C063-4C4D-B3F6-673E71C4A43C}" type="presOf" srcId="{D09E3D6B-A239-44D0-8806-CFB2E0201AAC}" destId="{77E3C823-B2B0-486A-B35B-41636FFD5F7C}" srcOrd="0" destOrd="0" presId="urn:microsoft.com/office/officeart/2009/3/layout/StepUpProcess"/>
    <dgm:cxn modelId="{7C15BDBD-324A-4EEA-819C-19561133F33B}" srcId="{AF6EF37C-A95A-480E-B497-3387DBE73C59}" destId="{D09E3D6B-A239-44D0-8806-CFB2E0201AAC}" srcOrd="1" destOrd="0" parTransId="{8C5B2AC5-3AD0-4DE8-B67B-67BB912B0235}" sibTransId="{B3B76614-56AB-41F0-B334-6A7FAD37F1CD}"/>
    <dgm:cxn modelId="{3D6D69BF-703F-412A-90BA-7FBA541B2C8F}" type="presOf" srcId="{F3E71FD0-E448-4ADD-9628-351278300384}" destId="{BA0AEFD8-9C1E-467A-8597-784E36F4EC62}" srcOrd="0" destOrd="5" presId="urn:microsoft.com/office/officeart/2009/3/layout/StepUpProcess"/>
    <dgm:cxn modelId="{5E52ACC1-4A5E-4689-9C00-C45C5FFC4B64}" srcId="{5764148A-2656-4046-A5C0-A33A742A059E}" destId="{F3E71FD0-E448-4ADD-9628-351278300384}" srcOrd="4" destOrd="0" parTransId="{C7A24B28-127C-4A9B-A3DA-CA4BA82F6060}" sibTransId="{35B21955-B9BF-4016-BE71-5A1AE5FD4BEE}"/>
    <dgm:cxn modelId="{7E9428E0-C5EF-4CC3-BA9C-23C8B522EA6C}" type="presOf" srcId="{9FDD4793-8FB1-4413-BB20-847B81A95FC6}" destId="{BA0AEFD8-9C1E-467A-8597-784E36F4EC62}" srcOrd="0" destOrd="2" presId="urn:microsoft.com/office/officeart/2009/3/layout/StepUpProcess"/>
    <dgm:cxn modelId="{CDF826EE-7CA1-4094-920D-ED8C035DA50A}" srcId="{5764148A-2656-4046-A5C0-A33A742A059E}" destId="{47F1CA35-A9B2-49C6-8B72-C91003E64C4F}" srcOrd="0" destOrd="0" parTransId="{B162CB2F-F9B8-458B-A530-78DAA67ED7D4}" sibTransId="{4373A46C-F77E-44B4-BDAF-8AF2B8B5AF29}"/>
    <dgm:cxn modelId="{96E35EC1-EB64-4FE6-9B99-A5F49BBB6893}" type="presParOf" srcId="{E1DF2D7E-D53E-42BE-BAF4-3A304718B263}" destId="{84F62701-0AE1-4F13-A54F-A7F638130637}" srcOrd="0" destOrd="0" presId="urn:microsoft.com/office/officeart/2009/3/layout/StepUpProcess"/>
    <dgm:cxn modelId="{B1CC8AA5-D07B-4D20-A96B-1192ACD4B102}" type="presParOf" srcId="{84F62701-0AE1-4F13-A54F-A7F638130637}" destId="{86D7C0FD-CDB9-457C-A7B2-D1F0B6F7583E}" srcOrd="0" destOrd="0" presId="urn:microsoft.com/office/officeart/2009/3/layout/StepUpProcess"/>
    <dgm:cxn modelId="{C95545F6-2D31-4692-9BC4-C0F25600A767}" type="presParOf" srcId="{84F62701-0AE1-4F13-A54F-A7F638130637}" destId="{F2206107-A65A-4783-88FD-4BA97189EDAD}" srcOrd="1" destOrd="0" presId="urn:microsoft.com/office/officeart/2009/3/layout/StepUpProcess"/>
    <dgm:cxn modelId="{E83B555B-6597-4CE8-B537-73E005646218}" type="presParOf" srcId="{84F62701-0AE1-4F13-A54F-A7F638130637}" destId="{2E2D1DC7-E6B7-42EE-BDC0-5A04F71FF522}" srcOrd="2" destOrd="0" presId="urn:microsoft.com/office/officeart/2009/3/layout/StepUpProcess"/>
    <dgm:cxn modelId="{1093A603-D41A-4A2E-8F91-89924B6D5078}" type="presParOf" srcId="{E1DF2D7E-D53E-42BE-BAF4-3A304718B263}" destId="{758264D0-2DEC-4978-892D-8A6B65F7F153}" srcOrd="1" destOrd="0" presId="urn:microsoft.com/office/officeart/2009/3/layout/StepUpProcess"/>
    <dgm:cxn modelId="{43110D74-DBCA-4C95-812A-A64104EB08D9}" type="presParOf" srcId="{758264D0-2DEC-4978-892D-8A6B65F7F153}" destId="{27A2F6AA-E83E-45DC-91E1-B854EE5E7A95}" srcOrd="0" destOrd="0" presId="urn:microsoft.com/office/officeart/2009/3/layout/StepUpProcess"/>
    <dgm:cxn modelId="{A7551DD0-9201-434C-A7E4-74A8A603E207}" type="presParOf" srcId="{E1DF2D7E-D53E-42BE-BAF4-3A304718B263}" destId="{82554268-42A5-4210-95F7-F61DEC1B0C1C}" srcOrd="2" destOrd="0" presId="urn:microsoft.com/office/officeart/2009/3/layout/StepUpProcess"/>
    <dgm:cxn modelId="{4B73AA97-A55B-4813-AB94-5430BDD1A3A8}" type="presParOf" srcId="{82554268-42A5-4210-95F7-F61DEC1B0C1C}" destId="{8CC3384B-19CC-46E3-8455-1C9D0E16C893}" srcOrd="0" destOrd="0" presId="urn:microsoft.com/office/officeart/2009/3/layout/StepUpProcess"/>
    <dgm:cxn modelId="{F0917429-3BC2-4142-829C-5B1530CE7C0D}" type="presParOf" srcId="{82554268-42A5-4210-95F7-F61DEC1B0C1C}" destId="{77E3C823-B2B0-486A-B35B-41636FFD5F7C}" srcOrd="1" destOrd="0" presId="urn:microsoft.com/office/officeart/2009/3/layout/StepUpProcess"/>
    <dgm:cxn modelId="{48EB48CC-9FF1-48B4-B227-F811D65E92E4}" type="presParOf" srcId="{82554268-42A5-4210-95F7-F61DEC1B0C1C}" destId="{2E163335-9D4C-4F3C-9463-E1655855BD6F}" srcOrd="2" destOrd="0" presId="urn:microsoft.com/office/officeart/2009/3/layout/StepUpProcess"/>
    <dgm:cxn modelId="{2D8078AF-0177-4E7E-BEA1-DB86B5578CF0}" type="presParOf" srcId="{E1DF2D7E-D53E-42BE-BAF4-3A304718B263}" destId="{EE42CBC4-F56E-471F-B421-321D35DA6377}" srcOrd="3" destOrd="0" presId="urn:microsoft.com/office/officeart/2009/3/layout/StepUpProcess"/>
    <dgm:cxn modelId="{931BD278-08A5-4C52-93F3-97C1E2CBFFC3}" type="presParOf" srcId="{EE42CBC4-F56E-471F-B421-321D35DA6377}" destId="{F569F29B-F7F3-4A1F-B604-18CB56E01C38}" srcOrd="0" destOrd="0" presId="urn:microsoft.com/office/officeart/2009/3/layout/StepUpProcess"/>
    <dgm:cxn modelId="{3CEFFDBA-0360-4193-94E7-7802FC7567DB}" type="presParOf" srcId="{E1DF2D7E-D53E-42BE-BAF4-3A304718B263}" destId="{4F9BE584-223B-487D-84A3-146B3477E2E5}" srcOrd="4" destOrd="0" presId="urn:microsoft.com/office/officeart/2009/3/layout/StepUpProcess"/>
    <dgm:cxn modelId="{66D685CA-75BE-4964-8A34-32EA5D718FEC}" type="presParOf" srcId="{4F9BE584-223B-487D-84A3-146B3477E2E5}" destId="{15A68C05-905B-47D9-A857-AB3F9FDF2AA4}" srcOrd="0" destOrd="0" presId="urn:microsoft.com/office/officeart/2009/3/layout/StepUpProcess"/>
    <dgm:cxn modelId="{4BAAAE32-8A45-40E6-86DD-81AC5185FDE8}" type="presParOf" srcId="{4F9BE584-223B-487D-84A3-146B3477E2E5}" destId="{BA0AEFD8-9C1E-467A-8597-784E36F4EC62}"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A720C99-4221-4F10-AF1D-7FD6568D53BA}" type="doc">
      <dgm:prSet loTypeId="urn:microsoft.com/office/officeart/2005/8/layout/chevron2" loCatId="list" qsTypeId="urn:microsoft.com/office/officeart/2005/8/quickstyle/simple1#16" qsCatId="simple" csTypeId="urn:microsoft.com/office/officeart/2005/8/colors/accent3_3#1" csCatId="accent3" phldr="1"/>
      <dgm:spPr/>
      <dgm:t>
        <a:bodyPr/>
        <a:lstStyle/>
        <a:p>
          <a:endParaRPr lang="en-US"/>
        </a:p>
      </dgm:t>
    </dgm:pt>
    <dgm:pt modelId="{39760FC7-A9D1-4971-BAB1-772BBAE11247}">
      <dgm:prSet phldrT="[Text]" phldr="0"/>
      <dgm:spPr/>
      <dgm:t>
        <a:bodyPr/>
        <a:lstStyle/>
        <a:p>
          <a:r>
            <a:rPr lang="en-US" dirty="0"/>
            <a:t>Missed Redetermination</a:t>
          </a:r>
        </a:p>
      </dgm:t>
    </dgm:pt>
    <dgm:pt modelId="{543AB1EF-BF09-44E6-8D0C-EA9BF6FA78CD}" type="parTrans" cxnId="{C871D813-3334-41E0-9973-3CB998BD962E}">
      <dgm:prSet/>
      <dgm:spPr/>
      <dgm:t>
        <a:bodyPr/>
        <a:lstStyle/>
        <a:p>
          <a:endParaRPr lang="en-US"/>
        </a:p>
      </dgm:t>
    </dgm:pt>
    <dgm:pt modelId="{739BE839-1520-4B5F-A44D-DA7C33BDD134}" type="sibTrans" cxnId="{C871D813-3334-41E0-9973-3CB998BD962E}">
      <dgm:prSet phldrT="2" phldr="0"/>
      <dgm:spPr/>
      <dgm:t>
        <a:bodyPr/>
        <a:lstStyle/>
        <a:p>
          <a:endParaRPr lang="en-US"/>
        </a:p>
      </dgm:t>
    </dgm:pt>
    <dgm:pt modelId="{7731B6D1-BC84-42E2-ADBF-C7333C763002}">
      <dgm:prSet phldrT="[Text]" phldr="0"/>
      <dgm:spPr/>
      <dgm:t>
        <a:bodyPr/>
        <a:lstStyle/>
        <a:p>
          <a:r>
            <a:rPr lang="en-US" dirty="0"/>
            <a:t>Check MMC in the notices section. If a redetermination was missed (you didn’t complete or DHS didn’t process), then the redetermination form will be there (Slide 27). For SNAP, there will be no other termination notice.</a:t>
          </a:r>
        </a:p>
      </dgm:t>
    </dgm:pt>
    <dgm:pt modelId="{35B13672-9C56-473E-9D2B-DAEF66405950}" type="parTrans" cxnId="{2211D32E-AF4F-4AA6-9909-08FED9304AD9}">
      <dgm:prSet/>
      <dgm:spPr/>
      <dgm:t>
        <a:bodyPr/>
        <a:lstStyle/>
        <a:p>
          <a:endParaRPr lang="en-US"/>
        </a:p>
      </dgm:t>
    </dgm:pt>
    <dgm:pt modelId="{AFE7860F-B385-408C-B94B-657C5B2EEA9D}" type="sibTrans" cxnId="{2211D32E-AF4F-4AA6-9909-08FED9304AD9}">
      <dgm:prSet/>
      <dgm:spPr/>
      <dgm:t>
        <a:bodyPr/>
        <a:lstStyle/>
        <a:p>
          <a:endParaRPr lang="en-US"/>
        </a:p>
      </dgm:t>
    </dgm:pt>
    <dgm:pt modelId="{EA864E6F-2E43-4482-99B9-A19CA169B12D}">
      <dgm:prSet phldrT="[Text]" phldr="0"/>
      <dgm:spPr/>
      <dgm:t>
        <a:bodyPr/>
        <a:lstStyle/>
        <a:p>
          <a:r>
            <a:rPr lang="en-US" dirty="0"/>
            <a:t>File later redetermination form or a new application for benefits</a:t>
          </a:r>
        </a:p>
      </dgm:t>
    </dgm:pt>
    <dgm:pt modelId="{F586183E-B66E-442B-9145-B5350AC0BEE7}" type="parTrans" cxnId="{8AA27222-BBDD-4367-A8CD-F515B436E80A}">
      <dgm:prSet/>
      <dgm:spPr/>
      <dgm:t>
        <a:bodyPr/>
        <a:lstStyle/>
        <a:p>
          <a:endParaRPr lang="en-US"/>
        </a:p>
      </dgm:t>
    </dgm:pt>
    <dgm:pt modelId="{08D1886D-613F-48CC-BA21-32DDA4DF953B}" type="sibTrans" cxnId="{8AA27222-BBDD-4367-A8CD-F515B436E80A}">
      <dgm:prSet/>
      <dgm:spPr/>
      <dgm:t>
        <a:bodyPr/>
        <a:lstStyle/>
        <a:p>
          <a:endParaRPr lang="en-US"/>
        </a:p>
      </dgm:t>
    </dgm:pt>
    <dgm:pt modelId="{9D500F8A-7009-44B8-90D5-999B16FF943E}">
      <dgm:prSet phldrT="[Text]" phldr="0"/>
      <dgm:spPr/>
      <dgm:t>
        <a:bodyPr/>
        <a:lstStyle/>
        <a:p>
          <a:r>
            <a:rPr lang="en-US" dirty="0"/>
            <a:t>If you did complete the redetermination, consider filing an appeal.</a:t>
          </a:r>
        </a:p>
      </dgm:t>
    </dgm:pt>
    <dgm:pt modelId="{41BD44BD-7F65-4DBF-B45D-AE60AAEF656E}" type="parTrans" cxnId="{BD7B2A85-B4AE-499F-B9D3-C8F800E8FC1E}">
      <dgm:prSet/>
      <dgm:spPr/>
      <dgm:t>
        <a:bodyPr/>
        <a:lstStyle/>
        <a:p>
          <a:endParaRPr lang="en-US"/>
        </a:p>
      </dgm:t>
    </dgm:pt>
    <dgm:pt modelId="{323AC74A-2BD0-40F8-BAB2-0BB7008CF93F}" type="sibTrans" cxnId="{BD7B2A85-B4AE-499F-B9D3-C8F800E8FC1E}">
      <dgm:prSet/>
      <dgm:spPr/>
      <dgm:t>
        <a:bodyPr/>
        <a:lstStyle/>
        <a:p>
          <a:endParaRPr lang="en-US"/>
        </a:p>
      </dgm:t>
    </dgm:pt>
    <dgm:pt modelId="{5F1E51B7-9166-4E57-9BC2-48D1E6D97518}">
      <dgm:prSet phldrT="[Text]" phldr="0"/>
      <dgm:spPr/>
      <dgm:t>
        <a:bodyPr/>
        <a:lstStyle/>
        <a:p>
          <a:pPr rtl="0"/>
          <a:r>
            <a:rPr lang="en-US" dirty="0">
              <a:latin typeface="Source Sans Pro"/>
            </a:rPr>
            <a:t>Benefits Stopped because of work requirements</a:t>
          </a:r>
          <a:endParaRPr lang="en-US" dirty="0"/>
        </a:p>
      </dgm:t>
    </dgm:pt>
    <dgm:pt modelId="{231ECEC7-F037-4BEC-8622-E1B1590A728C}" type="parTrans" cxnId="{F040C02D-3977-46AA-8FE4-1A17267B76BD}">
      <dgm:prSet/>
      <dgm:spPr/>
    </dgm:pt>
    <dgm:pt modelId="{0835F6D8-050F-4494-B8BC-EC713786CD60}" type="sibTrans" cxnId="{F040C02D-3977-46AA-8FE4-1A17267B76BD}">
      <dgm:prSet/>
      <dgm:spPr/>
    </dgm:pt>
    <dgm:pt modelId="{954BD1E2-46C7-47D5-9FE4-EC98DB74F60D}">
      <dgm:prSet phldrT="[Text]" phldr="0"/>
      <dgm:spPr/>
      <dgm:t>
        <a:bodyPr/>
        <a:lstStyle/>
        <a:p>
          <a:pPr rtl="0"/>
          <a:r>
            <a:rPr lang="en-US" dirty="0">
              <a:latin typeface="Source Sans Pro"/>
            </a:rPr>
            <a:t>If you were and continue to meet an exemption*: File a new application with exemption request. Also consider appealing termination (you did not need to previously request exemption.)</a:t>
          </a:r>
          <a:endParaRPr lang="en-US" dirty="0"/>
        </a:p>
      </dgm:t>
    </dgm:pt>
    <dgm:pt modelId="{EC13BCD1-AC7F-4779-9EBA-720703B86944}" type="parTrans" cxnId="{BA782142-25D4-4149-ACD4-9884A96F3EAA}">
      <dgm:prSet/>
      <dgm:spPr/>
    </dgm:pt>
    <dgm:pt modelId="{E4C2C61A-5F33-4176-B03B-4BC0EB80DF75}" type="sibTrans" cxnId="{BA782142-25D4-4149-ACD4-9884A96F3EAA}">
      <dgm:prSet/>
      <dgm:spPr/>
    </dgm:pt>
    <dgm:pt modelId="{F631EC07-2A57-4CCA-9E6C-18A6A6FEA6E3}">
      <dgm:prSet phldrT="[Text]" phldr="0"/>
      <dgm:spPr/>
      <dgm:t>
        <a:bodyPr/>
        <a:lstStyle/>
        <a:p>
          <a:pPr rtl="0"/>
          <a:r>
            <a:rPr lang="en-US" dirty="0">
              <a:latin typeface="Source Sans Pro"/>
            </a:rPr>
            <a:t>If you were and continue to meet the work requirement: File a new application with proof that you met work requirement for 30 day. Also consider appealing </a:t>
          </a:r>
          <a:r>
            <a:rPr lang="en-US" dirty="0" err="1">
              <a:latin typeface="Source Sans Pro"/>
            </a:rPr>
            <a:t>ermination</a:t>
          </a:r>
          <a:r>
            <a:rPr lang="en-US" dirty="0">
              <a:latin typeface="Source Sans Pro"/>
            </a:rPr>
            <a:t> (you did not need to previous report you were meeting the work requirement.)</a:t>
          </a:r>
          <a:endParaRPr lang="en-US" dirty="0"/>
        </a:p>
      </dgm:t>
    </dgm:pt>
    <dgm:pt modelId="{847ADF04-D3FC-4F48-BEBE-44E9E861028D}" type="parTrans" cxnId="{8B358AF4-ADFA-4389-BEC2-5716A2CB9DA7}">
      <dgm:prSet/>
      <dgm:spPr/>
    </dgm:pt>
    <dgm:pt modelId="{2566AD9E-D82D-4DD8-A5ED-E2BA7D1ED19C}" type="sibTrans" cxnId="{8B358AF4-ADFA-4389-BEC2-5716A2CB9DA7}">
      <dgm:prSet/>
      <dgm:spPr/>
    </dgm:pt>
    <dgm:pt modelId="{5008C451-A5F2-4F40-B95F-18330FE7AD2D}">
      <dgm:prSet phldrT="[Text]" phldr="0"/>
      <dgm:spPr/>
      <dgm:t>
        <a:bodyPr/>
        <a:lstStyle/>
        <a:p>
          <a:pPr rtl="0"/>
          <a:r>
            <a:rPr lang="en-US" dirty="0">
              <a:latin typeface="Source Sans Pro"/>
            </a:rPr>
            <a:t>If you were exempt or were meeting the work requirements, but are not now: You might still appeal the termination. Note that the appeal deadline is 90 days after the date on the notice.</a:t>
          </a:r>
          <a:endParaRPr lang="en-US" dirty="0"/>
        </a:p>
      </dgm:t>
    </dgm:pt>
    <dgm:pt modelId="{D20B04D0-D8F0-40AE-B639-F2B4C9F9763C}" type="parTrans" cxnId="{91DE5FFB-150C-49D6-A7FB-4F6E76FD5F87}">
      <dgm:prSet/>
      <dgm:spPr/>
    </dgm:pt>
    <dgm:pt modelId="{EC640D17-8078-4D96-8A95-249D7DFD252E}" type="sibTrans" cxnId="{91DE5FFB-150C-49D6-A7FB-4F6E76FD5F87}">
      <dgm:prSet/>
      <dgm:spPr/>
    </dgm:pt>
    <dgm:pt modelId="{10941C92-F823-4DA0-A010-9617DA69C304}">
      <dgm:prSet phldrT="[Text]" phldr="0"/>
      <dgm:spPr/>
      <dgm:t>
        <a:bodyPr/>
        <a:lstStyle/>
        <a:p>
          <a:pPr rtl="0"/>
          <a:r>
            <a:rPr lang="en-US" dirty="0">
              <a:latin typeface="Source Sans Pro"/>
            </a:rPr>
            <a:t>If you were and are not exempt or meeting, visit </a:t>
          </a:r>
          <a:r>
            <a:rPr lang="en-US" dirty="0">
              <a:latin typeface="Source Sans Pro"/>
              <a:hlinkClick xmlns:r="http://schemas.openxmlformats.org/officeDocument/2006/relationships" r:id="rId1"/>
            </a:rPr>
            <a:t>https://www.dhs.state.il.us/page.aspx?item=177800</a:t>
          </a:r>
          <a:r>
            <a:rPr lang="en-US" dirty="0">
              <a:latin typeface="Source Sans Pro"/>
            </a:rPr>
            <a:t> to find ways to meet the requirement.</a:t>
          </a:r>
          <a:endParaRPr lang="en-US" dirty="0"/>
        </a:p>
      </dgm:t>
    </dgm:pt>
    <dgm:pt modelId="{CFFFF5BF-77A2-470D-80F5-BAC61B4D37CC}" type="parTrans" cxnId="{730F94F0-A32F-4865-915B-D7A2F6247CF9}">
      <dgm:prSet/>
      <dgm:spPr/>
    </dgm:pt>
    <dgm:pt modelId="{454C5C0B-2AF5-4203-842B-A6A5FBB91C1D}" type="sibTrans" cxnId="{730F94F0-A32F-4865-915B-D7A2F6247CF9}">
      <dgm:prSet/>
      <dgm:spPr/>
    </dgm:pt>
    <dgm:pt modelId="{7BC01919-2DF3-4BA4-ADA4-B7A814367E8F}" type="pres">
      <dgm:prSet presAssocID="{6A720C99-4221-4F10-AF1D-7FD6568D53BA}" presName="linearFlow" presStyleCnt="0">
        <dgm:presLayoutVars>
          <dgm:dir/>
          <dgm:animLvl val="lvl"/>
          <dgm:resizeHandles val="exact"/>
        </dgm:presLayoutVars>
      </dgm:prSet>
      <dgm:spPr/>
    </dgm:pt>
    <dgm:pt modelId="{29B2899C-0EFE-4147-B6F0-3816528091D9}" type="pres">
      <dgm:prSet presAssocID="{39760FC7-A9D1-4971-BAB1-772BBAE11247}" presName="composite" presStyleCnt="0"/>
      <dgm:spPr/>
    </dgm:pt>
    <dgm:pt modelId="{45B49512-F369-4E47-A47B-1E429F455CCB}" type="pres">
      <dgm:prSet presAssocID="{39760FC7-A9D1-4971-BAB1-772BBAE11247}" presName="parentText" presStyleLbl="alignNode1" presStyleIdx="0" presStyleCnt="2">
        <dgm:presLayoutVars>
          <dgm:chMax val="1"/>
          <dgm:bulletEnabled val="1"/>
        </dgm:presLayoutVars>
      </dgm:prSet>
      <dgm:spPr/>
    </dgm:pt>
    <dgm:pt modelId="{DED56565-096F-4E3B-9B42-0DBC85522B4A}" type="pres">
      <dgm:prSet presAssocID="{39760FC7-A9D1-4971-BAB1-772BBAE11247}" presName="descendantText" presStyleLbl="alignAcc1" presStyleIdx="0" presStyleCnt="2">
        <dgm:presLayoutVars>
          <dgm:bulletEnabled val="1"/>
        </dgm:presLayoutVars>
      </dgm:prSet>
      <dgm:spPr/>
    </dgm:pt>
    <dgm:pt modelId="{7F5D126B-B7AA-461D-808E-46E7807F80E9}" type="pres">
      <dgm:prSet presAssocID="{739BE839-1520-4B5F-A44D-DA7C33BDD134}" presName="sp" presStyleCnt="0"/>
      <dgm:spPr/>
    </dgm:pt>
    <dgm:pt modelId="{301CFF05-F2B8-442E-9A47-4EBCEBDBE746}" type="pres">
      <dgm:prSet presAssocID="{5F1E51B7-9166-4E57-9BC2-48D1E6D97518}" presName="composite" presStyleCnt="0"/>
      <dgm:spPr/>
    </dgm:pt>
    <dgm:pt modelId="{C8C1605F-2CFD-474E-8507-BDE8D05416DC}" type="pres">
      <dgm:prSet presAssocID="{5F1E51B7-9166-4E57-9BC2-48D1E6D97518}" presName="parentText" presStyleLbl="alignNode1" presStyleIdx="1" presStyleCnt="2">
        <dgm:presLayoutVars>
          <dgm:chMax val="1"/>
          <dgm:bulletEnabled val="1"/>
        </dgm:presLayoutVars>
      </dgm:prSet>
      <dgm:spPr/>
    </dgm:pt>
    <dgm:pt modelId="{83E4A83B-6E18-47FC-BFB4-CE09AA387A81}" type="pres">
      <dgm:prSet presAssocID="{5F1E51B7-9166-4E57-9BC2-48D1E6D97518}" presName="descendantText" presStyleLbl="alignAcc1" presStyleIdx="1" presStyleCnt="2">
        <dgm:presLayoutVars>
          <dgm:bulletEnabled val="1"/>
        </dgm:presLayoutVars>
      </dgm:prSet>
      <dgm:spPr/>
    </dgm:pt>
  </dgm:ptLst>
  <dgm:cxnLst>
    <dgm:cxn modelId="{18C5B708-1E8C-4E42-AA1F-E051F19584A5}" type="presOf" srcId="{6A720C99-4221-4F10-AF1D-7FD6568D53BA}" destId="{7BC01919-2DF3-4BA4-ADA4-B7A814367E8F}" srcOrd="0" destOrd="0" presId="urn:microsoft.com/office/officeart/2005/8/layout/chevron2"/>
    <dgm:cxn modelId="{C871D813-3334-41E0-9973-3CB998BD962E}" srcId="{6A720C99-4221-4F10-AF1D-7FD6568D53BA}" destId="{39760FC7-A9D1-4971-BAB1-772BBAE11247}" srcOrd="0" destOrd="0" parTransId="{543AB1EF-BF09-44E6-8D0C-EA9BF6FA78CD}" sibTransId="{739BE839-1520-4B5F-A44D-DA7C33BDD134}"/>
    <dgm:cxn modelId="{8B98251E-F5F0-4A2A-8CA0-15C40A46DDC0}" type="presOf" srcId="{5008C451-A5F2-4F40-B95F-18330FE7AD2D}" destId="{83E4A83B-6E18-47FC-BFB4-CE09AA387A81}" srcOrd="0" destOrd="2" presId="urn:microsoft.com/office/officeart/2005/8/layout/chevron2"/>
    <dgm:cxn modelId="{8AA27222-BBDD-4367-A8CD-F515B436E80A}" srcId="{39760FC7-A9D1-4971-BAB1-772BBAE11247}" destId="{EA864E6F-2E43-4482-99B9-A19CA169B12D}" srcOrd="1" destOrd="0" parTransId="{F586183E-B66E-442B-9145-B5350AC0BEE7}" sibTransId="{08D1886D-613F-48CC-BA21-32DDA4DF953B}"/>
    <dgm:cxn modelId="{C3751428-3289-41F2-A06D-D76CFF694743}" type="presOf" srcId="{5F1E51B7-9166-4E57-9BC2-48D1E6D97518}" destId="{C8C1605F-2CFD-474E-8507-BDE8D05416DC}" srcOrd="0" destOrd="0" presId="urn:microsoft.com/office/officeart/2005/8/layout/chevron2"/>
    <dgm:cxn modelId="{F040C02D-3977-46AA-8FE4-1A17267B76BD}" srcId="{6A720C99-4221-4F10-AF1D-7FD6568D53BA}" destId="{5F1E51B7-9166-4E57-9BC2-48D1E6D97518}" srcOrd="1" destOrd="0" parTransId="{231ECEC7-F037-4BEC-8622-E1B1590A728C}" sibTransId="{0835F6D8-050F-4494-B8BC-EC713786CD60}"/>
    <dgm:cxn modelId="{2211D32E-AF4F-4AA6-9909-08FED9304AD9}" srcId="{39760FC7-A9D1-4971-BAB1-772BBAE11247}" destId="{7731B6D1-BC84-42E2-ADBF-C7333C763002}" srcOrd="0" destOrd="0" parTransId="{35B13672-9C56-473E-9D2B-DAEF66405950}" sibTransId="{AFE7860F-B385-408C-B94B-657C5B2EEA9D}"/>
    <dgm:cxn modelId="{BA782142-25D4-4149-ACD4-9884A96F3EAA}" srcId="{5F1E51B7-9166-4E57-9BC2-48D1E6D97518}" destId="{954BD1E2-46C7-47D5-9FE4-EC98DB74F60D}" srcOrd="0" destOrd="0" parTransId="{EC13BCD1-AC7F-4779-9EBA-720703B86944}" sibTransId="{E4C2C61A-5F33-4176-B03B-4BC0EB80DF75}"/>
    <dgm:cxn modelId="{13E4A66A-5D2D-4465-B4E4-7949DCDDAB28}" type="presOf" srcId="{F631EC07-2A57-4CCA-9E6C-18A6A6FEA6E3}" destId="{83E4A83B-6E18-47FC-BFB4-CE09AA387A81}" srcOrd="0" destOrd="1" presId="urn:microsoft.com/office/officeart/2005/8/layout/chevron2"/>
    <dgm:cxn modelId="{41C4D277-38A6-47AD-AFA0-FA70FF1B7E05}" type="presOf" srcId="{7731B6D1-BC84-42E2-ADBF-C7333C763002}" destId="{DED56565-096F-4E3B-9B42-0DBC85522B4A}" srcOrd="0" destOrd="0" presId="urn:microsoft.com/office/officeart/2005/8/layout/chevron2"/>
    <dgm:cxn modelId="{2CAA3E7C-458A-4B9B-A545-6CB1428B8B33}" type="presOf" srcId="{9D500F8A-7009-44B8-90D5-999B16FF943E}" destId="{DED56565-096F-4E3B-9B42-0DBC85522B4A}" srcOrd="0" destOrd="2" presId="urn:microsoft.com/office/officeart/2005/8/layout/chevron2"/>
    <dgm:cxn modelId="{9B855F7D-5BE9-47D2-8D8D-AC090AD7E400}" type="presOf" srcId="{954BD1E2-46C7-47D5-9FE4-EC98DB74F60D}" destId="{83E4A83B-6E18-47FC-BFB4-CE09AA387A81}" srcOrd="0" destOrd="0" presId="urn:microsoft.com/office/officeart/2005/8/layout/chevron2"/>
    <dgm:cxn modelId="{BD7B2A85-B4AE-499F-B9D3-C8F800E8FC1E}" srcId="{39760FC7-A9D1-4971-BAB1-772BBAE11247}" destId="{9D500F8A-7009-44B8-90D5-999B16FF943E}" srcOrd="2" destOrd="0" parTransId="{41BD44BD-7F65-4DBF-B45D-AE60AAEF656E}" sibTransId="{323AC74A-2BD0-40F8-BAB2-0BB7008CF93F}"/>
    <dgm:cxn modelId="{C2CBAF8B-F3D0-4280-9C84-32612A34AC88}" type="presOf" srcId="{EA864E6F-2E43-4482-99B9-A19CA169B12D}" destId="{DED56565-096F-4E3B-9B42-0DBC85522B4A}" srcOrd="0" destOrd="1" presId="urn:microsoft.com/office/officeart/2005/8/layout/chevron2"/>
    <dgm:cxn modelId="{6727FDB7-2905-4C5D-B18D-29D4F885FD22}" type="presOf" srcId="{10941C92-F823-4DA0-A010-9617DA69C304}" destId="{83E4A83B-6E18-47FC-BFB4-CE09AA387A81}" srcOrd="0" destOrd="3" presId="urn:microsoft.com/office/officeart/2005/8/layout/chevron2"/>
    <dgm:cxn modelId="{6D292DD7-FAB1-49DD-9181-DD5E19CF7717}" type="presOf" srcId="{39760FC7-A9D1-4971-BAB1-772BBAE11247}" destId="{45B49512-F369-4E47-A47B-1E429F455CCB}" srcOrd="0" destOrd="0" presId="urn:microsoft.com/office/officeart/2005/8/layout/chevron2"/>
    <dgm:cxn modelId="{730F94F0-A32F-4865-915B-D7A2F6247CF9}" srcId="{5F1E51B7-9166-4E57-9BC2-48D1E6D97518}" destId="{10941C92-F823-4DA0-A010-9617DA69C304}" srcOrd="3" destOrd="0" parTransId="{CFFFF5BF-77A2-470D-80F5-BAC61B4D37CC}" sibTransId="{454C5C0B-2AF5-4203-842B-A6A5FBB91C1D}"/>
    <dgm:cxn modelId="{8B358AF4-ADFA-4389-BEC2-5716A2CB9DA7}" srcId="{5F1E51B7-9166-4E57-9BC2-48D1E6D97518}" destId="{F631EC07-2A57-4CCA-9E6C-18A6A6FEA6E3}" srcOrd="1" destOrd="0" parTransId="{847ADF04-D3FC-4F48-BEBE-44E9E861028D}" sibTransId="{2566AD9E-D82D-4DD8-A5ED-E2BA7D1ED19C}"/>
    <dgm:cxn modelId="{91DE5FFB-150C-49D6-A7FB-4F6E76FD5F87}" srcId="{5F1E51B7-9166-4E57-9BC2-48D1E6D97518}" destId="{5008C451-A5F2-4F40-B95F-18330FE7AD2D}" srcOrd="2" destOrd="0" parTransId="{D20B04D0-D8F0-40AE-B639-F2B4C9F9763C}" sibTransId="{EC640D17-8078-4D96-8A95-249D7DFD252E}"/>
    <dgm:cxn modelId="{D83EB5B8-1811-4B6F-B341-750BF72F78CF}" type="presParOf" srcId="{7BC01919-2DF3-4BA4-ADA4-B7A814367E8F}" destId="{29B2899C-0EFE-4147-B6F0-3816528091D9}" srcOrd="0" destOrd="0" presId="urn:microsoft.com/office/officeart/2005/8/layout/chevron2"/>
    <dgm:cxn modelId="{32788637-431C-47BF-8B05-91A17AFB2961}" type="presParOf" srcId="{29B2899C-0EFE-4147-B6F0-3816528091D9}" destId="{45B49512-F369-4E47-A47B-1E429F455CCB}" srcOrd="0" destOrd="0" presId="urn:microsoft.com/office/officeart/2005/8/layout/chevron2"/>
    <dgm:cxn modelId="{C1F6FF69-4861-4EC9-A48A-4479E1FAABB0}" type="presParOf" srcId="{29B2899C-0EFE-4147-B6F0-3816528091D9}" destId="{DED56565-096F-4E3B-9B42-0DBC85522B4A}" srcOrd="1" destOrd="0" presId="urn:microsoft.com/office/officeart/2005/8/layout/chevron2"/>
    <dgm:cxn modelId="{388F504B-C63A-47E8-A44D-21494ED8269F}" type="presParOf" srcId="{7BC01919-2DF3-4BA4-ADA4-B7A814367E8F}" destId="{7F5D126B-B7AA-461D-808E-46E7807F80E9}" srcOrd="1" destOrd="0" presId="urn:microsoft.com/office/officeart/2005/8/layout/chevron2"/>
    <dgm:cxn modelId="{808E29F9-685B-44B2-B787-553E8E962787}" type="presParOf" srcId="{7BC01919-2DF3-4BA4-ADA4-B7A814367E8F}" destId="{301CFF05-F2B8-442E-9A47-4EBCEBDBE746}" srcOrd="2" destOrd="0" presId="urn:microsoft.com/office/officeart/2005/8/layout/chevron2"/>
    <dgm:cxn modelId="{736C4DF9-F273-4A9F-AB3C-C7326D206590}" type="presParOf" srcId="{301CFF05-F2B8-442E-9A47-4EBCEBDBE746}" destId="{C8C1605F-2CFD-474E-8507-BDE8D05416DC}" srcOrd="0" destOrd="0" presId="urn:microsoft.com/office/officeart/2005/8/layout/chevron2"/>
    <dgm:cxn modelId="{FCCDA1DC-3FB4-4B83-993D-7E7920630A01}" type="presParOf" srcId="{301CFF05-F2B8-442E-9A47-4EBCEBDBE746}" destId="{83E4A83B-6E18-47FC-BFB4-CE09AA387A8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A720C99-4221-4F10-AF1D-7FD6568D53BA}" type="doc">
      <dgm:prSet loTypeId="urn:microsoft.com/office/officeart/2005/8/layout/chevron2" loCatId="list" qsTypeId="urn:microsoft.com/office/officeart/2005/8/quickstyle/simple1#16" qsCatId="simple" csTypeId="urn:microsoft.com/office/officeart/2005/8/colors/accent3_3#1" csCatId="accent3" phldr="1"/>
      <dgm:spPr/>
      <dgm:t>
        <a:bodyPr/>
        <a:lstStyle/>
        <a:p>
          <a:endParaRPr lang="en-US"/>
        </a:p>
      </dgm:t>
    </dgm:pt>
    <dgm:pt modelId="{AB474C19-6231-4F1B-8D72-5FC8F1ACF6C5}">
      <dgm:prSet phldrT="[Text]" phldr="0"/>
      <dgm:spPr/>
      <dgm:t>
        <a:bodyPr/>
        <a:lstStyle/>
        <a:p>
          <a:r>
            <a:rPr lang="en-US" dirty="0"/>
            <a:t>Benefits stopped for another reason</a:t>
          </a:r>
        </a:p>
      </dgm:t>
    </dgm:pt>
    <dgm:pt modelId="{B6C09B6D-EDCB-43DD-8B33-3CED2361EF2E}" type="parTrans" cxnId="{8954942E-01AE-417D-82D5-09CBAF553DD9}">
      <dgm:prSet/>
      <dgm:spPr/>
      <dgm:t>
        <a:bodyPr/>
        <a:lstStyle/>
        <a:p>
          <a:endParaRPr lang="en-US"/>
        </a:p>
      </dgm:t>
    </dgm:pt>
    <dgm:pt modelId="{9EC6EDDD-42A9-4405-8A33-A93678AC5A85}" type="sibTrans" cxnId="{8954942E-01AE-417D-82D5-09CBAF553DD9}">
      <dgm:prSet phldrT="3" phldr="0"/>
      <dgm:spPr/>
      <dgm:t>
        <a:bodyPr/>
        <a:lstStyle/>
        <a:p>
          <a:endParaRPr lang="en-US"/>
        </a:p>
      </dgm:t>
    </dgm:pt>
    <dgm:pt modelId="{2C7B5EBE-A45F-4F16-AC4C-ED7F053FFB87}">
      <dgm:prSet phldrT="[Text]" phldr="0"/>
      <dgm:spPr/>
      <dgm:t>
        <a:bodyPr/>
        <a:lstStyle/>
        <a:p>
          <a:r>
            <a:rPr lang="en-US" dirty="0"/>
            <a:t>Check EBT/Link account for deposits and suspicious withdrawals</a:t>
          </a:r>
        </a:p>
      </dgm:t>
    </dgm:pt>
    <dgm:pt modelId="{B92EA396-6FDE-43B8-B62D-64AAA4533E1C}" type="parTrans" cxnId="{8BF90DF1-228C-4A21-9EF6-1F4F57D0DFF1}">
      <dgm:prSet/>
      <dgm:spPr/>
      <dgm:t>
        <a:bodyPr/>
        <a:lstStyle/>
        <a:p>
          <a:endParaRPr lang="en-US"/>
        </a:p>
      </dgm:t>
    </dgm:pt>
    <dgm:pt modelId="{C1945D90-3A71-46A1-8B47-1A27A5A05B70}" type="sibTrans" cxnId="{8BF90DF1-228C-4A21-9EF6-1F4F57D0DFF1}">
      <dgm:prSet/>
      <dgm:spPr/>
      <dgm:t>
        <a:bodyPr/>
        <a:lstStyle/>
        <a:p>
          <a:endParaRPr lang="en-US"/>
        </a:p>
      </dgm:t>
    </dgm:pt>
    <dgm:pt modelId="{6FEFDB66-3A18-4836-AD7E-ADBEDA94A080}">
      <dgm:prSet phldrT="[Text]" phldr="0"/>
      <dgm:spPr/>
      <dgm:t>
        <a:bodyPr/>
        <a:lstStyle/>
        <a:p>
          <a:r>
            <a:rPr lang="en-US" dirty="0"/>
            <a:t>If you discover SNAP was stolen (not stopped), cancel card immediately and report theft to DHS so they can investigate. Unfortunately, most skimmed SNAP and cash cannot be replaced. </a:t>
          </a:r>
        </a:p>
      </dgm:t>
    </dgm:pt>
    <dgm:pt modelId="{DC616578-7628-4897-A1E6-C3F8DFCEA57C}" type="parTrans" cxnId="{28D883D6-EE04-40FD-BAD2-AECE3E9265BF}">
      <dgm:prSet/>
      <dgm:spPr/>
      <dgm:t>
        <a:bodyPr/>
        <a:lstStyle/>
        <a:p>
          <a:endParaRPr lang="en-US"/>
        </a:p>
      </dgm:t>
    </dgm:pt>
    <dgm:pt modelId="{CD97FAC1-A6E4-4155-B94F-7AF7BDF9D267}" type="sibTrans" cxnId="{28D883D6-EE04-40FD-BAD2-AECE3E9265BF}">
      <dgm:prSet/>
      <dgm:spPr/>
      <dgm:t>
        <a:bodyPr/>
        <a:lstStyle/>
        <a:p>
          <a:endParaRPr lang="en-US"/>
        </a:p>
      </dgm:t>
    </dgm:pt>
    <dgm:pt modelId="{61EBA333-56D1-4E2F-A414-547668829682}">
      <dgm:prSet phldrT="[Text]" phldr="0"/>
      <dgm:spPr/>
      <dgm:t>
        <a:bodyPr/>
        <a:lstStyle/>
        <a:p>
          <a:r>
            <a:rPr lang="en-US" dirty="0"/>
            <a:t>EBT/LINK Issues</a:t>
          </a:r>
        </a:p>
      </dgm:t>
    </dgm:pt>
    <dgm:pt modelId="{115F98B4-7BF3-474E-864A-03ECF8EF6C73}" type="parTrans" cxnId="{5E5B6EBF-A07E-4526-BEBA-62908ABC6D90}">
      <dgm:prSet/>
      <dgm:spPr/>
      <dgm:t>
        <a:bodyPr/>
        <a:lstStyle/>
        <a:p>
          <a:endParaRPr lang="en-US"/>
        </a:p>
      </dgm:t>
    </dgm:pt>
    <dgm:pt modelId="{7F001C11-9087-4B17-BBFC-3DC9A53E4DD5}" type="sibTrans" cxnId="{5E5B6EBF-A07E-4526-BEBA-62908ABC6D90}">
      <dgm:prSet/>
      <dgm:spPr/>
      <dgm:t>
        <a:bodyPr/>
        <a:lstStyle/>
        <a:p>
          <a:endParaRPr lang="en-US"/>
        </a:p>
      </dgm:t>
    </dgm:pt>
    <dgm:pt modelId="{D1F9CC79-34D8-49AF-94A7-4FBFD8291533}">
      <dgm:prSet phldrT="[Text]" phldr="0"/>
      <dgm:spPr/>
      <dgm:t>
        <a:bodyPr/>
        <a:lstStyle/>
        <a:p>
          <a:r>
            <a:rPr lang="en-US" dirty="0"/>
            <a:t>File a new application</a:t>
          </a:r>
        </a:p>
      </dgm:t>
    </dgm:pt>
    <dgm:pt modelId="{DE97BA49-507F-4344-A786-3D262E44C858}" type="parTrans" cxnId="{3085ECB5-9617-40C7-918C-C097D3A82307}">
      <dgm:prSet/>
      <dgm:spPr/>
      <dgm:t>
        <a:bodyPr/>
        <a:lstStyle/>
        <a:p>
          <a:endParaRPr lang="en-US"/>
        </a:p>
      </dgm:t>
    </dgm:pt>
    <dgm:pt modelId="{972C2E20-52BC-4BD3-87CA-4866D2E6EE46}" type="sibTrans" cxnId="{3085ECB5-9617-40C7-918C-C097D3A82307}">
      <dgm:prSet/>
      <dgm:spPr/>
      <dgm:t>
        <a:bodyPr/>
        <a:lstStyle/>
        <a:p>
          <a:endParaRPr lang="en-US"/>
        </a:p>
      </dgm:t>
    </dgm:pt>
    <dgm:pt modelId="{CC1CEEF6-58E6-429A-8348-6DF691B802EF}">
      <dgm:prSet phldrT="[Text]" phldr="0"/>
      <dgm:spPr/>
      <dgm:t>
        <a:bodyPr/>
        <a:lstStyle/>
        <a:p>
          <a:r>
            <a:rPr lang="en-US" dirty="0"/>
            <a:t>You can also consider appealing the termination if (1) The decision was wrong, (2) The termination was based on a missed interview, or (3) The termination was based on not turning in verification documents. Note that the appeal deadline is 90 days after the date on the notice.</a:t>
          </a:r>
        </a:p>
      </dgm:t>
    </dgm:pt>
    <dgm:pt modelId="{052E88A9-FA7D-4912-B4C3-22C04355F1E7}" type="parTrans" cxnId="{DC95F73F-BBC2-45E0-AC63-8B0A3C8E135D}">
      <dgm:prSet/>
      <dgm:spPr/>
      <dgm:t>
        <a:bodyPr/>
        <a:lstStyle/>
        <a:p>
          <a:endParaRPr lang="en-US"/>
        </a:p>
      </dgm:t>
    </dgm:pt>
    <dgm:pt modelId="{7E29EFEC-6D86-47ED-8988-573BCFD82952}" type="sibTrans" cxnId="{DC95F73F-BBC2-45E0-AC63-8B0A3C8E135D}">
      <dgm:prSet/>
      <dgm:spPr/>
      <dgm:t>
        <a:bodyPr/>
        <a:lstStyle/>
        <a:p>
          <a:endParaRPr lang="en-US"/>
        </a:p>
      </dgm:t>
    </dgm:pt>
    <dgm:pt modelId="{7BC01919-2DF3-4BA4-ADA4-B7A814367E8F}" type="pres">
      <dgm:prSet presAssocID="{6A720C99-4221-4F10-AF1D-7FD6568D53BA}" presName="linearFlow" presStyleCnt="0">
        <dgm:presLayoutVars>
          <dgm:dir/>
          <dgm:animLvl val="lvl"/>
          <dgm:resizeHandles val="exact"/>
        </dgm:presLayoutVars>
      </dgm:prSet>
      <dgm:spPr/>
    </dgm:pt>
    <dgm:pt modelId="{7CC80476-91AC-43EA-AB5F-BFA9BED009B7}" type="pres">
      <dgm:prSet presAssocID="{AB474C19-6231-4F1B-8D72-5FC8F1ACF6C5}" presName="composite" presStyleCnt="0"/>
      <dgm:spPr/>
    </dgm:pt>
    <dgm:pt modelId="{E003FC22-297B-4C0E-94D8-3E82AF07B9A4}" type="pres">
      <dgm:prSet presAssocID="{AB474C19-6231-4F1B-8D72-5FC8F1ACF6C5}" presName="parentText" presStyleLbl="alignNode1" presStyleIdx="0" presStyleCnt="2">
        <dgm:presLayoutVars>
          <dgm:chMax val="1"/>
          <dgm:bulletEnabled val="1"/>
        </dgm:presLayoutVars>
      </dgm:prSet>
      <dgm:spPr/>
    </dgm:pt>
    <dgm:pt modelId="{EB2CAC51-EA05-48D8-BAEC-480E819983F1}" type="pres">
      <dgm:prSet presAssocID="{AB474C19-6231-4F1B-8D72-5FC8F1ACF6C5}" presName="descendantText" presStyleLbl="alignAcc1" presStyleIdx="0" presStyleCnt="2" custLinFactNeighborX="-15" custLinFactNeighborY="-50">
        <dgm:presLayoutVars>
          <dgm:bulletEnabled val="1"/>
        </dgm:presLayoutVars>
      </dgm:prSet>
      <dgm:spPr/>
    </dgm:pt>
    <dgm:pt modelId="{ABBF77B6-3E03-46A2-9C27-3FFBDB7A1012}" type="pres">
      <dgm:prSet presAssocID="{9EC6EDDD-42A9-4405-8A33-A93678AC5A85}" presName="sp" presStyleCnt="0"/>
      <dgm:spPr/>
    </dgm:pt>
    <dgm:pt modelId="{9099CD43-B286-40D4-AEB3-D2AD9F2EF0B6}" type="pres">
      <dgm:prSet presAssocID="{61EBA333-56D1-4E2F-A414-547668829682}" presName="composite" presStyleCnt="0"/>
      <dgm:spPr/>
    </dgm:pt>
    <dgm:pt modelId="{F574798D-D2BF-41E4-9F1C-3B43BDB80106}" type="pres">
      <dgm:prSet presAssocID="{61EBA333-56D1-4E2F-A414-547668829682}" presName="parentText" presStyleLbl="alignNode1" presStyleIdx="1" presStyleCnt="2">
        <dgm:presLayoutVars>
          <dgm:chMax val="1"/>
          <dgm:bulletEnabled val="1"/>
        </dgm:presLayoutVars>
      </dgm:prSet>
      <dgm:spPr/>
    </dgm:pt>
    <dgm:pt modelId="{2E0A806F-7A8E-4D14-8CC3-17B40A39456D}" type="pres">
      <dgm:prSet presAssocID="{61EBA333-56D1-4E2F-A414-547668829682}" presName="descendantText" presStyleLbl="alignAcc1" presStyleIdx="1" presStyleCnt="2">
        <dgm:presLayoutVars>
          <dgm:bulletEnabled val="1"/>
        </dgm:presLayoutVars>
      </dgm:prSet>
      <dgm:spPr/>
    </dgm:pt>
  </dgm:ptLst>
  <dgm:cxnLst>
    <dgm:cxn modelId="{FDAAD004-3DE1-4A3C-8BC5-4B717C2D6867}" type="presOf" srcId="{61EBA333-56D1-4E2F-A414-547668829682}" destId="{F574798D-D2BF-41E4-9F1C-3B43BDB80106}" srcOrd="0" destOrd="0" presId="urn:microsoft.com/office/officeart/2005/8/layout/chevron2"/>
    <dgm:cxn modelId="{18C5B708-1E8C-4E42-AA1F-E051F19584A5}" type="presOf" srcId="{6A720C99-4221-4F10-AF1D-7FD6568D53BA}" destId="{7BC01919-2DF3-4BA4-ADA4-B7A814367E8F}" srcOrd="0" destOrd="0" presId="urn:microsoft.com/office/officeart/2005/8/layout/chevron2"/>
    <dgm:cxn modelId="{5B8F361A-9C88-4751-BCAE-8EE670B55787}" type="presOf" srcId="{D1F9CC79-34D8-49AF-94A7-4FBFD8291533}" destId="{EB2CAC51-EA05-48D8-BAEC-480E819983F1}" srcOrd="0" destOrd="0" presId="urn:microsoft.com/office/officeart/2005/8/layout/chevron2"/>
    <dgm:cxn modelId="{FB91FC27-D015-4063-A3E2-F99A115AD8A8}" type="presOf" srcId="{CC1CEEF6-58E6-429A-8348-6DF691B802EF}" destId="{EB2CAC51-EA05-48D8-BAEC-480E819983F1}" srcOrd="0" destOrd="1" presId="urn:microsoft.com/office/officeart/2005/8/layout/chevron2"/>
    <dgm:cxn modelId="{8954942E-01AE-417D-82D5-09CBAF553DD9}" srcId="{6A720C99-4221-4F10-AF1D-7FD6568D53BA}" destId="{AB474C19-6231-4F1B-8D72-5FC8F1ACF6C5}" srcOrd="0" destOrd="0" parTransId="{B6C09B6D-EDCB-43DD-8B33-3CED2361EF2E}" sibTransId="{9EC6EDDD-42A9-4405-8A33-A93678AC5A85}"/>
    <dgm:cxn modelId="{DC95F73F-BBC2-45E0-AC63-8B0A3C8E135D}" srcId="{AB474C19-6231-4F1B-8D72-5FC8F1ACF6C5}" destId="{CC1CEEF6-58E6-429A-8348-6DF691B802EF}" srcOrd="1" destOrd="0" parTransId="{052E88A9-FA7D-4912-B4C3-22C04355F1E7}" sibTransId="{7E29EFEC-6D86-47ED-8988-573BCFD82952}"/>
    <dgm:cxn modelId="{AEF35F9C-50E2-471B-AF12-5E91B0FFCBCD}" type="presOf" srcId="{2C7B5EBE-A45F-4F16-AC4C-ED7F053FFB87}" destId="{2E0A806F-7A8E-4D14-8CC3-17B40A39456D}" srcOrd="0" destOrd="0" presId="urn:microsoft.com/office/officeart/2005/8/layout/chevron2"/>
    <dgm:cxn modelId="{4E51EC9D-2CF1-4E90-8504-114528EB78AF}" type="presOf" srcId="{AB474C19-6231-4F1B-8D72-5FC8F1ACF6C5}" destId="{E003FC22-297B-4C0E-94D8-3E82AF07B9A4}" srcOrd="0" destOrd="0" presId="urn:microsoft.com/office/officeart/2005/8/layout/chevron2"/>
    <dgm:cxn modelId="{FBFD89B1-27DE-48FF-BFBD-56F3FA9B8718}" type="presOf" srcId="{6FEFDB66-3A18-4836-AD7E-ADBEDA94A080}" destId="{2E0A806F-7A8E-4D14-8CC3-17B40A39456D}" srcOrd="0" destOrd="1" presId="urn:microsoft.com/office/officeart/2005/8/layout/chevron2"/>
    <dgm:cxn modelId="{3085ECB5-9617-40C7-918C-C097D3A82307}" srcId="{AB474C19-6231-4F1B-8D72-5FC8F1ACF6C5}" destId="{D1F9CC79-34D8-49AF-94A7-4FBFD8291533}" srcOrd="0" destOrd="0" parTransId="{DE97BA49-507F-4344-A786-3D262E44C858}" sibTransId="{972C2E20-52BC-4BD3-87CA-4866D2E6EE46}"/>
    <dgm:cxn modelId="{5E5B6EBF-A07E-4526-BEBA-62908ABC6D90}" srcId="{6A720C99-4221-4F10-AF1D-7FD6568D53BA}" destId="{61EBA333-56D1-4E2F-A414-547668829682}" srcOrd="1" destOrd="0" parTransId="{115F98B4-7BF3-474E-864A-03ECF8EF6C73}" sibTransId="{7F001C11-9087-4B17-BBFC-3DC9A53E4DD5}"/>
    <dgm:cxn modelId="{28D883D6-EE04-40FD-BAD2-AECE3E9265BF}" srcId="{61EBA333-56D1-4E2F-A414-547668829682}" destId="{6FEFDB66-3A18-4836-AD7E-ADBEDA94A080}" srcOrd="1" destOrd="0" parTransId="{DC616578-7628-4897-A1E6-C3F8DFCEA57C}" sibTransId="{CD97FAC1-A6E4-4155-B94F-7AF7BDF9D267}"/>
    <dgm:cxn modelId="{8BF90DF1-228C-4A21-9EF6-1F4F57D0DFF1}" srcId="{61EBA333-56D1-4E2F-A414-547668829682}" destId="{2C7B5EBE-A45F-4F16-AC4C-ED7F053FFB87}" srcOrd="0" destOrd="0" parTransId="{B92EA396-6FDE-43B8-B62D-64AAA4533E1C}" sibTransId="{C1945D90-3A71-46A1-8B47-1A27A5A05B70}"/>
    <dgm:cxn modelId="{4928619B-2BE4-4E51-A2F2-90BAD1CDB27E}" type="presParOf" srcId="{7BC01919-2DF3-4BA4-ADA4-B7A814367E8F}" destId="{7CC80476-91AC-43EA-AB5F-BFA9BED009B7}" srcOrd="0" destOrd="0" presId="urn:microsoft.com/office/officeart/2005/8/layout/chevron2"/>
    <dgm:cxn modelId="{9C74755B-EE45-4B87-A44C-129627AC525F}" type="presParOf" srcId="{7CC80476-91AC-43EA-AB5F-BFA9BED009B7}" destId="{E003FC22-297B-4C0E-94D8-3E82AF07B9A4}" srcOrd="0" destOrd="0" presId="urn:microsoft.com/office/officeart/2005/8/layout/chevron2"/>
    <dgm:cxn modelId="{67E1B630-5E79-44B6-9079-8943A1D89CEA}" type="presParOf" srcId="{7CC80476-91AC-43EA-AB5F-BFA9BED009B7}" destId="{EB2CAC51-EA05-48D8-BAEC-480E819983F1}" srcOrd="1" destOrd="0" presId="urn:microsoft.com/office/officeart/2005/8/layout/chevron2"/>
    <dgm:cxn modelId="{08763E43-1B5A-4B76-8990-48D583B36C7F}" type="presParOf" srcId="{7BC01919-2DF3-4BA4-ADA4-B7A814367E8F}" destId="{ABBF77B6-3E03-46A2-9C27-3FFBDB7A1012}" srcOrd="1" destOrd="0" presId="urn:microsoft.com/office/officeart/2005/8/layout/chevron2"/>
    <dgm:cxn modelId="{FC2754EB-EC8B-4B21-999B-2C85BB75846D}" type="presParOf" srcId="{7BC01919-2DF3-4BA4-ADA4-B7A814367E8F}" destId="{9099CD43-B286-40D4-AEB3-D2AD9F2EF0B6}" srcOrd="2" destOrd="0" presId="urn:microsoft.com/office/officeart/2005/8/layout/chevron2"/>
    <dgm:cxn modelId="{C879FC41-91C1-4810-B3B4-B20654E779D6}" type="presParOf" srcId="{9099CD43-B286-40D4-AEB3-D2AD9F2EF0B6}" destId="{F574798D-D2BF-41E4-9F1C-3B43BDB80106}" srcOrd="0" destOrd="0" presId="urn:microsoft.com/office/officeart/2005/8/layout/chevron2"/>
    <dgm:cxn modelId="{6A11C755-526B-4550-9DF9-782A258B2882}" type="presParOf" srcId="{9099CD43-B286-40D4-AEB3-D2AD9F2EF0B6}" destId="{2E0A806F-7A8E-4D14-8CC3-17B40A39456D}"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D2570-44AD-4C8D-9416-62F4DD4704B9}">
      <dsp:nvSpPr>
        <dsp:cNvPr id="0" name=""/>
        <dsp:cNvSpPr/>
      </dsp:nvSpPr>
      <dsp:spPr>
        <a:xfrm>
          <a:off x="2918118" y="2009940"/>
          <a:ext cx="1921568" cy="18188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Manage My Case</a:t>
          </a:r>
        </a:p>
      </dsp:txBody>
      <dsp:txXfrm>
        <a:off x="3199525" y="2276309"/>
        <a:ext cx="1358754" cy="1286146"/>
      </dsp:txXfrm>
    </dsp:sp>
    <dsp:sp modelId="{22F2E318-D445-413B-8578-E7242870BBDB}">
      <dsp:nvSpPr>
        <dsp:cNvPr id="0" name=""/>
        <dsp:cNvSpPr/>
      </dsp:nvSpPr>
      <dsp:spPr>
        <a:xfrm rot="16200000">
          <a:off x="3688042" y="1800397"/>
          <a:ext cx="381720" cy="37366"/>
        </a:xfrm>
        <a:custGeom>
          <a:avLst/>
          <a:gdLst/>
          <a:ahLst/>
          <a:cxnLst/>
          <a:rect l="0" t="0" r="0" b="0"/>
          <a:pathLst>
            <a:path>
              <a:moveTo>
                <a:pt x="0" y="18683"/>
              </a:moveTo>
              <a:lnTo>
                <a:pt x="381720" y="186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69359" y="1809537"/>
        <a:ext cx="19086" cy="19086"/>
      </dsp:txXfrm>
    </dsp:sp>
    <dsp:sp modelId="{AC19530D-899A-4AAB-9F7B-3833C8CA7BCC}">
      <dsp:nvSpPr>
        <dsp:cNvPr id="0" name=""/>
        <dsp:cNvSpPr/>
      </dsp:nvSpPr>
      <dsp:spPr>
        <a:xfrm>
          <a:off x="3073666" y="17747"/>
          <a:ext cx="1610473" cy="1610473"/>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General Account Issues</a:t>
          </a:r>
        </a:p>
      </dsp:txBody>
      <dsp:txXfrm>
        <a:off x="3309514" y="253595"/>
        <a:ext cx="1138777" cy="1138777"/>
      </dsp:txXfrm>
    </dsp:sp>
    <dsp:sp modelId="{102178EA-ADC6-490C-A7CF-77FED3964C4D}">
      <dsp:nvSpPr>
        <dsp:cNvPr id="0" name=""/>
        <dsp:cNvSpPr/>
      </dsp:nvSpPr>
      <dsp:spPr>
        <a:xfrm rot="1800000">
          <a:off x="4676103" y="3460274"/>
          <a:ext cx="344024" cy="37366"/>
        </a:xfrm>
        <a:custGeom>
          <a:avLst/>
          <a:gdLst/>
          <a:ahLst/>
          <a:cxnLst/>
          <a:rect l="0" t="0" r="0" b="0"/>
          <a:pathLst>
            <a:path>
              <a:moveTo>
                <a:pt x="0" y="18683"/>
              </a:moveTo>
              <a:lnTo>
                <a:pt x="344024" y="186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39514" y="3470357"/>
        <a:ext cx="17201" cy="17201"/>
      </dsp:txXfrm>
    </dsp:sp>
    <dsp:sp modelId="{628470B2-44EB-4A4E-90B2-7895D7D5FCF4}">
      <dsp:nvSpPr>
        <dsp:cNvPr id="0" name=""/>
        <dsp:cNvSpPr/>
      </dsp:nvSpPr>
      <dsp:spPr>
        <a:xfrm>
          <a:off x="4889201" y="3162346"/>
          <a:ext cx="1610473" cy="1610473"/>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Getting Information</a:t>
          </a:r>
          <a:endParaRPr lang="en-US" sz="1700" kern="1200" dirty="0"/>
        </a:p>
      </dsp:txBody>
      <dsp:txXfrm>
        <a:off x="5125049" y="3398194"/>
        <a:ext cx="1138777" cy="1138777"/>
      </dsp:txXfrm>
    </dsp:sp>
    <dsp:sp modelId="{B8D1F967-E232-4D76-98CE-96B7FE1BE96A}">
      <dsp:nvSpPr>
        <dsp:cNvPr id="0" name=""/>
        <dsp:cNvSpPr/>
      </dsp:nvSpPr>
      <dsp:spPr>
        <a:xfrm rot="9000000">
          <a:off x="2737678" y="3460274"/>
          <a:ext cx="344024" cy="37366"/>
        </a:xfrm>
        <a:custGeom>
          <a:avLst/>
          <a:gdLst/>
          <a:ahLst/>
          <a:cxnLst/>
          <a:rect l="0" t="0" r="0" b="0"/>
          <a:pathLst>
            <a:path>
              <a:moveTo>
                <a:pt x="0" y="18683"/>
              </a:moveTo>
              <a:lnTo>
                <a:pt x="344024" y="186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901089" y="3470357"/>
        <a:ext cx="17201" cy="17201"/>
      </dsp:txXfrm>
    </dsp:sp>
    <dsp:sp modelId="{34DF408F-7CD7-417B-BEDB-B6CAF1C6719B}">
      <dsp:nvSpPr>
        <dsp:cNvPr id="0" name=""/>
        <dsp:cNvSpPr/>
      </dsp:nvSpPr>
      <dsp:spPr>
        <a:xfrm>
          <a:off x="1258131" y="3162346"/>
          <a:ext cx="1610473" cy="1610473"/>
        </a:xfrm>
        <a:prstGeom prst="ellipse">
          <a:avLst/>
        </a:prstGeom>
        <a:solidFill>
          <a:srgbClr val="D8830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Taking Action</a:t>
          </a:r>
        </a:p>
      </dsp:txBody>
      <dsp:txXfrm>
        <a:off x="1493979" y="3398194"/>
        <a:ext cx="1138777" cy="11387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D2570-44AD-4C8D-9416-62F4DD4704B9}">
      <dsp:nvSpPr>
        <dsp:cNvPr id="0" name=""/>
        <dsp:cNvSpPr/>
      </dsp:nvSpPr>
      <dsp:spPr>
        <a:xfrm>
          <a:off x="2540689" y="1708647"/>
          <a:ext cx="1646189" cy="155822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Manage My Case</a:t>
          </a:r>
        </a:p>
      </dsp:txBody>
      <dsp:txXfrm>
        <a:off x="2781768" y="1936843"/>
        <a:ext cx="1164031" cy="1101829"/>
      </dsp:txXfrm>
    </dsp:sp>
    <dsp:sp modelId="{22F2E318-D445-413B-8578-E7242870BBDB}">
      <dsp:nvSpPr>
        <dsp:cNvPr id="0" name=""/>
        <dsp:cNvSpPr/>
      </dsp:nvSpPr>
      <dsp:spPr>
        <a:xfrm rot="16200000">
          <a:off x="3200473" y="1526879"/>
          <a:ext cx="326622" cy="36914"/>
        </a:xfrm>
        <a:custGeom>
          <a:avLst/>
          <a:gdLst/>
          <a:ahLst/>
          <a:cxnLst/>
          <a:rect l="0" t="0" r="0" b="0"/>
          <a:pathLst>
            <a:path>
              <a:moveTo>
                <a:pt x="0" y="18457"/>
              </a:moveTo>
              <a:lnTo>
                <a:pt x="326622" y="184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5618" y="1537170"/>
        <a:ext cx="16331" cy="16331"/>
      </dsp:txXfrm>
    </dsp:sp>
    <dsp:sp modelId="{AC19530D-899A-4AAB-9F7B-3833C8CA7BCC}">
      <dsp:nvSpPr>
        <dsp:cNvPr id="0" name=""/>
        <dsp:cNvSpPr/>
      </dsp:nvSpPr>
      <dsp:spPr>
        <a:xfrm>
          <a:off x="2673945" y="2347"/>
          <a:ext cx="1379677" cy="1379677"/>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General Account Issues</a:t>
          </a:r>
        </a:p>
      </dsp:txBody>
      <dsp:txXfrm>
        <a:off x="2875994" y="204396"/>
        <a:ext cx="975579" cy="975579"/>
      </dsp:txXfrm>
    </dsp:sp>
    <dsp:sp modelId="{102178EA-ADC6-490C-A7CF-77FED3964C4D}">
      <dsp:nvSpPr>
        <dsp:cNvPr id="0" name=""/>
        <dsp:cNvSpPr/>
      </dsp:nvSpPr>
      <dsp:spPr>
        <a:xfrm rot="1800000">
          <a:off x="4046764" y="2948585"/>
          <a:ext cx="294329" cy="36914"/>
        </a:xfrm>
        <a:custGeom>
          <a:avLst/>
          <a:gdLst/>
          <a:ahLst/>
          <a:cxnLst/>
          <a:rect l="0" t="0" r="0" b="0"/>
          <a:pathLst>
            <a:path>
              <a:moveTo>
                <a:pt x="0" y="18457"/>
              </a:moveTo>
              <a:lnTo>
                <a:pt x="294329" y="184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86570" y="2959683"/>
        <a:ext cx="14716" cy="14716"/>
      </dsp:txXfrm>
    </dsp:sp>
    <dsp:sp modelId="{628470B2-44EB-4A4E-90B2-7895D7D5FCF4}">
      <dsp:nvSpPr>
        <dsp:cNvPr id="0" name=""/>
        <dsp:cNvSpPr/>
      </dsp:nvSpPr>
      <dsp:spPr>
        <a:xfrm>
          <a:off x="4228956" y="2695705"/>
          <a:ext cx="1379677" cy="1379677"/>
        </a:xfrm>
        <a:prstGeom prst="ellipse">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t>Getting Information</a:t>
          </a:r>
          <a:endParaRPr lang="en-US" sz="1500" kern="1200" dirty="0"/>
        </a:p>
      </dsp:txBody>
      <dsp:txXfrm>
        <a:off x="4431005" y="2897754"/>
        <a:ext cx="975579" cy="975579"/>
      </dsp:txXfrm>
    </dsp:sp>
    <dsp:sp modelId="{B8D1F967-E232-4D76-98CE-96B7FE1BE96A}">
      <dsp:nvSpPr>
        <dsp:cNvPr id="0" name=""/>
        <dsp:cNvSpPr/>
      </dsp:nvSpPr>
      <dsp:spPr>
        <a:xfrm rot="9000000">
          <a:off x="2386475" y="2948585"/>
          <a:ext cx="294329" cy="36914"/>
        </a:xfrm>
        <a:custGeom>
          <a:avLst/>
          <a:gdLst/>
          <a:ahLst/>
          <a:cxnLst/>
          <a:rect l="0" t="0" r="0" b="0"/>
          <a:pathLst>
            <a:path>
              <a:moveTo>
                <a:pt x="0" y="18457"/>
              </a:moveTo>
              <a:lnTo>
                <a:pt x="294329" y="184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526281" y="2959683"/>
        <a:ext cx="14716" cy="14716"/>
      </dsp:txXfrm>
    </dsp:sp>
    <dsp:sp modelId="{34DF408F-7CD7-417B-BEDB-B6CAF1C6719B}">
      <dsp:nvSpPr>
        <dsp:cNvPr id="0" name=""/>
        <dsp:cNvSpPr/>
      </dsp:nvSpPr>
      <dsp:spPr>
        <a:xfrm>
          <a:off x="1118935" y="2695705"/>
          <a:ext cx="1379677" cy="1379677"/>
        </a:xfrm>
        <a:prstGeom prst="ellipse">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Taking Action</a:t>
          </a:r>
        </a:p>
      </dsp:txBody>
      <dsp:txXfrm>
        <a:off x="1320984" y="2897754"/>
        <a:ext cx="975579" cy="9755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1282126"/>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Setting up ILogin (make sure you access through ABE site</a:t>
          </a:r>
          <a:r>
            <a:rPr lang="en-US" sz="1400" kern="1200"/>
            <a:t>):                                                                                                          </a:t>
          </a:r>
          <a:r>
            <a:rPr lang="en-US" sz="1400" kern="1200" dirty="0"/>
            <a:t>Contact Info Verification</a:t>
          </a:r>
        </a:p>
      </dsp:txBody>
      <dsp:txXfrm>
        <a:off x="46807" y="37552"/>
        <a:ext cx="2691190" cy="1207022"/>
      </dsp:txXfrm>
    </dsp:sp>
    <dsp:sp modelId="{7AA145EE-57E3-4344-9DE0-C7985180A9F1}">
      <dsp:nvSpPr>
        <dsp:cNvPr id="0" name=""/>
        <dsp:cNvSpPr/>
      </dsp:nvSpPr>
      <dsp:spPr>
        <a:xfrm>
          <a:off x="3052178" y="298042"/>
          <a:ext cx="586454" cy="686040"/>
        </a:xfrm>
        <a:prstGeom prst="rightArrow">
          <a:avLst>
            <a:gd name="adj1" fmla="val 60000"/>
            <a:gd name="adj2" fmla="val 50000"/>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435250"/>
        <a:ext cx="410518" cy="411624"/>
      </dsp:txXfrm>
    </dsp:sp>
    <dsp:sp modelId="{9AD00072-8710-45CF-A549-AF924B20A78A}">
      <dsp:nvSpPr>
        <dsp:cNvPr id="0" name=""/>
        <dsp:cNvSpPr/>
      </dsp:nvSpPr>
      <dsp:spPr>
        <a:xfrm>
          <a:off x="3882066" y="0"/>
          <a:ext cx="2766294" cy="1282126"/>
        </a:xfrm>
        <a:prstGeom prst="roundRect">
          <a:avLst>
            <a:gd name="adj" fmla="val 10000"/>
          </a:avLst>
        </a:prstGeom>
        <a:solidFill>
          <a:schemeClr val="accent4">
            <a:hueOff val="1522251"/>
            <a:satOff val="25517"/>
            <a:lumOff val="-26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Connecting ILogin to the Manage My Case account associated with your DHS account:                     Linking ILogin to MMC</a:t>
          </a:r>
        </a:p>
      </dsp:txBody>
      <dsp:txXfrm>
        <a:off x="3919618" y="37552"/>
        <a:ext cx="2691190" cy="1207022"/>
      </dsp:txXfrm>
    </dsp:sp>
    <dsp:sp modelId="{05BB040E-7340-4952-859C-8BE00FEFF3AA}">
      <dsp:nvSpPr>
        <dsp:cNvPr id="0" name=""/>
        <dsp:cNvSpPr/>
      </dsp:nvSpPr>
      <dsp:spPr>
        <a:xfrm>
          <a:off x="6924990" y="298042"/>
          <a:ext cx="586454" cy="686040"/>
        </a:xfrm>
        <a:prstGeom prst="rightArrow">
          <a:avLst>
            <a:gd name="adj1" fmla="val 60000"/>
            <a:gd name="adj2" fmla="val 50000"/>
          </a:avLst>
        </a:prstGeom>
        <a:solidFill>
          <a:schemeClr val="accent4">
            <a:hueOff val="3044501"/>
            <a:satOff val="51035"/>
            <a:lumOff val="-5254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435250"/>
        <a:ext cx="410518" cy="411624"/>
      </dsp:txXfrm>
    </dsp:sp>
    <dsp:sp modelId="{5C7ADABD-BF30-4FEC-B45F-694F54EF8483}">
      <dsp:nvSpPr>
        <dsp:cNvPr id="0" name=""/>
        <dsp:cNvSpPr/>
      </dsp:nvSpPr>
      <dsp:spPr>
        <a:xfrm>
          <a:off x="7754878" y="0"/>
          <a:ext cx="2766294" cy="1282126"/>
        </a:xfrm>
        <a:prstGeom prst="roundRect">
          <a:avLst>
            <a:gd name="adj" fmla="val 10000"/>
          </a:avLst>
        </a:prstGeom>
        <a:solidFill>
          <a:schemeClr val="accent4">
            <a:hueOff val="3044501"/>
            <a:satOff val="51035"/>
            <a:lumOff val="-5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Getting access to your DHS account:                                        Identity Verification</a:t>
          </a:r>
        </a:p>
      </dsp:txBody>
      <dsp:txXfrm>
        <a:off x="7792430" y="37552"/>
        <a:ext cx="2691190" cy="12070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7137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Contact Info Verification</a:t>
          </a:r>
        </a:p>
      </dsp:txBody>
      <dsp:txXfrm>
        <a:off x="30159" y="20904"/>
        <a:ext cx="2724486" cy="671908"/>
      </dsp:txXfrm>
    </dsp:sp>
    <dsp:sp modelId="{7AA145EE-57E3-4344-9DE0-C7985180A9F1}">
      <dsp:nvSpPr>
        <dsp:cNvPr id="0" name=""/>
        <dsp:cNvSpPr/>
      </dsp:nvSpPr>
      <dsp:spPr>
        <a:xfrm>
          <a:off x="3052178"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151046"/>
        <a:ext cx="410518" cy="411624"/>
      </dsp:txXfrm>
    </dsp:sp>
    <dsp:sp modelId="{9AD00072-8710-45CF-A549-AF924B20A78A}">
      <dsp:nvSpPr>
        <dsp:cNvPr id="0" name=""/>
        <dsp:cNvSpPr/>
      </dsp:nvSpPr>
      <dsp:spPr>
        <a:xfrm>
          <a:off x="3882066"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Linking ILogin to MMC</a:t>
          </a:r>
        </a:p>
      </dsp:txBody>
      <dsp:txXfrm>
        <a:off x="3902970" y="20904"/>
        <a:ext cx="2724486" cy="671908"/>
      </dsp:txXfrm>
    </dsp:sp>
    <dsp:sp modelId="{05BB040E-7340-4952-859C-8BE00FEFF3AA}">
      <dsp:nvSpPr>
        <dsp:cNvPr id="0" name=""/>
        <dsp:cNvSpPr/>
      </dsp:nvSpPr>
      <dsp:spPr>
        <a:xfrm>
          <a:off x="6924990"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151046"/>
        <a:ext cx="410518" cy="411624"/>
      </dsp:txXfrm>
    </dsp:sp>
    <dsp:sp modelId="{5C7ADABD-BF30-4FEC-B45F-694F54EF8483}">
      <dsp:nvSpPr>
        <dsp:cNvPr id="0" name=""/>
        <dsp:cNvSpPr/>
      </dsp:nvSpPr>
      <dsp:spPr>
        <a:xfrm>
          <a:off x="7754878"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Identity Verification</a:t>
          </a:r>
        </a:p>
      </dsp:txBody>
      <dsp:txXfrm>
        <a:off x="7775782" y="20904"/>
        <a:ext cx="2724486" cy="6719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7137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Contact Info Verification</a:t>
          </a:r>
        </a:p>
      </dsp:txBody>
      <dsp:txXfrm>
        <a:off x="30159" y="20904"/>
        <a:ext cx="2724486" cy="671908"/>
      </dsp:txXfrm>
    </dsp:sp>
    <dsp:sp modelId="{7AA145EE-57E3-4344-9DE0-C7985180A9F1}">
      <dsp:nvSpPr>
        <dsp:cNvPr id="0" name=""/>
        <dsp:cNvSpPr/>
      </dsp:nvSpPr>
      <dsp:spPr>
        <a:xfrm>
          <a:off x="3052178"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151046"/>
        <a:ext cx="410518" cy="411624"/>
      </dsp:txXfrm>
    </dsp:sp>
    <dsp:sp modelId="{9AD00072-8710-45CF-A549-AF924B20A78A}">
      <dsp:nvSpPr>
        <dsp:cNvPr id="0" name=""/>
        <dsp:cNvSpPr/>
      </dsp:nvSpPr>
      <dsp:spPr>
        <a:xfrm>
          <a:off x="3882066"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Linking ILogin to MMC</a:t>
          </a:r>
        </a:p>
      </dsp:txBody>
      <dsp:txXfrm>
        <a:off x="3902970" y="20904"/>
        <a:ext cx="2724486" cy="671908"/>
      </dsp:txXfrm>
    </dsp:sp>
    <dsp:sp modelId="{05BB040E-7340-4952-859C-8BE00FEFF3AA}">
      <dsp:nvSpPr>
        <dsp:cNvPr id="0" name=""/>
        <dsp:cNvSpPr/>
      </dsp:nvSpPr>
      <dsp:spPr>
        <a:xfrm>
          <a:off x="6924990"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151046"/>
        <a:ext cx="410518" cy="411624"/>
      </dsp:txXfrm>
    </dsp:sp>
    <dsp:sp modelId="{5C7ADABD-BF30-4FEC-B45F-694F54EF8483}">
      <dsp:nvSpPr>
        <dsp:cNvPr id="0" name=""/>
        <dsp:cNvSpPr/>
      </dsp:nvSpPr>
      <dsp:spPr>
        <a:xfrm>
          <a:off x="7754878"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Identity Verification</a:t>
          </a:r>
        </a:p>
      </dsp:txBody>
      <dsp:txXfrm>
        <a:off x="7775782" y="20904"/>
        <a:ext cx="2724486" cy="6719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7137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Contact Info Verification</a:t>
          </a:r>
        </a:p>
      </dsp:txBody>
      <dsp:txXfrm>
        <a:off x="30159" y="20904"/>
        <a:ext cx="2724486" cy="671908"/>
      </dsp:txXfrm>
    </dsp:sp>
    <dsp:sp modelId="{7AA145EE-57E3-4344-9DE0-C7985180A9F1}">
      <dsp:nvSpPr>
        <dsp:cNvPr id="0" name=""/>
        <dsp:cNvSpPr/>
      </dsp:nvSpPr>
      <dsp:spPr>
        <a:xfrm>
          <a:off x="3052178"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151046"/>
        <a:ext cx="410518" cy="411624"/>
      </dsp:txXfrm>
    </dsp:sp>
    <dsp:sp modelId="{9AD00072-8710-45CF-A549-AF924B20A78A}">
      <dsp:nvSpPr>
        <dsp:cNvPr id="0" name=""/>
        <dsp:cNvSpPr/>
      </dsp:nvSpPr>
      <dsp:spPr>
        <a:xfrm>
          <a:off x="3882066"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Linking ILogin to MMC</a:t>
          </a:r>
        </a:p>
      </dsp:txBody>
      <dsp:txXfrm>
        <a:off x="3902970" y="20904"/>
        <a:ext cx="2724486" cy="671908"/>
      </dsp:txXfrm>
    </dsp:sp>
    <dsp:sp modelId="{05BB040E-7340-4952-859C-8BE00FEFF3AA}">
      <dsp:nvSpPr>
        <dsp:cNvPr id="0" name=""/>
        <dsp:cNvSpPr/>
      </dsp:nvSpPr>
      <dsp:spPr>
        <a:xfrm>
          <a:off x="6924990"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151046"/>
        <a:ext cx="410518" cy="411624"/>
      </dsp:txXfrm>
    </dsp:sp>
    <dsp:sp modelId="{5C7ADABD-BF30-4FEC-B45F-694F54EF8483}">
      <dsp:nvSpPr>
        <dsp:cNvPr id="0" name=""/>
        <dsp:cNvSpPr/>
      </dsp:nvSpPr>
      <dsp:spPr>
        <a:xfrm>
          <a:off x="7754878"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Identity Verification</a:t>
          </a:r>
        </a:p>
      </dsp:txBody>
      <dsp:txXfrm>
        <a:off x="7775782" y="20904"/>
        <a:ext cx="2724486" cy="6719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7137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Contact Info Verification</a:t>
          </a:r>
        </a:p>
      </dsp:txBody>
      <dsp:txXfrm>
        <a:off x="30159" y="20904"/>
        <a:ext cx="2724486" cy="671908"/>
      </dsp:txXfrm>
    </dsp:sp>
    <dsp:sp modelId="{7AA145EE-57E3-4344-9DE0-C7985180A9F1}">
      <dsp:nvSpPr>
        <dsp:cNvPr id="0" name=""/>
        <dsp:cNvSpPr/>
      </dsp:nvSpPr>
      <dsp:spPr>
        <a:xfrm>
          <a:off x="3052178"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151046"/>
        <a:ext cx="410518" cy="411624"/>
      </dsp:txXfrm>
    </dsp:sp>
    <dsp:sp modelId="{9AD00072-8710-45CF-A549-AF924B20A78A}">
      <dsp:nvSpPr>
        <dsp:cNvPr id="0" name=""/>
        <dsp:cNvSpPr/>
      </dsp:nvSpPr>
      <dsp:spPr>
        <a:xfrm>
          <a:off x="3882066"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Linking ILogin to MMC</a:t>
          </a:r>
        </a:p>
      </dsp:txBody>
      <dsp:txXfrm>
        <a:off x="3902970" y="20904"/>
        <a:ext cx="2724486" cy="671908"/>
      </dsp:txXfrm>
    </dsp:sp>
    <dsp:sp modelId="{05BB040E-7340-4952-859C-8BE00FEFF3AA}">
      <dsp:nvSpPr>
        <dsp:cNvPr id="0" name=""/>
        <dsp:cNvSpPr/>
      </dsp:nvSpPr>
      <dsp:spPr>
        <a:xfrm>
          <a:off x="6924990"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151046"/>
        <a:ext cx="410518" cy="411624"/>
      </dsp:txXfrm>
    </dsp:sp>
    <dsp:sp modelId="{5C7ADABD-BF30-4FEC-B45F-694F54EF8483}">
      <dsp:nvSpPr>
        <dsp:cNvPr id="0" name=""/>
        <dsp:cNvSpPr/>
      </dsp:nvSpPr>
      <dsp:spPr>
        <a:xfrm>
          <a:off x="7754878"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Identity Verification</a:t>
          </a:r>
        </a:p>
      </dsp:txBody>
      <dsp:txXfrm>
        <a:off x="7775782" y="20904"/>
        <a:ext cx="2724486" cy="67190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Contact Info Verification</a:t>
          </a:r>
        </a:p>
      </dsp:txBody>
      <dsp:txXfrm>
        <a:off x="30159" y="20904"/>
        <a:ext cx="2724486" cy="671908"/>
      </dsp:txXfrm>
    </dsp:sp>
    <dsp:sp modelId="{7AA145EE-57E3-4344-9DE0-C7985180A9F1}">
      <dsp:nvSpPr>
        <dsp:cNvPr id="0" name=""/>
        <dsp:cNvSpPr/>
      </dsp:nvSpPr>
      <dsp:spPr>
        <a:xfrm>
          <a:off x="3052178"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151046"/>
        <a:ext cx="410518" cy="411624"/>
      </dsp:txXfrm>
    </dsp:sp>
    <dsp:sp modelId="{9AD00072-8710-45CF-A549-AF924B20A78A}">
      <dsp:nvSpPr>
        <dsp:cNvPr id="0" name=""/>
        <dsp:cNvSpPr/>
      </dsp:nvSpPr>
      <dsp:spPr>
        <a:xfrm>
          <a:off x="3882066" y="0"/>
          <a:ext cx="2766294" cy="713716"/>
        </a:xfrm>
        <a:prstGeom prst="roundRect">
          <a:avLst>
            <a:gd name="adj" fmla="val 10000"/>
          </a:avLst>
        </a:prstGeom>
        <a:solidFill>
          <a:srgbClr val="0E1D6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Linking ILogin to MMC</a:t>
          </a:r>
        </a:p>
      </dsp:txBody>
      <dsp:txXfrm>
        <a:off x="3902970" y="20904"/>
        <a:ext cx="2724486" cy="671908"/>
      </dsp:txXfrm>
    </dsp:sp>
    <dsp:sp modelId="{05BB040E-7340-4952-859C-8BE00FEFF3AA}">
      <dsp:nvSpPr>
        <dsp:cNvPr id="0" name=""/>
        <dsp:cNvSpPr/>
      </dsp:nvSpPr>
      <dsp:spPr>
        <a:xfrm>
          <a:off x="6924990"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151046"/>
        <a:ext cx="410518" cy="411624"/>
      </dsp:txXfrm>
    </dsp:sp>
    <dsp:sp modelId="{5C7ADABD-BF30-4FEC-B45F-694F54EF8483}">
      <dsp:nvSpPr>
        <dsp:cNvPr id="0" name=""/>
        <dsp:cNvSpPr/>
      </dsp:nvSpPr>
      <dsp:spPr>
        <a:xfrm>
          <a:off x="7754878"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Identity Verification</a:t>
          </a:r>
        </a:p>
      </dsp:txBody>
      <dsp:txXfrm>
        <a:off x="7775782" y="20904"/>
        <a:ext cx="2724486" cy="67190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Contact Info Verification</a:t>
          </a:r>
        </a:p>
      </dsp:txBody>
      <dsp:txXfrm>
        <a:off x="30159" y="20904"/>
        <a:ext cx="2724486" cy="671908"/>
      </dsp:txXfrm>
    </dsp:sp>
    <dsp:sp modelId="{7AA145EE-57E3-4344-9DE0-C7985180A9F1}">
      <dsp:nvSpPr>
        <dsp:cNvPr id="0" name=""/>
        <dsp:cNvSpPr/>
      </dsp:nvSpPr>
      <dsp:spPr>
        <a:xfrm>
          <a:off x="3052178"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151046"/>
        <a:ext cx="410518" cy="411624"/>
      </dsp:txXfrm>
    </dsp:sp>
    <dsp:sp modelId="{9AD00072-8710-45CF-A549-AF924B20A78A}">
      <dsp:nvSpPr>
        <dsp:cNvPr id="0" name=""/>
        <dsp:cNvSpPr/>
      </dsp:nvSpPr>
      <dsp:spPr>
        <a:xfrm>
          <a:off x="3882066" y="0"/>
          <a:ext cx="2766294" cy="713716"/>
        </a:xfrm>
        <a:prstGeom prst="roundRect">
          <a:avLst>
            <a:gd name="adj" fmla="val 10000"/>
          </a:avLst>
        </a:prstGeom>
        <a:solidFill>
          <a:srgbClr val="0E1D6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Linking ILogin to MMC</a:t>
          </a:r>
        </a:p>
      </dsp:txBody>
      <dsp:txXfrm>
        <a:off x="3902970" y="20904"/>
        <a:ext cx="2724486" cy="671908"/>
      </dsp:txXfrm>
    </dsp:sp>
    <dsp:sp modelId="{05BB040E-7340-4952-859C-8BE00FEFF3AA}">
      <dsp:nvSpPr>
        <dsp:cNvPr id="0" name=""/>
        <dsp:cNvSpPr/>
      </dsp:nvSpPr>
      <dsp:spPr>
        <a:xfrm>
          <a:off x="6924990"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151046"/>
        <a:ext cx="410518" cy="411624"/>
      </dsp:txXfrm>
    </dsp:sp>
    <dsp:sp modelId="{5C7ADABD-BF30-4FEC-B45F-694F54EF8483}">
      <dsp:nvSpPr>
        <dsp:cNvPr id="0" name=""/>
        <dsp:cNvSpPr/>
      </dsp:nvSpPr>
      <dsp:spPr>
        <a:xfrm>
          <a:off x="7754878"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Identity Verification</a:t>
          </a:r>
        </a:p>
      </dsp:txBody>
      <dsp:txXfrm>
        <a:off x="7775782" y="20904"/>
        <a:ext cx="2724486" cy="67190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Contact Info Verification</a:t>
          </a:r>
        </a:p>
      </dsp:txBody>
      <dsp:txXfrm>
        <a:off x="30159" y="20904"/>
        <a:ext cx="2724486" cy="671908"/>
      </dsp:txXfrm>
    </dsp:sp>
    <dsp:sp modelId="{7AA145EE-57E3-4344-9DE0-C7985180A9F1}">
      <dsp:nvSpPr>
        <dsp:cNvPr id="0" name=""/>
        <dsp:cNvSpPr/>
      </dsp:nvSpPr>
      <dsp:spPr>
        <a:xfrm>
          <a:off x="3052178"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151046"/>
        <a:ext cx="410518" cy="411624"/>
      </dsp:txXfrm>
    </dsp:sp>
    <dsp:sp modelId="{9AD00072-8710-45CF-A549-AF924B20A78A}">
      <dsp:nvSpPr>
        <dsp:cNvPr id="0" name=""/>
        <dsp:cNvSpPr/>
      </dsp:nvSpPr>
      <dsp:spPr>
        <a:xfrm>
          <a:off x="3882066"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Linking ILogin to MMC</a:t>
          </a:r>
        </a:p>
      </dsp:txBody>
      <dsp:txXfrm>
        <a:off x="3902970" y="20904"/>
        <a:ext cx="2724486" cy="671908"/>
      </dsp:txXfrm>
    </dsp:sp>
    <dsp:sp modelId="{05BB040E-7340-4952-859C-8BE00FEFF3AA}">
      <dsp:nvSpPr>
        <dsp:cNvPr id="0" name=""/>
        <dsp:cNvSpPr/>
      </dsp:nvSpPr>
      <dsp:spPr>
        <a:xfrm>
          <a:off x="6924990"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151046"/>
        <a:ext cx="410518" cy="411624"/>
      </dsp:txXfrm>
    </dsp:sp>
    <dsp:sp modelId="{5C7ADABD-BF30-4FEC-B45F-694F54EF8483}">
      <dsp:nvSpPr>
        <dsp:cNvPr id="0" name=""/>
        <dsp:cNvSpPr/>
      </dsp:nvSpPr>
      <dsp:spPr>
        <a:xfrm>
          <a:off x="7754878" y="0"/>
          <a:ext cx="2766294" cy="713716"/>
        </a:xfrm>
        <a:prstGeom prst="roundRect">
          <a:avLst>
            <a:gd name="adj" fmla="val 10000"/>
          </a:avLst>
        </a:prstGeom>
        <a:solidFill>
          <a:srgbClr val="0E1D6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Identity Verification</a:t>
          </a:r>
        </a:p>
      </dsp:txBody>
      <dsp:txXfrm>
        <a:off x="7775782" y="20904"/>
        <a:ext cx="2724486" cy="6719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Contact Info Verification</a:t>
          </a:r>
        </a:p>
      </dsp:txBody>
      <dsp:txXfrm>
        <a:off x="30159" y="20904"/>
        <a:ext cx="2724486" cy="671908"/>
      </dsp:txXfrm>
    </dsp:sp>
    <dsp:sp modelId="{7AA145EE-57E3-4344-9DE0-C7985180A9F1}">
      <dsp:nvSpPr>
        <dsp:cNvPr id="0" name=""/>
        <dsp:cNvSpPr/>
      </dsp:nvSpPr>
      <dsp:spPr>
        <a:xfrm>
          <a:off x="3052178"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151046"/>
        <a:ext cx="410518" cy="411624"/>
      </dsp:txXfrm>
    </dsp:sp>
    <dsp:sp modelId="{9AD00072-8710-45CF-A549-AF924B20A78A}">
      <dsp:nvSpPr>
        <dsp:cNvPr id="0" name=""/>
        <dsp:cNvSpPr/>
      </dsp:nvSpPr>
      <dsp:spPr>
        <a:xfrm>
          <a:off x="3882066" y="0"/>
          <a:ext cx="2766294" cy="713716"/>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Linking ILogin to MMC</a:t>
          </a:r>
        </a:p>
      </dsp:txBody>
      <dsp:txXfrm>
        <a:off x="3902970" y="20904"/>
        <a:ext cx="2724486" cy="671908"/>
      </dsp:txXfrm>
    </dsp:sp>
    <dsp:sp modelId="{05BB040E-7340-4952-859C-8BE00FEFF3AA}">
      <dsp:nvSpPr>
        <dsp:cNvPr id="0" name=""/>
        <dsp:cNvSpPr/>
      </dsp:nvSpPr>
      <dsp:spPr>
        <a:xfrm>
          <a:off x="6924990"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151046"/>
        <a:ext cx="410518" cy="411624"/>
      </dsp:txXfrm>
    </dsp:sp>
    <dsp:sp modelId="{5C7ADABD-BF30-4FEC-B45F-694F54EF8483}">
      <dsp:nvSpPr>
        <dsp:cNvPr id="0" name=""/>
        <dsp:cNvSpPr/>
      </dsp:nvSpPr>
      <dsp:spPr>
        <a:xfrm>
          <a:off x="7754878" y="0"/>
          <a:ext cx="2766294" cy="713716"/>
        </a:xfrm>
        <a:prstGeom prst="roundRect">
          <a:avLst>
            <a:gd name="adj" fmla="val 10000"/>
          </a:avLst>
        </a:prstGeom>
        <a:solidFill>
          <a:srgbClr val="0E1D6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Identity Verification</a:t>
          </a:r>
        </a:p>
      </dsp:txBody>
      <dsp:txXfrm>
        <a:off x="7775782" y="20904"/>
        <a:ext cx="2724486" cy="67190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AA84D-6D84-4A91-BBB9-2E7A6FDD2A8E}">
      <dsp:nvSpPr>
        <dsp:cNvPr id="0" name=""/>
        <dsp:cNvSpPr/>
      </dsp:nvSpPr>
      <dsp:spPr>
        <a:xfrm>
          <a:off x="9255" y="0"/>
          <a:ext cx="2766294" cy="7137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Contact Info Verification</a:t>
          </a:r>
        </a:p>
      </dsp:txBody>
      <dsp:txXfrm>
        <a:off x="30159" y="20904"/>
        <a:ext cx="2724486" cy="671908"/>
      </dsp:txXfrm>
    </dsp:sp>
    <dsp:sp modelId="{7AA145EE-57E3-4344-9DE0-C7985180A9F1}">
      <dsp:nvSpPr>
        <dsp:cNvPr id="0" name=""/>
        <dsp:cNvSpPr/>
      </dsp:nvSpPr>
      <dsp:spPr>
        <a:xfrm>
          <a:off x="3052178"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52178" y="151046"/>
        <a:ext cx="410518" cy="411624"/>
      </dsp:txXfrm>
    </dsp:sp>
    <dsp:sp modelId="{9AD00072-8710-45CF-A549-AF924B20A78A}">
      <dsp:nvSpPr>
        <dsp:cNvPr id="0" name=""/>
        <dsp:cNvSpPr/>
      </dsp:nvSpPr>
      <dsp:spPr>
        <a:xfrm>
          <a:off x="3882066" y="0"/>
          <a:ext cx="2766294" cy="7137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Linking ILogin to MMC</a:t>
          </a:r>
        </a:p>
      </dsp:txBody>
      <dsp:txXfrm>
        <a:off x="3902970" y="20904"/>
        <a:ext cx="2724486" cy="671908"/>
      </dsp:txXfrm>
    </dsp:sp>
    <dsp:sp modelId="{05BB040E-7340-4952-859C-8BE00FEFF3AA}">
      <dsp:nvSpPr>
        <dsp:cNvPr id="0" name=""/>
        <dsp:cNvSpPr/>
      </dsp:nvSpPr>
      <dsp:spPr>
        <a:xfrm>
          <a:off x="6924990" y="13838"/>
          <a:ext cx="586454" cy="6860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24990" y="151046"/>
        <a:ext cx="410518" cy="411624"/>
      </dsp:txXfrm>
    </dsp:sp>
    <dsp:sp modelId="{5C7ADABD-BF30-4FEC-B45F-694F54EF8483}">
      <dsp:nvSpPr>
        <dsp:cNvPr id="0" name=""/>
        <dsp:cNvSpPr/>
      </dsp:nvSpPr>
      <dsp:spPr>
        <a:xfrm>
          <a:off x="7754878" y="0"/>
          <a:ext cx="2766294" cy="71371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Identity Verification</a:t>
          </a:r>
        </a:p>
      </dsp:txBody>
      <dsp:txXfrm>
        <a:off x="7775782" y="20904"/>
        <a:ext cx="2724486" cy="67190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D2570-44AD-4C8D-9416-62F4DD4704B9}">
      <dsp:nvSpPr>
        <dsp:cNvPr id="0" name=""/>
        <dsp:cNvSpPr/>
      </dsp:nvSpPr>
      <dsp:spPr>
        <a:xfrm>
          <a:off x="2540689" y="1708647"/>
          <a:ext cx="1646189" cy="155822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Manage My Case</a:t>
          </a:r>
        </a:p>
      </dsp:txBody>
      <dsp:txXfrm>
        <a:off x="2781768" y="1936843"/>
        <a:ext cx="1164031" cy="1101829"/>
      </dsp:txXfrm>
    </dsp:sp>
    <dsp:sp modelId="{22F2E318-D445-413B-8578-E7242870BBDB}">
      <dsp:nvSpPr>
        <dsp:cNvPr id="0" name=""/>
        <dsp:cNvSpPr/>
      </dsp:nvSpPr>
      <dsp:spPr>
        <a:xfrm rot="16200000">
          <a:off x="3200473" y="1526879"/>
          <a:ext cx="326622" cy="36914"/>
        </a:xfrm>
        <a:custGeom>
          <a:avLst/>
          <a:gdLst/>
          <a:ahLst/>
          <a:cxnLst/>
          <a:rect l="0" t="0" r="0" b="0"/>
          <a:pathLst>
            <a:path>
              <a:moveTo>
                <a:pt x="0" y="18457"/>
              </a:moveTo>
              <a:lnTo>
                <a:pt x="326622" y="184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5618" y="1537170"/>
        <a:ext cx="16331" cy="16331"/>
      </dsp:txXfrm>
    </dsp:sp>
    <dsp:sp modelId="{AC19530D-899A-4AAB-9F7B-3833C8CA7BCC}">
      <dsp:nvSpPr>
        <dsp:cNvPr id="0" name=""/>
        <dsp:cNvSpPr/>
      </dsp:nvSpPr>
      <dsp:spPr>
        <a:xfrm>
          <a:off x="2673945" y="2347"/>
          <a:ext cx="1379677" cy="1379677"/>
        </a:xfrm>
        <a:prstGeom prst="ellipse">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Account Options</a:t>
          </a:r>
        </a:p>
      </dsp:txBody>
      <dsp:txXfrm>
        <a:off x="2875994" y="204396"/>
        <a:ext cx="975579" cy="975579"/>
      </dsp:txXfrm>
    </dsp:sp>
    <dsp:sp modelId="{102178EA-ADC6-490C-A7CF-77FED3964C4D}">
      <dsp:nvSpPr>
        <dsp:cNvPr id="0" name=""/>
        <dsp:cNvSpPr/>
      </dsp:nvSpPr>
      <dsp:spPr>
        <a:xfrm rot="1800000">
          <a:off x="4046764" y="2948585"/>
          <a:ext cx="294329" cy="36914"/>
        </a:xfrm>
        <a:custGeom>
          <a:avLst/>
          <a:gdLst/>
          <a:ahLst/>
          <a:cxnLst/>
          <a:rect l="0" t="0" r="0" b="0"/>
          <a:pathLst>
            <a:path>
              <a:moveTo>
                <a:pt x="0" y="18457"/>
              </a:moveTo>
              <a:lnTo>
                <a:pt x="294329" y="184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86570" y="2959683"/>
        <a:ext cx="14716" cy="14716"/>
      </dsp:txXfrm>
    </dsp:sp>
    <dsp:sp modelId="{628470B2-44EB-4A4E-90B2-7895D7D5FCF4}">
      <dsp:nvSpPr>
        <dsp:cNvPr id="0" name=""/>
        <dsp:cNvSpPr/>
      </dsp:nvSpPr>
      <dsp:spPr>
        <a:xfrm>
          <a:off x="4228956" y="2695705"/>
          <a:ext cx="1379677" cy="1379677"/>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t>Getting Information</a:t>
          </a:r>
          <a:endParaRPr lang="en-US" sz="1500" kern="1200" dirty="0"/>
        </a:p>
      </dsp:txBody>
      <dsp:txXfrm>
        <a:off x="4431005" y="2897754"/>
        <a:ext cx="975579" cy="975579"/>
      </dsp:txXfrm>
    </dsp:sp>
    <dsp:sp modelId="{B8D1F967-E232-4D76-98CE-96B7FE1BE96A}">
      <dsp:nvSpPr>
        <dsp:cNvPr id="0" name=""/>
        <dsp:cNvSpPr/>
      </dsp:nvSpPr>
      <dsp:spPr>
        <a:xfrm rot="9000000">
          <a:off x="2386475" y="2948585"/>
          <a:ext cx="294329" cy="36914"/>
        </a:xfrm>
        <a:custGeom>
          <a:avLst/>
          <a:gdLst/>
          <a:ahLst/>
          <a:cxnLst/>
          <a:rect l="0" t="0" r="0" b="0"/>
          <a:pathLst>
            <a:path>
              <a:moveTo>
                <a:pt x="0" y="18457"/>
              </a:moveTo>
              <a:lnTo>
                <a:pt x="294329" y="184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526281" y="2959683"/>
        <a:ext cx="14716" cy="14716"/>
      </dsp:txXfrm>
    </dsp:sp>
    <dsp:sp modelId="{34DF408F-7CD7-417B-BEDB-B6CAF1C6719B}">
      <dsp:nvSpPr>
        <dsp:cNvPr id="0" name=""/>
        <dsp:cNvSpPr/>
      </dsp:nvSpPr>
      <dsp:spPr>
        <a:xfrm>
          <a:off x="1118935" y="2695705"/>
          <a:ext cx="1379677" cy="1379677"/>
        </a:xfrm>
        <a:prstGeom prst="ellipse">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Taking Action</a:t>
          </a:r>
        </a:p>
      </dsp:txBody>
      <dsp:txXfrm>
        <a:off x="1320984" y="2897754"/>
        <a:ext cx="975579" cy="97557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D2570-44AD-4C8D-9416-62F4DD4704B9}">
      <dsp:nvSpPr>
        <dsp:cNvPr id="0" name=""/>
        <dsp:cNvSpPr/>
      </dsp:nvSpPr>
      <dsp:spPr>
        <a:xfrm>
          <a:off x="2540689" y="1708647"/>
          <a:ext cx="1646189" cy="155822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Manage My Case</a:t>
          </a:r>
        </a:p>
      </dsp:txBody>
      <dsp:txXfrm>
        <a:off x="2781768" y="1936843"/>
        <a:ext cx="1164031" cy="1101829"/>
      </dsp:txXfrm>
    </dsp:sp>
    <dsp:sp modelId="{22F2E318-D445-413B-8578-E7242870BBDB}">
      <dsp:nvSpPr>
        <dsp:cNvPr id="0" name=""/>
        <dsp:cNvSpPr/>
      </dsp:nvSpPr>
      <dsp:spPr>
        <a:xfrm rot="16200000">
          <a:off x="3200473" y="1526879"/>
          <a:ext cx="326622" cy="36914"/>
        </a:xfrm>
        <a:custGeom>
          <a:avLst/>
          <a:gdLst/>
          <a:ahLst/>
          <a:cxnLst/>
          <a:rect l="0" t="0" r="0" b="0"/>
          <a:pathLst>
            <a:path>
              <a:moveTo>
                <a:pt x="0" y="18457"/>
              </a:moveTo>
              <a:lnTo>
                <a:pt x="326622" y="184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5618" y="1537170"/>
        <a:ext cx="16331" cy="16331"/>
      </dsp:txXfrm>
    </dsp:sp>
    <dsp:sp modelId="{AC19530D-899A-4AAB-9F7B-3833C8CA7BCC}">
      <dsp:nvSpPr>
        <dsp:cNvPr id="0" name=""/>
        <dsp:cNvSpPr/>
      </dsp:nvSpPr>
      <dsp:spPr>
        <a:xfrm>
          <a:off x="2673945" y="2347"/>
          <a:ext cx="1379677" cy="1379677"/>
        </a:xfrm>
        <a:prstGeom prst="ellipse">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Account Options</a:t>
          </a:r>
        </a:p>
      </dsp:txBody>
      <dsp:txXfrm>
        <a:off x="2875994" y="204396"/>
        <a:ext cx="975579" cy="975579"/>
      </dsp:txXfrm>
    </dsp:sp>
    <dsp:sp modelId="{102178EA-ADC6-490C-A7CF-77FED3964C4D}">
      <dsp:nvSpPr>
        <dsp:cNvPr id="0" name=""/>
        <dsp:cNvSpPr/>
      </dsp:nvSpPr>
      <dsp:spPr>
        <a:xfrm rot="1800000">
          <a:off x="4046764" y="2948585"/>
          <a:ext cx="294329" cy="36914"/>
        </a:xfrm>
        <a:custGeom>
          <a:avLst/>
          <a:gdLst/>
          <a:ahLst/>
          <a:cxnLst/>
          <a:rect l="0" t="0" r="0" b="0"/>
          <a:pathLst>
            <a:path>
              <a:moveTo>
                <a:pt x="0" y="18457"/>
              </a:moveTo>
              <a:lnTo>
                <a:pt x="294329" y="184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86570" y="2959683"/>
        <a:ext cx="14716" cy="14716"/>
      </dsp:txXfrm>
    </dsp:sp>
    <dsp:sp modelId="{628470B2-44EB-4A4E-90B2-7895D7D5FCF4}">
      <dsp:nvSpPr>
        <dsp:cNvPr id="0" name=""/>
        <dsp:cNvSpPr/>
      </dsp:nvSpPr>
      <dsp:spPr>
        <a:xfrm>
          <a:off x="4228956" y="2695705"/>
          <a:ext cx="1379677" cy="1379677"/>
        </a:xfrm>
        <a:prstGeom prst="ellipse">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a:t>Getting Information</a:t>
          </a:r>
          <a:endParaRPr lang="en-US" sz="1500" kern="1200" dirty="0"/>
        </a:p>
      </dsp:txBody>
      <dsp:txXfrm>
        <a:off x="4431005" y="2897754"/>
        <a:ext cx="975579" cy="975579"/>
      </dsp:txXfrm>
    </dsp:sp>
    <dsp:sp modelId="{B8D1F967-E232-4D76-98CE-96B7FE1BE96A}">
      <dsp:nvSpPr>
        <dsp:cNvPr id="0" name=""/>
        <dsp:cNvSpPr/>
      </dsp:nvSpPr>
      <dsp:spPr>
        <a:xfrm rot="9000000">
          <a:off x="2386475" y="2948585"/>
          <a:ext cx="294329" cy="36914"/>
        </a:xfrm>
        <a:custGeom>
          <a:avLst/>
          <a:gdLst/>
          <a:ahLst/>
          <a:cxnLst/>
          <a:rect l="0" t="0" r="0" b="0"/>
          <a:pathLst>
            <a:path>
              <a:moveTo>
                <a:pt x="0" y="18457"/>
              </a:moveTo>
              <a:lnTo>
                <a:pt x="294329" y="184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526281" y="2959683"/>
        <a:ext cx="14716" cy="14716"/>
      </dsp:txXfrm>
    </dsp:sp>
    <dsp:sp modelId="{34DF408F-7CD7-417B-BEDB-B6CAF1C6719B}">
      <dsp:nvSpPr>
        <dsp:cNvPr id="0" name=""/>
        <dsp:cNvSpPr/>
      </dsp:nvSpPr>
      <dsp:spPr>
        <a:xfrm>
          <a:off x="1118935" y="2695705"/>
          <a:ext cx="1379677" cy="1379677"/>
        </a:xfrm>
        <a:prstGeom prst="ellipse">
          <a:avLst/>
        </a:prstGeom>
        <a:solidFill>
          <a:srgbClr val="D8830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Taking Action</a:t>
          </a:r>
        </a:p>
      </dsp:txBody>
      <dsp:txXfrm>
        <a:off x="1320984" y="2897754"/>
        <a:ext cx="975579" cy="97557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7C0FD-CDB9-457C-A7B2-D1F0B6F7583E}">
      <dsp:nvSpPr>
        <dsp:cNvPr id="0" name=""/>
        <dsp:cNvSpPr/>
      </dsp:nvSpPr>
      <dsp:spPr>
        <a:xfrm rot="5400000">
          <a:off x="602710" y="1598292"/>
          <a:ext cx="1798061" cy="2991934"/>
        </a:xfrm>
        <a:prstGeom prst="corner">
          <a:avLst>
            <a:gd name="adj1" fmla="val 16120"/>
            <a:gd name="adj2" fmla="val 16110"/>
          </a:avLst>
        </a:prstGeom>
        <a:solidFill>
          <a:schemeClr val="accent5">
            <a:shade val="80000"/>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206107-A65A-4783-88FD-4BA97189EDAD}">
      <dsp:nvSpPr>
        <dsp:cNvPr id="0" name=""/>
        <dsp:cNvSpPr/>
      </dsp:nvSpPr>
      <dsp:spPr>
        <a:xfrm>
          <a:off x="302569" y="2492235"/>
          <a:ext cx="2701135" cy="2367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Problem</a:t>
          </a:r>
        </a:p>
      </dsp:txBody>
      <dsp:txXfrm>
        <a:off x="302569" y="2492235"/>
        <a:ext cx="2701135" cy="2367703"/>
      </dsp:txXfrm>
    </dsp:sp>
    <dsp:sp modelId="{2E2D1DC7-E6B7-42EE-BDC0-5A04F71FF522}">
      <dsp:nvSpPr>
        <dsp:cNvPr id="0" name=""/>
        <dsp:cNvSpPr/>
      </dsp:nvSpPr>
      <dsp:spPr>
        <a:xfrm>
          <a:off x="2494056" y="1378022"/>
          <a:ext cx="509648" cy="509648"/>
        </a:xfrm>
        <a:prstGeom prst="triangle">
          <a:avLst>
            <a:gd name="adj" fmla="val 100000"/>
          </a:avLst>
        </a:prstGeom>
        <a:solidFill>
          <a:schemeClr val="accent5">
            <a:shade val="80000"/>
            <a:hueOff val="165020"/>
            <a:satOff val="-22741"/>
            <a:lumOff val="11186"/>
            <a:alphaOff val="0"/>
          </a:schemeClr>
        </a:solidFill>
        <a:ln w="12700" cap="flat" cmpd="sng" algn="ctr">
          <a:solidFill>
            <a:schemeClr val="accent5">
              <a:shade val="80000"/>
              <a:hueOff val="165020"/>
              <a:satOff val="-22741"/>
              <a:lumOff val="111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C3384B-19CC-46E3-8455-1C9D0E16C893}">
      <dsp:nvSpPr>
        <dsp:cNvPr id="0" name=""/>
        <dsp:cNvSpPr/>
      </dsp:nvSpPr>
      <dsp:spPr>
        <a:xfrm rot="5400000">
          <a:off x="3909427" y="780041"/>
          <a:ext cx="1798061" cy="2991934"/>
        </a:xfrm>
        <a:prstGeom prst="corner">
          <a:avLst>
            <a:gd name="adj1" fmla="val 16120"/>
            <a:gd name="adj2" fmla="val 16110"/>
          </a:avLst>
        </a:prstGeom>
        <a:solidFill>
          <a:schemeClr val="accent5">
            <a:shade val="80000"/>
            <a:hueOff val="330040"/>
            <a:satOff val="-45483"/>
            <a:lumOff val="22372"/>
            <a:alphaOff val="0"/>
          </a:schemeClr>
        </a:solidFill>
        <a:ln w="12700" cap="flat" cmpd="sng" algn="ctr">
          <a:solidFill>
            <a:schemeClr val="accent5">
              <a:shade val="80000"/>
              <a:hueOff val="330040"/>
              <a:satOff val="-45483"/>
              <a:lumOff val="2237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E3C823-B2B0-486A-B35B-41636FFD5F7C}">
      <dsp:nvSpPr>
        <dsp:cNvPr id="0" name=""/>
        <dsp:cNvSpPr/>
      </dsp:nvSpPr>
      <dsp:spPr>
        <a:xfrm>
          <a:off x="3609286" y="1673985"/>
          <a:ext cx="2701135" cy="2367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What happened?</a:t>
          </a:r>
        </a:p>
      </dsp:txBody>
      <dsp:txXfrm>
        <a:off x="3609286" y="1673985"/>
        <a:ext cx="2701135" cy="2367703"/>
      </dsp:txXfrm>
    </dsp:sp>
    <dsp:sp modelId="{2E163335-9D4C-4F3C-9463-E1655855BD6F}">
      <dsp:nvSpPr>
        <dsp:cNvPr id="0" name=""/>
        <dsp:cNvSpPr/>
      </dsp:nvSpPr>
      <dsp:spPr>
        <a:xfrm>
          <a:off x="5800773" y="559772"/>
          <a:ext cx="509648" cy="509648"/>
        </a:xfrm>
        <a:prstGeom prst="triangle">
          <a:avLst>
            <a:gd name="adj" fmla="val 100000"/>
          </a:avLst>
        </a:prstGeom>
        <a:solidFill>
          <a:schemeClr val="accent5">
            <a:shade val="80000"/>
            <a:hueOff val="495060"/>
            <a:satOff val="-68225"/>
            <a:lumOff val="33558"/>
            <a:alphaOff val="0"/>
          </a:schemeClr>
        </a:solidFill>
        <a:ln w="12700" cap="flat" cmpd="sng" algn="ctr">
          <a:solidFill>
            <a:schemeClr val="accent5">
              <a:shade val="80000"/>
              <a:hueOff val="495060"/>
              <a:satOff val="-68225"/>
              <a:lumOff val="3355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A68C05-905B-47D9-A857-AB3F9FDF2AA4}">
      <dsp:nvSpPr>
        <dsp:cNvPr id="0" name=""/>
        <dsp:cNvSpPr/>
      </dsp:nvSpPr>
      <dsp:spPr>
        <a:xfrm rot="5400000">
          <a:off x="7216144" y="-38208"/>
          <a:ext cx="1798061" cy="2991934"/>
        </a:xfrm>
        <a:prstGeom prst="corner">
          <a:avLst>
            <a:gd name="adj1" fmla="val 16120"/>
            <a:gd name="adj2" fmla="val 16110"/>
          </a:avLst>
        </a:prstGeom>
        <a:solidFill>
          <a:schemeClr val="accent5">
            <a:shade val="80000"/>
            <a:hueOff val="660080"/>
            <a:satOff val="-90966"/>
            <a:lumOff val="44744"/>
            <a:alphaOff val="0"/>
          </a:schemeClr>
        </a:solidFill>
        <a:ln w="12700" cap="flat" cmpd="sng" algn="ctr">
          <a:solidFill>
            <a:schemeClr val="accent5">
              <a:shade val="80000"/>
              <a:hueOff val="660080"/>
              <a:satOff val="-90966"/>
              <a:lumOff val="4474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0AEFD8-9C1E-467A-8597-784E36F4EC62}">
      <dsp:nvSpPr>
        <dsp:cNvPr id="0" name=""/>
        <dsp:cNvSpPr/>
      </dsp:nvSpPr>
      <dsp:spPr>
        <a:xfrm>
          <a:off x="6916003" y="855735"/>
          <a:ext cx="2701135" cy="2367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What can you do:</a:t>
          </a:r>
        </a:p>
        <a:p>
          <a:pPr marL="171450" lvl="1" indent="-171450" algn="l" defTabSz="800100">
            <a:lnSpc>
              <a:spcPct val="90000"/>
            </a:lnSpc>
            <a:spcBef>
              <a:spcPct val="0"/>
            </a:spcBef>
            <a:spcAft>
              <a:spcPct val="15000"/>
            </a:spcAft>
            <a:buChar char="•"/>
          </a:pPr>
          <a:r>
            <a:rPr lang="en-US" sz="1800" kern="1200"/>
            <a:t>Appeal</a:t>
          </a:r>
          <a:endParaRPr lang="en-US" sz="1800" kern="1200" dirty="0"/>
        </a:p>
        <a:p>
          <a:pPr marL="171450" lvl="1" indent="-171450" algn="l" defTabSz="800100">
            <a:lnSpc>
              <a:spcPct val="90000"/>
            </a:lnSpc>
            <a:spcBef>
              <a:spcPct val="0"/>
            </a:spcBef>
            <a:spcAft>
              <a:spcPct val="15000"/>
            </a:spcAft>
            <a:buChar char="•"/>
          </a:pPr>
          <a:r>
            <a:rPr lang="en-US" sz="1800" kern="1200"/>
            <a:t>Apply again</a:t>
          </a:r>
          <a:endParaRPr lang="en-US" sz="1800" kern="1200" dirty="0"/>
        </a:p>
        <a:p>
          <a:pPr marL="171450" lvl="1" indent="-171450" algn="l" defTabSz="800100">
            <a:lnSpc>
              <a:spcPct val="90000"/>
            </a:lnSpc>
            <a:spcBef>
              <a:spcPct val="0"/>
            </a:spcBef>
            <a:spcAft>
              <a:spcPct val="15000"/>
            </a:spcAft>
            <a:buChar char="•"/>
          </a:pPr>
          <a:r>
            <a:rPr lang="en-US" sz="1800" kern="1200"/>
            <a:t>Submit documents</a:t>
          </a:r>
          <a:endParaRPr lang="en-US" sz="1800" kern="1200" dirty="0"/>
        </a:p>
        <a:p>
          <a:pPr marL="171450" lvl="1" indent="-171450" algn="l" defTabSz="800100">
            <a:lnSpc>
              <a:spcPct val="90000"/>
            </a:lnSpc>
            <a:spcBef>
              <a:spcPct val="0"/>
            </a:spcBef>
            <a:spcAft>
              <a:spcPct val="15000"/>
            </a:spcAft>
            <a:buChar char="•"/>
          </a:pPr>
          <a:r>
            <a:rPr lang="en-US" sz="1800" kern="1200"/>
            <a:t>Contact DHS</a:t>
          </a:r>
          <a:endParaRPr lang="en-US" sz="1800" kern="1200" dirty="0"/>
        </a:p>
        <a:p>
          <a:pPr marL="171450" lvl="1" indent="-171450" algn="l" defTabSz="800100">
            <a:lnSpc>
              <a:spcPct val="90000"/>
            </a:lnSpc>
            <a:spcBef>
              <a:spcPct val="0"/>
            </a:spcBef>
            <a:spcAft>
              <a:spcPct val="15000"/>
            </a:spcAft>
            <a:buChar char="•"/>
          </a:pPr>
          <a:r>
            <a:rPr lang="en-US" sz="1800" kern="1200"/>
            <a:t>Determine steps to take outside DHS</a:t>
          </a:r>
          <a:endParaRPr lang="en-US" sz="1800" kern="1200" dirty="0"/>
        </a:p>
      </dsp:txBody>
      <dsp:txXfrm>
        <a:off x="6916003" y="855735"/>
        <a:ext cx="2701135" cy="23677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B49512-F369-4E47-A47B-1E429F455CCB}">
      <dsp:nvSpPr>
        <dsp:cNvPr id="0" name=""/>
        <dsp:cNvSpPr/>
      </dsp:nvSpPr>
      <dsp:spPr>
        <a:xfrm rot="5400000">
          <a:off x="-384341" y="388497"/>
          <a:ext cx="2562275" cy="1793593"/>
        </a:xfrm>
        <a:prstGeom prst="chevron">
          <a:avLst/>
        </a:prstGeom>
        <a:solidFill>
          <a:schemeClr val="accent3">
            <a:shade val="8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Missed Redetermination</a:t>
          </a:r>
        </a:p>
      </dsp:txBody>
      <dsp:txXfrm rot="-5400000">
        <a:off x="1" y="900953"/>
        <a:ext cx="1793593" cy="768682"/>
      </dsp:txXfrm>
    </dsp:sp>
    <dsp:sp modelId="{DED56565-096F-4E3B-9B42-0DBC85522B4A}">
      <dsp:nvSpPr>
        <dsp:cNvPr id="0" name=""/>
        <dsp:cNvSpPr/>
      </dsp:nvSpPr>
      <dsp:spPr>
        <a:xfrm rot="5400000">
          <a:off x="5753657" y="-3955908"/>
          <a:ext cx="1665479" cy="9585607"/>
        </a:xfrm>
        <a:prstGeom prst="round2SameRect">
          <a:avLst/>
        </a:prstGeom>
        <a:solidFill>
          <a:schemeClr val="lt1">
            <a:alpha val="9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Check MMC in the notices section. If a redetermination was missed (you didn’t complete or DHS didn’t process), then the redetermination form will be there (Slide 27). For SNAP, there will be no other termination notice.</a:t>
          </a:r>
        </a:p>
        <a:p>
          <a:pPr marL="114300" lvl="1" indent="-114300" algn="l" defTabSz="533400">
            <a:lnSpc>
              <a:spcPct val="90000"/>
            </a:lnSpc>
            <a:spcBef>
              <a:spcPct val="0"/>
            </a:spcBef>
            <a:spcAft>
              <a:spcPct val="15000"/>
            </a:spcAft>
            <a:buChar char="•"/>
          </a:pPr>
          <a:r>
            <a:rPr lang="en-US" sz="1200" kern="1200" dirty="0"/>
            <a:t>File later redetermination form or a new application for benefits</a:t>
          </a:r>
        </a:p>
        <a:p>
          <a:pPr marL="114300" lvl="1" indent="-114300" algn="l" defTabSz="533400">
            <a:lnSpc>
              <a:spcPct val="90000"/>
            </a:lnSpc>
            <a:spcBef>
              <a:spcPct val="0"/>
            </a:spcBef>
            <a:spcAft>
              <a:spcPct val="15000"/>
            </a:spcAft>
            <a:buChar char="•"/>
          </a:pPr>
          <a:r>
            <a:rPr lang="en-US" sz="1200" kern="1200" dirty="0"/>
            <a:t>If you did complete the redetermination, consider filing an appeal.</a:t>
          </a:r>
        </a:p>
      </dsp:txBody>
      <dsp:txXfrm rot="-5400000">
        <a:off x="1793593" y="85458"/>
        <a:ext cx="9504305" cy="1502875"/>
      </dsp:txXfrm>
    </dsp:sp>
    <dsp:sp modelId="{C8C1605F-2CFD-474E-8507-BDE8D05416DC}">
      <dsp:nvSpPr>
        <dsp:cNvPr id="0" name=""/>
        <dsp:cNvSpPr/>
      </dsp:nvSpPr>
      <dsp:spPr>
        <a:xfrm rot="5400000">
          <a:off x="-384341" y="2667762"/>
          <a:ext cx="2562275" cy="1793593"/>
        </a:xfrm>
        <a:prstGeom prst="chevron">
          <a:avLst/>
        </a:prstGeom>
        <a:solidFill>
          <a:schemeClr val="accent3">
            <a:shade val="80000"/>
            <a:hueOff val="660080"/>
            <a:satOff val="-90966"/>
            <a:lumOff val="44744"/>
            <a:alphaOff val="0"/>
          </a:schemeClr>
        </a:solidFill>
        <a:ln w="12700" cap="flat" cmpd="sng" algn="ctr">
          <a:solidFill>
            <a:schemeClr val="accent3">
              <a:shade val="80000"/>
              <a:hueOff val="660080"/>
              <a:satOff val="-90966"/>
              <a:lumOff val="4474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Source Sans Pro"/>
            </a:rPr>
            <a:t>Benefits Stopped because of work requirements</a:t>
          </a:r>
          <a:endParaRPr lang="en-US" sz="1700" kern="1200" dirty="0"/>
        </a:p>
      </dsp:txBody>
      <dsp:txXfrm rot="-5400000">
        <a:off x="1" y="3180218"/>
        <a:ext cx="1793593" cy="768682"/>
      </dsp:txXfrm>
    </dsp:sp>
    <dsp:sp modelId="{83E4A83B-6E18-47FC-BFB4-CE09AA387A81}">
      <dsp:nvSpPr>
        <dsp:cNvPr id="0" name=""/>
        <dsp:cNvSpPr/>
      </dsp:nvSpPr>
      <dsp:spPr>
        <a:xfrm rot="5400000">
          <a:off x="5753657" y="-1676643"/>
          <a:ext cx="1665479" cy="9585607"/>
        </a:xfrm>
        <a:prstGeom prst="round2SameRect">
          <a:avLst/>
        </a:prstGeom>
        <a:solidFill>
          <a:schemeClr val="lt1">
            <a:alpha val="90000"/>
            <a:hueOff val="0"/>
            <a:satOff val="0"/>
            <a:lumOff val="0"/>
            <a:alphaOff val="0"/>
          </a:schemeClr>
        </a:solidFill>
        <a:ln w="12700" cap="flat" cmpd="sng" algn="ctr">
          <a:solidFill>
            <a:schemeClr val="accent3">
              <a:shade val="80000"/>
              <a:hueOff val="660080"/>
              <a:satOff val="-90966"/>
              <a:lumOff val="447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latin typeface="Source Sans Pro"/>
            </a:rPr>
            <a:t>If you were and continue to meet an exemption*: File a new application with exemption request. Also consider appealing termination (you did not need to previously request exemption.)</a:t>
          </a:r>
          <a:endParaRPr lang="en-US" sz="1200" kern="1200" dirty="0"/>
        </a:p>
        <a:p>
          <a:pPr marL="114300" lvl="1" indent="-114300" algn="l" defTabSz="533400" rtl="0">
            <a:lnSpc>
              <a:spcPct val="90000"/>
            </a:lnSpc>
            <a:spcBef>
              <a:spcPct val="0"/>
            </a:spcBef>
            <a:spcAft>
              <a:spcPct val="15000"/>
            </a:spcAft>
            <a:buChar char="•"/>
          </a:pPr>
          <a:r>
            <a:rPr lang="en-US" sz="1200" kern="1200" dirty="0">
              <a:latin typeface="Source Sans Pro"/>
            </a:rPr>
            <a:t>If you were and continue to meet the work requirement: File a new application with proof that you met work requirement for 30 day. Also consider appealing </a:t>
          </a:r>
          <a:r>
            <a:rPr lang="en-US" sz="1200" kern="1200" dirty="0" err="1">
              <a:latin typeface="Source Sans Pro"/>
            </a:rPr>
            <a:t>ermination</a:t>
          </a:r>
          <a:r>
            <a:rPr lang="en-US" sz="1200" kern="1200" dirty="0">
              <a:latin typeface="Source Sans Pro"/>
            </a:rPr>
            <a:t> (you did not need to previous report you were meeting the work requirement.)</a:t>
          </a:r>
          <a:endParaRPr lang="en-US" sz="1200" kern="1200" dirty="0"/>
        </a:p>
        <a:p>
          <a:pPr marL="114300" lvl="1" indent="-114300" algn="l" defTabSz="533400" rtl="0">
            <a:lnSpc>
              <a:spcPct val="90000"/>
            </a:lnSpc>
            <a:spcBef>
              <a:spcPct val="0"/>
            </a:spcBef>
            <a:spcAft>
              <a:spcPct val="15000"/>
            </a:spcAft>
            <a:buChar char="•"/>
          </a:pPr>
          <a:r>
            <a:rPr lang="en-US" sz="1200" kern="1200" dirty="0">
              <a:latin typeface="Source Sans Pro"/>
            </a:rPr>
            <a:t>If you were exempt or were meeting the work requirements, but are not now: You might still appeal the termination. Note that the appeal deadline is 90 days after the date on the notice.</a:t>
          </a:r>
          <a:endParaRPr lang="en-US" sz="1200" kern="1200" dirty="0"/>
        </a:p>
        <a:p>
          <a:pPr marL="114300" lvl="1" indent="-114300" algn="l" defTabSz="533400" rtl="0">
            <a:lnSpc>
              <a:spcPct val="90000"/>
            </a:lnSpc>
            <a:spcBef>
              <a:spcPct val="0"/>
            </a:spcBef>
            <a:spcAft>
              <a:spcPct val="15000"/>
            </a:spcAft>
            <a:buChar char="•"/>
          </a:pPr>
          <a:r>
            <a:rPr lang="en-US" sz="1200" kern="1200" dirty="0">
              <a:latin typeface="Source Sans Pro"/>
            </a:rPr>
            <a:t>If you were and are not exempt or meeting, visit </a:t>
          </a:r>
          <a:r>
            <a:rPr lang="en-US" sz="1200" kern="1200" dirty="0">
              <a:latin typeface="Source Sans Pro"/>
              <a:hlinkClick xmlns:r="http://schemas.openxmlformats.org/officeDocument/2006/relationships" r:id="rId1"/>
            </a:rPr>
            <a:t>https://www.dhs.state.il.us/page.aspx?item=177800</a:t>
          </a:r>
          <a:r>
            <a:rPr lang="en-US" sz="1200" kern="1200" dirty="0">
              <a:latin typeface="Source Sans Pro"/>
            </a:rPr>
            <a:t> to find ways to meet the requirement.</a:t>
          </a:r>
          <a:endParaRPr lang="en-US" sz="1200" kern="1200" dirty="0"/>
        </a:p>
      </dsp:txBody>
      <dsp:txXfrm rot="-5400000">
        <a:off x="1793593" y="2364723"/>
        <a:ext cx="9504305" cy="150287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03FC22-297B-4C0E-94D8-3E82AF07B9A4}">
      <dsp:nvSpPr>
        <dsp:cNvPr id="0" name=""/>
        <dsp:cNvSpPr/>
      </dsp:nvSpPr>
      <dsp:spPr>
        <a:xfrm rot="5400000">
          <a:off x="-384341" y="388497"/>
          <a:ext cx="2562275" cy="1793593"/>
        </a:xfrm>
        <a:prstGeom prst="chevron">
          <a:avLst/>
        </a:prstGeom>
        <a:solidFill>
          <a:schemeClr val="accent3">
            <a:shade val="8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Benefits stopped for another reason</a:t>
          </a:r>
        </a:p>
      </dsp:txBody>
      <dsp:txXfrm rot="-5400000">
        <a:off x="1" y="900953"/>
        <a:ext cx="1793593" cy="768682"/>
      </dsp:txXfrm>
    </dsp:sp>
    <dsp:sp modelId="{EB2CAC51-EA05-48D8-BAEC-480E819983F1}">
      <dsp:nvSpPr>
        <dsp:cNvPr id="0" name=""/>
        <dsp:cNvSpPr/>
      </dsp:nvSpPr>
      <dsp:spPr>
        <a:xfrm rot="5400000">
          <a:off x="5752219" y="-3956741"/>
          <a:ext cx="1665479" cy="9585607"/>
        </a:xfrm>
        <a:prstGeom prst="round2SameRect">
          <a:avLst/>
        </a:prstGeom>
        <a:solidFill>
          <a:schemeClr val="lt1">
            <a:alpha val="9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a:t>File a new application</a:t>
          </a:r>
        </a:p>
        <a:p>
          <a:pPr marL="171450" lvl="1" indent="-171450" algn="l" defTabSz="844550">
            <a:lnSpc>
              <a:spcPct val="90000"/>
            </a:lnSpc>
            <a:spcBef>
              <a:spcPct val="0"/>
            </a:spcBef>
            <a:spcAft>
              <a:spcPct val="15000"/>
            </a:spcAft>
            <a:buChar char="•"/>
          </a:pPr>
          <a:r>
            <a:rPr lang="en-US" sz="1900" kern="1200" dirty="0"/>
            <a:t>You can also consider appealing the termination if (1) The decision was wrong, (2) The termination was based on a missed interview, or (3) The termination was based on not turning in verification documents. Note that the appeal deadline is 90 days after the date on the notice.</a:t>
          </a:r>
        </a:p>
      </dsp:txBody>
      <dsp:txXfrm rot="-5400000">
        <a:off x="1792155" y="84625"/>
        <a:ext cx="9504305" cy="1502875"/>
      </dsp:txXfrm>
    </dsp:sp>
    <dsp:sp modelId="{F574798D-D2BF-41E4-9F1C-3B43BDB80106}">
      <dsp:nvSpPr>
        <dsp:cNvPr id="0" name=""/>
        <dsp:cNvSpPr/>
      </dsp:nvSpPr>
      <dsp:spPr>
        <a:xfrm rot="5400000">
          <a:off x="-384341" y="2667762"/>
          <a:ext cx="2562275" cy="1793593"/>
        </a:xfrm>
        <a:prstGeom prst="chevron">
          <a:avLst/>
        </a:prstGeom>
        <a:solidFill>
          <a:schemeClr val="accent3">
            <a:shade val="80000"/>
            <a:hueOff val="660080"/>
            <a:satOff val="-90966"/>
            <a:lumOff val="44744"/>
            <a:alphaOff val="0"/>
          </a:schemeClr>
        </a:solidFill>
        <a:ln w="12700" cap="flat" cmpd="sng" algn="ctr">
          <a:solidFill>
            <a:schemeClr val="accent3">
              <a:shade val="80000"/>
              <a:hueOff val="660080"/>
              <a:satOff val="-90966"/>
              <a:lumOff val="4474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EBT/LINK Issues</a:t>
          </a:r>
        </a:p>
      </dsp:txBody>
      <dsp:txXfrm rot="-5400000">
        <a:off x="1" y="3180218"/>
        <a:ext cx="1793593" cy="768682"/>
      </dsp:txXfrm>
    </dsp:sp>
    <dsp:sp modelId="{2E0A806F-7A8E-4D14-8CC3-17B40A39456D}">
      <dsp:nvSpPr>
        <dsp:cNvPr id="0" name=""/>
        <dsp:cNvSpPr/>
      </dsp:nvSpPr>
      <dsp:spPr>
        <a:xfrm rot="5400000">
          <a:off x="5753657" y="-1676643"/>
          <a:ext cx="1665479" cy="9585607"/>
        </a:xfrm>
        <a:prstGeom prst="round2SameRect">
          <a:avLst/>
        </a:prstGeom>
        <a:solidFill>
          <a:schemeClr val="lt1">
            <a:alpha val="90000"/>
            <a:hueOff val="0"/>
            <a:satOff val="0"/>
            <a:lumOff val="0"/>
            <a:alphaOff val="0"/>
          </a:schemeClr>
        </a:solidFill>
        <a:ln w="12700" cap="flat" cmpd="sng" algn="ctr">
          <a:solidFill>
            <a:schemeClr val="accent3">
              <a:shade val="80000"/>
              <a:hueOff val="660080"/>
              <a:satOff val="-90966"/>
              <a:lumOff val="447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a:t>Check EBT/Link account for deposits and suspicious withdrawals</a:t>
          </a:r>
        </a:p>
        <a:p>
          <a:pPr marL="171450" lvl="1" indent="-171450" algn="l" defTabSz="844550">
            <a:lnSpc>
              <a:spcPct val="90000"/>
            </a:lnSpc>
            <a:spcBef>
              <a:spcPct val="0"/>
            </a:spcBef>
            <a:spcAft>
              <a:spcPct val="15000"/>
            </a:spcAft>
            <a:buChar char="•"/>
          </a:pPr>
          <a:r>
            <a:rPr lang="en-US" sz="1900" kern="1200" dirty="0"/>
            <a:t>If you discover SNAP was stolen (not stopped), cancel card immediately and report theft to DHS so they can investigate. Unfortunately, most skimmed SNAP and cash cannot be replaced. </a:t>
          </a:r>
        </a:p>
      </dsp:txBody>
      <dsp:txXfrm rot="-5400000">
        <a:off x="1793593" y="2364723"/>
        <a:ext cx="9504305" cy="1502875"/>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9131E6-CDB4-42F7-BF87-4C55788654F7}" type="datetimeFigureOut">
              <a:rPr lang="en-US" smtClean="0"/>
              <a:t>9/24/2026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93126A-288C-429D-94ED-32A6872496EB}" type="slidenum">
              <a:rPr lang="en-US" smtClean="0"/>
              <a:t>‹#›</a:t>
            </a:fld>
            <a:endParaRPr lang="en-US"/>
          </a:p>
        </p:txBody>
      </p:sp>
    </p:spTree>
    <p:extLst>
      <p:ext uri="{BB962C8B-B14F-4D97-AF65-F5344CB8AC3E}">
        <p14:creationId xmlns:p14="http://schemas.microsoft.com/office/powerpoint/2010/main" val="3509508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752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[Sources]
2025_06 SHPA ABE and MMC.pdf</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62562-CE39-CC2E-546C-B7A6A88A1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52C116-173C-4E70-E015-E1CD65503E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5E487A-5EB9-866B-148F-3F60399FB04E}"/>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A7E38B53-DF07-2A47-6FD5-330FE7F66AAF}"/>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868144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9B255-C6FC-382B-129B-69F59F41AB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CBE37-9E45-E23B-AE6A-EEB2844964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251CD03-F566-CD38-2F31-0AEFD832B1AD}"/>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B937B400-43FC-0174-CC5C-48B89701431A}"/>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792228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1ADFE-9C32-29C2-21A8-B8CC92E9F4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CC85B-5525-BB27-EB16-EA8000BF956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240B951-45B2-4B8A-91A7-D0198FE04E12}"/>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67B1DD4C-D601-AC00-1827-FA2F4BCE0985}"/>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165844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D51D5-1A8F-DC8E-BAE4-E1245A337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5B69B9-4CC0-F7DC-C36F-6CF9067E54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DF318FA-6155-EE30-C8FD-4B9A4974685A}"/>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52337130-27AF-FC39-02FA-AC14E44EA338}"/>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646175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E8A3B-FD4F-473D-DC3D-2161B14D4B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A293DF-3955-0B38-9E3F-73E3A1E40D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2C0DCA-0185-0516-9AC7-DE969C8C92D9}"/>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89C45335-B04D-BA45-D6F5-589EC4F07785}"/>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690862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F7B00-37D1-4531-AD2A-8125DAB2A9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4D220-0ED6-E0D5-E553-2887A5070A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7E48B08-4EDC-36F4-6674-7F592BA01ED3}"/>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185FD1E2-7394-9C1F-94C7-823628128E17}"/>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813017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ED6A6-3388-3E70-D41C-CDB384201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DE3A1-90D2-15FC-2457-162ED79D338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91BFA0C-949C-364C-C455-58D6B0E63F40}"/>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6D00ADB3-A5A9-6B40-D69B-3B73DD7175FB}"/>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49896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04F13-894B-BF05-176B-F304D6706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0EA351-2370-223D-83F8-D541FEC8AE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F13AD33-2EF1-D12F-E797-993B4BA909F4}"/>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6DDC969B-123A-EB71-A81C-65059BC3140C}"/>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305543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5CCB5-1920-9AC4-5D3F-BBBF09059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54938-7400-70D8-41F2-7812D38693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DC0243F-584A-A360-D912-C8C595E311B1}"/>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B62BE7A4-5AD8-47D7-8C7E-19C070C0983A}"/>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880480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07762-F51A-2A97-4C64-06EA9FA3C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6979C-5BD8-D5C2-B214-3B25C93EE3C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2DF490D-9539-FE2F-A6CE-D213457A2FD9}"/>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1CB5A2CF-8472-EFFA-3D41-D91595A76F6A}"/>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520937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B3009-1C20-CAEB-C9A8-679B9A1915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8A67B-1DA8-C976-087A-0C29DC68D70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F524F9-F3E2-0B22-038C-4FEBD16E7477}"/>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136FAAAB-07C6-5086-11F8-B580315C118A}"/>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998024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99931-D185-DDCF-182D-BBD2330AA9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E4417C-F7DA-639C-EBC6-342F44FA295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DFC22BC-BF45-601D-49C3-D73F627B6BFE}"/>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A888CFB9-89CD-3C4D-D62C-42CCA9869A1A}"/>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654264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[Sources]
2025_06 SHPA ABE and MMC.pdf</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26028-483F-52CC-FA6B-75FC77C4B4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C9B98E-993E-187E-0124-4882912354A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54C7261-F539-EFDC-F4F4-0F94EF2E96FE}"/>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281CDD45-5160-4917-67CC-C9D073BBA8CA}"/>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403935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6D881-04CA-D419-DDA5-1FE1ADB15A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13D3F5-87B8-3D8B-03C5-D8EAA75D66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217392-3FE5-9AD3-B054-99CF149DEF5E}"/>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1BF7BED7-BDAD-D622-7EB5-A510FBCEFAD1}"/>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2576768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D5633-4731-E662-41BD-E4360B263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E77E0-19BC-D00F-BBF9-33FA5B8947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274E7E-5D7D-AA89-E47F-E0B1847E4132}"/>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6F3C3E84-287D-7F22-A61D-8D0C051F082E}"/>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2295812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9796-32E8-E23C-538C-6AD0EDBB0E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C2BE5D-E3FE-D68F-F9A8-33F4B63EA5C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EEAF66-86C1-F4AD-6226-0845D922331F}"/>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DE8B0CBA-90CA-9F81-8610-F44809C4F023}"/>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4266109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1109E-5A2E-8AB5-E9E2-5846C016A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583B5-22A5-24D0-D82C-17168D63499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CEC882-DE34-8B7E-82B4-5616858DB67D}"/>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C2D5064A-F820-9468-A36D-3CC9C64F2C64}"/>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2907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D2370-4BCF-B73D-A826-B71A6290F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6873C-9278-2AF8-A771-4F23D34350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496A38F-FD2B-C060-D4A3-46E03841A1BA}"/>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483FA172-60F6-B7AC-6C1E-DF932BBCB93B}"/>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3328638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ABE28-E558-02AC-5C06-7D853CF45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E61CB-7E0B-09CA-EF87-C707D3ED3F0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745085-31FF-5174-FFF8-1021E1F79ED0}"/>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A07909C1-027F-A675-8279-ED34B7320B75}"/>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2340009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C0CCB-A8B0-EE5A-2386-534A819878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208F5-5217-C5EA-EAD9-6E25165D01D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1384AA5-77D2-6E03-E7B4-735870F3133C}"/>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ED918847-9F0C-519A-8F86-83B5A5D98F60}"/>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21703766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E1AE-9083-4C6E-974B-7909BA01FD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291350-2AD7-5670-AB72-0983BDA7CA0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770277-8520-E7B2-CF23-FB05D322A3AD}"/>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AF6D8799-B1FC-C3E2-EF6E-ACA24DAED708}"/>
              </a:ext>
            </a:extLst>
          </p:cNvPr>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3712679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196E8-5457-453F-0C8D-3DD960B1B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48E2F-9A66-5408-3C5D-27D4A8E6AC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1EA65D-792E-DC0F-4B94-5AF9C7D2FA2F}"/>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2C632BC1-CFFA-51D4-152D-82C582E8A75F}"/>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210577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7AF9E-DF8A-F7C9-05FE-C4B0F4C8A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1C585-302F-CD78-8D78-CA3E65F0E8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657A47-0879-CECB-7780-6761D2C43DBE}"/>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784FD5C6-3E70-3D4A-88E4-A822559E32E1}"/>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3089647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4B9CF-4C0E-46BB-E4C7-330C2E9CD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8CE4EE-31D0-34FE-AB14-5ABA81FE34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59CDBE-3422-AD22-8E1B-DB38C0C19B67}"/>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6789F18E-527A-DEB2-32CE-AF489F27E988}"/>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19750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4E10D-D3C4-66DD-D4EA-D63B067C4B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1E5DF8-4261-AB03-8E9D-00C6247F8A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CBFAC5-DD21-CC8D-8609-C642AABF5F20}"/>
              </a:ext>
            </a:extLst>
          </p:cNvPr>
          <p:cNvSpPr>
            <a:spLocks noGrp="1"/>
          </p:cNvSpPr>
          <p:nvPr>
            <p:ph type="body" idx="1"/>
          </p:nvPr>
        </p:nvSpPr>
        <p:spPr/>
        <p:txBody>
          <a:bodyPr/>
          <a:lstStyle/>
          <a:p>
            <a:r>
              <a:rPr lang="en-US" dirty="0"/>
              <a:t>[Sources]
2025_06 SHPA ABE and MMC.pdf</a:t>
            </a:r>
          </a:p>
        </p:txBody>
      </p:sp>
      <p:sp>
        <p:nvSpPr>
          <p:cNvPr id="4" name="Slide Number Placeholder 3">
            <a:extLst>
              <a:ext uri="{FF2B5EF4-FFF2-40B4-BE49-F238E27FC236}">
                <a16:creationId xmlns:a16="http://schemas.microsoft.com/office/drawing/2014/main" id="{4AAB8CA4-A50C-8823-25BA-A957470C8F13}"/>
              </a:ext>
            </a:extLst>
          </p:cNvPr>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3815354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1"/>
            <a:ext cx="3975100" cy="6858000"/>
          </a:xfrm>
          <a:prstGeom prst="rect">
            <a:avLst/>
          </a:prstGeom>
          <a:solidFill>
            <a:srgbClr val="001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9543" y="2314965"/>
            <a:ext cx="2636014" cy="3256588"/>
          </a:xfrm>
          <a:prstGeom prst="rect">
            <a:avLst/>
          </a:prstGeom>
        </p:spPr>
      </p:pic>
      <p:sp>
        <p:nvSpPr>
          <p:cNvPr id="2" name="Title 1"/>
          <p:cNvSpPr>
            <a:spLocks noGrp="1"/>
          </p:cNvSpPr>
          <p:nvPr>
            <p:ph type="ctrTitle"/>
          </p:nvPr>
        </p:nvSpPr>
        <p:spPr>
          <a:xfrm>
            <a:off x="4625008" y="638659"/>
            <a:ext cx="6586330" cy="2387600"/>
          </a:xfrm>
        </p:spPr>
        <p:txBody>
          <a:bodyPr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4625008" y="3230978"/>
            <a:ext cx="6586330" cy="1655762"/>
          </a:xfrm>
        </p:spPr>
        <p:txBody>
          <a:bodyPr>
            <a:normAutofit/>
          </a:bodyPr>
          <a:lstStyle>
            <a:lvl1pPr marL="0" indent="0" algn="l">
              <a:buNone/>
              <a:defRPr sz="36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 Placeholder 21"/>
          <p:cNvSpPr>
            <a:spLocks noGrp="1"/>
          </p:cNvSpPr>
          <p:nvPr>
            <p:ph type="body" sz="quarter" idx="10"/>
          </p:nvPr>
        </p:nvSpPr>
        <p:spPr>
          <a:xfrm>
            <a:off x="4624388" y="5351907"/>
            <a:ext cx="6586537" cy="439293"/>
          </a:xfrm>
        </p:spPr>
        <p:txBody>
          <a:bodyPr>
            <a:normAutofit/>
          </a:bodyPr>
          <a:lstStyle>
            <a:lvl1pPr marL="0" indent="0">
              <a:buFontTx/>
              <a:buNone/>
              <a:defRPr sz="2400" b="1" i="1" cap="all" baseline="0">
                <a:solidFill>
                  <a:srgbClr val="0E1D61"/>
                </a:solidFill>
              </a:defRPr>
            </a:lvl1pPr>
          </a:lstStyle>
          <a:p>
            <a:pPr lvl="0"/>
            <a:r>
              <a:rPr lang="en-US"/>
              <a:t>Click to edit Master text styles</a:t>
            </a:r>
          </a:p>
        </p:txBody>
      </p:sp>
      <p:sp>
        <p:nvSpPr>
          <p:cNvPr id="23" name="Text Placeholder 21"/>
          <p:cNvSpPr>
            <a:spLocks noGrp="1"/>
          </p:cNvSpPr>
          <p:nvPr>
            <p:ph type="body" sz="quarter" idx="11" hasCustomPrompt="1"/>
          </p:nvPr>
        </p:nvSpPr>
        <p:spPr>
          <a:xfrm>
            <a:off x="4624388" y="5925313"/>
            <a:ext cx="6586537" cy="438912"/>
          </a:xfrm>
        </p:spPr>
        <p:txBody>
          <a:bodyPr>
            <a:normAutofit/>
          </a:bodyPr>
          <a:lstStyle>
            <a:lvl1pPr marL="0" indent="0">
              <a:buFontTx/>
              <a:buNone/>
              <a:defRPr sz="2400" b="0" i="1">
                <a:solidFill>
                  <a:srgbClr val="0E1D61"/>
                </a:solidFill>
              </a:defRPr>
            </a:lvl1pPr>
          </a:lstStyle>
          <a:p>
            <a:pPr lvl="0"/>
            <a:r>
              <a:rPr lang="en-US" dirty="0"/>
              <a:t>9.16.2019</a:t>
            </a:r>
          </a:p>
        </p:txBody>
      </p:sp>
      <p:cxnSp>
        <p:nvCxnSpPr>
          <p:cNvPr id="26" name="Straight Connector 25"/>
          <p:cNvCxnSpPr/>
          <p:nvPr userDrawn="1"/>
        </p:nvCxnSpPr>
        <p:spPr>
          <a:xfrm>
            <a:off x="4624388" y="5096256"/>
            <a:ext cx="6586537"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425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cap="all" baseline="0"/>
            </a:lvl1pPr>
          </a:lstStyle>
          <a:p>
            <a:r>
              <a:rPr lang="en-US"/>
              <a:t>Click to edit Master 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9/24/2026</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
        <p:nvSpPr>
          <p:cNvPr id="8" name="Text Placeholder 7"/>
          <p:cNvSpPr>
            <a:spLocks noGrp="1"/>
          </p:cNvSpPr>
          <p:nvPr>
            <p:ph type="body" sz="quarter" idx="13"/>
          </p:nvPr>
        </p:nvSpPr>
        <p:spPr>
          <a:xfrm>
            <a:off x="838200" y="1801813"/>
            <a:ext cx="10518775" cy="3843337"/>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baseline="0"/>
            </a:lvl2pPr>
            <a:lvl3pPr marL="1143000" indent="-228600">
              <a:buFont typeface="Wingdings" panose="05000000000000000000" pitchFamily="2" charset="2"/>
              <a:buChar char="§"/>
              <a:defRPr b="0" i="1"/>
            </a:lvl3pPr>
            <a:lvl4pPr marL="1600200" indent="-228600">
              <a:buFont typeface="Wingdings" panose="05000000000000000000" pitchFamily="2" charset="2"/>
              <a:buChar char="§"/>
              <a:defRPr sz="1600" b="1" cap="all" baseline="0"/>
            </a:lvl4pPr>
            <a:lvl5pPr marL="2057400" indent="-228600">
              <a:buFont typeface="Wingdings" panose="05000000000000000000" pitchFamily="2" charset="2"/>
              <a:buChar char="§"/>
              <a:defRPr sz="1500" b="0" i="1" u="none" cap="all"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262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p:cNvSpPr/>
          <p:nvPr userDrawn="1"/>
        </p:nvSpPr>
        <p:spPr>
          <a:xfrm>
            <a:off x="0" y="5799221"/>
            <a:ext cx="12192000" cy="1058779"/>
          </a:xfrm>
          <a:prstGeom prst="rect">
            <a:avLst/>
          </a:prstGeom>
          <a:solidFill>
            <a:srgbClr val="001E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1"/>
          <p:cNvSpPr>
            <a:spLocks noGrp="1"/>
          </p:cNvSpPr>
          <p:nvPr>
            <p:ph type="title"/>
          </p:nvPr>
        </p:nvSpPr>
        <p:spPr>
          <a:xfrm>
            <a:off x="831850" y="1020625"/>
            <a:ext cx="10515600" cy="2852737"/>
          </a:xfrm>
        </p:spPr>
        <p:txBody>
          <a:bodyPr anchor="b"/>
          <a:lstStyle>
            <a:lvl1pPr>
              <a:defRPr sz="6000" b="1" i="0" cap="all" baseline="0"/>
            </a:lvl1pPr>
          </a:lstStyle>
          <a:p>
            <a:r>
              <a:rPr lang="en-US"/>
              <a:t>Click to edit Master title style</a:t>
            </a:r>
            <a:endParaRPr lang="en-US" dirty="0"/>
          </a:p>
        </p:txBody>
      </p:sp>
      <p:sp>
        <p:nvSpPr>
          <p:cNvPr id="3" name="Text Placeholder 2"/>
          <p:cNvSpPr>
            <a:spLocks noGrp="1"/>
          </p:cNvSpPr>
          <p:nvPr>
            <p:ph type="body" idx="1"/>
          </p:nvPr>
        </p:nvSpPr>
        <p:spPr>
          <a:xfrm>
            <a:off x="831850" y="3900350"/>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9/24/2026</a:t>
            </a:fld>
            <a:endParaRPr lang="en-US" dirty="0"/>
          </a:p>
        </p:txBody>
      </p:sp>
      <p:sp>
        <p:nvSpPr>
          <p:cNvPr id="8"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1556449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0" y="5799221"/>
            <a:ext cx="12192000" cy="1058779"/>
          </a:xfrm>
          <a:prstGeom prst="rect">
            <a:avLst/>
          </a:prstGeom>
          <a:solidFill>
            <a:srgbClr val="001E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1"/>
          <p:cNvSpPr>
            <a:spLocks noGrp="1"/>
          </p:cNvSpPr>
          <p:nvPr>
            <p:ph type="title"/>
          </p:nvPr>
        </p:nvSpPr>
        <p:spPr/>
        <p:txBody>
          <a:bodyPr/>
          <a:lstStyle>
            <a:lvl1pPr>
              <a:defRPr b="1" i="0" cap="all" baseline="0"/>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3833053"/>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a:lvl2pPr>
            <a:lvl3pPr marL="1143000" indent="-228600">
              <a:buFont typeface="Wingdings" panose="05000000000000000000" pitchFamily="2" charset="2"/>
              <a:buChar char="§"/>
              <a:defRPr b="0" i="1" baseline="0"/>
            </a:lvl3pPr>
            <a:lvl4pPr marL="1600200" indent="-228600">
              <a:buFont typeface="Wingdings" panose="05000000000000000000" pitchFamily="2" charset="2"/>
              <a:buChar char="§"/>
              <a:defRPr sz="1600" b="1" cap="all" baseline="0"/>
            </a:lvl4pPr>
            <a:lvl5pPr marL="2057400" indent="-228600">
              <a:buFont typeface="Wingdings" panose="05000000000000000000" pitchFamily="2" charset="2"/>
              <a:buChar char="§"/>
              <a:defRPr sz="1500" i="1" cap="all"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9/24/2026</a:t>
            </a:fld>
            <a:endParaRPr lang="en-US" dirty="0"/>
          </a:p>
        </p:txBody>
      </p:sp>
      <p:sp>
        <p:nvSpPr>
          <p:cNvPr id="9"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
        <p:nvSpPr>
          <p:cNvPr id="11" name="Content Placeholder 2"/>
          <p:cNvSpPr>
            <a:spLocks noGrp="1"/>
          </p:cNvSpPr>
          <p:nvPr>
            <p:ph sz="half" idx="13"/>
          </p:nvPr>
        </p:nvSpPr>
        <p:spPr>
          <a:xfrm>
            <a:off x="6172200" y="1825625"/>
            <a:ext cx="5181600" cy="3833053"/>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a:lvl2pPr>
            <a:lvl3pPr marL="1143000" indent="-228600">
              <a:buFont typeface="Wingdings" panose="05000000000000000000" pitchFamily="2" charset="2"/>
              <a:buChar char="§"/>
              <a:defRPr b="0" i="1" baseline="0"/>
            </a:lvl3pPr>
            <a:lvl4pPr marL="1600200" indent="-228600">
              <a:buFont typeface="Wingdings" panose="05000000000000000000" pitchFamily="2" charset="2"/>
              <a:buChar char="§"/>
              <a:defRPr sz="1600" b="1" cap="all" baseline="0"/>
            </a:lvl4pPr>
            <a:lvl5pPr marL="2057400" indent="-228600">
              <a:buFont typeface="Wingdings" panose="05000000000000000000" pitchFamily="2" charset="2"/>
              <a:buChar char="§"/>
              <a:defRPr sz="1500" i="1" cap="all"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6647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Rectangle 13"/>
          <p:cNvSpPr/>
          <p:nvPr userDrawn="1"/>
        </p:nvSpPr>
        <p:spPr>
          <a:xfrm>
            <a:off x="0" y="5799221"/>
            <a:ext cx="12192000" cy="1058779"/>
          </a:xfrm>
          <a:prstGeom prst="rect">
            <a:avLst/>
          </a:prstGeom>
          <a:solidFill>
            <a:srgbClr val="001E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1"/>
          <p:cNvSpPr>
            <a:spLocks noGrp="1"/>
          </p:cNvSpPr>
          <p:nvPr>
            <p:ph type="title"/>
          </p:nvPr>
        </p:nvSpPr>
        <p:spPr>
          <a:xfrm>
            <a:off x="839788" y="365125"/>
            <a:ext cx="10515600" cy="1325563"/>
          </a:xfrm>
        </p:spPr>
        <p:txBody>
          <a:bodyPr/>
          <a:lstStyle>
            <a:lvl1pPr>
              <a:defRPr b="1" i="0" cap="all" baseline="0"/>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166855"/>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a:lvl2pPr>
            <a:lvl3pPr marL="1143000" indent="-228600">
              <a:buFont typeface="Wingdings" panose="05000000000000000000" pitchFamily="2" charset="2"/>
              <a:buChar char="§"/>
              <a:defRPr b="0" i="1" baseline="0"/>
            </a:lvl3pPr>
            <a:lvl4pPr marL="1600200" indent="-228600">
              <a:buFont typeface="Wingdings" panose="05000000000000000000" pitchFamily="2" charset="2"/>
              <a:buChar char="§"/>
              <a:defRPr sz="1600" b="1" i="0" cap="all" baseline="0"/>
            </a:lvl4pPr>
            <a:lvl5pPr>
              <a:defRPr sz="1500" b="0" i="1" cap="all"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9/24/2026</a:t>
            </a:fld>
            <a:endParaRPr lang="en-US" dirty="0"/>
          </a:p>
        </p:txBody>
      </p:sp>
      <p:sp>
        <p:nvSpPr>
          <p:cNvPr id="11"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12"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
        <p:nvSpPr>
          <p:cNvPr id="13" name="Content Placeholder 3"/>
          <p:cNvSpPr>
            <a:spLocks noGrp="1"/>
          </p:cNvSpPr>
          <p:nvPr>
            <p:ph sz="half" idx="13"/>
          </p:nvPr>
        </p:nvSpPr>
        <p:spPr>
          <a:xfrm>
            <a:off x="6172200" y="2531579"/>
            <a:ext cx="5157787" cy="3166855"/>
          </a:xfrm>
        </p:spPr>
        <p:txBody>
          <a:bodyPr/>
          <a:lstStyle>
            <a:lvl1pPr marL="228600" indent="-228600">
              <a:buFont typeface="Wingdings" panose="05000000000000000000" pitchFamily="2" charset="2"/>
              <a:buChar char="§"/>
              <a:defRPr/>
            </a:lvl1pPr>
            <a:lvl2pPr marL="685800" indent="-228600">
              <a:buFont typeface="Wingdings" panose="05000000000000000000" pitchFamily="2" charset="2"/>
              <a:buChar char="§"/>
              <a:defRPr b="1" i="1"/>
            </a:lvl2pPr>
            <a:lvl3pPr marL="1143000" indent="-228600">
              <a:buFont typeface="Wingdings" panose="05000000000000000000" pitchFamily="2" charset="2"/>
              <a:buChar char="§"/>
              <a:defRPr b="0" i="1" baseline="0"/>
            </a:lvl3pPr>
            <a:lvl4pPr marL="1600200" indent="-228600">
              <a:buFont typeface="Wingdings" panose="05000000000000000000" pitchFamily="2" charset="2"/>
              <a:buChar char="§"/>
              <a:defRPr sz="1600" b="1" i="0" cap="all" baseline="0"/>
            </a:lvl4pPr>
            <a:lvl5pPr>
              <a:defRPr sz="1500" b="0" i="1" cap="all"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0075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userDrawn="1"/>
        </p:nvSpPr>
        <p:spPr>
          <a:xfrm>
            <a:off x="0" y="5799221"/>
            <a:ext cx="12192000" cy="1058779"/>
          </a:xfrm>
          <a:prstGeom prst="rect">
            <a:avLst/>
          </a:prstGeom>
          <a:solidFill>
            <a:srgbClr val="001E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1"/>
          <p:cNvSpPr>
            <a:spLocks noGrp="1"/>
          </p:cNvSpPr>
          <p:nvPr>
            <p:ph type="title"/>
          </p:nvPr>
        </p:nvSpPr>
        <p:spPr/>
        <p:txBody>
          <a:bodyPr/>
          <a:lstStyle>
            <a:lvl1pPr>
              <a:defRPr b="1" i="0" cap="all" baseline="0"/>
            </a:lvl1pPr>
          </a:lstStyle>
          <a:p>
            <a:r>
              <a:rPr lang="en-US"/>
              <a:t>Click to edit Master title style</a:t>
            </a:r>
            <a:endParaRPr lang="en-US" dirty="0"/>
          </a:p>
        </p:txBody>
      </p:sp>
      <p:sp>
        <p:nvSpPr>
          <p:cNvPr id="6"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9/24/2026</a:t>
            </a:fld>
            <a:endParaRPr lang="en-US" dirty="0"/>
          </a:p>
        </p:txBody>
      </p:sp>
      <p:sp>
        <p:nvSpPr>
          <p:cNvPr id="7"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8"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2278384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i="0" cap="all" baseline="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724261"/>
          </a:xfrm>
        </p:spPr>
        <p:txBody>
          <a:bodyPr/>
          <a:lstStyle>
            <a:lvl1pPr marL="228600" indent="-228600">
              <a:buFont typeface="Wingdings" panose="05000000000000000000" pitchFamily="2" charset="2"/>
              <a:buChar char="§"/>
              <a:defRPr sz="3200"/>
            </a:lvl1pPr>
            <a:lvl2pPr marL="685800" indent="-228600">
              <a:buFont typeface="Wingdings" panose="05000000000000000000" pitchFamily="2" charset="2"/>
              <a:buChar char="§"/>
              <a:defRPr sz="2800" b="1" i="1"/>
            </a:lvl2pPr>
            <a:lvl3pPr marL="1143000" indent="-228600">
              <a:buFont typeface="Wingdings" panose="05000000000000000000" pitchFamily="2" charset="2"/>
              <a:buChar char="§"/>
              <a:defRPr sz="2400" i="1"/>
            </a:lvl3pPr>
            <a:lvl4pPr marL="1600200" indent="-228600">
              <a:buFont typeface="Wingdings" panose="05000000000000000000" pitchFamily="2" charset="2"/>
              <a:buChar char="§"/>
              <a:defRPr sz="1600" b="1" cap="all" baseline="0"/>
            </a:lvl4pPr>
            <a:lvl5pPr>
              <a:defRPr sz="1500" i="1" cap="all" baseline="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399"/>
            <a:ext cx="3932237" cy="36542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9/24/2026</a:t>
            </a:fld>
            <a:endParaRPr lang="en-US" dirty="0"/>
          </a:p>
        </p:txBody>
      </p:sp>
      <p:sp>
        <p:nvSpPr>
          <p:cNvPr id="9"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3583121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i="0" cap="all" baseline="0"/>
            </a:lvl1pPr>
          </a:lstStyle>
          <a:p>
            <a:r>
              <a:rPr lang="en-US"/>
              <a:t>Click to edit Master title style</a:t>
            </a:r>
            <a:endParaRPr lang="en-US" dirty="0"/>
          </a:p>
        </p:txBody>
      </p:sp>
      <p:sp>
        <p:nvSpPr>
          <p:cNvPr id="3" name="Picture Placeholder 2"/>
          <p:cNvSpPr>
            <a:spLocks noGrp="1"/>
          </p:cNvSpPr>
          <p:nvPr>
            <p:ph type="pic" idx="1"/>
          </p:nvPr>
        </p:nvSpPr>
        <p:spPr>
          <a:xfrm>
            <a:off x="5183188" y="987425"/>
            <a:ext cx="6172200" cy="46977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399"/>
            <a:ext cx="3932237" cy="362778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9/24/2026</a:t>
            </a:fld>
            <a:endParaRPr lang="en-US" dirty="0"/>
          </a:p>
        </p:txBody>
      </p:sp>
      <p:sp>
        <p:nvSpPr>
          <p:cNvPr id="9"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1331836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3"/>
          <p:cNvSpPr>
            <a:spLocks noGrp="1"/>
          </p:cNvSpPr>
          <p:nvPr>
            <p:ph type="dt" sz="half" idx="10"/>
          </p:nvPr>
        </p:nvSpPr>
        <p:spPr>
          <a:xfrm>
            <a:off x="838200" y="6356350"/>
            <a:ext cx="2743200" cy="365125"/>
          </a:xfrm>
          <a:prstGeom prst="rect">
            <a:avLst/>
          </a:prstGeom>
        </p:spPr>
        <p:txBody>
          <a:bodyPr/>
          <a:lstStyle>
            <a:lvl1pPr>
              <a:defRPr>
                <a:solidFill>
                  <a:schemeClr val="tx1"/>
                </a:solidFill>
              </a:defRPr>
            </a:lvl1pPr>
          </a:lstStyle>
          <a:p>
            <a:fld id="{6DD503B0-FD62-4970-9B27-D1260B4DC56B}" type="datetimeFigureOut">
              <a:rPr lang="en-US" smtClean="0"/>
              <a:pPr/>
              <a:t>9/24/2026</a:t>
            </a:fld>
            <a:endParaRPr lang="en-US" dirty="0"/>
          </a:p>
        </p:txBody>
      </p:sp>
      <p:sp>
        <p:nvSpPr>
          <p:cNvPr id="6"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endParaRPr lang="en-US" dirty="0"/>
          </a:p>
        </p:txBody>
      </p:sp>
      <p:sp>
        <p:nvSpPr>
          <p:cNvPr id="7" name="Slide Number Placeholder 5"/>
          <p:cNvSpPr>
            <a:spLocks noGrp="1"/>
          </p:cNvSpPr>
          <p:nvPr>
            <p:ph type="sldNum" sz="quarter" idx="12"/>
          </p:nvPr>
        </p:nvSpPr>
        <p:spPr>
          <a:xfrm>
            <a:off x="9220202" y="6356350"/>
            <a:ext cx="2743200" cy="365125"/>
          </a:xfrm>
          <a:prstGeom prst="rect">
            <a:avLst/>
          </a:prstGeom>
        </p:spPr>
        <p:txBody>
          <a:bodyPr/>
          <a:lstStyle>
            <a:lvl1pPr>
              <a:defRPr baseline="0">
                <a:solidFill>
                  <a:schemeClr val="tx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1620923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9356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5799221"/>
            <a:ext cx="12192000" cy="1058779"/>
          </a:xfrm>
          <a:prstGeom prst="rect">
            <a:avLst/>
          </a:prstGeom>
          <a:solidFill>
            <a:srgbClr val="001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9595209" y="6110368"/>
            <a:ext cx="1758591" cy="39984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39390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2"/>
          </p:nvPr>
        </p:nvSpPr>
        <p:spPr>
          <a:xfrm>
            <a:off x="838200" y="6356350"/>
            <a:ext cx="2743200" cy="365125"/>
          </a:xfrm>
          <a:prstGeom prst="rect">
            <a:avLst/>
          </a:prstGeom>
        </p:spPr>
        <p:txBody>
          <a:bodyPr/>
          <a:lstStyle>
            <a:lvl1pPr>
              <a:defRPr>
                <a:solidFill>
                  <a:schemeClr val="bg1"/>
                </a:solidFill>
              </a:defRPr>
            </a:lvl1pPr>
          </a:lstStyle>
          <a:p>
            <a:fld id="{6DD503B0-FD62-4970-9B27-D1260B4DC56B}" type="datetimeFigureOut">
              <a:rPr lang="en-US" smtClean="0"/>
              <a:pPr/>
              <a:t>9/24/2026</a:t>
            </a:fld>
            <a:endParaRPr lang="en-US" dirty="0"/>
          </a:p>
        </p:txBody>
      </p:sp>
      <p:sp>
        <p:nvSpPr>
          <p:cNvPr id="8" name="Footer Placeholder 4"/>
          <p:cNvSpPr>
            <a:spLocks noGrp="1"/>
          </p:cNvSpPr>
          <p:nvPr>
            <p:ph type="ftr" sz="quarter" idx="3"/>
          </p:nvPr>
        </p:nvSpPr>
        <p:spPr>
          <a:xfrm>
            <a:off x="4038600" y="6356350"/>
            <a:ext cx="4114800" cy="365125"/>
          </a:xfrm>
          <a:prstGeom prst="rect">
            <a:avLst/>
          </a:prstGeo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4"/>
          </p:nvPr>
        </p:nvSpPr>
        <p:spPr>
          <a:xfrm>
            <a:off x="9220202" y="6356350"/>
            <a:ext cx="2743200" cy="365125"/>
          </a:xfrm>
          <a:prstGeom prst="rect">
            <a:avLst/>
          </a:prstGeom>
        </p:spPr>
        <p:txBody>
          <a:bodyPr/>
          <a:lstStyle>
            <a:lvl1pPr>
              <a:defRPr baseline="0">
                <a:solidFill>
                  <a:schemeClr val="bg1"/>
                </a:solidFill>
              </a:defRPr>
            </a:lvl1pPr>
          </a:lstStyle>
          <a:p>
            <a:fld id="{8256F0AD-730D-41E8-92CC-2BD90D82BA85}" type="slidenum">
              <a:rPr lang="en-US" smtClean="0"/>
              <a:pPr/>
              <a:t>‹#›</a:t>
            </a:fld>
            <a:endParaRPr lang="en-US" dirty="0"/>
          </a:p>
        </p:txBody>
      </p:sp>
    </p:spTree>
    <p:extLst>
      <p:ext uri="{BB962C8B-B14F-4D97-AF65-F5344CB8AC3E}">
        <p14:creationId xmlns:p14="http://schemas.microsoft.com/office/powerpoint/2010/main" val="2399136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5" r:id="rId9"/>
    <p:sldLayoutId id="2147483658" r:id="rId10"/>
  </p:sldLayoutIdLst>
  <p:txStyles>
    <p:title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https://legalaidchicago.org/public-benefits-training-materials/" TargetMode="Externa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5.jpg"/></Relationships>
</file>

<file path=ppt/slides/_rels/slide7.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5.xml"/><Relationship Id="rId11" Type="http://schemas.openxmlformats.org/officeDocument/2006/relationships/image" Target="../media/image9.jpg"/><Relationship Id="rId5" Type="http://schemas.openxmlformats.org/officeDocument/2006/relationships/diagramQuickStyle" Target="../diagrams/quickStyle5.xml"/><Relationship Id="rId10" Type="http://schemas.openxmlformats.org/officeDocument/2006/relationships/image" Target="../media/image8.jpg"/><Relationship Id="rId4" Type="http://schemas.openxmlformats.org/officeDocument/2006/relationships/diagramLayout" Target="../diagrams/layout5.xml"/><Relationship Id="rId9" Type="http://schemas.openxmlformats.org/officeDocument/2006/relationships/image" Target="../media/image7.jpg"/></Relationships>
</file>

<file path=ppt/slides/_rels/slide8.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11.jpg"/><Relationship Id="rId4" Type="http://schemas.openxmlformats.org/officeDocument/2006/relationships/diagramLayout" Target="../diagrams/layout6.xml"/><Relationship Id="rId9" Type="http://schemas.openxmlformats.org/officeDocument/2006/relationships/image" Target="../media/image10.jpg"/></Relationships>
</file>

<file path=ppt/slides/_rels/slide9.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14.jpg"/><Relationship Id="rId7" Type="http://schemas.openxmlformats.org/officeDocument/2006/relationships/diagramQuickStyle" Target="../diagrams/quickStyle9.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Layout" Target="../diagrams/layout9.xml"/><Relationship Id="rId5" Type="http://schemas.openxmlformats.org/officeDocument/2006/relationships/diagramData" Target="../diagrams/data9.xml"/><Relationship Id="rId10" Type="http://schemas.openxmlformats.org/officeDocument/2006/relationships/image" Target="../media/image16.jpg"/><Relationship Id="rId4" Type="http://schemas.openxmlformats.org/officeDocument/2006/relationships/image" Target="../media/image15.jpg"/><Relationship Id="rId9" Type="http://schemas.microsoft.com/office/2007/relationships/diagramDrawing" Target="../diagrams/drawing9.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18.jpg"/></Relationships>
</file>

<file path=ppt/slides/_rels/slide1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20.jpg"/></Relationships>
</file>

<file path=ppt/slides/_rels/slide14.xml.rels><?xml version="1.0" encoding="UTF-8" standalone="yes"?>
<Relationships xmlns="http://schemas.openxmlformats.org/package/2006/relationships"><Relationship Id="rId8" Type="http://schemas.openxmlformats.org/officeDocument/2006/relationships/hyperlink" Target="https://www.dhs.state.il.us/page.aspx?item=98456" TargetMode="External"/><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diagramColors" Target="../diagrams/colors12.xml"/><Relationship Id="rId11" Type="http://schemas.openxmlformats.org/officeDocument/2006/relationships/image" Target="../media/image22.jpg"/><Relationship Id="rId5" Type="http://schemas.openxmlformats.org/officeDocument/2006/relationships/diagramQuickStyle" Target="../diagrams/quickStyle12.xml"/><Relationship Id="rId10" Type="http://schemas.openxmlformats.org/officeDocument/2006/relationships/image" Target="../media/image21.jpg"/><Relationship Id="rId4" Type="http://schemas.openxmlformats.org/officeDocument/2006/relationships/diagramLayout" Target="../diagrams/layout12.xml"/><Relationship Id="rId9" Type="http://schemas.openxmlformats.org/officeDocument/2006/relationships/hyperlink" Target="mailto:abe.questions@illinois.gov"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hyperlink" Target="mailto:abe.questions@illinois.go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0.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25.jp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36.jp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jpg"/><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39.png"/><Relationship Id="rId5" Type="http://schemas.openxmlformats.org/officeDocument/2006/relationships/image" Target="../media/image38.jpg"/><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0.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25.jpg"/><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39.png"/><Relationship Id="rId5" Type="http://schemas.openxmlformats.org/officeDocument/2006/relationships/image" Target="../media/image38.jpg"/><Relationship Id="rId4" Type="http://schemas.openxmlformats.org/officeDocument/2006/relationships/image" Target="../media/image37.jp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25.jp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5.jpg"/><Relationship Id="rId4" Type="http://schemas.openxmlformats.org/officeDocument/2006/relationships/image" Target="../media/image33.jp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39.png"/><Relationship Id="rId4" Type="http://schemas.openxmlformats.org/officeDocument/2006/relationships/image" Target="../media/image25.jp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51.pn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ctrTitle"/>
          </p:nvPr>
        </p:nvSpPr>
        <p:spPr/>
        <p:txBody>
          <a:bodyPr/>
          <a:lstStyle/>
          <a:p>
            <a:r>
              <a:rPr lang="en-US" dirty="0"/>
              <a:t>	</a:t>
            </a:r>
          </a:p>
        </p:txBody>
      </p:sp>
      <p:sp>
        <p:nvSpPr>
          <p:cNvPr id="14" name="Subtitle 13"/>
          <p:cNvSpPr>
            <a:spLocks noGrp="1"/>
          </p:cNvSpPr>
          <p:nvPr>
            <p:ph type="subTitle" idx="1"/>
          </p:nvPr>
        </p:nvSpPr>
        <p:spPr/>
        <p:txBody>
          <a:bodyPr vert="horz" lIns="91440" tIns="45720" rIns="91440" bIns="45720" rtlCol="0" anchor="t">
            <a:normAutofit/>
          </a:bodyPr>
          <a:lstStyle/>
          <a:p>
            <a:r>
              <a:rPr lang="en-US" dirty="0">
                <a:solidFill>
                  <a:srgbClr val="0B3B75"/>
                </a:solidFill>
              </a:rPr>
              <a:t>Navigating Manage My Case</a:t>
            </a:r>
            <a:endParaRPr lang="en-US" dirty="0"/>
          </a:p>
        </p:txBody>
      </p:sp>
      <p:sp>
        <p:nvSpPr>
          <p:cNvPr id="15" name="Text Placeholder 14"/>
          <p:cNvSpPr>
            <a:spLocks noGrp="1"/>
          </p:cNvSpPr>
          <p:nvPr>
            <p:ph type="body" sz="quarter" idx="10"/>
          </p:nvPr>
        </p:nvSpPr>
        <p:spPr/>
        <p:txBody>
          <a:bodyPr/>
          <a:lstStyle/>
          <a:p>
            <a:r>
              <a:rPr lang="en-US" dirty="0"/>
              <a:t>Gwynne Mashon</a:t>
            </a:r>
          </a:p>
        </p:txBody>
      </p:sp>
      <p:sp>
        <p:nvSpPr>
          <p:cNvPr id="16" name="Text Placeholder 15"/>
          <p:cNvSpPr>
            <a:spLocks noGrp="1"/>
          </p:cNvSpPr>
          <p:nvPr>
            <p:ph type="body" sz="quarter" idx="11"/>
          </p:nvPr>
        </p:nvSpPr>
        <p:spPr/>
        <p:txBody>
          <a:bodyPr/>
          <a:lstStyle/>
          <a:p>
            <a:r>
              <a:rPr lang="en-US" dirty="0"/>
              <a:t>8.17.2026</a:t>
            </a:r>
          </a:p>
        </p:txBody>
      </p:sp>
    </p:spTree>
    <p:extLst>
      <p:ext uri="{BB962C8B-B14F-4D97-AF65-F5344CB8AC3E}">
        <p14:creationId xmlns:p14="http://schemas.microsoft.com/office/powerpoint/2010/main" val="928688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86DD3-BFA0-D63E-6B76-73C8DD60EF10}"/>
              </a:ext>
            </a:extLst>
          </p:cNvPr>
          <p:cNvSpPr>
            <a:spLocks noGrp="1"/>
          </p:cNvSpPr>
          <p:nvPr>
            <p:ph type="title"/>
          </p:nvPr>
        </p:nvSpPr>
        <p:spPr>
          <a:xfrm>
            <a:off x="409832" y="205190"/>
            <a:ext cx="10515600" cy="631653"/>
          </a:xfrm>
        </p:spPr>
        <p:txBody>
          <a:bodyPr anchor="t">
            <a:normAutofit/>
          </a:bodyPr>
          <a:lstStyle/>
          <a:p>
            <a:r>
              <a:rPr lang="en-US" sz="3000" b="0" dirty="0">
                <a:solidFill>
                  <a:srgbClr val="000000"/>
                </a:solidFill>
              </a:rPr>
              <a:t>agenda</a:t>
            </a:r>
          </a:p>
        </p:txBody>
      </p:sp>
      <p:sp>
        <p:nvSpPr>
          <p:cNvPr id="5" name="Shape 3">
            <a:extLst>
              <a:ext uri="{FF2B5EF4-FFF2-40B4-BE49-F238E27FC236}">
                <a16:creationId xmlns:a16="http://schemas.microsoft.com/office/drawing/2014/main" id="{8938FE4D-B161-4E9B-6CCC-4D4A4EC2BF35}"/>
              </a:ext>
            </a:extLst>
          </p:cNvPr>
          <p:cNvSpPr/>
          <p:nvPr/>
        </p:nvSpPr>
        <p:spPr>
          <a:xfrm>
            <a:off x="4303059" y="329610"/>
            <a:ext cx="7548282" cy="5231218"/>
          </a:xfrm>
          <a:prstGeom prst="rect">
            <a:avLst/>
          </a:prstGeom>
          <a:noFill/>
          <a:ln w="57150">
            <a:solidFill>
              <a:schemeClr val="tx1"/>
            </a:solidFill>
            <a:prstDash val="solid"/>
          </a:ln>
        </p:spPr>
        <p:txBody>
          <a:bodyPr/>
          <a:lstStyle/>
          <a:p>
            <a:endParaRPr lang="en-US"/>
          </a:p>
        </p:txBody>
      </p:sp>
      <p:sp>
        <p:nvSpPr>
          <p:cNvPr id="7" name="Text Placeholder 6">
            <a:extLst>
              <a:ext uri="{FF2B5EF4-FFF2-40B4-BE49-F238E27FC236}">
                <a16:creationId xmlns:a16="http://schemas.microsoft.com/office/drawing/2014/main" id="{D34E6846-0F31-DBEF-FC1C-D0694754047A}"/>
              </a:ext>
            </a:extLst>
          </p:cNvPr>
          <p:cNvSpPr>
            <a:spLocks noGrp="1"/>
          </p:cNvSpPr>
          <p:nvPr>
            <p:ph type="body" sz="quarter" idx="13"/>
          </p:nvPr>
        </p:nvSpPr>
        <p:spPr>
          <a:xfrm>
            <a:off x="674897" y="1307543"/>
            <a:ext cx="3363097" cy="3843337"/>
          </a:xfrm>
        </p:spPr>
        <p:txBody>
          <a:bodyPr>
            <a:normAutofit/>
          </a:bodyPr>
          <a:lstStyle/>
          <a:p>
            <a:pPr marL="0" indent="0">
              <a:buNone/>
            </a:pPr>
            <a:r>
              <a:rPr lang="en-US" sz="1600" b="1" u="sng" dirty="0"/>
              <a:t>Notes</a:t>
            </a:r>
          </a:p>
          <a:p>
            <a:r>
              <a:rPr lang="en-US" sz="1600" dirty="0"/>
              <a:t>If you can, I recommend logging into a Manage My Case account to follow along</a:t>
            </a:r>
          </a:p>
          <a:p>
            <a:r>
              <a:rPr lang="en-US" sz="1600" dirty="0"/>
              <a:t>Please feel free to ask questions at any time</a:t>
            </a:r>
          </a:p>
          <a:p>
            <a:r>
              <a:rPr lang="en-US" sz="1600" dirty="0"/>
              <a:t>Slides will be available at </a:t>
            </a:r>
            <a:r>
              <a:rPr lang="en-US" sz="1600" dirty="0">
                <a:hlinkClick r:id="rId2"/>
              </a:rPr>
              <a:t>https://legalaidchicago.org/public-benefits-training-materials/</a:t>
            </a:r>
            <a:r>
              <a:rPr lang="en-US" sz="1600" dirty="0"/>
              <a:t> soon.</a:t>
            </a:r>
          </a:p>
        </p:txBody>
      </p:sp>
      <p:graphicFrame>
        <p:nvGraphicFramePr>
          <p:cNvPr id="8" name="Diagram 7">
            <a:extLst>
              <a:ext uri="{FF2B5EF4-FFF2-40B4-BE49-F238E27FC236}">
                <a16:creationId xmlns:a16="http://schemas.microsoft.com/office/drawing/2014/main" id="{328438C2-DC50-EF19-6BF9-3DB2A3EE75F6}"/>
              </a:ext>
            </a:extLst>
          </p:cNvPr>
          <p:cNvGraphicFramePr/>
          <p:nvPr>
            <p:extLst>
              <p:ext uri="{D42A27DB-BD31-4B8C-83A1-F6EECF244321}">
                <p14:modId xmlns:p14="http://schemas.microsoft.com/office/powerpoint/2010/main" val="918684115"/>
              </p:ext>
            </p:extLst>
          </p:nvPr>
        </p:nvGraphicFramePr>
        <p:xfrm>
          <a:off x="4093535" y="478465"/>
          <a:ext cx="7757806" cy="47905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a:extLst>
              <a:ext uri="{FF2B5EF4-FFF2-40B4-BE49-F238E27FC236}">
                <a16:creationId xmlns:a16="http://schemas.microsoft.com/office/drawing/2014/main" id="{7CF5E320-3D18-6B8C-3586-25158D38DC85}"/>
              </a:ext>
            </a:extLst>
          </p:cNvPr>
          <p:cNvSpPr/>
          <p:nvPr/>
        </p:nvSpPr>
        <p:spPr>
          <a:xfrm>
            <a:off x="6850366" y="2358623"/>
            <a:ext cx="2142564" cy="19812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3E057BC-C0DD-B232-F623-602C5DF2370C}"/>
              </a:ext>
            </a:extLst>
          </p:cNvPr>
          <p:cNvPicPr>
            <a:picLocks noChangeAspect="1"/>
          </p:cNvPicPr>
          <p:nvPr/>
        </p:nvPicPr>
        <p:blipFill>
          <a:blip r:embed="rId8"/>
          <a:srcRect l="1567" r="4567"/>
          <a:stretch>
            <a:fillRect/>
          </a:stretch>
        </p:blipFill>
        <p:spPr>
          <a:xfrm>
            <a:off x="6952129" y="2358623"/>
            <a:ext cx="2250142" cy="1479176"/>
          </a:xfrm>
          <a:prstGeom prst="rect">
            <a:avLst/>
          </a:prstGeom>
          <a:ln w="19050">
            <a:solidFill>
              <a:schemeClr val="tx1"/>
            </a:solidFill>
          </a:ln>
        </p:spPr>
      </p:pic>
    </p:spTree>
    <p:extLst>
      <p:ext uri="{BB962C8B-B14F-4D97-AF65-F5344CB8AC3E}">
        <p14:creationId xmlns:p14="http://schemas.microsoft.com/office/powerpoint/2010/main" val="2900197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A08A1-BF3A-B8E0-E763-9B9721B9E4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DFE70-A42A-F7E3-8BCD-275A35D8AE6B}"/>
              </a:ext>
            </a:extLst>
          </p:cNvPr>
          <p:cNvSpPr>
            <a:spLocks noGrp="1"/>
          </p:cNvSpPr>
          <p:nvPr>
            <p:ph type="title"/>
          </p:nvPr>
        </p:nvSpPr>
        <p:spPr>
          <a:xfrm>
            <a:off x="409832" y="205190"/>
            <a:ext cx="10515600" cy="631653"/>
          </a:xfrm>
        </p:spPr>
        <p:txBody>
          <a:bodyPr anchor="t">
            <a:normAutofit/>
          </a:bodyPr>
          <a:lstStyle/>
          <a:p>
            <a:r>
              <a:rPr lang="en-US" sz="3000" b="0" dirty="0">
                <a:solidFill>
                  <a:srgbClr val="000000"/>
                </a:solidFill>
              </a:rPr>
              <a:t>What is MMC?</a:t>
            </a:r>
          </a:p>
        </p:txBody>
      </p:sp>
      <p:sp>
        <p:nvSpPr>
          <p:cNvPr id="7" name="Text Placeholder 6">
            <a:extLst>
              <a:ext uri="{FF2B5EF4-FFF2-40B4-BE49-F238E27FC236}">
                <a16:creationId xmlns:a16="http://schemas.microsoft.com/office/drawing/2014/main" id="{569022E5-32EA-E0B6-6DBC-357F51943AC3}"/>
              </a:ext>
            </a:extLst>
          </p:cNvPr>
          <p:cNvSpPr>
            <a:spLocks noGrp="1"/>
          </p:cNvSpPr>
          <p:nvPr>
            <p:ph type="body" sz="quarter" idx="13"/>
          </p:nvPr>
        </p:nvSpPr>
        <p:spPr>
          <a:xfrm>
            <a:off x="409832" y="798850"/>
            <a:ext cx="11123141" cy="5039525"/>
          </a:xfrm>
        </p:spPr>
        <p:txBody>
          <a:bodyPr>
            <a:normAutofit/>
          </a:bodyPr>
          <a:lstStyle/>
          <a:p>
            <a:pPr marL="0" indent="0" algn="ctr">
              <a:buNone/>
            </a:pPr>
            <a:r>
              <a:rPr lang="en-US" sz="1600" b="1" dirty="0"/>
              <a:t>Online platform to apply for and manage certain food, cash, and medical benefits from the Illinois Department of Human Services</a:t>
            </a:r>
          </a:p>
          <a:p>
            <a:pPr marL="0" indent="0" algn="ctr">
              <a:buNone/>
            </a:pPr>
            <a:r>
              <a:rPr lang="en-US" sz="1600" dirty="0"/>
              <a:t>abe.Illinois.gov</a:t>
            </a:r>
          </a:p>
          <a:p>
            <a:pPr marL="0" indent="0" algn="ctr">
              <a:buNone/>
            </a:pPr>
            <a:r>
              <a:rPr lang="en-US" sz="1200" dirty="0"/>
              <a:t>DHS Troubleshooting guide: https://www.dhs.state.il.us/page.aspx?item=98456</a:t>
            </a:r>
          </a:p>
          <a:p>
            <a:pPr marL="0" indent="0" algn="ctr">
              <a:buNone/>
            </a:pPr>
            <a:endParaRPr lang="en-US" sz="1600" dirty="0"/>
          </a:p>
          <a:p>
            <a:pPr marL="0" indent="0">
              <a:buNone/>
            </a:pPr>
            <a:endParaRPr lang="en-US" sz="1600" dirty="0"/>
          </a:p>
          <a:p>
            <a:pPr marL="0" indent="0">
              <a:buNone/>
            </a:pPr>
            <a:endParaRPr lang="en-US" sz="1600" dirty="0"/>
          </a:p>
        </p:txBody>
      </p:sp>
      <p:graphicFrame>
        <p:nvGraphicFramePr>
          <p:cNvPr id="6" name="Table 5">
            <a:extLst>
              <a:ext uri="{FF2B5EF4-FFF2-40B4-BE49-F238E27FC236}">
                <a16:creationId xmlns:a16="http://schemas.microsoft.com/office/drawing/2014/main" id="{D8F6A4ED-ECC5-2F2F-F3E4-6699D0C80EF4}"/>
              </a:ext>
            </a:extLst>
          </p:cNvPr>
          <p:cNvGraphicFramePr>
            <a:graphicFrameLocks noGrp="1"/>
          </p:cNvGraphicFramePr>
          <p:nvPr>
            <p:extLst>
              <p:ext uri="{D42A27DB-BD31-4B8C-83A1-F6EECF244321}">
                <p14:modId xmlns:p14="http://schemas.microsoft.com/office/powerpoint/2010/main" val="1529261671"/>
              </p:ext>
            </p:extLst>
          </p:nvPr>
        </p:nvGraphicFramePr>
        <p:xfrm>
          <a:off x="5971402" y="2251947"/>
          <a:ext cx="4853859" cy="3351409"/>
        </p:xfrm>
        <a:graphic>
          <a:graphicData uri="http://schemas.openxmlformats.org/drawingml/2006/table">
            <a:tbl>
              <a:tblPr firstRow="1" bandRow="1">
                <a:tableStyleId>{5C22544A-7EE6-4342-B048-85BDC9FD1C3A}</a:tableStyleId>
              </a:tblPr>
              <a:tblGrid>
                <a:gridCol w="4853859">
                  <a:extLst>
                    <a:ext uri="{9D8B030D-6E8A-4147-A177-3AD203B41FA5}">
                      <a16:colId xmlns:a16="http://schemas.microsoft.com/office/drawing/2014/main" val="1482925028"/>
                    </a:ext>
                  </a:extLst>
                </a:gridCol>
              </a:tblGrid>
              <a:tr h="456476">
                <a:tc>
                  <a:txBody>
                    <a:bodyPr/>
                    <a:lstStyle/>
                    <a:p>
                      <a:r>
                        <a:rPr lang="en-US" sz="1600" dirty="0"/>
                        <a:t>Cons</a:t>
                      </a:r>
                    </a:p>
                  </a:txBody>
                  <a:tcPr/>
                </a:tc>
                <a:extLst>
                  <a:ext uri="{0D108BD9-81ED-4DB2-BD59-A6C34878D82A}">
                    <a16:rowId xmlns:a16="http://schemas.microsoft.com/office/drawing/2014/main" val="1849383488"/>
                  </a:ext>
                </a:extLst>
              </a:tr>
              <a:tr h="2894933">
                <a:tc>
                  <a:txBody>
                    <a:bodyPr/>
                    <a:lstStyle/>
                    <a:p>
                      <a:pPr marL="285750" indent="-285750">
                        <a:buFont typeface="Arial" panose="020B0604020202020204" pitchFamily="34" charset="0"/>
                        <a:buChar char="•"/>
                      </a:pPr>
                      <a:r>
                        <a:rPr lang="en-US" sz="1400" dirty="0"/>
                        <a:t>System can be glitchy</a:t>
                      </a:r>
                    </a:p>
                    <a:p>
                      <a:pPr marL="0" indent="0">
                        <a:buFont typeface="Arial" panose="020B0604020202020204" pitchFamily="34" charset="0"/>
                        <a:buNone/>
                      </a:pPr>
                      <a:endParaRPr lang="en-US" sz="14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Pay attention to the banner at the top of the page for updates and maintenance updates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dirty="0"/>
                    </a:p>
                    <a:p>
                      <a:pPr marL="285750" indent="-285750">
                        <a:buFont typeface="Arial" panose="020B0604020202020204" pitchFamily="34" charset="0"/>
                        <a:buChar char="•"/>
                      </a:pPr>
                      <a:r>
                        <a:rPr lang="en-US" sz="1400" dirty="0"/>
                        <a:t>Not intuitive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Not accessible for all people </a:t>
                      </a:r>
                    </a:p>
                    <a:p>
                      <a:pPr marL="0" indent="0">
                        <a:buFont typeface="Arial" panose="020B0604020202020204" pitchFamily="34" charset="0"/>
                        <a:buNone/>
                      </a:pPr>
                      <a:endParaRPr lang="en-US" sz="1400" dirty="0"/>
                    </a:p>
                    <a:p>
                      <a:pPr marL="285750" indent="-285750">
                        <a:buFont typeface="Arial" panose="020B0604020202020204" pitchFamily="34" charset="0"/>
                        <a:buChar char="•"/>
                      </a:pPr>
                      <a:r>
                        <a:rPr lang="en-US" sz="1400" dirty="0"/>
                        <a:t>You cannot accomplish all tasks or get all information you want on MMC. Often, interaction with staff is still required.</a:t>
                      </a:r>
                    </a:p>
                  </a:txBody>
                  <a:tcPr/>
                </a:tc>
                <a:extLst>
                  <a:ext uri="{0D108BD9-81ED-4DB2-BD59-A6C34878D82A}">
                    <a16:rowId xmlns:a16="http://schemas.microsoft.com/office/drawing/2014/main" val="2583998072"/>
                  </a:ext>
                </a:extLst>
              </a:tr>
            </a:tbl>
          </a:graphicData>
        </a:graphic>
      </p:graphicFrame>
      <p:graphicFrame>
        <p:nvGraphicFramePr>
          <p:cNvPr id="3" name="Table 2">
            <a:extLst>
              <a:ext uri="{FF2B5EF4-FFF2-40B4-BE49-F238E27FC236}">
                <a16:creationId xmlns:a16="http://schemas.microsoft.com/office/drawing/2014/main" id="{ECEFB4E7-E84D-94BA-D766-A43798730EC9}"/>
              </a:ext>
            </a:extLst>
          </p:cNvPr>
          <p:cNvGraphicFramePr>
            <a:graphicFrameLocks noGrp="1"/>
          </p:cNvGraphicFramePr>
          <p:nvPr>
            <p:extLst>
              <p:ext uri="{D42A27DB-BD31-4B8C-83A1-F6EECF244321}">
                <p14:modId xmlns:p14="http://schemas.microsoft.com/office/powerpoint/2010/main" val="610306896"/>
              </p:ext>
            </p:extLst>
          </p:nvPr>
        </p:nvGraphicFramePr>
        <p:xfrm>
          <a:off x="1117543" y="2251947"/>
          <a:ext cx="4853859" cy="3351409"/>
        </p:xfrm>
        <a:graphic>
          <a:graphicData uri="http://schemas.openxmlformats.org/drawingml/2006/table">
            <a:tbl>
              <a:tblPr firstRow="1" bandRow="1">
                <a:tableStyleId>{5C22544A-7EE6-4342-B048-85BDC9FD1C3A}</a:tableStyleId>
              </a:tblPr>
              <a:tblGrid>
                <a:gridCol w="4853859">
                  <a:extLst>
                    <a:ext uri="{9D8B030D-6E8A-4147-A177-3AD203B41FA5}">
                      <a16:colId xmlns:a16="http://schemas.microsoft.com/office/drawing/2014/main" val="2424702748"/>
                    </a:ext>
                  </a:extLst>
                </a:gridCol>
              </a:tblGrid>
              <a:tr h="456476">
                <a:tc>
                  <a:txBody>
                    <a:bodyPr/>
                    <a:lstStyle/>
                    <a:p>
                      <a:r>
                        <a:rPr lang="en-US" sz="1600" dirty="0"/>
                        <a:t>Pros</a:t>
                      </a:r>
                    </a:p>
                  </a:txBody>
                  <a:tcPr/>
                </a:tc>
                <a:extLst>
                  <a:ext uri="{0D108BD9-81ED-4DB2-BD59-A6C34878D82A}">
                    <a16:rowId xmlns:a16="http://schemas.microsoft.com/office/drawing/2014/main" val="1849383488"/>
                  </a:ext>
                </a:extLst>
              </a:tr>
              <a:tr h="2894933">
                <a:tc>
                  <a:txBody>
                    <a:bodyPr/>
                    <a:lstStyle/>
                    <a:p>
                      <a:pPr marL="285750" indent="-285750">
                        <a:buFont typeface="Arial" panose="020B0604020202020204" pitchFamily="34" charset="0"/>
                        <a:buChar char="•"/>
                      </a:pPr>
                      <a:r>
                        <a:rPr lang="en-US" sz="1400" dirty="0"/>
                        <a:t>Generally accessible 24/7</a:t>
                      </a:r>
                    </a:p>
                    <a:p>
                      <a:pPr marL="0" indent="0">
                        <a:buFont typeface="Arial" panose="020B0604020202020204" pitchFamily="34" charset="0"/>
                        <a:buNone/>
                      </a:pPr>
                      <a:endParaRPr lang="en-US" sz="1400" dirty="0"/>
                    </a:p>
                    <a:p>
                      <a:pPr marL="285750" indent="-285750">
                        <a:buFont typeface="Arial" panose="020B0604020202020204" pitchFamily="34" charset="0"/>
                        <a:buChar char="•"/>
                      </a:pPr>
                      <a:r>
                        <a:rPr lang="en-US" sz="1400" dirty="0"/>
                        <a:t>Can help avoid long waits in offices or on the phone</a:t>
                      </a:r>
                    </a:p>
                    <a:p>
                      <a:pPr marL="0" indent="0">
                        <a:buFont typeface="Arial" panose="020B0604020202020204" pitchFamily="34" charset="0"/>
                        <a:buNone/>
                      </a:pPr>
                      <a:endParaRPr lang="en-US" sz="1400" dirty="0"/>
                    </a:p>
                    <a:p>
                      <a:pPr marL="285750" indent="-285750">
                        <a:buFont typeface="Arial" panose="020B0604020202020204" pitchFamily="34" charset="0"/>
                        <a:buChar char="•"/>
                      </a:pPr>
                      <a:r>
                        <a:rPr lang="en-US" sz="1400" dirty="0"/>
                        <a:t>Once you understand how to use the system, can provide more reliable information than you might get otherwise</a:t>
                      </a:r>
                    </a:p>
                    <a:p>
                      <a:pPr marL="0" indent="0">
                        <a:buFont typeface="Arial" panose="020B0604020202020204" pitchFamily="34" charset="0"/>
                        <a:buNone/>
                      </a:pPr>
                      <a:endParaRPr lang="en-US" sz="1400" dirty="0"/>
                    </a:p>
                    <a:p>
                      <a:pPr marL="285750" indent="-285750">
                        <a:buFont typeface="Arial" panose="020B0604020202020204" pitchFamily="34" charset="0"/>
                        <a:buChar char="•"/>
                      </a:pPr>
                      <a:r>
                        <a:rPr lang="en-US" sz="1400" dirty="0"/>
                        <a:t>Written evidence! </a:t>
                      </a:r>
                    </a:p>
                    <a:p>
                      <a:pPr marL="742950" lvl="1" indent="-285750">
                        <a:buFont typeface="Arial" panose="020B0604020202020204" pitchFamily="34" charset="0"/>
                        <a:buChar char="•"/>
                      </a:pPr>
                      <a:r>
                        <a:rPr lang="en-US" sz="1400" dirty="0"/>
                        <a:t>Download notices, </a:t>
                      </a:r>
                    </a:p>
                    <a:p>
                      <a:pPr marL="742950" lvl="1" indent="-285750">
                        <a:buFont typeface="Arial" panose="020B0604020202020204" pitchFamily="34" charset="0"/>
                        <a:buChar char="•"/>
                      </a:pPr>
                      <a:r>
                        <a:rPr lang="en-US" sz="1400" dirty="0"/>
                        <a:t>Save pdfs as proof of applications and uploads,</a:t>
                      </a:r>
                    </a:p>
                    <a:p>
                      <a:pPr marL="742950" lvl="1" indent="-285750">
                        <a:buFont typeface="Arial" panose="020B0604020202020204" pitchFamily="34" charset="0"/>
                        <a:buChar char="•"/>
                      </a:pPr>
                      <a:r>
                        <a:rPr lang="en-US" sz="1400" dirty="0"/>
                        <a:t>Take screenshots </a:t>
                      </a:r>
                    </a:p>
                  </a:txBody>
                  <a:tcPr/>
                </a:tc>
                <a:extLst>
                  <a:ext uri="{0D108BD9-81ED-4DB2-BD59-A6C34878D82A}">
                    <a16:rowId xmlns:a16="http://schemas.microsoft.com/office/drawing/2014/main" val="2583998072"/>
                  </a:ext>
                </a:extLst>
              </a:tr>
            </a:tbl>
          </a:graphicData>
        </a:graphic>
      </p:graphicFrame>
    </p:spTree>
    <p:extLst>
      <p:ext uri="{BB962C8B-B14F-4D97-AF65-F5344CB8AC3E}">
        <p14:creationId xmlns:p14="http://schemas.microsoft.com/office/powerpoint/2010/main" val="379538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E2B7B265-5F99-9585-2DB7-3C717920A9D4}"/>
              </a:ext>
            </a:extLst>
          </p:cNvPr>
          <p:cNvGraphicFramePr/>
          <p:nvPr>
            <p:extLst>
              <p:ext uri="{D42A27DB-BD31-4B8C-83A1-F6EECF244321}">
                <p14:modId xmlns:p14="http://schemas.microsoft.com/office/powerpoint/2010/main" val="1358539921"/>
              </p:ext>
            </p:extLst>
          </p:nvPr>
        </p:nvGraphicFramePr>
        <p:xfrm>
          <a:off x="-250569" y="779178"/>
          <a:ext cx="6727569" cy="4077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6">
            <a:extLst>
              <a:ext uri="{FF2B5EF4-FFF2-40B4-BE49-F238E27FC236}">
                <a16:creationId xmlns:a16="http://schemas.microsoft.com/office/drawing/2014/main" id="{D806DE3B-C163-D3AF-BD7F-5B47E6368F70}"/>
              </a:ext>
            </a:extLst>
          </p:cNvPr>
          <p:cNvSpPr txBox="1">
            <a:spLocks/>
          </p:cNvSpPr>
          <p:nvPr/>
        </p:nvSpPr>
        <p:spPr>
          <a:xfrm>
            <a:off x="6209270" y="779178"/>
            <a:ext cx="5233087" cy="3843337"/>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1600" b="1" u="sng" dirty="0"/>
              <a:t>FAQ</a:t>
            </a:r>
          </a:p>
          <a:p>
            <a:pPr marL="0" indent="0">
              <a:buFont typeface="Wingdings" panose="05000000000000000000" pitchFamily="2" charset="2"/>
              <a:buNone/>
            </a:pPr>
            <a:r>
              <a:rPr lang="en-US" sz="1600" dirty="0"/>
              <a:t>I can’t get into Manage My Case. What can I do?</a:t>
            </a:r>
          </a:p>
          <a:p>
            <a:pPr marL="0" indent="0">
              <a:buFont typeface="Wingdings" panose="05000000000000000000" pitchFamily="2" charset="2"/>
              <a:buNone/>
            </a:pPr>
            <a:r>
              <a:rPr lang="en-US" sz="1600" dirty="0"/>
              <a:t>I’m in Manage My Case, but I don’t see anything about my benefits.</a:t>
            </a:r>
          </a:p>
          <a:p>
            <a:pPr marL="0" indent="0">
              <a:buFont typeface="Wingdings" panose="05000000000000000000" pitchFamily="2" charset="2"/>
              <a:buNone/>
            </a:pPr>
            <a:r>
              <a:rPr lang="en-US" sz="1600" dirty="0"/>
              <a:t>How do I change how DHS communicates with me and what are the best options?</a:t>
            </a:r>
          </a:p>
          <a:p>
            <a:pPr marL="0" indent="0">
              <a:buFont typeface="Wingdings" panose="05000000000000000000" pitchFamily="2" charset="2"/>
              <a:buNone/>
            </a:pPr>
            <a:r>
              <a:rPr lang="en-US" sz="1600" dirty="0"/>
              <a:t>Manage My Case isn’t showing updated information. What can I do?</a:t>
            </a:r>
          </a:p>
        </p:txBody>
      </p:sp>
    </p:spTree>
    <p:extLst>
      <p:ext uri="{BB962C8B-B14F-4D97-AF65-F5344CB8AC3E}">
        <p14:creationId xmlns:p14="http://schemas.microsoft.com/office/powerpoint/2010/main" val="225931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65760" y="182880"/>
            <a:ext cx="10972800" cy="0"/>
          </a:xfrm>
          <a:prstGeom prst="rect">
            <a:avLst/>
          </a:prstGeom>
          <a:noFill/>
          <a:ln/>
        </p:spPr>
        <p:txBody>
          <a:bodyPr wrap="square" rtlCol="0" anchor="t">
            <a:noAutofit/>
          </a:bodyPr>
          <a:lstStyle/>
          <a:p>
            <a:pPr marL="0" indent="0">
              <a:buNone/>
            </a:pPr>
            <a:endParaRPr lang="en-US" sz="2400" dirty="0"/>
          </a:p>
        </p:txBody>
      </p:sp>
      <p:graphicFrame>
        <p:nvGraphicFramePr>
          <p:cNvPr id="6" name="Diagram 5">
            <a:extLst>
              <a:ext uri="{FF2B5EF4-FFF2-40B4-BE49-F238E27FC236}">
                <a16:creationId xmlns:a16="http://schemas.microsoft.com/office/drawing/2014/main" id="{DE67DBC9-4D65-F99E-5F91-183621EDA538}"/>
              </a:ext>
            </a:extLst>
          </p:cNvPr>
          <p:cNvGraphicFramePr/>
          <p:nvPr>
            <p:extLst>
              <p:ext uri="{D42A27DB-BD31-4B8C-83A1-F6EECF244321}">
                <p14:modId xmlns:p14="http://schemas.microsoft.com/office/powerpoint/2010/main" val="1848189195"/>
              </p:ext>
            </p:extLst>
          </p:nvPr>
        </p:nvGraphicFramePr>
        <p:xfrm>
          <a:off x="808132" y="2375473"/>
          <a:ext cx="10530428" cy="12821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 Placeholder 6">
            <a:extLst>
              <a:ext uri="{FF2B5EF4-FFF2-40B4-BE49-F238E27FC236}">
                <a16:creationId xmlns:a16="http://schemas.microsoft.com/office/drawing/2014/main" id="{51E24BEE-C471-6F66-5F10-D4575CE82BF6}"/>
              </a:ext>
            </a:extLst>
          </p:cNvPr>
          <p:cNvSpPr txBox="1">
            <a:spLocks/>
          </p:cNvSpPr>
          <p:nvPr/>
        </p:nvSpPr>
        <p:spPr>
          <a:xfrm>
            <a:off x="1866899" y="1735911"/>
            <a:ext cx="8412893" cy="3843337"/>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en-US" sz="1600" b="1" u="sng" dirty="0"/>
              <a:t>There are three points of ID verification required to successfully access Manage My Case</a:t>
            </a:r>
            <a:endParaRPr lang="en-US" sz="1600" dirty="0"/>
          </a:p>
        </p:txBody>
      </p:sp>
      <p:sp>
        <p:nvSpPr>
          <p:cNvPr id="16" name="Title 1">
            <a:extLst>
              <a:ext uri="{FF2B5EF4-FFF2-40B4-BE49-F238E27FC236}">
                <a16:creationId xmlns:a16="http://schemas.microsoft.com/office/drawing/2014/main" id="{B84ACC9F-DA58-7B20-2C75-9EDF53B0B942}"/>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C4C32-687C-0430-2231-2F86C829D822}"/>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3788F08-883F-5167-0B4E-1A8A3753C8E7}"/>
              </a:ext>
            </a:extLst>
          </p:cNvPr>
          <p:cNvSpPr/>
          <p:nvPr/>
        </p:nvSpPr>
        <p:spPr>
          <a:xfrm>
            <a:off x="457200" y="914400"/>
            <a:ext cx="5669280" cy="362465"/>
          </a:xfrm>
          <a:prstGeom prst="rect">
            <a:avLst/>
          </a:prstGeom>
          <a:noFill/>
          <a:ln/>
        </p:spPr>
        <p:txBody>
          <a:bodyPr wrap="square" rtlCol="0" anchor="t">
            <a:noAutofit/>
          </a:bodyPr>
          <a:lstStyle/>
          <a:p>
            <a:pPr marL="0" indent="0">
              <a:buNone/>
            </a:pPr>
            <a:r>
              <a:rPr lang="en-US" sz="1600" dirty="0"/>
              <a:t>ID Verification</a:t>
            </a:r>
            <a:endParaRPr lang="en-US" sz="2000" dirty="0"/>
          </a:p>
        </p:txBody>
      </p:sp>
      <p:graphicFrame>
        <p:nvGraphicFramePr>
          <p:cNvPr id="6" name="Diagram 5">
            <a:extLst>
              <a:ext uri="{FF2B5EF4-FFF2-40B4-BE49-F238E27FC236}">
                <a16:creationId xmlns:a16="http://schemas.microsoft.com/office/drawing/2014/main" id="{7AFEE8F7-8E88-1288-D3F8-7D17E5E8D631}"/>
              </a:ext>
            </a:extLst>
          </p:cNvPr>
          <p:cNvGraphicFramePr/>
          <p:nvPr>
            <p:extLst>
              <p:ext uri="{D42A27DB-BD31-4B8C-83A1-F6EECF244321}">
                <p14:modId xmlns:p14="http://schemas.microsoft.com/office/powerpoint/2010/main" val="3141104351"/>
              </p:ext>
            </p:extLst>
          </p:nvPr>
        </p:nvGraphicFramePr>
        <p:xfrm>
          <a:off x="808132" y="1370456"/>
          <a:ext cx="10530428" cy="71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object 7">
            <a:extLst>
              <a:ext uri="{FF2B5EF4-FFF2-40B4-BE49-F238E27FC236}">
                <a16:creationId xmlns:a16="http://schemas.microsoft.com/office/drawing/2014/main" id="{254A8DEF-31E4-C9A4-573C-B149550A2CA5}"/>
              </a:ext>
            </a:extLst>
          </p:cNvPr>
          <p:cNvGrpSpPr/>
          <p:nvPr/>
        </p:nvGrpSpPr>
        <p:grpSpPr>
          <a:xfrm>
            <a:off x="1452243" y="3156478"/>
            <a:ext cx="6115050" cy="2214245"/>
            <a:chOff x="628459" y="3100387"/>
            <a:chExt cx="6115050" cy="2214245"/>
          </a:xfrm>
        </p:grpSpPr>
        <p:pic>
          <p:nvPicPr>
            <p:cNvPr id="7" name="object 8">
              <a:extLst>
                <a:ext uri="{FF2B5EF4-FFF2-40B4-BE49-F238E27FC236}">
                  <a16:creationId xmlns:a16="http://schemas.microsoft.com/office/drawing/2014/main" id="{BF87E7F0-7D05-F740-ED4B-8F2B99151859}"/>
                </a:ext>
              </a:extLst>
            </p:cNvPr>
            <p:cNvPicPr/>
            <p:nvPr/>
          </p:nvPicPr>
          <p:blipFill>
            <a:blip r:embed="rId8" cstate="print"/>
            <a:stretch>
              <a:fillRect/>
            </a:stretch>
          </p:blipFill>
          <p:spPr>
            <a:xfrm>
              <a:off x="675894" y="3147821"/>
              <a:ext cx="5791896" cy="2119122"/>
            </a:xfrm>
            <a:prstGeom prst="rect">
              <a:avLst/>
            </a:prstGeom>
          </p:spPr>
        </p:pic>
        <p:sp>
          <p:nvSpPr>
            <p:cNvPr id="8" name="object 9">
              <a:extLst>
                <a:ext uri="{FF2B5EF4-FFF2-40B4-BE49-F238E27FC236}">
                  <a16:creationId xmlns:a16="http://schemas.microsoft.com/office/drawing/2014/main" id="{14C686D3-3031-5714-E2A6-99E9F045BB8B}"/>
                </a:ext>
              </a:extLst>
            </p:cNvPr>
            <p:cNvSpPr/>
            <p:nvPr/>
          </p:nvSpPr>
          <p:spPr>
            <a:xfrm>
              <a:off x="652272" y="3124200"/>
              <a:ext cx="6067425" cy="2166620"/>
            </a:xfrm>
            <a:custGeom>
              <a:avLst/>
              <a:gdLst/>
              <a:ahLst/>
              <a:cxnLst/>
              <a:rect l="l" t="t" r="r" b="b"/>
              <a:pathLst>
                <a:path w="6067425" h="2166620">
                  <a:moveTo>
                    <a:pt x="0" y="2166366"/>
                  </a:moveTo>
                  <a:lnTo>
                    <a:pt x="0" y="0"/>
                  </a:lnTo>
                  <a:lnTo>
                    <a:pt x="6067044" y="0"/>
                  </a:lnTo>
                  <a:lnTo>
                    <a:pt x="6067044" y="2166366"/>
                  </a:lnTo>
                  <a:lnTo>
                    <a:pt x="0" y="2166366"/>
                  </a:lnTo>
                  <a:close/>
                </a:path>
              </a:pathLst>
            </a:custGeom>
            <a:ln w="47142">
              <a:solidFill>
                <a:srgbClr val="001D60"/>
              </a:solidFill>
            </a:ln>
          </p:spPr>
          <p:txBody>
            <a:bodyPr wrap="square" lIns="0" tIns="0" rIns="0" bIns="0" rtlCol="0"/>
            <a:lstStyle/>
            <a:p>
              <a:endParaRPr/>
            </a:p>
          </p:txBody>
        </p:sp>
      </p:grpSp>
      <p:grpSp>
        <p:nvGrpSpPr>
          <p:cNvPr id="9" name="object 10">
            <a:extLst>
              <a:ext uri="{FF2B5EF4-FFF2-40B4-BE49-F238E27FC236}">
                <a16:creationId xmlns:a16="http://schemas.microsoft.com/office/drawing/2014/main" id="{4395A416-97DB-262F-516F-9EACEA727D36}"/>
              </a:ext>
            </a:extLst>
          </p:cNvPr>
          <p:cNvGrpSpPr/>
          <p:nvPr/>
        </p:nvGrpSpPr>
        <p:grpSpPr>
          <a:xfrm>
            <a:off x="7998826" y="1276865"/>
            <a:ext cx="1524000" cy="4533900"/>
            <a:chOff x="7175042" y="1220774"/>
            <a:chExt cx="1524000" cy="4533900"/>
          </a:xfrm>
        </p:grpSpPr>
        <p:pic>
          <p:nvPicPr>
            <p:cNvPr id="10" name="object 11">
              <a:extLst>
                <a:ext uri="{FF2B5EF4-FFF2-40B4-BE49-F238E27FC236}">
                  <a16:creationId xmlns:a16="http://schemas.microsoft.com/office/drawing/2014/main" id="{2FFC9F04-EACF-C74F-48B0-0883A12E84D6}"/>
                </a:ext>
              </a:extLst>
            </p:cNvPr>
            <p:cNvPicPr/>
            <p:nvPr/>
          </p:nvPicPr>
          <p:blipFill>
            <a:blip r:embed="rId9" cstate="print"/>
            <a:stretch>
              <a:fillRect/>
            </a:stretch>
          </p:blipFill>
          <p:spPr>
            <a:xfrm>
              <a:off x="7222235" y="1267206"/>
              <a:ext cx="1430274" cy="4440173"/>
            </a:xfrm>
            <a:prstGeom prst="rect">
              <a:avLst/>
            </a:prstGeom>
          </p:spPr>
        </p:pic>
        <p:sp>
          <p:nvSpPr>
            <p:cNvPr id="11" name="object 12">
              <a:extLst>
                <a:ext uri="{FF2B5EF4-FFF2-40B4-BE49-F238E27FC236}">
                  <a16:creationId xmlns:a16="http://schemas.microsoft.com/office/drawing/2014/main" id="{33653046-D599-01E0-5E84-EDBD85E2A934}"/>
                </a:ext>
              </a:extLst>
            </p:cNvPr>
            <p:cNvSpPr/>
            <p:nvPr/>
          </p:nvSpPr>
          <p:spPr>
            <a:xfrm>
              <a:off x="7198613" y="1244346"/>
              <a:ext cx="1477010" cy="4486910"/>
            </a:xfrm>
            <a:custGeom>
              <a:avLst/>
              <a:gdLst/>
              <a:ahLst/>
              <a:cxnLst/>
              <a:rect l="l" t="t" r="r" b="b"/>
              <a:pathLst>
                <a:path w="1477009" h="4486910">
                  <a:moveTo>
                    <a:pt x="0" y="4486655"/>
                  </a:moveTo>
                  <a:lnTo>
                    <a:pt x="0" y="0"/>
                  </a:lnTo>
                  <a:lnTo>
                    <a:pt x="1476755" y="0"/>
                  </a:lnTo>
                  <a:lnTo>
                    <a:pt x="1476755" y="4486655"/>
                  </a:lnTo>
                  <a:lnTo>
                    <a:pt x="0" y="4486655"/>
                  </a:lnTo>
                  <a:close/>
                </a:path>
              </a:pathLst>
            </a:custGeom>
            <a:ln w="47142">
              <a:solidFill>
                <a:srgbClr val="001D60"/>
              </a:solidFill>
            </a:ln>
          </p:spPr>
          <p:txBody>
            <a:bodyPr wrap="square" lIns="0" tIns="0" rIns="0" bIns="0" rtlCol="0"/>
            <a:lstStyle/>
            <a:p>
              <a:endParaRPr/>
            </a:p>
          </p:txBody>
        </p:sp>
      </p:grpSp>
      <p:sp>
        <p:nvSpPr>
          <p:cNvPr id="12" name="object 13">
            <a:extLst>
              <a:ext uri="{FF2B5EF4-FFF2-40B4-BE49-F238E27FC236}">
                <a16:creationId xmlns:a16="http://schemas.microsoft.com/office/drawing/2014/main" id="{D3E13291-1B32-F393-7CB7-FEF3D1E24D99}"/>
              </a:ext>
            </a:extLst>
          </p:cNvPr>
          <p:cNvSpPr txBox="1"/>
          <p:nvPr/>
        </p:nvSpPr>
        <p:spPr>
          <a:xfrm>
            <a:off x="1751137" y="2283417"/>
            <a:ext cx="5516880" cy="280035"/>
          </a:xfrm>
          <a:prstGeom prst="rect">
            <a:avLst/>
          </a:prstGeom>
          <a:ln w="31432">
            <a:solidFill>
              <a:srgbClr val="FFBF00"/>
            </a:solidFill>
          </a:ln>
        </p:spPr>
        <p:txBody>
          <a:bodyPr vert="horz" wrap="square" lIns="0" tIns="30480" rIns="0" bIns="0" rtlCol="0">
            <a:spAutoFit/>
          </a:bodyPr>
          <a:lstStyle/>
          <a:p>
            <a:pPr marL="76200">
              <a:lnSpc>
                <a:spcPct val="100000"/>
              </a:lnSpc>
              <a:spcBef>
                <a:spcPts val="240"/>
              </a:spcBef>
            </a:pPr>
            <a:r>
              <a:rPr sz="1300" dirty="0">
                <a:solidFill>
                  <a:srgbClr val="001D60"/>
                </a:solidFill>
                <a:latin typeface="Calibri"/>
                <a:cs typeface="Calibri"/>
              </a:rPr>
              <a:t>“I</a:t>
            </a:r>
            <a:r>
              <a:rPr sz="1300" spc="60" dirty="0">
                <a:solidFill>
                  <a:srgbClr val="001D60"/>
                </a:solidFill>
                <a:latin typeface="Calibri"/>
                <a:cs typeface="Calibri"/>
              </a:rPr>
              <a:t> </a:t>
            </a:r>
            <a:r>
              <a:rPr sz="1300" dirty="0">
                <a:solidFill>
                  <a:srgbClr val="001D60"/>
                </a:solidFill>
                <a:latin typeface="Calibri"/>
                <a:cs typeface="Calibri"/>
              </a:rPr>
              <a:t>have</a:t>
            </a:r>
            <a:r>
              <a:rPr sz="1300" spc="60" dirty="0">
                <a:solidFill>
                  <a:srgbClr val="001D60"/>
                </a:solidFill>
                <a:latin typeface="Calibri"/>
                <a:cs typeface="Calibri"/>
              </a:rPr>
              <a:t> </a:t>
            </a:r>
            <a:r>
              <a:rPr sz="1300" dirty="0">
                <a:solidFill>
                  <a:srgbClr val="001D60"/>
                </a:solidFill>
                <a:latin typeface="Calibri"/>
                <a:cs typeface="Calibri"/>
              </a:rPr>
              <a:t>not</a:t>
            </a:r>
            <a:r>
              <a:rPr sz="1300" spc="60" dirty="0">
                <a:solidFill>
                  <a:srgbClr val="001D60"/>
                </a:solidFill>
                <a:latin typeface="Calibri"/>
                <a:cs typeface="Calibri"/>
              </a:rPr>
              <a:t> </a:t>
            </a:r>
            <a:r>
              <a:rPr sz="1300" dirty="0">
                <a:solidFill>
                  <a:srgbClr val="001D60"/>
                </a:solidFill>
                <a:latin typeface="Calibri"/>
                <a:cs typeface="Calibri"/>
              </a:rPr>
              <a:t>set</a:t>
            </a:r>
            <a:r>
              <a:rPr sz="1300" spc="60" dirty="0">
                <a:solidFill>
                  <a:srgbClr val="001D60"/>
                </a:solidFill>
                <a:latin typeface="Calibri"/>
                <a:cs typeface="Calibri"/>
              </a:rPr>
              <a:t> </a:t>
            </a:r>
            <a:r>
              <a:rPr sz="1300" dirty="0">
                <a:solidFill>
                  <a:srgbClr val="001D60"/>
                </a:solidFill>
                <a:latin typeface="Calibri"/>
                <a:cs typeface="Calibri"/>
              </a:rPr>
              <a:t>up</a:t>
            </a:r>
            <a:r>
              <a:rPr sz="1300" spc="60" dirty="0">
                <a:solidFill>
                  <a:srgbClr val="001D60"/>
                </a:solidFill>
                <a:latin typeface="Calibri"/>
                <a:cs typeface="Calibri"/>
              </a:rPr>
              <a:t> </a:t>
            </a:r>
            <a:r>
              <a:rPr sz="1300" dirty="0">
                <a:solidFill>
                  <a:srgbClr val="001D60"/>
                </a:solidFill>
                <a:latin typeface="Calibri"/>
                <a:cs typeface="Calibri"/>
              </a:rPr>
              <a:t>my</a:t>
            </a:r>
            <a:r>
              <a:rPr sz="1300" spc="60" dirty="0">
                <a:solidFill>
                  <a:srgbClr val="001D60"/>
                </a:solidFill>
                <a:latin typeface="Calibri"/>
                <a:cs typeface="Calibri"/>
              </a:rPr>
              <a:t> </a:t>
            </a:r>
            <a:r>
              <a:rPr sz="1300" dirty="0">
                <a:solidFill>
                  <a:srgbClr val="001D60"/>
                </a:solidFill>
                <a:latin typeface="Calibri"/>
                <a:cs typeface="Calibri"/>
              </a:rPr>
              <a:t>ILogin</a:t>
            </a:r>
            <a:r>
              <a:rPr sz="1300" spc="60" dirty="0">
                <a:solidFill>
                  <a:srgbClr val="001D60"/>
                </a:solidFill>
                <a:latin typeface="Calibri"/>
                <a:cs typeface="Calibri"/>
              </a:rPr>
              <a:t> </a:t>
            </a:r>
            <a:r>
              <a:rPr sz="1300" spc="-10" dirty="0">
                <a:solidFill>
                  <a:srgbClr val="001D60"/>
                </a:solidFill>
                <a:latin typeface="Calibri"/>
                <a:cs typeface="Calibri"/>
              </a:rPr>
              <a:t>Account.”</a:t>
            </a:r>
            <a:endParaRPr sz="1300" dirty="0">
              <a:latin typeface="Calibri"/>
              <a:cs typeface="Calibri"/>
            </a:endParaRPr>
          </a:p>
        </p:txBody>
      </p:sp>
      <p:sp>
        <p:nvSpPr>
          <p:cNvPr id="13" name="object 14">
            <a:extLst>
              <a:ext uri="{FF2B5EF4-FFF2-40B4-BE49-F238E27FC236}">
                <a16:creationId xmlns:a16="http://schemas.microsoft.com/office/drawing/2014/main" id="{C57E4FB3-A842-0874-F07D-40638B8BDD12}"/>
              </a:ext>
            </a:extLst>
          </p:cNvPr>
          <p:cNvSpPr/>
          <p:nvPr/>
        </p:nvSpPr>
        <p:spPr>
          <a:xfrm>
            <a:off x="949513" y="2454867"/>
            <a:ext cx="805180" cy="1661160"/>
          </a:xfrm>
          <a:custGeom>
            <a:avLst/>
            <a:gdLst/>
            <a:ahLst/>
            <a:cxnLst/>
            <a:rect l="l" t="t" r="r" b="b"/>
            <a:pathLst>
              <a:path w="805180" h="1661160">
                <a:moveTo>
                  <a:pt x="133349" y="613029"/>
                </a:moveTo>
                <a:lnTo>
                  <a:pt x="133349" y="517398"/>
                </a:lnTo>
                <a:lnTo>
                  <a:pt x="123189" y="534162"/>
                </a:lnTo>
                <a:lnTo>
                  <a:pt x="82549" y="606009"/>
                </a:lnTo>
                <a:lnTo>
                  <a:pt x="64769" y="642929"/>
                </a:lnTo>
                <a:lnTo>
                  <a:pt x="49529" y="681228"/>
                </a:lnTo>
                <a:lnTo>
                  <a:pt x="46989" y="689610"/>
                </a:lnTo>
                <a:lnTo>
                  <a:pt x="43179" y="698754"/>
                </a:lnTo>
                <a:lnTo>
                  <a:pt x="33019" y="733775"/>
                </a:lnTo>
                <a:lnTo>
                  <a:pt x="15240" y="804317"/>
                </a:lnTo>
                <a:lnTo>
                  <a:pt x="7620" y="839724"/>
                </a:lnTo>
                <a:lnTo>
                  <a:pt x="5079" y="848868"/>
                </a:lnTo>
                <a:lnTo>
                  <a:pt x="5079" y="848106"/>
                </a:lnTo>
                <a:lnTo>
                  <a:pt x="3809" y="852678"/>
                </a:lnTo>
                <a:lnTo>
                  <a:pt x="3809" y="855726"/>
                </a:lnTo>
                <a:lnTo>
                  <a:pt x="2540" y="859536"/>
                </a:lnTo>
                <a:lnTo>
                  <a:pt x="1224" y="865454"/>
                </a:lnTo>
                <a:lnTo>
                  <a:pt x="1224" y="867911"/>
                </a:lnTo>
                <a:lnTo>
                  <a:pt x="0" y="873252"/>
                </a:lnTo>
                <a:lnTo>
                  <a:pt x="2540" y="912114"/>
                </a:lnTo>
                <a:lnTo>
                  <a:pt x="3809" y="941692"/>
                </a:lnTo>
                <a:lnTo>
                  <a:pt x="6350" y="971721"/>
                </a:lnTo>
                <a:lnTo>
                  <a:pt x="13970" y="1030986"/>
                </a:lnTo>
                <a:lnTo>
                  <a:pt x="15240" y="1039368"/>
                </a:lnTo>
                <a:lnTo>
                  <a:pt x="15240" y="1038606"/>
                </a:lnTo>
                <a:lnTo>
                  <a:pt x="16509" y="1046226"/>
                </a:lnTo>
                <a:lnTo>
                  <a:pt x="17779" y="1053084"/>
                </a:lnTo>
                <a:lnTo>
                  <a:pt x="17779" y="1056513"/>
                </a:lnTo>
                <a:lnTo>
                  <a:pt x="19050" y="1059942"/>
                </a:lnTo>
                <a:lnTo>
                  <a:pt x="26670" y="1109519"/>
                </a:lnTo>
                <a:lnTo>
                  <a:pt x="33020" y="1133933"/>
                </a:lnTo>
                <a:lnTo>
                  <a:pt x="41909" y="1157478"/>
                </a:lnTo>
                <a:lnTo>
                  <a:pt x="45720" y="1162812"/>
                </a:lnTo>
                <a:lnTo>
                  <a:pt x="45720" y="1165860"/>
                </a:lnTo>
                <a:lnTo>
                  <a:pt x="46990" y="1168908"/>
                </a:lnTo>
                <a:lnTo>
                  <a:pt x="46990" y="872490"/>
                </a:lnTo>
                <a:lnTo>
                  <a:pt x="47244" y="876147"/>
                </a:lnTo>
                <a:lnTo>
                  <a:pt x="48259" y="872490"/>
                </a:lnTo>
                <a:lnTo>
                  <a:pt x="48259" y="866394"/>
                </a:lnTo>
                <a:lnTo>
                  <a:pt x="49529" y="864489"/>
                </a:lnTo>
                <a:lnTo>
                  <a:pt x="49529" y="863346"/>
                </a:lnTo>
                <a:lnTo>
                  <a:pt x="50800" y="859536"/>
                </a:lnTo>
                <a:lnTo>
                  <a:pt x="81279" y="736938"/>
                </a:lnTo>
                <a:lnTo>
                  <a:pt x="93979" y="697230"/>
                </a:lnTo>
                <a:lnTo>
                  <a:pt x="96519" y="689610"/>
                </a:lnTo>
                <a:lnTo>
                  <a:pt x="96519" y="690372"/>
                </a:lnTo>
                <a:lnTo>
                  <a:pt x="99059" y="682752"/>
                </a:lnTo>
                <a:lnTo>
                  <a:pt x="102869" y="675894"/>
                </a:lnTo>
                <a:lnTo>
                  <a:pt x="104139" y="669798"/>
                </a:lnTo>
                <a:lnTo>
                  <a:pt x="110489" y="656844"/>
                </a:lnTo>
                <a:lnTo>
                  <a:pt x="110489" y="657606"/>
                </a:lnTo>
                <a:lnTo>
                  <a:pt x="115569" y="645414"/>
                </a:lnTo>
                <a:lnTo>
                  <a:pt x="115569" y="646176"/>
                </a:lnTo>
                <a:lnTo>
                  <a:pt x="121919" y="633984"/>
                </a:lnTo>
                <a:lnTo>
                  <a:pt x="121919" y="634746"/>
                </a:lnTo>
                <a:lnTo>
                  <a:pt x="126999" y="624992"/>
                </a:lnTo>
                <a:lnTo>
                  <a:pt x="126999" y="622554"/>
                </a:lnTo>
                <a:lnTo>
                  <a:pt x="133349" y="613029"/>
                </a:lnTo>
                <a:close/>
              </a:path>
              <a:path w="805180" h="1661160">
                <a:moveTo>
                  <a:pt x="1224" y="893828"/>
                </a:moveTo>
                <a:lnTo>
                  <a:pt x="1224" y="893175"/>
                </a:lnTo>
                <a:lnTo>
                  <a:pt x="952" y="889254"/>
                </a:lnTo>
                <a:lnTo>
                  <a:pt x="1224" y="893828"/>
                </a:lnTo>
                <a:close/>
              </a:path>
              <a:path w="805180" h="1661160">
                <a:moveTo>
                  <a:pt x="17779" y="1056513"/>
                </a:moveTo>
                <a:lnTo>
                  <a:pt x="17779" y="1053084"/>
                </a:lnTo>
                <a:lnTo>
                  <a:pt x="16509" y="1053084"/>
                </a:lnTo>
                <a:lnTo>
                  <a:pt x="17779" y="1056513"/>
                </a:lnTo>
                <a:close/>
              </a:path>
              <a:path w="805180" h="1661160">
                <a:moveTo>
                  <a:pt x="45720" y="1165860"/>
                </a:moveTo>
                <a:lnTo>
                  <a:pt x="45720" y="1162812"/>
                </a:lnTo>
                <a:lnTo>
                  <a:pt x="44450" y="1162812"/>
                </a:lnTo>
                <a:lnTo>
                  <a:pt x="45720" y="1165860"/>
                </a:lnTo>
                <a:close/>
              </a:path>
              <a:path w="805180" h="1661160">
                <a:moveTo>
                  <a:pt x="47244" y="876147"/>
                </a:moveTo>
                <a:lnTo>
                  <a:pt x="46990" y="872490"/>
                </a:lnTo>
                <a:lnTo>
                  <a:pt x="46990" y="877062"/>
                </a:lnTo>
                <a:lnTo>
                  <a:pt x="47244" y="876147"/>
                </a:lnTo>
                <a:close/>
              </a:path>
              <a:path w="805180" h="1661160">
                <a:moveTo>
                  <a:pt x="54504" y="1183957"/>
                </a:moveTo>
                <a:lnTo>
                  <a:pt x="54504" y="979932"/>
                </a:lnTo>
                <a:lnTo>
                  <a:pt x="47244" y="876147"/>
                </a:lnTo>
                <a:lnTo>
                  <a:pt x="46990" y="877062"/>
                </a:lnTo>
                <a:lnTo>
                  <a:pt x="46990" y="1168146"/>
                </a:lnTo>
                <a:lnTo>
                  <a:pt x="48259" y="1171956"/>
                </a:lnTo>
                <a:lnTo>
                  <a:pt x="48259" y="1171194"/>
                </a:lnTo>
                <a:lnTo>
                  <a:pt x="50800" y="1175766"/>
                </a:lnTo>
                <a:lnTo>
                  <a:pt x="50800" y="1175004"/>
                </a:lnTo>
                <a:lnTo>
                  <a:pt x="52070" y="1179576"/>
                </a:lnTo>
                <a:lnTo>
                  <a:pt x="54504" y="1183957"/>
                </a:lnTo>
                <a:close/>
              </a:path>
              <a:path w="805180" h="1661160">
                <a:moveTo>
                  <a:pt x="50800" y="862584"/>
                </a:moveTo>
                <a:lnTo>
                  <a:pt x="49529" y="863346"/>
                </a:lnTo>
                <a:lnTo>
                  <a:pt x="49529" y="864489"/>
                </a:lnTo>
                <a:lnTo>
                  <a:pt x="50800" y="862584"/>
                </a:lnTo>
                <a:close/>
              </a:path>
              <a:path w="805180" h="1661160">
                <a:moveTo>
                  <a:pt x="57202" y="1193815"/>
                </a:moveTo>
                <a:lnTo>
                  <a:pt x="57202" y="999353"/>
                </a:lnTo>
                <a:lnTo>
                  <a:pt x="54504" y="980322"/>
                </a:lnTo>
                <a:lnTo>
                  <a:pt x="54504" y="1184148"/>
                </a:lnTo>
                <a:lnTo>
                  <a:pt x="53340" y="1184148"/>
                </a:lnTo>
                <a:lnTo>
                  <a:pt x="55879" y="1190244"/>
                </a:lnTo>
                <a:lnTo>
                  <a:pt x="57202" y="1193815"/>
                </a:lnTo>
                <a:close/>
              </a:path>
              <a:path w="805180" h="1661160">
                <a:moveTo>
                  <a:pt x="72390" y="1247394"/>
                </a:moveTo>
                <a:lnTo>
                  <a:pt x="72390" y="1097280"/>
                </a:lnTo>
                <a:lnTo>
                  <a:pt x="60959" y="1024128"/>
                </a:lnTo>
                <a:lnTo>
                  <a:pt x="58343" y="1015494"/>
                </a:lnTo>
                <a:lnTo>
                  <a:pt x="57202" y="998978"/>
                </a:lnTo>
                <a:lnTo>
                  <a:pt x="57046" y="998234"/>
                </a:lnTo>
                <a:lnTo>
                  <a:pt x="57202" y="999361"/>
                </a:lnTo>
                <a:lnTo>
                  <a:pt x="57202" y="1193815"/>
                </a:lnTo>
                <a:lnTo>
                  <a:pt x="58343" y="1196896"/>
                </a:lnTo>
                <a:lnTo>
                  <a:pt x="58343" y="1196111"/>
                </a:lnTo>
                <a:lnTo>
                  <a:pt x="60959" y="1203960"/>
                </a:lnTo>
                <a:lnTo>
                  <a:pt x="63500" y="1213104"/>
                </a:lnTo>
                <a:lnTo>
                  <a:pt x="63500" y="1212342"/>
                </a:lnTo>
                <a:lnTo>
                  <a:pt x="64770" y="1217676"/>
                </a:lnTo>
                <a:lnTo>
                  <a:pt x="66040" y="1222248"/>
                </a:lnTo>
                <a:lnTo>
                  <a:pt x="68579" y="1232916"/>
                </a:lnTo>
                <a:lnTo>
                  <a:pt x="71120" y="1240536"/>
                </a:lnTo>
                <a:lnTo>
                  <a:pt x="71120" y="1243203"/>
                </a:lnTo>
                <a:lnTo>
                  <a:pt x="72390" y="1247394"/>
                </a:lnTo>
                <a:close/>
              </a:path>
              <a:path w="805180" h="1661160">
                <a:moveTo>
                  <a:pt x="71120" y="1243203"/>
                </a:moveTo>
                <a:lnTo>
                  <a:pt x="71120" y="1240536"/>
                </a:lnTo>
                <a:lnTo>
                  <a:pt x="69850" y="1239012"/>
                </a:lnTo>
                <a:lnTo>
                  <a:pt x="71120" y="1243203"/>
                </a:lnTo>
                <a:close/>
              </a:path>
              <a:path w="805180" h="1661160">
                <a:moveTo>
                  <a:pt x="148590" y="1461516"/>
                </a:moveTo>
                <a:lnTo>
                  <a:pt x="148590" y="1350264"/>
                </a:lnTo>
                <a:lnTo>
                  <a:pt x="144779" y="1339596"/>
                </a:lnTo>
                <a:lnTo>
                  <a:pt x="144779" y="1340358"/>
                </a:lnTo>
                <a:lnTo>
                  <a:pt x="142240" y="1329690"/>
                </a:lnTo>
                <a:lnTo>
                  <a:pt x="139700" y="1318260"/>
                </a:lnTo>
                <a:lnTo>
                  <a:pt x="127000" y="1281684"/>
                </a:lnTo>
                <a:lnTo>
                  <a:pt x="127000" y="1282446"/>
                </a:lnTo>
                <a:lnTo>
                  <a:pt x="124459" y="1274826"/>
                </a:lnTo>
                <a:lnTo>
                  <a:pt x="124459" y="1276350"/>
                </a:lnTo>
                <a:lnTo>
                  <a:pt x="123190" y="1268730"/>
                </a:lnTo>
                <a:lnTo>
                  <a:pt x="123190" y="1269492"/>
                </a:lnTo>
                <a:lnTo>
                  <a:pt x="121920" y="1261872"/>
                </a:lnTo>
                <a:lnTo>
                  <a:pt x="121920" y="1262634"/>
                </a:lnTo>
                <a:lnTo>
                  <a:pt x="120650" y="1255014"/>
                </a:lnTo>
                <a:lnTo>
                  <a:pt x="115570" y="1227486"/>
                </a:lnTo>
                <a:lnTo>
                  <a:pt x="107950" y="1197459"/>
                </a:lnTo>
                <a:lnTo>
                  <a:pt x="97790" y="1168015"/>
                </a:lnTo>
                <a:lnTo>
                  <a:pt x="85090" y="1136904"/>
                </a:lnTo>
                <a:lnTo>
                  <a:pt x="85090" y="1137666"/>
                </a:lnTo>
                <a:lnTo>
                  <a:pt x="82550" y="1132332"/>
                </a:lnTo>
                <a:lnTo>
                  <a:pt x="82550" y="1133094"/>
                </a:lnTo>
                <a:lnTo>
                  <a:pt x="81279" y="1130046"/>
                </a:lnTo>
                <a:lnTo>
                  <a:pt x="81279" y="1128522"/>
                </a:lnTo>
                <a:lnTo>
                  <a:pt x="80009" y="1125474"/>
                </a:lnTo>
                <a:lnTo>
                  <a:pt x="80009" y="1126236"/>
                </a:lnTo>
                <a:lnTo>
                  <a:pt x="77470" y="1118616"/>
                </a:lnTo>
                <a:lnTo>
                  <a:pt x="77470" y="1119378"/>
                </a:lnTo>
                <a:lnTo>
                  <a:pt x="76200" y="1114806"/>
                </a:lnTo>
                <a:lnTo>
                  <a:pt x="76200" y="1109472"/>
                </a:lnTo>
                <a:lnTo>
                  <a:pt x="73448" y="1102868"/>
                </a:lnTo>
                <a:lnTo>
                  <a:pt x="72390" y="1096518"/>
                </a:lnTo>
                <a:lnTo>
                  <a:pt x="72390" y="1245869"/>
                </a:lnTo>
                <a:lnTo>
                  <a:pt x="73448" y="1259205"/>
                </a:lnTo>
                <a:lnTo>
                  <a:pt x="73448" y="1260736"/>
                </a:lnTo>
                <a:lnTo>
                  <a:pt x="76200" y="1275498"/>
                </a:lnTo>
                <a:lnTo>
                  <a:pt x="76200" y="1114806"/>
                </a:lnTo>
                <a:lnTo>
                  <a:pt x="77470" y="1114806"/>
                </a:lnTo>
                <a:lnTo>
                  <a:pt x="77470" y="1279993"/>
                </a:lnTo>
                <a:lnTo>
                  <a:pt x="83820" y="1302250"/>
                </a:lnTo>
                <a:lnTo>
                  <a:pt x="88900" y="1315212"/>
                </a:lnTo>
                <a:lnTo>
                  <a:pt x="95250" y="1333500"/>
                </a:lnTo>
                <a:lnTo>
                  <a:pt x="95250" y="1337310"/>
                </a:lnTo>
                <a:lnTo>
                  <a:pt x="96520" y="1342644"/>
                </a:lnTo>
                <a:lnTo>
                  <a:pt x="96520" y="1341882"/>
                </a:lnTo>
                <a:lnTo>
                  <a:pt x="100329" y="1352550"/>
                </a:lnTo>
                <a:lnTo>
                  <a:pt x="116840" y="1396205"/>
                </a:lnTo>
                <a:lnTo>
                  <a:pt x="132079" y="1424940"/>
                </a:lnTo>
                <a:lnTo>
                  <a:pt x="132079" y="1426845"/>
                </a:lnTo>
                <a:lnTo>
                  <a:pt x="138429" y="1440180"/>
                </a:lnTo>
                <a:lnTo>
                  <a:pt x="138429" y="1439418"/>
                </a:lnTo>
                <a:lnTo>
                  <a:pt x="140970" y="1443228"/>
                </a:lnTo>
                <a:lnTo>
                  <a:pt x="142240" y="1447038"/>
                </a:lnTo>
                <a:lnTo>
                  <a:pt x="144779" y="1453134"/>
                </a:lnTo>
                <a:lnTo>
                  <a:pt x="147320" y="1457706"/>
                </a:lnTo>
                <a:lnTo>
                  <a:pt x="147320" y="1459230"/>
                </a:lnTo>
                <a:lnTo>
                  <a:pt x="148590" y="1461516"/>
                </a:lnTo>
                <a:close/>
              </a:path>
              <a:path w="805180" h="1661160">
                <a:moveTo>
                  <a:pt x="95250" y="1337310"/>
                </a:moveTo>
                <a:lnTo>
                  <a:pt x="95250" y="1333500"/>
                </a:lnTo>
                <a:lnTo>
                  <a:pt x="93979" y="1331976"/>
                </a:lnTo>
                <a:lnTo>
                  <a:pt x="95250" y="1337310"/>
                </a:lnTo>
                <a:close/>
              </a:path>
              <a:path w="805180" h="1661160">
                <a:moveTo>
                  <a:pt x="128269" y="622554"/>
                </a:moveTo>
                <a:lnTo>
                  <a:pt x="126999" y="622554"/>
                </a:lnTo>
                <a:lnTo>
                  <a:pt x="126999" y="624992"/>
                </a:lnTo>
                <a:lnTo>
                  <a:pt x="128269" y="622554"/>
                </a:lnTo>
                <a:close/>
              </a:path>
              <a:path w="805180" h="1661160">
                <a:moveTo>
                  <a:pt x="132079" y="1426845"/>
                </a:moveTo>
                <a:lnTo>
                  <a:pt x="132079" y="1424940"/>
                </a:lnTo>
                <a:lnTo>
                  <a:pt x="130809" y="1424178"/>
                </a:lnTo>
                <a:lnTo>
                  <a:pt x="132079" y="1426845"/>
                </a:lnTo>
                <a:close/>
              </a:path>
              <a:path w="805180" h="1661160">
                <a:moveTo>
                  <a:pt x="152399" y="579076"/>
                </a:moveTo>
                <a:lnTo>
                  <a:pt x="152399" y="480060"/>
                </a:lnTo>
                <a:lnTo>
                  <a:pt x="146049" y="489966"/>
                </a:lnTo>
                <a:lnTo>
                  <a:pt x="142239" y="499872"/>
                </a:lnTo>
                <a:lnTo>
                  <a:pt x="132079" y="518160"/>
                </a:lnTo>
                <a:lnTo>
                  <a:pt x="133349" y="517398"/>
                </a:lnTo>
                <a:lnTo>
                  <a:pt x="133349" y="613029"/>
                </a:lnTo>
                <a:lnTo>
                  <a:pt x="134619" y="611124"/>
                </a:lnTo>
                <a:lnTo>
                  <a:pt x="152399" y="579076"/>
                </a:lnTo>
                <a:close/>
              </a:path>
              <a:path w="805180" h="1661160">
                <a:moveTo>
                  <a:pt x="147320" y="1459230"/>
                </a:moveTo>
                <a:lnTo>
                  <a:pt x="147320" y="1457706"/>
                </a:lnTo>
                <a:lnTo>
                  <a:pt x="146050" y="1456944"/>
                </a:lnTo>
                <a:lnTo>
                  <a:pt x="147320" y="1459230"/>
                </a:lnTo>
                <a:close/>
              </a:path>
              <a:path w="805180" h="1661160">
                <a:moveTo>
                  <a:pt x="149859" y="1354836"/>
                </a:moveTo>
                <a:lnTo>
                  <a:pt x="148590" y="1349502"/>
                </a:lnTo>
                <a:lnTo>
                  <a:pt x="148590" y="1353312"/>
                </a:lnTo>
                <a:lnTo>
                  <a:pt x="149859" y="1354836"/>
                </a:lnTo>
                <a:close/>
              </a:path>
              <a:path w="805180" h="1661160">
                <a:moveTo>
                  <a:pt x="201929" y="1464564"/>
                </a:moveTo>
                <a:lnTo>
                  <a:pt x="199390" y="1462278"/>
                </a:lnTo>
                <a:lnTo>
                  <a:pt x="198120" y="1458468"/>
                </a:lnTo>
                <a:lnTo>
                  <a:pt x="198120" y="1459992"/>
                </a:lnTo>
                <a:lnTo>
                  <a:pt x="196850" y="1456944"/>
                </a:lnTo>
                <a:lnTo>
                  <a:pt x="196850" y="1457706"/>
                </a:lnTo>
                <a:lnTo>
                  <a:pt x="195579" y="1455420"/>
                </a:lnTo>
                <a:lnTo>
                  <a:pt x="195579" y="1454658"/>
                </a:lnTo>
                <a:lnTo>
                  <a:pt x="194309" y="1451610"/>
                </a:lnTo>
                <a:lnTo>
                  <a:pt x="189229" y="1435652"/>
                </a:lnTo>
                <a:lnTo>
                  <a:pt x="181609" y="1418553"/>
                </a:lnTo>
                <a:lnTo>
                  <a:pt x="165100" y="1387602"/>
                </a:lnTo>
                <a:lnTo>
                  <a:pt x="153670" y="1364742"/>
                </a:lnTo>
                <a:lnTo>
                  <a:pt x="153670" y="1365504"/>
                </a:lnTo>
                <a:lnTo>
                  <a:pt x="151129" y="1357884"/>
                </a:lnTo>
                <a:lnTo>
                  <a:pt x="151129" y="1358646"/>
                </a:lnTo>
                <a:lnTo>
                  <a:pt x="148590" y="1353312"/>
                </a:lnTo>
                <a:lnTo>
                  <a:pt x="148590" y="1463802"/>
                </a:lnTo>
                <a:lnTo>
                  <a:pt x="149859" y="1466088"/>
                </a:lnTo>
                <a:lnTo>
                  <a:pt x="149859" y="1468374"/>
                </a:lnTo>
                <a:lnTo>
                  <a:pt x="171450" y="1506006"/>
                </a:lnTo>
                <a:lnTo>
                  <a:pt x="200659" y="1545524"/>
                </a:lnTo>
                <a:lnTo>
                  <a:pt x="200659" y="1463802"/>
                </a:lnTo>
                <a:lnTo>
                  <a:pt x="201929" y="1464564"/>
                </a:lnTo>
                <a:close/>
              </a:path>
              <a:path w="805180" h="1661160">
                <a:moveTo>
                  <a:pt x="237489" y="411471"/>
                </a:moveTo>
                <a:lnTo>
                  <a:pt x="237489" y="343662"/>
                </a:lnTo>
                <a:lnTo>
                  <a:pt x="233679" y="345948"/>
                </a:lnTo>
                <a:lnTo>
                  <a:pt x="210819" y="370376"/>
                </a:lnTo>
                <a:lnTo>
                  <a:pt x="194309" y="387386"/>
                </a:lnTo>
                <a:lnTo>
                  <a:pt x="180339" y="408061"/>
                </a:lnTo>
                <a:lnTo>
                  <a:pt x="167639" y="443484"/>
                </a:lnTo>
                <a:lnTo>
                  <a:pt x="160019" y="462534"/>
                </a:lnTo>
                <a:lnTo>
                  <a:pt x="160019" y="461772"/>
                </a:lnTo>
                <a:lnTo>
                  <a:pt x="156209" y="471678"/>
                </a:lnTo>
                <a:lnTo>
                  <a:pt x="156209" y="470916"/>
                </a:lnTo>
                <a:lnTo>
                  <a:pt x="151129" y="480822"/>
                </a:lnTo>
                <a:lnTo>
                  <a:pt x="152399" y="480060"/>
                </a:lnTo>
                <a:lnTo>
                  <a:pt x="152399" y="579076"/>
                </a:lnTo>
                <a:lnTo>
                  <a:pt x="157479" y="569920"/>
                </a:lnTo>
                <a:lnTo>
                  <a:pt x="180339" y="527608"/>
                </a:lnTo>
                <a:lnTo>
                  <a:pt x="200659" y="484383"/>
                </a:lnTo>
                <a:lnTo>
                  <a:pt x="220979" y="434086"/>
                </a:lnTo>
                <a:lnTo>
                  <a:pt x="220979" y="429006"/>
                </a:lnTo>
                <a:lnTo>
                  <a:pt x="226059" y="421386"/>
                </a:lnTo>
                <a:lnTo>
                  <a:pt x="226059" y="423926"/>
                </a:lnTo>
                <a:lnTo>
                  <a:pt x="228599" y="421386"/>
                </a:lnTo>
                <a:lnTo>
                  <a:pt x="237489" y="411471"/>
                </a:lnTo>
                <a:close/>
              </a:path>
              <a:path w="805180" h="1661160">
                <a:moveTo>
                  <a:pt x="207009" y="1472184"/>
                </a:moveTo>
                <a:lnTo>
                  <a:pt x="204470" y="1469136"/>
                </a:lnTo>
                <a:lnTo>
                  <a:pt x="203200" y="1466850"/>
                </a:lnTo>
                <a:lnTo>
                  <a:pt x="200659" y="1463802"/>
                </a:lnTo>
                <a:lnTo>
                  <a:pt x="200659" y="1545524"/>
                </a:lnTo>
                <a:lnTo>
                  <a:pt x="204470" y="1550679"/>
                </a:lnTo>
                <a:lnTo>
                  <a:pt x="205740" y="1551976"/>
                </a:lnTo>
                <a:lnTo>
                  <a:pt x="205740" y="1472184"/>
                </a:lnTo>
                <a:lnTo>
                  <a:pt x="207009" y="1472184"/>
                </a:lnTo>
                <a:close/>
              </a:path>
              <a:path w="805180" h="1661160">
                <a:moveTo>
                  <a:pt x="238759" y="1517904"/>
                </a:moveTo>
                <a:lnTo>
                  <a:pt x="233679" y="1511808"/>
                </a:lnTo>
                <a:lnTo>
                  <a:pt x="229870" y="1506474"/>
                </a:lnTo>
                <a:lnTo>
                  <a:pt x="223520" y="1498896"/>
                </a:lnTo>
                <a:lnTo>
                  <a:pt x="218440" y="1490986"/>
                </a:lnTo>
                <a:lnTo>
                  <a:pt x="213359" y="1483199"/>
                </a:lnTo>
                <a:lnTo>
                  <a:pt x="208279" y="1475994"/>
                </a:lnTo>
                <a:lnTo>
                  <a:pt x="205740" y="1472184"/>
                </a:lnTo>
                <a:lnTo>
                  <a:pt x="205740" y="1551976"/>
                </a:lnTo>
                <a:lnTo>
                  <a:pt x="237490" y="1584407"/>
                </a:lnTo>
                <a:lnTo>
                  <a:pt x="237490" y="1517142"/>
                </a:lnTo>
                <a:lnTo>
                  <a:pt x="238759" y="1517904"/>
                </a:lnTo>
                <a:close/>
              </a:path>
              <a:path w="805180" h="1661160">
                <a:moveTo>
                  <a:pt x="226059" y="421386"/>
                </a:moveTo>
                <a:lnTo>
                  <a:pt x="220979" y="429006"/>
                </a:lnTo>
                <a:lnTo>
                  <a:pt x="224366" y="425619"/>
                </a:lnTo>
                <a:lnTo>
                  <a:pt x="226059" y="421386"/>
                </a:lnTo>
                <a:close/>
              </a:path>
              <a:path w="805180" h="1661160">
                <a:moveTo>
                  <a:pt x="224366" y="425619"/>
                </a:moveTo>
                <a:lnTo>
                  <a:pt x="220979" y="429006"/>
                </a:lnTo>
                <a:lnTo>
                  <a:pt x="220979" y="434086"/>
                </a:lnTo>
                <a:lnTo>
                  <a:pt x="224366" y="425619"/>
                </a:lnTo>
                <a:close/>
              </a:path>
              <a:path w="805180" h="1661160">
                <a:moveTo>
                  <a:pt x="226059" y="423926"/>
                </a:moveTo>
                <a:lnTo>
                  <a:pt x="226059" y="421386"/>
                </a:lnTo>
                <a:lnTo>
                  <a:pt x="224366" y="425619"/>
                </a:lnTo>
                <a:lnTo>
                  <a:pt x="226059" y="423926"/>
                </a:lnTo>
                <a:close/>
              </a:path>
              <a:path w="805180" h="1661160">
                <a:moveTo>
                  <a:pt x="250189" y="397512"/>
                </a:moveTo>
                <a:lnTo>
                  <a:pt x="250189" y="326898"/>
                </a:lnTo>
                <a:lnTo>
                  <a:pt x="247649" y="331470"/>
                </a:lnTo>
                <a:lnTo>
                  <a:pt x="247649" y="330708"/>
                </a:lnTo>
                <a:lnTo>
                  <a:pt x="245109" y="334518"/>
                </a:lnTo>
                <a:lnTo>
                  <a:pt x="245109" y="333756"/>
                </a:lnTo>
                <a:lnTo>
                  <a:pt x="242569" y="337566"/>
                </a:lnTo>
                <a:lnTo>
                  <a:pt x="242569" y="336804"/>
                </a:lnTo>
                <a:lnTo>
                  <a:pt x="238759" y="341376"/>
                </a:lnTo>
                <a:lnTo>
                  <a:pt x="236219" y="343662"/>
                </a:lnTo>
                <a:lnTo>
                  <a:pt x="237489" y="343662"/>
                </a:lnTo>
                <a:lnTo>
                  <a:pt x="237489" y="411471"/>
                </a:lnTo>
                <a:lnTo>
                  <a:pt x="247649" y="400140"/>
                </a:lnTo>
                <a:lnTo>
                  <a:pt x="250189" y="397512"/>
                </a:lnTo>
                <a:close/>
              </a:path>
              <a:path w="805180" h="1661160">
                <a:moveTo>
                  <a:pt x="257809" y="1540764"/>
                </a:moveTo>
                <a:lnTo>
                  <a:pt x="252729" y="1534668"/>
                </a:lnTo>
                <a:lnTo>
                  <a:pt x="252729" y="1535430"/>
                </a:lnTo>
                <a:lnTo>
                  <a:pt x="237490" y="1517142"/>
                </a:lnTo>
                <a:lnTo>
                  <a:pt x="237490" y="1584407"/>
                </a:lnTo>
                <a:lnTo>
                  <a:pt x="241300" y="1588299"/>
                </a:lnTo>
                <a:lnTo>
                  <a:pt x="256540" y="1595620"/>
                </a:lnTo>
                <a:lnTo>
                  <a:pt x="256540" y="1540002"/>
                </a:lnTo>
                <a:lnTo>
                  <a:pt x="257809" y="1540764"/>
                </a:lnTo>
                <a:close/>
              </a:path>
              <a:path w="805180" h="1661160">
                <a:moveTo>
                  <a:pt x="261619" y="385684"/>
                </a:moveTo>
                <a:lnTo>
                  <a:pt x="261619" y="308610"/>
                </a:lnTo>
                <a:lnTo>
                  <a:pt x="256539" y="316230"/>
                </a:lnTo>
                <a:lnTo>
                  <a:pt x="255269" y="320040"/>
                </a:lnTo>
                <a:lnTo>
                  <a:pt x="255269" y="319278"/>
                </a:lnTo>
                <a:lnTo>
                  <a:pt x="252729" y="322326"/>
                </a:lnTo>
                <a:lnTo>
                  <a:pt x="251459" y="324612"/>
                </a:lnTo>
                <a:lnTo>
                  <a:pt x="248919" y="327660"/>
                </a:lnTo>
                <a:lnTo>
                  <a:pt x="250189" y="326898"/>
                </a:lnTo>
                <a:lnTo>
                  <a:pt x="250189" y="397512"/>
                </a:lnTo>
                <a:lnTo>
                  <a:pt x="261619" y="385684"/>
                </a:lnTo>
                <a:close/>
              </a:path>
              <a:path w="805180" h="1661160">
                <a:moveTo>
                  <a:pt x="267970" y="1601111"/>
                </a:moveTo>
                <a:lnTo>
                  <a:pt x="267970" y="1549908"/>
                </a:lnTo>
                <a:lnTo>
                  <a:pt x="262890" y="1544574"/>
                </a:lnTo>
                <a:lnTo>
                  <a:pt x="262890" y="1545336"/>
                </a:lnTo>
                <a:lnTo>
                  <a:pt x="256540" y="1540002"/>
                </a:lnTo>
                <a:lnTo>
                  <a:pt x="256540" y="1595620"/>
                </a:lnTo>
                <a:lnTo>
                  <a:pt x="267970" y="1601111"/>
                </a:lnTo>
                <a:close/>
              </a:path>
              <a:path w="805180" h="1661160">
                <a:moveTo>
                  <a:pt x="805179" y="47244"/>
                </a:moveTo>
                <a:lnTo>
                  <a:pt x="797559" y="0"/>
                </a:lnTo>
                <a:lnTo>
                  <a:pt x="767079" y="4572"/>
                </a:lnTo>
                <a:lnTo>
                  <a:pt x="732790" y="11780"/>
                </a:lnTo>
                <a:lnTo>
                  <a:pt x="693419" y="23931"/>
                </a:lnTo>
                <a:lnTo>
                  <a:pt x="655319" y="37642"/>
                </a:lnTo>
                <a:lnTo>
                  <a:pt x="619759" y="49530"/>
                </a:lnTo>
                <a:lnTo>
                  <a:pt x="599440" y="57150"/>
                </a:lnTo>
                <a:lnTo>
                  <a:pt x="554990" y="73572"/>
                </a:lnTo>
                <a:lnTo>
                  <a:pt x="510539" y="90935"/>
                </a:lnTo>
                <a:lnTo>
                  <a:pt x="467359" y="108931"/>
                </a:lnTo>
                <a:lnTo>
                  <a:pt x="422909" y="127254"/>
                </a:lnTo>
                <a:lnTo>
                  <a:pt x="407669" y="133350"/>
                </a:lnTo>
                <a:lnTo>
                  <a:pt x="389889" y="153162"/>
                </a:lnTo>
                <a:lnTo>
                  <a:pt x="389889" y="152400"/>
                </a:lnTo>
                <a:lnTo>
                  <a:pt x="374649" y="168402"/>
                </a:lnTo>
                <a:lnTo>
                  <a:pt x="339089" y="201677"/>
                </a:lnTo>
                <a:lnTo>
                  <a:pt x="312419" y="231333"/>
                </a:lnTo>
                <a:lnTo>
                  <a:pt x="288289" y="263242"/>
                </a:lnTo>
                <a:lnTo>
                  <a:pt x="264159" y="303276"/>
                </a:lnTo>
                <a:lnTo>
                  <a:pt x="260349" y="308610"/>
                </a:lnTo>
                <a:lnTo>
                  <a:pt x="261619" y="308610"/>
                </a:lnTo>
                <a:lnTo>
                  <a:pt x="261619" y="385684"/>
                </a:lnTo>
                <a:lnTo>
                  <a:pt x="267969" y="379114"/>
                </a:lnTo>
                <a:lnTo>
                  <a:pt x="287019" y="356935"/>
                </a:lnTo>
                <a:lnTo>
                  <a:pt x="302259" y="332232"/>
                </a:lnTo>
                <a:lnTo>
                  <a:pt x="304799" y="326898"/>
                </a:lnTo>
                <a:lnTo>
                  <a:pt x="304799" y="327660"/>
                </a:lnTo>
                <a:lnTo>
                  <a:pt x="307339" y="324104"/>
                </a:lnTo>
                <a:lnTo>
                  <a:pt x="307339" y="322326"/>
                </a:lnTo>
                <a:lnTo>
                  <a:pt x="314959" y="310134"/>
                </a:lnTo>
                <a:lnTo>
                  <a:pt x="318769" y="303276"/>
                </a:lnTo>
                <a:lnTo>
                  <a:pt x="323849" y="294894"/>
                </a:lnTo>
                <a:lnTo>
                  <a:pt x="323849" y="295656"/>
                </a:lnTo>
                <a:lnTo>
                  <a:pt x="328929" y="286512"/>
                </a:lnTo>
                <a:lnTo>
                  <a:pt x="328929" y="287274"/>
                </a:lnTo>
                <a:lnTo>
                  <a:pt x="334009" y="280568"/>
                </a:lnTo>
                <a:lnTo>
                  <a:pt x="334009" y="279654"/>
                </a:lnTo>
                <a:lnTo>
                  <a:pt x="340359" y="271272"/>
                </a:lnTo>
                <a:lnTo>
                  <a:pt x="340359" y="272034"/>
                </a:lnTo>
                <a:lnTo>
                  <a:pt x="346709" y="263652"/>
                </a:lnTo>
                <a:lnTo>
                  <a:pt x="353059" y="256667"/>
                </a:lnTo>
                <a:lnTo>
                  <a:pt x="353059" y="256032"/>
                </a:lnTo>
                <a:lnTo>
                  <a:pt x="359409" y="249047"/>
                </a:lnTo>
                <a:lnTo>
                  <a:pt x="359409" y="248412"/>
                </a:lnTo>
                <a:lnTo>
                  <a:pt x="374649" y="233640"/>
                </a:lnTo>
                <a:lnTo>
                  <a:pt x="374649" y="233172"/>
                </a:lnTo>
                <a:lnTo>
                  <a:pt x="391159" y="217170"/>
                </a:lnTo>
                <a:lnTo>
                  <a:pt x="407669" y="201930"/>
                </a:lnTo>
                <a:lnTo>
                  <a:pt x="430529" y="178887"/>
                </a:lnTo>
                <a:lnTo>
                  <a:pt x="430529" y="175260"/>
                </a:lnTo>
                <a:lnTo>
                  <a:pt x="439419" y="169926"/>
                </a:lnTo>
                <a:lnTo>
                  <a:pt x="439419" y="171704"/>
                </a:lnTo>
                <a:lnTo>
                  <a:pt x="441959" y="170688"/>
                </a:lnTo>
                <a:lnTo>
                  <a:pt x="461009" y="162282"/>
                </a:lnTo>
                <a:lnTo>
                  <a:pt x="481329" y="153804"/>
                </a:lnTo>
                <a:lnTo>
                  <a:pt x="501649" y="145386"/>
                </a:lnTo>
                <a:lnTo>
                  <a:pt x="521969" y="137160"/>
                </a:lnTo>
                <a:lnTo>
                  <a:pt x="538479" y="130302"/>
                </a:lnTo>
                <a:lnTo>
                  <a:pt x="554990" y="124206"/>
                </a:lnTo>
                <a:lnTo>
                  <a:pt x="575309" y="116637"/>
                </a:lnTo>
                <a:lnTo>
                  <a:pt x="595629" y="108851"/>
                </a:lnTo>
                <a:lnTo>
                  <a:pt x="614679" y="101313"/>
                </a:lnTo>
                <a:lnTo>
                  <a:pt x="636269" y="94488"/>
                </a:lnTo>
                <a:lnTo>
                  <a:pt x="645159" y="91154"/>
                </a:lnTo>
                <a:lnTo>
                  <a:pt x="645159" y="90678"/>
                </a:lnTo>
                <a:lnTo>
                  <a:pt x="668019" y="83058"/>
                </a:lnTo>
                <a:lnTo>
                  <a:pt x="679449" y="78486"/>
                </a:lnTo>
                <a:lnTo>
                  <a:pt x="692149" y="74676"/>
                </a:lnTo>
                <a:lnTo>
                  <a:pt x="704849" y="70104"/>
                </a:lnTo>
                <a:lnTo>
                  <a:pt x="717549" y="66294"/>
                </a:lnTo>
                <a:lnTo>
                  <a:pt x="731519" y="60960"/>
                </a:lnTo>
                <a:lnTo>
                  <a:pt x="745490" y="56769"/>
                </a:lnTo>
                <a:lnTo>
                  <a:pt x="745490" y="56388"/>
                </a:lnTo>
                <a:lnTo>
                  <a:pt x="751840" y="55118"/>
                </a:lnTo>
                <a:lnTo>
                  <a:pt x="751840" y="54864"/>
                </a:lnTo>
                <a:lnTo>
                  <a:pt x="758190" y="53594"/>
                </a:lnTo>
                <a:lnTo>
                  <a:pt x="758190" y="53340"/>
                </a:lnTo>
                <a:lnTo>
                  <a:pt x="765809" y="51816"/>
                </a:lnTo>
                <a:lnTo>
                  <a:pt x="788669" y="49530"/>
                </a:lnTo>
                <a:lnTo>
                  <a:pt x="805179" y="47244"/>
                </a:lnTo>
                <a:close/>
              </a:path>
              <a:path w="805180" h="1661160">
                <a:moveTo>
                  <a:pt x="273422" y="1554378"/>
                </a:moveTo>
                <a:lnTo>
                  <a:pt x="265430" y="1547241"/>
                </a:lnTo>
                <a:lnTo>
                  <a:pt x="266604" y="1548474"/>
                </a:lnTo>
                <a:lnTo>
                  <a:pt x="267217" y="1549005"/>
                </a:lnTo>
                <a:lnTo>
                  <a:pt x="267970" y="1549908"/>
                </a:lnTo>
                <a:lnTo>
                  <a:pt x="267970" y="1601111"/>
                </a:lnTo>
                <a:lnTo>
                  <a:pt x="270509" y="1602331"/>
                </a:lnTo>
                <a:lnTo>
                  <a:pt x="270509" y="1552194"/>
                </a:lnTo>
                <a:lnTo>
                  <a:pt x="273422" y="1554378"/>
                </a:lnTo>
                <a:close/>
              </a:path>
              <a:path w="805180" h="1661160">
                <a:moveTo>
                  <a:pt x="279400" y="1605915"/>
                </a:moveTo>
                <a:lnTo>
                  <a:pt x="279400" y="1557528"/>
                </a:lnTo>
                <a:lnTo>
                  <a:pt x="275590" y="1556004"/>
                </a:lnTo>
                <a:lnTo>
                  <a:pt x="270509" y="1552194"/>
                </a:lnTo>
                <a:lnTo>
                  <a:pt x="270509" y="1602331"/>
                </a:lnTo>
                <a:lnTo>
                  <a:pt x="275590" y="1604772"/>
                </a:lnTo>
                <a:lnTo>
                  <a:pt x="279400" y="1605915"/>
                </a:lnTo>
                <a:close/>
              </a:path>
              <a:path w="805180" h="1661160">
                <a:moveTo>
                  <a:pt x="278129" y="1556766"/>
                </a:moveTo>
                <a:lnTo>
                  <a:pt x="274320" y="1554480"/>
                </a:lnTo>
                <a:lnTo>
                  <a:pt x="275590" y="1556004"/>
                </a:lnTo>
                <a:lnTo>
                  <a:pt x="278129" y="1556766"/>
                </a:lnTo>
                <a:close/>
              </a:path>
              <a:path w="805180" h="1661160">
                <a:moveTo>
                  <a:pt x="279400" y="1557528"/>
                </a:moveTo>
                <a:lnTo>
                  <a:pt x="278129" y="1556766"/>
                </a:lnTo>
                <a:lnTo>
                  <a:pt x="275590" y="1556004"/>
                </a:lnTo>
                <a:lnTo>
                  <a:pt x="279400" y="1557528"/>
                </a:lnTo>
                <a:close/>
              </a:path>
              <a:path w="805180" h="1661160">
                <a:moveTo>
                  <a:pt x="326070" y="1571814"/>
                </a:moveTo>
                <a:lnTo>
                  <a:pt x="323850" y="1570482"/>
                </a:lnTo>
                <a:lnTo>
                  <a:pt x="317500" y="1568958"/>
                </a:lnTo>
                <a:lnTo>
                  <a:pt x="313690" y="1567434"/>
                </a:lnTo>
                <a:lnTo>
                  <a:pt x="309880" y="1566672"/>
                </a:lnTo>
                <a:lnTo>
                  <a:pt x="303530" y="1564156"/>
                </a:lnTo>
                <a:lnTo>
                  <a:pt x="297180" y="1562257"/>
                </a:lnTo>
                <a:lnTo>
                  <a:pt x="290830" y="1560469"/>
                </a:lnTo>
                <a:lnTo>
                  <a:pt x="283209" y="1558290"/>
                </a:lnTo>
                <a:lnTo>
                  <a:pt x="278129" y="1556766"/>
                </a:lnTo>
                <a:lnTo>
                  <a:pt x="279400" y="1557528"/>
                </a:lnTo>
                <a:lnTo>
                  <a:pt x="279400" y="1605915"/>
                </a:lnTo>
                <a:lnTo>
                  <a:pt x="283209" y="1607058"/>
                </a:lnTo>
                <a:lnTo>
                  <a:pt x="284480" y="1607820"/>
                </a:lnTo>
                <a:lnTo>
                  <a:pt x="287020" y="1608582"/>
                </a:lnTo>
                <a:lnTo>
                  <a:pt x="289559" y="1608582"/>
                </a:lnTo>
                <a:lnTo>
                  <a:pt x="289559" y="1608963"/>
                </a:lnTo>
                <a:lnTo>
                  <a:pt x="290830" y="1609344"/>
                </a:lnTo>
                <a:lnTo>
                  <a:pt x="290830" y="1609775"/>
                </a:lnTo>
                <a:lnTo>
                  <a:pt x="304800" y="1614525"/>
                </a:lnTo>
                <a:lnTo>
                  <a:pt x="312420" y="1616756"/>
                </a:lnTo>
                <a:lnTo>
                  <a:pt x="318770" y="1619250"/>
                </a:lnTo>
                <a:lnTo>
                  <a:pt x="321309" y="1619139"/>
                </a:lnTo>
                <a:lnTo>
                  <a:pt x="321309" y="1572006"/>
                </a:lnTo>
                <a:lnTo>
                  <a:pt x="323850" y="1571903"/>
                </a:lnTo>
                <a:lnTo>
                  <a:pt x="326070" y="1571814"/>
                </a:lnTo>
                <a:close/>
              </a:path>
              <a:path w="805180" h="1661160">
                <a:moveTo>
                  <a:pt x="289559" y="1608963"/>
                </a:moveTo>
                <a:lnTo>
                  <a:pt x="289559" y="1608582"/>
                </a:lnTo>
                <a:lnTo>
                  <a:pt x="288290" y="1608582"/>
                </a:lnTo>
                <a:lnTo>
                  <a:pt x="289559" y="1608963"/>
                </a:lnTo>
                <a:close/>
              </a:path>
              <a:path w="805180" h="1661160">
                <a:moveTo>
                  <a:pt x="290830" y="1609775"/>
                </a:moveTo>
                <a:lnTo>
                  <a:pt x="290830" y="1609344"/>
                </a:lnTo>
                <a:lnTo>
                  <a:pt x="289559" y="1609344"/>
                </a:lnTo>
                <a:lnTo>
                  <a:pt x="290830" y="1609775"/>
                </a:lnTo>
                <a:close/>
              </a:path>
              <a:path w="805180" h="1661160">
                <a:moveTo>
                  <a:pt x="308609" y="322326"/>
                </a:moveTo>
                <a:lnTo>
                  <a:pt x="307339" y="322326"/>
                </a:lnTo>
                <a:lnTo>
                  <a:pt x="307339" y="324104"/>
                </a:lnTo>
                <a:lnTo>
                  <a:pt x="308609" y="322326"/>
                </a:lnTo>
                <a:close/>
              </a:path>
              <a:path w="805180" h="1661160">
                <a:moveTo>
                  <a:pt x="328930" y="1572768"/>
                </a:moveTo>
                <a:lnTo>
                  <a:pt x="326390" y="1572006"/>
                </a:lnTo>
                <a:lnTo>
                  <a:pt x="321309" y="1572006"/>
                </a:lnTo>
                <a:lnTo>
                  <a:pt x="328930" y="1572768"/>
                </a:lnTo>
                <a:close/>
              </a:path>
              <a:path w="805180" h="1661160">
                <a:moveTo>
                  <a:pt x="328930" y="1618808"/>
                </a:moveTo>
                <a:lnTo>
                  <a:pt x="328930" y="1572768"/>
                </a:lnTo>
                <a:lnTo>
                  <a:pt x="321309" y="1572006"/>
                </a:lnTo>
                <a:lnTo>
                  <a:pt x="321309" y="1619139"/>
                </a:lnTo>
                <a:lnTo>
                  <a:pt x="323850" y="1619029"/>
                </a:lnTo>
                <a:lnTo>
                  <a:pt x="326390" y="1618919"/>
                </a:lnTo>
                <a:lnTo>
                  <a:pt x="328930" y="1618808"/>
                </a:lnTo>
                <a:close/>
              </a:path>
              <a:path w="805180" h="1661160">
                <a:moveTo>
                  <a:pt x="491013" y="1611771"/>
                </a:moveTo>
                <a:lnTo>
                  <a:pt x="483424" y="1565477"/>
                </a:lnTo>
                <a:lnTo>
                  <a:pt x="328930" y="1571699"/>
                </a:lnTo>
                <a:lnTo>
                  <a:pt x="326070" y="1571814"/>
                </a:lnTo>
                <a:lnTo>
                  <a:pt x="326390" y="1572006"/>
                </a:lnTo>
                <a:lnTo>
                  <a:pt x="328930" y="1572768"/>
                </a:lnTo>
                <a:lnTo>
                  <a:pt x="328930" y="1618808"/>
                </a:lnTo>
                <a:lnTo>
                  <a:pt x="491013" y="1611771"/>
                </a:lnTo>
                <a:close/>
              </a:path>
              <a:path w="805180" h="1661160">
                <a:moveTo>
                  <a:pt x="335279" y="278892"/>
                </a:moveTo>
                <a:lnTo>
                  <a:pt x="334009" y="279654"/>
                </a:lnTo>
                <a:lnTo>
                  <a:pt x="334009" y="280568"/>
                </a:lnTo>
                <a:lnTo>
                  <a:pt x="335279" y="278892"/>
                </a:lnTo>
                <a:close/>
              </a:path>
              <a:path w="805180" h="1661160">
                <a:moveTo>
                  <a:pt x="354329" y="255270"/>
                </a:moveTo>
                <a:lnTo>
                  <a:pt x="353059" y="256032"/>
                </a:lnTo>
                <a:lnTo>
                  <a:pt x="353059" y="256667"/>
                </a:lnTo>
                <a:lnTo>
                  <a:pt x="354329" y="255270"/>
                </a:lnTo>
                <a:close/>
              </a:path>
              <a:path w="805180" h="1661160">
                <a:moveTo>
                  <a:pt x="360679" y="247650"/>
                </a:moveTo>
                <a:lnTo>
                  <a:pt x="359409" y="248412"/>
                </a:lnTo>
                <a:lnTo>
                  <a:pt x="359409" y="249047"/>
                </a:lnTo>
                <a:lnTo>
                  <a:pt x="360679" y="247650"/>
                </a:lnTo>
                <a:close/>
              </a:path>
              <a:path w="805180" h="1661160">
                <a:moveTo>
                  <a:pt x="375919" y="232410"/>
                </a:moveTo>
                <a:lnTo>
                  <a:pt x="374649" y="233172"/>
                </a:lnTo>
                <a:lnTo>
                  <a:pt x="374649" y="233640"/>
                </a:lnTo>
                <a:lnTo>
                  <a:pt x="375919" y="232410"/>
                </a:lnTo>
                <a:close/>
              </a:path>
              <a:path w="805180" h="1661160">
                <a:moveTo>
                  <a:pt x="439419" y="169926"/>
                </a:moveTo>
                <a:lnTo>
                  <a:pt x="430529" y="175260"/>
                </a:lnTo>
                <a:lnTo>
                  <a:pt x="436495" y="172873"/>
                </a:lnTo>
                <a:lnTo>
                  <a:pt x="439419" y="169926"/>
                </a:lnTo>
                <a:close/>
              </a:path>
              <a:path w="805180" h="1661160">
                <a:moveTo>
                  <a:pt x="436495" y="172873"/>
                </a:moveTo>
                <a:lnTo>
                  <a:pt x="430529" y="175260"/>
                </a:lnTo>
                <a:lnTo>
                  <a:pt x="430529" y="178887"/>
                </a:lnTo>
                <a:lnTo>
                  <a:pt x="436495" y="172873"/>
                </a:lnTo>
                <a:close/>
              </a:path>
              <a:path w="805180" h="1661160">
                <a:moveTo>
                  <a:pt x="439419" y="171704"/>
                </a:moveTo>
                <a:lnTo>
                  <a:pt x="439419" y="169926"/>
                </a:lnTo>
                <a:lnTo>
                  <a:pt x="436495" y="172873"/>
                </a:lnTo>
                <a:lnTo>
                  <a:pt x="439419" y="171704"/>
                </a:lnTo>
                <a:close/>
              </a:path>
              <a:path w="805180" h="1661160">
                <a:moveTo>
                  <a:pt x="627380" y="1569720"/>
                </a:moveTo>
                <a:lnTo>
                  <a:pt x="476250" y="1521714"/>
                </a:lnTo>
                <a:lnTo>
                  <a:pt x="483424" y="1565477"/>
                </a:lnTo>
                <a:lnTo>
                  <a:pt x="510540" y="1564386"/>
                </a:lnTo>
                <a:lnTo>
                  <a:pt x="511809" y="1610868"/>
                </a:lnTo>
                <a:lnTo>
                  <a:pt x="511809" y="1652106"/>
                </a:lnTo>
                <a:lnTo>
                  <a:pt x="627380" y="1569720"/>
                </a:lnTo>
                <a:close/>
              </a:path>
              <a:path w="805180" h="1661160">
                <a:moveTo>
                  <a:pt x="511809" y="1610868"/>
                </a:moveTo>
                <a:lnTo>
                  <a:pt x="510540" y="1564386"/>
                </a:lnTo>
                <a:lnTo>
                  <a:pt x="483424" y="1565477"/>
                </a:lnTo>
                <a:lnTo>
                  <a:pt x="491013" y="1611771"/>
                </a:lnTo>
                <a:lnTo>
                  <a:pt x="510540" y="1610923"/>
                </a:lnTo>
                <a:lnTo>
                  <a:pt x="511809" y="1610868"/>
                </a:lnTo>
                <a:close/>
              </a:path>
              <a:path w="805180" h="1661160">
                <a:moveTo>
                  <a:pt x="511809" y="1652106"/>
                </a:moveTo>
                <a:lnTo>
                  <a:pt x="511809" y="1610868"/>
                </a:lnTo>
                <a:lnTo>
                  <a:pt x="491013" y="1611771"/>
                </a:lnTo>
                <a:lnTo>
                  <a:pt x="499109" y="1661160"/>
                </a:lnTo>
                <a:lnTo>
                  <a:pt x="511809" y="1652106"/>
                </a:lnTo>
                <a:close/>
              </a:path>
              <a:path w="805180" h="1661160">
                <a:moveTo>
                  <a:pt x="646429" y="90678"/>
                </a:moveTo>
                <a:lnTo>
                  <a:pt x="645159" y="90678"/>
                </a:lnTo>
                <a:lnTo>
                  <a:pt x="645159" y="91154"/>
                </a:lnTo>
                <a:lnTo>
                  <a:pt x="646429" y="90678"/>
                </a:lnTo>
                <a:close/>
              </a:path>
              <a:path w="805180" h="1661160">
                <a:moveTo>
                  <a:pt x="746759" y="56388"/>
                </a:moveTo>
                <a:lnTo>
                  <a:pt x="745490" y="56388"/>
                </a:lnTo>
                <a:lnTo>
                  <a:pt x="745490" y="56769"/>
                </a:lnTo>
                <a:lnTo>
                  <a:pt x="746759" y="56388"/>
                </a:lnTo>
                <a:close/>
              </a:path>
              <a:path w="805180" h="1661160">
                <a:moveTo>
                  <a:pt x="753109" y="54864"/>
                </a:moveTo>
                <a:lnTo>
                  <a:pt x="751840" y="54864"/>
                </a:lnTo>
                <a:lnTo>
                  <a:pt x="751840" y="55118"/>
                </a:lnTo>
                <a:lnTo>
                  <a:pt x="753109" y="54864"/>
                </a:lnTo>
                <a:close/>
              </a:path>
              <a:path w="805180" h="1661160">
                <a:moveTo>
                  <a:pt x="759459" y="53340"/>
                </a:moveTo>
                <a:lnTo>
                  <a:pt x="758190" y="53340"/>
                </a:lnTo>
                <a:lnTo>
                  <a:pt x="758190" y="53594"/>
                </a:lnTo>
                <a:lnTo>
                  <a:pt x="759459" y="53340"/>
                </a:lnTo>
                <a:close/>
              </a:path>
            </a:pathLst>
          </a:custGeom>
          <a:solidFill>
            <a:srgbClr val="FF0000"/>
          </a:solidFill>
        </p:spPr>
        <p:txBody>
          <a:bodyPr wrap="square" lIns="0" tIns="0" rIns="0" bIns="0" rtlCol="0"/>
          <a:lstStyle/>
          <a:p>
            <a:endParaRPr/>
          </a:p>
        </p:txBody>
      </p:sp>
      <p:sp>
        <p:nvSpPr>
          <p:cNvPr id="15" name="Title 1">
            <a:extLst>
              <a:ext uri="{FF2B5EF4-FFF2-40B4-BE49-F238E27FC236}">
                <a16:creationId xmlns:a16="http://schemas.microsoft.com/office/drawing/2014/main" id="{40BC0A27-6339-9138-2A09-17083865B09D}"/>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extLst>
      <p:ext uri="{BB962C8B-B14F-4D97-AF65-F5344CB8AC3E}">
        <p14:creationId xmlns:p14="http://schemas.microsoft.com/office/powerpoint/2010/main" val="1389752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0D45D-7B8F-2B79-A2E1-EF6F095E5C3A}"/>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695EF27-8C04-9CC8-0E2F-381BB83A065B}"/>
              </a:ext>
            </a:extLst>
          </p:cNvPr>
          <p:cNvSpPr/>
          <p:nvPr/>
        </p:nvSpPr>
        <p:spPr>
          <a:xfrm>
            <a:off x="457200" y="914400"/>
            <a:ext cx="5669280" cy="362465"/>
          </a:xfrm>
          <a:prstGeom prst="rect">
            <a:avLst/>
          </a:prstGeom>
          <a:noFill/>
          <a:ln/>
        </p:spPr>
        <p:txBody>
          <a:bodyPr wrap="square" rtlCol="0" anchor="t">
            <a:noAutofit/>
          </a:bodyPr>
          <a:lstStyle/>
          <a:p>
            <a:pPr marL="0" indent="0">
              <a:buNone/>
            </a:pPr>
            <a:r>
              <a:rPr lang="en-US" sz="1600" dirty="0"/>
              <a:t>ID Verification</a:t>
            </a:r>
            <a:endParaRPr lang="en-US" sz="2000" dirty="0"/>
          </a:p>
        </p:txBody>
      </p:sp>
      <p:graphicFrame>
        <p:nvGraphicFramePr>
          <p:cNvPr id="6" name="Diagram 5">
            <a:extLst>
              <a:ext uri="{FF2B5EF4-FFF2-40B4-BE49-F238E27FC236}">
                <a16:creationId xmlns:a16="http://schemas.microsoft.com/office/drawing/2014/main" id="{4A33CD81-C82E-D60F-C37D-B04064B1947F}"/>
              </a:ext>
            </a:extLst>
          </p:cNvPr>
          <p:cNvGraphicFramePr/>
          <p:nvPr>
            <p:extLst>
              <p:ext uri="{D42A27DB-BD31-4B8C-83A1-F6EECF244321}">
                <p14:modId xmlns:p14="http://schemas.microsoft.com/office/powerpoint/2010/main" val="2993623159"/>
              </p:ext>
            </p:extLst>
          </p:nvPr>
        </p:nvGraphicFramePr>
        <p:xfrm>
          <a:off x="808132" y="1370456"/>
          <a:ext cx="10530428" cy="71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1" name="object 2"/>
          <p:cNvGrpSpPr/>
          <p:nvPr/>
        </p:nvGrpSpPr>
        <p:grpSpPr>
          <a:xfrm>
            <a:off x="82379" y="2107946"/>
            <a:ext cx="10058400" cy="4622038"/>
            <a:chOff x="0" y="2093976"/>
            <a:chExt cx="10058400" cy="4622038"/>
          </a:xfrm>
        </p:grpSpPr>
        <p:sp>
          <p:nvSpPr>
            <p:cNvPr id="32" name="object 4"/>
            <p:cNvSpPr/>
            <p:nvPr/>
          </p:nvSpPr>
          <p:spPr>
            <a:xfrm>
              <a:off x="0" y="5842254"/>
              <a:ext cx="10058400" cy="873760"/>
            </a:xfrm>
            <a:custGeom>
              <a:avLst/>
              <a:gdLst/>
              <a:ahLst/>
              <a:cxnLst/>
              <a:rect l="l" t="t" r="r" b="b"/>
              <a:pathLst>
                <a:path w="10058400" h="873759">
                  <a:moveTo>
                    <a:pt x="0" y="873252"/>
                  </a:moveTo>
                  <a:lnTo>
                    <a:pt x="0" y="0"/>
                  </a:lnTo>
                  <a:lnTo>
                    <a:pt x="10058400" y="0"/>
                  </a:lnTo>
                  <a:lnTo>
                    <a:pt x="10058400" y="873252"/>
                  </a:lnTo>
                  <a:lnTo>
                    <a:pt x="0" y="873252"/>
                  </a:lnTo>
                  <a:close/>
                </a:path>
              </a:pathLst>
            </a:custGeom>
            <a:ln w="10477">
              <a:solidFill>
                <a:srgbClr val="001244"/>
              </a:solidFill>
            </a:ln>
          </p:spPr>
          <p:txBody>
            <a:bodyPr wrap="square" lIns="0" tIns="0" rIns="0" bIns="0" rtlCol="0"/>
            <a:lstStyle/>
            <a:p>
              <a:endParaRPr/>
            </a:p>
          </p:txBody>
        </p:sp>
        <p:pic>
          <p:nvPicPr>
            <p:cNvPr id="33" name="object 5"/>
            <p:cNvPicPr/>
            <p:nvPr/>
          </p:nvPicPr>
          <p:blipFill>
            <a:blip r:embed="rId8" cstate="print"/>
            <a:stretch>
              <a:fillRect/>
            </a:stretch>
          </p:blipFill>
          <p:spPr>
            <a:xfrm>
              <a:off x="7909559" y="6095238"/>
              <a:ext cx="1463039" cy="336804"/>
            </a:xfrm>
            <a:prstGeom prst="rect">
              <a:avLst/>
            </a:prstGeom>
          </p:spPr>
        </p:pic>
        <p:pic>
          <p:nvPicPr>
            <p:cNvPr id="34" name="object 6"/>
            <p:cNvPicPr/>
            <p:nvPr/>
          </p:nvPicPr>
          <p:blipFill>
            <a:blip r:embed="rId9" cstate="print"/>
            <a:stretch>
              <a:fillRect/>
            </a:stretch>
          </p:blipFill>
          <p:spPr>
            <a:xfrm>
              <a:off x="1203959" y="2274570"/>
              <a:ext cx="1265682" cy="4134611"/>
            </a:xfrm>
            <a:prstGeom prst="rect">
              <a:avLst/>
            </a:prstGeom>
          </p:spPr>
        </p:pic>
        <p:sp>
          <p:nvSpPr>
            <p:cNvPr id="35" name="object 7"/>
            <p:cNvSpPr/>
            <p:nvPr/>
          </p:nvSpPr>
          <p:spPr>
            <a:xfrm>
              <a:off x="1180337" y="2250948"/>
              <a:ext cx="1313180" cy="4182110"/>
            </a:xfrm>
            <a:custGeom>
              <a:avLst/>
              <a:gdLst/>
              <a:ahLst/>
              <a:cxnLst/>
              <a:rect l="l" t="t" r="r" b="b"/>
              <a:pathLst>
                <a:path w="1313180" h="4182110">
                  <a:moveTo>
                    <a:pt x="0" y="4181855"/>
                  </a:moveTo>
                  <a:lnTo>
                    <a:pt x="0" y="0"/>
                  </a:lnTo>
                  <a:lnTo>
                    <a:pt x="1312925" y="0"/>
                  </a:lnTo>
                  <a:lnTo>
                    <a:pt x="1312926" y="4181855"/>
                  </a:lnTo>
                  <a:lnTo>
                    <a:pt x="0" y="4181855"/>
                  </a:lnTo>
                  <a:close/>
                </a:path>
              </a:pathLst>
            </a:custGeom>
            <a:ln w="47142">
              <a:solidFill>
                <a:srgbClr val="001D60"/>
              </a:solidFill>
            </a:ln>
          </p:spPr>
          <p:txBody>
            <a:bodyPr wrap="square" lIns="0" tIns="0" rIns="0" bIns="0" rtlCol="0"/>
            <a:lstStyle/>
            <a:p>
              <a:endParaRPr/>
            </a:p>
          </p:txBody>
        </p:sp>
        <p:pic>
          <p:nvPicPr>
            <p:cNvPr id="36" name="object 8"/>
            <p:cNvPicPr/>
            <p:nvPr/>
          </p:nvPicPr>
          <p:blipFill>
            <a:blip r:embed="rId10" cstate="print"/>
            <a:stretch>
              <a:fillRect/>
            </a:stretch>
          </p:blipFill>
          <p:spPr>
            <a:xfrm>
              <a:off x="3410711" y="2756144"/>
              <a:ext cx="2060448" cy="2922279"/>
            </a:xfrm>
            <a:prstGeom prst="rect">
              <a:avLst/>
            </a:prstGeom>
          </p:spPr>
        </p:pic>
        <p:sp>
          <p:nvSpPr>
            <p:cNvPr id="37" name="object 9"/>
            <p:cNvSpPr/>
            <p:nvPr/>
          </p:nvSpPr>
          <p:spPr>
            <a:xfrm>
              <a:off x="3387089" y="2692146"/>
              <a:ext cx="2108200" cy="3009900"/>
            </a:xfrm>
            <a:custGeom>
              <a:avLst/>
              <a:gdLst/>
              <a:ahLst/>
              <a:cxnLst/>
              <a:rect l="l" t="t" r="r" b="b"/>
              <a:pathLst>
                <a:path w="2108200" h="3009900">
                  <a:moveTo>
                    <a:pt x="0" y="3009900"/>
                  </a:moveTo>
                  <a:lnTo>
                    <a:pt x="0" y="0"/>
                  </a:lnTo>
                  <a:lnTo>
                    <a:pt x="2107691" y="0"/>
                  </a:lnTo>
                  <a:lnTo>
                    <a:pt x="2107691" y="3009900"/>
                  </a:lnTo>
                  <a:lnTo>
                    <a:pt x="0" y="3009900"/>
                  </a:lnTo>
                  <a:close/>
                </a:path>
              </a:pathLst>
            </a:custGeom>
            <a:ln w="47142">
              <a:solidFill>
                <a:srgbClr val="001D60"/>
              </a:solidFill>
            </a:ln>
          </p:spPr>
          <p:txBody>
            <a:bodyPr wrap="square" lIns="0" tIns="0" rIns="0" bIns="0" rtlCol="0"/>
            <a:lstStyle/>
            <a:p>
              <a:endParaRPr/>
            </a:p>
          </p:txBody>
        </p:sp>
        <p:pic>
          <p:nvPicPr>
            <p:cNvPr id="38" name="object 10"/>
            <p:cNvPicPr/>
            <p:nvPr/>
          </p:nvPicPr>
          <p:blipFill>
            <a:blip r:embed="rId11" cstate="print"/>
            <a:stretch>
              <a:fillRect/>
            </a:stretch>
          </p:blipFill>
          <p:spPr>
            <a:xfrm>
              <a:off x="6396228" y="2117598"/>
              <a:ext cx="2851404" cy="3840479"/>
            </a:xfrm>
            <a:prstGeom prst="rect">
              <a:avLst/>
            </a:prstGeom>
          </p:spPr>
        </p:pic>
        <p:sp>
          <p:nvSpPr>
            <p:cNvPr id="39" name="object 11"/>
            <p:cNvSpPr/>
            <p:nvPr/>
          </p:nvSpPr>
          <p:spPr>
            <a:xfrm>
              <a:off x="6372605" y="2093976"/>
              <a:ext cx="2898775" cy="3888104"/>
            </a:xfrm>
            <a:custGeom>
              <a:avLst/>
              <a:gdLst/>
              <a:ahLst/>
              <a:cxnLst/>
              <a:rect l="l" t="t" r="r" b="b"/>
              <a:pathLst>
                <a:path w="2898775" h="3888104">
                  <a:moveTo>
                    <a:pt x="0" y="3887724"/>
                  </a:moveTo>
                  <a:lnTo>
                    <a:pt x="0" y="0"/>
                  </a:lnTo>
                  <a:lnTo>
                    <a:pt x="2898648" y="0"/>
                  </a:lnTo>
                  <a:lnTo>
                    <a:pt x="2898648" y="3887724"/>
                  </a:lnTo>
                  <a:lnTo>
                    <a:pt x="0" y="3887724"/>
                  </a:lnTo>
                  <a:close/>
                </a:path>
              </a:pathLst>
            </a:custGeom>
            <a:ln w="47142">
              <a:solidFill>
                <a:srgbClr val="001D60"/>
              </a:solidFill>
            </a:ln>
          </p:spPr>
          <p:txBody>
            <a:bodyPr wrap="square" lIns="0" tIns="0" rIns="0" bIns="0" rtlCol="0"/>
            <a:lstStyle/>
            <a:p>
              <a:endParaRPr/>
            </a:p>
          </p:txBody>
        </p:sp>
        <p:sp>
          <p:nvSpPr>
            <p:cNvPr id="40" name="object 12"/>
            <p:cNvSpPr/>
            <p:nvPr/>
          </p:nvSpPr>
          <p:spPr>
            <a:xfrm>
              <a:off x="1083564" y="3510534"/>
              <a:ext cx="1607185" cy="656590"/>
            </a:xfrm>
            <a:custGeom>
              <a:avLst/>
              <a:gdLst/>
              <a:ahLst/>
              <a:cxnLst/>
              <a:rect l="l" t="t" r="r" b="b"/>
              <a:pathLst>
                <a:path w="1607185" h="656589">
                  <a:moveTo>
                    <a:pt x="0" y="327660"/>
                  </a:moveTo>
                  <a:lnTo>
                    <a:pt x="10514" y="274601"/>
                  </a:lnTo>
                  <a:lnTo>
                    <a:pt x="40952" y="224235"/>
                  </a:lnTo>
                  <a:lnTo>
                    <a:pt x="89661" y="177243"/>
                  </a:lnTo>
                  <a:lnTo>
                    <a:pt x="154984" y="134307"/>
                  </a:lnTo>
                  <a:lnTo>
                    <a:pt x="193359" y="114572"/>
                  </a:lnTo>
                  <a:lnTo>
                    <a:pt x="235267" y="96107"/>
                  </a:lnTo>
                  <a:lnTo>
                    <a:pt x="280501" y="78996"/>
                  </a:lnTo>
                  <a:lnTo>
                    <a:pt x="328854" y="63325"/>
                  </a:lnTo>
                  <a:lnTo>
                    <a:pt x="380120" y="49178"/>
                  </a:lnTo>
                  <a:lnTo>
                    <a:pt x="434091" y="36642"/>
                  </a:lnTo>
                  <a:lnTo>
                    <a:pt x="490561" y="25800"/>
                  </a:lnTo>
                  <a:lnTo>
                    <a:pt x="549322" y="16739"/>
                  </a:lnTo>
                  <a:lnTo>
                    <a:pt x="610169" y="9543"/>
                  </a:lnTo>
                  <a:lnTo>
                    <a:pt x="672893" y="4298"/>
                  </a:lnTo>
                  <a:lnTo>
                    <a:pt x="737288" y="1088"/>
                  </a:lnTo>
                  <a:lnTo>
                    <a:pt x="803148" y="0"/>
                  </a:lnTo>
                  <a:lnTo>
                    <a:pt x="869116" y="1088"/>
                  </a:lnTo>
                  <a:lnTo>
                    <a:pt x="933609" y="4298"/>
                  </a:lnTo>
                  <a:lnTo>
                    <a:pt x="996421" y="9543"/>
                  </a:lnTo>
                  <a:lnTo>
                    <a:pt x="1057345" y="16739"/>
                  </a:lnTo>
                  <a:lnTo>
                    <a:pt x="1116175" y="25800"/>
                  </a:lnTo>
                  <a:lnTo>
                    <a:pt x="1172705" y="36642"/>
                  </a:lnTo>
                  <a:lnTo>
                    <a:pt x="1226728" y="49178"/>
                  </a:lnTo>
                  <a:lnTo>
                    <a:pt x="1278038" y="63325"/>
                  </a:lnTo>
                  <a:lnTo>
                    <a:pt x="1326429" y="78996"/>
                  </a:lnTo>
                  <a:lnTo>
                    <a:pt x="1371695" y="96107"/>
                  </a:lnTo>
                  <a:lnTo>
                    <a:pt x="1413628" y="114572"/>
                  </a:lnTo>
                  <a:lnTo>
                    <a:pt x="1452024" y="134307"/>
                  </a:lnTo>
                  <a:lnTo>
                    <a:pt x="1486675" y="155225"/>
                  </a:lnTo>
                  <a:lnTo>
                    <a:pt x="1543919" y="200275"/>
                  </a:lnTo>
                  <a:lnTo>
                    <a:pt x="1583709" y="249039"/>
                  </a:lnTo>
                  <a:lnTo>
                    <a:pt x="1604394" y="300836"/>
                  </a:lnTo>
                  <a:lnTo>
                    <a:pt x="1607058" y="327660"/>
                  </a:lnTo>
                  <a:lnTo>
                    <a:pt x="1604394" y="354592"/>
                  </a:lnTo>
                  <a:lnTo>
                    <a:pt x="1583709" y="406575"/>
                  </a:lnTo>
                  <a:lnTo>
                    <a:pt x="1543919" y="455485"/>
                  </a:lnTo>
                  <a:lnTo>
                    <a:pt x="1486675" y="500646"/>
                  </a:lnTo>
                  <a:lnTo>
                    <a:pt x="1452024" y="521610"/>
                  </a:lnTo>
                  <a:lnTo>
                    <a:pt x="1413628" y="541382"/>
                  </a:lnTo>
                  <a:lnTo>
                    <a:pt x="1371695" y="559879"/>
                  </a:lnTo>
                  <a:lnTo>
                    <a:pt x="1326429" y="577016"/>
                  </a:lnTo>
                  <a:lnTo>
                    <a:pt x="1278038" y="592707"/>
                  </a:lnTo>
                  <a:lnTo>
                    <a:pt x="1226728" y="606870"/>
                  </a:lnTo>
                  <a:lnTo>
                    <a:pt x="1172705" y="619419"/>
                  </a:lnTo>
                  <a:lnTo>
                    <a:pt x="1116175" y="630269"/>
                  </a:lnTo>
                  <a:lnTo>
                    <a:pt x="1057345" y="639336"/>
                  </a:lnTo>
                  <a:lnTo>
                    <a:pt x="996421" y="646535"/>
                  </a:lnTo>
                  <a:lnTo>
                    <a:pt x="933609" y="651782"/>
                  </a:lnTo>
                  <a:lnTo>
                    <a:pt x="869116" y="654993"/>
                  </a:lnTo>
                  <a:lnTo>
                    <a:pt x="803148" y="656082"/>
                  </a:lnTo>
                  <a:lnTo>
                    <a:pt x="737288" y="654993"/>
                  </a:lnTo>
                  <a:lnTo>
                    <a:pt x="672893" y="651782"/>
                  </a:lnTo>
                  <a:lnTo>
                    <a:pt x="610169" y="646535"/>
                  </a:lnTo>
                  <a:lnTo>
                    <a:pt x="549322" y="639336"/>
                  </a:lnTo>
                  <a:lnTo>
                    <a:pt x="490561" y="630269"/>
                  </a:lnTo>
                  <a:lnTo>
                    <a:pt x="434091" y="619419"/>
                  </a:lnTo>
                  <a:lnTo>
                    <a:pt x="380120" y="606870"/>
                  </a:lnTo>
                  <a:lnTo>
                    <a:pt x="328854" y="592707"/>
                  </a:lnTo>
                  <a:lnTo>
                    <a:pt x="280501" y="577016"/>
                  </a:lnTo>
                  <a:lnTo>
                    <a:pt x="235267" y="559879"/>
                  </a:lnTo>
                  <a:lnTo>
                    <a:pt x="193359" y="541382"/>
                  </a:lnTo>
                  <a:lnTo>
                    <a:pt x="154984" y="521610"/>
                  </a:lnTo>
                  <a:lnTo>
                    <a:pt x="120349" y="500646"/>
                  </a:lnTo>
                  <a:lnTo>
                    <a:pt x="63126" y="455485"/>
                  </a:lnTo>
                  <a:lnTo>
                    <a:pt x="23346" y="406575"/>
                  </a:lnTo>
                  <a:lnTo>
                    <a:pt x="2662" y="354592"/>
                  </a:lnTo>
                  <a:lnTo>
                    <a:pt x="0" y="327660"/>
                  </a:lnTo>
                  <a:close/>
                </a:path>
              </a:pathLst>
            </a:custGeom>
            <a:ln w="31432">
              <a:solidFill>
                <a:srgbClr val="FF0000"/>
              </a:solidFill>
            </a:ln>
          </p:spPr>
          <p:txBody>
            <a:bodyPr wrap="square" lIns="0" tIns="0" rIns="0" bIns="0" rtlCol="0"/>
            <a:lstStyle/>
            <a:p>
              <a:endParaRPr/>
            </a:p>
          </p:txBody>
        </p:sp>
        <p:sp>
          <p:nvSpPr>
            <p:cNvPr id="41" name="object 13"/>
            <p:cNvSpPr/>
            <p:nvPr/>
          </p:nvSpPr>
          <p:spPr>
            <a:xfrm>
              <a:off x="5250180" y="4931664"/>
              <a:ext cx="1920239" cy="212725"/>
            </a:xfrm>
            <a:custGeom>
              <a:avLst/>
              <a:gdLst/>
              <a:ahLst/>
              <a:cxnLst/>
              <a:rect l="l" t="t" r="r" b="b"/>
              <a:pathLst>
                <a:path w="1920240" h="212725">
                  <a:moveTo>
                    <a:pt x="145542" y="0"/>
                  </a:moveTo>
                  <a:lnTo>
                    <a:pt x="0" y="61722"/>
                  </a:lnTo>
                  <a:lnTo>
                    <a:pt x="115824" y="129663"/>
                  </a:lnTo>
                  <a:lnTo>
                    <a:pt x="115824" y="92964"/>
                  </a:lnTo>
                  <a:lnTo>
                    <a:pt x="118872" y="45720"/>
                  </a:lnTo>
                  <a:lnTo>
                    <a:pt x="142491" y="47288"/>
                  </a:lnTo>
                  <a:lnTo>
                    <a:pt x="145542" y="0"/>
                  </a:lnTo>
                  <a:close/>
                </a:path>
                <a:path w="1920240" h="212725">
                  <a:moveTo>
                    <a:pt x="142491" y="47288"/>
                  </a:moveTo>
                  <a:lnTo>
                    <a:pt x="118872" y="45720"/>
                  </a:lnTo>
                  <a:lnTo>
                    <a:pt x="115824" y="92964"/>
                  </a:lnTo>
                  <a:lnTo>
                    <a:pt x="139443" y="94532"/>
                  </a:lnTo>
                  <a:lnTo>
                    <a:pt x="142491" y="47288"/>
                  </a:lnTo>
                  <a:close/>
                </a:path>
                <a:path w="1920240" h="212725">
                  <a:moveTo>
                    <a:pt x="139443" y="94532"/>
                  </a:moveTo>
                  <a:lnTo>
                    <a:pt x="115824" y="92964"/>
                  </a:lnTo>
                  <a:lnTo>
                    <a:pt x="115824" y="129663"/>
                  </a:lnTo>
                  <a:lnTo>
                    <a:pt x="136398" y="141732"/>
                  </a:lnTo>
                  <a:lnTo>
                    <a:pt x="139443" y="94532"/>
                  </a:lnTo>
                  <a:close/>
                </a:path>
                <a:path w="1920240" h="212725">
                  <a:moveTo>
                    <a:pt x="1920240" y="165354"/>
                  </a:moveTo>
                  <a:lnTo>
                    <a:pt x="142491" y="47288"/>
                  </a:lnTo>
                  <a:lnTo>
                    <a:pt x="139443" y="94532"/>
                  </a:lnTo>
                  <a:lnTo>
                    <a:pt x="1917192" y="212598"/>
                  </a:lnTo>
                  <a:lnTo>
                    <a:pt x="1920240" y="165354"/>
                  </a:lnTo>
                  <a:close/>
                </a:path>
              </a:pathLst>
            </a:custGeom>
            <a:solidFill>
              <a:srgbClr val="FF0000"/>
            </a:solidFill>
          </p:spPr>
          <p:txBody>
            <a:bodyPr wrap="square" lIns="0" tIns="0" rIns="0" bIns="0" rtlCol="0"/>
            <a:lstStyle/>
            <a:p>
              <a:endParaRPr/>
            </a:p>
          </p:txBody>
        </p:sp>
        <p:sp>
          <p:nvSpPr>
            <p:cNvPr id="42" name="object 14"/>
            <p:cNvSpPr/>
            <p:nvPr/>
          </p:nvSpPr>
          <p:spPr>
            <a:xfrm>
              <a:off x="163829" y="2185416"/>
              <a:ext cx="817244" cy="330835"/>
            </a:xfrm>
            <a:custGeom>
              <a:avLst/>
              <a:gdLst/>
              <a:ahLst/>
              <a:cxnLst/>
              <a:rect l="l" t="t" r="r" b="b"/>
              <a:pathLst>
                <a:path w="817244" h="330835">
                  <a:moveTo>
                    <a:pt x="0" y="330707"/>
                  </a:moveTo>
                  <a:lnTo>
                    <a:pt x="0" y="0"/>
                  </a:lnTo>
                  <a:lnTo>
                    <a:pt x="816864" y="0"/>
                  </a:lnTo>
                  <a:lnTo>
                    <a:pt x="816864" y="330707"/>
                  </a:lnTo>
                  <a:lnTo>
                    <a:pt x="0" y="330707"/>
                  </a:lnTo>
                  <a:close/>
                </a:path>
              </a:pathLst>
            </a:custGeom>
            <a:ln w="47142">
              <a:solidFill>
                <a:srgbClr val="FFBF00"/>
              </a:solidFill>
            </a:ln>
          </p:spPr>
          <p:txBody>
            <a:bodyPr wrap="square" lIns="0" tIns="0" rIns="0" bIns="0" rtlCol="0"/>
            <a:lstStyle/>
            <a:p>
              <a:endParaRPr/>
            </a:p>
          </p:txBody>
        </p:sp>
      </p:grpSp>
      <p:sp>
        <p:nvSpPr>
          <p:cNvPr id="43" name="object 16"/>
          <p:cNvSpPr txBox="1"/>
          <p:nvPr/>
        </p:nvSpPr>
        <p:spPr>
          <a:xfrm>
            <a:off x="367620" y="2211831"/>
            <a:ext cx="573405" cy="276860"/>
          </a:xfrm>
          <a:prstGeom prst="rect">
            <a:avLst/>
          </a:prstGeom>
        </p:spPr>
        <p:txBody>
          <a:bodyPr vert="horz" wrap="square" lIns="0" tIns="12700" rIns="0" bIns="0" rtlCol="0">
            <a:spAutoFit/>
          </a:bodyPr>
          <a:lstStyle/>
          <a:p>
            <a:pPr marL="12700">
              <a:lnSpc>
                <a:spcPct val="100000"/>
              </a:lnSpc>
              <a:spcBef>
                <a:spcPts val="100"/>
              </a:spcBef>
            </a:pPr>
            <a:r>
              <a:rPr sz="1650" dirty="0">
                <a:solidFill>
                  <a:srgbClr val="001D60"/>
                </a:solidFill>
                <a:latin typeface="Calibri"/>
                <a:cs typeface="Calibri"/>
              </a:rPr>
              <a:t>Step</a:t>
            </a:r>
            <a:r>
              <a:rPr sz="1650" spc="85" dirty="0">
                <a:solidFill>
                  <a:srgbClr val="001D60"/>
                </a:solidFill>
                <a:latin typeface="Calibri"/>
                <a:cs typeface="Calibri"/>
              </a:rPr>
              <a:t> </a:t>
            </a:r>
            <a:r>
              <a:rPr sz="1650" spc="-50" dirty="0">
                <a:solidFill>
                  <a:srgbClr val="001D60"/>
                </a:solidFill>
                <a:latin typeface="Calibri"/>
                <a:cs typeface="Calibri"/>
              </a:rPr>
              <a:t>1</a:t>
            </a:r>
            <a:endParaRPr sz="1650">
              <a:latin typeface="Calibri"/>
              <a:cs typeface="Calibri"/>
            </a:endParaRPr>
          </a:p>
        </p:txBody>
      </p:sp>
      <p:sp>
        <p:nvSpPr>
          <p:cNvPr id="44" name="object 17"/>
          <p:cNvSpPr/>
          <p:nvPr/>
        </p:nvSpPr>
        <p:spPr>
          <a:xfrm>
            <a:off x="3477850" y="2288540"/>
            <a:ext cx="817880" cy="330200"/>
          </a:xfrm>
          <a:custGeom>
            <a:avLst/>
            <a:gdLst/>
            <a:ahLst/>
            <a:cxnLst/>
            <a:rect l="l" t="t" r="r" b="b"/>
            <a:pathLst>
              <a:path w="817879" h="330200">
                <a:moveTo>
                  <a:pt x="0" y="329945"/>
                </a:moveTo>
                <a:lnTo>
                  <a:pt x="0" y="0"/>
                </a:lnTo>
                <a:lnTo>
                  <a:pt x="817626" y="0"/>
                </a:lnTo>
                <a:lnTo>
                  <a:pt x="817626" y="329945"/>
                </a:lnTo>
                <a:lnTo>
                  <a:pt x="0" y="329945"/>
                </a:lnTo>
                <a:close/>
              </a:path>
            </a:pathLst>
          </a:custGeom>
          <a:ln w="47142">
            <a:solidFill>
              <a:srgbClr val="FFBF00"/>
            </a:solidFill>
          </a:ln>
        </p:spPr>
        <p:txBody>
          <a:bodyPr wrap="square" lIns="0" tIns="0" rIns="0" bIns="0" rtlCol="0"/>
          <a:lstStyle/>
          <a:p>
            <a:endParaRPr/>
          </a:p>
        </p:txBody>
      </p:sp>
      <p:sp>
        <p:nvSpPr>
          <p:cNvPr id="45" name="object 18"/>
          <p:cNvSpPr txBox="1"/>
          <p:nvPr/>
        </p:nvSpPr>
        <p:spPr>
          <a:xfrm>
            <a:off x="3599263" y="2300985"/>
            <a:ext cx="573405" cy="276860"/>
          </a:xfrm>
          <a:prstGeom prst="rect">
            <a:avLst/>
          </a:prstGeom>
        </p:spPr>
        <p:txBody>
          <a:bodyPr vert="horz" wrap="square" lIns="0" tIns="12700" rIns="0" bIns="0" rtlCol="0">
            <a:spAutoFit/>
          </a:bodyPr>
          <a:lstStyle/>
          <a:p>
            <a:pPr marL="12700">
              <a:lnSpc>
                <a:spcPct val="100000"/>
              </a:lnSpc>
              <a:spcBef>
                <a:spcPts val="100"/>
              </a:spcBef>
            </a:pPr>
            <a:r>
              <a:rPr sz="1650" dirty="0">
                <a:solidFill>
                  <a:srgbClr val="001D60"/>
                </a:solidFill>
                <a:latin typeface="Calibri"/>
                <a:cs typeface="Calibri"/>
              </a:rPr>
              <a:t>Step</a:t>
            </a:r>
            <a:r>
              <a:rPr sz="1650" spc="85" dirty="0">
                <a:solidFill>
                  <a:srgbClr val="001D60"/>
                </a:solidFill>
                <a:latin typeface="Calibri"/>
                <a:cs typeface="Calibri"/>
              </a:rPr>
              <a:t> </a:t>
            </a:r>
            <a:r>
              <a:rPr sz="1650" spc="-50" dirty="0">
                <a:solidFill>
                  <a:srgbClr val="001D60"/>
                </a:solidFill>
                <a:latin typeface="Calibri"/>
                <a:cs typeface="Calibri"/>
              </a:rPr>
              <a:t>2</a:t>
            </a:r>
            <a:endParaRPr sz="1650">
              <a:latin typeface="Calibri"/>
              <a:cs typeface="Calibri"/>
            </a:endParaRPr>
          </a:p>
        </p:txBody>
      </p:sp>
      <p:sp>
        <p:nvSpPr>
          <p:cNvPr id="46" name="object 19"/>
          <p:cNvSpPr/>
          <p:nvPr/>
        </p:nvSpPr>
        <p:spPr>
          <a:xfrm>
            <a:off x="5553538" y="2109470"/>
            <a:ext cx="817880" cy="330200"/>
          </a:xfrm>
          <a:custGeom>
            <a:avLst/>
            <a:gdLst/>
            <a:ahLst/>
            <a:cxnLst/>
            <a:rect l="l" t="t" r="r" b="b"/>
            <a:pathLst>
              <a:path w="817879" h="330200">
                <a:moveTo>
                  <a:pt x="0" y="329945"/>
                </a:moveTo>
                <a:lnTo>
                  <a:pt x="0" y="0"/>
                </a:lnTo>
                <a:lnTo>
                  <a:pt x="817626" y="0"/>
                </a:lnTo>
                <a:lnTo>
                  <a:pt x="817626" y="329945"/>
                </a:lnTo>
                <a:lnTo>
                  <a:pt x="0" y="329945"/>
                </a:lnTo>
                <a:close/>
              </a:path>
            </a:pathLst>
          </a:custGeom>
          <a:ln w="47142">
            <a:solidFill>
              <a:srgbClr val="FFBF00"/>
            </a:solidFill>
          </a:ln>
        </p:spPr>
        <p:txBody>
          <a:bodyPr wrap="square" lIns="0" tIns="0" rIns="0" bIns="0" rtlCol="0"/>
          <a:lstStyle/>
          <a:p>
            <a:endParaRPr/>
          </a:p>
        </p:txBody>
      </p:sp>
      <p:sp>
        <p:nvSpPr>
          <p:cNvPr id="47" name="object 20"/>
          <p:cNvSpPr txBox="1"/>
          <p:nvPr/>
        </p:nvSpPr>
        <p:spPr>
          <a:xfrm>
            <a:off x="5674950" y="2121916"/>
            <a:ext cx="573405" cy="276860"/>
          </a:xfrm>
          <a:prstGeom prst="rect">
            <a:avLst/>
          </a:prstGeom>
        </p:spPr>
        <p:txBody>
          <a:bodyPr vert="horz" wrap="square" lIns="0" tIns="12700" rIns="0" bIns="0" rtlCol="0">
            <a:spAutoFit/>
          </a:bodyPr>
          <a:lstStyle/>
          <a:p>
            <a:pPr marL="12700">
              <a:lnSpc>
                <a:spcPct val="100000"/>
              </a:lnSpc>
              <a:spcBef>
                <a:spcPts val="100"/>
              </a:spcBef>
            </a:pPr>
            <a:r>
              <a:rPr sz="1650" dirty="0">
                <a:solidFill>
                  <a:srgbClr val="001D60"/>
                </a:solidFill>
                <a:latin typeface="Calibri"/>
                <a:cs typeface="Calibri"/>
              </a:rPr>
              <a:t>Step</a:t>
            </a:r>
            <a:r>
              <a:rPr sz="1650" spc="85" dirty="0">
                <a:solidFill>
                  <a:srgbClr val="001D60"/>
                </a:solidFill>
                <a:latin typeface="Calibri"/>
                <a:cs typeface="Calibri"/>
              </a:rPr>
              <a:t> </a:t>
            </a:r>
            <a:r>
              <a:rPr sz="1650" spc="-50" dirty="0">
                <a:solidFill>
                  <a:srgbClr val="001D60"/>
                </a:solidFill>
                <a:latin typeface="Calibri"/>
                <a:cs typeface="Calibri"/>
              </a:rPr>
              <a:t>3</a:t>
            </a:r>
            <a:endParaRPr sz="1650">
              <a:latin typeface="Calibri"/>
              <a:cs typeface="Calibri"/>
            </a:endParaRPr>
          </a:p>
        </p:txBody>
      </p:sp>
      <p:sp>
        <p:nvSpPr>
          <p:cNvPr id="48" name="Rectangle 47">
            <a:extLst>
              <a:ext uri="{FF2B5EF4-FFF2-40B4-BE49-F238E27FC236}">
                <a16:creationId xmlns:a16="http://schemas.microsoft.com/office/drawing/2014/main" id="{01F202AB-F267-02C5-6F17-F68D5E05BBAE}"/>
              </a:ext>
            </a:extLst>
          </p:cNvPr>
          <p:cNvSpPr/>
          <p:nvPr/>
        </p:nvSpPr>
        <p:spPr>
          <a:xfrm>
            <a:off x="7792995" y="6109208"/>
            <a:ext cx="1787611" cy="579882"/>
          </a:xfrm>
          <a:prstGeom prst="rect">
            <a:avLst/>
          </a:prstGeom>
          <a:ln>
            <a:solidFill>
              <a:srgbClr val="001E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itle 1">
            <a:extLst>
              <a:ext uri="{FF2B5EF4-FFF2-40B4-BE49-F238E27FC236}">
                <a16:creationId xmlns:a16="http://schemas.microsoft.com/office/drawing/2014/main" id="{FA6742D4-8825-A1A8-5AE8-A5B45A50035F}"/>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extLst>
      <p:ext uri="{BB962C8B-B14F-4D97-AF65-F5344CB8AC3E}">
        <p14:creationId xmlns:p14="http://schemas.microsoft.com/office/powerpoint/2010/main" val="1433029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CAA75-C9E5-1DB6-430B-AC4AABD4FA7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9E55F866-1531-AD0A-1428-50EBC46E06D9}"/>
              </a:ext>
            </a:extLst>
          </p:cNvPr>
          <p:cNvSpPr/>
          <p:nvPr/>
        </p:nvSpPr>
        <p:spPr>
          <a:xfrm>
            <a:off x="457200" y="914400"/>
            <a:ext cx="5669280" cy="362465"/>
          </a:xfrm>
          <a:prstGeom prst="rect">
            <a:avLst/>
          </a:prstGeom>
          <a:noFill/>
          <a:ln/>
        </p:spPr>
        <p:txBody>
          <a:bodyPr wrap="square" rtlCol="0" anchor="t">
            <a:noAutofit/>
          </a:bodyPr>
          <a:lstStyle/>
          <a:p>
            <a:pPr marL="0" indent="0">
              <a:buNone/>
            </a:pPr>
            <a:r>
              <a:rPr lang="en-US" sz="1600" dirty="0"/>
              <a:t>ID Verification</a:t>
            </a:r>
            <a:endParaRPr lang="en-US" sz="2000" dirty="0"/>
          </a:p>
        </p:txBody>
      </p:sp>
      <p:graphicFrame>
        <p:nvGraphicFramePr>
          <p:cNvPr id="6" name="Diagram 5">
            <a:extLst>
              <a:ext uri="{FF2B5EF4-FFF2-40B4-BE49-F238E27FC236}">
                <a16:creationId xmlns:a16="http://schemas.microsoft.com/office/drawing/2014/main" id="{22512E82-71B7-DDF1-739E-871DF116B424}"/>
              </a:ext>
            </a:extLst>
          </p:cNvPr>
          <p:cNvGraphicFramePr/>
          <p:nvPr>
            <p:extLst>
              <p:ext uri="{D42A27DB-BD31-4B8C-83A1-F6EECF244321}">
                <p14:modId xmlns:p14="http://schemas.microsoft.com/office/powerpoint/2010/main" val="1963303193"/>
              </p:ext>
            </p:extLst>
          </p:nvPr>
        </p:nvGraphicFramePr>
        <p:xfrm>
          <a:off x="808132" y="1370456"/>
          <a:ext cx="10530428" cy="71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object 2"/>
          <p:cNvGrpSpPr/>
          <p:nvPr/>
        </p:nvGrpSpPr>
        <p:grpSpPr>
          <a:xfrm>
            <a:off x="-524222" y="2177764"/>
            <a:ext cx="10069195" cy="4556760"/>
            <a:chOff x="-5238" y="2164130"/>
            <a:chExt cx="10069195" cy="4556760"/>
          </a:xfrm>
        </p:grpSpPr>
        <p:sp>
          <p:nvSpPr>
            <p:cNvPr id="5" name="object 3"/>
            <p:cNvSpPr/>
            <p:nvPr/>
          </p:nvSpPr>
          <p:spPr>
            <a:xfrm>
              <a:off x="380" y="5842254"/>
              <a:ext cx="10058400" cy="873760"/>
            </a:xfrm>
            <a:custGeom>
              <a:avLst/>
              <a:gdLst/>
              <a:ahLst/>
              <a:cxnLst/>
              <a:rect l="l" t="t" r="r" b="b"/>
              <a:pathLst>
                <a:path w="10058400" h="873759">
                  <a:moveTo>
                    <a:pt x="10058019" y="873252"/>
                  </a:moveTo>
                  <a:lnTo>
                    <a:pt x="10058019" y="0"/>
                  </a:lnTo>
                  <a:lnTo>
                    <a:pt x="0" y="0"/>
                  </a:lnTo>
                  <a:lnTo>
                    <a:pt x="0" y="873252"/>
                  </a:lnTo>
                  <a:lnTo>
                    <a:pt x="10058019" y="873252"/>
                  </a:lnTo>
                  <a:close/>
                </a:path>
              </a:pathLst>
            </a:custGeom>
            <a:solidFill>
              <a:srgbClr val="001D60"/>
            </a:solidFill>
          </p:spPr>
          <p:txBody>
            <a:bodyPr wrap="square" lIns="0" tIns="0" rIns="0" bIns="0" rtlCol="0"/>
            <a:lstStyle/>
            <a:p>
              <a:endParaRPr/>
            </a:p>
          </p:txBody>
        </p:sp>
        <p:sp>
          <p:nvSpPr>
            <p:cNvPr id="7" name="object 4"/>
            <p:cNvSpPr/>
            <p:nvPr/>
          </p:nvSpPr>
          <p:spPr>
            <a:xfrm>
              <a:off x="0" y="5842254"/>
              <a:ext cx="10058400" cy="873760"/>
            </a:xfrm>
            <a:custGeom>
              <a:avLst/>
              <a:gdLst/>
              <a:ahLst/>
              <a:cxnLst/>
              <a:rect l="l" t="t" r="r" b="b"/>
              <a:pathLst>
                <a:path w="10058400" h="873759">
                  <a:moveTo>
                    <a:pt x="0" y="873252"/>
                  </a:moveTo>
                  <a:lnTo>
                    <a:pt x="0" y="0"/>
                  </a:lnTo>
                  <a:lnTo>
                    <a:pt x="10058400" y="0"/>
                  </a:lnTo>
                  <a:lnTo>
                    <a:pt x="10058400" y="873252"/>
                  </a:lnTo>
                  <a:lnTo>
                    <a:pt x="0" y="873252"/>
                  </a:lnTo>
                  <a:close/>
                </a:path>
              </a:pathLst>
            </a:custGeom>
            <a:ln w="10477">
              <a:solidFill>
                <a:srgbClr val="001244"/>
              </a:solidFill>
            </a:ln>
          </p:spPr>
          <p:txBody>
            <a:bodyPr wrap="square" lIns="0" tIns="0" rIns="0" bIns="0" rtlCol="0"/>
            <a:lstStyle/>
            <a:p>
              <a:endParaRPr/>
            </a:p>
          </p:txBody>
        </p:sp>
        <p:pic>
          <p:nvPicPr>
            <p:cNvPr id="8" name="object 5"/>
            <p:cNvPicPr/>
            <p:nvPr/>
          </p:nvPicPr>
          <p:blipFill>
            <a:blip r:embed="rId8" cstate="print"/>
            <a:stretch>
              <a:fillRect/>
            </a:stretch>
          </p:blipFill>
          <p:spPr>
            <a:xfrm>
              <a:off x="7909560" y="6095238"/>
              <a:ext cx="1463039" cy="336804"/>
            </a:xfrm>
            <a:prstGeom prst="rect">
              <a:avLst/>
            </a:prstGeom>
          </p:spPr>
        </p:pic>
        <p:pic>
          <p:nvPicPr>
            <p:cNvPr id="9" name="object 6"/>
            <p:cNvPicPr/>
            <p:nvPr/>
          </p:nvPicPr>
          <p:blipFill>
            <a:blip r:embed="rId9" cstate="print"/>
            <a:stretch>
              <a:fillRect/>
            </a:stretch>
          </p:blipFill>
          <p:spPr>
            <a:xfrm>
              <a:off x="4235195" y="2211324"/>
              <a:ext cx="1247394" cy="4059173"/>
            </a:xfrm>
            <a:prstGeom prst="rect">
              <a:avLst/>
            </a:prstGeom>
          </p:spPr>
        </p:pic>
        <p:sp>
          <p:nvSpPr>
            <p:cNvPr id="10" name="object 7"/>
            <p:cNvSpPr/>
            <p:nvPr/>
          </p:nvSpPr>
          <p:spPr>
            <a:xfrm>
              <a:off x="4211574" y="2187702"/>
              <a:ext cx="1294130" cy="4106545"/>
            </a:xfrm>
            <a:custGeom>
              <a:avLst/>
              <a:gdLst/>
              <a:ahLst/>
              <a:cxnLst/>
              <a:rect l="l" t="t" r="r" b="b"/>
              <a:pathLst>
                <a:path w="1294129" h="4106545">
                  <a:moveTo>
                    <a:pt x="0" y="4106418"/>
                  </a:moveTo>
                  <a:lnTo>
                    <a:pt x="0" y="0"/>
                  </a:lnTo>
                  <a:lnTo>
                    <a:pt x="1293876" y="0"/>
                  </a:lnTo>
                  <a:lnTo>
                    <a:pt x="1293876" y="4106418"/>
                  </a:lnTo>
                  <a:lnTo>
                    <a:pt x="0" y="4106418"/>
                  </a:lnTo>
                  <a:close/>
                </a:path>
              </a:pathLst>
            </a:custGeom>
            <a:ln w="47142">
              <a:solidFill>
                <a:srgbClr val="001D60"/>
              </a:solidFill>
            </a:ln>
          </p:spPr>
          <p:txBody>
            <a:bodyPr wrap="square" lIns="0" tIns="0" rIns="0" bIns="0" rtlCol="0"/>
            <a:lstStyle/>
            <a:p>
              <a:endParaRPr/>
            </a:p>
          </p:txBody>
        </p:sp>
        <p:sp>
          <p:nvSpPr>
            <p:cNvPr id="11" name="object 8"/>
            <p:cNvSpPr/>
            <p:nvPr/>
          </p:nvSpPr>
          <p:spPr>
            <a:xfrm>
              <a:off x="4049268" y="5517642"/>
              <a:ext cx="1607185" cy="656590"/>
            </a:xfrm>
            <a:custGeom>
              <a:avLst/>
              <a:gdLst/>
              <a:ahLst/>
              <a:cxnLst/>
              <a:rect l="l" t="t" r="r" b="b"/>
              <a:pathLst>
                <a:path w="1607185" h="656589">
                  <a:moveTo>
                    <a:pt x="0" y="327660"/>
                  </a:moveTo>
                  <a:lnTo>
                    <a:pt x="10514" y="274416"/>
                  </a:lnTo>
                  <a:lnTo>
                    <a:pt x="40952" y="223942"/>
                  </a:lnTo>
                  <a:lnTo>
                    <a:pt x="89661" y="176907"/>
                  </a:lnTo>
                  <a:lnTo>
                    <a:pt x="154984" y="133977"/>
                  </a:lnTo>
                  <a:lnTo>
                    <a:pt x="193359" y="114261"/>
                  </a:lnTo>
                  <a:lnTo>
                    <a:pt x="235267" y="95821"/>
                  </a:lnTo>
                  <a:lnTo>
                    <a:pt x="280501" y="78741"/>
                  </a:lnTo>
                  <a:lnTo>
                    <a:pt x="328854" y="63105"/>
                  </a:lnTo>
                  <a:lnTo>
                    <a:pt x="380120" y="48996"/>
                  </a:lnTo>
                  <a:lnTo>
                    <a:pt x="434091" y="36498"/>
                  </a:lnTo>
                  <a:lnTo>
                    <a:pt x="490561" y="25693"/>
                  </a:lnTo>
                  <a:lnTo>
                    <a:pt x="549322" y="16666"/>
                  </a:lnTo>
                  <a:lnTo>
                    <a:pt x="610169" y="9500"/>
                  </a:lnTo>
                  <a:lnTo>
                    <a:pt x="672893" y="4277"/>
                  </a:lnTo>
                  <a:lnTo>
                    <a:pt x="737288" y="1083"/>
                  </a:lnTo>
                  <a:lnTo>
                    <a:pt x="803148" y="0"/>
                  </a:lnTo>
                  <a:lnTo>
                    <a:pt x="869116" y="1083"/>
                  </a:lnTo>
                  <a:lnTo>
                    <a:pt x="933609" y="4277"/>
                  </a:lnTo>
                  <a:lnTo>
                    <a:pt x="996421" y="9500"/>
                  </a:lnTo>
                  <a:lnTo>
                    <a:pt x="1057345" y="16666"/>
                  </a:lnTo>
                  <a:lnTo>
                    <a:pt x="1116175" y="25693"/>
                  </a:lnTo>
                  <a:lnTo>
                    <a:pt x="1172705" y="36498"/>
                  </a:lnTo>
                  <a:lnTo>
                    <a:pt x="1226728" y="48996"/>
                  </a:lnTo>
                  <a:lnTo>
                    <a:pt x="1278038" y="63105"/>
                  </a:lnTo>
                  <a:lnTo>
                    <a:pt x="1326429" y="78741"/>
                  </a:lnTo>
                  <a:lnTo>
                    <a:pt x="1371695" y="95821"/>
                  </a:lnTo>
                  <a:lnTo>
                    <a:pt x="1413628" y="114261"/>
                  </a:lnTo>
                  <a:lnTo>
                    <a:pt x="1452024" y="133977"/>
                  </a:lnTo>
                  <a:lnTo>
                    <a:pt x="1486675" y="154887"/>
                  </a:lnTo>
                  <a:lnTo>
                    <a:pt x="1543919" y="199953"/>
                  </a:lnTo>
                  <a:lnTo>
                    <a:pt x="1583709" y="248791"/>
                  </a:lnTo>
                  <a:lnTo>
                    <a:pt x="1604394" y="300733"/>
                  </a:lnTo>
                  <a:lnTo>
                    <a:pt x="1607058" y="327660"/>
                  </a:lnTo>
                  <a:lnTo>
                    <a:pt x="1604394" y="354592"/>
                  </a:lnTo>
                  <a:lnTo>
                    <a:pt x="1583709" y="406575"/>
                  </a:lnTo>
                  <a:lnTo>
                    <a:pt x="1543919" y="455485"/>
                  </a:lnTo>
                  <a:lnTo>
                    <a:pt x="1486675" y="500646"/>
                  </a:lnTo>
                  <a:lnTo>
                    <a:pt x="1452024" y="521610"/>
                  </a:lnTo>
                  <a:lnTo>
                    <a:pt x="1413628" y="541382"/>
                  </a:lnTo>
                  <a:lnTo>
                    <a:pt x="1371695" y="559879"/>
                  </a:lnTo>
                  <a:lnTo>
                    <a:pt x="1326429" y="577016"/>
                  </a:lnTo>
                  <a:lnTo>
                    <a:pt x="1278038" y="592707"/>
                  </a:lnTo>
                  <a:lnTo>
                    <a:pt x="1226728" y="606870"/>
                  </a:lnTo>
                  <a:lnTo>
                    <a:pt x="1172705" y="619419"/>
                  </a:lnTo>
                  <a:lnTo>
                    <a:pt x="1116175" y="630269"/>
                  </a:lnTo>
                  <a:lnTo>
                    <a:pt x="1057345" y="639336"/>
                  </a:lnTo>
                  <a:lnTo>
                    <a:pt x="996421" y="646535"/>
                  </a:lnTo>
                  <a:lnTo>
                    <a:pt x="933609" y="651782"/>
                  </a:lnTo>
                  <a:lnTo>
                    <a:pt x="869116" y="654993"/>
                  </a:lnTo>
                  <a:lnTo>
                    <a:pt x="803148" y="656082"/>
                  </a:lnTo>
                  <a:lnTo>
                    <a:pt x="737288" y="654993"/>
                  </a:lnTo>
                  <a:lnTo>
                    <a:pt x="672893" y="651782"/>
                  </a:lnTo>
                  <a:lnTo>
                    <a:pt x="610169" y="646535"/>
                  </a:lnTo>
                  <a:lnTo>
                    <a:pt x="549322" y="639336"/>
                  </a:lnTo>
                  <a:lnTo>
                    <a:pt x="490561" y="630269"/>
                  </a:lnTo>
                  <a:lnTo>
                    <a:pt x="434091" y="619419"/>
                  </a:lnTo>
                  <a:lnTo>
                    <a:pt x="380120" y="606870"/>
                  </a:lnTo>
                  <a:lnTo>
                    <a:pt x="328854" y="592707"/>
                  </a:lnTo>
                  <a:lnTo>
                    <a:pt x="280501" y="577016"/>
                  </a:lnTo>
                  <a:lnTo>
                    <a:pt x="235267" y="559879"/>
                  </a:lnTo>
                  <a:lnTo>
                    <a:pt x="193359" y="541382"/>
                  </a:lnTo>
                  <a:lnTo>
                    <a:pt x="154984" y="521610"/>
                  </a:lnTo>
                  <a:lnTo>
                    <a:pt x="120349" y="500646"/>
                  </a:lnTo>
                  <a:lnTo>
                    <a:pt x="63126" y="455485"/>
                  </a:lnTo>
                  <a:lnTo>
                    <a:pt x="23346" y="406575"/>
                  </a:lnTo>
                  <a:lnTo>
                    <a:pt x="2662" y="354592"/>
                  </a:lnTo>
                  <a:lnTo>
                    <a:pt x="0" y="327660"/>
                  </a:lnTo>
                  <a:close/>
                </a:path>
              </a:pathLst>
            </a:custGeom>
            <a:ln w="31432">
              <a:solidFill>
                <a:srgbClr val="FF0000"/>
              </a:solidFill>
            </a:ln>
          </p:spPr>
          <p:txBody>
            <a:bodyPr wrap="square" lIns="0" tIns="0" rIns="0" bIns="0" rtlCol="0"/>
            <a:lstStyle/>
            <a:p>
              <a:endParaRPr/>
            </a:p>
          </p:txBody>
        </p:sp>
        <p:pic>
          <p:nvPicPr>
            <p:cNvPr id="12" name="object 9"/>
            <p:cNvPicPr/>
            <p:nvPr/>
          </p:nvPicPr>
          <p:blipFill>
            <a:blip r:embed="rId10" cstate="print"/>
            <a:stretch>
              <a:fillRect/>
            </a:stretch>
          </p:blipFill>
          <p:spPr>
            <a:xfrm>
              <a:off x="6621780" y="2205228"/>
              <a:ext cx="2061210" cy="3566159"/>
            </a:xfrm>
            <a:prstGeom prst="rect">
              <a:avLst/>
            </a:prstGeom>
          </p:spPr>
        </p:pic>
        <p:sp>
          <p:nvSpPr>
            <p:cNvPr id="13" name="object 10"/>
            <p:cNvSpPr/>
            <p:nvPr/>
          </p:nvSpPr>
          <p:spPr>
            <a:xfrm>
              <a:off x="6603491" y="2187702"/>
              <a:ext cx="2098675" cy="3604260"/>
            </a:xfrm>
            <a:custGeom>
              <a:avLst/>
              <a:gdLst/>
              <a:ahLst/>
              <a:cxnLst/>
              <a:rect l="l" t="t" r="r" b="b"/>
              <a:pathLst>
                <a:path w="2098675" h="3604260">
                  <a:moveTo>
                    <a:pt x="0" y="3604259"/>
                  </a:moveTo>
                  <a:lnTo>
                    <a:pt x="0" y="0"/>
                  </a:lnTo>
                  <a:lnTo>
                    <a:pt x="2098548" y="0"/>
                  </a:lnTo>
                  <a:lnTo>
                    <a:pt x="2098548" y="3604259"/>
                  </a:lnTo>
                  <a:lnTo>
                    <a:pt x="0" y="3604259"/>
                  </a:lnTo>
                  <a:close/>
                </a:path>
              </a:pathLst>
            </a:custGeom>
            <a:ln w="47142">
              <a:solidFill>
                <a:srgbClr val="001D60"/>
              </a:solidFill>
            </a:ln>
          </p:spPr>
          <p:txBody>
            <a:bodyPr wrap="square" lIns="0" tIns="0" rIns="0" bIns="0" rtlCol="0"/>
            <a:lstStyle/>
            <a:p>
              <a:endParaRPr/>
            </a:p>
          </p:txBody>
        </p:sp>
        <p:sp>
          <p:nvSpPr>
            <p:cNvPr id="14" name="object 11"/>
            <p:cNvSpPr/>
            <p:nvPr/>
          </p:nvSpPr>
          <p:spPr>
            <a:xfrm>
              <a:off x="5684520" y="3886962"/>
              <a:ext cx="566420" cy="417195"/>
            </a:xfrm>
            <a:custGeom>
              <a:avLst/>
              <a:gdLst/>
              <a:ahLst/>
              <a:cxnLst/>
              <a:rect l="l" t="t" r="r" b="b"/>
              <a:pathLst>
                <a:path w="566420" h="417195">
                  <a:moveTo>
                    <a:pt x="566166" y="208026"/>
                  </a:moveTo>
                  <a:lnTo>
                    <a:pt x="357378" y="0"/>
                  </a:lnTo>
                  <a:lnTo>
                    <a:pt x="357378" y="104394"/>
                  </a:lnTo>
                  <a:lnTo>
                    <a:pt x="0" y="104394"/>
                  </a:lnTo>
                  <a:lnTo>
                    <a:pt x="104394" y="208026"/>
                  </a:lnTo>
                  <a:lnTo>
                    <a:pt x="0" y="312420"/>
                  </a:lnTo>
                  <a:lnTo>
                    <a:pt x="357378" y="312420"/>
                  </a:lnTo>
                  <a:lnTo>
                    <a:pt x="357378" y="416814"/>
                  </a:lnTo>
                  <a:lnTo>
                    <a:pt x="566166" y="208026"/>
                  </a:lnTo>
                  <a:close/>
                </a:path>
              </a:pathLst>
            </a:custGeom>
            <a:solidFill>
              <a:srgbClr val="FFBF00"/>
            </a:solidFill>
          </p:spPr>
          <p:txBody>
            <a:bodyPr wrap="square" lIns="0" tIns="0" rIns="0" bIns="0" rtlCol="0"/>
            <a:lstStyle/>
            <a:p>
              <a:endParaRPr/>
            </a:p>
          </p:txBody>
        </p:sp>
        <p:sp>
          <p:nvSpPr>
            <p:cNvPr id="15" name="object 12"/>
            <p:cNvSpPr/>
            <p:nvPr/>
          </p:nvSpPr>
          <p:spPr>
            <a:xfrm>
              <a:off x="5684520" y="3886962"/>
              <a:ext cx="566420" cy="417195"/>
            </a:xfrm>
            <a:custGeom>
              <a:avLst/>
              <a:gdLst/>
              <a:ahLst/>
              <a:cxnLst/>
              <a:rect l="l" t="t" r="r" b="b"/>
              <a:pathLst>
                <a:path w="566420" h="417195">
                  <a:moveTo>
                    <a:pt x="0" y="104394"/>
                  </a:moveTo>
                  <a:lnTo>
                    <a:pt x="357378" y="104394"/>
                  </a:lnTo>
                  <a:lnTo>
                    <a:pt x="357378" y="0"/>
                  </a:lnTo>
                  <a:lnTo>
                    <a:pt x="566166" y="208026"/>
                  </a:lnTo>
                  <a:lnTo>
                    <a:pt x="357378" y="416814"/>
                  </a:lnTo>
                  <a:lnTo>
                    <a:pt x="357378" y="312420"/>
                  </a:lnTo>
                  <a:lnTo>
                    <a:pt x="0" y="312420"/>
                  </a:lnTo>
                  <a:lnTo>
                    <a:pt x="104394" y="208026"/>
                  </a:lnTo>
                  <a:lnTo>
                    <a:pt x="0" y="104394"/>
                  </a:lnTo>
                  <a:close/>
                </a:path>
              </a:pathLst>
            </a:custGeom>
            <a:ln w="10477">
              <a:solidFill>
                <a:srgbClr val="FFBF00"/>
              </a:solidFill>
            </a:ln>
          </p:spPr>
          <p:txBody>
            <a:bodyPr wrap="square" lIns="0" tIns="0" rIns="0" bIns="0" rtlCol="0"/>
            <a:lstStyle/>
            <a:p>
              <a:endParaRPr/>
            </a:p>
          </p:txBody>
        </p:sp>
      </p:grpSp>
      <p:sp>
        <p:nvSpPr>
          <p:cNvPr id="16" name="object 14"/>
          <p:cNvSpPr txBox="1"/>
          <p:nvPr/>
        </p:nvSpPr>
        <p:spPr>
          <a:xfrm>
            <a:off x="272734" y="2788838"/>
            <a:ext cx="2640330" cy="1854200"/>
          </a:xfrm>
          <a:prstGeom prst="rect">
            <a:avLst/>
          </a:prstGeom>
          <a:ln w="47142">
            <a:solidFill>
              <a:srgbClr val="FFBF00"/>
            </a:solidFill>
          </a:ln>
        </p:spPr>
        <p:txBody>
          <a:bodyPr vert="horz" wrap="square" lIns="0" tIns="24765" rIns="0" bIns="0" rtlCol="0">
            <a:spAutoFit/>
          </a:bodyPr>
          <a:lstStyle/>
          <a:p>
            <a:pPr algn="ctr">
              <a:lnSpc>
                <a:spcPct val="100000"/>
              </a:lnSpc>
              <a:spcBef>
                <a:spcPts val="195"/>
              </a:spcBef>
            </a:pPr>
            <a:r>
              <a:rPr sz="1650" dirty="0">
                <a:solidFill>
                  <a:srgbClr val="001D60"/>
                </a:solidFill>
                <a:latin typeface="Calibri"/>
                <a:cs typeface="Calibri"/>
              </a:rPr>
              <a:t>Step</a:t>
            </a:r>
            <a:r>
              <a:rPr sz="1650" spc="-5" dirty="0">
                <a:solidFill>
                  <a:srgbClr val="001D60"/>
                </a:solidFill>
                <a:latin typeface="Calibri"/>
                <a:cs typeface="Calibri"/>
              </a:rPr>
              <a:t> </a:t>
            </a:r>
            <a:r>
              <a:rPr sz="1650" dirty="0">
                <a:solidFill>
                  <a:srgbClr val="001D60"/>
                </a:solidFill>
                <a:latin typeface="Calibri"/>
                <a:cs typeface="Calibri"/>
              </a:rPr>
              <a:t>4 –</a:t>
            </a:r>
            <a:r>
              <a:rPr sz="1650" spc="5" dirty="0">
                <a:solidFill>
                  <a:srgbClr val="001D60"/>
                </a:solidFill>
                <a:latin typeface="Calibri"/>
                <a:cs typeface="Calibri"/>
              </a:rPr>
              <a:t> </a:t>
            </a:r>
            <a:r>
              <a:rPr sz="1650" dirty="0">
                <a:solidFill>
                  <a:srgbClr val="001D60"/>
                </a:solidFill>
                <a:latin typeface="Calibri"/>
                <a:cs typeface="Calibri"/>
              </a:rPr>
              <a:t>Option </a:t>
            </a:r>
            <a:r>
              <a:rPr sz="1650" spc="-50" dirty="0">
                <a:solidFill>
                  <a:srgbClr val="001D60"/>
                </a:solidFill>
                <a:latin typeface="Calibri"/>
                <a:cs typeface="Calibri"/>
              </a:rPr>
              <a:t>3</a:t>
            </a:r>
            <a:endParaRPr sz="1650" dirty="0">
              <a:latin typeface="Calibri"/>
              <a:cs typeface="Calibri"/>
            </a:endParaRPr>
          </a:p>
          <a:p>
            <a:pPr marL="108585" marR="101600" algn="ctr">
              <a:lnSpc>
                <a:spcPct val="100000"/>
              </a:lnSpc>
              <a:spcBef>
                <a:spcPts val="1980"/>
              </a:spcBef>
            </a:pPr>
            <a:r>
              <a:rPr sz="1650" dirty="0">
                <a:solidFill>
                  <a:srgbClr val="001D60"/>
                </a:solidFill>
                <a:latin typeface="Calibri"/>
                <a:cs typeface="Calibri"/>
              </a:rPr>
              <a:t>This</a:t>
            </a:r>
            <a:r>
              <a:rPr sz="1650" spc="40" dirty="0">
                <a:solidFill>
                  <a:srgbClr val="001D60"/>
                </a:solidFill>
                <a:latin typeface="Calibri"/>
                <a:cs typeface="Calibri"/>
              </a:rPr>
              <a:t> </a:t>
            </a:r>
            <a:r>
              <a:rPr sz="1650" dirty="0">
                <a:solidFill>
                  <a:srgbClr val="001D60"/>
                </a:solidFill>
                <a:latin typeface="Calibri"/>
                <a:cs typeface="Calibri"/>
              </a:rPr>
              <a:t>is</a:t>
            </a:r>
            <a:r>
              <a:rPr sz="1650" spc="45" dirty="0">
                <a:solidFill>
                  <a:srgbClr val="001D60"/>
                </a:solidFill>
                <a:latin typeface="Calibri"/>
                <a:cs typeface="Calibri"/>
              </a:rPr>
              <a:t> </a:t>
            </a:r>
            <a:r>
              <a:rPr sz="1650" dirty="0">
                <a:solidFill>
                  <a:srgbClr val="001D60"/>
                </a:solidFill>
                <a:latin typeface="Calibri"/>
                <a:cs typeface="Calibri"/>
              </a:rPr>
              <a:t>likely</a:t>
            </a:r>
            <a:r>
              <a:rPr sz="1650" spc="45" dirty="0">
                <a:solidFill>
                  <a:srgbClr val="001D60"/>
                </a:solidFill>
                <a:latin typeface="Calibri"/>
                <a:cs typeface="Calibri"/>
              </a:rPr>
              <a:t> </a:t>
            </a:r>
            <a:r>
              <a:rPr sz="1650" dirty="0">
                <a:solidFill>
                  <a:srgbClr val="001D60"/>
                </a:solidFill>
                <a:latin typeface="Calibri"/>
                <a:cs typeface="Calibri"/>
              </a:rPr>
              <a:t>the</a:t>
            </a:r>
            <a:r>
              <a:rPr sz="1650" spc="45" dirty="0">
                <a:solidFill>
                  <a:srgbClr val="001D60"/>
                </a:solidFill>
                <a:latin typeface="Calibri"/>
                <a:cs typeface="Calibri"/>
              </a:rPr>
              <a:t> </a:t>
            </a:r>
            <a:r>
              <a:rPr sz="1650" dirty="0">
                <a:solidFill>
                  <a:srgbClr val="001D60"/>
                </a:solidFill>
                <a:latin typeface="Calibri"/>
                <a:cs typeface="Calibri"/>
              </a:rPr>
              <a:t>best</a:t>
            </a:r>
            <a:r>
              <a:rPr sz="1650" spc="45" dirty="0">
                <a:solidFill>
                  <a:srgbClr val="001D60"/>
                </a:solidFill>
                <a:latin typeface="Calibri"/>
                <a:cs typeface="Calibri"/>
              </a:rPr>
              <a:t> </a:t>
            </a:r>
            <a:r>
              <a:rPr sz="1650" spc="-10" dirty="0">
                <a:solidFill>
                  <a:srgbClr val="001D60"/>
                </a:solidFill>
                <a:latin typeface="Calibri"/>
                <a:cs typeface="Calibri"/>
              </a:rPr>
              <a:t>option </a:t>
            </a:r>
            <a:r>
              <a:rPr sz="1650" dirty="0">
                <a:solidFill>
                  <a:srgbClr val="001D60"/>
                </a:solidFill>
                <a:latin typeface="Calibri"/>
                <a:cs typeface="Calibri"/>
              </a:rPr>
              <a:t>for</a:t>
            </a:r>
            <a:r>
              <a:rPr sz="1650" spc="5" dirty="0">
                <a:solidFill>
                  <a:srgbClr val="001D60"/>
                </a:solidFill>
                <a:latin typeface="Calibri"/>
                <a:cs typeface="Calibri"/>
              </a:rPr>
              <a:t> </a:t>
            </a:r>
            <a:r>
              <a:rPr sz="1650" dirty="0">
                <a:solidFill>
                  <a:srgbClr val="001D60"/>
                </a:solidFill>
                <a:latin typeface="Calibri"/>
                <a:cs typeface="Calibri"/>
              </a:rPr>
              <a:t>someone</a:t>
            </a:r>
            <a:r>
              <a:rPr sz="1650" spc="5" dirty="0">
                <a:solidFill>
                  <a:srgbClr val="001D60"/>
                </a:solidFill>
                <a:latin typeface="Calibri"/>
                <a:cs typeface="Calibri"/>
              </a:rPr>
              <a:t> </a:t>
            </a:r>
            <a:r>
              <a:rPr sz="1650" dirty="0">
                <a:solidFill>
                  <a:srgbClr val="001D60"/>
                </a:solidFill>
                <a:latin typeface="Calibri"/>
                <a:cs typeface="Calibri"/>
              </a:rPr>
              <a:t>with</a:t>
            </a:r>
            <a:r>
              <a:rPr sz="1650" spc="-15" dirty="0">
                <a:solidFill>
                  <a:srgbClr val="001D60"/>
                </a:solidFill>
                <a:latin typeface="Calibri"/>
                <a:cs typeface="Calibri"/>
              </a:rPr>
              <a:t> </a:t>
            </a:r>
            <a:r>
              <a:rPr sz="1650" spc="-10" dirty="0">
                <a:solidFill>
                  <a:srgbClr val="001D60"/>
                </a:solidFill>
                <a:latin typeface="Calibri"/>
                <a:cs typeface="Calibri"/>
              </a:rPr>
              <a:t>limited </a:t>
            </a:r>
            <a:r>
              <a:rPr sz="1650" dirty="0">
                <a:solidFill>
                  <a:srgbClr val="001D60"/>
                </a:solidFill>
                <a:latin typeface="Calibri"/>
                <a:cs typeface="Calibri"/>
              </a:rPr>
              <a:t>tech</a:t>
            </a:r>
            <a:r>
              <a:rPr sz="1650" spc="55" dirty="0">
                <a:solidFill>
                  <a:srgbClr val="001D60"/>
                </a:solidFill>
                <a:latin typeface="Calibri"/>
                <a:cs typeface="Calibri"/>
              </a:rPr>
              <a:t> </a:t>
            </a:r>
            <a:r>
              <a:rPr sz="1650" dirty="0">
                <a:solidFill>
                  <a:srgbClr val="001D60"/>
                </a:solidFill>
                <a:latin typeface="Calibri"/>
                <a:cs typeface="Calibri"/>
              </a:rPr>
              <a:t>skills</a:t>
            </a:r>
            <a:r>
              <a:rPr sz="1650" spc="60" dirty="0">
                <a:solidFill>
                  <a:srgbClr val="001D60"/>
                </a:solidFill>
                <a:latin typeface="Calibri"/>
                <a:cs typeface="Calibri"/>
              </a:rPr>
              <a:t> </a:t>
            </a:r>
            <a:r>
              <a:rPr sz="1650" dirty="0">
                <a:solidFill>
                  <a:srgbClr val="001D60"/>
                </a:solidFill>
                <a:latin typeface="Calibri"/>
                <a:cs typeface="Calibri"/>
              </a:rPr>
              <a:t>or</a:t>
            </a:r>
            <a:r>
              <a:rPr sz="1650" spc="60" dirty="0">
                <a:solidFill>
                  <a:srgbClr val="001D60"/>
                </a:solidFill>
                <a:latin typeface="Calibri"/>
                <a:cs typeface="Calibri"/>
              </a:rPr>
              <a:t> </a:t>
            </a:r>
            <a:r>
              <a:rPr sz="1650" spc="-10" dirty="0">
                <a:solidFill>
                  <a:srgbClr val="001D60"/>
                </a:solidFill>
                <a:latin typeface="Calibri"/>
                <a:cs typeface="Calibri"/>
              </a:rPr>
              <a:t>inconsistent </a:t>
            </a:r>
            <a:r>
              <a:rPr sz="1650" dirty="0">
                <a:solidFill>
                  <a:srgbClr val="001D60"/>
                </a:solidFill>
                <a:latin typeface="Calibri"/>
                <a:cs typeface="Calibri"/>
              </a:rPr>
              <a:t>access</a:t>
            </a:r>
            <a:r>
              <a:rPr sz="1650" spc="40" dirty="0">
                <a:solidFill>
                  <a:srgbClr val="001D60"/>
                </a:solidFill>
                <a:latin typeface="Calibri"/>
                <a:cs typeface="Calibri"/>
              </a:rPr>
              <a:t> </a:t>
            </a:r>
            <a:r>
              <a:rPr sz="1650" dirty="0">
                <a:solidFill>
                  <a:srgbClr val="001D60"/>
                </a:solidFill>
                <a:latin typeface="Calibri"/>
                <a:cs typeface="Calibri"/>
              </a:rPr>
              <a:t>to</a:t>
            </a:r>
            <a:r>
              <a:rPr sz="1650" spc="40" dirty="0">
                <a:solidFill>
                  <a:srgbClr val="001D60"/>
                </a:solidFill>
                <a:latin typeface="Calibri"/>
                <a:cs typeface="Calibri"/>
              </a:rPr>
              <a:t> </a:t>
            </a:r>
            <a:r>
              <a:rPr sz="1650" dirty="0">
                <a:solidFill>
                  <a:srgbClr val="001D60"/>
                </a:solidFill>
                <a:latin typeface="Calibri"/>
                <a:cs typeface="Calibri"/>
              </a:rPr>
              <a:t>their</a:t>
            </a:r>
            <a:r>
              <a:rPr sz="1650" spc="30" dirty="0">
                <a:solidFill>
                  <a:srgbClr val="001D60"/>
                </a:solidFill>
                <a:latin typeface="Calibri"/>
                <a:cs typeface="Calibri"/>
              </a:rPr>
              <a:t> </a:t>
            </a:r>
            <a:r>
              <a:rPr sz="1650" spc="-10" dirty="0">
                <a:solidFill>
                  <a:srgbClr val="001D60"/>
                </a:solidFill>
                <a:latin typeface="Calibri"/>
                <a:cs typeface="Calibri"/>
              </a:rPr>
              <a:t>phone </a:t>
            </a:r>
            <a:r>
              <a:rPr sz="1650" dirty="0">
                <a:solidFill>
                  <a:srgbClr val="001D60"/>
                </a:solidFill>
                <a:latin typeface="Calibri"/>
                <a:cs typeface="Calibri"/>
              </a:rPr>
              <a:t>and/or</a:t>
            </a:r>
            <a:r>
              <a:rPr sz="1650" spc="35" dirty="0">
                <a:solidFill>
                  <a:srgbClr val="001D60"/>
                </a:solidFill>
                <a:latin typeface="Calibri"/>
                <a:cs typeface="Calibri"/>
              </a:rPr>
              <a:t> </a:t>
            </a:r>
            <a:r>
              <a:rPr sz="1650" spc="-10" dirty="0">
                <a:solidFill>
                  <a:srgbClr val="001D60"/>
                </a:solidFill>
                <a:latin typeface="Calibri"/>
                <a:cs typeface="Calibri"/>
              </a:rPr>
              <a:t>email.</a:t>
            </a:r>
            <a:endParaRPr sz="1650" dirty="0">
              <a:latin typeface="Calibri"/>
              <a:cs typeface="Calibri"/>
            </a:endParaRPr>
          </a:p>
        </p:txBody>
      </p:sp>
      <p:sp>
        <p:nvSpPr>
          <p:cNvPr id="18" name="Rectangle 17">
            <a:extLst>
              <a:ext uri="{FF2B5EF4-FFF2-40B4-BE49-F238E27FC236}">
                <a16:creationId xmlns:a16="http://schemas.microsoft.com/office/drawing/2014/main" id="{8995D1DC-BAA0-B50E-2885-3F73625E0753}"/>
              </a:ext>
            </a:extLst>
          </p:cNvPr>
          <p:cNvSpPr/>
          <p:nvPr/>
        </p:nvSpPr>
        <p:spPr>
          <a:xfrm>
            <a:off x="7136410" y="5994190"/>
            <a:ext cx="1787611" cy="579882"/>
          </a:xfrm>
          <a:prstGeom prst="rect">
            <a:avLst/>
          </a:prstGeom>
          <a:ln>
            <a:solidFill>
              <a:srgbClr val="001E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27F82F12-FE2A-E4BF-C68C-0247F6D7620C}"/>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extLst>
      <p:ext uri="{BB962C8B-B14F-4D97-AF65-F5344CB8AC3E}">
        <p14:creationId xmlns:p14="http://schemas.microsoft.com/office/powerpoint/2010/main" val="812766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B9476-3F07-998F-E809-D5991B68221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0D81DAB-341F-7092-94FE-500B48E39777}"/>
              </a:ext>
            </a:extLst>
          </p:cNvPr>
          <p:cNvSpPr/>
          <p:nvPr/>
        </p:nvSpPr>
        <p:spPr>
          <a:xfrm>
            <a:off x="457200" y="914400"/>
            <a:ext cx="5669280" cy="362465"/>
          </a:xfrm>
          <a:prstGeom prst="rect">
            <a:avLst/>
          </a:prstGeom>
          <a:noFill/>
          <a:ln/>
        </p:spPr>
        <p:txBody>
          <a:bodyPr wrap="square" rtlCol="0" anchor="t">
            <a:noAutofit/>
          </a:bodyPr>
          <a:lstStyle/>
          <a:p>
            <a:pPr marL="0" indent="0">
              <a:buNone/>
            </a:pPr>
            <a:r>
              <a:rPr lang="en-US" sz="1600" dirty="0"/>
              <a:t>ID Verification</a:t>
            </a:r>
            <a:endParaRPr lang="en-US" sz="2000" dirty="0"/>
          </a:p>
        </p:txBody>
      </p:sp>
      <p:graphicFrame>
        <p:nvGraphicFramePr>
          <p:cNvPr id="6" name="Diagram 5">
            <a:extLst>
              <a:ext uri="{FF2B5EF4-FFF2-40B4-BE49-F238E27FC236}">
                <a16:creationId xmlns:a16="http://schemas.microsoft.com/office/drawing/2014/main" id="{0ABF940B-B706-46A2-6322-C47617CA1192}"/>
              </a:ext>
            </a:extLst>
          </p:cNvPr>
          <p:cNvGraphicFramePr/>
          <p:nvPr>
            <p:extLst>
              <p:ext uri="{D42A27DB-BD31-4B8C-83A1-F6EECF244321}">
                <p14:modId xmlns:p14="http://schemas.microsoft.com/office/powerpoint/2010/main" val="3512334120"/>
              </p:ext>
            </p:extLst>
          </p:nvPr>
        </p:nvGraphicFramePr>
        <p:xfrm>
          <a:off x="808132" y="1370456"/>
          <a:ext cx="10530428" cy="71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a:extLst>
              <a:ext uri="{FF2B5EF4-FFF2-40B4-BE49-F238E27FC236}">
                <a16:creationId xmlns:a16="http://schemas.microsoft.com/office/drawing/2014/main" id="{D281F480-0E02-B1DE-51D8-3583AC63A0C6}"/>
              </a:ext>
            </a:extLst>
          </p:cNvPr>
          <p:cNvSpPr/>
          <p:nvPr/>
        </p:nvSpPr>
        <p:spPr>
          <a:xfrm>
            <a:off x="7136410" y="5994190"/>
            <a:ext cx="1787611" cy="579882"/>
          </a:xfrm>
          <a:prstGeom prst="rect">
            <a:avLst/>
          </a:prstGeom>
          <a:ln>
            <a:solidFill>
              <a:srgbClr val="001E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object 2"/>
          <p:cNvGrpSpPr/>
          <p:nvPr/>
        </p:nvGrpSpPr>
        <p:grpSpPr>
          <a:xfrm>
            <a:off x="609600" y="2314833"/>
            <a:ext cx="10058400" cy="4467860"/>
            <a:chOff x="380" y="2247950"/>
            <a:chExt cx="10058400" cy="4467860"/>
          </a:xfrm>
        </p:grpSpPr>
        <p:pic>
          <p:nvPicPr>
            <p:cNvPr id="19" name="object 3"/>
            <p:cNvPicPr/>
            <p:nvPr/>
          </p:nvPicPr>
          <p:blipFill>
            <a:blip r:embed="rId8" cstate="print"/>
            <a:stretch>
              <a:fillRect/>
            </a:stretch>
          </p:blipFill>
          <p:spPr>
            <a:xfrm>
              <a:off x="1837182" y="2292095"/>
              <a:ext cx="1562861" cy="3961638"/>
            </a:xfrm>
            <a:prstGeom prst="rect">
              <a:avLst/>
            </a:prstGeom>
          </p:spPr>
        </p:pic>
        <p:sp>
          <p:nvSpPr>
            <p:cNvPr id="20" name="object 4"/>
            <p:cNvSpPr/>
            <p:nvPr/>
          </p:nvSpPr>
          <p:spPr>
            <a:xfrm>
              <a:off x="1817370" y="2271521"/>
              <a:ext cx="1601470" cy="4000500"/>
            </a:xfrm>
            <a:custGeom>
              <a:avLst/>
              <a:gdLst/>
              <a:ahLst/>
              <a:cxnLst/>
              <a:rect l="l" t="t" r="r" b="b"/>
              <a:pathLst>
                <a:path w="1601470" h="4000500">
                  <a:moveTo>
                    <a:pt x="0" y="4000500"/>
                  </a:moveTo>
                  <a:lnTo>
                    <a:pt x="0" y="0"/>
                  </a:lnTo>
                  <a:lnTo>
                    <a:pt x="1600961" y="0"/>
                  </a:lnTo>
                  <a:lnTo>
                    <a:pt x="1600962" y="4000500"/>
                  </a:lnTo>
                  <a:lnTo>
                    <a:pt x="0" y="4000500"/>
                  </a:lnTo>
                  <a:close/>
                </a:path>
              </a:pathLst>
            </a:custGeom>
            <a:ln w="47142">
              <a:solidFill>
                <a:srgbClr val="001D60"/>
              </a:solidFill>
            </a:ln>
          </p:spPr>
          <p:txBody>
            <a:bodyPr wrap="square" lIns="0" tIns="0" rIns="0" bIns="0" rtlCol="0"/>
            <a:lstStyle/>
            <a:p>
              <a:endParaRPr/>
            </a:p>
          </p:txBody>
        </p:sp>
        <p:sp>
          <p:nvSpPr>
            <p:cNvPr id="21" name="object 5"/>
            <p:cNvSpPr/>
            <p:nvPr/>
          </p:nvSpPr>
          <p:spPr>
            <a:xfrm>
              <a:off x="3081527" y="3099815"/>
              <a:ext cx="1223010" cy="2707640"/>
            </a:xfrm>
            <a:custGeom>
              <a:avLst/>
              <a:gdLst/>
              <a:ahLst/>
              <a:cxnLst/>
              <a:rect l="l" t="t" r="r" b="b"/>
              <a:pathLst>
                <a:path w="1223010" h="2707640">
                  <a:moveTo>
                    <a:pt x="43243" y="2568080"/>
                  </a:moveTo>
                  <a:lnTo>
                    <a:pt x="0" y="2548890"/>
                  </a:lnTo>
                  <a:lnTo>
                    <a:pt x="6858" y="2707386"/>
                  </a:lnTo>
                  <a:lnTo>
                    <a:pt x="33528" y="2685216"/>
                  </a:lnTo>
                  <a:lnTo>
                    <a:pt x="33528" y="2590038"/>
                  </a:lnTo>
                  <a:lnTo>
                    <a:pt x="43243" y="2568080"/>
                  </a:lnTo>
                  <a:close/>
                </a:path>
                <a:path w="1223010" h="2707640">
                  <a:moveTo>
                    <a:pt x="85962" y="2587039"/>
                  </a:moveTo>
                  <a:lnTo>
                    <a:pt x="43243" y="2568080"/>
                  </a:lnTo>
                  <a:lnTo>
                    <a:pt x="33528" y="2590038"/>
                  </a:lnTo>
                  <a:lnTo>
                    <a:pt x="76200" y="2609088"/>
                  </a:lnTo>
                  <a:lnTo>
                    <a:pt x="85962" y="2587039"/>
                  </a:lnTo>
                  <a:close/>
                </a:path>
                <a:path w="1223010" h="2707640">
                  <a:moveTo>
                    <a:pt x="128778" y="2606040"/>
                  </a:moveTo>
                  <a:lnTo>
                    <a:pt x="85962" y="2587039"/>
                  </a:lnTo>
                  <a:lnTo>
                    <a:pt x="76200" y="2609088"/>
                  </a:lnTo>
                  <a:lnTo>
                    <a:pt x="33528" y="2590038"/>
                  </a:lnTo>
                  <a:lnTo>
                    <a:pt x="33528" y="2685216"/>
                  </a:lnTo>
                  <a:lnTo>
                    <a:pt x="128778" y="2606040"/>
                  </a:lnTo>
                  <a:close/>
                </a:path>
                <a:path w="1223010" h="2707640">
                  <a:moveTo>
                    <a:pt x="1223010" y="19049"/>
                  </a:moveTo>
                  <a:lnTo>
                    <a:pt x="1179576" y="0"/>
                  </a:lnTo>
                  <a:lnTo>
                    <a:pt x="43243" y="2568080"/>
                  </a:lnTo>
                  <a:lnTo>
                    <a:pt x="85962" y="2587039"/>
                  </a:lnTo>
                  <a:lnTo>
                    <a:pt x="1223010" y="19049"/>
                  </a:lnTo>
                  <a:close/>
                </a:path>
              </a:pathLst>
            </a:custGeom>
            <a:solidFill>
              <a:srgbClr val="FF0000"/>
            </a:solidFill>
          </p:spPr>
          <p:txBody>
            <a:bodyPr wrap="square" lIns="0" tIns="0" rIns="0" bIns="0" rtlCol="0"/>
            <a:lstStyle/>
            <a:p>
              <a:endParaRPr/>
            </a:p>
          </p:txBody>
        </p:sp>
      </p:grpSp>
      <p:sp>
        <p:nvSpPr>
          <p:cNvPr id="22" name="object 7"/>
          <p:cNvSpPr txBox="1"/>
          <p:nvPr/>
        </p:nvSpPr>
        <p:spPr>
          <a:xfrm>
            <a:off x="4724400" y="2663143"/>
            <a:ext cx="5524500" cy="503555"/>
          </a:xfrm>
          <a:prstGeom prst="rect">
            <a:avLst/>
          </a:prstGeom>
        </p:spPr>
        <p:txBody>
          <a:bodyPr vert="horz" wrap="square" lIns="0" tIns="41275" rIns="0" bIns="0" rtlCol="0">
            <a:spAutoFit/>
          </a:bodyPr>
          <a:lstStyle/>
          <a:p>
            <a:pPr marL="12700" marR="5080">
              <a:lnSpc>
                <a:spcPts val="1780"/>
              </a:lnSpc>
              <a:spcBef>
                <a:spcPts val="325"/>
              </a:spcBef>
            </a:pPr>
            <a:r>
              <a:rPr sz="1650" dirty="0">
                <a:latin typeface="Calibri"/>
                <a:cs typeface="Calibri"/>
              </a:rPr>
              <a:t>The</a:t>
            </a:r>
            <a:r>
              <a:rPr sz="1650" spc="30" dirty="0">
                <a:latin typeface="Calibri"/>
                <a:cs typeface="Calibri"/>
              </a:rPr>
              <a:t> </a:t>
            </a:r>
            <a:r>
              <a:rPr sz="1650" dirty="0">
                <a:latin typeface="Calibri"/>
                <a:cs typeface="Calibri"/>
              </a:rPr>
              <a:t>system</a:t>
            </a:r>
            <a:r>
              <a:rPr sz="1650" spc="40" dirty="0">
                <a:latin typeface="Calibri"/>
                <a:cs typeface="Calibri"/>
              </a:rPr>
              <a:t> </a:t>
            </a:r>
            <a:r>
              <a:rPr sz="1650" dirty="0">
                <a:latin typeface="Calibri"/>
                <a:cs typeface="Calibri"/>
              </a:rPr>
              <a:t>will</a:t>
            </a:r>
            <a:r>
              <a:rPr sz="1650" spc="30" dirty="0">
                <a:latin typeface="Calibri"/>
                <a:cs typeface="Calibri"/>
              </a:rPr>
              <a:t> </a:t>
            </a:r>
            <a:r>
              <a:rPr sz="1650" dirty="0">
                <a:latin typeface="Calibri"/>
                <a:cs typeface="Calibri"/>
              </a:rPr>
              <a:t>ask</a:t>
            </a:r>
            <a:r>
              <a:rPr sz="1650" spc="30" dirty="0">
                <a:latin typeface="Calibri"/>
                <a:cs typeface="Calibri"/>
              </a:rPr>
              <a:t> </a:t>
            </a:r>
            <a:r>
              <a:rPr sz="1650" dirty="0">
                <a:latin typeface="Calibri"/>
                <a:cs typeface="Calibri"/>
              </a:rPr>
              <a:t>you</a:t>
            </a:r>
            <a:r>
              <a:rPr sz="1650" spc="30" dirty="0">
                <a:latin typeface="Calibri"/>
                <a:cs typeface="Calibri"/>
              </a:rPr>
              <a:t> </a:t>
            </a:r>
            <a:r>
              <a:rPr sz="1650" dirty="0">
                <a:latin typeface="Calibri"/>
                <a:cs typeface="Calibri"/>
              </a:rPr>
              <a:t>to</a:t>
            </a:r>
            <a:r>
              <a:rPr sz="1650" spc="30" dirty="0">
                <a:latin typeface="Calibri"/>
                <a:cs typeface="Calibri"/>
              </a:rPr>
              <a:t> </a:t>
            </a:r>
            <a:r>
              <a:rPr sz="1650" dirty="0">
                <a:latin typeface="Calibri"/>
                <a:cs typeface="Calibri"/>
              </a:rPr>
              <a:t>set</a:t>
            </a:r>
            <a:r>
              <a:rPr sz="1650" spc="30" dirty="0">
                <a:latin typeface="Calibri"/>
                <a:cs typeface="Calibri"/>
              </a:rPr>
              <a:t> </a:t>
            </a:r>
            <a:r>
              <a:rPr sz="1650" dirty="0">
                <a:latin typeface="Calibri"/>
                <a:cs typeface="Calibri"/>
              </a:rPr>
              <a:t>up</a:t>
            </a:r>
            <a:r>
              <a:rPr sz="1650" spc="35" dirty="0">
                <a:latin typeface="Calibri"/>
                <a:cs typeface="Calibri"/>
              </a:rPr>
              <a:t> </a:t>
            </a:r>
            <a:r>
              <a:rPr sz="1650" dirty="0">
                <a:latin typeface="Calibri"/>
                <a:cs typeface="Calibri"/>
              </a:rPr>
              <a:t>more</a:t>
            </a:r>
            <a:r>
              <a:rPr sz="1650" spc="40" dirty="0">
                <a:latin typeface="Calibri"/>
                <a:cs typeface="Calibri"/>
              </a:rPr>
              <a:t> </a:t>
            </a:r>
            <a:r>
              <a:rPr sz="1650" dirty="0">
                <a:latin typeface="Calibri"/>
                <a:cs typeface="Calibri"/>
              </a:rPr>
              <a:t>security</a:t>
            </a:r>
            <a:r>
              <a:rPr sz="1650" spc="35" dirty="0">
                <a:latin typeface="Calibri"/>
                <a:cs typeface="Calibri"/>
              </a:rPr>
              <a:t> </a:t>
            </a:r>
            <a:r>
              <a:rPr sz="1650" dirty="0">
                <a:latin typeface="Calibri"/>
                <a:cs typeface="Calibri"/>
              </a:rPr>
              <a:t>methods.</a:t>
            </a:r>
            <a:r>
              <a:rPr sz="1650" spc="35" dirty="0">
                <a:latin typeface="Calibri"/>
                <a:cs typeface="Calibri"/>
              </a:rPr>
              <a:t> </a:t>
            </a:r>
            <a:r>
              <a:rPr sz="1650" dirty="0">
                <a:latin typeface="Calibri"/>
                <a:cs typeface="Calibri"/>
              </a:rPr>
              <a:t>If</a:t>
            </a:r>
            <a:r>
              <a:rPr sz="1650" spc="35" dirty="0">
                <a:latin typeface="Calibri"/>
                <a:cs typeface="Calibri"/>
              </a:rPr>
              <a:t> </a:t>
            </a:r>
            <a:r>
              <a:rPr sz="1650" spc="-25" dirty="0">
                <a:latin typeface="Calibri"/>
                <a:cs typeface="Calibri"/>
              </a:rPr>
              <a:t>you </a:t>
            </a:r>
            <a:r>
              <a:rPr sz="1650" dirty="0">
                <a:latin typeface="Calibri"/>
                <a:cs typeface="Calibri"/>
              </a:rPr>
              <a:t>don’t</a:t>
            </a:r>
            <a:r>
              <a:rPr sz="1650" spc="45" dirty="0">
                <a:latin typeface="Calibri"/>
                <a:cs typeface="Calibri"/>
              </a:rPr>
              <a:t> </a:t>
            </a:r>
            <a:r>
              <a:rPr sz="1650" dirty="0">
                <a:latin typeface="Calibri"/>
                <a:cs typeface="Calibri"/>
              </a:rPr>
              <a:t>want</a:t>
            </a:r>
            <a:r>
              <a:rPr sz="1650" spc="45" dirty="0">
                <a:latin typeface="Calibri"/>
                <a:cs typeface="Calibri"/>
              </a:rPr>
              <a:t> </a:t>
            </a:r>
            <a:r>
              <a:rPr sz="1650" dirty="0">
                <a:latin typeface="Calibri"/>
                <a:cs typeface="Calibri"/>
              </a:rPr>
              <a:t>to</a:t>
            </a:r>
            <a:r>
              <a:rPr sz="1650" spc="35" dirty="0">
                <a:latin typeface="Calibri"/>
                <a:cs typeface="Calibri"/>
              </a:rPr>
              <a:t> </a:t>
            </a:r>
            <a:r>
              <a:rPr sz="1650" dirty="0">
                <a:latin typeface="Calibri"/>
                <a:cs typeface="Calibri"/>
              </a:rPr>
              <a:t>do</a:t>
            </a:r>
            <a:r>
              <a:rPr sz="1650" spc="35" dirty="0">
                <a:latin typeface="Calibri"/>
                <a:cs typeface="Calibri"/>
              </a:rPr>
              <a:t> </a:t>
            </a:r>
            <a:r>
              <a:rPr sz="1650" dirty="0">
                <a:latin typeface="Calibri"/>
                <a:cs typeface="Calibri"/>
              </a:rPr>
              <a:t>that,</a:t>
            </a:r>
            <a:r>
              <a:rPr sz="1650" spc="35" dirty="0">
                <a:latin typeface="Calibri"/>
                <a:cs typeface="Calibri"/>
              </a:rPr>
              <a:t> </a:t>
            </a:r>
            <a:r>
              <a:rPr sz="1650" dirty="0">
                <a:latin typeface="Calibri"/>
                <a:cs typeface="Calibri"/>
              </a:rPr>
              <a:t>just</a:t>
            </a:r>
            <a:r>
              <a:rPr sz="1650" spc="35" dirty="0">
                <a:latin typeface="Calibri"/>
                <a:cs typeface="Calibri"/>
              </a:rPr>
              <a:t> </a:t>
            </a:r>
            <a:r>
              <a:rPr sz="1650" dirty="0">
                <a:latin typeface="Calibri"/>
                <a:cs typeface="Calibri"/>
              </a:rPr>
              <a:t>click</a:t>
            </a:r>
            <a:r>
              <a:rPr sz="1650" spc="35" dirty="0">
                <a:latin typeface="Calibri"/>
                <a:cs typeface="Calibri"/>
              </a:rPr>
              <a:t> </a:t>
            </a:r>
            <a:r>
              <a:rPr sz="1650" spc="-10" dirty="0">
                <a:latin typeface="Calibri"/>
                <a:cs typeface="Calibri"/>
              </a:rPr>
              <a:t>“Continue”</a:t>
            </a:r>
            <a:endParaRPr sz="1650" dirty="0">
              <a:latin typeface="Calibri"/>
              <a:cs typeface="Calibri"/>
            </a:endParaRPr>
          </a:p>
        </p:txBody>
      </p:sp>
      <p:sp>
        <p:nvSpPr>
          <p:cNvPr id="23" name="object 8"/>
          <p:cNvSpPr txBox="1"/>
          <p:nvPr/>
        </p:nvSpPr>
        <p:spPr>
          <a:xfrm>
            <a:off x="1395478" y="2663143"/>
            <a:ext cx="817880" cy="330200"/>
          </a:xfrm>
          <a:prstGeom prst="rect">
            <a:avLst/>
          </a:prstGeom>
          <a:ln w="47142">
            <a:solidFill>
              <a:srgbClr val="FFBF00"/>
            </a:solidFill>
          </a:ln>
        </p:spPr>
        <p:txBody>
          <a:bodyPr vert="horz" wrap="square" lIns="0" tIns="24765" rIns="0" bIns="0" rtlCol="0">
            <a:spAutoFit/>
          </a:bodyPr>
          <a:lstStyle/>
          <a:p>
            <a:pPr marL="134620">
              <a:lnSpc>
                <a:spcPct val="100000"/>
              </a:lnSpc>
              <a:spcBef>
                <a:spcPts val="195"/>
              </a:spcBef>
            </a:pPr>
            <a:r>
              <a:rPr sz="1650" dirty="0">
                <a:solidFill>
                  <a:srgbClr val="001D60"/>
                </a:solidFill>
                <a:latin typeface="Calibri"/>
                <a:cs typeface="Calibri"/>
              </a:rPr>
              <a:t>Step</a:t>
            </a:r>
            <a:r>
              <a:rPr sz="1650" spc="85" dirty="0">
                <a:solidFill>
                  <a:srgbClr val="001D60"/>
                </a:solidFill>
                <a:latin typeface="Calibri"/>
                <a:cs typeface="Calibri"/>
              </a:rPr>
              <a:t> </a:t>
            </a:r>
            <a:r>
              <a:rPr sz="1650" spc="-50" dirty="0">
                <a:solidFill>
                  <a:srgbClr val="001D60"/>
                </a:solidFill>
                <a:latin typeface="Calibri"/>
                <a:cs typeface="Calibri"/>
              </a:rPr>
              <a:t>5</a:t>
            </a:r>
            <a:endParaRPr sz="1650">
              <a:latin typeface="Calibri"/>
              <a:cs typeface="Calibri"/>
            </a:endParaRPr>
          </a:p>
        </p:txBody>
      </p:sp>
      <p:sp>
        <p:nvSpPr>
          <p:cNvPr id="25" name="Title 1">
            <a:extLst>
              <a:ext uri="{FF2B5EF4-FFF2-40B4-BE49-F238E27FC236}">
                <a16:creationId xmlns:a16="http://schemas.microsoft.com/office/drawing/2014/main" id="{8F4698D7-10E9-586F-4166-FACBFFEECB54}"/>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extLst>
      <p:ext uri="{BB962C8B-B14F-4D97-AF65-F5344CB8AC3E}">
        <p14:creationId xmlns:p14="http://schemas.microsoft.com/office/powerpoint/2010/main" val="2167681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B677D-D2E8-D99F-880C-FBDE02279B58}"/>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296509AD-3BEE-B942-0D93-3AF33D8F12EA}"/>
              </a:ext>
            </a:extLst>
          </p:cNvPr>
          <p:cNvSpPr/>
          <p:nvPr/>
        </p:nvSpPr>
        <p:spPr>
          <a:xfrm>
            <a:off x="457200" y="914400"/>
            <a:ext cx="5669280" cy="362465"/>
          </a:xfrm>
          <a:prstGeom prst="rect">
            <a:avLst/>
          </a:prstGeom>
          <a:noFill/>
          <a:ln/>
        </p:spPr>
        <p:txBody>
          <a:bodyPr wrap="square" rtlCol="0" anchor="t">
            <a:noAutofit/>
          </a:bodyPr>
          <a:lstStyle/>
          <a:p>
            <a:pPr marL="0" indent="0">
              <a:buNone/>
            </a:pPr>
            <a:r>
              <a:rPr lang="en-US" sz="1600" dirty="0"/>
              <a:t>ID Verification</a:t>
            </a:r>
            <a:endParaRPr lang="en-US" sz="2000" dirty="0"/>
          </a:p>
        </p:txBody>
      </p:sp>
      <p:graphicFrame>
        <p:nvGraphicFramePr>
          <p:cNvPr id="6" name="Diagram 5">
            <a:extLst>
              <a:ext uri="{FF2B5EF4-FFF2-40B4-BE49-F238E27FC236}">
                <a16:creationId xmlns:a16="http://schemas.microsoft.com/office/drawing/2014/main" id="{80427EAE-D160-FC27-2BFA-3427583BD6F2}"/>
              </a:ext>
            </a:extLst>
          </p:cNvPr>
          <p:cNvGraphicFramePr/>
          <p:nvPr>
            <p:extLst>
              <p:ext uri="{D42A27DB-BD31-4B8C-83A1-F6EECF244321}">
                <p14:modId xmlns:p14="http://schemas.microsoft.com/office/powerpoint/2010/main" val="1490268135"/>
              </p:ext>
            </p:extLst>
          </p:nvPr>
        </p:nvGraphicFramePr>
        <p:xfrm>
          <a:off x="808132" y="1370456"/>
          <a:ext cx="10530428" cy="71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a:extLst>
              <a:ext uri="{FF2B5EF4-FFF2-40B4-BE49-F238E27FC236}">
                <a16:creationId xmlns:a16="http://schemas.microsoft.com/office/drawing/2014/main" id="{DD87F45B-2F7C-E21C-002C-EF4BA7C91259}"/>
              </a:ext>
            </a:extLst>
          </p:cNvPr>
          <p:cNvSpPr/>
          <p:nvPr/>
        </p:nvSpPr>
        <p:spPr>
          <a:xfrm>
            <a:off x="7136410" y="5994190"/>
            <a:ext cx="1787611" cy="579882"/>
          </a:xfrm>
          <a:prstGeom prst="rect">
            <a:avLst/>
          </a:prstGeom>
          <a:ln>
            <a:solidFill>
              <a:srgbClr val="001E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object 3"/>
          <p:cNvGrpSpPr/>
          <p:nvPr/>
        </p:nvGrpSpPr>
        <p:grpSpPr>
          <a:xfrm>
            <a:off x="1911667" y="2210309"/>
            <a:ext cx="8429625" cy="3277235"/>
            <a:chOff x="1138999" y="2180844"/>
            <a:chExt cx="8429625" cy="3277235"/>
          </a:xfrm>
        </p:grpSpPr>
        <p:pic>
          <p:nvPicPr>
            <p:cNvPr id="5" name="object 4"/>
            <p:cNvPicPr/>
            <p:nvPr/>
          </p:nvPicPr>
          <p:blipFill>
            <a:blip r:embed="rId8" cstate="print"/>
            <a:stretch>
              <a:fillRect/>
            </a:stretch>
          </p:blipFill>
          <p:spPr>
            <a:xfrm>
              <a:off x="1181099" y="3526956"/>
              <a:ext cx="5851484" cy="1762358"/>
            </a:xfrm>
            <a:prstGeom prst="rect">
              <a:avLst/>
            </a:prstGeom>
          </p:spPr>
        </p:pic>
        <p:sp>
          <p:nvSpPr>
            <p:cNvPr id="7" name="object 5"/>
            <p:cNvSpPr/>
            <p:nvPr/>
          </p:nvSpPr>
          <p:spPr>
            <a:xfrm>
              <a:off x="1162811" y="3374897"/>
              <a:ext cx="6036310" cy="2059305"/>
            </a:xfrm>
            <a:custGeom>
              <a:avLst/>
              <a:gdLst/>
              <a:ahLst/>
              <a:cxnLst/>
              <a:rect l="l" t="t" r="r" b="b"/>
              <a:pathLst>
                <a:path w="6036309" h="2059304">
                  <a:moveTo>
                    <a:pt x="0" y="2058924"/>
                  </a:moveTo>
                  <a:lnTo>
                    <a:pt x="0" y="0"/>
                  </a:lnTo>
                  <a:lnTo>
                    <a:pt x="6035801" y="0"/>
                  </a:lnTo>
                  <a:lnTo>
                    <a:pt x="6035801" y="2058924"/>
                  </a:lnTo>
                  <a:lnTo>
                    <a:pt x="0" y="2058924"/>
                  </a:lnTo>
                  <a:close/>
                </a:path>
              </a:pathLst>
            </a:custGeom>
            <a:ln w="47142">
              <a:solidFill>
                <a:srgbClr val="001D60"/>
              </a:solidFill>
            </a:ln>
          </p:spPr>
          <p:txBody>
            <a:bodyPr wrap="square" lIns="0" tIns="0" rIns="0" bIns="0" rtlCol="0"/>
            <a:lstStyle/>
            <a:p>
              <a:endParaRPr/>
            </a:p>
          </p:txBody>
        </p:sp>
        <p:sp>
          <p:nvSpPr>
            <p:cNvPr id="8" name="object 6"/>
            <p:cNvSpPr/>
            <p:nvPr/>
          </p:nvSpPr>
          <p:spPr>
            <a:xfrm>
              <a:off x="4480559" y="2784348"/>
              <a:ext cx="984885" cy="1344930"/>
            </a:xfrm>
            <a:custGeom>
              <a:avLst/>
              <a:gdLst/>
              <a:ahLst/>
              <a:cxnLst/>
              <a:rect l="l" t="t" r="r" b="b"/>
              <a:pathLst>
                <a:path w="984885" h="1344929">
                  <a:moveTo>
                    <a:pt x="63458" y="1216768"/>
                  </a:moveTo>
                  <a:lnTo>
                    <a:pt x="25907" y="1189482"/>
                  </a:lnTo>
                  <a:lnTo>
                    <a:pt x="0" y="1344930"/>
                  </a:lnTo>
                  <a:lnTo>
                    <a:pt x="49529" y="1319357"/>
                  </a:lnTo>
                  <a:lnTo>
                    <a:pt x="49529" y="1235964"/>
                  </a:lnTo>
                  <a:lnTo>
                    <a:pt x="63458" y="1216768"/>
                  </a:lnTo>
                  <a:close/>
                </a:path>
                <a:path w="984885" h="1344929">
                  <a:moveTo>
                    <a:pt x="101935" y="1244728"/>
                  </a:moveTo>
                  <a:lnTo>
                    <a:pt x="63458" y="1216768"/>
                  </a:lnTo>
                  <a:lnTo>
                    <a:pt x="49529" y="1235964"/>
                  </a:lnTo>
                  <a:lnTo>
                    <a:pt x="88391" y="1263396"/>
                  </a:lnTo>
                  <a:lnTo>
                    <a:pt x="101935" y="1244728"/>
                  </a:lnTo>
                  <a:close/>
                </a:path>
                <a:path w="984885" h="1344929">
                  <a:moveTo>
                    <a:pt x="140207" y="1272540"/>
                  </a:moveTo>
                  <a:lnTo>
                    <a:pt x="101935" y="1244728"/>
                  </a:lnTo>
                  <a:lnTo>
                    <a:pt x="88391" y="1263396"/>
                  </a:lnTo>
                  <a:lnTo>
                    <a:pt x="49529" y="1235964"/>
                  </a:lnTo>
                  <a:lnTo>
                    <a:pt x="49529" y="1319357"/>
                  </a:lnTo>
                  <a:lnTo>
                    <a:pt x="140207" y="1272540"/>
                  </a:lnTo>
                  <a:close/>
                </a:path>
                <a:path w="984885" h="1344929">
                  <a:moveTo>
                    <a:pt x="984503" y="28193"/>
                  </a:moveTo>
                  <a:lnTo>
                    <a:pt x="946403" y="0"/>
                  </a:lnTo>
                  <a:lnTo>
                    <a:pt x="63458" y="1216768"/>
                  </a:lnTo>
                  <a:lnTo>
                    <a:pt x="101935" y="1244728"/>
                  </a:lnTo>
                  <a:lnTo>
                    <a:pt x="984503" y="28193"/>
                  </a:lnTo>
                  <a:close/>
                </a:path>
              </a:pathLst>
            </a:custGeom>
            <a:solidFill>
              <a:srgbClr val="FF0000"/>
            </a:solidFill>
          </p:spPr>
          <p:txBody>
            <a:bodyPr wrap="square" lIns="0" tIns="0" rIns="0" bIns="0" rtlCol="0"/>
            <a:lstStyle/>
            <a:p>
              <a:endParaRPr/>
            </a:p>
          </p:txBody>
        </p:sp>
        <p:sp>
          <p:nvSpPr>
            <p:cNvPr id="9" name="object 7"/>
            <p:cNvSpPr/>
            <p:nvPr/>
          </p:nvSpPr>
          <p:spPr>
            <a:xfrm>
              <a:off x="5405627" y="2180844"/>
              <a:ext cx="4163060" cy="652780"/>
            </a:xfrm>
            <a:custGeom>
              <a:avLst/>
              <a:gdLst/>
              <a:ahLst/>
              <a:cxnLst/>
              <a:rect l="l" t="t" r="r" b="b"/>
              <a:pathLst>
                <a:path w="4163059" h="652780">
                  <a:moveTo>
                    <a:pt x="4162805" y="652272"/>
                  </a:moveTo>
                  <a:lnTo>
                    <a:pt x="4162805" y="0"/>
                  </a:lnTo>
                  <a:lnTo>
                    <a:pt x="0" y="0"/>
                  </a:lnTo>
                  <a:lnTo>
                    <a:pt x="0" y="652272"/>
                  </a:lnTo>
                  <a:lnTo>
                    <a:pt x="4162805" y="652272"/>
                  </a:lnTo>
                  <a:close/>
                </a:path>
              </a:pathLst>
            </a:custGeom>
            <a:solidFill>
              <a:srgbClr val="FFFFFF"/>
            </a:solidFill>
          </p:spPr>
          <p:txBody>
            <a:bodyPr wrap="square" lIns="0" tIns="0" rIns="0" bIns="0" rtlCol="0"/>
            <a:lstStyle/>
            <a:p>
              <a:endParaRPr/>
            </a:p>
          </p:txBody>
        </p:sp>
      </p:grpSp>
      <p:sp>
        <p:nvSpPr>
          <p:cNvPr id="10" name="object 9"/>
          <p:cNvSpPr txBox="1"/>
          <p:nvPr/>
        </p:nvSpPr>
        <p:spPr>
          <a:xfrm>
            <a:off x="6178296" y="2210309"/>
            <a:ext cx="4163060" cy="652780"/>
          </a:xfrm>
          <a:prstGeom prst="rect">
            <a:avLst/>
          </a:prstGeom>
          <a:ln w="47142">
            <a:solidFill>
              <a:srgbClr val="FFBF00"/>
            </a:solidFill>
          </a:ln>
        </p:spPr>
        <p:txBody>
          <a:bodyPr vert="horz" wrap="square" lIns="0" tIns="142240" rIns="0" bIns="0" rtlCol="0">
            <a:spAutoFit/>
          </a:bodyPr>
          <a:lstStyle/>
          <a:p>
            <a:pPr marL="1676400" marR="169545" indent="-1499870">
              <a:lnSpc>
                <a:spcPct val="100000"/>
              </a:lnSpc>
              <a:spcBef>
                <a:spcPts val="1120"/>
              </a:spcBef>
            </a:pPr>
            <a:r>
              <a:rPr sz="1150" dirty="0">
                <a:latin typeface="Calibri"/>
                <a:cs typeface="Calibri"/>
              </a:rPr>
              <a:t>Option</a:t>
            </a:r>
            <a:r>
              <a:rPr sz="1150" spc="20" dirty="0">
                <a:latin typeface="Calibri"/>
                <a:cs typeface="Calibri"/>
              </a:rPr>
              <a:t> </a:t>
            </a:r>
            <a:r>
              <a:rPr sz="1150" spc="-20" dirty="0">
                <a:latin typeface="Calibri"/>
                <a:cs typeface="Calibri"/>
              </a:rPr>
              <a:t>1:</a:t>
            </a:r>
            <a:r>
              <a:rPr sz="1150" spc="25" dirty="0">
                <a:latin typeface="Calibri"/>
                <a:cs typeface="Calibri"/>
              </a:rPr>
              <a:t> </a:t>
            </a:r>
            <a:r>
              <a:rPr sz="1150" dirty="0">
                <a:latin typeface="Calibri"/>
                <a:cs typeface="Calibri"/>
              </a:rPr>
              <a:t>“I</a:t>
            </a:r>
            <a:r>
              <a:rPr sz="1150" spc="25" dirty="0">
                <a:latin typeface="Calibri"/>
                <a:cs typeface="Calibri"/>
              </a:rPr>
              <a:t> </a:t>
            </a:r>
            <a:r>
              <a:rPr sz="1150" dirty="0">
                <a:latin typeface="Calibri"/>
                <a:cs typeface="Calibri"/>
              </a:rPr>
              <a:t>already</a:t>
            </a:r>
            <a:r>
              <a:rPr sz="1150" spc="15" dirty="0">
                <a:latin typeface="Calibri"/>
                <a:cs typeface="Calibri"/>
              </a:rPr>
              <a:t> </a:t>
            </a:r>
            <a:r>
              <a:rPr sz="1150" dirty="0">
                <a:latin typeface="Calibri"/>
                <a:cs typeface="Calibri"/>
              </a:rPr>
              <a:t>have</a:t>
            </a:r>
            <a:r>
              <a:rPr sz="1150" spc="20" dirty="0">
                <a:latin typeface="Calibri"/>
                <a:cs typeface="Calibri"/>
              </a:rPr>
              <a:t> </a:t>
            </a:r>
            <a:r>
              <a:rPr sz="1150" dirty="0">
                <a:latin typeface="Calibri"/>
                <a:cs typeface="Calibri"/>
              </a:rPr>
              <a:t>a</a:t>
            </a:r>
            <a:r>
              <a:rPr sz="1150" spc="20" dirty="0">
                <a:latin typeface="Calibri"/>
                <a:cs typeface="Calibri"/>
              </a:rPr>
              <a:t> </a:t>
            </a:r>
            <a:r>
              <a:rPr sz="1150" spc="-90" dirty="0">
                <a:latin typeface="Calibri"/>
                <a:cs typeface="Calibri"/>
              </a:rPr>
              <a:t>MMC</a:t>
            </a:r>
            <a:r>
              <a:rPr sz="1150" spc="20" dirty="0">
                <a:latin typeface="Calibri"/>
                <a:cs typeface="Calibri"/>
              </a:rPr>
              <a:t> </a:t>
            </a:r>
            <a:r>
              <a:rPr sz="1150" dirty="0">
                <a:latin typeface="Calibri"/>
                <a:cs typeface="Calibri"/>
              </a:rPr>
              <a:t>username</a:t>
            </a:r>
            <a:r>
              <a:rPr sz="1150" spc="15" dirty="0">
                <a:latin typeface="Calibri"/>
                <a:cs typeface="Calibri"/>
              </a:rPr>
              <a:t> </a:t>
            </a:r>
            <a:r>
              <a:rPr sz="1150" dirty="0">
                <a:latin typeface="Calibri"/>
                <a:cs typeface="Calibri"/>
              </a:rPr>
              <a:t>and</a:t>
            </a:r>
            <a:r>
              <a:rPr sz="1150" spc="15" dirty="0">
                <a:latin typeface="Calibri"/>
                <a:cs typeface="Calibri"/>
              </a:rPr>
              <a:t> </a:t>
            </a:r>
            <a:r>
              <a:rPr sz="1150" dirty="0">
                <a:latin typeface="Calibri"/>
                <a:cs typeface="Calibri"/>
              </a:rPr>
              <a:t>password that</a:t>
            </a:r>
            <a:r>
              <a:rPr sz="1150" spc="20" dirty="0">
                <a:latin typeface="Calibri"/>
                <a:cs typeface="Calibri"/>
              </a:rPr>
              <a:t> </a:t>
            </a:r>
            <a:r>
              <a:rPr sz="1150" spc="-50" dirty="0">
                <a:latin typeface="Calibri"/>
                <a:cs typeface="Calibri"/>
              </a:rPr>
              <a:t>I </a:t>
            </a:r>
            <a:r>
              <a:rPr sz="1150" dirty="0">
                <a:latin typeface="Calibri"/>
                <a:cs typeface="Calibri"/>
              </a:rPr>
              <a:t>want</a:t>
            </a:r>
            <a:r>
              <a:rPr sz="1150" spc="-15" dirty="0">
                <a:latin typeface="Calibri"/>
                <a:cs typeface="Calibri"/>
              </a:rPr>
              <a:t> </a:t>
            </a:r>
            <a:r>
              <a:rPr sz="1150" dirty="0">
                <a:latin typeface="Calibri"/>
                <a:cs typeface="Calibri"/>
              </a:rPr>
              <a:t>to</a:t>
            </a:r>
            <a:r>
              <a:rPr sz="1150" spc="10" dirty="0">
                <a:latin typeface="Calibri"/>
                <a:cs typeface="Calibri"/>
              </a:rPr>
              <a:t> </a:t>
            </a:r>
            <a:r>
              <a:rPr sz="1150" spc="-10" dirty="0">
                <a:latin typeface="Calibri"/>
                <a:cs typeface="Calibri"/>
              </a:rPr>
              <a:t>use.”</a:t>
            </a:r>
            <a:endParaRPr sz="1150">
              <a:latin typeface="Calibri"/>
              <a:cs typeface="Calibri"/>
            </a:endParaRPr>
          </a:p>
        </p:txBody>
      </p:sp>
      <p:sp>
        <p:nvSpPr>
          <p:cNvPr id="11" name="object 10"/>
          <p:cNvSpPr/>
          <p:nvPr/>
        </p:nvSpPr>
        <p:spPr>
          <a:xfrm>
            <a:off x="6178296" y="3133091"/>
            <a:ext cx="4163060" cy="651510"/>
          </a:xfrm>
          <a:custGeom>
            <a:avLst/>
            <a:gdLst/>
            <a:ahLst/>
            <a:cxnLst/>
            <a:rect l="l" t="t" r="r" b="b"/>
            <a:pathLst>
              <a:path w="4163059" h="651510">
                <a:moveTo>
                  <a:pt x="4162805" y="651510"/>
                </a:moveTo>
                <a:lnTo>
                  <a:pt x="4162805" y="0"/>
                </a:lnTo>
                <a:lnTo>
                  <a:pt x="0" y="0"/>
                </a:lnTo>
                <a:lnTo>
                  <a:pt x="0" y="651510"/>
                </a:lnTo>
                <a:lnTo>
                  <a:pt x="4162805" y="651510"/>
                </a:lnTo>
                <a:close/>
              </a:path>
            </a:pathLst>
          </a:custGeom>
          <a:solidFill>
            <a:srgbClr val="FFFFFF"/>
          </a:solidFill>
        </p:spPr>
        <p:txBody>
          <a:bodyPr wrap="square" lIns="0" tIns="0" rIns="0" bIns="0" rtlCol="0"/>
          <a:lstStyle/>
          <a:p>
            <a:endParaRPr/>
          </a:p>
        </p:txBody>
      </p:sp>
      <p:sp>
        <p:nvSpPr>
          <p:cNvPr id="12" name="object 11"/>
          <p:cNvSpPr txBox="1"/>
          <p:nvPr/>
        </p:nvSpPr>
        <p:spPr>
          <a:xfrm>
            <a:off x="6178296" y="3133091"/>
            <a:ext cx="4163060" cy="651510"/>
          </a:xfrm>
          <a:prstGeom prst="rect">
            <a:avLst/>
          </a:prstGeom>
          <a:ln w="47142">
            <a:solidFill>
              <a:srgbClr val="FFBF00"/>
            </a:solidFill>
          </a:ln>
        </p:spPr>
        <p:txBody>
          <a:bodyPr vert="horz" wrap="square" lIns="0" tIns="141605" rIns="0" bIns="0" rtlCol="0">
            <a:spAutoFit/>
          </a:bodyPr>
          <a:lstStyle/>
          <a:p>
            <a:pPr marL="555625" marR="207010" indent="-342265">
              <a:lnSpc>
                <a:spcPct val="100000"/>
              </a:lnSpc>
              <a:spcBef>
                <a:spcPts val="1115"/>
              </a:spcBef>
            </a:pPr>
            <a:r>
              <a:rPr sz="1150" dirty="0">
                <a:latin typeface="Calibri"/>
                <a:cs typeface="Calibri"/>
              </a:rPr>
              <a:t>Option</a:t>
            </a:r>
            <a:r>
              <a:rPr sz="1150" spc="20" dirty="0">
                <a:latin typeface="Calibri"/>
                <a:cs typeface="Calibri"/>
              </a:rPr>
              <a:t> </a:t>
            </a:r>
            <a:r>
              <a:rPr sz="1150" spc="-20" dirty="0">
                <a:latin typeface="Calibri"/>
                <a:cs typeface="Calibri"/>
              </a:rPr>
              <a:t>2:</a:t>
            </a:r>
            <a:r>
              <a:rPr sz="1150" spc="35" dirty="0">
                <a:latin typeface="Calibri"/>
                <a:cs typeface="Calibri"/>
              </a:rPr>
              <a:t> </a:t>
            </a:r>
            <a:r>
              <a:rPr sz="1150" dirty="0">
                <a:latin typeface="Calibri"/>
                <a:cs typeface="Calibri"/>
              </a:rPr>
              <a:t>“I</a:t>
            </a:r>
            <a:r>
              <a:rPr sz="1150" spc="20" dirty="0">
                <a:latin typeface="Calibri"/>
                <a:cs typeface="Calibri"/>
              </a:rPr>
              <a:t> </a:t>
            </a:r>
            <a:r>
              <a:rPr sz="1150" dirty="0">
                <a:latin typeface="Calibri"/>
                <a:cs typeface="Calibri"/>
              </a:rPr>
              <a:t>never</a:t>
            </a:r>
            <a:r>
              <a:rPr sz="1150" spc="25" dirty="0">
                <a:latin typeface="Calibri"/>
                <a:cs typeface="Calibri"/>
              </a:rPr>
              <a:t> </a:t>
            </a:r>
            <a:r>
              <a:rPr sz="1150" dirty="0">
                <a:latin typeface="Calibri"/>
                <a:cs typeface="Calibri"/>
              </a:rPr>
              <a:t>set</a:t>
            </a:r>
            <a:r>
              <a:rPr sz="1150" spc="35" dirty="0">
                <a:latin typeface="Calibri"/>
                <a:cs typeface="Calibri"/>
              </a:rPr>
              <a:t> </a:t>
            </a:r>
            <a:r>
              <a:rPr sz="1150" dirty="0">
                <a:latin typeface="Calibri"/>
                <a:cs typeface="Calibri"/>
              </a:rPr>
              <a:t>up</a:t>
            </a:r>
            <a:r>
              <a:rPr sz="1150" spc="20" dirty="0">
                <a:latin typeface="Calibri"/>
                <a:cs typeface="Calibri"/>
              </a:rPr>
              <a:t> </a:t>
            </a:r>
            <a:r>
              <a:rPr sz="1150" dirty="0">
                <a:latin typeface="Calibri"/>
                <a:cs typeface="Calibri"/>
              </a:rPr>
              <a:t>an</a:t>
            </a:r>
            <a:r>
              <a:rPr sz="1150" spc="20" dirty="0">
                <a:latin typeface="Calibri"/>
                <a:cs typeface="Calibri"/>
              </a:rPr>
              <a:t> </a:t>
            </a:r>
            <a:r>
              <a:rPr sz="1150" spc="-95" dirty="0">
                <a:latin typeface="Calibri"/>
                <a:cs typeface="Calibri"/>
              </a:rPr>
              <a:t>MMC</a:t>
            </a:r>
            <a:r>
              <a:rPr sz="1150" spc="20" dirty="0">
                <a:latin typeface="Calibri"/>
                <a:cs typeface="Calibri"/>
              </a:rPr>
              <a:t> </a:t>
            </a:r>
            <a:r>
              <a:rPr sz="1150" dirty="0">
                <a:latin typeface="Calibri"/>
                <a:cs typeface="Calibri"/>
              </a:rPr>
              <a:t>username</a:t>
            </a:r>
            <a:r>
              <a:rPr sz="1150" spc="15" dirty="0">
                <a:latin typeface="Calibri"/>
                <a:cs typeface="Calibri"/>
              </a:rPr>
              <a:t> </a:t>
            </a:r>
            <a:r>
              <a:rPr sz="1150" dirty="0">
                <a:latin typeface="Calibri"/>
                <a:cs typeface="Calibri"/>
              </a:rPr>
              <a:t>and</a:t>
            </a:r>
            <a:r>
              <a:rPr sz="1150" spc="20" dirty="0">
                <a:latin typeface="Calibri"/>
                <a:cs typeface="Calibri"/>
              </a:rPr>
              <a:t> </a:t>
            </a:r>
            <a:r>
              <a:rPr sz="1150" dirty="0">
                <a:latin typeface="Calibri"/>
                <a:cs typeface="Calibri"/>
              </a:rPr>
              <a:t>password</a:t>
            </a:r>
            <a:r>
              <a:rPr sz="1150" spc="10" dirty="0">
                <a:latin typeface="Calibri"/>
                <a:cs typeface="Calibri"/>
              </a:rPr>
              <a:t> </a:t>
            </a:r>
            <a:r>
              <a:rPr sz="1150" dirty="0">
                <a:latin typeface="Calibri"/>
                <a:cs typeface="Calibri"/>
              </a:rPr>
              <a:t>or</a:t>
            </a:r>
            <a:r>
              <a:rPr sz="1150" spc="25" dirty="0">
                <a:latin typeface="Calibri"/>
                <a:cs typeface="Calibri"/>
              </a:rPr>
              <a:t> </a:t>
            </a:r>
            <a:r>
              <a:rPr sz="1150" spc="-50" dirty="0">
                <a:latin typeface="Calibri"/>
                <a:cs typeface="Calibri"/>
              </a:rPr>
              <a:t>I </a:t>
            </a:r>
            <a:r>
              <a:rPr sz="1150" dirty="0">
                <a:latin typeface="Calibri"/>
                <a:cs typeface="Calibri"/>
              </a:rPr>
              <a:t>don’t</a:t>
            </a:r>
            <a:r>
              <a:rPr sz="1150" spc="5" dirty="0">
                <a:latin typeface="Calibri"/>
                <a:cs typeface="Calibri"/>
              </a:rPr>
              <a:t> </a:t>
            </a:r>
            <a:r>
              <a:rPr sz="1150" dirty="0">
                <a:latin typeface="Calibri"/>
                <a:cs typeface="Calibri"/>
              </a:rPr>
              <a:t>remember</a:t>
            </a:r>
            <a:r>
              <a:rPr sz="1150" spc="20" dirty="0">
                <a:latin typeface="Calibri"/>
                <a:cs typeface="Calibri"/>
              </a:rPr>
              <a:t> </a:t>
            </a:r>
            <a:r>
              <a:rPr sz="1150" dirty="0">
                <a:latin typeface="Calibri"/>
                <a:cs typeface="Calibri"/>
              </a:rPr>
              <a:t>what</a:t>
            </a:r>
            <a:r>
              <a:rPr sz="1150" spc="10" dirty="0">
                <a:latin typeface="Calibri"/>
                <a:cs typeface="Calibri"/>
              </a:rPr>
              <a:t> </a:t>
            </a:r>
            <a:r>
              <a:rPr sz="1150" dirty="0">
                <a:latin typeface="Calibri"/>
                <a:cs typeface="Calibri"/>
              </a:rPr>
              <a:t>it</a:t>
            </a:r>
            <a:r>
              <a:rPr sz="1150" spc="25" dirty="0">
                <a:latin typeface="Calibri"/>
                <a:cs typeface="Calibri"/>
              </a:rPr>
              <a:t> </a:t>
            </a:r>
            <a:r>
              <a:rPr sz="1150" dirty="0">
                <a:latin typeface="Calibri"/>
                <a:cs typeface="Calibri"/>
              </a:rPr>
              <a:t>is</a:t>
            </a:r>
            <a:r>
              <a:rPr sz="1150" spc="25" dirty="0">
                <a:latin typeface="Calibri"/>
                <a:cs typeface="Calibri"/>
              </a:rPr>
              <a:t> </a:t>
            </a:r>
            <a:r>
              <a:rPr sz="1150" dirty="0">
                <a:latin typeface="Calibri"/>
                <a:cs typeface="Calibri"/>
              </a:rPr>
              <a:t>or</a:t>
            </a:r>
            <a:r>
              <a:rPr sz="1150" spc="20" dirty="0">
                <a:latin typeface="Calibri"/>
                <a:cs typeface="Calibri"/>
              </a:rPr>
              <a:t> </a:t>
            </a:r>
            <a:r>
              <a:rPr sz="1150" dirty="0">
                <a:latin typeface="Calibri"/>
                <a:cs typeface="Calibri"/>
              </a:rPr>
              <a:t>don’t</a:t>
            </a:r>
            <a:r>
              <a:rPr sz="1150" spc="10" dirty="0">
                <a:latin typeface="Calibri"/>
                <a:cs typeface="Calibri"/>
              </a:rPr>
              <a:t> </a:t>
            </a:r>
            <a:r>
              <a:rPr sz="1150" dirty="0">
                <a:latin typeface="Calibri"/>
                <a:cs typeface="Calibri"/>
              </a:rPr>
              <a:t>want to</a:t>
            </a:r>
            <a:r>
              <a:rPr sz="1150" spc="20" dirty="0">
                <a:latin typeface="Calibri"/>
                <a:cs typeface="Calibri"/>
              </a:rPr>
              <a:t> </a:t>
            </a:r>
            <a:r>
              <a:rPr sz="1150" dirty="0">
                <a:latin typeface="Calibri"/>
                <a:cs typeface="Calibri"/>
              </a:rPr>
              <a:t>use</a:t>
            </a:r>
            <a:r>
              <a:rPr sz="1150" spc="20" dirty="0">
                <a:latin typeface="Calibri"/>
                <a:cs typeface="Calibri"/>
              </a:rPr>
              <a:t> </a:t>
            </a:r>
            <a:r>
              <a:rPr sz="1150" spc="-20" dirty="0">
                <a:latin typeface="Calibri"/>
                <a:cs typeface="Calibri"/>
              </a:rPr>
              <a:t>it.”</a:t>
            </a:r>
            <a:endParaRPr sz="1150">
              <a:latin typeface="Calibri"/>
              <a:cs typeface="Calibri"/>
            </a:endParaRPr>
          </a:p>
        </p:txBody>
      </p:sp>
      <p:sp>
        <p:nvSpPr>
          <p:cNvPr id="13" name="object 12"/>
          <p:cNvSpPr/>
          <p:nvPr/>
        </p:nvSpPr>
        <p:spPr>
          <a:xfrm>
            <a:off x="6364985" y="3776218"/>
            <a:ext cx="528320" cy="1193800"/>
          </a:xfrm>
          <a:custGeom>
            <a:avLst/>
            <a:gdLst/>
            <a:ahLst/>
            <a:cxnLst/>
            <a:rect l="l" t="t" r="r" b="b"/>
            <a:pathLst>
              <a:path w="528320" h="1193800">
                <a:moveTo>
                  <a:pt x="43334" y="1053550"/>
                </a:moveTo>
                <a:lnTo>
                  <a:pt x="0" y="1035558"/>
                </a:lnTo>
                <a:lnTo>
                  <a:pt x="10667" y="1193292"/>
                </a:lnTo>
                <a:lnTo>
                  <a:pt x="34289" y="1172829"/>
                </a:lnTo>
                <a:lnTo>
                  <a:pt x="34289" y="1075182"/>
                </a:lnTo>
                <a:lnTo>
                  <a:pt x="43334" y="1053550"/>
                </a:lnTo>
                <a:close/>
              </a:path>
              <a:path w="528320" h="1193800">
                <a:moveTo>
                  <a:pt x="86867" y="1071625"/>
                </a:moveTo>
                <a:lnTo>
                  <a:pt x="43334" y="1053550"/>
                </a:lnTo>
                <a:lnTo>
                  <a:pt x="34289" y="1075182"/>
                </a:lnTo>
                <a:lnTo>
                  <a:pt x="77723" y="1093470"/>
                </a:lnTo>
                <a:lnTo>
                  <a:pt x="86867" y="1071625"/>
                </a:lnTo>
                <a:close/>
              </a:path>
              <a:path w="528320" h="1193800">
                <a:moveTo>
                  <a:pt x="130301" y="1089660"/>
                </a:moveTo>
                <a:lnTo>
                  <a:pt x="86867" y="1071625"/>
                </a:lnTo>
                <a:lnTo>
                  <a:pt x="77723" y="1093470"/>
                </a:lnTo>
                <a:lnTo>
                  <a:pt x="34289" y="1075182"/>
                </a:lnTo>
                <a:lnTo>
                  <a:pt x="34289" y="1172829"/>
                </a:lnTo>
                <a:lnTo>
                  <a:pt x="130301" y="1089660"/>
                </a:lnTo>
                <a:close/>
              </a:path>
              <a:path w="528320" h="1193800">
                <a:moveTo>
                  <a:pt x="528065" y="17525"/>
                </a:moveTo>
                <a:lnTo>
                  <a:pt x="483869" y="0"/>
                </a:lnTo>
                <a:lnTo>
                  <a:pt x="43334" y="1053550"/>
                </a:lnTo>
                <a:lnTo>
                  <a:pt x="86867" y="1071625"/>
                </a:lnTo>
                <a:lnTo>
                  <a:pt x="528065" y="17525"/>
                </a:lnTo>
                <a:close/>
              </a:path>
            </a:pathLst>
          </a:custGeom>
          <a:solidFill>
            <a:srgbClr val="FF0000"/>
          </a:solidFill>
        </p:spPr>
        <p:txBody>
          <a:bodyPr wrap="square" lIns="0" tIns="0" rIns="0" bIns="0" rtlCol="0"/>
          <a:lstStyle/>
          <a:p>
            <a:endParaRPr/>
          </a:p>
        </p:txBody>
      </p:sp>
      <p:sp>
        <p:nvSpPr>
          <p:cNvPr id="15" name="Title 1">
            <a:extLst>
              <a:ext uri="{FF2B5EF4-FFF2-40B4-BE49-F238E27FC236}">
                <a16:creationId xmlns:a16="http://schemas.microsoft.com/office/drawing/2014/main" id="{7A3BA0D2-B60F-F62A-9F26-C44C2E9BE2E7}"/>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extLst>
      <p:ext uri="{BB962C8B-B14F-4D97-AF65-F5344CB8AC3E}">
        <p14:creationId xmlns:p14="http://schemas.microsoft.com/office/powerpoint/2010/main" val="3787352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E0D7D-944D-35B3-6D3B-C64B7F0B0C1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70946148-54F5-7C5B-1A4C-A4C0528A88A1}"/>
              </a:ext>
            </a:extLst>
          </p:cNvPr>
          <p:cNvSpPr/>
          <p:nvPr/>
        </p:nvSpPr>
        <p:spPr>
          <a:xfrm>
            <a:off x="457200" y="914400"/>
            <a:ext cx="5669280" cy="362465"/>
          </a:xfrm>
          <a:prstGeom prst="rect">
            <a:avLst/>
          </a:prstGeom>
          <a:noFill/>
          <a:ln/>
        </p:spPr>
        <p:txBody>
          <a:bodyPr wrap="square" rtlCol="0" anchor="t">
            <a:noAutofit/>
          </a:bodyPr>
          <a:lstStyle/>
          <a:p>
            <a:pPr marL="0" indent="0">
              <a:buNone/>
            </a:pPr>
            <a:r>
              <a:rPr lang="en-US" sz="1600" dirty="0"/>
              <a:t>ID Verification</a:t>
            </a:r>
            <a:endParaRPr lang="en-US" sz="2000" dirty="0"/>
          </a:p>
        </p:txBody>
      </p:sp>
      <p:grpSp>
        <p:nvGrpSpPr>
          <p:cNvPr id="19" name="object 2"/>
          <p:cNvGrpSpPr/>
          <p:nvPr/>
        </p:nvGrpSpPr>
        <p:grpSpPr>
          <a:xfrm>
            <a:off x="4197606" y="2256236"/>
            <a:ext cx="7856460" cy="4090035"/>
            <a:chOff x="787145" y="2170176"/>
            <a:chExt cx="7856460" cy="4090035"/>
          </a:xfrm>
        </p:grpSpPr>
        <p:pic>
          <p:nvPicPr>
            <p:cNvPr id="20" name="object 3"/>
            <p:cNvPicPr/>
            <p:nvPr/>
          </p:nvPicPr>
          <p:blipFill>
            <a:blip r:embed="rId3" cstate="print"/>
            <a:stretch>
              <a:fillRect/>
            </a:stretch>
          </p:blipFill>
          <p:spPr>
            <a:xfrm>
              <a:off x="806958" y="2184298"/>
              <a:ext cx="5432297" cy="4056481"/>
            </a:xfrm>
            <a:prstGeom prst="rect">
              <a:avLst/>
            </a:prstGeom>
          </p:spPr>
        </p:pic>
        <p:sp>
          <p:nvSpPr>
            <p:cNvPr id="21" name="object 4"/>
            <p:cNvSpPr/>
            <p:nvPr/>
          </p:nvSpPr>
          <p:spPr>
            <a:xfrm>
              <a:off x="787145" y="2170176"/>
              <a:ext cx="5469890" cy="4090035"/>
            </a:xfrm>
            <a:custGeom>
              <a:avLst/>
              <a:gdLst/>
              <a:ahLst/>
              <a:cxnLst/>
              <a:rect l="l" t="t" r="r" b="b"/>
              <a:pathLst>
                <a:path w="5469890" h="4090035">
                  <a:moveTo>
                    <a:pt x="0" y="4089654"/>
                  </a:moveTo>
                  <a:lnTo>
                    <a:pt x="0" y="0"/>
                  </a:lnTo>
                  <a:lnTo>
                    <a:pt x="5469636" y="0"/>
                  </a:lnTo>
                  <a:lnTo>
                    <a:pt x="5469636" y="4089653"/>
                  </a:lnTo>
                  <a:lnTo>
                    <a:pt x="0" y="4089654"/>
                  </a:lnTo>
                  <a:close/>
                </a:path>
              </a:pathLst>
            </a:custGeom>
            <a:ln w="47142">
              <a:solidFill>
                <a:srgbClr val="001D60"/>
              </a:solidFill>
            </a:ln>
          </p:spPr>
          <p:txBody>
            <a:bodyPr wrap="square" lIns="0" tIns="0" rIns="0" bIns="0" rtlCol="0"/>
            <a:lstStyle/>
            <a:p>
              <a:endParaRPr/>
            </a:p>
          </p:txBody>
        </p:sp>
        <p:pic>
          <p:nvPicPr>
            <p:cNvPr id="22" name="object 5"/>
            <p:cNvPicPr/>
            <p:nvPr/>
          </p:nvPicPr>
          <p:blipFill>
            <a:blip r:embed="rId4" cstate="print"/>
            <a:srcRect l="29450" t="-3544" r="-10290" b="19489"/>
            <a:stretch>
              <a:fillRect/>
            </a:stretch>
          </p:blipFill>
          <p:spPr>
            <a:xfrm>
              <a:off x="6735184" y="3472689"/>
              <a:ext cx="1908421" cy="1425143"/>
            </a:xfrm>
            <a:prstGeom prst="rect">
              <a:avLst/>
            </a:prstGeom>
          </p:spPr>
        </p:pic>
        <p:sp>
          <p:nvSpPr>
            <p:cNvPr id="23" name="object 6"/>
            <p:cNvSpPr/>
            <p:nvPr/>
          </p:nvSpPr>
          <p:spPr>
            <a:xfrm>
              <a:off x="6674761" y="3405663"/>
              <a:ext cx="1908421" cy="1559197"/>
            </a:xfrm>
            <a:custGeom>
              <a:avLst/>
              <a:gdLst/>
              <a:ahLst/>
              <a:cxnLst/>
              <a:rect l="l" t="t" r="r" b="b"/>
              <a:pathLst>
                <a:path w="2405379" h="1870075">
                  <a:moveTo>
                    <a:pt x="0" y="1869948"/>
                  </a:moveTo>
                  <a:lnTo>
                    <a:pt x="0" y="0"/>
                  </a:lnTo>
                  <a:lnTo>
                    <a:pt x="2404872" y="0"/>
                  </a:lnTo>
                  <a:lnTo>
                    <a:pt x="2404872" y="1869948"/>
                  </a:lnTo>
                  <a:lnTo>
                    <a:pt x="0" y="1869948"/>
                  </a:lnTo>
                  <a:close/>
                </a:path>
              </a:pathLst>
            </a:custGeom>
            <a:ln w="47142">
              <a:solidFill>
                <a:srgbClr val="001D60"/>
              </a:solidFill>
            </a:ln>
          </p:spPr>
          <p:txBody>
            <a:bodyPr wrap="square" lIns="0" tIns="0" rIns="0" bIns="0" rtlCol="0"/>
            <a:lstStyle/>
            <a:p>
              <a:endParaRPr/>
            </a:p>
          </p:txBody>
        </p:sp>
      </p:grpSp>
      <p:graphicFrame>
        <p:nvGraphicFramePr>
          <p:cNvPr id="6" name="Diagram 5">
            <a:extLst>
              <a:ext uri="{FF2B5EF4-FFF2-40B4-BE49-F238E27FC236}">
                <a16:creationId xmlns:a16="http://schemas.microsoft.com/office/drawing/2014/main" id="{9B9B8420-79F6-3592-DB5F-DE103D9BE893}"/>
              </a:ext>
            </a:extLst>
          </p:cNvPr>
          <p:cNvGraphicFramePr/>
          <p:nvPr>
            <p:extLst>
              <p:ext uri="{D42A27DB-BD31-4B8C-83A1-F6EECF244321}">
                <p14:modId xmlns:p14="http://schemas.microsoft.com/office/powerpoint/2010/main" val="1241972692"/>
              </p:ext>
            </p:extLst>
          </p:nvPr>
        </p:nvGraphicFramePr>
        <p:xfrm>
          <a:off x="808132" y="1370456"/>
          <a:ext cx="10530428" cy="71371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14" name="object 9"/>
          <p:cNvGrpSpPr/>
          <p:nvPr/>
        </p:nvGrpSpPr>
        <p:grpSpPr>
          <a:xfrm>
            <a:off x="219322" y="2464440"/>
            <a:ext cx="3813175" cy="3905250"/>
            <a:chOff x="5433872" y="1709216"/>
            <a:chExt cx="3813175" cy="3905250"/>
          </a:xfrm>
        </p:grpSpPr>
        <p:pic>
          <p:nvPicPr>
            <p:cNvPr id="15" name="object 10"/>
            <p:cNvPicPr/>
            <p:nvPr/>
          </p:nvPicPr>
          <p:blipFill>
            <a:blip r:embed="rId10" cstate="print"/>
            <a:stretch>
              <a:fillRect/>
            </a:stretch>
          </p:blipFill>
          <p:spPr>
            <a:xfrm>
              <a:off x="5528653" y="1764307"/>
              <a:ext cx="3653239" cy="3765870"/>
            </a:xfrm>
            <a:prstGeom prst="rect">
              <a:avLst/>
            </a:prstGeom>
          </p:spPr>
        </p:pic>
        <p:sp>
          <p:nvSpPr>
            <p:cNvPr id="16" name="object 11"/>
            <p:cNvSpPr/>
            <p:nvPr/>
          </p:nvSpPr>
          <p:spPr>
            <a:xfrm>
              <a:off x="5457444" y="1732787"/>
              <a:ext cx="3766185" cy="3858260"/>
            </a:xfrm>
            <a:custGeom>
              <a:avLst/>
              <a:gdLst/>
              <a:ahLst/>
              <a:cxnLst/>
              <a:rect l="l" t="t" r="r" b="b"/>
              <a:pathLst>
                <a:path w="3766184" h="3858260">
                  <a:moveTo>
                    <a:pt x="0" y="3858006"/>
                  </a:moveTo>
                  <a:lnTo>
                    <a:pt x="0" y="0"/>
                  </a:lnTo>
                  <a:lnTo>
                    <a:pt x="3765804" y="0"/>
                  </a:lnTo>
                  <a:lnTo>
                    <a:pt x="3765804" y="3858005"/>
                  </a:lnTo>
                  <a:lnTo>
                    <a:pt x="0" y="3858006"/>
                  </a:lnTo>
                  <a:close/>
                </a:path>
              </a:pathLst>
            </a:custGeom>
            <a:ln w="47142">
              <a:solidFill>
                <a:srgbClr val="001D60"/>
              </a:solidFill>
            </a:ln>
          </p:spPr>
          <p:txBody>
            <a:bodyPr wrap="square" lIns="0" tIns="0" rIns="0" bIns="0" rtlCol="0"/>
            <a:lstStyle/>
            <a:p>
              <a:endParaRPr/>
            </a:p>
          </p:txBody>
        </p:sp>
      </p:grpSp>
      <p:sp>
        <p:nvSpPr>
          <p:cNvPr id="25" name="Rectangle 24">
            <a:extLst>
              <a:ext uri="{FF2B5EF4-FFF2-40B4-BE49-F238E27FC236}">
                <a16:creationId xmlns:a16="http://schemas.microsoft.com/office/drawing/2014/main" id="{7E8AF915-7C13-9B9C-8837-6D194932E377}"/>
              </a:ext>
            </a:extLst>
          </p:cNvPr>
          <p:cNvSpPr/>
          <p:nvPr/>
        </p:nvSpPr>
        <p:spPr>
          <a:xfrm>
            <a:off x="4695568" y="3690551"/>
            <a:ext cx="2973859" cy="164757"/>
          </a:xfrm>
          <a:prstGeom prst="rect">
            <a:avLst/>
          </a:prstGeom>
          <a:solidFill>
            <a:srgbClr val="FFC000">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BA08DE37-4587-5E59-6D8D-9C4AAE39290A}"/>
              </a:ext>
            </a:extLst>
          </p:cNvPr>
          <p:cNvCxnSpPr>
            <a:cxnSpLocks/>
          </p:cNvCxnSpPr>
          <p:nvPr/>
        </p:nvCxnSpPr>
        <p:spPr>
          <a:xfrm flipH="1">
            <a:off x="8049672" y="3962400"/>
            <a:ext cx="2095973" cy="10214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 Placeholder 6">
            <a:extLst>
              <a:ext uri="{FF2B5EF4-FFF2-40B4-BE49-F238E27FC236}">
                <a16:creationId xmlns:a16="http://schemas.microsoft.com/office/drawing/2014/main" id="{093EF171-0643-E900-8DD0-58FC9766077F}"/>
              </a:ext>
            </a:extLst>
          </p:cNvPr>
          <p:cNvSpPr txBox="1">
            <a:spLocks/>
          </p:cNvSpPr>
          <p:nvPr/>
        </p:nvSpPr>
        <p:spPr>
          <a:xfrm>
            <a:off x="10101108" y="4402466"/>
            <a:ext cx="2242660" cy="3046770"/>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400" dirty="0"/>
          </a:p>
        </p:txBody>
      </p:sp>
      <p:sp>
        <p:nvSpPr>
          <p:cNvPr id="29" name="Rectangle 28">
            <a:extLst>
              <a:ext uri="{FF2B5EF4-FFF2-40B4-BE49-F238E27FC236}">
                <a16:creationId xmlns:a16="http://schemas.microsoft.com/office/drawing/2014/main" id="{912359BA-674E-1A74-A07B-66FA2487BFF0}"/>
              </a:ext>
            </a:extLst>
          </p:cNvPr>
          <p:cNvSpPr/>
          <p:nvPr/>
        </p:nvSpPr>
        <p:spPr>
          <a:xfrm>
            <a:off x="4400954" y="5925851"/>
            <a:ext cx="2139889" cy="708454"/>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Name, Date of Birth, and either Individual ID or SSN must match.</a:t>
            </a:r>
          </a:p>
        </p:txBody>
      </p:sp>
      <p:sp>
        <p:nvSpPr>
          <p:cNvPr id="32" name="Title 1">
            <a:extLst>
              <a:ext uri="{FF2B5EF4-FFF2-40B4-BE49-F238E27FC236}">
                <a16:creationId xmlns:a16="http://schemas.microsoft.com/office/drawing/2014/main" id="{6A125649-6CCD-2193-BA02-85417F313CB7}"/>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extLst>
      <p:ext uri="{BB962C8B-B14F-4D97-AF65-F5344CB8AC3E}">
        <p14:creationId xmlns:p14="http://schemas.microsoft.com/office/powerpoint/2010/main" val="2794509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A5E43-D737-92D0-93D1-460B7031E645}"/>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A8E55AB-42E5-DBF3-F45E-E908293055C7}"/>
              </a:ext>
            </a:extLst>
          </p:cNvPr>
          <p:cNvSpPr/>
          <p:nvPr/>
        </p:nvSpPr>
        <p:spPr>
          <a:xfrm>
            <a:off x="457200" y="914400"/>
            <a:ext cx="5669280" cy="362465"/>
          </a:xfrm>
          <a:prstGeom prst="rect">
            <a:avLst/>
          </a:prstGeom>
          <a:noFill/>
          <a:ln/>
        </p:spPr>
        <p:txBody>
          <a:bodyPr wrap="square" rtlCol="0" anchor="t">
            <a:noAutofit/>
          </a:bodyPr>
          <a:lstStyle/>
          <a:p>
            <a:pPr marL="0" indent="0">
              <a:buNone/>
            </a:pPr>
            <a:r>
              <a:rPr lang="en-US" sz="1600" dirty="0"/>
              <a:t>ID Verification</a:t>
            </a:r>
            <a:endParaRPr lang="en-US" sz="2000" dirty="0"/>
          </a:p>
        </p:txBody>
      </p:sp>
      <p:graphicFrame>
        <p:nvGraphicFramePr>
          <p:cNvPr id="6" name="Diagram 5">
            <a:extLst>
              <a:ext uri="{FF2B5EF4-FFF2-40B4-BE49-F238E27FC236}">
                <a16:creationId xmlns:a16="http://schemas.microsoft.com/office/drawing/2014/main" id="{D4D85EAB-FF86-F62A-6B60-307239B23FF3}"/>
              </a:ext>
            </a:extLst>
          </p:cNvPr>
          <p:cNvGraphicFramePr/>
          <p:nvPr>
            <p:extLst>
              <p:ext uri="{D42A27DB-BD31-4B8C-83A1-F6EECF244321}">
                <p14:modId xmlns:p14="http://schemas.microsoft.com/office/powerpoint/2010/main" val="928629603"/>
              </p:ext>
            </p:extLst>
          </p:nvPr>
        </p:nvGraphicFramePr>
        <p:xfrm>
          <a:off x="808132" y="1370456"/>
          <a:ext cx="10530428" cy="71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object 3"/>
          <p:cNvGrpSpPr/>
          <p:nvPr/>
        </p:nvGrpSpPr>
        <p:grpSpPr>
          <a:xfrm>
            <a:off x="986747" y="2277110"/>
            <a:ext cx="9650095" cy="4580890"/>
            <a:chOff x="252793" y="2024443"/>
            <a:chExt cx="9650095" cy="4580890"/>
          </a:xfrm>
        </p:grpSpPr>
        <p:pic>
          <p:nvPicPr>
            <p:cNvPr id="5" name="object 4"/>
            <p:cNvPicPr/>
            <p:nvPr/>
          </p:nvPicPr>
          <p:blipFill>
            <a:blip r:embed="rId8" cstate="print"/>
            <a:stretch>
              <a:fillRect/>
            </a:stretch>
          </p:blipFill>
          <p:spPr>
            <a:xfrm>
              <a:off x="295656" y="2068068"/>
              <a:ext cx="5855970" cy="993647"/>
            </a:xfrm>
            <a:prstGeom prst="rect">
              <a:avLst/>
            </a:prstGeom>
          </p:spPr>
        </p:pic>
        <p:sp>
          <p:nvSpPr>
            <p:cNvPr id="7" name="object 5"/>
            <p:cNvSpPr/>
            <p:nvPr/>
          </p:nvSpPr>
          <p:spPr>
            <a:xfrm>
              <a:off x="276606" y="2048255"/>
              <a:ext cx="5895340" cy="1031875"/>
            </a:xfrm>
            <a:custGeom>
              <a:avLst/>
              <a:gdLst/>
              <a:ahLst/>
              <a:cxnLst/>
              <a:rect l="l" t="t" r="r" b="b"/>
              <a:pathLst>
                <a:path w="5895340" h="1031875">
                  <a:moveTo>
                    <a:pt x="0" y="1031748"/>
                  </a:moveTo>
                  <a:lnTo>
                    <a:pt x="0" y="0"/>
                  </a:lnTo>
                  <a:lnTo>
                    <a:pt x="5894832" y="0"/>
                  </a:lnTo>
                  <a:lnTo>
                    <a:pt x="5894832" y="1031748"/>
                  </a:lnTo>
                  <a:lnTo>
                    <a:pt x="0" y="1031748"/>
                  </a:lnTo>
                  <a:close/>
                </a:path>
              </a:pathLst>
            </a:custGeom>
            <a:ln w="47142">
              <a:solidFill>
                <a:srgbClr val="001D60"/>
              </a:solidFill>
            </a:ln>
          </p:spPr>
          <p:txBody>
            <a:bodyPr wrap="square" lIns="0" tIns="0" rIns="0" bIns="0" rtlCol="0"/>
            <a:lstStyle/>
            <a:p>
              <a:endParaRPr/>
            </a:p>
          </p:txBody>
        </p:sp>
        <p:pic>
          <p:nvPicPr>
            <p:cNvPr id="8" name="object 6"/>
            <p:cNvPicPr/>
            <p:nvPr/>
          </p:nvPicPr>
          <p:blipFill>
            <a:blip r:embed="rId9" cstate="print"/>
            <a:stretch>
              <a:fillRect/>
            </a:stretch>
          </p:blipFill>
          <p:spPr>
            <a:xfrm>
              <a:off x="5557265" y="3111246"/>
              <a:ext cx="4302252" cy="3449573"/>
            </a:xfrm>
            <a:prstGeom prst="rect">
              <a:avLst/>
            </a:prstGeom>
          </p:spPr>
        </p:pic>
        <p:sp>
          <p:nvSpPr>
            <p:cNvPr id="9" name="object 7"/>
            <p:cNvSpPr/>
            <p:nvPr/>
          </p:nvSpPr>
          <p:spPr>
            <a:xfrm>
              <a:off x="5538215" y="3091433"/>
              <a:ext cx="4340860" cy="3489960"/>
            </a:xfrm>
            <a:custGeom>
              <a:avLst/>
              <a:gdLst/>
              <a:ahLst/>
              <a:cxnLst/>
              <a:rect l="l" t="t" r="r" b="b"/>
              <a:pathLst>
                <a:path w="4340859" h="3489959">
                  <a:moveTo>
                    <a:pt x="0" y="3489960"/>
                  </a:moveTo>
                  <a:lnTo>
                    <a:pt x="0" y="0"/>
                  </a:lnTo>
                  <a:lnTo>
                    <a:pt x="4340351" y="0"/>
                  </a:lnTo>
                  <a:lnTo>
                    <a:pt x="4340351" y="3489960"/>
                  </a:lnTo>
                  <a:lnTo>
                    <a:pt x="0" y="3489960"/>
                  </a:lnTo>
                  <a:close/>
                </a:path>
              </a:pathLst>
            </a:custGeom>
            <a:ln w="47142">
              <a:solidFill>
                <a:srgbClr val="001D60"/>
              </a:solidFill>
            </a:ln>
          </p:spPr>
          <p:txBody>
            <a:bodyPr wrap="square" lIns="0" tIns="0" rIns="0" bIns="0" rtlCol="0"/>
            <a:lstStyle/>
            <a:p>
              <a:endParaRPr/>
            </a:p>
          </p:txBody>
        </p:sp>
        <p:sp>
          <p:nvSpPr>
            <p:cNvPr id="10" name="object 8"/>
            <p:cNvSpPr/>
            <p:nvPr/>
          </p:nvSpPr>
          <p:spPr>
            <a:xfrm>
              <a:off x="706374" y="3303269"/>
              <a:ext cx="4716780" cy="584200"/>
            </a:xfrm>
            <a:custGeom>
              <a:avLst/>
              <a:gdLst/>
              <a:ahLst/>
              <a:cxnLst/>
              <a:rect l="l" t="t" r="r" b="b"/>
              <a:pathLst>
                <a:path w="4716780" h="584200">
                  <a:moveTo>
                    <a:pt x="0" y="583691"/>
                  </a:moveTo>
                  <a:lnTo>
                    <a:pt x="0" y="0"/>
                  </a:lnTo>
                  <a:lnTo>
                    <a:pt x="4716780" y="0"/>
                  </a:lnTo>
                  <a:lnTo>
                    <a:pt x="4716780" y="583691"/>
                  </a:lnTo>
                  <a:lnTo>
                    <a:pt x="0" y="583691"/>
                  </a:lnTo>
                  <a:close/>
                </a:path>
              </a:pathLst>
            </a:custGeom>
            <a:ln w="47142">
              <a:solidFill>
                <a:srgbClr val="FFBF00"/>
              </a:solidFill>
            </a:ln>
          </p:spPr>
          <p:txBody>
            <a:bodyPr wrap="square" lIns="0" tIns="0" rIns="0" bIns="0" rtlCol="0"/>
            <a:lstStyle/>
            <a:p>
              <a:endParaRPr/>
            </a:p>
          </p:txBody>
        </p:sp>
      </p:grpSp>
      <p:sp>
        <p:nvSpPr>
          <p:cNvPr id="11" name="object 9"/>
          <p:cNvSpPr txBox="1"/>
          <p:nvPr/>
        </p:nvSpPr>
        <p:spPr>
          <a:xfrm>
            <a:off x="1843045" y="3611816"/>
            <a:ext cx="3968750" cy="528320"/>
          </a:xfrm>
          <a:prstGeom prst="rect">
            <a:avLst/>
          </a:prstGeom>
        </p:spPr>
        <p:txBody>
          <a:bodyPr vert="horz" wrap="square" lIns="0" tIns="12700" rIns="0" bIns="0" rtlCol="0">
            <a:spAutoFit/>
          </a:bodyPr>
          <a:lstStyle/>
          <a:p>
            <a:pPr marL="1221740" marR="5080" indent="-1209675">
              <a:lnSpc>
                <a:spcPct val="100000"/>
              </a:lnSpc>
              <a:spcBef>
                <a:spcPts val="100"/>
              </a:spcBef>
            </a:pPr>
            <a:r>
              <a:rPr sz="1650" dirty="0">
                <a:solidFill>
                  <a:srgbClr val="001D60"/>
                </a:solidFill>
                <a:latin typeface="Calibri"/>
                <a:cs typeface="Calibri"/>
              </a:rPr>
              <a:t>They</a:t>
            </a:r>
            <a:r>
              <a:rPr sz="1650" spc="45" dirty="0">
                <a:solidFill>
                  <a:srgbClr val="001D60"/>
                </a:solidFill>
                <a:latin typeface="Calibri"/>
                <a:cs typeface="Calibri"/>
              </a:rPr>
              <a:t> </a:t>
            </a:r>
            <a:r>
              <a:rPr sz="1650" dirty="0">
                <a:solidFill>
                  <a:srgbClr val="001D60"/>
                </a:solidFill>
                <a:latin typeface="Calibri"/>
                <a:cs typeface="Calibri"/>
              </a:rPr>
              <a:t>will</a:t>
            </a:r>
            <a:r>
              <a:rPr sz="1650" spc="45" dirty="0">
                <a:solidFill>
                  <a:srgbClr val="001D60"/>
                </a:solidFill>
                <a:latin typeface="Calibri"/>
                <a:cs typeface="Calibri"/>
              </a:rPr>
              <a:t> </a:t>
            </a:r>
            <a:r>
              <a:rPr sz="1650" dirty="0">
                <a:solidFill>
                  <a:srgbClr val="001D60"/>
                </a:solidFill>
                <a:latin typeface="Calibri"/>
                <a:cs typeface="Calibri"/>
              </a:rPr>
              <a:t>advance</a:t>
            </a:r>
            <a:r>
              <a:rPr sz="1650" spc="50" dirty="0">
                <a:solidFill>
                  <a:srgbClr val="001D60"/>
                </a:solidFill>
                <a:latin typeface="Calibri"/>
                <a:cs typeface="Calibri"/>
              </a:rPr>
              <a:t> </a:t>
            </a:r>
            <a:r>
              <a:rPr sz="1650" dirty="0">
                <a:solidFill>
                  <a:srgbClr val="001D60"/>
                </a:solidFill>
                <a:latin typeface="Calibri"/>
                <a:cs typeface="Calibri"/>
              </a:rPr>
              <a:t>to</a:t>
            </a:r>
            <a:r>
              <a:rPr sz="1650" spc="45" dirty="0">
                <a:solidFill>
                  <a:srgbClr val="001D60"/>
                </a:solidFill>
                <a:latin typeface="Calibri"/>
                <a:cs typeface="Calibri"/>
              </a:rPr>
              <a:t> </a:t>
            </a:r>
            <a:r>
              <a:rPr sz="1650" dirty="0">
                <a:solidFill>
                  <a:srgbClr val="001D60"/>
                </a:solidFill>
                <a:latin typeface="Calibri"/>
                <a:cs typeface="Calibri"/>
              </a:rPr>
              <a:t>the</a:t>
            </a:r>
            <a:r>
              <a:rPr sz="1650" spc="35" dirty="0">
                <a:solidFill>
                  <a:srgbClr val="001D60"/>
                </a:solidFill>
                <a:latin typeface="Calibri"/>
                <a:cs typeface="Calibri"/>
              </a:rPr>
              <a:t> </a:t>
            </a:r>
            <a:r>
              <a:rPr sz="1650" dirty="0">
                <a:solidFill>
                  <a:srgbClr val="001D60"/>
                </a:solidFill>
                <a:latin typeface="Calibri"/>
                <a:cs typeface="Calibri"/>
              </a:rPr>
              <a:t>Secretary</a:t>
            </a:r>
            <a:r>
              <a:rPr sz="1650" spc="60" dirty="0">
                <a:solidFill>
                  <a:srgbClr val="001D60"/>
                </a:solidFill>
                <a:latin typeface="Calibri"/>
                <a:cs typeface="Calibri"/>
              </a:rPr>
              <a:t> </a:t>
            </a:r>
            <a:r>
              <a:rPr sz="1650" dirty="0">
                <a:solidFill>
                  <a:srgbClr val="001D60"/>
                </a:solidFill>
                <a:latin typeface="Calibri"/>
                <a:cs typeface="Calibri"/>
              </a:rPr>
              <a:t>of</a:t>
            </a:r>
            <a:r>
              <a:rPr sz="1650" spc="45" dirty="0">
                <a:solidFill>
                  <a:srgbClr val="001D60"/>
                </a:solidFill>
                <a:latin typeface="Calibri"/>
                <a:cs typeface="Calibri"/>
              </a:rPr>
              <a:t> </a:t>
            </a:r>
            <a:r>
              <a:rPr sz="1650" dirty="0">
                <a:solidFill>
                  <a:srgbClr val="001D60"/>
                </a:solidFill>
                <a:latin typeface="Calibri"/>
                <a:cs typeface="Calibri"/>
              </a:rPr>
              <a:t>State</a:t>
            </a:r>
            <a:r>
              <a:rPr sz="1650" spc="35" dirty="0">
                <a:solidFill>
                  <a:srgbClr val="001D60"/>
                </a:solidFill>
                <a:latin typeface="Calibri"/>
                <a:cs typeface="Calibri"/>
              </a:rPr>
              <a:t> </a:t>
            </a:r>
            <a:r>
              <a:rPr sz="1650" spc="-25" dirty="0">
                <a:solidFill>
                  <a:srgbClr val="001D60"/>
                </a:solidFill>
                <a:latin typeface="Calibri"/>
                <a:cs typeface="Calibri"/>
              </a:rPr>
              <a:t>ID </a:t>
            </a:r>
            <a:r>
              <a:rPr sz="1650" dirty="0">
                <a:solidFill>
                  <a:srgbClr val="001D60"/>
                </a:solidFill>
                <a:latin typeface="Calibri"/>
                <a:cs typeface="Calibri"/>
              </a:rPr>
              <a:t>Proofing</a:t>
            </a:r>
            <a:r>
              <a:rPr sz="1650" spc="170" dirty="0">
                <a:solidFill>
                  <a:srgbClr val="001D60"/>
                </a:solidFill>
                <a:latin typeface="Calibri"/>
                <a:cs typeface="Calibri"/>
              </a:rPr>
              <a:t> </a:t>
            </a:r>
            <a:r>
              <a:rPr sz="1650" spc="-10" dirty="0">
                <a:solidFill>
                  <a:srgbClr val="001D60"/>
                </a:solidFill>
                <a:latin typeface="Calibri"/>
                <a:cs typeface="Calibri"/>
              </a:rPr>
              <a:t>process.</a:t>
            </a:r>
            <a:endParaRPr sz="1650">
              <a:latin typeface="Calibri"/>
              <a:cs typeface="Calibri"/>
            </a:endParaRPr>
          </a:p>
        </p:txBody>
      </p:sp>
      <p:sp>
        <p:nvSpPr>
          <p:cNvPr id="12" name="object 10"/>
          <p:cNvSpPr/>
          <p:nvPr/>
        </p:nvSpPr>
        <p:spPr>
          <a:xfrm>
            <a:off x="7066174" y="2297112"/>
            <a:ext cx="3402329" cy="584835"/>
          </a:xfrm>
          <a:custGeom>
            <a:avLst/>
            <a:gdLst/>
            <a:ahLst/>
            <a:cxnLst/>
            <a:rect l="l" t="t" r="r" b="b"/>
            <a:pathLst>
              <a:path w="3402329" h="584835">
                <a:moveTo>
                  <a:pt x="0" y="584454"/>
                </a:moveTo>
                <a:lnTo>
                  <a:pt x="0" y="0"/>
                </a:lnTo>
                <a:lnTo>
                  <a:pt x="3402329" y="0"/>
                </a:lnTo>
                <a:lnTo>
                  <a:pt x="3402329" y="584454"/>
                </a:lnTo>
                <a:lnTo>
                  <a:pt x="0" y="584454"/>
                </a:lnTo>
                <a:close/>
              </a:path>
            </a:pathLst>
          </a:custGeom>
          <a:ln w="47142">
            <a:solidFill>
              <a:srgbClr val="FFBF00"/>
            </a:solidFill>
          </a:ln>
        </p:spPr>
        <p:txBody>
          <a:bodyPr wrap="square" lIns="0" tIns="0" rIns="0" bIns="0" rtlCol="0"/>
          <a:lstStyle/>
          <a:p>
            <a:endParaRPr/>
          </a:p>
        </p:txBody>
      </p:sp>
      <p:sp>
        <p:nvSpPr>
          <p:cNvPr id="13" name="object 11"/>
          <p:cNvSpPr txBox="1"/>
          <p:nvPr/>
        </p:nvSpPr>
        <p:spPr>
          <a:xfrm>
            <a:off x="7289694" y="2309558"/>
            <a:ext cx="2955290" cy="528320"/>
          </a:xfrm>
          <a:prstGeom prst="rect">
            <a:avLst/>
          </a:prstGeom>
        </p:spPr>
        <p:txBody>
          <a:bodyPr vert="horz" wrap="square" lIns="0" tIns="12700" rIns="0" bIns="0" rtlCol="0">
            <a:spAutoFit/>
          </a:bodyPr>
          <a:lstStyle/>
          <a:p>
            <a:pPr marL="379730" marR="5080" indent="-367665">
              <a:lnSpc>
                <a:spcPct val="100000"/>
              </a:lnSpc>
              <a:spcBef>
                <a:spcPts val="100"/>
              </a:spcBef>
            </a:pPr>
            <a:r>
              <a:rPr sz="1650" dirty="0">
                <a:solidFill>
                  <a:srgbClr val="001D60"/>
                </a:solidFill>
                <a:latin typeface="Calibri"/>
                <a:cs typeface="Calibri"/>
              </a:rPr>
              <a:t>They</a:t>
            </a:r>
            <a:r>
              <a:rPr sz="1650" spc="45" dirty="0">
                <a:solidFill>
                  <a:srgbClr val="001D60"/>
                </a:solidFill>
                <a:latin typeface="Calibri"/>
                <a:cs typeface="Calibri"/>
              </a:rPr>
              <a:t> </a:t>
            </a:r>
            <a:r>
              <a:rPr sz="1650" dirty="0">
                <a:solidFill>
                  <a:srgbClr val="001D60"/>
                </a:solidFill>
                <a:latin typeface="Calibri"/>
                <a:cs typeface="Calibri"/>
              </a:rPr>
              <a:t>will</a:t>
            </a:r>
            <a:r>
              <a:rPr sz="1650" spc="45" dirty="0">
                <a:solidFill>
                  <a:srgbClr val="001D60"/>
                </a:solidFill>
                <a:latin typeface="Calibri"/>
                <a:cs typeface="Calibri"/>
              </a:rPr>
              <a:t> </a:t>
            </a:r>
            <a:r>
              <a:rPr sz="1650" dirty="0">
                <a:solidFill>
                  <a:srgbClr val="001D60"/>
                </a:solidFill>
                <a:latin typeface="Calibri"/>
                <a:cs typeface="Calibri"/>
              </a:rPr>
              <a:t>advance</a:t>
            </a:r>
            <a:r>
              <a:rPr sz="1650" spc="45" dirty="0">
                <a:solidFill>
                  <a:srgbClr val="001D60"/>
                </a:solidFill>
                <a:latin typeface="Calibri"/>
                <a:cs typeface="Calibri"/>
              </a:rPr>
              <a:t> </a:t>
            </a:r>
            <a:r>
              <a:rPr sz="1650" dirty="0">
                <a:solidFill>
                  <a:srgbClr val="001D60"/>
                </a:solidFill>
                <a:latin typeface="Calibri"/>
                <a:cs typeface="Calibri"/>
              </a:rPr>
              <a:t>to</a:t>
            </a:r>
            <a:r>
              <a:rPr sz="1650" spc="50" dirty="0">
                <a:solidFill>
                  <a:srgbClr val="001D60"/>
                </a:solidFill>
                <a:latin typeface="Calibri"/>
                <a:cs typeface="Calibri"/>
              </a:rPr>
              <a:t> </a:t>
            </a:r>
            <a:r>
              <a:rPr sz="1650" dirty="0">
                <a:solidFill>
                  <a:srgbClr val="001D60"/>
                </a:solidFill>
                <a:latin typeface="Calibri"/>
                <a:cs typeface="Calibri"/>
              </a:rPr>
              <a:t>the</a:t>
            </a:r>
            <a:r>
              <a:rPr sz="1650" spc="30" dirty="0">
                <a:solidFill>
                  <a:srgbClr val="001D60"/>
                </a:solidFill>
                <a:latin typeface="Calibri"/>
                <a:cs typeface="Calibri"/>
              </a:rPr>
              <a:t> </a:t>
            </a:r>
            <a:r>
              <a:rPr sz="1650" spc="-10" dirty="0">
                <a:solidFill>
                  <a:srgbClr val="001D60"/>
                </a:solidFill>
                <a:latin typeface="Calibri"/>
                <a:cs typeface="Calibri"/>
              </a:rPr>
              <a:t>Experian </a:t>
            </a:r>
            <a:r>
              <a:rPr sz="1650" dirty="0">
                <a:solidFill>
                  <a:srgbClr val="001D60"/>
                </a:solidFill>
                <a:latin typeface="Calibri"/>
                <a:cs typeface="Calibri"/>
              </a:rPr>
              <a:t>Identity</a:t>
            </a:r>
            <a:r>
              <a:rPr sz="1650" spc="110" dirty="0">
                <a:solidFill>
                  <a:srgbClr val="001D60"/>
                </a:solidFill>
                <a:latin typeface="Calibri"/>
                <a:cs typeface="Calibri"/>
              </a:rPr>
              <a:t> </a:t>
            </a:r>
            <a:r>
              <a:rPr sz="1650" dirty="0">
                <a:solidFill>
                  <a:srgbClr val="001D60"/>
                </a:solidFill>
                <a:latin typeface="Calibri"/>
                <a:cs typeface="Calibri"/>
              </a:rPr>
              <a:t>Proofing</a:t>
            </a:r>
            <a:r>
              <a:rPr sz="1650" spc="140" dirty="0">
                <a:solidFill>
                  <a:srgbClr val="001D60"/>
                </a:solidFill>
                <a:latin typeface="Calibri"/>
                <a:cs typeface="Calibri"/>
              </a:rPr>
              <a:t> </a:t>
            </a:r>
            <a:r>
              <a:rPr sz="1650" spc="-10" dirty="0">
                <a:solidFill>
                  <a:srgbClr val="001D60"/>
                </a:solidFill>
                <a:latin typeface="Calibri"/>
                <a:cs typeface="Calibri"/>
              </a:rPr>
              <a:t>process</a:t>
            </a:r>
            <a:endParaRPr sz="1650">
              <a:latin typeface="Calibri"/>
              <a:cs typeface="Calibri"/>
            </a:endParaRPr>
          </a:p>
        </p:txBody>
      </p:sp>
      <p:sp>
        <p:nvSpPr>
          <p:cNvPr id="17" name="object 13"/>
          <p:cNvSpPr/>
          <p:nvPr/>
        </p:nvSpPr>
        <p:spPr>
          <a:xfrm>
            <a:off x="5491119" y="2882328"/>
            <a:ext cx="1735455" cy="188595"/>
          </a:xfrm>
          <a:custGeom>
            <a:avLst/>
            <a:gdLst/>
            <a:ahLst/>
            <a:cxnLst/>
            <a:rect l="l" t="t" r="r" b="b"/>
            <a:pathLst>
              <a:path w="1735454" h="188594">
                <a:moveTo>
                  <a:pt x="1578102" y="125730"/>
                </a:moveTo>
                <a:lnTo>
                  <a:pt x="1578102" y="62484"/>
                </a:lnTo>
                <a:lnTo>
                  <a:pt x="0" y="62484"/>
                </a:lnTo>
                <a:lnTo>
                  <a:pt x="0" y="125730"/>
                </a:lnTo>
                <a:lnTo>
                  <a:pt x="1578102" y="125730"/>
                </a:lnTo>
                <a:close/>
              </a:path>
              <a:path w="1735454" h="188594">
                <a:moveTo>
                  <a:pt x="1735074" y="94488"/>
                </a:moveTo>
                <a:lnTo>
                  <a:pt x="1546860" y="0"/>
                </a:lnTo>
                <a:lnTo>
                  <a:pt x="1546860" y="62484"/>
                </a:lnTo>
                <a:lnTo>
                  <a:pt x="1578102" y="62484"/>
                </a:lnTo>
                <a:lnTo>
                  <a:pt x="1578102" y="172656"/>
                </a:lnTo>
                <a:lnTo>
                  <a:pt x="1735074" y="94488"/>
                </a:lnTo>
                <a:close/>
              </a:path>
              <a:path w="1735454" h="188594">
                <a:moveTo>
                  <a:pt x="1578102" y="172656"/>
                </a:moveTo>
                <a:lnTo>
                  <a:pt x="1578102" y="125730"/>
                </a:lnTo>
                <a:lnTo>
                  <a:pt x="1546860" y="125730"/>
                </a:lnTo>
                <a:lnTo>
                  <a:pt x="1546860" y="188214"/>
                </a:lnTo>
                <a:lnTo>
                  <a:pt x="1578102" y="172656"/>
                </a:lnTo>
                <a:close/>
              </a:path>
            </a:pathLst>
          </a:custGeom>
          <a:solidFill>
            <a:srgbClr val="001D60"/>
          </a:solidFill>
        </p:spPr>
        <p:txBody>
          <a:bodyPr wrap="square" lIns="0" tIns="0" rIns="0" bIns="0" rtlCol="0"/>
          <a:lstStyle/>
          <a:p>
            <a:endParaRPr/>
          </a:p>
        </p:txBody>
      </p:sp>
      <p:cxnSp>
        <p:nvCxnSpPr>
          <p:cNvPr id="24" name="Straight Connector 23">
            <a:extLst>
              <a:ext uri="{FF2B5EF4-FFF2-40B4-BE49-F238E27FC236}">
                <a16:creationId xmlns:a16="http://schemas.microsoft.com/office/drawing/2014/main" id="{1FC7F619-1BB4-52EE-D739-50BA08CDBCA9}"/>
              </a:ext>
            </a:extLst>
          </p:cNvPr>
          <p:cNvCxnSpPr>
            <a:cxnSpLocks/>
          </p:cNvCxnSpPr>
          <p:nvPr/>
        </p:nvCxnSpPr>
        <p:spPr>
          <a:xfrm>
            <a:off x="3945924" y="3344100"/>
            <a:ext cx="0" cy="21183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63AF3D4-6CB9-3747-7965-59BA3D68E90B}"/>
              </a:ext>
            </a:extLst>
          </p:cNvPr>
          <p:cNvCxnSpPr/>
          <p:nvPr/>
        </p:nvCxnSpPr>
        <p:spPr>
          <a:xfrm>
            <a:off x="3945924" y="4140136"/>
            <a:ext cx="0" cy="118150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CA49688-F266-F44A-84CA-AA8A3303F80C}"/>
              </a:ext>
            </a:extLst>
          </p:cNvPr>
          <p:cNvCxnSpPr>
            <a:cxnSpLocks/>
          </p:cNvCxnSpPr>
          <p:nvPr/>
        </p:nvCxnSpPr>
        <p:spPr>
          <a:xfrm>
            <a:off x="3945924" y="5296929"/>
            <a:ext cx="1865871"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5" name="Title 1">
            <a:extLst>
              <a:ext uri="{FF2B5EF4-FFF2-40B4-BE49-F238E27FC236}">
                <a16:creationId xmlns:a16="http://schemas.microsoft.com/office/drawing/2014/main" id="{DC3A370B-9CEF-5F7D-2437-F27D24416406}"/>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extLst>
      <p:ext uri="{BB962C8B-B14F-4D97-AF65-F5344CB8AC3E}">
        <p14:creationId xmlns:p14="http://schemas.microsoft.com/office/powerpoint/2010/main" val="1934527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FC9E2-06B4-B86D-7DF2-9E18324004F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F942A03-F49E-5745-5300-6555AEC1DE4E}"/>
              </a:ext>
            </a:extLst>
          </p:cNvPr>
          <p:cNvSpPr/>
          <p:nvPr/>
        </p:nvSpPr>
        <p:spPr>
          <a:xfrm>
            <a:off x="457200" y="914400"/>
            <a:ext cx="5669280" cy="362465"/>
          </a:xfrm>
          <a:prstGeom prst="rect">
            <a:avLst/>
          </a:prstGeom>
          <a:noFill/>
          <a:ln/>
        </p:spPr>
        <p:txBody>
          <a:bodyPr wrap="square" rtlCol="0" anchor="t">
            <a:noAutofit/>
          </a:bodyPr>
          <a:lstStyle/>
          <a:p>
            <a:pPr marL="0" indent="0">
              <a:buNone/>
            </a:pPr>
            <a:r>
              <a:rPr lang="en-US" sz="1600" dirty="0"/>
              <a:t>ID Verification</a:t>
            </a:r>
            <a:endParaRPr lang="en-US" sz="2000" dirty="0"/>
          </a:p>
        </p:txBody>
      </p:sp>
      <p:graphicFrame>
        <p:nvGraphicFramePr>
          <p:cNvPr id="6" name="Diagram 5">
            <a:extLst>
              <a:ext uri="{FF2B5EF4-FFF2-40B4-BE49-F238E27FC236}">
                <a16:creationId xmlns:a16="http://schemas.microsoft.com/office/drawing/2014/main" id="{7C98C20A-C507-1443-1FB9-4206796E36FF}"/>
              </a:ext>
            </a:extLst>
          </p:cNvPr>
          <p:cNvGraphicFramePr/>
          <p:nvPr/>
        </p:nvGraphicFramePr>
        <p:xfrm>
          <a:off x="808132" y="1370456"/>
          <a:ext cx="10530428" cy="71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4" name="object 3"/>
          <p:cNvGrpSpPr/>
          <p:nvPr/>
        </p:nvGrpSpPr>
        <p:grpSpPr>
          <a:xfrm>
            <a:off x="1433105" y="2177764"/>
            <a:ext cx="6075680" cy="2317750"/>
            <a:chOff x="329234" y="2069642"/>
            <a:chExt cx="6075680" cy="2317750"/>
          </a:xfrm>
        </p:grpSpPr>
        <p:pic>
          <p:nvPicPr>
            <p:cNvPr id="15" name="object 4"/>
            <p:cNvPicPr/>
            <p:nvPr/>
          </p:nvPicPr>
          <p:blipFill>
            <a:blip r:embed="rId8" cstate="print"/>
            <a:stretch>
              <a:fillRect/>
            </a:stretch>
          </p:blipFill>
          <p:spPr>
            <a:xfrm>
              <a:off x="370331" y="2147037"/>
              <a:ext cx="3657198" cy="2194491"/>
            </a:xfrm>
            <a:prstGeom prst="rect">
              <a:avLst/>
            </a:prstGeom>
          </p:spPr>
        </p:pic>
        <p:sp>
          <p:nvSpPr>
            <p:cNvPr id="16" name="object 5"/>
            <p:cNvSpPr/>
            <p:nvPr/>
          </p:nvSpPr>
          <p:spPr>
            <a:xfrm>
              <a:off x="352805" y="2093214"/>
              <a:ext cx="3825240" cy="2270125"/>
            </a:xfrm>
            <a:custGeom>
              <a:avLst/>
              <a:gdLst/>
              <a:ahLst/>
              <a:cxnLst/>
              <a:rect l="l" t="t" r="r" b="b"/>
              <a:pathLst>
                <a:path w="3825240" h="2270125">
                  <a:moveTo>
                    <a:pt x="0" y="2269998"/>
                  </a:moveTo>
                  <a:lnTo>
                    <a:pt x="0" y="0"/>
                  </a:lnTo>
                  <a:lnTo>
                    <a:pt x="3825240" y="0"/>
                  </a:lnTo>
                  <a:lnTo>
                    <a:pt x="3825240" y="2269998"/>
                  </a:lnTo>
                  <a:lnTo>
                    <a:pt x="0" y="2269998"/>
                  </a:lnTo>
                  <a:close/>
                </a:path>
              </a:pathLst>
            </a:custGeom>
            <a:ln w="47142">
              <a:solidFill>
                <a:srgbClr val="001D60"/>
              </a:solidFill>
            </a:ln>
          </p:spPr>
          <p:txBody>
            <a:bodyPr wrap="square" lIns="0" tIns="0" rIns="0" bIns="0" rtlCol="0"/>
            <a:lstStyle/>
            <a:p>
              <a:endParaRPr/>
            </a:p>
          </p:txBody>
        </p:sp>
        <p:sp>
          <p:nvSpPr>
            <p:cNvPr id="18" name="object 6"/>
            <p:cNvSpPr/>
            <p:nvPr/>
          </p:nvSpPr>
          <p:spPr>
            <a:xfrm>
              <a:off x="4215384" y="2154936"/>
              <a:ext cx="2165985" cy="304800"/>
            </a:xfrm>
            <a:custGeom>
              <a:avLst/>
              <a:gdLst/>
              <a:ahLst/>
              <a:cxnLst/>
              <a:rect l="l" t="t" r="r" b="b"/>
              <a:pathLst>
                <a:path w="2165985" h="304800">
                  <a:moveTo>
                    <a:pt x="0" y="304800"/>
                  </a:moveTo>
                  <a:lnTo>
                    <a:pt x="0" y="0"/>
                  </a:lnTo>
                  <a:lnTo>
                    <a:pt x="2165604" y="0"/>
                  </a:lnTo>
                  <a:lnTo>
                    <a:pt x="2165604" y="304800"/>
                  </a:lnTo>
                  <a:lnTo>
                    <a:pt x="0" y="304800"/>
                  </a:lnTo>
                  <a:close/>
                </a:path>
              </a:pathLst>
            </a:custGeom>
            <a:ln w="47142">
              <a:solidFill>
                <a:srgbClr val="FFBF00"/>
              </a:solidFill>
            </a:ln>
          </p:spPr>
          <p:txBody>
            <a:bodyPr wrap="square" lIns="0" tIns="0" rIns="0" bIns="0" rtlCol="0"/>
            <a:lstStyle/>
            <a:p>
              <a:endParaRPr/>
            </a:p>
          </p:txBody>
        </p:sp>
      </p:grpSp>
      <p:grpSp>
        <p:nvGrpSpPr>
          <p:cNvPr id="19" name="object 7"/>
          <p:cNvGrpSpPr/>
          <p:nvPr/>
        </p:nvGrpSpPr>
        <p:grpSpPr>
          <a:xfrm>
            <a:off x="7699552" y="3209271"/>
            <a:ext cx="3049270" cy="2644140"/>
            <a:chOff x="6595681" y="3101149"/>
            <a:chExt cx="3049270" cy="2644140"/>
          </a:xfrm>
        </p:grpSpPr>
        <p:pic>
          <p:nvPicPr>
            <p:cNvPr id="20" name="object 8"/>
            <p:cNvPicPr/>
            <p:nvPr/>
          </p:nvPicPr>
          <p:blipFill>
            <a:blip r:embed="rId9" cstate="print"/>
            <a:stretch>
              <a:fillRect/>
            </a:stretch>
          </p:blipFill>
          <p:spPr>
            <a:xfrm>
              <a:off x="6643115" y="3148584"/>
              <a:ext cx="2955035" cy="2548889"/>
            </a:xfrm>
            <a:prstGeom prst="rect">
              <a:avLst/>
            </a:prstGeom>
          </p:spPr>
        </p:pic>
        <p:sp>
          <p:nvSpPr>
            <p:cNvPr id="21" name="object 9"/>
            <p:cNvSpPr/>
            <p:nvPr/>
          </p:nvSpPr>
          <p:spPr>
            <a:xfrm>
              <a:off x="6619493" y="3124961"/>
              <a:ext cx="3001645" cy="2596515"/>
            </a:xfrm>
            <a:custGeom>
              <a:avLst/>
              <a:gdLst/>
              <a:ahLst/>
              <a:cxnLst/>
              <a:rect l="l" t="t" r="r" b="b"/>
              <a:pathLst>
                <a:path w="3001645" h="2596515">
                  <a:moveTo>
                    <a:pt x="0" y="2596134"/>
                  </a:moveTo>
                  <a:lnTo>
                    <a:pt x="0" y="0"/>
                  </a:lnTo>
                  <a:lnTo>
                    <a:pt x="3001518" y="0"/>
                  </a:lnTo>
                  <a:lnTo>
                    <a:pt x="3001518" y="2596134"/>
                  </a:lnTo>
                  <a:lnTo>
                    <a:pt x="0" y="2596134"/>
                  </a:lnTo>
                  <a:close/>
                </a:path>
              </a:pathLst>
            </a:custGeom>
            <a:ln w="47142">
              <a:solidFill>
                <a:srgbClr val="001D60"/>
              </a:solidFill>
            </a:ln>
          </p:spPr>
          <p:txBody>
            <a:bodyPr wrap="square" lIns="0" tIns="0" rIns="0" bIns="0" rtlCol="0"/>
            <a:lstStyle/>
            <a:p>
              <a:endParaRPr/>
            </a:p>
          </p:txBody>
        </p:sp>
      </p:grpSp>
      <p:sp>
        <p:nvSpPr>
          <p:cNvPr id="22" name="object 10"/>
          <p:cNvSpPr txBox="1"/>
          <p:nvPr/>
        </p:nvSpPr>
        <p:spPr>
          <a:xfrm>
            <a:off x="5319255" y="2277030"/>
            <a:ext cx="2142490" cy="252729"/>
          </a:xfrm>
          <a:prstGeom prst="rect">
            <a:avLst/>
          </a:prstGeom>
        </p:spPr>
        <p:txBody>
          <a:bodyPr vert="horz" wrap="square" lIns="0" tIns="17145" rIns="0" bIns="0" rtlCol="0">
            <a:spAutoFit/>
          </a:bodyPr>
          <a:lstStyle/>
          <a:p>
            <a:pPr marL="123189">
              <a:lnSpc>
                <a:spcPct val="100000"/>
              </a:lnSpc>
              <a:spcBef>
                <a:spcPts val="135"/>
              </a:spcBef>
            </a:pPr>
            <a:r>
              <a:rPr sz="1450" dirty="0">
                <a:solidFill>
                  <a:srgbClr val="001D60"/>
                </a:solidFill>
                <a:latin typeface="Calibri"/>
                <a:cs typeface="Calibri"/>
              </a:rPr>
              <a:t>Choose</a:t>
            </a:r>
            <a:r>
              <a:rPr sz="1450" spc="85" dirty="0">
                <a:solidFill>
                  <a:srgbClr val="001D60"/>
                </a:solidFill>
                <a:latin typeface="Calibri"/>
                <a:cs typeface="Calibri"/>
              </a:rPr>
              <a:t> </a:t>
            </a:r>
            <a:r>
              <a:rPr sz="1450" dirty="0">
                <a:solidFill>
                  <a:srgbClr val="001D60"/>
                </a:solidFill>
                <a:latin typeface="Calibri"/>
                <a:cs typeface="Calibri"/>
              </a:rPr>
              <a:t>the</a:t>
            </a:r>
            <a:r>
              <a:rPr sz="1450" spc="85" dirty="0">
                <a:solidFill>
                  <a:srgbClr val="001D60"/>
                </a:solidFill>
                <a:latin typeface="Calibri"/>
                <a:cs typeface="Calibri"/>
              </a:rPr>
              <a:t> </a:t>
            </a:r>
            <a:r>
              <a:rPr sz="1450" dirty="0">
                <a:solidFill>
                  <a:srgbClr val="001D60"/>
                </a:solidFill>
                <a:latin typeface="Calibri"/>
                <a:cs typeface="Calibri"/>
              </a:rPr>
              <a:t>best</a:t>
            </a:r>
            <a:r>
              <a:rPr sz="1450" spc="100" dirty="0">
                <a:solidFill>
                  <a:srgbClr val="001D60"/>
                </a:solidFill>
                <a:latin typeface="Calibri"/>
                <a:cs typeface="Calibri"/>
              </a:rPr>
              <a:t> </a:t>
            </a:r>
            <a:r>
              <a:rPr sz="1450" spc="-10" dirty="0">
                <a:solidFill>
                  <a:srgbClr val="001D60"/>
                </a:solidFill>
                <a:latin typeface="Calibri"/>
                <a:cs typeface="Calibri"/>
              </a:rPr>
              <a:t>answer.</a:t>
            </a:r>
            <a:endParaRPr sz="1450">
              <a:latin typeface="Calibri"/>
              <a:cs typeface="Calibri"/>
            </a:endParaRPr>
          </a:p>
        </p:txBody>
      </p:sp>
      <p:sp>
        <p:nvSpPr>
          <p:cNvPr id="23" name="object 11"/>
          <p:cNvSpPr txBox="1"/>
          <p:nvPr/>
        </p:nvSpPr>
        <p:spPr>
          <a:xfrm>
            <a:off x="2174481" y="4840904"/>
            <a:ext cx="4692015" cy="762000"/>
          </a:xfrm>
          <a:prstGeom prst="rect">
            <a:avLst/>
          </a:prstGeom>
          <a:ln w="47142">
            <a:solidFill>
              <a:srgbClr val="FFBF00"/>
            </a:solidFill>
          </a:ln>
        </p:spPr>
        <p:txBody>
          <a:bodyPr vert="horz" wrap="square" lIns="0" tIns="26034" rIns="0" bIns="0" rtlCol="0">
            <a:spAutoFit/>
          </a:bodyPr>
          <a:lstStyle/>
          <a:p>
            <a:pPr marL="2002155" marR="154940" indent="-1840864">
              <a:lnSpc>
                <a:spcPct val="102400"/>
              </a:lnSpc>
              <a:spcBef>
                <a:spcPts val="204"/>
              </a:spcBef>
            </a:pPr>
            <a:r>
              <a:rPr sz="1450" dirty="0">
                <a:solidFill>
                  <a:srgbClr val="001D60"/>
                </a:solidFill>
                <a:latin typeface="Calibri"/>
                <a:cs typeface="Calibri"/>
              </a:rPr>
              <a:t>If</a:t>
            </a:r>
            <a:r>
              <a:rPr sz="1450" spc="90" dirty="0">
                <a:solidFill>
                  <a:srgbClr val="001D60"/>
                </a:solidFill>
                <a:latin typeface="Calibri"/>
                <a:cs typeface="Calibri"/>
              </a:rPr>
              <a:t> </a:t>
            </a:r>
            <a:r>
              <a:rPr sz="1450" dirty="0">
                <a:solidFill>
                  <a:srgbClr val="001D60"/>
                </a:solidFill>
                <a:latin typeface="Calibri"/>
                <a:cs typeface="Calibri"/>
              </a:rPr>
              <a:t>identity</a:t>
            </a:r>
            <a:r>
              <a:rPr sz="1450" spc="65" dirty="0">
                <a:solidFill>
                  <a:srgbClr val="001D60"/>
                </a:solidFill>
                <a:latin typeface="Calibri"/>
                <a:cs typeface="Calibri"/>
              </a:rPr>
              <a:t> </a:t>
            </a:r>
            <a:r>
              <a:rPr sz="1450" dirty="0">
                <a:solidFill>
                  <a:srgbClr val="001D60"/>
                </a:solidFill>
                <a:latin typeface="Calibri"/>
                <a:cs typeface="Calibri"/>
              </a:rPr>
              <a:t>is</a:t>
            </a:r>
            <a:r>
              <a:rPr sz="1450" spc="95" dirty="0">
                <a:solidFill>
                  <a:srgbClr val="001D60"/>
                </a:solidFill>
                <a:latin typeface="Calibri"/>
                <a:cs typeface="Calibri"/>
              </a:rPr>
              <a:t> </a:t>
            </a:r>
            <a:r>
              <a:rPr sz="1450" dirty="0">
                <a:solidFill>
                  <a:srgbClr val="001D60"/>
                </a:solidFill>
                <a:latin typeface="Calibri"/>
                <a:cs typeface="Calibri"/>
              </a:rPr>
              <a:t>verified,</a:t>
            </a:r>
            <a:r>
              <a:rPr sz="1450" spc="65" dirty="0">
                <a:solidFill>
                  <a:srgbClr val="001D60"/>
                </a:solidFill>
                <a:latin typeface="Calibri"/>
                <a:cs typeface="Calibri"/>
              </a:rPr>
              <a:t> </a:t>
            </a:r>
            <a:r>
              <a:rPr sz="1450" dirty="0">
                <a:solidFill>
                  <a:srgbClr val="001D60"/>
                </a:solidFill>
                <a:latin typeface="Calibri"/>
                <a:cs typeface="Calibri"/>
              </a:rPr>
              <a:t>the</a:t>
            </a:r>
            <a:r>
              <a:rPr sz="1450" spc="95" dirty="0">
                <a:solidFill>
                  <a:srgbClr val="001D60"/>
                </a:solidFill>
                <a:latin typeface="Calibri"/>
                <a:cs typeface="Calibri"/>
              </a:rPr>
              <a:t> </a:t>
            </a:r>
            <a:r>
              <a:rPr sz="1450" dirty="0">
                <a:solidFill>
                  <a:srgbClr val="001D60"/>
                </a:solidFill>
                <a:latin typeface="Calibri"/>
                <a:cs typeface="Calibri"/>
              </a:rPr>
              <a:t>system</a:t>
            </a:r>
            <a:r>
              <a:rPr sz="1450" spc="70" dirty="0">
                <a:solidFill>
                  <a:srgbClr val="001D60"/>
                </a:solidFill>
                <a:latin typeface="Calibri"/>
                <a:cs typeface="Calibri"/>
              </a:rPr>
              <a:t> </a:t>
            </a:r>
            <a:r>
              <a:rPr sz="1450" dirty="0">
                <a:solidFill>
                  <a:srgbClr val="001D60"/>
                </a:solidFill>
                <a:latin typeface="Calibri"/>
                <a:cs typeface="Calibri"/>
              </a:rPr>
              <a:t>will</a:t>
            </a:r>
            <a:r>
              <a:rPr sz="1450" spc="95" dirty="0">
                <a:solidFill>
                  <a:srgbClr val="001D60"/>
                </a:solidFill>
                <a:latin typeface="Calibri"/>
                <a:cs typeface="Calibri"/>
              </a:rPr>
              <a:t> </a:t>
            </a:r>
            <a:r>
              <a:rPr sz="1450" dirty="0">
                <a:solidFill>
                  <a:srgbClr val="001D60"/>
                </a:solidFill>
                <a:latin typeface="Calibri"/>
                <a:cs typeface="Calibri"/>
              </a:rPr>
              <a:t>advance</a:t>
            </a:r>
            <a:r>
              <a:rPr sz="1450" spc="90" dirty="0">
                <a:solidFill>
                  <a:srgbClr val="001D60"/>
                </a:solidFill>
                <a:latin typeface="Calibri"/>
                <a:cs typeface="Calibri"/>
              </a:rPr>
              <a:t> </a:t>
            </a:r>
            <a:r>
              <a:rPr sz="1450" dirty="0">
                <a:solidFill>
                  <a:srgbClr val="001D60"/>
                </a:solidFill>
                <a:latin typeface="Calibri"/>
                <a:cs typeface="Calibri"/>
              </a:rPr>
              <a:t>to</a:t>
            </a:r>
            <a:r>
              <a:rPr sz="1450" spc="95" dirty="0">
                <a:solidFill>
                  <a:srgbClr val="001D60"/>
                </a:solidFill>
                <a:latin typeface="Calibri"/>
                <a:cs typeface="Calibri"/>
              </a:rPr>
              <a:t> </a:t>
            </a:r>
            <a:r>
              <a:rPr sz="1450" spc="-10" dirty="0">
                <a:solidFill>
                  <a:srgbClr val="001D60"/>
                </a:solidFill>
                <a:latin typeface="Calibri"/>
                <a:cs typeface="Calibri"/>
              </a:rPr>
              <a:t>Manage </a:t>
            </a:r>
            <a:r>
              <a:rPr sz="1450" spc="-75" dirty="0">
                <a:solidFill>
                  <a:srgbClr val="001D60"/>
                </a:solidFill>
                <a:latin typeface="Calibri"/>
                <a:cs typeface="Calibri"/>
              </a:rPr>
              <a:t>My</a:t>
            </a:r>
            <a:r>
              <a:rPr sz="1450" spc="-25" dirty="0">
                <a:solidFill>
                  <a:srgbClr val="001D60"/>
                </a:solidFill>
                <a:latin typeface="Calibri"/>
                <a:cs typeface="Calibri"/>
              </a:rPr>
              <a:t> </a:t>
            </a:r>
            <a:r>
              <a:rPr sz="1450" spc="-10" dirty="0">
                <a:solidFill>
                  <a:srgbClr val="001D60"/>
                </a:solidFill>
                <a:latin typeface="Calibri"/>
                <a:cs typeface="Calibri"/>
              </a:rPr>
              <a:t>Case.</a:t>
            </a:r>
            <a:endParaRPr sz="1450">
              <a:latin typeface="Calibri"/>
              <a:cs typeface="Calibri"/>
            </a:endParaRPr>
          </a:p>
          <a:p>
            <a:pPr marL="128270">
              <a:lnSpc>
                <a:spcPct val="100000"/>
              </a:lnSpc>
              <a:spcBef>
                <a:spcPts val="40"/>
              </a:spcBef>
            </a:pPr>
            <a:r>
              <a:rPr sz="1450" dirty="0">
                <a:solidFill>
                  <a:srgbClr val="001D60"/>
                </a:solidFill>
                <a:latin typeface="Calibri"/>
                <a:cs typeface="Calibri"/>
              </a:rPr>
              <a:t>If</a:t>
            </a:r>
            <a:r>
              <a:rPr sz="1450" spc="80" dirty="0">
                <a:solidFill>
                  <a:srgbClr val="001D60"/>
                </a:solidFill>
                <a:latin typeface="Calibri"/>
                <a:cs typeface="Calibri"/>
              </a:rPr>
              <a:t> </a:t>
            </a:r>
            <a:r>
              <a:rPr sz="1450" dirty="0">
                <a:solidFill>
                  <a:srgbClr val="001D60"/>
                </a:solidFill>
                <a:latin typeface="Calibri"/>
                <a:cs typeface="Calibri"/>
              </a:rPr>
              <a:t>identity</a:t>
            </a:r>
            <a:r>
              <a:rPr sz="1450" spc="55" dirty="0">
                <a:solidFill>
                  <a:srgbClr val="001D60"/>
                </a:solidFill>
                <a:latin typeface="Calibri"/>
                <a:cs typeface="Calibri"/>
              </a:rPr>
              <a:t> </a:t>
            </a:r>
            <a:r>
              <a:rPr sz="1450" dirty="0">
                <a:solidFill>
                  <a:srgbClr val="001D60"/>
                </a:solidFill>
                <a:latin typeface="Calibri"/>
                <a:cs typeface="Calibri"/>
              </a:rPr>
              <a:t>is</a:t>
            </a:r>
            <a:r>
              <a:rPr sz="1450" spc="80" dirty="0">
                <a:solidFill>
                  <a:srgbClr val="001D60"/>
                </a:solidFill>
                <a:latin typeface="Calibri"/>
                <a:cs typeface="Calibri"/>
              </a:rPr>
              <a:t> </a:t>
            </a:r>
            <a:r>
              <a:rPr sz="1450" dirty="0">
                <a:solidFill>
                  <a:srgbClr val="001D60"/>
                </a:solidFill>
                <a:latin typeface="Calibri"/>
                <a:cs typeface="Calibri"/>
              </a:rPr>
              <a:t>not</a:t>
            </a:r>
            <a:r>
              <a:rPr sz="1450" spc="80" dirty="0">
                <a:solidFill>
                  <a:srgbClr val="001D60"/>
                </a:solidFill>
                <a:latin typeface="Calibri"/>
                <a:cs typeface="Calibri"/>
              </a:rPr>
              <a:t> </a:t>
            </a:r>
            <a:r>
              <a:rPr sz="1450" dirty="0">
                <a:solidFill>
                  <a:srgbClr val="001D60"/>
                </a:solidFill>
                <a:latin typeface="Calibri"/>
                <a:cs typeface="Calibri"/>
              </a:rPr>
              <a:t>or</a:t>
            </a:r>
            <a:r>
              <a:rPr sz="1450" spc="85" dirty="0">
                <a:solidFill>
                  <a:srgbClr val="001D60"/>
                </a:solidFill>
                <a:latin typeface="Calibri"/>
                <a:cs typeface="Calibri"/>
              </a:rPr>
              <a:t> </a:t>
            </a:r>
            <a:r>
              <a:rPr sz="1450" dirty="0">
                <a:solidFill>
                  <a:srgbClr val="001D60"/>
                </a:solidFill>
                <a:latin typeface="Calibri"/>
                <a:cs typeface="Calibri"/>
              </a:rPr>
              <a:t>cannot</a:t>
            </a:r>
            <a:r>
              <a:rPr sz="1450" spc="95" dirty="0">
                <a:solidFill>
                  <a:srgbClr val="001D60"/>
                </a:solidFill>
                <a:latin typeface="Calibri"/>
                <a:cs typeface="Calibri"/>
              </a:rPr>
              <a:t> </a:t>
            </a:r>
            <a:r>
              <a:rPr sz="1450" dirty="0">
                <a:solidFill>
                  <a:srgbClr val="001D60"/>
                </a:solidFill>
                <a:latin typeface="Calibri"/>
                <a:cs typeface="Calibri"/>
              </a:rPr>
              <a:t>be</a:t>
            </a:r>
            <a:r>
              <a:rPr sz="1450" spc="80" dirty="0">
                <a:solidFill>
                  <a:srgbClr val="001D60"/>
                </a:solidFill>
                <a:latin typeface="Calibri"/>
                <a:cs typeface="Calibri"/>
              </a:rPr>
              <a:t> </a:t>
            </a:r>
            <a:r>
              <a:rPr sz="1450" dirty="0">
                <a:solidFill>
                  <a:srgbClr val="001D60"/>
                </a:solidFill>
                <a:latin typeface="Calibri"/>
                <a:cs typeface="Calibri"/>
              </a:rPr>
              <a:t>verified,</a:t>
            </a:r>
            <a:r>
              <a:rPr sz="1450" spc="70" dirty="0">
                <a:solidFill>
                  <a:srgbClr val="001D60"/>
                </a:solidFill>
                <a:latin typeface="Calibri"/>
                <a:cs typeface="Calibri"/>
              </a:rPr>
              <a:t> </a:t>
            </a:r>
            <a:r>
              <a:rPr sz="1450" dirty="0">
                <a:solidFill>
                  <a:srgbClr val="001D60"/>
                </a:solidFill>
                <a:latin typeface="Calibri"/>
                <a:cs typeface="Calibri"/>
              </a:rPr>
              <a:t>you</a:t>
            </a:r>
            <a:r>
              <a:rPr sz="1450" spc="70" dirty="0">
                <a:solidFill>
                  <a:srgbClr val="001D60"/>
                </a:solidFill>
                <a:latin typeface="Calibri"/>
                <a:cs typeface="Calibri"/>
              </a:rPr>
              <a:t> </a:t>
            </a:r>
            <a:r>
              <a:rPr sz="1450" dirty="0">
                <a:solidFill>
                  <a:srgbClr val="001D60"/>
                </a:solidFill>
                <a:latin typeface="Calibri"/>
                <a:cs typeface="Calibri"/>
              </a:rPr>
              <a:t>go</a:t>
            </a:r>
            <a:r>
              <a:rPr sz="1450" spc="95" dirty="0">
                <a:solidFill>
                  <a:srgbClr val="001D60"/>
                </a:solidFill>
                <a:latin typeface="Calibri"/>
                <a:cs typeface="Calibri"/>
              </a:rPr>
              <a:t> </a:t>
            </a:r>
            <a:r>
              <a:rPr sz="1450" dirty="0">
                <a:solidFill>
                  <a:srgbClr val="001D60"/>
                </a:solidFill>
                <a:latin typeface="Calibri"/>
                <a:cs typeface="Calibri"/>
              </a:rPr>
              <a:t>this</a:t>
            </a:r>
            <a:r>
              <a:rPr sz="1450" spc="65" dirty="0">
                <a:solidFill>
                  <a:srgbClr val="001D60"/>
                </a:solidFill>
                <a:latin typeface="Calibri"/>
                <a:cs typeface="Calibri"/>
              </a:rPr>
              <a:t> </a:t>
            </a:r>
            <a:r>
              <a:rPr sz="1450" spc="-10" dirty="0">
                <a:solidFill>
                  <a:srgbClr val="001D60"/>
                </a:solidFill>
                <a:latin typeface="Calibri"/>
                <a:cs typeface="Calibri"/>
              </a:rPr>
              <a:t>screen.</a:t>
            </a:r>
            <a:endParaRPr sz="1450">
              <a:latin typeface="Calibri"/>
              <a:cs typeface="Calibri"/>
            </a:endParaRPr>
          </a:p>
        </p:txBody>
      </p:sp>
      <p:grpSp>
        <p:nvGrpSpPr>
          <p:cNvPr id="25" name="object 12"/>
          <p:cNvGrpSpPr/>
          <p:nvPr/>
        </p:nvGrpSpPr>
        <p:grpSpPr>
          <a:xfrm>
            <a:off x="6860876" y="5158753"/>
            <a:ext cx="939800" cy="471805"/>
            <a:chOff x="5757005" y="5050631"/>
            <a:chExt cx="939800" cy="471805"/>
          </a:xfrm>
        </p:grpSpPr>
        <p:sp>
          <p:nvSpPr>
            <p:cNvPr id="26" name="object 13"/>
            <p:cNvSpPr/>
            <p:nvPr/>
          </p:nvSpPr>
          <p:spPr>
            <a:xfrm>
              <a:off x="5762243" y="5055869"/>
              <a:ext cx="929005" cy="461009"/>
            </a:xfrm>
            <a:custGeom>
              <a:avLst/>
              <a:gdLst/>
              <a:ahLst/>
              <a:cxnLst/>
              <a:rect l="l" t="t" r="r" b="b"/>
              <a:pathLst>
                <a:path w="929004" h="461010">
                  <a:moveTo>
                    <a:pt x="928878" y="230123"/>
                  </a:moveTo>
                  <a:lnTo>
                    <a:pt x="698754" y="0"/>
                  </a:lnTo>
                  <a:lnTo>
                    <a:pt x="698754" y="115061"/>
                  </a:lnTo>
                  <a:lnTo>
                    <a:pt x="0" y="115062"/>
                  </a:lnTo>
                  <a:lnTo>
                    <a:pt x="0" y="345948"/>
                  </a:lnTo>
                  <a:lnTo>
                    <a:pt x="698754" y="345948"/>
                  </a:lnTo>
                  <a:lnTo>
                    <a:pt x="698754" y="461009"/>
                  </a:lnTo>
                  <a:lnTo>
                    <a:pt x="928878" y="230123"/>
                  </a:lnTo>
                  <a:close/>
                </a:path>
              </a:pathLst>
            </a:custGeom>
            <a:solidFill>
              <a:srgbClr val="92D9CE"/>
            </a:solidFill>
          </p:spPr>
          <p:txBody>
            <a:bodyPr wrap="square" lIns="0" tIns="0" rIns="0" bIns="0" rtlCol="0"/>
            <a:lstStyle/>
            <a:p>
              <a:endParaRPr/>
            </a:p>
          </p:txBody>
        </p:sp>
        <p:sp>
          <p:nvSpPr>
            <p:cNvPr id="27" name="object 14"/>
            <p:cNvSpPr/>
            <p:nvPr/>
          </p:nvSpPr>
          <p:spPr>
            <a:xfrm>
              <a:off x="5762243" y="5055869"/>
              <a:ext cx="929005" cy="461009"/>
            </a:xfrm>
            <a:custGeom>
              <a:avLst/>
              <a:gdLst/>
              <a:ahLst/>
              <a:cxnLst/>
              <a:rect l="l" t="t" r="r" b="b"/>
              <a:pathLst>
                <a:path w="929004" h="461010">
                  <a:moveTo>
                    <a:pt x="0" y="115062"/>
                  </a:moveTo>
                  <a:lnTo>
                    <a:pt x="698754" y="115061"/>
                  </a:lnTo>
                  <a:lnTo>
                    <a:pt x="698754" y="0"/>
                  </a:lnTo>
                  <a:lnTo>
                    <a:pt x="928878" y="230123"/>
                  </a:lnTo>
                  <a:lnTo>
                    <a:pt x="698754" y="461009"/>
                  </a:lnTo>
                  <a:lnTo>
                    <a:pt x="698754" y="345948"/>
                  </a:lnTo>
                  <a:lnTo>
                    <a:pt x="0" y="345948"/>
                  </a:lnTo>
                  <a:lnTo>
                    <a:pt x="0" y="115062"/>
                  </a:lnTo>
                  <a:close/>
                </a:path>
              </a:pathLst>
            </a:custGeom>
            <a:ln w="10477">
              <a:solidFill>
                <a:srgbClr val="001244"/>
              </a:solidFill>
            </a:ln>
          </p:spPr>
          <p:txBody>
            <a:bodyPr wrap="square" lIns="0" tIns="0" rIns="0" bIns="0" rtlCol="0"/>
            <a:lstStyle/>
            <a:p>
              <a:endParaRPr/>
            </a:p>
          </p:txBody>
        </p:sp>
      </p:grpSp>
      <p:sp>
        <p:nvSpPr>
          <p:cNvPr id="29" name="Title 1">
            <a:extLst>
              <a:ext uri="{FF2B5EF4-FFF2-40B4-BE49-F238E27FC236}">
                <a16:creationId xmlns:a16="http://schemas.microsoft.com/office/drawing/2014/main" id="{13E77533-FFE0-6A75-9B55-66A9783DF0E6}"/>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extLst>
      <p:ext uri="{BB962C8B-B14F-4D97-AF65-F5344CB8AC3E}">
        <p14:creationId xmlns:p14="http://schemas.microsoft.com/office/powerpoint/2010/main" val="2797939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9E85C-EB0A-6932-3A78-CECD6C02721A}"/>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AAD2FF02-7D23-BB43-6128-6E4F38AE1034}"/>
              </a:ext>
            </a:extLst>
          </p:cNvPr>
          <p:cNvSpPr/>
          <p:nvPr/>
        </p:nvSpPr>
        <p:spPr>
          <a:xfrm>
            <a:off x="457200" y="914400"/>
            <a:ext cx="5669280" cy="362465"/>
          </a:xfrm>
          <a:prstGeom prst="rect">
            <a:avLst/>
          </a:prstGeom>
          <a:noFill/>
          <a:ln/>
        </p:spPr>
        <p:txBody>
          <a:bodyPr wrap="square" rtlCol="0" anchor="t">
            <a:noAutofit/>
          </a:bodyPr>
          <a:lstStyle/>
          <a:p>
            <a:pPr marL="0" indent="0">
              <a:buNone/>
            </a:pPr>
            <a:r>
              <a:rPr lang="en-US" sz="1600" dirty="0"/>
              <a:t>ID Verification</a:t>
            </a:r>
            <a:endParaRPr lang="en-US" sz="2000" dirty="0"/>
          </a:p>
        </p:txBody>
      </p:sp>
      <p:graphicFrame>
        <p:nvGraphicFramePr>
          <p:cNvPr id="6" name="Diagram 5">
            <a:extLst>
              <a:ext uri="{FF2B5EF4-FFF2-40B4-BE49-F238E27FC236}">
                <a16:creationId xmlns:a16="http://schemas.microsoft.com/office/drawing/2014/main" id="{13657CF2-C512-2991-97F9-4FDF67632B4B}"/>
              </a:ext>
            </a:extLst>
          </p:cNvPr>
          <p:cNvGraphicFramePr/>
          <p:nvPr>
            <p:extLst>
              <p:ext uri="{D42A27DB-BD31-4B8C-83A1-F6EECF244321}">
                <p14:modId xmlns:p14="http://schemas.microsoft.com/office/powerpoint/2010/main" val="3467331139"/>
              </p:ext>
            </p:extLst>
          </p:nvPr>
        </p:nvGraphicFramePr>
        <p:xfrm>
          <a:off x="733991" y="1294667"/>
          <a:ext cx="10530428" cy="71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 Placeholder 6">
            <a:extLst>
              <a:ext uri="{FF2B5EF4-FFF2-40B4-BE49-F238E27FC236}">
                <a16:creationId xmlns:a16="http://schemas.microsoft.com/office/drawing/2014/main" id="{18F2D775-F342-1736-9623-6233C7A1420B}"/>
              </a:ext>
            </a:extLst>
          </p:cNvPr>
          <p:cNvSpPr txBox="1">
            <a:spLocks/>
          </p:cNvSpPr>
          <p:nvPr/>
        </p:nvSpPr>
        <p:spPr>
          <a:xfrm>
            <a:off x="1058974" y="2211859"/>
            <a:ext cx="9880462" cy="3843337"/>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en-US" sz="1600" b="1" u="sng" dirty="0"/>
              <a:t>What to do if you can’t get through these steps?</a:t>
            </a:r>
          </a:p>
          <a:p>
            <a:r>
              <a:rPr lang="en-US" sz="1600" dirty="0"/>
              <a:t>Review resources on ABE Customer Support Center - </a:t>
            </a:r>
            <a:r>
              <a:rPr lang="en-US" sz="1600" dirty="0">
                <a:hlinkClick r:id="rId8"/>
              </a:rPr>
              <a:t>https://www.dhs.state.il.us/page.aspx?item=98456</a:t>
            </a:r>
            <a:endParaRPr lang="en-US" sz="1600" dirty="0"/>
          </a:p>
          <a:p>
            <a:r>
              <a:rPr lang="en-US" sz="1600" dirty="0"/>
              <a:t>Email </a:t>
            </a:r>
            <a:r>
              <a:rPr lang="en-US" sz="1600" dirty="0">
                <a:hlinkClick r:id="rId9"/>
              </a:rPr>
              <a:t>abe.questions@illinois.gov</a:t>
            </a:r>
            <a:endParaRPr lang="en-US" sz="1600" dirty="0"/>
          </a:p>
          <a:p>
            <a:r>
              <a:rPr lang="en-US" sz="1600" dirty="0"/>
              <a:t>Manual ID Proofing for “Identity Verification” Step only (instructions: https://www.dhs.state.il.us/page.aspx?item=164879)</a:t>
            </a:r>
          </a:p>
          <a:p>
            <a:r>
              <a:rPr lang="en-US" sz="1600" dirty="0"/>
              <a:t>Submit an application online without an account; but quickly follow-up with your FCRC</a:t>
            </a:r>
          </a:p>
          <a:p>
            <a:endParaRPr lang="en-US" sz="1600" dirty="0"/>
          </a:p>
        </p:txBody>
      </p:sp>
      <p:pic>
        <p:nvPicPr>
          <p:cNvPr id="5" name="object 12">
            <a:extLst>
              <a:ext uri="{FF2B5EF4-FFF2-40B4-BE49-F238E27FC236}">
                <a16:creationId xmlns:a16="http://schemas.microsoft.com/office/drawing/2014/main" id="{9418BF5F-BFEF-46F1-6C4F-55FC907D8D66}"/>
              </a:ext>
            </a:extLst>
          </p:cNvPr>
          <p:cNvPicPr/>
          <p:nvPr/>
        </p:nvPicPr>
        <p:blipFill>
          <a:blip r:embed="rId10" cstate="print"/>
          <a:stretch>
            <a:fillRect/>
          </a:stretch>
        </p:blipFill>
        <p:spPr>
          <a:xfrm>
            <a:off x="3977010" y="4119035"/>
            <a:ext cx="4367920" cy="1592580"/>
          </a:xfrm>
          <a:prstGeom prst="rect">
            <a:avLst/>
          </a:prstGeom>
        </p:spPr>
      </p:pic>
      <p:pic>
        <p:nvPicPr>
          <p:cNvPr id="8" name="object 18">
            <a:extLst>
              <a:ext uri="{FF2B5EF4-FFF2-40B4-BE49-F238E27FC236}">
                <a16:creationId xmlns:a16="http://schemas.microsoft.com/office/drawing/2014/main" id="{93A85A43-F815-FC02-CF1E-60B3DE736E08}"/>
              </a:ext>
            </a:extLst>
          </p:cNvPr>
          <p:cNvPicPr/>
          <p:nvPr/>
        </p:nvPicPr>
        <p:blipFill>
          <a:blip r:embed="rId11" cstate="print"/>
          <a:stretch>
            <a:fillRect/>
          </a:stretch>
        </p:blipFill>
        <p:spPr>
          <a:xfrm>
            <a:off x="9520530" y="3429000"/>
            <a:ext cx="1944623" cy="2483357"/>
          </a:xfrm>
          <a:prstGeom prst="rect">
            <a:avLst/>
          </a:prstGeom>
        </p:spPr>
      </p:pic>
      <p:sp>
        <p:nvSpPr>
          <p:cNvPr id="9" name="Oval 8">
            <a:extLst>
              <a:ext uri="{FF2B5EF4-FFF2-40B4-BE49-F238E27FC236}">
                <a16:creationId xmlns:a16="http://schemas.microsoft.com/office/drawing/2014/main" id="{8C209E7F-DD2C-D9D3-9EA7-2BDFBF1E0A08}"/>
              </a:ext>
            </a:extLst>
          </p:cNvPr>
          <p:cNvSpPr/>
          <p:nvPr/>
        </p:nvSpPr>
        <p:spPr>
          <a:xfrm>
            <a:off x="5913479" y="5263978"/>
            <a:ext cx="1944623" cy="365257"/>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18F3672-7F06-BF16-7A95-B8C8FDCA256D}"/>
              </a:ext>
            </a:extLst>
          </p:cNvPr>
          <p:cNvSpPr/>
          <p:nvPr/>
        </p:nvSpPr>
        <p:spPr>
          <a:xfrm>
            <a:off x="9520530" y="5380704"/>
            <a:ext cx="1944623" cy="365257"/>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545D49B6-65B5-3A28-AEF6-3CC94CE75306}"/>
              </a:ext>
            </a:extLst>
          </p:cNvPr>
          <p:cNvCxnSpPr>
            <a:cxnSpLocks/>
          </p:cNvCxnSpPr>
          <p:nvPr/>
        </p:nvCxnSpPr>
        <p:spPr>
          <a:xfrm>
            <a:off x="8344930" y="5041557"/>
            <a:ext cx="10791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086E971C-F8B6-9C4D-075C-89E9F6A9B3F0}"/>
              </a:ext>
            </a:extLst>
          </p:cNvPr>
          <p:cNvSpPr txBox="1">
            <a:spLocks/>
          </p:cNvSpPr>
          <p:nvPr/>
        </p:nvSpPr>
        <p:spPr>
          <a:xfrm>
            <a:off x="409832" y="205190"/>
            <a:ext cx="10515600" cy="631653"/>
          </a:xfrm>
          <a:prstGeom prst="rect">
            <a:avLst/>
          </a:prstGeom>
        </p:spPr>
        <p:txBody>
          <a:bodyPr anchor="t">
            <a:norm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can’t get into mmc. What can I do?</a:t>
            </a:r>
          </a:p>
        </p:txBody>
      </p:sp>
    </p:spTree>
    <p:extLst>
      <p:ext uri="{BB962C8B-B14F-4D97-AF65-F5344CB8AC3E}">
        <p14:creationId xmlns:p14="http://schemas.microsoft.com/office/powerpoint/2010/main" val="2596907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4682B-4F03-B7AA-9A57-35A65C0DD163}"/>
            </a:ext>
          </a:extLst>
        </p:cNvPr>
        <p:cNvGrpSpPr/>
        <p:nvPr/>
      </p:nvGrpSpPr>
      <p:grpSpPr>
        <a:xfrm>
          <a:off x="0" y="0"/>
          <a:ext cx="0" cy="0"/>
          <a:chOff x="0" y="0"/>
          <a:chExt cx="0" cy="0"/>
        </a:xfrm>
      </p:grpSpPr>
      <p:grpSp>
        <p:nvGrpSpPr>
          <p:cNvPr id="7" name="object 7"/>
          <p:cNvGrpSpPr/>
          <p:nvPr/>
        </p:nvGrpSpPr>
        <p:grpSpPr>
          <a:xfrm>
            <a:off x="515886" y="1625436"/>
            <a:ext cx="5105685" cy="3018125"/>
            <a:chOff x="407720" y="2748584"/>
            <a:chExt cx="3816350" cy="1967864"/>
          </a:xfrm>
        </p:grpSpPr>
        <p:pic>
          <p:nvPicPr>
            <p:cNvPr id="8" name="object 8"/>
            <p:cNvPicPr/>
            <p:nvPr/>
          </p:nvPicPr>
          <p:blipFill>
            <a:blip r:embed="rId3" cstate="print"/>
            <a:stretch>
              <a:fillRect/>
            </a:stretch>
          </p:blipFill>
          <p:spPr>
            <a:xfrm>
              <a:off x="454914" y="2795778"/>
              <a:ext cx="3640815" cy="1872995"/>
            </a:xfrm>
            <a:prstGeom prst="rect">
              <a:avLst/>
            </a:prstGeom>
          </p:spPr>
        </p:pic>
        <p:sp>
          <p:nvSpPr>
            <p:cNvPr id="9" name="object 9"/>
            <p:cNvSpPr/>
            <p:nvPr/>
          </p:nvSpPr>
          <p:spPr>
            <a:xfrm>
              <a:off x="431292" y="2772155"/>
              <a:ext cx="3769360" cy="1920239"/>
            </a:xfrm>
            <a:custGeom>
              <a:avLst/>
              <a:gdLst/>
              <a:ahLst/>
              <a:cxnLst/>
              <a:rect l="l" t="t" r="r" b="b"/>
              <a:pathLst>
                <a:path w="3769360" h="1920239">
                  <a:moveTo>
                    <a:pt x="0" y="1920240"/>
                  </a:moveTo>
                  <a:lnTo>
                    <a:pt x="0" y="0"/>
                  </a:lnTo>
                  <a:lnTo>
                    <a:pt x="3768851" y="0"/>
                  </a:lnTo>
                  <a:lnTo>
                    <a:pt x="3768851" y="1920240"/>
                  </a:lnTo>
                  <a:lnTo>
                    <a:pt x="0" y="1920240"/>
                  </a:lnTo>
                  <a:close/>
                </a:path>
              </a:pathLst>
            </a:custGeom>
            <a:ln w="47142">
              <a:solidFill>
                <a:srgbClr val="001D60"/>
              </a:solidFill>
            </a:ln>
          </p:spPr>
          <p:txBody>
            <a:bodyPr wrap="square" lIns="0" tIns="0" rIns="0" bIns="0" rtlCol="0"/>
            <a:lstStyle/>
            <a:p>
              <a:endParaRPr/>
            </a:p>
          </p:txBody>
        </p:sp>
      </p:grpSp>
      <p:grpSp>
        <p:nvGrpSpPr>
          <p:cNvPr id="10" name="object 10"/>
          <p:cNvGrpSpPr/>
          <p:nvPr/>
        </p:nvGrpSpPr>
        <p:grpSpPr>
          <a:xfrm>
            <a:off x="6451713" y="2151380"/>
            <a:ext cx="4966970" cy="1277620"/>
            <a:chOff x="4647488" y="3570020"/>
            <a:chExt cx="4966970" cy="1277620"/>
          </a:xfrm>
        </p:grpSpPr>
        <p:pic>
          <p:nvPicPr>
            <p:cNvPr id="11" name="object 11"/>
            <p:cNvPicPr/>
            <p:nvPr/>
          </p:nvPicPr>
          <p:blipFill>
            <a:blip r:embed="rId4" cstate="print"/>
            <a:stretch>
              <a:fillRect/>
            </a:stretch>
          </p:blipFill>
          <p:spPr>
            <a:xfrm>
              <a:off x="4694682" y="3680287"/>
              <a:ext cx="4777926" cy="1072245"/>
            </a:xfrm>
            <a:prstGeom prst="rect">
              <a:avLst/>
            </a:prstGeom>
          </p:spPr>
        </p:pic>
        <p:sp>
          <p:nvSpPr>
            <p:cNvPr id="12" name="object 12"/>
            <p:cNvSpPr/>
            <p:nvPr/>
          </p:nvSpPr>
          <p:spPr>
            <a:xfrm>
              <a:off x="4671060" y="3593592"/>
              <a:ext cx="4919980" cy="1229995"/>
            </a:xfrm>
            <a:custGeom>
              <a:avLst/>
              <a:gdLst/>
              <a:ahLst/>
              <a:cxnLst/>
              <a:rect l="l" t="t" r="r" b="b"/>
              <a:pathLst>
                <a:path w="4919980" h="1229995">
                  <a:moveTo>
                    <a:pt x="0" y="1229868"/>
                  </a:moveTo>
                  <a:lnTo>
                    <a:pt x="0" y="0"/>
                  </a:lnTo>
                  <a:lnTo>
                    <a:pt x="4919472" y="0"/>
                  </a:lnTo>
                  <a:lnTo>
                    <a:pt x="4919472" y="1229867"/>
                  </a:lnTo>
                  <a:lnTo>
                    <a:pt x="0" y="1229868"/>
                  </a:lnTo>
                  <a:close/>
                </a:path>
              </a:pathLst>
            </a:custGeom>
            <a:ln w="47142">
              <a:solidFill>
                <a:srgbClr val="001D60"/>
              </a:solidFill>
            </a:ln>
          </p:spPr>
          <p:txBody>
            <a:bodyPr wrap="square" lIns="0" tIns="0" rIns="0" bIns="0" rtlCol="0"/>
            <a:lstStyle/>
            <a:p>
              <a:endParaRPr/>
            </a:p>
          </p:txBody>
        </p:sp>
      </p:grpSp>
      <p:sp>
        <p:nvSpPr>
          <p:cNvPr id="14" name="Title 1">
            <a:extLst>
              <a:ext uri="{FF2B5EF4-FFF2-40B4-BE49-F238E27FC236}">
                <a16:creationId xmlns:a16="http://schemas.microsoft.com/office/drawing/2014/main" id="{493B4323-77BA-24ED-8AC1-16581C484319}"/>
              </a:ext>
            </a:extLst>
          </p:cNvPr>
          <p:cNvSpPr txBox="1">
            <a:spLocks/>
          </p:cNvSpPr>
          <p:nvPr/>
        </p:nvSpPr>
        <p:spPr>
          <a:xfrm>
            <a:off x="409832" y="205190"/>
            <a:ext cx="10515600" cy="631653"/>
          </a:xfrm>
          <a:prstGeom prst="rect">
            <a:avLst/>
          </a:prstGeom>
        </p:spPr>
        <p:txBody>
          <a:bodyPr anchor="t">
            <a:no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I’m in manage my case, but I don’t see anything about my benefits.</a:t>
            </a:r>
          </a:p>
        </p:txBody>
      </p:sp>
      <p:sp>
        <p:nvSpPr>
          <p:cNvPr id="17" name="Rectangle 16">
            <a:extLst>
              <a:ext uri="{FF2B5EF4-FFF2-40B4-BE49-F238E27FC236}">
                <a16:creationId xmlns:a16="http://schemas.microsoft.com/office/drawing/2014/main" id="{5664389D-723E-ED15-7403-245F69E9D392}"/>
              </a:ext>
            </a:extLst>
          </p:cNvPr>
          <p:cNvSpPr/>
          <p:nvPr/>
        </p:nvSpPr>
        <p:spPr>
          <a:xfrm>
            <a:off x="773317" y="2957885"/>
            <a:ext cx="2038865" cy="176028"/>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BE092ED-F00C-FCFD-7093-52D55C6653BE}"/>
              </a:ext>
            </a:extLst>
          </p:cNvPr>
          <p:cNvSpPr/>
          <p:nvPr/>
        </p:nvSpPr>
        <p:spPr>
          <a:xfrm>
            <a:off x="4333461" y="3976977"/>
            <a:ext cx="1116409" cy="332630"/>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613D490-2889-20AB-EC00-3FDCE45FCF08}"/>
              </a:ext>
            </a:extLst>
          </p:cNvPr>
          <p:cNvSpPr/>
          <p:nvPr/>
        </p:nvSpPr>
        <p:spPr>
          <a:xfrm>
            <a:off x="9645470" y="2957885"/>
            <a:ext cx="1136499" cy="176028"/>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DAEC4C88-A3E0-78FB-EE4A-7AB9812E87F8}"/>
              </a:ext>
            </a:extLst>
          </p:cNvPr>
          <p:cNvCxnSpPr/>
          <p:nvPr/>
        </p:nvCxnSpPr>
        <p:spPr>
          <a:xfrm>
            <a:off x="3864334" y="3053301"/>
            <a:ext cx="248875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190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5A5A2-1A68-0FCC-6CCC-E753567A222A}"/>
            </a:ext>
          </a:extLst>
        </p:cNvPr>
        <p:cNvGrpSpPr/>
        <p:nvPr/>
      </p:nvGrpSpPr>
      <p:grpSpPr>
        <a:xfrm>
          <a:off x="0" y="0"/>
          <a:ext cx="0" cy="0"/>
          <a:chOff x="0" y="0"/>
          <a:chExt cx="0" cy="0"/>
        </a:xfrm>
      </p:grpSpPr>
      <p:grpSp>
        <p:nvGrpSpPr>
          <p:cNvPr id="3" name="object 2"/>
          <p:cNvGrpSpPr/>
          <p:nvPr/>
        </p:nvGrpSpPr>
        <p:grpSpPr>
          <a:xfrm>
            <a:off x="3114725" y="2548343"/>
            <a:ext cx="6038850" cy="836294"/>
            <a:chOff x="1756460" y="2810306"/>
            <a:chExt cx="6038850" cy="836294"/>
          </a:xfrm>
        </p:grpSpPr>
        <p:pic>
          <p:nvPicPr>
            <p:cNvPr id="4" name="object 3"/>
            <p:cNvPicPr/>
            <p:nvPr/>
          </p:nvPicPr>
          <p:blipFill>
            <a:blip r:embed="rId3" cstate="print"/>
            <a:stretch>
              <a:fillRect/>
            </a:stretch>
          </p:blipFill>
          <p:spPr>
            <a:xfrm>
              <a:off x="1799844" y="2853689"/>
              <a:ext cx="5951982" cy="544068"/>
            </a:xfrm>
            <a:prstGeom prst="rect">
              <a:avLst/>
            </a:prstGeom>
          </p:spPr>
        </p:pic>
        <p:sp>
          <p:nvSpPr>
            <p:cNvPr id="5" name="object 4"/>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sp>
          <p:nvSpPr>
            <p:cNvPr id="6" name="object 5"/>
            <p:cNvSpPr/>
            <p:nvPr/>
          </p:nvSpPr>
          <p:spPr>
            <a:xfrm>
              <a:off x="2408682" y="3233165"/>
              <a:ext cx="5125720" cy="413384"/>
            </a:xfrm>
            <a:custGeom>
              <a:avLst/>
              <a:gdLst/>
              <a:ahLst/>
              <a:cxnLst/>
              <a:rect l="l" t="t" r="r" b="b"/>
              <a:pathLst>
                <a:path w="5125720" h="413385">
                  <a:moveTo>
                    <a:pt x="318516" y="38100"/>
                  </a:moveTo>
                  <a:lnTo>
                    <a:pt x="283464" y="10668"/>
                  </a:lnTo>
                  <a:lnTo>
                    <a:pt x="64135" y="293789"/>
                  </a:lnTo>
                  <a:lnTo>
                    <a:pt x="28956" y="266700"/>
                  </a:lnTo>
                  <a:lnTo>
                    <a:pt x="0" y="413004"/>
                  </a:lnTo>
                  <a:lnTo>
                    <a:pt x="50292" y="388861"/>
                  </a:lnTo>
                  <a:lnTo>
                    <a:pt x="134874" y="348234"/>
                  </a:lnTo>
                  <a:lnTo>
                    <a:pt x="99847" y="321284"/>
                  </a:lnTo>
                  <a:lnTo>
                    <a:pt x="318516" y="38100"/>
                  </a:lnTo>
                  <a:close/>
                </a:path>
                <a:path w="5125720" h="413385">
                  <a:moveTo>
                    <a:pt x="1532382" y="266700"/>
                  </a:moveTo>
                  <a:lnTo>
                    <a:pt x="1489494" y="278130"/>
                  </a:lnTo>
                  <a:lnTo>
                    <a:pt x="1417320" y="0"/>
                  </a:lnTo>
                  <a:lnTo>
                    <a:pt x="1373886" y="11430"/>
                  </a:lnTo>
                  <a:lnTo>
                    <a:pt x="1446758" y="289509"/>
                  </a:lnTo>
                  <a:lnTo>
                    <a:pt x="1403604" y="300990"/>
                  </a:lnTo>
                  <a:lnTo>
                    <a:pt x="1495044" y="405193"/>
                  </a:lnTo>
                  <a:lnTo>
                    <a:pt x="1501902" y="413004"/>
                  </a:lnTo>
                  <a:lnTo>
                    <a:pt x="1532382" y="266700"/>
                  </a:lnTo>
                  <a:close/>
                </a:path>
                <a:path w="5125720" h="413385">
                  <a:moveTo>
                    <a:pt x="3409188" y="413004"/>
                  </a:moveTo>
                  <a:lnTo>
                    <a:pt x="3375660" y="267462"/>
                  </a:lnTo>
                  <a:lnTo>
                    <a:pt x="3341408" y="295630"/>
                  </a:lnTo>
                  <a:lnTo>
                    <a:pt x="3155442" y="69342"/>
                  </a:lnTo>
                  <a:lnTo>
                    <a:pt x="3120390" y="97536"/>
                  </a:lnTo>
                  <a:lnTo>
                    <a:pt x="3307080" y="323850"/>
                  </a:lnTo>
                  <a:lnTo>
                    <a:pt x="3272790" y="352044"/>
                  </a:lnTo>
                  <a:lnTo>
                    <a:pt x="3355848" y="389166"/>
                  </a:lnTo>
                  <a:lnTo>
                    <a:pt x="3409188" y="413004"/>
                  </a:lnTo>
                  <a:close/>
                </a:path>
                <a:path w="5125720" h="413385">
                  <a:moveTo>
                    <a:pt x="5125212" y="413004"/>
                  </a:moveTo>
                  <a:lnTo>
                    <a:pt x="5049774" y="284226"/>
                  </a:lnTo>
                  <a:lnTo>
                    <a:pt x="5025771" y="320738"/>
                  </a:lnTo>
                  <a:lnTo>
                    <a:pt x="4597908" y="39624"/>
                  </a:lnTo>
                  <a:lnTo>
                    <a:pt x="4573524" y="76962"/>
                  </a:lnTo>
                  <a:lnTo>
                    <a:pt x="5001260" y="358000"/>
                  </a:lnTo>
                  <a:lnTo>
                    <a:pt x="4976622" y="395478"/>
                  </a:lnTo>
                  <a:lnTo>
                    <a:pt x="5044440" y="403479"/>
                  </a:lnTo>
                  <a:lnTo>
                    <a:pt x="5125212" y="413004"/>
                  </a:lnTo>
                  <a:close/>
                </a:path>
              </a:pathLst>
            </a:custGeom>
            <a:solidFill>
              <a:srgbClr val="001D60"/>
            </a:solidFill>
          </p:spPr>
          <p:txBody>
            <a:bodyPr wrap="square" lIns="0" tIns="0" rIns="0" bIns="0" rtlCol="0"/>
            <a:lstStyle/>
            <a:p>
              <a:endParaRPr/>
            </a:p>
          </p:txBody>
        </p:sp>
      </p:grpSp>
      <p:sp>
        <p:nvSpPr>
          <p:cNvPr id="14" name="object 6" descr="$PPTXTitle"/>
          <p:cNvSpPr txBox="1">
            <a:spLocks/>
          </p:cNvSpPr>
          <p:nvPr/>
        </p:nvSpPr>
        <p:spPr>
          <a:xfrm>
            <a:off x="1993265" y="1182280"/>
            <a:ext cx="8205470" cy="579119"/>
          </a:xfrm>
          <a:prstGeom prst="rect">
            <a:avLst/>
          </a:prstGeom>
        </p:spPr>
        <p:txBody>
          <a:bodyPr vert="horz" wrap="square" lIns="0" tIns="16510" rIns="0" bIns="0" rtlCol="0">
            <a:sp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pPr marL="55244">
              <a:lnSpc>
                <a:spcPct val="100000"/>
              </a:lnSpc>
              <a:spcBef>
                <a:spcPts val="130"/>
              </a:spcBef>
            </a:pPr>
            <a:r>
              <a:rPr lang="en-US" sz="3600" spc="-200"/>
              <a:t>MMC</a:t>
            </a:r>
            <a:r>
              <a:rPr lang="en-US" sz="3600" spc="-90"/>
              <a:t> </a:t>
            </a:r>
            <a:r>
              <a:rPr lang="en-US" sz="3600"/>
              <a:t>–</a:t>
            </a:r>
            <a:r>
              <a:rPr lang="en-US" sz="3600" spc="-114"/>
              <a:t> </a:t>
            </a:r>
            <a:r>
              <a:rPr lang="en-US" sz="3600" spc="135"/>
              <a:t>TABS</a:t>
            </a:r>
            <a:r>
              <a:rPr lang="en-US" sz="3600" spc="-95"/>
              <a:t> </a:t>
            </a:r>
            <a:r>
              <a:rPr lang="en-US" sz="3600" spc="-10"/>
              <a:t>OVERVIEW</a:t>
            </a:r>
            <a:endParaRPr lang="en-US" sz="3600"/>
          </a:p>
        </p:txBody>
      </p:sp>
      <p:sp>
        <p:nvSpPr>
          <p:cNvPr id="15" name="object 7"/>
          <p:cNvSpPr txBox="1"/>
          <p:nvPr/>
        </p:nvSpPr>
        <p:spPr>
          <a:xfrm>
            <a:off x="2694304" y="1973236"/>
            <a:ext cx="6512559" cy="327660"/>
          </a:xfrm>
          <a:prstGeom prst="rect">
            <a:avLst/>
          </a:prstGeom>
        </p:spPr>
        <p:txBody>
          <a:bodyPr vert="horz" wrap="square" lIns="0" tIns="16510" rIns="0" bIns="0" rtlCol="0">
            <a:spAutoFit/>
          </a:bodyPr>
          <a:lstStyle/>
          <a:p>
            <a:pPr marL="12700">
              <a:lnSpc>
                <a:spcPct val="100000"/>
              </a:lnSpc>
              <a:spcBef>
                <a:spcPts val="130"/>
              </a:spcBef>
            </a:pPr>
            <a:r>
              <a:rPr sz="1950" dirty="0">
                <a:solidFill>
                  <a:srgbClr val="001D60"/>
                </a:solidFill>
                <a:latin typeface="Calibri"/>
                <a:cs typeface="Calibri"/>
              </a:rPr>
              <a:t>The</a:t>
            </a:r>
            <a:r>
              <a:rPr sz="1950" spc="25" dirty="0">
                <a:solidFill>
                  <a:srgbClr val="001D60"/>
                </a:solidFill>
                <a:latin typeface="Calibri"/>
                <a:cs typeface="Calibri"/>
              </a:rPr>
              <a:t> </a:t>
            </a:r>
            <a:r>
              <a:rPr sz="1950" dirty="0">
                <a:solidFill>
                  <a:srgbClr val="001D60"/>
                </a:solidFill>
                <a:latin typeface="Calibri"/>
                <a:cs typeface="Calibri"/>
              </a:rPr>
              <a:t>Manage</a:t>
            </a:r>
            <a:r>
              <a:rPr sz="1950" spc="50" dirty="0">
                <a:solidFill>
                  <a:srgbClr val="001D60"/>
                </a:solidFill>
                <a:latin typeface="Calibri"/>
                <a:cs typeface="Calibri"/>
              </a:rPr>
              <a:t> </a:t>
            </a:r>
            <a:r>
              <a:rPr sz="1950" spc="-110" dirty="0">
                <a:solidFill>
                  <a:srgbClr val="001D60"/>
                </a:solidFill>
                <a:latin typeface="Calibri"/>
                <a:cs typeface="Calibri"/>
              </a:rPr>
              <a:t>My</a:t>
            </a:r>
            <a:r>
              <a:rPr sz="1950" spc="55" dirty="0">
                <a:solidFill>
                  <a:srgbClr val="001D60"/>
                </a:solidFill>
                <a:latin typeface="Calibri"/>
                <a:cs typeface="Calibri"/>
              </a:rPr>
              <a:t> Case</a:t>
            </a:r>
            <a:r>
              <a:rPr sz="1950" spc="50" dirty="0">
                <a:solidFill>
                  <a:srgbClr val="001D60"/>
                </a:solidFill>
                <a:latin typeface="Calibri"/>
                <a:cs typeface="Calibri"/>
              </a:rPr>
              <a:t> </a:t>
            </a:r>
            <a:r>
              <a:rPr sz="1950" spc="55" dirty="0">
                <a:solidFill>
                  <a:srgbClr val="001D60"/>
                </a:solidFill>
                <a:latin typeface="Calibri"/>
                <a:cs typeface="Calibri"/>
              </a:rPr>
              <a:t>landing </a:t>
            </a:r>
            <a:r>
              <a:rPr sz="1950" dirty="0">
                <a:solidFill>
                  <a:srgbClr val="001D60"/>
                </a:solidFill>
                <a:latin typeface="Calibri"/>
                <a:cs typeface="Calibri"/>
              </a:rPr>
              <a:t>page</a:t>
            </a:r>
            <a:r>
              <a:rPr sz="1950" spc="50" dirty="0">
                <a:solidFill>
                  <a:srgbClr val="001D60"/>
                </a:solidFill>
                <a:latin typeface="Calibri"/>
                <a:cs typeface="Calibri"/>
              </a:rPr>
              <a:t> </a:t>
            </a:r>
            <a:r>
              <a:rPr sz="1950" dirty="0">
                <a:solidFill>
                  <a:srgbClr val="001D60"/>
                </a:solidFill>
                <a:latin typeface="Calibri"/>
                <a:cs typeface="Calibri"/>
              </a:rPr>
              <a:t>is</a:t>
            </a:r>
            <a:r>
              <a:rPr sz="1950" spc="40" dirty="0">
                <a:solidFill>
                  <a:srgbClr val="001D60"/>
                </a:solidFill>
                <a:latin typeface="Calibri"/>
                <a:cs typeface="Calibri"/>
              </a:rPr>
              <a:t> </a:t>
            </a:r>
            <a:r>
              <a:rPr sz="1950" dirty="0">
                <a:solidFill>
                  <a:srgbClr val="001D60"/>
                </a:solidFill>
                <a:latin typeface="Calibri"/>
                <a:cs typeface="Calibri"/>
              </a:rPr>
              <a:t>divided</a:t>
            </a:r>
            <a:r>
              <a:rPr sz="1950" spc="55" dirty="0">
                <a:solidFill>
                  <a:srgbClr val="001D60"/>
                </a:solidFill>
                <a:latin typeface="Calibri"/>
                <a:cs typeface="Calibri"/>
              </a:rPr>
              <a:t> </a:t>
            </a:r>
            <a:r>
              <a:rPr sz="1950" dirty="0">
                <a:solidFill>
                  <a:srgbClr val="001D60"/>
                </a:solidFill>
                <a:latin typeface="Calibri"/>
                <a:cs typeface="Calibri"/>
              </a:rPr>
              <a:t>into</a:t>
            </a:r>
            <a:r>
              <a:rPr sz="1950" spc="30" dirty="0">
                <a:solidFill>
                  <a:srgbClr val="001D60"/>
                </a:solidFill>
                <a:latin typeface="Calibri"/>
                <a:cs typeface="Calibri"/>
              </a:rPr>
              <a:t> </a:t>
            </a:r>
            <a:r>
              <a:rPr sz="1950" dirty="0">
                <a:solidFill>
                  <a:srgbClr val="001D60"/>
                </a:solidFill>
                <a:latin typeface="Calibri"/>
                <a:cs typeface="Calibri"/>
              </a:rPr>
              <a:t>four</a:t>
            </a:r>
            <a:r>
              <a:rPr sz="1950" spc="40" dirty="0">
                <a:solidFill>
                  <a:srgbClr val="001D60"/>
                </a:solidFill>
                <a:latin typeface="Calibri"/>
                <a:cs typeface="Calibri"/>
              </a:rPr>
              <a:t> </a:t>
            </a:r>
            <a:r>
              <a:rPr sz="1950" dirty="0">
                <a:solidFill>
                  <a:srgbClr val="001D60"/>
                </a:solidFill>
                <a:latin typeface="Calibri"/>
                <a:cs typeface="Calibri"/>
              </a:rPr>
              <a:t>(4)</a:t>
            </a:r>
            <a:r>
              <a:rPr sz="1950" spc="35" dirty="0">
                <a:solidFill>
                  <a:srgbClr val="001D60"/>
                </a:solidFill>
                <a:latin typeface="Calibri"/>
                <a:cs typeface="Calibri"/>
              </a:rPr>
              <a:t> </a:t>
            </a:r>
            <a:r>
              <a:rPr sz="1950" spc="-10" dirty="0">
                <a:solidFill>
                  <a:srgbClr val="001D60"/>
                </a:solidFill>
                <a:latin typeface="Calibri"/>
                <a:cs typeface="Calibri"/>
              </a:rPr>
              <a:t>tabs:</a:t>
            </a:r>
            <a:endParaRPr sz="1950">
              <a:latin typeface="Calibri"/>
              <a:cs typeface="Calibri"/>
            </a:endParaRPr>
          </a:p>
        </p:txBody>
      </p:sp>
      <p:sp>
        <p:nvSpPr>
          <p:cNvPr id="16" name="object 8"/>
          <p:cNvSpPr txBox="1"/>
          <p:nvPr/>
        </p:nvSpPr>
        <p:spPr>
          <a:xfrm>
            <a:off x="1819274" y="3415448"/>
            <a:ext cx="2249170" cy="2108200"/>
          </a:xfrm>
          <a:prstGeom prst="rect">
            <a:avLst/>
          </a:prstGeom>
          <a:ln w="47142">
            <a:solidFill>
              <a:srgbClr val="FFBF00"/>
            </a:solidFill>
          </a:ln>
        </p:spPr>
        <p:txBody>
          <a:bodyPr vert="horz" wrap="square" lIns="0" tIns="27305" rIns="0" bIns="0" rtlCol="0">
            <a:spAutoFit/>
          </a:bodyPr>
          <a:lstStyle/>
          <a:p>
            <a:pPr marL="310515" marR="189230" indent="-235585">
              <a:lnSpc>
                <a:spcPct val="101499"/>
              </a:lnSpc>
              <a:spcBef>
                <a:spcPts val="215"/>
              </a:spcBef>
              <a:buFont typeface="Arial"/>
              <a:buChar char="•"/>
              <a:tabLst>
                <a:tab pos="310515" algn="l"/>
              </a:tabLst>
            </a:pPr>
            <a:r>
              <a:rPr sz="1300" dirty="0">
                <a:solidFill>
                  <a:srgbClr val="001D60"/>
                </a:solidFill>
                <a:latin typeface="Calibri"/>
                <a:cs typeface="Calibri"/>
              </a:rPr>
              <a:t>Apply</a:t>
            </a:r>
            <a:r>
              <a:rPr sz="1300" spc="40" dirty="0">
                <a:solidFill>
                  <a:srgbClr val="001D60"/>
                </a:solidFill>
                <a:latin typeface="Calibri"/>
                <a:cs typeface="Calibri"/>
              </a:rPr>
              <a:t> </a:t>
            </a:r>
            <a:r>
              <a:rPr sz="1300" dirty="0">
                <a:solidFill>
                  <a:srgbClr val="001D60"/>
                </a:solidFill>
                <a:latin typeface="Calibri"/>
                <a:cs typeface="Calibri"/>
              </a:rPr>
              <a:t>for</a:t>
            </a:r>
            <a:r>
              <a:rPr sz="1300" spc="15" dirty="0">
                <a:solidFill>
                  <a:srgbClr val="001D60"/>
                </a:solidFill>
                <a:latin typeface="Calibri"/>
                <a:cs typeface="Calibri"/>
              </a:rPr>
              <a:t> </a:t>
            </a:r>
            <a:r>
              <a:rPr sz="1300" dirty="0">
                <a:solidFill>
                  <a:srgbClr val="001D60"/>
                </a:solidFill>
                <a:latin typeface="Calibri"/>
                <a:cs typeface="Calibri"/>
              </a:rPr>
              <a:t>new</a:t>
            </a:r>
            <a:r>
              <a:rPr sz="1300" spc="35" dirty="0">
                <a:solidFill>
                  <a:srgbClr val="001D60"/>
                </a:solidFill>
                <a:latin typeface="Calibri"/>
                <a:cs typeface="Calibri"/>
              </a:rPr>
              <a:t> </a:t>
            </a:r>
            <a:r>
              <a:rPr sz="1300" dirty="0">
                <a:solidFill>
                  <a:srgbClr val="001D60"/>
                </a:solidFill>
                <a:latin typeface="Calibri"/>
                <a:cs typeface="Calibri"/>
              </a:rPr>
              <a:t>benefits</a:t>
            </a:r>
            <a:r>
              <a:rPr sz="1300" spc="20" dirty="0">
                <a:solidFill>
                  <a:srgbClr val="001D60"/>
                </a:solidFill>
                <a:latin typeface="Calibri"/>
                <a:cs typeface="Calibri"/>
              </a:rPr>
              <a:t> </a:t>
            </a:r>
            <a:r>
              <a:rPr sz="1300" spc="-25" dirty="0">
                <a:solidFill>
                  <a:srgbClr val="001D60"/>
                </a:solidFill>
                <a:latin typeface="Calibri"/>
                <a:cs typeface="Calibri"/>
              </a:rPr>
              <a:t>or </a:t>
            </a:r>
            <a:r>
              <a:rPr sz="1300" dirty="0">
                <a:solidFill>
                  <a:srgbClr val="001D60"/>
                </a:solidFill>
                <a:latin typeface="Calibri"/>
                <a:cs typeface="Calibri"/>
              </a:rPr>
              <a:t>report</a:t>
            </a:r>
            <a:r>
              <a:rPr sz="1300" spc="45" dirty="0">
                <a:solidFill>
                  <a:srgbClr val="001D60"/>
                </a:solidFill>
                <a:latin typeface="Calibri"/>
                <a:cs typeface="Calibri"/>
              </a:rPr>
              <a:t> </a:t>
            </a:r>
            <a:r>
              <a:rPr sz="1300" dirty="0">
                <a:solidFill>
                  <a:srgbClr val="001D60"/>
                </a:solidFill>
                <a:latin typeface="Calibri"/>
                <a:cs typeface="Calibri"/>
              </a:rPr>
              <a:t>case</a:t>
            </a:r>
            <a:r>
              <a:rPr sz="1300" spc="65" dirty="0">
                <a:solidFill>
                  <a:srgbClr val="001D60"/>
                </a:solidFill>
                <a:latin typeface="Calibri"/>
                <a:cs typeface="Calibri"/>
              </a:rPr>
              <a:t> </a:t>
            </a:r>
            <a:r>
              <a:rPr sz="1300" spc="-10" dirty="0">
                <a:solidFill>
                  <a:srgbClr val="001D60"/>
                </a:solidFill>
                <a:latin typeface="Calibri"/>
                <a:cs typeface="Calibri"/>
              </a:rPr>
              <a:t>changes</a:t>
            </a:r>
            <a:endParaRPr sz="1300">
              <a:latin typeface="Calibri"/>
              <a:cs typeface="Calibri"/>
            </a:endParaRPr>
          </a:p>
          <a:p>
            <a:pPr marL="310515" marR="198120" indent="-235585">
              <a:lnSpc>
                <a:spcPct val="101499"/>
              </a:lnSpc>
              <a:spcBef>
                <a:spcPts val="5"/>
              </a:spcBef>
              <a:buFont typeface="Arial"/>
              <a:buChar char="•"/>
              <a:tabLst>
                <a:tab pos="310515" algn="l"/>
              </a:tabLst>
            </a:pPr>
            <a:r>
              <a:rPr sz="1300" spc="-10" dirty="0">
                <a:solidFill>
                  <a:srgbClr val="001D60"/>
                </a:solidFill>
                <a:latin typeface="Calibri"/>
                <a:cs typeface="Calibri"/>
              </a:rPr>
              <a:t>View</a:t>
            </a:r>
            <a:r>
              <a:rPr sz="1300" spc="105" dirty="0">
                <a:solidFill>
                  <a:srgbClr val="001D60"/>
                </a:solidFill>
                <a:latin typeface="Calibri"/>
                <a:cs typeface="Calibri"/>
              </a:rPr>
              <a:t> </a:t>
            </a:r>
            <a:r>
              <a:rPr sz="1300" dirty="0">
                <a:solidFill>
                  <a:srgbClr val="001D60"/>
                </a:solidFill>
                <a:latin typeface="Calibri"/>
                <a:cs typeface="Calibri"/>
              </a:rPr>
              <a:t>correspondence</a:t>
            </a:r>
            <a:r>
              <a:rPr sz="1300" spc="90" dirty="0">
                <a:solidFill>
                  <a:srgbClr val="001D60"/>
                </a:solidFill>
                <a:latin typeface="Calibri"/>
                <a:cs typeface="Calibri"/>
              </a:rPr>
              <a:t> </a:t>
            </a:r>
            <a:r>
              <a:rPr sz="1300" spc="-25" dirty="0">
                <a:solidFill>
                  <a:srgbClr val="001D60"/>
                </a:solidFill>
                <a:latin typeface="Calibri"/>
                <a:cs typeface="Calibri"/>
              </a:rPr>
              <a:t>for </a:t>
            </a:r>
            <a:r>
              <a:rPr sz="1300" dirty="0">
                <a:solidFill>
                  <a:srgbClr val="001D60"/>
                </a:solidFill>
                <a:latin typeface="Calibri"/>
                <a:cs typeface="Calibri"/>
              </a:rPr>
              <a:t>past</a:t>
            </a:r>
            <a:r>
              <a:rPr sz="1300" spc="15" dirty="0">
                <a:solidFill>
                  <a:srgbClr val="001D60"/>
                </a:solidFill>
                <a:latin typeface="Calibri"/>
                <a:cs typeface="Calibri"/>
              </a:rPr>
              <a:t> </a:t>
            </a:r>
            <a:r>
              <a:rPr sz="1300" dirty="0">
                <a:solidFill>
                  <a:srgbClr val="001D60"/>
                </a:solidFill>
                <a:latin typeface="Calibri"/>
                <a:cs typeface="Calibri"/>
              </a:rPr>
              <a:t>12</a:t>
            </a:r>
            <a:r>
              <a:rPr sz="1300" spc="20" dirty="0">
                <a:solidFill>
                  <a:srgbClr val="001D60"/>
                </a:solidFill>
                <a:latin typeface="Calibri"/>
                <a:cs typeface="Calibri"/>
              </a:rPr>
              <a:t> </a:t>
            </a:r>
            <a:r>
              <a:rPr sz="1300" spc="-10" dirty="0">
                <a:solidFill>
                  <a:srgbClr val="001D60"/>
                </a:solidFill>
                <a:latin typeface="Calibri"/>
                <a:cs typeface="Calibri"/>
              </a:rPr>
              <a:t>months.</a:t>
            </a:r>
            <a:endParaRPr sz="1300">
              <a:latin typeface="Calibri"/>
              <a:cs typeface="Calibri"/>
            </a:endParaRPr>
          </a:p>
          <a:p>
            <a:pPr marL="310515" marR="422909" indent="-235585">
              <a:lnSpc>
                <a:spcPct val="101499"/>
              </a:lnSpc>
              <a:buFont typeface="Arial"/>
              <a:buChar char="•"/>
              <a:tabLst>
                <a:tab pos="310515" algn="l"/>
              </a:tabLst>
            </a:pPr>
            <a:r>
              <a:rPr sz="1300" spc="-10" dirty="0">
                <a:solidFill>
                  <a:srgbClr val="001D60"/>
                </a:solidFill>
                <a:latin typeface="Calibri"/>
                <a:cs typeface="Calibri"/>
              </a:rPr>
              <a:t>View</a:t>
            </a:r>
            <a:r>
              <a:rPr sz="1300" spc="5" dirty="0">
                <a:solidFill>
                  <a:srgbClr val="001D60"/>
                </a:solidFill>
                <a:latin typeface="Calibri"/>
                <a:cs typeface="Calibri"/>
              </a:rPr>
              <a:t> </a:t>
            </a:r>
            <a:r>
              <a:rPr sz="1300" dirty="0">
                <a:solidFill>
                  <a:srgbClr val="001D60"/>
                </a:solidFill>
                <a:latin typeface="Calibri"/>
                <a:cs typeface="Calibri"/>
              </a:rPr>
              <a:t>the</a:t>
            </a:r>
            <a:r>
              <a:rPr sz="1300" spc="15" dirty="0">
                <a:solidFill>
                  <a:srgbClr val="001D60"/>
                </a:solidFill>
                <a:latin typeface="Calibri"/>
                <a:cs typeface="Calibri"/>
              </a:rPr>
              <a:t> </a:t>
            </a:r>
            <a:r>
              <a:rPr sz="1300" dirty="0">
                <a:solidFill>
                  <a:srgbClr val="001D60"/>
                </a:solidFill>
                <a:latin typeface="Calibri"/>
                <a:cs typeface="Calibri"/>
              </a:rPr>
              <a:t>status</a:t>
            </a:r>
            <a:r>
              <a:rPr sz="1300" spc="45" dirty="0">
                <a:solidFill>
                  <a:srgbClr val="001D60"/>
                </a:solidFill>
                <a:latin typeface="Calibri"/>
                <a:cs typeface="Calibri"/>
              </a:rPr>
              <a:t> </a:t>
            </a:r>
            <a:r>
              <a:rPr sz="1300" spc="-25" dirty="0">
                <a:solidFill>
                  <a:srgbClr val="001D60"/>
                </a:solidFill>
                <a:latin typeface="Calibri"/>
                <a:cs typeface="Calibri"/>
              </a:rPr>
              <a:t>of </a:t>
            </a:r>
            <a:r>
              <a:rPr sz="1300" spc="-10" dirty="0">
                <a:solidFill>
                  <a:srgbClr val="001D60"/>
                </a:solidFill>
                <a:latin typeface="Calibri"/>
                <a:cs typeface="Calibri"/>
              </a:rPr>
              <a:t>application, </a:t>
            </a:r>
            <a:r>
              <a:rPr sz="1300" dirty="0">
                <a:solidFill>
                  <a:srgbClr val="001D60"/>
                </a:solidFill>
                <a:latin typeface="Calibri"/>
                <a:cs typeface="Calibri"/>
              </a:rPr>
              <a:t>redetermination,</a:t>
            </a:r>
            <a:r>
              <a:rPr sz="1300" spc="150" dirty="0">
                <a:solidFill>
                  <a:srgbClr val="001D60"/>
                </a:solidFill>
                <a:latin typeface="Calibri"/>
                <a:cs typeface="Calibri"/>
              </a:rPr>
              <a:t> </a:t>
            </a:r>
            <a:r>
              <a:rPr sz="1300" spc="-25" dirty="0">
                <a:solidFill>
                  <a:srgbClr val="001D60"/>
                </a:solidFill>
                <a:latin typeface="Calibri"/>
                <a:cs typeface="Calibri"/>
              </a:rPr>
              <a:t>or </a:t>
            </a:r>
            <a:r>
              <a:rPr sz="1300" dirty="0">
                <a:solidFill>
                  <a:srgbClr val="001D60"/>
                </a:solidFill>
                <a:latin typeface="Calibri"/>
                <a:cs typeface="Calibri"/>
              </a:rPr>
              <a:t>reported</a:t>
            </a:r>
            <a:r>
              <a:rPr sz="1300" spc="55" dirty="0">
                <a:solidFill>
                  <a:srgbClr val="001D60"/>
                </a:solidFill>
                <a:latin typeface="Calibri"/>
                <a:cs typeface="Calibri"/>
              </a:rPr>
              <a:t> </a:t>
            </a:r>
            <a:r>
              <a:rPr sz="1300" dirty="0">
                <a:solidFill>
                  <a:srgbClr val="001D60"/>
                </a:solidFill>
                <a:latin typeface="Calibri"/>
                <a:cs typeface="Calibri"/>
              </a:rPr>
              <a:t>case</a:t>
            </a:r>
            <a:r>
              <a:rPr sz="1300" spc="80" dirty="0">
                <a:solidFill>
                  <a:srgbClr val="001D60"/>
                </a:solidFill>
                <a:latin typeface="Calibri"/>
                <a:cs typeface="Calibri"/>
              </a:rPr>
              <a:t> </a:t>
            </a:r>
            <a:r>
              <a:rPr sz="1300" spc="-10" dirty="0">
                <a:solidFill>
                  <a:srgbClr val="001D60"/>
                </a:solidFill>
                <a:latin typeface="Calibri"/>
                <a:cs typeface="Calibri"/>
              </a:rPr>
              <a:t>change</a:t>
            </a:r>
            <a:endParaRPr sz="1300">
              <a:latin typeface="Calibri"/>
              <a:cs typeface="Calibri"/>
            </a:endParaRPr>
          </a:p>
          <a:p>
            <a:pPr marL="310515" marR="910590" indent="-235585">
              <a:lnSpc>
                <a:spcPct val="101499"/>
              </a:lnSpc>
              <a:buFont typeface="Arial"/>
              <a:buChar char="•"/>
              <a:tabLst>
                <a:tab pos="310515" algn="l"/>
              </a:tabLst>
            </a:pPr>
            <a:r>
              <a:rPr sz="1300" dirty="0">
                <a:solidFill>
                  <a:srgbClr val="001D60"/>
                </a:solidFill>
                <a:latin typeface="Calibri"/>
                <a:cs typeface="Calibri"/>
              </a:rPr>
              <a:t>Reschedule</a:t>
            </a:r>
            <a:r>
              <a:rPr sz="1300" spc="170" dirty="0">
                <a:solidFill>
                  <a:srgbClr val="001D60"/>
                </a:solidFill>
                <a:latin typeface="Calibri"/>
                <a:cs typeface="Calibri"/>
              </a:rPr>
              <a:t> </a:t>
            </a:r>
            <a:r>
              <a:rPr sz="1300" spc="-25" dirty="0">
                <a:solidFill>
                  <a:srgbClr val="001D60"/>
                </a:solidFill>
                <a:latin typeface="Calibri"/>
                <a:cs typeface="Calibri"/>
              </a:rPr>
              <a:t>an </a:t>
            </a:r>
            <a:r>
              <a:rPr sz="1300" spc="-10" dirty="0">
                <a:solidFill>
                  <a:srgbClr val="001D60"/>
                </a:solidFill>
                <a:latin typeface="Calibri"/>
                <a:cs typeface="Calibri"/>
              </a:rPr>
              <a:t>Appointment</a:t>
            </a:r>
            <a:endParaRPr sz="1300">
              <a:latin typeface="Calibri"/>
              <a:cs typeface="Calibri"/>
            </a:endParaRPr>
          </a:p>
        </p:txBody>
      </p:sp>
      <p:sp>
        <p:nvSpPr>
          <p:cNvPr id="17" name="object 9"/>
          <p:cNvSpPr txBox="1"/>
          <p:nvPr/>
        </p:nvSpPr>
        <p:spPr>
          <a:xfrm>
            <a:off x="8694038" y="3415448"/>
            <a:ext cx="1972310" cy="1727200"/>
          </a:xfrm>
          <a:prstGeom prst="rect">
            <a:avLst/>
          </a:prstGeom>
          <a:ln w="47142">
            <a:solidFill>
              <a:srgbClr val="FFBF00"/>
            </a:solidFill>
          </a:ln>
        </p:spPr>
        <p:txBody>
          <a:bodyPr vert="horz" wrap="square" lIns="0" tIns="27305" rIns="0" bIns="0" rtlCol="0">
            <a:spAutoFit/>
          </a:bodyPr>
          <a:lstStyle/>
          <a:p>
            <a:pPr marL="311150" marR="208279" indent="-235585">
              <a:lnSpc>
                <a:spcPct val="101499"/>
              </a:lnSpc>
              <a:spcBef>
                <a:spcPts val="215"/>
              </a:spcBef>
              <a:buFont typeface="Arial"/>
              <a:buChar char="•"/>
              <a:tabLst>
                <a:tab pos="311150" algn="l"/>
              </a:tabLst>
            </a:pPr>
            <a:r>
              <a:rPr sz="1300" dirty="0">
                <a:solidFill>
                  <a:srgbClr val="001D60"/>
                </a:solidFill>
                <a:latin typeface="Calibri"/>
                <a:cs typeface="Calibri"/>
              </a:rPr>
              <a:t>Adjust</a:t>
            </a:r>
            <a:r>
              <a:rPr sz="1300" spc="60" dirty="0">
                <a:solidFill>
                  <a:srgbClr val="001D60"/>
                </a:solidFill>
                <a:latin typeface="Calibri"/>
                <a:cs typeface="Calibri"/>
              </a:rPr>
              <a:t> </a:t>
            </a:r>
            <a:r>
              <a:rPr sz="1300" spc="-10" dirty="0">
                <a:solidFill>
                  <a:srgbClr val="001D60"/>
                </a:solidFill>
                <a:latin typeface="Calibri"/>
                <a:cs typeface="Calibri"/>
              </a:rPr>
              <a:t>access </a:t>
            </a:r>
            <a:r>
              <a:rPr sz="1300" dirty="0">
                <a:solidFill>
                  <a:srgbClr val="001D60"/>
                </a:solidFill>
                <a:latin typeface="Calibri"/>
                <a:cs typeface="Calibri"/>
              </a:rPr>
              <a:t>permissions</a:t>
            </a:r>
            <a:r>
              <a:rPr sz="1300" spc="235" dirty="0">
                <a:solidFill>
                  <a:srgbClr val="001D60"/>
                </a:solidFill>
                <a:latin typeface="Calibri"/>
                <a:cs typeface="Calibri"/>
              </a:rPr>
              <a:t> </a:t>
            </a:r>
            <a:r>
              <a:rPr sz="1300" spc="-25" dirty="0">
                <a:solidFill>
                  <a:srgbClr val="001D60"/>
                </a:solidFill>
                <a:latin typeface="Calibri"/>
                <a:cs typeface="Calibri"/>
              </a:rPr>
              <a:t>for </a:t>
            </a:r>
            <a:r>
              <a:rPr sz="1300" dirty="0">
                <a:solidFill>
                  <a:srgbClr val="001D60"/>
                </a:solidFill>
                <a:latin typeface="Calibri"/>
                <a:cs typeface="Calibri"/>
              </a:rPr>
              <a:t>household</a:t>
            </a:r>
            <a:r>
              <a:rPr sz="1300" spc="160" dirty="0">
                <a:solidFill>
                  <a:srgbClr val="001D60"/>
                </a:solidFill>
                <a:latin typeface="Calibri"/>
                <a:cs typeface="Calibri"/>
              </a:rPr>
              <a:t> </a:t>
            </a:r>
            <a:r>
              <a:rPr sz="1300" spc="-10" dirty="0">
                <a:solidFill>
                  <a:srgbClr val="001D60"/>
                </a:solidFill>
                <a:latin typeface="Calibri"/>
                <a:cs typeface="Calibri"/>
              </a:rPr>
              <a:t>members </a:t>
            </a:r>
            <a:r>
              <a:rPr sz="1300" dirty="0">
                <a:solidFill>
                  <a:srgbClr val="001D60"/>
                </a:solidFill>
                <a:latin typeface="Calibri"/>
                <a:cs typeface="Calibri"/>
              </a:rPr>
              <a:t>and</a:t>
            </a:r>
            <a:r>
              <a:rPr sz="1300" spc="60" dirty="0">
                <a:solidFill>
                  <a:srgbClr val="001D60"/>
                </a:solidFill>
                <a:latin typeface="Calibri"/>
                <a:cs typeface="Calibri"/>
              </a:rPr>
              <a:t> </a:t>
            </a:r>
            <a:r>
              <a:rPr sz="1300" dirty="0">
                <a:solidFill>
                  <a:srgbClr val="001D60"/>
                </a:solidFill>
                <a:latin typeface="Calibri"/>
                <a:cs typeface="Calibri"/>
              </a:rPr>
              <a:t>third</a:t>
            </a:r>
            <a:r>
              <a:rPr sz="1300" spc="50" dirty="0">
                <a:solidFill>
                  <a:srgbClr val="001D60"/>
                </a:solidFill>
                <a:latin typeface="Calibri"/>
                <a:cs typeface="Calibri"/>
              </a:rPr>
              <a:t> </a:t>
            </a:r>
            <a:r>
              <a:rPr sz="1300" dirty="0">
                <a:solidFill>
                  <a:srgbClr val="001D60"/>
                </a:solidFill>
                <a:latin typeface="Calibri"/>
                <a:cs typeface="Calibri"/>
              </a:rPr>
              <a:t>party</a:t>
            </a:r>
            <a:r>
              <a:rPr sz="1300" spc="65" dirty="0">
                <a:solidFill>
                  <a:srgbClr val="001D60"/>
                </a:solidFill>
                <a:latin typeface="Calibri"/>
                <a:cs typeface="Calibri"/>
              </a:rPr>
              <a:t> </a:t>
            </a:r>
            <a:r>
              <a:rPr sz="1300" spc="-20" dirty="0">
                <a:solidFill>
                  <a:srgbClr val="001D60"/>
                </a:solidFill>
                <a:latin typeface="Calibri"/>
                <a:cs typeface="Calibri"/>
              </a:rPr>
              <a:t>reps</a:t>
            </a:r>
            <a:endParaRPr sz="1300">
              <a:latin typeface="Calibri"/>
              <a:cs typeface="Calibri"/>
            </a:endParaRPr>
          </a:p>
          <a:p>
            <a:pPr marL="311150" marR="543560" indent="-235585">
              <a:lnSpc>
                <a:spcPct val="101499"/>
              </a:lnSpc>
              <a:spcBef>
                <a:spcPts val="5"/>
              </a:spcBef>
              <a:buFont typeface="Arial"/>
              <a:buChar char="•"/>
              <a:tabLst>
                <a:tab pos="311150" algn="l"/>
              </a:tabLst>
            </a:pPr>
            <a:r>
              <a:rPr sz="1300" spc="-10" dirty="0">
                <a:solidFill>
                  <a:srgbClr val="001D60"/>
                </a:solidFill>
                <a:latin typeface="Calibri"/>
                <a:cs typeface="Calibri"/>
              </a:rPr>
              <a:t>View/change communication preferences</a:t>
            </a:r>
            <a:endParaRPr sz="1300">
              <a:latin typeface="Calibri"/>
              <a:cs typeface="Calibri"/>
            </a:endParaRPr>
          </a:p>
          <a:p>
            <a:pPr marL="311150" indent="-234950">
              <a:lnSpc>
                <a:spcPct val="100000"/>
              </a:lnSpc>
              <a:spcBef>
                <a:spcPts val="20"/>
              </a:spcBef>
              <a:buFont typeface="Arial"/>
              <a:buChar char="•"/>
              <a:tabLst>
                <a:tab pos="311150" algn="l"/>
              </a:tabLst>
            </a:pPr>
            <a:r>
              <a:rPr sz="1300" dirty="0">
                <a:solidFill>
                  <a:srgbClr val="001D60"/>
                </a:solidFill>
                <a:latin typeface="Calibri"/>
                <a:cs typeface="Calibri"/>
              </a:rPr>
              <a:t>Change</a:t>
            </a:r>
            <a:r>
              <a:rPr sz="1300" spc="90" dirty="0">
                <a:solidFill>
                  <a:srgbClr val="001D60"/>
                </a:solidFill>
                <a:latin typeface="Calibri"/>
                <a:cs typeface="Calibri"/>
              </a:rPr>
              <a:t> </a:t>
            </a:r>
            <a:r>
              <a:rPr sz="1300" dirty="0">
                <a:solidFill>
                  <a:srgbClr val="001D60"/>
                </a:solidFill>
                <a:latin typeface="Calibri"/>
                <a:cs typeface="Calibri"/>
              </a:rPr>
              <a:t>a</a:t>
            </a:r>
            <a:r>
              <a:rPr sz="1300" spc="95" dirty="0">
                <a:solidFill>
                  <a:srgbClr val="001D60"/>
                </a:solidFill>
                <a:latin typeface="Calibri"/>
                <a:cs typeface="Calibri"/>
              </a:rPr>
              <a:t> </a:t>
            </a:r>
            <a:r>
              <a:rPr sz="1300" spc="-10" dirty="0">
                <a:solidFill>
                  <a:srgbClr val="001D60"/>
                </a:solidFill>
                <a:latin typeface="Calibri"/>
                <a:cs typeface="Calibri"/>
              </a:rPr>
              <a:t>password</a:t>
            </a:r>
            <a:endParaRPr sz="1300">
              <a:latin typeface="Calibri"/>
              <a:cs typeface="Calibri"/>
            </a:endParaRPr>
          </a:p>
        </p:txBody>
      </p:sp>
      <p:sp>
        <p:nvSpPr>
          <p:cNvPr id="18" name="object 10"/>
          <p:cNvSpPr txBox="1"/>
          <p:nvPr/>
        </p:nvSpPr>
        <p:spPr>
          <a:xfrm>
            <a:off x="6732650" y="3415448"/>
            <a:ext cx="1620520" cy="1092200"/>
          </a:xfrm>
          <a:prstGeom prst="rect">
            <a:avLst/>
          </a:prstGeom>
          <a:ln w="47142">
            <a:solidFill>
              <a:srgbClr val="FFBF00"/>
            </a:solidFill>
          </a:ln>
        </p:spPr>
        <p:txBody>
          <a:bodyPr vert="horz" wrap="square" lIns="0" tIns="27305" rIns="0" bIns="0" rtlCol="0">
            <a:spAutoFit/>
          </a:bodyPr>
          <a:lstStyle/>
          <a:p>
            <a:pPr marL="310515" marR="88265" indent="-235585">
              <a:lnSpc>
                <a:spcPct val="101499"/>
              </a:lnSpc>
              <a:spcBef>
                <a:spcPts val="215"/>
              </a:spcBef>
              <a:buFont typeface="Arial"/>
              <a:buChar char="•"/>
              <a:tabLst>
                <a:tab pos="310515" algn="l"/>
              </a:tabLst>
            </a:pPr>
            <a:r>
              <a:rPr sz="1300" dirty="0">
                <a:solidFill>
                  <a:srgbClr val="001D60"/>
                </a:solidFill>
                <a:latin typeface="Calibri"/>
                <a:cs typeface="Calibri"/>
              </a:rPr>
              <a:t>View</a:t>
            </a:r>
            <a:r>
              <a:rPr sz="1300" spc="-25" dirty="0">
                <a:solidFill>
                  <a:srgbClr val="001D60"/>
                </a:solidFill>
                <a:latin typeface="Calibri"/>
                <a:cs typeface="Calibri"/>
              </a:rPr>
              <a:t> </a:t>
            </a:r>
            <a:r>
              <a:rPr sz="1300" dirty="0">
                <a:solidFill>
                  <a:srgbClr val="001D60"/>
                </a:solidFill>
                <a:latin typeface="Calibri"/>
                <a:cs typeface="Calibri"/>
              </a:rPr>
              <a:t>how</a:t>
            </a:r>
            <a:r>
              <a:rPr sz="1300" spc="-20" dirty="0">
                <a:solidFill>
                  <a:srgbClr val="001D60"/>
                </a:solidFill>
                <a:latin typeface="Calibri"/>
                <a:cs typeface="Calibri"/>
              </a:rPr>
              <a:t> </a:t>
            </a:r>
            <a:r>
              <a:rPr sz="1300" spc="-25" dirty="0">
                <a:solidFill>
                  <a:srgbClr val="001D60"/>
                </a:solidFill>
                <a:latin typeface="Calibri"/>
                <a:cs typeface="Calibri"/>
              </a:rPr>
              <a:t>to </a:t>
            </a:r>
            <a:r>
              <a:rPr sz="1300" dirty="0">
                <a:solidFill>
                  <a:srgbClr val="001D60"/>
                </a:solidFill>
                <a:latin typeface="Calibri"/>
                <a:cs typeface="Calibri"/>
              </a:rPr>
              <a:t>contact</a:t>
            </a:r>
            <a:r>
              <a:rPr sz="1300" spc="130" dirty="0">
                <a:solidFill>
                  <a:srgbClr val="001D60"/>
                </a:solidFill>
                <a:latin typeface="Calibri"/>
                <a:cs typeface="Calibri"/>
              </a:rPr>
              <a:t> </a:t>
            </a:r>
            <a:r>
              <a:rPr sz="1300" spc="-10" dirty="0">
                <a:solidFill>
                  <a:srgbClr val="001D60"/>
                </a:solidFill>
                <a:latin typeface="Calibri"/>
                <a:cs typeface="Calibri"/>
              </a:rPr>
              <a:t>someone </a:t>
            </a:r>
            <a:r>
              <a:rPr sz="1300" dirty="0">
                <a:solidFill>
                  <a:srgbClr val="001D60"/>
                </a:solidFill>
                <a:latin typeface="Calibri"/>
                <a:cs typeface="Calibri"/>
              </a:rPr>
              <a:t>about</a:t>
            </a:r>
            <a:r>
              <a:rPr sz="1300" spc="55" dirty="0">
                <a:solidFill>
                  <a:srgbClr val="001D60"/>
                </a:solidFill>
                <a:latin typeface="Calibri"/>
                <a:cs typeface="Calibri"/>
              </a:rPr>
              <a:t> </a:t>
            </a:r>
            <a:r>
              <a:rPr sz="1300" dirty="0">
                <a:solidFill>
                  <a:srgbClr val="001D60"/>
                </a:solidFill>
                <a:latin typeface="Calibri"/>
                <a:cs typeface="Calibri"/>
              </a:rPr>
              <a:t>their</a:t>
            </a:r>
            <a:r>
              <a:rPr sz="1300" spc="40" dirty="0">
                <a:solidFill>
                  <a:srgbClr val="001D60"/>
                </a:solidFill>
                <a:latin typeface="Calibri"/>
                <a:cs typeface="Calibri"/>
              </a:rPr>
              <a:t> </a:t>
            </a:r>
            <a:r>
              <a:rPr sz="1300" spc="-20" dirty="0">
                <a:solidFill>
                  <a:srgbClr val="001D60"/>
                </a:solidFill>
                <a:latin typeface="Calibri"/>
                <a:cs typeface="Calibri"/>
              </a:rPr>
              <a:t>case</a:t>
            </a:r>
            <a:endParaRPr sz="1300">
              <a:latin typeface="Calibri"/>
              <a:cs typeface="Calibri"/>
            </a:endParaRPr>
          </a:p>
          <a:p>
            <a:pPr marL="310515" marR="128270" indent="-235585">
              <a:lnSpc>
                <a:spcPct val="101499"/>
              </a:lnSpc>
              <a:spcBef>
                <a:spcPts val="5"/>
              </a:spcBef>
              <a:buFont typeface="Arial"/>
              <a:buChar char="•"/>
              <a:tabLst>
                <a:tab pos="310515" algn="l"/>
              </a:tabLst>
            </a:pPr>
            <a:r>
              <a:rPr sz="1300" dirty="0">
                <a:solidFill>
                  <a:srgbClr val="001D60"/>
                </a:solidFill>
                <a:latin typeface="Calibri"/>
                <a:cs typeface="Calibri"/>
              </a:rPr>
              <a:t>Send</a:t>
            </a:r>
            <a:r>
              <a:rPr sz="1300" spc="85" dirty="0">
                <a:solidFill>
                  <a:srgbClr val="001D60"/>
                </a:solidFill>
                <a:latin typeface="Calibri"/>
                <a:cs typeface="Calibri"/>
              </a:rPr>
              <a:t> </a:t>
            </a:r>
            <a:r>
              <a:rPr sz="1300" dirty="0">
                <a:solidFill>
                  <a:srgbClr val="001D60"/>
                </a:solidFill>
                <a:latin typeface="Calibri"/>
                <a:cs typeface="Calibri"/>
              </a:rPr>
              <a:t>an</a:t>
            </a:r>
            <a:r>
              <a:rPr sz="1300" spc="100" dirty="0">
                <a:solidFill>
                  <a:srgbClr val="001D60"/>
                </a:solidFill>
                <a:latin typeface="Calibri"/>
                <a:cs typeface="Calibri"/>
              </a:rPr>
              <a:t> </a:t>
            </a:r>
            <a:r>
              <a:rPr sz="1300" dirty="0">
                <a:solidFill>
                  <a:srgbClr val="001D60"/>
                </a:solidFill>
                <a:latin typeface="Calibri"/>
                <a:cs typeface="Calibri"/>
              </a:rPr>
              <a:t>email</a:t>
            </a:r>
            <a:r>
              <a:rPr sz="1300" spc="90" dirty="0">
                <a:solidFill>
                  <a:srgbClr val="001D60"/>
                </a:solidFill>
                <a:latin typeface="Calibri"/>
                <a:cs typeface="Calibri"/>
              </a:rPr>
              <a:t> </a:t>
            </a:r>
            <a:r>
              <a:rPr sz="1300" spc="-25" dirty="0">
                <a:solidFill>
                  <a:srgbClr val="001D60"/>
                </a:solidFill>
                <a:latin typeface="Calibri"/>
                <a:cs typeface="Calibri"/>
              </a:rPr>
              <a:t>to </a:t>
            </a:r>
            <a:r>
              <a:rPr sz="1300" dirty="0">
                <a:solidFill>
                  <a:srgbClr val="001D60"/>
                </a:solidFill>
                <a:latin typeface="Calibri"/>
                <a:cs typeface="Calibri"/>
              </a:rPr>
              <a:t>the</a:t>
            </a:r>
            <a:r>
              <a:rPr sz="1300" spc="5" dirty="0">
                <a:solidFill>
                  <a:srgbClr val="001D60"/>
                </a:solidFill>
                <a:latin typeface="Calibri"/>
                <a:cs typeface="Calibri"/>
              </a:rPr>
              <a:t> </a:t>
            </a:r>
            <a:r>
              <a:rPr sz="1300" spc="30" dirty="0">
                <a:solidFill>
                  <a:srgbClr val="001D60"/>
                </a:solidFill>
                <a:latin typeface="Calibri"/>
                <a:cs typeface="Calibri"/>
              </a:rPr>
              <a:t>FCRC</a:t>
            </a:r>
            <a:endParaRPr sz="1300">
              <a:latin typeface="Calibri"/>
              <a:cs typeface="Calibri"/>
            </a:endParaRPr>
          </a:p>
        </p:txBody>
      </p:sp>
      <p:sp>
        <p:nvSpPr>
          <p:cNvPr id="19" name="object 11"/>
          <p:cNvSpPr txBox="1"/>
          <p:nvPr/>
        </p:nvSpPr>
        <p:spPr>
          <a:xfrm>
            <a:off x="4431410" y="3415448"/>
            <a:ext cx="1960245" cy="1701800"/>
          </a:xfrm>
          <a:prstGeom prst="rect">
            <a:avLst/>
          </a:prstGeom>
          <a:ln w="47142">
            <a:solidFill>
              <a:srgbClr val="FFBF00"/>
            </a:solidFill>
          </a:ln>
        </p:spPr>
        <p:txBody>
          <a:bodyPr vert="horz" wrap="square" lIns="0" tIns="27305" rIns="0" bIns="0" rtlCol="0">
            <a:spAutoFit/>
          </a:bodyPr>
          <a:lstStyle/>
          <a:p>
            <a:pPr marL="310515" marR="78740" indent="-235585">
              <a:lnSpc>
                <a:spcPct val="101499"/>
              </a:lnSpc>
              <a:spcBef>
                <a:spcPts val="215"/>
              </a:spcBef>
              <a:buFont typeface="Arial"/>
              <a:buChar char="•"/>
              <a:tabLst>
                <a:tab pos="310515" algn="l"/>
              </a:tabLst>
            </a:pPr>
            <a:r>
              <a:rPr sz="1300" spc="-10" dirty="0">
                <a:solidFill>
                  <a:srgbClr val="001D60"/>
                </a:solidFill>
                <a:latin typeface="Calibri"/>
                <a:cs typeface="Calibri"/>
              </a:rPr>
              <a:t>View </a:t>
            </a:r>
            <a:r>
              <a:rPr sz="1300" dirty="0">
                <a:solidFill>
                  <a:srgbClr val="001D60"/>
                </a:solidFill>
                <a:latin typeface="Calibri"/>
                <a:cs typeface="Calibri"/>
              </a:rPr>
              <a:t>the</a:t>
            </a:r>
            <a:r>
              <a:rPr sz="1300" spc="-10" dirty="0">
                <a:solidFill>
                  <a:srgbClr val="001D60"/>
                </a:solidFill>
                <a:latin typeface="Calibri"/>
                <a:cs typeface="Calibri"/>
              </a:rPr>
              <a:t> </a:t>
            </a:r>
            <a:r>
              <a:rPr sz="1300" dirty="0">
                <a:solidFill>
                  <a:srgbClr val="001D60"/>
                </a:solidFill>
                <a:latin typeface="Calibri"/>
                <a:cs typeface="Calibri"/>
              </a:rPr>
              <a:t>type</a:t>
            </a:r>
            <a:r>
              <a:rPr sz="1300" spc="-5" dirty="0">
                <a:solidFill>
                  <a:srgbClr val="001D60"/>
                </a:solidFill>
                <a:latin typeface="Calibri"/>
                <a:cs typeface="Calibri"/>
              </a:rPr>
              <a:t> </a:t>
            </a:r>
            <a:r>
              <a:rPr sz="1300" spc="-25" dirty="0">
                <a:solidFill>
                  <a:srgbClr val="001D60"/>
                </a:solidFill>
                <a:latin typeface="Calibri"/>
                <a:cs typeface="Calibri"/>
              </a:rPr>
              <a:t>of </a:t>
            </a:r>
            <a:r>
              <a:rPr sz="1300" dirty="0">
                <a:solidFill>
                  <a:srgbClr val="001D60"/>
                </a:solidFill>
                <a:latin typeface="Calibri"/>
                <a:cs typeface="Calibri"/>
              </a:rPr>
              <a:t>assistance</a:t>
            </a:r>
            <a:r>
              <a:rPr sz="1300" spc="185" dirty="0">
                <a:solidFill>
                  <a:srgbClr val="001D60"/>
                </a:solidFill>
                <a:latin typeface="Calibri"/>
                <a:cs typeface="Calibri"/>
              </a:rPr>
              <a:t> </a:t>
            </a:r>
            <a:r>
              <a:rPr sz="1300" dirty="0">
                <a:solidFill>
                  <a:srgbClr val="001D60"/>
                </a:solidFill>
                <a:latin typeface="Calibri"/>
                <a:cs typeface="Calibri"/>
              </a:rPr>
              <a:t>received</a:t>
            </a:r>
            <a:r>
              <a:rPr sz="1300" spc="130" dirty="0">
                <a:solidFill>
                  <a:srgbClr val="001D60"/>
                </a:solidFill>
                <a:latin typeface="Calibri"/>
                <a:cs typeface="Calibri"/>
              </a:rPr>
              <a:t> </a:t>
            </a:r>
            <a:r>
              <a:rPr sz="1300" spc="-25" dirty="0">
                <a:solidFill>
                  <a:srgbClr val="001D60"/>
                </a:solidFill>
                <a:latin typeface="Calibri"/>
                <a:cs typeface="Calibri"/>
              </a:rPr>
              <a:t>by </a:t>
            </a:r>
            <a:r>
              <a:rPr sz="1300" spc="-10" dirty="0">
                <a:solidFill>
                  <a:srgbClr val="001D60"/>
                </a:solidFill>
                <a:latin typeface="Calibri"/>
                <a:cs typeface="Calibri"/>
              </a:rPr>
              <a:t>month</a:t>
            </a:r>
            <a:endParaRPr sz="1300">
              <a:latin typeface="Calibri"/>
              <a:cs typeface="Calibri"/>
            </a:endParaRPr>
          </a:p>
          <a:p>
            <a:pPr marL="310515" marR="163195" indent="-235585" algn="just">
              <a:lnSpc>
                <a:spcPct val="101499"/>
              </a:lnSpc>
              <a:spcBef>
                <a:spcPts val="5"/>
              </a:spcBef>
              <a:buFont typeface="Arial"/>
              <a:buChar char="•"/>
              <a:tabLst>
                <a:tab pos="310515" algn="l"/>
              </a:tabLst>
            </a:pPr>
            <a:r>
              <a:rPr sz="1300" spc="-10" dirty="0">
                <a:solidFill>
                  <a:srgbClr val="001D60"/>
                </a:solidFill>
                <a:latin typeface="Calibri"/>
                <a:cs typeface="Calibri"/>
              </a:rPr>
              <a:t>View</a:t>
            </a:r>
            <a:r>
              <a:rPr sz="1300" spc="5" dirty="0">
                <a:solidFill>
                  <a:srgbClr val="001D60"/>
                </a:solidFill>
                <a:latin typeface="Calibri"/>
                <a:cs typeface="Calibri"/>
              </a:rPr>
              <a:t> </a:t>
            </a:r>
            <a:r>
              <a:rPr sz="1300" dirty="0">
                <a:solidFill>
                  <a:srgbClr val="001D60"/>
                </a:solidFill>
                <a:latin typeface="Calibri"/>
                <a:cs typeface="Calibri"/>
              </a:rPr>
              <a:t>current</a:t>
            </a:r>
            <a:r>
              <a:rPr sz="1300" spc="10" dirty="0">
                <a:solidFill>
                  <a:srgbClr val="001D60"/>
                </a:solidFill>
                <a:latin typeface="Calibri"/>
                <a:cs typeface="Calibri"/>
              </a:rPr>
              <a:t> </a:t>
            </a:r>
            <a:r>
              <a:rPr sz="1300" spc="-10" dirty="0">
                <a:solidFill>
                  <a:srgbClr val="001D60"/>
                </a:solidFill>
                <a:latin typeface="Calibri"/>
                <a:cs typeface="Calibri"/>
              </a:rPr>
              <a:t>benefits </a:t>
            </a:r>
            <a:r>
              <a:rPr sz="1300" dirty="0">
                <a:solidFill>
                  <a:srgbClr val="001D60"/>
                </a:solidFill>
                <a:latin typeface="Calibri"/>
                <a:cs typeface="Calibri"/>
              </a:rPr>
              <a:t>and</a:t>
            </a:r>
            <a:r>
              <a:rPr sz="1300" spc="50" dirty="0">
                <a:solidFill>
                  <a:srgbClr val="001D60"/>
                </a:solidFill>
                <a:latin typeface="Calibri"/>
                <a:cs typeface="Calibri"/>
              </a:rPr>
              <a:t> </a:t>
            </a:r>
            <a:r>
              <a:rPr sz="1300" dirty="0">
                <a:solidFill>
                  <a:srgbClr val="001D60"/>
                </a:solidFill>
                <a:latin typeface="Calibri"/>
                <a:cs typeface="Calibri"/>
              </a:rPr>
              <a:t>when</a:t>
            </a:r>
            <a:r>
              <a:rPr sz="1300" spc="40" dirty="0">
                <a:solidFill>
                  <a:srgbClr val="001D60"/>
                </a:solidFill>
                <a:latin typeface="Calibri"/>
                <a:cs typeface="Calibri"/>
              </a:rPr>
              <a:t> </a:t>
            </a:r>
            <a:r>
              <a:rPr sz="1300" dirty="0">
                <a:solidFill>
                  <a:srgbClr val="001D60"/>
                </a:solidFill>
                <a:latin typeface="Calibri"/>
                <a:cs typeface="Calibri"/>
              </a:rPr>
              <a:t>they’re</a:t>
            </a:r>
            <a:r>
              <a:rPr sz="1300" spc="35" dirty="0">
                <a:solidFill>
                  <a:srgbClr val="001D60"/>
                </a:solidFill>
                <a:latin typeface="Calibri"/>
                <a:cs typeface="Calibri"/>
              </a:rPr>
              <a:t> </a:t>
            </a:r>
            <a:r>
              <a:rPr sz="1300" spc="-25" dirty="0">
                <a:solidFill>
                  <a:srgbClr val="001D60"/>
                </a:solidFill>
                <a:latin typeface="Calibri"/>
                <a:cs typeface="Calibri"/>
              </a:rPr>
              <a:t>up </a:t>
            </a:r>
            <a:r>
              <a:rPr sz="1300" dirty="0">
                <a:solidFill>
                  <a:srgbClr val="001D60"/>
                </a:solidFill>
                <a:latin typeface="Calibri"/>
                <a:cs typeface="Calibri"/>
              </a:rPr>
              <a:t>for</a:t>
            </a:r>
            <a:r>
              <a:rPr sz="1300" spc="-35" dirty="0">
                <a:solidFill>
                  <a:srgbClr val="001D60"/>
                </a:solidFill>
                <a:latin typeface="Calibri"/>
                <a:cs typeface="Calibri"/>
              </a:rPr>
              <a:t> </a:t>
            </a:r>
            <a:r>
              <a:rPr sz="1300" spc="-10" dirty="0">
                <a:solidFill>
                  <a:srgbClr val="001D60"/>
                </a:solidFill>
                <a:latin typeface="Calibri"/>
                <a:cs typeface="Calibri"/>
              </a:rPr>
              <a:t>redetermination</a:t>
            </a:r>
            <a:endParaRPr sz="1300">
              <a:latin typeface="Calibri"/>
              <a:cs typeface="Calibri"/>
            </a:endParaRPr>
          </a:p>
          <a:p>
            <a:pPr marL="310515" marR="93980" indent="-235585" algn="just">
              <a:lnSpc>
                <a:spcPct val="101499"/>
              </a:lnSpc>
              <a:buFont typeface="Arial"/>
              <a:buChar char="•"/>
              <a:tabLst>
                <a:tab pos="310515" algn="l"/>
              </a:tabLst>
            </a:pPr>
            <a:r>
              <a:rPr sz="1300" spc="-10" dirty="0">
                <a:solidFill>
                  <a:srgbClr val="001D60"/>
                </a:solidFill>
                <a:latin typeface="Calibri"/>
                <a:cs typeface="Calibri"/>
              </a:rPr>
              <a:t>View</a:t>
            </a:r>
            <a:r>
              <a:rPr sz="1300" spc="85" dirty="0">
                <a:solidFill>
                  <a:srgbClr val="001D60"/>
                </a:solidFill>
                <a:latin typeface="Calibri"/>
                <a:cs typeface="Calibri"/>
              </a:rPr>
              <a:t> </a:t>
            </a:r>
            <a:r>
              <a:rPr sz="1300" dirty="0">
                <a:solidFill>
                  <a:srgbClr val="001D60"/>
                </a:solidFill>
                <a:latin typeface="Calibri"/>
                <a:cs typeface="Calibri"/>
              </a:rPr>
              <a:t>historical</a:t>
            </a:r>
            <a:r>
              <a:rPr sz="1300" spc="85" dirty="0">
                <a:solidFill>
                  <a:srgbClr val="001D60"/>
                </a:solidFill>
                <a:latin typeface="Calibri"/>
                <a:cs typeface="Calibri"/>
              </a:rPr>
              <a:t> </a:t>
            </a:r>
            <a:r>
              <a:rPr sz="1300" spc="-10" dirty="0">
                <a:solidFill>
                  <a:srgbClr val="001D60"/>
                </a:solidFill>
                <a:latin typeface="Calibri"/>
                <a:cs typeface="Calibri"/>
              </a:rPr>
              <a:t>benefit information</a:t>
            </a:r>
            <a:endParaRPr sz="1300">
              <a:latin typeface="Calibri"/>
              <a:cs typeface="Calibri"/>
            </a:endParaRPr>
          </a:p>
        </p:txBody>
      </p:sp>
      <p:sp>
        <p:nvSpPr>
          <p:cNvPr id="21" name="Title 1">
            <a:extLst>
              <a:ext uri="{FF2B5EF4-FFF2-40B4-BE49-F238E27FC236}">
                <a16:creationId xmlns:a16="http://schemas.microsoft.com/office/drawing/2014/main" id="{ABECCB1C-BC00-1DA4-60BD-F5269AF556F9}"/>
              </a:ext>
            </a:extLst>
          </p:cNvPr>
          <p:cNvSpPr txBox="1">
            <a:spLocks/>
          </p:cNvSpPr>
          <p:nvPr/>
        </p:nvSpPr>
        <p:spPr>
          <a:xfrm>
            <a:off x="409832" y="205190"/>
            <a:ext cx="10515600" cy="631653"/>
          </a:xfrm>
          <a:prstGeom prst="rect">
            <a:avLst/>
          </a:prstGeom>
        </p:spPr>
        <p:txBody>
          <a:bodyPr anchor="t">
            <a:no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I’m in manage my case, but I don’t see anything about my benefits.</a:t>
            </a:r>
          </a:p>
        </p:txBody>
      </p:sp>
    </p:spTree>
    <p:extLst>
      <p:ext uri="{BB962C8B-B14F-4D97-AF65-F5344CB8AC3E}">
        <p14:creationId xmlns:p14="http://schemas.microsoft.com/office/powerpoint/2010/main" val="805211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6AD14-9F0F-5843-08B4-7D60D931DCF9}"/>
            </a:ext>
          </a:extLst>
        </p:cNvPr>
        <p:cNvGrpSpPr/>
        <p:nvPr/>
      </p:nvGrpSpPr>
      <p:grpSpPr>
        <a:xfrm>
          <a:off x="0" y="0"/>
          <a:ext cx="0" cy="0"/>
          <a:chOff x="0" y="0"/>
          <a:chExt cx="0" cy="0"/>
        </a:xfrm>
      </p:grpSpPr>
      <p:sp>
        <p:nvSpPr>
          <p:cNvPr id="21" name="Title 1">
            <a:extLst>
              <a:ext uri="{FF2B5EF4-FFF2-40B4-BE49-F238E27FC236}">
                <a16:creationId xmlns:a16="http://schemas.microsoft.com/office/drawing/2014/main" id="{CAACD817-FDEA-FEA1-73DA-FF58C6DB3017}"/>
              </a:ext>
            </a:extLst>
          </p:cNvPr>
          <p:cNvSpPr txBox="1">
            <a:spLocks/>
          </p:cNvSpPr>
          <p:nvPr/>
        </p:nvSpPr>
        <p:spPr>
          <a:xfrm>
            <a:off x="409832" y="205190"/>
            <a:ext cx="10515600" cy="631653"/>
          </a:xfrm>
          <a:prstGeom prst="rect">
            <a:avLst/>
          </a:prstGeom>
        </p:spPr>
        <p:txBody>
          <a:bodyPr anchor="t">
            <a:no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Manage My Case isn’t showing updated information. What can I do?</a:t>
            </a:r>
          </a:p>
        </p:txBody>
      </p:sp>
      <p:pic>
        <p:nvPicPr>
          <p:cNvPr id="7" name="Picture 6">
            <a:extLst>
              <a:ext uri="{FF2B5EF4-FFF2-40B4-BE49-F238E27FC236}">
                <a16:creationId xmlns:a16="http://schemas.microsoft.com/office/drawing/2014/main" id="{DE8AEBB8-CEB1-58E2-E115-56A14A6CACBD}"/>
              </a:ext>
            </a:extLst>
          </p:cNvPr>
          <p:cNvPicPr>
            <a:picLocks noChangeAspect="1"/>
          </p:cNvPicPr>
          <p:nvPr/>
        </p:nvPicPr>
        <p:blipFill>
          <a:blip r:embed="rId3"/>
          <a:stretch>
            <a:fillRect/>
          </a:stretch>
        </p:blipFill>
        <p:spPr>
          <a:xfrm>
            <a:off x="409832" y="699713"/>
            <a:ext cx="4870937" cy="4843687"/>
          </a:xfrm>
          <a:prstGeom prst="rect">
            <a:avLst/>
          </a:prstGeom>
        </p:spPr>
      </p:pic>
      <p:sp>
        <p:nvSpPr>
          <p:cNvPr id="9" name="Oval 8">
            <a:extLst>
              <a:ext uri="{FF2B5EF4-FFF2-40B4-BE49-F238E27FC236}">
                <a16:creationId xmlns:a16="http://schemas.microsoft.com/office/drawing/2014/main" id="{ED5E7853-D195-499D-07EF-A288BF198AB9}"/>
              </a:ext>
            </a:extLst>
          </p:cNvPr>
          <p:cNvSpPr/>
          <p:nvPr/>
        </p:nvSpPr>
        <p:spPr>
          <a:xfrm>
            <a:off x="2406954" y="4118990"/>
            <a:ext cx="1944623" cy="365257"/>
          </a:xfrm>
          <a:prstGeom prst="ellipse">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6">
            <a:extLst>
              <a:ext uri="{FF2B5EF4-FFF2-40B4-BE49-F238E27FC236}">
                <a16:creationId xmlns:a16="http://schemas.microsoft.com/office/drawing/2014/main" id="{AEED04B8-A35D-A443-1113-BBC69AD37B5C}"/>
              </a:ext>
            </a:extLst>
          </p:cNvPr>
          <p:cNvSpPr txBox="1">
            <a:spLocks/>
          </p:cNvSpPr>
          <p:nvPr/>
        </p:nvSpPr>
        <p:spPr>
          <a:xfrm>
            <a:off x="6544047" y="1177817"/>
            <a:ext cx="4269259" cy="4170245"/>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1600" dirty="0"/>
              <a:t>As we’ll discuss later, some times you will be expecting a change to happen but the change is not reflected in Manage My Case.</a:t>
            </a:r>
          </a:p>
          <a:p>
            <a:pPr marL="0" indent="0">
              <a:buFont typeface="Wingdings" panose="05000000000000000000" pitchFamily="2" charset="2"/>
              <a:buNone/>
            </a:pPr>
            <a:r>
              <a:rPr lang="en-US" sz="1600" dirty="0"/>
              <a:t>Be sure to look at the “current as of” date. If this date is older, then there might be activity on your case that has not yet been reflected in Manage My Case.</a:t>
            </a:r>
          </a:p>
          <a:p>
            <a:pPr marL="0" indent="0">
              <a:buFont typeface="Wingdings" panose="05000000000000000000" pitchFamily="2" charset="2"/>
              <a:buNone/>
            </a:pPr>
            <a:r>
              <a:rPr lang="en-US" sz="1600" dirty="0"/>
              <a:t>If MMC has not been updating, you might:</a:t>
            </a:r>
          </a:p>
          <a:p>
            <a:r>
              <a:rPr lang="en-US" sz="1600" dirty="0"/>
              <a:t>Email </a:t>
            </a:r>
            <a:r>
              <a:rPr lang="en-US" sz="1600" dirty="0">
                <a:hlinkClick r:id="rId4"/>
              </a:rPr>
              <a:t>abe.questions@illinois.gov</a:t>
            </a:r>
            <a:endParaRPr lang="en-US" sz="1600" dirty="0"/>
          </a:p>
          <a:p>
            <a:r>
              <a:rPr lang="en-US" sz="1600" dirty="0"/>
              <a:t>Set up a new ILogin/MMC access account</a:t>
            </a:r>
          </a:p>
          <a:p>
            <a:r>
              <a:rPr lang="en-US" sz="1600" dirty="0"/>
              <a:t>Contact the local FCRC for an update</a:t>
            </a:r>
          </a:p>
          <a:p>
            <a:pPr marL="0" indent="0">
              <a:buFont typeface="Wingdings" panose="05000000000000000000" pitchFamily="2" charset="2"/>
              <a:buNone/>
            </a:pPr>
            <a:endParaRPr lang="en-US" sz="1600" dirty="0"/>
          </a:p>
          <a:p>
            <a:pPr marL="0" indent="0">
              <a:buFont typeface="Wingdings" panose="05000000000000000000" pitchFamily="2" charset="2"/>
              <a:buNone/>
            </a:pPr>
            <a:endParaRPr lang="en-US" sz="1600" dirty="0"/>
          </a:p>
        </p:txBody>
      </p:sp>
      <p:cxnSp>
        <p:nvCxnSpPr>
          <p:cNvPr id="12" name="Straight Arrow Connector 11">
            <a:extLst>
              <a:ext uri="{FF2B5EF4-FFF2-40B4-BE49-F238E27FC236}">
                <a16:creationId xmlns:a16="http://schemas.microsoft.com/office/drawing/2014/main" id="{C53C07AB-CA8C-2851-4E1C-5B213CFDC9F3}"/>
              </a:ext>
            </a:extLst>
          </p:cNvPr>
          <p:cNvCxnSpPr>
            <a:cxnSpLocks/>
          </p:cNvCxnSpPr>
          <p:nvPr/>
        </p:nvCxnSpPr>
        <p:spPr>
          <a:xfrm flipH="1">
            <a:off x="4351577" y="2361537"/>
            <a:ext cx="2192470" cy="182084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68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3BA1E-06C9-7671-B63D-7B274DB41D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F840E-91DE-590A-F3A0-C794752303C5}"/>
              </a:ext>
            </a:extLst>
          </p:cNvPr>
          <p:cNvSpPr>
            <a:spLocks noGrp="1"/>
          </p:cNvSpPr>
          <p:nvPr>
            <p:ph type="title"/>
          </p:nvPr>
        </p:nvSpPr>
        <p:spPr>
          <a:xfrm>
            <a:off x="409832" y="205190"/>
            <a:ext cx="10515600" cy="631653"/>
          </a:xfrm>
        </p:spPr>
        <p:txBody>
          <a:bodyPr anchor="t">
            <a:noAutofit/>
          </a:bodyPr>
          <a:lstStyle/>
          <a:p>
            <a:r>
              <a:rPr lang="en-US" sz="3000" b="0" dirty="0">
                <a:solidFill>
                  <a:srgbClr val="000000"/>
                </a:solidFill>
              </a:rPr>
              <a:t>How do I change how DHS communicates with me and what are the best options?</a:t>
            </a:r>
            <a:br>
              <a:rPr lang="en-US" sz="3000" b="0" dirty="0">
                <a:solidFill>
                  <a:srgbClr val="000000"/>
                </a:solidFill>
              </a:rPr>
            </a:br>
            <a:endParaRPr lang="en-US" sz="3000" b="0" dirty="0">
              <a:solidFill>
                <a:srgbClr val="000000"/>
              </a:solidFill>
            </a:endParaRPr>
          </a:p>
        </p:txBody>
      </p:sp>
      <p:sp>
        <p:nvSpPr>
          <p:cNvPr id="7" name="Text Placeholder 6">
            <a:extLst>
              <a:ext uri="{FF2B5EF4-FFF2-40B4-BE49-F238E27FC236}">
                <a16:creationId xmlns:a16="http://schemas.microsoft.com/office/drawing/2014/main" id="{8EB29139-C311-19BC-C113-676193172FCB}"/>
              </a:ext>
            </a:extLst>
          </p:cNvPr>
          <p:cNvSpPr>
            <a:spLocks noGrp="1"/>
          </p:cNvSpPr>
          <p:nvPr>
            <p:ph type="body" sz="quarter" idx="13"/>
          </p:nvPr>
        </p:nvSpPr>
        <p:spPr>
          <a:xfrm>
            <a:off x="6544047" y="1277767"/>
            <a:ext cx="4269259" cy="4170245"/>
          </a:xfrm>
        </p:spPr>
        <p:txBody>
          <a:bodyPr>
            <a:normAutofit/>
          </a:bodyPr>
          <a:lstStyle/>
          <a:p>
            <a:pPr marL="0" indent="0">
              <a:buNone/>
            </a:pPr>
            <a:r>
              <a:rPr lang="en-US" sz="1600" dirty="0"/>
              <a:t>Here, you can change HOW you get notices.</a:t>
            </a:r>
          </a:p>
          <a:p>
            <a:pPr marL="0" indent="0">
              <a:buNone/>
            </a:pPr>
            <a:r>
              <a:rPr lang="en-US" sz="1600" dirty="0"/>
              <a:t>Changing your contact information here will not change the contact information associated with your account, but will change where MMC notifications go.</a:t>
            </a:r>
          </a:p>
          <a:p>
            <a:pPr marL="0" indent="0">
              <a:buNone/>
            </a:pPr>
            <a:endParaRPr lang="en-US" sz="1600" dirty="0"/>
          </a:p>
          <a:p>
            <a:pPr marL="0" indent="0">
              <a:buNone/>
            </a:pPr>
            <a:r>
              <a:rPr lang="en-US" sz="2000" b="1" dirty="0"/>
              <a:t>If you have reliable access to texting service, we highly recommend setting up the text notification system.</a:t>
            </a:r>
          </a:p>
          <a:p>
            <a:pPr marL="0" indent="0">
              <a:buNone/>
            </a:pPr>
            <a:endParaRPr lang="en-US" sz="1600" dirty="0"/>
          </a:p>
          <a:p>
            <a:pPr marL="0" indent="0">
              <a:buNone/>
            </a:pPr>
            <a:r>
              <a:rPr lang="en-US" sz="1600" dirty="0"/>
              <a:t>If you change your email address, we generally recommend starting over, setting up a new account access.</a:t>
            </a:r>
          </a:p>
        </p:txBody>
      </p:sp>
      <p:grpSp>
        <p:nvGrpSpPr>
          <p:cNvPr id="6" name="object 2">
            <a:extLst>
              <a:ext uri="{FF2B5EF4-FFF2-40B4-BE49-F238E27FC236}">
                <a16:creationId xmlns:a16="http://schemas.microsoft.com/office/drawing/2014/main" id="{5F2274FD-3A05-2A06-A7AE-D54C603FEDF9}"/>
              </a:ext>
            </a:extLst>
          </p:cNvPr>
          <p:cNvGrpSpPr/>
          <p:nvPr/>
        </p:nvGrpSpPr>
        <p:grpSpPr>
          <a:xfrm>
            <a:off x="433404" y="1049100"/>
            <a:ext cx="5357796" cy="458232"/>
            <a:chOff x="1780032" y="2833877"/>
            <a:chExt cx="5991860" cy="584835"/>
          </a:xfrm>
        </p:grpSpPr>
        <p:pic>
          <p:nvPicPr>
            <p:cNvPr id="9" name="object 3">
              <a:extLst>
                <a:ext uri="{FF2B5EF4-FFF2-40B4-BE49-F238E27FC236}">
                  <a16:creationId xmlns:a16="http://schemas.microsoft.com/office/drawing/2014/main" id="{9E59DF1C-E844-C8E3-3697-153366F32D82}"/>
                </a:ext>
              </a:extLst>
            </p:cNvPr>
            <p:cNvPicPr/>
            <p:nvPr/>
          </p:nvPicPr>
          <p:blipFill>
            <a:blip r:embed="rId2" cstate="print"/>
            <a:stretch>
              <a:fillRect/>
            </a:stretch>
          </p:blipFill>
          <p:spPr>
            <a:xfrm>
              <a:off x="1799844" y="2853689"/>
              <a:ext cx="5951982" cy="544068"/>
            </a:xfrm>
            <a:prstGeom prst="rect">
              <a:avLst/>
            </a:prstGeom>
          </p:spPr>
        </p:pic>
        <p:sp>
          <p:nvSpPr>
            <p:cNvPr id="10" name="object 4">
              <a:extLst>
                <a:ext uri="{FF2B5EF4-FFF2-40B4-BE49-F238E27FC236}">
                  <a16:creationId xmlns:a16="http://schemas.microsoft.com/office/drawing/2014/main" id="{3DA6F147-CB54-8785-ACA1-AD33D56747FE}"/>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12" name="Rectangle 11">
            <a:extLst>
              <a:ext uri="{FF2B5EF4-FFF2-40B4-BE49-F238E27FC236}">
                <a16:creationId xmlns:a16="http://schemas.microsoft.com/office/drawing/2014/main" id="{25BD9CFC-FA9E-A314-87CD-9930D059CF5D}"/>
              </a:ext>
            </a:extLst>
          </p:cNvPr>
          <p:cNvSpPr/>
          <p:nvPr/>
        </p:nvSpPr>
        <p:spPr>
          <a:xfrm>
            <a:off x="4300151" y="1072384"/>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4ED41C7F-4DCC-1766-8AA9-2D5934C2323E}"/>
              </a:ext>
            </a:extLst>
          </p:cNvPr>
          <p:cNvPicPr>
            <a:picLocks noChangeAspect="1"/>
          </p:cNvPicPr>
          <p:nvPr/>
        </p:nvPicPr>
        <p:blipFill>
          <a:blip r:embed="rId3"/>
          <a:stretch>
            <a:fillRect/>
          </a:stretch>
        </p:blipFill>
        <p:spPr>
          <a:xfrm>
            <a:off x="433404" y="1659352"/>
            <a:ext cx="5214551" cy="773029"/>
          </a:xfrm>
          <a:prstGeom prst="rect">
            <a:avLst/>
          </a:prstGeom>
        </p:spPr>
      </p:pic>
      <p:pic>
        <p:nvPicPr>
          <p:cNvPr id="16" name="Picture 15">
            <a:extLst>
              <a:ext uri="{FF2B5EF4-FFF2-40B4-BE49-F238E27FC236}">
                <a16:creationId xmlns:a16="http://schemas.microsoft.com/office/drawing/2014/main" id="{318F63A6-D2E1-DAB1-EC29-24EB060F06E2}"/>
              </a:ext>
            </a:extLst>
          </p:cNvPr>
          <p:cNvPicPr>
            <a:picLocks noChangeAspect="1"/>
          </p:cNvPicPr>
          <p:nvPr/>
        </p:nvPicPr>
        <p:blipFill>
          <a:blip r:embed="rId4"/>
          <a:stretch>
            <a:fillRect/>
          </a:stretch>
        </p:blipFill>
        <p:spPr>
          <a:xfrm>
            <a:off x="906049" y="2537032"/>
            <a:ext cx="4269259" cy="4170245"/>
          </a:xfrm>
          <a:prstGeom prst="rect">
            <a:avLst/>
          </a:prstGeom>
        </p:spPr>
      </p:pic>
      <p:sp>
        <p:nvSpPr>
          <p:cNvPr id="17" name="Arrow: Down 16">
            <a:extLst>
              <a:ext uri="{FF2B5EF4-FFF2-40B4-BE49-F238E27FC236}">
                <a16:creationId xmlns:a16="http://schemas.microsoft.com/office/drawing/2014/main" id="{275CC9CE-DFC1-06B4-518B-6310027FDAFC}"/>
              </a:ext>
            </a:extLst>
          </p:cNvPr>
          <p:cNvSpPr/>
          <p:nvPr/>
        </p:nvSpPr>
        <p:spPr>
          <a:xfrm>
            <a:off x="4913137" y="1554701"/>
            <a:ext cx="123567" cy="2122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85063267-77BE-206D-C005-EF2A58ECE2F3}"/>
              </a:ext>
            </a:extLst>
          </p:cNvPr>
          <p:cNvSpPr/>
          <p:nvPr/>
        </p:nvSpPr>
        <p:spPr>
          <a:xfrm>
            <a:off x="4176584" y="2372143"/>
            <a:ext cx="123567" cy="2122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0837BC0-0AC6-F367-5459-B149DC7C2F17}"/>
              </a:ext>
            </a:extLst>
          </p:cNvPr>
          <p:cNvSpPr/>
          <p:nvPr/>
        </p:nvSpPr>
        <p:spPr>
          <a:xfrm>
            <a:off x="3373393" y="2125083"/>
            <a:ext cx="2038865" cy="21225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1001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7A41E-B70B-CF54-2D5D-7187DBD7AE43}"/>
            </a:ext>
          </a:extLst>
        </p:cNvPr>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A25E77CC-C268-B846-043E-F7F9FFD70397}"/>
              </a:ext>
            </a:extLst>
          </p:cNvPr>
          <p:cNvGraphicFramePr/>
          <p:nvPr>
            <p:extLst>
              <p:ext uri="{D42A27DB-BD31-4B8C-83A1-F6EECF244321}">
                <p14:modId xmlns:p14="http://schemas.microsoft.com/office/powerpoint/2010/main" val="1937098124"/>
              </p:ext>
            </p:extLst>
          </p:nvPr>
        </p:nvGraphicFramePr>
        <p:xfrm>
          <a:off x="-250569" y="779178"/>
          <a:ext cx="6727569" cy="4077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6">
            <a:extLst>
              <a:ext uri="{FF2B5EF4-FFF2-40B4-BE49-F238E27FC236}">
                <a16:creationId xmlns:a16="http://schemas.microsoft.com/office/drawing/2014/main" id="{7A4170D1-03B6-7A27-8714-2CC43A1F73C3}"/>
              </a:ext>
            </a:extLst>
          </p:cNvPr>
          <p:cNvSpPr txBox="1">
            <a:spLocks/>
          </p:cNvSpPr>
          <p:nvPr/>
        </p:nvSpPr>
        <p:spPr>
          <a:xfrm>
            <a:off x="6209270" y="779178"/>
            <a:ext cx="5233087" cy="4198339"/>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1600" b="1" u="sng" dirty="0"/>
              <a:t>FAQ</a:t>
            </a:r>
          </a:p>
          <a:p>
            <a:pPr marL="0" indent="0">
              <a:buFont typeface="Wingdings" panose="05000000000000000000" pitchFamily="2" charset="2"/>
              <a:buNone/>
            </a:pPr>
            <a:r>
              <a:rPr lang="en-US" sz="1600" dirty="0"/>
              <a:t>Where can I find contact information for the DHS office handling my case?</a:t>
            </a:r>
          </a:p>
          <a:p>
            <a:pPr marL="0" indent="0">
              <a:buFont typeface="Wingdings" panose="05000000000000000000" pitchFamily="2" charset="2"/>
              <a:buNone/>
            </a:pPr>
            <a:r>
              <a:rPr lang="en-US" sz="1600" dirty="0"/>
              <a:t>Where can I find my case number?</a:t>
            </a:r>
          </a:p>
          <a:p>
            <a:pPr marL="0" indent="0">
              <a:buFont typeface="Wingdings" panose="05000000000000000000" pitchFamily="2" charset="2"/>
              <a:buNone/>
            </a:pPr>
            <a:r>
              <a:rPr lang="en-US" sz="1600" dirty="0"/>
              <a:t>What information can I find about my benefits and where do I find it?</a:t>
            </a:r>
          </a:p>
          <a:p>
            <a:r>
              <a:rPr lang="en-US" sz="1600" dirty="0"/>
              <a:t>My benefits stopped and I don’t know why. How can Manage My Case help?</a:t>
            </a:r>
          </a:p>
          <a:p>
            <a:r>
              <a:rPr lang="en-US" sz="1600" dirty="0"/>
              <a:t>What insurance company handles my Medicaid and how do I contact them?</a:t>
            </a:r>
          </a:p>
          <a:p>
            <a:r>
              <a:rPr lang="en-US" sz="1600" dirty="0"/>
              <a:t>When is my redetermination due?</a:t>
            </a:r>
          </a:p>
          <a:p>
            <a:r>
              <a:rPr lang="en-US" sz="1600" dirty="0"/>
              <a:t>How much cash/SNAP should I be getting?</a:t>
            </a:r>
          </a:p>
          <a:p>
            <a:r>
              <a:rPr lang="en-US" sz="1600" dirty="0"/>
              <a:t>Why did DHS deny my application?</a:t>
            </a:r>
          </a:p>
          <a:p>
            <a:r>
              <a:rPr lang="en-US" sz="1600" dirty="0"/>
              <a:t>I haven’t gotten a response to my application. What should I do?</a:t>
            </a:r>
          </a:p>
        </p:txBody>
      </p:sp>
    </p:spTree>
    <p:extLst>
      <p:ext uri="{BB962C8B-B14F-4D97-AF65-F5344CB8AC3E}">
        <p14:creationId xmlns:p14="http://schemas.microsoft.com/office/powerpoint/2010/main" val="1322336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8B461-2EC2-94EC-9218-0BFC75A53F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62BC88-18CE-3512-C8A0-F0A44E2E60C1}"/>
              </a:ext>
            </a:extLst>
          </p:cNvPr>
          <p:cNvSpPr>
            <a:spLocks noGrp="1"/>
          </p:cNvSpPr>
          <p:nvPr>
            <p:ph type="title"/>
          </p:nvPr>
        </p:nvSpPr>
        <p:spPr>
          <a:xfrm>
            <a:off x="409832" y="205190"/>
            <a:ext cx="10515600" cy="631653"/>
          </a:xfrm>
        </p:spPr>
        <p:txBody>
          <a:bodyPr anchor="t">
            <a:normAutofit fontScale="90000"/>
          </a:bodyPr>
          <a:lstStyle/>
          <a:p>
            <a:r>
              <a:rPr lang="en-US" sz="3000" b="0" dirty="0">
                <a:solidFill>
                  <a:srgbClr val="000000"/>
                </a:solidFill>
              </a:rPr>
              <a:t>Where can I find contact information for the DHS office handling my case? Where can I find my case number?</a:t>
            </a:r>
            <a:br>
              <a:rPr lang="en-US" sz="3000" b="0" dirty="0">
                <a:solidFill>
                  <a:srgbClr val="000000"/>
                </a:solidFill>
              </a:rPr>
            </a:br>
            <a:br>
              <a:rPr lang="en-US" sz="3000" b="0" dirty="0">
                <a:solidFill>
                  <a:srgbClr val="000000"/>
                </a:solidFill>
              </a:rPr>
            </a:br>
            <a:endParaRPr lang="en-US" sz="3000" b="0" dirty="0">
              <a:solidFill>
                <a:srgbClr val="000000"/>
              </a:solidFill>
            </a:endParaRPr>
          </a:p>
        </p:txBody>
      </p:sp>
      <p:grpSp>
        <p:nvGrpSpPr>
          <p:cNvPr id="6" name="object 2">
            <a:extLst>
              <a:ext uri="{FF2B5EF4-FFF2-40B4-BE49-F238E27FC236}">
                <a16:creationId xmlns:a16="http://schemas.microsoft.com/office/drawing/2014/main" id="{3EF294CA-9924-D59E-A4DA-656FD6043214}"/>
              </a:ext>
            </a:extLst>
          </p:cNvPr>
          <p:cNvGrpSpPr/>
          <p:nvPr/>
        </p:nvGrpSpPr>
        <p:grpSpPr>
          <a:xfrm>
            <a:off x="2818796" y="1342002"/>
            <a:ext cx="5357796" cy="458232"/>
            <a:chOff x="1780032" y="2833877"/>
            <a:chExt cx="5991860" cy="584835"/>
          </a:xfrm>
        </p:grpSpPr>
        <p:pic>
          <p:nvPicPr>
            <p:cNvPr id="9" name="object 3">
              <a:extLst>
                <a:ext uri="{FF2B5EF4-FFF2-40B4-BE49-F238E27FC236}">
                  <a16:creationId xmlns:a16="http://schemas.microsoft.com/office/drawing/2014/main" id="{BB23F2DC-0E4B-7525-6FD1-E54ED472CC00}"/>
                </a:ext>
              </a:extLst>
            </p:cNvPr>
            <p:cNvPicPr/>
            <p:nvPr/>
          </p:nvPicPr>
          <p:blipFill>
            <a:blip r:embed="rId2" cstate="print"/>
            <a:stretch>
              <a:fillRect/>
            </a:stretch>
          </p:blipFill>
          <p:spPr>
            <a:xfrm>
              <a:off x="1799844" y="2853689"/>
              <a:ext cx="5951982" cy="544068"/>
            </a:xfrm>
            <a:prstGeom prst="rect">
              <a:avLst/>
            </a:prstGeom>
          </p:spPr>
        </p:pic>
        <p:sp>
          <p:nvSpPr>
            <p:cNvPr id="10" name="object 4">
              <a:extLst>
                <a:ext uri="{FF2B5EF4-FFF2-40B4-BE49-F238E27FC236}">
                  <a16:creationId xmlns:a16="http://schemas.microsoft.com/office/drawing/2014/main" id="{BB3D6D24-2D53-34B8-FFB8-DEAFD2CD18B1}"/>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12" name="Rectangle 11">
            <a:extLst>
              <a:ext uri="{FF2B5EF4-FFF2-40B4-BE49-F238E27FC236}">
                <a16:creationId xmlns:a16="http://schemas.microsoft.com/office/drawing/2014/main" id="{AE4051B8-C64B-A2DB-BFEE-711741523165}"/>
              </a:ext>
            </a:extLst>
          </p:cNvPr>
          <p:cNvSpPr/>
          <p:nvPr/>
        </p:nvSpPr>
        <p:spPr>
          <a:xfrm>
            <a:off x="5426070" y="1362425"/>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0CA82472-E2FB-66FB-160C-D862F1FB0226}"/>
              </a:ext>
            </a:extLst>
          </p:cNvPr>
          <p:cNvSpPr/>
          <p:nvPr/>
        </p:nvSpPr>
        <p:spPr>
          <a:xfrm>
            <a:off x="7298529" y="1847603"/>
            <a:ext cx="123567" cy="2122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FFBAF19-CBC2-37CE-ECCE-B4BB44D5ADBD}"/>
              </a:ext>
            </a:extLst>
          </p:cNvPr>
          <p:cNvPicPr>
            <a:picLocks noChangeAspect="1"/>
          </p:cNvPicPr>
          <p:nvPr/>
        </p:nvPicPr>
        <p:blipFill>
          <a:blip r:embed="rId3"/>
          <a:srcRect t="42460"/>
          <a:stretch>
            <a:fillRect/>
          </a:stretch>
        </p:blipFill>
        <p:spPr>
          <a:xfrm>
            <a:off x="2758695" y="1847603"/>
            <a:ext cx="5478857" cy="3162793"/>
          </a:xfrm>
          <a:prstGeom prst="rect">
            <a:avLst/>
          </a:prstGeom>
        </p:spPr>
      </p:pic>
      <p:sp>
        <p:nvSpPr>
          <p:cNvPr id="14" name="Rectangle 13">
            <a:extLst>
              <a:ext uri="{FF2B5EF4-FFF2-40B4-BE49-F238E27FC236}">
                <a16:creationId xmlns:a16="http://schemas.microsoft.com/office/drawing/2014/main" id="{8EA80C7F-2350-CBA7-1F22-BC6E025C9385}"/>
              </a:ext>
            </a:extLst>
          </p:cNvPr>
          <p:cNvSpPr/>
          <p:nvPr/>
        </p:nvSpPr>
        <p:spPr>
          <a:xfrm>
            <a:off x="3854441" y="4136666"/>
            <a:ext cx="1418682" cy="146835"/>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CF1C168-D087-0355-AEEC-C0E117AA1DE5}"/>
              </a:ext>
            </a:extLst>
          </p:cNvPr>
          <p:cNvSpPr/>
          <p:nvPr/>
        </p:nvSpPr>
        <p:spPr>
          <a:xfrm>
            <a:off x="3790831" y="4426696"/>
            <a:ext cx="1418682" cy="146835"/>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9917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365760" y="693838"/>
            <a:ext cx="11473732" cy="1371600"/>
          </a:xfrm>
          <a:prstGeom prst="rect">
            <a:avLst/>
          </a:prstGeom>
          <a:noFill/>
          <a:ln/>
        </p:spPr>
        <p:txBody>
          <a:bodyPr wrap="square" rtlCol="0" anchor="t">
            <a:noAutofit/>
          </a:bodyPr>
          <a:lstStyle/>
          <a:p>
            <a:pPr marL="0" indent="0">
              <a:buNone/>
            </a:pPr>
            <a:r>
              <a:rPr lang="en-US" sz="1600" dirty="0"/>
              <a:t>Benefit Details page can provide helpful information but can also be misleading if you’re not sure what to watch out for.</a:t>
            </a:r>
            <a:endParaRPr lang="en-US" sz="2000" dirty="0"/>
          </a:p>
        </p:txBody>
      </p:sp>
      <p:grpSp>
        <p:nvGrpSpPr>
          <p:cNvPr id="9" name="object 2">
            <a:extLst>
              <a:ext uri="{FF2B5EF4-FFF2-40B4-BE49-F238E27FC236}">
                <a16:creationId xmlns:a16="http://schemas.microsoft.com/office/drawing/2014/main" id="{EF8FE842-F896-8479-BA9E-FD547F7A9159}"/>
              </a:ext>
            </a:extLst>
          </p:cNvPr>
          <p:cNvGrpSpPr/>
          <p:nvPr/>
        </p:nvGrpSpPr>
        <p:grpSpPr>
          <a:xfrm>
            <a:off x="433404" y="1049100"/>
            <a:ext cx="5357796" cy="458232"/>
            <a:chOff x="1780032" y="2833877"/>
            <a:chExt cx="5991860" cy="584835"/>
          </a:xfrm>
        </p:grpSpPr>
        <p:pic>
          <p:nvPicPr>
            <p:cNvPr id="10" name="object 3">
              <a:extLst>
                <a:ext uri="{FF2B5EF4-FFF2-40B4-BE49-F238E27FC236}">
                  <a16:creationId xmlns:a16="http://schemas.microsoft.com/office/drawing/2014/main" id="{DD7C17E5-5C43-8D64-1E2A-17CEBA43DD8C}"/>
                </a:ext>
              </a:extLst>
            </p:cNvPr>
            <p:cNvPicPr/>
            <p:nvPr/>
          </p:nvPicPr>
          <p:blipFill>
            <a:blip r:embed="rId3" cstate="print"/>
            <a:stretch>
              <a:fillRect/>
            </a:stretch>
          </p:blipFill>
          <p:spPr>
            <a:xfrm>
              <a:off x="1799844" y="2853689"/>
              <a:ext cx="5951982" cy="544068"/>
            </a:xfrm>
            <a:prstGeom prst="rect">
              <a:avLst/>
            </a:prstGeom>
          </p:spPr>
        </p:pic>
        <p:sp>
          <p:nvSpPr>
            <p:cNvPr id="11" name="object 4">
              <a:extLst>
                <a:ext uri="{FF2B5EF4-FFF2-40B4-BE49-F238E27FC236}">
                  <a16:creationId xmlns:a16="http://schemas.microsoft.com/office/drawing/2014/main" id="{F361A4FB-0157-8146-0152-9856C292886E}"/>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13" name="Rectangle 12">
            <a:extLst>
              <a:ext uri="{FF2B5EF4-FFF2-40B4-BE49-F238E27FC236}">
                <a16:creationId xmlns:a16="http://schemas.microsoft.com/office/drawing/2014/main" id="{034937DB-2F84-9049-9CAF-EEE36702C4BE}"/>
              </a:ext>
            </a:extLst>
          </p:cNvPr>
          <p:cNvSpPr/>
          <p:nvPr/>
        </p:nvSpPr>
        <p:spPr>
          <a:xfrm>
            <a:off x="1731880" y="1080146"/>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bject 3">
            <a:extLst>
              <a:ext uri="{FF2B5EF4-FFF2-40B4-BE49-F238E27FC236}">
                <a16:creationId xmlns:a16="http://schemas.microsoft.com/office/drawing/2014/main" id="{DD04F946-9DE9-6D3B-C24D-96264CB4B9F0}"/>
              </a:ext>
            </a:extLst>
          </p:cNvPr>
          <p:cNvSpPr txBox="1"/>
          <p:nvPr/>
        </p:nvSpPr>
        <p:spPr>
          <a:xfrm>
            <a:off x="8228506" y="2528433"/>
            <a:ext cx="3199130" cy="304165"/>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sz="1450" spc="50" dirty="0">
                <a:solidFill>
                  <a:srgbClr val="001D60"/>
                </a:solidFill>
                <a:latin typeface="Calibri"/>
                <a:cs typeface="Calibri"/>
              </a:rPr>
              <a:t>Click </a:t>
            </a:r>
            <a:r>
              <a:rPr sz="1450" dirty="0">
                <a:solidFill>
                  <a:srgbClr val="001D60"/>
                </a:solidFill>
                <a:latin typeface="Calibri"/>
                <a:cs typeface="Calibri"/>
              </a:rPr>
              <a:t>here</a:t>
            </a:r>
            <a:r>
              <a:rPr sz="1450" spc="45" dirty="0">
                <a:solidFill>
                  <a:srgbClr val="001D60"/>
                </a:solidFill>
                <a:latin typeface="Calibri"/>
                <a:cs typeface="Calibri"/>
              </a:rPr>
              <a:t> </a:t>
            </a:r>
            <a:r>
              <a:rPr sz="1450" dirty="0">
                <a:solidFill>
                  <a:srgbClr val="001D60"/>
                </a:solidFill>
                <a:latin typeface="Calibri"/>
                <a:cs typeface="Calibri"/>
              </a:rPr>
              <a:t>to</a:t>
            </a:r>
            <a:r>
              <a:rPr sz="1450" spc="65" dirty="0">
                <a:solidFill>
                  <a:srgbClr val="001D60"/>
                </a:solidFill>
                <a:latin typeface="Calibri"/>
                <a:cs typeface="Calibri"/>
              </a:rPr>
              <a:t> </a:t>
            </a:r>
            <a:r>
              <a:rPr sz="1450" dirty="0">
                <a:solidFill>
                  <a:srgbClr val="001D60"/>
                </a:solidFill>
                <a:latin typeface="Calibri"/>
                <a:cs typeface="Calibri"/>
              </a:rPr>
              <a:t>get</a:t>
            </a:r>
            <a:r>
              <a:rPr sz="1450" spc="70" dirty="0">
                <a:solidFill>
                  <a:srgbClr val="001D60"/>
                </a:solidFill>
                <a:latin typeface="Calibri"/>
                <a:cs typeface="Calibri"/>
              </a:rPr>
              <a:t> </a:t>
            </a:r>
            <a:r>
              <a:rPr sz="1450" dirty="0">
                <a:solidFill>
                  <a:srgbClr val="001D60"/>
                </a:solidFill>
                <a:latin typeface="Calibri"/>
                <a:cs typeface="Calibri"/>
              </a:rPr>
              <a:t>detailed</a:t>
            </a:r>
            <a:r>
              <a:rPr sz="1450" spc="40" dirty="0">
                <a:solidFill>
                  <a:srgbClr val="001D60"/>
                </a:solidFill>
                <a:latin typeface="Calibri"/>
                <a:cs typeface="Calibri"/>
              </a:rPr>
              <a:t> </a:t>
            </a:r>
            <a:r>
              <a:rPr sz="1450" spc="-10" dirty="0">
                <a:solidFill>
                  <a:srgbClr val="001D60"/>
                </a:solidFill>
                <a:latin typeface="Calibri"/>
                <a:cs typeface="Calibri"/>
              </a:rPr>
              <a:t>information</a:t>
            </a:r>
            <a:endParaRPr sz="1450" dirty="0">
              <a:latin typeface="Calibri"/>
              <a:cs typeface="Calibri"/>
            </a:endParaRPr>
          </a:p>
        </p:txBody>
      </p:sp>
      <p:pic>
        <p:nvPicPr>
          <p:cNvPr id="28" name="Picture 27">
            <a:extLst>
              <a:ext uri="{FF2B5EF4-FFF2-40B4-BE49-F238E27FC236}">
                <a16:creationId xmlns:a16="http://schemas.microsoft.com/office/drawing/2014/main" id="{D57CA6FC-47A3-1106-5C99-3BE5FA4F162A}"/>
              </a:ext>
            </a:extLst>
          </p:cNvPr>
          <p:cNvPicPr>
            <a:picLocks noChangeAspect="1"/>
          </p:cNvPicPr>
          <p:nvPr/>
        </p:nvPicPr>
        <p:blipFill>
          <a:blip r:embed="rId4"/>
          <a:stretch>
            <a:fillRect/>
          </a:stretch>
        </p:blipFill>
        <p:spPr>
          <a:xfrm>
            <a:off x="629192" y="1760203"/>
            <a:ext cx="6306430" cy="3210373"/>
          </a:xfrm>
          <a:prstGeom prst="rect">
            <a:avLst/>
          </a:prstGeom>
        </p:spPr>
      </p:pic>
      <p:sp>
        <p:nvSpPr>
          <p:cNvPr id="21" name="Rectangle 20">
            <a:extLst>
              <a:ext uri="{FF2B5EF4-FFF2-40B4-BE49-F238E27FC236}">
                <a16:creationId xmlns:a16="http://schemas.microsoft.com/office/drawing/2014/main" id="{09F9A19D-49EE-39DB-DE84-831EA80716D3}"/>
              </a:ext>
            </a:extLst>
          </p:cNvPr>
          <p:cNvSpPr/>
          <p:nvPr/>
        </p:nvSpPr>
        <p:spPr>
          <a:xfrm>
            <a:off x="830969" y="3293905"/>
            <a:ext cx="1418682" cy="146835"/>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BF24227D-0D36-5179-36CF-6203C0B672C0}"/>
              </a:ext>
            </a:extLst>
          </p:cNvPr>
          <p:cNvCxnSpPr>
            <a:cxnSpLocks/>
            <a:stCxn id="23" idx="1"/>
          </p:cNvCxnSpPr>
          <p:nvPr/>
        </p:nvCxnSpPr>
        <p:spPr>
          <a:xfrm flipH="1">
            <a:off x="6679096" y="2680516"/>
            <a:ext cx="1549410" cy="225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object 3">
            <a:extLst>
              <a:ext uri="{FF2B5EF4-FFF2-40B4-BE49-F238E27FC236}">
                <a16:creationId xmlns:a16="http://schemas.microsoft.com/office/drawing/2014/main" id="{DA908C64-34CC-6025-3BE0-79032C556815}"/>
              </a:ext>
            </a:extLst>
          </p:cNvPr>
          <p:cNvSpPr txBox="1"/>
          <p:nvPr/>
        </p:nvSpPr>
        <p:spPr>
          <a:xfrm>
            <a:off x="7983340" y="4231337"/>
            <a:ext cx="3579467" cy="1146468"/>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sz="1450" spc="50" dirty="0">
                <a:solidFill>
                  <a:srgbClr val="001D60"/>
                </a:solidFill>
                <a:latin typeface="Calibri"/>
                <a:cs typeface="Calibri"/>
              </a:rPr>
              <a:t>Click </a:t>
            </a:r>
            <a:r>
              <a:rPr sz="1450" dirty="0">
                <a:solidFill>
                  <a:srgbClr val="001D60"/>
                </a:solidFill>
                <a:latin typeface="Calibri"/>
                <a:cs typeface="Calibri"/>
              </a:rPr>
              <a:t>here</a:t>
            </a:r>
            <a:r>
              <a:rPr sz="1450" spc="45" dirty="0">
                <a:solidFill>
                  <a:srgbClr val="001D60"/>
                </a:solidFill>
                <a:latin typeface="Calibri"/>
                <a:cs typeface="Calibri"/>
              </a:rPr>
              <a:t> </a:t>
            </a:r>
            <a:r>
              <a:rPr sz="1450" dirty="0">
                <a:solidFill>
                  <a:srgbClr val="001D60"/>
                </a:solidFill>
                <a:latin typeface="Calibri"/>
                <a:cs typeface="Calibri"/>
              </a:rPr>
              <a:t>to</a:t>
            </a:r>
            <a:r>
              <a:rPr sz="1450" spc="65" dirty="0">
                <a:solidFill>
                  <a:srgbClr val="001D60"/>
                </a:solidFill>
                <a:latin typeface="Calibri"/>
                <a:cs typeface="Calibri"/>
              </a:rPr>
              <a:t> </a:t>
            </a:r>
            <a:r>
              <a:rPr sz="1450" dirty="0">
                <a:solidFill>
                  <a:srgbClr val="001D60"/>
                </a:solidFill>
                <a:latin typeface="Calibri"/>
                <a:cs typeface="Calibri"/>
              </a:rPr>
              <a:t>get</a:t>
            </a:r>
            <a:r>
              <a:rPr sz="1450" spc="70" dirty="0">
                <a:solidFill>
                  <a:srgbClr val="001D60"/>
                </a:solidFill>
                <a:latin typeface="Calibri"/>
                <a:cs typeface="Calibri"/>
              </a:rPr>
              <a:t> </a:t>
            </a:r>
            <a:r>
              <a:rPr lang="en-US" sz="1450" dirty="0">
                <a:solidFill>
                  <a:srgbClr val="001D60"/>
                </a:solidFill>
                <a:latin typeface="Calibri"/>
                <a:cs typeface="Calibri"/>
              </a:rPr>
              <a:t>information about other benefits. If you applied for a benefit but do not see if here, either MMC does not have updated information or the application has not yet been processed.</a:t>
            </a:r>
            <a:endParaRPr sz="1450" dirty="0">
              <a:latin typeface="Calibri"/>
              <a:cs typeface="Calibri"/>
            </a:endParaRPr>
          </a:p>
        </p:txBody>
      </p:sp>
      <p:cxnSp>
        <p:nvCxnSpPr>
          <p:cNvPr id="31" name="Straight Arrow Connector 30">
            <a:extLst>
              <a:ext uri="{FF2B5EF4-FFF2-40B4-BE49-F238E27FC236}">
                <a16:creationId xmlns:a16="http://schemas.microsoft.com/office/drawing/2014/main" id="{AF029137-FA12-F3B5-2997-5D179648780A}"/>
              </a:ext>
            </a:extLst>
          </p:cNvPr>
          <p:cNvCxnSpPr>
            <a:cxnSpLocks/>
            <a:stCxn id="30" idx="1"/>
          </p:cNvCxnSpPr>
          <p:nvPr/>
        </p:nvCxnSpPr>
        <p:spPr>
          <a:xfrm flipH="1" flipV="1">
            <a:off x="6433931" y="4608919"/>
            <a:ext cx="1549409" cy="1956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itle 1">
            <a:extLst>
              <a:ext uri="{FF2B5EF4-FFF2-40B4-BE49-F238E27FC236}">
                <a16:creationId xmlns:a16="http://schemas.microsoft.com/office/drawing/2014/main" id="{CE1A72DB-7F7E-5B13-E8A5-B7B35F104D02}"/>
              </a:ext>
            </a:extLst>
          </p:cNvPr>
          <p:cNvSpPr txBox="1">
            <a:spLocks/>
          </p:cNvSpPr>
          <p:nvPr/>
        </p:nvSpPr>
        <p:spPr>
          <a:xfrm>
            <a:off x="409832" y="205190"/>
            <a:ext cx="10515600" cy="631653"/>
          </a:xfrm>
          <a:prstGeom prst="rect">
            <a:avLst/>
          </a:prstGeom>
        </p:spPr>
        <p:txBody>
          <a:bodyPr anchor="t">
            <a:normAutofit fontScale="975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Where can I find information about my current benefits?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8AD23-6192-2A73-BDCD-900FDCBFD1E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ACB3B9DE-BA1F-38AB-BC18-0297B70B1468}"/>
              </a:ext>
            </a:extLst>
          </p:cNvPr>
          <p:cNvSpPr/>
          <p:nvPr/>
        </p:nvSpPr>
        <p:spPr>
          <a:xfrm>
            <a:off x="365760" y="693838"/>
            <a:ext cx="11473732" cy="1371600"/>
          </a:xfrm>
          <a:prstGeom prst="rect">
            <a:avLst/>
          </a:prstGeom>
          <a:noFill/>
          <a:ln/>
        </p:spPr>
        <p:txBody>
          <a:bodyPr wrap="square" rtlCol="0" anchor="t">
            <a:noAutofit/>
          </a:bodyPr>
          <a:lstStyle/>
          <a:p>
            <a:pPr marL="0" indent="0">
              <a:buNone/>
            </a:pPr>
            <a:r>
              <a:rPr lang="en-US" sz="1600" dirty="0"/>
              <a:t>Benefit Details page can provide helpful information but can also be misleading if you’re not sure what to watch out for.</a:t>
            </a:r>
            <a:endParaRPr lang="en-US" sz="2000" dirty="0"/>
          </a:p>
        </p:txBody>
      </p:sp>
      <p:grpSp>
        <p:nvGrpSpPr>
          <p:cNvPr id="9" name="object 2">
            <a:extLst>
              <a:ext uri="{FF2B5EF4-FFF2-40B4-BE49-F238E27FC236}">
                <a16:creationId xmlns:a16="http://schemas.microsoft.com/office/drawing/2014/main" id="{48D6A45A-5018-3393-4768-211D493CEC6E}"/>
              </a:ext>
            </a:extLst>
          </p:cNvPr>
          <p:cNvGrpSpPr/>
          <p:nvPr/>
        </p:nvGrpSpPr>
        <p:grpSpPr>
          <a:xfrm>
            <a:off x="433404" y="1049100"/>
            <a:ext cx="5357796" cy="458232"/>
            <a:chOff x="1780032" y="2833877"/>
            <a:chExt cx="5991860" cy="584835"/>
          </a:xfrm>
        </p:grpSpPr>
        <p:pic>
          <p:nvPicPr>
            <p:cNvPr id="10" name="object 3">
              <a:extLst>
                <a:ext uri="{FF2B5EF4-FFF2-40B4-BE49-F238E27FC236}">
                  <a16:creationId xmlns:a16="http://schemas.microsoft.com/office/drawing/2014/main" id="{617766F4-F1CB-9F78-12A6-F21AE2A8ED9D}"/>
                </a:ext>
              </a:extLst>
            </p:cNvPr>
            <p:cNvPicPr/>
            <p:nvPr/>
          </p:nvPicPr>
          <p:blipFill>
            <a:blip r:embed="rId3" cstate="print"/>
            <a:stretch>
              <a:fillRect/>
            </a:stretch>
          </p:blipFill>
          <p:spPr>
            <a:xfrm>
              <a:off x="1799844" y="2853689"/>
              <a:ext cx="5951982" cy="544068"/>
            </a:xfrm>
            <a:prstGeom prst="rect">
              <a:avLst/>
            </a:prstGeom>
          </p:spPr>
        </p:pic>
        <p:sp>
          <p:nvSpPr>
            <p:cNvPr id="11" name="object 4">
              <a:extLst>
                <a:ext uri="{FF2B5EF4-FFF2-40B4-BE49-F238E27FC236}">
                  <a16:creationId xmlns:a16="http://schemas.microsoft.com/office/drawing/2014/main" id="{E24E1FC0-CCA0-44D0-0411-D7A540B6C532}"/>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13" name="Rectangle 12">
            <a:extLst>
              <a:ext uri="{FF2B5EF4-FFF2-40B4-BE49-F238E27FC236}">
                <a16:creationId xmlns:a16="http://schemas.microsoft.com/office/drawing/2014/main" id="{BA5E2684-6C6B-E345-D060-238A972DED76}"/>
              </a:ext>
            </a:extLst>
          </p:cNvPr>
          <p:cNvSpPr/>
          <p:nvPr/>
        </p:nvSpPr>
        <p:spPr>
          <a:xfrm>
            <a:off x="1731880" y="1080146"/>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bject 3">
            <a:extLst>
              <a:ext uri="{FF2B5EF4-FFF2-40B4-BE49-F238E27FC236}">
                <a16:creationId xmlns:a16="http://schemas.microsoft.com/office/drawing/2014/main" id="{7E3F1FAD-3FAC-8571-4AE7-A82F7D5A75D0}"/>
              </a:ext>
            </a:extLst>
          </p:cNvPr>
          <p:cNvSpPr txBox="1"/>
          <p:nvPr/>
        </p:nvSpPr>
        <p:spPr>
          <a:xfrm>
            <a:off x="6679097" y="2272230"/>
            <a:ext cx="3199130" cy="700192"/>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If DHS has recorded that you or someone else in your SNAP household is homeless, elderly, or disabled. MR #25.26.</a:t>
            </a:r>
            <a:endParaRPr sz="1450" dirty="0">
              <a:latin typeface="Calibri"/>
              <a:cs typeface="Calibri"/>
            </a:endParaRPr>
          </a:p>
        </p:txBody>
      </p:sp>
      <p:sp>
        <p:nvSpPr>
          <p:cNvPr id="30" name="object 3">
            <a:extLst>
              <a:ext uri="{FF2B5EF4-FFF2-40B4-BE49-F238E27FC236}">
                <a16:creationId xmlns:a16="http://schemas.microsoft.com/office/drawing/2014/main" id="{19C992F8-855A-235C-5232-ED9D6C28254A}"/>
              </a:ext>
            </a:extLst>
          </p:cNvPr>
          <p:cNvSpPr txBox="1"/>
          <p:nvPr/>
        </p:nvSpPr>
        <p:spPr>
          <a:xfrm>
            <a:off x="6886465" y="4268926"/>
            <a:ext cx="4832226" cy="1223412"/>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spc="50" dirty="0">
                <a:solidFill>
                  <a:srgbClr val="001D60"/>
                </a:solidFill>
                <a:latin typeface="Calibri"/>
                <a:cs typeface="Calibri"/>
              </a:rPr>
              <a:t>When you started getting SNAP.</a:t>
            </a:r>
          </a:p>
          <a:p>
            <a:pPr marL="74930">
              <a:lnSpc>
                <a:spcPct val="100000"/>
              </a:lnSpc>
              <a:spcBef>
                <a:spcPts val="240"/>
              </a:spcBef>
            </a:pPr>
            <a:r>
              <a:rPr lang="en-US" sz="1450" spc="50" dirty="0">
                <a:solidFill>
                  <a:srgbClr val="001D60"/>
                </a:solidFill>
                <a:latin typeface="Calibri"/>
                <a:cs typeface="Calibri"/>
              </a:rPr>
              <a:t>Current Certification period.</a:t>
            </a:r>
          </a:p>
          <a:p>
            <a:pPr marL="74930">
              <a:lnSpc>
                <a:spcPct val="100000"/>
              </a:lnSpc>
              <a:spcBef>
                <a:spcPts val="240"/>
              </a:spcBef>
            </a:pPr>
            <a:r>
              <a:rPr lang="en-US" sz="1450" spc="50" dirty="0">
                <a:solidFill>
                  <a:srgbClr val="001D60"/>
                </a:solidFill>
                <a:latin typeface="Calibri"/>
                <a:cs typeface="Calibri"/>
              </a:rPr>
              <a:t>Current benefit amount.</a:t>
            </a:r>
          </a:p>
          <a:p>
            <a:pPr marL="74930">
              <a:lnSpc>
                <a:spcPct val="100000"/>
              </a:lnSpc>
              <a:spcBef>
                <a:spcPts val="240"/>
              </a:spcBef>
            </a:pPr>
            <a:r>
              <a:rPr lang="en-US" sz="1450" spc="50" dirty="0">
                <a:solidFill>
                  <a:srgbClr val="001D60"/>
                </a:solidFill>
                <a:latin typeface="Calibri"/>
                <a:cs typeface="Calibri"/>
              </a:rPr>
              <a:t>Link to information about the EBT Account (not managed on this site because it is controlled by an outside vendor.)</a:t>
            </a:r>
          </a:p>
        </p:txBody>
      </p:sp>
      <p:pic>
        <p:nvPicPr>
          <p:cNvPr id="5" name="Picture 4">
            <a:extLst>
              <a:ext uri="{FF2B5EF4-FFF2-40B4-BE49-F238E27FC236}">
                <a16:creationId xmlns:a16="http://schemas.microsoft.com/office/drawing/2014/main" id="{6FDEDBA4-07C6-B7AB-B282-4056D76D1F09}"/>
              </a:ext>
            </a:extLst>
          </p:cNvPr>
          <p:cNvPicPr>
            <a:picLocks noChangeAspect="1"/>
          </p:cNvPicPr>
          <p:nvPr/>
        </p:nvPicPr>
        <p:blipFill>
          <a:blip r:embed="rId4"/>
          <a:stretch>
            <a:fillRect/>
          </a:stretch>
        </p:blipFill>
        <p:spPr>
          <a:xfrm>
            <a:off x="473309" y="1656708"/>
            <a:ext cx="5039596" cy="3721097"/>
          </a:xfrm>
          <a:prstGeom prst="rect">
            <a:avLst/>
          </a:prstGeom>
        </p:spPr>
      </p:pic>
      <p:sp>
        <p:nvSpPr>
          <p:cNvPr id="21" name="Rectangle 20">
            <a:extLst>
              <a:ext uri="{FF2B5EF4-FFF2-40B4-BE49-F238E27FC236}">
                <a16:creationId xmlns:a16="http://schemas.microsoft.com/office/drawing/2014/main" id="{5ACD31C7-D7B7-DF32-BC04-E757ACEEEE1B}"/>
              </a:ext>
            </a:extLst>
          </p:cNvPr>
          <p:cNvSpPr/>
          <p:nvPr/>
        </p:nvSpPr>
        <p:spPr>
          <a:xfrm>
            <a:off x="473309" y="4657353"/>
            <a:ext cx="872343" cy="147218"/>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48D20895-B2CC-D4C5-7EAD-0F230B7EB502}"/>
              </a:ext>
            </a:extLst>
          </p:cNvPr>
          <p:cNvCxnSpPr>
            <a:cxnSpLocks/>
          </p:cNvCxnSpPr>
          <p:nvPr/>
        </p:nvCxnSpPr>
        <p:spPr>
          <a:xfrm flipH="1">
            <a:off x="5279666" y="2463645"/>
            <a:ext cx="1268296" cy="112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9688A3C-70D5-440C-7995-E7869D28AED9}"/>
              </a:ext>
            </a:extLst>
          </p:cNvPr>
          <p:cNvCxnSpPr>
            <a:cxnSpLocks/>
          </p:cNvCxnSpPr>
          <p:nvPr/>
        </p:nvCxnSpPr>
        <p:spPr>
          <a:xfrm flipH="1" flipV="1">
            <a:off x="5327921" y="4646508"/>
            <a:ext cx="1549409" cy="1956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object 3">
            <a:extLst>
              <a:ext uri="{FF2B5EF4-FFF2-40B4-BE49-F238E27FC236}">
                <a16:creationId xmlns:a16="http://schemas.microsoft.com/office/drawing/2014/main" id="{053212C2-B8C4-95A8-CA07-55A6899B894C}"/>
              </a:ext>
            </a:extLst>
          </p:cNvPr>
          <p:cNvSpPr txBox="1"/>
          <p:nvPr/>
        </p:nvSpPr>
        <p:spPr>
          <a:xfrm>
            <a:off x="5514231" y="3321539"/>
            <a:ext cx="3199130" cy="477054"/>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This information is not reliable in some circumstances.</a:t>
            </a:r>
            <a:endParaRPr sz="1450" dirty="0">
              <a:latin typeface="Calibri"/>
              <a:cs typeface="Calibri"/>
            </a:endParaRPr>
          </a:p>
        </p:txBody>
      </p:sp>
      <p:cxnSp>
        <p:nvCxnSpPr>
          <p:cNvPr id="8" name="Straight Arrow Connector 7">
            <a:extLst>
              <a:ext uri="{FF2B5EF4-FFF2-40B4-BE49-F238E27FC236}">
                <a16:creationId xmlns:a16="http://schemas.microsoft.com/office/drawing/2014/main" id="{8A543FC0-562F-B8E1-F61C-3EC2DA5B1FE9}"/>
              </a:ext>
            </a:extLst>
          </p:cNvPr>
          <p:cNvCxnSpPr>
            <a:cxnSpLocks/>
            <a:stCxn id="5" idx="3"/>
          </p:cNvCxnSpPr>
          <p:nvPr/>
        </p:nvCxnSpPr>
        <p:spPr>
          <a:xfrm flipH="1" flipV="1">
            <a:off x="2051437" y="3179214"/>
            <a:ext cx="3461468" cy="338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5613A90-D4D3-3550-3F17-F409BDA4F429}"/>
              </a:ext>
            </a:extLst>
          </p:cNvPr>
          <p:cNvSpPr/>
          <p:nvPr/>
        </p:nvSpPr>
        <p:spPr>
          <a:xfrm>
            <a:off x="556591" y="3620883"/>
            <a:ext cx="2967952" cy="235500"/>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5478779-5583-9F2D-6C0A-B3E60C1AFF36}"/>
              </a:ext>
            </a:extLst>
          </p:cNvPr>
          <p:cNvSpPr txBox="1"/>
          <p:nvPr/>
        </p:nvSpPr>
        <p:spPr>
          <a:xfrm>
            <a:off x="6145938" y="1115413"/>
            <a:ext cx="2771913" cy="553998"/>
          </a:xfrm>
          <a:prstGeom prst="rect">
            <a:avLst/>
          </a:prstGeom>
          <a:noFill/>
          <a:ln w="76200">
            <a:solidFill>
              <a:srgbClr val="FFC000"/>
            </a:solidFill>
          </a:ln>
        </p:spPr>
        <p:txBody>
          <a:bodyPr wrap="none" rtlCol="0">
            <a:spAutoFit/>
          </a:bodyPr>
          <a:lstStyle/>
          <a:p>
            <a:r>
              <a:rPr lang="en-US" sz="3000" dirty="0"/>
              <a:t>Food Assistance</a:t>
            </a:r>
          </a:p>
        </p:txBody>
      </p:sp>
      <p:sp>
        <p:nvSpPr>
          <p:cNvPr id="19" name="Title 1">
            <a:extLst>
              <a:ext uri="{FF2B5EF4-FFF2-40B4-BE49-F238E27FC236}">
                <a16:creationId xmlns:a16="http://schemas.microsoft.com/office/drawing/2014/main" id="{8C6E4C6B-BBCC-C9C6-232E-20CDF69DEE72}"/>
              </a:ext>
            </a:extLst>
          </p:cNvPr>
          <p:cNvSpPr txBox="1">
            <a:spLocks/>
          </p:cNvSpPr>
          <p:nvPr/>
        </p:nvSpPr>
        <p:spPr>
          <a:xfrm>
            <a:off x="409832" y="205190"/>
            <a:ext cx="10515600" cy="631653"/>
          </a:xfrm>
          <a:prstGeom prst="rect">
            <a:avLst/>
          </a:prstGeom>
        </p:spPr>
        <p:txBody>
          <a:bodyPr anchor="t">
            <a:normAutofit fontScale="975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Where can I find information about my current benefits?</a:t>
            </a:r>
          </a:p>
        </p:txBody>
      </p:sp>
    </p:spTree>
    <p:extLst>
      <p:ext uri="{BB962C8B-B14F-4D97-AF65-F5344CB8AC3E}">
        <p14:creationId xmlns:p14="http://schemas.microsoft.com/office/powerpoint/2010/main" val="1103747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726DE-829E-33DB-5697-E8287349534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7B4B935-2CCC-8C1B-FB97-A66DCBAEE127}"/>
              </a:ext>
            </a:extLst>
          </p:cNvPr>
          <p:cNvPicPr>
            <a:picLocks noChangeAspect="1"/>
          </p:cNvPicPr>
          <p:nvPr/>
        </p:nvPicPr>
        <p:blipFill>
          <a:blip r:embed="rId3"/>
          <a:stretch>
            <a:fillRect/>
          </a:stretch>
        </p:blipFill>
        <p:spPr>
          <a:xfrm>
            <a:off x="365760" y="1669411"/>
            <a:ext cx="6639852" cy="3753374"/>
          </a:xfrm>
          <a:prstGeom prst="rect">
            <a:avLst/>
          </a:prstGeom>
          <a:ln>
            <a:solidFill>
              <a:schemeClr val="tx1"/>
            </a:solidFill>
          </a:ln>
        </p:spPr>
      </p:pic>
      <p:sp>
        <p:nvSpPr>
          <p:cNvPr id="3" name="Text 1">
            <a:extLst>
              <a:ext uri="{FF2B5EF4-FFF2-40B4-BE49-F238E27FC236}">
                <a16:creationId xmlns:a16="http://schemas.microsoft.com/office/drawing/2014/main" id="{AAEF0ABB-4C09-204E-65E5-D44197F20173}"/>
              </a:ext>
            </a:extLst>
          </p:cNvPr>
          <p:cNvSpPr/>
          <p:nvPr/>
        </p:nvSpPr>
        <p:spPr>
          <a:xfrm>
            <a:off x="365760" y="693838"/>
            <a:ext cx="11473732" cy="1371600"/>
          </a:xfrm>
          <a:prstGeom prst="rect">
            <a:avLst/>
          </a:prstGeom>
          <a:noFill/>
          <a:ln/>
        </p:spPr>
        <p:txBody>
          <a:bodyPr wrap="square" rtlCol="0" anchor="t">
            <a:noAutofit/>
          </a:bodyPr>
          <a:lstStyle/>
          <a:p>
            <a:pPr marL="0" indent="0">
              <a:buNone/>
            </a:pPr>
            <a:r>
              <a:rPr lang="en-US" sz="1600" dirty="0"/>
              <a:t>Benefit Details page can provide helpful information but can also be misleading if you’re not sure what to watch out for.</a:t>
            </a:r>
            <a:endParaRPr lang="en-US" sz="2000" dirty="0"/>
          </a:p>
        </p:txBody>
      </p:sp>
      <p:grpSp>
        <p:nvGrpSpPr>
          <p:cNvPr id="9" name="object 2">
            <a:extLst>
              <a:ext uri="{FF2B5EF4-FFF2-40B4-BE49-F238E27FC236}">
                <a16:creationId xmlns:a16="http://schemas.microsoft.com/office/drawing/2014/main" id="{3CA39969-B810-34BB-1192-EA13E4C3D8A1}"/>
              </a:ext>
            </a:extLst>
          </p:cNvPr>
          <p:cNvGrpSpPr/>
          <p:nvPr/>
        </p:nvGrpSpPr>
        <p:grpSpPr>
          <a:xfrm>
            <a:off x="433404" y="1049100"/>
            <a:ext cx="5357796" cy="458232"/>
            <a:chOff x="1780032" y="2833877"/>
            <a:chExt cx="5991860" cy="584835"/>
          </a:xfrm>
        </p:grpSpPr>
        <p:pic>
          <p:nvPicPr>
            <p:cNvPr id="10" name="object 3">
              <a:extLst>
                <a:ext uri="{FF2B5EF4-FFF2-40B4-BE49-F238E27FC236}">
                  <a16:creationId xmlns:a16="http://schemas.microsoft.com/office/drawing/2014/main" id="{DF36662C-295A-B43B-A70F-3A7DCBBAF95A}"/>
                </a:ext>
              </a:extLst>
            </p:cNvPr>
            <p:cNvPicPr/>
            <p:nvPr/>
          </p:nvPicPr>
          <p:blipFill>
            <a:blip r:embed="rId4" cstate="print"/>
            <a:stretch>
              <a:fillRect/>
            </a:stretch>
          </p:blipFill>
          <p:spPr>
            <a:xfrm>
              <a:off x="1799844" y="2853689"/>
              <a:ext cx="5951982" cy="544068"/>
            </a:xfrm>
            <a:prstGeom prst="rect">
              <a:avLst/>
            </a:prstGeom>
          </p:spPr>
        </p:pic>
        <p:sp>
          <p:nvSpPr>
            <p:cNvPr id="11" name="object 4">
              <a:extLst>
                <a:ext uri="{FF2B5EF4-FFF2-40B4-BE49-F238E27FC236}">
                  <a16:creationId xmlns:a16="http://schemas.microsoft.com/office/drawing/2014/main" id="{A6804A8F-E80E-E143-AA18-0D3324D092D5}"/>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13" name="Rectangle 12">
            <a:extLst>
              <a:ext uri="{FF2B5EF4-FFF2-40B4-BE49-F238E27FC236}">
                <a16:creationId xmlns:a16="http://schemas.microsoft.com/office/drawing/2014/main" id="{C465503B-C822-3BAF-AE5A-D3224F59F5F8}"/>
              </a:ext>
            </a:extLst>
          </p:cNvPr>
          <p:cNvSpPr/>
          <p:nvPr/>
        </p:nvSpPr>
        <p:spPr>
          <a:xfrm>
            <a:off x="1731880" y="1080146"/>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bject 3">
            <a:extLst>
              <a:ext uri="{FF2B5EF4-FFF2-40B4-BE49-F238E27FC236}">
                <a16:creationId xmlns:a16="http://schemas.microsoft.com/office/drawing/2014/main" id="{BB745FE6-FE2A-3DFA-E00D-53E0131F3A5E}"/>
              </a:ext>
            </a:extLst>
          </p:cNvPr>
          <p:cNvSpPr txBox="1"/>
          <p:nvPr/>
        </p:nvSpPr>
        <p:spPr>
          <a:xfrm>
            <a:off x="7113796" y="1891091"/>
            <a:ext cx="3199130" cy="253916"/>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When benefits started</a:t>
            </a:r>
            <a:endParaRPr sz="1450" dirty="0">
              <a:latin typeface="Calibri"/>
              <a:cs typeface="Calibri"/>
            </a:endParaRPr>
          </a:p>
        </p:txBody>
      </p:sp>
      <p:sp>
        <p:nvSpPr>
          <p:cNvPr id="30" name="object 3">
            <a:extLst>
              <a:ext uri="{FF2B5EF4-FFF2-40B4-BE49-F238E27FC236}">
                <a16:creationId xmlns:a16="http://schemas.microsoft.com/office/drawing/2014/main" id="{F4A8237F-97A4-BEC6-135F-DA254C88349A}"/>
              </a:ext>
            </a:extLst>
          </p:cNvPr>
          <p:cNvSpPr txBox="1"/>
          <p:nvPr/>
        </p:nvSpPr>
        <p:spPr>
          <a:xfrm>
            <a:off x="7001875" y="4547625"/>
            <a:ext cx="4832226" cy="923330"/>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i="1" spc="50" dirty="0">
                <a:solidFill>
                  <a:srgbClr val="001D60"/>
                </a:solidFill>
                <a:latin typeface="Calibri"/>
                <a:cs typeface="Calibri"/>
              </a:rPr>
              <a:t>Confusing! </a:t>
            </a:r>
            <a:r>
              <a:rPr lang="en-US" sz="1450" spc="50" dirty="0">
                <a:solidFill>
                  <a:srgbClr val="001D60"/>
                </a:solidFill>
                <a:latin typeface="Calibri"/>
                <a:cs typeface="Calibri"/>
              </a:rPr>
              <a:t>Generally, in the Benefits Details section, whenever you see benefits denied, check your notices. The information here is not the legal decision. You have a right to a notice laying out the factual basis for any denial.</a:t>
            </a:r>
          </a:p>
        </p:txBody>
      </p:sp>
      <p:sp>
        <p:nvSpPr>
          <p:cNvPr id="21" name="Rectangle 20">
            <a:extLst>
              <a:ext uri="{FF2B5EF4-FFF2-40B4-BE49-F238E27FC236}">
                <a16:creationId xmlns:a16="http://schemas.microsoft.com/office/drawing/2014/main" id="{DC75085E-00FB-A3BB-F4D4-EA3B5798C491}"/>
              </a:ext>
            </a:extLst>
          </p:cNvPr>
          <p:cNvSpPr/>
          <p:nvPr/>
        </p:nvSpPr>
        <p:spPr>
          <a:xfrm>
            <a:off x="556591" y="2641958"/>
            <a:ext cx="872343" cy="147218"/>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CA649568-B695-68A9-A63F-F279635B8EB1}"/>
              </a:ext>
            </a:extLst>
          </p:cNvPr>
          <p:cNvCxnSpPr>
            <a:cxnSpLocks/>
            <a:stCxn id="23" idx="1"/>
          </p:cNvCxnSpPr>
          <p:nvPr/>
        </p:nvCxnSpPr>
        <p:spPr>
          <a:xfrm flipH="1">
            <a:off x="3895003" y="2018049"/>
            <a:ext cx="3218793" cy="308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C4F11E5-7EE7-703D-05CF-6D8D1729DA81}"/>
              </a:ext>
            </a:extLst>
          </p:cNvPr>
          <p:cNvCxnSpPr>
            <a:cxnSpLocks/>
            <a:stCxn id="30" idx="1"/>
          </p:cNvCxnSpPr>
          <p:nvPr/>
        </p:nvCxnSpPr>
        <p:spPr>
          <a:xfrm flipH="1" flipV="1">
            <a:off x="5030388" y="4929051"/>
            <a:ext cx="1971487" cy="802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object 3">
            <a:extLst>
              <a:ext uri="{FF2B5EF4-FFF2-40B4-BE49-F238E27FC236}">
                <a16:creationId xmlns:a16="http://schemas.microsoft.com/office/drawing/2014/main" id="{2AE42681-5383-12C4-E10C-B8338996DCBF}"/>
              </a:ext>
            </a:extLst>
          </p:cNvPr>
          <p:cNvSpPr txBox="1"/>
          <p:nvPr/>
        </p:nvSpPr>
        <p:spPr>
          <a:xfrm>
            <a:off x="7282071" y="2641958"/>
            <a:ext cx="3199130" cy="253916"/>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We’ll get to this shortly</a:t>
            </a:r>
            <a:endParaRPr sz="1450" dirty="0">
              <a:latin typeface="Calibri"/>
              <a:cs typeface="Calibri"/>
            </a:endParaRPr>
          </a:p>
        </p:txBody>
      </p:sp>
      <p:cxnSp>
        <p:nvCxnSpPr>
          <p:cNvPr id="8" name="Straight Arrow Connector 7">
            <a:extLst>
              <a:ext uri="{FF2B5EF4-FFF2-40B4-BE49-F238E27FC236}">
                <a16:creationId xmlns:a16="http://schemas.microsoft.com/office/drawing/2014/main" id="{60F89335-942C-2C01-E04A-EC6D87F9FFA0}"/>
              </a:ext>
            </a:extLst>
          </p:cNvPr>
          <p:cNvCxnSpPr>
            <a:cxnSpLocks/>
          </p:cNvCxnSpPr>
          <p:nvPr/>
        </p:nvCxnSpPr>
        <p:spPr>
          <a:xfrm flipH="1">
            <a:off x="5030388" y="2786074"/>
            <a:ext cx="2231100" cy="693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505BE7D-B960-E902-ED5E-F5206AE282AF}"/>
              </a:ext>
            </a:extLst>
          </p:cNvPr>
          <p:cNvSpPr txBox="1"/>
          <p:nvPr/>
        </p:nvSpPr>
        <p:spPr>
          <a:xfrm>
            <a:off x="6145938" y="1115413"/>
            <a:ext cx="3272050" cy="553998"/>
          </a:xfrm>
          <a:prstGeom prst="rect">
            <a:avLst/>
          </a:prstGeom>
          <a:noFill/>
          <a:ln w="76200">
            <a:solidFill>
              <a:srgbClr val="FFC000"/>
            </a:solidFill>
          </a:ln>
        </p:spPr>
        <p:txBody>
          <a:bodyPr wrap="none" rtlCol="0">
            <a:spAutoFit/>
          </a:bodyPr>
          <a:lstStyle/>
          <a:p>
            <a:r>
              <a:rPr lang="en-US" sz="3000" dirty="0"/>
              <a:t>Medical Assistance</a:t>
            </a:r>
          </a:p>
        </p:txBody>
      </p:sp>
      <p:sp>
        <p:nvSpPr>
          <p:cNvPr id="14" name="Rectangle 13">
            <a:extLst>
              <a:ext uri="{FF2B5EF4-FFF2-40B4-BE49-F238E27FC236}">
                <a16:creationId xmlns:a16="http://schemas.microsoft.com/office/drawing/2014/main" id="{792D03F0-0EE7-75BC-5B96-B5D686FEACAE}"/>
              </a:ext>
            </a:extLst>
          </p:cNvPr>
          <p:cNvSpPr/>
          <p:nvPr/>
        </p:nvSpPr>
        <p:spPr>
          <a:xfrm>
            <a:off x="556590" y="2925675"/>
            <a:ext cx="872343" cy="147218"/>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bject 3">
            <a:extLst>
              <a:ext uri="{FF2B5EF4-FFF2-40B4-BE49-F238E27FC236}">
                <a16:creationId xmlns:a16="http://schemas.microsoft.com/office/drawing/2014/main" id="{B8EBCF71-4AAE-20A3-A58D-7221B75E2E93}"/>
              </a:ext>
            </a:extLst>
          </p:cNvPr>
          <p:cNvSpPr txBox="1"/>
          <p:nvPr/>
        </p:nvSpPr>
        <p:spPr>
          <a:xfrm>
            <a:off x="7113796" y="3438490"/>
            <a:ext cx="4407644" cy="725840"/>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MCO = Managed Care Organization</a:t>
            </a:r>
          </a:p>
          <a:p>
            <a:pPr marL="74930">
              <a:lnSpc>
                <a:spcPct val="100000"/>
              </a:lnSpc>
              <a:spcBef>
                <a:spcPts val="240"/>
              </a:spcBef>
            </a:pPr>
            <a:r>
              <a:rPr lang="en-US" sz="1450" dirty="0">
                <a:latin typeface="Calibri"/>
                <a:cs typeface="Calibri"/>
              </a:rPr>
              <a:t>This is who you should contact regarding how to use your medical benefits</a:t>
            </a:r>
            <a:endParaRPr sz="1450" dirty="0">
              <a:latin typeface="Calibri"/>
              <a:cs typeface="Calibri"/>
            </a:endParaRPr>
          </a:p>
        </p:txBody>
      </p:sp>
      <p:cxnSp>
        <p:nvCxnSpPr>
          <p:cNvPr id="22" name="Straight Arrow Connector 21">
            <a:extLst>
              <a:ext uri="{FF2B5EF4-FFF2-40B4-BE49-F238E27FC236}">
                <a16:creationId xmlns:a16="http://schemas.microsoft.com/office/drawing/2014/main" id="{F77D0BE4-991F-BA88-3E09-52EC1D681B47}"/>
              </a:ext>
            </a:extLst>
          </p:cNvPr>
          <p:cNvCxnSpPr>
            <a:cxnSpLocks/>
          </p:cNvCxnSpPr>
          <p:nvPr/>
        </p:nvCxnSpPr>
        <p:spPr>
          <a:xfrm flipH="1" flipV="1">
            <a:off x="4345577" y="3496532"/>
            <a:ext cx="2750673" cy="438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itle 1">
            <a:extLst>
              <a:ext uri="{FF2B5EF4-FFF2-40B4-BE49-F238E27FC236}">
                <a16:creationId xmlns:a16="http://schemas.microsoft.com/office/drawing/2014/main" id="{0A0F09A5-FA5C-C865-BD24-A0CC4465E678}"/>
              </a:ext>
            </a:extLst>
          </p:cNvPr>
          <p:cNvSpPr txBox="1">
            <a:spLocks/>
          </p:cNvSpPr>
          <p:nvPr/>
        </p:nvSpPr>
        <p:spPr>
          <a:xfrm>
            <a:off x="409832" y="205190"/>
            <a:ext cx="10515600" cy="631653"/>
          </a:xfrm>
          <a:prstGeom prst="rect">
            <a:avLst/>
          </a:prstGeom>
        </p:spPr>
        <p:txBody>
          <a:bodyPr anchor="t">
            <a:normAutofit fontScale="975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Where can I find information about my current benefits?</a:t>
            </a:r>
          </a:p>
        </p:txBody>
      </p:sp>
    </p:spTree>
    <p:extLst>
      <p:ext uri="{BB962C8B-B14F-4D97-AF65-F5344CB8AC3E}">
        <p14:creationId xmlns:p14="http://schemas.microsoft.com/office/powerpoint/2010/main" val="3191756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B0770-7BDA-A5A8-2DD5-0A90B02CEF3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15B559C0-1FD3-52E3-A3E0-D878172FF823}"/>
              </a:ext>
            </a:extLst>
          </p:cNvPr>
          <p:cNvSpPr/>
          <p:nvPr/>
        </p:nvSpPr>
        <p:spPr>
          <a:xfrm>
            <a:off x="365760" y="693838"/>
            <a:ext cx="11473732" cy="1371600"/>
          </a:xfrm>
          <a:prstGeom prst="rect">
            <a:avLst/>
          </a:prstGeom>
          <a:noFill/>
          <a:ln/>
        </p:spPr>
        <p:txBody>
          <a:bodyPr wrap="square" rtlCol="0" anchor="t">
            <a:noAutofit/>
          </a:bodyPr>
          <a:lstStyle/>
          <a:p>
            <a:pPr marL="0" indent="0">
              <a:buNone/>
            </a:pPr>
            <a:r>
              <a:rPr lang="en-US" sz="1600" dirty="0"/>
              <a:t>Benefit Details page can provide helpful information but can also be misleading if you’re not sure what to watch out for.</a:t>
            </a:r>
            <a:endParaRPr lang="en-US" sz="2000" dirty="0"/>
          </a:p>
        </p:txBody>
      </p:sp>
      <p:grpSp>
        <p:nvGrpSpPr>
          <p:cNvPr id="9" name="object 2">
            <a:extLst>
              <a:ext uri="{FF2B5EF4-FFF2-40B4-BE49-F238E27FC236}">
                <a16:creationId xmlns:a16="http://schemas.microsoft.com/office/drawing/2014/main" id="{91C55C5F-C500-2D05-F278-EF76C51DD8FD}"/>
              </a:ext>
            </a:extLst>
          </p:cNvPr>
          <p:cNvGrpSpPr/>
          <p:nvPr/>
        </p:nvGrpSpPr>
        <p:grpSpPr>
          <a:xfrm>
            <a:off x="409832" y="1465055"/>
            <a:ext cx="5357796" cy="458232"/>
            <a:chOff x="1780032" y="2833877"/>
            <a:chExt cx="5991860" cy="584835"/>
          </a:xfrm>
        </p:grpSpPr>
        <p:pic>
          <p:nvPicPr>
            <p:cNvPr id="10" name="object 3">
              <a:extLst>
                <a:ext uri="{FF2B5EF4-FFF2-40B4-BE49-F238E27FC236}">
                  <a16:creationId xmlns:a16="http://schemas.microsoft.com/office/drawing/2014/main" id="{02DA5CC9-1F68-371A-5020-32FBB63844C3}"/>
                </a:ext>
              </a:extLst>
            </p:cNvPr>
            <p:cNvPicPr/>
            <p:nvPr/>
          </p:nvPicPr>
          <p:blipFill>
            <a:blip r:embed="rId3" cstate="print"/>
            <a:stretch>
              <a:fillRect/>
            </a:stretch>
          </p:blipFill>
          <p:spPr>
            <a:xfrm>
              <a:off x="1799844" y="2853689"/>
              <a:ext cx="5951982" cy="544068"/>
            </a:xfrm>
            <a:prstGeom prst="rect">
              <a:avLst/>
            </a:prstGeom>
          </p:spPr>
        </p:pic>
        <p:sp>
          <p:nvSpPr>
            <p:cNvPr id="11" name="object 4">
              <a:extLst>
                <a:ext uri="{FF2B5EF4-FFF2-40B4-BE49-F238E27FC236}">
                  <a16:creationId xmlns:a16="http://schemas.microsoft.com/office/drawing/2014/main" id="{BA9EC7DC-C2B3-BA92-FA47-E3A89ABDE5DE}"/>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13" name="Rectangle 12">
            <a:extLst>
              <a:ext uri="{FF2B5EF4-FFF2-40B4-BE49-F238E27FC236}">
                <a16:creationId xmlns:a16="http://schemas.microsoft.com/office/drawing/2014/main" id="{0F864A92-326B-3827-44BA-2AAAF7E10D76}"/>
              </a:ext>
            </a:extLst>
          </p:cNvPr>
          <p:cNvSpPr/>
          <p:nvPr/>
        </p:nvSpPr>
        <p:spPr>
          <a:xfrm>
            <a:off x="1708308" y="1496101"/>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D87BE3E-4E01-678D-3640-A2937CBCCCFB}"/>
              </a:ext>
            </a:extLst>
          </p:cNvPr>
          <p:cNvSpPr txBox="1"/>
          <p:nvPr/>
        </p:nvSpPr>
        <p:spPr>
          <a:xfrm>
            <a:off x="6145938" y="1115413"/>
            <a:ext cx="2736647" cy="553998"/>
          </a:xfrm>
          <a:prstGeom prst="rect">
            <a:avLst/>
          </a:prstGeom>
          <a:noFill/>
          <a:ln w="76200">
            <a:solidFill>
              <a:srgbClr val="FFC000"/>
            </a:solidFill>
          </a:ln>
        </p:spPr>
        <p:txBody>
          <a:bodyPr wrap="none" rtlCol="0">
            <a:spAutoFit/>
          </a:bodyPr>
          <a:lstStyle/>
          <a:p>
            <a:r>
              <a:rPr lang="en-US" sz="3000" dirty="0"/>
              <a:t>Cash Assistance</a:t>
            </a:r>
          </a:p>
        </p:txBody>
      </p:sp>
      <p:sp>
        <p:nvSpPr>
          <p:cNvPr id="58" name="object 2">
            <a:extLst>
              <a:ext uri="{FF2B5EF4-FFF2-40B4-BE49-F238E27FC236}">
                <a16:creationId xmlns:a16="http://schemas.microsoft.com/office/drawing/2014/main" id="{D38316BD-F36B-DAA9-7235-9B168C1ADB87}"/>
              </a:ext>
            </a:extLst>
          </p:cNvPr>
          <p:cNvSpPr/>
          <p:nvPr/>
        </p:nvSpPr>
        <p:spPr>
          <a:xfrm>
            <a:off x="125729" y="4344161"/>
            <a:ext cx="977900" cy="381000"/>
          </a:xfrm>
          <a:custGeom>
            <a:avLst/>
            <a:gdLst/>
            <a:ahLst/>
            <a:cxnLst/>
            <a:rect l="l" t="t" r="r" b="b"/>
            <a:pathLst>
              <a:path w="977900" h="381000">
                <a:moveTo>
                  <a:pt x="0" y="381000"/>
                </a:moveTo>
                <a:lnTo>
                  <a:pt x="0" y="0"/>
                </a:lnTo>
                <a:lnTo>
                  <a:pt x="977646" y="0"/>
                </a:lnTo>
                <a:lnTo>
                  <a:pt x="977646" y="381000"/>
                </a:lnTo>
                <a:lnTo>
                  <a:pt x="0" y="381000"/>
                </a:lnTo>
                <a:close/>
              </a:path>
            </a:pathLst>
          </a:custGeom>
          <a:ln w="47142">
            <a:solidFill>
              <a:srgbClr val="FFBF00"/>
            </a:solidFill>
          </a:ln>
        </p:spPr>
        <p:txBody>
          <a:bodyPr wrap="square" lIns="0" tIns="0" rIns="0" bIns="0" rtlCol="0"/>
          <a:lstStyle/>
          <a:p>
            <a:endParaRPr/>
          </a:p>
        </p:txBody>
      </p:sp>
      <p:sp>
        <p:nvSpPr>
          <p:cNvPr id="59" name="object 3">
            <a:extLst>
              <a:ext uri="{FF2B5EF4-FFF2-40B4-BE49-F238E27FC236}">
                <a16:creationId xmlns:a16="http://schemas.microsoft.com/office/drawing/2014/main" id="{63B80B3B-B1DE-A970-851F-D7961D455A78}"/>
              </a:ext>
            </a:extLst>
          </p:cNvPr>
          <p:cNvSpPr txBox="1"/>
          <p:nvPr/>
        </p:nvSpPr>
        <p:spPr>
          <a:xfrm>
            <a:off x="189229" y="4358134"/>
            <a:ext cx="445134" cy="252729"/>
          </a:xfrm>
          <a:prstGeom prst="rect">
            <a:avLst/>
          </a:prstGeom>
        </p:spPr>
        <p:txBody>
          <a:bodyPr vert="horz" wrap="square" lIns="0" tIns="17145" rIns="0" bIns="0" rtlCol="0">
            <a:spAutoFit/>
          </a:bodyPr>
          <a:lstStyle/>
          <a:p>
            <a:pPr marL="12700">
              <a:lnSpc>
                <a:spcPct val="100000"/>
              </a:lnSpc>
              <a:spcBef>
                <a:spcPts val="135"/>
              </a:spcBef>
            </a:pPr>
            <a:r>
              <a:rPr sz="1450" spc="-20" dirty="0">
                <a:solidFill>
                  <a:srgbClr val="001D60"/>
                </a:solidFill>
                <a:latin typeface="Calibri"/>
                <a:cs typeface="Calibri"/>
              </a:rPr>
              <a:t>TANF</a:t>
            </a:r>
            <a:endParaRPr sz="1450">
              <a:latin typeface="Calibri"/>
              <a:cs typeface="Calibri"/>
            </a:endParaRPr>
          </a:p>
        </p:txBody>
      </p:sp>
      <p:grpSp>
        <p:nvGrpSpPr>
          <p:cNvPr id="60" name="object 4">
            <a:extLst>
              <a:ext uri="{FF2B5EF4-FFF2-40B4-BE49-F238E27FC236}">
                <a16:creationId xmlns:a16="http://schemas.microsoft.com/office/drawing/2014/main" id="{0BA0A5FF-3C9D-525C-6B38-F6AF6E624427}"/>
              </a:ext>
            </a:extLst>
          </p:cNvPr>
          <p:cNvGrpSpPr/>
          <p:nvPr/>
        </p:nvGrpSpPr>
        <p:grpSpPr>
          <a:xfrm>
            <a:off x="6411596" y="2007996"/>
            <a:ext cx="4401185" cy="4672330"/>
            <a:chOff x="5313997" y="2008441"/>
            <a:chExt cx="4401185" cy="4672330"/>
          </a:xfrm>
        </p:grpSpPr>
        <p:pic>
          <p:nvPicPr>
            <p:cNvPr id="61" name="object 5">
              <a:extLst>
                <a:ext uri="{FF2B5EF4-FFF2-40B4-BE49-F238E27FC236}">
                  <a16:creationId xmlns:a16="http://schemas.microsoft.com/office/drawing/2014/main" id="{59A5822E-4C97-F01B-7B77-0E896133B518}"/>
                </a:ext>
              </a:extLst>
            </p:cNvPr>
            <p:cNvPicPr/>
            <p:nvPr/>
          </p:nvPicPr>
          <p:blipFill>
            <a:blip r:embed="rId4" cstate="print"/>
            <a:stretch>
              <a:fillRect/>
            </a:stretch>
          </p:blipFill>
          <p:spPr>
            <a:xfrm>
              <a:off x="5357621" y="2047138"/>
              <a:ext cx="4314444" cy="4588357"/>
            </a:xfrm>
            <a:prstGeom prst="rect">
              <a:avLst/>
            </a:prstGeom>
          </p:spPr>
        </p:pic>
        <p:sp>
          <p:nvSpPr>
            <p:cNvPr id="62" name="object 6">
              <a:extLst>
                <a:ext uri="{FF2B5EF4-FFF2-40B4-BE49-F238E27FC236}">
                  <a16:creationId xmlns:a16="http://schemas.microsoft.com/office/drawing/2014/main" id="{2EFA4223-5B7F-B4C3-AFFA-AAB898F24489}"/>
                </a:ext>
              </a:extLst>
            </p:cNvPr>
            <p:cNvSpPr/>
            <p:nvPr/>
          </p:nvSpPr>
          <p:spPr>
            <a:xfrm>
              <a:off x="5337809" y="2032254"/>
              <a:ext cx="4353560" cy="4624705"/>
            </a:xfrm>
            <a:custGeom>
              <a:avLst/>
              <a:gdLst/>
              <a:ahLst/>
              <a:cxnLst/>
              <a:rect l="l" t="t" r="r" b="b"/>
              <a:pathLst>
                <a:path w="4353559" h="4624705">
                  <a:moveTo>
                    <a:pt x="0" y="4624578"/>
                  </a:moveTo>
                  <a:lnTo>
                    <a:pt x="0" y="0"/>
                  </a:lnTo>
                  <a:lnTo>
                    <a:pt x="4353305" y="0"/>
                  </a:lnTo>
                  <a:lnTo>
                    <a:pt x="4353305" y="4624578"/>
                  </a:lnTo>
                  <a:lnTo>
                    <a:pt x="0" y="4624578"/>
                  </a:lnTo>
                  <a:close/>
                </a:path>
              </a:pathLst>
            </a:custGeom>
            <a:ln w="47142">
              <a:solidFill>
                <a:srgbClr val="001D60"/>
              </a:solidFill>
            </a:ln>
          </p:spPr>
          <p:txBody>
            <a:bodyPr wrap="square" lIns="0" tIns="0" rIns="0" bIns="0" rtlCol="0"/>
            <a:lstStyle/>
            <a:p>
              <a:endParaRPr/>
            </a:p>
          </p:txBody>
        </p:sp>
        <p:sp>
          <p:nvSpPr>
            <p:cNvPr id="63" name="object 7">
              <a:extLst>
                <a:ext uri="{FF2B5EF4-FFF2-40B4-BE49-F238E27FC236}">
                  <a16:creationId xmlns:a16="http://schemas.microsoft.com/office/drawing/2014/main" id="{8A2D565F-5312-391A-8D6C-9FCC070DD438}"/>
                </a:ext>
              </a:extLst>
            </p:cNvPr>
            <p:cNvSpPr/>
            <p:nvPr/>
          </p:nvSpPr>
          <p:spPr>
            <a:xfrm>
              <a:off x="5589269" y="4489704"/>
              <a:ext cx="386715" cy="107950"/>
            </a:xfrm>
            <a:custGeom>
              <a:avLst/>
              <a:gdLst/>
              <a:ahLst/>
              <a:cxnLst/>
              <a:rect l="l" t="t" r="r" b="b"/>
              <a:pathLst>
                <a:path w="386714" h="107950">
                  <a:moveTo>
                    <a:pt x="386334" y="107441"/>
                  </a:moveTo>
                  <a:lnTo>
                    <a:pt x="386334" y="0"/>
                  </a:lnTo>
                  <a:lnTo>
                    <a:pt x="0" y="0"/>
                  </a:lnTo>
                  <a:lnTo>
                    <a:pt x="0" y="107442"/>
                  </a:lnTo>
                  <a:lnTo>
                    <a:pt x="386334" y="107441"/>
                  </a:lnTo>
                  <a:close/>
                </a:path>
              </a:pathLst>
            </a:custGeom>
            <a:solidFill>
              <a:srgbClr val="001D60"/>
            </a:solidFill>
          </p:spPr>
          <p:txBody>
            <a:bodyPr wrap="square" lIns="0" tIns="0" rIns="0" bIns="0" rtlCol="0"/>
            <a:lstStyle/>
            <a:p>
              <a:endParaRPr/>
            </a:p>
          </p:txBody>
        </p:sp>
        <p:sp>
          <p:nvSpPr>
            <p:cNvPr id="64" name="object 8">
              <a:extLst>
                <a:ext uri="{FF2B5EF4-FFF2-40B4-BE49-F238E27FC236}">
                  <a16:creationId xmlns:a16="http://schemas.microsoft.com/office/drawing/2014/main" id="{CC75AF4E-BF97-A2C3-D66B-E2725840BAB9}"/>
                </a:ext>
              </a:extLst>
            </p:cNvPr>
            <p:cNvSpPr/>
            <p:nvPr/>
          </p:nvSpPr>
          <p:spPr>
            <a:xfrm>
              <a:off x="5589269" y="4489704"/>
              <a:ext cx="386715" cy="107950"/>
            </a:xfrm>
            <a:custGeom>
              <a:avLst/>
              <a:gdLst/>
              <a:ahLst/>
              <a:cxnLst/>
              <a:rect l="l" t="t" r="r" b="b"/>
              <a:pathLst>
                <a:path w="386714" h="107950">
                  <a:moveTo>
                    <a:pt x="0" y="107442"/>
                  </a:moveTo>
                  <a:lnTo>
                    <a:pt x="0" y="0"/>
                  </a:lnTo>
                  <a:lnTo>
                    <a:pt x="386334" y="0"/>
                  </a:lnTo>
                  <a:lnTo>
                    <a:pt x="386334" y="107441"/>
                  </a:lnTo>
                  <a:lnTo>
                    <a:pt x="0" y="107442"/>
                  </a:lnTo>
                  <a:close/>
                </a:path>
              </a:pathLst>
            </a:custGeom>
            <a:ln w="10477">
              <a:solidFill>
                <a:srgbClr val="001244"/>
              </a:solidFill>
            </a:ln>
          </p:spPr>
          <p:txBody>
            <a:bodyPr wrap="square" lIns="0" tIns="0" rIns="0" bIns="0" rtlCol="0"/>
            <a:lstStyle/>
            <a:p>
              <a:endParaRPr/>
            </a:p>
          </p:txBody>
        </p:sp>
      </p:grpSp>
      <p:grpSp>
        <p:nvGrpSpPr>
          <p:cNvPr id="65" name="object 9">
            <a:extLst>
              <a:ext uri="{FF2B5EF4-FFF2-40B4-BE49-F238E27FC236}">
                <a16:creationId xmlns:a16="http://schemas.microsoft.com/office/drawing/2014/main" id="{6966D8E4-0F76-C11D-782F-06375D264E71}"/>
              </a:ext>
            </a:extLst>
          </p:cNvPr>
          <p:cNvGrpSpPr/>
          <p:nvPr/>
        </p:nvGrpSpPr>
        <p:grpSpPr>
          <a:xfrm>
            <a:off x="861872" y="3628694"/>
            <a:ext cx="3764279" cy="1721485"/>
            <a:chOff x="861872" y="3628694"/>
            <a:chExt cx="3764279" cy="1721485"/>
          </a:xfrm>
        </p:grpSpPr>
        <p:pic>
          <p:nvPicPr>
            <p:cNvPr id="66" name="object 10">
              <a:extLst>
                <a:ext uri="{FF2B5EF4-FFF2-40B4-BE49-F238E27FC236}">
                  <a16:creationId xmlns:a16="http://schemas.microsoft.com/office/drawing/2014/main" id="{05324DE0-F0BE-75F6-E985-117AB5421B08}"/>
                </a:ext>
              </a:extLst>
            </p:cNvPr>
            <p:cNvPicPr/>
            <p:nvPr/>
          </p:nvPicPr>
          <p:blipFill>
            <a:blip r:embed="rId5" cstate="print"/>
            <a:stretch>
              <a:fillRect/>
            </a:stretch>
          </p:blipFill>
          <p:spPr>
            <a:xfrm>
              <a:off x="906779" y="3672077"/>
              <a:ext cx="3678173" cy="1633727"/>
            </a:xfrm>
            <a:prstGeom prst="rect">
              <a:avLst/>
            </a:prstGeom>
          </p:spPr>
        </p:pic>
        <p:sp>
          <p:nvSpPr>
            <p:cNvPr id="67" name="object 11">
              <a:extLst>
                <a:ext uri="{FF2B5EF4-FFF2-40B4-BE49-F238E27FC236}">
                  <a16:creationId xmlns:a16="http://schemas.microsoft.com/office/drawing/2014/main" id="{BDD1A355-16B8-E2BD-F39F-5E1704931864}"/>
                </a:ext>
              </a:extLst>
            </p:cNvPr>
            <p:cNvSpPr/>
            <p:nvPr/>
          </p:nvSpPr>
          <p:spPr>
            <a:xfrm>
              <a:off x="885443" y="3652265"/>
              <a:ext cx="3717290" cy="1674495"/>
            </a:xfrm>
            <a:custGeom>
              <a:avLst/>
              <a:gdLst/>
              <a:ahLst/>
              <a:cxnLst/>
              <a:rect l="l" t="t" r="r" b="b"/>
              <a:pathLst>
                <a:path w="3717290" h="1674495">
                  <a:moveTo>
                    <a:pt x="0" y="1674114"/>
                  </a:moveTo>
                  <a:lnTo>
                    <a:pt x="0" y="0"/>
                  </a:lnTo>
                  <a:lnTo>
                    <a:pt x="3717035" y="0"/>
                  </a:lnTo>
                  <a:lnTo>
                    <a:pt x="3717035" y="1674114"/>
                  </a:lnTo>
                  <a:lnTo>
                    <a:pt x="0" y="1674114"/>
                  </a:lnTo>
                  <a:close/>
                </a:path>
              </a:pathLst>
            </a:custGeom>
            <a:ln w="47142">
              <a:solidFill>
                <a:srgbClr val="001D60"/>
              </a:solidFill>
            </a:ln>
          </p:spPr>
          <p:txBody>
            <a:bodyPr wrap="square" lIns="0" tIns="0" rIns="0" bIns="0" rtlCol="0"/>
            <a:lstStyle/>
            <a:p>
              <a:endParaRPr/>
            </a:p>
          </p:txBody>
        </p:sp>
        <p:sp>
          <p:nvSpPr>
            <p:cNvPr id="68" name="object 12">
              <a:extLst>
                <a:ext uri="{FF2B5EF4-FFF2-40B4-BE49-F238E27FC236}">
                  <a16:creationId xmlns:a16="http://schemas.microsoft.com/office/drawing/2014/main" id="{FCE0D84D-F997-597A-098F-0229A9A25D88}"/>
                </a:ext>
              </a:extLst>
            </p:cNvPr>
            <p:cNvSpPr/>
            <p:nvPr/>
          </p:nvSpPr>
          <p:spPr>
            <a:xfrm>
              <a:off x="1103375" y="4752594"/>
              <a:ext cx="232410" cy="77470"/>
            </a:xfrm>
            <a:custGeom>
              <a:avLst/>
              <a:gdLst/>
              <a:ahLst/>
              <a:cxnLst/>
              <a:rect l="l" t="t" r="r" b="b"/>
              <a:pathLst>
                <a:path w="232409" h="77470">
                  <a:moveTo>
                    <a:pt x="232409" y="76962"/>
                  </a:moveTo>
                  <a:lnTo>
                    <a:pt x="232409" y="0"/>
                  </a:lnTo>
                  <a:lnTo>
                    <a:pt x="0" y="0"/>
                  </a:lnTo>
                  <a:lnTo>
                    <a:pt x="0" y="76962"/>
                  </a:lnTo>
                  <a:lnTo>
                    <a:pt x="232409" y="76962"/>
                  </a:lnTo>
                  <a:close/>
                </a:path>
              </a:pathLst>
            </a:custGeom>
            <a:solidFill>
              <a:srgbClr val="001D60"/>
            </a:solidFill>
          </p:spPr>
          <p:txBody>
            <a:bodyPr wrap="square" lIns="0" tIns="0" rIns="0" bIns="0" rtlCol="0"/>
            <a:lstStyle/>
            <a:p>
              <a:endParaRPr/>
            </a:p>
          </p:txBody>
        </p:sp>
        <p:sp>
          <p:nvSpPr>
            <p:cNvPr id="69" name="object 13">
              <a:extLst>
                <a:ext uri="{FF2B5EF4-FFF2-40B4-BE49-F238E27FC236}">
                  <a16:creationId xmlns:a16="http://schemas.microsoft.com/office/drawing/2014/main" id="{7B119137-74D6-886A-7FE6-030EBB8CA759}"/>
                </a:ext>
              </a:extLst>
            </p:cNvPr>
            <p:cNvSpPr/>
            <p:nvPr/>
          </p:nvSpPr>
          <p:spPr>
            <a:xfrm>
              <a:off x="1103375" y="4752594"/>
              <a:ext cx="232410" cy="77470"/>
            </a:xfrm>
            <a:custGeom>
              <a:avLst/>
              <a:gdLst/>
              <a:ahLst/>
              <a:cxnLst/>
              <a:rect l="l" t="t" r="r" b="b"/>
              <a:pathLst>
                <a:path w="232409" h="77470">
                  <a:moveTo>
                    <a:pt x="0" y="76962"/>
                  </a:moveTo>
                  <a:lnTo>
                    <a:pt x="0" y="0"/>
                  </a:lnTo>
                  <a:lnTo>
                    <a:pt x="232409" y="0"/>
                  </a:lnTo>
                  <a:lnTo>
                    <a:pt x="232409" y="76962"/>
                  </a:lnTo>
                  <a:lnTo>
                    <a:pt x="0" y="76962"/>
                  </a:lnTo>
                  <a:close/>
                </a:path>
              </a:pathLst>
            </a:custGeom>
            <a:ln w="10477">
              <a:solidFill>
                <a:srgbClr val="001244"/>
              </a:solidFill>
            </a:ln>
          </p:spPr>
          <p:txBody>
            <a:bodyPr wrap="square" lIns="0" tIns="0" rIns="0" bIns="0" rtlCol="0"/>
            <a:lstStyle/>
            <a:p>
              <a:endParaRPr/>
            </a:p>
          </p:txBody>
        </p:sp>
        <p:sp>
          <p:nvSpPr>
            <p:cNvPr id="70" name="object 14">
              <a:extLst>
                <a:ext uri="{FF2B5EF4-FFF2-40B4-BE49-F238E27FC236}">
                  <a16:creationId xmlns:a16="http://schemas.microsoft.com/office/drawing/2014/main" id="{94E973EA-CBA1-2C9B-C18A-FAAD64E917BA}"/>
                </a:ext>
              </a:extLst>
            </p:cNvPr>
            <p:cNvSpPr/>
            <p:nvPr/>
          </p:nvSpPr>
          <p:spPr>
            <a:xfrm>
              <a:off x="1568957" y="4752594"/>
              <a:ext cx="231775" cy="77470"/>
            </a:xfrm>
            <a:custGeom>
              <a:avLst/>
              <a:gdLst/>
              <a:ahLst/>
              <a:cxnLst/>
              <a:rect l="l" t="t" r="r" b="b"/>
              <a:pathLst>
                <a:path w="231775" h="77470">
                  <a:moveTo>
                    <a:pt x="231647" y="76962"/>
                  </a:moveTo>
                  <a:lnTo>
                    <a:pt x="231647" y="0"/>
                  </a:lnTo>
                  <a:lnTo>
                    <a:pt x="0" y="0"/>
                  </a:lnTo>
                  <a:lnTo>
                    <a:pt x="0" y="76962"/>
                  </a:lnTo>
                  <a:lnTo>
                    <a:pt x="231647" y="76962"/>
                  </a:lnTo>
                  <a:close/>
                </a:path>
              </a:pathLst>
            </a:custGeom>
            <a:solidFill>
              <a:srgbClr val="001D60"/>
            </a:solidFill>
          </p:spPr>
          <p:txBody>
            <a:bodyPr wrap="square" lIns="0" tIns="0" rIns="0" bIns="0" rtlCol="0"/>
            <a:lstStyle/>
            <a:p>
              <a:endParaRPr/>
            </a:p>
          </p:txBody>
        </p:sp>
        <p:sp>
          <p:nvSpPr>
            <p:cNvPr id="71" name="object 15">
              <a:extLst>
                <a:ext uri="{FF2B5EF4-FFF2-40B4-BE49-F238E27FC236}">
                  <a16:creationId xmlns:a16="http://schemas.microsoft.com/office/drawing/2014/main" id="{FFC4E76F-F6BA-E233-9144-771221A67A48}"/>
                </a:ext>
              </a:extLst>
            </p:cNvPr>
            <p:cNvSpPr/>
            <p:nvPr/>
          </p:nvSpPr>
          <p:spPr>
            <a:xfrm>
              <a:off x="1568957" y="4752594"/>
              <a:ext cx="231775" cy="77470"/>
            </a:xfrm>
            <a:custGeom>
              <a:avLst/>
              <a:gdLst/>
              <a:ahLst/>
              <a:cxnLst/>
              <a:rect l="l" t="t" r="r" b="b"/>
              <a:pathLst>
                <a:path w="231775" h="77470">
                  <a:moveTo>
                    <a:pt x="0" y="76962"/>
                  </a:moveTo>
                  <a:lnTo>
                    <a:pt x="0" y="0"/>
                  </a:lnTo>
                  <a:lnTo>
                    <a:pt x="231647" y="0"/>
                  </a:lnTo>
                  <a:lnTo>
                    <a:pt x="231647" y="76962"/>
                  </a:lnTo>
                  <a:lnTo>
                    <a:pt x="0" y="76962"/>
                  </a:lnTo>
                  <a:close/>
                </a:path>
              </a:pathLst>
            </a:custGeom>
            <a:ln w="10477">
              <a:solidFill>
                <a:srgbClr val="001244"/>
              </a:solidFill>
            </a:ln>
          </p:spPr>
          <p:txBody>
            <a:bodyPr wrap="square" lIns="0" tIns="0" rIns="0" bIns="0" rtlCol="0"/>
            <a:lstStyle/>
            <a:p>
              <a:endParaRPr/>
            </a:p>
          </p:txBody>
        </p:sp>
        <p:sp>
          <p:nvSpPr>
            <p:cNvPr id="72" name="object 16">
              <a:extLst>
                <a:ext uri="{FF2B5EF4-FFF2-40B4-BE49-F238E27FC236}">
                  <a16:creationId xmlns:a16="http://schemas.microsoft.com/office/drawing/2014/main" id="{F03BB0C6-24EE-0340-0088-9D24F08C18C0}"/>
                </a:ext>
              </a:extLst>
            </p:cNvPr>
            <p:cNvSpPr/>
            <p:nvPr/>
          </p:nvSpPr>
          <p:spPr>
            <a:xfrm>
              <a:off x="1093469" y="5105400"/>
              <a:ext cx="232410" cy="78105"/>
            </a:xfrm>
            <a:custGeom>
              <a:avLst/>
              <a:gdLst/>
              <a:ahLst/>
              <a:cxnLst/>
              <a:rect l="l" t="t" r="r" b="b"/>
              <a:pathLst>
                <a:path w="232409" h="78104">
                  <a:moveTo>
                    <a:pt x="232409" y="77724"/>
                  </a:moveTo>
                  <a:lnTo>
                    <a:pt x="232409" y="0"/>
                  </a:lnTo>
                  <a:lnTo>
                    <a:pt x="0" y="0"/>
                  </a:lnTo>
                  <a:lnTo>
                    <a:pt x="0" y="77724"/>
                  </a:lnTo>
                  <a:lnTo>
                    <a:pt x="232409" y="77724"/>
                  </a:lnTo>
                  <a:close/>
                </a:path>
              </a:pathLst>
            </a:custGeom>
            <a:solidFill>
              <a:srgbClr val="001D60"/>
            </a:solidFill>
          </p:spPr>
          <p:txBody>
            <a:bodyPr wrap="square" lIns="0" tIns="0" rIns="0" bIns="0" rtlCol="0"/>
            <a:lstStyle/>
            <a:p>
              <a:endParaRPr/>
            </a:p>
          </p:txBody>
        </p:sp>
        <p:sp>
          <p:nvSpPr>
            <p:cNvPr id="73" name="object 17">
              <a:extLst>
                <a:ext uri="{FF2B5EF4-FFF2-40B4-BE49-F238E27FC236}">
                  <a16:creationId xmlns:a16="http://schemas.microsoft.com/office/drawing/2014/main" id="{19CA5E97-DF04-84E3-0E45-4C1C5C839930}"/>
                </a:ext>
              </a:extLst>
            </p:cNvPr>
            <p:cNvSpPr/>
            <p:nvPr/>
          </p:nvSpPr>
          <p:spPr>
            <a:xfrm>
              <a:off x="1093469" y="5105400"/>
              <a:ext cx="232410" cy="78105"/>
            </a:xfrm>
            <a:custGeom>
              <a:avLst/>
              <a:gdLst/>
              <a:ahLst/>
              <a:cxnLst/>
              <a:rect l="l" t="t" r="r" b="b"/>
              <a:pathLst>
                <a:path w="232409" h="78104">
                  <a:moveTo>
                    <a:pt x="0" y="77724"/>
                  </a:moveTo>
                  <a:lnTo>
                    <a:pt x="0" y="0"/>
                  </a:lnTo>
                  <a:lnTo>
                    <a:pt x="232409" y="0"/>
                  </a:lnTo>
                  <a:lnTo>
                    <a:pt x="232409" y="77724"/>
                  </a:lnTo>
                  <a:lnTo>
                    <a:pt x="0" y="77724"/>
                  </a:lnTo>
                  <a:close/>
                </a:path>
              </a:pathLst>
            </a:custGeom>
            <a:ln w="10477">
              <a:solidFill>
                <a:srgbClr val="001244"/>
              </a:solidFill>
            </a:ln>
          </p:spPr>
          <p:txBody>
            <a:bodyPr wrap="square" lIns="0" tIns="0" rIns="0" bIns="0" rtlCol="0"/>
            <a:lstStyle/>
            <a:p>
              <a:endParaRPr/>
            </a:p>
          </p:txBody>
        </p:sp>
        <p:sp>
          <p:nvSpPr>
            <p:cNvPr id="74" name="object 18">
              <a:extLst>
                <a:ext uri="{FF2B5EF4-FFF2-40B4-BE49-F238E27FC236}">
                  <a16:creationId xmlns:a16="http://schemas.microsoft.com/office/drawing/2014/main" id="{5B1A2FC2-8C68-7F39-6BB3-21376D3D6D8A}"/>
                </a:ext>
              </a:extLst>
            </p:cNvPr>
            <p:cNvSpPr/>
            <p:nvPr/>
          </p:nvSpPr>
          <p:spPr>
            <a:xfrm>
              <a:off x="1537715" y="5070347"/>
              <a:ext cx="304165" cy="113030"/>
            </a:xfrm>
            <a:custGeom>
              <a:avLst/>
              <a:gdLst/>
              <a:ahLst/>
              <a:cxnLst/>
              <a:rect l="l" t="t" r="r" b="b"/>
              <a:pathLst>
                <a:path w="304164" h="113029">
                  <a:moveTo>
                    <a:pt x="304038" y="112775"/>
                  </a:moveTo>
                  <a:lnTo>
                    <a:pt x="304038" y="0"/>
                  </a:lnTo>
                  <a:lnTo>
                    <a:pt x="0" y="0"/>
                  </a:lnTo>
                  <a:lnTo>
                    <a:pt x="0" y="112775"/>
                  </a:lnTo>
                  <a:lnTo>
                    <a:pt x="304038" y="112775"/>
                  </a:lnTo>
                  <a:close/>
                </a:path>
              </a:pathLst>
            </a:custGeom>
            <a:solidFill>
              <a:srgbClr val="001D60"/>
            </a:solidFill>
          </p:spPr>
          <p:txBody>
            <a:bodyPr wrap="square" lIns="0" tIns="0" rIns="0" bIns="0" rtlCol="0"/>
            <a:lstStyle/>
            <a:p>
              <a:endParaRPr/>
            </a:p>
          </p:txBody>
        </p:sp>
        <p:sp>
          <p:nvSpPr>
            <p:cNvPr id="75" name="object 19">
              <a:extLst>
                <a:ext uri="{FF2B5EF4-FFF2-40B4-BE49-F238E27FC236}">
                  <a16:creationId xmlns:a16="http://schemas.microsoft.com/office/drawing/2014/main" id="{26990D26-1FD1-DCAD-4F91-5C2EBC7006C5}"/>
                </a:ext>
              </a:extLst>
            </p:cNvPr>
            <p:cNvSpPr/>
            <p:nvPr/>
          </p:nvSpPr>
          <p:spPr>
            <a:xfrm>
              <a:off x="1537715" y="5070347"/>
              <a:ext cx="304165" cy="113030"/>
            </a:xfrm>
            <a:custGeom>
              <a:avLst/>
              <a:gdLst/>
              <a:ahLst/>
              <a:cxnLst/>
              <a:rect l="l" t="t" r="r" b="b"/>
              <a:pathLst>
                <a:path w="304164" h="113029">
                  <a:moveTo>
                    <a:pt x="0" y="112775"/>
                  </a:moveTo>
                  <a:lnTo>
                    <a:pt x="0" y="0"/>
                  </a:lnTo>
                  <a:lnTo>
                    <a:pt x="304038" y="0"/>
                  </a:lnTo>
                  <a:lnTo>
                    <a:pt x="304038" y="112775"/>
                  </a:lnTo>
                  <a:lnTo>
                    <a:pt x="0" y="112775"/>
                  </a:lnTo>
                  <a:close/>
                </a:path>
              </a:pathLst>
            </a:custGeom>
            <a:ln w="10477">
              <a:solidFill>
                <a:srgbClr val="001244"/>
              </a:solidFill>
            </a:ln>
          </p:spPr>
          <p:txBody>
            <a:bodyPr wrap="square" lIns="0" tIns="0" rIns="0" bIns="0" rtlCol="0"/>
            <a:lstStyle/>
            <a:p>
              <a:endParaRPr/>
            </a:p>
          </p:txBody>
        </p:sp>
      </p:grpSp>
      <p:sp>
        <p:nvSpPr>
          <p:cNvPr id="76" name="object 21">
            <a:extLst>
              <a:ext uri="{FF2B5EF4-FFF2-40B4-BE49-F238E27FC236}">
                <a16:creationId xmlns:a16="http://schemas.microsoft.com/office/drawing/2014/main" id="{858EED7D-59C5-7622-A190-56C771EB43D9}"/>
              </a:ext>
            </a:extLst>
          </p:cNvPr>
          <p:cNvSpPr/>
          <p:nvPr/>
        </p:nvSpPr>
        <p:spPr>
          <a:xfrm>
            <a:off x="125729" y="2624327"/>
            <a:ext cx="977900" cy="304800"/>
          </a:xfrm>
          <a:custGeom>
            <a:avLst/>
            <a:gdLst/>
            <a:ahLst/>
            <a:cxnLst/>
            <a:rect l="l" t="t" r="r" b="b"/>
            <a:pathLst>
              <a:path w="977900" h="304800">
                <a:moveTo>
                  <a:pt x="0" y="304800"/>
                </a:moveTo>
                <a:lnTo>
                  <a:pt x="0" y="0"/>
                </a:lnTo>
                <a:lnTo>
                  <a:pt x="977646" y="0"/>
                </a:lnTo>
                <a:lnTo>
                  <a:pt x="977646" y="304800"/>
                </a:lnTo>
                <a:lnTo>
                  <a:pt x="0" y="304800"/>
                </a:lnTo>
                <a:close/>
              </a:path>
            </a:pathLst>
          </a:custGeom>
          <a:ln w="47142">
            <a:solidFill>
              <a:srgbClr val="FFBF00"/>
            </a:solidFill>
          </a:ln>
        </p:spPr>
        <p:txBody>
          <a:bodyPr wrap="square" lIns="0" tIns="0" rIns="0" bIns="0" rtlCol="0"/>
          <a:lstStyle/>
          <a:p>
            <a:endParaRPr/>
          </a:p>
        </p:txBody>
      </p:sp>
      <p:sp>
        <p:nvSpPr>
          <p:cNvPr id="77" name="object 22">
            <a:extLst>
              <a:ext uri="{FF2B5EF4-FFF2-40B4-BE49-F238E27FC236}">
                <a16:creationId xmlns:a16="http://schemas.microsoft.com/office/drawing/2014/main" id="{E9DF0F52-0888-6528-3978-3ADE2A6B4A60}"/>
              </a:ext>
            </a:extLst>
          </p:cNvPr>
          <p:cNvSpPr txBox="1"/>
          <p:nvPr/>
        </p:nvSpPr>
        <p:spPr>
          <a:xfrm>
            <a:off x="189229" y="2638300"/>
            <a:ext cx="459105" cy="252729"/>
          </a:xfrm>
          <a:prstGeom prst="rect">
            <a:avLst/>
          </a:prstGeom>
        </p:spPr>
        <p:txBody>
          <a:bodyPr vert="horz" wrap="square" lIns="0" tIns="17145" rIns="0" bIns="0" rtlCol="0">
            <a:spAutoFit/>
          </a:bodyPr>
          <a:lstStyle/>
          <a:p>
            <a:pPr marL="12700">
              <a:lnSpc>
                <a:spcPct val="100000"/>
              </a:lnSpc>
              <a:spcBef>
                <a:spcPts val="135"/>
              </a:spcBef>
            </a:pPr>
            <a:r>
              <a:rPr sz="1450" spc="-20" dirty="0">
                <a:solidFill>
                  <a:srgbClr val="001D60"/>
                </a:solidFill>
                <a:latin typeface="Calibri"/>
                <a:cs typeface="Calibri"/>
              </a:rPr>
              <a:t>AABD</a:t>
            </a:r>
            <a:endParaRPr sz="1450">
              <a:latin typeface="Calibri"/>
              <a:cs typeface="Calibri"/>
            </a:endParaRPr>
          </a:p>
        </p:txBody>
      </p:sp>
      <p:grpSp>
        <p:nvGrpSpPr>
          <p:cNvPr id="78" name="object 23">
            <a:extLst>
              <a:ext uri="{FF2B5EF4-FFF2-40B4-BE49-F238E27FC236}">
                <a16:creationId xmlns:a16="http://schemas.microsoft.com/office/drawing/2014/main" id="{FAAB42D7-419E-A1CC-BAC1-93C75F353273}"/>
              </a:ext>
            </a:extLst>
          </p:cNvPr>
          <p:cNvGrpSpPr/>
          <p:nvPr/>
        </p:nvGrpSpPr>
        <p:grpSpPr>
          <a:xfrm>
            <a:off x="5919344" y="2503296"/>
            <a:ext cx="2533650" cy="427990"/>
            <a:chOff x="4821745" y="2503741"/>
            <a:chExt cx="2533650" cy="427990"/>
          </a:xfrm>
        </p:grpSpPr>
        <p:sp>
          <p:nvSpPr>
            <p:cNvPr id="79" name="object 24">
              <a:extLst>
                <a:ext uri="{FF2B5EF4-FFF2-40B4-BE49-F238E27FC236}">
                  <a16:creationId xmlns:a16="http://schemas.microsoft.com/office/drawing/2014/main" id="{3A921B44-0D08-3625-E3C2-58DA2DCB707E}"/>
                </a:ext>
              </a:extLst>
            </p:cNvPr>
            <p:cNvSpPr/>
            <p:nvPr/>
          </p:nvSpPr>
          <p:spPr>
            <a:xfrm>
              <a:off x="4845558" y="2527554"/>
              <a:ext cx="2486025" cy="380365"/>
            </a:xfrm>
            <a:custGeom>
              <a:avLst/>
              <a:gdLst/>
              <a:ahLst/>
              <a:cxnLst/>
              <a:rect l="l" t="t" r="r" b="b"/>
              <a:pathLst>
                <a:path w="2486025" h="380364">
                  <a:moveTo>
                    <a:pt x="2485643" y="380238"/>
                  </a:moveTo>
                  <a:lnTo>
                    <a:pt x="2485643" y="0"/>
                  </a:lnTo>
                  <a:lnTo>
                    <a:pt x="0" y="0"/>
                  </a:lnTo>
                  <a:lnTo>
                    <a:pt x="0" y="380238"/>
                  </a:lnTo>
                  <a:lnTo>
                    <a:pt x="2485643" y="380238"/>
                  </a:lnTo>
                  <a:close/>
                </a:path>
              </a:pathLst>
            </a:custGeom>
            <a:solidFill>
              <a:srgbClr val="FFFFFF"/>
            </a:solidFill>
          </p:spPr>
          <p:txBody>
            <a:bodyPr wrap="square" lIns="0" tIns="0" rIns="0" bIns="0" rtlCol="0"/>
            <a:lstStyle/>
            <a:p>
              <a:endParaRPr/>
            </a:p>
          </p:txBody>
        </p:sp>
        <p:sp>
          <p:nvSpPr>
            <p:cNvPr id="80" name="object 25">
              <a:extLst>
                <a:ext uri="{FF2B5EF4-FFF2-40B4-BE49-F238E27FC236}">
                  <a16:creationId xmlns:a16="http://schemas.microsoft.com/office/drawing/2014/main" id="{A14CA029-06DA-C9F8-3219-052C21D948E3}"/>
                </a:ext>
              </a:extLst>
            </p:cNvPr>
            <p:cNvSpPr/>
            <p:nvPr/>
          </p:nvSpPr>
          <p:spPr>
            <a:xfrm>
              <a:off x="4845558" y="2527554"/>
              <a:ext cx="2486025" cy="380365"/>
            </a:xfrm>
            <a:custGeom>
              <a:avLst/>
              <a:gdLst/>
              <a:ahLst/>
              <a:cxnLst/>
              <a:rect l="l" t="t" r="r" b="b"/>
              <a:pathLst>
                <a:path w="2486025" h="380364">
                  <a:moveTo>
                    <a:pt x="0" y="380238"/>
                  </a:moveTo>
                  <a:lnTo>
                    <a:pt x="0" y="0"/>
                  </a:lnTo>
                  <a:lnTo>
                    <a:pt x="2485643" y="0"/>
                  </a:lnTo>
                  <a:lnTo>
                    <a:pt x="2485643" y="380238"/>
                  </a:lnTo>
                  <a:lnTo>
                    <a:pt x="0" y="380238"/>
                  </a:lnTo>
                  <a:close/>
                </a:path>
              </a:pathLst>
            </a:custGeom>
            <a:ln w="47142">
              <a:solidFill>
                <a:srgbClr val="FFBF00"/>
              </a:solidFill>
            </a:ln>
          </p:spPr>
          <p:txBody>
            <a:bodyPr wrap="square" lIns="0" tIns="0" rIns="0" bIns="0" rtlCol="0"/>
            <a:lstStyle/>
            <a:p>
              <a:endParaRPr/>
            </a:p>
          </p:txBody>
        </p:sp>
      </p:grpSp>
      <p:sp>
        <p:nvSpPr>
          <p:cNvPr id="81" name="object 26">
            <a:extLst>
              <a:ext uri="{FF2B5EF4-FFF2-40B4-BE49-F238E27FC236}">
                <a16:creationId xmlns:a16="http://schemas.microsoft.com/office/drawing/2014/main" id="{497C885F-B99A-1E1C-B905-D6C669A2E9B5}"/>
              </a:ext>
            </a:extLst>
          </p:cNvPr>
          <p:cNvSpPr txBox="1"/>
          <p:nvPr/>
        </p:nvSpPr>
        <p:spPr>
          <a:xfrm>
            <a:off x="6006657" y="2540319"/>
            <a:ext cx="1720850" cy="252729"/>
          </a:xfrm>
          <a:prstGeom prst="rect">
            <a:avLst/>
          </a:prstGeom>
        </p:spPr>
        <p:txBody>
          <a:bodyPr vert="horz" wrap="square" lIns="0" tIns="17145" rIns="0" bIns="0" rtlCol="0">
            <a:spAutoFit/>
          </a:bodyPr>
          <a:lstStyle/>
          <a:p>
            <a:pPr marL="12700">
              <a:lnSpc>
                <a:spcPct val="100000"/>
              </a:lnSpc>
              <a:spcBef>
                <a:spcPts val="135"/>
              </a:spcBef>
            </a:pPr>
            <a:r>
              <a:rPr sz="1450" dirty="0">
                <a:solidFill>
                  <a:srgbClr val="001D60"/>
                </a:solidFill>
                <a:latin typeface="Calibri"/>
                <a:cs typeface="Calibri"/>
              </a:rPr>
              <a:t>Other</a:t>
            </a:r>
            <a:r>
              <a:rPr sz="1450" spc="95" dirty="0">
                <a:solidFill>
                  <a:srgbClr val="001D60"/>
                </a:solidFill>
                <a:latin typeface="Calibri"/>
                <a:cs typeface="Calibri"/>
              </a:rPr>
              <a:t> </a:t>
            </a:r>
            <a:r>
              <a:rPr sz="1450" dirty="0">
                <a:solidFill>
                  <a:srgbClr val="001D60"/>
                </a:solidFill>
                <a:latin typeface="Calibri"/>
                <a:cs typeface="Calibri"/>
              </a:rPr>
              <a:t>benefit</a:t>
            </a:r>
            <a:r>
              <a:rPr sz="1450" spc="95" dirty="0">
                <a:solidFill>
                  <a:srgbClr val="001D60"/>
                </a:solidFill>
                <a:latin typeface="Calibri"/>
                <a:cs typeface="Calibri"/>
              </a:rPr>
              <a:t> </a:t>
            </a:r>
            <a:r>
              <a:rPr sz="1450" spc="-10" dirty="0">
                <a:solidFill>
                  <a:srgbClr val="001D60"/>
                </a:solidFill>
                <a:latin typeface="Calibri"/>
                <a:cs typeface="Calibri"/>
              </a:rPr>
              <a:t>months</a:t>
            </a:r>
            <a:endParaRPr sz="1450">
              <a:latin typeface="Calibri"/>
              <a:cs typeface="Calibri"/>
            </a:endParaRPr>
          </a:p>
        </p:txBody>
      </p:sp>
      <p:sp>
        <p:nvSpPr>
          <p:cNvPr id="82" name="object 27">
            <a:extLst>
              <a:ext uri="{FF2B5EF4-FFF2-40B4-BE49-F238E27FC236}">
                <a16:creationId xmlns:a16="http://schemas.microsoft.com/office/drawing/2014/main" id="{1B16E144-C095-EA19-ED57-C02F33732384}"/>
              </a:ext>
            </a:extLst>
          </p:cNvPr>
          <p:cNvSpPr/>
          <p:nvPr/>
        </p:nvSpPr>
        <p:spPr>
          <a:xfrm>
            <a:off x="8885239" y="3201478"/>
            <a:ext cx="1880235" cy="533400"/>
          </a:xfrm>
          <a:custGeom>
            <a:avLst/>
            <a:gdLst/>
            <a:ahLst/>
            <a:cxnLst/>
            <a:rect l="l" t="t" r="r" b="b"/>
            <a:pathLst>
              <a:path w="1880234" h="533400">
                <a:moveTo>
                  <a:pt x="0" y="533400"/>
                </a:moveTo>
                <a:lnTo>
                  <a:pt x="0" y="0"/>
                </a:lnTo>
                <a:lnTo>
                  <a:pt x="1879853" y="0"/>
                </a:lnTo>
                <a:lnTo>
                  <a:pt x="1879853" y="533400"/>
                </a:lnTo>
                <a:lnTo>
                  <a:pt x="0" y="533400"/>
                </a:lnTo>
                <a:close/>
              </a:path>
            </a:pathLst>
          </a:custGeom>
          <a:ln w="47142">
            <a:solidFill>
              <a:srgbClr val="FFBF00"/>
            </a:solidFill>
          </a:ln>
        </p:spPr>
        <p:txBody>
          <a:bodyPr wrap="square" lIns="0" tIns="0" rIns="0" bIns="0" rtlCol="0"/>
          <a:lstStyle/>
          <a:p>
            <a:endParaRPr/>
          </a:p>
        </p:txBody>
      </p:sp>
      <p:sp>
        <p:nvSpPr>
          <p:cNvPr id="83" name="object 28">
            <a:extLst>
              <a:ext uri="{FF2B5EF4-FFF2-40B4-BE49-F238E27FC236}">
                <a16:creationId xmlns:a16="http://schemas.microsoft.com/office/drawing/2014/main" id="{265D15A9-1A6D-D4EF-DF9C-9CF535D61CC2}"/>
              </a:ext>
            </a:extLst>
          </p:cNvPr>
          <p:cNvSpPr txBox="1"/>
          <p:nvPr/>
        </p:nvSpPr>
        <p:spPr>
          <a:xfrm>
            <a:off x="8908810" y="3215451"/>
            <a:ext cx="1856739" cy="478790"/>
          </a:xfrm>
          <a:prstGeom prst="rect">
            <a:avLst/>
          </a:prstGeom>
        </p:spPr>
        <p:txBody>
          <a:bodyPr vert="horz" wrap="square" lIns="0" tIns="12065" rIns="0" bIns="0" rtlCol="0">
            <a:spAutoFit/>
          </a:bodyPr>
          <a:lstStyle/>
          <a:p>
            <a:pPr marL="52069" marR="534670">
              <a:lnSpc>
                <a:spcPct val="102400"/>
              </a:lnSpc>
              <a:spcBef>
                <a:spcPts val="95"/>
              </a:spcBef>
            </a:pPr>
            <a:r>
              <a:rPr sz="1450" dirty="0">
                <a:solidFill>
                  <a:srgbClr val="001D60"/>
                </a:solidFill>
                <a:latin typeface="Calibri"/>
                <a:cs typeface="Calibri"/>
              </a:rPr>
              <a:t>Start</a:t>
            </a:r>
            <a:r>
              <a:rPr sz="1450" spc="155" dirty="0">
                <a:solidFill>
                  <a:srgbClr val="001D60"/>
                </a:solidFill>
                <a:latin typeface="Calibri"/>
                <a:cs typeface="Calibri"/>
              </a:rPr>
              <a:t> </a:t>
            </a:r>
            <a:r>
              <a:rPr sz="1450" dirty="0">
                <a:solidFill>
                  <a:srgbClr val="001D60"/>
                </a:solidFill>
                <a:latin typeface="Calibri"/>
                <a:cs typeface="Calibri"/>
              </a:rPr>
              <a:t>date</a:t>
            </a:r>
            <a:r>
              <a:rPr sz="1450" spc="145" dirty="0">
                <a:solidFill>
                  <a:srgbClr val="001D60"/>
                </a:solidFill>
                <a:latin typeface="Calibri"/>
                <a:cs typeface="Calibri"/>
              </a:rPr>
              <a:t> </a:t>
            </a:r>
            <a:r>
              <a:rPr sz="1450" spc="25" dirty="0">
                <a:solidFill>
                  <a:srgbClr val="001D60"/>
                </a:solidFill>
                <a:latin typeface="Calibri"/>
                <a:cs typeface="Calibri"/>
              </a:rPr>
              <a:t>and </a:t>
            </a:r>
            <a:r>
              <a:rPr sz="1450" spc="10" dirty="0">
                <a:solidFill>
                  <a:srgbClr val="001D60"/>
                </a:solidFill>
                <a:latin typeface="Calibri"/>
                <a:cs typeface="Calibri"/>
              </a:rPr>
              <a:t>approval</a:t>
            </a:r>
            <a:r>
              <a:rPr sz="1450" spc="250" dirty="0">
                <a:solidFill>
                  <a:srgbClr val="001D60"/>
                </a:solidFill>
                <a:latin typeface="Calibri"/>
                <a:cs typeface="Calibri"/>
              </a:rPr>
              <a:t> </a:t>
            </a:r>
            <a:r>
              <a:rPr sz="1450" spc="-10" dirty="0">
                <a:solidFill>
                  <a:srgbClr val="001D60"/>
                </a:solidFill>
                <a:latin typeface="Calibri"/>
                <a:cs typeface="Calibri"/>
              </a:rPr>
              <a:t>period</a:t>
            </a:r>
            <a:endParaRPr sz="1450">
              <a:latin typeface="Calibri"/>
              <a:cs typeface="Calibri"/>
            </a:endParaRPr>
          </a:p>
        </p:txBody>
      </p:sp>
      <p:grpSp>
        <p:nvGrpSpPr>
          <p:cNvPr id="84" name="object 29">
            <a:extLst>
              <a:ext uri="{FF2B5EF4-FFF2-40B4-BE49-F238E27FC236}">
                <a16:creationId xmlns:a16="http://schemas.microsoft.com/office/drawing/2014/main" id="{300E940E-7EB0-C25F-9DC0-CA959244A4D0}"/>
              </a:ext>
            </a:extLst>
          </p:cNvPr>
          <p:cNvGrpSpPr/>
          <p:nvPr/>
        </p:nvGrpSpPr>
        <p:grpSpPr>
          <a:xfrm>
            <a:off x="9202040" y="4890642"/>
            <a:ext cx="1886585" cy="428625"/>
            <a:chOff x="8104441" y="4891087"/>
            <a:chExt cx="1886585" cy="428625"/>
          </a:xfrm>
        </p:grpSpPr>
        <p:sp>
          <p:nvSpPr>
            <p:cNvPr id="85" name="object 30">
              <a:extLst>
                <a:ext uri="{FF2B5EF4-FFF2-40B4-BE49-F238E27FC236}">
                  <a16:creationId xmlns:a16="http://schemas.microsoft.com/office/drawing/2014/main" id="{B9E342F7-EFCA-8213-66D7-B7536F10CE4E}"/>
                </a:ext>
              </a:extLst>
            </p:cNvPr>
            <p:cNvSpPr/>
            <p:nvPr/>
          </p:nvSpPr>
          <p:spPr>
            <a:xfrm>
              <a:off x="8128254" y="4914900"/>
              <a:ext cx="1838960" cy="381000"/>
            </a:xfrm>
            <a:custGeom>
              <a:avLst/>
              <a:gdLst/>
              <a:ahLst/>
              <a:cxnLst/>
              <a:rect l="l" t="t" r="r" b="b"/>
              <a:pathLst>
                <a:path w="1838959" h="381000">
                  <a:moveTo>
                    <a:pt x="1838705" y="381000"/>
                  </a:moveTo>
                  <a:lnTo>
                    <a:pt x="1838705" y="0"/>
                  </a:lnTo>
                  <a:lnTo>
                    <a:pt x="0" y="0"/>
                  </a:lnTo>
                  <a:lnTo>
                    <a:pt x="0" y="381000"/>
                  </a:lnTo>
                  <a:lnTo>
                    <a:pt x="1838705" y="381000"/>
                  </a:lnTo>
                  <a:close/>
                </a:path>
              </a:pathLst>
            </a:custGeom>
            <a:solidFill>
              <a:srgbClr val="FFFFFF"/>
            </a:solidFill>
          </p:spPr>
          <p:txBody>
            <a:bodyPr wrap="square" lIns="0" tIns="0" rIns="0" bIns="0" rtlCol="0"/>
            <a:lstStyle/>
            <a:p>
              <a:endParaRPr/>
            </a:p>
          </p:txBody>
        </p:sp>
        <p:sp>
          <p:nvSpPr>
            <p:cNvPr id="86" name="object 31">
              <a:extLst>
                <a:ext uri="{FF2B5EF4-FFF2-40B4-BE49-F238E27FC236}">
                  <a16:creationId xmlns:a16="http://schemas.microsoft.com/office/drawing/2014/main" id="{3EBA45C5-AFED-C4E6-2639-90175B66F3A9}"/>
                </a:ext>
              </a:extLst>
            </p:cNvPr>
            <p:cNvSpPr/>
            <p:nvPr/>
          </p:nvSpPr>
          <p:spPr>
            <a:xfrm>
              <a:off x="8128254" y="4914900"/>
              <a:ext cx="1838960" cy="381000"/>
            </a:xfrm>
            <a:custGeom>
              <a:avLst/>
              <a:gdLst/>
              <a:ahLst/>
              <a:cxnLst/>
              <a:rect l="l" t="t" r="r" b="b"/>
              <a:pathLst>
                <a:path w="1838959" h="381000">
                  <a:moveTo>
                    <a:pt x="0" y="381000"/>
                  </a:moveTo>
                  <a:lnTo>
                    <a:pt x="0" y="0"/>
                  </a:lnTo>
                  <a:lnTo>
                    <a:pt x="1838705" y="0"/>
                  </a:lnTo>
                  <a:lnTo>
                    <a:pt x="1838705" y="381000"/>
                  </a:lnTo>
                  <a:lnTo>
                    <a:pt x="0" y="381000"/>
                  </a:lnTo>
                  <a:close/>
                </a:path>
              </a:pathLst>
            </a:custGeom>
            <a:ln w="47142">
              <a:solidFill>
                <a:srgbClr val="FFBF00"/>
              </a:solidFill>
            </a:ln>
          </p:spPr>
          <p:txBody>
            <a:bodyPr wrap="square" lIns="0" tIns="0" rIns="0" bIns="0" rtlCol="0"/>
            <a:lstStyle/>
            <a:p>
              <a:endParaRPr/>
            </a:p>
          </p:txBody>
        </p:sp>
      </p:grpSp>
      <p:sp>
        <p:nvSpPr>
          <p:cNvPr id="87" name="object 32">
            <a:extLst>
              <a:ext uri="{FF2B5EF4-FFF2-40B4-BE49-F238E27FC236}">
                <a16:creationId xmlns:a16="http://schemas.microsoft.com/office/drawing/2014/main" id="{AF2CC07E-C591-EDDE-5066-A2DE68786B1A}"/>
              </a:ext>
            </a:extLst>
          </p:cNvPr>
          <p:cNvSpPr txBox="1"/>
          <p:nvPr/>
        </p:nvSpPr>
        <p:spPr>
          <a:xfrm>
            <a:off x="9289353" y="4928427"/>
            <a:ext cx="1289685" cy="252729"/>
          </a:xfrm>
          <a:prstGeom prst="rect">
            <a:avLst/>
          </a:prstGeom>
        </p:spPr>
        <p:txBody>
          <a:bodyPr vert="horz" wrap="square" lIns="0" tIns="17145" rIns="0" bIns="0" rtlCol="0">
            <a:spAutoFit/>
          </a:bodyPr>
          <a:lstStyle/>
          <a:p>
            <a:pPr marL="12700">
              <a:lnSpc>
                <a:spcPct val="100000"/>
              </a:lnSpc>
              <a:spcBef>
                <a:spcPts val="135"/>
              </a:spcBef>
            </a:pPr>
            <a:r>
              <a:rPr sz="1450" dirty="0">
                <a:solidFill>
                  <a:srgbClr val="001D60"/>
                </a:solidFill>
                <a:latin typeface="Calibri"/>
                <a:cs typeface="Calibri"/>
              </a:rPr>
              <a:t>Current</a:t>
            </a:r>
            <a:r>
              <a:rPr sz="1450" spc="175" dirty="0">
                <a:solidFill>
                  <a:srgbClr val="001D60"/>
                </a:solidFill>
                <a:latin typeface="Calibri"/>
                <a:cs typeface="Calibri"/>
              </a:rPr>
              <a:t> </a:t>
            </a:r>
            <a:r>
              <a:rPr sz="1450" spc="-10" dirty="0">
                <a:solidFill>
                  <a:srgbClr val="001D60"/>
                </a:solidFill>
                <a:latin typeface="Calibri"/>
                <a:cs typeface="Calibri"/>
              </a:rPr>
              <a:t>amount</a:t>
            </a:r>
            <a:endParaRPr sz="1450">
              <a:latin typeface="Calibri"/>
              <a:cs typeface="Calibri"/>
            </a:endParaRPr>
          </a:p>
        </p:txBody>
      </p:sp>
      <p:grpSp>
        <p:nvGrpSpPr>
          <p:cNvPr id="88" name="object 33">
            <a:extLst>
              <a:ext uri="{FF2B5EF4-FFF2-40B4-BE49-F238E27FC236}">
                <a16:creationId xmlns:a16="http://schemas.microsoft.com/office/drawing/2014/main" id="{A3842B78-A9EE-69B7-F377-7A9BDD63BEC3}"/>
              </a:ext>
            </a:extLst>
          </p:cNvPr>
          <p:cNvGrpSpPr/>
          <p:nvPr/>
        </p:nvGrpSpPr>
        <p:grpSpPr>
          <a:xfrm>
            <a:off x="6149658" y="2892106"/>
            <a:ext cx="3643629" cy="2033905"/>
            <a:chOff x="5052059" y="2892551"/>
            <a:chExt cx="3643629" cy="2033905"/>
          </a:xfrm>
        </p:grpSpPr>
        <p:pic>
          <p:nvPicPr>
            <p:cNvPr id="89" name="object 34">
              <a:extLst>
                <a:ext uri="{FF2B5EF4-FFF2-40B4-BE49-F238E27FC236}">
                  <a16:creationId xmlns:a16="http://schemas.microsoft.com/office/drawing/2014/main" id="{A02FE7D2-0106-1920-8751-552D8778DEA8}"/>
                </a:ext>
              </a:extLst>
            </p:cNvPr>
            <p:cNvPicPr/>
            <p:nvPr/>
          </p:nvPicPr>
          <p:blipFill>
            <a:blip r:embed="rId6" cstate="print"/>
            <a:stretch>
              <a:fillRect/>
            </a:stretch>
          </p:blipFill>
          <p:spPr>
            <a:xfrm>
              <a:off x="8395715" y="4752594"/>
              <a:ext cx="144779" cy="173736"/>
            </a:xfrm>
            <a:prstGeom prst="rect">
              <a:avLst/>
            </a:prstGeom>
          </p:spPr>
        </p:pic>
        <p:sp>
          <p:nvSpPr>
            <p:cNvPr id="90" name="object 35">
              <a:extLst>
                <a:ext uri="{FF2B5EF4-FFF2-40B4-BE49-F238E27FC236}">
                  <a16:creationId xmlns:a16="http://schemas.microsoft.com/office/drawing/2014/main" id="{3FFD8BDE-5B94-D126-7036-0D8FD96BD403}"/>
                </a:ext>
              </a:extLst>
            </p:cNvPr>
            <p:cNvSpPr/>
            <p:nvPr/>
          </p:nvSpPr>
          <p:spPr>
            <a:xfrm>
              <a:off x="5052060" y="2892551"/>
              <a:ext cx="3643629" cy="1419225"/>
            </a:xfrm>
            <a:custGeom>
              <a:avLst/>
              <a:gdLst/>
              <a:ahLst/>
              <a:cxnLst/>
              <a:rect l="l" t="t" r="r" b="b"/>
              <a:pathLst>
                <a:path w="3643629" h="1419225">
                  <a:moveTo>
                    <a:pt x="537210" y="343662"/>
                  </a:moveTo>
                  <a:lnTo>
                    <a:pt x="472440" y="238506"/>
                  </a:lnTo>
                  <a:lnTo>
                    <a:pt x="453021" y="269938"/>
                  </a:lnTo>
                  <a:lnTo>
                    <a:pt x="19812" y="0"/>
                  </a:lnTo>
                  <a:lnTo>
                    <a:pt x="0" y="31242"/>
                  </a:lnTo>
                  <a:lnTo>
                    <a:pt x="433781" y="301078"/>
                  </a:lnTo>
                  <a:lnTo>
                    <a:pt x="414528" y="332232"/>
                  </a:lnTo>
                  <a:lnTo>
                    <a:pt x="468630" y="337273"/>
                  </a:lnTo>
                  <a:lnTo>
                    <a:pt x="537210" y="343662"/>
                  </a:lnTo>
                  <a:close/>
                </a:path>
                <a:path w="3643629" h="1419225">
                  <a:moveTo>
                    <a:pt x="3643122" y="932688"/>
                  </a:moveTo>
                  <a:lnTo>
                    <a:pt x="3622548" y="902208"/>
                  </a:lnTo>
                  <a:lnTo>
                    <a:pt x="2990481" y="1340713"/>
                  </a:lnTo>
                  <a:lnTo>
                    <a:pt x="2969514" y="1310640"/>
                  </a:lnTo>
                  <a:lnTo>
                    <a:pt x="2910840" y="1418844"/>
                  </a:lnTo>
                  <a:lnTo>
                    <a:pt x="2975610" y="1409534"/>
                  </a:lnTo>
                  <a:lnTo>
                    <a:pt x="3032760" y="1401318"/>
                  </a:lnTo>
                  <a:lnTo>
                    <a:pt x="3011754" y="1371219"/>
                  </a:lnTo>
                  <a:lnTo>
                    <a:pt x="3643122" y="932688"/>
                  </a:lnTo>
                  <a:close/>
                </a:path>
              </a:pathLst>
            </a:custGeom>
            <a:solidFill>
              <a:srgbClr val="001D60"/>
            </a:solidFill>
          </p:spPr>
          <p:txBody>
            <a:bodyPr wrap="square" lIns="0" tIns="0" rIns="0" bIns="0" rtlCol="0"/>
            <a:lstStyle/>
            <a:p>
              <a:endParaRPr/>
            </a:p>
          </p:txBody>
        </p:sp>
      </p:grpSp>
      <p:grpSp>
        <p:nvGrpSpPr>
          <p:cNvPr id="91" name="object 36">
            <a:extLst>
              <a:ext uri="{FF2B5EF4-FFF2-40B4-BE49-F238E27FC236}">
                <a16:creationId xmlns:a16="http://schemas.microsoft.com/office/drawing/2014/main" id="{F1E64003-270C-65EB-461B-8D54E134380B}"/>
              </a:ext>
            </a:extLst>
          </p:cNvPr>
          <p:cNvGrpSpPr/>
          <p:nvPr/>
        </p:nvGrpSpPr>
        <p:grpSpPr>
          <a:xfrm>
            <a:off x="861872" y="2120696"/>
            <a:ext cx="3764279" cy="1389380"/>
            <a:chOff x="861872" y="2120696"/>
            <a:chExt cx="3764279" cy="1389380"/>
          </a:xfrm>
        </p:grpSpPr>
        <p:pic>
          <p:nvPicPr>
            <p:cNvPr id="92" name="object 37">
              <a:extLst>
                <a:ext uri="{FF2B5EF4-FFF2-40B4-BE49-F238E27FC236}">
                  <a16:creationId xmlns:a16="http://schemas.microsoft.com/office/drawing/2014/main" id="{4A5D4B24-3052-A60E-247F-F77F75D7633F}"/>
                </a:ext>
              </a:extLst>
            </p:cNvPr>
            <p:cNvPicPr/>
            <p:nvPr/>
          </p:nvPicPr>
          <p:blipFill>
            <a:blip r:embed="rId7" cstate="print"/>
            <a:stretch>
              <a:fillRect/>
            </a:stretch>
          </p:blipFill>
          <p:spPr>
            <a:xfrm>
              <a:off x="906779" y="2163317"/>
              <a:ext cx="3678173" cy="1305305"/>
            </a:xfrm>
            <a:prstGeom prst="rect">
              <a:avLst/>
            </a:prstGeom>
          </p:spPr>
        </p:pic>
        <p:sp>
          <p:nvSpPr>
            <p:cNvPr id="93" name="object 38">
              <a:extLst>
                <a:ext uri="{FF2B5EF4-FFF2-40B4-BE49-F238E27FC236}">
                  <a16:creationId xmlns:a16="http://schemas.microsoft.com/office/drawing/2014/main" id="{1DDCDEF8-8373-BA4C-EB6D-7D6DA49CA031}"/>
                </a:ext>
              </a:extLst>
            </p:cNvPr>
            <p:cNvSpPr/>
            <p:nvPr/>
          </p:nvSpPr>
          <p:spPr>
            <a:xfrm>
              <a:off x="885443" y="2144267"/>
              <a:ext cx="3717290" cy="1342390"/>
            </a:xfrm>
            <a:custGeom>
              <a:avLst/>
              <a:gdLst/>
              <a:ahLst/>
              <a:cxnLst/>
              <a:rect l="l" t="t" r="r" b="b"/>
              <a:pathLst>
                <a:path w="3717290" h="1342389">
                  <a:moveTo>
                    <a:pt x="0" y="1341882"/>
                  </a:moveTo>
                  <a:lnTo>
                    <a:pt x="0" y="0"/>
                  </a:lnTo>
                  <a:lnTo>
                    <a:pt x="3717035" y="0"/>
                  </a:lnTo>
                  <a:lnTo>
                    <a:pt x="3717035" y="1341882"/>
                  </a:lnTo>
                  <a:lnTo>
                    <a:pt x="0" y="1341882"/>
                  </a:lnTo>
                  <a:close/>
                </a:path>
              </a:pathLst>
            </a:custGeom>
            <a:ln w="47142">
              <a:solidFill>
                <a:srgbClr val="001D60"/>
              </a:solidFill>
            </a:ln>
          </p:spPr>
          <p:txBody>
            <a:bodyPr wrap="square" lIns="0" tIns="0" rIns="0" bIns="0" rtlCol="0"/>
            <a:lstStyle/>
            <a:p>
              <a:endParaRPr/>
            </a:p>
          </p:txBody>
        </p:sp>
        <p:sp>
          <p:nvSpPr>
            <p:cNvPr id="94" name="object 39">
              <a:extLst>
                <a:ext uri="{FF2B5EF4-FFF2-40B4-BE49-F238E27FC236}">
                  <a16:creationId xmlns:a16="http://schemas.microsoft.com/office/drawing/2014/main" id="{5C6CC985-E8C1-3CDE-35B0-16AF6160BA05}"/>
                </a:ext>
              </a:extLst>
            </p:cNvPr>
            <p:cNvSpPr/>
            <p:nvPr/>
          </p:nvSpPr>
          <p:spPr>
            <a:xfrm>
              <a:off x="1345691" y="3236213"/>
              <a:ext cx="357505" cy="116205"/>
            </a:xfrm>
            <a:custGeom>
              <a:avLst/>
              <a:gdLst/>
              <a:ahLst/>
              <a:cxnLst/>
              <a:rect l="l" t="t" r="r" b="b"/>
              <a:pathLst>
                <a:path w="357505" h="116204">
                  <a:moveTo>
                    <a:pt x="357378" y="115824"/>
                  </a:moveTo>
                  <a:lnTo>
                    <a:pt x="357378" y="0"/>
                  </a:lnTo>
                  <a:lnTo>
                    <a:pt x="0" y="0"/>
                  </a:lnTo>
                  <a:lnTo>
                    <a:pt x="0" y="115824"/>
                  </a:lnTo>
                  <a:lnTo>
                    <a:pt x="357378" y="115824"/>
                  </a:lnTo>
                  <a:close/>
                </a:path>
              </a:pathLst>
            </a:custGeom>
            <a:solidFill>
              <a:srgbClr val="001D60"/>
            </a:solidFill>
          </p:spPr>
          <p:txBody>
            <a:bodyPr wrap="square" lIns="0" tIns="0" rIns="0" bIns="0" rtlCol="0"/>
            <a:lstStyle/>
            <a:p>
              <a:endParaRPr/>
            </a:p>
          </p:txBody>
        </p:sp>
        <p:sp>
          <p:nvSpPr>
            <p:cNvPr id="95" name="object 40">
              <a:extLst>
                <a:ext uri="{FF2B5EF4-FFF2-40B4-BE49-F238E27FC236}">
                  <a16:creationId xmlns:a16="http://schemas.microsoft.com/office/drawing/2014/main" id="{B4944047-B748-4F4F-6989-20AC5ED09587}"/>
                </a:ext>
              </a:extLst>
            </p:cNvPr>
            <p:cNvSpPr/>
            <p:nvPr/>
          </p:nvSpPr>
          <p:spPr>
            <a:xfrm>
              <a:off x="1345691" y="3236213"/>
              <a:ext cx="357505" cy="116205"/>
            </a:xfrm>
            <a:custGeom>
              <a:avLst/>
              <a:gdLst/>
              <a:ahLst/>
              <a:cxnLst/>
              <a:rect l="l" t="t" r="r" b="b"/>
              <a:pathLst>
                <a:path w="357505" h="116204">
                  <a:moveTo>
                    <a:pt x="0" y="115824"/>
                  </a:moveTo>
                  <a:lnTo>
                    <a:pt x="0" y="0"/>
                  </a:lnTo>
                  <a:lnTo>
                    <a:pt x="357378" y="0"/>
                  </a:lnTo>
                  <a:lnTo>
                    <a:pt x="357378" y="115824"/>
                  </a:lnTo>
                  <a:lnTo>
                    <a:pt x="0" y="115824"/>
                  </a:lnTo>
                  <a:close/>
                </a:path>
              </a:pathLst>
            </a:custGeom>
            <a:ln w="10477">
              <a:solidFill>
                <a:srgbClr val="001244"/>
              </a:solidFill>
            </a:ln>
          </p:spPr>
          <p:txBody>
            <a:bodyPr wrap="square" lIns="0" tIns="0" rIns="0" bIns="0" rtlCol="0"/>
            <a:lstStyle/>
            <a:p>
              <a:endParaRPr/>
            </a:p>
          </p:txBody>
        </p:sp>
      </p:grpSp>
      <p:sp>
        <p:nvSpPr>
          <p:cNvPr id="97" name="Rectangle 96">
            <a:extLst>
              <a:ext uri="{FF2B5EF4-FFF2-40B4-BE49-F238E27FC236}">
                <a16:creationId xmlns:a16="http://schemas.microsoft.com/office/drawing/2014/main" id="{D483A7C8-FEEE-7CC1-A08F-9D83FDA527F0}"/>
              </a:ext>
            </a:extLst>
          </p:cNvPr>
          <p:cNvSpPr/>
          <p:nvPr/>
        </p:nvSpPr>
        <p:spPr>
          <a:xfrm>
            <a:off x="6686868" y="3734587"/>
            <a:ext cx="2118691" cy="148991"/>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itle 1">
            <a:extLst>
              <a:ext uri="{FF2B5EF4-FFF2-40B4-BE49-F238E27FC236}">
                <a16:creationId xmlns:a16="http://schemas.microsoft.com/office/drawing/2014/main" id="{CDCBB18A-8124-6D59-038F-E6B158B6A845}"/>
              </a:ext>
            </a:extLst>
          </p:cNvPr>
          <p:cNvSpPr txBox="1">
            <a:spLocks/>
          </p:cNvSpPr>
          <p:nvPr/>
        </p:nvSpPr>
        <p:spPr>
          <a:xfrm>
            <a:off x="409832" y="205190"/>
            <a:ext cx="10515600" cy="631653"/>
          </a:xfrm>
          <a:prstGeom prst="rect">
            <a:avLst/>
          </a:prstGeom>
        </p:spPr>
        <p:txBody>
          <a:bodyPr anchor="t">
            <a:normAutofit fontScale="975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Where can I find information about my current benefits?</a:t>
            </a:r>
          </a:p>
        </p:txBody>
      </p:sp>
      <p:cxnSp>
        <p:nvCxnSpPr>
          <p:cNvPr id="4" name="Straight Arrow Connector 3">
            <a:extLst>
              <a:ext uri="{FF2B5EF4-FFF2-40B4-BE49-F238E27FC236}">
                <a16:creationId xmlns:a16="http://schemas.microsoft.com/office/drawing/2014/main" id="{2CEAF243-3831-5562-B782-02DBC97D29F5}"/>
              </a:ext>
            </a:extLst>
          </p:cNvPr>
          <p:cNvCxnSpPr>
            <a:cxnSpLocks/>
          </p:cNvCxnSpPr>
          <p:nvPr/>
        </p:nvCxnSpPr>
        <p:spPr>
          <a:xfrm>
            <a:off x="4664309" y="2871150"/>
            <a:ext cx="1630165" cy="884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554EB725-92E0-FF87-E366-D27964599CBA}"/>
              </a:ext>
            </a:extLst>
          </p:cNvPr>
          <p:cNvCxnSpPr>
            <a:cxnSpLocks/>
          </p:cNvCxnSpPr>
          <p:nvPr/>
        </p:nvCxnSpPr>
        <p:spPr>
          <a:xfrm flipV="1">
            <a:off x="4664309" y="4196764"/>
            <a:ext cx="1630165" cy="360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220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45993-393E-484C-BFEB-189C59C26F7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80882516-B457-F3DC-97FA-71C21191EEA4}"/>
              </a:ext>
            </a:extLst>
          </p:cNvPr>
          <p:cNvSpPr/>
          <p:nvPr/>
        </p:nvSpPr>
        <p:spPr>
          <a:xfrm>
            <a:off x="365760" y="693838"/>
            <a:ext cx="11473732" cy="1371600"/>
          </a:xfrm>
          <a:prstGeom prst="rect">
            <a:avLst/>
          </a:prstGeom>
          <a:noFill/>
          <a:ln/>
        </p:spPr>
        <p:txBody>
          <a:bodyPr wrap="square" rtlCol="0" anchor="t">
            <a:noAutofit/>
          </a:bodyPr>
          <a:lstStyle/>
          <a:p>
            <a:pPr marL="0" indent="0">
              <a:buNone/>
            </a:pPr>
            <a:r>
              <a:rPr lang="en-US" sz="1600" dirty="0"/>
              <a:t>Remember: Information in Benefits Details has no legal weight. </a:t>
            </a:r>
            <a:r>
              <a:rPr lang="en-US" sz="1600" b="1" dirty="0"/>
              <a:t>The notices are what matters!</a:t>
            </a:r>
            <a:endParaRPr lang="en-US" sz="2000" b="1" dirty="0"/>
          </a:p>
        </p:txBody>
      </p:sp>
      <p:grpSp>
        <p:nvGrpSpPr>
          <p:cNvPr id="9" name="object 2">
            <a:extLst>
              <a:ext uri="{FF2B5EF4-FFF2-40B4-BE49-F238E27FC236}">
                <a16:creationId xmlns:a16="http://schemas.microsoft.com/office/drawing/2014/main" id="{09AED3BF-E47E-25D1-CEBF-F799A56A0207}"/>
              </a:ext>
            </a:extLst>
          </p:cNvPr>
          <p:cNvGrpSpPr/>
          <p:nvPr/>
        </p:nvGrpSpPr>
        <p:grpSpPr>
          <a:xfrm>
            <a:off x="420069" y="1607206"/>
            <a:ext cx="5357796" cy="458232"/>
            <a:chOff x="1780032" y="2833877"/>
            <a:chExt cx="5991860" cy="584835"/>
          </a:xfrm>
        </p:grpSpPr>
        <p:pic>
          <p:nvPicPr>
            <p:cNvPr id="10" name="object 3">
              <a:extLst>
                <a:ext uri="{FF2B5EF4-FFF2-40B4-BE49-F238E27FC236}">
                  <a16:creationId xmlns:a16="http://schemas.microsoft.com/office/drawing/2014/main" id="{8F6F8BC8-9EA9-E730-4B2F-7E94770651BE}"/>
                </a:ext>
              </a:extLst>
            </p:cNvPr>
            <p:cNvPicPr/>
            <p:nvPr/>
          </p:nvPicPr>
          <p:blipFill>
            <a:blip r:embed="rId3" cstate="print"/>
            <a:stretch>
              <a:fillRect/>
            </a:stretch>
          </p:blipFill>
          <p:spPr>
            <a:xfrm>
              <a:off x="1799844" y="2853689"/>
              <a:ext cx="5951982" cy="544068"/>
            </a:xfrm>
            <a:prstGeom prst="rect">
              <a:avLst/>
            </a:prstGeom>
          </p:spPr>
        </p:pic>
        <p:sp>
          <p:nvSpPr>
            <p:cNvPr id="11" name="object 4">
              <a:extLst>
                <a:ext uri="{FF2B5EF4-FFF2-40B4-BE49-F238E27FC236}">
                  <a16:creationId xmlns:a16="http://schemas.microsoft.com/office/drawing/2014/main" id="{F57EEE8A-D51A-2CF8-2AC9-BD6786D38CDB}"/>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13" name="Rectangle 12">
            <a:extLst>
              <a:ext uri="{FF2B5EF4-FFF2-40B4-BE49-F238E27FC236}">
                <a16:creationId xmlns:a16="http://schemas.microsoft.com/office/drawing/2014/main" id="{A694B9CB-5A78-197E-FA4A-C2F3A7EDEEB6}"/>
              </a:ext>
            </a:extLst>
          </p:cNvPr>
          <p:cNvSpPr/>
          <p:nvPr/>
        </p:nvSpPr>
        <p:spPr>
          <a:xfrm>
            <a:off x="437784" y="1638252"/>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object 2">
            <a:extLst>
              <a:ext uri="{FF2B5EF4-FFF2-40B4-BE49-F238E27FC236}">
                <a16:creationId xmlns:a16="http://schemas.microsoft.com/office/drawing/2014/main" id="{88D4372C-E5CE-09D5-3B50-985F727B2ACB}"/>
              </a:ext>
            </a:extLst>
          </p:cNvPr>
          <p:cNvGrpSpPr/>
          <p:nvPr/>
        </p:nvGrpSpPr>
        <p:grpSpPr>
          <a:xfrm>
            <a:off x="365760" y="2390340"/>
            <a:ext cx="5473065" cy="2147823"/>
            <a:chOff x="3767328" y="1630680"/>
            <a:chExt cx="5473065" cy="2147823"/>
          </a:xfrm>
        </p:grpSpPr>
        <p:pic>
          <p:nvPicPr>
            <p:cNvPr id="5" name="object 3">
              <a:extLst>
                <a:ext uri="{FF2B5EF4-FFF2-40B4-BE49-F238E27FC236}">
                  <a16:creationId xmlns:a16="http://schemas.microsoft.com/office/drawing/2014/main" id="{64CB3421-AF0F-720E-1268-717F3573B1C5}"/>
                </a:ext>
              </a:extLst>
            </p:cNvPr>
            <p:cNvPicPr/>
            <p:nvPr/>
          </p:nvPicPr>
          <p:blipFill>
            <a:blip r:embed="rId4" cstate="print"/>
            <a:stretch>
              <a:fillRect/>
            </a:stretch>
          </p:blipFill>
          <p:spPr>
            <a:xfrm>
              <a:off x="3791296" y="2674966"/>
              <a:ext cx="5423985" cy="1080585"/>
            </a:xfrm>
            <a:prstGeom prst="rect">
              <a:avLst/>
            </a:prstGeom>
          </p:spPr>
        </p:pic>
        <p:sp>
          <p:nvSpPr>
            <p:cNvPr id="6" name="object 4">
              <a:extLst>
                <a:ext uri="{FF2B5EF4-FFF2-40B4-BE49-F238E27FC236}">
                  <a16:creationId xmlns:a16="http://schemas.microsoft.com/office/drawing/2014/main" id="{CDB1BE9C-B81D-E290-3D05-A344E8104C5F}"/>
                </a:ext>
              </a:extLst>
            </p:cNvPr>
            <p:cNvSpPr/>
            <p:nvPr/>
          </p:nvSpPr>
          <p:spPr>
            <a:xfrm>
              <a:off x="3767328" y="2653283"/>
              <a:ext cx="5473065" cy="1125220"/>
            </a:xfrm>
            <a:custGeom>
              <a:avLst/>
              <a:gdLst/>
              <a:ahLst/>
              <a:cxnLst/>
              <a:rect l="l" t="t" r="r" b="b"/>
              <a:pathLst>
                <a:path w="5473065" h="1125220">
                  <a:moveTo>
                    <a:pt x="0" y="1124712"/>
                  </a:moveTo>
                  <a:lnTo>
                    <a:pt x="0" y="0"/>
                  </a:lnTo>
                  <a:lnTo>
                    <a:pt x="5472683" y="0"/>
                  </a:lnTo>
                  <a:lnTo>
                    <a:pt x="5472683" y="1124712"/>
                  </a:lnTo>
                  <a:lnTo>
                    <a:pt x="0" y="1124712"/>
                  </a:lnTo>
                  <a:close/>
                </a:path>
              </a:pathLst>
            </a:custGeom>
            <a:ln w="47142">
              <a:solidFill>
                <a:srgbClr val="001D60"/>
              </a:solidFill>
            </a:ln>
          </p:spPr>
          <p:txBody>
            <a:bodyPr wrap="square" lIns="0" tIns="0" rIns="0" bIns="0" rtlCol="0"/>
            <a:lstStyle/>
            <a:p>
              <a:endParaRPr/>
            </a:p>
          </p:txBody>
        </p:sp>
        <p:pic>
          <p:nvPicPr>
            <p:cNvPr id="7" name="object 5">
              <a:extLst>
                <a:ext uri="{FF2B5EF4-FFF2-40B4-BE49-F238E27FC236}">
                  <a16:creationId xmlns:a16="http://schemas.microsoft.com/office/drawing/2014/main" id="{F89D9E50-D652-5783-55FA-346E0A0F1E56}"/>
                </a:ext>
              </a:extLst>
            </p:cNvPr>
            <p:cNvPicPr/>
            <p:nvPr/>
          </p:nvPicPr>
          <p:blipFill>
            <a:blip r:embed="rId5" cstate="print"/>
            <a:stretch>
              <a:fillRect/>
            </a:stretch>
          </p:blipFill>
          <p:spPr>
            <a:xfrm>
              <a:off x="3787140" y="1648206"/>
              <a:ext cx="3790534" cy="781050"/>
            </a:xfrm>
            <a:prstGeom prst="rect">
              <a:avLst/>
            </a:prstGeom>
          </p:spPr>
        </p:pic>
        <p:sp>
          <p:nvSpPr>
            <p:cNvPr id="8" name="object 6">
              <a:extLst>
                <a:ext uri="{FF2B5EF4-FFF2-40B4-BE49-F238E27FC236}">
                  <a16:creationId xmlns:a16="http://schemas.microsoft.com/office/drawing/2014/main" id="{EC696252-C5EB-B363-A177-FDBC774350A3}"/>
                </a:ext>
              </a:extLst>
            </p:cNvPr>
            <p:cNvSpPr/>
            <p:nvPr/>
          </p:nvSpPr>
          <p:spPr>
            <a:xfrm>
              <a:off x="3767328" y="1630680"/>
              <a:ext cx="3870960" cy="816610"/>
            </a:xfrm>
            <a:custGeom>
              <a:avLst/>
              <a:gdLst/>
              <a:ahLst/>
              <a:cxnLst/>
              <a:rect l="l" t="t" r="r" b="b"/>
              <a:pathLst>
                <a:path w="3870959" h="816610">
                  <a:moveTo>
                    <a:pt x="0" y="816101"/>
                  </a:moveTo>
                  <a:lnTo>
                    <a:pt x="0" y="0"/>
                  </a:lnTo>
                  <a:lnTo>
                    <a:pt x="3870960" y="0"/>
                  </a:lnTo>
                  <a:lnTo>
                    <a:pt x="3870960" y="816101"/>
                  </a:lnTo>
                  <a:lnTo>
                    <a:pt x="0" y="816101"/>
                  </a:lnTo>
                  <a:close/>
                </a:path>
              </a:pathLst>
            </a:custGeom>
            <a:ln w="47142">
              <a:solidFill>
                <a:srgbClr val="001D60"/>
              </a:solidFill>
            </a:ln>
          </p:spPr>
          <p:txBody>
            <a:bodyPr wrap="square" lIns="0" tIns="0" rIns="0" bIns="0" rtlCol="0"/>
            <a:lstStyle/>
            <a:p>
              <a:endParaRPr/>
            </a:p>
          </p:txBody>
        </p:sp>
      </p:grpSp>
      <p:sp>
        <p:nvSpPr>
          <p:cNvPr id="20" name="Rectangle 19">
            <a:extLst>
              <a:ext uri="{FF2B5EF4-FFF2-40B4-BE49-F238E27FC236}">
                <a16:creationId xmlns:a16="http://schemas.microsoft.com/office/drawing/2014/main" id="{CDC2AF19-C2C2-6A83-6BEA-ABE020493FB6}"/>
              </a:ext>
            </a:extLst>
          </p:cNvPr>
          <p:cNvSpPr/>
          <p:nvPr/>
        </p:nvSpPr>
        <p:spPr>
          <a:xfrm>
            <a:off x="921110" y="2623544"/>
            <a:ext cx="3045372" cy="140318"/>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0E70DAE-0C9C-3EF1-F4CB-E51A5073228B}"/>
              </a:ext>
            </a:extLst>
          </p:cNvPr>
          <p:cNvSpPr/>
          <p:nvPr/>
        </p:nvSpPr>
        <p:spPr>
          <a:xfrm>
            <a:off x="646790" y="4205028"/>
            <a:ext cx="3045372" cy="140318"/>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2099BD75-2731-6251-23FD-E531891D955A}"/>
              </a:ext>
            </a:extLst>
          </p:cNvPr>
          <p:cNvPicPr>
            <a:picLocks noChangeAspect="1"/>
          </p:cNvPicPr>
          <p:nvPr/>
        </p:nvPicPr>
        <p:blipFill>
          <a:blip r:embed="rId6"/>
          <a:stretch>
            <a:fillRect/>
          </a:stretch>
        </p:blipFill>
        <p:spPr>
          <a:xfrm>
            <a:off x="6806021" y="1429712"/>
            <a:ext cx="4712519" cy="4151505"/>
          </a:xfrm>
          <a:prstGeom prst="rect">
            <a:avLst/>
          </a:prstGeom>
          <a:ln w="57150">
            <a:solidFill>
              <a:schemeClr val="tx1"/>
            </a:solidFill>
          </a:ln>
        </p:spPr>
      </p:pic>
      <p:cxnSp>
        <p:nvCxnSpPr>
          <p:cNvPr id="26" name="Straight Arrow Connector 25">
            <a:extLst>
              <a:ext uri="{FF2B5EF4-FFF2-40B4-BE49-F238E27FC236}">
                <a16:creationId xmlns:a16="http://schemas.microsoft.com/office/drawing/2014/main" id="{426EB108-77D1-D2FD-4F34-FA1F0790BD0D}"/>
              </a:ext>
            </a:extLst>
          </p:cNvPr>
          <p:cNvCxnSpPr>
            <a:cxnSpLocks/>
          </p:cNvCxnSpPr>
          <p:nvPr/>
        </p:nvCxnSpPr>
        <p:spPr>
          <a:xfrm>
            <a:off x="4236720" y="2693703"/>
            <a:ext cx="19504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426C807-C572-4FC3-EF52-3B91AE2FAAF3}"/>
              </a:ext>
            </a:extLst>
          </p:cNvPr>
          <p:cNvCxnSpPr>
            <a:cxnSpLocks/>
          </p:cNvCxnSpPr>
          <p:nvPr/>
        </p:nvCxnSpPr>
        <p:spPr>
          <a:xfrm flipV="1">
            <a:off x="5838825" y="3967332"/>
            <a:ext cx="552995" cy="19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itle 1">
            <a:extLst>
              <a:ext uri="{FF2B5EF4-FFF2-40B4-BE49-F238E27FC236}">
                <a16:creationId xmlns:a16="http://schemas.microsoft.com/office/drawing/2014/main" id="{CCF5A22A-C50D-BBEE-2140-932B01F76F1C}"/>
              </a:ext>
            </a:extLst>
          </p:cNvPr>
          <p:cNvSpPr txBox="1">
            <a:spLocks/>
          </p:cNvSpPr>
          <p:nvPr/>
        </p:nvSpPr>
        <p:spPr>
          <a:xfrm>
            <a:off x="409832" y="205190"/>
            <a:ext cx="10515600" cy="631653"/>
          </a:xfrm>
          <a:prstGeom prst="rect">
            <a:avLst/>
          </a:prstGeom>
        </p:spPr>
        <p:txBody>
          <a:bodyPr anchor="t">
            <a:normAutofit fontScale="975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Where can I find information about my current benefits?</a:t>
            </a:r>
          </a:p>
        </p:txBody>
      </p:sp>
    </p:spTree>
    <p:extLst>
      <p:ext uri="{BB962C8B-B14F-4D97-AF65-F5344CB8AC3E}">
        <p14:creationId xmlns:p14="http://schemas.microsoft.com/office/powerpoint/2010/main" val="3609663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FEE52-9CD0-91DF-EA8E-ABA57F55AB1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177FE796-4228-1D92-CBD5-B5FE45982C79}"/>
              </a:ext>
            </a:extLst>
          </p:cNvPr>
          <p:cNvSpPr/>
          <p:nvPr/>
        </p:nvSpPr>
        <p:spPr>
          <a:xfrm>
            <a:off x="365760" y="693838"/>
            <a:ext cx="11473732" cy="1371600"/>
          </a:xfrm>
          <a:prstGeom prst="rect">
            <a:avLst/>
          </a:prstGeom>
          <a:noFill/>
          <a:ln/>
        </p:spPr>
        <p:txBody>
          <a:bodyPr wrap="square" rtlCol="0" anchor="t">
            <a:noAutofit/>
          </a:bodyPr>
          <a:lstStyle/>
          <a:p>
            <a:pPr marL="0" indent="0">
              <a:buNone/>
            </a:pPr>
            <a:r>
              <a:rPr lang="en-US" sz="1600" dirty="0"/>
              <a:t>Remember: Information in Benefits Details has no legal weight. </a:t>
            </a:r>
            <a:r>
              <a:rPr lang="en-US" sz="1600" b="1" dirty="0"/>
              <a:t>The notices are what matters!</a:t>
            </a:r>
            <a:endParaRPr lang="en-US" sz="2000" b="1" dirty="0"/>
          </a:p>
        </p:txBody>
      </p:sp>
      <p:pic>
        <p:nvPicPr>
          <p:cNvPr id="24" name="Picture 23">
            <a:extLst>
              <a:ext uri="{FF2B5EF4-FFF2-40B4-BE49-F238E27FC236}">
                <a16:creationId xmlns:a16="http://schemas.microsoft.com/office/drawing/2014/main" id="{F86F8434-A975-0FA7-0636-29FA197D8163}"/>
              </a:ext>
            </a:extLst>
          </p:cNvPr>
          <p:cNvPicPr>
            <a:picLocks noChangeAspect="1"/>
          </p:cNvPicPr>
          <p:nvPr/>
        </p:nvPicPr>
        <p:blipFill>
          <a:blip r:embed="rId3"/>
          <a:stretch>
            <a:fillRect/>
          </a:stretch>
        </p:blipFill>
        <p:spPr>
          <a:xfrm>
            <a:off x="3746366" y="1458015"/>
            <a:ext cx="4712519" cy="4151505"/>
          </a:xfrm>
          <a:prstGeom prst="rect">
            <a:avLst/>
          </a:prstGeom>
          <a:ln w="57150">
            <a:solidFill>
              <a:schemeClr val="tx1"/>
            </a:solidFill>
          </a:ln>
        </p:spPr>
      </p:pic>
      <p:sp>
        <p:nvSpPr>
          <p:cNvPr id="12" name="object 3">
            <a:extLst>
              <a:ext uri="{FF2B5EF4-FFF2-40B4-BE49-F238E27FC236}">
                <a16:creationId xmlns:a16="http://schemas.microsoft.com/office/drawing/2014/main" id="{B3A22B7D-22B2-34BD-FB69-CFC9F89BCABE}"/>
              </a:ext>
            </a:extLst>
          </p:cNvPr>
          <p:cNvSpPr txBox="1"/>
          <p:nvPr/>
        </p:nvSpPr>
        <p:spPr>
          <a:xfrm>
            <a:off x="8640361" y="2210623"/>
            <a:ext cx="3199130" cy="253916"/>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Work rules notices</a:t>
            </a:r>
            <a:endParaRPr sz="1450" dirty="0">
              <a:latin typeface="Calibri"/>
              <a:cs typeface="Calibri"/>
            </a:endParaRPr>
          </a:p>
        </p:txBody>
      </p:sp>
      <p:cxnSp>
        <p:nvCxnSpPr>
          <p:cNvPr id="14" name="Straight Arrow Connector 13">
            <a:extLst>
              <a:ext uri="{FF2B5EF4-FFF2-40B4-BE49-F238E27FC236}">
                <a16:creationId xmlns:a16="http://schemas.microsoft.com/office/drawing/2014/main" id="{E5697802-947F-D5D3-8EBB-F799AC2BABC8}"/>
              </a:ext>
            </a:extLst>
          </p:cNvPr>
          <p:cNvCxnSpPr>
            <a:cxnSpLocks/>
            <a:stCxn id="12" idx="1"/>
          </p:cNvCxnSpPr>
          <p:nvPr/>
        </p:nvCxnSpPr>
        <p:spPr>
          <a:xfrm flipH="1">
            <a:off x="5645428" y="2337581"/>
            <a:ext cx="2994933" cy="4920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object 3">
            <a:extLst>
              <a:ext uri="{FF2B5EF4-FFF2-40B4-BE49-F238E27FC236}">
                <a16:creationId xmlns:a16="http://schemas.microsoft.com/office/drawing/2014/main" id="{1B906681-E6DB-E31D-1237-3734649DD19B}"/>
              </a:ext>
            </a:extLst>
          </p:cNvPr>
          <p:cNvSpPr txBox="1"/>
          <p:nvPr/>
        </p:nvSpPr>
        <p:spPr>
          <a:xfrm>
            <a:off x="197401" y="1701006"/>
            <a:ext cx="2005868" cy="253916"/>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Notices about benefits</a:t>
            </a:r>
            <a:endParaRPr sz="1450" dirty="0">
              <a:latin typeface="Calibri"/>
              <a:cs typeface="Calibri"/>
            </a:endParaRPr>
          </a:p>
        </p:txBody>
      </p:sp>
      <p:cxnSp>
        <p:nvCxnSpPr>
          <p:cNvPr id="21" name="Straight Arrow Connector 20">
            <a:extLst>
              <a:ext uri="{FF2B5EF4-FFF2-40B4-BE49-F238E27FC236}">
                <a16:creationId xmlns:a16="http://schemas.microsoft.com/office/drawing/2014/main" id="{8BB74967-FC49-941D-2CD8-8395A4A738EE}"/>
              </a:ext>
            </a:extLst>
          </p:cNvPr>
          <p:cNvCxnSpPr>
            <a:cxnSpLocks/>
            <a:stCxn id="19" idx="3"/>
          </p:cNvCxnSpPr>
          <p:nvPr/>
        </p:nvCxnSpPr>
        <p:spPr>
          <a:xfrm>
            <a:off x="2203269" y="1827964"/>
            <a:ext cx="1543097" cy="126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object 3">
            <a:extLst>
              <a:ext uri="{FF2B5EF4-FFF2-40B4-BE49-F238E27FC236}">
                <a16:creationId xmlns:a16="http://schemas.microsoft.com/office/drawing/2014/main" id="{1FC8E6FE-91A9-9657-4E42-B921D1D46A70}"/>
              </a:ext>
            </a:extLst>
          </p:cNvPr>
          <p:cNvSpPr txBox="1"/>
          <p:nvPr/>
        </p:nvSpPr>
        <p:spPr>
          <a:xfrm>
            <a:off x="365759" y="3233467"/>
            <a:ext cx="2005868" cy="700192"/>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Medicaid card (note that RIN is usually on the last page of notices)</a:t>
            </a:r>
            <a:endParaRPr sz="1450" dirty="0">
              <a:latin typeface="Calibri"/>
              <a:cs typeface="Calibri"/>
            </a:endParaRPr>
          </a:p>
        </p:txBody>
      </p:sp>
      <p:cxnSp>
        <p:nvCxnSpPr>
          <p:cNvPr id="30" name="Straight Arrow Connector 29">
            <a:extLst>
              <a:ext uri="{FF2B5EF4-FFF2-40B4-BE49-F238E27FC236}">
                <a16:creationId xmlns:a16="http://schemas.microsoft.com/office/drawing/2014/main" id="{0F143744-6A93-21F3-151A-B09AD92AFEF2}"/>
              </a:ext>
            </a:extLst>
          </p:cNvPr>
          <p:cNvCxnSpPr>
            <a:cxnSpLocks/>
            <a:stCxn id="29" idx="3"/>
          </p:cNvCxnSpPr>
          <p:nvPr/>
        </p:nvCxnSpPr>
        <p:spPr>
          <a:xfrm flipV="1">
            <a:off x="2371627" y="3487383"/>
            <a:ext cx="1543097" cy="961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object 3">
            <a:extLst>
              <a:ext uri="{FF2B5EF4-FFF2-40B4-BE49-F238E27FC236}">
                <a16:creationId xmlns:a16="http://schemas.microsoft.com/office/drawing/2014/main" id="{7ABE3811-DEA7-0171-BB52-649447CF8862}"/>
              </a:ext>
            </a:extLst>
          </p:cNvPr>
          <p:cNvSpPr txBox="1"/>
          <p:nvPr/>
        </p:nvSpPr>
        <p:spPr>
          <a:xfrm>
            <a:off x="9090933" y="4665605"/>
            <a:ext cx="1977661" cy="253916"/>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Redetermination</a:t>
            </a:r>
            <a:endParaRPr sz="1450" dirty="0">
              <a:latin typeface="Calibri"/>
              <a:cs typeface="Calibri"/>
            </a:endParaRPr>
          </a:p>
        </p:txBody>
      </p:sp>
      <p:cxnSp>
        <p:nvCxnSpPr>
          <p:cNvPr id="32" name="Straight Arrow Connector 31">
            <a:extLst>
              <a:ext uri="{FF2B5EF4-FFF2-40B4-BE49-F238E27FC236}">
                <a16:creationId xmlns:a16="http://schemas.microsoft.com/office/drawing/2014/main" id="{8BB7FB24-233D-4A6D-707F-CA3BE87AA917}"/>
              </a:ext>
            </a:extLst>
          </p:cNvPr>
          <p:cNvCxnSpPr>
            <a:cxnSpLocks/>
            <a:stCxn id="31" idx="1"/>
          </p:cNvCxnSpPr>
          <p:nvPr/>
        </p:nvCxnSpPr>
        <p:spPr>
          <a:xfrm flipH="1">
            <a:off x="6096000" y="4792563"/>
            <a:ext cx="2994933" cy="4920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object 3">
            <a:extLst>
              <a:ext uri="{FF2B5EF4-FFF2-40B4-BE49-F238E27FC236}">
                <a16:creationId xmlns:a16="http://schemas.microsoft.com/office/drawing/2014/main" id="{E7662C47-813B-B56E-CF26-8F74373F35FD}"/>
              </a:ext>
            </a:extLst>
          </p:cNvPr>
          <p:cNvSpPr txBox="1"/>
          <p:nvPr/>
        </p:nvSpPr>
        <p:spPr>
          <a:xfrm>
            <a:off x="8992870" y="900047"/>
            <a:ext cx="2345690" cy="477054"/>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Click on pdf icon to download the notice.</a:t>
            </a:r>
            <a:endParaRPr sz="1450" dirty="0">
              <a:latin typeface="Calibri"/>
              <a:cs typeface="Calibri"/>
            </a:endParaRPr>
          </a:p>
        </p:txBody>
      </p:sp>
      <p:cxnSp>
        <p:nvCxnSpPr>
          <p:cNvPr id="35" name="Straight Arrow Connector 34">
            <a:extLst>
              <a:ext uri="{FF2B5EF4-FFF2-40B4-BE49-F238E27FC236}">
                <a16:creationId xmlns:a16="http://schemas.microsoft.com/office/drawing/2014/main" id="{05279195-6E36-AA7A-4B58-2A17D9E91E0F}"/>
              </a:ext>
            </a:extLst>
          </p:cNvPr>
          <p:cNvCxnSpPr>
            <a:cxnSpLocks/>
            <a:stCxn id="34" idx="1"/>
          </p:cNvCxnSpPr>
          <p:nvPr/>
        </p:nvCxnSpPr>
        <p:spPr>
          <a:xfrm flipH="1">
            <a:off x="6522720" y="1138574"/>
            <a:ext cx="2470150" cy="826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itle 1">
            <a:extLst>
              <a:ext uri="{FF2B5EF4-FFF2-40B4-BE49-F238E27FC236}">
                <a16:creationId xmlns:a16="http://schemas.microsoft.com/office/drawing/2014/main" id="{F4A63DF5-62B4-5805-106C-41C4F5DEFF9B}"/>
              </a:ext>
            </a:extLst>
          </p:cNvPr>
          <p:cNvSpPr txBox="1">
            <a:spLocks/>
          </p:cNvSpPr>
          <p:nvPr/>
        </p:nvSpPr>
        <p:spPr>
          <a:xfrm>
            <a:off x="409832" y="205190"/>
            <a:ext cx="10515600" cy="631653"/>
          </a:xfrm>
          <a:prstGeom prst="rect">
            <a:avLst/>
          </a:prstGeom>
        </p:spPr>
        <p:txBody>
          <a:bodyPr anchor="t">
            <a:normAutofit fontScale="975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Where can I find information about my current benefits?</a:t>
            </a:r>
          </a:p>
        </p:txBody>
      </p:sp>
      <p:sp>
        <p:nvSpPr>
          <p:cNvPr id="2" name="Rectangle 1">
            <a:extLst>
              <a:ext uri="{FF2B5EF4-FFF2-40B4-BE49-F238E27FC236}">
                <a16:creationId xmlns:a16="http://schemas.microsoft.com/office/drawing/2014/main" id="{4E9A2B84-8AE3-2DE8-B76B-82A8BAB45273}"/>
              </a:ext>
            </a:extLst>
          </p:cNvPr>
          <p:cNvSpPr/>
          <p:nvPr/>
        </p:nvSpPr>
        <p:spPr>
          <a:xfrm>
            <a:off x="3498112" y="1701006"/>
            <a:ext cx="879383" cy="3698979"/>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bject 3">
            <a:extLst>
              <a:ext uri="{FF2B5EF4-FFF2-40B4-BE49-F238E27FC236}">
                <a16:creationId xmlns:a16="http://schemas.microsoft.com/office/drawing/2014/main" id="{559A7EB5-C495-3902-6A02-C99C668299DA}"/>
              </a:ext>
            </a:extLst>
          </p:cNvPr>
          <p:cNvSpPr txBox="1"/>
          <p:nvPr/>
        </p:nvSpPr>
        <p:spPr>
          <a:xfrm>
            <a:off x="404672" y="4584405"/>
            <a:ext cx="2005868" cy="477054"/>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Date of upload NOT Date of Notice!!!</a:t>
            </a:r>
            <a:endParaRPr sz="1450" dirty="0">
              <a:latin typeface="Calibri"/>
              <a:cs typeface="Calibri"/>
            </a:endParaRPr>
          </a:p>
        </p:txBody>
      </p:sp>
      <p:cxnSp>
        <p:nvCxnSpPr>
          <p:cNvPr id="5" name="Straight Arrow Connector 4">
            <a:extLst>
              <a:ext uri="{FF2B5EF4-FFF2-40B4-BE49-F238E27FC236}">
                <a16:creationId xmlns:a16="http://schemas.microsoft.com/office/drawing/2014/main" id="{156D4637-FB5E-B30A-8F9E-25D551573226}"/>
              </a:ext>
            </a:extLst>
          </p:cNvPr>
          <p:cNvCxnSpPr>
            <a:cxnSpLocks/>
            <a:stCxn id="4" idx="3"/>
          </p:cNvCxnSpPr>
          <p:nvPr/>
        </p:nvCxnSpPr>
        <p:spPr>
          <a:xfrm flipV="1">
            <a:off x="2410540" y="4554831"/>
            <a:ext cx="1051725" cy="2681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885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9" grpId="0" animBg="1"/>
      <p:bldP spid="31" grpId="0" animBg="1"/>
      <p:bldP spid="34" grpId="0" animBg="1"/>
      <p:bldP spid="2"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BED62-E326-EA4A-BB6C-48C7F7B131BD}"/>
            </a:ext>
          </a:extLst>
        </p:cNvPr>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002305BB-E77A-5F12-E07F-747430ACB7A4}"/>
              </a:ext>
            </a:extLst>
          </p:cNvPr>
          <p:cNvGraphicFramePr/>
          <p:nvPr>
            <p:extLst>
              <p:ext uri="{D42A27DB-BD31-4B8C-83A1-F6EECF244321}">
                <p14:modId xmlns:p14="http://schemas.microsoft.com/office/powerpoint/2010/main" val="4017023290"/>
              </p:ext>
            </p:extLst>
          </p:nvPr>
        </p:nvGraphicFramePr>
        <p:xfrm>
          <a:off x="-250569" y="779178"/>
          <a:ext cx="6727569" cy="4077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6">
            <a:extLst>
              <a:ext uri="{FF2B5EF4-FFF2-40B4-BE49-F238E27FC236}">
                <a16:creationId xmlns:a16="http://schemas.microsoft.com/office/drawing/2014/main" id="{6594DB15-B23E-38E9-70AD-977673189A1E}"/>
              </a:ext>
            </a:extLst>
          </p:cNvPr>
          <p:cNvSpPr txBox="1">
            <a:spLocks/>
          </p:cNvSpPr>
          <p:nvPr/>
        </p:nvSpPr>
        <p:spPr>
          <a:xfrm>
            <a:off x="6209270" y="779178"/>
            <a:ext cx="5233087" cy="471593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1600" b="1" u="sng" dirty="0"/>
              <a:t>Where do I find action options</a:t>
            </a:r>
          </a:p>
          <a:p>
            <a:r>
              <a:rPr lang="en-US" sz="1600" dirty="0"/>
              <a:t>Change address or contact information with DHS</a:t>
            </a:r>
          </a:p>
          <a:p>
            <a:r>
              <a:rPr lang="en-US" sz="1600" dirty="0"/>
              <a:t>Redetermination</a:t>
            </a:r>
          </a:p>
          <a:p>
            <a:r>
              <a:rPr lang="en-US" sz="1600" dirty="0"/>
              <a:t>Report a Change</a:t>
            </a:r>
          </a:p>
          <a:p>
            <a:r>
              <a:rPr lang="en-US" sz="1600" dirty="0"/>
              <a:t>Submit Documents</a:t>
            </a:r>
          </a:p>
          <a:p>
            <a:r>
              <a:rPr lang="en-US" sz="1600" dirty="0"/>
              <a:t>Apply for a New Benefit</a:t>
            </a:r>
          </a:p>
          <a:p>
            <a:r>
              <a:rPr lang="en-US" sz="1600" dirty="0"/>
              <a:t>File an Appeal</a:t>
            </a:r>
          </a:p>
          <a:p>
            <a:pPr marL="0" indent="0">
              <a:buNone/>
            </a:pPr>
            <a:endParaRPr lang="en-US" sz="1600" b="1" u="sng" dirty="0"/>
          </a:p>
          <a:p>
            <a:pPr marL="0" indent="0">
              <a:buFont typeface="Wingdings" panose="05000000000000000000" pitchFamily="2" charset="2"/>
              <a:buNone/>
            </a:pPr>
            <a:r>
              <a:rPr lang="en-US" sz="1600" b="1" u="sng" dirty="0"/>
              <a:t>What do I do in these scenarios</a:t>
            </a:r>
          </a:p>
          <a:p>
            <a:r>
              <a:rPr lang="en-US" sz="1600" dirty="0"/>
              <a:t>My SNAP stopped suddenly and I don’t know why. How can I get them reinstated?</a:t>
            </a:r>
          </a:p>
          <a:p>
            <a:r>
              <a:rPr lang="en-US" sz="1600" dirty="0"/>
              <a:t>I thought my redetermination was due now.</a:t>
            </a:r>
          </a:p>
          <a:p>
            <a:r>
              <a:rPr lang="en-US" sz="1600" dirty="0"/>
              <a:t>I filed an application for AABD cash 3 months ago but still haven’t gotten a response. What can I do?</a:t>
            </a:r>
          </a:p>
          <a:p>
            <a:r>
              <a:rPr lang="en-US" sz="1600" dirty="0"/>
              <a:t>I requested an exemption from the SNAP Work Requirements. How can I tell if it was approved?</a:t>
            </a:r>
          </a:p>
          <a:p>
            <a:pPr marL="0" indent="0">
              <a:buFont typeface="Wingdings" panose="05000000000000000000" pitchFamily="2" charset="2"/>
              <a:buNone/>
            </a:pPr>
            <a:endParaRPr lang="en-US" sz="1600" u="sng" dirty="0"/>
          </a:p>
        </p:txBody>
      </p:sp>
    </p:spTree>
    <p:extLst>
      <p:ext uri="{BB962C8B-B14F-4D97-AF65-F5344CB8AC3E}">
        <p14:creationId xmlns:p14="http://schemas.microsoft.com/office/powerpoint/2010/main" val="2983801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603AA-3843-9B4D-A241-F641A62746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936FD-9D9A-088B-91D3-D07DFFBE0F01}"/>
              </a:ext>
            </a:extLst>
          </p:cNvPr>
          <p:cNvSpPr>
            <a:spLocks noGrp="1"/>
          </p:cNvSpPr>
          <p:nvPr>
            <p:ph type="title"/>
          </p:nvPr>
        </p:nvSpPr>
        <p:spPr>
          <a:xfrm>
            <a:off x="409832" y="205190"/>
            <a:ext cx="10515600" cy="631653"/>
          </a:xfrm>
        </p:spPr>
        <p:txBody>
          <a:bodyPr anchor="t">
            <a:noAutofit/>
          </a:bodyPr>
          <a:lstStyle/>
          <a:p>
            <a:r>
              <a:rPr lang="en-US" sz="3000" b="0" dirty="0">
                <a:solidFill>
                  <a:srgbClr val="000000"/>
                </a:solidFill>
              </a:rPr>
              <a:t>How can I change my address or phone number using ABE?</a:t>
            </a:r>
          </a:p>
        </p:txBody>
      </p:sp>
      <p:sp>
        <p:nvSpPr>
          <p:cNvPr id="7" name="Text Placeholder 6">
            <a:extLst>
              <a:ext uri="{FF2B5EF4-FFF2-40B4-BE49-F238E27FC236}">
                <a16:creationId xmlns:a16="http://schemas.microsoft.com/office/drawing/2014/main" id="{8668B6BE-3966-6754-3A19-3DB868AE3FB0}"/>
              </a:ext>
            </a:extLst>
          </p:cNvPr>
          <p:cNvSpPr>
            <a:spLocks noGrp="1"/>
          </p:cNvSpPr>
          <p:nvPr>
            <p:ph type="body" sz="quarter" idx="13"/>
          </p:nvPr>
        </p:nvSpPr>
        <p:spPr>
          <a:xfrm>
            <a:off x="6544047" y="1177817"/>
            <a:ext cx="4775251" cy="4292680"/>
          </a:xfrm>
        </p:spPr>
        <p:txBody>
          <a:bodyPr>
            <a:normAutofit/>
          </a:bodyPr>
          <a:lstStyle/>
          <a:p>
            <a:pPr marL="0" indent="0">
              <a:buNone/>
            </a:pPr>
            <a:r>
              <a:rPr lang="en-US" sz="1600" dirty="0"/>
              <a:t>Here, you can see what address, phone, and email address are associated with your DHS case. Recipients who are homeless may choose to list the FCRC address as their mailing address here.</a:t>
            </a:r>
          </a:p>
          <a:p>
            <a:pPr marL="0" indent="0">
              <a:buNone/>
            </a:pPr>
            <a:r>
              <a:rPr lang="en-US" sz="1600" dirty="0"/>
              <a:t>You can also access a form to update your information.</a:t>
            </a:r>
          </a:p>
          <a:p>
            <a:pPr marL="0" indent="0">
              <a:buNone/>
            </a:pPr>
            <a:endParaRPr lang="en-US" sz="1600" dirty="0"/>
          </a:p>
          <a:p>
            <a:pPr marL="0" indent="0">
              <a:buNone/>
            </a:pPr>
            <a:endParaRPr lang="en-US" sz="1600" dirty="0"/>
          </a:p>
          <a:p>
            <a:pPr marL="0" indent="0">
              <a:buNone/>
            </a:pPr>
            <a:endParaRPr lang="en-US" sz="1600" dirty="0"/>
          </a:p>
          <a:p>
            <a:pPr marL="0" indent="0">
              <a:buNone/>
            </a:pPr>
            <a:r>
              <a:rPr lang="en-US" sz="1600" dirty="0"/>
              <a:t>If you change your address and you already receive SNAP or AABD Cash, you will also need to submit updated proof of shelter verification. If you have a SNAP Work Requirements exemption, this may also trigger DHS to re-evaluate whether you qualify for that exemption.</a:t>
            </a:r>
          </a:p>
          <a:p>
            <a:pPr marL="0" indent="0">
              <a:buNone/>
            </a:pPr>
            <a:endParaRPr lang="en-US" sz="1600" dirty="0"/>
          </a:p>
        </p:txBody>
      </p:sp>
      <p:grpSp>
        <p:nvGrpSpPr>
          <p:cNvPr id="6" name="object 2">
            <a:extLst>
              <a:ext uri="{FF2B5EF4-FFF2-40B4-BE49-F238E27FC236}">
                <a16:creationId xmlns:a16="http://schemas.microsoft.com/office/drawing/2014/main" id="{DE76C1B6-440C-55B7-5219-890F4E0216D3}"/>
              </a:ext>
            </a:extLst>
          </p:cNvPr>
          <p:cNvGrpSpPr/>
          <p:nvPr/>
        </p:nvGrpSpPr>
        <p:grpSpPr>
          <a:xfrm>
            <a:off x="433404" y="1049100"/>
            <a:ext cx="5357796" cy="458232"/>
            <a:chOff x="1780032" y="2833877"/>
            <a:chExt cx="5991860" cy="584835"/>
          </a:xfrm>
        </p:grpSpPr>
        <p:pic>
          <p:nvPicPr>
            <p:cNvPr id="9" name="object 3">
              <a:extLst>
                <a:ext uri="{FF2B5EF4-FFF2-40B4-BE49-F238E27FC236}">
                  <a16:creationId xmlns:a16="http://schemas.microsoft.com/office/drawing/2014/main" id="{2753B2AD-2AEF-771C-DC94-952E4FCCD4D1}"/>
                </a:ext>
              </a:extLst>
            </p:cNvPr>
            <p:cNvPicPr/>
            <p:nvPr/>
          </p:nvPicPr>
          <p:blipFill>
            <a:blip r:embed="rId2" cstate="print"/>
            <a:stretch>
              <a:fillRect/>
            </a:stretch>
          </p:blipFill>
          <p:spPr>
            <a:xfrm>
              <a:off x="1799844" y="2853689"/>
              <a:ext cx="5951982" cy="544068"/>
            </a:xfrm>
            <a:prstGeom prst="rect">
              <a:avLst/>
            </a:prstGeom>
          </p:spPr>
        </p:pic>
        <p:sp>
          <p:nvSpPr>
            <p:cNvPr id="10" name="object 4">
              <a:extLst>
                <a:ext uri="{FF2B5EF4-FFF2-40B4-BE49-F238E27FC236}">
                  <a16:creationId xmlns:a16="http://schemas.microsoft.com/office/drawing/2014/main" id="{EB055FA3-0492-6BCE-4349-7FF75C864FBF}"/>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12" name="Rectangle 11">
            <a:extLst>
              <a:ext uri="{FF2B5EF4-FFF2-40B4-BE49-F238E27FC236}">
                <a16:creationId xmlns:a16="http://schemas.microsoft.com/office/drawing/2014/main" id="{AE85D0D7-0ACD-EA58-779A-4586F1F702BA}"/>
              </a:ext>
            </a:extLst>
          </p:cNvPr>
          <p:cNvSpPr/>
          <p:nvPr/>
        </p:nvSpPr>
        <p:spPr>
          <a:xfrm>
            <a:off x="3040678" y="1069523"/>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8241ECF0-D863-D18C-FCA3-F4C8C9BFBF87}"/>
              </a:ext>
            </a:extLst>
          </p:cNvPr>
          <p:cNvSpPr/>
          <p:nvPr/>
        </p:nvSpPr>
        <p:spPr>
          <a:xfrm>
            <a:off x="4913137" y="1554701"/>
            <a:ext cx="123567" cy="21225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95E9EDE-A607-4662-E18E-7817A1FFD484}"/>
              </a:ext>
            </a:extLst>
          </p:cNvPr>
          <p:cNvPicPr>
            <a:picLocks noChangeAspect="1"/>
          </p:cNvPicPr>
          <p:nvPr/>
        </p:nvPicPr>
        <p:blipFill>
          <a:blip r:embed="rId3"/>
          <a:srcRect b="55804"/>
          <a:stretch>
            <a:fillRect/>
          </a:stretch>
        </p:blipFill>
        <p:spPr>
          <a:xfrm>
            <a:off x="451119" y="1554290"/>
            <a:ext cx="5644881" cy="2429314"/>
          </a:xfrm>
          <a:prstGeom prst="rect">
            <a:avLst/>
          </a:prstGeom>
        </p:spPr>
      </p:pic>
      <p:sp>
        <p:nvSpPr>
          <p:cNvPr id="21" name="Rectangle 20">
            <a:extLst>
              <a:ext uri="{FF2B5EF4-FFF2-40B4-BE49-F238E27FC236}">
                <a16:creationId xmlns:a16="http://schemas.microsoft.com/office/drawing/2014/main" id="{4DC8D54E-0018-D5F5-C4FE-ED15EB38226B}"/>
              </a:ext>
            </a:extLst>
          </p:cNvPr>
          <p:cNvSpPr/>
          <p:nvPr/>
        </p:nvSpPr>
        <p:spPr>
          <a:xfrm>
            <a:off x="492005" y="1947576"/>
            <a:ext cx="2038865" cy="146835"/>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288D112-8FBE-1960-D52A-7636ACE32F15}"/>
              </a:ext>
            </a:extLst>
          </p:cNvPr>
          <p:cNvSpPr/>
          <p:nvPr/>
        </p:nvSpPr>
        <p:spPr>
          <a:xfrm>
            <a:off x="6381538" y="3429000"/>
            <a:ext cx="4937760" cy="2041498"/>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9A48E5B-C3FF-0029-57C9-3E9C99245D89}"/>
              </a:ext>
            </a:extLst>
          </p:cNvPr>
          <p:cNvSpPr/>
          <p:nvPr/>
        </p:nvSpPr>
        <p:spPr>
          <a:xfrm>
            <a:off x="3893704" y="1776025"/>
            <a:ext cx="2038865" cy="21225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89C3B8E-4222-D8FF-5B43-5742B13A8704}"/>
              </a:ext>
            </a:extLst>
          </p:cNvPr>
          <p:cNvSpPr/>
          <p:nvPr/>
        </p:nvSpPr>
        <p:spPr>
          <a:xfrm>
            <a:off x="492006" y="2141368"/>
            <a:ext cx="1418682" cy="212257"/>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0880F61-780E-CF03-AAF9-AEC90719AF05}"/>
              </a:ext>
            </a:extLst>
          </p:cNvPr>
          <p:cNvSpPr/>
          <p:nvPr/>
        </p:nvSpPr>
        <p:spPr>
          <a:xfrm>
            <a:off x="1155731" y="3011783"/>
            <a:ext cx="1418682" cy="146835"/>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AF7F812-574B-DA44-BC9A-4AE9CB3F15CA}"/>
              </a:ext>
            </a:extLst>
          </p:cNvPr>
          <p:cNvSpPr/>
          <p:nvPr/>
        </p:nvSpPr>
        <p:spPr>
          <a:xfrm>
            <a:off x="1378694" y="3155253"/>
            <a:ext cx="1418682" cy="146835"/>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0AD930E-362D-A85F-5B28-4400C994C8C8}"/>
              </a:ext>
            </a:extLst>
          </p:cNvPr>
          <p:cNvSpPr/>
          <p:nvPr/>
        </p:nvSpPr>
        <p:spPr>
          <a:xfrm>
            <a:off x="872702" y="3429000"/>
            <a:ext cx="1418682" cy="146835"/>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27FF07FD-13CA-BCD5-A4F9-7C7134B28CC1}"/>
              </a:ext>
            </a:extLst>
          </p:cNvPr>
          <p:cNvGrpSpPr/>
          <p:nvPr/>
        </p:nvGrpSpPr>
        <p:grpSpPr>
          <a:xfrm>
            <a:off x="7595556" y="3039481"/>
            <a:ext cx="2538290" cy="667875"/>
            <a:chOff x="7226070" y="3059094"/>
            <a:chExt cx="2538290" cy="667875"/>
          </a:xfrm>
        </p:grpSpPr>
        <p:pic>
          <p:nvPicPr>
            <p:cNvPr id="25" name="Picture 24" descr="Caution symbol Images - Free Download on Magnific (formerly Freepik)">
              <a:extLst>
                <a:ext uri="{FF2B5EF4-FFF2-40B4-BE49-F238E27FC236}">
                  <a16:creationId xmlns:a16="http://schemas.microsoft.com/office/drawing/2014/main" id="{D2814F48-AAC9-1CD6-14A9-168AE5C3CA77}"/>
                </a:ext>
              </a:extLst>
            </p:cNvPr>
            <p:cNvPicPr>
              <a:picLocks noChangeAspect="1"/>
            </p:cNvPicPr>
            <p:nvPr/>
          </p:nvPicPr>
          <p:blipFill>
            <a:blip r:embed="rId4"/>
            <a:stretch>
              <a:fillRect/>
            </a:stretch>
          </p:blipFill>
          <p:spPr>
            <a:xfrm>
              <a:off x="7226070" y="3059094"/>
              <a:ext cx="754546" cy="667875"/>
            </a:xfrm>
            <a:prstGeom prst="rect">
              <a:avLst/>
            </a:prstGeom>
          </p:spPr>
        </p:pic>
        <p:pic>
          <p:nvPicPr>
            <p:cNvPr id="27" name="Picture 26" descr="Caution symbol Images - Free Download on Magnific (formerly Freepik)">
              <a:extLst>
                <a:ext uri="{FF2B5EF4-FFF2-40B4-BE49-F238E27FC236}">
                  <a16:creationId xmlns:a16="http://schemas.microsoft.com/office/drawing/2014/main" id="{D3BDE850-3CF4-5B66-A919-7F6F4BFDD500}"/>
                </a:ext>
              </a:extLst>
            </p:cNvPr>
            <p:cNvPicPr>
              <a:picLocks noChangeAspect="1"/>
            </p:cNvPicPr>
            <p:nvPr/>
          </p:nvPicPr>
          <p:blipFill>
            <a:blip r:embed="rId4"/>
            <a:stretch>
              <a:fillRect/>
            </a:stretch>
          </p:blipFill>
          <p:spPr>
            <a:xfrm>
              <a:off x="8117942" y="3059094"/>
              <a:ext cx="754546" cy="667875"/>
            </a:xfrm>
            <a:prstGeom prst="rect">
              <a:avLst/>
            </a:prstGeom>
          </p:spPr>
        </p:pic>
        <p:pic>
          <p:nvPicPr>
            <p:cNvPr id="29" name="Picture 28" descr="Caution symbol Images - Free Download on Magnific (formerly Freepik)">
              <a:extLst>
                <a:ext uri="{FF2B5EF4-FFF2-40B4-BE49-F238E27FC236}">
                  <a16:creationId xmlns:a16="http://schemas.microsoft.com/office/drawing/2014/main" id="{BCA26CC6-703D-BC7E-8006-60854744833B}"/>
                </a:ext>
              </a:extLst>
            </p:cNvPr>
            <p:cNvPicPr>
              <a:picLocks noChangeAspect="1"/>
            </p:cNvPicPr>
            <p:nvPr/>
          </p:nvPicPr>
          <p:blipFill>
            <a:blip r:embed="rId4"/>
            <a:stretch>
              <a:fillRect/>
            </a:stretch>
          </p:blipFill>
          <p:spPr>
            <a:xfrm>
              <a:off x="9009814" y="3059094"/>
              <a:ext cx="754546" cy="667875"/>
            </a:xfrm>
            <a:prstGeom prst="rect">
              <a:avLst/>
            </a:prstGeom>
          </p:spPr>
        </p:pic>
      </p:grpSp>
    </p:spTree>
    <p:extLst>
      <p:ext uri="{BB962C8B-B14F-4D97-AF65-F5344CB8AC3E}">
        <p14:creationId xmlns:p14="http://schemas.microsoft.com/office/powerpoint/2010/main" val="1155289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29A1F-2B87-5B79-3F7E-074D186D7B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E6A55-6DDC-496E-C0A2-956B4F655E7F}"/>
              </a:ext>
            </a:extLst>
          </p:cNvPr>
          <p:cNvSpPr>
            <a:spLocks noGrp="1"/>
          </p:cNvSpPr>
          <p:nvPr>
            <p:ph type="title"/>
          </p:nvPr>
        </p:nvSpPr>
        <p:spPr>
          <a:xfrm>
            <a:off x="409832" y="205190"/>
            <a:ext cx="10515600" cy="631653"/>
          </a:xfrm>
        </p:spPr>
        <p:txBody>
          <a:bodyPr anchor="t">
            <a:noAutofit/>
          </a:bodyPr>
          <a:lstStyle/>
          <a:p>
            <a:r>
              <a:rPr lang="en-US" sz="3000" b="0" dirty="0">
                <a:solidFill>
                  <a:srgbClr val="000000"/>
                </a:solidFill>
              </a:rPr>
              <a:t>How do I file a redetermination or change report?</a:t>
            </a:r>
          </a:p>
        </p:txBody>
      </p:sp>
      <p:grpSp>
        <p:nvGrpSpPr>
          <p:cNvPr id="19" name="object 2">
            <a:extLst>
              <a:ext uri="{FF2B5EF4-FFF2-40B4-BE49-F238E27FC236}">
                <a16:creationId xmlns:a16="http://schemas.microsoft.com/office/drawing/2014/main" id="{1F7054AA-E43B-29F9-3275-A40C62222E6A}"/>
              </a:ext>
            </a:extLst>
          </p:cNvPr>
          <p:cNvGrpSpPr/>
          <p:nvPr/>
        </p:nvGrpSpPr>
        <p:grpSpPr>
          <a:xfrm>
            <a:off x="433404" y="1049100"/>
            <a:ext cx="5357796" cy="458232"/>
            <a:chOff x="1780032" y="2833877"/>
            <a:chExt cx="5991860" cy="584835"/>
          </a:xfrm>
        </p:grpSpPr>
        <p:pic>
          <p:nvPicPr>
            <p:cNvPr id="20" name="object 3">
              <a:extLst>
                <a:ext uri="{FF2B5EF4-FFF2-40B4-BE49-F238E27FC236}">
                  <a16:creationId xmlns:a16="http://schemas.microsoft.com/office/drawing/2014/main" id="{AAB335D6-1C3C-3B19-7535-6B543E58B55D}"/>
                </a:ext>
              </a:extLst>
            </p:cNvPr>
            <p:cNvPicPr/>
            <p:nvPr/>
          </p:nvPicPr>
          <p:blipFill>
            <a:blip r:embed="rId2" cstate="print"/>
            <a:stretch>
              <a:fillRect/>
            </a:stretch>
          </p:blipFill>
          <p:spPr>
            <a:xfrm>
              <a:off x="1799844" y="2853689"/>
              <a:ext cx="5951982" cy="544068"/>
            </a:xfrm>
            <a:prstGeom prst="rect">
              <a:avLst/>
            </a:prstGeom>
          </p:spPr>
        </p:pic>
        <p:sp>
          <p:nvSpPr>
            <p:cNvPr id="23" name="object 4">
              <a:extLst>
                <a:ext uri="{FF2B5EF4-FFF2-40B4-BE49-F238E27FC236}">
                  <a16:creationId xmlns:a16="http://schemas.microsoft.com/office/drawing/2014/main" id="{65E3F136-C4ED-0633-1E9C-35E439367A17}"/>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26" name="Rectangle 25">
            <a:extLst>
              <a:ext uri="{FF2B5EF4-FFF2-40B4-BE49-F238E27FC236}">
                <a16:creationId xmlns:a16="http://schemas.microsoft.com/office/drawing/2014/main" id="{E4BC4986-5F44-B886-6F17-37A750CE8F46}"/>
              </a:ext>
            </a:extLst>
          </p:cNvPr>
          <p:cNvSpPr/>
          <p:nvPr/>
        </p:nvSpPr>
        <p:spPr>
          <a:xfrm>
            <a:off x="451119" y="1080146"/>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object 16">
            <a:extLst>
              <a:ext uri="{FF2B5EF4-FFF2-40B4-BE49-F238E27FC236}">
                <a16:creationId xmlns:a16="http://schemas.microsoft.com/office/drawing/2014/main" id="{4C930719-662B-5920-D619-10E370DE23F9}"/>
              </a:ext>
            </a:extLst>
          </p:cNvPr>
          <p:cNvPicPr/>
          <p:nvPr/>
        </p:nvPicPr>
        <p:blipFill>
          <a:blip r:embed="rId3" cstate="print"/>
          <a:srcRect t="5641" b="68368"/>
          <a:stretch>
            <a:fillRect/>
          </a:stretch>
        </p:blipFill>
        <p:spPr>
          <a:xfrm>
            <a:off x="538116" y="1860697"/>
            <a:ext cx="5357796" cy="2912639"/>
          </a:xfrm>
          <a:prstGeom prst="rect">
            <a:avLst/>
          </a:prstGeom>
          <a:ln w="57150">
            <a:solidFill>
              <a:schemeClr val="tx1"/>
            </a:solidFill>
          </a:ln>
        </p:spPr>
      </p:pic>
      <p:sp>
        <p:nvSpPr>
          <p:cNvPr id="33" name="object 3">
            <a:extLst>
              <a:ext uri="{FF2B5EF4-FFF2-40B4-BE49-F238E27FC236}">
                <a16:creationId xmlns:a16="http://schemas.microsoft.com/office/drawing/2014/main" id="{2C5F0277-17B2-00E2-11F8-3FAC4CBE5EC4}"/>
              </a:ext>
            </a:extLst>
          </p:cNvPr>
          <p:cNvSpPr txBox="1"/>
          <p:nvPr/>
        </p:nvSpPr>
        <p:spPr>
          <a:xfrm>
            <a:off x="6992315" y="1465673"/>
            <a:ext cx="3199130" cy="253916"/>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Redetermination</a:t>
            </a:r>
            <a:endParaRPr sz="1450" dirty="0">
              <a:latin typeface="Calibri"/>
              <a:cs typeface="Calibri"/>
            </a:endParaRPr>
          </a:p>
        </p:txBody>
      </p:sp>
      <p:cxnSp>
        <p:nvCxnSpPr>
          <p:cNvPr id="34" name="Straight Arrow Connector 33">
            <a:extLst>
              <a:ext uri="{FF2B5EF4-FFF2-40B4-BE49-F238E27FC236}">
                <a16:creationId xmlns:a16="http://schemas.microsoft.com/office/drawing/2014/main" id="{75B2E4F0-A66E-7835-4D8B-9EC241AFEADA}"/>
              </a:ext>
            </a:extLst>
          </p:cNvPr>
          <p:cNvCxnSpPr>
            <a:cxnSpLocks/>
            <a:stCxn id="33" idx="1"/>
          </p:cNvCxnSpPr>
          <p:nvPr/>
        </p:nvCxnSpPr>
        <p:spPr>
          <a:xfrm flipH="1">
            <a:off x="3997382" y="1592631"/>
            <a:ext cx="2994933" cy="4920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object 3">
            <a:extLst>
              <a:ext uri="{FF2B5EF4-FFF2-40B4-BE49-F238E27FC236}">
                <a16:creationId xmlns:a16="http://schemas.microsoft.com/office/drawing/2014/main" id="{464B2EB1-BCD7-D661-5E8A-367800A8260C}"/>
              </a:ext>
            </a:extLst>
          </p:cNvPr>
          <p:cNvSpPr txBox="1"/>
          <p:nvPr/>
        </p:nvSpPr>
        <p:spPr>
          <a:xfrm>
            <a:off x="7154714" y="1877997"/>
            <a:ext cx="4615527" cy="1472198"/>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Report changes related to benefits you are already receiving. For example:</a:t>
            </a:r>
          </a:p>
          <a:p>
            <a:pPr marL="360680" indent="-285750">
              <a:lnSpc>
                <a:spcPct val="100000"/>
              </a:lnSpc>
              <a:spcBef>
                <a:spcPts val="240"/>
              </a:spcBef>
              <a:buFont typeface="Arial" panose="020B0604020202020204" pitchFamily="34" charset="0"/>
              <a:buChar char="•"/>
            </a:pPr>
            <a:r>
              <a:rPr lang="en-US" sz="1450" dirty="0">
                <a:latin typeface="Calibri"/>
                <a:cs typeface="Calibri"/>
              </a:rPr>
              <a:t>Change of address/rent amount</a:t>
            </a:r>
          </a:p>
          <a:p>
            <a:pPr marL="360680" indent="-285750">
              <a:lnSpc>
                <a:spcPct val="100000"/>
              </a:lnSpc>
              <a:spcBef>
                <a:spcPts val="240"/>
              </a:spcBef>
              <a:buFont typeface="Arial" panose="020B0604020202020204" pitchFamily="34" charset="0"/>
              <a:buChar char="•"/>
            </a:pPr>
            <a:r>
              <a:rPr lang="en-US" sz="1450" dirty="0">
                <a:latin typeface="Calibri"/>
                <a:cs typeface="Calibri"/>
              </a:rPr>
              <a:t>Change of income</a:t>
            </a:r>
          </a:p>
          <a:p>
            <a:pPr marL="360680" indent="-285750">
              <a:lnSpc>
                <a:spcPct val="100000"/>
              </a:lnSpc>
              <a:spcBef>
                <a:spcPts val="240"/>
              </a:spcBef>
              <a:buFont typeface="Arial" panose="020B0604020202020204" pitchFamily="34" charset="0"/>
              <a:buChar char="•"/>
            </a:pPr>
            <a:r>
              <a:rPr lang="en-US" sz="1450" dirty="0">
                <a:latin typeface="Calibri"/>
                <a:cs typeface="Calibri"/>
              </a:rPr>
              <a:t>Add or remove people from your household</a:t>
            </a:r>
          </a:p>
          <a:p>
            <a:pPr marL="360680" indent="-285750">
              <a:lnSpc>
                <a:spcPct val="100000"/>
              </a:lnSpc>
              <a:spcBef>
                <a:spcPts val="240"/>
              </a:spcBef>
              <a:buFont typeface="Arial" panose="020B0604020202020204" pitchFamily="34" charset="0"/>
              <a:buChar char="•"/>
            </a:pPr>
            <a:r>
              <a:rPr lang="en-US" sz="1450" dirty="0">
                <a:latin typeface="Calibri"/>
                <a:cs typeface="Calibri"/>
              </a:rPr>
              <a:t>Report pregnancy (medical only)</a:t>
            </a:r>
          </a:p>
        </p:txBody>
      </p:sp>
      <p:cxnSp>
        <p:nvCxnSpPr>
          <p:cNvPr id="36" name="Straight Arrow Connector 35">
            <a:extLst>
              <a:ext uri="{FF2B5EF4-FFF2-40B4-BE49-F238E27FC236}">
                <a16:creationId xmlns:a16="http://schemas.microsoft.com/office/drawing/2014/main" id="{C0CB7CDF-B6A7-DCDC-6402-2F9B70B55D69}"/>
              </a:ext>
            </a:extLst>
          </p:cNvPr>
          <p:cNvCxnSpPr>
            <a:cxnSpLocks/>
            <a:stCxn id="35" idx="1"/>
          </p:cNvCxnSpPr>
          <p:nvPr/>
        </p:nvCxnSpPr>
        <p:spPr>
          <a:xfrm flipH="1">
            <a:off x="4593265" y="2614096"/>
            <a:ext cx="2561449" cy="155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21A403EB-3A6D-55CA-86C6-27249A67EB6E}"/>
              </a:ext>
            </a:extLst>
          </p:cNvPr>
          <p:cNvSpPr/>
          <p:nvPr/>
        </p:nvSpPr>
        <p:spPr>
          <a:xfrm>
            <a:off x="6992315" y="4017548"/>
            <a:ext cx="4937760" cy="1374779"/>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50" dirty="0">
                <a:solidFill>
                  <a:schemeClr val="tx1"/>
                </a:solidFill>
                <a:latin typeface="Calibri"/>
                <a:cs typeface="Calibri"/>
              </a:rPr>
              <a:t>It’s helpful to know what changes you are and are not required to report. In some situations, not reporting changes put you at risk of incurring an overpayment. You are not required to report all changes.</a:t>
            </a:r>
            <a:endParaRPr lang="en-US" dirty="0">
              <a:solidFill>
                <a:schemeClr val="tx1"/>
              </a:solidFill>
            </a:endParaRPr>
          </a:p>
        </p:txBody>
      </p:sp>
      <p:grpSp>
        <p:nvGrpSpPr>
          <p:cNvPr id="40" name="Group 39">
            <a:extLst>
              <a:ext uri="{FF2B5EF4-FFF2-40B4-BE49-F238E27FC236}">
                <a16:creationId xmlns:a16="http://schemas.microsoft.com/office/drawing/2014/main" id="{6BBEE852-D08A-A168-0F91-3C5C830F7F99}"/>
              </a:ext>
            </a:extLst>
          </p:cNvPr>
          <p:cNvGrpSpPr/>
          <p:nvPr/>
        </p:nvGrpSpPr>
        <p:grpSpPr>
          <a:xfrm>
            <a:off x="8004313" y="3556863"/>
            <a:ext cx="2538290" cy="667875"/>
            <a:chOff x="7226070" y="3059094"/>
            <a:chExt cx="2538290" cy="667875"/>
          </a:xfrm>
        </p:grpSpPr>
        <p:pic>
          <p:nvPicPr>
            <p:cNvPr id="41" name="Picture 40" descr="Caution symbol Images - Free Download on Magnific (formerly Freepik)">
              <a:extLst>
                <a:ext uri="{FF2B5EF4-FFF2-40B4-BE49-F238E27FC236}">
                  <a16:creationId xmlns:a16="http://schemas.microsoft.com/office/drawing/2014/main" id="{C9389674-799F-0FED-0155-8BC0CA491933}"/>
                </a:ext>
              </a:extLst>
            </p:cNvPr>
            <p:cNvPicPr>
              <a:picLocks noChangeAspect="1"/>
            </p:cNvPicPr>
            <p:nvPr/>
          </p:nvPicPr>
          <p:blipFill>
            <a:blip r:embed="rId4"/>
            <a:stretch>
              <a:fillRect/>
            </a:stretch>
          </p:blipFill>
          <p:spPr>
            <a:xfrm>
              <a:off x="7226070" y="3059094"/>
              <a:ext cx="754546" cy="667875"/>
            </a:xfrm>
            <a:prstGeom prst="rect">
              <a:avLst/>
            </a:prstGeom>
          </p:spPr>
        </p:pic>
        <p:pic>
          <p:nvPicPr>
            <p:cNvPr id="42" name="Picture 41" descr="Caution symbol Images - Free Download on Magnific (formerly Freepik)">
              <a:extLst>
                <a:ext uri="{FF2B5EF4-FFF2-40B4-BE49-F238E27FC236}">
                  <a16:creationId xmlns:a16="http://schemas.microsoft.com/office/drawing/2014/main" id="{A2C6B1DA-6928-12C0-154B-CEBB212BB8CD}"/>
                </a:ext>
              </a:extLst>
            </p:cNvPr>
            <p:cNvPicPr>
              <a:picLocks noChangeAspect="1"/>
            </p:cNvPicPr>
            <p:nvPr/>
          </p:nvPicPr>
          <p:blipFill>
            <a:blip r:embed="rId4"/>
            <a:stretch>
              <a:fillRect/>
            </a:stretch>
          </p:blipFill>
          <p:spPr>
            <a:xfrm>
              <a:off x="8117942" y="3059094"/>
              <a:ext cx="754546" cy="667875"/>
            </a:xfrm>
            <a:prstGeom prst="rect">
              <a:avLst/>
            </a:prstGeom>
          </p:spPr>
        </p:pic>
        <p:pic>
          <p:nvPicPr>
            <p:cNvPr id="43" name="Picture 42" descr="Caution symbol Images - Free Download on Magnific (formerly Freepik)">
              <a:extLst>
                <a:ext uri="{FF2B5EF4-FFF2-40B4-BE49-F238E27FC236}">
                  <a16:creationId xmlns:a16="http://schemas.microsoft.com/office/drawing/2014/main" id="{5D88D785-06B6-9D43-3110-0996CA3E405A}"/>
                </a:ext>
              </a:extLst>
            </p:cNvPr>
            <p:cNvPicPr>
              <a:picLocks noChangeAspect="1"/>
            </p:cNvPicPr>
            <p:nvPr/>
          </p:nvPicPr>
          <p:blipFill>
            <a:blip r:embed="rId4"/>
            <a:stretch>
              <a:fillRect/>
            </a:stretch>
          </p:blipFill>
          <p:spPr>
            <a:xfrm>
              <a:off x="9009814" y="3059094"/>
              <a:ext cx="754546" cy="667875"/>
            </a:xfrm>
            <a:prstGeom prst="rect">
              <a:avLst/>
            </a:prstGeom>
          </p:spPr>
        </p:pic>
      </p:grpSp>
    </p:spTree>
    <p:extLst>
      <p:ext uri="{BB962C8B-B14F-4D97-AF65-F5344CB8AC3E}">
        <p14:creationId xmlns:p14="http://schemas.microsoft.com/office/powerpoint/2010/main" val="3135329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118B0-E8E9-8FD3-7A51-828ED66CCD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F2171C-6043-032D-5A25-75139397C9F2}"/>
              </a:ext>
            </a:extLst>
          </p:cNvPr>
          <p:cNvSpPr>
            <a:spLocks noGrp="1"/>
          </p:cNvSpPr>
          <p:nvPr>
            <p:ph type="title"/>
          </p:nvPr>
        </p:nvSpPr>
        <p:spPr>
          <a:xfrm>
            <a:off x="409832" y="205190"/>
            <a:ext cx="10515600" cy="631653"/>
          </a:xfrm>
        </p:spPr>
        <p:txBody>
          <a:bodyPr anchor="t">
            <a:noAutofit/>
          </a:bodyPr>
          <a:lstStyle/>
          <a:p>
            <a:r>
              <a:rPr lang="en-US" sz="3000" b="0" dirty="0">
                <a:solidFill>
                  <a:srgbClr val="000000"/>
                </a:solidFill>
              </a:rPr>
              <a:t>How do I apply for other benefits?</a:t>
            </a:r>
          </a:p>
        </p:txBody>
      </p:sp>
      <p:grpSp>
        <p:nvGrpSpPr>
          <p:cNvPr id="19" name="object 2">
            <a:extLst>
              <a:ext uri="{FF2B5EF4-FFF2-40B4-BE49-F238E27FC236}">
                <a16:creationId xmlns:a16="http://schemas.microsoft.com/office/drawing/2014/main" id="{23650ECB-8AEA-340F-9837-D2F0A52C07D0}"/>
              </a:ext>
            </a:extLst>
          </p:cNvPr>
          <p:cNvGrpSpPr/>
          <p:nvPr/>
        </p:nvGrpSpPr>
        <p:grpSpPr>
          <a:xfrm>
            <a:off x="433404" y="1049100"/>
            <a:ext cx="5357796" cy="458232"/>
            <a:chOff x="1780032" y="2833877"/>
            <a:chExt cx="5991860" cy="584835"/>
          </a:xfrm>
        </p:grpSpPr>
        <p:pic>
          <p:nvPicPr>
            <p:cNvPr id="20" name="object 3">
              <a:extLst>
                <a:ext uri="{FF2B5EF4-FFF2-40B4-BE49-F238E27FC236}">
                  <a16:creationId xmlns:a16="http://schemas.microsoft.com/office/drawing/2014/main" id="{38185EB8-6F1E-9540-EF3B-F69EB241ACBB}"/>
                </a:ext>
              </a:extLst>
            </p:cNvPr>
            <p:cNvPicPr/>
            <p:nvPr/>
          </p:nvPicPr>
          <p:blipFill>
            <a:blip r:embed="rId2" cstate="print"/>
            <a:stretch>
              <a:fillRect/>
            </a:stretch>
          </p:blipFill>
          <p:spPr>
            <a:xfrm>
              <a:off x="1799844" y="2853689"/>
              <a:ext cx="5951982" cy="544068"/>
            </a:xfrm>
            <a:prstGeom prst="rect">
              <a:avLst/>
            </a:prstGeom>
          </p:spPr>
        </p:pic>
        <p:sp>
          <p:nvSpPr>
            <p:cNvPr id="23" name="object 4">
              <a:extLst>
                <a:ext uri="{FF2B5EF4-FFF2-40B4-BE49-F238E27FC236}">
                  <a16:creationId xmlns:a16="http://schemas.microsoft.com/office/drawing/2014/main" id="{73354F30-0D76-3F24-7EBE-9E51A2CFA32A}"/>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26" name="Rectangle 25">
            <a:extLst>
              <a:ext uri="{FF2B5EF4-FFF2-40B4-BE49-F238E27FC236}">
                <a16:creationId xmlns:a16="http://schemas.microsoft.com/office/drawing/2014/main" id="{4A7D3FDA-0AC8-BD7C-1564-95CB1A58AF0B}"/>
              </a:ext>
            </a:extLst>
          </p:cNvPr>
          <p:cNvSpPr/>
          <p:nvPr/>
        </p:nvSpPr>
        <p:spPr>
          <a:xfrm>
            <a:off x="451119" y="1080146"/>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object 16">
            <a:extLst>
              <a:ext uri="{FF2B5EF4-FFF2-40B4-BE49-F238E27FC236}">
                <a16:creationId xmlns:a16="http://schemas.microsoft.com/office/drawing/2014/main" id="{DF92C727-E9DA-A248-2D41-1627D7C11C35}"/>
              </a:ext>
            </a:extLst>
          </p:cNvPr>
          <p:cNvPicPr/>
          <p:nvPr/>
        </p:nvPicPr>
        <p:blipFill>
          <a:blip r:embed="rId3" cstate="print"/>
          <a:srcRect t="5641" b="68368"/>
          <a:stretch>
            <a:fillRect/>
          </a:stretch>
        </p:blipFill>
        <p:spPr>
          <a:xfrm>
            <a:off x="538116" y="1860697"/>
            <a:ext cx="5357796" cy="2912639"/>
          </a:xfrm>
          <a:prstGeom prst="rect">
            <a:avLst/>
          </a:prstGeom>
          <a:ln w="57150">
            <a:solidFill>
              <a:schemeClr val="tx1"/>
            </a:solidFill>
          </a:ln>
        </p:spPr>
      </p:pic>
      <p:sp>
        <p:nvSpPr>
          <p:cNvPr id="33" name="object 3">
            <a:extLst>
              <a:ext uri="{FF2B5EF4-FFF2-40B4-BE49-F238E27FC236}">
                <a16:creationId xmlns:a16="http://schemas.microsoft.com/office/drawing/2014/main" id="{B9776B50-6335-BD11-BA95-53384D56D8B8}"/>
              </a:ext>
            </a:extLst>
          </p:cNvPr>
          <p:cNvSpPr txBox="1"/>
          <p:nvPr/>
        </p:nvSpPr>
        <p:spPr>
          <a:xfrm>
            <a:off x="6960417" y="2613989"/>
            <a:ext cx="3199130" cy="923330"/>
          </a:xfrm>
          <a:prstGeom prst="rect">
            <a:avLst/>
          </a:prstGeom>
          <a:ln w="47142">
            <a:solidFill>
              <a:srgbClr val="FFBF00"/>
            </a:solidFill>
          </a:ln>
        </p:spPr>
        <p:txBody>
          <a:bodyPr vert="horz" wrap="square" lIns="0" tIns="30480" rIns="0" bIns="0" rtlCol="0">
            <a:spAutoFit/>
          </a:bodyPr>
          <a:lstStyle/>
          <a:p>
            <a:pPr marL="74930">
              <a:lnSpc>
                <a:spcPct val="100000"/>
              </a:lnSpc>
              <a:spcBef>
                <a:spcPts val="240"/>
              </a:spcBef>
            </a:pPr>
            <a:r>
              <a:rPr lang="en-US" sz="1450" dirty="0">
                <a:latin typeface="Calibri"/>
                <a:cs typeface="Calibri"/>
              </a:rPr>
              <a:t>Apply for benefits you are not currently receiving. If this button is not available, you can also submit a new application for benefits.</a:t>
            </a:r>
            <a:endParaRPr sz="1450" dirty="0">
              <a:latin typeface="Calibri"/>
              <a:cs typeface="Calibri"/>
            </a:endParaRPr>
          </a:p>
        </p:txBody>
      </p:sp>
      <p:cxnSp>
        <p:nvCxnSpPr>
          <p:cNvPr id="34" name="Straight Arrow Connector 33">
            <a:extLst>
              <a:ext uri="{FF2B5EF4-FFF2-40B4-BE49-F238E27FC236}">
                <a16:creationId xmlns:a16="http://schemas.microsoft.com/office/drawing/2014/main" id="{CE031BDC-7228-9F72-B1D8-FAE361184E0A}"/>
              </a:ext>
            </a:extLst>
          </p:cNvPr>
          <p:cNvCxnSpPr>
            <a:cxnSpLocks/>
            <a:stCxn id="33" idx="1"/>
          </p:cNvCxnSpPr>
          <p:nvPr/>
        </p:nvCxnSpPr>
        <p:spPr>
          <a:xfrm flipH="1">
            <a:off x="3965484" y="3075654"/>
            <a:ext cx="2994933" cy="1573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8052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DCC85-87A3-FE7C-6F3A-20CFAB204F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694CC-FEDE-BB2D-EB53-5777B31F5E9D}"/>
              </a:ext>
            </a:extLst>
          </p:cNvPr>
          <p:cNvSpPr>
            <a:spLocks noGrp="1"/>
          </p:cNvSpPr>
          <p:nvPr>
            <p:ph type="title"/>
          </p:nvPr>
        </p:nvSpPr>
        <p:spPr>
          <a:xfrm>
            <a:off x="409832" y="205190"/>
            <a:ext cx="10515600" cy="631653"/>
          </a:xfrm>
        </p:spPr>
        <p:txBody>
          <a:bodyPr anchor="t">
            <a:noAutofit/>
          </a:bodyPr>
          <a:lstStyle/>
          <a:p>
            <a:r>
              <a:rPr lang="en-US" sz="3000" b="0" dirty="0">
                <a:solidFill>
                  <a:srgbClr val="000000"/>
                </a:solidFill>
              </a:rPr>
              <a:t>How do I upload documents?</a:t>
            </a:r>
          </a:p>
        </p:txBody>
      </p:sp>
      <p:grpSp>
        <p:nvGrpSpPr>
          <p:cNvPr id="19" name="object 2">
            <a:extLst>
              <a:ext uri="{FF2B5EF4-FFF2-40B4-BE49-F238E27FC236}">
                <a16:creationId xmlns:a16="http://schemas.microsoft.com/office/drawing/2014/main" id="{26133345-70DE-573B-F345-C04062EEAB8A}"/>
              </a:ext>
            </a:extLst>
          </p:cNvPr>
          <p:cNvGrpSpPr/>
          <p:nvPr/>
        </p:nvGrpSpPr>
        <p:grpSpPr>
          <a:xfrm>
            <a:off x="433404" y="1049100"/>
            <a:ext cx="5357796" cy="458232"/>
            <a:chOff x="1780032" y="2833877"/>
            <a:chExt cx="5991860" cy="584835"/>
          </a:xfrm>
        </p:grpSpPr>
        <p:pic>
          <p:nvPicPr>
            <p:cNvPr id="20" name="object 3">
              <a:extLst>
                <a:ext uri="{FF2B5EF4-FFF2-40B4-BE49-F238E27FC236}">
                  <a16:creationId xmlns:a16="http://schemas.microsoft.com/office/drawing/2014/main" id="{D7A970F7-20DA-4AE0-0354-02B0F817B4D8}"/>
                </a:ext>
              </a:extLst>
            </p:cNvPr>
            <p:cNvPicPr/>
            <p:nvPr/>
          </p:nvPicPr>
          <p:blipFill>
            <a:blip r:embed="rId2" cstate="print"/>
            <a:stretch>
              <a:fillRect/>
            </a:stretch>
          </p:blipFill>
          <p:spPr>
            <a:xfrm>
              <a:off x="1799844" y="2853689"/>
              <a:ext cx="5951982" cy="544068"/>
            </a:xfrm>
            <a:prstGeom prst="rect">
              <a:avLst/>
            </a:prstGeom>
          </p:spPr>
        </p:pic>
        <p:sp>
          <p:nvSpPr>
            <p:cNvPr id="23" name="object 4">
              <a:extLst>
                <a:ext uri="{FF2B5EF4-FFF2-40B4-BE49-F238E27FC236}">
                  <a16:creationId xmlns:a16="http://schemas.microsoft.com/office/drawing/2014/main" id="{F28827B8-AB36-B0E6-86E3-EA8840ACAA3B}"/>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26" name="Rectangle 25">
            <a:extLst>
              <a:ext uri="{FF2B5EF4-FFF2-40B4-BE49-F238E27FC236}">
                <a16:creationId xmlns:a16="http://schemas.microsoft.com/office/drawing/2014/main" id="{3B76FF87-7F82-C133-BFE2-248072765698}"/>
              </a:ext>
            </a:extLst>
          </p:cNvPr>
          <p:cNvSpPr/>
          <p:nvPr/>
        </p:nvSpPr>
        <p:spPr>
          <a:xfrm>
            <a:off x="451119" y="1080146"/>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object 3"/>
          <p:cNvGrpSpPr/>
          <p:nvPr/>
        </p:nvGrpSpPr>
        <p:grpSpPr>
          <a:xfrm>
            <a:off x="2792365" y="3037596"/>
            <a:ext cx="9066930" cy="2722066"/>
            <a:chOff x="346877" y="3109041"/>
            <a:chExt cx="9066930" cy="2722066"/>
          </a:xfrm>
        </p:grpSpPr>
        <p:pic>
          <p:nvPicPr>
            <p:cNvPr id="11" name="object 4"/>
            <p:cNvPicPr/>
            <p:nvPr/>
          </p:nvPicPr>
          <p:blipFill>
            <a:blip r:embed="rId3" cstate="print"/>
            <a:stretch>
              <a:fillRect/>
            </a:stretch>
          </p:blipFill>
          <p:spPr>
            <a:xfrm>
              <a:off x="346877" y="3109041"/>
              <a:ext cx="4116099" cy="2722066"/>
            </a:xfrm>
            <a:prstGeom prst="rect">
              <a:avLst/>
            </a:prstGeom>
          </p:spPr>
        </p:pic>
        <p:pic>
          <p:nvPicPr>
            <p:cNvPr id="13" name="object 6"/>
            <p:cNvPicPr/>
            <p:nvPr/>
          </p:nvPicPr>
          <p:blipFill>
            <a:blip r:embed="rId4" cstate="print"/>
            <a:stretch>
              <a:fillRect/>
            </a:stretch>
          </p:blipFill>
          <p:spPr>
            <a:xfrm>
              <a:off x="5297708" y="3290291"/>
              <a:ext cx="4116099" cy="2359565"/>
            </a:xfrm>
            <a:prstGeom prst="rect">
              <a:avLst/>
            </a:prstGeom>
          </p:spPr>
        </p:pic>
      </p:grpSp>
      <p:sp>
        <p:nvSpPr>
          <p:cNvPr id="16" name="object 8">
            <a:extLst>
              <a:ext uri="{FF2B5EF4-FFF2-40B4-BE49-F238E27FC236}">
                <a16:creationId xmlns:a16="http://schemas.microsoft.com/office/drawing/2014/main" id="{C2AA664F-C5B0-2454-A99D-396BA94CBE33}"/>
              </a:ext>
            </a:extLst>
          </p:cNvPr>
          <p:cNvSpPr txBox="1"/>
          <p:nvPr/>
        </p:nvSpPr>
        <p:spPr>
          <a:xfrm>
            <a:off x="8285182" y="2422755"/>
            <a:ext cx="3032125" cy="533400"/>
          </a:xfrm>
          <a:prstGeom prst="rect">
            <a:avLst/>
          </a:prstGeom>
          <a:ln w="47142">
            <a:solidFill>
              <a:srgbClr val="FFBF00"/>
            </a:solidFill>
          </a:ln>
        </p:spPr>
        <p:txBody>
          <a:bodyPr vert="horz" wrap="square" lIns="0" tIns="26034" rIns="0" bIns="0" rtlCol="0">
            <a:spAutoFit/>
          </a:bodyPr>
          <a:lstStyle/>
          <a:p>
            <a:pPr marL="76200" marR="80645">
              <a:lnSpc>
                <a:spcPct val="102400"/>
              </a:lnSpc>
              <a:spcBef>
                <a:spcPts val="204"/>
              </a:spcBef>
            </a:pPr>
            <a:r>
              <a:rPr sz="1450" dirty="0">
                <a:solidFill>
                  <a:srgbClr val="001D60"/>
                </a:solidFill>
                <a:latin typeface="Calibri"/>
                <a:cs typeface="Calibri"/>
              </a:rPr>
              <a:t>Be</a:t>
            </a:r>
            <a:r>
              <a:rPr sz="1450" spc="60" dirty="0">
                <a:solidFill>
                  <a:srgbClr val="001D60"/>
                </a:solidFill>
                <a:latin typeface="Calibri"/>
                <a:cs typeface="Calibri"/>
              </a:rPr>
              <a:t> </a:t>
            </a:r>
            <a:r>
              <a:rPr sz="1450" dirty="0">
                <a:solidFill>
                  <a:srgbClr val="001D60"/>
                </a:solidFill>
                <a:latin typeface="Calibri"/>
                <a:cs typeface="Calibri"/>
              </a:rPr>
              <a:t>sure</a:t>
            </a:r>
            <a:r>
              <a:rPr sz="1450" spc="35" dirty="0">
                <a:solidFill>
                  <a:srgbClr val="001D60"/>
                </a:solidFill>
                <a:latin typeface="Calibri"/>
                <a:cs typeface="Calibri"/>
              </a:rPr>
              <a:t> </a:t>
            </a:r>
            <a:r>
              <a:rPr sz="1450" dirty="0">
                <a:solidFill>
                  <a:srgbClr val="001D60"/>
                </a:solidFill>
                <a:latin typeface="Calibri"/>
                <a:cs typeface="Calibri"/>
              </a:rPr>
              <a:t>to</a:t>
            </a:r>
            <a:r>
              <a:rPr sz="1450" spc="60" dirty="0">
                <a:solidFill>
                  <a:srgbClr val="001D60"/>
                </a:solidFill>
                <a:latin typeface="Calibri"/>
                <a:cs typeface="Calibri"/>
              </a:rPr>
              <a:t> </a:t>
            </a:r>
            <a:r>
              <a:rPr sz="1450" spc="50" dirty="0">
                <a:solidFill>
                  <a:srgbClr val="001D60"/>
                </a:solidFill>
                <a:latin typeface="Calibri"/>
                <a:cs typeface="Calibri"/>
              </a:rPr>
              <a:t>click</a:t>
            </a:r>
            <a:r>
              <a:rPr sz="1450" spc="65" dirty="0">
                <a:solidFill>
                  <a:srgbClr val="001D60"/>
                </a:solidFill>
                <a:latin typeface="Calibri"/>
                <a:cs typeface="Calibri"/>
              </a:rPr>
              <a:t> </a:t>
            </a:r>
            <a:r>
              <a:rPr sz="1450" dirty="0">
                <a:solidFill>
                  <a:srgbClr val="001D60"/>
                </a:solidFill>
                <a:latin typeface="Calibri"/>
                <a:cs typeface="Calibri"/>
              </a:rPr>
              <a:t>the</a:t>
            </a:r>
            <a:r>
              <a:rPr sz="1450" spc="45" dirty="0">
                <a:solidFill>
                  <a:srgbClr val="001D60"/>
                </a:solidFill>
                <a:latin typeface="Calibri"/>
                <a:cs typeface="Calibri"/>
              </a:rPr>
              <a:t> </a:t>
            </a:r>
            <a:r>
              <a:rPr sz="1450" dirty="0">
                <a:solidFill>
                  <a:srgbClr val="001D60"/>
                </a:solidFill>
                <a:latin typeface="Calibri"/>
                <a:cs typeface="Calibri"/>
              </a:rPr>
              <a:t>[Add]</a:t>
            </a:r>
            <a:r>
              <a:rPr sz="1450" spc="65" dirty="0">
                <a:solidFill>
                  <a:srgbClr val="001D60"/>
                </a:solidFill>
                <a:latin typeface="Calibri"/>
                <a:cs typeface="Calibri"/>
              </a:rPr>
              <a:t> </a:t>
            </a:r>
            <a:r>
              <a:rPr sz="1450" dirty="0">
                <a:solidFill>
                  <a:srgbClr val="001D60"/>
                </a:solidFill>
                <a:latin typeface="Calibri"/>
                <a:cs typeface="Calibri"/>
              </a:rPr>
              <a:t>button</a:t>
            </a:r>
            <a:r>
              <a:rPr sz="1450" spc="60" dirty="0">
                <a:solidFill>
                  <a:srgbClr val="001D60"/>
                </a:solidFill>
                <a:latin typeface="Calibri"/>
                <a:cs typeface="Calibri"/>
              </a:rPr>
              <a:t> </a:t>
            </a:r>
            <a:r>
              <a:rPr sz="1450" spc="25" dirty="0">
                <a:solidFill>
                  <a:srgbClr val="001D60"/>
                </a:solidFill>
                <a:latin typeface="Calibri"/>
                <a:cs typeface="Calibri"/>
              </a:rPr>
              <a:t>and </a:t>
            </a:r>
            <a:r>
              <a:rPr sz="1450" dirty="0">
                <a:solidFill>
                  <a:srgbClr val="001D60"/>
                </a:solidFill>
                <a:latin typeface="Calibri"/>
                <a:cs typeface="Calibri"/>
              </a:rPr>
              <a:t>the</a:t>
            </a:r>
            <a:r>
              <a:rPr sz="1450" spc="110" dirty="0">
                <a:solidFill>
                  <a:srgbClr val="001D60"/>
                </a:solidFill>
                <a:latin typeface="Calibri"/>
                <a:cs typeface="Calibri"/>
              </a:rPr>
              <a:t> </a:t>
            </a:r>
            <a:r>
              <a:rPr sz="1450" dirty="0">
                <a:solidFill>
                  <a:srgbClr val="001D60"/>
                </a:solidFill>
                <a:latin typeface="Calibri"/>
                <a:cs typeface="Calibri"/>
              </a:rPr>
              <a:t>[submit]</a:t>
            </a:r>
            <a:r>
              <a:rPr sz="1450" spc="114" dirty="0">
                <a:solidFill>
                  <a:srgbClr val="001D60"/>
                </a:solidFill>
                <a:latin typeface="Calibri"/>
                <a:cs typeface="Calibri"/>
              </a:rPr>
              <a:t> </a:t>
            </a:r>
            <a:r>
              <a:rPr sz="1450" spc="-10" dirty="0">
                <a:solidFill>
                  <a:srgbClr val="001D60"/>
                </a:solidFill>
                <a:latin typeface="Calibri"/>
                <a:cs typeface="Calibri"/>
              </a:rPr>
              <a:t>button</a:t>
            </a:r>
            <a:endParaRPr sz="1450" dirty="0">
              <a:latin typeface="Calibri"/>
              <a:cs typeface="Calibri"/>
            </a:endParaRPr>
          </a:p>
        </p:txBody>
      </p:sp>
      <p:pic>
        <p:nvPicPr>
          <p:cNvPr id="18" name="object 6">
            <a:extLst>
              <a:ext uri="{FF2B5EF4-FFF2-40B4-BE49-F238E27FC236}">
                <a16:creationId xmlns:a16="http://schemas.microsoft.com/office/drawing/2014/main" id="{7ABAF452-A1E2-4A6C-834B-11E5B7F85522}"/>
              </a:ext>
            </a:extLst>
          </p:cNvPr>
          <p:cNvPicPr/>
          <p:nvPr/>
        </p:nvPicPr>
        <p:blipFill>
          <a:blip r:embed="rId5" cstate="print"/>
          <a:srcRect b="68354"/>
          <a:stretch>
            <a:fillRect/>
          </a:stretch>
        </p:blipFill>
        <p:spPr>
          <a:xfrm>
            <a:off x="228633" y="1622206"/>
            <a:ext cx="6209538" cy="1415390"/>
          </a:xfrm>
          <a:prstGeom prst="rect">
            <a:avLst/>
          </a:prstGeom>
        </p:spPr>
      </p:pic>
      <p:sp>
        <p:nvSpPr>
          <p:cNvPr id="22" name="Rectangle 21">
            <a:extLst>
              <a:ext uri="{FF2B5EF4-FFF2-40B4-BE49-F238E27FC236}">
                <a16:creationId xmlns:a16="http://schemas.microsoft.com/office/drawing/2014/main" id="{1637C063-DFA0-F4FD-D6FC-FFD69D5F325D}"/>
              </a:ext>
            </a:extLst>
          </p:cNvPr>
          <p:cNvSpPr/>
          <p:nvPr/>
        </p:nvSpPr>
        <p:spPr>
          <a:xfrm>
            <a:off x="537690" y="2484072"/>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EF02432C-E923-331B-1EBC-97ABA66A0D50}"/>
              </a:ext>
            </a:extLst>
          </p:cNvPr>
          <p:cNvCxnSpPr/>
          <p:nvPr/>
        </p:nvCxnSpPr>
        <p:spPr>
          <a:xfrm>
            <a:off x="1274243" y="3218846"/>
            <a:ext cx="1298836" cy="8215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F4EDAAFC-368D-9C99-3838-0070BCA047C6}"/>
              </a:ext>
            </a:extLst>
          </p:cNvPr>
          <p:cNvCxnSpPr>
            <a:cxnSpLocks/>
          </p:cNvCxnSpPr>
          <p:nvPr/>
        </p:nvCxnSpPr>
        <p:spPr>
          <a:xfrm>
            <a:off x="7049386" y="4644485"/>
            <a:ext cx="50849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1D9A7A0-165B-7090-21B3-E25F2398D490}"/>
              </a:ext>
            </a:extLst>
          </p:cNvPr>
          <p:cNvSpPr/>
          <p:nvPr/>
        </p:nvSpPr>
        <p:spPr>
          <a:xfrm>
            <a:off x="7846828" y="3678865"/>
            <a:ext cx="233916" cy="850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B74C19A-D9E3-2B65-B2D2-B20C5231D83E}"/>
              </a:ext>
            </a:extLst>
          </p:cNvPr>
          <p:cNvSpPr/>
          <p:nvPr/>
        </p:nvSpPr>
        <p:spPr>
          <a:xfrm>
            <a:off x="3099486" y="3976577"/>
            <a:ext cx="233916" cy="850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AC437E6-7AA6-B80E-BAA7-E167F877AE2B}"/>
              </a:ext>
            </a:extLst>
          </p:cNvPr>
          <p:cNvSpPr/>
          <p:nvPr/>
        </p:nvSpPr>
        <p:spPr>
          <a:xfrm>
            <a:off x="3090922" y="5360068"/>
            <a:ext cx="233916" cy="850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2513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DE914-9FCC-5F9C-EE4E-DB4A30E98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DDAA2-DBBC-EFE2-25DD-37D76CD9EA52}"/>
              </a:ext>
            </a:extLst>
          </p:cNvPr>
          <p:cNvSpPr>
            <a:spLocks noGrp="1"/>
          </p:cNvSpPr>
          <p:nvPr>
            <p:ph type="title"/>
          </p:nvPr>
        </p:nvSpPr>
        <p:spPr>
          <a:xfrm>
            <a:off x="409832" y="205190"/>
            <a:ext cx="10515600" cy="631653"/>
          </a:xfrm>
        </p:spPr>
        <p:txBody>
          <a:bodyPr anchor="t">
            <a:noAutofit/>
          </a:bodyPr>
          <a:lstStyle/>
          <a:p>
            <a:r>
              <a:rPr lang="en-US" sz="3000" b="0" dirty="0">
                <a:solidFill>
                  <a:srgbClr val="000000"/>
                </a:solidFill>
              </a:rPr>
              <a:t>How do I file an appeal?</a:t>
            </a:r>
          </a:p>
        </p:txBody>
      </p:sp>
      <p:pic>
        <p:nvPicPr>
          <p:cNvPr id="4" name="Picture 3">
            <a:extLst>
              <a:ext uri="{FF2B5EF4-FFF2-40B4-BE49-F238E27FC236}">
                <a16:creationId xmlns:a16="http://schemas.microsoft.com/office/drawing/2014/main" id="{CE8C6489-74C8-9395-081E-692012F7AD84}"/>
              </a:ext>
            </a:extLst>
          </p:cNvPr>
          <p:cNvPicPr>
            <a:picLocks noChangeAspect="1"/>
          </p:cNvPicPr>
          <p:nvPr/>
        </p:nvPicPr>
        <p:blipFill>
          <a:blip r:embed="rId2"/>
          <a:srcRect b="47456"/>
          <a:stretch>
            <a:fillRect/>
          </a:stretch>
        </p:blipFill>
        <p:spPr>
          <a:xfrm>
            <a:off x="409832" y="756133"/>
            <a:ext cx="6839905" cy="1646825"/>
          </a:xfrm>
          <a:prstGeom prst="rect">
            <a:avLst/>
          </a:prstGeom>
          <a:ln w="57150">
            <a:solidFill>
              <a:schemeClr val="tx1"/>
            </a:solidFill>
          </a:ln>
        </p:spPr>
      </p:pic>
      <p:sp>
        <p:nvSpPr>
          <p:cNvPr id="6" name="Rectangle 5">
            <a:extLst>
              <a:ext uri="{FF2B5EF4-FFF2-40B4-BE49-F238E27FC236}">
                <a16:creationId xmlns:a16="http://schemas.microsoft.com/office/drawing/2014/main" id="{27048A6D-2286-2E32-F6E9-5FF3F52DFEA7}"/>
              </a:ext>
            </a:extLst>
          </p:cNvPr>
          <p:cNvSpPr/>
          <p:nvPr/>
        </p:nvSpPr>
        <p:spPr>
          <a:xfrm>
            <a:off x="642505" y="2158185"/>
            <a:ext cx="1473106" cy="244773"/>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6DEEF4E-8B9B-BC12-ED20-53FFE951D5F1}"/>
              </a:ext>
            </a:extLst>
          </p:cNvPr>
          <p:cNvPicPr>
            <a:picLocks noChangeAspect="1"/>
          </p:cNvPicPr>
          <p:nvPr/>
        </p:nvPicPr>
        <p:blipFill>
          <a:blip r:embed="rId3"/>
          <a:stretch>
            <a:fillRect/>
          </a:stretch>
        </p:blipFill>
        <p:spPr>
          <a:xfrm>
            <a:off x="409832" y="2953901"/>
            <a:ext cx="3016260" cy="2206632"/>
          </a:xfrm>
          <a:prstGeom prst="rect">
            <a:avLst/>
          </a:prstGeom>
          <a:ln w="57150">
            <a:solidFill>
              <a:schemeClr val="tx1"/>
            </a:solidFill>
          </a:ln>
        </p:spPr>
      </p:pic>
      <p:pic>
        <p:nvPicPr>
          <p:cNvPr id="12" name="Picture 11">
            <a:extLst>
              <a:ext uri="{FF2B5EF4-FFF2-40B4-BE49-F238E27FC236}">
                <a16:creationId xmlns:a16="http://schemas.microsoft.com/office/drawing/2014/main" id="{13A31FF1-D325-E628-13FF-36170CF7F72A}"/>
              </a:ext>
            </a:extLst>
          </p:cNvPr>
          <p:cNvPicPr>
            <a:picLocks noChangeAspect="1"/>
          </p:cNvPicPr>
          <p:nvPr/>
        </p:nvPicPr>
        <p:blipFill>
          <a:blip r:embed="rId4"/>
          <a:srcRect r="25393"/>
          <a:stretch>
            <a:fillRect/>
          </a:stretch>
        </p:blipFill>
        <p:spPr>
          <a:xfrm>
            <a:off x="3639105" y="3286910"/>
            <a:ext cx="3824951" cy="1168133"/>
          </a:xfrm>
          <a:prstGeom prst="rect">
            <a:avLst/>
          </a:prstGeom>
          <a:ln w="57150">
            <a:solidFill>
              <a:schemeClr val="tx1"/>
            </a:solidFill>
          </a:ln>
        </p:spPr>
      </p:pic>
      <p:pic>
        <p:nvPicPr>
          <p:cNvPr id="15" name="Picture 14">
            <a:extLst>
              <a:ext uri="{FF2B5EF4-FFF2-40B4-BE49-F238E27FC236}">
                <a16:creationId xmlns:a16="http://schemas.microsoft.com/office/drawing/2014/main" id="{BA60DB45-4B6E-7992-5D31-EC698450841D}"/>
              </a:ext>
            </a:extLst>
          </p:cNvPr>
          <p:cNvPicPr>
            <a:picLocks noChangeAspect="1"/>
          </p:cNvPicPr>
          <p:nvPr/>
        </p:nvPicPr>
        <p:blipFill>
          <a:blip r:embed="rId5"/>
          <a:srcRect r="8479"/>
          <a:stretch>
            <a:fillRect/>
          </a:stretch>
        </p:blipFill>
        <p:spPr>
          <a:xfrm>
            <a:off x="7677069" y="2908913"/>
            <a:ext cx="4127100" cy="2251620"/>
          </a:xfrm>
          <a:prstGeom prst="rect">
            <a:avLst/>
          </a:prstGeom>
          <a:ln w="57150">
            <a:solidFill>
              <a:schemeClr val="tx1"/>
            </a:solidFill>
          </a:ln>
        </p:spPr>
      </p:pic>
      <p:cxnSp>
        <p:nvCxnSpPr>
          <p:cNvPr id="28" name="Straight Arrow Connector 27">
            <a:extLst>
              <a:ext uri="{FF2B5EF4-FFF2-40B4-BE49-F238E27FC236}">
                <a16:creationId xmlns:a16="http://schemas.microsoft.com/office/drawing/2014/main" id="{7E484AFD-0DCB-CD12-07C7-226EDF6BAB32}"/>
              </a:ext>
            </a:extLst>
          </p:cNvPr>
          <p:cNvCxnSpPr/>
          <p:nvPr/>
        </p:nvCxnSpPr>
        <p:spPr>
          <a:xfrm>
            <a:off x="1669312" y="2477386"/>
            <a:ext cx="0" cy="2977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8086779-FA40-1CA9-B955-E8F49CC735E9}"/>
              </a:ext>
            </a:extLst>
          </p:cNvPr>
          <p:cNvCxnSpPr>
            <a:cxnSpLocks/>
          </p:cNvCxnSpPr>
          <p:nvPr/>
        </p:nvCxnSpPr>
        <p:spPr>
          <a:xfrm>
            <a:off x="3535885" y="4660604"/>
            <a:ext cx="2938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6949F9D-5E9F-0E4E-53E6-48D0220C9E12}"/>
              </a:ext>
            </a:extLst>
          </p:cNvPr>
          <p:cNvCxnSpPr>
            <a:cxnSpLocks/>
          </p:cNvCxnSpPr>
          <p:nvPr/>
        </p:nvCxnSpPr>
        <p:spPr>
          <a:xfrm>
            <a:off x="7249737" y="4660604"/>
            <a:ext cx="2938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C77B5E4F-A6BD-1ED5-42D5-C263F5BF4F51}"/>
              </a:ext>
            </a:extLst>
          </p:cNvPr>
          <p:cNvSpPr/>
          <p:nvPr/>
        </p:nvSpPr>
        <p:spPr>
          <a:xfrm>
            <a:off x="3682834" y="3658101"/>
            <a:ext cx="1473106" cy="244773"/>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F6513F3A-646E-0496-E24B-411AE64E38FE}"/>
              </a:ext>
            </a:extLst>
          </p:cNvPr>
          <p:cNvSpPr/>
          <p:nvPr/>
        </p:nvSpPr>
        <p:spPr>
          <a:xfrm>
            <a:off x="642505" y="4295553"/>
            <a:ext cx="1026807" cy="1043783"/>
          </a:xfrm>
          <a:prstGeom prst="ellipse">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6">
            <a:extLst>
              <a:ext uri="{FF2B5EF4-FFF2-40B4-BE49-F238E27FC236}">
                <a16:creationId xmlns:a16="http://schemas.microsoft.com/office/drawing/2014/main" id="{95BE8E40-DFAD-768C-3F38-C314AD7DAFAD}"/>
              </a:ext>
            </a:extLst>
          </p:cNvPr>
          <p:cNvSpPr>
            <a:spLocks noGrp="1"/>
          </p:cNvSpPr>
          <p:nvPr>
            <p:ph type="body" sz="quarter" idx="13"/>
          </p:nvPr>
        </p:nvSpPr>
        <p:spPr>
          <a:xfrm>
            <a:off x="7482410" y="666179"/>
            <a:ext cx="4422638" cy="1960063"/>
          </a:xfrm>
        </p:spPr>
        <p:txBody>
          <a:bodyPr>
            <a:normAutofit/>
          </a:bodyPr>
          <a:lstStyle/>
          <a:p>
            <a:pPr marL="0" indent="0">
              <a:buNone/>
            </a:pPr>
            <a:r>
              <a:rPr lang="en-US" sz="1600" dirty="0"/>
              <a:t>Do the best you can on the questions related to the appeal. The most important thing is that you submit the application on time, signed and dated. It is easy to clarify or amend the reasons for the appeal later, though it is particularly helpful if you include the correct Case # (there’s a pulldown to choose from) and the date of the notice you are appealing.</a:t>
            </a:r>
          </a:p>
        </p:txBody>
      </p:sp>
    </p:spTree>
    <p:extLst>
      <p:ext uri="{BB962C8B-B14F-4D97-AF65-F5344CB8AC3E}">
        <p14:creationId xmlns:p14="http://schemas.microsoft.com/office/powerpoint/2010/main" val="9362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8E27C-46CA-CF91-5A48-C43CA0CD7EAC}"/>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F627768-55A3-4B50-5977-AA0580D54B64}"/>
              </a:ext>
            </a:extLst>
          </p:cNvPr>
          <p:cNvSpPr txBox="1">
            <a:spLocks/>
          </p:cNvSpPr>
          <p:nvPr/>
        </p:nvSpPr>
        <p:spPr>
          <a:xfrm>
            <a:off x="409832" y="205190"/>
            <a:ext cx="10515600" cy="631653"/>
          </a:xfrm>
          <a:prstGeom prst="rect">
            <a:avLst/>
          </a:prstGeom>
        </p:spPr>
        <p:txBody>
          <a:bodyPr anchor="t">
            <a:normAutofit fontScale="975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SCENARIOS</a:t>
            </a:r>
          </a:p>
        </p:txBody>
      </p:sp>
      <p:sp>
        <p:nvSpPr>
          <p:cNvPr id="7" name="Text Placeholder 6">
            <a:extLst>
              <a:ext uri="{FF2B5EF4-FFF2-40B4-BE49-F238E27FC236}">
                <a16:creationId xmlns:a16="http://schemas.microsoft.com/office/drawing/2014/main" id="{3A98D83E-5CFA-AC45-0463-4D54C67D148A}"/>
              </a:ext>
            </a:extLst>
          </p:cNvPr>
          <p:cNvSpPr txBox="1">
            <a:spLocks/>
          </p:cNvSpPr>
          <p:nvPr/>
        </p:nvSpPr>
        <p:spPr>
          <a:xfrm>
            <a:off x="409832" y="753052"/>
            <a:ext cx="9622913" cy="631653"/>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1600" dirty="0"/>
              <a:t>General problem-solving framework</a:t>
            </a:r>
          </a:p>
          <a:p>
            <a:pPr marL="0" indent="0">
              <a:buFont typeface="Wingdings" panose="05000000000000000000" pitchFamily="2" charset="2"/>
              <a:buNone/>
            </a:pPr>
            <a:endParaRPr lang="en-US" sz="1600" dirty="0"/>
          </a:p>
          <a:p>
            <a:pPr marL="0" indent="0">
              <a:buFont typeface="Wingdings" panose="05000000000000000000" pitchFamily="2" charset="2"/>
              <a:buNone/>
            </a:pPr>
            <a:endParaRPr lang="en-US" sz="1600" u="sng" dirty="0"/>
          </a:p>
        </p:txBody>
      </p:sp>
      <p:graphicFrame>
        <p:nvGraphicFramePr>
          <p:cNvPr id="9" name="Diagram 8">
            <a:extLst>
              <a:ext uri="{FF2B5EF4-FFF2-40B4-BE49-F238E27FC236}">
                <a16:creationId xmlns:a16="http://schemas.microsoft.com/office/drawing/2014/main" id="{815571FF-2CA8-0BA1-276F-E72A980C25BB}"/>
              </a:ext>
            </a:extLst>
          </p:cNvPr>
          <p:cNvGraphicFramePr/>
          <p:nvPr>
            <p:extLst>
              <p:ext uri="{D42A27DB-BD31-4B8C-83A1-F6EECF244321}">
                <p14:modId xmlns:p14="http://schemas.microsoft.com/office/powerpoint/2010/main" val="2794283799"/>
              </p:ext>
            </p:extLst>
          </p:nvPr>
        </p:nvGraphicFramePr>
        <p:xfrm>
          <a:off x="1284543" y="1068878"/>
          <a:ext cx="962291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635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A58DB-2AC8-3E4A-56ED-960D2B8DE1C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B21077AB-9BDE-CB5D-7FF9-E5A264BC7C3F}"/>
              </a:ext>
            </a:extLst>
          </p:cNvPr>
          <p:cNvSpPr txBox="1">
            <a:spLocks/>
          </p:cNvSpPr>
          <p:nvPr/>
        </p:nvSpPr>
        <p:spPr>
          <a:xfrm>
            <a:off x="409832" y="205190"/>
            <a:ext cx="10515600" cy="631653"/>
          </a:xfrm>
          <a:prstGeom prst="rect">
            <a:avLst/>
          </a:prstGeom>
        </p:spPr>
        <p:txBody>
          <a:bodyPr anchor="t">
            <a:normAutofit fontScale="75000" lnSpcReduction="200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My SNAP stopped suddenly and I don’t know why. How can I get them reinstated?</a:t>
            </a:r>
          </a:p>
        </p:txBody>
      </p:sp>
      <p:sp>
        <p:nvSpPr>
          <p:cNvPr id="7" name="Text Placeholder 6">
            <a:extLst>
              <a:ext uri="{FF2B5EF4-FFF2-40B4-BE49-F238E27FC236}">
                <a16:creationId xmlns:a16="http://schemas.microsoft.com/office/drawing/2014/main" id="{1B070F5F-2CB6-33E2-D629-759CAA7993AF}"/>
              </a:ext>
            </a:extLst>
          </p:cNvPr>
          <p:cNvSpPr txBox="1">
            <a:spLocks/>
          </p:cNvSpPr>
          <p:nvPr/>
        </p:nvSpPr>
        <p:spPr>
          <a:xfrm>
            <a:off x="409832" y="753052"/>
            <a:ext cx="9622913" cy="631653"/>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1600" dirty="0"/>
              <a:t>Before you know how to get SNAP back, you have to figure out why SNAP stopped by looking at the NOTICES.</a:t>
            </a:r>
          </a:p>
          <a:p>
            <a:pPr marL="0" indent="0">
              <a:buFont typeface="Wingdings" panose="05000000000000000000" pitchFamily="2" charset="2"/>
              <a:buNone/>
            </a:pPr>
            <a:endParaRPr lang="en-US" sz="1600" dirty="0"/>
          </a:p>
          <a:p>
            <a:pPr marL="0" indent="0">
              <a:buFont typeface="Wingdings" panose="05000000000000000000" pitchFamily="2" charset="2"/>
              <a:buNone/>
            </a:pPr>
            <a:endParaRPr lang="en-US" sz="1600" u="sng" dirty="0"/>
          </a:p>
        </p:txBody>
      </p:sp>
      <p:grpSp>
        <p:nvGrpSpPr>
          <p:cNvPr id="2" name="object 2">
            <a:extLst>
              <a:ext uri="{FF2B5EF4-FFF2-40B4-BE49-F238E27FC236}">
                <a16:creationId xmlns:a16="http://schemas.microsoft.com/office/drawing/2014/main" id="{055A702A-F7DD-51AE-0946-6E927E070AE1}"/>
              </a:ext>
            </a:extLst>
          </p:cNvPr>
          <p:cNvGrpSpPr/>
          <p:nvPr/>
        </p:nvGrpSpPr>
        <p:grpSpPr>
          <a:xfrm>
            <a:off x="433404" y="1219228"/>
            <a:ext cx="5357796" cy="458232"/>
            <a:chOff x="1780032" y="2833877"/>
            <a:chExt cx="5991860" cy="584835"/>
          </a:xfrm>
        </p:grpSpPr>
        <p:pic>
          <p:nvPicPr>
            <p:cNvPr id="3" name="object 3">
              <a:extLst>
                <a:ext uri="{FF2B5EF4-FFF2-40B4-BE49-F238E27FC236}">
                  <a16:creationId xmlns:a16="http://schemas.microsoft.com/office/drawing/2014/main" id="{365FEE9D-3732-635F-CAC0-F06BCBB5B94D}"/>
                </a:ext>
              </a:extLst>
            </p:cNvPr>
            <p:cNvPicPr/>
            <p:nvPr/>
          </p:nvPicPr>
          <p:blipFill>
            <a:blip r:embed="rId3" cstate="print"/>
            <a:stretch>
              <a:fillRect/>
            </a:stretch>
          </p:blipFill>
          <p:spPr>
            <a:xfrm>
              <a:off x="1799844" y="2853689"/>
              <a:ext cx="5951982" cy="544068"/>
            </a:xfrm>
            <a:prstGeom prst="rect">
              <a:avLst/>
            </a:prstGeom>
          </p:spPr>
        </p:pic>
        <p:sp>
          <p:nvSpPr>
            <p:cNvPr id="4" name="object 4">
              <a:extLst>
                <a:ext uri="{FF2B5EF4-FFF2-40B4-BE49-F238E27FC236}">
                  <a16:creationId xmlns:a16="http://schemas.microsoft.com/office/drawing/2014/main" id="{0886A1AE-A1F9-7155-5125-0F67D4FA3C44}"/>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6" name="Rectangle 5">
            <a:extLst>
              <a:ext uri="{FF2B5EF4-FFF2-40B4-BE49-F238E27FC236}">
                <a16:creationId xmlns:a16="http://schemas.microsoft.com/office/drawing/2014/main" id="{C51D7DC8-4AA3-171E-359C-63854E8AC9B5}"/>
              </a:ext>
            </a:extLst>
          </p:cNvPr>
          <p:cNvSpPr/>
          <p:nvPr/>
        </p:nvSpPr>
        <p:spPr>
          <a:xfrm>
            <a:off x="451119" y="1250274"/>
            <a:ext cx="1473106" cy="410767"/>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object 2">
            <a:extLst>
              <a:ext uri="{FF2B5EF4-FFF2-40B4-BE49-F238E27FC236}">
                <a16:creationId xmlns:a16="http://schemas.microsoft.com/office/drawing/2014/main" id="{11F750B9-ED05-63D4-7E5C-9F059A59905A}"/>
              </a:ext>
            </a:extLst>
          </p:cNvPr>
          <p:cNvGrpSpPr/>
          <p:nvPr/>
        </p:nvGrpSpPr>
        <p:grpSpPr>
          <a:xfrm>
            <a:off x="379095" y="2002362"/>
            <a:ext cx="5473065" cy="2147823"/>
            <a:chOff x="3767328" y="1630680"/>
            <a:chExt cx="5473065" cy="2147823"/>
          </a:xfrm>
        </p:grpSpPr>
        <p:pic>
          <p:nvPicPr>
            <p:cNvPr id="10" name="object 3">
              <a:extLst>
                <a:ext uri="{FF2B5EF4-FFF2-40B4-BE49-F238E27FC236}">
                  <a16:creationId xmlns:a16="http://schemas.microsoft.com/office/drawing/2014/main" id="{72FE0222-81FA-21BC-761D-9A23A4B7C2A1}"/>
                </a:ext>
              </a:extLst>
            </p:cNvPr>
            <p:cNvPicPr/>
            <p:nvPr/>
          </p:nvPicPr>
          <p:blipFill>
            <a:blip r:embed="rId4" cstate="print"/>
            <a:stretch>
              <a:fillRect/>
            </a:stretch>
          </p:blipFill>
          <p:spPr>
            <a:xfrm>
              <a:off x="3791296" y="2674966"/>
              <a:ext cx="5423985" cy="1080585"/>
            </a:xfrm>
            <a:prstGeom prst="rect">
              <a:avLst/>
            </a:prstGeom>
          </p:spPr>
        </p:pic>
        <p:sp>
          <p:nvSpPr>
            <p:cNvPr id="11" name="object 4">
              <a:extLst>
                <a:ext uri="{FF2B5EF4-FFF2-40B4-BE49-F238E27FC236}">
                  <a16:creationId xmlns:a16="http://schemas.microsoft.com/office/drawing/2014/main" id="{291BB076-2205-B120-89AB-820F1F7A3846}"/>
                </a:ext>
              </a:extLst>
            </p:cNvPr>
            <p:cNvSpPr/>
            <p:nvPr/>
          </p:nvSpPr>
          <p:spPr>
            <a:xfrm>
              <a:off x="3767328" y="2653283"/>
              <a:ext cx="5473065" cy="1125220"/>
            </a:xfrm>
            <a:custGeom>
              <a:avLst/>
              <a:gdLst/>
              <a:ahLst/>
              <a:cxnLst/>
              <a:rect l="l" t="t" r="r" b="b"/>
              <a:pathLst>
                <a:path w="5473065" h="1125220">
                  <a:moveTo>
                    <a:pt x="0" y="1124712"/>
                  </a:moveTo>
                  <a:lnTo>
                    <a:pt x="0" y="0"/>
                  </a:lnTo>
                  <a:lnTo>
                    <a:pt x="5472683" y="0"/>
                  </a:lnTo>
                  <a:lnTo>
                    <a:pt x="5472683" y="1124712"/>
                  </a:lnTo>
                  <a:lnTo>
                    <a:pt x="0" y="1124712"/>
                  </a:lnTo>
                  <a:close/>
                </a:path>
              </a:pathLst>
            </a:custGeom>
            <a:ln w="47142">
              <a:solidFill>
                <a:srgbClr val="001D60"/>
              </a:solidFill>
            </a:ln>
          </p:spPr>
          <p:txBody>
            <a:bodyPr wrap="square" lIns="0" tIns="0" rIns="0" bIns="0" rtlCol="0"/>
            <a:lstStyle/>
            <a:p>
              <a:endParaRPr/>
            </a:p>
          </p:txBody>
        </p:sp>
        <p:pic>
          <p:nvPicPr>
            <p:cNvPr id="12" name="object 5">
              <a:extLst>
                <a:ext uri="{FF2B5EF4-FFF2-40B4-BE49-F238E27FC236}">
                  <a16:creationId xmlns:a16="http://schemas.microsoft.com/office/drawing/2014/main" id="{E2FBFF87-FA46-DFBF-3669-A56B19D8E531}"/>
                </a:ext>
              </a:extLst>
            </p:cNvPr>
            <p:cNvPicPr/>
            <p:nvPr/>
          </p:nvPicPr>
          <p:blipFill>
            <a:blip r:embed="rId5" cstate="print"/>
            <a:stretch>
              <a:fillRect/>
            </a:stretch>
          </p:blipFill>
          <p:spPr>
            <a:xfrm>
              <a:off x="3787140" y="1648206"/>
              <a:ext cx="3790534" cy="781050"/>
            </a:xfrm>
            <a:prstGeom prst="rect">
              <a:avLst/>
            </a:prstGeom>
          </p:spPr>
        </p:pic>
        <p:sp>
          <p:nvSpPr>
            <p:cNvPr id="13" name="object 6">
              <a:extLst>
                <a:ext uri="{FF2B5EF4-FFF2-40B4-BE49-F238E27FC236}">
                  <a16:creationId xmlns:a16="http://schemas.microsoft.com/office/drawing/2014/main" id="{F91288FA-58E3-6974-8EDE-909F5A836352}"/>
                </a:ext>
              </a:extLst>
            </p:cNvPr>
            <p:cNvSpPr/>
            <p:nvPr/>
          </p:nvSpPr>
          <p:spPr>
            <a:xfrm>
              <a:off x="3767328" y="1630680"/>
              <a:ext cx="3870960" cy="816610"/>
            </a:xfrm>
            <a:custGeom>
              <a:avLst/>
              <a:gdLst/>
              <a:ahLst/>
              <a:cxnLst/>
              <a:rect l="l" t="t" r="r" b="b"/>
              <a:pathLst>
                <a:path w="3870959" h="816610">
                  <a:moveTo>
                    <a:pt x="0" y="816101"/>
                  </a:moveTo>
                  <a:lnTo>
                    <a:pt x="0" y="0"/>
                  </a:lnTo>
                  <a:lnTo>
                    <a:pt x="3870960" y="0"/>
                  </a:lnTo>
                  <a:lnTo>
                    <a:pt x="3870960" y="816101"/>
                  </a:lnTo>
                  <a:lnTo>
                    <a:pt x="0" y="816101"/>
                  </a:lnTo>
                  <a:close/>
                </a:path>
              </a:pathLst>
            </a:custGeom>
            <a:ln w="47142">
              <a:solidFill>
                <a:srgbClr val="001D60"/>
              </a:solidFill>
            </a:ln>
          </p:spPr>
          <p:txBody>
            <a:bodyPr wrap="square" lIns="0" tIns="0" rIns="0" bIns="0" rtlCol="0"/>
            <a:lstStyle/>
            <a:p>
              <a:endParaRPr/>
            </a:p>
          </p:txBody>
        </p:sp>
      </p:grpSp>
      <p:sp>
        <p:nvSpPr>
          <p:cNvPr id="14" name="Rectangle 13">
            <a:extLst>
              <a:ext uri="{FF2B5EF4-FFF2-40B4-BE49-F238E27FC236}">
                <a16:creationId xmlns:a16="http://schemas.microsoft.com/office/drawing/2014/main" id="{9CA35A35-3B0E-A113-94CF-8160C87D34C0}"/>
              </a:ext>
            </a:extLst>
          </p:cNvPr>
          <p:cNvSpPr/>
          <p:nvPr/>
        </p:nvSpPr>
        <p:spPr>
          <a:xfrm>
            <a:off x="934445" y="2235566"/>
            <a:ext cx="3045372" cy="140318"/>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5EA3EFD-4ACC-7B0B-68F9-15720ADD5C11}"/>
              </a:ext>
            </a:extLst>
          </p:cNvPr>
          <p:cNvSpPr/>
          <p:nvPr/>
        </p:nvSpPr>
        <p:spPr>
          <a:xfrm>
            <a:off x="660125" y="3817050"/>
            <a:ext cx="3045372" cy="140318"/>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A70B99DF-E20B-A254-90D8-890E65C3C64E}"/>
              </a:ext>
            </a:extLst>
          </p:cNvPr>
          <p:cNvPicPr>
            <a:picLocks noChangeAspect="1"/>
          </p:cNvPicPr>
          <p:nvPr/>
        </p:nvPicPr>
        <p:blipFill>
          <a:blip r:embed="rId6"/>
          <a:stretch>
            <a:fillRect/>
          </a:stretch>
        </p:blipFill>
        <p:spPr>
          <a:xfrm>
            <a:off x="6819356" y="1366636"/>
            <a:ext cx="4712519" cy="4151505"/>
          </a:xfrm>
          <a:prstGeom prst="rect">
            <a:avLst/>
          </a:prstGeom>
          <a:ln w="57150">
            <a:solidFill>
              <a:schemeClr val="tx1"/>
            </a:solidFill>
          </a:ln>
        </p:spPr>
      </p:pic>
      <p:cxnSp>
        <p:nvCxnSpPr>
          <p:cNvPr id="17" name="Straight Arrow Connector 16">
            <a:extLst>
              <a:ext uri="{FF2B5EF4-FFF2-40B4-BE49-F238E27FC236}">
                <a16:creationId xmlns:a16="http://schemas.microsoft.com/office/drawing/2014/main" id="{91E35DEE-DD84-B7D0-9BEB-CCCF3244C041}"/>
              </a:ext>
            </a:extLst>
          </p:cNvPr>
          <p:cNvCxnSpPr>
            <a:cxnSpLocks/>
          </p:cNvCxnSpPr>
          <p:nvPr/>
        </p:nvCxnSpPr>
        <p:spPr>
          <a:xfrm>
            <a:off x="4250055" y="2305725"/>
            <a:ext cx="19504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2F005F1-FCE3-E540-8FF3-91C10B7A8D73}"/>
              </a:ext>
            </a:extLst>
          </p:cNvPr>
          <p:cNvCxnSpPr>
            <a:cxnSpLocks/>
          </p:cNvCxnSpPr>
          <p:nvPr/>
        </p:nvCxnSpPr>
        <p:spPr>
          <a:xfrm flipV="1">
            <a:off x="5852160" y="3579354"/>
            <a:ext cx="552995" cy="19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103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14" grpId="0" animBg="1"/>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579AF-841E-DBAC-4AA9-DB9415E8DCDC}"/>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F0CF570-72DD-1D6C-CF3F-D564DD040BAD}"/>
              </a:ext>
            </a:extLst>
          </p:cNvPr>
          <p:cNvSpPr txBox="1">
            <a:spLocks/>
          </p:cNvSpPr>
          <p:nvPr/>
        </p:nvSpPr>
        <p:spPr>
          <a:xfrm>
            <a:off x="409832" y="205190"/>
            <a:ext cx="10515600" cy="631653"/>
          </a:xfrm>
          <a:prstGeom prst="rect">
            <a:avLst/>
          </a:prstGeom>
        </p:spPr>
        <p:txBody>
          <a:bodyPr lIns="91440" tIns="45720" rIns="91440" bIns="45720" anchor="t">
            <a:normAutofit fontScale="75000" lnSpcReduction="200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My SNAP stopped suddenly and I don’t know why. How can I get them reinstated? (Page 1 of 2)</a:t>
            </a:r>
          </a:p>
        </p:txBody>
      </p:sp>
      <p:graphicFrame>
        <p:nvGraphicFramePr>
          <p:cNvPr id="9" name="Diagram 8">
            <a:extLst>
              <a:ext uri="{FF2B5EF4-FFF2-40B4-BE49-F238E27FC236}">
                <a16:creationId xmlns:a16="http://schemas.microsoft.com/office/drawing/2014/main" id="{1A0016DE-1BB3-6B40-218D-0F2B87185C83}"/>
              </a:ext>
            </a:extLst>
          </p:cNvPr>
          <p:cNvGraphicFramePr/>
          <p:nvPr>
            <p:extLst>
              <p:ext uri="{D42A27DB-BD31-4B8C-83A1-F6EECF244321}">
                <p14:modId xmlns:p14="http://schemas.microsoft.com/office/powerpoint/2010/main" val="3933115541"/>
              </p:ext>
            </p:extLst>
          </p:nvPr>
        </p:nvGraphicFramePr>
        <p:xfrm>
          <a:off x="281575" y="836843"/>
          <a:ext cx="11379201" cy="4849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27199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84054-E293-4BBE-F8B9-076B3B74403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D3ED150-D753-ADAF-A479-D7CF9D864F67}"/>
              </a:ext>
            </a:extLst>
          </p:cNvPr>
          <p:cNvSpPr txBox="1">
            <a:spLocks/>
          </p:cNvSpPr>
          <p:nvPr/>
        </p:nvSpPr>
        <p:spPr>
          <a:xfrm>
            <a:off x="409832" y="205190"/>
            <a:ext cx="10515600" cy="631653"/>
          </a:xfrm>
          <a:prstGeom prst="rect">
            <a:avLst/>
          </a:prstGeom>
        </p:spPr>
        <p:txBody>
          <a:bodyPr lIns="91440" tIns="45720" rIns="91440" bIns="45720" anchor="t">
            <a:normAutofit fontScale="75000" lnSpcReduction="200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My SNAP stopped suddenly and I don’t know why. How can I get them reinstated? (Page 2 of 3)</a:t>
            </a:r>
          </a:p>
        </p:txBody>
      </p:sp>
      <p:graphicFrame>
        <p:nvGraphicFramePr>
          <p:cNvPr id="9" name="Diagram 8">
            <a:extLst>
              <a:ext uri="{FF2B5EF4-FFF2-40B4-BE49-F238E27FC236}">
                <a16:creationId xmlns:a16="http://schemas.microsoft.com/office/drawing/2014/main" id="{FFF01C88-E18F-6BC1-B1C3-302065D1C3C9}"/>
              </a:ext>
            </a:extLst>
          </p:cNvPr>
          <p:cNvGraphicFramePr/>
          <p:nvPr/>
        </p:nvGraphicFramePr>
        <p:xfrm>
          <a:off x="281575" y="836843"/>
          <a:ext cx="11379201" cy="4849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2432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18AF2-D041-887A-3124-186874D9B9B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4CBF46DB-021E-B7B2-E597-154128CF8B3A}"/>
              </a:ext>
            </a:extLst>
          </p:cNvPr>
          <p:cNvSpPr txBox="1">
            <a:spLocks/>
          </p:cNvSpPr>
          <p:nvPr/>
        </p:nvSpPr>
        <p:spPr>
          <a:xfrm>
            <a:off x="409832" y="205190"/>
            <a:ext cx="10515600" cy="631653"/>
          </a:xfrm>
          <a:prstGeom prst="rect">
            <a:avLst/>
          </a:prstGeom>
        </p:spPr>
        <p:txBody>
          <a:bodyPr anchor="t">
            <a:normAutofit fontScale="975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thought my redetermination was due now.</a:t>
            </a:r>
          </a:p>
        </p:txBody>
      </p:sp>
      <p:sp>
        <p:nvSpPr>
          <p:cNvPr id="7" name="Text Placeholder 6">
            <a:extLst>
              <a:ext uri="{FF2B5EF4-FFF2-40B4-BE49-F238E27FC236}">
                <a16:creationId xmlns:a16="http://schemas.microsoft.com/office/drawing/2014/main" id="{612136C5-71CD-3FDF-BF05-C041136A12B2}"/>
              </a:ext>
            </a:extLst>
          </p:cNvPr>
          <p:cNvSpPr txBox="1">
            <a:spLocks/>
          </p:cNvSpPr>
          <p:nvPr/>
        </p:nvSpPr>
        <p:spPr>
          <a:xfrm>
            <a:off x="409832" y="1007813"/>
            <a:ext cx="5307477" cy="756956"/>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Look for “Renew My Benefits” button on the Case Summary Page. If so, click on it to complete the redetermination.</a:t>
            </a:r>
          </a:p>
          <a:p>
            <a:pPr marL="0" indent="0">
              <a:buFont typeface="Wingdings" panose="05000000000000000000" pitchFamily="2" charset="2"/>
              <a:buNone/>
            </a:pPr>
            <a:endParaRPr lang="en-US" sz="1600" u="sng" dirty="0"/>
          </a:p>
        </p:txBody>
      </p:sp>
      <p:pic>
        <p:nvPicPr>
          <p:cNvPr id="3" name="object 16">
            <a:extLst>
              <a:ext uri="{FF2B5EF4-FFF2-40B4-BE49-F238E27FC236}">
                <a16:creationId xmlns:a16="http://schemas.microsoft.com/office/drawing/2014/main" id="{9344D95C-9698-FD75-AFC1-01FE4A0C135B}"/>
              </a:ext>
            </a:extLst>
          </p:cNvPr>
          <p:cNvPicPr/>
          <p:nvPr/>
        </p:nvPicPr>
        <p:blipFill>
          <a:blip r:embed="rId3" cstate="print"/>
          <a:srcRect t="5641" b="68368"/>
          <a:stretch>
            <a:fillRect/>
          </a:stretch>
        </p:blipFill>
        <p:spPr>
          <a:xfrm>
            <a:off x="1329900" y="2488389"/>
            <a:ext cx="3256731" cy="1563896"/>
          </a:xfrm>
          <a:prstGeom prst="rect">
            <a:avLst/>
          </a:prstGeom>
          <a:ln w="57150">
            <a:solidFill>
              <a:schemeClr val="tx1"/>
            </a:solidFill>
          </a:ln>
        </p:spPr>
      </p:pic>
      <p:grpSp>
        <p:nvGrpSpPr>
          <p:cNvPr id="4" name="object 2">
            <a:extLst>
              <a:ext uri="{FF2B5EF4-FFF2-40B4-BE49-F238E27FC236}">
                <a16:creationId xmlns:a16="http://schemas.microsoft.com/office/drawing/2014/main" id="{643F9550-D86C-671A-6713-91AB2A01C19D}"/>
              </a:ext>
            </a:extLst>
          </p:cNvPr>
          <p:cNvGrpSpPr/>
          <p:nvPr/>
        </p:nvGrpSpPr>
        <p:grpSpPr>
          <a:xfrm>
            <a:off x="800984" y="2055962"/>
            <a:ext cx="4383740" cy="331465"/>
            <a:chOff x="1780032" y="2833877"/>
            <a:chExt cx="5991860" cy="584835"/>
          </a:xfrm>
        </p:grpSpPr>
        <p:pic>
          <p:nvPicPr>
            <p:cNvPr id="6" name="object 3">
              <a:extLst>
                <a:ext uri="{FF2B5EF4-FFF2-40B4-BE49-F238E27FC236}">
                  <a16:creationId xmlns:a16="http://schemas.microsoft.com/office/drawing/2014/main" id="{49AE4408-685A-95EB-9502-73854FF234F7}"/>
                </a:ext>
              </a:extLst>
            </p:cNvPr>
            <p:cNvPicPr/>
            <p:nvPr/>
          </p:nvPicPr>
          <p:blipFill>
            <a:blip r:embed="rId4" cstate="print"/>
            <a:stretch>
              <a:fillRect/>
            </a:stretch>
          </p:blipFill>
          <p:spPr>
            <a:xfrm>
              <a:off x="1799844" y="2853689"/>
              <a:ext cx="5951982" cy="544068"/>
            </a:xfrm>
            <a:prstGeom prst="rect">
              <a:avLst/>
            </a:prstGeom>
          </p:spPr>
        </p:pic>
        <p:sp>
          <p:nvSpPr>
            <p:cNvPr id="8" name="object 4">
              <a:extLst>
                <a:ext uri="{FF2B5EF4-FFF2-40B4-BE49-F238E27FC236}">
                  <a16:creationId xmlns:a16="http://schemas.microsoft.com/office/drawing/2014/main" id="{30085B65-EAA2-9C28-7DA3-E33E320668B4}"/>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9" name="Rectangle 8">
            <a:extLst>
              <a:ext uri="{FF2B5EF4-FFF2-40B4-BE49-F238E27FC236}">
                <a16:creationId xmlns:a16="http://schemas.microsoft.com/office/drawing/2014/main" id="{9C7F0B34-AEB9-4459-4E17-9DE2CB7668D7}"/>
              </a:ext>
            </a:extLst>
          </p:cNvPr>
          <p:cNvSpPr/>
          <p:nvPr/>
        </p:nvSpPr>
        <p:spPr>
          <a:xfrm>
            <a:off x="800799" y="2085334"/>
            <a:ext cx="1205293" cy="297131"/>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2C378B05-CF21-59DC-454A-B46567B329A6}"/>
              </a:ext>
            </a:extLst>
          </p:cNvPr>
          <p:cNvCxnSpPr>
            <a:cxnSpLocks/>
          </p:cNvCxnSpPr>
          <p:nvPr/>
        </p:nvCxnSpPr>
        <p:spPr>
          <a:xfrm flipV="1">
            <a:off x="100638" y="2750845"/>
            <a:ext cx="1400321" cy="85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 Placeholder 6">
            <a:extLst>
              <a:ext uri="{FF2B5EF4-FFF2-40B4-BE49-F238E27FC236}">
                <a16:creationId xmlns:a16="http://schemas.microsoft.com/office/drawing/2014/main" id="{0B88AF61-3027-CAAB-5B45-B3F1970191B3}"/>
              </a:ext>
            </a:extLst>
          </p:cNvPr>
          <p:cNvSpPr txBox="1">
            <a:spLocks/>
          </p:cNvSpPr>
          <p:nvPr/>
        </p:nvSpPr>
        <p:spPr>
          <a:xfrm>
            <a:off x="6141344" y="812666"/>
            <a:ext cx="5257802" cy="631653"/>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Review notices to see if DHS sent you a redetermination application. If so, complete it and upload it to MMC.</a:t>
            </a:r>
          </a:p>
          <a:p>
            <a:pPr marL="0" indent="0">
              <a:buFont typeface="Wingdings" panose="05000000000000000000" pitchFamily="2" charset="2"/>
              <a:buNone/>
            </a:pPr>
            <a:endParaRPr lang="en-US" sz="1600" u="sng" dirty="0"/>
          </a:p>
        </p:txBody>
      </p:sp>
      <p:pic>
        <p:nvPicPr>
          <p:cNvPr id="35" name="Picture 34">
            <a:extLst>
              <a:ext uri="{FF2B5EF4-FFF2-40B4-BE49-F238E27FC236}">
                <a16:creationId xmlns:a16="http://schemas.microsoft.com/office/drawing/2014/main" id="{EB5CAF47-50E2-8A49-3D2A-956E3B1F9227}"/>
              </a:ext>
            </a:extLst>
          </p:cNvPr>
          <p:cNvPicPr>
            <a:picLocks noChangeAspect="1"/>
          </p:cNvPicPr>
          <p:nvPr/>
        </p:nvPicPr>
        <p:blipFill>
          <a:blip r:embed="rId5"/>
          <a:stretch>
            <a:fillRect/>
          </a:stretch>
        </p:blipFill>
        <p:spPr>
          <a:xfrm>
            <a:off x="6413986" y="1444319"/>
            <a:ext cx="4712519" cy="4151505"/>
          </a:xfrm>
          <a:prstGeom prst="rect">
            <a:avLst/>
          </a:prstGeom>
          <a:ln w="57150">
            <a:solidFill>
              <a:schemeClr val="tx1"/>
            </a:solidFill>
          </a:ln>
        </p:spPr>
      </p:pic>
      <p:cxnSp>
        <p:nvCxnSpPr>
          <p:cNvPr id="36" name="Straight Arrow Connector 35">
            <a:extLst>
              <a:ext uri="{FF2B5EF4-FFF2-40B4-BE49-F238E27FC236}">
                <a16:creationId xmlns:a16="http://schemas.microsoft.com/office/drawing/2014/main" id="{2E68A4C2-604A-109B-0EA1-EC74C6EC6DF9}"/>
              </a:ext>
            </a:extLst>
          </p:cNvPr>
          <p:cNvCxnSpPr>
            <a:cxnSpLocks/>
          </p:cNvCxnSpPr>
          <p:nvPr/>
        </p:nvCxnSpPr>
        <p:spPr>
          <a:xfrm flipV="1">
            <a:off x="5458873" y="5087090"/>
            <a:ext cx="1400321" cy="85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26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B676-B5DB-6337-0E44-30CC9F45911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B3F18577-C72D-A8F1-CF25-460619CCF8EB}"/>
              </a:ext>
            </a:extLst>
          </p:cNvPr>
          <p:cNvSpPr txBox="1">
            <a:spLocks/>
          </p:cNvSpPr>
          <p:nvPr/>
        </p:nvSpPr>
        <p:spPr>
          <a:xfrm>
            <a:off x="409832" y="205190"/>
            <a:ext cx="10515600" cy="631653"/>
          </a:xfrm>
          <a:prstGeom prst="rect">
            <a:avLst/>
          </a:prstGeom>
        </p:spPr>
        <p:txBody>
          <a:bodyPr anchor="t">
            <a:normAutofit fontScale="975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thought my redetermination was due now.</a:t>
            </a:r>
          </a:p>
        </p:txBody>
      </p:sp>
      <p:sp>
        <p:nvSpPr>
          <p:cNvPr id="17" name="Text Placeholder 6">
            <a:extLst>
              <a:ext uri="{FF2B5EF4-FFF2-40B4-BE49-F238E27FC236}">
                <a16:creationId xmlns:a16="http://schemas.microsoft.com/office/drawing/2014/main" id="{52FBDD3D-F32E-538B-5895-8E61EC196AE5}"/>
              </a:ext>
            </a:extLst>
          </p:cNvPr>
          <p:cNvSpPr txBox="1">
            <a:spLocks/>
          </p:cNvSpPr>
          <p:nvPr/>
        </p:nvSpPr>
        <p:spPr>
          <a:xfrm>
            <a:off x="6524370" y="836843"/>
            <a:ext cx="5450541" cy="930269"/>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Make sure you look at the “Information Current as of…” Information to ensure you have the most up to date information. If information is out of date, you can (1) estimate determination date based on certification period listed on notices. OR (2) Reach out to DHS.</a:t>
            </a:r>
          </a:p>
          <a:p>
            <a:pPr marL="0" indent="0">
              <a:buFont typeface="Wingdings" panose="05000000000000000000" pitchFamily="2" charset="2"/>
              <a:buNone/>
            </a:pPr>
            <a:endParaRPr lang="en-US" sz="1600" dirty="0"/>
          </a:p>
          <a:p>
            <a:pPr marL="0" indent="0">
              <a:buFont typeface="Wingdings" panose="05000000000000000000" pitchFamily="2" charset="2"/>
              <a:buNone/>
            </a:pPr>
            <a:endParaRPr lang="en-US" sz="1600" u="sng" dirty="0"/>
          </a:p>
        </p:txBody>
      </p:sp>
      <p:pic>
        <p:nvPicPr>
          <p:cNvPr id="14" name="Picture 13">
            <a:extLst>
              <a:ext uri="{FF2B5EF4-FFF2-40B4-BE49-F238E27FC236}">
                <a16:creationId xmlns:a16="http://schemas.microsoft.com/office/drawing/2014/main" id="{679AFA4C-7332-2758-EF59-C285A8269AC9}"/>
              </a:ext>
            </a:extLst>
          </p:cNvPr>
          <p:cNvPicPr>
            <a:picLocks noChangeAspect="1"/>
          </p:cNvPicPr>
          <p:nvPr/>
        </p:nvPicPr>
        <p:blipFill>
          <a:blip r:embed="rId3"/>
          <a:stretch>
            <a:fillRect/>
          </a:stretch>
        </p:blipFill>
        <p:spPr>
          <a:xfrm>
            <a:off x="7514509" y="2027072"/>
            <a:ext cx="3236816" cy="3218708"/>
          </a:xfrm>
          <a:prstGeom prst="rect">
            <a:avLst/>
          </a:prstGeom>
          <a:ln w="57150">
            <a:solidFill>
              <a:schemeClr val="accent3"/>
            </a:solidFill>
          </a:ln>
        </p:spPr>
      </p:pic>
      <p:cxnSp>
        <p:nvCxnSpPr>
          <p:cNvPr id="16" name="Straight Arrow Connector 15">
            <a:extLst>
              <a:ext uri="{FF2B5EF4-FFF2-40B4-BE49-F238E27FC236}">
                <a16:creationId xmlns:a16="http://schemas.microsoft.com/office/drawing/2014/main" id="{BA0509A4-96BF-C02C-7A85-196F829FDDF2}"/>
              </a:ext>
            </a:extLst>
          </p:cNvPr>
          <p:cNvCxnSpPr>
            <a:cxnSpLocks/>
          </p:cNvCxnSpPr>
          <p:nvPr/>
        </p:nvCxnSpPr>
        <p:spPr>
          <a:xfrm flipH="1">
            <a:off x="9890155" y="4125432"/>
            <a:ext cx="1667436" cy="294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 Placeholder 6">
            <a:extLst>
              <a:ext uri="{FF2B5EF4-FFF2-40B4-BE49-F238E27FC236}">
                <a16:creationId xmlns:a16="http://schemas.microsoft.com/office/drawing/2014/main" id="{28ACA13B-9D96-6CC0-E3EC-6FD44844F4B2}"/>
              </a:ext>
            </a:extLst>
          </p:cNvPr>
          <p:cNvSpPr txBox="1">
            <a:spLocks/>
          </p:cNvSpPr>
          <p:nvPr/>
        </p:nvSpPr>
        <p:spPr>
          <a:xfrm>
            <a:off x="582805" y="836843"/>
            <a:ext cx="5450542" cy="69037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Look at “Benefits Details” for your SNAP or Cash benefits. If certification period is ending but there’s no redetermination in MMC, file a new application.</a:t>
            </a:r>
          </a:p>
          <a:p>
            <a:pPr marL="0" indent="0">
              <a:buFont typeface="Wingdings" panose="05000000000000000000" pitchFamily="2" charset="2"/>
              <a:buNone/>
            </a:pPr>
            <a:endParaRPr lang="en-US" sz="1600" u="sng" dirty="0"/>
          </a:p>
        </p:txBody>
      </p:sp>
      <p:grpSp>
        <p:nvGrpSpPr>
          <p:cNvPr id="18" name="object 4">
            <a:extLst>
              <a:ext uri="{FF2B5EF4-FFF2-40B4-BE49-F238E27FC236}">
                <a16:creationId xmlns:a16="http://schemas.microsoft.com/office/drawing/2014/main" id="{35975DEE-FF9B-41B8-F4CA-51E9689C8C9F}"/>
              </a:ext>
            </a:extLst>
          </p:cNvPr>
          <p:cNvGrpSpPr/>
          <p:nvPr/>
        </p:nvGrpSpPr>
        <p:grpSpPr>
          <a:xfrm>
            <a:off x="1179213" y="1972833"/>
            <a:ext cx="4076382" cy="4106671"/>
            <a:chOff x="5313997" y="2008441"/>
            <a:chExt cx="4401185" cy="4672330"/>
          </a:xfrm>
        </p:grpSpPr>
        <p:pic>
          <p:nvPicPr>
            <p:cNvPr id="19" name="object 5">
              <a:extLst>
                <a:ext uri="{FF2B5EF4-FFF2-40B4-BE49-F238E27FC236}">
                  <a16:creationId xmlns:a16="http://schemas.microsoft.com/office/drawing/2014/main" id="{DBD09E61-A838-1BFC-C773-BFA2E2A7CF70}"/>
                </a:ext>
              </a:extLst>
            </p:cNvPr>
            <p:cNvPicPr/>
            <p:nvPr/>
          </p:nvPicPr>
          <p:blipFill>
            <a:blip r:embed="rId4" cstate="print"/>
            <a:stretch>
              <a:fillRect/>
            </a:stretch>
          </p:blipFill>
          <p:spPr>
            <a:xfrm>
              <a:off x="5357621" y="2047138"/>
              <a:ext cx="4314444" cy="4588357"/>
            </a:xfrm>
            <a:prstGeom prst="rect">
              <a:avLst/>
            </a:prstGeom>
          </p:spPr>
        </p:pic>
        <p:sp>
          <p:nvSpPr>
            <p:cNvPr id="20" name="object 6">
              <a:extLst>
                <a:ext uri="{FF2B5EF4-FFF2-40B4-BE49-F238E27FC236}">
                  <a16:creationId xmlns:a16="http://schemas.microsoft.com/office/drawing/2014/main" id="{F2132C92-62CE-4799-4709-606A41C31E2E}"/>
                </a:ext>
              </a:extLst>
            </p:cNvPr>
            <p:cNvSpPr/>
            <p:nvPr/>
          </p:nvSpPr>
          <p:spPr>
            <a:xfrm>
              <a:off x="5337809" y="2032254"/>
              <a:ext cx="4353560" cy="4624705"/>
            </a:xfrm>
            <a:custGeom>
              <a:avLst/>
              <a:gdLst/>
              <a:ahLst/>
              <a:cxnLst/>
              <a:rect l="l" t="t" r="r" b="b"/>
              <a:pathLst>
                <a:path w="4353559" h="4624705">
                  <a:moveTo>
                    <a:pt x="0" y="4624578"/>
                  </a:moveTo>
                  <a:lnTo>
                    <a:pt x="0" y="0"/>
                  </a:lnTo>
                  <a:lnTo>
                    <a:pt x="4353305" y="0"/>
                  </a:lnTo>
                  <a:lnTo>
                    <a:pt x="4353305" y="4624578"/>
                  </a:lnTo>
                  <a:lnTo>
                    <a:pt x="0" y="4624578"/>
                  </a:lnTo>
                  <a:close/>
                </a:path>
              </a:pathLst>
            </a:custGeom>
            <a:ln w="47142">
              <a:solidFill>
                <a:srgbClr val="001D60"/>
              </a:solidFill>
            </a:ln>
          </p:spPr>
          <p:txBody>
            <a:bodyPr wrap="square" lIns="0" tIns="0" rIns="0" bIns="0" rtlCol="0"/>
            <a:lstStyle/>
            <a:p>
              <a:endParaRPr/>
            </a:p>
          </p:txBody>
        </p:sp>
        <p:sp>
          <p:nvSpPr>
            <p:cNvPr id="21" name="object 7">
              <a:extLst>
                <a:ext uri="{FF2B5EF4-FFF2-40B4-BE49-F238E27FC236}">
                  <a16:creationId xmlns:a16="http://schemas.microsoft.com/office/drawing/2014/main" id="{33A62590-2AE3-D30F-6621-63A9C8A3BD94}"/>
                </a:ext>
              </a:extLst>
            </p:cNvPr>
            <p:cNvSpPr/>
            <p:nvPr/>
          </p:nvSpPr>
          <p:spPr>
            <a:xfrm>
              <a:off x="5589269" y="4489704"/>
              <a:ext cx="386715" cy="107950"/>
            </a:xfrm>
            <a:custGeom>
              <a:avLst/>
              <a:gdLst/>
              <a:ahLst/>
              <a:cxnLst/>
              <a:rect l="l" t="t" r="r" b="b"/>
              <a:pathLst>
                <a:path w="386714" h="107950">
                  <a:moveTo>
                    <a:pt x="386334" y="107441"/>
                  </a:moveTo>
                  <a:lnTo>
                    <a:pt x="386334" y="0"/>
                  </a:lnTo>
                  <a:lnTo>
                    <a:pt x="0" y="0"/>
                  </a:lnTo>
                  <a:lnTo>
                    <a:pt x="0" y="107442"/>
                  </a:lnTo>
                  <a:lnTo>
                    <a:pt x="386334" y="107441"/>
                  </a:lnTo>
                  <a:close/>
                </a:path>
              </a:pathLst>
            </a:custGeom>
            <a:solidFill>
              <a:srgbClr val="001D60"/>
            </a:solidFill>
          </p:spPr>
          <p:txBody>
            <a:bodyPr wrap="square" lIns="0" tIns="0" rIns="0" bIns="0" rtlCol="0"/>
            <a:lstStyle/>
            <a:p>
              <a:endParaRPr/>
            </a:p>
          </p:txBody>
        </p:sp>
        <p:sp>
          <p:nvSpPr>
            <p:cNvPr id="22" name="object 8">
              <a:extLst>
                <a:ext uri="{FF2B5EF4-FFF2-40B4-BE49-F238E27FC236}">
                  <a16:creationId xmlns:a16="http://schemas.microsoft.com/office/drawing/2014/main" id="{FC625F6E-709E-6BF6-88A1-DE35D8F3A72F}"/>
                </a:ext>
              </a:extLst>
            </p:cNvPr>
            <p:cNvSpPr/>
            <p:nvPr/>
          </p:nvSpPr>
          <p:spPr>
            <a:xfrm>
              <a:off x="5589269" y="4489704"/>
              <a:ext cx="386715" cy="107950"/>
            </a:xfrm>
            <a:custGeom>
              <a:avLst/>
              <a:gdLst/>
              <a:ahLst/>
              <a:cxnLst/>
              <a:rect l="l" t="t" r="r" b="b"/>
              <a:pathLst>
                <a:path w="386714" h="107950">
                  <a:moveTo>
                    <a:pt x="0" y="107442"/>
                  </a:moveTo>
                  <a:lnTo>
                    <a:pt x="0" y="0"/>
                  </a:lnTo>
                  <a:lnTo>
                    <a:pt x="386334" y="0"/>
                  </a:lnTo>
                  <a:lnTo>
                    <a:pt x="386334" y="107441"/>
                  </a:lnTo>
                  <a:lnTo>
                    <a:pt x="0" y="107442"/>
                  </a:lnTo>
                  <a:close/>
                </a:path>
              </a:pathLst>
            </a:custGeom>
            <a:ln w="10477">
              <a:solidFill>
                <a:srgbClr val="001244"/>
              </a:solidFill>
            </a:ln>
          </p:spPr>
          <p:txBody>
            <a:bodyPr wrap="square" lIns="0" tIns="0" rIns="0" bIns="0" rtlCol="0"/>
            <a:lstStyle/>
            <a:p>
              <a:endParaRPr/>
            </a:p>
          </p:txBody>
        </p:sp>
      </p:grpSp>
      <p:grpSp>
        <p:nvGrpSpPr>
          <p:cNvPr id="24" name="object 2">
            <a:extLst>
              <a:ext uri="{FF2B5EF4-FFF2-40B4-BE49-F238E27FC236}">
                <a16:creationId xmlns:a16="http://schemas.microsoft.com/office/drawing/2014/main" id="{E3A68200-39CD-A596-53BF-BBAA65F3EC86}"/>
              </a:ext>
            </a:extLst>
          </p:cNvPr>
          <p:cNvGrpSpPr/>
          <p:nvPr/>
        </p:nvGrpSpPr>
        <p:grpSpPr>
          <a:xfrm>
            <a:off x="961497" y="1546086"/>
            <a:ext cx="4383740" cy="331465"/>
            <a:chOff x="1780032" y="2833877"/>
            <a:chExt cx="5991860" cy="584835"/>
          </a:xfrm>
        </p:grpSpPr>
        <p:pic>
          <p:nvPicPr>
            <p:cNvPr id="25" name="object 3">
              <a:extLst>
                <a:ext uri="{FF2B5EF4-FFF2-40B4-BE49-F238E27FC236}">
                  <a16:creationId xmlns:a16="http://schemas.microsoft.com/office/drawing/2014/main" id="{FF8C0F53-C3D5-86A9-9751-D3159F6FE5B4}"/>
                </a:ext>
              </a:extLst>
            </p:cNvPr>
            <p:cNvPicPr/>
            <p:nvPr/>
          </p:nvPicPr>
          <p:blipFill>
            <a:blip r:embed="rId5" cstate="print"/>
            <a:stretch>
              <a:fillRect/>
            </a:stretch>
          </p:blipFill>
          <p:spPr>
            <a:xfrm>
              <a:off x="1799844" y="2853689"/>
              <a:ext cx="5951982" cy="544068"/>
            </a:xfrm>
            <a:prstGeom prst="rect">
              <a:avLst/>
            </a:prstGeom>
          </p:spPr>
        </p:pic>
        <p:sp>
          <p:nvSpPr>
            <p:cNvPr id="26" name="object 4">
              <a:extLst>
                <a:ext uri="{FF2B5EF4-FFF2-40B4-BE49-F238E27FC236}">
                  <a16:creationId xmlns:a16="http://schemas.microsoft.com/office/drawing/2014/main" id="{2023394A-4406-F6F1-BCB6-9F96AF77FD48}"/>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27" name="Rectangle 26">
            <a:extLst>
              <a:ext uri="{FF2B5EF4-FFF2-40B4-BE49-F238E27FC236}">
                <a16:creationId xmlns:a16="http://schemas.microsoft.com/office/drawing/2014/main" id="{93FB9CB9-1860-7AAF-D969-304632B4E04A}"/>
              </a:ext>
            </a:extLst>
          </p:cNvPr>
          <p:cNvSpPr/>
          <p:nvPr/>
        </p:nvSpPr>
        <p:spPr>
          <a:xfrm>
            <a:off x="2012111" y="1586358"/>
            <a:ext cx="1205293" cy="297131"/>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79552973-13BD-7729-8BCE-36BEB3AA8020}"/>
              </a:ext>
            </a:extLst>
          </p:cNvPr>
          <p:cNvCxnSpPr>
            <a:cxnSpLocks/>
          </p:cNvCxnSpPr>
          <p:nvPr/>
        </p:nvCxnSpPr>
        <p:spPr>
          <a:xfrm flipH="1" flipV="1">
            <a:off x="3570226" y="3564637"/>
            <a:ext cx="2101983" cy="4677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0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9043F-D133-0C2D-7150-3D1EFB54F90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1012B16-547E-9887-5DFA-42CBD44E9575}"/>
              </a:ext>
            </a:extLst>
          </p:cNvPr>
          <p:cNvSpPr txBox="1">
            <a:spLocks/>
          </p:cNvSpPr>
          <p:nvPr/>
        </p:nvSpPr>
        <p:spPr>
          <a:xfrm>
            <a:off x="409832" y="205190"/>
            <a:ext cx="10515600" cy="631653"/>
          </a:xfrm>
          <a:prstGeom prst="rect">
            <a:avLst/>
          </a:prstGeom>
        </p:spPr>
        <p:txBody>
          <a:bodyPr anchor="t">
            <a:normAutofit fontScale="75000" lnSpcReduction="200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filed an application for AABD cash 3 months ago but still haven’t gotten a response. What can I do?</a:t>
            </a:r>
          </a:p>
        </p:txBody>
      </p:sp>
      <p:sp>
        <p:nvSpPr>
          <p:cNvPr id="7" name="Text Placeholder 6">
            <a:extLst>
              <a:ext uri="{FF2B5EF4-FFF2-40B4-BE49-F238E27FC236}">
                <a16:creationId xmlns:a16="http://schemas.microsoft.com/office/drawing/2014/main" id="{F76C67C3-F259-011A-F7C5-6EAAF1B86104}"/>
              </a:ext>
            </a:extLst>
          </p:cNvPr>
          <p:cNvSpPr txBox="1">
            <a:spLocks/>
          </p:cNvSpPr>
          <p:nvPr/>
        </p:nvSpPr>
        <p:spPr>
          <a:xfrm>
            <a:off x="409833" y="965703"/>
            <a:ext cx="8085582" cy="4701450"/>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Look at the Benefits Details section to quickly see if Benefits were awarded. If it says that benefits were denied or if there is no information, </a:t>
            </a:r>
            <a:r>
              <a:rPr lang="en-US" sz="1600" b="1" u="sng" dirty="0"/>
              <a:t>look at the notices</a:t>
            </a:r>
            <a:r>
              <a:rPr lang="en-US" sz="1600" dirty="0"/>
              <a:t>.</a:t>
            </a:r>
          </a:p>
          <a:p>
            <a:endParaRPr lang="en-US" sz="1600" dirty="0"/>
          </a:p>
          <a:p>
            <a:endParaRPr lang="en-US" sz="1600" dirty="0"/>
          </a:p>
          <a:p>
            <a:endParaRPr lang="en-US" sz="1600" dirty="0"/>
          </a:p>
          <a:p>
            <a:pPr marL="0" indent="0">
              <a:buNone/>
            </a:pPr>
            <a:endParaRPr lang="en-US" sz="1600" dirty="0"/>
          </a:p>
          <a:p>
            <a:pPr marL="0" indent="0">
              <a:buNone/>
            </a:pPr>
            <a:endParaRPr lang="en-US" sz="1600" dirty="0"/>
          </a:p>
          <a:p>
            <a:r>
              <a:rPr lang="en-US" sz="1600" dirty="0"/>
              <a:t>Review notices. Also check the “Information Current as of…” Information to ensure you have the most up to date information.</a:t>
            </a:r>
          </a:p>
          <a:p>
            <a:r>
              <a:rPr lang="en-US" sz="1600" dirty="0"/>
              <a:t>If there is a decision, file a new application. If the decision was wrong or if you were denied because of a missed interview or missing verifications, also consider filing an appeal.</a:t>
            </a:r>
          </a:p>
          <a:p>
            <a:pPr marL="0" indent="0">
              <a:buFont typeface="Wingdings" panose="05000000000000000000" pitchFamily="2" charset="2"/>
              <a:buNone/>
            </a:pPr>
            <a:endParaRPr lang="en-US" sz="1600" u="sng" dirty="0"/>
          </a:p>
        </p:txBody>
      </p:sp>
      <p:grpSp>
        <p:nvGrpSpPr>
          <p:cNvPr id="12" name="Group 11">
            <a:extLst>
              <a:ext uri="{FF2B5EF4-FFF2-40B4-BE49-F238E27FC236}">
                <a16:creationId xmlns:a16="http://schemas.microsoft.com/office/drawing/2014/main" id="{5C3CD150-9D46-9DFF-9189-0E690B6600E8}"/>
              </a:ext>
            </a:extLst>
          </p:cNvPr>
          <p:cNvGrpSpPr/>
          <p:nvPr/>
        </p:nvGrpSpPr>
        <p:grpSpPr>
          <a:xfrm>
            <a:off x="1105786" y="1648046"/>
            <a:ext cx="4909740" cy="1188475"/>
            <a:chOff x="4720855" y="1531088"/>
            <a:chExt cx="4909740" cy="1188475"/>
          </a:xfrm>
        </p:grpSpPr>
        <p:grpSp>
          <p:nvGrpSpPr>
            <p:cNvPr id="10" name="Group 9">
              <a:extLst>
                <a:ext uri="{FF2B5EF4-FFF2-40B4-BE49-F238E27FC236}">
                  <a16:creationId xmlns:a16="http://schemas.microsoft.com/office/drawing/2014/main" id="{9926F168-E6C4-F792-C714-6E28D95C0A3F}"/>
                </a:ext>
              </a:extLst>
            </p:cNvPr>
            <p:cNvGrpSpPr/>
            <p:nvPr/>
          </p:nvGrpSpPr>
          <p:grpSpPr>
            <a:xfrm>
              <a:off x="4720855" y="1531088"/>
              <a:ext cx="4909740" cy="1188475"/>
              <a:chOff x="4114799" y="1446027"/>
              <a:chExt cx="4909740" cy="1188475"/>
            </a:xfrm>
          </p:grpSpPr>
          <p:pic>
            <p:nvPicPr>
              <p:cNvPr id="3" name="Picture 2">
                <a:extLst>
                  <a:ext uri="{FF2B5EF4-FFF2-40B4-BE49-F238E27FC236}">
                    <a16:creationId xmlns:a16="http://schemas.microsoft.com/office/drawing/2014/main" id="{E8B45520-FDB5-861A-36A5-BD3884B7BCCC}"/>
                  </a:ext>
                </a:extLst>
              </p:cNvPr>
              <p:cNvPicPr>
                <a:picLocks noChangeAspect="1"/>
              </p:cNvPicPr>
              <p:nvPr/>
            </p:nvPicPr>
            <p:blipFill>
              <a:blip r:embed="rId3"/>
              <a:srcRect b="48294"/>
              <a:stretch>
                <a:fillRect/>
              </a:stretch>
            </p:blipFill>
            <p:spPr>
              <a:xfrm>
                <a:off x="4126473" y="1840318"/>
                <a:ext cx="4898066" cy="794184"/>
              </a:xfrm>
              <a:prstGeom prst="rect">
                <a:avLst/>
              </a:prstGeom>
            </p:spPr>
          </p:pic>
          <p:grpSp>
            <p:nvGrpSpPr>
              <p:cNvPr id="4" name="object 2">
                <a:extLst>
                  <a:ext uri="{FF2B5EF4-FFF2-40B4-BE49-F238E27FC236}">
                    <a16:creationId xmlns:a16="http://schemas.microsoft.com/office/drawing/2014/main" id="{8ED706CB-02D2-93FB-6439-C4F63F006E5B}"/>
                  </a:ext>
                </a:extLst>
              </p:cNvPr>
              <p:cNvGrpSpPr/>
              <p:nvPr/>
            </p:nvGrpSpPr>
            <p:grpSpPr>
              <a:xfrm>
                <a:off x="4114799" y="1446027"/>
                <a:ext cx="4898065" cy="399293"/>
                <a:chOff x="1780032" y="2833877"/>
                <a:chExt cx="5991860" cy="584835"/>
              </a:xfrm>
            </p:grpSpPr>
            <p:pic>
              <p:nvPicPr>
                <p:cNvPr id="6" name="object 3">
                  <a:extLst>
                    <a:ext uri="{FF2B5EF4-FFF2-40B4-BE49-F238E27FC236}">
                      <a16:creationId xmlns:a16="http://schemas.microsoft.com/office/drawing/2014/main" id="{F5186C81-95CC-2492-C3FE-9BA869FB6D8B}"/>
                    </a:ext>
                  </a:extLst>
                </p:cNvPr>
                <p:cNvPicPr/>
                <p:nvPr/>
              </p:nvPicPr>
              <p:blipFill>
                <a:blip r:embed="rId4" cstate="print"/>
                <a:stretch>
                  <a:fillRect/>
                </a:stretch>
              </p:blipFill>
              <p:spPr>
                <a:xfrm>
                  <a:off x="1799844" y="2853689"/>
                  <a:ext cx="5951982" cy="544068"/>
                </a:xfrm>
                <a:prstGeom prst="rect">
                  <a:avLst/>
                </a:prstGeom>
              </p:spPr>
            </p:pic>
            <p:sp>
              <p:nvSpPr>
                <p:cNvPr id="8" name="object 4">
                  <a:extLst>
                    <a:ext uri="{FF2B5EF4-FFF2-40B4-BE49-F238E27FC236}">
                      <a16:creationId xmlns:a16="http://schemas.microsoft.com/office/drawing/2014/main" id="{587A06A6-BEE1-912C-F180-C9EAF8C189D6}"/>
                    </a:ext>
                  </a:extLst>
                </p:cNvPr>
                <p:cNvSpPr/>
                <p:nvPr/>
              </p:nvSpPr>
              <p:spPr>
                <a:xfrm>
                  <a:off x="1780032" y="2833877"/>
                  <a:ext cx="5991860" cy="584835"/>
                </a:xfrm>
                <a:custGeom>
                  <a:avLst/>
                  <a:gdLst/>
                  <a:ahLst/>
                  <a:cxnLst/>
                  <a:rect l="l" t="t" r="r" b="b"/>
                  <a:pathLst>
                    <a:path w="5991859" h="584835">
                      <a:moveTo>
                        <a:pt x="0" y="584454"/>
                      </a:moveTo>
                      <a:lnTo>
                        <a:pt x="0" y="0"/>
                      </a:lnTo>
                      <a:lnTo>
                        <a:pt x="5991606" y="0"/>
                      </a:lnTo>
                      <a:lnTo>
                        <a:pt x="5991606" y="584453"/>
                      </a:lnTo>
                      <a:lnTo>
                        <a:pt x="0" y="584454"/>
                      </a:lnTo>
                      <a:close/>
                    </a:path>
                  </a:pathLst>
                </a:custGeom>
                <a:ln w="47142">
                  <a:solidFill>
                    <a:srgbClr val="001D60"/>
                  </a:solidFill>
                </a:ln>
              </p:spPr>
              <p:txBody>
                <a:bodyPr wrap="square" lIns="0" tIns="0" rIns="0" bIns="0" rtlCol="0"/>
                <a:lstStyle/>
                <a:p>
                  <a:endParaRPr/>
                </a:p>
              </p:txBody>
            </p:sp>
          </p:grpSp>
          <p:sp>
            <p:nvSpPr>
              <p:cNvPr id="9" name="Rectangle 8">
                <a:extLst>
                  <a:ext uri="{FF2B5EF4-FFF2-40B4-BE49-F238E27FC236}">
                    <a16:creationId xmlns:a16="http://schemas.microsoft.com/office/drawing/2014/main" id="{D102E9DB-1736-7781-DA08-73A4CEDE1E77}"/>
                  </a:ext>
                </a:extLst>
              </p:cNvPr>
              <p:cNvSpPr/>
              <p:nvPr/>
            </p:nvSpPr>
            <p:spPr>
              <a:xfrm>
                <a:off x="5390706" y="1457443"/>
                <a:ext cx="1184800" cy="371459"/>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8F83AA1B-2518-C240-D2A6-08F3878CF580}"/>
                </a:ext>
              </a:extLst>
            </p:cNvPr>
            <p:cNvSpPr/>
            <p:nvPr/>
          </p:nvSpPr>
          <p:spPr>
            <a:xfrm>
              <a:off x="4954773" y="2495766"/>
              <a:ext cx="350874" cy="127591"/>
            </a:xfrm>
            <a:prstGeom prst="rect">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Rounded Corners 12">
            <a:extLst>
              <a:ext uri="{FF2B5EF4-FFF2-40B4-BE49-F238E27FC236}">
                <a16:creationId xmlns:a16="http://schemas.microsoft.com/office/drawing/2014/main" id="{81ADAFDD-3885-F798-91AF-F1D9B687A64F}"/>
              </a:ext>
            </a:extLst>
          </p:cNvPr>
          <p:cNvSpPr/>
          <p:nvPr/>
        </p:nvSpPr>
        <p:spPr>
          <a:xfrm>
            <a:off x="6240612" y="1554290"/>
            <a:ext cx="2013095" cy="953262"/>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If DHS says it made a decision but did not send you a notice, you have a right to appeal. There is no deadline for filing the appeal.</a:t>
            </a:r>
          </a:p>
        </p:txBody>
      </p:sp>
      <p:cxnSp>
        <p:nvCxnSpPr>
          <p:cNvPr id="15" name="Straight Arrow Connector 14">
            <a:extLst>
              <a:ext uri="{FF2B5EF4-FFF2-40B4-BE49-F238E27FC236}">
                <a16:creationId xmlns:a16="http://schemas.microsoft.com/office/drawing/2014/main" id="{525290DF-4797-B302-F00D-E055C03EED49}"/>
              </a:ext>
            </a:extLst>
          </p:cNvPr>
          <p:cNvCxnSpPr>
            <a:cxnSpLocks/>
            <a:stCxn id="13" idx="1"/>
          </p:cNvCxnSpPr>
          <p:nvPr/>
        </p:nvCxnSpPr>
        <p:spPr>
          <a:xfrm flipH="1">
            <a:off x="4284921" y="2030921"/>
            <a:ext cx="1955691" cy="209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98C25729-2030-C80B-7366-0C40500801D7}"/>
              </a:ext>
            </a:extLst>
          </p:cNvPr>
          <p:cNvPicPr>
            <a:picLocks noChangeAspect="1"/>
          </p:cNvPicPr>
          <p:nvPr/>
        </p:nvPicPr>
        <p:blipFill>
          <a:blip r:embed="rId5"/>
          <a:stretch>
            <a:fillRect/>
          </a:stretch>
        </p:blipFill>
        <p:spPr>
          <a:xfrm>
            <a:off x="8815433" y="1826338"/>
            <a:ext cx="2646714" cy="2331629"/>
          </a:xfrm>
          <a:prstGeom prst="rect">
            <a:avLst/>
          </a:prstGeom>
          <a:ln w="57150">
            <a:solidFill>
              <a:schemeClr val="tx1"/>
            </a:solidFill>
          </a:ln>
        </p:spPr>
      </p:pic>
      <p:sp>
        <p:nvSpPr>
          <p:cNvPr id="18" name="Oval 17">
            <a:extLst>
              <a:ext uri="{FF2B5EF4-FFF2-40B4-BE49-F238E27FC236}">
                <a16:creationId xmlns:a16="http://schemas.microsoft.com/office/drawing/2014/main" id="{333626AC-328D-661F-598E-B07D2B818AC1}"/>
              </a:ext>
            </a:extLst>
          </p:cNvPr>
          <p:cNvSpPr/>
          <p:nvPr/>
        </p:nvSpPr>
        <p:spPr>
          <a:xfrm>
            <a:off x="9006819" y="1894461"/>
            <a:ext cx="861237" cy="592480"/>
          </a:xfrm>
          <a:prstGeom prst="ellipse">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78077C7-A541-14AB-D4E5-B57D3FCE529A}"/>
              </a:ext>
            </a:extLst>
          </p:cNvPr>
          <p:cNvSpPr txBox="1"/>
          <p:nvPr/>
        </p:nvSpPr>
        <p:spPr>
          <a:xfrm>
            <a:off x="409831" y="4395606"/>
            <a:ext cx="11372335" cy="1384995"/>
          </a:xfrm>
          <a:prstGeom prst="rect">
            <a:avLst/>
          </a:prstGeom>
          <a:noFill/>
        </p:spPr>
        <p:txBody>
          <a:bodyPr wrap="square">
            <a:spAutoFit/>
          </a:bodyPr>
          <a:lstStyle/>
          <a:p>
            <a:pPr marL="285750" indent="-285750">
              <a:buFont typeface="Arial" panose="020B0604020202020204" pitchFamily="34" charset="0"/>
              <a:buChar char="•"/>
            </a:pPr>
            <a:r>
              <a:rPr lang="en-US" sz="1600" dirty="0">
                <a:solidFill>
                  <a:srgbClr val="000000"/>
                </a:solidFill>
              </a:rPr>
              <a:t>If there is no decision, (1) submit any documents DHS requested, even if you are past the deadline, and (2) contact DHS to request an interview if you are applying for SNAP or Cash and haven’t done one yet. Consider filing an “Inaction” appeal if the processing times have passed or if DHS insists it already denied your claim but has not given you a written notice:</a:t>
            </a:r>
          </a:p>
          <a:p>
            <a:pPr marL="628650" lvl="1" indent="-171450">
              <a:buFont typeface="Arial" panose="020B0604020202020204" pitchFamily="34" charset="0"/>
              <a:buChar char="•"/>
            </a:pPr>
            <a:r>
              <a:rPr lang="en-US" sz="1200" dirty="0">
                <a:solidFill>
                  <a:srgbClr val="000000"/>
                </a:solidFill>
              </a:rPr>
              <a:t>30 days for SNAP (5 if expedited)</a:t>
            </a:r>
          </a:p>
          <a:p>
            <a:pPr marL="628650" lvl="1" indent="-171450">
              <a:buFont typeface="Arial" panose="020B0604020202020204" pitchFamily="34" charset="0"/>
              <a:buChar char="•"/>
            </a:pPr>
            <a:r>
              <a:rPr lang="en-US" sz="1200" dirty="0">
                <a:solidFill>
                  <a:srgbClr val="000000"/>
                </a:solidFill>
              </a:rPr>
              <a:t>45 days for Cash</a:t>
            </a:r>
          </a:p>
          <a:p>
            <a:pPr marL="628650" lvl="1" indent="-171450">
              <a:buFont typeface="Arial" panose="020B0604020202020204" pitchFamily="34" charset="0"/>
              <a:buChar char="•"/>
            </a:pPr>
            <a:r>
              <a:rPr lang="en-US" sz="1200" dirty="0">
                <a:solidFill>
                  <a:srgbClr val="000000"/>
                </a:solidFill>
              </a:rPr>
              <a:t>45-90 days for Medical </a:t>
            </a:r>
          </a:p>
        </p:txBody>
      </p:sp>
      <p:cxnSp>
        <p:nvCxnSpPr>
          <p:cNvPr id="24" name="Straight Arrow Connector 23">
            <a:extLst>
              <a:ext uri="{FF2B5EF4-FFF2-40B4-BE49-F238E27FC236}">
                <a16:creationId xmlns:a16="http://schemas.microsoft.com/office/drawing/2014/main" id="{334DBF73-65BF-50E2-FE81-812AC7935AFB}"/>
              </a:ext>
            </a:extLst>
          </p:cNvPr>
          <p:cNvCxnSpPr>
            <a:cxnSpLocks/>
          </p:cNvCxnSpPr>
          <p:nvPr/>
        </p:nvCxnSpPr>
        <p:spPr>
          <a:xfrm flipV="1">
            <a:off x="7974419" y="2507552"/>
            <a:ext cx="723014" cy="7232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801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8C730-C3D2-941D-9C3A-2DC1F10C968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B261336-86AD-0AB7-104E-B7C4371FAD5D}"/>
              </a:ext>
            </a:extLst>
          </p:cNvPr>
          <p:cNvSpPr txBox="1">
            <a:spLocks/>
          </p:cNvSpPr>
          <p:nvPr/>
        </p:nvSpPr>
        <p:spPr>
          <a:xfrm>
            <a:off x="409832" y="205190"/>
            <a:ext cx="10515600" cy="631653"/>
          </a:xfrm>
          <a:prstGeom prst="rect">
            <a:avLst/>
          </a:prstGeom>
        </p:spPr>
        <p:txBody>
          <a:bodyPr anchor="t">
            <a:normAutofit fontScale="75000" lnSpcReduction="20000"/>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r>
              <a:rPr lang="en-US" sz="3000" b="0" dirty="0">
                <a:solidFill>
                  <a:srgbClr val="000000"/>
                </a:solidFill>
              </a:rPr>
              <a:t>I requested an exemption from the SNAP Work Requirements. How can I tell if it was approved?</a:t>
            </a:r>
          </a:p>
        </p:txBody>
      </p:sp>
      <p:sp>
        <p:nvSpPr>
          <p:cNvPr id="7" name="Text Placeholder 6">
            <a:extLst>
              <a:ext uri="{FF2B5EF4-FFF2-40B4-BE49-F238E27FC236}">
                <a16:creationId xmlns:a16="http://schemas.microsoft.com/office/drawing/2014/main" id="{8D8F9B26-A358-6B97-26D7-D26979BE46B7}"/>
              </a:ext>
            </a:extLst>
          </p:cNvPr>
          <p:cNvSpPr txBox="1">
            <a:spLocks/>
          </p:cNvSpPr>
          <p:nvPr/>
        </p:nvSpPr>
        <p:spPr>
          <a:xfrm>
            <a:off x="409832" y="1263415"/>
            <a:ext cx="9622913" cy="2165585"/>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b="1" i="1"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i="1"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b="1" i="0" kern="1200" cap="all" baseline="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i="1" kern="1200" cap="all" baseline="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This is tricky! </a:t>
            </a:r>
            <a:r>
              <a:rPr lang="en-US" sz="1600" dirty="0"/>
              <a:t>DHS will not send notices specifically stating whether an exemption was approved. But there is some information in Manage My Case that can help.</a:t>
            </a:r>
          </a:p>
          <a:p>
            <a:pPr lvl="1"/>
            <a:r>
              <a:rPr lang="en-US" sz="1200" dirty="0"/>
              <a:t>Look in notices for a “Work Rules” notice. But, it is not yet clear whether not having a notice means you have an exemption.</a:t>
            </a:r>
          </a:p>
          <a:p>
            <a:pPr lvl="1"/>
            <a:r>
              <a:rPr lang="en-US" sz="1200" dirty="0"/>
              <a:t>Have you received SNAP for more than 3 months after your request?</a:t>
            </a:r>
          </a:p>
          <a:p>
            <a:pPr marL="0" indent="0">
              <a:buFont typeface="Wingdings" panose="05000000000000000000" pitchFamily="2" charset="2"/>
              <a:buNone/>
            </a:pPr>
            <a:endParaRPr lang="en-US" sz="1600" u="sng" dirty="0"/>
          </a:p>
        </p:txBody>
      </p:sp>
      <p:pic>
        <p:nvPicPr>
          <p:cNvPr id="3" name="Picture 2">
            <a:extLst>
              <a:ext uri="{FF2B5EF4-FFF2-40B4-BE49-F238E27FC236}">
                <a16:creationId xmlns:a16="http://schemas.microsoft.com/office/drawing/2014/main" id="{17CA4216-96A4-AE9B-D383-C3DEB0007F7B}"/>
              </a:ext>
            </a:extLst>
          </p:cNvPr>
          <p:cNvPicPr>
            <a:picLocks noChangeAspect="1"/>
          </p:cNvPicPr>
          <p:nvPr/>
        </p:nvPicPr>
        <p:blipFill>
          <a:blip r:embed="rId3"/>
          <a:stretch>
            <a:fillRect/>
          </a:stretch>
        </p:blipFill>
        <p:spPr>
          <a:xfrm>
            <a:off x="1399423" y="2771999"/>
            <a:ext cx="2646714" cy="2331629"/>
          </a:xfrm>
          <a:prstGeom prst="rect">
            <a:avLst/>
          </a:prstGeom>
          <a:ln w="57150">
            <a:solidFill>
              <a:schemeClr val="tx1"/>
            </a:solidFill>
          </a:ln>
        </p:spPr>
      </p:pic>
      <p:sp>
        <p:nvSpPr>
          <p:cNvPr id="6" name="Oval 5">
            <a:extLst>
              <a:ext uri="{FF2B5EF4-FFF2-40B4-BE49-F238E27FC236}">
                <a16:creationId xmlns:a16="http://schemas.microsoft.com/office/drawing/2014/main" id="{C090C00D-B803-F518-E6BB-CCF75376EC70}"/>
              </a:ext>
            </a:extLst>
          </p:cNvPr>
          <p:cNvSpPr/>
          <p:nvPr/>
        </p:nvSpPr>
        <p:spPr>
          <a:xfrm>
            <a:off x="1595799" y="3476847"/>
            <a:ext cx="785893" cy="382772"/>
          </a:xfrm>
          <a:prstGeom prst="ellipse">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E10AF63-B859-2245-5D1D-8BCC2263857F}"/>
              </a:ext>
            </a:extLst>
          </p:cNvPr>
          <p:cNvPicPr>
            <a:picLocks noChangeAspect="1"/>
          </p:cNvPicPr>
          <p:nvPr/>
        </p:nvPicPr>
        <p:blipFill>
          <a:blip r:embed="rId4"/>
          <a:stretch>
            <a:fillRect/>
          </a:stretch>
        </p:blipFill>
        <p:spPr>
          <a:xfrm>
            <a:off x="5178056" y="2632093"/>
            <a:ext cx="5141454" cy="1007861"/>
          </a:xfrm>
          <a:prstGeom prst="rect">
            <a:avLst/>
          </a:prstGeom>
          <a:ln>
            <a:solidFill>
              <a:schemeClr val="tx1"/>
            </a:solidFill>
          </a:ln>
        </p:spPr>
      </p:pic>
      <p:sp>
        <p:nvSpPr>
          <p:cNvPr id="11" name="Rectangle 10">
            <a:extLst>
              <a:ext uri="{FF2B5EF4-FFF2-40B4-BE49-F238E27FC236}">
                <a16:creationId xmlns:a16="http://schemas.microsoft.com/office/drawing/2014/main" id="{DF0578BA-F4B5-D6ED-26C6-C844CC110A00}"/>
              </a:ext>
            </a:extLst>
          </p:cNvPr>
          <p:cNvSpPr/>
          <p:nvPr/>
        </p:nvSpPr>
        <p:spPr>
          <a:xfrm>
            <a:off x="7995683" y="2706521"/>
            <a:ext cx="1184800" cy="185729"/>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E3044DC-1530-A728-9D92-F007E1FCFEA3}"/>
              </a:ext>
            </a:extLst>
          </p:cNvPr>
          <p:cNvPicPr>
            <a:picLocks noChangeAspect="1"/>
          </p:cNvPicPr>
          <p:nvPr/>
        </p:nvPicPr>
        <p:blipFill>
          <a:blip r:embed="rId5"/>
          <a:srcRect l="3607" r="6409" b="5766"/>
          <a:stretch>
            <a:fillRect/>
          </a:stretch>
        </p:blipFill>
        <p:spPr>
          <a:xfrm>
            <a:off x="5178056" y="3970980"/>
            <a:ext cx="5141454" cy="1084801"/>
          </a:xfrm>
          <a:prstGeom prst="rect">
            <a:avLst/>
          </a:prstGeom>
          <a:ln>
            <a:solidFill>
              <a:schemeClr val="tx1"/>
            </a:solidFill>
          </a:ln>
        </p:spPr>
      </p:pic>
      <p:sp>
        <p:nvSpPr>
          <p:cNvPr id="17" name="Rectangle 16">
            <a:extLst>
              <a:ext uri="{FF2B5EF4-FFF2-40B4-BE49-F238E27FC236}">
                <a16:creationId xmlns:a16="http://schemas.microsoft.com/office/drawing/2014/main" id="{2D4EC7C9-8BA5-7EEF-A960-C593ED3EDD5B}"/>
              </a:ext>
            </a:extLst>
          </p:cNvPr>
          <p:cNvSpPr/>
          <p:nvPr/>
        </p:nvSpPr>
        <p:spPr>
          <a:xfrm>
            <a:off x="8254409" y="4037915"/>
            <a:ext cx="1633870" cy="185729"/>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C3AFB35-B60A-B5B9-E9B3-2C98C0570294}"/>
              </a:ext>
            </a:extLst>
          </p:cNvPr>
          <p:cNvSpPr/>
          <p:nvPr/>
        </p:nvSpPr>
        <p:spPr>
          <a:xfrm>
            <a:off x="5270204" y="4159849"/>
            <a:ext cx="747823" cy="185729"/>
          </a:xfrm>
          <a:prstGeom prst="rect">
            <a:avLst/>
          </a:prstGeom>
          <a:solidFill>
            <a:srgbClr val="FFC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 Brace 19">
            <a:extLst>
              <a:ext uri="{FF2B5EF4-FFF2-40B4-BE49-F238E27FC236}">
                <a16:creationId xmlns:a16="http://schemas.microsoft.com/office/drawing/2014/main" id="{29FD0AC1-3D5D-85F7-4151-DE368CD856EC}"/>
              </a:ext>
            </a:extLst>
          </p:cNvPr>
          <p:cNvSpPr/>
          <p:nvPr/>
        </p:nvSpPr>
        <p:spPr>
          <a:xfrm>
            <a:off x="4793512" y="3086197"/>
            <a:ext cx="287079" cy="1626587"/>
          </a:xfrm>
          <a:prstGeom prst="leftBrace">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D3588221-4368-4BF1-C84C-59ACF68A3416}"/>
              </a:ext>
            </a:extLst>
          </p:cNvPr>
          <p:cNvCxnSpPr>
            <a:stCxn id="6" idx="6"/>
            <a:endCxn id="20" idx="1"/>
          </p:cNvCxnSpPr>
          <p:nvPr/>
        </p:nvCxnSpPr>
        <p:spPr>
          <a:xfrm>
            <a:off x="2381692" y="3668233"/>
            <a:ext cx="2411820" cy="231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01785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66453-5F47-D46D-430F-B7A4E41B1A13}"/>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8C690259-EA70-297B-0982-65492F815494}"/>
              </a:ext>
            </a:extLst>
          </p:cNvPr>
          <p:cNvSpPr>
            <a:spLocks noGrp="1"/>
          </p:cNvSpPr>
          <p:nvPr>
            <p:ph type="ctrTitle"/>
          </p:nvPr>
        </p:nvSpPr>
        <p:spPr>
          <a:xfrm>
            <a:off x="5447968" y="0"/>
            <a:ext cx="6586330" cy="2387600"/>
          </a:xfrm>
        </p:spPr>
        <p:txBody>
          <a:bodyPr/>
          <a:lstStyle/>
          <a:p>
            <a:r>
              <a:rPr lang="en-US" dirty="0"/>
              <a:t>	</a:t>
            </a:r>
          </a:p>
        </p:txBody>
      </p:sp>
      <p:sp>
        <p:nvSpPr>
          <p:cNvPr id="14" name="Subtitle 13">
            <a:extLst>
              <a:ext uri="{FF2B5EF4-FFF2-40B4-BE49-F238E27FC236}">
                <a16:creationId xmlns:a16="http://schemas.microsoft.com/office/drawing/2014/main" id="{EB67D5B3-7E2A-E81D-0E6D-906A4A03D4EF}"/>
              </a:ext>
            </a:extLst>
          </p:cNvPr>
          <p:cNvSpPr>
            <a:spLocks noGrp="1"/>
          </p:cNvSpPr>
          <p:nvPr>
            <p:ph type="subTitle" idx="1"/>
          </p:nvPr>
        </p:nvSpPr>
        <p:spPr>
          <a:xfrm>
            <a:off x="4625008" y="2882537"/>
            <a:ext cx="6586330" cy="2004203"/>
          </a:xfrm>
        </p:spPr>
        <p:txBody>
          <a:bodyPr>
            <a:normAutofit fontScale="92500" lnSpcReduction="20000"/>
          </a:bodyPr>
          <a:lstStyle/>
          <a:p>
            <a:r>
              <a:rPr lang="en-US" b="1" dirty="0"/>
              <a:t>Questions?</a:t>
            </a:r>
          </a:p>
          <a:p>
            <a:endParaRPr lang="en-US" dirty="0"/>
          </a:p>
          <a:p>
            <a:r>
              <a:rPr lang="en-US" dirty="0"/>
              <a:t>Gwynne Mashon</a:t>
            </a:r>
          </a:p>
          <a:p>
            <a:r>
              <a:rPr lang="en-US" dirty="0"/>
              <a:t>gmashon@legalaidchicago.org</a:t>
            </a:r>
          </a:p>
        </p:txBody>
      </p:sp>
    </p:spTree>
    <p:extLst>
      <p:ext uri="{BB962C8B-B14F-4D97-AF65-F5344CB8AC3E}">
        <p14:creationId xmlns:p14="http://schemas.microsoft.com/office/powerpoint/2010/main" val="4127307402"/>
      </p:ext>
    </p:extLst>
  </p:cSld>
  <p:clrMapOvr>
    <a:masterClrMapping/>
  </p:clrMapOvr>
</p:sld>
</file>

<file path=ppt/theme/theme1.xml><?xml version="1.0" encoding="utf-8"?>
<a:theme xmlns:a="http://schemas.openxmlformats.org/drawingml/2006/main" name="Office Theme">
  <a:themeElements>
    <a:clrScheme name="Custom 1">
      <a:dk1>
        <a:srgbClr val="001E61"/>
      </a:dk1>
      <a:lt1>
        <a:sysClr val="window" lastClr="FFFFFF"/>
      </a:lt1>
      <a:dk2>
        <a:srgbClr val="44546A"/>
      </a:dk2>
      <a:lt2>
        <a:srgbClr val="E7E6E6"/>
      </a:lt2>
      <a:accent1>
        <a:srgbClr val="001E61"/>
      </a:accent1>
      <a:accent2>
        <a:srgbClr val="93DACF"/>
      </a:accent2>
      <a:accent3>
        <a:srgbClr val="001E61"/>
      </a:accent3>
      <a:accent4>
        <a:srgbClr val="93DACF"/>
      </a:accent4>
      <a:accent5>
        <a:srgbClr val="001E61"/>
      </a:accent5>
      <a:accent6>
        <a:srgbClr val="93DACF"/>
      </a:accent6>
      <a:hlink>
        <a:srgbClr val="001E61"/>
      </a:hlink>
      <a:folHlink>
        <a:srgbClr val="93DACF"/>
      </a:folHlink>
    </a:clrScheme>
    <a:fontScheme name="Custom 5">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id="{EE905F2A-3AC7-467E-BFA2-97B8FC41FDFA}" vid="{F58359CC-66F7-41AC-BB15-88A443DEAB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file>

<file path=customXml/item2.xml><?xml version="1.0" encoding="utf-8"?>
<ct:contentTypeSchema xmlns:ct="http://schemas.microsoft.com/office/2006/metadata/contentType" xmlns:ma="http://schemas.microsoft.com/office/2006/metadata/properties/metaAttributes" ct:_="" ma:_="" ma:contentTypeName="Document" ma:contentTypeID="0x01010089DA808E479C4E44972D66840723DDD3" ma:contentTypeVersion="20" ma:contentTypeDescription="Create a new document." ma:contentTypeScope="" ma:versionID="9c1c41bcd46c4499c0d0a4ededecf302">
  <xsd:schema xmlns:xsd="http://www.w3.org/2001/XMLSchema" xmlns:xs="http://www.w3.org/2001/XMLSchema" xmlns:p="http://schemas.microsoft.com/office/2006/metadata/properties" xmlns:ns2="0ad0521b-22a3-4025-94df-d4cf3d727cad" xmlns:ns3="2e5a7d3f-24b9-496e-86ff-85b7a2a2dfe4" targetNamespace="http://schemas.microsoft.com/office/2006/metadata/properties" ma:root="true" ma:fieldsID="42c855660aa8f4553fb1d547892e881c" ns2:_="" ns3:_="">
    <xsd:import namespace="0ad0521b-22a3-4025-94df-d4cf3d727cad"/>
    <xsd:import namespace="2e5a7d3f-24b9-496e-86ff-85b7a2a2dfe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d0521b-22a3-4025-94df-d4cf3d727c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05dbdd6-9556-43a8-85cf-a592eea5281a"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5a7d3f-24b9-496e-86ff-85b7a2a2dfe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dfb62b4-ebee-4174-8277-98eb48de38e3}" ma:internalName="TaxCatchAll" ma:showField="CatchAllData" ma:web="2e5a7d3f-24b9-496e-86ff-85b7a2a2df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e5a7d3f-24b9-496e-86ff-85b7a2a2dfe4" xsi:nil="true"/>
    <lcf76f155ced4ddcb4097134ff3c332f xmlns="0ad0521b-22a3-4025-94df-d4cf3d727ca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6EACB22-3434-485A-B1DA-58C5719613FE}">
  <ds:schemaRefs>
    <ds:schemaRef ds:uri="http://schemas.microsoft.com/sharepoint/v3/contenttype/forms"/>
  </ds:schemaRefs>
</ds:datastoreItem>
</file>

<file path=customXml/itemProps2.xml><?xml version="1.0" encoding="utf-8"?>
<ds:datastoreItem xmlns:ds="http://schemas.openxmlformats.org/officeDocument/2006/customXml" ds:itemID="{B3FF39F8-4129-4F08-91C2-01BE1DC6481B}"/>
</file>

<file path=customXml/itemProps3.xml><?xml version="1.0" encoding="utf-8"?>
<ds:datastoreItem xmlns:ds="http://schemas.openxmlformats.org/officeDocument/2006/customXml" ds:itemID="{6933D111-1A79-4189-8E2F-A8276D7C4CE4}">
  <ds:schemaRefs>
    <ds:schemaRef ds:uri="2e5a7d3f-24b9-496e-86ff-85b7a2a2dfe4"/>
    <ds:schemaRef ds:uri="db709f9b-122f-49ca-a96d-53bdee2e72ad"/>
    <ds:schemaRef ds:uri="http://purl.org/dc/elements/1.1/"/>
    <ds:schemaRef ds:uri="http://purl.org/dc/terms/"/>
    <ds:schemaRef ds:uri="http://www.w3.org/XML/1998/namespace"/>
    <ds:schemaRef ds:uri="http://schemas.openxmlformats.org/package/2006/metadata/core-properties"/>
    <ds:schemaRef ds:uri="http://schemas.microsoft.com/sharepoint/v3"/>
    <ds:schemaRef ds:uri="http://schemas.microsoft.com/office/2006/metadata/properties"/>
    <ds:schemaRef ds:uri="http://schemas.microsoft.com/office/2006/documentManagement/typ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PowerPoint Template</Template>
  <TotalTime>615</TotalTime>
  <Words>3389</Words>
  <Application>Microsoft Office PowerPoint</Application>
  <PresentationFormat>Widescreen</PresentationFormat>
  <Paragraphs>350</Paragraphs>
  <Slides>41</Slides>
  <Notes>27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 </vt:lpstr>
      <vt:lpstr>agenda</vt:lpstr>
      <vt:lpstr>What is MMC?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I change how DHS communicates with me and what are the best options? </vt:lpstr>
      <vt:lpstr>PowerPoint Presentation</vt:lpstr>
      <vt:lpstr>Where can I find contact information for the DHS office handling my case? Where can I find my case number?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I change my address or phone number using ABE?</vt:lpstr>
      <vt:lpstr>How do I file a redetermination or change report?</vt:lpstr>
      <vt:lpstr>How do I apply for other benefits?</vt:lpstr>
      <vt:lpstr>How do I upload documents?</vt:lpstr>
      <vt:lpstr>How do I file an appeal?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Gwynne Kizer Mashon</dc:creator>
  <cp:lastModifiedBy>Gwynne Kizer Mashon</cp:lastModifiedBy>
  <cp:revision>12</cp:revision>
  <dcterms:created xsi:type="dcterms:W3CDTF">2026-08-26T12:52:19Z</dcterms:created>
  <dcterms:modified xsi:type="dcterms:W3CDTF">2026-09-24T18:04:02Z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0x01010089DA808E479C4E44972D66840723DDD3</vt:lpwstr>
  </property>
  <property fmtid="{D5CDD505-2E9C-101B-9397-08002B2CF9AE}" pid="3" name="_dlc_DocIdItemGuid">
    <vt:lpwstr>0716702d-ae33-424c-9382-ffc48da0b2a5</vt:lpwstr>
  </property>
  <property fmtid="{D5CDD505-2E9C-101B-9397-08002B2CF9AE}" pid="4" name="DocType">
    <vt:lpwstr/>
  </property>
  <property fmtid="{D5CDD505-2E9C-101B-9397-08002B2CF9AE}" pid="5" name="Issues">
    <vt:lpwstr/>
  </property>
  <property fmtid="{D5CDD505-2E9C-101B-9397-08002B2CF9AE}" pid="6" name="MediaServiceImageTags">
    <vt:lpwstr/>
  </property>
  <property fmtid="{D5CDD505-2E9C-101B-9397-08002B2CF9AE}" pid="7" name="Groups">
    <vt:lpwstr>89;#External Relations/Fundraising|f8242bc9-e6c4-4219-ae3c-fc5d440bf23a</vt:lpwstr>
  </property>
</Properties>
</file>