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35"/>
  </p:notesMasterIdLst>
  <p:handoutMasterIdLst>
    <p:handoutMasterId r:id="rId36"/>
  </p:handoutMasterIdLst>
  <p:sldIdLst>
    <p:sldId id="256" r:id="rId5"/>
    <p:sldId id="555" r:id="rId6"/>
    <p:sldId id="423" r:id="rId7"/>
    <p:sldId id="392" r:id="rId8"/>
    <p:sldId id="424" r:id="rId9"/>
    <p:sldId id="571" r:id="rId10"/>
    <p:sldId id="557" r:id="rId11"/>
    <p:sldId id="562" r:id="rId12"/>
    <p:sldId id="572" r:id="rId13"/>
    <p:sldId id="573" r:id="rId14"/>
    <p:sldId id="570" r:id="rId15"/>
    <p:sldId id="569" r:id="rId16"/>
    <p:sldId id="579" r:id="rId17"/>
    <p:sldId id="580" r:id="rId18"/>
    <p:sldId id="575" r:id="rId19"/>
    <p:sldId id="576" r:id="rId20"/>
    <p:sldId id="568" r:id="rId21"/>
    <p:sldId id="406" r:id="rId22"/>
    <p:sldId id="413" r:id="rId23"/>
    <p:sldId id="577" r:id="rId24"/>
    <p:sldId id="578" r:id="rId25"/>
    <p:sldId id="387" r:id="rId26"/>
    <p:sldId id="257" r:id="rId27"/>
    <p:sldId id="566" r:id="rId28"/>
    <p:sldId id="420" r:id="rId29"/>
    <p:sldId id="560" r:id="rId30"/>
    <p:sldId id="419" r:id="rId31"/>
    <p:sldId id="561" r:id="rId32"/>
    <p:sldId id="565" r:id="rId33"/>
    <p:sldId id="386" r:id="rId34"/>
  </p:sldIdLst>
  <p:sldSz cx="12192000" cy="6858000"/>
  <p:notesSz cx="6858000" cy="9144000"/>
  <p:embeddedFontLst>
    <p:embeddedFont>
      <p:font typeface="Segoe UI" panose="020B0502040204020203" pitchFamily="34" charset="0"/>
      <p:regular r:id="rId37"/>
      <p:bold r:id="rId38"/>
      <p:italic r:id="rId39"/>
      <p:boldItalic r:id="rId40"/>
    </p:embeddedFont>
    <p:embeddedFont>
      <p:font typeface="Source Sans Pro" panose="020B050303040302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ie Gallerano" initials="AG" lastIdx="3" clrIdx="0">
    <p:extLst>
      <p:ext uri="{19B8F6BF-5375-455C-9EA6-DF929625EA0E}">
        <p15:presenceInfo xmlns:p15="http://schemas.microsoft.com/office/powerpoint/2012/main" userId="S-1-5-21-2077504941-3110522328-3205064618-12272" providerId="AD"/>
      </p:ext>
    </p:extLst>
  </p:cmAuthor>
  <p:cmAuthor id="2" name="Gwynne Kizer Mashon" initials="GKM" lastIdx="20" clrIdx="1">
    <p:extLst>
      <p:ext uri="{19B8F6BF-5375-455C-9EA6-DF929625EA0E}">
        <p15:presenceInfo xmlns:p15="http://schemas.microsoft.com/office/powerpoint/2012/main" userId="S-1-5-21-2077504941-3110522328-3205064618-899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56B3"/>
    <a:srgbClr val="BFF3C8"/>
    <a:srgbClr val="FEB1A4"/>
    <a:srgbClr val="9BBAFF"/>
    <a:srgbClr val="000000"/>
    <a:srgbClr val="0E1D61"/>
    <a:srgbClr val="EB4321"/>
    <a:srgbClr val="6415CD"/>
    <a:srgbClr val="91D9CF"/>
    <a:srgbClr val="001E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53" autoAdjust="0"/>
    <p:restoredTop sz="94660"/>
  </p:normalViewPr>
  <p:slideViewPr>
    <p:cSldViewPr snapToGrid="0">
      <p:cViewPr>
        <p:scale>
          <a:sx n="100" d="100"/>
          <a:sy n="100" d="100"/>
        </p:scale>
        <p:origin x="678" y="18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0" d="100"/>
          <a:sy n="70" d="100"/>
        </p:scale>
        <p:origin x="3348"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6.fntdata"/><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s>
</file>

<file path=ppt/diagrams/_rels/data3.xml.rels><?xml version="1.0" encoding="UTF-8" standalone="yes"?>
<Relationships xmlns="http://schemas.openxmlformats.org/package/2006/relationships"><Relationship Id="rId2" Type="http://schemas.openxmlformats.org/officeDocument/2006/relationships/hyperlink" Target="https://www.dhs.state.il.us/page.aspx?Item=13201" TargetMode="External"/><Relationship Id="rId1" Type="http://schemas.openxmlformats.org/officeDocument/2006/relationships/hyperlink" Target="https://www.dhs.state.il.us/page.aspx?item=13212" TargetMode="External"/></Relationships>
</file>

<file path=ppt/diagrams/_rels/data4.xml.rels><?xml version="1.0" encoding="UTF-8" standalone="yes"?>
<Relationships xmlns="http://schemas.openxmlformats.org/package/2006/relationships"><Relationship Id="rId2" Type="http://schemas.openxmlformats.org/officeDocument/2006/relationships/hyperlink" Target="https://www.dhs.state.il.us/page.aspx?Item=13201" TargetMode="External"/><Relationship Id="rId1" Type="http://schemas.openxmlformats.org/officeDocument/2006/relationships/hyperlink" Target="https://www.dhs.state.il.us/page.aspx?item=13212" TargetMode="External"/></Relationships>
</file>

<file path=ppt/diagrams/_rels/drawing3.xml.rels><?xml version="1.0" encoding="UTF-8" standalone="yes"?>
<Relationships xmlns="http://schemas.openxmlformats.org/package/2006/relationships"><Relationship Id="rId2" Type="http://schemas.openxmlformats.org/officeDocument/2006/relationships/hyperlink" Target="https://www.dhs.state.il.us/page.aspx?Item=13201" TargetMode="External"/><Relationship Id="rId1" Type="http://schemas.openxmlformats.org/officeDocument/2006/relationships/hyperlink" Target="https://www.dhs.state.il.us/page.aspx?item=13212" TargetMode="External"/></Relationships>
</file>

<file path=ppt/diagrams/_rels/drawing4.xml.rels><?xml version="1.0" encoding="UTF-8" standalone="yes"?>
<Relationships xmlns="http://schemas.openxmlformats.org/package/2006/relationships"><Relationship Id="rId2" Type="http://schemas.openxmlformats.org/officeDocument/2006/relationships/hyperlink" Target="https://www.dhs.state.il.us/page.aspx?Item=13201" TargetMode="External"/><Relationship Id="rId1" Type="http://schemas.openxmlformats.org/officeDocument/2006/relationships/hyperlink" Target="https://www.dhs.state.il.us/page.aspx?item=13212" TargetMode="Externa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0C0830-C474-44DB-B60D-3B736ABD04ED}" type="doc">
      <dgm:prSet loTypeId="urn:microsoft.com/office/officeart/2005/8/layout/vList2" loCatId="list" qsTypeId="urn:microsoft.com/office/officeart/2005/8/quickstyle/simple1" qsCatId="simple" csTypeId="urn:microsoft.com/office/officeart/2005/8/colors/accent1_3" csCatId="accent1" phldr="1"/>
      <dgm:spPr/>
      <dgm:t>
        <a:bodyPr/>
        <a:lstStyle/>
        <a:p>
          <a:endParaRPr lang="en-US"/>
        </a:p>
      </dgm:t>
    </dgm:pt>
    <dgm:pt modelId="{5DC96AC3-4F16-4B96-ACEB-259D70668989}">
      <dgm:prSet phldrT="[Text]" custT="1"/>
      <dgm:spPr/>
      <dgm:t>
        <a:bodyPr/>
        <a:lstStyle/>
        <a:p>
          <a:r>
            <a:rPr lang="en-US" sz="2000" dirty="0"/>
            <a:t>Preliminary Issues</a:t>
          </a:r>
        </a:p>
      </dgm:t>
    </dgm:pt>
    <dgm:pt modelId="{064A3C43-C5C3-4D51-9B38-7886F70825F5}" type="parTrans" cxnId="{B0BACB4D-05CB-4521-B8C4-5B56EC240899}">
      <dgm:prSet/>
      <dgm:spPr/>
      <dgm:t>
        <a:bodyPr/>
        <a:lstStyle/>
        <a:p>
          <a:endParaRPr lang="en-US"/>
        </a:p>
      </dgm:t>
    </dgm:pt>
    <dgm:pt modelId="{135699E0-47A1-403F-A27D-0EA64FFF588A}" type="sibTrans" cxnId="{B0BACB4D-05CB-4521-B8C4-5B56EC240899}">
      <dgm:prSet/>
      <dgm:spPr/>
      <dgm:t>
        <a:bodyPr/>
        <a:lstStyle/>
        <a:p>
          <a:endParaRPr lang="en-US"/>
        </a:p>
      </dgm:t>
    </dgm:pt>
    <dgm:pt modelId="{F1B7D23D-B0F5-4D45-A50E-F0ADC64913B0}">
      <dgm:prSet custT="1"/>
      <dgm:spPr/>
      <dgm:t>
        <a:bodyPr/>
        <a:lstStyle/>
        <a:p>
          <a:r>
            <a:rPr lang="en-US" sz="1100" dirty="0"/>
            <a:t>Public Charge</a:t>
          </a:r>
        </a:p>
      </dgm:t>
    </dgm:pt>
    <dgm:pt modelId="{31A18CEE-9FA6-4479-A0BF-E28B2B00F2C0}" type="parTrans" cxnId="{C15600B0-0094-44B4-A9B5-ABF84DD48201}">
      <dgm:prSet/>
      <dgm:spPr/>
      <dgm:t>
        <a:bodyPr/>
        <a:lstStyle/>
        <a:p>
          <a:endParaRPr lang="en-US"/>
        </a:p>
      </dgm:t>
    </dgm:pt>
    <dgm:pt modelId="{6794993D-D35D-4FF5-BFF5-74F20812C7BE}" type="sibTrans" cxnId="{C15600B0-0094-44B4-A9B5-ABF84DD48201}">
      <dgm:prSet/>
      <dgm:spPr/>
      <dgm:t>
        <a:bodyPr/>
        <a:lstStyle/>
        <a:p>
          <a:endParaRPr lang="en-US"/>
        </a:p>
      </dgm:t>
    </dgm:pt>
    <dgm:pt modelId="{970BF78C-C0CB-423D-94C6-ED2C4347D383}">
      <dgm:prSet custT="1"/>
      <dgm:spPr/>
      <dgm:t>
        <a:bodyPr/>
        <a:lstStyle/>
        <a:p>
          <a:r>
            <a:rPr lang="en-US" sz="1100" dirty="0"/>
            <a:t>Data Security</a:t>
          </a:r>
        </a:p>
      </dgm:t>
    </dgm:pt>
    <dgm:pt modelId="{A822BC1D-5556-4AD8-B79C-9A99C48E90E7}" type="parTrans" cxnId="{19B1BFE1-F420-4734-8951-2CE7635197CA}">
      <dgm:prSet/>
      <dgm:spPr/>
      <dgm:t>
        <a:bodyPr/>
        <a:lstStyle/>
        <a:p>
          <a:endParaRPr lang="en-US"/>
        </a:p>
      </dgm:t>
    </dgm:pt>
    <dgm:pt modelId="{D0A24708-3E48-4BD8-B0AB-DD9101948F4E}" type="sibTrans" cxnId="{19B1BFE1-F420-4734-8951-2CE7635197CA}">
      <dgm:prSet/>
      <dgm:spPr/>
      <dgm:t>
        <a:bodyPr/>
        <a:lstStyle/>
        <a:p>
          <a:endParaRPr lang="en-US"/>
        </a:p>
      </dgm:t>
    </dgm:pt>
    <dgm:pt modelId="{4F2FC9ED-8583-4FBA-86CF-7426DDDA955F}">
      <dgm:prSet custT="1"/>
      <dgm:spPr/>
      <dgm:t>
        <a:bodyPr/>
        <a:lstStyle/>
        <a:p>
          <a:r>
            <a:rPr lang="en-US" sz="2000" dirty="0"/>
            <a:t>Eligibility by status</a:t>
          </a:r>
        </a:p>
      </dgm:t>
    </dgm:pt>
    <dgm:pt modelId="{564F964F-2BE1-470F-89DF-2009F9A82EF8}" type="parTrans" cxnId="{A46DFD60-686E-4EC4-B214-C0F09EAF7253}">
      <dgm:prSet/>
      <dgm:spPr/>
      <dgm:t>
        <a:bodyPr/>
        <a:lstStyle/>
        <a:p>
          <a:endParaRPr lang="en-US"/>
        </a:p>
      </dgm:t>
    </dgm:pt>
    <dgm:pt modelId="{D47B5DCA-5FD6-4AAD-8ABB-D9D5150610BC}" type="sibTrans" cxnId="{A46DFD60-686E-4EC4-B214-C0F09EAF7253}">
      <dgm:prSet/>
      <dgm:spPr/>
      <dgm:t>
        <a:bodyPr/>
        <a:lstStyle/>
        <a:p>
          <a:endParaRPr lang="en-US"/>
        </a:p>
      </dgm:t>
    </dgm:pt>
    <dgm:pt modelId="{5162DE7F-EA80-4114-977D-B0811000DBF6}">
      <dgm:prSet custT="1"/>
      <dgm:spPr/>
      <dgm:t>
        <a:bodyPr/>
        <a:lstStyle/>
        <a:p>
          <a:r>
            <a:rPr lang="en-US" sz="1100" dirty="0"/>
            <a:t>RRP Cash</a:t>
          </a:r>
        </a:p>
      </dgm:t>
    </dgm:pt>
    <dgm:pt modelId="{9A6A5ED1-55C7-4B2F-9F16-46D8AB094A3D}" type="parTrans" cxnId="{66D9838A-48AC-4B0F-96AA-B567318B2084}">
      <dgm:prSet/>
      <dgm:spPr/>
      <dgm:t>
        <a:bodyPr/>
        <a:lstStyle/>
        <a:p>
          <a:endParaRPr lang="en-US"/>
        </a:p>
      </dgm:t>
    </dgm:pt>
    <dgm:pt modelId="{9EC5EB1E-8881-4650-919F-8C1498814202}" type="sibTrans" cxnId="{66D9838A-48AC-4B0F-96AA-B567318B2084}">
      <dgm:prSet/>
      <dgm:spPr/>
      <dgm:t>
        <a:bodyPr/>
        <a:lstStyle/>
        <a:p>
          <a:endParaRPr lang="en-US"/>
        </a:p>
      </dgm:t>
    </dgm:pt>
    <dgm:pt modelId="{36D4767E-EB80-4F43-8C79-38343EE47FD6}">
      <dgm:prSet custT="1"/>
      <dgm:spPr/>
      <dgm:t>
        <a:bodyPr/>
        <a:lstStyle/>
        <a:p>
          <a:r>
            <a:rPr lang="en-US" sz="1100" dirty="0"/>
            <a:t>HBIA/HBIS</a:t>
          </a:r>
        </a:p>
      </dgm:t>
    </dgm:pt>
    <dgm:pt modelId="{ACE7173D-97AA-492B-B906-4E360582C4FC}" type="parTrans" cxnId="{BE1E4F67-0C2F-497E-B89E-41A7B9B109BB}">
      <dgm:prSet/>
      <dgm:spPr/>
      <dgm:t>
        <a:bodyPr/>
        <a:lstStyle/>
        <a:p>
          <a:endParaRPr lang="en-US"/>
        </a:p>
      </dgm:t>
    </dgm:pt>
    <dgm:pt modelId="{6C95A0C1-2414-4922-A8D2-68C1DDABF478}" type="sibTrans" cxnId="{BE1E4F67-0C2F-497E-B89E-41A7B9B109BB}">
      <dgm:prSet/>
      <dgm:spPr/>
      <dgm:t>
        <a:bodyPr/>
        <a:lstStyle/>
        <a:p>
          <a:endParaRPr lang="en-US"/>
        </a:p>
      </dgm:t>
    </dgm:pt>
    <dgm:pt modelId="{45F89B44-4C61-4D14-8ACF-79704C9B73A7}">
      <dgm:prSet custT="1"/>
      <dgm:spPr/>
      <dgm:t>
        <a:bodyPr/>
        <a:lstStyle/>
        <a:p>
          <a:r>
            <a:rPr lang="en-US" sz="1100" dirty="0"/>
            <a:t>AATV Medical</a:t>
          </a:r>
        </a:p>
      </dgm:t>
    </dgm:pt>
    <dgm:pt modelId="{BE22A875-C4A7-4E6C-8ED5-9080CF7543E5}" type="parTrans" cxnId="{B2ED95F9-36FD-4DB8-ACB2-B96F94CA1973}">
      <dgm:prSet/>
      <dgm:spPr/>
      <dgm:t>
        <a:bodyPr/>
        <a:lstStyle/>
        <a:p>
          <a:endParaRPr lang="en-US"/>
        </a:p>
      </dgm:t>
    </dgm:pt>
    <dgm:pt modelId="{98EFEC81-8E62-431F-ADF5-47CF4B96B89E}" type="sibTrans" cxnId="{B2ED95F9-36FD-4DB8-ACB2-B96F94CA1973}">
      <dgm:prSet/>
      <dgm:spPr/>
      <dgm:t>
        <a:bodyPr/>
        <a:lstStyle/>
        <a:p>
          <a:endParaRPr lang="en-US"/>
        </a:p>
      </dgm:t>
    </dgm:pt>
    <dgm:pt modelId="{8DABB35B-DD14-4F9B-BC7F-6A30FF266017}">
      <dgm:prSet custT="1"/>
      <dgm:spPr/>
      <dgm:t>
        <a:bodyPr/>
        <a:lstStyle/>
        <a:p>
          <a:r>
            <a:rPr lang="en-US" sz="1100" dirty="0"/>
            <a:t>VTTC Food and Cash</a:t>
          </a:r>
        </a:p>
      </dgm:t>
    </dgm:pt>
    <dgm:pt modelId="{E125A499-46F1-4C70-96EE-19E0D81D0CC4}" type="parTrans" cxnId="{BF2F5078-DEA2-4D1A-B7F0-490FC4AFBE32}">
      <dgm:prSet/>
      <dgm:spPr/>
      <dgm:t>
        <a:bodyPr/>
        <a:lstStyle/>
        <a:p>
          <a:endParaRPr lang="en-US"/>
        </a:p>
      </dgm:t>
    </dgm:pt>
    <dgm:pt modelId="{9F613DBA-C14A-4DC9-92C0-C208FB0C220A}" type="sibTrans" cxnId="{BF2F5078-DEA2-4D1A-B7F0-490FC4AFBE32}">
      <dgm:prSet/>
      <dgm:spPr/>
      <dgm:t>
        <a:bodyPr/>
        <a:lstStyle/>
        <a:p>
          <a:endParaRPr lang="en-US"/>
        </a:p>
      </dgm:t>
    </dgm:pt>
    <dgm:pt modelId="{6F973F44-0F94-49E6-B6D7-F7929F51C933}">
      <dgm:prSet custT="1"/>
      <dgm:spPr/>
      <dgm:t>
        <a:bodyPr/>
        <a:lstStyle/>
        <a:p>
          <a:r>
            <a:rPr lang="en-US" sz="1100" dirty="0"/>
            <a:t>VAWA Medical and Cash</a:t>
          </a:r>
        </a:p>
      </dgm:t>
    </dgm:pt>
    <dgm:pt modelId="{E99A4115-0B6C-4654-9E91-13B28DF5EB63}" type="parTrans" cxnId="{937C0F7F-BE26-4A1D-805A-459824C73262}">
      <dgm:prSet/>
      <dgm:spPr/>
      <dgm:t>
        <a:bodyPr/>
        <a:lstStyle/>
        <a:p>
          <a:endParaRPr lang="en-US"/>
        </a:p>
      </dgm:t>
    </dgm:pt>
    <dgm:pt modelId="{148F3005-6D79-4D31-A1C5-48F06BFD77AF}" type="sibTrans" cxnId="{937C0F7F-BE26-4A1D-805A-459824C73262}">
      <dgm:prSet/>
      <dgm:spPr/>
      <dgm:t>
        <a:bodyPr/>
        <a:lstStyle/>
        <a:p>
          <a:endParaRPr lang="en-US"/>
        </a:p>
      </dgm:t>
    </dgm:pt>
    <dgm:pt modelId="{9A39BF19-C663-443D-A5EE-6CC3806D34B6}">
      <dgm:prSet custT="1"/>
      <dgm:spPr/>
      <dgm:t>
        <a:bodyPr/>
        <a:lstStyle/>
        <a:p>
          <a:r>
            <a:rPr lang="en-US" sz="1100" dirty="0"/>
            <a:t>Emergency Medical</a:t>
          </a:r>
        </a:p>
      </dgm:t>
    </dgm:pt>
    <dgm:pt modelId="{F31F6F0F-9730-4CE3-ABA7-C6F994464472}" type="parTrans" cxnId="{D26DFF34-80B5-4FDD-9D99-6F23EADD13D7}">
      <dgm:prSet/>
      <dgm:spPr/>
      <dgm:t>
        <a:bodyPr/>
        <a:lstStyle/>
        <a:p>
          <a:endParaRPr lang="en-US"/>
        </a:p>
      </dgm:t>
    </dgm:pt>
    <dgm:pt modelId="{364A0342-3C7D-4BF7-A097-FA5E93389C10}" type="sibTrans" cxnId="{D26DFF34-80B5-4FDD-9D99-6F23EADD13D7}">
      <dgm:prSet/>
      <dgm:spPr/>
      <dgm:t>
        <a:bodyPr/>
        <a:lstStyle/>
        <a:p>
          <a:endParaRPr lang="en-US"/>
        </a:p>
      </dgm:t>
    </dgm:pt>
    <dgm:pt modelId="{E741AA69-1C60-4814-B825-D05681BA6AA8}">
      <dgm:prSet custT="1"/>
      <dgm:spPr/>
      <dgm:t>
        <a:bodyPr/>
        <a:lstStyle/>
        <a:p>
          <a:r>
            <a:rPr lang="en-US" sz="2000" dirty="0"/>
            <a:t>Mixed Status Families</a:t>
          </a:r>
        </a:p>
      </dgm:t>
    </dgm:pt>
    <dgm:pt modelId="{86E0CF3E-F779-4890-A47C-7CFE19B22E61}" type="parTrans" cxnId="{0DD7DC82-3EAA-4701-BB85-10F32E627F2E}">
      <dgm:prSet/>
      <dgm:spPr/>
      <dgm:t>
        <a:bodyPr/>
        <a:lstStyle/>
        <a:p>
          <a:endParaRPr lang="en-US"/>
        </a:p>
      </dgm:t>
    </dgm:pt>
    <dgm:pt modelId="{607D05AA-4168-4A19-A59F-4B8C7F7805BF}" type="sibTrans" cxnId="{0DD7DC82-3EAA-4701-BB85-10F32E627F2E}">
      <dgm:prSet/>
      <dgm:spPr/>
      <dgm:t>
        <a:bodyPr/>
        <a:lstStyle/>
        <a:p>
          <a:endParaRPr lang="en-US"/>
        </a:p>
      </dgm:t>
    </dgm:pt>
    <dgm:pt modelId="{BA7842A5-2AE6-4CF0-AAE2-B6CF50C0B099}">
      <dgm:prSet custT="1"/>
      <dgm:spPr/>
      <dgm:t>
        <a:bodyPr/>
        <a:lstStyle/>
        <a:p>
          <a:r>
            <a:rPr lang="en-US" sz="2000" dirty="0"/>
            <a:t>Deeper dive into programs specifically for non-citizens</a:t>
          </a:r>
        </a:p>
      </dgm:t>
    </dgm:pt>
    <dgm:pt modelId="{98C1885E-4477-4D33-B2B0-9DD5307C1F6A}" type="parTrans" cxnId="{F89086E3-92C7-4013-9735-7A9CB922A0D8}">
      <dgm:prSet/>
      <dgm:spPr/>
      <dgm:t>
        <a:bodyPr/>
        <a:lstStyle/>
        <a:p>
          <a:endParaRPr lang="en-US"/>
        </a:p>
      </dgm:t>
    </dgm:pt>
    <dgm:pt modelId="{927838A4-9B03-44D9-B74A-801D2955D2BA}" type="sibTrans" cxnId="{F89086E3-92C7-4013-9735-7A9CB922A0D8}">
      <dgm:prSet/>
      <dgm:spPr/>
      <dgm:t>
        <a:bodyPr/>
        <a:lstStyle/>
        <a:p>
          <a:endParaRPr lang="en-US"/>
        </a:p>
      </dgm:t>
    </dgm:pt>
    <dgm:pt modelId="{AA4D8894-681C-4901-87F4-3B39776F23DD}">
      <dgm:prSet custT="1"/>
      <dgm:spPr/>
      <dgm:t>
        <a:bodyPr/>
        <a:lstStyle/>
        <a:p>
          <a:r>
            <a:rPr lang="en-US" sz="1100" dirty="0"/>
            <a:t>Medicaid, SNAP and TANF</a:t>
          </a:r>
        </a:p>
      </dgm:t>
    </dgm:pt>
    <dgm:pt modelId="{C20AC2B1-E5AA-450A-8933-23B27F891C88}" type="parTrans" cxnId="{12A2D898-140A-46D6-8EF5-DF312FBD2313}">
      <dgm:prSet/>
      <dgm:spPr/>
      <dgm:t>
        <a:bodyPr/>
        <a:lstStyle/>
        <a:p>
          <a:endParaRPr lang="en-US"/>
        </a:p>
      </dgm:t>
    </dgm:pt>
    <dgm:pt modelId="{CD51205C-4FE6-4619-8B0A-F61DAF7758D0}" type="sibTrans" cxnId="{12A2D898-140A-46D6-8EF5-DF312FBD2313}">
      <dgm:prSet/>
      <dgm:spPr/>
      <dgm:t>
        <a:bodyPr/>
        <a:lstStyle/>
        <a:p>
          <a:endParaRPr lang="en-US"/>
        </a:p>
      </dgm:t>
    </dgm:pt>
    <dgm:pt modelId="{30B0100B-EE21-4F94-980D-CFBE7CF847A8}">
      <dgm:prSet custT="1"/>
      <dgm:spPr/>
      <dgm:t>
        <a:bodyPr/>
        <a:lstStyle/>
        <a:p>
          <a:r>
            <a:rPr lang="en-US" sz="1100" dirty="0"/>
            <a:t>Recent and upcoming changes</a:t>
          </a:r>
        </a:p>
      </dgm:t>
    </dgm:pt>
    <dgm:pt modelId="{B2DB76F4-853D-4CF0-A15F-5A28EBD39E99}" type="parTrans" cxnId="{E890AE57-4E1F-4986-B7C6-17E2CC30002C}">
      <dgm:prSet/>
      <dgm:spPr/>
      <dgm:t>
        <a:bodyPr/>
        <a:lstStyle/>
        <a:p>
          <a:endParaRPr lang="en-US"/>
        </a:p>
      </dgm:t>
    </dgm:pt>
    <dgm:pt modelId="{24795E2D-C0B6-46AF-8580-6E3EAEE7A1B6}" type="sibTrans" cxnId="{E890AE57-4E1F-4986-B7C6-17E2CC30002C}">
      <dgm:prSet/>
      <dgm:spPr/>
      <dgm:t>
        <a:bodyPr/>
        <a:lstStyle/>
        <a:p>
          <a:endParaRPr lang="en-US"/>
        </a:p>
      </dgm:t>
    </dgm:pt>
    <dgm:pt modelId="{0461F31F-347B-436F-B117-B66A8134EB65}">
      <dgm:prSet custT="1"/>
      <dgm:spPr/>
      <dgm:t>
        <a:bodyPr/>
        <a:lstStyle/>
        <a:p>
          <a:r>
            <a:rPr lang="en-US" sz="1100" dirty="0"/>
            <a:t>State-funded programs</a:t>
          </a:r>
        </a:p>
      </dgm:t>
    </dgm:pt>
    <dgm:pt modelId="{89DFAB03-AD9F-4946-89D7-92E8BF670522}" type="parTrans" cxnId="{0DFFF612-58BD-4476-9BCF-14E26A850408}">
      <dgm:prSet/>
      <dgm:spPr/>
      <dgm:t>
        <a:bodyPr/>
        <a:lstStyle/>
        <a:p>
          <a:endParaRPr lang="en-US"/>
        </a:p>
      </dgm:t>
    </dgm:pt>
    <dgm:pt modelId="{00F47EE5-D540-4E25-B86C-838FAED2F4D5}" type="sibTrans" cxnId="{0DFFF612-58BD-4476-9BCF-14E26A850408}">
      <dgm:prSet/>
      <dgm:spPr/>
      <dgm:t>
        <a:bodyPr/>
        <a:lstStyle/>
        <a:p>
          <a:endParaRPr lang="en-US"/>
        </a:p>
      </dgm:t>
    </dgm:pt>
    <dgm:pt modelId="{A265B43B-57C7-403C-97E8-100636C2A61C}" type="pres">
      <dgm:prSet presAssocID="{050C0830-C474-44DB-B60D-3B736ABD04ED}" presName="linear" presStyleCnt="0">
        <dgm:presLayoutVars>
          <dgm:animLvl val="lvl"/>
          <dgm:resizeHandles val="exact"/>
        </dgm:presLayoutVars>
      </dgm:prSet>
      <dgm:spPr/>
    </dgm:pt>
    <dgm:pt modelId="{0B851713-702B-40B0-B085-B431ECF445BE}" type="pres">
      <dgm:prSet presAssocID="{5DC96AC3-4F16-4B96-ACEB-259D70668989}" presName="parentText" presStyleLbl="node1" presStyleIdx="0" presStyleCnt="4">
        <dgm:presLayoutVars>
          <dgm:chMax val="0"/>
          <dgm:bulletEnabled val="1"/>
        </dgm:presLayoutVars>
      </dgm:prSet>
      <dgm:spPr/>
    </dgm:pt>
    <dgm:pt modelId="{F6B313BA-D750-4F4E-A5B6-8880CF79C504}" type="pres">
      <dgm:prSet presAssocID="{5DC96AC3-4F16-4B96-ACEB-259D70668989}" presName="childText" presStyleLbl="revTx" presStyleIdx="0" presStyleCnt="3">
        <dgm:presLayoutVars>
          <dgm:bulletEnabled val="1"/>
        </dgm:presLayoutVars>
      </dgm:prSet>
      <dgm:spPr/>
    </dgm:pt>
    <dgm:pt modelId="{553D601D-5885-478C-B671-25F65666B89A}" type="pres">
      <dgm:prSet presAssocID="{4F2FC9ED-8583-4FBA-86CF-7426DDDA955F}" presName="parentText" presStyleLbl="node1" presStyleIdx="1" presStyleCnt="4">
        <dgm:presLayoutVars>
          <dgm:chMax val="0"/>
          <dgm:bulletEnabled val="1"/>
        </dgm:presLayoutVars>
      </dgm:prSet>
      <dgm:spPr/>
    </dgm:pt>
    <dgm:pt modelId="{46AAE6E6-C9BB-4EEB-B838-21266D090976}" type="pres">
      <dgm:prSet presAssocID="{4F2FC9ED-8583-4FBA-86CF-7426DDDA955F}" presName="childText" presStyleLbl="revTx" presStyleIdx="1" presStyleCnt="3">
        <dgm:presLayoutVars>
          <dgm:bulletEnabled val="1"/>
        </dgm:presLayoutVars>
      </dgm:prSet>
      <dgm:spPr/>
    </dgm:pt>
    <dgm:pt modelId="{44D88149-5EF1-4F8A-B858-6049A03288F0}" type="pres">
      <dgm:prSet presAssocID="{BA7842A5-2AE6-4CF0-AAE2-B6CF50C0B099}" presName="parentText" presStyleLbl="node1" presStyleIdx="2" presStyleCnt="4">
        <dgm:presLayoutVars>
          <dgm:chMax val="0"/>
          <dgm:bulletEnabled val="1"/>
        </dgm:presLayoutVars>
      </dgm:prSet>
      <dgm:spPr/>
    </dgm:pt>
    <dgm:pt modelId="{AF6C625A-1E66-49FE-9217-628C5A3EED3D}" type="pres">
      <dgm:prSet presAssocID="{BA7842A5-2AE6-4CF0-AAE2-B6CF50C0B099}" presName="childText" presStyleLbl="revTx" presStyleIdx="2" presStyleCnt="3">
        <dgm:presLayoutVars>
          <dgm:bulletEnabled val="1"/>
        </dgm:presLayoutVars>
      </dgm:prSet>
      <dgm:spPr/>
    </dgm:pt>
    <dgm:pt modelId="{375F51F2-8C24-4C14-80EE-60EC3BEBA653}" type="pres">
      <dgm:prSet presAssocID="{E741AA69-1C60-4814-B825-D05681BA6AA8}" presName="parentText" presStyleLbl="node1" presStyleIdx="3" presStyleCnt="4">
        <dgm:presLayoutVars>
          <dgm:chMax val="0"/>
          <dgm:bulletEnabled val="1"/>
        </dgm:presLayoutVars>
      </dgm:prSet>
      <dgm:spPr/>
    </dgm:pt>
  </dgm:ptLst>
  <dgm:cxnLst>
    <dgm:cxn modelId="{0F7DBA07-2F4D-4972-AB04-1F14CCD4120C}" type="presOf" srcId="{0461F31F-347B-436F-B117-B66A8134EB65}" destId="{46AAE6E6-C9BB-4EEB-B838-21266D090976}" srcOrd="0" destOrd="2" presId="urn:microsoft.com/office/officeart/2005/8/layout/vList2"/>
    <dgm:cxn modelId="{230F180C-6BAF-439D-8AAC-C89E6957E6CF}" type="presOf" srcId="{970BF78C-C0CB-423D-94C6-ED2C4347D383}" destId="{F6B313BA-D750-4F4E-A5B6-8880CF79C504}" srcOrd="0" destOrd="1" presId="urn:microsoft.com/office/officeart/2005/8/layout/vList2"/>
    <dgm:cxn modelId="{0DFFF612-58BD-4476-9BCF-14E26A850408}" srcId="{4F2FC9ED-8583-4FBA-86CF-7426DDDA955F}" destId="{0461F31F-347B-436F-B117-B66A8134EB65}" srcOrd="2" destOrd="0" parTransId="{89DFAB03-AD9F-4946-89D7-92E8BF670522}" sibTransId="{00F47EE5-D540-4E25-B86C-838FAED2F4D5}"/>
    <dgm:cxn modelId="{D26DFF34-80B5-4FDD-9D99-6F23EADD13D7}" srcId="{BA7842A5-2AE6-4CF0-AAE2-B6CF50C0B099}" destId="{9A39BF19-C663-443D-A5EE-6CC3806D34B6}" srcOrd="5" destOrd="0" parTransId="{F31F6F0F-9730-4CE3-ABA7-C6F994464472}" sibTransId="{364A0342-3C7D-4BF7-A097-FA5E93389C10}"/>
    <dgm:cxn modelId="{302D9B37-EAAA-4A40-B177-6AFF9796C936}" type="presOf" srcId="{E741AA69-1C60-4814-B825-D05681BA6AA8}" destId="{375F51F2-8C24-4C14-80EE-60EC3BEBA653}" srcOrd="0" destOrd="0" presId="urn:microsoft.com/office/officeart/2005/8/layout/vList2"/>
    <dgm:cxn modelId="{A46DFD60-686E-4EC4-B214-C0F09EAF7253}" srcId="{050C0830-C474-44DB-B60D-3B736ABD04ED}" destId="{4F2FC9ED-8583-4FBA-86CF-7426DDDA955F}" srcOrd="1" destOrd="0" parTransId="{564F964F-2BE1-470F-89DF-2009F9A82EF8}" sibTransId="{D47B5DCA-5FD6-4AAD-8ABB-D9D5150610BC}"/>
    <dgm:cxn modelId="{CEDDFC64-C209-4F61-82D1-F8C70135A137}" type="presOf" srcId="{BA7842A5-2AE6-4CF0-AAE2-B6CF50C0B099}" destId="{44D88149-5EF1-4F8A-B858-6049A03288F0}" srcOrd="0" destOrd="0" presId="urn:microsoft.com/office/officeart/2005/8/layout/vList2"/>
    <dgm:cxn modelId="{97208545-CEC2-4E6F-973A-430F9B4F4660}" type="presOf" srcId="{5DC96AC3-4F16-4B96-ACEB-259D70668989}" destId="{0B851713-702B-40B0-B085-B431ECF445BE}" srcOrd="0" destOrd="0" presId="urn:microsoft.com/office/officeart/2005/8/layout/vList2"/>
    <dgm:cxn modelId="{409C6366-85DE-43AE-B287-BFBBBEBFAE16}" type="presOf" srcId="{050C0830-C474-44DB-B60D-3B736ABD04ED}" destId="{A265B43B-57C7-403C-97E8-100636C2A61C}" srcOrd="0" destOrd="0" presId="urn:microsoft.com/office/officeart/2005/8/layout/vList2"/>
    <dgm:cxn modelId="{BE1E4F67-0C2F-497E-B89E-41A7B9B109BB}" srcId="{BA7842A5-2AE6-4CF0-AAE2-B6CF50C0B099}" destId="{36D4767E-EB80-4F43-8C79-38343EE47FD6}" srcOrd="1" destOrd="0" parTransId="{ACE7173D-97AA-492B-B906-4E360582C4FC}" sibTransId="{6C95A0C1-2414-4922-A8D2-68C1DDABF478}"/>
    <dgm:cxn modelId="{B95DBB67-3EE1-49F6-B732-68BBC6EDC59C}" type="presOf" srcId="{5162DE7F-EA80-4114-977D-B0811000DBF6}" destId="{AF6C625A-1E66-49FE-9217-628C5A3EED3D}" srcOrd="0" destOrd="0" presId="urn:microsoft.com/office/officeart/2005/8/layout/vList2"/>
    <dgm:cxn modelId="{B0BACB4D-05CB-4521-B8C4-5B56EC240899}" srcId="{050C0830-C474-44DB-B60D-3B736ABD04ED}" destId="{5DC96AC3-4F16-4B96-ACEB-259D70668989}" srcOrd="0" destOrd="0" parTransId="{064A3C43-C5C3-4D51-9B38-7886F70825F5}" sibTransId="{135699E0-47A1-403F-A27D-0EA64FFF588A}"/>
    <dgm:cxn modelId="{E890AE57-4E1F-4986-B7C6-17E2CC30002C}" srcId="{4F2FC9ED-8583-4FBA-86CF-7426DDDA955F}" destId="{30B0100B-EE21-4F94-980D-CFBE7CF847A8}" srcOrd="1" destOrd="0" parTransId="{B2DB76F4-853D-4CF0-A15F-5A28EBD39E99}" sibTransId="{24795E2D-C0B6-46AF-8580-6E3EAEE7A1B6}"/>
    <dgm:cxn modelId="{BF2F5078-DEA2-4D1A-B7F0-490FC4AFBE32}" srcId="{BA7842A5-2AE6-4CF0-AAE2-B6CF50C0B099}" destId="{8DABB35B-DD14-4F9B-BC7F-6A30FF266017}" srcOrd="3" destOrd="0" parTransId="{E125A499-46F1-4C70-96EE-19E0D81D0CC4}" sibTransId="{9F613DBA-C14A-4DC9-92C0-C208FB0C220A}"/>
    <dgm:cxn modelId="{DF8F345A-0807-488B-B208-36E130023DE2}" type="presOf" srcId="{9A39BF19-C663-443D-A5EE-6CC3806D34B6}" destId="{AF6C625A-1E66-49FE-9217-628C5A3EED3D}" srcOrd="0" destOrd="5" presId="urn:microsoft.com/office/officeart/2005/8/layout/vList2"/>
    <dgm:cxn modelId="{937C0F7F-BE26-4A1D-805A-459824C73262}" srcId="{BA7842A5-2AE6-4CF0-AAE2-B6CF50C0B099}" destId="{6F973F44-0F94-49E6-B6D7-F7929F51C933}" srcOrd="4" destOrd="0" parTransId="{E99A4115-0B6C-4654-9E91-13B28DF5EB63}" sibTransId="{148F3005-6D79-4D31-A1C5-48F06BFD77AF}"/>
    <dgm:cxn modelId="{0DD7DC82-3EAA-4701-BB85-10F32E627F2E}" srcId="{050C0830-C474-44DB-B60D-3B736ABD04ED}" destId="{E741AA69-1C60-4814-B825-D05681BA6AA8}" srcOrd="3" destOrd="0" parTransId="{86E0CF3E-F779-4890-A47C-7CFE19B22E61}" sibTransId="{607D05AA-4168-4A19-A59F-4B8C7F7805BF}"/>
    <dgm:cxn modelId="{5DA0D189-6790-49B8-B925-0544AD4A971E}" type="presOf" srcId="{36D4767E-EB80-4F43-8C79-38343EE47FD6}" destId="{AF6C625A-1E66-49FE-9217-628C5A3EED3D}" srcOrd="0" destOrd="1" presId="urn:microsoft.com/office/officeart/2005/8/layout/vList2"/>
    <dgm:cxn modelId="{66D9838A-48AC-4B0F-96AA-B567318B2084}" srcId="{BA7842A5-2AE6-4CF0-AAE2-B6CF50C0B099}" destId="{5162DE7F-EA80-4114-977D-B0811000DBF6}" srcOrd="0" destOrd="0" parTransId="{9A6A5ED1-55C7-4B2F-9F16-46D8AB094A3D}" sibTransId="{9EC5EB1E-8881-4650-919F-8C1498814202}"/>
    <dgm:cxn modelId="{A808A08F-BF6B-420A-8358-A9F0B7896B13}" type="presOf" srcId="{45F89B44-4C61-4D14-8ACF-79704C9B73A7}" destId="{AF6C625A-1E66-49FE-9217-628C5A3EED3D}" srcOrd="0" destOrd="2" presId="urn:microsoft.com/office/officeart/2005/8/layout/vList2"/>
    <dgm:cxn modelId="{390DE38F-7BE0-4AE9-8CB7-B613234BE82B}" type="presOf" srcId="{8DABB35B-DD14-4F9B-BC7F-6A30FF266017}" destId="{AF6C625A-1E66-49FE-9217-628C5A3EED3D}" srcOrd="0" destOrd="3" presId="urn:microsoft.com/office/officeart/2005/8/layout/vList2"/>
    <dgm:cxn modelId="{12A2D898-140A-46D6-8EF5-DF312FBD2313}" srcId="{4F2FC9ED-8583-4FBA-86CF-7426DDDA955F}" destId="{AA4D8894-681C-4901-87F4-3B39776F23DD}" srcOrd="0" destOrd="0" parTransId="{C20AC2B1-E5AA-450A-8933-23B27F891C88}" sibTransId="{CD51205C-4FE6-4619-8B0A-F61DAF7758D0}"/>
    <dgm:cxn modelId="{C15600B0-0094-44B4-A9B5-ABF84DD48201}" srcId="{5DC96AC3-4F16-4B96-ACEB-259D70668989}" destId="{F1B7D23D-B0F5-4D45-A50E-F0ADC64913B0}" srcOrd="0" destOrd="0" parTransId="{31A18CEE-9FA6-4479-A0BF-E28B2B00F2C0}" sibTransId="{6794993D-D35D-4FF5-BFF5-74F20812C7BE}"/>
    <dgm:cxn modelId="{74D8A5B7-9318-40CE-8A78-44AD0475AF74}" type="presOf" srcId="{AA4D8894-681C-4901-87F4-3B39776F23DD}" destId="{46AAE6E6-C9BB-4EEB-B838-21266D090976}" srcOrd="0" destOrd="0" presId="urn:microsoft.com/office/officeart/2005/8/layout/vList2"/>
    <dgm:cxn modelId="{C90EF2BB-B292-48B9-81F1-49869C0C9FB5}" type="presOf" srcId="{F1B7D23D-B0F5-4D45-A50E-F0ADC64913B0}" destId="{F6B313BA-D750-4F4E-A5B6-8880CF79C504}" srcOrd="0" destOrd="0" presId="urn:microsoft.com/office/officeart/2005/8/layout/vList2"/>
    <dgm:cxn modelId="{7318C1D8-8C3D-4277-917A-86AF670A8C8B}" type="presOf" srcId="{4F2FC9ED-8583-4FBA-86CF-7426DDDA955F}" destId="{553D601D-5885-478C-B671-25F65666B89A}" srcOrd="0" destOrd="0" presId="urn:microsoft.com/office/officeart/2005/8/layout/vList2"/>
    <dgm:cxn modelId="{6F30CADA-C8AD-45E0-9E56-C16A0F1C940C}" type="presOf" srcId="{30B0100B-EE21-4F94-980D-CFBE7CF847A8}" destId="{46AAE6E6-C9BB-4EEB-B838-21266D090976}" srcOrd="0" destOrd="1" presId="urn:microsoft.com/office/officeart/2005/8/layout/vList2"/>
    <dgm:cxn modelId="{19B1BFE1-F420-4734-8951-2CE7635197CA}" srcId="{5DC96AC3-4F16-4B96-ACEB-259D70668989}" destId="{970BF78C-C0CB-423D-94C6-ED2C4347D383}" srcOrd="1" destOrd="0" parTransId="{A822BC1D-5556-4AD8-B79C-9A99C48E90E7}" sibTransId="{D0A24708-3E48-4BD8-B0AB-DD9101948F4E}"/>
    <dgm:cxn modelId="{F89086E3-92C7-4013-9735-7A9CB922A0D8}" srcId="{050C0830-C474-44DB-B60D-3B736ABD04ED}" destId="{BA7842A5-2AE6-4CF0-AAE2-B6CF50C0B099}" srcOrd="2" destOrd="0" parTransId="{98C1885E-4477-4D33-B2B0-9DD5307C1F6A}" sibTransId="{927838A4-9B03-44D9-B74A-801D2955D2BA}"/>
    <dgm:cxn modelId="{4024EAEE-A8C7-4366-A5C5-C367C5AB3340}" type="presOf" srcId="{6F973F44-0F94-49E6-B6D7-F7929F51C933}" destId="{AF6C625A-1E66-49FE-9217-628C5A3EED3D}" srcOrd="0" destOrd="4" presId="urn:microsoft.com/office/officeart/2005/8/layout/vList2"/>
    <dgm:cxn modelId="{B2ED95F9-36FD-4DB8-ACB2-B96F94CA1973}" srcId="{BA7842A5-2AE6-4CF0-AAE2-B6CF50C0B099}" destId="{45F89B44-4C61-4D14-8ACF-79704C9B73A7}" srcOrd="2" destOrd="0" parTransId="{BE22A875-C4A7-4E6C-8ED5-9080CF7543E5}" sibTransId="{98EFEC81-8E62-431F-ADF5-47CF4B96B89E}"/>
    <dgm:cxn modelId="{DE491889-AEF3-4FDE-81FF-CC134B8F9B66}" type="presParOf" srcId="{A265B43B-57C7-403C-97E8-100636C2A61C}" destId="{0B851713-702B-40B0-B085-B431ECF445BE}" srcOrd="0" destOrd="0" presId="urn:microsoft.com/office/officeart/2005/8/layout/vList2"/>
    <dgm:cxn modelId="{41693F55-7FF4-49E5-B153-1B13866DF95D}" type="presParOf" srcId="{A265B43B-57C7-403C-97E8-100636C2A61C}" destId="{F6B313BA-D750-4F4E-A5B6-8880CF79C504}" srcOrd="1" destOrd="0" presId="urn:microsoft.com/office/officeart/2005/8/layout/vList2"/>
    <dgm:cxn modelId="{717CCDC3-4845-44EA-AAD6-5E3D4B202DC9}" type="presParOf" srcId="{A265B43B-57C7-403C-97E8-100636C2A61C}" destId="{553D601D-5885-478C-B671-25F65666B89A}" srcOrd="2" destOrd="0" presId="urn:microsoft.com/office/officeart/2005/8/layout/vList2"/>
    <dgm:cxn modelId="{753FE216-BBC8-4842-99F3-C067E7154399}" type="presParOf" srcId="{A265B43B-57C7-403C-97E8-100636C2A61C}" destId="{46AAE6E6-C9BB-4EEB-B838-21266D090976}" srcOrd="3" destOrd="0" presId="urn:microsoft.com/office/officeart/2005/8/layout/vList2"/>
    <dgm:cxn modelId="{4936EE55-7F99-4588-958C-27C5599C07E1}" type="presParOf" srcId="{A265B43B-57C7-403C-97E8-100636C2A61C}" destId="{44D88149-5EF1-4F8A-B858-6049A03288F0}" srcOrd="4" destOrd="0" presId="urn:microsoft.com/office/officeart/2005/8/layout/vList2"/>
    <dgm:cxn modelId="{55DA8877-203E-428A-A9A5-D28925228FA3}" type="presParOf" srcId="{A265B43B-57C7-403C-97E8-100636C2A61C}" destId="{AF6C625A-1E66-49FE-9217-628C5A3EED3D}" srcOrd="5" destOrd="0" presId="urn:microsoft.com/office/officeart/2005/8/layout/vList2"/>
    <dgm:cxn modelId="{524435AD-C0A7-44E4-8B45-089E318DC870}" type="presParOf" srcId="{A265B43B-57C7-403C-97E8-100636C2A61C}" destId="{375F51F2-8C24-4C14-80EE-60EC3BEBA65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F1FE55-A67A-420E-A897-FEF3E43F5D0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15C7DFC8-2EBE-4508-B29D-BE163E0FA379}">
      <dgm:prSet phldrT="[Text]"/>
      <dgm:spPr/>
      <dgm:t>
        <a:bodyPr/>
        <a:lstStyle/>
        <a:p>
          <a:r>
            <a:rPr lang="en-US" dirty="0"/>
            <a:t>SSI</a:t>
          </a:r>
        </a:p>
      </dgm:t>
    </dgm:pt>
    <dgm:pt modelId="{FA299FD4-A39E-4E3F-9B6D-B7B2C62A9574}" type="parTrans" cxnId="{78821395-5FC3-40E7-8C1F-37C412DDE5FF}">
      <dgm:prSet/>
      <dgm:spPr/>
      <dgm:t>
        <a:bodyPr/>
        <a:lstStyle/>
        <a:p>
          <a:endParaRPr lang="en-US"/>
        </a:p>
      </dgm:t>
    </dgm:pt>
    <dgm:pt modelId="{93B74171-9C13-4F14-8B44-2E932942634D}" type="sibTrans" cxnId="{78821395-5FC3-40E7-8C1F-37C412DDE5FF}">
      <dgm:prSet/>
      <dgm:spPr/>
      <dgm:t>
        <a:bodyPr/>
        <a:lstStyle/>
        <a:p>
          <a:endParaRPr lang="en-US"/>
        </a:p>
      </dgm:t>
    </dgm:pt>
    <dgm:pt modelId="{D7FEC9F7-4649-4699-9F9C-E56DE32EE98C}">
      <dgm:prSet phldrT="[Text]"/>
      <dgm:spPr/>
      <dgm:t>
        <a:bodyPr/>
        <a:lstStyle/>
        <a:p>
          <a:r>
            <a:rPr lang="en-US" dirty="0"/>
            <a:t>TANF</a:t>
          </a:r>
        </a:p>
      </dgm:t>
    </dgm:pt>
    <dgm:pt modelId="{4A6B9771-6867-46D2-9FBF-3A222DABF9CC}" type="parTrans" cxnId="{AB95365F-AAEE-4126-826F-BCF1B36ED4A6}">
      <dgm:prSet/>
      <dgm:spPr/>
      <dgm:t>
        <a:bodyPr/>
        <a:lstStyle/>
        <a:p>
          <a:endParaRPr lang="en-US"/>
        </a:p>
      </dgm:t>
    </dgm:pt>
    <dgm:pt modelId="{2FC7BB82-7DC3-44D9-9ECF-229E26920C49}" type="sibTrans" cxnId="{AB95365F-AAEE-4126-826F-BCF1B36ED4A6}">
      <dgm:prSet/>
      <dgm:spPr/>
      <dgm:t>
        <a:bodyPr/>
        <a:lstStyle/>
        <a:p>
          <a:endParaRPr lang="en-US"/>
        </a:p>
      </dgm:t>
    </dgm:pt>
    <dgm:pt modelId="{3F1AF0B1-9358-48D7-95EB-B1A9EBAB6B7B}">
      <dgm:prSet phldrT="[Text]"/>
      <dgm:spPr/>
      <dgm:t>
        <a:bodyPr/>
        <a:lstStyle/>
        <a:p>
          <a:r>
            <a:rPr lang="en-US" dirty="0"/>
            <a:t>Medicaid long-term care</a:t>
          </a:r>
        </a:p>
      </dgm:t>
    </dgm:pt>
    <dgm:pt modelId="{1F3CF042-2194-40FE-9F02-9BB6DD5547A5}" type="parTrans" cxnId="{FDA9A652-DD69-480C-AE78-0832999BC39F}">
      <dgm:prSet/>
      <dgm:spPr/>
      <dgm:t>
        <a:bodyPr/>
        <a:lstStyle/>
        <a:p>
          <a:endParaRPr lang="en-US"/>
        </a:p>
      </dgm:t>
    </dgm:pt>
    <dgm:pt modelId="{CBE9EA05-7E74-4F81-8798-02D00731C139}" type="sibTrans" cxnId="{FDA9A652-DD69-480C-AE78-0832999BC39F}">
      <dgm:prSet/>
      <dgm:spPr/>
      <dgm:t>
        <a:bodyPr/>
        <a:lstStyle/>
        <a:p>
          <a:endParaRPr lang="en-US"/>
        </a:p>
      </dgm:t>
    </dgm:pt>
    <dgm:pt modelId="{18F420CE-2505-4A15-8CCA-C7775D29842B}" type="pres">
      <dgm:prSet presAssocID="{76F1FE55-A67A-420E-A897-FEF3E43F5D04}" presName="diagram" presStyleCnt="0">
        <dgm:presLayoutVars>
          <dgm:dir/>
          <dgm:resizeHandles val="exact"/>
        </dgm:presLayoutVars>
      </dgm:prSet>
      <dgm:spPr/>
    </dgm:pt>
    <dgm:pt modelId="{67304F66-A8EF-4FB4-A30F-B7ED6F88059A}" type="pres">
      <dgm:prSet presAssocID="{15C7DFC8-2EBE-4508-B29D-BE163E0FA379}" presName="node" presStyleLbl="node1" presStyleIdx="0" presStyleCnt="3">
        <dgm:presLayoutVars>
          <dgm:bulletEnabled val="1"/>
        </dgm:presLayoutVars>
      </dgm:prSet>
      <dgm:spPr/>
    </dgm:pt>
    <dgm:pt modelId="{8CC8AA54-6877-4F73-B011-B5B60FE45533}" type="pres">
      <dgm:prSet presAssocID="{93B74171-9C13-4F14-8B44-2E932942634D}" presName="sibTrans" presStyleCnt="0"/>
      <dgm:spPr/>
    </dgm:pt>
    <dgm:pt modelId="{20A9434A-3F80-418C-B3C6-8220D3AD645A}" type="pres">
      <dgm:prSet presAssocID="{D7FEC9F7-4649-4699-9F9C-E56DE32EE98C}" presName="node" presStyleLbl="node1" presStyleIdx="1" presStyleCnt="3">
        <dgm:presLayoutVars>
          <dgm:bulletEnabled val="1"/>
        </dgm:presLayoutVars>
      </dgm:prSet>
      <dgm:spPr/>
    </dgm:pt>
    <dgm:pt modelId="{74D834B1-0578-4EF5-9DC1-50AE11654F6F}" type="pres">
      <dgm:prSet presAssocID="{2FC7BB82-7DC3-44D9-9ECF-229E26920C49}" presName="sibTrans" presStyleCnt="0"/>
      <dgm:spPr/>
    </dgm:pt>
    <dgm:pt modelId="{77905053-C17C-4751-B3AC-315BC2699275}" type="pres">
      <dgm:prSet presAssocID="{3F1AF0B1-9358-48D7-95EB-B1A9EBAB6B7B}" presName="node" presStyleLbl="node1" presStyleIdx="2" presStyleCnt="3">
        <dgm:presLayoutVars>
          <dgm:bulletEnabled val="1"/>
        </dgm:presLayoutVars>
      </dgm:prSet>
      <dgm:spPr/>
    </dgm:pt>
  </dgm:ptLst>
  <dgm:cxnLst>
    <dgm:cxn modelId="{1CB3911C-6938-491D-8E37-FF0D5C0543A4}" type="presOf" srcId="{76F1FE55-A67A-420E-A897-FEF3E43F5D04}" destId="{18F420CE-2505-4A15-8CCA-C7775D29842B}" srcOrd="0" destOrd="0" presId="urn:microsoft.com/office/officeart/2005/8/layout/default"/>
    <dgm:cxn modelId="{BE33C628-BA5D-4885-9287-F2AF01A78A9D}" type="presOf" srcId="{3F1AF0B1-9358-48D7-95EB-B1A9EBAB6B7B}" destId="{77905053-C17C-4751-B3AC-315BC2699275}" srcOrd="0" destOrd="0" presId="urn:microsoft.com/office/officeart/2005/8/layout/default"/>
    <dgm:cxn modelId="{AB95365F-AAEE-4126-826F-BCF1B36ED4A6}" srcId="{76F1FE55-A67A-420E-A897-FEF3E43F5D04}" destId="{D7FEC9F7-4649-4699-9F9C-E56DE32EE98C}" srcOrd="1" destOrd="0" parTransId="{4A6B9771-6867-46D2-9FBF-3A222DABF9CC}" sibTransId="{2FC7BB82-7DC3-44D9-9ECF-229E26920C49}"/>
    <dgm:cxn modelId="{FDA9A652-DD69-480C-AE78-0832999BC39F}" srcId="{76F1FE55-A67A-420E-A897-FEF3E43F5D04}" destId="{3F1AF0B1-9358-48D7-95EB-B1A9EBAB6B7B}" srcOrd="2" destOrd="0" parTransId="{1F3CF042-2194-40FE-9F02-9BB6DD5547A5}" sibTransId="{CBE9EA05-7E74-4F81-8798-02D00731C139}"/>
    <dgm:cxn modelId="{7D8A7979-A76B-4228-99E0-F7B3773B3581}" type="presOf" srcId="{D7FEC9F7-4649-4699-9F9C-E56DE32EE98C}" destId="{20A9434A-3F80-418C-B3C6-8220D3AD645A}" srcOrd="0" destOrd="0" presId="urn:microsoft.com/office/officeart/2005/8/layout/default"/>
    <dgm:cxn modelId="{12DCA290-BD11-40B1-BDAA-F7678B506F0C}" type="presOf" srcId="{15C7DFC8-2EBE-4508-B29D-BE163E0FA379}" destId="{67304F66-A8EF-4FB4-A30F-B7ED6F88059A}" srcOrd="0" destOrd="0" presId="urn:microsoft.com/office/officeart/2005/8/layout/default"/>
    <dgm:cxn modelId="{78821395-5FC3-40E7-8C1F-37C412DDE5FF}" srcId="{76F1FE55-A67A-420E-A897-FEF3E43F5D04}" destId="{15C7DFC8-2EBE-4508-B29D-BE163E0FA379}" srcOrd="0" destOrd="0" parTransId="{FA299FD4-A39E-4E3F-9B6D-B7B2C62A9574}" sibTransId="{93B74171-9C13-4F14-8B44-2E932942634D}"/>
    <dgm:cxn modelId="{9AEF8463-54D9-4192-BE3F-A30B2C9897FC}" type="presParOf" srcId="{18F420CE-2505-4A15-8CCA-C7775D29842B}" destId="{67304F66-A8EF-4FB4-A30F-B7ED6F88059A}" srcOrd="0" destOrd="0" presId="urn:microsoft.com/office/officeart/2005/8/layout/default"/>
    <dgm:cxn modelId="{24E0CBAA-571B-48C6-B89B-442AFCE09486}" type="presParOf" srcId="{18F420CE-2505-4A15-8CCA-C7775D29842B}" destId="{8CC8AA54-6877-4F73-B011-B5B60FE45533}" srcOrd="1" destOrd="0" presId="urn:microsoft.com/office/officeart/2005/8/layout/default"/>
    <dgm:cxn modelId="{6C4FDFB5-4ABA-4CCD-A8ED-F502797D96C4}" type="presParOf" srcId="{18F420CE-2505-4A15-8CCA-C7775D29842B}" destId="{20A9434A-3F80-418C-B3C6-8220D3AD645A}" srcOrd="2" destOrd="0" presId="urn:microsoft.com/office/officeart/2005/8/layout/default"/>
    <dgm:cxn modelId="{514CD5D3-22DE-4569-BD25-70A482DCF29B}" type="presParOf" srcId="{18F420CE-2505-4A15-8CCA-C7775D29842B}" destId="{74D834B1-0578-4EF5-9DC1-50AE11654F6F}" srcOrd="3" destOrd="0" presId="urn:microsoft.com/office/officeart/2005/8/layout/default"/>
    <dgm:cxn modelId="{B38DC30D-6C81-4BE2-99A0-7E5B779DC18C}" type="presParOf" srcId="{18F420CE-2505-4A15-8CCA-C7775D29842B}" destId="{77905053-C17C-4751-B3AC-315BC2699275}"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1C10F4F-BC05-40A0-9B6E-E943FC2E99C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9B9248D2-BBEF-45AC-9608-A936D0F60433}">
      <dgm:prSet phldrT="[Text]"/>
      <dgm:spPr/>
      <dgm:t>
        <a:bodyPr/>
        <a:lstStyle/>
        <a:p>
          <a:r>
            <a:rPr lang="en-US" dirty="0"/>
            <a:t>5-year bar exception based on Categories:</a:t>
          </a:r>
        </a:p>
      </dgm:t>
    </dgm:pt>
    <dgm:pt modelId="{E7C5E107-7C6C-45C3-AEB1-B38E500EC1F0}" type="parTrans" cxnId="{3699AC30-C873-4F1F-A47D-488561B5B047}">
      <dgm:prSet/>
      <dgm:spPr/>
      <dgm:t>
        <a:bodyPr/>
        <a:lstStyle/>
        <a:p>
          <a:endParaRPr lang="en-US"/>
        </a:p>
      </dgm:t>
    </dgm:pt>
    <dgm:pt modelId="{4362CA53-DD44-4127-8F45-BA9DEA44B909}" type="sibTrans" cxnId="{3699AC30-C873-4F1F-A47D-488561B5B047}">
      <dgm:prSet/>
      <dgm:spPr/>
      <dgm:t>
        <a:bodyPr/>
        <a:lstStyle/>
        <a:p>
          <a:endParaRPr lang="en-US"/>
        </a:p>
      </dgm:t>
    </dgm:pt>
    <dgm:pt modelId="{62CD72AD-0770-4C4E-BA4D-FAE82F4BD7CD}">
      <dgm:prSet/>
      <dgm:spPr/>
      <dgm:t>
        <a:bodyPr/>
        <a:lstStyle/>
        <a:p>
          <a:r>
            <a:rPr lang="en-US" b="0" i="0" dirty="0"/>
            <a:t>Under age 18;</a:t>
          </a:r>
        </a:p>
      </dgm:t>
    </dgm:pt>
    <dgm:pt modelId="{22E5209E-EF25-4F29-9808-E1374654C740}" type="parTrans" cxnId="{EA6CC434-BCA4-4B3E-A9BF-E06E5BC50DDE}">
      <dgm:prSet/>
      <dgm:spPr/>
      <dgm:t>
        <a:bodyPr/>
        <a:lstStyle/>
        <a:p>
          <a:endParaRPr lang="en-US"/>
        </a:p>
      </dgm:t>
    </dgm:pt>
    <dgm:pt modelId="{1B66C028-4C9F-4367-9DA2-C05CA92A438A}" type="sibTrans" cxnId="{EA6CC434-BCA4-4B3E-A9BF-E06E5BC50DDE}">
      <dgm:prSet/>
      <dgm:spPr/>
      <dgm:t>
        <a:bodyPr/>
        <a:lstStyle/>
        <a:p>
          <a:endParaRPr lang="en-US"/>
        </a:p>
      </dgm:t>
    </dgm:pt>
    <dgm:pt modelId="{CD33A86C-AF77-4483-9016-89B5098CB2E2}">
      <dgm:prSet/>
      <dgm:spPr/>
      <dgm:t>
        <a:bodyPr/>
        <a:lstStyle/>
        <a:p>
          <a:r>
            <a:rPr lang="en-US" b="0" i="0" dirty="0"/>
            <a:t>Blind or disabled;</a:t>
          </a:r>
        </a:p>
      </dgm:t>
    </dgm:pt>
    <dgm:pt modelId="{81BE7FB6-FE50-461E-A336-4056FC25866D}" type="parTrans" cxnId="{D6A55344-CAD7-4010-9EDD-2DAA3F3A85FE}">
      <dgm:prSet/>
      <dgm:spPr/>
      <dgm:t>
        <a:bodyPr/>
        <a:lstStyle/>
        <a:p>
          <a:endParaRPr lang="en-US"/>
        </a:p>
      </dgm:t>
    </dgm:pt>
    <dgm:pt modelId="{18DDCF12-7B60-4CC1-8111-6BEAEFEB6837}" type="sibTrans" cxnId="{D6A55344-CAD7-4010-9EDD-2DAA3F3A85FE}">
      <dgm:prSet/>
      <dgm:spPr/>
      <dgm:t>
        <a:bodyPr/>
        <a:lstStyle/>
        <a:p>
          <a:endParaRPr lang="en-US"/>
        </a:p>
      </dgm:t>
    </dgm:pt>
    <dgm:pt modelId="{510CFAC1-6FD2-49E2-8D43-2FB19434820D}">
      <dgm:prSet/>
      <dgm:spPr/>
      <dgm:t>
        <a:bodyPr/>
        <a:lstStyle/>
        <a:p>
          <a:r>
            <a:rPr lang="en-US" b="0" i="0" dirty="0"/>
            <a:t>U.S. Veterans, or active-duty member, or their dependents;</a:t>
          </a:r>
        </a:p>
      </dgm:t>
    </dgm:pt>
    <dgm:pt modelId="{8C584D94-DA51-409B-A517-BEC33F6FD42E}" type="parTrans" cxnId="{C4D188C8-2B64-4DFE-95A9-9BE5C7FDD5AC}">
      <dgm:prSet/>
      <dgm:spPr/>
      <dgm:t>
        <a:bodyPr/>
        <a:lstStyle/>
        <a:p>
          <a:endParaRPr lang="en-US"/>
        </a:p>
      </dgm:t>
    </dgm:pt>
    <dgm:pt modelId="{E913411F-14FA-4712-AD4A-87148D7ADF92}" type="sibTrans" cxnId="{C4D188C8-2B64-4DFE-95A9-9BE5C7FDD5AC}">
      <dgm:prSet/>
      <dgm:spPr/>
      <dgm:t>
        <a:bodyPr/>
        <a:lstStyle/>
        <a:p>
          <a:endParaRPr lang="en-US"/>
        </a:p>
      </dgm:t>
    </dgm:pt>
    <dgm:pt modelId="{3E8EAEC4-E3BE-401A-AF41-35765D23D133}">
      <dgm:prSet/>
      <dgm:spPr/>
      <dgm:t>
        <a:bodyPr/>
        <a:lstStyle/>
        <a:p>
          <a:r>
            <a:rPr lang="en-US" b="0" i="0" dirty="0"/>
            <a:t>Credited with 40 qualifying quarters, see </a:t>
          </a:r>
          <a:r>
            <a:rPr lang="en-US" b="0" i="0" dirty="0">
              <a:hlinkClick xmlns:r="http://schemas.openxmlformats.org/officeDocument/2006/relationships" r:id="rId1"/>
            </a:rPr>
            <a:t>PM/WAG 03-01-03-f</a:t>
          </a:r>
          <a:r>
            <a:rPr lang="en-US" b="0" i="0" dirty="0"/>
            <a:t>;</a:t>
          </a:r>
        </a:p>
      </dgm:t>
    </dgm:pt>
    <dgm:pt modelId="{2FD68638-CC99-4C62-814C-581F0CC4CAB7}" type="parTrans" cxnId="{80E36DBD-0700-41B2-8C36-FA05257591C4}">
      <dgm:prSet/>
      <dgm:spPr/>
      <dgm:t>
        <a:bodyPr/>
        <a:lstStyle/>
        <a:p>
          <a:endParaRPr lang="en-US"/>
        </a:p>
      </dgm:t>
    </dgm:pt>
    <dgm:pt modelId="{1529BD86-458A-4078-B691-CB6A8F07CDE9}" type="sibTrans" cxnId="{80E36DBD-0700-41B2-8C36-FA05257591C4}">
      <dgm:prSet/>
      <dgm:spPr/>
      <dgm:t>
        <a:bodyPr/>
        <a:lstStyle/>
        <a:p>
          <a:endParaRPr lang="en-US"/>
        </a:p>
      </dgm:t>
    </dgm:pt>
    <dgm:pt modelId="{6DF1AA8A-7913-4E99-994F-F1465212DB5A}">
      <dgm:prSet/>
      <dgm:spPr/>
      <dgm:t>
        <a:bodyPr/>
        <a:lstStyle/>
        <a:p>
          <a:r>
            <a:rPr lang="en-US" b="0" i="0" dirty="0"/>
            <a:t>Non-citizens who were age 65 on 08/22/1996 or prior, and legally residing in the United States.</a:t>
          </a:r>
        </a:p>
      </dgm:t>
    </dgm:pt>
    <dgm:pt modelId="{3253E190-D349-4AF1-8F92-0A9BA1A67059}" type="parTrans" cxnId="{7100DD87-1C7F-4E8B-91C3-81D97CB348D4}">
      <dgm:prSet/>
      <dgm:spPr/>
      <dgm:t>
        <a:bodyPr/>
        <a:lstStyle/>
        <a:p>
          <a:endParaRPr lang="en-US"/>
        </a:p>
      </dgm:t>
    </dgm:pt>
    <dgm:pt modelId="{88256ADF-A4F9-4262-A0BE-1D1BD09C2C76}" type="sibTrans" cxnId="{7100DD87-1C7F-4E8B-91C3-81D97CB348D4}">
      <dgm:prSet/>
      <dgm:spPr/>
      <dgm:t>
        <a:bodyPr/>
        <a:lstStyle/>
        <a:p>
          <a:endParaRPr lang="en-US"/>
        </a:p>
      </dgm:t>
    </dgm:pt>
    <dgm:pt modelId="{F8222361-8EBC-4AA9-B926-DC7F81B57958}">
      <dgm:prSet/>
      <dgm:spPr/>
      <dgm:t>
        <a:bodyPr/>
        <a:lstStyle/>
        <a:p>
          <a:r>
            <a:rPr lang="en-US" dirty="0"/>
            <a:t>5-year bar exceptions based on prior immigration status:</a:t>
          </a:r>
        </a:p>
      </dgm:t>
    </dgm:pt>
    <dgm:pt modelId="{08E9442D-E110-44A6-90D1-CEBA862F40B7}" type="parTrans" cxnId="{E7E69D1A-8053-48C4-B84F-10CE38DBE491}">
      <dgm:prSet/>
      <dgm:spPr/>
      <dgm:t>
        <a:bodyPr/>
        <a:lstStyle/>
        <a:p>
          <a:endParaRPr lang="en-US"/>
        </a:p>
      </dgm:t>
    </dgm:pt>
    <dgm:pt modelId="{C48E664C-CEE4-409C-A038-17AA8E3E2628}" type="sibTrans" cxnId="{E7E69D1A-8053-48C4-B84F-10CE38DBE491}">
      <dgm:prSet/>
      <dgm:spPr/>
      <dgm:t>
        <a:bodyPr/>
        <a:lstStyle/>
        <a:p>
          <a:endParaRPr lang="en-US"/>
        </a:p>
      </dgm:t>
    </dgm:pt>
    <dgm:pt modelId="{9E6170A5-CD91-4E0B-BBDB-E9B4EA3E6DD8}">
      <dgm:prSet/>
      <dgm:spPr/>
      <dgm:t>
        <a:bodyPr/>
        <a:lstStyle/>
        <a:p>
          <a:r>
            <a:rPr lang="en-US" b="0" i="0" dirty="0"/>
            <a:t>Refugee;</a:t>
          </a:r>
        </a:p>
      </dgm:t>
    </dgm:pt>
    <dgm:pt modelId="{B7B96329-4B32-4B65-91CB-56F220736E2A}" type="parTrans" cxnId="{63065C04-E158-467D-B4E2-629A04729040}">
      <dgm:prSet/>
      <dgm:spPr/>
      <dgm:t>
        <a:bodyPr/>
        <a:lstStyle/>
        <a:p>
          <a:endParaRPr lang="en-US"/>
        </a:p>
      </dgm:t>
    </dgm:pt>
    <dgm:pt modelId="{DD47FC76-AE15-4C60-BEBF-8B1898AC70E6}" type="sibTrans" cxnId="{63065C04-E158-467D-B4E2-629A04729040}">
      <dgm:prSet/>
      <dgm:spPr/>
      <dgm:t>
        <a:bodyPr/>
        <a:lstStyle/>
        <a:p>
          <a:endParaRPr lang="en-US"/>
        </a:p>
      </dgm:t>
    </dgm:pt>
    <dgm:pt modelId="{DEEFC439-4FE4-4823-9C7A-F5B640F25835}">
      <dgm:prSet/>
      <dgm:spPr/>
      <dgm:t>
        <a:bodyPr/>
        <a:lstStyle/>
        <a:p>
          <a:r>
            <a:rPr lang="en-US" b="0" i="0" dirty="0"/>
            <a:t>Asylee;</a:t>
          </a:r>
        </a:p>
      </dgm:t>
    </dgm:pt>
    <dgm:pt modelId="{00DB1AB8-751E-4D63-BB39-69D54D03B58A}" type="parTrans" cxnId="{CE650198-F638-42FC-B220-DC2D65D1A9EE}">
      <dgm:prSet/>
      <dgm:spPr/>
      <dgm:t>
        <a:bodyPr/>
        <a:lstStyle/>
        <a:p>
          <a:endParaRPr lang="en-US"/>
        </a:p>
      </dgm:t>
    </dgm:pt>
    <dgm:pt modelId="{B8A9C364-53BC-48A8-817F-569DE3E61EE9}" type="sibTrans" cxnId="{CE650198-F638-42FC-B220-DC2D65D1A9EE}">
      <dgm:prSet/>
      <dgm:spPr/>
      <dgm:t>
        <a:bodyPr/>
        <a:lstStyle/>
        <a:p>
          <a:endParaRPr lang="en-US"/>
        </a:p>
      </dgm:t>
    </dgm:pt>
    <dgm:pt modelId="{9202E53B-B8E1-44D9-82C0-E96B9C9AD58E}">
      <dgm:prSet/>
      <dgm:spPr/>
      <dgm:t>
        <a:bodyPr/>
        <a:lstStyle/>
        <a:p>
          <a:r>
            <a:rPr lang="en-US" b="0" i="0" dirty="0"/>
            <a:t>Deportation was withheld under section 243(h) or 241(b)(3) of the Immigration and Nationality Act (INA);</a:t>
          </a:r>
        </a:p>
      </dgm:t>
    </dgm:pt>
    <dgm:pt modelId="{75471072-B807-4BBF-A240-2E560594F6C1}" type="parTrans" cxnId="{18B3CAC2-AE9A-4C7E-9046-C0C66020601F}">
      <dgm:prSet/>
      <dgm:spPr/>
      <dgm:t>
        <a:bodyPr/>
        <a:lstStyle/>
        <a:p>
          <a:endParaRPr lang="en-US"/>
        </a:p>
      </dgm:t>
    </dgm:pt>
    <dgm:pt modelId="{ECDF9C8A-F28B-4772-A52C-5C4C9785AA79}" type="sibTrans" cxnId="{18B3CAC2-AE9A-4C7E-9046-C0C66020601F}">
      <dgm:prSet/>
      <dgm:spPr/>
      <dgm:t>
        <a:bodyPr/>
        <a:lstStyle/>
        <a:p>
          <a:endParaRPr lang="en-US"/>
        </a:p>
      </dgm:t>
    </dgm:pt>
    <dgm:pt modelId="{B08F6E6D-1679-4191-B1CB-122D07869068}">
      <dgm:prSet/>
      <dgm:spPr/>
      <dgm:t>
        <a:bodyPr/>
        <a:lstStyle/>
        <a:p>
          <a:r>
            <a:rPr lang="en-US" b="0" i="0" dirty="0"/>
            <a:t>Victim of trafficking, or the minor child, spouse, parent, or sibling of the trafficking victim identified by the federal Office of Refugee Resettlement (ORR);</a:t>
          </a:r>
        </a:p>
      </dgm:t>
    </dgm:pt>
    <dgm:pt modelId="{099405CE-0AC1-4144-BBF8-438BD42A7878}" type="parTrans" cxnId="{B9221021-196E-40B2-8507-66F4E3F950E8}">
      <dgm:prSet/>
      <dgm:spPr/>
      <dgm:t>
        <a:bodyPr/>
        <a:lstStyle/>
        <a:p>
          <a:endParaRPr lang="en-US"/>
        </a:p>
      </dgm:t>
    </dgm:pt>
    <dgm:pt modelId="{7A7C6602-5062-4433-85CA-6C41B2D42CDF}" type="sibTrans" cxnId="{B9221021-196E-40B2-8507-66F4E3F950E8}">
      <dgm:prSet/>
      <dgm:spPr/>
      <dgm:t>
        <a:bodyPr/>
        <a:lstStyle/>
        <a:p>
          <a:endParaRPr lang="en-US"/>
        </a:p>
      </dgm:t>
    </dgm:pt>
    <dgm:pt modelId="{839588FA-A041-428B-A9B8-97ED9ACB6B11}">
      <dgm:prSet/>
      <dgm:spPr/>
      <dgm:t>
        <a:bodyPr/>
        <a:lstStyle/>
        <a:p>
          <a:r>
            <a:rPr lang="en-US" b="0" i="0" dirty="0"/>
            <a:t>Iraqi or Afghan immigrants with special immigrant status under Section 101(a) (27) of the INA;</a:t>
          </a:r>
        </a:p>
      </dgm:t>
    </dgm:pt>
    <dgm:pt modelId="{D4970A20-4389-44A2-AA67-E29DC26CB343}" type="parTrans" cxnId="{EE6D918C-8E66-4271-8339-23EF44D3E29E}">
      <dgm:prSet/>
      <dgm:spPr/>
      <dgm:t>
        <a:bodyPr/>
        <a:lstStyle/>
        <a:p>
          <a:endParaRPr lang="en-US"/>
        </a:p>
      </dgm:t>
    </dgm:pt>
    <dgm:pt modelId="{62DD4C32-38C7-4C47-A173-E18728D8439C}" type="sibTrans" cxnId="{EE6D918C-8E66-4271-8339-23EF44D3E29E}">
      <dgm:prSet/>
      <dgm:spPr/>
      <dgm:t>
        <a:bodyPr/>
        <a:lstStyle/>
        <a:p>
          <a:endParaRPr lang="en-US"/>
        </a:p>
      </dgm:t>
    </dgm:pt>
    <dgm:pt modelId="{C2AFC4B1-D858-4C4B-88F4-51B3388F85DF}">
      <dgm:prSet/>
      <dgm:spPr/>
      <dgm:t>
        <a:bodyPr/>
        <a:lstStyle/>
        <a:p>
          <a:r>
            <a:rPr lang="en-US" b="0" i="0" dirty="0"/>
            <a:t>Afghan immigrants granted Humanitarian Parole between 07/31/2021 and 09/30/2023; or</a:t>
          </a:r>
        </a:p>
      </dgm:t>
    </dgm:pt>
    <dgm:pt modelId="{F4D27824-743E-4738-93F3-FBC4BA29B4DA}" type="parTrans" cxnId="{1DF67156-506F-4D0E-B022-D40E123CF36B}">
      <dgm:prSet/>
      <dgm:spPr/>
      <dgm:t>
        <a:bodyPr/>
        <a:lstStyle/>
        <a:p>
          <a:endParaRPr lang="en-US"/>
        </a:p>
      </dgm:t>
    </dgm:pt>
    <dgm:pt modelId="{31FCF582-6872-4E2E-95C1-C16176558758}" type="sibTrans" cxnId="{1DF67156-506F-4D0E-B022-D40E123CF36B}">
      <dgm:prSet/>
      <dgm:spPr/>
      <dgm:t>
        <a:bodyPr/>
        <a:lstStyle/>
        <a:p>
          <a:endParaRPr lang="en-US"/>
        </a:p>
      </dgm:t>
    </dgm:pt>
    <dgm:pt modelId="{2CACA914-8331-476C-8378-41A1D19AE8CE}">
      <dgm:prSet/>
      <dgm:spPr/>
      <dgm:t>
        <a:bodyPr/>
        <a:lstStyle/>
        <a:p>
          <a:r>
            <a:rPr lang="en-US" b="0" i="0" dirty="0"/>
            <a:t>Ukrainian immigrants granted Humanitarian Parole between 02/24/2022 and 09/30/2024.</a:t>
          </a:r>
        </a:p>
      </dgm:t>
    </dgm:pt>
    <dgm:pt modelId="{F4560CFA-72BA-4A23-B844-3C4774945E1B}" type="parTrans" cxnId="{D1A40C3F-4A8D-4F38-AB08-D374B551DB3E}">
      <dgm:prSet/>
      <dgm:spPr/>
      <dgm:t>
        <a:bodyPr/>
        <a:lstStyle/>
        <a:p>
          <a:endParaRPr lang="en-US"/>
        </a:p>
      </dgm:t>
    </dgm:pt>
    <dgm:pt modelId="{C46ADC5D-9721-459C-923A-4B93C0D47765}" type="sibTrans" cxnId="{D1A40C3F-4A8D-4F38-AB08-D374B551DB3E}">
      <dgm:prSet/>
      <dgm:spPr/>
      <dgm:t>
        <a:bodyPr/>
        <a:lstStyle/>
        <a:p>
          <a:endParaRPr lang="en-US"/>
        </a:p>
      </dgm:t>
    </dgm:pt>
    <dgm:pt modelId="{38C5FB45-7A6E-470F-B72B-0F620A2510B0}">
      <dgm:prSet/>
      <dgm:spPr/>
      <dgm:t>
        <a:bodyPr/>
        <a:lstStyle/>
        <a:p>
          <a:r>
            <a:rPr lang="en-US" b="0" i="0" dirty="0"/>
            <a:t>Certain American Indians born in Canada, see </a:t>
          </a:r>
          <a:r>
            <a:rPr lang="en-US" b="0" i="0" dirty="0">
              <a:hlinkClick xmlns:r="http://schemas.openxmlformats.org/officeDocument/2006/relationships" r:id="rId2"/>
            </a:rPr>
            <a:t>PM 03-01-03-b</a:t>
          </a:r>
          <a:r>
            <a:rPr lang="en-US" b="0" i="0" dirty="0"/>
            <a:t>;</a:t>
          </a:r>
        </a:p>
      </dgm:t>
    </dgm:pt>
    <dgm:pt modelId="{620C8843-DBC4-4459-B23B-E02B05062F24}" type="parTrans" cxnId="{306D2566-CDA8-411F-AD47-2DCCBEF5BC62}">
      <dgm:prSet/>
      <dgm:spPr/>
      <dgm:t>
        <a:bodyPr/>
        <a:lstStyle/>
        <a:p>
          <a:endParaRPr lang="en-US"/>
        </a:p>
      </dgm:t>
    </dgm:pt>
    <dgm:pt modelId="{603E6A13-FF09-44A5-BF9E-7FF1B7EBD0E3}" type="sibTrans" cxnId="{306D2566-CDA8-411F-AD47-2DCCBEF5BC62}">
      <dgm:prSet/>
      <dgm:spPr/>
      <dgm:t>
        <a:bodyPr/>
        <a:lstStyle/>
        <a:p>
          <a:endParaRPr lang="en-US"/>
        </a:p>
      </dgm:t>
    </dgm:pt>
    <dgm:pt modelId="{F7DFCA0B-A73E-4AE0-AF6D-2728B77D8D54}">
      <dgm:prSet/>
      <dgm:spPr/>
      <dgm:t>
        <a:bodyPr/>
        <a:lstStyle/>
        <a:p>
          <a:r>
            <a:rPr lang="en-US" b="0" i="0" dirty="0"/>
            <a:t>Amerasians from Vietnam, and their close family members, admitted through the Orderly Departure Program beginning on 03/20/1988;</a:t>
          </a:r>
        </a:p>
      </dgm:t>
    </dgm:pt>
    <dgm:pt modelId="{36AD2910-F99D-40A9-9DFE-46E8926C2008}" type="parTrans" cxnId="{5765FFD4-F230-4EB6-835D-58B23D9480EF}">
      <dgm:prSet/>
      <dgm:spPr/>
      <dgm:t>
        <a:bodyPr/>
        <a:lstStyle/>
        <a:p>
          <a:endParaRPr lang="en-US"/>
        </a:p>
      </dgm:t>
    </dgm:pt>
    <dgm:pt modelId="{571E7F9C-3892-415D-B197-79B3C6F8B614}" type="sibTrans" cxnId="{5765FFD4-F230-4EB6-835D-58B23D9480EF}">
      <dgm:prSet/>
      <dgm:spPr/>
      <dgm:t>
        <a:bodyPr/>
        <a:lstStyle/>
        <a:p>
          <a:endParaRPr lang="en-US"/>
        </a:p>
      </dgm:t>
    </dgm:pt>
    <dgm:pt modelId="{C276E02D-79E5-4D87-B7CD-112D8D4D7F2E}">
      <dgm:prSet/>
      <dgm:spPr/>
      <dgm:t>
        <a:bodyPr/>
        <a:lstStyle/>
        <a:p>
          <a:r>
            <a:rPr lang="en-US" b="0" i="0" dirty="0"/>
            <a:t>Hmong or Highland Laotian Tribe Members; </a:t>
          </a:r>
        </a:p>
      </dgm:t>
    </dgm:pt>
    <dgm:pt modelId="{4DF0D7AB-BE05-4C45-9FB3-E3F604167AD3}" type="parTrans" cxnId="{46235F1A-6043-4BB6-AFD7-C14255DF5831}">
      <dgm:prSet/>
      <dgm:spPr/>
      <dgm:t>
        <a:bodyPr/>
        <a:lstStyle/>
        <a:p>
          <a:endParaRPr lang="en-US"/>
        </a:p>
      </dgm:t>
    </dgm:pt>
    <dgm:pt modelId="{023921F3-0E8A-4341-86B0-58B880F4B7F4}" type="sibTrans" cxnId="{46235F1A-6043-4BB6-AFD7-C14255DF5831}">
      <dgm:prSet/>
      <dgm:spPr/>
      <dgm:t>
        <a:bodyPr/>
        <a:lstStyle/>
        <a:p>
          <a:endParaRPr lang="en-US"/>
        </a:p>
      </dgm:t>
    </dgm:pt>
    <dgm:pt modelId="{FE51585C-64C8-4EEF-8197-11A46C37B2D7}" type="pres">
      <dgm:prSet presAssocID="{21C10F4F-BC05-40A0-9B6E-E943FC2E99C5}" presName="Name0" presStyleCnt="0">
        <dgm:presLayoutVars>
          <dgm:dir/>
          <dgm:animLvl val="lvl"/>
          <dgm:resizeHandles val="exact"/>
        </dgm:presLayoutVars>
      </dgm:prSet>
      <dgm:spPr/>
    </dgm:pt>
    <dgm:pt modelId="{8314D06C-4750-4086-A42A-F891DC60A900}" type="pres">
      <dgm:prSet presAssocID="{9B9248D2-BBEF-45AC-9608-A936D0F60433}" presName="composite" presStyleCnt="0"/>
      <dgm:spPr/>
    </dgm:pt>
    <dgm:pt modelId="{A7276820-069D-4974-8FDE-5F4E55DA4F9E}" type="pres">
      <dgm:prSet presAssocID="{9B9248D2-BBEF-45AC-9608-A936D0F60433}" presName="parTx" presStyleLbl="alignNode1" presStyleIdx="0" presStyleCnt="2" custScaleX="54908">
        <dgm:presLayoutVars>
          <dgm:chMax val="0"/>
          <dgm:chPref val="0"/>
          <dgm:bulletEnabled val="1"/>
        </dgm:presLayoutVars>
      </dgm:prSet>
      <dgm:spPr/>
    </dgm:pt>
    <dgm:pt modelId="{7A2DDCFD-3B1F-480A-A774-40C8682A1680}" type="pres">
      <dgm:prSet presAssocID="{9B9248D2-BBEF-45AC-9608-A936D0F60433}" presName="desTx" presStyleLbl="alignAccFollowNode1" presStyleIdx="0" presStyleCnt="2" custScaleX="54908">
        <dgm:presLayoutVars>
          <dgm:bulletEnabled val="1"/>
        </dgm:presLayoutVars>
      </dgm:prSet>
      <dgm:spPr/>
    </dgm:pt>
    <dgm:pt modelId="{E5F17696-42C4-49A3-8755-F35A9E350CCD}" type="pres">
      <dgm:prSet presAssocID="{4362CA53-DD44-4127-8F45-BA9DEA44B909}" presName="space" presStyleCnt="0"/>
      <dgm:spPr/>
    </dgm:pt>
    <dgm:pt modelId="{03CACA16-4239-4D3F-A625-2C31DE129054}" type="pres">
      <dgm:prSet presAssocID="{F8222361-8EBC-4AA9-B926-DC7F81B57958}" presName="composite" presStyleCnt="0"/>
      <dgm:spPr/>
    </dgm:pt>
    <dgm:pt modelId="{C1761026-2D18-4078-B448-C422D15D088C}" type="pres">
      <dgm:prSet presAssocID="{F8222361-8EBC-4AA9-B926-DC7F81B57958}" presName="parTx" presStyleLbl="alignNode1" presStyleIdx="1" presStyleCnt="2">
        <dgm:presLayoutVars>
          <dgm:chMax val="0"/>
          <dgm:chPref val="0"/>
          <dgm:bulletEnabled val="1"/>
        </dgm:presLayoutVars>
      </dgm:prSet>
      <dgm:spPr/>
    </dgm:pt>
    <dgm:pt modelId="{98A6B54E-9A76-4230-8A50-E4729AEAB985}" type="pres">
      <dgm:prSet presAssocID="{F8222361-8EBC-4AA9-B926-DC7F81B57958}" presName="desTx" presStyleLbl="alignAccFollowNode1" presStyleIdx="1" presStyleCnt="2">
        <dgm:presLayoutVars>
          <dgm:bulletEnabled val="1"/>
        </dgm:presLayoutVars>
      </dgm:prSet>
      <dgm:spPr/>
    </dgm:pt>
  </dgm:ptLst>
  <dgm:cxnLst>
    <dgm:cxn modelId="{3F296C02-7146-4A27-BBF8-EDAB01CAEFF5}" type="presOf" srcId="{C276E02D-79E5-4D87-B7CD-112D8D4D7F2E}" destId="{98A6B54E-9A76-4230-8A50-E4729AEAB985}" srcOrd="0" destOrd="9" presId="urn:microsoft.com/office/officeart/2005/8/layout/hList1"/>
    <dgm:cxn modelId="{63065C04-E158-467D-B4E2-629A04729040}" srcId="{F8222361-8EBC-4AA9-B926-DC7F81B57958}" destId="{9E6170A5-CD91-4E0B-BBDB-E9B4EA3E6DD8}" srcOrd="0" destOrd="0" parTransId="{B7B96329-4B32-4B65-91CB-56F220736E2A}" sibTransId="{DD47FC76-AE15-4C60-BEBF-8B1898AC70E6}"/>
    <dgm:cxn modelId="{B18F8312-857A-45A1-AA68-BB7F3A81CB60}" type="presOf" srcId="{2CACA914-8331-476C-8378-41A1D19AE8CE}" destId="{98A6B54E-9A76-4230-8A50-E4729AEAB985}" srcOrd="0" destOrd="6" presId="urn:microsoft.com/office/officeart/2005/8/layout/hList1"/>
    <dgm:cxn modelId="{E1722A13-E816-44F3-B40E-AC092CF27A01}" type="presOf" srcId="{C2AFC4B1-D858-4C4B-88F4-51B3388F85DF}" destId="{98A6B54E-9A76-4230-8A50-E4729AEAB985}" srcOrd="0" destOrd="5" presId="urn:microsoft.com/office/officeart/2005/8/layout/hList1"/>
    <dgm:cxn modelId="{B7B38D17-6AB0-4EC5-87E0-9824E0AD99AE}" type="presOf" srcId="{9202E53B-B8E1-44D9-82C0-E96B9C9AD58E}" destId="{98A6B54E-9A76-4230-8A50-E4729AEAB985}" srcOrd="0" destOrd="2" presId="urn:microsoft.com/office/officeart/2005/8/layout/hList1"/>
    <dgm:cxn modelId="{46235F1A-6043-4BB6-AFD7-C14255DF5831}" srcId="{F8222361-8EBC-4AA9-B926-DC7F81B57958}" destId="{C276E02D-79E5-4D87-B7CD-112D8D4D7F2E}" srcOrd="9" destOrd="0" parTransId="{4DF0D7AB-BE05-4C45-9FB3-E3F604167AD3}" sibTransId="{023921F3-0E8A-4341-86B0-58B880F4B7F4}"/>
    <dgm:cxn modelId="{E7E69D1A-8053-48C4-B84F-10CE38DBE491}" srcId="{21C10F4F-BC05-40A0-9B6E-E943FC2E99C5}" destId="{F8222361-8EBC-4AA9-B926-DC7F81B57958}" srcOrd="1" destOrd="0" parTransId="{08E9442D-E110-44A6-90D1-CEBA862F40B7}" sibTransId="{C48E664C-CEE4-409C-A038-17AA8E3E2628}"/>
    <dgm:cxn modelId="{B9221021-196E-40B2-8507-66F4E3F950E8}" srcId="{F8222361-8EBC-4AA9-B926-DC7F81B57958}" destId="{B08F6E6D-1679-4191-B1CB-122D07869068}" srcOrd="3" destOrd="0" parTransId="{099405CE-0AC1-4144-BBF8-438BD42A7878}" sibTransId="{7A7C6602-5062-4433-85CA-6C41B2D42CDF}"/>
    <dgm:cxn modelId="{3699AC30-C873-4F1F-A47D-488561B5B047}" srcId="{21C10F4F-BC05-40A0-9B6E-E943FC2E99C5}" destId="{9B9248D2-BBEF-45AC-9608-A936D0F60433}" srcOrd="0" destOrd="0" parTransId="{E7C5E107-7C6C-45C3-AEB1-B38E500EC1F0}" sibTransId="{4362CA53-DD44-4127-8F45-BA9DEA44B909}"/>
    <dgm:cxn modelId="{EA6CC434-BCA4-4B3E-A9BF-E06E5BC50DDE}" srcId="{9B9248D2-BBEF-45AC-9608-A936D0F60433}" destId="{62CD72AD-0770-4C4E-BA4D-FAE82F4BD7CD}" srcOrd="0" destOrd="0" parTransId="{22E5209E-EF25-4F29-9808-E1374654C740}" sibTransId="{1B66C028-4C9F-4367-9DA2-C05CA92A438A}"/>
    <dgm:cxn modelId="{79D6C534-5FCB-4E03-B65C-AC8BF1C94941}" type="presOf" srcId="{B08F6E6D-1679-4191-B1CB-122D07869068}" destId="{98A6B54E-9A76-4230-8A50-E4729AEAB985}" srcOrd="0" destOrd="3" presId="urn:microsoft.com/office/officeart/2005/8/layout/hList1"/>
    <dgm:cxn modelId="{D1A40C3F-4A8D-4F38-AB08-D374B551DB3E}" srcId="{F8222361-8EBC-4AA9-B926-DC7F81B57958}" destId="{2CACA914-8331-476C-8378-41A1D19AE8CE}" srcOrd="6" destOrd="0" parTransId="{F4560CFA-72BA-4A23-B844-3C4774945E1B}" sibTransId="{C46ADC5D-9721-459C-923A-4B93C0D47765}"/>
    <dgm:cxn modelId="{7B945860-6082-4A2A-B326-209AD22FFDFF}" type="presOf" srcId="{9E6170A5-CD91-4E0B-BBDB-E9B4EA3E6DD8}" destId="{98A6B54E-9A76-4230-8A50-E4729AEAB985}" srcOrd="0" destOrd="0" presId="urn:microsoft.com/office/officeart/2005/8/layout/hList1"/>
    <dgm:cxn modelId="{40906141-0BB7-4869-A44E-BC93A7D9840F}" type="presOf" srcId="{DEEFC439-4FE4-4823-9C7A-F5B640F25835}" destId="{98A6B54E-9A76-4230-8A50-E4729AEAB985}" srcOrd="0" destOrd="1" presId="urn:microsoft.com/office/officeart/2005/8/layout/hList1"/>
    <dgm:cxn modelId="{D6A55344-CAD7-4010-9EDD-2DAA3F3A85FE}" srcId="{9B9248D2-BBEF-45AC-9608-A936D0F60433}" destId="{CD33A86C-AF77-4483-9016-89B5098CB2E2}" srcOrd="1" destOrd="0" parTransId="{81BE7FB6-FE50-461E-A336-4056FC25866D}" sibTransId="{18DDCF12-7B60-4CC1-8111-6BEAEFEB6837}"/>
    <dgm:cxn modelId="{306D2566-CDA8-411F-AD47-2DCCBEF5BC62}" srcId="{F8222361-8EBC-4AA9-B926-DC7F81B57958}" destId="{38C5FB45-7A6E-470F-B72B-0F620A2510B0}" srcOrd="7" destOrd="0" parTransId="{620C8843-DBC4-4459-B23B-E02B05062F24}" sibTransId="{603E6A13-FF09-44A5-BF9E-7FF1B7EBD0E3}"/>
    <dgm:cxn modelId="{CFA1A247-B1F4-4164-A58A-16AADB6AB5C4}" type="presOf" srcId="{510CFAC1-6FD2-49E2-8D43-2FB19434820D}" destId="{7A2DDCFD-3B1F-480A-A774-40C8682A1680}" srcOrd="0" destOrd="2" presId="urn:microsoft.com/office/officeart/2005/8/layout/hList1"/>
    <dgm:cxn modelId="{43BC014E-2F0F-429A-943C-25BDBE8EB5C5}" type="presOf" srcId="{9B9248D2-BBEF-45AC-9608-A936D0F60433}" destId="{A7276820-069D-4974-8FDE-5F4E55DA4F9E}" srcOrd="0" destOrd="0" presId="urn:microsoft.com/office/officeart/2005/8/layout/hList1"/>
    <dgm:cxn modelId="{1DF67156-506F-4D0E-B022-D40E123CF36B}" srcId="{F8222361-8EBC-4AA9-B926-DC7F81B57958}" destId="{C2AFC4B1-D858-4C4B-88F4-51B3388F85DF}" srcOrd="5" destOrd="0" parTransId="{F4D27824-743E-4738-93F3-FBC4BA29B4DA}" sibTransId="{31FCF582-6872-4E2E-95C1-C16176558758}"/>
    <dgm:cxn modelId="{DC8E1777-90FE-4F11-A0B0-0BE339E2E0A8}" type="presOf" srcId="{62CD72AD-0770-4C4E-BA4D-FAE82F4BD7CD}" destId="{7A2DDCFD-3B1F-480A-A774-40C8682A1680}" srcOrd="0" destOrd="0" presId="urn:microsoft.com/office/officeart/2005/8/layout/hList1"/>
    <dgm:cxn modelId="{FBCE1F85-CC4A-460E-8681-439814CC58B7}" type="presOf" srcId="{3E8EAEC4-E3BE-401A-AF41-35765D23D133}" destId="{7A2DDCFD-3B1F-480A-A774-40C8682A1680}" srcOrd="0" destOrd="3" presId="urn:microsoft.com/office/officeart/2005/8/layout/hList1"/>
    <dgm:cxn modelId="{7100DD87-1C7F-4E8B-91C3-81D97CB348D4}" srcId="{9B9248D2-BBEF-45AC-9608-A936D0F60433}" destId="{6DF1AA8A-7913-4E99-994F-F1465212DB5A}" srcOrd="4" destOrd="0" parTransId="{3253E190-D349-4AF1-8F92-0A9BA1A67059}" sibTransId="{88256ADF-A4F9-4262-A0BE-1D1BD09C2C76}"/>
    <dgm:cxn modelId="{EE6D918C-8E66-4271-8339-23EF44D3E29E}" srcId="{F8222361-8EBC-4AA9-B926-DC7F81B57958}" destId="{839588FA-A041-428B-A9B8-97ED9ACB6B11}" srcOrd="4" destOrd="0" parTransId="{D4970A20-4389-44A2-AA67-E29DC26CB343}" sibTransId="{62DD4C32-38C7-4C47-A173-E18728D8439C}"/>
    <dgm:cxn modelId="{CDF04595-2BE1-488D-8F92-1ABA8533F22E}" type="presOf" srcId="{F7DFCA0B-A73E-4AE0-AF6D-2728B77D8D54}" destId="{98A6B54E-9A76-4230-8A50-E4729AEAB985}" srcOrd="0" destOrd="8" presId="urn:microsoft.com/office/officeart/2005/8/layout/hList1"/>
    <dgm:cxn modelId="{CE650198-F638-42FC-B220-DC2D65D1A9EE}" srcId="{F8222361-8EBC-4AA9-B926-DC7F81B57958}" destId="{DEEFC439-4FE4-4823-9C7A-F5B640F25835}" srcOrd="1" destOrd="0" parTransId="{00DB1AB8-751E-4D63-BB39-69D54D03B58A}" sibTransId="{B8A9C364-53BC-48A8-817F-569DE3E61EE9}"/>
    <dgm:cxn modelId="{52A99EA1-FE7A-46D3-96E6-62EC13D6D110}" type="presOf" srcId="{6DF1AA8A-7913-4E99-994F-F1465212DB5A}" destId="{7A2DDCFD-3B1F-480A-A774-40C8682A1680}" srcOrd="0" destOrd="4" presId="urn:microsoft.com/office/officeart/2005/8/layout/hList1"/>
    <dgm:cxn modelId="{1C22F0AC-0CC5-4852-BE32-ABF707D855AF}" type="presOf" srcId="{F8222361-8EBC-4AA9-B926-DC7F81B57958}" destId="{C1761026-2D18-4078-B448-C422D15D088C}" srcOrd="0" destOrd="0" presId="urn:microsoft.com/office/officeart/2005/8/layout/hList1"/>
    <dgm:cxn modelId="{80E36DBD-0700-41B2-8C36-FA05257591C4}" srcId="{9B9248D2-BBEF-45AC-9608-A936D0F60433}" destId="{3E8EAEC4-E3BE-401A-AF41-35765D23D133}" srcOrd="3" destOrd="0" parTransId="{2FD68638-CC99-4C62-814C-581F0CC4CAB7}" sibTransId="{1529BD86-458A-4078-B691-CB6A8F07CDE9}"/>
    <dgm:cxn modelId="{18B3CAC2-AE9A-4C7E-9046-C0C66020601F}" srcId="{F8222361-8EBC-4AA9-B926-DC7F81B57958}" destId="{9202E53B-B8E1-44D9-82C0-E96B9C9AD58E}" srcOrd="2" destOrd="0" parTransId="{75471072-B807-4BBF-A240-2E560594F6C1}" sibTransId="{ECDF9C8A-F28B-4772-A52C-5C4C9785AA79}"/>
    <dgm:cxn modelId="{9D0D41C3-468A-4EEF-B623-4DEABE320153}" type="presOf" srcId="{CD33A86C-AF77-4483-9016-89B5098CB2E2}" destId="{7A2DDCFD-3B1F-480A-A774-40C8682A1680}" srcOrd="0" destOrd="1" presId="urn:microsoft.com/office/officeart/2005/8/layout/hList1"/>
    <dgm:cxn modelId="{C4D188C8-2B64-4DFE-95A9-9BE5C7FDD5AC}" srcId="{9B9248D2-BBEF-45AC-9608-A936D0F60433}" destId="{510CFAC1-6FD2-49E2-8D43-2FB19434820D}" srcOrd="2" destOrd="0" parTransId="{8C584D94-DA51-409B-A517-BEC33F6FD42E}" sibTransId="{E913411F-14FA-4712-AD4A-87148D7ADF92}"/>
    <dgm:cxn modelId="{0897BACE-19C5-4B81-8343-E9B662B5E428}" type="presOf" srcId="{38C5FB45-7A6E-470F-B72B-0F620A2510B0}" destId="{98A6B54E-9A76-4230-8A50-E4729AEAB985}" srcOrd="0" destOrd="7" presId="urn:microsoft.com/office/officeart/2005/8/layout/hList1"/>
    <dgm:cxn modelId="{C443E1CE-DDA1-49B7-8BB8-7056B03AB876}" type="presOf" srcId="{839588FA-A041-428B-A9B8-97ED9ACB6B11}" destId="{98A6B54E-9A76-4230-8A50-E4729AEAB985}" srcOrd="0" destOrd="4" presId="urn:microsoft.com/office/officeart/2005/8/layout/hList1"/>
    <dgm:cxn modelId="{4B0B80D4-24A8-4727-9A2F-2069B8707C30}" type="presOf" srcId="{21C10F4F-BC05-40A0-9B6E-E943FC2E99C5}" destId="{FE51585C-64C8-4EEF-8197-11A46C37B2D7}" srcOrd="0" destOrd="0" presId="urn:microsoft.com/office/officeart/2005/8/layout/hList1"/>
    <dgm:cxn modelId="{5765FFD4-F230-4EB6-835D-58B23D9480EF}" srcId="{F8222361-8EBC-4AA9-B926-DC7F81B57958}" destId="{F7DFCA0B-A73E-4AE0-AF6D-2728B77D8D54}" srcOrd="8" destOrd="0" parTransId="{36AD2910-F99D-40A9-9DFE-46E8926C2008}" sibTransId="{571E7F9C-3892-415D-B197-79B3C6F8B614}"/>
    <dgm:cxn modelId="{25670917-3B27-4350-820B-2A5069AE230B}" type="presParOf" srcId="{FE51585C-64C8-4EEF-8197-11A46C37B2D7}" destId="{8314D06C-4750-4086-A42A-F891DC60A900}" srcOrd="0" destOrd="0" presId="urn:microsoft.com/office/officeart/2005/8/layout/hList1"/>
    <dgm:cxn modelId="{DEE1C03E-7F54-439E-A412-452BF2C29269}" type="presParOf" srcId="{8314D06C-4750-4086-A42A-F891DC60A900}" destId="{A7276820-069D-4974-8FDE-5F4E55DA4F9E}" srcOrd="0" destOrd="0" presId="urn:microsoft.com/office/officeart/2005/8/layout/hList1"/>
    <dgm:cxn modelId="{50A524FD-0D7E-449B-9564-B9A87A02C433}" type="presParOf" srcId="{8314D06C-4750-4086-A42A-F891DC60A900}" destId="{7A2DDCFD-3B1F-480A-A774-40C8682A1680}" srcOrd="1" destOrd="0" presId="urn:microsoft.com/office/officeart/2005/8/layout/hList1"/>
    <dgm:cxn modelId="{D54AB8A4-C7EA-43AD-99E6-0B6311239D65}" type="presParOf" srcId="{FE51585C-64C8-4EEF-8197-11A46C37B2D7}" destId="{E5F17696-42C4-49A3-8755-F35A9E350CCD}" srcOrd="1" destOrd="0" presId="urn:microsoft.com/office/officeart/2005/8/layout/hList1"/>
    <dgm:cxn modelId="{91499EF6-D305-4EDE-AA0F-E95D11A344A1}" type="presParOf" srcId="{FE51585C-64C8-4EEF-8197-11A46C37B2D7}" destId="{03CACA16-4239-4D3F-A625-2C31DE129054}" srcOrd="2" destOrd="0" presId="urn:microsoft.com/office/officeart/2005/8/layout/hList1"/>
    <dgm:cxn modelId="{6A63F051-78A1-4430-BDDF-A30FF2406F26}" type="presParOf" srcId="{03CACA16-4239-4D3F-A625-2C31DE129054}" destId="{C1761026-2D18-4078-B448-C422D15D088C}" srcOrd="0" destOrd="0" presId="urn:microsoft.com/office/officeart/2005/8/layout/hList1"/>
    <dgm:cxn modelId="{0B73DDB2-4C28-48AD-9601-7E542AD358EE}" type="presParOf" srcId="{03CACA16-4239-4D3F-A625-2C31DE129054}" destId="{98A6B54E-9A76-4230-8A50-E4729AEAB98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1C10F4F-BC05-40A0-9B6E-E943FC2E99C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9B9248D2-BBEF-45AC-9608-A936D0F60433}">
      <dgm:prSet phldrT="[Text]"/>
      <dgm:spPr/>
      <dgm:t>
        <a:bodyPr/>
        <a:lstStyle/>
        <a:p>
          <a:r>
            <a:rPr lang="en-US" dirty="0"/>
            <a:t>5-year bar exception based on Categories:</a:t>
          </a:r>
        </a:p>
      </dgm:t>
    </dgm:pt>
    <dgm:pt modelId="{E7C5E107-7C6C-45C3-AEB1-B38E500EC1F0}" type="parTrans" cxnId="{3699AC30-C873-4F1F-A47D-488561B5B047}">
      <dgm:prSet/>
      <dgm:spPr/>
      <dgm:t>
        <a:bodyPr/>
        <a:lstStyle/>
        <a:p>
          <a:endParaRPr lang="en-US"/>
        </a:p>
      </dgm:t>
    </dgm:pt>
    <dgm:pt modelId="{4362CA53-DD44-4127-8F45-BA9DEA44B909}" type="sibTrans" cxnId="{3699AC30-C873-4F1F-A47D-488561B5B047}">
      <dgm:prSet/>
      <dgm:spPr/>
      <dgm:t>
        <a:bodyPr/>
        <a:lstStyle/>
        <a:p>
          <a:endParaRPr lang="en-US"/>
        </a:p>
      </dgm:t>
    </dgm:pt>
    <dgm:pt modelId="{62CD72AD-0770-4C4E-BA4D-FAE82F4BD7CD}">
      <dgm:prSet/>
      <dgm:spPr/>
      <dgm:t>
        <a:bodyPr/>
        <a:lstStyle/>
        <a:p>
          <a:r>
            <a:rPr lang="en-US" b="0" i="0" dirty="0"/>
            <a:t>Under age 18;</a:t>
          </a:r>
        </a:p>
      </dgm:t>
    </dgm:pt>
    <dgm:pt modelId="{22E5209E-EF25-4F29-9808-E1374654C740}" type="parTrans" cxnId="{EA6CC434-BCA4-4B3E-A9BF-E06E5BC50DDE}">
      <dgm:prSet/>
      <dgm:spPr/>
      <dgm:t>
        <a:bodyPr/>
        <a:lstStyle/>
        <a:p>
          <a:endParaRPr lang="en-US"/>
        </a:p>
      </dgm:t>
    </dgm:pt>
    <dgm:pt modelId="{1B66C028-4C9F-4367-9DA2-C05CA92A438A}" type="sibTrans" cxnId="{EA6CC434-BCA4-4B3E-A9BF-E06E5BC50DDE}">
      <dgm:prSet/>
      <dgm:spPr/>
      <dgm:t>
        <a:bodyPr/>
        <a:lstStyle/>
        <a:p>
          <a:endParaRPr lang="en-US"/>
        </a:p>
      </dgm:t>
    </dgm:pt>
    <dgm:pt modelId="{CD33A86C-AF77-4483-9016-89B5098CB2E2}">
      <dgm:prSet/>
      <dgm:spPr/>
      <dgm:t>
        <a:bodyPr/>
        <a:lstStyle/>
        <a:p>
          <a:r>
            <a:rPr lang="en-US" b="0" i="0" dirty="0"/>
            <a:t>Blind or disabled;</a:t>
          </a:r>
        </a:p>
      </dgm:t>
    </dgm:pt>
    <dgm:pt modelId="{81BE7FB6-FE50-461E-A336-4056FC25866D}" type="parTrans" cxnId="{D6A55344-CAD7-4010-9EDD-2DAA3F3A85FE}">
      <dgm:prSet/>
      <dgm:spPr/>
      <dgm:t>
        <a:bodyPr/>
        <a:lstStyle/>
        <a:p>
          <a:endParaRPr lang="en-US"/>
        </a:p>
      </dgm:t>
    </dgm:pt>
    <dgm:pt modelId="{18DDCF12-7B60-4CC1-8111-6BEAEFEB6837}" type="sibTrans" cxnId="{D6A55344-CAD7-4010-9EDD-2DAA3F3A85FE}">
      <dgm:prSet/>
      <dgm:spPr/>
      <dgm:t>
        <a:bodyPr/>
        <a:lstStyle/>
        <a:p>
          <a:endParaRPr lang="en-US"/>
        </a:p>
      </dgm:t>
    </dgm:pt>
    <dgm:pt modelId="{510CFAC1-6FD2-49E2-8D43-2FB19434820D}">
      <dgm:prSet/>
      <dgm:spPr/>
      <dgm:t>
        <a:bodyPr/>
        <a:lstStyle/>
        <a:p>
          <a:r>
            <a:rPr lang="en-US" b="0" i="0" dirty="0"/>
            <a:t>U.S. Veterans, or active-duty member, or their dependents;</a:t>
          </a:r>
        </a:p>
      </dgm:t>
    </dgm:pt>
    <dgm:pt modelId="{8C584D94-DA51-409B-A517-BEC33F6FD42E}" type="parTrans" cxnId="{C4D188C8-2B64-4DFE-95A9-9BE5C7FDD5AC}">
      <dgm:prSet/>
      <dgm:spPr/>
      <dgm:t>
        <a:bodyPr/>
        <a:lstStyle/>
        <a:p>
          <a:endParaRPr lang="en-US"/>
        </a:p>
      </dgm:t>
    </dgm:pt>
    <dgm:pt modelId="{E913411F-14FA-4712-AD4A-87148D7ADF92}" type="sibTrans" cxnId="{C4D188C8-2B64-4DFE-95A9-9BE5C7FDD5AC}">
      <dgm:prSet/>
      <dgm:spPr/>
      <dgm:t>
        <a:bodyPr/>
        <a:lstStyle/>
        <a:p>
          <a:endParaRPr lang="en-US"/>
        </a:p>
      </dgm:t>
    </dgm:pt>
    <dgm:pt modelId="{3E8EAEC4-E3BE-401A-AF41-35765D23D133}">
      <dgm:prSet/>
      <dgm:spPr/>
      <dgm:t>
        <a:bodyPr/>
        <a:lstStyle/>
        <a:p>
          <a:r>
            <a:rPr lang="en-US" b="0" i="0" dirty="0"/>
            <a:t>Credited with 40 qualifying quarters, see </a:t>
          </a:r>
          <a:r>
            <a:rPr lang="en-US" b="0" i="0" dirty="0">
              <a:hlinkClick xmlns:r="http://schemas.openxmlformats.org/officeDocument/2006/relationships" r:id="rId1"/>
            </a:rPr>
            <a:t>PM/WAG 03-01-03-f</a:t>
          </a:r>
          <a:r>
            <a:rPr lang="en-US" b="0" i="0" dirty="0"/>
            <a:t>;</a:t>
          </a:r>
        </a:p>
      </dgm:t>
    </dgm:pt>
    <dgm:pt modelId="{2FD68638-CC99-4C62-814C-581F0CC4CAB7}" type="parTrans" cxnId="{80E36DBD-0700-41B2-8C36-FA05257591C4}">
      <dgm:prSet/>
      <dgm:spPr/>
      <dgm:t>
        <a:bodyPr/>
        <a:lstStyle/>
        <a:p>
          <a:endParaRPr lang="en-US"/>
        </a:p>
      </dgm:t>
    </dgm:pt>
    <dgm:pt modelId="{1529BD86-458A-4078-B691-CB6A8F07CDE9}" type="sibTrans" cxnId="{80E36DBD-0700-41B2-8C36-FA05257591C4}">
      <dgm:prSet/>
      <dgm:spPr/>
      <dgm:t>
        <a:bodyPr/>
        <a:lstStyle/>
        <a:p>
          <a:endParaRPr lang="en-US"/>
        </a:p>
      </dgm:t>
    </dgm:pt>
    <dgm:pt modelId="{6DF1AA8A-7913-4E99-994F-F1465212DB5A}">
      <dgm:prSet/>
      <dgm:spPr/>
      <dgm:t>
        <a:bodyPr/>
        <a:lstStyle/>
        <a:p>
          <a:r>
            <a:rPr lang="en-US" b="0" i="0" dirty="0"/>
            <a:t>Non-citizens who were age 65 on 08/22/1996 or prior, and legally residing in the United States.</a:t>
          </a:r>
        </a:p>
      </dgm:t>
    </dgm:pt>
    <dgm:pt modelId="{3253E190-D349-4AF1-8F92-0A9BA1A67059}" type="parTrans" cxnId="{7100DD87-1C7F-4E8B-91C3-81D97CB348D4}">
      <dgm:prSet/>
      <dgm:spPr/>
      <dgm:t>
        <a:bodyPr/>
        <a:lstStyle/>
        <a:p>
          <a:endParaRPr lang="en-US"/>
        </a:p>
      </dgm:t>
    </dgm:pt>
    <dgm:pt modelId="{88256ADF-A4F9-4262-A0BE-1D1BD09C2C76}" type="sibTrans" cxnId="{7100DD87-1C7F-4E8B-91C3-81D97CB348D4}">
      <dgm:prSet/>
      <dgm:spPr/>
      <dgm:t>
        <a:bodyPr/>
        <a:lstStyle/>
        <a:p>
          <a:endParaRPr lang="en-US"/>
        </a:p>
      </dgm:t>
    </dgm:pt>
    <dgm:pt modelId="{F8222361-8EBC-4AA9-B926-DC7F81B57958}">
      <dgm:prSet/>
      <dgm:spPr/>
      <dgm:t>
        <a:bodyPr/>
        <a:lstStyle/>
        <a:p>
          <a:r>
            <a:rPr lang="en-US" dirty="0"/>
            <a:t>5-year bar exceptions based on prior immigration status:</a:t>
          </a:r>
        </a:p>
      </dgm:t>
    </dgm:pt>
    <dgm:pt modelId="{08E9442D-E110-44A6-90D1-CEBA862F40B7}" type="parTrans" cxnId="{E7E69D1A-8053-48C4-B84F-10CE38DBE491}">
      <dgm:prSet/>
      <dgm:spPr/>
      <dgm:t>
        <a:bodyPr/>
        <a:lstStyle/>
        <a:p>
          <a:endParaRPr lang="en-US"/>
        </a:p>
      </dgm:t>
    </dgm:pt>
    <dgm:pt modelId="{C48E664C-CEE4-409C-A038-17AA8E3E2628}" type="sibTrans" cxnId="{E7E69D1A-8053-48C4-B84F-10CE38DBE491}">
      <dgm:prSet/>
      <dgm:spPr/>
      <dgm:t>
        <a:bodyPr/>
        <a:lstStyle/>
        <a:p>
          <a:endParaRPr lang="en-US"/>
        </a:p>
      </dgm:t>
    </dgm:pt>
    <dgm:pt modelId="{9E6170A5-CD91-4E0B-BBDB-E9B4EA3E6DD8}">
      <dgm:prSet/>
      <dgm:spPr/>
      <dgm:t>
        <a:bodyPr/>
        <a:lstStyle/>
        <a:p>
          <a:r>
            <a:rPr lang="en-US" b="0" i="0" dirty="0"/>
            <a:t>Refugee;</a:t>
          </a:r>
        </a:p>
      </dgm:t>
    </dgm:pt>
    <dgm:pt modelId="{B7B96329-4B32-4B65-91CB-56F220736E2A}" type="parTrans" cxnId="{63065C04-E158-467D-B4E2-629A04729040}">
      <dgm:prSet/>
      <dgm:spPr/>
      <dgm:t>
        <a:bodyPr/>
        <a:lstStyle/>
        <a:p>
          <a:endParaRPr lang="en-US"/>
        </a:p>
      </dgm:t>
    </dgm:pt>
    <dgm:pt modelId="{DD47FC76-AE15-4C60-BEBF-8B1898AC70E6}" type="sibTrans" cxnId="{63065C04-E158-467D-B4E2-629A04729040}">
      <dgm:prSet/>
      <dgm:spPr/>
      <dgm:t>
        <a:bodyPr/>
        <a:lstStyle/>
        <a:p>
          <a:endParaRPr lang="en-US"/>
        </a:p>
      </dgm:t>
    </dgm:pt>
    <dgm:pt modelId="{DEEFC439-4FE4-4823-9C7A-F5B640F25835}">
      <dgm:prSet/>
      <dgm:spPr/>
      <dgm:t>
        <a:bodyPr/>
        <a:lstStyle/>
        <a:p>
          <a:r>
            <a:rPr lang="en-US" b="0" i="0" dirty="0"/>
            <a:t>Asylee;</a:t>
          </a:r>
        </a:p>
      </dgm:t>
    </dgm:pt>
    <dgm:pt modelId="{00DB1AB8-751E-4D63-BB39-69D54D03B58A}" type="parTrans" cxnId="{CE650198-F638-42FC-B220-DC2D65D1A9EE}">
      <dgm:prSet/>
      <dgm:spPr/>
      <dgm:t>
        <a:bodyPr/>
        <a:lstStyle/>
        <a:p>
          <a:endParaRPr lang="en-US"/>
        </a:p>
      </dgm:t>
    </dgm:pt>
    <dgm:pt modelId="{B8A9C364-53BC-48A8-817F-569DE3E61EE9}" type="sibTrans" cxnId="{CE650198-F638-42FC-B220-DC2D65D1A9EE}">
      <dgm:prSet/>
      <dgm:spPr/>
      <dgm:t>
        <a:bodyPr/>
        <a:lstStyle/>
        <a:p>
          <a:endParaRPr lang="en-US"/>
        </a:p>
      </dgm:t>
    </dgm:pt>
    <dgm:pt modelId="{9202E53B-B8E1-44D9-82C0-E96B9C9AD58E}">
      <dgm:prSet/>
      <dgm:spPr/>
      <dgm:t>
        <a:bodyPr/>
        <a:lstStyle/>
        <a:p>
          <a:r>
            <a:rPr lang="en-US" b="0" i="0" dirty="0"/>
            <a:t>Deportation was withheld under section 243(h) or 241(b)(3) of the Immigration and Nationality Act (INA);</a:t>
          </a:r>
        </a:p>
      </dgm:t>
    </dgm:pt>
    <dgm:pt modelId="{75471072-B807-4BBF-A240-2E560594F6C1}" type="parTrans" cxnId="{18B3CAC2-AE9A-4C7E-9046-C0C66020601F}">
      <dgm:prSet/>
      <dgm:spPr/>
      <dgm:t>
        <a:bodyPr/>
        <a:lstStyle/>
        <a:p>
          <a:endParaRPr lang="en-US"/>
        </a:p>
      </dgm:t>
    </dgm:pt>
    <dgm:pt modelId="{ECDF9C8A-F28B-4772-A52C-5C4C9785AA79}" type="sibTrans" cxnId="{18B3CAC2-AE9A-4C7E-9046-C0C66020601F}">
      <dgm:prSet/>
      <dgm:spPr/>
      <dgm:t>
        <a:bodyPr/>
        <a:lstStyle/>
        <a:p>
          <a:endParaRPr lang="en-US"/>
        </a:p>
      </dgm:t>
    </dgm:pt>
    <dgm:pt modelId="{B08F6E6D-1679-4191-B1CB-122D07869068}">
      <dgm:prSet/>
      <dgm:spPr/>
      <dgm:t>
        <a:bodyPr/>
        <a:lstStyle/>
        <a:p>
          <a:r>
            <a:rPr lang="en-US" b="0" i="0" dirty="0"/>
            <a:t>Victim of trafficking, or the minor child, spouse, parent, or sibling of the trafficking victim identified by the federal Office of Refugee Resettlement (ORR);</a:t>
          </a:r>
        </a:p>
      </dgm:t>
    </dgm:pt>
    <dgm:pt modelId="{099405CE-0AC1-4144-BBF8-438BD42A7878}" type="parTrans" cxnId="{B9221021-196E-40B2-8507-66F4E3F950E8}">
      <dgm:prSet/>
      <dgm:spPr/>
      <dgm:t>
        <a:bodyPr/>
        <a:lstStyle/>
        <a:p>
          <a:endParaRPr lang="en-US"/>
        </a:p>
      </dgm:t>
    </dgm:pt>
    <dgm:pt modelId="{7A7C6602-5062-4433-85CA-6C41B2D42CDF}" type="sibTrans" cxnId="{B9221021-196E-40B2-8507-66F4E3F950E8}">
      <dgm:prSet/>
      <dgm:spPr/>
      <dgm:t>
        <a:bodyPr/>
        <a:lstStyle/>
        <a:p>
          <a:endParaRPr lang="en-US"/>
        </a:p>
      </dgm:t>
    </dgm:pt>
    <dgm:pt modelId="{839588FA-A041-428B-A9B8-97ED9ACB6B11}">
      <dgm:prSet/>
      <dgm:spPr/>
      <dgm:t>
        <a:bodyPr/>
        <a:lstStyle/>
        <a:p>
          <a:r>
            <a:rPr lang="en-US" b="0" i="0" dirty="0"/>
            <a:t>Iraqi or Afghan immigrants with special immigrant status under Section 101(a) (27) of the INA;</a:t>
          </a:r>
        </a:p>
      </dgm:t>
    </dgm:pt>
    <dgm:pt modelId="{D4970A20-4389-44A2-AA67-E29DC26CB343}" type="parTrans" cxnId="{EE6D918C-8E66-4271-8339-23EF44D3E29E}">
      <dgm:prSet/>
      <dgm:spPr/>
      <dgm:t>
        <a:bodyPr/>
        <a:lstStyle/>
        <a:p>
          <a:endParaRPr lang="en-US"/>
        </a:p>
      </dgm:t>
    </dgm:pt>
    <dgm:pt modelId="{62DD4C32-38C7-4C47-A173-E18728D8439C}" type="sibTrans" cxnId="{EE6D918C-8E66-4271-8339-23EF44D3E29E}">
      <dgm:prSet/>
      <dgm:spPr/>
      <dgm:t>
        <a:bodyPr/>
        <a:lstStyle/>
        <a:p>
          <a:endParaRPr lang="en-US"/>
        </a:p>
      </dgm:t>
    </dgm:pt>
    <dgm:pt modelId="{C2AFC4B1-D858-4C4B-88F4-51B3388F85DF}">
      <dgm:prSet/>
      <dgm:spPr/>
      <dgm:t>
        <a:bodyPr/>
        <a:lstStyle/>
        <a:p>
          <a:r>
            <a:rPr lang="en-US" b="0" i="0" dirty="0"/>
            <a:t>Afghan immigrants granted Humanitarian Parole between 07/31/2021 and 09/30/2023; or</a:t>
          </a:r>
        </a:p>
      </dgm:t>
    </dgm:pt>
    <dgm:pt modelId="{F4D27824-743E-4738-93F3-FBC4BA29B4DA}" type="parTrans" cxnId="{1DF67156-506F-4D0E-B022-D40E123CF36B}">
      <dgm:prSet/>
      <dgm:spPr/>
      <dgm:t>
        <a:bodyPr/>
        <a:lstStyle/>
        <a:p>
          <a:endParaRPr lang="en-US"/>
        </a:p>
      </dgm:t>
    </dgm:pt>
    <dgm:pt modelId="{31FCF582-6872-4E2E-95C1-C16176558758}" type="sibTrans" cxnId="{1DF67156-506F-4D0E-B022-D40E123CF36B}">
      <dgm:prSet/>
      <dgm:spPr/>
      <dgm:t>
        <a:bodyPr/>
        <a:lstStyle/>
        <a:p>
          <a:endParaRPr lang="en-US"/>
        </a:p>
      </dgm:t>
    </dgm:pt>
    <dgm:pt modelId="{2CACA914-8331-476C-8378-41A1D19AE8CE}">
      <dgm:prSet/>
      <dgm:spPr/>
      <dgm:t>
        <a:bodyPr/>
        <a:lstStyle/>
        <a:p>
          <a:r>
            <a:rPr lang="en-US" b="0" i="0" dirty="0"/>
            <a:t>Ukrainian immigrants granted Humanitarian Parole between 02/24/2022 and 09/30/2024.</a:t>
          </a:r>
        </a:p>
      </dgm:t>
    </dgm:pt>
    <dgm:pt modelId="{F4560CFA-72BA-4A23-B844-3C4774945E1B}" type="parTrans" cxnId="{D1A40C3F-4A8D-4F38-AB08-D374B551DB3E}">
      <dgm:prSet/>
      <dgm:spPr/>
      <dgm:t>
        <a:bodyPr/>
        <a:lstStyle/>
        <a:p>
          <a:endParaRPr lang="en-US"/>
        </a:p>
      </dgm:t>
    </dgm:pt>
    <dgm:pt modelId="{C46ADC5D-9721-459C-923A-4B93C0D47765}" type="sibTrans" cxnId="{D1A40C3F-4A8D-4F38-AB08-D374B551DB3E}">
      <dgm:prSet/>
      <dgm:spPr/>
      <dgm:t>
        <a:bodyPr/>
        <a:lstStyle/>
        <a:p>
          <a:endParaRPr lang="en-US"/>
        </a:p>
      </dgm:t>
    </dgm:pt>
    <dgm:pt modelId="{38C5FB45-7A6E-470F-B72B-0F620A2510B0}">
      <dgm:prSet/>
      <dgm:spPr/>
      <dgm:t>
        <a:bodyPr/>
        <a:lstStyle/>
        <a:p>
          <a:r>
            <a:rPr lang="en-US" b="0" i="0" dirty="0"/>
            <a:t>Certain American Indians born in Canada, see </a:t>
          </a:r>
          <a:r>
            <a:rPr lang="en-US" b="0" i="0" dirty="0">
              <a:hlinkClick xmlns:r="http://schemas.openxmlformats.org/officeDocument/2006/relationships" r:id="rId2"/>
            </a:rPr>
            <a:t>PM 03-01-03-b</a:t>
          </a:r>
          <a:r>
            <a:rPr lang="en-US" b="0" i="0" dirty="0"/>
            <a:t>;</a:t>
          </a:r>
        </a:p>
      </dgm:t>
    </dgm:pt>
    <dgm:pt modelId="{620C8843-DBC4-4459-B23B-E02B05062F24}" type="parTrans" cxnId="{306D2566-CDA8-411F-AD47-2DCCBEF5BC62}">
      <dgm:prSet/>
      <dgm:spPr/>
      <dgm:t>
        <a:bodyPr/>
        <a:lstStyle/>
        <a:p>
          <a:endParaRPr lang="en-US"/>
        </a:p>
      </dgm:t>
    </dgm:pt>
    <dgm:pt modelId="{603E6A13-FF09-44A5-BF9E-7FF1B7EBD0E3}" type="sibTrans" cxnId="{306D2566-CDA8-411F-AD47-2DCCBEF5BC62}">
      <dgm:prSet/>
      <dgm:spPr/>
      <dgm:t>
        <a:bodyPr/>
        <a:lstStyle/>
        <a:p>
          <a:endParaRPr lang="en-US"/>
        </a:p>
      </dgm:t>
    </dgm:pt>
    <dgm:pt modelId="{F7DFCA0B-A73E-4AE0-AF6D-2728B77D8D54}">
      <dgm:prSet/>
      <dgm:spPr/>
      <dgm:t>
        <a:bodyPr/>
        <a:lstStyle/>
        <a:p>
          <a:r>
            <a:rPr lang="en-US" b="0" i="0" dirty="0"/>
            <a:t>Amerasians from Vietnam, and their close family members, admitted through the Orderly Departure Program beginning on 03/20/1988;</a:t>
          </a:r>
        </a:p>
      </dgm:t>
    </dgm:pt>
    <dgm:pt modelId="{36AD2910-F99D-40A9-9DFE-46E8926C2008}" type="parTrans" cxnId="{5765FFD4-F230-4EB6-835D-58B23D9480EF}">
      <dgm:prSet/>
      <dgm:spPr/>
      <dgm:t>
        <a:bodyPr/>
        <a:lstStyle/>
        <a:p>
          <a:endParaRPr lang="en-US"/>
        </a:p>
      </dgm:t>
    </dgm:pt>
    <dgm:pt modelId="{571E7F9C-3892-415D-B197-79B3C6F8B614}" type="sibTrans" cxnId="{5765FFD4-F230-4EB6-835D-58B23D9480EF}">
      <dgm:prSet/>
      <dgm:spPr/>
      <dgm:t>
        <a:bodyPr/>
        <a:lstStyle/>
        <a:p>
          <a:endParaRPr lang="en-US"/>
        </a:p>
      </dgm:t>
    </dgm:pt>
    <dgm:pt modelId="{C276E02D-79E5-4D87-B7CD-112D8D4D7F2E}">
      <dgm:prSet/>
      <dgm:spPr/>
      <dgm:t>
        <a:bodyPr/>
        <a:lstStyle/>
        <a:p>
          <a:r>
            <a:rPr lang="en-US" b="0" i="0" dirty="0"/>
            <a:t>Hmong or Highland Laotian Tribe Members; </a:t>
          </a:r>
        </a:p>
      </dgm:t>
    </dgm:pt>
    <dgm:pt modelId="{4DF0D7AB-BE05-4C45-9FB3-E3F604167AD3}" type="parTrans" cxnId="{46235F1A-6043-4BB6-AFD7-C14255DF5831}">
      <dgm:prSet/>
      <dgm:spPr/>
      <dgm:t>
        <a:bodyPr/>
        <a:lstStyle/>
        <a:p>
          <a:endParaRPr lang="en-US"/>
        </a:p>
      </dgm:t>
    </dgm:pt>
    <dgm:pt modelId="{023921F3-0E8A-4341-86B0-58B880F4B7F4}" type="sibTrans" cxnId="{46235F1A-6043-4BB6-AFD7-C14255DF5831}">
      <dgm:prSet/>
      <dgm:spPr/>
      <dgm:t>
        <a:bodyPr/>
        <a:lstStyle/>
        <a:p>
          <a:endParaRPr lang="en-US"/>
        </a:p>
      </dgm:t>
    </dgm:pt>
    <dgm:pt modelId="{FE51585C-64C8-4EEF-8197-11A46C37B2D7}" type="pres">
      <dgm:prSet presAssocID="{21C10F4F-BC05-40A0-9B6E-E943FC2E99C5}" presName="Name0" presStyleCnt="0">
        <dgm:presLayoutVars>
          <dgm:dir/>
          <dgm:animLvl val="lvl"/>
          <dgm:resizeHandles val="exact"/>
        </dgm:presLayoutVars>
      </dgm:prSet>
      <dgm:spPr/>
    </dgm:pt>
    <dgm:pt modelId="{8314D06C-4750-4086-A42A-F891DC60A900}" type="pres">
      <dgm:prSet presAssocID="{9B9248D2-BBEF-45AC-9608-A936D0F60433}" presName="composite" presStyleCnt="0"/>
      <dgm:spPr/>
    </dgm:pt>
    <dgm:pt modelId="{A7276820-069D-4974-8FDE-5F4E55DA4F9E}" type="pres">
      <dgm:prSet presAssocID="{9B9248D2-BBEF-45AC-9608-A936D0F60433}" presName="parTx" presStyleLbl="alignNode1" presStyleIdx="0" presStyleCnt="2" custScaleX="54908">
        <dgm:presLayoutVars>
          <dgm:chMax val="0"/>
          <dgm:chPref val="0"/>
          <dgm:bulletEnabled val="1"/>
        </dgm:presLayoutVars>
      </dgm:prSet>
      <dgm:spPr/>
    </dgm:pt>
    <dgm:pt modelId="{7A2DDCFD-3B1F-480A-A774-40C8682A1680}" type="pres">
      <dgm:prSet presAssocID="{9B9248D2-BBEF-45AC-9608-A936D0F60433}" presName="desTx" presStyleLbl="alignAccFollowNode1" presStyleIdx="0" presStyleCnt="2" custScaleX="54908">
        <dgm:presLayoutVars>
          <dgm:bulletEnabled val="1"/>
        </dgm:presLayoutVars>
      </dgm:prSet>
      <dgm:spPr/>
    </dgm:pt>
    <dgm:pt modelId="{E5F17696-42C4-49A3-8755-F35A9E350CCD}" type="pres">
      <dgm:prSet presAssocID="{4362CA53-DD44-4127-8F45-BA9DEA44B909}" presName="space" presStyleCnt="0"/>
      <dgm:spPr/>
    </dgm:pt>
    <dgm:pt modelId="{03CACA16-4239-4D3F-A625-2C31DE129054}" type="pres">
      <dgm:prSet presAssocID="{F8222361-8EBC-4AA9-B926-DC7F81B57958}" presName="composite" presStyleCnt="0"/>
      <dgm:spPr/>
    </dgm:pt>
    <dgm:pt modelId="{C1761026-2D18-4078-B448-C422D15D088C}" type="pres">
      <dgm:prSet presAssocID="{F8222361-8EBC-4AA9-B926-DC7F81B57958}" presName="parTx" presStyleLbl="alignNode1" presStyleIdx="1" presStyleCnt="2">
        <dgm:presLayoutVars>
          <dgm:chMax val="0"/>
          <dgm:chPref val="0"/>
          <dgm:bulletEnabled val="1"/>
        </dgm:presLayoutVars>
      </dgm:prSet>
      <dgm:spPr/>
    </dgm:pt>
    <dgm:pt modelId="{98A6B54E-9A76-4230-8A50-E4729AEAB985}" type="pres">
      <dgm:prSet presAssocID="{F8222361-8EBC-4AA9-B926-DC7F81B57958}" presName="desTx" presStyleLbl="alignAccFollowNode1" presStyleIdx="1" presStyleCnt="2">
        <dgm:presLayoutVars>
          <dgm:bulletEnabled val="1"/>
        </dgm:presLayoutVars>
      </dgm:prSet>
      <dgm:spPr/>
    </dgm:pt>
  </dgm:ptLst>
  <dgm:cxnLst>
    <dgm:cxn modelId="{3F296C02-7146-4A27-BBF8-EDAB01CAEFF5}" type="presOf" srcId="{C276E02D-79E5-4D87-B7CD-112D8D4D7F2E}" destId="{98A6B54E-9A76-4230-8A50-E4729AEAB985}" srcOrd="0" destOrd="9" presId="urn:microsoft.com/office/officeart/2005/8/layout/hList1"/>
    <dgm:cxn modelId="{63065C04-E158-467D-B4E2-629A04729040}" srcId="{F8222361-8EBC-4AA9-B926-DC7F81B57958}" destId="{9E6170A5-CD91-4E0B-BBDB-E9B4EA3E6DD8}" srcOrd="0" destOrd="0" parTransId="{B7B96329-4B32-4B65-91CB-56F220736E2A}" sibTransId="{DD47FC76-AE15-4C60-BEBF-8B1898AC70E6}"/>
    <dgm:cxn modelId="{B18F8312-857A-45A1-AA68-BB7F3A81CB60}" type="presOf" srcId="{2CACA914-8331-476C-8378-41A1D19AE8CE}" destId="{98A6B54E-9A76-4230-8A50-E4729AEAB985}" srcOrd="0" destOrd="6" presId="urn:microsoft.com/office/officeart/2005/8/layout/hList1"/>
    <dgm:cxn modelId="{E1722A13-E816-44F3-B40E-AC092CF27A01}" type="presOf" srcId="{C2AFC4B1-D858-4C4B-88F4-51B3388F85DF}" destId="{98A6B54E-9A76-4230-8A50-E4729AEAB985}" srcOrd="0" destOrd="5" presId="urn:microsoft.com/office/officeart/2005/8/layout/hList1"/>
    <dgm:cxn modelId="{B7B38D17-6AB0-4EC5-87E0-9824E0AD99AE}" type="presOf" srcId="{9202E53B-B8E1-44D9-82C0-E96B9C9AD58E}" destId="{98A6B54E-9A76-4230-8A50-E4729AEAB985}" srcOrd="0" destOrd="2" presId="urn:microsoft.com/office/officeart/2005/8/layout/hList1"/>
    <dgm:cxn modelId="{46235F1A-6043-4BB6-AFD7-C14255DF5831}" srcId="{F8222361-8EBC-4AA9-B926-DC7F81B57958}" destId="{C276E02D-79E5-4D87-B7CD-112D8D4D7F2E}" srcOrd="9" destOrd="0" parTransId="{4DF0D7AB-BE05-4C45-9FB3-E3F604167AD3}" sibTransId="{023921F3-0E8A-4341-86B0-58B880F4B7F4}"/>
    <dgm:cxn modelId="{E7E69D1A-8053-48C4-B84F-10CE38DBE491}" srcId="{21C10F4F-BC05-40A0-9B6E-E943FC2E99C5}" destId="{F8222361-8EBC-4AA9-B926-DC7F81B57958}" srcOrd="1" destOrd="0" parTransId="{08E9442D-E110-44A6-90D1-CEBA862F40B7}" sibTransId="{C48E664C-CEE4-409C-A038-17AA8E3E2628}"/>
    <dgm:cxn modelId="{B9221021-196E-40B2-8507-66F4E3F950E8}" srcId="{F8222361-8EBC-4AA9-B926-DC7F81B57958}" destId="{B08F6E6D-1679-4191-B1CB-122D07869068}" srcOrd="3" destOrd="0" parTransId="{099405CE-0AC1-4144-BBF8-438BD42A7878}" sibTransId="{7A7C6602-5062-4433-85CA-6C41B2D42CDF}"/>
    <dgm:cxn modelId="{3699AC30-C873-4F1F-A47D-488561B5B047}" srcId="{21C10F4F-BC05-40A0-9B6E-E943FC2E99C5}" destId="{9B9248D2-BBEF-45AC-9608-A936D0F60433}" srcOrd="0" destOrd="0" parTransId="{E7C5E107-7C6C-45C3-AEB1-B38E500EC1F0}" sibTransId="{4362CA53-DD44-4127-8F45-BA9DEA44B909}"/>
    <dgm:cxn modelId="{EA6CC434-BCA4-4B3E-A9BF-E06E5BC50DDE}" srcId="{9B9248D2-BBEF-45AC-9608-A936D0F60433}" destId="{62CD72AD-0770-4C4E-BA4D-FAE82F4BD7CD}" srcOrd="0" destOrd="0" parTransId="{22E5209E-EF25-4F29-9808-E1374654C740}" sibTransId="{1B66C028-4C9F-4367-9DA2-C05CA92A438A}"/>
    <dgm:cxn modelId="{79D6C534-5FCB-4E03-B65C-AC8BF1C94941}" type="presOf" srcId="{B08F6E6D-1679-4191-B1CB-122D07869068}" destId="{98A6B54E-9A76-4230-8A50-E4729AEAB985}" srcOrd="0" destOrd="3" presId="urn:microsoft.com/office/officeart/2005/8/layout/hList1"/>
    <dgm:cxn modelId="{D1A40C3F-4A8D-4F38-AB08-D374B551DB3E}" srcId="{F8222361-8EBC-4AA9-B926-DC7F81B57958}" destId="{2CACA914-8331-476C-8378-41A1D19AE8CE}" srcOrd="6" destOrd="0" parTransId="{F4560CFA-72BA-4A23-B844-3C4774945E1B}" sibTransId="{C46ADC5D-9721-459C-923A-4B93C0D47765}"/>
    <dgm:cxn modelId="{7B945860-6082-4A2A-B326-209AD22FFDFF}" type="presOf" srcId="{9E6170A5-CD91-4E0B-BBDB-E9B4EA3E6DD8}" destId="{98A6B54E-9A76-4230-8A50-E4729AEAB985}" srcOrd="0" destOrd="0" presId="urn:microsoft.com/office/officeart/2005/8/layout/hList1"/>
    <dgm:cxn modelId="{40906141-0BB7-4869-A44E-BC93A7D9840F}" type="presOf" srcId="{DEEFC439-4FE4-4823-9C7A-F5B640F25835}" destId="{98A6B54E-9A76-4230-8A50-E4729AEAB985}" srcOrd="0" destOrd="1" presId="urn:microsoft.com/office/officeart/2005/8/layout/hList1"/>
    <dgm:cxn modelId="{D6A55344-CAD7-4010-9EDD-2DAA3F3A85FE}" srcId="{9B9248D2-BBEF-45AC-9608-A936D0F60433}" destId="{CD33A86C-AF77-4483-9016-89B5098CB2E2}" srcOrd="1" destOrd="0" parTransId="{81BE7FB6-FE50-461E-A336-4056FC25866D}" sibTransId="{18DDCF12-7B60-4CC1-8111-6BEAEFEB6837}"/>
    <dgm:cxn modelId="{306D2566-CDA8-411F-AD47-2DCCBEF5BC62}" srcId="{F8222361-8EBC-4AA9-B926-DC7F81B57958}" destId="{38C5FB45-7A6E-470F-B72B-0F620A2510B0}" srcOrd="7" destOrd="0" parTransId="{620C8843-DBC4-4459-B23B-E02B05062F24}" sibTransId="{603E6A13-FF09-44A5-BF9E-7FF1B7EBD0E3}"/>
    <dgm:cxn modelId="{CFA1A247-B1F4-4164-A58A-16AADB6AB5C4}" type="presOf" srcId="{510CFAC1-6FD2-49E2-8D43-2FB19434820D}" destId="{7A2DDCFD-3B1F-480A-A774-40C8682A1680}" srcOrd="0" destOrd="2" presId="urn:microsoft.com/office/officeart/2005/8/layout/hList1"/>
    <dgm:cxn modelId="{43BC014E-2F0F-429A-943C-25BDBE8EB5C5}" type="presOf" srcId="{9B9248D2-BBEF-45AC-9608-A936D0F60433}" destId="{A7276820-069D-4974-8FDE-5F4E55DA4F9E}" srcOrd="0" destOrd="0" presId="urn:microsoft.com/office/officeart/2005/8/layout/hList1"/>
    <dgm:cxn modelId="{1DF67156-506F-4D0E-B022-D40E123CF36B}" srcId="{F8222361-8EBC-4AA9-B926-DC7F81B57958}" destId="{C2AFC4B1-D858-4C4B-88F4-51B3388F85DF}" srcOrd="5" destOrd="0" parTransId="{F4D27824-743E-4738-93F3-FBC4BA29B4DA}" sibTransId="{31FCF582-6872-4E2E-95C1-C16176558758}"/>
    <dgm:cxn modelId="{DC8E1777-90FE-4F11-A0B0-0BE339E2E0A8}" type="presOf" srcId="{62CD72AD-0770-4C4E-BA4D-FAE82F4BD7CD}" destId="{7A2DDCFD-3B1F-480A-A774-40C8682A1680}" srcOrd="0" destOrd="0" presId="urn:microsoft.com/office/officeart/2005/8/layout/hList1"/>
    <dgm:cxn modelId="{FBCE1F85-CC4A-460E-8681-439814CC58B7}" type="presOf" srcId="{3E8EAEC4-E3BE-401A-AF41-35765D23D133}" destId="{7A2DDCFD-3B1F-480A-A774-40C8682A1680}" srcOrd="0" destOrd="3" presId="urn:microsoft.com/office/officeart/2005/8/layout/hList1"/>
    <dgm:cxn modelId="{7100DD87-1C7F-4E8B-91C3-81D97CB348D4}" srcId="{9B9248D2-BBEF-45AC-9608-A936D0F60433}" destId="{6DF1AA8A-7913-4E99-994F-F1465212DB5A}" srcOrd="4" destOrd="0" parTransId="{3253E190-D349-4AF1-8F92-0A9BA1A67059}" sibTransId="{88256ADF-A4F9-4262-A0BE-1D1BD09C2C76}"/>
    <dgm:cxn modelId="{EE6D918C-8E66-4271-8339-23EF44D3E29E}" srcId="{F8222361-8EBC-4AA9-B926-DC7F81B57958}" destId="{839588FA-A041-428B-A9B8-97ED9ACB6B11}" srcOrd="4" destOrd="0" parTransId="{D4970A20-4389-44A2-AA67-E29DC26CB343}" sibTransId="{62DD4C32-38C7-4C47-A173-E18728D8439C}"/>
    <dgm:cxn modelId="{CDF04595-2BE1-488D-8F92-1ABA8533F22E}" type="presOf" srcId="{F7DFCA0B-A73E-4AE0-AF6D-2728B77D8D54}" destId="{98A6B54E-9A76-4230-8A50-E4729AEAB985}" srcOrd="0" destOrd="8" presId="urn:microsoft.com/office/officeart/2005/8/layout/hList1"/>
    <dgm:cxn modelId="{CE650198-F638-42FC-B220-DC2D65D1A9EE}" srcId="{F8222361-8EBC-4AA9-B926-DC7F81B57958}" destId="{DEEFC439-4FE4-4823-9C7A-F5B640F25835}" srcOrd="1" destOrd="0" parTransId="{00DB1AB8-751E-4D63-BB39-69D54D03B58A}" sibTransId="{B8A9C364-53BC-48A8-817F-569DE3E61EE9}"/>
    <dgm:cxn modelId="{52A99EA1-FE7A-46D3-96E6-62EC13D6D110}" type="presOf" srcId="{6DF1AA8A-7913-4E99-994F-F1465212DB5A}" destId="{7A2DDCFD-3B1F-480A-A774-40C8682A1680}" srcOrd="0" destOrd="4" presId="urn:microsoft.com/office/officeart/2005/8/layout/hList1"/>
    <dgm:cxn modelId="{1C22F0AC-0CC5-4852-BE32-ABF707D855AF}" type="presOf" srcId="{F8222361-8EBC-4AA9-B926-DC7F81B57958}" destId="{C1761026-2D18-4078-B448-C422D15D088C}" srcOrd="0" destOrd="0" presId="urn:microsoft.com/office/officeart/2005/8/layout/hList1"/>
    <dgm:cxn modelId="{80E36DBD-0700-41B2-8C36-FA05257591C4}" srcId="{9B9248D2-BBEF-45AC-9608-A936D0F60433}" destId="{3E8EAEC4-E3BE-401A-AF41-35765D23D133}" srcOrd="3" destOrd="0" parTransId="{2FD68638-CC99-4C62-814C-581F0CC4CAB7}" sibTransId="{1529BD86-458A-4078-B691-CB6A8F07CDE9}"/>
    <dgm:cxn modelId="{18B3CAC2-AE9A-4C7E-9046-C0C66020601F}" srcId="{F8222361-8EBC-4AA9-B926-DC7F81B57958}" destId="{9202E53B-B8E1-44D9-82C0-E96B9C9AD58E}" srcOrd="2" destOrd="0" parTransId="{75471072-B807-4BBF-A240-2E560594F6C1}" sibTransId="{ECDF9C8A-F28B-4772-A52C-5C4C9785AA79}"/>
    <dgm:cxn modelId="{9D0D41C3-468A-4EEF-B623-4DEABE320153}" type="presOf" srcId="{CD33A86C-AF77-4483-9016-89B5098CB2E2}" destId="{7A2DDCFD-3B1F-480A-A774-40C8682A1680}" srcOrd="0" destOrd="1" presId="urn:microsoft.com/office/officeart/2005/8/layout/hList1"/>
    <dgm:cxn modelId="{C4D188C8-2B64-4DFE-95A9-9BE5C7FDD5AC}" srcId="{9B9248D2-BBEF-45AC-9608-A936D0F60433}" destId="{510CFAC1-6FD2-49E2-8D43-2FB19434820D}" srcOrd="2" destOrd="0" parTransId="{8C584D94-DA51-409B-A517-BEC33F6FD42E}" sibTransId="{E913411F-14FA-4712-AD4A-87148D7ADF92}"/>
    <dgm:cxn modelId="{0897BACE-19C5-4B81-8343-E9B662B5E428}" type="presOf" srcId="{38C5FB45-7A6E-470F-B72B-0F620A2510B0}" destId="{98A6B54E-9A76-4230-8A50-E4729AEAB985}" srcOrd="0" destOrd="7" presId="urn:microsoft.com/office/officeart/2005/8/layout/hList1"/>
    <dgm:cxn modelId="{C443E1CE-DDA1-49B7-8BB8-7056B03AB876}" type="presOf" srcId="{839588FA-A041-428B-A9B8-97ED9ACB6B11}" destId="{98A6B54E-9A76-4230-8A50-E4729AEAB985}" srcOrd="0" destOrd="4" presId="urn:microsoft.com/office/officeart/2005/8/layout/hList1"/>
    <dgm:cxn modelId="{4B0B80D4-24A8-4727-9A2F-2069B8707C30}" type="presOf" srcId="{21C10F4F-BC05-40A0-9B6E-E943FC2E99C5}" destId="{FE51585C-64C8-4EEF-8197-11A46C37B2D7}" srcOrd="0" destOrd="0" presId="urn:microsoft.com/office/officeart/2005/8/layout/hList1"/>
    <dgm:cxn modelId="{5765FFD4-F230-4EB6-835D-58B23D9480EF}" srcId="{F8222361-8EBC-4AA9-B926-DC7F81B57958}" destId="{F7DFCA0B-A73E-4AE0-AF6D-2728B77D8D54}" srcOrd="8" destOrd="0" parTransId="{36AD2910-F99D-40A9-9DFE-46E8926C2008}" sibTransId="{571E7F9C-3892-415D-B197-79B3C6F8B614}"/>
    <dgm:cxn modelId="{25670917-3B27-4350-820B-2A5069AE230B}" type="presParOf" srcId="{FE51585C-64C8-4EEF-8197-11A46C37B2D7}" destId="{8314D06C-4750-4086-A42A-F891DC60A900}" srcOrd="0" destOrd="0" presId="urn:microsoft.com/office/officeart/2005/8/layout/hList1"/>
    <dgm:cxn modelId="{DEE1C03E-7F54-439E-A412-452BF2C29269}" type="presParOf" srcId="{8314D06C-4750-4086-A42A-F891DC60A900}" destId="{A7276820-069D-4974-8FDE-5F4E55DA4F9E}" srcOrd="0" destOrd="0" presId="urn:microsoft.com/office/officeart/2005/8/layout/hList1"/>
    <dgm:cxn modelId="{50A524FD-0D7E-449B-9564-B9A87A02C433}" type="presParOf" srcId="{8314D06C-4750-4086-A42A-F891DC60A900}" destId="{7A2DDCFD-3B1F-480A-A774-40C8682A1680}" srcOrd="1" destOrd="0" presId="urn:microsoft.com/office/officeart/2005/8/layout/hList1"/>
    <dgm:cxn modelId="{D54AB8A4-C7EA-43AD-99E6-0B6311239D65}" type="presParOf" srcId="{FE51585C-64C8-4EEF-8197-11A46C37B2D7}" destId="{E5F17696-42C4-49A3-8755-F35A9E350CCD}" srcOrd="1" destOrd="0" presId="urn:microsoft.com/office/officeart/2005/8/layout/hList1"/>
    <dgm:cxn modelId="{91499EF6-D305-4EDE-AA0F-E95D11A344A1}" type="presParOf" srcId="{FE51585C-64C8-4EEF-8197-11A46C37B2D7}" destId="{03CACA16-4239-4D3F-A625-2C31DE129054}" srcOrd="2" destOrd="0" presId="urn:microsoft.com/office/officeart/2005/8/layout/hList1"/>
    <dgm:cxn modelId="{6A63F051-78A1-4430-BDDF-A30FF2406F26}" type="presParOf" srcId="{03CACA16-4239-4D3F-A625-2C31DE129054}" destId="{C1761026-2D18-4078-B448-C422D15D088C}" srcOrd="0" destOrd="0" presId="urn:microsoft.com/office/officeart/2005/8/layout/hList1"/>
    <dgm:cxn modelId="{0B73DDB2-4C28-48AD-9601-7E542AD358EE}" type="presParOf" srcId="{03CACA16-4239-4D3F-A625-2C31DE129054}" destId="{98A6B54E-9A76-4230-8A50-E4729AEAB98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A768461-A510-44F1-8B7F-A74A89CDD056}"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F2EDF01C-FD94-4306-AE84-8CD11331B314}">
      <dgm:prSet phldrT="[Text]" phldr="0" custT="1"/>
      <dgm:spPr/>
      <dgm:t>
        <a:bodyPr/>
        <a:lstStyle/>
        <a:p>
          <a:r>
            <a:rPr lang="en-US" sz="1400" b="1" dirty="0">
              <a:solidFill>
                <a:srgbClr val="0E1D61"/>
              </a:solidFill>
            </a:rPr>
            <a:t>US Citizens </a:t>
          </a:r>
          <a:endParaRPr lang="en-US" sz="1100" b="1" dirty="0">
            <a:solidFill>
              <a:srgbClr val="0E1D61"/>
            </a:solidFill>
          </a:endParaRPr>
        </a:p>
      </dgm:t>
    </dgm:pt>
    <dgm:pt modelId="{2EBDA845-CF60-444D-80BB-D8BA1310DF96}" type="parTrans" cxnId="{7FD2FEC8-77D7-4988-A379-C65CEC5BB833}">
      <dgm:prSet/>
      <dgm:spPr/>
      <dgm:t>
        <a:bodyPr/>
        <a:lstStyle/>
        <a:p>
          <a:endParaRPr lang="en-US"/>
        </a:p>
      </dgm:t>
    </dgm:pt>
    <dgm:pt modelId="{409B4D92-5D3D-4C80-8819-0B5770B1D1AF}" type="sibTrans" cxnId="{7FD2FEC8-77D7-4988-A379-C65CEC5BB833}">
      <dgm:prSet/>
      <dgm:spPr/>
      <dgm:t>
        <a:bodyPr/>
        <a:lstStyle/>
        <a:p>
          <a:endParaRPr lang="en-US"/>
        </a:p>
      </dgm:t>
    </dgm:pt>
    <dgm:pt modelId="{56DFE369-0A36-4D80-B95E-45116911B49A}">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SNAP</a:t>
          </a:r>
        </a:p>
      </dgm:t>
    </dgm:pt>
    <dgm:pt modelId="{ED4A3571-F8F2-4BC5-B33E-C86B39F70C29}" type="parTrans" cxnId="{683F3C5E-BCCB-4E1C-ACC1-53F78F5FB09B}">
      <dgm:prSet/>
      <dgm:spPr/>
      <dgm:t>
        <a:bodyPr/>
        <a:lstStyle/>
        <a:p>
          <a:endParaRPr lang="en-US"/>
        </a:p>
      </dgm:t>
    </dgm:pt>
    <dgm:pt modelId="{2A9AE9BB-EC3A-4A5B-B05F-E80743121BB5}" type="sibTrans" cxnId="{683F3C5E-BCCB-4E1C-ACC1-53F78F5FB09B}">
      <dgm:prSet/>
      <dgm:spPr/>
      <dgm:t>
        <a:bodyPr/>
        <a:lstStyle/>
        <a:p>
          <a:endParaRPr lang="en-US"/>
        </a:p>
      </dgm:t>
    </dgm:pt>
    <dgm:pt modelId="{D9B72586-6A10-437D-B394-2836D3305754}">
      <dgm:prSet phldrT="[Text]" phldr="0" custT="1"/>
      <dgm:spPr/>
      <dgm:t>
        <a:bodyPr/>
        <a:lstStyle/>
        <a:p>
          <a:r>
            <a:rPr lang="en-US" sz="1400" b="1" dirty="0"/>
            <a:t>Legal Permanent Residents (“LPR”) who have met 5 year waiting period or meets exception</a:t>
          </a:r>
          <a:endParaRPr lang="en-US" sz="1400" b="1" dirty="0">
            <a:solidFill>
              <a:srgbClr val="0E1D61"/>
            </a:solidFill>
          </a:endParaRPr>
        </a:p>
      </dgm:t>
    </dgm:pt>
    <dgm:pt modelId="{842FD494-0022-43BB-839A-3878FB34A74E}" type="parTrans" cxnId="{2384DE4D-2B75-4A7B-B1A0-F4AF43E90CC1}">
      <dgm:prSet/>
      <dgm:spPr/>
      <dgm:t>
        <a:bodyPr/>
        <a:lstStyle/>
        <a:p>
          <a:endParaRPr lang="en-US"/>
        </a:p>
      </dgm:t>
    </dgm:pt>
    <dgm:pt modelId="{80EA4D2E-333C-476B-B43B-73238199422C}" type="sibTrans" cxnId="{2384DE4D-2B75-4A7B-B1A0-F4AF43E90CC1}">
      <dgm:prSet/>
      <dgm:spPr/>
      <dgm:t>
        <a:bodyPr/>
        <a:lstStyle/>
        <a:p>
          <a:endParaRPr lang="en-US"/>
        </a:p>
      </dgm:t>
    </dgm:pt>
    <dgm:pt modelId="{3F3B67B3-F772-416E-AF21-C5ED826D99B2}">
      <dgm:prSet phldrT="[Text]" phldr="0" custT="1"/>
      <dgm:spPr/>
      <dgm:t>
        <a:bodyPr/>
        <a:lstStyle/>
        <a:p>
          <a:r>
            <a:rPr lang="en-US" sz="1400" b="1" dirty="0"/>
            <a:t>VAWA recipients </a:t>
          </a:r>
          <a:r>
            <a:rPr lang="en-US" sz="1400" b="1" u="sng" dirty="0"/>
            <a:t>who have met </a:t>
          </a:r>
          <a:r>
            <a:rPr lang="en-US" sz="1400" b="1" dirty="0"/>
            <a:t>5 year waiting period (from date on prima facie letter)</a:t>
          </a:r>
          <a:endParaRPr lang="en-US" sz="1400" b="1" dirty="0">
            <a:solidFill>
              <a:srgbClr val="0E1D61"/>
            </a:solidFill>
          </a:endParaRPr>
        </a:p>
      </dgm:t>
    </dgm:pt>
    <dgm:pt modelId="{1FEE6471-0A09-45B4-9819-4FEECC1DC648}" type="parTrans" cxnId="{FD479914-CD4C-48BA-9AFF-6C20FBA287DB}">
      <dgm:prSet/>
      <dgm:spPr/>
      <dgm:t>
        <a:bodyPr/>
        <a:lstStyle/>
        <a:p>
          <a:endParaRPr lang="en-US"/>
        </a:p>
      </dgm:t>
    </dgm:pt>
    <dgm:pt modelId="{4B13D0B9-A6BC-49F0-B2DE-D37E6AC707B1}" type="sibTrans" cxnId="{FD479914-CD4C-48BA-9AFF-6C20FBA287DB}">
      <dgm:prSet/>
      <dgm:spPr/>
      <dgm:t>
        <a:bodyPr/>
        <a:lstStyle/>
        <a:p>
          <a:endParaRPr lang="en-US"/>
        </a:p>
      </dgm:t>
    </dgm:pt>
    <dgm:pt modelId="{F78CA0A8-1768-4491-B143-69759C0AF38D}">
      <dgm:prSet phldrT="[Text]" phldr="0" custT="1"/>
      <dgm:spPr/>
      <dgm:t>
        <a:bodyPr/>
        <a:lstStyle/>
        <a:p>
          <a:r>
            <a:rPr lang="en-US" sz="1400" b="1" dirty="0"/>
            <a:t>Other Children under 19</a:t>
          </a:r>
          <a:r>
            <a:rPr lang="en-US" sz="1400" b="1" baseline="0" dirty="0"/>
            <a:t> &amp;  Pregnant/Post Partum Women   </a:t>
          </a:r>
          <a:r>
            <a:rPr lang="en-US" sz="1200" b="0" baseline="0" dirty="0"/>
            <a:t>(up to 12 months)</a:t>
          </a:r>
          <a:endParaRPr lang="en-US" sz="1200" b="0" dirty="0">
            <a:solidFill>
              <a:srgbClr val="0E1D61"/>
            </a:solidFill>
          </a:endParaRPr>
        </a:p>
      </dgm:t>
    </dgm:pt>
    <dgm:pt modelId="{29109B4D-9073-4DD4-B3DE-73BFE96DEE92}" type="parTrans" cxnId="{53F25993-9B48-46E7-8AC7-E0BBBB66F907}">
      <dgm:prSet/>
      <dgm:spPr/>
      <dgm:t>
        <a:bodyPr/>
        <a:lstStyle/>
        <a:p>
          <a:endParaRPr lang="en-US"/>
        </a:p>
      </dgm:t>
    </dgm:pt>
    <dgm:pt modelId="{3CAE844A-0CB4-4C9D-83FE-A0272CA91777}" type="sibTrans" cxnId="{53F25993-9B48-46E7-8AC7-E0BBBB66F907}">
      <dgm:prSet/>
      <dgm:spPr/>
      <dgm:t>
        <a:bodyPr/>
        <a:lstStyle/>
        <a:p>
          <a:endParaRPr lang="en-US"/>
        </a:p>
      </dgm:t>
    </dgm:pt>
    <dgm:pt modelId="{43E25C1F-FED3-4F3B-8CAC-9F4695E7CEE3}">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444500">
            <a:lnSpc>
              <a:spcPct val="90000"/>
            </a:lnSpc>
            <a:spcBef>
              <a:spcPct val="0"/>
            </a:spcBef>
            <a:spcAft>
              <a:spcPct val="35000"/>
            </a:spcAft>
            <a:buNone/>
          </a:pPr>
          <a:r>
            <a:rPr lang="en-US" sz="1200" kern="1200" dirty="0">
              <a:solidFill>
                <a:srgbClr val="0E1D61"/>
              </a:solidFill>
              <a:latin typeface="Source Sans Pro"/>
              <a:ea typeface="+mn-ea"/>
              <a:cs typeface="+mn-cs"/>
            </a:rPr>
            <a:t>Emergency Medical only</a:t>
          </a:r>
        </a:p>
      </dgm:t>
    </dgm:pt>
    <dgm:pt modelId="{2AD24433-D6E1-434B-911E-4C020A46A8DD}" type="parTrans" cxnId="{A87E3017-2391-4334-A481-ECC51202BD8E}">
      <dgm:prSet/>
      <dgm:spPr/>
      <dgm:t>
        <a:bodyPr/>
        <a:lstStyle/>
        <a:p>
          <a:endParaRPr lang="en-US"/>
        </a:p>
      </dgm:t>
    </dgm:pt>
    <dgm:pt modelId="{4740B733-F5E6-40A8-869C-7CC1D136B020}" type="sibTrans" cxnId="{A87E3017-2391-4334-A481-ECC51202BD8E}">
      <dgm:prSet/>
      <dgm:spPr/>
      <dgm:t>
        <a:bodyPr/>
        <a:lstStyle/>
        <a:p>
          <a:endParaRPr lang="en-US"/>
        </a:p>
      </dgm:t>
    </dgm:pt>
    <dgm:pt modelId="{95078E1B-546A-4614-873F-BB7DE02479B9}">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gm:t>
    </dgm:pt>
    <dgm:pt modelId="{194896D6-34AC-4FE9-B4B2-10DB97917F9C}" type="parTrans" cxnId="{AD64C991-ABA8-432C-9868-99551CAB010E}">
      <dgm:prSet/>
      <dgm:spPr/>
      <dgm:t>
        <a:bodyPr/>
        <a:lstStyle/>
        <a:p>
          <a:endParaRPr lang="en-US"/>
        </a:p>
      </dgm:t>
    </dgm:pt>
    <dgm:pt modelId="{1EA330CD-173F-42F2-9591-C93E7AEFF67D}" type="sibTrans" cxnId="{AD64C991-ABA8-432C-9868-99551CAB010E}">
      <dgm:prSet/>
      <dgm:spPr/>
      <dgm:t>
        <a:bodyPr/>
        <a:lstStyle/>
        <a:p>
          <a:endParaRPr lang="en-US"/>
        </a:p>
      </dgm:t>
    </dgm:pt>
    <dgm:pt modelId="{AD79FBB3-7B45-405A-B23D-639220401FFF}">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gm:t>
    </dgm:pt>
    <dgm:pt modelId="{2F918A2C-7E54-41A9-B2F1-1A39CDFF90FE}" type="parTrans" cxnId="{8C803CE3-5195-47A1-9755-AE46663C023D}">
      <dgm:prSet/>
      <dgm:spPr/>
      <dgm:t>
        <a:bodyPr/>
        <a:lstStyle/>
        <a:p>
          <a:endParaRPr lang="en-US"/>
        </a:p>
      </dgm:t>
    </dgm:pt>
    <dgm:pt modelId="{6E93087A-A02F-4827-8E82-59194B08745C}" type="sibTrans" cxnId="{8C803CE3-5195-47A1-9755-AE46663C023D}">
      <dgm:prSet/>
      <dgm:spPr/>
      <dgm:t>
        <a:bodyPr/>
        <a:lstStyle/>
        <a:p>
          <a:endParaRPr lang="en-US"/>
        </a:p>
      </dgm:t>
    </dgm:pt>
    <dgm:pt modelId="{1D3FE7E6-20B6-4AED-B730-4F49E6059FF1}">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4445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gm:t>
    </dgm:pt>
    <dgm:pt modelId="{321F878C-6C9D-47D6-AAF2-1FDF7635AAB7}" type="parTrans" cxnId="{D563D03B-DE08-449B-B8EF-6024EEDA96C9}">
      <dgm:prSet/>
      <dgm:spPr/>
      <dgm:t>
        <a:bodyPr/>
        <a:lstStyle/>
        <a:p>
          <a:endParaRPr lang="en-US"/>
        </a:p>
      </dgm:t>
    </dgm:pt>
    <dgm:pt modelId="{BFA79805-557B-4D78-AA4B-B498CDF3A14E}" type="sibTrans" cxnId="{D563D03B-DE08-449B-B8EF-6024EEDA96C9}">
      <dgm:prSet/>
      <dgm:spPr/>
      <dgm:t>
        <a:bodyPr/>
        <a:lstStyle/>
        <a:p>
          <a:endParaRPr lang="en-US"/>
        </a:p>
      </dgm:t>
    </dgm:pt>
    <dgm:pt modelId="{9236111A-F62C-40CB-9E59-9C0F363C9E47}">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SNAP</a:t>
          </a:r>
        </a:p>
      </dgm:t>
    </dgm:pt>
    <dgm:pt modelId="{BB331673-E583-4555-A4D2-1C92B9471815}" type="parTrans" cxnId="{6C462F07-CC29-40E3-A2AD-AB1E034F20DF}">
      <dgm:prSet/>
      <dgm:spPr/>
      <dgm:t>
        <a:bodyPr/>
        <a:lstStyle/>
        <a:p>
          <a:endParaRPr lang="en-US"/>
        </a:p>
      </dgm:t>
    </dgm:pt>
    <dgm:pt modelId="{4CC789E1-B1F8-4A68-931B-B13C2AFB0DA1}" type="sibTrans" cxnId="{6C462F07-CC29-40E3-A2AD-AB1E034F20DF}">
      <dgm:prSet/>
      <dgm:spPr/>
      <dgm:t>
        <a:bodyPr/>
        <a:lstStyle/>
        <a:p>
          <a:endParaRPr lang="en-US"/>
        </a:p>
      </dgm:t>
    </dgm:pt>
    <dgm:pt modelId="{1C1C3CA1-24C0-4953-BD25-3C0CEE187F80}">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gm:t>
    </dgm:pt>
    <dgm:pt modelId="{541C7F51-06E3-43AF-AF75-46B3EAB42C94}" type="parTrans" cxnId="{405D9265-0EE4-4948-8768-5E0A70BB4AD1}">
      <dgm:prSet/>
      <dgm:spPr/>
      <dgm:t>
        <a:bodyPr/>
        <a:lstStyle/>
        <a:p>
          <a:endParaRPr lang="en-US"/>
        </a:p>
      </dgm:t>
    </dgm:pt>
    <dgm:pt modelId="{5A8205DF-B69B-4B54-916B-0FD739EB204C}" type="sibTrans" cxnId="{405D9265-0EE4-4948-8768-5E0A70BB4AD1}">
      <dgm:prSet/>
      <dgm:spPr/>
      <dgm:t>
        <a:bodyPr/>
        <a:lstStyle/>
        <a:p>
          <a:endParaRPr lang="en-US"/>
        </a:p>
      </dgm:t>
    </dgm:pt>
    <dgm:pt modelId="{60D5A42A-6092-4644-A6C6-CFD8710887DC}">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gm:t>
    </dgm:pt>
    <dgm:pt modelId="{F11CA5D5-BCB8-40E9-A6B9-4CB709C19399}" type="parTrans" cxnId="{B138D6E7-169F-4B00-A05C-0132B2719F08}">
      <dgm:prSet/>
      <dgm:spPr/>
      <dgm:t>
        <a:bodyPr/>
        <a:lstStyle/>
        <a:p>
          <a:endParaRPr lang="en-US"/>
        </a:p>
      </dgm:t>
    </dgm:pt>
    <dgm:pt modelId="{F7EBDF84-CC2D-42CB-A674-566CF6B955C3}" type="sibTrans" cxnId="{B138D6E7-169F-4B00-A05C-0132B2719F08}">
      <dgm:prSet/>
      <dgm:spPr/>
      <dgm:t>
        <a:bodyPr/>
        <a:lstStyle/>
        <a:p>
          <a:endParaRPr lang="en-US"/>
        </a:p>
      </dgm:t>
    </dgm:pt>
    <dgm:pt modelId="{98D41F16-6DEF-4B17-93CE-C3E0FC8C9535}">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gm:t>
    </dgm:pt>
    <dgm:pt modelId="{9F2D4707-EB66-4F39-A5D4-ED9E4DFA0326}" type="parTrans" cxnId="{23170F0B-BEF6-4C99-B82F-F0033AEA1CB3}">
      <dgm:prSet/>
      <dgm:spPr/>
      <dgm:t>
        <a:bodyPr/>
        <a:lstStyle/>
        <a:p>
          <a:endParaRPr lang="en-US"/>
        </a:p>
      </dgm:t>
    </dgm:pt>
    <dgm:pt modelId="{933E0E9E-5E6F-49AF-9A9B-AB4B025B7470}" type="sibTrans" cxnId="{23170F0B-BEF6-4C99-B82F-F0033AEA1CB3}">
      <dgm:prSet/>
      <dgm:spPr/>
      <dgm:t>
        <a:bodyPr/>
        <a:lstStyle/>
        <a:p>
          <a:endParaRPr lang="en-US"/>
        </a:p>
      </dgm:t>
    </dgm:pt>
    <dgm:pt modelId="{F593C642-F4BD-4ADA-8870-38AB1B59B904}">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gm:t>
    </dgm:pt>
    <dgm:pt modelId="{B05459FF-E2E0-4942-A93B-1DD4E67F59CD}" type="parTrans" cxnId="{0AE1C75A-CE97-4FFA-8252-E271294ADF5A}">
      <dgm:prSet/>
      <dgm:spPr/>
      <dgm:t>
        <a:bodyPr/>
        <a:lstStyle/>
        <a:p>
          <a:endParaRPr lang="en-US"/>
        </a:p>
      </dgm:t>
    </dgm:pt>
    <dgm:pt modelId="{813D9339-83DC-4DA2-BE42-0E54AD7D6BDC}" type="sibTrans" cxnId="{0AE1C75A-CE97-4FFA-8252-E271294ADF5A}">
      <dgm:prSet/>
      <dgm:spPr/>
      <dgm:t>
        <a:bodyPr/>
        <a:lstStyle/>
        <a:p>
          <a:endParaRPr lang="en-US"/>
        </a:p>
      </dgm:t>
    </dgm:pt>
    <dgm:pt modelId="{378499E6-A997-40C2-ADE9-0FD9ECF9A01D}">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gm:t>
    </dgm:pt>
    <dgm:pt modelId="{EA1DF648-412B-44AD-8BC0-E7AD25F4D1EB}" type="parTrans" cxnId="{8C078BE4-500F-418F-999A-0C46C71C25A3}">
      <dgm:prSet/>
      <dgm:spPr/>
      <dgm:t>
        <a:bodyPr/>
        <a:lstStyle/>
        <a:p>
          <a:endParaRPr lang="en-US"/>
        </a:p>
      </dgm:t>
    </dgm:pt>
    <dgm:pt modelId="{1E133F32-757D-448F-9104-ED52CA81359B}" type="sibTrans" cxnId="{8C078BE4-500F-418F-999A-0C46C71C25A3}">
      <dgm:prSet/>
      <dgm:spPr/>
      <dgm:t>
        <a:bodyPr/>
        <a:lstStyle/>
        <a:p>
          <a:endParaRPr lang="en-US"/>
        </a:p>
      </dgm:t>
    </dgm:pt>
    <dgm:pt modelId="{0F0E6CA8-7FE1-458B-98AC-40F27316BF78}">
      <dgm:prSet phldrT="[Text]" phldr="0" custT="1"/>
      <dgm:spPr>
        <a:solidFill>
          <a:srgbClr val="001E61">
            <a:tint val="40000"/>
            <a:hueOff val="0"/>
            <a:satOff val="0"/>
            <a:lumOff val="0"/>
            <a:alphaOff val="0"/>
          </a:srgbClr>
        </a:solidFill>
        <a:ln>
          <a:noFill/>
        </a:ln>
        <a:effectLst/>
      </dgm:spPr>
      <dgm:t>
        <a:bodyPr spcFirstLastPara="0" vert="horz" wrap="square" lIns="53340" tIns="53340" rIns="53340" bIns="53340" numCol="1" spcCol="1270" anchor="ctr" anchorCtr="0"/>
        <a:lstStyle/>
        <a:p>
          <a:pPr marL="0" lvl="0" indent="0" algn="ctr" defTabSz="622300">
            <a:lnSpc>
              <a:spcPct val="90000"/>
            </a:lnSpc>
            <a:spcBef>
              <a:spcPct val="0"/>
            </a:spcBef>
            <a:spcAft>
              <a:spcPct val="35000"/>
            </a:spcAft>
            <a:buNone/>
          </a:pPr>
          <a:r>
            <a:rPr lang="en-US" sz="1400" b="1" kern="1200" dirty="0">
              <a:solidFill>
                <a:srgbClr val="0E1D61"/>
              </a:solidFill>
              <a:latin typeface="Source Sans Pro"/>
              <a:ea typeface="+mn-ea"/>
              <a:cs typeface="+mn-cs"/>
            </a:rPr>
            <a:t>Refugees and Asylees, T-Visa holders</a:t>
          </a:r>
        </a:p>
      </dgm:t>
    </dgm:pt>
    <dgm:pt modelId="{4456F953-E86B-4D1B-9847-8AF7E2A05D2B}" type="parTrans" cxnId="{C228A0BC-72CA-4B56-AB76-3619DC6E3422}">
      <dgm:prSet/>
      <dgm:spPr/>
      <dgm:t>
        <a:bodyPr/>
        <a:lstStyle/>
        <a:p>
          <a:endParaRPr lang="en-US"/>
        </a:p>
      </dgm:t>
    </dgm:pt>
    <dgm:pt modelId="{D486CA20-5EE0-44CE-88A2-11D8327F8CC8}" type="sibTrans" cxnId="{C228A0BC-72CA-4B56-AB76-3619DC6E3422}">
      <dgm:prSet/>
      <dgm:spPr/>
      <dgm:t>
        <a:bodyPr/>
        <a:lstStyle/>
        <a:p>
          <a:endParaRPr lang="en-US"/>
        </a:p>
      </dgm:t>
    </dgm:pt>
    <dgm:pt modelId="{01141D44-1463-4791-A5ED-003422892FB3}">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gm:t>
    </dgm:pt>
    <dgm:pt modelId="{25621557-94BD-49DF-BBC0-C59850AEC2CA}" type="parTrans" cxnId="{16B52E57-D659-49B5-BC7E-0F6884E73AB4}">
      <dgm:prSet/>
      <dgm:spPr/>
      <dgm:t>
        <a:bodyPr/>
        <a:lstStyle/>
        <a:p>
          <a:endParaRPr lang="en-US"/>
        </a:p>
      </dgm:t>
    </dgm:pt>
    <dgm:pt modelId="{075425A7-8EEA-4100-A748-E7395EEDC1CA}" type="sibTrans" cxnId="{16B52E57-D659-49B5-BC7E-0F6884E73AB4}">
      <dgm:prSet/>
      <dgm:spPr/>
      <dgm:t>
        <a:bodyPr/>
        <a:lstStyle/>
        <a:p>
          <a:endParaRPr lang="en-US"/>
        </a:p>
      </dgm:t>
    </dgm:pt>
    <dgm:pt modelId="{5E01BFB5-5E75-4D0E-939B-09830D163ECB}">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gm:t>
    </dgm:pt>
    <dgm:pt modelId="{E5A922F7-75EB-4654-ACFD-5C67825144FC}" type="parTrans" cxnId="{297861CE-62C5-423C-8286-6787741F78A4}">
      <dgm:prSet/>
      <dgm:spPr/>
      <dgm:t>
        <a:bodyPr/>
        <a:lstStyle/>
        <a:p>
          <a:endParaRPr lang="en-US"/>
        </a:p>
      </dgm:t>
    </dgm:pt>
    <dgm:pt modelId="{52B29DEE-B688-49D4-8544-A587614E2E12}" type="sibTrans" cxnId="{297861CE-62C5-423C-8286-6787741F78A4}">
      <dgm:prSet/>
      <dgm:spPr/>
      <dgm:t>
        <a:bodyPr/>
        <a:lstStyle/>
        <a:p>
          <a:endParaRPr lang="en-US"/>
        </a:p>
      </dgm:t>
    </dgm:pt>
    <dgm:pt modelId="{8166F900-7631-4192-B21B-F101B4F84C1F}">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000" kern="1200" dirty="0">
              <a:solidFill>
                <a:srgbClr val="0E1D61"/>
              </a:solidFill>
              <a:latin typeface="Source Sans Pro"/>
              <a:ea typeface="+mn-ea"/>
              <a:cs typeface="+mn-cs"/>
            </a:rPr>
            <a:t>SNAP</a:t>
          </a:r>
        </a:p>
      </dgm:t>
    </dgm:pt>
    <dgm:pt modelId="{74BCD5F2-CA47-464C-AA52-C05276B2478E}" type="parTrans" cxnId="{6F5230EB-ABCB-4779-9125-DA2A0548E019}">
      <dgm:prSet/>
      <dgm:spPr/>
      <dgm:t>
        <a:bodyPr/>
        <a:lstStyle/>
        <a:p>
          <a:endParaRPr lang="en-US"/>
        </a:p>
      </dgm:t>
    </dgm:pt>
    <dgm:pt modelId="{B2464E4A-5EA9-41C6-B7F2-D19970366439}" type="sibTrans" cxnId="{6F5230EB-ABCB-4779-9125-DA2A0548E019}">
      <dgm:prSet/>
      <dgm:spPr/>
      <dgm:t>
        <a:bodyPr/>
        <a:lstStyle/>
        <a:p>
          <a:endParaRPr lang="en-US"/>
        </a:p>
      </dgm:t>
    </dgm:pt>
    <dgm:pt modelId="{D5ECC49E-70BF-4EA9-BD9E-60D7903A9351}">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gm:t>
    </dgm:pt>
    <dgm:pt modelId="{D21D5CF5-6490-48E4-A48B-72DC4A084ED7}" type="parTrans" cxnId="{F33FB8F8-EF3E-4197-8812-C45068909318}">
      <dgm:prSet/>
      <dgm:spPr/>
      <dgm:t>
        <a:bodyPr/>
        <a:lstStyle/>
        <a:p>
          <a:endParaRPr lang="en-US"/>
        </a:p>
      </dgm:t>
    </dgm:pt>
    <dgm:pt modelId="{D3D48168-7781-4957-ADDF-1F883E511036}" type="sibTrans" cxnId="{F33FB8F8-EF3E-4197-8812-C45068909318}">
      <dgm:prSet/>
      <dgm:spPr/>
      <dgm:t>
        <a:bodyPr/>
        <a:lstStyle/>
        <a:p>
          <a:endParaRPr lang="en-US"/>
        </a:p>
      </dgm:t>
    </dgm:pt>
    <dgm:pt modelId="{A254EE2C-EBAD-4343-B73B-C893DA0C7560}">
      <dgm:prSet phldrT="[Text]" phldr="0" custT="1"/>
      <dgm:spPr/>
      <dgm:t>
        <a:bodyPr/>
        <a:lstStyle/>
        <a:p>
          <a:r>
            <a:rPr lang="en-US" sz="1400" b="1" dirty="0">
              <a:solidFill>
                <a:srgbClr val="0E1D61"/>
              </a:solidFill>
            </a:rPr>
            <a:t>Cuban/Haitian Entrant</a:t>
          </a:r>
        </a:p>
      </dgm:t>
    </dgm:pt>
    <dgm:pt modelId="{47ECF3AF-8DAC-4CEB-AFD9-DFC5C2A85828}" type="parTrans" cxnId="{5109BB57-1696-46FE-9EC9-B029D5A9E023}">
      <dgm:prSet/>
      <dgm:spPr/>
      <dgm:t>
        <a:bodyPr/>
        <a:lstStyle/>
        <a:p>
          <a:endParaRPr lang="en-US"/>
        </a:p>
      </dgm:t>
    </dgm:pt>
    <dgm:pt modelId="{7E61C158-0FF9-4116-994C-A672362306E1}" type="sibTrans" cxnId="{5109BB57-1696-46FE-9EC9-B029D5A9E023}">
      <dgm:prSet/>
      <dgm:spPr/>
      <dgm:t>
        <a:bodyPr/>
        <a:lstStyle/>
        <a:p>
          <a:endParaRPr lang="en-US"/>
        </a:p>
      </dgm:t>
    </dgm:pt>
    <dgm:pt modelId="{0A2A795E-3CCA-4F65-9721-ED9B214FF561}">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gm:t>
    </dgm:pt>
    <dgm:pt modelId="{739933A6-35E7-4A25-BE6B-1FF68985D177}" type="parTrans" cxnId="{5E9773D5-4BB9-4670-84DF-A1ED38BD3679}">
      <dgm:prSet/>
      <dgm:spPr/>
      <dgm:t>
        <a:bodyPr/>
        <a:lstStyle/>
        <a:p>
          <a:endParaRPr lang="en-US"/>
        </a:p>
      </dgm:t>
    </dgm:pt>
    <dgm:pt modelId="{D190F68D-31A6-4761-A452-9228FD129667}" type="sibTrans" cxnId="{5E9773D5-4BB9-4670-84DF-A1ED38BD3679}">
      <dgm:prSet/>
      <dgm:spPr/>
      <dgm:t>
        <a:bodyPr/>
        <a:lstStyle/>
        <a:p>
          <a:endParaRPr lang="en-US"/>
        </a:p>
      </dgm:t>
    </dgm:pt>
    <dgm:pt modelId="{03338E59-47D7-45B9-9FE4-210B9DC3F2FB}">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gm:t>
    </dgm:pt>
    <dgm:pt modelId="{7D8A11D2-3369-4240-A523-4E3EC53C2EE2}" type="parTrans" cxnId="{05E57DFA-9D19-4F91-A025-F4E9A59A9BB0}">
      <dgm:prSet/>
      <dgm:spPr/>
      <dgm:t>
        <a:bodyPr/>
        <a:lstStyle/>
        <a:p>
          <a:endParaRPr lang="en-US"/>
        </a:p>
      </dgm:t>
    </dgm:pt>
    <dgm:pt modelId="{CA16CD9F-FBCC-4309-A2B8-9562043D945E}" type="sibTrans" cxnId="{05E57DFA-9D19-4F91-A025-F4E9A59A9BB0}">
      <dgm:prSet/>
      <dgm:spPr/>
      <dgm:t>
        <a:bodyPr/>
        <a:lstStyle/>
        <a:p>
          <a:endParaRPr lang="en-US"/>
        </a:p>
      </dgm:t>
    </dgm:pt>
    <dgm:pt modelId="{75EC4735-CEFF-43BC-B5A2-20FC2F412416}">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gm:t>
    </dgm:pt>
    <dgm:pt modelId="{81A05D23-557C-4B8C-811B-F4A896B730A5}" type="parTrans" cxnId="{05F26A4F-8FFA-42CD-9F90-87BA5D58E79C}">
      <dgm:prSet/>
      <dgm:spPr/>
      <dgm:t>
        <a:bodyPr/>
        <a:lstStyle/>
        <a:p>
          <a:endParaRPr lang="en-US"/>
        </a:p>
      </dgm:t>
    </dgm:pt>
    <dgm:pt modelId="{B3DD5F6D-0D4D-422E-94B9-4636948DCC1E}" type="sibTrans" cxnId="{05F26A4F-8FFA-42CD-9F90-87BA5D58E79C}">
      <dgm:prSet/>
      <dgm:spPr/>
      <dgm:t>
        <a:bodyPr/>
        <a:lstStyle/>
        <a:p>
          <a:endParaRPr lang="en-US"/>
        </a:p>
      </dgm:t>
    </dgm:pt>
    <dgm:pt modelId="{EC9FCAD4-29F7-4886-AA91-D5A2BEBB2330}">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a:buNone/>
          </a:pPr>
          <a:r>
            <a:rPr lang="en-US" sz="1200" kern="1200" dirty="0">
              <a:solidFill>
                <a:srgbClr val="0E1D61"/>
              </a:solidFill>
              <a:latin typeface="Source Sans Pro"/>
              <a:ea typeface="+mn-ea"/>
              <a:cs typeface="+mn-cs"/>
            </a:rPr>
            <a:t>Medicaid</a:t>
          </a:r>
        </a:p>
      </dgm:t>
    </dgm:pt>
    <dgm:pt modelId="{B73644CE-A157-4EC8-A8DA-842C0475C841}" type="parTrans" cxnId="{007BFDB4-46C7-4843-947D-ACB178391FFD}">
      <dgm:prSet/>
      <dgm:spPr/>
      <dgm:t>
        <a:bodyPr/>
        <a:lstStyle/>
        <a:p>
          <a:endParaRPr lang="en-US"/>
        </a:p>
      </dgm:t>
    </dgm:pt>
    <dgm:pt modelId="{6D4B1EAB-E08A-467B-966E-3C5DE4606DAB}" type="sibTrans" cxnId="{007BFDB4-46C7-4843-947D-ACB178391FFD}">
      <dgm:prSet/>
      <dgm:spPr/>
      <dgm:t>
        <a:bodyPr/>
        <a:lstStyle/>
        <a:p>
          <a:endParaRPr lang="en-US"/>
        </a:p>
      </dgm:t>
    </dgm:pt>
    <dgm:pt modelId="{150E4C63-9441-45E9-84AD-1258CB867991}">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a:buNone/>
          </a:pPr>
          <a:r>
            <a:rPr lang="en-US" sz="1200" kern="1200" dirty="0">
              <a:solidFill>
                <a:srgbClr val="0E1D61"/>
              </a:solidFill>
              <a:latin typeface="Source Sans Pro"/>
              <a:ea typeface="+mn-ea"/>
              <a:cs typeface="+mn-cs"/>
            </a:rPr>
            <a:t>None</a:t>
          </a:r>
        </a:p>
      </dgm:t>
    </dgm:pt>
    <dgm:pt modelId="{BE5777B0-1BF4-42B2-9F0C-3235D564E66D}" type="parTrans" cxnId="{CA6197EF-F384-4ED0-A058-9F1043A810E7}">
      <dgm:prSet/>
      <dgm:spPr/>
      <dgm:t>
        <a:bodyPr/>
        <a:lstStyle/>
        <a:p>
          <a:endParaRPr lang="en-US"/>
        </a:p>
      </dgm:t>
    </dgm:pt>
    <dgm:pt modelId="{E034BBFF-64FE-483E-910A-447DB686FC19}" type="sibTrans" cxnId="{CA6197EF-F384-4ED0-A058-9F1043A810E7}">
      <dgm:prSet/>
      <dgm:spPr/>
      <dgm:t>
        <a:bodyPr/>
        <a:lstStyle/>
        <a:p>
          <a:endParaRPr lang="en-US"/>
        </a:p>
      </dgm:t>
    </dgm:pt>
    <dgm:pt modelId="{B27C4829-6B73-47BB-ACFE-763472B55E11}">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r>
            <a:rPr lang="en-US" sz="1200" kern="1200" dirty="0">
              <a:solidFill>
                <a:srgbClr val="0E1D61"/>
              </a:solidFill>
              <a:latin typeface="Source Sans Pro"/>
              <a:ea typeface="+mn-ea"/>
              <a:cs typeface="+mn-cs"/>
            </a:rPr>
            <a:t>None</a:t>
          </a:r>
        </a:p>
      </dgm:t>
    </dgm:pt>
    <dgm:pt modelId="{D332FF36-EB5C-41BD-80FF-123D29752EA7}" type="parTrans" cxnId="{C4140C90-5BEC-4EB8-BD76-A766BE95393D}">
      <dgm:prSet/>
      <dgm:spPr/>
      <dgm:t>
        <a:bodyPr/>
        <a:lstStyle/>
        <a:p>
          <a:endParaRPr lang="en-US"/>
        </a:p>
      </dgm:t>
    </dgm:pt>
    <dgm:pt modelId="{607CF063-C025-4C70-983C-478E5210A209}" type="sibTrans" cxnId="{C4140C90-5BEC-4EB8-BD76-A766BE95393D}">
      <dgm:prSet/>
      <dgm:spPr/>
      <dgm:t>
        <a:bodyPr/>
        <a:lstStyle/>
        <a:p>
          <a:endParaRPr lang="en-US"/>
        </a:p>
      </dgm:t>
    </dgm:pt>
    <dgm:pt modelId="{4C5F6669-3D2F-4DDF-8876-B8CC2534FDE8}">
      <dgm:prSet phldrT="[Text]" phldr="0" custT="1"/>
      <dgm:spPr/>
      <dgm:t>
        <a:bodyPr/>
        <a:lstStyle/>
        <a:p>
          <a:r>
            <a:rPr lang="en-US" sz="1400" b="1" dirty="0">
              <a:solidFill>
                <a:srgbClr val="0E1D61"/>
              </a:solidFill>
            </a:rPr>
            <a:t>None of these, then most likely</a:t>
          </a:r>
          <a:endParaRPr lang="en-US" sz="1200" b="0" dirty="0">
            <a:solidFill>
              <a:srgbClr val="0E1D61"/>
            </a:solidFill>
          </a:endParaRPr>
        </a:p>
      </dgm:t>
    </dgm:pt>
    <dgm:pt modelId="{8D914FEA-F5A4-4581-B6AF-7732DB1D6F8C}" type="parTrans" cxnId="{07B32248-939D-4DA4-B22B-7A658704D3C0}">
      <dgm:prSet/>
      <dgm:spPr/>
      <dgm:t>
        <a:bodyPr/>
        <a:lstStyle/>
        <a:p>
          <a:endParaRPr lang="en-US"/>
        </a:p>
      </dgm:t>
    </dgm:pt>
    <dgm:pt modelId="{04696708-A373-46AB-8E29-B66787F30C69}" type="sibTrans" cxnId="{07B32248-939D-4DA4-B22B-7A658704D3C0}">
      <dgm:prSet/>
      <dgm:spPr/>
      <dgm:t>
        <a:bodyPr/>
        <a:lstStyle/>
        <a:p>
          <a:endParaRPr lang="en-US"/>
        </a:p>
      </dgm:t>
    </dgm:pt>
    <dgm:pt modelId="{53B41D99-0898-494A-B93D-E1E1A8BD8A42}" type="pres">
      <dgm:prSet presAssocID="{9A768461-A510-44F1-8B7F-A74A89CDD056}" presName="theList" presStyleCnt="0">
        <dgm:presLayoutVars>
          <dgm:dir/>
          <dgm:animLvl val="lvl"/>
          <dgm:resizeHandles val="exact"/>
        </dgm:presLayoutVars>
      </dgm:prSet>
      <dgm:spPr/>
    </dgm:pt>
    <dgm:pt modelId="{A75F72FA-5E4B-4795-9F92-1943D1D3D407}" type="pres">
      <dgm:prSet presAssocID="{F2EDF01C-FD94-4306-AE84-8CD11331B314}" presName="compNode" presStyleCnt="0"/>
      <dgm:spPr/>
    </dgm:pt>
    <dgm:pt modelId="{3AEBA96A-F563-43E5-9CE2-684417D51A68}" type="pres">
      <dgm:prSet presAssocID="{F2EDF01C-FD94-4306-AE84-8CD11331B314}" presName="aNode" presStyleLbl="bgShp" presStyleIdx="0" presStyleCnt="7"/>
      <dgm:spPr/>
    </dgm:pt>
    <dgm:pt modelId="{91663534-1C3C-428B-ACCA-591AFF2172E6}" type="pres">
      <dgm:prSet presAssocID="{F2EDF01C-FD94-4306-AE84-8CD11331B314}" presName="textNode" presStyleLbl="bgShp" presStyleIdx="0" presStyleCnt="7"/>
      <dgm:spPr/>
    </dgm:pt>
    <dgm:pt modelId="{7FEB5711-6922-44D4-A97C-028B32D6EA46}" type="pres">
      <dgm:prSet presAssocID="{F2EDF01C-FD94-4306-AE84-8CD11331B314}" presName="compChildNode" presStyleCnt="0"/>
      <dgm:spPr/>
    </dgm:pt>
    <dgm:pt modelId="{4304F388-9E0E-4FA2-8F7C-1535BCD50E0E}" type="pres">
      <dgm:prSet presAssocID="{F2EDF01C-FD94-4306-AE84-8CD11331B314}" presName="theInnerList" presStyleCnt="0"/>
      <dgm:spPr/>
    </dgm:pt>
    <dgm:pt modelId="{85037157-E743-460F-ACCA-25735910DD5D}" type="pres">
      <dgm:prSet presAssocID="{5E01BFB5-5E75-4D0E-939B-09830D163ECB}" presName="childNode" presStyleLbl="node1" presStyleIdx="0" presStyleCnt="21">
        <dgm:presLayoutVars>
          <dgm:bulletEnabled val="1"/>
        </dgm:presLayoutVars>
      </dgm:prSet>
      <dgm:spPr>
        <a:xfrm>
          <a:off x="1823745" y="1550995"/>
          <a:ext cx="1235998" cy="1015406"/>
        </a:xfrm>
        <a:prstGeom prst="roundRect">
          <a:avLst>
            <a:gd name="adj" fmla="val 10000"/>
          </a:avLst>
        </a:prstGeom>
      </dgm:spPr>
    </dgm:pt>
    <dgm:pt modelId="{55A05DE7-6243-45EA-ACFA-5C26822B9032}" type="pres">
      <dgm:prSet presAssocID="{5E01BFB5-5E75-4D0E-939B-09830D163ECB}" presName="aSpace2" presStyleCnt="0"/>
      <dgm:spPr/>
    </dgm:pt>
    <dgm:pt modelId="{53AB57FD-E08A-4D18-8AAE-F0062377DB7A}" type="pres">
      <dgm:prSet presAssocID="{8166F900-7631-4192-B21B-F101B4F84C1F}" presName="childNode" presStyleLbl="node1" presStyleIdx="1" presStyleCnt="21">
        <dgm:presLayoutVars>
          <dgm:bulletEnabled val="1"/>
        </dgm:presLayoutVars>
      </dgm:prSet>
      <dgm:spPr>
        <a:xfrm>
          <a:off x="1823745" y="2722618"/>
          <a:ext cx="1235998" cy="1015406"/>
        </a:xfrm>
        <a:prstGeom prst="roundRect">
          <a:avLst>
            <a:gd name="adj" fmla="val 10000"/>
          </a:avLst>
        </a:prstGeom>
      </dgm:spPr>
    </dgm:pt>
    <dgm:pt modelId="{853EBA97-7570-4341-A821-7FD56C2F3475}" type="pres">
      <dgm:prSet presAssocID="{8166F900-7631-4192-B21B-F101B4F84C1F}" presName="aSpace2" presStyleCnt="0"/>
      <dgm:spPr/>
    </dgm:pt>
    <dgm:pt modelId="{7653040B-9C3E-4A4B-9CEA-BEE60495F7B1}" type="pres">
      <dgm:prSet presAssocID="{D5ECC49E-70BF-4EA9-BD9E-60D7903A9351}" presName="childNode" presStyleLbl="node1" presStyleIdx="2" presStyleCnt="21">
        <dgm:presLayoutVars>
          <dgm:bulletEnabled val="1"/>
        </dgm:presLayoutVars>
      </dgm:prSet>
      <dgm:spPr>
        <a:xfrm>
          <a:off x="1641379" y="3605942"/>
          <a:ext cx="1113586" cy="940233"/>
        </a:xfrm>
        <a:prstGeom prst="roundRect">
          <a:avLst>
            <a:gd name="adj" fmla="val 10000"/>
          </a:avLst>
        </a:prstGeom>
      </dgm:spPr>
    </dgm:pt>
    <dgm:pt modelId="{414E9953-EF64-4CD4-B7A5-A97A589BC278}" type="pres">
      <dgm:prSet presAssocID="{F2EDF01C-FD94-4306-AE84-8CD11331B314}" presName="aSpace" presStyleCnt="0"/>
      <dgm:spPr/>
    </dgm:pt>
    <dgm:pt modelId="{1D05A424-C5B4-48D8-8C4F-FED5BCC0AE52}" type="pres">
      <dgm:prSet presAssocID="{A254EE2C-EBAD-4343-B73B-C893DA0C7560}" presName="compNode" presStyleCnt="0"/>
      <dgm:spPr/>
    </dgm:pt>
    <dgm:pt modelId="{B9724D8E-D442-4DC0-B8BC-0BE4FBE839AF}" type="pres">
      <dgm:prSet presAssocID="{A254EE2C-EBAD-4343-B73B-C893DA0C7560}" presName="aNode" presStyleLbl="bgShp" presStyleIdx="1" presStyleCnt="7"/>
      <dgm:spPr/>
    </dgm:pt>
    <dgm:pt modelId="{C677EE17-541F-4500-AFF5-3821006A6B29}" type="pres">
      <dgm:prSet presAssocID="{A254EE2C-EBAD-4343-B73B-C893DA0C7560}" presName="textNode" presStyleLbl="bgShp" presStyleIdx="1" presStyleCnt="7"/>
      <dgm:spPr/>
    </dgm:pt>
    <dgm:pt modelId="{6C6A68BC-09F5-438E-83E1-CB4C58F5D2C6}" type="pres">
      <dgm:prSet presAssocID="{A254EE2C-EBAD-4343-B73B-C893DA0C7560}" presName="compChildNode" presStyleCnt="0"/>
      <dgm:spPr/>
    </dgm:pt>
    <dgm:pt modelId="{1708DAFF-805A-4DBD-922E-EF9C9D6000EE}" type="pres">
      <dgm:prSet presAssocID="{A254EE2C-EBAD-4343-B73B-C893DA0C7560}" presName="theInnerList" presStyleCnt="0"/>
      <dgm:spPr/>
    </dgm:pt>
    <dgm:pt modelId="{F3AEE47E-FF15-4B4C-A42C-57308ED31E9A}" type="pres">
      <dgm:prSet presAssocID="{01141D44-1463-4791-A5ED-003422892FB3}" presName="childNode" presStyleLbl="node1" presStyleIdx="3" presStyleCnt="21">
        <dgm:presLayoutVars>
          <dgm:bulletEnabled val="1"/>
        </dgm:presLayoutVars>
      </dgm:prSet>
      <dgm:spPr>
        <a:xfrm>
          <a:off x="3137761" y="1436172"/>
          <a:ext cx="1113586" cy="940233"/>
        </a:xfrm>
        <a:prstGeom prst="roundRect">
          <a:avLst>
            <a:gd name="adj" fmla="val 10000"/>
          </a:avLst>
        </a:prstGeom>
      </dgm:spPr>
    </dgm:pt>
    <dgm:pt modelId="{40E868CD-6FB7-455D-A35D-D81F327FC635}" type="pres">
      <dgm:prSet presAssocID="{01141D44-1463-4791-A5ED-003422892FB3}" presName="aSpace2" presStyleCnt="0"/>
      <dgm:spPr/>
    </dgm:pt>
    <dgm:pt modelId="{D955C792-7B6C-4A7E-B57F-77CB7B64C548}" type="pres">
      <dgm:prSet presAssocID="{56DFE369-0A36-4D80-B95E-45116911B49A}" presName="childNode" presStyleLbl="node1" presStyleIdx="4" presStyleCnt="21">
        <dgm:presLayoutVars>
          <dgm:bulletEnabled val="1"/>
        </dgm:presLayoutVars>
      </dgm:prSet>
      <dgm:spPr>
        <a:xfrm>
          <a:off x="3137761" y="2521057"/>
          <a:ext cx="1113586" cy="940233"/>
        </a:xfrm>
        <a:prstGeom prst="roundRect">
          <a:avLst>
            <a:gd name="adj" fmla="val 10000"/>
          </a:avLst>
        </a:prstGeom>
      </dgm:spPr>
    </dgm:pt>
    <dgm:pt modelId="{A5AB2796-BF3C-44EC-9FF1-FD829AD94607}" type="pres">
      <dgm:prSet presAssocID="{56DFE369-0A36-4D80-B95E-45116911B49A}" presName="aSpace2" presStyleCnt="0"/>
      <dgm:spPr/>
    </dgm:pt>
    <dgm:pt modelId="{97B195CC-8BF6-4E5D-84BC-C4612CD91B00}" type="pres">
      <dgm:prSet presAssocID="{60D5A42A-6092-4644-A6C6-CFD8710887DC}" presName="childNode" presStyleLbl="node1" presStyleIdx="5" presStyleCnt="21">
        <dgm:presLayoutVars>
          <dgm:bulletEnabled val="1"/>
        </dgm:presLayoutVars>
      </dgm:prSet>
      <dgm:spPr>
        <a:xfrm>
          <a:off x="3137761" y="3605942"/>
          <a:ext cx="1113586" cy="940233"/>
        </a:xfrm>
        <a:prstGeom prst="roundRect">
          <a:avLst>
            <a:gd name="adj" fmla="val 10000"/>
          </a:avLst>
        </a:prstGeom>
      </dgm:spPr>
    </dgm:pt>
    <dgm:pt modelId="{D656BECA-7A1C-43A4-A87C-5EE302B381E6}" type="pres">
      <dgm:prSet presAssocID="{A254EE2C-EBAD-4343-B73B-C893DA0C7560}" presName="aSpace" presStyleCnt="0"/>
      <dgm:spPr/>
    </dgm:pt>
    <dgm:pt modelId="{7C3328E0-8CB2-4FE0-B5A8-0BCCA5BC90D0}" type="pres">
      <dgm:prSet presAssocID="{0F0E6CA8-7FE1-458B-98AC-40F27316BF78}" presName="compNode" presStyleCnt="0"/>
      <dgm:spPr/>
    </dgm:pt>
    <dgm:pt modelId="{C0218B8E-B892-40A6-A94F-53BA3FF9F6CD}" type="pres">
      <dgm:prSet presAssocID="{0F0E6CA8-7FE1-458B-98AC-40F27316BF78}" presName="aNode" presStyleLbl="bgShp" presStyleIdx="2" presStyleCnt="7"/>
      <dgm:spPr>
        <a:xfrm>
          <a:off x="3431600" y="0"/>
          <a:ext cx="1592080" cy="4785879"/>
        </a:xfrm>
        <a:prstGeom prst="roundRect">
          <a:avLst>
            <a:gd name="adj" fmla="val 10000"/>
          </a:avLst>
        </a:prstGeom>
      </dgm:spPr>
    </dgm:pt>
    <dgm:pt modelId="{30A2BC40-24C1-4042-90BD-4CF2C79AAE74}" type="pres">
      <dgm:prSet presAssocID="{0F0E6CA8-7FE1-458B-98AC-40F27316BF78}" presName="textNode" presStyleLbl="bgShp" presStyleIdx="2" presStyleCnt="7"/>
      <dgm:spPr/>
    </dgm:pt>
    <dgm:pt modelId="{957C508A-AD93-4069-A0BF-2DCB57988A82}" type="pres">
      <dgm:prSet presAssocID="{0F0E6CA8-7FE1-458B-98AC-40F27316BF78}" presName="compChildNode" presStyleCnt="0"/>
      <dgm:spPr/>
    </dgm:pt>
    <dgm:pt modelId="{C90F06E0-10B4-42DB-B488-4A02B4C7FFB9}" type="pres">
      <dgm:prSet presAssocID="{0F0E6CA8-7FE1-458B-98AC-40F27316BF78}" presName="theInnerList" presStyleCnt="0"/>
      <dgm:spPr/>
    </dgm:pt>
    <dgm:pt modelId="{88CC4E81-3605-48FC-85E1-786B4CD767D1}" type="pres">
      <dgm:prSet presAssocID="{0A2A795E-3CCA-4F65-9721-ED9B214FF561}" presName="childNode" presStyleLbl="node1" presStyleIdx="6" presStyleCnt="21">
        <dgm:presLayoutVars>
          <dgm:bulletEnabled val="1"/>
        </dgm:presLayoutVars>
      </dgm:prSet>
      <dgm:spPr>
        <a:xfrm>
          <a:off x="6130524" y="1436172"/>
          <a:ext cx="1113586" cy="940233"/>
        </a:xfrm>
        <a:prstGeom prst="roundRect">
          <a:avLst>
            <a:gd name="adj" fmla="val 10000"/>
          </a:avLst>
        </a:prstGeom>
      </dgm:spPr>
    </dgm:pt>
    <dgm:pt modelId="{D71C4199-439D-42E8-A57C-8E16B8465CFB}" type="pres">
      <dgm:prSet presAssocID="{0A2A795E-3CCA-4F65-9721-ED9B214FF561}" presName="aSpace2" presStyleCnt="0"/>
      <dgm:spPr/>
    </dgm:pt>
    <dgm:pt modelId="{D0B91F2C-BB7E-4B9F-968B-C3B660230994}" type="pres">
      <dgm:prSet presAssocID="{03338E59-47D7-45B9-9FE4-210B9DC3F2FB}" presName="childNode" presStyleLbl="node1" presStyleIdx="7" presStyleCnt="21">
        <dgm:presLayoutVars>
          <dgm:bulletEnabled val="1"/>
        </dgm:presLayoutVars>
      </dgm:prSet>
      <dgm:spPr>
        <a:xfrm>
          <a:off x="6130524" y="2521057"/>
          <a:ext cx="1113586" cy="940233"/>
        </a:xfrm>
        <a:prstGeom prst="roundRect">
          <a:avLst>
            <a:gd name="adj" fmla="val 10000"/>
          </a:avLst>
        </a:prstGeom>
      </dgm:spPr>
    </dgm:pt>
    <dgm:pt modelId="{756B8138-E330-473C-9E1F-7A2F7F5AD4B8}" type="pres">
      <dgm:prSet presAssocID="{03338E59-47D7-45B9-9FE4-210B9DC3F2FB}" presName="aSpace2" presStyleCnt="0"/>
      <dgm:spPr/>
    </dgm:pt>
    <dgm:pt modelId="{88B10596-A63E-442B-ABA3-A606DD400682}" type="pres">
      <dgm:prSet presAssocID="{75EC4735-CEFF-43BC-B5A2-20FC2F412416}" presName="childNode" presStyleLbl="node1" presStyleIdx="8" presStyleCnt="21">
        <dgm:presLayoutVars>
          <dgm:bulletEnabled val="1"/>
        </dgm:presLayoutVars>
      </dgm:prSet>
      <dgm:spPr>
        <a:xfrm>
          <a:off x="6130524" y="3605942"/>
          <a:ext cx="1113586" cy="940233"/>
        </a:xfrm>
        <a:prstGeom prst="roundRect">
          <a:avLst>
            <a:gd name="adj" fmla="val 10000"/>
          </a:avLst>
        </a:prstGeom>
      </dgm:spPr>
    </dgm:pt>
    <dgm:pt modelId="{BE2D7F07-0616-493E-9FF6-2BDBD4D35230}" type="pres">
      <dgm:prSet presAssocID="{0F0E6CA8-7FE1-458B-98AC-40F27316BF78}" presName="aSpace" presStyleCnt="0"/>
      <dgm:spPr/>
    </dgm:pt>
    <dgm:pt modelId="{63C27E2D-C4A8-4837-B57A-594E366C3E74}" type="pres">
      <dgm:prSet presAssocID="{3F3B67B3-F772-416E-AF21-C5ED826D99B2}" presName="compNode" presStyleCnt="0"/>
      <dgm:spPr/>
    </dgm:pt>
    <dgm:pt modelId="{62B3E3C4-4E8D-4CED-8270-4DEC529F67A8}" type="pres">
      <dgm:prSet presAssocID="{3F3B67B3-F772-416E-AF21-C5ED826D99B2}" presName="aNode" presStyleLbl="bgShp" presStyleIdx="3" presStyleCnt="7"/>
      <dgm:spPr/>
    </dgm:pt>
    <dgm:pt modelId="{C64A33C0-C414-4E77-8B48-E001E852F87B}" type="pres">
      <dgm:prSet presAssocID="{3F3B67B3-F772-416E-AF21-C5ED826D99B2}" presName="textNode" presStyleLbl="bgShp" presStyleIdx="3" presStyleCnt="7"/>
      <dgm:spPr/>
    </dgm:pt>
    <dgm:pt modelId="{9CED02C1-B5BA-4BDB-AB34-35535356EABD}" type="pres">
      <dgm:prSet presAssocID="{3F3B67B3-F772-416E-AF21-C5ED826D99B2}" presName="compChildNode" presStyleCnt="0"/>
      <dgm:spPr/>
    </dgm:pt>
    <dgm:pt modelId="{A6C9D24C-5708-4F02-8B0E-CFA8A5BD39C9}" type="pres">
      <dgm:prSet presAssocID="{3F3B67B3-F772-416E-AF21-C5ED826D99B2}" presName="theInnerList" presStyleCnt="0"/>
      <dgm:spPr/>
    </dgm:pt>
    <dgm:pt modelId="{F058DE83-A1FD-4545-81E2-53FB9B1FD5EE}" type="pres">
      <dgm:prSet presAssocID="{98D41F16-6DEF-4B17-93CE-C3E0FC8C9535}" presName="childNode" presStyleLbl="node1" presStyleIdx="9" presStyleCnt="21">
        <dgm:presLayoutVars>
          <dgm:bulletEnabled val="1"/>
        </dgm:presLayoutVars>
      </dgm:prSet>
      <dgm:spPr>
        <a:xfrm>
          <a:off x="7626906" y="1436172"/>
          <a:ext cx="1113586" cy="940233"/>
        </a:xfrm>
        <a:prstGeom prst="roundRect">
          <a:avLst>
            <a:gd name="adj" fmla="val 10000"/>
          </a:avLst>
        </a:prstGeom>
      </dgm:spPr>
    </dgm:pt>
    <dgm:pt modelId="{3361C17C-E2D3-407A-B6DB-FC51FCF27C1E}" type="pres">
      <dgm:prSet presAssocID="{98D41F16-6DEF-4B17-93CE-C3E0FC8C9535}" presName="aSpace2" presStyleCnt="0"/>
      <dgm:spPr/>
    </dgm:pt>
    <dgm:pt modelId="{DCD495F0-C4B7-470D-B148-7B998E3E3EE1}" type="pres">
      <dgm:prSet presAssocID="{F593C642-F4BD-4ADA-8870-38AB1B59B904}" presName="childNode" presStyleLbl="node1" presStyleIdx="10" presStyleCnt="21">
        <dgm:presLayoutVars>
          <dgm:bulletEnabled val="1"/>
        </dgm:presLayoutVars>
      </dgm:prSet>
      <dgm:spPr>
        <a:xfrm>
          <a:off x="7626906" y="2521057"/>
          <a:ext cx="1113586" cy="940233"/>
        </a:xfrm>
        <a:prstGeom prst="roundRect">
          <a:avLst>
            <a:gd name="adj" fmla="val 10000"/>
          </a:avLst>
        </a:prstGeom>
      </dgm:spPr>
    </dgm:pt>
    <dgm:pt modelId="{A14CBB4A-0C77-43ED-9284-1D44C840AC52}" type="pres">
      <dgm:prSet presAssocID="{F593C642-F4BD-4ADA-8870-38AB1B59B904}" presName="aSpace2" presStyleCnt="0"/>
      <dgm:spPr/>
    </dgm:pt>
    <dgm:pt modelId="{6A2FAE6A-6F86-41E1-867F-F8F729F8F8D8}" type="pres">
      <dgm:prSet presAssocID="{378499E6-A997-40C2-ADE9-0FD9ECF9A01D}" presName="childNode" presStyleLbl="node1" presStyleIdx="11" presStyleCnt="21">
        <dgm:presLayoutVars>
          <dgm:bulletEnabled val="1"/>
        </dgm:presLayoutVars>
      </dgm:prSet>
      <dgm:spPr>
        <a:xfrm>
          <a:off x="7626906" y="3605942"/>
          <a:ext cx="1113586" cy="940233"/>
        </a:xfrm>
        <a:prstGeom prst="roundRect">
          <a:avLst>
            <a:gd name="adj" fmla="val 10000"/>
          </a:avLst>
        </a:prstGeom>
      </dgm:spPr>
    </dgm:pt>
    <dgm:pt modelId="{61FD65FC-A62B-42A9-A7AC-7BDABDA4DC35}" type="pres">
      <dgm:prSet presAssocID="{3F3B67B3-F772-416E-AF21-C5ED826D99B2}" presName="aSpace" presStyleCnt="0"/>
      <dgm:spPr/>
    </dgm:pt>
    <dgm:pt modelId="{04A91B86-5DD7-4DD6-B150-2D85A46D5D62}" type="pres">
      <dgm:prSet presAssocID="{D9B72586-6A10-437D-B394-2836D3305754}" presName="compNode" presStyleCnt="0"/>
      <dgm:spPr/>
    </dgm:pt>
    <dgm:pt modelId="{CDB2FAC4-3E1E-4EC2-95B6-2329A0CABC38}" type="pres">
      <dgm:prSet presAssocID="{D9B72586-6A10-437D-B394-2836D3305754}" presName="aNode" presStyleLbl="bgShp" presStyleIdx="4" presStyleCnt="7"/>
      <dgm:spPr/>
    </dgm:pt>
    <dgm:pt modelId="{D47BAD0C-3320-4AD4-B212-3D4595894FE1}" type="pres">
      <dgm:prSet presAssocID="{D9B72586-6A10-437D-B394-2836D3305754}" presName="textNode" presStyleLbl="bgShp" presStyleIdx="4" presStyleCnt="7"/>
      <dgm:spPr/>
    </dgm:pt>
    <dgm:pt modelId="{A8189645-C4CE-408A-983A-3D751C88F193}" type="pres">
      <dgm:prSet presAssocID="{D9B72586-6A10-437D-B394-2836D3305754}" presName="compChildNode" presStyleCnt="0"/>
      <dgm:spPr/>
    </dgm:pt>
    <dgm:pt modelId="{9F09A6EC-6B72-4E78-893D-9ACF1949F14F}" type="pres">
      <dgm:prSet presAssocID="{D9B72586-6A10-437D-B394-2836D3305754}" presName="theInnerList" presStyleCnt="0"/>
      <dgm:spPr/>
    </dgm:pt>
    <dgm:pt modelId="{8A677D47-8163-4886-B656-8CF4CB267E92}" type="pres">
      <dgm:prSet presAssocID="{1D3FE7E6-20B6-4AED-B730-4F49E6059FF1}" presName="childNode" presStyleLbl="node1" presStyleIdx="12" presStyleCnt="21">
        <dgm:presLayoutVars>
          <dgm:bulletEnabled val="1"/>
        </dgm:presLayoutVars>
      </dgm:prSet>
      <dgm:spPr>
        <a:xfrm>
          <a:off x="9123287" y="1436172"/>
          <a:ext cx="1113586" cy="940233"/>
        </a:xfrm>
        <a:prstGeom prst="roundRect">
          <a:avLst>
            <a:gd name="adj" fmla="val 10000"/>
          </a:avLst>
        </a:prstGeom>
      </dgm:spPr>
    </dgm:pt>
    <dgm:pt modelId="{F4A1B200-86D9-41D8-A972-F885F167D877}" type="pres">
      <dgm:prSet presAssocID="{1D3FE7E6-20B6-4AED-B730-4F49E6059FF1}" presName="aSpace2" presStyleCnt="0"/>
      <dgm:spPr/>
    </dgm:pt>
    <dgm:pt modelId="{851B9BBE-329A-43D1-8150-AC2CA9415CDE}" type="pres">
      <dgm:prSet presAssocID="{9236111A-F62C-40CB-9E59-9C0F363C9E47}" presName="childNode" presStyleLbl="node1" presStyleIdx="13" presStyleCnt="21">
        <dgm:presLayoutVars>
          <dgm:bulletEnabled val="1"/>
        </dgm:presLayoutVars>
      </dgm:prSet>
      <dgm:spPr>
        <a:xfrm>
          <a:off x="9123287" y="2521057"/>
          <a:ext cx="1113586" cy="940233"/>
        </a:xfrm>
        <a:prstGeom prst="roundRect">
          <a:avLst>
            <a:gd name="adj" fmla="val 10000"/>
          </a:avLst>
        </a:prstGeom>
      </dgm:spPr>
    </dgm:pt>
    <dgm:pt modelId="{F94989B2-9324-449A-9F8D-0283B60EBFA1}" type="pres">
      <dgm:prSet presAssocID="{9236111A-F62C-40CB-9E59-9C0F363C9E47}" presName="aSpace2" presStyleCnt="0"/>
      <dgm:spPr/>
    </dgm:pt>
    <dgm:pt modelId="{279F5B30-994E-4CD6-BDCB-8A652F3A5AF3}" type="pres">
      <dgm:prSet presAssocID="{1C1C3CA1-24C0-4953-BD25-3C0CEE187F80}" presName="childNode" presStyleLbl="node1" presStyleIdx="14" presStyleCnt="21">
        <dgm:presLayoutVars>
          <dgm:bulletEnabled val="1"/>
        </dgm:presLayoutVars>
      </dgm:prSet>
      <dgm:spPr>
        <a:xfrm>
          <a:off x="9123287" y="3605942"/>
          <a:ext cx="1113586" cy="940233"/>
        </a:xfrm>
        <a:prstGeom prst="roundRect">
          <a:avLst>
            <a:gd name="adj" fmla="val 10000"/>
          </a:avLst>
        </a:prstGeom>
      </dgm:spPr>
    </dgm:pt>
    <dgm:pt modelId="{ACFA8D70-938A-4BA3-84CF-1031FA1220EA}" type="pres">
      <dgm:prSet presAssocID="{D9B72586-6A10-437D-B394-2836D3305754}" presName="aSpace" presStyleCnt="0"/>
      <dgm:spPr/>
    </dgm:pt>
    <dgm:pt modelId="{CA2A3E26-72F0-413D-814F-1C7B6742035F}" type="pres">
      <dgm:prSet presAssocID="{F78CA0A8-1768-4491-B143-69759C0AF38D}" presName="compNode" presStyleCnt="0"/>
      <dgm:spPr/>
    </dgm:pt>
    <dgm:pt modelId="{F60C9158-070B-48F6-946A-95B8EC941150}" type="pres">
      <dgm:prSet presAssocID="{F78CA0A8-1768-4491-B143-69759C0AF38D}" presName="aNode" presStyleLbl="bgShp" presStyleIdx="5" presStyleCnt="7"/>
      <dgm:spPr/>
    </dgm:pt>
    <dgm:pt modelId="{9B388191-B18A-4E2E-8462-1035238582EA}" type="pres">
      <dgm:prSet presAssocID="{F78CA0A8-1768-4491-B143-69759C0AF38D}" presName="textNode" presStyleLbl="bgShp" presStyleIdx="5" presStyleCnt="7"/>
      <dgm:spPr/>
    </dgm:pt>
    <dgm:pt modelId="{E33EBF9B-93E7-4796-BA93-9102E963D49B}" type="pres">
      <dgm:prSet presAssocID="{F78CA0A8-1768-4491-B143-69759C0AF38D}" presName="compChildNode" presStyleCnt="0"/>
      <dgm:spPr/>
    </dgm:pt>
    <dgm:pt modelId="{6586B121-4830-43F1-8973-283981539601}" type="pres">
      <dgm:prSet presAssocID="{F78CA0A8-1768-4491-B143-69759C0AF38D}" presName="theInnerList" presStyleCnt="0"/>
      <dgm:spPr/>
    </dgm:pt>
    <dgm:pt modelId="{F1C84ECD-71DF-4422-B987-90DF8B324531}" type="pres">
      <dgm:prSet presAssocID="{EC9FCAD4-29F7-4886-AA91-D5A2BEBB2330}" presName="childNode" presStyleLbl="node1" presStyleIdx="15" presStyleCnt="21">
        <dgm:presLayoutVars>
          <dgm:bulletEnabled val="1"/>
        </dgm:presLayoutVars>
      </dgm:prSet>
      <dgm:spPr>
        <a:xfrm>
          <a:off x="8725267" y="1436172"/>
          <a:ext cx="1273664" cy="940233"/>
        </a:xfrm>
        <a:prstGeom prst="roundRect">
          <a:avLst>
            <a:gd name="adj" fmla="val 10000"/>
          </a:avLst>
        </a:prstGeom>
      </dgm:spPr>
    </dgm:pt>
    <dgm:pt modelId="{ADD149F3-0E04-4767-BF7B-B849F1C4E873}" type="pres">
      <dgm:prSet presAssocID="{EC9FCAD4-29F7-4886-AA91-D5A2BEBB2330}" presName="aSpace2" presStyleCnt="0"/>
      <dgm:spPr/>
    </dgm:pt>
    <dgm:pt modelId="{E0FF3584-63EB-4250-96F0-7A4C69493DF5}" type="pres">
      <dgm:prSet presAssocID="{150E4C63-9441-45E9-84AD-1258CB867991}" presName="childNode" presStyleLbl="node1" presStyleIdx="16" presStyleCnt="21">
        <dgm:presLayoutVars>
          <dgm:bulletEnabled val="1"/>
        </dgm:presLayoutVars>
      </dgm:prSet>
      <dgm:spPr>
        <a:xfrm>
          <a:off x="8725267" y="2521057"/>
          <a:ext cx="1273664" cy="940233"/>
        </a:xfrm>
        <a:prstGeom prst="roundRect">
          <a:avLst>
            <a:gd name="adj" fmla="val 10000"/>
          </a:avLst>
        </a:prstGeom>
      </dgm:spPr>
    </dgm:pt>
    <dgm:pt modelId="{421A8CD4-57A1-4E82-8FD1-93C9F9DF46DA}" type="pres">
      <dgm:prSet presAssocID="{150E4C63-9441-45E9-84AD-1258CB867991}" presName="aSpace2" presStyleCnt="0"/>
      <dgm:spPr/>
    </dgm:pt>
    <dgm:pt modelId="{CC2B249C-6CC8-4D79-ABB5-268B82E264D9}" type="pres">
      <dgm:prSet presAssocID="{B27C4829-6B73-47BB-ACFE-763472B55E11}" presName="childNode" presStyleLbl="node1" presStyleIdx="17" presStyleCnt="21">
        <dgm:presLayoutVars>
          <dgm:bulletEnabled val="1"/>
        </dgm:presLayoutVars>
      </dgm:prSet>
      <dgm:spPr>
        <a:xfrm>
          <a:off x="8725267" y="3605942"/>
          <a:ext cx="1273664" cy="940233"/>
        </a:xfrm>
        <a:prstGeom prst="roundRect">
          <a:avLst>
            <a:gd name="adj" fmla="val 10000"/>
          </a:avLst>
        </a:prstGeom>
      </dgm:spPr>
    </dgm:pt>
    <dgm:pt modelId="{C4D5D891-D789-4C85-9A97-0DCEA84917B4}" type="pres">
      <dgm:prSet presAssocID="{F78CA0A8-1768-4491-B143-69759C0AF38D}" presName="aSpace" presStyleCnt="0"/>
      <dgm:spPr/>
    </dgm:pt>
    <dgm:pt modelId="{926ADD1C-0753-4667-B383-4F569C223E0B}" type="pres">
      <dgm:prSet presAssocID="{4C5F6669-3D2F-4DDF-8876-B8CC2534FDE8}" presName="compNode" presStyleCnt="0"/>
      <dgm:spPr/>
    </dgm:pt>
    <dgm:pt modelId="{2F92BC22-6A62-4D97-A453-AB3B2293F31F}" type="pres">
      <dgm:prSet presAssocID="{4C5F6669-3D2F-4DDF-8876-B8CC2534FDE8}" presName="aNode" presStyleLbl="bgShp" presStyleIdx="6" presStyleCnt="7"/>
      <dgm:spPr/>
    </dgm:pt>
    <dgm:pt modelId="{83C00A5B-ED11-460D-AB57-1FA10AD8DFD9}" type="pres">
      <dgm:prSet presAssocID="{4C5F6669-3D2F-4DDF-8876-B8CC2534FDE8}" presName="textNode" presStyleLbl="bgShp" presStyleIdx="6" presStyleCnt="7"/>
      <dgm:spPr/>
    </dgm:pt>
    <dgm:pt modelId="{F0890A58-CDED-402C-8D3C-420C59414B67}" type="pres">
      <dgm:prSet presAssocID="{4C5F6669-3D2F-4DDF-8876-B8CC2534FDE8}" presName="compChildNode" presStyleCnt="0"/>
      <dgm:spPr/>
    </dgm:pt>
    <dgm:pt modelId="{484F5CB9-FE9A-4B2B-84AF-6E6CB121C94B}" type="pres">
      <dgm:prSet presAssocID="{4C5F6669-3D2F-4DDF-8876-B8CC2534FDE8}" presName="theInnerList" presStyleCnt="0"/>
      <dgm:spPr/>
    </dgm:pt>
    <dgm:pt modelId="{FF2BE3FC-01A8-4DCB-A26D-3C148E1700B4}" type="pres">
      <dgm:prSet presAssocID="{43E25C1F-FED3-4F3B-8CAC-9F4695E7CEE3}" presName="childNode" presStyleLbl="node1" presStyleIdx="18" presStyleCnt="21">
        <dgm:presLayoutVars>
          <dgm:bulletEnabled val="1"/>
        </dgm:presLayoutVars>
      </dgm:prSet>
      <dgm:spPr>
        <a:xfrm>
          <a:off x="10619669" y="1436172"/>
          <a:ext cx="1113586" cy="940233"/>
        </a:xfrm>
        <a:prstGeom prst="roundRect">
          <a:avLst>
            <a:gd name="adj" fmla="val 10000"/>
          </a:avLst>
        </a:prstGeom>
      </dgm:spPr>
    </dgm:pt>
    <dgm:pt modelId="{E7C341FB-6893-4F8C-9BE3-1FF1E242B59F}" type="pres">
      <dgm:prSet presAssocID="{43E25C1F-FED3-4F3B-8CAC-9F4695E7CEE3}" presName="aSpace2" presStyleCnt="0"/>
      <dgm:spPr/>
    </dgm:pt>
    <dgm:pt modelId="{4A64FB51-9C5A-47F3-9043-4C400C663288}" type="pres">
      <dgm:prSet presAssocID="{95078E1B-546A-4614-873F-BB7DE02479B9}" presName="childNode" presStyleLbl="node1" presStyleIdx="19" presStyleCnt="21">
        <dgm:presLayoutVars>
          <dgm:bulletEnabled val="1"/>
        </dgm:presLayoutVars>
      </dgm:prSet>
      <dgm:spPr>
        <a:xfrm>
          <a:off x="10619669" y="2521057"/>
          <a:ext cx="1113586" cy="940233"/>
        </a:xfrm>
        <a:prstGeom prst="roundRect">
          <a:avLst>
            <a:gd name="adj" fmla="val 10000"/>
          </a:avLst>
        </a:prstGeom>
      </dgm:spPr>
    </dgm:pt>
    <dgm:pt modelId="{F350D2DD-F39E-4EEE-98CA-BC057AA749BB}" type="pres">
      <dgm:prSet presAssocID="{95078E1B-546A-4614-873F-BB7DE02479B9}" presName="aSpace2" presStyleCnt="0"/>
      <dgm:spPr/>
    </dgm:pt>
    <dgm:pt modelId="{AC4FC281-8698-4B7C-BADC-DCB266F0E56F}" type="pres">
      <dgm:prSet presAssocID="{AD79FBB3-7B45-405A-B23D-639220401FFF}" presName="childNode" presStyleLbl="node1" presStyleIdx="20" presStyleCnt="21">
        <dgm:presLayoutVars>
          <dgm:bulletEnabled val="1"/>
        </dgm:presLayoutVars>
      </dgm:prSet>
      <dgm:spPr>
        <a:xfrm>
          <a:off x="10619669" y="3605942"/>
          <a:ext cx="1113586" cy="940233"/>
        </a:xfrm>
        <a:prstGeom prst="roundRect">
          <a:avLst>
            <a:gd name="adj" fmla="val 10000"/>
          </a:avLst>
        </a:prstGeom>
      </dgm:spPr>
    </dgm:pt>
  </dgm:ptLst>
  <dgm:cxnLst>
    <dgm:cxn modelId="{6C462F07-CC29-40E3-A2AD-AB1E034F20DF}" srcId="{D9B72586-6A10-437D-B394-2836D3305754}" destId="{9236111A-F62C-40CB-9E59-9C0F363C9E47}" srcOrd="1" destOrd="0" parTransId="{BB331673-E583-4555-A4D2-1C92B9471815}" sibTransId="{4CC789E1-B1F8-4A68-931B-B13C2AFB0DA1}"/>
    <dgm:cxn modelId="{20966108-77E5-47DC-8DC6-668B6A6AA6C8}" type="presOf" srcId="{98D41F16-6DEF-4B17-93CE-C3E0FC8C9535}" destId="{F058DE83-A1FD-4545-81E2-53FB9B1FD5EE}" srcOrd="0" destOrd="0" presId="urn:microsoft.com/office/officeart/2005/8/layout/lProcess2"/>
    <dgm:cxn modelId="{23170F0B-BEF6-4C99-B82F-F0033AEA1CB3}" srcId="{3F3B67B3-F772-416E-AF21-C5ED826D99B2}" destId="{98D41F16-6DEF-4B17-93CE-C3E0FC8C9535}" srcOrd="0" destOrd="0" parTransId="{9F2D4707-EB66-4F39-A5D4-ED9E4DFA0326}" sibTransId="{933E0E9E-5E6F-49AF-9A9B-AB4B025B7470}"/>
    <dgm:cxn modelId="{CCC1CC0E-6F20-41FE-9DA9-FC5CDA62B719}" type="presOf" srcId="{1C1C3CA1-24C0-4953-BD25-3C0CEE187F80}" destId="{279F5B30-994E-4CD6-BDCB-8A652F3A5AF3}" srcOrd="0" destOrd="0" presId="urn:microsoft.com/office/officeart/2005/8/layout/lProcess2"/>
    <dgm:cxn modelId="{3E47F211-405D-4419-A26F-397C3DD590A4}" type="presOf" srcId="{75EC4735-CEFF-43BC-B5A2-20FC2F412416}" destId="{88B10596-A63E-442B-ABA3-A606DD400682}" srcOrd="0" destOrd="0" presId="urn:microsoft.com/office/officeart/2005/8/layout/lProcess2"/>
    <dgm:cxn modelId="{FD479914-CD4C-48BA-9AFF-6C20FBA287DB}" srcId="{9A768461-A510-44F1-8B7F-A74A89CDD056}" destId="{3F3B67B3-F772-416E-AF21-C5ED826D99B2}" srcOrd="3" destOrd="0" parTransId="{1FEE6471-0A09-45B4-9819-4FEECC1DC648}" sibTransId="{4B13D0B9-A6BC-49F0-B2DE-D37E6AC707B1}"/>
    <dgm:cxn modelId="{A87E3017-2391-4334-A481-ECC51202BD8E}" srcId="{4C5F6669-3D2F-4DDF-8876-B8CC2534FDE8}" destId="{43E25C1F-FED3-4F3B-8CAC-9F4695E7CEE3}" srcOrd="0" destOrd="0" parTransId="{2AD24433-D6E1-434B-911E-4C020A46A8DD}" sibTransId="{4740B733-F5E6-40A8-869C-7CC1D136B020}"/>
    <dgm:cxn modelId="{4C62F018-1F0C-4E2B-BC80-3876373E6EBA}" type="presOf" srcId="{01141D44-1463-4791-A5ED-003422892FB3}" destId="{F3AEE47E-FF15-4B4C-A42C-57308ED31E9A}" srcOrd="0" destOrd="0" presId="urn:microsoft.com/office/officeart/2005/8/layout/lProcess2"/>
    <dgm:cxn modelId="{19FB6F21-4F3D-4581-91FC-E4D679D601C9}" type="presOf" srcId="{AD79FBB3-7B45-405A-B23D-639220401FFF}" destId="{AC4FC281-8698-4B7C-BADC-DCB266F0E56F}" srcOrd="0" destOrd="0" presId="urn:microsoft.com/office/officeart/2005/8/layout/lProcess2"/>
    <dgm:cxn modelId="{0A3F5B23-BC18-4B4A-B9F9-38434A9E79CD}" type="presOf" srcId="{378499E6-A997-40C2-ADE9-0FD9ECF9A01D}" destId="{6A2FAE6A-6F86-41E1-867F-F8F729F8F8D8}" srcOrd="0" destOrd="0" presId="urn:microsoft.com/office/officeart/2005/8/layout/lProcess2"/>
    <dgm:cxn modelId="{FC0B1829-31E8-44D7-B149-A229B80D41B0}" type="presOf" srcId="{EC9FCAD4-29F7-4886-AA91-D5A2BEBB2330}" destId="{F1C84ECD-71DF-4422-B987-90DF8B324531}" srcOrd="0" destOrd="0" presId="urn:microsoft.com/office/officeart/2005/8/layout/lProcess2"/>
    <dgm:cxn modelId="{B7E7E839-7E7A-45D5-B74E-CB479683003F}" type="presOf" srcId="{43E25C1F-FED3-4F3B-8CAC-9F4695E7CEE3}" destId="{FF2BE3FC-01A8-4DCB-A26D-3C148E1700B4}" srcOrd="0" destOrd="0" presId="urn:microsoft.com/office/officeart/2005/8/layout/lProcess2"/>
    <dgm:cxn modelId="{D563D03B-DE08-449B-B8EF-6024EEDA96C9}" srcId="{D9B72586-6A10-437D-B394-2836D3305754}" destId="{1D3FE7E6-20B6-4AED-B730-4F49E6059FF1}" srcOrd="0" destOrd="0" parTransId="{321F878C-6C9D-47D6-AAF2-1FDF7635AAB7}" sibTransId="{BFA79805-557B-4D78-AA4B-B498CDF3A14E}"/>
    <dgm:cxn modelId="{B4CD6140-DB81-45E4-AAA3-26485DE10AF7}" type="presOf" srcId="{3F3B67B3-F772-416E-AF21-C5ED826D99B2}" destId="{C64A33C0-C414-4E77-8B48-E001E852F87B}" srcOrd="1" destOrd="0" presId="urn:microsoft.com/office/officeart/2005/8/layout/lProcess2"/>
    <dgm:cxn modelId="{8A53135D-1563-4449-B9AC-2ED2CA0726ED}" type="presOf" srcId="{D9B72586-6A10-437D-B394-2836D3305754}" destId="{CDB2FAC4-3E1E-4EC2-95B6-2329A0CABC38}" srcOrd="0" destOrd="0" presId="urn:microsoft.com/office/officeart/2005/8/layout/lProcess2"/>
    <dgm:cxn modelId="{683F3C5E-BCCB-4E1C-ACC1-53F78F5FB09B}" srcId="{A254EE2C-EBAD-4343-B73B-C893DA0C7560}" destId="{56DFE369-0A36-4D80-B95E-45116911B49A}" srcOrd="1" destOrd="0" parTransId="{ED4A3571-F8F2-4BC5-B33E-C86B39F70C29}" sibTransId="{2A9AE9BB-EC3A-4A5B-B05F-E80743121BB5}"/>
    <dgm:cxn modelId="{536D9061-DB64-442D-BE33-F5EB0826419F}" type="presOf" srcId="{B27C4829-6B73-47BB-ACFE-763472B55E11}" destId="{CC2B249C-6CC8-4D79-ABB5-268B82E264D9}" srcOrd="0" destOrd="0" presId="urn:microsoft.com/office/officeart/2005/8/layout/lProcess2"/>
    <dgm:cxn modelId="{405D9265-0EE4-4948-8768-5E0A70BB4AD1}" srcId="{D9B72586-6A10-437D-B394-2836D3305754}" destId="{1C1C3CA1-24C0-4953-BD25-3C0CEE187F80}" srcOrd="2" destOrd="0" parTransId="{541C7F51-06E3-43AF-AF75-46B3EAB42C94}" sibTransId="{5A8205DF-B69B-4B54-916B-0FD739EB204C}"/>
    <dgm:cxn modelId="{B30A2B67-A481-47D1-A968-9C2319E3B3AD}" type="presOf" srcId="{F593C642-F4BD-4ADA-8870-38AB1B59B904}" destId="{DCD495F0-C4B7-470D-B148-7B998E3E3EE1}" srcOrd="0" destOrd="0" presId="urn:microsoft.com/office/officeart/2005/8/layout/lProcess2"/>
    <dgm:cxn modelId="{07B32248-939D-4DA4-B22B-7A658704D3C0}" srcId="{9A768461-A510-44F1-8B7F-A74A89CDD056}" destId="{4C5F6669-3D2F-4DDF-8876-B8CC2534FDE8}" srcOrd="6" destOrd="0" parTransId="{8D914FEA-F5A4-4581-B6AF-7732DB1D6F8C}" sibTransId="{04696708-A373-46AB-8E29-B66787F30C69}"/>
    <dgm:cxn modelId="{E2F6534A-2ECC-4312-B768-58790B4F0E8B}" type="presOf" srcId="{A254EE2C-EBAD-4343-B73B-C893DA0C7560}" destId="{C677EE17-541F-4500-AFF5-3821006A6B29}" srcOrd="1" destOrd="0" presId="urn:microsoft.com/office/officeart/2005/8/layout/lProcess2"/>
    <dgm:cxn modelId="{2384DE4D-2B75-4A7B-B1A0-F4AF43E90CC1}" srcId="{9A768461-A510-44F1-8B7F-A74A89CDD056}" destId="{D9B72586-6A10-437D-B394-2836D3305754}" srcOrd="4" destOrd="0" parTransId="{842FD494-0022-43BB-839A-3878FB34A74E}" sibTransId="{80EA4D2E-333C-476B-B43B-73238199422C}"/>
    <dgm:cxn modelId="{E59D344F-C929-49E5-8423-6A0887F22E1F}" type="presOf" srcId="{9A768461-A510-44F1-8B7F-A74A89CDD056}" destId="{53B41D99-0898-494A-B93D-E1E1A8BD8A42}" srcOrd="0" destOrd="0" presId="urn:microsoft.com/office/officeart/2005/8/layout/lProcess2"/>
    <dgm:cxn modelId="{05F26A4F-8FFA-42CD-9F90-87BA5D58E79C}" srcId="{0F0E6CA8-7FE1-458B-98AC-40F27316BF78}" destId="{75EC4735-CEFF-43BC-B5A2-20FC2F412416}" srcOrd="2" destOrd="0" parTransId="{81A05D23-557C-4B8C-811B-F4A896B730A5}" sibTransId="{B3DD5F6D-0D4D-422E-94B9-4636948DCC1E}"/>
    <dgm:cxn modelId="{094C956F-2589-4B29-A118-B272F5237116}" type="presOf" srcId="{60D5A42A-6092-4644-A6C6-CFD8710887DC}" destId="{97B195CC-8BF6-4E5D-84BC-C4612CD91B00}" srcOrd="0" destOrd="0" presId="urn:microsoft.com/office/officeart/2005/8/layout/lProcess2"/>
    <dgm:cxn modelId="{A465F850-6B0E-4D19-A1A1-00C62B184D8E}" type="presOf" srcId="{8166F900-7631-4192-B21B-F101B4F84C1F}" destId="{53AB57FD-E08A-4D18-8AAE-F0062377DB7A}" srcOrd="0" destOrd="0" presId="urn:microsoft.com/office/officeart/2005/8/layout/lProcess2"/>
    <dgm:cxn modelId="{C250A351-5AE4-4B5F-85B4-8500E53BB7B6}" type="presOf" srcId="{4C5F6669-3D2F-4DDF-8876-B8CC2534FDE8}" destId="{2F92BC22-6A62-4D97-A453-AB3B2293F31F}" srcOrd="0" destOrd="0" presId="urn:microsoft.com/office/officeart/2005/8/layout/lProcess2"/>
    <dgm:cxn modelId="{AAEF2253-5DC0-4D47-8F76-36564C9B0C2C}" type="presOf" srcId="{0F0E6CA8-7FE1-458B-98AC-40F27316BF78}" destId="{C0218B8E-B892-40A6-A94F-53BA3FF9F6CD}" srcOrd="0" destOrd="0" presId="urn:microsoft.com/office/officeart/2005/8/layout/lProcess2"/>
    <dgm:cxn modelId="{623DFE76-790B-40DD-B2D4-482E0755067C}" type="presOf" srcId="{3F3B67B3-F772-416E-AF21-C5ED826D99B2}" destId="{62B3E3C4-4E8D-4CED-8270-4DEC529F67A8}" srcOrd="0" destOrd="0" presId="urn:microsoft.com/office/officeart/2005/8/layout/lProcess2"/>
    <dgm:cxn modelId="{16B52E57-D659-49B5-BC7E-0F6884E73AB4}" srcId="{A254EE2C-EBAD-4343-B73B-C893DA0C7560}" destId="{01141D44-1463-4791-A5ED-003422892FB3}" srcOrd="0" destOrd="0" parTransId="{25621557-94BD-49DF-BBC0-C59850AEC2CA}" sibTransId="{075425A7-8EEA-4100-A748-E7395EEDC1CA}"/>
    <dgm:cxn modelId="{5109BB57-1696-46FE-9EC9-B029D5A9E023}" srcId="{9A768461-A510-44F1-8B7F-A74A89CDD056}" destId="{A254EE2C-EBAD-4343-B73B-C893DA0C7560}" srcOrd="1" destOrd="0" parTransId="{47ECF3AF-8DAC-4CEB-AFD9-DFC5C2A85828}" sibTransId="{7E61C158-0FF9-4116-994C-A672362306E1}"/>
    <dgm:cxn modelId="{0AE1C75A-CE97-4FFA-8252-E271294ADF5A}" srcId="{3F3B67B3-F772-416E-AF21-C5ED826D99B2}" destId="{F593C642-F4BD-4ADA-8870-38AB1B59B904}" srcOrd="1" destOrd="0" parTransId="{B05459FF-E2E0-4942-A93B-1DD4E67F59CD}" sibTransId="{813D9339-83DC-4DA2-BE42-0E54AD7D6BDC}"/>
    <dgm:cxn modelId="{FDF9F685-9EFD-4595-A5D4-65AFBA854977}" type="presOf" srcId="{95078E1B-546A-4614-873F-BB7DE02479B9}" destId="{4A64FB51-9C5A-47F3-9043-4C400C663288}" srcOrd="0" destOrd="0" presId="urn:microsoft.com/office/officeart/2005/8/layout/lProcess2"/>
    <dgm:cxn modelId="{3847BD86-FA92-441F-B1BE-4FF861331FA4}" type="presOf" srcId="{4C5F6669-3D2F-4DDF-8876-B8CC2534FDE8}" destId="{83C00A5B-ED11-460D-AB57-1FA10AD8DFD9}" srcOrd="1" destOrd="0" presId="urn:microsoft.com/office/officeart/2005/8/layout/lProcess2"/>
    <dgm:cxn modelId="{C4140C90-5BEC-4EB8-BD76-A766BE95393D}" srcId="{F78CA0A8-1768-4491-B143-69759C0AF38D}" destId="{B27C4829-6B73-47BB-ACFE-763472B55E11}" srcOrd="2" destOrd="0" parTransId="{D332FF36-EB5C-41BD-80FF-123D29752EA7}" sibTransId="{607CF063-C025-4C70-983C-478E5210A209}"/>
    <dgm:cxn modelId="{AD64C991-ABA8-432C-9868-99551CAB010E}" srcId="{4C5F6669-3D2F-4DDF-8876-B8CC2534FDE8}" destId="{95078E1B-546A-4614-873F-BB7DE02479B9}" srcOrd="1" destOrd="0" parTransId="{194896D6-34AC-4FE9-B4B2-10DB97917F9C}" sibTransId="{1EA330CD-173F-42F2-9591-C93E7AEFF67D}"/>
    <dgm:cxn modelId="{53F25993-9B48-46E7-8AC7-E0BBBB66F907}" srcId="{9A768461-A510-44F1-8B7F-A74A89CDD056}" destId="{F78CA0A8-1768-4491-B143-69759C0AF38D}" srcOrd="5" destOrd="0" parTransId="{29109B4D-9073-4DD4-B3DE-73BFE96DEE92}" sibTransId="{3CAE844A-0CB4-4C9D-83FE-A0272CA91777}"/>
    <dgm:cxn modelId="{6E129F9C-618D-4131-B123-4E48C9663603}" type="presOf" srcId="{F78CA0A8-1768-4491-B143-69759C0AF38D}" destId="{F60C9158-070B-48F6-946A-95B8EC941150}" srcOrd="0" destOrd="0" presId="urn:microsoft.com/office/officeart/2005/8/layout/lProcess2"/>
    <dgm:cxn modelId="{DD0C6A9F-6563-4A83-9F4D-2262E0386EE5}" type="presOf" srcId="{5E01BFB5-5E75-4D0E-939B-09830D163ECB}" destId="{85037157-E743-460F-ACCA-25735910DD5D}" srcOrd="0" destOrd="0" presId="urn:microsoft.com/office/officeart/2005/8/layout/lProcess2"/>
    <dgm:cxn modelId="{4BA3BEA0-C017-4BFC-97C0-2E963EBA92C2}" type="presOf" srcId="{D9B72586-6A10-437D-B394-2836D3305754}" destId="{D47BAD0C-3320-4AD4-B212-3D4595894FE1}" srcOrd="1" destOrd="0" presId="urn:microsoft.com/office/officeart/2005/8/layout/lProcess2"/>
    <dgm:cxn modelId="{B247E9A1-F187-4229-9212-9AA4163CA4EA}" type="presOf" srcId="{56DFE369-0A36-4D80-B95E-45116911B49A}" destId="{D955C792-7B6C-4A7E-B57F-77CB7B64C548}" srcOrd="0" destOrd="0" presId="urn:microsoft.com/office/officeart/2005/8/layout/lProcess2"/>
    <dgm:cxn modelId="{7CD7FDA7-8F84-40C5-A850-2771613F08B3}" type="presOf" srcId="{F2EDF01C-FD94-4306-AE84-8CD11331B314}" destId="{3AEBA96A-F563-43E5-9CE2-684417D51A68}" srcOrd="0" destOrd="0" presId="urn:microsoft.com/office/officeart/2005/8/layout/lProcess2"/>
    <dgm:cxn modelId="{B4ADD2B1-8BE9-45DB-8B20-FBBF1D51105E}" type="presOf" srcId="{A254EE2C-EBAD-4343-B73B-C893DA0C7560}" destId="{B9724D8E-D442-4DC0-B8BC-0BE4FBE839AF}" srcOrd="0" destOrd="0" presId="urn:microsoft.com/office/officeart/2005/8/layout/lProcess2"/>
    <dgm:cxn modelId="{007BFDB4-46C7-4843-947D-ACB178391FFD}" srcId="{F78CA0A8-1768-4491-B143-69759C0AF38D}" destId="{EC9FCAD4-29F7-4886-AA91-D5A2BEBB2330}" srcOrd="0" destOrd="0" parTransId="{B73644CE-A157-4EC8-A8DA-842C0475C841}" sibTransId="{6D4B1EAB-E08A-467B-966E-3C5DE4606DAB}"/>
    <dgm:cxn modelId="{4803F8B5-D741-4AA5-BA94-7D445AD698D5}" type="presOf" srcId="{F78CA0A8-1768-4491-B143-69759C0AF38D}" destId="{9B388191-B18A-4E2E-8462-1035238582EA}" srcOrd="1" destOrd="0" presId="urn:microsoft.com/office/officeart/2005/8/layout/lProcess2"/>
    <dgm:cxn modelId="{BE9F9DB8-004C-453D-A479-DCAE81E13757}" type="presOf" srcId="{0F0E6CA8-7FE1-458B-98AC-40F27316BF78}" destId="{30A2BC40-24C1-4042-90BD-4CF2C79AAE74}" srcOrd="1" destOrd="0" presId="urn:microsoft.com/office/officeart/2005/8/layout/lProcess2"/>
    <dgm:cxn modelId="{C228A0BC-72CA-4B56-AB76-3619DC6E3422}" srcId="{9A768461-A510-44F1-8B7F-A74A89CDD056}" destId="{0F0E6CA8-7FE1-458B-98AC-40F27316BF78}" srcOrd="2" destOrd="0" parTransId="{4456F953-E86B-4D1B-9847-8AF7E2A05D2B}" sibTransId="{D486CA20-5EE0-44CE-88A2-11D8327F8CC8}"/>
    <dgm:cxn modelId="{EB0D95BF-D99C-49D6-BD9C-6ED0E5D5CAAC}" type="presOf" srcId="{03338E59-47D7-45B9-9FE4-210B9DC3F2FB}" destId="{D0B91F2C-BB7E-4B9F-968B-C3B660230994}" srcOrd="0" destOrd="0" presId="urn:microsoft.com/office/officeart/2005/8/layout/lProcess2"/>
    <dgm:cxn modelId="{7FD2FEC8-77D7-4988-A379-C65CEC5BB833}" srcId="{9A768461-A510-44F1-8B7F-A74A89CDD056}" destId="{F2EDF01C-FD94-4306-AE84-8CD11331B314}" srcOrd="0" destOrd="0" parTransId="{2EBDA845-CF60-444D-80BB-D8BA1310DF96}" sibTransId="{409B4D92-5D3D-4C80-8819-0B5770B1D1AF}"/>
    <dgm:cxn modelId="{297861CE-62C5-423C-8286-6787741F78A4}" srcId="{F2EDF01C-FD94-4306-AE84-8CD11331B314}" destId="{5E01BFB5-5E75-4D0E-939B-09830D163ECB}" srcOrd="0" destOrd="0" parTransId="{E5A922F7-75EB-4654-ACFD-5C67825144FC}" sibTransId="{52B29DEE-B688-49D4-8544-A587614E2E12}"/>
    <dgm:cxn modelId="{5E9773D5-4BB9-4670-84DF-A1ED38BD3679}" srcId="{0F0E6CA8-7FE1-458B-98AC-40F27316BF78}" destId="{0A2A795E-3CCA-4F65-9721-ED9B214FF561}" srcOrd="0" destOrd="0" parTransId="{739933A6-35E7-4A25-BE6B-1FF68985D177}" sibTransId="{D190F68D-31A6-4761-A452-9228FD129667}"/>
    <dgm:cxn modelId="{A3A4B3D6-22BA-427A-99D8-000E878E2756}" type="presOf" srcId="{150E4C63-9441-45E9-84AD-1258CB867991}" destId="{E0FF3584-63EB-4250-96F0-7A4C69493DF5}" srcOrd="0" destOrd="0" presId="urn:microsoft.com/office/officeart/2005/8/layout/lProcess2"/>
    <dgm:cxn modelId="{FED470D9-52C2-480C-A633-75D9B25361D1}" type="presOf" srcId="{D5ECC49E-70BF-4EA9-BD9E-60D7903A9351}" destId="{7653040B-9C3E-4A4B-9CEA-BEE60495F7B1}" srcOrd="0" destOrd="0" presId="urn:microsoft.com/office/officeart/2005/8/layout/lProcess2"/>
    <dgm:cxn modelId="{2DE0DADF-9632-4B0C-A658-E460D9EA85E9}" type="presOf" srcId="{F2EDF01C-FD94-4306-AE84-8CD11331B314}" destId="{91663534-1C3C-428B-ACCA-591AFF2172E6}" srcOrd="1" destOrd="0" presId="urn:microsoft.com/office/officeart/2005/8/layout/lProcess2"/>
    <dgm:cxn modelId="{8C803CE3-5195-47A1-9755-AE46663C023D}" srcId="{4C5F6669-3D2F-4DDF-8876-B8CC2534FDE8}" destId="{AD79FBB3-7B45-405A-B23D-639220401FFF}" srcOrd="2" destOrd="0" parTransId="{2F918A2C-7E54-41A9-B2F1-1A39CDFF90FE}" sibTransId="{6E93087A-A02F-4827-8E82-59194B08745C}"/>
    <dgm:cxn modelId="{BA0EF9E3-1433-4ACB-8E06-17D71BD3C313}" type="presOf" srcId="{1D3FE7E6-20B6-4AED-B730-4F49E6059FF1}" destId="{8A677D47-8163-4886-B656-8CF4CB267E92}" srcOrd="0" destOrd="0" presId="urn:microsoft.com/office/officeart/2005/8/layout/lProcess2"/>
    <dgm:cxn modelId="{8C078BE4-500F-418F-999A-0C46C71C25A3}" srcId="{3F3B67B3-F772-416E-AF21-C5ED826D99B2}" destId="{378499E6-A997-40C2-ADE9-0FD9ECF9A01D}" srcOrd="2" destOrd="0" parTransId="{EA1DF648-412B-44AD-8BC0-E7AD25F4D1EB}" sibTransId="{1E133F32-757D-448F-9104-ED52CA81359B}"/>
    <dgm:cxn modelId="{B138D6E7-169F-4B00-A05C-0132B2719F08}" srcId="{A254EE2C-EBAD-4343-B73B-C893DA0C7560}" destId="{60D5A42A-6092-4644-A6C6-CFD8710887DC}" srcOrd="2" destOrd="0" parTransId="{F11CA5D5-BCB8-40E9-A6B9-4CB709C19399}" sibTransId="{F7EBDF84-CC2D-42CB-A674-566CF6B955C3}"/>
    <dgm:cxn modelId="{FFED8EE9-E54B-49EC-A41A-BEDC54886FA3}" type="presOf" srcId="{0A2A795E-3CCA-4F65-9721-ED9B214FF561}" destId="{88CC4E81-3605-48FC-85E1-786B4CD767D1}" srcOrd="0" destOrd="0" presId="urn:microsoft.com/office/officeart/2005/8/layout/lProcess2"/>
    <dgm:cxn modelId="{6F5230EB-ABCB-4779-9125-DA2A0548E019}" srcId="{F2EDF01C-FD94-4306-AE84-8CD11331B314}" destId="{8166F900-7631-4192-B21B-F101B4F84C1F}" srcOrd="1" destOrd="0" parTransId="{74BCD5F2-CA47-464C-AA52-C05276B2478E}" sibTransId="{B2464E4A-5EA9-41C6-B7F2-D19970366439}"/>
    <dgm:cxn modelId="{CA6197EF-F384-4ED0-A058-9F1043A810E7}" srcId="{F78CA0A8-1768-4491-B143-69759C0AF38D}" destId="{150E4C63-9441-45E9-84AD-1258CB867991}" srcOrd="1" destOrd="0" parTransId="{BE5777B0-1BF4-42B2-9F0C-3235D564E66D}" sibTransId="{E034BBFF-64FE-483E-910A-447DB686FC19}"/>
    <dgm:cxn modelId="{F33FB8F8-EF3E-4197-8812-C45068909318}" srcId="{F2EDF01C-FD94-4306-AE84-8CD11331B314}" destId="{D5ECC49E-70BF-4EA9-BD9E-60D7903A9351}" srcOrd="2" destOrd="0" parTransId="{D21D5CF5-6490-48E4-A48B-72DC4A084ED7}" sibTransId="{D3D48168-7781-4957-ADDF-1F883E511036}"/>
    <dgm:cxn modelId="{86F96AF9-444B-4191-B476-EEF9C725E2D0}" type="presOf" srcId="{9236111A-F62C-40CB-9E59-9C0F363C9E47}" destId="{851B9BBE-329A-43D1-8150-AC2CA9415CDE}" srcOrd="0" destOrd="0" presId="urn:microsoft.com/office/officeart/2005/8/layout/lProcess2"/>
    <dgm:cxn modelId="{05E57DFA-9D19-4F91-A025-F4E9A59A9BB0}" srcId="{0F0E6CA8-7FE1-458B-98AC-40F27316BF78}" destId="{03338E59-47D7-45B9-9FE4-210B9DC3F2FB}" srcOrd="1" destOrd="0" parTransId="{7D8A11D2-3369-4240-A523-4E3EC53C2EE2}" sibTransId="{CA16CD9F-FBCC-4309-A2B8-9562043D945E}"/>
    <dgm:cxn modelId="{787C6D9E-502F-42DC-A74D-574EF6D14C32}" type="presParOf" srcId="{53B41D99-0898-494A-B93D-E1E1A8BD8A42}" destId="{A75F72FA-5E4B-4795-9F92-1943D1D3D407}" srcOrd="0" destOrd="0" presId="urn:microsoft.com/office/officeart/2005/8/layout/lProcess2"/>
    <dgm:cxn modelId="{7A7EB799-88D6-489C-9DAA-32FF7970B9A7}" type="presParOf" srcId="{A75F72FA-5E4B-4795-9F92-1943D1D3D407}" destId="{3AEBA96A-F563-43E5-9CE2-684417D51A68}" srcOrd="0" destOrd="0" presId="urn:microsoft.com/office/officeart/2005/8/layout/lProcess2"/>
    <dgm:cxn modelId="{8AFC5AD1-6700-4454-B11A-50033EDAF883}" type="presParOf" srcId="{A75F72FA-5E4B-4795-9F92-1943D1D3D407}" destId="{91663534-1C3C-428B-ACCA-591AFF2172E6}" srcOrd="1" destOrd="0" presId="urn:microsoft.com/office/officeart/2005/8/layout/lProcess2"/>
    <dgm:cxn modelId="{16C97C7E-05AC-4034-993E-BEE5FD55EE75}" type="presParOf" srcId="{A75F72FA-5E4B-4795-9F92-1943D1D3D407}" destId="{7FEB5711-6922-44D4-A97C-028B32D6EA46}" srcOrd="2" destOrd="0" presId="urn:microsoft.com/office/officeart/2005/8/layout/lProcess2"/>
    <dgm:cxn modelId="{857BADDA-410E-4C8A-8DD2-E37973720240}" type="presParOf" srcId="{7FEB5711-6922-44D4-A97C-028B32D6EA46}" destId="{4304F388-9E0E-4FA2-8F7C-1535BCD50E0E}" srcOrd="0" destOrd="0" presId="urn:microsoft.com/office/officeart/2005/8/layout/lProcess2"/>
    <dgm:cxn modelId="{BF8409A8-6139-470A-A736-D997DBB5DE0D}" type="presParOf" srcId="{4304F388-9E0E-4FA2-8F7C-1535BCD50E0E}" destId="{85037157-E743-460F-ACCA-25735910DD5D}" srcOrd="0" destOrd="0" presId="urn:microsoft.com/office/officeart/2005/8/layout/lProcess2"/>
    <dgm:cxn modelId="{95525BC1-5803-40B2-9BA0-F6D910647CC6}" type="presParOf" srcId="{4304F388-9E0E-4FA2-8F7C-1535BCD50E0E}" destId="{55A05DE7-6243-45EA-ACFA-5C26822B9032}" srcOrd="1" destOrd="0" presId="urn:microsoft.com/office/officeart/2005/8/layout/lProcess2"/>
    <dgm:cxn modelId="{254B1C3B-47FB-4026-8C4F-79FA8D72F84F}" type="presParOf" srcId="{4304F388-9E0E-4FA2-8F7C-1535BCD50E0E}" destId="{53AB57FD-E08A-4D18-8AAE-F0062377DB7A}" srcOrd="2" destOrd="0" presId="urn:microsoft.com/office/officeart/2005/8/layout/lProcess2"/>
    <dgm:cxn modelId="{F413BD79-20A3-4CF3-A4D4-09346DFEF454}" type="presParOf" srcId="{4304F388-9E0E-4FA2-8F7C-1535BCD50E0E}" destId="{853EBA97-7570-4341-A821-7FD56C2F3475}" srcOrd="3" destOrd="0" presId="urn:microsoft.com/office/officeart/2005/8/layout/lProcess2"/>
    <dgm:cxn modelId="{6FFBCEB2-D930-468E-9330-6899740DE63D}" type="presParOf" srcId="{4304F388-9E0E-4FA2-8F7C-1535BCD50E0E}" destId="{7653040B-9C3E-4A4B-9CEA-BEE60495F7B1}" srcOrd="4" destOrd="0" presId="urn:microsoft.com/office/officeart/2005/8/layout/lProcess2"/>
    <dgm:cxn modelId="{9D79DFF9-0B73-492F-9386-20248DAA68F3}" type="presParOf" srcId="{53B41D99-0898-494A-B93D-E1E1A8BD8A42}" destId="{414E9953-EF64-4CD4-B7A5-A97A589BC278}" srcOrd="1" destOrd="0" presId="urn:microsoft.com/office/officeart/2005/8/layout/lProcess2"/>
    <dgm:cxn modelId="{BF006F4F-CCBF-4C2D-A0BF-FBBF7C20E23D}" type="presParOf" srcId="{53B41D99-0898-494A-B93D-E1E1A8BD8A42}" destId="{1D05A424-C5B4-48D8-8C4F-FED5BCC0AE52}" srcOrd="2" destOrd="0" presId="urn:microsoft.com/office/officeart/2005/8/layout/lProcess2"/>
    <dgm:cxn modelId="{4D6EF1C6-E70A-4578-A783-4C33E94F966B}" type="presParOf" srcId="{1D05A424-C5B4-48D8-8C4F-FED5BCC0AE52}" destId="{B9724D8E-D442-4DC0-B8BC-0BE4FBE839AF}" srcOrd="0" destOrd="0" presId="urn:microsoft.com/office/officeart/2005/8/layout/lProcess2"/>
    <dgm:cxn modelId="{7D8A7B58-DB5C-4C10-9180-37C247E7DAD1}" type="presParOf" srcId="{1D05A424-C5B4-48D8-8C4F-FED5BCC0AE52}" destId="{C677EE17-541F-4500-AFF5-3821006A6B29}" srcOrd="1" destOrd="0" presId="urn:microsoft.com/office/officeart/2005/8/layout/lProcess2"/>
    <dgm:cxn modelId="{748E3F9B-B228-42FC-B007-2BB164229B0B}" type="presParOf" srcId="{1D05A424-C5B4-48D8-8C4F-FED5BCC0AE52}" destId="{6C6A68BC-09F5-438E-83E1-CB4C58F5D2C6}" srcOrd="2" destOrd="0" presId="urn:microsoft.com/office/officeart/2005/8/layout/lProcess2"/>
    <dgm:cxn modelId="{89FEC285-B0F5-44C6-BAED-EC3FD8513429}" type="presParOf" srcId="{6C6A68BC-09F5-438E-83E1-CB4C58F5D2C6}" destId="{1708DAFF-805A-4DBD-922E-EF9C9D6000EE}" srcOrd="0" destOrd="0" presId="urn:microsoft.com/office/officeart/2005/8/layout/lProcess2"/>
    <dgm:cxn modelId="{F131E2DF-E3FC-49C3-AEC7-179597745A05}" type="presParOf" srcId="{1708DAFF-805A-4DBD-922E-EF9C9D6000EE}" destId="{F3AEE47E-FF15-4B4C-A42C-57308ED31E9A}" srcOrd="0" destOrd="0" presId="urn:microsoft.com/office/officeart/2005/8/layout/lProcess2"/>
    <dgm:cxn modelId="{145B5C03-9EE6-4330-843C-411862F6DCB3}" type="presParOf" srcId="{1708DAFF-805A-4DBD-922E-EF9C9D6000EE}" destId="{40E868CD-6FB7-455D-A35D-D81F327FC635}" srcOrd="1" destOrd="0" presId="urn:microsoft.com/office/officeart/2005/8/layout/lProcess2"/>
    <dgm:cxn modelId="{60325317-9BB5-4FA7-A24D-131E58789A14}" type="presParOf" srcId="{1708DAFF-805A-4DBD-922E-EF9C9D6000EE}" destId="{D955C792-7B6C-4A7E-B57F-77CB7B64C548}" srcOrd="2" destOrd="0" presId="urn:microsoft.com/office/officeart/2005/8/layout/lProcess2"/>
    <dgm:cxn modelId="{7226A20F-E6EB-43D4-98AE-7D91C68AF206}" type="presParOf" srcId="{1708DAFF-805A-4DBD-922E-EF9C9D6000EE}" destId="{A5AB2796-BF3C-44EC-9FF1-FD829AD94607}" srcOrd="3" destOrd="0" presId="urn:microsoft.com/office/officeart/2005/8/layout/lProcess2"/>
    <dgm:cxn modelId="{0F6DF702-BE8D-461E-A54C-2D5289861F72}" type="presParOf" srcId="{1708DAFF-805A-4DBD-922E-EF9C9D6000EE}" destId="{97B195CC-8BF6-4E5D-84BC-C4612CD91B00}" srcOrd="4" destOrd="0" presId="urn:microsoft.com/office/officeart/2005/8/layout/lProcess2"/>
    <dgm:cxn modelId="{E98880AA-A1B1-46F0-AB5C-9397CF4D39FF}" type="presParOf" srcId="{53B41D99-0898-494A-B93D-E1E1A8BD8A42}" destId="{D656BECA-7A1C-43A4-A87C-5EE302B381E6}" srcOrd="3" destOrd="0" presId="urn:microsoft.com/office/officeart/2005/8/layout/lProcess2"/>
    <dgm:cxn modelId="{C3CB5246-CAAD-4165-9C06-0BFEE1BAF207}" type="presParOf" srcId="{53B41D99-0898-494A-B93D-E1E1A8BD8A42}" destId="{7C3328E0-8CB2-4FE0-B5A8-0BCCA5BC90D0}" srcOrd="4" destOrd="0" presId="urn:microsoft.com/office/officeart/2005/8/layout/lProcess2"/>
    <dgm:cxn modelId="{30E91777-52F3-44EF-A297-5AE8D39FF810}" type="presParOf" srcId="{7C3328E0-8CB2-4FE0-B5A8-0BCCA5BC90D0}" destId="{C0218B8E-B892-40A6-A94F-53BA3FF9F6CD}" srcOrd="0" destOrd="0" presId="urn:microsoft.com/office/officeart/2005/8/layout/lProcess2"/>
    <dgm:cxn modelId="{FD236D6B-26CE-490A-81A9-5BDDC9AB34E2}" type="presParOf" srcId="{7C3328E0-8CB2-4FE0-B5A8-0BCCA5BC90D0}" destId="{30A2BC40-24C1-4042-90BD-4CF2C79AAE74}" srcOrd="1" destOrd="0" presId="urn:microsoft.com/office/officeart/2005/8/layout/lProcess2"/>
    <dgm:cxn modelId="{368575FD-33ED-4DF6-8D68-FBD4F3C3BC91}" type="presParOf" srcId="{7C3328E0-8CB2-4FE0-B5A8-0BCCA5BC90D0}" destId="{957C508A-AD93-4069-A0BF-2DCB57988A82}" srcOrd="2" destOrd="0" presId="urn:microsoft.com/office/officeart/2005/8/layout/lProcess2"/>
    <dgm:cxn modelId="{FBA85638-1424-4966-88CE-10D37CC12D8B}" type="presParOf" srcId="{957C508A-AD93-4069-A0BF-2DCB57988A82}" destId="{C90F06E0-10B4-42DB-B488-4A02B4C7FFB9}" srcOrd="0" destOrd="0" presId="urn:microsoft.com/office/officeart/2005/8/layout/lProcess2"/>
    <dgm:cxn modelId="{769C877F-D215-46D5-867F-35A77831119C}" type="presParOf" srcId="{C90F06E0-10B4-42DB-B488-4A02B4C7FFB9}" destId="{88CC4E81-3605-48FC-85E1-786B4CD767D1}" srcOrd="0" destOrd="0" presId="urn:microsoft.com/office/officeart/2005/8/layout/lProcess2"/>
    <dgm:cxn modelId="{0BC9B3DF-1388-4548-AB6F-4D78F8D1E967}" type="presParOf" srcId="{C90F06E0-10B4-42DB-B488-4A02B4C7FFB9}" destId="{D71C4199-439D-42E8-A57C-8E16B8465CFB}" srcOrd="1" destOrd="0" presId="urn:microsoft.com/office/officeart/2005/8/layout/lProcess2"/>
    <dgm:cxn modelId="{09021689-09A3-47FD-A4D5-9028D7C109FD}" type="presParOf" srcId="{C90F06E0-10B4-42DB-B488-4A02B4C7FFB9}" destId="{D0B91F2C-BB7E-4B9F-968B-C3B660230994}" srcOrd="2" destOrd="0" presId="urn:microsoft.com/office/officeart/2005/8/layout/lProcess2"/>
    <dgm:cxn modelId="{20A3FCCF-C763-4333-87F9-7F84A5A827A3}" type="presParOf" srcId="{C90F06E0-10B4-42DB-B488-4A02B4C7FFB9}" destId="{756B8138-E330-473C-9E1F-7A2F7F5AD4B8}" srcOrd="3" destOrd="0" presId="urn:microsoft.com/office/officeart/2005/8/layout/lProcess2"/>
    <dgm:cxn modelId="{A8135254-A903-44D6-BC41-1EFE3309AB84}" type="presParOf" srcId="{C90F06E0-10B4-42DB-B488-4A02B4C7FFB9}" destId="{88B10596-A63E-442B-ABA3-A606DD400682}" srcOrd="4" destOrd="0" presId="urn:microsoft.com/office/officeart/2005/8/layout/lProcess2"/>
    <dgm:cxn modelId="{B2D3B816-DFE1-49EA-B1C4-D6EC2B59FCE8}" type="presParOf" srcId="{53B41D99-0898-494A-B93D-E1E1A8BD8A42}" destId="{BE2D7F07-0616-493E-9FF6-2BDBD4D35230}" srcOrd="5" destOrd="0" presId="urn:microsoft.com/office/officeart/2005/8/layout/lProcess2"/>
    <dgm:cxn modelId="{36321C40-99C7-4323-B3AB-B4CB588A5A84}" type="presParOf" srcId="{53B41D99-0898-494A-B93D-E1E1A8BD8A42}" destId="{63C27E2D-C4A8-4837-B57A-594E366C3E74}" srcOrd="6" destOrd="0" presId="urn:microsoft.com/office/officeart/2005/8/layout/lProcess2"/>
    <dgm:cxn modelId="{31A14C3D-058C-43BB-86FE-5B80655A12F1}" type="presParOf" srcId="{63C27E2D-C4A8-4837-B57A-594E366C3E74}" destId="{62B3E3C4-4E8D-4CED-8270-4DEC529F67A8}" srcOrd="0" destOrd="0" presId="urn:microsoft.com/office/officeart/2005/8/layout/lProcess2"/>
    <dgm:cxn modelId="{D207E243-FB9C-45AA-AAAB-41FF78D150D5}" type="presParOf" srcId="{63C27E2D-C4A8-4837-B57A-594E366C3E74}" destId="{C64A33C0-C414-4E77-8B48-E001E852F87B}" srcOrd="1" destOrd="0" presId="urn:microsoft.com/office/officeart/2005/8/layout/lProcess2"/>
    <dgm:cxn modelId="{44ABC291-F8DF-4DAF-9768-B2AEFE41868B}" type="presParOf" srcId="{63C27E2D-C4A8-4837-B57A-594E366C3E74}" destId="{9CED02C1-B5BA-4BDB-AB34-35535356EABD}" srcOrd="2" destOrd="0" presId="urn:microsoft.com/office/officeart/2005/8/layout/lProcess2"/>
    <dgm:cxn modelId="{41E7A407-02D5-4D7D-847F-7FBA3650426E}" type="presParOf" srcId="{9CED02C1-B5BA-4BDB-AB34-35535356EABD}" destId="{A6C9D24C-5708-4F02-8B0E-CFA8A5BD39C9}" srcOrd="0" destOrd="0" presId="urn:microsoft.com/office/officeart/2005/8/layout/lProcess2"/>
    <dgm:cxn modelId="{13FD019E-B187-4FE8-B0DA-57E8D36E256F}" type="presParOf" srcId="{A6C9D24C-5708-4F02-8B0E-CFA8A5BD39C9}" destId="{F058DE83-A1FD-4545-81E2-53FB9B1FD5EE}" srcOrd="0" destOrd="0" presId="urn:microsoft.com/office/officeart/2005/8/layout/lProcess2"/>
    <dgm:cxn modelId="{C03DAB7D-5455-4850-AB5D-1BC78AC8B009}" type="presParOf" srcId="{A6C9D24C-5708-4F02-8B0E-CFA8A5BD39C9}" destId="{3361C17C-E2D3-407A-B6DB-FC51FCF27C1E}" srcOrd="1" destOrd="0" presId="urn:microsoft.com/office/officeart/2005/8/layout/lProcess2"/>
    <dgm:cxn modelId="{9F1DE931-7BFE-40C5-83A1-24455A127531}" type="presParOf" srcId="{A6C9D24C-5708-4F02-8B0E-CFA8A5BD39C9}" destId="{DCD495F0-C4B7-470D-B148-7B998E3E3EE1}" srcOrd="2" destOrd="0" presId="urn:microsoft.com/office/officeart/2005/8/layout/lProcess2"/>
    <dgm:cxn modelId="{8D434EB9-D8AF-407F-B1FB-A64A70FE69F9}" type="presParOf" srcId="{A6C9D24C-5708-4F02-8B0E-CFA8A5BD39C9}" destId="{A14CBB4A-0C77-43ED-9284-1D44C840AC52}" srcOrd="3" destOrd="0" presId="urn:microsoft.com/office/officeart/2005/8/layout/lProcess2"/>
    <dgm:cxn modelId="{3143219E-0594-4A5D-ADA5-EB80AE11D837}" type="presParOf" srcId="{A6C9D24C-5708-4F02-8B0E-CFA8A5BD39C9}" destId="{6A2FAE6A-6F86-41E1-867F-F8F729F8F8D8}" srcOrd="4" destOrd="0" presId="urn:microsoft.com/office/officeart/2005/8/layout/lProcess2"/>
    <dgm:cxn modelId="{7D480D7D-6999-4CE7-B3A5-ADAA0A1E8B48}" type="presParOf" srcId="{53B41D99-0898-494A-B93D-E1E1A8BD8A42}" destId="{61FD65FC-A62B-42A9-A7AC-7BDABDA4DC35}" srcOrd="7" destOrd="0" presId="urn:microsoft.com/office/officeart/2005/8/layout/lProcess2"/>
    <dgm:cxn modelId="{67E727A8-EC69-440F-937E-2491A3C31525}" type="presParOf" srcId="{53B41D99-0898-494A-B93D-E1E1A8BD8A42}" destId="{04A91B86-5DD7-4DD6-B150-2D85A46D5D62}" srcOrd="8" destOrd="0" presId="urn:microsoft.com/office/officeart/2005/8/layout/lProcess2"/>
    <dgm:cxn modelId="{A7DD1B9E-43B8-4CF5-8E33-3FA13F005713}" type="presParOf" srcId="{04A91B86-5DD7-4DD6-B150-2D85A46D5D62}" destId="{CDB2FAC4-3E1E-4EC2-95B6-2329A0CABC38}" srcOrd="0" destOrd="0" presId="urn:microsoft.com/office/officeart/2005/8/layout/lProcess2"/>
    <dgm:cxn modelId="{E7E5AD81-3972-49C4-ABF2-81ECD8C8BC76}" type="presParOf" srcId="{04A91B86-5DD7-4DD6-B150-2D85A46D5D62}" destId="{D47BAD0C-3320-4AD4-B212-3D4595894FE1}" srcOrd="1" destOrd="0" presId="urn:microsoft.com/office/officeart/2005/8/layout/lProcess2"/>
    <dgm:cxn modelId="{5E380944-B458-46A7-86FB-75B519A4BCFE}" type="presParOf" srcId="{04A91B86-5DD7-4DD6-B150-2D85A46D5D62}" destId="{A8189645-C4CE-408A-983A-3D751C88F193}" srcOrd="2" destOrd="0" presId="urn:microsoft.com/office/officeart/2005/8/layout/lProcess2"/>
    <dgm:cxn modelId="{56BABE89-3689-4616-94B5-594A40D613A2}" type="presParOf" srcId="{A8189645-C4CE-408A-983A-3D751C88F193}" destId="{9F09A6EC-6B72-4E78-893D-9ACF1949F14F}" srcOrd="0" destOrd="0" presId="urn:microsoft.com/office/officeart/2005/8/layout/lProcess2"/>
    <dgm:cxn modelId="{83CA66BA-E2DD-4A78-B61E-EC4DCC16C814}" type="presParOf" srcId="{9F09A6EC-6B72-4E78-893D-9ACF1949F14F}" destId="{8A677D47-8163-4886-B656-8CF4CB267E92}" srcOrd="0" destOrd="0" presId="urn:microsoft.com/office/officeart/2005/8/layout/lProcess2"/>
    <dgm:cxn modelId="{F44B3E32-0206-4A80-9183-F219B84473AA}" type="presParOf" srcId="{9F09A6EC-6B72-4E78-893D-9ACF1949F14F}" destId="{F4A1B200-86D9-41D8-A972-F885F167D877}" srcOrd="1" destOrd="0" presId="urn:microsoft.com/office/officeart/2005/8/layout/lProcess2"/>
    <dgm:cxn modelId="{F2A70C4A-F9F5-4BED-94ED-A01392D135E6}" type="presParOf" srcId="{9F09A6EC-6B72-4E78-893D-9ACF1949F14F}" destId="{851B9BBE-329A-43D1-8150-AC2CA9415CDE}" srcOrd="2" destOrd="0" presId="urn:microsoft.com/office/officeart/2005/8/layout/lProcess2"/>
    <dgm:cxn modelId="{899B5E92-07B3-414E-8D86-9817EE72EBB7}" type="presParOf" srcId="{9F09A6EC-6B72-4E78-893D-9ACF1949F14F}" destId="{F94989B2-9324-449A-9F8D-0283B60EBFA1}" srcOrd="3" destOrd="0" presId="urn:microsoft.com/office/officeart/2005/8/layout/lProcess2"/>
    <dgm:cxn modelId="{885DA3EC-18DB-433C-A658-754D955BBDF5}" type="presParOf" srcId="{9F09A6EC-6B72-4E78-893D-9ACF1949F14F}" destId="{279F5B30-994E-4CD6-BDCB-8A652F3A5AF3}" srcOrd="4" destOrd="0" presId="urn:microsoft.com/office/officeart/2005/8/layout/lProcess2"/>
    <dgm:cxn modelId="{83F28F93-9933-42C2-B7EB-31940EC4E212}" type="presParOf" srcId="{53B41D99-0898-494A-B93D-E1E1A8BD8A42}" destId="{ACFA8D70-938A-4BA3-84CF-1031FA1220EA}" srcOrd="9" destOrd="0" presId="urn:microsoft.com/office/officeart/2005/8/layout/lProcess2"/>
    <dgm:cxn modelId="{F82FD602-91EF-4E26-AFDA-80DCAF736375}" type="presParOf" srcId="{53B41D99-0898-494A-B93D-E1E1A8BD8A42}" destId="{CA2A3E26-72F0-413D-814F-1C7B6742035F}" srcOrd="10" destOrd="0" presId="urn:microsoft.com/office/officeart/2005/8/layout/lProcess2"/>
    <dgm:cxn modelId="{65FA455B-9175-43D1-833B-72DBBF24C759}" type="presParOf" srcId="{CA2A3E26-72F0-413D-814F-1C7B6742035F}" destId="{F60C9158-070B-48F6-946A-95B8EC941150}" srcOrd="0" destOrd="0" presId="urn:microsoft.com/office/officeart/2005/8/layout/lProcess2"/>
    <dgm:cxn modelId="{F8630DF4-A6A1-4B03-B006-69A8D3690753}" type="presParOf" srcId="{CA2A3E26-72F0-413D-814F-1C7B6742035F}" destId="{9B388191-B18A-4E2E-8462-1035238582EA}" srcOrd="1" destOrd="0" presId="urn:microsoft.com/office/officeart/2005/8/layout/lProcess2"/>
    <dgm:cxn modelId="{6CC3EAE1-44EC-4126-A76C-12E80CFF8ECE}" type="presParOf" srcId="{CA2A3E26-72F0-413D-814F-1C7B6742035F}" destId="{E33EBF9B-93E7-4796-BA93-9102E963D49B}" srcOrd="2" destOrd="0" presId="urn:microsoft.com/office/officeart/2005/8/layout/lProcess2"/>
    <dgm:cxn modelId="{B41A5C5A-CE28-4788-876F-0AAA4311785E}" type="presParOf" srcId="{E33EBF9B-93E7-4796-BA93-9102E963D49B}" destId="{6586B121-4830-43F1-8973-283981539601}" srcOrd="0" destOrd="0" presId="urn:microsoft.com/office/officeart/2005/8/layout/lProcess2"/>
    <dgm:cxn modelId="{A37A21FD-2F03-42A8-9081-296568A6F6D8}" type="presParOf" srcId="{6586B121-4830-43F1-8973-283981539601}" destId="{F1C84ECD-71DF-4422-B987-90DF8B324531}" srcOrd="0" destOrd="0" presId="urn:microsoft.com/office/officeart/2005/8/layout/lProcess2"/>
    <dgm:cxn modelId="{DEB7DD16-8B27-4E51-A7DB-75812F4D5105}" type="presParOf" srcId="{6586B121-4830-43F1-8973-283981539601}" destId="{ADD149F3-0E04-4767-BF7B-B849F1C4E873}" srcOrd="1" destOrd="0" presId="urn:microsoft.com/office/officeart/2005/8/layout/lProcess2"/>
    <dgm:cxn modelId="{1E433271-228B-4F43-BCC6-783F6BEBA613}" type="presParOf" srcId="{6586B121-4830-43F1-8973-283981539601}" destId="{E0FF3584-63EB-4250-96F0-7A4C69493DF5}" srcOrd="2" destOrd="0" presId="urn:microsoft.com/office/officeart/2005/8/layout/lProcess2"/>
    <dgm:cxn modelId="{60AAB6F1-048F-42EF-BD20-D212459690B0}" type="presParOf" srcId="{6586B121-4830-43F1-8973-283981539601}" destId="{421A8CD4-57A1-4E82-8FD1-93C9F9DF46DA}" srcOrd="3" destOrd="0" presId="urn:microsoft.com/office/officeart/2005/8/layout/lProcess2"/>
    <dgm:cxn modelId="{43496C0A-B1A9-4A7E-A603-6F98DF86F48F}" type="presParOf" srcId="{6586B121-4830-43F1-8973-283981539601}" destId="{CC2B249C-6CC8-4D79-ABB5-268B82E264D9}" srcOrd="4" destOrd="0" presId="urn:microsoft.com/office/officeart/2005/8/layout/lProcess2"/>
    <dgm:cxn modelId="{BA5EBA5E-EBBB-4836-B923-1A65F95AD57F}" type="presParOf" srcId="{53B41D99-0898-494A-B93D-E1E1A8BD8A42}" destId="{C4D5D891-D789-4C85-9A97-0DCEA84917B4}" srcOrd="11" destOrd="0" presId="urn:microsoft.com/office/officeart/2005/8/layout/lProcess2"/>
    <dgm:cxn modelId="{C3E447E2-1794-457A-B7A4-DB24A5728591}" type="presParOf" srcId="{53B41D99-0898-494A-B93D-E1E1A8BD8A42}" destId="{926ADD1C-0753-4667-B383-4F569C223E0B}" srcOrd="12" destOrd="0" presId="urn:microsoft.com/office/officeart/2005/8/layout/lProcess2"/>
    <dgm:cxn modelId="{486D1C7B-635D-4E80-8929-0605CEB715C0}" type="presParOf" srcId="{926ADD1C-0753-4667-B383-4F569C223E0B}" destId="{2F92BC22-6A62-4D97-A453-AB3B2293F31F}" srcOrd="0" destOrd="0" presId="urn:microsoft.com/office/officeart/2005/8/layout/lProcess2"/>
    <dgm:cxn modelId="{0C096394-3DA9-4D5A-AA46-8D03B0F30F86}" type="presParOf" srcId="{926ADD1C-0753-4667-B383-4F569C223E0B}" destId="{83C00A5B-ED11-460D-AB57-1FA10AD8DFD9}" srcOrd="1" destOrd="0" presId="urn:microsoft.com/office/officeart/2005/8/layout/lProcess2"/>
    <dgm:cxn modelId="{46B4C317-F56C-413F-AE91-D8716DB0E2C3}" type="presParOf" srcId="{926ADD1C-0753-4667-B383-4F569C223E0B}" destId="{F0890A58-CDED-402C-8D3C-420C59414B67}" srcOrd="2" destOrd="0" presId="urn:microsoft.com/office/officeart/2005/8/layout/lProcess2"/>
    <dgm:cxn modelId="{F21B373B-D708-473D-B19B-76CCA3567401}" type="presParOf" srcId="{F0890A58-CDED-402C-8D3C-420C59414B67}" destId="{484F5CB9-FE9A-4B2B-84AF-6E6CB121C94B}" srcOrd="0" destOrd="0" presId="urn:microsoft.com/office/officeart/2005/8/layout/lProcess2"/>
    <dgm:cxn modelId="{08D005C3-1837-4CB3-8D7C-9BA26E09C510}" type="presParOf" srcId="{484F5CB9-FE9A-4B2B-84AF-6E6CB121C94B}" destId="{FF2BE3FC-01A8-4DCB-A26D-3C148E1700B4}" srcOrd="0" destOrd="0" presId="urn:microsoft.com/office/officeart/2005/8/layout/lProcess2"/>
    <dgm:cxn modelId="{F26C182E-B586-40A6-B309-1E913AF725BD}" type="presParOf" srcId="{484F5CB9-FE9A-4B2B-84AF-6E6CB121C94B}" destId="{E7C341FB-6893-4F8C-9BE3-1FF1E242B59F}" srcOrd="1" destOrd="0" presId="urn:microsoft.com/office/officeart/2005/8/layout/lProcess2"/>
    <dgm:cxn modelId="{BE0DC746-91A1-4E4C-BDB4-C8699DF81B4D}" type="presParOf" srcId="{484F5CB9-FE9A-4B2B-84AF-6E6CB121C94B}" destId="{4A64FB51-9C5A-47F3-9043-4C400C663288}" srcOrd="2" destOrd="0" presId="urn:microsoft.com/office/officeart/2005/8/layout/lProcess2"/>
    <dgm:cxn modelId="{195ED635-0F58-4248-9DF3-7427E9DE9080}" type="presParOf" srcId="{484F5CB9-FE9A-4B2B-84AF-6E6CB121C94B}" destId="{F350D2DD-F39E-4EEE-98CA-BC057AA749BB}" srcOrd="3" destOrd="0" presId="urn:microsoft.com/office/officeart/2005/8/layout/lProcess2"/>
    <dgm:cxn modelId="{CAD8DA72-DECB-4322-9A91-835C9F96CC8B}" type="presParOf" srcId="{484F5CB9-FE9A-4B2B-84AF-6E6CB121C94B}" destId="{AC4FC281-8698-4B7C-BADC-DCB266F0E56F}"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A768461-A510-44F1-8B7F-A74A89CDD056}"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F2EDF01C-FD94-4306-AE84-8CD11331B314}">
      <dgm:prSet phldrT="[Text]" phldr="0" custT="1"/>
      <dgm:spPr/>
      <dgm:t>
        <a:bodyPr/>
        <a:lstStyle/>
        <a:p>
          <a:r>
            <a:rPr lang="en-US" sz="1400" b="1" dirty="0">
              <a:solidFill>
                <a:srgbClr val="0E1D61"/>
              </a:solidFill>
            </a:rPr>
            <a:t>US Citizens </a:t>
          </a:r>
          <a:endParaRPr lang="en-US" sz="1100" b="1" dirty="0">
            <a:solidFill>
              <a:srgbClr val="0E1D61"/>
            </a:solidFill>
          </a:endParaRPr>
        </a:p>
      </dgm:t>
    </dgm:pt>
    <dgm:pt modelId="{2EBDA845-CF60-444D-80BB-D8BA1310DF96}" type="parTrans" cxnId="{7FD2FEC8-77D7-4988-A379-C65CEC5BB833}">
      <dgm:prSet/>
      <dgm:spPr/>
      <dgm:t>
        <a:bodyPr/>
        <a:lstStyle/>
        <a:p>
          <a:endParaRPr lang="en-US"/>
        </a:p>
      </dgm:t>
    </dgm:pt>
    <dgm:pt modelId="{409B4D92-5D3D-4C80-8819-0B5770B1D1AF}" type="sibTrans" cxnId="{7FD2FEC8-77D7-4988-A379-C65CEC5BB833}">
      <dgm:prSet/>
      <dgm:spPr/>
      <dgm:t>
        <a:bodyPr/>
        <a:lstStyle/>
        <a:p>
          <a:endParaRPr lang="en-US"/>
        </a:p>
      </dgm:t>
    </dgm:pt>
    <dgm:pt modelId="{56DFE369-0A36-4D80-B95E-45116911B49A}">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SNAP</a:t>
          </a:r>
        </a:p>
      </dgm:t>
    </dgm:pt>
    <dgm:pt modelId="{ED4A3571-F8F2-4BC5-B33E-C86B39F70C29}" type="parTrans" cxnId="{683F3C5E-BCCB-4E1C-ACC1-53F78F5FB09B}">
      <dgm:prSet/>
      <dgm:spPr/>
      <dgm:t>
        <a:bodyPr/>
        <a:lstStyle/>
        <a:p>
          <a:endParaRPr lang="en-US"/>
        </a:p>
      </dgm:t>
    </dgm:pt>
    <dgm:pt modelId="{2A9AE9BB-EC3A-4A5B-B05F-E80743121BB5}" type="sibTrans" cxnId="{683F3C5E-BCCB-4E1C-ACC1-53F78F5FB09B}">
      <dgm:prSet/>
      <dgm:spPr/>
      <dgm:t>
        <a:bodyPr/>
        <a:lstStyle/>
        <a:p>
          <a:endParaRPr lang="en-US"/>
        </a:p>
      </dgm:t>
    </dgm:pt>
    <dgm:pt modelId="{8E8EA2DD-82B4-4294-AB8C-06187AFBFE21}">
      <dgm:prSet phldrT="[Text]" phldr="0" custT="1"/>
      <dgm:spPr/>
      <dgm:t>
        <a:bodyPr/>
        <a:lstStyle/>
        <a:p>
          <a:pPr>
            <a:spcAft>
              <a:spcPts val="0"/>
            </a:spcAft>
          </a:pPr>
          <a:r>
            <a:rPr lang="en-US" sz="1400" b="1" dirty="0"/>
            <a:t>Other Children under 19</a:t>
          </a:r>
          <a:r>
            <a:rPr lang="en-US" sz="1400" b="1" baseline="0" dirty="0"/>
            <a:t> &amp;  Pregnant/Post Partum Women </a:t>
          </a:r>
        </a:p>
        <a:p>
          <a:pPr>
            <a:spcAft>
              <a:spcPct val="35000"/>
            </a:spcAft>
          </a:pPr>
          <a:r>
            <a:rPr lang="en-US" sz="1200" b="0" baseline="0" dirty="0"/>
            <a:t>(up to 12 months)</a:t>
          </a:r>
          <a:endParaRPr lang="en-US" sz="1400" b="0" dirty="0">
            <a:solidFill>
              <a:srgbClr val="0E1D61"/>
            </a:solidFill>
          </a:endParaRPr>
        </a:p>
      </dgm:t>
    </dgm:pt>
    <dgm:pt modelId="{8477C62E-0B57-4328-AE0E-CBCFE845C004}" type="parTrans" cxnId="{9708CC72-69F1-442C-A0B1-758E96493115}">
      <dgm:prSet/>
      <dgm:spPr/>
      <dgm:t>
        <a:bodyPr/>
        <a:lstStyle/>
        <a:p>
          <a:endParaRPr lang="en-US"/>
        </a:p>
      </dgm:t>
    </dgm:pt>
    <dgm:pt modelId="{EB9B32CE-85F5-4EAA-B56E-79FDFCCB73EA}" type="sibTrans" cxnId="{9708CC72-69F1-442C-A0B1-758E96493115}">
      <dgm:prSet/>
      <dgm:spPr/>
      <dgm:t>
        <a:bodyPr/>
        <a:lstStyle/>
        <a:p>
          <a:endParaRPr lang="en-US"/>
        </a:p>
      </dgm:t>
    </dgm:pt>
    <dgm:pt modelId="{D9B72586-6A10-437D-B394-2836D3305754}">
      <dgm:prSet phldrT="[Text]" phldr="0" custT="1"/>
      <dgm:spPr/>
      <dgm:t>
        <a:bodyPr/>
        <a:lstStyle/>
        <a:p>
          <a:r>
            <a:rPr lang="en-US" sz="1400" b="1" dirty="0"/>
            <a:t>Legal Permanent Residents (“LPR”) who have met 5 year waiting period or meets exception</a:t>
          </a:r>
          <a:endParaRPr lang="en-US" sz="1400" b="1" dirty="0">
            <a:solidFill>
              <a:srgbClr val="0E1D61"/>
            </a:solidFill>
          </a:endParaRPr>
        </a:p>
      </dgm:t>
    </dgm:pt>
    <dgm:pt modelId="{842FD494-0022-43BB-839A-3878FB34A74E}" type="parTrans" cxnId="{2384DE4D-2B75-4A7B-B1A0-F4AF43E90CC1}">
      <dgm:prSet/>
      <dgm:spPr/>
      <dgm:t>
        <a:bodyPr/>
        <a:lstStyle/>
        <a:p>
          <a:endParaRPr lang="en-US"/>
        </a:p>
      </dgm:t>
    </dgm:pt>
    <dgm:pt modelId="{80EA4D2E-333C-476B-B43B-73238199422C}" type="sibTrans" cxnId="{2384DE4D-2B75-4A7B-B1A0-F4AF43E90CC1}">
      <dgm:prSet/>
      <dgm:spPr/>
      <dgm:t>
        <a:bodyPr/>
        <a:lstStyle/>
        <a:p>
          <a:endParaRPr lang="en-US"/>
        </a:p>
      </dgm:t>
    </dgm:pt>
    <dgm:pt modelId="{3F3B67B3-F772-416E-AF21-C5ED826D99B2}">
      <dgm:prSet phldrT="[Text]" phldr="0" custT="1"/>
      <dgm:spPr/>
      <dgm:t>
        <a:bodyPr/>
        <a:lstStyle/>
        <a:p>
          <a:r>
            <a:rPr lang="en-US" sz="1400" b="1" dirty="0"/>
            <a:t>VAWA recipients </a:t>
          </a:r>
          <a:r>
            <a:rPr lang="en-US" sz="1400" b="1" u="sng" dirty="0"/>
            <a:t>who have met </a:t>
          </a:r>
          <a:r>
            <a:rPr lang="en-US" sz="1400" b="1" dirty="0"/>
            <a:t>5 year waiting period (from date on prima facie letter)</a:t>
          </a:r>
          <a:endParaRPr lang="en-US" sz="1400" b="1" dirty="0">
            <a:solidFill>
              <a:srgbClr val="0E1D61"/>
            </a:solidFill>
          </a:endParaRPr>
        </a:p>
      </dgm:t>
    </dgm:pt>
    <dgm:pt modelId="{1FEE6471-0A09-45B4-9819-4FEECC1DC648}" type="parTrans" cxnId="{FD479914-CD4C-48BA-9AFF-6C20FBA287DB}">
      <dgm:prSet/>
      <dgm:spPr/>
      <dgm:t>
        <a:bodyPr/>
        <a:lstStyle/>
        <a:p>
          <a:endParaRPr lang="en-US"/>
        </a:p>
      </dgm:t>
    </dgm:pt>
    <dgm:pt modelId="{4B13D0B9-A6BC-49F0-B2DE-D37E6AC707B1}" type="sibTrans" cxnId="{FD479914-CD4C-48BA-9AFF-6C20FBA287DB}">
      <dgm:prSet/>
      <dgm:spPr/>
      <dgm:t>
        <a:bodyPr/>
        <a:lstStyle/>
        <a:p>
          <a:endParaRPr lang="en-US"/>
        </a:p>
      </dgm:t>
    </dgm:pt>
    <dgm:pt modelId="{F78CA0A8-1768-4491-B143-69759C0AF38D}">
      <dgm:prSet phldrT="[Text]" phldr="0" custT="1"/>
      <dgm:spPr/>
      <dgm:t>
        <a:bodyPr/>
        <a:lstStyle/>
        <a:p>
          <a:r>
            <a:rPr lang="en-US" sz="1400" b="1" dirty="0">
              <a:solidFill>
                <a:srgbClr val="0E1D61"/>
              </a:solidFill>
            </a:rPr>
            <a:t>None of these, then most likely </a:t>
          </a:r>
          <a:endParaRPr lang="en-US" sz="1200" dirty="0">
            <a:solidFill>
              <a:srgbClr val="0E1D61"/>
            </a:solidFill>
          </a:endParaRPr>
        </a:p>
      </dgm:t>
    </dgm:pt>
    <dgm:pt modelId="{29109B4D-9073-4DD4-B3DE-73BFE96DEE92}" type="parTrans" cxnId="{53F25993-9B48-46E7-8AC7-E0BBBB66F907}">
      <dgm:prSet/>
      <dgm:spPr/>
      <dgm:t>
        <a:bodyPr/>
        <a:lstStyle/>
        <a:p>
          <a:endParaRPr lang="en-US"/>
        </a:p>
      </dgm:t>
    </dgm:pt>
    <dgm:pt modelId="{3CAE844A-0CB4-4C9D-83FE-A0272CA91777}" type="sibTrans" cxnId="{53F25993-9B48-46E7-8AC7-E0BBBB66F907}">
      <dgm:prSet/>
      <dgm:spPr/>
      <dgm:t>
        <a:bodyPr/>
        <a:lstStyle/>
        <a:p>
          <a:endParaRPr lang="en-US"/>
        </a:p>
      </dgm:t>
    </dgm:pt>
    <dgm:pt modelId="{43E25C1F-FED3-4F3B-8CAC-9F4695E7CEE3}">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444500">
            <a:lnSpc>
              <a:spcPct val="90000"/>
            </a:lnSpc>
            <a:spcBef>
              <a:spcPct val="0"/>
            </a:spcBef>
            <a:spcAft>
              <a:spcPct val="35000"/>
            </a:spcAft>
            <a:buNone/>
          </a:pPr>
          <a:r>
            <a:rPr lang="en-US" sz="1200" kern="1200" dirty="0">
              <a:solidFill>
                <a:srgbClr val="0E1D61"/>
              </a:solidFill>
              <a:latin typeface="Source Sans Pro"/>
              <a:ea typeface="+mn-ea"/>
              <a:cs typeface="+mn-cs"/>
            </a:rPr>
            <a:t>Emergency Medical only</a:t>
          </a:r>
        </a:p>
      </dgm:t>
    </dgm:pt>
    <dgm:pt modelId="{2AD24433-D6E1-434B-911E-4C020A46A8DD}" type="parTrans" cxnId="{A87E3017-2391-4334-A481-ECC51202BD8E}">
      <dgm:prSet/>
      <dgm:spPr/>
      <dgm:t>
        <a:bodyPr/>
        <a:lstStyle/>
        <a:p>
          <a:endParaRPr lang="en-US"/>
        </a:p>
      </dgm:t>
    </dgm:pt>
    <dgm:pt modelId="{4740B733-F5E6-40A8-869C-7CC1D136B020}" type="sibTrans" cxnId="{A87E3017-2391-4334-A481-ECC51202BD8E}">
      <dgm:prSet/>
      <dgm:spPr/>
      <dgm:t>
        <a:bodyPr/>
        <a:lstStyle/>
        <a:p>
          <a:endParaRPr lang="en-US"/>
        </a:p>
      </dgm:t>
    </dgm:pt>
    <dgm:pt modelId="{95078E1B-546A-4614-873F-BB7DE02479B9}">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gm:t>
    </dgm:pt>
    <dgm:pt modelId="{194896D6-34AC-4FE9-B4B2-10DB97917F9C}" type="parTrans" cxnId="{AD64C991-ABA8-432C-9868-99551CAB010E}">
      <dgm:prSet/>
      <dgm:spPr/>
      <dgm:t>
        <a:bodyPr/>
        <a:lstStyle/>
        <a:p>
          <a:endParaRPr lang="en-US"/>
        </a:p>
      </dgm:t>
    </dgm:pt>
    <dgm:pt modelId="{1EA330CD-173F-42F2-9591-C93E7AEFF67D}" type="sibTrans" cxnId="{AD64C991-ABA8-432C-9868-99551CAB010E}">
      <dgm:prSet/>
      <dgm:spPr/>
      <dgm:t>
        <a:bodyPr/>
        <a:lstStyle/>
        <a:p>
          <a:endParaRPr lang="en-US"/>
        </a:p>
      </dgm:t>
    </dgm:pt>
    <dgm:pt modelId="{AD79FBB3-7B45-405A-B23D-639220401FFF}">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gm:t>
    </dgm:pt>
    <dgm:pt modelId="{2F918A2C-7E54-41A9-B2F1-1A39CDFF90FE}" type="parTrans" cxnId="{8C803CE3-5195-47A1-9755-AE46663C023D}">
      <dgm:prSet/>
      <dgm:spPr/>
      <dgm:t>
        <a:bodyPr/>
        <a:lstStyle/>
        <a:p>
          <a:endParaRPr lang="en-US"/>
        </a:p>
      </dgm:t>
    </dgm:pt>
    <dgm:pt modelId="{6E93087A-A02F-4827-8E82-59194B08745C}" type="sibTrans" cxnId="{8C803CE3-5195-47A1-9755-AE46663C023D}">
      <dgm:prSet/>
      <dgm:spPr/>
      <dgm:t>
        <a:bodyPr/>
        <a:lstStyle/>
        <a:p>
          <a:endParaRPr lang="en-US"/>
        </a:p>
      </dgm:t>
    </dgm:pt>
    <dgm:pt modelId="{1D3FE7E6-20B6-4AED-B730-4F49E6059FF1}">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4445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gm:t>
    </dgm:pt>
    <dgm:pt modelId="{321F878C-6C9D-47D6-AAF2-1FDF7635AAB7}" type="parTrans" cxnId="{D563D03B-DE08-449B-B8EF-6024EEDA96C9}">
      <dgm:prSet/>
      <dgm:spPr/>
      <dgm:t>
        <a:bodyPr/>
        <a:lstStyle/>
        <a:p>
          <a:endParaRPr lang="en-US"/>
        </a:p>
      </dgm:t>
    </dgm:pt>
    <dgm:pt modelId="{BFA79805-557B-4D78-AA4B-B498CDF3A14E}" type="sibTrans" cxnId="{D563D03B-DE08-449B-B8EF-6024EEDA96C9}">
      <dgm:prSet/>
      <dgm:spPr/>
      <dgm:t>
        <a:bodyPr/>
        <a:lstStyle/>
        <a:p>
          <a:endParaRPr lang="en-US"/>
        </a:p>
      </dgm:t>
    </dgm:pt>
    <dgm:pt modelId="{9236111A-F62C-40CB-9E59-9C0F363C9E47}">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SNAP</a:t>
          </a:r>
        </a:p>
      </dgm:t>
    </dgm:pt>
    <dgm:pt modelId="{BB331673-E583-4555-A4D2-1C92B9471815}" type="parTrans" cxnId="{6C462F07-CC29-40E3-A2AD-AB1E034F20DF}">
      <dgm:prSet/>
      <dgm:spPr/>
      <dgm:t>
        <a:bodyPr/>
        <a:lstStyle/>
        <a:p>
          <a:endParaRPr lang="en-US"/>
        </a:p>
      </dgm:t>
    </dgm:pt>
    <dgm:pt modelId="{4CC789E1-B1F8-4A68-931B-B13C2AFB0DA1}" type="sibTrans" cxnId="{6C462F07-CC29-40E3-A2AD-AB1E034F20DF}">
      <dgm:prSet/>
      <dgm:spPr/>
      <dgm:t>
        <a:bodyPr/>
        <a:lstStyle/>
        <a:p>
          <a:endParaRPr lang="en-US"/>
        </a:p>
      </dgm:t>
    </dgm:pt>
    <dgm:pt modelId="{1C1C3CA1-24C0-4953-BD25-3C0CEE187F80}">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gm:t>
    </dgm:pt>
    <dgm:pt modelId="{541C7F51-06E3-43AF-AF75-46B3EAB42C94}" type="parTrans" cxnId="{405D9265-0EE4-4948-8768-5E0A70BB4AD1}">
      <dgm:prSet/>
      <dgm:spPr/>
      <dgm:t>
        <a:bodyPr/>
        <a:lstStyle/>
        <a:p>
          <a:endParaRPr lang="en-US"/>
        </a:p>
      </dgm:t>
    </dgm:pt>
    <dgm:pt modelId="{5A8205DF-B69B-4B54-916B-0FD739EB204C}" type="sibTrans" cxnId="{405D9265-0EE4-4948-8768-5E0A70BB4AD1}">
      <dgm:prSet/>
      <dgm:spPr/>
      <dgm:t>
        <a:bodyPr/>
        <a:lstStyle/>
        <a:p>
          <a:endParaRPr lang="en-US"/>
        </a:p>
      </dgm:t>
    </dgm:pt>
    <dgm:pt modelId="{60D5A42A-6092-4644-A6C6-CFD8710887DC}">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gm:t>
    </dgm:pt>
    <dgm:pt modelId="{F11CA5D5-BCB8-40E9-A6B9-4CB709C19399}" type="parTrans" cxnId="{B138D6E7-169F-4B00-A05C-0132B2719F08}">
      <dgm:prSet/>
      <dgm:spPr/>
      <dgm:t>
        <a:bodyPr/>
        <a:lstStyle/>
        <a:p>
          <a:endParaRPr lang="en-US"/>
        </a:p>
      </dgm:t>
    </dgm:pt>
    <dgm:pt modelId="{F7EBDF84-CC2D-42CB-A674-566CF6B955C3}" type="sibTrans" cxnId="{B138D6E7-169F-4B00-A05C-0132B2719F08}">
      <dgm:prSet/>
      <dgm:spPr/>
      <dgm:t>
        <a:bodyPr/>
        <a:lstStyle/>
        <a:p>
          <a:endParaRPr lang="en-US"/>
        </a:p>
      </dgm:t>
    </dgm:pt>
    <dgm:pt modelId="{98D41F16-6DEF-4B17-93CE-C3E0FC8C9535}">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gm:t>
    </dgm:pt>
    <dgm:pt modelId="{9F2D4707-EB66-4F39-A5D4-ED9E4DFA0326}" type="parTrans" cxnId="{23170F0B-BEF6-4C99-B82F-F0033AEA1CB3}">
      <dgm:prSet/>
      <dgm:spPr/>
      <dgm:t>
        <a:bodyPr/>
        <a:lstStyle/>
        <a:p>
          <a:endParaRPr lang="en-US"/>
        </a:p>
      </dgm:t>
    </dgm:pt>
    <dgm:pt modelId="{933E0E9E-5E6F-49AF-9A9B-AB4B025B7470}" type="sibTrans" cxnId="{23170F0B-BEF6-4C99-B82F-F0033AEA1CB3}">
      <dgm:prSet/>
      <dgm:spPr/>
      <dgm:t>
        <a:bodyPr/>
        <a:lstStyle/>
        <a:p>
          <a:endParaRPr lang="en-US"/>
        </a:p>
      </dgm:t>
    </dgm:pt>
    <dgm:pt modelId="{F593C642-F4BD-4ADA-8870-38AB1B59B904}">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gm:t>
    </dgm:pt>
    <dgm:pt modelId="{B05459FF-E2E0-4942-A93B-1DD4E67F59CD}" type="parTrans" cxnId="{0AE1C75A-CE97-4FFA-8252-E271294ADF5A}">
      <dgm:prSet/>
      <dgm:spPr/>
      <dgm:t>
        <a:bodyPr/>
        <a:lstStyle/>
        <a:p>
          <a:endParaRPr lang="en-US"/>
        </a:p>
      </dgm:t>
    </dgm:pt>
    <dgm:pt modelId="{813D9339-83DC-4DA2-BE42-0E54AD7D6BDC}" type="sibTrans" cxnId="{0AE1C75A-CE97-4FFA-8252-E271294ADF5A}">
      <dgm:prSet/>
      <dgm:spPr/>
      <dgm:t>
        <a:bodyPr/>
        <a:lstStyle/>
        <a:p>
          <a:endParaRPr lang="en-US"/>
        </a:p>
      </dgm:t>
    </dgm:pt>
    <dgm:pt modelId="{378499E6-A997-40C2-ADE9-0FD9ECF9A01D}">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gm:t>
    </dgm:pt>
    <dgm:pt modelId="{EA1DF648-412B-44AD-8BC0-E7AD25F4D1EB}" type="parTrans" cxnId="{8C078BE4-500F-418F-999A-0C46C71C25A3}">
      <dgm:prSet/>
      <dgm:spPr/>
      <dgm:t>
        <a:bodyPr/>
        <a:lstStyle/>
        <a:p>
          <a:endParaRPr lang="en-US"/>
        </a:p>
      </dgm:t>
    </dgm:pt>
    <dgm:pt modelId="{1E133F32-757D-448F-9104-ED52CA81359B}" type="sibTrans" cxnId="{8C078BE4-500F-418F-999A-0C46C71C25A3}">
      <dgm:prSet/>
      <dgm:spPr/>
      <dgm:t>
        <a:bodyPr/>
        <a:lstStyle/>
        <a:p>
          <a:endParaRPr lang="en-US"/>
        </a:p>
      </dgm:t>
    </dgm:pt>
    <dgm:pt modelId="{86D04AF4-A414-4BC6-B657-08341ED53BE4}">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a:buNone/>
          </a:pPr>
          <a:r>
            <a:rPr lang="en-US" sz="1200" kern="1200" dirty="0">
              <a:solidFill>
                <a:srgbClr val="0E1D61"/>
              </a:solidFill>
              <a:latin typeface="Source Sans Pro"/>
              <a:ea typeface="+mn-ea"/>
              <a:cs typeface="+mn-cs"/>
            </a:rPr>
            <a:t>Medicaid</a:t>
          </a:r>
        </a:p>
      </dgm:t>
    </dgm:pt>
    <dgm:pt modelId="{609FE5D7-EAE0-4D9B-9D96-33DD896012A7}" type="parTrans" cxnId="{6A0EDB1A-A141-4D9A-9F29-C8DE94608DE4}">
      <dgm:prSet/>
      <dgm:spPr/>
      <dgm:t>
        <a:bodyPr/>
        <a:lstStyle/>
        <a:p>
          <a:endParaRPr lang="en-US"/>
        </a:p>
      </dgm:t>
    </dgm:pt>
    <dgm:pt modelId="{551DFD81-B186-4FEA-BF1A-1B5583BC2349}" type="sibTrans" cxnId="{6A0EDB1A-A141-4D9A-9F29-C8DE94608DE4}">
      <dgm:prSet/>
      <dgm:spPr/>
      <dgm:t>
        <a:bodyPr/>
        <a:lstStyle/>
        <a:p>
          <a:endParaRPr lang="en-US"/>
        </a:p>
      </dgm:t>
    </dgm:pt>
    <dgm:pt modelId="{7123DA80-0AE5-4D10-ACEB-E9CE7D7883A4}">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gm:t>
    </dgm:pt>
    <dgm:pt modelId="{91676D18-E485-43EF-83E4-E69EF609F03B}" type="parTrans" cxnId="{E1E193F5-8169-456E-83B9-E252D3D27858}">
      <dgm:prSet/>
      <dgm:spPr/>
      <dgm:t>
        <a:bodyPr/>
        <a:lstStyle/>
        <a:p>
          <a:endParaRPr lang="en-US"/>
        </a:p>
      </dgm:t>
    </dgm:pt>
    <dgm:pt modelId="{1E2A8BAC-7EAE-4963-A78A-12ECE86779E4}" type="sibTrans" cxnId="{E1E193F5-8169-456E-83B9-E252D3D27858}">
      <dgm:prSet/>
      <dgm:spPr/>
      <dgm:t>
        <a:bodyPr/>
        <a:lstStyle/>
        <a:p>
          <a:endParaRPr lang="en-US"/>
        </a:p>
      </dgm:t>
    </dgm:pt>
    <dgm:pt modelId="{0F0E6CA8-7FE1-458B-98AC-40F27316BF78}">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gm:t>
    </dgm:pt>
    <dgm:pt modelId="{4456F953-E86B-4D1B-9847-8AF7E2A05D2B}" type="parTrans" cxnId="{C228A0BC-72CA-4B56-AB76-3619DC6E3422}">
      <dgm:prSet/>
      <dgm:spPr/>
      <dgm:t>
        <a:bodyPr/>
        <a:lstStyle/>
        <a:p>
          <a:endParaRPr lang="en-US"/>
        </a:p>
      </dgm:t>
    </dgm:pt>
    <dgm:pt modelId="{D486CA20-5EE0-44CE-88A2-11D8327F8CC8}" type="sibTrans" cxnId="{C228A0BC-72CA-4B56-AB76-3619DC6E3422}">
      <dgm:prSet/>
      <dgm:spPr/>
      <dgm:t>
        <a:bodyPr/>
        <a:lstStyle/>
        <a:p>
          <a:endParaRPr lang="en-US"/>
        </a:p>
      </dgm:t>
    </dgm:pt>
    <dgm:pt modelId="{01141D44-1463-4791-A5ED-003422892FB3}">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gm:t>
    </dgm:pt>
    <dgm:pt modelId="{25621557-94BD-49DF-BBC0-C59850AEC2CA}" type="parTrans" cxnId="{16B52E57-D659-49B5-BC7E-0F6884E73AB4}">
      <dgm:prSet/>
      <dgm:spPr/>
      <dgm:t>
        <a:bodyPr/>
        <a:lstStyle/>
        <a:p>
          <a:endParaRPr lang="en-US"/>
        </a:p>
      </dgm:t>
    </dgm:pt>
    <dgm:pt modelId="{075425A7-8EEA-4100-A748-E7395EEDC1CA}" type="sibTrans" cxnId="{16B52E57-D659-49B5-BC7E-0F6884E73AB4}">
      <dgm:prSet/>
      <dgm:spPr/>
      <dgm:t>
        <a:bodyPr/>
        <a:lstStyle/>
        <a:p>
          <a:endParaRPr lang="en-US"/>
        </a:p>
      </dgm:t>
    </dgm:pt>
    <dgm:pt modelId="{5E01BFB5-5E75-4D0E-939B-09830D163ECB}">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gm:t>
    </dgm:pt>
    <dgm:pt modelId="{E5A922F7-75EB-4654-ACFD-5C67825144FC}" type="parTrans" cxnId="{297861CE-62C5-423C-8286-6787741F78A4}">
      <dgm:prSet/>
      <dgm:spPr/>
      <dgm:t>
        <a:bodyPr/>
        <a:lstStyle/>
        <a:p>
          <a:endParaRPr lang="en-US"/>
        </a:p>
      </dgm:t>
    </dgm:pt>
    <dgm:pt modelId="{52B29DEE-B688-49D4-8544-A587614E2E12}" type="sibTrans" cxnId="{297861CE-62C5-423C-8286-6787741F78A4}">
      <dgm:prSet/>
      <dgm:spPr/>
      <dgm:t>
        <a:bodyPr/>
        <a:lstStyle/>
        <a:p>
          <a:endParaRPr lang="en-US"/>
        </a:p>
      </dgm:t>
    </dgm:pt>
    <dgm:pt modelId="{8166F900-7631-4192-B21B-F101B4F84C1F}">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000" kern="1200" dirty="0">
              <a:solidFill>
                <a:srgbClr val="0E1D61"/>
              </a:solidFill>
              <a:latin typeface="Source Sans Pro"/>
              <a:ea typeface="+mn-ea"/>
              <a:cs typeface="+mn-cs"/>
            </a:rPr>
            <a:t>SNAP</a:t>
          </a:r>
        </a:p>
      </dgm:t>
    </dgm:pt>
    <dgm:pt modelId="{74BCD5F2-CA47-464C-AA52-C05276B2478E}" type="parTrans" cxnId="{6F5230EB-ABCB-4779-9125-DA2A0548E019}">
      <dgm:prSet/>
      <dgm:spPr/>
      <dgm:t>
        <a:bodyPr/>
        <a:lstStyle/>
        <a:p>
          <a:endParaRPr lang="en-US"/>
        </a:p>
      </dgm:t>
    </dgm:pt>
    <dgm:pt modelId="{B2464E4A-5EA9-41C6-B7F2-D19970366439}" type="sibTrans" cxnId="{6F5230EB-ABCB-4779-9125-DA2A0548E019}">
      <dgm:prSet/>
      <dgm:spPr/>
      <dgm:t>
        <a:bodyPr/>
        <a:lstStyle/>
        <a:p>
          <a:endParaRPr lang="en-US"/>
        </a:p>
      </dgm:t>
    </dgm:pt>
    <dgm:pt modelId="{D5ECC49E-70BF-4EA9-BD9E-60D7903A9351}">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gm:t>
    </dgm:pt>
    <dgm:pt modelId="{D21D5CF5-6490-48E4-A48B-72DC4A084ED7}" type="parTrans" cxnId="{F33FB8F8-EF3E-4197-8812-C45068909318}">
      <dgm:prSet/>
      <dgm:spPr/>
      <dgm:t>
        <a:bodyPr/>
        <a:lstStyle/>
        <a:p>
          <a:endParaRPr lang="en-US"/>
        </a:p>
      </dgm:t>
    </dgm:pt>
    <dgm:pt modelId="{D3D48168-7781-4957-ADDF-1F883E511036}" type="sibTrans" cxnId="{F33FB8F8-EF3E-4197-8812-C45068909318}">
      <dgm:prSet/>
      <dgm:spPr/>
      <dgm:t>
        <a:bodyPr/>
        <a:lstStyle/>
        <a:p>
          <a:endParaRPr lang="en-US"/>
        </a:p>
      </dgm:t>
    </dgm:pt>
    <dgm:pt modelId="{A254EE2C-EBAD-4343-B73B-C893DA0C7560}">
      <dgm:prSet phldrT="[Text]" phldr="0" custT="1"/>
      <dgm:spPr/>
      <dgm:t>
        <a:bodyPr/>
        <a:lstStyle/>
        <a:p>
          <a:r>
            <a:rPr lang="en-US" sz="1400" b="1" dirty="0">
              <a:solidFill>
                <a:srgbClr val="0E1D61"/>
              </a:solidFill>
            </a:rPr>
            <a:t>Cuban/Haitian Entrant</a:t>
          </a:r>
        </a:p>
      </dgm:t>
    </dgm:pt>
    <dgm:pt modelId="{47ECF3AF-8DAC-4CEB-AFD9-DFC5C2A85828}" type="parTrans" cxnId="{5109BB57-1696-46FE-9EC9-B029D5A9E023}">
      <dgm:prSet/>
      <dgm:spPr/>
      <dgm:t>
        <a:bodyPr/>
        <a:lstStyle/>
        <a:p>
          <a:endParaRPr lang="en-US"/>
        </a:p>
      </dgm:t>
    </dgm:pt>
    <dgm:pt modelId="{7E61C158-0FF9-4116-994C-A672362306E1}" type="sibTrans" cxnId="{5109BB57-1696-46FE-9EC9-B029D5A9E023}">
      <dgm:prSet/>
      <dgm:spPr/>
      <dgm:t>
        <a:bodyPr/>
        <a:lstStyle/>
        <a:p>
          <a:endParaRPr lang="en-US"/>
        </a:p>
      </dgm:t>
    </dgm:pt>
    <dgm:pt modelId="{B139F5F0-DE85-4E37-ADFF-1566C5A290F4}">
      <dgm:prSet phldrT="[Text]" phldr="0" custT="1"/>
      <dgm:spPr/>
      <dgm:t>
        <a:bodyPr/>
        <a:lstStyle/>
        <a:p>
          <a:r>
            <a:rPr lang="en-US" sz="1400" b="1" dirty="0"/>
            <a:t>Refugees and Asylees, T-Visa holders</a:t>
          </a:r>
          <a:endParaRPr lang="en-US" sz="1400" b="0" dirty="0">
            <a:solidFill>
              <a:srgbClr val="0E1D61"/>
            </a:solidFill>
          </a:endParaRPr>
        </a:p>
      </dgm:t>
    </dgm:pt>
    <dgm:pt modelId="{40C80244-964B-4D57-AFA2-A765CC682C66}" type="parTrans" cxnId="{6CCABFD6-E25A-483A-ADB5-D6C8E5ECB35E}">
      <dgm:prSet/>
      <dgm:spPr/>
      <dgm:t>
        <a:bodyPr/>
        <a:lstStyle/>
        <a:p>
          <a:endParaRPr lang="en-US"/>
        </a:p>
      </dgm:t>
    </dgm:pt>
    <dgm:pt modelId="{3D44EF4F-7CE6-483D-878A-6965E88BEE7E}" type="sibTrans" cxnId="{6CCABFD6-E25A-483A-ADB5-D6C8E5ECB35E}">
      <dgm:prSet/>
      <dgm:spPr/>
      <dgm:t>
        <a:bodyPr/>
        <a:lstStyle/>
        <a:p>
          <a:endParaRPr lang="en-US"/>
        </a:p>
      </dgm:t>
    </dgm:pt>
    <dgm:pt modelId="{0A2A795E-3CCA-4F65-9721-ED9B214FF561}">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gm:t>
    </dgm:pt>
    <dgm:pt modelId="{739933A6-35E7-4A25-BE6B-1FF68985D177}" type="parTrans" cxnId="{5E9773D5-4BB9-4670-84DF-A1ED38BD3679}">
      <dgm:prSet/>
      <dgm:spPr/>
      <dgm:t>
        <a:bodyPr/>
        <a:lstStyle/>
        <a:p>
          <a:endParaRPr lang="en-US"/>
        </a:p>
      </dgm:t>
    </dgm:pt>
    <dgm:pt modelId="{D190F68D-31A6-4761-A452-9228FD129667}" type="sibTrans" cxnId="{5E9773D5-4BB9-4670-84DF-A1ED38BD3679}">
      <dgm:prSet/>
      <dgm:spPr/>
      <dgm:t>
        <a:bodyPr/>
        <a:lstStyle/>
        <a:p>
          <a:endParaRPr lang="en-US"/>
        </a:p>
      </dgm:t>
    </dgm:pt>
    <dgm:pt modelId="{03338E59-47D7-45B9-9FE4-210B9DC3F2FB}">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gm:t>
    </dgm:pt>
    <dgm:pt modelId="{7D8A11D2-3369-4240-A523-4E3EC53C2EE2}" type="parTrans" cxnId="{05E57DFA-9D19-4F91-A025-F4E9A59A9BB0}">
      <dgm:prSet/>
      <dgm:spPr/>
      <dgm:t>
        <a:bodyPr/>
        <a:lstStyle/>
        <a:p>
          <a:endParaRPr lang="en-US"/>
        </a:p>
      </dgm:t>
    </dgm:pt>
    <dgm:pt modelId="{CA16CD9F-FBCC-4309-A2B8-9562043D945E}" type="sibTrans" cxnId="{05E57DFA-9D19-4F91-A025-F4E9A59A9BB0}">
      <dgm:prSet/>
      <dgm:spPr/>
      <dgm:t>
        <a:bodyPr/>
        <a:lstStyle/>
        <a:p>
          <a:endParaRPr lang="en-US"/>
        </a:p>
      </dgm:t>
    </dgm:pt>
    <dgm:pt modelId="{75EC4735-CEFF-43BC-B5A2-20FC2F412416}">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gm:t>
    </dgm:pt>
    <dgm:pt modelId="{81A05D23-557C-4B8C-811B-F4A896B730A5}" type="parTrans" cxnId="{05F26A4F-8FFA-42CD-9F90-87BA5D58E79C}">
      <dgm:prSet/>
      <dgm:spPr/>
      <dgm:t>
        <a:bodyPr/>
        <a:lstStyle/>
        <a:p>
          <a:endParaRPr lang="en-US"/>
        </a:p>
      </dgm:t>
    </dgm:pt>
    <dgm:pt modelId="{B3DD5F6D-0D4D-422E-94B9-4636948DCC1E}" type="sibTrans" cxnId="{05F26A4F-8FFA-42CD-9F90-87BA5D58E79C}">
      <dgm:prSet/>
      <dgm:spPr/>
      <dgm:t>
        <a:bodyPr/>
        <a:lstStyle/>
        <a:p>
          <a:endParaRPr lang="en-US"/>
        </a:p>
      </dgm:t>
    </dgm:pt>
    <dgm:pt modelId="{53B41D99-0898-494A-B93D-E1E1A8BD8A42}" type="pres">
      <dgm:prSet presAssocID="{9A768461-A510-44F1-8B7F-A74A89CDD056}" presName="theList" presStyleCnt="0">
        <dgm:presLayoutVars>
          <dgm:dir/>
          <dgm:animLvl val="lvl"/>
          <dgm:resizeHandles val="exact"/>
        </dgm:presLayoutVars>
      </dgm:prSet>
      <dgm:spPr/>
    </dgm:pt>
    <dgm:pt modelId="{A75F72FA-5E4B-4795-9F92-1943D1D3D407}" type="pres">
      <dgm:prSet presAssocID="{F2EDF01C-FD94-4306-AE84-8CD11331B314}" presName="compNode" presStyleCnt="0"/>
      <dgm:spPr/>
    </dgm:pt>
    <dgm:pt modelId="{3AEBA96A-F563-43E5-9CE2-684417D51A68}" type="pres">
      <dgm:prSet presAssocID="{F2EDF01C-FD94-4306-AE84-8CD11331B314}" presName="aNode" presStyleLbl="bgShp" presStyleIdx="0" presStyleCnt="7"/>
      <dgm:spPr/>
    </dgm:pt>
    <dgm:pt modelId="{91663534-1C3C-428B-ACCA-591AFF2172E6}" type="pres">
      <dgm:prSet presAssocID="{F2EDF01C-FD94-4306-AE84-8CD11331B314}" presName="textNode" presStyleLbl="bgShp" presStyleIdx="0" presStyleCnt="7"/>
      <dgm:spPr/>
    </dgm:pt>
    <dgm:pt modelId="{7FEB5711-6922-44D4-A97C-028B32D6EA46}" type="pres">
      <dgm:prSet presAssocID="{F2EDF01C-FD94-4306-AE84-8CD11331B314}" presName="compChildNode" presStyleCnt="0"/>
      <dgm:spPr/>
    </dgm:pt>
    <dgm:pt modelId="{4304F388-9E0E-4FA2-8F7C-1535BCD50E0E}" type="pres">
      <dgm:prSet presAssocID="{F2EDF01C-FD94-4306-AE84-8CD11331B314}" presName="theInnerList" presStyleCnt="0"/>
      <dgm:spPr/>
    </dgm:pt>
    <dgm:pt modelId="{85037157-E743-460F-ACCA-25735910DD5D}" type="pres">
      <dgm:prSet presAssocID="{5E01BFB5-5E75-4D0E-939B-09830D163ECB}" presName="childNode" presStyleLbl="node1" presStyleIdx="0" presStyleCnt="21">
        <dgm:presLayoutVars>
          <dgm:bulletEnabled val="1"/>
        </dgm:presLayoutVars>
      </dgm:prSet>
      <dgm:spPr>
        <a:xfrm>
          <a:off x="1823745" y="1550995"/>
          <a:ext cx="1235998" cy="1015406"/>
        </a:xfrm>
        <a:prstGeom prst="roundRect">
          <a:avLst>
            <a:gd name="adj" fmla="val 10000"/>
          </a:avLst>
        </a:prstGeom>
      </dgm:spPr>
    </dgm:pt>
    <dgm:pt modelId="{55A05DE7-6243-45EA-ACFA-5C26822B9032}" type="pres">
      <dgm:prSet presAssocID="{5E01BFB5-5E75-4D0E-939B-09830D163ECB}" presName="aSpace2" presStyleCnt="0"/>
      <dgm:spPr/>
    </dgm:pt>
    <dgm:pt modelId="{53AB57FD-E08A-4D18-8AAE-F0062377DB7A}" type="pres">
      <dgm:prSet presAssocID="{8166F900-7631-4192-B21B-F101B4F84C1F}" presName="childNode" presStyleLbl="node1" presStyleIdx="1" presStyleCnt="21">
        <dgm:presLayoutVars>
          <dgm:bulletEnabled val="1"/>
        </dgm:presLayoutVars>
      </dgm:prSet>
      <dgm:spPr>
        <a:xfrm>
          <a:off x="1823745" y="2722618"/>
          <a:ext cx="1235998" cy="1015406"/>
        </a:xfrm>
        <a:prstGeom prst="roundRect">
          <a:avLst>
            <a:gd name="adj" fmla="val 10000"/>
          </a:avLst>
        </a:prstGeom>
      </dgm:spPr>
    </dgm:pt>
    <dgm:pt modelId="{853EBA97-7570-4341-A821-7FD56C2F3475}" type="pres">
      <dgm:prSet presAssocID="{8166F900-7631-4192-B21B-F101B4F84C1F}" presName="aSpace2" presStyleCnt="0"/>
      <dgm:spPr/>
    </dgm:pt>
    <dgm:pt modelId="{7653040B-9C3E-4A4B-9CEA-BEE60495F7B1}" type="pres">
      <dgm:prSet presAssocID="{D5ECC49E-70BF-4EA9-BD9E-60D7903A9351}" presName="childNode" presStyleLbl="node1" presStyleIdx="2" presStyleCnt="21">
        <dgm:presLayoutVars>
          <dgm:bulletEnabled val="1"/>
        </dgm:presLayoutVars>
      </dgm:prSet>
      <dgm:spPr>
        <a:xfrm>
          <a:off x="1641379" y="3605942"/>
          <a:ext cx="1113586" cy="940233"/>
        </a:xfrm>
        <a:prstGeom prst="roundRect">
          <a:avLst>
            <a:gd name="adj" fmla="val 10000"/>
          </a:avLst>
        </a:prstGeom>
      </dgm:spPr>
    </dgm:pt>
    <dgm:pt modelId="{414E9953-EF64-4CD4-B7A5-A97A589BC278}" type="pres">
      <dgm:prSet presAssocID="{F2EDF01C-FD94-4306-AE84-8CD11331B314}" presName="aSpace" presStyleCnt="0"/>
      <dgm:spPr/>
    </dgm:pt>
    <dgm:pt modelId="{1D05A424-C5B4-48D8-8C4F-FED5BCC0AE52}" type="pres">
      <dgm:prSet presAssocID="{A254EE2C-EBAD-4343-B73B-C893DA0C7560}" presName="compNode" presStyleCnt="0"/>
      <dgm:spPr/>
    </dgm:pt>
    <dgm:pt modelId="{B9724D8E-D442-4DC0-B8BC-0BE4FBE839AF}" type="pres">
      <dgm:prSet presAssocID="{A254EE2C-EBAD-4343-B73B-C893DA0C7560}" presName="aNode" presStyleLbl="bgShp" presStyleIdx="1" presStyleCnt="7"/>
      <dgm:spPr/>
    </dgm:pt>
    <dgm:pt modelId="{C677EE17-541F-4500-AFF5-3821006A6B29}" type="pres">
      <dgm:prSet presAssocID="{A254EE2C-EBAD-4343-B73B-C893DA0C7560}" presName="textNode" presStyleLbl="bgShp" presStyleIdx="1" presStyleCnt="7"/>
      <dgm:spPr/>
    </dgm:pt>
    <dgm:pt modelId="{6C6A68BC-09F5-438E-83E1-CB4C58F5D2C6}" type="pres">
      <dgm:prSet presAssocID="{A254EE2C-EBAD-4343-B73B-C893DA0C7560}" presName="compChildNode" presStyleCnt="0"/>
      <dgm:spPr/>
    </dgm:pt>
    <dgm:pt modelId="{1708DAFF-805A-4DBD-922E-EF9C9D6000EE}" type="pres">
      <dgm:prSet presAssocID="{A254EE2C-EBAD-4343-B73B-C893DA0C7560}" presName="theInnerList" presStyleCnt="0"/>
      <dgm:spPr/>
    </dgm:pt>
    <dgm:pt modelId="{F3AEE47E-FF15-4B4C-A42C-57308ED31E9A}" type="pres">
      <dgm:prSet presAssocID="{01141D44-1463-4791-A5ED-003422892FB3}" presName="childNode" presStyleLbl="node1" presStyleIdx="3" presStyleCnt="21">
        <dgm:presLayoutVars>
          <dgm:bulletEnabled val="1"/>
        </dgm:presLayoutVars>
      </dgm:prSet>
      <dgm:spPr>
        <a:xfrm>
          <a:off x="3137761" y="1436172"/>
          <a:ext cx="1113586" cy="940233"/>
        </a:xfrm>
        <a:prstGeom prst="roundRect">
          <a:avLst>
            <a:gd name="adj" fmla="val 10000"/>
          </a:avLst>
        </a:prstGeom>
      </dgm:spPr>
    </dgm:pt>
    <dgm:pt modelId="{40E868CD-6FB7-455D-A35D-D81F327FC635}" type="pres">
      <dgm:prSet presAssocID="{01141D44-1463-4791-A5ED-003422892FB3}" presName="aSpace2" presStyleCnt="0"/>
      <dgm:spPr/>
    </dgm:pt>
    <dgm:pt modelId="{D955C792-7B6C-4A7E-B57F-77CB7B64C548}" type="pres">
      <dgm:prSet presAssocID="{56DFE369-0A36-4D80-B95E-45116911B49A}" presName="childNode" presStyleLbl="node1" presStyleIdx="4" presStyleCnt="21">
        <dgm:presLayoutVars>
          <dgm:bulletEnabled val="1"/>
        </dgm:presLayoutVars>
      </dgm:prSet>
      <dgm:spPr>
        <a:xfrm>
          <a:off x="3137761" y="2521057"/>
          <a:ext cx="1113586" cy="940233"/>
        </a:xfrm>
        <a:prstGeom prst="roundRect">
          <a:avLst>
            <a:gd name="adj" fmla="val 10000"/>
          </a:avLst>
        </a:prstGeom>
      </dgm:spPr>
    </dgm:pt>
    <dgm:pt modelId="{A5AB2796-BF3C-44EC-9FF1-FD829AD94607}" type="pres">
      <dgm:prSet presAssocID="{56DFE369-0A36-4D80-B95E-45116911B49A}" presName="aSpace2" presStyleCnt="0"/>
      <dgm:spPr/>
    </dgm:pt>
    <dgm:pt modelId="{97B195CC-8BF6-4E5D-84BC-C4612CD91B00}" type="pres">
      <dgm:prSet presAssocID="{60D5A42A-6092-4644-A6C6-CFD8710887DC}" presName="childNode" presStyleLbl="node1" presStyleIdx="5" presStyleCnt="21">
        <dgm:presLayoutVars>
          <dgm:bulletEnabled val="1"/>
        </dgm:presLayoutVars>
      </dgm:prSet>
      <dgm:spPr>
        <a:xfrm>
          <a:off x="3137761" y="3605942"/>
          <a:ext cx="1113586" cy="940233"/>
        </a:xfrm>
        <a:prstGeom prst="roundRect">
          <a:avLst>
            <a:gd name="adj" fmla="val 10000"/>
          </a:avLst>
        </a:prstGeom>
      </dgm:spPr>
    </dgm:pt>
    <dgm:pt modelId="{D656BECA-7A1C-43A4-A87C-5EE302B381E6}" type="pres">
      <dgm:prSet presAssocID="{A254EE2C-EBAD-4343-B73B-C893DA0C7560}" presName="aSpace" presStyleCnt="0"/>
      <dgm:spPr/>
    </dgm:pt>
    <dgm:pt modelId="{354B4735-6F94-4E3F-B815-C07ED0411986}" type="pres">
      <dgm:prSet presAssocID="{B139F5F0-DE85-4E37-ADFF-1566C5A290F4}" presName="compNode" presStyleCnt="0"/>
      <dgm:spPr/>
    </dgm:pt>
    <dgm:pt modelId="{E4CDC67F-3E72-474E-BDD3-2B1A67C7F980}" type="pres">
      <dgm:prSet presAssocID="{B139F5F0-DE85-4E37-ADFF-1566C5A290F4}" presName="aNode" presStyleLbl="bgShp" presStyleIdx="2" presStyleCnt="7"/>
      <dgm:spPr/>
    </dgm:pt>
    <dgm:pt modelId="{C5F53545-4A8C-4173-AD0A-DD091E500C4D}" type="pres">
      <dgm:prSet presAssocID="{B139F5F0-DE85-4E37-ADFF-1566C5A290F4}" presName="textNode" presStyleLbl="bgShp" presStyleIdx="2" presStyleCnt="7"/>
      <dgm:spPr/>
    </dgm:pt>
    <dgm:pt modelId="{CF294FC6-11FD-4C0B-BC22-3F9AAF31D13A}" type="pres">
      <dgm:prSet presAssocID="{B139F5F0-DE85-4E37-ADFF-1566C5A290F4}" presName="compChildNode" presStyleCnt="0"/>
      <dgm:spPr/>
    </dgm:pt>
    <dgm:pt modelId="{093D1D88-7613-4BC4-9310-F8CCA90B3872}" type="pres">
      <dgm:prSet presAssocID="{B139F5F0-DE85-4E37-ADFF-1566C5A290F4}" presName="theInnerList" presStyleCnt="0"/>
      <dgm:spPr/>
    </dgm:pt>
    <dgm:pt modelId="{88CC4E81-3605-48FC-85E1-786B4CD767D1}" type="pres">
      <dgm:prSet presAssocID="{0A2A795E-3CCA-4F65-9721-ED9B214FF561}" presName="childNode" presStyleLbl="node1" presStyleIdx="6" presStyleCnt="21">
        <dgm:presLayoutVars>
          <dgm:bulletEnabled val="1"/>
        </dgm:presLayoutVars>
      </dgm:prSet>
      <dgm:spPr>
        <a:xfrm>
          <a:off x="6130524" y="1436172"/>
          <a:ext cx="1113586" cy="940233"/>
        </a:xfrm>
        <a:prstGeom prst="roundRect">
          <a:avLst>
            <a:gd name="adj" fmla="val 10000"/>
          </a:avLst>
        </a:prstGeom>
      </dgm:spPr>
    </dgm:pt>
    <dgm:pt modelId="{D71C4199-439D-42E8-A57C-8E16B8465CFB}" type="pres">
      <dgm:prSet presAssocID="{0A2A795E-3CCA-4F65-9721-ED9B214FF561}" presName="aSpace2" presStyleCnt="0"/>
      <dgm:spPr/>
    </dgm:pt>
    <dgm:pt modelId="{D0B91F2C-BB7E-4B9F-968B-C3B660230994}" type="pres">
      <dgm:prSet presAssocID="{03338E59-47D7-45B9-9FE4-210B9DC3F2FB}" presName="childNode" presStyleLbl="node1" presStyleIdx="7" presStyleCnt="21">
        <dgm:presLayoutVars>
          <dgm:bulletEnabled val="1"/>
        </dgm:presLayoutVars>
      </dgm:prSet>
      <dgm:spPr>
        <a:xfrm>
          <a:off x="6130524" y="2521057"/>
          <a:ext cx="1113586" cy="940233"/>
        </a:xfrm>
        <a:prstGeom prst="roundRect">
          <a:avLst>
            <a:gd name="adj" fmla="val 10000"/>
          </a:avLst>
        </a:prstGeom>
      </dgm:spPr>
    </dgm:pt>
    <dgm:pt modelId="{756B8138-E330-473C-9E1F-7A2F7F5AD4B8}" type="pres">
      <dgm:prSet presAssocID="{03338E59-47D7-45B9-9FE4-210B9DC3F2FB}" presName="aSpace2" presStyleCnt="0"/>
      <dgm:spPr/>
    </dgm:pt>
    <dgm:pt modelId="{88B10596-A63E-442B-ABA3-A606DD400682}" type="pres">
      <dgm:prSet presAssocID="{75EC4735-CEFF-43BC-B5A2-20FC2F412416}" presName="childNode" presStyleLbl="node1" presStyleIdx="8" presStyleCnt="21">
        <dgm:presLayoutVars>
          <dgm:bulletEnabled val="1"/>
        </dgm:presLayoutVars>
      </dgm:prSet>
      <dgm:spPr>
        <a:xfrm>
          <a:off x="6130524" y="3605942"/>
          <a:ext cx="1113586" cy="940233"/>
        </a:xfrm>
        <a:prstGeom prst="roundRect">
          <a:avLst>
            <a:gd name="adj" fmla="val 10000"/>
          </a:avLst>
        </a:prstGeom>
      </dgm:spPr>
    </dgm:pt>
    <dgm:pt modelId="{CD3DFC9A-24F7-46FE-B391-09F6AAD4B4A0}" type="pres">
      <dgm:prSet presAssocID="{B139F5F0-DE85-4E37-ADFF-1566C5A290F4}" presName="aSpace" presStyleCnt="0"/>
      <dgm:spPr/>
    </dgm:pt>
    <dgm:pt modelId="{63C27E2D-C4A8-4837-B57A-594E366C3E74}" type="pres">
      <dgm:prSet presAssocID="{3F3B67B3-F772-416E-AF21-C5ED826D99B2}" presName="compNode" presStyleCnt="0"/>
      <dgm:spPr/>
    </dgm:pt>
    <dgm:pt modelId="{62B3E3C4-4E8D-4CED-8270-4DEC529F67A8}" type="pres">
      <dgm:prSet presAssocID="{3F3B67B3-F772-416E-AF21-C5ED826D99B2}" presName="aNode" presStyleLbl="bgShp" presStyleIdx="3" presStyleCnt="7"/>
      <dgm:spPr/>
    </dgm:pt>
    <dgm:pt modelId="{C64A33C0-C414-4E77-8B48-E001E852F87B}" type="pres">
      <dgm:prSet presAssocID="{3F3B67B3-F772-416E-AF21-C5ED826D99B2}" presName="textNode" presStyleLbl="bgShp" presStyleIdx="3" presStyleCnt="7"/>
      <dgm:spPr/>
    </dgm:pt>
    <dgm:pt modelId="{9CED02C1-B5BA-4BDB-AB34-35535356EABD}" type="pres">
      <dgm:prSet presAssocID="{3F3B67B3-F772-416E-AF21-C5ED826D99B2}" presName="compChildNode" presStyleCnt="0"/>
      <dgm:spPr/>
    </dgm:pt>
    <dgm:pt modelId="{A6C9D24C-5708-4F02-8B0E-CFA8A5BD39C9}" type="pres">
      <dgm:prSet presAssocID="{3F3B67B3-F772-416E-AF21-C5ED826D99B2}" presName="theInnerList" presStyleCnt="0"/>
      <dgm:spPr/>
    </dgm:pt>
    <dgm:pt modelId="{F058DE83-A1FD-4545-81E2-53FB9B1FD5EE}" type="pres">
      <dgm:prSet presAssocID="{98D41F16-6DEF-4B17-93CE-C3E0FC8C9535}" presName="childNode" presStyleLbl="node1" presStyleIdx="9" presStyleCnt="21">
        <dgm:presLayoutVars>
          <dgm:bulletEnabled val="1"/>
        </dgm:presLayoutVars>
      </dgm:prSet>
      <dgm:spPr>
        <a:xfrm>
          <a:off x="7626906" y="1436172"/>
          <a:ext cx="1113586" cy="940233"/>
        </a:xfrm>
        <a:prstGeom prst="roundRect">
          <a:avLst>
            <a:gd name="adj" fmla="val 10000"/>
          </a:avLst>
        </a:prstGeom>
      </dgm:spPr>
    </dgm:pt>
    <dgm:pt modelId="{3361C17C-E2D3-407A-B6DB-FC51FCF27C1E}" type="pres">
      <dgm:prSet presAssocID="{98D41F16-6DEF-4B17-93CE-C3E0FC8C9535}" presName="aSpace2" presStyleCnt="0"/>
      <dgm:spPr/>
    </dgm:pt>
    <dgm:pt modelId="{DCD495F0-C4B7-470D-B148-7B998E3E3EE1}" type="pres">
      <dgm:prSet presAssocID="{F593C642-F4BD-4ADA-8870-38AB1B59B904}" presName="childNode" presStyleLbl="node1" presStyleIdx="10" presStyleCnt="21">
        <dgm:presLayoutVars>
          <dgm:bulletEnabled val="1"/>
        </dgm:presLayoutVars>
      </dgm:prSet>
      <dgm:spPr>
        <a:xfrm>
          <a:off x="7626906" y="2521057"/>
          <a:ext cx="1113586" cy="940233"/>
        </a:xfrm>
        <a:prstGeom prst="roundRect">
          <a:avLst>
            <a:gd name="adj" fmla="val 10000"/>
          </a:avLst>
        </a:prstGeom>
      </dgm:spPr>
    </dgm:pt>
    <dgm:pt modelId="{A14CBB4A-0C77-43ED-9284-1D44C840AC52}" type="pres">
      <dgm:prSet presAssocID="{F593C642-F4BD-4ADA-8870-38AB1B59B904}" presName="aSpace2" presStyleCnt="0"/>
      <dgm:spPr/>
    </dgm:pt>
    <dgm:pt modelId="{6A2FAE6A-6F86-41E1-867F-F8F729F8F8D8}" type="pres">
      <dgm:prSet presAssocID="{378499E6-A997-40C2-ADE9-0FD9ECF9A01D}" presName="childNode" presStyleLbl="node1" presStyleIdx="11" presStyleCnt="21">
        <dgm:presLayoutVars>
          <dgm:bulletEnabled val="1"/>
        </dgm:presLayoutVars>
      </dgm:prSet>
      <dgm:spPr>
        <a:xfrm>
          <a:off x="7626906" y="3605942"/>
          <a:ext cx="1113586" cy="940233"/>
        </a:xfrm>
        <a:prstGeom prst="roundRect">
          <a:avLst>
            <a:gd name="adj" fmla="val 10000"/>
          </a:avLst>
        </a:prstGeom>
      </dgm:spPr>
    </dgm:pt>
    <dgm:pt modelId="{61FD65FC-A62B-42A9-A7AC-7BDABDA4DC35}" type="pres">
      <dgm:prSet presAssocID="{3F3B67B3-F772-416E-AF21-C5ED826D99B2}" presName="aSpace" presStyleCnt="0"/>
      <dgm:spPr/>
    </dgm:pt>
    <dgm:pt modelId="{04A91B86-5DD7-4DD6-B150-2D85A46D5D62}" type="pres">
      <dgm:prSet presAssocID="{D9B72586-6A10-437D-B394-2836D3305754}" presName="compNode" presStyleCnt="0"/>
      <dgm:spPr/>
    </dgm:pt>
    <dgm:pt modelId="{CDB2FAC4-3E1E-4EC2-95B6-2329A0CABC38}" type="pres">
      <dgm:prSet presAssocID="{D9B72586-6A10-437D-B394-2836D3305754}" presName="aNode" presStyleLbl="bgShp" presStyleIdx="4" presStyleCnt="7"/>
      <dgm:spPr/>
    </dgm:pt>
    <dgm:pt modelId="{D47BAD0C-3320-4AD4-B212-3D4595894FE1}" type="pres">
      <dgm:prSet presAssocID="{D9B72586-6A10-437D-B394-2836D3305754}" presName="textNode" presStyleLbl="bgShp" presStyleIdx="4" presStyleCnt="7"/>
      <dgm:spPr/>
    </dgm:pt>
    <dgm:pt modelId="{A8189645-C4CE-408A-983A-3D751C88F193}" type="pres">
      <dgm:prSet presAssocID="{D9B72586-6A10-437D-B394-2836D3305754}" presName="compChildNode" presStyleCnt="0"/>
      <dgm:spPr/>
    </dgm:pt>
    <dgm:pt modelId="{9F09A6EC-6B72-4E78-893D-9ACF1949F14F}" type="pres">
      <dgm:prSet presAssocID="{D9B72586-6A10-437D-B394-2836D3305754}" presName="theInnerList" presStyleCnt="0"/>
      <dgm:spPr/>
    </dgm:pt>
    <dgm:pt modelId="{8A677D47-8163-4886-B656-8CF4CB267E92}" type="pres">
      <dgm:prSet presAssocID="{1D3FE7E6-20B6-4AED-B730-4F49E6059FF1}" presName="childNode" presStyleLbl="node1" presStyleIdx="12" presStyleCnt="21">
        <dgm:presLayoutVars>
          <dgm:bulletEnabled val="1"/>
        </dgm:presLayoutVars>
      </dgm:prSet>
      <dgm:spPr>
        <a:xfrm>
          <a:off x="9123287" y="1436172"/>
          <a:ext cx="1113586" cy="940233"/>
        </a:xfrm>
        <a:prstGeom prst="roundRect">
          <a:avLst>
            <a:gd name="adj" fmla="val 10000"/>
          </a:avLst>
        </a:prstGeom>
      </dgm:spPr>
    </dgm:pt>
    <dgm:pt modelId="{F4A1B200-86D9-41D8-A972-F885F167D877}" type="pres">
      <dgm:prSet presAssocID="{1D3FE7E6-20B6-4AED-B730-4F49E6059FF1}" presName="aSpace2" presStyleCnt="0"/>
      <dgm:spPr/>
    </dgm:pt>
    <dgm:pt modelId="{851B9BBE-329A-43D1-8150-AC2CA9415CDE}" type="pres">
      <dgm:prSet presAssocID="{9236111A-F62C-40CB-9E59-9C0F363C9E47}" presName="childNode" presStyleLbl="node1" presStyleIdx="13" presStyleCnt="21">
        <dgm:presLayoutVars>
          <dgm:bulletEnabled val="1"/>
        </dgm:presLayoutVars>
      </dgm:prSet>
      <dgm:spPr>
        <a:xfrm>
          <a:off x="9123287" y="2521057"/>
          <a:ext cx="1113586" cy="940233"/>
        </a:xfrm>
        <a:prstGeom prst="roundRect">
          <a:avLst>
            <a:gd name="adj" fmla="val 10000"/>
          </a:avLst>
        </a:prstGeom>
      </dgm:spPr>
    </dgm:pt>
    <dgm:pt modelId="{F94989B2-9324-449A-9F8D-0283B60EBFA1}" type="pres">
      <dgm:prSet presAssocID="{9236111A-F62C-40CB-9E59-9C0F363C9E47}" presName="aSpace2" presStyleCnt="0"/>
      <dgm:spPr/>
    </dgm:pt>
    <dgm:pt modelId="{279F5B30-994E-4CD6-BDCB-8A652F3A5AF3}" type="pres">
      <dgm:prSet presAssocID="{1C1C3CA1-24C0-4953-BD25-3C0CEE187F80}" presName="childNode" presStyleLbl="node1" presStyleIdx="14" presStyleCnt="21">
        <dgm:presLayoutVars>
          <dgm:bulletEnabled val="1"/>
        </dgm:presLayoutVars>
      </dgm:prSet>
      <dgm:spPr>
        <a:xfrm>
          <a:off x="9123287" y="3605942"/>
          <a:ext cx="1113586" cy="940233"/>
        </a:xfrm>
        <a:prstGeom prst="roundRect">
          <a:avLst>
            <a:gd name="adj" fmla="val 10000"/>
          </a:avLst>
        </a:prstGeom>
      </dgm:spPr>
    </dgm:pt>
    <dgm:pt modelId="{ACFA8D70-938A-4BA3-84CF-1031FA1220EA}" type="pres">
      <dgm:prSet presAssocID="{D9B72586-6A10-437D-B394-2836D3305754}" presName="aSpace" presStyleCnt="0"/>
      <dgm:spPr/>
    </dgm:pt>
    <dgm:pt modelId="{FD88B3F4-339C-4127-9B3F-24EC5A1C48F4}" type="pres">
      <dgm:prSet presAssocID="{8E8EA2DD-82B4-4294-AB8C-06187AFBFE21}" presName="compNode" presStyleCnt="0"/>
      <dgm:spPr/>
    </dgm:pt>
    <dgm:pt modelId="{7944726E-0E37-417F-B030-B23C8E8A2757}" type="pres">
      <dgm:prSet presAssocID="{8E8EA2DD-82B4-4294-AB8C-06187AFBFE21}" presName="aNode" presStyleLbl="bgShp" presStyleIdx="5" presStyleCnt="7"/>
      <dgm:spPr/>
    </dgm:pt>
    <dgm:pt modelId="{7FB7704B-D1B3-4D48-ADAF-07C796EAB2E0}" type="pres">
      <dgm:prSet presAssocID="{8E8EA2DD-82B4-4294-AB8C-06187AFBFE21}" presName="textNode" presStyleLbl="bgShp" presStyleIdx="5" presStyleCnt="7"/>
      <dgm:spPr/>
    </dgm:pt>
    <dgm:pt modelId="{48ADB69A-C3A9-4AB2-A711-DD055EFD42A8}" type="pres">
      <dgm:prSet presAssocID="{8E8EA2DD-82B4-4294-AB8C-06187AFBFE21}" presName="compChildNode" presStyleCnt="0"/>
      <dgm:spPr/>
    </dgm:pt>
    <dgm:pt modelId="{BDA75FF7-AC26-48AC-B015-A57C9C20A8F7}" type="pres">
      <dgm:prSet presAssocID="{8E8EA2DD-82B4-4294-AB8C-06187AFBFE21}" presName="theInnerList" presStyleCnt="0"/>
      <dgm:spPr/>
    </dgm:pt>
    <dgm:pt modelId="{EBED037B-3D1A-4605-8604-166D39544764}" type="pres">
      <dgm:prSet presAssocID="{86D04AF4-A414-4BC6-B657-08341ED53BE4}" presName="childNode" presStyleLbl="node1" presStyleIdx="15" presStyleCnt="21">
        <dgm:presLayoutVars>
          <dgm:bulletEnabled val="1"/>
        </dgm:presLayoutVars>
      </dgm:prSet>
      <dgm:spPr>
        <a:xfrm>
          <a:off x="4634143" y="1436172"/>
          <a:ext cx="1113586" cy="940233"/>
        </a:xfrm>
        <a:prstGeom prst="roundRect">
          <a:avLst>
            <a:gd name="adj" fmla="val 10000"/>
          </a:avLst>
        </a:prstGeom>
      </dgm:spPr>
    </dgm:pt>
    <dgm:pt modelId="{0D83120F-C216-4D0F-96B3-9E4CDEA0278F}" type="pres">
      <dgm:prSet presAssocID="{86D04AF4-A414-4BC6-B657-08341ED53BE4}" presName="aSpace2" presStyleCnt="0"/>
      <dgm:spPr/>
    </dgm:pt>
    <dgm:pt modelId="{D9C0B0B7-4A72-450F-A6A0-9A3C71EE260D}" type="pres">
      <dgm:prSet presAssocID="{7123DA80-0AE5-4D10-ACEB-E9CE7D7883A4}" presName="childNode" presStyleLbl="node1" presStyleIdx="16" presStyleCnt="21">
        <dgm:presLayoutVars>
          <dgm:bulletEnabled val="1"/>
        </dgm:presLayoutVars>
      </dgm:prSet>
      <dgm:spPr>
        <a:xfrm>
          <a:off x="4634143" y="2521057"/>
          <a:ext cx="1113586" cy="940233"/>
        </a:xfrm>
        <a:prstGeom prst="roundRect">
          <a:avLst>
            <a:gd name="adj" fmla="val 10000"/>
          </a:avLst>
        </a:prstGeom>
      </dgm:spPr>
    </dgm:pt>
    <dgm:pt modelId="{7D5B503A-41D7-40D9-90BD-DAF0B7243BAD}" type="pres">
      <dgm:prSet presAssocID="{7123DA80-0AE5-4D10-ACEB-E9CE7D7883A4}" presName="aSpace2" presStyleCnt="0"/>
      <dgm:spPr/>
    </dgm:pt>
    <dgm:pt modelId="{BCA3C9E4-7B1A-4712-99CA-7A54D1FAC510}" type="pres">
      <dgm:prSet presAssocID="{0F0E6CA8-7FE1-458B-98AC-40F27316BF78}" presName="childNode" presStyleLbl="node1" presStyleIdx="17" presStyleCnt="21">
        <dgm:presLayoutVars>
          <dgm:bulletEnabled val="1"/>
        </dgm:presLayoutVars>
      </dgm:prSet>
      <dgm:spPr>
        <a:xfrm>
          <a:off x="4634143" y="3605942"/>
          <a:ext cx="1113586" cy="940233"/>
        </a:xfrm>
        <a:prstGeom prst="roundRect">
          <a:avLst>
            <a:gd name="adj" fmla="val 10000"/>
          </a:avLst>
        </a:prstGeom>
      </dgm:spPr>
    </dgm:pt>
    <dgm:pt modelId="{614C1CF5-6379-485D-A4FF-60265FBB3902}" type="pres">
      <dgm:prSet presAssocID="{8E8EA2DD-82B4-4294-AB8C-06187AFBFE21}" presName="aSpace" presStyleCnt="0"/>
      <dgm:spPr/>
    </dgm:pt>
    <dgm:pt modelId="{CA2A3E26-72F0-413D-814F-1C7B6742035F}" type="pres">
      <dgm:prSet presAssocID="{F78CA0A8-1768-4491-B143-69759C0AF38D}" presName="compNode" presStyleCnt="0"/>
      <dgm:spPr/>
    </dgm:pt>
    <dgm:pt modelId="{F60C9158-070B-48F6-946A-95B8EC941150}" type="pres">
      <dgm:prSet presAssocID="{F78CA0A8-1768-4491-B143-69759C0AF38D}" presName="aNode" presStyleLbl="bgShp" presStyleIdx="6" presStyleCnt="7"/>
      <dgm:spPr/>
    </dgm:pt>
    <dgm:pt modelId="{9B388191-B18A-4E2E-8462-1035238582EA}" type="pres">
      <dgm:prSet presAssocID="{F78CA0A8-1768-4491-B143-69759C0AF38D}" presName="textNode" presStyleLbl="bgShp" presStyleIdx="6" presStyleCnt="7"/>
      <dgm:spPr/>
    </dgm:pt>
    <dgm:pt modelId="{E33EBF9B-93E7-4796-BA93-9102E963D49B}" type="pres">
      <dgm:prSet presAssocID="{F78CA0A8-1768-4491-B143-69759C0AF38D}" presName="compChildNode" presStyleCnt="0"/>
      <dgm:spPr/>
    </dgm:pt>
    <dgm:pt modelId="{6586B121-4830-43F1-8973-283981539601}" type="pres">
      <dgm:prSet presAssocID="{F78CA0A8-1768-4491-B143-69759C0AF38D}" presName="theInnerList" presStyleCnt="0"/>
      <dgm:spPr/>
    </dgm:pt>
    <dgm:pt modelId="{FF2BE3FC-01A8-4DCB-A26D-3C148E1700B4}" type="pres">
      <dgm:prSet presAssocID="{43E25C1F-FED3-4F3B-8CAC-9F4695E7CEE3}" presName="childNode" presStyleLbl="node1" presStyleIdx="18" presStyleCnt="21">
        <dgm:presLayoutVars>
          <dgm:bulletEnabled val="1"/>
        </dgm:presLayoutVars>
      </dgm:prSet>
      <dgm:spPr>
        <a:xfrm>
          <a:off x="10619669" y="1436172"/>
          <a:ext cx="1113586" cy="940233"/>
        </a:xfrm>
        <a:prstGeom prst="roundRect">
          <a:avLst>
            <a:gd name="adj" fmla="val 10000"/>
          </a:avLst>
        </a:prstGeom>
      </dgm:spPr>
    </dgm:pt>
    <dgm:pt modelId="{E7C341FB-6893-4F8C-9BE3-1FF1E242B59F}" type="pres">
      <dgm:prSet presAssocID="{43E25C1F-FED3-4F3B-8CAC-9F4695E7CEE3}" presName="aSpace2" presStyleCnt="0"/>
      <dgm:spPr/>
    </dgm:pt>
    <dgm:pt modelId="{4A64FB51-9C5A-47F3-9043-4C400C663288}" type="pres">
      <dgm:prSet presAssocID="{95078E1B-546A-4614-873F-BB7DE02479B9}" presName="childNode" presStyleLbl="node1" presStyleIdx="19" presStyleCnt="21">
        <dgm:presLayoutVars>
          <dgm:bulletEnabled val="1"/>
        </dgm:presLayoutVars>
      </dgm:prSet>
      <dgm:spPr>
        <a:xfrm>
          <a:off x="10619669" y="2521057"/>
          <a:ext cx="1113586" cy="940233"/>
        </a:xfrm>
        <a:prstGeom prst="roundRect">
          <a:avLst>
            <a:gd name="adj" fmla="val 10000"/>
          </a:avLst>
        </a:prstGeom>
      </dgm:spPr>
    </dgm:pt>
    <dgm:pt modelId="{F350D2DD-F39E-4EEE-98CA-BC057AA749BB}" type="pres">
      <dgm:prSet presAssocID="{95078E1B-546A-4614-873F-BB7DE02479B9}" presName="aSpace2" presStyleCnt="0"/>
      <dgm:spPr/>
    </dgm:pt>
    <dgm:pt modelId="{AC4FC281-8698-4B7C-BADC-DCB266F0E56F}" type="pres">
      <dgm:prSet presAssocID="{AD79FBB3-7B45-405A-B23D-639220401FFF}" presName="childNode" presStyleLbl="node1" presStyleIdx="20" presStyleCnt="21">
        <dgm:presLayoutVars>
          <dgm:bulletEnabled val="1"/>
        </dgm:presLayoutVars>
      </dgm:prSet>
      <dgm:spPr>
        <a:xfrm>
          <a:off x="10619669" y="3605942"/>
          <a:ext cx="1113586" cy="940233"/>
        </a:xfrm>
        <a:prstGeom prst="roundRect">
          <a:avLst>
            <a:gd name="adj" fmla="val 10000"/>
          </a:avLst>
        </a:prstGeom>
      </dgm:spPr>
    </dgm:pt>
  </dgm:ptLst>
  <dgm:cxnLst>
    <dgm:cxn modelId="{041FCB05-E09C-4EB3-803A-B5DC436BE32C}" type="presOf" srcId="{378499E6-A997-40C2-ADE9-0FD9ECF9A01D}" destId="{6A2FAE6A-6F86-41E1-867F-F8F729F8F8D8}" srcOrd="0" destOrd="0" presId="urn:microsoft.com/office/officeart/2005/8/layout/lProcess2"/>
    <dgm:cxn modelId="{6C462F07-CC29-40E3-A2AD-AB1E034F20DF}" srcId="{D9B72586-6A10-437D-B394-2836D3305754}" destId="{9236111A-F62C-40CB-9E59-9C0F363C9E47}" srcOrd="1" destOrd="0" parTransId="{BB331673-E583-4555-A4D2-1C92B9471815}" sibTransId="{4CC789E1-B1F8-4A68-931B-B13C2AFB0DA1}"/>
    <dgm:cxn modelId="{E21F6507-FE7A-4DFD-B6AA-3FF41434379C}" type="presOf" srcId="{B139F5F0-DE85-4E37-ADFF-1566C5A290F4}" destId="{C5F53545-4A8C-4173-AD0A-DD091E500C4D}" srcOrd="1" destOrd="0" presId="urn:microsoft.com/office/officeart/2005/8/layout/lProcess2"/>
    <dgm:cxn modelId="{23170F0B-BEF6-4C99-B82F-F0033AEA1CB3}" srcId="{3F3B67B3-F772-416E-AF21-C5ED826D99B2}" destId="{98D41F16-6DEF-4B17-93CE-C3E0FC8C9535}" srcOrd="0" destOrd="0" parTransId="{9F2D4707-EB66-4F39-A5D4-ED9E4DFA0326}" sibTransId="{933E0E9E-5E6F-49AF-9A9B-AB4B025B7470}"/>
    <dgm:cxn modelId="{FD479914-CD4C-48BA-9AFF-6C20FBA287DB}" srcId="{9A768461-A510-44F1-8B7F-A74A89CDD056}" destId="{3F3B67B3-F772-416E-AF21-C5ED826D99B2}" srcOrd="3" destOrd="0" parTransId="{1FEE6471-0A09-45B4-9819-4FEECC1DC648}" sibTransId="{4B13D0B9-A6BC-49F0-B2DE-D37E6AC707B1}"/>
    <dgm:cxn modelId="{A87E3017-2391-4334-A481-ECC51202BD8E}" srcId="{F78CA0A8-1768-4491-B143-69759C0AF38D}" destId="{43E25C1F-FED3-4F3B-8CAC-9F4695E7CEE3}" srcOrd="0" destOrd="0" parTransId="{2AD24433-D6E1-434B-911E-4C020A46A8DD}" sibTransId="{4740B733-F5E6-40A8-869C-7CC1D136B020}"/>
    <dgm:cxn modelId="{6A0EDB1A-A141-4D9A-9F29-C8DE94608DE4}" srcId="{8E8EA2DD-82B4-4294-AB8C-06187AFBFE21}" destId="{86D04AF4-A414-4BC6-B657-08341ED53BE4}" srcOrd="0" destOrd="0" parTransId="{609FE5D7-EAE0-4D9B-9D96-33DD896012A7}" sibTransId="{551DFD81-B186-4FEA-BF1A-1B5583BC2349}"/>
    <dgm:cxn modelId="{CF84F630-6FBC-45C4-9162-F82BD047C830}" type="presOf" srcId="{F2EDF01C-FD94-4306-AE84-8CD11331B314}" destId="{3AEBA96A-F563-43E5-9CE2-684417D51A68}" srcOrd="0" destOrd="0" presId="urn:microsoft.com/office/officeart/2005/8/layout/lProcess2"/>
    <dgm:cxn modelId="{D467D734-DF62-403A-A3E0-95646CD94D4A}" type="presOf" srcId="{75EC4735-CEFF-43BC-B5A2-20FC2F412416}" destId="{88B10596-A63E-442B-ABA3-A606DD400682}" srcOrd="0" destOrd="0" presId="urn:microsoft.com/office/officeart/2005/8/layout/lProcess2"/>
    <dgm:cxn modelId="{D563D03B-DE08-449B-B8EF-6024EEDA96C9}" srcId="{D9B72586-6A10-437D-B394-2836D3305754}" destId="{1D3FE7E6-20B6-4AED-B730-4F49E6059FF1}" srcOrd="0" destOrd="0" parTransId="{321F878C-6C9D-47D6-AAF2-1FDF7635AAB7}" sibTransId="{BFA79805-557B-4D78-AA4B-B498CDF3A14E}"/>
    <dgm:cxn modelId="{54A48F3E-1BC4-4644-BECB-82930399098F}" type="presOf" srcId="{43E25C1F-FED3-4F3B-8CAC-9F4695E7CEE3}" destId="{FF2BE3FC-01A8-4DCB-A26D-3C148E1700B4}" srcOrd="0" destOrd="0" presId="urn:microsoft.com/office/officeart/2005/8/layout/lProcess2"/>
    <dgm:cxn modelId="{683F3C5E-BCCB-4E1C-ACC1-53F78F5FB09B}" srcId="{A254EE2C-EBAD-4343-B73B-C893DA0C7560}" destId="{56DFE369-0A36-4D80-B95E-45116911B49A}" srcOrd="1" destOrd="0" parTransId="{ED4A3571-F8F2-4BC5-B33E-C86B39F70C29}" sibTransId="{2A9AE9BB-EC3A-4A5B-B05F-E80743121BB5}"/>
    <dgm:cxn modelId="{A1B96362-3A93-4FE0-8144-DB62B3B5D492}" type="presOf" srcId="{F2EDF01C-FD94-4306-AE84-8CD11331B314}" destId="{91663534-1C3C-428B-ACCA-591AFF2172E6}" srcOrd="1" destOrd="0" presId="urn:microsoft.com/office/officeart/2005/8/layout/lProcess2"/>
    <dgm:cxn modelId="{0740E042-7BB6-4735-8C60-17511641694F}" type="presOf" srcId="{0F0E6CA8-7FE1-458B-98AC-40F27316BF78}" destId="{BCA3C9E4-7B1A-4712-99CA-7A54D1FAC510}" srcOrd="0" destOrd="0" presId="urn:microsoft.com/office/officeart/2005/8/layout/lProcess2"/>
    <dgm:cxn modelId="{F9577665-6C59-47CE-907A-D4FEF45C1F26}" type="presOf" srcId="{60D5A42A-6092-4644-A6C6-CFD8710887DC}" destId="{97B195CC-8BF6-4E5D-84BC-C4612CD91B00}" srcOrd="0" destOrd="0" presId="urn:microsoft.com/office/officeart/2005/8/layout/lProcess2"/>
    <dgm:cxn modelId="{405D9265-0EE4-4948-8768-5E0A70BB4AD1}" srcId="{D9B72586-6A10-437D-B394-2836D3305754}" destId="{1C1C3CA1-24C0-4953-BD25-3C0CEE187F80}" srcOrd="2" destOrd="0" parTransId="{541C7F51-06E3-43AF-AF75-46B3EAB42C94}" sibTransId="{5A8205DF-B69B-4B54-916B-0FD739EB204C}"/>
    <dgm:cxn modelId="{16993666-5676-4F34-8CD6-45627B7EEA03}" type="presOf" srcId="{8E8EA2DD-82B4-4294-AB8C-06187AFBFE21}" destId="{7944726E-0E37-417F-B030-B23C8E8A2757}" srcOrd="0" destOrd="0" presId="urn:microsoft.com/office/officeart/2005/8/layout/lProcess2"/>
    <dgm:cxn modelId="{757A256B-1FDD-47BC-B508-E737F84A821C}" type="presOf" srcId="{F593C642-F4BD-4ADA-8870-38AB1B59B904}" destId="{DCD495F0-C4B7-470D-B148-7B998E3E3EE1}" srcOrd="0" destOrd="0" presId="urn:microsoft.com/office/officeart/2005/8/layout/lProcess2"/>
    <dgm:cxn modelId="{0C33314B-E5D2-42AE-90FE-5C973A5E0DB6}" type="presOf" srcId="{5E01BFB5-5E75-4D0E-939B-09830D163ECB}" destId="{85037157-E743-460F-ACCA-25735910DD5D}" srcOrd="0" destOrd="0" presId="urn:microsoft.com/office/officeart/2005/8/layout/lProcess2"/>
    <dgm:cxn modelId="{5F4EB14B-6DEA-457F-ADED-4A072E524025}" type="presOf" srcId="{8166F900-7631-4192-B21B-F101B4F84C1F}" destId="{53AB57FD-E08A-4D18-8AAE-F0062377DB7A}" srcOrd="0" destOrd="0" presId="urn:microsoft.com/office/officeart/2005/8/layout/lProcess2"/>
    <dgm:cxn modelId="{0120556D-CEF5-435B-8E47-32ECD5C98390}" type="presOf" srcId="{A254EE2C-EBAD-4343-B73B-C893DA0C7560}" destId="{B9724D8E-D442-4DC0-B8BC-0BE4FBE839AF}" srcOrd="0" destOrd="0" presId="urn:microsoft.com/office/officeart/2005/8/layout/lProcess2"/>
    <dgm:cxn modelId="{2384DE4D-2B75-4A7B-B1A0-F4AF43E90CC1}" srcId="{9A768461-A510-44F1-8B7F-A74A89CDD056}" destId="{D9B72586-6A10-437D-B394-2836D3305754}" srcOrd="4" destOrd="0" parTransId="{842FD494-0022-43BB-839A-3878FB34A74E}" sibTransId="{80EA4D2E-333C-476B-B43B-73238199422C}"/>
    <dgm:cxn modelId="{E59D344F-C929-49E5-8423-6A0887F22E1F}" type="presOf" srcId="{9A768461-A510-44F1-8B7F-A74A89CDD056}" destId="{53B41D99-0898-494A-B93D-E1E1A8BD8A42}" srcOrd="0" destOrd="0" presId="urn:microsoft.com/office/officeart/2005/8/layout/lProcess2"/>
    <dgm:cxn modelId="{05F26A4F-8FFA-42CD-9F90-87BA5D58E79C}" srcId="{B139F5F0-DE85-4E37-ADFF-1566C5A290F4}" destId="{75EC4735-CEFF-43BC-B5A2-20FC2F412416}" srcOrd="2" destOrd="0" parTransId="{81A05D23-557C-4B8C-811B-F4A896B730A5}" sibTransId="{B3DD5F6D-0D4D-422E-94B9-4636948DCC1E}"/>
    <dgm:cxn modelId="{9708CC72-69F1-442C-A0B1-758E96493115}" srcId="{9A768461-A510-44F1-8B7F-A74A89CDD056}" destId="{8E8EA2DD-82B4-4294-AB8C-06187AFBFE21}" srcOrd="5" destOrd="0" parTransId="{8477C62E-0B57-4328-AE0E-CBCFE845C004}" sibTransId="{EB9B32CE-85F5-4EAA-B56E-79FDFCCB73EA}"/>
    <dgm:cxn modelId="{E28ED773-EFF2-45E5-9D5A-9D21AD06614F}" type="presOf" srcId="{9236111A-F62C-40CB-9E59-9C0F363C9E47}" destId="{851B9BBE-329A-43D1-8150-AC2CA9415CDE}" srcOrd="0" destOrd="0" presId="urn:microsoft.com/office/officeart/2005/8/layout/lProcess2"/>
    <dgm:cxn modelId="{16B52E57-D659-49B5-BC7E-0F6884E73AB4}" srcId="{A254EE2C-EBAD-4343-B73B-C893DA0C7560}" destId="{01141D44-1463-4791-A5ED-003422892FB3}" srcOrd="0" destOrd="0" parTransId="{25621557-94BD-49DF-BBC0-C59850AEC2CA}" sibTransId="{075425A7-8EEA-4100-A748-E7395EEDC1CA}"/>
    <dgm:cxn modelId="{5109BB57-1696-46FE-9EC9-B029D5A9E023}" srcId="{9A768461-A510-44F1-8B7F-A74A89CDD056}" destId="{A254EE2C-EBAD-4343-B73B-C893DA0C7560}" srcOrd="1" destOrd="0" parTransId="{47ECF3AF-8DAC-4CEB-AFD9-DFC5C2A85828}" sibTransId="{7E61C158-0FF9-4116-994C-A672362306E1}"/>
    <dgm:cxn modelId="{0AE1C75A-CE97-4FFA-8252-E271294ADF5A}" srcId="{3F3B67B3-F772-416E-AF21-C5ED826D99B2}" destId="{F593C642-F4BD-4ADA-8870-38AB1B59B904}" srcOrd="1" destOrd="0" parTransId="{B05459FF-E2E0-4942-A93B-1DD4E67F59CD}" sibTransId="{813D9339-83DC-4DA2-BE42-0E54AD7D6BDC}"/>
    <dgm:cxn modelId="{DF80298C-9B43-4045-AFAC-BC039C8AA5E8}" type="presOf" srcId="{03338E59-47D7-45B9-9FE4-210B9DC3F2FB}" destId="{D0B91F2C-BB7E-4B9F-968B-C3B660230994}" srcOrd="0" destOrd="0" presId="urn:microsoft.com/office/officeart/2005/8/layout/lProcess2"/>
    <dgm:cxn modelId="{FA1DD78E-9313-452B-8E0D-2AF0D55E1154}" type="presOf" srcId="{56DFE369-0A36-4D80-B95E-45116911B49A}" destId="{D955C792-7B6C-4A7E-B57F-77CB7B64C548}" srcOrd="0" destOrd="0" presId="urn:microsoft.com/office/officeart/2005/8/layout/lProcess2"/>
    <dgm:cxn modelId="{6085848F-8FD2-4261-A456-3E1DD38F9E2C}" type="presOf" srcId="{AD79FBB3-7B45-405A-B23D-639220401FFF}" destId="{AC4FC281-8698-4B7C-BADC-DCB266F0E56F}" srcOrd="0" destOrd="0" presId="urn:microsoft.com/office/officeart/2005/8/layout/lProcess2"/>
    <dgm:cxn modelId="{AD64C991-ABA8-432C-9868-99551CAB010E}" srcId="{F78CA0A8-1768-4491-B143-69759C0AF38D}" destId="{95078E1B-546A-4614-873F-BB7DE02479B9}" srcOrd="1" destOrd="0" parTransId="{194896D6-34AC-4FE9-B4B2-10DB97917F9C}" sibTransId="{1EA330CD-173F-42F2-9591-C93E7AEFF67D}"/>
    <dgm:cxn modelId="{5B35B392-1BD5-4F42-B268-14FB6C9D99F3}" type="presOf" srcId="{0A2A795E-3CCA-4F65-9721-ED9B214FF561}" destId="{88CC4E81-3605-48FC-85E1-786B4CD767D1}" srcOrd="0" destOrd="0" presId="urn:microsoft.com/office/officeart/2005/8/layout/lProcess2"/>
    <dgm:cxn modelId="{53F25993-9B48-46E7-8AC7-E0BBBB66F907}" srcId="{9A768461-A510-44F1-8B7F-A74A89CDD056}" destId="{F78CA0A8-1768-4491-B143-69759C0AF38D}" srcOrd="6" destOrd="0" parTransId="{29109B4D-9073-4DD4-B3DE-73BFE96DEE92}" sibTransId="{3CAE844A-0CB4-4C9D-83FE-A0272CA91777}"/>
    <dgm:cxn modelId="{7F9A5499-2F1C-45EC-A673-50826E9927B9}" type="presOf" srcId="{95078E1B-546A-4614-873F-BB7DE02479B9}" destId="{4A64FB51-9C5A-47F3-9043-4C400C663288}" srcOrd="0" destOrd="0" presId="urn:microsoft.com/office/officeart/2005/8/layout/lProcess2"/>
    <dgm:cxn modelId="{3A8283A2-0F67-4D97-9506-B242CF4B0742}" type="presOf" srcId="{3F3B67B3-F772-416E-AF21-C5ED826D99B2}" destId="{C64A33C0-C414-4E77-8B48-E001E852F87B}" srcOrd="1" destOrd="0" presId="urn:microsoft.com/office/officeart/2005/8/layout/lProcess2"/>
    <dgm:cxn modelId="{BB84F2A4-8CD1-4F53-BFCF-8482A1827C0C}" type="presOf" srcId="{1C1C3CA1-24C0-4953-BD25-3C0CEE187F80}" destId="{279F5B30-994E-4CD6-BDCB-8A652F3A5AF3}" srcOrd="0" destOrd="0" presId="urn:microsoft.com/office/officeart/2005/8/layout/lProcess2"/>
    <dgm:cxn modelId="{DDF8C2B1-2634-4C1E-B7AB-6EFFC6D9E9CF}" type="presOf" srcId="{D9B72586-6A10-437D-B394-2836D3305754}" destId="{D47BAD0C-3320-4AD4-B212-3D4595894FE1}" srcOrd="1" destOrd="0" presId="urn:microsoft.com/office/officeart/2005/8/layout/lProcess2"/>
    <dgm:cxn modelId="{F6CD66BA-FAC3-4216-B217-591148ECD8E4}" type="presOf" srcId="{98D41F16-6DEF-4B17-93CE-C3E0FC8C9535}" destId="{F058DE83-A1FD-4545-81E2-53FB9B1FD5EE}" srcOrd="0" destOrd="0" presId="urn:microsoft.com/office/officeart/2005/8/layout/lProcess2"/>
    <dgm:cxn modelId="{C228A0BC-72CA-4B56-AB76-3619DC6E3422}" srcId="{8E8EA2DD-82B4-4294-AB8C-06187AFBFE21}" destId="{0F0E6CA8-7FE1-458B-98AC-40F27316BF78}" srcOrd="2" destOrd="0" parTransId="{4456F953-E86B-4D1B-9847-8AF7E2A05D2B}" sibTransId="{D486CA20-5EE0-44CE-88A2-11D8327F8CC8}"/>
    <dgm:cxn modelId="{CCCD72BF-43CA-4F9D-9F04-DFC4A5597C0D}" type="presOf" srcId="{A254EE2C-EBAD-4343-B73B-C893DA0C7560}" destId="{C677EE17-541F-4500-AFF5-3821006A6B29}" srcOrd="1" destOrd="0" presId="urn:microsoft.com/office/officeart/2005/8/layout/lProcess2"/>
    <dgm:cxn modelId="{4EB849C2-7315-4725-878D-4E2F7FA2BB0A}" type="presOf" srcId="{1D3FE7E6-20B6-4AED-B730-4F49E6059FF1}" destId="{8A677D47-8163-4886-B656-8CF4CB267E92}" srcOrd="0" destOrd="0" presId="urn:microsoft.com/office/officeart/2005/8/layout/lProcess2"/>
    <dgm:cxn modelId="{DC2D5BC4-2324-4E56-B99F-FF07E8439FFA}" type="presOf" srcId="{B139F5F0-DE85-4E37-ADFF-1566C5A290F4}" destId="{E4CDC67F-3E72-474E-BDD3-2B1A67C7F980}" srcOrd="0" destOrd="0" presId="urn:microsoft.com/office/officeart/2005/8/layout/lProcess2"/>
    <dgm:cxn modelId="{7FD2FEC8-77D7-4988-A379-C65CEC5BB833}" srcId="{9A768461-A510-44F1-8B7F-A74A89CDD056}" destId="{F2EDF01C-FD94-4306-AE84-8CD11331B314}" srcOrd="0" destOrd="0" parTransId="{2EBDA845-CF60-444D-80BB-D8BA1310DF96}" sibTransId="{409B4D92-5D3D-4C80-8819-0B5770B1D1AF}"/>
    <dgm:cxn modelId="{297861CE-62C5-423C-8286-6787741F78A4}" srcId="{F2EDF01C-FD94-4306-AE84-8CD11331B314}" destId="{5E01BFB5-5E75-4D0E-939B-09830D163ECB}" srcOrd="0" destOrd="0" parTransId="{E5A922F7-75EB-4654-ACFD-5C67825144FC}" sibTransId="{52B29DEE-B688-49D4-8544-A587614E2E12}"/>
    <dgm:cxn modelId="{B334D1CE-0F40-4D85-BF23-68BD7CA0C185}" type="presOf" srcId="{01141D44-1463-4791-A5ED-003422892FB3}" destId="{F3AEE47E-FF15-4B4C-A42C-57308ED31E9A}" srcOrd="0" destOrd="0" presId="urn:microsoft.com/office/officeart/2005/8/layout/lProcess2"/>
    <dgm:cxn modelId="{B6DC43CF-E8E9-4FE0-A820-29FAC7D1892C}" type="presOf" srcId="{F78CA0A8-1768-4491-B143-69759C0AF38D}" destId="{9B388191-B18A-4E2E-8462-1035238582EA}" srcOrd="1" destOrd="0" presId="urn:microsoft.com/office/officeart/2005/8/layout/lProcess2"/>
    <dgm:cxn modelId="{000FA1D1-FDE9-4B09-86EF-3B126A5F9217}" type="presOf" srcId="{7123DA80-0AE5-4D10-ACEB-E9CE7D7883A4}" destId="{D9C0B0B7-4A72-450F-A6A0-9A3C71EE260D}" srcOrd="0" destOrd="0" presId="urn:microsoft.com/office/officeart/2005/8/layout/lProcess2"/>
    <dgm:cxn modelId="{B7AF7ED2-8965-4A99-BA60-A0A5DEA3A115}" type="presOf" srcId="{D5ECC49E-70BF-4EA9-BD9E-60D7903A9351}" destId="{7653040B-9C3E-4A4B-9CEA-BEE60495F7B1}" srcOrd="0" destOrd="0" presId="urn:microsoft.com/office/officeart/2005/8/layout/lProcess2"/>
    <dgm:cxn modelId="{5E9773D5-4BB9-4670-84DF-A1ED38BD3679}" srcId="{B139F5F0-DE85-4E37-ADFF-1566C5A290F4}" destId="{0A2A795E-3CCA-4F65-9721-ED9B214FF561}" srcOrd="0" destOrd="0" parTransId="{739933A6-35E7-4A25-BE6B-1FF68985D177}" sibTransId="{D190F68D-31A6-4761-A452-9228FD129667}"/>
    <dgm:cxn modelId="{6CCABFD6-E25A-483A-ADB5-D6C8E5ECB35E}" srcId="{9A768461-A510-44F1-8B7F-A74A89CDD056}" destId="{B139F5F0-DE85-4E37-ADFF-1566C5A290F4}" srcOrd="2" destOrd="0" parTransId="{40C80244-964B-4D57-AFA2-A765CC682C66}" sibTransId="{3D44EF4F-7CE6-483D-878A-6965E88BEE7E}"/>
    <dgm:cxn modelId="{DF04BFDB-08A3-4087-BBEE-3FF9D20A0E4F}" type="presOf" srcId="{F78CA0A8-1768-4491-B143-69759C0AF38D}" destId="{F60C9158-070B-48F6-946A-95B8EC941150}" srcOrd="0" destOrd="0" presId="urn:microsoft.com/office/officeart/2005/8/layout/lProcess2"/>
    <dgm:cxn modelId="{D10585E2-0D47-4C64-BD58-60FC6DD12EED}" type="presOf" srcId="{3F3B67B3-F772-416E-AF21-C5ED826D99B2}" destId="{62B3E3C4-4E8D-4CED-8270-4DEC529F67A8}" srcOrd="0" destOrd="0" presId="urn:microsoft.com/office/officeart/2005/8/layout/lProcess2"/>
    <dgm:cxn modelId="{8C803CE3-5195-47A1-9755-AE46663C023D}" srcId="{F78CA0A8-1768-4491-B143-69759C0AF38D}" destId="{AD79FBB3-7B45-405A-B23D-639220401FFF}" srcOrd="2" destOrd="0" parTransId="{2F918A2C-7E54-41A9-B2F1-1A39CDFF90FE}" sibTransId="{6E93087A-A02F-4827-8E82-59194B08745C}"/>
    <dgm:cxn modelId="{8C078BE4-500F-418F-999A-0C46C71C25A3}" srcId="{3F3B67B3-F772-416E-AF21-C5ED826D99B2}" destId="{378499E6-A997-40C2-ADE9-0FD9ECF9A01D}" srcOrd="2" destOrd="0" parTransId="{EA1DF648-412B-44AD-8BC0-E7AD25F4D1EB}" sibTransId="{1E133F32-757D-448F-9104-ED52CA81359B}"/>
    <dgm:cxn modelId="{B138D6E7-169F-4B00-A05C-0132B2719F08}" srcId="{A254EE2C-EBAD-4343-B73B-C893DA0C7560}" destId="{60D5A42A-6092-4644-A6C6-CFD8710887DC}" srcOrd="2" destOrd="0" parTransId="{F11CA5D5-BCB8-40E9-A6B9-4CB709C19399}" sibTransId="{F7EBDF84-CC2D-42CB-A674-566CF6B955C3}"/>
    <dgm:cxn modelId="{19AB1DEB-26CC-47BC-B652-EA427377EA15}" type="presOf" srcId="{86D04AF4-A414-4BC6-B657-08341ED53BE4}" destId="{EBED037B-3D1A-4605-8604-166D39544764}" srcOrd="0" destOrd="0" presId="urn:microsoft.com/office/officeart/2005/8/layout/lProcess2"/>
    <dgm:cxn modelId="{6F5230EB-ABCB-4779-9125-DA2A0548E019}" srcId="{F2EDF01C-FD94-4306-AE84-8CD11331B314}" destId="{8166F900-7631-4192-B21B-F101B4F84C1F}" srcOrd="1" destOrd="0" parTransId="{74BCD5F2-CA47-464C-AA52-C05276B2478E}" sibTransId="{B2464E4A-5EA9-41C6-B7F2-D19970366439}"/>
    <dgm:cxn modelId="{BDD98EF0-C983-4BF1-A504-99344E8928B2}" type="presOf" srcId="{8E8EA2DD-82B4-4294-AB8C-06187AFBFE21}" destId="{7FB7704B-D1B3-4D48-ADAF-07C796EAB2E0}" srcOrd="1" destOrd="0" presId="urn:microsoft.com/office/officeart/2005/8/layout/lProcess2"/>
    <dgm:cxn modelId="{9AF18FF1-02B0-451F-A310-42A2D8837D3A}" type="presOf" srcId="{D9B72586-6A10-437D-B394-2836D3305754}" destId="{CDB2FAC4-3E1E-4EC2-95B6-2329A0CABC38}" srcOrd="0" destOrd="0" presId="urn:microsoft.com/office/officeart/2005/8/layout/lProcess2"/>
    <dgm:cxn modelId="{E1E193F5-8169-456E-83B9-E252D3D27858}" srcId="{8E8EA2DD-82B4-4294-AB8C-06187AFBFE21}" destId="{7123DA80-0AE5-4D10-ACEB-E9CE7D7883A4}" srcOrd="1" destOrd="0" parTransId="{91676D18-E485-43EF-83E4-E69EF609F03B}" sibTransId="{1E2A8BAC-7EAE-4963-A78A-12ECE86779E4}"/>
    <dgm:cxn modelId="{F33FB8F8-EF3E-4197-8812-C45068909318}" srcId="{F2EDF01C-FD94-4306-AE84-8CD11331B314}" destId="{D5ECC49E-70BF-4EA9-BD9E-60D7903A9351}" srcOrd="2" destOrd="0" parTransId="{D21D5CF5-6490-48E4-A48B-72DC4A084ED7}" sibTransId="{D3D48168-7781-4957-ADDF-1F883E511036}"/>
    <dgm:cxn modelId="{05E57DFA-9D19-4F91-A025-F4E9A59A9BB0}" srcId="{B139F5F0-DE85-4E37-ADFF-1566C5A290F4}" destId="{03338E59-47D7-45B9-9FE4-210B9DC3F2FB}" srcOrd="1" destOrd="0" parTransId="{7D8A11D2-3369-4240-A523-4E3EC53C2EE2}" sibTransId="{CA16CD9F-FBCC-4309-A2B8-9562043D945E}"/>
    <dgm:cxn modelId="{6992EFA4-3DDF-46DF-B8A0-7E5517470108}" type="presParOf" srcId="{53B41D99-0898-494A-B93D-E1E1A8BD8A42}" destId="{A75F72FA-5E4B-4795-9F92-1943D1D3D407}" srcOrd="0" destOrd="0" presId="urn:microsoft.com/office/officeart/2005/8/layout/lProcess2"/>
    <dgm:cxn modelId="{7A3BE52E-8741-4BC3-8B79-984F56FA7FAA}" type="presParOf" srcId="{A75F72FA-5E4B-4795-9F92-1943D1D3D407}" destId="{3AEBA96A-F563-43E5-9CE2-684417D51A68}" srcOrd="0" destOrd="0" presId="urn:microsoft.com/office/officeart/2005/8/layout/lProcess2"/>
    <dgm:cxn modelId="{D7CBB1D0-0EE0-4AB1-AC18-0C17DC5E6205}" type="presParOf" srcId="{A75F72FA-5E4B-4795-9F92-1943D1D3D407}" destId="{91663534-1C3C-428B-ACCA-591AFF2172E6}" srcOrd="1" destOrd="0" presId="urn:microsoft.com/office/officeart/2005/8/layout/lProcess2"/>
    <dgm:cxn modelId="{D51EFC40-32F0-4B69-BAE6-9F2985FDEAAE}" type="presParOf" srcId="{A75F72FA-5E4B-4795-9F92-1943D1D3D407}" destId="{7FEB5711-6922-44D4-A97C-028B32D6EA46}" srcOrd="2" destOrd="0" presId="urn:microsoft.com/office/officeart/2005/8/layout/lProcess2"/>
    <dgm:cxn modelId="{7F631367-4395-4A83-A90F-A76AE72BD4C8}" type="presParOf" srcId="{7FEB5711-6922-44D4-A97C-028B32D6EA46}" destId="{4304F388-9E0E-4FA2-8F7C-1535BCD50E0E}" srcOrd="0" destOrd="0" presId="urn:microsoft.com/office/officeart/2005/8/layout/lProcess2"/>
    <dgm:cxn modelId="{14194080-68E5-4F8F-988A-208FA60E4004}" type="presParOf" srcId="{4304F388-9E0E-4FA2-8F7C-1535BCD50E0E}" destId="{85037157-E743-460F-ACCA-25735910DD5D}" srcOrd="0" destOrd="0" presId="urn:microsoft.com/office/officeart/2005/8/layout/lProcess2"/>
    <dgm:cxn modelId="{B3480C9F-4020-43B1-989E-8A4A246FE5DD}" type="presParOf" srcId="{4304F388-9E0E-4FA2-8F7C-1535BCD50E0E}" destId="{55A05DE7-6243-45EA-ACFA-5C26822B9032}" srcOrd="1" destOrd="0" presId="urn:microsoft.com/office/officeart/2005/8/layout/lProcess2"/>
    <dgm:cxn modelId="{8A7321D1-C62C-4075-B425-B4228D3C3F98}" type="presParOf" srcId="{4304F388-9E0E-4FA2-8F7C-1535BCD50E0E}" destId="{53AB57FD-E08A-4D18-8AAE-F0062377DB7A}" srcOrd="2" destOrd="0" presId="urn:microsoft.com/office/officeart/2005/8/layout/lProcess2"/>
    <dgm:cxn modelId="{CA2BCE48-684E-4964-8A7E-D2AEC1C716FF}" type="presParOf" srcId="{4304F388-9E0E-4FA2-8F7C-1535BCD50E0E}" destId="{853EBA97-7570-4341-A821-7FD56C2F3475}" srcOrd="3" destOrd="0" presId="urn:microsoft.com/office/officeart/2005/8/layout/lProcess2"/>
    <dgm:cxn modelId="{6F9778A1-0AB8-49E2-947C-7315330CC397}" type="presParOf" srcId="{4304F388-9E0E-4FA2-8F7C-1535BCD50E0E}" destId="{7653040B-9C3E-4A4B-9CEA-BEE60495F7B1}" srcOrd="4" destOrd="0" presId="urn:microsoft.com/office/officeart/2005/8/layout/lProcess2"/>
    <dgm:cxn modelId="{832EEF0F-BF41-45A7-ADEC-A4F57DD306E6}" type="presParOf" srcId="{53B41D99-0898-494A-B93D-E1E1A8BD8A42}" destId="{414E9953-EF64-4CD4-B7A5-A97A589BC278}" srcOrd="1" destOrd="0" presId="urn:microsoft.com/office/officeart/2005/8/layout/lProcess2"/>
    <dgm:cxn modelId="{47E6BA00-40DB-4BF5-B6A7-D03BF5FC79AC}" type="presParOf" srcId="{53B41D99-0898-494A-B93D-E1E1A8BD8A42}" destId="{1D05A424-C5B4-48D8-8C4F-FED5BCC0AE52}" srcOrd="2" destOrd="0" presId="urn:microsoft.com/office/officeart/2005/8/layout/lProcess2"/>
    <dgm:cxn modelId="{85B2E335-A3CB-4CD8-9A98-FDA95389724F}" type="presParOf" srcId="{1D05A424-C5B4-48D8-8C4F-FED5BCC0AE52}" destId="{B9724D8E-D442-4DC0-B8BC-0BE4FBE839AF}" srcOrd="0" destOrd="0" presId="urn:microsoft.com/office/officeart/2005/8/layout/lProcess2"/>
    <dgm:cxn modelId="{20313B9D-9C80-46F9-8C74-BFDCFEC92306}" type="presParOf" srcId="{1D05A424-C5B4-48D8-8C4F-FED5BCC0AE52}" destId="{C677EE17-541F-4500-AFF5-3821006A6B29}" srcOrd="1" destOrd="0" presId="urn:microsoft.com/office/officeart/2005/8/layout/lProcess2"/>
    <dgm:cxn modelId="{E9291541-1E69-4F88-AECF-FDA4D4E1706E}" type="presParOf" srcId="{1D05A424-C5B4-48D8-8C4F-FED5BCC0AE52}" destId="{6C6A68BC-09F5-438E-83E1-CB4C58F5D2C6}" srcOrd="2" destOrd="0" presId="urn:microsoft.com/office/officeart/2005/8/layout/lProcess2"/>
    <dgm:cxn modelId="{FED128AF-3D18-4BEA-9392-7B4620B34434}" type="presParOf" srcId="{6C6A68BC-09F5-438E-83E1-CB4C58F5D2C6}" destId="{1708DAFF-805A-4DBD-922E-EF9C9D6000EE}" srcOrd="0" destOrd="0" presId="urn:microsoft.com/office/officeart/2005/8/layout/lProcess2"/>
    <dgm:cxn modelId="{323F39D5-4386-42E1-93F0-0530E8D9EC5A}" type="presParOf" srcId="{1708DAFF-805A-4DBD-922E-EF9C9D6000EE}" destId="{F3AEE47E-FF15-4B4C-A42C-57308ED31E9A}" srcOrd="0" destOrd="0" presId="urn:microsoft.com/office/officeart/2005/8/layout/lProcess2"/>
    <dgm:cxn modelId="{939987B5-A0C1-4006-BAD4-C4EECC06D460}" type="presParOf" srcId="{1708DAFF-805A-4DBD-922E-EF9C9D6000EE}" destId="{40E868CD-6FB7-455D-A35D-D81F327FC635}" srcOrd="1" destOrd="0" presId="urn:microsoft.com/office/officeart/2005/8/layout/lProcess2"/>
    <dgm:cxn modelId="{39574D0B-EB9D-442B-BBBD-031BB585F900}" type="presParOf" srcId="{1708DAFF-805A-4DBD-922E-EF9C9D6000EE}" destId="{D955C792-7B6C-4A7E-B57F-77CB7B64C548}" srcOrd="2" destOrd="0" presId="urn:microsoft.com/office/officeart/2005/8/layout/lProcess2"/>
    <dgm:cxn modelId="{A3832E28-A1AF-4057-A09C-1C3BC1D6D0DF}" type="presParOf" srcId="{1708DAFF-805A-4DBD-922E-EF9C9D6000EE}" destId="{A5AB2796-BF3C-44EC-9FF1-FD829AD94607}" srcOrd="3" destOrd="0" presId="urn:microsoft.com/office/officeart/2005/8/layout/lProcess2"/>
    <dgm:cxn modelId="{502FF5E2-25AC-42AA-85A0-DA6041AA738E}" type="presParOf" srcId="{1708DAFF-805A-4DBD-922E-EF9C9D6000EE}" destId="{97B195CC-8BF6-4E5D-84BC-C4612CD91B00}" srcOrd="4" destOrd="0" presId="urn:microsoft.com/office/officeart/2005/8/layout/lProcess2"/>
    <dgm:cxn modelId="{E771E01E-EDBC-4CEA-B1A8-7BF2208EB95C}" type="presParOf" srcId="{53B41D99-0898-494A-B93D-E1E1A8BD8A42}" destId="{D656BECA-7A1C-43A4-A87C-5EE302B381E6}" srcOrd="3" destOrd="0" presId="urn:microsoft.com/office/officeart/2005/8/layout/lProcess2"/>
    <dgm:cxn modelId="{2F412CA5-C38D-4EA5-9842-7EAE1005B321}" type="presParOf" srcId="{53B41D99-0898-494A-B93D-E1E1A8BD8A42}" destId="{354B4735-6F94-4E3F-B815-C07ED0411986}" srcOrd="4" destOrd="0" presId="urn:microsoft.com/office/officeart/2005/8/layout/lProcess2"/>
    <dgm:cxn modelId="{6911D8AC-6AF2-431A-A329-249C44B26E22}" type="presParOf" srcId="{354B4735-6F94-4E3F-B815-C07ED0411986}" destId="{E4CDC67F-3E72-474E-BDD3-2B1A67C7F980}" srcOrd="0" destOrd="0" presId="urn:microsoft.com/office/officeart/2005/8/layout/lProcess2"/>
    <dgm:cxn modelId="{46DBFC38-8A23-411F-BAA8-26F9EA784D8E}" type="presParOf" srcId="{354B4735-6F94-4E3F-B815-C07ED0411986}" destId="{C5F53545-4A8C-4173-AD0A-DD091E500C4D}" srcOrd="1" destOrd="0" presId="urn:microsoft.com/office/officeart/2005/8/layout/lProcess2"/>
    <dgm:cxn modelId="{1A22EB2E-7C88-497D-B908-3F6FB619FDE3}" type="presParOf" srcId="{354B4735-6F94-4E3F-B815-C07ED0411986}" destId="{CF294FC6-11FD-4C0B-BC22-3F9AAF31D13A}" srcOrd="2" destOrd="0" presId="urn:microsoft.com/office/officeart/2005/8/layout/lProcess2"/>
    <dgm:cxn modelId="{C23F7904-EB29-4C9A-A042-77D6CC2A97C2}" type="presParOf" srcId="{CF294FC6-11FD-4C0B-BC22-3F9AAF31D13A}" destId="{093D1D88-7613-4BC4-9310-F8CCA90B3872}" srcOrd="0" destOrd="0" presId="urn:microsoft.com/office/officeart/2005/8/layout/lProcess2"/>
    <dgm:cxn modelId="{8D4B01ED-48A8-41E3-909D-107E48FE443B}" type="presParOf" srcId="{093D1D88-7613-4BC4-9310-F8CCA90B3872}" destId="{88CC4E81-3605-48FC-85E1-786B4CD767D1}" srcOrd="0" destOrd="0" presId="urn:microsoft.com/office/officeart/2005/8/layout/lProcess2"/>
    <dgm:cxn modelId="{9A8DFE94-4401-47C5-BF35-FF1B31B294E8}" type="presParOf" srcId="{093D1D88-7613-4BC4-9310-F8CCA90B3872}" destId="{D71C4199-439D-42E8-A57C-8E16B8465CFB}" srcOrd="1" destOrd="0" presId="urn:microsoft.com/office/officeart/2005/8/layout/lProcess2"/>
    <dgm:cxn modelId="{110A6C66-9A2E-41EF-811F-1BD1BA8B3B08}" type="presParOf" srcId="{093D1D88-7613-4BC4-9310-F8CCA90B3872}" destId="{D0B91F2C-BB7E-4B9F-968B-C3B660230994}" srcOrd="2" destOrd="0" presId="urn:microsoft.com/office/officeart/2005/8/layout/lProcess2"/>
    <dgm:cxn modelId="{95998CB7-A5DB-4808-81DA-AA39E49D4BCC}" type="presParOf" srcId="{093D1D88-7613-4BC4-9310-F8CCA90B3872}" destId="{756B8138-E330-473C-9E1F-7A2F7F5AD4B8}" srcOrd="3" destOrd="0" presId="urn:microsoft.com/office/officeart/2005/8/layout/lProcess2"/>
    <dgm:cxn modelId="{32BD6BF3-EF99-4669-BB3F-AC9B5D701745}" type="presParOf" srcId="{093D1D88-7613-4BC4-9310-F8CCA90B3872}" destId="{88B10596-A63E-442B-ABA3-A606DD400682}" srcOrd="4" destOrd="0" presId="urn:microsoft.com/office/officeart/2005/8/layout/lProcess2"/>
    <dgm:cxn modelId="{F60B97C5-8184-46A8-A863-59FAD4C0B012}" type="presParOf" srcId="{53B41D99-0898-494A-B93D-E1E1A8BD8A42}" destId="{CD3DFC9A-24F7-46FE-B391-09F6AAD4B4A0}" srcOrd="5" destOrd="0" presId="urn:microsoft.com/office/officeart/2005/8/layout/lProcess2"/>
    <dgm:cxn modelId="{BC4D44F4-BB54-4CEF-870D-E5C4CF7CD718}" type="presParOf" srcId="{53B41D99-0898-494A-B93D-E1E1A8BD8A42}" destId="{63C27E2D-C4A8-4837-B57A-594E366C3E74}" srcOrd="6" destOrd="0" presId="urn:microsoft.com/office/officeart/2005/8/layout/lProcess2"/>
    <dgm:cxn modelId="{C6856B66-05B1-41A0-80BD-3D2A3B8BAF51}" type="presParOf" srcId="{63C27E2D-C4A8-4837-B57A-594E366C3E74}" destId="{62B3E3C4-4E8D-4CED-8270-4DEC529F67A8}" srcOrd="0" destOrd="0" presId="urn:microsoft.com/office/officeart/2005/8/layout/lProcess2"/>
    <dgm:cxn modelId="{A88CE7D6-9414-4F84-B3DB-2852E17D04DF}" type="presParOf" srcId="{63C27E2D-C4A8-4837-B57A-594E366C3E74}" destId="{C64A33C0-C414-4E77-8B48-E001E852F87B}" srcOrd="1" destOrd="0" presId="urn:microsoft.com/office/officeart/2005/8/layout/lProcess2"/>
    <dgm:cxn modelId="{5D5FD146-BF57-48A0-9656-294C31F6C285}" type="presParOf" srcId="{63C27E2D-C4A8-4837-B57A-594E366C3E74}" destId="{9CED02C1-B5BA-4BDB-AB34-35535356EABD}" srcOrd="2" destOrd="0" presId="urn:microsoft.com/office/officeart/2005/8/layout/lProcess2"/>
    <dgm:cxn modelId="{DCC77A6A-7FBE-472D-BBB2-637A4920ECD7}" type="presParOf" srcId="{9CED02C1-B5BA-4BDB-AB34-35535356EABD}" destId="{A6C9D24C-5708-4F02-8B0E-CFA8A5BD39C9}" srcOrd="0" destOrd="0" presId="urn:microsoft.com/office/officeart/2005/8/layout/lProcess2"/>
    <dgm:cxn modelId="{3494F9C0-E7DE-4C22-A31E-8D923AF14896}" type="presParOf" srcId="{A6C9D24C-5708-4F02-8B0E-CFA8A5BD39C9}" destId="{F058DE83-A1FD-4545-81E2-53FB9B1FD5EE}" srcOrd="0" destOrd="0" presId="urn:microsoft.com/office/officeart/2005/8/layout/lProcess2"/>
    <dgm:cxn modelId="{FC74DEE0-EBE3-4D85-A0EF-69D17FBAED2F}" type="presParOf" srcId="{A6C9D24C-5708-4F02-8B0E-CFA8A5BD39C9}" destId="{3361C17C-E2D3-407A-B6DB-FC51FCF27C1E}" srcOrd="1" destOrd="0" presId="urn:microsoft.com/office/officeart/2005/8/layout/lProcess2"/>
    <dgm:cxn modelId="{9D893600-1979-42A5-8E6E-BB755389A78B}" type="presParOf" srcId="{A6C9D24C-5708-4F02-8B0E-CFA8A5BD39C9}" destId="{DCD495F0-C4B7-470D-B148-7B998E3E3EE1}" srcOrd="2" destOrd="0" presId="urn:microsoft.com/office/officeart/2005/8/layout/lProcess2"/>
    <dgm:cxn modelId="{A0E1B947-B7F0-4CC6-BAFF-E44C14B5D9C3}" type="presParOf" srcId="{A6C9D24C-5708-4F02-8B0E-CFA8A5BD39C9}" destId="{A14CBB4A-0C77-43ED-9284-1D44C840AC52}" srcOrd="3" destOrd="0" presId="urn:microsoft.com/office/officeart/2005/8/layout/lProcess2"/>
    <dgm:cxn modelId="{46C5F3E4-B46D-4D3C-968C-F5FF6CC8B156}" type="presParOf" srcId="{A6C9D24C-5708-4F02-8B0E-CFA8A5BD39C9}" destId="{6A2FAE6A-6F86-41E1-867F-F8F729F8F8D8}" srcOrd="4" destOrd="0" presId="urn:microsoft.com/office/officeart/2005/8/layout/lProcess2"/>
    <dgm:cxn modelId="{BB36B826-788B-466E-97C2-7309BCF28201}" type="presParOf" srcId="{53B41D99-0898-494A-B93D-E1E1A8BD8A42}" destId="{61FD65FC-A62B-42A9-A7AC-7BDABDA4DC35}" srcOrd="7" destOrd="0" presId="urn:microsoft.com/office/officeart/2005/8/layout/lProcess2"/>
    <dgm:cxn modelId="{22ABAD06-CD86-414E-AF9B-2C4BA4AE27F4}" type="presParOf" srcId="{53B41D99-0898-494A-B93D-E1E1A8BD8A42}" destId="{04A91B86-5DD7-4DD6-B150-2D85A46D5D62}" srcOrd="8" destOrd="0" presId="urn:microsoft.com/office/officeart/2005/8/layout/lProcess2"/>
    <dgm:cxn modelId="{A8F5C381-CFFC-4D3F-991F-4A54344C3E8A}" type="presParOf" srcId="{04A91B86-5DD7-4DD6-B150-2D85A46D5D62}" destId="{CDB2FAC4-3E1E-4EC2-95B6-2329A0CABC38}" srcOrd="0" destOrd="0" presId="urn:microsoft.com/office/officeart/2005/8/layout/lProcess2"/>
    <dgm:cxn modelId="{A7A47A95-7DC3-443D-A72B-BCD002E6B474}" type="presParOf" srcId="{04A91B86-5DD7-4DD6-B150-2D85A46D5D62}" destId="{D47BAD0C-3320-4AD4-B212-3D4595894FE1}" srcOrd="1" destOrd="0" presId="urn:microsoft.com/office/officeart/2005/8/layout/lProcess2"/>
    <dgm:cxn modelId="{78D3A484-78B4-4A75-BF0E-5575658794C2}" type="presParOf" srcId="{04A91B86-5DD7-4DD6-B150-2D85A46D5D62}" destId="{A8189645-C4CE-408A-983A-3D751C88F193}" srcOrd="2" destOrd="0" presId="urn:microsoft.com/office/officeart/2005/8/layout/lProcess2"/>
    <dgm:cxn modelId="{25054CBB-0B2C-48B5-BCB9-566E51C0DB0F}" type="presParOf" srcId="{A8189645-C4CE-408A-983A-3D751C88F193}" destId="{9F09A6EC-6B72-4E78-893D-9ACF1949F14F}" srcOrd="0" destOrd="0" presId="urn:microsoft.com/office/officeart/2005/8/layout/lProcess2"/>
    <dgm:cxn modelId="{C53BECF7-A623-4504-BADB-1A753FFB9A4F}" type="presParOf" srcId="{9F09A6EC-6B72-4E78-893D-9ACF1949F14F}" destId="{8A677D47-8163-4886-B656-8CF4CB267E92}" srcOrd="0" destOrd="0" presId="urn:microsoft.com/office/officeart/2005/8/layout/lProcess2"/>
    <dgm:cxn modelId="{89114AA6-208E-4C3E-808B-4455F908DA45}" type="presParOf" srcId="{9F09A6EC-6B72-4E78-893D-9ACF1949F14F}" destId="{F4A1B200-86D9-41D8-A972-F885F167D877}" srcOrd="1" destOrd="0" presId="urn:microsoft.com/office/officeart/2005/8/layout/lProcess2"/>
    <dgm:cxn modelId="{1671050C-0FBC-42D5-BF8E-B3A7BA7F3F3A}" type="presParOf" srcId="{9F09A6EC-6B72-4E78-893D-9ACF1949F14F}" destId="{851B9BBE-329A-43D1-8150-AC2CA9415CDE}" srcOrd="2" destOrd="0" presId="urn:microsoft.com/office/officeart/2005/8/layout/lProcess2"/>
    <dgm:cxn modelId="{52E564DC-DB6D-416D-B0DC-896C873E4822}" type="presParOf" srcId="{9F09A6EC-6B72-4E78-893D-9ACF1949F14F}" destId="{F94989B2-9324-449A-9F8D-0283B60EBFA1}" srcOrd="3" destOrd="0" presId="urn:microsoft.com/office/officeart/2005/8/layout/lProcess2"/>
    <dgm:cxn modelId="{5DA148A4-EBED-43B7-BAD6-E680FB9993FE}" type="presParOf" srcId="{9F09A6EC-6B72-4E78-893D-9ACF1949F14F}" destId="{279F5B30-994E-4CD6-BDCB-8A652F3A5AF3}" srcOrd="4" destOrd="0" presId="urn:microsoft.com/office/officeart/2005/8/layout/lProcess2"/>
    <dgm:cxn modelId="{F8DF415C-BBF5-4A4D-A1BD-5838ED7FD2D4}" type="presParOf" srcId="{53B41D99-0898-494A-B93D-E1E1A8BD8A42}" destId="{ACFA8D70-938A-4BA3-84CF-1031FA1220EA}" srcOrd="9" destOrd="0" presId="urn:microsoft.com/office/officeart/2005/8/layout/lProcess2"/>
    <dgm:cxn modelId="{04E6BE18-8575-44BB-A8BD-820B0AC42AB2}" type="presParOf" srcId="{53B41D99-0898-494A-B93D-E1E1A8BD8A42}" destId="{FD88B3F4-339C-4127-9B3F-24EC5A1C48F4}" srcOrd="10" destOrd="0" presId="urn:microsoft.com/office/officeart/2005/8/layout/lProcess2"/>
    <dgm:cxn modelId="{ADCC2368-2934-4A76-BF7D-32825A3BF037}" type="presParOf" srcId="{FD88B3F4-339C-4127-9B3F-24EC5A1C48F4}" destId="{7944726E-0E37-417F-B030-B23C8E8A2757}" srcOrd="0" destOrd="0" presId="urn:microsoft.com/office/officeart/2005/8/layout/lProcess2"/>
    <dgm:cxn modelId="{51443C9B-0049-4614-9D28-CE5D93558434}" type="presParOf" srcId="{FD88B3F4-339C-4127-9B3F-24EC5A1C48F4}" destId="{7FB7704B-D1B3-4D48-ADAF-07C796EAB2E0}" srcOrd="1" destOrd="0" presId="urn:microsoft.com/office/officeart/2005/8/layout/lProcess2"/>
    <dgm:cxn modelId="{683C1691-A0F7-4F90-9269-34415072C7E5}" type="presParOf" srcId="{FD88B3F4-339C-4127-9B3F-24EC5A1C48F4}" destId="{48ADB69A-C3A9-4AB2-A711-DD055EFD42A8}" srcOrd="2" destOrd="0" presId="urn:microsoft.com/office/officeart/2005/8/layout/lProcess2"/>
    <dgm:cxn modelId="{E86072A4-245C-4764-B693-D9204AA65583}" type="presParOf" srcId="{48ADB69A-C3A9-4AB2-A711-DD055EFD42A8}" destId="{BDA75FF7-AC26-48AC-B015-A57C9C20A8F7}" srcOrd="0" destOrd="0" presId="urn:microsoft.com/office/officeart/2005/8/layout/lProcess2"/>
    <dgm:cxn modelId="{6FFB8CFB-013E-4F41-BEB2-EF9CA55B0C90}" type="presParOf" srcId="{BDA75FF7-AC26-48AC-B015-A57C9C20A8F7}" destId="{EBED037B-3D1A-4605-8604-166D39544764}" srcOrd="0" destOrd="0" presId="urn:microsoft.com/office/officeart/2005/8/layout/lProcess2"/>
    <dgm:cxn modelId="{074C00BB-652D-442F-AE79-06F60427722D}" type="presParOf" srcId="{BDA75FF7-AC26-48AC-B015-A57C9C20A8F7}" destId="{0D83120F-C216-4D0F-96B3-9E4CDEA0278F}" srcOrd="1" destOrd="0" presId="urn:microsoft.com/office/officeart/2005/8/layout/lProcess2"/>
    <dgm:cxn modelId="{383D67E1-793F-4599-820A-8D6BB5B140A1}" type="presParOf" srcId="{BDA75FF7-AC26-48AC-B015-A57C9C20A8F7}" destId="{D9C0B0B7-4A72-450F-A6A0-9A3C71EE260D}" srcOrd="2" destOrd="0" presId="urn:microsoft.com/office/officeart/2005/8/layout/lProcess2"/>
    <dgm:cxn modelId="{6AB91A1A-7650-4853-ABFC-C29CE3ADE7A6}" type="presParOf" srcId="{BDA75FF7-AC26-48AC-B015-A57C9C20A8F7}" destId="{7D5B503A-41D7-40D9-90BD-DAF0B7243BAD}" srcOrd="3" destOrd="0" presId="urn:microsoft.com/office/officeart/2005/8/layout/lProcess2"/>
    <dgm:cxn modelId="{12A87598-A755-4ADA-A229-ADCB370A008B}" type="presParOf" srcId="{BDA75FF7-AC26-48AC-B015-A57C9C20A8F7}" destId="{BCA3C9E4-7B1A-4712-99CA-7A54D1FAC510}" srcOrd="4" destOrd="0" presId="urn:microsoft.com/office/officeart/2005/8/layout/lProcess2"/>
    <dgm:cxn modelId="{CF9348E5-9AAF-4F72-A73B-9D8593006BDE}" type="presParOf" srcId="{53B41D99-0898-494A-B93D-E1E1A8BD8A42}" destId="{614C1CF5-6379-485D-A4FF-60265FBB3902}" srcOrd="11" destOrd="0" presId="urn:microsoft.com/office/officeart/2005/8/layout/lProcess2"/>
    <dgm:cxn modelId="{DA55CDA2-9231-486A-A92D-CC7146E455A5}" type="presParOf" srcId="{53B41D99-0898-494A-B93D-E1E1A8BD8A42}" destId="{CA2A3E26-72F0-413D-814F-1C7B6742035F}" srcOrd="12" destOrd="0" presId="urn:microsoft.com/office/officeart/2005/8/layout/lProcess2"/>
    <dgm:cxn modelId="{4DB07638-75AE-466A-B201-B90AAA938D91}" type="presParOf" srcId="{CA2A3E26-72F0-413D-814F-1C7B6742035F}" destId="{F60C9158-070B-48F6-946A-95B8EC941150}" srcOrd="0" destOrd="0" presId="urn:microsoft.com/office/officeart/2005/8/layout/lProcess2"/>
    <dgm:cxn modelId="{4AA7C737-54A1-4EF2-883B-296BE33EE865}" type="presParOf" srcId="{CA2A3E26-72F0-413D-814F-1C7B6742035F}" destId="{9B388191-B18A-4E2E-8462-1035238582EA}" srcOrd="1" destOrd="0" presId="urn:microsoft.com/office/officeart/2005/8/layout/lProcess2"/>
    <dgm:cxn modelId="{2C25DFF8-AF42-47FC-A1CE-2DDBF5F0A2CF}" type="presParOf" srcId="{CA2A3E26-72F0-413D-814F-1C7B6742035F}" destId="{E33EBF9B-93E7-4796-BA93-9102E963D49B}" srcOrd="2" destOrd="0" presId="urn:microsoft.com/office/officeart/2005/8/layout/lProcess2"/>
    <dgm:cxn modelId="{516E39CD-490E-4C7E-9740-CAAD3356A33F}" type="presParOf" srcId="{E33EBF9B-93E7-4796-BA93-9102E963D49B}" destId="{6586B121-4830-43F1-8973-283981539601}" srcOrd="0" destOrd="0" presId="urn:microsoft.com/office/officeart/2005/8/layout/lProcess2"/>
    <dgm:cxn modelId="{C750F0F9-7D64-42AC-93DF-FDBEFB56FE10}" type="presParOf" srcId="{6586B121-4830-43F1-8973-283981539601}" destId="{FF2BE3FC-01A8-4DCB-A26D-3C148E1700B4}" srcOrd="0" destOrd="0" presId="urn:microsoft.com/office/officeart/2005/8/layout/lProcess2"/>
    <dgm:cxn modelId="{4149F30B-E432-43D6-8566-EC32787394B5}" type="presParOf" srcId="{6586B121-4830-43F1-8973-283981539601}" destId="{E7C341FB-6893-4F8C-9BE3-1FF1E242B59F}" srcOrd="1" destOrd="0" presId="urn:microsoft.com/office/officeart/2005/8/layout/lProcess2"/>
    <dgm:cxn modelId="{48CCC7B8-A2DA-4C55-9646-3A1E756F9EEF}" type="presParOf" srcId="{6586B121-4830-43F1-8973-283981539601}" destId="{4A64FB51-9C5A-47F3-9043-4C400C663288}" srcOrd="2" destOrd="0" presId="urn:microsoft.com/office/officeart/2005/8/layout/lProcess2"/>
    <dgm:cxn modelId="{215FF5E1-6885-4EA1-AA37-556790CE9DDC}" type="presParOf" srcId="{6586B121-4830-43F1-8973-283981539601}" destId="{F350D2DD-F39E-4EEE-98CA-BC057AA749BB}" srcOrd="3" destOrd="0" presId="urn:microsoft.com/office/officeart/2005/8/layout/lProcess2"/>
    <dgm:cxn modelId="{25F53C11-6AC0-4E44-851F-9E0DD2A95EBB}" type="presParOf" srcId="{6586B121-4830-43F1-8973-283981539601}" destId="{AC4FC281-8698-4B7C-BADC-DCB266F0E56F}"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A768461-A510-44F1-8B7F-A74A89CDD056}"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E78EA7C7-DE22-49C4-8C52-20640D52A6C5}">
      <dgm:prSet phldrT="[Text]" phldr="0"/>
      <dgm:spPr/>
      <dgm:t>
        <a:bodyPr/>
        <a:lstStyle/>
        <a:p>
          <a:r>
            <a:rPr lang="en-US" b="1" dirty="0"/>
            <a:t>NOTE:</a:t>
          </a:r>
        </a:p>
      </dgm:t>
    </dgm:pt>
    <dgm:pt modelId="{784E88CD-2DAB-40E3-A4A8-82EDC6E91357}" type="parTrans" cxnId="{9499702B-2B8F-4A06-9CA3-872C286E50CA}">
      <dgm:prSet/>
      <dgm:spPr/>
      <dgm:t>
        <a:bodyPr/>
        <a:lstStyle/>
        <a:p>
          <a:endParaRPr lang="en-US"/>
        </a:p>
      </dgm:t>
    </dgm:pt>
    <dgm:pt modelId="{5739F622-6F27-4FB9-8389-4759E91BE4D1}" type="sibTrans" cxnId="{9499702B-2B8F-4A06-9CA3-872C286E50CA}">
      <dgm:prSet/>
      <dgm:spPr/>
      <dgm:t>
        <a:bodyPr/>
        <a:lstStyle/>
        <a:p>
          <a:endParaRPr lang="en-US"/>
        </a:p>
      </dgm:t>
    </dgm:pt>
    <dgm:pt modelId="{88319123-0D8D-4F77-94C7-B01D891DE256}">
      <dgm:prSet phldrT="[Text]" phldr="0" custT="1"/>
      <dgm:spPr/>
      <dgm:t>
        <a:bodyPr/>
        <a:lstStyle/>
        <a:p>
          <a:r>
            <a:rPr lang="en-US" sz="1100" dirty="0"/>
            <a:t>If eligible for a federally-funded program, will get that benefit.</a:t>
          </a:r>
        </a:p>
      </dgm:t>
    </dgm:pt>
    <dgm:pt modelId="{255F3F33-3416-4C12-BE9F-509B3569A2B7}" type="parTrans" cxnId="{F43AD543-C86E-4B17-A1C1-B14F5226DFF3}">
      <dgm:prSet/>
      <dgm:spPr/>
      <dgm:t>
        <a:bodyPr/>
        <a:lstStyle/>
        <a:p>
          <a:endParaRPr lang="en-US"/>
        </a:p>
      </dgm:t>
    </dgm:pt>
    <dgm:pt modelId="{7C34210F-8D2A-4295-844E-204927C9D170}" type="sibTrans" cxnId="{F43AD543-C86E-4B17-A1C1-B14F5226DFF3}">
      <dgm:prSet/>
      <dgm:spPr/>
      <dgm:t>
        <a:bodyPr/>
        <a:lstStyle/>
        <a:p>
          <a:endParaRPr lang="en-US"/>
        </a:p>
      </dgm:t>
    </dgm:pt>
    <dgm:pt modelId="{F2EDF01C-FD94-4306-AE84-8CD11331B314}">
      <dgm:prSet phldrT="[Text]" phldr="0" custT="1"/>
      <dgm:spPr/>
      <dgm:t>
        <a:bodyPr/>
        <a:lstStyle/>
        <a:p>
          <a:r>
            <a:rPr lang="en-US" sz="1400" b="1" dirty="0">
              <a:solidFill>
                <a:srgbClr val="0E1D61"/>
              </a:solidFill>
            </a:rPr>
            <a:t>Refugees</a:t>
          </a:r>
          <a:endParaRPr lang="en-US" sz="1100" b="1" dirty="0">
            <a:solidFill>
              <a:srgbClr val="0E1D61"/>
            </a:solidFill>
          </a:endParaRPr>
        </a:p>
      </dgm:t>
    </dgm:pt>
    <dgm:pt modelId="{2EBDA845-CF60-444D-80BB-D8BA1310DF96}" type="parTrans" cxnId="{7FD2FEC8-77D7-4988-A379-C65CEC5BB833}">
      <dgm:prSet/>
      <dgm:spPr/>
      <dgm:t>
        <a:bodyPr/>
        <a:lstStyle/>
        <a:p>
          <a:endParaRPr lang="en-US"/>
        </a:p>
      </dgm:t>
    </dgm:pt>
    <dgm:pt modelId="{409B4D92-5D3D-4C80-8819-0B5770B1D1AF}" type="sibTrans" cxnId="{7FD2FEC8-77D7-4988-A379-C65CEC5BB833}">
      <dgm:prSet/>
      <dgm:spPr/>
      <dgm:t>
        <a:bodyPr/>
        <a:lstStyle/>
        <a:p>
          <a:endParaRPr lang="en-US"/>
        </a:p>
      </dgm:t>
    </dgm:pt>
    <dgm:pt modelId="{56DFE369-0A36-4D80-B95E-45116911B49A}">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VTTC </a:t>
          </a:r>
          <a:r>
            <a:rPr lang="en-US" sz="1000" kern="1200" dirty="0">
              <a:solidFill>
                <a:srgbClr val="0E1D61"/>
              </a:solidFill>
              <a:latin typeface="Source Sans Pro"/>
              <a:ea typeface="+mn-ea"/>
              <a:cs typeface="+mn-cs"/>
            </a:rPr>
            <a:t>(only if they have derivative family members)</a:t>
          </a:r>
        </a:p>
      </dgm:t>
    </dgm:pt>
    <dgm:pt modelId="{ED4A3571-F8F2-4BC5-B33E-C86B39F70C29}" type="parTrans" cxnId="{683F3C5E-BCCB-4E1C-ACC1-53F78F5FB09B}">
      <dgm:prSet/>
      <dgm:spPr/>
      <dgm:t>
        <a:bodyPr/>
        <a:lstStyle/>
        <a:p>
          <a:endParaRPr lang="en-US"/>
        </a:p>
      </dgm:t>
    </dgm:pt>
    <dgm:pt modelId="{2A9AE9BB-EC3A-4A5B-B05F-E80743121BB5}" type="sibTrans" cxnId="{683F3C5E-BCCB-4E1C-ACC1-53F78F5FB09B}">
      <dgm:prSet/>
      <dgm:spPr/>
      <dgm:t>
        <a:bodyPr/>
        <a:lstStyle/>
        <a:p>
          <a:endParaRPr lang="en-US"/>
        </a:p>
      </dgm:t>
    </dgm:pt>
    <dgm:pt modelId="{8E8EA2DD-82B4-4294-AB8C-06187AFBFE21}">
      <dgm:prSet phldrT="[Text]" phldr="0" custT="1"/>
      <dgm:spPr/>
      <dgm:t>
        <a:bodyPr/>
        <a:lstStyle/>
        <a:p>
          <a:r>
            <a:rPr lang="en-US" sz="1400" b="1" dirty="0">
              <a:solidFill>
                <a:srgbClr val="0E1D61"/>
              </a:solidFill>
            </a:rPr>
            <a:t>T-Visa Holders </a:t>
          </a:r>
          <a:r>
            <a:rPr lang="en-US" sz="1100" b="0" dirty="0">
              <a:solidFill>
                <a:srgbClr val="0E1D61"/>
              </a:solidFill>
            </a:rPr>
            <a:t>(note that LPR here is eligible for federal)</a:t>
          </a:r>
          <a:endParaRPr lang="en-US" sz="1400" b="0" dirty="0">
            <a:solidFill>
              <a:srgbClr val="0E1D61"/>
            </a:solidFill>
          </a:endParaRPr>
        </a:p>
      </dgm:t>
    </dgm:pt>
    <dgm:pt modelId="{8477C62E-0B57-4328-AE0E-CBCFE845C004}" type="parTrans" cxnId="{9708CC72-69F1-442C-A0B1-758E96493115}">
      <dgm:prSet/>
      <dgm:spPr/>
      <dgm:t>
        <a:bodyPr/>
        <a:lstStyle/>
        <a:p>
          <a:endParaRPr lang="en-US"/>
        </a:p>
      </dgm:t>
    </dgm:pt>
    <dgm:pt modelId="{EB9B32CE-85F5-4EAA-B56E-79FDFCCB73EA}" type="sibTrans" cxnId="{9708CC72-69F1-442C-A0B1-758E96493115}">
      <dgm:prSet/>
      <dgm:spPr/>
      <dgm:t>
        <a:bodyPr/>
        <a:lstStyle/>
        <a:p>
          <a:endParaRPr lang="en-US"/>
        </a:p>
      </dgm:t>
    </dgm:pt>
    <dgm:pt modelId="{D9B72586-6A10-437D-B394-2836D3305754}">
      <dgm:prSet phldrT="[Text]" phldr="0" custT="1"/>
      <dgm:spPr/>
      <dgm:t>
        <a:bodyPr/>
        <a:lstStyle/>
        <a:p>
          <a:r>
            <a:rPr lang="en-US" sz="1600" b="1" dirty="0">
              <a:solidFill>
                <a:srgbClr val="0E1D61"/>
              </a:solidFill>
            </a:rPr>
            <a:t>VAWA</a:t>
          </a:r>
          <a:r>
            <a:rPr lang="en-US" sz="1600" dirty="0">
              <a:solidFill>
                <a:srgbClr val="0E1D61"/>
              </a:solidFill>
            </a:rPr>
            <a:t> </a:t>
          </a:r>
          <a:r>
            <a:rPr lang="en-US" sz="1100" dirty="0">
              <a:solidFill>
                <a:srgbClr val="0E1D61"/>
              </a:solidFill>
            </a:rPr>
            <a:t>(has prima facie letter)</a:t>
          </a:r>
          <a:endParaRPr lang="en-US" sz="1600" dirty="0">
            <a:solidFill>
              <a:srgbClr val="0E1D61"/>
            </a:solidFill>
          </a:endParaRPr>
        </a:p>
      </dgm:t>
    </dgm:pt>
    <dgm:pt modelId="{842FD494-0022-43BB-839A-3878FB34A74E}" type="parTrans" cxnId="{2384DE4D-2B75-4A7B-B1A0-F4AF43E90CC1}">
      <dgm:prSet/>
      <dgm:spPr/>
      <dgm:t>
        <a:bodyPr/>
        <a:lstStyle/>
        <a:p>
          <a:endParaRPr lang="en-US"/>
        </a:p>
      </dgm:t>
    </dgm:pt>
    <dgm:pt modelId="{80EA4D2E-333C-476B-B43B-73238199422C}" type="sibTrans" cxnId="{2384DE4D-2B75-4A7B-B1A0-F4AF43E90CC1}">
      <dgm:prSet/>
      <dgm:spPr/>
      <dgm:t>
        <a:bodyPr/>
        <a:lstStyle/>
        <a:p>
          <a:endParaRPr lang="en-US"/>
        </a:p>
      </dgm:t>
    </dgm:pt>
    <dgm:pt modelId="{3F3B67B3-F772-416E-AF21-C5ED826D99B2}">
      <dgm:prSet phldrT="[Text]" phldr="0"/>
      <dgm:spPr/>
      <dgm:t>
        <a:bodyPr/>
        <a:lstStyle/>
        <a:p>
          <a:r>
            <a:rPr lang="en-US" b="1" dirty="0">
              <a:solidFill>
                <a:srgbClr val="0E1D61"/>
              </a:solidFill>
            </a:rPr>
            <a:t>U-Visa Applicants, Holders, LPR pursuant to U-Visa</a:t>
          </a:r>
        </a:p>
      </dgm:t>
    </dgm:pt>
    <dgm:pt modelId="{1FEE6471-0A09-45B4-9819-4FEECC1DC648}" type="parTrans" cxnId="{FD479914-CD4C-48BA-9AFF-6C20FBA287DB}">
      <dgm:prSet/>
      <dgm:spPr/>
      <dgm:t>
        <a:bodyPr/>
        <a:lstStyle/>
        <a:p>
          <a:endParaRPr lang="en-US"/>
        </a:p>
      </dgm:t>
    </dgm:pt>
    <dgm:pt modelId="{4B13D0B9-A6BC-49F0-B2DE-D37E6AC707B1}" type="sibTrans" cxnId="{FD479914-CD4C-48BA-9AFF-6C20FBA287DB}">
      <dgm:prSet/>
      <dgm:spPr/>
      <dgm:t>
        <a:bodyPr/>
        <a:lstStyle/>
        <a:p>
          <a:endParaRPr lang="en-US"/>
        </a:p>
      </dgm:t>
    </dgm:pt>
    <dgm:pt modelId="{F78CA0A8-1768-4491-B143-69759C0AF38D}">
      <dgm:prSet phldrT="[Text]" phldr="0" custT="1"/>
      <dgm:spPr/>
      <dgm:t>
        <a:bodyPr/>
        <a:lstStyle/>
        <a:p>
          <a:r>
            <a:rPr lang="en-US" sz="1600" b="1" dirty="0">
              <a:solidFill>
                <a:srgbClr val="0E1D61"/>
              </a:solidFill>
            </a:rPr>
            <a:t>None of these </a:t>
          </a:r>
          <a:r>
            <a:rPr lang="en-US" sz="1100" dirty="0">
              <a:solidFill>
                <a:srgbClr val="0E1D61"/>
              </a:solidFill>
            </a:rPr>
            <a:t>(including Refugees and other losing federal SNAP eligibility)</a:t>
          </a:r>
          <a:endParaRPr lang="en-US" sz="1600" dirty="0">
            <a:solidFill>
              <a:srgbClr val="0E1D61"/>
            </a:solidFill>
          </a:endParaRPr>
        </a:p>
      </dgm:t>
    </dgm:pt>
    <dgm:pt modelId="{29109B4D-9073-4DD4-B3DE-73BFE96DEE92}" type="parTrans" cxnId="{53F25993-9B48-46E7-8AC7-E0BBBB66F907}">
      <dgm:prSet/>
      <dgm:spPr/>
      <dgm:t>
        <a:bodyPr/>
        <a:lstStyle/>
        <a:p>
          <a:endParaRPr lang="en-US"/>
        </a:p>
      </dgm:t>
    </dgm:pt>
    <dgm:pt modelId="{3CAE844A-0CB4-4C9D-83FE-A0272CA91777}" type="sibTrans" cxnId="{53F25993-9B48-46E7-8AC7-E0BBBB66F907}">
      <dgm:prSet/>
      <dgm:spPr/>
      <dgm:t>
        <a:bodyPr/>
        <a:lstStyle/>
        <a:p>
          <a:endParaRPr lang="en-US"/>
        </a:p>
      </dgm:t>
    </dgm:pt>
    <dgm:pt modelId="{43E25C1F-FED3-4F3B-8CAC-9F4695E7CEE3}">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444500">
            <a:lnSpc>
              <a:spcPct val="90000"/>
            </a:lnSpc>
            <a:spcBef>
              <a:spcPct val="0"/>
            </a:spcBef>
            <a:spcAft>
              <a:spcPct val="35000"/>
            </a:spcAft>
            <a:buNone/>
          </a:pPr>
          <a:r>
            <a:rPr lang="en-US" sz="1200" kern="1200" dirty="0">
              <a:solidFill>
                <a:srgbClr val="0E1D61"/>
              </a:solidFill>
              <a:latin typeface="Source Sans Pro"/>
              <a:ea typeface="+mn-ea"/>
              <a:cs typeface="+mn-cs"/>
            </a:rPr>
            <a:t>HBIS or Emergency Medical only</a:t>
          </a:r>
        </a:p>
      </dgm:t>
    </dgm:pt>
    <dgm:pt modelId="{2AD24433-D6E1-434B-911E-4C020A46A8DD}" type="parTrans" cxnId="{A87E3017-2391-4334-A481-ECC51202BD8E}">
      <dgm:prSet/>
      <dgm:spPr/>
      <dgm:t>
        <a:bodyPr/>
        <a:lstStyle/>
        <a:p>
          <a:endParaRPr lang="en-US"/>
        </a:p>
      </dgm:t>
    </dgm:pt>
    <dgm:pt modelId="{4740B733-F5E6-40A8-869C-7CC1D136B020}" type="sibTrans" cxnId="{A87E3017-2391-4334-A481-ECC51202BD8E}">
      <dgm:prSet/>
      <dgm:spPr/>
      <dgm:t>
        <a:bodyPr/>
        <a:lstStyle/>
        <a:p>
          <a:endParaRPr lang="en-US"/>
        </a:p>
      </dgm:t>
    </dgm:pt>
    <dgm:pt modelId="{95078E1B-546A-4614-873F-BB7DE02479B9}">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gm:t>
    </dgm:pt>
    <dgm:pt modelId="{194896D6-34AC-4FE9-B4B2-10DB97917F9C}" type="parTrans" cxnId="{AD64C991-ABA8-432C-9868-99551CAB010E}">
      <dgm:prSet/>
      <dgm:spPr/>
      <dgm:t>
        <a:bodyPr/>
        <a:lstStyle/>
        <a:p>
          <a:endParaRPr lang="en-US"/>
        </a:p>
      </dgm:t>
    </dgm:pt>
    <dgm:pt modelId="{1EA330CD-173F-42F2-9591-C93E7AEFF67D}" type="sibTrans" cxnId="{AD64C991-ABA8-432C-9868-99551CAB010E}">
      <dgm:prSet/>
      <dgm:spPr/>
      <dgm:t>
        <a:bodyPr/>
        <a:lstStyle/>
        <a:p>
          <a:endParaRPr lang="en-US"/>
        </a:p>
      </dgm:t>
    </dgm:pt>
    <dgm:pt modelId="{AD79FBB3-7B45-405A-B23D-639220401FFF}">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gm:t>
    </dgm:pt>
    <dgm:pt modelId="{2F918A2C-7E54-41A9-B2F1-1A39CDFF90FE}" type="parTrans" cxnId="{8C803CE3-5195-47A1-9755-AE46663C023D}">
      <dgm:prSet/>
      <dgm:spPr/>
      <dgm:t>
        <a:bodyPr/>
        <a:lstStyle/>
        <a:p>
          <a:endParaRPr lang="en-US"/>
        </a:p>
      </dgm:t>
    </dgm:pt>
    <dgm:pt modelId="{6E93087A-A02F-4827-8E82-59194B08745C}" type="sibTrans" cxnId="{8C803CE3-5195-47A1-9755-AE46663C023D}">
      <dgm:prSet/>
      <dgm:spPr/>
      <dgm:t>
        <a:bodyPr/>
        <a:lstStyle/>
        <a:p>
          <a:endParaRPr lang="en-US"/>
        </a:p>
      </dgm:t>
    </dgm:pt>
    <dgm:pt modelId="{1D3FE7E6-20B6-4AED-B730-4F49E6059FF1}">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444500">
            <a:lnSpc>
              <a:spcPct val="90000"/>
            </a:lnSpc>
            <a:spcBef>
              <a:spcPct val="0"/>
            </a:spcBef>
            <a:spcAft>
              <a:spcPct val="35000"/>
            </a:spcAft>
            <a:buNone/>
          </a:pPr>
          <a:r>
            <a:rPr lang="en-US" sz="1200" kern="1200" dirty="0">
              <a:solidFill>
                <a:srgbClr val="0E1D61"/>
              </a:solidFill>
              <a:latin typeface="Source Sans Pro"/>
              <a:ea typeface="+mn-ea"/>
              <a:cs typeface="+mn-cs"/>
            </a:rPr>
            <a:t>VAWA State Medical</a:t>
          </a:r>
        </a:p>
      </dgm:t>
    </dgm:pt>
    <dgm:pt modelId="{321F878C-6C9D-47D6-AAF2-1FDF7635AAB7}" type="parTrans" cxnId="{D563D03B-DE08-449B-B8EF-6024EEDA96C9}">
      <dgm:prSet/>
      <dgm:spPr/>
      <dgm:t>
        <a:bodyPr/>
        <a:lstStyle/>
        <a:p>
          <a:endParaRPr lang="en-US"/>
        </a:p>
      </dgm:t>
    </dgm:pt>
    <dgm:pt modelId="{BFA79805-557B-4D78-AA4B-B498CDF3A14E}" type="sibTrans" cxnId="{D563D03B-DE08-449B-B8EF-6024EEDA96C9}">
      <dgm:prSet/>
      <dgm:spPr/>
      <dgm:t>
        <a:bodyPr/>
        <a:lstStyle/>
        <a:p>
          <a:endParaRPr lang="en-US"/>
        </a:p>
      </dgm:t>
    </dgm:pt>
    <dgm:pt modelId="{9236111A-F62C-40CB-9E59-9C0F363C9E47}">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gm:t>
    </dgm:pt>
    <dgm:pt modelId="{BB331673-E583-4555-A4D2-1C92B9471815}" type="parTrans" cxnId="{6C462F07-CC29-40E3-A2AD-AB1E034F20DF}">
      <dgm:prSet/>
      <dgm:spPr/>
      <dgm:t>
        <a:bodyPr/>
        <a:lstStyle/>
        <a:p>
          <a:endParaRPr lang="en-US"/>
        </a:p>
      </dgm:t>
    </dgm:pt>
    <dgm:pt modelId="{4CC789E1-B1F8-4A68-931B-B13C2AFB0DA1}" type="sibTrans" cxnId="{6C462F07-CC29-40E3-A2AD-AB1E034F20DF}">
      <dgm:prSet/>
      <dgm:spPr/>
      <dgm:t>
        <a:bodyPr/>
        <a:lstStyle/>
        <a:p>
          <a:endParaRPr lang="en-US"/>
        </a:p>
      </dgm:t>
    </dgm:pt>
    <dgm:pt modelId="{1C1C3CA1-24C0-4953-BD25-3C0CEE187F80}">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VAWA State Cash</a:t>
          </a:r>
        </a:p>
      </dgm:t>
    </dgm:pt>
    <dgm:pt modelId="{541C7F51-06E3-43AF-AF75-46B3EAB42C94}" type="parTrans" cxnId="{405D9265-0EE4-4948-8768-5E0A70BB4AD1}">
      <dgm:prSet/>
      <dgm:spPr/>
      <dgm:t>
        <a:bodyPr/>
        <a:lstStyle/>
        <a:p>
          <a:endParaRPr lang="en-US"/>
        </a:p>
      </dgm:t>
    </dgm:pt>
    <dgm:pt modelId="{5A8205DF-B69B-4B54-916B-0FD739EB204C}" type="sibTrans" cxnId="{405D9265-0EE4-4948-8768-5E0A70BB4AD1}">
      <dgm:prSet/>
      <dgm:spPr/>
      <dgm:t>
        <a:bodyPr/>
        <a:lstStyle/>
        <a:p>
          <a:endParaRPr lang="en-US"/>
        </a:p>
      </dgm:t>
    </dgm:pt>
    <dgm:pt modelId="{60D5A42A-6092-4644-A6C6-CFD8710887DC}">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VTTC </a:t>
          </a:r>
          <a:r>
            <a:rPr lang="en-US" sz="1000" kern="1200" dirty="0">
              <a:solidFill>
                <a:srgbClr val="0E1D61"/>
              </a:solidFill>
              <a:latin typeface="Source Sans Pro"/>
              <a:ea typeface="+mn-ea"/>
              <a:cs typeface="+mn-cs"/>
            </a:rPr>
            <a:t>(only if they have derivative family members)</a:t>
          </a:r>
          <a:endParaRPr lang="en-US" sz="1200" kern="1200" dirty="0">
            <a:solidFill>
              <a:srgbClr val="0E1D61"/>
            </a:solidFill>
            <a:latin typeface="Source Sans Pro"/>
            <a:ea typeface="+mn-ea"/>
            <a:cs typeface="+mn-cs"/>
          </a:endParaRPr>
        </a:p>
      </dgm:t>
    </dgm:pt>
    <dgm:pt modelId="{F11CA5D5-BCB8-40E9-A6B9-4CB709C19399}" type="parTrans" cxnId="{B138D6E7-169F-4B00-A05C-0132B2719F08}">
      <dgm:prSet/>
      <dgm:spPr/>
      <dgm:t>
        <a:bodyPr/>
        <a:lstStyle/>
        <a:p>
          <a:endParaRPr lang="en-US"/>
        </a:p>
      </dgm:t>
    </dgm:pt>
    <dgm:pt modelId="{F7EBDF84-CC2D-42CB-A674-566CF6B955C3}" type="sibTrans" cxnId="{B138D6E7-169F-4B00-A05C-0132B2719F08}">
      <dgm:prSet/>
      <dgm:spPr/>
      <dgm:t>
        <a:bodyPr/>
        <a:lstStyle/>
        <a:p>
          <a:endParaRPr lang="en-US"/>
        </a:p>
      </dgm:t>
    </dgm:pt>
    <dgm:pt modelId="{98D41F16-6DEF-4B17-93CE-C3E0FC8C9535}">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AATV</a:t>
          </a:r>
        </a:p>
      </dgm:t>
    </dgm:pt>
    <dgm:pt modelId="{9F2D4707-EB66-4F39-A5D4-ED9E4DFA0326}" type="parTrans" cxnId="{23170F0B-BEF6-4C99-B82F-F0033AEA1CB3}">
      <dgm:prSet/>
      <dgm:spPr/>
      <dgm:t>
        <a:bodyPr/>
        <a:lstStyle/>
        <a:p>
          <a:endParaRPr lang="en-US"/>
        </a:p>
      </dgm:t>
    </dgm:pt>
    <dgm:pt modelId="{933E0E9E-5E6F-49AF-9A9B-AB4B025B7470}" type="sibTrans" cxnId="{23170F0B-BEF6-4C99-B82F-F0033AEA1CB3}">
      <dgm:prSet/>
      <dgm:spPr/>
      <dgm:t>
        <a:bodyPr/>
        <a:lstStyle/>
        <a:p>
          <a:endParaRPr lang="en-US"/>
        </a:p>
      </dgm:t>
    </dgm:pt>
    <dgm:pt modelId="{F593C642-F4BD-4ADA-8870-38AB1B59B904}">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VTTC</a:t>
          </a:r>
        </a:p>
      </dgm:t>
    </dgm:pt>
    <dgm:pt modelId="{B05459FF-E2E0-4942-A93B-1DD4E67F59CD}" type="parTrans" cxnId="{0AE1C75A-CE97-4FFA-8252-E271294ADF5A}">
      <dgm:prSet/>
      <dgm:spPr/>
      <dgm:t>
        <a:bodyPr/>
        <a:lstStyle/>
        <a:p>
          <a:endParaRPr lang="en-US"/>
        </a:p>
      </dgm:t>
    </dgm:pt>
    <dgm:pt modelId="{813D9339-83DC-4DA2-BE42-0E54AD7D6BDC}" type="sibTrans" cxnId="{0AE1C75A-CE97-4FFA-8252-E271294ADF5A}">
      <dgm:prSet/>
      <dgm:spPr/>
      <dgm:t>
        <a:bodyPr/>
        <a:lstStyle/>
        <a:p>
          <a:endParaRPr lang="en-US"/>
        </a:p>
      </dgm:t>
    </dgm:pt>
    <dgm:pt modelId="{378499E6-A997-40C2-ADE9-0FD9ECF9A01D}">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VTTC</a:t>
          </a:r>
        </a:p>
      </dgm:t>
    </dgm:pt>
    <dgm:pt modelId="{EA1DF648-412B-44AD-8BC0-E7AD25F4D1EB}" type="parTrans" cxnId="{8C078BE4-500F-418F-999A-0C46C71C25A3}">
      <dgm:prSet/>
      <dgm:spPr/>
      <dgm:t>
        <a:bodyPr/>
        <a:lstStyle/>
        <a:p>
          <a:endParaRPr lang="en-US"/>
        </a:p>
      </dgm:t>
    </dgm:pt>
    <dgm:pt modelId="{1E133F32-757D-448F-9104-ED52CA81359B}" type="sibTrans" cxnId="{8C078BE4-500F-418F-999A-0C46C71C25A3}">
      <dgm:prSet/>
      <dgm:spPr/>
      <dgm:t>
        <a:bodyPr/>
        <a:lstStyle/>
        <a:p>
          <a:endParaRPr lang="en-US"/>
        </a:p>
      </dgm:t>
    </dgm:pt>
    <dgm:pt modelId="{86D04AF4-A414-4BC6-B657-08341ED53BE4}">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a:buNone/>
          </a:pPr>
          <a:r>
            <a:rPr lang="en-US" sz="1200" i="0" u="none" kern="1200" dirty="0">
              <a:solidFill>
                <a:srgbClr val="0E1D61"/>
              </a:solidFill>
              <a:latin typeface="Source Sans Pro"/>
              <a:ea typeface="+mn-ea"/>
              <a:cs typeface="+mn-cs"/>
            </a:rPr>
            <a:t>None</a:t>
          </a:r>
        </a:p>
      </dgm:t>
    </dgm:pt>
    <dgm:pt modelId="{609FE5D7-EAE0-4D9B-9D96-33DD896012A7}" type="parTrans" cxnId="{6A0EDB1A-A141-4D9A-9F29-C8DE94608DE4}">
      <dgm:prSet/>
      <dgm:spPr/>
      <dgm:t>
        <a:bodyPr/>
        <a:lstStyle/>
        <a:p>
          <a:endParaRPr lang="en-US"/>
        </a:p>
      </dgm:t>
    </dgm:pt>
    <dgm:pt modelId="{551DFD81-B186-4FEA-BF1A-1B5583BC2349}" type="sibTrans" cxnId="{6A0EDB1A-A141-4D9A-9F29-C8DE94608DE4}">
      <dgm:prSet/>
      <dgm:spPr/>
      <dgm:t>
        <a:bodyPr/>
        <a:lstStyle/>
        <a:p>
          <a:endParaRPr lang="en-US"/>
        </a:p>
      </dgm:t>
    </dgm:pt>
    <dgm:pt modelId="{7123DA80-0AE5-4D10-ACEB-E9CE7D7883A4}">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VTTC</a:t>
          </a:r>
        </a:p>
      </dgm:t>
    </dgm:pt>
    <dgm:pt modelId="{91676D18-E485-43EF-83E4-E69EF609F03B}" type="parTrans" cxnId="{E1E193F5-8169-456E-83B9-E252D3D27858}">
      <dgm:prSet/>
      <dgm:spPr/>
      <dgm:t>
        <a:bodyPr/>
        <a:lstStyle/>
        <a:p>
          <a:endParaRPr lang="en-US"/>
        </a:p>
      </dgm:t>
    </dgm:pt>
    <dgm:pt modelId="{1E2A8BAC-7EAE-4963-A78A-12ECE86779E4}" type="sibTrans" cxnId="{E1E193F5-8169-456E-83B9-E252D3D27858}">
      <dgm:prSet/>
      <dgm:spPr/>
      <dgm:t>
        <a:bodyPr/>
        <a:lstStyle/>
        <a:p>
          <a:endParaRPr lang="en-US"/>
        </a:p>
      </dgm:t>
    </dgm:pt>
    <dgm:pt modelId="{0F0E6CA8-7FE1-458B-98AC-40F27316BF78}">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u="sng" kern="1200" dirty="0">
              <a:solidFill>
                <a:srgbClr val="0E1D61"/>
              </a:solidFill>
              <a:latin typeface="Source Sans Pro"/>
              <a:ea typeface="+mn-ea"/>
              <a:cs typeface="+mn-cs"/>
            </a:rPr>
            <a:t>TANF</a:t>
          </a:r>
        </a:p>
      </dgm:t>
    </dgm:pt>
    <dgm:pt modelId="{4456F953-E86B-4D1B-9847-8AF7E2A05D2B}" type="parTrans" cxnId="{C228A0BC-72CA-4B56-AB76-3619DC6E3422}">
      <dgm:prSet/>
      <dgm:spPr/>
      <dgm:t>
        <a:bodyPr/>
        <a:lstStyle/>
        <a:p>
          <a:endParaRPr lang="en-US"/>
        </a:p>
      </dgm:t>
    </dgm:pt>
    <dgm:pt modelId="{D486CA20-5EE0-44CE-88A2-11D8327F8CC8}" type="sibTrans" cxnId="{C228A0BC-72CA-4B56-AB76-3619DC6E3422}">
      <dgm:prSet/>
      <dgm:spPr/>
      <dgm:t>
        <a:bodyPr/>
        <a:lstStyle/>
        <a:p>
          <a:endParaRPr lang="en-US"/>
        </a:p>
      </dgm:t>
    </dgm:pt>
    <dgm:pt modelId="{01141D44-1463-4791-A5ED-003422892FB3}">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AATV</a:t>
          </a:r>
        </a:p>
      </dgm:t>
    </dgm:pt>
    <dgm:pt modelId="{25621557-94BD-49DF-BBC0-C59850AEC2CA}" type="parTrans" cxnId="{16B52E57-D659-49B5-BC7E-0F6884E73AB4}">
      <dgm:prSet/>
      <dgm:spPr/>
      <dgm:t>
        <a:bodyPr/>
        <a:lstStyle/>
        <a:p>
          <a:endParaRPr lang="en-US"/>
        </a:p>
      </dgm:t>
    </dgm:pt>
    <dgm:pt modelId="{075425A7-8EEA-4100-A748-E7395EEDC1CA}" type="sibTrans" cxnId="{16B52E57-D659-49B5-BC7E-0F6884E73AB4}">
      <dgm:prSet/>
      <dgm:spPr/>
      <dgm:t>
        <a:bodyPr/>
        <a:lstStyle/>
        <a:p>
          <a:endParaRPr lang="en-US"/>
        </a:p>
      </dgm:t>
    </dgm:pt>
    <dgm:pt modelId="{D83E8FB5-0179-4DE9-8A18-8C5A64923AAC}">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900" kern="1200" dirty="0">
              <a:solidFill>
                <a:srgbClr val="0E1D61"/>
              </a:solidFill>
              <a:latin typeface="Source Sans Pro"/>
              <a:ea typeface="+mn-ea"/>
              <a:cs typeface="+mn-cs"/>
            </a:rPr>
            <a:t>Those ineligible for SSI only because of the 7-year limit might be eligible for AABD Cash.</a:t>
          </a:r>
        </a:p>
      </dgm:t>
    </dgm:pt>
    <dgm:pt modelId="{BCDED62E-F734-475D-8790-CBFFFDEA60AE}" type="parTrans" cxnId="{431C8317-D3E8-46AD-AE95-9A368EBADDA3}">
      <dgm:prSet/>
      <dgm:spPr/>
      <dgm:t>
        <a:bodyPr/>
        <a:lstStyle/>
        <a:p>
          <a:endParaRPr lang="en-US"/>
        </a:p>
      </dgm:t>
    </dgm:pt>
    <dgm:pt modelId="{3A39A5E5-7A53-4C8E-B1D1-D11516779248}" type="sibTrans" cxnId="{431C8317-D3E8-46AD-AE95-9A368EBADDA3}">
      <dgm:prSet/>
      <dgm:spPr/>
      <dgm:t>
        <a:bodyPr/>
        <a:lstStyle/>
        <a:p>
          <a:endParaRPr lang="en-US"/>
        </a:p>
      </dgm:t>
    </dgm:pt>
    <dgm:pt modelId="{5E01BFB5-5E75-4D0E-939B-09830D163ECB}">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u="none" kern="1200" dirty="0">
              <a:solidFill>
                <a:srgbClr val="0E1D61"/>
              </a:solidFill>
              <a:latin typeface="Source Sans Pro"/>
              <a:ea typeface="+mn-ea"/>
              <a:cs typeface="+mn-cs"/>
            </a:rPr>
            <a:t>None</a:t>
          </a:r>
        </a:p>
      </dgm:t>
    </dgm:pt>
    <dgm:pt modelId="{E5A922F7-75EB-4654-ACFD-5C67825144FC}" type="parTrans" cxnId="{297861CE-62C5-423C-8286-6787741F78A4}">
      <dgm:prSet/>
      <dgm:spPr/>
      <dgm:t>
        <a:bodyPr/>
        <a:lstStyle/>
        <a:p>
          <a:endParaRPr lang="en-US"/>
        </a:p>
      </dgm:t>
    </dgm:pt>
    <dgm:pt modelId="{52B29DEE-B688-49D4-8544-A587614E2E12}" type="sibTrans" cxnId="{297861CE-62C5-423C-8286-6787741F78A4}">
      <dgm:prSet/>
      <dgm:spPr/>
      <dgm:t>
        <a:bodyPr/>
        <a:lstStyle/>
        <a:p>
          <a:endParaRPr lang="en-US"/>
        </a:p>
      </dgm:t>
    </dgm:pt>
    <dgm:pt modelId="{8166F900-7631-4192-B21B-F101B4F84C1F}">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VTTC </a:t>
          </a:r>
          <a:r>
            <a:rPr lang="en-US" sz="1000" kern="1200" dirty="0">
              <a:solidFill>
                <a:srgbClr val="0E1D61"/>
              </a:solidFill>
              <a:latin typeface="Source Sans Pro"/>
              <a:ea typeface="+mn-ea"/>
              <a:cs typeface="+mn-cs"/>
            </a:rPr>
            <a:t>(only if they have derivative family members)</a:t>
          </a:r>
        </a:p>
      </dgm:t>
    </dgm:pt>
    <dgm:pt modelId="{74BCD5F2-CA47-464C-AA52-C05276B2478E}" type="parTrans" cxnId="{6F5230EB-ABCB-4779-9125-DA2A0548E019}">
      <dgm:prSet/>
      <dgm:spPr/>
      <dgm:t>
        <a:bodyPr/>
        <a:lstStyle/>
        <a:p>
          <a:endParaRPr lang="en-US"/>
        </a:p>
      </dgm:t>
    </dgm:pt>
    <dgm:pt modelId="{B2464E4A-5EA9-41C6-B7F2-D19970366439}" type="sibTrans" cxnId="{6F5230EB-ABCB-4779-9125-DA2A0548E019}">
      <dgm:prSet/>
      <dgm:spPr/>
      <dgm:t>
        <a:bodyPr/>
        <a:lstStyle/>
        <a:p>
          <a:endParaRPr lang="en-US"/>
        </a:p>
      </dgm:t>
    </dgm:pt>
    <dgm:pt modelId="{D5ECC49E-70BF-4EA9-BD9E-60D7903A9351}">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u="sng" kern="1200" dirty="0">
              <a:solidFill>
                <a:srgbClr val="0E1D61"/>
              </a:solidFill>
              <a:latin typeface="Source Sans Pro"/>
              <a:ea typeface="+mn-ea"/>
              <a:cs typeface="+mn-cs"/>
            </a:rPr>
            <a:t>TANF</a:t>
          </a:r>
          <a:r>
            <a:rPr lang="en-US" sz="1200" kern="1200" dirty="0">
              <a:solidFill>
                <a:srgbClr val="0E1D61"/>
              </a:solidFill>
              <a:latin typeface="Source Sans Pro"/>
              <a:ea typeface="+mn-ea"/>
              <a:cs typeface="+mn-cs"/>
            </a:rPr>
            <a:t>, RRP</a:t>
          </a:r>
        </a:p>
      </dgm:t>
    </dgm:pt>
    <dgm:pt modelId="{D21D5CF5-6490-48E4-A48B-72DC4A084ED7}" type="parTrans" cxnId="{F33FB8F8-EF3E-4197-8812-C45068909318}">
      <dgm:prSet/>
      <dgm:spPr/>
      <dgm:t>
        <a:bodyPr/>
        <a:lstStyle/>
        <a:p>
          <a:endParaRPr lang="en-US"/>
        </a:p>
      </dgm:t>
    </dgm:pt>
    <dgm:pt modelId="{D3D48168-7781-4957-ADDF-1F883E511036}" type="sibTrans" cxnId="{F33FB8F8-EF3E-4197-8812-C45068909318}">
      <dgm:prSet/>
      <dgm:spPr/>
      <dgm:t>
        <a:bodyPr/>
        <a:lstStyle/>
        <a:p>
          <a:endParaRPr lang="en-US"/>
        </a:p>
      </dgm:t>
    </dgm:pt>
    <dgm:pt modelId="{A254EE2C-EBAD-4343-B73B-C893DA0C7560}">
      <dgm:prSet phldrT="[Text]" phldr="0" custT="1"/>
      <dgm:spPr/>
      <dgm:t>
        <a:bodyPr/>
        <a:lstStyle/>
        <a:p>
          <a:r>
            <a:rPr lang="en-US" sz="1400" b="1" dirty="0">
              <a:solidFill>
                <a:srgbClr val="0E1D61"/>
              </a:solidFill>
            </a:rPr>
            <a:t>Asylum Applicants</a:t>
          </a:r>
        </a:p>
      </dgm:t>
    </dgm:pt>
    <dgm:pt modelId="{47ECF3AF-8DAC-4CEB-AFD9-DFC5C2A85828}" type="parTrans" cxnId="{5109BB57-1696-46FE-9EC9-B029D5A9E023}">
      <dgm:prSet/>
      <dgm:spPr/>
      <dgm:t>
        <a:bodyPr/>
        <a:lstStyle/>
        <a:p>
          <a:endParaRPr lang="en-US"/>
        </a:p>
      </dgm:t>
    </dgm:pt>
    <dgm:pt modelId="{7E61C158-0FF9-4116-994C-A672362306E1}" type="sibTrans" cxnId="{5109BB57-1696-46FE-9EC9-B029D5A9E023}">
      <dgm:prSet/>
      <dgm:spPr/>
      <dgm:t>
        <a:bodyPr/>
        <a:lstStyle/>
        <a:p>
          <a:endParaRPr lang="en-US"/>
        </a:p>
      </dgm:t>
    </dgm:pt>
    <dgm:pt modelId="{B139F5F0-DE85-4E37-ADFF-1566C5A290F4}">
      <dgm:prSet phldrT="[Text]" phldr="0"/>
      <dgm:spPr/>
      <dgm:t>
        <a:bodyPr/>
        <a:lstStyle/>
        <a:p>
          <a:r>
            <a:rPr lang="en-US" b="1" dirty="0">
              <a:solidFill>
                <a:srgbClr val="0E1D61"/>
              </a:solidFill>
            </a:rPr>
            <a:t>T-Visa Applicants</a:t>
          </a:r>
          <a:endParaRPr lang="en-US" b="0" dirty="0">
            <a:solidFill>
              <a:srgbClr val="0E1D61"/>
            </a:solidFill>
          </a:endParaRPr>
        </a:p>
      </dgm:t>
    </dgm:pt>
    <dgm:pt modelId="{40C80244-964B-4D57-AFA2-A765CC682C66}" type="parTrans" cxnId="{6CCABFD6-E25A-483A-ADB5-D6C8E5ECB35E}">
      <dgm:prSet/>
      <dgm:spPr/>
      <dgm:t>
        <a:bodyPr/>
        <a:lstStyle/>
        <a:p>
          <a:endParaRPr lang="en-US"/>
        </a:p>
      </dgm:t>
    </dgm:pt>
    <dgm:pt modelId="{3D44EF4F-7CE6-483D-878A-6965E88BEE7E}" type="sibTrans" cxnId="{6CCABFD6-E25A-483A-ADB5-D6C8E5ECB35E}">
      <dgm:prSet/>
      <dgm:spPr/>
      <dgm:t>
        <a:bodyPr/>
        <a:lstStyle/>
        <a:p>
          <a:endParaRPr lang="en-US"/>
        </a:p>
      </dgm:t>
    </dgm:pt>
    <dgm:pt modelId="{0A2A795E-3CCA-4F65-9721-ED9B214FF561}">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AATV</a:t>
          </a:r>
        </a:p>
      </dgm:t>
    </dgm:pt>
    <dgm:pt modelId="{739933A6-35E7-4A25-BE6B-1FF68985D177}" type="parTrans" cxnId="{5E9773D5-4BB9-4670-84DF-A1ED38BD3679}">
      <dgm:prSet/>
      <dgm:spPr/>
      <dgm:t>
        <a:bodyPr/>
        <a:lstStyle/>
        <a:p>
          <a:endParaRPr lang="en-US"/>
        </a:p>
      </dgm:t>
    </dgm:pt>
    <dgm:pt modelId="{D190F68D-31A6-4761-A452-9228FD129667}" type="sibTrans" cxnId="{5E9773D5-4BB9-4670-84DF-A1ED38BD3679}">
      <dgm:prSet/>
      <dgm:spPr/>
      <dgm:t>
        <a:bodyPr/>
        <a:lstStyle/>
        <a:p>
          <a:endParaRPr lang="en-US"/>
        </a:p>
      </dgm:t>
    </dgm:pt>
    <dgm:pt modelId="{03338E59-47D7-45B9-9FE4-210B9DC3F2FB}">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VTTC</a:t>
          </a:r>
        </a:p>
      </dgm:t>
    </dgm:pt>
    <dgm:pt modelId="{7D8A11D2-3369-4240-A523-4E3EC53C2EE2}" type="parTrans" cxnId="{05E57DFA-9D19-4F91-A025-F4E9A59A9BB0}">
      <dgm:prSet/>
      <dgm:spPr/>
      <dgm:t>
        <a:bodyPr/>
        <a:lstStyle/>
        <a:p>
          <a:endParaRPr lang="en-US"/>
        </a:p>
      </dgm:t>
    </dgm:pt>
    <dgm:pt modelId="{CA16CD9F-FBCC-4309-A2B8-9562043D945E}" type="sibTrans" cxnId="{05E57DFA-9D19-4F91-A025-F4E9A59A9BB0}">
      <dgm:prSet/>
      <dgm:spPr/>
      <dgm:t>
        <a:bodyPr/>
        <a:lstStyle/>
        <a:p>
          <a:endParaRPr lang="en-US"/>
        </a:p>
      </dgm:t>
    </dgm:pt>
    <dgm:pt modelId="{75EC4735-CEFF-43BC-B5A2-20FC2F412416}">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VTTC</a:t>
          </a:r>
        </a:p>
      </dgm:t>
    </dgm:pt>
    <dgm:pt modelId="{81A05D23-557C-4B8C-811B-F4A896B730A5}" type="parTrans" cxnId="{05F26A4F-8FFA-42CD-9F90-87BA5D58E79C}">
      <dgm:prSet/>
      <dgm:spPr/>
      <dgm:t>
        <a:bodyPr/>
        <a:lstStyle/>
        <a:p>
          <a:endParaRPr lang="en-US"/>
        </a:p>
      </dgm:t>
    </dgm:pt>
    <dgm:pt modelId="{B3DD5F6D-0D4D-422E-94B9-4636948DCC1E}" type="sibTrans" cxnId="{05F26A4F-8FFA-42CD-9F90-87BA5D58E79C}">
      <dgm:prSet/>
      <dgm:spPr/>
      <dgm:t>
        <a:bodyPr/>
        <a:lstStyle/>
        <a:p>
          <a:endParaRPr lang="en-US"/>
        </a:p>
      </dgm:t>
    </dgm:pt>
    <dgm:pt modelId="{95471670-1924-45C0-ABBA-EF733F030F19}">
      <dgm:prSet phldrT="[Text]" phldr="0" custT="1"/>
      <dgm:spPr/>
      <dgm:t>
        <a:bodyPr/>
        <a:lstStyle/>
        <a:p>
          <a:r>
            <a:rPr lang="en-US" sz="1400" b="1" dirty="0">
              <a:solidFill>
                <a:srgbClr val="0E1D61"/>
              </a:solidFill>
            </a:rPr>
            <a:t>Asylees </a:t>
          </a:r>
          <a:r>
            <a:rPr lang="en-US" sz="1100" b="0" dirty="0">
              <a:solidFill>
                <a:srgbClr val="0E1D61"/>
              </a:solidFill>
            </a:rPr>
            <a:t>(note that LPR here is eligible for federal without 5 year wait)</a:t>
          </a:r>
          <a:endParaRPr lang="en-US" sz="1100" b="1" dirty="0">
            <a:solidFill>
              <a:srgbClr val="0E1D61"/>
            </a:solidFill>
          </a:endParaRPr>
        </a:p>
      </dgm:t>
    </dgm:pt>
    <dgm:pt modelId="{6910C079-8DC1-4448-BF83-5AB39EE7DE24}" type="parTrans" cxnId="{12740C60-5C62-465E-9B08-CDDB8CDB0618}">
      <dgm:prSet/>
      <dgm:spPr/>
      <dgm:t>
        <a:bodyPr/>
        <a:lstStyle/>
        <a:p>
          <a:endParaRPr lang="en-US"/>
        </a:p>
      </dgm:t>
    </dgm:pt>
    <dgm:pt modelId="{303F3F32-AE2A-4FAF-94BF-C6BE129384D6}" type="sibTrans" cxnId="{12740C60-5C62-465E-9B08-CDDB8CDB0618}">
      <dgm:prSet/>
      <dgm:spPr/>
      <dgm:t>
        <a:bodyPr/>
        <a:lstStyle/>
        <a:p>
          <a:endParaRPr lang="en-US"/>
        </a:p>
      </dgm:t>
    </dgm:pt>
    <dgm:pt modelId="{05FB8508-58B7-4392-AA38-2A89A555AEE4}">
      <dgm:prSet phldrT="[Text]" phldr="0" custT="1"/>
      <dgm:spPr>
        <a:solidFill>
          <a:srgbClr val="9BBAFF"/>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gm:t>
    </dgm:pt>
    <dgm:pt modelId="{AC714EEA-43EC-4230-A028-9702A810ADBA}" type="parTrans" cxnId="{A4F91BF6-0B23-45C4-B696-F9A1B5A5AA25}">
      <dgm:prSet/>
      <dgm:spPr/>
      <dgm:t>
        <a:bodyPr/>
        <a:lstStyle/>
        <a:p>
          <a:endParaRPr lang="en-US"/>
        </a:p>
      </dgm:t>
    </dgm:pt>
    <dgm:pt modelId="{6FC0EDC7-993D-439E-9B3B-0E8D5AC68F3C}" type="sibTrans" cxnId="{A4F91BF6-0B23-45C4-B696-F9A1B5A5AA25}">
      <dgm:prSet/>
      <dgm:spPr/>
      <dgm:t>
        <a:bodyPr/>
        <a:lstStyle/>
        <a:p>
          <a:endParaRPr lang="en-US"/>
        </a:p>
      </dgm:t>
    </dgm:pt>
    <dgm:pt modelId="{AD64A3FB-DCD1-4B55-9B76-DA0AF2CD1AF8}">
      <dgm:prSet phldrT="[Text]" phldr="0" custT="1"/>
      <dgm:spPr>
        <a:solidFill>
          <a:srgbClr val="FEB1A4"/>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gm:t>
    </dgm:pt>
    <dgm:pt modelId="{66821C85-20BD-4F94-A8B4-AAA6644BD455}" type="parTrans" cxnId="{7178C13B-2847-47BB-8CD5-F9338E038A73}">
      <dgm:prSet/>
      <dgm:spPr/>
      <dgm:t>
        <a:bodyPr/>
        <a:lstStyle/>
        <a:p>
          <a:endParaRPr lang="en-US"/>
        </a:p>
      </dgm:t>
    </dgm:pt>
    <dgm:pt modelId="{8312F66C-6C60-47E8-9EFA-ABF62E42EED5}" type="sibTrans" cxnId="{7178C13B-2847-47BB-8CD5-F9338E038A73}">
      <dgm:prSet/>
      <dgm:spPr/>
      <dgm:t>
        <a:bodyPr/>
        <a:lstStyle/>
        <a:p>
          <a:endParaRPr lang="en-US"/>
        </a:p>
      </dgm:t>
    </dgm:pt>
    <dgm:pt modelId="{555493A4-FA90-4349-AE65-DEDDEEF39603}">
      <dgm:prSet phldrT="[Text]" phldr="0" custT="1"/>
      <dgm:spPr>
        <a:solidFill>
          <a:srgbClr val="BFF3C8"/>
        </a:solidFill>
        <a:ln w="12700" cap="flat" cmpd="sng" algn="ctr">
          <a:solidFill>
            <a:prstClr val="white">
              <a:hueOff val="0"/>
              <a:satOff val="0"/>
              <a:lumOff val="0"/>
              <a:alphaOff val="0"/>
            </a:prstClr>
          </a:solidFill>
          <a:prstDash val="solid"/>
          <a:miter lim="800000"/>
        </a:ln>
        <a:effectLst/>
      </dgm:spPr>
      <dgm:t>
        <a:bodyPr spcFirstLastPara="0" vert="horz" wrap="square" lIns="30480" tIns="22860" rIns="30480" bIns="22860" numCol="1" spcCol="1270" anchor="ctr" anchorCtr="0"/>
        <a:lstStyle/>
        <a:p>
          <a:pPr marL="0" lvl="0" indent="0" algn="ctr" defTabSz="533400">
            <a:lnSpc>
              <a:spcPct val="90000"/>
            </a:lnSpc>
            <a:spcBef>
              <a:spcPct val="0"/>
            </a:spcBef>
            <a:spcAft>
              <a:spcPct val="35000"/>
            </a:spcAft>
            <a:buNone/>
          </a:pPr>
          <a:r>
            <a:rPr lang="en-US" sz="1200" u="none" kern="1200" dirty="0">
              <a:solidFill>
                <a:srgbClr val="0E1D61"/>
              </a:solidFill>
              <a:latin typeface="Source Sans Pro"/>
              <a:ea typeface="+mn-ea"/>
              <a:cs typeface="+mn-cs"/>
            </a:rPr>
            <a:t>RRP</a:t>
          </a:r>
        </a:p>
      </dgm:t>
    </dgm:pt>
    <dgm:pt modelId="{0A0BCCAD-CF68-44D6-A873-EF3E8CDD70AA}" type="parTrans" cxnId="{7EE55F44-0BF4-4293-A959-FEA762C01D51}">
      <dgm:prSet/>
      <dgm:spPr/>
      <dgm:t>
        <a:bodyPr/>
        <a:lstStyle/>
        <a:p>
          <a:endParaRPr lang="en-US"/>
        </a:p>
      </dgm:t>
    </dgm:pt>
    <dgm:pt modelId="{B5EB8723-0D5B-4FB5-9B73-2F9C0F324570}" type="sibTrans" cxnId="{7EE55F44-0BF4-4293-A959-FEA762C01D51}">
      <dgm:prSet/>
      <dgm:spPr/>
      <dgm:t>
        <a:bodyPr/>
        <a:lstStyle/>
        <a:p>
          <a:endParaRPr lang="en-US"/>
        </a:p>
      </dgm:t>
    </dgm:pt>
    <dgm:pt modelId="{53B41D99-0898-494A-B93D-E1E1A8BD8A42}" type="pres">
      <dgm:prSet presAssocID="{9A768461-A510-44F1-8B7F-A74A89CDD056}" presName="theList" presStyleCnt="0">
        <dgm:presLayoutVars>
          <dgm:dir/>
          <dgm:animLvl val="lvl"/>
          <dgm:resizeHandles val="exact"/>
        </dgm:presLayoutVars>
      </dgm:prSet>
      <dgm:spPr/>
    </dgm:pt>
    <dgm:pt modelId="{48C2EB22-8C44-43D7-9E5F-7E729CDAAA52}" type="pres">
      <dgm:prSet presAssocID="{E78EA7C7-DE22-49C4-8C52-20640D52A6C5}" presName="compNode" presStyleCnt="0"/>
      <dgm:spPr/>
    </dgm:pt>
    <dgm:pt modelId="{5A2D0388-969A-4FE4-91EF-C2AC29BF1762}" type="pres">
      <dgm:prSet presAssocID="{E78EA7C7-DE22-49C4-8C52-20640D52A6C5}" presName="aNode" presStyleLbl="bgShp" presStyleIdx="0" presStyleCnt="9"/>
      <dgm:spPr/>
    </dgm:pt>
    <dgm:pt modelId="{0EE81ABA-B023-4014-9B5D-C7956D6E9186}" type="pres">
      <dgm:prSet presAssocID="{E78EA7C7-DE22-49C4-8C52-20640D52A6C5}" presName="textNode" presStyleLbl="bgShp" presStyleIdx="0" presStyleCnt="9"/>
      <dgm:spPr/>
    </dgm:pt>
    <dgm:pt modelId="{01F98E50-F756-4C4D-9E3D-C9331C5DF2EA}" type="pres">
      <dgm:prSet presAssocID="{E78EA7C7-DE22-49C4-8C52-20640D52A6C5}" presName="compChildNode" presStyleCnt="0"/>
      <dgm:spPr/>
    </dgm:pt>
    <dgm:pt modelId="{CA27085C-1D12-484D-821D-FED3B415D3CB}" type="pres">
      <dgm:prSet presAssocID="{E78EA7C7-DE22-49C4-8C52-20640D52A6C5}" presName="theInnerList" presStyleCnt="0"/>
      <dgm:spPr/>
    </dgm:pt>
    <dgm:pt modelId="{1D3FDE3E-97BB-485B-AE95-581BFCF790A9}" type="pres">
      <dgm:prSet presAssocID="{88319123-0D8D-4F77-94C7-B01D891DE256}" presName="childNode" presStyleLbl="node1" presStyleIdx="0" presStyleCnt="26" custScaleY="172238">
        <dgm:presLayoutVars>
          <dgm:bulletEnabled val="1"/>
        </dgm:presLayoutVars>
      </dgm:prSet>
      <dgm:spPr/>
    </dgm:pt>
    <dgm:pt modelId="{3D8F749B-558C-47D1-BAF5-E41003EC6059}" type="pres">
      <dgm:prSet presAssocID="{88319123-0D8D-4F77-94C7-B01D891DE256}" presName="aSpace2" presStyleCnt="0"/>
      <dgm:spPr/>
    </dgm:pt>
    <dgm:pt modelId="{7898BFD9-6218-4AFB-AE14-22E1CC7690D7}" type="pres">
      <dgm:prSet presAssocID="{D83E8FB5-0179-4DE9-8A18-8C5A64923AAC}" presName="childNode" presStyleLbl="node1" presStyleIdx="1" presStyleCnt="26">
        <dgm:presLayoutVars>
          <dgm:bulletEnabled val="1"/>
        </dgm:presLayoutVars>
      </dgm:prSet>
      <dgm:spPr>
        <a:xfrm>
          <a:off x="140710" y="3350196"/>
          <a:ext cx="1080654" cy="1558377"/>
        </a:xfrm>
        <a:prstGeom prst="roundRect">
          <a:avLst>
            <a:gd name="adj" fmla="val 10000"/>
          </a:avLst>
        </a:prstGeom>
      </dgm:spPr>
    </dgm:pt>
    <dgm:pt modelId="{7CCCD77A-3F08-458F-B072-4EE94F3D8CC7}" type="pres">
      <dgm:prSet presAssocID="{E78EA7C7-DE22-49C4-8C52-20640D52A6C5}" presName="aSpace" presStyleCnt="0"/>
      <dgm:spPr/>
    </dgm:pt>
    <dgm:pt modelId="{A75F72FA-5E4B-4795-9F92-1943D1D3D407}" type="pres">
      <dgm:prSet presAssocID="{F2EDF01C-FD94-4306-AE84-8CD11331B314}" presName="compNode" presStyleCnt="0"/>
      <dgm:spPr/>
    </dgm:pt>
    <dgm:pt modelId="{3AEBA96A-F563-43E5-9CE2-684417D51A68}" type="pres">
      <dgm:prSet presAssocID="{F2EDF01C-FD94-4306-AE84-8CD11331B314}" presName="aNode" presStyleLbl="bgShp" presStyleIdx="1" presStyleCnt="9"/>
      <dgm:spPr/>
    </dgm:pt>
    <dgm:pt modelId="{91663534-1C3C-428B-ACCA-591AFF2172E6}" type="pres">
      <dgm:prSet presAssocID="{F2EDF01C-FD94-4306-AE84-8CD11331B314}" presName="textNode" presStyleLbl="bgShp" presStyleIdx="1" presStyleCnt="9"/>
      <dgm:spPr/>
    </dgm:pt>
    <dgm:pt modelId="{7FEB5711-6922-44D4-A97C-028B32D6EA46}" type="pres">
      <dgm:prSet presAssocID="{F2EDF01C-FD94-4306-AE84-8CD11331B314}" presName="compChildNode" presStyleCnt="0"/>
      <dgm:spPr/>
    </dgm:pt>
    <dgm:pt modelId="{4304F388-9E0E-4FA2-8F7C-1535BCD50E0E}" type="pres">
      <dgm:prSet presAssocID="{F2EDF01C-FD94-4306-AE84-8CD11331B314}" presName="theInnerList" presStyleCnt="0"/>
      <dgm:spPr/>
    </dgm:pt>
    <dgm:pt modelId="{F21C569A-6CA2-451B-804A-7DAD581A46B4}" type="pres">
      <dgm:prSet presAssocID="{05FB8508-58B7-4392-AA38-2A89A555AEE4}" presName="childNode" presStyleLbl="node1" presStyleIdx="2" presStyleCnt="26">
        <dgm:presLayoutVars>
          <dgm:bulletEnabled val="1"/>
        </dgm:presLayoutVars>
      </dgm:prSet>
      <dgm:spPr>
        <a:xfrm>
          <a:off x="1455600" y="1436172"/>
          <a:ext cx="989467" cy="940233"/>
        </a:xfrm>
        <a:prstGeom prst="roundRect">
          <a:avLst>
            <a:gd name="adj" fmla="val 10000"/>
          </a:avLst>
        </a:prstGeom>
      </dgm:spPr>
    </dgm:pt>
    <dgm:pt modelId="{0E5BD130-06E6-47E0-B108-E704CF6F78B8}" type="pres">
      <dgm:prSet presAssocID="{05FB8508-58B7-4392-AA38-2A89A555AEE4}" presName="aSpace2" presStyleCnt="0"/>
      <dgm:spPr/>
    </dgm:pt>
    <dgm:pt modelId="{04B60A5B-EF57-47F6-AB5B-BBB4046104D7}" type="pres">
      <dgm:prSet presAssocID="{AD64A3FB-DCD1-4B55-9B76-DA0AF2CD1AF8}" presName="childNode" presStyleLbl="node1" presStyleIdx="3" presStyleCnt="26">
        <dgm:presLayoutVars>
          <dgm:bulletEnabled val="1"/>
        </dgm:presLayoutVars>
      </dgm:prSet>
      <dgm:spPr>
        <a:xfrm>
          <a:off x="1455600" y="2521057"/>
          <a:ext cx="989467" cy="940233"/>
        </a:xfrm>
        <a:prstGeom prst="roundRect">
          <a:avLst>
            <a:gd name="adj" fmla="val 10000"/>
          </a:avLst>
        </a:prstGeom>
      </dgm:spPr>
    </dgm:pt>
    <dgm:pt modelId="{1045A522-F5BD-4172-8177-294933CCFE84}" type="pres">
      <dgm:prSet presAssocID="{AD64A3FB-DCD1-4B55-9B76-DA0AF2CD1AF8}" presName="aSpace2" presStyleCnt="0"/>
      <dgm:spPr/>
    </dgm:pt>
    <dgm:pt modelId="{47B13E69-42D5-477F-9344-54D111B1DAA6}" type="pres">
      <dgm:prSet presAssocID="{555493A4-FA90-4349-AE65-DEDDEEF39603}" presName="childNode" presStyleLbl="node1" presStyleIdx="4" presStyleCnt="26">
        <dgm:presLayoutVars>
          <dgm:bulletEnabled val="1"/>
        </dgm:presLayoutVars>
      </dgm:prSet>
      <dgm:spPr>
        <a:xfrm>
          <a:off x="1455600" y="3605942"/>
          <a:ext cx="989467" cy="940233"/>
        </a:xfrm>
        <a:prstGeom prst="roundRect">
          <a:avLst>
            <a:gd name="adj" fmla="val 10000"/>
          </a:avLst>
        </a:prstGeom>
      </dgm:spPr>
    </dgm:pt>
    <dgm:pt modelId="{414E9953-EF64-4CD4-B7A5-A97A589BC278}" type="pres">
      <dgm:prSet presAssocID="{F2EDF01C-FD94-4306-AE84-8CD11331B314}" presName="aSpace" presStyleCnt="0"/>
      <dgm:spPr/>
    </dgm:pt>
    <dgm:pt modelId="{2AE6C8F4-4EB2-49B2-944F-F08A464E1509}" type="pres">
      <dgm:prSet presAssocID="{95471670-1924-45C0-ABBA-EF733F030F19}" presName="compNode" presStyleCnt="0"/>
      <dgm:spPr/>
    </dgm:pt>
    <dgm:pt modelId="{E1222063-01CC-4D1F-BFF6-A591AA35F9B0}" type="pres">
      <dgm:prSet presAssocID="{95471670-1924-45C0-ABBA-EF733F030F19}" presName="aNode" presStyleLbl="bgShp" presStyleIdx="2" presStyleCnt="9"/>
      <dgm:spPr/>
    </dgm:pt>
    <dgm:pt modelId="{B979FAB9-8818-4E22-B009-96F700EC7C37}" type="pres">
      <dgm:prSet presAssocID="{95471670-1924-45C0-ABBA-EF733F030F19}" presName="textNode" presStyleLbl="bgShp" presStyleIdx="2" presStyleCnt="9"/>
      <dgm:spPr/>
    </dgm:pt>
    <dgm:pt modelId="{AD56ABF6-E3E2-4945-A9FD-F9C7A4CE41E1}" type="pres">
      <dgm:prSet presAssocID="{95471670-1924-45C0-ABBA-EF733F030F19}" presName="compChildNode" presStyleCnt="0"/>
      <dgm:spPr/>
    </dgm:pt>
    <dgm:pt modelId="{708D7A8F-BEC4-4021-8C31-46D65A99DAAE}" type="pres">
      <dgm:prSet presAssocID="{95471670-1924-45C0-ABBA-EF733F030F19}" presName="theInnerList" presStyleCnt="0"/>
      <dgm:spPr/>
    </dgm:pt>
    <dgm:pt modelId="{85037157-E743-460F-ACCA-25735910DD5D}" type="pres">
      <dgm:prSet presAssocID="{5E01BFB5-5E75-4D0E-939B-09830D163ECB}" presName="childNode" presStyleLbl="node1" presStyleIdx="5" presStyleCnt="26">
        <dgm:presLayoutVars>
          <dgm:bulletEnabled val="1"/>
        </dgm:presLayoutVars>
      </dgm:prSet>
      <dgm:spPr>
        <a:xfrm>
          <a:off x="1823745" y="1550995"/>
          <a:ext cx="1235998" cy="1015406"/>
        </a:xfrm>
        <a:prstGeom prst="roundRect">
          <a:avLst>
            <a:gd name="adj" fmla="val 10000"/>
          </a:avLst>
        </a:prstGeom>
      </dgm:spPr>
    </dgm:pt>
    <dgm:pt modelId="{55A05DE7-6243-45EA-ACFA-5C26822B9032}" type="pres">
      <dgm:prSet presAssocID="{5E01BFB5-5E75-4D0E-939B-09830D163ECB}" presName="aSpace2" presStyleCnt="0"/>
      <dgm:spPr/>
    </dgm:pt>
    <dgm:pt modelId="{53AB57FD-E08A-4D18-8AAE-F0062377DB7A}" type="pres">
      <dgm:prSet presAssocID="{8166F900-7631-4192-B21B-F101B4F84C1F}" presName="childNode" presStyleLbl="node1" presStyleIdx="6" presStyleCnt="26">
        <dgm:presLayoutVars>
          <dgm:bulletEnabled val="1"/>
        </dgm:presLayoutVars>
      </dgm:prSet>
      <dgm:spPr>
        <a:xfrm>
          <a:off x="1823745" y="2722618"/>
          <a:ext cx="1235998" cy="1015406"/>
        </a:xfrm>
        <a:prstGeom prst="roundRect">
          <a:avLst>
            <a:gd name="adj" fmla="val 10000"/>
          </a:avLst>
        </a:prstGeom>
      </dgm:spPr>
    </dgm:pt>
    <dgm:pt modelId="{853EBA97-7570-4341-A821-7FD56C2F3475}" type="pres">
      <dgm:prSet presAssocID="{8166F900-7631-4192-B21B-F101B4F84C1F}" presName="aSpace2" presStyleCnt="0"/>
      <dgm:spPr/>
    </dgm:pt>
    <dgm:pt modelId="{7653040B-9C3E-4A4B-9CEA-BEE60495F7B1}" type="pres">
      <dgm:prSet presAssocID="{D5ECC49E-70BF-4EA9-BD9E-60D7903A9351}" presName="childNode" presStyleLbl="node1" presStyleIdx="7" presStyleCnt="26">
        <dgm:presLayoutVars>
          <dgm:bulletEnabled val="1"/>
        </dgm:presLayoutVars>
      </dgm:prSet>
      <dgm:spPr>
        <a:xfrm>
          <a:off x="1641379" y="3605942"/>
          <a:ext cx="1113586" cy="940233"/>
        </a:xfrm>
        <a:prstGeom prst="roundRect">
          <a:avLst>
            <a:gd name="adj" fmla="val 10000"/>
          </a:avLst>
        </a:prstGeom>
      </dgm:spPr>
    </dgm:pt>
    <dgm:pt modelId="{C4D14A91-A160-4F3D-B380-22CBD3CEF408}" type="pres">
      <dgm:prSet presAssocID="{95471670-1924-45C0-ABBA-EF733F030F19}" presName="aSpace" presStyleCnt="0"/>
      <dgm:spPr/>
    </dgm:pt>
    <dgm:pt modelId="{1D05A424-C5B4-48D8-8C4F-FED5BCC0AE52}" type="pres">
      <dgm:prSet presAssocID="{A254EE2C-EBAD-4343-B73B-C893DA0C7560}" presName="compNode" presStyleCnt="0"/>
      <dgm:spPr/>
    </dgm:pt>
    <dgm:pt modelId="{B9724D8E-D442-4DC0-B8BC-0BE4FBE839AF}" type="pres">
      <dgm:prSet presAssocID="{A254EE2C-EBAD-4343-B73B-C893DA0C7560}" presName="aNode" presStyleLbl="bgShp" presStyleIdx="3" presStyleCnt="9"/>
      <dgm:spPr/>
    </dgm:pt>
    <dgm:pt modelId="{C677EE17-541F-4500-AFF5-3821006A6B29}" type="pres">
      <dgm:prSet presAssocID="{A254EE2C-EBAD-4343-B73B-C893DA0C7560}" presName="textNode" presStyleLbl="bgShp" presStyleIdx="3" presStyleCnt="9"/>
      <dgm:spPr/>
    </dgm:pt>
    <dgm:pt modelId="{6C6A68BC-09F5-438E-83E1-CB4C58F5D2C6}" type="pres">
      <dgm:prSet presAssocID="{A254EE2C-EBAD-4343-B73B-C893DA0C7560}" presName="compChildNode" presStyleCnt="0"/>
      <dgm:spPr/>
    </dgm:pt>
    <dgm:pt modelId="{1708DAFF-805A-4DBD-922E-EF9C9D6000EE}" type="pres">
      <dgm:prSet presAssocID="{A254EE2C-EBAD-4343-B73B-C893DA0C7560}" presName="theInnerList" presStyleCnt="0"/>
      <dgm:spPr/>
    </dgm:pt>
    <dgm:pt modelId="{F3AEE47E-FF15-4B4C-A42C-57308ED31E9A}" type="pres">
      <dgm:prSet presAssocID="{01141D44-1463-4791-A5ED-003422892FB3}" presName="childNode" presStyleLbl="node1" presStyleIdx="8" presStyleCnt="26">
        <dgm:presLayoutVars>
          <dgm:bulletEnabled val="1"/>
        </dgm:presLayoutVars>
      </dgm:prSet>
      <dgm:spPr>
        <a:xfrm>
          <a:off x="3137761" y="1436172"/>
          <a:ext cx="1113586" cy="940233"/>
        </a:xfrm>
        <a:prstGeom prst="roundRect">
          <a:avLst>
            <a:gd name="adj" fmla="val 10000"/>
          </a:avLst>
        </a:prstGeom>
      </dgm:spPr>
    </dgm:pt>
    <dgm:pt modelId="{40E868CD-6FB7-455D-A35D-D81F327FC635}" type="pres">
      <dgm:prSet presAssocID="{01141D44-1463-4791-A5ED-003422892FB3}" presName="aSpace2" presStyleCnt="0"/>
      <dgm:spPr/>
    </dgm:pt>
    <dgm:pt modelId="{D955C792-7B6C-4A7E-B57F-77CB7B64C548}" type="pres">
      <dgm:prSet presAssocID="{56DFE369-0A36-4D80-B95E-45116911B49A}" presName="childNode" presStyleLbl="node1" presStyleIdx="9" presStyleCnt="26">
        <dgm:presLayoutVars>
          <dgm:bulletEnabled val="1"/>
        </dgm:presLayoutVars>
      </dgm:prSet>
      <dgm:spPr>
        <a:xfrm>
          <a:off x="3137761" y="2521057"/>
          <a:ext cx="1113586" cy="940233"/>
        </a:xfrm>
        <a:prstGeom prst="roundRect">
          <a:avLst>
            <a:gd name="adj" fmla="val 10000"/>
          </a:avLst>
        </a:prstGeom>
      </dgm:spPr>
    </dgm:pt>
    <dgm:pt modelId="{A5AB2796-BF3C-44EC-9FF1-FD829AD94607}" type="pres">
      <dgm:prSet presAssocID="{56DFE369-0A36-4D80-B95E-45116911B49A}" presName="aSpace2" presStyleCnt="0"/>
      <dgm:spPr/>
    </dgm:pt>
    <dgm:pt modelId="{97B195CC-8BF6-4E5D-84BC-C4612CD91B00}" type="pres">
      <dgm:prSet presAssocID="{60D5A42A-6092-4644-A6C6-CFD8710887DC}" presName="childNode" presStyleLbl="node1" presStyleIdx="10" presStyleCnt="26">
        <dgm:presLayoutVars>
          <dgm:bulletEnabled val="1"/>
        </dgm:presLayoutVars>
      </dgm:prSet>
      <dgm:spPr>
        <a:xfrm>
          <a:off x="3137761" y="3605942"/>
          <a:ext cx="1113586" cy="940233"/>
        </a:xfrm>
        <a:prstGeom prst="roundRect">
          <a:avLst>
            <a:gd name="adj" fmla="val 10000"/>
          </a:avLst>
        </a:prstGeom>
      </dgm:spPr>
    </dgm:pt>
    <dgm:pt modelId="{D656BECA-7A1C-43A4-A87C-5EE302B381E6}" type="pres">
      <dgm:prSet presAssocID="{A254EE2C-EBAD-4343-B73B-C893DA0C7560}" presName="aSpace" presStyleCnt="0"/>
      <dgm:spPr/>
    </dgm:pt>
    <dgm:pt modelId="{FD88B3F4-339C-4127-9B3F-24EC5A1C48F4}" type="pres">
      <dgm:prSet presAssocID="{8E8EA2DD-82B4-4294-AB8C-06187AFBFE21}" presName="compNode" presStyleCnt="0"/>
      <dgm:spPr/>
    </dgm:pt>
    <dgm:pt modelId="{7944726E-0E37-417F-B030-B23C8E8A2757}" type="pres">
      <dgm:prSet presAssocID="{8E8EA2DD-82B4-4294-AB8C-06187AFBFE21}" presName="aNode" presStyleLbl="bgShp" presStyleIdx="4" presStyleCnt="9"/>
      <dgm:spPr/>
    </dgm:pt>
    <dgm:pt modelId="{7FB7704B-D1B3-4D48-ADAF-07C796EAB2E0}" type="pres">
      <dgm:prSet presAssocID="{8E8EA2DD-82B4-4294-AB8C-06187AFBFE21}" presName="textNode" presStyleLbl="bgShp" presStyleIdx="4" presStyleCnt="9"/>
      <dgm:spPr/>
    </dgm:pt>
    <dgm:pt modelId="{48ADB69A-C3A9-4AB2-A711-DD055EFD42A8}" type="pres">
      <dgm:prSet presAssocID="{8E8EA2DD-82B4-4294-AB8C-06187AFBFE21}" presName="compChildNode" presStyleCnt="0"/>
      <dgm:spPr/>
    </dgm:pt>
    <dgm:pt modelId="{BDA75FF7-AC26-48AC-B015-A57C9C20A8F7}" type="pres">
      <dgm:prSet presAssocID="{8E8EA2DD-82B4-4294-AB8C-06187AFBFE21}" presName="theInnerList" presStyleCnt="0"/>
      <dgm:spPr/>
    </dgm:pt>
    <dgm:pt modelId="{EBED037B-3D1A-4605-8604-166D39544764}" type="pres">
      <dgm:prSet presAssocID="{86D04AF4-A414-4BC6-B657-08341ED53BE4}" presName="childNode" presStyleLbl="node1" presStyleIdx="11" presStyleCnt="26">
        <dgm:presLayoutVars>
          <dgm:bulletEnabled val="1"/>
        </dgm:presLayoutVars>
      </dgm:prSet>
      <dgm:spPr>
        <a:xfrm>
          <a:off x="4634143" y="1436172"/>
          <a:ext cx="1113586" cy="940233"/>
        </a:xfrm>
        <a:prstGeom prst="roundRect">
          <a:avLst>
            <a:gd name="adj" fmla="val 10000"/>
          </a:avLst>
        </a:prstGeom>
      </dgm:spPr>
    </dgm:pt>
    <dgm:pt modelId="{0D83120F-C216-4D0F-96B3-9E4CDEA0278F}" type="pres">
      <dgm:prSet presAssocID="{86D04AF4-A414-4BC6-B657-08341ED53BE4}" presName="aSpace2" presStyleCnt="0"/>
      <dgm:spPr/>
    </dgm:pt>
    <dgm:pt modelId="{D9C0B0B7-4A72-450F-A6A0-9A3C71EE260D}" type="pres">
      <dgm:prSet presAssocID="{7123DA80-0AE5-4D10-ACEB-E9CE7D7883A4}" presName="childNode" presStyleLbl="node1" presStyleIdx="12" presStyleCnt="26">
        <dgm:presLayoutVars>
          <dgm:bulletEnabled val="1"/>
        </dgm:presLayoutVars>
      </dgm:prSet>
      <dgm:spPr>
        <a:xfrm>
          <a:off x="4634143" y="2521057"/>
          <a:ext cx="1113586" cy="940233"/>
        </a:xfrm>
        <a:prstGeom prst="roundRect">
          <a:avLst>
            <a:gd name="adj" fmla="val 10000"/>
          </a:avLst>
        </a:prstGeom>
      </dgm:spPr>
    </dgm:pt>
    <dgm:pt modelId="{7D5B503A-41D7-40D9-90BD-DAF0B7243BAD}" type="pres">
      <dgm:prSet presAssocID="{7123DA80-0AE5-4D10-ACEB-E9CE7D7883A4}" presName="aSpace2" presStyleCnt="0"/>
      <dgm:spPr/>
    </dgm:pt>
    <dgm:pt modelId="{BCA3C9E4-7B1A-4712-99CA-7A54D1FAC510}" type="pres">
      <dgm:prSet presAssocID="{0F0E6CA8-7FE1-458B-98AC-40F27316BF78}" presName="childNode" presStyleLbl="node1" presStyleIdx="13" presStyleCnt="26">
        <dgm:presLayoutVars>
          <dgm:bulletEnabled val="1"/>
        </dgm:presLayoutVars>
      </dgm:prSet>
      <dgm:spPr>
        <a:xfrm>
          <a:off x="4634143" y="3605942"/>
          <a:ext cx="1113586" cy="940233"/>
        </a:xfrm>
        <a:prstGeom prst="roundRect">
          <a:avLst>
            <a:gd name="adj" fmla="val 10000"/>
          </a:avLst>
        </a:prstGeom>
      </dgm:spPr>
    </dgm:pt>
    <dgm:pt modelId="{614C1CF5-6379-485D-A4FF-60265FBB3902}" type="pres">
      <dgm:prSet presAssocID="{8E8EA2DD-82B4-4294-AB8C-06187AFBFE21}" presName="aSpace" presStyleCnt="0"/>
      <dgm:spPr/>
    </dgm:pt>
    <dgm:pt modelId="{354B4735-6F94-4E3F-B815-C07ED0411986}" type="pres">
      <dgm:prSet presAssocID="{B139F5F0-DE85-4E37-ADFF-1566C5A290F4}" presName="compNode" presStyleCnt="0"/>
      <dgm:spPr/>
    </dgm:pt>
    <dgm:pt modelId="{E4CDC67F-3E72-474E-BDD3-2B1A67C7F980}" type="pres">
      <dgm:prSet presAssocID="{B139F5F0-DE85-4E37-ADFF-1566C5A290F4}" presName="aNode" presStyleLbl="bgShp" presStyleIdx="5" presStyleCnt="9"/>
      <dgm:spPr/>
    </dgm:pt>
    <dgm:pt modelId="{C5F53545-4A8C-4173-AD0A-DD091E500C4D}" type="pres">
      <dgm:prSet presAssocID="{B139F5F0-DE85-4E37-ADFF-1566C5A290F4}" presName="textNode" presStyleLbl="bgShp" presStyleIdx="5" presStyleCnt="9"/>
      <dgm:spPr/>
    </dgm:pt>
    <dgm:pt modelId="{CF294FC6-11FD-4C0B-BC22-3F9AAF31D13A}" type="pres">
      <dgm:prSet presAssocID="{B139F5F0-DE85-4E37-ADFF-1566C5A290F4}" presName="compChildNode" presStyleCnt="0"/>
      <dgm:spPr/>
    </dgm:pt>
    <dgm:pt modelId="{093D1D88-7613-4BC4-9310-F8CCA90B3872}" type="pres">
      <dgm:prSet presAssocID="{B139F5F0-DE85-4E37-ADFF-1566C5A290F4}" presName="theInnerList" presStyleCnt="0"/>
      <dgm:spPr/>
    </dgm:pt>
    <dgm:pt modelId="{88CC4E81-3605-48FC-85E1-786B4CD767D1}" type="pres">
      <dgm:prSet presAssocID="{0A2A795E-3CCA-4F65-9721-ED9B214FF561}" presName="childNode" presStyleLbl="node1" presStyleIdx="14" presStyleCnt="26">
        <dgm:presLayoutVars>
          <dgm:bulletEnabled val="1"/>
        </dgm:presLayoutVars>
      </dgm:prSet>
      <dgm:spPr>
        <a:xfrm>
          <a:off x="6130524" y="1436172"/>
          <a:ext cx="1113586" cy="940233"/>
        </a:xfrm>
        <a:prstGeom prst="roundRect">
          <a:avLst>
            <a:gd name="adj" fmla="val 10000"/>
          </a:avLst>
        </a:prstGeom>
      </dgm:spPr>
    </dgm:pt>
    <dgm:pt modelId="{D71C4199-439D-42E8-A57C-8E16B8465CFB}" type="pres">
      <dgm:prSet presAssocID="{0A2A795E-3CCA-4F65-9721-ED9B214FF561}" presName="aSpace2" presStyleCnt="0"/>
      <dgm:spPr/>
    </dgm:pt>
    <dgm:pt modelId="{D0B91F2C-BB7E-4B9F-968B-C3B660230994}" type="pres">
      <dgm:prSet presAssocID="{03338E59-47D7-45B9-9FE4-210B9DC3F2FB}" presName="childNode" presStyleLbl="node1" presStyleIdx="15" presStyleCnt="26">
        <dgm:presLayoutVars>
          <dgm:bulletEnabled val="1"/>
        </dgm:presLayoutVars>
      </dgm:prSet>
      <dgm:spPr>
        <a:xfrm>
          <a:off x="6130524" y="2521057"/>
          <a:ext cx="1113586" cy="940233"/>
        </a:xfrm>
        <a:prstGeom prst="roundRect">
          <a:avLst>
            <a:gd name="adj" fmla="val 10000"/>
          </a:avLst>
        </a:prstGeom>
      </dgm:spPr>
    </dgm:pt>
    <dgm:pt modelId="{756B8138-E330-473C-9E1F-7A2F7F5AD4B8}" type="pres">
      <dgm:prSet presAssocID="{03338E59-47D7-45B9-9FE4-210B9DC3F2FB}" presName="aSpace2" presStyleCnt="0"/>
      <dgm:spPr/>
    </dgm:pt>
    <dgm:pt modelId="{88B10596-A63E-442B-ABA3-A606DD400682}" type="pres">
      <dgm:prSet presAssocID="{75EC4735-CEFF-43BC-B5A2-20FC2F412416}" presName="childNode" presStyleLbl="node1" presStyleIdx="16" presStyleCnt="26">
        <dgm:presLayoutVars>
          <dgm:bulletEnabled val="1"/>
        </dgm:presLayoutVars>
      </dgm:prSet>
      <dgm:spPr>
        <a:xfrm>
          <a:off x="6130524" y="3605942"/>
          <a:ext cx="1113586" cy="940233"/>
        </a:xfrm>
        <a:prstGeom prst="roundRect">
          <a:avLst>
            <a:gd name="adj" fmla="val 10000"/>
          </a:avLst>
        </a:prstGeom>
      </dgm:spPr>
    </dgm:pt>
    <dgm:pt modelId="{CD3DFC9A-24F7-46FE-B391-09F6AAD4B4A0}" type="pres">
      <dgm:prSet presAssocID="{B139F5F0-DE85-4E37-ADFF-1566C5A290F4}" presName="aSpace" presStyleCnt="0"/>
      <dgm:spPr/>
    </dgm:pt>
    <dgm:pt modelId="{63C27E2D-C4A8-4837-B57A-594E366C3E74}" type="pres">
      <dgm:prSet presAssocID="{3F3B67B3-F772-416E-AF21-C5ED826D99B2}" presName="compNode" presStyleCnt="0"/>
      <dgm:spPr/>
    </dgm:pt>
    <dgm:pt modelId="{62B3E3C4-4E8D-4CED-8270-4DEC529F67A8}" type="pres">
      <dgm:prSet presAssocID="{3F3B67B3-F772-416E-AF21-C5ED826D99B2}" presName="aNode" presStyleLbl="bgShp" presStyleIdx="6" presStyleCnt="9"/>
      <dgm:spPr/>
    </dgm:pt>
    <dgm:pt modelId="{C64A33C0-C414-4E77-8B48-E001E852F87B}" type="pres">
      <dgm:prSet presAssocID="{3F3B67B3-F772-416E-AF21-C5ED826D99B2}" presName="textNode" presStyleLbl="bgShp" presStyleIdx="6" presStyleCnt="9"/>
      <dgm:spPr/>
    </dgm:pt>
    <dgm:pt modelId="{9CED02C1-B5BA-4BDB-AB34-35535356EABD}" type="pres">
      <dgm:prSet presAssocID="{3F3B67B3-F772-416E-AF21-C5ED826D99B2}" presName="compChildNode" presStyleCnt="0"/>
      <dgm:spPr/>
    </dgm:pt>
    <dgm:pt modelId="{A6C9D24C-5708-4F02-8B0E-CFA8A5BD39C9}" type="pres">
      <dgm:prSet presAssocID="{3F3B67B3-F772-416E-AF21-C5ED826D99B2}" presName="theInnerList" presStyleCnt="0"/>
      <dgm:spPr/>
    </dgm:pt>
    <dgm:pt modelId="{F058DE83-A1FD-4545-81E2-53FB9B1FD5EE}" type="pres">
      <dgm:prSet presAssocID="{98D41F16-6DEF-4B17-93CE-C3E0FC8C9535}" presName="childNode" presStyleLbl="node1" presStyleIdx="17" presStyleCnt="26">
        <dgm:presLayoutVars>
          <dgm:bulletEnabled val="1"/>
        </dgm:presLayoutVars>
      </dgm:prSet>
      <dgm:spPr>
        <a:xfrm>
          <a:off x="7626906" y="1436172"/>
          <a:ext cx="1113586" cy="940233"/>
        </a:xfrm>
        <a:prstGeom prst="roundRect">
          <a:avLst>
            <a:gd name="adj" fmla="val 10000"/>
          </a:avLst>
        </a:prstGeom>
      </dgm:spPr>
    </dgm:pt>
    <dgm:pt modelId="{3361C17C-E2D3-407A-B6DB-FC51FCF27C1E}" type="pres">
      <dgm:prSet presAssocID="{98D41F16-6DEF-4B17-93CE-C3E0FC8C9535}" presName="aSpace2" presStyleCnt="0"/>
      <dgm:spPr/>
    </dgm:pt>
    <dgm:pt modelId="{DCD495F0-C4B7-470D-B148-7B998E3E3EE1}" type="pres">
      <dgm:prSet presAssocID="{F593C642-F4BD-4ADA-8870-38AB1B59B904}" presName="childNode" presStyleLbl="node1" presStyleIdx="18" presStyleCnt="26">
        <dgm:presLayoutVars>
          <dgm:bulletEnabled val="1"/>
        </dgm:presLayoutVars>
      </dgm:prSet>
      <dgm:spPr>
        <a:xfrm>
          <a:off x="7626906" y="2521057"/>
          <a:ext cx="1113586" cy="940233"/>
        </a:xfrm>
        <a:prstGeom prst="roundRect">
          <a:avLst>
            <a:gd name="adj" fmla="val 10000"/>
          </a:avLst>
        </a:prstGeom>
      </dgm:spPr>
    </dgm:pt>
    <dgm:pt modelId="{A14CBB4A-0C77-43ED-9284-1D44C840AC52}" type="pres">
      <dgm:prSet presAssocID="{F593C642-F4BD-4ADA-8870-38AB1B59B904}" presName="aSpace2" presStyleCnt="0"/>
      <dgm:spPr/>
    </dgm:pt>
    <dgm:pt modelId="{6A2FAE6A-6F86-41E1-867F-F8F729F8F8D8}" type="pres">
      <dgm:prSet presAssocID="{378499E6-A997-40C2-ADE9-0FD9ECF9A01D}" presName="childNode" presStyleLbl="node1" presStyleIdx="19" presStyleCnt="26">
        <dgm:presLayoutVars>
          <dgm:bulletEnabled val="1"/>
        </dgm:presLayoutVars>
      </dgm:prSet>
      <dgm:spPr>
        <a:xfrm>
          <a:off x="7626906" y="3605942"/>
          <a:ext cx="1113586" cy="940233"/>
        </a:xfrm>
        <a:prstGeom prst="roundRect">
          <a:avLst>
            <a:gd name="adj" fmla="val 10000"/>
          </a:avLst>
        </a:prstGeom>
      </dgm:spPr>
    </dgm:pt>
    <dgm:pt modelId="{61FD65FC-A62B-42A9-A7AC-7BDABDA4DC35}" type="pres">
      <dgm:prSet presAssocID="{3F3B67B3-F772-416E-AF21-C5ED826D99B2}" presName="aSpace" presStyleCnt="0"/>
      <dgm:spPr/>
    </dgm:pt>
    <dgm:pt modelId="{04A91B86-5DD7-4DD6-B150-2D85A46D5D62}" type="pres">
      <dgm:prSet presAssocID="{D9B72586-6A10-437D-B394-2836D3305754}" presName="compNode" presStyleCnt="0"/>
      <dgm:spPr/>
    </dgm:pt>
    <dgm:pt modelId="{CDB2FAC4-3E1E-4EC2-95B6-2329A0CABC38}" type="pres">
      <dgm:prSet presAssocID="{D9B72586-6A10-437D-B394-2836D3305754}" presName="aNode" presStyleLbl="bgShp" presStyleIdx="7" presStyleCnt="9"/>
      <dgm:spPr/>
    </dgm:pt>
    <dgm:pt modelId="{D47BAD0C-3320-4AD4-B212-3D4595894FE1}" type="pres">
      <dgm:prSet presAssocID="{D9B72586-6A10-437D-B394-2836D3305754}" presName="textNode" presStyleLbl="bgShp" presStyleIdx="7" presStyleCnt="9"/>
      <dgm:spPr/>
    </dgm:pt>
    <dgm:pt modelId="{A8189645-C4CE-408A-983A-3D751C88F193}" type="pres">
      <dgm:prSet presAssocID="{D9B72586-6A10-437D-B394-2836D3305754}" presName="compChildNode" presStyleCnt="0"/>
      <dgm:spPr/>
    </dgm:pt>
    <dgm:pt modelId="{9F09A6EC-6B72-4E78-893D-9ACF1949F14F}" type="pres">
      <dgm:prSet presAssocID="{D9B72586-6A10-437D-B394-2836D3305754}" presName="theInnerList" presStyleCnt="0"/>
      <dgm:spPr/>
    </dgm:pt>
    <dgm:pt modelId="{8A677D47-8163-4886-B656-8CF4CB267E92}" type="pres">
      <dgm:prSet presAssocID="{1D3FE7E6-20B6-4AED-B730-4F49E6059FF1}" presName="childNode" presStyleLbl="node1" presStyleIdx="20" presStyleCnt="26">
        <dgm:presLayoutVars>
          <dgm:bulletEnabled val="1"/>
        </dgm:presLayoutVars>
      </dgm:prSet>
      <dgm:spPr>
        <a:xfrm>
          <a:off x="9123287" y="1436172"/>
          <a:ext cx="1113586" cy="940233"/>
        </a:xfrm>
        <a:prstGeom prst="roundRect">
          <a:avLst>
            <a:gd name="adj" fmla="val 10000"/>
          </a:avLst>
        </a:prstGeom>
      </dgm:spPr>
    </dgm:pt>
    <dgm:pt modelId="{F4A1B200-86D9-41D8-A972-F885F167D877}" type="pres">
      <dgm:prSet presAssocID="{1D3FE7E6-20B6-4AED-B730-4F49E6059FF1}" presName="aSpace2" presStyleCnt="0"/>
      <dgm:spPr/>
    </dgm:pt>
    <dgm:pt modelId="{851B9BBE-329A-43D1-8150-AC2CA9415CDE}" type="pres">
      <dgm:prSet presAssocID="{9236111A-F62C-40CB-9E59-9C0F363C9E47}" presName="childNode" presStyleLbl="node1" presStyleIdx="21" presStyleCnt="26">
        <dgm:presLayoutVars>
          <dgm:bulletEnabled val="1"/>
        </dgm:presLayoutVars>
      </dgm:prSet>
      <dgm:spPr>
        <a:xfrm>
          <a:off x="9123287" y="2521057"/>
          <a:ext cx="1113586" cy="940233"/>
        </a:xfrm>
        <a:prstGeom prst="roundRect">
          <a:avLst>
            <a:gd name="adj" fmla="val 10000"/>
          </a:avLst>
        </a:prstGeom>
      </dgm:spPr>
    </dgm:pt>
    <dgm:pt modelId="{F94989B2-9324-449A-9F8D-0283B60EBFA1}" type="pres">
      <dgm:prSet presAssocID="{9236111A-F62C-40CB-9E59-9C0F363C9E47}" presName="aSpace2" presStyleCnt="0"/>
      <dgm:spPr/>
    </dgm:pt>
    <dgm:pt modelId="{279F5B30-994E-4CD6-BDCB-8A652F3A5AF3}" type="pres">
      <dgm:prSet presAssocID="{1C1C3CA1-24C0-4953-BD25-3C0CEE187F80}" presName="childNode" presStyleLbl="node1" presStyleIdx="22" presStyleCnt="26">
        <dgm:presLayoutVars>
          <dgm:bulletEnabled val="1"/>
        </dgm:presLayoutVars>
      </dgm:prSet>
      <dgm:spPr>
        <a:xfrm>
          <a:off x="9123287" y="3605942"/>
          <a:ext cx="1113586" cy="940233"/>
        </a:xfrm>
        <a:prstGeom prst="roundRect">
          <a:avLst>
            <a:gd name="adj" fmla="val 10000"/>
          </a:avLst>
        </a:prstGeom>
      </dgm:spPr>
    </dgm:pt>
    <dgm:pt modelId="{ACFA8D70-938A-4BA3-84CF-1031FA1220EA}" type="pres">
      <dgm:prSet presAssocID="{D9B72586-6A10-437D-B394-2836D3305754}" presName="aSpace" presStyleCnt="0"/>
      <dgm:spPr/>
    </dgm:pt>
    <dgm:pt modelId="{CA2A3E26-72F0-413D-814F-1C7B6742035F}" type="pres">
      <dgm:prSet presAssocID="{F78CA0A8-1768-4491-B143-69759C0AF38D}" presName="compNode" presStyleCnt="0"/>
      <dgm:spPr/>
    </dgm:pt>
    <dgm:pt modelId="{F60C9158-070B-48F6-946A-95B8EC941150}" type="pres">
      <dgm:prSet presAssocID="{F78CA0A8-1768-4491-B143-69759C0AF38D}" presName="aNode" presStyleLbl="bgShp" presStyleIdx="8" presStyleCnt="9"/>
      <dgm:spPr/>
    </dgm:pt>
    <dgm:pt modelId="{9B388191-B18A-4E2E-8462-1035238582EA}" type="pres">
      <dgm:prSet presAssocID="{F78CA0A8-1768-4491-B143-69759C0AF38D}" presName="textNode" presStyleLbl="bgShp" presStyleIdx="8" presStyleCnt="9"/>
      <dgm:spPr/>
    </dgm:pt>
    <dgm:pt modelId="{E33EBF9B-93E7-4796-BA93-9102E963D49B}" type="pres">
      <dgm:prSet presAssocID="{F78CA0A8-1768-4491-B143-69759C0AF38D}" presName="compChildNode" presStyleCnt="0"/>
      <dgm:spPr/>
    </dgm:pt>
    <dgm:pt modelId="{6586B121-4830-43F1-8973-283981539601}" type="pres">
      <dgm:prSet presAssocID="{F78CA0A8-1768-4491-B143-69759C0AF38D}" presName="theInnerList" presStyleCnt="0"/>
      <dgm:spPr/>
    </dgm:pt>
    <dgm:pt modelId="{FF2BE3FC-01A8-4DCB-A26D-3C148E1700B4}" type="pres">
      <dgm:prSet presAssocID="{43E25C1F-FED3-4F3B-8CAC-9F4695E7CEE3}" presName="childNode" presStyleLbl="node1" presStyleIdx="23" presStyleCnt="26">
        <dgm:presLayoutVars>
          <dgm:bulletEnabled val="1"/>
        </dgm:presLayoutVars>
      </dgm:prSet>
      <dgm:spPr>
        <a:xfrm>
          <a:off x="10619669" y="1436172"/>
          <a:ext cx="1113586" cy="940233"/>
        </a:xfrm>
        <a:prstGeom prst="roundRect">
          <a:avLst>
            <a:gd name="adj" fmla="val 10000"/>
          </a:avLst>
        </a:prstGeom>
      </dgm:spPr>
    </dgm:pt>
    <dgm:pt modelId="{E7C341FB-6893-4F8C-9BE3-1FF1E242B59F}" type="pres">
      <dgm:prSet presAssocID="{43E25C1F-FED3-4F3B-8CAC-9F4695E7CEE3}" presName="aSpace2" presStyleCnt="0"/>
      <dgm:spPr/>
    </dgm:pt>
    <dgm:pt modelId="{4A64FB51-9C5A-47F3-9043-4C400C663288}" type="pres">
      <dgm:prSet presAssocID="{95078E1B-546A-4614-873F-BB7DE02479B9}" presName="childNode" presStyleLbl="node1" presStyleIdx="24" presStyleCnt="26">
        <dgm:presLayoutVars>
          <dgm:bulletEnabled val="1"/>
        </dgm:presLayoutVars>
      </dgm:prSet>
      <dgm:spPr>
        <a:xfrm>
          <a:off x="10619669" y="2521057"/>
          <a:ext cx="1113586" cy="940233"/>
        </a:xfrm>
        <a:prstGeom prst="roundRect">
          <a:avLst>
            <a:gd name="adj" fmla="val 10000"/>
          </a:avLst>
        </a:prstGeom>
      </dgm:spPr>
    </dgm:pt>
    <dgm:pt modelId="{F350D2DD-F39E-4EEE-98CA-BC057AA749BB}" type="pres">
      <dgm:prSet presAssocID="{95078E1B-546A-4614-873F-BB7DE02479B9}" presName="aSpace2" presStyleCnt="0"/>
      <dgm:spPr/>
    </dgm:pt>
    <dgm:pt modelId="{AC4FC281-8698-4B7C-BADC-DCB266F0E56F}" type="pres">
      <dgm:prSet presAssocID="{AD79FBB3-7B45-405A-B23D-639220401FFF}" presName="childNode" presStyleLbl="node1" presStyleIdx="25" presStyleCnt="26">
        <dgm:presLayoutVars>
          <dgm:bulletEnabled val="1"/>
        </dgm:presLayoutVars>
      </dgm:prSet>
      <dgm:spPr>
        <a:xfrm>
          <a:off x="10619669" y="3605942"/>
          <a:ext cx="1113586" cy="940233"/>
        </a:xfrm>
        <a:prstGeom prst="roundRect">
          <a:avLst>
            <a:gd name="adj" fmla="val 10000"/>
          </a:avLst>
        </a:prstGeom>
      </dgm:spPr>
    </dgm:pt>
  </dgm:ptLst>
  <dgm:cxnLst>
    <dgm:cxn modelId="{5CB8C601-D05F-437B-8852-8DE079800A2B}" type="presOf" srcId="{05FB8508-58B7-4392-AA38-2A89A555AEE4}" destId="{F21C569A-6CA2-451B-804A-7DAD581A46B4}" srcOrd="0" destOrd="0" presId="urn:microsoft.com/office/officeart/2005/8/layout/lProcess2"/>
    <dgm:cxn modelId="{6C462F07-CC29-40E3-A2AD-AB1E034F20DF}" srcId="{D9B72586-6A10-437D-B394-2836D3305754}" destId="{9236111A-F62C-40CB-9E59-9C0F363C9E47}" srcOrd="1" destOrd="0" parTransId="{BB331673-E583-4555-A4D2-1C92B9471815}" sibTransId="{4CC789E1-B1F8-4A68-931B-B13C2AFB0DA1}"/>
    <dgm:cxn modelId="{23170F0B-BEF6-4C99-B82F-F0033AEA1CB3}" srcId="{3F3B67B3-F772-416E-AF21-C5ED826D99B2}" destId="{98D41F16-6DEF-4B17-93CE-C3E0FC8C9535}" srcOrd="0" destOrd="0" parTransId="{9F2D4707-EB66-4F39-A5D4-ED9E4DFA0326}" sibTransId="{933E0E9E-5E6F-49AF-9A9B-AB4B025B7470}"/>
    <dgm:cxn modelId="{1AD0400C-7A00-4C2A-93DF-BBD05FD9D14E}" type="presOf" srcId="{98D41F16-6DEF-4B17-93CE-C3E0FC8C9535}" destId="{F058DE83-A1FD-4545-81E2-53FB9B1FD5EE}" srcOrd="0" destOrd="0" presId="urn:microsoft.com/office/officeart/2005/8/layout/lProcess2"/>
    <dgm:cxn modelId="{7462630C-78E8-4EAE-86EC-2F619AC558B8}" type="presOf" srcId="{0F0E6CA8-7FE1-458B-98AC-40F27316BF78}" destId="{BCA3C9E4-7B1A-4712-99CA-7A54D1FAC510}" srcOrd="0" destOrd="0" presId="urn:microsoft.com/office/officeart/2005/8/layout/lProcess2"/>
    <dgm:cxn modelId="{FD479914-CD4C-48BA-9AFF-6C20FBA287DB}" srcId="{9A768461-A510-44F1-8B7F-A74A89CDD056}" destId="{3F3B67B3-F772-416E-AF21-C5ED826D99B2}" srcOrd="6" destOrd="0" parTransId="{1FEE6471-0A09-45B4-9819-4FEECC1DC648}" sibTransId="{4B13D0B9-A6BC-49F0-B2DE-D37E6AC707B1}"/>
    <dgm:cxn modelId="{A87E3017-2391-4334-A481-ECC51202BD8E}" srcId="{F78CA0A8-1768-4491-B143-69759C0AF38D}" destId="{43E25C1F-FED3-4F3B-8CAC-9F4695E7CEE3}" srcOrd="0" destOrd="0" parTransId="{2AD24433-D6E1-434B-911E-4C020A46A8DD}" sibTransId="{4740B733-F5E6-40A8-869C-7CC1D136B020}"/>
    <dgm:cxn modelId="{431C8317-D3E8-46AD-AE95-9A368EBADDA3}" srcId="{E78EA7C7-DE22-49C4-8C52-20640D52A6C5}" destId="{D83E8FB5-0179-4DE9-8A18-8C5A64923AAC}" srcOrd="1" destOrd="0" parTransId="{BCDED62E-F734-475D-8790-CBFFFDEA60AE}" sibTransId="{3A39A5E5-7A53-4C8E-B1D1-D11516779248}"/>
    <dgm:cxn modelId="{6A0EDB1A-A141-4D9A-9F29-C8DE94608DE4}" srcId="{8E8EA2DD-82B4-4294-AB8C-06187AFBFE21}" destId="{86D04AF4-A414-4BC6-B657-08341ED53BE4}" srcOrd="0" destOrd="0" parTransId="{609FE5D7-EAE0-4D9B-9D96-33DD896012A7}" sibTransId="{551DFD81-B186-4FEA-BF1A-1B5583BC2349}"/>
    <dgm:cxn modelId="{B8A95C1D-B52A-4CB6-9D64-B6C1A3BAB8CA}" type="presOf" srcId="{3F3B67B3-F772-416E-AF21-C5ED826D99B2}" destId="{C64A33C0-C414-4E77-8B48-E001E852F87B}" srcOrd="1" destOrd="0" presId="urn:microsoft.com/office/officeart/2005/8/layout/lProcess2"/>
    <dgm:cxn modelId="{85841F2B-93BF-499A-80F0-515623F4C200}" type="presOf" srcId="{95471670-1924-45C0-ABBA-EF733F030F19}" destId="{E1222063-01CC-4D1F-BFF6-A591AA35F9B0}" srcOrd="0" destOrd="0" presId="urn:microsoft.com/office/officeart/2005/8/layout/lProcess2"/>
    <dgm:cxn modelId="{9499702B-2B8F-4A06-9CA3-872C286E50CA}" srcId="{9A768461-A510-44F1-8B7F-A74A89CDD056}" destId="{E78EA7C7-DE22-49C4-8C52-20640D52A6C5}" srcOrd="0" destOrd="0" parTransId="{784E88CD-2DAB-40E3-A4A8-82EDC6E91357}" sibTransId="{5739F622-6F27-4FB9-8389-4759E91BE4D1}"/>
    <dgm:cxn modelId="{CC2FE62C-2C32-4D1A-8FE9-F1DB6D64D83C}" type="presOf" srcId="{A254EE2C-EBAD-4343-B73B-C893DA0C7560}" destId="{B9724D8E-D442-4DC0-B8BC-0BE4FBE839AF}" srcOrd="0" destOrd="0" presId="urn:microsoft.com/office/officeart/2005/8/layout/lProcess2"/>
    <dgm:cxn modelId="{7178C13B-2847-47BB-8CD5-F9338E038A73}" srcId="{F2EDF01C-FD94-4306-AE84-8CD11331B314}" destId="{AD64A3FB-DCD1-4B55-9B76-DA0AF2CD1AF8}" srcOrd="1" destOrd="0" parTransId="{66821C85-20BD-4F94-A8B4-AAA6644BD455}" sibTransId="{8312F66C-6C60-47E8-9EFA-ABF62E42EED5}"/>
    <dgm:cxn modelId="{D563D03B-DE08-449B-B8EF-6024EEDA96C9}" srcId="{D9B72586-6A10-437D-B394-2836D3305754}" destId="{1D3FE7E6-20B6-4AED-B730-4F49E6059FF1}" srcOrd="0" destOrd="0" parTransId="{321F878C-6C9D-47D6-AAF2-1FDF7635AAB7}" sibTransId="{BFA79805-557B-4D78-AA4B-B498CDF3A14E}"/>
    <dgm:cxn modelId="{E4F1193C-6624-4276-9701-8A2DED5AB7B4}" type="presOf" srcId="{95078E1B-546A-4614-873F-BB7DE02479B9}" destId="{4A64FB51-9C5A-47F3-9043-4C400C663288}" srcOrd="0" destOrd="0" presId="urn:microsoft.com/office/officeart/2005/8/layout/lProcess2"/>
    <dgm:cxn modelId="{9DACDD3F-B5D2-4A33-BC42-14D5298D8AB0}" type="presOf" srcId="{F78CA0A8-1768-4491-B143-69759C0AF38D}" destId="{9B388191-B18A-4E2E-8462-1035238582EA}" srcOrd="1" destOrd="0" presId="urn:microsoft.com/office/officeart/2005/8/layout/lProcess2"/>
    <dgm:cxn modelId="{B962885B-C96A-479D-A193-C1B668A89E0C}" type="presOf" srcId="{D9B72586-6A10-437D-B394-2836D3305754}" destId="{D47BAD0C-3320-4AD4-B212-3D4595894FE1}" srcOrd="1" destOrd="0" presId="urn:microsoft.com/office/officeart/2005/8/layout/lProcess2"/>
    <dgm:cxn modelId="{B63C475C-BF23-4BFC-9EE3-EB7702ED4334}" type="presOf" srcId="{F2EDF01C-FD94-4306-AE84-8CD11331B314}" destId="{3AEBA96A-F563-43E5-9CE2-684417D51A68}" srcOrd="0" destOrd="0" presId="urn:microsoft.com/office/officeart/2005/8/layout/lProcess2"/>
    <dgm:cxn modelId="{1D6C9A5C-BDA2-4519-84D1-A4BCB983DCC2}" type="presOf" srcId="{AD79FBB3-7B45-405A-B23D-639220401FFF}" destId="{AC4FC281-8698-4B7C-BADC-DCB266F0E56F}" srcOrd="0" destOrd="0" presId="urn:microsoft.com/office/officeart/2005/8/layout/lProcess2"/>
    <dgm:cxn modelId="{83AFE35C-2AC1-4FD7-832A-44378F854A93}" type="presOf" srcId="{03338E59-47D7-45B9-9FE4-210B9DC3F2FB}" destId="{D0B91F2C-BB7E-4B9F-968B-C3B660230994}" srcOrd="0" destOrd="0" presId="urn:microsoft.com/office/officeart/2005/8/layout/lProcess2"/>
    <dgm:cxn modelId="{0B35885D-69C4-437E-8FC4-AC019A5335B0}" type="presOf" srcId="{01141D44-1463-4791-A5ED-003422892FB3}" destId="{F3AEE47E-FF15-4B4C-A42C-57308ED31E9A}" srcOrd="0" destOrd="0" presId="urn:microsoft.com/office/officeart/2005/8/layout/lProcess2"/>
    <dgm:cxn modelId="{683F3C5E-BCCB-4E1C-ACC1-53F78F5FB09B}" srcId="{A254EE2C-EBAD-4343-B73B-C893DA0C7560}" destId="{56DFE369-0A36-4D80-B95E-45116911B49A}" srcOrd="1" destOrd="0" parTransId="{ED4A3571-F8F2-4BC5-B33E-C86B39F70C29}" sibTransId="{2A9AE9BB-EC3A-4A5B-B05F-E80743121BB5}"/>
    <dgm:cxn modelId="{12740C60-5C62-465E-9B08-CDDB8CDB0618}" srcId="{9A768461-A510-44F1-8B7F-A74A89CDD056}" destId="{95471670-1924-45C0-ABBA-EF733F030F19}" srcOrd="2" destOrd="0" parTransId="{6910C079-8DC1-4448-BF83-5AB39EE7DE24}" sibTransId="{303F3F32-AE2A-4FAF-94BF-C6BE129384D6}"/>
    <dgm:cxn modelId="{70996463-C50B-4265-93B8-24B4ECE98075}" type="presOf" srcId="{9236111A-F62C-40CB-9E59-9C0F363C9E47}" destId="{851B9BBE-329A-43D1-8150-AC2CA9415CDE}" srcOrd="0" destOrd="0" presId="urn:microsoft.com/office/officeart/2005/8/layout/lProcess2"/>
    <dgm:cxn modelId="{F43AD543-C86E-4B17-A1C1-B14F5226DFF3}" srcId="{E78EA7C7-DE22-49C4-8C52-20640D52A6C5}" destId="{88319123-0D8D-4F77-94C7-B01D891DE256}" srcOrd="0" destOrd="0" parTransId="{255F3F33-3416-4C12-BE9F-509B3569A2B7}" sibTransId="{7C34210F-8D2A-4295-844E-204927C9D170}"/>
    <dgm:cxn modelId="{7EE55F44-0BF4-4293-A959-FEA762C01D51}" srcId="{F2EDF01C-FD94-4306-AE84-8CD11331B314}" destId="{555493A4-FA90-4349-AE65-DEDDEEF39603}" srcOrd="2" destOrd="0" parTransId="{0A0BCCAD-CF68-44D6-A873-EF3E8CDD70AA}" sibTransId="{B5EB8723-0D5B-4FB5-9B73-2F9C0F324570}"/>
    <dgm:cxn modelId="{405D9265-0EE4-4948-8768-5E0A70BB4AD1}" srcId="{D9B72586-6A10-437D-B394-2836D3305754}" destId="{1C1C3CA1-24C0-4953-BD25-3C0CEE187F80}" srcOrd="2" destOrd="0" parTransId="{541C7F51-06E3-43AF-AF75-46B3EAB42C94}" sibTransId="{5A8205DF-B69B-4B54-916B-0FD739EB204C}"/>
    <dgm:cxn modelId="{74DD7949-A7B1-4162-9147-3C680FFE1135}" type="presOf" srcId="{1C1C3CA1-24C0-4953-BD25-3C0CEE187F80}" destId="{279F5B30-994E-4CD6-BDCB-8A652F3A5AF3}" srcOrd="0" destOrd="0" presId="urn:microsoft.com/office/officeart/2005/8/layout/lProcess2"/>
    <dgm:cxn modelId="{2C8C8549-A9EC-413B-B439-A8CFEDD6DB7C}" type="presOf" srcId="{F593C642-F4BD-4ADA-8870-38AB1B59B904}" destId="{DCD495F0-C4B7-470D-B148-7B998E3E3EE1}" srcOrd="0" destOrd="0" presId="urn:microsoft.com/office/officeart/2005/8/layout/lProcess2"/>
    <dgm:cxn modelId="{AC6C9E69-C29B-4BED-BA58-C8EC04E89608}" type="presOf" srcId="{8E8EA2DD-82B4-4294-AB8C-06187AFBFE21}" destId="{7944726E-0E37-417F-B030-B23C8E8A2757}" srcOrd="0" destOrd="0" presId="urn:microsoft.com/office/officeart/2005/8/layout/lProcess2"/>
    <dgm:cxn modelId="{B8D48C4A-398A-4F94-A9F3-C8F92C6C3A0C}" type="presOf" srcId="{E78EA7C7-DE22-49C4-8C52-20640D52A6C5}" destId="{0EE81ABA-B023-4014-9B5D-C7956D6E9186}" srcOrd="1" destOrd="0" presId="urn:microsoft.com/office/officeart/2005/8/layout/lProcess2"/>
    <dgm:cxn modelId="{C82BBF4A-67E2-4DF9-B9BC-7266AE353E52}" type="presOf" srcId="{D83E8FB5-0179-4DE9-8A18-8C5A64923AAC}" destId="{7898BFD9-6218-4AFB-AE14-22E1CC7690D7}" srcOrd="0" destOrd="0" presId="urn:microsoft.com/office/officeart/2005/8/layout/lProcess2"/>
    <dgm:cxn modelId="{E010A96C-D6B2-4FA3-9A13-E2BFEF174601}" type="presOf" srcId="{A254EE2C-EBAD-4343-B73B-C893DA0C7560}" destId="{C677EE17-541F-4500-AFF5-3821006A6B29}" srcOrd="1" destOrd="0" presId="urn:microsoft.com/office/officeart/2005/8/layout/lProcess2"/>
    <dgm:cxn modelId="{2384DE4D-2B75-4A7B-B1A0-F4AF43E90CC1}" srcId="{9A768461-A510-44F1-8B7F-A74A89CDD056}" destId="{D9B72586-6A10-437D-B394-2836D3305754}" srcOrd="7" destOrd="0" parTransId="{842FD494-0022-43BB-839A-3878FB34A74E}" sibTransId="{80EA4D2E-333C-476B-B43B-73238199422C}"/>
    <dgm:cxn modelId="{2CBFCC6E-3AAC-4B43-9B8B-C4888A7E75B2}" type="presOf" srcId="{5E01BFB5-5E75-4D0E-939B-09830D163ECB}" destId="{85037157-E743-460F-ACCA-25735910DD5D}" srcOrd="0" destOrd="0" presId="urn:microsoft.com/office/officeart/2005/8/layout/lProcess2"/>
    <dgm:cxn modelId="{E59D344F-C929-49E5-8423-6A0887F22E1F}" type="presOf" srcId="{9A768461-A510-44F1-8B7F-A74A89CDD056}" destId="{53B41D99-0898-494A-B93D-E1E1A8BD8A42}" srcOrd="0" destOrd="0" presId="urn:microsoft.com/office/officeart/2005/8/layout/lProcess2"/>
    <dgm:cxn modelId="{05F26A4F-8FFA-42CD-9F90-87BA5D58E79C}" srcId="{B139F5F0-DE85-4E37-ADFF-1566C5A290F4}" destId="{75EC4735-CEFF-43BC-B5A2-20FC2F412416}" srcOrd="2" destOrd="0" parTransId="{81A05D23-557C-4B8C-811B-F4A896B730A5}" sibTransId="{B3DD5F6D-0D4D-422E-94B9-4636948DCC1E}"/>
    <dgm:cxn modelId="{F53F6D6F-8030-4FFB-9212-A0A34E514194}" type="presOf" srcId="{86D04AF4-A414-4BC6-B657-08341ED53BE4}" destId="{EBED037B-3D1A-4605-8604-166D39544764}" srcOrd="0" destOrd="0" presId="urn:microsoft.com/office/officeart/2005/8/layout/lProcess2"/>
    <dgm:cxn modelId="{BDEDDB4F-6315-4414-A4AA-7E2858B39BB9}" type="presOf" srcId="{E78EA7C7-DE22-49C4-8C52-20640D52A6C5}" destId="{5A2D0388-969A-4FE4-91EF-C2AC29BF1762}" srcOrd="0" destOrd="0" presId="urn:microsoft.com/office/officeart/2005/8/layout/lProcess2"/>
    <dgm:cxn modelId="{9708CC72-69F1-442C-A0B1-758E96493115}" srcId="{9A768461-A510-44F1-8B7F-A74A89CDD056}" destId="{8E8EA2DD-82B4-4294-AB8C-06187AFBFE21}" srcOrd="4" destOrd="0" parTransId="{8477C62E-0B57-4328-AE0E-CBCFE845C004}" sibTransId="{EB9B32CE-85F5-4EAA-B56E-79FDFCCB73EA}"/>
    <dgm:cxn modelId="{3ADCD173-18AE-4D33-AE49-57988BA9331E}" type="presOf" srcId="{B139F5F0-DE85-4E37-ADFF-1566C5A290F4}" destId="{E4CDC67F-3E72-474E-BDD3-2B1A67C7F980}" srcOrd="0" destOrd="0" presId="urn:microsoft.com/office/officeart/2005/8/layout/lProcess2"/>
    <dgm:cxn modelId="{16B52E57-D659-49B5-BC7E-0F6884E73AB4}" srcId="{A254EE2C-EBAD-4343-B73B-C893DA0C7560}" destId="{01141D44-1463-4791-A5ED-003422892FB3}" srcOrd="0" destOrd="0" parTransId="{25621557-94BD-49DF-BBC0-C59850AEC2CA}" sibTransId="{075425A7-8EEA-4100-A748-E7395EEDC1CA}"/>
    <dgm:cxn modelId="{E9E4AC57-44D6-42BA-855C-9C8CFE833B6F}" type="presOf" srcId="{7123DA80-0AE5-4D10-ACEB-E9CE7D7883A4}" destId="{D9C0B0B7-4A72-450F-A6A0-9A3C71EE260D}" srcOrd="0" destOrd="0" presId="urn:microsoft.com/office/officeart/2005/8/layout/lProcess2"/>
    <dgm:cxn modelId="{5109BB57-1696-46FE-9EC9-B029D5A9E023}" srcId="{9A768461-A510-44F1-8B7F-A74A89CDD056}" destId="{A254EE2C-EBAD-4343-B73B-C893DA0C7560}" srcOrd="3" destOrd="0" parTransId="{47ECF3AF-8DAC-4CEB-AFD9-DFC5C2A85828}" sibTransId="{7E61C158-0FF9-4116-994C-A672362306E1}"/>
    <dgm:cxn modelId="{0AE1C75A-CE97-4FFA-8252-E271294ADF5A}" srcId="{3F3B67B3-F772-416E-AF21-C5ED826D99B2}" destId="{F593C642-F4BD-4ADA-8870-38AB1B59B904}" srcOrd="1" destOrd="0" parTransId="{B05459FF-E2E0-4942-A93B-1DD4E67F59CD}" sibTransId="{813D9339-83DC-4DA2-BE42-0E54AD7D6BDC}"/>
    <dgm:cxn modelId="{BC9C9F7B-32C4-4DF2-B16E-0AF43BFDF070}" type="presOf" srcId="{F2EDF01C-FD94-4306-AE84-8CD11331B314}" destId="{91663534-1C3C-428B-ACCA-591AFF2172E6}" srcOrd="1" destOrd="0" presId="urn:microsoft.com/office/officeart/2005/8/layout/lProcess2"/>
    <dgm:cxn modelId="{2815FC7C-D6C1-46D2-B3BF-D571C3482686}" type="presOf" srcId="{B139F5F0-DE85-4E37-ADFF-1566C5A290F4}" destId="{C5F53545-4A8C-4173-AD0A-DD091E500C4D}" srcOrd="1" destOrd="0" presId="urn:microsoft.com/office/officeart/2005/8/layout/lProcess2"/>
    <dgm:cxn modelId="{1DCAF78A-5D7C-410A-950F-D5DA04A16471}" type="presOf" srcId="{1D3FE7E6-20B6-4AED-B730-4F49E6059FF1}" destId="{8A677D47-8163-4886-B656-8CF4CB267E92}" srcOrd="0" destOrd="0" presId="urn:microsoft.com/office/officeart/2005/8/layout/lProcess2"/>
    <dgm:cxn modelId="{B9B8078E-3363-4860-A5AA-E015B77C6AA6}" type="presOf" srcId="{D9B72586-6A10-437D-B394-2836D3305754}" destId="{CDB2FAC4-3E1E-4EC2-95B6-2329A0CABC38}" srcOrd="0" destOrd="0" presId="urn:microsoft.com/office/officeart/2005/8/layout/lProcess2"/>
    <dgm:cxn modelId="{24B04C90-9313-454E-9A8E-C79F77D97B99}" type="presOf" srcId="{75EC4735-CEFF-43BC-B5A2-20FC2F412416}" destId="{88B10596-A63E-442B-ABA3-A606DD400682}" srcOrd="0" destOrd="0" presId="urn:microsoft.com/office/officeart/2005/8/layout/lProcess2"/>
    <dgm:cxn modelId="{AD64C991-ABA8-432C-9868-99551CAB010E}" srcId="{F78CA0A8-1768-4491-B143-69759C0AF38D}" destId="{95078E1B-546A-4614-873F-BB7DE02479B9}" srcOrd="1" destOrd="0" parTransId="{194896D6-34AC-4FE9-B4B2-10DB97917F9C}" sibTransId="{1EA330CD-173F-42F2-9591-C93E7AEFF67D}"/>
    <dgm:cxn modelId="{53F25993-9B48-46E7-8AC7-E0BBBB66F907}" srcId="{9A768461-A510-44F1-8B7F-A74A89CDD056}" destId="{F78CA0A8-1768-4491-B143-69759C0AF38D}" srcOrd="8" destOrd="0" parTransId="{29109B4D-9073-4DD4-B3DE-73BFE96DEE92}" sibTransId="{3CAE844A-0CB4-4C9D-83FE-A0272CA91777}"/>
    <dgm:cxn modelId="{291FCF96-FAB4-4E12-AABA-82C8F24B1654}" type="presOf" srcId="{D5ECC49E-70BF-4EA9-BD9E-60D7903A9351}" destId="{7653040B-9C3E-4A4B-9CEA-BEE60495F7B1}" srcOrd="0" destOrd="0" presId="urn:microsoft.com/office/officeart/2005/8/layout/lProcess2"/>
    <dgm:cxn modelId="{D2E19999-56EF-4C3E-A41E-24E1C7F7978B}" type="presOf" srcId="{F78CA0A8-1768-4491-B143-69759C0AF38D}" destId="{F60C9158-070B-48F6-946A-95B8EC941150}" srcOrd="0" destOrd="0" presId="urn:microsoft.com/office/officeart/2005/8/layout/lProcess2"/>
    <dgm:cxn modelId="{CAFB949B-B2FE-4462-9C9D-4C481388EE50}" type="presOf" srcId="{43E25C1F-FED3-4F3B-8CAC-9F4695E7CEE3}" destId="{FF2BE3FC-01A8-4DCB-A26D-3C148E1700B4}" srcOrd="0" destOrd="0" presId="urn:microsoft.com/office/officeart/2005/8/layout/lProcess2"/>
    <dgm:cxn modelId="{F4112BAE-939C-4C47-9E73-1DA1F01EDA5E}" type="presOf" srcId="{8E8EA2DD-82B4-4294-AB8C-06187AFBFE21}" destId="{7FB7704B-D1B3-4D48-ADAF-07C796EAB2E0}" srcOrd="1" destOrd="0" presId="urn:microsoft.com/office/officeart/2005/8/layout/lProcess2"/>
    <dgm:cxn modelId="{915872AE-1DFA-40F6-896D-8DC66184D1A2}" type="presOf" srcId="{AD64A3FB-DCD1-4B55-9B76-DA0AF2CD1AF8}" destId="{04B60A5B-EF57-47F6-AB5B-BBB4046104D7}" srcOrd="0" destOrd="0" presId="urn:microsoft.com/office/officeart/2005/8/layout/lProcess2"/>
    <dgm:cxn modelId="{6D6488B5-81F6-4E1F-B136-BC9E3C6DB4F1}" type="presOf" srcId="{88319123-0D8D-4F77-94C7-B01D891DE256}" destId="{1D3FDE3E-97BB-485B-AE95-581BFCF790A9}" srcOrd="0" destOrd="0" presId="urn:microsoft.com/office/officeart/2005/8/layout/lProcess2"/>
    <dgm:cxn modelId="{C228A0BC-72CA-4B56-AB76-3619DC6E3422}" srcId="{8E8EA2DD-82B4-4294-AB8C-06187AFBFE21}" destId="{0F0E6CA8-7FE1-458B-98AC-40F27316BF78}" srcOrd="2" destOrd="0" parTransId="{4456F953-E86B-4D1B-9847-8AF7E2A05D2B}" sibTransId="{D486CA20-5EE0-44CE-88A2-11D8327F8CC8}"/>
    <dgm:cxn modelId="{80227BC5-D8CB-493B-9959-A2279A7B8123}" type="presOf" srcId="{378499E6-A997-40C2-ADE9-0FD9ECF9A01D}" destId="{6A2FAE6A-6F86-41E1-867F-F8F729F8F8D8}" srcOrd="0" destOrd="0" presId="urn:microsoft.com/office/officeart/2005/8/layout/lProcess2"/>
    <dgm:cxn modelId="{7FD2FEC8-77D7-4988-A379-C65CEC5BB833}" srcId="{9A768461-A510-44F1-8B7F-A74A89CDD056}" destId="{F2EDF01C-FD94-4306-AE84-8CD11331B314}" srcOrd="1" destOrd="0" parTransId="{2EBDA845-CF60-444D-80BB-D8BA1310DF96}" sibTransId="{409B4D92-5D3D-4C80-8819-0B5770B1D1AF}"/>
    <dgm:cxn modelId="{297861CE-62C5-423C-8286-6787741F78A4}" srcId="{95471670-1924-45C0-ABBA-EF733F030F19}" destId="{5E01BFB5-5E75-4D0E-939B-09830D163ECB}" srcOrd="0" destOrd="0" parTransId="{E5A922F7-75EB-4654-ACFD-5C67825144FC}" sibTransId="{52B29DEE-B688-49D4-8544-A587614E2E12}"/>
    <dgm:cxn modelId="{573FE1D3-5D15-4646-93ED-ADFE3E201A59}" type="presOf" srcId="{60D5A42A-6092-4644-A6C6-CFD8710887DC}" destId="{97B195CC-8BF6-4E5D-84BC-C4612CD91B00}" srcOrd="0" destOrd="0" presId="urn:microsoft.com/office/officeart/2005/8/layout/lProcess2"/>
    <dgm:cxn modelId="{5E9773D5-4BB9-4670-84DF-A1ED38BD3679}" srcId="{B139F5F0-DE85-4E37-ADFF-1566C5A290F4}" destId="{0A2A795E-3CCA-4F65-9721-ED9B214FF561}" srcOrd="0" destOrd="0" parTransId="{739933A6-35E7-4A25-BE6B-1FF68985D177}" sibTransId="{D190F68D-31A6-4761-A452-9228FD129667}"/>
    <dgm:cxn modelId="{6CCABFD6-E25A-483A-ADB5-D6C8E5ECB35E}" srcId="{9A768461-A510-44F1-8B7F-A74A89CDD056}" destId="{B139F5F0-DE85-4E37-ADFF-1566C5A290F4}" srcOrd="5" destOrd="0" parTransId="{40C80244-964B-4D57-AFA2-A765CC682C66}" sibTransId="{3D44EF4F-7CE6-483D-878A-6965E88BEE7E}"/>
    <dgm:cxn modelId="{31BD5CDD-3E88-4208-9E68-9E14268F72C4}" type="presOf" srcId="{555493A4-FA90-4349-AE65-DEDDEEF39603}" destId="{47B13E69-42D5-477F-9344-54D111B1DAA6}" srcOrd="0" destOrd="0" presId="urn:microsoft.com/office/officeart/2005/8/layout/lProcess2"/>
    <dgm:cxn modelId="{8C803CE3-5195-47A1-9755-AE46663C023D}" srcId="{F78CA0A8-1768-4491-B143-69759C0AF38D}" destId="{AD79FBB3-7B45-405A-B23D-639220401FFF}" srcOrd="2" destOrd="0" parTransId="{2F918A2C-7E54-41A9-B2F1-1A39CDFF90FE}" sibTransId="{6E93087A-A02F-4827-8E82-59194B08745C}"/>
    <dgm:cxn modelId="{271260E3-D8F8-4F92-A7BA-1133AFBFE808}" type="presOf" srcId="{0A2A795E-3CCA-4F65-9721-ED9B214FF561}" destId="{88CC4E81-3605-48FC-85E1-786B4CD767D1}" srcOrd="0" destOrd="0" presId="urn:microsoft.com/office/officeart/2005/8/layout/lProcess2"/>
    <dgm:cxn modelId="{8C078BE4-500F-418F-999A-0C46C71C25A3}" srcId="{3F3B67B3-F772-416E-AF21-C5ED826D99B2}" destId="{378499E6-A997-40C2-ADE9-0FD9ECF9A01D}" srcOrd="2" destOrd="0" parTransId="{EA1DF648-412B-44AD-8BC0-E7AD25F4D1EB}" sibTransId="{1E133F32-757D-448F-9104-ED52CA81359B}"/>
    <dgm:cxn modelId="{B138D6E7-169F-4B00-A05C-0132B2719F08}" srcId="{A254EE2C-EBAD-4343-B73B-C893DA0C7560}" destId="{60D5A42A-6092-4644-A6C6-CFD8710887DC}" srcOrd="2" destOrd="0" parTransId="{F11CA5D5-BCB8-40E9-A6B9-4CB709C19399}" sibTransId="{F7EBDF84-CC2D-42CB-A674-566CF6B955C3}"/>
    <dgm:cxn modelId="{6F5230EB-ABCB-4779-9125-DA2A0548E019}" srcId="{95471670-1924-45C0-ABBA-EF733F030F19}" destId="{8166F900-7631-4192-B21B-F101B4F84C1F}" srcOrd="1" destOrd="0" parTransId="{74BCD5F2-CA47-464C-AA52-C05276B2478E}" sibTransId="{B2464E4A-5EA9-41C6-B7F2-D19970366439}"/>
    <dgm:cxn modelId="{7D3395ED-5D46-4A33-A816-D6C2D8240A60}" type="presOf" srcId="{3F3B67B3-F772-416E-AF21-C5ED826D99B2}" destId="{62B3E3C4-4E8D-4CED-8270-4DEC529F67A8}" srcOrd="0" destOrd="0" presId="urn:microsoft.com/office/officeart/2005/8/layout/lProcess2"/>
    <dgm:cxn modelId="{8BF268EE-133F-431F-9EBF-1F9C6E4ABB59}" type="presOf" srcId="{56DFE369-0A36-4D80-B95E-45116911B49A}" destId="{D955C792-7B6C-4A7E-B57F-77CB7B64C548}" srcOrd="0" destOrd="0" presId="urn:microsoft.com/office/officeart/2005/8/layout/lProcess2"/>
    <dgm:cxn modelId="{4FA920EF-79D5-417D-BBA8-38FE23DDB305}" type="presOf" srcId="{95471670-1924-45C0-ABBA-EF733F030F19}" destId="{B979FAB9-8818-4E22-B009-96F700EC7C37}" srcOrd="1" destOrd="0" presId="urn:microsoft.com/office/officeart/2005/8/layout/lProcess2"/>
    <dgm:cxn modelId="{E1E193F5-8169-456E-83B9-E252D3D27858}" srcId="{8E8EA2DD-82B4-4294-AB8C-06187AFBFE21}" destId="{7123DA80-0AE5-4D10-ACEB-E9CE7D7883A4}" srcOrd="1" destOrd="0" parTransId="{91676D18-E485-43EF-83E4-E69EF609F03B}" sibTransId="{1E2A8BAC-7EAE-4963-A78A-12ECE86779E4}"/>
    <dgm:cxn modelId="{A4F91BF6-0B23-45C4-B696-F9A1B5A5AA25}" srcId="{F2EDF01C-FD94-4306-AE84-8CD11331B314}" destId="{05FB8508-58B7-4392-AA38-2A89A555AEE4}" srcOrd="0" destOrd="0" parTransId="{AC714EEA-43EC-4230-A028-9702A810ADBA}" sibTransId="{6FC0EDC7-993D-439E-9B3B-0E8D5AC68F3C}"/>
    <dgm:cxn modelId="{F33FB8F8-EF3E-4197-8812-C45068909318}" srcId="{95471670-1924-45C0-ABBA-EF733F030F19}" destId="{D5ECC49E-70BF-4EA9-BD9E-60D7903A9351}" srcOrd="2" destOrd="0" parTransId="{D21D5CF5-6490-48E4-A48B-72DC4A084ED7}" sibTransId="{D3D48168-7781-4957-ADDF-1F883E511036}"/>
    <dgm:cxn modelId="{DEFF39FA-45DB-4B0B-9855-58F0DA7E29CF}" type="presOf" srcId="{8166F900-7631-4192-B21B-F101B4F84C1F}" destId="{53AB57FD-E08A-4D18-8AAE-F0062377DB7A}" srcOrd="0" destOrd="0" presId="urn:microsoft.com/office/officeart/2005/8/layout/lProcess2"/>
    <dgm:cxn modelId="{05E57DFA-9D19-4F91-A025-F4E9A59A9BB0}" srcId="{B139F5F0-DE85-4E37-ADFF-1566C5A290F4}" destId="{03338E59-47D7-45B9-9FE4-210B9DC3F2FB}" srcOrd="1" destOrd="0" parTransId="{7D8A11D2-3369-4240-A523-4E3EC53C2EE2}" sibTransId="{CA16CD9F-FBCC-4309-A2B8-9562043D945E}"/>
    <dgm:cxn modelId="{3C633204-33C9-4AA7-9C9E-9F1AA42E2069}" type="presParOf" srcId="{53B41D99-0898-494A-B93D-E1E1A8BD8A42}" destId="{48C2EB22-8C44-43D7-9E5F-7E729CDAAA52}" srcOrd="0" destOrd="0" presId="urn:microsoft.com/office/officeart/2005/8/layout/lProcess2"/>
    <dgm:cxn modelId="{CCE0BE77-0AAF-4C14-9C72-5D25F705B0E6}" type="presParOf" srcId="{48C2EB22-8C44-43D7-9E5F-7E729CDAAA52}" destId="{5A2D0388-969A-4FE4-91EF-C2AC29BF1762}" srcOrd="0" destOrd="0" presId="urn:microsoft.com/office/officeart/2005/8/layout/lProcess2"/>
    <dgm:cxn modelId="{A8B5D9CE-EBE9-4337-B9B0-63BBB475D98C}" type="presParOf" srcId="{48C2EB22-8C44-43D7-9E5F-7E729CDAAA52}" destId="{0EE81ABA-B023-4014-9B5D-C7956D6E9186}" srcOrd="1" destOrd="0" presId="urn:microsoft.com/office/officeart/2005/8/layout/lProcess2"/>
    <dgm:cxn modelId="{68E90147-8DB9-4924-857C-A0444D86E7C6}" type="presParOf" srcId="{48C2EB22-8C44-43D7-9E5F-7E729CDAAA52}" destId="{01F98E50-F756-4C4D-9E3D-C9331C5DF2EA}" srcOrd="2" destOrd="0" presId="urn:microsoft.com/office/officeart/2005/8/layout/lProcess2"/>
    <dgm:cxn modelId="{C8DAF702-AF77-4463-9F7E-EDC78AB45379}" type="presParOf" srcId="{01F98E50-F756-4C4D-9E3D-C9331C5DF2EA}" destId="{CA27085C-1D12-484D-821D-FED3B415D3CB}" srcOrd="0" destOrd="0" presId="urn:microsoft.com/office/officeart/2005/8/layout/lProcess2"/>
    <dgm:cxn modelId="{90C74003-7BD3-4489-9439-6010975E688C}" type="presParOf" srcId="{CA27085C-1D12-484D-821D-FED3B415D3CB}" destId="{1D3FDE3E-97BB-485B-AE95-581BFCF790A9}" srcOrd="0" destOrd="0" presId="urn:microsoft.com/office/officeart/2005/8/layout/lProcess2"/>
    <dgm:cxn modelId="{B41847A6-D890-4F73-A06B-CF45C949C3C6}" type="presParOf" srcId="{CA27085C-1D12-484D-821D-FED3B415D3CB}" destId="{3D8F749B-558C-47D1-BAF5-E41003EC6059}" srcOrd="1" destOrd="0" presId="urn:microsoft.com/office/officeart/2005/8/layout/lProcess2"/>
    <dgm:cxn modelId="{8B48AE1B-C5DD-4FE5-8610-7DD115E6EE09}" type="presParOf" srcId="{CA27085C-1D12-484D-821D-FED3B415D3CB}" destId="{7898BFD9-6218-4AFB-AE14-22E1CC7690D7}" srcOrd="2" destOrd="0" presId="urn:microsoft.com/office/officeart/2005/8/layout/lProcess2"/>
    <dgm:cxn modelId="{EFD4D79B-7D5E-4675-9C8F-DE4340400900}" type="presParOf" srcId="{53B41D99-0898-494A-B93D-E1E1A8BD8A42}" destId="{7CCCD77A-3F08-458F-B072-4EE94F3D8CC7}" srcOrd="1" destOrd="0" presId="urn:microsoft.com/office/officeart/2005/8/layout/lProcess2"/>
    <dgm:cxn modelId="{3D3F49F7-F87E-45D6-A211-DD71A1EC8C02}" type="presParOf" srcId="{53B41D99-0898-494A-B93D-E1E1A8BD8A42}" destId="{A75F72FA-5E4B-4795-9F92-1943D1D3D407}" srcOrd="2" destOrd="0" presId="urn:microsoft.com/office/officeart/2005/8/layout/lProcess2"/>
    <dgm:cxn modelId="{4CE1FAA2-F79D-4819-BBAE-9BDBAACEE096}" type="presParOf" srcId="{A75F72FA-5E4B-4795-9F92-1943D1D3D407}" destId="{3AEBA96A-F563-43E5-9CE2-684417D51A68}" srcOrd="0" destOrd="0" presId="urn:microsoft.com/office/officeart/2005/8/layout/lProcess2"/>
    <dgm:cxn modelId="{254016A1-CB13-4749-91B7-0AAA7410666A}" type="presParOf" srcId="{A75F72FA-5E4B-4795-9F92-1943D1D3D407}" destId="{91663534-1C3C-428B-ACCA-591AFF2172E6}" srcOrd="1" destOrd="0" presId="urn:microsoft.com/office/officeart/2005/8/layout/lProcess2"/>
    <dgm:cxn modelId="{3855EFF4-3003-48CD-B253-8C8A195648E5}" type="presParOf" srcId="{A75F72FA-5E4B-4795-9F92-1943D1D3D407}" destId="{7FEB5711-6922-44D4-A97C-028B32D6EA46}" srcOrd="2" destOrd="0" presId="urn:microsoft.com/office/officeart/2005/8/layout/lProcess2"/>
    <dgm:cxn modelId="{40812E8F-081A-4A4E-8C29-6C952E7DC5C2}" type="presParOf" srcId="{7FEB5711-6922-44D4-A97C-028B32D6EA46}" destId="{4304F388-9E0E-4FA2-8F7C-1535BCD50E0E}" srcOrd="0" destOrd="0" presId="urn:microsoft.com/office/officeart/2005/8/layout/lProcess2"/>
    <dgm:cxn modelId="{42EF0B00-4D4F-4428-898B-E1E1DCE822BF}" type="presParOf" srcId="{4304F388-9E0E-4FA2-8F7C-1535BCD50E0E}" destId="{F21C569A-6CA2-451B-804A-7DAD581A46B4}" srcOrd="0" destOrd="0" presId="urn:microsoft.com/office/officeart/2005/8/layout/lProcess2"/>
    <dgm:cxn modelId="{70757BF6-6B56-4BD7-8F71-CC21E71CB0BF}" type="presParOf" srcId="{4304F388-9E0E-4FA2-8F7C-1535BCD50E0E}" destId="{0E5BD130-06E6-47E0-B108-E704CF6F78B8}" srcOrd="1" destOrd="0" presId="urn:microsoft.com/office/officeart/2005/8/layout/lProcess2"/>
    <dgm:cxn modelId="{1BE90F2D-81F3-4E84-9466-5903BF8A8D9A}" type="presParOf" srcId="{4304F388-9E0E-4FA2-8F7C-1535BCD50E0E}" destId="{04B60A5B-EF57-47F6-AB5B-BBB4046104D7}" srcOrd="2" destOrd="0" presId="urn:microsoft.com/office/officeart/2005/8/layout/lProcess2"/>
    <dgm:cxn modelId="{78F6DAE7-D454-4D78-BB63-D521EBE52401}" type="presParOf" srcId="{4304F388-9E0E-4FA2-8F7C-1535BCD50E0E}" destId="{1045A522-F5BD-4172-8177-294933CCFE84}" srcOrd="3" destOrd="0" presId="urn:microsoft.com/office/officeart/2005/8/layout/lProcess2"/>
    <dgm:cxn modelId="{46F99CC2-F489-49DE-8D9D-D185146946B7}" type="presParOf" srcId="{4304F388-9E0E-4FA2-8F7C-1535BCD50E0E}" destId="{47B13E69-42D5-477F-9344-54D111B1DAA6}" srcOrd="4" destOrd="0" presId="urn:microsoft.com/office/officeart/2005/8/layout/lProcess2"/>
    <dgm:cxn modelId="{B3021277-460C-471E-B456-0D86113DCBFB}" type="presParOf" srcId="{53B41D99-0898-494A-B93D-E1E1A8BD8A42}" destId="{414E9953-EF64-4CD4-B7A5-A97A589BC278}" srcOrd="3" destOrd="0" presId="urn:microsoft.com/office/officeart/2005/8/layout/lProcess2"/>
    <dgm:cxn modelId="{C3E5B48B-2920-431F-AFDB-67E6F0770539}" type="presParOf" srcId="{53B41D99-0898-494A-B93D-E1E1A8BD8A42}" destId="{2AE6C8F4-4EB2-49B2-944F-F08A464E1509}" srcOrd="4" destOrd="0" presId="urn:microsoft.com/office/officeart/2005/8/layout/lProcess2"/>
    <dgm:cxn modelId="{6EA6455E-2DF5-4E31-B4F2-BF3BD38C7019}" type="presParOf" srcId="{2AE6C8F4-4EB2-49B2-944F-F08A464E1509}" destId="{E1222063-01CC-4D1F-BFF6-A591AA35F9B0}" srcOrd="0" destOrd="0" presId="urn:microsoft.com/office/officeart/2005/8/layout/lProcess2"/>
    <dgm:cxn modelId="{93FA413D-667A-49FC-BD59-4B9C2C619069}" type="presParOf" srcId="{2AE6C8F4-4EB2-49B2-944F-F08A464E1509}" destId="{B979FAB9-8818-4E22-B009-96F700EC7C37}" srcOrd="1" destOrd="0" presId="urn:microsoft.com/office/officeart/2005/8/layout/lProcess2"/>
    <dgm:cxn modelId="{253C3EE8-15ED-4276-818B-BF714226B6EC}" type="presParOf" srcId="{2AE6C8F4-4EB2-49B2-944F-F08A464E1509}" destId="{AD56ABF6-E3E2-4945-A9FD-F9C7A4CE41E1}" srcOrd="2" destOrd="0" presId="urn:microsoft.com/office/officeart/2005/8/layout/lProcess2"/>
    <dgm:cxn modelId="{581E8660-3D11-423C-B826-53598EB94B2F}" type="presParOf" srcId="{AD56ABF6-E3E2-4945-A9FD-F9C7A4CE41E1}" destId="{708D7A8F-BEC4-4021-8C31-46D65A99DAAE}" srcOrd="0" destOrd="0" presId="urn:microsoft.com/office/officeart/2005/8/layout/lProcess2"/>
    <dgm:cxn modelId="{A97F08F1-EF44-457A-BBA4-1BA45854C67B}" type="presParOf" srcId="{708D7A8F-BEC4-4021-8C31-46D65A99DAAE}" destId="{85037157-E743-460F-ACCA-25735910DD5D}" srcOrd="0" destOrd="0" presId="urn:microsoft.com/office/officeart/2005/8/layout/lProcess2"/>
    <dgm:cxn modelId="{BFB6C994-16BD-484E-81B8-0190F4B2B463}" type="presParOf" srcId="{708D7A8F-BEC4-4021-8C31-46D65A99DAAE}" destId="{55A05DE7-6243-45EA-ACFA-5C26822B9032}" srcOrd="1" destOrd="0" presId="urn:microsoft.com/office/officeart/2005/8/layout/lProcess2"/>
    <dgm:cxn modelId="{168E6C6F-7FCF-4923-AAC1-982176B993C0}" type="presParOf" srcId="{708D7A8F-BEC4-4021-8C31-46D65A99DAAE}" destId="{53AB57FD-E08A-4D18-8AAE-F0062377DB7A}" srcOrd="2" destOrd="0" presId="urn:microsoft.com/office/officeart/2005/8/layout/lProcess2"/>
    <dgm:cxn modelId="{93148A67-E9A3-4A76-BF3D-C534F213BEFA}" type="presParOf" srcId="{708D7A8F-BEC4-4021-8C31-46D65A99DAAE}" destId="{853EBA97-7570-4341-A821-7FD56C2F3475}" srcOrd="3" destOrd="0" presId="urn:microsoft.com/office/officeart/2005/8/layout/lProcess2"/>
    <dgm:cxn modelId="{B1DA269E-F96F-4FD2-B3AC-03B97ABDB7A3}" type="presParOf" srcId="{708D7A8F-BEC4-4021-8C31-46D65A99DAAE}" destId="{7653040B-9C3E-4A4B-9CEA-BEE60495F7B1}" srcOrd="4" destOrd="0" presId="urn:microsoft.com/office/officeart/2005/8/layout/lProcess2"/>
    <dgm:cxn modelId="{82C441FF-2473-4793-BAED-F17AC2EDF30A}" type="presParOf" srcId="{53B41D99-0898-494A-B93D-E1E1A8BD8A42}" destId="{C4D14A91-A160-4F3D-B380-22CBD3CEF408}" srcOrd="5" destOrd="0" presId="urn:microsoft.com/office/officeart/2005/8/layout/lProcess2"/>
    <dgm:cxn modelId="{13F0728F-C441-4BA1-BFE8-1A43DD8F8FED}" type="presParOf" srcId="{53B41D99-0898-494A-B93D-E1E1A8BD8A42}" destId="{1D05A424-C5B4-48D8-8C4F-FED5BCC0AE52}" srcOrd="6" destOrd="0" presId="urn:microsoft.com/office/officeart/2005/8/layout/lProcess2"/>
    <dgm:cxn modelId="{FEB20411-DE57-40A9-9200-3FE99905516E}" type="presParOf" srcId="{1D05A424-C5B4-48D8-8C4F-FED5BCC0AE52}" destId="{B9724D8E-D442-4DC0-B8BC-0BE4FBE839AF}" srcOrd="0" destOrd="0" presId="urn:microsoft.com/office/officeart/2005/8/layout/lProcess2"/>
    <dgm:cxn modelId="{C6E7301B-DAC8-4D54-80B9-D61F1D6DEF37}" type="presParOf" srcId="{1D05A424-C5B4-48D8-8C4F-FED5BCC0AE52}" destId="{C677EE17-541F-4500-AFF5-3821006A6B29}" srcOrd="1" destOrd="0" presId="urn:microsoft.com/office/officeart/2005/8/layout/lProcess2"/>
    <dgm:cxn modelId="{3B5D6CEC-0F25-4166-A912-9A933FAFBCB5}" type="presParOf" srcId="{1D05A424-C5B4-48D8-8C4F-FED5BCC0AE52}" destId="{6C6A68BC-09F5-438E-83E1-CB4C58F5D2C6}" srcOrd="2" destOrd="0" presId="urn:microsoft.com/office/officeart/2005/8/layout/lProcess2"/>
    <dgm:cxn modelId="{B8ECFEED-BE1F-4DC0-8CEE-FF1EA6F22A06}" type="presParOf" srcId="{6C6A68BC-09F5-438E-83E1-CB4C58F5D2C6}" destId="{1708DAFF-805A-4DBD-922E-EF9C9D6000EE}" srcOrd="0" destOrd="0" presId="urn:microsoft.com/office/officeart/2005/8/layout/lProcess2"/>
    <dgm:cxn modelId="{1EEC95C4-543F-46BB-B07F-F3D6FE6B68CC}" type="presParOf" srcId="{1708DAFF-805A-4DBD-922E-EF9C9D6000EE}" destId="{F3AEE47E-FF15-4B4C-A42C-57308ED31E9A}" srcOrd="0" destOrd="0" presId="urn:microsoft.com/office/officeart/2005/8/layout/lProcess2"/>
    <dgm:cxn modelId="{2DE1069B-C48E-487E-9DCE-1E700577659A}" type="presParOf" srcId="{1708DAFF-805A-4DBD-922E-EF9C9D6000EE}" destId="{40E868CD-6FB7-455D-A35D-D81F327FC635}" srcOrd="1" destOrd="0" presId="urn:microsoft.com/office/officeart/2005/8/layout/lProcess2"/>
    <dgm:cxn modelId="{942A26E8-118E-4780-B000-CF6A81CF9F67}" type="presParOf" srcId="{1708DAFF-805A-4DBD-922E-EF9C9D6000EE}" destId="{D955C792-7B6C-4A7E-B57F-77CB7B64C548}" srcOrd="2" destOrd="0" presId="urn:microsoft.com/office/officeart/2005/8/layout/lProcess2"/>
    <dgm:cxn modelId="{41290BB2-9832-40CC-BDEC-3A131E27185C}" type="presParOf" srcId="{1708DAFF-805A-4DBD-922E-EF9C9D6000EE}" destId="{A5AB2796-BF3C-44EC-9FF1-FD829AD94607}" srcOrd="3" destOrd="0" presId="urn:microsoft.com/office/officeart/2005/8/layout/lProcess2"/>
    <dgm:cxn modelId="{885046AE-9787-44EA-8937-E26D90EAF217}" type="presParOf" srcId="{1708DAFF-805A-4DBD-922E-EF9C9D6000EE}" destId="{97B195CC-8BF6-4E5D-84BC-C4612CD91B00}" srcOrd="4" destOrd="0" presId="urn:microsoft.com/office/officeart/2005/8/layout/lProcess2"/>
    <dgm:cxn modelId="{6A25EFF9-3653-4C77-9F97-A0BF1670F8B4}" type="presParOf" srcId="{53B41D99-0898-494A-B93D-E1E1A8BD8A42}" destId="{D656BECA-7A1C-43A4-A87C-5EE302B381E6}" srcOrd="7" destOrd="0" presId="urn:microsoft.com/office/officeart/2005/8/layout/lProcess2"/>
    <dgm:cxn modelId="{A4DC95D5-E358-43BB-BCE7-376495C1BD2E}" type="presParOf" srcId="{53B41D99-0898-494A-B93D-E1E1A8BD8A42}" destId="{FD88B3F4-339C-4127-9B3F-24EC5A1C48F4}" srcOrd="8" destOrd="0" presId="urn:microsoft.com/office/officeart/2005/8/layout/lProcess2"/>
    <dgm:cxn modelId="{87501108-9343-4F98-8076-C153983848D2}" type="presParOf" srcId="{FD88B3F4-339C-4127-9B3F-24EC5A1C48F4}" destId="{7944726E-0E37-417F-B030-B23C8E8A2757}" srcOrd="0" destOrd="0" presId="urn:microsoft.com/office/officeart/2005/8/layout/lProcess2"/>
    <dgm:cxn modelId="{C1C02A3E-9702-4B7E-9753-F8AF7A0E02D7}" type="presParOf" srcId="{FD88B3F4-339C-4127-9B3F-24EC5A1C48F4}" destId="{7FB7704B-D1B3-4D48-ADAF-07C796EAB2E0}" srcOrd="1" destOrd="0" presId="urn:microsoft.com/office/officeart/2005/8/layout/lProcess2"/>
    <dgm:cxn modelId="{3ACDD215-7193-4419-A633-F41E9E249D84}" type="presParOf" srcId="{FD88B3F4-339C-4127-9B3F-24EC5A1C48F4}" destId="{48ADB69A-C3A9-4AB2-A711-DD055EFD42A8}" srcOrd="2" destOrd="0" presId="urn:microsoft.com/office/officeart/2005/8/layout/lProcess2"/>
    <dgm:cxn modelId="{50A9A682-1F1F-4246-A908-171020B37848}" type="presParOf" srcId="{48ADB69A-C3A9-4AB2-A711-DD055EFD42A8}" destId="{BDA75FF7-AC26-48AC-B015-A57C9C20A8F7}" srcOrd="0" destOrd="0" presId="urn:microsoft.com/office/officeart/2005/8/layout/lProcess2"/>
    <dgm:cxn modelId="{E7A97545-B342-463D-9406-BCCB17E68D87}" type="presParOf" srcId="{BDA75FF7-AC26-48AC-B015-A57C9C20A8F7}" destId="{EBED037B-3D1A-4605-8604-166D39544764}" srcOrd="0" destOrd="0" presId="urn:microsoft.com/office/officeart/2005/8/layout/lProcess2"/>
    <dgm:cxn modelId="{449E7261-130E-4521-966B-82A11726F879}" type="presParOf" srcId="{BDA75FF7-AC26-48AC-B015-A57C9C20A8F7}" destId="{0D83120F-C216-4D0F-96B3-9E4CDEA0278F}" srcOrd="1" destOrd="0" presId="urn:microsoft.com/office/officeart/2005/8/layout/lProcess2"/>
    <dgm:cxn modelId="{CBAC547C-E17D-4511-B9ED-DC55A31F4C31}" type="presParOf" srcId="{BDA75FF7-AC26-48AC-B015-A57C9C20A8F7}" destId="{D9C0B0B7-4A72-450F-A6A0-9A3C71EE260D}" srcOrd="2" destOrd="0" presId="urn:microsoft.com/office/officeart/2005/8/layout/lProcess2"/>
    <dgm:cxn modelId="{08796A4F-0B21-49C6-B359-708504B5B5AA}" type="presParOf" srcId="{BDA75FF7-AC26-48AC-B015-A57C9C20A8F7}" destId="{7D5B503A-41D7-40D9-90BD-DAF0B7243BAD}" srcOrd="3" destOrd="0" presId="urn:microsoft.com/office/officeart/2005/8/layout/lProcess2"/>
    <dgm:cxn modelId="{79CC64A7-03D6-4CDE-BD22-17BFD177B549}" type="presParOf" srcId="{BDA75FF7-AC26-48AC-B015-A57C9C20A8F7}" destId="{BCA3C9E4-7B1A-4712-99CA-7A54D1FAC510}" srcOrd="4" destOrd="0" presId="urn:microsoft.com/office/officeart/2005/8/layout/lProcess2"/>
    <dgm:cxn modelId="{6C7829A3-E3F4-4E01-A89B-EF728FC59495}" type="presParOf" srcId="{53B41D99-0898-494A-B93D-E1E1A8BD8A42}" destId="{614C1CF5-6379-485D-A4FF-60265FBB3902}" srcOrd="9" destOrd="0" presId="urn:microsoft.com/office/officeart/2005/8/layout/lProcess2"/>
    <dgm:cxn modelId="{6B88CC77-B5FD-420A-9931-2FF8F4E16C71}" type="presParOf" srcId="{53B41D99-0898-494A-B93D-E1E1A8BD8A42}" destId="{354B4735-6F94-4E3F-B815-C07ED0411986}" srcOrd="10" destOrd="0" presId="urn:microsoft.com/office/officeart/2005/8/layout/lProcess2"/>
    <dgm:cxn modelId="{ED8FEB0B-E7F5-4F6A-BF9B-75FDEC2AE2EA}" type="presParOf" srcId="{354B4735-6F94-4E3F-B815-C07ED0411986}" destId="{E4CDC67F-3E72-474E-BDD3-2B1A67C7F980}" srcOrd="0" destOrd="0" presId="urn:microsoft.com/office/officeart/2005/8/layout/lProcess2"/>
    <dgm:cxn modelId="{4DEBC49F-2DCE-494B-BF66-D96A797CF37D}" type="presParOf" srcId="{354B4735-6F94-4E3F-B815-C07ED0411986}" destId="{C5F53545-4A8C-4173-AD0A-DD091E500C4D}" srcOrd="1" destOrd="0" presId="urn:microsoft.com/office/officeart/2005/8/layout/lProcess2"/>
    <dgm:cxn modelId="{AB1F14B6-8462-4C4B-ABAC-8235F6ACF0DA}" type="presParOf" srcId="{354B4735-6F94-4E3F-B815-C07ED0411986}" destId="{CF294FC6-11FD-4C0B-BC22-3F9AAF31D13A}" srcOrd="2" destOrd="0" presId="urn:microsoft.com/office/officeart/2005/8/layout/lProcess2"/>
    <dgm:cxn modelId="{044B7A59-58C3-4080-A8B1-A516C08AE80A}" type="presParOf" srcId="{CF294FC6-11FD-4C0B-BC22-3F9AAF31D13A}" destId="{093D1D88-7613-4BC4-9310-F8CCA90B3872}" srcOrd="0" destOrd="0" presId="urn:microsoft.com/office/officeart/2005/8/layout/lProcess2"/>
    <dgm:cxn modelId="{9D97867C-B313-48C7-8591-659215B44154}" type="presParOf" srcId="{093D1D88-7613-4BC4-9310-F8CCA90B3872}" destId="{88CC4E81-3605-48FC-85E1-786B4CD767D1}" srcOrd="0" destOrd="0" presId="urn:microsoft.com/office/officeart/2005/8/layout/lProcess2"/>
    <dgm:cxn modelId="{5C0F3E2C-41B4-4F7B-83DD-03AA71D2492F}" type="presParOf" srcId="{093D1D88-7613-4BC4-9310-F8CCA90B3872}" destId="{D71C4199-439D-42E8-A57C-8E16B8465CFB}" srcOrd="1" destOrd="0" presId="urn:microsoft.com/office/officeart/2005/8/layout/lProcess2"/>
    <dgm:cxn modelId="{0C032E11-088E-4D85-AA75-42C23F21840D}" type="presParOf" srcId="{093D1D88-7613-4BC4-9310-F8CCA90B3872}" destId="{D0B91F2C-BB7E-4B9F-968B-C3B660230994}" srcOrd="2" destOrd="0" presId="urn:microsoft.com/office/officeart/2005/8/layout/lProcess2"/>
    <dgm:cxn modelId="{0FE7179D-73DD-40B6-B01B-EAF1A12DA6DF}" type="presParOf" srcId="{093D1D88-7613-4BC4-9310-F8CCA90B3872}" destId="{756B8138-E330-473C-9E1F-7A2F7F5AD4B8}" srcOrd="3" destOrd="0" presId="urn:microsoft.com/office/officeart/2005/8/layout/lProcess2"/>
    <dgm:cxn modelId="{33F82CB8-D44F-47FD-BA90-34A4498B0BE4}" type="presParOf" srcId="{093D1D88-7613-4BC4-9310-F8CCA90B3872}" destId="{88B10596-A63E-442B-ABA3-A606DD400682}" srcOrd="4" destOrd="0" presId="urn:microsoft.com/office/officeart/2005/8/layout/lProcess2"/>
    <dgm:cxn modelId="{E408D22E-0033-4A45-983A-2780EB3A31BE}" type="presParOf" srcId="{53B41D99-0898-494A-B93D-E1E1A8BD8A42}" destId="{CD3DFC9A-24F7-46FE-B391-09F6AAD4B4A0}" srcOrd="11" destOrd="0" presId="urn:microsoft.com/office/officeart/2005/8/layout/lProcess2"/>
    <dgm:cxn modelId="{43022FCB-1B79-4BF1-809F-A9F72E3A2C05}" type="presParOf" srcId="{53B41D99-0898-494A-B93D-E1E1A8BD8A42}" destId="{63C27E2D-C4A8-4837-B57A-594E366C3E74}" srcOrd="12" destOrd="0" presId="urn:microsoft.com/office/officeart/2005/8/layout/lProcess2"/>
    <dgm:cxn modelId="{7B817B8A-1680-4301-82D3-DFA0D1C1100A}" type="presParOf" srcId="{63C27E2D-C4A8-4837-B57A-594E366C3E74}" destId="{62B3E3C4-4E8D-4CED-8270-4DEC529F67A8}" srcOrd="0" destOrd="0" presId="urn:microsoft.com/office/officeart/2005/8/layout/lProcess2"/>
    <dgm:cxn modelId="{332AF690-971A-461C-93B3-4AE524FA06E3}" type="presParOf" srcId="{63C27E2D-C4A8-4837-B57A-594E366C3E74}" destId="{C64A33C0-C414-4E77-8B48-E001E852F87B}" srcOrd="1" destOrd="0" presId="urn:microsoft.com/office/officeart/2005/8/layout/lProcess2"/>
    <dgm:cxn modelId="{533F7C4F-EE27-404B-A051-CCB35D3882F1}" type="presParOf" srcId="{63C27E2D-C4A8-4837-B57A-594E366C3E74}" destId="{9CED02C1-B5BA-4BDB-AB34-35535356EABD}" srcOrd="2" destOrd="0" presId="urn:microsoft.com/office/officeart/2005/8/layout/lProcess2"/>
    <dgm:cxn modelId="{BF55E777-85B9-4BEA-A30E-8967652E4E8D}" type="presParOf" srcId="{9CED02C1-B5BA-4BDB-AB34-35535356EABD}" destId="{A6C9D24C-5708-4F02-8B0E-CFA8A5BD39C9}" srcOrd="0" destOrd="0" presId="urn:microsoft.com/office/officeart/2005/8/layout/lProcess2"/>
    <dgm:cxn modelId="{66BD8DD0-F350-4F34-9AB0-0CD2292E3096}" type="presParOf" srcId="{A6C9D24C-5708-4F02-8B0E-CFA8A5BD39C9}" destId="{F058DE83-A1FD-4545-81E2-53FB9B1FD5EE}" srcOrd="0" destOrd="0" presId="urn:microsoft.com/office/officeart/2005/8/layout/lProcess2"/>
    <dgm:cxn modelId="{D4F85202-D938-4C46-94D4-F48F730BA1FC}" type="presParOf" srcId="{A6C9D24C-5708-4F02-8B0E-CFA8A5BD39C9}" destId="{3361C17C-E2D3-407A-B6DB-FC51FCF27C1E}" srcOrd="1" destOrd="0" presId="urn:microsoft.com/office/officeart/2005/8/layout/lProcess2"/>
    <dgm:cxn modelId="{7C49D8A4-D896-4D2D-B02B-26367D9D01B7}" type="presParOf" srcId="{A6C9D24C-5708-4F02-8B0E-CFA8A5BD39C9}" destId="{DCD495F0-C4B7-470D-B148-7B998E3E3EE1}" srcOrd="2" destOrd="0" presId="urn:microsoft.com/office/officeart/2005/8/layout/lProcess2"/>
    <dgm:cxn modelId="{B87D543E-4455-4C3F-A1A2-8D25576A163B}" type="presParOf" srcId="{A6C9D24C-5708-4F02-8B0E-CFA8A5BD39C9}" destId="{A14CBB4A-0C77-43ED-9284-1D44C840AC52}" srcOrd="3" destOrd="0" presId="urn:microsoft.com/office/officeart/2005/8/layout/lProcess2"/>
    <dgm:cxn modelId="{35AF3CC5-4EF9-4541-9A2D-438D446F1D8B}" type="presParOf" srcId="{A6C9D24C-5708-4F02-8B0E-CFA8A5BD39C9}" destId="{6A2FAE6A-6F86-41E1-867F-F8F729F8F8D8}" srcOrd="4" destOrd="0" presId="urn:microsoft.com/office/officeart/2005/8/layout/lProcess2"/>
    <dgm:cxn modelId="{86004498-4BA4-4584-A0B2-05673547D999}" type="presParOf" srcId="{53B41D99-0898-494A-B93D-E1E1A8BD8A42}" destId="{61FD65FC-A62B-42A9-A7AC-7BDABDA4DC35}" srcOrd="13" destOrd="0" presId="urn:microsoft.com/office/officeart/2005/8/layout/lProcess2"/>
    <dgm:cxn modelId="{B276E589-AF98-408D-9E7F-07D16516C276}" type="presParOf" srcId="{53B41D99-0898-494A-B93D-E1E1A8BD8A42}" destId="{04A91B86-5DD7-4DD6-B150-2D85A46D5D62}" srcOrd="14" destOrd="0" presId="urn:microsoft.com/office/officeart/2005/8/layout/lProcess2"/>
    <dgm:cxn modelId="{5AF37C05-9793-425A-819B-B40E0E814A74}" type="presParOf" srcId="{04A91B86-5DD7-4DD6-B150-2D85A46D5D62}" destId="{CDB2FAC4-3E1E-4EC2-95B6-2329A0CABC38}" srcOrd="0" destOrd="0" presId="urn:microsoft.com/office/officeart/2005/8/layout/lProcess2"/>
    <dgm:cxn modelId="{067462DC-6558-473F-BB6C-F97DC2D5B6E1}" type="presParOf" srcId="{04A91B86-5DD7-4DD6-B150-2D85A46D5D62}" destId="{D47BAD0C-3320-4AD4-B212-3D4595894FE1}" srcOrd="1" destOrd="0" presId="urn:microsoft.com/office/officeart/2005/8/layout/lProcess2"/>
    <dgm:cxn modelId="{7E20DD2D-C6A5-400A-A60A-77BDCF9611D2}" type="presParOf" srcId="{04A91B86-5DD7-4DD6-B150-2D85A46D5D62}" destId="{A8189645-C4CE-408A-983A-3D751C88F193}" srcOrd="2" destOrd="0" presId="urn:microsoft.com/office/officeart/2005/8/layout/lProcess2"/>
    <dgm:cxn modelId="{45AD163F-3584-48E6-82F1-378B0956F10B}" type="presParOf" srcId="{A8189645-C4CE-408A-983A-3D751C88F193}" destId="{9F09A6EC-6B72-4E78-893D-9ACF1949F14F}" srcOrd="0" destOrd="0" presId="urn:microsoft.com/office/officeart/2005/8/layout/lProcess2"/>
    <dgm:cxn modelId="{C7E26421-2F28-4822-B43A-B9618C82B641}" type="presParOf" srcId="{9F09A6EC-6B72-4E78-893D-9ACF1949F14F}" destId="{8A677D47-8163-4886-B656-8CF4CB267E92}" srcOrd="0" destOrd="0" presId="urn:microsoft.com/office/officeart/2005/8/layout/lProcess2"/>
    <dgm:cxn modelId="{D8A5C0B2-1DE5-42F7-9C19-F116DCF0A224}" type="presParOf" srcId="{9F09A6EC-6B72-4E78-893D-9ACF1949F14F}" destId="{F4A1B200-86D9-41D8-A972-F885F167D877}" srcOrd="1" destOrd="0" presId="urn:microsoft.com/office/officeart/2005/8/layout/lProcess2"/>
    <dgm:cxn modelId="{E7CDAC28-1F16-4298-962C-674ED9BA4C05}" type="presParOf" srcId="{9F09A6EC-6B72-4E78-893D-9ACF1949F14F}" destId="{851B9BBE-329A-43D1-8150-AC2CA9415CDE}" srcOrd="2" destOrd="0" presId="urn:microsoft.com/office/officeart/2005/8/layout/lProcess2"/>
    <dgm:cxn modelId="{8A181794-FD39-4A06-BA23-015D387B758A}" type="presParOf" srcId="{9F09A6EC-6B72-4E78-893D-9ACF1949F14F}" destId="{F94989B2-9324-449A-9F8D-0283B60EBFA1}" srcOrd="3" destOrd="0" presId="urn:microsoft.com/office/officeart/2005/8/layout/lProcess2"/>
    <dgm:cxn modelId="{1CF97E3E-BEC1-494C-BD1F-B79F3431877A}" type="presParOf" srcId="{9F09A6EC-6B72-4E78-893D-9ACF1949F14F}" destId="{279F5B30-994E-4CD6-BDCB-8A652F3A5AF3}" srcOrd="4" destOrd="0" presId="urn:microsoft.com/office/officeart/2005/8/layout/lProcess2"/>
    <dgm:cxn modelId="{E4C6AD52-BD32-49FD-811B-07DCC1028048}" type="presParOf" srcId="{53B41D99-0898-494A-B93D-E1E1A8BD8A42}" destId="{ACFA8D70-938A-4BA3-84CF-1031FA1220EA}" srcOrd="15" destOrd="0" presId="urn:microsoft.com/office/officeart/2005/8/layout/lProcess2"/>
    <dgm:cxn modelId="{A39C86A0-D430-4D02-9051-1309C95A6B93}" type="presParOf" srcId="{53B41D99-0898-494A-B93D-E1E1A8BD8A42}" destId="{CA2A3E26-72F0-413D-814F-1C7B6742035F}" srcOrd="16" destOrd="0" presId="urn:microsoft.com/office/officeart/2005/8/layout/lProcess2"/>
    <dgm:cxn modelId="{1F1ED02A-5E05-4183-97CA-900733430692}" type="presParOf" srcId="{CA2A3E26-72F0-413D-814F-1C7B6742035F}" destId="{F60C9158-070B-48F6-946A-95B8EC941150}" srcOrd="0" destOrd="0" presId="urn:microsoft.com/office/officeart/2005/8/layout/lProcess2"/>
    <dgm:cxn modelId="{BF10DF7B-C342-4C70-A71C-257CD5CC9ECC}" type="presParOf" srcId="{CA2A3E26-72F0-413D-814F-1C7B6742035F}" destId="{9B388191-B18A-4E2E-8462-1035238582EA}" srcOrd="1" destOrd="0" presId="urn:microsoft.com/office/officeart/2005/8/layout/lProcess2"/>
    <dgm:cxn modelId="{9EC31C07-E059-46A6-8D64-92AEAAC449E8}" type="presParOf" srcId="{CA2A3E26-72F0-413D-814F-1C7B6742035F}" destId="{E33EBF9B-93E7-4796-BA93-9102E963D49B}" srcOrd="2" destOrd="0" presId="urn:microsoft.com/office/officeart/2005/8/layout/lProcess2"/>
    <dgm:cxn modelId="{151F0D9E-ACE1-4EE1-A884-92F470A27470}" type="presParOf" srcId="{E33EBF9B-93E7-4796-BA93-9102E963D49B}" destId="{6586B121-4830-43F1-8973-283981539601}" srcOrd="0" destOrd="0" presId="urn:microsoft.com/office/officeart/2005/8/layout/lProcess2"/>
    <dgm:cxn modelId="{B1AED458-C689-47E7-80B8-57EC4F4C7721}" type="presParOf" srcId="{6586B121-4830-43F1-8973-283981539601}" destId="{FF2BE3FC-01A8-4DCB-A26D-3C148E1700B4}" srcOrd="0" destOrd="0" presId="urn:microsoft.com/office/officeart/2005/8/layout/lProcess2"/>
    <dgm:cxn modelId="{2F52FC99-1B65-43CA-94C5-259C1C9CAD1C}" type="presParOf" srcId="{6586B121-4830-43F1-8973-283981539601}" destId="{E7C341FB-6893-4F8C-9BE3-1FF1E242B59F}" srcOrd="1" destOrd="0" presId="urn:microsoft.com/office/officeart/2005/8/layout/lProcess2"/>
    <dgm:cxn modelId="{55465695-2F7D-435E-A2A5-D12D482E67C9}" type="presParOf" srcId="{6586B121-4830-43F1-8973-283981539601}" destId="{4A64FB51-9C5A-47F3-9043-4C400C663288}" srcOrd="2" destOrd="0" presId="urn:microsoft.com/office/officeart/2005/8/layout/lProcess2"/>
    <dgm:cxn modelId="{2E252B4C-89EA-4E69-8EC0-9A9FBFCBF9F9}" type="presParOf" srcId="{6586B121-4830-43F1-8973-283981539601}" destId="{F350D2DD-F39E-4EEE-98CA-BC057AA749BB}" srcOrd="3" destOrd="0" presId="urn:microsoft.com/office/officeart/2005/8/layout/lProcess2"/>
    <dgm:cxn modelId="{3951A460-8700-4C53-8348-4EC80914AA54}" type="presParOf" srcId="{6586B121-4830-43F1-8973-283981539601}" destId="{AC4FC281-8698-4B7C-BADC-DCB266F0E56F}"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24F5A8D-21D8-4608-AF34-8D78A703C98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2078D2C-2E3B-4E59-A658-42C1927F9DFE}">
      <dgm:prSet phldrT="[Text]"/>
      <dgm:spPr/>
      <dgm:t>
        <a:bodyPr/>
        <a:lstStyle/>
        <a:p>
          <a:r>
            <a:rPr lang="en-US" dirty="0"/>
            <a:t>Who?</a:t>
          </a:r>
        </a:p>
      </dgm:t>
    </dgm:pt>
    <dgm:pt modelId="{765EF459-00AD-42CB-A9EC-7A728D1050C3}" type="parTrans" cxnId="{9125AAA9-CCB5-48A2-8FD1-9EBB0A43645C}">
      <dgm:prSet/>
      <dgm:spPr/>
      <dgm:t>
        <a:bodyPr/>
        <a:lstStyle/>
        <a:p>
          <a:endParaRPr lang="en-US"/>
        </a:p>
      </dgm:t>
    </dgm:pt>
    <dgm:pt modelId="{28496C84-5911-4781-B00D-DC251FBE993F}" type="sibTrans" cxnId="{9125AAA9-CCB5-48A2-8FD1-9EBB0A43645C}">
      <dgm:prSet/>
      <dgm:spPr/>
      <dgm:t>
        <a:bodyPr/>
        <a:lstStyle/>
        <a:p>
          <a:endParaRPr lang="en-US"/>
        </a:p>
      </dgm:t>
    </dgm:pt>
    <dgm:pt modelId="{BCD5F0A8-109D-40A6-9584-36F603707AD2}">
      <dgm:prSet/>
      <dgm:spPr/>
      <dgm:t>
        <a:bodyPr/>
        <a:lstStyle/>
        <a:p>
          <a:r>
            <a:rPr lang="en-US" dirty="0"/>
            <a:t>Refugees who do not meet the requirements for SSI, TANF, or AABD Cash</a:t>
          </a:r>
        </a:p>
      </dgm:t>
    </dgm:pt>
    <dgm:pt modelId="{2F3C0266-A14D-47BA-BEEC-05F2E341757F}" type="parTrans" cxnId="{ED408F39-FDFC-4724-A30B-A2DC7CB03311}">
      <dgm:prSet/>
      <dgm:spPr/>
      <dgm:t>
        <a:bodyPr/>
        <a:lstStyle/>
        <a:p>
          <a:endParaRPr lang="en-US"/>
        </a:p>
      </dgm:t>
    </dgm:pt>
    <dgm:pt modelId="{741368DD-D0B4-4D18-88A7-9B709D6F3590}" type="sibTrans" cxnId="{ED408F39-FDFC-4724-A30B-A2DC7CB03311}">
      <dgm:prSet/>
      <dgm:spPr/>
      <dgm:t>
        <a:bodyPr/>
        <a:lstStyle/>
        <a:p>
          <a:endParaRPr lang="en-US"/>
        </a:p>
      </dgm:t>
    </dgm:pt>
    <dgm:pt modelId="{0C965AA3-CB0F-452F-9F32-6C736DCAE82A}">
      <dgm:prSet/>
      <dgm:spPr/>
      <dgm:t>
        <a:bodyPr/>
        <a:lstStyle/>
        <a:p>
          <a:r>
            <a:rPr lang="en-US" dirty="0"/>
            <a:t>Refugee, Asylee, and Conditional Entrant</a:t>
          </a:r>
        </a:p>
      </dgm:t>
    </dgm:pt>
    <dgm:pt modelId="{F4315E4B-D228-4BD8-B296-A5C0EF49E692}" type="parTrans" cxnId="{1340FEDE-EF71-4384-893C-82498F2A02B8}">
      <dgm:prSet/>
      <dgm:spPr/>
      <dgm:t>
        <a:bodyPr/>
        <a:lstStyle/>
        <a:p>
          <a:endParaRPr lang="en-US"/>
        </a:p>
      </dgm:t>
    </dgm:pt>
    <dgm:pt modelId="{A2B595B5-D079-4DE8-9149-F419C5B562C4}" type="sibTrans" cxnId="{1340FEDE-EF71-4384-893C-82498F2A02B8}">
      <dgm:prSet/>
      <dgm:spPr/>
      <dgm:t>
        <a:bodyPr/>
        <a:lstStyle/>
        <a:p>
          <a:endParaRPr lang="en-US"/>
        </a:p>
      </dgm:t>
    </dgm:pt>
    <dgm:pt modelId="{2BBDF59B-6C02-4471-9D8A-0F0A0B182D0D}">
      <dgm:prSet/>
      <dgm:spPr/>
      <dgm:t>
        <a:bodyPr/>
        <a:lstStyle/>
        <a:p>
          <a:r>
            <a:rPr lang="en-US" dirty="0"/>
            <a:t>Certain other immigrants. See PM 03-01-02-d.</a:t>
          </a:r>
        </a:p>
      </dgm:t>
    </dgm:pt>
    <dgm:pt modelId="{D2D30F09-26C5-4970-B013-B1474FD71DAE}" type="parTrans" cxnId="{0A45400E-6921-434E-AB62-15804BB412DE}">
      <dgm:prSet/>
      <dgm:spPr/>
      <dgm:t>
        <a:bodyPr/>
        <a:lstStyle/>
        <a:p>
          <a:endParaRPr lang="en-US"/>
        </a:p>
      </dgm:t>
    </dgm:pt>
    <dgm:pt modelId="{71B88A45-0640-420B-8E05-F4E1E8E3CFEF}" type="sibTrans" cxnId="{0A45400E-6921-434E-AB62-15804BB412DE}">
      <dgm:prSet/>
      <dgm:spPr/>
      <dgm:t>
        <a:bodyPr/>
        <a:lstStyle/>
        <a:p>
          <a:endParaRPr lang="en-US"/>
        </a:p>
      </dgm:t>
    </dgm:pt>
    <dgm:pt modelId="{9E406E75-908C-4E0A-8EB9-820E7805F41F}">
      <dgm:prSet/>
      <dgm:spPr/>
      <dgm:t>
        <a:bodyPr/>
        <a:lstStyle/>
        <a:p>
          <a:r>
            <a:rPr lang="en-US" dirty="0"/>
            <a:t>Requirements:</a:t>
          </a:r>
        </a:p>
      </dgm:t>
    </dgm:pt>
    <dgm:pt modelId="{D5AA5833-6454-49AF-996F-8BF1EA7F6600}" type="parTrans" cxnId="{DE7FCE91-48AD-4837-BD3F-921F7B265FDB}">
      <dgm:prSet/>
      <dgm:spPr/>
      <dgm:t>
        <a:bodyPr/>
        <a:lstStyle/>
        <a:p>
          <a:endParaRPr lang="en-US"/>
        </a:p>
      </dgm:t>
    </dgm:pt>
    <dgm:pt modelId="{3623049C-376D-4ABB-B8F9-059B106E60D7}" type="sibTrans" cxnId="{DE7FCE91-48AD-4837-BD3F-921F7B265FDB}">
      <dgm:prSet/>
      <dgm:spPr/>
      <dgm:t>
        <a:bodyPr/>
        <a:lstStyle/>
        <a:p>
          <a:endParaRPr lang="en-US"/>
        </a:p>
      </dgm:t>
    </dgm:pt>
    <dgm:pt modelId="{13676098-1337-4137-B3A3-CF26B19030D3}">
      <dgm:prSet/>
      <dgm:spPr/>
      <dgm:t>
        <a:bodyPr/>
        <a:lstStyle/>
        <a:p>
          <a:r>
            <a:rPr lang="en-US" dirty="0"/>
            <a:t>Similar to TANF except no requirement for a related dependent minor child</a:t>
          </a:r>
        </a:p>
      </dgm:t>
    </dgm:pt>
    <dgm:pt modelId="{AB38B8AC-2F80-4FAD-8981-6C26AFC3F0BE}" type="parTrans" cxnId="{74FDF060-C9E1-4132-889A-5E5DFB855DB0}">
      <dgm:prSet/>
      <dgm:spPr/>
      <dgm:t>
        <a:bodyPr/>
        <a:lstStyle/>
        <a:p>
          <a:endParaRPr lang="en-US"/>
        </a:p>
      </dgm:t>
    </dgm:pt>
    <dgm:pt modelId="{5B277EFD-92B0-4CB9-9030-C54F1D2BFBFA}" type="sibTrans" cxnId="{74FDF060-C9E1-4132-889A-5E5DFB855DB0}">
      <dgm:prSet/>
      <dgm:spPr/>
      <dgm:t>
        <a:bodyPr/>
        <a:lstStyle/>
        <a:p>
          <a:endParaRPr lang="en-US"/>
        </a:p>
      </dgm:t>
    </dgm:pt>
    <dgm:pt modelId="{A2927697-2C34-489E-BB70-C2C3A7C22831}">
      <dgm:prSet/>
      <dgm:spPr/>
      <dgm:t>
        <a:bodyPr/>
        <a:lstStyle/>
        <a:p>
          <a:r>
            <a:rPr lang="en-US" dirty="0"/>
            <a:t>Work registration, with some exceptions</a:t>
          </a:r>
        </a:p>
      </dgm:t>
    </dgm:pt>
    <dgm:pt modelId="{29F46776-B7E1-4CCE-8F43-9E9E42418FB1}" type="parTrans" cxnId="{AE2CC7C5-21D4-4641-A5DD-7D4B14B0D4B0}">
      <dgm:prSet/>
      <dgm:spPr/>
      <dgm:t>
        <a:bodyPr/>
        <a:lstStyle/>
        <a:p>
          <a:endParaRPr lang="en-US"/>
        </a:p>
      </dgm:t>
    </dgm:pt>
    <dgm:pt modelId="{3CF21D59-A10B-48A1-9DFB-F32683872E27}" type="sibTrans" cxnId="{AE2CC7C5-21D4-4641-A5DD-7D4B14B0D4B0}">
      <dgm:prSet/>
      <dgm:spPr/>
      <dgm:t>
        <a:bodyPr/>
        <a:lstStyle/>
        <a:p>
          <a:endParaRPr lang="en-US"/>
        </a:p>
      </dgm:t>
    </dgm:pt>
    <dgm:pt modelId="{2C728375-9B31-456B-9B48-91EAC8F230BF}">
      <dgm:prSet/>
      <dgm:spPr/>
      <dgm:t>
        <a:bodyPr/>
        <a:lstStyle/>
        <a:p>
          <a:r>
            <a:rPr lang="en-US" dirty="0"/>
            <a:t>Limited to 4 months …</a:t>
          </a:r>
        </a:p>
      </dgm:t>
    </dgm:pt>
    <dgm:pt modelId="{E07F3E1A-E3A6-40F9-AF86-88B90CAF5D53}" type="parTrans" cxnId="{532161D7-367B-4A65-9762-9AA28B7E9A4C}">
      <dgm:prSet/>
      <dgm:spPr/>
      <dgm:t>
        <a:bodyPr/>
        <a:lstStyle/>
        <a:p>
          <a:endParaRPr lang="en-US"/>
        </a:p>
      </dgm:t>
    </dgm:pt>
    <dgm:pt modelId="{4E61279F-2D8F-4E1C-BE69-20D7FEFEA946}" type="sibTrans" cxnId="{532161D7-367B-4A65-9762-9AA28B7E9A4C}">
      <dgm:prSet/>
      <dgm:spPr/>
      <dgm:t>
        <a:bodyPr/>
        <a:lstStyle/>
        <a:p>
          <a:endParaRPr lang="en-US"/>
        </a:p>
      </dgm:t>
    </dgm:pt>
    <dgm:pt modelId="{83D96363-7030-4E45-84D3-62A8E24701DD}">
      <dgm:prSet/>
      <dgm:spPr/>
      <dgm:t>
        <a:bodyPr/>
        <a:lstStyle/>
        <a:p>
          <a:r>
            <a:rPr lang="en-US" dirty="0"/>
            <a:t>After date asylum was granted, or</a:t>
          </a:r>
        </a:p>
      </dgm:t>
    </dgm:pt>
    <dgm:pt modelId="{7868D544-5FA3-4E0F-B78A-A1FACF53D30E}" type="parTrans" cxnId="{A6047CFA-2D78-421E-8D89-AD29CA5B48EC}">
      <dgm:prSet/>
      <dgm:spPr/>
      <dgm:t>
        <a:bodyPr/>
        <a:lstStyle/>
        <a:p>
          <a:endParaRPr lang="en-US"/>
        </a:p>
      </dgm:t>
    </dgm:pt>
    <dgm:pt modelId="{6B358614-B838-4E90-AAF9-19B8AAC10E28}" type="sibTrans" cxnId="{A6047CFA-2D78-421E-8D89-AD29CA5B48EC}">
      <dgm:prSet/>
      <dgm:spPr/>
      <dgm:t>
        <a:bodyPr/>
        <a:lstStyle/>
        <a:p>
          <a:endParaRPr lang="en-US"/>
        </a:p>
      </dgm:t>
    </dgm:pt>
    <dgm:pt modelId="{D4F63796-B100-4043-B841-9F2B441F8DD5}">
      <dgm:prSet/>
      <dgm:spPr/>
      <dgm:t>
        <a:bodyPr/>
        <a:lstStyle/>
        <a:p>
          <a:r>
            <a:rPr lang="en-US" dirty="0"/>
            <a:t>After trafficking victim identified by ORR</a:t>
          </a:r>
        </a:p>
      </dgm:t>
    </dgm:pt>
    <dgm:pt modelId="{D54DC8A6-BFF4-440D-B57D-19EDC4656B0C}" type="parTrans" cxnId="{4530C037-313E-4C55-8671-F855E78CE984}">
      <dgm:prSet/>
      <dgm:spPr/>
      <dgm:t>
        <a:bodyPr/>
        <a:lstStyle/>
        <a:p>
          <a:endParaRPr lang="en-US"/>
        </a:p>
      </dgm:t>
    </dgm:pt>
    <dgm:pt modelId="{35A71B0F-196E-48F2-96FB-2A534B1648F4}" type="sibTrans" cxnId="{4530C037-313E-4C55-8671-F855E78CE984}">
      <dgm:prSet/>
      <dgm:spPr/>
      <dgm:t>
        <a:bodyPr/>
        <a:lstStyle/>
        <a:p>
          <a:endParaRPr lang="en-US"/>
        </a:p>
      </dgm:t>
    </dgm:pt>
    <dgm:pt modelId="{7942BEA7-6F13-4DD3-A6D2-81A5D20AAA16}">
      <dgm:prSet/>
      <dgm:spPr/>
      <dgm:t>
        <a:bodyPr/>
        <a:lstStyle/>
        <a:p>
          <a:r>
            <a:rPr lang="en-US" dirty="0"/>
            <a:t>After date of entry into the U.S. for all others</a:t>
          </a:r>
        </a:p>
      </dgm:t>
    </dgm:pt>
    <dgm:pt modelId="{789778C2-F787-45DA-AF13-84FA374AA8E3}" type="parTrans" cxnId="{12E35015-B25A-4F68-A0A6-B80E2AA07C4D}">
      <dgm:prSet/>
      <dgm:spPr/>
      <dgm:t>
        <a:bodyPr/>
        <a:lstStyle/>
        <a:p>
          <a:endParaRPr lang="en-US"/>
        </a:p>
      </dgm:t>
    </dgm:pt>
    <dgm:pt modelId="{4DBB0652-B378-4906-B691-6614A2C724EC}" type="sibTrans" cxnId="{12E35015-B25A-4F68-A0A6-B80E2AA07C4D}">
      <dgm:prSet/>
      <dgm:spPr/>
      <dgm:t>
        <a:bodyPr/>
        <a:lstStyle/>
        <a:p>
          <a:endParaRPr lang="en-US"/>
        </a:p>
      </dgm:t>
    </dgm:pt>
    <dgm:pt modelId="{F6285837-6C07-4FC7-A1A8-E7D3E75C4078}">
      <dgm:prSet/>
      <dgm:spPr/>
      <dgm:t>
        <a:bodyPr/>
        <a:lstStyle/>
        <a:p>
          <a:r>
            <a:rPr lang="en-US" dirty="0"/>
            <a:t>Benefit Amount:</a:t>
          </a:r>
        </a:p>
      </dgm:t>
    </dgm:pt>
    <dgm:pt modelId="{C774EC00-5FAD-4B95-9A7D-CE8C4BD076F6}" type="parTrans" cxnId="{A70B66F4-9676-49D8-836B-958A61776FF7}">
      <dgm:prSet/>
      <dgm:spPr/>
      <dgm:t>
        <a:bodyPr/>
        <a:lstStyle/>
        <a:p>
          <a:endParaRPr lang="en-US"/>
        </a:p>
      </dgm:t>
    </dgm:pt>
    <dgm:pt modelId="{2FC978B8-E790-4FC3-9BF2-111A2DF50697}" type="sibTrans" cxnId="{A70B66F4-9676-49D8-836B-958A61776FF7}">
      <dgm:prSet/>
      <dgm:spPr/>
      <dgm:t>
        <a:bodyPr/>
        <a:lstStyle/>
        <a:p>
          <a:endParaRPr lang="en-US"/>
        </a:p>
      </dgm:t>
    </dgm:pt>
    <dgm:pt modelId="{5163E15C-FFFB-4965-9149-5C814240B52F}">
      <dgm:prSet/>
      <dgm:spPr/>
      <dgm:t>
        <a:bodyPr/>
        <a:lstStyle/>
        <a:p>
          <a:r>
            <a:rPr lang="en-US" dirty="0"/>
            <a:t>Aligns with TANF</a:t>
          </a:r>
        </a:p>
      </dgm:t>
    </dgm:pt>
    <dgm:pt modelId="{D67F7360-8C72-4046-86D8-81246DCDE937}" type="parTrans" cxnId="{6DC8230B-B856-4F00-A89F-E778143AB19C}">
      <dgm:prSet/>
      <dgm:spPr/>
      <dgm:t>
        <a:bodyPr/>
        <a:lstStyle/>
        <a:p>
          <a:endParaRPr lang="en-US"/>
        </a:p>
      </dgm:t>
    </dgm:pt>
    <dgm:pt modelId="{E3688495-DD99-42C9-9816-114AF1A22748}" type="sibTrans" cxnId="{6DC8230B-B856-4F00-A89F-E778143AB19C}">
      <dgm:prSet/>
      <dgm:spPr/>
      <dgm:t>
        <a:bodyPr/>
        <a:lstStyle/>
        <a:p>
          <a:endParaRPr lang="en-US"/>
        </a:p>
      </dgm:t>
    </dgm:pt>
    <dgm:pt modelId="{51150609-3611-4FEC-B57D-958EC4C5B42E}">
      <dgm:prSet/>
      <dgm:spPr/>
      <dgm:t>
        <a:bodyPr/>
        <a:lstStyle/>
        <a:p>
          <a:r>
            <a:rPr lang="en-US" dirty="0"/>
            <a:t>Does not qualify for non-financial TANF services</a:t>
          </a:r>
        </a:p>
      </dgm:t>
    </dgm:pt>
    <dgm:pt modelId="{4F569336-2954-4771-9F44-1F0E5D796B79}" type="parTrans" cxnId="{AB51F8F4-89B8-4AA0-8C3B-DCADFAC73809}">
      <dgm:prSet/>
      <dgm:spPr/>
      <dgm:t>
        <a:bodyPr/>
        <a:lstStyle/>
        <a:p>
          <a:endParaRPr lang="en-US"/>
        </a:p>
      </dgm:t>
    </dgm:pt>
    <dgm:pt modelId="{582A4D12-A6B1-4527-B03E-C5D301C4FAF2}" type="sibTrans" cxnId="{AB51F8F4-89B8-4AA0-8C3B-DCADFAC73809}">
      <dgm:prSet/>
      <dgm:spPr/>
      <dgm:t>
        <a:bodyPr/>
        <a:lstStyle/>
        <a:p>
          <a:endParaRPr lang="en-US"/>
        </a:p>
      </dgm:t>
    </dgm:pt>
    <dgm:pt modelId="{FAF6D297-1EBD-4B18-B0BB-136C05ABFA5B}">
      <dgm:prSet/>
      <dgm:spPr/>
      <dgm:t>
        <a:bodyPr/>
        <a:lstStyle/>
        <a:p>
          <a:r>
            <a:rPr lang="en-US" dirty="0"/>
            <a:t>As of 6/11/2025, benefits limited to 4 months after the date of entry to the US (refugees) or 4 total months (asylees) or 4 months since identified by ORR (Trafficking victims)</a:t>
          </a:r>
        </a:p>
      </dgm:t>
    </dgm:pt>
    <dgm:pt modelId="{E390CD23-2FBD-441C-ABD3-512ED293BC6A}" type="parTrans" cxnId="{A80B2C95-93F6-4F17-A246-9D09782C5477}">
      <dgm:prSet/>
      <dgm:spPr/>
      <dgm:t>
        <a:bodyPr/>
        <a:lstStyle/>
        <a:p>
          <a:endParaRPr lang="en-US"/>
        </a:p>
      </dgm:t>
    </dgm:pt>
    <dgm:pt modelId="{B213E1EE-BF8F-4F8F-8038-E1573BC13A3F}" type="sibTrans" cxnId="{A80B2C95-93F6-4F17-A246-9D09782C5477}">
      <dgm:prSet/>
      <dgm:spPr/>
      <dgm:t>
        <a:bodyPr/>
        <a:lstStyle/>
        <a:p>
          <a:endParaRPr lang="en-US"/>
        </a:p>
      </dgm:t>
    </dgm:pt>
    <dgm:pt modelId="{2D3D8C95-4D54-44A1-98F3-DD6C0A35274F}" type="pres">
      <dgm:prSet presAssocID="{924F5A8D-21D8-4608-AF34-8D78A703C98D}" presName="linear" presStyleCnt="0">
        <dgm:presLayoutVars>
          <dgm:dir/>
          <dgm:animLvl val="lvl"/>
          <dgm:resizeHandles val="exact"/>
        </dgm:presLayoutVars>
      </dgm:prSet>
      <dgm:spPr/>
    </dgm:pt>
    <dgm:pt modelId="{917EF573-B4B5-4ACB-A8A9-8CB4D65EEDA8}" type="pres">
      <dgm:prSet presAssocID="{A2078D2C-2E3B-4E59-A658-42C1927F9DFE}" presName="parentLin" presStyleCnt="0"/>
      <dgm:spPr/>
    </dgm:pt>
    <dgm:pt modelId="{188685BA-6630-49D4-B083-9200274F6EA6}" type="pres">
      <dgm:prSet presAssocID="{A2078D2C-2E3B-4E59-A658-42C1927F9DFE}" presName="parentLeftMargin" presStyleLbl="node1" presStyleIdx="0" presStyleCnt="3"/>
      <dgm:spPr/>
    </dgm:pt>
    <dgm:pt modelId="{D01D9129-59ED-4B39-A040-56C46404582D}" type="pres">
      <dgm:prSet presAssocID="{A2078D2C-2E3B-4E59-A658-42C1927F9DFE}" presName="parentText" presStyleLbl="node1" presStyleIdx="0" presStyleCnt="3">
        <dgm:presLayoutVars>
          <dgm:chMax val="0"/>
          <dgm:bulletEnabled val="1"/>
        </dgm:presLayoutVars>
      </dgm:prSet>
      <dgm:spPr/>
    </dgm:pt>
    <dgm:pt modelId="{3B6D8AFC-BD3C-46B0-91FA-CC2530E6FB99}" type="pres">
      <dgm:prSet presAssocID="{A2078D2C-2E3B-4E59-A658-42C1927F9DFE}" presName="negativeSpace" presStyleCnt="0"/>
      <dgm:spPr/>
    </dgm:pt>
    <dgm:pt modelId="{FFEA787F-FC95-48EA-9B1D-1DE992A0F69E}" type="pres">
      <dgm:prSet presAssocID="{A2078D2C-2E3B-4E59-A658-42C1927F9DFE}" presName="childText" presStyleLbl="conFgAcc1" presStyleIdx="0" presStyleCnt="3">
        <dgm:presLayoutVars>
          <dgm:bulletEnabled val="1"/>
        </dgm:presLayoutVars>
      </dgm:prSet>
      <dgm:spPr/>
    </dgm:pt>
    <dgm:pt modelId="{8621DB5C-0417-4A1C-A954-7EFA64BA3975}" type="pres">
      <dgm:prSet presAssocID="{28496C84-5911-4781-B00D-DC251FBE993F}" presName="spaceBetweenRectangles" presStyleCnt="0"/>
      <dgm:spPr/>
    </dgm:pt>
    <dgm:pt modelId="{486741F5-A9A1-4C2C-B5C4-7AAA5E9FAA87}" type="pres">
      <dgm:prSet presAssocID="{9E406E75-908C-4E0A-8EB9-820E7805F41F}" presName="parentLin" presStyleCnt="0"/>
      <dgm:spPr/>
    </dgm:pt>
    <dgm:pt modelId="{10D1DBD3-02EF-4D89-9076-2DDEF14E89D9}" type="pres">
      <dgm:prSet presAssocID="{9E406E75-908C-4E0A-8EB9-820E7805F41F}" presName="parentLeftMargin" presStyleLbl="node1" presStyleIdx="0" presStyleCnt="3"/>
      <dgm:spPr/>
    </dgm:pt>
    <dgm:pt modelId="{475759F3-1343-4F23-8396-761F712F44C6}" type="pres">
      <dgm:prSet presAssocID="{9E406E75-908C-4E0A-8EB9-820E7805F41F}" presName="parentText" presStyleLbl="node1" presStyleIdx="1" presStyleCnt="3">
        <dgm:presLayoutVars>
          <dgm:chMax val="0"/>
          <dgm:bulletEnabled val="1"/>
        </dgm:presLayoutVars>
      </dgm:prSet>
      <dgm:spPr/>
    </dgm:pt>
    <dgm:pt modelId="{2F408EB1-0708-4375-8D09-DECE43EFDF99}" type="pres">
      <dgm:prSet presAssocID="{9E406E75-908C-4E0A-8EB9-820E7805F41F}" presName="negativeSpace" presStyleCnt="0"/>
      <dgm:spPr/>
    </dgm:pt>
    <dgm:pt modelId="{716480BC-6129-4DA2-BBE2-E5387D00ACB6}" type="pres">
      <dgm:prSet presAssocID="{9E406E75-908C-4E0A-8EB9-820E7805F41F}" presName="childText" presStyleLbl="conFgAcc1" presStyleIdx="1" presStyleCnt="3">
        <dgm:presLayoutVars>
          <dgm:bulletEnabled val="1"/>
        </dgm:presLayoutVars>
      </dgm:prSet>
      <dgm:spPr/>
    </dgm:pt>
    <dgm:pt modelId="{50065D16-0852-4076-B221-13F4E25D9D63}" type="pres">
      <dgm:prSet presAssocID="{3623049C-376D-4ABB-B8F9-059B106E60D7}" presName="spaceBetweenRectangles" presStyleCnt="0"/>
      <dgm:spPr/>
    </dgm:pt>
    <dgm:pt modelId="{924E8FFF-311C-4EA7-946A-1F14BE63437D}" type="pres">
      <dgm:prSet presAssocID="{F6285837-6C07-4FC7-A1A8-E7D3E75C4078}" presName="parentLin" presStyleCnt="0"/>
      <dgm:spPr/>
    </dgm:pt>
    <dgm:pt modelId="{5C1DC1E5-2651-425D-A3FC-53EF559049A9}" type="pres">
      <dgm:prSet presAssocID="{F6285837-6C07-4FC7-A1A8-E7D3E75C4078}" presName="parentLeftMargin" presStyleLbl="node1" presStyleIdx="1" presStyleCnt="3"/>
      <dgm:spPr/>
    </dgm:pt>
    <dgm:pt modelId="{BB9A1111-CAEA-49A9-A6D3-6EF5DF9DDE8D}" type="pres">
      <dgm:prSet presAssocID="{F6285837-6C07-4FC7-A1A8-E7D3E75C4078}" presName="parentText" presStyleLbl="node1" presStyleIdx="2" presStyleCnt="3">
        <dgm:presLayoutVars>
          <dgm:chMax val="0"/>
          <dgm:bulletEnabled val="1"/>
        </dgm:presLayoutVars>
      </dgm:prSet>
      <dgm:spPr/>
    </dgm:pt>
    <dgm:pt modelId="{F328BCF9-7324-48D2-A795-9A116F7EA50E}" type="pres">
      <dgm:prSet presAssocID="{F6285837-6C07-4FC7-A1A8-E7D3E75C4078}" presName="negativeSpace" presStyleCnt="0"/>
      <dgm:spPr/>
    </dgm:pt>
    <dgm:pt modelId="{7E037749-389F-4EE5-986F-00CBB476A6A3}" type="pres">
      <dgm:prSet presAssocID="{F6285837-6C07-4FC7-A1A8-E7D3E75C4078}" presName="childText" presStyleLbl="conFgAcc1" presStyleIdx="2" presStyleCnt="3" custLinFactNeighborX="-693" custLinFactNeighborY="4765">
        <dgm:presLayoutVars>
          <dgm:bulletEnabled val="1"/>
        </dgm:presLayoutVars>
      </dgm:prSet>
      <dgm:spPr/>
    </dgm:pt>
  </dgm:ptLst>
  <dgm:cxnLst>
    <dgm:cxn modelId="{6DC8230B-B856-4F00-A89F-E778143AB19C}" srcId="{F6285837-6C07-4FC7-A1A8-E7D3E75C4078}" destId="{5163E15C-FFFB-4965-9149-5C814240B52F}" srcOrd="0" destOrd="0" parTransId="{D67F7360-8C72-4046-86D8-81246DCDE937}" sibTransId="{E3688495-DD99-42C9-9816-114AF1A22748}"/>
    <dgm:cxn modelId="{EE3C050C-BD98-43F4-9BE2-BCDE89647FAA}" type="presOf" srcId="{83D96363-7030-4E45-84D3-62A8E24701DD}" destId="{716480BC-6129-4DA2-BBE2-E5387D00ACB6}" srcOrd="0" destOrd="3" presId="urn:microsoft.com/office/officeart/2005/8/layout/list1"/>
    <dgm:cxn modelId="{0A45400E-6921-434E-AB62-15804BB412DE}" srcId="{A2078D2C-2E3B-4E59-A658-42C1927F9DFE}" destId="{2BBDF59B-6C02-4471-9D8A-0F0A0B182D0D}" srcOrd="2" destOrd="0" parTransId="{D2D30F09-26C5-4970-B013-B1474FD71DAE}" sibTransId="{71B88A45-0640-420B-8E05-F4E1E8E3CFEF}"/>
    <dgm:cxn modelId="{12E35015-B25A-4F68-A0A6-B80E2AA07C4D}" srcId="{2C728375-9B31-456B-9B48-91EAC8F230BF}" destId="{7942BEA7-6F13-4DD3-A6D2-81A5D20AAA16}" srcOrd="2" destOrd="0" parTransId="{789778C2-F787-45DA-AF13-84FA374AA8E3}" sibTransId="{4DBB0652-B378-4906-B691-6614A2C724EC}"/>
    <dgm:cxn modelId="{9FBD361E-366B-416B-9847-5E4FBFF02775}" type="presOf" srcId="{5163E15C-FFFB-4965-9149-5C814240B52F}" destId="{7E037749-389F-4EE5-986F-00CBB476A6A3}" srcOrd="0" destOrd="0" presId="urn:microsoft.com/office/officeart/2005/8/layout/list1"/>
    <dgm:cxn modelId="{F8248634-66C2-4DAC-BF05-70E2B1337325}" type="presOf" srcId="{924F5A8D-21D8-4608-AF34-8D78A703C98D}" destId="{2D3D8C95-4D54-44A1-98F3-DD6C0A35274F}" srcOrd="0" destOrd="0" presId="urn:microsoft.com/office/officeart/2005/8/layout/list1"/>
    <dgm:cxn modelId="{4530C037-313E-4C55-8671-F855E78CE984}" srcId="{2C728375-9B31-456B-9B48-91EAC8F230BF}" destId="{D4F63796-B100-4043-B841-9F2B441F8DD5}" srcOrd="1" destOrd="0" parTransId="{D54DC8A6-BFF4-440D-B57D-19EDC4656B0C}" sibTransId="{35A71B0F-196E-48F2-96FB-2A534B1648F4}"/>
    <dgm:cxn modelId="{ED408F39-FDFC-4724-A30B-A2DC7CB03311}" srcId="{A2078D2C-2E3B-4E59-A658-42C1927F9DFE}" destId="{BCD5F0A8-109D-40A6-9584-36F603707AD2}" srcOrd="0" destOrd="0" parTransId="{2F3C0266-A14D-47BA-BEEC-05F2E341757F}" sibTransId="{741368DD-D0B4-4D18-88A7-9B709D6F3590}"/>
    <dgm:cxn modelId="{74FDF060-C9E1-4132-889A-5E5DFB855DB0}" srcId="{9E406E75-908C-4E0A-8EB9-820E7805F41F}" destId="{13676098-1337-4137-B3A3-CF26B19030D3}" srcOrd="0" destOrd="0" parTransId="{AB38B8AC-2F80-4FAD-8981-6C26AFC3F0BE}" sibTransId="{5B277EFD-92B0-4CB9-9030-C54F1D2BFBFA}"/>
    <dgm:cxn modelId="{C9D98A62-84FA-4D82-B0A7-72005A3D55C5}" type="presOf" srcId="{A2927697-2C34-489E-BB70-C2C3A7C22831}" destId="{716480BC-6129-4DA2-BBE2-E5387D00ACB6}" srcOrd="0" destOrd="1" presId="urn:microsoft.com/office/officeart/2005/8/layout/list1"/>
    <dgm:cxn modelId="{44A08B48-EC2C-4825-8D8B-B769FBF9E540}" type="presOf" srcId="{D4F63796-B100-4043-B841-9F2B441F8DD5}" destId="{716480BC-6129-4DA2-BBE2-E5387D00ACB6}" srcOrd="0" destOrd="4" presId="urn:microsoft.com/office/officeart/2005/8/layout/list1"/>
    <dgm:cxn modelId="{A23E894F-BCAD-465A-973C-54631CD84493}" type="presOf" srcId="{2C728375-9B31-456B-9B48-91EAC8F230BF}" destId="{716480BC-6129-4DA2-BBE2-E5387D00ACB6}" srcOrd="0" destOrd="2" presId="urn:microsoft.com/office/officeart/2005/8/layout/list1"/>
    <dgm:cxn modelId="{ED549C51-7012-4597-A143-96C679DB71C8}" type="presOf" srcId="{F6285837-6C07-4FC7-A1A8-E7D3E75C4078}" destId="{BB9A1111-CAEA-49A9-A6D3-6EF5DF9DDE8D}" srcOrd="1" destOrd="0" presId="urn:microsoft.com/office/officeart/2005/8/layout/list1"/>
    <dgm:cxn modelId="{510E6658-00DD-4D48-97ED-ABA093F5ED60}" type="presOf" srcId="{9E406E75-908C-4E0A-8EB9-820E7805F41F}" destId="{10D1DBD3-02EF-4D89-9076-2DDEF14E89D9}" srcOrd="0" destOrd="0" presId="urn:microsoft.com/office/officeart/2005/8/layout/list1"/>
    <dgm:cxn modelId="{C93BDA87-B442-459B-BE07-349AE3C4A35A}" type="presOf" srcId="{A2078D2C-2E3B-4E59-A658-42C1927F9DFE}" destId="{188685BA-6630-49D4-B083-9200274F6EA6}" srcOrd="0" destOrd="0" presId="urn:microsoft.com/office/officeart/2005/8/layout/list1"/>
    <dgm:cxn modelId="{DE7FCE91-48AD-4837-BD3F-921F7B265FDB}" srcId="{924F5A8D-21D8-4608-AF34-8D78A703C98D}" destId="{9E406E75-908C-4E0A-8EB9-820E7805F41F}" srcOrd="1" destOrd="0" parTransId="{D5AA5833-6454-49AF-996F-8BF1EA7F6600}" sibTransId="{3623049C-376D-4ABB-B8F9-059B106E60D7}"/>
    <dgm:cxn modelId="{A80B2C95-93F6-4F17-A246-9D09782C5477}" srcId="{F6285837-6C07-4FC7-A1A8-E7D3E75C4078}" destId="{FAF6D297-1EBD-4B18-B0BB-136C05ABFA5B}" srcOrd="2" destOrd="0" parTransId="{E390CD23-2FBD-441C-ABD3-512ED293BC6A}" sibTransId="{B213E1EE-BF8F-4F8F-8038-E1573BC13A3F}"/>
    <dgm:cxn modelId="{9125AAA9-CCB5-48A2-8FD1-9EBB0A43645C}" srcId="{924F5A8D-21D8-4608-AF34-8D78A703C98D}" destId="{A2078D2C-2E3B-4E59-A658-42C1927F9DFE}" srcOrd="0" destOrd="0" parTransId="{765EF459-00AD-42CB-A9EC-7A728D1050C3}" sibTransId="{28496C84-5911-4781-B00D-DC251FBE993F}"/>
    <dgm:cxn modelId="{96BF60B6-A31F-4D01-AEEE-3E8505CD81CF}" type="presOf" srcId="{0C965AA3-CB0F-452F-9F32-6C736DCAE82A}" destId="{FFEA787F-FC95-48EA-9B1D-1DE992A0F69E}" srcOrd="0" destOrd="1" presId="urn:microsoft.com/office/officeart/2005/8/layout/list1"/>
    <dgm:cxn modelId="{BB7322C1-4B9B-4636-A767-33B3ED31EAC4}" type="presOf" srcId="{F6285837-6C07-4FC7-A1A8-E7D3E75C4078}" destId="{5C1DC1E5-2651-425D-A3FC-53EF559049A9}" srcOrd="0" destOrd="0" presId="urn:microsoft.com/office/officeart/2005/8/layout/list1"/>
    <dgm:cxn modelId="{AE2CC7C5-21D4-4641-A5DD-7D4B14B0D4B0}" srcId="{9E406E75-908C-4E0A-8EB9-820E7805F41F}" destId="{A2927697-2C34-489E-BB70-C2C3A7C22831}" srcOrd="1" destOrd="0" parTransId="{29F46776-B7E1-4CCE-8F43-9E9E42418FB1}" sibTransId="{3CF21D59-A10B-48A1-9DFB-F32683872E27}"/>
    <dgm:cxn modelId="{BB54F3C7-4903-45C9-8C7F-6DA356533C80}" type="presOf" srcId="{7942BEA7-6F13-4DD3-A6D2-81A5D20AAA16}" destId="{716480BC-6129-4DA2-BBE2-E5387D00ACB6}" srcOrd="0" destOrd="5" presId="urn:microsoft.com/office/officeart/2005/8/layout/list1"/>
    <dgm:cxn modelId="{9F4168CA-5A3C-45B0-BB50-3B57A4C3E7EF}" type="presOf" srcId="{A2078D2C-2E3B-4E59-A658-42C1927F9DFE}" destId="{D01D9129-59ED-4B39-A040-56C46404582D}" srcOrd="1" destOrd="0" presId="urn:microsoft.com/office/officeart/2005/8/layout/list1"/>
    <dgm:cxn modelId="{532161D7-367B-4A65-9762-9AA28B7E9A4C}" srcId="{9E406E75-908C-4E0A-8EB9-820E7805F41F}" destId="{2C728375-9B31-456B-9B48-91EAC8F230BF}" srcOrd="2" destOrd="0" parTransId="{E07F3E1A-E3A6-40F9-AF86-88B90CAF5D53}" sibTransId="{4E61279F-2D8F-4E1C-BE69-20D7FEFEA946}"/>
    <dgm:cxn modelId="{1340FEDE-EF71-4384-893C-82498F2A02B8}" srcId="{A2078D2C-2E3B-4E59-A658-42C1927F9DFE}" destId="{0C965AA3-CB0F-452F-9F32-6C736DCAE82A}" srcOrd="1" destOrd="0" parTransId="{F4315E4B-D228-4BD8-B296-A5C0EF49E692}" sibTransId="{A2B595B5-D079-4DE8-9149-F419C5B562C4}"/>
    <dgm:cxn modelId="{830D1BDF-ECF4-4F06-BEFA-0CCAE8F4869B}" type="presOf" srcId="{FAF6D297-1EBD-4B18-B0BB-136C05ABFA5B}" destId="{7E037749-389F-4EE5-986F-00CBB476A6A3}" srcOrd="0" destOrd="2" presId="urn:microsoft.com/office/officeart/2005/8/layout/list1"/>
    <dgm:cxn modelId="{0FD36EE1-1497-4D6E-9575-B60AD8D8E831}" type="presOf" srcId="{13676098-1337-4137-B3A3-CF26B19030D3}" destId="{716480BC-6129-4DA2-BBE2-E5387D00ACB6}" srcOrd="0" destOrd="0" presId="urn:microsoft.com/office/officeart/2005/8/layout/list1"/>
    <dgm:cxn modelId="{B3014CE5-114E-401E-85B6-7C8BD03A08D2}" type="presOf" srcId="{51150609-3611-4FEC-B57D-958EC4C5B42E}" destId="{7E037749-389F-4EE5-986F-00CBB476A6A3}" srcOrd="0" destOrd="1" presId="urn:microsoft.com/office/officeart/2005/8/layout/list1"/>
    <dgm:cxn modelId="{770649EA-E5B7-4D5D-B37C-C971A3FC8E7A}" type="presOf" srcId="{9E406E75-908C-4E0A-8EB9-820E7805F41F}" destId="{475759F3-1343-4F23-8396-761F712F44C6}" srcOrd="1" destOrd="0" presId="urn:microsoft.com/office/officeart/2005/8/layout/list1"/>
    <dgm:cxn modelId="{A70B66F4-9676-49D8-836B-958A61776FF7}" srcId="{924F5A8D-21D8-4608-AF34-8D78A703C98D}" destId="{F6285837-6C07-4FC7-A1A8-E7D3E75C4078}" srcOrd="2" destOrd="0" parTransId="{C774EC00-5FAD-4B95-9A7D-CE8C4BD076F6}" sibTransId="{2FC978B8-E790-4FC3-9BF2-111A2DF50697}"/>
    <dgm:cxn modelId="{385A76F4-1880-4B61-92C1-CCF52D8F7C98}" type="presOf" srcId="{BCD5F0A8-109D-40A6-9584-36F603707AD2}" destId="{FFEA787F-FC95-48EA-9B1D-1DE992A0F69E}" srcOrd="0" destOrd="0" presId="urn:microsoft.com/office/officeart/2005/8/layout/list1"/>
    <dgm:cxn modelId="{AB51F8F4-89B8-4AA0-8C3B-DCADFAC73809}" srcId="{F6285837-6C07-4FC7-A1A8-E7D3E75C4078}" destId="{51150609-3611-4FEC-B57D-958EC4C5B42E}" srcOrd="1" destOrd="0" parTransId="{4F569336-2954-4771-9F44-1F0E5D796B79}" sibTransId="{582A4D12-A6B1-4527-B03E-C5D301C4FAF2}"/>
    <dgm:cxn modelId="{A6047CFA-2D78-421E-8D89-AD29CA5B48EC}" srcId="{2C728375-9B31-456B-9B48-91EAC8F230BF}" destId="{83D96363-7030-4E45-84D3-62A8E24701DD}" srcOrd="0" destOrd="0" parTransId="{7868D544-5FA3-4E0F-B78A-A1FACF53D30E}" sibTransId="{6B358614-B838-4E90-AAF9-19B8AAC10E28}"/>
    <dgm:cxn modelId="{E9540CFB-E1EC-4669-89C5-5FF77591BEDC}" type="presOf" srcId="{2BBDF59B-6C02-4471-9D8A-0F0A0B182D0D}" destId="{FFEA787F-FC95-48EA-9B1D-1DE992A0F69E}" srcOrd="0" destOrd="2" presId="urn:microsoft.com/office/officeart/2005/8/layout/list1"/>
    <dgm:cxn modelId="{60F98B5C-D24A-497A-A034-18F16F37BC2D}" type="presParOf" srcId="{2D3D8C95-4D54-44A1-98F3-DD6C0A35274F}" destId="{917EF573-B4B5-4ACB-A8A9-8CB4D65EEDA8}" srcOrd="0" destOrd="0" presId="urn:microsoft.com/office/officeart/2005/8/layout/list1"/>
    <dgm:cxn modelId="{104CBC98-C2F5-4CE3-BE72-A0EB93A878C0}" type="presParOf" srcId="{917EF573-B4B5-4ACB-A8A9-8CB4D65EEDA8}" destId="{188685BA-6630-49D4-B083-9200274F6EA6}" srcOrd="0" destOrd="0" presId="urn:microsoft.com/office/officeart/2005/8/layout/list1"/>
    <dgm:cxn modelId="{3DC1C50C-167C-4525-B3A6-A0CDDE6EF425}" type="presParOf" srcId="{917EF573-B4B5-4ACB-A8A9-8CB4D65EEDA8}" destId="{D01D9129-59ED-4B39-A040-56C46404582D}" srcOrd="1" destOrd="0" presId="urn:microsoft.com/office/officeart/2005/8/layout/list1"/>
    <dgm:cxn modelId="{4657842D-6F6E-4A35-85D7-9E12FD6E7736}" type="presParOf" srcId="{2D3D8C95-4D54-44A1-98F3-DD6C0A35274F}" destId="{3B6D8AFC-BD3C-46B0-91FA-CC2530E6FB99}" srcOrd="1" destOrd="0" presId="urn:microsoft.com/office/officeart/2005/8/layout/list1"/>
    <dgm:cxn modelId="{33F83941-9155-4CA4-A13C-D080BC71FA3A}" type="presParOf" srcId="{2D3D8C95-4D54-44A1-98F3-DD6C0A35274F}" destId="{FFEA787F-FC95-48EA-9B1D-1DE992A0F69E}" srcOrd="2" destOrd="0" presId="urn:microsoft.com/office/officeart/2005/8/layout/list1"/>
    <dgm:cxn modelId="{C4296E3F-2A3A-4E17-8003-87FACC63F5B3}" type="presParOf" srcId="{2D3D8C95-4D54-44A1-98F3-DD6C0A35274F}" destId="{8621DB5C-0417-4A1C-A954-7EFA64BA3975}" srcOrd="3" destOrd="0" presId="urn:microsoft.com/office/officeart/2005/8/layout/list1"/>
    <dgm:cxn modelId="{77772EEC-0136-48B2-8B9D-16D76A47F971}" type="presParOf" srcId="{2D3D8C95-4D54-44A1-98F3-DD6C0A35274F}" destId="{486741F5-A9A1-4C2C-B5C4-7AAA5E9FAA87}" srcOrd="4" destOrd="0" presId="urn:microsoft.com/office/officeart/2005/8/layout/list1"/>
    <dgm:cxn modelId="{78666BE3-4F37-463B-91F1-34EE587E9472}" type="presParOf" srcId="{486741F5-A9A1-4C2C-B5C4-7AAA5E9FAA87}" destId="{10D1DBD3-02EF-4D89-9076-2DDEF14E89D9}" srcOrd="0" destOrd="0" presId="urn:microsoft.com/office/officeart/2005/8/layout/list1"/>
    <dgm:cxn modelId="{7C9D2827-DEF5-4A76-826E-C4E8BB7027BB}" type="presParOf" srcId="{486741F5-A9A1-4C2C-B5C4-7AAA5E9FAA87}" destId="{475759F3-1343-4F23-8396-761F712F44C6}" srcOrd="1" destOrd="0" presId="urn:microsoft.com/office/officeart/2005/8/layout/list1"/>
    <dgm:cxn modelId="{660496C7-BDDC-4C64-BA52-1D408BC52EF1}" type="presParOf" srcId="{2D3D8C95-4D54-44A1-98F3-DD6C0A35274F}" destId="{2F408EB1-0708-4375-8D09-DECE43EFDF99}" srcOrd="5" destOrd="0" presId="urn:microsoft.com/office/officeart/2005/8/layout/list1"/>
    <dgm:cxn modelId="{B46879C6-C2CE-4B12-937B-84BBD0CF2BFD}" type="presParOf" srcId="{2D3D8C95-4D54-44A1-98F3-DD6C0A35274F}" destId="{716480BC-6129-4DA2-BBE2-E5387D00ACB6}" srcOrd="6" destOrd="0" presId="urn:microsoft.com/office/officeart/2005/8/layout/list1"/>
    <dgm:cxn modelId="{2059CCC4-3B31-49D7-9EE7-3418C38D4C3B}" type="presParOf" srcId="{2D3D8C95-4D54-44A1-98F3-DD6C0A35274F}" destId="{50065D16-0852-4076-B221-13F4E25D9D63}" srcOrd="7" destOrd="0" presId="urn:microsoft.com/office/officeart/2005/8/layout/list1"/>
    <dgm:cxn modelId="{2CA84577-BF36-46C0-BF2A-B63343ED48F2}" type="presParOf" srcId="{2D3D8C95-4D54-44A1-98F3-DD6C0A35274F}" destId="{924E8FFF-311C-4EA7-946A-1F14BE63437D}" srcOrd="8" destOrd="0" presId="urn:microsoft.com/office/officeart/2005/8/layout/list1"/>
    <dgm:cxn modelId="{EE239485-E1B3-4D71-B3F5-3AF23468B419}" type="presParOf" srcId="{924E8FFF-311C-4EA7-946A-1F14BE63437D}" destId="{5C1DC1E5-2651-425D-A3FC-53EF559049A9}" srcOrd="0" destOrd="0" presId="urn:microsoft.com/office/officeart/2005/8/layout/list1"/>
    <dgm:cxn modelId="{DA9E092D-63FE-43A5-8AC5-04E4922352C0}" type="presParOf" srcId="{924E8FFF-311C-4EA7-946A-1F14BE63437D}" destId="{BB9A1111-CAEA-49A9-A6D3-6EF5DF9DDE8D}" srcOrd="1" destOrd="0" presId="urn:microsoft.com/office/officeart/2005/8/layout/list1"/>
    <dgm:cxn modelId="{82CA7B2D-8FF3-45BA-B188-5B9A89972C8D}" type="presParOf" srcId="{2D3D8C95-4D54-44A1-98F3-DD6C0A35274F}" destId="{F328BCF9-7324-48D2-A795-9A116F7EA50E}" srcOrd="9" destOrd="0" presId="urn:microsoft.com/office/officeart/2005/8/layout/list1"/>
    <dgm:cxn modelId="{733D10B9-225A-4C0F-ACE2-5F15CD6D4F43}" type="presParOf" srcId="{2D3D8C95-4D54-44A1-98F3-DD6C0A35274F}" destId="{7E037749-389F-4EE5-986F-00CBB476A6A3}"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CB3E2F8-A333-419C-81EC-390179275DF9}"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EE23B4F8-D4CF-40A1-A8CF-766F84904B70}">
      <dgm:prSet phldrT="[Text]"/>
      <dgm:spPr/>
      <dgm:t>
        <a:bodyPr/>
        <a:lstStyle/>
        <a:p>
          <a:r>
            <a:rPr lang="en-US" u="none" dirty="0"/>
            <a:t>Health Benefit Coverage for Immigrant Seniors </a:t>
          </a:r>
        </a:p>
      </dgm:t>
    </dgm:pt>
    <dgm:pt modelId="{08A11FAC-A3E8-460C-A577-253120A8D9E6}" type="parTrans" cxnId="{E0517C02-0434-4A54-ACF9-29E1643C2775}">
      <dgm:prSet/>
      <dgm:spPr/>
      <dgm:t>
        <a:bodyPr/>
        <a:lstStyle/>
        <a:p>
          <a:endParaRPr lang="en-US"/>
        </a:p>
      </dgm:t>
    </dgm:pt>
    <dgm:pt modelId="{9A717C88-5F2A-4306-8178-D6625DA088F4}" type="sibTrans" cxnId="{E0517C02-0434-4A54-ACF9-29E1643C2775}">
      <dgm:prSet/>
      <dgm:spPr/>
      <dgm:t>
        <a:bodyPr/>
        <a:lstStyle/>
        <a:p>
          <a:endParaRPr lang="en-US"/>
        </a:p>
      </dgm:t>
    </dgm:pt>
    <dgm:pt modelId="{3EF0C947-8DB2-43D4-B6B7-FBA0B6CD9C84}">
      <dgm:prSet/>
      <dgm:spPr/>
      <dgm:t>
        <a:bodyPr/>
        <a:lstStyle/>
        <a:p>
          <a:r>
            <a:rPr lang="en-US" dirty="0"/>
            <a:t>Aged 65+ that do not otherwise qualify for Medicaid because of immigration status and are not Legal Permanent Residents</a:t>
          </a:r>
        </a:p>
      </dgm:t>
    </dgm:pt>
    <dgm:pt modelId="{80E02722-C847-471C-B267-70704ED2DE41}" type="parTrans" cxnId="{CA27FCB5-284F-4E85-B47A-BDB2FD321176}">
      <dgm:prSet/>
      <dgm:spPr/>
      <dgm:t>
        <a:bodyPr/>
        <a:lstStyle/>
        <a:p>
          <a:endParaRPr lang="en-US"/>
        </a:p>
      </dgm:t>
    </dgm:pt>
    <dgm:pt modelId="{6196696C-3B9F-4728-BC8D-38ADB75B058D}" type="sibTrans" cxnId="{CA27FCB5-284F-4E85-B47A-BDB2FD321176}">
      <dgm:prSet/>
      <dgm:spPr/>
      <dgm:t>
        <a:bodyPr/>
        <a:lstStyle/>
        <a:p>
          <a:endParaRPr lang="en-US"/>
        </a:p>
      </dgm:t>
    </dgm:pt>
    <dgm:pt modelId="{E4327586-D976-49F3-8485-606075CFF0AF}">
      <dgm:prSet/>
      <dgm:spPr/>
      <dgm:t>
        <a:bodyPr/>
        <a:lstStyle/>
        <a:p>
          <a:r>
            <a:rPr lang="en-US" dirty="0"/>
            <a:t>Modeled after AABD Medicaid </a:t>
          </a:r>
        </a:p>
      </dgm:t>
    </dgm:pt>
    <dgm:pt modelId="{CAD7BDE1-1D6B-4BBC-9143-3636D8CD5C6C}" type="parTrans" cxnId="{DD00549B-FB8B-4784-A01C-ADFDD600855B}">
      <dgm:prSet/>
      <dgm:spPr/>
      <dgm:t>
        <a:bodyPr/>
        <a:lstStyle/>
        <a:p>
          <a:endParaRPr lang="en-US"/>
        </a:p>
      </dgm:t>
    </dgm:pt>
    <dgm:pt modelId="{48CFE89B-9AD3-4C7D-948E-3443B2405F75}" type="sibTrans" cxnId="{DD00549B-FB8B-4784-A01C-ADFDD600855B}">
      <dgm:prSet/>
      <dgm:spPr/>
      <dgm:t>
        <a:bodyPr/>
        <a:lstStyle/>
        <a:p>
          <a:endParaRPr lang="en-US"/>
        </a:p>
      </dgm:t>
    </dgm:pt>
    <dgm:pt modelId="{04250235-88A1-49F3-9A80-E5666E0000D1}">
      <dgm:prSet/>
      <dgm:spPr/>
      <dgm:t>
        <a:bodyPr/>
        <a:lstStyle/>
        <a:p>
          <a:r>
            <a:rPr lang="en-US" dirty="0"/>
            <a:t>Household definition</a:t>
          </a:r>
        </a:p>
      </dgm:t>
    </dgm:pt>
    <dgm:pt modelId="{4196A8CF-034E-4BF3-953E-BD6104EAC9A3}" type="parTrans" cxnId="{4A94A572-B230-40EE-B275-120D37AA492E}">
      <dgm:prSet/>
      <dgm:spPr/>
      <dgm:t>
        <a:bodyPr/>
        <a:lstStyle/>
        <a:p>
          <a:endParaRPr lang="en-US"/>
        </a:p>
      </dgm:t>
    </dgm:pt>
    <dgm:pt modelId="{031A610F-BDB8-408D-A575-B4848477C03B}" type="sibTrans" cxnId="{4A94A572-B230-40EE-B275-120D37AA492E}">
      <dgm:prSet/>
      <dgm:spPr/>
      <dgm:t>
        <a:bodyPr/>
        <a:lstStyle/>
        <a:p>
          <a:endParaRPr lang="en-US"/>
        </a:p>
      </dgm:t>
    </dgm:pt>
    <dgm:pt modelId="{D8E1C4E0-76CD-4743-9F97-2BA2B91766BA}">
      <dgm:prSet/>
      <dgm:spPr/>
      <dgm:t>
        <a:bodyPr/>
        <a:lstStyle/>
        <a:p>
          <a:r>
            <a:rPr lang="en-US" dirty="0"/>
            <a:t>Income limits: Under 100% FPL</a:t>
          </a:r>
        </a:p>
      </dgm:t>
    </dgm:pt>
    <dgm:pt modelId="{6002471C-F0B7-408C-9B00-B8895E5C0729}" type="parTrans" cxnId="{ADB4AD81-6C3B-4363-A137-151064F211E7}">
      <dgm:prSet/>
      <dgm:spPr/>
      <dgm:t>
        <a:bodyPr/>
        <a:lstStyle/>
        <a:p>
          <a:endParaRPr lang="en-US"/>
        </a:p>
      </dgm:t>
    </dgm:pt>
    <dgm:pt modelId="{7DB88A30-1821-47E9-B41B-C42753E2AA68}" type="sibTrans" cxnId="{ADB4AD81-6C3B-4363-A137-151064F211E7}">
      <dgm:prSet/>
      <dgm:spPr/>
      <dgm:t>
        <a:bodyPr/>
        <a:lstStyle/>
        <a:p>
          <a:endParaRPr lang="en-US"/>
        </a:p>
      </dgm:t>
    </dgm:pt>
    <dgm:pt modelId="{5E32D542-1F85-4441-A42A-1A94B6CBAC44}">
      <dgm:prSet/>
      <dgm:spPr/>
      <dgm:t>
        <a:bodyPr/>
        <a:lstStyle/>
        <a:p>
          <a:r>
            <a:rPr lang="en-US" dirty="0"/>
            <a:t>Asset limits: Under $17,500</a:t>
          </a:r>
        </a:p>
      </dgm:t>
    </dgm:pt>
    <dgm:pt modelId="{01BEC5D3-1EB9-4E9F-98CB-B40D34B42621}" type="parTrans" cxnId="{EA2D2DA3-7132-4043-A381-6F22C54BF230}">
      <dgm:prSet/>
      <dgm:spPr/>
      <dgm:t>
        <a:bodyPr/>
        <a:lstStyle/>
        <a:p>
          <a:endParaRPr lang="en-US"/>
        </a:p>
      </dgm:t>
    </dgm:pt>
    <dgm:pt modelId="{8DA73383-894E-4B9B-AABF-20B3D43D91D1}" type="sibTrans" cxnId="{EA2D2DA3-7132-4043-A381-6F22C54BF230}">
      <dgm:prSet/>
      <dgm:spPr/>
      <dgm:t>
        <a:bodyPr/>
        <a:lstStyle/>
        <a:p>
          <a:endParaRPr lang="en-US"/>
        </a:p>
      </dgm:t>
    </dgm:pt>
    <dgm:pt modelId="{D49DEC7B-380B-49B2-AAC0-50412B444CE3}">
      <dgm:prSet/>
      <dgm:spPr/>
      <dgm:t>
        <a:bodyPr/>
        <a:lstStyle/>
        <a:p>
          <a:r>
            <a:rPr lang="en-US" dirty="0"/>
            <a:t>Spenddown is available – for now.</a:t>
          </a:r>
        </a:p>
      </dgm:t>
    </dgm:pt>
    <dgm:pt modelId="{5453C436-B4CC-45D5-A47E-AED25C6AD24E}" type="parTrans" cxnId="{0058AB7F-4DB8-49E2-91E3-6C919BF93C4F}">
      <dgm:prSet/>
      <dgm:spPr/>
      <dgm:t>
        <a:bodyPr/>
        <a:lstStyle/>
        <a:p>
          <a:endParaRPr lang="en-US"/>
        </a:p>
      </dgm:t>
    </dgm:pt>
    <dgm:pt modelId="{684EC381-E1C6-4854-AFF8-36F92E33B25F}" type="sibTrans" cxnId="{0058AB7F-4DB8-49E2-91E3-6C919BF93C4F}">
      <dgm:prSet/>
      <dgm:spPr/>
      <dgm:t>
        <a:bodyPr/>
        <a:lstStyle/>
        <a:p>
          <a:endParaRPr lang="en-US"/>
        </a:p>
      </dgm:t>
    </dgm:pt>
    <dgm:pt modelId="{74FDB413-0553-4939-B528-3AB56E1311A6}">
      <dgm:prSet/>
      <dgm:spPr/>
      <dgm:t>
        <a:bodyPr/>
        <a:lstStyle/>
        <a:p>
          <a:r>
            <a:rPr lang="en-US" dirty="0"/>
            <a:t>Does not cover Long-term care</a:t>
          </a:r>
        </a:p>
      </dgm:t>
    </dgm:pt>
    <dgm:pt modelId="{6FF4FD53-14F8-49E3-B1F1-532F118DC9A2}" type="parTrans" cxnId="{CF9637B2-443D-41C9-8F85-B7932613EF96}">
      <dgm:prSet/>
      <dgm:spPr/>
      <dgm:t>
        <a:bodyPr/>
        <a:lstStyle/>
        <a:p>
          <a:endParaRPr lang="en-US"/>
        </a:p>
      </dgm:t>
    </dgm:pt>
    <dgm:pt modelId="{CAED5EBE-B520-48C0-9B7E-45580D1E9512}" type="sibTrans" cxnId="{CF9637B2-443D-41C9-8F85-B7932613EF96}">
      <dgm:prSet/>
      <dgm:spPr/>
      <dgm:t>
        <a:bodyPr/>
        <a:lstStyle/>
        <a:p>
          <a:endParaRPr lang="en-US"/>
        </a:p>
      </dgm:t>
    </dgm:pt>
    <dgm:pt modelId="{FB192E63-5A59-409C-8876-1186EF5A978C}">
      <dgm:prSet/>
      <dgm:spPr/>
      <dgm:t>
        <a:bodyPr/>
        <a:lstStyle/>
        <a:p>
          <a:r>
            <a:rPr lang="en-US" u="none" dirty="0"/>
            <a:t>Health Benefits Coverage for Immigrant Adults  </a:t>
          </a:r>
        </a:p>
      </dgm:t>
    </dgm:pt>
    <dgm:pt modelId="{88E9C68C-9FB8-4378-B693-46A296DAB2F6}" type="parTrans" cxnId="{302E2069-DBA9-4880-A969-7F3ACC14F76C}">
      <dgm:prSet/>
      <dgm:spPr/>
      <dgm:t>
        <a:bodyPr/>
        <a:lstStyle/>
        <a:p>
          <a:endParaRPr lang="en-US"/>
        </a:p>
      </dgm:t>
    </dgm:pt>
    <dgm:pt modelId="{F14F7CA0-6BA1-4339-96DB-3680F426E358}" type="sibTrans" cxnId="{302E2069-DBA9-4880-A969-7F3ACC14F76C}">
      <dgm:prSet/>
      <dgm:spPr/>
      <dgm:t>
        <a:bodyPr/>
        <a:lstStyle/>
        <a:p>
          <a:endParaRPr lang="en-US"/>
        </a:p>
      </dgm:t>
    </dgm:pt>
    <dgm:pt modelId="{5B3D4316-65B9-4B40-88BC-959F40843988}">
      <dgm:prSet/>
      <dgm:spPr/>
      <dgm:t>
        <a:bodyPr/>
        <a:lstStyle/>
        <a:p>
          <a:r>
            <a:rPr lang="en-US" dirty="0"/>
            <a:t>Aged 42-64 that do not otherwise qualify for Medicaid because of immigration status</a:t>
          </a:r>
        </a:p>
      </dgm:t>
    </dgm:pt>
    <dgm:pt modelId="{0D43C48E-B18C-4C40-9938-9BC7983A0438}" type="parTrans" cxnId="{5EAD9A82-E538-4858-AEC8-A67C7168F8D6}">
      <dgm:prSet/>
      <dgm:spPr/>
      <dgm:t>
        <a:bodyPr/>
        <a:lstStyle/>
        <a:p>
          <a:endParaRPr lang="en-US"/>
        </a:p>
      </dgm:t>
    </dgm:pt>
    <dgm:pt modelId="{392177F2-8687-43F8-AB3F-1FACCCA54BCB}" type="sibTrans" cxnId="{5EAD9A82-E538-4858-AEC8-A67C7168F8D6}">
      <dgm:prSet/>
      <dgm:spPr/>
      <dgm:t>
        <a:bodyPr/>
        <a:lstStyle/>
        <a:p>
          <a:endParaRPr lang="en-US"/>
        </a:p>
      </dgm:t>
    </dgm:pt>
    <dgm:pt modelId="{2C20173B-C2F8-4CA3-9272-52C6E0366F78}">
      <dgm:prSet/>
      <dgm:spPr/>
      <dgm:t>
        <a:bodyPr/>
        <a:lstStyle/>
        <a:p>
          <a:r>
            <a:rPr lang="en-US" dirty="0"/>
            <a:t>Modeled after ACA Medicaid</a:t>
          </a:r>
        </a:p>
      </dgm:t>
    </dgm:pt>
    <dgm:pt modelId="{9D03AAB8-0E2D-410F-9611-90A145E8F668}" type="parTrans" cxnId="{29F54122-BCEF-46D0-B375-79812BFAB89F}">
      <dgm:prSet/>
      <dgm:spPr/>
      <dgm:t>
        <a:bodyPr/>
        <a:lstStyle/>
        <a:p>
          <a:endParaRPr lang="en-US"/>
        </a:p>
      </dgm:t>
    </dgm:pt>
    <dgm:pt modelId="{6E72695B-07AE-47FC-A794-86E24E473C43}" type="sibTrans" cxnId="{29F54122-BCEF-46D0-B375-79812BFAB89F}">
      <dgm:prSet/>
      <dgm:spPr/>
      <dgm:t>
        <a:bodyPr/>
        <a:lstStyle/>
        <a:p>
          <a:endParaRPr lang="en-US"/>
        </a:p>
      </dgm:t>
    </dgm:pt>
    <dgm:pt modelId="{D9810F2B-58BC-4678-939A-EC9BFD732BEE}">
      <dgm:prSet/>
      <dgm:spPr/>
      <dgm:t>
        <a:bodyPr/>
        <a:lstStyle/>
        <a:p>
          <a:r>
            <a:rPr lang="en-US" dirty="0"/>
            <a:t>Household definition</a:t>
          </a:r>
        </a:p>
      </dgm:t>
    </dgm:pt>
    <dgm:pt modelId="{1153508B-F3DD-46B1-99B2-96E7F22B9547}" type="parTrans" cxnId="{FCC4C1DE-BA9E-4F70-8CEF-E3B23450B03E}">
      <dgm:prSet/>
      <dgm:spPr/>
      <dgm:t>
        <a:bodyPr/>
        <a:lstStyle/>
        <a:p>
          <a:endParaRPr lang="en-US"/>
        </a:p>
      </dgm:t>
    </dgm:pt>
    <dgm:pt modelId="{7A1425C3-7A1E-4EB6-9C59-10611C7EAFC6}" type="sibTrans" cxnId="{FCC4C1DE-BA9E-4F70-8CEF-E3B23450B03E}">
      <dgm:prSet/>
      <dgm:spPr/>
      <dgm:t>
        <a:bodyPr/>
        <a:lstStyle/>
        <a:p>
          <a:endParaRPr lang="en-US"/>
        </a:p>
      </dgm:t>
    </dgm:pt>
    <dgm:pt modelId="{E85EC889-67A7-44B1-91F8-181952449E3D}">
      <dgm:prSet/>
      <dgm:spPr/>
      <dgm:t>
        <a:bodyPr/>
        <a:lstStyle/>
        <a:p>
          <a:r>
            <a:rPr lang="en-US" dirty="0"/>
            <a:t>Income limits</a:t>
          </a:r>
        </a:p>
      </dgm:t>
    </dgm:pt>
    <dgm:pt modelId="{964A1CE9-64D9-4219-BA83-4C6CD9C928BF}" type="parTrans" cxnId="{1772A1A7-9CC6-46F7-A582-43694F377E46}">
      <dgm:prSet/>
      <dgm:spPr/>
      <dgm:t>
        <a:bodyPr/>
        <a:lstStyle/>
        <a:p>
          <a:endParaRPr lang="en-US"/>
        </a:p>
      </dgm:t>
    </dgm:pt>
    <dgm:pt modelId="{402F4CCE-4688-4810-8A80-D5C795BF1163}" type="sibTrans" cxnId="{1772A1A7-9CC6-46F7-A582-43694F377E46}">
      <dgm:prSet/>
      <dgm:spPr/>
      <dgm:t>
        <a:bodyPr/>
        <a:lstStyle/>
        <a:p>
          <a:endParaRPr lang="en-US"/>
        </a:p>
      </dgm:t>
    </dgm:pt>
    <dgm:pt modelId="{77AE76B2-73F4-4A91-B48A-E16ADE353981}" type="pres">
      <dgm:prSet presAssocID="{ECB3E2F8-A333-419C-81EC-390179275DF9}" presName="theList" presStyleCnt="0">
        <dgm:presLayoutVars>
          <dgm:dir/>
          <dgm:animLvl val="lvl"/>
          <dgm:resizeHandles val="exact"/>
        </dgm:presLayoutVars>
      </dgm:prSet>
      <dgm:spPr/>
    </dgm:pt>
    <dgm:pt modelId="{F2F2BFF7-9342-4140-85CE-3353FB6765B1}" type="pres">
      <dgm:prSet presAssocID="{EE23B4F8-D4CF-40A1-A8CF-766F84904B70}" presName="compNode" presStyleCnt="0"/>
      <dgm:spPr/>
    </dgm:pt>
    <dgm:pt modelId="{82955118-E5B3-42FD-A79C-0CE71E5D54F8}" type="pres">
      <dgm:prSet presAssocID="{EE23B4F8-D4CF-40A1-A8CF-766F84904B70}" presName="aNode" presStyleLbl="bgShp" presStyleIdx="0" presStyleCnt="2"/>
      <dgm:spPr/>
    </dgm:pt>
    <dgm:pt modelId="{2F2229B1-154D-4CA9-840B-E2CFB81C911D}" type="pres">
      <dgm:prSet presAssocID="{EE23B4F8-D4CF-40A1-A8CF-766F84904B70}" presName="textNode" presStyleLbl="bgShp" presStyleIdx="0" presStyleCnt="2"/>
      <dgm:spPr/>
    </dgm:pt>
    <dgm:pt modelId="{10F37EB9-7278-432E-B30B-4C67180DA7FA}" type="pres">
      <dgm:prSet presAssocID="{EE23B4F8-D4CF-40A1-A8CF-766F84904B70}" presName="compChildNode" presStyleCnt="0"/>
      <dgm:spPr/>
    </dgm:pt>
    <dgm:pt modelId="{13BDCE93-8745-450D-97AD-99D6EBF8E1DB}" type="pres">
      <dgm:prSet presAssocID="{EE23B4F8-D4CF-40A1-A8CF-766F84904B70}" presName="theInnerList" presStyleCnt="0"/>
      <dgm:spPr/>
    </dgm:pt>
    <dgm:pt modelId="{2CA8F0FD-405A-4032-B681-565DD7BF1E1D}" type="pres">
      <dgm:prSet presAssocID="{3EF0C947-8DB2-43D4-B6B7-FBA0B6CD9C84}" presName="childNode" presStyleLbl="node1" presStyleIdx="0" presStyleCnt="4">
        <dgm:presLayoutVars>
          <dgm:bulletEnabled val="1"/>
        </dgm:presLayoutVars>
      </dgm:prSet>
      <dgm:spPr/>
    </dgm:pt>
    <dgm:pt modelId="{97E5D121-424D-466E-BA30-BCFF69CF4E74}" type="pres">
      <dgm:prSet presAssocID="{3EF0C947-8DB2-43D4-B6B7-FBA0B6CD9C84}" presName="aSpace2" presStyleCnt="0"/>
      <dgm:spPr/>
    </dgm:pt>
    <dgm:pt modelId="{82E3972C-6AB7-46B8-87BE-9485AE5B0B80}" type="pres">
      <dgm:prSet presAssocID="{E4327586-D976-49F3-8485-606075CFF0AF}" presName="childNode" presStyleLbl="node1" presStyleIdx="1" presStyleCnt="4">
        <dgm:presLayoutVars>
          <dgm:bulletEnabled val="1"/>
        </dgm:presLayoutVars>
      </dgm:prSet>
      <dgm:spPr/>
    </dgm:pt>
    <dgm:pt modelId="{684A5FBB-2117-46BA-AC78-58050C2FBB55}" type="pres">
      <dgm:prSet presAssocID="{EE23B4F8-D4CF-40A1-A8CF-766F84904B70}" presName="aSpace" presStyleCnt="0"/>
      <dgm:spPr/>
    </dgm:pt>
    <dgm:pt modelId="{B0B05AAA-C97C-4DAD-BD89-FEF9F4687E62}" type="pres">
      <dgm:prSet presAssocID="{FB192E63-5A59-409C-8876-1186EF5A978C}" presName="compNode" presStyleCnt="0"/>
      <dgm:spPr/>
    </dgm:pt>
    <dgm:pt modelId="{F74CCFE0-8F59-49F5-BD15-2701B8BD90A3}" type="pres">
      <dgm:prSet presAssocID="{FB192E63-5A59-409C-8876-1186EF5A978C}" presName="aNode" presStyleLbl="bgShp" presStyleIdx="1" presStyleCnt="2"/>
      <dgm:spPr/>
    </dgm:pt>
    <dgm:pt modelId="{BD070318-6A48-4A5F-A05E-3272BB9FDBF2}" type="pres">
      <dgm:prSet presAssocID="{FB192E63-5A59-409C-8876-1186EF5A978C}" presName="textNode" presStyleLbl="bgShp" presStyleIdx="1" presStyleCnt="2"/>
      <dgm:spPr/>
    </dgm:pt>
    <dgm:pt modelId="{B2183180-0DE8-4E56-8673-CE290DFE280D}" type="pres">
      <dgm:prSet presAssocID="{FB192E63-5A59-409C-8876-1186EF5A978C}" presName="compChildNode" presStyleCnt="0"/>
      <dgm:spPr/>
    </dgm:pt>
    <dgm:pt modelId="{01156F2D-90EB-4923-8EB7-1785F1B40B63}" type="pres">
      <dgm:prSet presAssocID="{FB192E63-5A59-409C-8876-1186EF5A978C}" presName="theInnerList" presStyleCnt="0"/>
      <dgm:spPr/>
    </dgm:pt>
    <dgm:pt modelId="{E23CBF94-B1AA-48A0-98BC-0F9EAF404F13}" type="pres">
      <dgm:prSet presAssocID="{5B3D4316-65B9-4B40-88BC-959F40843988}" presName="childNode" presStyleLbl="node1" presStyleIdx="2" presStyleCnt="4">
        <dgm:presLayoutVars>
          <dgm:bulletEnabled val="1"/>
        </dgm:presLayoutVars>
      </dgm:prSet>
      <dgm:spPr/>
    </dgm:pt>
    <dgm:pt modelId="{6FD31A2F-B098-4602-A96F-2AD9A7081E4E}" type="pres">
      <dgm:prSet presAssocID="{5B3D4316-65B9-4B40-88BC-959F40843988}" presName="aSpace2" presStyleCnt="0"/>
      <dgm:spPr/>
    </dgm:pt>
    <dgm:pt modelId="{CB7436BE-B073-46C8-B8CE-C29EEDB8584A}" type="pres">
      <dgm:prSet presAssocID="{2C20173B-C2F8-4CA3-9272-52C6E0366F78}" presName="childNode" presStyleLbl="node1" presStyleIdx="3" presStyleCnt="4">
        <dgm:presLayoutVars>
          <dgm:bulletEnabled val="1"/>
        </dgm:presLayoutVars>
      </dgm:prSet>
      <dgm:spPr/>
    </dgm:pt>
  </dgm:ptLst>
  <dgm:cxnLst>
    <dgm:cxn modelId="{E0517C02-0434-4A54-ACF9-29E1643C2775}" srcId="{ECB3E2F8-A333-419C-81EC-390179275DF9}" destId="{EE23B4F8-D4CF-40A1-A8CF-766F84904B70}" srcOrd="0" destOrd="0" parTransId="{08A11FAC-A3E8-460C-A577-253120A8D9E6}" sibTransId="{9A717C88-5F2A-4306-8178-D6625DA088F4}"/>
    <dgm:cxn modelId="{A96C9B0F-EF5F-4E7C-96C7-4356A28FE3A5}" type="presOf" srcId="{74FDB413-0553-4939-B528-3AB56E1311A6}" destId="{82E3972C-6AB7-46B8-87BE-9485AE5B0B80}" srcOrd="0" destOrd="5" presId="urn:microsoft.com/office/officeart/2005/8/layout/lProcess2"/>
    <dgm:cxn modelId="{5FFC061F-9EB4-4EBF-97CE-94C816BD0E41}" type="presOf" srcId="{2C20173B-C2F8-4CA3-9272-52C6E0366F78}" destId="{CB7436BE-B073-46C8-B8CE-C29EEDB8584A}" srcOrd="0" destOrd="0" presId="urn:microsoft.com/office/officeart/2005/8/layout/lProcess2"/>
    <dgm:cxn modelId="{29F54122-BCEF-46D0-B375-79812BFAB89F}" srcId="{FB192E63-5A59-409C-8876-1186EF5A978C}" destId="{2C20173B-C2F8-4CA3-9272-52C6E0366F78}" srcOrd="1" destOrd="0" parTransId="{9D03AAB8-0E2D-410F-9611-90A145E8F668}" sibTransId="{6E72695B-07AE-47FC-A794-86E24E473C43}"/>
    <dgm:cxn modelId="{B429692B-4E41-487B-B80E-013D32C1524E}" type="presOf" srcId="{D49DEC7B-380B-49B2-AAC0-50412B444CE3}" destId="{82E3972C-6AB7-46B8-87BE-9485AE5B0B80}" srcOrd="0" destOrd="4" presId="urn:microsoft.com/office/officeart/2005/8/layout/lProcess2"/>
    <dgm:cxn modelId="{45E7EC2D-97DE-4C7E-BA67-E6F4F2F2D893}" type="presOf" srcId="{04250235-88A1-49F3-9A80-E5666E0000D1}" destId="{82E3972C-6AB7-46B8-87BE-9485AE5B0B80}" srcOrd="0" destOrd="1" presId="urn:microsoft.com/office/officeart/2005/8/layout/lProcess2"/>
    <dgm:cxn modelId="{302E2069-DBA9-4880-A969-7F3ACC14F76C}" srcId="{ECB3E2F8-A333-419C-81EC-390179275DF9}" destId="{FB192E63-5A59-409C-8876-1186EF5A978C}" srcOrd="1" destOrd="0" parTransId="{88E9C68C-9FB8-4378-B693-46A296DAB2F6}" sibTransId="{F14F7CA0-6BA1-4339-96DB-3680F426E358}"/>
    <dgm:cxn modelId="{103D6F72-DDE0-47F1-B466-BE4FEFAD19CC}" type="presOf" srcId="{3EF0C947-8DB2-43D4-B6B7-FBA0B6CD9C84}" destId="{2CA8F0FD-405A-4032-B681-565DD7BF1E1D}" srcOrd="0" destOrd="0" presId="urn:microsoft.com/office/officeart/2005/8/layout/lProcess2"/>
    <dgm:cxn modelId="{4A94A572-B230-40EE-B275-120D37AA492E}" srcId="{E4327586-D976-49F3-8485-606075CFF0AF}" destId="{04250235-88A1-49F3-9A80-E5666E0000D1}" srcOrd="0" destOrd="0" parTransId="{4196A8CF-034E-4BF3-953E-BD6104EAC9A3}" sibTransId="{031A610F-BDB8-408D-A575-B4848477C03B}"/>
    <dgm:cxn modelId="{2366F175-304E-4750-83B5-DEDD6997A296}" type="presOf" srcId="{D8E1C4E0-76CD-4743-9F97-2BA2B91766BA}" destId="{82E3972C-6AB7-46B8-87BE-9485AE5B0B80}" srcOrd="0" destOrd="2" presId="urn:microsoft.com/office/officeart/2005/8/layout/lProcess2"/>
    <dgm:cxn modelId="{83B84057-D805-4A19-9AAD-9853DC103C33}" type="presOf" srcId="{E85EC889-67A7-44B1-91F8-181952449E3D}" destId="{CB7436BE-B073-46C8-B8CE-C29EEDB8584A}" srcOrd="0" destOrd="2" presId="urn:microsoft.com/office/officeart/2005/8/layout/lProcess2"/>
    <dgm:cxn modelId="{0058AB7F-4DB8-49E2-91E3-6C919BF93C4F}" srcId="{E4327586-D976-49F3-8485-606075CFF0AF}" destId="{D49DEC7B-380B-49B2-AAC0-50412B444CE3}" srcOrd="3" destOrd="0" parTransId="{5453C436-B4CC-45D5-A47E-AED25C6AD24E}" sibTransId="{684EC381-E1C6-4854-AFF8-36F92E33B25F}"/>
    <dgm:cxn modelId="{29361381-5749-45F7-A758-E730143A247C}" type="presOf" srcId="{EE23B4F8-D4CF-40A1-A8CF-766F84904B70}" destId="{2F2229B1-154D-4CA9-840B-E2CFB81C911D}" srcOrd="1" destOrd="0" presId="urn:microsoft.com/office/officeart/2005/8/layout/lProcess2"/>
    <dgm:cxn modelId="{ADB4AD81-6C3B-4363-A137-151064F211E7}" srcId="{E4327586-D976-49F3-8485-606075CFF0AF}" destId="{D8E1C4E0-76CD-4743-9F97-2BA2B91766BA}" srcOrd="1" destOrd="0" parTransId="{6002471C-F0B7-408C-9B00-B8895E5C0729}" sibTransId="{7DB88A30-1821-47E9-B41B-C42753E2AA68}"/>
    <dgm:cxn modelId="{9349B181-C7DF-4426-9231-DEAEE7240205}" type="presOf" srcId="{EE23B4F8-D4CF-40A1-A8CF-766F84904B70}" destId="{82955118-E5B3-42FD-A79C-0CE71E5D54F8}" srcOrd="0" destOrd="0" presId="urn:microsoft.com/office/officeart/2005/8/layout/lProcess2"/>
    <dgm:cxn modelId="{5EAD9A82-E538-4858-AEC8-A67C7168F8D6}" srcId="{FB192E63-5A59-409C-8876-1186EF5A978C}" destId="{5B3D4316-65B9-4B40-88BC-959F40843988}" srcOrd="0" destOrd="0" parTransId="{0D43C48E-B18C-4C40-9938-9BC7983A0438}" sibTransId="{392177F2-8687-43F8-AB3F-1FACCCA54BCB}"/>
    <dgm:cxn modelId="{D9FD7983-5BF0-4F2B-8437-0C78A81ED955}" type="presOf" srcId="{E4327586-D976-49F3-8485-606075CFF0AF}" destId="{82E3972C-6AB7-46B8-87BE-9485AE5B0B80}" srcOrd="0" destOrd="0" presId="urn:microsoft.com/office/officeart/2005/8/layout/lProcess2"/>
    <dgm:cxn modelId="{DD00549B-FB8B-4784-A01C-ADFDD600855B}" srcId="{EE23B4F8-D4CF-40A1-A8CF-766F84904B70}" destId="{E4327586-D976-49F3-8485-606075CFF0AF}" srcOrd="1" destOrd="0" parTransId="{CAD7BDE1-1D6B-4BBC-9143-3636D8CD5C6C}" sibTransId="{48CFE89B-9AD3-4C7D-948E-3443B2405F75}"/>
    <dgm:cxn modelId="{EA2D2DA3-7132-4043-A381-6F22C54BF230}" srcId="{E4327586-D976-49F3-8485-606075CFF0AF}" destId="{5E32D542-1F85-4441-A42A-1A94B6CBAC44}" srcOrd="2" destOrd="0" parTransId="{01BEC5D3-1EB9-4E9F-98CB-B40D34B42621}" sibTransId="{8DA73383-894E-4B9B-AABF-20B3D43D91D1}"/>
    <dgm:cxn modelId="{1772A1A7-9CC6-46F7-A582-43694F377E46}" srcId="{2C20173B-C2F8-4CA3-9272-52C6E0366F78}" destId="{E85EC889-67A7-44B1-91F8-181952449E3D}" srcOrd="1" destOrd="0" parTransId="{964A1CE9-64D9-4219-BA83-4C6CD9C928BF}" sibTransId="{402F4CCE-4688-4810-8A80-D5C795BF1163}"/>
    <dgm:cxn modelId="{CF9637B2-443D-41C9-8F85-B7932613EF96}" srcId="{E4327586-D976-49F3-8485-606075CFF0AF}" destId="{74FDB413-0553-4939-B528-3AB56E1311A6}" srcOrd="4" destOrd="0" parTransId="{6FF4FD53-14F8-49E3-B1F1-532F118DC9A2}" sibTransId="{CAED5EBE-B520-48C0-9B7E-45580D1E9512}"/>
    <dgm:cxn modelId="{CA27FCB5-284F-4E85-B47A-BDB2FD321176}" srcId="{EE23B4F8-D4CF-40A1-A8CF-766F84904B70}" destId="{3EF0C947-8DB2-43D4-B6B7-FBA0B6CD9C84}" srcOrd="0" destOrd="0" parTransId="{80E02722-C847-471C-B267-70704ED2DE41}" sibTransId="{6196696C-3B9F-4728-BC8D-38ADB75B058D}"/>
    <dgm:cxn modelId="{794AE3D9-BF58-4756-8060-FC5AA6C21D03}" type="presOf" srcId="{FB192E63-5A59-409C-8876-1186EF5A978C}" destId="{F74CCFE0-8F59-49F5-BD15-2701B8BD90A3}" srcOrd="0" destOrd="0" presId="urn:microsoft.com/office/officeart/2005/8/layout/lProcess2"/>
    <dgm:cxn modelId="{FCC4C1DE-BA9E-4F70-8CEF-E3B23450B03E}" srcId="{2C20173B-C2F8-4CA3-9272-52C6E0366F78}" destId="{D9810F2B-58BC-4678-939A-EC9BFD732BEE}" srcOrd="0" destOrd="0" parTransId="{1153508B-F3DD-46B1-99B2-96E7F22B9547}" sibTransId="{7A1425C3-7A1E-4EB6-9C59-10611C7EAFC6}"/>
    <dgm:cxn modelId="{7D8534E1-CF9A-4C3D-8AA4-4D172D1BC926}" type="presOf" srcId="{5E32D542-1F85-4441-A42A-1A94B6CBAC44}" destId="{82E3972C-6AB7-46B8-87BE-9485AE5B0B80}" srcOrd="0" destOrd="3" presId="urn:microsoft.com/office/officeart/2005/8/layout/lProcess2"/>
    <dgm:cxn modelId="{83A21CE5-733D-4A04-9496-28C7E808E0ED}" type="presOf" srcId="{FB192E63-5A59-409C-8876-1186EF5A978C}" destId="{BD070318-6A48-4A5F-A05E-3272BB9FDBF2}" srcOrd="1" destOrd="0" presId="urn:microsoft.com/office/officeart/2005/8/layout/lProcess2"/>
    <dgm:cxn modelId="{482828EC-8787-4EAC-964B-A5B511DC84C2}" type="presOf" srcId="{5B3D4316-65B9-4B40-88BC-959F40843988}" destId="{E23CBF94-B1AA-48A0-98BC-0F9EAF404F13}" srcOrd="0" destOrd="0" presId="urn:microsoft.com/office/officeart/2005/8/layout/lProcess2"/>
    <dgm:cxn modelId="{A65AE3F3-6AD9-4FFC-9FB7-7EF558C9839B}" type="presOf" srcId="{ECB3E2F8-A333-419C-81EC-390179275DF9}" destId="{77AE76B2-73F4-4A91-B48A-E16ADE353981}" srcOrd="0" destOrd="0" presId="urn:microsoft.com/office/officeart/2005/8/layout/lProcess2"/>
    <dgm:cxn modelId="{5825C9F8-BB9D-43E5-9BBD-839EA871FE60}" type="presOf" srcId="{D9810F2B-58BC-4678-939A-EC9BFD732BEE}" destId="{CB7436BE-B073-46C8-B8CE-C29EEDB8584A}" srcOrd="0" destOrd="1" presId="urn:microsoft.com/office/officeart/2005/8/layout/lProcess2"/>
    <dgm:cxn modelId="{BB6A730A-11A6-400C-BEDE-C782D3C9AA68}" type="presParOf" srcId="{77AE76B2-73F4-4A91-B48A-E16ADE353981}" destId="{F2F2BFF7-9342-4140-85CE-3353FB6765B1}" srcOrd="0" destOrd="0" presId="urn:microsoft.com/office/officeart/2005/8/layout/lProcess2"/>
    <dgm:cxn modelId="{53700E94-9BDC-437E-AA83-98769A20934D}" type="presParOf" srcId="{F2F2BFF7-9342-4140-85CE-3353FB6765B1}" destId="{82955118-E5B3-42FD-A79C-0CE71E5D54F8}" srcOrd="0" destOrd="0" presId="urn:microsoft.com/office/officeart/2005/8/layout/lProcess2"/>
    <dgm:cxn modelId="{90CD203F-7A35-4433-855A-7E51E51CA41E}" type="presParOf" srcId="{F2F2BFF7-9342-4140-85CE-3353FB6765B1}" destId="{2F2229B1-154D-4CA9-840B-E2CFB81C911D}" srcOrd="1" destOrd="0" presId="urn:microsoft.com/office/officeart/2005/8/layout/lProcess2"/>
    <dgm:cxn modelId="{8A3F1D69-CA4C-4C29-B79B-E47B4F5CF85B}" type="presParOf" srcId="{F2F2BFF7-9342-4140-85CE-3353FB6765B1}" destId="{10F37EB9-7278-432E-B30B-4C67180DA7FA}" srcOrd="2" destOrd="0" presId="urn:microsoft.com/office/officeart/2005/8/layout/lProcess2"/>
    <dgm:cxn modelId="{F9852BA7-FD5C-4D03-8113-FF97397915E3}" type="presParOf" srcId="{10F37EB9-7278-432E-B30B-4C67180DA7FA}" destId="{13BDCE93-8745-450D-97AD-99D6EBF8E1DB}" srcOrd="0" destOrd="0" presId="urn:microsoft.com/office/officeart/2005/8/layout/lProcess2"/>
    <dgm:cxn modelId="{612377B0-52A8-492B-8D34-B66894FD063B}" type="presParOf" srcId="{13BDCE93-8745-450D-97AD-99D6EBF8E1DB}" destId="{2CA8F0FD-405A-4032-B681-565DD7BF1E1D}" srcOrd="0" destOrd="0" presId="urn:microsoft.com/office/officeart/2005/8/layout/lProcess2"/>
    <dgm:cxn modelId="{931990A5-A81B-42AB-B49F-4E702C097643}" type="presParOf" srcId="{13BDCE93-8745-450D-97AD-99D6EBF8E1DB}" destId="{97E5D121-424D-466E-BA30-BCFF69CF4E74}" srcOrd="1" destOrd="0" presId="urn:microsoft.com/office/officeart/2005/8/layout/lProcess2"/>
    <dgm:cxn modelId="{3A682D39-6BC6-4D19-AE10-A83812213364}" type="presParOf" srcId="{13BDCE93-8745-450D-97AD-99D6EBF8E1DB}" destId="{82E3972C-6AB7-46B8-87BE-9485AE5B0B80}" srcOrd="2" destOrd="0" presId="urn:microsoft.com/office/officeart/2005/8/layout/lProcess2"/>
    <dgm:cxn modelId="{1995388D-A346-4B2F-9E1D-FEBF9EAB802A}" type="presParOf" srcId="{77AE76B2-73F4-4A91-B48A-E16ADE353981}" destId="{684A5FBB-2117-46BA-AC78-58050C2FBB55}" srcOrd="1" destOrd="0" presId="urn:microsoft.com/office/officeart/2005/8/layout/lProcess2"/>
    <dgm:cxn modelId="{ECDA24B7-817D-46B9-95E3-BEA224EB089B}" type="presParOf" srcId="{77AE76B2-73F4-4A91-B48A-E16ADE353981}" destId="{B0B05AAA-C97C-4DAD-BD89-FEF9F4687E62}" srcOrd="2" destOrd="0" presId="urn:microsoft.com/office/officeart/2005/8/layout/lProcess2"/>
    <dgm:cxn modelId="{C5A50847-EC89-4DBE-A30F-7A3CB8D815B0}" type="presParOf" srcId="{B0B05AAA-C97C-4DAD-BD89-FEF9F4687E62}" destId="{F74CCFE0-8F59-49F5-BD15-2701B8BD90A3}" srcOrd="0" destOrd="0" presId="urn:microsoft.com/office/officeart/2005/8/layout/lProcess2"/>
    <dgm:cxn modelId="{BCB92FB5-3CC7-4D5F-A244-D700624B4531}" type="presParOf" srcId="{B0B05AAA-C97C-4DAD-BD89-FEF9F4687E62}" destId="{BD070318-6A48-4A5F-A05E-3272BB9FDBF2}" srcOrd="1" destOrd="0" presId="urn:microsoft.com/office/officeart/2005/8/layout/lProcess2"/>
    <dgm:cxn modelId="{DE086E90-3883-4A4B-AC74-D85274804B9E}" type="presParOf" srcId="{B0B05AAA-C97C-4DAD-BD89-FEF9F4687E62}" destId="{B2183180-0DE8-4E56-8673-CE290DFE280D}" srcOrd="2" destOrd="0" presId="urn:microsoft.com/office/officeart/2005/8/layout/lProcess2"/>
    <dgm:cxn modelId="{A4021328-ABC3-47D4-B398-4D1DE0649611}" type="presParOf" srcId="{B2183180-0DE8-4E56-8673-CE290DFE280D}" destId="{01156F2D-90EB-4923-8EB7-1785F1B40B63}" srcOrd="0" destOrd="0" presId="urn:microsoft.com/office/officeart/2005/8/layout/lProcess2"/>
    <dgm:cxn modelId="{043EFDA4-D66B-4543-96D6-DC436B81D290}" type="presParOf" srcId="{01156F2D-90EB-4923-8EB7-1785F1B40B63}" destId="{E23CBF94-B1AA-48A0-98BC-0F9EAF404F13}" srcOrd="0" destOrd="0" presId="urn:microsoft.com/office/officeart/2005/8/layout/lProcess2"/>
    <dgm:cxn modelId="{B8AB549A-0A3E-4DC3-8B41-57091D0E97DF}" type="presParOf" srcId="{01156F2D-90EB-4923-8EB7-1785F1B40B63}" destId="{6FD31A2F-B098-4602-A96F-2AD9A7081E4E}" srcOrd="1" destOrd="0" presId="urn:microsoft.com/office/officeart/2005/8/layout/lProcess2"/>
    <dgm:cxn modelId="{74864843-0C76-48A1-B219-3E4322A23E24}" type="presParOf" srcId="{01156F2D-90EB-4923-8EB7-1785F1B40B63}" destId="{CB7436BE-B073-46C8-B8CE-C29EEDB8584A}"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24F5A8D-21D8-4608-AF34-8D78A703C98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2078D2C-2E3B-4E59-A658-42C1927F9DFE}">
      <dgm:prSet phldrT="[Text]"/>
      <dgm:spPr/>
      <dgm:t>
        <a:bodyPr/>
        <a:lstStyle/>
        <a:p>
          <a:r>
            <a:rPr lang="en-US" dirty="0"/>
            <a:t>Who?</a:t>
          </a:r>
        </a:p>
      </dgm:t>
    </dgm:pt>
    <dgm:pt modelId="{765EF459-00AD-42CB-A9EC-7A728D1050C3}" type="parTrans" cxnId="{9125AAA9-CCB5-48A2-8FD1-9EBB0A43645C}">
      <dgm:prSet/>
      <dgm:spPr/>
      <dgm:t>
        <a:bodyPr/>
        <a:lstStyle/>
        <a:p>
          <a:endParaRPr lang="en-US"/>
        </a:p>
      </dgm:t>
    </dgm:pt>
    <dgm:pt modelId="{28496C84-5911-4781-B00D-DC251FBE993F}" type="sibTrans" cxnId="{9125AAA9-CCB5-48A2-8FD1-9EBB0A43645C}">
      <dgm:prSet/>
      <dgm:spPr/>
      <dgm:t>
        <a:bodyPr/>
        <a:lstStyle/>
        <a:p>
          <a:endParaRPr lang="en-US"/>
        </a:p>
      </dgm:t>
    </dgm:pt>
    <dgm:pt modelId="{BCD5F0A8-109D-40A6-9584-36F603707AD2}">
      <dgm:prSet/>
      <dgm:spPr/>
      <dgm:t>
        <a:bodyPr/>
        <a:lstStyle/>
        <a:p>
          <a:r>
            <a:rPr lang="en-US" dirty="0"/>
            <a:t>Receiving services through a federally funded torture center</a:t>
          </a:r>
        </a:p>
      </dgm:t>
    </dgm:pt>
    <dgm:pt modelId="{2F3C0266-A14D-47BA-BEEC-05F2E341757F}" type="parTrans" cxnId="{ED408F39-FDFC-4724-A30B-A2DC7CB03311}">
      <dgm:prSet/>
      <dgm:spPr/>
      <dgm:t>
        <a:bodyPr/>
        <a:lstStyle/>
        <a:p>
          <a:endParaRPr lang="en-US"/>
        </a:p>
      </dgm:t>
    </dgm:pt>
    <dgm:pt modelId="{741368DD-D0B4-4D18-88A7-9B709D6F3590}" type="sibTrans" cxnId="{ED408F39-FDFC-4724-A30B-A2DC7CB03311}">
      <dgm:prSet/>
      <dgm:spPr/>
      <dgm:t>
        <a:bodyPr/>
        <a:lstStyle/>
        <a:p>
          <a:endParaRPr lang="en-US"/>
        </a:p>
      </dgm:t>
    </dgm:pt>
    <dgm:pt modelId="{00643200-70AD-46D4-B54C-26F77FA88432}">
      <dgm:prSet/>
      <dgm:spPr/>
      <dgm:t>
        <a:bodyPr/>
        <a:lstStyle/>
        <a:p>
          <a:r>
            <a:rPr lang="en-US" dirty="0"/>
            <a:t>Has applied for T Visa, U Visa, or Asylum (including applications in appeals)</a:t>
          </a:r>
        </a:p>
      </dgm:t>
    </dgm:pt>
    <dgm:pt modelId="{51419B51-3B50-4735-AF68-CC3BC9BB3B6D}" type="parTrans" cxnId="{DF942E0B-48F1-4968-B1CF-F05457DDE1C2}">
      <dgm:prSet/>
      <dgm:spPr/>
      <dgm:t>
        <a:bodyPr/>
        <a:lstStyle/>
        <a:p>
          <a:endParaRPr lang="en-US"/>
        </a:p>
      </dgm:t>
    </dgm:pt>
    <dgm:pt modelId="{4069A69B-6B8C-4C35-9475-8F5E7983EBD2}" type="sibTrans" cxnId="{DF942E0B-48F1-4968-B1CF-F05457DDE1C2}">
      <dgm:prSet/>
      <dgm:spPr/>
      <dgm:t>
        <a:bodyPr/>
        <a:lstStyle/>
        <a:p>
          <a:endParaRPr lang="en-US"/>
        </a:p>
      </dgm:t>
    </dgm:pt>
    <dgm:pt modelId="{B1A05E95-514C-43FC-A277-CEF682E72AA4}">
      <dgm:prSet/>
      <dgm:spPr/>
      <dgm:t>
        <a:bodyPr/>
        <a:lstStyle/>
        <a:p>
          <a:r>
            <a:rPr lang="en-US" dirty="0"/>
            <a:t>U-Visa Holder</a:t>
          </a:r>
        </a:p>
      </dgm:t>
    </dgm:pt>
    <dgm:pt modelId="{46D927DB-4832-4F66-BE1B-F16CA4050E52}" type="parTrans" cxnId="{F730F995-38A4-4520-8CE1-BD5488CAFC3A}">
      <dgm:prSet/>
      <dgm:spPr/>
      <dgm:t>
        <a:bodyPr/>
        <a:lstStyle/>
        <a:p>
          <a:endParaRPr lang="en-US"/>
        </a:p>
      </dgm:t>
    </dgm:pt>
    <dgm:pt modelId="{DACEBD6C-7E31-48C2-9EB2-1A1D82E3C07E}" type="sibTrans" cxnId="{F730F995-38A4-4520-8CE1-BD5488CAFC3A}">
      <dgm:prSet/>
      <dgm:spPr/>
      <dgm:t>
        <a:bodyPr/>
        <a:lstStyle/>
        <a:p>
          <a:endParaRPr lang="en-US"/>
        </a:p>
      </dgm:t>
    </dgm:pt>
    <dgm:pt modelId="{F7B96EC9-AC58-4DD2-B3BC-0C843E51DB59}">
      <dgm:prSet/>
      <dgm:spPr/>
      <dgm:t>
        <a:bodyPr/>
        <a:lstStyle/>
        <a:p>
          <a:r>
            <a:rPr lang="en-US" dirty="0"/>
            <a:t>Starting 10/1/26, T-Visa holders and asylees</a:t>
          </a:r>
        </a:p>
      </dgm:t>
    </dgm:pt>
    <dgm:pt modelId="{5DE0944A-4D72-4FFC-8EA7-2BDB8C33E344}" type="parTrans" cxnId="{29DBBDDF-2B26-4846-9F5E-1DF7D06297A4}">
      <dgm:prSet/>
      <dgm:spPr/>
      <dgm:t>
        <a:bodyPr/>
        <a:lstStyle/>
        <a:p>
          <a:endParaRPr lang="en-US"/>
        </a:p>
      </dgm:t>
    </dgm:pt>
    <dgm:pt modelId="{15BCAC3A-BC3F-4814-9CB4-47D1C67B5671}" type="sibTrans" cxnId="{29DBBDDF-2B26-4846-9F5E-1DF7D06297A4}">
      <dgm:prSet/>
      <dgm:spPr/>
      <dgm:t>
        <a:bodyPr/>
        <a:lstStyle/>
        <a:p>
          <a:endParaRPr lang="en-US"/>
        </a:p>
      </dgm:t>
    </dgm:pt>
    <dgm:pt modelId="{C6AF39D6-E4A0-477B-AEC8-2453CACAEB08}">
      <dgm:prSet/>
      <dgm:spPr/>
      <dgm:t>
        <a:bodyPr/>
        <a:lstStyle/>
        <a:p>
          <a:r>
            <a:rPr lang="en-US" dirty="0"/>
            <a:t>Derivative family members on T-Visa, U-Visa, or Asylum application</a:t>
          </a:r>
        </a:p>
      </dgm:t>
    </dgm:pt>
    <dgm:pt modelId="{F1AA3D1F-3D70-414E-B3DF-E2CC42CA0097}" type="parTrans" cxnId="{5D5EF506-ECC2-4CAB-9A32-F8D3F78B73A1}">
      <dgm:prSet/>
      <dgm:spPr/>
      <dgm:t>
        <a:bodyPr/>
        <a:lstStyle/>
        <a:p>
          <a:endParaRPr lang="en-US"/>
        </a:p>
      </dgm:t>
    </dgm:pt>
    <dgm:pt modelId="{EFDD9ADF-2276-4846-953E-6A91FE9441EC}" type="sibTrans" cxnId="{5D5EF506-ECC2-4CAB-9A32-F8D3F78B73A1}">
      <dgm:prSet/>
      <dgm:spPr/>
      <dgm:t>
        <a:bodyPr/>
        <a:lstStyle/>
        <a:p>
          <a:endParaRPr lang="en-US"/>
        </a:p>
      </dgm:t>
    </dgm:pt>
    <dgm:pt modelId="{C1C1CDE3-DE14-45B5-833A-F6F82F1F8132}">
      <dgm:prSet/>
      <dgm:spPr/>
      <dgm:t>
        <a:bodyPr/>
        <a:lstStyle/>
        <a:p>
          <a:r>
            <a:rPr lang="en-US" dirty="0"/>
            <a:t>Other non-financial requirements</a:t>
          </a:r>
        </a:p>
      </dgm:t>
    </dgm:pt>
    <dgm:pt modelId="{D2E409B4-90A8-4861-9C44-2F28FDDAAEDA}" type="parTrans" cxnId="{014A6AA9-9E8B-4C69-813C-9225589FD4CF}">
      <dgm:prSet/>
      <dgm:spPr/>
      <dgm:t>
        <a:bodyPr/>
        <a:lstStyle/>
        <a:p>
          <a:endParaRPr lang="en-US"/>
        </a:p>
      </dgm:t>
    </dgm:pt>
    <dgm:pt modelId="{AE9D5448-89AE-4F4B-B5C3-BABB650D71F1}" type="sibTrans" cxnId="{014A6AA9-9E8B-4C69-813C-9225589FD4CF}">
      <dgm:prSet/>
      <dgm:spPr/>
      <dgm:t>
        <a:bodyPr/>
        <a:lstStyle/>
        <a:p>
          <a:endParaRPr lang="en-US"/>
        </a:p>
      </dgm:t>
    </dgm:pt>
    <dgm:pt modelId="{A047A84A-6B18-44F7-AD4E-996867D6A1BE}">
      <dgm:prSet/>
      <dgm:spPr/>
      <dgm:t>
        <a:bodyPr/>
        <a:lstStyle/>
        <a:p>
          <a:r>
            <a:rPr lang="en-US" dirty="0"/>
            <a:t>IL Resident</a:t>
          </a:r>
        </a:p>
      </dgm:t>
    </dgm:pt>
    <dgm:pt modelId="{83DDE1DE-CEFC-4768-ACCF-59F86A144F66}" type="parTrans" cxnId="{C82776D2-D9C0-4CD3-BD85-2AB741A011FE}">
      <dgm:prSet/>
      <dgm:spPr/>
      <dgm:t>
        <a:bodyPr/>
        <a:lstStyle/>
        <a:p>
          <a:endParaRPr lang="en-US"/>
        </a:p>
      </dgm:t>
    </dgm:pt>
    <dgm:pt modelId="{02A08429-3333-4886-A7D7-68185F94139F}" type="sibTrans" cxnId="{C82776D2-D9C0-4CD3-BD85-2AB741A011FE}">
      <dgm:prSet/>
      <dgm:spPr/>
      <dgm:t>
        <a:bodyPr/>
        <a:lstStyle/>
        <a:p>
          <a:endParaRPr lang="en-US"/>
        </a:p>
      </dgm:t>
    </dgm:pt>
    <dgm:pt modelId="{67223576-CCF9-4523-88F6-936F40A5AC1E}">
      <dgm:prSet/>
      <dgm:spPr/>
      <dgm:t>
        <a:bodyPr/>
        <a:lstStyle/>
        <a:p>
          <a:r>
            <a:rPr lang="en-US" dirty="0"/>
            <a:t>Does not qualify for federally-funded medical programs</a:t>
          </a:r>
        </a:p>
      </dgm:t>
    </dgm:pt>
    <dgm:pt modelId="{B7BDAF2F-3D42-4A4F-87BE-D407BD544959}" type="parTrans" cxnId="{E8E598E5-8914-4A77-AD75-E8FC8CE9AAC3}">
      <dgm:prSet/>
      <dgm:spPr/>
      <dgm:t>
        <a:bodyPr/>
        <a:lstStyle/>
        <a:p>
          <a:endParaRPr lang="en-US"/>
        </a:p>
      </dgm:t>
    </dgm:pt>
    <dgm:pt modelId="{DE6A1BCE-A322-461E-825E-34729BA33B6A}" type="sibTrans" cxnId="{E8E598E5-8914-4A77-AD75-E8FC8CE9AAC3}">
      <dgm:prSet/>
      <dgm:spPr/>
      <dgm:t>
        <a:bodyPr/>
        <a:lstStyle/>
        <a:p>
          <a:endParaRPr lang="en-US"/>
        </a:p>
      </dgm:t>
    </dgm:pt>
    <dgm:pt modelId="{3791F161-F93A-4FF9-BAF0-D65CBC4452A1}">
      <dgm:prSet/>
      <dgm:spPr/>
      <dgm:t>
        <a:bodyPr/>
        <a:lstStyle/>
        <a:p>
          <a:r>
            <a:rPr lang="en-US" dirty="0"/>
            <a:t>Pregnant/Post-partum</a:t>
          </a:r>
        </a:p>
      </dgm:t>
    </dgm:pt>
    <dgm:pt modelId="{7B127A72-E230-49C9-8B44-E9AD9B57B564}" type="parTrans" cxnId="{900B42C1-816B-4E0A-AD3F-6F4F926E4F67}">
      <dgm:prSet/>
      <dgm:spPr/>
      <dgm:t>
        <a:bodyPr/>
        <a:lstStyle/>
        <a:p>
          <a:endParaRPr lang="en-US"/>
        </a:p>
      </dgm:t>
    </dgm:pt>
    <dgm:pt modelId="{84BD99F1-5686-4614-9AE7-272C3C161196}" type="sibTrans" cxnId="{900B42C1-816B-4E0A-AD3F-6F4F926E4F67}">
      <dgm:prSet/>
      <dgm:spPr/>
      <dgm:t>
        <a:bodyPr/>
        <a:lstStyle/>
        <a:p>
          <a:endParaRPr lang="en-US"/>
        </a:p>
      </dgm:t>
    </dgm:pt>
    <dgm:pt modelId="{991C8648-618C-4656-A067-5B8B5C6306D5}">
      <dgm:prSet/>
      <dgm:spPr/>
      <dgm:t>
        <a:bodyPr/>
        <a:lstStyle/>
        <a:p>
          <a:r>
            <a:rPr lang="en-US" dirty="0"/>
            <a:t>Children under 19</a:t>
          </a:r>
        </a:p>
      </dgm:t>
    </dgm:pt>
    <dgm:pt modelId="{1D5FC374-A639-41E4-8B37-5BA0D0DF9C86}" type="parTrans" cxnId="{AEF70510-3AB0-48EB-8249-8A2DEB6D40AD}">
      <dgm:prSet/>
      <dgm:spPr/>
      <dgm:t>
        <a:bodyPr/>
        <a:lstStyle/>
        <a:p>
          <a:endParaRPr lang="en-US"/>
        </a:p>
      </dgm:t>
    </dgm:pt>
    <dgm:pt modelId="{F9938F2E-B220-4DB8-9EA1-73FC0402B620}" type="sibTrans" cxnId="{AEF70510-3AB0-48EB-8249-8A2DEB6D40AD}">
      <dgm:prSet/>
      <dgm:spPr/>
      <dgm:t>
        <a:bodyPr/>
        <a:lstStyle/>
        <a:p>
          <a:endParaRPr lang="en-US"/>
        </a:p>
      </dgm:t>
    </dgm:pt>
    <dgm:pt modelId="{2D3D8C95-4D54-44A1-98F3-DD6C0A35274F}" type="pres">
      <dgm:prSet presAssocID="{924F5A8D-21D8-4608-AF34-8D78A703C98D}" presName="linear" presStyleCnt="0">
        <dgm:presLayoutVars>
          <dgm:dir/>
          <dgm:animLvl val="lvl"/>
          <dgm:resizeHandles val="exact"/>
        </dgm:presLayoutVars>
      </dgm:prSet>
      <dgm:spPr/>
    </dgm:pt>
    <dgm:pt modelId="{917EF573-B4B5-4ACB-A8A9-8CB4D65EEDA8}" type="pres">
      <dgm:prSet presAssocID="{A2078D2C-2E3B-4E59-A658-42C1927F9DFE}" presName="parentLin" presStyleCnt="0"/>
      <dgm:spPr/>
    </dgm:pt>
    <dgm:pt modelId="{188685BA-6630-49D4-B083-9200274F6EA6}" type="pres">
      <dgm:prSet presAssocID="{A2078D2C-2E3B-4E59-A658-42C1927F9DFE}" presName="parentLeftMargin" presStyleLbl="node1" presStyleIdx="0" presStyleCnt="2"/>
      <dgm:spPr/>
    </dgm:pt>
    <dgm:pt modelId="{D01D9129-59ED-4B39-A040-56C46404582D}" type="pres">
      <dgm:prSet presAssocID="{A2078D2C-2E3B-4E59-A658-42C1927F9DFE}" presName="parentText" presStyleLbl="node1" presStyleIdx="0" presStyleCnt="2">
        <dgm:presLayoutVars>
          <dgm:chMax val="0"/>
          <dgm:bulletEnabled val="1"/>
        </dgm:presLayoutVars>
      </dgm:prSet>
      <dgm:spPr/>
    </dgm:pt>
    <dgm:pt modelId="{3B6D8AFC-BD3C-46B0-91FA-CC2530E6FB99}" type="pres">
      <dgm:prSet presAssocID="{A2078D2C-2E3B-4E59-A658-42C1927F9DFE}" presName="negativeSpace" presStyleCnt="0"/>
      <dgm:spPr/>
    </dgm:pt>
    <dgm:pt modelId="{FFEA787F-FC95-48EA-9B1D-1DE992A0F69E}" type="pres">
      <dgm:prSet presAssocID="{A2078D2C-2E3B-4E59-A658-42C1927F9DFE}" presName="childText" presStyleLbl="conFgAcc1" presStyleIdx="0" presStyleCnt="2">
        <dgm:presLayoutVars>
          <dgm:bulletEnabled val="1"/>
        </dgm:presLayoutVars>
      </dgm:prSet>
      <dgm:spPr/>
    </dgm:pt>
    <dgm:pt modelId="{92D01D51-5498-4F05-ADCC-6F30810198EA}" type="pres">
      <dgm:prSet presAssocID="{28496C84-5911-4781-B00D-DC251FBE993F}" presName="spaceBetweenRectangles" presStyleCnt="0"/>
      <dgm:spPr/>
    </dgm:pt>
    <dgm:pt modelId="{781B6C97-6387-41BC-B6E2-0132BEA04F39}" type="pres">
      <dgm:prSet presAssocID="{C1C1CDE3-DE14-45B5-833A-F6F82F1F8132}" presName="parentLin" presStyleCnt="0"/>
      <dgm:spPr/>
    </dgm:pt>
    <dgm:pt modelId="{5F403491-44C2-44F6-9EB4-F95180C8084A}" type="pres">
      <dgm:prSet presAssocID="{C1C1CDE3-DE14-45B5-833A-F6F82F1F8132}" presName="parentLeftMargin" presStyleLbl="node1" presStyleIdx="0" presStyleCnt="2"/>
      <dgm:spPr/>
    </dgm:pt>
    <dgm:pt modelId="{9E78804E-CECF-445E-B353-4436312AD321}" type="pres">
      <dgm:prSet presAssocID="{C1C1CDE3-DE14-45B5-833A-F6F82F1F8132}" presName="parentText" presStyleLbl="node1" presStyleIdx="1" presStyleCnt="2">
        <dgm:presLayoutVars>
          <dgm:chMax val="0"/>
          <dgm:bulletEnabled val="1"/>
        </dgm:presLayoutVars>
      </dgm:prSet>
      <dgm:spPr/>
    </dgm:pt>
    <dgm:pt modelId="{B6C84514-F2D5-4877-9F3E-A462FE6441AF}" type="pres">
      <dgm:prSet presAssocID="{C1C1CDE3-DE14-45B5-833A-F6F82F1F8132}" presName="negativeSpace" presStyleCnt="0"/>
      <dgm:spPr/>
    </dgm:pt>
    <dgm:pt modelId="{73854FDB-354D-4342-ADC8-FBDF5F98B456}" type="pres">
      <dgm:prSet presAssocID="{C1C1CDE3-DE14-45B5-833A-F6F82F1F8132}" presName="childText" presStyleLbl="conFgAcc1" presStyleIdx="1" presStyleCnt="2">
        <dgm:presLayoutVars>
          <dgm:bulletEnabled val="1"/>
        </dgm:presLayoutVars>
      </dgm:prSet>
      <dgm:spPr/>
    </dgm:pt>
  </dgm:ptLst>
  <dgm:cxnLst>
    <dgm:cxn modelId="{5D5EF506-ECC2-4CAB-9A32-F8D3F78B73A1}" srcId="{A2078D2C-2E3B-4E59-A658-42C1927F9DFE}" destId="{C6AF39D6-E4A0-477B-AEC8-2453CACAEB08}" srcOrd="4" destOrd="0" parTransId="{F1AA3D1F-3D70-414E-B3DF-E2CC42CA0097}" sibTransId="{EFDD9ADF-2276-4846-953E-6A91FE9441EC}"/>
    <dgm:cxn modelId="{DF942E0B-48F1-4968-B1CF-F05457DDE1C2}" srcId="{A2078D2C-2E3B-4E59-A658-42C1927F9DFE}" destId="{00643200-70AD-46D4-B54C-26F77FA88432}" srcOrd="1" destOrd="0" parTransId="{51419B51-3B50-4735-AF68-CC3BC9BB3B6D}" sibTransId="{4069A69B-6B8C-4C35-9475-8F5E7983EBD2}"/>
    <dgm:cxn modelId="{6258F40C-9A88-4917-9784-D98FACC2FB0F}" type="presOf" srcId="{B1A05E95-514C-43FC-A277-CEF682E72AA4}" destId="{FFEA787F-FC95-48EA-9B1D-1DE992A0F69E}" srcOrd="0" destOrd="2" presId="urn:microsoft.com/office/officeart/2005/8/layout/list1"/>
    <dgm:cxn modelId="{AEF70510-3AB0-48EB-8249-8A2DEB6D40AD}" srcId="{67223576-CCF9-4523-88F6-936F40A5AC1E}" destId="{991C8648-618C-4656-A067-5B8B5C6306D5}" srcOrd="1" destOrd="0" parTransId="{1D5FC374-A639-41E4-8B37-5BA0D0DF9C86}" sibTransId="{F9938F2E-B220-4DB8-9EA1-73FC0402B620}"/>
    <dgm:cxn modelId="{F8248634-66C2-4DAC-BF05-70E2B1337325}" type="presOf" srcId="{924F5A8D-21D8-4608-AF34-8D78A703C98D}" destId="{2D3D8C95-4D54-44A1-98F3-DD6C0A35274F}" srcOrd="0" destOrd="0" presId="urn:microsoft.com/office/officeart/2005/8/layout/list1"/>
    <dgm:cxn modelId="{ED408F39-FDFC-4724-A30B-A2DC7CB03311}" srcId="{A2078D2C-2E3B-4E59-A658-42C1927F9DFE}" destId="{BCD5F0A8-109D-40A6-9584-36F603707AD2}" srcOrd="0" destOrd="0" parTransId="{2F3C0266-A14D-47BA-BEEC-05F2E341757F}" sibTransId="{741368DD-D0B4-4D18-88A7-9B709D6F3590}"/>
    <dgm:cxn modelId="{C7EBC73E-6573-4FEB-B944-E3C279F452AC}" type="presOf" srcId="{3791F161-F93A-4FF9-BAF0-D65CBC4452A1}" destId="{73854FDB-354D-4342-ADC8-FBDF5F98B456}" srcOrd="0" destOrd="2" presId="urn:microsoft.com/office/officeart/2005/8/layout/list1"/>
    <dgm:cxn modelId="{12D9DD5C-5A2E-4A6E-AF2F-2B3083D22859}" type="presOf" srcId="{C1C1CDE3-DE14-45B5-833A-F6F82F1F8132}" destId="{9E78804E-CECF-445E-B353-4436312AD321}" srcOrd="1" destOrd="0" presId="urn:microsoft.com/office/officeart/2005/8/layout/list1"/>
    <dgm:cxn modelId="{9EA31A44-871E-4A7D-B6F8-88AEE9860D30}" type="presOf" srcId="{A2078D2C-2E3B-4E59-A658-42C1927F9DFE}" destId="{D01D9129-59ED-4B39-A040-56C46404582D}" srcOrd="1" destOrd="0" presId="urn:microsoft.com/office/officeart/2005/8/layout/list1"/>
    <dgm:cxn modelId="{C5171A68-F931-4D14-A387-E648ADDB1CA6}" type="presOf" srcId="{991C8648-618C-4656-A067-5B8B5C6306D5}" destId="{73854FDB-354D-4342-ADC8-FBDF5F98B456}" srcOrd="0" destOrd="3" presId="urn:microsoft.com/office/officeart/2005/8/layout/list1"/>
    <dgm:cxn modelId="{7D9D3477-EB72-453A-A6F1-6F75A8C844C0}" type="presOf" srcId="{A2078D2C-2E3B-4E59-A658-42C1927F9DFE}" destId="{188685BA-6630-49D4-B083-9200274F6EA6}" srcOrd="0" destOrd="0" presId="urn:microsoft.com/office/officeart/2005/8/layout/list1"/>
    <dgm:cxn modelId="{E891E27A-3D15-4582-B46E-48A7F4D7DAA0}" type="presOf" srcId="{00643200-70AD-46D4-B54C-26F77FA88432}" destId="{FFEA787F-FC95-48EA-9B1D-1DE992A0F69E}" srcOrd="0" destOrd="1" presId="urn:microsoft.com/office/officeart/2005/8/layout/list1"/>
    <dgm:cxn modelId="{AFC42589-03E4-467A-8DB9-C371DCD3FC0D}" type="presOf" srcId="{67223576-CCF9-4523-88F6-936F40A5AC1E}" destId="{73854FDB-354D-4342-ADC8-FBDF5F98B456}" srcOrd="0" destOrd="1" presId="urn:microsoft.com/office/officeart/2005/8/layout/list1"/>
    <dgm:cxn modelId="{F730F995-38A4-4520-8CE1-BD5488CAFC3A}" srcId="{A2078D2C-2E3B-4E59-A658-42C1927F9DFE}" destId="{B1A05E95-514C-43FC-A277-CEF682E72AA4}" srcOrd="2" destOrd="0" parTransId="{46D927DB-4832-4F66-BE1B-F16CA4050E52}" sibTransId="{DACEBD6C-7E31-48C2-9EB2-1A1D82E3C07E}"/>
    <dgm:cxn modelId="{F837D9A1-3139-46A5-8CB8-EB7E1E11DFE3}" type="presOf" srcId="{C6AF39D6-E4A0-477B-AEC8-2453CACAEB08}" destId="{FFEA787F-FC95-48EA-9B1D-1DE992A0F69E}" srcOrd="0" destOrd="4" presId="urn:microsoft.com/office/officeart/2005/8/layout/list1"/>
    <dgm:cxn modelId="{205D42A6-6A35-4B1F-A4FC-ECFCE872E0AA}" type="presOf" srcId="{A047A84A-6B18-44F7-AD4E-996867D6A1BE}" destId="{73854FDB-354D-4342-ADC8-FBDF5F98B456}" srcOrd="0" destOrd="0" presId="urn:microsoft.com/office/officeart/2005/8/layout/list1"/>
    <dgm:cxn modelId="{D5DB6EA7-0E55-4C15-9D81-5CA32F90985E}" type="presOf" srcId="{F7B96EC9-AC58-4DD2-B3BC-0C843E51DB59}" destId="{FFEA787F-FC95-48EA-9B1D-1DE992A0F69E}" srcOrd="0" destOrd="3" presId="urn:microsoft.com/office/officeart/2005/8/layout/list1"/>
    <dgm:cxn modelId="{014A6AA9-9E8B-4C69-813C-9225589FD4CF}" srcId="{924F5A8D-21D8-4608-AF34-8D78A703C98D}" destId="{C1C1CDE3-DE14-45B5-833A-F6F82F1F8132}" srcOrd="1" destOrd="0" parTransId="{D2E409B4-90A8-4861-9C44-2F28FDDAAEDA}" sibTransId="{AE9D5448-89AE-4F4B-B5C3-BABB650D71F1}"/>
    <dgm:cxn modelId="{9125AAA9-CCB5-48A2-8FD1-9EBB0A43645C}" srcId="{924F5A8D-21D8-4608-AF34-8D78A703C98D}" destId="{A2078D2C-2E3B-4E59-A658-42C1927F9DFE}" srcOrd="0" destOrd="0" parTransId="{765EF459-00AD-42CB-A9EC-7A728D1050C3}" sibTransId="{28496C84-5911-4781-B00D-DC251FBE993F}"/>
    <dgm:cxn modelId="{32D004B8-CB7D-49DA-B4C6-9F73FB1C6D6C}" type="presOf" srcId="{BCD5F0A8-109D-40A6-9584-36F603707AD2}" destId="{FFEA787F-FC95-48EA-9B1D-1DE992A0F69E}" srcOrd="0" destOrd="0" presId="urn:microsoft.com/office/officeart/2005/8/layout/list1"/>
    <dgm:cxn modelId="{900B42C1-816B-4E0A-AD3F-6F4F926E4F67}" srcId="{67223576-CCF9-4523-88F6-936F40A5AC1E}" destId="{3791F161-F93A-4FF9-BAF0-D65CBC4452A1}" srcOrd="0" destOrd="0" parTransId="{7B127A72-E230-49C9-8B44-E9AD9B57B564}" sibTransId="{84BD99F1-5686-4614-9AE7-272C3C161196}"/>
    <dgm:cxn modelId="{C82776D2-D9C0-4CD3-BD85-2AB741A011FE}" srcId="{C1C1CDE3-DE14-45B5-833A-F6F82F1F8132}" destId="{A047A84A-6B18-44F7-AD4E-996867D6A1BE}" srcOrd="0" destOrd="0" parTransId="{83DDE1DE-CEFC-4768-ACCF-59F86A144F66}" sibTransId="{02A08429-3333-4886-A7D7-68185F94139F}"/>
    <dgm:cxn modelId="{29DBBDDF-2B26-4846-9F5E-1DF7D06297A4}" srcId="{A2078D2C-2E3B-4E59-A658-42C1927F9DFE}" destId="{F7B96EC9-AC58-4DD2-B3BC-0C843E51DB59}" srcOrd="3" destOrd="0" parTransId="{5DE0944A-4D72-4FFC-8EA7-2BDB8C33E344}" sibTransId="{15BCAC3A-BC3F-4814-9CB4-47D1C67B5671}"/>
    <dgm:cxn modelId="{E8E598E5-8914-4A77-AD75-E8FC8CE9AAC3}" srcId="{C1C1CDE3-DE14-45B5-833A-F6F82F1F8132}" destId="{67223576-CCF9-4523-88F6-936F40A5AC1E}" srcOrd="1" destOrd="0" parTransId="{B7BDAF2F-3D42-4A4F-87BE-D407BD544959}" sibTransId="{DE6A1BCE-A322-461E-825E-34729BA33B6A}"/>
    <dgm:cxn modelId="{5BA7ADF8-A15E-483F-A426-B2147CBA0C40}" type="presOf" srcId="{C1C1CDE3-DE14-45B5-833A-F6F82F1F8132}" destId="{5F403491-44C2-44F6-9EB4-F95180C8084A}" srcOrd="0" destOrd="0" presId="urn:microsoft.com/office/officeart/2005/8/layout/list1"/>
    <dgm:cxn modelId="{C385B9D6-B36B-49E0-90EF-91680AA44416}" type="presParOf" srcId="{2D3D8C95-4D54-44A1-98F3-DD6C0A35274F}" destId="{917EF573-B4B5-4ACB-A8A9-8CB4D65EEDA8}" srcOrd="0" destOrd="0" presId="urn:microsoft.com/office/officeart/2005/8/layout/list1"/>
    <dgm:cxn modelId="{12BB69CA-0AD8-4CA6-BF15-7A95384DF7E8}" type="presParOf" srcId="{917EF573-B4B5-4ACB-A8A9-8CB4D65EEDA8}" destId="{188685BA-6630-49D4-B083-9200274F6EA6}" srcOrd="0" destOrd="0" presId="urn:microsoft.com/office/officeart/2005/8/layout/list1"/>
    <dgm:cxn modelId="{FC784145-5323-4A9D-82CA-26911A9D4E5C}" type="presParOf" srcId="{917EF573-B4B5-4ACB-A8A9-8CB4D65EEDA8}" destId="{D01D9129-59ED-4B39-A040-56C46404582D}" srcOrd="1" destOrd="0" presId="urn:microsoft.com/office/officeart/2005/8/layout/list1"/>
    <dgm:cxn modelId="{AF603253-7277-414A-A7B2-83DAF568944D}" type="presParOf" srcId="{2D3D8C95-4D54-44A1-98F3-DD6C0A35274F}" destId="{3B6D8AFC-BD3C-46B0-91FA-CC2530E6FB99}" srcOrd="1" destOrd="0" presId="urn:microsoft.com/office/officeart/2005/8/layout/list1"/>
    <dgm:cxn modelId="{40D09BBD-95A5-4726-BF73-D5C283AFE509}" type="presParOf" srcId="{2D3D8C95-4D54-44A1-98F3-DD6C0A35274F}" destId="{FFEA787F-FC95-48EA-9B1D-1DE992A0F69E}" srcOrd="2" destOrd="0" presId="urn:microsoft.com/office/officeart/2005/8/layout/list1"/>
    <dgm:cxn modelId="{8BB9F7B6-2E2D-4948-AA1D-E8DA345D5BD8}" type="presParOf" srcId="{2D3D8C95-4D54-44A1-98F3-DD6C0A35274F}" destId="{92D01D51-5498-4F05-ADCC-6F30810198EA}" srcOrd="3" destOrd="0" presId="urn:microsoft.com/office/officeart/2005/8/layout/list1"/>
    <dgm:cxn modelId="{C658E916-2DC5-40FC-99A6-4D9C17D71205}" type="presParOf" srcId="{2D3D8C95-4D54-44A1-98F3-DD6C0A35274F}" destId="{781B6C97-6387-41BC-B6E2-0132BEA04F39}" srcOrd="4" destOrd="0" presId="urn:microsoft.com/office/officeart/2005/8/layout/list1"/>
    <dgm:cxn modelId="{003671F1-2B57-4522-85D1-A5B1FB65ACD9}" type="presParOf" srcId="{781B6C97-6387-41BC-B6E2-0132BEA04F39}" destId="{5F403491-44C2-44F6-9EB4-F95180C8084A}" srcOrd="0" destOrd="0" presId="urn:microsoft.com/office/officeart/2005/8/layout/list1"/>
    <dgm:cxn modelId="{C2291990-F537-494F-96EE-AF2E4D37B51D}" type="presParOf" srcId="{781B6C97-6387-41BC-B6E2-0132BEA04F39}" destId="{9E78804E-CECF-445E-B353-4436312AD321}" srcOrd="1" destOrd="0" presId="urn:microsoft.com/office/officeart/2005/8/layout/list1"/>
    <dgm:cxn modelId="{3368562E-F13F-4951-8364-854A7EB4A4C3}" type="presParOf" srcId="{2D3D8C95-4D54-44A1-98F3-DD6C0A35274F}" destId="{B6C84514-F2D5-4877-9F3E-A462FE6441AF}" srcOrd="5" destOrd="0" presId="urn:microsoft.com/office/officeart/2005/8/layout/list1"/>
    <dgm:cxn modelId="{65E90D97-BB80-4215-965A-95075C3C2783}" type="presParOf" srcId="{2D3D8C95-4D54-44A1-98F3-DD6C0A35274F}" destId="{73854FDB-354D-4342-ADC8-FBDF5F98B456}"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24F5A8D-21D8-4608-AF34-8D78A703C98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2078D2C-2E3B-4E59-A658-42C1927F9DFE}">
      <dgm:prSet phldrT="[Text]"/>
      <dgm:spPr/>
      <dgm:t>
        <a:bodyPr/>
        <a:lstStyle/>
        <a:p>
          <a:r>
            <a:rPr lang="en-US" dirty="0"/>
            <a:t>Financial Requirements</a:t>
          </a:r>
        </a:p>
      </dgm:t>
    </dgm:pt>
    <dgm:pt modelId="{765EF459-00AD-42CB-A9EC-7A728D1050C3}" type="parTrans" cxnId="{9125AAA9-CCB5-48A2-8FD1-9EBB0A43645C}">
      <dgm:prSet/>
      <dgm:spPr/>
      <dgm:t>
        <a:bodyPr/>
        <a:lstStyle/>
        <a:p>
          <a:endParaRPr lang="en-US"/>
        </a:p>
      </dgm:t>
    </dgm:pt>
    <dgm:pt modelId="{28496C84-5911-4781-B00D-DC251FBE993F}" type="sibTrans" cxnId="{9125AAA9-CCB5-48A2-8FD1-9EBB0A43645C}">
      <dgm:prSet/>
      <dgm:spPr/>
      <dgm:t>
        <a:bodyPr/>
        <a:lstStyle/>
        <a:p>
          <a:endParaRPr lang="en-US"/>
        </a:p>
      </dgm:t>
    </dgm:pt>
    <dgm:pt modelId="{BCD5F0A8-109D-40A6-9584-36F603707AD2}">
      <dgm:prSet/>
      <dgm:spPr/>
      <dgm:t>
        <a:bodyPr/>
        <a:lstStyle/>
        <a:p>
          <a:r>
            <a:rPr lang="en-US" dirty="0"/>
            <a:t>Countable income under 100% FPL (AABD Medical rules)</a:t>
          </a:r>
        </a:p>
      </dgm:t>
    </dgm:pt>
    <dgm:pt modelId="{2F3C0266-A14D-47BA-BEEC-05F2E341757F}" type="parTrans" cxnId="{ED408F39-FDFC-4724-A30B-A2DC7CB03311}">
      <dgm:prSet/>
      <dgm:spPr/>
      <dgm:t>
        <a:bodyPr/>
        <a:lstStyle/>
        <a:p>
          <a:endParaRPr lang="en-US"/>
        </a:p>
      </dgm:t>
    </dgm:pt>
    <dgm:pt modelId="{741368DD-D0B4-4D18-88A7-9B709D6F3590}" type="sibTrans" cxnId="{ED408F39-FDFC-4724-A30B-A2DC7CB03311}">
      <dgm:prSet/>
      <dgm:spPr/>
      <dgm:t>
        <a:bodyPr/>
        <a:lstStyle/>
        <a:p>
          <a:endParaRPr lang="en-US"/>
        </a:p>
      </dgm:t>
    </dgm:pt>
    <dgm:pt modelId="{C1C1CDE3-DE14-45B5-833A-F6F82F1F8132}">
      <dgm:prSet/>
      <dgm:spPr/>
      <dgm:t>
        <a:bodyPr/>
        <a:lstStyle/>
        <a:p>
          <a:r>
            <a:rPr lang="en-US" dirty="0"/>
            <a:t>Time Limits</a:t>
          </a:r>
        </a:p>
      </dgm:t>
    </dgm:pt>
    <dgm:pt modelId="{D2E409B4-90A8-4861-9C44-2F28FDDAAEDA}" type="parTrans" cxnId="{014A6AA9-9E8B-4C69-813C-9225589FD4CF}">
      <dgm:prSet/>
      <dgm:spPr/>
      <dgm:t>
        <a:bodyPr/>
        <a:lstStyle/>
        <a:p>
          <a:endParaRPr lang="en-US"/>
        </a:p>
      </dgm:t>
    </dgm:pt>
    <dgm:pt modelId="{AE9D5448-89AE-4F4B-B5C3-BABB650D71F1}" type="sibTrans" cxnId="{014A6AA9-9E8B-4C69-813C-9225589FD4CF}">
      <dgm:prSet/>
      <dgm:spPr/>
      <dgm:t>
        <a:bodyPr/>
        <a:lstStyle/>
        <a:p>
          <a:endParaRPr lang="en-US"/>
        </a:p>
      </dgm:t>
    </dgm:pt>
    <dgm:pt modelId="{A047A84A-6B18-44F7-AD4E-996867D6A1BE}">
      <dgm:prSet/>
      <dgm:spPr/>
      <dgm:t>
        <a:bodyPr/>
        <a:lstStyle/>
        <a:p>
          <a:r>
            <a:rPr lang="en-US" dirty="0"/>
            <a:t>Continuous during T-Visa, U-Visa, or asylum application and appeals</a:t>
          </a:r>
        </a:p>
      </dgm:t>
    </dgm:pt>
    <dgm:pt modelId="{83DDE1DE-CEFC-4768-ACCF-59F86A144F66}" type="parTrans" cxnId="{C82776D2-D9C0-4CD3-BD85-2AB741A011FE}">
      <dgm:prSet/>
      <dgm:spPr/>
      <dgm:t>
        <a:bodyPr/>
        <a:lstStyle/>
        <a:p>
          <a:endParaRPr lang="en-US"/>
        </a:p>
      </dgm:t>
    </dgm:pt>
    <dgm:pt modelId="{02A08429-3333-4886-A7D7-68185F94139F}" type="sibTrans" cxnId="{C82776D2-D9C0-4CD3-BD85-2AB741A011FE}">
      <dgm:prSet/>
      <dgm:spPr/>
      <dgm:t>
        <a:bodyPr/>
        <a:lstStyle/>
        <a:p>
          <a:endParaRPr lang="en-US"/>
        </a:p>
      </dgm:t>
    </dgm:pt>
    <dgm:pt modelId="{8407BE28-B63C-4BDA-9B2E-71CF161FC109}">
      <dgm:prSet/>
      <dgm:spPr/>
      <dgm:t>
        <a:bodyPr/>
        <a:lstStyle/>
        <a:p>
          <a:r>
            <a:rPr lang="en-US" dirty="0"/>
            <a:t>Non-exempt resources under the AABD Resource rules</a:t>
          </a:r>
        </a:p>
      </dgm:t>
    </dgm:pt>
    <dgm:pt modelId="{BC8A8333-142C-47D1-8F4A-D1E9AC0EE0BE}" type="parTrans" cxnId="{F5EDB7E5-9275-4740-90EB-FA11D343DA5B}">
      <dgm:prSet/>
      <dgm:spPr/>
      <dgm:t>
        <a:bodyPr/>
        <a:lstStyle/>
        <a:p>
          <a:endParaRPr lang="en-US"/>
        </a:p>
      </dgm:t>
    </dgm:pt>
    <dgm:pt modelId="{7365888C-8852-4D1A-A4C4-551C8C30C8E4}" type="sibTrans" cxnId="{F5EDB7E5-9275-4740-90EB-FA11D343DA5B}">
      <dgm:prSet/>
      <dgm:spPr/>
      <dgm:t>
        <a:bodyPr/>
        <a:lstStyle/>
        <a:p>
          <a:endParaRPr lang="en-US"/>
        </a:p>
      </dgm:t>
    </dgm:pt>
    <dgm:pt modelId="{55A9EB7E-EC2B-4A2F-B74A-C0D242710A35}">
      <dgm:prSet/>
      <dgm:spPr/>
      <dgm:t>
        <a:bodyPr/>
        <a:lstStyle/>
        <a:p>
          <a:r>
            <a:rPr lang="en-US" dirty="0"/>
            <a:t>Not eligible for Spenddown, Long Term Care, or Department of Aging Services</a:t>
          </a:r>
        </a:p>
      </dgm:t>
    </dgm:pt>
    <dgm:pt modelId="{D6D0B4B8-80B4-4A5A-A162-12B4AEAC9C08}" type="parTrans" cxnId="{1015101D-7B43-4E4D-86A1-8C59EC99C57E}">
      <dgm:prSet/>
      <dgm:spPr/>
      <dgm:t>
        <a:bodyPr/>
        <a:lstStyle/>
        <a:p>
          <a:endParaRPr lang="en-US"/>
        </a:p>
      </dgm:t>
    </dgm:pt>
    <dgm:pt modelId="{49F70861-F6B1-44C8-8F40-FA6E2DAFA32B}" type="sibTrans" cxnId="{1015101D-7B43-4E4D-86A1-8C59EC99C57E}">
      <dgm:prSet/>
      <dgm:spPr/>
      <dgm:t>
        <a:bodyPr/>
        <a:lstStyle/>
        <a:p>
          <a:endParaRPr lang="en-US"/>
        </a:p>
      </dgm:t>
    </dgm:pt>
    <dgm:pt modelId="{C9B16D2A-9D58-4B68-992C-C3121FDC9156}">
      <dgm:prSet/>
      <dgm:spPr/>
      <dgm:t>
        <a:bodyPr/>
        <a:lstStyle/>
        <a:p>
          <a:r>
            <a:rPr lang="en-US" dirty="0"/>
            <a:t>U-Visa eligibility continues until they are eligible for federal benefits</a:t>
          </a:r>
        </a:p>
      </dgm:t>
    </dgm:pt>
    <dgm:pt modelId="{01FC806B-8829-406D-8D97-6847AE8495A6}" type="parTrans" cxnId="{605B991D-3703-4B40-9927-63DA325BB41F}">
      <dgm:prSet/>
      <dgm:spPr/>
      <dgm:t>
        <a:bodyPr/>
        <a:lstStyle/>
        <a:p>
          <a:endParaRPr lang="en-US"/>
        </a:p>
      </dgm:t>
    </dgm:pt>
    <dgm:pt modelId="{31144E0B-33E8-48AB-A5A2-F7573C569590}" type="sibTrans" cxnId="{605B991D-3703-4B40-9927-63DA325BB41F}">
      <dgm:prSet/>
      <dgm:spPr/>
      <dgm:t>
        <a:bodyPr/>
        <a:lstStyle/>
        <a:p>
          <a:endParaRPr lang="en-US"/>
        </a:p>
      </dgm:t>
    </dgm:pt>
    <dgm:pt modelId="{561DECDA-BD07-4E52-A3BD-060EE2237DA9}">
      <dgm:prSet/>
      <dgm:spPr/>
      <dgm:t>
        <a:bodyPr/>
        <a:lstStyle/>
        <a:p>
          <a:r>
            <a:rPr lang="en-US" dirty="0"/>
            <a:t>Others limited to 24 months</a:t>
          </a:r>
        </a:p>
      </dgm:t>
    </dgm:pt>
    <dgm:pt modelId="{63EDD720-0CB7-4BBB-B3A6-7D891CC0E3EE}" type="parTrans" cxnId="{FA520380-2EAF-49EF-810B-58A30326757B}">
      <dgm:prSet/>
      <dgm:spPr/>
      <dgm:t>
        <a:bodyPr/>
        <a:lstStyle/>
        <a:p>
          <a:endParaRPr lang="en-US"/>
        </a:p>
      </dgm:t>
    </dgm:pt>
    <dgm:pt modelId="{190F7984-CE0C-4DEE-9ED6-73C3474170D7}" type="sibTrans" cxnId="{FA520380-2EAF-49EF-810B-58A30326757B}">
      <dgm:prSet/>
      <dgm:spPr/>
      <dgm:t>
        <a:bodyPr/>
        <a:lstStyle/>
        <a:p>
          <a:endParaRPr lang="en-US"/>
        </a:p>
      </dgm:t>
    </dgm:pt>
    <dgm:pt modelId="{2D3D8C95-4D54-44A1-98F3-DD6C0A35274F}" type="pres">
      <dgm:prSet presAssocID="{924F5A8D-21D8-4608-AF34-8D78A703C98D}" presName="linear" presStyleCnt="0">
        <dgm:presLayoutVars>
          <dgm:dir/>
          <dgm:animLvl val="lvl"/>
          <dgm:resizeHandles val="exact"/>
        </dgm:presLayoutVars>
      </dgm:prSet>
      <dgm:spPr/>
    </dgm:pt>
    <dgm:pt modelId="{917EF573-B4B5-4ACB-A8A9-8CB4D65EEDA8}" type="pres">
      <dgm:prSet presAssocID="{A2078D2C-2E3B-4E59-A658-42C1927F9DFE}" presName="parentLin" presStyleCnt="0"/>
      <dgm:spPr/>
    </dgm:pt>
    <dgm:pt modelId="{188685BA-6630-49D4-B083-9200274F6EA6}" type="pres">
      <dgm:prSet presAssocID="{A2078D2C-2E3B-4E59-A658-42C1927F9DFE}" presName="parentLeftMargin" presStyleLbl="node1" presStyleIdx="0" presStyleCnt="2"/>
      <dgm:spPr/>
    </dgm:pt>
    <dgm:pt modelId="{D01D9129-59ED-4B39-A040-56C46404582D}" type="pres">
      <dgm:prSet presAssocID="{A2078D2C-2E3B-4E59-A658-42C1927F9DFE}" presName="parentText" presStyleLbl="node1" presStyleIdx="0" presStyleCnt="2">
        <dgm:presLayoutVars>
          <dgm:chMax val="0"/>
          <dgm:bulletEnabled val="1"/>
        </dgm:presLayoutVars>
      </dgm:prSet>
      <dgm:spPr/>
    </dgm:pt>
    <dgm:pt modelId="{3B6D8AFC-BD3C-46B0-91FA-CC2530E6FB99}" type="pres">
      <dgm:prSet presAssocID="{A2078D2C-2E3B-4E59-A658-42C1927F9DFE}" presName="negativeSpace" presStyleCnt="0"/>
      <dgm:spPr/>
    </dgm:pt>
    <dgm:pt modelId="{FFEA787F-FC95-48EA-9B1D-1DE992A0F69E}" type="pres">
      <dgm:prSet presAssocID="{A2078D2C-2E3B-4E59-A658-42C1927F9DFE}" presName="childText" presStyleLbl="conFgAcc1" presStyleIdx="0" presStyleCnt="2">
        <dgm:presLayoutVars>
          <dgm:bulletEnabled val="1"/>
        </dgm:presLayoutVars>
      </dgm:prSet>
      <dgm:spPr/>
    </dgm:pt>
    <dgm:pt modelId="{92D01D51-5498-4F05-ADCC-6F30810198EA}" type="pres">
      <dgm:prSet presAssocID="{28496C84-5911-4781-B00D-DC251FBE993F}" presName="spaceBetweenRectangles" presStyleCnt="0"/>
      <dgm:spPr/>
    </dgm:pt>
    <dgm:pt modelId="{781B6C97-6387-41BC-B6E2-0132BEA04F39}" type="pres">
      <dgm:prSet presAssocID="{C1C1CDE3-DE14-45B5-833A-F6F82F1F8132}" presName="parentLin" presStyleCnt="0"/>
      <dgm:spPr/>
    </dgm:pt>
    <dgm:pt modelId="{5F403491-44C2-44F6-9EB4-F95180C8084A}" type="pres">
      <dgm:prSet presAssocID="{C1C1CDE3-DE14-45B5-833A-F6F82F1F8132}" presName="parentLeftMargin" presStyleLbl="node1" presStyleIdx="0" presStyleCnt="2"/>
      <dgm:spPr/>
    </dgm:pt>
    <dgm:pt modelId="{9E78804E-CECF-445E-B353-4436312AD321}" type="pres">
      <dgm:prSet presAssocID="{C1C1CDE3-DE14-45B5-833A-F6F82F1F8132}" presName="parentText" presStyleLbl="node1" presStyleIdx="1" presStyleCnt="2">
        <dgm:presLayoutVars>
          <dgm:chMax val="0"/>
          <dgm:bulletEnabled val="1"/>
        </dgm:presLayoutVars>
      </dgm:prSet>
      <dgm:spPr/>
    </dgm:pt>
    <dgm:pt modelId="{B6C84514-F2D5-4877-9F3E-A462FE6441AF}" type="pres">
      <dgm:prSet presAssocID="{C1C1CDE3-DE14-45B5-833A-F6F82F1F8132}" presName="negativeSpace" presStyleCnt="0"/>
      <dgm:spPr/>
    </dgm:pt>
    <dgm:pt modelId="{73854FDB-354D-4342-ADC8-FBDF5F98B456}" type="pres">
      <dgm:prSet presAssocID="{C1C1CDE3-DE14-45B5-833A-F6F82F1F8132}" presName="childText" presStyleLbl="conFgAcc1" presStyleIdx="1" presStyleCnt="2" custLinFactNeighborX="-296" custLinFactNeighborY="14565">
        <dgm:presLayoutVars>
          <dgm:bulletEnabled val="1"/>
        </dgm:presLayoutVars>
      </dgm:prSet>
      <dgm:spPr/>
    </dgm:pt>
  </dgm:ptLst>
  <dgm:cxnLst>
    <dgm:cxn modelId="{A06DD200-AED0-4F9B-AF1A-91829542E83F}" type="presOf" srcId="{C1C1CDE3-DE14-45B5-833A-F6F82F1F8132}" destId="{5F403491-44C2-44F6-9EB4-F95180C8084A}" srcOrd="0" destOrd="0" presId="urn:microsoft.com/office/officeart/2005/8/layout/list1"/>
    <dgm:cxn modelId="{60D9C601-C4CD-4600-BA48-072F289369FA}" type="presOf" srcId="{C1C1CDE3-DE14-45B5-833A-F6F82F1F8132}" destId="{9E78804E-CECF-445E-B353-4436312AD321}" srcOrd="1" destOrd="0" presId="urn:microsoft.com/office/officeart/2005/8/layout/list1"/>
    <dgm:cxn modelId="{32ED870B-10D3-4ECF-AF0F-CCA4E923C7DF}" type="presOf" srcId="{A047A84A-6B18-44F7-AD4E-996867D6A1BE}" destId="{73854FDB-354D-4342-ADC8-FBDF5F98B456}" srcOrd="0" destOrd="0" presId="urn:microsoft.com/office/officeart/2005/8/layout/list1"/>
    <dgm:cxn modelId="{9A8DD318-6FAB-4432-8B09-5D0074F0E9A7}" type="presOf" srcId="{BCD5F0A8-109D-40A6-9584-36F603707AD2}" destId="{FFEA787F-FC95-48EA-9B1D-1DE992A0F69E}" srcOrd="0" destOrd="0" presId="urn:microsoft.com/office/officeart/2005/8/layout/list1"/>
    <dgm:cxn modelId="{1015101D-7B43-4E4D-86A1-8C59EC99C57E}" srcId="{A2078D2C-2E3B-4E59-A658-42C1927F9DFE}" destId="{55A9EB7E-EC2B-4A2F-B74A-C0D242710A35}" srcOrd="2" destOrd="0" parTransId="{D6D0B4B8-80B4-4A5A-A162-12B4AEAC9C08}" sibTransId="{49F70861-F6B1-44C8-8F40-FA6E2DAFA32B}"/>
    <dgm:cxn modelId="{605B991D-3703-4B40-9927-63DA325BB41F}" srcId="{C1C1CDE3-DE14-45B5-833A-F6F82F1F8132}" destId="{C9B16D2A-9D58-4B68-992C-C3121FDC9156}" srcOrd="1" destOrd="0" parTransId="{01FC806B-8829-406D-8D97-6847AE8495A6}" sibTransId="{31144E0B-33E8-48AB-A5A2-F7573C569590}"/>
    <dgm:cxn modelId="{F8248634-66C2-4DAC-BF05-70E2B1337325}" type="presOf" srcId="{924F5A8D-21D8-4608-AF34-8D78A703C98D}" destId="{2D3D8C95-4D54-44A1-98F3-DD6C0A35274F}" srcOrd="0" destOrd="0" presId="urn:microsoft.com/office/officeart/2005/8/layout/list1"/>
    <dgm:cxn modelId="{ED408F39-FDFC-4724-A30B-A2DC7CB03311}" srcId="{A2078D2C-2E3B-4E59-A658-42C1927F9DFE}" destId="{BCD5F0A8-109D-40A6-9584-36F603707AD2}" srcOrd="0" destOrd="0" parTransId="{2F3C0266-A14D-47BA-BEEC-05F2E341757F}" sibTransId="{741368DD-D0B4-4D18-88A7-9B709D6F3590}"/>
    <dgm:cxn modelId="{FA520380-2EAF-49EF-810B-58A30326757B}" srcId="{C1C1CDE3-DE14-45B5-833A-F6F82F1F8132}" destId="{561DECDA-BD07-4E52-A3BD-060EE2237DA9}" srcOrd="2" destOrd="0" parTransId="{63EDD720-0CB7-4BBB-B3A6-7D891CC0E3EE}" sibTransId="{190F7984-CE0C-4DEE-9ED6-73C3474170D7}"/>
    <dgm:cxn modelId="{B6766E87-3450-4212-B334-86E71E27A91E}" type="presOf" srcId="{A2078D2C-2E3B-4E59-A658-42C1927F9DFE}" destId="{188685BA-6630-49D4-B083-9200274F6EA6}" srcOrd="0" destOrd="0" presId="urn:microsoft.com/office/officeart/2005/8/layout/list1"/>
    <dgm:cxn modelId="{014A6AA9-9E8B-4C69-813C-9225589FD4CF}" srcId="{924F5A8D-21D8-4608-AF34-8D78A703C98D}" destId="{C1C1CDE3-DE14-45B5-833A-F6F82F1F8132}" srcOrd="1" destOrd="0" parTransId="{D2E409B4-90A8-4861-9C44-2F28FDDAAEDA}" sibTransId="{AE9D5448-89AE-4F4B-B5C3-BABB650D71F1}"/>
    <dgm:cxn modelId="{9125AAA9-CCB5-48A2-8FD1-9EBB0A43645C}" srcId="{924F5A8D-21D8-4608-AF34-8D78A703C98D}" destId="{A2078D2C-2E3B-4E59-A658-42C1927F9DFE}" srcOrd="0" destOrd="0" parTransId="{765EF459-00AD-42CB-A9EC-7A728D1050C3}" sibTransId="{28496C84-5911-4781-B00D-DC251FBE993F}"/>
    <dgm:cxn modelId="{2FB058AB-C2B9-4619-A3DC-CD326527B5B1}" type="presOf" srcId="{A2078D2C-2E3B-4E59-A658-42C1927F9DFE}" destId="{D01D9129-59ED-4B39-A040-56C46404582D}" srcOrd="1" destOrd="0" presId="urn:microsoft.com/office/officeart/2005/8/layout/list1"/>
    <dgm:cxn modelId="{C82776D2-D9C0-4CD3-BD85-2AB741A011FE}" srcId="{C1C1CDE3-DE14-45B5-833A-F6F82F1F8132}" destId="{A047A84A-6B18-44F7-AD4E-996867D6A1BE}" srcOrd="0" destOrd="0" parTransId="{83DDE1DE-CEFC-4768-ACCF-59F86A144F66}" sibTransId="{02A08429-3333-4886-A7D7-68185F94139F}"/>
    <dgm:cxn modelId="{198EDED9-0598-4D31-A0C6-230748C2B44F}" type="presOf" srcId="{55A9EB7E-EC2B-4A2F-B74A-C0D242710A35}" destId="{FFEA787F-FC95-48EA-9B1D-1DE992A0F69E}" srcOrd="0" destOrd="2" presId="urn:microsoft.com/office/officeart/2005/8/layout/list1"/>
    <dgm:cxn modelId="{F5EDB7E5-9275-4740-90EB-FA11D343DA5B}" srcId="{A2078D2C-2E3B-4E59-A658-42C1927F9DFE}" destId="{8407BE28-B63C-4BDA-9B2E-71CF161FC109}" srcOrd="1" destOrd="0" parTransId="{BC8A8333-142C-47D1-8F4A-D1E9AC0EE0BE}" sibTransId="{7365888C-8852-4D1A-A4C4-551C8C30C8E4}"/>
    <dgm:cxn modelId="{C6ACABE8-CDF7-4426-ADCF-BB17D369A7FA}" type="presOf" srcId="{561DECDA-BD07-4E52-A3BD-060EE2237DA9}" destId="{73854FDB-354D-4342-ADC8-FBDF5F98B456}" srcOrd="0" destOrd="2" presId="urn:microsoft.com/office/officeart/2005/8/layout/list1"/>
    <dgm:cxn modelId="{B6FD67F3-5EC0-44A2-9043-0A8218A9DD81}" type="presOf" srcId="{8407BE28-B63C-4BDA-9B2E-71CF161FC109}" destId="{FFEA787F-FC95-48EA-9B1D-1DE992A0F69E}" srcOrd="0" destOrd="1" presId="urn:microsoft.com/office/officeart/2005/8/layout/list1"/>
    <dgm:cxn modelId="{A96500F5-85BC-4F90-8278-C960C22555A1}" type="presOf" srcId="{C9B16D2A-9D58-4B68-992C-C3121FDC9156}" destId="{73854FDB-354D-4342-ADC8-FBDF5F98B456}" srcOrd="0" destOrd="1" presId="urn:microsoft.com/office/officeart/2005/8/layout/list1"/>
    <dgm:cxn modelId="{7031AB62-6475-45B3-9ABD-831E199117BF}" type="presParOf" srcId="{2D3D8C95-4D54-44A1-98F3-DD6C0A35274F}" destId="{917EF573-B4B5-4ACB-A8A9-8CB4D65EEDA8}" srcOrd="0" destOrd="0" presId="urn:microsoft.com/office/officeart/2005/8/layout/list1"/>
    <dgm:cxn modelId="{070E7F43-09F0-4F69-BC2E-9F4E93F27392}" type="presParOf" srcId="{917EF573-B4B5-4ACB-A8A9-8CB4D65EEDA8}" destId="{188685BA-6630-49D4-B083-9200274F6EA6}" srcOrd="0" destOrd="0" presId="urn:microsoft.com/office/officeart/2005/8/layout/list1"/>
    <dgm:cxn modelId="{09127A27-C8E5-4F03-BBC3-6DFB41F1F44F}" type="presParOf" srcId="{917EF573-B4B5-4ACB-A8A9-8CB4D65EEDA8}" destId="{D01D9129-59ED-4B39-A040-56C46404582D}" srcOrd="1" destOrd="0" presId="urn:microsoft.com/office/officeart/2005/8/layout/list1"/>
    <dgm:cxn modelId="{DD0CFE8D-7655-4C4E-B78C-A0CD20B9A8D3}" type="presParOf" srcId="{2D3D8C95-4D54-44A1-98F3-DD6C0A35274F}" destId="{3B6D8AFC-BD3C-46B0-91FA-CC2530E6FB99}" srcOrd="1" destOrd="0" presId="urn:microsoft.com/office/officeart/2005/8/layout/list1"/>
    <dgm:cxn modelId="{456C6C4B-D060-4A15-9216-6912BE7628AB}" type="presParOf" srcId="{2D3D8C95-4D54-44A1-98F3-DD6C0A35274F}" destId="{FFEA787F-FC95-48EA-9B1D-1DE992A0F69E}" srcOrd="2" destOrd="0" presId="urn:microsoft.com/office/officeart/2005/8/layout/list1"/>
    <dgm:cxn modelId="{62A9CFC6-FF0D-41D2-B7EB-D6BF850E3576}" type="presParOf" srcId="{2D3D8C95-4D54-44A1-98F3-DD6C0A35274F}" destId="{92D01D51-5498-4F05-ADCC-6F30810198EA}" srcOrd="3" destOrd="0" presId="urn:microsoft.com/office/officeart/2005/8/layout/list1"/>
    <dgm:cxn modelId="{B7863798-B73E-4134-8B78-7B15E0137218}" type="presParOf" srcId="{2D3D8C95-4D54-44A1-98F3-DD6C0A35274F}" destId="{781B6C97-6387-41BC-B6E2-0132BEA04F39}" srcOrd="4" destOrd="0" presId="urn:microsoft.com/office/officeart/2005/8/layout/list1"/>
    <dgm:cxn modelId="{234E77F3-F494-4C6E-B3C5-9763938CA39B}" type="presParOf" srcId="{781B6C97-6387-41BC-B6E2-0132BEA04F39}" destId="{5F403491-44C2-44F6-9EB4-F95180C8084A}" srcOrd="0" destOrd="0" presId="urn:microsoft.com/office/officeart/2005/8/layout/list1"/>
    <dgm:cxn modelId="{4B1BEC1F-E4F7-4138-B173-883A6E5BA8B6}" type="presParOf" srcId="{781B6C97-6387-41BC-B6E2-0132BEA04F39}" destId="{9E78804E-CECF-445E-B353-4436312AD321}" srcOrd="1" destOrd="0" presId="urn:microsoft.com/office/officeart/2005/8/layout/list1"/>
    <dgm:cxn modelId="{23CD31A5-0531-4AB9-8B9A-12C892C90AE0}" type="presParOf" srcId="{2D3D8C95-4D54-44A1-98F3-DD6C0A35274F}" destId="{B6C84514-F2D5-4877-9F3E-A462FE6441AF}" srcOrd="5" destOrd="0" presId="urn:microsoft.com/office/officeart/2005/8/layout/list1"/>
    <dgm:cxn modelId="{76B57AA7-2067-4F0B-8C5B-797BB5560869}" type="presParOf" srcId="{2D3D8C95-4D54-44A1-98F3-DD6C0A35274F}" destId="{73854FDB-354D-4342-ADC8-FBDF5F98B456}"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03EE0F5-EE79-4FB1-B2AB-16FC70226F2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36931DEE-2C30-4982-8A81-C001C941B1B2}">
      <dgm:prSet phldrT="[Text]"/>
      <dgm:spPr/>
      <dgm:t>
        <a:bodyPr/>
        <a:lstStyle/>
        <a:p>
          <a:r>
            <a:rPr lang="en-US" b="1" u="sng" dirty="0"/>
            <a:t>U-Visa</a:t>
          </a:r>
          <a:r>
            <a:rPr lang="en-US" b="1" dirty="0"/>
            <a:t>: </a:t>
          </a:r>
          <a:r>
            <a:rPr lang="en-US" dirty="0"/>
            <a:t>Waiting for a decision on a U-Visa application, U-Visa holders, LPR for obtained status via U-Visa</a:t>
          </a:r>
        </a:p>
      </dgm:t>
    </dgm:pt>
    <dgm:pt modelId="{E21B91D1-9546-4770-87FB-0E5B9DA44C47}" type="parTrans" cxnId="{9C1B3D9E-DBCD-44CF-BC2F-5635708CE26D}">
      <dgm:prSet/>
      <dgm:spPr/>
      <dgm:t>
        <a:bodyPr/>
        <a:lstStyle/>
        <a:p>
          <a:endParaRPr lang="en-US"/>
        </a:p>
      </dgm:t>
    </dgm:pt>
    <dgm:pt modelId="{5936B642-95DB-40AA-970E-099A36AD323D}" type="sibTrans" cxnId="{9C1B3D9E-DBCD-44CF-BC2F-5635708CE26D}">
      <dgm:prSet/>
      <dgm:spPr/>
      <dgm:t>
        <a:bodyPr/>
        <a:lstStyle/>
        <a:p>
          <a:endParaRPr lang="en-US"/>
        </a:p>
      </dgm:t>
    </dgm:pt>
    <dgm:pt modelId="{366F852D-9680-4AC6-ACED-A68136EAB884}">
      <dgm:prSet phldrT="[Text]"/>
      <dgm:spPr/>
      <dgm:t>
        <a:bodyPr/>
        <a:lstStyle/>
        <a:p>
          <a:r>
            <a:rPr lang="en-US" b="1" u="sng" dirty="0"/>
            <a:t>Asylum</a:t>
          </a:r>
          <a:r>
            <a:rPr lang="en-US" b="1" dirty="0"/>
            <a:t>: </a:t>
          </a:r>
          <a:r>
            <a:rPr lang="en-US" b="0" dirty="0"/>
            <a:t>Waiting</a:t>
          </a:r>
          <a:r>
            <a:rPr lang="en-US" dirty="0"/>
            <a:t> for a decision on Asylum application</a:t>
          </a:r>
        </a:p>
      </dgm:t>
    </dgm:pt>
    <dgm:pt modelId="{C0D20E97-1C5F-4FF6-809A-9EAECB40846E}" type="parTrans" cxnId="{3190213D-F438-4FDF-9C4E-720FA87AF236}">
      <dgm:prSet/>
      <dgm:spPr/>
      <dgm:t>
        <a:bodyPr/>
        <a:lstStyle/>
        <a:p>
          <a:endParaRPr lang="en-US"/>
        </a:p>
      </dgm:t>
    </dgm:pt>
    <dgm:pt modelId="{39908B83-EB07-4C0C-8365-4E2601F42396}" type="sibTrans" cxnId="{3190213D-F438-4FDF-9C4E-720FA87AF236}">
      <dgm:prSet/>
      <dgm:spPr/>
      <dgm:t>
        <a:bodyPr/>
        <a:lstStyle/>
        <a:p>
          <a:endParaRPr lang="en-US"/>
        </a:p>
      </dgm:t>
    </dgm:pt>
    <dgm:pt modelId="{B535E598-52AA-4FD1-8F69-56A3FC5A2613}">
      <dgm:prSet phldrT="[Text]"/>
      <dgm:spPr/>
      <dgm:t>
        <a:bodyPr/>
        <a:lstStyle/>
        <a:p>
          <a:r>
            <a:rPr lang="en-US" b="1" u="sng" dirty="0"/>
            <a:t>T-Visa</a:t>
          </a:r>
          <a:r>
            <a:rPr lang="en-US" b="1" dirty="0"/>
            <a:t>: W</a:t>
          </a:r>
          <a:r>
            <a:rPr lang="en-US" dirty="0"/>
            <a:t>aiting for decision on T-Visa application</a:t>
          </a:r>
        </a:p>
      </dgm:t>
    </dgm:pt>
    <dgm:pt modelId="{1D6A05F1-582C-4E0C-8E4F-F053E20D2BD6}" type="parTrans" cxnId="{860F8BDF-90B3-4F14-AE23-0ED8A8553146}">
      <dgm:prSet/>
      <dgm:spPr/>
      <dgm:t>
        <a:bodyPr/>
        <a:lstStyle/>
        <a:p>
          <a:endParaRPr lang="en-US"/>
        </a:p>
      </dgm:t>
    </dgm:pt>
    <dgm:pt modelId="{AE6B12F9-670E-4F0D-A8DF-53DA6A63446C}" type="sibTrans" cxnId="{860F8BDF-90B3-4F14-AE23-0ED8A8553146}">
      <dgm:prSet/>
      <dgm:spPr/>
      <dgm:t>
        <a:bodyPr/>
        <a:lstStyle/>
        <a:p>
          <a:endParaRPr lang="en-US"/>
        </a:p>
      </dgm:t>
    </dgm:pt>
    <dgm:pt modelId="{965E6EA7-AC8E-4E60-A428-ADB3A434D2E0}" type="pres">
      <dgm:prSet presAssocID="{403EE0F5-EE79-4FB1-B2AB-16FC70226F28}" presName="diagram" presStyleCnt="0">
        <dgm:presLayoutVars>
          <dgm:dir/>
          <dgm:resizeHandles val="exact"/>
        </dgm:presLayoutVars>
      </dgm:prSet>
      <dgm:spPr/>
    </dgm:pt>
    <dgm:pt modelId="{9D4CA568-E88C-41C4-A92C-AC15D61EC6C9}" type="pres">
      <dgm:prSet presAssocID="{36931DEE-2C30-4982-8A81-C001C941B1B2}" presName="node" presStyleLbl="node1" presStyleIdx="0" presStyleCnt="3">
        <dgm:presLayoutVars>
          <dgm:bulletEnabled val="1"/>
        </dgm:presLayoutVars>
      </dgm:prSet>
      <dgm:spPr/>
    </dgm:pt>
    <dgm:pt modelId="{B4153C3C-B1B1-4F46-B725-68A3951EBC54}" type="pres">
      <dgm:prSet presAssocID="{5936B642-95DB-40AA-970E-099A36AD323D}" presName="sibTrans" presStyleCnt="0"/>
      <dgm:spPr/>
    </dgm:pt>
    <dgm:pt modelId="{E62B9679-A20E-4BC0-8CA7-6451DF4BA977}" type="pres">
      <dgm:prSet presAssocID="{366F852D-9680-4AC6-ACED-A68136EAB884}" presName="node" presStyleLbl="node1" presStyleIdx="1" presStyleCnt="3">
        <dgm:presLayoutVars>
          <dgm:bulletEnabled val="1"/>
        </dgm:presLayoutVars>
      </dgm:prSet>
      <dgm:spPr/>
    </dgm:pt>
    <dgm:pt modelId="{2C3B40E2-5A86-4A39-BE23-ABFA3A2A78CB}" type="pres">
      <dgm:prSet presAssocID="{39908B83-EB07-4C0C-8365-4E2601F42396}" presName="sibTrans" presStyleCnt="0"/>
      <dgm:spPr/>
    </dgm:pt>
    <dgm:pt modelId="{F4829A7C-28E8-44A3-9B4B-40426E71CBDC}" type="pres">
      <dgm:prSet presAssocID="{B535E598-52AA-4FD1-8F69-56A3FC5A2613}" presName="node" presStyleLbl="node1" presStyleIdx="2" presStyleCnt="3">
        <dgm:presLayoutVars>
          <dgm:bulletEnabled val="1"/>
        </dgm:presLayoutVars>
      </dgm:prSet>
      <dgm:spPr/>
    </dgm:pt>
  </dgm:ptLst>
  <dgm:cxnLst>
    <dgm:cxn modelId="{3190213D-F438-4FDF-9C4E-720FA87AF236}" srcId="{403EE0F5-EE79-4FB1-B2AB-16FC70226F28}" destId="{366F852D-9680-4AC6-ACED-A68136EAB884}" srcOrd="1" destOrd="0" parTransId="{C0D20E97-1C5F-4FF6-809A-9EAECB40846E}" sibTransId="{39908B83-EB07-4C0C-8365-4E2601F42396}"/>
    <dgm:cxn modelId="{6C6ADD41-D910-4B9D-B22C-E1C41D67E9C3}" type="presOf" srcId="{36931DEE-2C30-4982-8A81-C001C941B1B2}" destId="{9D4CA568-E88C-41C4-A92C-AC15D61EC6C9}" srcOrd="0" destOrd="0" presId="urn:microsoft.com/office/officeart/2005/8/layout/default"/>
    <dgm:cxn modelId="{A5B3457D-4F83-412F-93FC-7BF332A7DDDB}" type="presOf" srcId="{403EE0F5-EE79-4FB1-B2AB-16FC70226F28}" destId="{965E6EA7-AC8E-4E60-A428-ADB3A434D2E0}" srcOrd="0" destOrd="0" presId="urn:microsoft.com/office/officeart/2005/8/layout/default"/>
    <dgm:cxn modelId="{C4CAB991-C433-4FD6-A7C5-1131F3F58803}" type="presOf" srcId="{366F852D-9680-4AC6-ACED-A68136EAB884}" destId="{E62B9679-A20E-4BC0-8CA7-6451DF4BA977}" srcOrd="0" destOrd="0" presId="urn:microsoft.com/office/officeart/2005/8/layout/default"/>
    <dgm:cxn modelId="{9C1B3D9E-DBCD-44CF-BC2F-5635708CE26D}" srcId="{403EE0F5-EE79-4FB1-B2AB-16FC70226F28}" destId="{36931DEE-2C30-4982-8A81-C001C941B1B2}" srcOrd="0" destOrd="0" parTransId="{E21B91D1-9546-4770-87FB-0E5B9DA44C47}" sibTransId="{5936B642-95DB-40AA-970E-099A36AD323D}"/>
    <dgm:cxn modelId="{DB6164A2-A104-42F9-90B0-CB03F7D8D1C7}" type="presOf" srcId="{B535E598-52AA-4FD1-8F69-56A3FC5A2613}" destId="{F4829A7C-28E8-44A3-9B4B-40426E71CBDC}" srcOrd="0" destOrd="0" presId="urn:microsoft.com/office/officeart/2005/8/layout/default"/>
    <dgm:cxn modelId="{860F8BDF-90B3-4F14-AE23-0ED8A8553146}" srcId="{403EE0F5-EE79-4FB1-B2AB-16FC70226F28}" destId="{B535E598-52AA-4FD1-8F69-56A3FC5A2613}" srcOrd="2" destOrd="0" parTransId="{1D6A05F1-582C-4E0C-8E4F-F053E20D2BD6}" sibTransId="{AE6B12F9-670E-4F0D-A8DF-53DA6A63446C}"/>
    <dgm:cxn modelId="{AE2E5D6D-303B-4137-B173-71F3191310ED}" type="presParOf" srcId="{965E6EA7-AC8E-4E60-A428-ADB3A434D2E0}" destId="{9D4CA568-E88C-41C4-A92C-AC15D61EC6C9}" srcOrd="0" destOrd="0" presId="urn:microsoft.com/office/officeart/2005/8/layout/default"/>
    <dgm:cxn modelId="{FCAF5A14-C47D-45B4-B007-FE531B5C5EF8}" type="presParOf" srcId="{965E6EA7-AC8E-4E60-A428-ADB3A434D2E0}" destId="{B4153C3C-B1B1-4F46-B725-68A3951EBC54}" srcOrd="1" destOrd="0" presId="urn:microsoft.com/office/officeart/2005/8/layout/default"/>
    <dgm:cxn modelId="{55338657-4A03-4499-84A2-27C851B4858C}" type="presParOf" srcId="{965E6EA7-AC8E-4E60-A428-ADB3A434D2E0}" destId="{E62B9679-A20E-4BC0-8CA7-6451DF4BA977}" srcOrd="2" destOrd="0" presId="urn:microsoft.com/office/officeart/2005/8/layout/default"/>
    <dgm:cxn modelId="{3F16D931-40A3-437F-AC5E-AD8B81A801DF}" type="presParOf" srcId="{965E6EA7-AC8E-4E60-A428-ADB3A434D2E0}" destId="{2C3B40E2-5A86-4A39-BE23-ABFA3A2A78CB}" srcOrd="3" destOrd="0" presId="urn:microsoft.com/office/officeart/2005/8/layout/default"/>
    <dgm:cxn modelId="{78FEB271-C073-4153-BB14-FD0636CCEE17}" type="presParOf" srcId="{965E6EA7-AC8E-4E60-A428-ADB3A434D2E0}" destId="{F4829A7C-28E8-44A3-9B4B-40426E71CBDC}"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24F5A8D-21D8-4608-AF34-8D78A703C98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2078D2C-2E3B-4E59-A658-42C1927F9DFE}">
      <dgm:prSet phldrT="[Text]"/>
      <dgm:spPr/>
      <dgm:t>
        <a:bodyPr/>
        <a:lstStyle/>
        <a:p>
          <a:r>
            <a:rPr lang="en-US" dirty="0"/>
            <a:t>Who?</a:t>
          </a:r>
        </a:p>
      </dgm:t>
    </dgm:pt>
    <dgm:pt modelId="{765EF459-00AD-42CB-A9EC-7A728D1050C3}" type="parTrans" cxnId="{9125AAA9-CCB5-48A2-8FD1-9EBB0A43645C}">
      <dgm:prSet/>
      <dgm:spPr/>
      <dgm:t>
        <a:bodyPr/>
        <a:lstStyle/>
        <a:p>
          <a:endParaRPr lang="en-US"/>
        </a:p>
      </dgm:t>
    </dgm:pt>
    <dgm:pt modelId="{28496C84-5911-4781-B00D-DC251FBE993F}" type="sibTrans" cxnId="{9125AAA9-CCB5-48A2-8FD1-9EBB0A43645C}">
      <dgm:prSet/>
      <dgm:spPr/>
      <dgm:t>
        <a:bodyPr/>
        <a:lstStyle/>
        <a:p>
          <a:endParaRPr lang="en-US"/>
        </a:p>
      </dgm:t>
    </dgm:pt>
    <dgm:pt modelId="{BCD5F0A8-109D-40A6-9584-36F603707AD2}">
      <dgm:prSet/>
      <dgm:spPr/>
      <dgm:t>
        <a:bodyPr/>
        <a:lstStyle/>
        <a:p>
          <a:r>
            <a:rPr lang="en-US" b="0" i="0" dirty="0"/>
            <a:t>Individual who has filed a formal petition for relief under VAWA and the petition is in pending or approved status as verified in SAVE, who does not yet meet immigration requirements for federally-funded benefits</a:t>
          </a:r>
          <a:endParaRPr lang="en-US" dirty="0"/>
        </a:p>
      </dgm:t>
    </dgm:pt>
    <dgm:pt modelId="{2F3C0266-A14D-47BA-BEEC-05F2E341757F}" type="parTrans" cxnId="{ED408F39-FDFC-4724-A30B-A2DC7CB03311}">
      <dgm:prSet/>
      <dgm:spPr/>
      <dgm:t>
        <a:bodyPr/>
        <a:lstStyle/>
        <a:p>
          <a:endParaRPr lang="en-US"/>
        </a:p>
      </dgm:t>
    </dgm:pt>
    <dgm:pt modelId="{741368DD-D0B4-4D18-88A7-9B709D6F3590}" type="sibTrans" cxnId="{ED408F39-FDFC-4724-A30B-A2DC7CB03311}">
      <dgm:prSet/>
      <dgm:spPr/>
      <dgm:t>
        <a:bodyPr/>
        <a:lstStyle/>
        <a:p>
          <a:endParaRPr lang="en-US"/>
        </a:p>
      </dgm:t>
    </dgm:pt>
    <dgm:pt modelId="{9E406E75-908C-4E0A-8EB9-820E7805F41F}">
      <dgm:prSet/>
      <dgm:spPr/>
      <dgm:t>
        <a:bodyPr/>
        <a:lstStyle/>
        <a:p>
          <a:r>
            <a:rPr lang="en-US" dirty="0"/>
            <a:t>Requirements:</a:t>
          </a:r>
        </a:p>
      </dgm:t>
    </dgm:pt>
    <dgm:pt modelId="{D5AA5833-6454-49AF-996F-8BF1EA7F6600}" type="parTrans" cxnId="{DE7FCE91-48AD-4837-BD3F-921F7B265FDB}">
      <dgm:prSet/>
      <dgm:spPr/>
      <dgm:t>
        <a:bodyPr/>
        <a:lstStyle/>
        <a:p>
          <a:endParaRPr lang="en-US"/>
        </a:p>
      </dgm:t>
    </dgm:pt>
    <dgm:pt modelId="{3623049C-376D-4ABB-B8F9-059B106E60D7}" type="sibTrans" cxnId="{DE7FCE91-48AD-4837-BD3F-921F7B265FDB}">
      <dgm:prSet/>
      <dgm:spPr/>
      <dgm:t>
        <a:bodyPr/>
        <a:lstStyle/>
        <a:p>
          <a:endParaRPr lang="en-US"/>
        </a:p>
      </dgm:t>
    </dgm:pt>
    <dgm:pt modelId="{13676098-1337-4137-B3A3-CF26B19030D3}">
      <dgm:prSet/>
      <dgm:spPr/>
      <dgm:t>
        <a:bodyPr/>
        <a:lstStyle/>
        <a:p>
          <a:r>
            <a:rPr lang="en-US" dirty="0"/>
            <a:t>Aligns with TANF and ACA or AABD Medicaid rules (Depending on age/disability)</a:t>
          </a:r>
        </a:p>
      </dgm:t>
    </dgm:pt>
    <dgm:pt modelId="{AB38B8AC-2F80-4FAD-8981-6C26AFC3F0BE}" type="parTrans" cxnId="{74FDF060-C9E1-4132-889A-5E5DFB855DB0}">
      <dgm:prSet/>
      <dgm:spPr/>
      <dgm:t>
        <a:bodyPr/>
        <a:lstStyle/>
        <a:p>
          <a:endParaRPr lang="en-US"/>
        </a:p>
      </dgm:t>
    </dgm:pt>
    <dgm:pt modelId="{5B277EFD-92B0-4CB9-9030-C54F1D2BFBFA}" type="sibTrans" cxnId="{74FDF060-C9E1-4132-889A-5E5DFB855DB0}">
      <dgm:prSet/>
      <dgm:spPr/>
      <dgm:t>
        <a:bodyPr/>
        <a:lstStyle/>
        <a:p>
          <a:endParaRPr lang="en-US"/>
        </a:p>
      </dgm:t>
    </dgm:pt>
    <dgm:pt modelId="{F6285837-6C07-4FC7-A1A8-E7D3E75C4078}">
      <dgm:prSet/>
      <dgm:spPr/>
      <dgm:t>
        <a:bodyPr/>
        <a:lstStyle/>
        <a:p>
          <a:r>
            <a:rPr lang="en-US" dirty="0"/>
            <a:t>Limitations:</a:t>
          </a:r>
        </a:p>
      </dgm:t>
    </dgm:pt>
    <dgm:pt modelId="{C774EC00-5FAD-4B95-9A7D-CE8C4BD076F6}" type="parTrans" cxnId="{A70B66F4-9676-49D8-836B-958A61776FF7}">
      <dgm:prSet/>
      <dgm:spPr/>
      <dgm:t>
        <a:bodyPr/>
        <a:lstStyle/>
        <a:p>
          <a:endParaRPr lang="en-US"/>
        </a:p>
      </dgm:t>
    </dgm:pt>
    <dgm:pt modelId="{2FC978B8-E790-4FC3-9BF2-111A2DF50697}" type="sibTrans" cxnId="{A70B66F4-9676-49D8-836B-958A61776FF7}">
      <dgm:prSet/>
      <dgm:spPr/>
      <dgm:t>
        <a:bodyPr/>
        <a:lstStyle/>
        <a:p>
          <a:endParaRPr lang="en-US"/>
        </a:p>
      </dgm:t>
    </dgm:pt>
    <dgm:pt modelId="{5163E15C-FFFB-4965-9149-5C814240B52F}">
      <dgm:prSet/>
      <dgm:spPr/>
      <dgm:t>
        <a:bodyPr/>
        <a:lstStyle/>
        <a:p>
          <a:r>
            <a:rPr lang="en-US" dirty="0"/>
            <a:t>Eligibility ends if VAWA petition is denied or person becomes eligible for federally-funded benefits</a:t>
          </a:r>
        </a:p>
      </dgm:t>
    </dgm:pt>
    <dgm:pt modelId="{D67F7360-8C72-4046-86D8-81246DCDE937}" type="parTrans" cxnId="{6DC8230B-B856-4F00-A89F-E778143AB19C}">
      <dgm:prSet/>
      <dgm:spPr/>
      <dgm:t>
        <a:bodyPr/>
        <a:lstStyle/>
        <a:p>
          <a:endParaRPr lang="en-US"/>
        </a:p>
      </dgm:t>
    </dgm:pt>
    <dgm:pt modelId="{E3688495-DD99-42C9-9816-114AF1A22748}" type="sibTrans" cxnId="{6DC8230B-B856-4F00-A89F-E778143AB19C}">
      <dgm:prSet/>
      <dgm:spPr/>
      <dgm:t>
        <a:bodyPr/>
        <a:lstStyle/>
        <a:p>
          <a:endParaRPr lang="en-US"/>
        </a:p>
      </dgm:t>
    </dgm:pt>
    <dgm:pt modelId="{2D3D8C95-4D54-44A1-98F3-DD6C0A35274F}" type="pres">
      <dgm:prSet presAssocID="{924F5A8D-21D8-4608-AF34-8D78A703C98D}" presName="linear" presStyleCnt="0">
        <dgm:presLayoutVars>
          <dgm:dir/>
          <dgm:animLvl val="lvl"/>
          <dgm:resizeHandles val="exact"/>
        </dgm:presLayoutVars>
      </dgm:prSet>
      <dgm:spPr/>
    </dgm:pt>
    <dgm:pt modelId="{917EF573-B4B5-4ACB-A8A9-8CB4D65EEDA8}" type="pres">
      <dgm:prSet presAssocID="{A2078D2C-2E3B-4E59-A658-42C1927F9DFE}" presName="parentLin" presStyleCnt="0"/>
      <dgm:spPr/>
    </dgm:pt>
    <dgm:pt modelId="{188685BA-6630-49D4-B083-9200274F6EA6}" type="pres">
      <dgm:prSet presAssocID="{A2078D2C-2E3B-4E59-A658-42C1927F9DFE}" presName="parentLeftMargin" presStyleLbl="node1" presStyleIdx="0" presStyleCnt="3"/>
      <dgm:spPr/>
    </dgm:pt>
    <dgm:pt modelId="{D01D9129-59ED-4B39-A040-56C46404582D}" type="pres">
      <dgm:prSet presAssocID="{A2078D2C-2E3B-4E59-A658-42C1927F9DFE}" presName="parentText" presStyleLbl="node1" presStyleIdx="0" presStyleCnt="3">
        <dgm:presLayoutVars>
          <dgm:chMax val="0"/>
          <dgm:bulletEnabled val="1"/>
        </dgm:presLayoutVars>
      </dgm:prSet>
      <dgm:spPr/>
    </dgm:pt>
    <dgm:pt modelId="{3B6D8AFC-BD3C-46B0-91FA-CC2530E6FB99}" type="pres">
      <dgm:prSet presAssocID="{A2078D2C-2E3B-4E59-A658-42C1927F9DFE}" presName="negativeSpace" presStyleCnt="0"/>
      <dgm:spPr/>
    </dgm:pt>
    <dgm:pt modelId="{FFEA787F-FC95-48EA-9B1D-1DE992A0F69E}" type="pres">
      <dgm:prSet presAssocID="{A2078D2C-2E3B-4E59-A658-42C1927F9DFE}" presName="childText" presStyleLbl="conFgAcc1" presStyleIdx="0" presStyleCnt="3">
        <dgm:presLayoutVars>
          <dgm:bulletEnabled val="1"/>
        </dgm:presLayoutVars>
      </dgm:prSet>
      <dgm:spPr/>
    </dgm:pt>
    <dgm:pt modelId="{8621DB5C-0417-4A1C-A954-7EFA64BA3975}" type="pres">
      <dgm:prSet presAssocID="{28496C84-5911-4781-B00D-DC251FBE993F}" presName="spaceBetweenRectangles" presStyleCnt="0"/>
      <dgm:spPr/>
    </dgm:pt>
    <dgm:pt modelId="{486741F5-A9A1-4C2C-B5C4-7AAA5E9FAA87}" type="pres">
      <dgm:prSet presAssocID="{9E406E75-908C-4E0A-8EB9-820E7805F41F}" presName="parentLin" presStyleCnt="0"/>
      <dgm:spPr/>
    </dgm:pt>
    <dgm:pt modelId="{10D1DBD3-02EF-4D89-9076-2DDEF14E89D9}" type="pres">
      <dgm:prSet presAssocID="{9E406E75-908C-4E0A-8EB9-820E7805F41F}" presName="parentLeftMargin" presStyleLbl="node1" presStyleIdx="0" presStyleCnt="3"/>
      <dgm:spPr/>
    </dgm:pt>
    <dgm:pt modelId="{475759F3-1343-4F23-8396-761F712F44C6}" type="pres">
      <dgm:prSet presAssocID="{9E406E75-908C-4E0A-8EB9-820E7805F41F}" presName="parentText" presStyleLbl="node1" presStyleIdx="1" presStyleCnt="3">
        <dgm:presLayoutVars>
          <dgm:chMax val="0"/>
          <dgm:bulletEnabled val="1"/>
        </dgm:presLayoutVars>
      </dgm:prSet>
      <dgm:spPr/>
    </dgm:pt>
    <dgm:pt modelId="{2F408EB1-0708-4375-8D09-DECE43EFDF99}" type="pres">
      <dgm:prSet presAssocID="{9E406E75-908C-4E0A-8EB9-820E7805F41F}" presName="negativeSpace" presStyleCnt="0"/>
      <dgm:spPr/>
    </dgm:pt>
    <dgm:pt modelId="{716480BC-6129-4DA2-BBE2-E5387D00ACB6}" type="pres">
      <dgm:prSet presAssocID="{9E406E75-908C-4E0A-8EB9-820E7805F41F}" presName="childText" presStyleLbl="conFgAcc1" presStyleIdx="1" presStyleCnt="3">
        <dgm:presLayoutVars>
          <dgm:bulletEnabled val="1"/>
        </dgm:presLayoutVars>
      </dgm:prSet>
      <dgm:spPr/>
    </dgm:pt>
    <dgm:pt modelId="{50065D16-0852-4076-B221-13F4E25D9D63}" type="pres">
      <dgm:prSet presAssocID="{3623049C-376D-4ABB-B8F9-059B106E60D7}" presName="spaceBetweenRectangles" presStyleCnt="0"/>
      <dgm:spPr/>
    </dgm:pt>
    <dgm:pt modelId="{924E8FFF-311C-4EA7-946A-1F14BE63437D}" type="pres">
      <dgm:prSet presAssocID="{F6285837-6C07-4FC7-A1A8-E7D3E75C4078}" presName="parentLin" presStyleCnt="0"/>
      <dgm:spPr/>
    </dgm:pt>
    <dgm:pt modelId="{5C1DC1E5-2651-425D-A3FC-53EF559049A9}" type="pres">
      <dgm:prSet presAssocID="{F6285837-6C07-4FC7-A1A8-E7D3E75C4078}" presName="parentLeftMargin" presStyleLbl="node1" presStyleIdx="1" presStyleCnt="3"/>
      <dgm:spPr/>
    </dgm:pt>
    <dgm:pt modelId="{BB9A1111-CAEA-49A9-A6D3-6EF5DF9DDE8D}" type="pres">
      <dgm:prSet presAssocID="{F6285837-6C07-4FC7-A1A8-E7D3E75C4078}" presName="parentText" presStyleLbl="node1" presStyleIdx="2" presStyleCnt="3">
        <dgm:presLayoutVars>
          <dgm:chMax val="0"/>
          <dgm:bulletEnabled val="1"/>
        </dgm:presLayoutVars>
      </dgm:prSet>
      <dgm:spPr/>
    </dgm:pt>
    <dgm:pt modelId="{F328BCF9-7324-48D2-A795-9A116F7EA50E}" type="pres">
      <dgm:prSet presAssocID="{F6285837-6C07-4FC7-A1A8-E7D3E75C4078}" presName="negativeSpace" presStyleCnt="0"/>
      <dgm:spPr/>
    </dgm:pt>
    <dgm:pt modelId="{7E037749-389F-4EE5-986F-00CBB476A6A3}" type="pres">
      <dgm:prSet presAssocID="{F6285837-6C07-4FC7-A1A8-E7D3E75C4078}" presName="childText" presStyleLbl="conFgAcc1" presStyleIdx="2" presStyleCnt="3">
        <dgm:presLayoutVars>
          <dgm:bulletEnabled val="1"/>
        </dgm:presLayoutVars>
      </dgm:prSet>
      <dgm:spPr/>
    </dgm:pt>
  </dgm:ptLst>
  <dgm:cxnLst>
    <dgm:cxn modelId="{6DC8230B-B856-4F00-A89F-E778143AB19C}" srcId="{F6285837-6C07-4FC7-A1A8-E7D3E75C4078}" destId="{5163E15C-FFFB-4965-9149-5C814240B52F}" srcOrd="0" destOrd="0" parTransId="{D67F7360-8C72-4046-86D8-81246DCDE937}" sibTransId="{E3688495-DD99-42C9-9816-114AF1A22748}"/>
    <dgm:cxn modelId="{3FF1911C-27A8-4064-A874-6043B95CC7AA}" type="presOf" srcId="{9E406E75-908C-4E0A-8EB9-820E7805F41F}" destId="{475759F3-1343-4F23-8396-761F712F44C6}" srcOrd="1" destOrd="0" presId="urn:microsoft.com/office/officeart/2005/8/layout/list1"/>
    <dgm:cxn modelId="{F8248634-66C2-4DAC-BF05-70E2B1337325}" type="presOf" srcId="{924F5A8D-21D8-4608-AF34-8D78A703C98D}" destId="{2D3D8C95-4D54-44A1-98F3-DD6C0A35274F}" srcOrd="0" destOrd="0" presId="urn:microsoft.com/office/officeart/2005/8/layout/list1"/>
    <dgm:cxn modelId="{ED408F39-FDFC-4724-A30B-A2DC7CB03311}" srcId="{A2078D2C-2E3B-4E59-A658-42C1927F9DFE}" destId="{BCD5F0A8-109D-40A6-9584-36F603707AD2}" srcOrd="0" destOrd="0" parTransId="{2F3C0266-A14D-47BA-BEEC-05F2E341757F}" sibTransId="{741368DD-D0B4-4D18-88A7-9B709D6F3590}"/>
    <dgm:cxn modelId="{74FDF060-C9E1-4132-889A-5E5DFB855DB0}" srcId="{9E406E75-908C-4E0A-8EB9-820E7805F41F}" destId="{13676098-1337-4137-B3A3-CF26B19030D3}" srcOrd="0" destOrd="0" parTransId="{AB38B8AC-2F80-4FAD-8981-6C26AFC3F0BE}" sibTransId="{5B277EFD-92B0-4CB9-9030-C54F1D2BFBFA}"/>
    <dgm:cxn modelId="{5820298A-F2C9-4C3D-90D6-EBCB2C6A442A}" type="presOf" srcId="{A2078D2C-2E3B-4E59-A658-42C1927F9DFE}" destId="{188685BA-6630-49D4-B083-9200274F6EA6}" srcOrd="0" destOrd="0" presId="urn:microsoft.com/office/officeart/2005/8/layout/list1"/>
    <dgm:cxn modelId="{2BAFA98B-121C-4845-A199-7C988E0B2F94}" type="presOf" srcId="{A2078D2C-2E3B-4E59-A658-42C1927F9DFE}" destId="{D01D9129-59ED-4B39-A040-56C46404582D}" srcOrd="1" destOrd="0" presId="urn:microsoft.com/office/officeart/2005/8/layout/list1"/>
    <dgm:cxn modelId="{DE7FCE91-48AD-4837-BD3F-921F7B265FDB}" srcId="{924F5A8D-21D8-4608-AF34-8D78A703C98D}" destId="{9E406E75-908C-4E0A-8EB9-820E7805F41F}" srcOrd="1" destOrd="0" parTransId="{D5AA5833-6454-49AF-996F-8BF1EA7F6600}" sibTransId="{3623049C-376D-4ABB-B8F9-059B106E60D7}"/>
    <dgm:cxn modelId="{CC7D109D-D394-4020-B467-66C42D9316E9}" type="presOf" srcId="{F6285837-6C07-4FC7-A1A8-E7D3E75C4078}" destId="{BB9A1111-CAEA-49A9-A6D3-6EF5DF9DDE8D}" srcOrd="1" destOrd="0" presId="urn:microsoft.com/office/officeart/2005/8/layout/list1"/>
    <dgm:cxn modelId="{9125AAA9-CCB5-48A2-8FD1-9EBB0A43645C}" srcId="{924F5A8D-21D8-4608-AF34-8D78A703C98D}" destId="{A2078D2C-2E3B-4E59-A658-42C1927F9DFE}" srcOrd="0" destOrd="0" parTransId="{765EF459-00AD-42CB-A9EC-7A728D1050C3}" sibTransId="{28496C84-5911-4781-B00D-DC251FBE993F}"/>
    <dgm:cxn modelId="{F4A856AA-5E3D-4192-A418-50C3D2555524}" type="presOf" srcId="{5163E15C-FFFB-4965-9149-5C814240B52F}" destId="{7E037749-389F-4EE5-986F-00CBB476A6A3}" srcOrd="0" destOrd="0" presId="urn:microsoft.com/office/officeart/2005/8/layout/list1"/>
    <dgm:cxn modelId="{26F850B8-9134-40D5-9467-D31D45B1E940}" type="presOf" srcId="{9E406E75-908C-4E0A-8EB9-820E7805F41F}" destId="{10D1DBD3-02EF-4D89-9076-2DDEF14E89D9}" srcOrd="0" destOrd="0" presId="urn:microsoft.com/office/officeart/2005/8/layout/list1"/>
    <dgm:cxn modelId="{BCCA49D5-E76B-4058-BC15-C6604CDB25F9}" type="presOf" srcId="{F6285837-6C07-4FC7-A1A8-E7D3E75C4078}" destId="{5C1DC1E5-2651-425D-A3FC-53EF559049A9}" srcOrd="0" destOrd="0" presId="urn:microsoft.com/office/officeart/2005/8/layout/list1"/>
    <dgm:cxn modelId="{D7D257EF-EA59-4AFF-85F9-B23BC7E2917D}" type="presOf" srcId="{13676098-1337-4137-B3A3-CF26B19030D3}" destId="{716480BC-6129-4DA2-BBE2-E5387D00ACB6}" srcOrd="0" destOrd="0" presId="urn:microsoft.com/office/officeart/2005/8/layout/list1"/>
    <dgm:cxn modelId="{A70B66F4-9676-49D8-836B-958A61776FF7}" srcId="{924F5A8D-21D8-4608-AF34-8D78A703C98D}" destId="{F6285837-6C07-4FC7-A1A8-E7D3E75C4078}" srcOrd="2" destOrd="0" parTransId="{C774EC00-5FAD-4B95-9A7D-CE8C4BD076F6}" sibTransId="{2FC978B8-E790-4FC3-9BF2-111A2DF50697}"/>
    <dgm:cxn modelId="{3FB0D6FC-62A6-41FB-8490-ECC57E208A63}" type="presOf" srcId="{BCD5F0A8-109D-40A6-9584-36F603707AD2}" destId="{FFEA787F-FC95-48EA-9B1D-1DE992A0F69E}" srcOrd="0" destOrd="0" presId="urn:microsoft.com/office/officeart/2005/8/layout/list1"/>
    <dgm:cxn modelId="{022FEFB5-B3D2-4D42-8820-47502B974420}" type="presParOf" srcId="{2D3D8C95-4D54-44A1-98F3-DD6C0A35274F}" destId="{917EF573-B4B5-4ACB-A8A9-8CB4D65EEDA8}" srcOrd="0" destOrd="0" presId="urn:microsoft.com/office/officeart/2005/8/layout/list1"/>
    <dgm:cxn modelId="{F473638A-67CE-479D-85CD-C7778157F866}" type="presParOf" srcId="{917EF573-B4B5-4ACB-A8A9-8CB4D65EEDA8}" destId="{188685BA-6630-49D4-B083-9200274F6EA6}" srcOrd="0" destOrd="0" presId="urn:microsoft.com/office/officeart/2005/8/layout/list1"/>
    <dgm:cxn modelId="{809E2912-C10F-462E-986E-EB4DDE4368D2}" type="presParOf" srcId="{917EF573-B4B5-4ACB-A8A9-8CB4D65EEDA8}" destId="{D01D9129-59ED-4B39-A040-56C46404582D}" srcOrd="1" destOrd="0" presId="urn:microsoft.com/office/officeart/2005/8/layout/list1"/>
    <dgm:cxn modelId="{21982B2B-2825-4940-92BF-D74D9BE6A13B}" type="presParOf" srcId="{2D3D8C95-4D54-44A1-98F3-DD6C0A35274F}" destId="{3B6D8AFC-BD3C-46B0-91FA-CC2530E6FB99}" srcOrd="1" destOrd="0" presId="urn:microsoft.com/office/officeart/2005/8/layout/list1"/>
    <dgm:cxn modelId="{E9174FA6-035D-46CF-8AD5-1509D00EBBA4}" type="presParOf" srcId="{2D3D8C95-4D54-44A1-98F3-DD6C0A35274F}" destId="{FFEA787F-FC95-48EA-9B1D-1DE992A0F69E}" srcOrd="2" destOrd="0" presId="urn:microsoft.com/office/officeart/2005/8/layout/list1"/>
    <dgm:cxn modelId="{40A480F7-B009-409D-865A-C8895CD69874}" type="presParOf" srcId="{2D3D8C95-4D54-44A1-98F3-DD6C0A35274F}" destId="{8621DB5C-0417-4A1C-A954-7EFA64BA3975}" srcOrd="3" destOrd="0" presId="urn:microsoft.com/office/officeart/2005/8/layout/list1"/>
    <dgm:cxn modelId="{4FF0007B-DC31-4FCC-828D-829E15783881}" type="presParOf" srcId="{2D3D8C95-4D54-44A1-98F3-DD6C0A35274F}" destId="{486741F5-A9A1-4C2C-B5C4-7AAA5E9FAA87}" srcOrd="4" destOrd="0" presId="urn:microsoft.com/office/officeart/2005/8/layout/list1"/>
    <dgm:cxn modelId="{E999204E-7E88-4BCA-94EA-21A2D8125DE9}" type="presParOf" srcId="{486741F5-A9A1-4C2C-B5C4-7AAA5E9FAA87}" destId="{10D1DBD3-02EF-4D89-9076-2DDEF14E89D9}" srcOrd="0" destOrd="0" presId="urn:microsoft.com/office/officeart/2005/8/layout/list1"/>
    <dgm:cxn modelId="{ED1A4403-BA6B-4FE7-8CBF-617E509D91A9}" type="presParOf" srcId="{486741F5-A9A1-4C2C-B5C4-7AAA5E9FAA87}" destId="{475759F3-1343-4F23-8396-761F712F44C6}" srcOrd="1" destOrd="0" presId="urn:microsoft.com/office/officeart/2005/8/layout/list1"/>
    <dgm:cxn modelId="{CCE6F09A-A4D2-481D-B8EC-8197219AC4D3}" type="presParOf" srcId="{2D3D8C95-4D54-44A1-98F3-DD6C0A35274F}" destId="{2F408EB1-0708-4375-8D09-DECE43EFDF99}" srcOrd="5" destOrd="0" presId="urn:microsoft.com/office/officeart/2005/8/layout/list1"/>
    <dgm:cxn modelId="{BAB1287F-A2CF-4BEF-8F7F-B195562F73A9}" type="presParOf" srcId="{2D3D8C95-4D54-44A1-98F3-DD6C0A35274F}" destId="{716480BC-6129-4DA2-BBE2-E5387D00ACB6}" srcOrd="6" destOrd="0" presId="urn:microsoft.com/office/officeart/2005/8/layout/list1"/>
    <dgm:cxn modelId="{C70E9480-8AF9-49A5-9AEA-3DFF5299FB75}" type="presParOf" srcId="{2D3D8C95-4D54-44A1-98F3-DD6C0A35274F}" destId="{50065D16-0852-4076-B221-13F4E25D9D63}" srcOrd="7" destOrd="0" presId="urn:microsoft.com/office/officeart/2005/8/layout/list1"/>
    <dgm:cxn modelId="{2EC85A86-FD27-4765-AB46-42717A4BA577}" type="presParOf" srcId="{2D3D8C95-4D54-44A1-98F3-DD6C0A35274F}" destId="{924E8FFF-311C-4EA7-946A-1F14BE63437D}" srcOrd="8" destOrd="0" presId="urn:microsoft.com/office/officeart/2005/8/layout/list1"/>
    <dgm:cxn modelId="{6A6D09B0-BDC3-4D85-AE24-4FD4DA72AFFC}" type="presParOf" srcId="{924E8FFF-311C-4EA7-946A-1F14BE63437D}" destId="{5C1DC1E5-2651-425D-A3FC-53EF559049A9}" srcOrd="0" destOrd="0" presId="urn:microsoft.com/office/officeart/2005/8/layout/list1"/>
    <dgm:cxn modelId="{E664A603-F2AA-43CB-86CA-D45AB9F738DC}" type="presParOf" srcId="{924E8FFF-311C-4EA7-946A-1F14BE63437D}" destId="{BB9A1111-CAEA-49A9-A6D3-6EF5DF9DDE8D}" srcOrd="1" destOrd="0" presId="urn:microsoft.com/office/officeart/2005/8/layout/list1"/>
    <dgm:cxn modelId="{9BD2B8DA-BB53-4F23-B19B-F7BC342BFBF1}" type="presParOf" srcId="{2D3D8C95-4D54-44A1-98F3-DD6C0A35274F}" destId="{F328BCF9-7324-48D2-A795-9A116F7EA50E}" srcOrd="9" destOrd="0" presId="urn:microsoft.com/office/officeart/2005/8/layout/list1"/>
    <dgm:cxn modelId="{14F94F11-CFAA-4682-9232-D03615DC5021}" type="presParOf" srcId="{2D3D8C95-4D54-44A1-98F3-DD6C0A35274F}" destId="{7E037749-389F-4EE5-986F-00CBB476A6A3}"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9404448-39A8-4ECF-A726-BAE3F43411F2}"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en-US"/>
        </a:p>
      </dgm:t>
    </dgm:pt>
    <dgm:pt modelId="{B12CF663-AFEB-4D56-A7A6-315AB7CDBAA7}">
      <dgm:prSet phldrT="[Text]" custT="1"/>
      <dgm:spPr/>
      <dgm:t>
        <a:bodyPr/>
        <a:lstStyle/>
        <a:p>
          <a:r>
            <a:rPr lang="en-US" sz="3600" dirty="0"/>
            <a:t>Requirements</a:t>
          </a:r>
        </a:p>
      </dgm:t>
    </dgm:pt>
    <dgm:pt modelId="{3D3C2F9D-8E78-4C46-838F-E6C92E85F85E}" type="parTrans" cxnId="{81DB71C3-A8FD-4F9C-A50A-29E43542017B}">
      <dgm:prSet/>
      <dgm:spPr/>
      <dgm:t>
        <a:bodyPr/>
        <a:lstStyle/>
        <a:p>
          <a:endParaRPr lang="en-US"/>
        </a:p>
      </dgm:t>
    </dgm:pt>
    <dgm:pt modelId="{A9D4D0B8-8903-4C64-B112-ABCD77A84EC6}" type="sibTrans" cxnId="{81DB71C3-A8FD-4F9C-A50A-29E43542017B}">
      <dgm:prSet/>
      <dgm:spPr/>
      <dgm:t>
        <a:bodyPr/>
        <a:lstStyle/>
        <a:p>
          <a:endParaRPr lang="en-US"/>
        </a:p>
      </dgm:t>
    </dgm:pt>
    <dgm:pt modelId="{EDD945F6-E13A-4898-8889-51EC9C59BEA6}">
      <dgm:prSet custT="1"/>
      <dgm:spPr/>
      <dgm:t>
        <a:bodyPr/>
        <a:lstStyle/>
        <a:p>
          <a:endParaRPr lang="en-US" sz="1400" dirty="0"/>
        </a:p>
      </dgm:t>
    </dgm:pt>
    <dgm:pt modelId="{6348BC77-AC3F-47B3-AE76-F68E1A6FDCA0}" type="parTrans" cxnId="{EED54AE1-8949-4BAB-9FA6-E417CCD6AD1C}">
      <dgm:prSet/>
      <dgm:spPr/>
      <dgm:t>
        <a:bodyPr/>
        <a:lstStyle/>
        <a:p>
          <a:endParaRPr lang="en-US"/>
        </a:p>
      </dgm:t>
    </dgm:pt>
    <dgm:pt modelId="{06DBC3BF-9CF7-4EF2-8059-FF22BBA01E74}" type="sibTrans" cxnId="{EED54AE1-8949-4BAB-9FA6-E417CCD6AD1C}">
      <dgm:prSet/>
      <dgm:spPr/>
      <dgm:t>
        <a:bodyPr/>
        <a:lstStyle/>
        <a:p>
          <a:endParaRPr lang="en-US"/>
        </a:p>
      </dgm:t>
    </dgm:pt>
    <dgm:pt modelId="{11B07BE4-DA36-482B-AF1A-6CE18C1BD0A7}">
      <dgm:prSet custT="1"/>
      <dgm:spPr/>
      <dgm:t>
        <a:bodyPr/>
        <a:lstStyle/>
        <a:p>
          <a:r>
            <a:rPr lang="en-US" sz="1100" dirty="0"/>
            <a:t>Children under 19 qualify are ineligible</a:t>
          </a:r>
        </a:p>
      </dgm:t>
    </dgm:pt>
    <dgm:pt modelId="{7FEACC1C-8F9C-40B2-8D8A-333DC026E1DE}" type="parTrans" cxnId="{EB18DAFE-507F-4652-B65E-0FB0D035BFB8}">
      <dgm:prSet/>
      <dgm:spPr/>
      <dgm:t>
        <a:bodyPr/>
        <a:lstStyle/>
        <a:p>
          <a:endParaRPr lang="en-US"/>
        </a:p>
      </dgm:t>
    </dgm:pt>
    <dgm:pt modelId="{1E147878-AE97-40FB-9ECC-8BFD52855DA5}" type="sibTrans" cxnId="{EB18DAFE-507F-4652-B65E-0FB0D035BFB8}">
      <dgm:prSet/>
      <dgm:spPr/>
      <dgm:t>
        <a:bodyPr/>
        <a:lstStyle/>
        <a:p>
          <a:endParaRPr lang="en-US"/>
        </a:p>
      </dgm:t>
    </dgm:pt>
    <dgm:pt modelId="{9EC078FE-BC5A-4C89-9F45-DB38B9BBA847}">
      <dgm:prSet custT="1"/>
      <dgm:spPr/>
      <dgm:t>
        <a:bodyPr/>
        <a:lstStyle/>
        <a:p>
          <a:r>
            <a:rPr lang="en-US" sz="1100" dirty="0"/>
            <a:t>Pregnant women are ineligible</a:t>
          </a:r>
        </a:p>
      </dgm:t>
    </dgm:pt>
    <dgm:pt modelId="{63EC62CD-A7B5-4CFE-A02F-967474881638}" type="parTrans" cxnId="{D3A6F47B-B454-49E9-853B-F7924D069271}">
      <dgm:prSet/>
      <dgm:spPr/>
      <dgm:t>
        <a:bodyPr/>
        <a:lstStyle/>
        <a:p>
          <a:endParaRPr lang="en-US"/>
        </a:p>
      </dgm:t>
    </dgm:pt>
    <dgm:pt modelId="{FE4ABCCA-2C4B-4813-A0DC-80575DAB2131}" type="sibTrans" cxnId="{D3A6F47B-B454-49E9-853B-F7924D069271}">
      <dgm:prSet/>
      <dgm:spPr/>
      <dgm:t>
        <a:bodyPr/>
        <a:lstStyle/>
        <a:p>
          <a:endParaRPr lang="en-US"/>
        </a:p>
      </dgm:t>
    </dgm:pt>
    <dgm:pt modelId="{CB5DAC77-07BF-4181-99BC-4EC9EB18697D}">
      <dgm:prSet custT="1"/>
      <dgm:spPr/>
      <dgm:t>
        <a:bodyPr/>
        <a:lstStyle/>
        <a:p>
          <a:r>
            <a:rPr lang="en-US" sz="1400" dirty="0"/>
            <a:t>IL resident. </a:t>
          </a:r>
        </a:p>
      </dgm:t>
    </dgm:pt>
    <dgm:pt modelId="{79DA285F-CD93-4FDB-87C9-D37E8C8FF4E8}" type="parTrans" cxnId="{F2C34DFF-75E6-4B21-B895-CB5CCB1841A4}">
      <dgm:prSet/>
      <dgm:spPr/>
      <dgm:t>
        <a:bodyPr/>
        <a:lstStyle/>
        <a:p>
          <a:endParaRPr lang="en-US"/>
        </a:p>
      </dgm:t>
    </dgm:pt>
    <dgm:pt modelId="{825DE66F-B712-4A4E-A0B4-597501989E15}" type="sibTrans" cxnId="{F2C34DFF-75E6-4B21-B895-CB5CCB1841A4}">
      <dgm:prSet/>
      <dgm:spPr/>
      <dgm:t>
        <a:bodyPr/>
        <a:lstStyle/>
        <a:p>
          <a:endParaRPr lang="en-US"/>
        </a:p>
      </dgm:t>
    </dgm:pt>
    <dgm:pt modelId="{74318E9E-8727-42F8-9EFC-6C1F394A62FE}">
      <dgm:prSet custT="1"/>
      <dgm:spPr/>
      <dgm:t>
        <a:bodyPr/>
        <a:lstStyle/>
        <a:p>
          <a:r>
            <a:rPr lang="en-US" sz="1100" dirty="0"/>
            <a:t>Those coming to Illinois for purpose of receiving medical care</a:t>
          </a:r>
        </a:p>
      </dgm:t>
    </dgm:pt>
    <dgm:pt modelId="{B76C43A7-29E2-449A-8494-07C4CC938BA5}" type="parTrans" cxnId="{E2BB994D-CAAA-4C2E-A9AE-FA8F47B07F64}">
      <dgm:prSet/>
      <dgm:spPr/>
      <dgm:t>
        <a:bodyPr/>
        <a:lstStyle/>
        <a:p>
          <a:endParaRPr lang="en-US"/>
        </a:p>
      </dgm:t>
    </dgm:pt>
    <dgm:pt modelId="{2DAC80A8-545F-4EE7-83F0-8570467C487C}" type="sibTrans" cxnId="{E2BB994D-CAAA-4C2E-A9AE-FA8F47B07F64}">
      <dgm:prSet/>
      <dgm:spPr/>
      <dgm:t>
        <a:bodyPr/>
        <a:lstStyle/>
        <a:p>
          <a:endParaRPr lang="en-US"/>
        </a:p>
      </dgm:t>
    </dgm:pt>
    <dgm:pt modelId="{625CD4F2-3492-4BB7-97EF-2EECFF5B27E4}">
      <dgm:prSet custT="1"/>
      <dgm:spPr/>
      <dgm:t>
        <a:bodyPr/>
        <a:lstStyle/>
        <a:p>
          <a:r>
            <a:rPr lang="en-US" sz="3600" dirty="0"/>
            <a:t>What it covers</a:t>
          </a:r>
        </a:p>
      </dgm:t>
    </dgm:pt>
    <dgm:pt modelId="{AB55858F-1631-4DB6-AAD4-7C088506C32B}" type="parTrans" cxnId="{2F51CA19-50A7-4822-9062-B7DB46B0DBA4}">
      <dgm:prSet/>
      <dgm:spPr/>
      <dgm:t>
        <a:bodyPr/>
        <a:lstStyle/>
        <a:p>
          <a:endParaRPr lang="en-US"/>
        </a:p>
      </dgm:t>
    </dgm:pt>
    <dgm:pt modelId="{F5785865-6356-4875-9D60-94F683EF228A}" type="sibTrans" cxnId="{2F51CA19-50A7-4822-9062-B7DB46B0DBA4}">
      <dgm:prSet/>
      <dgm:spPr/>
      <dgm:t>
        <a:bodyPr/>
        <a:lstStyle/>
        <a:p>
          <a:endParaRPr lang="en-US"/>
        </a:p>
      </dgm:t>
    </dgm:pt>
    <dgm:pt modelId="{CC87D877-53F5-430B-A58A-CB52329F74E9}">
      <dgm:prSet custT="1"/>
      <dgm:spPr/>
      <dgm:t>
        <a:bodyPr/>
        <a:lstStyle/>
        <a:p>
          <a:endParaRPr lang="en-US" sz="1400" dirty="0"/>
        </a:p>
      </dgm:t>
    </dgm:pt>
    <dgm:pt modelId="{D6D82CDD-6B54-4F0B-ADB1-B2D3F992D73D}" type="parTrans" cxnId="{062677C4-91C9-41C5-8116-4009A6BC4C83}">
      <dgm:prSet/>
      <dgm:spPr/>
      <dgm:t>
        <a:bodyPr/>
        <a:lstStyle/>
        <a:p>
          <a:endParaRPr lang="en-US"/>
        </a:p>
      </dgm:t>
    </dgm:pt>
    <dgm:pt modelId="{5169CC7D-8B83-42C1-95ED-71B2C59527CE}" type="sibTrans" cxnId="{062677C4-91C9-41C5-8116-4009A6BC4C83}">
      <dgm:prSet/>
      <dgm:spPr/>
      <dgm:t>
        <a:bodyPr/>
        <a:lstStyle/>
        <a:p>
          <a:endParaRPr lang="en-US"/>
        </a:p>
      </dgm:t>
    </dgm:pt>
    <dgm:pt modelId="{5304D75F-595B-489B-BB2E-2982CD501E75}">
      <dgm:prSet custT="1"/>
      <dgm:spPr/>
      <dgm:t>
        <a:bodyPr/>
        <a:lstStyle/>
        <a:p>
          <a:r>
            <a:rPr lang="en-US" sz="1100" dirty="0"/>
            <a:t>Placing individual’s health in serious jeopardy</a:t>
          </a:r>
        </a:p>
      </dgm:t>
    </dgm:pt>
    <dgm:pt modelId="{A7AE687A-0D20-4453-B529-3CB9CC5993C8}" type="parTrans" cxnId="{EB791922-29F5-4454-9B02-57D183FD493C}">
      <dgm:prSet/>
      <dgm:spPr/>
      <dgm:t>
        <a:bodyPr/>
        <a:lstStyle/>
        <a:p>
          <a:endParaRPr lang="en-US"/>
        </a:p>
      </dgm:t>
    </dgm:pt>
    <dgm:pt modelId="{8D34D44D-8C69-4102-AC9E-EA957D047E15}" type="sibTrans" cxnId="{EB791922-29F5-4454-9B02-57D183FD493C}">
      <dgm:prSet/>
      <dgm:spPr/>
      <dgm:t>
        <a:bodyPr/>
        <a:lstStyle/>
        <a:p>
          <a:endParaRPr lang="en-US"/>
        </a:p>
      </dgm:t>
    </dgm:pt>
    <dgm:pt modelId="{F11C613E-9B7E-461F-BA70-F944415359BB}">
      <dgm:prSet custT="1"/>
      <dgm:spPr/>
      <dgm:t>
        <a:bodyPr/>
        <a:lstStyle/>
        <a:p>
          <a:r>
            <a:rPr lang="en-US" sz="1100" dirty="0"/>
            <a:t>Serious impairments to bodily functions</a:t>
          </a:r>
        </a:p>
      </dgm:t>
    </dgm:pt>
    <dgm:pt modelId="{C7D5DC52-0C4B-46EA-9829-E1D4F825032E}" type="parTrans" cxnId="{DC5F5C04-A615-4A7A-ACD7-62A25B878CA4}">
      <dgm:prSet/>
      <dgm:spPr/>
      <dgm:t>
        <a:bodyPr/>
        <a:lstStyle/>
        <a:p>
          <a:endParaRPr lang="en-US"/>
        </a:p>
      </dgm:t>
    </dgm:pt>
    <dgm:pt modelId="{CFBDEE73-6EFB-4D04-BAB0-C40DB7F6FA78}" type="sibTrans" cxnId="{DC5F5C04-A615-4A7A-ACD7-62A25B878CA4}">
      <dgm:prSet/>
      <dgm:spPr/>
      <dgm:t>
        <a:bodyPr/>
        <a:lstStyle/>
        <a:p>
          <a:endParaRPr lang="en-US"/>
        </a:p>
      </dgm:t>
    </dgm:pt>
    <dgm:pt modelId="{CFEBAFE4-D864-4EBE-9F93-B31DB6B4AF53}">
      <dgm:prSet custT="1"/>
      <dgm:spPr/>
      <dgm:t>
        <a:bodyPr/>
        <a:lstStyle/>
        <a:p>
          <a:r>
            <a:rPr lang="en-US" sz="1100" dirty="0"/>
            <a:t>Serious dysfunction of any organ or part</a:t>
          </a:r>
        </a:p>
      </dgm:t>
    </dgm:pt>
    <dgm:pt modelId="{2AE1F552-2B4A-4B5D-83AA-692027DFF5A0}" type="parTrans" cxnId="{896F70E7-C9FC-4798-9C72-32AF083E867C}">
      <dgm:prSet/>
      <dgm:spPr/>
      <dgm:t>
        <a:bodyPr/>
        <a:lstStyle/>
        <a:p>
          <a:endParaRPr lang="en-US"/>
        </a:p>
      </dgm:t>
    </dgm:pt>
    <dgm:pt modelId="{6C392D63-75F3-4218-AB54-9821EA097522}" type="sibTrans" cxnId="{896F70E7-C9FC-4798-9C72-32AF083E867C}">
      <dgm:prSet/>
      <dgm:spPr/>
      <dgm:t>
        <a:bodyPr/>
        <a:lstStyle/>
        <a:p>
          <a:endParaRPr lang="en-US"/>
        </a:p>
      </dgm:t>
    </dgm:pt>
    <dgm:pt modelId="{0D97FD79-D65B-43F7-A08B-99BA07469096}">
      <dgm:prSet custT="1"/>
      <dgm:spPr/>
      <dgm:t>
        <a:bodyPr/>
        <a:lstStyle/>
        <a:p>
          <a:r>
            <a:rPr lang="en-US" sz="1400" dirty="0"/>
            <a:t>Requires emergency medical services</a:t>
          </a:r>
        </a:p>
      </dgm:t>
    </dgm:pt>
    <dgm:pt modelId="{3E773380-63D7-439A-9030-223D9C6F6B77}" type="parTrans" cxnId="{7AB76963-08F5-465B-92A7-ACBC3CD74B97}">
      <dgm:prSet/>
      <dgm:spPr/>
      <dgm:t>
        <a:bodyPr/>
        <a:lstStyle/>
        <a:p>
          <a:endParaRPr lang="en-US"/>
        </a:p>
      </dgm:t>
    </dgm:pt>
    <dgm:pt modelId="{A35281D7-1CDD-436F-BA50-956072D66775}" type="sibTrans" cxnId="{7AB76963-08F5-465B-92A7-ACBC3CD74B97}">
      <dgm:prSet/>
      <dgm:spPr/>
      <dgm:t>
        <a:bodyPr/>
        <a:lstStyle/>
        <a:p>
          <a:endParaRPr lang="en-US"/>
        </a:p>
      </dgm:t>
    </dgm:pt>
    <dgm:pt modelId="{A24AA120-A8F7-41FC-96A3-F0229C044DBD}">
      <dgm:prSet custT="1"/>
      <dgm:spPr/>
      <dgm:t>
        <a:bodyPr/>
        <a:lstStyle/>
        <a:p>
          <a:r>
            <a:rPr lang="en-US" sz="1400" dirty="0"/>
            <a:t>Doctor must verify emergency in writing</a:t>
          </a:r>
        </a:p>
      </dgm:t>
    </dgm:pt>
    <dgm:pt modelId="{C6C8FB78-4A4C-44FA-8EE0-C506406A0EAD}" type="parTrans" cxnId="{6DA54DB8-ABD8-4126-B0A5-4D7AA4865D45}">
      <dgm:prSet/>
      <dgm:spPr/>
      <dgm:t>
        <a:bodyPr/>
        <a:lstStyle/>
        <a:p>
          <a:endParaRPr lang="en-US"/>
        </a:p>
      </dgm:t>
    </dgm:pt>
    <dgm:pt modelId="{9D43FF0F-0626-49C8-A0CA-79CDD3D324BC}" type="sibTrans" cxnId="{6DA54DB8-ABD8-4126-B0A5-4D7AA4865D45}">
      <dgm:prSet/>
      <dgm:spPr/>
      <dgm:t>
        <a:bodyPr/>
        <a:lstStyle/>
        <a:p>
          <a:endParaRPr lang="en-US"/>
        </a:p>
      </dgm:t>
    </dgm:pt>
    <dgm:pt modelId="{79260C14-963E-466D-AD68-4546F221A419}">
      <dgm:prSet custT="1"/>
      <dgm:spPr/>
      <dgm:t>
        <a:bodyPr/>
        <a:lstStyle/>
        <a:p>
          <a:r>
            <a:rPr lang="en-US" sz="1400" dirty="0"/>
            <a:t>Only medical services required to stabilize the emergency; so there are no longer acute symptoms</a:t>
          </a:r>
        </a:p>
      </dgm:t>
    </dgm:pt>
    <dgm:pt modelId="{4748F47C-7EB4-4F3C-A6B5-B6D9943A9D94}" type="parTrans" cxnId="{220A12E4-EDB2-4EAD-8F38-94E23DFE93FF}">
      <dgm:prSet/>
      <dgm:spPr/>
      <dgm:t>
        <a:bodyPr/>
        <a:lstStyle/>
        <a:p>
          <a:endParaRPr lang="en-US"/>
        </a:p>
      </dgm:t>
    </dgm:pt>
    <dgm:pt modelId="{234FAE94-5C27-4649-80A9-3FA0FAD4C03F}" type="sibTrans" cxnId="{220A12E4-EDB2-4EAD-8F38-94E23DFE93FF}">
      <dgm:prSet/>
      <dgm:spPr/>
      <dgm:t>
        <a:bodyPr/>
        <a:lstStyle/>
        <a:p>
          <a:endParaRPr lang="en-US"/>
        </a:p>
      </dgm:t>
    </dgm:pt>
    <dgm:pt modelId="{CA3B8211-A626-4170-B34E-9C4C352B5E35}">
      <dgm:prSet custT="1"/>
      <dgm:spPr/>
      <dgm:t>
        <a:bodyPr/>
        <a:lstStyle/>
        <a:p>
          <a:r>
            <a:rPr lang="en-US" sz="1400" dirty="0"/>
            <a:t>Income/asset limits</a:t>
          </a:r>
        </a:p>
      </dgm:t>
    </dgm:pt>
    <dgm:pt modelId="{BFFD4644-89AD-42B3-9FFF-7E1A4C20755E}" type="parTrans" cxnId="{B13B2713-1673-4A70-AFC4-D3D62D37B881}">
      <dgm:prSet/>
      <dgm:spPr/>
      <dgm:t>
        <a:bodyPr/>
        <a:lstStyle/>
        <a:p>
          <a:endParaRPr lang="en-US"/>
        </a:p>
      </dgm:t>
    </dgm:pt>
    <dgm:pt modelId="{B66FF926-AE2F-44D1-B905-31F9291FC1A7}" type="sibTrans" cxnId="{B13B2713-1673-4A70-AFC4-D3D62D37B881}">
      <dgm:prSet/>
      <dgm:spPr/>
      <dgm:t>
        <a:bodyPr/>
        <a:lstStyle/>
        <a:p>
          <a:endParaRPr lang="en-US"/>
        </a:p>
      </dgm:t>
    </dgm:pt>
    <dgm:pt modelId="{04ADE8C7-8897-4942-A2A1-FD9C81FBBC7E}">
      <dgm:prSet custT="1"/>
      <dgm:spPr/>
      <dgm:t>
        <a:bodyPr/>
        <a:lstStyle/>
        <a:p>
          <a:endParaRPr lang="en-US" sz="1100" dirty="0"/>
        </a:p>
      </dgm:t>
    </dgm:pt>
    <dgm:pt modelId="{E29547AB-DF50-4995-9832-35E658890EE1}" type="parTrans" cxnId="{F2ACE750-B2A3-4398-8125-B16636AAD3EE}">
      <dgm:prSet/>
      <dgm:spPr/>
      <dgm:t>
        <a:bodyPr/>
        <a:lstStyle/>
        <a:p>
          <a:endParaRPr lang="en-US"/>
        </a:p>
      </dgm:t>
    </dgm:pt>
    <dgm:pt modelId="{0589A40D-C6E0-4D72-8D23-0536F3BA0468}" type="sibTrans" cxnId="{F2ACE750-B2A3-4398-8125-B16636AAD3EE}">
      <dgm:prSet/>
      <dgm:spPr/>
      <dgm:t>
        <a:bodyPr/>
        <a:lstStyle/>
        <a:p>
          <a:endParaRPr lang="en-US"/>
        </a:p>
      </dgm:t>
    </dgm:pt>
    <dgm:pt modelId="{4F38F886-7904-49AB-9F85-F8C4A647879A}">
      <dgm:prSet custT="1"/>
      <dgm:spPr/>
      <dgm:t>
        <a:bodyPr/>
        <a:lstStyle/>
        <a:p>
          <a:endParaRPr lang="en-US" sz="1100" dirty="0"/>
        </a:p>
      </dgm:t>
    </dgm:pt>
    <dgm:pt modelId="{8652DEA6-D094-4981-AC81-434FA45AB6F2}" type="parTrans" cxnId="{185000DF-23C1-400B-8CE9-D15A3E835BB0}">
      <dgm:prSet/>
      <dgm:spPr/>
      <dgm:t>
        <a:bodyPr/>
        <a:lstStyle/>
        <a:p>
          <a:endParaRPr lang="en-US"/>
        </a:p>
      </dgm:t>
    </dgm:pt>
    <dgm:pt modelId="{B2A005CF-E7F5-4E62-B78A-5BC7B43D799E}" type="sibTrans" cxnId="{185000DF-23C1-400B-8CE9-D15A3E835BB0}">
      <dgm:prSet/>
      <dgm:spPr/>
      <dgm:t>
        <a:bodyPr/>
        <a:lstStyle/>
        <a:p>
          <a:endParaRPr lang="en-US"/>
        </a:p>
      </dgm:t>
    </dgm:pt>
    <dgm:pt modelId="{9D10785B-E87C-467E-BB90-CFDF9F2AE7D2}">
      <dgm:prSet custT="1"/>
      <dgm:spPr/>
      <dgm:t>
        <a:bodyPr/>
        <a:lstStyle/>
        <a:p>
          <a:endParaRPr lang="en-US" sz="1400" dirty="0"/>
        </a:p>
      </dgm:t>
    </dgm:pt>
    <dgm:pt modelId="{EA5FBEBD-5789-47DA-A195-52D36D17C6D5}" type="parTrans" cxnId="{15D46D0B-85F5-45C6-AE5B-631A0A21CEDF}">
      <dgm:prSet/>
      <dgm:spPr/>
      <dgm:t>
        <a:bodyPr/>
        <a:lstStyle/>
        <a:p>
          <a:endParaRPr lang="en-US"/>
        </a:p>
      </dgm:t>
    </dgm:pt>
    <dgm:pt modelId="{8981B92C-9F75-4246-BEAD-C983AB0DE76C}" type="sibTrans" cxnId="{15D46D0B-85F5-45C6-AE5B-631A0A21CEDF}">
      <dgm:prSet/>
      <dgm:spPr/>
      <dgm:t>
        <a:bodyPr/>
        <a:lstStyle/>
        <a:p>
          <a:endParaRPr lang="en-US"/>
        </a:p>
      </dgm:t>
    </dgm:pt>
    <dgm:pt modelId="{91AC991F-AF96-4196-BBDC-89CBA8BA50BB}">
      <dgm:prSet custT="1"/>
      <dgm:spPr/>
      <dgm:t>
        <a:bodyPr/>
        <a:lstStyle/>
        <a:p>
          <a:endParaRPr lang="en-US" sz="1400" dirty="0"/>
        </a:p>
      </dgm:t>
    </dgm:pt>
    <dgm:pt modelId="{4490F688-F395-437E-BC25-308E679A38B1}" type="parTrans" cxnId="{03ED7F98-1DDD-4D16-8A8F-36FF466E55B6}">
      <dgm:prSet/>
      <dgm:spPr/>
      <dgm:t>
        <a:bodyPr/>
        <a:lstStyle/>
        <a:p>
          <a:endParaRPr lang="en-US"/>
        </a:p>
      </dgm:t>
    </dgm:pt>
    <dgm:pt modelId="{49584C64-460F-4702-8EB6-BD1CB0529D32}" type="sibTrans" cxnId="{03ED7F98-1DDD-4D16-8A8F-36FF466E55B6}">
      <dgm:prSet/>
      <dgm:spPr/>
      <dgm:t>
        <a:bodyPr/>
        <a:lstStyle/>
        <a:p>
          <a:endParaRPr lang="en-US"/>
        </a:p>
      </dgm:t>
    </dgm:pt>
    <dgm:pt modelId="{A10FB77E-9D91-4942-8983-04424624BA81}">
      <dgm:prSet custT="1"/>
      <dgm:spPr/>
      <dgm:t>
        <a:bodyPr/>
        <a:lstStyle/>
        <a:p>
          <a:r>
            <a:rPr lang="en-US" sz="1400" dirty="0"/>
            <a:t>The following non-immigrant visa classes do not qualify: </a:t>
          </a:r>
          <a:r>
            <a:rPr lang="en-US" sz="1100" dirty="0"/>
            <a:t>B (temporary visitor), C (alien in transit), D (crew member of vessels), TWOV (transit without visa)</a:t>
          </a:r>
          <a:endParaRPr lang="en-US" sz="1400" dirty="0"/>
        </a:p>
      </dgm:t>
    </dgm:pt>
    <dgm:pt modelId="{49DD9BD1-ADC1-4DCF-BF48-7038FC9F547E}" type="parTrans" cxnId="{1FA9310C-568E-4960-A130-57B36AFFBB14}">
      <dgm:prSet/>
      <dgm:spPr/>
      <dgm:t>
        <a:bodyPr/>
        <a:lstStyle/>
        <a:p>
          <a:endParaRPr lang="en-US"/>
        </a:p>
      </dgm:t>
    </dgm:pt>
    <dgm:pt modelId="{CB4A41CD-53FA-41FE-8E84-EA4534BB0389}" type="sibTrans" cxnId="{1FA9310C-568E-4960-A130-57B36AFFBB14}">
      <dgm:prSet/>
      <dgm:spPr/>
      <dgm:t>
        <a:bodyPr/>
        <a:lstStyle/>
        <a:p>
          <a:endParaRPr lang="en-US"/>
        </a:p>
      </dgm:t>
    </dgm:pt>
    <dgm:pt modelId="{B6F3CE69-5DA6-4488-9EB3-470BCBE046A6}">
      <dgm:prSet custT="1"/>
      <dgm:spPr/>
      <dgm:t>
        <a:bodyPr/>
        <a:lstStyle/>
        <a:p>
          <a:endParaRPr lang="en-US" sz="1100" dirty="0"/>
        </a:p>
      </dgm:t>
    </dgm:pt>
    <dgm:pt modelId="{D1C8484C-AA96-4A97-8D44-B8CC64944D87}" type="parTrans" cxnId="{56827590-AA4F-41C0-876E-C80CC34CF09D}">
      <dgm:prSet/>
      <dgm:spPr/>
      <dgm:t>
        <a:bodyPr/>
        <a:lstStyle/>
        <a:p>
          <a:endParaRPr lang="en-US"/>
        </a:p>
      </dgm:t>
    </dgm:pt>
    <dgm:pt modelId="{CC0551D6-13C6-496F-A62F-E64DCD9E4FD8}" type="sibTrans" cxnId="{56827590-AA4F-41C0-876E-C80CC34CF09D}">
      <dgm:prSet/>
      <dgm:spPr/>
      <dgm:t>
        <a:bodyPr/>
        <a:lstStyle/>
        <a:p>
          <a:endParaRPr lang="en-US"/>
        </a:p>
      </dgm:t>
    </dgm:pt>
    <dgm:pt modelId="{84668DA3-EB07-45D1-B33C-93BF21B7F445}">
      <dgm:prSet custT="1"/>
      <dgm:spPr/>
      <dgm:t>
        <a:bodyPr/>
        <a:lstStyle/>
        <a:p>
          <a:r>
            <a:rPr lang="en-US" sz="1400" dirty="0"/>
            <a:t>Does not meet citizenship/immigration requirements for other Illinois medical assistance programs</a:t>
          </a:r>
        </a:p>
      </dgm:t>
    </dgm:pt>
    <dgm:pt modelId="{F473D3B9-C9E5-4A94-99D9-08663233A010}" type="parTrans" cxnId="{923AA863-87C3-4793-982C-73DAF001B27D}">
      <dgm:prSet/>
      <dgm:spPr/>
      <dgm:t>
        <a:bodyPr/>
        <a:lstStyle/>
        <a:p>
          <a:endParaRPr lang="en-US"/>
        </a:p>
      </dgm:t>
    </dgm:pt>
    <dgm:pt modelId="{E21C880E-47C1-4CD5-9BAC-5969DF3C2A5B}" type="sibTrans" cxnId="{923AA863-87C3-4793-982C-73DAF001B27D}">
      <dgm:prSet/>
      <dgm:spPr/>
      <dgm:t>
        <a:bodyPr/>
        <a:lstStyle/>
        <a:p>
          <a:endParaRPr lang="en-US"/>
        </a:p>
      </dgm:t>
    </dgm:pt>
    <dgm:pt modelId="{48E7F9CF-86D7-4399-AB94-986400DBAF61}">
      <dgm:prSet custT="1"/>
      <dgm:spPr/>
      <dgm:t>
        <a:bodyPr/>
        <a:lstStyle/>
        <a:p>
          <a:r>
            <a:rPr lang="en-US" sz="1400" dirty="0"/>
            <a:t>Emergency medical services required as a result of a medical condition with acute symptoms that are severe enough that, without immediate medical attention, a physician could reasonably expect the condition to result in:</a:t>
          </a:r>
        </a:p>
      </dgm:t>
    </dgm:pt>
    <dgm:pt modelId="{00DE26BA-5060-417F-8365-4ED0E105E716}" type="parTrans" cxnId="{72A37DC8-2A08-42BF-B4D7-DFEB9EF89C44}">
      <dgm:prSet/>
      <dgm:spPr/>
      <dgm:t>
        <a:bodyPr/>
        <a:lstStyle/>
        <a:p>
          <a:endParaRPr lang="en-US"/>
        </a:p>
      </dgm:t>
    </dgm:pt>
    <dgm:pt modelId="{4775F249-88A6-44DD-A452-478032142D78}" type="sibTrans" cxnId="{72A37DC8-2A08-42BF-B4D7-DFEB9EF89C44}">
      <dgm:prSet/>
      <dgm:spPr/>
      <dgm:t>
        <a:bodyPr/>
        <a:lstStyle/>
        <a:p>
          <a:endParaRPr lang="en-US"/>
        </a:p>
      </dgm:t>
    </dgm:pt>
    <dgm:pt modelId="{F731B624-BE06-49B2-9E1A-F77B7F09C61E}" type="pres">
      <dgm:prSet presAssocID="{A9404448-39A8-4ECF-A726-BAE3F43411F2}" presName="Name0" presStyleCnt="0">
        <dgm:presLayoutVars>
          <dgm:dir/>
          <dgm:animLvl val="lvl"/>
          <dgm:resizeHandles val="exact"/>
        </dgm:presLayoutVars>
      </dgm:prSet>
      <dgm:spPr/>
    </dgm:pt>
    <dgm:pt modelId="{B5D36D39-96A0-48CC-B0B1-AF719C84D610}" type="pres">
      <dgm:prSet presAssocID="{B12CF663-AFEB-4D56-A7A6-315AB7CDBAA7}" presName="compositeNode" presStyleCnt="0">
        <dgm:presLayoutVars>
          <dgm:bulletEnabled val="1"/>
        </dgm:presLayoutVars>
      </dgm:prSet>
      <dgm:spPr/>
    </dgm:pt>
    <dgm:pt modelId="{5D13D8E4-10F3-48A7-8E14-18DF989605D9}" type="pres">
      <dgm:prSet presAssocID="{B12CF663-AFEB-4D56-A7A6-315AB7CDBAA7}" presName="bgRect" presStyleLbl="node1" presStyleIdx="0" presStyleCnt="2" custLinFactNeighborX="-8505" custLinFactNeighborY="812"/>
      <dgm:spPr/>
    </dgm:pt>
    <dgm:pt modelId="{EC6FC77A-D66D-48DF-93FF-E546C97E56DD}" type="pres">
      <dgm:prSet presAssocID="{B12CF663-AFEB-4D56-A7A6-315AB7CDBAA7}" presName="parentNode" presStyleLbl="node1" presStyleIdx="0" presStyleCnt="2">
        <dgm:presLayoutVars>
          <dgm:chMax val="0"/>
          <dgm:bulletEnabled val="1"/>
        </dgm:presLayoutVars>
      </dgm:prSet>
      <dgm:spPr/>
    </dgm:pt>
    <dgm:pt modelId="{2044F41E-16AC-4F73-BF72-78370AD367AD}" type="pres">
      <dgm:prSet presAssocID="{B12CF663-AFEB-4D56-A7A6-315AB7CDBAA7}" presName="childNode" presStyleLbl="node1" presStyleIdx="0" presStyleCnt="2">
        <dgm:presLayoutVars>
          <dgm:bulletEnabled val="1"/>
        </dgm:presLayoutVars>
      </dgm:prSet>
      <dgm:spPr/>
    </dgm:pt>
    <dgm:pt modelId="{E5CAEA0F-F4E5-42E5-B5A3-317108BA06CF}" type="pres">
      <dgm:prSet presAssocID="{A9D4D0B8-8903-4C64-B112-ABCD77A84EC6}" presName="hSp" presStyleCnt="0"/>
      <dgm:spPr/>
    </dgm:pt>
    <dgm:pt modelId="{BCF387DB-4910-461A-A560-8F8AEAFE1EE8}" type="pres">
      <dgm:prSet presAssocID="{A9D4D0B8-8903-4C64-B112-ABCD77A84EC6}" presName="vProcSp" presStyleCnt="0"/>
      <dgm:spPr/>
    </dgm:pt>
    <dgm:pt modelId="{4FCCAD84-395B-4DF8-B531-E96F17F62F70}" type="pres">
      <dgm:prSet presAssocID="{A9D4D0B8-8903-4C64-B112-ABCD77A84EC6}" presName="vSp1" presStyleCnt="0"/>
      <dgm:spPr/>
    </dgm:pt>
    <dgm:pt modelId="{5D23EE54-A36E-4CF9-91C0-724D989ABDE0}" type="pres">
      <dgm:prSet presAssocID="{A9D4D0B8-8903-4C64-B112-ABCD77A84EC6}" presName="simulatedConn" presStyleLbl="solidFgAcc1" presStyleIdx="0" presStyleCnt="1"/>
      <dgm:spPr/>
    </dgm:pt>
    <dgm:pt modelId="{79BC5D91-128F-4F65-AFAE-D87B9006D052}" type="pres">
      <dgm:prSet presAssocID="{A9D4D0B8-8903-4C64-B112-ABCD77A84EC6}" presName="vSp2" presStyleCnt="0"/>
      <dgm:spPr/>
    </dgm:pt>
    <dgm:pt modelId="{EE306778-B7B7-4692-A22B-D11223A5C15B}" type="pres">
      <dgm:prSet presAssocID="{A9D4D0B8-8903-4C64-B112-ABCD77A84EC6}" presName="sibTrans" presStyleCnt="0"/>
      <dgm:spPr/>
    </dgm:pt>
    <dgm:pt modelId="{F95EF204-52E6-4E7C-AB71-5F2911633C60}" type="pres">
      <dgm:prSet presAssocID="{625CD4F2-3492-4BB7-97EF-2EECFF5B27E4}" presName="compositeNode" presStyleCnt="0">
        <dgm:presLayoutVars>
          <dgm:bulletEnabled val="1"/>
        </dgm:presLayoutVars>
      </dgm:prSet>
      <dgm:spPr/>
    </dgm:pt>
    <dgm:pt modelId="{BF40BF02-C20B-45F6-9A8C-12F510539895}" type="pres">
      <dgm:prSet presAssocID="{625CD4F2-3492-4BB7-97EF-2EECFF5B27E4}" presName="bgRect" presStyleLbl="node1" presStyleIdx="1" presStyleCnt="2"/>
      <dgm:spPr/>
    </dgm:pt>
    <dgm:pt modelId="{75CE16D5-055D-44C1-A194-D2D9DCE84584}" type="pres">
      <dgm:prSet presAssocID="{625CD4F2-3492-4BB7-97EF-2EECFF5B27E4}" presName="parentNode" presStyleLbl="node1" presStyleIdx="1" presStyleCnt="2">
        <dgm:presLayoutVars>
          <dgm:chMax val="0"/>
          <dgm:bulletEnabled val="1"/>
        </dgm:presLayoutVars>
      </dgm:prSet>
      <dgm:spPr/>
    </dgm:pt>
    <dgm:pt modelId="{39A8601F-347D-4CD1-B50A-2116171BE616}" type="pres">
      <dgm:prSet presAssocID="{625CD4F2-3492-4BB7-97EF-2EECFF5B27E4}" presName="childNode" presStyleLbl="node1" presStyleIdx="1" presStyleCnt="2">
        <dgm:presLayoutVars>
          <dgm:bulletEnabled val="1"/>
        </dgm:presLayoutVars>
      </dgm:prSet>
      <dgm:spPr/>
    </dgm:pt>
  </dgm:ptLst>
  <dgm:cxnLst>
    <dgm:cxn modelId="{DC5F5C04-A615-4A7A-ACD7-62A25B878CA4}" srcId="{48E7F9CF-86D7-4399-AB94-986400DBAF61}" destId="{F11C613E-9B7E-461F-BA70-F944415359BB}" srcOrd="1" destOrd="0" parTransId="{C7D5DC52-0C4B-46EA-9829-E1D4F825032E}" sibTransId="{CFBDEE73-6EFB-4D04-BAB0-C40DB7F6FA78}"/>
    <dgm:cxn modelId="{15D46D0B-85F5-45C6-AE5B-631A0A21CEDF}" srcId="{B12CF663-AFEB-4D56-A7A6-315AB7CDBAA7}" destId="{9D10785B-E87C-467E-BB90-CFDF9F2AE7D2}" srcOrd="4" destOrd="0" parTransId="{EA5FBEBD-5789-47DA-A195-52D36D17C6D5}" sibTransId="{8981B92C-9F75-4246-BEAD-C983AB0DE76C}"/>
    <dgm:cxn modelId="{1FA9310C-568E-4960-A130-57B36AFFBB14}" srcId="{CB5DAC77-07BF-4181-99BC-4EC9EB18697D}" destId="{A10FB77E-9D91-4942-8983-04424624BA81}" srcOrd="0" destOrd="0" parTransId="{49DD9BD1-ADC1-4DCF-BF48-7038FC9F547E}" sibTransId="{CB4A41CD-53FA-41FE-8E84-EA4534BB0389}"/>
    <dgm:cxn modelId="{0F699910-CF94-43AD-97B2-67F842D9B1CB}" type="presOf" srcId="{74318E9E-8727-42F8-9EFC-6C1F394A62FE}" destId="{2044F41E-16AC-4F73-BF72-78370AD367AD}" srcOrd="0" destOrd="7" presId="urn:microsoft.com/office/officeart/2005/8/layout/hProcess7"/>
    <dgm:cxn modelId="{B13B2713-1673-4A70-AFC4-D3D62D37B881}" srcId="{B12CF663-AFEB-4D56-A7A6-315AB7CDBAA7}" destId="{CA3B8211-A626-4170-B34E-9C4C352B5E35}" srcOrd="7" destOrd="0" parTransId="{BFFD4644-89AD-42B3-9FFF-7E1A4C20755E}" sibTransId="{B66FF926-AE2F-44D1-B905-31F9291FC1A7}"/>
    <dgm:cxn modelId="{38B8D815-A1E3-4EFE-AA95-AC467A0FB4FA}" type="presOf" srcId="{A10FB77E-9D91-4942-8983-04424624BA81}" destId="{2044F41E-16AC-4F73-BF72-78370AD367AD}" srcOrd="0" destOrd="6" presId="urn:microsoft.com/office/officeart/2005/8/layout/hProcess7"/>
    <dgm:cxn modelId="{2F51CA19-50A7-4822-9062-B7DB46B0DBA4}" srcId="{A9404448-39A8-4ECF-A726-BAE3F43411F2}" destId="{625CD4F2-3492-4BB7-97EF-2EECFF5B27E4}" srcOrd="1" destOrd="0" parTransId="{AB55858F-1631-4DB6-AAD4-7C088506C32B}" sibTransId="{F5785865-6356-4875-9D60-94F683EF228A}"/>
    <dgm:cxn modelId="{1B2EAF1B-9E4C-4FAE-8438-4238C57C7A62}" type="presOf" srcId="{625CD4F2-3492-4BB7-97EF-2EECFF5B27E4}" destId="{75CE16D5-055D-44C1-A194-D2D9DCE84584}" srcOrd="1" destOrd="0" presId="urn:microsoft.com/office/officeart/2005/8/layout/hProcess7"/>
    <dgm:cxn modelId="{EB791922-29F5-4454-9B02-57D183FD493C}" srcId="{48E7F9CF-86D7-4399-AB94-986400DBAF61}" destId="{5304D75F-595B-489B-BB2E-2982CD501E75}" srcOrd="0" destOrd="0" parTransId="{A7AE687A-0D20-4453-B529-3CB9CC5993C8}" sibTransId="{8D34D44D-8C69-4102-AC9E-EA957D047E15}"/>
    <dgm:cxn modelId="{FBD01F27-5F4C-48EC-AAAC-122079786991}" type="presOf" srcId="{91AC991F-AF96-4196-BBDC-89CBA8BA50BB}" destId="{2044F41E-16AC-4F73-BF72-78370AD367AD}" srcOrd="0" destOrd="12" presId="urn:microsoft.com/office/officeart/2005/8/layout/hProcess7"/>
    <dgm:cxn modelId="{56B72C28-F9AE-4BDE-8E1B-00F047CC9E0F}" type="presOf" srcId="{CA3B8211-A626-4170-B34E-9C4C352B5E35}" destId="{2044F41E-16AC-4F73-BF72-78370AD367AD}" srcOrd="0" destOrd="13" presId="urn:microsoft.com/office/officeart/2005/8/layout/hProcess7"/>
    <dgm:cxn modelId="{CD1E3F2D-E0DF-4A40-8640-45228FE1FA87}" type="presOf" srcId="{11B07BE4-DA36-482B-AF1A-6CE18C1BD0A7}" destId="{2044F41E-16AC-4F73-BF72-78370AD367AD}" srcOrd="0" destOrd="2" presId="urn:microsoft.com/office/officeart/2005/8/layout/hProcess7"/>
    <dgm:cxn modelId="{77F0892E-2187-416D-903C-F8128BAC22DA}" type="presOf" srcId="{A9404448-39A8-4ECF-A726-BAE3F43411F2}" destId="{F731B624-BE06-49B2-9E1A-F77B7F09C61E}" srcOrd="0" destOrd="0" presId="urn:microsoft.com/office/officeart/2005/8/layout/hProcess7"/>
    <dgm:cxn modelId="{6AE74D31-DCF7-4744-863C-49600FF48FFE}" type="presOf" srcId="{0D97FD79-D65B-43F7-A08B-99BA07469096}" destId="{2044F41E-16AC-4F73-BF72-78370AD367AD}" srcOrd="0" destOrd="9" presId="urn:microsoft.com/office/officeart/2005/8/layout/hProcess7"/>
    <dgm:cxn modelId="{CECC4C32-DB31-4AAA-BBC1-BA30D44CAAB2}" type="presOf" srcId="{CB5DAC77-07BF-4181-99BC-4EC9EB18697D}" destId="{2044F41E-16AC-4F73-BF72-78370AD367AD}" srcOrd="0" destOrd="5" presId="urn:microsoft.com/office/officeart/2005/8/layout/hProcess7"/>
    <dgm:cxn modelId="{3A2D6D33-E86A-4BC9-8D95-B257C573FF50}" type="presOf" srcId="{4F38F886-7904-49AB-9F85-F8C4A647879A}" destId="{2044F41E-16AC-4F73-BF72-78370AD367AD}" srcOrd="0" destOrd="8" presId="urn:microsoft.com/office/officeart/2005/8/layout/hProcess7"/>
    <dgm:cxn modelId="{3487BA35-AACC-45A0-B1E5-B4FE7538C109}" type="presOf" srcId="{79260C14-963E-466D-AD68-4546F221A419}" destId="{39A8601F-347D-4CD1-B50A-2116171BE616}" srcOrd="0" destOrd="6" presId="urn:microsoft.com/office/officeart/2005/8/layout/hProcess7"/>
    <dgm:cxn modelId="{8FB4193F-67A7-4A3C-BB5D-E33ACEDFD2CF}" type="presOf" srcId="{04ADE8C7-8897-4942-A2A1-FD9C81FBBC7E}" destId="{2044F41E-16AC-4F73-BF72-78370AD367AD}" srcOrd="0" destOrd="4" presId="urn:microsoft.com/office/officeart/2005/8/layout/hProcess7"/>
    <dgm:cxn modelId="{FA5AC25F-8588-4196-BF2A-4A715A1A987E}" type="presOf" srcId="{84668DA3-EB07-45D1-B33C-93BF21B7F445}" destId="{2044F41E-16AC-4F73-BF72-78370AD367AD}" srcOrd="0" destOrd="1" presId="urn:microsoft.com/office/officeart/2005/8/layout/hProcess7"/>
    <dgm:cxn modelId="{7AB76963-08F5-465B-92A7-ACBC3CD74B97}" srcId="{B12CF663-AFEB-4D56-A7A6-315AB7CDBAA7}" destId="{0D97FD79-D65B-43F7-A08B-99BA07469096}" srcOrd="3" destOrd="0" parTransId="{3E773380-63D7-439A-9030-223D9C6F6B77}" sibTransId="{A35281D7-1CDD-436F-BA50-956072D66775}"/>
    <dgm:cxn modelId="{923AA863-87C3-4793-982C-73DAF001B27D}" srcId="{B12CF663-AFEB-4D56-A7A6-315AB7CDBAA7}" destId="{84668DA3-EB07-45D1-B33C-93BF21B7F445}" srcOrd="1" destOrd="0" parTransId="{F473D3B9-C9E5-4A94-99D9-08663233A010}" sibTransId="{E21C880E-47C1-4CD5-9BAC-5969DF3C2A5B}"/>
    <dgm:cxn modelId="{98091F44-0093-4566-A178-586674C994E3}" type="presOf" srcId="{48E7F9CF-86D7-4399-AB94-986400DBAF61}" destId="{39A8601F-347D-4CD1-B50A-2116171BE616}" srcOrd="0" destOrd="1" presId="urn:microsoft.com/office/officeart/2005/8/layout/hProcess7"/>
    <dgm:cxn modelId="{A98F934D-D7F5-4E16-A4E9-197EE1C615DD}" type="presOf" srcId="{B6F3CE69-5DA6-4488-9EB3-470BCBE046A6}" destId="{39A8601F-347D-4CD1-B50A-2116171BE616}" srcOrd="0" destOrd="5" presId="urn:microsoft.com/office/officeart/2005/8/layout/hProcess7"/>
    <dgm:cxn modelId="{E2BB994D-CAAA-4C2E-A9AE-FA8F47B07F64}" srcId="{CB5DAC77-07BF-4181-99BC-4EC9EB18697D}" destId="{74318E9E-8727-42F8-9EFC-6C1F394A62FE}" srcOrd="1" destOrd="0" parTransId="{B76C43A7-29E2-449A-8494-07C4CC938BA5}" sibTransId="{2DAC80A8-545F-4EE7-83F0-8570467C487C}"/>
    <dgm:cxn modelId="{F2ACE750-B2A3-4398-8125-B16636AAD3EE}" srcId="{84668DA3-EB07-45D1-B33C-93BF21B7F445}" destId="{04ADE8C7-8897-4942-A2A1-FD9C81FBBC7E}" srcOrd="2" destOrd="0" parTransId="{E29547AB-DF50-4995-9832-35E658890EE1}" sibTransId="{0589A40D-C6E0-4D72-8D23-0536F3BA0468}"/>
    <dgm:cxn modelId="{81AC2F75-AB79-4583-9C56-B6FC73190B61}" type="presOf" srcId="{625CD4F2-3492-4BB7-97EF-2EECFF5B27E4}" destId="{BF40BF02-C20B-45F6-9A8C-12F510539895}" srcOrd="0" destOrd="0" presId="urn:microsoft.com/office/officeart/2005/8/layout/hProcess7"/>
    <dgm:cxn modelId="{DACEF975-D0FF-4A7C-96C9-D27036817226}" type="presOf" srcId="{F11C613E-9B7E-461F-BA70-F944415359BB}" destId="{39A8601F-347D-4CD1-B50A-2116171BE616}" srcOrd="0" destOrd="3" presId="urn:microsoft.com/office/officeart/2005/8/layout/hProcess7"/>
    <dgm:cxn modelId="{DA0A767B-349B-4E05-AFF8-F93D5884C784}" type="presOf" srcId="{EDD945F6-E13A-4898-8889-51EC9C59BEA6}" destId="{2044F41E-16AC-4F73-BF72-78370AD367AD}" srcOrd="0" destOrd="0" presId="urn:microsoft.com/office/officeart/2005/8/layout/hProcess7"/>
    <dgm:cxn modelId="{D3A6F47B-B454-49E9-853B-F7924D069271}" srcId="{84668DA3-EB07-45D1-B33C-93BF21B7F445}" destId="{9EC078FE-BC5A-4C89-9F45-DB38B9BBA847}" srcOrd="1" destOrd="0" parTransId="{63EC62CD-A7B5-4CFE-A02F-967474881638}" sibTransId="{FE4ABCCA-2C4B-4813-A0DC-80575DAB2131}"/>
    <dgm:cxn modelId="{3514B686-D7E6-412B-9205-4125F41E2C62}" type="presOf" srcId="{CC87D877-53F5-430B-A58A-CB52329F74E9}" destId="{39A8601F-347D-4CD1-B50A-2116171BE616}" srcOrd="0" destOrd="0" presId="urn:microsoft.com/office/officeart/2005/8/layout/hProcess7"/>
    <dgm:cxn modelId="{56827590-AA4F-41C0-876E-C80CC34CF09D}" srcId="{48E7F9CF-86D7-4399-AB94-986400DBAF61}" destId="{B6F3CE69-5DA6-4488-9EB3-470BCBE046A6}" srcOrd="3" destOrd="0" parTransId="{D1C8484C-AA96-4A97-8D44-B8CC64944D87}" sibTransId="{CC0551D6-13C6-496F-A62F-E64DCD9E4FD8}"/>
    <dgm:cxn modelId="{03ED7F98-1DDD-4D16-8A8F-36FF466E55B6}" srcId="{B12CF663-AFEB-4D56-A7A6-315AB7CDBAA7}" destId="{91AC991F-AF96-4196-BBDC-89CBA8BA50BB}" srcOrd="6" destOrd="0" parTransId="{4490F688-F395-437E-BC25-308E679A38B1}" sibTransId="{49584C64-460F-4702-8EB6-BD1CB0529D32}"/>
    <dgm:cxn modelId="{063229A4-DB45-49B6-B2AA-B5FA5AF4891B}" type="presOf" srcId="{B12CF663-AFEB-4D56-A7A6-315AB7CDBAA7}" destId="{5D13D8E4-10F3-48A7-8E14-18DF989605D9}" srcOrd="0" destOrd="0" presId="urn:microsoft.com/office/officeart/2005/8/layout/hProcess7"/>
    <dgm:cxn modelId="{6DA54DB8-ABD8-4126-B0A5-4D7AA4865D45}" srcId="{B12CF663-AFEB-4D56-A7A6-315AB7CDBAA7}" destId="{A24AA120-A8F7-41FC-96A3-F0229C044DBD}" srcOrd="5" destOrd="0" parTransId="{C6C8FB78-4A4C-44FA-8EE0-C506406A0EAD}" sibTransId="{9D43FF0F-0626-49C8-A0CA-79CDD3D324BC}"/>
    <dgm:cxn modelId="{5F34B0BB-CCE6-4337-8211-B4E745A2B455}" type="presOf" srcId="{5304D75F-595B-489B-BB2E-2982CD501E75}" destId="{39A8601F-347D-4CD1-B50A-2116171BE616}" srcOrd="0" destOrd="2" presId="urn:microsoft.com/office/officeart/2005/8/layout/hProcess7"/>
    <dgm:cxn modelId="{81DB71C3-A8FD-4F9C-A50A-29E43542017B}" srcId="{A9404448-39A8-4ECF-A726-BAE3F43411F2}" destId="{B12CF663-AFEB-4D56-A7A6-315AB7CDBAA7}" srcOrd="0" destOrd="0" parTransId="{3D3C2F9D-8E78-4C46-838F-E6C92E85F85E}" sibTransId="{A9D4D0B8-8903-4C64-B112-ABCD77A84EC6}"/>
    <dgm:cxn modelId="{062677C4-91C9-41C5-8116-4009A6BC4C83}" srcId="{625CD4F2-3492-4BB7-97EF-2EECFF5B27E4}" destId="{CC87D877-53F5-430B-A58A-CB52329F74E9}" srcOrd="0" destOrd="0" parTransId="{D6D82CDD-6B54-4F0B-ADB1-B2D3F992D73D}" sibTransId="{5169CC7D-8B83-42C1-95ED-71B2C59527CE}"/>
    <dgm:cxn modelId="{72A37DC8-2A08-42BF-B4D7-DFEB9EF89C44}" srcId="{625CD4F2-3492-4BB7-97EF-2EECFF5B27E4}" destId="{48E7F9CF-86D7-4399-AB94-986400DBAF61}" srcOrd="1" destOrd="0" parTransId="{00DE26BA-5060-417F-8365-4ED0E105E716}" sibTransId="{4775F249-88A6-44DD-A452-478032142D78}"/>
    <dgm:cxn modelId="{992E67CC-F0BC-479C-820B-47ED7028A3DF}" type="presOf" srcId="{A24AA120-A8F7-41FC-96A3-F0229C044DBD}" destId="{2044F41E-16AC-4F73-BF72-78370AD367AD}" srcOrd="0" destOrd="11" presId="urn:microsoft.com/office/officeart/2005/8/layout/hProcess7"/>
    <dgm:cxn modelId="{CC870CD5-ECF2-48F5-ABF5-D88B7A77F314}" type="presOf" srcId="{9D10785B-E87C-467E-BB90-CFDF9F2AE7D2}" destId="{2044F41E-16AC-4F73-BF72-78370AD367AD}" srcOrd="0" destOrd="10" presId="urn:microsoft.com/office/officeart/2005/8/layout/hProcess7"/>
    <dgm:cxn modelId="{26C562D9-2C7D-4085-ABD9-AF7D61380092}" type="presOf" srcId="{CFEBAFE4-D864-4EBE-9F93-B31DB6B4AF53}" destId="{39A8601F-347D-4CD1-B50A-2116171BE616}" srcOrd="0" destOrd="4" presId="urn:microsoft.com/office/officeart/2005/8/layout/hProcess7"/>
    <dgm:cxn modelId="{185000DF-23C1-400B-8CE9-D15A3E835BB0}" srcId="{CB5DAC77-07BF-4181-99BC-4EC9EB18697D}" destId="{4F38F886-7904-49AB-9F85-F8C4A647879A}" srcOrd="2" destOrd="0" parTransId="{8652DEA6-D094-4981-AC81-434FA45AB6F2}" sibTransId="{B2A005CF-E7F5-4E62-B78A-5BC7B43D799E}"/>
    <dgm:cxn modelId="{EED54AE1-8949-4BAB-9FA6-E417CCD6AD1C}" srcId="{B12CF663-AFEB-4D56-A7A6-315AB7CDBAA7}" destId="{EDD945F6-E13A-4898-8889-51EC9C59BEA6}" srcOrd="0" destOrd="0" parTransId="{6348BC77-AC3F-47B3-AE76-F68E1A6FDCA0}" sibTransId="{06DBC3BF-9CF7-4EF2-8059-FF22BBA01E74}"/>
    <dgm:cxn modelId="{EE89B6E3-BBB3-4CD9-865D-9D4B8F588D1B}" type="presOf" srcId="{B12CF663-AFEB-4D56-A7A6-315AB7CDBAA7}" destId="{EC6FC77A-D66D-48DF-93FF-E546C97E56DD}" srcOrd="1" destOrd="0" presId="urn:microsoft.com/office/officeart/2005/8/layout/hProcess7"/>
    <dgm:cxn modelId="{220A12E4-EDB2-4EAD-8F38-94E23DFE93FF}" srcId="{625CD4F2-3492-4BB7-97EF-2EECFF5B27E4}" destId="{79260C14-963E-466D-AD68-4546F221A419}" srcOrd="2" destOrd="0" parTransId="{4748F47C-7EB4-4F3C-A6B5-B6D9943A9D94}" sibTransId="{234FAE94-5C27-4649-80A9-3FA0FAD4C03F}"/>
    <dgm:cxn modelId="{896F70E7-C9FC-4798-9C72-32AF083E867C}" srcId="{48E7F9CF-86D7-4399-AB94-986400DBAF61}" destId="{CFEBAFE4-D864-4EBE-9F93-B31DB6B4AF53}" srcOrd="2" destOrd="0" parTransId="{2AE1F552-2B4A-4B5D-83AA-692027DFF5A0}" sibTransId="{6C392D63-75F3-4218-AB54-9821EA097522}"/>
    <dgm:cxn modelId="{922B1CE8-E649-457C-96F4-9B90EACA1D87}" type="presOf" srcId="{9EC078FE-BC5A-4C89-9F45-DB38B9BBA847}" destId="{2044F41E-16AC-4F73-BF72-78370AD367AD}" srcOrd="0" destOrd="3" presId="urn:microsoft.com/office/officeart/2005/8/layout/hProcess7"/>
    <dgm:cxn modelId="{EB18DAFE-507F-4652-B65E-0FB0D035BFB8}" srcId="{84668DA3-EB07-45D1-B33C-93BF21B7F445}" destId="{11B07BE4-DA36-482B-AF1A-6CE18C1BD0A7}" srcOrd="0" destOrd="0" parTransId="{7FEACC1C-8F9C-40B2-8D8A-333DC026E1DE}" sibTransId="{1E147878-AE97-40FB-9ECC-8BFD52855DA5}"/>
    <dgm:cxn modelId="{F2C34DFF-75E6-4B21-B895-CB5CCB1841A4}" srcId="{B12CF663-AFEB-4D56-A7A6-315AB7CDBAA7}" destId="{CB5DAC77-07BF-4181-99BC-4EC9EB18697D}" srcOrd="2" destOrd="0" parTransId="{79DA285F-CD93-4FDB-87C9-D37E8C8FF4E8}" sibTransId="{825DE66F-B712-4A4E-A0B4-597501989E15}"/>
    <dgm:cxn modelId="{F7670008-4B04-4B12-A6B1-B6276137C7D9}" type="presParOf" srcId="{F731B624-BE06-49B2-9E1A-F77B7F09C61E}" destId="{B5D36D39-96A0-48CC-B0B1-AF719C84D610}" srcOrd="0" destOrd="0" presId="urn:microsoft.com/office/officeart/2005/8/layout/hProcess7"/>
    <dgm:cxn modelId="{DA203800-7F2B-4CE2-B157-62AA7EB6AF25}" type="presParOf" srcId="{B5D36D39-96A0-48CC-B0B1-AF719C84D610}" destId="{5D13D8E4-10F3-48A7-8E14-18DF989605D9}" srcOrd="0" destOrd="0" presId="urn:microsoft.com/office/officeart/2005/8/layout/hProcess7"/>
    <dgm:cxn modelId="{58D6CE2A-65CB-4B7A-8BDC-73CEE92C680C}" type="presParOf" srcId="{B5D36D39-96A0-48CC-B0B1-AF719C84D610}" destId="{EC6FC77A-D66D-48DF-93FF-E546C97E56DD}" srcOrd="1" destOrd="0" presId="urn:microsoft.com/office/officeart/2005/8/layout/hProcess7"/>
    <dgm:cxn modelId="{B0405B93-4630-4424-8A56-98081F5A7E63}" type="presParOf" srcId="{B5D36D39-96A0-48CC-B0B1-AF719C84D610}" destId="{2044F41E-16AC-4F73-BF72-78370AD367AD}" srcOrd="2" destOrd="0" presId="urn:microsoft.com/office/officeart/2005/8/layout/hProcess7"/>
    <dgm:cxn modelId="{E25F30E4-C2AF-46A1-9649-1DC6358039CA}" type="presParOf" srcId="{F731B624-BE06-49B2-9E1A-F77B7F09C61E}" destId="{E5CAEA0F-F4E5-42E5-B5A3-317108BA06CF}" srcOrd="1" destOrd="0" presId="urn:microsoft.com/office/officeart/2005/8/layout/hProcess7"/>
    <dgm:cxn modelId="{14C79C2A-CE9E-4E4F-B096-090EA90B40A4}" type="presParOf" srcId="{F731B624-BE06-49B2-9E1A-F77B7F09C61E}" destId="{BCF387DB-4910-461A-A560-8F8AEAFE1EE8}" srcOrd="2" destOrd="0" presId="urn:microsoft.com/office/officeart/2005/8/layout/hProcess7"/>
    <dgm:cxn modelId="{BBB89094-4E41-4229-AF82-0A09B2063A86}" type="presParOf" srcId="{BCF387DB-4910-461A-A560-8F8AEAFE1EE8}" destId="{4FCCAD84-395B-4DF8-B531-E96F17F62F70}" srcOrd="0" destOrd="0" presId="urn:microsoft.com/office/officeart/2005/8/layout/hProcess7"/>
    <dgm:cxn modelId="{6927DB1C-B96F-417C-A277-0CACA6EB3771}" type="presParOf" srcId="{BCF387DB-4910-461A-A560-8F8AEAFE1EE8}" destId="{5D23EE54-A36E-4CF9-91C0-724D989ABDE0}" srcOrd="1" destOrd="0" presId="urn:microsoft.com/office/officeart/2005/8/layout/hProcess7"/>
    <dgm:cxn modelId="{BE4C3C87-FF3C-446E-816D-AC0CF3ACF277}" type="presParOf" srcId="{BCF387DB-4910-461A-A560-8F8AEAFE1EE8}" destId="{79BC5D91-128F-4F65-AFAE-D87B9006D052}" srcOrd="2" destOrd="0" presId="urn:microsoft.com/office/officeart/2005/8/layout/hProcess7"/>
    <dgm:cxn modelId="{C4C0CECF-97E3-4155-8A8C-74F5545E1DEE}" type="presParOf" srcId="{F731B624-BE06-49B2-9E1A-F77B7F09C61E}" destId="{EE306778-B7B7-4692-A22B-D11223A5C15B}" srcOrd="3" destOrd="0" presId="urn:microsoft.com/office/officeart/2005/8/layout/hProcess7"/>
    <dgm:cxn modelId="{45D13341-AD2B-41A3-B2AC-18356A2B4521}" type="presParOf" srcId="{F731B624-BE06-49B2-9E1A-F77B7F09C61E}" destId="{F95EF204-52E6-4E7C-AB71-5F2911633C60}" srcOrd="4" destOrd="0" presId="urn:microsoft.com/office/officeart/2005/8/layout/hProcess7"/>
    <dgm:cxn modelId="{EDAF4CD8-6792-4FB4-AD4D-03B15309D9E0}" type="presParOf" srcId="{F95EF204-52E6-4E7C-AB71-5F2911633C60}" destId="{BF40BF02-C20B-45F6-9A8C-12F510539895}" srcOrd="0" destOrd="0" presId="urn:microsoft.com/office/officeart/2005/8/layout/hProcess7"/>
    <dgm:cxn modelId="{951D32AD-35EC-4938-A1ED-25665BB08EE3}" type="presParOf" srcId="{F95EF204-52E6-4E7C-AB71-5F2911633C60}" destId="{75CE16D5-055D-44C1-A194-D2D9DCE84584}" srcOrd="1" destOrd="0" presId="urn:microsoft.com/office/officeart/2005/8/layout/hProcess7"/>
    <dgm:cxn modelId="{2ECD7894-9750-45C3-881A-BACF255E242E}" type="presParOf" srcId="{F95EF204-52E6-4E7C-AB71-5F2911633C60}" destId="{39A8601F-347D-4CD1-B50A-2116171BE616}"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001C4FF-9913-4257-BACF-EC7F1F92342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1EC9983B-F5A7-40C7-96B0-E340DE567A19}">
      <dgm:prSet phldrT="[Text]" custT="1"/>
      <dgm:spPr/>
      <dgm:t>
        <a:bodyPr/>
        <a:lstStyle/>
        <a:p>
          <a:r>
            <a:rPr lang="en-US" sz="1600" dirty="0"/>
            <a:t>Benefit Unit</a:t>
          </a:r>
        </a:p>
      </dgm:t>
    </dgm:pt>
    <dgm:pt modelId="{9379839D-F6E9-44BE-B712-6953241137CA}" type="parTrans" cxnId="{EE420677-2BAC-4600-889B-0E81617777B7}">
      <dgm:prSet/>
      <dgm:spPr/>
      <dgm:t>
        <a:bodyPr/>
        <a:lstStyle/>
        <a:p>
          <a:endParaRPr lang="en-US"/>
        </a:p>
      </dgm:t>
    </dgm:pt>
    <dgm:pt modelId="{CBE4D309-41BF-4695-B35E-F3C6C7505728}" type="sibTrans" cxnId="{EE420677-2BAC-4600-889B-0E81617777B7}">
      <dgm:prSet/>
      <dgm:spPr/>
      <dgm:t>
        <a:bodyPr/>
        <a:lstStyle/>
        <a:p>
          <a:endParaRPr lang="en-US"/>
        </a:p>
      </dgm:t>
    </dgm:pt>
    <dgm:pt modelId="{B1D13C8C-9DDC-434B-83F9-370177F5F640}">
      <dgm:prSet phldrT="[Text]" custT="1"/>
      <dgm:spPr/>
      <dgm:t>
        <a:bodyPr/>
        <a:lstStyle/>
        <a:p>
          <a:r>
            <a:rPr lang="en-US" sz="1600" dirty="0"/>
            <a:t>Remember that every benefit has its own rules for how to determine who is in the benefit unit. Sometimes, the definition of who is in the benefit unit is different for different family members.</a:t>
          </a:r>
        </a:p>
      </dgm:t>
    </dgm:pt>
    <dgm:pt modelId="{61DF6475-BE0C-4F99-AEF1-45FC0981DB0A}" type="parTrans" cxnId="{43EB3AFE-8423-4187-BB9D-C3F843D7BE93}">
      <dgm:prSet/>
      <dgm:spPr/>
      <dgm:t>
        <a:bodyPr/>
        <a:lstStyle/>
        <a:p>
          <a:endParaRPr lang="en-US"/>
        </a:p>
      </dgm:t>
    </dgm:pt>
    <dgm:pt modelId="{0134514C-9608-4E8F-B63E-55ED8D51FA89}" type="sibTrans" cxnId="{43EB3AFE-8423-4187-BB9D-C3F843D7BE93}">
      <dgm:prSet/>
      <dgm:spPr/>
      <dgm:t>
        <a:bodyPr/>
        <a:lstStyle/>
        <a:p>
          <a:endParaRPr lang="en-US"/>
        </a:p>
      </dgm:t>
    </dgm:pt>
    <dgm:pt modelId="{BCCBBE72-057C-4C54-BABA-81DF604C2A13}">
      <dgm:prSet phldrT="[Text]" custT="1"/>
      <dgm:spPr/>
      <dgm:t>
        <a:bodyPr/>
        <a:lstStyle/>
        <a:p>
          <a:r>
            <a:rPr lang="en-US" sz="1600" dirty="0"/>
            <a:t>If someone does not meet the immigration requirement, then they are not counted in the benefit unit size for determining eligibility or benefit amounts.</a:t>
          </a:r>
        </a:p>
      </dgm:t>
    </dgm:pt>
    <dgm:pt modelId="{CBE05E07-16A3-464C-B5D5-D78AD4687F7B}" type="parTrans" cxnId="{EF4B5377-5F10-4158-A78A-61F5E66FD356}">
      <dgm:prSet/>
      <dgm:spPr/>
      <dgm:t>
        <a:bodyPr/>
        <a:lstStyle/>
        <a:p>
          <a:endParaRPr lang="en-US"/>
        </a:p>
      </dgm:t>
    </dgm:pt>
    <dgm:pt modelId="{D374AA84-754D-42D7-B1CB-E53D0BC131B1}" type="sibTrans" cxnId="{EF4B5377-5F10-4158-A78A-61F5E66FD356}">
      <dgm:prSet/>
      <dgm:spPr/>
      <dgm:t>
        <a:bodyPr/>
        <a:lstStyle/>
        <a:p>
          <a:endParaRPr lang="en-US"/>
        </a:p>
      </dgm:t>
    </dgm:pt>
    <dgm:pt modelId="{59A8FDFB-3F4A-4412-8F87-6058606E5913}" type="pres">
      <dgm:prSet presAssocID="{5001C4FF-9913-4257-BACF-EC7F1F923427}" presName="vert0" presStyleCnt="0">
        <dgm:presLayoutVars>
          <dgm:dir/>
          <dgm:animOne val="branch"/>
          <dgm:animLvl val="lvl"/>
        </dgm:presLayoutVars>
      </dgm:prSet>
      <dgm:spPr/>
    </dgm:pt>
    <dgm:pt modelId="{5624D35A-A0B5-4E9E-B580-E7091CACF2F4}" type="pres">
      <dgm:prSet presAssocID="{1EC9983B-F5A7-40C7-96B0-E340DE567A19}" presName="thickLine" presStyleLbl="alignNode1" presStyleIdx="0" presStyleCnt="1"/>
      <dgm:spPr/>
    </dgm:pt>
    <dgm:pt modelId="{F0259AD4-CCC3-4B72-B0D9-EBA869C8190F}" type="pres">
      <dgm:prSet presAssocID="{1EC9983B-F5A7-40C7-96B0-E340DE567A19}" presName="horz1" presStyleCnt="0"/>
      <dgm:spPr/>
    </dgm:pt>
    <dgm:pt modelId="{D7FFEBE5-B5BA-4EFF-BCB0-6A28C9FD7D94}" type="pres">
      <dgm:prSet presAssocID="{1EC9983B-F5A7-40C7-96B0-E340DE567A19}" presName="tx1" presStyleLbl="revTx" presStyleIdx="0" presStyleCnt="3"/>
      <dgm:spPr/>
    </dgm:pt>
    <dgm:pt modelId="{A48E9B47-181A-4334-B117-1AC00542A259}" type="pres">
      <dgm:prSet presAssocID="{1EC9983B-F5A7-40C7-96B0-E340DE567A19}" presName="vert1" presStyleCnt="0"/>
      <dgm:spPr/>
    </dgm:pt>
    <dgm:pt modelId="{FCBF4904-2862-498A-BC53-E174EF176E3B}" type="pres">
      <dgm:prSet presAssocID="{B1D13C8C-9DDC-434B-83F9-370177F5F640}" presName="vertSpace2a" presStyleCnt="0"/>
      <dgm:spPr/>
    </dgm:pt>
    <dgm:pt modelId="{8E0634FE-15A4-4CC6-9F84-CE292A4755B2}" type="pres">
      <dgm:prSet presAssocID="{B1D13C8C-9DDC-434B-83F9-370177F5F640}" presName="horz2" presStyleCnt="0"/>
      <dgm:spPr/>
    </dgm:pt>
    <dgm:pt modelId="{7F1F9989-D263-45E3-867A-81F73AC53BFB}" type="pres">
      <dgm:prSet presAssocID="{B1D13C8C-9DDC-434B-83F9-370177F5F640}" presName="horzSpace2" presStyleCnt="0"/>
      <dgm:spPr/>
    </dgm:pt>
    <dgm:pt modelId="{2A663C8C-D788-480B-AC77-AE1C30F7E148}" type="pres">
      <dgm:prSet presAssocID="{B1D13C8C-9DDC-434B-83F9-370177F5F640}" presName="tx2" presStyleLbl="revTx" presStyleIdx="1" presStyleCnt="3"/>
      <dgm:spPr/>
    </dgm:pt>
    <dgm:pt modelId="{359A12DE-0DA8-49A8-B063-D262A4D0D26D}" type="pres">
      <dgm:prSet presAssocID="{B1D13C8C-9DDC-434B-83F9-370177F5F640}" presName="vert2" presStyleCnt="0"/>
      <dgm:spPr/>
    </dgm:pt>
    <dgm:pt modelId="{5BDCC8F5-7591-4EB5-AFE4-3684261231DC}" type="pres">
      <dgm:prSet presAssocID="{B1D13C8C-9DDC-434B-83F9-370177F5F640}" presName="thinLine2b" presStyleLbl="callout" presStyleIdx="0" presStyleCnt="2"/>
      <dgm:spPr/>
    </dgm:pt>
    <dgm:pt modelId="{552DD3A4-625B-4A31-8A52-0D594883537B}" type="pres">
      <dgm:prSet presAssocID="{B1D13C8C-9DDC-434B-83F9-370177F5F640}" presName="vertSpace2b" presStyleCnt="0"/>
      <dgm:spPr/>
    </dgm:pt>
    <dgm:pt modelId="{9CBE2CDC-6945-4DF2-AE12-2BFC65541D9A}" type="pres">
      <dgm:prSet presAssocID="{BCCBBE72-057C-4C54-BABA-81DF604C2A13}" presName="horz2" presStyleCnt="0"/>
      <dgm:spPr/>
    </dgm:pt>
    <dgm:pt modelId="{5718AEC2-0579-46F3-B676-A3198EC742B7}" type="pres">
      <dgm:prSet presAssocID="{BCCBBE72-057C-4C54-BABA-81DF604C2A13}" presName="horzSpace2" presStyleCnt="0"/>
      <dgm:spPr/>
    </dgm:pt>
    <dgm:pt modelId="{32FB8CC5-9385-42B1-8B8C-F2783E0C9A1A}" type="pres">
      <dgm:prSet presAssocID="{BCCBBE72-057C-4C54-BABA-81DF604C2A13}" presName="tx2" presStyleLbl="revTx" presStyleIdx="2" presStyleCnt="3"/>
      <dgm:spPr/>
    </dgm:pt>
    <dgm:pt modelId="{81F5B9DE-E46A-4E5E-995A-DD6BBDE1B94A}" type="pres">
      <dgm:prSet presAssocID="{BCCBBE72-057C-4C54-BABA-81DF604C2A13}" presName="vert2" presStyleCnt="0"/>
      <dgm:spPr/>
    </dgm:pt>
    <dgm:pt modelId="{5A4AFDF3-557B-4650-8D88-6734CBE4140A}" type="pres">
      <dgm:prSet presAssocID="{BCCBBE72-057C-4C54-BABA-81DF604C2A13}" presName="thinLine2b" presStyleLbl="callout" presStyleIdx="1" presStyleCnt="2"/>
      <dgm:spPr/>
    </dgm:pt>
    <dgm:pt modelId="{3E252A59-4E56-435D-A6B0-F10C462D6C5D}" type="pres">
      <dgm:prSet presAssocID="{BCCBBE72-057C-4C54-BABA-81DF604C2A13}" presName="vertSpace2b" presStyleCnt="0"/>
      <dgm:spPr/>
    </dgm:pt>
  </dgm:ptLst>
  <dgm:cxnLst>
    <dgm:cxn modelId="{EE420677-2BAC-4600-889B-0E81617777B7}" srcId="{5001C4FF-9913-4257-BACF-EC7F1F923427}" destId="{1EC9983B-F5A7-40C7-96B0-E340DE567A19}" srcOrd="0" destOrd="0" parTransId="{9379839D-F6E9-44BE-B712-6953241137CA}" sibTransId="{CBE4D309-41BF-4695-B35E-F3C6C7505728}"/>
    <dgm:cxn modelId="{EF4B5377-5F10-4158-A78A-61F5E66FD356}" srcId="{1EC9983B-F5A7-40C7-96B0-E340DE567A19}" destId="{BCCBBE72-057C-4C54-BABA-81DF604C2A13}" srcOrd="1" destOrd="0" parTransId="{CBE05E07-16A3-464C-B5D5-D78AD4687F7B}" sibTransId="{D374AA84-754D-42D7-B1CB-E53D0BC131B1}"/>
    <dgm:cxn modelId="{FED12F81-FB8F-465A-95D7-FB3D6786D45F}" type="presOf" srcId="{BCCBBE72-057C-4C54-BABA-81DF604C2A13}" destId="{32FB8CC5-9385-42B1-8B8C-F2783E0C9A1A}" srcOrd="0" destOrd="0" presId="urn:microsoft.com/office/officeart/2008/layout/LinedList"/>
    <dgm:cxn modelId="{3D6B4A8A-77D1-44F3-8A9E-0ACCF7E30C73}" type="presOf" srcId="{5001C4FF-9913-4257-BACF-EC7F1F923427}" destId="{59A8FDFB-3F4A-4412-8F87-6058606E5913}" srcOrd="0" destOrd="0" presId="urn:microsoft.com/office/officeart/2008/layout/LinedList"/>
    <dgm:cxn modelId="{89FBBBCC-2D95-42F2-A779-D95C2C21E9F7}" type="presOf" srcId="{1EC9983B-F5A7-40C7-96B0-E340DE567A19}" destId="{D7FFEBE5-B5BA-4EFF-BCB0-6A28C9FD7D94}" srcOrd="0" destOrd="0" presId="urn:microsoft.com/office/officeart/2008/layout/LinedList"/>
    <dgm:cxn modelId="{7BC1ADD2-AD86-4979-8BA6-914901391A64}" type="presOf" srcId="{B1D13C8C-9DDC-434B-83F9-370177F5F640}" destId="{2A663C8C-D788-480B-AC77-AE1C30F7E148}" srcOrd="0" destOrd="0" presId="urn:microsoft.com/office/officeart/2008/layout/LinedList"/>
    <dgm:cxn modelId="{43EB3AFE-8423-4187-BB9D-C3F843D7BE93}" srcId="{1EC9983B-F5A7-40C7-96B0-E340DE567A19}" destId="{B1D13C8C-9DDC-434B-83F9-370177F5F640}" srcOrd="0" destOrd="0" parTransId="{61DF6475-BE0C-4F99-AEF1-45FC0981DB0A}" sibTransId="{0134514C-9608-4E8F-B63E-55ED8D51FA89}"/>
    <dgm:cxn modelId="{2990F841-A9F7-41F9-9B85-D0C7971CD34B}" type="presParOf" srcId="{59A8FDFB-3F4A-4412-8F87-6058606E5913}" destId="{5624D35A-A0B5-4E9E-B580-E7091CACF2F4}" srcOrd="0" destOrd="0" presId="urn:microsoft.com/office/officeart/2008/layout/LinedList"/>
    <dgm:cxn modelId="{A0CAAB82-98F9-480C-AF5E-2C829B154B59}" type="presParOf" srcId="{59A8FDFB-3F4A-4412-8F87-6058606E5913}" destId="{F0259AD4-CCC3-4B72-B0D9-EBA869C8190F}" srcOrd="1" destOrd="0" presId="urn:microsoft.com/office/officeart/2008/layout/LinedList"/>
    <dgm:cxn modelId="{AE5B254C-AE1C-4704-A9B2-265D1BCA8C7C}" type="presParOf" srcId="{F0259AD4-CCC3-4B72-B0D9-EBA869C8190F}" destId="{D7FFEBE5-B5BA-4EFF-BCB0-6A28C9FD7D94}" srcOrd="0" destOrd="0" presId="urn:microsoft.com/office/officeart/2008/layout/LinedList"/>
    <dgm:cxn modelId="{E67D7B2D-AC68-4845-AE66-38C380C878E0}" type="presParOf" srcId="{F0259AD4-CCC3-4B72-B0D9-EBA869C8190F}" destId="{A48E9B47-181A-4334-B117-1AC00542A259}" srcOrd="1" destOrd="0" presId="urn:microsoft.com/office/officeart/2008/layout/LinedList"/>
    <dgm:cxn modelId="{C6621557-33F3-4E99-834C-76943BB85ABA}" type="presParOf" srcId="{A48E9B47-181A-4334-B117-1AC00542A259}" destId="{FCBF4904-2862-498A-BC53-E174EF176E3B}" srcOrd="0" destOrd="0" presId="urn:microsoft.com/office/officeart/2008/layout/LinedList"/>
    <dgm:cxn modelId="{987C52FC-4EBF-4733-9529-1BBDB6916137}" type="presParOf" srcId="{A48E9B47-181A-4334-B117-1AC00542A259}" destId="{8E0634FE-15A4-4CC6-9F84-CE292A4755B2}" srcOrd="1" destOrd="0" presId="urn:microsoft.com/office/officeart/2008/layout/LinedList"/>
    <dgm:cxn modelId="{2F62F13F-87EF-49D9-864B-29CD61D4BB53}" type="presParOf" srcId="{8E0634FE-15A4-4CC6-9F84-CE292A4755B2}" destId="{7F1F9989-D263-45E3-867A-81F73AC53BFB}" srcOrd="0" destOrd="0" presId="urn:microsoft.com/office/officeart/2008/layout/LinedList"/>
    <dgm:cxn modelId="{5214DB2B-1E19-4A38-8EE0-692C45D31D8B}" type="presParOf" srcId="{8E0634FE-15A4-4CC6-9F84-CE292A4755B2}" destId="{2A663C8C-D788-480B-AC77-AE1C30F7E148}" srcOrd="1" destOrd="0" presId="urn:microsoft.com/office/officeart/2008/layout/LinedList"/>
    <dgm:cxn modelId="{E7FC0326-122A-4D32-B11F-A7BA27980551}" type="presParOf" srcId="{8E0634FE-15A4-4CC6-9F84-CE292A4755B2}" destId="{359A12DE-0DA8-49A8-B063-D262A4D0D26D}" srcOrd="2" destOrd="0" presId="urn:microsoft.com/office/officeart/2008/layout/LinedList"/>
    <dgm:cxn modelId="{FF441C11-8600-4A28-9266-252F9F96C8D2}" type="presParOf" srcId="{A48E9B47-181A-4334-B117-1AC00542A259}" destId="{5BDCC8F5-7591-4EB5-AFE4-3684261231DC}" srcOrd="2" destOrd="0" presId="urn:microsoft.com/office/officeart/2008/layout/LinedList"/>
    <dgm:cxn modelId="{A5C5959D-BA70-4C4E-8966-D5EC7F1568F4}" type="presParOf" srcId="{A48E9B47-181A-4334-B117-1AC00542A259}" destId="{552DD3A4-625B-4A31-8A52-0D594883537B}" srcOrd="3" destOrd="0" presId="urn:microsoft.com/office/officeart/2008/layout/LinedList"/>
    <dgm:cxn modelId="{8CEE87A7-3868-4750-A94C-C4E074E81DEB}" type="presParOf" srcId="{A48E9B47-181A-4334-B117-1AC00542A259}" destId="{9CBE2CDC-6945-4DF2-AE12-2BFC65541D9A}" srcOrd="4" destOrd="0" presId="urn:microsoft.com/office/officeart/2008/layout/LinedList"/>
    <dgm:cxn modelId="{B7559CEC-790D-44E5-8108-A8FE90C8A31F}" type="presParOf" srcId="{9CBE2CDC-6945-4DF2-AE12-2BFC65541D9A}" destId="{5718AEC2-0579-46F3-B676-A3198EC742B7}" srcOrd="0" destOrd="0" presId="urn:microsoft.com/office/officeart/2008/layout/LinedList"/>
    <dgm:cxn modelId="{5048DBF9-4B27-4430-88D3-E2426EF9DB76}" type="presParOf" srcId="{9CBE2CDC-6945-4DF2-AE12-2BFC65541D9A}" destId="{32FB8CC5-9385-42B1-8B8C-F2783E0C9A1A}" srcOrd="1" destOrd="0" presId="urn:microsoft.com/office/officeart/2008/layout/LinedList"/>
    <dgm:cxn modelId="{53FFB6AD-1DB6-4462-BB92-C4B6D81607F9}" type="presParOf" srcId="{9CBE2CDC-6945-4DF2-AE12-2BFC65541D9A}" destId="{81F5B9DE-E46A-4E5E-995A-DD6BBDE1B94A}" srcOrd="2" destOrd="0" presId="urn:microsoft.com/office/officeart/2008/layout/LinedList"/>
    <dgm:cxn modelId="{8AF24B81-9521-4971-8D17-5FC14C38D5CD}" type="presParOf" srcId="{A48E9B47-181A-4334-B117-1AC00542A259}" destId="{5A4AFDF3-557B-4650-8D88-6734CBE4140A}" srcOrd="5" destOrd="0" presId="urn:microsoft.com/office/officeart/2008/layout/LinedList"/>
    <dgm:cxn modelId="{6ECDB25C-F429-4A2A-A483-E7A2659F3BFC}" type="presParOf" srcId="{A48E9B47-181A-4334-B117-1AC00542A259}" destId="{3E252A59-4E56-435D-A6B0-F10C462D6C5D}"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001C4FF-9913-4257-BACF-EC7F1F92342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7C61D2A-09E0-4C99-ADDF-41FE004020E1}">
      <dgm:prSet custT="1"/>
      <dgm:spPr/>
      <dgm:t>
        <a:bodyPr/>
        <a:lstStyle/>
        <a:p>
          <a:r>
            <a:rPr lang="en-US" sz="1600" dirty="0"/>
            <a:t>If ineligible parent or spouse who lives in the household has income, prorate across the family to determine how much of the income is countable income </a:t>
          </a:r>
        </a:p>
      </dgm:t>
    </dgm:pt>
    <dgm:pt modelId="{C7CCB9A6-3654-450B-85A1-6E84B2D452F9}" type="parTrans" cxnId="{69D3CB12-482C-43A9-ACD4-8751809ED8AA}">
      <dgm:prSet/>
      <dgm:spPr/>
      <dgm:t>
        <a:bodyPr/>
        <a:lstStyle/>
        <a:p>
          <a:endParaRPr lang="en-US"/>
        </a:p>
      </dgm:t>
    </dgm:pt>
    <dgm:pt modelId="{D998B141-4C59-4F28-AD1C-481998ED70E0}" type="sibTrans" cxnId="{69D3CB12-482C-43A9-ACD4-8751809ED8AA}">
      <dgm:prSet/>
      <dgm:spPr/>
      <dgm:t>
        <a:bodyPr/>
        <a:lstStyle/>
        <a:p>
          <a:endParaRPr lang="en-US"/>
        </a:p>
      </dgm:t>
    </dgm:pt>
    <dgm:pt modelId="{9EA03BBE-58F6-4A7B-974A-66353FF5C92C}">
      <dgm:prSet custT="1"/>
      <dgm:spPr/>
      <dgm:t>
        <a:bodyPr/>
        <a:lstStyle/>
        <a:p>
          <a:r>
            <a:rPr lang="en-US" sz="1600" dirty="0"/>
            <a:t>If a family member living in the home </a:t>
          </a:r>
          <a:r>
            <a:rPr lang="en-US" sz="1600" b="1" dirty="0"/>
            <a:t>is not </a:t>
          </a:r>
          <a:r>
            <a:rPr lang="en-US" sz="1600" dirty="0"/>
            <a:t>a parent or spouse to someone in the benefit unit, their income usually should not be counted.</a:t>
          </a:r>
        </a:p>
      </dgm:t>
    </dgm:pt>
    <dgm:pt modelId="{64407375-EA00-465A-8915-16DB665F3116}" type="parTrans" cxnId="{CED7EB21-68EA-45D6-BB91-29A1BFA1F76B}">
      <dgm:prSet/>
      <dgm:spPr/>
      <dgm:t>
        <a:bodyPr/>
        <a:lstStyle/>
        <a:p>
          <a:endParaRPr lang="en-US"/>
        </a:p>
      </dgm:t>
    </dgm:pt>
    <dgm:pt modelId="{65F37150-9665-491E-BE4F-96D63C1848A3}" type="sibTrans" cxnId="{CED7EB21-68EA-45D6-BB91-29A1BFA1F76B}">
      <dgm:prSet/>
      <dgm:spPr/>
      <dgm:t>
        <a:bodyPr/>
        <a:lstStyle/>
        <a:p>
          <a:endParaRPr lang="en-US"/>
        </a:p>
      </dgm:t>
    </dgm:pt>
    <dgm:pt modelId="{E656B352-F95F-488E-85B3-6DE05CC3F670}">
      <dgm:prSet phldrT="[Text]" custT="1"/>
      <dgm:spPr/>
      <dgm:t>
        <a:bodyPr/>
        <a:lstStyle/>
        <a:p>
          <a:r>
            <a:rPr lang="en-US" sz="1600" dirty="0"/>
            <a:t>Income</a:t>
          </a:r>
        </a:p>
      </dgm:t>
    </dgm:pt>
    <dgm:pt modelId="{92034188-61E8-464C-9C18-87D7EE01B567}" type="parTrans" cxnId="{C39CD1B6-4549-480C-8550-0EE6E96CA2AE}">
      <dgm:prSet/>
      <dgm:spPr/>
      <dgm:t>
        <a:bodyPr/>
        <a:lstStyle/>
        <a:p>
          <a:endParaRPr lang="en-US"/>
        </a:p>
      </dgm:t>
    </dgm:pt>
    <dgm:pt modelId="{85CD7430-F943-46B8-8013-B03FB3742301}" type="sibTrans" cxnId="{C39CD1B6-4549-480C-8550-0EE6E96CA2AE}">
      <dgm:prSet/>
      <dgm:spPr/>
      <dgm:t>
        <a:bodyPr/>
        <a:lstStyle/>
        <a:p>
          <a:endParaRPr lang="en-US"/>
        </a:p>
      </dgm:t>
    </dgm:pt>
    <dgm:pt modelId="{59A8FDFB-3F4A-4412-8F87-6058606E5913}" type="pres">
      <dgm:prSet presAssocID="{5001C4FF-9913-4257-BACF-EC7F1F923427}" presName="vert0" presStyleCnt="0">
        <dgm:presLayoutVars>
          <dgm:dir/>
          <dgm:animOne val="branch"/>
          <dgm:animLvl val="lvl"/>
        </dgm:presLayoutVars>
      </dgm:prSet>
      <dgm:spPr/>
    </dgm:pt>
    <dgm:pt modelId="{39A34649-1DD2-4593-BFB3-54807E0CA940}" type="pres">
      <dgm:prSet presAssocID="{E656B352-F95F-488E-85B3-6DE05CC3F670}" presName="thickLine" presStyleLbl="alignNode1" presStyleIdx="0" presStyleCnt="1"/>
      <dgm:spPr/>
    </dgm:pt>
    <dgm:pt modelId="{5E18673A-6BF3-4142-B027-6D934BF4F165}" type="pres">
      <dgm:prSet presAssocID="{E656B352-F95F-488E-85B3-6DE05CC3F670}" presName="horz1" presStyleCnt="0"/>
      <dgm:spPr/>
    </dgm:pt>
    <dgm:pt modelId="{26A8D993-C597-473D-AABB-D79D0E74A6E6}" type="pres">
      <dgm:prSet presAssocID="{E656B352-F95F-488E-85B3-6DE05CC3F670}" presName="tx1" presStyleLbl="revTx" presStyleIdx="0" presStyleCnt="3"/>
      <dgm:spPr/>
    </dgm:pt>
    <dgm:pt modelId="{661A0F68-3DC1-4AE6-A0AF-0C4E0119AEA9}" type="pres">
      <dgm:prSet presAssocID="{E656B352-F95F-488E-85B3-6DE05CC3F670}" presName="vert1" presStyleCnt="0"/>
      <dgm:spPr/>
    </dgm:pt>
    <dgm:pt modelId="{7117E0D7-6637-401B-B508-2A673E1AD859}" type="pres">
      <dgm:prSet presAssocID="{57C61D2A-09E0-4C99-ADDF-41FE004020E1}" presName="vertSpace2a" presStyleCnt="0"/>
      <dgm:spPr/>
    </dgm:pt>
    <dgm:pt modelId="{E27B1A39-C6EB-405C-B817-D0BE383A441C}" type="pres">
      <dgm:prSet presAssocID="{57C61D2A-09E0-4C99-ADDF-41FE004020E1}" presName="horz2" presStyleCnt="0"/>
      <dgm:spPr/>
    </dgm:pt>
    <dgm:pt modelId="{C11821F0-9CE7-4C06-83B9-6D8B280648F1}" type="pres">
      <dgm:prSet presAssocID="{57C61D2A-09E0-4C99-ADDF-41FE004020E1}" presName="horzSpace2" presStyleCnt="0"/>
      <dgm:spPr/>
    </dgm:pt>
    <dgm:pt modelId="{01DEDA95-2D1F-4A48-B9E1-BB1A6131FAC5}" type="pres">
      <dgm:prSet presAssocID="{57C61D2A-09E0-4C99-ADDF-41FE004020E1}" presName="tx2" presStyleLbl="revTx" presStyleIdx="1" presStyleCnt="3"/>
      <dgm:spPr/>
    </dgm:pt>
    <dgm:pt modelId="{D668C736-B76A-418A-B187-ED75452E0447}" type="pres">
      <dgm:prSet presAssocID="{57C61D2A-09E0-4C99-ADDF-41FE004020E1}" presName="vert2" presStyleCnt="0"/>
      <dgm:spPr/>
    </dgm:pt>
    <dgm:pt modelId="{7C69E763-A30C-42F8-82A1-39A29FCEA184}" type="pres">
      <dgm:prSet presAssocID="{57C61D2A-09E0-4C99-ADDF-41FE004020E1}" presName="thinLine2b" presStyleLbl="callout" presStyleIdx="0" presStyleCnt="2"/>
      <dgm:spPr/>
    </dgm:pt>
    <dgm:pt modelId="{CA38A90C-68A3-47CB-9DDD-FEC801042A27}" type="pres">
      <dgm:prSet presAssocID="{57C61D2A-09E0-4C99-ADDF-41FE004020E1}" presName="vertSpace2b" presStyleCnt="0"/>
      <dgm:spPr/>
    </dgm:pt>
    <dgm:pt modelId="{8D535473-B5EB-48E0-972A-7AEE7EC10656}" type="pres">
      <dgm:prSet presAssocID="{9EA03BBE-58F6-4A7B-974A-66353FF5C92C}" presName="horz2" presStyleCnt="0"/>
      <dgm:spPr/>
    </dgm:pt>
    <dgm:pt modelId="{DF1ABCA4-2C8F-4263-B2DC-A34D5511EA0E}" type="pres">
      <dgm:prSet presAssocID="{9EA03BBE-58F6-4A7B-974A-66353FF5C92C}" presName="horzSpace2" presStyleCnt="0"/>
      <dgm:spPr/>
    </dgm:pt>
    <dgm:pt modelId="{697F1335-5F2D-4D33-861B-64DCBA019DC2}" type="pres">
      <dgm:prSet presAssocID="{9EA03BBE-58F6-4A7B-974A-66353FF5C92C}" presName="tx2" presStyleLbl="revTx" presStyleIdx="2" presStyleCnt="3"/>
      <dgm:spPr/>
    </dgm:pt>
    <dgm:pt modelId="{3A2C8424-1DF9-49EC-8366-92795BA81645}" type="pres">
      <dgm:prSet presAssocID="{9EA03BBE-58F6-4A7B-974A-66353FF5C92C}" presName="vert2" presStyleCnt="0"/>
      <dgm:spPr/>
    </dgm:pt>
    <dgm:pt modelId="{43B4D04D-C95E-4602-9E92-99A3DA4627AC}" type="pres">
      <dgm:prSet presAssocID="{9EA03BBE-58F6-4A7B-974A-66353FF5C92C}" presName="thinLine2b" presStyleLbl="callout" presStyleIdx="1" presStyleCnt="2"/>
      <dgm:spPr/>
    </dgm:pt>
    <dgm:pt modelId="{2406EF9A-0541-412F-B36A-9294ACDD52D9}" type="pres">
      <dgm:prSet presAssocID="{9EA03BBE-58F6-4A7B-974A-66353FF5C92C}" presName="vertSpace2b" presStyleCnt="0"/>
      <dgm:spPr/>
    </dgm:pt>
  </dgm:ptLst>
  <dgm:cxnLst>
    <dgm:cxn modelId="{69D3CB12-482C-43A9-ACD4-8751809ED8AA}" srcId="{E656B352-F95F-488E-85B3-6DE05CC3F670}" destId="{57C61D2A-09E0-4C99-ADDF-41FE004020E1}" srcOrd="0" destOrd="0" parTransId="{C7CCB9A6-3654-450B-85A1-6E84B2D452F9}" sibTransId="{D998B141-4C59-4F28-AD1C-481998ED70E0}"/>
    <dgm:cxn modelId="{CED7EB21-68EA-45D6-BB91-29A1BFA1F76B}" srcId="{E656B352-F95F-488E-85B3-6DE05CC3F670}" destId="{9EA03BBE-58F6-4A7B-974A-66353FF5C92C}" srcOrd="1" destOrd="0" parTransId="{64407375-EA00-465A-8915-16DB665F3116}" sibTransId="{65F37150-9665-491E-BE4F-96D63C1848A3}"/>
    <dgm:cxn modelId="{CA00A92F-E3EA-406F-998B-65E189AC85C6}" type="presOf" srcId="{9EA03BBE-58F6-4A7B-974A-66353FF5C92C}" destId="{697F1335-5F2D-4D33-861B-64DCBA019DC2}" srcOrd="0" destOrd="0" presId="urn:microsoft.com/office/officeart/2008/layout/LinedList"/>
    <dgm:cxn modelId="{71F08349-9B0D-469B-92CF-0BB2293EDC67}" type="presOf" srcId="{E656B352-F95F-488E-85B3-6DE05CC3F670}" destId="{26A8D993-C597-473D-AABB-D79D0E74A6E6}" srcOrd="0" destOrd="0" presId="urn:microsoft.com/office/officeart/2008/layout/LinedList"/>
    <dgm:cxn modelId="{9FD1334C-CE00-4FFC-A9CC-59443AE6C5D0}" type="presOf" srcId="{57C61D2A-09E0-4C99-ADDF-41FE004020E1}" destId="{01DEDA95-2D1F-4A48-B9E1-BB1A6131FAC5}" srcOrd="0" destOrd="0" presId="urn:microsoft.com/office/officeart/2008/layout/LinedList"/>
    <dgm:cxn modelId="{3D6B4A8A-77D1-44F3-8A9E-0ACCF7E30C73}" type="presOf" srcId="{5001C4FF-9913-4257-BACF-EC7F1F923427}" destId="{59A8FDFB-3F4A-4412-8F87-6058606E5913}" srcOrd="0" destOrd="0" presId="urn:microsoft.com/office/officeart/2008/layout/LinedList"/>
    <dgm:cxn modelId="{C39CD1B6-4549-480C-8550-0EE6E96CA2AE}" srcId="{5001C4FF-9913-4257-BACF-EC7F1F923427}" destId="{E656B352-F95F-488E-85B3-6DE05CC3F670}" srcOrd="0" destOrd="0" parTransId="{92034188-61E8-464C-9C18-87D7EE01B567}" sibTransId="{85CD7430-F943-46B8-8013-B03FB3742301}"/>
    <dgm:cxn modelId="{9A861258-D1C6-4BCD-A6F7-49DABD73CC3B}" type="presParOf" srcId="{59A8FDFB-3F4A-4412-8F87-6058606E5913}" destId="{39A34649-1DD2-4593-BFB3-54807E0CA940}" srcOrd="0" destOrd="0" presId="urn:microsoft.com/office/officeart/2008/layout/LinedList"/>
    <dgm:cxn modelId="{537663EA-E3DF-4E7A-8774-6150863C8D1C}" type="presParOf" srcId="{59A8FDFB-3F4A-4412-8F87-6058606E5913}" destId="{5E18673A-6BF3-4142-B027-6D934BF4F165}" srcOrd="1" destOrd="0" presId="urn:microsoft.com/office/officeart/2008/layout/LinedList"/>
    <dgm:cxn modelId="{3CD2A14E-FF47-4AB7-89A9-68B59821C18B}" type="presParOf" srcId="{5E18673A-6BF3-4142-B027-6D934BF4F165}" destId="{26A8D993-C597-473D-AABB-D79D0E74A6E6}" srcOrd="0" destOrd="0" presId="urn:microsoft.com/office/officeart/2008/layout/LinedList"/>
    <dgm:cxn modelId="{EF06BEEC-5989-414B-81B0-EE846ED74B4C}" type="presParOf" srcId="{5E18673A-6BF3-4142-B027-6D934BF4F165}" destId="{661A0F68-3DC1-4AE6-A0AF-0C4E0119AEA9}" srcOrd="1" destOrd="0" presId="urn:microsoft.com/office/officeart/2008/layout/LinedList"/>
    <dgm:cxn modelId="{F46B73EE-36DD-4023-8EC5-0BFB85D84E7A}" type="presParOf" srcId="{661A0F68-3DC1-4AE6-A0AF-0C4E0119AEA9}" destId="{7117E0D7-6637-401B-B508-2A673E1AD859}" srcOrd="0" destOrd="0" presId="urn:microsoft.com/office/officeart/2008/layout/LinedList"/>
    <dgm:cxn modelId="{2D7DD741-07B1-4864-A102-6E9B124EAFBA}" type="presParOf" srcId="{661A0F68-3DC1-4AE6-A0AF-0C4E0119AEA9}" destId="{E27B1A39-C6EB-405C-B817-D0BE383A441C}" srcOrd="1" destOrd="0" presId="urn:microsoft.com/office/officeart/2008/layout/LinedList"/>
    <dgm:cxn modelId="{870F032B-5C91-4935-B8A3-04F01E05559B}" type="presParOf" srcId="{E27B1A39-C6EB-405C-B817-D0BE383A441C}" destId="{C11821F0-9CE7-4C06-83B9-6D8B280648F1}" srcOrd="0" destOrd="0" presId="urn:microsoft.com/office/officeart/2008/layout/LinedList"/>
    <dgm:cxn modelId="{2EF0C9B1-3E0F-4869-AD48-2B5ECC74F5FE}" type="presParOf" srcId="{E27B1A39-C6EB-405C-B817-D0BE383A441C}" destId="{01DEDA95-2D1F-4A48-B9E1-BB1A6131FAC5}" srcOrd="1" destOrd="0" presId="urn:microsoft.com/office/officeart/2008/layout/LinedList"/>
    <dgm:cxn modelId="{039514FE-36AF-4BFD-857C-8EEA427E9E64}" type="presParOf" srcId="{E27B1A39-C6EB-405C-B817-D0BE383A441C}" destId="{D668C736-B76A-418A-B187-ED75452E0447}" srcOrd="2" destOrd="0" presId="urn:microsoft.com/office/officeart/2008/layout/LinedList"/>
    <dgm:cxn modelId="{D829B973-81C0-44E7-A080-1A13B1BCC570}" type="presParOf" srcId="{661A0F68-3DC1-4AE6-A0AF-0C4E0119AEA9}" destId="{7C69E763-A30C-42F8-82A1-39A29FCEA184}" srcOrd="2" destOrd="0" presId="urn:microsoft.com/office/officeart/2008/layout/LinedList"/>
    <dgm:cxn modelId="{EDE5F4E4-8A12-45AB-80DF-BE218C687F65}" type="presParOf" srcId="{661A0F68-3DC1-4AE6-A0AF-0C4E0119AEA9}" destId="{CA38A90C-68A3-47CB-9DDD-FEC801042A27}" srcOrd="3" destOrd="0" presId="urn:microsoft.com/office/officeart/2008/layout/LinedList"/>
    <dgm:cxn modelId="{05B1AB55-50EC-438E-8E60-831F9540006E}" type="presParOf" srcId="{661A0F68-3DC1-4AE6-A0AF-0C4E0119AEA9}" destId="{8D535473-B5EB-48E0-972A-7AEE7EC10656}" srcOrd="4" destOrd="0" presId="urn:microsoft.com/office/officeart/2008/layout/LinedList"/>
    <dgm:cxn modelId="{6FEDFE74-FEBA-497E-974B-56AB7EE62759}" type="presParOf" srcId="{8D535473-B5EB-48E0-972A-7AEE7EC10656}" destId="{DF1ABCA4-2C8F-4263-B2DC-A34D5511EA0E}" srcOrd="0" destOrd="0" presId="urn:microsoft.com/office/officeart/2008/layout/LinedList"/>
    <dgm:cxn modelId="{A0FA0D3A-BA9D-4778-A090-9253D1BBB9CC}" type="presParOf" srcId="{8D535473-B5EB-48E0-972A-7AEE7EC10656}" destId="{697F1335-5F2D-4D33-861B-64DCBA019DC2}" srcOrd="1" destOrd="0" presId="urn:microsoft.com/office/officeart/2008/layout/LinedList"/>
    <dgm:cxn modelId="{8DE48450-BB58-4ADB-957F-7A27B84D61D0}" type="presParOf" srcId="{8D535473-B5EB-48E0-972A-7AEE7EC10656}" destId="{3A2C8424-1DF9-49EC-8366-92795BA81645}" srcOrd="2" destOrd="0" presId="urn:microsoft.com/office/officeart/2008/layout/LinedList"/>
    <dgm:cxn modelId="{9846D484-0AB6-4D46-B44B-08218A46D9EE}" type="presParOf" srcId="{661A0F68-3DC1-4AE6-A0AF-0C4E0119AEA9}" destId="{43B4D04D-C95E-4602-9E92-99A3DA4627AC}" srcOrd="5" destOrd="0" presId="urn:microsoft.com/office/officeart/2008/layout/LinedList"/>
    <dgm:cxn modelId="{6B3BA1CA-FED9-411E-96F6-EDE7E5C4993B}" type="presParOf" srcId="{661A0F68-3DC1-4AE6-A0AF-0C4E0119AEA9}" destId="{2406EF9A-0541-412F-B36A-9294ACDD52D9}"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51713-702B-40B0-B085-B431ECF445BE}">
      <dsp:nvSpPr>
        <dsp:cNvPr id="0" name=""/>
        <dsp:cNvSpPr/>
      </dsp:nvSpPr>
      <dsp:spPr>
        <a:xfrm>
          <a:off x="0" y="16035"/>
          <a:ext cx="8128000" cy="491399"/>
        </a:xfrm>
        <a:prstGeom prst="round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Preliminary Issues</a:t>
          </a:r>
        </a:p>
      </dsp:txBody>
      <dsp:txXfrm>
        <a:off x="23988" y="40023"/>
        <a:ext cx="8080024" cy="443423"/>
      </dsp:txXfrm>
    </dsp:sp>
    <dsp:sp modelId="{F6B313BA-D750-4F4E-A5B6-8880CF79C504}">
      <dsp:nvSpPr>
        <dsp:cNvPr id="0" name=""/>
        <dsp:cNvSpPr/>
      </dsp:nvSpPr>
      <dsp:spPr>
        <a:xfrm>
          <a:off x="0" y="507435"/>
          <a:ext cx="8128000"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13970" rIns="78232" bIns="13970" numCol="1" spcCol="1270" anchor="t" anchorCtr="0">
          <a:noAutofit/>
        </a:bodyPr>
        <a:lstStyle/>
        <a:p>
          <a:pPr marL="57150" lvl="1" indent="-57150" algn="l" defTabSz="488950">
            <a:lnSpc>
              <a:spcPct val="90000"/>
            </a:lnSpc>
            <a:spcBef>
              <a:spcPct val="0"/>
            </a:spcBef>
            <a:spcAft>
              <a:spcPct val="20000"/>
            </a:spcAft>
            <a:buChar char="•"/>
          </a:pPr>
          <a:r>
            <a:rPr lang="en-US" sz="1100" kern="1200" dirty="0"/>
            <a:t>Public Charge</a:t>
          </a:r>
        </a:p>
        <a:p>
          <a:pPr marL="57150" lvl="1" indent="-57150" algn="l" defTabSz="488950">
            <a:lnSpc>
              <a:spcPct val="90000"/>
            </a:lnSpc>
            <a:spcBef>
              <a:spcPct val="0"/>
            </a:spcBef>
            <a:spcAft>
              <a:spcPct val="20000"/>
            </a:spcAft>
            <a:buChar char="•"/>
          </a:pPr>
          <a:r>
            <a:rPr lang="en-US" sz="1100" kern="1200" dirty="0"/>
            <a:t>Data Security</a:t>
          </a:r>
        </a:p>
      </dsp:txBody>
      <dsp:txXfrm>
        <a:off x="0" y="507435"/>
        <a:ext cx="8128000" cy="397440"/>
      </dsp:txXfrm>
    </dsp:sp>
    <dsp:sp modelId="{553D601D-5885-478C-B671-25F65666B89A}">
      <dsp:nvSpPr>
        <dsp:cNvPr id="0" name=""/>
        <dsp:cNvSpPr/>
      </dsp:nvSpPr>
      <dsp:spPr>
        <a:xfrm>
          <a:off x="0" y="904875"/>
          <a:ext cx="8128000" cy="491399"/>
        </a:xfrm>
        <a:prstGeom prst="roundRect">
          <a:avLst/>
        </a:prstGeom>
        <a:solidFill>
          <a:schemeClr val="accent1">
            <a:shade val="80000"/>
            <a:hueOff val="220027"/>
            <a:satOff val="-30322"/>
            <a:lumOff val="149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Eligibility by status</a:t>
          </a:r>
        </a:p>
      </dsp:txBody>
      <dsp:txXfrm>
        <a:off x="23988" y="928863"/>
        <a:ext cx="8080024" cy="443423"/>
      </dsp:txXfrm>
    </dsp:sp>
    <dsp:sp modelId="{46AAE6E6-C9BB-4EEB-B838-21266D090976}">
      <dsp:nvSpPr>
        <dsp:cNvPr id="0" name=""/>
        <dsp:cNvSpPr/>
      </dsp:nvSpPr>
      <dsp:spPr>
        <a:xfrm>
          <a:off x="0" y="1396275"/>
          <a:ext cx="8128000" cy="583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13970" rIns="78232" bIns="13970" numCol="1" spcCol="1270" anchor="t" anchorCtr="0">
          <a:noAutofit/>
        </a:bodyPr>
        <a:lstStyle/>
        <a:p>
          <a:pPr marL="57150" lvl="1" indent="-57150" algn="l" defTabSz="488950">
            <a:lnSpc>
              <a:spcPct val="90000"/>
            </a:lnSpc>
            <a:spcBef>
              <a:spcPct val="0"/>
            </a:spcBef>
            <a:spcAft>
              <a:spcPct val="20000"/>
            </a:spcAft>
            <a:buChar char="•"/>
          </a:pPr>
          <a:r>
            <a:rPr lang="en-US" sz="1100" kern="1200" dirty="0"/>
            <a:t>Medicaid, SNAP and TANF</a:t>
          </a:r>
        </a:p>
        <a:p>
          <a:pPr marL="57150" lvl="1" indent="-57150" algn="l" defTabSz="488950">
            <a:lnSpc>
              <a:spcPct val="90000"/>
            </a:lnSpc>
            <a:spcBef>
              <a:spcPct val="0"/>
            </a:spcBef>
            <a:spcAft>
              <a:spcPct val="20000"/>
            </a:spcAft>
            <a:buChar char="•"/>
          </a:pPr>
          <a:r>
            <a:rPr lang="en-US" sz="1100" kern="1200" dirty="0"/>
            <a:t>Recent and upcoming changes</a:t>
          </a:r>
        </a:p>
        <a:p>
          <a:pPr marL="57150" lvl="1" indent="-57150" algn="l" defTabSz="488950">
            <a:lnSpc>
              <a:spcPct val="90000"/>
            </a:lnSpc>
            <a:spcBef>
              <a:spcPct val="0"/>
            </a:spcBef>
            <a:spcAft>
              <a:spcPct val="20000"/>
            </a:spcAft>
            <a:buChar char="•"/>
          </a:pPr>
          <a:r>
            <a:rPr lang="en-US" sz="1100" kern="1200" dirty="0"/>
            <a:t>State-funded programs</a:t>
          </a:r>
        </a:p>
      </dsp:txBody>
      <dsp:txXfrm>
        <a:off x="0" y="1396275"/>
        <a:ext cx="8128000" cy="583740"/>
      </dsp:txXfrm>
    </dsp:sp>
    <dsp:sp modelId="{44D88149-5EF1-4F8A-B858-6049A03288F0}">
      <dsp:nvSpPr>
        <dsp:cNvPr id="0" name=""/>
        <dsp:cNvSpPr/>
      </dsp:nvSpPr>
      <dsp:spPr>
        <a:xfrm>
          <a:off x="0" y="1980015"/>
          <a:ext cx="8128000" cy="491399"/>
        </a:xfrm>
        <a:prstGeom prst="roundRect">
          <a:avLst/>
        </a:prstGeom>
        <a:solidFill>
          <a:schemeClr val="accent1">
            <a:shade val="80000"/>
            <a:hueOff val="440053"/>
            <a:satOff val="-60644"/>
            <a:lumOff val="298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Deeper dive into programs specifically for non-citizens</a:t>
          </a:r>
        </a:p>
      </dsp:txBody>
      <dsp:txXfrm>
        <a:off x="23988" y="2004003"/>
        <a:ext cx="8080024" cy="443423"/>
      </dsp:txXfrm>
    </dsp:sp>
    <dsp:sp modelId="{AF6C625A-1E66-49FE-9217-628C5A3EED3D}">
      <dsp:nvSpPr>
        <dsp:cNvPr id="0" name=""/>
        <dsp:cNvSpPr/>
      </dsp:nvSpPr>
      <dsp:spPr>
        <a:xfrm>
          <a:off x="0" y="2471415"/>
          <a:ext cx="8128000" cy="1167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13970" rIns="78232" bIns="13970" numCol="1" spcCol="1270" anchor="t" anchorCtr="0">
          <a:noAutofit/>
        </a:bodyPr>
        <a:lstStyle/>
        <a:p>
          <a:pPr marL="57150" lvl="1" indent="-57150" algn="l" defTabSz="488950">
            <a:lnSpc>
              <a:spcPct val="90000"/>
            </a:lnSpc>
            <a:spcBef>
              <a:spcPct val="0"/>
            </a:spcBef>
            <a:spcAft>
              <a:spcPct val="20000"/>
            </a:spcAft>
            <a:buChar char="•"/>
          </a:pPr>
          <a:r>
            <a:rPr lang="en-US" sz="1100" kern="1200" dirty="0"/>
            <a:t>RRP Cash</a:t>
          </a:r>
        </a:p>
        <a:p>
          <a:pPr marL="57150" lvl="1" indent="-57150" algn="l" defTabSz="488950">
            <a:lnSpc>
              <a:spcPct val="90000"/>
            </a:lnSpc>
            <a:spcBef>
              <a:spcPct val="0"/>
            </a:spcBef>
            <a:spcAft>
              <a:spcPct val="20000"/>
            </a:spcAft>
            <a:buChar char="•"/>
          </a:pPr>
          <a:r>
            <a:rPr lang="en-US" sz="1100" kern="1200" dirty="0"/>
            <a:t>HBIA/HBIS</a:t>
          </a:r>
        </a:p>
        <a:p>
          <a:pPr marL="57150" lvl="1" indent="-57150" algn="l" defTabSz="488950">
            <a:lnSpc>
              <a:spcPct val="90000"/>
            </a:lnSpc>
            <a:spcBef>
              <a:spcPct val="0"/>
            </a:spcBef>
            <a:spcAft>
              <a:spcPct val="20000"/>
            </a:spcAft>
            <a:buChar char="•"/>
          </a:pPr>
          <a:r>
            <a:rPr lang="en-US" sz="1100" kern="1200" dirty="0"/>
            <a:t>AATV Medical</a:t>
          </a:r>
        </a:p>
        <a:p>
          <a:pPr marL="57150" lvl="1" indent="-57150" algn="l" defTabSz="488950">
            <a:lnSpc>
              <a:spcPct val="90000"/>
            </a:lnSpc>
            <a:spcBef>
              <a:spcPct val="0"/>
            </a:spcBef>
            <a:spcAft>
              <a:spcPct val="20000"/>
            </a:spcAft>
            <a:buChar char="•"/>
          </a:pPr>
          <a:r>
            <a:rPr lang="en-US" sz="1100" kern="1200" dirty="0"/>
            <a:t>VTTC Food and Cash</a:t>
          </a:r>
        </a:p>
        <a:p>
          <a:pPr marL="57150" lvl="1" indent="-57150" algn="l" defTabSz="488950">
            <a:lnSpc>
              <a:spcPct val="90000"/>
            </a:lnSpc>
            <a:spcBef>
              <a:spcPct val="0"/>
            </a:spcBef>
            <a:spcAft>
              <a:spcPct val="20000"/>
            </a:spcAft>
            <a:buChar char="•"/>
          </a:pPr>
          <a:r>
            <a:rPr lang="en-US" sz="1100" kern="1200" dirty="0"/>
            <a:t>VAWA Medical and Cash</a:t>
          </a:r>
        </a:p>
        <a:p>
          <a:pPr marL="57150" lvl="1" indent="-57150" algn="l" defTabSz="488950">
            <a:lnSpc>
              <a:spcPct val="90000"/>
            </a:lnSpc>
            <a:spcBef>
              <a:spcPct val="0"/>
            </a:spcBef>
            <a:spcAft>
              <a:spcPct val="20000"/>
            </a:spcAft>
            <a:buChar char="•"/>
          </a:pPr>
          <a:r>
            <a:rPr lang="en-US" sz="1100" kern="1200" dirty="0"/>
            <a:t>Emergency Medical</a:t>
          </a:r>
        </a:p>
      </dsp:txBody>
      <dsp:txXfrm>
        <a:off x="0" y="2471415"/>
        <a:ext cx="8128000" cy="1167480"/>
      </dsp:txXfrm>
    </dsp:sp>
    <dsp:sp modelId="{375F51F2-8C24-4C14-80EE-60EC3BEBA653}">
      <dsp:nvSpPr>
        <dsp:cNvPr id="0" name=""/>
        <dsp:cNvSpPr/>
      </dsp:nvSpPr>
      <dsp:spPr>
        <a:xfrm>
          <a:off x="0" y="3638895"/>
          <a:ext cx="8128000" cy="491399"/>
        </a:xfrm>
        <a:prstGeom prst="roundRect">
          <a:avLst/>
        </a:prstGeom>
        <a:solidFill>
          <a:schemeClr val="accent1">
            <a:shade val="80000"/>
            <a:hueOff val="660080"/>
            <a:satOff val="-90966"/>
            <a:lumOff val="447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Mixed Status Families</a:t>
          </a:r>
        </a:p>
      </dsp:txBody>
      <dsp:txXfrm>
        <a:off x="23988" y="3662883"/>
        <a:ext cx="8080024" cy="4434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304F66-A8EF-4FB4-A30F-B7ED6F88059A}">
      <dsp:nvSpPr>
        <dsp:cNvPr id="0" name=""/>
        <dsp:cNvSpPr/>
      </dsp:nvSpPr>
      <dsp:spPr>
        <a:xfrm>
          <a:off x="1616075" y="350"/>
          <a:ext cx="1529953" cy="9179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SSI</a:t>
          </a:r>
        </a:p>
      </dsp:txBody>
      <dsp:txXfrm>
        <a:off x="1616075" y="350"/>
        <a:ext cx="1529953" cy="917971"/>
      </dsp:txXfrm>
    </dsp:sp>
    <dsp:sp modelId="{20A9434A-3F80-418C-B3C6-8220D3AD645A}">
      <dsp:nvSpPr>
        <dsp:cNvPr id="0" name=""/>
        <dsp:cNvSpPr/>
      </dsp:nvSpPr>
      <dsp:spPr>
        <a:xfrm>
          <a:off x="3299023" y="350"/>
          <a:ext cx="1529953" cy="9179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TANF</a:t>
          </a:r>
        </a:p>
      </dsp:txBody>
      <dsp:txXfrm>
        <a:off x="3299023" y="350"/>
        <a:ext cx="1529953" cy="917971"/>
      </dsp:txXfrm>
    </dsp:sp>
    <dsp:sp modelId="{77905053-C17C-4751-B3AC-315BC2699275}">
      <dsp:nvSpPr>
        <dsp:cNvPr id="0" name=""/>
        <dsp:cNvSpPr/>
      </dsp:nvSpPr>
      <dsp:spPr>
        <a:xfrm>
          <a:off x="4981971" y="350"/>
          <a:ext cx="1529953" cy="9179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Medicaid long-term care</a:t>
          </a:r>
        </a:p>
      </dsp:txBody>
      <dsp:txXfrm>
        <a:off x="4981971" y="350"/>
        <a:ext cx="1529953" cy="9179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76820-069D-4974-8FDE-5F4E55DA4F9E}">
      <dsp:nvSpPr>
        <dsp:cNvPr id="0" name=""/>
        <dsp:cNvSpPr/>
      </dsp:nvSpPr>
      <dsp:spPr>
        <a:xfrm>
          <a:off x="1747" y="227081"/>
          <a:ext cx="2784549" cy="374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dirty="0"/>
            <a:t>5-year bar exception based on Categories:</a:t>
          </a:r>
        </a:p>
      </dsp:txBody>
      <dsp:txXfrm>
        <a:off x="1747" y="227081"/>
        <a:ext cx="2784549" cy="374400"/>
      </dsp:txXfrm>
    </dsp:sp>
    <dsp:sp modelId="{7A2DDCFD-3B1F-480A-A774-40C8682A1680}">
      <dsp:nvSpPr>
        <dsp:cNvPr id="0" name=""/>
        <dsp:cNvSpPr/>
      </dsp:nvSpPr>
      <dsp:spPr>
        <a:xfrm>
          <a:off x="1747" y="601481"/>
          <a:ext cx="2784549" cy="365771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b="0" i="0" kern="1200" dirty="0"/>
            <a:t>Under age 18;</a:t>
          </a:r>
        </a:p>
        <a:p>
          <a:pPr marL="57150" lvl="1" indent="-57150" algn="l" defTabSz="488950">
            <a:lnSpc>
              <a:spcPct val="90000"/>
            </a:lnSpc>
            <a:spcBef>
              <a:spcPct val="0"/>
            </a:spcBef>
            <a:spcAft>
              <a:spcPct val="15000"/>
            </a:spcAft>
            <a:buChar char="•"/>
          </a:pPr>
          <a:r>
            <a:rPr lang="en-US" sz="1100" b="0" i="0" kern="1200" dirty="0"/>
            <a:t>Blind or disabled;</a:t>
          </a:r>
        </a:p>
        <a:p>
          <a:pPr marL="57150" lvl="1" indent="-57150" algn="l" defTabSz="488950">
            <a:lnSpc>
              <a:spcPct val="90000"/>
            </a:lnSpc>
            <a:spcBef>
              <a:spcPct val="0"/>
            </a:spcBef>
            <a:spcAft>
              <a:spcPct val="15000"/>
            </a:spcAft>
            <a:buChar char="•"/>
          </a:pPr>
          <a:r>
            <a:rPr lang="en-US" sz="1100" b="0" i="0" kern="1200" dirty="0"/>
            <a:t>U.S. Veterans, or active-duty member, or their dependents;</a:t>
          </a:r>
        </a:p>
        <a:p>
          <a:pPr marL="57150" lvl="1" indent="-57150" algn="l" defTabSz="488950">
            <a:lnSpc>
              <a:spcPct val="90000"/>
            </a:lnSpc>
            <a:spcBef>
              <a:spcPct val="0"/>
            </a:spcBef>
            <a:spcAft>
              <a:spcPct val="15000"/>
            </a:spcAft>
            <a:buChar char="•"/>
          </a:pPr>
          <a:r>
            <a:rPr lang="en-US" sz="1100" b="0" i="0" kern="1200" dirty="0"/>
            <a:t>Credited with 40 qualifying quarters, see </a:t>
          </a:r>
          <a:r>
            <a:rPr lang="en-US" sz="1100" b="0" i="0" kern="1200" dirty="0">
              <a:hlinkClick xmlns:r="http://schemas.openxmlformats.org/officeDocument/2006/relationships" r:id="rId1"/>
            </a:rPr>
            <a:t>PM/WAG 03-01-03-f</a:t>
          </a:r>
          <a:r>
            <a:rPr lang="en-US" sz="1100" b="0" i="0" kern="1200" dirty="0"/>
            <a:t>;</a:t>
          </a:r>
        </a:p>
        <a:p>
          <a:pPr marL="57150" lvl="1" indent="-57150" algn="l" defTabSz="488950">
            <a:lnSpc>
              <a:spcPct val="90000"/>
            </a:lnSpc>
            <a:spcBef>
              <a:spcPct val="0"/>
            </a:spcBef>
            <a:spcAft>
              <a:spcPct val="15000"/>
            </a:spcAft>
            <a:buChar char="•"/>
          </a:pPr>
          <a:r>
            <a:rPr lang="en-US" sz="1100" b="0" i="0" kern="1200" dirty="0"/>
            <a:t>Non-citizens who were age 65 on 08/22/1996 or prior, and legally residing in the United States.</a:t>
          </a:r>
        </a:p>
      </dsp:txBody>
      <dsp:txXfrm>
        <a:off x="1747" y="601481"/>
        <a:ext cx="2784549" cy="3657712"/>
      </dsp:txXfrm>
    </dsp:sp>
    <dsp:sp modelId="{C1761026-2D18-4078-B448-C422D15D088C}">
      <dsp:nvSpPr>
        <dsp:cNvPr id="0" name=""/>
        <dsp:cNvSpPr/>
      </dsp:nvSpPr>
      <dsp:spPr>
        <a:xfrm>
          <a:off x="3496278" y="227081"/>
          <a:ext cx="5071299" cy="374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dirty="0"/>
            <a:t>5-year bar exceptions based on prior immigration status:</a:t>
          </a:r>
        </a:p>
      </dsp:txBody>
      <dsp:txXfrm>
        <a:off x="3496278" y="227081"/>
        <a:ext cx="5071299" cy="374400"/>
      </dsp:txXfrm>
    </dsp:sp>
    <dsp:sp modelId="{98A6B54E-9A76-4230-8A50-E4729AEAB985}">
      <dsp:nvSpPr>
        <dsp:cNvPr id="0" name=""/>
        <dsp:cNvSpPr/>
      </dsp:nvSpPr>
      <dsp:spPr>
        <a:xfrm>
          <a:off x="3496278" y="601481"/>
          <a:ext cx="5071299" cy="365771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b="0" i="0" kern="1200" dirty="0"/>
            <a:t>Refugee;</a:t>
          </a:r>
        </a:p>
        <a:p>
          <a:pPr marL="57150" lvl="1" indent="-57150" algn="l" defTabSz="488950">
            <a:lnSpc>
              <a:spcPct val="90000"/>
            </a:lnSpc>
            <a:spcBef>
              <a:spcPct val="0"/>
            </a:spcBef>
            <a:spcAft>
              <a:spcPct val="15000"/>
            </a:spcAft>
            <a:buChar char="•"/>
          </a:pPr>
          <a:r>
            <a:rPr lang="en-US" sz="1100" b="0" i="0" kern="1200" dirty="0"/>
            <a:t>Asylee;</a:t>
          </a:r>
        </a:p>
        <a:p>
          <a:pPr marL="57150" lvl="1" indent="-57150" algn="l" defTabSz="488950">
            <a:lnSpc>
              <a:spcPct val="90000"/>
            </a:lnSpc>
            <a:spcBef>
              <a:spcPct val="0"/>
            </a:spcBef>
            <a:spcAft>
              <a:spcPct val="15000"/>
            </a:spcAft>
            <a:buChar char="•"/>
          </a:pPr>
          <a:r>
            <a:rPr lang="en-US" sz="1100" b="0" i="0" kern="1200" dirty="0"/>
            <a:t>Deportation was withheld under section 243(h) or 241(b)(3) of the Immigration and Nationality Act (INA);</a:t>
          </a:r>
        </a:p>
        <a:p>
          <a:pPr marL="57150" lvl="1" indent="-57150" algn="l" defTabSz="488950">
            <a:lnSpc>
              <a:spcPct val="90000"/>
            </a:lnSpc>
            <a:spcBef>
              <a:spcPct val="0"/>
            </a:spcBef>
            <a:spcAft>
              <a:spcPct val="15000"/>
            </a:spcAft>
            <a:buChar char="•"/>
          </a:pPr>
          <a:r>
            <a:rPr lang="en-US" sz="1100" b="0" i="0" kern="1200" dirty="0"/>
            <a:t>Victim of trafficking, or the minor child, spouse, parent, or sibling of the trafficking victim identified by the federal Office of Refugee Resettlement (ORR);</a:t>
          </a:r>
        </a:p>
        <a:p>
          <a:pPr marL="57150" lvl="1" indent="-57150" algn="l" defTabSz="488950">
            <a:lnSpc>
              <a:spcPct val="90000"/>
            </a:lnSpc>
            <a:spcBef>
              <a:spcPct val="0"/>
            </a:spcBef>
            <a:spcAft>
              <a:spcPct val="15000"/>
            </a:spcAft>
            <a:buChar char="•"/>
          </a:pPr>
          <a:r>
            <a:rPr lang="en-US" sz="1100" b="0" i="0" kern="1200" dirty="0"/>
            <a:t>Iraqi or Afghan immigrants with special immigrant status under Section 101(a) (27) of the INA;</a:t>
          </a:r>
        </a:p>
        <a:p>
          <a:pPr marL="57150" lvl="1" indent="-57150" algn="l" defTabSz="488950">
            <a:lnSpc>
              <a:spcPct val="90000"/>
            </a:lnSpc>
            <a:spcBef>
              <a:spcPct val="0"/>
            </a:spcBef>
            <a:spcAft>
              <a:spcPct val="15000"/>
            </a:spcAft>
            <a:buChar char="•"/>
          </a:pPr>
          <a:r>
            <a:rPr lang="en-US" sz="1100" b="0" i="0" kern="1200" dirty="0"/>
            <a:t>Afghan immigrants granted Humanitarian Parole between 07/31/2021 and 09/30/2023; or</a:t>
          </a:r>
        </a:p>
        <a:p>
          <a:pPr marL="57150" lvl="1" indent="-57150" algn="l" defTabSz="488950">
            <a:lnSpc>
              <a:spcPct val="90000"/>
            </a:lnSpc>
            <a:spcBef>
              <a:spcPct val="0"/>
            </a:spcBef>
            <a:spcAft>
              <a:spcPct val="15000"/>
            </a:spcAft>
            <a:buChar char="•"/>
          </a:pPr>
          <a:r>
            <a:rPr lang="en-US" sz="1100" b="0" i="0" kern="1200" dirty="0"/>
            <a:t>Ukrainian immigrants granted Humanitarian Parole between 02/24/2022 and 09/30/2024.</a:t>
          </a:r>
        </a:p>
        <a:p>
          <a:pPr marL="57150" lvl="1" indent="-57150" algn="l" defTabSz="488950">
            <a:lnSpc>
              <a:spcPct val="90000"/>
            </a:lnSpc>
            <a:spcBef>
              <a:spcPct val="0"/>
            </a:spcBef>
            <a:spcAft>
              <a:spcPct val="15000"/>
            </a:spcAft>
            <a:buChar char="•"/>
          </a:pPr>
          <a:r>
            <a:rPr lang="en-US" sz="1100" b="0" i="0" kern="1200" dirty="0"/>
            <a:t>Certain American Indians born in Canada, see </a:t>
          </a:r>
          <a:r>
            <a:rPr lang="en-US" sz="1100" b="0" i="0" kern="1200" dirty="0">
              <a:hlinkClick xmlns:r="http://schemas.openxmlformats.org/officeDocument/2006/relationships" r:id="rId2"/>
            </a:rPr>
            <a:t>PM 03-01-03-b</a:t>
          </a:r>
          <a:r>
            <a:rPr lang="en-US" sz="1100" b="0" i="0" kern="1200" dirty="0"/>
            <a:t>;</a:t>
          </a:r>
        </a:p>
        <a:p>
          <a:pPr marL="57150" lvl="1" indent="-57150" algn="l" defTabSz="488950">
            <a:lnSpc>
              <a:spcPct val="90000"/>
            </a:lnSpc>
            <a:spcBef>
              <a:spcPct val="0"/>
            </a:spcBef>
            <a:spcAft>
              <a:spcPct val="15000"/>
            </a:spcAft>
            <a:buChar char="•"/>
          </a:pPr>
          <a:r>
            <a:rPr lang="en-US" sz="1100" b="0" i="0" kern="1200" dirty="0"/>
            <a:t>Amerasians from Vietnam, and their close family members, admitted through the Orderly Departure Program beginning on 03/20/1988;</a:t>
          </a:r>
        </a:p>
        <a:p>
          <a:pPr marL="57150" lvl="1" indent="-57150" algn="l" defTabSz="488950">
            <a:lnSpc>
              <a:spcPct val="90000"/>
            </a:lnSpc>
            <a:spcBef>
              <a:spcPct val="0"/>
            </a:spcBef>
            <a:spcAft>
              <a:spcPct val="15000"/>
            </a:spcAft>
            <a:buChar char="•"/>
          </a:pPr>
          <a:r>
            <a:rPr lang="en-US" sz="1100" b="0" i="0" kern="1200" dirty="0"/>
            <a:t>Hmong or Highland Laotian Tribe Members; </a:t>
          </a:r>
        </a:p>
      </dsp:txBody>
      <dsp:txXfrm>
        <a:off x="3496278" y="601481"/>
        <a:ext cx="5071299" cy="36577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76820-069D-4974-8FDE-5F4E55DA4F9E}">
      <dsp:nvSpPr>
        <dsp:cNvPr id="0" name=""/>
        <dsp:cNvSpPr/>
      </dsp:nvSpPr>
      <dsp:spPr>
        <a:xfrm>
          <a:off x="1747" y="227081"/>
          <a:ext cx="2784549" cy="374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dirty="0"/>
            <a:t>5-year bar exception based on Categories:</a:t>
          </a:r>
        </a:p>
      </dsp:txBody>
      <dsp:txXfrm>
        <a:off x="1747" y="227081"/>
        <a:ext cx="2784549" cy="374400"/>
      </dsp:txXfrm>
    </dsp:sp>
    <dsp:sp modelId="{7A2DDCFD-3B1F-480A-A774-40C8682A1680}">
      <dsp:nvSpPr>
        <dsp:cNvPr id="0" name=""/>
        <dsp:cNvSpPr/>
      </dsp:nvSpPr>
      <dsp:spPr>
        <a:xfrm>
          <a:off x="1747" y="601481"/>
          <a:ext cx="2784549" cy="365771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b="0" i="0" kern="1200" dirty="0"/>
            <a:t>Under age 18;</a:t>
          </a:r>
        </a:p>
        <a:p>
          <a:pPr marL="57150" lvl="1" indent="-57150" algn="l" defTabSz="488950">
            <a:lnSpc>
              <a:spcPct val="90000"/>
            </a:lnSpc>
            <a:spcBef>
              <a:spcPct val="0"/>
            </a:spcBef>
            <a:spcAft>
              <a:spcPct val="15000"/>
            </a:spcAft>
            <a:buChar char="•"/>
          </a:pPr>
          <a:r>
            <a:rPr lang="en-US" sz="1100" b="0" i="0" kern="1200" dirty="0"/>
            <a:t>Blind or disabled;</a:t>
          </a:r>
        </a:p>
        <a:p>
          <a:pPr marL="57150" lvl="1" indent="-57150" algn="l" defTabSz="488950">
            <a:lnSpc>
              <a:spcPct val="90000"/>
            </a:lnSpc>
            <a:spcBef>
              <a:spcPct val="0"/>
            </a:spcBef>
            <a:spcAft>
              <a:spcPct val="15000"/>
            </a:spcAft>
            <a:buChar char="•"/>
          </a:pPr>
          <a:r>
            <a:rPr lang="en-US" sz="1100" b="0" i="0" kern="1200" dirty="0"/>
            <a:t>U.S. Veterans, or active-duty member, or their dependents;</a:t>
          </a:r>
        </a:p>
        <a:p>
          <a:pPr marL="57150" lvl="1" indent="-57150" algn="l" defTabSz="488950">
            <a:lnSpc>
              <a:spcPct val="90000"/>
            </a:lnSpc>
            <a:spcBef>
              <a:spcPct val="0"/>
            </a:spcBef>
            <a:spcAft>
              <a:spcPct val="15000"/>
            </a:spcAft>
            <a:buChar char="•"/>
          </a:pPr>
          <a:r>
            <a:rPr lang="en-US" sz="1100" b="0" i="0" kern="1200" dirty="0"/>
            <a:t>Credited with 40 qualifying quarters, see </a:t>
          </a:r>
          <a:r>
            <a:rPr lang="en-US" sz="1100" b="0" i="0" kern="1200" dirty="0">
              <a:hlinkClick xmlns:r="http://schemas.openxmlformats.org/officeDocument/2006/relationships" r:id="rId1"/>
            </a:rPr>
            <a:t>PM/WAG 03-01-03-f</a:t>
          </a:r>
          <a:r>
            <a:rPr lang="en-US" sz="1100" b="0" i="0" kern="1200" dirty="0"/>
            <a:t>;</a:t>
          </a:r>
        </a:p>
        <a:p>
          <a:pPr marL="57150" lvl="1" indent="-57150" algn="l" defTabSz="488950">
            <a:lnSpc>
              <a:spcPct val="90000"/>
            </a:lnSpc>
            <a:spcBef>
              <a:spcPct val="0"/>
            </a:spcBef>
            <a:spcAft>
              <a:spcPct val="15000"/>
            </a:spcAft>
            <a:buChar char="•"/>
          </a:pPr>
          <a:r>
            <a:rPr lang="en-US" sz="1100" b="0" i="0" kern="1200" dirty="0"/>
            <a:t>Non-citizens who were age 65 on 08/22/1996 or prior, and legally residing in the United States.</a:t>
          </a:r>
        </a:p>
      </dsp:txBody>
      <dsp:txXfrm>
        <a:off x="1747" y="601481"/>
        <a:ext cx="2784549" cy="3657712"/>
      </dsp:txXfrm>
    </dsp:sp>
    <dsp:sp modelId="{C1761026-2D18-4078-B448-C422D15D088C}">
      <dsp:nvSpPr>
        <dsp:cNvPr id="0" name=""/>
        <dsp:cNvSpPr/>
      </dsp:nvSpPr>
      <dsp:spPr>
        <a:xfrm>
          <a:off x="3496278" y="227081"/>
          <a:ext cx="5071299" cy="374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dirty="0"/>
            <a:t>5-year bar exceptions based on prior immigration status:</a:t>
          </a:r>
        </a:p>
      </dsp:txBody>
      <dsp:txXfrm>
        <a:off x="3496278" y="227081"/>
        <a:ext cx="5071299" cy="374400"/>
      </dsp:txXfrm>
    </dsp:sp>
    <dsp:sp modelId="{98A6B54E-9A76-4230-8A50-E4729AEAB985}">
      <dsp:nvSpPr>
        <dsp:cNvPr id="0" name=""/>
        <dsp:cNvSpPr/>
      </dsp:nvSpPr>
      <dsp:spPr>
        <a:xfrm>
          <a:off x="3496278" y="601481"/>
          <a:ext cx="5071299" cy="365771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b="0" i="0" kern="1200" dirty="0"/>
            <a:t>Refugee;</a:t>
          </a:r>
        </a:p>
        <a:p>
          <a:pPr marL="57150" lvl="1" indent="-57150" algn="l" defTabSz="488950">
            <a:lnSpc>
              <a:spcPct val="90000"/>
            </a:lnSpc>
            <a:spcBef>
              <a:spcPct val="0"/>
            </a:spcBef>
            <a:spcAft>
              <a:spcPct val="15000"/>
            </a:spcAft>
            <a:buChar char="•"/>
          </a:pPr>
          <a:r>
            <a:rPr lang="en-US" sz="1100" b="0" i="0" kern="1200" dirty="0"/>
            <a:t>Asylee;</a:t>
          </a:r>
        </a:p>
        <a:p>
          <a:pPr marL="57150" lvl="1" indent="-57150" algn="l" defTabSz="488950">
            <a:lnSpc>
              <a:spcPct val="90000"/>
            </a:lnSpc>
            <a:spcBef>
              <a:spcPct val="0"/>
            </a:spcBef>
            <a:spcAft>
              <a:spcPct val="15000"/>
            </a:spcAft>
            <a:buChar char="•"/>
          </a:pPr>
          <a:r>
            <a:rPr lang="en-US" sz="1100" b="0" i="0" kern="1200" dirty="0"/>
            <a:t>Deportation was withheld under section 243(h) or 241(b)(3) of the Immigration and Nationality Act (INA);</a:t>
          </a:r>
        </a:p>
        <a:p>
          <a:pPr marL="57150" lvl="1" indent="-57150" algn="l" defTabSz="488950">
            <a:lnSpc>
              <a:spcPct val="90000"/>
            </a:lnSpc>
            <a:spcBef>
              <a:spcPct val="0"/>
            </a:spcBef>
            <a:spcAft>
              <a:spcPct val="15000"/>
            </a:spcAft>
            <a:buChar char="•"/>
          </a:pPr>
          <a:r>
            <a:rPr lang="en-US" sz="1100" b="0" i="0" kern="1200" dirty="0"/>
            <a:t>Victim of trafficking, or the minor child, spouse, parent, or sibling of the trafficking victim identified by the federal Office of Refugee Resettlement (ORR);</a:t>
          </a:r>
        </a:p>
        <a:p>
          <a:pPr marL="57150" lvl="1" indent="-57150" algn="l" defTabSz="488950">
            <a:lnSpc>
              <a:spcPct val="90000"/>
            </a:lnSpc>
            <a:spcBef>
              <a:spcPct val="0"/>
            </a:spcBef>
            <a:spcAft>
              <a:spcPct val="15000"/>
            </a:spcAft>
            <a:buChar char="•"/>
          </a:pPr>
          <a:r>
            <a:rPr lang="en-US" sz="1100" b="0" i="0" kern="1200" dirty="0"/>
            <a:t>Iraqi or Afghan immigrants with special immigrant status under Section 101(a) (27) of the INA;</a:t>
          </a:r>
        </a:p>
        <a:p>
          <a:pPr marL="57150" lvl="1" indent="-57150" algn="l" defTabSz="488950">
            <a:lnSpc>
              <a:spcPct val="90000"/>
            </a:lnSpc>
            <a:spcBef>
              <a:spcPct val="0"/>
            </a:spcBef>
            <a:spcAft>
              <a:spcPct val="15000"/>
            </a:spcAft>
            <a:buChar char="•"/>
          </a:pPr>
          <a:r>
            <a:rPr lang="en-US" sz="1100" b="0" i="0" kern="1200" dirty="0"/>
            <a:t>Afghan immigrants granted Humanitarian Parole between 07/31/2021 and 09/30/2023; or</a:t>
          </a:r>
        </a:p>
        <a:p>
          <a:pPr marL="57150" lvl="1" indent="-57150" algn="l" defTabSz="488950">
            <a:lnSpc>
              <a:spcPct val="90000"/>
            </a:lnSpc>
            <a:spcBef>
              <a:spcPct val="0"/>
            </a:spcBef>
            <a:spcAft>
              <a:spcPct val="15000"/>
            </a:spcAft>
            <a:buChar char="•"/>
          </a:pPr>
          <a:r>
            <a:rPr lang="en-US" sz="1100" b="0" i="0" kern="1200" dirty="0"/>
            <a:t>Ukrainian immigrants granted Humanitarian Parole between 02/24/2022 and 09/30/2024.</a:t>
          </a:r>
        </a:p>
        <a:p>
          <a:pPr marL="57150" lvl="1" indent="-57150" algn="l" defTabSz="488950">
            <a:lnSpc>
              <a:spcPct val="90000"/>
            </a:lnSpc>
            <a:spcBef>
              <a:spcPct val="0"/>
            </a:spcBef>
            <a:spcAft>
              <a:spcPct val="15000"/>
            </a:spcAft>
            <a:buChar char="•"/>
          </a:pPr>
          <a:r>
            <a:rPr lang="en-US" sz="1100" b="0" i="0" kern="1200" dirty="0"/>
            <a:t>Certain American Indians born in Canada, see </a:t>
          </a:r>
          <a:r>
            <a:rPr lang="en-US" sz="1100" b="0" i="0" kern="1200" dirty="0">
              <a:hlinkClick xmlns:r="http://schemas.openxmlformats.org/officeDocument/2006/relationships" r:id="rId2"/>
            </a:rPr>
            <a:t>PM 03-01-03-b</a:t>
          </a:r>
          <a:r>
            <a:rPr lang="en-US" sz="1100" b="0" i="0" kern="1200" dirty="0"/>
            <a:t>;</a:t>
          </a:r>
        </a:p>
        <a:p>
          <a:pPr marL="57150" lvl="1" indent="-57150" algn="l" defTabSz="488950">
            <a:lnSpc>
              <a:spcPct val="90000"/>
            </a:lnSpc>
            <a:spcBef>
              <a:spcPct val="0"/>
            </a:spcBef>
            <a:spcAft>
              <a:spcPct val="15000"/>
            </a:spcAft>
            <a:buChar char="•"/>
          </a:pPr>
          <a:r>
            <a:rPr lang="en-US" sz="1100" b="0" i="0" kern="1200" dirty="0"/>
            <a:t>Amerasians from Vietnam, and their close family members, admitted through the Orderly Departure Program beginning on 03/20/1988;</a:t>
          </a:r>
        </a:p>
        <a:p>
          <a:pPr marL="57150" lvl="1" indent="-57150" algn="l" defTabSz="488950">
            <a:lnSpc>
              <a:spcPct val="90000"/>
            </a:lnSpc>
            <a:spcBef>
              <a:spcPct val="0"/>
            </a:spcBef>
            <a:spcAft>
              <a:spcPct val="15000"/>
            </a:spcAft>
            <a:buChar char="•"/>
          </a:pPr>
          <a:r>
            <a:rPr lang="en-US" sz="1100" b="0" i="0" kern="1200" dirty="0"/>
            <a:t>Hmong or Highland Laotian Tribe Members; </a:t>
          </a:r>
        </a:p>
      </dsp:txBody>
      <dsp:txXfrm>
        <a:off x="3496278" y="601481"/>
        <a:ext cx="5071299" cy="36577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EBA96A-F563-43E5-9CE2-684417D51A68}">
      <dsp:nvSpPr>
        <dsp:cNvPr id="0" name=""/>
        <dsp:cNvSpPr/>
      </dsp:nvSpPr>
      <dsp:spPr>
        <a:xfrm>
          <a:off x="8627" y="0"/>
          <a:ext cx="1592080"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E1D61"/>
              </a:solidFill>
            </a:rPr>
            <a:t>US Citizens </a:t>
          </a:r>
          <a:endParaRPr lang="en-US" sz="1100" b="1" kern="1200" dirty="0">
            <a:solidFill>
              <a:srgbClr val="0E1D61"/>
            </a:solidFill>
          </a:endParaRPr>
        </a:p>
      </dsp:txBody>
      <dsp:txXfrm>
        <a:off x="8627" y="0"/>
        <a:ext cx="1592080" cy="1435763"/>
      </dsp:txXfrm>
    </dsp:sp>
    <dsp:sp modelId="{85037157-E743-460F-ACCA-25735910DD5D}">
      <dsp:nvSpPr>
        <dsp:cNvPr id="0" name=""/>
        <dsp:cNvSpPr/>
      </dsp:nvSpPr>
      <dsp:spPr>
        <a:xfrm>
          <a:off x="167835" y="1436172"/>
          <a:ext cx="1273664"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sp:txBody>
      <dsp:txXfrm>
        <a:off x="195373" y="1463710"/>
        <a:ext cx="1218588" cy="885157"/>
      </dsp:txXfrm>
    </dsp:sp>
    <dsp:sp modelId="{53AB57FD-E08A-4D18-8AAE-F0062377DB7A}">
      <dsp:nvSpPr>
        <dsp:cNvPr id="0" name=""/>
        <dsp:cNvSpPr/>
      </dsp:nvSpPr>
      <dsp:spPr>
        <a:xfrm>
          <a:off x="167835" y="2521057"/>
          <a:ext cx="1273664"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000" kern="1200" dirty="0">
              <a:solidFill>
                <a:srgbClr val="0E1D61"/>
              </a:solidFill>
              <a:latin typeface="Source Sans Pro"/>
              <a:ea typeface="+mn-ea"/>
              <a:cs typeface="+mn-cs"/>
            </a:rPr>
            <a:t>SNAP</a:t>
          </a:r>
        </a:p>
      </dsp:txBody>
      <dsp:txXfrm>
        <a:off x="195373" y="2548595"/>
        <a:ext cx="1218588" cy="885157"/>
      </dsp:txXfrm>
    </dsp:sp>
    <dsp:sp modelId="{7653040B-9C3E-4A4B-9CEA-BEE60495F7B1}">
      <dsp:nvSpPr>
        <dsp:cNvPr id="0" name=""/>
        <dsp:cNvSpPr/>
      </dsp:nvSpPr>
      <dsp:spPr>
        <a:xfrm>
          <a:off x="167835" y="3605942"/>
          <a:ext cx="1273664"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sp:txBody>
      <dsp:txXfrm>
        <a:off x="195373" y="3633480"/>
        <a:ext cx="1218588" cy="885157"/>
      </dsp:txXfrm>
    </dsp:sp>
    <dsp:sp modelId="{B9724D8E-D442-4DC0-B8BC-0BE4FBE839AF}">
      <dsp:nvSpPr>
        <dsp:cNvPr id="0" name=""/>
        <dsp:cNvSpPr/>
      </dsp:nvSpPr>
      <dsp:spPr>
        <a:xfrm>
          <a:off x="1720113" y="0"/>
          <a:ext cx="1592080"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E1D61"/>
              </a:solidFill>
            </a:rPr>
            <a:t>Cuban/Haitian Entrant</a:t>
          </a:r>
        </a:p>
      </dsp:txBody>
      <dsp:txXfrm>
        <a:off x="1720113" y="0"/>
        <a:ext cx="1592080" cy="1435763"/>
      </dsp:txXfrm>
    </dsp:sp>
    <dsp:sp modelId="{F3AEE47E-FF15-4B4C-A42C-57308ED31E9A}">
      <dsp:nvSpPr>
        <dsp:cNvPr id="0" name=""/>
        <dsp:cNvSpPr/>
      </dsp:nvSpPr>
      <dsp:spPr>
        <a:xfrm>
          <a:off x="1879321" y="1436172"/>
          <a:ext cx="1273664"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sp:txBody>
      <dsp:txXfrm>
        <a:off x="1906859" y="1463710"/>
        <a:ext cx="1218588" cy="885157"/>
      </dsp:txXfrm>
    </dsp:sp>
    <dsp:sp modelId="{D955C792-7B6C-4A7E-B57F-77CB7B64C548}">
      <dsp:nvSpPr>
        <dsp:cNvPr id="0" name=""/>
        <dsp:cNvSpPr/>
      </dsp:nvSpPr>
      <dsp:spPr>
        <a:xfrm>
          <a:off x="1879321" y="2521057"/>
          <a:ext cx="1273664"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SNAP</a:t>
          </a:r>
        </a:p>
      </dsp:txBody>
      <dsp:txXfrm>
        <a:off x="1906859" y="2548595"/>
        <a:ext cx="1218588" cy="885157"/>
      </dsp:txXfrm>
    </dsp:sp>
    <dsp:sp modelId="{97B195CC-8BF6-4E5D-84BC-C4612CD91B00}">
      <dsp:nvSpPr>
        <dsp:cNvPr id="0" name=""/>
        <dsp:cNvSpPr/>
      </dsp:nvSpPr>
      <dsp:spPr>
        <a:xfrm>
          <a:off x="1879321" y="3605942"/>
          <a:ext cx="1273664"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sp:txBody>
      <dsp:txXfrm>
        <a:off x="1906859" y="3633480"/>
        <a:ext cx="1218588" cy="885157"/>
      </dsp:txXfrm>
    </dsp:sp>
    <dsp:sp modelId="{C0218B8E-B892-40A6-A94F-53BA3FF9F6CD}">
      <dsp:nvSpPr>
        <dsp:cNvPr id="0" name=""/>
        <dsp:cNvSpPr/>
      </dsp:nvSpPr>
      <dsp:spPr>
        <a:xfrm>
          <a:off x="3431600" y="0"/>
          <a:ext cx="1592080" cy="4785879"/>
        </a:xfrm>
        <a:prstGeom prst="roundRect">
          <a:avLst>
            <a:gd name="adj" fmla="val 10000"/>
          </a:avLst>
        </a:prstGeom>
        <a:solidFill>
          <a:srgbClr val="001E6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E1D61"/>
              </a:solidFill>
              <a:latin typeface="Source Sans Pro"/>
              <a:ea typeface="+mn-ea"/>
              <a:cs typeface="+mn-cs"/>
            </a:rPr>
            <a:t>Refugees and Asylees, T-Visa holders</a:t>
          </a:r>
        </a:p>
      </dsp:txBody>
      <dsp:txXfrm>
        <a:off x="3431600" y="0"/>
        <a:ext cx="1592080" cy="1435763"/>
      </dsp:txXfrm>
    </dsp:sp>
    <dsp:sp modelId="{88CC4E81-3605-48FC-85E1-786B4CD767D1}">
      <dsp:nvSpPr>
        <dsp:cNvPr id="0" name=""/>
        <dsp:cNvSpPr/>
      </dsp:nvSpPr>
      <dsp:spPr>
        <a:xfrm>
          <a:off x="3590808" y="1436172"/>
          <a:ext cx="1273664"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sp:txBody>
      <dsp:txXfrm>
        <a:off x="3618346" y="1463710"/>
        <a:ext cx="1218588" cy="885157"/>
      </dsp:txXfrm>
    </dsp:sp>
    <dsp:sp modelId="{D0B91F2C-BB7E-4B9F-968B-C3B660230994}">
      <dsp:nvSpPr>
        <dsp:cNvPr id="0" name=""/>
        <dsp:cNvSpPr/>
      </dsp:nvSpPr>
      <dsp:spPr>
        <a:xfrm>
          <a:off x="3590808" y="2521057"/>
          <a:ext cx="1273664"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3618346" y="2548595"/>
        <a:ext cx="1218588" cy="885157"/>
      </dsp:txXfrm>
    </dsp:sp>
    <dsp:sp modelId="{88B10596-A63E-442B-ABA3-A606DD400682}">
      <dsp:nvSpPr>
        <dsp:cNvPr id="0" name=""/>
        <dsp:cNvSpPr/>
      </dsp:nvSpPr>
      <dsp:spPr>
        <a:xfrm>
          <a:off x="3590808" y="3605942"/>
          <a:ext cx="1273664"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sp:txBody>
      <dsp:txXfrm>
        <a:off x="3618346" y="3633480"/>
        <a:ext cx="1218588" cy="885157"/>
      </dsp:txXfrm>
    </dsp:sp>
    <dsp:sp modelId="{62B3E3C4-4E8D-4CED-8270-4DEC529F67A8}">
      <dsp:nvSpPr>
        <dsp:cNvPr id="0" name=""/>
        <dsp:cNvSpPr/>
      </dsp:nvSpPr>
      <dsp:spPr>
        <a:xfrm>
          <a:off x="5143086" y="0"/>
          <a:ext cx="1592080"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VAWA recipients </a:t>
          </a:r>
          <a:r>
            <a:rPr lang="en-US" sz="1400" b="1" u="sng" kern="1200" dirty="0"/>
            <a:t>who have met </a:t>
          </a:r>
          <a:r>
            <a:rPr lang="en-US" sz="1400" b="1" kern="1200" dirty="0"/>
            <a:t>5 year waiting period (from date on prima facie letter)</a:t>
          </a:r>
          <a:endParaRPr lang="en-US" sz="1400" b="1" kern="1200" dirty="0">
            <a:solidFill>
              <a:srgbClr val="0E1D61"/>
            </a:solidFill>
          </a:endParaRPr>
        </a:p>
      </dsp:txBody>
      <dsp:txXfrm>
        <a:off x="5143086" y="0"/>
        <a:ext cx="1592080" cy="1435763"/>
      </dsp:txXfrm>
    </dsp:sp>
    <dsp:sp modelId="{F058DE83-A1FD-4545-81E2-53FB9B1FD5EE}">
      <dsp:nvSpPr>
        <dsp:cNvPr id="0" name=""/>
        <dsp:cNvSpPr/>
      </dsp:nvSpPr>
      <dsp:spPr>
        <a:xfrm>
          <a:off x="5302294" y="1436172"/>
          <a:ext cx="1273664"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sp:txBody>
      <dsp:txXfrm>
        <a:off x="5329832" y="1463710"/>
        <a:ext cx="1218588" cy="885157"/>
      </dsp:txXfrm>
    </dsp:sp>
    <dsp:sp modelId="{DCD495F0-C4B7-470D-B148-7B998E3E3EE1}">
      <dsp:nvSpPr>
        <dsp:cNvPr id="0" name=""/>
        <dsp:cNvSpPr/>
      </dsp:nvSpPr>
      <dsp:spPr>
        <a:xfrm>
          <a:off x="5302294" y="2521057"/>
          <a:ext cx="1273664"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5329832" y="2548595"/>
        <a:ext cx="1218588" cy="885157"/>
      </dsp:txXfrm>
    </dsp:sp>
    <dsp:sp modelId="{6A2FAE6A-6F86-41E1-867F-F8F729F8F8D8}">
      <dsp:nvSpPr>
        <dsp:cNvPr id="0" name=""/>
        <dsp:cNvSpPr/>
      </dsp:nvSpPr>
      <dsp:spPr>
        <a:xfrm>
          <a:off x="5302294" y="3605942"/>
          <a:ext cx="1273664"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sp:txBody>
      <dsp:txXfrm>
        <a:off x="5329832" y="3633480"/>
        <a:ext cx="1218588" cy="885157"/>
      </dsp:txXfrm>
    </dsp:sp>
    <dsp:sp modelId="{CDB2FAC4-3E1E-4EC2-95B6-2329A0CABC38}">
      <dsp:nvSpPr>
        <dsp:cNvPr id="0" name=""/>
        <dsp:cNvSpPr/>
      </dsp:nvSpPr>
      <dsp:spPr>
        <a:xfrm>
          <a:off x="6854573" y="0"/>
          <a:ext cx="1592080"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Legal Permanent Residents (“LPR”) who have met 5 year waiting period or meets exception</a:t>
          </a:r>
          <a:endParaRPr lang="en-US" sz="1400" b="1" kern="1200" dirty="0">
            <a:solidFill>
              <a:srgbClr val="0E1D61"/>
            </a:solidFill>
          </a:endParaRPr>
        </a:p>
      </dsp:txBody>
      <dsp:txXfrm>
        <a:off x="6854573" y="0"/>
        <a:ext cx="1592080" cy="1435763"/>
      </dsp:txXfrm>
    </dsp:sp>
    <dsp:sp modelId="{8A677D47-8163-4886-B656-8CF4CB267E92}">
      <dsp:nvSpPr>
        <dsp:cNvPr id="0" name=""/>
        <dsp:cNvSpPr/>
      </dsp:nvSpPr>
      <dsp:spPr>
        <a:xfrm>
          <a:off x="7013781" y="1436172"/>
          <a:ext cx="1273664"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4445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sp:txBody>
      <dsp:txXfrm>
        <a:off x="7041319" y="1463710"/>
        <a:ext cx="1218588" cy="885157"/>
      </dsp:txXfrm>
    </dsp:sp>
    <dsp:sp modelId="{851B9BBE-329A-43D1-8150-AC2CA9415CDE}">
      <dsp:nvSpPr>
        <dsp:cNvPr id="0" name=""/>
        <dsp:cNvSpPr/>
      </dsp:nvSpPr>
      <dsp:spPr>
        <a:xfrm>
          <a:off x="7013781" y="2521057"/>
          <a:ext cx="1273664"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SNAP</a:t>
          </a:r>
        </a:p>
      </dsp:txBody>
      <dsp:txXfrm>
        <a:off x="7041319" y="2548595"/>
        <a:ext cx="1218588" cy="885157"/>
      </dsp:txXfrm>
    </dsp:sp>
    <dsp:sp modelId="{279F5B30-994E-4CD6-BDCB-8A652F3A5AF3}">
      <dsp:nvSpPr>
        <dsp:cNvPr id="0" name=""/>
        <dsp:cNvSpPr/>
      </dsp:nvSpPr>
      <dsp:spPr>
        <a:xfrm>
          <a:off x="7013781" y="3605942"/>
          <a:ext cx="1273664"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sp:txBody>
      <dsp:txXfrm>
        <a:off x="7041319" y="3633480"/>
        <a:ext cx="1218588" cy="885157"/>
      </dsp:txXfrm>
    </dsp:sp>
    <dsp:sp modelId="{F60C9158-070B-48F6-946A-95B8EC941150}">
      <dsp:nvSpPr>
        <dsp:cNvPr id="0" name=""/>
        <dsp:cNvSpPr/>
      </dsp:nvSpPr>
      <dsp:spPr>
        <a:xfrm>
          <a:off x="8566059" y="0"/>
          <a:ext cx="1592080"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Other Children under 19</a:t>
          </a:r>
          <a:r>
            <a:rPr lang="en-US" sz="1400" b="1" kern="1200" baseline="0" dirty="0"/>
            <a:t> &amp;  Pregnant/Post Partum Women   </a:t>
          </a:r>
          <a:r>
            <a:rPr lang="en-US" sz="1200" b="0" kern="1200" baseline="0" dirty="0"/>
            <a:t>(up to 12 months)</a:t>
          </a:r>
          <a:endParaRPr lang="en-US" sz="1200" b="0" kern="1200" dirty="0">
            <a:solidFill>
              <a:srgbClr val="0E1D61"/>
            </a:solidFill>
          </a:endParaRPr>
        </a:p>
      </dsp:txBody>
      <dsp:txXfrm>
        <a:off x="8566059" y="0"/>
        <a:ext cx="1592080" cy="1435763"/>
      </dsp:txXfrm>
    </dsp:sp>
    <dsp:sp modelId="{F1C84ECD-71DF-4422-B987-90DF8B324531}">
      <dsp:nvSpPr>
        <dsp:cNvPr id="0" name=""/>
        <dsp:cNvSpPr/>
      </dsp:nvSpPr>
      <dsp:spPr>
        <a:xfrm>
          <a:off x="8725267" y="1436172"/>
          <a:ext cx="1273664"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sp:txBody>
      <dsp:txXfrm>
        <a:off x="8752805" y="1463710"/>
        <a:ext cx="1218588" cy="885157"/>
      </dsp:txXfrm>
    </dsp:sp>
    <dsp:sp modelId="{E0FF3584-63EB-4250-96F0-7A4C69493DF5}">
      <dsp:nvSpPr>
        <dsp:cNvPr id="0" name=""/>
        <dsp:cNvSpPr/>
      </dsp:nvSpPr>
      <dsp:spPr>
        <a:xfrm>
          <a:off x="8725267" y="2521057"/>
          <a:ext cx="1273664"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8752805" y="2548595"/>
        <a:ext cx="1218588" cy="885157"/>
      </dsp:txXfrm>
    </dsp:sp>
    <dsp:sp modelId="{CC2B249C-6CC8-4D79-ABB5-268B82E264D9}">
      <dsp:nvSpPr>
        <dsp:cNvPr id="0" name=""/>
        <dsp:cNvSpPr/>
      </dsp:nvSpPr>
      <dsp:spPr>
        <a:xfrm>
          <a:off x="8725267" y="3605942"/>
          <a:ext cx="1273664"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8752805" y="3633480"/>
        <a:ext cx="1218588" cy="885157"/>
      </dsp:txXfrm>
    </dsp:sp>
    <dsp:sp modelId="{2F92BC22-6A62-4D97-A453-AB3B2293F31F}">
      <dsp:nvSpPr>
        <dsp:cNvPr id="0" name=""/>
        <dsp:cNvSpPr/>
      </dsp:nvSpPr>
      <dsp:spPr>
        <a:xfrm>
          <a:off x="10277546" y="0"/>
          <a:ext cx="1592080"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E1D61"/>
              </a:solidFill>
            </a:rPr>
            <a:t>None of these, then most likely</a:t>
          </a:r>
          <a:endParaRPr lang="en-US" sz="1200" b="0" kern="1200" dirty="0">
            <a:solidFill>
              <a:srgbClr val="0E1D61"/>
            </a:solidFill>
          </a:endParaRPr>
        </a:p>
      </dsp:txBody>
      <dsp:txXfrm>
        <a:off x="10277546" y="0"/>
        <a:ext cx="1592080" cy="1435763"/>
      </dsp:txXfrm>
    </dsp:sp>
    <dsp:sp modelId="{FF2BE3FC-01A8-4DCB-A26D-3C148E1700B4}">
      <dsp:nvSpPr>
        <dsp:cNvPr id="0" name=""/>
        <dsp:cNvSpPr/>
      </dsp:nvSpPr>
      <dsp:spPr>
        <a:xfrm>
          <a:off x="10436754" y="1436172"/>
          <a:ext cx="1273664"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444500">
            <a:lnSpc>
              <a:spcPct val="90000"/>
            </a:lnSpc>
            <a:spcBef>
              <a:spcPct val="0"/>
            </a:spcBef>
            <a:spcAft>
              <a:spcPct val="35000"/>
            </a:spcAft>
            <a:buNone/>
          </a:pPr>
          <a:r>
            <a:rPr lang="en-US" sz="1200" kern="1200" dirty="0">
              <a:solidFill>
                <a:srgbClr val="0E1D61"/>
              </a:solidFill>
              <a:latin typeface="Source Sans Pro"/>
              <a:ea typeface="+mn-ea"/>
              <a:cs typeface="+mn-cs"/>
            </a:rPr>
            <a:t>Emergency Medical only</a:t>
          </a:r>
        </a:p>
      </dsp:txBody>
      <dsp:txXfrm>
        <a:off x="10464292" y="1463710"/>
        <a:ext cx="1218588" cy="885157"/>
      </dsp:txXfrm>
    </dsp:sp>
    <dsp:sp modelId="{4A64FB51-9C5A-47F3-9043-4C400C663288}">
      <dsp:nvSpPr>
        <dsp:cNvPr id="0" name=""/>
        <dsp:cNvSpPr/>
      </dsp:nvSpPr>
      <dsp:spPr>
        <a:xfrm>
          <a:off x="10436754" y="2521057"/>
          <a:ext cx="1273664"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10464292" y="2548595"/>
        <a:ext cx="1218588" cy="885157"/>
      </dsp:txXfrm>
    </dsp:sp>
    <dsp:sp modelId="{AC4FC281-8698-4B7C-BADC-DCB266F0E56F}">
      <dsp:nvSpPr>
        <dsp:cNvPr id="0" name=""/>
        <dsp:cNvSpPr/>
      </dsp:nvSpPr>
      <dsp:spPr>
        <a:xfrm>
          <a:off x="10436754" y="3605942"/>
          <a:ext cx="1273664"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10464292" y="3633480"/>
        <a:ext cx="1218588" cy="88515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EBA96A-F563-43E5-9CE2-684417D51A68}">
      <dsp:nvSpPr>
        <dsp:cNvPr id="0" name=""/>
        <dsp:cNvSpPr/>
      </dsp:nvSpPr>
      <dsp:spPr>
        <a:xfrm>
          <a:off x="8627" y="0"/>
          <a:ext cx="1592080"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E1D61"/>
              </a:solidFill>
            </a:rPr>
            <a:t>US Citizens </a:t>
          </a:r>
          <a:endParaRPr lang="en-US" sz="1100" b="1" kern="1200" dirty="0">
            <a:solidFill>
              <a:srgbClr val="0E1D61"/>
            </a:solidFill>
          </a:endParaRPr>
        </a:p>
      </dsp:txBody>
      <dsp:txXfrm>
        <a:off x="8627" y="0"/>
        <a:ext cx="1592080" cy="1435763"/>
      </dsp:txXfrm>
    </dsp:sp>
    <dsp:sp modelId="{85037157-E743-460F-ACCA-25735910DD5D}">
      <dsp:nvSpPr>
        <dsp:cNvPr id="0" name=""/>
        <dsp:cNvSpPr/>
      </dsp:nvSpPr>
      <dsp:spPr>
        <a:xfrm>
          <a:off x="167835" y="1436172"/>
          <a:ext cx="1273664"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sp:txBody>
      <dsp:txXfrm>
        <a:off x="195373" y="1463710"/>
        <a:ext cx="1218588" cy="885157"/>
      </dsp:txXfrm>
    </dsp:sp>
    <dsp:sp modelId="{53AB57FD-E08A-4D18-8AAE-F0062377DB7A}">
      <dsp:nvSpPr>
        <dsp:cNvPr id="0" name=""/>
        <dsp:cNvSpPr/>
      </dsp:nvSpPr>
      <dsp:spPr>
        <a:xfrm>
          <a:off x="167835" y="2521057"/>
          <a:ext cx="1273664"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000" kern="1200" dirty="0">
              <a:solidFill>
                <a:srgbClr val="0E1D61"/>
              </a:solidFill>
              <a:latin typeface="Source Sans Pro"/>
              <a:ea typeface="+mn-ea"/>
              <a:cs typeface="+mn-cs"/>
            </a:rPr>
            <a:t>SNAP</a:t>
          </a:r>
        </a:p>
      </dsp:txBody>
      <dsp:txXfrm>
        <a:off x="195373" y="2548595"/>
        <a:ext cx="1218588" cy="885157"/>
      </dsp:txXfrm>
    </dsp:sp>
    <dsp:sp modelId="{7653040B-9C3E-4A4B-9CEA-BEE60495F7B1}">
      <dsp:nvSpPr>
        <dsp:cNvPr id="0" name=""/>
        <dsp:cNvSpPr/>
      </dsp:nvSpPr>
      <dsp:spPr>
        <a:xfrm>
          <a:off x="167835" y="3605942"/>
          <a:ext cx="1273664"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sp:txBody>
      <dsp:txXfrm>
        <a:off x="195373" y="3633480"/>
        <a:ext cx="1218588" cy="885157"/>
      </dsp:txXfrm>
    </dsp:sp>
    <dsp:sp modelId="{B9724D8E-D442-4DC0-B8BC-0BE4FBE839AF}">
      <dsp:nvSpPr>
        <dsp:cNvPr id="0" name=""/>
        <dsp:cNvSpPr/>
      </dsp:nvSpPr>
      <dsp:spPr>
        <a:xfrm>
          <a:off x="1720113" y="0"/>
          <a:ext cx="1592080"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E1D61"/>
              </a:solidFill>
            </a:rPr>
            <a:t>Cuban/Haitian Entrant</a:t>
          </a:r>
        </a:p>
      </dsp:txBody>
      <dsp:txXfrm>
        <a:off x="1720113" y="0"/>
        <a:ext cx="1592080" cy="1435763"/>
      </dsp:txXfrm>
    </dsp:sp>
    <dsp:sp modelId="{F3AEE47E-FF15-4B4C-A42C-57308ED31E9A}">
      <dsp:nvSpPr>
        <dsp:cNvPr id="0" name=""/>
        <dsp:cNvSpPr/>
      </dsp:nvSpPr>
      <dsp:spPr>
        <a:xfrm>
          <a:off x="1879321" y="1436172"/>
          <a:ext cx="1273664"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sp:txBody>
      <dsp:txXfrm>
        <a:off x="1906859" y="1463710"/>
        <a:ext cx="1218588" cy="885157"/>
      </dsp:txXfrm>
    </dsp:sp>
    <dsp:sp modelId="{D955C792-7B6C-4A7E-B57F-77CB7B64C548}">
      <dsp:nvSpPr>
        <dsp:cNvPr id="0" name=""/>
        <dsp:cNvSpPr/>
      </dsp:nvSpPr>
      <dsp:spPr>
        <a:xfrm>
          <a:off x="1879321" y="2521057"/>
          <a:ext cx="1273664"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SNAP</a:t>
          </a:r>
        </a:p>
      </dsp:txBody>
      <dsp:txXfrm>
        <a:off x="1906859" y="2548595"/>
        <a:ext cx="1218588" cy="885157"/>
      </dsp:txXfrm>
    </dsp:sp>
    <dsp:sp modelId="{97B195CC-8BF6-4E5D-84BC-C4612CD91B00}">
      <dsp:nvSpPr>
        <dsp:cNvPr id="0" name=""/>
        <dsp:cNvSpPr/>
      </dsp:nvSpPr>
      <dsp:spPr>
        <a:xfrm>
          <a:off x="1879321" y="3605942"/>
          <a:ext cx="1273664"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sp:txBody>
      <dsp:txXfrm>
        <a:off x="1906859" y="3633480"/>
        <a:ext cx="1218588" cy="885157"/>
      </dsp:txXfrm>
    </dsp:sp>
    <dsp:sp modelId="{E4CDC67F-3E72-474E-BDD3-2B1A67C7F980}">
      <dsp:nvSpPr>
        <dsp:cNvPr id="0" name=""/>
        <dsp:cNvSpPr/>
      </dsp:nvSpPr>
      <dsp:spPr>
        <a:xfrm>
          <a:off x="3431600" y="0"/>
          <a:ext cx="1592080"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Refugees and Asylees, T-Visa holders</a:t>
          </a:r>
          <a:endParaRPr lang="en-US" sz="1400" b="0" kern="1200" dirty="0">
            <a:solidFill>
              <a:srgbClr val="0E1D61"/>
            </a:solidFill>
          </a:endParaRPr>
        </a:p>
      </dsp:txBody>
      <dsp:txXfrm>
        <a:off x="3431600" y="0"/>
        <a:ext cx="1592080" cy="1435763"/>
      </dsp:txXfrm>
    </dsp:sp>
    <dsp:sp modelId="{88CC4E81-3605-48FC-85E1-786B4CD767D1}">
      <dsp:nvSpPr>
        <dsp:cNvPr id="0" name=""/>
        <dsp:cNvSpPr/>
      </dsp:nvSpPr>
      <dsp:spPr>
        <a:xfrm>
          <a:off x="3590808" y="1436172"/>
          <a:ext cx="1273664"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3618346" y="1463710"/>
        <a:ext cx="1218588" cy="885157"/>
      </dsp:txXfrm>
    </dsp:sp>
    <dsp:sp modelId="{D0B91F2C-BB7E-4B9F-968B-C3B660230994}">
      <dsp:nvSpPr>
        <dsp:cNvPr id="0" name=""/>
        <dsp:cNvSpPr/>
      </dsp:nvSpPr>
      <dsp:spPr>
        <a:xfrm>
          <a:off x="3590808" y="2521057"/>
          <a:ext cx="1273664"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3618346" y="2548595"/>
        <a:ext cx="1218588" cy="885157"/>
      </dsp:txXfrm>
    </dsp:sp>
    <dsp:sp modelId="{88B10596-A63E-442B-ABA3-A606DD400682}">
      <dsp:nvSpPr>
        <dsp:cNvPr id="0" name=""/>
        <dsp:cNvSpPr/>
      </dsp:nvSpPr>
      <dsp:spPr>
        <a:xfrm>
          <a:off x="3590808" y="3605942"/>
          <a:ext cx="1273664"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sp:txBody>
      <dsp:txXfrm>
        <a:off x="3618346" y="3633480"/>
        <a:ext cx="1218588" cy="885157"/>
      </dsp:txXfrm>
    </dsp:sp>
    <dsp:sp modelId="{62B3E3C4-4E8D-4CED-8270-4DEC529F67A8}">
      <dsp:nvSpPr>
        <dsp:cNvPr id="0" name=""/>
        <dsp:cNvSpPr/>
      </dsp:nvSpPr>
      <dsp:spPr>
        <a:xfrm>
          <a:off x="5143086" y="0"/>
          <a:ext cx="1592080"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VAWA recipients </a:t>
          </a:r>
          <a:r>
            <a:rPr lang="en-US" sz="1400" b="1" u="sng" kern="1200" dirty="0"/>
            <a:t>who have met </a:t>
          </a:r>
          <a:r>
            <a:rPr lang="en-US" sz="1400" b="1" kern="1200" dirty="0"/>
            <a:t>5 year waiting period (from date on prima facie letter)</a:t>
          </a:r>
          <a:endParaRPr lang="en-US" sz="1400" b="1" kern="1200" dirty="0">
            <a:solidFill>
              <a:srgbClr val="0E1D61"/>
            </a:solidFill>
          </a:endParaRPr>
        </a:p>
      </dsp:txBody>
      <dsp:txXfrm>
        <a:off x="5143086" y="0"/>
        <a:ext cx="1592080" cy="1435763"/>
      </dsp:txXfrm>
    </dsp:sp>
    <dsp:sp modelId="{F058DE83-A1FD-4545-81E2-53FB9B1FD5EE}">
      <dsp:nvSpPr>
        <dsp:cNvPr id="0" name=""/>
        <dsp:cNvSpPr/>
      </dsp:nvSpPr>
      <dsp:spPr>
        <a:xfrm>
          <a:off x="5302294" y="1436172"/>
          <a:ext cx="1273664"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5329832" y="1463710"/>
        <a:ext cx="1218588" cy="885157"/>
      </dsp:txXfrm>
    </dsp:sp>
    <dsp:sp modelId="{DCD495F0-C4B7-470D-B148-7B998E3E3EE1}">
      <dsp:nvSpPr>
        <dsp:cNvPr id="0" name=""/>
        <dsp:cNvSpPr/>
      </dsp:nvSpPr>
      <dsp:spPr>
        <a:xfrm>
          <a:off x="5302294" y="2521057"/>
          <a:ext cx="1273664"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5329832" y="2548595"/>
        <a:ext cx="1218588" cy="885157"/>
      </dsp:txXfrm>
    </dsp:sp>
    <dsp:sp modelId="{6A2FAE6A-6F86-41E1-867F-F8F729F8F8D8}">
      <dsp:nvSpPr>
        <dsp:cNvPr id="0" name=""/>
        <dsp:cNvSpPr/>
      </dsp:nvSpPr>
      <dsp:spPr>
        <a:xfrm>
          <a:off x="5302294" y="3605942"/>
          <a:ext cx="1273664"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sp:txBody>
      <dsp:txXfrm>
        <a:off x="5329832" y="3633480"/>
        <a:ext cx="1218588" cy="885157"/>
      </dsp:txXfrm>
    </dsp:sp>
    <dsp:sp modelId="{CDB2FAC4-3E1E-4EC2-95B6-2329A0CABC38}">
      <dsp:nvSpPr>
        <dsp:cNvPr id="0" name=""/>
        <dsp:cNvSpPr/>
      </dsp:nvSpPr>
      <dsp:spPr>
        <a:xfrm>
          <a:off x="6854573" y="0"/>
          <a:ext cx="1592080"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Legal Permanent Residents (“LPR”) who have met 5 year waiting period or meets exception</a:t>
          </a:r>
          <a:endParaRPr lang="en-US" sz="1400" b="1" kern="1200" dirty="0">
            <a:solidFill>
              <a:srgbClr val="0E1D61"/>
            </a:solidFill>
          </a:endParaRPr>
        </a:p>
      </dsp:txBody>
      <dsp:txXfrm>
        <a:off x="6854573" y="0"/>
        <a:ext cx="1592080" cy="1435763"/>
      </dsp:txXfrm>
    </dsp:sp>
    <dsp:sp modelId="{8A677D47-8163-4886-B656-8CF4CB267E92}">
      <dsp:nvSpPr>
        <dsp:cNvPr id="0" name=""/>
        <dsp:cNvSpPr/>
      </dsp:nvSpPr>
      <dsp:spPr>
        <a:xfrm>
          <a:off x="7013781" y="1436172"/>
          <a:ext cx="1273664"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4445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sp:txBody>
      <dsp:txXfrm>
        <a:off x="7041319" y="1463710"/>
        <a:ext cx="1218588" cy="885157"/>
      </dsp:txXfrm>
    </dsp:sp>
    <dsp:sp modelId="{851B9BBE-329A-43D1-8150-AC2CA9415CDE}">
      <dsp:nvSpPr>
        <dsp:cNvPr id="0" name=""/>
        <dsp:cNvSpPr/>
      </dsp:nvSpPr>
      <dsp:spPr>
        <a:xfrm>
          <a:off x="7013781" y="2521057"/>
          <a:ext cx="1273664"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SNAP</a:t>
          </a:r>
        </a:p>
      </dsp:txBody>
      <dsp:txXfrm>
        <a:off x="7041319" y="2548595"/>
        <a:ext cx="1218588" cy="885157"/>
      </dsp:txXfrm>
    </dsp:sp>
    <dsp:sp modelId="{279F5B30-994E-4CD6-BDCB-8A652F3A5AF3}">
      <dsp:nvSpPr>
        <dsp:cNvPr id="0" name=""/>
        <dsp:cNvSpPr/>
      </dsp:nvSpPr>
      <dsp:spPr>
        <a:xfrm>
          <a:off x="7013781" y="3605942"/>
          <a:ext cx="1273664"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TANF</a:t>
          </a:r>
        </a:p>
      </dsp:txBody>
      <dsp:txXfrm>
        <a:off x="7041319" y="3633480"/>
        <a:ext cx="1218588" cy="885157"/>
      </dsp:txXfrm>
    </dsp:sp>
    <dsp:sp modelId="{7944726E-0E37-417F-B030-B23C8E8A2757}">
      <dsp:nvSpPr>
        <dsp:cNvPr id="0" name=""/>
        <dsp:cNvSpPr/>
      </dsp:nvSpPr>
      <dsp:spPr>
        <a:xfrm>
          <a:off x="8566059" y="0"/>
          <a:ext cx="1592080"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ts val="0"/>
            </a:spcAft>
            <a:buNone/>
          </a:pPr>
          <a:r>
            <a:rPr lang="en-US" sz="1400" b="1" kern="1200" dirty="0"/>
            <a:t>Other Children under 19</a:t>
          </a:r>
          <a:r>
            <a:rPr lang="en-US" sz="1400" b="1" kern="1200" baseline="0" dirty="0"/>
            <a:t> &amp;  Pregnant/Post Partum Women </a:t>
          </a:r>
        </a:p>
        <a:p>
          <a:pPr marL="0" lvl="0" indent="0" algn="ctr" defTabSz="622300">
            <a:lnSpc>
              <a:spcPct val="90000"/>
            </a:lnSpc>
            <a:spcBef>
              <a:spcPct val="0"/>
            </a:spcBef>
            <a:spcAft>
              <a:spcPct val="35000"/>
            </a:spcAft>
            <a:buNone/>
          </a:pPr>
          <a:r>
            <a:rPr lang="en-US" sz="1200" b="0" kern="1200" baseline="0" dirty="0"/>
            <a:t>(up to 12 months)</a:t>
          </a:r>
          <a:endParaRPr lang="en-US" sz="1400" b="0" kern="1200" dirty="0">
            <a:solidFill>
              <a:srgbClr val="0E1D61"/>
            </a:solidFill>
          </a:endParaRPr>
        </a:p>
      </dsp:txBody>
      <dsp:txXfrm>
        <a:off x="8566059" y="0"/>
        <a:ext cx="1592080" cy="1435763"/>
      </dsp:txXfrm>
    </dsp:sp>
    <dsp:sp modelId="{EBED037B-3D1A-4605-8604-166D39544764}">
      <dsp:nvSpPr>
        <dsp:cNvPr id="0" name=""/>
        <dsp:cNvSpPr/>
      </dsp:nvSpPr>
      <dsp:spPr>
        <a:xfrm>
          <a:off x="8725267" y="1436172"/>
          <a:ext cx="1273664"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Medicaid</a:t>
          </a:r>
        </a:p>
      </dsp:txBody>
      <dsp:txXfrm>
        <a:off x="8752805" y="1463710"/>
        <a:ext cx="1218588" cy="885157"/>
      </dsp:txXfrm>
    </dsp:sp>
    <dsp:sp modelId="{D9C0B0B7-4A72-450F-A6A0-9A3C71EE260D}">
      <dsp:nvSpPr>
        <dsp:cNvPr id="0" name=""/>
        <dsp:cNvSpPr/>
      </dsp:nvSpPr>
      <dsp:spPr>
        <a:xfrm>
          <a:off x="8725267" y="2521057"/>
          <a:ext cx="1273664"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8752805" y="2548595"/>
        <a:ext cx="1218588" cy="885157"/>
      </dsp:txXfrm>
    </dsp:sp>
    <dsp:sp modelId="{BCA3C9E4-7B1A-4712-99CA-7A54D1FAC510}">
      <dsp:nvSpPr>
        <dsp:cNvPr id="0" name=""/>
        <dsp:cNvSpPr/>
      </dsp:nvSpPr>
      <dsp:spPr>
        <a:xfrm>
          <a:off x="8725267" y="3605942"/>
          <a:ext cx="1273664"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8752805" y="3633480"/>
        <a:ext cx="1218588" cy="885157"/>
      </dsp:txXfrm>
    </dsp:sp>
    <dsp:sp modelId="{F60C9158-070B-48F6-946A-95B8EC941150}">
      <dsp:nvSpPr>
        <dsp:cNvPr id="0" name=""/>
        <dsp:cNvSpPr/>
      </dsp:nvSpPr>
      <dsp:spPr>
        <a:xfrm>
          <a:off x="10277546" y="0"/>
          <a:ext cx="1592080"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E1D61"/>
              </a:solidFill>
            </a:rPr>
            <a:t>None of these, then most likely </a:t>
          </a:r>
          <a:endParaRPr lang="en-US" sz="1200" kern="1200" dirty="0">
            <a:solidFill>
              <a:srgbClr val="0E1D61"/>
            </a:solidFill>
          </a:endParaRPr>
        </a:p>
      </dsp:txBody>
      <dsp:txXfrm>
        <a:off x="10277546" y="0"/>
        <a:ext cx="1592080" cy="1435763"/>
      </dsp:txXfrm>
    </dsp:sp>
    <dsp:sp modelId="{FF2BE3FC-01A8-4DCB-A26D-3C148E1700B4}">
      <dsp:nvSpPr>
        <dsp:cNvPr id="0" name=""/>
        <dsp:cNvSpPr/>
      </dsp:nvSpPr>
      <dsp:spPr>
        <a:xfrm>
          <a:off x="10436754" y="1436172"/>
          <a:ext cx="1273664"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444500">
            <a:lnSpc>
              <a:spcPct val="90000"/>
            </a:lnSpc>
            <a:spcBef>
              <a:spcPct val="0"/>
            </a:spcBef>
            <a:spcAft>
              <a:spcPct val="35000"/>
            </a:spcAft>
            <a:buNone/>
          </a:pPr>
          <a:r>
            <a:rPr lang="en-US" sz="1200" kern="1200" dirty="0">
              <a:solidFill>
                <a:srgbClr val="0E1D61"/>
              </a:solidFill>
              <a:latin typeface="Source Sans Pro"/>
              <a:ea typeface="+mn-ea"/>
              <a:cs typeface="+mn-cs"/>
            </a:rPr>
            <a:t>Emergency Medical only</a:t>
          </a:r>
        </a:p>
      </dsp:txBody>
      <dsp:txXfrm>
        <a:off x="10464292" y="1463710"/>
        <a:ext cx="1218588" cy="885157"/>
      </dsp:txXfrm>
    </dsp:sp>
    <dsp:sp modelId="{4A64FB51-9C5A-47F3-9043-4C400C663288}">
      <dsp:nvSpPr>
        <dsp:cNvPr id="0" name=""/>
        <dsp:cNvSpPr/>
      </dsp:nvSpPr>
      <dsp:spPr>
        <a:xfrm>
          <a:off x="10436754" y="2521057"/>
          <a:ext cx="1273664"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10464292" y="2548595"/>
        <a:ext cx="1218588" cy="885157"/>
      </dsp:txXfrm>
    </dsp:sp>
    <dsp:sp modelId="{AC4FC281-8698-4B7C-BADC-DCB266F0E56F}">
      <dsp:nvSpPr>
        <dsp:cNvPr id="0" name=""/>
        <dsp:cNvSpPr/>
      </dsp:nvSpPr>
      <dsp:spPr>
        <a:xfrm>
          <a:off x="10436754" y="3605942"/>
          <a:ext cx="1273664"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10464292" y="3633480"/>
        <a:ext cx="1218588" cy="88515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D0388-969A-4FE4-91EF-C2AC29BF1762}">
      <dsp:nvSpPr>
        <dsp:cNvPr id="0" name=""/>
        <dsp:cNvSpPr/>
      </dsp:nvSpPr>
      <dsp:spPr>
        <a:xfrm>
          <a:off x="2319" y="0"/>
          <a:ext cx="1236834"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NOTE:</a:t>
          </a:r>
        </a:p>
      </dsp:txBody>
      <dsp:txXfrm>
        <a:off x="2319" y="0"/>
        <a:ext cx="1236834" cy="1435763"/>
      </dsp:txXfrm>
    </dsp:sp>
    <dsp:sp modelId="{1D3FDE3E-97BB-485B-AE95-581BFCF790A9}">
      <dsp:nvSpPr>
        <dsp:cNvPr id="0" name=""/>
        <dsp:cNvSpPr/>
      </dsp:nvSpPr>
      <dsp:spPr>
        <a:xfrm>
          <a:off x="126003" y="1435860"/>
          <a:ext cx="989467" cy="18627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en-US" sz="1100" kern="1200" dirty="0"/>
            <a:t>If eligible for a federally-funded program, will get that benefit.</a:t>
          </a:r>
        </a:p>
      </dsp:txBody>
      <dsp:txXfrm>
        <a:off x="154983" y="1464840"/>
        <a:ext cx="931507" cy="1804787"/>
      </dsp:txXfrm>
    </dsp:sp>
    <dsp:sp modelId="{7898BFD9-6218-4AFB-AE14-22E1CC7690D7}">
      <dsp:nvSpPr>
        <dsp:cNvPr id="0" name=""/>
        <dsp:cNvSpPr/>
      </dsp:nvSpPr>
      <dsp:spPr>
        <a:xfrm>
          <a:off x="126003" y="3464992"/>
          <a:ext cx="989467" cy="1081496"/>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900" kern="1200" dirty="0">
              <a:solidFill>
                <a:srgbClr val="0E1D61"/>
              </a:solidFill>
              <a:latin typeface="Source Sans Pro"/>
              <a:ea typeface="+mn-ea"/>
              <a:cs typeface="+mn-cs"/>
            </a:rPr>
            <a:t>Those ineligible for SSI only because of the 7-year limit might be eligible for AABD Cash.</a:t>
          </a:r>
        </a:p>
      </dsp:txBody>
      <dsp:txXfrm>
        <a:off x="154983" y="3493972"/>
        <a:ext cx="931507" cy="1023536"/>
      </dsp:txXfrm>
    </dsp:sp>
    <dsp:sp modelId="{3AEBA96A-F563-43E5-9CE2-684417D51A68}">
      <dsp:nvSpPr>
        <dsp:cNvPr id="0" name=""/>
        <dsp:cNvSpPr/>
      </dsp:nvSpPr>
      <dsp:spPr>
        <a:xfrm>
          <a:off x="1331917" y="0"/>
          <a:ext cx="1236834"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E1D61"/>
              </a:solidFill>
            </a:rPr>
            <a:t>Refugees</a:t>
          </a:r>
          <a:endParaRPr lang="en-US" sz="1100" b="1" kern="1200" dirty="0">
            <a:solidFill>
              <a:srgbClr val="0E1D61"/>
            </a:solidFill>
          </a:endParaRPr>
        </a:p>
      </dsp:txBody>
      <dsp:txXfrm>
        <a:off x="1331917" y="0"/>
        <a:ext cx="1236834" cy="1435763"/>
      </dsp:txXfrm>
    </dsp:sp>
    <dsp:sp modelId="{F21C569A-6CA2-451B-804A-7DAD581A46B4}">
      <dsp:nvSpPr>
        <dsp:cNvPr id="0" name=""/>
        <dsp:cNvSpPr/>
      </dsp:nvSpPr>
      <dsp:spPr>
        <a:xfrm>
          <a:off x="1455600" y="1436172"/>
          <a:ext cx="989467"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1483138" y="1463710"/>
        <a:ext cx="934391" cy="885157"/>
      </dsp:txXfrm>
    </dsp:sp>
    <dsp:sp modelId="{04B60A5B-EF57-47F6-AB5B-BBB4046104D7}">
      <dsp:nvSpPr>
        <dsp:cNvPr id="0" name=""/>
        <dsp:cNvSpPr/>
      </dsp:nvSpPr>
      <dsp:spPr>
        <a:xfrm>
          <a:off x="1455600" y="2521057"/>
          <a:ext cx="989467"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1483138" y="2548595"/>
        <a:ext cx="934391" cy="885157"/>
      </dsp:txXfrm>
    </dsp:sp>
    <dsp:sp modelId="{47B13E69-42D5-477F-9344-54D111B1DAA6}">
      <dsp:nvSpPr>
        <dsp:cNvPr id="0" name=""/>
        <dsp:cNvSpPr/>
      </dsp:nvSpPr>
      <dsp:spPr>
        <a:xfrm>
          <a:off x="1455600" y="3605942"/>
          <a:ext cx="989467"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u="none" kern="1200" dirty="0">
              <a:solidFill>
                <a:srgbClr val="0E1D61"/>
              </a:solidFill>
              <a:latin typeface="Source Sans Pro"/>
              <a:ea typeface="+mn-ea"/>
              <a:cs typeface="+mn-cs"/>
            </a:rPr>
            <a:t>RRP</a:t>
          </a:r>
        </a:p>
      </dsp:txBody>
      <dsp:txXfrm>
        <a:off x="1483138" y="3633480"/>
        <a:ext cx="934391" cy="885157"/>
      </dsp:txXfrm>
    </dsp:sp>
    <dsp:sp modelId="{E1222063-01CC-4D1F-BFF6-A591AA35F9B0}">
      <dsp:nvSpPr>
        <dsp:cNvPr id="0" name=""/>
        <dsp:cNvSpPr/>
      </dsp:nvSpPr>
      <dsp:spPr>
        <a:xfrm>
          <a:off x="2661514" y="0"/>
          <a:ext cx="1236834"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E1D61"/>
              </a:solidFill>
            </a:rPr>
            <a:t>Asylees </a:t>
          </a:r>
          <a:r>
            <a:rPr lang="en-US" sz="1100" b="0" kern="1200" dirty="0">
              <a:solidFill>
                <a:srgbClr val="0E1D61"/>
              </a:solidFill>
            </a:rPr>
            <a:t>(note that LPR here is eligible for federal without 5 year wait)</a:t>
          </a:r>
          <a:endParaRPr lang="en-US" sz="1100" b="1" kern="1200" dirty="0">
            <a:solidFill>
              <a:srgbClr val="0E1D61"/>
            </a:solidFill>
          </a:endParaRPr>
        </a:p>
      </dsp:txBody>
      <dsp:txXfrm>
        <a:off x="2661514" y="0"/>
        <a:ext cx="1236834" cy="1435763"/>
      </dsp:txXfrm>
    </dsp:sp>
    <dsp:sp modelId="{85037157-E743-460F-ACCA-25735910DD5D}">
      <dsp:nvSpPr>
        <dsp:cNvPr id="0" name=""/>
        <dsp:cNvSpPr/>
      </dsp:nvSpPr>
      <dsp:spPr>
        <a:xfrm>
          <a:off x="2785198" y="1436172"/>
          <a:ext cx="989467"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u="none" kern="1200" dirty="0">
              <a:solidFill>
                <a:srgbClr val="0E1D61"/>
              </a:solidFill>
              <a:latin typeface="Source Sans Pro"/>
              <a:ea typeface="+mn-ea"/>
              <a:cs typeface="+mn-cs"/>
            </a:rPr>
            <a:t>None</a:t>
          </a:r>
        </a:p>
      </dsp:txBody>
      <dsp:txXfrm>
        <a:off x="2812736" y="1463710"/>
        <a:ext cx="934391" cy="885157"/>
      </dsp:txXfrm>
    </dsp:sp>
    <dsp:sp modelId="{53AB57FD-E08A-4D18-8AAE-F0062377DB7A}">
      <dsp:nvSpPr>
        <dsp:cNvPr id="0" name=""/>
        <dsp:cNvSpPr/>
      </dsp:nvSpPr>
      <dsp:spPr>
        <a:xfrm>
          <a:off x="2785198" y="2521057"/>
          <a:ext cx="989467"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VTTC </a:t>
          </a:r>
          <a:r>
            <a:rPr lang="en-US" sz="1000" kern="1200" dirty="0">
              <a:solidFill>
                <a:srgbClr val="0E1D61"/>
              </a:solidFill>
              <a:latin typeface="Source Sans Pro"/>
              <a:ea typeface="+mn-ea"/>
              <a:cs typeface="+mn-cs"/>
            </a:rPr>
            <a:t>(only if they have derivative family members)</a:t>
          </a:r>
        </a:p>
      </dsp:txBody>
      <dsp:txXfrm>
        <a:off x="2812736" y="2548595"/>
        <a:ext cx="934391" cy="885157"/>
      </dsp:txXfrm>
    </dsp:sp>
    <dsp:sp modelId="{7653040B-9C3E-4A4B-9CEA-BEE60495F7B1}">
      <dsp:nvSpPr>
        <dsp:cNvPr id="0" name=""/>
        <dsp:cNvSpPr/>
      </dsp:nvSpPr>
      <dsp:spPr>
        <a:xfrm>
          <a:off x="2785198" y="3605942"/>
          <a:ext cx="989467"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u="sng" kern="1200" dirty="0">
              <a:solidFill>
                <a:srgbClr val="0E1D61"/>
              </a:solidFill>
              <a:latin typeface="Source Sans Pro"/>
              <a:ea typeface="+mn-ea"/>
              <a:cs typeface="+mn-cs"/>
            </a:rPr>
            <a:t>TANF</a:t>
          </a:r>
          <a:r>
            <a:rPr lang="en-US" sz="1200" kern="1200" dirty="0">
              <a:solidFill>
                <a:srgbClr val="0E1D61"/>
              </a:solidFill>
              <a:latin typeface="Source Sans Pro"/>
              <a:ea typeface="+mn-ea"/>
              <a:cs typeface="+mn-cs"/>
            </a:rPr>
            <a:t>, RRP</a:t>
          </a:r>
        </a:p>
      </dsp:txBody>
      <dsp:txXfrm>
        <a:off x="2812736" y="3633480"/>
        <a:ext cx="934391" cy="885157"/>
      </dsp:txXfrm>
    </dsp:sp>
    <dsp:sp modelId="{B9724D8E-D442-4DC0-B8BC-0BE4FBE839AF}">
      <dsp:nvSpPr>
        <dsp:cNvPr id="0" name=""/>
        <dsp:cNvSpPr/>
      </dsp:nvSpPr>
      <dsp:spPr>
        <a:xfrm>
          <a:off x="3991112" y="0"/>
          <a:ext cx="1236834"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E1D61"/>
              </a:solidFill>
            </a:rPr>
            <a:t>Asylum Applicants</a:t>
          </a:r>
        </a:p>
      </dsp:txBody>
      <dsp:txXfrm>
        <a:off x="3991112" y="0"/>
        <a:ext cx="1236834" cy="1435763"/>
      </dsp:txXfrm>
    </dsp:sp>
    <dsp:sp modelId="{F3AEE47E-FF15-4B4C-A42C-57308ED31E9A}">
      <dsp:nvSpPr>
        <dsp:cNvPr id="0" name=""/>
        <dsp:cNvSpPr/>
      </dsp:nvSpPr>
      <dsp:spPr>
        <a:xfrm>
          <a:off x="4114795" y="1436172"/>
          <a:ext cx="989467"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AATV</a:t>
          </a:r>
        </a:p>
      </dsp:txBody>
      <dsp:txXfrm>
        <a:off x="4142333" y="1463710"/>
        <a:ext cx="934391" cy="885157"/>
      </dsp:txXfrm>
    </dsp:sp>
    <dsp:sp modelId="{D955C792-7B6C-4A7E-B57F-77CB7B64C548}">
      <dsp:nvSpPr>
        <dsp:cNvPr id="0" name=""/>
        <dsp:cNvSpPr/>
      </dsp:nvSpPr>
      <dsp:spPr>
        <a:xfrm>
          <a:off x="4114795" y="2521057"/>
          <a:ext cx="989467"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VTTC </a:t>
          </a:r>
          <a:r>
            <a:rPr lang="en-US" sz="1000" kern="1200" dirty="0">
              <a:solidFill>
                <a:srgbClr val="0E1D61"/>
              </a:solidFill>
              <a:latin typeface="Source Sans Pro"/>
              <a:ea typeface="+mn-ea"/>
              <a:cs typeface="+mn-cs"/>
            </a:rPr>
            <a:t>(only if they have derivative family members)</a:t>
          </a:r>
        </a:p>
      </dsp:txBody>
      <dsp:txXfrm>
        <a:off x="4142333" y="2548595"/>
        <a:ext cx="934391" cy="885157"/>
      </dsp:txXfrm>
    </dsp:sp>
    <dsp:sp modelId="{97B195CC-8BF6-4E5D-84BC-C4612CD91B00}">
      <dsp:nvSpPr>
        <dsp:cNvPr id="0" name=""/>
        <dsp:cNvSpPr/>
      </dsp:nvSpPr>
      <dsp:spPr>
        <a:xfrm>
          <a:off x="4114795" y="3605942"/>
          <a:ext cx="989467"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VTTC </a:t>
          </a:r>
          <a:r>
            <a:rPr lang="en-US" sz="1000" kern="1200" dirty="0">
              <a:solidFill>
                <a:srgbClr val="0E1D61"/>
              </a:solidFill>
              <a:latin typeface="Source Sans Pro"/>
              <a:ea typeface="+mn-ea"/>
              <a:cs typeface="+mn-cs"/>
            </a:rPr>
            <a:t>(only if they have derivative family members)</a:t>
          </a:r>
          <a:endParaRPr lang="en-US" sz="1200" kern="1200" dirty="0">
            <a:solidFill>
              <a:srgbClr val="0E1D61"/>
            </a:solidFill>
            <a:latin typeface="Source Sans Pro"/>
            <a:ea typeface="+mn-ea"/>
            <a:cs typeface="+mn-cs"/>
          </a:endParaRPr>
        </a:p>
      </dsp:txBody>
      <dsp:txXfrm>
        <a:off x="4142333" y="3633480"/>
        <a:ext cx="934391" cy="885157"/>
      </dsp:txXfrm>
    </dsp:sp>
    <dsp:sp modelId="{7944726E-0E37-417F-B030-B23C8E8A2757}">
      <dsp:nvSpPr>
        <dsp:cNvPr id="0" name=""/>
        <dsp:cNvSpPr/>
      </dsp:nvSpPr>
      <dsp:spPr>
        <a:xfrm>
          <a:off x="5320709" y="0"/>
          <a:ext cx="1236834"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0E1D61"/>
              </a:solidFill>
            </a:rPr>
            <a:t>T-Visa Holders </a:t>
          </a:r>
          <a:r>
            <a:rPr lang="en-US" sz="1100" b="0" kern="1200" dirty="0">
              <a:solidFill>
                <a:srgbClr val="0E1D61"/>
              </a:solidFill>
            </a:rPr>
            <a:t>(note that LPR here is eligible for federal)</a:t>
          </a:r>
          <a:endParaRPr lang="en-US" sz="1400" b="0" kern="1200" dirty="0">
            <a:solidFill>
              <a:srgbClr val="0E1D61"/>
            </a:solidFill>
          </a:endParaRPr>
        </a:p>
      </dsp:txBody>
      <dsp:txXfrm>
        <a:off x="5320709" y="0"/>
        <a:ext cx="1236834" cy="1435763"/>
      </dsp:txXfrm>
    </dsp:sp>
    <dsp:sp modelId="{EBED037B-3D1A-4605-8604-166D39544764}">
      <dsp:nvSpPr>
        <dsp:cNvPr id="0" name=""/>
        <dsp:cNvSpPr/>
      </dsp:nvSpPr>
      <dsp:spPr>
        <a:xfrm>
          <a:off x="5444393" y="1436172"/>
          <a:ext cx="989467"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i="0" u="none" kern="1200" dirty="0">
              <a:solidFill>
                <a:srgbClr val="0E1D61"/>
              </a:solidFill>
              <a:latin typeface="Source Sans Pro"/>
              <a:ea typeface="+mn-ea"/>
              <a:cs typeface="+mn-cs"/>
            </a:rPr>
            <a:t>None</a:t>
          </a:r>
        </a:p>
      </dsp:txBody>
      <dsp:txXfrm>
        <a:off x="5471931" y="1463710"/>
        <a:ext cx="934391" cy="885157"/>
      </dsp:txXfrm>
    </dsp:sp>
    <dsp:sp modelId="{D9C0B0B7-4A72-450F-A6A0-9A3C71EE260D}">
      <dsp:nvSpPr>
        <dsp:cNvPr id="0" name=""/>
        <dsp:cNvSpPr/>
      </dsp:nvSpPr>
      <dsp:spPr>
        <a:xfrm>
          <a:off x="5444393" y="2521057"/>
          <a:ext cx="989467"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VTTC</a:t>
          </a:r>
        </a:p>
      </dsp:txBody>
      <dsp:txXfrm>
        <a:off x="5471931" y="2548595"/>
        <a:ext cx="934391" cy="885157"/>
      </dsp:txXfrm>
    </dsp:sp>
    <dsp:sp modelId="{BCA3C9E4-7B1A-4712-99CA-7A54D1FAC510}">
      <dsp:nvSpPr>
        <dsp:cNvPr id="0" name=""/>
        <dsp:cNvSpPr/>
      </dsp:nvSpPr>
      <dsp:spPr>
        <a:xfrm>
          <a:off x="5444393" y="3605942"/>
          <a:ext cx="989467"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u="sng" kern="1200" dirty="0">
              <a:solidFill>
                <a:srgbClr val="0E1D61"/>
              </a:solidFill>
              <a:latin typeface="Source Sans Pro"/>
              <a:ea typeface="+mn-ea"/>
              <a:cs typeface="+mn-cs"/>
            </a:rPr>
            <a:t>TANF</a:t>
          </a:r>
        </a:p>
      </dsp:txBody>
      <dsp:txXfrm>
        <a:off x="5471931" y="3633480"/>
        <a:ext cx="934391" cy="885157"/>
      </dsp:txXfrm>
    </dsp:sp>
    <dsp:sp modelId="{E4CDC67F-3E72-474E-BDD3-2B1A67C7F980}">
      <dsp:nvSpPr>
        <dsp:cNvPr id="0" name=""/>
        <dsp:cNvSpPr/>
      </dsp:nvSpPr>
      <dsp:spPr>
        <a:xfrm>
          <a:off x="6650307" y="0"/>
          <a:ext cx="1236834"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0E1D61"/>
              </a:solidFill>
            </a:rPr>
            <a:t>T-Visa Applicants</a:t>
          </a:r>
          <a:endParaRPr lang="en-US" sz="1500" b="0" kern="1200" dirty="0">
            <a:solidFill>
              <a:srgbClr val="0E1D61"/>
            </a:solidFill>
          </a:endParaRPr>
        </a:p>
      </dsp:txBody>
      <dsp:txXfrm>
        <a:off x="6650307" y="0"/>
        <a:ext cx="1236834" cy="1435763"/>
      </dsp:txXfrm>
    </dsp:sp>
    <dsp:sp modelId="{88CC4E81-3605-48FC-85E1-786B4CD767D1}">
      <dsp:nvSpPr>
        <dsp:cNvPr id="0" name=""/>
        <dsp:cNvSpPr/>
      </dsp:nvSpPr>
      <dsp:spPr>
        <a:xfrm>
          <a:off x="6773990" y="1436172"/>
          <a:ext cx="989467"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AATV</a:t>
          </a:r>
        </a:p>
      </dsp:txBody>
      <dsp:txXfrm>
        <a:off x="6801528" y="1463710"/>
        <a:ext cx="934391" cy="885157"/>
      </dsp:txXfrm>
    </dsp:sp>
    <dsp:sp modelId="{D0B91F2C-BB7E-4B9F-968B-C3B660230994}">
      <dsp:nvSpPr>
        <dsp:cNvPr id="0" name=""/>
        <dsp:cNvSpPr/>
      </dsp:nvSpPr>
      <dsp:spPr>
        <a:xfrm>
          <a:off x="6773990" y="2521057"/>
          <a:ext cx="989467"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VTTC</a:t>
          </a:r>
        </a:p>
      </dsp:txBody>
      <dsp:txXfrm>
        <a:off x="6801528" y="2548595"/>
        <a:ext cx="934391" cy="885157"/>
      </dsp:txXfrm>
    </dsp:sp>
    <dsp:sp modelId="{88B10596-A63E-442B-ABA3-A606DD400682}">
      <dsp:nvSpPr>
        <dsp:cNvPr id="0" name=""/>
        <dsp:cNvSpPr/>
      </dsp:nvSpPr>
      <dsp:spPr>
        <a:xfrm>
          <a:off x="6773990" y="3605942"/>
          <a:ext cx="989467"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VTTC</a:t>
          </a:r>
        </a:p>
      </dsp:txBody>
      <dsp:txXfrm>
        <a:off x="6801528" y="3633480"/>
        <a:ext cx="934391" cy="885157"/>
      </dsp:txXfrm>
    </dsp:sp>
    <dsp:sp modelId="{62B3E3C4-4E8D-4CED-8270-4DEC529F67A8}">
      <dsp:nvSpPr>
        <dsp:cNvPr id="0" name=""/>
        <dsp:cNvSpPr/>
      </dsp:nvSpPr>
      <dsp:spPr>
        <a:xfrm>
          <a:off x="7979904" y="0"/>
          <a:ext cx="1236834"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0E1D61"/>
              </a:solidFill>
            </a:rPr>
            <a:t>U-Visa Applicants, Holders, LPR pursuant to U-Visa</a:t>
          </a:r>
        </a:p>
      </dsp:txBody>
      <dsp:txXfrm>
        <a:off x="7979904" y="0"/>
        <a:ext cx="1236834" cy="1435763"/>
      </dsp:txXfrm>
    </dsp:sp>
    <dsp:sp modelId="{F058DE83-A1FD-4545-81E2-53FB9B1FD5EE}">
      <dsp:nvSpPr>
        <dsp:cNvPr id="0" name=""/>
        <dsp:cNvSpPr/>
      </dsp:nvSpPr>
      <dsp:spPr>
        <a:xfrm>
          <a:off x="8103587" y="1436172"/>
          <a:ext cx="989467"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AATV</a:t>
          </a:r>
        </a:p>
      </dsp:txBody>
      <dsp:txXfrm>
        <a:off x="8131125" y="1463710"/>
        <a:ext cx="934391" cy="885157"/>
      </dsp:txXfrm>
    </dsp:sp>
    <dsp:sp modelId="{DCD495F0-C4B7-470D-B148-7B998E3E3EE1}">
      <dsp:nvSpPr>
        <dsp:cNvPr id="0" name=""/>
        <dsp:cNvSpPr/>
      </dsp:nvSpPr>
      <dsp:spPr>
        <a:xfrm>
          <a:off x="8103587" y="2521057"/>
          <a:ext cx="989467"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VTTC</a:t>
          </a:r>
        </a:p>
      </dsp:txBody>
      <dsp:txXfrm>
        <a:off x="8131125" y="2548595"/>
        <a:ext cx="934391" cy="885157"/>
      </dsp:txXfrm>
    </dsp:sp>
    <dsp:sp modelId="{6A2FAE6A-6F86-41E1-867F-F8F729F8F8D8}">
      <dsp:nvSpPr>
        <dsp:cNvPr id="0" name=""/>
        <dsp:cNvSpPr/>
      </dsp:nvSpPr>
      <dsp:spPr>
        <a:xfrm>
          <a:off x="8103587" y="3605942"/>
          <a:ext cx="989467"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VTTC</a:t>
          </a:r>
        </a:p>
      </dsp:txBody>
      <dsp:txXfrm>
        <a:off x="8131125" y="3633480"/>
        <a:ext cx="934391" cy="885157"/>
      </dsp:txXfrm>
    </dsp:sp>
    <dsp:sp modelId="{CDB2FAC4-3E1E-4EC2-95B6-2329A0CABC38}">
      <dsp:nvSpPr>
        <dsp:cNvPr id="0" name=""/>
        <dsp:cNvSpPr/>
      </dsp:nvSpPr>
      <dsp:spPr>
        <a:xfrm>
          <a:off x="9309501" y="0"/>
          <a:ext cx="1236834"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E1D61"/>
              </a:solidFill>
            </a:rPr>
            <a:t>VAWA</a:t>
          </a:r>
          <a:r>
            <a:rPr lang="en-US" sz="1600" kern="1200" dirty="0">
              <a:solidFill>
                <a:srgbClr val="0E1D61"/>
              </a:solidFill>
            </a:rPr>
            <a:t> </a:t>
          </a:r>
          <a:r>
            <a:rPr lang="en-US" sz="1100" kern="1200" dirty="0">
              <a:solidFill>
                <a:srgbClr val="0E1D61"/>
              </a:solidFill>
            </a:rPr>
            <a:t>(has prima facie letter)</a:t>
          </a:r>
          <a:endParaRPr lang="en-US" sz="1600" kern="1200" dirty="0">
            <a:solidFill>
              <a:srgbClr val="0E1D61"/>
            </a:solidFill>
          </a:endParaRPr>
        </a:p>
      </dsp:txBody>
      <dsp:txXfrm>
        <a:off x="9309501" y="0"/>
        <a:ext cx="1236834" cy="1435763"/>
      </dsp:txXfrm>
    </dsp:sp>
    <dsp:sp modelId="{8A677D47-8163-4886-B656-8CF4CB267E92}">
      <dsp:nvSpPr>
        <dsp:cNvPr id="0" name=""/>
        <dsp:cNvSpPr/>
      </dsp:nvSpPr>
      <dsp:spPr>
        <a:xfrm>
          <a:off x="9433185" y="1436172"/>
          <a:ext cx="989467"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444500">
            <a:lnSpc>
              <a:spcPct val="90000"/>
            </a:lnSpc>
            <a:spcBef>
              <a:spcPct val="0"/>
            </a:spcBef>
            <a:spcAft>
              <a:spcPct val="35000"/>
            </a:spcAft>
            <a:buNone/>
          </a:pPr>
          <a:r>
            <a:rPr lang="en-US" sz="1200" kern="1200" dirty="0">
              <a:solidFill>
                <a:srgbClr val="0E1D61"/>
              </a:solidFill>
              <a:latin typeface="Source Sans Pro"/>
              <a:ea typeface="+mn-ea"/>
              <a:cs typeface="+mn-cs"/>
            </a:rPr>
            <a:t>VAWA State Medical</a:t>
          </a:r>
        </a:p>
      </dsp:txBody>
      <dsp:txXfrm>
        <a:off x="9460723" y="1463710"/>
        <a:ext cx="934391" cy="885157"/>
      </dsp:txXfrm>
    </dsp:sp>
    <dsp:sp modelId="{851B9BBE-329A-43D1-8150-AC2CA9415CDE}">
      <dsp:nvSpPr>
        <dsp:cNvPr id="0" name=""/>
        <dsp:cNvSpPr/>
      </dsp:nvSpPr>
      <dsp:spPr>
        <a:xfrm>
          <a:off x="9433185" y="2521057"/>
          <a:ext cx="989467"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9460723" y="2548595"/>
        <a:ext cx="934391" cy="885157"/>
      </dsp:txXfrm>
    </dsp:sp>
    <dsp:sp modelId="{279F5B30-994E-4CD6-BDCB-8A652F3A5AF3}">
      <dsp:nvSpPr>
        <dsp:cNvPr id="0" name=""/>
        <dsp:cNvSpPr/>
      </dsp:nvSpPr>
      <dsp:spPr>
        <a:xfrm>
          <a:off x="9433185" y="3605942"/>
          <a:ext cx="989467"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VAWA State Cash</a:t>
          </a:r>
        </a:p>
      </dsp:txBody>
      <dsp:txXfrm>
        <a:off x="9460723" y="3633480"/>
        <a:ext cx="934391" cy="885157"/>
      </dsp:txXfrm>
    </dsp:sp>
    <dsp:sp modelId="{F60C9158-070B-48F6-946A-95B8EC941150}">
      <dsp:nvSpPr>
        <dsp:cNvPr id="0" name=""/>
        <dsp:cNvSpPr/>
      </dsp:nvSpPr>
      <dsp:spPr>
        <a:xfrm>
          <a:off x="10639099" y="0"/>
          <a:ext cx="1236834" cy="47858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E1D61"/>
              </a:solidFill>
            </a:rPr>
            <a:t>None of these </a:t>
          </a:r>
          <a:r>
            <a:rPr lang="en-US" sz="1100" kern="1200" dirty="0">
              <a:solidFill>
                <a:srgbClr val="0E1D61"/>
              </a:solidFill>
            </a:rPr>
            <a:t>(including Refugees and other losing federal SNAP eligibility)</a:t>
          </a:r>
          <a:endParaRPr lang="en-US" sz="1600" kern="1200" dirty="0">
            <a:solidFill>
              <a:srgbClr val="0E1D61"/>
            </a:solidFill>
          </a:endParaRPr>
        </a:p>
      </dsp:txBody>
      <dsp:txXfrm>
        <a:off x="10639099" y="0"/>
        <a:ext cx="1236834" cy="1435763"/>
      </dsp:txXfrm>
    </dsp:sp>
    <dsp:sp modelId="{FF2BE3FC-01A8-4DCB-A26D-3C148E1700B4}">
      <dsp:nvSpPr>
        <dsp:cNvPr id="0" name=""/>
        <dsp:cNvSpPr/>
      </dsp:nvSpPr>
      <dsp:spPr>
        <a:xfrm>
          <a:off x="10762782" y="1436172"/>
          <a:ext cx="989467" cy="940233"/>
        </a:xfrm>
        <a:prstGeom prst="roundRect">
          <a:avLst>
            <a:gd name="adj" fmla="val 10000"/>
          </a:avLst>
        </a:prstGeom>
        <a:solidFill>
          <a:srgbClr val="9BBAFF"/>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444500">
            <a:lnSpc>
              <a:spcPct val="90000"/>
            </a:lnSpc>
            <a:spcBef>
              <a:spcPct val="0"/>
            </a:spcBef>
            <a:spcAft>
              <a:spcPct val="35000"/>
            </a:spcAft>
            <a:buNone/>
          </a:pPr>
          <a:r>
            <a:rPr lang="en-US" sz="1200" kern="1200" dirty="0">
              <a:solidFill>
                <a:srgbClr val="0E1D61"/>
              </a:solidFill>
              <a:latin typeface="Source Sans Pro"/>
              <a:ea typeface="+mn-ea"/>
              <a:cs typeface="+mn-cs"/>
            </a:rPr>
            <a:t>HBIS or Emergency Medical only</a:t>
          </a:r>
        </a:p>
      </dsp:txBody>
      <dsp:txXfrm>
        <a:off x="10790320" y="1463710"/>
        <a:ext cx="934391" cy="885157"/>
      </dsp:txXfrm>
    </dsp:sp>
    <dsp:sp modelId="{4A64FB51-9C5A-47F3-9043-4C400C663288}">
      <dsp:nvSpPr>
        <dsp:cNvPr id="0" name=""/>
        <dsp:cNvSpPr/>
      </dsp:nvSpPr>
      <dsp:spPr>
        <a:xfrm>
          <a:off x="10762782" y="2521057"/>
          <a:ext cx="989467" cy="940233"/>
        </a:xfrm>
        <a:prstGeom prst="roundRect">
          <a:avLst>
            <a:gd name="adj" fmla="val 10000"/>
          </a:avLst>
        </a:prstGeom>
        <a:solidFill>
          <a:srgbClr val="FEB1A4"/>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10790320" y="2548595"/>
        <a:ext cx="934391" cy="885157"/>
      </dsp:txXfrm>
    </dsp:sp>
    <dsp:sp modelId="{AC4FC281-8698-4B7C-BADC-DCB266F0E56F}">
      <dsp:nvSpPr>
        <dsp:cNvPr id="0" name=""/>
        <dsp:cNvSpPr/>
      </dsp:nvSpPr>
      <dsp:spPr>
        <a:xfrm>
          <a:off x="10762782" y="3605942"/>
          <a:ext cx="989467" cy="940233"/>
        </a:xfrm>
        <a:prstGeom prst="roundRect">
          <a:avLst>
            <a:gd name="adj" fmla="val 10000"/>
          </a:avLst>
        </a:prstGeom>
        <a:solidFill>
          <a:srgbClr val="BFF3C8"/>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E1D61"/>
              </a:solidFill>
              <a:latin typeface="Source Sans Pro"/>
              <a:ea typeface="+mn-ea"/>
              <a:cs typeface="+mn-cs"/>
            </a:rPr>
            <a:t>None</a:t>
          </a:r>
        </a:p>
      </dsp:txBody>
      <dsp:txXfrm>
        <a:off x="10790320" y="3633480"/>
        <a:ext cx="934391" cy="88515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A787F-FC95-48EA-9B1D-1DE992A0F69E}">
      <dsp:nvSpPr>
        <dsp:cNvPr id="0" name=""/>
        <dsp:cNvSpPr/>
      </dsp:nvSpPr>
      <dsp:spPr>
        <a:xfrm>
          <a:off x="0" y="200621"/>
          <a:ext cx="10660413" cy="9261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7366" tIns="249936" rIns="827366"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t>Refugees who do not meet the requirements for SSI, TANF, or AABD Cash</a:t>
          </a:r>
        </a:p>
        <a:p>
          <a:pPr marL="114300" lvl="1" indent="-114300" algn="l" defTabSz="533400">
            <a:lnSpc>
              <a:spcPct val="90000"/>
            </a:lnSpc>
            <a:spcBef>
              <a:spcPct val="0"/>
            </a:spcBef>
            <a:spcAft>
              <a:spcPct val="15000"/>
            </a:spcAft>
            <a:buChar char="•"/>
          </a:pPr>
          <a:r>
            <a:rPr lang="en-US" sz="1200" kern="1200" dirty="0"/>
            <a:t>Refugee, Asylee, and Conditional Entrant</a:t>
          </a:r>
        </a:p>
        <a:p>
          <a:pPr marL="114300" lvl="1" indent="-114300" algn="l" defTabSz="533400">
            <a:lnSpc>
              <a:spcPct val="90000"/>
            </a:lnSpc>
            <a:spcBef>
              <a:spcPct val="0"/>
            </a:spcBef>
            <a:spcAft>
              <a:spcPct val="15000"/>
            </a:spcAft>
            <a:buChar char="•"/>
          </a:pPr>
          <a:r>
            <a:rPr lang="en-US" sz="1200" kern="1200" dirty="0"/>
            <a:t>Certain other immigrants. See PM 03-01-02-d.</a:t>
          </a:r>
        </a:p>
      </dsp:txBody>
      <dsp:txXfrm>
        <a:off x="0" y="200621"/>
        <a:ext cx="10660413" cy="926100"/>
      </dsp:txXfrm>
    </dsp:sp>
    <dsp:sp modelId="{D01D9129-59ED-4B39-A040-56C46404582D}">
      <dsp:nvSpPr>
        <dsp:cNvPr id="0" name=""/>
        <dsp:cNvSpPr/>
      </dsp:nvSpPr>
      <dsp:spPr>
        <a:xfrm>
          <a:off x="533020" y="23501"/>
          <a:ext cx="7462289" cy="3542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2057" tIns="0" rIns="282057" bIns="0" numCol="1" spcCol="1270" anchor="ctr" anchorCtr="0">
          <a:noAutofit/>
        </a:bodyPr>
        <a:lstStyle/>
        <a:p>
          <a:pPr marL="0" lvl="0" indent="0" algn="l" defTabSz="533400">
            <a:lnSpc>
              <a:spcPct val="90000"/>
            </a:lnSpc>
            <a:spcBef>
              <a:spcPct val="0"/>
            </a:spcBef>
            <a:spcAft>
              <a:spcPct val="35000"/>
            </a:spcAft>
            <a:buNone/>
          </a:pPr>
          <a:r>
            <a:rPr lang="en-US" sz="1200" kern="1200" dirty="0"/>
            <a:t>Who?</a:t>
          </a:r>
        </a:p>
      </dsp:txBody>
      <dsp:txXfrm>
        <a:off x="550313" y="40794"/>
        <a:ext cx="7427703" cy="319654"/>
      </dsp:txXfrm>
    </dsp:sp>
    <dsp:sp modelId="{716480BC-6129-4DA2-BBE2-E5387D00ACB6}">
      <dsp:nvSpPr>
        <dsp:cNvPr id="0" name=""/>
        <dsp:cNvSpPr/>
      </dsp:nvSpPr>
      <dsp:spPr>
        <a:xfrm>
          <a:off x="0" y="1368641"/>
          <a:ext cx="10660413" cy="1549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7366" tIns="249936" rIns="827366"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t>Similar to TANF except no requirement for a related dependent minor child</a:t>
          </a:r>
        </a:p>
        <a:p>
          <a:pPr marL="114300" lvl="1" indent="-114300" algn="l" defTabSz="533400">
            <a:lnSpc>
              <a:spcPct val="90000"/>
            </a:lnSpc>
            <a:spcBef>
              <a:spcPct val="0"/>
            </a:spcBef>
            <a:spcAft>
              <a:spcPct val="15000"/>
            </a:spcAft>
            <a:buChar char="•"/>
          </a:pPr>
          <a:r>
            <a:rPr lang="en-US" sz="1200" kern="1200" dirty="0"/>
            <a:t>Work registration, with some exceptions</a:t>
          </a:r>
        </a:p>
        <a:p>
          <a:pPr marL="114300" lvl="1" indent="-114300" algn="l" defTabSz="533400">
            <a:lnSpc>
              <a:spcPct val="90000"/>
            </a:lnSpc>
            <a:spcBef>
              <a:spcPct val="0"/>
            </a:spcBef>
            <a:spcAft>
              <a:spcPct val="15000"/>
            </a:spcAft>
            <a:buChar char="•"/>
          </a:pPr>
          <a:r>
            <a:rPr lang="en-US" sz="1200" kern="1200" dirty="0"/>
            <a:t>Limited to 4 months …</a:t>
          </a:r>
        </a:p>
        <a:p>
          <a:pPr marL="228600" lvl="2" indent="-114300" algn="l" defTabSz="533400">
            <a:lnSpc>
              <a:spcPct val="90000"/>
            </a:lnSpc>
            <a:spcBef>
              <a:spcPct val="0"/>
            </a:spcBef>
            <a:spcAft>
              <a:spcPct val="15000"/>
            </a:spcAft>
            <a:buChar char="•"/>
          </a:pPr>
          <a:r>
            <a:rPr lang="en-US" sz="1200" kern="1200" dirty="0"/>
            <a:t>After date asylum was granted, or</a:t>
          </a:r>
        </a:p>
        <a:p>
          <a:pPr marL="228600" lvl="2" indent="-114300" algn="l" defTabSz="533400">
            <a:lnSpc>
              <a:spcPct val="90000"/>
            </a:lnSpc>
            <a:spcBef>
              <a:spcPct val="0"/>
            </a:spcBef>
            <a:spcAft>
              <a:spcPct val="15000"/>
            </a:spcAft>
            <a:buChar char="•"/>
          </a:pPr>
          <a:r>
            <a:rPr lang="en-US" sz="1200" kern="1200" dirty="0"/>
            <a:t>After trafficking victim identified by ORR</a:t>
          </a:r>
        </a:p>
        <a:p>
          <a:pPr marL="228600" lvl="2" indent="-114300" algn="l" defTabSz="533400">
            <a:lnSpc>
              <a:spcPct val="90000"/>
            </a:lnSpc>
            <a:spcBef>
              <a:spcPct val="0"/>
            </a:spcBef>
            <a:spcAft>
              <a:spcPct val="15000"/>
            </a:spcAft>
            <a:buChar char="•"/>
          </a:pPr>
          <a:r>
            <a:rPr lang="en-US" sz="1200" kern="1200" dirty="0"/>
            <a:t>After date of entry into the U.S. for all others</a:t>
          </a:r>
        </a:p>
      </dsp:txBody>
      <dsp:txXfrm>
        <a:off x="0" y="1368641"/>
        <a:ext cx="10660413" cy="1549800"/>
      </dsp:txXfrm>
    </dsp:sp>
    <dsp:sp modelId="{475759F3-1343-4F23-8396-761F712F44C6}">
      <dsp:nvSpPr>
        <dsp:cNvPr id="0" name=""/>
        <dsp:cNvSpPr/>
      </dsp:nvSpPr>
      <dsp:spPr>
        <a:xfrm>
          <a:off x="533020" y="1191521"/>
          <a:ext cx="7462289" cy="3542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2057" tIns="0" rIns="282057" bIns="0" numCol="1" spcCol="1270" anchor="ctr" anchorCtr="0">
          <a:noAutofit/>
        </a:bodyPr>
        <a:lstStyle/>
        <a:p>
          <a:pPr marL="0" lvl="0" indent="0" algn="l" defTabSz="533400">
            <a:lnSpc>
              <a:spcPct val="90000"/>
            </a:lnSpc>
            <a:spcBef>
              <a:spcPct val="0"/>
            </a:spcBef>
            <a:spcAft>
              <a:spcPct val="35000"/>
            </a:spcAft>
            <a:buNone/>
          </a:pPr>
          <a:r>
            <a:rPr lang="en-US" sz="1200" kern="1200" dirty="0"/>
            <a:t>Requirements:</a:t>
          </a:r>
        </a:p>
      </dsp:txBody>
      <dsp:txXfrm>
        <a:off x="550313" y="1208814"/>
        <a:ext cx="7427703" cy="319654"/>
      </dsp:txXfrm>
    </dsp:sp>
    <dsp:sp modelId="{7E037749-389F-4EE5-986F-00CBB476A6A3}">
      <dsp:nvSpPr>
        <dsp:cNvPr id="0" name=""/>
        <dsp:cNvSpPr/>
      </dsp:nvSpPr>
      <dsp:spPr>
        <a:xfrm>
          <a:off x="0" y="3168801"/>
          <a:ext cx="10660413" cy="1096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7366" tIns="249936" rIns="827366"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t>Aligns with TANF</a:t>
          </a:r>
        </a:p>
        <a:p>
          <a:pPr marL="114300" lvl="1" indent="-114300" algn="l" defTabSz="533400">
            <a:lnSpc>
              <a:spcPct val="90000"/>
            </a:lnSpc>
            <a:spcBef>
              <a:spcPct val="0"/>
            </a:spcBef>
            <a:spcAft>
              <a:spcPct val="15000"/>
            </a:spcAft>
            <a:buChar char="•"/>
          </a:pPr>
          <a:r>
            <a:rPr lang="en-US" sz="1200" kern="1200" dirty="0"/>
            <a:t>Does not qualify for non-financial TANF services</a:t>
          </a:r>
        </a:p>
        <a:p>
          <a:pPr marL="114300" lvl="1" indent="-114300" algn="l" defTabSz="533400">
            <a:lnSpc>
              <a:spcPct val="90000"/>
            </a:lnSpc>
            <a:spcBef>
              <a:spcPct val="0"/>
            </a:spcBef>
            <a:spcAft>
              <a:spcPct val="15000"/>
            </a:spcAft>
            <a:buChar char="•"/>
          </a:pPr>
          <a:r>
            <a:rPr lang="en-US" sz="1200" kern="1200" dirty="0"/>
            <a:t>As of 6/11/2025, benefits limited to 4 months after the date of entry to the US (refugees) or 4 total months (asylees) or 4 months since identified by ORR (Trafficking victims)</a:t>
          </a:r>
        </a:p>
      </dsp:txBody>
      <dsp:txXfrm>
        <a:off x="0" y="3168801"/>
        <a:ext cx="10660413" cy="1096200"/>
      </dsp:txXfrm>
    </dsp:sp>
    <dsp:sp modelId="{BB9A1111-CAEA-49A9-A6D3-6EF5DF9DDE8D}">
      <dsp:nvSpPr>
        <dsp:cNvPr id="0" name=""/>
        <dsp:cNvSpPr/>
      </dsp:nvSpPr>
      <dsp:spPr>
        <a:xfrm>
          <a:off x="533020" y="2983241"/>
          <a:ext cx="7462289" cy="3542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2057" tIns="0" rIns="282057" bIns="0" numCol="1" spcCol="1270" anchor="ctr" anchorCtr="0">
          <a:noAutofit/>
        </a:bodyPr>
        <a:lstStyle/>
        <a:p>
          <a:pPr marL="0" lvl="0" indent="0" algn="l" defTabSz="533400">
            <a:lnSpc>
              <a:spcPct val="90000"/>
            </a:lnSpc>
            <a:spcBef>
              <a:spcPct val="0"/>
            </a:spcBef>
            <a:spcAft>
              <a:spcPct val="35000"/>
            </a:spcAft>
            <a:buNone/>
          </a:pPr>
          <a:r>
            <a:rPr lang="en-US" sz="1200" kern="1200" dirty="0"/>
            <a:t>Benefit Amount:</a:t>
          </a:r>
        </a:p>
      </dsp:txBody>
      <dsp:txXfrm>
        <a:off x="550313" y="3000534"/>
        <a:ext cx="7427703" cy="31965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955118-E5B3-42FD-A79C-0CE71E5D54F8}">
      <dsp:nvSpPr>
        <dsp:cNvPr id="0" name=""/>
        <dsp:cNvSpPr/>
      </dsp:nvSpPr>
      <dsp:spPr>
        <a:xfrm>
          <a:off x="4860" y="0"/>
          <a:ext cx="4676026" cy="444258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u="none" kern="1200" dirty="0"/>
            <a:t>Health Benefit Coverage for Immigrant Seniors </a:t>
          </a:r>
        </a:p>
      </dsp:txBody>
      <dsp:txXfrm>
        <a:off x="4860" y="0"/>
        <a:ext cx="4676026" cy="1332774"/>
      </dsp:txXfrm>
    </dsp:sp>
    <dsp:sp modelId="{2CA8F0FD-405A-4032-B681-565DD7BF1E1D}">
      <dsp:nvSpPr>
        <dsp:cNvPr id="0" name=""/>
        <dsp:cNvSpPr/>
      </dsp:nvSpPr>
      <dsp:spPr>
        <a:xfrm>
          <a:off x="472463" y="1334075"/>
          <a:ext cx="3740821" cy="13394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sz="1400" kern="1200" dirty="0"/>
            <a:t>Aged 65+ that do not otherwise qualify for Medicaid because of immigration status and are not Legal Permanent Residents</a:t>
          </a:r>
        </a:p>
      </dsp:txBody>
      <dsp:txXfrm>
        <a:off x="511696" y="1373308"/>
        <a:ext cx="3662355" cy="1261032"/>
      </dsp:txXfrm>
    </dsp:sp>
    <dsp:sp modelId="{82E3972C-6AB7-46B8-87BE-9485AE5B0B80}">
      <dsp:nvSpPr>
        <dsp:cNvPr id="0" name=""/>
        <dsp:cNvSpPr/>
      </dsp:nvSpPr>
      <dsp:spPr>
        <a:xfrm>
          <a:off x="472463" y="2879650"/>
          <a:ext cx="3740821" cy="13394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t" anchorCtr="0">
          <a:noAutofit/>
        </a:bodyPr>
        <a:lstStyle/>
        <a:p>
          <a:pPr marL="0" lvl="0" indent="0" algn="l" defTabSz="622300">
            <a:lnSpc>
              <a:spcPct val="90000"/>
            </a:lnSpc>
            <a:spcBef>
              <a:spcPct val="0"/>
            </a:spcBef>
            <a:spcAft>
              <a:spcPct val="35000"/>
            </a:spcAft>
            <a:buNone/>
          </a:pPr>
          <a:r>
            <a:rPr lang="en-US" sz="1400" kern="1200" dirty="0"/>
            <a:t>Modeled after AABD Medicaid </a:t>
          </a:r>
        </a:p>
        <a:p>
          <a:pPr marL="57150" lvl="1" indent="-57150" algn="l" defTabSz="488950">
            <a:lnSpc>
              <a:spcPct val="90000"/>
            </a:lnSpc>
            <a:spcBef>
              <a:spcPct val="0"/>
            </a:spcBef>
            <a:spcAft>
              <a:spcPct val="15000"/>
            </a:spcAft>
            <a:buChar char="•"/>
          </a:pPr>
          <a:r>
            <a:rPr lang="en-US" sz="1100" kern="1200" dirty="0"/>
            <a:t>Household definition</a:t>
          </a:r>
        </a:p>
        <a:p>
          <a:pPr marL="57150" lvl="1" indent="-57150" algn="l" defTabSz="488950">
            <a:lnSpc>
              <a:spcPct val="90000"/>
            </a:lnSpc>
            <a:spcBef>
              <a:spcPct val="0"/>
            </a:spcBef>
            <a:spcAft>
              <a:spcPct val="15000"/>
            </a:spcAft>
            <a:buChar char="•"/>
          </a:pPr>
          <a:r>
            <a:rPr lang="en-US" sz="1100" kern="1200" dirty="0"/>
            <a:t>Income limits: Under 100% FPL</a:t>
          </a:r>
        </a:p>
        <a:p>
          <a:pPr marL="57150" lvl="1" indent="-57150" algn="l" defTabSz="488950">
            <a:lnSpc>
              <a:spcPct val="90000"/>
            </a:lnSpc>
            <a:spcBef>
              <a:spcPct val="0"/>
            </a:spcBef>
            <a:spcAft>
              <a:spcPct val="15000"/>
            </a:spcAft>
            <a:buChar char="•"/>
          </a:pPr>
          <a:r>
            <a:rPr lang="en-US" sz="1100" kern="1200" dirty="0"/>
            <a:t>Asset limits: Under $17,500</a:t>
          </a:r>
        </a:p>
        <a:p>
          <a:pPr marL="57150" lvl="1" indent="-57150" algn="l" defTabSz="488950">
            <a:lnSpc>
              <a:spcPct val="90000"/>
            </a:lnSpc>
            <a:spcBef>
              <a:spcPct val="0"/>
            </a:spcBef>
            <a:spcAft>
              <a:spcPct val="15000"/>
            </a:spcAft>
            <a:buChar char="•"/>
          </a:pPr>
          <a:r>
            <a:rPr lang="en-US" sz="1100" kern="1200" dirty="0"/>
            <a:t>Spenddown is available – for now.</a:t>
          </a:r>
        </a:p>
        <a:p>
          <a:pPr marL="57150" lvl="1" indent="-57150" algn="l" defTabSz="488950">
            <a:lnSpc>
              <a:spcPct val="90000"/>
            </a:lnSpc>
            <a:spcBef>
              <a:spcPct val="0"/>
            </a:spcBef>
            <a:spcAft>
              <a:spcPct val="15000"/>
            </a:spcAft>
            <a:buChar char="•"/>
          </a:pPr>
          <a:r>
            <a:rPr lang="en-US" sz="1100" kern="1200" dirty="0"/>
            <a:t>Does not cover Long-term care</a:t>
          </a:r>
        </a:p>
      </dsp:txBody>
      <dsp:txXfrm>
        <a:off x="511696" y="2918883"/>
        <a:ext cx="3662355" cy="1261032"/>
      </dsp:txXfrm>
    </dsp:sp>
    <dsp:sp modelId="{F74CCFE0-8F59-49F5-BD15-2701B8BD90A3}">
      <dsp:nvSpPr>
        <dsp:cNvPr id="0" name=""/>
        <dsp:cNvSpPr/>
      </dsp:nvSpPr>
      <dsp:spPr>
        <a:xfrm>
          <a:off x="5031589" y="0"/>
          <a:ext cx="4676026" cy="444258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u="none" kern="1200" dirty="0"/>
            <a:t>Health Benefits Coverage for Immigrant Adults  </a:t>
          </a:r>
        </a:p>
      </dsp:txBody>
      <dsp:txXfrm>
        <a:off x="5031589" y="0"/>
        <a:ext cx="4676026" cy="1332774"/>
      </dsp:txXfrm>
    </dsp:sp>
    <dsp:sp modelId="{E23CBF94-B1AA-48A0-98BC-0F9EAF404F13}">
      <dsp:nvSpPr>
        <dsp:cNvPr id="0" name=""/>
        <dsp:cNvSpPr/>
      </dsp:nvSpPr>
      <dsp:spPr>
        <a:xfrm>
          <a:off x="5499192" y="1334075"/>
          <a:ext cx="3740821" cy="13394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sz="1400" kern="1200" dirty="0"/>
            <a:t>Aged 42-64 that do not otherwise qualify for Medicaid because of immigration status</a:t>
          </a:r>
        </a:p>
      </dsp:txBody>
      <dsp:txXfrm>
        <a:off x="5538425" y="1373308"/>
        <a:ext cx="3662355" cy="1261032"/>
      </dsp:txXfrm>
    </dsp:sp>
    <dsp:sp modelId="{CB7436BE-B073-46C8-B8CE-C29EEDB8584A}">
      <dsp:nvSpPr>
        <dsp:cNvPr id="0" name=""/>
        <dsp:cNvSpPr/>
      </dsp:nvSpPr>
      <dsp:spPr>
        <a:xfrm>
          <a:off x="5499192" y="2879650"/>
          <a:ext cx="3740821" cy="13394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t" anchorCtr="0">
          <a:noAutofit/>
        </a:bodyPr>
        <a:lstStyle/>
        <a:p>
          <a:pPr marL="0" lvl="0" indent="0" algn="l" defTabSz="622300">
            <a:lnSpc>
              <a:spcPct val="90000"/>
            </a:lnSpc>
            <a:spcBef>
              <a:spcPct val="0"/>
            </a:spcBef>
            <a:spcAft>
              <a:spcPct val="35000"/>
            </a:spcAft>
            <a:buNone/>
          </a:pPr>
          <a:r>
            <a:rPr lang="en-US" sz="1400" kern="1200" dirty="0"/>
            <a:t>Modeled after ACA Medicaid</a:t>
          </a:r>
        </a:p>
        <a:p>
          <a:pPr marL="57150" lvl="1" indent="-57150" algn="l" defTabSz="488950">
            <a:lnSpc>
              <a:spcPct val="90000"/>
            </a:lnSpc>
            <a:spcBef>
              <a:spcPct val="0"/>
            </a:spcBef>
            <a:spcAft>
              <a:spcPct val="15000"/>
            </a:spcAft>
            <a:buChar char="•"/>
          </a:pPr>
          <a:r>
            <a:rPr lang="en-US" sz="1100" kern="1200" dirty="0"/>
            <a:t>Household definition</a:t>
          </a:r>
        </a:p>
        <a:p>
          <a:pPr marL="57150" lvl="1" indent="-57150" algn="l" defTabSz="488950">
            <a:lnSpc>
              <a:spcPct val="90000"/>
            </a:lnSpc>
            <a:spcBef>
              <a:spcPct val="0"/>
            </a:spcBef>
            <a:spcAft>
              <a:spcPct val="15000"/>
            </a:spcAft>
            <a:buChar char="•"/>
          </a:pPr>
          <a:r>
            <a:rPr lang="en-US" sz="1100" kern="1200" dirty="0"/>
            <a:t>Income limits</a:t>
          </a:r>
        </a:p>
      </dsp:txBody>
      <dsp:txXfrm>
        <a:off x="5538425" y="2918883"/>
        <a:ext cx="3662355" cy="126103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A787F-FC95-48EA-9B1D-1DE992A0F69E}">
      <dsp:nvSpPr>
        <dsp:cNvPr id="0" name=""/>
        <dsp:cNvSpPr/>
      </dsp:nvSpPr>
      <dsp:spPr>
        <a:xfrm>
          <a:off x="0" y="367144"/>
          <a:ext cx="10660413" cy="18742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7366" tIns="354076" rIns="827366"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Receiving services through a federally funded torture center</a:t>
          </a:r>
        </a:p>
        <a:p>
          <a:pPr marL="171450" lvl="1" indent="-171450" algn="l" defTabSz="755650">
            <a:lnSpc>
              <a:spcPct val="90000"/>
            </a:lnSpc>
            <a:spcBef>
              <a:spcPct val="0"/>
            </a:spcBef>
            <a:spcAft>
              <a:spcPct val="15000"/>
            </a:spcAft>
            <a:buChar char="•"/>
          </a:pPr>
          <a:r>
            <a:rPr lang="en-US" sz="1700" kern="1200" dirty="0"/>
            <a:t>Has applied for T Visa, U Visa, or Asylum (including applications in appeals)</a:t>
          </a:r>
        </a:p>
        <a:p>
          <a:pPr marL="171450" lvl="1" indent="-171450" algn="l" defTabSz="755650">
            <a:lnSpc>
              <a:spcPct val="90000"/>
            </a:lnSpc>
            <a:spcBef>
              <a:spcPct val="0"/>
            </a:spcBef>
            <a:spcAft>
              <a:spcPct val="15000"/>
            </a:spcAft>
            <a:buChar char="•"/>
          </a:pPr>
          <a:r>
            <a:rPr lang="en-US" sz="1700" kern="1200" dirty="0"/>
            <a:t>U-Visa Holder</a:t>
          </a:r>
        </a:p>
        <a:p>
          <a:pPr marL="171450" lvl="1" indent="-171450" algn="l" defTabSz="755650">
            <a:lnSpc>
              <a:spcPct val="90000"/>
            </a:lnSpc>
            <a:spcBef>
              <a:spcPct val="0"/>
            </a:spcBef>
            <a:spcAft>
              <a:spcPct val="15000"/>
            </a:spcAft>
            <a:buChar char="•"/>
          </a:pPr>
          <a:r>
            <a:rPr lang="en-US" sz="1700" kern="1200" dirty="0"/>
            <a:t>Starting 10/1/26, T-Visa holders and asylees</a:t>
          </a:r>
        </a:p>
        <a:p>
          <a:pPr marL="171450" lvl="1" indent="-171450" algn="l" defTabSz="755650">
            <a:lnSpc>
              <a:spcPct val="90000"/>
            </a:lnSpc>
            <a:spcBef>
              <a:spcPct val="0"/>
            </a:spcBef>
            <a:spcAft>
              <a:spcPct val="15000"/>
            </a:spcAft>
            <a:buChar char="•"/>
          </a:pPr>
          <a:r>
            <a:rPr lang="en-US" sz="1700" kern="1200" dirty="0"/>
            <a:t>Derivative family members on T-Visa, U-Visa, or Asylum application</a:t>
          </a:r>
        </a:p>
      </dsp:txBody>
      <dsp:txXfrm>
        <a:off x="0" y="367144"/>
        <a:ext cx="10660413" cy="1874250"/>
      </dsp:txXfrm>
    </dsp:sp>
    <dsp:sp modelId="{D01D9129-59ED-4B39-A040-56C46404582D}">
      <dsp:nvSpPr>
        <dsp:cNvPr id="0" name=""/>
        <dsp:cNvSpPr/>
      </dsp:nvSpPr>
      <dsp:spPr>
        <a:xfrm>
          <a:off x="533020" y="116224"/>
          <a:ext cx="7462289"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2057" tIns="0" rIns="282057" bIns="0" numCol="1" spcCol="1270" anchor="ctr" anchorCtr="0">
          <a:noAutofit/>
        </a:bodyPr>
        <a:lstStyle/>
        <a:p>
          <a:pPr marL="0" lvl="0" indent="0" algn="l" defTabSz="755650">
            <a:lnSpc>
              <a:spcPct val="90000"/>
            </a:lnSpc>
            <a:spcBef>
              <a:spcPct val="0"/>
            </a:spcBef>
            <a:spcAft>
              <a:spcPct val="35000"/>
            </a:spcAft>
            <a:buNone/>
          </a:pPr>
          <a:r>
            <a:rPr lang="en-US" sz="1700" kern="1200" dirty="0"/>
            <a:t>Who?</a:t>
          </a:r>
        </a:p>
      </dsp:txBody>
      <dsp:txXfrm>
        <a:off x="557518" y="140722"/>
        <a:ext cx="7413293" cy="452844"/>
      </dsp:txXfrm>
    </dsp:sp>
    <dsp:sp modelId="{73854FDB-354D-4342-ADC8-FBDF5F98B456}">
      <dsp:nvSpPr>
        <dsp:cNvPr id="0" name=""/>
        <dsp:cNvSpPr/>
      </dsp:nvSpPr>
      <dsp:spPr>
        <a:xfrm>
          <a:off x="0" y="2584114"/>
          <a:ext cx="10660413" cy="15797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7366" tIns="354076" rIns="827366"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IL Resident</a:t>
          </a:r>
        </a:p>
        <a:p>
          <a:pPr marL="171450" lvl="1" indent="-171450" algn="l" defTabSz="755650">
            <a:lnSpc>
              <a:spcPct val="90000"/>
            </a:lnSpc>
            <a:spcBef>
              <a:spcPct val="0"/>
            </a:spcBef>
            <a:spcAft>
              <a:spcPct val="15000"/>
            </a:spcAft>
            <a:buChar char="•"/>
          </a:pPr>
          <a:r>
            <a:rPr lang="en-US" sz="1700" kern="1200" dirty="0"/>
            <a:t>Does not qualify for federally-funded medical programs</a:t>
          </a:r>
        </a:p>
        <a:p>
          <a:pPr marL="342900" lvl="2" indent="-171450" algn="l" defTabSz="755650">
            <a:lnSpc>
              <a:spcPct val="90000"/>
            </a:lnSpc>
            <a:spcBef>
              <a:spcPct val="0"/>
            </a:spcBef>
            <a:spcAft>
              <a:spcPct val="15000"/>
            </a:spcAft>
            <a:buChar char="•"/>
          </a:pPr>
          <a:r>
            <a:rPr lang="en-US" sz="1700" kern="1200" dirty="0"/>
            <a:t>Pregnant/Post-partum</a:t>
          </a:r>
        </a:p>
        <a:p>
          <a:pPr marL="342900" lvl="2" indent="-171450" algn="l" defTabSz="755650">
            <a:lnSpc>
              <a:spcPct val="90000"/>
            </a:lnSpc>
            <a:spcBef>
              <a:spcPct val="0"/>
            </a:spcBef>
            <a:spcAft>
              <a:spcPct val="15000"/>
            </a:spcAft>
            <a:buChar char="•"/>
          </a:pPr>
          <a:r>
            <a:rPr lang="en-US" sz="1700" kern="1200" dirty="0"/>
            <a:t>Children under 19</a:t>
          </a:r>
        </a:p>
      </dsp:txBody>
      <dsp:txXfrm>
        <a:off x="0" y="2584114"/>
        <a:ext cx="10660413" cy="1579725"/>
      </dsp:txXfrm>
    </dsp:sp>
    <dsp:sp modelId="{9E78804E-CECF-445E-B353-4436312AD321}">
      <dsp:nvSpPr>
        <dsp:cNvPr id="0" name=""/>
        <dsp:cNvSpPr/>
      </dsp:nvSpPr>
      <dsp:spPr>
        <a:xfrm>
          <a:off x="533020" y="2333194"/>
          <a:ext cx="7462289"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2057" tIns="0" rIns="282057" bIns="0" numCol="1" spcCol="1270" anchor="ctr" anchorCtr="0">
          <a:noAutofit/>
        </a:bodyPr>
        <a:lstStyle/>
        <a:p>
          <a:pPr marL="0" lvl="0" indent="0" algn="l" defTabSz="755650">
            <a:lnSpc>
              <a:spcPct val="90000"/>
            </a:lnSpc>
            <a:spcBef>
              <a:spcPct val="0"/>
            </a:spcBef>
            <a:spcAft>
              <a:spcPct val="35000"/>
            </a:spcAft>
            <a:buNone/>
          </a:pPr>
          <a:r>
            <a:rPr lang="en-US" sz="1700" kern="1200" dirty="0"/>
            <a:t>Other non-financial requirements</a:t>
          </a:r>
        </a:p>
      </dsp:txBody>
      <dsp:txXfrm>
        <a:off x="557518" y="2357692"/>
        <a:ext cx="7413293" cy="45284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A787F-FC95-48EA-9B1D-1DE992A0F69E}">
      <dsp:nvSpPr>
        <dsp:cNvPr id="0" name=""/>
        <dsp:cNvSpPr/>
      </dsp:nvSpPr>
      <dsp:spPr>
        <a:xfrm>
          <a:off x="0" y="462657"/>
          <a:ext cx="10660413" cy="16206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7366" tIns="437388" rIns="827366"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dirty="0"/>
            <a:t>Countable income under 100% FPL (AABD Medical rules)</a:t>
          </a:r>
        </a:p>
        <a:p>
          <a:pPr marL="228600" lvl="1" indent="-228600" algn="l" defTabSz="933450">
            <a:lnSpc>
              <a:spcPct val="90000"/>
            </a:lnSpc>
            <a:spcBef>
              <a:spcPct val="0"/>
            </a:spcBef>
            <a:spcAft>
              <a:spcPct val="15000"/>
            </a:spcAft>
            <a:buChar char="•"/>
          </a:pPr>
          <a:r>
            <a:rPr lang="en-US" sz="2100" kern="1200" dirty="0"/>
            <a:t>Non-exempt resources under the AABD Resource rules</a:t>
          </a:r>
        </a:p>
        <a:p>
          <a:pPr marL="228600" lvl="1" indent="-228600" algn="l" defTabSz="933450">
            <a:lnSpc>
              <a:spcPct val="90000"/>
            </a:lnSpc>
            <a:spcBef>
              <a:spcPct val="0"/>
            </a:spcBef>
            <a:spcAft>
              <a:spcPct val="15000"/>
            </a:spcAft>
            <a:buChar char="•"/>
          </a:pPr>
          <a:r>
            <a:rPr lang="en-US" sz="2100" kern="1200" dirty="0"/>
            <a:t>Not eligible for Spenddown, Long Term Care, or Department of Aging Services</a:t>
          </a:r>
        </a:p>
      </dsp:txBody>
      <dsp:txXfrm>
        <a:off x="0" y="462657"/>
        <a:ext cx="10660413" cy="1620675"/>
      </dsp:txXfrm>
    </dsp:sp>
    <dsp:sp modelId="{D01D9129-59ED-4B39-A040-56C46404582D}">
      <dsp:nvSpPr>
        <dsp:cNvPr id="0" name=""/>
        <dsp:cNvSpPr/>
      </dsp:nvSpPr>
      <dsp:spPr>
        <a:xfrm>
          <a:off x="533020" y="152696"/>
          <a:ext cx="7462289"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2057" tIns="0" rIns="282057" bIns="0" numCol="1" spcCol="1270" anchor="ctr" anchorCtr="0">
          <a:noAutofit/>
        </a:bodyPr>
        <a:lstStyle/>
        <a:p>
          <a:pPr marL="0" lvl="0" indent="0" algn="l" defTabSz="933450">
            <a:lnSpc>
              <a:spcPct val="90000"/>
            </a:lnSpc>
            <a:spcBef>
              <a:spcPct val="0"/>
            </a:spcBef>
            <a:spcAft>
              <a:spcPct val="35000"/>
            </a:spcAft>
            <a:buNone/>
          </a:pPr>
          <a:r>
            <a:rPr lang="en-US" sz="2100" kern="1200" dirty="0"/>
            <a:t>Financial Requirements</a:t>
          </a:r>
        </a:p>
      </dsp:txBody>
      <dsp:txXfrm>
        <a:off x="563282" y="182958"/>
        <a:ext cx="7401765" cy="559396"/>
      </dsp:txXfrm>
    </dsp:sp>
    <dsp:sp modelId="{73854FDB-354D-4342-ADC8-FBDF5F98B456}">
      <dsp:nvSpPr>
        <dsp:cNvPr id="0" name=""/>
        <dsp:cNvSpPr/>
      </dsp:nvSpPr>
      <dsp:spPr>
        <a:xfrm>
          <a:off x="0" y="2551837"/>
          <a:ext cx="10660413" cy="16206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7366" tIns="437388" rIns="827366"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dirty="0"/>
            <a:t>Continuous during T-Visa, U-Visa, or asylum application and appeals</a:t>
          </a:r>
        </a:p>
        <a:p>
          <a:pPr marL="228600" lvl="1" indent="-228600" algn="l" defTabSz="933450">
            <a:lnSpc>
              <a:spcPct val="90000"/>
            </a:lnSpc>
            <a:spcBef>
              <a:spcPct val="0"/>
            </a:spcBef>
            <a:spcAft>
              <a:spcPct val="15000"/>
            </a:spcAft>
            <a:buChar char="•"/>
          </a:pPr>
          <a:r>
            <a:rPr lang="en-US" sz="2100" kern="1200" dirty="0"/>
            <a:t>U-Visa eligibility continues until they are eligible for federal benefits</a:t>
          </a:r>
        </a:p>
        <a:p>
          <a:pPr marL="228600" lvl="1" indent="-228600" algn="l" defTabSz="933450">
            <a:lnSpc>
              <a:spcPct val="90000"/>
            </a:lnSpc>
            <a:spcBef>
              <a:spcPct val="0"/>
            </a:spcBef>
            <a:spcAft>
              <a:spcPct val="15000"/>
            </a:spcAft>
            <a:buChar char="•"/>
          </a:pPr>
          <a:r>
            <a:rPr lang="en-US" sz="2100" kern="1200" dirty="0"/>
            <a:t>Others limited to 24 months</a:t>
          </a:r>
        </a:p>
      </dsp:txBody>
      <dsp:txXfrm>
        <a:off x="0" y="2551837"/>
        <a:ext cx="10660413" cy="1620675"/>
      </dsp:txXfrm>
    </dsp:sp>
    <dsp:sp modelId="{9E78804E-CECF-445E-B353-4436312AD321}">
      <dsp:nvSpPr>
        <dsp:cNvPr id="0" name=""/>
        <dsp:cNvSpPr/>
      </dsp:nvSpPr>
      <dsp:spPr>
        <a:xfrm>
          <a:off x="533020" y="2196732"/>
          <a:ext cx="7462289"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2057" tIns="0" rIns="282057" bIns="0" numCol="1" spcCol="1270" anchor="ctr" anchorCtr="0">
          <a:noAutofit/>
        </a:bodyPr>
        <a:lstStyle/>
        <a:p>
          <a:pPr marL="0" lvl="0" indent="0" algn="l" defTabSz="933450">
            <a:lnSpc>
              <a:spcPct val="90000"/>
            </a:lnSpc>
            <a:spcBef>
              <a:spcPct val="0"/>
            </a:spcBef>
            <a:spcAft>
              <a:spcPct val="35000"/>
            </a:spcAft>
            <a:buNone/>
          </a:pPr>
          <a:r>
            <a:rPr lang="en-US" sz="2100" kern="1200" dirty="0"/>
            <a:t>Time Limits</a:t>
          </a:r>
        </a:p>
      </dsp:txBody>
      <dsp:txXfrm>
        <a:off x="563282" y="2226994"/>
        <a:ext cx="7401765" cy="55939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4CA568-E88C-41C4-A92C-AC15D61EC6C9}">
      <dsp:nvSpPr>
        <dsp:cNvPr id="0" name=""/>
        <dsp:cNvSpPr/>
      </dsp:nvSpPr>
      <dsp:spPr>
        <a:xfrm>
          <a:off x="0" y="934341"/>
          <a:ext cx="2913062" cy="17478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u="sng" kern="1200" dirty="0"/>
            <a:t>U-Visa</a:t>
          </a:r>
          <a:r>
            <a:rPr lang="en-US" sz="2000" b="1" kern="1200" dirty="0"/>
            <a:t>: </a:t>
          </a:r>
          <a:r>
            <a:rPr lang="en-US" sz="2000" kern="1200" dirty="0"/>
            <a:t>Waiting for a decision on a U-Visa application, U-Visa holders, LPR for obtained status via U-Visa</a:t>
          </a:r>
        </a:p>
      </dsp:txBody>
      <dsp:txXfrm>
        <a:off x="0" y="934341"/>
        <a:ext cx="2913062" cy="1747837"/>
      </dsp:txXfrm>
    </dsp:sp>
    <dsp:sp modelId="{E62B9679-A20E-4BC0-8CA7-6451DF4BA977}">
      <dsp:nvSpPr>
        <dsp:cNvPr id="0" name=""/>
        <dsp:cNvSpPr/>
      </dsp:nvSpPr>
      <dsp:spPr>
        <a:xfrm>
          <a:off x="3204368" y="934341"/>
          <a:ext cx="2913062" cy="17478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u="sng" kern="1200" dirty="0"/>
            <a:t>Asylum</a:t>
          </a:r>
          <a:r>
            <a:rPr lang="en-US" sz="2000" b="1" kern="1200" dirty="0"/>
            <a:t>: </a:t>
          </a:r>
          <a:r>
            <a:rPr lang="en-US" sz="2000" b="0" kern="1200" dirty="0"/>
            <a:t>Waiting</a:t>
          </a:r>
          <a:r>
            <a:rPr lang="en-US" sz="2000" kern="1200" dirty="0"/>
            <a:t> for a decision on Asylum application</a:t>
          </a:r>
        </a:p>
      </dsp:txBody>
      <dsp:txXfrm>
        <a:off x="3204368" y="934341"/>
        <a:ext cx="2913062" cy="1747837"/>
      </dsp:txXfrm>
    </dsp:sp>
    <dsp:sp modelId="{F4829A7C-28E8-44A3-9B4B-40426E71CBDC}">
      <dsp:nvSpPr>
        <dsp:cNvPr id="0" name=""/>
        <dsp:cNvSpPr/>
      </dsp:nvSpPr>
      <dsp:spPr>
        <a:xfrm>
          <a:off x="6408737" y="934341"/>
          <a:ext cx="2913062" cy="17478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u="sng" kern="1200" dirty="0"/>
            <a:t>T-Visa</a:t>
          </a:r>
          <a:r>
            <a:rPr lang="en-US" sz="2000" b="1" kern="1200" dirty="0"/>
            <a:t>: W</a:t>
          </a:r>
          <a:r>
            <a:rPr lang="en-US" sz="2000" kern="1200" dirty="0"/>
            <a:t>aiting for decision on T-Visa application</a:t>
          </a:r>
        </a:p>
      </dsp:txBody>
      <dsp:txXfrm>
        <a:off x="6408737" y="934341"/>
        <a:ext cx="2913062" cy="174783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A787F-FC95-48EA-9B1D-1DE992A0F69E}">
      <dsp:nvSpPr>
        <dsp:cNvPr id="0" name=""/>
        <dsp:cNvSpPr/>
      </dsp:nvSpPr>
      <dsp:spPr>
        <a:xfrm>
          <a:off x="0" y="364916"/>
          <a:ext cx="10660413" cy="13041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7366" tIns="374904" rIns="827366" bIns="128016" numCol="1" spcCol="1270" anchor="t" anchorCtr="0">
          <a:noAutofit/>
        </a:bodyPr>
        <a:lstStyle/>
        <a:p>
          <a:pPr marL="171450" lvl="1" indent="-171450" algn="l" defTabSz="800100">
            <a:lnSpc>
              <a:spcPct val="90000"/>
            </a:lnSpc>
            <a:spcBef>
              <a:spcPct val="0"/>
            </a:spcBef>
            <a:spcAft>
              <a:spcPct val="15000"/>
            </a:spcAft>
            <a:buChar char="•"/>
          </a:pPr>
          <a:r>
            <a:rPr lang="en-US" sz="1800" b="0" i="0" kern="1200" dirty="0"/>
            <a:t>Individual who has filed a formal petition for relief under VAWA and the petition is in pending or approved status as verified in SAVE, who does not yet meet immigration requirements for federally-funded benefits</a:t>
          </a:r>
          <a:endParaRPr lang="en-US" sz="1800" kern="1200" dirty="0"/>
        </a:p>
      </dsp:txBody>
      <dsp:txXfrm>
        <a:off x="0" y="364916"/>
        <a:ext cx="10660413" cy="1304100"/>
      </dsp:txXfrm>
    </dsp:sp>
    <dsp:sp modelId="{D01D9129-59ED-4B39-A040-56C46404582D}">
      <dsp:nvSpPr>
        <dsp:cNvPr id="0" name=""/>
        <dsp:cNvSpPr/>
      </dsp:nvSpPr>
      <dsp:spPr>
        <a:xfrm>
          <a:off x="533020" y="99236"/>
          <a:ext cx="7462289"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2057" tIns="0" rIns="282057" bIns="0" numCol="1" spcCol="1270" anchor="ctr" anchorCtr="0">
          <a:noAutofit/>
        </a:bodyPr>
        <a:lstStyle/>
        <a:p>
          <a:pPr marL="0" lvl="0" indent="0" algn="l" defTabSz="800100">
            <a:lnSpc>
              <a:spcPct val="90000"/>
            </a:lnSpc>
            <a:spcBef>
              <a:spcPct val="0"/>
            </a:spcBef>
            <a:spcAft>
              <a:spcPct val="35000"/>
            </a:spcAft>
            <a:buNone/>
          </a:pPr>
          <a:r>
            <a:rPr lang="en-US" sz="1800" kern="1200" dirty="0"/>
            <a:t>Who?</a:t>
          </a:r>
        </a:p>
      </dsp:txBody>
      <dsp:txXfrm>
        <a:off x="558959" y="125175"/>
        <a:ext cx="7410411" cy="479482"/>
      </dsp:txXfrm>
    </dsp:sp>
    <dsp:sp modelId="{716480BC-6129-4DA2-BBE2-E5387D00ACB6}">
      <dsp:nvSpPr>
        <dsp:cNvPr id="0" name=""/>
        <dsp:cNvSpPr/>
      </dsp:nvSpPr>
      <dsp:spPr>
        <a:xfrm>
          <a:off x="0" y="2031896"/>
          <a:ext cx="10660413" cy="7654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7366" tIns="374904" rIns="82736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Aligns with TANF and ACA or AABD Medicaid rules (Depending on age/disability)</a:t>
          </a:r>
        </a:p>
      </dsp:txBody>
      <dsp:txXfrm>
        <a:off x="0" y="2031896"/>
        <a:ext cx="10660413" cy="765450"/>
      </dsp:txXfrm>
    </dsp:sp>
    <dsp:sp modelId="{475759F3-1343-4F23-8396-761F712F44C6}">
      <dsp:nvSpPr>
        <dsp:cNvPr id="0" name=""/>
        <dsp:cNvSpPr/>
      </dsp:nvSpPr>
      <dsp:spPr>
        <a:xfrm>
          <a:off x="533020" y="1766217"/>
          <a:ext cx="7462289"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2057" tIns="0" rIns="282057" bIns="0" numCol="1" spcCol="1270" anchor="ctr" anchorCtr="0">
          <a:noAutofit/>
        </a:bodyPr>
        <a:lstStyle/>
        <a:p>
          <a:pPr marL="0" lvl="0" indent="0" algn="l" defTabSz="800100">
            <a:lnSpc>
              <a:spcPct val="90000"/>
            </a:lnSpc>
            <a:spcBef>
              <a:spcPct val="0"/>
            </a:spcBef>
            <a:spcAft>
              <a:spcPct val="35000"/>
            </a:spcAft>
            <a:buNone/>
          </a:pPr>
          <a:r>
            <a:rPr lang="en-US" sz="1800" kern="1200" dirty="0"/>
            <a:t>Requirements:</a:t>
          </a:r>
        </a:p>
      </dsp:txBody>
      <dsp:txXfrm>
        <a:off x="558959" y="1792156"/>
        <a:ext cx="7410411" cy="479482"/>
      </dsp:txXfrm>
    </dsp:sp>
    <dsp:sp modelId="{7E037749-389F-4EE5-986F-00CBB476A6A3}">
      <dsp:nvSpPr>
        <dsp:cNvPr id="0" name=""/>
        <dsp:cNvSpPr/>
      </dsp:nvSpPr>
      <dsp:spPr>
        <a:xfrm>
          <a:off x="0" y="3160227"/>
          <a:ext cx="10660413" cy="1020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7366" tIns="374904" rIns="82736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Eligibility ends if VAWA petition is denied or person becomes eligible for federally-funded benefits</a:t>
          </a:r>
        </a:p>
      </dsp:txBody>
      <dsp:txXfrm>
        <a:off x="0" y="3160227"/>
        <a:ext cx="10660413" cy="1020600"/>
      </dsp:txXfrm>
    </dsp:sp>
    <dsp:sp modelId="{BB9A1111-CAEA-49A9-A6D3-6EF5DF9DDE8D}">
      <dsp:nvSpPr>
        <dsp:cNvPr id="0" name=""/>
        <dsp:cNvSpPr/>
      </dsp:nvSpPr>
      <dsp:spPr>
        <a:xfrm>
          <a:off x="533020" y="2894547"/>
          <a:ext cx="7462289"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2057" tIns="0" rIns="282057" bIns="0" numCol="1" spcCol="1270" anchor="ctr" anchorCtr="0">
          <a:noAutofit/>
        </a:bodyPr>
        <a:lstStyle/>
        <a:p>
          <a:pPr marL="0" lvl="0" indent="0" algn="l" defTabSz="800100">
            <a:lnSpc>
              <a:spcPct val="90000"/>
            </a:lnSpc>
            <a:spcBef>
              <a:spcPct val="0"/>
            </a:spcBef>
            <a:spcAft>
              <a:spcPct val="35000"/>
            </a:spcAft>
            <a:buNone/>
          </a:pPr>
          <a:r>
            <a:rPr lang="en-US" sz="1800" kern="1200" dirty="0"/>
            <a:t>Limitations:</a:t>
          </a:r>
        </a:p>
      </dsp:txBody>
      <dsp:txXfrm>
        <a:off x="558959" y="2920486"/>
        <a:ext cx="7410411" cy="47948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13D8E4-10F3-48A7-8E14-18DF989605D9}">
      <dsp:nvSpPr>
        <dsp:cNvPr id="0" name=""/>
        <dsp:cNvSpPr/>
      </dsp:nvSpPr>
      <dsp:spPr>
        <a:xfrm>
          <a:off x="0" y="0"/>
          <a:ext cx="5424743" cy="4174067"/>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3444" rIns="160020" bIns="0" numCol="1" spcCol="1270" anchor="t" anchorCtr="0">
          <a:noAutofit/>
        </a:bodyPr>
        <a:lstStyle/>
        <a:p>
          <a:pPr marL="0" lvl="0" indent="0" algn="r" defTabSz="1600200">
            <a:lnSpc>
              <a:spcPct val="90000"/>
            </a:lnSpc>
            <a:spcBef>
              <a:spcPct val="0"/>
            </a:spcBef>
            <a:spcAft>
              <a:spcPct val="35000"/>
            </a:spcAft>
            <a:buNone/>
          </a:pPr>
          <a:r>
            <a:rPr lang="en-US" sz="3600" kern="1200" dirty="0"/>
            <a:t>Requirements</a:t>
          </a:r>
        </a:p>
      </dsp:txBody>
      <dsp:txXfrm rot="16200000">
        <a:off x="-1168893" y="1168893"/>
        <a:ext cx="3422734" cy="1084948"/>
      </dsp:txXfrm>
    </dsp:sp>
    <dsp:sp modelId="{2044F41E-16AC-4F73-BF72-78370AD367AD}">
      <dsp:nvSpPr>
        <dsp:cNvPr id="0" name=""/>
        <dsp:cNvSpPr/>
      </dsp:nvSpPr>
      <dsp:spPr>
        <a:xfrm>
          <a:off x="1084948" y="0"/>
          <a:ext cx="4041433" cy="417406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8006" rIns="0" bIns="0" numCol="1" spcCol="1270" anchor="t" anchorCtr="0">
          <a:noAutofit/>
        </a:bodyPr>
        <a:lstStyle/>
        <a:p>
          <a:pPr marL="0" lvl="0" indent="0" algn="l" defTabSz="622300">
            <a:lnSpc>
              <a:spcPct val="90000"/>
            </a:lnSpc>
            <a:spcBef>
              <a:spcPct val="0"/>
            </a:spcBef>
            <a:spcAft>
              <a:spcPct val="35000"/>
            </a:spcAft>
            <a:buNone/>
          </a:pPr>
          <a:endParaRPr lang="en-US" sz="1400" kern="1200" dirty="0"/>
        </a:p>
        <a:p>
          <a:pPr marL="0" lvl="0" indent="0" algn="l" defTabSz="622300">
            <a:lnSpc>
              <a:spcPct val="90000"/>
            </a:lnSpc>
            <a:spcBef>
              <a:spcPct val="0"/>
            </a:spcBef>
            <a:spcAft>
              <a:spcPct val="35000"/>
            </a:spcAft>
            <a:buNone/>
          </a:pPr>
          <a:r>
            <a:rPr lang="en-US" sz="1400" kern="1200" dirty="0"/>
            <a:t>Does not meet citizenship/immigration requirements for other Illinois medical assistance programs</a:t>
          </a:r>
        </a:p>
        <a:p>
          <a:pPr marL="57150" lvl="1" indent="-57150" algn="l" defTabSz="488950">
            <a:lnSpc>
              <a:spcPct val="90000"/>
            </a:lnSpc>
            <a:spcBef>
              <a:spcPct val="0"/>
            </a:spcBef>
            <a:spcAft>
              <a:spcPct val="15000"/>
            </a:spcAft>
            <a:buChar char="•"/>
          </a:pPr>
          <a:r>
            <a:rPr lang="en-US" sz="1100" kern="1200" dirty="0"/>
            <a:t>Children under 19 qualify are ineligible</a:t>
          </a:r>
        </a:p>
        <a:p>
          <a:pPr marL="57150" lvl="1" indent="-57150" algn="l" defTabSz="488950">
            <a:lnSpc>
              <a:spcPct val="90000"/>
            </a:lnSpc>
            <a:spcBef>
              <a:spcPct val="0"/>
            </a:spcBef>
            <a:spcAft>
              <a:spcPct val="15000"/>
            </a:spcAft>
            <a:buChar char="•"/>
          </a:pPr>
          <a:r>
            <a:rPr lang="en-US" sz="1100" kern="1200" dirty="0"/>
            <a:t>Pregnant women are ineligible</a:t>
          </a:r>
        </a:p>
        <a:p>
          <a:pPr marL="57150" lvl="1" indent="-57150" algn="l" defTabSz="488950">
            <a:lnSpc>
              <a:spcPct val="90000"/>
            </a:lnSpc>
            <a:spcBef>
              <a:spcPct val="0"/>
            </a:spcBef>
            <a:spcAft>
              <a:spcPct val="15000"/>
            </a:spcAft>
            <a:buChar char="•"/>
          </a:pPr>
          <a:endParaRPr lang="en-US" sz="1100" kern="1200" dirty="0"/>
        </a:p>
        <a:p>
          <a:pPr marL="0" lvl="0" indent="0" algn="l" defTabSz="622300">
            <a:lnSpc>
              <a:spcPct val="90000"/>
            </a:lnSpc>
            <a:spcBef>
              <a:spcPct val="0"/>
            </a:spcBef>
            <a:spcAft>
              <a:spcPct val="35000"/>
            </a:spcAft>
            <a:buNone/>
          </a:pPr>
          <a:r>
            <a:rPr lang="en-US" sz="1400" kern="1200" dirty="0"/>
            <a:t>IL resident. </a:t>
          </a:r>
        </a:p>
        <a:p>
          <a:pPr marL="114300" lvl="1" indent="-114300" algn="l" defTabSz="622300">
            <a:lnSpc>
              <a:spcPct val="90000"/>
            </a:lnSpc>
            <a:spcBef>
              <a:spcPct val="0"/>
            </a:spcBef>
            <a:spcAft>
              <a:spcPct val="15000"/>
            </a:spcAft>
            <a:buChar char="•"/>
          </a:pPr>
          <a:r>
            <a:rPr lang="en-US" sz="1400" kern="1200" dirty="0"/>
            <a:t>The following non-immigrant visa classes do not qualify: </a:t>
          </a:r>
          <a:r>
            <a:rPr lang="en-US" sz="1100" kern="1200" dirty="0"/>
            <a:t>B (temporary visitor), C (alien in transit), D (crew member of vessels), TWOV (transit without visa)</a:t>
          </a:r>
          <a:endParaRPr lang="en-US" sz="1400" kern="1200" dirty="0"/>
        </a:p>
        <a:p>
          <a:pPr marL="57150" lvl="1" indent="-57150" algn="l" defTabSz="488950">
            <a:lnSpc>
              <a:spcPct val="90000"/>
            </a:lnSpc>
            <a:spcBef>
              <a:spcPct val="0"/>
            </a:spcBef>
            <a:spcAft>
              <a:spcPct val="15000"/>
            </a:spcAft>
            <a:buChar char="•"/>
          </a:pPr>
          <a:r>
            <a:rPr lang="en-US" sz="1100" kern="1200" dirty="0"/>
            <a:t>Those coming to Illinois for purpose of receiving medical care</a:t>
          </a:r>
        </a:p>
        <a:p>
          <a:pPr marL="57150" lvl="1" indent="-57150" algn="l" defTabSz="488950">
            <a:lnSpc>
              <a:spcPct val="90000"/>
            </a:lnSpc>
            <a:spcBef>
              <a:spcPct val="0"/>
            </a:spcBef>
            <a:spcAft>
              <a:spcPct val="15000"/>
            </a:spcAft>
            <a:buChar char="•"/>
          </a:pPr>
          <a:endParaRPr lang="en-US" sz="1100" kern="1200" dirty="0"/>
        </a:p>
        <a:p>
          <a:pPr marL="0" lvl="0" indent="0" algn="l" defTabSz="622300">
            <a:lnSpc>
              <a:spcPct val="90000"/>
            </a:lnSpc>
            <a:spcBef>
              <a:spcPct val="0"/>
            </a:spcBef>
            <a:spcAft>
              <a:spcPct val="35000"/>
            </a:spcAft>
            <a:buNone/>
          </a:pPr>
          <a:r>
            <a:rPr lang="en-US" sz="1400" kern="1200" dirty="0"/>
            <a:t>Requires emergency medical services</a:t>
          </a:r>
        </a:p>
        <a:p>
          <a:pPr marL="0" lvl="0" indent="0" algn="l" defTabSz="622300">
            <a:lnSpc>
              <a:spcPct val="90000"/>
            </a:lnSpc>
            <a:spcBef>
              <a:spcPct val="0"/>
            </a:spcBef>
            <a:spcAft>
              <a:spcPct val="35000"/>
            </a:spcAft>
            <a:buNone/>
          </a:pPr>
          <a:endParaRPr lang="en-US" sz="1400" kern="1200" dirty="0"/>
        </a:p>
        <a:p>
          <a:pPr marL="0" lvl="0" indent="0" algn="l" defTabSz="622300">
            <a:lnSpc>
              <a:spcPct val="90000"/>
            </a:lnSpc>
            <a:spcBef>
              <a:spcPct val="0"/>
            </a:spcBef>
            <a:spcAft>
              <a:spcPct val="35000"/>
            </a:spcAft>
            <a:buNone/>
          </a:pPr>
          <a:r>
            <a:rPr lang="en-US" sz="1400" kern="1200" dirty="0"/>
            <a:t>Doctor must verify emergency in writing</a:t>
          </a:r>
        </a:p>
        <a:p>
          <a:pPr marL="0" lvl="0" indent="0" algn="l" defTabSz="622300">
            <a:lnSpc>
              <a:spcPct val="90000"/>
            </a:lnSpc>
            <a:spcBef>
              <a:spcPct val="0"/>
            </a:spcBef>
            <a:spcAft>
              <a:spcPct val="35000"/>
            </a:spcAft>
            <a:buNone/>
          </a:pPr>
          <a:endParaRPr lang="en-US" sz="1400" kern="1200" dirty="0"/>
        </a:p>
        <a:p>
          <a:pPr marL="0" lvl="0" indent="0" algn="l" defTabSz="622300">
            <a:lnSpc>
              <a:spcPct val="90000"/>
            </a:lnSpc>
            <a:spcBef>
              <a:spcPct val="0"/>
            </a:spcBef>
            <a:spcAft>
              <a:spcPct val="35000"/>
            </a:spcAft>
            <a:buNone/>
          </a:pPr>
          <a:r>
            <a:rPr lang="en-US" sz="1400" kern="1200" dirty="0"/>
            <a:t>Income/asset limits</a:t>
          </a:r>
        </a:p>
      </dsp:txBody>
      <dsp:txXfrm>
        <a:off x="1084948" y="0"/>
        <a:ext cx="4041433" cy="4174067"/>
      </dsp:txXfrm>
    </dsp:sp>
    <dsp:sp modelId="{BF40BF02-C20B-45F6-9A8C-12F510539895}">
      <dsp:nvSpPr>
        <dsp:cNvPr id="0" name=""/>
        <dsp:cNvSpPr/>
      </dsp:nvSpPr>
      <dsp:spPr>
        <a:xfrm>
          <a:off x="5616739" y="0"/>
          <a:ext cx="5424743" cy="4174067"/>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3444" rIns="160020" bIns="0" numCol="1" spcCol="1270" anchor="t" anchorCtr="0">
          <a:noAutofit/>
        </a:bodyPr>
        <a:lstStyle/>
        <a:p>
          <a:pPr marL="0" lvl="0" indent="0" algn="r" defTabSz="1600200">
            <a:lnSpc>
              <a:spcPct val="90000"/>
            </a:lnSpc>
            <a:spcBef>
              <a:spcPct val="0"/>
            </a:spcBef>
            <a:spcAft>
              <a:spcPct val="35000"/>
            </a:spcAft>
            <a:buNone/>
          </a:pPr>
          <a:r>
            <a:rPr lang="en-US" sz="3600" kern="1200" dirty="0"/>
            <a:t>What it covers</a:t>
          </a:r>
        </a:p>
      </dsp:txBody>
      <dsp:txXfrm rot="16200000">
        <a:off x="4447845" y="1168893"/>
        <a:ext cx="3422734" cy="1084948"/>
      </dsp:txXfrm>
    </dsp:sp>
    <dsp:sp modelId="{5D23EE54-A36E-4CF9-91C0-724D989ABDE0}">
      <dsp:nvSpPr>
        <dsp:cNvPr id="0" name=""/>
        <dsp:cNvSpPr/>
      </dsp:nvSpPr>
      <dsp:spPr>
        <a:xfrm rot="5400000">
          <a:off x="5337305" y="3169646"/>
          <a:ext cx="613114" cy="813711"/>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A8601F-347D-4CD1-B50A-2116171BE616}">
      <dsp:nvSpPr>
        <dsp:cNvPr id="0" name=""/>
        <dsp:cNvSpPr/>
      </dsp:nvSpPr>
      <dsp:spPr>
        <a:xfrm>
          <a:off x="6701687" y="0"/>
          <a:ext cx="4041433" cy="417406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8006" rIns="0" bIns="0" numCol="1" spcCol="1270" anchor="t" anchorCtr="0">
          <a:noAutofit/>
        </a:bodyPr>
        <a:lstStyle/>
        <a:p>
          <a:pPr marL="0" lvl="0" indent="0" algn="l" defTabSz="622300">
            <a:lnSpc>
              <a:spcPct val="90000"/>
            </a:lnSpc>
            <a:spcBef>
              <a:spcPct val="0"/>
            </a:spcBef>
            <a:spcAft>
              <a:spcPct val="35000"/>
            </a:spcAft>
            <a:buNone/>
          </a:pPr>
          <a:endParaRPr lang="en-US" sz="1400" kern="1200" dirty="0"/>
        </a:p>
        <a:p>
          <a:pPr marL="0" lvl="0" indent="0" algn="l" defTabSz="622300">
            <a:lnSpc>
              <a:spcPct val="90000"/>
            </a:lnSpc>
            <a:spcBef>
              <a:spcPct val="0"/>
            </a:spcBef>
            <a:spcAft>
              <a:spcPct val="35000"/>
            </a:spcAft>
            <a:buNone/>
          </a:pPr>
          <a:r>
            <a:rPr lang="en-US" sz="1400" kern="1200" dirty="0"/>
            <a:t>Emergency medical services required as a result of a medical condition with acute symptoms that are severe enough that, without immediate medical attention, a physician could reasonably expect the condition to result in:</a:t>
          </a:r>
        </a:p>
        <a:p>
          <a:pPr marL="57150" lvl="1" indent="-57150" algn="l" defTabSz="488950">
            <a:lnSpc>
              <a:spcPct val="90000"/>
            </a:lnSpc>
            <a:spcBef>
              <a:spcPct val="0"/>
            </a:spcBef>
            <a:spcAft>
              <a:spcPct val="15000"/>
            </a:spcAft>
            <a:buChar char="•"/>
          </a:pPr>
          <a:r>
            <a:rPr lang="en-US" sz="1100" kern="1200" dirty="0"/>
            <a:t>Placing individual’s health in serious jeopardy</a:t>
          </a:r>
        </a:p>
        <a:p>
          <a:pPr marL="57150" lvl="1" indent="-57150" algn="l" defTabSz="488950">
            <a:lnSpc>
              <a:spcPct val="90000"/>
            </a:lnSpc>
            <a:spcBef>
              <a:spcPct val="0"/>
            </a:spcBef>
            <a:spcAft>
              <a:spcPct val="15000"/>
            </a:spcAft>
            <a:buChar char="•"/>
          </a:pPr>
          <a:r>
            <a:rPr lang="en-US" sz="1100" kern="1200" dirty="0"/>
            <a:t>Serious impairments to bodily functions</a:t>
          </a:r>
        </a:p>
        <a:p>
          <a:pPr marL="57150" lvl="1" indent="-57150" algn="l" defTabSz="488950">
            <a:lnSpc>
              <a:spcPct val="90000"/>
            </a:lnSpc>
            <a:spcBef>
              <a:spcPct val="0"/>
            </a:spcBef>
            <a:spcAft>
              <a:spcPct val="15000"/>
            </a:spcAft>
            <a:buChar char="•"/>
          </a:pPr>
          <a:r>
            <a:rPr lang="en-US" sz="1100" kern="1200" dirty="0"/>
            <a:t>Serious dysfunction of any organ or part</a:t>
          </a:r>
        </a:p>
        <a:p>
          <a:pPr marL="57150" lvl="1" indent="-57150" algn="l" defTabSz="488950">
            <a:lnSpc>
              <a:spcPct val="90000"/>
            </a:lnSpc>
            <a:spcBef>
              <a:spcPct val="0"/>
            </a:spcBef>
            <a:spcAft>
              <a:spcPct val="15000"/>
            </a:spcAft>
            <a:buChar char="•"/>
          </a:pPr>
          <a:endParaRPr lang="en-US" sz="1100" kern="1200" dirty="0"/>
        </a:p>
        <a:p>
          <a:pPr marL="0" lvl="0" indent="0" algn="l" defTabSz="622300">
            <a:lnSpc>
              <a:spcPct val="90000"/>
            </a:lnSpc>
            <a:spcBef>
              <a:spcPct val="0"/>
            </a:spcBef>
            <a:spcAft>
              <a:spcPct val="35000"/>
            </a:spcAft>
            <a:buNone/>
          </a:pPr>
          <a:r>
            <a:rPr lang="en-US" sz="1400" kern="1200" dirty="0"/>
            <a:t>Only medical services required to stabilize the emergency; so there are no longer acute symptoms</a:t>
          </a:r>
        </a:p>
      </dsp:txBody>
      <dsp:txXfrm>
        <a:off x="6701687" y="0"/>
        <a:ext cx="4041433" cy="417406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24D35A-A0B5-4E9E-B580-E7091CACF2F4}">
      <dsp:nvSpPr>
        <dsp:cNvPr id="0" name=""/>
        <dsp:cNvSpPr/>
      </dsp:nvSpPr>
      <dsp:spPr>
        <a:xfrm>
          <a:off x="0" y="0"/>
          <a:ext cx="106864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FFEBE5-B5BA-4EFF-BCB0-6A28C9FD7D94}">
      <dsp:nvSpPr>
        <dsp:cNvPr id="0" name=""/>
        <dsp:cNvSpPr/>
      </dsp:nvSpPr>
      <dsp:spPr>
        <a:xfrm>
          <a:off x="0" y="0"/>
          <a:ext cx="2137294" cy="1626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Benefit Unit</a:t>
          </a:r>
        </a:p>
      </dsp:txBody>
      <dsp:txXfrm>
        <a:off x="0" y="0"/>
        <a:ext cx="2137294" cy="1626368"/>
      </dsp:txXfrm>
    </dsp:sp>
    <dsp:sp modelId="{2A663C8C-D788-480B-AC77-AE1C30F7E148}">
      <dsp:nvSpPr>
        <dsp:cNvPr id="0" name=""/>
        <dsp:cNvSpPr/>
      </dsp:nvSpPr>
      <dsp:spPr>
        <a:xfrm>
          <a:off x="2297591" y="37800"/>
          <a:ext cx="8388882" cy="756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Remember that every benefit has its own rules for how to determine who is in the benefit unit. Sometimes, the definition of who is in the benefit unit is different for different family members.</a:t>
          </a:r>
        </a:p>
      </dsp:txBody>
      <dsp:txXfrm>
        <a:off x="2297591" y="37800"/>
        <a:ext cx="8388882" cy="756007"/>
      </dsp:txXfrm>
    </dsp:sp>
    <dsp:sp modelId="{5BDCC8F5-7591-4EB5-AFE4-3684261231DC}">
      <dsp:nvSpPr>
        <dsp:cNvPr id="0" name=""/>
        <dsp:cNvSpPr/>
      </dsp:nvSpPr>
      <dsp:spPr>
        <a:xfrm>
          <a:off x="2137294" y="793807"/>
          <a:ext cx="854917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FB8CC5-9385-42B1-8B8C-F2783E0C9A1A}">
      <dsp:nvSpPr>
        <dsp:cNvPr id="0" name=""/>
        <dsp:cNvSpPr/>
      </dsp:nvSpPr>
      <dsp:spPr>
        <a:xfrm>
          <a:off x="2297591" y="831608"/>
          <a:ext cx="8388882" cy="756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If someone does not meet the immigration requirement, then they are not counted in the benefit unit size for determining eligibility or benefit amounts.</a:t>
          </a:r>
        </a:p>
      </dsp:txBody>
      <dsp:txXfrm>
        <a:off x="2297591" y="831608"/>
        <a:ext cx="8388882" cy="756007"/>
      </dsp:txXfrm>
    </dsp:sp>
    <dsp:sp modelId="{5A4AFDF3-557B-4650-8D88-6734CBE4140A}">
      <dsp:nvSpPr>
        <dsp:cNvPr id="0" name=""/>
        <dsp:cNvSpPr/>
      </dsp:nvSpPr>
      <dsp:spPr>
        <a:xfrm>
          <a:off x="2137294" y="1587615"/>
          <a:ext cx="854917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A34649-1DD2-4593-BFB3-54807E0CA940}">
      <dsp:nvSpPr>
        <dsp:cNvPr id="0" name=""/>
        <dsp:cNvSpPr/>
      </dsp:nvSpPr>
      <dsp:spPr>
        <a:xfrm>
          <a:off x="0" y="0"/>
          <a:ext cx="106864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A8D993-C597-473D-AABB-D79D0E74A6E6}">
      <dsp:nvSpPr>
        <dsp:cNvPr id="0" name=""/>
        <dsp:cNvSpPr/>
      </dsp:nvSpPr>
      <dsp:spPr>
        <a:xfrm>
          <a:off x="0" y="0"/>
          <a:ext cx="2137294" cy="15062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Income</a:t>
          </a:r>
        </a:p>
      </dsp:txBody>
      <dsp:txXfrm>
        <a:off x="0" y="0"/>
        <a:ext cx="2137294" cy="1506297"/>
      </dsp:txXfrm>
    </dsp:sp>
    <dsp:sp modelId="{01DEDA95-2D1F-4A48-B9E1-BB1A6131FAC5}">
      <dsp:nvSpPr>
        <dsp:cNvPr id="0" name=""/>
        <dsp:cNvSpPr/>
      </dsp:nvSpPr>
      <dsp:spPr>
        <a:xfrm>
          <a:off x="2297591" y="35009"/>
          <a:ext cx="8388882" cy="700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If ineligible parent or spouse who lives in the household has income, prorate across the family to determine how much of the income is countable income </a:t>
          </a:r>
        </a:p>
      </dsp:txBody>
      <dsp:txXfrm>
        <a:off x="2297591" y="35009"/>
        <a:ext cx="8388882" cy="700192"/>
      </dsp:txXfrm>
    </dsp:sp>
    <dsp:sp modelId="{7C69E763-A30C-42F8-82A1-39A29FCEA184}">
      <dsp:nvSpPr>
        <dsp:cNvPr id="0" name=""/>
        <dsp:cNvSpPr/>
      </dsp:nvSpPr>
      <dsp:spPr>
        <a:xfrm>
          <a:off x="2137294" y="735202"/>
          <a:ext cx="854917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97F1335-5F2D-4D33-861B-64DCBA019DC2}">
      <dsp:nvSpPr>
        <dsp:cNvPr id="0" name=""/>
        <dsp:cNvSpPr/>
      </dsp:nvSpPr>
      <dsp:spPr>
        <a:xfrm>
          <a:off x="2297591" y="770212"/>
          <a:ext cx="8388882" cy="700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If a family member living in the home </a:t>
          </a:r>
          <a:r>
            <a:rPr lang="en-US" sz="1600" b="1" kern="1200" dirty="0"/>
            <a:t>is not </a:t>
          </a:r>
          <a:r>
            <a:rPr lang="en-US" sz="1600" kern="1200" dirty="0"/>
            <a:t>a parent or spouse to someone in the benefit unit, their income usually should not be counted.</a:t>
          </a:r>
        </a:p>
      </dsp:txBody>
      <dsp:txXfrm>
        <a:off x="2297591" y="770212"/>
        <a:ext cx="8388882" cy="700192"/>
      </dsp:txXfrm>
    </dsp:sp>
    <dsp:sp modelId="{43B4D04D-C95E-4602-9E92-99A3DA4627AC}">
      <dsp:nvSpPr>
        <dsp:cNvPr id="0" name=""/>
        <dsp:cNvSpPr/>
      </dsp:nvSpPr>
      <dsp:spPr>
        <a:xfrm>
          <a:off x="2137294" y="1470404"/>
          <a:ext cx="854917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59131E6-CDB4-42F7-BF87-4C55788654F7}" type="datetimeFigureOut">
              <a:rPr lang="en-US" smtClean="0"/>
              <a:t>8/12/2026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93126A-288C-429D-94ED-32A6872496EB}" type="slidenum">
              <a:rPr lang="en-US" smtClean="0"/>
              <a:t>‹#›</a:t>
            </a:fld>
            <a:endParaRPr lang="en-US" dirty="0"/>
          </a:p>
        </p:txBody>
      </p:sp>
    </p:spTree>
    <p:extLst>
      <p:ext uri="{BB962C8B-B14F-4D97-AF65-F5344CB8AC3E}">
        <p14:creationId xmlns:p14="http://schemas.microsoft.com/office/powerpoint/2010/main" val="3509508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B91D56-2DDD-4A1C-9326-D60A8065A25A}" type="datetimeFigureOut">
              <a:rPr lang="en-US" smtClean="0"/>
              <a:t>8/12/2026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AA912F-32F9-4FB3-B1AD-8C0AA0242B59}" type="slidenum">
              <a:rPr lang="en-US" smtClean="0"/>
              <a:t>‹#›</a:t>
            </a:fld>
            <a:endParaRPr lang="en-US" dirty="0"/>
          </a:p>
        </p:txBody>
      </p:sp>
    </p:spTree>
    <p:extLst>
      <p:ext uri="{BB962C8B-B14F-4D97-AF65-F5344CB8AC3E}">
        <p14:creationId xmlns:p14="http://schemas.microsoft.com/office/powerpoint/2010/main" val="4256506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7EA524-7A27-46AB-9B4A-7198D44C5B6B}" type="slidenum">
              <a:rPr lang="en-US" smtClean="0"/>
              <a:t>7</a:t>
            </a:fld>
            <a:endParaRPr lang="en-US" dirty="0"/>
          </a:p>
        </p:txBody>
      </p:sp>
    </p:spTree>
    <p:extLst>
      <p:ext uri="{BB962C8B-B14F-4D97-AF65-F5344CB8AC3E}">
        <p14:creationId xmlns:p14="http://schemas.microsoft.com/office/powerpoint/2010/main" val="2798050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731E5-8096-1E65-AB20-6A91F9A10B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2238B5-C417-AE1D-D1FD-161D2919C74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E78C7C0-C093-056D-EEF3-7303E88C34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6576FC-5E23-F2B7-98C9-E5194B762580}"/>
              </a:ext>
            </a:extLst>
          </p:cNvPr>
          <p:cNvSpPr>
            <a:spLocks noGrp="1"/>
          </p:cNvSpPr>
          <p:nvPr>
            <p:ph type="sldNum" sz="quarter" idx="5"/>
          </p:nvPr>
        </p:nvSpPr>
        <p:spPr/>
        <p:txBody>
          <a:bodyPr/>
          <a:lstStyle/>
          <a:p>
            <a:fld id="{5FAA912F-32F9-4FB3-B1AD-8C0AA0242B59}" type="slidenum">
              <a:rPr lang="en-US" smtClean="0"/>
              <a:t>15</a:t>
            </a:fld>
            <a:endParaRPr lang="en-US" dirty="0"/>
          </a:p>
        </p:txBody>
      </p:sp>
    </p:spTree>
    <p:extLst>
      <p:ext uri="{BB962C8B-B14F-4D97-AF65-F5344CB8AC3E}">
        <p14:creationId xmlns:p14="http://schemas.microsoft.com/office/powerpoint/2010/main" val="3659540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169A3-FE76-3409-B7BF-D92A9E9004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8E5AB8-0383-DC37-00C0-7068048AB7B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1C562AB-56AB-EE9A-4AEB-0A2FFB31F2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DFF869-CB13-429B-D44E-D8E2BD0B3323}"/>
              </a:ext>
            </a:extLst>
          </p:cNvPr>
          <p:cNvSpPr>
            <a:spLocks noGrp="1"/>
          </p:cNvSpPr>
          <p:nvPr>
            <p:ph type="sldNum" sz="quarter" idx="5"/>
          </p:nvPr>
        </p:nvSpPr>
        <p:spPr/>
        <p:txBody>
          <a:bodyPr/>
          <a:lstStyle/>
          <a:p>
            <a:fld id="{5FAA912F-32F9-4FB3-B1AD-8C0AA0242B59}" type="slidenum">
              <a:rPr lang="en-US" smtClean="0"/>
              <a:t>16</a:t>
            </a:fld>
            <a:endParaRPr lang="en-US" dirty="0"/>
          </a:p>
        </p:txBody>
      </p:sp>
    </p:spTree>
    <p:extLst>
      <p:ext uri="{BB962C8B-B14F-4D97-AF65-F5344CB8AC3E}">
        <p14:creationId xmlns:p14="http://schemas.microsoft.com/office/powerpoint/2010/main" val="4278850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2F463-3FF4-48A0-CAF8-23ACAC7E44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D3A5F-0A23-26A0-B574-D3D0BCF2A2E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310CD9A-3C03-7D9D-4AA5-9119F2A5D2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F98CA4-9FC7-384E-AFB8-3E93B73F116E}"/>
              </a:ext>
            </a:extLst>
          </p:cNvPr>
          <p:cNvSpPr>
            <a:spLocks noGrp="1"/>
          </p:cNvSpPr>
          <p:nvPr>
            <p:ph type="sldNum" sz="quarter" idx="5"/>
          </p:nvPr>
        </p:nvSpPr>
        <p:spPr/>
        <p:txBody>
          <a:bodyPr/>
          <a:lstStyle/>
          <a:p>
            <a:fld id="{5FAA912F-32F9-4FB3-B1AD-8C0AA0242B59}" type="slidenum">
              <a:rPr lang="en-US" smtClean="0"/>
              <a:t>17</a:t>
            </a:fld>
            <a:endParaRPr lang="en-US" dirty="0"/>
          </a:p>
        </p:txBody>
      </p:sp>
    </p:spTree>
    <p:extLst>
      <p:ext uri="{BB962C8B-B14F-4D97-AF65-F5344CB8AC3E}">
        <p14:creationId xmlns:p14="http://schemas.microsoft.com/office/powerpoint/2010/main" val="15076690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0" y="1"/>
            <a:ext cx="3975100" cy="6858000"/>
          </a:xfrm>
          <a:prstGeom prst="rect">
            <a:avLst/>
          </a:prstGeom>
          <a:solidFill>
            <a:srgbClr val="001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9543" y="2314965"/>
            <a:ext cx="2636014" cy="3256588"/>
          </a:xfrm>
          <a:prstGeom prst="rect">
            <a:avLst/>
          </a:prstGeom>
        </p:spPr>
      </p:pic>
      <p:sp>
        <p:nvSpPr>
          <p:cNvPr id="2" name="Title 1"/>
          <p:cNvSpPr>
            <a:spLocks noGrp="1"/>
          </p:cNvSpPr>
          <p:nvPr>
            <p:ph type="ctrTitle"/>
          </p:nvPr>
        </p:nvSpPr>
        <p:spPr>
          <a:xfrm>
            <a:off x="4625008" y="638659"/>
            <a:ext cx="6586330" cy="2387600"/>
          </a:xfrm>
        </p:spPr>
        <p:txBody>
          <a:bodyPr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4625008" y="3230978"/>
            <a:ext cx="6586330" cy="1655762"/>
          </a:xfrm>
        </p:spPr>
        <p:txBody>
          <a:bodyPr>
            <a:normAutofit/>
          </a:bodyPr>
          <a:lstStyle>
            <a:lvl1pPr marL="0" indent="0" algn="l">
              <a:buNone/>
              <a:defRPr sz="36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Text Placeholder 21"/>
          <p:cNvSpPr>
            <a:spLocks noGrp="1"/>
          </p:cNvSpPr>
          <p:nvPr>
            <p:ph type="body" sz="quarter" idx="10"/>
          </p:nvPr>
        </p:nvSpPr>
        <p:spPr>
          <a:xfrm>
            <a:off x="4624388" y="5351907"/>
            <a:ext cx="6586537" cy="439293"/>
          </a:xfrm>
        </p:spPr>
        <p:txBody>
          <a:bodyPr>
            <a:normAutofit/>
          </a:bodyPr>
          <a:lstStyle>
            <a:lvl1pPr marL="0" indent="0">
              <a:buFontTx/>
              <a:buNone/>
              <a:defRPr sz="2400" b="1" i="1" cap="all" baseline="0">
                <a:solidFill>
                  <a:srgbClr val="0E1D61"/>
                </a:solidFill>
              </a:defRPr>
            </a:lvl1pPr>
          </a:lstStyle>
          <a:p>
            <a:pPr lvl="0"/>
            <a:r>
              <a:rPr lang="en-US"/>
              <a:t>Edit Master text styles</a:t>
            </a:r>
          </a:p>
        </p:txBody>
      </p:sp>
      <p:sp>
        <p:nvSpPr>
          <p:cNvPr id="23" name="Text Placeholder 21"/>
          <p:cNvSpPr>
            <a:spLocks noGrp="1"/>
          </p:cNvSpPr>
          <p:nvPr>
            <p:ph type="body" sz="quarter" idx="11" hasCustomPrompt="1"/>
          </p:nvPr>
        </p:nvSpPr>
        <p:spPr>
          <a:xfrm>
            <a:off x="4624388" y="5925313"/>
            <a:ext cx="6586537" cy="438912"/>
          </a:xfrm>
        </p:spPr>
        <p:txBody>
          <a:bodyPr>
            <a:normAutofit/>
          </a:bodyPr>
          <a:lstStyle>
            <a:lvl1pPr marL="0" indent="0">
              <a:buFontTx/>
              <a:buNone/>
              <a:defRPr sz="2400" b="0" i="1">
                <a:solidFill>
                  <a:srgbClr val="0E1D61"/>
                </a:solidFill>
              </a:defRPr>
            </a:lvl1pPr>
          </a:lstStyle>
          <a:p>
            <a:pPr lvl="0"/>
            <a:r>
              <a:rPr lang="en-US" dirty="0"/>
              <a:t>9.16.2019</a:t>
            </a:r>
          </a:p>
        </p:txBody>
      </p:sp>
      <p:cxnSp>
        <p:nvCxnSpPr>
          <p:cNvPr id="26" name="Straight Connector 25"/>
          <p:cNvCxnSpPr/>
          <p:nvPr userDrawn="1"/>
        </p:nvCxnSpPr>
        <p:spPr>
          <a:xfrm>
            <a:off x="4624388" y="5096256"/>
            <a:ext cx="6586537"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2425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cap="all" baseline="0"/>
            </a:lvl1pPr>
          </a:lstStyle>
          <a:p>
            <a:r>
              <a:rPr lang="en-US"/>
              <a:t>Click to edit Master title style</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fld id="{6DD503B0-FD62-4970-9B27-D1260B4DC56B}" type="datetimeFigureOut">
              <a:rPr lang="en-US" smtClean="0"/>
              <a:pPr/>
              <a:t>8/12/2026</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a:xfrm>
            <a:off x="9220202" y="6356350"/>
            <a:ext cx="2743200" cy="365125"/>
          </a:xfrm>
          <a:prstGeom prst="rect">
            <a:avLst/>
          </a:prstGeom>
        </p:spPr>
        <p:txBody>
          <a:bodyPr/>
          <a:lstStyle>
            <a:lvl1pPr>
              <a:defRPr baseline="0">
                <a:solidFill>
                  <a:schemeClr val="bg1"/>
                </a:solidFill>
              </a:defRPr>
            </a:lvl1pPr>
          </a:lstStyle>
          <a:p>
            <a:fld id="{8256F0AD-730D-41E8-92CC-2BD90D82BA85}" type="slidenum">
              <a:rPr lang="en-US" smtClean="0"/>
              <a:pPr/>
              <a:t>‹#›</a:t>
            </a:fld>
            <a:endParaRPr lang="en-US" dirty="0"/>
          </a:p>
        </p:txBody>
      </p:sp>
      <p:sp>
        <p:nvSpPr>
          <p:cNvPr id="8" name="Text Placeholder 7"/>
          <p:cNvSpPr>
            <a:spLocks noGrp="1"/>
          </p:cNvSpPr>
          <p:nvPr>
            <p:ph type="body" sz="quarter" idx="13"/>
          </p:nvPr>
        </p:nvSpPr>
        <p:spPr>
          <a:xfrm>
            <a:off x="838200" y="1801813"/>
            <a:ext cx="10518775" cy="3843337"/>
          </a:xfrm>
        </p:spPr>
        <p:txBody>
          <a:bodyPr/>
          <a:lstStyle>
            <a:lvl1pPr marL="228600" indent="-228600">
              <a:buFont typeface="Wingdings" panose="05000000000000000000" pitchFamily="2" charset="2"/>
              <a:buChar char="§"/>
              <a:defRPr/>
            </a:lvl1pPr>
            <a:lvl2pPr marL="685800" indent="-228600">
              <a:buFont typeface="Wingdings" panose="05000000000000000000" pitchFamily="2" charset="2"/>
              <a:buChar char="§"/>
              <a:defRPr b="1" i="1" baseline="0"/>
            </a:lvl2pPr>
            <a:lvl3pPr marL="1143000" indent="-228600">
              <a:buFont typeface="Wingdings" panose="05000000000000000000" pitchFamily="2" charset="2"/>
              <a:buChar char="§"/>
              <a:defRPr b="0" i="1"/>
            </a:lvl3pPr>
            <a:lvl4pPr marL="1600200" indent="-228600">
              <a:buFont typeface="Wingdings" panose="05000000000000000000" pitchFamily="2" charset="2"/>
              <a:buChar char="§"/>
              <a:defRPr sz="1600" b="1" cap="all" baseline="0"/>
            </a:lvl4pPr>
            <a:lvl5pPr marL="2057400" indent="-228600">
              <a:buFont typeface="Wingdings" panose="05000000000000000000" pitchFamily="2" charset="2"/>
              <a:buChar char="§"/>
              <a:defRPr sz="1500" b="0" i="1" u="none" cap="all"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26253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Rectangle 9"/>
          <p:cNvSpPr/>
          <p:nvPr userDrawn="1"/>
        </p:nvSpPr>
        <p:spPr>
          <a:xfrm>
            <a:off x="0" y="5799221"/>
            <a:ext cx="12192000" cy="1058779"/>
          </a:xfrm>
          <a:prstGeom prst="rect">
            <a:avLst/>
          </a:prstGeom>
          <a:solidFill>
            <a:srgbClr val="001E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95209" y="6110368"/>
            <a:ext cx="1758591" cy="399840"/>
          </a:xfrm>
          <a:prstGeom prst="rect">
            <a:avLst/>
          </a:prstGeom>
        </p:spPr>
      </p:pic>
      <p:sp>
        <p:nvSpPr>
          <p:cNvPr id="2" name="Title 1"/>
          <p:cNvSpPr>
            <a:spLocks noGrp="1"/>
          </p:cNvSpPr>
          <p:nvPr>
            <p:ph type="title"/>
          </p:nvPr>
        </p:nvSpPr>
        <p:spPr>
          <a:xfrm>
            <a:off x="831850" y="1020625"/>
            <a:ext cx="10515600" cy="2852737"/>
          </a:xfrm>
        </p:spPr>
        <p:txBody>
          <a:bodyPr anchor="b"/>
          <a:lstStyle>
            <a:lvl1pPr>
              <a:defRPr sz="6000" b="1" i="0" cap="all" baseline="0"/>
            </a:lvl1pPr>
          </a:lstStyle>
          <a:p>
            <a:r>
              <a:rPr lang="en-US"/>
              <a:t>Click to edit Master title style</a:t>
            </a:r>
            <a:endParaRPr lang="en-US" dirty="0"/>
          </a:p>
        </p:txBody>
      </p:sp>
      <p:sp>
        <p:nvSpPr>
          <p:cNvPr id="3" name="Text Placeholder 2"/>
          <p:cNvSpPr>
            <a:spLocks noGrp="1"/>
          </p:cNvSpPr>
          <p:nvPr>
            <p:ph type="body" idx="1"/>
          </p:nvPr>
        </p:nvSpPr>
        <p:spPr>
          <a:xfrm>
            <a:off x="831850" y="3900350"/>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3"/>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fld id="{6DD503B0-FD62-4970-9B27-D1260B4DC56B}" type="datetimeFigureOut">
              <a:rPr lang="en-US" smtClean="0"/>
              <a:pPr/>
              <a:t>8/12/2026</a:t>
            </a:fld>
            <a:endParaRPr lang="en-US" dirty="0"/>
          </a:p>
        </p:txBody>
      </p:sp>
      <p:sp>
        <p:nvSpPr>
          <p:cNvPr id="8"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endParaRPr lang="en-US" dirty="0"/>
          </a:p>
        </p:txBody>
      </p:sp>
      <p:sp>
        <p:nvSpPr>
          <p:cNvPr id="9" name="Slide Number Placeholder 5"/>
          <p:cNvSpPr>
            <a:spLocks noGrp="1"/>
          </p:cNvSpPr>
          <p:nvPr>
            <p:ph type="sldNum" sz="quarter" idx="12"/>
          </p:nvPr>
        </p:nvSpPr>
        <p:spPr>
          <a:xfrm>
            <a:off x="9220202" y="6356350"/>
            <a:ext cx="2743200" cy="365125"/>
          </a:xfrm>
          <a:prstGeom prst="rect">
            <a:avLst/>
          </a:prstGeom>
        </p:spPr>
        <p:txBody>
          <a:bodyPr/>
          <a:lstStyle>
            <a:lvl1pPr>
              <a:defRPr baseline="0">
                <a:solidFill>
                  <a:schemeClr val="bg1"/>
                </a:solidFill>
              </a:defRPr>
            </a:lvl1pPr>
          </a:lstStyle>
          <a:p>
            <a:fld id="{8256F0AD-730D-41E8-92CC-2BD90D82BA85}" type="slidenum">
              <a:rPr lang="en-US" smtClean="0"/>
              <a:pPr/>
              <a:t>‹#›</a:t>
            </a:fld>
            <a:endParaRPr lang="en-US" dirty="0"/>
          </a:p>
        </p:txBody>
      </p:sp>
    </p:spTree>
    <p:extLst>
      <p:ext uri="{BB962C8B-B14F-4D97-AF65-F5344CB8AC3E}">
        <p14:creationId xmlns:p14="http://schemas.microsoft.com/office/powerpoint/2010/main" val="1556449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0" y="5799221"/>
            <a:ext cx="12192000" cy="1058779"/>
          </a:xfrm>
          <a:prstGeom prst="rect">
            <a:avLst/>
          </a:prstGeom>
          <a:solidFill>
            <a:srgbClr val="001E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95209" y="6110368"/>
            <a:ext cx="1758591" cy="399840"/>
          </a:xfrm>
          <a:prstGeom prst="rect">
            <a:avLst/>
          </a:prstGeom>
        </p:spPr>
      </p:pic>
      <p:sp>
        <p:nvSpPr>
          <p:cNvPr id="2" name="Title 1"/>
          <p:cNvSpPr>
            <a:spLocks noGrp="1"/>
          </p:cNvSpPr>
          <p:nvPr>
            <p:ph type="title"/>
          </p:nvPr>
        </p:nvSpPr>
        <p:spPr/>
        <p:txBody>
          <a:bodyPr/>
          <a:lstStyle>
            <a:lvl1pPr>
              <a:defRPr b="1" i="0" cap="all" baseline="0"/>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3833053"/>
          </a:xfrm>
        </p:spPr>
        <p:txBody>
          <a:bodyPr/>
          <a:lstStyle>
            <a:lvl1pPr marL="228600" indent="-228600">
              <a:buFont typeface="Wingdings" panose="05000000000000000000" pitchFamily="2" charset="2"/>
              <a:buChar char="§"/>
              <a:defRPr/>
            </a:lvl1pPr>
            <a:lvl2pPr marL="685800" indent="-228600">
              <a:buFont typeface="Wingdings" panose="05000000000000000000" pitchFamily="2" charset="2"/>
              <a:buChar char="§"/>
              <a:defRPr b="1" i="1"/>
            </a:lvl2pPr>
            <a:lvl3pPr marL="1143000" indent="-228600">
              <a:buFont typeface="Wingdings" panose="05000000000000000000" pitchFamily="2" charset="2"/>
              <a:buChar char="§"/>
              <a:defRPr b="0" i="1" baseline="0"/>
            </a:lvl3pPr>
            <a:lvl4pPr marL="1600200" indent="-228600">
              <a:buFont typeface="Wingdings" panose="05000000000000000000" pitchFamily="2" charset="2"/>
              <a:buChar char="§"/>
              <a:defRPr sz="1600" b="1" cap="all" baseline="0"/>
            </a:lvl4pPr>
            <a:lvl5pPr marL="2057400" indent="-228600">
              <a:buFont typeface="Wingdings" panose="05000000000000000000" pitchFamily="2" charset="2"/>
              <a:buChar char="§"/>
              <a:defRPr sz="1500" i="1" cap="all"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fld id="{6DD503B0-FD62-4970-9B27-D1260B4DC56B}" type="datetimeFigureOut">
              <a:rPr lang="en-US" smtClean="0"/>
              <a:pPr/>
              <a:t>8/12/2026</a:t>
            </a:fld>
            <a:endParaRPr lang="en-US" dirty="0"/>
          </a:p>
        </p:txBody>
      </p:sp>
      <p:sp>
        <p:nvSpPr>
          <p:cNvPr id="9"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endParaRPr lang="en-US" dirty="0"/>
          </a:p>
        </p:txBody>
      </p:sp>
      <p:sp>
        <p:nvSpPr>
          <p:cNvPr id="10" name="Slide Number Placeholder 5"/>
          <p:cNvSpPr>
            <a:spLocks noGrp="1"/>
          </p:cNvSpPr>
          <p:nvPr>
            <p:ph type="sldNum" sz="quarter" idx="12"/>
          </p:nvPr>
        </p:nvSpPr>
        <p:spPr>
          <a:xfrm>
            <a:off x="9220202" y="6356350"/>
            <a:ext cx="2743200" cy="365125"/>
          </a:xfrm>
          <a:prstGeom prst="rect">
            <a:avLst/>
          </a:prstGeom>
        </p:spPr>
        <p:txBody>
          <a:bodyPr/>
          <a:lstStyle>
            <a:lvl1pPr>
              <a:defRPr baseline="0">
                <a:solidFill>
                  <a:schemeClr val="bg1"/>
                </a:solidFill>
              </a:defRPr>
            </a:lvl1pPr>
          </a:lstStyle>
          <a:p>
            <a:fld id="{8256F0AD-730D-41E8-92CC-2BD90D82BA85}" type="slidenum">
              <a:rPr lang="en-US" smtClean="0"/>
              <a:pPr/>
              <a:t>‹#›</a:t>
            </a:fld>
            <a:endParaRPr lang="en-US" dirty="0"/>
          </a:p>
        </p:txBody>
      </p:sp>
      <p:sp>
        <p:nvSpPr>
          <p:cNvPr id="11" name="Content Placeholder 2"/>
          <p:cNvSpPr>
            <a:spLocks noGrp="1"/>
          </p:cNvSpPr>
          <p:nvPr>
            <p:ph sz="half" idx="13"/>
          </p:nvPr>
        </p:nvSpPr>
        <p:spPr>
          <a:xfrm>
            <a:off x="6172200" y="1825625"/>
            <a:ext cx="5181600" cy="3833053"/>
          </a:xfrm>
        </p:spPr>
        <p:txBody>
          <a:bodyPr/>
          <a:lstStyle>
            <a:lvl1pPr marL="228600" indent="-228600">
              <a:buFont typeface="Wingdings" panose="05000000000000000000" pitchFamily="2" charset="2"/>
              <a:buChar char="§"/>
              <a:defRPr/>
            </a:lvl1pPr>
            <a:lvl2pPr marL="685800" indent="-228600">
              <a:buFont typeface="Wingdings" panose="05000000000000000000" pitchFamily="2" charset="2"/>
              <a:buChar char="§"/>
              <a:defRPr b="1" i="1"/>
            </a:lvl2pPr>
            <a:lvl3pPr marL="1143000" indent="-228600">
              <a:buFont typeface="Wingdings" panose="05000000000000000000" pitchFamily="2" charset="2"/>
              <a:buChar char="§"/>
              <a:defRPr b="0" i="1" baseline="0"/>
            </a:lvl3pPr>
            <a:lvl4pPr marL="1600200" indent="-228600">
              <a:buFont typeface="Wingdings" panose="05000000000000000000" pitchFamily="2" charset="2"/>
              <a:buChar char="§"/>
              <a:defRPr sz="1600" b="1" cap="all" baseline="0"/>
            </a:lvl4pPr>
            <a:lvl5pPr marL="2057400" indent="-228600">
              <a:buFont typeface="Wingdings" panose="05000000000000000000" pitchFamily="2" charset="2"/>
              <a:buChar char="§"/>
              <a:defRPr sz="1500" i="1" cap="all"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6647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Rectangle 13"/>
          <p:cNvSpPr/>
          <p:nvPr userDrawn="1"/>
        </p:nvSpPr>
        <p:spPr>
          <a:xfrm>
            <a:off x="0" y="5799221"/>
            <a:ext cx="12192000" cy="1058779"/>
          </a:xfrm>
          <a:prstGeom prst="rect">
            <a:avLst/>
          </a:prstGeom>
          <a:solidFill>
            <a:srgbClr val="001E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95209" y="6110368"/>
            <a:ext cx="1758591" cy="399840"/>
          </a:xfrm>
          <a:prstGeom prst="rect">
            <a:avLst/>
          </a:prstGeom>
        </p:spPr>
      </p:pic>
      <p:sp>
        <p:nvSpPr>
          <p:cNvPr id="2" name="Title 1"/>
          <p:cNvSpPr>
            <a:spLocks noGrp="1"/>
          </p:cNvSpPr>
          <p:nvPr>
            <p:ph type="title"/>
          </p:nvPr>
        </p:nvSpPr>
        <p:spPr>
          <a:xfrm>
            <a:off x="839788" y="365125"/>
            <a:ext cx="10515600" cy="1325563"/>
          </a:xfrm>
        </p:spPr>
        <p:txBody>
          <a:bodyPr/>
          <a:lstStyle>
            <a:lvl1pPr>
              <a:defRPr b="1" i="0" cap="all" baseline="0"/>
            </a:lvl1p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166855"/>
          </a:xfrm>
        </p:spPr>
        <p:txBody>
          <a:bodyPr/>
          <a:lstStyle>
            <a:lvl1pPr marL="228600" indent="-228600">
              <a:buFont typeface="Wingdings" panose="05000000000000000000" pitchFamily="2" charset="2"/>
              <a:buChar char="§"/>
              <a:defRPr/>
            </a:lvl1pPr>
            <a:lvl2pPr marL="685800" indent="-228600">
              <a:buFont typeface="Wingdings" panose="05000000000000000000" pitchFamily="2" charset="2"/>
              <a:buChar char="§"/>
              <a:defRPr b="1" i="1"/>
            </a:lvl2pPr>
            <a:lvl3pPr marL="1143000" indent="-228600">
              <a:buFont typeface="Wingdings" panose="05000000000000000000" pitchFamily="2" charset="2"/>
              <a:buChar char="§"/>
              <a:defRPr b="0" i="1" baseline="0"/>
            </a:lvl3pPr>
            <a:lvl4pPr marL="1600200" indent="-228600">
              <a:buFont typeface="Wingdings" panose="05000000000000000000" pitchFamily="2" charset="2"/>
              <a:buChar char="§"/>
              <a:defRPr sz="1600" b="1" i="0" cap="all" baseline="0"/>
            </a:lvl4pPr>
            <a:lvl5pPr>
              <a:defRPr sz="1500" b="0" i="1" cap="all"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Date Placeholder 3"/>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fld id="{6DD503B0-FD62-4970-9B27-D1260B4DC56B}" type="datetimeFigureOut">
              <a:rPr lang="en-US" smtClean="0"/>
              <a:pPr/>
              <a:t>8/12/2026</a:t>
            </a:fld>
            <a:endParaRPr lang="en-US" dirty="0"/>
          </a:p>
        </p:txBody>
      </p:sp>
      <p:sp>
        <p:nvSpPr>
          <p:cNvPr id="11"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endParaRPr lang="en-US" dirty="0"/>
          </a:p>
        </p:txBody>
      </p:sp>
      <p:sp>
        <p:nvSpPr>
          <p:cNvPr id="12" name="Slide Number Placeholder 5"/>
          <p:cNvSpPr>
            <a:spLocks noGrp="1"/>
          </p:cNvSpPr>
          <p:nvPr>
            <p:ph type="sldNum" sz="quarter" idx="12"/>
          </p:nvPr>
        </p:nvSpPr>
        <p:spPr>
          <a:xfrm>
            <a:off x="9220202" y="6356350"/>
            <a:ext cx="2743200" cy="365125"/>
          </a:xfrm>
          <a:prstGeom prst="rect">
            <a:avLst/>
          </a:prstGeom>
        </p:spPr>
        <p:txBody>
          <a:bodyPr/>
          <a:lstStyle>
            <a:lvl1pPr>
              <a:defRPr baseline="0">
                <a:solidFill>
                  <a:schemeClr val="bg1"/>
                </a:solidFill>
              </a:defRPr>
            </a:lvl1pPr>
          </a:lstStyle>
          <a:p>
            <a:fld id="{8256F0AD-730D-41E8-92CC-2BD90D82BA85}" type="slidenum">
              <a:rPr lang="en-US" smtClean="0"/>
              <a:pPr/>
              <a:t>‹#›</a:t>
            </a:fld>
            <a:endParaRPr lang="en-US" dirty="0"/>
          </a:p>
        </p:txBody>
      </p:sp>
      <p:sp>
        <p:nvSpPr>
          <p:cNvPr id="13" name="Content Placeholder 3"/>
          <p:cNvSpPr>
            <a:spLocks noGrp="1"/>
          </p:cNvSpPr>
          <p:nvPr>
            <p:ph sz="half" idx="13"/>
          </p:nvPr>
        </p:nvSpPr>
        <p:spPr>
          <a:xfrm>
            <a:off x="6172200" y="2531579"/>
            <a:ext cx="5157787" cy="3166855"/>
          </a:xfrm>
        </p:spPr>
        <p:txBody>
          <a:bodyPr/>
          <a:lstStyle>
            <a:lvl1pPr marL="228600" indent="-228600">
              <a:buFont typeface="Wingdings" panose="05000000000000000000" pitchFamily="2" charset="2"/>
              <a:buChar char="§"/>
              <a:defRPr/>
            </a:lvl1pPr>
            <a:lvl2pPr marL="685800" indent="-228600">
              <a:buFont typeface="Wingdings" panose="05000000000000000000" pitchFamily="2" charset="2"/>
              <a:buChar char="§"/>
              <a:defRPr b="1" i="1"/>
            </a:lvl2pPr>
            <a:lvl3pPr marL="1143000" indent="-228600">
              <a:buFont typeface="Wingdings" panose="05000000000000000000" pitchFamily="2" charset="2"/>
              <a:buChar char="§"/>
              <a:defRPr b="0" i="1" baseline="0"/>
            </a:lvl3pPr>
            <a:lvl4pPr marL="1600200" indent="-228600">
              <a:buFont typeface="Wingdings" panose="05000000000000000000" pitchFamily="2" charset="2"/>
              <a:buChar char="§"/>
              <a:defRPr sz="1600" b="1" i="0" cap="all" baseline="0"/>
            </a:lvl4pPr>
            <a:lvl5pPr>
              <a:defRPr sz="1500" b="0" i="1" cap="all"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00755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p:cNvSpPr/>
          <p:nvPr userDrawn="1"/>
        </p:nvSpPr>
        <p:spPr>
          <a:xfrm>
            <a:off x="0" y="5799221"/>
            <a:ext cx="12192000" cy="1058779"/>
          </a:xfrm>
          <a:prstGeom prst="rect">
            <a:avLst/>
          </a:prstGeom>
          <a:solidFill>
            <a:srgbClr val="001E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95209" y="6110368"/>
            <a:ext cx="1758591" cy="399840"/>
          </a:xfrm>
          <a:prstGeom prst="rect">
            <a:avLst/>
          </a:prstGeom>
        </p:spPr>
      </p:pic>
      <p:sp>
        <p:nvSpPr>
          <p:cNvPr id="2" name="Title 1"/>
          <p:cNvSpPr>
            <a:spLocks noGrp="1"/>
          </p:cNvSpPr>
          <p:nvPr>
            <p:ph type="title"/>
          </p:nvPr>
        </p:nvSpPr>
        <p:spPr/>
        <p:txBody>
          <a:bodyPr/>
          <a:lstStyle>
            <a:lvl1pPr>
              <a:defRPr b="1" i="0" cap="all" baseline="0"/>
            </a:lvl1pPr>
          </a:lstStyle>
          <a:p>
            <a:r>
              <a:rPr lang="en-US"/>
              <a:t>Click to edit Master title style</a:t>
            </a:r>
            <a:endParaRPr lang="en-US" dirty="0"/>
          </a:p>
        </p:txBody>
      </p:sp>
      <p:sp>
        <p:nvSpPr>
          <p:cNvPr id="6" name="Date Placeholder 3"/>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fld id="{6DD503B0-FD62-4970-9B27-D1260B4DC56B}" type="datetimeFigureOut">
              <a:rPr lang="en-US" smtClean="0"/>
              <a:pPr/>
              <a:t>8/12/2026</a:t>
            </a:fld>
            <a:endParaRPr lang="en-US" dirty="0"/>
          </a:p>
        </p:txBody>
      </p:sp>
      <p:sp>
        <p:nvSpPr>
          <p:cNvPr id="7"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endParaRPr lang="en-US" dirty="0"/>
          </a:p>
        </p:txBody>
      </p:sp>
      <p:sp>
        <p:nvSpPr>
          <p:cNvPr id="8" name="Slide Number Placeholder 5"/>
          <p:cNvSpPr>
            <a:spLocks noGrp="1"/>
          </p:cNvSpPr>
          <p:nvPr>
            <p:ph type="sldNum" sz="quarter" idx="12"/>
          </p:nvPr>
        </p:nvSpPr>
        <p:spPr>
          <a:xfrm>
            <a:off x="9220202" y="6356350"/>
            <a:ext cx="2743200" cy="365125"/>
          </a:xfrm>
          <a:prstGeom prst="rect">
            <a:avLst/>
          </a:prstGeom>
        </p:spPr>
        <p:txBody>
          <a:bodyPr/>
          <a:lstStyle>
            <a:lvl1pPr>
              <a:defRPr baseline="0">
                <a:solidFill>
                  <a:schemeClr val="bg1"/>
                </a:solidFill>
              </a:defRPr>
            </a:lvl1pPr>
          </a:lstStyle>
          <a:p>
            <a:fld id="{8256F0AD-730D-41E8-92CC-2BD90D82BA85}" type="slidenum">
              <a:rPr lang="en-US" smtClean="0"/>
              <a:pPr/>
              <a:t>‹#›</a:t>
            </a:fld>
            <a:endParaRPr lang="en-US" dirty="0"/>
          </a:p>
        </p:txBody>
      </p:sp>
    </p:spTree>
    <p:extLst>
      <p:ext uri="{BB962C8B-B14F-4D97-AF65-F5344CB8AC3E}">
        <p14:creationId xmlns:p14="http://schemas.microsoft.com/office/powerpoint/2010/main" val="2278384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i="0" cap="all" baseline="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724261"/>
          </a:xfrm>
        </p:spPr>
        <p:txBody>
          <a:bodyPr/>
          <a:lstStyle>
            <a:lvl1pPr marL="228600" indent="-228600">
              <a:buFont typeface="Wingdings" panose="05000000000000000000" pitchFamily="2" charset="2"/>
              <a:buChar char="§"/>
              <a:defRPr sz="3200"/>
            </a:lvl1pPr>
            <a:lvl2pPr marL="685800" indent="-228600">
              <a:buFont typeface="Wingdings" panose="05000000000000000000" pitchFamily="2" charset="2"/>
              <a:buChar char="§"/>
              <a:defRPr sz="2800" b="1" i="1"/>
            </a:lvl2pPr>
            <a:lvl3pPr marL="1143000" indent="-228600">
              <a:buFont typeface="Wingdings" panose="05000000000000000000" pitchFamily="2" charset="2"/>
              <a:buChar char="§"/>
              <a:defRPr sz="2400" i="1"/>
            </a:lvl3pPr>
            <a:lvl4pPr marL="1600200" indent="-228600">
              <a:buFont typeface="Wingdings" panose="05000000000000000000" pitchFamily="2" charset="2"/>
              <a:buChar char="§"/>
              <a:defRPr sz="1600" b="1" cap="all" baseline="0"/>
            </a:lvl4pPr>
            <a:lvl5pPr>
              <a:defRPr sz="1500" i="1" cap="all" baseline="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399"/>
            <a:ext cx="3932237" cy="36542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fld id="{6DD503B0-FD62-4970-9B27-D1260B4DC56B}" type="datetimeFigureOut">
              <a:rPr lang="en-US" smtClean="0"/>
              <a:pPr/>
              <a:t>8/12/2026</a:t>
            </a:fld>
            <a:endParaRPr lang="en-US" dirty="0"/>
          </a:p>
        </p:txBody>
      </p:sp>
      <p:sp>
        <p:nvSpPr>
          <p:cNvPr id="9"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endParaRPr lang="en-US" dirty="0"/>
          </a:p>
        </p:txBody>
      </p:sp>
      <p:sp>
        <p:nvSpPr>
          <p:cNvPr id="10" name="Slide Number Placeholder 5"/>
          <p:cNvSpPr>
            <a:spLocks noGrp="1"/>
          </p:cNvSpPr>
          <p:nvPr>
            <p:ph type="sldNum" sz="quarter" idx="12"/>
          </p:nvPr>
        </p:nvSpPr>
        <p:spPr>
          <a:xfrm>
            <a:off x="9220202" y="6356350"/>
            <a:ext cx="2743200" cy="365125"/>
          </a:xfrm>
          <a:prstGeom prst="rect">
            <a:avLst/>
          </a:prstGeom>
        </p:spPr>
        <p:txBody>
          <a:bodyPr/>
          <a:lstStyle>
            <a:lvl1pPr>
              <a:defRPr baseline="0">
                <a:solidFill>
                  <a:schemeClr val="bg1"/>
                </a:solidFill>
              </a:defRPr>
            </a:lvl1pPr>
          </a:lstStyle>
          <a:p>
            <a:fld id="{8256F0AD-730D-41E8-92CC-2BD90D82BA85}" type="slidenum">
              <a:rPr lang="en-US" smtClean="0"/>
              <a:pPr/>
              <a:t>‹#›</a:t>
            </a:fld>
            <a:endParaRPr lang="en-US" dirty="0"/>
          </a:p>
        </p:txBody>
      </p:sp>
    </p:spTree>
    <p:extLst>
      <p:ext uri="{BB962C8B-B14F-4D97-AF65-F5344CB8AC3E}">
        <p14:creationId xmlns:p14="http://schemas.microsoft.com/office/powerpoint/2010/main" val="3583121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i="0" cap="all" baseline="0"/>
            </a:lvl1pPr>
          </a:lstStyle>
          <a:p>
            <a:r>
              <a:rPr lang="en-US"/>
              <a:t>Click to edit Master title style</a:t>
            </a:r>
            <a:endParaRPr lang="en-US" dirty="0"/>
          </a:p>
        </p:txBody>
      </p:sp>
      <p:sp>
        <p:nvSpPr>
          <p:cNvPr id="3" name="Picture Placeholder 2"/>
          <p:cNvSpPr>
            <a:spLocks noGrp="1"/>
          </p:cNvSpPr>
          <p:nvPr>
            <p:ph type="pic" idx="1"/>
          </p:nvPr>
        </p:nvSpPr>
        <p:spPr>
          <a:xfrm>
            <a:off x="5183188" y="987425"/>
            <a:ext cx="6172200" cy="469775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399"/>
            <a:ext cx="3932237" cy="362778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fld id="{6DD503B0-FD62-4970-9B27-D1260B4DC56B}" type="datetimeFigureOut">
              <a:rPr lang="en-US" smtClean="0"/>
              <a:pPr/>
              <a:t>8/12/2026</a:t>
            </a:fld>
            <a:endParaRPr lang="en-US" dirty="0"/>
          </a:p>
        </p:txBody>
      </p:sp>
      <p:sp>
        <p:nvSpPr>
          <p:cNvPr id="9"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endParaRPr lang="en-US" dirty="0"/>
          </a:p>
        </p:txBody>
      </p:sp>
      <p:sp>
        <p:nvSpPr>
          <p:cNvPr id="10" name="Slide Number Placeholder 5"/>
          <p:cNvSpPr>
            <a:spLocks noGrp="1"/>
          </p:cNvSpPr>
          <p:nvPr>
            <p:ph type="sldNum" sz="quarter" idx="12"/>
          </p:nvPr>
        </p:nvSpPr>
        <p:spPr>
          <a:xfrm>
            <a:off x="9220202" y="6356350"/>
            <a:ext cx="2743200" cy="365125"/>
          </a:xfrm>
          <a:prstGeom prst="rect">
            <a:avLst/>
          </a:prstGeom>
        </p:spPr>
        <p:txBody>
          <a:bodyPr/>
          <a:lstStyle>
            <a:lvl1pPr>
              <a:defRPr baseline="0">
                <a:solidFill>
                  <a:schemeClr val="bg1"/>
                </a:solidFill>
              </a:defRPr>
            </a:lvl1pPr>
          </a:lstStyle>
          <a:p>
            <a:fld id="{8256F0AD-730D-41E8-92CC-2BD90D82BA85}" type="slidenum">
              <a:rPr lang="en-US" smtClean="0"/>
              <a:pPr/>
              <a:t>‹#›</a:t>
            </a:fld>
            <a:endParaRPr lang="en-US" dirty="0"/>
          </a:p>
        </p:txBody>
      </p:sp>
    </p:spTree>
    <p:extLst>
      <p:ext uri="{BB962C8B-B14F-4D97-AF65-F5344CB8AC3E}">
        <p14:creationId xmlns:p14="http://schemas.microsoft.com/office/powerpoint/2010/main" val="1331836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3"/>
          <p:cNvSpPr>
            <a:spLocks noGrp="1"/>
          </p:cNvSpPr>
          <p:nvPr>
            <p:ph type="dt" sz="half" idx="10"/>
          </p:nvPr>
        </p:nvSpPr>
        <p:spPr>
          <a:xfrm>
            <a:off x="838200" y="6356350"/>
            <a:ext cx="2743200" cy="365125"/>
          </a:xfrm>
          <a:prstGeom prst="rect">
            <a:avLst/>
          </a:prstGeom>
        </p:spPr>
        <p:txBody>
          <a:bodyPr/>
          <a:lstStyle>
            <a:lvl1pPr>
              <a:defRPr>
                <a:solidFill>
                  <a:schemeClr val="tx1"/>
                </a:solidFill>
              </a:defRPr>
            </a:lvl1pPr>
          </a:lstStyle>
          <a:p>
            <a:fld id="{6DD503B0-FD62-4970-9B27-D1260B4DC56B}" type="datetimeFigureOut">
              <a:rPr lang="en-US" smtClean="0"/>
              <a:pPr/>
              <a:t>8/12/2026</a:t>
            </a:fld>
            <a:endParaRPr lang="en-US" dirty="0"/>
          </a:p>
        </p:txBody>
      </p:sp>
      <p:sp>
        <p:nvSpPr>
          <p:cNvPr id="6"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tx1"/>
                </a:solidFill>
              </a:defRPr>
            </a:lvl1pPr>
          </a:lstStyle>
          <a:p>
            <a:endParaRPr lang="en-US" dirty="0"/>
          </a:p>
        </p:txBody>
      </p:sp>
      <p:sp>
        <p:nvSpPr>
          <p:cNvPr id="7" name="Slide Number Placeholder 5"/>
          <p:cNvSpPr>
            <a:spLocks noGrp="1"/>
          </p:cNvSpPr>
          <p:nvPr>
            <p:ph type="sldNum" sz="quarter" idx="12"/>
          </p:nvPr>
        </p:nvSpPr>
        <p:spPr>
          <a:xfrm>
            <a:off x="9220202" y="6356350"/>
            <a:ext cx="2743200" cy="365125"/>
          </a:xfrm>
          <a:prstGeom prst="rect">
            <a:avLst/>
          </a:prstGeom>
        </p:spPr>
        <p:txBody>
          <a:bodyPr/>
          <a:lstStyle>
            <a:lvl1pPr>
              <a:defRPr baseline="0">
                <a:solidFill>
                  <a:schemeClr val="tx1"/>
                </a:solidFill>
              </a:defRPr>
            </a:lvl1pPr>
          </a:lstStyle>
          <a:p>
            <a:fld id="{8256F0AD-730D-41E8-92CC-2BD90D82BA85}" type="slidenum">
              <a:rPr lang="en-US" smtClean="0"/>
              <a:pPr/>
              <a:t>‹#›</a:t>
            </a:fld>
            <a:endParaRPr lang="en-US" dirty="0"/>
          </a:p>
        </p:txBody>
      </p:sp>
    </p:spTree>
    <p:extLst>
      <p:ext uri="{BB962C8B-B14F-4D97-AF65-F5344CB8AC3E}">
        <p14:creationId xmlns:p14="http://schemas.microsoft.com/office/powerpoint/2010/main" val="1620923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5799221"/>
            <a:ext cx="12192000" cy="1058779"/>
          </a:xfrm>
          <a:prstGeom prst="rect">
            <a:avLst/>
          </a:prstGeom>
          <a:solidFill>
            <a:srgbClr val="001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9595209" y="6110368"/>
            <a:ext cx="1758591" cy="39984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393907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2"/>
          </p:nvPr>
        </p:nvSpPr>
        <p:spPr>
          <a:xfrm>
            <a:off x="838200" y="6356350"/>
            <a:ext cx="2743200" cy="365125"/>
          </a:xfrm>
          <a:prstGeom prst="rect">
            <a:avLst/>
          </a:prstGeom>
        </p:spPr>
        <p:txBody>
          <a:bodyPr/>
          <a:lstStyle>
            <a:lvl1pPr>
              <a:defRPr>
                <a:solidFill>
                  <a:schemeClr val="bg1"/>
                </a:solidFill>
              </a:defRPr>
            </a:lvl1pPr>
          </a:lstStyle>
          <a:p>
            <a:fld id="{6DD503B0-FD62-4970-9B27-D1260B4DC56B}" type="datetimeFigureOut">
              <a:rPr lang="en-US" smtClean="0"/>
              <a:pPr/>
              <a:t>8/12/2026</a:t>
            </a:fld>
            <a:endParaRPr lang="en-US" dirty="0"/>
          </a:p>
        </p:txBody>
      </p:sp>
      <p:sp>
        <p:nvSpPr>
          <p:cNvPr id="8" name="Footer Placeholder 4"/>
          <p:cNvSpPr>
            <a:spLocks noGrp="1"/>
          </p:cNvSpPr>
          <p:nvPr>
            <p:ph type="ftr" sz="quarter" idx="3"/>
          </p:nvPr>
        </p:nvSpPr>
        <p:spPr>
          <a:xfrm>
            <a:off x="4038600" y="6356350"/>
            <a:ext cx="4114800" cy="365125"/>
          </a:xfrm>
          <a:prstGeom prst="rect">
            <a:avLst/>
          </a:prstGeom>
        </p:spPr>
        <p:txBody>
          <a:bodyPr/>
          <a:lstStyle>
            <a:lvl1pPr>
              <a:defRPr>
                <a:solidFill>
                  <a:schemeClr val="bg1"/>
                </a:solidFill>
              </a:defRPr>
            </a:lvl1pPr>
          </a:lstStyle>
          <a:p>
            <a:endParaRPr lang="en-US" dirty="0"/>
          </a:p>
        </p:txBody>
      </p:sp>
      <p:sp>
        <p:nvSpPr>
          <p:cNvPr id="9" name="Slide Number Placeholder 5"/>
          <p:cNvSpPr>
            <a:spLocks noGrp="1"/>
          </p:cNvSpPr>
          <p:nvPr>
            <p:ph type="sldNum" sz="quarter" idx="4"/>
          </p:nvPr>
        </p:nvSpPr>
        <p:spPr>
          <a:xfrm>
            <a:off x="9220202" y="6356350"/>
            <a:ext cx="2743200" cy="365125"/>
          </a:xfrm>
          <a:prstGeom prst="rect">
            <a:avLst/>
          </a:prstGeom>
        </p:spPr>
        <p:txBody>
          <a:bodyPr/>
          <a:lstStyle>
            <a:lvl1pPr>
              <a:defRPr baseline="0">
                <a:solidFill>
                  <a:schemeClr val="bg1"/>
                </a:solidFill>
              </a:defRPr>
            </a:lvl1pPr>
          </a:lstStyle>
          <a:p>
            <a:fld id="{8256F0AD-730D-41E8-92CC-2BD90D82BA85}" type="slidenum">
              <a:rPr lang="en-US" smtClean="0"/>
              <a:pPr/>
              <a:t>‹#›</a:t>
            </a:fld>
            <a:endParaRPr lang="en-US" dirty="0"/>
          </a:p>
        </p:txBody>
      </p:sp>
    </p:spTree>
    <p:extLst>
      <p:ext uri="{BB962C8B-B14F-4D97-AF65-F5344CB8AC3E}">
        <p14:creationId xmlns:p14="http://schemas.microsoft.com/office/powerpoint/2010/main" val="2399136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5" r:id="rId9"/>
  </p:sldLayoutIdLst>
  <p:txStyles>
    <p:title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i="1"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hyperlink" Target="https://pifcoalition.org/toolkits/public-charge-regulation/" TargetMode="External"/><Relationship Id="rId2" Type="http://schemas.openxmlformats.org/officeDocument/2006/relationships/hyperlink" Target="https://www.federalregister.gov/documents/2026/07/20/2026-14539/public-charge-ground-of-inadmissibility"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regulations.gov/docket/ACF-2026-0727/document"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image" Target="../media/image13.pn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ctrTitle"/>
          </p:nvPr>
        </p:nvSpPr>
        <p:spPr>
          <a:xfrm>
            <a:off x="4624388" y="2744249"/>
            <a:ext cx="6586330" cy="2387600"/>
          </a:xfrm>
        </p:spPr>
        <p:txBody>
          <a:bodyPr>
            <a:normAutofit fontScale="90000"/>
          </a:bodyPr>
          <a:lstStyle/>
          <a:p>
            <a:pPr algn="r"/>
            <a:r>
              <a:rPr lang="en-US" sz="4000" dirty="0"/>
              <a:t>Illinois Dept of human services</a:t>
            </a:r>
            <a:br>
              <a:rPr lang="en-US" sz="4000" dirty="0"/>
            </a:br>
            <a:r>
              <a:rPr lang="en-US" sz="4000" dirty="0"/>
              <a:t>Benefits for immigrants</a:t>
            </a:r>
            <a:br>
              <a:rPr lang="en-US" dirty="0"/>
            </a:br>
            <a:endParaRPr lang="en-US" dirty="0"/>
          </a:p>
        </p:txBody>
      </p:sp>
      <p:sp>
        <p:nvSpPr>
          <p:cNvPr id="3" name="Text Placeholder 2">
            <a:extLst>
              <a:ext uri="{FF2B5EF4-FFF2-40B4-BE49-F238E27FC236}">
                <a16:creationId xmlns:a16="http://schemas.microsoft.com/office/drawing/2014/main" id="{AFDCA37D-8A28-9915-67E1-0ED4F83E9945}"/>
              </a:ext>
            </a:extLst>
          </p:cNvPr>
          <p:cNvSpPr>
            <a:spLocks noGrp="1"/>
          </p:cNvSpPr>
          <p:nvPr>
            <p:ph type="body" sz="quarter" idx="11"/>
          </p:nvPr>
        </p:nvSpPr>
        <p:spPr/>
        <p:txBody>
          <a:bodyPr/>
          <a:lstStyle/>
          <a:p>
            <a:pPr algn="r"/>
            <a:r>
              <a:rPr lang="en-US" dirty="0"/>
              <a:t>07.2026</a:t>
            </a:r>
          </a:p>
        </p:txBody>
      </p:sp>
    </p:spTree>
    <p:extLst>
      <p:ext uri="{BB962C8B-B14F-4D97-AF65-F5344CB8AC3E}">
        <p14:creationId xmlns:p14="http://schemas.microsoft.com/office/powerpoint/2010/main" val="928688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CDC68-7812-8CD5-08F8-E3155B80B3F3}"/>
              </a:ext>
            </a:extLst>
          </p:cNvPr>
          <p:cNvSpPr>
            <a:spLocks noGrp="1"/>
          </p:cNvSpPr>
          <p:nvPr>
            <p:ph type="title"/>
          </p:nvPr>
        </p:nvSpPr>
        <p:spPr>
          <a:xfrm>
            <a:off x="838199" y="156974"/>
            <a:ext cx="10515600" cy="1325563"/>
          </a:xfrm>
        </p:spPr>
        <p:txBody>
          <a:bodyPr>
            <a:normAutofit/>
          </a:bodyPr>
          <a:lstStyle/>
          <a:p>
            <a:r>
              <a:rPr lang="en-US" sz="3600" dirty="0"/>
              <a:t>A few other things Before we get started</a:t>
            </a:r>
          </a:p>
        </p:txBody>
      </p:sp>
      <p:sp>
        <p:nvSpPr>
          <p:cNvPr id="9" name="TextBox 8">
            <a:extLst>
              <a:ext uri="{FF2B5EF4-FFF2-40B4-BE49-F238E27FC236}">
                <a16:creationId xmlns:a16="http://schemas.microsoft.com/office/drawing/2014/main" id="{56D8F0EC-CAFE-3F84-6655-00018AC36024}"/>
              </a:ext>
            </a:extLst>
          </p:cNvPr>
          <p:cNvSpPr txBox="1"/>
          <p:nvPr/>
        </p:nvSpPr>
        <p:spPr>
          <a:xfrm>
            <a:off x="734291" y="1197620"/>
            <a:ext cx="10936198" cy="3077766"/>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n-US" dirty="0"/>
              <a:t>Ask questions at any time!</a:t>
            </a:r>
          </a:p>
          <a:p>
            <a:pPr marL="285750" indent="-285750">
              <a:lnSpc>
                <a:spcPct val="100000"/>
              </a:lnSpc>
              <a:spcAft>
                <a:spcPts val="1200"/>
              </a:spcAft>
              <a:buFont typeface="Arial" panose="020B0604020202020204" pitchFamily="34" charset="0"/>
              <a:buChar char="•"/>
            </a:pPr>
            <a:r>
              <a:rPr lang="en-US" dirty="0"/>
              <a:t>Today’s focus is on </a:t>
            </a:r>
            <a:r>
              <a:rPr lang="en-US" b="1" dirty="0"/>
              <a:t>immigration requirements</a:t>
            </a:r>
            <a:r>
              <a:rPr lang="en-US" dirty="0"/>
              <a:t>.</a:t>
            </a:r>
          </a:p>
          <a:p>
            <a:pPr marL="742950" lvl="1" indent="-285750">
              <a:spcAft>
                <a:spcPts val="1200"/>
              </a:spcAft>
              <a:buFont typeface="Arial" panose="020B0604020202020204" pitchFamily="34" charset="0"/>
              <a:buChar char="•"/>
            </a:pPr>
            <a:r>
              <a:rPr lang="en-US" dirty="0"/>
              <a:t>To receive benefits, households must also meet other financial and nonfinancial requirements. </a:t>
            </a:r>
          </a:p>
          <a:p>
            <a:pPr marL="742950" lvl="1" indent="-285750">
              <a:spcAft>
                <a:spcPts val="1200"/>
              </a:spcAft>
              <a:buFont typeface="Arial" panose="020B0604020202020204" pitchFamily="34" charset="0"/>
              <a:buChar char="•"/>
            </a:pPr>
            <a:r>
              <a:rPr lang="en-US" dirty="0"/>
              <a:t>This training assumes participants have at least some basic  knowledge of IDHS food, medical, and cash assistance programs.</a:t>
            </a:r>
          </a:p>
          <a:p>
            <a:pPr marL="285750" indent="-285750">
              <a:lnSpc>
                <a:spcPct val="100000"/>
              </a:lnSpc>
              <a:spcAft>
                <a:spcPts val="1200"/>
              </a:spcAft>
              <a:buFont typeface="Arial" panose="020B0604020202020204" pitchFamily="34" charset="0"/>
              <a:buChar char="•"/>
            </a:pPr>
            <a:r>
              <a:rPr lang="en-US" b="1" dirty="0"/>
              <a:t>Information included in this training includes the most up-to-date information I have. </a:t>
            </a:r>
            <a:r>
              <a:rPr lang="en-US" dirty="0"/>
              <a:t>Many situations are fluid. I will do my best to note place of uncertainty as we proceed through the training.</a:t>
            </a:r>
            <a:endParaRPr lang="en-US" b="1" dirty="0"/>
          </a:p>
          <a:p>
            <a:pPr marL="285750" indent="-285750">
              <a:lnSpc>
                <a:spcPct val="100000"/>
              </a:lnSpc>
              <a:spcAft>
                <a:spcPts val="1200"/>
              </a:spcAft>
              <a:buFont typeface="Arial" panose="020B0604020202020204" pitchFamily="34" charset="0"/>
              <a:buChar char="•"/>
            </a:pPr>
            <a:r>
              <a:rPr lang="en-US" b="1" dirty="0"/>
              <a:t>I do not have expertise in immigration law</a:t>
            </a:r>
            <a:r>
              <a:rPr lang="en-US" dirty="0"/>
              <a:t>. </a:t>
            </a:r>
          </a:p>
        </p:txBody>
      </p:sp>
    </p:spTree>
    <p:extLst>
      <p:ext uri="{BB962C8B-B14F-4D97-AF65-F5344CB8AC3E}">
        <p14:creationId xmlns:p14="http://schemas.microsoft.com/office/powerpoint/2010/main" val="3760525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D695F-9E2A-B77C-CB07-1C2246D36898}"/>
              </a:ext>
            </a:extLst>
          </p:cNvPr>
          <p:cNvSpPr>
            <a:spLocks noGrp="1"/>
          </p:cNvSpPr>
          <p:nvPr>
            <p:ph type="title"/>
          </p:nvPr>
        </p:nvSpPr>
        <p:spPr/>
        <p:txBody>
          <a:bodyPr/>
          <a:lstStyle/>
          <a:p>
            <a:r>
              <a:rPr lang="en-US" dirty="0"/>
              <a:t>Agenda</a:t>
            </a:r>
          </a:p>
        </p:txBody>
      </p:sp>
      <p:graphicFrame>
        <p:nvGraphicFramePr>
          <p:cNvPr id="6" name="Diagram 5">
            <a:extLst>
              <a:ext uri="{FF2B5EF4-FFF2-40B4-BE49-F238E27FC236}">
                <a16:creationId xmlns:a16="http://schemas.microsoft.com/office/drawing/2014/main" id="{2DB0324D-1C9B-4EC0-BDD9-5AC5D0DE6E2B}"/>
              </a:ext>
            </a:extLst>
          </p:cNvPr>
          <p:cNvGraphicFramePr/>
          <p:nvPr>
            <p:extLst>
              <p:ext uri="{D42A27DB-BD31-4B8C-83A1-F6EECF244321}">
                <p14:modId xmlns:p14="http://schemas.microsoft.com/office/powerpoint/2010/main" val="3352065614"/>
              </p:ext>
            </p:extLst>
          </p:nvPr>
        </p:nvGraphicFramePr>
        <p:xfrm>
          <a:off x="2032000" y="1460609"/>
          <a:ext cx="8128000" cy="41463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09936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charge</a:t>
            </a:r>
          </a:p>
        </p:txBody>
      </p:sp>
      <p:sp>
        <p:nvSpPr>
          <p:cNvPr id="3" name="Text Placeholder 2"/>
          <p:cNvSpPr>
            <a:spLocks noGrp="1"/>
          </p:cNvSpPr>
          <p:nvPr>
            <p:ph type="body" sz="quarter" idx="13"/>
          </p:nvPr>
        </p:nvSpPr>
        <p:spPr>
          <a:xfrm>
            <a:off x="761134" y="1690688"/>
            <a:ext cx="10518775" cy="3843337"/>
          </a:xfrm>
        </p:spPr>
        <p:txBody>
          <a:bodyPr>
            <a:noAutofit/>
          </a:bodyPr>
          <a:lstStyle/>
          <a:p>
            <a:pPr marL="0" indent="0" fontAlgn="base">
              <a:buNone/>
            </a:pPr>
            <a:r>
              <a:rPr lang="en-US" sz="2000" b="1" dirty="0"/>
              <a:t>Public charge is an immigration rule that can prevent certain immigrants from obtaining </a:t>
            </a:r>
            <a:r>
              <a:rPr lang="en-US" sz="2000" b="1" u="sng" dirty="0"/>
              <a:t>Legal Permanent Residency Status</a:t>
            </a:r>
            <a:r>
              <a:rPr lang="en-US" sz="2000" b="1" dirty="0"/>
              <a:t>.</a:t>
            </a:r>
          </a:p>
        </p:txBody>
      </p:sp>
      <p:sp>
        <p:nvSpPr>
          <p:cNvPr id="4" name="Text Placeholder 2"/>
          <p:cNvSpPr txBox="1">
            <a:spLocks/>
          </p:cNvSpPr>
          <p:nvPr/>
        </p:nvSpPr>
        <p:spPr>
          <a:xfrm>
            <a:off x="835025" y="2554288"/>
            <a:ext cx="10518775" cy="2979737"/>
          </a:xfrm>
          <a:prstGeom prst="rect">
            <a:avLst/>
          </a:prstGeom>
          <a:solidFill>
            <a:srgbClr val="0E1D61"/>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baseline="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b="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500" b="0" i="1" u="none"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US" sz="1600" dirty="0">
                <a:solidFill>
                  <a:schemeClr val="bg1"/>
                </a:solidFill>
              </a:rPr>
              <a:t>Under U.S. immigration law, a public charge is an individual who is likely to become primarily dependent on the government for subsidence. </a:t>
            </a:r>
          </a:p>
          <a:p>
            <a:pPr marL="0" indent="0" fontAlgn="base">
              <a:buNone/>
            </a:pPr>
            <a:endParaRPr lang="en-US" sz="1600" dirty="0">
              <a:solidFill>
                <a:schemeClr val="bg1"/>
              </a:solidFill>
            </a:endParaRPr>
          </a:p>
          <a:p>
            <a:pPr marL="0" indent="0" fontAlgn="base">
              <a:buNone/>
            </a:pPr>
            <a:r>
              <a:rPr lang="en-US" sz="1600" dirty="0">
                <a:solidFill>
                  <a:schemeClr val="bg1"/>
                </a:solidFill>
              </a:rPr>
              <a:t>Section 212(a)(4) of the INA, 8 U.S.C. 1182(a)(4), provides that any alien who applies for a visa, admission, or adjustment of status is inadmissible if he or she is likely at any time to become a public charge.</a:t>
            </a:r>
          </a:p>
          <a:p>
            <a:pPr marL="0" indent="0" fontAlgn="base">
              <a:buNone/>
            </a:pPr>
            <a:endParaRPr lang="en-US" sz="1600" dirty="0">
              <a:solidFill>
                <a:schemeClr val="bg1"/>
              </a:solidFill>
            </a:endParaRPr>
          </a:p>
          <a:p>
            <a:pPr marL="0" indent="0" fontAlgn="base">
              <a:buNone/>
            </a:pPr>
            <a:r>
              <a:rPr lang="en-US" sz="1600" dirty="0">
                <a:solidFill>
                  <a:schemeClr val="bg1"/>
                </a:solidFill>
              </a:rPr>
              <a:t>The public charge ground of inadmissibility, therefore, applies to aliens applying for a visa to come to the United States temporarily or permanently, for admission at or between ports of entry, and for adjustment of status to that of a lawful permanent resident. No one factor serves as the sole criterion for making a public charge inadmissibility determination.</a:t>
            </a:r>
          </a:p>
        </p:txBody>
      </p:sp>
      <p:pic>
        <p:nvPicPr>
          <p:cNvPr id="6" name="Picture 5" descr="Caution symbol Images - Free Download on Magnific (formerly Freepik)">
            <a:extLst>
              <a:ext uri="{FF2B5EF4-FFF2-40B4-BE49-F238E27FC236}">
                <a16:creationId xmlns:a16="http://schemas.microsoft.com/office/drawing/2014/main" id="{3121B3D7-C416-26B5-6BCB-6D7A0FB01270}"/>
              </a:ext>
            </a:extLst>
          </p:cNvPr>
          <p:cNvPicPr>
            <a:picLocks noChangeAspect="1"/>
          </p:cNvPicPr>
          <p:nvPr/>
        </p:nvPicPr>
        <p:blipFill>
          <a:blip r:embed="rId2"/>
          <a:stretch>
            <a:fillRect/>
          </a:stretch>
        </p:blipFill>
        <p:spPr>
          <a:xfrm>
            <a:off x="9963150" y="194043"/>
            <a:ext cx="942074" cy="833863"/>
          </a:xfrm>
          <a:prstGeom prst="rect">
            <a:avLst/>
          </a:prstGeom>
        </p:spPr>
      </p:pic>
      <p:sp>
        <p:nvSpPr>
          <p:cNvPr id="8" name="TextBox 7">
            <a:extLst>
              <a:ext uri="{FF2B5EF4-FFF2-40B4-BE49-F238E27FC236}">
                <a16:creationId xmlns:a16="http://schemas.microsoft.com/office/drawing/2014/main" id="{A24B9DE4-CF99-9EA1-C47C-CA69835976AD}"/>
              </a:ext>
            </a:extLst>
          </p:cNvPr>
          <p:cNvSpPr txBox="1"/>
          <p:nvPr/>
        </p:nvSpPr>
        <p:spPr>
          <a:xfrm>
            <a:off x="9712675" y="1051519"/>
            <a:ext cx="1443024" cy="307777"/>
          </a:xfrm>
          <a:prstGeom prst="rect">
            <a:avLst/>
          </a:prstGeom>
          <a:noFill/>
        </p:spPr>
        <p:txBody>
          <a:bodyPr wrap="none" rtlCol="0">
            <a:spAutoFit/>
          </a:bodyPr>
          <a:lstStyle/>
          <a:p>
            <a:r>
              <a:rPr lang="en-US" sz="1400" dirty="0"/>
              <a:t>Situation is Fluid</a:t>
            </a:r>
          </a:p>
        </p:txBody>
      </p:sp>
    </p:spTree>
    <p:extLst>
      <p:ext uri="{BB962C8B-B14F-4D97-AF65-F5344CB8AC3E}">
        <p14:creationId xmlns:p14="http://schemas.microsoft.com/office/powerpoint/2010/main" val="1893455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12900-BFFC-E491-C20B-5C5A533E77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68BCC5-A94D-2842-E43B-FACAFB9ACA7C}"/>
              </a:ext>
            </a:extLst>
          </p:cNvPr>
          <p:cNvSpPr>
            <a:spLocks noGrp="1"/>
          </p:cNvSpPr>
          <p:nvPr>
            <p:ph type="title"/>
          </p:nvPr>
        </p:nvSpPr>
        <p:spPr/>
        <p:txBody>
          <a:bodyPr/>
          <a:lstStyle/>
          <a:p>
            <a:r>
              <a:rPr lang="en-US" dirty="0"/>
              <a:t>Current state of Public charge</a:t>
            </a:r>
          </a:p>
        </p:txBody>
      </p:sp>
      <p:sp>
        <p:nvSpPr>
          <p:cNvPr id="3" name="Text Placeholder 2">
            <a:extLst>
              <a:ext uri="{FF2B5EF4-FFF2-40B4-BE49-F238E27FC236}">
                <a16:creationId xmlns:a16="http://schemas.microsoft.com/office/drawing/2014/main" id="{02521C1E-1C12-5DD7-1C06-4FE8CA3E5E8E}"/>
              </a:ext>
            </a:extLst>
          </p:cNvPr>
          <p:cNvSpPr>
            <a:spLocks noGrp="1"/>
          </p:cNvSpPr>
          <p:nvPr>
            <p:ph type="body" sz="quarter" idx="13"/>
          </p:nvPr>
        </p:nvSpPr>
        <p:spPr>
          <a:xfrm>
            <a:off x="979632" y="1625790"/>
            <a:ext cx="10518775" cy="2993836"/>
          </a:xfrm>
        </p:spPr>
        <p:txBody>
          <a:bodyPr>
            <a:noAutofit/>
          </a:bodyPr>
          <a:lstStyle/>
          <a:p>
            <a:pPr fontAlgn="base"/>
            <a:r>
              <a:rPr lang="en-US" sz="1800" dirty="0"/>
              <a:t>For those residing in the US, Public Charge only matters for those apply for Legal Permanent Residency.</a:t>
            </a:r>
          </a:p>
          <a:p>
            <a:pPr fontAlgn="base"/>
            <a:r>
              <a:rPr lang="en-US" sz="1800" dirty="0"/>
              <a:t>Receiving public benefits for </a:t>
            </a:r>
            <a:r>
              <a:rPr lang="en-US" sz="1800" u="sng" dirty="0"/>
              <a:t>other</a:t>
            </a:r>
            <a:r>
              <a:rPr lang="en-US" sz="1800" dirty="0"/>
              <a:t> household members does not count </a:t>
            </a:r>
          </a:p>
          <a:p>
            <a:pPr lvl="1" fontAlgn="base"/>
            <a:r>
              <a:rPr lang="en-US" sz="1400" dirty="0"/>
              <a:t>Parent receiving child-only TANF for their children is not considered for Public Charge</a:t>
            </a:r>
          </a:p>
          <a:p>
            <a:pPr fontAlgn="base"/>
            <a:r>
              <a:rPr lang="en-US" sz="1800" dirty="0"/>
              <a:t>Public Charge rules do not apply to recipients of humanitarian relief (U Visa, T Visa, Asylum, VAWA, etc.)</a:t>
            </a:r>
          </a:p>
          <a:p>
            <a:pPr fontAlgn="base"/>
            <a:r>
              <a:rPr lang="en-US" sz="1800" dirty="0"/>
              <a:t>Limits on what kinds of public benefits might be considered:</a:t>
            </a:r>
          </a:p>
          <a:p>
            <a:pPr fontAlgn="base"/>
            <a:endParaRPr lang="en-US" sz="1800" dirty="0"/>
          </a:p>
          <a:p>
            <a:pPr fontAlgn="base"/>
            <a:endParaRPr lang="en-US" sz="1800" dirty="0"/>
          </a:p>
          <a:p>
            <a:pPr fontAlgn="base"/>
            <a:endParaRPr lang="en-US" sz="1800" dirty="0"/>
          </a:p>
          <a:p>
            <a:pPr marL="0" indent="0" fontAlgn="base">
              <a:buNone/>
            </a:pPr>
            <a:endParaRPr lang="en-US" sz="1800" dirty="0"/>
          </a:p>
          <a:p>
            <a:pPr marL="0" indent="0" fontAlgn="base">
              <a:buNone/>
            </a:pPr>
            <a:endParaRPr lang="en-US" sz="2000" dirty="0"/>
          </a:p>
          <a:p>
            <a:pPr lvl="1" fontAlgn="base"/>
            <a:endParaRPr lang="en-US" sz="1600" dirty="0"/>
          </a:p>
        </p:txBody>
      </p:sp>
      <p:graphicFrame>
        <p:nvGraphicFramePr>
          <p:cNvPr id="4" name="Diagram 3">
            <a:extLst>
              <a:ext uri="{FF2B5EF4-FFF2-40B4-BE49-F238E27FC236}">
                <a16:creationId xmlns:a16="http://schemas.microsoft.com/office/drawing/2014/main" id="{7BC6BFE8-57D9-D801-7791-F926A93A568A}"/>
              </a:ext>
            </a:extLst>
          </p:cNvPr>
          <p:cNvGraphicFramePr/>
          <p:nvPr>
            <p:extLst>
              <p:ext uri="{D42A27DB-BD31-4B8C-83A1-F6EECF244321}">
                <p14:modId xmlns:p14="http://schemas.microsoft.com/office/powerpoint/2010/main" val="3550598964"/>
              </p:ext>
            </p:extLst>
          </p:nvPr>
        </p:nvGraphicFramePr>
        <p:xfrm>
          <a:off x="2032000" y="3429000"/>
          <a:ext cx="8128000" cy="91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Caution symbol Images - Free Download on Magnific (formerly Freepik)">
            <a:extLst>
              <a:ext uri="{FF2B5EF4-FFF2-40B4-BE49-F238E27FC236}">
                <a16:creationId xmlns:a16="http://schemas.microsoft.com/office/drawing/2014/main" id="{E876179E-62AF-5790-2064-347508595483}"/>
              </a:ext>
            </a:extLst>
          </p:cNvPr>
          <p:cNvPicPr>
            <a:picLocks noChangeAspect="1"/>
          </p:cNvPicPr>
          <p:nvPr/>
        </p:nvPicPr>
        <p:blipFill>
          <a:blip r:embed="rId7"/>
          <a:stretch>
            <a:fillRect/>
          </a:stretch>
        </p:blipFill>
        <p:spPr>
          <a:xfrm>
            <a:off x="9963150" y="194043"/>
            <a:ext cx="942074" cy="833863"/>
          </a:xfrm>
          <a:prstGeom prst="rect">
            <a:avLst/>
          </a:prstGeom>
        </p:spPr>
      </p:pic>
      <p:sp>
        <p:nvSpPr>
          <p:cNvPr id="8" name="TextBox 7">
            <a:extLst>
              <a:ext uri="{FF2B5EF4-FFF2-40B4-BE49-F238E27FC236}">
                <a16:creationId xmlns:a16="http://schemas.microsoft.com/office/drawing/2014/main" id="{C74EE06A-53F2-DC0C-C359-E2B9C036AAAB}"/>
              </a:ext>
            </a:extLst>
          </p:cNvPr>
          <p:cNvSpPr txBox="1"/>
          <p:nvPr/>
        </p:nvSpPr>
        <p:spPr>
          <a:xfrm>
            <a:off x="9712675" y="1051519"/>
            <a:ext cx="1443024" cy="307777"/>
          </a:xfrm>
          <a:prstGeom prst="rect">
            <a:avLst/>
          </a:prstGeom>
          <a:noFill/>
        </p:spPr>
        <p:txBody>
          <a:bodyPr wrap="none" rtlCol="0">
            <a:spAutoFit/>
          </a:bodyPr>
          <a:lstStyle/>
          <a:p>
            <a:r>
              <a:rPr lang="en-US" sz="1400" dirty="0"/>
              <a:t>Situation is Fluid</a:t>
            </a:r>
          </a:p>
        </p:txBody>
      </p:sp>
      <p:sp>
        <p:nvSpPr>
          <p:cNvPr id="13" name="TextBox 12">
            <a:extLst>
              <a:ext uri="{FF2B5EF4-FFF2-40B4-BE49-F238E27FC236}">
                <a16:creationId xmlns:a16="http://schemas.microsoft.com/office/drawing/2014/main" id="{A6EF0C54-5E8B-009A-54FA-A971A3B88983}"/>
              </a:ext>
            </a:extLst>
          </p:cNvPr>
          <p:cNvSpPr txBox="1"/>
          <p:nvPr/>
        </p:nvSpPr>
        <p:spPr>
          <a:xfrm>
            <a:off x="1431401" y="5613282"/>
            <a:ext cx="9002786" cy="369332"/>
          </a:xfrm>
          <a:prstGeom prst="rect">
            <a:avLst/>
          </a:prstGeom>
          <a:solidFill>
            <a:srgbClr val="C00000"/>
          </a:solidFill>
        </p:spPr>
        <p:txBody>
          <a:bodyPr wrap="none" rtlCol="0">
            <a:spAutoFit/>
          </a:bodyPr>
          <a:lstStyle/>
          <a:p>
            <a:pPr algn="ctr"/>
            <a:r>
              <a:rPr lang="en-US" dirty="0">
                <a:solidFill>
                  <a:schemeClr val="bg1"/>
                </a:solidFill>
              </a:rPr>
              <a:t>If someone is concerned about public charge, they should consult an immigration attorney. </a:t>
            </a:r>
          </a:p>
        </p:txBody>
      </p:sp>
    </p:spTree>
    <p:extLst>
      <p:ext uri="{BB962C8B-B14F-4D97-AF65-F5344CB8AC3E}">
        <p14:creationId xmlns:p14="http://schemas.microsoft.com/office/powerpoint/2010/main" val="4232510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713FA-F028-112B-0AE5-9081F4ABA5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59728D-41CF-43CC-CCD6-B51FCF0F3714}"/>
              </a:ext>
            </a:extLst>
          </p:cNvPr>
          <p:cNvSpPr>
            <a:spLocks noGrp="1"/>
          </p:cNvSpPr>
          <p:nvPr>
            <p:ph type="title"/>
          </p:nvPr>
        </p:nvSpPr>
        <p:spPr/>
        <p:txBody>
          <a:bodyPr/>
          <a:lstStyle/>
          <a:p>
            <a:r>
              <a:rPr lang="en-US" dirty="0"/>
              <a:t>Public charge:</a:t>
            </a:r>
            <a:br>
              <a:rPr lang="en-US" dirty="0"/>
            </a:br>
            <a:r>
              <a:rPr lang="en-US" dirty="0"/>
              <a:t>changes expected 9/18/26</a:t>
            </a:r>
          </a:p>
        </p:txBody>
      </p:sp>
      <p:sp>
        <p:nvSpPr>
          <p:cNvPr id="10" name="TextBox 9">
            <a:extLst>
              <a:ext uri="{FF2B5EF4-FFF2-40B4-BE49-F238E27FC236}">
                <a16:creationId xmlns:a16="http://schemas.microsoft.com/office/drawing/2014/main" id="{1DA8A1EB-69C8-A830-2759-F8D6F29F7E69}"/>
              </a:ext>
            </a:extLst>
          </p:cNvPr>
          <p:cNvSpPr txBox="1"/>
          <p:nvPr/>
        </p:nvSpPr>
        <p:spPr>
          <a:xfrm>
            <a:off x="324752" y="6077376"/>
            <a:ext cx="7229864" cy="830997"/>
          </a:xfrm>
          <a:prstGeom prst="rect">
            <a:avLst/>
          </a:prstGeom>
          <a:noFill/>
        </p:spPr>
        <p:txBody>
          <a:bodyPr wrap="none" rtlCol="0">
            <a:spAutoFit/>
          </a:bodyPr>
          <a:lstStyle/>
          <a:p>
            <a:r>
              <a:rPr lang="en-US" sz="1200" dirty="0">
                <a:solidFill>
                  <a:schemeClr val="bg1"/>
                </a:solidFill>
                <a:hlinkClick r:id="rId2">
                  <a:extLst>
                    <a:ext uri="{A12FA001-AC4F-418D-AE19-62706E023703}">
                      <ahyp:hlinkClr xmlns:ahyp="http://schemas.microsoft.com/office/drawing/2018/hyperlinkcolor" val="tx"/>
                    </a:ext>
                  </a:extLst>
                </a:hlinkClick>
              </a:rPr>
              <a:t>https://www.federalregister.gov/documents/2026/07/20/2026-14539/public-charge-ground-of-inadmissibility</a:t>
            </a:r>
            <a:endParaRPr lang="en-US" sz="1200" dirty="0">
              <a:solidFill>
                <a:schemeClr val="bg1"/>
              </a:solidFill>
            </a:endParaRPr>
          </a:p>
          <a:p>
            <a:r>
              <a:rPr lang="en-US" sz="1200" dirty="0">
                <a:solidFill>
                  <a:schemeClr val="bg1"/>
                </a:solidFill>
                <a:hlinkClick r:id="rId3">
                  <a:extLst>
                    <a:ext uri="{A12FA001-AC4F-418D-AE19-62706E023703}">
                      <ahyp:hlinkClr xmlns:ahyp="http://schemas.microsoft.com/office/drawing/2018/hyperlinkcolor" val="tx"/>
                    </a:ext>
                  </a:extLst>
                </a:hlinkClick>
              </a:rPr>
              <a:t>https://pifcoalition.org/toolkits/public-charge-regulation/</a:t>
            </a:r>
            <a:endParaRPr lang="en-US" sz="1200" dirty="0">
              <a:solidFill>
                <a:schemeClr val="bg1"/>
              </a:solidFill>
            </a:endParaRPr>
          </a:p>
          <a:p>
            <a:r>
              <a:rPr lang="en-US" sz="1200" dirty="0">
                <a:solidFill>
                  <a:schemeClr val="bg1"/>
                </a:solidFill>
              </a:rPr>
              <a:t>https://docs.google.com/document/d/1LZw7fnOOAwViORiLv-K18t3ZaYKPjFko3JEwSVdgUv8/edit?tab=t.0</a:t>
            </a:r>
          </a:p>
          <a:p>
            <a:endParaRPr lang="en-US" sz="1200" dirty="0">
              <a:solidFill>
                <a:schemeClr val="bg1"/>
              </a:solidFill>
            </a:endParaRPr>
          </a:p>
        </p:txBody>
      </p:sp>
      <p:graphicFrame>
        <p:nvGraphicFramePr>
          <p:cNvPr id="12" name="Table 11">
            <a:extLst>
              <a:ext uri="{FF2B5EF4-FFF2-40B4-BE49-F238E27FC236}">
                <a16:creationId xmlns:a16="http://schemas.microsoft.com/office/drawing/2014/main" id="{EA1D85DD-3658-AD2F-982B-26A39F780793}"/>
              </a:ext>
            </a:extLst>
          </p:cNvPr>
          <p:cNvGraphicFramePr>
            <a:graphicFrameLocks noGrp="1"/>
          </p:cNvGraphicFramePr>
          <p:nvPr>
            <p:extLst>
              <p:ext uri="{D42A27DB-BD31-4B8C-83A1-F6EECF244321}">
                <p14:modId xmlns:p14="http://schemas.microsoft.com/office/powerpoint/2010/main" val="197665700"/>
              </p:ext>
            </p:extLst>
          </p:nvPr>
        </p:nvGraphicFramePr>
        <p:xfrm>
          <a:off x="324752" y="1776373"/>
          <a:ext cx="4647298" cy="3083560"/>
        </p:xfrm>
        <a:graphic>
          <a:graphicData uri="http://schemas.openxmlformats.org/drawingml/2006/table">
            <a:tbl>
              <a:tblPr firstRow="1" bandRow="1">
                <a:tableStyleId>{5C22544A-7EE6-4342-B048-85BDC9FD1C3A}</a:tableStyleId>
              </a:tblPr>
              <a:tblGrid>
                <a:gridCol w="4647298">
                  <a:extLst>
                    <a:ext uri="{9D8B030D-6E8A-4147-A177-3AD203B41FA5}">
                      <a16:colId xmlns:a16="http://schemas.microsoft.com/office/drawing/2014/main" val="394505591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 Changing</a:t>
                      </a:r>
                    </a:p>
                  </a:txBody>
                  <a:tcPr/>
                </a:tc>
                <a:extLst>
                  <a:ext uri="{0D108BD9-81ED-4DB2-BD59-A6C34878D82A}">
                    <a16:rowId xmlns:a16="http://schemas.microsoft.com/office/drawing/2014/main" val="43357351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WHEN</a:t>
                      </a:r>
                      <a:r>
                        <a:rPr lang="en-US" sz="1600" dirty="0"/>
                        <a:t> public charge matters: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Only when adjusting to Legal Permanent Resident status (for people already residing in the United States)</a:t>
                      </a:r>
                    </a:p>
                    <a:p>
                      <a:endParaRPr lang="en-US" sz="1600" dirty="0"/>
                    </a:p>
                  </a:txBody>
                  <a:tcPr/>
                </a:tc>
                <a:extLst>
                  <a:ext uri="{0D108BD9-81ED-4DB2-BD59-A6C34878D82A}">
                    <a16:rowId xmlns:a16="http://schemas.microsoft.com/office/drawing/2014/main" val="2114864067"/>
                  </a:ext>
                </a:extLst>
              </a:tr>
              <a:tr h="370840">
                <a:tc>
                  <a:txBody>
                    <a:bodyPr/>
                    <a:lstStyle/>
                    <a:p>
                      <a:pPr marL="0" indent="0">
                        <a:spcAft>
                          <a:spcPts val="1200"/>
                        </a:spcAft>
                        <a:buFont typeface="Arial" panose="020B0604020202020204" pitchFamily="34" charset="0"/>
                        <a:buNone/>
                      </a:pPr>
                      <a:r>
                        <a:rPr lang="en-US" sz="1600" dirty="0"/>
                        <a:t>What </a:t>
                      </a:r>
                      <a:r>
                        <a:rPr lang="en-US" sz="1600" b="1" dirty="0"/>
                        <a:t>IMMIGRANT CATEGORIES </a:t>
                      </a:r>
                      <a:r>
                        <a:rPr lang="en-US" sz="1600" dirty="0"/>
                        <a:t>are exempt: </a:t>
                      </a:r>
                      <a:endParaRPr lang="en-US" sz="1400" dirty="0"/>
                    </a:p>
                    <a:p>
                      <a:pPr marL="742950" lvl="1" indent="-285750">
                        <a:spcAft>
                          <a:spcPts val="1200"/>
                        </a:spcAft>
                        <a:buFont typeface="Arial" panose="020B0604020202020204" pitchFamily="34" charset="0"/>
                        <a:buChar char="•"/>
                      </a:pPr>
                      <a:r>
                        <a:rPr lang="en-US" sz="1400" dirty="0"/>
                        <a:t>This includes Refugees, asylees, Temporary Protected Status(TPS) applications, T-Visa, U-Visa, and VAWA</a:t>
                      </a:r>
                    </a:p>
                    <a:p>
                      <a:pPr marL="742950" lvl="1" indent="-285750">
                        <a:spcAft>
                          <a:spcPts val="1200"/>
                        </a:spcAft>
                        <a:buFont typeface="Arial" panose="020B0604020202020204" pitchFamily="34" charset="0"/>
                        <a:buChar char="•"/>
                      </a:pPr>
                      <a:r>
                        <a:rPr lang="en-US" sz="1400" dirty="0"/>
                        <a:t>Most of those not exempt are seeking status via family or employment</a:t>
                      </a:r>
                    </a:p>
                  </a:txBody>
                  <a:tcPr/>
                </a:tc>
                <a:extLst>
                  <a:ext uri="{0D108BD9-81ED-4DB2-BD59-A6C34878D82A}">
                    <a16:rowId xmlns:a16="http://schemas.microsoft.com/office/drawing/2014/main" val="942290900"/>
                  </a:ext>
                </a:extLst>
              </a:tr>
            </a:tbl>
          </a:graphicData>
        </a:graphic>
      </p:graphicFrame>
      <p:graphicFrame>
        <p:nvGraphicFramePr>
          <p:cNvPr id="14" name="Table 13">
            <a:extLst>
              <a:ext uri="{FF2B5EF4-FFF2-40B4-BE49-F238E27FC236}">
                <a16:creationId xmlns:a16="http://schemas.microsoft.com/office/drawing/2014/main" id="{CEFD1345-D7AC-5B04-B5E4-26A0622ECB59}"/>
              </a:ext>
            </a:extLst>
          </p:cNvPr>
          <p:cNvGraphicFramePr>
            <a:graphicFrameLocks noGrp="1"/>
          </p:cNvGraphicFramePr>
          <p:nvPr>
            <p:extLst>
              <p:ext uri="{D42A27DB-BD31-4B8C-83A1-F6EECF244321}">
                <p14:modId xmlns:p14="http://schemas.microsoft.com/office/powerpoint/2010/main" val="2697346732"/>
              </p:ext>
            </p:extLst>
          </p:nvPr>
        </p:nvGraphicFramePr>
        <p:xfrm>
          <a:off x="5429250" y="1776373"/>
          <a:ext cx="6601829" cy="3632200"/>
        </p:xfrm>
        <a:graphic>
          <a:graphicData uri="http://schemas.openxmlformats.org/drawingml/2006/table">
            <a:tbl>
              <a:tblPr firstRow="1" bandRow="1">
                <a:tableStyleId>{5C22544A-7EE6-4342-B048-85BDC9FD1C3A}</a:tableStyleId>
              </a:tblPr>
              <a:tblGrid>
                <a:gridCol w="6601829">
                  <a:extLst>
                    <a:ext uri="{9D8B030D-6E8A-4147-A177-3AD203B41FA5}">
                      <a16:colId xmlns:a16="http://schemas.microsoft.com/office/drawing/2014/main" val="3945055916"/>
                    </a:ext>
                  </a:extLst>
                </a:gridCol>
              </a:tblGrid>
              <a:tr h="370840">
                <a:tc>
                  <a:txBody>
                    <a:bodyPr/>
                    <a:lstStyle/>
                    <a:p>
                      <a:r>
                        <a:rPr lang="en-US" dirty="0"/>
                        <a:t>What would change:</a:t>
                      </a:r>
                    </a:p>
                  </a:txBody>
                  <a:tcPr/>
                </a:tc>
                <a:extLst>
                  <a:ext uri="{0D108BD9-81ED-4DB2-BD59-A6C34878D82A}">
                    <a16:rowId xmlns:a16="http://schemas.microsoft.com/office/drawing/2014/main" val="433573518"/>
                  </a:ext>
                </a:extLst>
              </a:tr>
              <a:tr h="370840">
                <a:tc>
                  <a:txBody>
                    <a:bodyPr/>
                    <a:lstStyle/>
                    <a:p>
                      <a:r>
                        <a:rPr lang="en-US" sz="1600" b="1" i="0" kern="1200" dirty="0">
                          <a:solidFill>
                            <a:schemeClr val="dk1"/>
                          </a:solidFill>
                          <a:effectLst/>
                          <a:latin typeface="+mn-lt"/>
                          <a:ea typeface="+mn-ea"/>
                          <a:cs typeface="+mn-cs"/>
                        </a:rPr>
                        <a:t>WHAT</a:t>
                      </a:r>
                      <a:r>
                        <a:rPr lang="en-US" sz="1600" b="0" i="0" kern="1200" dirty="0">
                          <a:solidFill>
                            <a:schemeClr val="dk1"/>
                          </a:solidFill>
                          <a:effectLst/>
                          <a:latin typeface="+mn-lt"/>
                          <a:ea typeface="+mn-ea"/>
                          <a:cs typeface="+mn-cs"/>
                        </a:rPr>
                        <a:t> benefits are considered:</a:t>
                      </a:r>
                    </a:p>
                    <a:p>
                      <a:r>
                        <a:rPr lang="en-US" sz="1400" b="0" i="0" kern="1200" dirty="0">
                          <a:solidFill>
                            <a:schemeClr val="dk1"/>
                          </a:solidFill>
                          <a:effectLst/>
                          <a:latin typeface="+mn-lt"/>
                          <a:ea typeface="+mn-ea"/>
                          <a:cs typeface="+mn-cs"/>
                        </a:rPr>
                        <a:t>Immigration officers should consider “</a:t>
                      </a:r>
                      <a:r>
                        <a:rPr lang="en-US" sz="1400" b="1" i="0" u="sng" kern="1200" dirty="0">
                          <a:solidFill>
                            <a:schemeClr val="dk1"/>
                          </a:solidFill>
                          <a:effectLst/>
                          <a:latin typeface="+mn-lt"/>
                          <a:ea typeface="+mn-ea"/>
                          <a:cs typeface="+mn-cs"/>
                        </a:rPr>
                        <a:t>any and all public benefits funded by the government for which eligibility is determined by assessing whether the alien’s means are below a specified level.</a:t>
                      </a:r>
                      <a:r>
                        <a:rPr lang="en-US" sz="1400" b="0" i="0" kern="1200" dirty="0">
                          <a:solidFill>
                            <a:schemeClr val="dk1"/>
                          </a:solidFill>
                          <a:effectLst/>
                          <a:latin typeface="+mn-lt"/>
                          <a:ea typeface="+mn-ea"/>
                          <a:cs typeface="+mn-cs"/>
                        </a:rPr>
                        <a:t>” For example. But not limited to:</a:t>
                      </a:r>
                    </a:p>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Medicaid, including CHIP or Moms and Babies</a:t>
                      </a:r>
                    </a:p>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SNAP, WIC, School Lunch</a:t>
                      </a:r>
                    </a:p>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Housing programs</a:t>
                      </a:r>
                    </a:p>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Tax credits</a:t>
                      </a:r>
                    </a:p>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Childcare, early education, child development programs</a:t>
                      </a:r>
                    </a:p>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Basic income programs</a:t>
                      </a:r>
                    </a:p>
                    <a:p>
                      <a:pPr marL="0" indent="0">
                        <a:buFont typeface="Arial" panose="020B0604020202020204" pitchFamily="34" charset="0"/>
                        <a:buNone/>
                      </a:pPr>
                      <a:endParaRPr lang="en-US" sz="1600" b="0" i="0" kern="1200" dirty="0">
                        <a:solidFill>
                          <a:schemeClr val="dk1"/>
                        </a:solidFill>
                        <a:effectLst/>
                        <a:latin typeface="+mn-lt"/>
                        <a:ea typeface="+mn-ea"/>
                        <a:cs typeface="+mn-cs"/>
                      </a:endParaRPr>
                    </a:p>
                  </a:txBody>
                  <a:tcPr/>
                </a:tc>
                <a:extLst>
                  <a:ext uri="{0D108BD9-81ED-4DB2-BD59-A6C34878D82A}">
                    <a16:rowId xmlns:a16="http://schemas.microsoft.com/office/drawing/2014/main" val="2114864067"/>
                  </a:ext>
                </a:extLst>
              </a:tr>
              <a:tr h="370840">
                <a:tc>
                  <a:txBody>
                    <a:bodyPr/>
                    <a:lstStyle/>
                    <a:p>
                      <a:r>
                        <a:rPr lang="en-US" sz="1600" b="1" dirty="0"/>
                        <a:t>WHOSE</a:t>
                      </a:r>
                      <a:r>
                        <a:rPr lang="en-US" sz="1600" dirty="0"/>
                        <a:t> benefits are considered:</a:t>
                      </a:r>
                    </a:p>
                    <a:p>
                      <a:r>
                        <a:rPr lang="en-US" sz="1400" dirty="0"/>
                        <a:t>Includes benefits the individual receives for themselves, AND any benefits received by someone they are legally obligated to support.</a:t>
                      </a:r>
                    </a:p>
                  </a:txBody>
                  <a:tcPr/>
                </a:tc>
                <a:extLst>
                  <a:ext uri="{0D108BD9-81ED-4DB2-BD59-A6C34878D82A}">
                    <a16:rowId xmlns:a16="http://schemas.microsoft.com/office/drawing/2014/main" val="942290900"/>
                  </a:ext>
                </a:extLst>
              </a:tr>
            </a:tbl>
          </a:graphicData>
        </a:graphic>
      </p:graphicFrame>
      <p:pic>
        <p:nvPicPr>
          <p:cNvPr id="16" name="Picture 15" descr="Caution symbol Images - Free Download on Magnific (formerly Freepik)">
            <a:extLst>
              <a:ext uri="{FF2B5EF4-FFF2-40B4-BE49-F238E27FC236}">
                <a16:creationId xmlns:a16="http://schemas.microsoft.com/office/drawing/2014/main" id="{CD5C54EC-12F3-9A3A-4450-61F08C947109}"/>
              </a:ext>
            </a:extLst>
          </p:cNvPr>
          <p:cNvPicPr>
            <a:picLocks noChangeAspect="1"/>
          </p:cNvPicPr>
          <p:nvPr/>
        </p:nvPicPr>
        <p:blipFill>
          <a:blip r:embed="rId4"/>
          <a:stretch>
            <a:fillRect/>
          </a:stretch>
        </p:blipFill>
        <p:spPr>
          <a:xfrm>
            <a:off x="9963150" y="194043"/>
            <a:ext cx="942074" cy="833863"/>
          </a:xfrm>
          <a:prstGeom prst="rect">
            <a:avLst/>
          </a:prstGeom>
        </p:spPr>
      </p:pic>
      <p:sp>
        <p:nvSpPr>
          <p:cNvPr id="17" name="TextBox 16">
            <a:extLst>
              <a:ext uri="{FF2B5EF4-FFF2-40B4-BE49-F238E27FC236}">
                <a16:creationId xmlns:a16="http://schemas.microsoft.com/office/drawing/2014/main" id="{1F6CBC87-F282-04AC-FBCF-3B49C4872781}"/>
              </a:ext>
            </a:extLst>
          </p:cNvPr>
          <p:cNvSpPr txBox="1"/>
          <p:nvPr/>
        </p:nvSpPr>
        <p:spPr>
          <a:xfrm>
            <a:off x="9712675" y="1051519"/>
            <a:ext cx="1443024" cy="307777"/>
          </a:xfrm>
          <a:prstGeom prst="rect">
            <a:avLst/>
          </a:prstGeom>
          <a:noFill/>
        </p:spPr>
        <p:txBody>
          <a:bodyPr wrap="none" rtlCol="0">
            <a:spAutoFit/>
          </a:bodyPr>
          <a:lstStyle/>
          <a:p>
            <a:r>
              <a:rPr lang="en-US" sz="1400" dirty="0"/>
              <a:t>Situation is Fluid</a:t>
            </a:r>
          </a:p>
        </p:txBody>
      </p:sp>
      <p:sp>
        <p:nvSpPr>
          <p:cNvPr id="4" name="TextBox 3">
            <a:extLst>
              <a:ext uri="{FF2B5EF4-FFF2-40B4-BE49-F238E27FC236}">
                <a16:creationId xmlns:a16="http://schemas.microsoft.com/office/drawing/2014/main" id="{70DF6AB1-4E5A-2497-C9F6-FD734095E741}"/>
              </a:ext>
            </a:extLst>
          </p:cNvPr>
          <p:cNvSpPr txBox="1"/>
          <p:nvPr/>
        </p:nvSpPr>
        <p:spPr>
          <a:xfrm>
            <a:off x="1431401" y="5613282"/>
            <a:ext cx="9002786" cy="369332"/>
          </a:xfrm>
          <a:prstGeom prst="rect">
            <a:avLst/>
          </a:prstGeom>
          <a:solidFill>
            <a:srgbClr val="C00000"/>
          </a:solidFill>
        </p:spPr>
        <p:txBody>
          <a:bodyPr wrap="none" rtlCol="0">
            <a:spAutoFit/>
          </a:bodyPr>
          <a:lstStyle/>
          <a:p>
            <a:pPr algn="ctr"/>
            <a:r>
              <a:rPr lang="en-US" dirty="0">
                <a:solidFill>
                  <a:schemeClr val="bg1"/>
                </a:solidFill>
              </a:rPr>
              <a:t>If someone is concerned about public charge, they should consult an immigration attorney. </a:t>
            </a:r>
          </a:p>
        </p:txBody>
      </p:sp>
    </p:spTree>
    <p:extLst>
      <p:ext uri="{BB962C8B-B14F-4D97-AF65-F5344CB8AC3E}">
        <p14:creationId xmlns:p14="http://schemas.microsoft.com/office/powerpoint/2010/main" val="2764831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97982-E98C-8CC5-3160-C666556AA037}"/>
              </a:ext>
            </a:extLst>
          </p:cNvPr>
          <p:cNvSpPr>
            <a:spLocks noGrp="1"/>
          </p:cNvSpPr>
          <p:nvPr>
            <p:ph type="title"/>
          </p:nvPr>
        </p:nvSpPr>
        <p:spPr/>
        <p:txBody>
          <a:bodyPr/>
          <a:lstStyle/>
          <a:p>
            <a:r>
              <a:rPr lang="en-US" dirty="0"/>
              <a:t>Data security: Medicaid</a:t>
            </a:r>
          </a:p>
        </p:txBody>
      </p:sp>
      <p:sp>
        <p:nvSpPr>
          <p:cNvPr id="3" name="Text Placeholder 2">
            <a:extLst>
              <a:ext uri="{FF2B5EF4-FFF2-40B4-BE49-F238E27FC236}">
                <a16:creationId xmlns:a16="http://schemas.microsoft.com/office/drawing/2014/main" id="{0AEEB7F6-CD1B-A7D4-B5DE-DEDD744E481C}"/>
              </a:ext>
            </a:extLst>
          </p:cNvPr>
          <p:cNvSpPr>
            <a:spLocks noGrp="1"/>
          </p:cNvSpPr>
          <p:nvPr>
            <p:ph type="body" sz="quarter" idx="13"/>
          </p:nvPr>
        </p:nvSpPr>
        <p:spPr>
          <a:xfrm>
            <a:off x="6927273" y="1403927"/>
            <a:ext cx="4429702" cy="4241223"/>
          </a:xfrm>
        </p:spPr>
        <p:txBody>
          <a:bodyPr>
            <a:noAutofit/>
          </a:bodyPr>
          <a:lstStyle/>
          <a:p>
            <a:pPr marL="0" indent="0">
              <a:buNone/>
            </a:pPr>
            <a:r>
              <a:rPr lang="en-US" sz="1400" dirty="0"/>
              <a:t>Illinois has joined a coalition of other states in lawsuit challenging this data sharing: State of California v. US Department of Health and Hospital, 3:25-cv-05536 in Us District Court for the Northern District of California.</a:t>
            </a:r>
          </a:p>
          <a:p>
            <a:pPr marL="0" indent="0">
              <a:buNone/>
            </a:pPr>
            <a:r>
              <a:rPr lang="en-US" sz="1400" dirty="0"/>
              <a:t>Kinds of information we believe was shared:</a:t>
            </a:r>
          </a:p>
          <a:p>
            <a:r>
              <a:rPr lang="en-US" sz="1400" dirty="0"/>
              <a:t>Names</a:t>
            </a:r>
          </a:p>
          <a:p>
            <a:r>
              <a:rPr lang="en-US" sz="1400" dirty="0"/>
              <a:t>Birthdates</a:t>
            </a:r>
          </a:p>
          <a:p>
            <a:r>
              <a:rPr lang="en-US" sz="1400" dirty="0"/>
              <a:t>Addresses</a:t>
            </a:r>
          </a:p>
          <a:p>
            <a:r>
              <a:rPr lang="en-US" sz="1400" dirty="0"/>
              <a:t>Immigration status</a:t>
            </a:r>
          </a:p>
          <a:p>
            <a:r>
              <a:rPr lang="en-US" sz="1400" dirty="0"/>
              <a:t>Claims and benefits history (including types of services received)</a:t>
            </a:r>
          </a:p>
          <a:p>
            <a:pPr marL="0" indent="0">
              <a:buNone/>
            </a:pPr>
            <a:r>
              <a:rPr lang="en-US" sz="1400" dirty="0"/>
              <a:t>As of 8/12/25, judge agreed to preliminary injunction stopping current and future data sharing until either (1) the full case could be heard or (2) administrative rulemaking process properly implemented.</a:t>
            </a:r>
          </a:p>
        </p:txBody>
      </p:sp>
      <p:pic>
        <p:nvPicPr>
          <p:cNvPr id="5" name="Picture 4">
            <a:extLst>
              <a:ext uri="{FF2B5EF4-FFF2-40B4-BE49-F238E27FC236}">
                <a16:creationId xmlns:a16="http://schemas.microsoft.com/office/drawing/2014/main" id="{923C8F56-E734-D4EF-578E-657CFBA42589}"/>
              </a:ext>
            </a:extLst>
          </p:cNvPr>
          <p:cNvPicPr>
            <a:picLocks noChangeAspect="1"/>
          </p:cNvPicPr>
          <p:nvPr/>
        </p:nvPicPr>
        <p:blipFill>
          <a:blip r:embed="rId3"/>
          <a:srcRect t="22632" r="29043"/>
          <a:stretch>
            <a:fillRect/>
          </a:stretch>
        </p:blipFill>
        <p:spPr>
          <a:xfrm>
            <a:off x="835025" y="1443182"/>
            <a:ext cx="5761274" cy="3690551"/>
          </a:xfrm>
          <a:prstGeom prst="rect">
            <a:avLst/>
          </a:prstGeom>
        </p:spPr>
      </p:pic>
      <p:sp>
        <p:nvSpPr>
          <p:cNvPr id="6" name="TextBox 5">
            <a:extLst>
              <a:ext uri="{FF2B5EF4-FFF2-40B4-BE49-F238E27FC236}">
                <a16:creationId xmlns:a16="http://schemas.microsoft.com/office/drawing/2014/main" id="{B5DA100F-4D20-87E8-48BA-F52E21610C49}"/>
              </a:ext>
            </a:extLst>
          </p:cNvPr>
          <p:cNvSpPr txBox="1"/>
          <p:nvPr/>
        </p:nvSpPr>
        <p:spPr>
          <a:xfrm>
            <a:off x="258619" y="5177074"/>
            <a:ext cx="6668654" cy="276999"/>
          </a:xfrm>
          <a:prstGeom prst="rect">
            <a:avLst/>
          </a:prstGeom>
          <a:noFill/>
        </p:spPr>
        <p:txBody>
          <a:bodyPr wrap="square">
            <a:spAutoFit/>
          </a:bodyPr>
          <a:lstStyle/>
          <a:p>
            <a:r>
              <a:rPr lang="en-US" sz="1200" dirty="0"/>
              <a:t>https://apnews.com/article/immigration-medicaid-trump-ice-ab9c2267ce596089410387bfcb40eeb7</a:t>
            </a:r>
          </a:p>
        </p:txBody>
      </p:sp>
    </p:spTree>
    <p:extLst>
      <p:ext uri="{BB962C8B-B14F-4D97-AF65-F5344CB8AC3E}">
        <p14:creationId xmlns:p14="http://schemas.microsoft.com/office/powerpoint/2010/main" val="4194158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FD93B-F326-E699-A1A3-7EAE1C5CBAC3}"/>
              </a:ext>
            </a:extLst>
          </p:cNvPr>
          <p:cNvSpPr>
            <a:spLocks noGrp="1"/>
          </p:cNvSpPr>
          <p:nvPr>
            <p:ph type="title"/>
          </p:nvPr>
        </p:nvSpPr>
        <p:spPr/>
        <p:txBody>
          <a:bodyPr/>
          <a:lstStyle/>
          <a:p>
            <a:r>
              <a:rPr lang="en-US" dirty="0"/>
              <a:t>Data security: SNAP</a:t>
            </a:r>
          </a:p>
        </p:txBody>
      </p:sp>
      <p:sp>
        <p:nvSpPr>
          <p:cNvPr id="3" name="Text Placeholder 2">
            <a:extLst>
              <a:ext uri="{FF2B5EF4-FFF2-40B4-BE49-F238E27FC236}">
                <a16:creationId xmlns:a16="http://schemas.microsoft.com/office/drawing/2014/main" id="{CE609957-08F0-E523-5539-7A4510EDE094}"/>
              </a:ext>
            </a:extLst>
          </p:cNvPr>
          <p:cNvSpPr>
            <a:spLocks noGrp="1"/>
          </p:cNvSpPr>
          <p:nvPr>
            <p:ph type="body" sz="quarter" idx="13"/>
          </p:nvPr>
        </p:nvSpPr>
        <p:spPr>
          <a:xfrm>
            <a:off x="7028101" y="1690688"/>
            <a:ext cx="4816883" cy="5075524"/>
          </a:xfrm>
        </p:spPr>
        <p:txBody>
          <a:bodyPr>
            <a:normAutofit/>
          </a:bodyPr>
          <a:lstStyle/>
          <a:p>
            <a:pPr marL="0" indent="0">
              <a:buNone/>
            </a:pPr>
            <a:r>
              <a:rPr lang="en-US" sz="1400" dirty="0"/>
              <a:t>USDA originally gave states and EBT vendors until July 30th to produce data on anyone who even applied for SNAP since 1/1/20. They asked for data such as:</a:t>
            </a:r>
          </a:p>
          <a:p>
            <a:r>
              <a:rPr lang="en-US" sz="1400" dirty="0"/>
              <a:t>Names</a:t>
            </a:r>
          </a:p>
          <a:p>
            <a:r>
              <a:rPr lang="en-US" sz="1400" dirty="0"/>
              <a:t>Addresses</a:t>
            </a:r>
          </a:p>
          <a:p>
            <a:r>
              <a:rPr lang="en-US" sz="1400" dirty="0"/>
              <a:t>Social Security numbers</a:t>
            </a:r>
          </a:p>
          <a:p>
            <a:r>
              <a:rPr lang="en-US" sz="1400" dirty="0"/>
              <a:t>Citizenship status</a:t>
            </a:r>
          </a:p>
          <a:p>
            <a:r>
              <a:rPr lang="en-US" sz="1400" dirty="0"/>
              <a:t>Benefits received</a:t>
            </a:r>
          </a:p>
          <a:p>
            <a:pPr marL="0" indent="0">
              <a:buNone/>
            </a:pPr>
            <a:r>
              <a:rPr lang="en-US" sz="1400" dirty="0"/>
              <a:t>IL has joined 21 other states in a suit challenging this demand in the US District Court for the Northern District of CA, Case No. 3:25-cv-06310.</a:t>
            </a:r>
          </a:p>
          <a:p>
            <a:pPr marL="0" indent="0">
              <a:buNone/>
            </a:pPr>
            <a:r>
              <a:rPr lang="en-US" sz="1400" dirty="0"/>
              <a:t>Temporary restraining order signed 9/18/25 for plaintiff states (except NE). Hearing on preliminary injunction was 10/8/25.</a:t>
            </a:r>
          </a:p>
        </p:txBody>
      </p:sp>
      <p:pic>
        <p:nvPicPr>
          <p:cNvPr id="5" name="Picture 4">
            <a:extLst>
              <a:ext uri="{FF2B5EF4-FFF2-40B4-BE49-F238E27FC236}">
                <a16:creationId xmlns:a16="http://schemas.microsoft.com/office/drawing/2014/main" id="{B5CBA389-BA9D-159E-5A50-F494BE56A4A7}"/>
              </a:ext>
            </a:extLst>
          </p:cNvPr>
          <p:cNvPicPr>
            <a:picLocks noChangeAspect="1"/>
          </p:cNvPicPr>
          <p:nvPr/>
        </p:nvPicPr>
        <p:blipFill>
          <a:blip r:embed="rId2"/>
          <a:stretch>
            <a:fillRect/>
          </a:stretch>
        </p:blipFill>
        <p:spPr>
          <a:xfrm>
            <a:off x="835025" y="1690688"/>
            <a:ext cx="5235795" cy="3816359"/>
          </a:xfrm>
          <a:prstGeom prst="rect">
            <a:avLst/>
          </a:prstGeom>
        </p:spPr>
      </p:pic>
      <p:sp>
        <p:nvSpPr>
          <p:cNvPr id="7" name="TextBox 6">
            <a:extLst>
              <a:ext uri="{FF2B5EF4-FFF2-40B4-BE49-F238E27FC236}">
                <a16:creationId xmlns:a16="http://schemas.microsoft.com/office/drawing/2014/main" id="{125B23F0-C1B6-3863-6F80-12A8058CEDA8}"/>
              </a:ext>
            </a:extLst>
          </p:cNvPr>
          <p:cNvSpPr txBox="1"/>
          <p:nvPr/>
        </p:nvSpPr>
        <p:spPr>
          <a:xfrm>
            <a:off x="1339273" y="5506650"/>
            <a:ext cx="6528895" cy="276999"/>
          </a:xfrm>
          <a:prstGeom prst="rect">
            <a:avLst/>
          </a:prstGeom>
          <a:noFill/>
        </p:spPr>
        <p:txBody>
          <a:bodyPr wrap="square">
            <a:spAutoFit/>
          </a:bodyPr>
          <a:lstStyle/>
          <a:p>
            <a:r>
              <a:rPr lang="en-US" sz="1200" dirty="0"/>
              <a:t>https://www.npr.org/2025/07/28/nx-s1-5482842/snap-usda-privacy-lawsuit</a:t>
            </a:r>
          </a:p>
        </p:txBody>
      </p:sp>
    </p:spTree>
    <p:extLst>
      <p:ext uri="{BB962C8B-B14F-4D97-AF65-F5344CB8AC3E}">
        <p14:creationId xmlns:p14="http://schemas.microsoft.com/office/powerpoint/2010/main" val="2254824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ABD37-3450-41C2-0549-89F7C5ACE5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148B2A-5199-788D-BD39-A8E32FFC6878}"/>
              </a:ext>
            </a:extLst>
          </p:cNvPr>
          <p:cNvSpPr>
            <a:spLocks noGrp="1"/>
          </p:cNvSpPr>
          <p:nvPr>
            <p:ph type="title"/>
          </p:nvPr>
        </p:nvSpPr>
        <p:spPr/>
        <p:txBody>
          <a:bodyPr/>
          <a:lstStyle/>
          <a:p>
            <a:r>
              <a:rPr lang="en-US" dirty="0"/>
              <a:t>Data security: tanf</a:t>
            </a:r>
          </a:p>
        </p:txBody>
      </p:sp>
      <p:sp>
        <p:nvSpPr>
          <p:cNvPr id="3" name="Text Placeholder 2">
            <a:extLst>
              <a:ext uri="{FF2B5EF4-FFF2-40B4-BE49-F238E27FC236}">
                <a16:creationId xmlns:a16="http://schemas.microsoft.com/office/drawing/2014/main" id="{FCB2A369-2375-F979-980A-6617CF426BA1}"/>
              </a:ext>
            </a:extLst>
          </p:cNvPr>
          <p:cNvSpPr>
            <a:spLocks noGrp="1"/>
          </p:cNvSpPr>
          <p:nvPr>
            <p:ph type="body" sz="quarter" idx="13"/>
          </p:nvPr>
        </p:nvSpPr>
        <p:spPr>
          <a:xfrm>
            <a:off x="4232367" y="1690688"/>
            <a:ext cx="7612618" cy="3437124"/>
          </a:xfrm>
        </p:spPr>
        <p:txBody>
          <a:bodyPr>
            <a:normAutofit/>
          </a:bodyPr>
          <a:lstStyle/>
          <a:p>
            <a:pPr marL="0" indent="0">
              <a:buNone/>
            </a:pPr>
            <a:r>
              <a:rPr lang="en-US" sz="1400" dirty="0"/>
              <a:t>US Administration of Children and Families is proposing a rule that would allow the agency to send state TANF data to the Department of Homeland Security. </a:t>
            </a:r>
          </a:p>
          <a:p>
            <a:r>
              <a:rPr lang="en-US" sz="1400" dirty="0"/>
              <a:t>The kinds of data that could be shared is extensive</a:t>
            </a:r>
          </a:p>
          <a:p>
            <a:r>
              <a:rPr lang="en-US" sz="1400" dirty="0"/>
              <a:t>Data shared would not be limited to mixed-status families</a:t>
            </a:r>
          </a:p>
          <a:p>
            <a:endParaRPr lang="en-US" sz="1400" dirty="0"/>
          </a:p>
          <a:p>
            <a:pPr marL="0" indent="0">
              <a:buNone/>
            </a:pPr>
            <a:r>
              <a:rPr lang="en-US" sz="1400" dirty="0"/>
              <a:t>View Proposed Rule: </a:t>
            </a:r>
            <a:r>
              <a:rPr lang="en-US" sz="1400" dirty="0">
                <a:hlinkClick r:id="rId2"/>
              </a:rPr>
              <a:t>https://www.regulations.gov/docket/ACF-2026-0727/document</a:t>
            </a:r>
            <a:endParaRPr lang="en-US" sz="1400" dirty="0"/>
          </a:p>
          <a:p>
            <a:pPr marL="0" indent="0">
              <a:buNone/>
            </a:pPr>
            <a:r>
              <a:rPr lang="en-US" sz="1400" dirty="0"/>
              <a:t>The proposed rule is open for public comment until August 11, 2026</a:t>
            </a:r>
          </a:p>
        </p:txBody>
      </p:sp>
      <p:pic>
        <p:nvPicPr>
          <p:cNvPr id="6" name="Picture 5">
            <a:extLst>
              <a:ext uri="{FF2B5EF4-FFF2-40B4-BE49-F238E27FC236}">
                <a16:creationId xmlns:a16="http://schemas.microsoft.com/office/drawing/2014/main" id="{082181B8-B91C-2B81-B62D-1E8B01ABD7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65" y="1617488"/>
            <a:ext cx="3514391" cy="2487624"/>
          </a:xfrm>
          <a:prstGeom prst="rect">
            <a:avLst/>
          </a:prstGeom>
        </p:spPr>
      </p:pic>
    </p:spTree>
    <p:extLst>
      <p:ext uri="{BB962C8B-B14F-4D97-AF65-F5344CB8AC3E}">
        <p14:creationId xmlns:p14="http://schemas.microsoft.com/office/powerpoint/2010/main" val="533572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5401D-4962-E534-7B80-1B3E3EF0456F}"/>
              </a:ext>
            </a:extLst>
          </p:cNvPr>
          <p:cNvSpPr>
            <a:spLocks noGrp="1"/>
          </p:cNvSpPr>
          <p:nvPr>
            <p:ph type="title"/>
          </p:nvPr>
        </p:nvSpPr>
        <p:spPr/>
        <p:txBody>
          <a:bodyPr/>
          <a:lstStyle/>
          <a:p>
            <a:r>
              <a:rPr lang="en-US" dirty="0"/>
              <a:t>So, who is eligible?</a:t>
            </a:r>
          </a:p>
        </p:txBody>
      </p:sp>
      <p:sp>
        <p:nvSpPr>
          <p:cNvPr id="3" name="Text Placeholder 2">
            <a:extLst>
              <a:ext uri="{FF2B5EF4-FFF2-40B4-BE49-F238E27FC236}">
                <a16:creationId xmlns:a16="http://schemas.microsoft.com/office/drawing/2014/main" id="{A3AF598C-C063-C16C-034C-AC391AA0B7C4}"/>
              </a:ext>
            </a:extLst>
          </p:cNvPr>
          <p:cNvSpPr>
            <a:spLocks noGrp="1"/>
          </p:cNvSpPr>
          <p:nvPr>
            <p:ph type="body" sz="quarter" idx="13"/>
          </p:nvPr>
        </p:nvSpPr>
        <p:spPr/>
        <p:txBody>
          <a:bodyPr/>
          <a:lstStyle/>
          <a:p>
            <a:r>
              <a:rPr lang="en-US" dirty="0"/>
              <a:t>First, we will look at what has changed for SNAP and what is soon changing for Medicaid</a:t>
            </a:r>
          </a:p>
          <a:p>
            <a:r>
              <a:rPr lang="en-US" dirty="0"/>
              <a:t>Second, we will give an overview of who is eligible for what programs</a:t>
            </a:r>
          </a:p>
          <a:p>
            <a:r>
              <a:rPr lang="en-US" dirty="0"/>
              <a:t>Third, we will dive deeper into programs specifically for non-citizens</a:t>
            </a:r>
          </a:p>
          <a:p>
            <a:endParaRPr lang="en-US" dirty="0"/>
          </a:p>
        </p:txBody>
      </p:sp>
    </p:spTree>
    <p:extLst>
      <p:ext uri="{BB962C8B-B14F-4D97-AF65-F5344CB8AC3E}">
        <p14:creationId xmlns:p14="http://schemas.microsoft.com/office/powerpoint/2010/main" val="733991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41B1F-C15B-A600-BAB0-F94DD75633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840A85-B7E3-2996-0E33-1D4EE6921356}"/>
              </a:ext>
            </a:extLst>
          </p:cNvPr>
          <p:cNvSpPr>
            <a:spLocks noGrp="1"/>
          </p:cNvSpPr>
          <p:nvPr>
            <p:ph type="title"/>
          </p:nvPr>
        </p:nvSpPr>
        <p:spPr>
          <a:xfrm>
            <a:off x="838199" y="156974"/>
            <a:ext cx="10515600" cy="1325563"/>
          </a:xfrm>
        </p:spPr>
        <p:txBody>
          <a:bodyPr>
            <a:normAutofit/>
          </a:bodyPr>
          <a:lstStyle/>
          <a:p>
            <a:r>
              <a:rPr lang="en-US" sz="3600" dirty="0"/>
              <a:t>A few other things Before we get started</a:t>
            </a:r>
          </a:p>
        </p:txBody>
      </p:sp>
      <p:pic>
        <p:nvPicPr>
          <p:cNvPr id="5" name="Picture 4">
            <a:extLst>
              <a:ext uri="{FF2B5EF4-FFF2-40B4-BE49-F238E27FC236}">
                <a16:creationId xmlns:a16="http://schemas.microsoft.com/office/drawing/2014/main" id="{452F497A-3E72-6475-A9A1-356F6F1F403C}"/>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05622" y="3123337"/>
            <a:ext cx="6985886" cy="2551486"/>
          </a:xfrm>
          <a:prstGeom prst="rect">
            <a:avLst/>
          </a:prstGeom>
        </p:spPr>
      </p:pic>
      <p:pic>
        <p:nvPicPr>
          <p:cNvPr id="7" name="Picture 6">
            <a:extLst>
              <a:ext uri="{FF2B5EF4-FFF2-40B4-BE49-F238E27FC236}">
                <a16:creationId xmlns:a16="http://schemas.microsoft.com/office/drawing/2014/main" id="{B950F40F-7E14-2228-10A0-94AC95C409CF}"/>
              </a:ext>
            </a:extLst>
          </p:cNvPr>
          <p:cNvPicPr>
            <a:picLocks noChangeAspect="1"/>
          </p:cNvPicPr>
          <p:nvPr/>
        </p:nvPicPr>
        <p:blipFill>
          <a:blip r:embed="rId3"/>
          <a:stretch>
            <a:fillRect/>
          </a:stretch>
        </p:blipFill>
        <p:spPr>
          <a:xfrm>
            <a:off x="8271107" y="1412394"/>
            <a:ext cx="2943636" cy="847843"/>
          </a:xfrm>
          <a:prstGeom prst="rect">
            <a:avLst/>
          </a:prstGeom>
        </p:spPr>
      </p:pic>
      <p:sp>
        <p:nvSpPr>
          <p:cNvPr id="3" name="Rectangle 2">
            <a:extLst>
              <a:ext uri="{FF2B5EF4-FFF2-40B4-BE49-F238E27FC236}">
                <a16:creationId xmlns:a16="http://schemas.microsoft.com/office/drawing/2014/main" id="{319E0FE6-816C-8D7F-1A22-A915273460E0}"/>
              </a:ext>
            </a:extLst>
          </p:cNvPr>
          <p:cNvSpPr/>
          <p:nvPr/>
        </p:nvSpPr>
        <p:spPr>
          <a:xfrm>
            <a:off x="645948" y="1391034"/>
            <a:ext cx="1830471" cy="1689103"/>
          </a:xfrm>
          <a:prstGeom prst="rect">
            <a:avLst/>
          </a:prstGeom>
          <a:solidFill>
            <a:srgbClr val="EB4321"/>
          </a:solidFill>
          <a:ln w="12700" cap="flat" cmpd="sng" algn="ctr">
            <a:solidFill>
              <a:prstClr val="white">
                <a:hueOff val="0"/>
                <a:satOff val="0"/>
                <a:lumOff val="0"/>
                <a:alphaOff val="0"/>
              </a:prstClr>
            </a:solidFill>
            <a:prstDash val="solid"/>
            <a:miter lim="800000"/>
          </a:ln>
          <a:effectLst/>
        </p:spPr>
        <p:txBody>
          <a:bodyPr spcFirstLastPara="0" vert="horz" wrap="square" lIns="30480" tIns="22860" rIns="30480" bIns="22860" numCol="1" spcCol="1270" anchor="t" anchorCtr="0">
            <a:noAutofit/>
          </a:bodyPr>
          <a:lstStyle/>
          <a:p>
            <a:pPr algn="ctr"/>
            <a:r>
              <a:rPr lang="en-US" sz="2000" u="sng" dirty="0">
                <a:solidFill>
                  <a:schemeClr val="bg1"/>
                </a:solidFill>
              </a:rPr>
              <a:t>Food Assistance</a:t>
            </a:r>
          </a:p>
          <a:p>
            <a:pPr algn="ctr"/>
            <a:endParaRPr lang="en-US" sz="1400" dirty="0">
              <a:solidFill>
                <a:schemeClr val="bg1"/>
              </a:solidFill>
            </a:endParaRPr>
          </a:p>
          <a:p>
            <a:pPr algn="ctr"/>
            <a:r>
              <a:rPr lang="en-US" sz="1400" dirty="0">
                <a:solidFill>
                  <a:schemeClr val="bg1"/>
                </a:solidFill>
              </a:rPr>
              <a:t>Issued on LINK card; only for purchasing food (usually only unprepared food)</a:t>
            </a:r>
          </a:p>
        </p:txBody>
      </p:sp>
      <p:sp>
        <p:nvSpPr>
          <p:cNvPr id="4" name="Rectangle 3">
            <a:extLst>
              <a:ext uri="{FF2B5EF4-FFF2-40B4-BE49-F238E27FC236}">
                <a16:creationId xmlns:a16="http://schemas.microsoft.com/office/drawing/2014/main" id="{C14C9DFE-A7D4-3593-A577-88F36A454923}"/>
              </a:ext>
            </a:extLst>
          </p:cNvPr>
          <p:cNvSpPr/>
          <p:nvPr/>
        </p:nvSpPr>
        <p:spPr>
          <a:xfrm>
            <a:off x="2581438" y="1391034"/>
            <a:ext cx="2819237" cy="1689103"/>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000" u="sng" dirty="0"/>
              <a:t>Medical Assistance</a:t>
            </a:r>
          </a:p>
          <a:p>
            <a:pPr algn="ctr"/>
            <a:endParaRPr lang="en-US" sz="1400" dirty="0"/>
          </a:p>
          <a:p>
            <a:pPr algn="ctr"/>
            <a:r>
              <a:rPr lang="en-US" sz="1400" dirty="0"/>
              <a:t>All but MSP: pays for doctor’s visits, hospital stays, prescription drugs</a:t>
            </a:r>
          </a:p>
        </p:txBody>
      </p:sp>
      <p:sp>
        <p:nvSpPr>
          <p:cNvPr id="6" name="Rectangle 5">
            <a:extLst>
              <a:ext uri="{FF2B5EF4-FFF2-40B4-BE49-F238E27FC236}">
                <a16:creationId xmlns:a16="http://schemas.microsoft.com/office/drawing/2014/main" id="{D85BA535-3CF5-2A40-3AE9-BD3F86A39E2F}"/>
              </a:ext>
            </a:extLst>
          </p:cNvPr>
          <p:cNvSpPr/>
          <p:nvPr/>
        </p:nvSpPr>
        <p:spPr>
          <a:xfrm>
            <a:off x="5505694" y="1412394"/>
            <a:ext cx="1914362" cy="1667743"/>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000" u="sng" dirty="0"/>
              <a:t>Cash Assistance</a:t>
            </a:r>
          </a:p>
          <a:p>
            <a:pPr algn="ctr"/>
            <a:endParaRPr lang="en-US" sz="1400" dirty="0"/>
          </a:p>
          <a:p>
            <a:pPr algn="ctr"/>
            <a:r>
              <a:rPr lang="en-US" sz="1400" dirty="0"/>
              <a:t>Issued on LINK card or direct deposit; can be used for nearly any purpose</a:t>
            </a:r>
          </a:p>
        </p:txBody>
      </p:sp>
      <p:sp>
        <p:nvSpPr>
          <p:cNvPr id="9" name="TextBox 8">
            <a:extLst>
              <a:ext uri="{FF2B5EF4-FFF2-40B4-BE49-F238E27FC236}">
                <a16:creationId xmlns:a16="http://schemas.microsoft.com/office/drawing/2014/main" id="{E98978E5-5256-DD60-68E0-0E0C93413589}"/>
              </a:ext>
            </a:extLst>
          </p:cNvPr>
          <p:cNvSpPr txBox="1"/>
          <p:nvPr/>
        </p:nvSpPr>
        <p:spPr>
          <a:xfrm>
            <a:off x="7917979" y="2429396"/>
            <a:ext cx="3859824" cy="3016210"/>
          </a:xfrm>
          <a:prstGeom prst="rect">
            <a:avLst/>
          </a:prstGeom>
          <a:noFill/>
        </p:spPr>
        <p:txBody>
          <a:bodyPr wrap="square">
            <a:spAutoFit/>
          </a:bodyPr>
          <a:lstStyle/>
          <a:p>
            <a:pPr>
              <a:spcAft>
                <a:spcPts val="1200"/>
              </a:spcAft>
            </a:pPr>
            <a:r>
              <a:rPr lang="en-US" sz="1400" dirty="0"/>
              <a:t>Why this matters:</a:t>
            </a:r>
          </a:p>
          <a:p>
            <a:pPr marL="285750" indent="-285750">
              <a:spcAft>
                <a:spcPts val="1200"/>
              </a:spcAft>
              <a:buFont typeface="Arial" panose="020B0604020202020204" pitchFamily="34" charset="0"/>
              <a:buChar char="•"/>
            </a:pPr>
            <a:r>
              <a:rPr lang="en-US" sz="1400" b="1" dirty="0"/>
              <a:t>HR1 is a FEDERAL rule change so it can only impact programs that are federally funded</a:t>
            </a:r>
          </a:p>
          <a:p>
            <a:pPr marL="285750" indent="-285750">
              <a:spcAft>
                <a:spcPts val="1200"/>
              </a:spcAft>
              <a:buFont typeface="Arial" panose="020B0604020202020204" pitchFamily="34" charset="0"/>
              <a:buChar char="•"/>
            </a:pPr>
            <a:endParaRPr lang="en-US" sz="1400" dirty="0"/>
          </a:p>
          <a:p>
            <a:pPr>
              <a:spcAft>
                <a:spcPts val="1200"/>
              </a:spcAft>
            </a:pPr>
            <a:r>
              <a:rPr lang="en-US" sz="1400" dirty="0"/>
              <a:t>Note before we proceed:</a:t>
            </a:r>
          </a:p>
          <a:p>
            <a:pPr>
              <a:spcAft>
                <a:spcPts val="1200"/>
              </a:spcAft>
            </a:pPr>
            <a:r>
              <a:rPr lang="en-US" sz="1400" dirty="0"/>
              <a:t>We could not include all immigrant categories in this presentation. If a category is not listed, we recommend reviewing rules (or email Gwynne) with questions.</a:t>
            </a:r>
          </a:p>
          <a:p>
            <a:pPr>
              <a:spcAft>
                <a:spcPts val="1200"/>
              </a:spcAft>
            </a:pPr>
            <a:endParaRPr lang="en-US" sz="1400" dirty="0"/>
          </a:p>
        </p:txBody>
      </p:sp>
    </p:spTree>
    <p:extLst>
      <p:ext uri="{BB962C8B-B14F-4D97-AF65-F5344CB8AC3E}">
        <p14:creationId xmlns:p14="http://schemas.microsoft.com/office/powerpoint/2010/main" val="1300545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4711E-1DE9-FB80-5B2E-CB803139F84C}"/>
              </a:ext>
            </a:extLst>
          </p:cNvPr>
          <p:cNvSpPr>
            <a:spLocks noGrp="1"/>
          </p:cNvSpPr>
          <p:nvPr>
            <p:ph type="title"/>
          </p:nvPr>
        </p:nvSpPr>
        <p:spPr>
          <a:xfrm>
            <a:off x="838200" y="298450"/>
            <a:ext cx="10515600" cy="1325563"/>
          </a:xfrm>
        </p:spPr>
        <p:txBody>
          <a:bodyPr>
            <a:normAutofit/>
          </a:bodyPr>
          <a:lstStyle/>
          <a:p>
            <a:r>
              <a:rPr lang="en-US" sz="4000" dirty="0"/>
              <a:t>Non-citizens Eligible for </a:t>
            </a:r>
            <a:r>
              <a:rPr lang="en-US" sz="4000" dirty="0">
                <a:highlight>
                  <a:srgbClr val="FFFF00"/>
                </a:highlight>
              </a:rPr>
              <a:t>SNAP</a:t>
            </a:r>
            <a:r>
              <a:rPr lang="en-US" sz="4000" dirty="0"/>
              <a:t> as of 4/1</a:t>
            </a:r>
          </a:p>
        </p:txBody>
      </p:sp>
      <p:sp>
        <p:nvSpPr>
          <p:cNvPr id="3" name="Text Placeholder 2">
            <a:extLst>
              <a:ext uri="{FF2B5EF4-FFF2-40B4-BE49-F238E27FC236}">
                <a16:creationId xmlns:a16="http://schemas.microsoft.com/office/drawing/2014/main" id="{79863DBE-1AFC-1510-1B6A-B303C6B5ADB9}"/>
              </a:ext>
            </a:extLst>
          </p:cNvPr>
          <p:cNvSpPr>
            <a:spLocks noGrp="1"/>
          </p:cNvSpPr>
          <p:nvPr>
            <p:ph type="body" sz="quarter" idx="13"/>
          </p:nvPr>
        </p:nvSpPr>
        <p:spPr>
          <a:xfrm>
            <a:off x="657226" y="1690688"/>
            <a:ext cx="2562224" cy="4178300"/>
          </a:xfrm>
        </p:spPr>
        <p:txBody>
          <a:bodyPr>
            <a:normAutofit/>
          </a:bodyPr>
          <a:lstStyle/>
          <a:p>
            <a:r>
              <a:rPr lang="en-US" sz="1600" dirty="0"/>
              <a:t>Cuban-Haitian Entrants admitted on or after 04/21/1980;</a:t>
            </a:r>
          </a:p>
          <a:p>
            <a:r>
              <a:rPr lang="en-US" sz="1600" dirty="0"/>
              <a:t>People who reside lawfully in the United States under COFA;</a:t>
            </a:r>
          </a:p>
          <a:p>
            <a:r>
              <a:rPr lang="en-US" sz="1600" dirty="0"/>
              <a:t>Lawful Permanent Residents (LPRs) who have lived in the U.S. for at least 5 years as an LPR, with these exceptions:</a:t>
            </a:r>
          </a:p>
          <a:p>
            <a:endParaRPr lang="en-US" dirty="0"/>
          </a:p>
        </p:txBody>
      </p:sp>
      <p:graphicFrame>
        <p:nvGraphicFramePr>
          <p:cNvPr id="6" name="Diagram 5">
            <a:extLst>
              <a:ext uri="{FF2B5EF4-FFF2-40B4-BE49-F238E27FC236}">
                <a16:creationId xmlns:a16="http://schemas.microsoft.com/office/drawing/2014/main" id="{E35D825A-C650-3680-1143-3CFD5A264668}"/>
              </a:ext>
            </a:extLst>
          </p:cNvPr>
          <p:cNvGraphicFramePr/>
          <p:nvPr>
            <p:extLst>
              <p:ext uri="{D42A27DB-BD31-4B8C-83A1-F6EECF244321}">
                <p14:modId xmlns:p14="http://schemas.microsoft.com/office/powerpoint/2010/main" val="1268136827"/>
              </p:ext>
            </p:extLst>
          </p:nvPr>
        </p:nvGraphicFramePr>
        <p:xfrm>
          <a:off x="3400425" y="1285875"/>
          <a:ext cx="8569325" cy="4486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8" name="Straight Arrow Connector 7">
            <a:extLst>
              <a:ext uri="{FF2B5EF4-FFF2-40B4-BE49-F238E27FC236}">
                <a16:creationId xmlns:a16="http://schemas.microsoft.com/office/drawing/2014/main" id="{1B2A1622-C439-FDDB-2A30-8804A249A271}"/>
              </a:ext>
            </a:extLst>
          </p:cNvPr>
          <p:cNvCxnSpPr/>
          <p:nvPr/>
        </p:nvCxnSpPr>
        <p:spPr>
          <a:xfrm flipV="1">
            <a:off x="2305050" y="4305300"/>
            <a:ext cx="1095375" cy="1714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C20EE6E-C125-760F-607F-4BC494A180F8}"/>
              </a:ext>
            </a:extLst>
          </p:cNvPr>
          <p:cNvCxnSpPr>
            <a:cxnSpLocks/>
          </p:cNvCxnSpPr>
          <p:nvPr/>
        </p:nvCxnSpPr>
        <p:spPr>
          <a:xfrm>
            <a:off x="2305050" y="4543425"/>
            <a:ext cx="4295775" cy="190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31" name="Citations"/>
          <p:cNvSpPr txBox="1"/>
          <p:nvPr/>
        </p:nvSpPr>
        <p:spPr>
          <a:xfrm>
            <a:off x="471055" y="6182280"/>
            <a:ext cx="10500000" cy="435720"/>
          </a:xfrm>
          <a:prstGeom prst="rect">
            <a:avLst/>
          </a:prstGeom>
          <a:noFill/>
        </p:spPr>
        <p:txBody>
          <a:bodyPr wrap="square" rtlCol="0">
            <a:spAutoFit/>
          </a:bodyPr>
          <a:lstStyle/>
          <a:p>
            <a:r>
              <a:rPr lang="en-US" sz="800" dirty="0">
                <a:solidFill>
                  <a:schemeClr val="bg1"/>
                </a:solidFill>
              </a:rPr>
              <a:t>Sources: P.L. 119-21 (H.R.1); 8 U.S.C. 1612(a), 1613; 7 C.F.R. 273.4</a:t>
            </a:r>
          </a:p>
          <a:p>
            <a:r>
              <a:rPr lang="en-US" sz="800" dirty="0">
                <a:solidFill>
                  <a:schemeClr val="bg1"/>
                </a:solidFill>
              </a:rPr>
              <a:t>IDHS PM 03-01-02: https://www.dhs.state.il.us/page.aspx?item=13098</a:t>
            </a:r>
          </a:p>
          <a:p>
            <a:r>
              <a:rPr lang="en-US" sz="800" dirty="0">
                <a:solidFill>
                  <a:schemeClr val="bg1"/>
                </a:solidFill>
              </a:rPr>
              <a:t>Policy Memo 3/31/26, Changes to SNAP Eligibility for Certain Non-Citizens: https://www.dhs.state.il.us/page.aspx?item=175231</a:t>
            </a:r>
          </a:p>
        </p:txBody>
      </p:sp>
    </p:spTree>
    <p:extLst>
      <p:ext uri="{BB962C8B-B14F-4D97-AF65-F5344CB8AC3E}">
        <p14:creationId xmlns:p14="http://schemas.microsoft.com/office/powerpoint/2010/main" val="2963579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BC874-E509-5F58-B252-81C374007F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3AF5A1-01F3-8EF0-839A-6F314AEAB384}"/>
              </a:ext>
            </a:extLst>
          </p:cNvPr>
          <p:cNvSpPr>
            <a:spLocks noGrp="1"/>
          </p:cNvSpPr>
          <p:nvPr>
            <p:ph type="title"/>
          </p:nvPr>
        </p:nvSpPr>
        <p:spPr>
          <a:xfrm>
            <a:off x="838200" y="237276"/>
            <a:ext cx="10515600" cy="1325563"/>
          </a:xfrm>
        </p:spPr>
        <p:txBody>
          <a:bodyPr>
            <a:normAutofit/>
          </a:bodyPr>
          <a:lstStyle/>
          <a:p>
            <a:r>
              <a:rPr lang="en-US" sz="4000" dirty="0"/>
              <a:t>Non-citizens Eligible for </a:t>
            </a:r>
            <a:r>
              <a:rPr lang="en-US" sz="4000" dirty="0">
                <a:highlight>
                  <a:srgbClr val="FFFF00"/>
                </a:highlight>
              </a:rPr>
              <a:t>Medicaid</a:t>
            </a:r>
            <a:r>
              <a:rPr lang="en-US" sz="4000" dirty="0"/>
              <a:t> starting 10/1</a:t>
            </a:r>
          </a:p>
        </p:txBody>
      </p:sp>
      <p:sp>
        <p:nvSpPr>
          <p:cNvPr id="3" name="Text Placeholder 2">
            <a:extLst>
              <a:ext uri="{FF2B5EF4-FFF2-40B4-BE49-F238E27FC236}">
                <a16:creationId xmlns:a16="http://schemas.microsoft.com/office/drawing/2014/main" id="{238E1A2B-F1C0-194C-8FD7-D1C133F28BBB}"/>
              </a:ext>
            </a:extLst>
          </p:cNvPr>
          <p:cNvSpPr>
            <a:spLocks noGrp="1"/>
          </p:cNvSpPr>
          <p:nvPr>
            <p:ph type="body" sz="quarter" idx="13"/>
          </p:nvPr>
        </p:nvSpPr>
        <p:spPr>
          <a:xfrm>
            <a:off x="657226" y="1690688"/>
            <a:ext cx="2562224" cy="4178300"/>
          </a:xfrm>
        </p:spPr>
        <p:txBody>
          <a:bodyPr>
            <a:normAutofit/>
          </a:bodyPr>
          <a:lstStyle/>
          <a:p>
            <a:r>
              <a:rPr lang="en-US" sz="1600" dirty="0"/>
              <a:t>Cuban-Haitian Entrants admitted on or after 04/21/1980;</a:t>
            </a:r>
          </a:p>
          <a:p>
            <a:r>
              <a:rPr lang="en-US" sz="1600" dirty="0"/>
              <a:t>People who reside lawfully in the United States under COFA;</a:t>
            </a:r>
          </a:p>
          <a:p>
            <a:r>
              <a:rPr lang="en-US" sz="1600" dirty="0"/>
              <a:t>Children under 19*;</a:t>
            </a:r>
          </a:p>
          <a:p>
            <a:r>
              <a:rPr lang="en-US" sz="1600" dirty="0"/>
              <a:t>Pregnant Individuals*;</a:t>
            </a:r>
          </a:p>
          <a:p>
            <a:r>
              <a:rPr lang="en-US" sz="1600" dirty="0"/>
              <a:t>Lawful Permanent Residents (LPRs) who have lived in the U.S. for at least 5 years as an LPR, with these exceptions:</a:t>
            </a:r>
          </a:p>
          <a:p>
            <a:endParaRPr lang="en-US" dirty="0"/>
          </a:p>
        </p:txBody>
      </p:sp>
      <p:graphicFrame>
        <p:nvGraphicFramePr>
          <p:cNvPr id="6" name="Diagram 5">
            <a:extLst>
              <a:ext uri="{FF2B5EF4-FFF2-40B4-BE49-F238E27FC236}">
                <a16:creationId xmlns:a16="http://schemas.microsoft.com/office/drawing/2014/main" id="{B2D0D161-7670-8784-1CD1-9C75D5EA20A5}"/>
              </a:ext>
            </a:extLst>
          </p:cNvPr>
          <p:cNvGraphicFramePr/>
          <p:nvPr>
            <p:extLst>
              <p:ext uri="{D42A27DB-BD31-4B8C-83A1-F6EECF244321}">
                <p14:modId xmlns:p14="http://schemas.microsoft.com/office/powerpoint/2010/main" val="431456800"/>
              </p:ext>
            </p:extLst>
          </p:nvPr>
        </p:nvGraphicFramePr>
        <p:xfrm>
          <a:off x="3400425" y="1285875"/>
          <a:ext cx="8569325" cy="4486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8" name="Straight Arrow Connector 7">
            <a:extLst>
              <a:ext uri="{FF2B5EF4-FFF2-40B4-BE49-F238E27FC236}">
                <a16:creationId xmlns:a16="http://schemas.microsoft.com/office/drawing/2014/main" id="{2268DCCA-3F93-512A-41DC-E756AC294C57}"/>
              </a:ext>
            </a:extLst>
          </p:cNvPr>
          <p:cNvCxnSpPr/>
          <p:nvPr/>
        </p:nvCxnSpPr>
        <p:spPr>
          <a:xfrm flipV="1">
            <a:off x="2762250" y="3967108"/>
            <a:ext cx="1095375" cy="1714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7C25B34-1950-5511-6E65-55D29B5EEEF3}"/>
              </a:ext>
            </a:extLst>
          </p:cNvPr>
          <p:cNvCxnSpPr>
            <a:cxnSpLocks/>
          </p:cNvCxnSpPr>
          <p:nvPr/>
        </p:nvCxnSpPr>
        <p:spPr>
          <a:xfrm>
            <a:off x="2573064" y="5059308"/>
            <a:ext cx="4295775" cy="190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31" name="Citations"/>
          <p:cNvSpPr txBox="1"/>
          <p:nvPr/>
        </p:nvSpPr>
        <p:spPr>
          <a:xfrm>
            <a:off x="461530" y="5931633"/>
            <a:ext cx="10500000" cy="830997"/>
          </a:xfrm>
          <a:prstGeom prst="rect">
            <a:avLst/>
          </a:prstGeom>
          <a:noFill/>
        </p:spPr>
        <p:txBody>
          <a:bodyPr wrap="square" rtlCol="0">
            <a:spAutoFit/>
          </a:bodyPr>
          <a:lstStyle/>
          <a:p>
            <a:r>
              <a:rPr lang="en-US" sz="800" dirty="0">
                <a:solidFill>
                  <a:schemeClr val="bg1"/>
                </a:solidFill>
              </a:rPr>
              <a:t>* Technically, HR1 also eliminated immigrant eligibility for these categories too; but since IL uses a special federal waiver to provide medical to all children and pregnant people, eligibility for these programs </a:t>
            </a:r>
          </a:p>
          <a:p>
            <a:r>
              <a:rPr lang="en-US" sz="800" dirty="0">
                <a:solidFill>
                  <a:schemeClr val="bg1"/>
                </a:solidFill>
              </a:rPr>
              <a:t>Is effectively unchanged from the point of view of those receiving benefits.</a:t>
            </a:r>
          </a:p>
          <a:p>
            <a:endParaRPr lang="en-US" sz="800" dirty="0">
              <a:solidFill>
                <a:schemeClr val="bg1"/>
              </a:solidFill>
            </a:endParaRPr>
          </a:p>
          <a:p>
            <a:r>
              <a:rPr lang="en-US" sz="800" dirty="0">
                <a:solidFill>
                  <a:schemeClr val="bg1"/>
                </a:solidFill>
              </a:rPr>
              <a:t>Sources: P.L. 119-21 sec. 71109; Soc. Sec. Act sec. 1903(v)(5), 42 U.S.C. 1396b(v); 8 U.S.C. 1613</a:t>
            </a:r>
          </a:p>
          <a:p>
            <a:r>
              <a:rPr lang="en-US" sz="800" dirty="0">
                <a:solidFill>
                  <a:schemeClr val="bg1"/>
                </a:solidFill>
              </a:rPr>
              <a:t>CMS SHO #26-001 (4/8/26): https://www.medicaid.gov/federal-policy-guidance/downloads/sho26001.pdf</a:t>
            </a:r>
          </a:p>
          <a:p>
            <a:r>
              <a:rPr lang="en-US" sz="800" dirty="0">
                <a:solidFill>
                  <a:schemeClr val="bg1"/>
                </a:solidFill>
              </a:rPr>
              <a:t>IDHS Action Memo 7/14/26, H.R.1 Noncitizen Medicaid Changes: https://www.dhs.state.il.us/page.aspx?item=179441</a:t>
            </a:r>
          </a:p>
        </p:txBody>
      </p:sp>
    </p:spTree>
    <p:extLst>
      <p:ext uri="{BB962C8B-B14F-4D97-AF65-F5344CB8AC3E}">
        <p14:creationId xmlns:p14="http://schemas.microsoft.com/office/powerpoint/2010/main" val="2341161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709DC7-59C6-16A0-DB35-0F645CC6F345}"/>
              </a:ext>
            </a:extLst>
          </p:cNvPr>
          <p:cNvSpPr txBox="1">
            <a:spLocks/>
          </p:cNvSpPr>
          <p:nvPr/>
        </p:nvSpPr>
        <p:spPr>
          <a:xfrm>
            <a:off x="838200" y="23727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cap="all" baseline="0">
                <a:solidFill>
                  <a:schemeClr val="tx1"/>
                </a:solidFill>
                <a:latin typeface="+mj-lt"/>
                <a:ea typeface="+mj-ea"/>
                <a:cs typeface="+mj-cs"/>
              </a:defRPr>
            </a:lvl1pPr>
          </a:lstStyle>
          <a:p>
            <a:r>
              <a:rPr lang="en-US" sz="4000" dirty="0"/>
              <a:t>Non-citizens Eligible for </a:t>
            </a:r>
            <a:r>
              <a:rPr lang="en-US" sz="4000" dirty="0">
                <a:highlight>
                  <a:srgbClr val="FFFF00"/>
                </a:highlight>
              </a:rPr>
              <a:t>Medicaid</a:t>
            </a:r>
            <a:r>
              <a:rPr lang="en-US" sz="4000" dirty="0"/>
              <a:t> starting 10/1</a:t>
            </a:r>
          </a:p>
        </p:txBody>
      </p:sp>
      <p:pic>
        <p:nvPicPr>
          <p:cNvPr id="6" name="Picture 5">
            <a:extLst>
              <a:ext uri="{FF2B5EF4-FFF2-40B4-BE49-F238E27FC236}">
                <a16:creationId xmlns:a16="http://schemas.microsoft.com/office/drawing/2014/main" id="{50E3344E-E0EB-B69A-8660-54F01866EEDD}"/>
              </a:ext>
            </a:extLst>
          </p:cNvPr>
          <p:cNvPicPr>
            <a:picLocks noChangeAspect="1"/>
          </p:cNvPicPr>
          <p:nvPr/>
        </p:nvPicPr>
        <p:blipFill>
          <a:blip r:embed="rId2"/>
          <a:stretch>
            <a:fillRect/>
          </a:stretch>
        </p:blipFill>
        <p:spPr>
          <a:xfrm>
            <a:off x="838200" y="1562839"/>
            <a:ext cx="4449117" cy="4074524"/>
          </a:xfrm>
          <a:prstGeom prst="rect">
            <a:avLst/>
          </a:prstGeom>
        </p:spPr>
      </p:pic>
      <p:sp>
        <p:nvSpPr>
          <p:cNvPr id="7" name="Text Placeholder 2">
            <a:extLst>
              <a:ext uri="{FF2B5EF4-FFF2-40B4-BE49-F238E27FC236}">
                <a16:creationId xmlns:a16="http://schemas.microsoft.com/office/drawing/2014/main" id="{D6465F4C-D7E1-9291-45A0-4AD52ACC2F78}"/>
              </a:ext>
            </a:extLst>
          </p:cNvPr>
          <p:cNvSpPr>
            <a:spLocks noGrp="1"/>
          </p:cNvSpPr>
          <p:nvPr>
            <p:ph type="body" sz="quarter" idx="13"/>
          </p:nvPr>
        </p:nvSpPr>
        <p:spPr>
          <a:xfrm>
            <a:off x="5758334" y="1339850"/>
            <a:ext cx="5403652" cy="4178300"/>
          </a:xfrm>
        </p:spPr>
        <p:txBody>
          <a:bodyPr>
            <a:normAutofit/>
          </a:bodyPr>
          <a:lstStyle/>
          <a:p>
            <a:pPr marL="0" indent="0">
              <a:buNone/>
            </a:pPr>
            <a:r>
              <a:rPr lang="en-US" sz="1400" dirty="0"/>
              <a:t>What you can do:</a:t>
            </a:r>
          </a:p>
          <a:p>
            <a:r>
              <a:rPr lang="en-US" sz="1400" dirty="0"/>
              <a:t>If status has changed, update DHS.</a:t>
            </a:r>
          </a:p>
          <a:p>
            <a:r>
              <a:rPr lang="en-US" sz="1400" dirty="0"/>
              <a:t>Make sure DHS/HFS has the most up to date contact information</a:t>
            </a:r>
          </a:p>
          <a:p>
            <a:r>
              <a:rPr lang="en-US" sz="1400" dirty="0"/>
              <a:t>If you believe your Medicaid will stop in October:</a:t>
            </a:r>
          </a:p>
          <a:p>
            <a:pPr lvl="1"/>
            <a:r>
              <a:rPr lang="en-US" sz="1400" dirty="0"/>
              <a:t>Discuss with your current health providers:</a:t>
            </a:r>
          </a:p>
          <a:p>
            <a:pPr lvl="2"/>
            <a:r>
              <a:rPr lang="en-US" sz="1400" dirty="0"/>
              <a:t>Move up treatment</a:t>
            </a:r>
          </a:p>
          <a:p>
            <a:pPr lvl="2"/>
            <a:r>
              <a:rPr lang="en-US" sz="1400" dirty="0"/>
              <a:t>Refill prescriptions</a:t>
            </a:r>
          </a:p>
          <a:p>
            <a:pPr lvl="2"/>
            <a:r>
              <a:rPr lang="en-US" sz="1400" dirty="0"/>
              <a:t>Alternative payment accepted</a:t>
            </a:r>
          </a:p>
          <a:p>
            <a:pPr lvl="1"/>
            <a:r>
              <a:rPr lang="en-US" sz="1400" dirty="0"/>
              <a:t>Explore alternative providers</a:t>
            </a:r>
          </a:p>
          <a:p>
            <a:pPr marL="457200" lvl="1" indent="0">
              <a:buNone/>
            </a:pPr>
            <a:endParaRPr lang="en-US" sz="1400" dirty="0"/>
          </a:p>
        </p:txBody>
      </p:sp>
      <p:sp>
        <p:nvSpPr>
          <p:cNvPr id="931" name="Citations"/>
          <p:cNvSpPr txBox="1"/>
          <p:nvPr/>
        </p:nvSpPr>
        <p:spPr>
          <a:xfrm>
            <a:off x="471055" y="6182280"/>
            <a:ext cx="10500000" cy="435720"/>
          </a:xfrm>
          <a:prstGeom prst="rect">
            <a:avLst/>
          </a:prstGeom>
          <a:noFill/>
        </p:spPr>
        <p:txBody>
          <a:bodyPr wrap="square" rtlCol="0">
            <a:spAutoFit/>
          </a:bodyPr>
          <a:lstStyle/>
          <a:p>
            <a:r>
              <a:rPr lang="en-US" sz="800" dirty="0">
                <a:solidFill>
                  <a:schemeClr val="bg1"/>
                </a:solidFill>
              </a:rPr>
              <a:t>Sources: P.L. 119-21 sec. 71109; 42 U.S.C. 1396b(v); CMS SHO #26-001: https://www.medicaid.gov/federal-policy-guidance/downloads/sho26001.pdf</a:t>
            </a:r>
          </a:p>
          <a:p>
            <a:r>
              <a:rPr lang="en-US" sz="800" dirty="0">
                <a:solidFill>
                  <a:schemeClr val="bg1"/>
                </a:solidFill>
              </a:rPr>
              <a:t>IDHS Action Memo 7/14/26, H.R.1 Noncitizen Medicaid Changes: https://www.dhs.state.il.us/page.aspx?item=179441</a:t>
            </a:r>
          </a:p>
          <a:p>
            <a:r>
              <a:rPr lang="en-US" sz="800" dirty="0">
                <a:solidFill>
                  <a:schemeClr val="bg1"/>
                </a:solidFill>
              </a:rPr>
              <a:t>HFS Immigrant Eligibility for Medicaid FAQ: https://hfs.illinois.gov/medicalclients/healthbenefitsforimmigrants/immigrantelformedfaq.html</a:t>
            </a:r>
          </a:p>
        </p:txBody>
      </p:sp>
    </p:spTree>
    <p:extLst>
      <p:ext uri="{BB962C8B-B14F-4D97-AF65-F5344CB8AC3E}">
        <p14:creationId xmlns:p14="http://schemas.microsoft.com/office/powerpoint/2010/main" val="477099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5F4E0-1A03-06B2-9DD3-EFEDE241F85B}"/>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D0372377-0581-BCB3-540C-036A44BDF2CC}"/>
              </a:ext>
            </a:extLst>
          </p:cNvPr>
          <p:cNvGraphicFramePr/>
          <p:nvPr>
            <p:extLst>
              <p:ext uri="{D42A27DB-BD31-4B8C-83A1-F6EECF244321}">
                <p14:modId xmlns:p14="http://schemas.microsoft.com/office/powerpoint/2010/main" val="1867087595"/>
              </p:ext>
            </p:extLst>
          </p:nvPr>
        </p:nvGraphicFramePr>
        <p:xfrm>
          <a:off x="94671" y="1052946"/>
          <a:ext cx="11878254" cy="47858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E454826D-2925-66EF-8339-6448B06E77E4}"/>
              </a:ext>
            </a:extLst>
          </p:cNvPr>
          <p:cNvSpPr txBox="1"/>
          <p:nvPr/>
        </p:nvSpPr>
        <p:spPr>
          <a:xfrm>
            <a:off x="8810627" y="173854"/>
            <a:ext cx="3162298" cy="83099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dirty="0"/>
              <a:t>*</a:t>
            </a:r>
            <a:r>
              <a:rPr lang="en-US" sz="1600" baseline="0" dirty="0"/>
              <a:t>Must meet all other financial and non-financial program requirements</a:t>
            </a:r>
            <a:endParaRPr lang="en-US" sz="1600" dirty="0"/>
          </a:p>
        </p:txBody>
      </p:sp>
      <p:sp>
        <p:nvSpPr>
          <p:cNvPr id="13" name="Title 1">
            <a:extLst>
              <a:ext uri="{FF2B5EF4-FFF2-40B4-BE49-F238E27FC236}">
                <a16:creationId xmlns:a16="http://schemas.microsoft.com/office/drawing/2014/main" id="{DC89B205-E0F9-660A-63F6-D1A96E4511E4}"/>
              </a:ext>
            </a:extLst>
          </p:cNvPr>
          <p:cNvSpPr>
            <a:spLocks noGrp="1"/>
          </p:cNvSpPr>
          <p:nvPr>
            <p:ph type="title"/>
          </p:nvPr>
        </p:nvSpPr>
        <p:spPr>
          <a:xfrm>
            <a:off x="304562" y="173854"/>
            <a:ext cx="10515600" cy="1325563"/>
          </a:xfrm>
        </p:spPr>
        <p:txBody>
          <a:bodyPr anchor="t">
            <a:normAutofit/>
          </a:bodyPr>
          <a:lstStyle/>
          <a:p>
            <a:r>
              <a:rPr lang="en-US" sz="2500" dirty="0"/>
              <a:t>Potential eligibility for Federal Programs:</a:t>
            </a:r>
            <a:br>
              <a:rPr lang="en-US" sz="2500" dirty="0"/>
            </a:br>
            <a:r>
              <a:rPr lang="en-US" sz="2500" dirty="0"/>
              <a:t>SNAP, TANF, Medicaid (Current)</a:t>
            </a:r>
          </a:p>
        </p:txBody>
      </p:sp>
      <p:cxnSp>
        <p:nvCxnSpPr>
          <p:cNvPr id="2" name="Straight Connector 1">
            <a:extLst>
              <a:ext uri="{FF2B5EF4-FFF2-40B4-BE49-F238E27FC236}">
                <a16:creationId xmlns:a16="http://schemas.microsoft.com/office/drawing/2014/main" id="{6E45E8F5-ADEE-F8EE-5292-8C22C02185E3}"/>
              </a:ext>
            </a:extLst>
          </p:cNvPr>
          <p:cNvCxnSpPr/>
          <p:nvPr/>
        </p:nvCxnSpPr>
        <p:spPr>
          <a:xfrm>
            <a:off x="3752850" y="3571875"/>
            <a:ext cx="1114425" cy="962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E65C8FDB-E4C5-1A35-A07D-4EC2C32FE446}"/>
              </a:ext>
            </a:extLst>
          </p:cNvPr>
          <p:cNvCxnSpPr/>
          <p:nvPr/>
        </p:nvCxnSpPr>
        <p:spPr>
          <a:xfrm>
            <a:off x="8882208" y="4700586"/>
            <a:ext cx="1114425" cy="962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5551B20-F730-B35D-1D1F-28E046903E93}"/>
              </a:ext>
            </a:extLst>
          </p:cNvPr>
          <p:cNvCxnSpPr/>
          <p:nvPr/>
        </p:nvCxnSpPr>
        <p:spPr>
          <a:xfrm>
            <a:off x="5476585" y="3571875"/>
            <a:ext cx="1114425" cy="962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C49D56C-FC92-FEC9-806F-633D18D60E69}"/>
              </a:ext>
            </a:extLst>
          </p:cNvPr>
          <p:cNvCxnSpPr/>
          <p:nvPr/>
        </p:nvCxnSpPr>
        <p:spPr>
          <a:xfrm>
            <a:off x="8882208" y="3571873"/>
            <a:ext cx="1114425" cy="962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B7D2424-E8B9-166C-0DC9-E6AD694D0EC5}"/>
              </a:ext>
            </a:extLst>
          </p:cNvPr>
          <p:cNvCxnSpPr/>
          <p:nvPr/>
        </p:nvCxnSpPr>
        <p:spPr>
          <a:xfrm>
            <a:off x="10605943" y="3571874"/>
            <a:ext cx="1114425" cy="962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878562E-922C-7B43-7C38-86FACA56E46D}"/>
              </a:ext>
            </a:extLst>
          </p:cNvPr>
          <p:cNvCxnSpPr/>
          <p:nvPr/>
        </p:nvCxnSpPr>
        <p:spPr>
          <a:xfrm>
            <a:off x="10605943" y="4700586"/>
            <a:ext cx="1114425" cy="962025"/>
          </a:xfrm>
          <a:prstGeom prst="line">
            <a:avLst/>
          </a:prstGeom>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71E41760-55E2-12B8-F8C4-7345B528D0FC}"/>
              </a:ext>
            </a:extLst>
          </p:cNvPr>
          <p:cNvPicPr>
            <a:picLocks noChangeAspect="1"/>
          </p:cNvPicPr>
          <p:nvPr/>
        </p:nvPicPr>
        <p:blipFill>
          <a:blip r:embed="rId8"/>
          <a:stretch>
            <a:fillRect/>
          </a:stretch>
        </p:blipFill>
        <p:spPr>
          <a:xfrm>
            <a:off x="385590" y="6305531"/>
            <a:ext cx="2467319" cy="266737"/>
          </a:xfrm>
          <a:prstGeom prst="rect">
            <a:avLst/>
          </a:prstGeom>
        </p:spPr>
      </p:pic>
      <p:sp>
        <p:nvSpPr>
          <p:cNvPr id="9" name="Arrow: Down 8">
            <a:extLst>
              <a:ext uri="{FF2B5EF4-FFF2-40B4-BE49-F238E27FC236}">
                <a16:creationId xmlns:a16="http://schemas.microsoft.com/office/drawing/2014/main" id="{96B06FB5-08CF-1406-B9CD-9BA446037AF5}"/>
              </a:ext>
            </a:extLst>
          </p:cNvPr>
          <p:cNvSpPr/>
          <p:nvPr/>
        </p:nvSpPr>
        <p:spPr>
          <a:xfrm>
            <a:off x="4310061" y="5726495"/>
            <a:ext cx="847724" cy="991422"/>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Arrow: Down 14">
            <a:extLst>
              <a:ext uri="{FF2B5EF4-FFF2-40B4-BE49-F238E27FC236}">
                <a16:creationId xmlns:a16="http://schemas.microsoft.com/office/drawing/2014/main" id="{D8DC4BB8-4A9D-4C7C-BE08-237CB7D65E08}"/>
              </a:ext>
            </a:extLst>
          </p:cNvPr>
          <p:cNvSpPr/>
          <p:nvPr/>
        </p:nvSpPr>
        <p:spPr>
          <a:xfrm>
            <a:off x="11163155" y="5726495"/>
            <a:ext cx="847724" cy="991422"/>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rrow: Down 16">
            <a:extLst>
              <a:ext uri="{FF2B5EF4-FFF2-40B4-BE49-F238E27FC236}">
                <a16:creationId xmlns:a16="http://schemas.microsoft.com/office/drawing/2014/main" id="{DA982B34-F81B-E5CA-C788-68496524FF27}"/>
              </a:ext>
            </a:extLst>
          </p:cNvPr>
          <p:cNvSpPr/>
          <p:nvPr/>
        </p:nvSpPr>
        <p:spPr>
          <a:xfrm>
            <a:off x="8591696" y="5726495"/>
            <a:ext cx="847724" cy="991422"/>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11948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F3AC0-3D7B-249C-F006-9C0235870AE1}"/>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158D9773-5637-75FD-BF18-A14325DDE929}"/>
              </a:ext>
            </a:extLst>
          </p:cNvPr>
          <p:cNvGraphicFramePr/>
          <p:nvPr>
            <p:extLst>
              <p:ext uri="{D42A27DB-BD31-4B8C-83A1-F6EECF244321}">
                <p14:modId xmlns:p14="http://schemas.microsoft.com/office/powerpoint/2010/main" val="2486792152"/>
              </p:ext>
            </p:extLst>
          </p:nvPr>
        </p:nvGraphicFramePr>
        <p:xfrm>
          <a:off x="94671" y="1052946"/>
          <a:ext cx="11878254" cy="47858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B855423C-57DA-1B88-5B71-0191969CD49C}"/>
              </a:ext>
            </a:extLst>
          </p:cNvPr>
          <p:cNvSpPr txBox="1"/>
          <p:nvPr/>
        </p:nvSpPr>
        <p:spPr>
          <a:xfrm>
            <a:off x="8810627" y="173854"/>
            <a:ext cx="3162298" cy="83099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dirty="0"/>
              <a:t>*</a:t>
            </a:r>
            <a:r>
              <a:rPr lang="en-US" sz="1600" baseline="0" dirty="0"/>
              <a:t>Must meet all other financial and non-financial program requirements</a:t>
            </a:r>
            <a:endParaRPr lang="en-US" sz="1600" dirty="0"/>
          </a:p>
        </p:txBody>
      </p:sp>
      <p:sp>
        <p:nvSpPr>
          <p:cNvPr id="13" name="Title 1">
            <a:extLst>
              <a:ext uri="{FF2B5EF4-FFF2-40B4-BE49-F238E27FC236}">
                <a16:creationId xmlns:a16="http://schemas.microsoft.com/office/drawing/2014/main" id="{9FE9083A-9243-2F15-22EB-22690C2210FC}"/>
              </a:ext>
            </a:extLst>
          </p:cNvPr>
          <p:cNvSpPr>
            <a:spLocks noGrp="1"/>
          </p:cNvSpPr>
          <p:nvPr>
            <p:ph type="title"/>
          </p:nvPr>
        </p:nvSpPr>
        <p:spPr>
          <a:xfrm>
            <a:off x="304562" y="173854"/>
            <a:ext cx="10515600" cy="1325563"/>
          </a:xfrm>
        </p:spPr>
        <p:txBody>
          <a:bodyPr anchor="t">
            <a:normAutofit/>
          </a:bodyPr>
          <a:lstStyle/>
          <a:p>
            <a:r>
              <a:rPr lang="en-US" sz="2500" dirty="0"/>
              <a:t>Potential eligibility for Federal Programs:</a:t>
            </a:r>
            <a:br>
              <a:rPr lang="en-US" sz="2500" dirty="0"/>
            </a:br>
            <a:r>
              <a:rPr lang="en-US" sz="2500" dirty="0"/>
              <a:t>SNAP, TANF, Medicaid (starting 10/1/26)</a:t>
            </a:r>
          </a:p>
        </p:txBody>
      </p:sp>
      <p:cxnSp>
        <p:nvCxnSpPr>
          <p:cNvPr id="2" name="Straight Connector 1">
            <a:extLst>
              <a:ext uri="{FF2B5EF4-FFF2-40B4-BE49-F238E27FC236}">
                <a16:creationId xmlns:a16="http://schemas.microsoft.com/office/drawing/2014/main" id="{2705D97B-D93E-9DE9-7152-D720E0770403}"/>
              </a:ext>
            </a:extLst>
          </p:cNvPr>
          <p:cNvCxnSpPr/>
          <p:nvPr/>
        </p:nvCxnSpPr>
        <p:spPr>
          <a:xfrm>
            <a:off x="3752850" y="3571875"/>
            <a:ext cx="1114425" cy="962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08EED7CD-0903-D4ED-6069-86C2750279F9}"/>
              </a:ext>
            </a:extLst>
          </p:cNvPr>
          <p:cNvCxnSpPr/>
          <p:nvPr/>
        </p:nvCxnSpPr>
        <p:spPr>
          <a:xfrm>
            <a:off x="5476585" y="3571875"/>
            <a:ext cx="1114425" cy="962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CC76225-9CD2-924E-E2BC-6006E3A1466C}"/>
              </a:ext>
            </a:extLst>
          </p:cNvPr>
          <p:cNvCxnSpPr/>
          <p:nvPr/>
        </p:nvCxnSpPr>
        <p:spPr>
          <a:xfrm>
            <a:off x="5476584" y="2483860"/>
            <a:ext cx="1114425" cy="962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6790999-9736-725D-3565-0E82A45D6C28}"/>
              </a:ext>
            </a:extLst>
          </p:cNvPr>
          <p:cNvCxnSpPr/>
          <p:nvPr/>
        </p:nvCxnSpPr>
        <p:spPr>
          <a:xfrm>
            <a:off x="3752849" y="2466975"/>
            <a:ext cx="1114425" cy="962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2B46359-2C70-9B15-0B86-C47F6ED09F11}"/>
              </a:ext>
            </a:extLst>
          </p:cNvPr>
          <p:cNvCxnSpPr/>
          <p:nvPr/>
        </p:nvCxnSpPr>
        <p:spPr>
          <a:xfrm>
            <a:off x="10605943" y="3571874"/>
            <a:ext cx="1114425" cy="962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D25EBD1-4EF1-60C1-73DC-C793F296CB88}"/>
              </a:ext>
            </a:extLst>
          </p:cNvPr>
          <p:cNvCxnSpPr/>
          <p:nvPr/>
        </p:nvCxnSpPr>
        <p:spPr>
          <a:xfrm>
            <a:off x="10605943" y="4700586"/>
            <a:ext cx="1114425" cy="962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002CA73-2204-26E9-A478-E68C08590CC3}"/>
              </a:ext>
            </a:extLst>
          </p:cNvPr>
          <p:cNvCxnSpPr/>
          <p:nvPr/>
        </p:nvCxnSpPr>
        <p:spPr>
          <a:xfrm>
            <a:off x="8882208" y="3571873"/>
            <a:ext cx="1114425" cy="962025"/>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D73DF646-2E42-0B9E-ECCE-15593918C145}"/>
              </a:ext>
            </a:extLst>
          </p:cNvPr>
          <p:cNvPicPr>
            <a:picLocks noChangeAspect="1"/>
          </p:cNvPicPr>
          <p:nvPr/>
        </p:nvPicPr>
        <p:blipFill>
          <a:blip r:embed="rId8"/>
          <a:stretch>
            <a:fillRect/>
          </a:stretch>
        </p:blipFill>
        <p:spPr>
          <a:xfrm>
            <a:off x="385590" y="6305531"/>
            <a:ext cx="2467319" cy="266737"/>
          </a:xfrm>
          <a:prstGeom prst="rect">
            <a:avLst/>
          </a:prstGeom>
        </p:spPr>
      </p:pic>
      <p:cxnSp>
        <p:nvCxnSpPr>
          <p:cNvPr id="9" name="Straight Connector 8">
            <a:extLst>
              <a:ext uri="{FF2B5EF4-FFF2-40B4-BE49-F238E27FC236}">
                <a16:creationId xmlns:a16="http://schemas.microsoft.com/office/drawing/2014/main" id="{A086B5AA-44DE-9EEF-B403-1128ED8F7979}"/>
              </a:ext>
            </a:extLst>
          </p:cNvPr>
          <p:cNvCxnSpPr/>
          <p:nvPr/>
        </p:nvCxnSpPr>
        <p:spPr>
          <a:xfrm>
            <a:off x="8882208" y="4700586"/>
            <a:ext cx="1114425" cy="962025"/>
          </a:xfrm>
          <a:prstGeom prst="line">
            <a:avLst/>
          </a:prstGeom>
        </p:spPr>
        <p:style>
          <a:lnRef idx="1">
            <a:schemeClr val="accent1"/>
          </a:lnRef>
          <a:fillRef idx="0">
            <a:schemeClr val="accent1"/>
          </a:fillRef>
          <a:effectRef idx="0">
            <a:schemeClr val="accent1"/>
          </a:effectRef>
          <a:fontRef idx="minor">
            <a:schemeClr val="tx1"/>
          </a:fontRef>
        </p:style>
      </p:cxnSp>
      <p:sp>
        <p:nvSpPr>
          <p:cNvPr id="3" name="Arrow: Down 2">
            <a:extLst>
              <a:ext uri="{FF2B5EF4-FFF2-40B4-BE49-F238E27FC236}">
                <a16:creationId xmlns:a16="http://schemas.microsoft.com/office/drawing/2014/main" id="{9B917135-8658-CC45-81C2-B0D4D1920952}"/>
              </a:ext>
            </a:extLst>
          </p:cNvPr>
          <p:cNvSpPr/>
          <p:nvPr/>
        </p:nvSpPr>
        <p:spPr>
          <a:xfrm>
            <a:off x="4310061" y="5726495"/>
            <a:ext cx="847724" cy="991422"/>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Arrow: Down 14">
            <a:extLst>
              <a:ext uri="{FF2B5EF4-FFF2-40B4-BE49-F238E27FC236}">
                <a16:creationId xmlns:a16="http://schemas.microsoft.com/office/drawing/2014/main" id="{3869401E-03FE-495B-9530-0ED9016F0BB5}"/>
              </a:ext>
            </a:extLst>
          </p:cNvPr>
          <p:cNvSpPr/>
          <p:nvPr/>
        </p:nvSpPr>
        <p:spPr>
          <a:xfrm>
            <a:off x="11163155" y="5726495"/>
            <a:ext cx="847724" cy="991422"/>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rrow: Down 17">
            <a:extLst>
              <a:ext uri="{FF2B5EF4-FFF2-40B4-BE49-F238E27FC236}">
                <a16:creationId xmlns:a16="http://schemas.microsoft.com/office/drawing/2014/main" id="{B2299C65-7AC1-EC7C-251A-BF71845A7F66}"/>
              </a:ext>
            </a:extLst>
          </p:cNvPr>
          <p:cNvSpPr/>
          <p:nvPr/>
        </p:nvSpPr>
        <p:spPr>
          <a:xfrm>
            <a:off x="8525451" y="5726495"/>
            <a:ext cx="847724" cy="991422"/>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rrow: Down 16">
            <a:extLst>
              <a:ext uri="{FF2B5EF4-FFF2-40B4-BE49-F238E27FC236}">
                <a16:creationId xmlns:a16="http://schemas.microsoft.com/office/drawing/2014/main" id="{FD33AD56-2308-A025-86E6-64685720C8D1}"/>
              </a:ext>
            </a:extLst>
          </p:cNvPr>
          <p:cNvSpPr/>
          <p:nvPr/>
        </p:nvSpPr>
        <p:spPr>
          <a:xfrm>
            <a:off x="5993894" y="5730805"/>
            <a:ext cx="847724" cy="991422"/>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59341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B52D0-F855-5795-8ABF-7C487604833B}"/>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B42BE099-D65D-F64E-CC5F-852ABED82231}"/>
              </a:ext>
            </a:extLst>
          </p:cNvPr>
          <p:cNvGraphicFramePr/>
          <p:nvPr>
            <p:extLst>
              <p:ext uri="{D42A27DB-BD31-4B8C-83A1-F6EECF244321}">
                <p14:modId xmlns:p14="http://schemas.microsoft.com/office/powerpoint/2010/main" val="4122193333"/>
              </p:ext>
            </p:extLst>
          </p:nvPr>
        </p:nvGraphicFramePr>
        <p:xfrm>
          <a:off x="94671" y="1052946"/>
          <a:ext cx="11878254" cy="47858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itle 1">
            <a:extLst>
              <a:ext uri="{FF2B5EF4-FFF2-40B4-BE49-F238E27FC236}">
                <a16:creationId xmlns:a16="http://schemas.microsoft.com/office/drawing/2014/main" id="{FFA9CD84-CD14-C8B3-EA46-26BC74C10412}"/>
              </a:ext>
            </a:extLst>
          </p:cNvPr>
          <p:cNvSpPr>
            <a:spLocks noGrp="1"/>
          </p:cNvSpPr>
          <p:nvPr>
            <p:ph type="title"/>
          </p:nvPr>
        </p:nvSpPr>
        <p:spPr>
          <a:xfrm>
            <a:off x="304562" y="173854"/>
            <a:ext cx="10515600" cy="1325563"/>
          </a:xfrm>
        </p:spPr>
        <p:txBody>
          <a:bodyPr anchor="t">
            <a:normAutofit/>
          </a:bodyPr>
          <a:lstStyle/>
          <a:p>
            <a:r>
              <a:rPr lang="en-US" sz="2500" dirty="0"/>
              <a:t>Potential eligibility for state Programs:</a:t>
            </a:r>
            <a:br>
              <a:rPr lang="en-US" sz="2500" dirty="0"/>
            </a:br>
            <a:r>
              <a:rPr lang="en-US" sz="2500" dirty="0"/>
              <a:t>aatv, vttc, rrp, vawa (major categories)</a:t>
            </a:r>
          </a:p>
        </p:txBody>
      </p:sp>
      <p:sp>
        <p:nvSpPr>
          <p:cNvPr id="15" name="TextBox 14">
            <a:extLst>
              <a:ext uri="{FF2B5EF4-FFF2-40B4-BE49-F238E27FC236}">
                <a16:creationId xmlns:a16="http://schemas.microsoft.com/office/drawing/2014/main" id="{865DA744-F284-F76A-6755-9E9D6731D0AA}"/>
              </a:ext>
            </a:extLst>
          </p:cNvPr>
          <p:cNvSpPr txBox="1"/>
          <p:nvPr/>
        </p:nvSpPr>
        <p:spPr>
          <a:xfrm>
            <a:off x="8810627" y="173854"/>
            <a:ext cx="3162298" cy="83099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dirty="0"/>
              <a:t>*</a:t>
            </a:r>
            <a:r>
              <a:rPr lang="en-US" sz="1600" baseline="0" dirty="0"/>
              <a:t>Must meet all other financial and non-financial program requirements</a:t>
            </a:r>
            <a:endParaRPr lang="en-US" sz="1600" dirty="0"/>
          </a:p>
        </p:txBody>
      </p:sp>
      <p:cxnSp>
        <p:nvCxnSpPr>
          <p:cNvPr id="17" name="Straight Connector 16">
            <a:extLst>
              <a:ext uri="{FF2B5EF4-FFF2-40B4-BE49-F238E27FC236}">
                <a16:creationId xmlns:a16="http://schemas.microsoft.com/office/drawing/2014/main" id="{1B258C46-9024-C23A-DA02-5165BBB47A89}"/>
              </a:ext>
            </a:extLst>
          </p:cNvPr>
          <p:cNvCxnSpPr/>
          <p:nvPr/>
        </p:nvCxnSpPr>
        <p:spPr>
          <a:xfrm>
            <a:off x="9525000" y="3571874"/>
            <a:ext cx="1114425" cy="962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7C2DC92-9DFF-AA4B-AC48-B161E056BD2E}"/>
              </a:ext>
            </a:extLst>
          </p:cNvPr>
          <p:cNvCxnSpPr/>
          <p:nvPr/>
        </p:nvCxnSpPr>
        <p:spPr>
          <a:xfrm>
            <a:off x="10858500" y="3571873"/>
            <a:ext cx="1114425" cy="962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096ABAF-0341-DBE1-184A-699AE2A91EB8}"/>
              </a:ext>
            </a:extLst>
          </p:cNvPr>
          <p:cNvCxnSpPr/>
          <p:nvPr/>
        </p:nvCxnSpPr>
        <p:spPr>
          <a:xfrm>
            <a:off x="10820162" y="4705349"/>
            <a:ext cx="1114425" cy="962025"/>
          </a:xfrm>
          <a:prstGeom prst="line">
            <a:avLst/>
          </a:prstGeom>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F312E919-EA99-FE1B-9BBF-CCDEC219A6AA}"/>
              </a:ext>
            </a:extLst>
          </p:cNvPr>
          <p:cNvPicPr>
            <a:picLocks noChangeAspect="1"/>
          </p:cNvPicPr>
          <p:nvPr/>
        </p:nvPicPr>
        <p:blipFill>
          <a:blip r:embed="rId8"/>
          <a:stretch>
            <a:fillRect/>
          </a:stretch>
        </p:blipFill>
        <p:spPr>
          <a:xfrm>
            <a:off x="304562" y="6146220"/>
            <a:ext cx="2476846" cy="304843"/>
          </a:xfrm>
          <a:prstGeom prst="rect">
            <a:avLst/>
          </a:prstGeom>
          <a:ln w="57150">
            <a:solidFill>
              <a:schemeClr val="bg1"/>
            </a:solidFill>
          </a:ln>
        </p:spPr>
      </p:pic>
      <p:cxnSp>
        <p:nvCxnSpPr>
          <p:cNvPr id="22" name="Straight Connector 21">
            <a:extLst>
              <a:ext uri="{FF2B5EF4-FFF2-40B4-BE49-F238E27FC236}">
                <a16:creationId xmlns:a16="http://schemas.microsoft.com/office/drawing/2014/main" id="{06357DEA-C243-318C-856B-2AF0A184CA2B}"/>
              </a:ext>
            </a:extLst>
          </p:cNvPr>
          <p:cNvCxnSpPr/>
          <p:nvPr/>
        </p:nvCxnSpPr>
        <p:spPr>
          <a:xfrm>
            <a:off x="1476137" y="2466975"/>
            <a:ext cx="1114425" cy="962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AE53BD1-CA8E-D94D-76A5-C5B24888C2F4}"/>
              </a:ext>
            </a:extLst>
          </p:cNvPr>
          <p:cNvCxnSpPr/>
          <p:nvPr/>
        </p:nvCxnSpPr>
        <p:spPr>
          <a:xfrm>
            <a:off x="1476137" y="3581398"/>
            <a:ext cx="1114425" cy="962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2CDFC1EB-BB86-5F26-8063-022FF9EAFF80}"/>
              </a:ext>
            </a:extLst>
          </p:cNvPr>
          <p:cNvCxnSpPr/>
          <p:nvPr/>
        </p:nvCxnSpPr>
        <p:spPr>
          <a:xfrm>
            <a:off x="2781408" y="2483860"/>
            <a:ext cx="1114425" cy="9620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23F4A156-1CA8-9813-7100-E9C02154C5D2}"/>
              </a:ext>
            </a:extLst>
          </p:cNvPr>
          <p:cNvCxnSpPr/>
          <p:nvPr/>
        </p:nvCxnSpPr>
        <p:spPr>
          <a:xfrm>
            <a:off x="5510082" y="2483860"/>
            <a:ext cx="1114425" cy="96202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1883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8243B71C-E170-445A-BDAC-744392A422F0}"/>
              </a:ext>
            </a:extLst>
          </p:cNvPr>
          <p:cNvSpPr/>
          <p:nvPr/>
        </p:nvSpPr>
        <p:spPr>
          <a:xfrm>
            <a:off x="295564" y="504493"/>
            <a:ext cx="11638933" cy="779836"/>
          </a:xfrm>
          <a:prstGeom prst="roundRect">
            <a:avLst/>
          </a:prstGeom>
          <a:solidFill>
            <a:srgbClr val="BFF3C8"/>
          </a:solidFill>
          <a:ln w="12700" cap="flat" cmpd="sng" algn="ctr">
            <a:solidFill>
              <a:prstClr val="white">
                <a:hueOff val="0"/>
                <a:satOff val="0"/>
                <a:lumOff val="0"/>
                <a:alphaOff val="0"/>
              </a:prstClr>
            </a:solidFill>
            <a:prstDash val="solid"/>
            <a:miter lim="800000"/>
          </a:ln>
          <a:effectLst/>
        </p:spPr>
        <p:txBody>
          <a:bodyPr spcFirstLastPara="0" vert="horz" wrap="square" lIns="30480" tIns="22860" rIns="30480" bIns="22860" numCol="1" spcCol="1270" anchor="ctr" anchorCtr="0">
            <a:noAutofit/>
          </a:bodyPr>
          <a:lstStyle/>
          <a:p>
            <a:pPr algn="ctr" defTabSz="533400">
              <a:lnSpc>
                <a:spcPct val="90000"/>
              </a:lnSpc>
              <a:spcBef>
                <a:spcPct val="0"/>
              </a:spcBef>
              <a:spcAft>
                <a:spcPct val="35000"/>
              </a:spcAft>
            </a:pPr>
            <a:endParaRPr lang="en-US" sz="1200" dirty="0">
              <a:solidFill>
                <a:srgbClr val="0E1D61"/>
              </a:solidFill>
              <a:latin typeface="Source Sans Pro"/>
            </a:endParaRPr>
          </a:p>
        </p:txBody>
      </p:sp>
      <p:sp>
        <p:nvSpPr>
          <p:cNvPr id="2" name="Title 1"/>
          <p:cNvSpPr>
            <a:spLocks noGrp="1"/>
          </p:cNvSpPr>
          <p:nvPr>
            <p:ph type="title"/>
          </p:nvPr>
        </p:nvSpPr>
        <p:spPr>
          <a:xfrm>
            <a:off x="838199" y="254763"/>
            <a:ext cx="10781145" cy="1325563"/>
          </a:xfrm>
        </p:spPr>
        <p:txBody>
          <a:bodyPr/>
          <a:lstStyle/>
          <a:p>
            <a:r>
              <a:rPr lang="en-US" dirty="0"/>
              <a:t>Refugee resettlement program (RRP)</a:t>
            </a:r>
          </a:p>
        </p:txBody>
      </p:sp>
      <p:graphicFrame>
        <p:nvGraphicFramePr>
          <p:cNvPr id="6" name="Diagram 5"/>
          <p:cNvGraphicFramePr/>
          <p:nvPr>
            <p:extLst>
              <p:ext uri="{D42A27DB-BD31-4B8C-83A1-F6EECF244321}">
                <p14:modId xmlns:p14="http://schemas.microsoft.com/office/powerpoint/2010/main" val="988334384"/>
              </p:ext>
            </p:extLst>
          </p:nvPr>
        </p:nvGraphicFramePr>
        <p:xfrm>
          <a:off x="1032822" y="1394691"/>
          <a:ext cx="10660413" cy="42800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03192EE1-A2C0-9231-2EE8-70B75593AD84}"/>
              </a:ext>
            </a:extLst>
          </p:cNvPr>
          <p:cNvSpPr txBox="1"/>
          <p:nvPr/>
        </p:nvSpPr>
        <p:spPr>
          <a:xfrm>
            <a:off x="295564" y="6008315"/>
            <a:ext cx="6096000" cy="369332"/>
          </a:xfrm>
          <a:prstGeom prst="rect">
            <a:avLst/>
          </a:prstGeom>
          <a:noFill/>
        </p:spPr>
        <p:txBody>
          <a:bodyPr wrap="square">
            <a:spAutoFit/>
          </a:bodyPr>
          <a:lstStyle/>
          <a:p>
            <a:r>
              <a:rPr lang="en-US" dirty="0">
                <a:solidFill>
                  <a:schemeClr val="bg1"/>
                </a:solidFill>
              </a:rPr>
              <a:t>PM 06-01-00</a:t>
            </a:r>
          </a:p>
        </p:txBody>
      </p:sp>
    </p:spTree>
    <p:extLst>
      <p:ext uri="{BB962C8B-B14F-4D97-AF65-F5344CB8AC3E}">
        <p14:creationId xmlns:p14="http://schemas.microsoft.com/office/powerpoint/2010/main" val="4053139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7D8DC20-D121-AC49-61FD-0133AC74BAEB}"/>
              </a:ext>
            </a:extLst>
          </p:cNvPr>
          <p:cNvSpPr/>
          <p:nvPr/>
        </p:nvSpPr>
        <p:spPr>
          <a:xfrm>
            <a:off x="317335" y="361933"/>
            <a:ext cx="11638933" cy="779836"/>
          </a:xfrm>
          <a:prstGeom prst="roundRect">
            <a:avLst/>
          </a:prstGeom>
          <a:solidFill>
            <a:srgbClr val="9BBAFF"/>
          </a:solidFill>
          <a:ln w="12700" cap="flat" cmpd="sng" algn="ctr">
            <a:solidFill>
              <a:prstClr val="white">
                <a:hueOff val="0"/>
                <a:satOff val="0"/>
                <a:lumOff val="0"/>
                <a:alphaOff val="0"/>
              </a:prstClr>
            </a:solidFill>
            <a:prstDash val="solid"/>
            <a:miter lim="800000"/>
          </a:ln>
          <a:effectLst/>
        </p:spPr>
        <p:txBody>
          <a:bodyPr spcFirstLastPara="0" vert="horz" wrap="square" lIns="30480" tIns="22860" rIns="30480" bIns="22860" numCol="1" spcCol="1270" anchor="ctr" anchorCtr="0">
            <a:noAutofit/>
          </a:bodyPr>
          <a:lstStyle/>
          <a:p>
            <a:pPr algn="ctr" defTabSz="533400">
              <a:lnSpc>
                <a:spcPct val="90000"/>
              </a:lnSpc>
              <a:spcBef>
                <a:spcPct val="0"/>
              </a:spcBef>
              <a:spcAft>
                <a:spcPct val="35000"/>
              </a:spcAft>
            </a:pPr>
            <a:endParaRPr lang="en-US" sz="1200" dirty="0">
              <a:solidFill>
                <a:srgbClr val="0E1D61"/>
              </a:solidFill>
              <a:latin typeface="Source Sans Pro"/>
            </a:endParaRPr>
          </a:p>
        </p:txBody>
      </p:sp>
      <p:sp>
        <p:nvSpPr>
          <p:cNvPr id="2" name="Title 1"/>
          <p:cNvSpPr>
            <a:spLocks noGrp="1"/>
          </p:cNvSpPr>
          <p:nvPr>
            <p:ph type="title"/>
          </p:nvPr>
        </p:nvSpPr>
        <p:spPr>
          <a:xfrm>
            <a:off x="838200" y="124594"/>
            <a:ext cx="10515600" cy="1325563"/>
          </a:xfrm>
        </p:spPr>
        <p:txBody>
          <a:bodyPr/>
          <a:lstStyle/>
          <a:p>
            <a:r>
              <a:rPr lang="en-US" dirty="0"/>
              <a:t>HBIA/HBIS</a:t>
            </a:r>
          </a:p>
        </p:txBody>
      </p:sp>
      <p:graphicFrame>
        <p:nvGraphicFramePr>
          <p:cNvPr id="5" name="Diagram 4"/>
          <p:cNvGraphicFramePr/>
          <p:nvPr>
            <p:extLst>
              <p:ext uri="{D42A27DB-BD31-4B8C-83A1-F6EECF244321}">
                <p14:modId xmlns:p14="http://schemas.microsoft.com/office/powerpoint/2010/main" val="3518967117"/>
              </p:ext>
            </p:extLst>
          </p:nvPr>
        </p:nvGraphicFramePr>
        <p:xfrm>
          <a:off x="1470120" y="1264861"/>
          <a:ext cx="9712477" cy="44425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0" name="Group 9">
            <a:extLst>
              <a:ext uri="{FF2B5EF4-FFF2-40B4-BE49-F238E27FC236}">
                <a16:creationId xmlns:a16="http://schemas.microsoft.com/office/drawing/2014/main" id="{5BD82167-F8C4-A7DD-3DB3-CD31344A5CC2}"/>
              </a:ext>
            </a:extLst>
          </p:cNvPr>
          <p:cNvGrpSpPr/>
          <p:nvPr/>
        </p:nvGrpSpPr>
        <p:grpSpPr>
          <a:xfrm rot="18880647">
            <a:off x="6393295" y="1128269"/>
            <a:ext cx="4598387" cy="4715764"/>
            <a:chOff x="5740400" y="858982"/>
            <a:chExt cx="3602182" cy="3602182"/>
          </a:xfrm>
          <a:solidFill>
            <a:srgbClr val="000000">
              <a:alpha val="50196"/>
            </a:srgbClr>
          </a:solidFill>
        </p:grpSpPr>
        <p:sp>
          <p:nvSpPr>
            <p:cNvPr id="8" name="Rectangle 7">
              <a:extLst>
                <a:ext uri="{FF2B5EF4-FFF2-40B4-BE49-F238E27FC236}">
                  <a16:creationId xmlns:a16="http://schemas.microsoft.com/office/drawing/2014/main" id="{172B1B66-55A8-7705-9F40-B509F0EFF82D}"/>
                </a:ext>
              </a:extLst>
            </p:cNvPr>
            <p:cNvSpPr/>
            <p:nvPr/>
          </p:nvSpPr>
          <p:spPr>
            <a:xfrm>
              <a:off x="7329055" y="858982"/>
              <a:ext cx="424872" cy="3602182"/>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1B736883-53B3-A225-543C-23A5A99DA8F4}"/>
                </a:ext>
              </a:extLst>
            </p:cNvPr>
            <p:cNvSpPr/>
            <p:nvPr/>
          </p:nvSpPr>
          <p:spPr>
            <a:xfrm rot="5400000">
              <a:off x="7329055" y="858982"/>
              <a:ext cx="424872" cy="3602182"/>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Callout: Right Arrow 10">
            <a:extLst>
              <a:ext uri="{FF2B5EF4-FFF2-40B4-BE49-F238E27FC236}">
                <a16:creationId xmlns:a16="http://schemas.microsoft.com/office/drawing/2014/main" id="{53242722-5A9D-9163-50C1-156A0E59BCD6}"/>
              </a:ext>
            </a:extLst>
          </p:cNvPr>
          <p:cNvSpPr/>
          <p:nvPr/>
        </p:nvSpPr>
        <p:spPr>
          <a:xfrm>
            <a:off x="406400" y="2660073"/>
            <a:ext cx="914288" cy="1865745"/>
          </a:xfrm>
          <a:prstGeom prst="rightArrowCallou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1400" dirty="0"/>
              <a:t>Enrollment paused since 11/6/2023</a:t>
            </a:r>
          </a:p>
        </p:txBody>
      </p:sp>
      <p:sp>
        <p:nvSpPr>
          <p:cNvPr id="6" name="TextBox 5">
            <a:extLst>
              <a:ext uri="{FF2B5EF4-FFF2-40B4-BE49-F238E27FC236}">
                <a16:creationId xmlns:a16="http://schemas.microsoft.com/office/drawing/2014/main" id="{83E8759D-4D29-1155-90CA-358D5939BABB}"/>
              </a:ext>
            </a:extLst>
          </p:cNvPr>
          <p:cNvSpPr txBox="1"/>
          <p:nvPr/>
        </p:nvSpPr>
        <p:spPr>
          <a:xfrm>
            <a:off x="471055" y="6169891"/>
            <a:ext cx="3735318" cy="400110"/>
          </a:xfrm>
          <a:prstGeom prst="rect">
            <a:avLst/>
          </a:prstGeom>
          <a:noFill/>
        </p:spPr>
        <p:txBody>
          <a:bodyPr wrap="none" rtlCol="0">
            <a:spAutoFit/>
          </a:bodyPr>
          <a:lstStyle/>
          <a:p>
            <a:r>
              <a:rPr lang="en-US" sz="1000" dirty="0">
                <a:solidFill>
                  <a:schemeClr val="bg1"/>
                </a:solidFill>
              </a:rPr>
              <a:t>HBIA Closure: https://www.dhs.state.il.us/page.aspx?item=172250</a:t>
            </a:r>
          </a:p>
          <a:p>
            <a:r>
              <a:rPr lang="en-US" sz="1000" dirty="0">
                <a:solidFill>
                  <a:schemeClr val="bg1"/>
                </a:solidFill>
              </a:rPr>
              <a:t>HBIS Pause: https://www.dhs.state.il.us/page.aspx?item=151860</a:t>
            </a:r>
          </a:p>
        </p:txBody>
      </p:sp>
    </p:spTree>
    <p:extLst>
      <p:ext uri="{BB962C8B-B14F-4D97-AF65-F5344CB8AC3E}">
        <p14:creationId xmlns:p14="http://schemas.microsoft.com/office/powerpoint/2010/main" val="4076434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7108F-93CA-4E04-7146-BB9FF042502B}"/>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B1F39D5-940B-F23A-646E-F30BE16CC3E6}"/>
              </a:ext>
            </a:extLst>
          </p:cNvPr>
          <p:cNvSpPr/>
          <p:nvPr/>
        </p:nvSpPr>
        <p:spPr>
          <a:xfrm>
            <a:off x="317335" y="361932"/>
            <a:ext cx="11638933" cy="1214619"/>
          </a:xfrm>
          <a:prstGeom prst="roundRect">
            <a:avLst/>
          </a:prstGeom>
          <a:solidFill>
            <a:srgbClr val="9BBAFF"/>
          </a:solidFill>
          <a:ln w="12700" cap="flat" cmpd="sng" algn="ctr">
            <a:solidFill>
              <a:prstClr val="white">
                <a:hueOff val="0"/>
                <a:satOff val="0"/>
                <a:lumOff val="0"/>
                <a:alphaOff val="0"/>
              </a:prstClr>
            </a:solidFill>
            <a:prstDash val="solid"/>
            <a:miter lim="800000"/>
          </a:ln>
          <a:effectLst/>
        </p:spPr>
        <p:txBody>
          <a:bodyPr spcFirstLastPara="0" vert="horz" wrap="square" lIns="30480" tIns="22860" rIns="30480" bIns="22860" numCol="1" spcCol="1270" anchor="ctr" anchorCtr="0">
            <a:noAutofit/>
          </a:bodyPr>
          <a:lstStyle/>
          <a:p>
            <a:pPr algn="ctr" defTabSz="533400">
              <a:lnSpc>
                <a:spcPct val="90000"/>
              </a:lnSpc>
              <a:spcBef>
                <a:spcPct val="0"/>
              </a:spcBef>
              <a:spcAft>
                <a:spcPct val="35000"/>
              </a:spcAft>
            </a:pPr>
            <a:endParaRPr lang="en-US" sz="1200" dirty="0">
              <a:solidFill>
                <a:srgbClr val="0E1D61"/>
              </a:solidFill>
              <a:latin typeface="Source Sans Pro"/>
            </a:endParaRPr>
          </a:p>
        </p:txBody>
      </p:sp>
      <p:sp>
        <p:nvSpPr>
          <p:cNvPr id="2" name="Title 1">
            <a:extLst>
              <a:ext uri="{FF2B5EF4-FFF2-40B4-BE49-F238E27FC236}">
                <a16:creationId xmlns:a16="http://schemas.microsoft.com/office/drawing/2014/main" id="{7A57D301-79D3-77ED-1627-7E6694FE0AB0}"/>
              </a:ext>
            </a:extLst>
          </p:cNvPr>
          <p:cNvSpPr>
            <a:spLocks noGrp="1"/>
          </p:cNvSpPr>
          <p:nvPr>
            <p:ph type="title"/>
          </p:nvPr>
        </p:nvSpPr>
        <p:spPr/>
        <p:txBody>
          <a:bodyPr>
            <a:normAutofit fontScale="90000"/>
          </a:bodyPr>
          <a:lstStyle/>
          <a:p>
            <a:r>
              <a:rPr lang="en-US" dirty="0"/>
              <a:t>Medical Benefits for Asylum Applicants and Torture Victims (AATV)</a:t>
            </a:r>
          </a:p>
        </p:txBody>
      </p:sp>
      <p:sp>
        <p:nvSpPr>
          <p:cNvPr id="5" name="TextBox 4">
            <a:extLst>
              <a:ext uri="{FF2B5EF4-FFF2-40B4-BE49-F238E27FC236}">
                <a16:creationId xmlns:a16="http://schemas.microsoft.com/office/drawing/2014/main" id="{C9887CEC-F488-0B05-64F8-9C9FDFF3AE1C}"/>
              </a:ext>
            </a:extLst>
          </p:cNvPr>
          <p:cNvSpPr txBox="1"/>
          <p:nvPr/>
        </p:nvSpPr>
        <p:spPr>
          <a:xfrm>
            <a:off x="317335" y="6123543"/>
            <a:ext cx="6096000" cy="369332"/>
          </a:xfrm>
          <a:prstGeom prst="rect">
            <a:avLst/>
          </a:prstGeom>
          <a:noFill/>
        </p:spPr>
        <p:txBody>
          <a:bodyPr wrap="square">
            <a:spAutoFit/>
          </a:bodyPr>
          <a:lstStyle/>
          <a:p>
            <a:pPr algn="l">
              <a:buNone/>
            </a:pPr>
            <a:r>
              <a:rPr lang="en-US" b="0" i="0" dirty="0">
                <a:solidFill>
                  <a:srgbClr val="FFFFFF"/>
                </a:solidFill>
                <a:effectLst/>
                <a:latin typeface="Segoe UI" panose="020B0502040204020203" pitchFamily="34" charset="0"/>
              </a:rPr>
              <a:t>PM 06-21</a:t>
            </a:r>
          </a:p>
        </p:txBody>
      </p:sp>
      <p:graphicFrame>
        <p:nvGraphicFramePr>
          <p:cNvPr id="9" name="Diagram 8">
            <a:extLst>
              <a:ext uri="{FF2B5EF4-FFF2-40B4-BE49-F238E27FC236}">
                <a16:creationId xmlns:a16="http://schemas.microsoft.com/office/drawing/2014/main" id="{C5978523-AD8A-83EE-3948-89A0321087D9}"/>
              </a:ext>
            </a:extLst>
          </p:cNvPr>
          <p:cNvGraphicFramePr/>
          <p:nvPr>
            <p:extLst>
              <p:ext uri="{D42A27DB-BD31-4B8C-83A1-F6EECF244321}">
                <p14:modId xmlns:p14="http://schemas.microsoft.com/office/powerpoint/2010/main" val="1343872410"/>
              </p:ext>
            </p:extLst>
          </p:nvPr>
        </p:nvGraphicFramePr>
        <p:xfrm>
          <a:off x="1032822" y="1544703"/>
          <a:ext cx="10660413" cy="42800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6249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299FD-4792-6F5D-CC85-314F2A59F695}"/>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5C06E53-96D7-E6D6-6BDB-B966F41DC365}"/>
              </a:ext>
            </a:extLst>
          </p:cNvPr>
          <p:cNvSpPr/>
          <p:nvPr/>
        </p:nvSpPr>
        <p:spPr>
          <a:xfrm>
            <a:off x="317335" y="361932"/>
            <a:ext cx="11638933" cy="1214619"/>
          </a:xfrm>
          <a:prstGeom prst="roundRect">
            <a:avLst/>
          </a:prstGeom>
          <a:solidFill>
            <a:srgbClr val="9BBAFF"/>
          </a:solidFill>
          <a:ln w="12700" cap="flat" cmpd="sng" algn="ctr">
            <a:solidFill>
              <a:prstClr val="white">
                <a:hueOff val="0"/>
                <a:satOff val="0"/>
                <a:lumOff val="0"/>
                <a:alphaOff val="0"/>
              </a:prstClr>
            </a:solidFill>
            <a:prstDash val="solid"/>
            <a:miter lim="800000"/>
          </a:ln>
          <a:effectLst/>
        </p:spPr>
        <p:txBody>
          <a:bodyPr spcFirstLastPara="0" vert="horz" wrap="square" lIns="30480" tIns="22860" rIns="30480" bIns="22860" numCol="1" spcCol="1270" anchor="ctr" anchorCtr="0">
            <a:noAutofit/>
          </a:bodyPr>
          <a:lstStyle/>
          <a:p>
            <a:pPr algn="ctr" defTabSz="533400">
              <a:lnSpc>
                <a:spcPct val="90000"/>
              </a:lnSpc>
              <a:spcBef>
                <a:spcPct val="0"/>
              </a:spcBef>
              <a:spcAft>
                <a:spcPct val="35000"/>
              </a:spcAft>
            </a:pPr>
            <a:endParaRPr lang="en-US" sz="1200" dirty="0">
              <a:solidFill>
                <a:srgbClr val="0E1D61"/>
              </a:solidFill>
              <a:latin typeface="Source Sans Pro"/>
            </a:endParaRPr>
          </a:p>
        </p:txBody>
      </p:sp>
      <p:sp>
        <p:nvSpPr>
          <p:cNvPr id="2" name="Title 1">
            <a:extLst>
              <a:ext uri="{FF2B5EF4-FFF2-40B4-BE49-F238E27FC236}">
                <a16:creationId xmlns:a16="http://schemas.microsoft.com/office/drawing/2014/main" id="{3649AB9C-6337-4CB9-20F4-FF5344114631}"/>
              </a:ext>
            </a:extLst>
          </p:cNvPr>
          <p:cNvSpPr>
            <a:spLocks noGrp="1"/>
          </p:cNvSpPr>
          <p:nvPr>
            <p:ph type="title"/>
          </p:nvPr>
        </p:nvSpPr>
        <p:spPr/>
        <p:txBody>
          <a:bodyPr>
            <a:normAutofit fontScale="90000"/>
          </a:bodyPr>
          <a:lstStyle/>
          <a:p>
            <a:r>
              <a:rPr lang="en-US" dirty="0"/>
              <a:t>Medical Benefits for Asylum Applicants and Torture Victims (AATV)</a:t>
            </a:r>
          </a:p>
        </p:txBody>
      </p:sp>
      <p:sp>
        <p:nvSpPr>
          <p:cNvPr id="5" name="TextBox 4">
            <a:extLst>
              <a:ext uri="{FF2B5EF4-FFF2-40B4-BE49-F238E27FC236}">
                <a16:creationId xmlns:a16="http://schemas.microsoft.com/office/drawing/2014/main" id="{AE25FBA6-6449-7F0A-0AC9-BB942E0A686E}"/>
              </a:ext>
            </a:extLst>
          </p:cNvPr>
          <p:cNvSpPr txBox="1"/>
          <p:nvPr/>
        </p:nvSpPr>
        <p:spPr>
          <a:xfrm>
            <a:off x="406400" y="6123543"/>
            <a:ext cx="8470900" cy="646331"/>
          </a:xfrm>
          <a:prstGeom prst="rect">
            <a:avLst/>
          </a:prstGeom>
          <a:noFill/>
        </p:spPr>
        <p:txBody>
          <a:bodyPr wrap="square">
            <a:spAutoFit/>
          </a:bodyPr>
          <a:lstStyle/>
          <a:p>
            <a:pPr algn="l">
              <a:buNone/>
            </a:pPr>
            <a:r>
              <a:rPr lang="en-US" b="0" i="0" dirty="0">
                <a:solidFill>
                  <a:srgbClr val="FFFFFF"/>
                </a:solidFill>
                <a:effectLst/>
                <a:latin typeface="Segoe UI" panose="020B0502040204020203" pitchFamily="34" charset="0"/>
              </a:rPr>
              <a:t>PM 06-21</a:t>
            </a:r>
          </a:p>
          <a:p>
            <a:r>
              <a:rPr lang="en-US" dirty="0">
                <a:solidFill>
                  <a:srgbClr val="FFFFFF"/>
                </a:solidFill>
                <a:latin typeface="Segoe UI" panose="020B0502040204020203" pitchFamily="34" charset="0"/>
              </a:rPr>
              <a:t>Manual Release 06.01.2026: https://www.dhs.state.il.us/page.aspx?item=177117</a:t>
            </a:r>
            <a:endParaRPr lang="en-US" b="0" i="0" dirty="0">
              <a:solidFill>
                <a:srgbClr val="FFFFFF"/>
              </a:solidFill>
              <a:effectLst/>
              <a:latin typeface="Segoe UI" panose="020B0502040204020203" pitchFamily="34" charset="0"/>
            </a:endParaRPr>
          </a:p>
        </p:txBody>
      </p:sp>
      <p:graphicFrame>
        <p:nvGraphicFramePr>
          <p:cNvPr id="9" name="Diagram 8">
            <a:extLst>
              <a:ext uri="{FF2B5EF4-FFF2-40B4-BE49-F238E27FC236}">
                <a16:creationId xmlns:a16="http://schemas.microsoft.com/office/drawing/2014/main" id="{5B6FB69E-6179-8344-21FC-1C66885A7E4C}"/>
              </a:ext>
            </a:extLst>
          </p:cNvPr>
          <p:cNvGraphicFramePr/>
          <p:nvPr>
            <p:extLst>
              <p:ext uri="{D42A27DB-BD31-4B8C-83A1-F6EECF244321}">
                <p14:modId xmlns:p14="http://schemas.microsoft.com/office/powerpoint/2010/main" val="4271895842"/>
              </p:ext>
            </p:extLst>
          </p:nvPr>
        </p:nvGraphicFramePr>
        <p:xfrm>
          <a:off x="994621" y="1576551"/>
          <a:ext cx="10660413" cy="42800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59718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Non-Citizen Victims of Trafficking, Torture, or Other Serious Crimes (VTTC) </a:t>
            </a:r>
          </a:p>
        </p:txBody>
      </p:sp>
      <p:sp>
        <p:nvSpPr>
          <p:cNvPr id="4" name="AutoShape 2" descr="Medicare for All bill is a winner (opinion) | CNN"/>
          <p:cNvSpPr>
            <a:spLocks noGrp="1" noChangeAspect="1" noChangeArrowheads="1"/>
          </p:cNvSpPr>
          <p:nvPr>
            <p:ph type="body" sz="quarter" idx="13"/>
          </p:nvPr>
        </p:nvSpPr>
        <p:spPr bwMode="auto">
          <a:xfrm>
            <a:off x="4103914" y="4571477"/>
            <a:ext cx="7492547" cy="124773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p>
            <a:pPr marL="457200" lvl="1" indent="0">
              <a:buNone/>
            </a:pPr>
            <a:r>
              <a:rPr lang="en-US" sz="1700" dirty="0"/>
              <a:t>Includes family members listed as derivatives on immigration application: </a:t>
            </a:r>
          </a:p>
          <a:p>
            <a:pPr lvl="2"/>
            <a:r>
              <a:rPr lang="en-US" sz="1700" dirty="0"/>
              <a:t>Parents, Children and siblings under 18 </a:t>
            </a:r>
          </a:p>
          <a:p>
            <a:pPr lvl="2"/>
            <a:r>
              <a:rPr lang="en-US" sz="1700" dirty="0"/>
              <a:t>Spouses can’t get VTTC benefits unless the marriage happened before the main VTTC applicant came to the U.S.</a:t>
            </a:r>
            <a:endParaRPr lang="en-US" sz="1300" dirty="0"/>
          </a:p>
          <a:p>
            <a:pPr lvl="1"/>
            <a:endParaRPr lang="en-US" sz="1700" dirty="0"/>
          </a:p>
        </p:txBody>
      </p:sp>
      <p:sp>
        <p:nvSpPr>
          <p:cNvPr id="9" name="TextBox 8">
            <a:extLst>
              <a:ext uri="{FF2B5EF4-FFF2-40B4-BE49-F238E27FC236}">
                <a16:creationId xmlns:a16="http://schemas.microsoft.com/office/drawing/2014/main" id="{FC77FB2E-73D1-26D2-9E01-CF9586E5B2F8}"/>
              </a:ext>
            </a:extLst>
          </p:cNvPr>
          <p:cNvSpPr txBox="1"/>
          <p:nvPr/>
        </p:nvSpPr>
        <p:spPr>
          <a:xfrm>
            <a:off x="507999" y="6054498"/>
            <a:ext cx="7492547" cy="646331"/>
          </a:xfrm>
          <a:prstGeom prst="rect">
            <a:avLst/>
          </a:prstGeom>
          <a:noFill/>
        </p:spPr>
        <p:txBody>
          <a:bodyPr wrap="square">
            <a:spAutoFit/>
          </a:bodyPr>
          <a:lstStyle/>
          <a:p>
            <a:r>
              <a:rPr lang="en-US" dirty="0">
                <a:solidFill>
                  <a:schemeClr val="bg1"/>
                </a:solidFill>
              </a:rPr>
              <a:t>7.2.25 Memo: https://www.dhs.state.il.us/page.aspx?item=173308</a:t>
            </a:r>
          </a:p>
          <a:p>
            <a:r>
              <a:rPr lang="en-US" dirty="0">
                <a:solidFill>
                  <a:schemeClr val="bg1"/>
                </a:solidFill>
              </a:rPr>
              <a:t>7.2.26 Memo: https://www.dhs.state.il.us/page.aspx?item=179520</a:t>
            </a:r>
          </a:p>
        </p:txBody>
      </p:sp>
      <p:graphicFrame>
        <p:nvGraphicFramePr>
          <p:cNvPr id="7" name="Diagram 6">
            <a:extLst>
              <a:ext uri="{FF2B5EF4-FFF2-40B4-BE49-F238E27FC236}">
                <a16:creationId xmlns:a16="http://schemas.microsoft.com/office/drawing/2014/main" id="{1604911D-1BD6-19E3-A195-9CDFFC3B1533}"/>
              </a:ext>
            </a:extLst>
          </p:cNvPr>
          <p:cNvGraphicFramePr/>
          <p:nvPr>
            <p:extLst>
              <p:ext uri="{D42A27DB-BD31-4B8C-83A1-F6EECF244321}">
                <p14:modId xmlns:p14="http://schemas.microsoft.com/office/powerpoint/2010/main" val="2998629300"/>
              </p:ext>
            </p:extLst>
          </p:nvPr>
        </p:nvGraphicFramePr>
        <p:xfrm>
          <a:off x="1435100" y="1144540"/>
          <a:ext cx="9321800" cy="3616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162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527" y="0"/>
            <a:ext cx="10515600" cy="1325563"/>
          </a:xfrm>
        </p:spPr>
        <p:txBody>
          <a:bodyPr/>
          <a:lstStyle/>
          <a:p>
            <a:r>
              <a:rPr lang="en-US" dirty="0"/>
              <a:t>VTTC FOOD</a:t>
            </a:r>
          </a:p>
        </p:txBody>
      </p:sp>
      <p:sp>
        <p:nvSpPr>
          <p:cNvPr id="3" name="Text Placeholder 2"/>
          <p:cNvSpPr>
            <a:spLocks noGrp="1"/>
          </p:cNvSpPr>
          <p:nvPr>
            <p:ph type="body" sz="quarter" idx="13"/>
          </p:nvPr>
        </p:nvSpPr>
        <p:spPr/>
        <p:txBody>
          <a:bodyPr/>
          <a:lstStyle/>
          <a:p>
            <a:pPr lvl="1"/>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281187459"/>
              </p:ext>
            </p:extLst>
          </p:nvPr>
        </p:nvGraphicFramePr>
        <p:xfrm>
          <a:off x="642360" y="968643"/>
          <a:ext cx="10711440" cy="1632668"/>
        </p:xfrm>
        <a:graphic>
          <a:graphicData uri="http://schemas.openxmlformats.org/drawingml/2006/table">
            <a:tbl>
              <a:tblPr firstRow="1" bandRow="1">
                <a:tableStyleId>{5C22544A-7EE6-4342-B048-85BDC9FD1C3A}</a:tableStyleId>
              </a:tblPr>
              <a:tblGrid>
                <a:gridCol w="2063895">
                  <a:extLst>
                    <a:ext uri="{9D8B030D-6E8A-4147-A177-3AD203B41FA5}">
                      <a16:colId xmlns:a16="http://schemas.microsoft.com/office/drawing/2014/main" val="61123972"/>
                    </a:ext>
                  </a:extLst>
                </a:gridCol>
                <a:gridCol w="8647545">
                  <a:extLst>
                    <a:ext uri="{9D8B030D-6E8A-4147-A177-3AD203B41FA5}">
                      <a16:colId xmlns:a16="http://schemas.microsoft.com/office/drawing/2014/main" val="3419160328"/>
                    </a:ext>
                  </a:extLst>
                </a:gridCol>
              </a:tblGrid>
              <a:tr h="384157">
                <a:tc>
                  <a:txBody>
                    <a:bodyPr/>
                    <a:lstStyle/>
                    <a:p>
                      <a:r>
                        <a:rPr lang="en-US" dirty="0"/>
                        <a:t>Financial Factors</a:t>
                      </a:r>
                    </a:p>
                  </a:txBody>
                  <a:tcPr/>
                </a:tc>
                <a:tc>
                  <a:txBody>
                    <a:bodyPr/>
                    <a:lstStyle/>
                    <a:p>
                      <a:r>
                        <a:rPr lang="en-US" dirty="0"/>
                        <a:t>Non-Financial</a:t>
                      </a:r>
                      <a:r>
                        <a:rPr lang="en-US" baseline="0" dirty="0"/>
                        <a:t> Factors</a:t>
                      </a:r>
                      <a:endParaRPr lang="en-US" dirty="0"/>
                    </a:p>
                  </a:txBody>
                  <a:tcPr/>
                </a:tc>
                <a:extLst>
                  <a:ext uri="{0D108BD9-81ED-4DB2-BD59-A6C34878D82A}">
                    <a16:rowId xmlns:a16="http://schemas.microsoft.com/office/drawing/2014/main" val="702706763"/>
                  </a:ext>
                </a:extLst>
              </a:tr>
              <a:tr h="1248511">
                <a:tc>
                  <a:txBody>
                    <a:bodyPr/>
                    <a:lstStyle/>
                    <a:p>
                      <a:r>
                        <a:rPr lang="en-US" sz="1800" b="0" i="0" kern="1200" dirty="0">
                          <a:solidFill>
                            <a:schemeClr val="dk1"/>
                          </a:solidFill>
                          <a:effectLst/>
                          <a:latin typeface="+mn-lt"/>
                          <a:ea typeface="+mn-ea"/>
                          <a:cs typeface="+mn-cs"/>
                        </a:rPr>
                        <a:t>Aligns with SNAP</a:t>
                      </a:r>
                      <a:endParaRPr lang="en-US" sz="1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Aligned with SNAP; SSN requirement is waived</a:t>
                      </a: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n-lt"/>
                          <a:ea typeface="+mn-ea"/>
                          <a:cs typeface="+mn-cs"/>
                        </a:rPr>
                        <a:t>Asylum applicants and asylees only </a:t>
                      </a:r>
                      <a:r>
                        <a:rPr lang="en-US" sz="1800" b="0" i="0" kern="1200" dirty="0">
                          <a:solidFill>
                            <a:schemeClr val="dk1"/>
                          </a:solidFill>
                          <a:effectLst/>
                          <a:latin typeface="+mn-lt"/>
                          <a:ea typeface="+mn-ea"/>
                          <a:cs typeface="+mn-cs"/>
                        </a:rPr>
                        <a:t>must have derivative family member of immigration application</a:t>
                      </a:r>
                      <a:endParaRPr lang="en-US" sz="1800" dirty="0"/>
                    </a:p>
                    <a:p>
                      <a:endParaRPr lang="en-US" sz="1800" dirty="0"/>
                    </a:p>
                  </a:txBody>
                  <a:tcPr/>
                </a:tc>
                <a:extLst>
                  <a:ext uri="{0D108BD9-81ED-4DB2-BD59-A6C34878D82A}">
                    <a16:rowId xmlns:a16="http://schemas.microsoft.com/office/drawing/2014/main" val="3648622296"/>
                  </a:ext>
                </a:extLst>
              </a:tr>
            </a:tbl>
          </a:graphicData>
        </a:graphic>
      </p:graphicFrame>
      <p:sp>
        <p:nvSpPr>
          <p:cNvPr id="5" name="Text Placeholder 2"/>
          <p:cNvSpPr txBox="1">
            <a:spLocks/>
          </p:cNvSpPr>
          <p:nvPr/>
        </p:nvSpPr>
        <p:spPr>
          <a:xfrm>
            <a:off x="616527" y="2721804"/>
            <a:ext cx="10518775" cy="30697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baseline="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b="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500" b="0" i="1" u="none"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Benefit unit includes all individuals who buy and prepare food together</a:t>
            </a:r>
          </a:p>
          <a:p>
            <a:r>
              <a:rPr lang="en-US" sz="2000" dirty="0"/>
              <a:t>Benefit amount based on all income received and certain expenses, especially rent and childcare</a:t>
            </a:r>
          </a:p>
          <a:p>
            <a:endParaRPr lang="en-US" dirty="0"/>
          </a:p>
        </p:txBody>
      </p:sp>
      <p:sp>
        <p:nvSpPr>
          <p:cNvPr id="9" name="Rectangle 8">
            <a:extLst>
              <a:ext uri="{FF2B5EF4-FFF2-40B4-BE49-F238E27FC236}">
                <a16:creationId xmlns:a16="http://schemas.microsoft.com/office/drawing/2014/main" id="{A2A92F07-EB7C-5CB7-E3BE-4F2B9E8C48DB}"/>
              </a:ext>
            </a:extLst>
          </p:cNvPr>
          <p:cNvSpPr/>
          <p:nvPr/>
        </p:nvSpPr>
        <p:spPr>
          <a:xfrm>
            <a:off x="5501390" y="365125"/>
            <a:ext cx="5852410" cy="456911"/>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0000"/>
                </a:solidFill>
              </a:rPr>
              <a:t>Only approved so long as funding is available.</a:t>
            </a:r>
          </a:p>
        </p:txBody>
      </p:sp>
      <p:sp>
        <p:nvSpPr>
          <p:cNvPr id="931" name="Citations"/>
          <p:cNvSpPr txBox="1"/>
          <p:nvPr/>
        </p:nvSpPr>
        <p:spPr>
          <a:xfrm>
            <a:off x="471055" y="6182280"/>
            <a:ext cx="10500000" cy="435720"/>
          </a:xfrm>
          <a:prstGeom prst="rect">
            <a:avLst/>
          </a:prstGeom>
          <a:noFill/>
        </p:spPr>
        <p:txBody>
          <a:bodyPr wrap="square" rtlCol="0">
            <a:spAutoFit/>
          </a:bodyPr>
          <a:lstStyle/>
          <a:p>
            <a:r>
              <a:rPr lang="en-US" sz="800" dirty="0">
                <a:solidFill>
                  <a:schemeClr val="bg1"/>
                </a:solidFill>
              </a:rPr>
              <a:t>Policy Memo 2/21/18, Cash and Food Assistance for Non-Citizen VTTC: https://www.dhs.state.il.us/page.aspx?item=102017</a:t>
            </a:r>
          </a:p>
          <a:p>
            <a:r>
              <a:rPr lang="en-US" sz="800" dirty="0">
                <a:solidFill>
                  <a:schemeClr val="bg1"/>
                </a:solidFill>
              </a:rPr>
              <a:t>Policy Memo 10/8/24, VTTC Eligibility Changes (P.A. 103-0588): https://www.dhs.state.il.us/page.aspx?item=165057</a:t>
            </a:r>
          </a:p>
          <a:p>
            <a:r>
              <a:rPr lang="en-US" sz="800" dirty="0">
                <a:solidFill>
                  <a:schemeClr val="bg1"/>
                </a:solidFill>
              </a:rPr>
              <a:t>Policy Memo 7/2/25: https://www.dhs.state.il.us/page.aspx?item=173308</a:t>
            </a:r>
          </a:p>
        </p:txBody>
      </p:sp>
      <p:graphicFrame>
        <p:nvGraphicFramePr>
          <p:cNvPr id="6" name="Table 5">
            <a:extLst>
              <a:ext uri="{FF2B5EF4-FFF2-40B4-BE49-F238E27FC236}">
                <a16:creationId xmlns:a16="http://schemas.microsoft.com/office/drawing/2014/main" id="{825927AB-9647-6A91-48A0-DF769D413B1F}"/>
              </a:ext>
            </a:extLst>
          </p:cNvPr>
          <p:cNvGraphicFramePr>
            <a:graphicFrameLocks noGrp="1"/>
          </p:cNvGraphicFramePr>
          <p:nvPr>
            <p:extLst>
              <p:ext uri="{D42A27DB-BD31-4B8C-83A1-F6EECF244321}">
                <p14:modId xmlns:p14="http://schemas.microsoft.com/office/powerpoint/2010/main" val="675727547"/>
              </p:ext>
            </p:extLst>
          </p:nvPr>
        </p:nvGraphicFramePr>
        <p:xfrm>
          <a:off x="3324225" y="4256690"/>
          <a:ext cx="8516496" cy="1280160"/>
        </p:xfrm>
        <a:graphic>
          <a:graphicData uri="http://schemas.openxmlformats.org/drawingml/2006/table">
            <a:tbl>
              <a:tblPr firstRow="1" bandRow="1">
                <a:tableStyleId>{5C22544A-7EE6-4342-B048-85BDC9FD1C3A}</a:tableStyleId>
              </a:tblPr>
              <a:tblGrid>
                <a:gridCol w="1314450">
                  <a:extLst>
                    <a:ext uri="{9D8B030D-6E8A-4147-A177-3AD203B41FA5}">
                      <a16:colId xmlns:a16="http://schemas.microsoft.com/office/drawing/2014/main" val="2132767847"/>
                    </a:ext>
                  </a:extLst>
                </a:gridCol>
                <a:gridCol w="1085850">
                  <a:extLst>
                    <a:ext uri="{9D8B030D-6E8A-4147-A177-3AD203B41FA5}">
                      <a16:colId xmlns:a16="http://schemas.microsoft.com/office/drawing/2014/main" val="4266741288"/>
                    </a:ext>
                  </a:extLst>
                </a:gridCol>
                <a:gridCol w="3257550">
                  <a:extLst>
                    <a:ext uri="{9D8B030D-6E8A-4147-A177-3AD203B41FA5}">
                      <a16:colId xmlns:a16="http://schemas.microsoft.com/office/drawing/2014/main" val="4025626269"/>
                    </a:ext>
                  </a:extLst>
                </a:gridCol>
                <a:gridCol w="2858646">
                  <a:extLst>
                    <a:ext uri="{9D8B030D-6E8A-4147-A177-3AD203B41FA5}">
                      <a16:colId xmlns:a16="http://schemas.microsoft.com/office/drawing/2014/main" val="2975549026"/>
                    </a:ext>
                  </a:extLst>
                </a:gridCol>
              </a:tblGrid>
              <a:tr h="219366">
                <a:tc>
                  <a:txBody>
                    <a:bodyPr/>
                    <a:lstStyle/>
                    <a:p>
                      <a:r>
                        <a:rPr lang="en-US" sz="1200" dirty="0"/>
                        <a:t>Household Size</a:t>
                      </a:r>
                    </a:p>
                  </a:txBody>
                  <a:tcPr>
                    <a:lnB w="12700" cap="flat" cmpd="sng" algn="ctr">
                      <a:solidFill>
                        <a:schemeClr val="tx1"/>
                      </a:solidFill>
                      <a:prstDash val="solid"/>
                      <a:round/>
                      <a:headEnd type="none" w="med" len="med"/>
                      <a:tailEnd type="none" w="med" len="med"/>
                    </a:lnB>
                    <a:solidFill>
                      <a:srgbClr val="0956B3"/>
                    </a:solidFill>
                  </a:tcPr>
                </a:tc>
                <a:tc>
                  <a:txBody>
                    <a:bodyPr/>
                    <a:lstStyle/>
                    <a:p>
                      <a:r>
                        <a:rPr lang="en-US" sz="1200" dirty="0"/>
                        <a:t>Max Benefit</a:t>
                      </a:r>
                    </a:p>
                  </a:txBody>
                  <a:tcPr>
                    <a:lnB w="12700" cap="flat" cmpd="sng" algn="ctr">
                      <a:solidFill>
                        <a:schemeClr val="tx1"/>
                      </a:solidFill>
                      <a:prstDash val="solid"/>
                      <a:round/>
                      <a:headEnd type="none" w="med" len="med"/>
                      <a:tailEnd type="none" w="med" len="med"/>
                    </a:lnB>
                    <a:solidFill>
                      <a:srgbClr val="0956B3"/>
                    </a:solidFill>
                  </a:tcPr>
                </a:tc>
                <a:tc>
                  <a:txBody>
                    <a:bodyPr/>
                    <a:lstStyle/>
                    <a:p>
                      <a:r>
                        <a:rPr lang="en-US" sz="1200" dirty="0"/>
                        <a:t>Gross Countable income limit (No “qualifying member”; most VTTC households)</a:t>
                      </a:r>
                    </a:p>
                  </a:txBody>
                  <a:tcPr>
                    <a:lnB w="12700" cap="flat" cmpd="sng" algn="ctr">
                      <a:solidFill>
                        <a:schemeClr val="tx1"/>
                      </a:solidFill>
                      <a:prstDash val="solid"/>
                      <a:round/>
                      <a:headEnd type="none" w="med" len="med"/>
                      <a:tailEnd type="none" w="med" len="med"/>
                    </a:lnB>
                    <a:solidFill>
                      <a:srgbClr val="0956B3"/>
                    </a:solidFill>
                  </a:tcPr>
                </a:tc>
                <a:tc>
                  <a:txBody>
                    <a:bodyPr/>
                    <a:lstStyle/>
                    <a:p>
                      <a:r>
                        <a:rPr lang="en-US" sz="1200" dirty="0"/>
                        <a:t>Gross Countable income limit (with “qualifying member”)</a:t>
                      </a:r>
                    </a:p>
                  </a:txBody>
                  <a:tcPr>
                    <a:lnB w="12700" cap="flat" cmpd="sng" algn="ctr">
                      <a:solidFill>
                        <a:schemeClr val="tx1"/>
                      </a:solidFill>
                      <a:prstDash val="solid"/>
                      <a:round/>
                      <a:headEnd type="none" w="med" len="med"/>
                      <a:tailEnd type="none" w="med" len="med"/>
                    </a:lnB>
                    <a:solidFill>
                      <a:srgbClr val="0956B3"/>
                    </a:solidFill>
                  </a:tcPr>
                </a:tc>
                <a:extLst>
                  <a:ext uri="{0D108BD9-81ED-4DB2-BD59-A6C34878D82A}">
                    <a16:rowId xmlns:a16="http://schemas.microsoft.com/office/drawing/2014/main" val="4121253764"/>
                  </a:ext>
                </a:extLst>
              </a:tr>
              <a:tr h="219366">
                <a:tc>
                  <a:txBody>
                    <a:bodyPr/>
                    <a:lstStyle/>
                    <a:p>
                      <a:r>
                        <a:rPr lang="en-US" sz="12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dirty="0"/>
                        <a:t>$298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dirty="0"/>
                        <a:t>$2152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dirty="0"/>
                        <a:t>$2608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4998498"/>
                  </a:ext>
                </a:extLst>
              </a:tr>
              <a:tr h="219366">
                <a:tc>
                  <a:txBody>
                    <a:bodyPr/>
                    <a:lstStyle/>
                    <a:p>
                      <a:r>
                        <a:rPr lang="en-US" sz="120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dirty="0"/>
                        <a:t>$546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dirty="0"/>
                        <a:t>$2909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dirty="0"/>
                        <a:t>$3525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8133148"/>
                  </a:ext>
                </a:extLst>
              </a:tr>
              <a:tr h="219366">
                <a:tc>
                  <a:txBody>
                    <a:bodyPr/>
                    <a:lstStyle/>
                    <a:p>
                      <a:r>
                        <a:rPr lang="en-US" sz="1200"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dirty="0"/>
                        <a:t>$994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dirty="0"/>
                        <a:t>$3665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dirty="0"/>
                        <a:t>$4441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1556339"/>
                  </a:ext>
                </a:extLst>
              </a:tr>
            </a:tbl>
          </a:graphicData>
        </a:graphic>
      </p:graphicFrame>
      <p:sp>
        <p:nvSpPr>
          <p:cNvPr id="11" name="TextBox 10">
            <a:extLst>
              <a:ext uri="{FF2B5EF4-FFF2-40B4-BE49-F238E27FC236}">
                <a16:creationId xmlns:a16="http://schemas.microsoft.com/office/drawing/2014/main" id="{FDC46345-2BBA-5C4F-C63B-39F1874A9E9C}"/>
              </a:ext>
            </a:extLst>
          </p:cNvPr>
          <p:cNvSpPr txBox="1"/>
          <p:nvPr/>
        </p:nvSpPr>
        <p:spPr>
          <a:xfrm>
            <a:off x="3324225" y="3907450"/>
            <a:ext cx="1745991" cy="307777"/>
          </a:xfrm>
          <a:prstGeom prst="rect">
            <a:avLst/>
          </a:prstGeom>
          <a:noFill/>
        </p:spPr>
        <p:txBody>
          <a:bodyPr wrap="none" rtlCol="0">
            <a:spAutoFit/>
          </a:bodyPr>
          <a:lstStyle/>
          <a:p>
            <a:r>
              <a:rPr lang="en-US" sz="1400" dirty="0"/>
              <a:t>Current Max Benefits</a:t>
            </a:r>
          </a:p>
        </p:txBody>
      </p:sp>
    </p:spTree>
    <p:extLst>
      <p:ext uri="{BB962C8B-B14F-4D97-AF65-F5344CB8AC3E}">
        <p14:creationId xmlns:p14="http://schemas.microsoft.com/office/powerpoint/2010/main" val="1604736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7078D-1DF6-9D04-3577-F9D873835F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CD3D1C-31DD-0EA6-7C3A-5088A0B49CC1}"/>
              </a:ext>
            </a:extLst>
          </p:cNvPr>
          <p:cNvSpPr>
            <a:spLocks noGrp="1"/>
          </p:cNvSpPr>
          <p:nvPr>
            <p:ph type="title"/>
          </p:nvPr>
        </p:nvSpPr>
        <p:spPr>
          <a:xfrm>
            <a:off x="616527" y="0"/>
            <a:ext cx="10515600" cy="1325563"/>
          </a:xfrm>
        </p:spPr>
        <p:txBody>
          <a:bodyPr/>
          <a:lstStyle/>
          <a:p>
            <a:r>
              <a:rPr lang="en-US" dirty="0"/>
              <a:t>VTTC FOOD</a:t>
            </a:r>
          </a:p>
        </p:txBody>
      </p:sp>
      <p:sp>
        <p:nvSpPr>
          <p:cNvPr id="3" name="Text Placeholder 2">
            <a:extLst>
              <a:ext uri="{FF2B5EF4-FFF2-40B4-BE49-F238E27FC236}">
                <a16:creationId xmlns:a16="http://schemas.microsoft.com/office/drawing/2014/main" id="{40BCAF5B-1500-F35B-3505-357097DEAF9B}"/>
              </a:ext>
            </a:extLst>
          </p:cNvPr>
          <p:cNvSpPr>
            <a:spLocks noGrp="1"/>
          </p:cNvSpPr>
          <p:nvPr>
            <p:ph type="body" sz="quarter" idx="13"/>
          </p:nvPr>
        </p:nvSpPr>
        <p:spPr/>
        <p:txBody>
          <a:bodyPr/>
          <a:lstStyle/>
          <a:p>
            <a:pPr lvl="1"/>
            <a:endParaRPr lang="en-US" dirty="0"/>
          </a:p>
          <a:p>
            <a:endParaRPr lang="en-US" dirty="0"/>
          </a:p>
        </p:txBody>
      </p:sp>
      <p:graphicFrame>
        <p:nvGraphicFramePr>
          <p:cNvPr id="4" name="Table 3">
            <a:extLst>
              <a:ext uri="{FF2B5EF4-FFF2-40B4-BE49-F238E27FC236}">
                <a16:creationId xmlns:a16="http://schemas.microsoft.com/office/drawing/2014/main" id="{C49AC1FD-AFCA-E905-6006-6A9B10460468}"/>
              </a:ext>
            </a:extLst>
          </p:cNvPr>
          <p:cNvGraphicFramePr>
            <a:graphicFrameLocks noGrp="1"/>
          </p:cNvGraphicFramePr>
          <p:nvPr/>
        </p:nvGraphicFramePr>
        <p:xfrm>
          <a:off x="642360" y="968643"/>
          <a:ext cx="10711440" cy="1280982"/>
        </p:xfrm>
        <a:graphic>
          <a:graphicData uri="http://schemas.openxmlformats.org/drawingml/2006/table">
            <a:tbl>
              <a:tblPr firstRow="1" bandRow="1">
                <a:tableStyleId>{5C22544A-7EE6-4342-B048-85BDC9FD1C3A}</a:tableStyleId>
              </a:tblPr>
              <a:tblGrid>
                <a:gridCol w="2063895">
                  <a:extLst>
                    <a:ext uri="{9D8B030D-6E8A-4147-A177-3AD203B41FA5}">
                      <a16:colId xmlns:a16="http://schemas.microsoft.com/office/drawing/2014/main" val="61123972"/>
                    </a:ext>
                  </a:extLst>
                </a:gridCol>
                <a:gridCol w="8647545">
                  <a:extLst>
                    <a:ext uri="{9D8B030D-6E8A-4147-A177-3AD203B41FA5}">
                      <a16:colId xmlns:a16="http://schemas.microsoft.com/office/drawing/2014/main" val="3419160328"/>
                    </a:ext>
                  </a:extLst>
                </a:gridCol>
              </a:tblGrid>
              <a:tr h="366582">
                <a:tc>
                  <a:txBody>
                    <a:bodyPr/>
                    <a:lstStyle/>
                    <a:p>
                      <a:r>
                        <a:rPr lang="en-US" dirty="0"/>
                        <a:t>Financial Factors</a:t>
                      </a:r>
                    </a:p>
                  </a:txBody>
                  <a:tcPr/>
                </a:tc>
                <a:tc>
                  <a:txBody>
                    <a:bodyPr/>
                    <a:lstStyle/>
                    <a:p>
                      <a:r>
                        <a:rPr lang="en-US" dirty="0"/>
                        <a:t>Non-Financial</a:t>
                      </a:r>
                      <a:r>
                        <a:rPr lang="en-US" baseline="0" dirty="0"/>
                        <a:t> Factors</a:t>
                      </a:r>
                      <a:endParaRPr lang="en-US" dirty="0"/>
                    </a:p>
                  </a:txBody>
                  <a:tcPr/>
                </a:tc>
                <a:extLst>
                  <a:ext uri="{0D108BD9-81ED-4DB2-BD59-A6C34878D82A}">
                    <a16:rowId xmlns:a16="http://schemas.microsoft.com/office/drawing/2014/main" val="702706763"/>
                  </a:ext>
                </a:extLst>
              </a:tr>
              <a:tr h="836207">
                <a:tc>
                  <a:txBody>
                    <a:bodyPr/>
                    <a:lstStyle/>
                    <a:p>
                      <a:r>
                        <a:rPr lang="en-US" sz="1800" b="0" i="0" kern="1200" dirty="0">
                          <a:solidFill>
                            <a:schemeClr val="dk1"/>
                          </a:solidFill>
                          <a:effectLst/>
                          <a:latin typeface="+mn-lt"/>
                          <a:ea typeface="+mn-ea"/>
                          <a:cs typeface="+mn-cs"/>
                        </a:rPr>
                        <a:t>Aligns with SNAP</a:t>
                      </a:r>
                      <a:endParaRPr lang="en-US" sz="1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Aligned with SNAP; SSN requirement is waived</a:t>
                      </a: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n-lt"/>
                          <a:ea typeface="+mn-ea"/>
                          <a:cs typeface="+mn-cs"/>
                        </a:rPr>
                        <a:t>Asylum applicants only </a:t>
                      </a:r>
                      <a:r>
                        <a:rPr lang="en-US" sz="1800" b="0" i="0" kern="1200" dirty="0">
                          <a:solidFill>
                            <a:schemeClr val="dk1"/>
                          </a:solidFill>
                          <a:effectLst/>
                          <a:latin typeface="+mn-lt"/>
                          <a:ea typeface="+mn-ea"/>
                          <a:cs typeface="+mn-cs"/>
                        </a:rPr>
                        <a:t>must have derivative family member of immigration application</a:t>
                      </a:r>
                      <a:endParaRPr lang="en-US" sz="1800" dirty="0"/>
                    </a:p>
                    <a:p>
                      <a:endParaRPr lang="en-US" sz="1800" dirty="0"/>
                    </a:p>
                  </a:txBody>
                  <a:tcPr/>
                </a:tc>
                <a:extLst>
                  <a:ext uri="{0D108BD9-81ED-4DB2-BD59-A6C34878D82A}">
                    <a16:rowId xmlns:a16="http://schemas.microsoft.com/office/drawing/2014/main" val="3648622296"/>
                  </a:ext>
                </a:extLst>
              </a:tr>
            </a:tbl>
          </a:graphicData>
        </a:graphic>
      </p:graphicFrame>
      <p:sp>
        <p:nvSpPr>
          <p:cNvPr id="5" name="Text Placeholder 2">
            <a:extLst>
              <a:ext uri="{FF2B5EF4-FFF2-40B4-BE49-F238E27FC236}">
                <a16:creationId xmlns:a16="http://schemas.microsoft.com/office/drawing/2014/main" id="{C4068771-B2ED-2B52-F7CD-290D507076FE}"/>
              </a:ext>
            </a:extLst>
          </p:cNvPr>
          <p:cNvSpPr txBox="1">
            <a:spLocks/>
          </p:cNvSpPr>
          <p:nvPr/>
        </p:nvSpPr>
        <p:spPr>
          <a:xfrm>
            <a:off x="616527" y="2294206"/>
            <a:ext cx="10518775" cy="30697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baseline="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b="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500" b="0" i="1" u="none"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Work Requirements</a:t>
            </a:r>
          </a:p>
          <a:p>
            <a:pPr lvl="1"/>
            <a:r>
              <a:rPr lang="en-US" sz="1600" b="0" i="0" dirty="0"/>
              <a:t>VTTC Food recipients must comply with SNAP Work Requirements unless “physical or psychological trauma related to or arising from the trafficking, torture, or other serious crimes impedes his or her ability to comply.”</a:t>
            </a:r>
          </a:p>
          <a:p>
            <a:pPr lvl="1"/>
            <a:r>
              <a:rPr lang="en-US" sz="1600" b="0" i="0" dirty="0"/>
              <a:t>SNAP Work “Provisions” have been consistently enforced over the last year.</a:t>
            </a:r>
          </a:p>
          <a:p>
            <a:pPr lvl="1"/>
            <a:r>
              <a:rPr lang="en-US" sz="1600" b="0" i="0" dirty="0"/>
              <a:t>Time-Limited SNAP “Requirements” went into effect in Illinois February 1, 2026.</a:t>
            </a:r>
          </a:p>
          <a:p>
            <a:pPr lvl="1"/>
            <a:r>
              <a:rPr lang="en-US" sz="1600" b="0" i="0" dirty="0"/>
              <a:t>If someone thinks they are exempt, they should make sure DHS knows now through the same process IDHS is using for SNAP work requirement exemptions.</a:t>
            </a:r>
          </a:p>
        </p:txBody>
      </p:sp>
      <p:sp>
        <p:nvSpPr>
          <p:cNvPr id="9" name="Rectangle 8">
            <a:extLst>
              <a:ext uri="{FF2B5EF4-FFF2-40B4-BE49-F238E27FC236}">
                <a16:creationId xmlns:a16="http://schemas.microsoft.com/office/drawing/2014/main" id="{ECF8D6EA-C822-DDA8-F180-FE5EEED50FC1}"/>
              </a:ext>
            </a:extLst>
          </p:cNvPr>
          <p:cNvSpPr/>
          <p:nvPr/>
        </p:nvSpPr>
        <p:spPr>
          <a:xfrm>
            <a:off x="5501390" y="365125"/>
            <a:ext cx="5852410" cy="456911"/>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0000"/>
                </a:solidFill>
              </a:rPr>
              <a:t>Only approved so long as funding is available.</a:t>
            </a:r>
          </a:p>
        </p:txBody>
      </p:sp>
      <p:sp>
        <p:nvSpPr>
          <p:cNvPr id="931" name="Citations"/>
          <p:cNvSpPr txBox="1"/>
          <p:nvPr/>
        </p:nvSpPr>
        <p:spPr>
          <a:xfrm>
            <a:off x="471055" y="6182280"/>
            <a:ext cx="10500000" cy="435720"/>
          </a:xfrm>
          <a:prstGeom prst="rect">
            <a:avLst/>
          </a:prstGeom>
          <a:noFill/>
        </p:spPr>
        <p:txBody>
          <a:bodyPr wrap="square" rtlCol="0">
            <a:spAutoFit/>
          </a:bodyPr>
          <a:lstStyle/>
          <a:p>
            <a:r>
              <a:rPr lang="en-US" sz="800" dirty="0">
                <a:solidFill>
                  <a:schemeClr val="bg1"/>
                </a:solidFill>
              </a:rPr>
              <a:t>VTTC: https://www.dhs.state.il.us/page.aspx?item=102017  |  https://www.dhs.state.il.us/page.aspx?item=165057</a:t>
            </a:r>
          </a:p>
          <a:p>
            <a:r>
              <a:rPr lang="en-US" sz="800" dirty="0">
                <a:solidFill>
                  <a:schemeClr val="bg1"/>
                </a:solidFill>
              </a:rPr>
              <a:t>SNAP Work Rules (PM 03-15-00, PM 03-16-00) - MR #26.03 (2/4/26): https://www.dhs.state.il.us/page.aspx?item=174187</a:t>
            </a:r>
          </a:p>
          <a:p>
            <a:r>
              <a:rPr lang="en-US" sz="800" dirty="0">
                <a:solidFill>
                  <a:schemeClr val="bg1"/>
                </a:solidFill>
              </a:rPr>
              <a:t>Policy Memo 10/16/25, End of Waiver for Time-Limited SNAP Benefits: https://www.dhs.state.il.us/page.aspx?item=175082</a:t>
            </a:r>
          </a:p>
        </p:txBody>
      </p:sp>
    </p:spTree>
    <p:extLst>
      <p:ext uri="{BB962C8B-B14F-4D97-AF65-F5344CB8AC3E}">
        <p14:creationId xmlns:p14="http://schemas.microsoft.com/office/powerpoint/2010/main" val="1231202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527" y="0"/>
            <a:ext cx="10515600" cy="1325563"/>
          </a:xfrm>
        </p:spPr>
        <p:txBody>
          <a:bodyPr/>
          <a:lstStyle/>
          <a:p>
            <a:r>
              <a:rPr lang="en-US" dirty="0"/>
              <a:t>VTTC cash</a:t>
            </a:r>
          </a:p>
        </p:txBody>
      </p:sp>
      <p:sp>
        <p:nvSpPr>
          <p:cNvPr id="3" name="Text Placeholder 2"/>
          <p:cNvSpPr>
            <a:spLocks noGrp="1"/>
          </p:cNvSpPr>
          <p:nvPr>
            <p:ph type="body" sz="quarter" idx="13"/>
          </p:nvPr>
        </p:nvSpPr>
        <p:spPr/>
        <p:txBody>
          <a:bodyPr/>
          <a:lstStyle/>
          <a:p>
            <a:pPr lvl="1"/>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005007387"/>
              </p:ext>
            </p:extLst>
          </p:nvPr>
        </p:nvGraphicFramePr>
        <p:xfrm>
          <a:off x="642360" y="968643"/>
          <a:ext cx="11025476" cy="1571579"/>
        </p:xfrm>
        <a:graphic>
          <a:graphicData uri="http://schemas.openxmlformats.org/drawingml/2006/table">
            <a:tbl>
              <a:tblPr firstRow="1" bandRow="1">
                <a:tableStyleId>{5C22544A-7EE6-4342-B048-85BDC9FD1C3A}</a:tableStyleId>
              </a:tblPr>
              <a:tblGrid>
                <a:gridCol w="2026949">
                  <a:extLst>
                    <a:ext uri="{9D8B030D-6E8A-4147-A177-3AD203B41FA5}">
                      <a16:colId xmlns:a16="http://schemas.microsoft.com/office/drawing/2014/main" val="61123972"/>
                    </a:ext>
                  </a:extLst>
                </a:gridCol>
                <a:gridCol w="8998527">
                  <a:extLst>
                    <a:ext uri="{9D8B030D-6E8A-4147-A177-3AD203B41FA5}">
                      <a16:colId xmlns:a16="http://schemas.microsoft.com/office/drawing/2014/main" val="3419160328"/>
                    </a:ext>
                  </a:extLst>
                </a:gridCol>
              </a:tblGrid>
              <a:tr h="337829">
                <a:tc>
                  <a:txBody>
                    <a:bodyPr/>
                    <a:lstStyle/>
                    <a:p>
                      <a:r>
                        <a:rPr lang="en-US" dirty="0"/>
                        <a:t>Financial Factors</a:t>
                      </a:r>
                    </a:p>
                  </a:txBody>
                  <a:tcPr/>
                </a:tc>
                <a:tc>
                  <a:txBody>
                    <a:bodyPr/>
                    <a:lstStyle/>
                    <a:p>
                      <a:r>
                        <a:rPr lang="en-US" dirty="0"/>
                        <a:t>Non-Financial</a:t>
                      </a:r>
                      <a:r>
                        <a:rPr lang="en-US" baseline="0" dirty="0"/>
                        <a:t> Factors</a:t>
                      </a:r>
                      <a:endParaRPr lang="en-US" dirty="0"/>
                    </a:p>
                  </a:txBody>
                  <a:tcPr/>
                </a:tc>
                <a:extLst>
                  <a:ext uri="{0D108BD9-81ED-4DB2-BD59-A6C34878D82A}">
                    <a16:rowId xmlns:a16="http://schemas.microsoft.com/office/drawing/2014/main" val="702706763"/>
                  </a:ext>
                </a:extLst>
              </a:tr>
              <a:tr h="1205819">
                <a:tc>
                  <a:txBody>
                    <a:bodyPr/>
                    <a:lstStyle/>
                    <a:p>
                      <a:r>
                        <a:rPr lang="en-US" sz="1800" b="0" i="0" kern="1200" dirty="0">
                          <a:solidFill>
                            <a:schemeClr val="dk1"/>
                          </a:solidFill>
                          <a:effectLst/>
                          <a:latin typeface="+mn-lt"/>
                          <a:ea typeface="+mn-ea"/>
                          <a:cs typeface="+mn-cs"/>
                        </a:rPr>
                        <a:t>Aligns with TANF</a:t>
                      </a:r>
                      <a:endParaRPr lang="en-US" sz="1800" b="0" i="0" kern="1200" baseline="0" dirty="0">
                        <a:solidFill>
                          <a:schemeClr val="dk1"/>
                        </a:solidFill>
                        <a:effectLst/>
                        <a:latin typeface="+mn-lt"/>
                        <a:ea typeface="+mn-ea"/>
                        <a:cs typeface="+mn-cs"/>
                      </a:endParaRPr>
                    </a:p>
                  </a:txBody>
                  <a:tcPr/>
                </a:tc>
                <a:tc>
                  <a:txBody>
                    <a:bodyPr/>
                    <a:lstStyle/>
                    <a:p>
                      <a:r>
                        <a:rPr lang="en-US" sz="1800" b="0" i="0" kern="1200" dirty="0">
                          <a:solidFill>
                            <a:schemeClr val="dk1"/>
                          </a:solidFill>
                          <a:effectLst/>
                          <a:latin typeface="+mn-lt"/>
                          <a:ea typeface="+mn-ea"/>
                          <a:cs typeface="+mn-cs"/>
                        </a:rPr>
                        <a:t>Aligned with TANF</a:t>
                      </a:r>
                      <a:r>
                        <a:rPr lang="en-US" sz="1800" b="0" i="0" kern="1200" baseline="0" dirty="0">
                          <a:solidFill>
                            <a:schemeClr val="dk1"/>
                          </a:solidFill>
                          <a:effectLst/>
                          <a:latin typeface="+mn-lt"/>
                          <a:ea typeface="+mn-ea"/>
                          <a:cs typeface="+mn-cs"/>
                        </a:rPr>
                        <a:t> or RRP, respectively;</a:t>
                      </a:r>
                      <a:r>
                        <a:rPr lang="en-US" sz="1800" b="0" i="0" kern="1200" dirty="0">
                          <a:solidFill>
                            <a:schemeClr val="dk1"/>
                          </a:solidFill>
                          <a:effectLst/>
                          <a:latin typeface="+mn-lt"/>
                          <a:ea typeface="+mn-ea"/>
                          <a:cs typeface="+mn-cs"/>
                        </a:rPr>
                        <a:t> SSN requirement is waived; child support cooperation requirement is waived</a:t>
                      </a:r>
                    </a:p>
                    <a:p>
                      <a:r>
                        <a:rPr lang="en-US" sz="1800" b="1" i="0" kern="1200" dirty="0">
                          <a:solidFill>
                            <a:schemeClr val="dk1"/>
                          </a:solidFill>
                          <a:effectLst/>
                          <a:latin typeface="+mn-lt"/>
                          <a:ea typeface="+mn-ea"/>
                          <a:cs typeface="+mn-cs"/>
                        </a:rPr>
                        <a:t>Asylum applicants only </a:t>
                      </a:r>
                      <a:r>
                        <a:rPr lang="en-US" sz="1800" b="0" i="0" kern="1200" dirty="0">
                          <a:solidFill>
                            <a:schemeClr val="dk1"/>
                          </a:solidFill>
                          <a:effectLst/>
                          <a:latin typeface="+mn-lt"/>
                          <a:ea typeface="+mn-ea"/>
                          <a:cs typeface="+mn-cs"/>
                        </a:rPr>
                        <a:t>must have derivative family member of immigration application</a:t>
                      </a:r>
                    </a:p>
                    <a:p>
                      <a:pPr algn="r"/>
                      <a:r>
                        <a:rPr lang="en-US" sz="1800" b="0" i="0" kern="1200" dirty="0">
                          <a:solidFill>
                            <a:schemeClr val="dk1"/>
                          </a:solidFill>
                          <a:effectLst/>
                          <a:latin typeface="+mn-lt"/>
                          <a:ea typeface="+mn-ea"/>
                          <a:cs typeface="+mn-cs"/>
                        </a:rPr>
                        <a:t> </a:t>
                      </a:r>
                      <a:r>
                        <a:rPr lang="en-US" sz="1400" b="0" i="0" kern="1200" dirty="0">
                          <a:solidFill>
                            <a:schemeClr val="dk1"/>
                          </a:solidFill>
                          <a:effectLst/>
                          <a:latin typeface="+mn-lt"/>
                          <a:ea typeface="+mn-ea"/>
                          <a:cs typeface="+mn-cs"/>
                        </a:rPr>
                        <a:t>(T-Visa holders and asylees are generally ineligible for VTTC Cash because they remain eligible for TANF.)</a:t>
                      </a:r>
                      <a:endParaRPr lang="en-US" sz="1800" dirty="0"/>
                    </a:p>
                  </a:txBody>
                  <a:tcPr/>
                </a:tc>
                <a:extLst>
                  <a:ext uri="{0D108BD9-81ED-4DB2-BD59-A6C34878D82A}">
                    <a16:rowId xmlns:a16="http://schemas.microsoft.com/office/drawing/2014/main" val="1950427305"/>
                  </a:ext>
                </a:extLst>
              </a:tr>
            </a:tbl>
          </a:graphicData>
        </a:graphic>
      </p:graphicFrame>
      <p:sp>
        <p:nvSpPr>
          <p:cNvPr id="5" name="Text Placeholder 2"/>
          <p:cNvSpPr txBox="1">
            <a:spLocks/>
          </p:cNvSpPr>
          <p:nvPr/>
        </p:nvSpPr>
        <p:spPr>
          <a:xfrm>
            <a:off x="527339" y="2621955"/>
            <a:ext cx="10518775" cy="324925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baseline="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b="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500" b="0" i="1" u="none"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For VTTC (TANF), must have a dependent minor child. </a:t>
            </a:r>
          </a:p>
          <a:p>
            <a:r>
              <a:rPr lang="en-US" sz="2000" dirty="0"/>
              <a:t>If ineligible for VTTC (TANF), might be eligible for VTTC (RRP) (max 4 months.)</a:t>
            </a:r>
          </a:p>
          <a:p>
            <a:r>
              <a:rPr lang="en-US" sz="2000" dirty="0"/>
              <a:t>Each adult must sign the application.</a:t>
            </a:r>
          </a:p>
          <a:p>
            <a:r>
              <a:rPr lang="en-US" sz="2000" dirty="0"/>
              <a:t>All nonexempt adults under 60 years old must register for work with a refugee job placement agency, or other job service. Exemptions:</a:t>
            </a:r>
          </a:p>
          <a:p>
            <a:pPr lvl="1"/>
            <a:r>
              <a:rPr lang="en-US" sz="1600" b="0" i="0" dirty="0"/>
              <a:t>Child in case</a:t>
            </a:r>
          </a:p>
          <a:p>
            <a:pPr lvl="1"/>
            <a:r>
              <a:rPr lang="en-US" sz="1600" b="0" i="0" dirty="0"/>
              <a:t>Medical condition prevents from working</a:t>
            </a:r>
          </a:p>
          <a:p>
            <a:pPr lvl="1"/>
            <a:r>
              <a:rPr lang="en-US" sz="1600" b="0" i="0" dirty="0"/>
              <a:t>Needed for care of another person in home due to their medical condition</a:t>
            </a:r>
          </a:p>
          <a:p>
            <a:pPr lvl="1"/>
            <a:r>
              <a:rPr lang="en-US" sz="1600" b="0" i="0" dirty="0"/>
              <a:t>Provides child are to child under 1</a:t>
            </a:r>
          </a:p>
          <a:p>
            <a:pPr lvl="1"/>
            <a:r>
              <a:rPr lang="en-US" sz="1600" b="0" i="0" dirty="0"/>
              <a:t>Employed &gt; 30 hours/week</a:t>
            </a:r>
          </a:p>
          <a:p>
            <a:r>
              <a:rPr lang="en-US" sz="2000" dirty="0"/>
              <a:t>Benefit amount based on all income received</a:t>
            </a:r>
            <a:endParaRPr lang="en-US" dirty="0"/>
          </a:p>
        </p:txBody>
      </p:sp>
      <p:sp>
        <p:nvSpPr>
          <p:cNvPr id="6" name="Rectangle 5">
            <a:extLst>
              <a:ext uri="{FF2B5EF4-FFF2-40B4-BE49-F238E27FC236}">
                <a16:creationId xmlns:a16="http://schemas.microsoft.com/office/drawing/2014/main" id="{66F3546D-6700-72FB-4550-BF9D913714AA}"/>
              </a:ext>
            </a:extLst>
          </p:cNvPr>
          <p:cNvSpPr/>
          <p:nvPr/>
        </p:nvSpPr>
        <p:spPr>
          <a:xfrm>
            <a:off x="5501390" y="365125"/>
            <a:ext cx="5852410" cy="456911"/>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0000"/>
                </a:solidFill>
              </a:rPr>
              <a:t>Only approved so long as funding is available.</a:t>
            </a:r>
          </a:p>
        </p:txBody>
      </p:sp>
      <p:sp>
        <p:nvSpPr>
          <p:cNvPr id="7" name="TextBox 6">
            <a:extLst>
              <a:ext uri="{FF2B5EF4-FFF2-40B4-BE49-F238E27FC236}">
                <a16:creationId xmlns:a16="http://schemas.microsoft.com/office/drawing/2014/main" id="{6FA461DD-1733-79AA-9013-23D9EBC9A0CB}"/>
              </a:ext>
            </a:extLst>
          </p:cNvPr>
          <p:cNvSpPr txBox="1"/>
          <p:nvPr/>
        </p:nvSpPr>
        <p:spPr>
          <a:xfrm>
            <a:off x="9925597" y="4031159"/>
            <a:ext cx="1745991" cy="307777"/>
          </a:xfrm>
          <a:prstGeom prst="rect">
            <a:avLst/>
          </a:prstGeom>
          <a:noFill/>
        </p:spPr>
        <p:txBody>
          <a:bodyPr wrap="none" rtlCol="0">
            <a:spAutoFit/>
          </a:bodyPr>
          <a:lstStyle/>
          <a:p>
            <a:r>
              <a:rPr lang="en-US" sz="1400" dirty="0"/>
              <a:t>Current Max Benefits</a:t>
            </a:r>
          </a:p>
        </p:txBody>
      </p:sp>
      <p:sp>
        <p:nvSpPr>
          <p:cNvPr id="931" name="Citations"/>
          <p:cNvSpPr txBox="1"/>
          <p:nvPr/>
        </p:nvSpPr>
        <p:spPr>
          <a:xfrm>
            <a:off x="471055" y="6182280"/>
            <a:ext cx="7250000" cy="338554"/>
          </a:xfrm>
          <a:prstGeom prst="rect">
            <a:avLst/>
          </a:prstGeom>
          <a:noFill/>
        </p:spPr>
        <p:txBody>
          <a:bodyPr wrap="square" rtlCol="0">
            <a:spAutoFit/>
          </a:bodyPr>
          <a:lstStyle/>
          <a:p>
            <a:r>
              <a:rPr lang="en-US" sz="800" dirty="0">
                <a:solidFill>
                  <a:schemeClr val="bg1"/>
                </a:solidFill>
              </a:rPr>
              <a:t>VTTC Eligibility Changes 10/8/24: https://www.dhs.state.il.us/page.aspx?item=165057</a:t>
            </a:r>
          </a:p>
          <a:p>
            <a:r>
              <a:rPr lang="en-US" sz="800" dirty="0">
                <a:solidFill>
                  <a:schemeClr val="bg1"/>
                </a:solidFill>
              </a:rPr>
              <a:t>PM 06-01-00 RRP (Cash): https://www.dhs.state.il.us/page.aspx?item=13721</a:t>
            </a:r>
          </a:p>
        </p:txBody>
      </p:sp>
      <p:pic>
        <p:nvPicPr>
          <p:cNvPr id="10" name="Picture 9">
            <a:extLst>
              <a:ext uri="{FF2B5EF4-FFF2-40B4-BE49-F238E27FC236}">
                <a16:creationId xmlns:a16="http://schemas.microsoft.com/office/drawing/2014/main" id="{71DECFAD-5BEA-C093-857B-B8EA7F90063B}"/>
              </a:ext>
            </a:extLst>
          </p:cNvPr>
          <p:cNvPicPr>
            <a:picLocks noChangeAspect="1"/>
          </p:cNvPicPr>
          <p:nvPr/>
        </p:nvPicPr>
        <p:blipFill>
          <a:blip r:embed="rId2"/>
          <a:stretch>
            <a:fillRect/>
          </a:stretch>
        </p:blipFill>
        <p:spPr>
          <a:xfrm>
            <a:off x="8682920" y="4338936"/>
            <a:ext cx="2981741" cy="1686160"/>
          </a:xfrm>
          <a:prstGeom prst="rect">
            <a:avLst/>
          </a:prstGeom>
        </p:spPr>
      </p:pic>
    </p:spTree>
    <p:extLst>
      <p:ext uri="{BB962C8B-B14F-4D97-AF65-F5344CB8AC3E}">
        <p14:creationId xmlns:p14="http://schemas.microsoft.com/office/powerpoint/2010/main" val="31508529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09423-CE85-EEB2-33C6-C150AAEAE0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2DFBB0-607F-4D8F-398B-90FADDE46B33}"/>
              </a:ext>
            </a:extLst>
          </p:cNvPr>
          <p:cNvSpPr>
            <a:spLocks noGrp="1"/>
          </p:cNvSpPr>
          <p:nvPr>
            <p:ph type="title"/>
          </p:nvPr>
        </p:nvSpPr>
        <p:spPr/>
        <p:txBody>
          <a:bodyPr/>
          <a:lstStyle/>
          <a:p>
            <a:r>
              <a:rPr lang="en-US" dirty="0"/>
              <a:t>VAWA CASH/Medical</a:t>
            </a:r>
          </a:p>
        </p:txBody>
      </p:sp>
      <p:sp>
        <p:nvSpPr>
          <p:cNvPr id="7" name="TextBox 6">
            <a:extLst>
              <a:ext uri="{FF2B5EF4-FFF2-40B4-BE49-F238E27FC236}">
                <a16:creationId xmlns:a16="http://schemas.microsoft.com/office/drawing/2014/main" id="{618E5A85-FEB2-FB0A-5184-3B3B459327C0}"/>
              </a:ext>
            </a:extLst>
          </p:cNvPr>
          <p:cNvSpPr txBox="1"/>
          <p:nvPr/>
        </p:nvSpPr>
        <p:spPr>
          <a:xfrm>
            <a:off x="422563" y="6123543"/>
            <a:ext cx="7086600" cy="369332"/>
          </a:xfrm>
          <a:prstGeom prst="rect">
            <a:avLst/>
          </a:prstGeom>
          <a:noFill/>
        </p:spPr>
        <p:txBody>
          <a:bodyPr wrap="square">
            <a:spAutoFit/>
          </a:bodyPr>
          <a:lstStyle/>
          <a:p>
            <a:r>
              <a:rPr lang="en-US" dirty="0">
                <a:solidFill>
                  <a:schemeClr val="bg1"/>
                </a:solidFill>
              </a:rPr>
              <a:t>4/25/25 Memo: https://www.dhs.state.il.us/page.aspx?item=171026</a:t>
            </a:r>
          </a:p>
        </p:txBody>
      </p:sp>
      <p:graphicFrame>
        <p:nvGraphicFramePr>
          <p:cNvPr id="9" name="Diagram 8">
            <a:extLst>
              <a:ext uri="{FF2B5EF4-FFF2-40B4-BE49-F238E27FC236}">
                <a16:creationId xmlns:a16="http://schemas.microsoft.com/office/drawing/2014/main" id="{8C3D224F-7BD3-313E-98A1-0B1C3AEFFCA2}"/>
              </a:ext>
            </a:extLst>
          </p:cNvPr>
          <p:cNvGraphicFramePr/>
          <p:nvPr>
            <p:extLst>
              <p:ext uri="{D42A27DB-BD31-4B8C-83A1-F6EECF244321}">
                <p14:modId xmlns:p14="http://schemas.microsoft.com/office/powerpoint/2010/main" val="3109278831"/>
              </p:ext>
            </p:extLst>
          </p:nvPr>
        </p:nvGraphicFramePr>
        <p:xfrm>
          <a:off x="1032822" y="1450110"/>
          <a:ext cx="10660413" cy="42800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9321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Emergency medical</a:t>
            </a:r>
          </a:p>
        </p:txBody>
      </p:sp>
      <p:graphicFrame>
        <p:nvGraphicFramePr>
          <p:cNvPr id="4" name="Diagram 3"/>
          <p:cNvGraphicFramePr/>
          <p:nvPr>
            <p:extLst>
              <p:ext uri="{D42A27DB-BD31-4B8C-83A1-F6EECF244321}">
                <p14:modId xmlns:p14="http://schemas.microsoft.com/office/powerpoint/2010/main" val="124756139"/>
              </p:ext>
            </p:extLst>
          </p:nvPr>
        </p:nvGraphicFramePr>
        <p:xfrm>
          <a:off x="575733" y="1422400"/>
          <a:ext cx="11043612" cy="41740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31" name="Citations"/>
          <p:cNvSpPr txBox="1"/>
          <p:nvPr/>
        </p:nvSpPr>
        <p:spPr>
          <a:xfrm>
            <a:off x="471055" y="6182280"/>
            <a:ext cx="10500000" cy="435720"/>
          </a:xfrm>
          <a:prstGeom prst="rect">
            <a:avLst/>
          </a:prstGeom>
          <a:noFill/>
        </p:spPr>
        <p:txBody>
          <a:bodyPr wrap="square" rtlCol="0">
            <a:spAutoFit/>
          </a:bodyPr>
          <a:lstStyle/>
          <a:p>
            <a:r>
              <a:rPr lang="en-US" sz="800" dirty="0">
                <a:solidFill>
                  <a:schemeClr val="bg1"/>
                </a:solidFill>
              </a:rPr>
              <a:t>Sources: 8 U.S.C. 1611(b)(1)(A); 42 U.S.C. 1396b(v)(2)-(3)</a:t>
            </a:r>
          </a:p>
          <a:p>
            <a:r>
              <a:rPr lang="en-US" sz="800" dirty="0">
                <a:solidFill>
                  <a:schemeClr val="bg1"/>
                </a:solidFill>
              </a:rPr>
              <a:t>PM 06-05-01: https://www.dhs.state.il.us/page.aspx?item=13826  |  PM 06-05-02: https://www.dhs.state.il.us/page.aspx?item=13828</a:t>
            </a:r>
          </a:p>
          <a:p>
            <a:r>
              <a:rPr lang="en-US" sz="800" dirty="0">
                <a:solidFill>
                  <a:schemeClr val="bg1"/>
                </a:solidFill>
              </a:rPr>
              <a:t>PM 06-05-03: https://www.dhs.state.il.us/page.aspx?item=13830  |  IDHS Emergency Medical Coverage for Noncitizens: https://www.dhs.state.il.us/page.aspx?item=19608</a:t>
            </a:r>
          </a:p>
        </p:txBody>
      </p:sp>
    </p:spTree>
    <p:extLst>
      <p:ext uri="{BB962C8B-B14F-4D97-AF65-F5344CB8AC3E}">
        <p14:creationId xmlns:p14="http://schemas.microsoft.com/office/powerpoint/2010/main" val="3979080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B50F2-E9A6-16A3-3827-824541F3FD75}"/>
              </a:ext>
            </a:extLst>
          </p:cNvPr>
          <p:cNvSpPr>
            <a:spLocks noGrp="1"/>
          </p:cNvSpPr>
          <p:nvPr>
            <p:ph type="title"/>
          </p:nvPr>
        </p:nvSpPr>
        <p:spPr/>
        <p:txBody>
          <a:bodyPr/>
          <a:lstStyle/>
          <a:p>
            <a:r>
              <a:rPr lang="en-US" dirty="0"/>
              <a:t>Mixed status</a:t>
            </a:r>
          </a:p>
        </p:txBody>
      </p:sp>
      <p:sp>
        <p:nvSpPr>
          <p:cNvPr id="3" name="Text Placeholder 2">
            <a:extLst>
              <a:ext uri="{FF2B5EF4-FFF2-40B4-BE49-F238E27FC236}">
                <a16:creationId xmlns:a16="http://schemas.microsoft.com/office/drawing/2014/main" id="{E7584EB7-03F8-78EC-5486-CA57D8D471F9}"/>
              </a:ext>
            </a:extLst>
          </p:cNvPr>
          <p:cNvSpPr>
            <a:spLocks noGrp="1"/>
          </p:cNvSpPr>
          <p:nvPr>
            <p:ph type="body" sz="quarter" idx="13"/>
          </p:nvPr>
        </p:nvSpPr>
        <p:spPr>
          <a:xfrm>
            <a:off x="835025" y="1404650"/>
            <a:ext cx="10518775" cy="3843337"/>
          </a:xfrm>
        </p:spPr>
        <p:txBody>
          <a:bodyPr>
            <a:normAutofit/>
          </a:bodyPr>
          <a:lstStyle/>
          <a:p>
            <a:pPr marL="0" indent="0">
              <a:buNone/>
            </a:pPr>
            <a:r>
              <a:rPr lang="en-US" sz="2400" dirty="0"/>
              <a:t>Adults and Children can receive all joint federal-state or state-only funded benefits they are eligible for, even if other people they live with are ineligible</a:t>
            </a:r>
          </a:p>
        </p:txBody>
      </p:sp>
      <p:graphicFrame>
        <p:nvGraphicFramePr>
          <p:cNvPr id="4" name="Diagram 3">
            <a:extLst>
              <a:ext uri="{FF2B5EF4-FFF2-40B4-BE49-F238E27FC236}">
                <a16:creationId xmlns:a16="http://schemas.microsoft.com/office/drawing/2014/main" id="{A4F65FEB-EF05-E132-0A90-91982F126917}"/>
              </a:ext>
            </a:extLst>
          </p:cNvPr>
          <p:cNvGraphicFramePr/>
          <p:nvPr>
            <p:extLst>
              <p:ext uri="{D42A27DB-BD31-4B8C-83A1-F6EECF244321}">
                <p14:modId xmlns:p14="http://schemas.microsoft.com/office/powerpoint/2010/main" val="2656936750"/>
              </p:ext>
            </p:extLst>
          </p:nvPr>
        </p:nvGraphicFramePr>
        <p:xfrm>
          <a:off x="751175" y="2372976"/>
          <a:ext cx="10686474" cy="16263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0" name="Group 9">
            <a:extLst>
              <a:ext uri="{FF2B5EF4-FFF2-40B4-BE49-F238E27FC236}">
                <a16:creationId xmlns:a16="http://schemas.microsoft.com/office/drawing/2014/main" id="{217DB150-4B97-0B58-D7E6-254FDC9BD266}"/>
              </a:ext>
            </a:extLst>
          </p:cNvPr>
          <p:cNvGrpSpPr/>
          <p:nvPr/>
        </p:nvGrpSpPr>
        <p:grpSpPr>
          <a:xfrm>
            <a:off x="396730" y="4073237"/>
            <a:ext cx="11395364" cy="1496291"/>
            <a:chOff x="277091" y="4064000"/>
            <a:chExt cx="11395364" cy="1496291"/>
          </a:xfrm>
        </p:grpSpPr>
        <p:sp>
          <p:nvSpPr>
            <p:cNvPr id="5" name="Rectangle: Rounded Corners 4">
              <a:extLst>
                <a:ext uri="{FF2B5EF4-FFF2-40B4-BE49-F238E27FC236}">
                  <a16:creationId xmlns:a16="http://schemas.microsoft.com/office/drawing/2014/main" id="{E5DEE104-57CD-C357-A6A0-93541A67A445}"/>
                </a:ext>
              </a:extLst>
            </p:cNvPr>
            <p:cNvSpPr/>
            <p:nvPr/>
          </p:nvSpPr>
          <p:spPr>
            <a:xfrm>
              <a:off x="277091" y="4064000"/>
              <a:ext cx="2503054" cy="1496291"/>
            </a:xfrm>
            <a:prstGeom prst="round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t>SNAP Benefit Unit: </a:t>
              </a:r>
            </a:p>
            <a:p>
              <a:pPr algn="ctr"/>
              <a:r>
                <a:rPr lang="en-US" sz="1200" dirty="0"/>
                <a:t>Generally, Spouses and minor children who live together + anyone who lives with and buys and prepares food with them</a:t>
              </a:r>
            </a:p>
          </p:txBody>
        </p:sp>
        <p:sp>
          <p:nvSpPr>
            <p:cNvPr id="6" name="Rectangle: Rounded Corners 5">
              <a:extLst>
                <a:ext uri="{FF2B5EF4-FFF2-40B4-BE49-F238E27FC236}">
                  <a16:creationId xmlns:a16="http://schemas.microsoft.com/office/drawing/2014/main" id="{2A9035F5-AA79-80F4-3539-C92871236105}"/>
                </a:ext>
              </a:extLst>
            </p:cNvPr>
            <p:cNvSpPr/>
            <p:nvPr/>
          </p:nvSpPr>
          <p:spPr>
            <a:xfrm>
              <a:off x="3241194" y="4064000"/>
              <a:ext cx="2503054" cy="1496291"/>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t>TANF Benefit Unit: </a:t>
              </a:r>
            </a:p>
            <a:p>
              <a:pPr algn="ctr"/>
              <a:r>
                <a:rPr lang="en-US" sz="1200" dirty="0"/>
                <a:t>Generally: Minor child and relative caretaker + spouses and minor children who live with them</a:t>
              </a:r>
            </a:p>
          </p:txBody>
        </p:sp>
        <p:sp>
          <p:nvSpPr>
            <p:cNvPr id="7" name="Rectangle: Rounded Corners 6">
              <a:extLst>
                <a:ext uri="{FF2B5EF4-FFF2-40B4-BE49-F238E27FC236}">
                  <a16:creationId xmlns:a16="http://schemas.microsoft.com/office/drawing/2014/main" id="{EEA32733-5A4B-CCCA-99F7-CCB523F00505}"/>
                </a:ext>
              </a:extLst>
            </p:cNvPr>
            <p:cNvSpPr/>
            <p:nvPr/>
          </p:nvSpPr>
          <p:spPr>
            <a:xfrm>
              <a:off x="6205297" y="4064000"/>
              <a:ext cx="2503054" cy="1496291"/>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t>Medical Benefit Unit (if over 65 or receiving Medicare):</a:t>
              </a:r>
            </a:p>
            <a:p>
              <a:pPr algn="ctr"/>
              <a:r>
                <a:rPr lang="en-US" sz="1200" dirty="0"/>
                <a:t>Generally: Spouses and minor children who live with them</a:t>
              </a:r>
            </a:p>
          </p:txBody>
        </p:sp>
        <p:sp>
          <p:nvSpPr>
            <p:cNvPr id="8" name="Rectangle: Rounded Corners 7">
              <a:extLst>
                <a:ext uri="{FF2B5EF4-FFF2-40B4-BE49-F238E27FC236}">
                  <a16:creationId xmlns:a16="http://schemas.microsoft.com/office/drawing/2014/main" id="{6463C6CE-EBA4-04D2-3B8F-07BD4255C03E}"/>
                </a:ext>
              </a:extLst>
            </p:cNvPr>
            <p:cNvSpPr/>
            <p:nvPr/>
          </p:nvSpPr>
          <p:spPr>
            <a:xfrm>
              <a:off x="9169401" y="4064000"/>
              <a:ext cx="2503054" cy="1496291"/>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t>Medical Benefit Unit (others):</a:t>
              </a:r>
            </a:p>
            <a:p>
              <a:pPr algn="ctr"/>
              <a:r>
                <a:rPr lang="en-US" sz="1200" dirty="0"/>
                <a:t>Generally: Based on tax filing units</a:t>
              </a:r>
            </a:p>
          </p:txBody>
        </p:sp>
      </p:grpSp>
      <p:sp>
        <p:nvSpPr>
          <p:cNvPr id="931" name="Citations"/>
          <p:cNvSpPr txBox="1"/>
          <p:nvPr/>
        </p:nvSpPr>
        <p:spPr>
          <a:xfrm>
            <a:off x="471055" y="6312280"/>
            <a:ext cx="10500000" cy="305720"/>
          </a:xfrm>
          <a:prstGeom prst="rect">
            <a:avLst/>
          </a:prstGeom>
          <a:noFill/>
        </p:spPr>
        <p:txBody>
          <a:bodyPr wrap="square" rtlCol="0">
            <a:spAutoFit/>
          </a:bodyPr>
          <a:lstStyle/>
          <a:p>
            <a:r>
              <a:rPr lang="en-US" sz="800" dirty="0">
                <a:solidFill>
                  <a:schemeClr val="bg1"/>
                </a:solidFill>
              </a:rPr>
              <a:t>PM 03-01-00: https://www.dhs.state.il.us/page.aspx?item=13092  |  PM 03-01-02: https://www.dhs.state.il.us/page.aspx?item=13098</a:t>
            </a:r>
          </a:p>
          <a:p>
            <a:r>
              <a:rPr lang="en-US" sz="800" dirty="0">
                <a:solidFill>
                  <a:schemeClr val="bg1"/>
                </a:solidFill>
              </a:rPr>
              <a:t>IDHS Noncitizen Eligibility Changes (SNAP): https://www.dhs.state.il.us/page.aspx?item=177780</a:t>
            </a:r>
          </a:p>
        </p:txBody>
      </p:sp>
    </p:spTree>
    <p:extLst>
      <p:ext uri="{BB962C8B-B14F-4D97-AF65-F5344CB8AC3E}">
        <p14:creationId xmlns:p14="http://schemas.microsoft.com/office/powerpoint/2010/main" val="571246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E07DD-96D9-2139-6517-E55B7F8EA2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07E9CB-E6C4-6AF3-FBD6-8CBF7D155960}"/>
              </a:ext>
            </a:extLst>
          </p:cNvPr>
          <p:cNvSpPr>
            <a:spLocks noGrp="1"/>
          </p:cNvSpPr>
          <p:nvPr>
            <p:ph type="title"/>
          </p:nvPr>
        </p:nvSpPr>
        <p:spPr/>
        <p:txBody>
          <a:bodyPr/>
          <a:lstStyle/>
          <a:p>
            <a:r>
              <a:rPr lang="en-US" dirty="0"/>
              <a:t>Mixed status</a:t>
            </a:r>
          </a:p>
        </p:txBody>
      </p:sp>
      <p:sp>
        <p:nvSpPr>
          <p:cNvPr id="3" name="Text Placeholder 2">
            <a:extLst>
              <a:ext uri="{FF2B5EF4-FFF2-40B4-BE49-F238E27FC236}">
                <a16:creationId xmlns:a16="http://schemas.microsoft.com/office/drawing/2014/main" id="{3F3D2D0F-2101-2738-4524-477E4F9FC6E7}"/>
              </a:ext>
            </a:extLst>
          </p:cNvPr>
          <p:cNvSpPr>
            <a:spLocks noGrp="1"/>
          </p:cNvSpPr>
          <p:nvPr>
            <p:ph type="body" sz="quarter" idx="13"/>
          </p:nvPr>
        </p:nvSpPr>
        <p:spPr>
          <a:xfrm>
            <a:off x="835025" y="1404650"/>
            <a:ext cx="10518775" cy="3843337"/>
          </a:xfrm>
        </p:spPr>
        <p:txBody>
          <a:bodyPr>
            <a:normAutofit/>
          </a:bodyPr>
          <a:lstStyle/>
          <a:p>
            <a:pPr marL="0" indent="0">
              <a:buNone/>
            </a:pPr>
            <a:r>
              <a:rPr lang="en-US" sz="2400" dirty="0"/>
              <a:t>Adults and Children can receive all joint federal-state or state-only funded benefits they are eligible for, even if other people they live with are ineligible</a:t>
            </a:r>
          </a:p>
        </p:txBody>
      </p:sp>
      <p:graphicFrame>
        <p:nvGraphicFramePr>
          <p:cNvPr id="4" name="Diagram 3">
            <a:extLst>
              <a:ext uri="{FF2B5EF4-FFF2-40B4-BE49-F238E27FC236}">
                <a16:creationId xmlns:a16="http://schemas.microsoft.com/office/drawing/2014/main" id="{9DA9B826-7D4D-C6A1-96DC-7978765D39A4}"/>
              </a:ext>
            </a:extLst>
          </p:cNvPr>
          <p:cNvGraphicFramePr/>
          <p:nvPr>
            <p:extLst>
              <p:ext uri="{D42A27DB-BD31-4B8C-83A1-F6EECF244321}">
                <p14:modId xmlns:p14="http://schemas.microsoft.com/office/powerpoint/2010/main" val="4112129290"/>
              </p:ext>
            </p:extLst>
          </p:nvPr>
        </p:nvGraphicFramePr>
        <p:xfrm>
          <a:off x="751175" y="2372976"/>
          <a:ext cx="10686474" cy="1506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AD218635-8A98-CEE7-58CA-A4FEC0891F4A}"/>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350982" y="4128451"/>
            <a:ext cx="2796395" cy="2159061"/>
          </a:xfrm>
          <a:prstGeom prst="rect">
            <a:avLst/>
          </a:prstGeom>
        </p:spPr>
      </p:pic>
      <p:sp>
        <p:nvSpPr>
          <p:cNvPr id="7" name="Rectangle 6">
            <a:extLst>
              <a:ext uri="{FF2B5EF4-FFF2-40B4-BE49-F238E27FC236}">
                <a16:creationId xmlns:a16="http://schemas.microsoft.com/office/drawing/2014/main" id="{6681E5C6-1AEC-8ADC-0586-774E6AE12B61}"/>
              </a:ext>
            </a:extLst>
          </p:cNvPr>
          <p:cNvSpPr/>
          <p:nvPr/>
        </p:nvSpPr>
        <p:spPr>
          <a:xfrm>
            <a:off x="3048000" y="4488669"/>
            <a:ext cx="8305800" cy="121385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t>Parent #1 LPR &lt;5 years, $2100/month gross earned income</a:t>
            </a:r>
          </a:p>
          <a:p>
            <a:r>
              <a:rPr lang="en-US" sz="1200" dirty="0"/>
              <a:t>Parent # 2 US Citizen,  no income</a:t>
            </a:r>
          </a:p>
          <a:p>
            <a:endParaRPr lang="en-US" sz="1200" dirty="0"/>
          </a:p>
          <a:p>
            <a:r>
              <a:rPr lang="en-US" sz="1200" dirty="0"/>
              <a:t>Countable gross income = ($2100/3 family members * 2 eligible members)  = $1400/month earned income</a:t>
            </a:r>
          </a:p>
        </p:txBody>
      </p:sp>
      <p:sp>
        <p:nvSpPr>
          <p:cNvPr id="931" name="Citations"/>
          <p:cNvSpPr txBox="1"/>
          <p:nvPr/>
        </p:nvSpPr>
        <p:spPr>
          <a:xfrm>
            <a:off x="471055" y="6312280"/>
            <a:ext cx="10500000" cy="305720"/>
          </a:xfrm>
          <a:prstGeom prst="rect">
            <a:avLst/>
          </a:prstGeom>
          <a:noFill/>
        </p:spPr>
        <p:txBody>
          <a:bodyPr wrap="square" rtlCol="0">
            <a:spAutoFit/>
          </a:bodyPr>
          <a:lstStyle/>
          <a:p>
            <a:r>
              <a:rPr lang="en-US" sz="800" dirty="0">
                <a:solidFill>
                  <a:schemeClr val="bg1"/>
                </a:solidFill>
              </a:rPr>
              <a:t>Prorated share budgeting for ineligible non-citizens: 7 C.F.R. 273.11(c)(3); PM 03-01-02: https://www.dhs.state.il.us/page.aspx?item=13098</a:t>
            </a:r>
          </a:p>
          <a:p>
            <a:r>
              <a:rPr lang="en-US" sz="800" dirty="0">
                <a:solidFill>
                  <a:schemeClr val="bg1"/>
                </a:solidFill>
              </a:rPr>
              <a:t>IDHS Noncitizen Eligibility Changes (SNAP): https://www.dhs.state.il.us/page.aspx?item=177780</a:t>
            </a:r>
          </a:p>
        </p:txBody>
      </p:sp>
    </p:spTree>
    <p:extLst>
      <p:ext uri="{BB962C8B-B14F-4D97-AF65-F5344CB8AC3E}">
        <p14:creationId xmlns:p14="http://schemas.microsoft.com/office/powerpoint/2010/main" val="26545059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365125"/>
            <a:ext cx="10515600" cy="1325563"/>
          </a:xfrm>
        </p:spPr>
        <p:txBody>
          <a:bodyPr/>
          <a:lstStyle/>
          <a:p>
            <a:pPr algn="ctr"/>
            <a:r>
              <a:rPr lang="en-US" dirty="0"/>
              <a:t>questions</a:t>
            </a:r>
          </a:p>
        </p:txBody>
      </p:sp>
      <p:pic>
        <p:nvPicPr>
          <p:cNvPr id="5" name="Picture 4"/>
          <p:cNvPicPr>
            <a:picLocks noChangeAspect="1"/>
          </p:cNvPicPr>
          <p:nvPr/>
        </p:nvPicPr>
        <p:blipFill>
          <a:blip r:embed="rId2"/>
          <a:stretch>
            <a:fillRect/>
          </a:stretch>
        </p:blipFill>
        <p:spPr>
          <a:xfrm>
            <a:off x="5026025" y="2170545"/>
            <a:ext cx="2143125" cy="2143125"/>
          </a:xfrm>
          <a:prstGeom prst="rect">
            <a:avLst/>
          </a:prstGeom>
        </p:spPr>
      </p:pic>
      <p:sp>
        <p:nvSpPr>
          <p:cNvPr id="4" name="AutoShape 2" descr="Question mark pictures of questions marks clipart cliparting - Clipartix"/>
          <p:cNvSpPr>
            <a:spLocks noGrp="1" noChangeAspect="1" noChangeArrowheads="1"/>
          </p:cNvSpPr>
          <p:nvPr>
            <p:ph type="body" sz="quarter" idx="13"/>
          </p:nvPr>
        </p:nvSpPr>
        <p:spPr bwMode="auto">
          <a:xfrm>
            <a:off x="838200" y="1801813"/>
            <a:ext cx="10518775" cy="384333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indent="0">
              <a:buNone/>
            </a:pPr>
            <a:r>
              <a:rPr lang="en-US" dirty="0"/>
              <a:t> </a:t>
            </a:r>
          </a:p>
        </p:txBody>
      </p:sp>
      <p:sp>
        <p:nvSpPr>
          <p:cNvPr id="6" name="TextBox 5"/>
          <p:cNvSpPr txBox="1"/>
          <p:nvPr/>
        </p:nvSpPr>
        <p:spPr>
          <a:xfrm>
            <a:off x="4011119" y="4610100"/>
            <a:ext cx="4172937" cy="830997"/>
          </a:xfrm>
          <a:prstGeom prst="rect">
            <a:avLst/>
          </a:prstGeom>
          <a:noFill/>
        </p:spPr>
        <p:txBody>
          <a:bodyPr wrap="none" rtlCol="0">
            <a:spAutoFit/>
          </a:bodyPr>
          <a:lstStyle/>
          <a:p>
            <a:pPr algn="ctr"/>
            <a:r>
              <a:rPr lang="en-US" sz="2400" dirty="0"/>
              <a:t>Gwynne Kizer Mashon</a:t>
            </a:r>
          </a:p>
          <a:p>
            <a:pPr algn="ctr"/>
            <a:r>
              <a:rPr lang="en-US" sz="2400" dirty="0"/>
              <a:t>gmashon@legalaidchicago.org</a:t>
            </a:r>
          </a:p>
        </p:txBody>
      </p:sp>
      <p:sp>
        <p:nvSpPr>
          <p:cNvPr id="8" name="TextBox 7">
            <a:extLst>
              <a:ext uri="{FF2B5EF4-FFF2-40B4-BE49-F238E27FC236}">
                <a16:creationId xmlns:a16="http://schemas.microsoft.com/office/drawing/2014/main" id="{DB78D5B4-D2C6-4379-0BDC-E25291CBC42C}"/>
              </a:ext>
            </a:extLst>
          </p:cNvPr>
          <p:cNvSpPr txBox="1"/>
          <p:nvPr/>
        </p:nvSpPr>
        <p:spPr>
          <a:xfrm>
            <a:off x="2476500" y="5358458"/>
            <a:ext cx="7239000" cy="369332"/>
          </a:xfrm>
          <a:prstGeom prst="rect">
            <a:avLst/>
          </a:prstGeom>
          <a:noFill/>
        </p:spPr>
        <p:txBody>
          <a:bodyPr wrap="square">
            <a:spAutoFit/>
          </a:bodyPr>
          <a:lstStyle/>
          <a:p>
            <a:pPr algn="ctr"/>
            <a:r>
              <a:rPr lang="en-US" dirty="0"/>
              <a:t>https://legalaidchicago.org/public-benefits-training-materials/</a:t>
            </a:r>
          </a:p>
        </p:txBody>
      </p:sp>
    </p:spTree>
    <p:extLst>
      <p:ext uri="{BB962C8B-B14F-4D97-AF65-F5344CB8AC3E}">
        <p14:creationId xmlns:p14="http://schemas.microsoft.com/office/powerpoint/2010/main" val="3880546453"/>
      </p:ext>
    </p:extLst>
  </p:cSld>
  <p:clrMapOvr>
    <a:masterClrMapping/>
  </p:clrMapOvr>
</p:sld>
</file>

<file path=ppt/theme/theme1.xml><?xml version="1.0" encoding="utf-8"?>
<a:theme xmlns:a="http://schemas.openxmlformats.org/drawingml/2006/main" name="Office Theme">
  <a:themeElements>
    <a:clrScheme name="Custom 1">
      <a:dk1>
        <a:srgbClr val="001E61"/>
      </a:dk1>
      <a:lt1>
        <a:sysClr val="window" lastClr="FFFFFF"/>
      </a:lt1>
      <a:dk2>
        <a:srgbClr val="44546A"/>
      </a:dk2>
      <a:lt2>
        <a:srgbClr val="E7E6E6"/>
      </a:lt2>
      <a:accent1>
        <a:srgbClr val="001E61"/>
      </a:accent1>
      <a:accent2>
        <a:srgbClr val="93DACF"/>
      </a:accent2>
      <a:accent3>
        <a:srgbClr val="001E61"/>
      </a:accent3>
      <a:accent4>
        <a:srgbClr val="93DACF"/>
      </a:accent4>
      <a:accent5>
        <a:srgbClr val="001E61"/>
      </a:accent5>
      <a:accent6>
        <a:srgbClr val="93DACF"/>
      </a:accent6>
      <a:hlink>
        <a:srgbClr val="001E61"/>
      </a:hlink>
      <a:folHlink>
        <a:srgbClr val="93DACF"/>
      </a:folHlink>
    </a:clrScheme>
    <a:fontScheme name="Custom 5">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id="{EE905F2A-3AC7-467E-BFA2-97B8FC41FDFA}" vid="{F58359CC-66F7-41AC-BB15-88A443DEAB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e5a7d3f-24b9-496e-86ff-85b7a2a2dfe4">
      <Value>1</Value>
    </TaxCatchAll>
    <lcf76f155ced4ddcb4097134ff3c332f xmlns="0ad0521b-22a3-4025-94df-d4cf3d727cad">
      <Terms xmlns="http://schemas.microsoft.com/office/infopath/2007/PartnerControls"/>
    </lcf76f155ced4ddcb4097134ff3c332f>
  </documentManagement>
</p:properties>
</file>

<file path=customXml/item2.xml><?xml version="1.0" encoding="utf-8"?>
<?mso-contentType ?>
<FormTemplates xmlns="http://schemas.microsoft.com/sharepoint/v3/contenttype/forms"/>
</file>

<file path=customXml/item3.xml><?xml version="1.0" encoding="utf-8"?>
<ct:contentTypeSchema xmlns:ct="http://schemas.microsoft.com/office/2006/metadata/contentType" xmlns:ma="http://schemas.microsoft.com/office/2006/metadata/properties/metaAttributes" ct:_="" ma:_="" ma:contentTypeName="Document" ma:contentTypeID="0x01010089DA808E479C4E44972D66840723DDD3" ma:contentTypeVersion="20" ma:contentTypeDescription="Create a new document." ma:contentTypeScope="" ma:versionID="9c1c41bcd46c4499c0d0a4ededecf302">
  <xsd:schema xmlns:xsd="http://www.w3.org/2001/XMLSchema" xmlns:xs="http://www.w3.org/2001/XMLSchema" xmlns:p="http://schemas.microsoft.com/office/2006/metadata/properties" xmlns:ns2="0ad0521b-22a3-4025-94df-d4cf3d727cad" xmlns:ns3="2e5a7d3f-24b9-496e-86ff-85b7a2a2dfe4" targetNamespace="http://schemas.microsoft.com/office/2006/metadata/properties" ma:root="true" ma:fieldsID="42c855660aa8f4553fb1d547892e881c" ns2:_="" ns3:_="">
    <xsd:import namespace="0ad0521b-22a3-4025-94df-d4cf3d727cad"/>
    <xsd:import namespace="2e5a7d3f-24b9-496e-86ff-85b7a2a2dfe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d0521b-22a3-4025-94df-d4cf3d727c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05dbdd6-9556-43a8-85cf-a592eea5281a"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e5a7d3f-24b9-496e-86ff-85b7a2a2dfe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dfb62b4-ebee-4174-8277-98eb48de38e3}" ma:internalName="TaxCatchAll" ma:showField="CatchAllData" ma:web="2e5a7d3f-24b9-496e-86ff-85b7a2a2dfe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933D111-1A79-4189-8E2F-A8276D7C4CE4}">
  <ds:schemaRefs>
    <ds:schemaRef ds:uri="http://schemas.microsoft.com/office/2006/metadata/properties"/>
    <ds:schemaRef ds:uri="http://schemas.openxmlformats.org/package/2006/metadata/core-properties"/>
    <ds:schemaRef ds:uri="http://schemas.microsoft.com/sharepoint/v3"/>
    <ds:schemaRef ds:uri="2e5a7d3f-24b9-496e-86ff-85b7a2a2dfe4"/>
    <ds:schemaRef ds:uri="http://purl.org/dc/terms/"/>
    <ds:schemaRef ds:uri="http://www.w3.org/XML/1998/namespace"/>
    <ds:schemaRef ds:uri="http://purl.org/dc/elements/1.1/"/>
    <ds:schemaRef ds:uri="http://purl.org/dc/dcmitype/"/>
    <ds:schemaRef ds:uri="http://schemas.microsoft.com/office/2006/documentManagement/types"/>
    <ds:schemaRef ds:uri="http://schemas.microsoft.com/office/infopath/2007/PartnerControls"/>
    <ds:schemaRef ds:uri="db709f9b-122f-49ca-a96d-53bdee2e72ad"/>
  </ds:schemaRefs>
</ds:datastoreItem>
</file>

<file path=customXml/itemProps2.xml><?xml version="1.0" encoding="utf-8"?>
<ds:datastoreItem xmlns:ds="http://schemas.openxmlformats.org/officeDocument/2006/customXml" ds:itemID="{AB98EBC7-E310-4B8F-B29F-5768CDC3F20C}">
  <ds:schemaRefs>
    <ds:schemaRef ds:uri="http://schemas.microsoft.com/sharepoint/v3/contenttype/forms"/>
  </ds:schemaRefs>
</ds:datastoreItem>
</file>

<file path=customXml/itemProps3.xml><?xml version="1.0" encoding="utf-8"?>
<ds:datastoreItem xmlns:ds="http://schemas.openxmlformats.org/officeDocument/2006/customXml" ds:itemID="{43E8F377-28BC-44C6-A2BD-591704007F75}"/>
</file>

<file path=docProps/app.xml><?xml version="1.0" encoding="utf-8"?>
<Properties xmlns="http://schemas.openxmlformats.org/officeDocument/2006/extended-properties" xmlns:vt="http://schemas.openxmlformats.org/officeDocument/2006/docPropsVTypes">
  <Template>PowerPoint Template</Template>
  <TotalTime>27573</TotalTime>
  <Words>4559</Words>
  <Application>Microsoft Office PowerPoint</Application>
  <PresentationFormat>Widescreen</PresentationFormat>
  <Paragraphs>476</Paragraphs>
  <Slides>30</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Source Sans Pro</vt:lpstr>
      <vt:lpstr>Segoe UI</vt:lpstr>
      <vt:lpstr>Wingdings</vt:lpstr>
      <vt:lpstr>Calibri</vt:lpstr>
      <vt:lpstr>Arial</vt:lpstr>
      <vt:lpstr>Office Theme</vt:lpstr>
      <vt:lpstr>Illinois Dept of human services Benefits for immigrants </vt:lpstr>
      <vt:lpstr>A few other things Before we get started</vt:lpstr>
      <vt:lpstr>Agenda</vt:lpstr>
      <vt:lpstr>Public charge</vt:lpstr>
      <vt:lpstr>Current state of Public charge</vt:lpstr>
      <vt:lpstr>Public charge: changes expected 9/18/26</vt:lpstr>
      <vt:lpstr>Data security: Medicaid</vt:lpstr>
      <vt:lpstr>Data security: SNAP</vt:lpstr>
      <vt:lpstr>Data security: tanf</vt:lpstr>
      <vt:lpstr>So, who is eligible?</vt:lpstr>
      <vt:lpstr>A few other things Before we get started</vt:lpstr>
      <vt:lpstr>Non-citizens Eligible for SNAP as of 4/1</vt:lpstr>
      <vt:lpstr>Non-citizens Eligible for Medicaid starting 10/1</vt:lpstr>
      <vt:lpstr>PowerPoint Presentation</vt:lpstr>
      <vt:lpstr>Potential eligibility for Federal Programs: SNAP, TANF, Medicaid (Current)</vt:lpstr>
      <vt:lpstr>Potential eligibility for Federal Programs: SNAP, TANF, Medicaid (starting 10/1/26)</vt:lpstr>
      <vt:lpstr>Potential eligibility for state Programs: aatv, vttc, rrp, vawa (major categories)</vt:lpstr>
      <vt:lpstr>Refugee resettlement program (RRP)</vt:lpstr>
      <vt:lpstr>HBIA/HBIS</vt:lpstr>
      <vt:lpstr>Medical Benefits for Asylum Applicants and Torture Victims (AATV)</vt:lpstr>
      <vt:lpstr>Medical Benefits for Asylum Applicants and Torture Victims (AATV)</vt:lpstr>
      <vt:lpstr>Non-Citizen Victims of Trafficking, Torture, or Other Serious Crimes (VTTC) </vt:lpstr>
      <vt:lpstr>VTTC FOOD</vt:lpstr>
      <vt:lpstr>VTTC FOOD</vt:lpstr>
      <vt:lpstr>VTTC cash</vt:lpstr>
      <vt:lpstr>VAWA CASH/Medical</vt:lpstr>
      <vt:lpstr>Emergency medical</vt:lpstr>
      <vt:lpstr>Mixed status</vt:lpstr>
      <vt:lpstr>Mixed status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Victims of trafficking, torture, &amp; other serious crimes benefits with the Illinois department of human services</dc:title>
  <dc:creator>Jessica Daniels</dc:creator>
  <cp:lastModifiedBy>Jonathan Russell</cp:lastModifiedBy>
  <cp:revision>377</cp:revision>
  <dcterms:created xsi:type="dcterms:W3CDTF">2021-10-22T18:41:33Z</dcterms:created>
  <dcterms:modified xsi:type="dcterms:W3CDTF">2026-08-12T14:21:33Z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0x01010089DA808E479C4E44972D66840723DDD3</vt:lpwstr>
  </property>
  <property fmtid="{D5CDD505-2E9C-101B-9397-08002B2CF9AE}" pid="3" name="_dlc_DocIdItemGuid">
    <vt:lpwstr>c8a41c89-a4d8-4c52-acfe-2ffbbdf895b8</vt:lpwstr>
  </property>
  <property fmtid="{D5CDD505-2E9C-101B-9397-08002B2CF9AE}" pid="4" name="DocType">
    <vt:lpwstr/>
  </property>
  <property fmtid="{D5CDD505-2E9C-101B-9397-08002B2CF9AE}" pid="5" name="Issues">
    <vt:lpwstr/>
  </property>
  <property fmtid="{D5CDD505-2E9C-101B-9397-08002B2CF9AE}" pid="6" name="Groups">
    <vt:lpwstr>1;#Public Benefits|45fc5778-17dc-4a6b-85da-49ca3d8cf6ab</vt:lpwstr>
  </property>
  <property fmtid="{D5CDD505-2E9C-101B-9397-08002B2CF9AE}" pid="7" name="IsMyDocuments">
    <vt:bool>true</vt:bool>
  </property>
  <property fmtid="{D5CDD505-2E9C-101B-9397-08002B2CF9AE}" pid="8" name="MediaServiceImageTags">
    <vt:lpwstr/>
  </property>
</Properties>
</file>