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441" r:id="rId2"/>
    <p:sldId id="424" r:id="rId3"/>
    <p:sldId id="442" r:id="rId4"/>
    <p:sldId id="642" r:id="rId5"/>
    <p:sldId id="418" r:id="rId6"/>
    <p:sldId id="643" r:id="rId7"/>
    <p:sldId id="574" r:id="rId8"/>
    <p:sldId id="634" r:id="rId9"/>
    <p:sldId id="637" r:id="rId10"/>
    <p:sldId id="608" r:id="rId11"/>
    <p:sldId id="576" r:id="rId12"/>
    <p:sldId id="577" r:id="rId13"/>
    <p:sldId id="611" r:id="rId14"/>
    <p:sldId id="609" r:id="rId15"/>
    <p:sldId id="616" r:id="rId16"/>
    <p:sldId id="617" r:id="rId17"/>
    <p:sldId id="618" r:id="rId18"/>
    <p:sldId id="619" r:id="rId19"/>
    <p:sldId id="638" r:id="rId20"/>
    <p:sldId id="620" r:id="rId21"/>
    <p:sldId id="621" r:id="rId22"/>
    <p:sldId id="624" r:id="rId23"/>
    <p:sldId id="636" r:id="rId24"/>
    <p:sldId id="645" r:id="rId25"/>
    <p:sldId id="626" r:id="rId26"/>
    <p:sldId id="644" r:id="rId27"/>
    <p:sldId id="627" r:id="rId28"/>
    <p:sldId id="630" r:id="rId29"/>
    <p:sldId id="628" r:id="rId30"/>
    <p:sldId id="629" r:id="rId31"/>
    <p:sldId id="639" r:id="rId32"/>
    <p:sldId id="631" r:id="rId33"/>
    <p:sldId id="632" r:id="rId34"/>
    <p:sldId id="633" r:id="rId35"/>
    <p:sldId id="635" r:id="rId36"/>
    <p:sldId id="641" r:id="rId37"/>
    <p:sldId id="64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wynne Kizer Mashon" initials="GKM" lastIdx="1" clrIdx="0">
    <p:extLst>
      <p:ext uri="{19B8F6BF-5375-455C-9EA6-DF929625EA0E}">
        <p15:presenceInfo xmlns:p15="http://schemas.microsoft.com/office/powerpoint/2012/main" userId="S-1-5-21-2077504941-3110522328-3205064618-89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1717"/>
    <a:srgbClr val="9597A6"/>
    <a:srgbClr val="FFC000"/>
    <a:srgbClr val="000000"/>
    <a:srgbClr val="E7E8ED"/>
    <a:srgbClr val="2E459B"/>
    <a:srgbClr val="001E61"/>
    <a:srgbClr val="FF0000"/>
    <a:srgbClr val="0E1D61"/>
    <a:srgbClr val="858A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27" autoAdjust="0"/>
    <p:restoredTop sz="96247" autoAdjust="0"/>
  </p:normalViewPr>
  <p:slideViewPr>
    <p:cSldViewPr snapToGrid="0">
      <p:cViewPr varScale="1">
        <p:scale>
          <a:sx n="102" d="100"/>
          <a:sy n="102" d="100"/>
        </p:scale>
        <p:origin x="1044" y="31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3348"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diagrams/_rels/data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image" Target="../media/image20.png"/><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g"/></Relationships>
</file>

<file path=ppt/diagrams/_rels/data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image" Target="../media/image27.jpg"/></Relationships>
</file>

<file path=ppt/diagrams/_rels/data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image" Target="../media/image30.jpg"/></Relationships>
</file>

<file path=ppt/diagrams/_rels/data6.xml.rels><?xml version="1.0" encoding="UTF-8" standalone="yes"?>
<Relationships xmlns="http://schemas.openxmlformats.org/package/2006/relationships"><Relationship Id="rId1" Type="http://schemas.openxmlformats.org/officeDocument/2006/relationships/image" Target="../media/image33.jpg"/></Relationships>
</file>

<file path=ppt/diagrams/_rels/data7.xml.rels><?xml version="1.0" encoding="UTF-8" standalone="yes"?>
<Relationships xmlns="http://schemas.openxmlformats.org/package/2006/relationships"><Relationship Id="rId1" Type="http://schemas.openxmlformats.org/officeDocument/2006/relationships/image" Target="../media/image34.jpg"/></Relationships>
</file>

<file path=ppt/diagrams/_rels/data8.xml.rels><?xml version="1.0" encoding="UTF-8" standalone="yes"?>
<Relationships xmlns="http://schemas.openxmlformats.org/package/2006/relationships"><Relationship Id="rId1" Type="http://schemas.openxmlformats.org/officeDocument/2006/relationships/image" Target="../media/image35.jpg"/></Relationships>
</file>

<file path=ppt/diagrams/_rels/data9.xml.rels><?xml version="1.0" encoding="UTF-8" standalone="yes"?>
<Relationships xmlns="http://schemas.openxmlformats.org/package/2006/relationships"><Relationship Id="rId1" Type="http://schemas.openxmlformats.org/officeDocument/2006/relationships/image" Target="../media/image36.jpg"/></Relationships>
</file>

<file path=ppt/diagrams/_rels/drawing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image" Target="../media/image20.png"/><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g"/></Relationships>
</file>

<file path=ppt/diagrams/_rels/drawing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image" Target="../media/image27.jpg"/></Relationships>
</file>

<file path=ppt/diagrams/_rels/drawing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image" Target="../media/image30.jpg"/></Relationships>
</file>

<file path=ppt/diagrams/_rels/drawing6.xml.rels><?xml version="1.0" encoding="UTF-8" standalone="yes"?>
<Relationships xmlns="http://schemas.openxmlformats.org/package/2006/relationships"><Relationship Id="rId1" Type="http://schemas.openxmlformats.org/officeDocument/2006/relationships/image" Target="../media/image33.jpg"/></Relationships>
</file>

<file path=ppt/diagrams/_rels/drawing7.xml.rels><?xml version="1.0" encoding="UTF-8" standalone="yes"?>
<Relationships xmlns="http://schemas.openxmlformats.org/package/2006/relationships"><Relationship Id="rId1" Type="http://schemas.openxmlformats.org/officeDocument/2006/relationships/image" Target="../media/image34.jpg"/></Relationships>
</file>

<file path=ppt/diagrams/_rels/drawing8.xml.rels><?xml version="1.0" encoding="UTF-8" standalone="yes"?>
<Relationships xmlns="http://schemas.openxmlformats.org/package/2006/relationships"><Relationship Id="rId1" Type="http://schemas.openxmlformats.org/officeDocument/2006/relationships/image" Target="../media/image35.jpg"/></Relationships>
</file>

<file path=ppt/diagrams/_rels/drawing9.xml.rels><?xml version="1.0" encoding="UTF-8" standalone="yes"?>
<Relationships xmlns="http://schemas.openxmlformats.org/package/2006/relationships"><Relationship Id="rId1" Type="http://schemas.openxmlformats.org/officeDocument/2006/relationships/image" Target="../media/image3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762093-F6BF-4EB2-8F86-D6E4801D249D}"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0676FD67-5A8C-44DB-805E-3DDA5DFC4E69}">
      <dgm:prSet phldrT="[Text]" phldr="0"/>
      <dgm:spPr>
        <a:solidFill>
          <a:srgbClr val="C00000"/>
        </a:solidFill>
      </dgm:spPr>
      <dgm:t>
        <a:bodyPr/>
        <a:lstStyle/>
        <a:p>
          <a:r>
            <a:rPr lang="en-US" dirty="0"/>
            <a:t>2025</a:t>
          </a:r>
        </a:p>
      </dgm:t>
    </dgm:pt>
    <dgm:pt modelId="{6C5711C6-83E9-4043-B176-16430DF41B89}" type="parTrans" cxnId="{6900926B-51CE-470C-B45D-C07F7AB02DFD}">
      <dgm:prSet/>
      <dgm:spPr/>
      <dgm:t>
        <a:bodyPr/>
        <a:lstStyle/>
        <a:p>
          <a:endParaRPr lang="en-US"/>
        </a:p>
      </dgm:t>
    </dgm:pt>
    <dgm:pt modelId="{D38751F0-8322-4009-89D1-4027BC232681}" type="sibTrans" cxnId="{6900926B-51CE-470C-B45D-C07F7AB02DFD}">
      <dgm:prSet/>
      <dgm:spPr/>
      <dgm:t>
        <a:bodyPr/>
        <a:lstStyle/>
        <a:p>
          <a:endParaRPr lang="en-US"/>
        </a:p>
      </dgm:t>
    </dgm:pt>
    <dgm:pt modelId="{099362B2-3CB2-40D3-9F7B-7258C17A1AC0}">
      <dgm:prSet phldrT="[Text]" phldr="0"/>
      <dgm:spPr>
        <a:solidFill>
          <a:srgbClr val="92D050"/>
        </a:solidFill>
      </dgm:spPr>
      <dgm:t>
        <a:bodyPr/>
        <a:lstStyle/>
        <a:p>
          <a:r>
            <a:rPr lang="en-US" dirty="0"/>
            <a:t>2026</a:t>
          </a:r>
        </a:p>
      </dgm:t>
    </dgm:pt>
    <dgm:pt modelId="{D8065AD8-E029-4010-9531-B0759EFF0969}" type="parTrans" cxnId="{4BDF3187-9E4D-48E4-BC4F-51EE90C4E908}">
      <dgm:prSet/>
      <dgm:spPr/>
      <dgm:t>
        <a:bodyPr/>
        <a:lstStyle/>
        <a:p>
          <a:endParaRPr lang="en-US"/>
        </a:p>
      </dgm:t>
    </dgm:pt>
    <dgm:pt modelId="{97C6B5C2-8A9F-422B-841E-EF4412DA18C8}" type="sibTrans" cxnId="{4BDF3187-9E4D-48E4-BC4F-51EE90C4E908}">
      <dgm:prSet/>
      <dgm:spPr/>
      <dgm:t>
        <a:bodyPr/>
        <a:lstStyle/>
        <a:p>
          <a:endParaRPr lang="en-US"/>
        </a:p>
      </dgm:t>
    </dgm:pt>
    <dgm:pt modelId="{960D567F-282D-4600-A6F1-D32F8509F287}">
      <dgm:prSet phldrT="[Text]" phldr="0"/>
      <dgm:spPr>
        <a:solidFill>
          <a:srgbClr val="7030A0"/>
        </a:solidFill>
      </dgm:spPr>
      <dgm:t>
        <a:bodyPr/>
        <a:lstStyle/>
        <a:p>
          <a:r>
            <a:rPr lang="en-US"/>
            <a:t>2027</a:t>
          </a:r>
          <a:endParaRPr lang="en-US" dirty="0"/>
        </a:p>
      </dgm:t>
    </dgm:pt>
    <dgm:pt modelId="{FAFA1A36-FA2A-4FE5-97EF-8BCA80E7E157}" type="parTrans" cxnId="{1341954B-D8C1-4C1E-885B-C596932CA8B4}">
      <dgm:prSet/>
      <dgm:spPr/>
      <dgm:t>
        <a:bodyPr/>
        <a:lstStyle/>
        <a:p>
          <a:endParaRPr lang="en-US"/>
        </a:p>
      </dgm:t>
    </dgm:pt>
    <dgm:pt modelId="{D830D8FD-0764-48D6-B9B0-31801FCD54D5}" type="sibTrans" cxnId="{1341954B-D8C1-4C1E-885B-C596932CA8B4}">
      <dgm:prSet/>
      <dgm:spPr/>
      <dgm:t>
        <a:bodyPr/>
        <a:lstStyle/>
        <a:p>
          <a:endParaRPr lang="en-US"/>
        </a:p>
      </dgm:t>
    </dgm:pt>
    <dgm:pt modelId="{0329AF3D-54E5-4780-B93F-A9064F6EA302}" type="pres">
      <dgm:prSet presAssocID="{C9762093-F6BF-4EB2-8F86-D6E4801D249D}" presName="Name0" presStyleCnt="0">
        <dgm:presLayoutVars>
          <dgm:dir/>
          <dgm:resizeHandles val="exact"/>
        </dgm:presLayoutVars>
      </dgm:prSet>
      <dgm:spPr/>
    </dgm:pt>
    <dgm:pt modelId="{F25D183A-23B1-4954-B875-A77075260431}" type="pres">
      <dgm:prSet presAssocID="{0676FD67-5A8C-44DB-805E-3DDA5DFC4E69}" presName="parTxOnly" presStyleLbl="node1" presStyleIdx="0" presStyleCnt="3">
        <dgm:presLayoutVars>
          <dgm:bulletEnabled val="1"/>
        </dgm:presLayoutVars>
      </dgm:prSet>
      <dgm:spPr/>
    </dgm:pt>
    <dgm:pt modelId="{0B05FA41-520C-4988-A20B-A2A7B66F2CAC}" type="pres">
      <dgm:prSet presAssocID="{D38751F0-8322-4009-89D1-4027BC232681}" presName="parSpace" presStyleCnt="0"/>
      <dgm:spPr/>
    </dgm:pt>
    <dgm:pt modelId="{AA5CAD55-57FB-426A-ADD4-BD5FD39EE183}" type="pres">
      <dgm:prSet presAssocID="{099362B2-3CB2-40D3-9F7B-7258C17A1AC0}" presName="parTxOnly" presStyleLbl="node1" presStyleIdx="1" presStyleCnt="3">
        <dgm:presLayoutVars>
          <dgm:bulletEnabled val="1"/>
        </dgm:presLayoutVars>
      </dgm:prSet>
      <dgm:spPr/>
    </dgm:pt>
    <dgm:pt modelId="{53D80C2D-E578-4DEF-8329-8D1684C838A3}" type="pres">
      <dgm:prSet presAssocID="{97C6B5C2-8A9F-422B-841E-EF4412DA18C8}" presName="parSpace" presStyleCnt="0"/>
      <dgm:spPr/>
    </dgm:pt>
    <dgm:pt modelId="{B3DF5E1F-8289-49A9-BFA0-FBB0F75B50F3}" type="pres">
      <dgm:prSet presAssocID="{960D567F-282D-4600-A6F1-D32F8509F287}" presName="parTxOnly" presStyleLbl="node1" presStyleIdx="2" presStyleCnt="3">
        <dgm:presLayoutVars>
          <dgm:bulletEnabled val="1"/>
        </dgm:presLayoutVars>
      </dgm:prSet>
      <dgm:spPr/>
    </dgm:pt>
  </dgm:ptLst>
  <dgm:cxnLst>
    <dgm:cxn modelId="{55E46D24-8A84-4297-945A-3EA641D5A810}" type="presOf" srcId="{099362B2-3CB2-40D3-9F7B-7258C17A1AC0}" destId="{AA5CAD55-57FB-426A-ADD4-BD5FD39EE183}" srcOrd="0" destOrd="0" presId="urn:microsoft.com/office/officeart/2005/8/layout/hChevron3"/>
    <dgm:cxn modelId="{0A5E0E2C-44ED-459F-B413-3064299B3ABE}" type="presOf" srcId="{C9762093-F6BF-4EB2-8F86-D6E4801D249D}" destId="{0329AF3D-54E5-4780-B93F-A9064F6EA302}" srcOrd="0" destOrd="0" presId="urn:microsoft.com/office/officeart/2005/8/layout/hChevron3"/>
    <dgm:cxn modelId="{6900926B-51CE-470C-B45D-C07F7AB02DFD}" srcId="{C9762093-F6BF-4EB2-8F86-D6E4801D249D}" destId="{0676FD67-5A8C-44DB-805E-3DDA5DFC4E69}" srcOrd="0" destOrd="0" parTransId="{6C5711C6-83E9-4043-B176-16430DF41B89}" sibTransId="{D38751F0-8322-4009-89D1-4027BC232681}"/>
    <dgm:cxn modelId="{1341954B-D8C1-4C1E-885B-C596932CA8B4}" srcId="{C9762093-F6BF-4EB2-8F86-D6E4801D249D}" destId="{960D567F-282D-4600-A6F1-D32F8509F287}" srcOrd="2" destOrd="0" parTransId="{FAFA1A36-FA2A-4FE5-97EF-8BCA80E7E157}" sibTransId="{D830D8FD-0764-48D6-B9B0-31801FCD54D5}"/>
    <dgm:cxn modelId="{59CB9354-5D8B-4526-B879-7A8BE9C0655D}" type="presOf" srcId="{960D567F-282D-4600-A6F1-D32F8509F287}" destId="{B3DF5E1F-8289-49A9-BFA0-FBB0F75B50F3}" srcOrd="0" destOrd="0" presId="urn:microsoft.com/office/officeart/2005/8/layout/hChevron3"/>
    <dgm:cxn modelId="{4BDF3187-9E4D-48E4-BC4F-51EE90C4E908}" srcId="{C9762093-F6BF-4EB2-8F86-D6E4801D249D}" destId="{099362B2-3CB2-40D3-9F7B-7258C17A1AC0}" srcOrd="1" destOrd="0" parTransId="{D8065AD8-E029-4010-9531-B0759EFF0969}" sibTransId="{97C6B5C2-8A9F-422B-841E-EF4412DA18C8}"/>
    <dgm:cxn modelId="{ACFD8FBE-F204-4499-B6A7-12FCD02BBB8C}" type="presOf" srcId="{0676FD67-5A8C-44DB-805E-3DDA5DFC4E69}" destId="{F25D183A-23B1-4954-B875-A77075260431}" srcOrd="0" destOrd="0" presId="urn:microsoft.com/office/officeart/2005/8/layout/hChevron3"/>
    <dgm:cxn modelId="{22F8DFC4-718F-4AB9-87E0-117F55456A3A}" type="presParOf" srcId="{0329AF3D-54E5-4780-B93F-A9064F6EA302}" destId="{F25D183A-23B1-4954-B875-A77075260431}" srcOrd="0" destOrd="0" presId="urn:microsoft.com/office/officeart/2005/8/layout/hChevron3"/>
    <dgm:cxn modelId="{63BFBC04-7E3E-4948-8BFB-0F7959D116E2}" type="presParOf" srcId="{0329AF3D-54E5-4780-B93F-A9064F6EA302}" destId="{0B05FA41-520C-4988-A20B-A2A7B66F2CAC}" srcOrd="1" destOrd="0" presId="urn:microsoft.com/office/officeart/2005/8/layout/hChevron3"/>
    <dgm:cxn modelId="{E88DFE49-516E-485D-8168-6BCFAA8D5B6E}" type="presParOf" srcId="{0329AF3D-54E5-4780-B93F-A9064F6EA302}" destId="{AA5CAD55-57FB-426A-ADD4-BD5FD39EE183}" srcOrd="2" destOrd="0" presId="urn:microsoft.com/office/officeart/2005/8/layout/hChevron3"/>
    <dgm:cxn modelId="{DEFCFC72-DE1D-422F-89A7-C13D8160DADA}" type="presParOf" srcId="{0329AF3D-54E5-4780-B93F-A9064F6EA302}" destId="{53D80C2D-E578-4DEF-8329-8D1684C838A3}" srcOrd="3" destOrd="0" presId="urn:microsoft.com/office/officeart/2005/8/layout/hChevron3"/>
    <dgm:cxn modelId="{E4F1A9D1-5DA1-41DA-A4E5-1A78CCD58666}" type="presParOf" srcId="{0329AF3D-54E5-4780-B93F-A9064F6EA302}" destId="{B3DF5E1F-8289-49A9-BFA0-FBB0F75B50F3}"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393FD1DA-B87E-41D4-8C6C-24B7254A626B}" type="doc">
      <dgm:prSet loTypeId="urn:microsoft.com/office/officeart/2005/8/layout/hList1" loCatId="list" qsTypeId="urn:microsoft.com/office/officeart/2005/8/quickstyle/simple1" qsCatId="simple" csTypeId="urn:microsoft.com/office/officeart/2005/8/colors/accent1_3" csCatId="accent1" phldr="1"/>
      <dgm:spPr/>
      <dgm:t>
        <a:bodyPr/>
        <a:lstStyle/>
        <a:p>
          <a:endParaRPr lang="en-US"/>
        </a:p>
      </dgm:t>
    </dgm:pt>
    <dgm:pt modelId="{EF357FBC-988E-4B53-844E-6596C1A2212F}">
      <dgm:prSet phldrT="[Text]" phldr="0"/>
      <dgm:spPr/>
      <dgm:t>
        <a:bodyPr/>
        <a:lstStyle/>
        <a:p>
          <a:r>
            <a:rPr lang="en-US" dirty="0"/>
            <a:t>How do I prove I qualify for the exemption?</a:t>
          </a:r>
        </a:p>
      </dgm:t>
    </dgm:pt>
    <dgm:pt modelId="{90F33598-9824-4B32-9B8D-FD3B61AFF414}" type="parTrans" cxnId="{C7AB830D-3F12-4EF2-A1A7-CEC00E02324A}">
      <dgm:prSet/>
      <dgm:spPr/>
      <dgm:t>
        <a:bodyPr/>
        <a:lstStyle/>
        <a:p>
          <a:endParaRPr lang="en-US"/>
        </a:p>
      </dgm:t>
    </dgm:pt>
    <dgm:pt modelId="{E649FE5C-DAEC-4C91-9EE1-3C8EF2BF7C49}" type="sibTrans" cxnId="{C7AB830D-3F12-4EF2-A1A7-CEC00E02324A}">
      <dgm:prSet/>
      <dgm:spPr/>
      <dgm:t>
        <a:bodyPr/>
        <a:lstStyle/>
        <a:p>
          <a:endParaRPr lang="en-US"/>
        </a:p>
      </dgm:t>
    </dgm:pt>
    <dgm:pt modelId="{5BA48ED6-09FB-4812-A80A-95A895B93A5A}">
      <dgm:prSet phldrT="[Text]" phldr="0"/>
      <dgm:spPr/>
      <dgm:t>
        <a:bodyPr/>
        <a:lstStyle/>
        <a:p>
          <a:r>
            <a:rPr lang="en-US" dirty="0"/>
            <a:t>Probably not. But they should tell you if they need additional verifications.</a:t>
          </a:r>
        </a:p>
      </dgm:t>
    </dgm:pt>
    <dgm:pt modelId="{42002705-3DA5-4432-86E3-1D42A6836BA4}" type="parTrans" cxnId="{27498C05-C2A7-4475-918D-9C9B5807160A}">
      <dgm:prSet/>
      <dgm:spPr/>
      <dgm:t>
        <a:bodyPr/>
        <a:lstStyle/>
        <a:p>
          <a:endParaRPr lang="en-US"/>
        </a:p>
      </dgm:t>
    </dgm:pt>
    <dgm:pt modelId="{EBD1E1B5-635A-4CB6-AE71-2457A9BE275B}" type="sibTrans" cxnId="{27498C05-C2A7-4475-918D-9C9B5807160A}">
      <dgm:prSet/>
      <dgm:spPr/>
      <dgm:t>
        <a:bodyPr/>
        <a:lstStyle/>
        <a:p>
          <a:endParaRPr lang="en-US"/>
        </a:p>
      </dgm:t>
    </dgm:pt>
    <dgm:pt modelId="{B80F0166-A8E5-481E-9D81-CAF7CA5450BF}">
      <dgm:prSet phldrT="[Text]" phldr="0"/>
      <dgm:spPr/>
      <dgm:t>
        <a:bodyPr/>
        <a:lstStyle/>
        <a:p>
          <a:r>
            <a:rPr lang="en-US" dirty="0"/>
            <a:t>When Does DHS re-evaluate exemptions?</a:t>
          </a:r>
        </a:p>
      </dgm:t>
    </dgm:pt>
    <dgm:pt modelId="{96ECF386-D19F-4064-91A9-B309E49482D4}" type="parTrans" cxnId="{E88E55E3-A739-4B89-BCEC-BCCA4E4D0541}">
      <dgm:prSet/>
      <dgm:spPr/>
      <dgm:t>
        <a:bodyPr/>
        <a:lstStyle/>
        <a:p>
          <a:endParaRPr lang="en-US"/>
        </a:p>
      </dgm:t>
    </dgm:pt>
    <dgm:pt modelId="{96102CFE-1DD5-4AEE-8013-ABADA7B8C52F}" type="sibTrans" cxnId="{E88E55E3-A739-4B89-BCEC-BCCA4E4D0541}">
      <dgm:prSet/>
      <dgm:spPr/>
      <dgm:t>
        <a:bodyPr/>
        <a:lstStyle/>
        <a:p>
          <a:endParaRPr lang="en-US"/>
        </a:p>
      </dgm:t>
    </dgm:pt>
    <dgm:pt modelId="{34273122-0DE5-46C1-8750-784A49B36513}">
      <dgm:prSet phldrT="[Text]" phldr="0"/>
      <dgm:spPr/>
      <dgm:t>
        <a:bodyPr/>
        <a:lstStyle/>
        <a:p>
          <a:r>
            <a:rPr lang="en-US"/>
            <a:t>At application, </a:t>
          </a:r>
          <a:endParaRPr lang="en-US" dirty="0"/>
        </a:p>
      </dgm:t>
    </dgm:pt>
    <dgm:pt modelId="{CA47CF8B-B4FC-4CF9-83C0-132F1794D718}" type="parTrans" cxnId="{BC65DDE2-D843-47C2-8545-4A6C138C703A}">
      <dgm:prSet/>
      <dgm:spPr/>
      <dgm:t>
        <a:bodyPr/>
        <a:lstStyle/>
        <a:p>
          <a:endParaRPr lang="en-US"/>
        </a:p>
      </dgm:t>
    </dgm:pt>
    <dgm:pt modelId="{6193C9BF-B45C-45A4-9951-3DE616AE64AA}" type="sibTrans" cxnId="{BC65DDE2-D843-47C2-8545-4A6C138C703A}">
      <dgm:prSet/>
      <dgm:spPr/>
      <dgm:t>
        <a:bodyPr/>
        <a:lstStyle/>
        <a:p>
          <a:endParaRPr lang="en-US"/>
        </a:p>
      </dgm:t>
    </dgm:pt>
    <dgm:pt modelId="{AD21CEB6-2EC3-4C39-B1A7-8BE4194C6C36}">
      <dgm:prSet phldrT="[Text]" phldr="0"/>
      <dgm:spPr/>
      <dgm:t>
        <a:bodyPr/>
        <a:lstStyle/>
        <a:p>
          <a:r>
            <a:rPr lang="en-US"/>
            <a:t>Redetermination, and </a:t>
          </a:r>
          <a:endParaRPr lang="en-US" dirty="0"/>
        </a:p>
      </dgm:t>
    </dgm:pt>
    <dgm:pt modelId="{EDC13B6E-FF84-4C93-9B81-6787104F7478}" type="parTrans" cxnId="{150A8289-3D00-4A18-A871-FC26CFB6BE3A}">
      <dgm:prSet/>
      <dgm:spPr/>
      <dgm:t>
        <a:bodyPr/>
        <a:lstStyle/>
        <a:p>
          <a:endParaRPr lang="en-US"/>
        </a:p>
      </dgm:t>
    </dgm:pt>
    <dgm:pt modelId="{629846A0-F75C-48D0-8791-18EAE29ED581}" type="sibTrans" cxnId="{150A8289-3D00-4A18-A871-FC26CFB6BE3A}">
      <dgm:prSet/>
      <dgm:spPr/>
      <dgm:t>
        <a:bodyPr/>
        <a:lstStyle/>
        <a:p>
          <a:endParaRPr lang="en-US"/>
        </a:p>
      </dgm:t>
    </dgm:pt>
    <dgm:pt modelId="{39D0BD38-0DEF-4FF5-A4E7-E9B628382925}">
      <dgm:prSet phldrT="[Text]" phldr="0"/>
      <dgm:spPr/>
      <dgm:t>
        <a:bodyPr/>
        <a:lstStyle/>
        <a:p>
          <a:r>
            <a:rPr lang="en-US"/>
            <a:t>Any time it needs to re-evaluate eligibility (e.g. if you report an income or shelter cost change)</a:t>
          </a:r>
          <a:endParaRPr lang="en-US" dirty="0"/>
        </a:p>
      </dgm:t>
    </dgm:pt>
    <dgm:pt modelId="{29B7C967-6555-4F9A-8726-51CBA3A7EE63}" type="parTrans" cxnId="{6C9A5FC8-4426-4A2B-A61A-3C2139A21A1F}">
      <dgm:prSet/>
      <dgm:spPr/>
      <dgm:t>
        <a:bodyPr/>
        <a:lstStyle/>
        <a:p>
          <a:endParaRPr lang="en-US"/>
        </a:p>
      </dgm:t>
    </dgm:pt>
    <dgm:pt modelId="{06336F39-1963-49A7-9E84-AA1B73D634E3}" type="sibTrans" cxnId="{6C9A5FC8-4426-4A2B-A61A-3C2139A21A1F}">
      <dgm:prSet/>
      <dgm:spPr/>
      <dgm:t>
        <a:bodyPr/>
        <a:lstStyle/>
        <a:p>
          <a:endParaRPr lang="en-US"/>
        </a:p>
      </dgm:t>
    </dgm:pt>
    <dgm:pt modelId="{C2CDB2B4-4BD9-45DA-A627-10EBDDDB253C}">
      <dgm:prSet phldrT="[Text]" phldr="0"/>
      <dgm:spPr/>
      <dgm:t>
        <a:bodyPr/>
        <a:lstStyle/>
        <a:p>
          <a:r>
            <a:rPr lang="en-US" dirty="0"/>
            <a:t>If I have an exemptions (e.g. earning over $935), do I have to tell DHS if I stop qualifying for that exemption?</a:t>
          </a:r>
        </a:p>
      </dgm:t>
    </dgm:pt>
    <dgm:pt modelId="{6308F6B6-639C-42D3-B522-3570212C3210}" type="parTrans" cxnId="{3785E37D-EDF6-4D36-99E7-AF0030C71A28}">
      <dgm:prSet/>
      <dgm:spPr/>
      <dgm:t>
        <a:bodyPr/>
        <a:lstStyle/>
        <a:p>
          <a:endParaRPr lang="en-US"/>
        </a:p>
      </dgm:t>
    </dgm:pt>
    <dgm:pt modelId="{0895531A-F3AF-4A13-B5AA-DC1E7ABF7594}" type="sibTrans" cxnId="{3785E37D-EDF6-4D36-99E7-AF0030C71A28}">
      <dgm:prSet/>
      <dgm:spPr/>
      <dgm:t>
        <a:bodyPr/>
        <a:lstStyle/>
        <a:p>
          <a:endParaRPr lang="en-US"/>
        </a:p>
      </dgm:t>
    </dgm:pt>
    <dgm:pt modelId="{4D6F71C2-C9C4-4B41-9FB4-EC0FD8E984C7}">
      <dgm:prSet/>
      <dgm:spPr/>
      <dgm:t>
        <a:bodyPr/>
        <a:lstStyle/>
        <a:p>
          <a:r>
            <a:rPr lang="en-US" dirty="0"/>
            <a:t>No. They will re-evaluate at times described here (e.g. if you ask DHS to increase your monthly benefits.)</a:t>
          </a:r>
        </a:p>
      </dgm:t>
    </dgm:pt>
    <dgm:pt modelId="{E699CF9A-89CC-4EC4-91BD-73104A147C5A}" type="parTrans" cxnId="{4616CE4D-D79D-4C8B-8B78-8D87BA0D4BAE}">
      <dgm:prSet/>
      <dgm:spPr/>
      <dgm:t>
        <a:bodyPr/>
        <a:lstStyle/>
        <a:p>
          <a:endParaRPr lang="en-US"/>
        </a:p>
      </dgm:t>
    </dgm:pt>
    <dgm:pt modelId="{413923CF-A407-4BE5-8CB6-C1884DCF101F}" type="sibTrans" cxnId="{4616CE4D-D79D-4C8B-8B78-8D87BA0D4BAE}">
      <dgm:prSet/>
      <dgm:spPr/>
      <dgm:t>
        <a:bodyPr/>
        <a:lstStyle/>
        <a:p>
          <a:endParaRPr lang="en-US"/>
        </a:p>
      </dgm:t>
    </dgm:pt>
    <dgm:pt modelId="{309FC4D2-E949-4C64-8E23-EA3A7A84E21A}">
      <dgm:prSet phldrT="[Text]" phldr="0"/>
      <dgm:spPr/>
      <dgm:t>
        <a:bodyPr/>
        <a:lstStyle/>
        <a:p>
          <a:r>
            <a:rPr lang="en-US" dirty="0"/>
            <a:t>Will DHS let me know if my exemption request is approved or denied? </a:t>
          </a:r>
        </a:p>
      </dgm:t>
    </dgm:pt>
    <dgm:pt modelId="{9B4D8475-B3A3-4361-9FA7-101F1A91A90D}" type="parTrans" cxnId="{AE716D3C-4873-456C-90FE-78D35230C402}">
      <dgm:prSet/>
      <dgm:spPr/>
      <dgm:t>
        <a:bodyPr/>
        <a:lstStyle/>
        <a:p>
          <a:endParaRPr lang="en-US"/>
        </a:p>
      </dgm:t>
    </dgm:pt>
    <dgm:pt modelId="{DD23E847-0E41-4A3A-8A9C-39B2F3C35935}" type="sibTrans" cxnId="{AE716D3C-4873-456C-90FE-78D35230C402}">
      <dgm:prSet/>
      <dgm:spPr/>
      <dgm:t>
        <a:bodyPr/>
        <a:lstStyle/>
        <a:p>
          <a:endParaRPr lang="en-US"/>
        </a:p>
      </dgm:t>
    </dgm:pt>
    <dgm:pt modelId="{1AAE41C7-26CD-4F29-95CD-D2E740BB71A1}">
      <dgm:prSet phldrT="[Text]" phldr="0"/>
      <dgm:spPr/>
      <dgm:t>
        <a:bodyPr/>
        <a:lstStyle/>
        <a:p>
          <a:r>
            <a:rPr lang="en-US" dirty="0"/>
            <a:t>DHS should not ask for verification unless there is a “direct contradiction” between your request and other information you provided or information DHS finds through data sharing</a:t>
          </a:r>
        </a:p>
      </dgm:t>
    </dgm:pt>
    <dgm:pt modelId="{46466367-4A7A-4E2A-BE80-F95B8DB35BCE}" type="parTrans" cxnId="{A76EB553-C40D-4989-AB8C-D9ABD6EC481D}">
      <dgm:prSet/>
      <dgm:spPr/>
      <dgm:t>
        <a:bodyPr/>
        <a:lstStyle/>
        <a:p>
          <a:endParaRPr lang="en-US"/>
        </a:p>
      </dgm:t>
    </dgm:pt>
    <dgm:pt modelId="{5C897F0C-49A5-499A-9D5F-0D09BDEE521C}" type="sibTrans" cxnId="{A76EB553-C40D-4989-AB8C-D9ABD6EC481D}">
      <dgm:prSet/>
      <dgm:spPr/>
      <dgm:t>
        <a:bodyPr/>
        <a:lstStyle/>
        <a:p>
          <a:endParaRPr lang="en-US"/>
        </a:p>
      </dgm:t>
    </dgm:pt>
    <dgm:pt modelId="{E1BE3700-35FA-43D3-A08F-2AAB02FBD7D0}">
      <dgm:prSet phldrT="[Text]" phldr="0"/>
      <dgm:spPr/>
      <dgm:t>
        <a:bodyPr/>
        <a:lstStyle/>
        <a:p>
          <a:r>
            <a:rPr lang="en-US"/>
            <a:t>If verifications are requested, those requests do not appear in Manage My Case.</a:t>
          </a:r>
          <a:endParaRPr lang="en-US" dirty="0"/>
        </a:p>
      </dgm:t>
    </dgm:pt>
    <dgm:pt modelId="{E3C3D9B6-4AC5-43F4-8354-3948CEFDA560}" type="parTrans" cxnId="{550CD0A5-E79F-4A19-AFAA-8DBA4FDDEE50}">
      <dgm:prSet/>
      <dgm:spPr/>
      <dgm:t>
        <a:bodyPr/>
        <a:lstStyle/>
        <a:p>
          <a:endParaRPr lang="en-US"/>
        </a:p>
      </dgm:t>
    </dgm:pt>
    <dgm:pt modelId="{D904E41B-BF4A-434F-ADE0-610B1C0131FB}" type="sibTrans" cxnId="{550CD0A5-E79F-4A19-AFAA-8DBA4FDDEE50}">
      <dgm:prSet/>
      <dgm:spPr/>
      <dgm:t>
        <a:bodyPr/>
        <a:lstStyle/>
        <a:p>
          <a:endParaRPr lang="en-US"/>
        </a:p>
      </dgm:t>
    </dgm:pt>
    <dgm:pt modelId="{6578E30B-C00B-4D0F-94BA-D400FF519F45}" type="pres">
      <dgm:prSet presAssocID="{393FD1DA-B87E-41D4-8C6C-24B7254A626B}" presName="Name0" presStyleCnt="0">
        <dgm:presLayoutVars>
          <dgm:dir/>
          <dgm:animLvl val="lvl"/>
          <dgm:resizeHandles val="exact"/>
        </dgm:presLayoutVars>
      </dgm:prSet>
      <dgm:spPr/>
    </dgm:pt>
    <dgm:pt modelId="{CF8C6ADF-A211-4F45-890F-0E6FB87DAFD9}" type="pres">
      <dgm:prSet presAssocID="{EF357FBC-988E-4B53-844E-6596C1A2212F}" presName="composite" presStyleCnt="0"/>
      <dgm:spPr/>
    </dgm:pt>
    <dgm:pt modelId="{8D7C62F9-66E5-4777-AA4E-9F4A9D390B5D}" type="pres">
      <dgm:prSet presAssocID="{EF357FBC-988E-4B53-844E-6596C1A2212F}" presName="parTx" presStyleLbl="alignNode1" presStyleIdx="0" presStyleCnt="4">
        <dgm:presLayoutVars>
          <dgm:chMax val="0"/>
          <dgm:chPref val="0"/>
          <dgm:bulletEnabled val="1"/>
        </dgm:presLayoutVars>
      </dgm:prSet>
      <dgm:spPr/>
    </dgm:pt>
    <dgm:pt modelId="{9BDBDC5E-D386-4A36-A562-C24761C14891}" type="pres">
      <dgm:prSet presAssocID="{EF357FBC-988E-4B53-844E-6596C1A2212F}" presName="desTx" presStyleLbl="alignAccFollowNode1" presStyleIdx="0" presStyleCnt="4">
        <dgm:presLayoutVars>
          <dgm:bulletEnabled val="1"/>
        </dgm:presLayoutVars>
      </dgm:prSet>
      <dgm:spPr/>
    </dgm:pt>
    <dgm:pt modelId="{B403D310-7B09-4DB8-A26B-8706F6B18A96}" type="pres">
      <dgm:prSet presAssocID="{E649FE5C-DAEC-4C91-9EE1-3C8EF2BF7C49}" presName="space" presStyleCnt="0"/>
      <dgm:spPr/>
    </dgm:pt>
    <dgm:pt modelId="{54FE18EC-1E85-44A9-B124-057BF8B8CEB3}" type="pres">
      <dgm:prSet presAssocID="{309FC4D2-E949-4C64-8E23-EA3A7A84E21A}" presName="composite" presStyleCnt="0"/>
      <dgm:spPr/>
    </dgm:pt>
    <dgm:pt modelId="{5867B69D-4D37-451D-8636-C59B3419F558}" type="pres">
      <dgm:prSet presAssocID="{309FC4D2-E949-4C64-8E23-EA3A7A84E21A}" presName="parTx" presStyleLbl="alignNode1" presStyleIdx="1" presStyleCnt="4">
        <dgm:presLayoutVars>
          <dgm:chMax val="0"/>
          <dgm:chPref val="0"/>
          <dgm:bulletEnabled val="1"/>
        </dgm:presLayoutVars>
      </dgm:prSet>
      <dgm:spPr/>
    </dgm:pt>
    <dgm:pt modelId="{382949A4-1130-4E1D-A60A-E2860636DFAC}" type="pres">
      <dgm:prSet presAssocID="{309FC4D2-E949-4C64-8E23-EA3A7A84E21A}" presName="desTx" presStyleLbl="alignAccFollowNode1" presStyleIdx="1" presStyleCnt="4">
        <dgm:presLayoutVars>
          <dgm:bulletEnabled val="1"/>
        </dgm:presLayoutVars>
      </dgm:prSet>
      <dgm:spPr/>
    </dgm:pt>
    <dgm:pt modelId="{0D9607E4-DC18-49AE-A623-55FDF842DC4D}" type="pres">
      <dgm:prSet presAssocID="{DD23E847-0E41-4A3A-8A9C-39B2F3C35935}" presName="space" presStyleCnt="0"/>
      <dgm:spPr/>
    </dgm:pt>
    <dgm:pt modelId="{5DF86002-7CC2-4468-8A7F-63428BB858A7}" type="pres">
      <dgm:prSet presAssocID="{B80F0166-A8E5-481E-9D81-CAF7CA5450BF}" presName="composite" presStyleCnt="0"/>
      <dgm:spPr/>
    </dgm:pt>
    <dgm:pt modelId="{09364618-651F-4178-94B8-4D6DB3EFCC7D}" type="pres">
      <dgm:prSet presAssocID="{B80F0166-A8E5-481E-9D81-CAF7CA5450BF}" presName="parTx" presStyleLbl="alignNode1" presStyleIdx="2" presStyleCnt="4">
        <dgm:presLayoutVars>
          <dgm:chMax val="0"/>
          <dgm:chPref val="0"/>
          <dgm:bulletEnabled val="1"/>
        </dgm:presLayoutVars>
      </dgm:prSet>
      <dgm:spPr/>
    </dgm:pt>
    <dgm:pt modelId="{3CD659CC-2662-4D8B-90AC-2703891310D0}" type="pres">
      <dgm:prSet presAssocID="{B80F0166-A8E5-481E-9D81-CAF7CA5450BF}" presName="desTx" presStyleLbl="alignAccFollowNode1" presStyleIdx="2" presStyleCnt="4">
        <dgm:presLayoutVars>
          <dgm:bulletEnabled val="1"/>
        </dgm:presLayoutVars>
      </dgm:prSet>
      <dgm:spPr/>
    </dgm:pt>
    <dgm:pt modelId="{9C4A6078-8513-40A7-84AE-C6A2549EE016}" type="pres">
      <dgm:prSet presAssocID="{96102CFE-1DD5-4AEE-8013-ABADA7B8C52F}" presName="space" presStyleCnt="0"/>
      <dgm:spPr/>
    </dgm:pt>
    <dgm:pt modelId="{A151D947-C3DE-4238-9990-4333AC997A8D}" type="pres">
      <dgm:prSet presAssocID="{C2CDB2B4-4BD9-45DA-A627-10EBDDDB253C}" presName="composite" presStyleCnt="0"/>
      <dgm:spPr/>
    </dgm:pt>
    <dgm:pt modelId="{A1814C47-4093-4798-AEE5-7EA2CA45F090}" type="pres">
      <dgm:prSet presAssocID="{C2CDB2B4-4BD9-45DA-A627-10EBDDDB253C}" presName="parTx" presStyleLbl="alignNode1" presStyleIdx="3" presStyleCnt="4">
        <dgm:presLayoutVars>
          <dgm:chMax val="0"/>
          <dgm:chPref val="0"/>
          <dgm:bulletEnabled val="1"/>
        </dgm:presLayoutVars>
      </dgm:prSet>
      <dgm:spPr/>
    </dgm:pt>
    <dgm:pt modelId="{8A5C43AB-930F-45E2-84EA-F9EE3EB1E934}" type="pres">
      <dgm:prSet presAssocID="{C2CDB2B4-4BD9-45DA-A627-10EBDDDB253C}" presName="desTx" presStyleLbl="alignAccFollowNode1" presStyleIdx="3" presStyleCnt="4">
        <dgm:presLayoutVars>
          <dgm:bulletEnabled val="1"/>
        </dgm:presLayoutVars>
      </dgm:prSet>
      <dgm:spPr/>
    </dgm:pt>
  </dgm:ptLst>
  <dgm:cxnLst>
    <dgm:cxn modelId="{27498C05-C2A7-4475-918D-9C9B5807160A}" srcId="{309FC4D2-E949-4C64-8E23-EA3A7A84E21A}" destId="{5BA48ED6-09FB-4812-A80A-95A895B93A5A}" srcOrd="0" destOrd="0" parTransId="{42002705-3DA5-4432-86E3-1D42A6836BA4}" sibTransId="{EBD1E1B5-635A-4CB6-AE71-2457A9BE275B}"/>
    <dgm:cxn modelId="{C7AB830D-3F12-4EF2-A1A7-CEC00E02324A}" srcId="{393FD1DA-B87E-41D4-8C6C-24B7254A626B}" destId="{EF357FBC-988E-4B53-844E-6596C1A2212F}" srcOrd="0" destOrd="0" parTransId="{90F33598-9824-4B32-9B8D-FD3B61AFF414}" sibTransId="{E649FE5C-DAEC-4C91-9EE1-3C8EF2BF7C49}"/>
    <dgm:cxn modelId="{AE0F781B-14D4-4A53-95BF-49DE30334928}" type="presOf" srcId="{393FD1DA-B87E-41D4-8C6C-24B7254A626B}" destId="{6578E30B-C00B-4D0F-94BA-D400FF519F45}" srcOrd="0" destOrd="0" presId="urn:microsoft.com/office/officeart/2005/8/layout/hList1"/>
    <dgm:cxn modelId="{57E97E1D-8FF1-4D45-BEC7-AF80450046ED}" type="presOf" srcId="{4D6F71C2-C9C4-4B41-9FB4-EC0FD8E984C7}" destId="{8A5C43AB-930F-45E2-84EA-F9EE3EB1E934}" srcOrd="0" destOrd="0" presId="urn:microsoft.com/office/officeart/2005/8/layout/hList1"/>
    <dgm:cxn modelId="{A5642D20-F8B3-414C-A53F-BDD99DDD02A4}" type="presOf" srcId="{E1BE3700-35FA-43D3-A08F-2AAB02FBD7D0}" destId="{9BDBDC5E-D386-4A36-A562-C24761C14891}" srcOrd="0" destOrd="1" presId="urn:microsoft.com/office/officeart/2005/8/layout/hList1"/>
    <dgm:cxn modelId="{30812D32-D2C7-4AF0-9B69-73B619064081}" type="presOf" srcId="{34273122-0DE5-46C1-8750-784A49B36513}" destId="{3CD659CC-2662-4D8B-90AC-2703891310D0}" srcOrd="0" destOrd="0" presId="urn:microsoft.com/office/officeart/2005/8/layout/hList1"/>
    <dgm:cxn modelId="{FAFE4137-CAD0-4E99-82E8-A6995F40F8EE}" type="presOf" srcId="{B80F0166-A8E5-481E-9D81-CAF7CA5450BF}" destId="{09364618-651F-4178-94B8-4D6DB3EFCC7D}" srcOrd="0" destOrd="0" presId="urn:microsoft.com/office/officeart/2005/8/layout/hList1"/>
    <dgm:cxn modelId="{AE716D3C-4873-456C-90FE-78D35230C402}" srcId="{393FD1DA-B87E-41D4-8C6C-24B7254A626B}" destId="{309FC4D2-E949-4C64-8E23-EA3A7A84E21A}" srcOrd="1" destOrd="0" parTransId="{9B4D8475-B3A3-4361-9FA7-101F1A91A90D}" sibTransId="{DD23E847-0E41-4A3A-8A9C-39B2F3C35935}"/>
    <dgm:cxn modelId="{2D576961-14B1-46B8-9E2E-FB10DC9AF5BD}" type="presOf" srcId="{AD21CEB6-2EC3-4C39-B1A7-8BE4194C6C36}" destId="{3CD659CC-2662-4D8B-90AC-2703891310D0}" srcOrd="0" destOrd="1" presId="urn:microsoft.com/office/officeart/2005/8/layout/hList1"/>
    <dgm:cxn modelId="{4616CE4D-D79D-4C8B-8B78-8D87BA0D4BAE}" srcId="{C2CDB2B4-4BD9-45DA-A627-10EBDDDB253C}" destId="{4D6F71C2-C9C4-4B41-9FB4-EC0FD8E984C7}" srcOrd="0" destOrd="0" parTransId="{E699CF9A-89CC-4EC4-91BD-73104A147C5A}" sibTransId="{413923CF-A407-4BE5-8CB6-C1884DCF101F}"/>
    <dgm:cxn modelId="{A76EB553-C40D-4989-AB8C-D9ABD6EC481D}" srcId="{EF357FBC-988E-4B53-844E-6596C1A2212F}" destId="{1AAE41C7-26CD-4F29-95CD-D2E740BB71A1}" srcOrd="0" destOrd="0" parTransId="{46466367-4A7A-4E2A-BE80-F95B8DB35BCE}" sibTransId="{5C897F0C-49A5-499A-9D5F-0D09BDEE521C}"/>
    <dgm:cxn modelId="{B04BDB7C-1497-4FEE-811D-06E4E47D513A}" type="presOf" srcId="{39D0BD38-0DEF-4FF5-A4E7-E9B628382925}" destId="{3CD659CC-2662-4D8B-90AC-2703891310D0}" srcOrd="0" destOrd="2" presId="urn:microsoft.com/office/officeart/2005/8/layout/hList1"/>
    <dgm:cxn modelId="{3785E37D-EDF6-4D36-99E7-AF0030C71A28}" srcId="{393FD1DA-B87E-41D4-8C6C-24B7254A626B}" destId="{C2CDB2B4-4BD9-45DA-A627-10EBDDDB253C}" srcOrd="3" destOrd="0" parTransId="{6308F6B6-639C-42D3-B522-3570212C3210}" sibTransId="{0895531A-F3AF-4A13-B5AA-DC1E7ABF7594}"/>
    <dgm:cxn modelId="{84764586-2F70-4A6D-B70C-C38E4560E3A9}" type="presOf" srcId="{5BA48ED6-09FB-4812-A80A-95A895B93A5A}" destId="{382949A4-1130-4E1D-A60A-E2860636DFAC}" srcOrd="0" destOrd="0" presId="urn:microsoft.com/office/officeart/2005/8/layout/hList1"/>
    <dgm:cxn modelId="{150A8289-3D00-4A18-A871-FC26CFB6BE3A}" srcId="{B80F0166-A8E5-481E-9D81-CAF7CA5450BF}" destId="{AD21CEB6-2EC3-4C39-B1A7-8BE4194C6C36}" srcOrd="1" destOrd="0" parTransId="{EDC13B6E-FF84-4C93-9B81-6787104F7478}" sibTransId="{629846A0-F75C-48D0-8791-18EAE29ED581}"/>
    <dgm:cxn modelId="{550CD0A5-E79F-4A19-AFAA-8DBA4FDDEE50}" srcId="{EF357FBC-988E-4B53-844E-6596C1A2212F}" destId="{E1BE3700-35FA-43D3-A08F-2AAB02FBD7D0}" srcOrd="1" destOrd="0" parTransId="{E3C3D9B6-4AC5-43F4-8354-3948CEFDA560}" sibTransId="{D904E41B-BF4A-434F-ADE0-610B1C0131FB}"/>
    <dgm:cxn modelId="{9F64CBAD-FC19-40EC-9318-5364AF1156D0}" type="presOf" srcId="{309FC4D2-E949-4C64-8E23-EA3A7A84E21A}" destId="{5867B69D-4D37-451D-8636-C59B3419F558}" srcOrd="0" destOrd="0" presId="urn:microsoft.com/office/officeart/2005/8/layout/hList1"/>
    <dgm:cxn modelId="{F99818B1-3766-42B9-9185-4B719AD9C255}" type="presOf" srcId="{1AAE41C7-26CD-4F29-95CD-D2E740BB71A1}" destId="{9BDBDC5E-D386-4A36-A562-C24761C14891}" srcOrd="0" destOrd="0" presId="urn:microsoft.com/office/officeart/2005/8/layout/hList1"/>
    <dgm:cxn modelId="{10C218B7-A12D-4E99-B301-52BB4D5B5CDF}" type="presOf" srcId="{EF357FBC-988E-4B53-844E-6596C1A2212F}" destId="{8D7C62F9-66E5-4777-AA4E-9F4A9D390B5D}" srcOrd="0" destOrd="0" presId="urn:microsoft.com/office/officeart/2005/8/layout/hList1"/>
    <dgm:cxn modelId="{6C9A5FC8-4426-4A2B-A61A-3C2139A21A1F}" srcId="{B80F0166-A8E5-481E-9D81-CAF7CA5450BF}" destId="{39D0BD38-0DEF-4FF5-A4E7-E9B628382925}" srcOrd="2" destOrd="0" parTransId="{29B7C967-6555-4F9A-8726-51CBA3A7EE63}" sibTransId="{06336F39-1963-49A7-9E84-AA1B73D634E3}"/>
    <dgm:cxn modelId="{05FF0BD5-548C-45D3-B3E5-5EBBCBF62A54}" type="presOf" srcId="{C2CDB2B4-4BD9-45DA-A627-10EBDDDB253C}" destId="{A1814C47-4093-4798-AEE5-7EA2CA45F090}" srcOrd="0" destOrd="0" presId="urn:microsoft.com/office/officeart/2005/8/layout/hList1"/>
    <dgm:cxn modelId="{BC65DDE2-D843-47C2-8545-4A6C138C703A}" srcId="{B80F0166-A8E5-481E-9D81-CAF7CA5450BF}" destId="{34273122-0DE5-46C1-8750-784A49B36513}" srcOrd="0" destOrd="0" parTransId="{CA47CF8B-B4FC-4CF9-83C0-132F1794D718}" sibTransId="{6193C9BF-B45C-45A4-9951-3DE616AE64AA}"/>
    <dgm:cxn modelId="{E88E55E3-A739-4B89-BCEC-BCCA4E4D0541}" srcId="{393FD1DA-B87E-41D4-8C6C-24B7254A626B}" destId="{B80F0166-A8E5-481E-9D81-CAF7CA5450BF}" srcOrd="2" destOrd="0" parTransId="{96ECF386-D19F-4064-91A9-B309E49482D4}" sibTransId="{96102CFE-1DD5-4AEE-8013-ABADA7B8C52F}"/>
    <dgm:cxn modelId="{FC2BDA8C-C007-4C42-B32F-65F4CBA8AF79}" type="presParOf" srcId="{6578E30B-C00B-4D0F-94BA-D400FF519F45}" destId="{CF8C6ADF-A211-4F45-890F-0E6FB87DAFD9}" srcOrd="0" destOrd="0" presId="urn:microsoft.com/office/officeart/2005/8/layout/hList1"/>
    <dgm:cxn modelId="{D0A7D44C-B3DF-4DB6-9503-030E0801232E}" type="presParOf" srcId="{CF8C6ADF-A211-4F45-890F-0E6FB87DAFD9}" destId="{8D7C62F9-66E5-4777-AA4E-9F4A9D390B5D}" srcOrd="0" destOrd="0" presId="urn:microsoft.com/office/officeart/2005/8/layout/hList1"/>
    <dgm:cxn modelId="{E4484537-35C3-419E-8846-A3D32BE9CA78}" type="presParOf" srcId="{CF8C6ADF-A211-4F45-890F-0E6FB87DAFD9}" destId="{9BDBDC5E-D386-4A36-A562-C24761C14891}" srcOrd="1" destOrd="0" presId="urn:microsoft.com/office/officeart/2005/8/layout/hList1"/>
    <dgm:cxn modelId="{8789B7A6-C221-432D-8999-56F1998B1530}" type="presParOf" srcId="{6578E30B-C00B-4D0F-94BA-D400FF519F45}" destId="{B403D310-7B09-4DB8-A26B-8706F6B18A96}" srcOrd="1" destOrd="0" presId="urn:microsoft.com/office/officeart/2005/8/layout/hList1"/>
    <dgm:cxn modelId="{D2B15BFC-176E-497A-82E4-241ED7308069}" type="presParOf" srcId="{6578E30B-C00B-4D0F-94BA-D400FF519F45}" destId="{54FE18EC-1E85-44A9-B124-057BF8B8CEB3}" srcOrd="2" destOrd="0" presId="urn:microsoft.com/office/officeart/2005/8/layout/hList1"/>
    <dgm:cxn modelId="{4D8F9FF1-341B-48C5-99CF-CF1A8D4B114B}" type="presParOf" srcId="{54FE18EC-1E85-44A9-B124-057BF8B8CEB3}" destId="{5867B69D-4D37-451D-8636-C59B3419F558}" srcOrd="0" destOrd="0" presId="urn:microsoft.com/office/officeart/2005/8/layout/hList1"/>
    <dgm:cxn modelId="{48F7A5F2-B6E0-4A5F-9848-A23ACFAD6C61}" type="presParOf" srcId="{54FE18EC-1E85-44A9-B124-057BF8B8CEB3}" destId="{382949A4-1130-4E1D-A60A-E2860636DFAC}" srcOrd="1" destOrd="0" presId="urn:microsoft.com/office/officeart/2005/8/layout/hList1"/>
    <dgm:cxn modelId="{E70845C4-CC56-48C3-9F1F-B90D36E36D93}" type="presParOf" srcId="{6578E30B-C00B-4D0F-94BA-D400FF519F45}" destId="{0D9607E4-DC18-49AE-A623-55FDF842DC4D}" srcOrd="3" destOrd="0" presId="urn:microsoft.com/office/officeart/2005/8/layout/hList1"/>
    <dgm:cxn modelId="{F0AD38C9-39A8-4551-86F2-9584C39891AD}" type="presParOf" srcId="{6578E30B-C00B-4D0F-94BA-D400FF519F45}" destId="{5DF86002-7CC2-4468-8A7F-63428BB858A7}" srcOrd="4" destOrd="0" presId="urn:microsoft.com/office/officeart/2005/8/layout/hList1"/>
    <dgm:cxn modelId="{CBE4572D-8CD2-49B0-A194-F1AD8C134631}" type="presParOf" srcId="{5DF86002-7CC2-4468-8A7F-63428BB858A7}" destId="{09364618-651F-4178-94B8-4D6DB3EFCC7D}" srcOrd="0" destOrd="0" presId="urn:microsoft.com/office/officeart/2005/8/layout/hList1"/>
    <dgm:cxn modelId="{72098132-FB56-4D58-AE52-28F4F194E375}" type="presParOf" srcId="{5DF86002-7CC2-4468-8A7F-63428BB858A7}" destId="{3CD659CC-2662-4D8B-90AC-2703891310D0}" srcOrd="1" destOrd="0" presId="urn:microsoft.com/office/officeart/2005/8/layout/hList1"/>
    <dgm:cxn modelId="{F3D025D7-86DD-4C69-936B-8DA2D61D3888}" type="presParOf" srcId="{6578E30B-C00B-4D0F-94BA-D400FF519F45}" destId="{9C4A6078-8513-40A7-84AE-C6A2549EE016}" srcOrd="5" destOrd="0" presId="urn:microsoft.com/office/officeart/2005/8/layout/hList1"/>
    <dgm:cxn modelId="{E90BE041-494E-4C08-89C6-95B30F427448}" type="presParOf" srcId="{6578E30B-C00B-4D0F-94BA-D400FF519F45}" destId="{A151D947-C3DE-4238-9990-4333AC997A8D}" srcOrd="6" destOrd="0" presId="urn:microsoft.com/office/officeart/2005/8/layout/hList1"/>
    <dgm:cxn modelId="{4904CC63-B4D9-4B3B-ADE8-F50F0998E3B9}" type="presParOf" srcId="{A151D947-C3DE-4238-9990-4333AC997A8D}" destId="{A1814C47-4093-4798-AEE5-7EA2CA45F090}" srcOrd="0" destOrd="0" presId="urn:microsoft.com/office/officeart/2005/8/layout/hList1"/>
    <dgm:cxn modelId="{D06611EB-E67A-41ED-BDF0-6A1F4AC7E5F2}" type="presParOf" srcId="{A151D947-C3DE-4238-9990-4333AC997A8D}" destId="{8A5C43AB-930F-45E2-84EA-F9EE3EB1E93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8BB77A4-FCD3-4F22-B53F-1BF4EC3B8AE1}" type="doc">
      <dgm:prSet loTypeId="urn:microsoft.com/office/officeart/2005/8/layout/default" loCatId="list" qsTypeId="urn:microsoft.com/office/officeart/2005/8/quickstyle/simple1" qsCatId="simple" csTypeId="urn:microsoft.com/office/officeart/2005/8/colors/accent5_3" csCatId="accent5" phldr="1"/>
      <dgm:spPr/>
      <dgm:t>
        <a:bodyPr/>
        <a:lstStyle/>
        <a:p>
          <a:endParaRPr lang="en-US"/>
        </a:p>
      </dgm:t>
    </dgm:pt>
    <dgm:pt modelId="{F810777B-D60A-4621-ACF5-E6E20F1B7425}" type="pres">
      <dgm:prSet presAssocID="{E8BB77A4-FCD3-4F22-B53F-1BF4EC3B8AE1}" presName="diagram" presStyleCnt="0">
        <dgm:presLayoutVars>
          <dgm:dir/>
          <dgm:resizeHandles val="exact"/>
        </dgm:presLayoutVars>
      </dgm:prSet>
      <dgm:spPr/>
    </dgm:pt>
  </dgm:ptLst>
  <dgm:cxnLst>
    <dgm:cxn modelId="{C58E2BA5-AF85-4936-BD1B-10F7BB5FD16E}" type="presOf" srcId="{E8BB77A4-FCD3-4F22-B53F-1BF4EC3B8AE1}" destId="{F810777B-D60A-4621-ACF5-E6E20F1B7425}" srcOrd="0"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AA9030C-AC63-44D3-B77E-4B9C259AD826}"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en-US"/>
        </a:p>
      </dgm:t>
    </dgm:pt>
    <dgm:pt modelId="{999FD8D5-3622-4CA2-90DF-2CC8E7F77269}">
      <dgm:prSet phldrT="[Text]" phldr="0"/>
      <dgm:spPr/>
      <dgm:t>
        <a:bodyPr/>
        <a:lstStyle/>
        <a:p>
          <a:r>
            <a:rPr lang="en-US" dirty="0"/>
            <a:t>Work</a:t>
          </a:r>
        </a:p>
      </dgm:t>
    </dgm:pt>
    <dgm:pt modelId="{B42EC679-62F7-470F-A0B9-D2E1BFE6F5DF}" type="parTrans" cxnId="{8541EEA3-7D78-469B-BB8C-E17E0B49672E}">
      <dgm:prSet/>
      <dgm:spPr/>
      <dgm:t>
        <a:bodyPr/>
        <a:lstStyle/>
        <a:p>
          <a:endParaRPr lang="en-US"/>
        </a:p>
      </dgm:t>
    </dgm:pt>
    <dgm:pt modelId="{9527A7E8-6E24-41B1-BF8A-EC2BBC0A320E}" type="sibTrans" cxnId="{8541EEA3-7D78-469B-BB8C-E17E0B49672E}">
      <dgm:prSet/>
      <dgm:spPr/>
      <dgm:t>
        <a:bodyPr/>
        <a:lstStyle/>
        <a:p>
          <a:endParaRPr lang="en-US"/>
        </a:p>
      </dgm:t>
    </dgm:pt>
    <dgm:pt modelId="{1209F0BF-8A82-4AC4-AE7C-28DBEE7630DC}">
      <dgm:prSet phldrT="[Text]" phldr="0"/>
      <dgm:spPr/>
      <dgm:t>
        <a:bodyPr/>
        <a:lstStyle/>
        <a:p>
          <a:r>
            <a:rPr lang="en-US" dirty="0"/>
            <a:t>Volunteer</a:t>
          </a:r>
        </a:p>
      </dgm:t>
    </dgm:pt>
    <dgm:pt modelId="{70610A80-4ADA-4D4B-B121-B435DF54F1A1}" type="parTrans" cxnId="{FE89039D-4C75-4A5D-8839-829C2EB26FA5}">
      <dgm:prSet/>
      <dgm:spPr/>
      <dgm:t>
        <a:bodyPr/>
        <a:lstStyle/>
        <a:p>
          <a:endParaRPr lang="en-US"/>
        </a:p>
      </dgm:t>
    </dgm:pt>
    <dgm:pt modelId="{71E05104-7FF1-4239-BDC5-230D6B9345C5}" type="sibTrans" cxnId="{FE89039D-4C75-4A5D-8839-829C2EB26FA5}">
      <dgm:prSet/>
      <dgm:spPr/>
      <dgm:t>
        <a:bodyPr/>
        <a:lstStyle/>
        <a:p>
          <a:endParaRPr lang="en-US"/>
        </a:p>
      </dgm:t>
    </dgm:pt>
    <dgm:pt modelId="{3C3D73DF-2435-41CD-AF40-93B5964A6E45}">
      <dgm:prSet phldrT="[Text]" phldr="0"/>
      <dgm:spPr/>
      <dgm:t>
        <a:bodyPr/>
        <a:lstStyle/>
        <a:p>
          <a:r>
            <a:rPr lang="en-US" dirty="0"/>
            <a:t>Training</a:t>
          </a:r>
        </a:p>
      </dgm:t>
    </dgm:pt>
    <dgm:pt modelId="{D9348654-CA97-4D0A-8E4D-8B48BC697610}" type="parTrans" cxnId="{82BCFD57-A277-4ED6-9623-8DD1FA25596E}">
      <dgm:prSet/>
      <dgm:spPr/>
      <dgm:t>
        <a:bodyPr/>
        <a:lstStyle/>
        <a:p>
          <a:endParaRPr lang="en-US"/>
        </a:p>
      </dgm:t>
    </dgm:pt>
    <dgm:pt modelId="{1EB164CA-99B0-4205-A8DD-00329F2FAB9E}" type="sibTrans" cxnId="{82BCFD57-A277-4ED6-9623-8DD1FA25596E}">
      <dgm:prSet/>
      <dgm:spPr/>
      <dgm:t>
        <a:bodyPr/>
        <a:lstStyle/>
        <a:p>
          <a:endParaRPr lang="en-US"/>
        </a:p>
      </dgm:t>
    </dgm:pt>
    <dgm:pt modelId="{47555075-9954-40E7-85D4-501255ACE105}" type="pres">
      <dgm:prSet presAssocID="{8AA9030C-AC63-44D3-B77E-4B9C259AD826}" presName="linear" presStyleCnt="0">
        <dgm:presLayoutVars>
          <dgm:dir/>
          <dgm:animLvl val="lvl"/>
          <dgm:resizeHandles val="exact"/>
        </dgm:presLayoutVars>
      </dgm:prSet>
      <dgm:spPr/>
    </dgm:pt>
    <dgm:pt modelId="{8EB4E6D6-ABB1-4F7F-81FE-80D7E6F5D537}" type="pres">
      <dgm:prSet presAssocID="{999FD8D5-3622-4CA2-90DF-2CC8E7F77269}" presName="parentLin" presStyleCnt="0"/>
      <dgm:spPr/>
    </dgm:pt>
    <dgm:pt modelId="{9E6B5FB5-4DEE-40AF-84BD-0F1DCF78629F}" type="pres">
      <dgm:prSet presAssocID="{999FD8D5-3622-4CA2-90DF-2CC8E7F77269}" presName="parentLeftMargin" presStyleLbl="node1" presStyleIdx="0" presStyleCnt="3"/>
      <dgm:spPr/>
    </dgm:pt>
    <dgm:pt modelId="{85310F76-2590-480F-9AE9-BC6F4282D783}" type="pres">
      <dgm:prSet presAssocID="{999FD8D5-3622-4CA2-90DF-2CC8E7F77269}" presName="parentText" presStyleLbl="node1" presStyleIdx="0" presStyleCnt="3">
        <dgm:presLayoutVars>
          <dgm:chMax val="0"/>
          <dgm:bulletEnabled val="1"/>
        </dgm:presLayoutVars>
      </dgm:prSet>
      <dgm:spPr/>
    </dgm:pt>
    <dgm:pt modelId="{4C58D362-897B-4338-A0C5-A90C5E4D5537}" type="pres">
      <dgm:prSet presAssocID="{999FD8D5-3622-4CA2-90DF-2CC8E7F77269}" presName="negativeSpace" presStyleCnt="0"/>
      <dgm:spPr/>
    </dgm:pt>
    <dgm:pt modelId="{1C7D9CF7-7829-4B64-9769-EB8BFA89230B}" type="pres">
      <dgm:prSet presAssocID="{999FD8D5-3622-4CA2-90DF-2CC8E7F77269}" presName="childText" presStyleLbl="conFgAcc1" presStyleIdx="0" presStyleCnt="3">
        <dgm:presLayoutVars>
          <dgm:bulletEnabled val="1"/>
        </dgm:presLayoutVars>
      </dgm:prSet>
      <dgm:spPr/>
    </dgm:pt>
    <dgm:pt modelId="{2FE58759-8D65-4B04-A3E3-E30511740E74}" type="pres">
      <dgm:prSet presAssocID="{9527A7E8-6E24-41B1-BF8A-EC2BBC0A320E}" presName="spaceBetweenRectangles" presStyleCnt="0"/>
      <dgm:spPr/>
    </dgm:pt>
    <dgm:pt modelId="{04E4772B-AF26-4165-9DB4-327288A3D6E1}" type="pres">
      <dgm:prSet presAssocID="{1209F0BF-8A82-4AC4-AE7C-28DBEE7630DC}" presName="parentLin" presStyleCnt="0"/>
      <dgm:spPr/>
    </dgm:pt>
    <dgm:pt modelId="{394980A1-E45D-4401-A6AF-19480C15A2DB}" type="pres">
      <dgm:prSet presAssocID="{1209F0BF-8A82-4AC4-AE7C-28DBEE7630DC}" presName="parentLeftMargin" presStyleLbl="node1" presStyleIdx="0" presStyleCnt="3"/>
      <dgm:spPr/>
    </dgm:pt>
    <dgm:pt modelId="{B70CB4E9-00FF-4899-B447-21871445A963}" type="pres">
      <dgm:prSet presAssocID="{1209F0BF-8A82-4AC4-AE7C-28DBEE7630DC}" presName="parentText" presStyleLbl="node1" presStyleIdx="1" presStyleCnt="3">
        <dgm:presLayoutVars>
          <dgm:chMax val="0"/>
          <dgm:bulletEnabled val="1"/>
        </dgm:presLayoutVars>
      </dgm:prSet>
      <dgm:spPr/>
    </dgm:pt>
    <dgm:pt modelId="{379E5E2D-C4D1-4CC1-B6DD-8A78518385EE}" type="pres">
      <dgm:prSet presAssocID="{1209F0BF-8A82-4AC4-AE7C-28DBEE7630DC}" presName="negativeSpace" presStyleCnt="0"/>
      <dgm:spPr/>
    </dgm:pt>
    <dgm:pt modelId="{FAB58C60-3443-407D-8A9F-95D2980327F8}" type="pres">
      <dgm:prSet presAssocID="{1209F0BF-8A82-4AC4-AE7C-28DBEE7630DC}" presName="childText" presStyleLbl="conFgAcc1" presStyleIdx="1" presStyleCnt="3">
        <dgm:presLayoutVars>
          <dgm:bulletEnabled val="1"/>
        </dgm:presLayoutVars>
      </dgm:prSet>
      <dgm:spPr/>
    </dgm:pt>
    <dgm:pt modelId="{9F8C62D2-C9A7-41F2-8F70-85267688EBBC}" type="pres">
      <dgm:prSet presAssocID="{71E05104-7FF1-4239-BDC5-230D6B9345C5}" presName="spaceBetweenRectangles" presStyleCnt="0"/>
      <dgm:spPr/>
    </dgm:pt>
    <dgm:pt modelId="{25123D49-ABD4-4837-A582-65F2CFA0F9B5}" type="pres">
      <dgm:prSet presAssocID="{3C3D73DF-2435-41CD-AF40-93B5964A6E45}" presName="parentLin" presStyleCnt="0"/>
      <dgm:spPr/>
    </dgm:pt>
    <dgm:pt modelId="{7E9CA97B-C468-41E9-B9BA-D832E6D9A84D}" type="pres">
      <dgm:prSet presAssocID="{3C3D73DF-2435-41CD-AF40-93B5964A6E45}" presName="parentLeftMargin" presStyleLbl="node1" presStyleIdx="1" presStyleCnt="3"/>
      <dgm:spPr/>
    </dgm:pt>
    <dgm:pt modelId="{EA0E7699-C771-474E-907A-972B549F6B80}" type="pres">
      <dgm:prSet presAssocID="{3C3D73DF-2435-41CD-AF40-93B5964A6E45}" presName="parentText" presStyleLbl="node1" presStyleIdx="2" presStyleCnt="3">
        <dgm:presLayoutVars>
          <dgm:chMax val="0"/>
          <dgm:bulletEnabled val="1"/>
        </dgm:presLayoutVars>
      </dgm:prSet>
      <dgm:spPr/>
    </dgm:pt>
    <dgm:pt modelId="{D43247FE-9B5C-4A74-BC49-DE8A76B09970}" type="pres">
      <dgm:prSet presAssocID="{3C3D73DF-2435-41CD-AF40-93B5964A6E45}" presName="negativeSpace" presStyleCnt="0"/>
      <dgm:spPr/>
    </dgm:pt>
    <dgm:pt modelId="{AD747531-5EB6-4525-B63B-21BDD8CB390C}" type="pres">
      <dgm:prSet presAssocID="{3C3D73DF-2435-41CD-AF40-93B5964A6E45}" presName="childText" presStyleLbl="conFgAcc1" presStyleIdx="2" presStyleCnt="3">
        <dgm:presLayoutVars>
          <dgm:bulletEnabled val="1"/>
        </dgm:presLayoutVars>
      </dgm:prSet>
      <dgm:spPr/>
    </dgm:pt>
  </dgm:ptLst>
  <dgm:cxnLst>
    <dgm:cxn modelId="{FD7C4F4C-A8F8-4BBA-88D5-9C3DC417FA05}" type="presOf" srcId="{3C3D73DF-2435-41CD-AF40-93B5964A6E45}" destId="{EA0E7699-C771-474E-907A-972B549F6B80}" srcOrd="1" destOrd="0" presId="urn:microsoft.com/office/officeart/2005/8/layout/list1"/>
    <dgm:cxn modelId="{82BCFD57-A277-4ED6-9623-8DD1FA25596E}" srcId="{8AA9030C-AC63-44D3-B77E-4B9C259AD826}" destId="{3C3D73DF-2435-41CD-AF40-93B5964A6E45}" srcOrd="2" destOrd="0" parTransId="{D9348654-CA97-4D0A-8E4D-8B48BC697610}" sibTransId="{1EB164CA-99B0-4205-A8DD-00329F2FAB9E}"/>
    <dgm:cxn modelId="{98E40D90-174A-43E0-AED3-43EB01410FD7}" type="presOf" srcId="{999FD8D5-3622-4CA2-90DF-2CC8E7F77269}" destId="{9E6B5FB5-4DEE-40AF-84BD-0F1DCF78629F}" srcOrd="0" destOrd="0" presId="urn:microsoft.com/office/officeart/2005/8/layout/list1"/>
    <dgm:cxn modelId="{90484995-84AA-4CDC-8282-0079674CE05F}" type="presOf" srcId="{3C3D73DF-2435-41CD-AF40-93B5964A6E45}" destId="{7E9CA97B-C468-41E9-B9BA-D832E6D9A84D}" srcOrd="0" destOrd="0" presId="urn:microsoft.com/office/officeart/2005/8/layout/list1"/>
    <dgm:cxn modelId="{9B8AA895-76B4-4D4F-A0FA-491A2AB99407}" type="presOf" srcId="{999FD8D5-3622-4CA2-90DF-2CC8E7F77269}" destId="{85310F76-2590-480F-9AE9-BC6F4282D783}" srcOrd="1" destOrd="0" presId="urn:microsoft.com/office/officeart/2005/8/layout/list1"/>
    <dgm:cxn modelId="{FE89039D-4C75-4A5D-8839-829C2EB26FA5}" srcId="{8AA9030C-AC63-44D3-B77E-4B9C259AD826}" destId="{1209F0BF-8A82-4AC4-AE7C-28DBEE7630DC}" srcOrd="1" destOrd="0" parTransId="{70610A80-4ADA-4D4B-B121-B435DF54F1A1}" sibTransId="{71E05104-7FF1-4239-BDC5-230D6B9345C5}"/>
    <dgm:cxn modelId="{C733F79D-B0E3-4C93-8B7B-41BB6F2AF603}" type="presOf" srcId="{1209F0BF-8A82-4AC4-AE7C-28DBEE7630DC}" destId="{394980A1-E45D-4401-A6AF-19480C15A2DB}" srcOrd="0" destOrd="0" presId="urn:microsoft.com/office/officeart/2005/8/layout/list1"/>
    <dgm:cxn modelId="{8541EEA3-7D78-469B-BB8C-E17E0B49672E}" srcId="{8AA9030C-AC63-44D3-B77E-4B9C259AD826}" destId="{999FD8D5-3622-4CA2-90DF-2CC8E7F77269}" srcOrd="0" destOrd="0" parTransId="{B42EC679-62F7-470F-A0B9-D2E1BFE6F5DF}" sibTransId="{9527A7E8-6E24-41B1-BF8A-EC2BBC0A320E}"/>
    <dgm:cxn modelId="{FEB6FBD9-1522-4FA7-A6EE-A60863992615}" type="presOf" srcId="{1209F0BF-8A82-4AC4-AE7C-28DBEE7630DC}" destId="{B70CB4E9-00FF-4899-B447-21871445A963}" srcOrd="1" destOrd="0" presId="urn:microsoft.com/office/officeart/2005/8/layout/list1"/>
    <dgm:cxn modelId="{8E2514DC-158D-4112-B32B-7413230B74BB}" type="presOf" srcId="{8AA9030C-AC63-44D3-B77E-4B9C259AD826}" destId="{47555075-9954-40E7-85D4-501255ACE105}" srcOrd="0" destOrd="0" presId="urn:microsoft.com/office/officeart/2005/8/layout/list1"/>
    <dgm:cxn modelId="{376FA6F3-3CE2-4F75-8B66-12250C15CB2F}" type="presParOf" srcId="{47555075-9954-40E7-85D4-501255ACE105}" destId="{8EB4E6D6-ABB1-4F7F-81FE-80D7E6F5D537}" srcOrd="0" destOrd="0" presId="urn:microsoft.com/office/officeart/2005/8/layout/list1"/>
    <dgm:cxn modelId="{011F38FA-187D-4F70-A370-0F08F53257B4}" type="presParOf" srcId="{8EB4E6D6-ABB1-4F7F-81FE-80D7E6F5D537}" destId="{9E6B5FB5-4DEE-40AF-84BD-0F1DCF78629F}" srcOrd="0" destOrd="0" presId="urn:microsoft.com/office/officeart/2005/8/layout/list1"/>
    <dgm:cxn modelId="{A3847F23-4A6C-4601-8D1A-E48265926184}" type="presParOf" srcId="{8EB4E6D6-ABB1-4F7F-81FE-80D7E6F5D537}" destId="{85310F76-2590-480F-9AE9-BC6F4282D783}" srcOrd="1" destOrd="0" presId="urn:microsoft.com/office/officeart/2005/8/layout/list1"/>
    <dgm:cxn modelId="{2CF6B800-D202-4CD9-8202-8C7A834556F5}" type="presParOf" srcId="{47555075-9954-40E7-85D4-501255ACE105}" destId="{4C58D362-897B-4338-A0C5-A90C5E4D5537}" srcOrd="1" destOrd="0" presId="urn:microsoft.com/office/officeart/2005/8/layout/list1"/>
    <dgm:cxn modelId="{EECF5EA0-4371-43A9-AACB-A5F61B8F6F8E}" type="presParOf" srcId="{47555075-9954-40E7-85D4-501255ACE105}" destId="{1C7D9CF7-7829-4B64-9769-EB8BFA89230B}" srcOrd="2" destOrd="0" presId="urn:microsoft.com/office/officeart/2005/8/layout/list1"/>
    <dgm:cxn modelId="{E4FEEBC3-66F0-411B-A83D-A9612D9F539E}" type="presParOf" srcId="{47555075-9954-40E7-85D4-501255ACE105}" destId="{2FE58759-8D65-4B04-A3E3-E30511740E74}" srcOrd="3" destOrd="0" presId="urn:microsoft.com/office/officeart/2005/8/layout/list1"/>
    <dgm:cxn modelId="{CEC39090-2CC8-42C3-BA89-0087ACA696C0}" type="presParOf" srcId="{47555075-9954-40E7-85D4-501255ACE105}" destId="{04E4772B-AF26-4165-9DB4-327288A3D6E1}" srcOrd="4" destOrd="0" presId="urn:microsoft.com/office/officeart/2005/8/layout/list1"/>
    <dgm:cxn modelId="{187504B3-DB19-46D4-BE8E-F565D82A125B}" type="presParOf" srcId="{04E4772B-AF26-4165-9DB4-327288A3D6E1}" destId="{394980A1-E45D-4401-A6AF-19480C15A2DB}" srcOrd="0" destOrd="0" presId="urn:microsoft.com/office/officeart/2005/8/layout/list1"/>
    <dgm:cxn modelId="{7715A6EF-D316-4EC1-A902-90FFAE6CF771}" type="presParOf" srcId="{04E4772B-AF26-4165-9DB4-327288A3D6E1}" destId="{B70CB4E9-00FF-4899-B447-21871445A963}" srcOrd="1" destOrd="0" presId="urn:microsoft.com/office/officeart/2005/8/layout/list1"/>
    <dgm:cxn modelId="{CFD77FD6-7C08-43DD-ADE2-82DB3A085406}" type="presParOf" srcId="{47555075-9954-40E7-85D4-501255ACE105}" destId="{379E5E2D-C4D1-4CC1-B6DD-8A78518385EE}" srcOrd="5" destOrd="0" presId="urn:microsoft.com/office/officeart/2005/8/layout/list1"/>
    <dgm:cxn modelId="{27B76FEB-0F9E-4FEB-A51D-1A3BB1DFCCFE}" type="presParOf" srcId="{47555075-9954-40E7-85D4-501255ACE105}" destId="{FAB58C60-3443-407D-8A9F-95D2980327F8}" srcOrd="6" destOrd="0" presId="urn:microsoft.com/office/officeart/2005/8/layout/list1"/>
    <dgm:cxn modelId="{7FBCEB04-0A62-403E-AFD5-CA9AE98BDC41}" type="presParOf" srcId="{47555075-9954-40E7-85D4-501255ACE105}" destId="{9F8C62D2-C9A7-41F2-8F70-85267688EBBC}" srcOrd="7" destOrd="0" presId="urn:microsoft.com/office/officeart/2005/8/layout/list1"/>
    <dgm:cxn modelId="{9CD5CE00-A231-4D0A-A32C-56FC11089AAA}" type="presParOf" srcId="{47555075-9954-40E7-85D4-501255ACE105}" destId="{25123D49-ABD4-4837-A582-65F2CFA0F9B5}" srcOrd="8" destOrd="0" presId="urn:microsoft.com/office/officeart/2005/8/layout/list1"/>
    <dgm:cxn modelId="{3DECFBBF-7CCE-432E-97E1-10193E6D139D}" type="presParOf" srcId="{25123D49-ABD4-4837-A582-65F2CFA0F9B5}" destId="{7E9CA97B-C468-41E9-B9BA-D832E6D9A84D}" srcOrd="0" destOrd="0" presId="urn:microsoft.com/office/officeart/2005/8/layout/list1"/>
    <dgm:cxn modelId="{59431057-EF56-4020-83D7-DAC94D2DA9BB}" type="presParOf" srcId="{25123D49-ABD4-4837-A582-65F2CFA0F9B5}" destId="{EA0E7699-C771-474E-907A-972B549F6B80}" srcOrd="1" destOrd="0" presId="urn:microsoft.com/office/officeart/2005/8/layout/list1"/>
    <dgm:cxn modelId="{F806EE14-0F89-4F4F-AE2E-4AB5757F35FE}" type="presParOf" srcId="{47555075-9954-40E7-85D4-501255ACE105}" destId="{D43247FE-9B5C-4A74-BC49-DE8A76B09970}" srcOrd="9" destOrd="0" presId="urn:microsoft.com/office/officeart/2005/8/layout/list1"/>
    <dgm:cxn modelId="{DEB9AE08-782F-4493-8F75-ECC4DC38E395}" type="presParOf" srcId="{47555075-9954-40E7-85D4-501255ACE105}" destId="{AD747531-5EB6-4525-B63B-21BDD8CB390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AA9030C-AC63-44D3-B77E-4B9C259AD826}"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en-US"/>
        </a:p>
      </dgm:t>
    </dgm:pt>
    <dgm:pt modelId="{999FD8D5-3622-4CA2-90DF-2CC8E7F77269}">
      <dgm:prSet phldrT="[Text]" phldr="0"/>
      <dgm:spPr/>
      <dgm:t>
        <a:bodyPr/>
        <a:lstStyle/>
        <a:p>
          <a:r>
            <a:rPr lang="en-US" dirty="0"/>
            <a:t>Work</a:t>
          </a:r>
        </a:p>
      </dgm:t>
    </dgm:pt>
    <dgm:pt modelId="{B42EC679-62F7-470F-A0B9-D2E1BFE6F5DF}" type="parTrans" cxnId="{8541EEA3-7D78-469B-BB8C-E17E0B49672E}">
      <dgm:prSet/>
      <dgm:spPr/>
      <dgm:t>
        <a:bodyPr/>
        <a:lstStyle/>
        <a:p>
          <a:endParaRPr lang="en-US"/>
        </a:p>
      </dgm:t>
    </dgm:pt>
    <dgm:pt modelId="{9527A7E8-6E24-41B1-BF8A-EC2BBC0A320E}" type="sibTrans" cxnId="{8541EEA3-7D78-469B-BB8C-E17E0B49672E}">
      <dgm:prSet/>
      <dgm:spPr/>
      <dgm:t>
        <a:bodyPr/>
        <a:lstStyle/>
        <a:p>
          <a:endParaRPr lang="en-US"/>
        </a:p>
      </dgm:t>
    </dgm:pt>
    <dgm:pt modelId="{1209F0BF-8A82-4AC4-AE7C-28DBEE7630DC}">
      <dgm:prSet phldrT="[Text]" phldr="0"/>
      <dgm:spPr/>
      <dgm:t>
        <a:bodyPr/>
        <a:lstStyle/>
        <a:p>
          <a:r>
            <a:rPr lang="en-US" dirty="0"/>
            <a:t>Volunteer</a:t>
          </a:r>
        </a:p>
      </dgm:t>
    </dgm:pt>
    <dgm:pt modelId="{70610A80-4ADA-4D4B-B121-B435DF54F1A1}" type="parTrans" cxnId="{FE89039D-4C75-4A5D-8839-829C2EB26FA5}">
      <dgm:prSet/>
      <dgm:spPr/>
      <dgm:t>
        <a:bodyPr/>
        <a:lstStyle/>
        <a:p>
          <a:endParaRPr lang="en-US"/>
        </a:p>
      </dgm:t>
    </dgm:pt>
    <dgm:pt modelId="{71E05104-7FF1-4239-BDC5-230D6B9345C5}" type="sibTrans" cxnId="{FE89039D-4C75-4A5D-8839-829C2EB26FA5}">
      <dgm:prSet/>
      <dgm:spPr/>
      <dgm:t>
        <a:bodyPr/>
        <a:lstStyle/>
        <a:p>
          <a:endParaRPr lang="en-US"/>
        </a:p>
      </dgm:t>
    </dgm:pt>
    <dgm:pt modelId="{3C3D73DF-2435-41CD-AF40-93B5964A6E45}">
      <dgm:prSet phldrT="[Text]" phldr="0"/>
      <dgm:spPr/>
      <dgm:t>
        <a:bodyPr/>
        <a:lstStyle/>
        <a:p>
          <a:r>
            <a:rPr lang="en-US" dirty="0"/>
            <a:t>Training</a:t>
          </a:r>
        </a:p>
      </dgm:t>
    </dgm:pt>
    <dgm:pt modelId="{D9348654-CA97-4D0A-8E4D-8B48BC697610}" type="parTrans" cxnId="{82BCFD57-A277-4ED6-9623-8DD1FA25596E}">
      <dgm:prSet/>
      <dgm:spPr/>
      <dgm:t>
        <a:bodyPr/>
        <a:lstStyle/>
        <a:p>
          <a:endParaRPr lang="en-US"/>
        </a:p>
      </dgm:t>
    </dgm:pt>
    <dgm:pt modelId="{1EB164CA-99B0-4205-A8DD-00329F2FAB9E}" type="sibTrans" cxnId="{82BCFD57-A277-4ED6-9623-8DD1FA25596E}">
      <dgm:prSet/>
      <dgm:spPr/>
      <dgm:t>
        <a:bodyPr/>
        <a:lstStyle/>
        <a:p>
          <a:endParaRPr lang="en-US"/>
        </a:p>
      </dgm:t>
    </dgm:pt>
    <dgm:pt modelId="{47555075-9954-40E7-85D4-501255ACE105}" type="pres">
      <dgm:prSet presAssocID="{8AA9030C-AC63-44D3-B77E-4B9C259AD826}" presName="linear" presStyleCnt="0">
        <dgm:presLayoutVars>
          <dgm:dir/>
          <dgm:animLvl val="lvl"/>
          <dgm:resizeHandles val="exact"/>
        </dgm:presLayoutVars>
      </dgm:prSet>
      <dgm:spPr/>
    </dgm:pt>
    <dgm:pt modelId="{8EB4E6D6-ABB1-4F7F-81FE-80D7E6F5D537}" type="pres">
      <dgm:prSet presAssocID="{999FD8D5-3622-4CA2-90DF-2CC8E7F77269}" presName="parentLin" presStyleCnt="0"/>
      <dgm:spPr/>
    </dgm:pt>
    <dgm:pt modelId="{9E6B5FB5-4DEE-40AF-84BD-0F1DCF78629F}" type="pres">
      <dgm:prSet presAssocID="{999FD8D5-3622-4CA2-90DF-2CC8E7F77269}" presName="parentLeftMargin" presStyleLbl="node1" presStyleIdx="0" presStyleCnt="3"/>
      <dgm:spPr/>
    </dgm:pt>
    <dgm:pt modelId="{85310F76-2590-480F-9AE9-BC6F4282D783}" type="pres">
      <dgm:prSet presAssocID="{999FD8D5-3622-4CA2-90DF-2CC8E7F77269}" presName="parentText" presStyleLbl="node1" presStyleIdx="0" presStyleCnt="3">
        <dgm:presLayoutVars>
          <dgm:chMax val="0"/>
          <dgm:bulletEnabled val="1"/>
        </dgm:presLayoutVars>
      </dgm:prSet>
      <dgm:spPr/>
    </dgm:pt>
    <dgm:pt modelId="{4C58D362-897B-4338-A0C5-A90C5E4D5537}" type="pres">
      <dgm:prSet presAssocID="{999FD8D5-3622-4CA2-90DF-2CC8E7F77269}" presName="negativeSpace" presStyleCnt="0"/>
      <dgm:spPr/>
    </dgm:pt>
    <dgm:pt modelId="{1C7D9CF7-7829-4B64-9769-EB8BFA89230B}" type="pres">
      <dgm:prSet presAssocID="{999FD8D5-3622-4CA2-90DF-2CC8E7F77269}" presName="childText" presStyleLbl="conFgAcc1" presStyleIdx="0" presStyleCnt="3">
        <dgm:presLayoutVars>
          <dgm:bulletEnabled val="1"/>
        </dgm:presLayoutVars>
      </dgm:prSet>
      <dgm:spPr/>
    </dgm:pt>
    <dgm:pt modelId="{2FE58759-8D65-4B04-A3E3-E30511740E74}" type="pres">
      <dgm:prSet presAssocID="{9527A7E8-6E24-41B1-BF8A-EC2BBC0A320E}" presName="spaceBetweenRectangles" presStyleCnt="0"/>
      <dgm:spPr/>
    </dgm:pt>
    <dgm:pt modelId="{04E4772B-AF26-4165-9DB4-327288A3D6E1}" type="pres">
      <dgm:prSet presAssocID="{1209F0BF-8A82-4AC4-AE7C-28DBEE7630DC}" presName="parentLin" presStyleCnt="0"/>
      <dgm:spPr/>
    </dgm:pt>
    <dgm:pt modelId="{394980A1-E45D-4401-A6AF-19480C15A2DB}" type="pres">
      <dgm:prSet presAssocID="{1209F0BF-8A82-4AC4-AE7C-28DBEE7630DC}" presName="parentLeftMargin" presStyleLbl="node1" presStyleIdx="0" presStyleCnt="3"/>
      <dgm:spPr/>
    </dgm:pt>
    <dgm:pt modelId="{B70CB4E9-00FF-4899-B447-21871445A963}" type="pres">
      <dgm:prSet presAssocID="{1209F0BF-8A82-4AC4-AE7C-28DBEE7630DC}" presName="parentText" presStyleLbl="node1" presStyleIdx="1" presStyleCnt="3">
        <dgm:presLayoutVars>
          <dgm:chMax val="0"/>
          <dgm:bulletEnabled val="1"/>
        </dgm:presLayoutVars>
      </dgm:prSet>
      <dgm:spPr/>
    </dgm:pt>
    <dgm:pt modelId="{379E5E2D-C4D1-4CC1-B6DD-8A78518385EE}" type="pres">
      <dgm:prSet presAssocID="{1209F0BF-8A82-4AC4-AE7C-28DBEE7630DC}" presName="negativeSpace" presStyleCnt="0"/>
      <dgm:spPr/>
    </dgm:pt>
    <dgm:pt modelId="{FAB58C60-3443-407D-8A9F-95D2980327F8}" type="pres">
      <dgm:prSet presAssocID="{1209F0BF-8A82-4AC4-AE7C-28DBEE7630DC}" presName="childText" presStyleLbl="conFgAcc1" presStyleIdx="1" presStyleCnt="3">
        <dgm:presLayoutVars>
          <dgm:bulletEnabled val="1"/>
        </dgm:presLayoutVars>
      </dgm:prSet>
      <dgm:spPr/>
    </dgm:pt>
    <dgm:pt modelId="{9F8C62D2-C9A7-41F2-8F70-85267688EBBC}" type="pres">
      <dgm:prSet presAssocID="{71E05104-7FF1-4239-BDC5-230D6B9345C5}" presName="spaceBetweenRectangles" presStyleCnt="0"/>
      <dgm:spPr/>
    </dgm:pt>
    <dgm:pt modelId="{25123D49-ABD4-4837-A582-65F2CFA0F9B5}" type="pres">
      <dgm:prSet presAssocID="{3C3D73DF-2435-41CD-AF40-93B5964A6E45}" presName="parentLin" presStyleCnt="0"/>
      <dgm:spPr/>
    </dgm:pt>
    <dgm:pt modelId="{7E9CA97B-C468-41E9-B9BA-D832E6D9A84D}" type="pres">
      <dgm:prSet presAssocID="{3C3D73DF-2435-41CD-AF40-93B5964A6E45}" presName="parentLeftMargin" presStyleLbl="node1" presStyleIdx="1" presStyleCnt="3"/>
      <dgm:spPr/>
    </dgm:pt>
    <dgm:pt modelId="{EA0E7699-C771-474E-907A-972B549F6B80}" type="pres">
      <dgm:prSet presAssocID="{3C3D73DF-2435-41CD-AF40-93B5964A6E45}" presName="parentText" presStyleLbl="node1" presStyleIdx="2" presStyleCnt="3">
        <dgm:presLayoutVars>
          <dgm:chMax val="0"/>
          <dgm:bulletEnabled val="1"/>
        </dgm:presLayoutVars>
      </dgm:prSet>
      <dgm:spPr/>
    </dgm:pt>
    <dgm:pt modelId="{D43247FE-9B5C-4A74-BC49-DE8A76B09970}" type="pres">
      <dgm:prSet presAssocID="{3C3D73DF-2435-41CD-AF40-93B5964A6E45}" presName="negativeSpace" presStyleCnt="0"/>
      <dgm:spPr/>
    </dgm:pt>
    <dgm:pt modelId="{AD747531-5EB6-4525-B63B-21BDD8CB390C}" type="pres">
      <dgm:prSet presAssocID="{3C3D73DF-2435-41CD-AF40-93B5964A6E45}" presName="childText" presStyleLbl="conFgAcc1" presStyleIdx="2" presStyleCnt="3">
        <dgm:presLayoutVars>
          <dgm:bulletEnabled val="1"/>
        </dgm:presLayoutVars>
      </dgm:prSet>
      <dgm:spPr/>
    </dgm:pt>
  </dgm:ptLst>
  <dgm:cxnLst>
    <dgm:cxn modelId="{FD7C4F4C-A8F8-4BBA-88D5-9C3DC417FA05}" type="presOf" srcId="{3C3D73DF-2435-41CD-AF40-93B5964A6E45}" destId="{EA0E7699-C771-474E-907A-972B549F6B80}" srcOrd="1" destOrd="0" presId="urn:microsoft.com/office/officeart/2005/8/layout/list1"/>
    <dgm:cxn modelId="{82BCFD57-A277-4ED6-9623-8DD1FA25596E}" srcId="{8AA9030C-AC63-44D3-B77E-4B9C259AD826}" destId="{3C3D73DF-2435-41CD-AF40-93B5964A6E45}" srcOrd="2" destOrd="0" parTransId="{D9348654-CA97-4D0A-8E4D-8B48BC697610}" sibTransId="{1EB164CA-99B0-4205-A8DD-00329F2FAB9E}"/>
    <dgm:cxn modelId="{98E40D90-174A-43E0-AED3-43EB01410FD7}" type="presOf" srcId="{999FD8D5-3622-4CA2-90DF-2CC8E7F77269}" destId="{9E6B5FB5-4DEE-40AF-84BD-0F1DCF78629F}" srcOrd="0" destOrd="0" presId="urn:microsoft.com/office/officeart/2005/8/layout/list1"/>
    <dgm:cxn modelId="{90484995-84AA-4CDC-8282-0079674CE05F}" type="presOf" srcId="{3C3D73DF-2435-41CD-AF40-93B5964A6E45}" destId="{7E9CA97B-C468-41E9-B9BA-D832E6D9A84D}" srcOrd="0" destOrd="0" presId="urn:microsoft.com/office/officeart/2005/8/layout/list1"/>
    <dgm:cxn modelId="{9B8AA895-76B4-4D4F-A0FA-491A2AB99407}" type="presOf" srcId="{999FD8D5-3622-4CA2-90DF-2CC8E7F77269}" destId="{85310F76-2590-480F-9AE9-BC6F4282D783}" srcOrd="1" destOrd="0" presId="urn:microsoft.com/office/officeart/2005/8/layout/list1"/>
    <dgm:cxn modelId="{FE89039D-4C75-4A5D-8839-829C2EB26FA5}" srcId="{8AA9030C-AC63-44D3-B77E-4B9C259AD826}" destId="{1209F0BF-8A82-4AC4-AE7C-28DBEE7630DC}" srcOrd="1" destOrd="0" parTransId="{70610A80-4ADA-4D4B-B121-B435DF54F1A1}" sibTransId="{71E05104-7FF1-4239-BDC5-230D6B9345C5}"/>
    <dgm:cxn modelId="{C733F79D-B0E3-4C93-8B7B-41BB6F2AF603}" type="presOf" srcId="{1209F0BF-8A82-4AC4-AE7C-28DBEE7630DC}" destId="{394980A1-E45D-4401-A6AF-19480C15A2DB}" srcOrd="0" destOrd="0" presId="urn:microsoft.com/office/officeart/2005/8/layout/list1"/>
    <dgm:cxn modelId="{8541EEA3-7D78-469B-BB8C-E17E0B49672E}" srcId="{8AA9030C-AC63-44D3-B77E-4B9C259AD826}" destId="{999FD8D5-3622-4CA2-90DF-2CC8E7F77269}" srcOrd="0" destOrd="0" parTransId="{B42EC679-62F7-470F-A0B9-D2E1BFE6F5DF}" sibTransId="{9527A7E8-6E24-41B1-BF8A-EC2BBC0A320E}"/>
    <dgm:cxn modelId="{FEB6FBD9-1522-4FA7-A6EE-A60863992615}" type="presOf" srcId="{1209F0BF-8A82-4AC4-AE7C-28DBEE7630DC}" destId="{B70CB4E9-00FF-4899-B447-21871445A963}" srcOrd="1" destOrd="0" presId="urn:microsoft.com/office/officeart/2005/8/layout/list1"/>
    <dgm:cxn modelId="{8E2514DC-158D-4112-B32B-7413230B74BB}" type="presOf" srcId="{8AA9030C-AC63-44D3-B77E-4B9C259AD826}" destId="{47555075-9954-40E7-85D4-501255ACE105}" srcOrd="0" destOrd="0" presId="urn:microsoft.com/office/officeart/2005/8/layout/list1"/>
    <dgm:cxn modelId="{376FA6F3-3CE2-4F75-8B66-12250C15CB2F}" type="presParOf" srcId="{47555075-9954-40E7-85D4-501255ACE105}" destId="{8EB4E6D6-ABB1-4F7F-81FE-80D7E6F5D537}" srcOrd="0" destOrd="0" presId="urn:microsoft.com/office/officeart/2005/8/layout/list1"/>
    <dgm:cxn modelId="{011F38FA-187D-4F70-A370-0F08F53257B4}" type="presParOf" srcId="{8EB4E6D6-ABB1-4F7F-81FE-80D7E6F5D537}" destId="{9E6B5FB5-4DEE-40AF-84BD-0F1DCF78629F}" srcOrd="0" destOrd="0" presId="urn:microsoft.com/office/officeart/2005/8/layout/list1"/>
    <dgm:cxn modelId="{A3847F23-4A6C-4601-8D1A-E48265926184}" type="presParOf" srcId="{8EB4E6D6-ABB1-4F7F-81FE-80D7E6F5D537}" destId="{85310F76-2590-480F-9AE9-BC6F4282D783}" srcOrd="1" destOrd="0" presId="urn:microsoft.com/office/officeart/2005/8/layout/list1"/>
    <dgm:cxn modelId="{2CF6B800-D202-4CD9-8202-8C7A834556F5}" type="presParOf" srcId="{47555075-9954-40E7-85D4-501255ACE105}" destId="{4C58D362-897B-4338-A0C5-A90C5E4D5537}" srcOrd="1" destOrd="0" presId="urn:microsoft.com/office/officeart/2005/8/layout/list1"/>
    <dgm:cxn modelId="{EECF5EA0-4371-43A9-AACB-A5F61B8F6F8E}" type="presParOf" srcId="{47555075-9954-40E7-85D4-501255ACE105}" destId="{1C7D9CF7-7829-4B64-9769-EB8BFA89230B}" srcOrd="2" destOrd="0" presId="urn:microsoft.com/office/officeart/2005/8/layout/list1"/>
    <dgm:cxn modelId="{E4FEEBC3-66F0-411B-A83D-A9612D9F539E}" type="presParOf" srcId="{47555075-9954-40E7-85D4-501255ACE105}" destId="{2FE58759-8D65-4B04-A3E3-E30511740E74}" srcOrd="3" destOrd="0" presId="urn:microsoft.com/office/officeart/2005/8/layout/list1"/>
    <dgm:cxn modelId="{CEC39090-2CC8-42C3-BA89-0087ACA696C0}" type="presParOf" srcId="{47555075-9954-40E7-85D4-501255ACE105}" destId="{04E4772B-AF26-4165-9DB4-327288A3D6E1}" srcOrd="4" destOrd="0" presId="urn:microsoft.com/office/officeart/2005/8/layout/list1"/>
    <dgm:cxn modelId="{187504B3-DB19-46D4-BE8E-F565D82A125B}" type="presParOf" srcId="{04E4772B-AF26-4165-9DB4-327288A3D6E1}" destId="{394980A1-E45D-4401-A6AF-19480C15A2DB}" srcOrd="0" destOrd="0" presId="urn:microsoft.com/office/officeart/2005/8/layout/list1"/>
    <dgm:cxn modelId="{7715A6EF-D316-4EC1-A902-90FFAE6CF771}" type="presParOf" srcId="{04E4772B-AF26-4165-9DB4-327288A3D6E1}" destId="{B70CB4E9-00FF-4899-B447-21871445A963}" srcOrd="1" destOrd="0" presId="urn:microsoft.com/office/officeart/2005/8/layout/list1"/>
    <dgm:cxn modelId="{CFD77FD6-7C08-43DD-ADE2-82DB3A085406}" type="presParOf" srcId="{47555075-9954-40E7-85D4-501255ACE105}" destId="{379E5E2D-C4D1-4CC1-B6DD-8A78518385EE}" srcOrd="5" destOrd="0" presId="urn:microsoft.com/office/officeart/2005/8/layout/list1"/>
    <dgm:cxn modelId="{27B76FEB-0F9E-4FEB-A51D-1A3BB1DFCCFE}" type="presParOf" srcId="{47555075-9954-40E7-85D4-501255ACE105}" destId="{FAB58C60-3443-407D-8A9F-95D2980327F8}" srcOrd="6" destOrd="0" presId="urn:microsoft.com/office/officeart/2005/8/layout/list1"/>
    <dgm:cxn modelId="{7FBCEB04-0A62-403E-AFD5-CA9AE98BDC41}" type="presParOf" srcId="{47555075-9954-40E7-85D4-501255ACE105}" destId="{9F8C62D2-C9A7-41F2-8F70-85267688EBBC}" srcOrd="7" destOrd="0" presId="urn:microsoft.com/office/officeart/2005/8/layout/list1"/>
    <dgm:cxn modelId="{9CD5CE00-A231-4D0A-A32C-56FC11089AAA}" type="presParOf" srcId="{47555075-9954-40E7-85D4-501255ACE105}" destId="{25123D49-ABD4-4837-A582-65F2CFA0F9B5}" srcOrd="8" destOrd="0" presId="urn:microsoft.com/office/officeart/2005/8/layout/list1"/>
    <dgm:cxn modelId="{3DECFBBF-7CCE-432E-97E1-10193E6D139D}" type="presParOf" srcId="{25123D49-ABD4-4837-A582-65F2CFA0F9B5}" destId="{7E9CA97B-C468-41E9-B9BA-D832E6D9A84D}" srcOrd="0" destOrd="0" presId="urn:microsoft.com/office/officeart/2005/8/layout/list1"/>
    <dgm:cxn modelId="{59431057-EF56-4020-83D7-DAC94D2DA9BB}" type="presParOf" srcId="{25123D49-ABD4-4837-A582-65F2CFA0F9B5}" destId="{EA0E7699-C771-474E-907A-972B549F6B80}" srcOrd="1" destOrd="0" presId="urn:microsoft.com/office/officeart/2005/8/layout/list1"/>
    <dgm:cxn modelId="{F806EE14-0F89-4F4F-AE2E-4AB5757F35FE}" type="presParOf" srcId="{47555075-9954-40E7-85D4-501255ACE105}" destId="{D43247FE-9B5C-4A74-BC49-DE8A76B09970}" srcOrd="9" destOrd="0" presId="urn:microsoft.com/office/officeart/2005/8/layout/list1"/>
    <dgm:cxn modelId="{DEB9AE08-782F-4493-8F75-ECC4DC38E395}" type="presParOf" srcId="{47555075-9954-40E7-85D4-501255ACE105}" destId="{AD747531-5EB6-4525-B63B-21BDD8CB390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AA9030C-AC63-44D3-B77E-4B9C259AD826}"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en-US"/>
        </a:p>
      </dgm:t>
    </dgm:pt>
    <dgm:pt modelId="{999FD8D5-3622-4CA2-90DF-2CC8E7F77269}">
      <dgm:prSet phldrT="[Text]" phldr="0"/>
      <dgm:spPr/>
      <dgm:t>
        <a:bodyPr/>
        <a:lstStyle/>
        <a:p>
          <a:r>
            <a:rPr lang="en-US" dirty="0"/>
            <a:t>Work</a:t>
          </a:r>
        </a:p>
      </dgm:t>
    </dgm:pt>
    <dgm:pt modelId="{B42EC679-62F7-470F-A0B9-D2E1BFE6F5DF}" type="parTrans" cxnId="{8541EEA3-7D78-469B-BB8C-E17E0B49672E}">
      <dgm:prSet/>
      <dgm:spPr/>
      <dgm:t>
        <a:bodyPr/>
        <a:lstStyle/>
        <a:p>
          <a:endParaRPr lang="en-US"/>
        </a:p>
      </dgm:t>
    </dgm:pt>
    <dgm:pt modelId="{9527A7E8-6E24-41B1-BF8A-EC2BBC0A320E}" type="sibTrans" cxnId="{8541EEA3-7D78-469B-BB8C-E17E0B49672E}">
      <dgm:prSet/>
      <dgm:spPr/>
      <dgm:t>
        <a:bodyPr/>
        <a:lstStyle/>
        <a:p>
          <a:endParaRPr lang="en-US"/>
        </a:p>
      </dgm:t>
    </dgm:pt>
    <dgm:pt modelId="{1209F0BF-8A82-4AC4-AE7C-28DBEE7630DC}">
      <dgm:prSet phldrT="[Text]" phldr="0"/>
      <dgm:spPr/>
      <dgm:t>
        <a:bodyPr/>
        <a:lstStyle/>
        <a:p>
          <a:r>
            <a:rPr lang="en-US" dirty="0"/>
            <a:t>Volunteer</a:t>
          </a:r>
        </a:p>
      </dgm:t>
    </dgm:pt>
    <dgm:pt modelId="{70610A80-4ADA-4D4B-B121-B435DF54F1A1}" type="parTrans" cxnId="{FE89039D-4C75-4A5D-8839-829C2EB26FA5}">
      <dgm:prSet/>
      <dgm:spPr/>
      <dgm:t>
        <a:bodyPr/>
        <a:lstStyle/>
        <a:p>
          <a:endParaRPr lang="en-US"/>
        </a:p>
      </dgm:t>
    </dgm:pt>
    <dgm:pt modelId="{71E05104-7FF1-4239-BDC5-230D6B9345C5}" type="sibTrans" cxnId="{FE89039D-4C75-4A5D-8839-829C2EB26FA5}">
      <dgm:prSet/>
      <dgm:spPr/>
      <dgm:t>
        <a:bodyPr/>
        <a:lstStyle/>
        <a:p>
          <a:endParaRPr lang="en-US"/>
        </a:p>
      </dgm:t>
    </dgm:pt>
    <dgm:pt modelId="{3C3D73DF-2435-41CD-AF40-93B5964A6E45}">
      <dgm:prSet phldrT="[Text]" phldr="0"/>
      <dgm:spPr/>
      <dgm:t>
        <a:bodyPr/>
        <a:lstStyle/>
        <a:p>
          <a:r>
            <a:rPr lang="en-US" dirty="0"/>
            <a:t>Training</a:t>
          </a:r>
        </a:p>
      </dgm:t>
    </dgm:pt>
    <dgm:pt modelId="{D9348654-CA97-4D0A-8E4D-8B48BC697610}" type="parTrans" cxnId="{82BCFD57-A277-4ED6-9623-8DD1FA25596E}">
      <dgm:prSet/>
      <dgm:spPr/>
      <dgm:t>
        <a:bodyPr/>
        <a:lstStyle/>
        <a:p>
          <a:endParaRPr lang="en-US"/>
        </a:p>
      </dgm:t>
    </dgm:pt>
    <dgm:pt modelId="{1EB164CA-99B0-4205-A8DD-00329F2FAB9E}" type="sibTrans" cxnId="{82BCFD57-A277-4ED6-9623-8DD1FA25596E}">
      <dgm:prSet/>
      <dgm:spPr/>
      <dgm:t>
        <a:bodyPr/>
        <a:lstStyle/>
        <a:p>
          <a:endParaRPr lang="en-US"/>
        </a:p>
      </dgm:t>
    </dgm:pt>
    <dgm:pt modelId="{47555075-9954-40E7-85D4-501255ACE105}" type="pres">
      <dgm:prSet presAssocID="{8AA9030C-AC63-44D3-B77E-4B9C259AD826}" presName="linear" presStyleCnt="0">
        <dgm:presLayoutVars>
          <dgm:dir/>
          <dgm:animLvl val="lvl"/>
          <dgm:resizeHandles val="exact"/>
        </dgm:presLayoutVars>
      </dgm:prSet>
      <dgm:spPr/>
    </dgm:pt>
    <dgm:pt modelId="{8EB4E6D6-ABB1-4F7F-81FE-80D7E6F5D537}" type="pres">
      <dgm:prSet presAssocID="{999FD8D5-3622-4CA2-90DF-2CC8E7F77269}" presName="parentLin" presStyleCnt="0"/>
      <dgm:spPr/>
    </dgm:pt>
    <dgm:pt modelId="{9E6B5FB5-4DEE-40AF-84BD-0F1DCF78629F}" type="pres">
      <dgm:prSet presAssocID="{999FD8D5-3622-4CA2-90DF-2CC8E7F77269}" presName="parentLeftMargin" presStyleLbl="node1" presStyleIdx="0" presStyleCnt="3"/>
      <dgm:spPr/>
    </dgm:pt>
    <dgm:pt modelId="{85310F76-2590-480F-9AE9-BC6F4282D783}" type="pres">
      <dgm:prSet presAssocID="{999FD8D5-3622-4CA2-90DF-2CC8E7F77269}" presName="parentText" presStyleLbl="node1" presStyleIdx="0" presStyleCnt="3">
        <dgm:presLayoutVars>
          <dgm:chMax val="0"/>
          <dgm:bulletEnabled val="1"/>
        </dgm:presLayoutVars>
      </dgm:prSet>
      <dgm:spPr/>
    </dgm:pt>
    <dgm:pt modelId="{4C58D362-897B-4338-A0C5-A90C5E4D5537}" type="pres">
      <dgm:prSet presAssocID="{999FD8D5-3622-4CA2-90DF-2CC8E7F77269}" presName="negativeSpace" presStyleCnt="0"/>
      <dgm:spPr/>
    </dgm:pt>
    <dgm:pt modelId="{1C7D9CF7-7829-4B64-9769-EB8BFA89230B}" type="pres">
      <dgm:prSet presAssocID="{999FD8D5-3622-4CA2-90DF-2CC8E7F77269}" presName="childText" presStyleLbl="conFgAcc1" presStyleIdx="0" presStyleCnt="3">
        <dgm:presLayoutVars>
          <dgm:bulletEnabled val="1"/>
        </dgm:presLayoutVars>
      </dgm:prSet>
      <dgm:spPr/>
    </dgm:pt>
    <dgm:pt modelId="{2FE58759-8D65-4B04-A3E3-E30511740E74}" type="pres">
      <dgm:prSet presAssocID="{9527A7E8-6E24-41B1-BF8A-EC2BBC0A320E}" presName="spaceBetweenRectangles" presStyleCnt="0"/>
      <dgm:spPr/>
    </dgm:pt>
    <dgm:pt modelId="{04E4772B-AF26-4165-9DB4-327288A3D6E1}" type="pres">
      <dgm:prSet presAssocID="{1209F0BF-8A82-4AC4-AE7C-28DBEE7630DC}" presName="parentLin" presStyleCnt="0"/>
      <dgm:spPr/>
    </dgm:pt>
    <dgm:pt modelId="{394980A1-E45D-4401-A6AF-19480C15A2DB}" type="pres">
      <dgm:prSet presAssocID="{1209F0BF-8A82-4AC4-AE7C-28DBEE7630DC}" presName="parentLeftMargin" presStyleLbl="node1" presStyleIdx="0" presStyleCnt="3"/>
      <dgm:spPr/>
    </dgm:pt>
    <dgm:pt modelId="{B70CB4E9-00FF-4899-B447-21871445A963}" type="pres">
      <dgm:prSet presAssocID="{1209F0BF-8A82-4AC4-AE7C-28DBEE7630DC}" presName="parentText" presStyleLbl="node1" presStyleIdx="1" presStyleCnt="3">
        <dgm:presLayoutVars>
          <dgm:chMax val="0"/>
          <dgm:bulletEnabled val="1"/>
        </dgm:presLayoutVars>
      </dgm:prSet>
      <dgm:spPr/>
    </dgm:pt>
    <dgm:pt modelId="{379E5E2D-C4D1-4CC1-B6DD-8A78518385EE}" type="pres">
      <dgm:prSet presAssocID="{1209F0BF-8A82-4AC4-AE7C-28DBEE7630DC}" presName="negativeSpace" presStyleCnt="0"/>
      <dgm:spPr/>
    </dgm:pt>
    <dgm:pt modelId="{FAB58C60-3443-407D-8A9F-95D2980327F8}" type="pres">
      <dgm:prSet presAssocID="{1209F0BF-8A82-4AC4-AE7C-28DBEE7630DC}" presName="childText" presStyleLbl="conFgAcc1" presStyleIdx="1" presStyleCnt="3">
        <dgm:presLayoutVars>
          <dgm:bulletEnabled val="1"/>
        </dgm:presLayoutVars>
      </dgm:prSet>
      <dgm:spPr/>
    </dgm:pt>
    <dgm:pt modelId="{9F8C62D2-C9A7-41F2-8F70-85267688EBBC}" type="pres">
      <dgm:prSet presAssocID="{71E05104-7FF1-4239-BDC5-230D6B9345C5}" presName="spaceBetweenRectangles" presStyleCnt="0"/>
      <dgm:spPr/>
    </dgm:pt>
    <dgm:pt modelId="{25123D49-ABD4-4837-A582-65F2CFA0F9B5}" type="pres">
      <dgm:prSet presAssocID="{3C3D73DF-2435-41CD-AF40-93B5964A6E45}" presName="parentLin" presStyleCnt="0"/>
      <dgm:spPr/>
    </dgm:pt>
    <dgm:pt modelId="{7E9CA97B-C468-41E9-B9BA-D832E6D9A84D}" type="pres">
      <dgm:prSet presAssocID="{3C3D73DF-2435-41CD-AF40-93B5964A6E45}" presName="parentLeftMargin" presStyleLbl="node1" presStyleIdx="1" presStyleCnt="3"/>
      <dgm:spPr/>
    </dgm:pt>
    <dgm:pt modelId="{EA0E7699-C771-474E-907A-972B549F6B80}" type="pres">
      <dgm:prSet presAssocID="{3C3D73DF-2435-41CD-AF40-93B5964A6E45}" presName="parentText" presStyleLbl="node1" presStyleIdx="2" presStyleCnt="3">
        <dgm:presLayoutVars>
          <dgm:chMax val="0"/>
          <dgm:bulletEnabled val="1"/>
        </dgm:presLayoutVars>
      </dgm:prSet>
      <dgm:spPr/>
    </dgm:pt>
    <dgm:pt modelId="{D43247FE-9B5C-4A74-BC49-DE8A76B09970}" type="pres">
      <dgm:prSet presAssocID="{3C3D73DF-2435-41CD-AF40-93B5964A6E45}" presName="negativeSpace" presStyleCnt="0"/>
      <dgm:spPr/>
    </dgm:pt>
    <dgm:pt modelId="{AD747531-5EB6-4525-B63B-21BDD8CB390C}" type="pres">
      <dgm:prSet presAssocID="{3C3D73DF-2435-41CD-AF40-93B5964A6E45}" presName="childText" presStyleLbl="conFgAcc1" presStyleIdx="2" presStyleCnt="3">
        <dgm:presLayoutVars>
          <dgm:bulletEnabled val="1"/>
        </dgm:presLayoutVars>
      </dgm:prSet>
      <dgm:spPr/>
    </dgm:pt>
  </dgm:ptLst>
  <dgm:cxnLst>
    <dgm:cxn modelId="{FD7C4F4C-A8F8-4BBA-88D5-9C3DC417FA05}" type="presOf" srcId="{3C3D73DF-2435-41CD-AF40-93B5964A6E45}" destId="{EA0E7699-C771-474E-907A-972B549F6B80}" srcOrd="1" destOrd="0" presId="urn:microsoft.com/office/officeart/2005/8/layout/list1"/>
    <dgm:cxn modelId="{82BCFD57-A277-4ED6-9623-8DD1FA25596E}" srcId="{8AA9030C-AC63-44D3-B77E-4B9C259AD826}" destId="{3C3D73DF-2435-41CD-AF40-93B5964A6E45}" srcOrd="2" destOrd="0" parTransId="{D9348654-CA97-4D0A-8E4D-8B48BC697610}" sibTransId="{1EB164CA-99B0-4205-A8DD-00329F2FAB9E}"/>
    <dgm:cxn modelId="{98E40D90-174A-43E0-AED3-43EB01410FD7}" type="presOf" srcId="{999FD8D5-3622-4CA2-90DF-2CC8E7F77269}" destId="{9E6B5FB5-4DEE-40AF-84BD-0F1DCF78629F}" srcOrd="0" destOrd="0" presId="urn:microsoft.com/office/officeart/2005/8/layout/list1"/>
    <dgm:cxn modelId="{90484995-84AA-4CDC-8282-0079674CE05F}" type="presOf" srcId="{3C3D73DF-2435-41CD-AF40-93B5964A6E45}" destId="{7E9CA97B-C468-41E9-B9BA-D832E6D9A84D}" srcOrd="0" destOrd="0" presId="urn:microsoft.com/office/officeart/2005/8/layout/list1"/>
    <dgm:cxn modelId="{9B8AA895-76B4-4D4F-A0FA-491A2AB99407}" type="presOf" srcId="{999FD8D5-3622-4CA2-90DF-2CC8E7F77269}" destId="{85310F76-2590-480F-9AE9-BC6F4282D783}" srcOrd="1" destOrd="0" presId="urn:microsoft.com/office/officeart/2005/8/layout/list1"/>
    <dgm:cxn modelId="{FE89039D-4C75-4A5D-8839-829C2EB26FA5}" srcId="{8AA9030C-AC63-44D3-B77E-4B9C259AD826}" destId="{1209F0BF-8A82-4AC4-AE7C-28DBEE7630DC}" srcOrd="1" destOrd="0" parTransId="{70610A80-4ADA-4D4B-B121-B435DF54F1A1}" sibTransId="{71E05104-7FF1-4239-BDC5-230D6B9345C5}"/>
    <dgm:cxn modelId="{C733F79D-B0E3-4C93-8B7B-41BB6F2AF603}" type="presOf" srcId="{1209F0BF-8A82-4AC4-AE7C-28DBEE7630DC}" destId="{394980A1-E45D-4401-A6AF-19480C15A2DB}" srcOrd="0" destOrd="0" presId="urn:microsoft.com/office/officeart/2005/8/layout/list1"/>
    <dgm:cxn modelId="{8541EEA3-7D78-469B-BB8C-E17E0B49672E}" srcId="{8AA9030C-AC63-44D3-B77E-4B9C259AD826}" destId="{999FD8D5-3622-4CA2-90DF-2CC8E7F77269}" srcOrd="0" destOrd="0" parTransId="{B42EC679-62F7-470F-A0B9-D2E1BFE6F5DF}" sibTransId="{9527A7E8-6E24-41B1-BF8A-EC2BBC0A320E}"/>
    <dgm:cxn modelId="{FEB6FBD9-1522-4FA7-A6EE-A60863992615}" type="presOf" srcId="{1209F0BF-8A82-4AC4-AE7C-28DBEE7630DC}" destId="{B70CB4E9-00FF-4899-B447-21871445A963}" srcOrd="1" destOrd="0" presId="urn:microsoft.com/office/officeart/2005/8/layout/list1"/>
    <dgm:cxn modelId="{8E2514DC-158D-4112-B32B-7413230B74BB}" type="presOf" srcId="{8AA9030C-AC63-44D3-B77E-4B9C259AD826}" destId="{47555075-9954-40E7-85D4-501255ACE105}" srcOrd="0" destOrd="0" presId="urn:microsoft.com/office/officeart/2005/8/layout/list1"/>
    <dgm:cxn modelId="{376FA6F3-3CE2-4F75-8B66-12250C15CB2F}" type="presParOf" srcId="{47555075-9954-40E7-85D4-501255ACE105}" destId="{8EB4E6D6-ABB1-4F7F-81FE-80D7E6F5D537}" srcOrd="0" destOrd="0" presId="urn:microsoft.com/office/officeart/2005/8/layout/list1"/>
    <dgm:cxn modelId="{011F38FA-187D-4F70-A370-0F08F53257B4}" type="presParOf" srcId="{8EB4E6D6-ABB1-4F7F-81FE-80D7E6F5D537}" destId="{9E6B5FB5-4DEE-40AF-84BD-0F1DCF78629F}" srcOrd="0" destOrd="0" presId="urn:microsoft.com/office/officeart/2005/8/layout/list1"/>
    <dgm:cxn modelId="{A3847F23-4A6C-4601-8D1A-E48265926184}" type="presParOf" srcId="{8EB4E6D6-ABB1-4F7F-81FE-80D7E6F5D537}" destId="{85310F76-2590-480F-9AE9-BC6F4282D783}" srcOrd="1" destOrd="0" presId="urn:microsoft.com/office/officeart/2005/8/layout/list1"/>
    <dgm:cxn modelId="{2CF6B800-D202-4CD9-8202-8C7A834556F5}" type="presParOf" srcId="{47555075-9954-40E7-85D4-501255ACE105}" destId="{4C58D362-897B-4338-A0C5-A90C5E4D5537}" srcOrd="1" destOrd="0" presId="urn:microsoft.com/office/officeart/2005/8/layout/list1"/>
    <dgm:cxn modelId="{EECF5EA0-4371-43A9-AACB-A5F61B8F6F8E}" type="presParOf" srcId="{47555075-9954-40E7-85D4-501255ACE105}" destId="{1C7D9CF7-7829-4B64-9769-EB8BFA89230B}" srcOrd="2" destOrd="0" presId="urn:microsoft.com/office/officeart/2005/8/layout/list1"/>
    <dgm:cxn modelId="{E4FEEBC3-66F0-411B-A83D-A9612D9F539E}" type="presParOf" srcId="{47555075-9954-40E7-85D4-501255ACE105}" destId="{2FE58759-8D65-4B04-A3E3-E30511740E74}" srcOrd="3" destOrd="0" presId="urn:microsoft.com/office/officeart/2005/8/layout/list1"/>
    <dgm:cxn modelId="{CEC39090-2CC8-42C3-BA89-0087ACA696C0}" type="presParOf" srcId="{47555075-9954-40E7-85D4-501255ACE105}" destId="{04E4772B-AF26-4165-9DB4-327288A3D6E1}" srcOrd="4" destOrd="0" presId="urn:microsoft.com/office/officeart/2005/8/layout/list1"/>
    <dgm:cxn modelId="{187504B3-DB19-46D4-BE8E-F565D82A125B}" type="presParOf" srcId="{04E4772B-AF26-4165-9DB4-327288A3D6E1}" destId="{394980A1-E45D-4401-A6AF-19480C15A2DB}" srcOrd="0" destOrd="0" presId="urn:microsoft.com/office/officeart/2005/8/layout/list1"/>
    <dgm:cxn modelId="{7715A6EF-D316-4EC1-A902-90FFAE6CF771}" type="presParOf" srcId="{04E4772B-AF26-4165-9DB4-327288A3D6E1}" destId="{B70CB4E9-00FF-4899-B447-21871445A963}" srcOrd="1" destOrd="0" presId="urn:microsoft.com/office/officeart/2005/8/layout/list1"/>
    <dgm:cxn modelId="{CFD77FD6-7C08-43DD-ADE2-82DB3A085406}" type="presParOf" srcId="{47555075-9954-40E7-85D4-501255ACE105}" destId="{379E5E2D-C4D1-4CC1-B6DD-8A78518385EE}" srcOrd="5" destOrd="0" presId="urn:microsoft.com/office/officeart/2005/8/layout/list1"/>
    <dgm:cxn modelId="{27B76FEB-0F9E-4FEB-A51D-1A3BB1DFCCFE}" type="presParOf" srcId="{47555075-9954-40E7-85D4-501255ACE105}" destId="{FAB58C60-3443-407D-8A9F-95D2980327F8}" srcOrd="6" destOrd="0" presId="urn:microsoft.com/office/officeart/2005/8/layout/list1"/>
    <dgm:cxn modelId="{7FBCEB04-0A62-403E-AFD5-CA9AE98BDC41}" type="presParOf" srcId="{47555075-9954-40E7-85D4-501255ACE105}" destId="{9F8C62D2-C9A7-41F2-8F70-85267688EBBC}" srcOrd="7" destOrd="0" presId="urn:microsoft.com/office/officeart/2005/8/layout/list1"/>
    <dgm:cxn modelId="{9CD5CE00-A231-4D0A-A32C-56FC11089AAA}" type="presParOf" srcId="{47555075-9954-40E7-85D4-501255ACE105}" destId="{25123D49-ABD4-4837-A582-65F2CFA0F9B5}" srcOrd="8" destOrd="0" presId="urn:microsoft.com/office/officeart/2005/8/layout/list1"/>
    <dgm:cxn modelId="{3DECFBBF-7CCE-432E-97E1-10193E6D139D}" type="presParOf" srcId="{25123D49-ABD4-4837-A582-65F2CFA0F9B5}" destId="{7E9CA97B-C468-41E9-B9BA-D832E6D9A84D}" srcOrd="0" destOrd="0" presId="urn:microsoft.com/office/officeart/2005/8/layout/list1"/>
    <dgm:cxn modelId="{59431057-EF56-4020-83D7-DAC94D2DA9BB}" type="presParOf" srcId="{25123D49-ABD4-4837-A582-65F2CFA0F9B5}" destId="{EA0E7699-C771-474E-907A-972B549F6B80}" srcOrd="1" destOrd="0" presId="urn:microsoft.com/office/officeart/2005/8/layout/list1"/>
    <dgm:cxn modelId="{F806EE14-0F89-4F4F-AE2E-4AB5757F35FE}" type="presParOf" srcId="{47555075-9954-40E7-85D4-501255ACE105}" destId="{D43247FE-9B5C-4A74-BC49-DE8A76B09970}" srcOrd="9" destOrd="0" presId="urn:microsoft.com/office/officeart/2005/8/layout/list1"/>
    <dgm:cxn modelId="{DEB9AE08-782F-4493-8F75-ECC4DC38E395}" type="presParOf" srcId="{47555075-9954-40E7-85D4-501255ACE105}" destId="{AD747531-5EB6-4525-B63B-21BDD8CB390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AA9030C-AC63-44D3-B77E-4B9C259AD826}"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en-US"/>
        </a:p>
      </dgm:t>
    </dgm:pt>
    <dgm:pt modelId="{999FD8D5-3622-4CA2-90DF-2CC8E7F77269}">
      <dgm:prSet phldrT="[Text]" phldr="0"/>
      <dgm:spPr/>
      <dgm:t>
        <a:bodyPr/>
        <a:lstStyle/>
        <a:p>
          <a:r>
            <a:rPr lang="en-US" dirty="0"/>
            <a:t>Work</a:t>
          </a:r>
        </a:p>
      </dgm:t>
    </dgm:pt>
    <dgm:pt modelId="{B42EC679-62F7-470F-A0B9-D2E1BFE6F5DF}" type="parTrans" cxnId="{8541EEA3-7D78-469B-BB8C-E17E0B49672E}">
      <dgm:prSet/>
      <dgm:spPr/>
      <dgm:t>
        <a:bodyPr/>
        <a:lstStyle/>
        <a:p>
          <a:endParaRPr lang="en-US"/>
        </a:p>
      </dgm:t>
    </dgm:pt>
    <dgm:pt modelId="{9527A7E8-6E24-41B1-BF8A-EC2BBC0A320E}" type="sibTrans" cxnId="{8541EEA3-7D78-469B-BB8C-E17E0B49672E}">
      <dgm:prSet/>
      <dgm:spPr/>
      <dgm:t>
        <a:bodyPr/>
        <a:lstStyle/>
        <a:p>
          <a:endParaRPr lang="en-US"/>
        </a:p>
      </dgm:t>
    </dgm:pt>
    <dgm:pt modelId="{1209F0BF-8A82-4AC4-AE7C-28DBEE7630DC}">
      <dgm:prSet phldrT="[Text]" phldr="0"/>
      <dgm:spPr/>
      <dgm:t>
        <a:bodyPr/>
        <a:lstStyle/>
        <a:p>
          <a:r>
            <a:rPr lang="en-US" dirty="0"/>
            <a:t>Volunteer</a:t>
          </a:r>
        </a:p>
      </dgm:t>
    </dgm:pt>
    <dgm:pt modelId="{70610A80-4ADA-4D4B-B121-B435DF54F1A1}" type="parTrans" cxnId="{FE89039D-4C75-4A5D-8839-829C2EB26FA5}">
      <dgm:prSet/>
      <dgm:spPr/>
      <dgm:t>
        <a:bodyPr/>
        <a:lstStyle/>
        <a:p>
          <a:endParaRPr lang="en-US"/>
        </a:p>
      </dgm:t>
    </dgm:pt>
    <dgm:pt modelId="{71E05104-7FF1-4239-BDC5-230D6B9345C5}" type="sibTrans" cxnId="{FE89039D-4C75-4A5D-8839-829C2EB26FA5}">
      <dgm:prSet/>
      <dgm:spPr/>
      <dgm:t>
        <a:bodyPr/>
        <a:lstStyle/>
        <a:p>
          <a:endParaRPr lang="en-US"/>
        </a:p>
      </dgm:t>
    </dgm:pt>
    <dgm:pt modelId="{3C3D73DF-2435-41CD-AF40-93B5964A6E45}">
      <dgm:prSet phldrT="[Text]" phldr="0"/>
      <dgm:spPr/>
      <dgm:t>
        <a:bodyPr/>
        <a:lstStyle/>
        <a:p>
          <a:r>
            <a:rPr lang="en-US" dirty="0"/>
            <a:t>Training</a:t>
          </a:r>
        </a:p>
      </dgm:t>
    </dgm:pt>
    <dgm:pt modelId="{D9348654-CA97-4D0A-8E4D-8B48BC697610}" type="parTrans" cxnId="{82BCFD57-A277-4ED6-9623-8DD1FA25596E}">
      <dgm:prSet/>
      <dgm:spPr/>
      <dgm:t>
        <a:bodyPr/>
        <a:lstStyle/>
        <a:p>
          <a:endParaRPr lang="en-US"/>
        </a:p>
      </dgm:t>
    </dgm:pt>
    <dgm:pt modelId="{1EB164CA-99B0-4205-A8DD-00329F2FAB9E}" type="sibTrans" cxnId="{82BCFD57-A277-4ED6-9623-8DD1FA25596E}">
      <dgm:prSet/>
      <dgm:spPr/>
      <dgm:t>
        <a:bodyPr/>
        <a:lstStyle/>
        <a:p>
          <a:endParaRPr lang="en-US"/>
        </a:p>
      </dgm:t>
    </dgm:pt>
    <dgm:pt modelId="{47555075-9954-40E7-85D4-501255ACE105}" type="pres">
      <dgm:prSet presAssocID="{8AA9030C-AC63-44D3-B77E-4B9C259AD826}" presName="linear" presStyleCnt="0">
        <dgm:presLayoutVars>
          <dgm:dir/>
          <dgm:animLvl val="lvl"/>
          <dgm:resizeHandles val="exact"/>
        </dgm:presLayoutVars>
      </dgm:prSet>
      <dgm:spPr/>
    </dgm:pt>
    <dgm:pt modelId="{8EB4E6D6-ABB1-4F7F-81FE-80D7E6F5D537}" type="pres">
      <dgm:prSet presAssocID="{999FD8D5-3622-4CA2-90DF-2CC8E7F77269}" presName="parentLin" presStyleCnt="0"/>
      <dgm:spPr/>
    </dgm:pt>
    <dgm:pt modelId="{9E6B5FB5-4DEE-40AF-84BD-0F1DCF78629F}" type="pres">
      <dgm:prSet presAssocID="{999FD8D5-3622-4CA2-90DF-2CC8E7F77269}" presName="parentLeftMargin" presStyleLbl="node1" presStyleIdx="0" presStyleCnt="3"/>
      <dgm:spPr/>
    </dgm:pt>
    <dgm:pt modelId="{85310F76-2590-480F-9AE9-BC6F4282D783}" type="pres">
      <dgm:prSet presAssocID="{999FD8D5-3622-4CA2-90DF-2CC8E7F77269}" presName="parentText" presStyleLbl="node1" presStyleIdx="0" presStyleCnt="3">
        <dgm:presLayoutVars>
          <dgm:chMax val="0"/>
          <dgm:bulletEnabled val="1"/>
        </dgm:presLayoutVars>
      </dgm:prSet>
      <dgm:spPr/>
    </dgm:pt>
    <dgm:pt modelId="{4C58D362-897B-4338-A0C5-A90C5E4D5537}" type="pres">
      <dgm:prSet presAssocID="{999FD8D5-3622-4CA2-90DF-2CC8E7F77269}" presName="negativeSpace" presStyleCnt="0"/>
      <dgm:spPr/>
    </dgm:pt>
    <dgm:pt modelId="{1C7D9CF7-7829-4B64-9769-EB8BFA89230B}" type="pres">
      <dgm:prSet presAssocID="{999FD8D5-3622-4CA2-90DF-2CC8E7F77269}" presName="childText" presStyleLbl="conFgAcc1" presStyleIdx="0" presStyleCnt="3">
        <dgm:presLayoutVars>
          <dgm:bulletEnabled val="1"/>
        </dgm:presLayoutVars>
      </dgm:prSet>
      <dgm:spPr/>
    </dgm:pt>
    <dgm:pt modelId="{2FE58759-8D65-4B04-A3E3-E30511740E74}" type="pres">
      <dgm:prSet presAssocID="{9527A7E8-6E24-41B1-BF8A-EC2BBC0A320E}" presName="spaceBetweenRectangles" presStyleCnt="0"/>
      <dgm:spPr/>
    </dgm:pt>
    <dgm:pt modelId="{04E4772B-AF26-4165-9DB4-327288A3D6E1}" type="pres">
      <dgm:prSet presAssocID="{1209F0BF-8A82-4AC4-AE7C-28DBEE7630DC}" presName="parentLin" presStyleCnt="0"/>
      <dgm:spPr/>
    </dgm:pt>
    <dgm:pt modelId="{394980A1-E45D-4401-A6AF-19480C15A2DB}" type="pres">
      <dgm:prSet presAssocID="{1209F0BF-8A82-4AC4-AE7C-28DBEE7630DC}" presName="parentLeftMargin" presStyleLbl="node1" presStyleIdx="0" presStyleCnt="3"/>
      <dgm:spPr/>
    </dgm:pt>
    <dgm:pt modelId="{B70CB4E9-00FF-4899-B447-21871445A963}" type="pres">
      <dgm:prSet presAssocID="{1209F0BF-8A82-4AC4-AE7C-28DBEE7630DC}" presName="parentText" presStyleLbl="node1" presStyleIdx="1" presStyleCnt="3">
        <dgm:presLayoutVars>
          <dgm:chMax val="0"/>
          <dgm:bulletEnabled val="1"/>
        </dgm:presLayoutVars>
      </dgm:prSet>
      <dgm:spPr/>
    </dgm:pt>
    <dgm:pt modelId="{379E5E2D-C4D1-4CC1-B6DD-8A78518385EE}" type="pres">
      <dgm:prSet presAssocID="{1209F0BF-8A82-4AC4-AE7C-28DBEE7630DC}" presName="negativeSpace" presStyleCnt="0"/>
      <dgm:spPr/>
    </dgm:pt>
    <dgm:pt modelId="{FAB58C60-3443-407D-8A9F-95D2980327F8}" type="pres">
      <dgm:prSet presAssocID="{1209F0BF-8A82-4AC4-AE7C-28DBEE7630DC}" presName="childText" presStyleLbl="conFgAcc1" presStyleIdx="1" presStyleCnt="3">
        <dgm:presLayoutVars>
          <dgm:bulletEnabled val="1"/>
        </dgm:presLayoutVars>
      </dgm:prSet>
      <dgm:spPr/>
    </dgm:pt>
    <dgm:pt modelId="{9F8C62D2-C9A7-41F2-8F70-85267688EBBC}" type="pres">
      <dgm:prSet presAssocID="{71E05104-7FF1-4239-BDC5-230D6B9345C5}" presName="spaceBetweenRectangles" presStyleCnt="0"/>
      <dgm:spPr/>
    </dgm:pt>
    <dgm:pt modelId="{25123D49-ABD4-4837-A582-65F2CFA0F9B5}" type="pres">
      <dgm:prSet presAssocID="{3C3D73DF-2435-41CD-AF40-93B5964A6E45}" presName="parentLin" presStyleCnt="0"/>
      <dgm:spPr/>
    </dgm:pt>
    <dgm:pt modelId="{7E9CA97B-C468-41E9-B9BA-D832E6D9A84D}" type="pres">
      <dgm:prSet presAssocID="{3C3D73DF-2435-41CD-AF40-93B5964A6E45}" presName="parentLeftMargin" presStyleLbl="node1" presStyleIdx="1" presStyleCnt="3"/>
      <dgm:spPr/>
    </dgm:pt>
    <dgm:pt modelId="{EA0E7699-C771-474E-907A-972B549F6B80}" type="pres">
      <dgm:prSet presAssocID="{3C3D73DF-2435-41CD-AF40-93B5964A6E45}" presName="parentText" presStyleLbl="node1" presStyleIdx="2" presStyleCnt="3">
        <dgm:presLayoutVars>
          <dgm:chMax val="0"/>
          <dgm:bulletEnabled val="1"/>
        </dgm:presLayoutVars>
      </dgm:prSet>
      <dgm:spPr/>
    </dgm:pt>
    <dgm:pt modelId="{D43247FE-9B5C-4A74-BC49-DE8A76B09970}" type="pres">
      <dgm:prSet presAssocID="{3C3D73DF-2435-41CD-AF40-93B5964A6E45}" presName="negativeSpace" presStyleCnt="0"/>
      <dgm:spPr/>
    </dgm:pt>
    <dgm:pt modelId="{AD747531-5EB6-4525-B63B-21BDD8CB390C}" type="pres">
      <dgm:prSet presAssocID="{3C3D73DF-2435-41CD-AF40-93B5964A6E45}" presName="childText" presStyleLbl="conFgAcc1" presStyleIdx="2" presStyleCnt="3">
        <dgm:presLayoutVars>
          <dgm:bulletEnabled val="1"/>
        </dgm:presLayoutVars>
      </dgm:prSet>
      <dgm:spPr/>
    </dgm:pt>
  </dgm:ptLst>
  <dgm:cxnLst>
    <dgm:cxn modelId="{FD7C4F4C-A8F8-4BBA-88D5-9C3DC417FA05}" type="presOf" srcId="{3C3D73DF-2435-41CD-AF40-93B5964A6E45}" destId="{EA0E7699-C771-474E-907A-972B549F6B80}" srcOrd="1" destOrd="0" presId="urn:microsoft.com/office/officeart/2005/8/layout/list1"/>
    <dgm:cxn modelId="{82BCFD57-A277-4ED6-9623-8DD1FA25596E}" srcId="{8AA9030C-AC63-44D3-B77E-4B9C259AD826}" destId="{3C3D73DF-2435-41CD-AF40-93B5964A6E45}" srcOrd="2" destOrd="0" parTransId="{D9348654-CA97-4D0A-8E4D-8B48BC697610}" sibTransId="{1EB164CA-99B0-4205-A8DD-00329F2FAB9E}"/>
    <dgm:cxn modelId="{98E40D90-174A-43E0-AED3-43EB01410FD7}" type="presOf" srcId="{999FD8D5-3622-4CA2-90DF-2CC8E7F77269}" destId="{9E6B5FB5-4DEE-40AF-84BD-0F1DCF78629F}" srcOrd="0" destOrd="0" presId="urn:microsoft.com/office/officeart/2005/8/layout/list1"/>
    <dgm:cxn modelId="{90484995-84AA-4CDC-8282-0079674CE05F}" type="presOf" srcId="{3C3D73DF-2435-41CD-AF40-93B5964A6E45}" destId="{7E9CA97B-C468-41E9-B9BA-D832E6D9A84D}" srcOrd="0" destOrd="0" presId="urn:microsoft.com/office/officeart/2005/8/layout/list1"/>
    <dgm:cxn modelId="{9B8AA895-76B4-4D4F-A0FA-491A2AB99407}" type="presOf" srcId="{999FD8D5-3622-4CA2-90DF-2CC8E7F77269}" destId="{85310F76-2590-480F-9AE9-BC6F4282D783}" srcOrd="1" destOrd="0" presId="urn:microsoft.com/office/officeart/2005/8/layout/list1"/>
    <dgm:cxn modelId="{FE89039D-4C75-4A5D-8839-829C2EB26FA5}" srcId="{8AA9030C-AC63-44D3-B77E-4B9C259AD826}" destId="{1209F0BF-8A82-4AC4-AE7C-28DBEE7630DC}" srcOrd="1" destOrd="0" parTransId="{70610A80-4ADA-4D4B-B121-B435DF54F1A1}" sibTransId="{71E05104-7FF1-4239-BDC5-230D6B9345C5}"/>
    <dgm:cxn modelId="{C733F79D-B0E3-4C93-8B7B-41BB6F2AF603}" type="presOf" srcId="{1209F0BF-8A82-4AC4-AE7C-28DBEE7630DC}" destId="{394980A1-E45D-4401-A6AF-19480C15A2DB}" srcOrd="0" destOrd="0" presId="urn:microsoft.com/office/officeart/2005/8/layout/list1"/>
    <dgm:cxn modelId="{8541EEA3-7D78-469B-BB8C-E17E0B49672E}" srcId="{8AA9030C-AC63-44D3-B77E-4B9C259AD826}" destId="{999FD8D5-3622-4CA2-90DF-2CC8E7F77269}" srcOrd="0" destOrd="0" parTransId="{B42EC679-62F7-470F-A0B9-D2E1BFE6F5DF}" sibTransId="{9527A7E8-6E24-41B1-BF8A-EC2BBC0A320E}"/>
    <dgm:cxn modelId="{FEB6FBD9-1522-4FA7-A6EE-A60863992615}" type="presOf" srcId="{1209F0BF-8A82-4AC4-AE7C-28DBEE7630DC}" destId="{B70CB4E9-00FF-4899-B447-21871445A963}" srcOrd="1" destOrd="0" presId="urn:microsoft.com/office/officeart/2005/8/layout/list1"/>
    <dgm:cxn modelId="{8E2514DC-158D-4112-B32B-7413230B74BB}" type="presOf" srcId="{8AA9030C-AC63-44D3-B77E-4B9C259AD826}" destId="{47555075-9954-40E7-85D4-501255ACE105}" srcOrd="0" destOrd="0" presId="urn:microsoft.com/office/officeart/2005/8/layout/list1"/>
    <dgm:cxn modelId="{376FA6F3-3CE2-4F75-8B66-12250C15CB2F}" type="presParOf" srcId="{47555075-9954-40E7-85D4-501255ACE105}" destId="{8EB4E6D6-ABB1-4F7F-81FE-80D7E6F5D537}" srcOrd="0" destOrd="0" presId="urn:microsoft.com/office/officeart/2005/8/layout/list1"/>
    <dgm:cxn modelId="{011F38FA-187D-4F70-A370-0F08F53257B4}" type="presParOf" srcId="{8EB4E6D6-ABB1-4F7F-81FE-80D7E6F5D537}" destId="{9E6B5FB5-4DEE-40AF-84BD-0F1DCF78629F}" srcOrd="0" destOrd="0" presId="urn:microsoft.com/office/officeart/2005/8/layout/list1"/>
    <dgm:cxn modelId="{A3847F23-4A6C-4601-8D1A-E48265926184}" type="presParOf" srcId="{8EB4E6D6-ABB1-4F7F-81FE-80D7E6F5D537}" destId="{85310F76-2590-480F-9AE9-BC6F4282D783}" srcOrd="1" destOrd="0" presId="urn:microsoft.com/office/officeart/2005/8/layout/list1"/>
    <dgm:cxn modelId="{2CF6B800-D202-4CD9-8202-8C7A834556F5}" type="presParOf" srcId="{47555075-9954-40E7-85D4-501255ACE105}" destId="{4C58D362-897B-4338-A0C5-A90C5E4D5537}" srcOrd="1" destOrd="0" presId="urn:microsoft.com/office/officeart/2005/8/layout/list1"/>
    <dgm:cxn modelId="{EECF5EA0-4371-43A9-AACB-A5F61B8F6F8E}" type="presParOf" srcId="{47555075-9954-40E7-85D4-501255ACE105}" destId="{1C7D9CF7-7829-4B64-9769-EB8BFA89230B}" srcOrd="2" destOrd="0" presId="urn:microsoft.com/office/officeart/2005/8/layout/list1"/>
    <dgm:cxn modelId="{E4FEEBC3-66F0-411B-A83D-A9612D9F539E}" type="presParOf" srcId="{47555075-9954-40E7-85D4-501255ACE105}" destId="{2FE58759-8D65-4B04-A3E3-E30511740E74}" srcOrd="3" destOrd="0" presId="urn:microsoft.com/office/officeart/2005/8/layout/list1"/>
    <dgm:cxn modelId="{CEC39090-2CC8-42C3-BA89-0087ACA696C0}" type="presParOf" srcId="{47555075-9954-40E7-85D4-501255ACE105}" destId="{04E4772B-AF26-4165-9DB4-327288A3D6E1}" srcOrd="4" destOrd="0" presId="urn:microsoft.com/office/officeart/2005/8/layout/list1"/>
    <dgm:cxn modelId="{187504B3-DB19-46D4-BE8E-F565D82A125B}" type="presParOf" srcId="{04E4772B-AF26-4165-9DB4-327288A3D6E1}" destId="{394980A1-E45D-4401-A6AF-19480C15A2DB}" srcOrd="0" destOrd="0" presId="urn:microsoft.com/office/officeart/2005/8/layout/list1"/>
    <dgm:cxn modelId="{7715A6EF-D316-4EC1-A902-90FFAE6CF771}" type="presParOf" srcId="{04E4772B-AF26-4165-9DB4-327288A3D6E1}" destId="{B70CB4E9-00FF-4899-B447-21871445A963}" srcOrd="1" destOrd="0" presId="urn:microsoft.com/office/officeart/2005/8/layout/list1"/>
    <dgm:cxn modelId="{CFD77FD6-7C08-43DD-ADE2-82DB3A085406}" type="presParOf" srcId="{47555075-9954-40E7-85D4-501255ACE105}" destId="{379E5E2D-C4D1-4CC1-B6DD-8A78518385EE}" srcOrd="5" destOrd="0" presId="urn:microsoft.com/office/officeart/2005/8/layout/list1"/>
    <dgm:cxn modelId="{27B76FEB-0F9E-4FEB-A51D-1A3BB1DFCCFE}" type="presParOf" srcId="{47555075-9954-40E7-85D4-501255ACE105}" destId="{FAB58C60-3443-407D-8A9F-95D2980327F8}" srcOrd="6" destOrd="0" presId="urn:microsoft.com/office/officeart/2005/8/layout/list1"/>
    <dgm:cxn modelId="{7FBCEB04-0A62-403E-AFD5-CA9AE98BDC41}" type="presParOf" srcId="{47555075-9954-40E7-85D4-501255ACE105}" destId="{9F8C62D2-C9A7-41F2-8F70-85267688EBBC}" srcOrd="7" destOrd="0" presId="urn:microsoft.com/office/officeart/2005/8/layout/list1"/>
    <dgm:cxn modelId="{9CD5CE00-A231-4D0A-A32C-56FC11089AAA}" type="presParOf" srcId="{47555075-9954-40E7-85D4-501255ACE105}" destId="{25123D49-ABD4-4837-A582-65F2CFA0F9B5}" srcOrd="8" destOrd="0" presId="urn:microsoft.com/office/officeart/2005/8/layout/list1"/>
    <dgm:cxn modelId="{3DECFBBF-7CCE-432E-97E1-10193E6D139D}" type="presParOf" srcId="{25123D49-ABD4-4837-A582-65F2CFA0F9B5}" destId="{7E9CA97B-C468-41E9-B9BA-D832E6D9A84D}" srcOrd="0" destOrd="0" presId="urn:microsoft.com/office/officeart/2005/8/layout/list1"/>
    <dgm:cxn modelId="{59431057-EF56-4020-83D7-DAC94D2DA9BB}" type="presParOf" srcId="{25123D49-ABD4-4837-A582-65F2CFA0F9B5}" destId="{EA0E7699-C771-474E-907A-972B549F6B80}" srcOrd="1" destOrd="0" presId="urn:microsoft.com/office/officeart/2005/8/layout/list1"/>
    <dgm:cxn modelId="{F806EE14-0F89-4F4F-AE2E-4AB5757F35FE}" type="presParOf" srcId="{47555075-9954-40E7-85D4-501255ACE105}" destId="{D43247FE-9B5C-4A74-BC49-DE8A76B09970}" srcOrd="9" destOrd="0" presId="urn:microsoft.com/office/officeart/2005/8/layout/list1"/>
    <dgm:cxn modelId="{DEB9AE08-782F-4493-8F75-ECC4DC38E395}" type="presParOf" srcId="{47555075-9954-40E7-85D4-501255ACE105}" destId="{AD747531-5EB6-4525-B63B-21BDD8CB390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AA9030C-AC63-44D3-B77E-4B9C259AD826}"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en-US"/>
        </a:p>
      </dgm:t>
    </dgm:pt>
    <dgm:pt modelId="{999FD8D5-3622-4CA2-90DF-2CC8E7F77269}">
      <dgm:prSet phldrT="[Text]" phldr="0"/>
      <dgm:spPr/>
      <dgm:t>
        <a:bodyPr/>
        <a:lstStyle/>
        <a:p>
          <a:r>
            <a:rPr lang="en-US" dirty="0"/>
            <a:t>Work</a:t>
          </a:r>
        </a:p>
      </dgm:t>
    </dgm:pt>
    <dgm:pt modelId="{B42EC679-62F7-470F-A0B9-D2E1BFE6F5DF}" type="parTrans" cxnId="{8541EEA3-7D78-469B-BB8C-E17E0B49672E}">
      <dgm:prSet/>
      <dgm:spPr/>
      <dgm:t>
        <a:bodyPr/>
        <a:lstStyle/>
        <a:p>
          <a:endParaRPr lang="en-US"/>
        </a:p>
      </dgm:t>
    </dgm:pt>
    <dgm:pt modelId="{9527A7E8-6E24-41B1-BF8A-EC2BBC0A320E}" type="sibTrans" cxnId="{8541EEA3-7D78-469B-BB8C-E17E0B49672E}">
      <dgm:prSet/>
      <dgm:spPr/>
      <dgm:t>
        <a:bodyPr/>
        <a:lstStyle/>
        <a:p>
          <a:endParaRPr lang="en-US"/>
        </a:p>
      </dgm:t>
    </dgm:pt>
    <dgm:pt modelId="{1209F0BF-8A82-4AC4-AE7C-28DBEE7630DC}">
      <dgm:prSet phldrT="[Text]" phldr="0"/>
      <dgm:spPr/>
      <dgm:t>
        <a:bodyPr/>
        <a:lstStyle/>
        <a:p>
          <a:r>
            <a:rPr lang="en-US" dirty="0"/>
            <a:t>Volunteer</a:t>
          </a:r>
        </a:p>
      </dgm:t>
    </dgm:pt>
    <dgm:pt modelId="{70610A80-4ADA-4D4B-B121-B435DF54F1A1}" type="parTrans" cxnId="{FE89039D-4C75-4A5D-8839-829C2EB26FA5}">
      <dgm:prSet/>
      <dgm:spPr/>
      <dgm:t>
        <a:bodyPr/>
        <a:lstStyle/>
        <a:p>
          <a:endParaRPr lang="en-US"/>
        </a:p>
      </dgm:t>
    </dgm:pt>
    <dgm:pt modelId="{71E05104-7FF1-4239-BDC5-230D6B9345C5}" type="sibTrans" cxnId="{FE89039D-4C75-4A5D-8839-829C2EB26FA5}">
      <dgm:prSet/>
      <dgm:spPr/>
      <dgm:t>
        <a:bodyPr/>
        <a:lstStyle/>
        <a:p>
          <a:endParaRPr lang="en-US"/>
        </a:p>
      </dgm:t>
    </dgm:pt>
    <dgm:pt modelId="{3C3D73DF-2435-41CD-AF40-93B5964A6E45}">
      <dgm:prSet phldrT="[Text]" phldr="0"/>
      <dgm:spPr/>
      <dgm:t>
        <a:bodyPr/>
        <a:lstStyle/>
        <a:p>
          <a:r>
            <a:rPr lang="en-US" dirty="0"/>
            <a:t>Training</a:t>
          </a:r>
        </a:p>
      </dgm:t>
    </dgm:pt>
    <dgm:pt modelId="{D9348654-CA97-4D0A-8E4D-8B48BC697610}" type="parTrans" cxnId="{82BCFD57-A277-4ED6-9623-8DD1FA25596E}">
      <dgm:prSet/>
      <dgm:spPr/>
      <dgm:t>
        <a:bodyPr/>
        <a:lstStyle/>
        <a:p>
          <a:endParaRPr lang="en-US"/>
        </a:p>
      </dgm:t>
    </dgm:pt>
    <dgm:pt modelId="{1EB164CA-99B0-4205-A8DD-00329F2FAB9E}" type="sibTrans" cxnId="{82BCFD57-A277-4ED6-9623-8DD1FA25596E}">
      <dgm:prSet/>
      <dgm:spPr/>
      <dgm:t>
        <a:bodyPr/>
        <a:lstStyle/>
        <a:p>
          <a:endParaRPr lang="en-US"/>
        </a:p>
      </dgm:t>
    </dgm:pt>
    <dgm:pt modelId="{47555075-9954-40E7-85D4-501255ACE105}" type="pres">
      <dgm:prSet presAssocID="{8AA9030C-AC63-44D3-B77E-4B9C259AD826}" presName="linear" presStyleCnt="0">
        <dgm:presLayoutVars>
          <dgm:dir/>
          <dgm:animLvl val="lvl"/>
          <dgm:resizeHandles val="exact"/>
        </dgm:presLayoutVars>
      </dgm:prSet>
      <dgm:spPr/>
    </dgm:pt>
    <dgm:pt modelId="{8EB4E6D6-ABB1-4F7F-81FE-80D7E6F5D537}" type="pres">
      <dgm:prSet presAssocID="{999FD8D5-3622-4CA2-90DF-2CC8E7F77269}" presName="parentLin" presStyleCnt="0"/>
      <dgm:spPr/>
    </dgm:pt>
    <dgm:pt modelId="{9E6B5FB5-4DEE-40AF-84BD-0F1DCF78629F}" type="pres">
      <dgm:prSet presAssocID="{999FD8D5-3622-4CA2-90DF-2CC8E7F77269}" presName="parentLeftMargin" presStyleLbl="node1" presStyleIdx="0" presStyleCnt="3"/>
      <dgm:spPr/>
    </dgm:pt>
    <dgm:pt modelId="{85310F76-2590-480F-9AE9-BC6F4282D783}" type="pres">
      <dgm:prSet presAssocID="{999FD8D5-3622-4CA2-90DF-2CC8E7F77269}" presName="parentText" presStyleLbl="node1" presStyleIdx="0" presStyleCnt="3">
        <dgm:presLayoutVars>
          <dgm:chMax val="0"/>
          <dgm:bulletEnabled val="1"/>
        </dgm:presLayoutVars>
      </dgm:prSet>
      <dgm:spPr/>
    </dgm:pt>
    <dgm:pt modelId="{4C58D362-897B-4338-A0C5-A90C5E4D5537}" type="pres">
      <dgm:prSet presAssocID="{999FD8D5-3622-4CA2-90DF-2CC8E7F77269}" presName="negativeSpace" presStyleCnt="0"/>
      <dgm:spPr/>
    </dgm:pt>
    <dgm:pt modelId="{1C7D9CF7-7829-4B64-9769-EB8BFA89230B}" type="pres">
      <dgm:prSet presAssocID="{999FD8D5-3622-4CA2-90DF-2CC8E7F77269}" presName="childText" presStyleLbl="conFgAcc1" presStyleIdx="0" presStyleCnt="3">
        <dgm:presLayoutVars>
          <dgm:bulletEnabled val="1"/>
        </dgm:presLayoutVars>
      </dgm:prSet>
      <dgm:spPr/>
    </dgm:pt>
    <dgm:pt modelId="{2FE58759-8D65-4B04-A3E3-E30511740E74}" type="pres">
      <dgm:prSet presAssocID="{9527A7E8-6E24-41B1-BF8A-EC2BBC0A320E}" presName="spaceBetweenRectangles" presStyleCnt="0"/>
      <dgm:spPr/>
    </dgm:pt>
    <dgm:pt modelId="{04E4772B-AF26-4165-9DB4-327288A3D6E1}" type="pres">
      <dgm:prSet presAssocID="{1209F0BF-8A82-4AC4-AE7C-28DBEE7630DC}" presName="parentLin" presStyleCnt="0"/>
      <dgm:spPr/>
    </dgm:pt>
    <dgm:pt modelId="{394980A1-E45D-4401-A6AF-19480C15A2DB}" type="pres">
      <dgm:prSet presAssocID="{1209F0BF-8A82-4AC4-AE7C-28DBEE7630DC}" presName="parentLeftMargin" presStyleLbl="node1" presStyleIdx="0" presStyleCnt="3"/>
      <dgm:spPr/>
    </dgm:pt>
    <dgm:pt modelId="{B70CB4E9-00FF-4899-B447-21871445A963}" type="pres">
      <dgm:prSet presAssocID="{1209F0BF-8A82-4AC4-AE7C-28DBEE7630DC}" presName="parentText" presStyleLbl="node1" presStyleIdx="1" presStyleCnt="3">
        <dgm:presLayoutVars>
          <dgm:chMax val="0"/>
          <dgm:bulletEnabled val="1"/>
        </dgm:presLayoutVars>
      </dgm:prSet>
      <dgm:spPr/>
    </dgm:pt>
    <dgm:pt modelId="{379E5E2D-C4D1-4CC1-B6DD-8A78518385EE}" type="pres">
      <dgm:prSet presAssocID="{1209F0BF-8A82-4AC4-AE7C-28DBEE7630DC}" presName="negativeSpace" presStyleCnt="0"/>
      <dgm:spPr/>
    </dgm:pt>
    <dgm:pt modelId="{FAB58C60-3443-407D-8A9F-95D2980327F8}" type="pres">
      <dgm:prSet presAssocID="{1209F0BF-8A82-4AC4-AE7C-28DBEE7630DC}" presName="childText" presStyleLbl="conFgAcc1" presStyleIdx="1" presStyleCnt="3">
        <dgm:presLayoutVars>
          <dgm:bulletEnabled val="1"/>
        </dgm:presLayoutVars>
      </dgm:prSet>
      <dgm:spPr/>
    </dgm:pt>
    <dgm:pt modelId="{9F8C62D2-C9A7-41F2-8F70-85267688EBBC}" type="pres">
      <dgm:prSet presAssocID="{71E05104-7FF1-4239-BDC5-230D6B9345C5}" presName="spaceBetweenRectangles" presStyleCnt="0"/>
      <dgm:spPr/>
    </dgm:pt>
    <dgm:pt modelId="{25123D49-ABD4-4837-A582-65F2CFA0F9B5}" type="pres">
      <dgm:prSet presAssocID="{3C3D73DF-2435-41CD-AF40-93B5964A6E45}" presName="parentLin" presStyleCnt="0"/>
      <dgm:spPr/>
    </dgm:pt>
    <dgm:pt modelId="{7E9CA97B-C468-41E9-B9BA-D832E6D9A84D}" type="pres">
      <dgm:prSet presAssocID="{3C3D73DF-2435-41CD-AF40-93B5964A6E45}" presName="parentLeftMargin" presStyleLbl="node1" presStyleIdx="1" presStyleCnt="3"/>
      <dgm:spPr/>
    </dgm:pt>
    <dgm:pt modelId="{EA0E7699-C771-474E-907A-972B549F6B80}" type="pres">
      <dgm:prSet presAssocID="{3C3D73DF-2435-41CD-AF40-93B5964A6E45}" presName="parentText" presStyleLbl="node1" presStyleIdx="2" presStyleCnt="3">
        <dgm:presLayoutVars>
          <dgm:chMax val="0"/>
          <dgm:bulletEnabled val="1"/>
        </dgm:presLayoutVars>
      </dgm:prSet>
      <dgm:spPr/>
    </dgm:pt>
    <dgm:pt modelId="{D43247FE-9B5C-4A74-BC49-DE8A76B09970}" type="pres">
      <dgm:prSet presAssocID="{3C3D73DF-2435-41CD-AF40-93B5964A6E45}" presName="negativeSpace" presStyleCnt="0"/>
      <dgm:spPr/>
    </dgm:pt>
    <dgm:pt modelId="{AD747531-5EB6-4525-B63B-21BDD8CB390C}" type="pres">
      <dgm:prSet presAssocID="{3C3D73DF-2435-41CD-AF40-93B5964A6E45}" presName="childText" presStyleLbl="conFgAcc1" presStyleIdx="2" presStyleCnt="3">
        <dgm:presLayoutVars>
          <dgm:bulletEnabled val="1"/>
        </dgm:presLayoutVars>
      </dgm:prSet>
      <dgm:spPr/>
    </dgm:pt>
  </dgm:ptLst>
  <dgm:cxnLst>
    <dgm:cxn modelId="{FD7C4F4C-A8F8-4BBA-88D5-9C3DC417FA05}" type="presOf" srcId="{3C3D73DF-2435-41CD-AF40-93B5964A6E45}" destId="{EA0E7699-C771-474E-907A-972B549F6B80}" srcOrd="1" destOrd="0" presId="urn:microsoft.com/office/officeart/2005/8/layout/list1"/>
    <dgm:cxn modelId="{82BCFD57-A277-4ED6-9623-8DD1FA25596E}" srcId="{8AA9030C-AC63-44D3-B77E-4B9C259AD826}" destId="{3C3D73DF-2435-41CD-AF40-93B5964A6E45}" srcOrd="2" destOrd="0" parTransId="{D9348654-CA97-4D0A-8E4D-8B48BC697610}" sibTransId="{1EB164CA-99B0-4205-A8DD-00329F2FAB9E}"/>
    <dgm:cxn modelId="{98E40D90-174A-43E0-AED3-43EB01410FD7}" type="presOf" srcId="{999FD8D5-3622-4CA2-90DF-2CC8E7F77269}" destId="{9E6B5FB5-4DEE-40AF-84BD-0F1DCF78629F}" srcOrd="0" destOrd="0" presId="urn:microsoft.com/office/officeart/2005/8/layout/list1"/>
    <dgm:cxn modelId="{90484995-84AA-4CDC-8282-0079674CE05F}" type="presOf" srcId="{3C3D73DF-2435-41CD-AF40-93B5964A6E45}" destId="{7E9CA97B-C468-41E9-B9BA-D832E6D9A84D}" srcOrd="0" destOrd="0" presId="urn:microsoft.com/office/officeart/2005/8/layout/list1"/>
    <dgm:cxn modelId="{9B8AA895-76B4-4D4F-A0FA-491A2AB99407}" type="presOf" srcId="{999FD8D5-3622-4CA2-90DF-2CC8E7F77269}" destId="{85310F76-2590-480F-9AE9-BC6F4282D783}" srcOrd="1" destOrd="0" presId="urn:microsoft.com/office/officeart/2005/8/layout/list1"/>
    <dgm:cxn modelId="{FE89039D-4C75-4A5D-8839-829C2EB26FA5}" srcId="{8AA9030C-AC63-44D3-B77E-4B9C259AD826}" destId="{1209F0BF-8A82-4AC4-AE7C-28DBEE7630DC}" srcOrd="1" destOrd="0" parTransId="{70610A80-4ADA-4D4B-B121-B435DF54F1A1}" sibTransId="{71E05104-7FF1-4239-BDC5-230D6B9345C5}"/>
    <dgm:cxn modelId="{C733F79D-B0E3-4C93-8B7B-41BB6F2AF603}" type="presOf" srcId="{1209F0BF-8A82-4AC4-AE7C-28DBEE7630DC}" destId="{394980A1-E45D-4401-A6AF-19480C15A2DB}" srcOrd="0" destOrd="0" presId="urn:microsoft.com/office/officeart/2005/8/layout/list1"/>
    <dgm:cxn modelId="{8541EEA3-7D78-469B-BB8C-E17E0B49672E}" srcId="{8AA9030C-AC63-44D3-B77E-4B9C259AD826}" destId="{999FD8D5-3622-4CA2-90DF-2CC8E7F77269}" srcOrd="0" destOrd="0" parTransId="{B42EC679-62F7-470F-A0B9-D2E1BFE6F5DF}" sibTransId="{9527A7E8-6E24-41B1-BF8A-EC2BBC0A320E}"/>
    <dgm:cxn modelId="{FEB6FBD9-1522-4FA7-A6EE-A60863992615}" type="presOf" srcId="{1209F0BF-8A82-4AC4-AE7C-28DBEE7630DC}" destId="{B70CB4E9-00FF-4899-B447-21871445A963}" srcOrd="1" destOrd="0" presId="urn:microsoft.com/office/officeart/2005/8/layout/list1"/>
    <dgm:cxn modelId="{8E2514DC-158D-4112-B32B-7413230B74BB}" type="presOf" srcId="{8AA9030C-AC63-44D3-B77E-4B9C259AD826}" destId="{47555075-9954-40E7-85D4-501255ACE105}" srcOrd="0" destOrd="0" presId="urn:microsoft.com/office/officeart/2005/8/layout/list1"/>
    <dgm:cxn modelId="{376FA6F3-3CE2-4F75-8B66-12250C15CB2F}" type="presParOf" srcId="{47555075-9954-40E7-85D4-501255ACE105}" destId="{8EB4E6D6-ABB1-4F7F-81FE-80D7E6F5D537}" srcOrd="0" destOrd="0" presId="urn:microsoft.com/office/officeart/2005/8/layout/list1"/>
    <dgm:cxn modelId="{011F38FA-187D-4F70-A370-0F08F53257B4}" type="presParOf" srcId="{8EB4E6D6-ABB1-4F7F-81FE-80D7E6F5D537}" destId="{9E6B5FB5-4DEE-40AF-84BD-0F1DCF78629F}" srcOrd="0" destOrd="0" presId="urn:microsoft.com/office/officeart/2005/8/layout/list1"/>
    <dgm:cxn modelId="{A3847F23-4A6C-4601-8D1A-E48265926184}" type="presParOf" srcId="{8EB4E6D6-ABB1-4F7F-81FE-80D7E6F5D537}" destId="{85310F76-2590-480F-9AE9-BC6F4282D783}" srcOrd="1" destOrd="0" presId="urn:microsoft.com/office/officeart/2005/8/layout/list1"/>
    <dgm:cxn modelId="{2CF6B800-D202-4CD9-8202-8C7A834556F5}" type="presParOf" srcId="{47555075-9954-40E7-85D4-501255ACE105}" destId="{4C58D362-897B-4338-A0C5-A90C5E4D5537}" srcOrd="1" destOrd="0" presId="urn:microsoft.com/office/officeart/2005/8/layout/list1"/>
    <dgm:cxn modelId="{EECF5EA0-4371-43A9-AACB-A5F61B8F6F8E}" type="presParOf" srcId="{47555075-9954-40E7-85D4-501255ACE105}" destId="{1C7D9CF7-7829-4B64-9769-EB8BFA89230B}" srcOrd="2" destOrd="0" presId="urn:microsoft.com/office/officeart/2005/8/layout/list1"/>
    <dgm:cxn modelId="{E4FEEBC3-66F0-411B-A83D-A9612D9F539E}" type="presParOf" srcId="{47555075-9954-40E7-85D4-501255ACE105}" destId="{2FE58759-8D65-4B04-A3E3-E30511740E74}" srcOrd="3" destOrd="0" presId="urn:microsoft.com/office/officeart/2005/8/layout/list1"/>
    <dgm:cxn modelId="{CEC39090-2CC8-42C3-BA89-0087ACA696C0}" type="presParOf" srcId="{47555075-9954-40E7-85D4-501255ACE105}" destId="{04E4772B-AF26-4165-9DB4-327288A3D6E1}" srcOrd="4" destOrd="0" presId="urn:microsoft.com/office/officeart/2005/8/layout/list1"/>
    <dgm:cxn modelId="{187504B3-DB19-46D4-BE8E-F565D82A125B}" type="presParOf" srcId="{04E4772B-AF26-4165-9DB4-327288A3D6E1}" destId="{394980A1-E45D-4401-A6AF-19480C15A2DB}" srcOrd="0" destOrd="0" presId="urn:microsoft.com/office/officeart/2005/8/layout/list1"/>
    <dgm:cxn modelId="{7715A6EF-D316-4EC1-A902-90FFAE6CF771}" type="presParOf" srcId="{04E4772B-AF26-4165-9DB4-327288A3D6E1}" destId="{B70CB4E9-00FF-4899-B447-21871445A963}" srcOrd="1" destOrd="0" presId="urn:microsoft.com/office/officeart/2005/8/layout/list1"/>
    <dgm:cxn modelId="{CFD77FD6-7C08-43DD-ADE2-82DB3A085406}" type="presParOf" srcId="{47555075-9954-40E7-85D4-501255ACE105}" destId="{379E5E2D-C4D1-4CC1-B6DD-8A78518385EE}" srcOrd="5" destOrd="0" presId="urn:microsoft.com/office/officeart/2005/8/layout/list1"/>
    <dgm:cxn modelId="{27B76FEB-0F9E-4FEB-A51D-1A3BB1DFCCFE}" type="presParOf" srcId="{47555075-9954-40E7-85D4-501255ACE105}" destId="{FAB58C60-3443-407D-8A9F-95D2980327F8}" srcOrd="6" destOrd="0" presId="urn:microsoft.com/office/officeart/2005/8/layout/list1"/>
    <dgm:cxn modelId="{7FBCEB04-0A62-403E-AFD5-CA9AE98BDC41}" type="presParOf" srcId="{47555075-9954-40E7-85D4-501255ACE105}" destId="{9F8C62D2-C9A7-41F2-8F70-85267688EBBC}" srcOrd="7" destOrd="0" presId="urn:microsoft.com/office/officeart/2005/8/layout/list1"/>
    <dgm:cxn modelId="{9CD5CE00-A231-4D0A-A32C-56FC11089AAA}" type="presParOf" srcId="{47555075-9954-40E7-85D4-501255ACE105}" destId="{25123D49-ABD4-4837-A582-65F2CFA0F9B5}" srcOrd="8" destOrd="0" presId="urn:microsoft.com/office/officeart/2005/8/layout/list1"/>
    <dgm:cxn modelId="{3DECFBBF-7CCE-432E-97E1-10193E6D139D}" type="presParOf" srcId="{25123D49-ABD4-4837-A582-65F2CFA0F9B5}" destId="{7E9CA97B-C468-41E9-B9BA-D832E6D9A84D}" srcOrd="0" destOrd="0" presId="urn:microsoft.com/office/officeart/2005/8/layout/list1"/>
    <dgm:cxn modelId="{59431057-EF56-4020-83D7-DAC94D2DA9BB}" type="presParOf" srcId="{25123D49-ABD4-4837-A582-65F2CFA0F9B5}" destId="{EA0E7699-C771-474E-907A-972B549F6B80}" srcOrd="1" destOrd="0" presId="urn:microsoft.com/office/officeart/2005/8/layout/list1"/>
    <dgm:cxn modelId="{F806EE14-0F89-4F4F-AE2E-4AB5757F35FE}" type="presParOf" srcId="{47555075-9954-40E7-85D4-501255ACE105}" destId="{D43247FE-9B5C-4A74-BC49-DE8A76B09970}" srcOrd="9" destOrd="0" presId="urn:microsoft.com/office/officeart/2005/8/layout/list1"/>
    <dgm:cxn modelId="{DEB9AE08-782F-4493-8F75-ECC4DC38E395}" type="presParOf" srcId="{47555075-9954-40E7-85D4-501255ACE105}" destId="{AD747531-5EB6-4525-B63B-21BDD8CB390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AA9030C-AC63-44D3-B77E-4B9C259AD826}"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en-US"/>
        </a:p>
      </dgm:t>
    </dgm:pt>
    <dgm:pt modelId="{999FD8D5-3622-4CA2-90DF-2CC8E7F77269}">
      <dgm:prSet phldrT="[Text]" phldr="0"/>
      <dgm:spPr/>
      <dgm:t>
        <a:bodyPr/>
        <a:lstStyle/>
        <a:p>
          <a:r>
            <a:rPr lang="en-US" dirty="0"/>
            <a:t>Work</a:t>
          </a:r>
        </a:p>
      </dgm:t>
    </dgm:pt>
    <dgm:pt modelId="{B42EC679-62F7-470F-A0B9-D2E1BFE6F5DF}" type="parTrans" cxnId="{8541EEA3-7D78-469B-BB8C-E17E0B49672E}">
      <dgm:prSet/>
      <dgm:spPr/>
      <dgm:t>
        <a:bodyPr/>
        <a:lstStyle/>
        <a:p>
          <a:endParaRPr lang="en-US"/>
        </a:p>
      </dgm:t>
    </dgm:pt>
    <dgm:pt modelId="{9527A7E8-6E24-41B1-BF8A-EC2BBC0A320E}" type="sibTrans" cxnId="{8541EEA3-7D78-469B-BB8C-E17E0B49672E}">
      <dgm:prSet/>
      <dgm:spPr/>
      <dgm:t>
        <a:bodyPr/>
        <a:lstStyle/>
        <a:p>
          <a:endParaRPr lang="en-US"/>
        </a:p>
      </dgm:t>
    </dgm:pt>
    <dgm:pt modelId="{1209F0BF-8A82-4AC4-AE7C-28DBEE7630DC}">
      <dgm:prSet phldrT="[Text]" phldr="0"/>
      <dgm:spPr/>
      <dgm:t>
        <a:bodyPr/>
        <a:lstStyle/>
        <a:p>
          <a:r>
            <a:rPr lang="en-US" dirty="0"/>
            <a:t>Volunteer</a:t>
          </a:r>
        </a:p>
      </dgm:t>
    </dgm:pt>
    <dgm:pt modelId="{70610A80-4ADA-4D4B-B121-B435DF54F1A1}" type="parTrans" cxnId="{FE89039D-4C75-4A5D-8839-829C2EB26FA5}">
      <dgm:prSet/>
      <dgm:spPr/>
      <dgm:t>
        <a:bodyPr/>
        <a:lstStyle/>
        <a:p>
          <a:endParaRPr lang="en-US"/>
        </a:p>
      </dgm:t>
    </dgm:pt>
    <dgm:pt modelId="{71E05104-7FF1-4239-BDC5-230D6B9345C5}" type="sibTrans" cxnId="{FE89039D-4C75-4A5D-8839-829C2EB26FA5}">
      <dgm:prSet/>
      <dgm:spPr/>
      <dgm:t>
        <a:bodyPr/>
        <a:lstStyle/>
        <a:p>
          <a:endParaRPr lang="en-US"/>
        </a:p>
      </dgm:t>
    </dgm:pt>
    <dgm:pt modelId="{3C3D73DF-2435-41CD-AF40-93B5964A6E45}">
      <dgm:prSet phldrT="[Text]" phldr="0"/>
      <dgm:spPr/>
      <dgm:t>
        <a:bodyPr/>
        <a:lstStyle/>
        <a:p>
          <a:r>
            <a:rPr lang="en-US" dirty="0"/>
            <a:t>Training</a:t>
          </a:r>
        </a:p>
      </dgm:t>
    </dgm:pt>
    <dgm:pt modelId="{D9348654-CA97-4D0A-8E4D-8B48BC697610}" type="parTrans" cxnId="{82BCFD57-A277-4ED6-9623-8DD1FA25596E}">
      <dgm:prSet/>
      <dgm:spPr/>
      <dgm:t>
        <a:bodyPr/>
        <a:lstStyle/>
        <a:p>
          <a:endParaRPr lang="en-US"/>
        </a:p>
      </dgm:t>
    </dgm:pt>
    <dgm:pt modelId="{1EB164CA-99B0-4205-A8DD-00329F2FAB9E}" type="sibTrans" cxnId="{82BCFD57-A277-4ED6-9623-8DD1FA25596E}">
      <dgm:prSet/>
      <dgm:spPr/>
      <dgm:t>
        <a:bodyPr/>
        <a:lstStyle/>
        <a:p>
          <a:endParaRPr lang="en-US"/>
        </a:p>
      </dgm:t>
    </dgm:pt>
    <dgm:pt modelId="{47555075-9954-40E7-85D4-501255ACE105}" type="pres">
      <dgm:prSet presAssocID="{8AA9030C-AC63-44D3-B77E-4B9C259AD826}" presName="linear" presStyleCnt="0">
        <dgm:presLayoutVars>
          <dgm:dir/>
          <dgm:animLvl val="lvl"/>
          <dgm:resizeHandles val="exact"/>
        </dgm:presLayoutVars>
      </dgm:prSet>
      <dgm:spPr/>
    </dgm:pt>
    <dgm:pt modelId="{8EB4E6D6-ABB1-4F7F-81FE-80D7E6F5D537}" type="pres">
      <dgm:prSet presAssocID="{999FD8D5-3622-4CA2-90DF-2CC8E7F77269}" presName="parentLin" presStyleCnt="0"/>
      <dgm:spPr/>
    </dgm:pt>
    <dgm:pt modelId="{9E6B5FB5-4DEE-40AF-84BD-0F1DCF78629F}" type="pres">
      <dgm:prSet presAssocID="{999FD8D5-3622-4CA2-90DF-2CC8E7F77269}" presName="parentLeftMargin" presStyleLbl="node1" presStyleIdx="0" presStyleCnt="3"/>
      <dgm:spPr/>
    </dgm:pt>
    <dgm:pt modelId="{85310F76-2590-480F-9AE9-BC6F4282D783}" type="pres">
      <dgm:prSet presAssocID="{999FD8D5-3622-4CA2-90DF-2CC8E7F77269}" presName="parentText" presStyleLbl="node1" presStyleIdx="0" presStyleCnt="3">
        <dgm:presLayoutVars>
          <dgm:chMax val="0"/>
          <dgm:bulletEnabled val="1"/>
        </dgm:presLayoutVars>
      </dgm:prSet>
      <dgm:spPr/>
    </dgm:pt>
    <dgm:pt modelId="{4C58D362-897B-4338-A0C5-A90C5E4D5537}" type="pres">
      <dgm:prSet presAssocID="{999FD8D5-3622-4CA2-90DF-2CC8E7F77269}" presName="negativeSpace" presStyleCnt="0"/>
      <dgm:spPr/>
    </dgm:pt>
    <dgm:pt modelId="{1C7D9CF7-7829-4B64-9769-EB8BFA89230B}" type="pres">
      <dgm:prSet presAssocID="{999FD8D5-3622-4CA2-90DF-2CC8E7F77269}" presName="childText" presStyleLbl="conFgAcc1" presStyleIdx="0" presStyleCnt="3">
        <dgm:presLayoutVars>
          <dgm:bulletEnabled val="1"/>
        </dgm:presLayoutVars>
      </dgm:prSet>
      <dgm:spPr/>
    </dgm:pt>
    <dgm:pt modelId="{2FE58759-8D65-4B04-A3E3-E30511740E74}" type="pres">
      <dgm:prSet presAssocID="{9527A7E8-6E24-41B1-BF8A-EC2BBC0A320E}" presName="spaceBetweenRectangles" presStyleCnt="0"/>
      <dgm:spPr/>
    </dgm:pt>
    <dgm:pt modelId="{04E4772B-AF26-4165-9DB4-327288A3D6E1}" type="pres">
      <dgm:prSet presAssocID="{1209F0BF-8A82-4AC4-AE7C-28DBEE7630DC}" presName="parentLin" presStyleCnt="0"/>
      <dgm:spPr/>
    </dgm:pt>
    <dgm:pt modelId="{394980A1-E45D-4401-A6AF-19480C15A2DB}" type="pres">
      <dgm:prSet presAssocID="{1209F0BF-8A82-4AC4-AE7C-28DBEE7630DC}" presName="parentLeftMargin" presStyleLbl="node1" presStyleIdx="0" presStyleCnt="3"/>
      <dgm:spPr/>
    </dgm:pt>
    <dgm:pt modelId="{B70CB4E9-00FF-4899-B447-21871445A963}" type="pres">
      <dgm:prSet presAssocID="{1209F0BF-8A82-4AC4-AE7C-28DBEE7630DC}" presName="parentText" presStyleLbl="node1" presStyleIdx="1" presStyleCnt="3">
        <dgm:presLayoutVars>
          <dgm:chMax val="0"/>
          <dgm:bulletEnabled val="1"/>
        </dgm:presLayoutVars>
      </dgm:prSet>
      <dgm:spPr/>
    </dgm:pt>
    <dgm:pt modelId="{379E5E2D-C4D1-4CC1-B6DD-8A78518385EE}" type="pres">
      <dgm:prSet presAssocID="{1209F0BF-8A82-4AC4-AE7C-28DBEE7630DC}" presName="negativeSpace" presStyleCnt="0"/>
      <dgm:spPr/>
    </dgm:pt>
    <dgm:pt modelId="{FAB58C60-3443-407D-8A9F-95D2980327F8}" type="pres">
      <dgm:prSet presAssocID="{1209F0BF-8A82-4AC4-AE7C-28DBEE7630DC}" presName="childText" presStyleLbl="conFgAcc1" presStyleIdx="1" presStyleCnt="3">
        <dgm:presLayoutVars>
          <dgm:bulletEnabled val="1"/>
        </dgm:presLayoutVars>
      </dgm:prSet>
      <dgm:spPr/>
    </dgm:pt>
    <dgm:pt modelId="{9F8C62D2-C9A7-41F2-8F70-85267688EBBC}" type="pres">
      <dgm:prSet presAssocID="{71E05104-7FF1-4239-BDC5-230D6B9345C5}" presName="spaceBetweenRectangles" presStyleCnt="0"/>
      <dgm:spPr/>
    </dgm:pt>
    <dgm:pt modelId="{25123D49-ABD4-4837-A582-65F2CFA0F9B5}" type="pres">
      <dgm:prSet presAssocID="{3C3D73DF-2435-41CD-AF40-93B5964A6E45}" presName="parentLin" presStyleCnt="0"/>
      <dgm:spPr/>
    </dgm:pt>
    <dgm:pt modelId="{7E9CA97B-C468-41E9-B9BA-D832E6D9A84D}" type="pres">
      <dgm:prSet presAssocID="{3C3D73DF-2435-41CD-AF40-93B5964A6E45}" presName="parentLeftMargin" presStyleLbl="node1" presStyleIdx="1" presStyleCnt="3"/>
      <dgm:spPr/>
    </dgm:pt>
    <dgm:pt modelId="{EA0E7699-C771-474E-907A-972B549F6B80}" type="pres">
      <dgm:prSet presAssocID="{3C3D73DF-2435-41CD-AF40-93B5964A6E45}" presName="parentText" presStyleLbl="node1" presStyleIdx="2" presStyleCnt="3">
        <dgm:presLayoutVars>
          <dgm:chMax val="0"/>
          <dgm:bulletEnabled val="1"/>
        </dgm:presLayoutVars>
      </dgm:prSet>
      <dgm:spPr/>
    </dgm:pt>
    <dgm:pt modelId="{D43247FE-9B5C-4A74-BC49-DE8A76B09970}" type="pres">
      <dgm:prSet presAssocID="{3C3D73DF-2435-41CD-AF40-93B5964A6E45}" presName="negativeSpace" presStyleCnt="0"/>
      <dgm:spPr/>
    </dgm:pt>
    <dgm:pt modelId="{AD747531-5EB6-4525-B63B-21BDD8CB390C}" type="pres">
      <dgm:prSet presAssocID="{3C3D73DF-2435-41CD-AF40-93B5964A6E45}" presName="childText" presStyleLbl="conFgAcc1" presStyleIdx="2" presStyleCnt="3">
        <dgm:presLayoutVars>
          <dgm:bulletEnabled val="1"/>
        </dgm:presLayoutVars>
      </dgm:prSet>
      <dgm:spPr/>
    </dgm:pt>
  </dgm:ptLst>
  <dgm:cxnLst>
    <dgm:cxn modelId="{FD7C4F4C-A8F8-4BBA-88D5-9C3DC417FA05}" type="presOf" srcId="{3C3D73DF-2435-41CD-AF40-93B5964A6E45}" destId="{EA0E7699-C771-474E-907A-972B549F6B80}" srcOrd="1" destOrd="0" presId="urn:microsoft.com/office/officeart/2005/8/layout/list1"/>
    <dgm:cxn modelId="{82BCFD57-A277-4ED6-9623-8DD1FA25596E}" srcId="{8AA9030C-AC63-44D3-B77E-4B9C259AD826}" destId="{3C3D73DF-2435-41CD-AF40-93B5964A6E45}" srcOrd="2" destOrd="0" parTransId="{D9348654-CA97-4D0A-8E4D-8B48BC697610}" sibTransId="{1EB164CA-99B0-4205-A8DD-00329F2FAB9E}"/>
    <dgm:cxn modelId="{98E40D90-174A-43E0-AED3-43EB01410FD7}" type="presOf" srcId="{999FD8D5-3622-4CA2-90DF-2CC8E7F77269}" destId="{9E6B5FB5-4DEE-40AF-84BD-0F1DCF78629F}" srcOrd="0" destOrd="0" presId="urn:microsoft.com/office/officeart/2005/8/layout/list1"/>
    <dgm:cxn modelId="{90484995-84AA-4CDC-8282-0079674CE05F}" type="presOf" srcId="{3C3D73DF-2435-41CD-AF40-93B5964A6E45}" destId="{7E9CA97B-C468-41E9-B9BA-D832E6D9A84D}" srcOrd="0" destOrd="0" presId="urn:microsoft.com/office/officeart/2005/8/layout/list1"/>
    <dgm:cxn modelId="{9B8AA895-76B4-4D4F-A0FA-491A2AB99407}" type="presOf" srcId="{999FD8D5-3622-4CA2-90DF-2CC8E7F77269}" destId="{85310F76-2590-480F-9AE9-BC6F4282D783}" srcOrd="1" destOrd="0" presId="urn:microsoft.com/office/officeart/2005/8/layout/list1"/>
    <dgm:cxn modelId="{FE89039D-4C75-4A5D-8839-829C2EB26FA5}" srcId="{8AA9030C-AC63-44D3-B77E-4B9C259AD826}" destId="{1209F0BF-8A82-4AC4-AE7C-28DBEE7630DC}" srcOrd="1" destOrd="0" parTransId="{70610A80-4ADA-4D4B-B121-B435DF54F1A1}" sibTransId="{71E05104-7FF1-4239-BDC5-230D6B9345C5}"/>
    <dgm:cxn modelId="{C733F79D-B0E3-4C93-8B7B-41BB6F2AF603}" type="presOf" srcId="{1209F0BF-8A82-4AC4-AE7C-28DBEE7630DC}" destId="{394980A1-E45D-4401-A6AF-19480C15A2DB}" srcOrd="0" destOrd="0" presId="urn:microsoft.com/office/officeart/2005/8/layout/list1"/>
    <dgm:cxn modelId="{8541EEA3-7D78-469B-BB8C-E17E0B49672E}" srcId="{8AA9030C-AC63-44D3-B77E-4B9C259AD826}" destId="{999FD8D5-3622-4CA2-90DF-2CC8E7F77269}" srcOrd="0" destOrd="0" parTransId="{B42EC679-62F7-470F-A0B9-D2E1BFE6F5DF}" sibTransId="{9527A7E8-6E24-41B1-BF8A-EC2BBC0A320E}"/>
    <dgm:cxn modelId="{FEB6FBD9-1522-4FA7-A6EE-A60863992615}" type="presOf" srcId="{1209F0BF-8A82-4AC4-AE7C-28DBEE7630DC}" destId="{B70CB4E9-00FF-4899-B447-21871445A963}" srcOrd="1" destOrd="0" presId="urn:microsoft.com/office/officeart/2005/8/layout/list1"/>
    <dgm:cxn modelId="{8E2514DC-158D-4112-B32B-7413230B74BB}" type="presOf" srcId="{8AA9030C-AC63-44D3-B77E-4B9C259AD826}" destId="{47555075-9954-40E7-85D4-501255ACE105}" srcOrd="0" destOrd="0" presId="urn:microsoft.com/office/officeart/2005/8/layout/list1"/>
    <dgm:cxn modelId="{376FA6F3-3CE2-4F75-8B66-12250C15CB2F}" type="presParOf" srcId="{47555075-9954-40E7-85D4-501255ACE105}" destId="{8EB4E6D6-ABB1-4F7F-81FE-80D7E6F5D537}" srcOrd="0" destOrd="0" presId="urn:microsoft.com/office/officeart/2005/8/layout/list1"/>
    <dgm:cxn modelId="{011F38FA-187D-4F70-A370-0F08F53257B4}" type="presParOf" srcId="{8EB4E6D6-ABB1-4F7F-81FE-80D7E6F5D537}" destId="{9E6B5FB5-4DEE-40AF-84BD-0F1DCF78629F}" srcOrd="0" destOrd="0" presId="urn:microsoft.com/office/officeart/2005/8/layout/list1"/>
    <dgm:cxn modelId="{A3847F23-4A6C-4601-8D1A-E48265926184}" type="presParOf" srcId="{8EB4E6D6-ABB1-4F7F-81FE-80D7E6F5D537}" destId="{85310F76-2590-480F-9AE9-BC6F4282D783}" srcOrd="1" destOrd="0" presId="urn:microsoft.com/office/officeart/2005/8/layout/list1"/>
    <dgm:cxn modelId="{2CF6B800-D202-4CD9-8202-8C7A834556F5}" type="presParOf" srcId="{47555075-9954-40E7-85D4-501255ACE105}" destId="{4C58D362-897B-4338-A0C5-A90C5E4D5537}" srcOrd="1" destOrd="0" presId="urn:microsoft.com/office/officeart/2005/8/layout/list1"/>
    <dgm:cxn modelId="{EECF5EA0-4371-43A9-AACB-A5F61B8F6F8E}" type="presParOf" srcId="{47555075-9954-40E7-85D4-501255ACE105}" destId="{1C7D9CF7-7829-4B64-9769-EB8BFA89230B}" srcOrd="2" destOrd="0" presId="urn:microsoft.com/office/officeart/2005/8/layout/list1"/>
    <dgm:cxn modelId="{E4FEEBC3-66F0-411B-A83D-A9612D9F539E}" type="presParOf" srcId="{47555075-9954-40E7-85D4-501255ACE105}" destId="{2FE58759-8D65-4B04-A3E3-E30511740E74}" srcOrd="3" destOrd="0" presId="urn:microsoft.com/office/officeart/2005/8/layout/list1"/>
    <dgm:cxn modelId="{CEC39090-2CC8-42C3-BA89-0087ACA696C0}" type="presParOf" srcId="{47555075-9954-40E7-85D4-501255ACE105}" destId="{04E4772B-AF26-4165-9DB4-327288A3D6E1}" srcOrd="4" destOrd="0" presId="urn:microsoft.com/office/officeart/2005/8/layout/list1"/>
    <dgm:cxn modelId="{187504B3-DB19-46D4-BE8E-F565D82A125B}" type="presParOf" srcId="{04E4772B-AF26-4165-9DB4-327288A3D6E1}" destId="{394980A1-E45D-4401-A6AF-19480C15A2DB}" srcOrd="0" destOrd="0" presId="urn:microsoft.com/office/officeart/2005/8/layout/list1"/>
    <dgm:cxn modelId="{7715A6EF-D316-4EC1-A902-90FFAE6CF771}" type="presParOf" srcId="{04E4772B-AF26-4165-9DB4-327288A3D6E1}" destId="{B70CB4E9-00FF-4899-B447-21871445A963}" srcOrd="1" destOrd="0" presId="urn:microsoft.com/office/officeart/2005/8/layout/list1"/>
    <dgm:cxn modelId="{CFD77FD6-7C08-43DD-ADE2-82DB3A085406}" type="presParOf" srcId="{47555075-9954-40E7-85D4-501255ACE105}" destId="{379E5E2D-C4D1-4CC1-B6DD-8A78518385EE}" srcOrd="5" destOrd="0" presId="urn:microsoft.com/office/officeart/2005/8/layout/list1"/>
    <dgm:cxn modelId="{27B76FEB-0F9E-4FEB-A51D-1A3BB1DFCCFE}" type="presParOf" srcId="{47555075-9954-40E7-85D4-501255ACE105}" destId="{FAB58C60-3443-407D-8A9F-95D2980327F8}" srcOrd="6" destOrd="0" presId="urn:microsoft.com/office/officeart/2005/8/layout/list1"/>
    <dgm:cxn modelId="{7FBCEB04-0A62-403E-AFD5-CA9AE98BDC41}" type="presParOf" srcId="{47555075-9954-40E7-85D4-501255ACE105}" destId="{9F8C62D2-C9A7-41F2-8F70-85267688EBBC}" srcOrd="7" destOrd="0" presId="urn:microsoft.com/office/officeart/2005/8/layout/list1"/>
    <dgm:cxn modelId="{9CD5CE00-A231-4D0A-A32C-56FC11089AAA}" type="presParOf" srcId="{47555075-9954-40E7-85D4-501255ACE105}" destId="{25123D49-ABD4-4837-A582-65F2CFA0F9B5}" srcOrd="8" destOrd="0" presId="urn:microsoft.com/office/officeart/2005/8/layout/list1"/>
    <dgm:cxn modelId="{3DECFBBF-7CCE-432E-97E1-10193E6D139D}" type="presParOf" srcId="{25123D49-ABD4-4837-A582-65F2CFA0F9B5}" destId="{7E9CA97B-C468-41E9-B9BA-D832E6D9A84D}" srcOrd="0" destOrd="0" presId="urn:microsoft.com/office/officeart/2005/8/layout/list1"/>
    <dgm:cxn modelId="{59431057-EF56-4020-83D7-DAC94D2DA9BB}" type="presParOf" srcId="{25123D49-ABD4-4837-A582-65F2CFA0F9B5}" destId="{EA0E7699-C771-474E-907A-972B549F6B80}" srcOrd="1" destOrd="0" presId="urn:microsoft.com/office/officeart/2005/8/layout/list1"/>
    <dgm:cxn modelId="{F806EE14-0F89-4F4F-AE2E-4AB5757F35FE}" type="presParOf" srcId="{47555075-9954-40E7-85D4-501255ACE105}" destId="{D43247FE-9B5C-4A74-BC49-DE8A76B09970}" srcOrd="9" destOrd="0" presId="urn:microsoft.com/office/officeart/2005/8/layout/list1"/>
    <dgm:cxn modelId="{DEB9AE08-782F-4493-8F75-ECC4DC38E395}" type="presParOf" srcId="{47555075-9954-40E7-85D4-501255ACE105}" destId="{AD747531-5EB6-4525-B63B-21BDD8CB390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F7A891C-1327-4A09-8B46-A959B359D9C3}" type="doc">
      <dgm:prSet loTypeId="urn:microsoft.com/office/officeart/2005/8/layout/rings+Icon" loCatId="relationship" qsTypeId="urn:microsoft.com/office/officeart/2005/8/quickstyle/simple1" qsCatId="simple" csTypeId="urn:microsoft.com/office/officeart/2005/8/colors/accent5_3" csCatId="accent5" phldr="1"/>
      <dgm:spPr/>
      <dgm:t>
        <a:bodyPr/>
        <a:lstStyle/>
        <a:p>
          <a:endParaRPr lang="en-US"/>
        </a:p>
      </dgm:t>
    </dgm:pt>
    <dgm:pt modelId="{99C29CCE-9173-4538-9FA2-0F0255092F2C}">
      <dgm:prSet phldrT="[Text]" phldr="0"/>
      <dgm:spPr/>
      <dgm:t>
        <a:bodyPr/>
        <a:lstStyle/>
        <a:p>
          <a:r>
            <a:rPr lang="en-US" dirty="0"/>
            <a:t>File Exemption Request</a:t>
          </a:r>
        </a:p>
      </dgm:t>
    </dgm:pt>
    <dgm:pt modelId="{CEC839C7-D016-4748-BD01-1179B8192AEE}" type="parTrans" cxnId="{550392D8-7C44-4955-AED9-A442C0A177AF}">
      <dgm:prSet/>
      <dgm:spPr/>
      <dgm:t>
        <a:bodyPr/>
        <a:lstStyle/>
        <a:p>
          <a:endParaRPr lang="en-US"/>
        </a:p>
      </dgm:t>
    </dgm:pt>
    <dgm:pt modelId="{931934E8-F30C-400D-AAC9-31BC3D9AAAA2}" type="sibTrans" cxnId="{550392D8-7C44-4955-AED9-A442C0A177AF}">
      <dgm:prSet/>
      <dgm:spPr/>
      <dgm:t>
        <a:bodyPr/>
        <a:lstStyle/>
        <a:p>
          <a:endParaRPr lang="en-US"/>
        </a:p>
      </dgm:t>
    </dgm:pt>
    <dgm:pt modelId="{D0BABAD5-C409-4891-A425-91FBEFB02442}">
      <dgm:prSet phldrT="[Text]" phldr="0"/>
      <dgm:spPr/>
      <dgm:t>
        <a:bodyPr/>
        <a:lstStyle/>
        <a:p>
          <a:endParaRPr lang="en-US" dirty="0"/>
        </a:p>
        <a:p>
          <a:r>
            <a:rPr lang="en-US" dirty="0"/>
            <a:t>File new application (or program add)</a:t>
          </a:r>
        </a:p>
      </dgm:t>
    </dgm:pt>
    <dgm:pt modelId="{5E60B106-D7D2-4104-B674-09E5270C39E8}" type="parTrans" cxnId="{508F7310-D2D4-4FD3-8CFD-49E04789DBC5}">
      <dgm:prSet/>
      <dgm:spPr/>
      <dgm:t>
        <a:bodyPr/>
        <a:lstStyle/>
        <a:p>
          <a:endParaRPr lang="en-US"/>
        </a:p>
      </dgm:t>
    </dgm:pt>
    <dgm:pt modelId="{BB201AAE-1FC5-43B9-960D-F95FB715F514}" type="sibTrans" cxnId="{508F7310-D2D4-4FD3-8CFD-49E04789DBC5}">
      <dgm:prSet/>
      <dgm:spPr/>
      <dgm:t>
        <a:bodyPr/>
        <a:lstStyle/>
        <a:p>
          <a:endParaRPr lang="en-US"/>
        </a:p>
      </dgm:t>
    </dgm:pt>
    <dgm:pt modelId="{0659B644-C495-4966-A6D4-785F2473EAC6}">
      <dgm:prSet phldrT="[Text]" phldr="0"/>
      <dgm:spPr/>
      <dgm:t>
        <a:bodyPr/>
        <a:lstStyle/>
        <a:p>
          <a:r>
            <a:rPr lang="en-US" dirty="0"/>
            <a:t>Appeal the termination</a:t>
          </a:r>
        </a:p>
      </dgm:t>
    </dgm:pt>
    <dgm:pt modelId="{8EFD01E0-1ABE-4ED4-B4EC-8828B6848034}" type="parTrans" cxnId="{533A3D6C-1A07-4D63-8EFC-5D8FACEB17CF}">
      <dgm:prSet/>
      <dgm:spPr/>
      <dgm:t>
        <a:bodyPr/>
        <a:lstStyle/>
        <a:p>
          <a:endParaRPr lang="en-US"/>
        </a:p>
      </dgm:t>
    </dgm:pt>
    <dgm:pt modelId="{E1CCE5B5-D0C0-4CB1-8768-7A04C86F1079}" type="sibTrans" cxnId="{533A3D6C-1A07-4D63-8EFC-5D8FACEB17CF}">
      <dgm:prSet/>
      <dgm:spPr/>
      <dgm:t>
        <a:bodyPr/>
        <a:lstStyle/>
        <a:p>
          <a:endParaRPr lang="en-US"/>
        </a:p>
      </dgm:t>
    </dgm:pt>
    <dgm:pt modelId="{17D94B14-26CF-4E56-B5C9-7277F01F03FB}" type="pres">
      <dgm:prSet presAssocID="{1F7A891C-1327-4A09-8B46-A959B359D9C3}" presName="Name0" presStyleCnt="0">
        <dgm:presLayoutVars>
          <dgm:chMax val="7"/>
          <dgm:dir/>
          <dgm:resizeHandles val="exact"/>
        </dgm:presLayoutVars>
      </dgm:prSet>
      <dgm:spPr/>
    </dgm:pt>
    <dgm:pt modelId="{1A503FD4-9FFF-427F-9FA3-C4DB1CCB74D0}" type="pres">
      <dgm:prSet presAssocID="{1F7A891C-1327-4A09-8B46-A959B359D9C3}" presName="ellipse1" presStyleLbl="vennNode1" presStyleIdx="0" presStyleCnt="3" custLinFactNeighborX="6318" custLinFactNeighborY="884">
        <dgm:presLayoutVars>
          <dgm:bulletEnabled val="1"/>
        </dgm:presLayoutVars>
      </dgm:prSet>
      <dgm:spPr/>
    </dgm:pt>
    <dgm:pt modelId="{9C7BEF60-7E96-42B2-B49F-510848310D5A}" type="pres">
      <dgm:prSet presAssocID="{1F7A891C-1327-4A09-8B46-A959B359D9C3}" presName="ellipse2" presStyleLbl="vennNode1" presStyleIdx="1" presStyleCnt="3">
        <dgm:presLayoutVars>
          <dgm:bulletEnabled val="1"/>
        </dgm:presLayoutVars>
      </dgm:prSet>
      <dgm:spPr/>
    </dgm:pt>
    <dgm:pt modelId="{D2B65D6B-CEEA-4B10-94A3-A094DDE1DF8C}" type="pres">
      <dgm:prSet presAssocID="{1F7A891C-1327-4A09-8B46-A959B359D9C3}" presName="ellipse3" presStyleLbl="vennNode1" presStyleIdx="2" presStyleCnt="3" custLinFactNeighborX="-8313" custLinFactNeighborY="884">
        <dgm:presLayoutVars>
          <dgm:bulletEnabled val="1"/>
        </dgm:presLayoutVars>
      </dgm:prSet>
      <dgm:spPr/>
    </dgm:pt>
  </dgm:ptLst>
  <dgm:cxnLst>
    <dgm:cxn modelId="{0B8AD801-EEE9-4F4C-A0D9-272873561885}" type="presOf" srcId="{0659B644-C495-4966-A6D4-785F2473EAC6}" destId="{D2B65D6B-CEEA-4B10-94A3-A094DDE1DF8C}" srcOrd="0" destOrd="0" presId="urn:microsoft.com/office/officeart/2005/8/layout/rings+Icon"/>
    <dgm:cxn modelId="{508F7310-D2D4-4FD3-8CFD-49E04789DBC5}" srcId="{1F7A891C-1327-4A09-8B46-A959B359D9C3}" destId="{D0BABAD5-C409-4891-A425-91FBEFB02442}" srcOrd="1" destOrd="0" parTransId="{5E60B106-D7D2-4104-B674-09E5270C39E8}" sibTransId="{BB201AAE-1FC5-43B9-960D-F95FB715F514}"/>
    <dgm:cxn modelId="{074AFC20-F91F-485B-9F6F-0D687CC8B1B4}" type="presOf" srcId="{99C29CCE-9173-4538-9FA2-0F0255092F2C}" destId="{1A503FD4-9FFF-427F-9FA3-C4DB1CCB74D0}" srcOrd="0" destOrd="0" presId="urn:microsoft.com/office/officeart/2005/8/layout/rings+Icon"/>
    <dgm:cxn modelId="{63E7AF5B-C665-4CAA-B04E-36683E188644}" type="presOf" srcId="{1F7A891C-1327-4A09-8B46-A959B359D9C3}" destId="{17D94B14-26CF-4E56-B5C9-7277F01F03FB}" srcOrd="0" destOrd="0" presId="urn:microsoft.com/office/officeart/2005/8/layout/rings+Icon"/>
    <dgm:cxn modelId="{533A3D6C-1A07-4D63-8EFC-5D8FACEB17CF}" srcId="{1F7A891C-1327-4A09-8B46-A959B359D9C3}" destId="{0659B644-C495-4966-A6D4-785F2473EAC6}" srcOrd="2" destOrd="0" parTransId="{8EFD01E0-1ABE-4ED4-B4EC-8828B6848034}" sibTransId="{E1CCE5B5-D0C0-4CB1-8768-7A04C86F1079}"/>
    <dgm:cxn modelId="{66B8FD79-E14C-4F1B-A1A5-FDC1B1EE9B36}" type="presOf" srcId="{D0BABAD5-C409-4891-A425-91FBEFB02442}" destId="{9C7BEF60-7E96-42B2-B49F-510848310D5A}" srcOrd="0" destOrd="0" presId="urn:microsoft.com/office/officeart/2005/8/layout/rings+Icon"/>
    <dgm:cxn modelId="{550392D8-7C44-4955-AED9-A442C0A177AF}" srcId="{1F7A891C-1327-4A09-8B46-A959B359D9C3}" destId="{99C29CCE-9173-4538-9FA2-0F0255092F2C}" srcOrd="0" destOrd="0" parTransId="{CEC839C7-D016-4748-BD01-1179B8192AEE}" sibTransId="{931934E8-F30C-400D-AAC9-31BC3D9AAAA2}"/>
    <dgm:cxn modelId="{CC3F9074-B2EB-4BFA-B4A1-E12954DC4363}" type="presParOf" srcId="{17D94B14-26CF-4E56-B5C9-7277F01F03FB}" destId="{1A503FD4-9FFF-427F-9FA3-C4DB1CCB74D0}" srcOrd="0" destOrd="0" presId="urn:microsoft.com/office/officeart/2005/8/layout/rings+Icon"/>
    <dgm:cxn modelId="{33CFFD60-1CFA-4EF1-992F-2EFFF3529EFA}" type="presParOf" srcId="{17D94B14-26CF-4E56-B5C9-7277F01F03FB}" destId="{9C7BEF60-7E96-42B2-B49F-510848310D5A}" srcOrd="1" destOrd="0" presId="urn:microsoft.com/office/officeart/2005/8/layout/rings+Icon"/>
    <dgm:cxn modelId="{81BA62EF-AF3C-4F17-9286-A277BB652C39}" type="presParOf" srcId="{17D94B14-26CF-4E56-B5C9-7277F01F03FB}" destId="{D2B65D6B-CEEA-4B10-94A3-A094DDE1DF8C}"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F7A891C-1327-4A09-8B46-A959B359D9C3}" type="doc">
      <dgm:prSet loTypeId="urn:microsoft.com/office/officeart/2005/8/layout/rings+Icon" loCatId="relationship" qsTypeId="urn:microsoft.com/office/officeart/2005/8/quickstyle/simple1" qsCatId="simple" csTypeId="urn:microsoft.com/office/officeart/2005/8/colors/accent5_3" csCatId="accent5" phldr="1"/>
      <dgm:spPr/>
      <dgm:t>
        <a:bodyPr/>
        <a:lstStyle/>
        <a:p>
          <a:endParaRPr lang="en-US"/>
        </a:p>
      </dgm:t>
    </dgm:pt>
    <dgm:pt modelId="{99C29CCE-9173-4538-9FA2-0F0255092F2C}">
      <dgm:prSet phldrT="[Text]" phldr="0"/>
      <dgm:spPr>
        <a:solidFill>
          <a:srgbClr val="FFC000"/>
        </a:solidFill>
      </dgm:spPr>
      <dgm:t>
        <a:bodyPr/>
        <a:lstStyle/>
        <a:p>
          <a:r>
            <a:rPr lang="en-US" dirty="0"/>
            <a:t>File Exemption Request</a:t>
          </a:r>
        </a:p>
      </dgm:t>
    </dgm:pt>
    <dgm:pt modelId="{CEC839C7-D016-4748-BD01-1179B8192AEE}" type="parTrans" cxnId="{550392D8-7C44-4955-AED9-A442C0A177AF}">
      <dgm:prSet/>
      <dgm:spPr/>
      <dgm:t>
        <a:bodyPr/>
        <a:lstStyle/>
        <a:p>
          <a:endParaRPr lang="en-US"/>
        </a:p>
      </dgm:t>
    </dgm:pt>
    <dgm:pt modelId="{931934E8-F30C-400D-AAC9-31BC3D9AAAA2}" type="sibTrans" cxnId="{550392D8-7C44-4955-AED9-A442C0A177AF}">
      <dgm:prSet/>
      <dgm:spPr/>
      <dgm:t>
        <a:bodyPr/>
        <a:lstStyle/>
        <a:p>
          <a:endParaRPr lang="en-US"/>
        </a:p>
      </dgm:t>
    </dgm:pt>
    <dgm:pt modelId="{D0BABAD5-C409-4891-A425-91FBEFB02442}">
      <dgm:prSet phldrT="[Text]" phldr="0"/>
      <dgm:spPr/>
      <dgm:t>
        <a:bodyPr/>
        <a:lstStyle/>
        <a:p>
          <a:endParaRPr lang="en-US" dirty="0"/>
        </a:p>
        <a:p>
          <a:r>
            <a:rPr lang="en-US" dirty="0"/>
            <a:t>File new application (or program add)</a:t>
          </a:r>
        </a:p>
      </dgm:t>
    </dgm:pt>
    <dgm:pt modelId="{5E60B106-D7D2-4104-B674-09E5270C39E8}" type="parTrans" cxnId="{508F7310-D2D4-4FD3-8CFD-49E04789DBC5}">
      <dgm:prSet/>
      <dgm:spPr/>
      <dgm:t>
        <a:bodyPr/>
        <a:lstStyle/>
        <a:p>
          <a:endParaRPr lang="en-US"/>
        </a:p>
      </dgm:t>
    </dgm:pt>
    <dgm:pt modelId="{BB201AAE-1FC5-43B9-960D-F95FB715F514}" type="sibTrans" cxnId="{508F7310-D2D4-4FD3-8CFD-49E04789DBC5}">
      <dgm:prSet/>
      <dgm:spPr/>
      <dgm:t>
        <a:bodyPr/>
        <a:lstStyle/>
        <a:p>
          <a:endParaRPr lang="en-US"/>
        </a:p>
      </dgm:t>
    </dgm:pt>
    <dgm:pt modelId="{0659B644-C495-4966-A6D4-785F2473EAC6}">
      <dgm:prSet phldrT="[Text]" phldr="0"/>
      <dgm:spPr/>
      <dgm:t>
        <a:bodyPr/>
        <a:lstStyle/>
        <a:p>
          <a:r>
            <a:rPr lang="en-US" dirty="0"/>
            <a:t>Appeal the termination</a:t>
          </a:r>
        </a:p>
      </dgm:t>
    </dgm:pt>
    <dgm:pt modelId="{8EFD01E0-1ABE-4ED4-B4EC-8828B6848034}" type="parTrans" cxnId="{533A3D6C-1A07-4D63-8EFC-5D8FACEB17CF}">
      <dgm:prSet/>
      <dgm:spPr/>
      <dgm:t>
        <a:bodyPr/>
        <a:lstStyle/>
        <a:p>
          <a:endParaRPr lang="en-US"/>
        </a:p>
      </dgm:t>
    </dgm:pt>
    <dgm:pt modelId="{E1CCE5B5-D0C0-4CB1-8768-7A04C86F1079}" type="sibTrans" cxnId="{533A3D6C-1A07-4D63-8EFC-5D8FACEB17CF}">
      <dgm:prSet/>
      <dgm:spPr/>
      <dgm:t>
        <a:bodyPr/>
        <a:lstStyle/>
        <a:p>
          <a:endParaRPr lang="en-US"/>
        </a:p>
      </dgm:t>
    </dgm:pt>
    <dgm:pt modelId="{17D94B14-26CF-4E56-B5C9-7277F01F03FB}" type="pres">
      <dgm:prSet presAssocID="{1F7A891C-1327-4A09-8B46-A959B359D9C3}" presName="Name0" presStyleCnt="0">
        <dgm:presLayoutVars>
          <dgm:chMax val="7"/>
          <dgm:dir/>
          <dgm:resizeHandles val="exact"/>
        </dgm:presLayoutVars>
      </dgm:prSet>
      <dgm:spPr/>
    </dgm:pt>
    <dgm:pt modelId="{1A503FD4-9FFF-427F-9FA3-C4DB1CCB74D0}" type="pres">
      <dgm:prSet presAssocID="{1F7A891C-1327-4A09-8B46-A959B359D9C3}" presName="ellipse1" presStyleLbl="vennNode1" presStyleIdx="0" presStyleCnt="3" custLinFactNeighborX="6318" custLinFactNeighborY="884">
        <dgm:presLayoutVars>
          <dgm:bulletEnabled val="1"/>
        </dgm:presLayoutVars>
      </dgm:prSet>
      <dgm:spPr/>
    </dgm:pt>
    <dgm:pt modelId="{9C7BEF60-7E96-42B2-B49F-510848310D5A}" type="pres">
      <dgm:prSet presAssocID="{1F7A891C-1327-4A09-8B46-A959B359D9C3}" presName="ellipse2" presStyleLbl="vennNode1" presStyleIdx="1" presStyleCnt="3">
        <dgm:presLayoutVars>
          <dgm:bulletEnabled val="1"/>
        </dgm:presLayoutVars>
      </dgm:prSet>
      <dgm:spPr/>
    </dgm:pt>
    <dgm:pt modelId="{D2B65D6B-CEEA-4B10-94A3-A094DDE1DF8C}" type="pres">
      <dgm:prSet presAssocID="{1F7A891C-1327-4A09-8B46-A959B359D9C3}" presName="ellipse3" presStyleLbl="vennNode1" presStyleIdx="2" presStyleCnt="3" custLinFactNeighborX="-8313" custLinFactNeighborY="884">
        <dgm:presLayoutVars>
          <dgm:bulletEnabled val="1"/>
        </dgm:presLayoutVars>
      </dgm:prSet>
      <dgm:spPr/>
    </dgm:pt>
  </dgm:ptLst>
  <dgm:cxnLst>
    <dgm:cxn modelId="{0B8AD801-EEE9-4F4C-A0D9-272873561885}" type="presOf" srcId="{0659B644-C495-4966-A6D4-785F2473EAC6}" destId="{D2B65D6B-CEEA-4B10-94A3-A094DDE1DF8C}" srcOrd="0" destOrd="0" presId="urn:microsoft.com/office/officeart/2005/8/layout/rings+Icon"/>
    <dgm:cxn modelId="{508F7310-D2D4-4FD3-8CFD-49E04789DBC5}" srcId="{1F7A891C-1327-4A09-8B46-A959B359D9C3}" destId="{D0BABAD5-C409-4891-A425-91FBEFB02442}" srcOrd="1" destOrd="0" parTransId="{5E60B106-D7D2-4104-B674-09E5270C39E8}" sibTransId="{BB201AAE-1FC5-43B9-960D-F95FB715F514}"/>
    <dgm:cxn modelId="{074AFC20-F91F-485B-9F6F-0D687CC8B1B4}" type="presOf" srcId="{99C29CCE-9173-4538-9FA2-0F0255092F2C}" destId="{1A503FD4-9FFF-427F-9FA3-C4DB1CCB74D0}" srcOrd="0" destOrd="0" presId="urn:microsoft.com/office/officeart/2005/8/layout/rings+Icon"/>
    <dgm:cxn modelId="{63E7AF5B-C665-4CAA-B04E-36683E188644}" type="presOf" srcId="{1F7A891C-1327-4A09-8B46-A959B359D9C3}" destId="{17D94B14-26CF-4E56-B5C9-7277F01F03FB}" srcOrd="0" destOrd="0" presId="urn:microsoft.com/office/officeart/2005/8/layout/rings+Icon"/>
    <dgm:cxn modelId="{533A3D6C-1A07-4D63-8EFC-5D8FACEB17CF}" srcId="{1F7A891C-1327-4A09-8B46-A959B359D9C3}" destId="{0659B644-C495-4966-A6D4-785F2473EAC6}" srcOrd="2" destOrd="0" parTransId="{8EFD01E0-1ABE-4ED4-B4EC-8828B6848034}" sibTransId="{E1CCE5B5-D0C0-4CB1-8768-7A04C86F1079}"/>
    <dgm:cxn modelId="{66B8FD79-E14C-4F1B-A1A5-FDC1B1EE9B36}" type="presOf" srcId="{D0BABAD5-C409-4891-A425-91FBEFB02442}" destId="{9C7BEF60-7E96-42B2-B49F-510848310D5A}" srcOrd="0" destOrd="0" presId="urn:microsoft.com/office/officeart/2005/8/layout/rings+Icon"/>
    <dgm:cxn modelId="{550392D8-7C44-4955-AED9-A442C0A177AF}" srcId="{1F7A891C-1327-4A09-8B46-A959B359D9C3}" destId="{99C29CCE-9173-4538-9FA2-0F0255092F2C}" srcOrd="0" destOrd="0" parTransId="{CEC839C7-D016-4748-BD01-1179B8192AEE}" sibTransId="{931934E8-F30C-400D-AAC9-31BC3D9AAAA2}"/>
    <dgm:cxn modelId="{CC3F9074-B2EB-4BFA-B4A1-E12954DC4363}" type="presParOf" srcId="{17D94B14-26CF-4E56-B5C9-7277F01F03FB}" destId="{1A503FD4-9FFF-427F-9FA3-C4DB1CCB74D0}" srcOrd="0" destOrd="0" presId="urn:microsoft.com/office/officeart/2005/8/layout/rings+Icon"/>
    <dgm:cxn modelId="{33CFFD60-1CFA-4EF1-992F-2EFFF3529EFA}" type="presParOf" srcId="{17D94B14-26CF-4E56-B5C9-7277F01F03FB}" destId="{9C7BEF60-7E96-42B2-B49F-510848310D5A}" srcOrd="1" destOrd="0" presId="urn:microsoft.com/office/officeart/2005/8/layout/rings+Icon"/>
    <dgm:cxn modelId="{81BA62EF-AF3C-4F17-9286-A277BB652C39}" type="presParOf" srcId="{17D94B14-26CF-4E56-B5C9-7277F01F03FB}" destId="{D2B65D6B-CEEA-4B10-94A3-A094DDE1DF8C}"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30F200-CA33-46DF-AED0-417BACB3EE6E}"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8D1B49DC-D174-4E41-8E8C-864190814B5D}">
      <dgm:prSet phldrT="[Text]" phldr="0"/>
      <dgm:spPr/>
      <dgm:t>
        <a:bodyPr/>
        <a:lstStyle/>
        <a:p>
          <a:r>
            <a:rPr lang="en-US" dirty="0"/>
            <a:t>Automatically exempt?</a:t>
          </a:r>
        </a:p>
      </dgm:t>
    </dgm:pt>
    <dgm:pt modelId="{3A9C7301-5262-4D39-AA2A-F91D8193C065}" type="parTrans" cxnId="{D199BC1A-6CC5-4A17-92B7-8E627187BB12}">
      <dgm:prSet/>
      <dgm:spPr/>
      <dgm:t>
        <a:bodyPr/>
        <a:lstStyle/>
        <a:p>
          <a:endParaRPr lang="en-US"/>
        </a:p>
      </dgm:t>
    </dgm:pt>
    <dgm:pt modelId="{5F2B9175-06F7-4DEB-9752-465BFA79DF84}" type="sibTrans" cxnId="{D199BC1A-6CC5-4A17-92B7-8E627187BB12}">
      <dgm:prSet/>
      <dgm:spPr/>
      <dgm:t>
        <a:bodyPr/>
        <a:lstStyle/>
        <a:p>
          <a:endParaRPr lang="en-US"/>
        </a:p>
      </dgm:t>
    </dgm:pt>
    <dgm:pt modelId="{45E35520-C54A-41EC-AC0D-B8E4372CA8C7}">
      <dgm:prSet phldrT="[Text]" phldr="0"/>
      <dgm:spPr/>
      <dgm:t>
        <a:bodyPr/>
        <a:lstStyle/>
        <a:p>
          <a:r>
            <a:rPr lang="en-US" dirty="0"/>
            <a:t>You shouldn’t need to do anything</a:t>
          </a:r>
        </a:p>
      </dgm:t>
    </dgm:pt>
    <dgm:pt modelId="{7BEA06E0-5442-4E8E-B30C-2283AA4E65B6}" type="parTrans" cxnId="{31B63D09-ED26-45A2-80F3-754A956393E0}">
      <dgm:prSet/>
      <dgm:spPr/>
      <dgm:t>
        <a:bodyPr/>
        <a:lstStyle/>
        <a:p>
          <a:endParaRPr lang="en-US"/>
        </a:p>
      </dgm:t>
    </dgm:pt>
    <dgm:pt modelId="{F57B9226-28C5-4734-B414-853E271BF34D}" type="sibTrans" cxnId="{31B63D09-ED26-45A2-80F3-754A956393E0}">
      <dgm:prSet/>
      <dgm:spPr/>
      <dgm:t>
        <a:bodyPr/>
        <a:lstStyle/>
        <a:p>
          <a:endParaRPr lang="en-US"/>
        </a:p>
      </dgm:t>
    </dgm:pt>
    <dgm:pt modelId="{7A562635-9EDE-4671-A10D-20DB1E1FCA58}">
      <dgm:prSet phldrT="[Text]" phldr="0"/>
      <dgm:spPr/>
      <dgm:t>
        <a:bodyPr/>
        <a:lstStyle/>
        <a:p>
          <a:r>
            <a:rPr lang="en-US" dirty="0"/>
            <a:t>Possibly Exempt?</a:t>
          </a:r>
        </a:p>
      </dgm:t>
    </dgm:pt>
    <dgm:pt modelId="{2FFB2AE1-C94B-481B-82B2-72E80BF7BD3A}" type="parTrans" cxnId="{726E19D6-2D1E-4E04-9D36-646D30BA35ED}">
      <dgm:prSet/>
      <dgm:spPr/>
      <dgm:t>
        <a:bodyPr/>
        <a:lstStyle/>
        <a:p>
          <a:endParaRPr lang="en-US"/>
        </a:p>
      </dgm:t>
    </dgm:pt>
    <dgm:pt modelId="{D05B3E6B-1B1A-43DD-B6E6-A1274615BCB6}" type="sibTrans" cxnId="{726E19D6-2D1E-4E04-9D36-646D30BA35ED}">
      <dgm:prSet/>
      <dgm:spPr/>
      <dgm:t>
        <a:bodyPr/>
        <a:lstStyle/>
        <a:p>
          <a:endParaRPr lang="en-US"/>
        </a:p>
      </dgm:t>
    </dgm:pt>
    <dgm:pt modelId="{049976E4-5A1F-4AC1-8B02-7AE476961700}">
      <dgm:prSet phldrT="[Text]" phldr="0" custT="1"/>
      <dgm:spPr/>
      <dgm:t>
        <a:bodyPr/>
        <a:lstStyle/>
        <a:p>
          <a:r>
            <a:rPr lang="en-US" sz="2500" dirty="0"/>
            <a:t>Request exemption </a:t>
          </a:r>
          <a:r>
            <a:rPr lang="en-US" sz="2000" dirty="0"/>
            <a:t>(self- attestation accepted)</a:t>
          </a:r>
          <a:endParaRPr lang="en-US" sz="2500" dirty="0"/>
        </a:p>
      </dgm:t>
    </dgm:pt>
    <dgm:pt modelId="{DBCDB34E-40B4-41B9-9430-784ABC2DEB4A}" type="parTrans" cxnId="{16D0DE67-9467-4F04-9F05-995F20381628}">
      <dgm:prSet/>
      <dgm:spPr/>
      <dgm:t>
        <a:bodyPr/>
        <a:lstStyle/>
        <a:p>
          <a:endParaRPr lang="en-US"/>
        </a:p>
      </dgm:t>
    </dgm:pt>
    <dgm:pt modelId="{FA4F73F1-2F05-4600-A0B9-C3BE55C20A9F}" type="sibTrans" cxnId="{16D0DE67-9467-4F04-9F05-995F20381628}">
      <dgm:prSet/>
      <dgm:spPr/>
      <dgm:t>
        <a:bodyPr/>
        <a:lstStyle/>
        <a:p>
          <a:endParaRPr lang="en-US"/>
        </a:p>
      </dgm:t>
    </dgm:pt>
    <dgm:pt modelId="{95A0523C-5ABD-4A0B-9204-B7F022166BF1}">
      <dgm:prSet phldrT="[Text]" phldr="0"/>
      <dgm:spPr/>
      <dgm:t>
        <a:bodyPr/>
        <a:lstStyle/>
        <a:p>
          <a:r>
            <a:rPr lang="en-US" dirty="0"/>
            <a:t>Meet and report</a:t>
          </a:r>
        </a:p>
      </dgm:t>
    </dgm:pt>
    <dgm:pt modelId="{4DFA5006-F5DF-4186-A12A-B7A5AD9A351F}" type="parTrans" cxnId="{0D3939E4-D135-47B2-9323-25DBA900359A}">
      <dgm:prSet/>
      <dgm:spPr/>
      <dgm:t>
        <a:bodyPr/>
        <a:lstStyle/>
        <a:p>
          <a:endParaRPr lang="en-US"/>
        </a:p>
      </dgm:t>
    </dgm:pt>
    <dgm:pt modelId="{3C6467DC-6B82-425A-9A9B-5836D1BAD8EB}" type="sibTrans" cxnId="{0D3939E4-D135-47B2-9323-25DBA900359A}">
      <dgm:prSet/>
      <dgm:spPr/>
      <dgm:t>
        <a:bodyPr/>
        <a:lstStyle/>
        <a:p>
          <a:endParaRPr lang="en-US"/>
        </a:p>
      </dgm:t>
    </dgm:pt>
    <dgm:pt modelId="{7587461D-F0D6-4308-B433-AB50A02FCCA7}">
      <dgm:prSet phldrT="[Text]" phldr="0"/>
      <dgm:spPr/>
      <dgm:t>
        <a:bodyPr/>
        <a:lstStyle/>
        <a:p>
          <a:r>
            <a:rPr lang="en-US" dirty="0"/>
            <a:t>Find activities</a:t>
          </a:r>
        </a:p>
      </dgm:t>
    </dgm:pt>
    <dgm:pt modelId="{A52A8C23-13BC-48F7-9A06-B226230C6ACF}" type="parTrans" cxnId="{5D9ABEDD-B334-4336-9A87-D4AD66D1FAE7}">
      <dgm:prSet/>
      <dgm:spPr/>
      <dgm:t>
        <a:bodyPr/>
        <a:lstStyle/>
        <a:p>
          <a:endParaRPr lang="en-US"/>
        </a:p>
      </dgm:t>
    </dgm:pt>
    <dgm:pt modelId="{62589239-3EE5-46DE-AB8C-CE1915A87644}" type="sibTrans" cxnId="{5D9ABEDD-B334-4336-9A87-D4AD66D1FAE7}">
      <dgm:prSet/>
      <dgm:spPr/>
      <dgm:t>
        <a:bodyPr/>
        <a:lstStyle/>
        <a:p>
          <a:endParaRPr lang="en-US"/>
        </a:p>
      </dgm:t>
    </dgm:pt>
    <dgm:pt modelId="{AD96BC6E-C016-4DBE-8FBC-49FFC1C94C02}">
      <dgm:prSet phldrT="[Text]" phldr="0"/>
      <dgm:spPr/>
      <dgm:t>
        <a:bodyPr/>
        <a:lstStyle/>
        <a:p>
          <a:r>
            <a:rPr lang="en-US" dirty="0"/>
            <a:t>Get proof</a:t>
          </a:r>
        </a:p>
      </dgm:t>
    </dgm:pt>
    <dgm:pt modelId="{A05E8A5E-FBCA-4943-8463-78E283C358A0}" type="parTrans" cxnId="{818A8796-8B99-4720-87AC-9A5C02E8DC19}">
      <dgm:prSet/>
      <dgm:spPr/>
      <dgm:t>
        <a:bodyPr/>
        <a:lstStyle/>
        <a:p>
          <a:endParaRPr lang="en-US"/>
        </a:p>
      </dgm:t>
    </dgm:pt>
    <dgm:pt modelId="{6DABD450-9193-4476-ACA9-3E890FDFBBC4}" type="sibTrans" cxnId="{818A8796-8B99-4720-87AC-9A5C02E8DC19}">
      <dgm:prSet/>
      <dgm:spPr/>
      <dgm:t>
        <a:bodyPr/>
        <a:lstStyle/>
        <a:p>
          <a:endParaRPr lang="en-US"/>
        </a:p>
      </dgm:t>
    </dgm:pt>
    <dgm:pt modelId="{E51A4474-3141-4B8F-991C-C47B024702A8}">
      <dgm:prSet phldrT="[Text]" phldr="0"/>
      <dgm:spPr/>
      <dgm:t>
        <a:bodyPr/>
        <a:lstStyle/>
        <a:p>
          <a:r>
            <a:rPr lang="en-US" dirty="0"/>
            <a:t>Report</a:t>
          </a:r>
        </a:p>
      </dgm:t>
    </dgm:pt>
    <dgm:pt modelId="{F1CB7716-0B7F-4CF8-A26E-F75DA9176BC5}" type="parTrans" cxnId="{8DF5FF90-144A-4ED7-9821-0ED769CCF1E6}">
      <dgm:prSet/>
      <dgm:spPr/>
      <dgm:t>
        <a:bodyPr/>
        <a:lstStyle/>
        <a:p>
          <a:endParaRPr lang="en-US"/>
        </a:p>
      </dgm:t>
    </dgm:pt>
    <dgm:pt modelId="{91B98C7B-3E09-412A-B8BB-3D6C94430153}" type="sibTrans" cxnId="{8DF5FF90-144A-4ED7-9821-0ED769CCF1E6}">
      <dgm:prSet/>
      <dgm:spPr/>
      <dgm:t>
        <a:bodyPr/>
        <a:lstStyle/>
        <a:p>
          <a:endParaRPr lang="en-US"/>
        </a:p>
      </dgm:t>
    </dgm:pt>
    <dgm:pt modelId="{4EAF20BE-2635-4B51-A04F-6D8B8DAA2CE8}" type="pres">
      <dgm:prSet presAssocID="{D030F200-CA33-46DF-AED0-417BACB3EE6E}" presName="linearFlow" presStyleCnt="0">
        <dgm:presLayoutVars>
          <dgm:dir/>
          <dgm:animLvl val="lvl"/>
          <dgm:resizeHandles val="exact"/>
        </dgm:presLayoutVars>
      </dgm:prSet>
      <dgm:spPr/>
    </dgm:pt>
    <dgm:pt modelId="{E551ADC7-800A-4DED-BEC6-A2731FAFFF7F}" type="pres">
      <dgm:prSet presAssocID="{8D1B49DC-D174-4E41-8E8C-864190814B5D}" presName="composite" presStyleCnt="0"/>
      <dgm:spPr/>
    </dgm:pt>
    <dgm:pt modelId="{A35B7BAF-C863-4477-A779-10BA6521BF48}" type="pres">
      <dgm:prSet presAssocID="{8D1B49DC-D174-4E41-8E8C-864190814B5D}" presName="parTx" presStyleLbl="node1" presStyleIdx="0" presStyleCnt="3">
        <dgm:presLayoutVars>
          <dgm:chMax val="0"/>
          <dgm:chPref val="0"/>
          <dgm:bulletEnabled val="1"/>
        </dgm:presLayoutVars>
      </dgm:prSet>
      <dgm:spPr/>
    </dgm:pt>
    <dgm:pt modelId="{036AB340-4C13-42FD-BF86-B00F53AD1983}" type="pres">
      <dgm:prSet presAssocID="{8D1B49DC-D174-4E41-8E8C-864190814B5D}" presName="parSh" presStyleLbl="node1" presStyleIdx="0" presStyleCnt="3"/>
      <dgm:spPr/>
    </dgm:pt>
    <dgm:pt modelId="{0592292E-C67D-4F00-94EA-2B400B786A06}" type="pres">
      <dgm:prSet presAssocID="{8D1B49DC-D174-4E41-8E8C-864190814B5D}" presName="desTx" presStyleLbl="fgAcc1" presStyleIdx="0" presStyleCnt="3">
        <dgm:presLayoutVars>
          <dgm:bulletEnabled val="1"/>
        </dgm:presLayoutVars>
      </dgm:prSet>
      <dgm:spPr/>
    </dgm:pt>
    <dgm:pt modelId="{D4E2E84B-06D7-476E-AC8D-F90F7BEEF22B}" type="pres">
      <dgm:prSet presAssocID="{5F2B9175-06F7-4DEB-9752-465BFA79DF84}" presName="sibTrans" presStyleLbl="sibTrans2D1" presStyleIdx="0" presStyleCnt="2"/>
      <dgm:spPr/>
    </dgm:pt>
    <dgm:pt modelId="{F7689461-F612-4A6E-A07F-D3DCF1099E91}" type="pres">
      <dgm:prSet presAssocID="{5F2B9175-06F7-4DEB-9752-465BFA79DF84}" presName="connTx" presStyleLbl="sibTrans2D1" presStyleIdx="0" presStyleCnt="2"/>
      <dgm:spPr/>
    </dgm:pt>
    <dgm:pt modelId="{4F448614-077D-43CA-BDE0-249D3C44B249}" type="pres">
      <dgm:prSet presAssocID="{7A562635-9EDE-4671-A10D-20DB1E1FCA58}" presName="composite" presStyleCnt="0"/>
      <dgm:spPr/>
    </dgm:pt>
    <dgm:pt modelId="{20BBE23E-6AAC-438E-9723-2957AA215341}" type="pres">
      <dgm:prSet presAssocID="{7A562635-9EDE-4671-A10D-20DB1E1FCA58}" presName="parTx" presStyleLbl="node1" presStyleIdx="0" presStyleCnt="3">
        <dgm:presLayoutVars>
          <dgm:chMax val="0"/>
          <dgm:chPref val="0"/>
          <dgm:bulletEnabled val="1"/>
        </dgm:presLayoutVars>
      </dgm:prSet>
      <dgm:spPr/>
    </dgm:pt>
    <dgm:pt modelId="{E8AD8310-73B7-47A8-A2DB-03D654FB1894}" type="pres">
      <dgm:prSet presAssocID="{7A562635-9EDE-4671-A10D-20DB1E1FCA58}" presName="parSh" presStyleLbl="node1" presStyleIdx="1" presStyleCnt="3"/>
      <dgm:spPr/>
    </dgm:pt>
    <dgm:pt modelId="{186F1307-8E3F-4706-B4EE-9C9F139BB102}" type="pres">
      <dgm:prSet presAssocID="{7A562635-9EDE-4671-A10D-20DB1E1FCA58}" presName="desTx" presStyleLbl="fgAcc1" presStyleIdx="1" presStyleCnt="3">
        <dgm:presLayoutVars>
          <dgm:bulletEnabled val="1"/>
        </dgm:presLayoutVars>
      </dgm:prSet>
      <dgm:spPr/>
    </dgm:pt>
    <dgm:pt modelId="{10485AE2-BA63-42BF-B84B-55EE7D9A86F6}" type="pres">
      <dgm:prSet presAssocID="{D05B3E6B-1B1A-43DD-B6E6-A1274615BCB6}" presName="sibTrans" presStyleLbl="sibTrans2D1" presStyleIdx="1" presStyleCnt="2"/>
      <dgm:spPr/>
    </dgm:pt>
    <dgm:pt modelId="{000F6653-0712-4FFF-BA42-022326F8BC92}" type="pres">
      <dgm:prSet presAssocID="{D05B3E6B-1B1A-43DD-B6E6-A1274615BCB6}" presName="connTx" presStyleLbl="sibTrans2D1" presStyleIdx="1" presStyleCnt="2"/>
      <dgm:spPr/>
    </dgm:pt>
    <dgm:pt modelId="{E399E88A-46F2-4F9F-9E5F-A05A5195281A}" type="pres">
      <dgm:prSet presAssocID="{95A0523C-5ABD-4A0B-9204-B7F022166BF1}" presName="composite" presStyleCnt="0"/>
      <dgm:spPr/>
    </dgm:pt>
    <dgm:pt modelId="{C30B8D47-029A-4B5E-B185-628ADD8576F8}" type="pres">
      <dgm:prSet presAssocID="{95A0523C-5ABD-4A0B-9204-B7F022166BF1}" presName="parTx" presStyleLbl="node1" presStyleIdx="1" presStyleCnt="3">
        <dgm:presLayoutVars>
          <dgm:chMax val="0"/>
          <dgm:chPref val="0"/>
          <dgm:bulletEnabled val="1"/>
        </dgm:presLayoutVars>
      </dgm:prSet>
      <dgm:spPr/>
    </dgm:pt>
    <dgm:pt modelId="{1B350D39-85B4-4F6D-A205-C3DD24B90AD4}" type="pres">
      <dgm:prSet presAssocID="{95A0523C-5ABD-4A0B-9204-B7F022166BF1}" presName="parSh" presStyleLbl="node1" presStyleIdx="2" presStyleCnt="3"/>
      <dgm:spPr/>
    </dgm:pt>
    <dgm:pt modelId="{98343559-F5FE-4772-A960-F226E9CCEC3E}" type="pres">
      <dgm:prSet presAssocID="{95A0523C-5ABD-4A0B-9204-B7F022166BF1}" presName="desTx" presStyleLbl="fgAcc1" presStyleIdx="2" presStyleCnt="3">
        <dgm:presLayoutVars>
          <dgm:bulletEnabled val="1"/>
        </dgm:presLayoutVars>
      </dgm:prSet>
      <dgm:spPr/>
    </dgm:pt>
  </dgm:ptLst>
  <dgm:cxnLst>
    <dgm:cxn modelId="{31B63D09-ED26-45A2-80F3-754A956393E0}" srcId="{8D1B49DC-D174-4E41-8E8C-864190814B5D}" destId="{45E35520-C54A-41EC-AC0D-B8E4372CA8C7}" srcOrd="0" destOrd="0" parTransId="{7BEA06E0-5442-4E8E-B30C-2283AA4E65B6}" sibTransId="{F57B9226-28C5-4734-B414-853E271BF34D}"/>
    <dgm:cxn modelId="{9C17A30B-A1A2-4B94-9336-57539C6308E5}" type="presOf" srcId="{E51A4474-3141-4B8F-991C-C47B024702A8}" destId="{98343559-F5FE-4772-A960-F226E9CCEC3E}" srcOrd="0" destOrd="2" presId="urn:microsoft.com/office/officeart/2005/8/layout/process3"/>
    <dgm:cxn modelId="{4565C114-7B57-400A-9529-AFC4FA10DA40}" type="presOf" srcId="{7587461D-F0D6-4308-B433-AB50A02FCCA7}" destId="{98343559-F5FE-4772-A960-F226E9CCEC3E}" srcOrd="0" destOrd="0" presId="urn:microsoft.com/office/officeart/2005/8/layout/process3"/>
    <dgm:cxn modelId="{686FF718-F07A-438E-A839-CB1E1E75422F}" type="presOf" srcId="{D05B3E6B-1B1A-43DD-B6E6-A1274615BCB6}" destId="{10485AE2-BA63-42BF-B84B-55EE7D9A86F6}" srcOrd="0" destOrd="0" presId="urn:microsoft.com/office/officeart/2005/8/layout/process3"/>
    <dgm:cxn modelId="{D199BC1A-6CC5-4A17-92B7-8E627187BB12}" srcId="{D030F200-CA33-46DF-AED0-417BACB3EE6E}" destId="{8D1B49DC-D174-4E41-8E8C-864190814B5D}" srcOrd="0" destOrd="0" parTransId="{3A9C7301-5262-4D39-AA2A-F91D8193C065}" sibTransId="{5F2B9175-06F7-4DEB-9752-465BFA79DF84}"/>
    <dgm:cxn modelId="{8EF5131F-D2E6-4F31-ABA6-2FFD115EF73E}" type="presOf" srcId="{8D1B49DC-D174-4E41-8E8C-864190814B5D}" destId="{A35B7BAF-C863-4477-A779-10BA6521BF48}" srcOrd="0" destOrd="0" presId="urn:microsoft.com/office/officeart/2005/8/layout/process3"/>
    <dgm:cxn modelId="{A97FC926-33BE-4CC4-93BD-75DBF1210016}" type="presOf" srcId="{7A562635-9EDE-4671-A10D-20DB1E1FCA58}" destId="{20BBE23E-6AAC-438E-9723-2957AA215341}" srcOrd="0" destOrd="0" presId="urn:microsoft.com/office/officeart/2005/8/layout/process3"/>
    <dgm:cxn modelId="{ACA1582B-9021-4CC9-B9F5-A89D2769A57A}" type="presOf" srcId="{95A0523C-5ABD-4A0B-9204-B7F022166BF1}" destId="{1B350D39-85B4-4F6D-A205-C3DD24B90AD4}" srcOrd="1" destOrd="0" presId="urn:microsoft.com/office/officeart/2005/8/layout/process3"/>
    <dgm:cxn modelId="{6783D941-ABF5-4963-964D-C4B973BE946B}" type="presOf" srcId="{AD96BC6E-C016-4DBE-8FBC-49FFC1C94C02}" destId="{98343559-F5FE-4772-A960-F226E9CCEC3E}" srcOrd="0" destOrd="1" presId="urn:microsoft.com/office/officeart/2005/8/layout/process3"/>
    <dgm:cxn modelId="{16D0DE67-9467-4F04-9F05-995F20381628}" srcId="{7A562635-9EDE-4671-A10D-20DB1E1FCA58}" destId="{049976E4-5A1F-4AC1-8B02-7AE476961700}" srcOrd="0" destOrd="0" parTransId="{DBCDB34E-40B4-41B9-9430-784ABC2DEB4A}" sibTransId="{FA4F73F1-2F05-4600-A0B9-C3BE55C20A9F}"/>
    <dgm:cxn modelId="{FB185F4D-DBD7-4FA1-9293-780C76F87CDD}" type="presOf" srcId="{5F2B9175-06F7-4DEB-9752-465BFA79DF84}" destId="{D4E2E84B-06D7-476E-AC8D-F90F7BEEF22B}" srcOrd="0" destOrd="0" presId="urn:microsoft.com/office/officeart/2005/8/layout/process3"/>
    <dgm:cxn modelId="{1A897D73-83DE-411F-BBF9-2A29C4F3F5D7}" type="presOf" srcId="{7A562635-9EDE-4671-A10D-20DB1E1FCA58}" destId="{E8AD8310-73B7-47A8-A2DB-03D654FB1894}" srcOrd="1" destOrd="0" presId="urn:microsoft.com/office/officeart/2005/8/layout/process3"/>
    <dgm:cxn modelId="{D531C673-AC45-4BE2-8087-2104BBB382D6}" type="presOf" srcId="{D05B3E6B-1B1A-43DD-B6E6-A1274615BCB6}" destId="{000F6653-0712-4FFF-BA42-022326F8BC92}" srcOrd="1" destOrd="0" presId="urn:microsoft.com/office/officeart/2005/8/layout/process3"/>
    <dgm:cxn modelId="{8DF5FF90-144A-4ED7-9821-0ED769CCF1E6}" srcId="{95A0523C-5ABD-4A0B-9204-B7F022166BF1}" destId="{E51A4474-3141-4B8F-991C-C47B024702A8}" srcOrd="2" destOrd="0" parTransId="{F1CB7716-0B7F-4CF8-A26E-F75DA9176BC5}" sibTransId="{91B98C7B-3E09-412A-B8BB-3D6C94430153}"/>
    <dgm:cxn modelId="{D42DD991-9D06-4EF6-9C70-8BE93FBDEA08}" type="presOf" srcId="{049976E4-5A1F-4AC1-8B02-7AE476961700}" destId="{186F1307-8E3F-4706-B4EE-9C9F139BB102}" srcOrd="0" destOrd="0" presId="urn:microsoft.com/office/officeart/2005/8/layout/process3"/>
    <dgm:cxn modelId="{818A8796-8B99-4720-87AC-9A5C02E8DC19}" srcId="{95A0523C-5ABD-4A0B-9204-B7F022166BF1}" destId="{AD96BC6E-C016-4DBE-8FBC-49FFC1C94C02}" srcOrd="1" destOrd="0" parTransId="{A05E8A5E-FBCA-4943-8463-78E283C358A0}" sibTransId="{6DABD450-9193-4476-ACA9-3E890FDFBBC4}"/>
    <dgm:cxn modelId="{34BDACA4-02DB-4973-86D3-7782BEDF8AE5}" type="presOf" srcId="{8D1B49DC-D174-4E41-8E8C-864190814B5D}" destId="{036AB340-4C13-42FD-BF86-B00F53AD1983}" srcOrd="1" destOrd="0" presId="urn:microsoft.com/office/officeart/2005/8/layout/process3"/>
    <dgm:cxn modelId="{668BB9A6-A5E2-4F1A-9E08-0E923CB29275}" type="presOf" srcId="{D030F200-CA33-46DF-AED0-417BACB3EE6E}" destId="{4EAF20BE-2635-4B51-A04F-6D8B8DAA2CE8}" srcOrd="0" destOrd="0" presId="urn:microsoft.com/office/officeart/2005/8/layout/process3"/>
    <dgm:cxn modelId="{BB38B9C8-770E-4DB1-930F-C3A9B0879470}" type="presOf" srcId="{95A0523C-5ABD-4A0B-9204-B7F022166BF1}" destId="{C30B8D47-029A-4B5E-B185-628ADD8576F8}" srcOrd="0" destOrd="0" presId="urn:microsoft.com/office/officeart/2005/8/layout/process3"/>
    <dgm:cxn modelId="{726E19D6-2D1E-4E04-9D36-646D30BA35ED}" srcId="{D030F200-CA33-46DF-AED0-417BACB3EE6E}" destId="{7A562635-9EDE-4671-A10D-20DB1E1FCA58}" srcOrd="1" destOrd="0" parTransId="{2FFB2AE1-C94B-481B-82B2-72E80BF7BD3A}" sibTransId="{D05B3E6B-1B1A-43DD-B6E6-A1274615BCB6}"/>
    <dgm:cxn modelId="{5D9ABEDD-B334-4336-9A87-D4AD66D1FAE7}" srcId="{95A0523C-5ABD-4A0B-9204-B7F022166BF1}" destId="{7587461D-F0D6-4308-B433-AB50A02FCCA7}" srcOrd="0" destOrd="0" parTransId="{A52A8C23-13BC-48F7-9A06-B226230C6ACF}" sibTransId="{62589239-3EE5-46DE-AB8C-CE1915A87644}"/>
    <dgm:cxn modelId="{0D3939E4-D135-47B2-9323-25DBA900359A}" srcId="{D030F200-CA33-46DF-AED0-417BACB3EE6E}" destId="{95A0523C-5ABD-4A0B-9204-B7F022166BF1}" srcOrd="2" destOrd="0" parTransId="{4DFA5006-F5DF-4186-A12A-B7A5AD9A351F}" sibTransId="{3C6467DC-6B82-425A-9A9B-5836D1BAD8EB}"/>
    <dgm:cxn modelId="{F449B2F2-B8C6-4F55-8CA8-93E0704F1023}" type="presOf" srcId="{45E35520-C54A-41EC-AC0D-B8E4372CA8C7}" destId="{0592292E-C67D-4F00-94EA-2B400B786A06}" srcOrd="0" destOrd="0" presId="urn:microsoft.com/office/officeart/2005/8/layout/process3"/>
    <dgm:cxn modelId="{C43656FF-F730-4C4A-92F6-C2415B8CB138}" type="presOf" srcId="{5F2B9175-06F7-4DEB-9752-465BFA79DF84}" destId="{F7689461-F612-4A6E-A07F-D3DCF1099E91}" srcOrd="1" destOrd="0" presId="urn:microsoft.com/office/officeart/2005/8/layout/process3"/>
    <dgm:cxn modelId="{665F1DBE-C1D6-4831-9C73-D588C092D4E7}" type="presParOf" srcId="{4EAF20BE-2635-4B51-A04F-6D8B8DAA2CE8}" destId="{E551ADC7-800A-4DED-BEC6-A2731FAFFF7F}" srcOrd="0" destOrd="0" presId="urn:microsoft.com/office/officeart/2005/8/layout/process3"/>
    <dgm:cxn modelId="{B94640A6-24CE-450B-BA7B-33AEC3B7CE44}" type="presParOf" srcId="{E551ADC7-800A-4DED-BEC6-A2731FAFFF7F}" destId="{A35B7BAF-C863-4477-A779-10BA6521BF48}" srcOrd="0" destOrd="0" presId="urn:microsoft.com/office/officeart/2005/8/layout/process3"/>
    <dgm:cxn modelId="{F244EC3D-0390-431D-9A4A-517A542CD5F5}" type="presParOf" srcId="{E551ADC7-800A-4DED-BEC6-A2731FAFFF7F}" destId="{036AB340-4C13-42FD-BF86-B00F53AD1983}" srcOrd="1" destOrd="0" presId="urn:microsoft.com/office/officeart/2005/8/layout/process3"/>
    <dgm:cxn modelId="{7C5E054A-6806-4556-B3F0-47E1BDD47614}" type="presParOf" srcId="{E551ADC7-800A-4DED-BEC6-A2731FAFFF7F}" destId="{0592292E-C67D-4F00-94EA-2B400B786A06}" srcOrd="2" destOrd="0" presId="urn:microsoft.com/office/officeart/2005/8/layout/process3"/>
    <dgm:cxn modelId="{8335ECC6-CC74-4874-A5B0-2CEBA4422201}" type="presParOf" srcId="{4EAF20BE-2635-4B51-A04F-6D8B8DAA2CE8}" destId="{D4E2E84B-06D7-476E-AC8D-F90F7BEEF22B}" srcOrd="1" destOrd="0" presId="urn:microsoft.com/office/officeart/2005/8/layout/process3"/>
    <dgm:cxn modelId="{A39B77BB-3D6C-4AF3-8591-E0CE7E325D91}" type="presParOf" srcId="{D4E2E84B-06D7-476E-AC8D-F90F7BEEF22B}" destId="{F7689461-F612-4A6E-A07F-D3DCF1099E91}" srcOrd="0" destOrd="0" presId="urn:microsoft.com/office/officeart/2005/8/layout/process3"/>
    <dgm:cxn modelId="{7C056097-9957-4111-BFEE-CE83A356BE6C}" type="presParOf" srcId="{4EAF20BE-2635-4B51-A04F-6D8B8DAA2CE8}" destId="{4F448614-077D-43CA-BDE0-249D3C44B249}" srcOrd="2" destOrd="0" presId="urn:microsoft.com/office/officeart/2005/8/layout/process3"/>
    <dgm:cxn modelId="{DF7B3C17-C449-48AB-A74D-B9DBA7829F9D}" type="presParOf" srcId="{4F448614-077D-43CA-BDE0-249D3C44B249}" destId="{20BBE23E-6AAC-438E-9723-2957AA215341}" srcOrd="0" destOrd="0" presId="urn:microsoft.com/office/officeart/2005/8/layout/process3"/>
    <dgm:cxn modelId="{81DDBD2A-C8F8-489D-9A4B-0680060DB111}" type="presParOf" srcId="{4F448614-077D-43CA-BDE0-249D3C44B249}" destId="{E8AD8310-73B7-47A8-A2DB-03D654FB1894}" srcOrd="1" destOrd="0" presId="urn:microsoft.com/office/officeart/2005/8/layout/process3"/>
    <dgm:cxn modelId="{780A7C1E-65C6-42C5-AD94-C5AEC97BF7D8}" type="presParOf" srcId="{4F448614-077D-43CA-BDE0-249D3C44B249}" destId="{186F1307-8E3F-4706-B4EE-9C9F139BB102}" srcOrd="2" destOrd="0" presId="urn:microsoft.com/office/officeart/2005/8/layout/process3"/>
    <dgm:cxn modelId="{6A688E58-B2A1-457E-9F0A-57A374A6FC19}" type="presParOf" srcId="{4EAF20BE-2635-4B51-A04F-6D8B8DAA2CE8}" destId="{10485AE2-BA63-42BF-B84B-55EE7D9A86F6}" srcOrd="3" destOrd="0" presId="urn:microsoft.com/office/officeart/2005/8/layout/process3"/>
    <dgm:cxn modelId="{EE294B81-CDCC-49B6-9E35-CD774A2AC521}" type="presParOf" srcId="{10485AE2-BA63-42BF-B84B-55EE7D9A86F6}" destId="{000F6653-0712-4FFF-BA42-022326F8BC92}" srcOrd="0" destOrd="0" presId="urn:microsoft.com/office/officeart/2005/8/layout/process3"/>
    <dgm:cxn modelId="{4D5E92CD-B98C-46B6-B8B5-367C62D1FAD3}" type="presParOf" srcId="{4EAF20BE-2635-4B51-A04F-6D8B8DAA2CE8}" destId="{E399E88A-46F2-4F9F-9E5F-A05A5195281A}" srcOrd="4" destOrd="0" presId="urn:microsoft.com/office/officeart/2005/8/layout/process3"/>
    <dgm:cxn modelId="{5CC76E21-B2A3-4ABB-837E-DF9B49CE6F51}" type="presParOf" srcId="{E399E88A-46F2-4F9F-9E5F-A05A5195281A}" destId="{C30B8D47-029A-4B5E-B185-628ADD8576F8}" srcOrd="0" destOrd="0" presId="urn:microsoft.com/office/officeart/2005/8/layout/process3"/>
    <dgm:cxn modelId="{E0355D41-F063-4FAC-A0BA-16B7DAEA8391}" type="presParOf" srcId="{E399E88A-46F2-4F9F-9E5F-A05A5195281A}" destId="{1B350D39-85B4-4F6D-A205-C3DD24B90AD4}" srcOrd="1" destOrd="0" presId="urn:microsoft.com/office/officeart/2005/8/layout/process3"/>
    <dgm:cxn modelId="{703660F5-0B21-4D00-B51F-7ACA0432EC8E}" type="presParOf" srcId="{E399E88A-46F2-4F9F-9E5F-A05A5195281A}" destId="{98343559-F5FE-4772-A960-F226E9CCEC3E}"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F7A891C-1327-4A09-8B46-A959B359D9C3}" type="doc">
      <dgm:prSet loTypeId="urn:microsoft.com/office/officeart/2005/8/layout/rings+Icon" loCatId="relationship" qsTypeId="urn:microsoft.com/office/officeart/2005/8/quickstyle/simple1" qsCatId="simple" csTypeId="urn:microsoft.com/office/officeart/2005/8/colors/accent5_3" csCatId="accent5" phldr="1"/>
      <dgm:spPr/>
      <dgm:t>
        <a:bodyPr/>
        <a:lstStyle/>
        <a:p>
          <a:endParaRPr lang="en-US"/>
        </a:p>
      </dgm:t>
    </dgm:pt>
    <dgm:pt modelId="{99C29CCE-9173-4538-9FA2-0F0255092F2C}">
      <dgm:prSet phldrT="[Text]" phldr="0"/>
      <dgm:spPr/>
      <dgm:t>
        <a:bodyPr/>
        <a:lstStyle/>
        <a:p>
          <a:r>
            <a:rPr lang="en-US" dirty="0"/>
            <a:t>File Exemption Request</a:t>
          </a:r>
        </a:p>
      </dgm:t>
    </dgm:pt>
    <dgm:pt modelId="{CEC839C7-D016-4748-BD01-1179B8192AEE}" type="parTrans" cxnId="{550392D8-7C44-4955-AED9-A442C0A177AF}">
      <dgm:prSet/>
      <dgm:spPr/>
      <dgm:t>
        <a:bodyPr/>
        <a:lstStyle/>
        <a:p>
          <a:endParaRPr lang="en-US"/>
        </a:p>
      </dgm:t>
    </dgm:pt>
    <dgm:pt modelId="{931934E8-F30C-400D-AAC9-31BC3D9AAAA2}" type="sibTrans" cxnId="{550392D8-7C44-4955-AED9-A442C0A177AF}">
      <dgm:prSet/>
      <dgm:spPr/>
      <dgm:t>
        <a:bodyPr/>
        <a:lstStyle/>
        <a:p>
          <a:endParaRPr lang="en-US"/>
        </a:p>
      </dgm:t>
    </dgm:pt>
    <dgm:pt modelId="{D0BABAD5-C409-4891-A425-91FBEFB02442}">
      <dgm:prSet phldrT="[Text]" phldr="0"/>
      <dgm:spPr>
        <a:solidFill>
          <a:srgbClr val="FFC000"/>
        </a:solidFill>
      </dgm:spPr>
      <dgm:t>
        <a:bodyPr/>
        <a:lstStyle/>
        <a:p>
          <a:endParaRPr lang="en-US" dirty="0">
            <a:solidFill>
              <a:srgbClr val="000000"/>
            </a:solidFill>
          </a:endParaRPr>
        </a:p>
        <a:p>
          <a:r>
            <a:rPr lang="en-US" dirty="0">
              <a:solidFill>
                <a:srgbClr val="000000"/>
              </a:solidFill>
            </a:rPr>
            <a:t>File new application (or program add)</a:t>
          </a:r>
        </a:p>
      </dgm:t>
    </dgm:pt>
    <dgm:pt modelId="{5E60B106-D7D2-4104-B674-09E5270C39E8}" type="parTrans" cxnId="{508F7310-D2D4-4FD3-8CFD-49E04789DBC5}">
      <dgm:prSet/>
      <dgm:spPr/>
      <dgm:t>
        <a:bodyPr/>
        <a:lstStyle/>
        <a:p>
          <a:endParaRPr lang="en-US"/>
        </a:p>
      </dgm:t>
    </dgm:pt>
    <dgm:pt modelId="{BB201AAE-1FC5-43B9-960D-F95FB715F514}" type="sibTrans" cxnId="{508F7310-D2D4-4FD3-8CFD-49E04789DBC5}">
      <dgm:prSet/>
      <dgm:spPr/>
      <dgm:t>
        <a:bodyPr/>
        <a:lstStyle/>
        <a:p>
          <a:endParaRPr lang="en-US"/>
        </a:p>
      </dgm:t>
    </dgm:pt>
    <dgm:pt modelId="{0659B644-C495-4966-A6D4-785F2473EAC6}">
      <dgm:prSet phldrT="[Text]" phldr="0"/>
      <dgm:spPr/>
      <dgm:t>
        <a:bodyPr/>
        <a:lstStyle/>
        <a:p>
          <a:r>
            <a:rPr lang="en-US" dirty="0"/>
            <a:t>Appeal the termination</a:t>
          </a:r>
        </a:p>
      </dgm:t>
    </dgm:pt>
    <dgm:pt modelId="{8EFD01E0-1ABE-4ED4-B4EC-8828B6848034}" type="parTrans" cxnId="{533A3D6C-1A07-4D63-8EFC-5D8FACEB17CF}">
      <dgm:prSet/>
      <dgm:spPr/>
      <dgm:t>
        <a:bodyPr/>
        <a:lstStyle/>
        <a:p>
          <a:endParaRPr lang="en-US"/>
        </a:p>
      </dgm:t>
    </dgm:pt>
    <dgm:pt modelId="{E1CCE5B5-D0C0-4CB1-8768-7A04C86F1079}" type="sibTrans" cxnId="{533A3D6C-1A07-4D63-8EFC-5D8FACEB17CF}">
      <dgm:prSet/>
      <dgm:spPr/>
      <dgm:t>
        <a:bodyPr/>
        <a:lstStyle/>
        <a:p>
          <a:endParaRPr lang="en-US"/>
        </a:p>
      </dgm:t>
    </dgm:pt>
    <dgm:pt modelId="{17D94B14-26CF-4E56-B5C9-7277F01F03FB}" type="pres">
      <dgm:prSet presAssocID="{1F7A891C-1327-4A09-8B46-A959B359D9C3}" presName="Name0" presStyleCnt="0">
        <dgm:presLayoutVars>
          <dgm:chMax val="7"/>
          <dgm:dir/>
          <dgm:resizeHandles val="exact"/>
        </dgm:presLayoutVars>
      </dgm:prSet>
      <dgm:spPr/>
    </dgm:pt>
    <dgm:pt modelId="{1A503FD4-9FFF-427F-9FA3-C4DB1CCB74D0}" type="pres">
      <dgm:prSet presAssocID="{1F7A891C-1327-4A09-8B46-A959B359D9C3}" presName="ellipse1" presStyleLbl="vennNode1" presStyleIdx="0" presStyleCnt="3" custLinFactNeighborX="6318" custLinFactNeighborY="884">
        <dgm:presLayoutVars>
          <dgm:bulletEnabled val="1"/>
        </dgm:presLayoutVars>
      </dgm:prSet>
      <dgm:spPr/>
    </dgm:pt>
    <dgm:pt modelId="{9C7BEF60-7E96-42B2-B49F-510848310D5A}" type="pres">
      <dgm:prSet presAssocID="{1F7A891C-1327-4A09-8B46-A959B359D9C3}" presName="ellipse2" presStyleLbl="vennNode1" presStyleIdx="1" presStyleCnt="3">
        <dgm:presLayoutVars>
          <dgm:bulletEnabled val="1"/>
        </dgm:presLayoutVars>
      </dgm:prSet>
      <dgm:spPr/>
    </dgm:pt>
    <dgm:pt modelId="{D2B65D6B-CEEA-4B10-94A3-A094DDE1DF8C}" type="pres">
      <dgm:prSet presAssocID="{1F7A891C-1327-4A09-8B46-A959B359D9C3}" presName="ellipse3" presStyleLbl="vennNode1" presStyleIdx="2" presStyleCnt="3" custLinFactNeighborX="-8313" custLinFactNeighborY="884">
        <dgm:presLayoutVars>
          <dgm:bulletEnabled val="1"/>
        </dgm:presLayoutVars>
      </dgm:prSet>
      <dgm:spPr/>
    </dgm:pt>
  </dgm:ptLst>
  <dgm:cxnLst>
    <dgm:cxn modelId="{0B8AD801-EEE9-4F4C-A0D9-272873561885}" type="presOf" srcId="{0659B644-C495-4966-A6D4-785F2473EAC6}" destId="{D2B65D6B-CEEA-4B10-94A3-A094DDE1DF8C}" srcOrd="0" destOrd="0" presId="urn:microsoft.com/office/officeart/2005/8/layout/rings+Icon"/>
    <dgm:cxn modelId="{508F7310-D2D4-4FD3-8CFD-49E04789DBC5}" srcId="{1F7A891C-1327-4A09-8B46-A959B359D9C3}" destId="{D0BABAD5-C409-4891-A425-91FBEFB02442}" srcOrd="1" destOrd="0" parTransId="{5E60B106-D7D2-4104-B674-09E5270C39E8}" sibTransId="{BB201AAE-1FC5-43B9-960D-F95FB715F514}"/>
    <dgm:cxn modelId="{074AFC20-F91F-485B-9F6F-0D687CC8B1B4}" type="presOf" srcId="{99C29CCE-9173-4538-9FA2-0F0255092F2C}" destId="{1A503FD4-9FFF-427F-9FA3-C4DB1CCB74D0}" srcOrd="0" destOrd="0" presId="urn:microsoft.com/office/officeart/2005/8/layout/rings+Icon"/>
    <dgm:cxn modelId="{63E7AF5B-C665-4CAA-B04E-36683E188644}" type="presOf" srcId="{1F7A891C-1327-4A09-8B46-A959B359D9C3}" destId="{17D94B14-26CF-4E56-B5C9-7277F01F03FB}" srcOrd="0" destOrd="0" presId="urn:microsoft.com/office/officeart/2005/8/layout/rings+Icon"/>
    <dgm:cxn modelId="{533A3D6C-1A07-4D63-8EFC-5D8FACEB17CF}" srcId="{1F7A891C-1327-4A09-8B46-A959B359D9C3}" destId="{0659B644-C495-4966-A6D4-785F2473EAC6}" srcOrd="2" destOrd="0" parTransId="{8EFD01E0-1ABE-4ED4-B4EC-8828B6848034}" sibTransId="{E1CCE5B5-D0C0-4CB1-8768-7A04C86F1079}"/>
    <dgm:cxn modelId="{66B8FD79-E14C-4F1B-A1A5-FDC1B1EE9B36}" type="presOf" srcId="{D0BABAD5-C409-4891-A425-91FBEFB02442}" destId="{9C7BEF60-7E96-42B2-B49F-510848310D5A}" srcOrd="0" destOrd="0" presId="urn:microsoft.com/office/officeart/2005/8/layout/rings+Icon"/>
    <dgm:cxn modelId="{550392D8-7C44-4955-AED9-A442C0A177AF}" srcId="{1F7A891C-1327-4A09-8B46-A959B359D9C3}" destId="{99C29CCE-9173-4538-9FA2-0F0255092F2C}" srcOrd="0" destOrd="0" parTransId="{CEC839C7-D016-4748-BD01-1179B8192AEE}" sibTransId="{931934E8-F30C-400D-AAC9-31BC3D9AAAA2}"/>
    <dgm:cxn modelId="{CC3F9074-B2EB-4BFA-B4A1-E12954DC4363}" type="presParOf" srcId="{17D94B14-26CF-4E56-B5C9-7277F01F03FB}" destId="{1A503FD4-9FFF-427F-9FA3-C4DB1CCB74D0}" srcOrd="0" destOrd="0" presId="urn:microsoft.com/office/officeart/2005/8/layout/rings+Icon"/>
    <dgm:cxn modelId="{33CFFD60-1CFA-4EF1-992F-2EFFF3529EFA}" type="presParOf" srcId="{17D94B14-26CF-4E56-B5C9-7277F01F03FB}" destId="{9C7BEF60-7E96-42B2-B49F-510848310D5A}" srcOrd="1" destOrd="0" presId="urn:microsoft.com/office/officeart/2005/8/layout/rings+Icon"/>
    <dgm:cxn modelId="{81BA62EF-AF3C-4F17-9286-A277BB652C39}" type="presParOf" srcId="{17D94B14-26CF-4E56-B5C9-7277F01F03FB}" destId="{D2B65D6B-CEEA-4B10-94A3-A094DDE1DF8C}"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F7A891C-1327-4A09-8B46-A959B359D9C3}" type="doc">
      <dgm:prSet loTypeId="urn:microsoft.com/office/officeart/2005/8/layout/rings+Icon" loCatId="relationship" qsTypeId="urn:microsoft.com/office/officeart/2005/8/quickstyle/simple1" qsCatId="simple" csTypeId="urn:microsoft.com/office/officeart/2005/8/colors/accent5_3" csCatId="accent5" phldr="1"/>
      <dgm:spPr/>
      <dgm:t>
        <a:bodyPr/>
        <a:lstStyle/>
        <a:p>
          <a:endParaRPr lang="en-US"/>
        </a:p>
      </dgm:t>
    </dgm:pt>
    <dgm:pt modelId="{99C29CCE-9173-4538-9FA2-0F0255092F2C}">
      <dgm:prSet phldrT="[Text]" phldr="0"/>
      <dgm:spPr/>
      <dgm:t>
        <a:bodyPr/>
        <a:lstStyle/>
        <a:p>
          <a:r>
            <a:rPr lang="en-US" dirty="0"/>
            <a:t>File Exemption Request</a:t>
          </a:r>
        </a:p>
      </dgm:t>
    </dgm:pt>
    <dgm:pt modelId="{CEC839C7-D016-4748-BD01-1179B8192AEE}" type="parTrans" cxnId="{550392D8-7C44-4955-AED9-A442C0A177AF}">
      <dgm:prSet/>
      <dgm:spPr/>
      <dgm:t>
        <a:bodyPr/>
        <a:lstStyle/>
        <a:p>
          <a:endParaRPr lang="en-US"/>
        </a:p>
      </dgm:t>
    </dgm:pt>
    <dgm:pt modelId="{931934E8-F30C-400D-AAC9-31BC3D9AAAA2}" type="sibTrans" cxnId="{550392D8-7C44-4955-AED9-A442C0A177AF}">
      <dgm:prSet/>
      <dgm:spPr/>
      <dgm:t>
        <a:bodyPr/>
        <a:lstStyle/>
        <a:p>
          <a:endParaRPr lang="en-US"/>
        </a:p>
      </dgm:t>
    </dgm:pt>
    <dgm:pt modelId="{D0BABAD5-C409-4891-A425-91FBEFB02442}">
      <dgm:prSet phldrT="[Text]" phldr="0"/>
      <dgm:spPr/>
      <dgm:t>
        <a:bodyPr/>
        <a:lstStyle/>
        <a:p>
          <a:endParaRPr lang="en-US" dirty="0"/>
        </a:p>
        <a:p>
          <a:r>
            <a:rPr lang="en-US" dirty="0"/>
            <a:t>File new application (or program add)</a:t>
          </a:r>
        </a:p>
      </dgm:t>
    </dgm:pt>
    <dgm:pt modelId="{5E60B106-D7D2-4104-B674-09E5270C39E8}" type="parTrans" cxnId="{508F7310-D2D4-4FD3-8CFD-49E04789DBC5}">
      <dgm:prSet/>
      <dgm:spPr/>
      <dgm:t>
        <a:bodyPr/>
        <a:lstStyle/>
        <a:p>
          <a:endParaRPr lang="en-US"/>
        </a:p>
      </dgm:t>
    </dgm:pt>
    <dgm:pt modelId="{BB201AAE-1FC5-43B9-960D-F95FB715F514}" type="sibTrans" cxnId="{508F7310-D2D4-4FD3-8CFD-49E04789DBC5}">
      <dgm:prSet/>
      <dgm:spPr/>
      <dgm:t>
        <a:bodyPr/>
        <a:lstStyle/>
        <a:p>
          <a:endParaRPr lang="en-US"/>
        </a:p>
      </dgm:t>
    </dgm:pt>
    <dgm:pt modelId="{0659B644-C495-4966-A6D4-785F2473EAC6}">
      <dgm:prSet phldrT="[Text]" phldr="0"/>
      <dgm:spPr>
        <a:solidFill>
          <a:srgbClr val="FFC000"/>
        </a:solidFill>
      </dgm:spPr>
      <dgm:t>
        <a:bodyPr/>
        <a:lstStyle/>
        <a:p>
          <a:r>
            <a:rPr lang="en-US" dirty="0"/>
            <a:t>Appeal the termination</a:t>
          </a:r>
        </a:p>
      </dgm:t>
    </dgm:pt>
    <dgm:pt modelId="{8EFD01E0-1ABE-4ED4-B4EC-8828B6848034}" type="parTrans" cxnId="{533A3D6C-1A07-4D63-8EFC-5D8FACEB17CF}">
      <dgm:prSet/>
      <dgm:spPr/>
      <dgm:t>
        <a:bodyPr/>
        <a:lstStyle/>
        <a:p>
          <a:endParaRPr lang="en-US"/>
        </a:p>
      </dgm:t>
    </dgm:pt>
    <dgm:pt modelId="{E1CCE5B5-D0C0-4CB1-8768-7A04C86F1079}" type="sibTrans" cxnId="{533A3D6C-1A07-4D63-8EFC-5D8FACEB17CF}">
      <dgm:prSet/>
      <dgm:spPr/>
      <dgm:t>
        <a:bodyPr/>
        <a:lstStyle/>
        <a:p>
          <a:endParaRPr lang="en-US"/>
        </a:p>
      </dgm:t>
    </dgm:pt>
    <dgm:pt modelId="{17D94B14-26CF-4E56-B5C9-7277F01F03FB}" type="pres">
      <dgm:prSet presAssocID="{1F7A891C-1327-4A09-8B46-A959B359D9C3}" presName="Name0" presStyleCnt="0">
        <dgm:presLayoutVars>
          <dgm:chMax val="7"/>
          <dgm:dir/>
          <dgm:resizeHandles val="exact"/>
        </dgm:presLayoutVars>
      </dgm:prSet>
      <dgm:spPr/>
    </dgm:pt>
    <dgm:pt modelId="{1A503FD4-9FFF-427F-9FA3-C4DB1CCB74D0}" type="pres">
      <dgm:prSet presAssocID="{1F7A891C-1327-4A09-8B46-A959B359D9C3}" presName="ellipse1" presStyleLbl="vennNode1" presStyleIdx="0" presStyleCnt="3" custLinFactNeighborX="6318" custLinFactNeighborY="884">
        <dgm:presLayoutVars>
          <dgm:bulletEnabled val="1"/>
        </dgm:presLayoutVars>
      </dgm:prSet>
      <dgm:spPr/>
    </dgm:pt>
    <dgm:pt modelId="{9C7BEF60-7E96-42B2-B49F-510848310D5A}" type="pres">
      <dgm:prSet presAssocID="{1F7A891C-1327-4A09-8B46-A959B359D9C3}" presName="ellipse2" presStyleLbl="vennNode1" presStyleIdx="1" presStyleCnt="3">
        <dgm:presLayoutVars>
          <dgm:bulletEnabled val="1"/>
        </dgm:presLayoutVars>
      </dgm:prSet>
      <dgm:spPr/>
    </dgm:pt>
    <dgm:pt modelId="{D2B65D6B-CEEA-4B10-94A3-A094DDE1DF8C}" type="pres">
      <dgm:prSet presAssocID="{1F7A891C-1327-4A09-8B46-A959B359D9C3}" presName="ellipse3" presStyleLbl="vennNode1" presStyleIdx="2" presStyleCnt="3" custLinFactNeighborX="-8313" custLinFactNeighborY="884">
        <dgm:presLayoutVars>
          <dgm:bulletEnabled val="1"/>
        </dgm:presLayoutVars>
      </dgm:prSet>
      <dgm:spPr/>
    </dgm:pt>
  </dgm:ptLst>
  <dgm:cxnLst>
    <dgm:cxn modelId="{0B8AD801-EEE9-4F4C-A0D9-272873561885}" type="presOf" srcId="{0659B644-C495-4966-A6D4-785F2473EAC6}" destId="{D2B65D6B-CEEA-4B10-94A3-A094DDE1DF8C}" srcOrd="0" destOrd="0" presId="urn:microsoft.com/office/officeart/2005/8/layout/rings+Icon"/>
    <dgm:cxn modelId="{508F7310-D2D4-4FD3-8CFD-49E04789DBC5}" srcId="{1F7A891C-1327-4A09-8B46-A959B359D9C3}" destId="{D0BABAD5-C409-4891-A425-91FBEFB02442}" srcOrd="1" destOrd="0" parTransId="{5E60B106-D7D2-4104-B674-09E5270C39E8}" sibTransId="{BB201AAE-1FC5-43B9-960D-F95FB715F514}"/>
    <dgm:cxn modelId="{074AFC20-F91F-485B-9F6F-0D687CC8B1B4}" type="presOf" srcId="{99C29CCE-9173-4538-9FA2-0F0255092F2C}" destId="{1A503FD4-9FFF-427F-9FA3-C4DB1CCB74D0}" srcOrd="0" destOrd="0" presId="urn:microsoft.com/office/officeart/2005/8/layout/rings+Icon"/>
    <dgm:cxn modelId="{63E7AF5B-C665-4CAA-B04E-36683E188644}" type="presOf" srcId="{1F7A891C-1327-4A09-8B46-A959B359D9C3}" destId="{17D94B14-26CF-4E56-B5C9-7277F01F03FB}" srcOrd="0" destOrd="0" presId="urn:microsoft.com/office/officeart/2005/8/layout/rings+Icon"/>
    <dgm:cxn modelId="{533A3D6C-1A07-4D63-8EFC-5D8FACEB17CF}" srcId="{1F7A891C-1327-4A09-8B46-A959B359D9C3}" destId="{0659B644-C495-4966-A6D4-785F2473EAC6}" srcOrd="2" destOrd="0" parTransId="{8EFD01E0-1ABE-4ED4-B4EC-8828B6848034}" sibTransId="{E1CCE5B5-D0C0-4CB1-8768-7A04C86F1079}"/>
    <dgm:cxn modelId="{66B8FD79-E14C-4F1B-A1A5-FDC1B1EE9B36}" type="presOf" srcId="{D0BABAD5-C409-4891-A425-91FBEFB02442}" destId="{9C7BEF60-7E96-42B2-B49F-510848310D5A}" srcOrd="0" destOrd="0" presId="urn:microsoft.com/office/officeart/2005/8/layout/rings+Icon"/>
    <dgm:cxn modelId="{550392D8-7C44-4955-AED9-A442C0A177AF}" srcId="{1F7A891C-1327-4A09-8B46-A959B359D9C3}" destId="{99C29CCE-9173-4538-9FA2-0F0255092F2C}" srcOrd="0" destOrd="0" parTransId="{CEC839C7-D016-4748-BD01-1179B8192AEE}" sibTransId="{931934E8-F30C-400D-AAC9-31BC3D9AAAA2}"/>
    <dgm:cxn modelId="{CC3F9074-B2EB-4BFA-B4A1-E12954DC4363}" type="presParOf" srcId="{17D94B14-26CF-4E56-B5C9-7277F01F03FB}" destId="{1A503FD4-9FFF-427F-9FA3-C4DB1CCB74D0}" srcOrd="0" destOrd="0" presId="urn:microsoft.com/office/officeart/2005/8/layout/rings+Icon"/>
    <dgm:cxn modelId="{33CFFD60-1CFA-4EF1-992F-2EFFF3529EFA}" type="presParOf" srcId="{17D94B14-26CF-4E56-B5C9-7277F01F03FB}" destId="{9C7BEF60-7E96-42B2-B49F-510848310D5A}" srcOrd="1" destOrd="0" presId="urn:microsoft.com/office/officeart/2005/8/layout/rings+Icon"/>
    <dgm:cxn modelId="{81BA62EF-AF3C-4F17-9286-A277BB652C39}" type="presParOf" srcId="{17D94B14-26CF-4E56-B5C9-7277F01F03FB}" destId="{D2B65D6B-CEEA-4B10-94A3-A094DDE1DF8C}"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1C74FAF-65ED-4D7E-BAEF-80996B997B63}"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24C6DBF7-EBBF-4936-848E-98CF8ECC3DD2}">
      <dgm:prSet phldrT="[Text]" phldr="0" custT="1"/>
      <dgm:spPr/>
      <dgm:t>
        <a:bodyPr/>
        <a:lstStyle/>
        <a:p>
          <a:r>
            <a:rPr lang="en-US" sz="2000" dirty="0"/>
            <a:t>Meeting</a:t>
          </a:r>
        </a:p>
      </dgm:t>
    </dgm:pt>
    <dgm:pt modelId="{D06EC106-A23E-4042-AE66-B901AF423299}" type="parTrans" cxnId="{20DA4FC7-32AC-42C7-AFE0-41230516E381}">
      <dgm:prSet/>
      <dgm:spPr/>
      <dgm:t>
        <a:bodyPr/>
        <a:lstStyle/>
        <a:p>
          <a:endParaRPr lang="en-US"/>
        </a:p>
      </dgm:t>
    </dgm:pt>
    <dgm:pt modelId="{F227CBC9-9794-466E-AEB9-9C5D8251EFD9}" type="sibTrans" cxnId="{20DA4FC7-32AC-42C7-AFE0-41230516E381}">
      <dgm:prSet/>
      <dgm:spPr/>
      <dgm:t>
        <a:bodyPr/>
        <a:lstStyle/>
        <a:p>
          <a:endParaRPr lang="en-US"/>
        </a:p>
      </dgm:t>
    </dgm:pt>
    <dgm:pt modelId="{A6551C80-DB4F-42B2-9273-F3EFF76F8946}">
      <dgm:prSet custT="1"/>
      <dgm:spPr/>
      <dgm:t>
        <a:bodyPr/>
        <a:lstStyle/>
        <a:p>
          <a:r>
            <a:rPr lang="en-US" sz="2000" dirty="0"/>
            <a:t>Exempt</a:t>
          </a:r>
        </a:p>
      </dgm:t>
    </dgm:pt>
    <dgm:pt modelId="{E13A1173-EE01-4EF2-9360-FBB0EE1A5D75}" type="parTrans" cxnId="{B446167A-EAB0-4639-B631-A9940EC0C8AE}">
      <dgm:prSet/>
      <dgm:spPr/>
      <dgm:t>
        <a:bodyPr/>
        <a:lstStyle/>
        <a:p>
          <a:endParaRPr lang="en-US"/>
        </a:p>
      </dgm:t>
    </dgm:pt>
    <dgm:pt modelId="{52A34D16-7196-4AC9-8333-3AAAF910C3D0}" type="sibTrans" cxnId="{B446167A-EAB0-4639-B631-A9940EC0C8AE}">
      <dgm:prSet/>
      <dgm:spPr/>
      <dgm:t>
        <a:bodyPr/>
        <a:lstStyle/>
        <a:p>
          <a:endParaRPr lang="en-US"/>
        </a:p>
      </dgm:t>
    </dgm:pt>
    <dgm:pt modelId="{7C207216-5213-4971-A1A1-483C854D00DD}">
      <dgm:prSet custT="1"/>
      <dgm:spPr/>
      <dgm:t>
        <a:bodyPr/>
        <a:lstStyle/>
        <a:p>
          <a:r>
            <a:rPr lang="en-US" sz="1600" dirty="0"/>
            <a:t>No exemption request submitted, but there was good cause for not submitting it</a:t>
          </a:r>
        </a:p>
      </dgm:t>
    </dgm:pt>
    <dgm:pt modelId="{6E0B2B17-C0CF-4C13-9D19-AE69572590AF}" type="parTrans" cxnId="{FF406B15-D65B-4C87-9977-C06497C42693}">
      <dgm:prSet/>
      <dgm:spPr/>
      <dgm:t>
        <a:bodyPr/>
        <a:lstStyle/>
        <a:p>
          <a:endParaRPr lang="en-US"/>
        </a:p>
      </dgm:t>
    </dgm:pt>
    <dgm:pt modelId="{D1821C08-53C1-4C45-AC98-17B8B000769E}" type="sibTrans" cxnId="{FF406B15-D65B-4C87-9977-C06497C42693}">
      <dgm:prSet/>
      <dgm:spPr/>
      <dgm:t>
        <a:bodyPr/>
        <a:lstStyle/>
        <a:p>
          <a:endParaRPr lang="en-US"/>
        </a:p>
      </dgm:t>
    </dgm:pt>
    <dgm:pt modelId="{35BD22F3-6E68-4207-94F1-9FABDB5BF13B}">
      <dgm:prSet phldrT="[Text]" phldr="0" custT="1"/>
      <dgm:spPr/>
      <dgm:t>
        <a:bodyPr/>
        <a:lstStyle/>
        <a:p>
          <a:r>
            <a:rPr lang="en-US" sz="1600" dirty="0"/>
            <a:t>Strikes given for months when work activity requirements was met</a:t>
          </a:r>
        </a:p>
      </dgm:t>
    </dgm:pt>
    <dgm:pt modelId="{75AB7D94-FA5E-4294-9A68-9B000FE4D66A}" type="parTrans" cxnId="{0EFC4880-85DB-478D-98A7-0B0FF908ADB7}">
      <dgm:prSet/>
      <dgm:spPr/>
      <dgm:t>
        <a:bodyPr/>
        <a:lstStyle/>
        <a:p>
          <a:endParaRPr lang="en-US"/>
        </a:p>
      </dgm:t>
    </dgm:pt>
    <dgm:pt modelId="{4BFAC761-CA1C-4DF8-92FB-CB10AA81F6A8}" type="sibTrans" cxnId="{0EFC4880-85DB-478D-98A7-0B0FF908ADB7}">
      <dgm:prSet/>
      <dgm:spPr/>
      <dgm:t>
        <a:bodyPr/>
        <a:lstStyle/>
        <a:p>
          <a:endParaRPr lang="en-US"/>
        </a:p>
      </dgm:t>
    </dgm:pt>
    <dgm:pt modelId="{B3808063-16A7-4373-8438-7D710FE05AC2}">
      <dgm:prSet phldrT="[Text]" phldr="0" custT="1"/>
      <dgm:spPr/>
      <dgm:t>
        <a:bodyPr/>
        <a:lstStyle/>
        <a:p>
          <a:r>
            <a:rPr lang="en-US" sz="1600" dirty="0"/>
            <a:t>regardless of whether that was reported</a:t>
          </a:r>
        </a:p>
      </dgm:t>
    </dgm:pt>
    <dgm:pt modelId="{87A1A945-B4BF-4E6F-8189-E2027C16B7A7}" type="parTrans" cxnId="{6507F3FD-99CF-4683-9DF6-3FF5C6BC0D6F}">
      <dgm:prSet/>
      <dgm:spPr/>
      <dgm:t>
        <a:bodyPr/>
        <a:lstStyle/>
        <a:p>
          <a:endParaRPr lang="en-US"/>
        </a:p>
      </dgm:t>
    </dgm:pt>
    <dgm:pt modelId="{417AE6A1-C001-4B4E-AB0D-B0C9E94264CA}" type="sibTrans" cxnId="{6507F3FD-99CF-4683-9DF6-3FF5C6BC0D6F}">
      <dgm:prSet/>
      <dgm:spPr/>
      <dgm:t>
        <a:bodyPr/>
        <a:lstStyle/>
        <a:p>
          <a:endParaRPr lang="en-US"/>
        </a:p>
      </dgm:t>
    </dgm:pt>
    <dgm:pt modelId="{3D9A9813-295A-4152-84F7-F162498698D9}">
      <dgm:prSet custT="1"/>
      <dgm:spPr/>
      <dgm:t>
        <a:bodyPr/>
        <a:lstStyle/>
        <a:p>
          <a:r>
            <a:rPr lang="en-US" sz="1600" dirty="0"/>
            <a:t>Exemption submitted before termination but was either never processed or denied; or</a:t>
          </a:r>
        </a:p>
      </dgm:t>
    </dgm:pt>
    <dgm:pt modelId="{F9EFF2C3-C794-4F26-91DD-1474D3556CC1}" type="parTrans" cxnId="{FE56736D-C87E-4C2D-81C6-7A0E1F1EAD8B}">
      <dgm:prSet/>
      <dgm:spPr/>
      <dgm:t>
        <a:bodyPr/>
        <a:lstStyle/>
        <a:p>
          <a:endParaRPr lang="en-US"/>
        </a:p>
      </dgm:t>
    </dgm:pt>
    <dgm:pt modelId="{8FBA963D-1261-4592-AA37-3221BA7B8CD7}" type="sibTrans" cxnId="{FE56736D-C87E-4C2D-81C6-7A0E1F1EAD8B}">
      <dgm:prSet/>
      <dgm:spPr/>
      <dgm:t>
        <a:bodyPr/>
        <a:lstStyle/>
        <a:p>
          <a:endParaRPr lang="en-US"/>
        </a:p>
      </dgm:t>
    </dgm:pt>
    <dgm:pt modelId="{C8E8A1F0-AC68-4B39-B753-11BBE357517A}" type="pres">
      <dgm:prSet presAssocID="{A1C74FAF-65ED-4D7E-BAEF-80996B997B63}" presName="linear" presStyleCnt="0">
        <dgm:presLayoutVars>
          <dgm:animLvl val="lvl"/>
          <dgm:resizeHandles val="exact"/>
        </dgm:presLayoutVars>
      </dgm:prSet>
      <dgm:spPr/>
    </dgm:pt>
    <dgm:pt modelId="{26C86F66-C36B-4668-94C3-4CCB268BAF4B}" type="pres">
      <dgm:prSet presAssocID="{24C6DBF7-EBBF-4936-848E-98CF8ECC3DD2}" presName="parentText" presStyleLbl="node1" presStyleIdx="0" presStyleCnt="2">
        <dgm:presLayoutVars>
          <dgm:chMax val="0"/>
          <dgm:bulletEnabled val="1"/>
        </dgm:presLayoutVars>
      </dgm:prSet>
      <dgm:spPr/>
    </dgm:pt>
    <dgm:pt modelId="{8DCDAAC0-35BC-4D76-A43A-30A569AD4667}" type="pres">
      <dgm:prSet presAssocID="{24C6DBF7-EBBF-4936-848E-98CF8ECC3DD2}" presName="childText" presStyleLbl="revTx" presStyleIdx="0" presStyleCnt="2">
        <dgm:presLayoutVars>
          <dgm:bulletEnabled val="1"/>
        </dgm:presLayoutVars>
      </dgm:prSet>
      <dgm:spPr/>
    </dgm:pt>
    <dgm:pt modelId="{2B3E8095-DDB9-4132-B1FC-88D46C34F51D}" type="pres">
      <dgm:prSet presAssocID="{A6551C80-DB4F-42B2-9273-F3EFF76F8946}" presName="parentText" presStyleLbl="node1" presStyleIdx="1" presStyleCnt="2">
        <dgm:presLayoutVars>
          <dgm:chMax val="0"/>
          <dgm:bulletEnabled val="1"/>
        </dgm:presLayoutVars>
      </dgm:prSet>
      <dgm:spPr/>
    </dgm:pt>
    <dgm:pt modelId="{4D137317-2DA0-4F50-83CD-9D2AB86CAEDA}" type="pres">
      <dgm:prSet presAssocID="{A6551C80-DB4F-42B2-9273-F3EFF76F8946}" presName="childText" presStyleLbl="revTx" presStyleIdx="1" presStyleCnt="2">
        <dgm:presLayoutVars>
          <dgm:bulletEnabled val="1"/>
        </dgm:presLayoutVars>
      </dgm:prSet>
      <dgm:spPr/>
    </dgm:pt>
  </dgm:ptLst>
  <dgm:cxnLst>
    <dgm:cxn modelId="{FF406B15-D65B-4C87-9977-C06497C42693}" srcId="{A6551C80-DB4F-42B2-9273-F3EFF76F8946}" destId="{7C207216-5213-4971-A1A1-483C854D00DD}" srcOrd="1" destOrd="0" parTransId="{6E0B2B17-C0CF-4C13-9D19-AE69572590AF}" sibTransId="{D1821C08-53C1-4C45-AC98-17B8B000769E}"/>
    <dgm:cxn modelId="{A87FDA31-AAA0-407C-AB05-1209EA4BECD6}" type="presOf" srcId="{A6551C80-DB4F-42B2-9273-F3EFF76F8946}" destId="{2B3E8095-DDB9-4132-B1FC-88D46C34F51D}" srcOrd="0" destOrd="0" presId="urn:microsoft.com/office/officeart/2005/8/layout/vList2"/>
    <dgm:cxn modelId="{9C1E783E-CF78-49C6-9301-B088795A9C25}" type="presOf" srcId="{B3808063-16A7-4373-8438-7D710FE05AC2}" destId="{8DCDAAC0-35BC-4D76-A43A-30A569AD4667}" srcOrd="0" destOrd="1" presId="urn:microsoft.com/office/officeart/2005/8/layout/vList2"/>
    <dgm:cxn modelId="{FE56736D-C87E-4C2D-81C6-7A0E1F1EAD8B}" srcId="{A6551C80-DB4F-42B2-9273-F3EFF76F8946}" destId="{3D9A9813-295A-4152-84F7-F162498698D9}" srcOrd="0" destOrd="0" parTransId="{F9EFF2C3-C794-4F26-91DD-1474D3556CC1}" sibTransId="{8FBA963D-1261-4592-AA37-3221BA7B8CD7}"/>
    <dgm:cxn modelId="{825CE86E-44D2-4C5C-849E-6307BE8E946B}" type="presOf" srcId="{7C207216-5213-4971-A1A1-483C854D00DD}" destId="{4D137317-2DA0-4F50-83CD-9D2AB86CAEDA}" srcOrd="0" destOrd="1" presId="urn:microsoft.com/office/officeart/2005/8/layout/vList2"/>
    <dgm:cxn modelId="{F8A8BA51-6EA0-4A06-B41F-92B03553D9AC}" type="presOf" srcId="{A1C74FAF-65ED-4D7E-BAEF-80996B997B63}" destId="{C8E8A1F0-AC68-4B39-B753-11BBE357517A}" srcOrd="0" destOrd="0" presId="urn:microsoft.com/office/officeart/2005/8/layout/vList2"/>
    <dgm:cxn modelId="{58D56454-0788-48D0-8AEE-F8C93A859A15}" type="presOf" srcId="{35BD22F3-6E68-4207-94F1-9FABDB5BF13B}" destId="{8DCDAAC0-35BC-4D76-A43A-30A569AD4667}" srcOrd="0" destOrd="0" presId="urn:microsoft.com/office/officeart/2005/8/layout/vList2"/>
    <dgm:cxn modelId="{27B47275-59B6-4866-839A-5CE4E7B8CF3F}" type="presOf" srcId="{3D9A9813-295A-4152-84F7-F162498698D9}" destId="{4D137317-2DA0-4F50-83CD-9D2AB86CAEDA}" srcOrd="0" destOrd="0" presId="urn:microsoft.com/office/officeart/2005/8/layout/vList2"/>
    <dgm:cxn modelId="{B446167A-EAB0-4639-B631-A9940EC0C8AE}" srcId="{A1C74FAF-65ED-4D7E-BAEF-80996B997B63}" destId="{A6551C80-DB4F-42B2-9273-F3EFF76F8946}" srcOrd="1" destOrd="0" parTransId="{E13A1173-EE01-4EF2-9360-FBB0EE1A5D75}" sibTransId="{52A34D16-7196-4AC9-8333-3AAAF910C3D0}"/>
    <dgm:cxn modelId="{79CBF87D-3033-4287-9F77-22ADAF48CE3C}" type="presOf" srcId="{24C6DBF7-EBBF-4936-848E-98CF8ECC3DD2}" destId="{26C86F66-C36B-4668-94C3-4CCB268BAF4B}" srcOrd="0" destOrd="0" presId="urn:microsoft.com/office/officeart/2005/8/layout/vList2"/>
    <dgm:cxn modelId="{0EFC4880-85DB-478D-98A7-0B0FF908ADB7}" srcId="{24C6DBF7-EBBF-4936-848E-98CF8ECC3DD2}" destId="{35BD22F3-6E68-4207-94F1-9FABDB5BF13B}" srcOrd="0" destOrd="0" parTransId="{75AB7D94-FA5E-4294-9A68-9B000FE4D66A}" sibTransId="{4BFAC761-CA1C-4DF8-92FB-CB10AA81F6A8}"/>
    <dgm:cxn modelId="{20DA4FC7-32AC-42C7-AFE0-41230516E381}" srcId="{A1C74FAF-65ED-4D7E-BAEF-80996B997B63}" destId="{24C6DBF7-EBBF-4936-848E-98CF8ECC3DD2}" srcOrd="0" destOrd="0" parTransId="{D06EC106-A23E-4042-AE66-B901AF423299}" sibTransId="{F227CBC9-9794-466E-AEB9-9C5D8251EFD9}"/>
    <dgm:cxn modelId="{6507F3FD-99CF-4683-9DF6-3FF5C6BC0D6F}" srcId="{24C6DBF7-EBBF-4936-848E-98CF8ECC3DD2}" destId="{B3808063-16A7-4373-8438-7D710FE05AC2}" srcOrd="1" destOrd="0" parTransId="{87A1A945-B4BF-4E6F-8189-E2027C16B7A7}" sibTransId="{417AE6A1-C001-4B4E-AB0D-B0C9E94264CA}"/>
    <dgm:cxn modelId="{41C299BC-B44B-4A29-AE05-308DA9C46C8C}" type="presParOf" srcId="{C8E8A1F0-AC68-4B39-B753-11BBE357517A}" destId="{26C86F66-C36B-4668-94C3-4CCB268BAF4B}" srcOrd="0" destOrd="0" presId="urn:microsoft.com/office/officeart/2005/8/layout/vList2"/>
    <dgm:cxn modelId="{68333688-5BE1-45D9-9830-06832FE6A3B7}" type="presParOf" srcId="{C8E8A1F0-AC68-4B39-B753-11BBE357517A}" destId="{8DCDAAC0-35BC-4D76-A43A-30A569AD4667}" srcOrd="1" destOrd="0" presId="urn:microsoft.com/office/officeart/2005/8/layout/vList2"/>
    <dgm:cxn modelId="{A06D264A-1905-4698-BDD6-2F4D0563A61B}" type="presParOf" srcId="{C8E8A1F0-AC68-4B39-B753-11BBE357517A}" destId="{2B3E8095-DDB9-4132-B1FC-88D46C34F51D}" srcOrd="2" destOrd="0" presId="urn:microsoft.com/office/officeart/2005/8/layout/vList2"/>
    <dgm:cxn modelId="{D4F8EE2B-9344-4C3D-82BE-8A38804D8325}" type="presParOf" srcId="{C8E8A1F0-AC68-4B39-B753-11BBE357517A}" destId="{4D137317-2DA0-4F50-83CD-9D2AB86CAEDA}"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030F200-CA33-46DF-AED0-417BACB3EE6E}"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8D1B49DC-D174-4E41-8E8C-864190814B5D}">
      <dgm:prSet phldrT="[Text]" phldr="0"/>
      <dgm:spPr/>
      <dgm:t>
        <a:bodyPr/>
        <a:lstStyle/>
        <a:p>
          <a:r>
            <a:rPr lang="en-US" dirty="0"/>
            <a:t>Automatically exempt?</a:t>
          </a:r>
        </a:p>
      </dgm:t>
    </dgm:pt>
    <dgm:pt modelId="{3A9C7301-5262-4D39-AA2A-F91D8193C065}" type="parTrans" cxnId="{D199BC1A-6CC5-4A17-92B7-8E627187BB12}">
      <dgm:prSet/>
      <dgm:spPr/>
      <dgm:t>
        <a:bodyPr/>
        <a:lstStyle/>
        <a:p>
          <a:endParaRPr lang="en-US"/>
        </a:p>
      </dgm:t>
    </dgm:pt>
    <dgm:pt modelId="{5F2B9175-06F7-4DEB-9752-465BFA79DF84}" type="sibTrans" cxnId="{D199BC1A-6CC5-4A17-92B7-8E627187BB12}">
      <dgm:prSet/>
      <dgm:spPr/>
      <dgm:t>
        <a:bodyPr/>
        <a:lstStyle/>
        <a:p>
          <a:endParaRPr lang="en-US"/>
        </a:p>
      </dgm:t>
    </dgm:pt>
    <dgm:pt modelId="{45E35520-C54A-41EC-AC0D-B8E4372CA8C7}">
      <dgm:prSet phldrT="[Text]" phldr="0"/>
      <dgm:spPr/>
      <dgm:t>
        <a:bodyPr/>
        <a:lstStyle/>
        <a:p>
          <a:r>
            <a:rPr lang="en-US" dirty="0"/>
            <a:t>You shouldn’t need to do anything</a:t>
          </a:r>
        </a:p>
      </dgm:t>
    </dgm:pt>
    <dgm:pt modelId="{7BEA06E0-5442-4E8E-B30C-2283AA4E65B6}" type="parTrans" cxnId="{31B63D09-ED26-45A2-80F3-754A956393E0}">
      <dgm:prSet/>
      <dgm:spPr/>
      <dgm:t>
        <a:bodyPr/>
        <a:lstStyle/>
        <a:p>
          <a:endParaRPr lang="en-US"/>
        </a:p>
      </dgm:t>
    </dgm:pt>
    <dgm:pt modelId="{F57B9226-28C5-4734-B414-853E271BF34D}" type="sibTrans" cxnId="{31B63D09-ED26-45A2-80F3-754A956393E0}">
      <dgm:prSet/>
      <dgm:spPr/>
      <dgm:t>
        <a:bodyPr/>
        <a:lstStyle/>
        <a:p>
          <a:endParaRPr lang="en-US"/>
        </a:p>
      </dgm:t>
    </dgm:pt>
    <dgm:pt modelId="{7A562635-9EDE-4671-A10D-20DB1E1FCA58}">
      <dgm:prSet phldrT="[Text]" phldr="0"/>
      <dgm:spPr/>
      <dgm:t>
        <a:bodyPr/>
        <a:lstStyle/>
        <a:p>
          <a:r>
            <a:rPr lang="en-US" dirty="0"/>
            <a:t>Possibly Exempt?</a:t>
          </a:r>
        </a:p>
      </dgm:t>
    </dgm:pt>
    <dgm:pt modelId="{2FFB2AE1-C94B-481B-82B2-72E80BF7BD3A}" type="parTrans" cxnId="{726E19D6-2D1E-4E04-9D36-646D30BA35ED}">
      <dgm:prSet/>
      <dgm:spPr/>
      <dgm:t>
        <a:bodyPr/>
        <a:lstStyle/>
        <a:p>
          <a:endParaRPr lang="en-US"/>
        </a:p>
      </dgm:t>
    </dgm:pt>
    <dgm:pt modelId="{D05B3E6B-1B1A-43DD-B6E6-A1274615BCB6}" type="sibTrans" cxnId="{726E19D6-2D1E-4E04-9D36-646D30BA35ED}">
      <dgm:prSet/>
      <dgm:spPr/>
      <dgm:t>
        <a:bodyPr/>
        <a:lstStyle/>
        <a:p>
          <a:endParaRPr lang="en-US"/>
        </a:p>
      </dgm:t>
    </dgm:pt>
    <dgm:pt modelId="{049976E4-5A1F-4AC1-8B02-7AE476961700}">
      <dgm:prSet phldrT="[Text]" phldr="0" custT="1"/>
      <dgm:spPr/>
      <dgm:t>
        <a:bodyPr/>
        <a:lstStyle/>
        <a:p>
          <a:r>
            <a:rPr lang="en-US" sz="2500" dirty="0"/>
            <a:t>Request exemption </a:t>
          </a:r>
          <a:r>
            <a:rPr lang="en-US" sz="2000" dirty="0"/>
            <a:t>(self- attestation accepted)</a:t>
          </a:r>
          <a:endParaRPr lang="en-US" sz="2500" dirty="0"/>
        </a:p>
      </dgm:t>
    </dgm:pt>
    <dgm:pt modelId="{DBCDB34E-40B4-41B9-9430-784ABC2DEB4A}" type="parTrans" cxnId="{16D0DE67-9467-4F04-9F05-995F20381628}">
      <dgm:prSet/>
      <dgm:spPr/>
      <dgm:t>
        <a:bodyPr/>
        <a:lstStyle/>
        <a:p>
          <a:endParaRPr lang="en-US"/>
        </a:p>
      </dgm:t>
    </dgm:pt>
    <dgm:pt modelId="{FA4F73F1-2F05-4600-A0B9-C3BE55C20A9F}" type="sibTrans" cxnId="{16D0DE67-9467-4F04-9F05-995F20381628}">
      <dgm:prSet/>
      <dgm:spPr/>
      <dgm:t>
        <a:bodyPr/>
        <a:lstStyle/>
        <a:p>
          <a:endParaRPr lang="en-US"/>
        </a:p>
      </dgm:t>
    </dgm:pt>
    <dgm:pt modelId="{95A0523C-5ABD-4A0B-9204-B7F022166BF1}">
      <dgm:prSet phldrT="[Text]" phldr="0"/>
      <dgm:spPr/>
      <dgm:t>
        <a:bodyPr/>
        <a:lstStyle/>
        <a:p>
          <a:r>
            <a:rPr lang="en-US" dirty="0"/>
            <a:t>Meet and report</a:t>
          </a:r>
        </a:p>
      </dgm:t>
    </dgm:pt>
    <dgm:pt modelId="{4DFA5006-F5DF-4186-A12A-B7A5AD9A351F}" type="parTrans" cxnId="{0D3939E4-D135-47B2-9323-25DBA900359A}">
      <dgm:prSet/>
      <dgm:spPr/>
      <dgm:t>
        <a:bodyPr/>
        <a:lstStyle/>
        <a:p>
          <a:endParaRPr lang="en-US"/>
        </a:p>
      </dgm:t>
    </dgm:pt>
    <dgm:pt modelId="{3C6467DC-6B82-425A-9A9B-5836D1BAD8EB}" type="sibTrans" cxnId="{0D3939E4-D135-47B2-9323-25DBA900359A}">
      <dgm:prSet/>
      <dgm:spPr/>
      <dgm:t>
        <a:bodyPr/>
        <a:lstStyle/>
        <a:p>
          <a:endParaRPr lang="en-US"/>
        </a:p>
      </dgm:t>
    </dgm:pt>
    <dgm:pt modelId="{7587461D-F0D6-4308-B433-AB50A02FCCA7}">
      <dgm:prSet phldrT="[Text]" phldr="0"/>
      <dgm:spPr/>
      <dgm:t>
        <a:bodyPr/>
        <a:lstStyle/>
        <a:p>
          <a:r>
            <a:rPr lang="en-US" dirty="0"/>
            <a:t>Find activities</a:t>
          </a:r>
        </a:p>
      </dgm:t>
    </dgm:pt>
    <dgm:pt modelId="{A52A8C23-13BC-48F7-9A06-B226230C6ACF}" type="parTrans" cxnId="{5D9ABEDD-B334-4336-9A87-D4AD66D1FAE7}">
      <dgm:prSet/>
      <dgm:spPr/>
      <dgm:t>
        <a:bodyPr/>
        <a:lstStyle/>
        <a:p>
          <a:endParaRPr lang="en-US"/>
        </a:p>
      </dgm:t>
    </dgm:pt>
    <dgm:pt modelId="{62589239-3EE5-46DE-AB8C-CE1915A87644}" type="sibTrans" cxnId="{5D9ABEDD-B334-4336-9A87-D4AD66D1FAE7}">
      <dgm:prSet/>
      <dgm:spPr/>
      <dgm:t>
        <a:bodyPr/>
        <a:lstStyle/>
        <a:p>
          <a:endParaRPr lang="en-US"/>
        </a:p>
      </dgm:t>
    </dgm:pt>
    <dgm:pt modelId="{AD96BC6E-C016-4DBE-8FBC-49FFC1C94C02}">
      <dgm:prSet phldrT="[Text]" phldr="0"/>
      <dgm:spPr/>
      <dgm:t>
        <a:bodyPr/>
        <a:lstStyle/>
        <a:p>
          <a:r>
            <a:rPr lang="en-US" dirty="0"/>
            <a:t>Get proof</a:t>
          </a:r>
        </a:p>
      </dgm:t>
    </dgm:pt>
    <dgm:pt modelId="{A05E8A5E-FBCA-4943-8463-78E283C358A0}" type="parTrans" cxnId="{818A8796-8B99-4720-87AC-9A5C02E8DC19}">
      <dgm:prSet/>
      <dgm:spPr/>
      <dgm:t>
        <a:bodyPr/>
        <a:lstStyle/>
        <a:p>
          <a:endParaRPr lang="en-US"/>
        </a:p>
      </dgm:t>
    </dgm:pt>
    <dgm:pt modelId="{6DABD450-9193-4476-ACA9-3E890FDFBBC4}" type="sibTrans" cxnId="{818A8796-8B99-4720-87AC-9A5C02E8DC19}">
      <dgm:prSet/>
      <dgm:spPr/>
      <dgm:t>
        <a:bodyPr/>
        <a:lstStyle/>
        <a:p>
          <a:endParaRPr lang="en-US"/>
        </a:p>
      </dgm:t>
    </dgm:pt>
    <dgm:pt modelId="{E51A4474-3141-4B8F-991C-C47B024702A8}">
      <dgm:prSet phldrT="[Text]" phldr="0"/>
      <dgm:spPr/>
      <dgm:t>
        <a:bodyPr/>
        <a:lstStyle/>
        <a:p>
          <a:r>
            <a:rPr lang="en-US" dirty="0"/>
            <a:t>Report</a:t>
          </a:r>
        </a:p>
      </dgm:t>
    </dgm:pt>
    <dgm:pt modelId="{F1CB7716-0B7F-4CF8-A26E-F75DA9176BC5}" type="parTrans" cxnId="{8DF5FF90-144A-4ED7-9821-0ED769CCF1E6}">
      <dgm:prSet/>
      <dgm:spPr/>
      <dgm:t>
        <a:bodyPr/>
        <a:lstStyle/>
        <a:p>
          <a:endParaRPr lang="en-US"/>
        </a:p>
      </dgm:t>
    </dgm:pt>
    <dgm:pt modelId="{91B98C7B-3E09-412A-B8BB-3D6C94430153}" type="sibTrans" cxnId="{8DF5FF90-144A-4ED7-9821-0ED769CCF1E6}">
      <dgm:prSet/>
      <dgm:spPr/>
      <dgm:t>
        <a:bodyPr/>
        <a:lstStyle/>
        <a:p>
          <a:endParaRPr lang="en-US"/>
        </a:p>
      </dgm:t>
    </dgm:pt>
    <dgm:pt modelId="{4EAF20BE-2635-4B51-A04F-6D8B8DAA2CE8}" type="pres">
      <dgm:prSet presAssocID="{D030F200-CA33-46DF-AED0-417BACB3EE6E}" presName="linearFlow" presStyleCnt="0">
        <dgm:presLayoutVars>
          <dgm:dir/>
          <dgm:animLvl val="lvl"/>
          <dgm:resizeHandles val="exact"/>
        </dgm:presLayoutVars>
      </dgm:prSet>
      <dgm:spPr/>
    </dgm:pt>
    <dgm:pt modelId="{E551ADC7-800A-4DED-BEC6-A2731FAFFF7F}" type="pres">
      <dgm:prSet presAssocID="{8D1B49DC-D174-4E41-8E8C-864190814B5D}" presName="composite" presStyleCnt="0"/>
      <dgm:spPr/>
    </dgm:pt>
    <dgm:pt modelId="{A35B7BAF-C863-4477-A779-10BA6521BF48}" type="pres">
      <dgm:prSet presAssocID="{8D1B49DC-D174-4E41-8E8C-864190814B5D}" presName="parTx" presStyleLbl="node1" presStyleIdx="0" presStyleCnt="3">
        <dgm:presLayoutVars>
          <dgm:chMax val="0"/>
          <dgm:chPref val="0"/>
          <dgm:bulletEnabled val="1"/>
        </dgm:presLayoutVars>
      </dgm:prSet>
      <dgm:spPr/>
    </dgm:pt>
    <dgm:pt modelId="{036AB340-4C13-42FD-BF86-B00F53AD1983}" type="pres">
      <dgm:prSet presAssocID="{8D1B49DC-D174-4E41-8E8C-864190814B5D}" presName="parSh" presStyleLbl="node1" presStyleIdx="0" presStyleCnt="3"/>
      <dgm:spPr/>
    </dgm:pt>
    <dgm:pt modelId="{0592292E-C67D-4F00-94EA-2B400B786A06}" type="pres">
      <dgm:prSet presAssocID="{8D1B49DC-D174-4E41-8E8C-864190814B5D}" presName="desTx" presStyleLbl="fgAcc1" presStyleIdx="0" presStyleCnt="3">
        <dgm:presLayoutVars>
          <dgm:bulletEnabled val="1"/>
        </dgm:presLayoutVars>
      </dgm:prSet>
      <dgm:spPr/>
    </dgm:pt>
    <dgm:pt modelId="{D4E2E84B-06D7-476E-AC8D-F90F7BEEF22B}" type="pres">
      <dgm:prSet presAssocID="{5F2B9175-06F7-4DEB-9752-465BFA79DF84}" presName="sibTrans" presStyleLbl="sibTrans2D1" presStyleIdx="0" presStyleCnt="2"/>
      <dgm:spPr/>
    </dgm:pt>
    <dgm:pt modelId="{F7689461-F612-4A6E-A07F-D3DCF1099E91}" type="pres">
      <dgm:prSet presAssocID="{5F2B9175-06F7-4DEB-9752-465BFA79DF84}" presName="connTx" presStyleLbl="sibTrans2D1" presStyleIdx="0" presStyleCnt="2"/>
      <dgm:spPr/>
    </dgm:pt>
    <dgm:pt modelId="{4F448614-077D-43CA-BDE0-249D3C44B249}" type="pres">
      <dgm:prSet presAssocID="{7A562635-9EDE-4671-A10D-20DB1E1FCA58}" presName="composite" presStyleCnt="0"/>
      <dgm:spPr/>
    </dgm:pt>
    <dgm:pt modelId="{20BBE23E-6AAC-438E-9723-2957AA215341}" type="pres">
      <dgm:prSet presAssocID="{7A562635-9EDE-4671-A10D-20DB1E1FCA58}" presName="parTx" presStyleLbl="node1" presStyleIdx="0" presStyleCnt="3">
        <dgm:presLayoutVars>
          <dgm:chMax val="0"/>
          <dgm:chPref val="0"/>
          <dgm:bulletEnabled val="1"/>
        </dgm:presLayoutVars>
      </dgm:prSet>
      <dgm:spPr/>
    </dgm:pt>
    <dgm:pt modelId="{E8AD8310-73B7-47A8-A2DB-03D654FB1894}" type="pres">
      <dgm:prSet presAssocID="{7A562635-9EDE-4671-A10D-20DB1E1FCA58}" presName="parSh" presStyleLbl="node1" presStyleIdx="1" presStyleCnt="3"/>
      <dgm:spPr/>
    </dgm:pt>
    <dgm:pt modelId="{186F1307-8E3F-4706-B4EE-9C9F139BB102}" type="pres">
      <dgm:prSet presAssocID="{7A562635-9EDE-4671-A10D-20DB1E1FCA58}" presName="desTx" presStyleLbl="fgAcc1" presStyleIdx="1" presStyleCnt="3">
        <dgm:presLayoutVars>
          <dgm:bulletEnabled val="1"/>
        </dgm:presLayoutVars>
      </dgm:prSet>
      <dgm:spPr/>
    </dgm:pt>
    <dgm:pt modelId="{10485AE2-BA63-42BF-B84B-55EE7D9A86F6}" type="pres">
      <dgm:prSet presAssocID="{D05B3E6B-1B1A-43DD-B6E6-A1274615BCB6}" presName="sibTrans" presStyleLbl="sibTrans2D1" presStyleIdx="1" presStyleCnt="2"/>
      <dgm:spPr/>
    </dgm:pt>
    <dgm:pt modelId="{000F6653-0712-4FFF-BA42-022326F8BC92}" type="pres">
      <dgm:prSet presAssocID="{D05B3E6B-1B1A-43DD-B6E6-A1274615BCB6}" presName="connTx" presStyleLbl="sibTrans2D1" presStyleIdx="1" presStyleCnt="2"/>
      <dgm:spPr/>
    </dgm:pt>
    <dgm:pt modelId="{E399E88A-46F2-4F9F-9E5F-A05A5195281A}" type="pres">
      <dgm:prSet presAssocID="{95A0523C-5ABD-4A0B-9204-B7F022166BF1}" presName="composite" presStyleCnt="0"/>
      <dgm:spPr/>
    </dgm:pt>
    <dgm:pt modelId="{C30B8D47-029A-4B5E-B185-628ADD8576F8}" type="pres">
      <dgm:prSet presAssocID="{95A0523C-5ABD-4A0B-9204-B7F022166BF1}" presName="parTx" presStyleLbl="node1" presStyleIdx="1" presStyleCnt="3">
        <dgm:presLayoutVars>
          <dgm:chMax val="0"/>
          <dgm:chPref val="0"/>
          <dgm:bulletEnabled val="1"/>
        </dgm:presLayoutVars>
      </dgm:prSet>
      <dgm:spPr/>
    </dgm:pt>
    <dgm:pt modelId="{1B350D39-85B4-4F6D-A205-C3DD24B90AD4}" type="pres">
      <dgm:prSet presAssocID="{95A0523C-5ABD-4A0B-9204-B7F022166BF1}" presName="parSh" presStyleLbl="node1" presStyleIdx="2" presStyleCnt="3"/>
      <dgm:spPr/>
    </dgm:pt>
    <dgm:pt modelId="{98343559-F5FE-4772-A960-F226E9CCEC3E}" type="pres">
      <dgm:prSet presAssocID="{95A0523C-5ABD-4A0B-9204-B7F022166BF1}" presName="desTx" presStyleLbl="fgAcc1" presStyleIdx="2" presStyleCnt="3">
        <dgm:presLayoutVars>
          <dgm:bulletEnabled val="1"/>
        </dgm:presLayoutVars>
      </dgm:prSet>
      <dgm:spPr/>
    </dgm:pt>
  </dgm:ptLst>
  <dgm:cxnLst>
    <dgm:cxn modelId="{31B63D09-ED26-45A2-80F3-754A956393E0}" srcId="{8D1B49DC-D174-4E41-8E8C-864190814B5D}" destId="{45E35520-C54A-41EC-AC0D-B8E4372CA8C7}" srcOrd="0" destOrd="0" parTransId="{7BEA06E0-5442-4E8E-B30C-2283AA4E65B6}" sibTransId="{F57B9226-28C5-4734-B414-853E271BF34D}"/>
    <dgm:cxn modelId="{9C17A30B-A1A2-4B94-9336-57539C6308E5}" type="presOf" srcId="{E51A4474-3141-4B8F-991C-C47B024702A8}" destId="{98343559-F5FE-4772-A960-F226E9CCEC3E}" srcOrd="0" destOrd="2" presId="urn:microsoft.com/office/officeart/2005/8/layout/process3"/>
    <dgm:cxn modelId="{4565C114-7B57-400A-9529-AFC4FA10DA40}" type="presOf" srcId="{7587461D-F0D6-4308-B433-AB50A02FCCA7}" destId="{98343559-F5FE-4772-A960-F226E9CCEC3E}" srcOrd="0" destOrd="0" presId="urn:microsoft.com/office/officeart/2005/8/layout/process3"/>
    <dgm:cxn modelId="{686FF718-F07A-438E-A839-CB1E1E75422F}" type="presOf" srcId="{D05B3E6B-1B1A-43DD-B6E6-A1274615BCB6}" destId="{10485AE2-BA63-42BF-B84B-55EE7D9A86F6}" srcOrd="0" destOrd="0" presId="urn:microsoft.com/office/officeart/2005/8/layout/process3"/>
    <dgm:cxn modelId="{D199BC1A-6CC5-4A17-92B7-8E627187BB12}" srcId="{D030F200-CA33-46DF-AED0-417BACB3EE6E}" destId="{8D1B49DC-D174-4E41-8E8C-864190814B5D}" srcOrd="0" destOrd="0" parTransId="{3A9C7301-5262-4D39-AA2A-F91D8193C065}" sibTransId="{5F2B9175-06F7-4DEB-9752-465BFA79DF84}"/>
    <dgm:cxn modelId="{8EF5131F-D2E6-4F31-ABA6-2FFD115EF73E}" type="presOf" srcId="{8D1B49DC-D174-4E41-8E8C-864190814B5D}" destId="{A35B7BAF-C863-4477-A779-10BA6521BF48}" srcOrd="0" destOrd="0" presId="urn:microsoft.com/office/officeart/2005/8/layout/process3"/>
    <dgm:cxn modelId="{A97FC926-33BE-4CC4-93BD-75DBF1210016}" type="presOf" srcId="{7A562635-9EDE-4671-A10D-20DB1E1FCA58}" destId="{20BBE23E-6AAC-438E-9723-2957AA215341}" srcOrd="0" destOrd="0" presId="urn:microsoft.com/office/officeart/2005/8/layout/process3"/>
    <dgm:cxn modelId="{ACA1582B-9021-4CC9-B9F5-A89D2769A57A}" type="presOf" srcId="{95A0523C-5ABD-4A0B-9204-B7F022166BF1}" destId="{1B350D39-85B4-4F6D-A205-C3DD24B90AD4}" srcOrd="1" destOrd="0" presId="urn:microsoft.com/office/officeart/2005/8/layout/process3"/>
    <dgm:cxn modelId="{6783D941-ABF5-4963-964D-C4B973BE946B}" type="presOf" srcId="{AD96BC6E-C016-4DBE-8FBC-49FFC1C94C02}" destId="{98343559-F5FE-4772-A960-F226E9CCEC3E}" srcOrd="0" destOrd="1" presId="urn:microsoft.com/office/officeart/2005/8/layout/process3"/>
    <dgm:cxn modelId="{16D0DE67-9467-4F04-9F05-995F20381628}" srcId="{7A562635-9EDE-4671-A10D-20DB1E1FCA58}" destId="{049976E4-5A1F-4AC1-8B02-7AE476961700}" srcOrd="0" destOrd="0" parTransId="{DBCDB34E-40B4-41B9-9430-784ABC2DEB4A}" sibTransId="{FA4F73F1-2F05-4600-A0B9-C3BE55C20A9F}"/>
    <dgm:cxn modelId="{FB185F4D-DBD7-4FA1-9293-780C76F87CDD}" type="presOf" srcId="{5F2B9175-06F7-4DEB-9752-465BFA79DF84}" destId="{D4E2E84B-06D7-476E-AC8D-F90F7BEEF22B}" srcOrd="0" destOrd="0" presId="urn:microsoft.com/office/officeart/2005/8/layout/process3"/>
    <dgm:cxn modelId="{1A897D73-83DE-411F-BBF9-2A29C4F3F5D7}" type="presOf" srcId="{7A562635-9EDE-4671-A10D-20DB1E1FCA58}" destId="{E8AD8310-73B7-47A8-A2DB-03D654FB1894}" srcOrd="1" destOrd="0" presId="urn:microsoft.com/office/officeart/2005/8/layout/process3"/>
    <dgm:cxn modelId="{D531C673-AC45-4BE2-8087-2104BBB382D6}" type="presOf" srcId="{D05B3E6B-1B1A-43DD-B6E6-A1274615BCB6}" destId="{000F6653-0712-4FFF-BA42-022326F8BC92}" srcOrd="1" destOrd="0" presId="urn:microsoft.com/office/officeart/2005/8/layout/process3"/>
    <dgm:cxn modelId="{8DF5FF90-144A-4ED7-9821-0ED769CCF1E6}" srcId="{95A0523C-5ABD-4A0B-9204-B7F022166BF1}" destId="{E51A4474-3141-4B8F-991C-C47B024702A8}" srcOrd="2" destOrd="0" parTransId="{F1CB7716-0B7F-4CF8-A26E-F75DA9176BC5}" sibTransId="{91B98C7B-3E09-412A-B8BB-3D6C94430153}"/>
    <dgm:cxn modelId="{D42DD991-9D06-4EF6-9C70-8BE93FBDEA08}" type="presOf" srcId="{049976E4-5A1F-4AC1-8B02-7AE476961700}" destId="{186F1307-8E3F-4706-B4EE-9C9F139BB102}" srcOrd="0" destOrd="0" presId="urn:microsoft.com/office/officeart/2005/8/layout/process3"/>
    <dgm:cxn modelId="{818A8796-8B99-4720-87AC-9A5C02E8DC19}" srcId="{95A0523C-5ABD-4A0B-9204-B7F022166BF1}" destId="{AD96BC6E-C016-4DBE-8FBC-49FFC1C94C02}" srcOrd="1" destOrd="0" parTransId="{A05E8A5E-FBCA-4943-8463-78E283C358A0}" sibTransId="{6DABD450-9193-4476-ACA9-3E890FDFBBC4}"/>
    <dgm:cxn modelId="{34BDACA4-02DB-4973-86D3-7782BEDF8AE5}" type="presOf" srcId="{8D1B49DC-D174-4E41-8E8C-864190814B5D}" destId="{036AB340-4C13-42FD-BF86-B00F53AD1983}" srcOrd="1" destOrd="0" presId="urn:microsoft.com/office/officeart/2005/8/layout/process3"/>
    <dgm:cxn modelId="{668BB9A6-A5E2-4F1A-9E08-0E923CB29275}" type="presOf" srcId="{D030F200-CA33-46DF-AED0-417BACB3EE6E}" destId="{4EAF20BE-2635-4B51-A04F-6D8B8DAA2CE8}" srcOrd="0" destOrd="0" presId="urn:microsoft.com/office/officeart/2005/8/layout/process3"/>
    <dgm:cxn modelId="{BB38B9C8-770E-4DB1-930F-C3A9B0879470}" type="presOf" srcId="{95A0523C-5ABD-4A0B-9204-B7F022166BF1}" destId="{C30B8D47-029A-4B5E-B185-628ADD8576F8}" srcOrd="0" destOrd="0" presId="urn:microsoft.com/office/officeart/2005/8/layout/process3"/>
    <dgm:cxn modelId="{726E19D6-2D1E-4E04-9D36-646D30BA35ED}" srcId="{D030F200-CA33-46DF-AED0-417BACB3EE6E}" destId="{7A562635-9EDE-4671-A10D-20DB1E1FCA58}" srcOrd="1" destOrd="0" parTransId="{2FFB2AE1-C94B-481B-82B2-72E80BF7BD3A}" sibTransId="{D05B3E6B-1B1A-43DD-B6E6-A1274615BCB6}"/>
    <dgm:cxn modelId="{5D9ABEDD-B334-4336-9A87-D4AD66D1FAE7}" srcId="{95A0523C-5ABD-4A0B-9204-B7F022166BF1}" destId="{7587461D-F0D6-4308-B433-AB50A02FCCA7}" srcOrd="0" destOrd="0" parTransId="{A52A8C23-13BC-48F7-9A06-B226230C6ACF}" sibTransId="{62589239-3EE5-46DE-AB8C-CE1915A87644}"/>
    <dgm:cxn modelId="{0D3939E4-D135-47B2-9323-25DBA900359A}" srcId="{D030F200-CA33-46DF-AED0-417BACB3EE6E}" destId="{95A0523C-5ABD-4A0B-9204-B7F022166BF1}" srcOrd="2" destOrd="0" parTransId="{4DFA5006-F5DF-4186-A12A-B7A5AD9A351F}" sibTransId="{3C6467DC-6B82-425A-9A9B-5836D1BAD8EB}"/>
    <dgm:cxn modelId="{F449B2F2-B8C6-4F55-8CA8-93E0704F1023}" type="presOf" srcId="{45E35520-C54A-41EC-AC0D-B8E4372CA8C7}" destId="{0592292E-C67D-4F00-94EA-2B400B786A06}" srcOrd="0" destOrd="0" presId="urn:microsoft.com/office/officeart/2005/8/layout/process3"/>
    <dgm:cxn modelId="{C43656FF-F730-4C4A-92F6-C2415B8CB138}" type="presOf" srcId="{5F2B9175-06F7-4DEB-9752-465BFA79DF84}" destId="{F7689461-F612-4A6E-A07F-D3DCF1099E91}" srcOrd="1" destOrd="0" presId="urn:microsoft.com/office/officeart/2005/8/layout/process3"/>
    <dgm:cxn modelId="{665F1DBE-C1D6-4831-9C73-D588C092D4E7}" type="presParOf" srcId="{4EAF20BE-2635-4B51-A04F-6D8B8DAA2CE8}" destId="{E551ADC7-800A-4DED-BEC6-A2731FAFFF7F}" srcOrd="0" destOrd="0" presId="urn:microsoft.com/office/officeart/2005/8/layout/process3"/>
    <dgm:cxn modelId="{B94640A6-24CE-450B-BA7B-33AEC3B7CE44}" type="presParOf" srcId="{E551ADC7-800A-4DED-BEC6-A2731FAFFF7F}" destId="{A35B7BAF-C863-4477-A779-10BA6521BF48}" srcOrd="0" destOrd="0" presId="urn:microsoft.com/office/officeart/2005/8/layout/process3"/>
    <dgm:cxn modelId="{F244EC3D-0390-431D-9A4A-517A542CD5F5}" type="presParOf" srcId="{E551ADC7-800A-4DED-BEC6-A2731FAFFF7F}" destId="{036AB340-4C13-42FD-BF86-B00F53AD1983}" srcOrd="1" destOrd="0" presId="urn:microsoft.com/office/officeart/2005/8/layout/process3"/>
    <dgm:cxn modelId="{7C5E054A-6806-4556-B3F0-47E1BDD47614}" type="presParOf" srcId="{E551ADC7-800A-4DED-BEC6-A2731FAFFF7F}" destId="{0592292E-C67D-4F00-94EA-2B400B786A06}" srcOrd="2" destOrd="0" presId="urn:microsoft.com/office/officeart/2005/8/layout/process3"/>
    <dgm:cxn modelId="{8335ECC6-CC74-4874-A5B0-2CEBA4422201}" type="presParOf" srcId="{4EAF20BE-2635-4B51-A04F-6D8B8DAA2CE8}" destId="{D4E2E84B-06D7-476E-AC8D-F90F7BEEF22B}" srcOrd="1" destOrd="0" presId="urn:microsoft.com/office/officeart/2005/8/layout/process3"/>
    <dgm:cxn modelId="{A39B77BB-3D6C-4AF3-8591-E0CE7E325D91}" type="presParOf" srcId="{D4E2E84B-06D7-476E-AC8D-F90F7BEEF22B}" destId="{F7689461-F612-4A6E-A07F-D3DCF1099E91}" srcOrd="0" destOrd="0" presId="urn:microsoft.com/office/officeart/2005/8/layout/process3"/>
    <dgm:cxn modelId="{7C056097-9957-4111-BFEE-CE83A356BE6C}" type="presParOf" srcId="{4EAF20BE-2635-4B51-A04F-6D8B8DAA2CE8}" destId="{4F448614-077D-43CA-BDE0-249D3C44B249}" srcOrd="2" destOrd="0" presId="urn:microsoft.com/office/officeart/2005/8/layout/process3"/>
    <dgm:cxn modelId="{DF7B3C17-C449-48AB-A74D-B9DBA7829F9D}" type="presParOf" srcId="{4F448614-077D-43CA-BDE0-249D3C44B249}" destId="{20BBE23E-6AAC-438E-9723-2957AA215341}" srcOrd="0" destOrd="0" presId="urn:microsoft.com/office/officeart/2005/8/layout/process3"/>
    <dgm:cxn modelId="{81DDBD2A-C8F8-489D-9A4B-0680060DB111}" type="presParOf" srcId="{4F448614-077D-43CA-BDE0-249D3C44B249}" destId="{E8AD8310-73B7-47A8-A2DB-03D654FB1894}" srcOrd="1" destOrd="0" presId="urn:microsoft.com/office/officeart/2005/8/layout/process3"/>
    <dgm:cxn modelId="{780A7C1E-65C6-42C5-AD94-C5AEC97BF7D8}" type="presParOf" srcId="{4F448614-077D-43CA-BDE0-249D3C44B249}" destId="{186F1307-8E3F-4706-B4EE-9C9F139BB102}" srcOrd="2" destOrd="0" presId="urn:microsoft.com/office/officeart/2005/8/layout/process3"/>
    <dgm:cxn modelId="{6A688E58-B2A1-457E-9F0A-57A374A6FC19}" type="presParOf" srcId="{4EAF20BE-2635-4B51-A04F-6D8B8DAA2CE8}" destId="{10485AE2-BA63-42BF-B84B-55EE7D9A86F6}" srcOrd="3" destOrd="0" presId="urn:microsoft.com/office/officeart/2005/8/layout/process3"/>
    <dgm:cxn modelId="{EE294B81-CDCC-49B6-9E35-CD774A2AC521}" type="presParOf" srcId="{10485AE2-BA63-42BF-B84B-55EE7D9A86F6}" destId="{000F6653-0712-4FFF-BA42-022326F8BC92}" srcOrd="0" destOrd="0" presId="urn:microsoft.com/office/officeart/2005/8/layout/process3"/>
    <dgm:cxn modelId="{4D5E92CD-B98C-46B6-B8B5-367C62D1FAD3}" type="presParOf" srcId="{4EAF20BE-2635-4B51-A04F-6D8B8DAA2CE8}" destId="{E399E88A-46F2-4F9F-9E5F-A05A5195281A}" srcOrd="4" destOrd="0" presId="urn:microsoft.com/office/officeart/2005/8/layout/process3"/>
    <dgm:cxn modelId="{5CC76E21-B2A3-4ABB-837E-DF9B49CE6F51}" type="presParOf" srcId="{E399E88A-46F2-4F9F-9E5F-A05A5195281A}" destId="{C30B8D47-029A-4B5E-B185-628ADD8576F8}" srcOrd="0" destOrd="0" presId="urn:microsoft.com/office/officeart/2005/8/layout/process3"/>
    <dgm:cxn modelId="{E0355D41-F063-4FAC-A0BA-16B7DAEA8391}" type="presParOf" srcId="{E399E88A-46F2-4F9F-9E5F-A05A5195281A}" destId="{1B350D39-85B4-4F6D-A205-C3DD24B90AD4}" srcOrd="1" destOrd="0" presId="urn:microsoft.com/office/officeart/2005/8/layout/process3"/>
    <dgm:cxn modelId="{703660F5-0B21-4D00-B51F-7ACA0432EC8E}" type="presParOf" srcId="{E399E88A-46F2-4F9F-9E5F-A05A5195281A}" destId="{98343559-F5FE-4772-A960-F226E9CCEC3E}"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05C253-8C17-4FF7-94AC-1231705A5990}"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6617101B-F9C4-42F1-99D4-CB4847E42A78}">
      <dgm:prSet phldrT="[Text]" custT="1"/>
      <dgm:spPr/>
      <dgm:t>
        <a:bodyPr/>
        <a:lstStyle/>
        <a:p>
          <a:pPr>
            <a:buFont typeface="Arial" panose="020B0604020202020204" pitchFamily="34" charset="0"/>
            <a:buChar char="•"/>
          </a:pPr>
          <a:r>
            <a:rPr lang="en-US" sz="1600" dirty="0">
              <a:solidFill>
                <a:srgbClr val="000000"/>
              </a:solidFill>
            </a:rPr>
            <a:t>Under 18 years old, or</a:t>
          </a:r>
          <a:endParaRPr lang="en-US" sz="1600" dirty="0"/>
        </a:p>
      </dgm:t>
    </dgm:pt>
    <dgm:pt modelId="{5E5FEED4-0420-4ED4-81AA-89FE54BADC5B}" type="parTrans" cxnId="{AA2E2E23-0634-4274-BEFB-F765152A01DA}">
      <dgm:prSet/>
      <dgm:spPr/>
      <dgm:t>
        <a:bodyPr/>
        <a:lstStyle/>
        <a:p>
          <a:endParaRPr lang="en-US"/>
        </a:p>
      </dgm:t>
    </dgm:pt>
    <dgm:pt modelId="{675A7526-0547-4E31-8104-73973C02CBAA}" type="sibTrans" cxnId="{AA2E2E23-0634-4274-BEFB-F765152A01DA}">
      <dgm:prSet/>
      <dgm:spPr/>
      <dgm:t>
        <a:bodyPr/>
        <a:lstStyle/>
        <a:p>
          <a:endParaRPr lang="en-US"/>
        </a:p>
      </dgm:t>
    </dgm:pt>
    <dgm:pt modelId="{32DCCDA5-37A1-454D-9CFB-7DDD6C6AFDF9}">
      <dgm:prSet custT="1"/>
      <dgm:spPr/>
      <dgm:t>
        <a:bodyPr/>
        <a:lstStyle/>
        <a:p>
          <a:r>
            <a:rPr lang="en-US" sz="1600" dirty="0">
              <a:solidFill>
                <a:srgbClr val="000000"/>
              </a:solidFill>
            </a:rPr>
            <a:t>over 65 years old, or</a:t>
          </a:r>
        </a:p>
      </dgm:t>
    </dgm:pt>
    <dgm:pt modelId="{5C677C6A-2A27-4A8B-8BB1-187468ED2EB7}" type="parTrans" cxnId="{A90DEDAC-9D61-4C70-9430-B64B1DF36C27}">
      <dgm:prSet/>
      <dgm:spPr/>
      <dgm:t>
        <a:bodyPr/>
        <a:lstStyle/>
        <a:p>
          <a:endParaRPr lang="en-US"/>
        </a:p>
      </dgm:t>
    </dgm:pt>
    <dgm:pt modelId="{250F6E26-BFAF-431D-96AF-08AA6A713F07}" type="sibTrans" cxnId="{A90DEDAC-9D61-4C70-9430-B64B1DF36C27}">
      <dgm:prSet/>
      <dgm:spPr/>
      <dgm:t>
        <a:bodyPr/>
        <a:lstStyle/>
        <a:p>
          <a:endParaRPr lang="en-US"/>
        </a:p>
      </dgm:t>
    </dgm:pt>
    <dgm:pt modelId="{060FC28C-ED2A-4F0D-AE1A-2DF3D8E62FCC}">
      <dgm:prSet custT="1"/>
      <dgm:spPr/>
      <dgm:t>
        <a:bodyPr/>
        <a:lstStyle/>
        <a:p>
          <a:r>
            <a:rPr lang="en-US" sz="1600" dirty="0">
              <a:solidFill>
                <a:srgbClr val="000000"/>
              </a:solidFill>
            </a:rPr>
            <a:t>Living in a SNAP household with a child under 14 years old, or</a:t>
          </a:r>
        </a:p>
      </dgm:t>
    </dgm:pt>
    <dgm:pt modelId="{75F44298-ADCE-4520-B54A-62FAB876C54F}" type="parTrans" cxnId="{660256E5-AF71-445A-822B-2837553D6246}">
      <dgm:prSet/>
      <dgm:spPr/>
      <dgm:t>
        <a:bodyPr/>
        <a:lstStyle/>
        <a:p>
          <a:endParaRPr lang="en-US"/>
        </a:p>
      </dgm:t>
    </dgm:pt>
    <dgm:pt modelId="{95A61F44-9448-41A2-A159-5E6F2450FD7C}" type="sibTrans" cxnId="{660256E5-AF71-445A-822B-2837553D6246}">
      <dgm:prSet/>
      <dgm:spPr/>
      <dgm:t>
        <a:bodyPr/>
        <a:lstStyle/>
        <a:p>
          <a:endParaRPr lang="en-US"/>
        </a:p>
      </dgm:t>
    </dgm:pt>
    <dgm:pt modelId="{C4BB5A4E-6F81-4D43-9CE8-4A39321B361C}">
      <dgm:prSet custT="1"/>
      <dgm:spPr/>
      <dgm:t>
        <a:bodyPr/>
        <a:lstStyle/>
        <a:p>
          <a:r>
            <a:rPr lang="en-US" sz="1600" dirty="0">
              <a:solidFill>
                <a:srgbClr val="000000"/>
              </a:solidFill>
            </a:rPr>
            <a:t>Receiving SSI or SSD benefits, or</a:t>
          </a:r>
        </a:p>
      </dgm:t>
    </dgm:pt>
    <dgm:pt modelId="{50334A0E-63D2-435D-AAE9-98C759878308}" type="parTrans" cxnId="{25C85FEC-97B9-422F-A034-23EA357F9E67}">
      <dgm:prSet/>
      <dgm:spPr/>
      <dgm:t>
        <a:bodyPr/>
        <a:lstStyle/>
        <a:p>
          <a:endParaRPr lang="en-US"/>
        </a:p>
      </dgm:t>
    </dgm:pt>
    <dgm:pt modelId="{5A253D5F-E127-474D-8D60-DA3E59275A58}" type="sibTrans" cxnId="{25C85FEC-97B9-422F-A034-23EA357F9E67}">
      <dgm:prSet/>
      <dgm:spPr/>
      <dgm:t>
        <a:bodyPr/>
        <a:lstStyle/>
        <a:p>
          <a:endParaRPr lang="en-US"/>
        </a:p>
      </dgm:t>
    </dgm:pt>
    <dgm:pt modelId="{127C1864-2700-42C1-BB74-04BD9F2CF500}">
      <dgm:prSet custT="1"/>
      <dgm:spPr/>
      <dgm:t>
        <a:bodyPr/>
        <a:lstStyle/>
        <a:p>
          <a:r>
            <a:rPr lang="en-US" sz="1600" dirty="0">
              <a:solidFill>
                <a:srgbClr val="000000"/>
              </a:solidFill>
            </a:rPr>
            <a:t>Subject to (and compliant with) TANF work requirements, or </a:t>
          </a:r>
        </a:p>
      </dgm:t>
    </dgm:pt>
    <dgm:pt modelId="{9064AB54-0350-4E0E-9DF5-50F36594B231}" type="parTrans" cxnId="{3EA4FAF3-64FA-4635-8A26-DE59269C1967}">
      <dgm:prSet/>
      <dgm:spPr/>
      <dgm:t>
        <a:bodyPr/>
        <a:lstStyle/>
        <a:p>
          <a:endParaRPr lang="en-US"/>
        </a:p>
      </dgm:t>
    </dgm:pt>
    <dgm:pt modelId="{C8EF2048-B4BC-43CA-8A11-A92C8D8B2146}" type="sibTrans" cxnId="{3EA4FAF3-64FA-4635-8A26-DE59269C1967}">
      <dgm:prSet/>
      <dgm:spPr/>
      <dgm:t>
        <a:bodyPr/>
        <a:lstStyle/>
        <a:p>
          <a:endParaRPr lang="en-US"/>
        </a:p>
      </dgm:t>
    </dgm:pt>
    <dgm:pt modelId="{5156B1E9-DAA9-4B64-8EEC-038ED916EE85}">
      <dgm:prSet custT="1"/>
      <dgm:spPr/>
      <dgm:t>
        <a:bodyPr/>
        <a:lstStyle/>
        <a:p>
          <a:r>
            <a:rPr lang="en-US" sz="1600" dirty="0">
              <a:solidFill>
                <a:srgbClr val="000000"/>
              </a:solidFill>
            </a:rPr>
            <a:t>Receiving unemployment benefits.</a:t>
          </a:r>
        </a:p>
      </dgm:t>
    </dgm:pt>
    <dgm:pt modelId="{4D978864-A406-4459-916B-D687FF349E47}" type="parTrans" cxnId="{C48770FA-AE49-47C5-BBC0-B15996A905C9}">
      <dgm:prSet/>
      <dgm:spPr/>
      <dgm:t>
        <a:bodyPr/>
        <a:lstStyle/>
        <a:p>
          <a:endParaRPr lang="en-US"/>
        </a:p>
      </dgm:t>
    </dgm:pt>
    <dgm:pt modelId="{FAAA2507-4312-4BF1-B060-5267D630BCC8}" type="sibTrans" cxnId="{C48770FA-AE49-47C5-BBC0-B15996A905C9}">
      <dgm:prSet/>
      <dgm:spPr/>
      <dgm:t>
        <a:bodyPr/>
        <a:lstStyle/>
        <a:p>
          <a:endParaRPr lang="en-US"/>
        </a:p>
      </dgm:t>
    </dgm:pt>
    <dgm:pt modelId="{592712D5-1D9F-4C93-8C22-A1A13AED31F2}" type="pres">
      <dgm:prSet presAssocID="{6505C253-8C17-4FF7-94AC-1231705A5990}" presName="Name0" presStyleCnt="0">
        <dgm:presLayoutVars>
          <dgm:dir/>
          <dgm:resizeHandles val="exact"/>
        </dgm:presLayoutVars>
      </dgm:prSet>
      <dgm:spPr/>
    </dgm:pt>
    <dgm:pt modelId="{FE7B9541-2C09-45DE-A88E-91E1F06CB876}" type="pres">
      <dgm:prSet presAssocID="{6617101B-F9C4-42F1-99D4-CB4847E42A78}" presName="compNode" presStyleCnt="0"/>
      <dgm:spPr/>
    </dgm:pt>
    <dgm:pt modelId="{B09B12BD-8F27-4410-87E4-9ADCD270B67A}" type="pres">
      <dgm:prSet presAssocID="{6617101B-F9C4-42F1-99D4-CB4847E42A78}" presName="pictRect" presStyleLbl="node1" presStyleIdx="0" presStyleCnt="6"/>
      <dgm:spPr>
        <a:blipFill>
          <a:blip xmlns:r="http://schemas.openxmlformats.org/officeDocument/2006/relationships" r:embed="rId1"/>
          <a:srcRect/>
          <a:stretch>
            <a:fillRect t="-15000" b="-15000"/>
          </a:stretch>
        </a:blipFill>
      </dgm:spPr>
    </dgm:pt>
    <dgm:pt modelId="{DBBBF2F8-8D47-4984-8BA0-C50C42A76D43}" type="pres">
      <dgm:prSet presAssocID="{6617101B-F9C4-42F1-99D4-CB4847E42A78}" presName="textRect" presStyleLbl="revTx" presStyleIdx="0" presStyleCnt="6">
        <dgm:presLayoutVars>
          <dgm:bulletEnabled val="1"/>
        </dgm:presLayoutVars>
      </dgm:prSet>
      <dgm:spPr/>
    </dgm:pt>
    <dgm:pt modelId="{8ED54B0A-6BD8-4D66-935E-1FE5D1A9F29F}" type="pres">
      <dgm:prSet presAssocID="{675A7526-0547-4E31-8104-73973C02CBAA}" presName="sibTrans" presStyleLbl="sibTrans2D1" presStyleIdx="0" presStyleCnt="0"/>
      <dgm:spPr/>
    </dgm:pt>
    <dgm:pt modelId="{483466EC-7E32-4FE2-AB9C-34CF6ED46E9E}" type="pres">
      <dgm:prSet presAssocID="{32DCCDA5-37A1-454D-9CFB-7DDD6C6AFDF9}" presName="compNode" presStyleCnt="0"/>
      <dgm:spPr/>
    </dgm:pt>
    <dgm:pt modelId="{3676C607-EBF1-4AA0-BEB9-F002AE355C83}" type="pres">
      <dgm:prSet presAssocID="{32DCCDA5-37A1-454D-9CFB-7DDD6C6AFDF9}" presName="pictRect" presStyleLbl="node1" presStyleIdx="1" presStyleCnt="6"/>
      <dgm:spPr>
        <a:blipFill>
          <a:blip xmlns:r="http://schemas.openxmlformats.org/officeDocument/2006/relationships" r:embed="rId2"/>
          <a:srcRect/>
          <a:stretch>
            <a:fillRect t="-15000" b="-15000"/>
          </a:stretch>
        </a:blipFill>
      </dgm:spPr>
    </dgm:pt>
    <dgm:pt modelId="{83CD5F76-BF02-4269-A2CA-812F3AE14C38}" type="pres">
      <dgm:prSet presAssocID="{32DCCDA5-37A1-454D-9CFB-7DDD6C6AFDF9}" presName="textRect" presStyleLbl="revTx" presStyleIdx="1" presStyleCnt="6">
        <dgm:presLayoutVars>
          <dgm:bulletEnabled val="1"/>
        </dgm:presLayoutVars>
      </dgm:prSet>
      <dgm:spPr/>
    </dgm:pt>
    <dgm:pt modelId="{10959F5E-7CD0-485D-84AB-EB193977B939}" type="pres">
      <dgm:prSet presAssocID="{250F6E26-BFAF-431D-96AF-08AA6A713F07}" presName="sibTrans" presStyleLbl="sibTrans2D1" presStyleIdx="0" presStyleCnt="0"/>
      <dgm:spPr/>
    </dgm:pt>
    <dgm:pt modelId="{A9DBD096-80F4-4E18-95D1-3F89BF7B98EB}" type="pres">
      <dgm:prSet presAssocID="{060FC28C-ED2A-4F0D-AE1A-2DF3D8E62FCC}" presName="compNode" presStyleCnt="0"/>
      <dgm:spPr/>
    </dgm:pt>
    <dgm:pt modelId="{F39851C9-4233-4427-8185-4B733C9109BF}" type="pres">
      <dgm:prSet presAssocID="{060FC28C-ED2A-4F0D-AE1A-2DF3D8E62FCC}" presName="pictRect" presStyleLbl="node1" presStyleIdx="2" presStyleCnt="6"/>
      <dgm:spPr>
        <a:blipFill>
          <a:blip xmlns:r="http://schemas.openxmlformats.org/officeDocument/2006/relationships" r:embed="rId3"/>
          <a:srcRect/>
          <a:stretch>
            <a:fillRect t="-23000" b="-23000"/>
          </a:stretch>
        </a:blipFill>
      </dgm:spPr>
    </dgm:pt>
    <dgm:pt modelId="{1AF0F376-40C5-4C7A-9957-F144D5819784}" type="pres">
      <dgm:prSet presAssocID="{060FC28C-ED2A-4F0D-AE1A-2DF3D8E62FCC}" presName="textRect" presStyleLbl="revTx" presStyleIdx="2" presStyleCnt="6">
        <dgm:presLayoutVars>
          <dgm:bulletEnabled val="1"/>
        </dgm:presLayoutVars>
      </dgm:prSet>
      <dgm:spPr/>
    </dgm:pt>
    <dgm:pt modelId="{F78C0F49-0D85-4A83-AB5C-6B4A6C5DA9D4}" type="pres">
      <dgm:prSet presAssocID="{95A61F44-9448-41A2-A159-5E6F2450FD7C}" presName="sibTrans" presStyleLbl="sibTrans2D1" presStyleIdx="0" presStyleCnt="0"/>
      <dgm:spPr/>
    </dgm:pt>
    <dgm:pt modelId="{0F14E0CB-FC44-4A84-928E-D271D9561CAE}" type="pres">
      <dgm:prSet presAssocID="{C4BB5A4E-6F81-4D43-9CE8-4A39321B361C}" presName="compNode" presStyleCnt="0"/>
      <dgm:spPr/>
    </dgm:pt>
    <dgm:pt modelId="{0B7F50A1-0E54-4F32-8721-8C24D889C643}" type="pres">
      <dgm:prSet presAssocID="{C4BB5A4E-6F81-4D43-9CE8-4A39321B361C}" presName="pictRect" presStyleLbl="node1" presStyleIdx="3" presStyleCnt="6"/>
      <dgm:spPr>
        <a:blipFill>
          <a:blip xmlns:r="http://schemas.openxmlformats.org/officeDocument/2006/relationships" r:embed="rId4"/>
          <a:srcRect/>
          <a:stretch>
            <a:fillRect t="-23000" b="-23000"/>
          </a:stretch>
        </a:blipFill>
      </dgm:spPr>
    </dgm:pt>
    <dgm:pt modelId="{638EF25F-919D-469D-B019-CEA03BDD69E3}" type="pres">
      <dgm:prSet presAssocID="{C4BB5A4E-6F81-4D43-9CE8-4A39321B361C}" presName="textRect" presStyleLbl="revTx" presStyleIdx="3" presStyleCnt="6">
        <dgm:presLayoutVars>
          <dgm:bulletEnabled val="1"/>
        </dgm:presLayoutVars>
      </dgm:prSet>
      <dgm:spPr/>
    </dgm:pt>
    <dgm:pt modelId="{B290EFD6-4C58-4AE7-86B0-1E75657ADBB4}" type="pres">
      <dgm:prSet presAssocID="{5A253D5F-E127-474D-8D60-DA3E59275A58}" presName="sibTrans" presStyleLbl="sibTrans2D1" presStyleIdx="0" presStyleCnt="0"/>
      <dgm:spPr/>
    </dgm:pt>
    <dgm:pt modelId="{770FF589-CC57-4462-B546-CCD7496C51FA}" type="pres">
      <dgm:prSet presAssocID="{127C1864-2700-42C1-BB74-04BD9F2CF500}" presName="compNode" presStyleCnt="0"/>
      <dgm:spPr/>
    </dgm:pt>
    <dgm:pt modelId="{5F61AB92-77FB-47B5-B0CF-5EBDAF78D5DB}" type="pres">
      <dgm:prSet presAssocID="{127C1864-2700-42C1-BB74-04BD9F2CF500}" presName="pictRect" presStyleLbl="node1" presStyleIdx="4" presStyleCnt="6"/>
      <dgm:spPr>
        <a:blipFill>
          <a:blip xmlns:r="http://schemas.openxmlformats.org/officeDocument/2006/relationships" r:embed="rId5"/>
          <a:srcRect/>
          <a:stretch>
            <a:fillRect t="-23000" b="-23000"/>
          </a:stretch>
        </a:blipFill>
      </dgm:spPr>
    </dgm:pt>
    <dgm:pt modelId="{2ECC2391-2C34-4FA0-876D-C1CB67302894}" type="pres">
      <dgm:prSet presAssocID="{127C1864-2700-42C1-BB74-04BD9F2CF500}" presName="textRect" presStyleLbl="revTx" presStyleIdx="4" presStyleCnt="6">
        <dgm:presLayoutVars>
          <dgm:bulletEnabled val="1"/>
        </dgm:presLayoutVars>
      </dgm:prSet>
      <dgm:spPr/>
    </dgm:pt>
    <dgm:pt modelId="{ED4D8983-86D8-49A6-A251-71F1B223C41F}" type="pres">
      <dgm:prSet presAssocID="{C8EF2048-B4BC-43CA-8A11-A92C8D8B2146}" presName="sibTrans" presStyleLbl="sibTrans2D1" presStyleIdx="0" presStyleCnt="0"/>
      <dgm:spPr/>
    </dgm:pt>
    <dgm:pt modelId="{AA9390F5-4898-4DFB-B51C-00727DA026B1}" type="pres">
      <dgm:prSet presAssocID="{5156B1E9-DAA9-4B64-8EEC-038ED916EE85}" presName="compNode" presStyleCnt="0"/>
      <dgm:spPr/>
    </dgm:pt>
    <dgm:pt modelId="{4038F6BF-C022-4CD3-9941-FE4D7DD8837B}" type="pres">
      <dgm:prSet presAssocID="{5156B1E9-DAA9-4B64-8EEC-038ED916EE85}" presName="pictRect" presStyleLbl="node1" presStyleIdx="5" presStyleCnt="6"/>
      <dgm:spPr>
        <a:blipFill>
          <a:blip xmlns:r="http://schemas.openxmlformats.org/officeDocument/2006/relationships" r:embed="rId6"/>
          <a:srcRect/>
          <a:stretch>
            <a:fillRect t="-4000" b="-4000"/>
          </a:stretch>
        </a:blipFill>
      </dgm:spPr>
    </dgm:pt>
    <dgm:pt modelId="{EE087EC3-3D96-4C1C-A053-56180E004BE5}" type="pres">
      <dgm:prSet presAssocID="{5156B1E9-DAA9-4B64-8EEC-038ED916EE85}" presName="textRect" presStyleLbl="revTx" presStyleIdx="5" presStyleCnt="6">
        <dgm:presLayoutVars>
          <dgm:bulletEnabled val="1"/>
        </dgm:presLayoutVars>
      </dgm:prSet>
      <dgm:spPr/>
    </dgm:pt>
  </dgm:ptLst>
  <dgm:cxnLst>
    <dgm:cxn modelId="{4208B603-C07D-4752-B48D-7A1F6ED26D15}" type="presOf" srcId="{675A7526-0547-4E31-8104-73973C02CBAA}" destId="{8ED54B0A-6BD8-4D66-935E-1FE5D1A9F29F}" srcOrd="0" destOrd="0" presId="urn:microsoft.com/office/officeart/2005/8/layout/pList1"/>
    <dgm:cxn modelId="{13AE1C14-7FB5-4C9B-B1F4-4D597437D597}" type="presOf" srcId="{C8EF2048-B4BC-43CA-8A11-A92C8D8B2146}" destId="{ED4D8983-86D8-49A6-A251-71F1B223C41F}" srcOrd="0" destOrd="0" presId="urn:microsoft.com/office/officeart/2005/8/layout/pList1"/>
    <dgm:cxn modelId="{75C9F718-1208-40D0-88F4-92D8701E79B4}" type="presOf" srcId="{6617101B-F9C4-42F1-99D4-CB4847E42A78}" destId="{DBBBF2F8-8D47-4984-8BA0-C50C42A76D43}" srcOrd="0" destOrd="0" presId="urn:microsoft.com/office/officeart/2005/8/layout/pList1"/>
    <dgm:cxn modelId="{37BE061B-29B3-4070-9767-79141962CFD4}" type="presOf" srcId="{6505C253-8C17-4FF7-94AC-1231705A5990}" destId="{592712D5-1D9F-4C93-8C22-A1A13AED31F2}" srcOrd="0" destOrd="0" presId="urn:microsoft.com/office/officeart/2005/8/layout/pList1"/>
    <dgm:cxn modelId="{AA2E2E23-0634-4274-BEFB-F765152A01DA}" srcId="{6505C253-8C17-4FF7-94AC-1231705A5990}" destId="{6617101B-F9C4-42F1-99D4-CB4847E42A78}" srcOrd="0" destOrd="0" parTransId="{5E5FEED4-0420-4ED4-81AA-89FE54BADC5B}" sibTransId="{675A7526-0547-4E31-8104-73973C02CBAA}"/>
    <dgm:cxn modelId="{CAE5272E-B11D-4303-A3E2-019251090070}" type="presOf" srcId="{C4BB5A4E-6F81-4D43-9CE8-4A39321B361C}" destId="{638EF25F-919D-469D-B019-CEA03BDD69E3}" srcOrd="0" destOrd="0" presId="urn:microsoft.com/office/officeart/2005/8/layout/pList1"/>
    <dgm:cxn modelId="{DC80013D-BA98-4602-8549-CFE5C166D22D}" type="presOf" srcId="{5156B1E9-DAA9-4B64-8EEC-038ED916EE85}" destId="{EE087EC3-3D96-4C1C-A053-56180E004BE5}" srcOrd="0" destOrd="0" presId="urn:microsoft.com/office/officeart/2005/8/layout/pList1"/>
    <dgm:cxn modelId="{35985D49-CE00-4349-B635-21363D79B28E}" type="presOf" srcId="{250F6E26-BFAF-431D-96AF-08AA6A713F07}" destId="{10959F5E-7CD0-485D-84AB-EB193977B939}" srcOrd="0" destOrd="0" presId="urn:microsoft.com/office/officeart/2005/8/layout/pList1"/>
    <dgm:cxn modelId="{CC8FFC4B-0E5E-48E3-9D90-A74E715ADA32}" type="presOf" srcId="{060FC28C-ED2A-4F0D-AE1A-2DF3D8E62FCC}" destId="{1AF0F376-40C5-4C7A-9957-F144D5819784}" srcOrd="0" destOrd="0" presId="urn:microsoft.com/office/officeart/2005/8/layout/pList1"/>
    <dgm:cxn modelId="{0A788C54-C2FD-4260-A356-2D1D82968B01}" type="presOf" srcId="{5A253D5F-E127-474D-8D60-DA3E59275A58}" destId="{B290EFD6-4C58-4AE7-86B0-1E75657ADBB4}" srcOrd="0" destOrd="0" presId="urn:microsoft.com/office/officeart/2005/8/layout/pList1"/>
    <dgm:cxn modelId="{A90DEDAC-9D61-4C70-9430-B64B1DF36C27}" srcId="{6505C253-8C17-4FF7-94AC-1231705A5990}" destId="{32DCCDA5-37A1-454D-9CFB-7DDD6C6AFDF9}" srcOrd="1" destOrd="0" parTransId="{5C677C6A-2A27-4A8B-8BB1-187468ED2EB7}" sibTransId="{250F6E26-BFAF-431D-96AF-08AA6A713F07}"/>
    <dgm:cxn modelId="{75F422AE-B648-4794-A446-F0E3318A66B7}" type="presOf" srcId="{127C1864-2700-42C1-BB74-04BD9F2CF500}" destId="{2ECC2391-2C34-4FA0-876D-C1CB67302894}" srcOrd="0" destOrd="0" presId="urn:microsoft.com/office/officeart/2005/8/layout/pList1"/>
    <dgm:cxn modelId="{213B05E0-9232-4575-ACBC-B3E626B3D325}" type="presOf" srcId="{32DCCDA5-37A1-454D-9CFB-7DDD6C6AFDF9}" destId="{83CD5F76-BF02-4269-A2CA-812F3AE14C38}" srcOrd="0" destOrd="0" presId="urn:microsoft.com/office/officeart/2005/8/layout/pList1"/>
    <dgm:cxn modelId="{660256E5-AF71-445A-822B-2837553D6246}" srcId="{6505C253-8C17-4FF7-94AC-1231705A5990}" destId="{060FC28C-ED2A-4F0D-AE1A-2DF3D8E62FCC}" srcOrd="2" destOrd="0" parTransId="{75F44298-ADCE-4520-B54A-62FAB876C54F}" sibTransId="{95A61F44-9448-41A2-A159-5E6F2450FD7C}"/>
    <dgm:cxn modelId="{25C85FEC-97B9-422F-A034-23EA357F9E67}" srcId="{6505C253-8C17-4FF7-94AC-1231705A5990}" destId="{C4BB5A4E-6F81-4D43-9CE8-4A39321B361C}" srcOrd="3" destOrd="0" parTransId="{50334A0E-63D2-435D-AAE9-98C759878308}" sibTransId="{5A253D5F-E127-474D-8D60-DA3E59275A58}"/>
    <dgm:cxn modelId="{3EA4FAF3-64FA-4635-8A26-DE59269C1967}" srcId="{6505C253-8C17-4FF7-94AC-1231705A5990}" destId="{127C1864-2700-42C1-BB74-04BD9F2CF500}" srcOrd="4" destOrd="0" parTransId="{9064AB54-0350-4E0E-9DF5-50F36594B231}" sibTransId="{C8EF2048-B4BC-43CA-8A11-A92C8D8B2146}"/>
    <dgm:cxn modelId="{CAE482F8-463F-4D7E-B35D-61E83FFDECD7}" type="presOf" srcId="{95A61F44-9448-41A2-A159-5E6F2450FD7C}" destId="{F78C0F49-0D85-4A83-AB5C-6B4A6C5DA9D4}" srcOrd="0" destOrd="0" presId="urn:microsoft.com/office/officeart/2005/8/layout/pList1"/>
    <dgm:cxn modelId="{C48770FA-AE49-47C5-BBC0-B15996A905C9}" srcId="{6505C253-8C17-4FF7-94AC-1231705A5990}" destId="{5156B1E9-DAA9-4B64-8EEC-038ED916EE85}" srcOrd="5" destOrd="0" parTransId="{4D978864-A406-4459-916B-D687FF349E47}" sibTransId="{FAAA2507-4312-4BF1-B060-5267D630BCC8}"/>
    <dgm:cxn modelId="{9DAC8F8A-4E5A-4781-AACB-2B0050FA630A}" type="presParOf" srcId="{592712D5-1D9F-4C93-8C22-A1A13AED31F2}" destId="{FE7B9541-2C09-45DE-A88E-91E1F06CB876}" srcOrd="0" destOrd="0" presId="urn:microsoft.com/office/officeart/2005/8/layout/pList1"/>
    <dgm:cxn modelId="{53AAD59D-52BC-4382-BC24-7F511C702151}" type="presParOf" srcId="{FE7B9541-2C09-45DE-A88E-91E1F06CB876}" destId="{B09B12BD-8F27-4410-87E4-9ADCD270B67A}" srcOrd="0" destOrd="0" presId="urn:microsoft.com/office/officeart/2005/8/layout/pList1"/>
    <dgm:cxn modelId="{1960316A-B0BE-4864-8DD4-F4EF2DC6367E}" type="presParOf" srcId="{FE7B9541-2C09-45DE-A88E-91E1F06CB876}" destId="{DBBBF2F8-8D47-4984-8BA0-C50C42A76D43}" srcOrd="1" destOrd="0" presId="urn:microsoft.com/office/officeart/2005/8/layout/pList1"/>
    <dgm:cxn modelId="{AF000736-3938-430A-9602-63EB86BD9594}" type="presParOf" srcId="{592712D5-1D9F-4C93-8C22-A1A13AED31F2}" destId="{8ED54B0A-6BD8-4D66-935E-1FE5D1A9F29F}" srcOrd="1" destOrd="0" presId="urn:microsoft.com/office/officeart/2005/8/layout/pList1"/>
    <dgm:cxn modelId="{07DA3B11-601E-4E25-97C8-8F6249187A64}" type="presParOf" srcId="{592712D5-1D9F-4C93-8C22-A1A13AED31F2}" destId="{483466EC-7E32-4FE2-AB9C-34CF6ED46E9E}" srcOrd="2" destOrd="0" presId="urn:microsoft.com/office/officeart/2005/8/layout/pList1"/>
    <dgm:cxn modelId="{4965608E-6B14-4FE7-8D6C-5CB80A17FFFB}" type="presParOf" srcId="{483466EC-7E32-4FE2-AB9C-34CF6ED46E9E}" destId="{3676C607-EBF1-4AA0-BEB9-F002AE355C83}" srcOrd="0" destOrd="0" presId="urn:microsoft.com/office/officeart/2005/8/layout/pList1"/>
    <dgm:cxn modelId="{771BAF6F-B587-40C1-9B4D-2E86CE96FB9C}" type="presParOf" srcId="{483466EC-7E32-4FE2-AB9C-34CF6ED46E9E}" destId="{83CD5F76-BF02-4269-A2CA-812F3AE14C38}" srcOrd="1" destOrd="0" presId="urn:microsoft.com/office/officeart/2005/8/layout/pList1"/>
    <dgm:cxn modelId="{6199350B-4F6B-4848-96B9-17A9D6947D48}" type="presParOf" srcId="{592712D5-1D9F-4C93-8C22-A1A13AED31F2}" destId="{10959F5E-7CD0-485D-84AB-EB193977B939}" srcOrd="3" destOrd="0" presId="urn:microsoft.com/office/officeart/2005/8/layout/pList1"/>
    <dgm:cxn modelId="{F1048EE5-2762-41CB-84F4-5D8C7C24850F}" type="presParOf" srcId="{592712D5-1D9F-4C93-8C22-A1A13AED31F2}" destId="{A9DBD096-80F4-4E18-95D1-3F89BF7B98EB}" srcOrd="4" destOrd="0" presId="urn:microsoft.com/office/officeart/2005/8/layout/pList1"/>
    <dgm:cxn modelId="{EDDFFD78-F0EE-4CE5-8BBD-48A8D40F0CBC}" type="presParOf" srcId="{A9DBD096-80F4-4E18-95D1-3F89BF7B98EB}" destId="{F39851C9-4233-4427-8185-4B733C9109BF}" srcOrd="0" destOrd="0" presId="urn:microsoft.com/office/officeart/2005/8/layout/pList1"/>
    <dgm:cxn modelId="{9BA8DE92-CE4A-4F2E-8882-4494E432790A}" type="presParOf" srcId="{A9DBD096-80F4-4E18-95D1-3F89BF7B98EB}" destId="{1AF0F376-40C5-4C7A-9957-F144D5819784}" srcOrd="1" destOrd="0" presId="urn:microsoft.com/office/officeart/2005/8/layout/pList1"/>
    <dgm:cxn modelId="{D9D2E88F-C850-4872-86AC-C0371006D465}" type="presParOf" srcId="{592712D5-1D9F-4C93-8C22-A1A13AED31F2}" destId="{F78C0F49-0D85-4A83-AB5C-6B4A6C5DA9D4}" srcOrd="5" destOrd="0" presId="urn:microsoft.com/office/officeart/2005/8/layout/pList1"/>
    <dgm:cxn modelId="{E091579E-A59F-43E8-BB5D-B4DD1AF2F2F1}" type="presParOf" srcId="{592712D5-1D9F-4C93-8C22-A1A13AED31F2}" destId="{0F14E0CB-FC44-4A84-928E-D271D9561CAE}" srcOrd="6" destOrd="0" presId="urn:microsoft.com/office/officeart/2005/8/layout/pList1"/>
    <dgm:cxn modelId="{BCB23C6B-5886-49AA-9142-E2E75C7252AB}" type="presParOf" srcId="{0F14E0CB-FC44-4A84-928E-D271D9561CAE}" destId="{0B7F50A1-0E54-4F32-8721-8C24D889C643}" srcOrd="0" destOrd="0" presId="urn:microsoft.com/office/officeart/2005/8/layout/pList1"/>
    <dgm:cxn modelId="{57BC506D-5DBA-4363-9437-93CA97094224}" type="presParOf" srcId="{0F14E0CB-FC44-4A84-928E-D271D9561CAE}" destId="{638EF25F-919D-469D-B019-CEA03BDD69E3}" srcOrd="1" destOrd="0" presId="urn:microsoft.com/office/officeart/2005/8/layout/pList1"/>
    <dgm:cxn modelId="{5E09C9B9-4A11-4CCF-A2C3-4C3023EEFD06}" type="presParOf" srcId="{592712D5-1D9F-4C93-8C22-A1A13AED31F2}" destId="{B290EFD6-4C58-4AE7-86B0-1E75657ADBB4}" srcOrd="7" destOrd="0" presId="urn:microsoft.com/office/officeart/2005/8/layout/pList1"/>
    <dgm:cxn modelId="{3A61DE1E-355F-4DA3-A1F1-C754AB718D53}" type="presParOf" srcId="{592712D5-1D9F-4C93-8C22-A1A13AED31F2}" destId="{770FF589-CC57-4462-B546-CCD7496C51FA}" srcOrd="8" destOrd="0" presId="urn:microsoft.com/office/officeart/2005/8/layout/pList1"/>
    <dgm:cxn modelId="{8CB615B0-801C-4192-BAEF-E18A84607D1F}" type="presParOf" srcId="{770FF589-CC57-4462-B546-CCD7496C51FA}" destId="{5F61AB92-77FB-47B5-B0CF-5EBDAF78D5DB}" srcOrd="0" destOrd="0" presId="urn:microsoft.com/office/officeart/2005/8/layout/pList1"/>
    <dgm:cxn modelId="{E5B4DA24-B37A-4EFB-8BF4-8108FB88F84C}" type="presParOf" srcId="{770FF589-CC57-4462-B546-CCD7496C51FA}" destId="{2ECC2391-2C34-4FA0-876D-C1CB67302894}" srcOrd="1" destOrd="0" presId="urn:microsoft.com/office/officeart/2005/8/layout/pList1"/>
    <dgm:cxn modelId="{0D1B300F-C3D4-47FD-ACB6-018DC2AB775E}" type="presParOf" srcId="{592712D5-1D9F-4C93-8C22-A1A13AED31F2}" destId="{ED4D8983-86D8-49A6-A251-71F1B223C41F}" srcOrd="9" destOrd="0" presId="urn:microsoft.com/office/officeart/2005/8/layout/pList1"/>
    <dgm:cxn modelId="{1DAD12E8-E238-4811-B9EB-5FCA90B6B313}" type="presParOf" srcId="{592712D5-1D9F-4C93-8C22-A1A13AED31F2}" destId="{AA9390F5-4898-4DFB-B51C-00727DA026B1}" srcOrd="10" destOrd="0" presId="urn:microsoft.com/office/officeart/2005/8/layout/pList1"/>
    <dgm:cxn modelId="{FB375656-4EF4-4EF9-881A-960BA6B01F3E}" type="presParOf" srcId="{AA9390F5-4898-4DFB-B51C-00727DA026B1}" destId="{4038F6BF-C022-4CD3-9941-FE4D7DD8837B}" srcOrd="0" destOrd="0" presId="urn:microsoft.com/office/officeart/2005/8/layout/pList1"/>
    <dgm:cxn modelId="{D9D4A3C0-5148-4FAF-A9FC-537946840329}" type="presParOf" srcId="{AA9390F5-4898-4DFB-B51C-00727DA026B1}" destId="{EE087EC3-3D96-4C1C-A053-56180E004BE5}"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05C253-8C17-4FF7-94AC-1231705A5990}"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FDE67921-F358-4006-8521-1A093B4A6E83}">
      <dgm:prSet custT="1"/>
      <dgm:spPr/>
      <dgm:t>
        <a:bodyPr/>
        <a:lstStyle/>
        <a:p>
          <a:pPr>
            <a:buFont typeface="Arial" panose="020B0604020202020204" pitchFamily="34" charset="0"/>
            <a:buChar char="•"/>
          </a:pPr>
          <a:r>
            <a:rPr lang="en-US" sz="1600" dirty="0">
              <a:solidFill>
                <a:srgbClr val="000000"/>
              </a:solidFill>
            </a:rPr>
            <a:t>Alaskan Native, American Indian, American Urban Indian, or California Indian</a:t>
          </a:r>
        </a:p>
      </dgm:t>
    </dgm:pt>
    <dgm:pt modelId="{9E61CF85-ED86-4A38-8D92-F8A0CB4D101B}" type="parTrans" cxnId="{B35FCB14-485A-4D8F-98D6-FF0BA2D0080C}">
      <dgm:prSet/>
      <dgm:spPr/>
      <dgm:t>
        <a:bodyPr/>
        <a:lstStyle/>
        <a:p>
          <a:endParaRPr lang="en-US"/>
        </a:p>
      </dgm:t>
    </dgm:pt>
    <dgm:pt modelId="{2CB271F4-26A1-4A80-8084-3F9020445EA8}" type="sibTrans" cxnId="{B35FCB14-485A-4D8F-98D6-FF0BA2D0080C}">
      <dgm:prSet/>
      <dgm:spPr/>
      <dgm:t>
        <a:bodyPr/>
        <a:lstStyle/>
        <a:p>
          <a:endParaRPr lang="en-US"/>
        </a:p>
      </dgm:t>
    </dgm:pt>
    <dgm:pt modelId="{3495B3F9-9B15-47F1-BC48-55D6DCFE5A22}">
      <dgm:prSet custT="1"/>
      <dgm:spPr/>
      <dgm:t>
        <a:bodyPr/>
        <a:lstStyle/>
        <a:p>
          <a:pPr>
            <a:buFont typeface="Arial" panose="020B0604020202020204" pitchFamily="34" charset="0"/>
            <a:buChar char="•"/>
          </a:pPr>
          <a:r>
            <a:rPr lang="en-US" sz="1600" dirty="0">
              <a:solidFill>
                <a:srgbClr val="000000"/>
              </a:solidFill>
            </a:rPr>
            <a:t>Main caretaker of an incapacitated or disabled person</a:t>
          </a:r>
        </a:p>
      </dgm:t>
    </dgm:pt>
    <dgm:pt modelId="{B033BB77-2396-48CD-A119-AC80BAA38ED3}" type="parTrans" cxnId="{CAD70231-1597-4AFB-8FE3-D6FF56E74099}">
      <dgm:prSet/>
      <dgm:spPr/>
      <dgm:t>
        <a:bodyPr/>
        <a:lstStyle/>
        <a:p>
          <a:endParaRPr lang="en-US"/>
        </a:p>
      </dgm:t>
    </dgm:pt>
    <dgm:pt modelId="{33A831B7-1F1A-4589-8055-103B51489DFE}" type="sibTrans" cxnId="{CAD70231-1597-4AFB-8FE3-D6FF56E74099}">
      <dgm:prSet/>
      <dgm:spPr/>
      <dgm:t>
        <a:bodyPr/>
        <a:lstStyle/>
        <a:p>
          <a:endParaRPr lang="en-US"/>
        </a:p>
      </dgm:t>
    </dgm:pt>
    <dgm:pt modelId="{99F39700-03AB-48D3-857E-CC726F23478A}">
      <dgm:prSet custT="1"/>
      <dgm:spPr/>
      <dgm:t>
        <a:bodyPr/>
        <a:lstStyle/>
        <a:p>
          <a:pPr>
            <a:buFont typeface="Arial" panose="020B0604020202020204" pitchFamily="34" charset="0"/>
            <a:buChar char="•"/>
          </a:pPr>
          <a:r>
            <a:rPr lang="en-US" sz="1600" dirty="0">
              <a:solidFill>
                <a:srgbClr val="000000"/>
              </a:solidFill>
            </a:rPr>
            <a:t>Main caretaker for someone under 6 who lives outside the home</a:t>
          </a:r>
        </a:p>
      </dgm:t>
    </dgm:pt>
    <dgm:pt modelId="{4F0E9B1B-0DD4-44D3-A5B2-B0DB8E1DA0DF}" type="parTrans" cxnId="{A946B2DF-1AFA-4D66-8CA5-29F7354CDF91}">
      <dgm:prSet/>
      <dgm:spPr/>
      <dgm:t>
        <a:bodyPr/>
        <a:lstStyle/>
        <a:p>
          <a:endParaRPr lang="en-US"/>
        </a:p>
      </dgm:t>
    </dgm:pt>
    <dgm:pt modelId="{AE96366E-BF95-4339-86F3-4B8A8682429D}" type="sibTrans" cxnId="{A946B2DF-1AFA-4D66-8CA5-29F7354CDF91}">
      <dgm:prSet/>
      <dgm:spPr/>
      <dgm:t>
        <a:bodyPr/>
        <a:lstStyle/>
        <a:p>
          <a:endParaRPr lang="en-US"/>
        </a:p>
      </dgm:t>
    </dgm:pt>
    <dgm:pt modelId="{592712D5-1D9F-4C93-8C22-A1A13AED31F2}" type="pres">
      <dgm:prSet presAssocID="{6505C253-8C17-4FF7-94AC-1231705A5990}" presName="Name0" presStyleCnt="0">
        <dgm:presLayoutVars>
          <dgm:dir/>
          <dgm:resizeHandles val="exact"/>
        </dgm:presLayoutVars>
      </dgm:prSet>
      <dgm:spPr/>
    </dgm:pt>
    <dgm:pt modelId="{0244186C-59D0-4E37-BC7E-FB9F14D84F18}" type="pres">
      <dgm:prSet presAssocID="{FDE67921-F358-4006-8521-1A093B4A6E83}" presName="compNode" presStyleCnt="0"/>
      <dgm:spPr/>
    </dgm:pt>
    <dgm:pt modelId="{71FB1567-49CA-424D-A06D-C1E8AE96103D}" type="pres">
      <dgm:prSet presAssocID="{FDE67921-F358-4006-8521-1A093B4A6E83}" presName="pictRect" presStyleLbl="node1" presStyleIdx="0" presStyleCnt="3"/>
      <dgm:spPr>
        <a:blipFill>
          <a:blip xmlns:r="http://schemas.openxmlformats.org/officeDocument/2006/relationships" r:embed="rId1"/>
          <a:srcRect/>
          <a:stretch>
            <a:fillRect t="-47000" b="-47000"/>
          </a:stretch>
        </a:blipFill>
      </dgm:spPr>
    </dgm:pt>
    <dgm:pt modelId="{25012E7D-6C99-4973-87CA-54B402107E27}" type="pres">
      <dgm:prSet presAssocID="{FDE67921-F358-4006-8521-1A093B4A6E83}" presName="textRect" presStyleLbl="revTx" presStyleIdx="0" presStyleCnt="3">
        <dgm:presLayoutVars>
          <dgm:bulletEnabled val="1"/>
        </dgm:presLayoutVars>
      </dgm:prSet>
      <dgm:spPr/>
    </dgm:pt>
    <dgm:pt modelId="{E7600107-79FF-45F4-A436-B37A7FC82E3E}" type="pres">
      <dgm:prSet presAssocID="{2CB271F4-26A1-4A80-8084-3F9020445EA8}" presName="sibTrans" presStyleLbl="sibTrans2D1" presStyleIdx="0" presStyleCnt="0"/>
      <dgm:spPr/>
    </dgm:pt>
    <dgm:pt modelId="{ACB45936-E745-42ED-8EDA-FAB713086D57}" type="pres">
      <dgm:prSet presAssocID="{3495B3F9-9B15-47F1-BC48-55D6DCFE5A22}" presName="compNode" presStyleCnt="0"/>
      <dgm:spPr/>
    </dgm:pt>
    <dgm:pt modelId="{29203DAC-FD8D-4EBE-B634-9EF0E80B078D}" type="pres">
      <dgm:prSet presAssocID="{3495B3F9-9B15-47F1-BC48-55D6DCFE5A22}" presName="pictRect" presStyleLbl="node1" presStyleIdx="1" presStyleCnt="3"/>
      <dgm:spPr>
        <a:blipFill>
          <a:blip xmlns:r="http://schemas.openxmlformats.org/officeDocument/2006/relationships" r:embed="rId2"/>
          <a:srcRect/>
          <a:stretch>
            <a:fillRect l="-6000" r="-6000"/>
          </a:stretch>
        </a:blipFill>
      </dgm:spPr>
    </dgm:pt>
    <dgm:pt modelId="{BBC36A84-315D-4656-A445-C2102D7AB0C2}" type="pres">
      <dgm:prSet presAssocID="{3495B3F9-9B15-47F1-BC48-55D6DCFE5A22}" presName="textRect" presStyleLbl="revTx" presStyleIdx="1" presStyleCnt="3">
        <dgm:presLayoutVars>
          <dgm:bulletEnabled val="1"/>
        </dgm:presLayoutVars>
      </dgm:prSet>
      <dgm:spPr/>
    </dgm:pt>
    <dgm:pt modelId="{B76BAE7E-7817-44FB-8A2A-7058347831CE}" type="pres">
      <dgm:prSet presAssocID="{33A831B7-1F1A-4589-8055-103B51489DFE}" presName="sibTrans" presStyleLbl="sibTrans2D1" presStyleIdx="0" presStyleCnt="0"/>
      <dgm:spPr/>
    </dgm:pt>
    <dgm:pt modelId="{A9CE7C67-2E69-4AD2-A756-898F5419EFBA}" type="pres">
      <dgm:prSet presAssocID="{99F39700-03AB-48D3-857E-CC726F23478A}" presName="compNode" presStyleCnt="0"/>
      <dgm:spPr/>
    </dgm:pt>
    <dgm:pt modelId="{CE8F0EDD-D9F2-489B-8872-72F875F8EC67}" type="pres">
      <dgm:prSet presAssocID="{99F39700-03AB-48D3-857E-CC726F23478A}" presName="pictRect" presStyleLbl="node1" presStyleIdx="2" presStyleCnt="3"/>
      <dgm:spPr>
        <a:blipFill>
          <a:blip xmlns:r="http://schemas.openxmlformats.org/officeDocument/2006/relationships" r:embed="rId3"/>
          <a:srcRect/>
          <a:stretch>
            <a:fillRect l="-2000" r="-2000"/>
          </a:stretch>
        </a:blipFill>
      </dgm:spPr>
    </dgm:pt>
    <dgm:pt modelId="{599B6ED5-76FC-4287-BDDE-A9891FE1BA5E}" type="pres">
      <dgm:prSet presAssocID="{99F39700-03AB-48D3-857E-CC726F23478A}" presName="textRect" presStyleLbl="revTx" presStyleIdx="2" presStyleCnt="3">
        <dgm:presLayoutVars>
          <dgm:bulletEnabled val="1"/>
        </dgm:presLayoutVars>
      </dgm:prSet>
      <dgm:spPr/>
    </dgm:pt>
  </dgm:ptLst>
  <dgm:cxnLst>
    <dgm:cxn modelId="{B35FCB14-485A-4D8F-98D6-FF0BA2D0080C}" srcId="{6505C253-8C17-4FF7-94AC-1231705A5990}" destId="{FDE67921-F358-4006-8521-1A093B4A6E83}" srcOrd="0" destOrd="0" parTransId="{9E61CF85-ED86-4A38-8D92-F8A0CB4D101B}" sibTransId="{2CB271F4-26A1-4A80-8084-3F9020445EA8}"/>
    <dgm:cxn modelId="{37BE061B-29B3-4070-9767-79141962CFD4}" type="presOf" srcId="{6505C253-8C17-4FF7-94AC-1231705A5990}" destId="{592712D5-1D9F-4C93-8C22-A1A13AED31F2}" srcOrd="0" destOrd="0" presId="urn:microsoft.com/office/officeart/2005/8/layout/pList1"/>
    <dgm:cxn modelId="{CAD70231-1597-4AFB-8FE3-D6FF56E74099}" srcId="{6505C253-8C17-4FF7-94AC-1231705A5990}" destId="{3495B3F9-9B15-47F1-BC48-55D6DCFE5A22}" srcOrd="1" destOrd="0" parTransId="{B033BB77-2396-48CD-A119-AC80BAA38ED3}" sibTransId="{33A831B7-1F1A-4589-8055-103B51489DFE}"/>
    <dgm:cxn modelId="{30662263-4C66-4C21-A32A-789603DD1853}" type="presOf" srcId="{99F39700-03AB-48D3-857E-CC726F23478A}" destId="{599B6ED5-76FC-4287-BDDE-A9891FE1BA5E}" srcOrd="0" destOrd="0" presId="urn:microsoft.com/office/officeart/2005/8/layout/pList1"/>
    <dgm:cxn modelId="{2F742F52-45D1-414D-B260-7BB429199310}" type="presOf" srcId="{3495B3F9-9B15-47F1-BC48-55D6DCFE5A22}" destId="{BBC36A84-315D-4656-A445-C2102D7AB0C2}" srcOrd="0" destOrd="0" presId="urn:microsoft.com/office/officeart/2005/8/layout/pList1"/>
    <dgm:cxn modelId="{766F158D-7335-40A7-B414-CF88904AFAD7}" type="presOf" srcId="{2CB271F4-26A1-4A80-8084-3F9020445EA8}" destId="{E7600107-79FF-45F4-A436-B37A7FC82E3E}" srcOrd="0" destOrd="0" presId="urn:microsoft.com/office/officeart/2005/8/layout/pList1"/>
    <dgm:cxn modelId="{317037A2-F3E2-4986-9B32-D5824525441D}" type="presOf" srcId="{33A831B7-1F1A-4589-8055-103B51489DFE}" destId="{B76BAE7E-7817-44FB-8A2A-7058347831CE}" srcOrd="0" destOrd="0" presId="urn:microsoft.com/office/officeart/2005/8/layout/pList1"/>
    <dgm:cxn modelId="{A946B2DF-1AFA-4D66-8CA5-29F7354CDF91}" srcId="{6505C253-8C17-4FF7-94AC-1231705A5990}" destId="{99F39700-03AB-48D3-857E-CC726F23478A}" srcOrd="2" destOrd="0" parTransId="{4F0E9B1B-0DD4-44D3-A5B2-B0DB8E1DA0DF}" sibTransId="{AE96366E-BF95-4339-86F3-4B8A8682429D}"/>
    <dgm:cxn modelId="{504ABDE1-6E49-4982-890A-7F6D064FB0FF}" type="presOf" srcId="{FDE67921-F358-4006-8521-1A093B4A6E83}" destId="{25012E7D-6C99-4973-87CA-54B402107E27}" srcOrd="0" destOrd="0" presId="urn:microsoft.com/office/officeart/2005/8/layout/pList1"/>
    <dgm:cxn modelId="{1FF2BECD-DDF0-490B-B254-BDF75BC0937D}" type="presParOf" srcId="{592712D5-1D9F-4C93-8C22-A1A13AED31F2}" destId="{0244186C-59D0-4E37-BC7E-FB9F14D84F18}" srcOrd="0" destOrd="0" presId="urn:microsoft.com/office/officeart/2005/8/layout/pList1"/>
    <dgm:cxn modelId="{8F177AA9-04B2-4B05-91D5-27DB17487403}" type="presParOf" srcId="{0244186C-59D0-4E37-BC7E-FB9F14D84F18}" destId="{71FB1567-49CA-424D-A06D-C1E8AE96103D}" srcOrd="0" destOrd="0" presId="urn:microsoft.com/office/officeart/2005/8/layout/pList1"/>
    <dgm:cxn modelId="{D64C9DAA-F6C6-46C7-848A-039DD8C5113B}" type="presParOf" srcId="{0244186C-59D0-4E37-BC7E-FB9F14D84F18}" destId="{25012E7D-6C99-4973-87CA-54B402107E27}" srcOrd="1" destOrd="0" presId="urn:microsoft.com/office/officeart/2005/8/layout/pList1"/>
    <dgm:cxn modelId="{DBA73596-7F54-4DEB-A6AE-6072C201EE0D}" type="presParOf" srcId="{592712D5-1D9F-4C93-8C22-A1A13AED31F2}" destId="{E7600107-79FF-45F4-A436-B37A7FC82E3E}" srcOrd="1" destOrd="0" presId="urn:microsoft.com/office/officeart/2005/8/layout/pList1"/>
    <dgm:cxn modelId="{EF6144E4-17D3-4F2F-AEF4-6F66271C2A5A}" type="presParOf" srcId="{592712D5-1D9F-4C93-8C22-A1A13AED31F2}" destId="{ACB45936-E745-42ED-8EDA-FAB713086D57}" srcOrd="2" destOrd="0" presId="urn:microsoft.com/office/officeart/2005/8/layout/pList1"/>
    <dgm:cxn modelId="{D9D0F5A0-49A4-4E7A-A7F1-9AF4E031B624}" type="presParOf" srcId="{ACB45936-E745-42ED-8EDA-FAB713086D57}" destId="{29203DAC-FD8D-4EBE-B634-9EF0E80B078D}" srcOrd="0" destOrd="0" presId="urn:microsoft.com/office/officeart/2005/8/layout/pList1"/>
    <dgm:cxn modelId="{0B2EBBA5-D4E5-4DD1-AE49-A64C5BB16FDF}" type="presParOf" srcId="{ACB45936-E745-42ED-8EDA-FAB713086D57}" destId="{BBC36A84-315D-4656-A445-C2102D7AB0C2}" srcOrd="1" destOrd="0" presId="urn:microsoft.com/office/officeart/2005/8/layout/pList1"/>
    <dgm:cxn modelId="{83874560-025E-43B4-9D8B-F15D6152CBA7}" type="presParOf" srcId="{592712D5-1D9F-4C93-8C22-A1A13AED31F2}" destId="{B76BAE7E-7817-44FB-8A2A-7058347831CE}" srcOrd="3" destOrd="0" presId="urn:microsoft.com/office/officeart/2005/8/layout/pList1"/>
    <dgm:cxn modelId="{33F8902E-9A32-489C-8734-CB69CC00DEAA}" type="presParOf" srcId="{592712D5-1D9F-4C93-8C22-A1A13AED31F2}" destId="{A9CE7C67-2E69-4AD2-A756-898F5419EFBA}" srcOrd="4" destOrd="0" presId="urn:microsoft.com/office/officeart/2005/8/layout/pList1"/>
    <dgm:cxn modelId="{A5D0281F-FEFE-4ECC-AA07-46E3B5F462D4}" type="presParOf" srcId="{A9CE7C67-2E69-4AD2-A756-898F5419EFBA}" destId="{CE8F0EDD-D9F2-489B-8872-72F875F8EC67}" srcOrd="0" destOrd="0" presId="urn:microsoft.com/office/officeart/2005/8/layout/pList1"/>
    <dgm:cxn modelId="{44180971-ED89-4EF7-9687-08327DDDF8FD}" type="presParOf" srcId="{A9CE7C67-2E69-4AD2-A756-898F5419EFBA}" destId="{599B6ED5-76FC-4287-BDDE-A9891FE1BA5E}"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05C253-8C17-4FF7-94AC-1231705A5990}"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6617101B-F9C4-42F1-99D4-CB4847E42A78}">
      <dgm:prSet phldrT="[Text]" custT="1"/>
      <dgm:spPr/>
      <dgm:t>
        <a:bodyPr/>
        <a:lstStyle/>
        <a:p>
          <a:pPr>
            <a:buFont typeface="Arial" panose="020B0604020202020204" pitchFamily="34" charset="0"/>
            <a:buChar char="•"/>
          </a:pPr>
          <a:r>
            <a:rPr lang="en-US" sz="1600" dirty="0">
              <a:solidFill>
                <a:srgbClr val="000000"/>
              </a:solidFill>
            </a:rPr>
            <a:t>Enrolled in a drug or alcohol treatment program (not AA or NA)</a:t>
          </a:r>
          <a:endParaRPr lang="en-US" sz="1600" dirty="0"/>
        </a:p>
      </dgm:t>
    </dgm:pt>
    <dgm:pt modelId="{5E5FEED4-0420-4ED4-81AA-89FE54BADC5B}" type="parTrans" cxnId="{AA2E2E23-0634-4274-BEFB-F765152A01DA}">
      <dgm:prSet/>
      <dgm:spPr/>
      <dgm:t>
        <a:bodyPr/>
        <a:lstStyle/>
        <a:p>
          <a:endParaRPr lang="en-US"/>
        </a:p>
      </dgm:t>
    </dgm:pt>
    <dgm:pt modelId="{675A7526-0547-4E31-8104-73973C02CBAA}" type="sibTrans" cxnId="{AA2E2E23-0634-4274-BEFB-F765152A01DA}">
      <dgm:prSet/>
      <dgm:spPr/>
      <dgm:t>
        <a:bodyPr/>
        <a:lstStyle/>
        <a:p>
          <a:endParaRPr lang="en-US"/>
        </a:p>
      </dgm:t>
    </dgm:pt>
    <dgm:pt modelId="{CD78ADBA-9836-4B20-8763-EC0033227A70}">
      <dgm:prSet custT="1"/>
      <dgm:spPr/>
      <dgm:t>
        <a:bodyPr/>
        <a:lstStyle/>
        <a:p>
          <a:pPr>
            <a:buFont typeface="Arial" panose="020B0604020202020204" pitchFamily="34" charset="0"/>
            <a:buChar char="•"/>
          </a:pPr>
          <a:r>
            <a:rPr lang="en-US" sz="1600" dirty="0">
              <a:solidFill>
                <a:srgbClr val="000000"/>
              </a:solidFill>
            </a:rPr>
            <a:t>Applied for unemployment benefits</a:t>
          </a:r>
        </a:p>
      </dgm:t>
    </dgm:pt>
    <dgm:pt modelId="{FF74D663-6AC1-4F37-B868-4B96E23D1ECF}" type="parTrans" cxnId="{30B100FC-77BB-4257-AFD5-40D4495D176F}">
      <dgm:prSet/>
      <dgm:spPr/>
      <dgm:t>
        <a:bodyPr/>
        <a:lstStyle/>
        <a:p>
          <a:endParaRPr lang="en-US"/>
        </a:p>
      </dgm:t>
    </dgm:pt>
    <dgm:pt modelId="{BBDF7000-DCA1-453C-9E34-AC3563A861D9}" type="sibTrans" cxnId="{30B100FC-77BB-4257-AFD5-40D4495D176F}">
      <dgm:prSet/>
      <dgm:spPr/>
      <dgm:t>
        <a:bodyPr/>
        <a:lstStyle/>
        <a:p>
          <a:endParaRPr lang="en-US"/>
        </a:p>
      </dgm:t>
    </dgm:pt>
    <dgm:pt modelId="{43577D3B-A901-4859-8AAF-2236E8F62CB1}">
      <dgm:prSet custT="1"/>
      <dgm:spPr/>
      <dgm:t>
        <a:bodyPr/>
        <a:lstStyle/>
        <a:p>
          <a:pPr>
            <a:buFont typeface="Arial" panose="020B0604020202020204" pitchFamily="34" charset="0"/>
            <a:buChar char="•"/>
          </a:pPr>
          <a:r>
            <a:rPr lang="en-US" sz="1600" dirty="0">
              <a:solidFill>
                <a:srgbClr val="000000"/>
              </a:solidFill>
            </a:rPr>
            <a:t>Pregnant</a:t>
          </a:r>
        </a:p>
      </dgm:t>
    </dgm:pt>
    <dgm:pt modelId="{5B19934C-3093-47EC-8D61-FBE9CCA8530B}" type="parTrans" cxnId="{C9C6A0E0-E1CB-4318-82C3-D34FCE25CBA5}">
      <dgm:prSet/>
      <dgm:spPr/>
      <dgm:t>
        <a:bodyPr/>
        <a:lstStyle/>
        <a:p>
          <a:endParaRPr lang="en-US"/>
        </a:p>
      </dgm:t>
    </dgm:pt>
    <dgm:pt modelId="{50D84942-4514-4FB7-9E3B-7AEEDF7FFFE2}" type="sibTrans" cxnId="{C9C6A0E0-E1CB-4318-82C3-D34FCE25CBA5}">
      <dgm:prSet/>
      <dgm:spPr/>
      <dgm:t>
        <a:bodyPr/>
        <a:lstStyle/>
        <a:p>
          <a:endParaRPr lang="en-US"/>
        </a:p>
      </dgm:t>
    </dgm:pt>
    <dgm:pt modelId="{592712D5-1D9F-4C93-8C22-A1A13AED31F2}" type="pres">
      <dgm:prSet presAssocID="{6505C253-8C17-4FF7-94AC-1231705A5990}" presName="Name0" presStyleCnt="0">
        <dgm:presLayoutVars>
          <dgm:dir/>
          <dgm:resizeHandles val="exact"/>
        </dgm:presLayoutVars>
      </dgm:prSet>
      <dgm:spPr/>
    </dgm:pt>
    <dgm:pt modelId="{FE7B9541-2C09-45DE-A88E-91E1F06CB876}" type="pres">
      <dgm:prSet presAssocID="{6617101B-F9C4-42F1-99D4-CB4847E42A78}" presName="compNode" presStyleCnt="0"/>
      <dgm:spPr/>
    </dgm:pt>
    <dgm:pt modelId="{B09B12BD-8F27-4410-87E4-9ADCD270B67A}" type="pres">
      <dgm:prSet presAssocID="{6617101B-F9C4-42F1-99D4-CB4847E42A78}" presName="pictRect" presStyleLbl="node1" presStyleIdx="0" presStyleCnt="3"/>
      <dgm:spPr>
        <a:blipFill>
          <a:blip xmlns:r="http://schemas.openxmlformats.org/officeDocument/2006/relationships" r:embed="rId1"/>
          <a:srcRect/>
          <a:stretch>
            <a:fillRect t="-23000" b="-23000"/>
          </a:stretch>
        </a:blipFill>
      </dgm:spPr>
    </dgm:pt>
    <dgm:pt modelId="{DBBBF2F8-8D47-4984-8BA0-C50C42A76D43}" type="pres">
      <dgm:prSet presAssocID="{6617101B-F9C4-42F1-99D4-CB4847E42A78}" presName="textRect" presStyleLbl="revTx" presStyleIdx="0" presStyleCnt="3">
        <dgm:presLayoutVars>
          <dgm:bulletEnabled val="1"/>
        </dgm:presLayoutVars>
      </dgm:prSet>
      <dgm:spPr/>
    </dgm:pt>
    <dgm:pt modelId="{8ED54B0A-6BD8-4D66-935E-1FE5D1A9F29F}" type="pres">
      <dgm:prSet presAssocID="{675A7526-0547-4E31-8104-73973C02CBAA}" presName="sibTrans" presStyleLbl="sibTrans2D1" presStyleIdx="0" presStyleCnt="0"/>
      <dgm:spPr/>
    </dgm:pt>
    <dgm:pt modelId="{1ED00520-51A2-4250-B355-7A4E990F2B86}" type="pres">
      <dgm:prSet presAssocID="{CD78ADBA-9836-4B20-8763-EC0033227A70}" presName="compNode" presStyleCnt="0"/>
      <dgm:spPr/>
    </dgm:pt>
    <dgm:pt modelId="{E1575F32-8B3A-491C-8B9B-EAA40B3DAEC4}" type="pres">
      <dgm:prSet presAssocID="{CD78ADBA-9836-4B20-8763-EC0033227A70}" presName="pictRect" presStyleLbl="node1" presStyleIdx="1" presStyleCnt="3"/>
      <dgm:spPr>
        <a:blipFill>
          <a:blip xmlns:r="http://schemas.openxmlformats.org/officeDocument/2006/relationships" r:embed="rId2"/>
          <a:srcRect/>
          <a:stretch>
            <a:fillRect t="-16000" b="-16000"/>
          </a:stretch>
        </a:blipFill>
      </dgm:spPr>
    </dgm:pt>
    <dgm:pt modelId="{9028105A-A086-4C5A-80BD-6B024BC88E5A}" type="pres">
      <dgm:prSet presAssocID="{CD78ADBA-9836-4B20-8763-EC0033227A70}" presName="textRect" presStyleLbl="revTx" presStyleIdx="1" presStyleCnt="3">
        <dgm:presLayoutVars>
          <dgm:bulletEnabled val="1"/>
        </dgm:presLayoutVars>
      </dgm:prSet>
      <dgm:spPr/>
    </dgm:pt>
    <dgm:pt modelId="{9AFB794A-0DCB-40FE-A373-808E131ED894}" type="pres">
      <dgm:prSet presAssocID="{BBDF7000-DCA1-453C-9E34-AC3563A861D9}" presName="sibTrans" presStyleLbl="sibTrans2D1" presStyleIdx="0" presStyleCnt="0"/>
      <dgm:spPr/>
    </dgm:pt>
    <dgm:pt modelId="{8146B522-2C19-4CF0-B333-5AB37D843363}" type="pres">
      <dgm:prSet presAssocID="{43577D3B-A901-4859-8AAF-2236E8F62CB1}" presName="compNode" presStyleCnt="0"/>
      <dgm:spPr/>
    </dgm:pt>
    <dgm:pt modelId="{9EC8A0FD-1E2D-4E4A-9F3E-A57A49BE2E8E}" type="pres">
      <dgm:prSet presAssocID="{43577D3B-A901-4859-8AAF-2236E8F62CB1}" presName="pictRect" presStyleLbl="node1" presStyleIdx="2" presStyleCnt="3"/>
      <dgm:spPr>
        <a:blipFill>
          <a:blip xmlns:r="http://schemas.openxmlformats.org/officeDocument/2006/relationships" r:embed="rId3"/>
          <a:srcRect/>
          <a:stretch>
            <a:fillRect t="-8000" b="-8000"/>
          </a:stretch>
        </a:blipFill>
      </dgm:spPr>
    </dgm:pt>
    <dgm:pt modelId="{6378C697-D316-46A2-A0A3-FFBACB41B501}" type="pres">
      <dgm:prSet presAssocID="{43577D3B-A901-4859-8AAF-2236E8F62CB1}" presName="textRect" presStyleLbl="revTx" presStyleIdx="2" presStyleCnt="3">
        <dgm:presLayoutVars>
          <dgm:bulletEnabled val="1"/>
        </dgm:presLayoutVars>
      </dgm:prSet>
      <dgm:spPr/>
    </dgm:pt>
  </dgm:ptLst>
  <dgm:cxnLst>
    <dgm:cxn modelId="{4208B603-C07D-4752-B48D-7A1F6ED26D15}" type="presOf" srcId="{675A7526-0547-4E31-8104-73973C02CBAA}" destId="{8ED54B0A-6BD8-4D66-935E-1FE5D1A9F29F}" srcOrd="0" destOrd="0" presId="urn:microsoft.com/office/officeart/2005/8/layout/pList1"/>
    <dgm:cxn modelId="{AEAD2D17-7FB4-4228-BAED-6D9855A86726}" type="presOf" srcId="{BBDF7000-DCA1-453C-9E34-AC3563A861D9}" destId="{9AFB794A-0DCB-40FE-A373-808E131ED894}" srcOrd="0" destOrd="0" presId="urn:microsoft.com/office/officeart/2005/8/layout/pList1"/>
    <dgm:cxn modelId="{75C9F718-1208-40D0-88F4-92D8701E79B4}" type="presOf" srcId="{6617101B-F9C4-42F1-99D4-CB4847E42A78}" destId="{DBBBF2F8-8D47-4984-8BA0-C50C42A76D43}" srcOrd="0" destOrd="0" presId="urn:microsoft.com/office/officeart/2005/8/layout/pList1"/>
    <dgm:cxn modelId="{37BE061B-29B3-4070-9767-79141962CFD4}" type="presOf" srcId="{6505C253-8C17-4FF7-94AC-1231705A5990}" destId="{592712D5-1D9F-4C93-8C22-A1A13AED31F2}" srcOrd="0" destOrd="0" presId="urn:microsoft.com/office/officeart/2005/8/layout/pList1"/>
    <dgm:cxn modelId="{AA2E2E23-0634-4274-BEFB-F765152A01DA}" srcId="{6505C253-8C17-4FF7-94AC-1231705A5990}" destId="{6617101B-F9C4-42F1-99D4-CB4847E42A78}" srcOrd="0" destOrd="0" parTransId="{5E5FEED4-0420-4ED4-81AA-89FE54BADC5B}" sibTransId="{675A7526-0547-4E31-8104-73973C02CBAA}"/>
    <dgm:cxn modelId="{FA938934-A542-40E7-A91B-F96638195BF9}" type="presOf" srcId="{43577D3B-A901-4859-8AAF-2236E8F62CB1}" destId="{6378C697-D316-46A2-A0A3-FFBACB41B501}" srcOrd="0" destOrd="0" presId="urn:microsoft.com/office/officeart/2005/8/layout/pList1"/>
    <dgm:cxn modelId="{949CF27D-F79D-4F79-8F83-771E239E5B4D}" type="presOf" srcId="{CD78ADBA-9836-4B20-8763-EC0033227A70}" destId="{9028105A-A086-4C5A-80BD-6B024BC88E5A}" srcOrd="0" destOrd="0" presId="urn:microsoft.com/office/officeart/2005/8/layout/pList1"/>
    <dgm:cxn modelId="{C9C6A0E0-E1CB-4318-82C3-D34FCE25CBA5}" srcId="{6505C253-8C17-4FF7-94AC-1231705A5990}" destId="{43577D3B-A901-4859-8AAF-2236E8F62CB1}" srcOrd="2" destOrd="0" parTransId="{5B19934C-3093-47EC-8D61-FBE9CCA8530B}" sibTransId="{50D84942-4514-4FB7-9E3B-7AEEDF7FFFE2}"/>
    <dgm:cxn modelId="{30B100FC-77BB-4257-AFD5-40D4495D176F}" srcId="{6505C253-8C17-4FF7-94AC-1231705A5990}" destId="{CD78ADBA-9836-4B20-8763-EC0033227A70}" srcOrd="1" destOrd="0" parTransId="{FF74D663-6AC1-4F37-B868-4B96E23D1ECF}" sibTransId="{BBDF7000-DCA1-453C-9E34-AC3563A861D9}"/>
    <dgm:cxn modelId="{9DAC8F8A-4E5A-4781-AACB-2B0050FA630A}" type="presParOf" srcId="{592712D5-1D9F-4C93-8C22-A1A13AED31F2}" destId="{FE7B9541-2C09-45DE-A88E-91E1F06CB876}" srcOrd="0" destOrd="0" presId="urn:microsoft.com/office/officeart/2005/8/layout/pList1"/>
    <dgm:cxn modelId="{53AAD59D-52BC-4382-BC24-7F511C702151}" type="presParOf" srcId="{FE7B9541-2C09-45DE-A88E-91E1F06CB876}" destId="{B09B12BD-8F27-4410-87E4-9ADCD270B67A}" srcOrd="0" destOrd="0" presId="urn:microsoft.com/office/officeart/2005/8/layout/pList1"/>
    <dgm:cxn modelId="{1960316A-B0BE-4864-8DD4-F4EF2DC6367E}" type="presParOf" srcId="{FE7B9541-2C09-45DE-A88E-91E1F06CB876}" destId="{DBBBF2F8-8D47-4984-8BA0-C50C42A76D43}" srcOrd="1" destOrd="0" presId="urn:microsoft.com/office/officeart/2005/8/layout/pList1"/>
    <dgm:cxn modelId="{AF000736-3938-430A-9602-63EB86BD9594}" type="presParOf" srcId="{592712D5-1D9F-4C93-8C22-A1A13AED31F2}" destId="{8ED54B0A-6BD8-4D66-935E-1FE5D1A9F29F}" srcOrd="1" destOrd="0" presId="urn:microsoft.com/office/officeart/2005/8/layout/pList1"/>
    <dgm:cxn modelId="{EAFAFA2F-80E1-4512-8EA1-7A6E62158458}" type="presParOf" srcId="{592712D5-1D9F-4C93-8C22-A1A13AED31F2}" destId="{1ED00520-51A2-4250-B355-7A4E990F2B86}" srcOrd="2" destOrd="0" presId="urn:microsoft.com/office/officeart/2005/8/layout/pList1"/>
    <dgm:cxn modelId="{F3E0196F-CB87-44B8-A7EC-0086AC31957C}" type="presParOf" srcId="{1ED00520-51A2-4250-B355-7A4E990F2B86}" destId="{E1575F32-8B3A-491C-8B9B-EAA40B3DAEC4}" srcOrd="0" destOrd="0" presId="urn:microsoft.com/office/officeart/2005/8/layout/pList1"/>
    <dgm:cxn modelId="{C4AD5A0A-247C-4B0B-8B9B-2926E56CD7F6}" type="presParOf" srcId="{1ED00520-51A2-4250-B355-7A4E990F2B86}" destId="{9028105A-A086-4C5A-80BD-6B024BC88E5A}" srcOrd="1" destOrd="0" presId="urn:microsoft.com/office/officeart/2005/8/layout/pList1"/>
    <dgm:cxn modelId="{3385267D-4489-4969-AFC9-177ABEC61F78}" type="presParOf" srcId="{592712D5-1D9F-4C93-8C22-A1A13AED31F2}" destId="{9AFB794A-0DCB-40FE-A373-808E131ED894}" srcOrd="3" destOrd="0" presId="urn:microsoft.com/office/officeart/2005/8/layout/pList1"/>
    <dgm:cxn modelId="{C4AD8087-B71E-46C5-AB0B-40BAE56CE2FA}" type="presParOf" srcId="{592712D5-1D9F-4C93-8C22-A1A13AED31F2}" destId="{8146B522-2C19-4CF0-B333-5AB37D843363}" srcOrd="4" destOrd="0" presId="urn:microsoft.com/office/officeart/2005/8/layout/pList1"/>
    <dgm:cxn modelId="{DD87E454-4116-4306-B720-96000E724AE2}" type="presParOf" srcId="{8146B522-2C19-4CF0-B333-5AB37D843363}" destId="{9EC8A0FD-1E2D-4E4A-9F3E-A57A49BE2E8E}" srcOrd="0" destOrd="0" presId="urn:microsoft.com/office/officeart/2005/8/layout/pList1"/>
    <dgm:cxn modelId="{F6F66BED-9F2C-42FE-871D-B64CBA5DE438}" type="presParOf" srcId="{8146B522-2C19-4CF0-B333-5AB37D843363}" destId="{6378C697-D316-46A2-A0A3-FFBACB41B501}" srcOrd="1" destOrd="0" presId="urn:microsoft.com/office/officeart/2005/8/layout/p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05C253-8C17-4FF7-94AC-1231705A5990}"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6617101B-F9C4-42F1-99D4-CB4847E42A78}">
      <dgm:prSet phldrT="[Text]" custT="1"/>
      <dgm:spPr/>
      <dgm:t>
        <a:bodyPr/>
        <a:lstStyle/>
        <a:p>
          <a:pPr>
            <a:buFont typeface="Arial" panose="020B0604020202020204" pitchFamily="34" charset="0"/>
            <a:buChar char="•"/>
          </a:pPr>
          <a:r>
            <a:rPr lang="en-US" sz="1200" dirty="0">
              <a:solidFill>
                <a:srgbClr val="000000"/>
              </a:solidFill>
            </a:rPr>
            <a:t>Unfit for work</a:t>
          </a:r>
          <a:endParaRPr lang="en-US" sz="1200" dirty="0"/>
        </a:p>
      </dgm:t>
    </dgm:pt>
    <dgm:pt modelId="{5E5FEED4-0420-4ED4-81AA-89FE54BADC5B}" type="parTrans" cxnId="{AA2E2E23-0634-4274-BEFB-F765152A01DA}">
      <dgm:prSet/>
      <dgm:spPr/>
      <dgm:t>
        <a:bodyPr/>
        <a:lstStyle/>
        <a:p>
          <a:endParaRPr lang="en-US"/>
        </a:p>
      </dgm:t>
    </dgm:pt>
    <dgm:pt modelId="{675A7526-0547-4E31-8104-73973C02CBAA}" type="sibTrans" cxnId="{AA2E2E23-0634-4274-BEFB-F765152A01DA}">
      <dgm:prSet/>
      <dgm:spPr/>
      <dgm:t>
        <a:bodyPr/>
        <a:lstStyle/>
        <a:p>
          <a:endParaRPr lang="en-US"/>
        </a:p>
      </dgm:t>
    </dgm:pt>
    <dgm:pt modelId="{592712D5-1D9F-4C93-8C22-A1A13AED31F2}" type="pres">
      <dgm:prSet presAssocID="{6505C253-8C17-4FF7-94AC-1231705A5990}" presName="Name0" presStyleCnt="0">
        <dgm:presLayoutVars>
          <dgm:dir/>
          <dgm:resizeHandles val="exact"/>
        </dgm:presLayoutVars>
      </dgm:prSet>
      <dgm:spPr/>
    </dgm:pt>
    <dgm:pt modelId="{FE7B9541-2C09-45DE-A88E-91E1F06CB876}" type="pres">
      <dgm:prSet presAssocID="{6617101B-F9C4-42F1-99D4-CB4847E42A78}" presName="compNode" presStyleCnt="0"/>
      <dgm:spPr/>
    </dgm:pt>
    <dgm:pt modelId="{B09B12BD-8F27-4410-87E4-9ADCD270B67A}" type="pres">
      <dgm:prSet presAssocID="{6617101B-F9C4-42F1-99D4-CB4847E42A78}" presName="pictRect" presStyleLbl="node1" presStyleIdx="0" presStyleCnt="1"/>
      <dgm:spPr>
        <a:blipFill>
          <a:blip xmlns:r="http://schemas.openxmlformats.org/officeDocument/2006/relationships" r:embed="rId1"/>
          <a:srcRect/>
          <a:stretch>
            <a:fillRect l="-5000" r="-5000"/>
          </a:stretch>
        </a:blipFill>
      </dgm:spPr>
    </dgm:pt>
    <dgm:pt modelId="{DBBBF2F8-8D47-4984-8BA0-C50C42A76D43}" type="pres">
      <dgm:prSet presAssocID="{6617101B-F9C4-42F1-99D4-CB4847E42A78}" presName="textRect" presStyleLbl="revTx" presStyleIdx="0" presStyleCnt="1">
        <dgm:presLayoutVars>
          <dgm:bulletEnabled val="1"/>
        </dgm:presLayoutVars>
      </dgm:prSet>
      <dgm:spPr/>
    </dgm:pt>
  </dgm:ptLst>
  <dgm:cxnLst>
    <dgm:cxn modelId="{75C9F718-1208-40D0-88F4-92D8701E79B4}" type="presOf" srcId="{6617101B-F9C4-42F1-99D4-CB4847E42A78}" destId="{DBBBF2F8-8D47-4984-8BA0-C50C42A76D43}" srcOrd="0" destOrd="0" presId="urn:microsoft.com/office/officeart/2005/8/layout/pList1"/>
    <dgm:cxn modelId="{37BE061B-29B3-4070-9767-79141962CFD4}" type="presOf" srcId="{6505C253-8C17-4FF7-94AC-1231705A5990}" destId="{592712D5-1D9F-4C93-8C22-A1A13AED31F2}" srcOrd="0" destOrd="0" presId="urn:microsoft.com/office/officeart/2005/8/layout/pList1"/>
    <dgm:cxn modelId="{AA2E2E23-0634-4274-BEFB-F765152A01DA}" srcId="{6505C253-8C17-4FF7-94AC-1231705A5990}" destId="{6617101B-F9C4-42F1-99D4-CB4847E42A78}" srcOrd="0" destOrd="0" parTransId="{5E5FEED4-0420-4ED4-81AA-89FE54BADC5B}" sibTransId="{675A7526-0547-4E31-8104-73973C02CBAA}"/>
    <dgm:cxn modelId="{9DAC8F8A-4E5A-4781-AACB-2B0050FA630A}" type="presParOf" srcId="{592712D5-1D9F-4C93-8C22-A1A13AED31F2}" destId="{FE7B9541-2C09-45DE-A88E-91E1F06CB876}" srcOrd="0" destOrd="0" presId="urn:microsoft.com/office/officeart/2005/8/layout/pList1"/>
    <dgm:cxn modelId="{53AAD59D-52BC-4382-BC24-7F511C702151}" type="presParOf" srcId="{FE7B9541-2C09-45DE-A88E-91E1F06CB876}" destId="{B09B12BD-8F27-4410-87E4-9ADCD270B67A}" srcOrd="0" destOrd="0" presId="urn:microsoft.com/office/officeart/2005/8/layout/pList1"/>
    <dgm:cxn modelId="{1960316A-B0BE-4864-8DD4-F4EF2DC6367E}" type="presParOf" srcId="{FE7B9541-2C09-45DE-A88E-91E1F06CB876}" destId="{DBBBF2F8-8D47-4984-8BA0-C50C42A76D43}"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505C253-8C17-4FF7-94AC-1231705A5990}"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3EB99AE6-46D3-499B-B7A8-1D97EEF8E6EF}">
      <dgm:prSet custT="1"/>
      <dgm:spPr/>
      <dgm:t>
        <a:bodyPr/>
        <a:lstStyle/>
        <a:p>
          <a:pPr>
            <a:buFont typeface="Arial" panose="020B0604020202020204" pitchFamily="34" charset="0"/>
            <a:buChar char="•"/>
          </a:pPr>
          <a:r>
            <a:rPr lang="en-US" sz="1200" dirty="0">
              <a:solidFill>
                <a:srgbClr val="000000"/>
              </a:solidFill>
            </a:rPr>
            <a:t>Working and earning at least $935/month (gross)</a:t>
          </a:r>
        </a:p>
      </dgm:t>
    </dgm:pt>
    <dgm:pt modelId="{0C62CE88-49A4-481F-9297-B54B7838AB73}" type="sibTrans" cxnId="{1D844A8C-D651-479F-BB55-C87BC3F0582D}">
      <dgm:prSet/>
      <dgm:spPr/>
      <dgm:t>
        <a:bodyPr/>
        <a:lstStyle/>
        <a:p>
          <a:endParaRPr lang="en-US"/>
        </a:p>
      </dgm:t>
    </dgm:pt>
    <dgm:pt modelId="{EDAFC8C3-CADD-490E-9397-CCAADF407B51}" type="parTrans" cxnId="{1D844A8C-D651-479F-BB55-C87BC3F0582D}">
      <dgm:prSet/>
      <dgm:spPr/>
      <dgm:t>
        <a:bodyPr/>
        <a:lstStyle/>
        <a:p>
          <a:endParaRPr lang="en-US"/>
        </a:p>
      </dgm:t>
    </dgm:pt>
    <dgm:pt modelId="{592712D5-1D9F-4C93-8C22-A1A13AED31F2}" type="pres">
      <dgm:prSet presAssocID="{6505C253-8C17-4FF7-94AC-1231705A5990}" presName="Name0" presStyleCnt="0">
        <dgm:presLayoutVars>
          <dgm:dir/>
          <dgm:resizeHandles val="exact"/>
        </dgm:presLayoutVars>
      </dgm:prSet>
      <dgm:spPr/>
    </dgm:pt>
    <dgm:pt modelId="{73C691C3-6D85-4FB7-AEA1-CB583F78A009}" type="pres">
      <dgm:prSet presAssocID="{3EB99AE6-46D3-499B-B7A8-1D97EEF8E6EF}" presName="compNode" presStyleCnt="0"/>
      <dgm:spPr/>
    </dgm:pt>
    <dgm:pt modelId="{5140487B-6F12-49D0-9FAF-89F7905C7C53}" type="pres">
      <dgm:prSet presAssocID="{3EB99AE6-46D3-499B-B7A8-1D97EEF8E6EF}" presName="pictRect" presStyleLbl="node1" presStyleIdx="0" presStyleCnt="1"/>
      <dgm:spPr>
        <a:blipFill>
          <a:blip xmlns:r="http://schemas.openxmlformats.org/officeDocument/2006/relationships" r:embed="rId1"/>
          <a:srcRect/>
          <a:stretch>
            <a:fillRect t="-8000" b="-8000"/>
          </a:stretch>
        </a:blipFill>
      </dgm:spPr>
    </dgm:pt>
    <dgm:pt modelId="{CA568FB8-D0EB-4DB5-ABB4-298C23249048}" type="pres">
      <dgm:prSet presAssocID="{3EB99AE6-46D3-499B-B7A8-1D97EEF8E6EF}" presName="textRect" presStyleLbl="revTx" presStyleIdx="0" presStyleCnt="1">
        <dgm:presLayoutVars>
          <dgm:bulletEnabled val="1"/>
        </dgm:presLayoutVars>
      </dgm:prSet>
      <dgm:spPr/>
    </dgm:pt>
  </dgm:ptLst>
  <dgm:cxnLst>
    <dgm:cxn modelId="{37BE061B-29B3-4070-9767-79141962CFD4}" type="presOf" srcId="{6505C253-8C17-4FF7-94AC-1231705A5990}" destId="{592712D5-1D9F-4C93-8C22-A1A13AED31F2}" srcOrd="0" destOrd="0" presId="urn:microsoft.com/office/officeart/2005/8/layout/pList1"/>
    <dgm:cxn modelId="{40BB5566-18CE-4081-A40E-F6D2CCBFBC76}" type="presOf" srcId="{3EB99AE6-46D3-499B-B7A8-1D97EEF8E6EF}" destId="{CA568FB8-D0EB-4DB5-ABB4-298C23249048}" srcOrd="0" destOrd="0" presId="urn:microsoft.com/office/officeart/2005/8/layout/pList1"/>
    <dgm:cxn modelId="{1D844A8C-D651-479F-BB55-C87BC3F0582D}" srcId="{6505C253-8C17-4FF7-94AC-1231705A5990}" destId="{3EB99AE6-46D3-499B-B7A8-1D97EEF8E6EF}" srcOrd="0" destOrd="0" parTransId="{EDAFC8C3-CADD-490E-9397-CCAADF407B51}" sibTransId="{0C62CE88-49A4-481F-9297-B54B7838AB73}"/>
    <dgm:cxn modelId="{DC942289-C8E4-409C-9054-7B641086D509}" type="presParOf" srcId="{592712D5-1D9F-4C93-8C22-A1A13AED31F2}" destId="{73C691C3-6D85-4FB7-AEA1-CB583F78A009}" srcOrd="0" destOrd="0" presId="urn:microsoft.com/office/officeart/2005/8/layout/pList1"/>
    <dgm:cxn modelId="{5A7FBB26-6AEB-46EE-9550-6A11A0D3B01D}" type="presParOf" srcId="{73C691C3-6D85-4FB7-AEA1-CB583F78A009}" destId="{5140487B-6F12-49D0-9FAF-89F7905C7C53}" srcOrd="0" destOrd="0" presId="urn:microsoft.com/office/officeart/2005/8/layout/pList1"/>
    <dgm:cxn modelId="{AA67C1B3-8053-45D1-8E9B-B7AA307EDBD6}" type="presParOf" srcId="{73C691C3-6D85-4FB7-AEA1-CB583F78A009}" destId="{CA568FB8-D0EB-4DB5-ABB4-298C23249048}" srcOrd="1" destOrd="0" presId="urn:microsoft.com/office/officeart/2005/8/layout/p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505C253-8C17-4FF7-94AC-1231705A5990}"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D2A62059-965F-49E0-A077-0AC893B1C720}">
      <dgm:prSet custT="1"/>
      <dgm:spPr/>
      <dgm:t>
        <a:bodyPr/>
        <a:lstStyle/>
        <a:p>
          <a:pPr>
            <a:buFont typeface="Arial" panose="020B0604020202020204" pitchFamily="34" charset="0"/>
            <a:buChar char="•"/>
          </a:pPr>
          <a:r>
            <a:rPr lang="en-US" sz="1200" dirty="0">
              <a:solidFill>
                <a:srgbClr val="000000"/>
              </a:solidFill>
            </a:rPr>
            <a:t>Enrolled in a school or training program at least half time</a:t>
          </a:r>
        </a:p>
      </dgm:t>
    </dgm:pt>
    <dgm:pt modelId="{F750C713-CE1F-4006-9C3D-8CCE4A0D7D48}" type="parTrans" cxnId="{2609624C-C132-475D-A337-23C2AE20FF1A}">
      <dgm:prSet/>
      <dgm:spPr/>
      <dgm:t>
        <a:bodyPr/>
        <a:lstStyle/>
        <a:p>
          <a:endParaRPr lang="en-US"/>
        </a:p>
      </dgm:t>
    </dgm:pt>
    <dgm:pt modelId="{C3D738C0-7F0F-48F9-95AC-0BC81C5F8919}" type="sibTrans" cxnId="{2609624C-C132-475D-A337-23C2AE20FF1A}">
      <dgm:prSet/>
      <dgm:spPr/>
      <dgm:t>
        <a:bodyPr/>
        <a:lstStyle/>
        <a:p>
          <a:endParaRPr lang="en-US"/>
        </a:p>
      </dgm:t>
    </dgm:pt>
    <dgm:pt modelId="{592712D5-1D9F-4C93-8C22-A1A13AED31F2}" type="pres">
      <dgm:prSet presAssocID="{6505C253-8C17-4FF7-94AC-1231705A5990}" presName="Name0" presStyleCnt="0">
        <dgm:presLayoutVars>
          <dgm:dir/>
          <dgm:resizeHandles val="exact"/>
        </dgm:presLayoutVars>
      </dgm:prSet>
      <dgm:spPr/>
    </dgm:pt>
    <dgm:pt modelId="{38FF2DBE-938D-47CC-8A7D-49DE86029CA0}" type="pres">
      <dgm:prSet presAssocID="{D2A62059-965F-49E0-A077-0AC893B1C720}" presName="compNode" presStyleCnt="0"/>
      <dgm:spPr/>
    </dgm:pt>
    <dgm:pt modelId="{0661C2FE-39B6-4AEA-AB52-31972E6FA040}" type="pres">
      <dgm:prSet presAssocID="{D2A62059-965F-49E0-A077-0AC893B1C720}" presName="pictRect" presStyleLbl="node1" presStyleIdx="0" presStyleCnt="1"/>
      <dgm:spPr>
        <a:blipFill>
          <a:blip xmlns:r="http://schemas.openxmlformats.org/officeDocument/2006/relationships" r:embed="rId1"/>
          <a:srcRect/>
          <a:stretch>
            <a:fillRect t="-23000" b="-23000"/>
          </a:stretch>
        </a:blipFill>
      </dgm:spPr>
    </dgm:pt>
    <dgm:pt modelId="{5BAF3323-2949-455D-8D4F-11297FE0F679}" type="pres">
      <dgm:prSet presAssocID="{D2A62059-965F-49E0-A077-0AC893B1C720}" presName="textRect" presStyleLbl="revTx" presStyleIdx="0" presStyleCnt="1">
        <dgm:presLayoutVars>
          <dgm:bulletEnabled val="1"/>
        </dgm:presLayoutVars>
      </dgm:prSet>
      <dgm:spPr/>
    </dgm:pt>
  </dgm:ptLst>
  <dgm:cxnLst>
    <dgm:cxn modelId="{37BE061B-29B3-4070-9767-79141962CFD4}" type="presOf" srcId="{6505C253-8C17-4FF7-94AC-1231705A5990}" destId="{592712D5-1D9F-4C93-8C22-A1A13AED31F2}" srcOrd="0" destOrd="0" presId="urn:microsoft.com/office/officeart/2005/8/layout/pList1"/>
    <dgm:cxn modelId="{2609624C-C132-475D-A337-23C2AE20FF1A}" srcId="{6505C253-8C17-4FF7-94AC-1231705A5990}" destId="{D2A62059-965F-49E0-A077-0AC893B1C720}" srcOrd="0" destOrd="0" parTransId="{F750C713-CE1F-4006-9C3D-8CCE4A0D7D48}" sibTransId="{C3D738C0-7F0F-48F9-95AC-0BC81C5F8919}"/>
    <dgm:cxn modelId="{41DC0A86-1CC7-41A5-B7D5-7F45FA97FF7E}" type="presOf" srcId="{D2A62059-965F-49E0-A077-0AC893B1C720}" destId="{5BAF3323-2949-455D-8D4F-11297FE0F679}" srcOrd="0" destOrd="0" presId="urn:microsoft.com/office/officeart/2005/8/layout/pList1"/>
    <dgm:cxn modelId="{22C06B40-534F-44F3-A472-803E504FCD41}" type="presParOf" srcId="{592712D5-1D9F-4C93-8C22-A1A13AED31F2}" destId="{38FF2DBE-938D-47CC-8A7D-49DE86029CA0}" srcOrd="0" destOrd="0" presId="urn:microsoft.com/office/officeart/2005/8/layout/pList1"/>
    <dgm:cxn modelId="{C4CD513A-0FF5-4ED9-AD67-C10504363DF6}" type="presParOf" srcId="{38FF2DBE-938D-47CC-8A7D-49DE86029CA0}" destId="{0661C2FE-39B6-4AEA-AB52-31972E6FA040}" srcOrd="0" destOrd="0" presId="urn:microsoft.com/office/officeart/2005/8/layout/pList1"/>
    <dgm:cxn modelId="{CFCC4831-2D1F-4D3E-A2BA-30DBEB0EFC69}" type="presParOf" srcId="{38FF2DBE-938D-47CC-8A7D-49DE86029CA0}" destId="{5BAF3323-2949-455D-8D4F-11297FE0F679}" srcOrd="1" destOrd="0" presId="urn:microsoft.com/office/officeart/2005/8/layout/p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505C253-8C17-4FF7-94AC-1231705A5990}"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3B943254-3AB0-49AA-B0C4-B8DA26E62170}">
      <dgm:prSet custT="1"/>
      <dgm:spPr/>
      <dgm:t>
        <a:bodyPr/>
        <a:lstStyle/>
        <a:p>
          <a:pPr>
            <a:buFont typeface="Arial" panose="020B0604020202020204" pitchFamily="34" charset="0"/>
            <a:buChar char="•"/>
          </a:pPr>
          <a:r>
            <a:rPr lang="en-US" sz="1200" dirty="0">
              <a:solidFill>
                <a:srgbClr val="000000"/>
              </a:solidFill>
            </a:rPr>
            <a:t>Chronically homeless</a:t>
          </a:r>
        </a:p>
      </dgm:t>
    </dgm:pt>
    <dgm:pt modelId="{F9CD64B5-61E0-4416-AD27-820B9B2CE725}" type="parTrans" cxnId="{B22C730D-AB55-4F3E-98CD-7DC8E5F675E2}">
      <dgm:prSet/>
      <dgm:spPr/>
      <dgm:t>
        <a:bodyPr/>
        <a:lstStyle/>
        <a:p>
          <a:endParaRPr lang="en-US"/>
        </a:p>
      </dgm:t>
    </dgm:pt>
    <dgm:pt modelId="{700FF700-78AD-48EE-8BF8-201E7C57A048}" type="sibTrans" cxnId="{B22C730D-AB55-4F3E-98CD-7DC8E5F675E2}">
      <dgm:prSet/>
      <dgm:spPr/>
      <dgm:t>
        <a:bodyPr/>
        <a:lstStyle/>
        <a:p>
          <a:endParaRPr lang="en-US"/>
        </a:p>
      </dgm:t>
    </dgm:pt>
    <dgm:pt modelId="{592712D5-1D9F-4C93-8C22-A1A13AED31F2}" type="pres">
      <dgm:prSet presAssocID="{6505C253-8C17-4FF7-94AC-1231705A5990}" presName="Name0" presStyleCnt="0">
        <dgm:presLayoutVars>
          <dgm:dir/>
          <dgm:resizeHandles val="exact"/>
        </dgm:presLayoutVars>
      </dgm:prSet>
      <dgm:spPr/>
    </dgm:pt>
    <dgm:pt modelId="{46FF8345-2DB5-4D7E-95CC-D6A1CEE9827A}" type="pres">
      <dgm:prSet presAssocID="{3B943254-3AB0-49AA-B0C4-B8DA26E62170}" presName="compNode" presStyleCnt="0"/>
      <dgm:spPr/>
    </dgm:pt>
    <dgm:pt modelId="{DA8699EA-64E8-4762-9EFF-0E78C96F30FD}" type="pres">
      <dgm:prSet presAssocID="{3B943254-3AB0-49AA-B0C4-B8DA26E62170}" presName="pictRect" presStyleLbl="node1" presStyleIdx="0" presStyleCnt="1" custLinFactNeighborX="1917" custLinFactNeighborY="1993"/>
      <dgm:spPr>
        <a:blipFill>
          <a:blip xmlns:r="http://schemas.openxmlformats.org/officeDocument/2006/relationships" r:embed="rId1"/>
          <a:srcRect/>
          <a:stretch>
            <a:fillRect t="-23000" b="-23000"/>
          </a:stretch>
        </a:blipFill>
      </dgm:spPr>
    </dgm:pt>
    <dgm:pt modelId="{C1E462C2-E443-4D57-AB92-3CC04DBF5BE8}" type="pres">
      <dgm:prSet presAssocID="{3B943254-3AB0-49AA-B0C4-B8DA26E62170}" presName="textRect" presStyleLbl="revTx" presStyleIdx="0" presStyleCnt="1">
        <dgm:presLayoutVars>
          <dgm:bulletEnabled val="1"/>
        </dgm:presLayoutVars>
      </dgm:prSet>
      <dgm:spPr/>
    </dgm:pt>
  </dgm:ptLst>
  <dgm:cxnLst>
    <dgm:cxn modelId="{B22C730D-AB55-4F3E-98CD-7DC8E5F675E2}" srcId="{6505C253-8C17-4FF7-94AC-1231705A5990}" destId="{3B943254-3AB0-49AA-B0C4-B8DA26E62170}" srcOrd="0" destOrd="0" parTransId="{F9CD64B5-61E0-4416-AD27-820B9B2CE725}" sibTransId="{700FF700-78AD-48EE-8BF8-201E7C57A048}"/>
    <dgm:cxn modelId="{37BE061B-29B3-4070-9767-79141962CFD4}" type="presOf" srcId="{6505C253-8C17-4FF7-94AC-1231705A5990}" destId="{592712D5-1D9F-4C93-8C22-A1A13AED31F2}" srcOrd="0" destOrd="0" presId="urn:microsoft.com/office/officeart/2005/8/layout/pList1"/>
    <dgm:cxn modelId="{20D82D82-290C-43B6-9C47-B8DA086FA766}" type="presOf" srcId="{3B943254-3AB0-49AA-B0C4-B8DA26E62170}" destId="{C1E462C2-E443-4D57-AB92-3CC04DBF5BE8}" srcOrd="0" destOrd="0" presId="urn:microsoft.com/office/officeart/2005/8/layout/pList1"/>
    <dgm:cxn modelId="{477C1736-E514-4511-B6B3-B66B46F8A79B}" type="presParOf" srcId="{592712D5-1D9F-4C93-8C22-A1A13AED31F2}" destId="{46FF8345-2DB5-4D7E-95CC-D6A1CEE9827A}" srcOrd="0" destOrd="0" presId="urn:microsoft.com/office/officeart/2005/8/layout/pList1"/>
    <dgm:cxn modelId="{69DFEF44-269C-4011-B4BF-9B2657D10AA2}" type="presParOf" srcId="{46FF8345-2DB5-4D7E-95CC-D6A1CEE9827A}" destId="{DA8699EA-64E8-4762-9EFF-0E78C96F30FD}" srcOrd="0" destOrd="0" presId="urn:microsoft.com/office/officeart/2005/8/layout/pList1"/>
    <dgm:cxn modelId="{F6C16CCE-FEDB-4AE7-B81F-467DFADC3E58}" type="presParOf" srcId="{46FF8345-2DB5-4D7E-95CC-D6A1CEE9827A}" destId="{C1E462C2-E443-4D57-AB92-3CC04DBF5BE8}"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D183A-23B1-4954-B875-A77075260431}">
      <dsp:nvSpPr>
        <dsp:cNvPr id="0" name=""/>
        <dsp:cNvSpPr/>
      </dsp:nvSpPr>
      <dsp:spPr>
        <a:xfrm>
          <a:off x="4655" y="0"/>
          <a:ext cx="4070869" cy="481812"/>
        </a:xfrm>
        <a:prstGeom prst="homePlat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kern="1200" dirty="0"/>
            <a:t>2025</a:t>
          </a:r>
        </a:p>
      </dsp:txBody>
      <dsp:txXfrm>
        <a:off x="4655" y="0"/>
        <a:ext cx="3950416" cy="481812"/>
      </dsp:txXfrm>
    </dsp:sp>
    <dsp:sp modelId="{AA5CAD55-57FB-426A-ADD4-BD5FD39EE183}">
      <dsp:nvSpPr>
        <dsp:cNvPr id="0" name=""/>
        <dsp:cNvSpPr/>
      </dsp:nvSpPr>
      <dsp:spPr>
        <a:xfrm>
          <a:off x="3261351" y="0"/>
          <a:ext cx="4070869" cy="481812"/>
        </a:xfrm>
        <a:prstGeom prst="chevron">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kern="1200" dirty="0"/>
            <a:t>2026</a:t>
          </a:r>
        </a:p>
      </dsp:txBody>
      <dsp:txXfrm>
        <a:off x="3502257" y="0"/>
        <a:ext cx="3589057" cy="481812"/>
      </dsp:txXfrm>
    </dsp:sp>
    <dsp:sp modelId="{B3DF5E1F-8289-49A9-BFA0-FBB0F75B50F3}">
      <dsp:nvSpPr>
        <dsp:cNvPr id="0" name=""/>
        <dsp:cNvSpPr/>
      </dsp:nvSpPr>
      <dsp:spPr>
        <a:xfrm>
          <a:off x="6518046" y="0"/>
          <a:ext cx="4070869" cy="481812"/>
        </a:xfrm>
        <a:prstGeom prst="chevron">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kern="1200"/>
            <a:t>2027</a:t>
          </a:r>
          <a:endParaRPr lang="en-US" sz="2400" kern="1200" dirty="0"/>
        </a:p>
      </dsp:txBody>
      <dsp:txXfrm>
        <a:off x="6758952" y="0"/>
        <a:ext cx="3589057" cy="48181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7C62F9-66E5-4777-AA4E-9F4A9D390B5D}">
      <dsp:nvSpPr>
        <dsp:cNvPr id="0" name=""/>
        <dsp:cNvSpPr/>
      </dsp:nvSpPr>
      <dsp:spPr>
        <a:xfrm>
          <a:off x="4249" y="772450"/>
          <a:ext cx="2555331" cy="991516"/>
        </a:xfrm>
        <a:prstGeom prst="rect">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How do I prove I qualify for the exemption?</a:t>
          </a:r>
        </a:p>
      </dsp:txBody>
      <dsp:txXfrm>
        <a:off x="4249" y="772450"/>
        <a:ext cx="2555331" cy="991516"/>
      </dsp:txXfrm>
    </dsp:sp>
    <dsp:sp modelId="{9BDBDC5E-D386-4A36-A562-C24761C14891}">
      <dsp:nvSpPr>
        <dsp:cNvPr id="0" name=""/>
        <dsp:cNvSpPr/>
      </dsp:nvSpPr>
      <dsp:spPr>
        <a:xfrm>
          <a:off x="4249" y="1763966"/>
          <a:ext cx="2555331" cy="288225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DHS should not ask for verification unless there is a “direct contradiction” between your request and other information you provided or information DHS finds through data sharing</a:t>
          </a:r>
        </a:p>
        <a:p>
          <a:pPr marL="114300" lvl="1" indent="-114300" algn="l" defTabSz="666750">
            <a:lnSpc>
              <a:spcPct val="90000"/>
            </a:lnSpc>
            <a:spcBef>
              <a:spcPct val="0"/>
            </a:spcBef>
            <a:spcAft>
              <a:spcPct val="15000"/>
            </a:spcAft>
            <a:buChar char="•"/>
          </a:pPr>
          <a:r>
            <a:rPr lang="en-US" sz="1500" kern="1200"/>
            <a:t>If verifications are requested, those requests do not appear in Manage My Case.</a:t>
          </a:r>
          <a:endParaRPr lang="en-US" sz="1500" kern="1200" dirty="0"/>
        </a:p>
      </dsp:txBody>
      <dsp:txXfrm>
        <a:off x="4249" y="1763966"/>
        <a:ext cx="2555331" cy="2882250"/>
      </dsp:txXfrm>
    </dsp:sp>
    <dsp:sp modelId="{5867B69D-4D37-451D-8636-C59B3419F558}">
      <dsp:nvSpPr>
        <dsp:cNvPr id="0" name=""/>
        <dsp:cNvSpPr/>
      </dsp:nvSpPr>
      <dsp:spPr>
        <a:xfrm>
          <a:off x="2917327" y="772450"/>
          <a:ext cx="2555331" cy="991516"/>
        </a:xfrm>
        <a:prstGeom prst="rect">
          <a:avLst/>
        </a:prstGeom>
        <a:solidFill>
          <a:schemeClr val="accent1">
            <a:shade val="80000"/>
            <a:hueOff val="220027"/>
            <a:satOff val="-30322"/>
            <a:lumOff val="14915"/>
            <a:alphaOff val="0"/>
          </a:schemeClr>
        </a:solidFill>
        <a:ln w="12700" cap="flat" cmpd="sng" algn="ctr">
          <a:solidFill>
            <a:schemeClr val="accent1">
              <a:shade val="80000"/>
              <a:hueOff val="220027"/>
              <a:satOff val="-30322"/>
              <a:lumOff val="149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Will DHS let me know if my exemption request is approved or denied? </a:t>
          </a:r>
        </a:p>
      </dsp:txBody>
      <dsp:txXfrm>
        <a:off x="2917327" y="772450"/>
        <a:ext cx="2555331" cy="991516"/>
      </dsp:txXfrm>
    </dsp:sp>
    <dsp:sp modelId="{382949A4-1130-4E1D-A60A-E2860636DFAC}">
      <dsp:nvSpPr>
        <dsp:cNvPr id="0" name=""/>
        <dsp:cNvSpPr/>
      </dsp:nvSpPr>
      <dsp:spPr>
        <a:xfrm>
          <a:off x="2917327" y="1763966"/>
          <a:ext cx="2555331" cy="288225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Probably not. But they should tell you if they need additional verifications.</a:t>
          </a:r>
        </a:p>
      </dsp:txBody>
      <dsp:txXfrm>
        <a:off x="2917327" y="1763966"/>
        <a:ext cx="2555331" cy="2882250"/>
      </dsp:txXfrm>
    </dsp:sp>
    <dsp:sp modelId="{09364618-651F-4178-94B8-4D6DB3EFCC7D}">
      <dsp:nvSpPr>
        <dsp:cNvPr id="0" name=""/>
        <dsp:cNvSpPr/>
      </dsp:nvSpPr>
      <dsp:spPr>
        <a:xfrm>
          <a:off x="5830405" y="772450"/>
          <a:ext cx="2555331" cy="991516"/>
        </a:xfrm>
        <a:prstGeom prst="rect">
          <a:avLst/>
        </a:prstGeom>
        <a:solidFill>
          <a:schemeClr val="accent1">
            <a:shade val="80000"/>
            <a:hueOff val="440053"/>
            <a:satOff val="-60644"/>
            <a:lumOff val="29829"/>
            <a:alphaOff val="0"/>
          </a:schemeClr>
        </a:solidFill>
        <a:ln w="12700" cap="flat" cmpd="sng" algn="ctr">
          <a:solidFill>
            <a:schemeClr val="accent1">
              <a:shade val="80000"/>
              <a:hueOff val="440053"/>
              <a:satOff val="-60644"/>
              <a:lumOff val="298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When Does DHS re-evaluate exemptions?</a:t>
          </a:r>
        </a:p>
      </dsp:txBody>
      <dsp:txXfrm>
        <a:off x="5830405" y="772450"/>
        <a:ext cx="2555331" cy="991516"/>
      </dsp:txXfrm>
    </dsp:sp>
    <dsp:sp modelId="{3CD659CC-2662-4D8B-90AC-2703891310D0}">
      <dsp:nvSpPr>
        <dsp:cNvPr id="0" name=""/>
        <dsp:cNvSpPr/>
      </dsp:nvSpPr>
      <dsp:spPr>
        <a:xfrm>
          <a:off x="5830405" y="1763966"/>
          <a:ext cx="2555331" cy="288225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At application, </a:t>
          </a:r>
          <a:endParaRPr lang="en-US" sz="1500" kern="1200" dirty="0"/>
        </a:p>
        <a:p>
          <a:pPr marL="114300" lvl="1" indent="-114300" algn="l" defTabSz="666750">
            <a:lnSpc>
              <a:spcPct val="90000"/>
            </a:lnSpc>
            <a:spcBef>
              <a:spcPct val="0"/>
            </a:spcBef>
            <a:spcAft>
              <a:spcPct val="15000"/>
            </a:spcAft>
            <a:buChar char="•"/>
          </a:pPr>
          <a:r>
            <a:rPr lang="en-US" sz="1500" kern="1200"/>
            <a:t>Redetermination, and </a:t>
          </a:r>
          <a:endParaRPr lang="en-US" sz="1500" kern="1200" dirty="0"/>
        </a:p>
        <a:p>
          <a:pPr marL="114300" lvl="1" indent="-114300" algn="l" defTabSz="666750">
            <a:lnSpc>
              <a:spcPct val="90000"/>
            </a:lnSpc>
            <a:spcBef>
              <a:spcPct val="0"/>
            </a:spcBef>
            <a:spcAft>
              <a:spcPct val="15000"/>
            </a:spcAft>
            <a:buChar char="•"/>
          </a:pPr>
          <a:r>
            <a:rPr lang="en-US" sz="1500" kern="1200"/>
            <a:t>Any time it needs to re-evaluate eligibility (e.g. if you report an income or shelter cost change)</a:t>
          </a:r>
          <a:endParaRPr lang="en-US" sz="1500" kern="1200" dirty="0"/>
        </a:p>
      </dsp:txBody>
      <dsp:txXfrm>
        <a:off x="5830405" y="1763966"/>
        <a:ext cx="2555331" cy="2882250"/>
      </dsp:txXfrm>
    </dsp:sp>
    <dsp:sp modelId="{A1814C47-4093-4798-AEE5-7EA2CA45F090}">
      <dsp:nvSpPr>
        <dsp:cNvPr id="0" name=""/>
        <dsp:cNvSpPr/>
      </dsp:nvSpPr>
      <dsp:spPr>
        <a:xfrm>
          <a:off x="8743483" y="772450"/>
          <a:ext cx="2555331" cy="991516"/>
        </a:xfrm>
        <a:prstGeom prst="rect">
          <a:avLst/>
        </a:prstGeom>
        <a:solidFill>
          <a:schemeClr val="accent1">
            <a:shade val="80000"/>
            <a:hueOff val="660080"/>
            <a:satOff val="-90966"/>
            <a:lumOff val="44744"/>
            <a:alphaOff val="0"/>
          </a:schemeClr>
        </a:solidFill>
        <a:ln w="12700" cap="flat" cmpd="sng" algn="ctr">
          <a:solidFill>
            <a:schemeClr val="accent1">
              <a:shade val="80000"/>
              <a:hueOff val="660080"/>
              <a:satOff val="-90966"/>
              <a:lumOff val="447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If I have an exemptions (e.g. earning over $935), do I have to tell DHS if I stop qualifying for that exemption?</a:t>
          </a:r>
        </a:p>
      </dsp:txBody>
      <dsp:txXfrm>
        <a:off x="8743483" y="772450"/>
        <a:ext cx="2555331" cy="991516"/>
      </dsp:txXfrm>
    </dsp:sp>
    <dsp:sp modelId="{8A5C43AB-930F-45E2-84EA-F9EE3EB1E934}">
      <dsp:nvSpPr>
        <dsp:cNvPr id="0" name=""/>
        <dsp:cNvSpPr/>
      </dsp:nvSpPr>
      <dsp:spPr>
        <a:xfrm>
          <a:off x="8743483" y="1763966"/>
          <a:ext cx="2555331" cy="288225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No. They will re-evaluate at times described here (e.g. if you ask DHS to increase your monthly benefits.)</a:t>
          </a:r>
        </a:p>
      </dsp:txBody>
      <dsp:txXfrm>
        <a:off x="8743483" y="1763966"/>
        <a:ext cx="2555331" cy="28822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D9CF7-7829-4B64-9769-EB8BFA89230B}">
      <dsp:nvSpPr>
        <dsp:cNvPr id="0" name=""/>
        <dsp:cNvSpPr/>
      </dsp:nvSpPr>
      <dsp:spPr>
        <a:xfrm>
          <a:off x="0" y="466814"/>
          <a:ext cx="4688867" cy="705600"/>
        </a:xfrm>
        <a:prstGeom prst="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310F76-2590-480F-9AE9-BC6F4282D783}">
      <dsp:nvSpPr>
        <dsp:cNvPr id="0" name=""/>
        <dsp:cNvSpPr/>
      </dsp:nvSpPr>
      <dsp:spPr>
        <a:xfrm>
          <a:off x="234443" y="53534"/>
          <a:ext cx="3282206" cy="82656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060" tIns="0" rIns="124060" bIns="0" numCol="1" spcCol="1270" anchor="ctr" anchorCtr="0">
          <a:noAutofit/>
        </a:bodyPr>
        <a:lstStyle/>
        <a:p>
          <a:pPr marL="0" lvl="0" indent="0" algn="l" defTabSz="1244600">
            <a:lnSpc>
              <a:spcPct val="90000"/>
            </a:lnSpc>
            <a:spcBef>
              <a:spcPct val="0"/>
            </a:spcBef>
            <a:spcAft>
              <a:spcPct val="35000"/>
            </a:spcAft>
            <a:buNone/>
          </a:pPr>
          <a:r>
            <a:rPr lang="en-US" sz="2800" kern="1200" dirty="0"/>
            <a:t>Work</a:t>
          </a:r>
        </a:p>
      </dsp:txBody>
      <dsp:txXfrm>
        <a:off x="274792" y="93883"/>
        <a:ext cx="3201508" cy="745862"/>
      </dsp:txXfrm>
    </dsp:sp>
    <dsp:sp modelId="{FAB58C60-3443-407D-8A9F-95D2980327F8}">
      <dsp:nvSpPr>
        <dsp:cNvPr id="0" name=""/>
        <dsp:cNvSpPr/>
      </dsp:nvSpPr>
      <dsp:spPr>
        <a:xfrm>
          <a:off x="0" y="1736894"/>
          <a:ext cx="4688867" cy="705600"/>
        </a:xfrm>
        <a:prstGeom prst="rect">
          <a:avLst/>
        </a:prstGeom>
        <a:solidFill>
          <a:schemeClr val="lt1">
            <a:alpha val="90000"/>
            <a:hueOff val="0"/>
            <a:satOff val="0"/>
            <a:lumOff val="0"/>
            <a:alphaOff val="0"/>
          </a:schemeClr>
        </a:solidFill>
        <a:ln w="12700" cap="flat" cmpd="sng" algn="ctr">
          <a:solidFill>
            <a:schemeClr val="accent1">
              <a:shade val="80000"/>
              <a:hueOff val="330040"/>
              <a:satOff val="-45483"/>
              <a:lumOff val="22372"/>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0CB4E9-00FF-4899-B447-21871445A963}">
      <dsp:nvSpPr>
        <dsp:cNvPr id="0" name=""/>
        <dsp:cNvSpPr/>
      </dsp:nvSpPr>
      <dsp:spPr>
        <a:xfrm>
          <a:off x="234443" y="1323614"/>
          <a:ext cx="3282206" cy="826560"/>
        </a:xfrm>
        <a:prstGeom prst="roundRect">
          <a:avLst/>
        </a:prstGeom>
        <a:solidFill>
          <a:schemeClr val="accent1">
            <a:shade val="80000"/>
            <a:hueOff val="330040"/>
            <a:satOff val="-45483"/>
            <a:lumOff val="22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060" tIns="0" rIns="124060" bIns="0" numCol="1" spcCol="1270" anchor="ctr" anchorCtr="0">
          <a:noAutofit/>
        </a:bodyPr>
        <a:lstStyle/>
        <a:p>
          <a:pPr marL="0" lvl="0" indent="0" algn="l" defTabSz="1244600">
            <a:lnSpc>
              <a:spcPct val="90000"/>
            </a:lnSpc>
            <a:spcBef>
              <a:spcPct val="0"/>
            </a:spcBef>
            <a:spcAft>
              <a:spcPct val="35000"/>
            </a:spcAft>
            <a:buNone/>
          </a:pPr>
          <a:r>
            <a:rPr lang="en-US" sz="2800" kern="1200" dirty="0"/>
            <a:t>Volunteer</a:t>
          </a:r>
        </a:p>
      </dsp:txBody>
      <dsp:txXfrm>
        <a:off x="274792" y="1363963"/>
        <a:ext cx="3201508" cy="745862"/>
      </dsp:txXfrm>
    </dsp:sp>
    <dsp:sp modelId="{AD747531-5EB6-4525-B63B-21BDD8CB390C}">
      <dsp:nvSpPr>
        <dsp:cNvPr id="0" name=""/>
        <dsp:cNvSpPr/>
      </dsp:nvSpPr>
      <dsp:spPr>
        <a:xfrm>
          <a:off x="0" y="3006974"/>
          <a:ext cx="4688867" cy="705600"/>
        </a:xfrm>
        <a:prstGeom prst="rect">
          <a:avLst/>
        </a:prstGeom>
        <a:solidFill>
          <a:schemeClr val="lt1">
            <a:alpha val="90000"/>
            <a:hueOff val="0"/>
            <a:satOff val="0"/>
            <a:lumOff val="0"/>
            <a:alphaOff val="0"/>
          </a:schemeClr>
        </a:solidFill>
        <a:ln w="12700" cap="flat" cmpd="sng" algn="ctr">
          <a:solidFill>
            <a:schemeClr val="accent1">
              <a:shade val="80000"/>
              <a:hueOff val="660080"/>
              <a:satOff val="-90966"/>
              <a:lumOff val="44744"/>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0E7699-C771-474E-907A-972B549F6B80}">
      <dsp:nvSpPr>
        <dsp:cNvPr id="0" name=""/>
        <dsp:cNvSpPr/>
      </dsp:nvSpPr>
      <dsp:spPr>
        <a:xfrm>
          <a:off x="234443" y="2593694"/>
          <a:ext cx="3282206" cy="826560"/>
        </a:xfrm>
        <a:prstGeom prst="roundRect">
          <a:avLst/>
        </a:prstGeom>
        <a:solidFill>
          <a:schemeClr val="accent1">
            <a:shade val="80000"/>
            <a:hueOff val="660080"/>
            <a:satOff val="-90966"/>
            <a:lumOff val="447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060" tIns="0" rIns="124060" bIns="0" numCol="1" spcCol="1270" anchor="ctr" anchorCtr="0">
          <a:noAutofit/>
        </a:bodyPr>
        <a:lstStyle/>
        <a:p>
          <a:pPr marL="0" lvl="0" indent="0" algn="l" defTabSz="1244600">
            <a:lnSpc>
              <a:spcPct val="90000"/>
            </a:lnSpc>
            <a:spcBef>
              <a:spcPct val="0"/>
            </a:spcBef>
            <a:spcAft>
              <a:spcPct val="35000"/>
            </a:spcAft>
            <a:buNone/>
          </a:pPr>
          <a:r>
            <a:rPr lang="en-US" sz="2800" kern="1200" dirty="0"/>
            <a:t>Training</a:t>
          </a:r>
        </a:p>
      </dsp:txBody>
      <dsp:txXfrm>
        <a:off x="274792" y="2634043"/>
        <a:ext cx="3201508" cy="74586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D9CF7-7829-4B64-9769-EB8BFA89230B}">
      <dsp:nvSpPr>
        <dsp:cNvPr id="0" name=""/>
        <dsp:cNvSpPr/>
      </dsp:nvSpPr>
      <dsp:spPr>
        <a:xfrm>
          <a:off x="0" y="466814"/>
          <a:ext cx="4688867" cy="705600"/>
        </a:xfrm>
        <a:prstGeom prst="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310F76-2590-480F-9AE9-BC6F4282D783}">
      <dsp:nvSpPr>
        <dsp:cNvPr id="0" name=""/>
        <dsp:cNvSpPr/>
      </dsp:nvSpPr>
      <dsp:spPr>
        <a:xfrm>
          <a:off x="234443" y="53534"/>
          <a:ext cx="3282206" cy="82656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060" tIns="0" rIns="124060" bIns="0" numCol="1" spcCol="1270" anchor="ctr" anchorCtr="0">
          <a:noAutofit/>
        </a:bodyPr>
        <a:lstStyle/>
        <a:p>
          <a:pPr marL="0" lvl="0" indent="0" algn="l" defTabSz="1244600">
            <a:lnSpc>
              <a:spcPct val="90000"/>
            </a:lnSpc>
            <a:spcBef>
              <a:spcPct val="0"/>
            </a:spcBef>
            <a:spcAft>
              <a:spcPct val="35000"/>
            </a:spcAft>
            <a:buNone/>
          </a:pPr>
          <a:r>
            <a:rPr lang="en-US" sz="2800" kern="1200" dirty="0"/>
            <a:t>Work</a:t>
          </a:r>
        </a:p>
      </dsp:txBody>
      <dsp:txXfrm>
        <a:off x="274792" y="93883"/>
        <a:ext cx="3201508" cy="745862"/>
      </dsp:txXfrm>
    </dsp:sp>
    <dsp:sp modelId="{FAB58C60-3443-407D-8A9F-95D2980327F8}">
      <dsp:nvSpPr>
        <dsp:cNvPr id="0" name=""/>
        <dsp:cNvSpPr/>
      </dsp:nvSpPr>
      <dsp:spPr>
        <a:xfrm>
          <a:off x="0" y="1736894"/>
          <a:ext cx="4688867" cy="705600"/>
        </a:xfrm>
        <a:prstGeom prst="rect">
          <a:avLst/>
        </a:prstGeom>
        <a:solidFill>
          <a:schemeClr val="lt1">
            <a:alpha val="90000"/>
            <a:hueOff val="0"/>
            <a:satOff val="0"/>
            <a:lumOff val="0"/>
            <a:alphaOff val="0"/>
          </a:schemeClr>
        </a:solidFill>
        <a:ln w="12700" cap="flat" cmpd="sng" algn="ctr">
          <a:solidFill>
            <a:schemeClr val="accent1">
              <a:shade val="80000"/>
              <a:hueOff val="330040"/>
              <a:satOff val="-45483"/>
              <a:lumOff val="22372"/>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0CB4E9-00FF-4899-B447-21871445A963}">
      <dsp:nvSpPr>
        <dsp:cNvPr id="0" name=""/>
        <dsp:cNvSpPr/>
      </dsp:nvSpPr>
      <dsp:spPr>
        <a:xfrm>
          <a:off x="234443" y="1323614"/>
          <a:ext cx="3282206" cy="826560"/>
        </a:xfrm>
        <a:prstGeom prst="roundRect">
          <a:avLst/>
        </a:prstGeom>
        <a:solidFill>
          <a:schemeClr val="accent1">
            <a:shade val="80000"/>
            <a:hueOff val="330040"/>
            <a:satOff val="-45483"/>
            <a:lumOff val="22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060" tIns="0" rIns="124060" bIns="0" numCol="1" spcCol="1270" anchor="ctr" anchorCtr="0">
          <a:noAutofit/>
        </a:bodyPr>
        <a:lstStyle/>
        <a:p>
          <a:pPr marL="0" lvl="0" indent="0" algn="l" defTabSz="1244600">
            <a:lnSpc>
              <a:spcPct val="90000"/>
            </a:lnSpc>
            <a:spcBef>
              <a:spcPct val="0"/>
            </a:spcBef>
            <a:spcAft>
              <a:spcPct val="35000"/>
            </a:spcAft>
            <a:buNone/>
          </a:pPr>
          <a:r>
            <a:rPr lang="en-US" sz="2800" kern="1200" dirty="0"/>
            <a:t>Volunteer</a:t>
          </a:r>
        </a:p>
      </dsp:txBody>
      <dsp:txXfrm>
        <a:off x="274792" y="1363963"/>
        <a:ext cx="3201508" cy="745862"/>
      </dsp:txXfrm>
    </dsp:sp>
    <dsp:sp modelId="{AD747531-5EB6-4525-B63B-21BDD8CB390C}">
      <dsp:nvSpPr>
        <dsp:cNvPr id="0" name=""/>
        <dsp:cNvSpPr/>
      </dsp:nvSpPr>
      <dsp:spPr>
        <a:xfrm>
          <a:off x="0" y="3006974"/>
          <a:ext cx="4688867" cy="705600"/>
        </a:xfrm>
        <a:prstGeom prst="rect">
          <a:avLst/>
        </a:prstGeom>
        <a:solidFill>
          <a:schemeClr val="lt1">
            <a:alpha val="90000"/>
            <a:hueOff val="0"/>
            <a:satOff val="0"/>
            <a:lumOff val="0"/>
            <a:alphaOff val="0"/>
          </a:schemeClr>
        </a:solidFill>
        <a:ln w="12700" cap="flat" cmpd="sng" algn="ctr">
          <a:solidFill>
            <a:schemeClr val="accent1">
              <a:shade val="80000"/>
              <a:hueOff val="660080"/>
              <a:satOff val="-90966"/>
              <a:lumOff val="44744"/>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0E7699-C771-474E-907A-972B549F6B80}">
      <dsp:nvSpPr>
        <dsp:cNvPr id="0" name=""/>
        <dsp:cNvSpPr/>
      </dsp:nvSpPr>
      <dsp:spPr>
        <a:xfrm>
          <a:off x="234443" y="2593694"/>
          <a:ext cx="3282206" cy="826560"/>
        </a:xfrm>
        <a:prstGeom prst="roundRect">
          <a:avLst/>
        </a:prstGeom>
        <a:solidFill>
          <a:schemeClr val="accent1">
            <a:shade val="80000"/>
            <a:hueOff val="660080"/>
            <a:satOff val="-90966"/>
            <a:lumOff val="447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060" tIns="0" rIns="124060" bIns="0" numCol="1" spcCol="1270" anchor="ctr" anchorCtr="0">
          <a:noAutofit/>
        </a:bodyPr>
        <a:lstStyle/>
        <a:p>
          <a:pPr marL="0" lvl="0" indent="0" algn="l" defTabSz="1244600">
            <a:lnSpc>
              <a:spcPct val="90000"/>
            </a:lnSpc>
            <a:spcBef>
              <a:spcPct val="0"/>
            </a:spcBef>
            <a:spcAft>
              <a:spcPct val="35000"/>
            </a:spcAft>
            <a:buNone/>
          </a:pPr>
          <a:r>
            <a:rPr lang="en-US" sz="2800" kern="1200" dirty="0"/>
            <a:t>Training</a:t>
          </a:r>
        </a:p>
      </dsp:txBody>
      <dsp:txXfrm>
        <a:off x="274792" y="2634043"/>
        <a:ext cx="3201508" cy="74586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D9CF7-7829-4B64-9769-EB8BFA89230B}">
      <dsp:nvSpPr>
        <dsp:cNvPr id="0" name=""/>
        <dsp:cNvSpPr/>
      </dsp:nvSpPr>
      <dsp:spPr>
        <a:xfrm>
          <a:off x="0" y="466814"/>
          <a:ext cx="4688867" cy="705600"/>
        </a:xfrm>
        <a:prstGeom prst="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310F76-2590-480F-9AE9-BC6F4282D783}">
      <dsp:nvSpPr>
        <dsp:cNvPr id="0" name=""/>
        <dsp:cNvSpPr/>
      </dsp:nvSpPr>
      <dsp:spPr>
        <a:xfrm>
          <a:off x="234443" y="53534"/>
          <a:ext cx="3282206" cy="82656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060" tIns="0" rIns="124060" bIns="0" numCol="1" spcCol="1270" anchor="ctr" anchorCtr="0">
          <a:noAutofit/>
        </a:bodyPr>
        <a:lstStyle/>
        <a:p>
          <a:pPr marL="0" lvl="0" indent="0" algn="l" defTabSz="1244600">
            <a:lnSpc>
              <a:spcPct val="90000"/>
            </a:lnSpc>
            <a:spcBef>
              <a:spcPct val="0"/>
            </a:spcBef>
            <a:spcAft>
              <a:spcPct val="35000"/>
            </a:spcAft>
            <a:buNone/>
          </a:pPr>
          <a:r>
            <a:rPr lang="en-US" sz="2800" kern="1200" dirty="0"/>
            <a:t>Work</a:t>
          </a:r>
        </a:p>
      </dsp:txBody>
      <dsp:txXfrm>
        <a:off x="274792" y="93883"/>
        <a:ext cx="3201508" cy="745862"/>
      </dsp:txXfrm>
    </dsp:sp>
    <dsp:sp modelId="{FAB58C60-3443-407D-8A9F-95D2980327F8}">
      <dsp:nvSpPr>
        <dsp:cNvPr id="0" name=""/>
        <dsp:cNvSpPr/>
      </dsp:nvSpPr>
      <dsp:spPr>
        <a:xfrm>
          <a:off x="0" y="1736894"/>
          <a:ext cx="4688867" cy="705600"/>
        </a:xfrm>
        <a:prstGeom prst="rect">
          <a:avLst/>
        </a:prstGeom>
        <a:solidFill>
          <a:schemeClr val="lt1">
            <a:alpha val="90000"/>
            <a:hueOff val="0"/>
            <a:satOff val="0"/>
            <a:lumOff val="0"/>
            <a:alphaOff val="0"/>
          </a:schemeClr>
        </a:solidFill>
        <a:ln w="12700" cap="flat" cmpd="sng" algn="ctr">
          <a:solidFill>
            <a:schemeClr val="accent1">
              <a:shade val="80000"/>
              <a:hueOff val="330040"/>
              <a:satOff val="-45483"/>
              <a:lumOff val="22372"/>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0CB4E9-00FF-4899-B447-21871445A963}">
      <dsp:nvSpPr>
        <dsp:cNvPr id="0" name=""/>
        <dsp:cNvSpPr/>
      </dsp:nvSpPr>
      <dsp:spPr>
        <a:xfrm>
          <a:off x="234443" y="1323614"/>
          <a:ext cx="3282206" cy="826560"/>
        </a:xfrm>
        <a:prstGeom prst="roundRect">
          <a:avLst/>
        </a:prstGeom>
        <a:solidFill>
          <a:schemeClr val="accent1">
            <a:shade val="80000"/>
            <a:hueOff val="330040"/>
            <a:satOff val="-45483"/>
            <a:lumOff val="22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060" tIns="0" rIns="124060" bIns="0" numCol="1" spcCol="1270" anchor="ctr" anchorCtr="0">
          <a:noAutofit/>
        </a:bodyPr>
        <a:lstStyle/>
        <a:p>
          <a:pPr marL="0" lvl="0" indent="0" algn="l" defTabSz="1244600">
            <a:lnSpc>
              <a:spcPct val="90000"/>
            </a:lnSpc>
            <a:spcBef>
              <a:spcPct val="0"/>
            </a:spcBef>
            <a:spcAft>
              <a:spcPct val="35000"/>
            </a:spcAft>
            <a:buNone/>
          </a:pPr>
          <a:r>
            <a:rPr lang="en-US" sz="2800" kern="1200" dirty="0"/>
            <a:t>Volunteer</a:t>
          </a:r>
        </a:p>
      </dsp:txBody>
      <dsp:txXfrm>
        <a:off x="274792" y="1363963"/>
        <a:ext cx="3201508" cy="745862"/>
      </dsp:txXfrm>
    </dsp:sp>
    <dsp:sp modelId="{AD747531-5EB6-4525-B63B-21BDD8CB390C}">
      <dsp:nvSpPr>
        <dsp:cNvPr id="0" name=""/>
        <dsp:cNvSpPr/>
      </dsp:nvSpPr>
      <dsp:spPr>
        <a:xfrm>
          <a:off x="0" y="3006974"/>
          <a:ext cx="4688867" cy="705600"/>
        </a:xfrm>
        <a:prstGeom prst="rect">
          <a:avLst/>
        </a:prstGeom>
        <a:solidFill>
          <a:schemeClr val="lt1">
            <a:alpha val="90000"/>
            <a:hueOff val="0"/>
            <a:satOff val="0"/>
            <a:lumOff val="0"/>
            <a:alphaOff val="0"/>
          </a:schemeClr>
        </a:solidFill>
        <a:ln w="12700" cap="flat" cmpd="sng" algn="ctr">
          <a:solidFill>
            <a:schemeClr val="accent1">
              <a:shade val="80000"/>
              <a:hueOff val="660080"/>
              <a:satOff val="-90966"/>
              <a:lumOff val="44744"/>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0E7699-C771-474E-907A-972B549F6B80}">
      <dsp:nvSpPr>
        <dsp:cNvPr id="0" name=""/>
        <dsp:cNvSpPr/>
      </dsp:nvSpPr>
      <dsp:spPr>
        <a:xfrm>
          <a:off x="234443" y="2593694"/>
          <a:ext cx="3282206" cy="826560"/>
        </a:xfrm>
        <a:prstGeom prst="roundRect">
          <a:avLst/>
        </a:prstGeom>
        <a:solidFill>
          <a:schemeClr val="accent1">
            <a:shade val="80000"/>
            <a:hueOff val="660080"/>
            <a:satOff val="-90966"/>
            <a:lumOff val="447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060" tIns="0" rIns="124060" bIns="0" numCol="1" spcCol="1270" anchor="ctr" anchorCtr="0">
          <a:noAutofit/>
        </a:bodyPr>
        <a:lstStyle/>
        <a:p>
          <a:pPr marL="0" lvl="0" indent="0" algn="l" defTabSz="1244600">
            <a:lnSpc>
              <a:spcPct val="90000"/>
            </a:lnSpc>
            <a:spcBef>
              <a:spcPct val="0"/>
            </a:spcBef>
            <a:spcAft>
              <a:spcPct val="35000"/>
            </a:spcAft>
            <a:buNone/>
          </a:pPr>
          <a:r>
            <a:rPr lang="en-US" sz="2800" kern="1200" dirty="0"/>
            <a:t>Training</a:t>
          </a:r>
        </a:p>
      </dsp:txBody>
      <dsp:txXfrm>
        <a:off x="274792" y="2634043"/>
        <a:ext cx="3201508" cy="74586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D9CF7-7829-4B64-9769-EB8BFA89230B}">
      <dsp:nvSpPr>
        <dsp:cNvPr id="0" name=""/>
        <dsp:cNvSpPr/>
      </dsp:nvSpPr>
      <dsp:spPr>
        <a:xfrm>
          <a:off x="0" y="466814"/>
          <a:ext cx="4688867" cy="705600"/>
        </a:xfrm>
        <a:prstGeom prst="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310F76-2590-480F-9AE9-BC6F4282D783}">
      <dsp:nvSpPr>
        <dsp:cNvPr id="0" name=""/>
        <dsp:cNvSpPr/>
      </dsp:nvSpPr>
      <dsp:spPr>
        <a:xfrm>
          <a:off x="234443" y="53534"/>
          <a:ext cx="3282206" cy="82656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060" tIns="0" rIns="124060" bIns="0" numCol="1" spcCol="1270" anchor="ctr" anchorCtr="0">
          <a:noAutofit/>
        </a:bodyPr>
        <a:lstStyle/>
        <a:p>
          <a:pPr marL="0" lvl="0" indent="0" algn="l" defTabSz="1244600">
            <a:lnSpc>
              <a:spcPct val="90000"/>
            </a:lnSpc>
            <a:spcBef>
              <a:spcPct val="0"/>
            </a:spcBef>
            <a:spcAft>
              <a:spcPct val="35000"/>
            </a:spcAft>
            <a:buNone/>
          </a:pPr>
          <a:r>
            <a:rPr lang="en-US" sz="2800" kern="1200" dirty="0"/>
            <a:t>Work</a:t>
          </a:r>
        </a:p>
      </dsp:txBody>
      <dsp:txXfrm>
        <a:off x="274792" y="93883"/>
        <a:ext cx="3201508" cy="745862"/>
      </dsp:txXfrm>
    </dsp:sp>
    <dsp:sp modelId="{FAB58C60-3443-407D-8A9F-95D2980327F8}">
      <dsp:nvSpPr>
        <dsp:cNvPr id="0" name=""/>
        <dsp:cNvSpPr/>
      </dsp:nvSpPr>
      <dsp:spPr>
        <a:xfrm>
          <a:off x="0" y="1736894"/>
          <a:ext cx="4688867" cy="705600"/>
        </a:xfrm>
        <a:prstGeom prst="rect">
          <a:avLst/>
        </a:prstGeom>
        <a:solidFill>
          <a:schemeClr val="lt1">
            <a:alpha val="90000"/>
            <a:hueOff val="0"/>
            <a:satOff val="0"/>
            <a:lumOff val="0"/>
            <a:alphaOff val="0"/>
          </a:schemeClr>
        </a:solidFill>
        <a:ln w="12700" cap="flat" cmpd="sng" algn="ctr">
          <a:solidFill>
            <a:schemeClr val="accent1">
              <a:shade val="80000"/>
              <a:hueOff val="330040"/>
              <a:satOff val="-45483"/>
              <a:lumOff val="22372"/>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0CB4E9-00FF-4899-B447-21871445A963}">
      <dsp:nvSpPr>
        <dsp:cNvPr id="0" name=""/>
        <dsp:cNvSpPr/>
      </dsp:nvSpPr>
      <dsp:spPr>
        <a:xfrm>
          <a:off x="234443" y="1323614"/>
          <a:ext cx="3282206" cy="826560"/>
        </a:xfrm>
        <a:prstGeom prst="roundRect">
          <a:avLst/>
        </a:prstGeom>
        <a:solidFill>
          <a:schemeClr val="accent1">
            <a:shade val="80000"/>
            <a:hueOff val="330040"/>
            <a:satOff val="-45483"/>
            <a:lumOff val="22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060" tIns="0" rIns="124060" bIns="0" numCol="1" spcCol="1270" anchor="ctr" anchorCtr="0">
          <a:noAutofit/>
        </a:bodyPr>
        <a:lstStyle/>
        <a:p>
          <a:pPr marL="0" lvl="0" indent="0" algn="l" defTabSz="1244600">
            <a:lnSpc>
              <a:spcPct val="90000"/>
            </a:lnSpc>
            <a:spcBef>
              <a:spcPct val="0"/>
            </a:spcBef>
            <a:spcAft>
              <a:spcPct val="35000"/>
            </a:spcAft>
            <a:buNone/>
          </a:pPr>
          <a:r>
            <a:rPr lang="en-US" sz="2800" kern="1200" dirty="0"/>
            <a:t>Volunteer</a:t>
          </a:r>
        </a:p>
      </dsp:txBody>
      <dsp:txXfrm>
        <a:off x="274792" y="1363963"/>
        <a:ext cx="3201508" cy="745862"/>
      </dsp:txXfrm>
    </dsp:sp>
    <dsp:sp modelId="{AD747531-5EB6-4525-B63B-21BDD8CB390C}">
      <dsp:nvSpPr>
        <dsp:cNvPr id="0" name=""/>
        <dsp:cNvSpPr/>
      </dsp:nvSpPr>
      <dsp:spPr>
        <a:xfrm>
          <a:off x="0" y="3006974"/>
          <a:ext cx="4688867" cy="705600"/>
        </a:xfrm>
        <a:prstGeom prst="rect">
          <a:avLst/>
        </a:prstGeom>
        <a:solidFill>
          <a:schemeClr val="lt1">
            <a:alpha val="90000"/>
            <a:hueOff val="0"/>
            <a:satOff val="0"/>
            <a:lumOff val="0"/>
            <a:alphaOff val="0"/>
          </a:schemeClr>
        </a:solidFill>
        <a:ln w="12700" cap="flat" cmpd="sng" algn="ctr">
          <a:solidFill>
            <a:schemeClr val="accent1">
              <a:shade val="80000"/>
              <a:hueOff val="660080"/>
              <a:satOff val="-90966"/>
              <a:lumOff val="44744"/>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0E7699-C771-474E-907A-972B549F6B80}">
      <dsp:nvSpPr>
        <dsp:cNvPr id="0" name=""/>
        <dsp:cNvSpPr/>
      </dsp:nvSpPr>
      <dsp:spPr>
        <a:xfrm>
          <a:off x="234443" y="2593694"/>
          <a:ext cx="3282206" cy="826560"/>
        </a:xfrm>
        <a:prstGeom prst="roundRect">
          <a:avLst/>
        </a:prstGeom>
        <a:solidFill>
          <a:schemeClr val="accent1">
            <a:shade val="80000"/>
            <a:hueOff val="660080"/>
            <a:satOff val="-90966"/>
            <a:lumOff val="447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060" tIns="0" rIns="124060" bIns="0" numCol="1" spcCol="1270" anchor="ctr" anchorCtr="0">
          <a:noAutofit/>
        </a:bodyPr>
        <a:lstStyle/>
        <a:p>
          <a:pPr marL="0" lvl="0" indent="0" algn="l" defTabSz="1244600">
            <a:lnSpc>
              <a:spcPct val="90000"/>
            </a:lnSpc>
            <a:spcBef>
              <a:spcPct val="0"/>
            </a:spcBef>
            <a:spcAft>
              <a:spcPct val="35000"/>
            </a:spcAft>
            <a:buNone/>
          </a:pPr>
          <a:r>
            <a:rPr lang="en-US" sz="2800" kern="1200" dirty="0"/>
            <a:t>Training</a:t>
          </a:r>
        </a:p>
      </dsp:txBody>
      <dsp:txXfrm>
        <a:off x="274792" y="2634043"/>
        <a:ext cx="3201508" cy="74586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D9CF7-7829-4B64-9769-EB8BFA89230B}">
      <dsp:nvSpPr>
        <dsp:cNvPr id="0" name=""/>
        <dsp:cNvSpPr/>
      </dsp:nvSpPr>
      <dsp:spPr>
        <a:xfrm>
          <a:off x="0" y="466814"/>
          <a:ext cx="4688867" cy="705600"/>
        </a:xfrm>
        <a:prstGeom prst="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310F76-2590-480F-9AE9-BC6F4282D783}">
      <dsp:nvSpPr>
        <dsp:cNvPr id="0" name=""/>
        <dsp:cNvSpPr/>
      </dsp:nvSpPr>
      <dsp:spPr>
        <a:xfrm>
          <a:off x="234443" y="53534"/>
          <a:ext cx="3282206" cy="82656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060" tIns="0" rIns="124060" bIns="0" numCol="1" spcCol="1270" anchor="ctr" anchorCtr="0">
          <a:noAutofit/>
        </a:bodyPr>
        <a:lstStyle/>
        <a:p>
          <a:pPr marL="0" lvl="0" indent="0" algn="l" defTabSz="1244600">
            <a:lnSpc>
              <a:spcPct val="90000"/>
            </a:lnSpc>
            <a:spcBef>
              <a:spcPct val="0"/>
            </a:spcBef>
            <a:spcAft>
              <a:spcPct val="35000"/>
            </a:spcAft>
            <a:buNone/>
          </a:pPr>
          <a:r>
            <a:rPr lang="en-US" sz="2800" kern="1200" dirty="0"/>
            <a:t>Work</a:t>
          </a:r>
        </a:p>
      </dsp:txBody>
      <dsp:txXfrm>
        <a:off x="274792" y="93883"/>
        <a:ext cx="3201508" cy="745862"/>
      </dsp:txXfrm>
    </dsp:sp>
    <dsp:sp modelId="{FAB58C60-3443-407D-8A9F-95D2980327F8}">
      <dsp:nvSpPr>
        <dsp:cNvPr id="0" name=""/>
        <dsp:cNvSpPr/>
      </dsp:nvSpPr>
      <dsp:spPr>
        <a:xfrm>
          <a:off x="0" y="1736894"/>
          <a:ext cx="4688867" cy="705600"/>
        </a:xfrm>
        <a:prstGeom prst="rect">
          <a:avLst/>
        </a:prstGeom>
        <a:solidFill>
          <a:schemeClr val="lt1">
            <a:alpha val="90000"/>
            <a:hueOff val="0"/>
            <a:satOff val="0"/>
            <a:lumOff val="0"/>
            <a:alphaOff val="0"/>
          </a:schemeClr>
        </a:solidFill>
        <a:ln w="12700" cap="flat" cmpd="sng" algn="ctr">
          <a:solidFill>
            <a:schemeClr val="accent1">
              <a:shade val="80000"/>
              <a:hueOff val="330040"/>
              <a:satOff val="-45483"/>
              <a:lumOff val="22372"/>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0CB4E9-00FF-4899-B447-21871445A963}">
      <dsp:nvSpPr>
        <dsp:cNvPr id="0" name=""/>
        <dsp:cNvSpPr/>
      </dsp:nvSpPr>
      <dsp:spPr>
        <a:xfrm>
          <a:off x="234443" y="1323614"/>
          <a:ext cx="3282206" cy="826560"/>
        </a:xfrm>
        <a:prstGeom prst="roundRect">
          <a:avLst/>
        </a:prstGeom>
        <a:solidFill>
          <a:schemeClr val="accent1">
            <a:shade val="80000"/>
            <a:hueOff val="330040"/>
            <a:satOff val="-45483"/>
            <a:lumOff val="22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060" tIns="0" rIns="124060" bIns="0" numCol="1" spcCol="1270" anchor="ctr" anchorCtr="0">
          <a:noAutofit/>
        </a:bodyPr>
        <a:lstStyle/>
        <a:p>
          <a:pPr marL="0" lvl="0" indent="0" algn="l" defTabSz="1244600">
            <a:lnSpc>
              <a:spcPct val="90000"/>
            </a:lnSpc>
            <a:spcBef>
              <a:spcPct val="0"/>
            </a:spcBef>
            <a:spcAft>
              <a:spcPct val="35000"/>
            </a:spcAft>
            <a:buNone/>
          </a:pPr>
          <a:r>
            <a:rPr lang="en-US" sz="2800" kern="1200" dirty="0"/>
            <a:t>Volunteer</a:t>
          </a:r>
        </a:p>
      </dsp:txBody>
      <dsp:txXfrm>
        <a:off x="274792" y="1363963"/>
        <a:ext cx="3201508" cy="745862"/>
      </dsp:txXfrm>
    </dsp:sp>
    <dsp:sp modelId="{AD747531-5EB6-4525-B63B-21BDD8CB390C}">
      <dsp:nvSpPr>
        <dsp:cNvPr id="0" name=""/>
        <dsp:cNvSpPr/>
      </dsp:nvSpPr>
      <dsp:spPr>
        <a:xfrm>
          <a:off x="0" y="3006974"/>
          <a:ext cx="4688867" cy="705600"/>
        </a:xfrm>
        <a:prstGeom prst="rect">
          <a:avLst/>
        </a:prstGeom>
        <a:solidFill>
          <a:schemeClr val="lt1">
            <a:alpha val="90000"/>
            <a:hueOff val="0"/>
            <a:satOff val="0"/>
            <a:lumOff val="0"/>
            <a:alphaOff val="0"/>
          </a:schemeClr>
        </a:solidFill>
        <a:ln w="12700" cap="flat" cmpd="sng" algn="ctr">
          <a:solidFill>
            <a:schemeClr val="accent1">
              <a:shade val="80000"/>
              <a:hueOff val="660080"/>
              <a:satOff val="-90966"/>
              <a:lumOff val="44744"/>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0E7699-C771-474E-907A-972B549F6B80}">
      <dsp:nvSpPr>
        <dsp:cNvPr id="0" name=""/>
        <dsp:cNvSpPr/>
      </dsp:nvSpPr>
      <dsp:spPr>
        <a:xfrm>
          <a:off x="234443" y="2593694"/>
          <a:ext cx="3282206" cy="826560"/>
        </a:xfrm>
        <a:prstGeom prst="roundRect">
          <a:avLst/>
        </a:prstGeom>
        <a:solidFill>
          <a:schemeClr val="accent1">
            <a:shade val="80000"/>
            <a:hueOff val="660080"/>
            <a:satOff val="-90966"/>
            <a:lumOff val="447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060" tIns="0" rIns="124060" bIns="0" numCol="1" spcCol="1270" anchor="ctr" anchorCtr="0">
          <a:noAutofit/>
        </a:bodyPr>
        <a:lstStyle/>
        <a:p>
          <a:pPr marL="0" lvl="0" indent="0" algn="l" defTabSz="1244600">
            <a:lnSpc>
              <a:spcPct val="90000"/>
            </a:lnSpc>
            <a:spcBef>
              <a:spcPct val="0"/>
            </a:spcBef>
            <a:spcAft>
              <a:spcPct val="35000"/>
            </a:spcAft>
            <a:buNone/>
          </a:pPr>
          <a:r>
            <a:rPr lang="en-US" sz="2800" kern="1200" dirty="0"/>
            <a:t>Training</a:t>
          </a:r>
        </a:p>
      </dsp:txBody>
      <dsp:txXfrm>
        <a:off x="274792" y="2634043"/>
        <a:ext cx="3201508" cy="74586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D9CF7-7829-4B64-9769-EB8BFA89230B}">
      <dsp:nvSpPr>
        <dsp:cNvPr id="0" name=""/>
        <dsp:cNvSpPr/>
      </dsp:nvSpPr>
      <dsp:spPr>
        <a:xfrm>
          <a:off x="0" y="466814"/>
          <a:ext cx="4688867" cy="705600"/>
        </a:xfrm>
        <a:prstGeom prst="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310F76-2590-480F-9AE9-BC6F4282D783}">
      <dsp:nvSpPr>
        <dsp:cNvPr id="0" name=""/>
        <dsp:cNvSpPr/>
      </dsp:nvSpPr>
      <dsp:spPr>
        <a:xfrm>
          <a:off x="234443" y="53534"/>
          <a:ext cx="3282206" cy="82656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060" tIns="0" rIns="124060" bIns="0" numCol="1" spcCol="1270" anchor="ctr" anchorCtr="0">
          <a:noAutofit/>
        </a:bodyPr>
        <a:lstStyle/>
        <a:p>
          <a:pPr marL="0" lvl="0" indent="0" algn="l" defTabSz="1244600">
            <a:lnSpc>
              <a:spcPct val="90000"/>
            </a:lnSpc>
            <a:spcBef>
              <a:spcPct val="0"/>
            </a:spcBef>
            <a:spcAft>
              <a:spcPct val="35000"/>
            </a:spcAft>
            <a:buNone/>
          </a:pPr>
          <a:r>
            <a:rPr lang="en-US" sz="2800" kern="1200" dirty="0"/>
            <a:t>Work</a:t>
          </a:r>
        </a:p>
      </dsp:txBody>
      <dsp:txXfrm>
        <a:off x="274792" y="93883"/>
        <a:ext cx="3201508" cy="745862"/>
      </dsp:txXfrm>
    </dsp:sp>
    <dsp:sp modelId="{FAB58C60-3443-407D-8A9F-95D2980327F8}">
      <dsp:nvSpPr>
        <dsp:cNvPr id="0" name=""/>
        <dsp:cNvSpPr/>
      </dsp:nvSpPr>
      <dsp:spPr>
        <a:xfrm>
          <a:off x="0" y="1736894"/>
          <a:ext cx="4688867" cy="705600"/>
        </a:xfrm>
        <a:prstGeom prst="rect">
          <a:avLst/>
        </a:prstGeom>
        <a:solidFill>
          <a:schemeClr val="lt1">
            <a:alpha val="90000"/>
            <a:hueOff val="0"/>
            <a:satOff val="0"/>
            <a:lumOff val="0"/>
            <a:alphaOff val="0"/>
          </a:schemeClr>
        </a:solidFill>
        <a:ln w="12700" cap="flat" cmpd="sng" algn="ctr">
          <a:solidFill>
            <a:schemeClr val="accent1">
              <a:shade val="80000"/>
              <a:hueOff val="330040"/>
              <a:satOff val="-45483"/>
              <a:lumOff val="22372"/>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0CB4E9-00FF-4899-B447-21871445A963}">
      <dsp:nvSpPr>
        <dsp:cNvPr id="0" name=""/>
        <dsp:cNvSpPr/>
      </dsp:nvSpPr>
      <dsp:spPr>
        <a:xfrm>
          <a:off x="234443" y="1323614"/>
          <a:ext cx="3282206" cy="826560"/>
        </a:xfrm>
        <a:prstGeom prst="roundRect">
          <a:avLst/>
        </a:prstGeom>
        <a:solidFill>
          <a:schemeClr val="accent1">
            <a:shade val="80000"/>
            <a:hueOff val="330040"/>
            <a:satOff val="-45483"/>
            <a:lumOff val="22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060" tIns="0" rIns="124060" bIns="0" numCol="1" spcCol="1270" anchor="ctr" anchorCtr="0">
          <a:noAutofit/>
        </a:bodyPr>
        <a:lstStyle/>
        <a:p>
          <a:pPr marL="0" lvl="0" indent="0" algn="l" defTabSz="1244600">
            <a:lnSpc>
              <a:spcPct val="90000"/>
            </a:lnSpc>
            <a:spcBef>
              <a:spcPct val="0"/>
            </a:spcBef>
            <a:spcAft>
              <a:spcPct val="35000"/>
            </a:spcAft>
            <a:buNone/>
          </a:pPr>
          <a:r>
            <a:rPr lang="en-US" sz="2800" kern="1200" dirty="0"/>
            <a:t>Volunteer</a:t>
          </a:r>
        </a:p>
      </dsp:txBody>
      <dsp:txXfrm>
        <a:off x="274792" y="1363963"/>
        <a:ext cx="3201508" cy="745862"/>
      </dsp:txXfrm>
    </dsp:sp>
    <dsp:sp modelId="{AD747531-5EB6-4525-B63B-21BDD8CB390C}">
      <dsp:nvSpPr>
        <dsp:cNvPr id="0" name=""/>
        <dsp:cNvSpPr/>
      </dsp:nvSpPr>
      <dsp:spPr>
        <a:xfrm>
          <a:off x="0" y="3006974"/>
          <a:ext cx="4688867" cy="705600"/>
        </a:xfrm>
        <a:prstGeom prst="rect">
          <a:avLst/>
        </a:prstGeom>
        <a:solidFill>
          <a:schemeClr val="lt1">
            <a:alpha val="90000"/>
            <a:hueOff val="0"/>
            <a:satOff val="0"/>
            <a:lumOff val="0"/>
            <a:alphaOff val="0"/>
          </a:schemeClr>
        </a:solidFill>
        <a:ln w="12700" cap="flat" cmpd="sng" algn="ctr">
          <a:solidFill>
            <a:schemeClr val="accent1">
              <a:shade val="80000"/>
              <a:hueOff val="660080"/>
              <a:satOff val="-90966"/>
              <a:lumOff val="44744"/>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0E7699-C771-474E-907A-972B549F6B80}">
      <dsp:nvSpPr>
        <dsp:cNvPr id="0" name=""/>
        <dsp:cNvSpPr/>
      </dsp:nvSpPr>
      <dsp:spPr>
        <a:xfrm>
          <a:off x="234443" y="2593694"/>
          <a:ext cx="3282206" cy="826560"/>
        </a:xfrm>
        <a:prstGeom prst="roundRect">
          <a:avLst/>
        </a:prstGeom>
        <a:solidFill>
          <a:schemeClr val="accent1">
            <a:shade val="80000"/>
            <a:hueOff val="660080"/>
            <a:satOff val="-90966"/>
            <a:lumOff val="447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060" tIns="0" rIns="124060" bIns="0" numCol="1" spcCol="1270" anchor="ctr" anchorCtr="0">
          <a:noAutofit/>
        </a:bodyPr>
        <a:lstStyle/>
        <a:p>
          <a:pPr marL="0" lvl="0" indent="0" algn="l" defTabSz="1244600">
            <a:lnSpc>
              <a:spcPct val="90000"/>
            </a:lnSpc>
            <a:spcBef>
              <a:spcPct val="0"/>
            </a:spcBef>
            <a:spcAft>
              <a:spcPct val="35000"/>
            </a:spcAft>
            <a:buNone/>
          </a:pPr>
          <a:r>
            <a:rPr lang="en-US" sz="2800" kern="1200" dirty="0"/>
            <a:t>Training</a:t>
          </a:r>
        </a:p>
      </dsp:txBody>
      <dsp:txXfrm>
        <a:off x="274792" y="2634043"/>
        <a:ext cx="3201508" cy="74586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503FD4-9FFF-427F-9FA3-C4DB1CCB74D0}">
      <dsp:nvSpPr>
        <dsp:cNvPr id="0" name=""/>
        <dsp:cNvSpPr/>
      </dsp:nvSpPr>
      <dsp:spPr>
        <a:xfrm>
          <a:off x="1196266" y="24308"/>
          <a:ext cx="2749892" cy="2749853"/>
        </a:xfrm>
        <a:prstGeom prst="ellipse">
          <a:avLst/>
        </a:prstGeom>
        <a:solidFill>
          <a:schemeClr val="accent5">
            <a:shade val="80000"/>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File Exemption Request</a:t>
          </a:r>
        </a:p>
      </dsp:txBody>
      <dsp:txXfrm>
        <a:off x="1598978" y="427015"/>
        <a:ext cx="1944468" cy="1944439"/>
      </dsp:txXfrm>
    </dsp:sp>
    <dsp:sp modelId="{9C7BEF60-7E96-42B2-B49F-510848310D5A}">
      <dsp:nvSpPr>
        <dsp:cNvPr id="0" name=""/>
        <dsp:cNvSpPr/>
      </dsp:nvSpPr>
      <dsp:spPr>
        <a:xfrm>
          <a:off x="2437922" y="1833999"/>
          <a:ext cx="2749892" cy="2749853"/>
        </a:xfrm>
        <a:prstGeom prst="ellipse">
          <a:avLst/>
        </a:prstGeom>
        <a:solidFill>
          <a:schemeClr val="accent5">
            <a:shade val="80000"/>
            <a:alpha val="50000"/>
            <a:hueOff val="330040"/>
            <a:satOff val="-45483"/>
            <a:lumOff val="22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n-US" sz="2200" kern="1200" dirty="0"/>
        </a:p>
        <a:p>
          <a:pPr marL="0" lvl="0" indent="0" algn="ctr" defTabSz="977900">
            <a:lnSpc>
              <a:spcPct val="90000"/>
            </a:lnSpc>
            <a:spcBef>
              <a:spcPct val="0"/>
            </a:spcBef>
            <a:spcAft>
              <a:spcPct val="35000"/>
            </a:spcAft>
            <a:buNone/>
          </a:pPr>
          <a:r>
            <a:rPr lang="en-US" sz="2200" kern="1200" dirty="0"/>
            <a:t>File new application (or program add)</a:t>
          </a:r>
        </a:p>
      </dsp:txBody>
      <dsp:txXfrm>
        <a:off x="2840634" y="2236706"/>
        <a:ext cx="1944468" cy="1944439"/>
      </dsp:txXfrm>
    </dsp:sp>
    <dsp:sp modelId="{D2B65D6B-CEEA-4B10-94A3-A094DDE1DF8C}">
      <dsp:nvSpPr>
        <dsp:cNvPr id="0" name=""/>
        <dsp:cNvSpPr/>
      </dsp:nvSpPr>
      <dsp:spPr>
        <a:xfrm>
          <a:off x="3623044" y="24308"/>
          <a:ext cx="2749892" cy="2749853"/>
        </a:xfrm>
        <a:prstGeom prst="ellipse">
          <a:avLst/>
        </a:prstGeom>
        <a:solidFill>
          <a:schemeClr val="accent5">
            <a:shade val="80000"/>
            <a:alpha val="50000"/>
            <a:hueOff val="660080"/>
            <a:satOff val="-90966"/>
            <a:lumOff val="447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Appeal the termination</a:t>
          </a:r>
        </a:p>
      </dsp:txBody>
      <dsp:txXfrm>
        <a:off x="4025756" y="427015"/>
        <a:ext cx="1944468" cy="194443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503FD4-9FFF-427F-9FA3-C4DB1CCB74D0}">
      <dsp:nvSpPr>
        <dsp:cNvPr id="0" name=""/>
        <dsp:cNvSpPr/>
      </dsp:nvSpPr>
      <dsp:spPr>
        <a:xfrm>
          <a:off x="156452" y="16518"/>
          <a:ext cx="1868647" cy="1868620"/>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File Exemption Request</a:t>
          </a:r>
        </a:p>
      </dsp:txBody>
      <dsp:txXfrm>
        <a:off x="430109" y="290171"/>
        <a:ext cx="1321333" cy="1321314"/>
      </dsp:txXfrm>
    </dsp:sp>
    <dsp:sp modelId="{9C7BEF60-7E96-42B2-B49F-510848310D5A}">
      <dsp:nvSpPr>
        <dsp:cNvPr id="0" name=""/>
        <dsp:cNvSpPr/>
      </dsp:nvSpPr>
      <dsp:spPr>
        <a:xfrm>
          <a:off x="1000200" y="1246266"/>
          <a:ext cx="1868647" cy="1868620"/>
        </a:xfrm>
        <a:prstGeom prst="ellipse">
          <a:avLst/>
        </a:prstGeom>
        <a:solidFill>
          <a:schemeClr val="accent5">
            <a:shade val="80000"/>
            <a:alpha val="50000"/>
            <a:hueOff val="330040"/>
            <a:satOff val="-45483"/>
            <a:lumOff val="22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kern="1200" dirty="0"/>
        </a:p>
        <a:p>
          <a:pPr marL="0" lvl="0" indent="0" algn="ctr" defTabSz="666750">
            <a:lnSpc>
              <a:spcPct val="90000"/>
            </a:lnSpc>
            <a:spcBef>
              <a:spcPct val="0"/>
            </a:spcBef>
            <a:spcAft>
              <a:spcPct val="35000"/>
            </a:spcAft>
            <a:buNone/>
          </a:pPr>
          <a:r>
            <a:rPr lang="en-US" sz="1500" kern="1200" dirty="0"/>
            <a:t>File new application (or program add)</a:t>
          </a:r>
        </a:p>
      </dsp:txBody>
      <dsp:txXfrm>
        <a:off x="1273857" y="1519919"/>
        <a:ext cx="1321333" cy="1321314"/>
      </dsp:txXfrm>
    </dsp:sp>
    <dsp:sp modelId="{D2B65D6B-CEEA-4B10-94A3-A094DDE1DF8C}">
      <dsp:nvSpPr>
        <dsp:cNvPr id="0" name=""/>
        <dsp:cNvSpPr/>
      </dsp:nvSpPr>
      <dsp:spPr>
        <a:xfrm>
          <a:off x="1805532" y="16518"/>
          <a:ext cx="1868647" cy="1868620"/>
        </a:xfrm>
        <a:prstGeom prst="ellipse">
          <a:avLst/>
        </a:prstGeom>
        <a:solidFill>
          <a:schemeClr val="accent5">
            <a:shade val="80000"/>
            <a:alpha val="50000"/>
            <a:hueOff val="660080"/>
            <a:satOff val="-90966"/>
            <a:lumOff val="447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Appeal the termination</a:t>
          </a:r>
        </a:p>
      </dsp:txBody>
      <dsp:txXfrm>
        <a:off x="2079189" y="290171"/>
        <a:ext cx="1321333" cy="13213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AB340-4C13-42FD-BF86-B00F53AD1983}">
      <dsp:nvSpPr>
        <dsp:cNvPr id="0" name=""/>
        <dsp:cNvSpPr/>
      </dsp:nvSpPr>
      <dsp:spPr>
        <a:xfrm>
          <a:off x="5485" y="122096"/>
          <a:ext cx="2494382" cy="14966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95250" numCol="1" spcCol="1270" anchor="t" anchorCtr="0">
          <a:noAutofit/>
        </a:bodyPr>
        <a:lstStyle/>
        <a:p>
          <a:pPr marL="0" lvl="0" indent="0" algn="l" defTabSz="1111250">
            <a:lnSpc>
              <a:spcPct val="90000"/>
            </a:lnSpc>
            <a:spcBef>
              <a:spcPct val="0"/>
            </a:spcBef>
            <a:spcAft>
              <a:spcPct val="35000"/>
            </a:spcAft>
            <a:buNone/>
          </a:pPr>
          <a:r>
            <a:rPr lang="en-US" sz="2500" kern="1200" dirty="0"/>
            <a:t>Automatically exempt?</a:t>
          </a:r>
        </a:p>
      </dsp:txBody>
      <dsp:txXfrm>
        <a:off x="5485" y="122096"/>
        <a:ext cx="2494382" cy="997752"/>
      </dsp:txXfrm>
    </dsp:sp>
    <dsp:sp modelId="{0592292E-C67D-4F00-94EA-2B400B786A06}">
      <dsp:nvSpPr>
        <dsp:cNvPr id="0" name=""/>
        <dsp:cNvSpPr/>
      </dsp:nvSpPr>
      <dsp:spPr>
        <a:xfrm>
          <a:off x="516383" y="1119849"/>
          <a:ext cx="2494382" cy="20559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You shouldn’t need to do anything</a:t>
          </a:r>
        </a:p>
      </dsp:txBody>
      <dsp:txXfrm>
        <a:off x="576599" y="1180065"/>
        <a:ext cx="2373950" cy="1935505"/>
      </dsp:txXfrm>
    </dsp:sp>
    <dsp:sp modelId="{D4E2E84B-06D7-476E-AC8D-F90F7BEEF22B}">
      <dsp:nvSpPr>
        <dsp:cNvPr id="0" name=""/>
        <dsp:cNvSpPr/>
      </dsp:nvSpPr>
      <dsp:spPr>
        <a:xfrm>
          <a:off x="2878007" y="310458"/>
          <a:ext cx="801655" cy="6210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878007" y="434664"/>
        <a:ext cx="615346" cy="372617"/>
      </dsp:txXfrm>
    </dsp:sp>
    <dsp:sp modelId="{E8AD8310-73B7-47A8-A2DB-03D654FB1894}">
      <dsp:nvSpPr>
        <dsp:cNvPr id="0" name=""/>
        <dsp:cNvSpPr/>
      </dsp:nvSpPr>
      <dsp:spPr>
        <a:xfrm>
          <a:off x="4012425" y="122096"/>
          <a:ext cx="2494382" cy="14966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95250" numCol="1" spcCol="1270" anchor="t" anchorCtr="0">
          <a:noAutofit/>
        </a:bodyPr>
        <a:lstStyle/>
        <a:p>
          <a:pPr marL="0" lvl="0" indent="0" algn="l" defTabSz="1111250">
            <a:lnSpc>
              <a:spcPct val="90000"/>
            </a:lnSpc>
            <a:spcBef>
              <a:spcPct val="0"/>
            </a:spcBef>
            <a:spcAft>
              <a:spcPct val="35000"/>
            </a:spcAft>
            <a:buNone/>
          </a:pPr>
          <a:r>
            <a:rPr lang="en-US" sz="2500" kern="1200" dirty="0"/>
            <a:t>Possibly Exempt?</a:t>
          </a:r>
        </a:p>
      </dsp:txBody>
      <dsp:txXfrm>
        <a:off x="4012425" y="122096"/>
        <a:ext cx="2494382" cy="997752"/>
      </dsp:txXfrm>
    </dsp:sp>
    <dsp:sp modelId="{186F1307-8E3F-4706-B4EE-9C9F139BB102}">
      <dsp:nvSpPr>
        <dsp:cNvPr id="0" name=""/>
        <dsp:cNvSpPr/>
      </dsp:nvSpPr>
      <dsp:spPr>
        <a:xfrm>
          <a:off x="4523323" y="1119849"/>
          <a:ext cx="2494382" cy="20559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Request exemption </a:t>
          </a:r>
          <a:r>
            <a:rPr lang="en-US" sz="2000" kern="1200" dirty="0"/>
            <a:t>(self- attestation accepted)</a:t>
          </a:r>
          <a:endParaRPr lang="en-US" sz="2500" kern="1200" dirty="0"/>
        </a:p>
      </dsp:txBody>
      <dsp:txXfrm>
        <a:off x="4583539" y="1180065"/>
        <a:ext cx="2373950" cy="1935505"/>
      </dsp:txXfrm>
    </dsp:sp>
    <dsp:sp modelId="{10485AE2-BA63-42BF-B84B-55EE7D9A86F6}">
      <dsp:nvSpPr>
        <dsp:cNvPr id="0" name=""/>
        <dsp:cNvSpPr/>
      </dsp:nvSpPr>
      <dsp:spPr>
        <a:xfrm>
          <a:off x="6884947" y="310458"/>
          <a:ext cx="801655" cy="6210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6884947" y="434664"/>
        <a:ext cx="615346" cy="372617"/>
      </dsp:txXfrm>
    </dsp:sp>
    <dsp:sp modelId="{1B350D39-85B4-4F6D-A205-C3DD24B90AD4}">
      <dsp:nvSpPr>
        <dsp:cNvPr id="0" name=""/>
        <dsp:cNvSpPr/>
      </dsp:nvSpPr>
      <dsp:spPr>
        <a:xfrm>
          <a:off x="8019365" y="122096"/>
          <a:ext cx="2494382" cy="14966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95250" numCol="1" spcCol="1270" anchor="t" anchorCtr="0">
          <a:noAutofit/>
        </a:bodyPr>
        <a:lstStyle/>
        <a:p>
          <a:pPr marL="0" lvl="0" indent="0" algn="l" defTabSz="1111250">
            <a:lnSpc>
              <a:spcPct val="90000"/>
            </a:lnSpc>
            <a:spcBef>
              <a:spcPct val="0"/>
            </a:spcBef>
            <a:spcAft>
              <a:spcPct val="35000"/>
            </a:spcAft>
            <a:buNone/>
          </a:pPr>
          <a:r>
            <a:rPr lang="en-US" sz="2500" kern="1200" dirty="0"/>
            <a:t>Meet and report</a:t>
          </a:r>
        </a:p>
      </dsp:txBody>
      <dsp:txXfrm>
        <a:off x="8019365" y="122096"/>
        <a:ext cx="2494382" cy="997752"/>
      </dsp:txXfrm>
    </dsp:sp>
    <dsp:sp modelId="{98343559-F5FE-4772-A960-F226E9CCEC3E}">
      <dsp:nvSpPr>
        <dsp:cNvPr id="0" name=""/>
        <dsp:cNvSpPr/>
      </dsp:nvSpPr>
      <dsp:spPr>
        <a:xfrm>
          <a:off x="8530263" y="1119849"/>
          <a:ext cx="2494382" cy="20559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Find activities</a:t>
          </a:r>
        </a:p>
        <a:p>
          <a:pPr marL="228600" lvl="1" indent="-228600" algn="l" defTabSz="1111250">
            <a:lnSpc>
              <a:spcPct val="90000"/>
            </a:lnSpc>
            <a:spcBef>
              <a:spcPct val="0"/>
            </a:spcBef>
            <a:spcAft>
              <a:spcPct val="15000"/>
            </a:spcAft>
            <a:buChar char="•"/>
          </a:pPr>
          <a:r>
            <a:rPr lang="en-US" sz="2500" kern="1200" dirty="0"/>
            <a:t>Get proof</a:t>
          </a:r>
        </a:p>
        <a:p>
          <a:pPr marL="228600" lvl="1" indent="-228600" algn="l" defTabSz="1111250">
            <a:lnSpc>
              <a:spcPct val="90000"/>
            </a:lnSpc>
            <a:spcBef>
              <a:spcPct val="0"/>
            </a:spcBef>
            <a:spcAft>
              <a:spcPct val="15000"/>
            </a:spcAft>
            <a:buChar char="•"/>
          </a:pPr>
          <a:r>
            <a:rPr lang="en-US" sz="2500" kern="1200" dirty="0"/>
            <a:t>Report</a:t>
          </a:r>
        </a:p>
      </dsp:txBody>
      <dsp:txXfrm>
        <a:off x="8590479" y="1180065"/>
        <a:ext cx="2373950" cy="193550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503FD4-9FFF-427F-9FA3-C4DB1CCB74D0}">
      <dsp:nvSpPr>
        <dsp:cNvPr id="0" name=""/>
        <dsp:cNvSpPr/>
      </dsp:nvSpPr>
      <dsp:spPr>
        <a:xfrm>
          <a:off x="156452" y="16518"/>
          <a:ext cx="1868647" cy="1868620"/>
        </a:xfrm>
        <a:prstGeom prst="ellipse">
          <a:avLst/>
        </a:prstGeom>
        <a:solidFill>
          <a:schemeClr val="accent5">
            <a:shade val="80000"/>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File Exemption Request</a:t>
          </a:r>
        </a:p>
      </dsp:txBody>
      <dsp:txXfrm>
        <a:off x="430109" y="290171"/>
        <a:ext cx="1321333" cy="1321314"/>
      </dsp:txXfrm>
    </dsp:sp>
    <dsp:sp modelId="{9C7BEF60-7E96-42B2-B49F-510848310D5A}">
      <dsp:nvSpPr>
        <dsp:cNvPr id="0" name=""/>
        <dsp:cNvSpPr/>
      </dsp:nvSpPr>
      <dsp:spPr>
        <a:xfrm>
          <a:off x="1000200" y="1246266"/>
          <a:ext cx="1868647" cy="1868620"/>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kern="1200" dirty="0">
            <a:solidFill>
              <a:srgbClr val="000000"/>
            </a:solidFill>
          </a:endParaRPr>
        </a:p>
        <a:p>
          <a:pPr marL="0" lvl="0" indent="0" algn="ctr" defTabSz="666750">
            <a:lnSpc>
              <a:spcPct val="90000"/>
            </a:lnSpc>
            <a:spcBef>
              <a:spcPct val="0"/>
            </a:spcBef>
            <a:spcAft>
              <a:spcPct val="35000"/>
            </a:spcAft>
            <a:buNone/>
          </a:pPr>
          <a:r>
            <a:rPr lang="en-US" sz="1500" kern="1200" dirty="0">
              <a:solidFill>
                <a:srgbClr val="000000"/>
              </a:solidFill>
            </a:rPr>
            <a:t>File new application (or program add)</a:t>
          </a:r>
        </a:p>
      </dsp:txBody>
      <dsp:txXfrm>
        <a:off x="1273857" y="1519919"/>
        <a:ext cx="1321333" cy="1321314"/>
      </dsp:txXfrm>
    </dsp:sp>
    <dsp:sp modelId="{D2B65D6B-CEEA-4B10-94A3-A094DDE1DF8C}">
      <dsp:nvSpPr>
        <dsp:cNvPr id="0" name=""/>
        <dsp:cNvSpPr/>
      </dsp:nvSpPr>
      <dsp:spPr>
        <a:xfrm>
          <a:off x="1805532" y="16518"/>
          <a:ext cx="1868647" cy="1868620"/>
        </a:xfrm>
        <a:prstGeom prst="ellipse">
          <a:avLst/>
        </a:prstGeom>
        <a:solidFill>
          <a:schemeClr val="accent5">
            <a:shade val="80000"/>
            <a:alpha val="50000"/>
            <a:hueOff val="660080"/>
            <a:satOff val="-90966"/>
            <a:lumOff val="447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Appeal the termination</a:t>
          </a:r>
        </a:p>
      </dsp:txBody>
      <dsp:txXfrm>
        <a:off x="2079189" y="290171"/>
        <a:ext cx="1321333" cy="132131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503FD4-9FFF-427F-9FA3-C4DB1CCB74D0}">
      <dsp:nvSpPr>
        <dsp:cNvPr id="0" name=""/>
        <dsp:cNvSpPr/>
      </dsp:nvSpPr>
      <dsp:spPr>
        <a:xfrm>
          <a:off x="156452" y="16518"/>
          <a:ext cx="1868647" cy="1868620"/>
        </a:xfrm>
        <a:prstGeom prst="ellipse">
          <a:avLst/>
        </a:prstGeom>
        <a:solidFill>
          <a:schemeClr val="accent5">
            <a:shade val="80000"/>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File Exemption Request</a:t>
          </a:r>
        </a:p>
      </dsp:txBody>
      <dsp:txXfrm>
        <a:off x="430109" y="290171"/>
        <a:ext cx="1321333" cy="1321314"/>
      </dsp:txXfrm>
    </dsp:sp>
    <dsp:sp modelId="{9C7BEF60-7E96-42B2-B49F-510848310D5A}">
      <dsp:nvSpPr>
        <dsp:cNvPr id="0" name=""/>
        <dsp:cNvSpPr/>
      </dsp:nvSpPr>
      <dsp:spPr>
        <a:xfrm>
          <a:off x="1000200" y="1246266"/>
          <a:ext cx="1868647" cy="1868620"/>
        </a:xfrm>
        <a:prstGeom prst="ellipse">
          <a:avLst/>
        </a:prstGeom>
        <a:solidFill>
          <a:schemeClr val="accent5">
            <a:shade val="80000"/>
            <a:alpha val="50000"/>
            <a:hueOff val="330040"/>
            <a:satOff val="-45483"/>
            <a:lumOff val="22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kern="1200" dirty="0"/>
        </a:p>
        <a:p>
          <a:pPr marL="0" lvl="0" indent="0" algn="ctr" defTabSz="666750">
            <a:lnSpc>
              <a:spcPct val="90000"/>
            </a:lnSpc>
            <a:spcBef>
              <a:spcPct val="0"/>
            </a:spcBef>
            <a:spcAft>
              <a:spcPct val="35000"/>
            </a:spcAft>
            <a:buNone/>
          </a:pPr>
          <a:r>
            <a:rPr lang="en-US" sz="1500" kern="1200" dirty="0"/>
            <a:t>File new application (or program add)</a:t>
          </a:r>
        </a:p>
      </dsp:txBody>
      <dsp:txXfrm>
        <a:off x="1273857" y="1519919"/>
        <a:ext cx="1321333" cy="1321314"/>
      </dsp:txXfrm>
    </dsp:sp>
    <dsp:sp modelId="{D2B65D6B-CEEA-4B10-94A3-A094DDE1DF8C}">
      <dsp:nvSpPr>
        <dsp:cNvPr id="0" name=""/>
        <dsp:cNvSpPr/>
      </dsp:nvSpPr>
      <dsp:spPr>
        <a:xfrm>
          <a:off x="1805532" y="16518"/>
          <a:ext cx="1868647" cy="1868620"/>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Appeal the termination</a:t>
          </a:r>
        </a:p>
      </dsp:txBody>
      <dsp:txXfrm>
        <a:off x="2079189" y="290171"/>
        <a:ext cx="1321333" cy="132131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86F66-C36B-4668-94C3-4CCB268BAF4B}">
      <dsp:nvSpPr>
        <dsp:cNvPr id="0" name=""/>
        <dsp:cNvSpPr/>
      </dsp:nvSpPr>
      <dsp:spPr>
        <a:xfrm>
          <a:off x="0" y="13999"/>
          <a:ext cx="7418939" cy="5803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Meeting</a:t>
          </a:r>
        </a:p>
      </dsp:txBody>
      <dsp:txXfrm>
        <a:off x="28329" y="42328"/>
        <a:ext cx="7362281" cy="523662"/>
      </dsp:txXfrm>
    </dsp:sp>
    <dsp:sp modelId="{8DCDAAC0-35BC-4D76-A43A-30A569AD4667}">
      <dsp:nvSpPr>
        <dsp:cNvPr id="0" name=""/>
        <dsp:cNvSpPr/>
      </dsp:nvSpPr>
      <dsp:spPr>
        <a:xfrm>
          <a:off x="0" y="594319"/>
          <a:ext cx="7418939" cy="561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551"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Strikes given for months when work activity requirements was met</a:t>
          </a:r>
        </a:p>
        <a:p>
          <a:pPr marL="171450" lvl="1" indent="-171450" algn="l" defTabSz="711200">
            <a:lnSpc>
              <a:spcPct val="90000"/>
            </a:lnSpc>
            <a:spcBef>
              <a:spcPct val="0"/>
            </a:spcBef>
            <a:spcAft>
              <a:spcPct val="20000"/>
            </a:spcAft>
            <a:buChar char="•"/>
          </a:pPr>
          <a:r>
            <a:rPr lang="en-US" sz="1600" kern="1200" dirty="0"/>
            <a:t>regardless of whether that was reported</a:t>
          </a:r>
        </a:p>
      </dsp:txBody>
      <dsp:txXfrm>
        <a:off x="0" y="594319"/>
        <a:ext cx="7418939" cy="561487"/>
      </dsp:txXfrm>
    </dsp:sp>
    <dsp:sp modelId="{2B3E8095-DDB9-4132-B1FC-88D46C34F51D}">
      <dsp:nvSpPr>
        <dsp:cNvPr id="0" name=""/>
        <dsp:cNvSpPr/>
      </dsp:nvSpPr>
      <dsp:spPr>
        <a:xfrm>
          <a:off x="0" y="1155806"/>
          <a:ext cx="7418939" cy="5803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Exempt</a:t>
          </a:r>
        </a:p>
      </dsp:txBody>
      <dsp:txXfrm>
        <a:off x="28329" y="1184135"/>
        <a:ext cx="7362281" cy="523662"/>
      </dsp:txXfrm>
    </dsp:sp>
    <dsp:sp modelId="{4D137317-2DA0-4F50-83CD-9D2AB86CAEDA}">
      <dsp:nvSpPr>
        <dsp:cNvPr id="0" name=""/>
        <dsp:cNvSpPr/>
      </dsp:nvSpPr>
      <dsp:spPr>
        <a:xfrm>
          <a:off x="0" y="1736127"/>
          <a:ext cx="7418939" cy="786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551"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Exemption submitted before termination but was either never processed or denied; or</a:t>
          </a:r>
        </a:p>
        <a:p>
          <a:pPr marL="171450" lvl="1" indent="-171450" algn="l" defTabSz="711200">
            <a:lnSpc>
              <a:spcPct val="90000"/>
            </a:lnSpc>
            <a:spcBef>
              <a:spcPct val="0"/>
            </a:spcBef>
            <a:spcAft>
              <a:spcPct val="20000"/>
            </a:spcAft>
            <a:buChar char="•"/>
          </a:pPr>
          <a:r>
            <a:rPr lang="en-US" sz="1600" kern="1200" dirty="0"/>
            <a:t>No exemption request submitted, but there was good cause for not submitting it</a:t>
          </a:r>
        </a:p>
      </dsp:txBody>
      <dsp:txXfrm>
        <a:off x="0" y="1736127"/>
        <a:ext cx="7418939" cy="78608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AB340-4C13-42FD-BF86-B00F53AD1983}">
      <dsp:nvSpPr>
        <dsp:cNvPr id="0" name=""/>
        <dsp:cNvSpPr/>
      </dsp:nvSpPr>
      <dsp:spPr>
        <a:xfrm>
          <a:off x="5485" y="122096"/>
          <a:ext cx="2494382" cy="14966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95250" numCol="1" spcCol="1270" anchor="t" anchorCtr="0">
          <a:noAutofit/>
        </a:bodyPr>
        <a:lstStyle/>
        <a:p>
          <a:pPr marL="0" lvl="0" indent="0" algn="l" defTabSz="1111250">
            <a:lnSpc>
              <a:spcPct val="90000"/>
            </a:lnSpc>
            <a:spcBef>
              <a:spcPct val="0"/>
            </a:spcBef>
            <a:spcAft>
              <a:spcPct val="35000"/>
            </a:spcAft>
            <a:buNone/>
          </a:pPr>
          <a:r>
            <a:rPr lang="en-US" sz="2500" kern="1200" dirty="0"/>
            <a:t>Automatically exempt?</a:t>
          </a:r>
        </a:p>
      </dsp:txBody>
      <dsp:txXfrm>
        <a:off x="5485" y="122096"/>
        <a:ext cx="2494382" cy="997752"/>
      </dsp:txXfrm>
    </dsp:sp>
    <dsp:sp modelId="{0592292E-C67D-4F00-94EA-2B400B786A06}">
      <dsp:nvSpPr>
        <dsp:cNvPr id="0" name=""/>
        <dsp:cNvSpPr/>
      </dsp:nvSpPr>
      <dsp:spPr>
        <a:xfrm>
          <a:off x="516383" y="1119849"/>
          <a:ext cx="2494382" cy="20559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You shouldn’t need to do anything</a:t>
          </a:r>
        </a:p>
      </dsp:txBody>
      <dsp:txXfrm>
        <a:off x="576599" y="1180065"/>
        <a:ext cx="2373950" cy="1935505"/>
      </dsp:txXfrm>
    </dsp:sp>
    <dsp:sp modelId="{D4E2E84B-06D7-476E-AC8D-F90F7BEEF22B}">
      <dsp:nvSpPr>
        <dsp:cNvPr id="0" name=""/>
        <dsp:cNvSpPr/>
      </dsp:nvSpPr>
      <dsp:spPr>
        <a:xfrm>
          <a:off x="2878007" y="310458"/>
          <a:ext cx="801655" cy="6210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878007" y="434664"/>
        <a:ext cx="615346" cy="372617"/>
      </dsp:txXfrm>
    </dsp:sp>
    <dsp:sp modelId="{E8AD8310-73B7-47A8-A2DB-03D654FB1894}">
      <dsp:nvSpPr>
        <dsp:cNvPr id="0" name=""/>
        <dsp:cNvSpPr/>
      </dsp:nvSpPr>
      <dsp:spPr>
        <a:xfrm>
          <a:off x="4012425" y="122096"/>
          <a:ext cx="2494382" cy="14966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95250" numCol="1" spcCol="1270" anchor="t" anchorCtr="0">
          <a:noAutofit/>
        </a:bodyPr>
        <a:lstStyle/>
        <a:p>
          <a:pPr marL="0" lvl="0" indent="0" algn="l" defTabSz="1111250">
            <a:lnSpc>
              <a:spcPct val="90000"/>
            </a:lnSpc>
            <a:spcBef>
              <a:spcPct val="0"/>
            </a:spcBef>
            <a:spcAft>
              <a:spcPct val="35000"/>
            </a:spcAft>
            <a:buNone/>
          </a:pPr>
          <a:r>
            <a:rPr lang="en-US" sz="2500" kern="1200" dirty="0"/>
            <a:t>Possibly Exempt?</a:t>
          </a:r>
        </a:p>
      </dsp:txBody>
      <dsp:txXfrm>
        <a:off x="4012425" y="122096"/>
        <a:ext cx="2494382" cy="997752"/>
      </dsp:txXfrm>
    </dsp:sp>
    <dsp:sp modelId="{186F1307-8E3F-4706-B4EE-9C9F139BB102}">
      <dsp:nvSpPr>
        <dsp:cNvPr id="0" name=""/>
        <dsp:cNvSpPr/>
      </dsp:nvSpPr>
      <dsp:spPr>
        <a:xfrm>
          <a:off x="4523323" y="1119849"/>
          <a:ext cx="2494382" cy="20559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Request exemption </a:t>
          </a:r>
          <a:r>
            <a:rPr lang="en-US" sz="2000" kern="1200" dirty="0"/>
            <a:t>(self- attestation accepted)</a:t>
          </a:r>
          <a:endParaRPr lang="en-US" sz="2500" kern="1200" dirty="0"/>
        </a:p>
      </dsp:txBody>
      <dsp:txXfrm>
        <a:off x="4583539" y="1180065"/>
        <a:ext cx="2373950" cy="1935505"/>
      </dsp:txXfrm>
    </dsp:sp>
    <dsp:sp modelId="{10485AE2-BA63-42BF-B84B-55EE7D9A86F6}">
      <dsp:nvSpPr>
        <dsp:cNvPr id="0" name=""/>
        <dsp:cNvSpPr/>
      </dsp:nvSpPr>
      <dsp:spPr>
        <a:xfrm>
          <a:off x="6884947" y="310458"/>
          <a:ext cx="801655" cy="6210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6884947" y="434664"/>
        <a:ext cx="615346" cy="372617"/>
      </dsp:txXfrm>
    </dsp:sp>
    <dsp:sp modelId="{1B350D39-85B4-4F6D-A205-C3DD24B90AD4}">
      <dsp:nvSpPr>
        <dsp:cNvPr id="0" name=""/>
        <dsp:cNvSpPr/>
      </dsp:nvSpPr>
      <dsp:spPr>
        <a:xfrm>
          <a:off x="8019365" y="122096"/>
          <a:ext cx="2494382" cy="14966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95250" numCol="1" spcCol="1270" anchor="t" anchorCtr="0">
          <a:noAutofit/>
        </a:bodyPr>
        <a:lstStyle/>
        <a:p>
          <a:pPr marL="0" lvl="0" indent="0" algn="l" defTabSz="1111250">
            <a:lnSpc>
              <a:spcPct val="90000"/>
            </a:lnSpc>
            <a:spcBef>
              <a:spcPct val="0"/>
            </a:spcBef>
            <a:spcAft>
              <a:spcPct val="35000"/>
            </a:spcAft>
            <a:buNone/>
          </a:pPr>
          <a:r>
            <a:rPr lang="en-US" sz="2500" kern="1200" dirty="0"/>
            <a:t>Meet and report</a:t>
          </a:r>
        </a:p>
      </dsp:txBody>
      <dsp:txXfrm>
        <a:off x="8019365" y="122096"/>
        <a:ext cx="2494382" cy="997752"/>
      </dsp:txXfrm>
    </dsp:sp>
    <dsp:sp modelId="{98343559-F5FE-4772-A960-F226E9CCEC3E}">
      <dsp:nvSpPr>
        <dsp:cNvPr id="0" name=""/>
        <dsp:cNvSpPr/>
      </dsp:nvSpPr>
      <dsp:spPr>
        <a:xfrm>
          <a:off x="8530263" y="1119849"/>
          <a:ext cx="2494382" cy="20559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Find activities</a:t>
          </a:r>
        </a:p>
        <a:p>
          <a:pPr marL="228600" lvl="1" indent="-228600" algn="l" defTabSz="1111250">
            <a:lnSpc>
              <a:spcPct val="90000"/>
            </a:lnSpc>
            <a:spcBef>
              <a:spcPct val="0"/>
            </a:spcBef>
            <a:spcAft>
              <a:spcPct val="15000"/>
            </a:spcAft>
            <a:buChar char="•"/>
          </a:pPr>
          <a:r>
            <a:rPr lang="en-US" sz="2500" kern="1200" dirty="0"/>
            <a:t>Get proof</a:t>
          </a:r>
        </a:p>
        <a:p>
          <a:pPr marL="228600" lvl="1" indent="-228600" algn="l" defTabSz="1111250">
            <a:lnSpc>
              <a:spcPct val="90000"/>
            </a:lnSpc>
            <a:spcBef>
              <a:spcPct val="0"/>
            </a:spcBef>
            <a:spcAft>
              <a:spcPct val="15000"/>
            </a:spcAft>
            <a:buChar char="•"/>
          </a:pPr>
          <a:r>
            <a:rPr lang="en-US" sz="2500" kern="1200" dirty="0"/>
            <a:t>Report</a:t>
          </a:r>
        </a:p>
      </dsp:txBody>
      <dsp:txXfrm>
        <a:off x="8590479" y="1180065"/>
        <a:ext cx="2373950" cy="19355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B12BD-8F27-4410-87E4-9ADCD270B67A}">
      <dsp:nvSpPr>
        <dsp:cNvPr id="0" name=""/>
        <dsp:cNvSpPr/>
      </dsp:nvSpPr>
      <dsp:spPr>
        <a:xfrm>
          <a:off x="3514" y="75218"/>
          <a:ext cx="1710432" cy="1178488"/>
        </a:xfrm>
        <a:prstGeom prst="roundRect">
          <a:avLst/>
        </a:prstGeom>
        <a:blipFill>
          <a:blip xmlns:r="http://schemas.openxmlformats.org/officeDocument/2006/relationships" r:embed="rId1"/>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BBF2F8-8D47-4984-8BA0-C50C42A76D43}">
      <dsp:nvSpPr>
        <dsp:cNvPr id="0" name=""/>
        <dsp:cNvSpPr/>
      </dsp:nvSpPr>
      <dsp:spPr>
        <a:xfrm>
          <a:off x="3514" y="1253706"/>
          <a:ext cx="1710432" cy="634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solidFill>
                <a:srgbClr val="000000"/>
              </a:solidFill>
            </a:rPr>
            <a:t>Under 18 years old, or</a:t>
          </a:r>
          <a:endParaRPr lang="en-US" sz="1600" kern="1200" dirty="0"/>
        </a:p>
      </dsp:txBody>
      <dsp:txXfrm>
        <a:off x="3514" y="1253706"/>
        <a:ext cx="1710432" cy="634570"/>
      </dsp:txXfrm>
    </dsp:sp>
    <dsp:sp modelId="{3676C607-EBF1-4AA0-BEB9-F002AE355C83}">
      <dsp:nvSpPr>
        <dsp:cNvPr id="0" name=""/>
        <dsp:cNvSpPr/>
      </dsp:nvSpPr>
      <dsp:spPr>
        <a:xfrm>
          <a:off x="1885061" y="75218"/>
          <a:ext cx="1710432" cy="1178488"/>
        </a:xfrm>
        <a:prstGeom prst="roundRect">
          <a:avLst/>
        </a:prstGeom>
        <a:blipFill>
          <a:blip xmlns:r="http://schemas.openxmlformats.org/officeDocument/2006/relationships" r:embed="rId2"/>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CD5F76-BF02-4269-A2CA-812F3AE14C38}">
      <dsp:nvSpPr>
        <dsp:cNvPr id="0" name=""/>
        <dsp:cNvSpPr/>
      </dsp:nvSpPr>
      <dsp:spPr>
        <a:xfrm>
          <a:off x="1885061" y="1253706"/>
          <a:ext cx="1710432" cy="634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solidFill>
                <a:srgbClr val="000000"/>
              </a:solidFill>
            </a:rPr>
            <a:t>over 65 years old, or</a:t>
          </a:r>
        </a:p>
      </dsp:txBody>
      <dsp:txXfrm>
        <a:off x="1885061" y="1253706"/>
        <a:ext cx="1710432" cy="634570"/>
      </dsp:txXfrm>
    </dsp:sp>
    <dsp:sp modelId="{F39851C9-4233-4427-8185-4B733C9109BF}">
      <dsp:nvSpPr>
        <dsp:cNvPr id="0" name=""/>
        <dsp:cNvSpPr/>
      </dsp:nvSpPr>
      <dsp:spPr>
        <a:xfrm>
          <a:off x="3766609" y="75218"/>
          <a:ext cx="1710432" cy="1178488"/>
        </a:xfrm>
        <a:prstGeom prst="roundRect">
          <a:avLst/>
        </a:prstGeom>
        <a:blipFill>
          <a:blip xmlns:r="http://schemas.openxmlformats.org/officeDocument/2006/relationships" r:embed="rId3"/>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F0F376-40C5-4C7A-9957-F144D5819784}">
      <dsp:nvSpPr>
        <dsp:cNvPr id="0" name=""/>
        <dsp:cNvSpPr/>
      </dsp:nvSpPr>
      <dsp:spPr>
        <a:xfrm>
          <a:off x="3766609" y="1253706"/>
          <a:ext cx="1710432" cy="634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solidFill>
                <a:srgbClr val="000000"/>
              </a:solidFill>
            </a:rPr>
            <a:t>Living in a SNAP household with a child under 14 years old, or</a:t>
          </a:r>
        </a:p>
      </dsp:txBody>
      <dsp:txXfrm>
        <a:off x="3766609" y="1253706"/>
        <a:ext cx="1710432" cy="634570"/>
      </dsp:txXfrm>
    </dsp:sp>
    <dsp:sp modelId="{0B7F50A1-0E54-4F32-8721-8C24D889C643}">
      <dsp:nvSpPr>
        <dsp:cNvPr id="0" name=""/>
        <dsp:cNvSpPr/>
      </dsp:nvSpPr>
      <dsp:spPr>
        <a:xfrm>
          <a:off x="5648157" y="75218"/>
          <a:ext cx="1710432" cy="1178488"/>
        </a:xfrm>
        <a:prstGeom prst="roundRect">
          <a:avLst/>
        </a:prstGeom>
        <a:blipFill>
          <a:blip xmlns:r="http://schemas.openxmlformats.org/officeDocument/2006/relationships" r:embed="rId4"/>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8EF25F-919D-469D-B019-CEA03BDD69E3}">
      <dsp:nvSpPr>
        <dsp:cNvPr id="0" name=""/>
        <dsp:cNvSpPr/>
      </dsp:nvSpPr>
      <dsp:spPr>
        <a:xfrm>
          <a:off x="5648157" y="1253706"/>
          <a:ext cx="1710432" cy="634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solidFill>
                <a:srgbClr val="000000"/>
              </a:solidFill>
            </a:rPr>
            <a:t>Receiving SSI or SSD benefits, or</a:t>
          </a:r>
        </a:p>
      </dsp:txBody>
      <dsp:txXfrm>
        <a:off x="5648157" y="1253706"/>
        <a:ext cx="1710432" cy="634570"/>
      </dsp:txXfrm>
    </dsp:sp>
    <dsp:sp modelId="{5F61AB92-77FB-47B5-B0CF-5EBDAF78D5DB}">
      <dsp:nvSpPr>
        <dsp:cNvPr id="0" name=""/>
        <dsp:cNvSpPr/>
      </dsp:nvSpPr>
      <dsp:spPr>
        <a:xfrm>
          <a:off x="7529704" y="75218"/>
          <a:ext cx="1710432" cy="1178488"/>
        </a:xfrm>
        <a:prstGeom prst="roundRect">
          <a:avLst/>
        </a:prstGeom>
        <a:blipFill>
          <a:blip xmlns:r="http://schemas.openxmlformats.org/officeDocument/2006/relationships" r:embed="rId5"/>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CC2391-2C34-4FA0-876D-C1CB67302894}">
      <dsp:nvSpPr>
        <dsp:cNvPr id="0" name=""/>
        <dsp:cNvSpPr/>
      </dsp:nvSpPr>
      <dsp:spPr>
        <a:xfrm>
          <a:off x="7529704" y="1253706"/>
          <a:ext cx="1710432" cy="634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solidFill>
                <a:srgbClr val="000000"/>
              </a:solidFill>
            </a:rPr>
            <a:t>Subject to (and compliant with) TANF work requirements, or </a:t>
          </a:r>
        </a:p>
      </dsp:txBody>
      <dsp:txXfrm>
        <a:off x="7529704" y="1253706"/>
        <a:ext cx="1710432" cy="634570"/>
      </dsp:txXfrm>
    </dsp:sp>
    <dsp:sp modelId="{4038F6BF-C022-4CD3-9941-FE4D7DD8837B}">
      <dsp:nvSpPr>
        <dsp:cNvPr id="0" name=""/>
        <dsp:cNvSpPr/>
      </dsp:nvSpPr>
      <dsp:spPr>
        <a:xfrm>
          <a:off x="9411252" y="75218"/>
          <a:ext cx="1710432" cy="1178488"/>
        </a:xfrm>
        <a:prstGeom prst="roundRect">
          <a:avLst/>
        </a:prstGeom>
        <a:blipFill>
          <a:blip xmlns:r="http://schemas.openxmlformats.org/officeDocument/2006/relationships" r:embed="rId6"/>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087EC3-3D96-4C1C-A053-56180E004BE5}">
      <dsp:nvSpPr>
        <dsp:cNvPr id="0" name=""/>
        <dsp:cNvSpPr/>
      </dsp:nvSpPr>
      <dsp:spPr>
        <a:xfrm>
          <a:off x="9411252" y="1253706"/>
          <a:ext cx="1710432" cy="634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solidFill>
                <a:srgbClr val="000000"/>
              </a:solidFill>
            </a:rPr>
            <a:t>Receiving unemployment benefits.</a:t>
          </a:r>
        </a:p>
      </dsp:txBody>
      <dsp:txXfrm>
        <a:off x="9411252" y="1253706"/>
        <a:ext cx="1710432" cy="6345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FB1567-49CA-424D-A06D-C1E8AE96103D}">
      <dsp:nvSpPr>
        <dsp:cNvPr id="0" name=""/>
        <dsp:cNvSpPr/>
      </dsp:nvSpPr>
      <dsp:spPr>
        <a:xfrm>
          <a:off x="2578314" y="295"/>
          <a:ext cx="1724724" cy="1188335"/>
        </a:xfrm>
        <a:prstGeom prst="roundRect">
          <a:avLst/>
        </a:prstGeom>
        <a:blipFill>
          <a:blip xmlns:r="http://schemas.openxmlformats.org/officeDocument/2006/relationships" r:embed="rId1"/>
          <a:srcRect/>
          <a:stretch>
            <a:fillRect t="-47000" b="-4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012E7D-6C99-4973-87CA-54B402107E27}">
      <dsp:nvSpPr>
        <dsp:cNvPr id="0" name=""/>
        <dsp:cNvSpPr/>
      </dsp:nvSpPr>
      <dsp:spPr>
        <a:xfrm>
          <a:off x="2578314" y="1188631"/>
          <a:ext cx="1724724" cy="639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solidFill>
                <a:srgbClr val="000000"/>
              </a:solidFill>
            </a:rPr>
            <a:t>Alaskan Native, American Indian, American Urban Indian, or California Indian</a:t>
          </a:r>
        </a:p>
      </dsp:txBody>
      <dsp:txXfrm>
        <a:off x="2578314" y="1188631"/>
        <a:ext cx="1724724" cy="639872"/>
      </dsp:txXfrm>
    </dsp:sp>
    <dsp:sp modelId="{29203DAC-FD8D-4EBE-B634-9EF0E80B078D}">
      <dsp:nvSpPr>
        <dsp:cNvPr id="0" name=""/>
        <dsp:cNvSpPr/>
      </dsp:nvSpPr>
      <dsp:spPr>
        <a:xfrm>
          <a:off x="4475584" y="295"/>
          <a:ext cx="1724724" cy="1188335"/>
        </a:xfrm>
        <a:prstGeom prst="roundRect">
          <a:avLst/>
        </a:prstGeom>
        <a:blipFill>
          <a:blip xmlns:r="http://schemas.openxmlformats.org/officeDocument/2006/relationships" r:embed="rId2"/>
          <a:srcRect/>
          <a:stretch>
            <a:fillRect l="-6000" r="-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C36A84-315D-4656-A445-C2102D7AB0C2}">
      <dsp:nvSpPr>
        <dsp:cNvPr id="0" name=""/>
        <dsp:cNvSpPr/>
      </dsp:nvSpPr>
      <dsp:spPr>
        <a:xfrm>
          <a:off x="4475584" y="1188631"/>
          <a:ext cx="1724724" cy="639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solidFill>
                <a:srgbClr val="000000"/>
              </a:solidFill>
            </a:rPr>
            <a:t>Main caretaker of an incapacitated or disabled person</a:t>
          </a:r>
        </a:p>
      </dsp:txBody>
      <dsp:txXfrm>
        <a:off x="4475584" y="1188631"/>
        <a:ext cx="1724724" cy="639872"/>
      </dsp:txXfrm>
    </dsp:sp>
    <dsp:sp modelId="{CE8F0EDD-D9F2-489B-8872-72F875F8EC67}">
      <dsp:nvSpPr>
        <dsp:cNvPr id="0" name=""/>
        <dsp:cNvSpPr/>
      </dsp:nvSpPr>
      <dsp:spPr>
        <a:xfrm>
          <a:off x="6372853" y="295"/>
          <a:ext cx="1724724" cy="1188335"/>
        </a:xfrm>
        <a:prstGeom prst="roundRect">
          <a:avLst/>
        </a:prstGeom>
        <a:blipFill>
          <a:blip xmlns:r="http://schemas.openxmlformats.org/officeDocument/2006/relationships" r:embed="rId3"/>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9B6ED5-76FC-4287-BDDE-A9891FE1BA5E}">
      <dsp:nvSpPr>
        <dsp:cNvPr id="0" name=""/>
        <dsp:cNvSpPr/>
      </dsp:nvSpPr>
      <dsp:spPr>
        <a:xfrm>
          <a:off x="6372853" y="1188631"/>
          <a:ext cx="1724724" cy="639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solidFill>
                <a:srgbClr val="000000"/>
              </a:solidFill>
            </a:rPr>
            <a:t>Main caretaker for someone under 6 who lives outside the home</a:t>
          </a:r>
        </a:p>
      </dsp:txBody>
      <dsp:txXfrm>
        <a:off x="6372853" y="1188631"/>
        <a:ext cx="1724724" cy="6398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B12BD-8F27-4410-87E4-9ADCD270B67A}">
      <dsp:nvSpPr>
        <dsp:cNvPr id="0" name=""/>
        <dsp:cNvSpPr/>
      </dsp:nvSpPr>
      <dsp:spPr>
        <a:xfrm>
          <a:off x="2026695" y="1157"/>
          <a:ext cx="1723099" cy="1187215"/>
        </a:xfrm>
        <a:prstGeom prst="roundRect">
          <a:avLst/>
        </a:prstGeom>
        <a:blipFill>
          <a:blip xmlns:r="http://schemas.openxmlformats.org/officeDocument/2006/relationships" r:embed="rId1"/>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BBF2F8-8D47-4984-8BA0-C50C42A76D43}">
      <dsp:nvSpPr>
        <dsp:cNvPr id="0" name=""/>
        <dsp:cNvSpPr/>
      </dsp:nvSpPr>
      <dsp:spPr>
        <a:xfrm>
          <a:off x="2026695" y="1188372"/>
          <a:ext cx="1723099" cy="639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solidFill>
                <a:srgbClr val="000000"/>
              </a:solidFill>
            </a:rPr>
            <a:t>Enrolled in a drug or alcohol treatment program (not AA or NA)</a:t>
          </a:r>
          <a:endParaRPr lang="en-US" sz="1600" kern="1200" dirty="0"/>
        </a:p>
      </dsp:txBody>
      <dsp:txXfrm>
        <a:off x="2026695" y="1188372"/>
        <a:ext cx="1723099" cy="639269"/>
      </dsp:txXfrm>
    </dsp:sp>
    <dsp:sp modelId="{E1575F32-8B3A-491C-8B9B-EAA40B3DAEC4}">
      <dsp:nvSpPr>
        <dsp:cNvPr id="0" name=""/>
        <dsp:cNvSpPr/>
      </dsp:nvSpPr>
      <dsp:spPr>
        <a:xfrm>
          <a:off x="3922177" y="1157"/>
          <a:ext cx="1723099" cy="1187215"/>
        </a:xfrm>
        <a:prstGeom prst="roundRect">
          <a:avLst/>
        </a:prstGeom>
        <a:blipFill>
          <a:blip xmlns:r="http://schemas.openxmlformats.org/officeDocument/2006/relationships" r:embed="rId2"/>
          <a:srcRect/>
          <a:stretch>
            <a:fillRect t="-16000" b="-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28105A-A086-4C5A-80BD-6B024BC88E5A}">
      <dsp:nvSpPr>
        <dsp:cNvPr id="0" name=""/>
        <dsp:cNvSpPr/>
      </dsp:nvSpPr>
      <dsp:spPr>
        <a:xfrm>
          <a:off x="3922177" y="1188372"/>
          <a:ext cx="1723099" cy="639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solidFill>
                <a:srgbClr val="000000"/>
              </a:solidFill>
            </a:rPr>
            <a:t>Applied for unemployment benefits</a:t>
          </a:r>
        </a:p>
      </dsp:txBody>
      <dsp:txXfrm>
        <a:off x="3922177" y="1188372"/>
        <a:ext cx="1723099" cy="639269"/>
      </dsp:txXfrm>
    </dsp:sp>
    <dsp:sp modelId="{9EC8A0FD-1E2D-4E4A-9F3E-A57A49BE2E8E}">
      <dsp:nvSpPr>
        <dsp:cNvPr id="0" name=""/>
        <dsp:cNvSpPr/>
      </dsp:nvSpPr>
      <dsp:spPr>
        <a:xfrm>
          <a:off x="5817659" y="1157"/>
          <a:ext cx="1723099" cy="1187215"/>
        </a:xfrm>
        <a:prstGeom prst="roundRect">
          <a:avLst/>
        </a:prstGeom>
        <a:blipFill>
          <a:blip xmlns:r="http://schemas.openxmlformats.org/officeDocument/2006/relationships" r:embed="rId3"/>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78C697-D316-46A2-A0A3-FFBACB41B501}">
      <dsp:nvSpPr>
        <dsp:cNvPr id="0" name=""/>
        <dsp:cNvSpPr/>
      </dsp:nvSpPr>
      <dsp:spPr>
        <a:xfrm>
          <a:off x="5817659" y="1188372"/>
          <a:ext cx="1723099" cy="639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solidFill>
                <a:srgbClr val="000000"/>
              </a:solidFill>
            </a:rPr>
            <a:t>Pregnant</a:t>
          </a:r>
        </a:p>
      </dsp:txBody>
      <dsp:txXfrm>
        <a:off x="5817659" y="1188372"/>
        <a:ext cx="1723099" cy="6392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B12BD-8F27-4410-87E4-9ADCD270B67A}">
      <dsp:nvSpPr>
        <dsp:cNvPr id="0" name=""/>
        <dsp:cNvSpPr/>
      </dsp:nvSpPr>
      <dsp:spPr>
        <a:xfrm>
          <a:off x="966554" y="728"/>
          <a:ext cx="1724491" cy="1188174"/>
        </a:xfrm>
        <a:prstGeom prst="roundRect">
          <a:avLst/>
        </a:prstGeom>
        <a:blipFill>
          <a:blip xmlns:r="http://schemas.openxmlformats.org/officeDocument/2006/relationships" r:embed="rId1"/>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BBF2F8-8D47-4984-8BA0-C50C42A76D43}">
      <dsp:nvSpPr>
        <dsp:cNvPr id="0" name=""/>
        <dsp:cNvSpPr/>
      </dsp:nvSpPr>
      <dsp:spPr>
        <a:xfrm>
          <a:off x="966554" y="1188902"/>
          <a:ext cx="1724491" cy="639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solidFill>
                <a:srgbClr val="000000"/>
              </a:solidFill>
            </a:rPr>
            <a:t>Unfit for work</a:t>
          </a:r>
          <a:endParaRPr lang="en-US" sz="1200" kern="1200" dirty="0"/>
        </a:p>
      </dsp:txBody>
      <dsp:txXfrm>
        <a:off x="966554" y="1188902"/>
        <a:ext cx="1724491" cy="6397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0487B-6F12-49D0-9FAF-89F7905C7C53}">
      <dsp:nvSpPr>
        <dsp:cNvPr id="0" name=""/>
        <dsp:cNvSpPr/>
      </dsp:nvSpPr>
      <dsp:spPr>
        <a:xfrm>
          <a:off x="966554" y="727"/>
          <a:ext cx="1724491" cy="1188174"/>
        </a:xfrm>
        <a:prstGeom prst="roundRect">
          <a:avLst/>
        </a:prstGeom>
        <a:blipFill>
          <a:blip xmlns:r="http://schemas.openxmlformats.org/officeDocument/2006/relationships" r:embed="rId1"/>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568FB8-D0EB-4DB5-ABB4-298C23249048}">
      <dsp:nvSpPr>
        <dsp:cNvPr id="0" name=""/>
        <dsp:cNvSpPr/>
      </dsp:nvSpPr>
      <dsp:spPr>
        <a:xfrm>
          <a:off x="966554" y="1188902"/>
          <a:ext cx="1724491" cy="639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solidFill>
                <a:srgbClr val="000000"/>
              </a:solidFill>
            </a:rPr>
            <a:t>Working and earning at least $935/month (gross)</a:t>
          </a:r>
        </a:p>
      </dsp:txBody>
      <dsp:txXfrm>
        <a:off x="966554" y="1188902"/>
        <a:ext cx="1724491" cy="6397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61C2FE-39B6-4AEA-AB52-31972E6FA040}">
      <dsp:nvSpPr>
        <dsp:cNvPr id="0" name=""/>
        <dsp:cNvSpPr/>
      </dsp:nvSpPr>
      <dsp:spPr>
        <a:xfrm>
          <a:off x="966554" y="728"/>
          <a:ext cx="1724491" cy="1188174"/>
        </a:xfrm>
        <a:prstGeom prst="roundRect">
          <a:avLst/>
        </a:prstGeom>
        <a:blipFill>
          <a:blip xmlns:r="http://schemas.openxmlformats.org/officeDocument/2006/relationships" r:embed="rId1"/>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AF3323-2949-455D-8D4F-11297FE0F679}">
      <dsp:nvSpPr>
        <dsp:cNvPr id="0" name=""/>
        <dsp:cNvSpPr/>
      </dsp:nvSpPr>
      <dsp:spPr>
        <a:xfrm>
          <a:off x="966554" y="1188902"/>
          <a:ext cx="1724491" cy="639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solidFill>
                <a:srgbClr val="000000"/>
              </a:solidFill>
            </a:rPr>
            <a:t>Enrolled in a school or training program at least half time</a:t>
          </a:r>
        </a:p>
      </dsp:txBody>
      <dsp:txXfrm>
        <a:off x="966554" y="1188902"/>
        <a:ext cx="1724491" cy="63978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699EA-64E8-4762-9EFF-0E78C96F30FD}">
      <dsp:nvSpPr>
        <dsp:cNvPr id="0" name=""/>
        <dsp:cNvSpPr/>
      </dsp:nvSpPr>
      <dsp:spPr>
        <a:xfrm>
          <a:off x="1470523" y="24757"/>
          <a:ext cx="1723814" cy="1187708"/>
        </a:xfrm>
        <a:prstGeom prst="roundRect">
          <a:avLst/>
        </a:prstGeom>
        <a:blipFill>
          <a:blip xmlns:r="http://schemas.openxmlformats.org/officeDocument/2006/relationships" r:embed="rId1"/>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E462C2-E443-4D57-AB92-3CC04DBF5BE8}">
      <dsp:nvSpPr>
        <dsp:cNvPr id="0" name=""/>
        <dsp:cNvSpPr/>
      </dsp:nvSpPr>
      <dsp:spPr>
        <a:xfrm>
          <a:off x="1437478" y="1188794"/>
          <a:ext cx="1723814" cy="639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solidFill>
                <a:srgbClr val="000000"/>
              </a:solidFill>
            </a:rPr>
            <a:t>Chronically homeless</a:t>
          </a:r>
        </a:p>
      </dsp:txBody>
      <dsp:txXfrm>
        <a:off x="1437478" y="1188794"/>
        <a:ext cx="1723814" cy="639535"/>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19.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9131E6-CDB4-42F7-BF87-4C55788654F7}" type="datetimeFigureOut">
              <a:rPr lang="en-US" smtClean="0"/>
              <a:t>4/14/2026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93126A-288C-429D-94ED-32A6872496EB}" type="slidenum">
              <a:rPr lang="en-US" smtClean="0"/>
              <a:t>‹#›</a:t>
            </a:fld>
            <a:endParaRPr lang="en-US" dirty="0"/>
          </a:p>
        </p:txBody>
      </p:sp>
    </p:spTree>
    <p:extLst>
      <p:ext uri="{BB962C8B-B14F-4D97-AF65-F5344CB8AC3E}">
        <p14:creationId xmlns:p14="http://schemas.microsoft.com/office/powerpoint/2010/main" val="3509508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A50F10-F656-4C2F-9C71-2A1339FB31B7}" type="datetimeFigureOut">
              <a:rPr lang="en-US" smtClean="0"/>
              <a:t>4/14/2026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7EA524-7A27-46AB-9B4A-7198D44C5B6B}" type="slidenum">
              <a:rPr lang="en-US" smtClean="0"/>
              <a:t>‹#›</a:t>
            </a:fld>
            <a:endParaRPr lang="en-US" dirty="0"/>
          </a:p>
        </p:txBody>
      </p:sp>
    </p:spTree>
    <p:extLst>
      <p:ext uri="{BB962C8B-B14F-4D97-AF65-F5344CB8AC3E}">
        <p14:creationId xmlns:p14="http://schemas.microsoft.com/office/powerpoint/2010/main" val="3290236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a:t>
            </a:fld>
            <a:endParaRPr lang="en-US" dirty="0"/>
          </a:p>
        </p:txBody>
      </p:sp>
    </p:spTree>
    <p:extLst>
      <p:ext uri="{BB962C8B-B14F-4D97-AF65-F5344CB8AC3E}">
        <p14:creationId xmlns:p14="http://schemas.microsoft.com/office/powerpoint/2010/main" val="803275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5FFF9-167F-8368-2A12-3F15EF86BE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72896E-8341-98A5-3AE5-1CD33E6AB990}"/>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2A50B883-3BA0-F881-EC44-66E2239E43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51EE7E-61DA-AE08-FA2D-C2814E7650C7}"/>
              </a:ext>
            </a:extLst>
          </p:cNvPr>
          <p:cNvSpPr>
            <a:spLocks noGrp="1"/>
          </p:cNvSpPr>
          <p:nvPr>
            <p:ph type="sldNum" sz="quarter" idx="5"/>
          </p:nvPr>
        </p:nvSpPr>
        <p:spPr/>
        <p:txBody>
          <a:bodyPr/>
          <a:lstStyle/>
          <a:p>
            <a:fld id="{E17EA524-7A27-46AB-9B4A-7198D44C5B6B}" type="slidenum">
              <a:rPr lang="en-US" smtClean="0"/>
              <a:t>12</a:t>
            </a:fld>
            <a:endParaRPr lang="en-US" dirty="0"/>
          </a:p>
        </p:txBody>
      </p:sp>
    </p:spTree>
    <p:extLst>
      <p:ext uri="{BB962C8B-B14F-4D97-AF65-F5344CB8AC3E}">
        <p14:creationId xmlns:p14="http://schemas.microsoft.com/office/powerpoint/2010/main" val="2115567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F2474-2FEE-4FB2-6219-644B523497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D0ACC8-42D5-859B-A314-B8D53396791C}"/>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519D8C4E-1AAF-0F5E-D67D-127015D171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A041E4-C21D-981C-688F-45C7F98375B2}"/>
              </a:ext>
            </a:extLst>
          </p:cNvPr>
          <p:cNvSpPr>
            <a:spLocks noGrp="1"/>
          </p:cNvSpPr>
          <p:nvPr>
            <p:ph type="sldNum" sz="quarter" idx="5"/>
          </p:nvPr>
        </p:nvSpPr>
        <p:spPr/>
        <p:txBody>
          <a:bodyPr/>
          <a:lstStyle/>
          <a:p>
            <a:fld id="{E17EA524-7A27-46AB-9B4A-7198D44C5B6B}" type="slidenum">
              <a:rPr lang="en-US" smtClean="0"/>
              <a:t>13</a:t>
            </a:fld>
            <a:endParaRPr lang="en-US" dirty="0"/>
          </a:p>
        </p:txBody>
      </p:sp>
    </p:spTree>
    <p:extLst>
      <p:ext uri="{BB962C8B-B14F-4D97-AF65-F5344CB8AC3E}">
        <p14:creationId xmlns:p14="http://schemas.microsoft.com/office/powerpoint/2010/main" val="3464069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03561-D738-61DF-18D5-996DFE1A5A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7D78DC-DA81-BAD9-A0FE-75674334486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6BFA5A72-8F42-438E-91FE-D039A3D1BF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EE7320-D199-5D68-1A7F-13DCA0E6D3D9}"/>
              </a:ext>
            </a:extLst>
          </p:cNvPr>
          <p:cNvSpPr>
            <a:spLocks noGrp="1"/>
          </p:cNvSpPr>
          <p:nvPr>
            <p:ph type="sldNum" sz="quarter" idx="5"/>
          </p:nvPr>
        </p:nvSpPr>
        <p:spPr/>
        <p:txBody>
          <a:bodyPr/>
          <a:lstStyle/>
          <a:p>
            <a:fld id="{E17EA524-7A27-46AB-9B4A-7198D44C5B6B}" type="slidenum">
              <a:rPr lang="en-US" smtClean="0"/>
              <a:t>14</a:t>
            </a:fld>
            <a:endParaRPr lang="en-US" dirty="0"/>
          </a:p>
        </p:txBody>
      </p:sp>
    </p:spTree>
    <p:extLst>
      <p:ext uri="{BB962C8B-B14F-4D97-AF65-F5344CB8AC3E}">
        <p14:creationId xmlns:p14="http://schemas.microsoft.com/office/powerpoint/2010/main" val="4221827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5A249-1AD5-02EB-DAE5-3148D8775B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241910-F78E-C66D-D75B-4F3AC914C56F}"/>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30908128-E591-FF2C-30E2-D32760D672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01EC47-4516-DCC6-D0AE-BB546D5E23B5}"/>
              </a:ext>
            </a:extLst>
          </p:cNvPr>
          <p:cNvSpPr>
            <a:spLocks noGrp="1"/>
          </p:cNvSpPr>
          <p:nvPr>
            <p:ph type="sldNum" sz="quarter" idx="5"/>
          </p:nvPr>
        </p:nvSpPr>
        <p:spPr/>
        <p:txBody>
          <a:bodyPr/>
          <a:lstStyle/>
          <a:p>
            <a:fld id="{E17EA524-7A27-46AB-9B4A-7198D44C5B6B}" type="slidenum">
              <a:rPr lang="en-US" smtClean="0"/>
              <a:t>15</a:t>
            </a:fld>
            <a:endParaRPr lang="en-US" dirty="0"/>
          </a:p>
        </p:txBody>
      </p:sp>
    </p:spTree>
    <p:extLst>
      <p:ext uri="{BB962C8B-B14F-4D97-AF65-F5344CB8AC3E}">
        <p14:creationId xmlns:p14="http://schemas.microsoft.com/office/powerpoint/2010/main" val="784679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59112-45B4-F62A-89C8-9023186662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357380-4E01-E265-D68E-2932A4EDA87D}"/>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3D451F18-AFE3-29EB-7B41-B57D088DF6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B08978-C86F-0BF1-DA88-BDDE8A3B2A88}"/>
              </a:ext>
            </a:extLst>
          </p:cNvPr>
          <p:cNvSpPr>
            <a:spLocks noGrp="1"/>
          </p:cNvSpPr>
          <p:nvPr>
            <p:ph type="sldNum" sz="quarter" idx="5"/>
          </p:nvPr>
        </p:nvSpPr>
        <p:spPr/>
        <p:txBody>
          <a:bodyPr/>
          <a:lstStyle/>
          <a:p>
            <a:fld id="{E17EA524-7A27-46AB-9B4A-7198D44C5B6B}" type="slidenum">
              <a:rPr lang="en-US" smtClean="0"/>
              <a:t>16</a:t>
            </a:fld>
            <a:endParaRPr lang="en-US" dirty="0"/>
          </a:p>
        </p:txBody>
      </p:sp>
    </p:spTree>
    <p:extLst>
      <p:ext uri="{BB962C8B-B14F-4D97-AF65-F5344CB8AC3E}">
        <p14:creationId xmlns:p14="http://schemas.microsoft.com/office/powerpoint/2010/main" val="1386830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EF35B-3249-7EC3-473C-578E504B2F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A9D800-3695-2DA7-3AB6-F307A48A3756}"/>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4DE668F3-E65C-52B2-9335-B886A69165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FC430C-B266-14C9-66FE-35D828E0AA05}"/>
              </a:ext>
            </a:extLst>
          </p:cNvPr>
          <p:cNvSpPr>
            <a:spLocks noGrp="1"/>
          </p:cNvSpPr>
          <p:nvPr>
            <p:ph type="sldNum" sz="quarter" idx="5"/>
          </p:nvPr>
        </p:nvSpPr>
        <p:spPr/>
        <p:txBody>
          <a:bodyPr/>
          <a:lstStyle/>
          <a:p>
            <a:fld id="{E17EA524-7A27-46AB-9B4A-7198D44C5B6B}" type="slidenum">
              <a:rPr lang="en-US" smtClean="0"/>
              <a:t>17</a:t>
            </a:fld>
            <a:endParaRPr lang="en-US" dirty="0"/>
          </a:p>
        </p:txBody>
      </p:sp>
    </p:spTree>
    <p:extLst>
      <p:ext uri="{BB962C8B-B14F-4D97-AF65-F5344CB8AC3E}">
        <p14:creationId xmlns:p14="http://schemas.microsoft.com/office/powerpoint/2010/main" val="2771013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A6A09-2151-4AC5-B448-4AA9798B2E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EDFAE9-B2A7-B46C-8439-A3DF85983FFD}"/>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2280E5C3-65A4-9FC2-5611-8B4B5E329F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745077-80DC-2083-1236-63504B4B9DDE}"/>
              </a:ext>
            </a:extLst>
          </p:cNvPr>
          <p:cNvSpPr>
            <a:spLocks noGrp="1"/>
          </p:cNvSpPr>
          <p:nvPr>
            <p:ph type="sldNum" sz="quarter" idx="5"/>
          </p:nvPr>
        </p:nvSpPr>
        <p:spPr/>
        <p:txBody>
          <a:bodyPr/>
          <a:lstStyle/>
          <a:p>
            <a:fld id="{E17EA524-7A27-46AB-9B4A-7198D44C5B6B}" type="slidenum">
              <a:rPr lang="en-US" smtClean="0"/>
              <a:t>18</a:t>
            </a:fld>
            <a:endParaRPr lang="en-US" dirty="0"/>
          </a:p>
        </p:txBody>
      </p:sp>
    </p:spTree>
    <p:extLst>
      <p:ext uri="{BB962C8B-B14F-4D97-AF65-F5344CB8AC3E}">
        <p14:creationId xmlns:p14="http://schemas.microsoft.com/office/powerpoint/2010/main" val="286715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6D96E-8D75-663D-9F31-E3D6A63EFB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9223-B4BC-5BCF-6BD8-FE1FDE545BF9}"/>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DF7D8A07-22C8-0406-F0BF-B581105AF7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D4A714-20DB-B6E5-2038-0FBE6E55A393}"/>
              </a:ext>
            </a:extLst>
          </p:cNvPr>
          <p:cNvSpPr>
            <a:spLocks noGrp="1"/>
          </p:cNvSpPr>
          <p:nvPr>
            <p:ph type="sldNum" sz="quarter" idx="5"/>
          </p:nvPr>
        </p:nvSpPr>
        <p:spPr/>
        <p:txBody>
          <a:bodyPr/>
          <a:lstStyle/>
          <a:p>
            <a:fld id="{E17EA524-7A27-46AB-9B4A-7198D44C5B6B}" type="slidenum">
              <a:rPr lang="en-US" smtClean="0"/>
              <a:t>19</a:t>
            </a:fld>
            <a:endParaRPr lang="en-US" dirty="0"/>
          </a:p>
        </p:txBody>
      </p:sp>
    </p:spTree>
    <p:extLst>
      <p:ext uri="{BB962C8B-B14F-4D97-AF65-F5344CB8AC3E}">
        <p14:creationId xmlns:p14="http://schemas.microsoft.com/office/powerpoint/2010/main" val="1998261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03AAC-865C-A200-EAB3-5A5F241FF9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85906B-2534-B71E-2AF0-376C2C52E8A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9D3EA0F5-DE7C-F87C-E9D7-64B0DCFC60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DE23C3-4B08-4DB7-FD2F-E037460320B5}"/>
              </a:ext>
            </a:extLst>
          </p:cNvPr>
          <p:cNvSpPr>
            <a:spLocks noGrp="1"/>
          </p:cNvSpPr>
          <p:nvPr>
            <p:ph type="sldNum" sz="quarter" idx="5"/>
          </p:nvPr>
        </p:nvSpPr>
        <p:spPr/>
        <p:txBody>
          <a:bodyPr/>
          <a:lstStyle/>
          <a:p>
            <a:fld id="{E17EA524-7A27-46AB-9B4A-7198D44C5B6B}" type="slidenum">
              <a:rPr lang="en-US" smtClean="0"/>
              <a:t>20</a:t>
            </a:fld>
            <a:endParaRPr lang="en-US" dirty="0"/>
          </a:p>
        </p:txBody>
      </p:sp>
    </p:spTree>
    <p:extLst>
      <p:ext uri="{BB962C8B-B14F-4D97-AF65-F5344CB8AC3E}">
        <p14:creationId xmlns:p14="http://schemas.microsoft.com/office/powerpoint/2010/main" val="3999957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57657-7E51-5CEB-CA22-E8EFFD907A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FE552-120D-EA4E-4F9E-6054B3609D0E}"/>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97C93A76-102B-9E1B-B5EF-9993A5BBC6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9783A2-3A6A-5789-FD66-BD8B77DF3E19}"/>
              </a:ext>
            </a:extLst>
          </p:cNvPr>
          <p:cNvSpPr>
            <a:spLocks noGrp="1"/>
          </p:cNvSpPr>
          <p:nvPr>
            <p:ph type="sldNum" sz="quarter" idx="5"/>
          </p:nvPr>
        </p:nvSpPr>
        <p:spPr/>
        <p:txBody>
          <a:bodyPr/>
          <a:lstStyle/>
          <a:p>
            <a:fld id="{E17EA524-7A27-46AB-9B4A-7198D44C5B6B}" type="slidenum">
              <a:rPr lang="en-US" smtClean="0"/>
              <a:t>22</a:t>
            </a:fld>
            <a:endParaRPr lang="en-US" dirty="0"/>
          </a:p>
        </p:txBody>
      </p:sp>
    </p:spTree>
    <p:extLst>
      <p:ext uri="{BB962C8B-B14F-4D97-AF65-F5344CB8AC3E}">
        <p14:creationId xmlns:p14="http://schemas.microsoft.com/office/powerpoint/2010/main" val="4122200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EC77A-B71F-42C6-828E-2ECC22475577}" type="slidenum">
              <a:rPr lang="en-US" smtClean="0"/>
              <a:t>2</a:t>
            </a:fld>
            <a:endParaRPr lang="en-US" dirty="0"/>
          </a:p>
        </p:txBody>
      </p:sp>
    </p:spTree>
    <p:extLst>
      <p:ext uri="{BB962C8B-B14F-4D97-AF65-F5344CB8AC3E}">
        <p14:creationId xmlns:p14="http://schemas.microsoft.com/office/powerpoint/2010/main" val="2501576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30CCD-EF3E-49BD-2588-5EF0093E2D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59B736-2EE4-C5CA-9EAB-4F54A2FF6299}"/>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F7E3ABBC-F0AB-7418-477F-0F316B557A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C94B04-E06C-722A-5C75-DBE840680ADB}"/>
              </a:ext>
            </a:extLst>
          </p:cNvPr>
          <p:cNvSpPr>
            <a:spLocks noGrp="1"/>
          </p:cNvSpPr>
          <p:nvPr>
            <p:ph type="sldNum" sz="quarter" idx="5"/>
          </p:nvPr>
        </p:nvSpPr>
        <p:spPr/>
        <p:txBody>
          <a:bodyPr/>
          <a:lstStyle/>
          <a:p>
            <a:fld id="{E17EA524-7A27-46AB-9B4A-7198D44C5B6B}" type="slidenum">
              <a:rPr lang="en-US" smtClean="0"/>
              <a:t>23</a:t>
            </a:fld>
            <a:endParaRPr lang="en-US" dirty="0"/>
          </a:p>
        </p:txBody>
      </p:sp>
    </p:spTree>
    <p:extLst>
      <p:ext uri="{BB962C8B-B14F-4D97-AF65-F5344CB8AC3E}">
        <p14:creationId xmlns:p14="http://schemas.microsoft.com/office/powerpoint/2010/main" val="1417432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A0168-B820-4AAD-4682-6A15CA92C2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3E068A-014C-08E3-6CB6-6E8E28BC6162}"/>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BD190F4B-4F1F-0814-4DF3-4146A5D38D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9FF802-B488-80D7-6A48-2965523BBFFA}"/>
              </a:ext>
            </a:extLst>
          </p:cNvPr>
          <p:cNvSpPr>
            <a:spLocks noGrp="1"/>
          </p:cNvSpPr>
          <p:nvPr>
            <p:ph type="sldNum" sz="quarter" idx="5"/>
          </p:nvPr>
        </p:nvSpPr>
        <p:spPr/>
        <p:txBody>
          <a:bodyPr/>
          <a:lstStyle/>
          <a:p>
            <a:fld id="{E17EA524-7A27-46AB-9B4A-7198D44C5B6B}" type="slidenum">
              <a:rPr lang="en-US" smtClean="0"/>
              <a:t>24</a:t>
            </a:fld>
            <a:endParaRPr lang="en-US" dirty="0"/>
          </a:p>
        </p:txBody>
      </p:sp>
    </p:spTree>
    <p:extLst>
      <p:ext uri="{BB962C8B-B14F-4D97-AF65-F5344CB8AC3E}">
        <p14:creationId xmlns:p14="http://schemas.microsoft.com/office/powerpoint/2010/main" val="371845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1C55B-38D6-EF4C-BC9F-8B464280F5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F69B0A-CF0A-3E5D-6745-C97E8A50BB70}"/>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F767118C-AC1B-5133-35C7-AF1CBD7177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FC9E88-79F8-BF2C-27A3-A5ECBA59D679}"/>
              </a:ext>
            </a:extLst>
          </p:cNvPr>
          <p:cNvSpPr>
            <a:spLocks noGrp="1"/>
          </p:cNvSpPr>
          <p:nvPr>
            <p:ph type="sldNum" sz="quarter" idx="5"/>
          </p:nvPr>
        </p:nvSpPr>
        <p:spPr/>
        <p:txBody>
          <a:bodyPr/>
          <a:lstStyle/>
          <a:p>
            <a:fld id="{E17EA524-7A27-46AB-9B4A-7198D44C5B6B}" type="slidenum">
              <a:rPr lang="en-US" smtClean="0"/>
              <a:t>25</a:t>
            </a:fld>
            <a:endParaRPr lang="en-US" dirty="0"/>
          </a:p>
        </p:txBody>
      </p:sp>
    </p:spTree>
    <p:extLst>
      <p:ext uri="{BB962C8B-B14F-4D97-AF65-F5344CB8AC3E}">
        <p14:creationId xmlns:p14="http://schemas.microsoft.com/office/powerpoint/2010/main" val="3635011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8B313-8C21-AE3F-7AA3-B4DDBC0CB3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A7369C-5D68-3897-6516-B6009C288DDA}"/>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B7F2620B-1154-3370-0680-4439AA55C7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7BF5F3-3AE0-AC2B-FEF8-082F67726BFD}"/>
              </a:ext>
            </a:extLst>
          </p:cNvPr>
          <p:cNvSpPr>
            <a:spLocks noGrp="1"/>
          </p:cNvSpPr>
          <p:nvPr>
            <p:ph type="sldNum" sz="quarter" idx="5"/>
          </p:nvPr>
        </p:nvSpPr>
        <p:spPr/>
        <p:txBody>
          <a:bodyPr/>
          <a:lstStyle/>
          <a:p>
            <a:fld id="{E17EA524-7A27-46AB-9B4A-7198D44C5B6B}" type="slidenum">
              <a:rPr lang="en-US" smtClean="0"/>
              <a:t>26</a:t>
            </a:fld>
            <a:endParaRPr lang="en-US" dirty="0"/>
          </a:p>
        </p:txBody>
      </p:sp>
    </p:spTree>
    <p:extLst>
      <p:ext uri="{BB962C8B-B14F-4D97-AF65-F5344CB8AC3E}">
        <p14:creationId xmlns:p14="http://schemas.microsoft.com/office/powerpoint/2010/main" val="15832573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0B102-2072-D679-0C53-67838B3762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0AC2EF-7F54-6E54-491D-0F4916B5D270}"/>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57B07A8-777A-4BA8-C0D1-EDE5B2896A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06410F-CC6C-FE83-E1E8-776451E73079}"/>
              </a:ext>
            </a:extLst>
          </p:cNvPr>
          <p:cNvSpPr>
            <a:spLocks noGrp="1"/>
          </p:cNvSpPr>
          <p:nvPr>
            <p:ph type="sldNum" sz="quarter" idx="5"/>
          </p:nvPr>
        </p:nvSpPr>
        <p:spPr/>
        <p:txBody>
          <a:bodyPr/>
          <a:lstStyle/>
          <a:p>
            <a:fld id="{E17EA524-7A27-46AB-9B4A-7198D44C5B6B}" type="slidenum">
              <a:rPr lang="en-US" smtClean="0"/>
              <a:t>27</a:t>
            </a:fld>
            <a:endParaRPr lang="en-US" dirty="0"/>
          </a:p>
        </p:txBody>
      </p:sp>
    </p:spTree>
    <p:extLst>
      <p:ext uri="{BB962C8B-B14F-4D97-AF65-F5344CB8AC3E}">
        <p14:creationId xmlns:p14="http://schemas.microsoft.com/office/powerpoint/2010/main" val="840830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4D36E-6285-26FA-DEA0-9EB9A17A04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A4C80-17C4-95F0-285B-03C3FF347A7B}"/>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6E1710DC-3DDA-B312-727F-1E5B0B7FC9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53407D-1956-04D1-B13D-3288B5C66C4C}"/>
              </a:ext>
            </a:extLst>
          </p:cNvPr>
          <p:cNvSpPr>
            <a:spLocks noGrp="1"/>
          </p:cNvSpPr>
          <p:nvPr>
            <p:ph type="sldNum" sz="quarter" idx="5"/>
          </p:nvPr>
        </p:nvSpPr>
        <p:spPr/>
        <p:txBody>
          <a:bodyPr/>
          <a:lstStyle/>
          <a:p>
            <a:fld id="{E17EA524-7A27-46AB-9B4A-7198D44C5B6B}" type="slidenum">
              <a:rPr lang="en-US" smtClean="0"/>
              <a:t>28</a:t>
            </a:fld>
            <a:endParaRPr lang="en-US" dirty="0"/>
          </a:p>
        </p:txBody>
      </p:sp>
    </p:spTree>
    <p:extLst>
      <p:ext uri="{BB962C8B-B14F-4D97-AF65-F5344CB8AC3E}">
        <p14:creationId xmlns:p14="http://schemas.microsoft.com/office/powerpoint/2010/main" val="805883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928A5-C781-5E29-3528-8BB590FA69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7A1C28-B580-D679-C296-230EBB8F3880}"/>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6ED6270F-5B81-B4C5-276D-71EFE75F5E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9E9FB3-03BE-DFAF-337D-C5DA89C02C4E}"/>
              </a:ext>
            </a:extLst>
          </p:cNvPr>
          <p:cNvSpPr>
            <a:spLocks noGrp="1"/>
          </p:cNvSpPr>
          <p:nvPr>
            <p:ph type="sldNum" sz="quarter" idx="5"/>
          </p:nvPr>
        </p:nvSpPr>
        <p:spPr/>
        <p:txBody>
          <a:bodyPr/>
          <a:lstStyle/>
          <a:p>
            <a:fld id="{E17EA524-7A27-46AB-9B4A-7198D44C5B6B}" type="slidenum">
              <a:rPr lang="en-US" smtClean="0"/>
              <a:t>29</a:t>
            </a:fld>
            <a:endParaRPr lang="en-US" dirty="0"/>
          </a:p>
        </p:txBody>
      </p:sp>
    </p:spTree>
    <p:extLst>
      <p:ext uri="{BB962C8B-B14F-4D97-AF65-F5344CB8AC3E}">
        <p14:creationId xmlns:p14="http://schemas.microsoft.com/office/powerpoint/2010/main" val="10762104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7EA524-7A27-46AB-9B4A-7198D44C5B6B}" type="slidenum">
              <a:rPr lang="en-US" smtClean="0"/>
              <a:t>31</a:t>
            </a:fld>
            <a:endParaRPr lang="en-US" dirty="0"/>
          </a:p>
        </p:txBody>
      </p:sp>
    </p:spTree>
    <p:extLst>
      <p:ext uri="{BB962C8B-B14F-4D97-AF65-F5344CB8AC3E}">
        <p14:creationId xmlns:p14="http://schemas.microsoft.com/office/powerpoint/2010/main" val="1365450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2638F-A6BC-1901-429B-96698C857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E060B0-4584-1885-7507-753AC215075F}"/>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307E800A-FD90-6CFA-110E-D1E70BBA66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DA9C8F-5BD1-78BF-B02C-F1A22E2C04FC}"/>
              </a:ext>
            </a:extLst>
          </p:cNvPr>
          <p:cNvSpPr>
            <a:spLocks noGrp="1"/>
          </p:cNvSpPr>
          <p:nvPr>
            <p:ph type="sldNum" sz="quarter" idx="10"/>
          </p:nvPr>
        </p:nvSpPr>
        <p:spPr/>
        <p:txBody>
          <a:bodyPr/>
          <a:lstStyle/>
          <a:p>
            <a:fld id="{923EC77A-B71F-42C6-828E-2ECC22475577}" type="slidenum">
              <a:rPr lang="en-US" smtClean="0"/>
              <a:t>37</a:t>
            </a:fld>
            <a:endParaRPr lang="en-US" dirty="0"/>
          </a:p>
        </p:txBody>
      </p:sp>
    </p:spTree>
    <p:extLst>
      <p:ext uri="{BB962C8B-B14F-4D97-AF65-F5344CB8AC3E}">
        <p14:creationId xmlns:p14="http://schemas.microsoft.com/office/powerpoint/2010/main" val="2540643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7EA524-7A27-46AB-9B4A-7198D44C5B6B}" type="slidenum">
              <a:rPr lang="en-US" smtClean="0"/>
              <a:t>3</a:t>
            </a:fld>
            <a:endParaRPr lang="en-US" dirty="0"/>
          </a:p>
        </p:txBody>
      </p:sp>
    </p:spTree>
    <p:extLst>
      <p:ext uri="{BB962C8B-B14F-4D97-AF65-F5344CB8AC3E}">
        <p14:creationId xmlns:p14="http://schemas.microsoft.com/office/powerpoint/2010/main" val="1746199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A9578-4681-95D8-0D97-ED31649614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B00B1E-0F9F-4E16-3F50-1EDDF3B10C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DD39E7-4147-FB19-4771-9FA204C856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0BAFB9-FE21-2A6F-6D65-73E0C0396B06}"/>
              </a:ext>
            </a:extLst>
          </p:cNvPr>
          <p:cNvSpPr>
            <a:spLocks noGrp="1"/>
          </p:cNvSpPr>
          <p:nvPr>
            <p:ph type="sldNum" sz="quarter" idx="10"/>
          </p:nvPr>
        </p:nvSpPr>
        <p:spPr/>
        <p:txBody>
          <a:bodyPr/>
          <a:lstStyle/>
          <a:p>
            <a:fld id="{E17EA524-7A27-46AB-9B4A-7198D44C5B6B}" type="slidenum">
              <a:rPr lang="en-US" smtClean="0"/>
              <a:t>4</a:t>
            </a:fld>
            <a:endParaRPr lang="en-US" dirty="0"/>
          </a:p>
        </p:txBody>
      </p:sp>
    </p:spTree>
    <p:extLst>
      <p:ext uri="{BB962C8B-B14F-4D97-AF65-F5344CB8AC3E}">
        <p14:creationId xmlns:p14="http://schemas.microsoft.com/office/powerpoint/2010/main" val="2997789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5</a:t>
            </a:fld>
            <a:endParaRPr lang="en-US" dirty="0"/>
          </a:p>
        </p:txBody>
      </p:sp>
    </p:spTree>
    <p:extLst>
      <p:ext uri="{BB962C8B-B14F-4D97-AF65-F5344CB8AC3E}">
        <p14:creationId xmlns:p14="http://schemas.microsoft.com/office/powerpoint/2010/main" val="3104992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7EA524-7A27-46AB-9B4A-7198D44C5B6B}" type="slidenum">
              <a:rPr lang="en-US" smtClean="0"/>
              <a:t>6</a:t>
            </a:fld>
            <a:endParaRPr lang="en-US"/>
          </a:p>
        </p:txBody>
      </p:sp>
    </p:spTree>
    <p:extLst>
      <p:ext uri="{BB962C8B-B14F-4D97-AF65-F5344CB8AC3E}">
        <p14:creationId xmlns:p14="http://schemas.microsoft.com/office/powerpoint/2010/main" val="4029946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814C1-2621-BC89-F636-7D0850483F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69D41B-FE86-3ABA-689A-5399322DCEDB}"/>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D4633E52-2F73-4F7C-430D-FC9DA340A3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8B620F-128D-92AE-D7E9-E43B51B16BEC}"/>
              </a:ext>
            </a:extLst>
          </p:cNvPr>
          <p:cNvSpPr>
            <a:spLocks noGrp="1"/>
          </p:cNvSpPr>
          <p:nvPr>
            <p:ph type="sldNum" sz="quarter" idx="5"/>
          </p:nvPr>
        </p:nvSpPr>
        <p:spPr/>
        <p:txBody>
          <a:bodyPr/>
          <a:lstStyle/>
          <a:p>
            <a:fld id="{E17EA524-7A27-46AB-9B4A-7198D44C5B6B}" type="slidenum">
              <a:rPr lang="en-US" smtClean="0"/>
              <a:t>7</a:t>
            </a:fld>
            <a:endParaRPr lang="en-US" dirty="0"/>
          </a:p>
        </p:txBody>
      </p:sp>
    </p:spTree>
    <p:extLst>
      <p:ext uri="{BB962C8B-B14F-4D97-AF65-F5344CB8AC3E}">
        <p14:creationId xmlns:p14="http://schemas.microsoft.com/office/powerpoint/2010/main" val="838379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237ED-14CD-984B-1737-9B2193830A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7D11E5-FA65-D231-AAEE-943D4599C78B}"/>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BD00FD2C-0945-185A-9428-60C3C05A8D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A3BC45-41FB-68E0-1F0C-3D7E177C011A}"/>
              </a:ext>
            </a:extLst>
          </p:cNvPr>
          <p:cNvSpPr>
            <a:spLocks noGrp="1"/>
          </p:cNvSpPr>
          <p:nvPr>
            <p:ph type="sldNum" sz="quarter" idx="5"/>
          </p:nvPr>
        </p:nvSpPr>
        <p:spPr/>
        <p:txBody>
          <a:bodyPr/>
          <a:lstStyle/>
          <a:p>
            <a:fld id="{E17EA524-7A27-46AB-9B4A-7198D44C5B6B}" type="slidenum">
              <a:rPr lang="en-US" smtClean="0"/>
              <a:t>8</a:t>
            </a:fld>
            <a:endParaRPr lang="en-US" dirty="0"/>
          </a:p>
        </p:txBody>
      </p:sp>
    </p:spTree>
    <p:extLst>
      <p:ext uri="{BB962C8B-B14F-4D97-AF65-F5344CB8AC3E}">
        <p14:creationId xmlns:p14="http://schemas.microsoft.com/office/powerpoint/2010/main" val="2267067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4EE90-6B45-60F7-CC18-BB91D3E7C8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CFA4EE-9C87-2872-4598-C13709D38064}"/>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51587A17-F87C-3894-BAB0-DF1E7C49BD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5CB6E2-7F52-9FF8-FBAC-E36D9670FB03}"/>
              </a:ext>
            </a:extLst>
          </p:cNvPr>
          <p:cNvSpPr>
            <a:spLocks noGrp="1"/>
          </p:cNvSpPr>
          <p:nvPr>
            <p:ph type="sldNum" sz="quarter" idx="5"/>
          </p:nvPr>
        </p:nvSpPr>
        <p:spPr/>
        <p:txBody>
          <a:bodyPr/>
          <a:lstStyle/>
          <a:p>
            <a:fld id="{E17EA524-7A27-46AB-9B4A-7198D44C5B6B}" type="slidenum">
              <a:rPr lang="en-US" smtClean="0"/>
              <a:t>11</a:t>
            </a:fld>
            <a:endParaRPr lang="en-US" dirty="0"/>
          </a:p>
        </p:txBody>
      </p:sp>
    </p:spTree>
    <p:extLst>
      <p:ext uri="{BB962C8B-B14F-4D97-AF65-F5344CB8AC3E}">
        <p14:creationId xmlns:p14="http://schemas.microsoft.com/office/powerpoint/2010/main" val="3408739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1"/>
            <a:ext cx="3975100" cy="6858000"/>
          </a:xfrm>
          <a:prstGeom prst="rect">
            <a:avLst/>
          </a:prstGeom>
          <a:solidFill>
            <a:srgbClr val="001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543" y="2314965"/>
            <a:ext cx="2636014" cy="3256588"/>
          </a:xfrm>
          <a:prstGeom prst="rect">
            <a:avLst/>
          </a:prstGeom>
        </p:spPr>
      </p:pic>
      <p:sp>
        <p:nvSpPr>
          <p:cNvPr id="2" name="Title 1"/>
          <p:cNvSpPr>
            <a:spLocks noGrp="1"/>
          </p:cNvSpPr>
          <p:nvPr>
            <p:ph type="ctrTitle"/>
          </p:nvPr>
        </p:nvSpPr>
        <p:spPr>
          <a:xfrm>
            <a:off x="4625008" y="638659"/>
            <a:ext cx="6586330" cy="2387600"/>
          </a:xfrm>
        </p:spPr>
        <p:txBody>
          <a:bodyPr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4625008" y="3230978"/>
            <a:ext cx="6586330" cy="1655762"/>
          </a:xfrm>
        </p:spPr>
        <p:txBody>
          <a:bodyPr>
            <a:normAutofit/>
          </a:bodyPr>
          <a:lstStyle>
            <a:lvl1pPr marL="0" indent="0" algn="l">
              <a:buNone/>
              <a:defRPr sz="36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Text Placeholder 21"/>
          <p:cNvSpPr>
            <a:spLocks noGrp="1"/>
          </p:cNvSpPr>
          <p:nvPr>
            <p:ph type="body" sz="quarter" idx="10"/>
          </p:nvPr>
        </p:nvSpPr>
        <p:spPr>
          <a:xfrm>
            <a:off x="4624388" y="5351907"/>
            <a:ext cx="6586537" cy="439293"/>
          </a:xfrm>
        </p:spPr>
        <p:txBody>
          <a:bodyPr>
            <a:normAutofit/>
          </a:bodyPr>
          <a:lstStyle>
            <a:lvl1pPr marL="0" indent="0">
              <a:buFontTx/>
              <a:buNone/>
              <a:defRPr sz="2400" b="1" i="1" cap="all" baseline="0">
                <a:solidFill>
                  <a:srgbClr val="0E1D61"/>
                </a:solidFill>
              </a:defRPr>
            </a:lvl1pPr>
          </a:lstStyle>
          <a:p>
            <a:pPr lvl="0"/>
            <a:r>
              <a:rPr lang="en-US"/>
              <a:t>Edit Master text styles</a:t>
            </a:r>
          </a:p>
        </p:txBody>
      </p:sp>
      <p:sp>
        <p:nvSpPr>
          <p:cNvPr id="23" name="Text Placeholder 21"/>
          <p:cNvSpPr>
            <a:spLocks noGrp="1"/>
          </p:cNvSpPr>
          <p:nvPr>
            <p:ph type="body" sz="quarter" idx="11" hasCustomPrompt="1"/>
          </p:nvPr>
        </p:nvSpPr>
        <p:spPr>
          <a:xfrm>
            <a:off x="4624388" y="5925313"/>
            <a:ext cx="6586537" cy="438912"/>
          </a:xfrm>
        </p:spPr>
        <p:txBody>
          <a:bodyPr>
            <a:normAutofit/>
          </a:bodyPr>
          <a:lstStyle>
            <a:lvl1pPr marL="0" indent="0">
              <a:buFontTx/>
              <a:buNone/>
              <a:defRPr sz="2400" b="0" i="1">
                <a:solidFill>
                  <a:srgbClr val="0E1D61"/>
                </a:solidFill>
              </a:defRPr>
            </a:lvl1pPr>
          </a:lstStyle>
          <a:p>
            <a:pPr lvl="0"/>
            <a:r>
              <a:rPr lang="en-US" dirty="0"/>
              <a:t>9.16.2019</a:t>
            </a:r>
          </a:p>
        </p:txBody>
      </p:sp>
      <p:cxnSp>
        <p:nvCxnSpPr>
          <p:cNvPr id="26" name="Straight Connector 25"/>
          <p:cNvCxnSpPr/>
          <p:nvPr userDrawn="1"/>
        </p:nvCxnSpPr>
        <p:spPr>
          <a:xfrm>
            <a:off x="4624388" y="5096256"/>
            <a:ext cx="658653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425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FEA3BD-B67B-4A94-8A63-109203D608A6}" type="datetimeFigureOut">
              <a:rPr lang="en-US" smtClean="0"/>
              <a:t>4/14/2026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8E3FAB-F2B0-4DCD-99C2-E6FAF15501EF}" type="slidenum">
              <a:rPr lang="en-US" smtClean="0"/>
              <a:t>‹#›</a:t>
            </a:fld>
            <a:endParaRPr lang="en-US" dirty="0"/>
          </a:p>
        </p:txBody>
      </p:sp>
    </p:spTree>
    <p:extLst>
      <p:ext uri="{BB962C8B-B14F-4D97-AF65-F5344CB8AC3E}">
        <p14:creationId xmlns:p14="http://schemas.microsoft.com/office/powerpoint/2010/main" val="119914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baseline="0">
                <a:latin typeface="Source Sans Pro Black" panose="020B0803030403020204" pitchFamily="34" charset="0"/>
                <a:ea typeface="Source Sans Pro Black" panose="020B0803030403020204" pitchFamily="34" charset="0"/>
              </a:defRPr>
            </a:lvl1pPr>
          </a:lstStyle>
          <a:p>
            <a:r>
              <a:rPr lang="en-US" dirty="0"/>
              <a:t>Click to edit Master 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latin typeface="Source Sans Pro" panose="020B0503030403020204" pitchFamily="34" charset="0"/>
                <a:ea typeface="Source Sans Pro" panose="020B0503030403020204" pitchFamily="34" charset="0"/>
              </a:defRPr>
            </a:lvl1pPr>
          </a:lstStyle>
          <a:p>
            <a:fld id="{6DD503B0-FD62-4970-9B27-D1260B4DC56B}" type="datetimeFigureOut">
              <a:rPr lang="en-US" smtClean="0"/>
              <a:pPr/>
              <a:t>4/14/2026</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latin typeface="Source Sans Pro" panose="020B0503030403020204" pitchFamily="34" charset="0"/>
                <a:ea typeface="Source Sans Pro" panose="020B0503030403020204" pitchFamily="34" charset="0"/>
              </a:defRPr>
            </a:lvl1pPr>
          </a:lstStyle>
          <a:p>
            <a:endParaRPr lang="en-US" dirty="0"/>
          </a:p>
        </p:txBody>
      </p:sp>
      <p:sp>
        <p:nvSpPr>
          <p:cNvPr id="6"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latin typeface="Source Sans Pro" panose="020B0503030403020204" pitchFamily="34" charset="0"/>
                <a:ea typeface="Source Sans Pro" panose="020B0503030403020204" pitchFamily="34" charset="0"/>
              </a:defRPr>
            </a:lvl1pPr>
          </a:lstStyle>
          <a:p>
            <a:fld id="{8256F0AD-730D-41E8-92CC-2BD90D82BA85}" type="slidenum">
              <a:rPr lang="en-US" smtClean="0"/>
              <a:pPr/>
              <a:t>‹#›</a:t>
            </a:fld>
            <a:endParaRPr lang="en-US" dirty="0"/>
          </a:p>
        </p:txBody>
      </p:sp>
      <p:sp>
        <p:nvSpPr>
          <p:cNvPr id="8" name="Text Placeholder 7"/>
          <p:cNvSpPr>
            <a:spLocks noGrp="1"/>
          </p:cNvSpPr>
          <p:nvPr>
            <p:ph type="body" sz="quarter" idx="13"/>
          </p:nvPr>
        </p:nvSpPr>
        <p:spPr>
          <a:xfrm>
            <a:off x="838200" y="1801813"/>
            <a:ext cx="10518775" cy="3843337"/>
          </a:xfrm>
        </p:spPr>
        <p:txBody>
          <a:bodyPr/>
          <a:lstStyle>
            <a:lvl1pPr marL="228600" indent="-228600">
              <a:buFont typeface="Wingdings" panose="05000000000000000000" pitchFamily="2" charset="2"/>
              <a:buChar char="§"/>
              <a:defRPr>
                <a:latin typeface="Source Sans Pro" panose="020B0503030403020204" pitchFamily="34" charset="0"/>
                <a:ea typeface="Source Sans Pro" panose="020B0503030403020204" pitchFamily="34" charset="0"/>
              </a:defRPr>
            </a:lvl1pPr>
            <a:lvl2pPr marL="685800" indent="-228600">
              <a:buFont typeface="Wingdings" panose="05000000000000000000" pitchFamily="2" charset="2"/>
              <a:buChar char="§"/>
              <a:defRPr b="1" i="1" baseline="0">
                <a:latin typeface="Source Sans Pro ExtraLight" panose="020B0303030403020204" pitchFamily="34" charset="0"/>
                <a:ea typeface="Source Sans Pro ExtraLight" panose="020B0303030403020204" pitchFamily="34" charset="0"/>
              </a:defRPr>
            </a:lvl2pPr>
            <a:lvl3pPr marL="1143000" indent="-228600">
              <a:buFont typeface="Wingdings" panose="05000000000000000000" pitchFamily="2" charset="2"/>
              <a:buChar char="§"/>
              <a:defRPr b="0" i="1">
                <a:latin typeface="Source Sans Pro Black" panose="020B0803030403020204" pitchFamily="34" charset="0"/>
                <a:ea typeface="Source Sans Pro Black" panose="020B0803030403020204" pitchFamily="34" charset="0"/>
              </a:defRPr>
            </a:lvl3pPr>
            <a:lvl4pPr marL="1600200" indent="-228600">
              <a:buFont typeface="Wingdings" panose="05000000000000000000" pitchFamily="2" charset="2"/>
              <a:buChar char="§"/>
              <a:defRPr sz="1600" b="1" cap="all" baseline="0">
                <a:latin typeface="Source Sans Pro ExtraLight" panose="020B0303030403020204" pitchFamily="34" charset="0"/>
                <a:ea typeface="Source Sans Pro ExtraLight" panose="020B0303030403020204" pitchFamily="34" charset="0"/>
              </a:defRPr>
            </a:lvl4pPr>
            <a:lvl5pPr marL="2057400" indent="-228600">
              <a:buFont typeface="Wingdings" panose="05000000000000000000" pitchFamily="2" charset="2"/>
              <a:buChar char="§"/>
              <a:defRPr sz="1500" b="0" i="1" u="none" cap="all" baseline="0">
                <a:latin typeface="Source Sans Pro Semibold" panose="020B0603030403020204" pitchFamily="34" charset="0"/>
                <a:ea typeface="Source Sans Pro Semibold" panose="020B06030304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625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a:xfrm>
            <a:off x="831850" y="1020625"/>
            <a:ext cx="10515600" cy="2852737"/>
          </a:xfrm>
        </p:spPr>
        <p:txBody>
          <a:bodyPr anchor="b"/>
          <a:lstStyle>
            <a:lvl1pPr>
              <a:defRPr sz="6000" b="1" i="0" cap="all" baseline="0"/>
            </a:lvl1pPr>
          </a:lstStyle>
          <a:p>
            <a:r>
              <a:rPr lang="en-US"/>
              <a:t>Click to edit Master title style</a:t>
            </a:r>
            <a:endParaRPr lang="en-US" dirty="0"/>
          </a:p>
        </p:txBody>
      </p:sp>
      <p:sp>
        <p:nvSpPr>
          <p:cNvPr id="3" name="Text Placeholder 2"/>
          <p:cNvSpPr>
            <a:spLocks noGrp="1"/>
          </p:cNvSpPr>
          <p:nvPr>
            <p:ph type="body" idx="1"/>
          </p:nvPr>
        </p:nvSpPr>
        <p:spPr>
          <a:xfrm>
            <a:off x="831850" y="390035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4/14/2026</a:t>
            </a:fld>
            <a:endParaRPr lang="en-US" dirty="0"/>
          </a:p>
        </p:txBody>
      </p:sp>
      <p:sp>
        <p:nvSpPr>
          <p:cNvPr id="8"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556449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p:txBody>
          <a:bodyPr/>
          <a:lstStyle>
            <a:lvl1pPr>
              <a:defRPr b="1" i="0" cap="all" baseline="0"/>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3833053"/>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i="1" cap="all"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4/14/2026</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11" name="Content Placeholder 2"/>
          <p:cNvSpPr>
            <a:spLocks noGrp="1"/>
          </p:cNvSpPr>
          <p:nvPr>
            <p:ph sz="half" idx="13"/>
          </p:nvPr>
        </p:nvSpPr>
        <p:spPr>
          <a:xfrm>
            <a:off x="6172200" y="1825625"/>
            <a:ext cx="5181600" cy="3833053"/>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i="1" cap="all"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16647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Rectangle 13"/>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a:xfrm>
            <a:off x="839788" y="365125"/>
            <a:ext cx="10515600" cy="1325563"/>
          </a:xfrm>
        </p:spPr>
        <p:txBody>
          <a:bodyPr/>
          <a:lstStyle>
            <a:lvl1pPr>
              <a:defRPr b="1" i="0" cap="all" baseline="0"/>
            </a:lvl1p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166855"/>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i="0" cap="all" baseline="0"/>
            </a:lvl4pPr>
            <a:lvl5pPr>
              <a:defRPr sz="1500" b="0" i="1" cap="all"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4/14/2026</a:t>
            </a:fld>
            <a:endParaRPr lang="en-US" dirty="0"/>
          </a:p>
        </p:txBody>
      </p:sp>
      <p:sp>
        <p:nvSpPr>
          <p:cNvPr id="11"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2"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13" name="Content Placeholder 3"/>
          <p:cNvSpPr>
            <a:spLocks noGrp="1"/>
          </p:cNvSpPr>
          <p:nvPr>
            <p:ph sz="half" idx="13"/>
          </p:nvPr>
        </p:nvSpPr>
        <p:spPr>
          <a:xfrm>
            <a:off x="6172200" y="2531579"/>
            <a:ext cx="5157787" cy="3166855"/>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i="0" cap="all" baseline="0"/>
            </a:lvl4pPr>
            <a:lvl5pPr>
              <a:defRPr sz="1500" b="0" i="1" cap="all"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0075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p:txBody>
          <a:bodyPr/>
          <a:lstStyle>
            <a:lvl1pPr>
              <a:defRPr b="1" i="0" cap="all" baseline="0"/>
            </a:lvl1pPr>
          </a:lstStyle>
          <a:p>
            <a:r>
              <a:rPr lang="en-US"/>
              <a:t>Click to edit Master title style</a:t>
            </a:r>
            <a:endParaRPr lang="en-US" dirty="0"/>
          </a:p>
        </p:txBody>
      </p:sp>
      <p:sp>
        <p:nvSpPr>
          <p:cNvPr id="6"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4/14/2026</a:t>
            </a:fld>
            <a:endParaRPr lang="en-US" dirty="0"/>
          </a:p>
        </p:txBody>
      </p:sp>
      <p:sp>
        <p:nvSpPr>
          <p:cNvPr id="7"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8"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2278384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i="0" cap="all" baseline="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724261"/>
          </a:xfrm>
        </p:spPr>
        <p:txBody>
          <a:bodyPr/>
          <a:lstStyle>
            <a:lvl1pPr marL="228600" indent="-228600">
              <a:buFont typeface="Wingdings" panose="05000000000000000000" pitchFamily="2" charset="2"/>
              <a:buChar char="§"/>
              <a:defRPr sz="3200"/>
            </a:lvl1pPr>
            <a:lvl2pPr marL="685800" indent="-228600">
              <a:buFont typeface="Wingdings" panose="05000000000000000000" pitchFamily="2" charset="2"/>
              <a:buChar char="§"/>
              <a:defRPr sz="2800" b="1" i="1"/>
            </a:lvl2pPr>
            <a:lvl3pPr marL="1143000" indent="-228600">
              <a:buFont typeface="Wingdings" panose="05000000000000000000" pitchFamily="2" charset="2"/>
              <a:buChar char="§"/>
              <a:defRPr sz="2400" i="1"/>
            </a:lvl3pPr>
            <a:lvl4pPr marL="1600200" indent="-228600">
              <a:buFont typeface="Wingdings" panose="05000000000000000000" pitchFamily="2" charset="2"/>
              <a:buChar char="§"/>
              <a:defRPr sz="1600" b="1" cap="all" baseline="0"/>
            </a:lvl4pPr>
            <a:lvl5pPr>
              <a:defRPr sz="1500" i="1" cap="all" baseline="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399"/>
            <a:ext cx="3932237" cy="3654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4/14/2026</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3583121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i="0" cap="all" baseline="0"/>
            </a:lvl1pPr>
          </a:lstStyle>
          <a:p>
            <a:r>
              <a:rPr lang="en-US"/>
              <a:t>Click to edit Master title style</a:t>
            </a:r>
            <a:endParaRPr lang="en-US" dirty="0"/>
          </a:p>
        </p:txBody>
      </p:sp>
      <p:sp>
        <p:nvSpPr>
          <p:cNvPr id="3" name="Picture Placeholder 2"/>
          <p:cNvSpPr>
            <a:spLocks noGrp="1"/>
          </p:cNvSpPr>
          <p:nvPr>
            <p:ph type="pic" idx="1"/>
          </p:nvPr>
        </p:nvSpPr>
        <p:spPr>
          <a:xfrm>
            <a:off x="5183188" y="987425"/>
            <a:ext cx="6172200" cy="46977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399"/>
            <a:ext cx="3932237" cy="362778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4/14/2026</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331836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3"/>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fld id="{6DD503B0-FD62-4970-9B27-D1260B4DC56B}" type="datetimeFigureOut">
              <a:rPr lang="en-US" smtClean="0"/>
              <a:pPr/>
              <a:t>4/14/2026</a:t>
            </a:fld>
            <a:endParaRPr lang="en-US" dirty="0"/>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endParaRPr lang="en-US" dirty="0"/>
          </a:p>
        </p:txBody>
      </p:sp>
      <p:sp>
        <p:nvSpPr>
          <p:cNvPr id="7"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tx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620923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5799221"/>
            <a:ext cx="12192000" cy="1058779"/>
          </a:xfrm>
          <a:prstGeom prst="rect">
            <a:avLst/>
          </a:prstGeom>
          <a:solidFill>
            <a:srgbClr val="001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93907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4/14/2026</a:t>
            </a:fld>
            <a:endParaRPr lang="en-US" dirty="0"/>
          </a:p>
        </p:txBody>
      </p:sp>
      <p:sp>
        <p:nvSpPr>
          <p:cNvPr id="8" name="Footer Placeholder 4"/>
          <p:cNvSpPr>
            <a:spLocks noGrp="1"/>
          </p:cNvSpPr>
          <p:nvPr>
            <p:ph type="ftr" sz="quarter" idx="3"/>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4"/>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2399136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5" r:id="rId9"/>
    <p:sldLayoutId id="2147483658" r:id="rId10"/>
  </p:sldLayoutIdLst>
  <p:txStyles>
    <p:titleStyle>
      <a:lvl1pPr algn="l" defTabSz="914400" rtl="0" eaLnBrk="1" latinLnBrk="0" hangingPunct="1">
        <a:lnSpc>
          <a:spcPct val="90000"/>
        </a:lnSpc>
        <a:spcBef>
          <a:spcPct val="0"/>
        </a:spcBef>
        <a:buNone/>
        <a:defRPr sz="44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i="1"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image" Target="../media/image26.png"/><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diagramData" Target="../diagrams/data8.xml"/><Relationship Id="rId18" Type="http://schemas.openxmlformats.org/officeDocument/2006/relationships/image" Target="../media/image26.png"/><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17" Type="http://schemas.microsoft.com/office/2007/relationships/diagramDrawing" Target="../diagrams/drawing8.xml"/><Relationship Id="rId2" Type="http://schemas.openxmlformats.org/officeDocument/2006/relationships/notesSlide" Target="../notesSlides/notesSlide11.xml"/><Relationship Id="rId16" Type="http://schemas.openxmlformats.org/officeDocument/2006/relationships/diagramColors" Target="../diagrams/colors8.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diagramQuickStyle" Target="../diagrams/quickStyle8.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6.png"/><Relationship Id="rId7" Type="http://schemas.openxmlformats.org/officeDocument/2006/relationships/diagramColors" Target="../diagrams/colors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5.xml.rels><?xml version="1.0" encoding="UTF-8" standalone="yes"?>
<Relationships xmlns="http://schemas.openxmlformats.org/package/2006/relationships"><Relationship Id="rId3" Type="http://schemas.openxmlformats.org/officeDocument/2006/relationships/image" Target="../media/image37.gif"/><Relationship Id="rId7"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37.gif"/><Relationship Id="rId7"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hyperlink" Target="https://www.dhs.state.il.us/page.aspx?module=12&amp;officetype=&amp;county=" TargetMode="Externa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dhs.state.il.us/onenetlibrary/12/documents/Forms/442341-202508_IES5REV6_RE.pdf" TargetMode="External"/><Relationship Id="rId5" Type="http://schemas.openxmlformats.org/officeDocument/2006/relationships/image" Target="../media/image45.png"/><Relationship Id="rId4" Type="http://schemas.openxmlformats.org/officeDocument/2006/relationships/image" Target="../media/image42.jpg"/></Relationships>
</file>

<file path=ppt/slides/_rels/slide19.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37.gif"/><Relationship Id="rId7" Type="http://schemas.openxmlformats.org/officeDocument/2006/relationships/hyperlink" Target="https://www.dhs.state.il.us/onenetlibrary/12/documents/Forms/442340-202508-IES_REV9_RE.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7.svg"/><Relationship Id="rId11" Type="http://schemas.openxmlformats.org/officeDocument/2006/relationships/image" Target="../media/image11.png"/><Relationship Id="rId5" Type="http://schemas.openxmlformats.org/officeDocument/2006/relationships/image" Target="../media/image6.svg"/><Relationship Id="rId10" Type="http://schemas.microsoft.com/office/2007/relationships/hdphoto" Target="../media/hdphoto2.wdp"/><Relationship Id="rId4" Type="http://schemas.openxmlformats.org/officeDocument/2006/relationships/image" Target="../media/image5.sv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37.gif"/><Relationship Id="rId13" Type="http://schemas.microsoft.com/office/2007/relationships/diagramDrawing" Target="../diagrams/drawing11.xml"/><Relationship Id="rId3" Type="http://schemas.openxmlformats.org/officeDocument/2006/relationships/diagramData" Target="../diagrams/data10.xml"/><Relationship Id="rId7" Type="http://schemas.microsoft.com/office/2007/relationships/diagramDrawing" Target="../diagrams/drawing10.xml"/><Relationship Id="rId12" Type="http://schemas.openxmlformats.org/officeDocument/2006/relationships/diagramColors" Target="../diagrams/colors1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QuickStyle" Target="../diagrams/quickStyle11.xml"/><Relationship Id="rId5" Type="http://schemas.openxmlformats.org/officeDocument/2006/relationships/diagramQuickStyle" Target="../diagrams/quickStyle10.xml"/><Relationship Id="rId10" Type="http://schemas.openxmlformats.org/officeDocument/2006/relationships/diagramLayout" Target="../diagrams/layout11.xml"/><Relationship Id="rId4" Type="http://schemas.openxmlformats.org/officeDocument/2006/relationships/diagramLayout" Target="../diagrams/layout10.xml"/><Relationship Id="rId9" Type="http://schemas.openxmlformats.org/officeDocument/2006/relationships/diagramData" Target="../diagrams/data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5.xml.rels><?xml version="1.0" encoding="UTF-8" standalone="yes"?>
<Relationships xmlns="http://schemas.openxmlformats.org/package/2006/relationships"><Relationship Id="rId8" Type="http://schemas.openxmlformats.org/officeDocument/2006/relationships/hyperlink" Target="https://www.dhs.state.il.us/onenetlibrary/12/documents/Forms/442610-202406_IES4-STA_RE.pdf" TargetMode="External"/><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7.xml.rels><?xml version="1.0" encoding="UTF-8" standalone="yes"?>
<Relationships xmlns="http://schemas.openxmlformats.org/package/2006/relationships"><Relationship Id="rId8" Type="http://schemas.openxmlformats.org/officeDocument/2006/relationships/hyperlink" Target="https://jobreadyil.com/" TargetMode="External"/><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54.pn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54.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diagramLayout" Target="../diagrams/layout21.xml"/><Relationship Id="rId7" Type="http://schemas.openxmlformats.org/officeDocument/2006/relationships/diagramData" Target="../diagrams/data22.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png"/><Relationship Id="rId7" Type="http://schemas.openxmlformats.org/officeDocument/2006/relationships/image" Target="../media/image7.svg"/><Relationship Id="rId12"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0.xml"/><Relationship Id="rId6" Type="http://schemas.openxmlformats.org/officeDocument/2006/relationships/image" Target="../media/image6.svg"/><Relationship Id="rId11" Type="http://schemas.microsoft.com/office/2007/relationships/hdphoto" Target="../media/hdphoto2.wdp"/><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hyperlink" Target="mailto:gmashon@legalaidchicago.org" TargetMode="External"/><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duotone>
              <a:prstClr val="black"/>
              <a:schemeClr val="tx1">
                <a:lumMod val="90000"/>
                <a:lumOff val="10000"/>
                <a:tint val="45000"/>
                <a:satMod val="400000"/>
              </a:schemeClr>
            </a:duotone>
            <a:extLst>
              <a:ext uri="{BEBA8EAE-BF5A-486C-A8C5-ECC9F3942E4B}">
                <a14:imgProps xmlns:a14="http://schemas.microsoft.com/office/drawing/2010/main">
                  <a14:imgLayer r:embed="rId4">
                    <a14:imgEffect>
                      <a14:artisticCrisscrossEtching/>
                    </a14:imgEffect>
                    <a14:imgEffect>
                      <a14:brightnessContrast bright="-20000" contrast="-20000"/>
                    </a14:imgEffect>
                  </a14:imgLayer>
                </a14:imgProps>
              </a:ext>
              <a:ext uri="{28A0092B-C50C-407E-A947-70E740481C1C}">
                <a14:useLocalDpi xmlns:a14="http://schemas.microsoft.com/office/drawing/2010/main" val="0"/>
              </a:ext>
            </a:extLst>
          </a:blip>
          <a:srcRect l="8793" r="11215"/>
          <a:stretch/>
        </p:blipFill>
        <p:spPr>
          <a:xfrm>
            <a:off x="3962398" y="0"/>
            <a:ext cx="8229602" cy="6858695"/>
          </a:xfrm>
          <a:prstGeom prst="rect">
            <a:avLst/>
          </a:prstGeom>
        </p:spPr>
      </p:pic>
      <p:sp>
        <p:nvSpPr>
          <p:cNvPr id="13" name="Title 12"/>
          <p:cNvSpPr>
            <a:spLocks noGrp="1"/>
          </p:cNvSpPr>
          <p:nvPr>
            <p:ph type="ctrTitle"/>
          </p:nvPr>
        </p:nvSpPr>
        <p:spPr/>
        <p:txBody>
          <a:bodyPr/>
          <a:lstStyle/>
          <a:p>
            <a:r>
              <a:rPr lang="en-US" dirty="0"/>
              <a:t>	</a:t>
            </a:r>
          </a:p>
        </p:txBody>
      </p:sp>
      <p:sp>
        <p:nvSpPr>
          <p:cNvPr id="3" name="Rectangle 2"/>
          <p:cNvSpPr/>
          <p:nvPr/>
        </p:nvSpPr>
        <p:spPr>
          <a:xfrm>
            <a:off x="4379532" y="1074504"/>
            <a:ext cx="7077281" cy="3600986"/>
          </a:xfrm>
          <a:prstGeom prst="rect">
            <a:avLst/>
          </a:prstGeom>
          <a:noFill/>
          <a:ln>
            <a:noFill/>
          </a:ln>
        </p:spPr>
        <p:txBody>
          <a:bodyPr wrap="square" lIns="91440" tIns="45720" rIns="91440" bIns="45720">
            <a:spAutoFit/>
          </a:bodyPr>
          <a:lstStyle/>
          <a:p>
            <a:pPr algn="ctr"/>
            <a:r>
              <a:rPr lang="en-US" sz="5400" b="1" spc="50" dirty="0">
                <a:ln w="19050" cmpd="sng">
                  <a:solidFill>
                    <a:schemeClr val="bg1"/>
                  </a:solidFill>
                  <a:prstDash val="solid"/>
                </a:ln>
                <a:solidFill>
                  <a:schemeClr val="bg1"/>
                </a:solidFill>
                <a:effectLst>
                  <a:glow rad="38100">
                    <a:schemeClr val="accent1">
                      <a:alpha val="40000"/>
                    </a:schemeClr>
                  </a:glow>
                </a:effectLst>
              </a:rPr>
              <a:t> SNAP Work Requirements: </a:t>
            </a:r>
          </a:p>
          <a:p>
            <a:pPr algn="ctr"/>
            <a:r>
              <a:rPr lang="en-US" sz="4000" b="1" spc="50" dirty="0">
                <a:ln w="19050" cmpd="sng">
                  <a:solidFill>
                    <a:schemeClr val="bg1"/>
                  </a:solidFill>
                  <a:prstDash val="solid"/>
                </a:ln>
                <a:solidFill>
                  <a:schemeClr val="bg1"/>
                </a:solidFill>
                <a:effectLst>
                  <a:glow rad="38100">
                    <a:schemeClr val="accent1">
                      <a:alpha val="40000"/>
                    </a:schemeClr>
                  </a:glow>
                </a:effectLst>
              </a:rPr>
              <a:t>Navigating Requirements and What to do if you can’t meet them</a:t>
            </a:r>
          </a:p>
        </p:txBody>
      </p:sp>
      <p:sp>
        <p:nvSpPr>
          <p:cNvPr id="9" name="Rectangle 8"/>
          <p:cNvSpPr/>
          <p:nvPr/>
        </p:nvSpPr>
        <p:spPr>
          <a:xfrm>
            <a:off x="4379532" y="5336769"/>
            <a:ext cx="7077281" cy="1384995"/>
          </a:xfrm>
          <a:prstGeom prst="rect">
            <a:avLst/>
          </a:prstGeom>
          <a:noFill/>
        </p:spPr>
        <p:txBody>
          <a:bodyPr wrap="square" lIns="91440" tIns="45720" rIns="91440" bIns="45720">
            <a:spAutoFit/>
          </a:bodyPr>
          <a:lstStyle/>
          <a:p>
            <a:r>
              <a:rPr lang="en-US" sz="2800" dirty="0">
                <a:ln w="0"/>
                <a:solidFill>
                  <a:schemeClr val="bg1"/>
                </a:solidFill>
                <a:effectLst>
                  <a:outerShdw blurRad="38100" dist="25400" dir="5400000" algn="ctr" rotWithShape="0">
                    <a:srgbClr val="6E747A">
                      <a:alpha val="43000"/>
                    </a:srgbClr>
                  </a:outerShdw>
                </a:effectLst>
              </a:rPr>
              <a:t>Gwynne Kizer Mashon</a:t>
            </a:r>
          </a:p>
          <a:p>
            <a:r>
              <a:rPr lang="en-US" sz="2800" dirty="0">
                <a:ln w="0"/>
                <a:solidFill>
                  <a:schemeClr val="bg1"/>
                </a:solidFill>
                <a:effectLst>
                  <a:outerShdw blurRad="38100" dist="25400" dir="5400000" algn="ctr" rotWithShape="0">
                    <a:srgbClr val="6E747A">
                      <a:alpha val="43000"/>
                    </a:srgbClr>
                  </a:outerShdw>
                </a:effectLst>
              </a:rPr>
              <a:t>gmashon@legalaidchicago.org</a:t>
            </a:r>
          </a:p>
          <a:p>
            <a:r>
              <a:rPr lang="en-US" sz="2800" dirty="0">
                <a:ln w="0"/>
                <a:solidFill>
                  <a:schemeClr val="bg1"/>
                </a:solidFill>
                <a:effectLst>
                  <a:outerShdw blurRad="38100" dist="25400" dir="5400000" algn="ctr" rotWithShape="0">
                    <a:srgbClr val="6E747A">
                      <a:alpha val="43000"/>
                    </a:srgbClr>
                  </a:outerShdw>
                </a:effectLst>
              </a:rPr>
              <a:t>Last updated 04/03/2026</a:t>
            </a:r>
          </a:p>
        </p:txBody>
      </p:sp>
    </p:spTree>
    <p:extLst>
      <p:ext uri="{BB962C8B-B14F-4D97-AF65-F5344CB8AC3E}">
        <p14:creationId xmlns:p14="http://schemas.microsoft.com/office/powerpoint/2010/main" val="939048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49417-2D36-BE1F-3097-7ADADB26C890}"/>
              </a:ext>
            </a:extLst>
          </p:cNvPr>
          <p:cNvSpPr>
            <a:spLocks noGrp="1"/>
          </p:cNvSpPr>
          <p:nvPr>
            <p:ph type="title"/>
          </p:nvPr>
        </p:nvSpPr>
        <p:spPr>
          <a:xfrm>
            <a:off x="831850" y="262979"/>
            <a:ext cx="10515600" cy="2852737"/>
          </a:xfrm>
        </p:spPr>
        <p:txBody>
          <a:bodyPr/>
          <a:lstStyle/>
          <a:p>
            <a:r>
              <a:rPr lang="en-US" u="sng" dirty="0"/>
              <a:t>exemptions</a:t>
            </a:r>
          </a:p>
        </p:txBody>
      </p:sp>
      <p:sp>
        <p:nvSpPr>
          <p:cNvPr id="3" name="Text Placeholder 2">
            <a:extLst>
              <a:ext uri="{FF2B5EF4-FFF2-40B4-BE49-F238E27FC236}">
                <a16:creationId xmlns:a16="http://schemas.microsoft.com/office/drawing/2014/main" id="{8D4AC2BD-25C4-668B-5CAF-983B04A9C50C}"/>
              </a:ext>
            </a:extLst>
          </p:cNvPr>
          <p:cNvSpPr>
            <a:spLocks noGrp="1"/>
          </p:cNvSpPr>
          <p:nvPr>
            <p:ph type="body" idx="1"/>
          </p:nvPr>
        </p:nvSpPr>
        <p:spPr>
          <a:xfrm>
            <a:off x="1042050" y="3135310"/>
            <a:ext cx="10515600" cy="2604953"/>
          </a:xfrm>
        </p:spPr>
        <p:txBody>
          <a:bodyPr>
            <a:normAutofit lnSpcReduction="10000"/>
          </a:bodyPr>
          <a:lstStyle/>
          <a:p>
            <a:r>
              <a:rPr lang="en-US" dirty="0">
                <a:solidFill>
                  <a:srgbClr val="001E61"/>
                </a:solidFill>
              </a:rPr>
              <a:t>If you are “exempt”, that means SNAP Work requirements do not apply to you.</a:t>
            </a:r>
          </a:p>
          <a:p>
            <a:endParaRPr lang="en-US" dirty="0">
              <a:solidFill>
                <a:srgbClr val="001E61"/>
              </a:solidFill>
            </a:endParaRPr>
          </a:p>
          <a:p>
            <a:r>
              <a:rPr lang="en-US" b="1" dirty="0">
                <a:solidFill>
                  <a:srgbClr val="001E61"/>
                </a:solidFill>
              </a:rPr>
              <a:t>Many SNAP recipients who could be exempt still need to act!</a:t>
            </a:r>
          </a:p>
          <a:p>
            <a:pPr marL="342900" indent="-342900">
              <a:buFont typeface="Arial" panose="020B0604020202020204" pitchFamily="34" charset="0"/>
              <a:buChar char="•"/>
            </a:pPr>
            <a:r>
              <a:rPr lang="en-US" dirty="0">
                <a:solidFill>
                  <a:srgbClr val="001E61"/>
                </a:solidFill>
              </a:rPr>
              <a:t>Protects on-going benefits</a:t>
            </a:r>
          </a:p>
          <a:p>
            <a:pPr marL="342900" indent="-342900">
              <a:buFont typeface="Arial" panose="020B0604020202020204" pitchFamily="34" charset="0"/>
              <a:buChar char="•"/>
            </a:pPr>
            <a:r>
              <a:rPr lang="en-US" dirty="0">
                <a:solidFill>
                  <a:srgbClr val="001E61"/>
                </a:solidFill>
              </a:rPr>
              <a:t>Reduces reporting requirements</a:t>
            </a:r>
          </a:p>
          <a:p>
            <a:pPr marL="342900" indent="-342900">
              <a:buFont typeface="Arial" panose="020B0604020202020204" pitchFamily="34" charset="0"/>
              <a:buChar char="•"/>
            </a:pPr>
            <a:r>
              <a:rPr lang="en-US" dirty="0">
                <a:solidFill>
                  <a:srgbClr val="001E61"/>
                </a:solidFill>
              </a:rPr>
              <a:t>Reduces change of errors</a:t>
            </a:r>
          </a:p>
        </p:txBody>
      </p:sp>
      <p:sp>
        <p:nvSpPr>
          <p:cNvPr id="4" name="Rectangle 3">
            <a:extLst>
              <a:ext uri="{FF2B5EF4-FFF2-40B4-BE49-F238E27FC236}">
                <a16:creationId xmlns:a16="http://schemas.microsoft.com/office/drawing/2014/main" id="{002128F8-C9AF-E8A6-D169-211A8279DD09}"/>
              </a:ext>
            </a:extLst>
          </p:cNvPr>
          <p:cNvSpPr/>
          <p:nvPr/>
        </p:nvSpPr>
        <p:spPr>
          <a:xfrm>
            <a:off x="0" y="0"/>
            <a:ext cx="12192000" cy="206510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2613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B13D8-FD8F-EA1C-CF32-1963ADE6649E}"/>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3CF2EB65-741D-0FBB-07A4-D4599773C473}"/>
              </a:ext>
            </a:extLst>
          </p:cNvPr>
          <p:cNvSpPr txBox="1">
            <a:spLocks/>
          </p:cNvSpPr>
          <p:nvPr/>
        </p:nvSpPr>
        <p:spPr>
          <a:xfrm>
            <a:off x="571501" y="419978"/>
            <a:ext cx="11125199"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a:t>exemptions</a:t>
            </a:r>
          </a:p>
        </p:txBody>
      </p:sp>
      <p:sp>
        <p:nvSpPr>
          <p:cNvPr id="3" name="TextBox 2">
            <a:extLst>
              <a:ext uri="{FF2B5EF4-FFF2-40B4-BE49-F238E27FC236}">
                <a16:creationId xmlns:a16="http://schemas.microsoft.com/office/drawing/2014/main" id="{95334E8C-8956-A6E5-AD13-F4206070457E}"/>
              </a:ext>
            </a:extLst>
          </p:cNvPr>
          <p:cNvSpPr txBox="1"/>
          <p:nvPr/>
        </p:nvSpPr>
        <p:spPr>
          <a:xfrm>
            <a:off x="850604" y="1062676"/>
            <a:ext cx="11858631" cy="3693319"/>
          </a:xfrm>
          <a:prstGeom prst="rect">
            <a:avLst/>
          </a:prstGeom>
          <a:noFill/>
        </p:spPr>
        <p:txBody>
          <a:bodyPr wrap="square">
            <a:spAutoFit/>
          </a:bodyPr>
          <a:lstStyle/>
          <a:p>
            <a:endParaRPr lang="en-US" b="1" dirty="0">
              <a:solidFill>
                <a:srgbClr val="000000"/>
              </a:solidFill>
            </a:endParaRPr>
          </a:p>
          <a:p>
            <a:endParaRPr lang="en-US" b="1" dirty="0">
              <a:solidFill>
                <a:srgbClr val="000000"/>
              </a:solidFill>
            </a:endParaRPr>
          </a:p>
          <a:p>
            <a:r>
              <a:rPr lang="en-US" b="1" dirty="0">
                <a:solidFill>
                  <a:srgbClr val="000000"/>
                </a:solidFill>
              </a:rPr>
              <a:t>“Auto-exempt” = Exemptions DHS probably already knows:</a:t>
            </a:r>
          </a:p>
          <a:p>
            <a:endParaRPr lang="en-US" b="1" dirty="0">
              <a:solidFill>
                <a:srgbClr val="000000"/>
              </a:solidFill>
            </a:endParaRPr>
          </a:p>
          <a:p>
            <a:endParaRPr lang="en-US" b="1" dirty="0">
              <a:solidFill>
                <a:srgbClr val="000000"/>
              </a:solidFill>
            </a:endParaRPr>
          </a:p>
          <a:p>
            <a:endParaRPr lang="en-US" b="1" dirty="0">
              <a:solidFill>
                <a:srgbClr val="000000"/>
              </a:solidFill>
            </a:endParaRPr>
          </a:p>
          <a:p>
            <a:pPr marL="285750" indent="-285750">
              <a:buFont typeface="Arial" panose="020B0604020202020204" pitchFamily="34" charset="0"/>
              <a:buChar char="•"/>
            </a:pPr>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graphicFrame>
        <p:nvGraphicFramePr>
          <p:cNvPr id="2" name="Diagram 1">
            <a:extLst>
              <a:ext uri="{FF2B5EF4-FFF2-40B4-BE49-F238E27FC236}">
                <a16:creationId xmlns:a16="http://schemas.microsoft.com/office/drawing/2014/main" id="{71F30DC6-BB72-E0CB-0C40-4D4CE3203FF4}"/>
              </a:ext>
            </a:extLst>
          </p:cNvPr>
          <p:cNvGraphicFramePr/>
          <p:nvPr>
            <p:extLst>
              <p:ext uri="{D42A27DB-BD31-4B8C-83A1-F6EECF244321}">
                <p14:modId xmlns:p14="http://schemas.microsoft.com/office/powerpoint/2010/main" val="1719372230"/>
              </p:ext>
            </p:extLst>
          </p:nvPr>
        </p:nvGraphicFramePr>
        <p:xfrm>
          <a:off x="533400" y="2199406"/>
          <a:ext cx="11125199" cy="1963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Left Bracket 3">
            <a:extLst>
              <a:ext uri="{FF2B5EF4-FFF2-40B4-BE49-F238E27FC236}">
                <a16:creationId xmlns:a16="http://schemas.microsoft.com/office/drawing/2014/main" id="{A146752F-A2B1-20BE-2ED8-FD7E95C1FFEA}"/>
              </a:ext>
            </a:extLst>
          </p:cNvPr>
          <p:cNvSpPr/>
          <p:nvPr/>
        </p:nvSpPr>
        <p:spPr>
          <a:xfrm rot="16200000">
            <a:off x="3010394" y="2023380"/>
            <a:ext cx="457740" cy="5335521"/>
          </a:xfrm>
          <a:prstGeom prst="leftBracket">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ket 5">
            <a:extLst>
              <a:ext uri="{FF2B5EF4-FFF2-40B4-BE49-F238E27FC236}">
                <a16:creationId xmlns:a16="http://schemas.microsoft.com/office/drawing/2014/main" id="{E328EB48-302F-601A-3FE9-EC7185E43E46}"/>
              </a:ext>
            </a:extLst>
          </p:cNvPr>
          <p:cNvSpPr/>
          <p:nvPr/>
        </p:nvSpPr>
        <p:spPr>
          <a:xfrm rot="16200000">
            <a:off x="8761969" y="2009048"/>
            <a:ext cx="457740" cy="5335521"/>
          </a:xfrm>
          <a:prstGeom prst="leftBracket">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1F10416E-5EE6-F084-BC43-85520958B049}"/>
              </a:ext>
            </a:extLst>
          </p:cNvPr>
          <p:cNvSpPr txBox="1"/>
          <p:nvPr/>
        </p:nvSpPr>
        <p:spPr>
          <a:xfrm>
            <a:off x="2968997" y="5006050"/>
            <a:ext cx="540533" cy="369332"/>
          </a:xfrm>
          <a:prstGeom prst="rect">
            <a:avLst/>
          </a:prstGeom>
          <a:noFill/>
        </p:spPr>
        <p:txBody>
          <a:bodyPr wrap="none" rtlCol="0">
            <a:spAutoFit/>
          </a:bodyPr>
          <a:lstStyle/>
          <a:p>
            <a:r>
              <a:rPr lang="en-US" dirty="0"/>
              <a:t>Age</a:t>
            </a:r>
          </a:p>
        </p:txBody>
      </p:sp>
      <p:sp>
        <p:nvSpPr>
          <p:cNvPr id="8" name="TextBox 7">
            <a:extLst>
              <a:ext uri="{FF2B5EF4-FFF2-40B4-BE49-F238E27FC236}">
                <a16:creationId xmlns:a16="http://schemas.microsoft.com/office/drawing/2014/main" id="{25712574-F467-8FB3-3768-1834FD7DE43B}"/>
              </a:ext>
            </a:extLst>
          </p:cNvPr>
          <p:cNvSpPr txBox="1"/>
          <p:nvPr/>
        </p:nvSpPr>
        <p:spPr>
          <a:xfrm>
            <a:off x="8205207" y="5006050"/>
            <a:ext cx="1571264" cy="369332"/>
          </a:xfrm>
          <a:prstGeom prst="rect">
            <a:avLst/>
          </a:prstGeom>
          <a:noFill/>
        </p:spPr>
        <p:txBody>
          <a:bodyPr wrap="none" rtlCol="0">
            <a:spAutoFit/>
          </a:bodyPr>
          <a:lstStyle/>
          <a:p>
            <a:r>
              <a:rPr lang="en-US" dirty="0"/>
              <a:t>Other Benefits</a:t>
            </a:r>
          </a:p>
        </p:txBody>
      </p:sp>
    </p:spTree>
    <p:extLst>
      <p:ext uri="{BB962C8B-B14F-4D97-AF65-F5344CB8AC3E}">
        <p14:creationId xmlns:p14="http://schemas.microsoft.com/office/powerpoint/2010/main" val="2476459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6A0D0-D446-3808-B890-06B19D650050}"/>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DD5CDF62-614C-ECE3-2684-F6FDEEFB2A89}"/>
              </a:ext>
            </a:extLst>
          </p:cNvPr>
          <p:cNvSpPr txBox="1">
            <a:spLocks/>
          </p:cNvSpPr>
          <p:nvPr/>
        </p:nvSpPr>
        <p:spPr>
          <a:xfrm>
            <a:off x="571501" y="419978"/>
            <a:ext cx="11125199"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a:t>exemptions</a:t>
            </a:r>
          </a:p>
        </p:txBody>
      </p:sp>
      <p:grpSp>
        <p:nvGrpSpPr>
          <p:cNvPr id="11" name="Group 10">
            <a:extLst>
              <a:ext uri="{FF2B5EF4-FFF2-40B4-BE49-F238E27FC236}">
                <a16:creationId xmlns:a16="http://schemas.microsoft.com/office/drawing/2014/main" id="{21990E3F-AAB2-40CB-BEEE-6AB365B45BCB}"/>
              </a:ext>
            </a:extLst>
          </p:cNvPr>
          <p:cNvGrpSpPr/>
          <p:nvPr/>
        </p:nvGrpSpPr>
        <p:grpSpPr>
          <a:xfrm>
            <a:off x="8823161" y="440267"/>
            <a:ext cx="2738945" cy="1276742"/>
            <a:chOff x="4726527" y="5404304"/>
            <a:chExt cx="2738945" cy="1276742"/>
          </a:xfrm>
        </p:grpSpPr>
        <p:sp>
          <p:nvSpPr>
            <p:cNvPr id="10" name="Rectangle 9">
              <a:extLst>
                <a:ext uri="{FF2B5EF4-FFF2-40B4-BE49-F238E27FC236}">
                  <a16:creationId xmlns:a16="http://schemas.microsoft.com/office/drawing/2014/main" id="{C08F9F58-8701-2583-2098-2CFDA55CC04C}"/>
                </a:ext>
              </a:extLst>
            </p:cNvPr>
            <p:cNvSpPr/>
            <p:nvPr/>
          </p:nvSpPr>
          <p:spPr>
            <a:xfrm>
              <a:off x="4744720" y="5415280"/>
              <a:ext cx="2682240" cy="12344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F89A0C9F-575C-C8B0-9085-A387D4BD492E}"/>
                </a:ext>
              </a:extLst>
            </p:cNvPr>
            <p:cNvGrpSpPr/>
            <p:nvPr/>
          </p:nvGrpSpPr>
          <p:grpSpPr>
            <a:xfrm>
              <a:off x="4726527" y="5404304"/>
              <a:ext cx="2738945" cy="1276742"/>
              <a:chOff x="9204960" y="419978"/>
              <a:chExt cx="2738945" cy="1276742"/>
            </a:xfrm>
          </p:grpSpPr>
          <p:sp>
            <p:nvSpPr>
              <p:cNvPr id="4" name="TextBox 3">
                <a:extLst>
                  <a:ext uri="{FF2B5EF4-FFF2-40B4-BE49-F238E27FC236}">
                    <a16:creationId xmlns:a16="http://schemas.microsoft.com/office/drawing/2014/main" id="{D878A739-F90F-4B24-BB85-D163A1019EF8}"/>
                  </a:ext>
                </a:extLst>
              </p:cNvPr>
              <p:cNvSpPr txBox="1"/>
              <p:nvPr/>
            </p:nvSpPr>
            <p:spPr>
              <a:xfrm>
                <a:off x="10260136" y="579438"/>
                <a:ext cx="1535714" cy="1015663"/>
              </a:xfrm>
              <a:prstGeom prst="rect">
                <a:avLst/>
              </a:prstGeom>
              <a:noFill/>
            </p:spPr>
            <p:txBody>
              <a:bodyPr wrap="square">
                <a:spAutoFit/>
              </a:bodyPr>
              <a:lstStyle/>
              <a:p>
                <a:pPr algn="ctr"/>
                <a:r>
                  <a:rPr lang="en-US" sz="1200" dirty="0">
                    <a:solidFill>
                      <a:srgbClr val="FF0000"/>
                    </a:solidFill>
                  </a:rPr>
                  <a:t>People in these categories need to tell DHS that they fit into these categories.</a:t>
                </a:r>
              </a:p>
            </p:txBody>
          </p:sp>
          <p:pic>
            <p:nvPicPr>
              <p:cNvPr id="7" name="Picture 6" descr="A red bell with a exclamation mark on it&#10;&#10;AI-generated content may be incorrect.">
                <a:extLst>
                  <a:ext uri="{FF2B5EF4-FFF2-40B4-BE49-F238E27FC236}">
                    <a16:creationId xmlns:a16="http://schemas.microsoft.com/office/drawing/2014/main" id="{CC07A097-6279-E506-F749-53514BE9AA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7207" y="579816"/>
                <a:ext cx="942929" cy="942929"/>
              </a:xfrm>
              <a:prstGeom prst="rect">
                <a:avLst/>
              </a:prstGeom>
            </p:spPr>
          </p:pic>
          <p:sp>
            <p:nvSpPr>
              <p:cNvPr id="8" name="Rectangle 7">
                <a:extLst>
                  <a:ext uri="{FF2B5EF4-FFF2-40B4-BE49-F238E27FC236}">
                    <a16:creationId xmlns:a16="http://schemas.microsoft.com/office/drawing/2014/main" id="{8BAA52AA-BBA1-EE93-0A80-B73672D61F61}"/>
                  </a:ext>
                </a:extLst>
              </p:cNvPr>
              <p:cNvSpPr/>
              <p:nvPr/>
            </p:nvSpPr>
            <p:spPr>
              <a:xfrm>
                <a:off x="9204960" y="419978"/>
                <a:ext cx="2738945" cy="1276742"/>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aphicFrame>
        <p:nvGraphicFramePr>
          <p:cNvPr id="2" name="Diagram 1">
            <a:extLst>
              <a:ext uri="{FF2B5EF4-FFF2-40B4-BE49-F238E27FC236}">
                <a16:creationId xmlns:a16="http://schemas.microsoft.com/office/drawing/2014/main" id="{F7CD013C-EE33-FAA2-4C30-609A73061848}"/>
              </a:ext>
            </a:extLst>
          </p:cNvPr>
          <p:cNvGraphicFramePr/>
          <p:nvPr>
            <p:extLst>
              <p:ext uri="{D42A27DB-BD31-4B8C-83A1-F6EECF244321}">
                <p14:modId xmlns:p14="http://schemas.microsoft.com/office/powerpoint/2010/main" val="1507037507"/>
              </p:ext>
            </p:extLst>
          </p:nvPr>
        </p:nvGraphicFramePr>
        <p:xfrm>
          <a:off x="-1973681" y="2751051"/>
          <a:ext cx="10675893" cy="182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a:extLst>
              <a:ext uri="{FF2B5EF4-FFF2-40B4-BE49-F238E27FC236}">
                <a16:creationId xmlns:a16="http://schemas.microsoft.com/office/drawing/2014/main" id="{E762C65F-B732-BB95-5C0D-5923EEBB5DDB}"/>
              </a:ext>
            </a:extLst>
          </p:cNvPr>
          <p:cNvSpPr txBox="1"/>
          <p:nvPr/>
        </p:nvSpPr>
        <p:spPr>
          <a:xfrm>
            <a:off x="495300" y="1590377"/>
            <a:ext cx="8327861" cy="369332"/>
          </a:xfrm>
          <a:prstGeom prst="rect">
            <a:avLst/>
          </a:prstGeom>
          <a:noFill/>
        </p:spPr>
        <p:txBody>
          <a:bodyPr wrap="square">
            <a:spAutoFit/>
          </a:bodyPr>
          <a:lstStyle/>
          <a:p>
            <a:r>
              <a:rPr lang="en-US" b="1" dirty="0">
                <a:solidFill>
                  <a:srgbClr val="000000"/>
                </a:solidFill>
              </a:rPr>
              <a:t>Exemptions IDHS </a:t>
            </a:r>
            <a:r>
              <a:rPr lang="en-US" b="1" i="1" dirty="0">
                <a:solidFill>
                  <a:srgbClr val="000000"/>
                </a:solidFill>
              </a:rPr>
              <a:t>only </a:t>
            </a:r>
            <a:r>
              <a:rPr lang="en-US" b="1" dirty="0">
                <a:solidFill>
                  <a:srgbClr val="000000"/>
                </a:solidFill>
              </a:rPr>
              <a:t>knows about if you have told them:</a:t>
            </a:r>
            <a:endParaRPr lang="en-US" dirty="0">
              <a:solidFill>
                <a:srgbClr val="000000"/>
              </a:solidFill>
            </a:endParaRPr>
          </a:p>
        </p:txBody>
      </p:sp>
      <p:graphicFrame>
        <p:nvGraphicFramePr>
          <p:cNvPr id="13" name="Diagram 12">
            <a:extLst>
              <a:ext uri="{FF2B5EF4-FFF2-40B4-BE49-F238E27FC236}">
                <a16:creationId xmlns:a16="http://schemas.microsoft.com/office/drawing/2014/main" id="{A3417516-4B4F-F57F-B29D-F11F3BBA9D4C}"/>
              </a:ext>
            </a:extLst>
          </p:cNvPr>
          <p:cNvGraphicFramePr/>
          <p:nvPr>
            <p:extLst>
              <p:ext uri="{D42A27DB-BD31-4B8C-83A1-F6EECF244321}">
                <p14:modId xmlns:p14="http://schemas.microsoft.com/office/powerpoint/2010/main" val="1095378111"/>
              </p:ext>
            </p:extLst>
          </p:nvPr>
        </p:nvGraphicFramePr>
        <p:xfrm>
          <a:off x="4438706" y="2751051"/>
          <a:ext cx="9567454" cy="18288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735909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85ECA-0D5B-053A-1685-34A4760B3704}"/>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C766CB54-8229-D117-010A-C1ADED1653F4}"/>
              </a:ext>
            </a:extLst>
          </p:cNvPr>
          <p:cNvSpPr txBox="1">
            <a:spLocks/>
          </p:cNvSpPr>
          <p:nvPr/>
        </p:nvSpPr>
        <p:spPr>
          <a:xfrm>
            <a:off x="571501" y="419978"/>
            <a:ext cx="11125199"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a:t>exemptions</a:t>
            </a:r>
          </a:p>
        </p:txBody>
      </p:sp>
      <p:sp>
        <p:nvSpPr>
          <p:cNvPr id="12" name="TextBox 11">
            <a:extLst>
              <a:ext uri="{FF2B5EF4-FFF2-40B4-BE49-F238E27FC236}">
                <a16:creationId xmlns:a16="http://schemas.microsoft.com/office/drawing/2014/main" id="{567C79A9-1152-7287-DCD4-CDBFD5FF3558}"/>
              </a:ext>
            </a:extLst>
          </p:cNvPr>
          <p:cNvSpPr txBox="1"/>
          <p:nvPr/>
        </p:nvSpPr>
        <p:spPr>
          <a:xfrm>
            <a:off x="513493" y="1160524"/>
            <a:ext cx="8327861" cy="369332"/>
          </a:xfrm>
          <a:prstGeom prst="rect">
            <a:avLst/>
          </a:prstGeom>
          <a:noFill/>
        </p:spPr>
        <p:txBody>
          <a:bodyPr wrap="square">
            <a:spAutoFit/>
          </a:bodyPr>
          <a:lstStyle/>
          <a:p>
            <a:r>
              <a:rPr lang="en-US" b="1" dirty="0">
                <a:solidFill>
                  <a:srgbClr val="000000"/>
                </a:solidFill>
              </a:rPr>
              <a:t>Exemptions IDHS </a:t>
            </a:r>
            <a:r>
              <a:rPr lang="en-US" b="1" i="1" dirty="0">
                <a:solidFill>
                  <a:srgbClr val="000000"/>
                </a:solidFill>
              </a:rPr>
              <a:t>only </a:t>
            </a:r>
            <a:r>
              <a:rPr lang="en-US" b="1" dirty="0">
                <a:solidFill>
                  <a:srgbClr val="000000"/>
                </a:solidFill>
              </a:rPr>
              <a:t>knows about if you have told them:</a:t>
            </a:r>
            <a:endParaRPr lang="en-US" dirty="0">
              <a:solidFill>
                <a:srgbClr val="000000"/>
              </a:solidFill>
            </a:endParaRPr>
          </a:p>
        </p:txBody>
      </p:sp>
      <p:grpSp>
        <p:nvGrpSpPr>
          <p:cNvPr id="6" name="Group 5">
            <a:extLst>
              <a:ext uri="{FF2B5EF4-FFF2-40B4-BE49-F238E27FC236}">
                <a16:creationId xmlns:a16="http://schemas.microsoft.com/office/drawing/2014/main" id="{A9122027-3A0F-E05B-9B5D-5B069B87E9C9}"/>
              </a:ext>
            </a:extLst>
          </p:cNvPr>
          <p:cNvGrpSpPr/>
          <p:nvPr/>
        </p:nvGrpSpPr>
        <p:grpSpPr>
          <a:xfrm>
            <a:off x="706920" y="1786149"/>
            <a:ext cx="3657600" cy="3807696"/>
            <a:chOff x="517256" y="1782429"/>
            <a:chExt cx="3657600" cy="3807696"/>
          </a:xfrm>
        </p:grpSpPr>
        <p:graphicFrame>
          <p:nvGraphicFramePr>
            <p:cNvPr id="19" name="Diagram 18">
              <a:extLst>
                <a:ext uri="{FF2B5EF4-FFF2-40B4-BE49-F238E27FC236}">
                  <a16:creationId xmlns:a16="http://schemas.microsoft.com/office/drawing/2014/main" id="{BB83B3D7-A92D-9972-A243-CEC6775886FA}"/>
                </a:ext>
              </a:extLst>
            </p:cNvPr>
            <p:cNvGraphicFramePr/>
            <p:nvPr>
              <p:extLst>
                <p:ext uri="{D42A27DB-BD31-4B8C-83A1-F6EECF244321}">
                  <p14:modId xmlns:p14="http://schemas.microsoft.com/office/powerpoint/2010/main" val="1201872398"/>
                </p:ext>
              </p:extLst>
            </p:nvPr>
          </p:nvGraphicFramePr>
          <p:xfrm>
            <a:off x="517256" y="1782429"/>
            <a:ext cx="3657600" cy="18294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Rectangle 19">
              <a:extLst>
                <a:ext uri="{FF2B5EF4-FFF2-40B4-BE49-F238E27FC236}">
                  <a16:creationId xmlns:a16="http://schemas.microsoft.com/office/drawing/2014/main" id="{42108196-DFC3-FDD0-FCDA-70A6D320D18A}"/>
                </a:ext>
              </a:extLst>
            </p:cNvPr>
            <p:cNvSpPr/>
            <p:nvPr/>
          </p:nvSpPr>
          <p:spPr>
            <a:xfrm>
              <a:off x="759572" y="3628595"/>
              <a:ext cx="3172968" cy="19615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Mental/Physical/Cognitive Conditions do not need be so severe they meet SSA’s definition of “disability”</a:t>
              </a:r>
            </a:p>
            <a:p>
              <a:pPr algn="ctr"/>
              <a:endParaRPr lang="en-US" sz="1400" dirty="0">
                <a:solidFill>
                  <a:schemeClr val="bg1"/>
                </a:solidFill>
              </a:endParaRPr>
            </a:p>
            <a:p>
              <a:pPr algn="ctr"/>
              <a:r>
                <a:rPr lang="en-US" sz="1400" dirty="0">
                  <a:solidFill>
                    <a:schemeClr val="bg1"/>
                  </a:solidFill>
                </a:rPr>
                <a:t>Includes temporary conditions</a:t>
              </a:r>
            </a:p>
            <a:p>
              <a:pPr algn="ctr"/>
              <a:endParaRPr lang="en-US" sz="1400" dirty="0">
                <a:solidFill>
                  <a:schemeClr val="bg1"/>
                </a:solidFill>
              </a:endParaRPr>
            </a:p>
            <a:p>
              <a:pPr algn="ctr"/>
              <a:r>
                <a:rPr lang="en-US" sz="1400" dirty="0">
                  <a:solidFill>
                    <a:schemeClr val="bg1"/>
                  </a:solidFill>
                </a:rPr>
                <a:t>Could include need to engage in Domestic Violence or Homeless Services because of conditions</a:t>
              </a:r>
            </a:p>
          </p:txBody>
        </p:sp>
      </p:grpSp>
      <p:grpSp>
        <p:nvGrpSpPr>
          <p:cNvPr id="13" name="Group 12">
            <a:extLst>
              <a:ext uri="{FF2B5EF4-FFF2-40B4-BE49-F238E27FC236}">
                <a16:creationId xmlns:a16="http://schemas.microsoft.com/office/drawing/2014/main" id="{9F68B462-3A18-B7B2-B623-9A96F9D8B0DE}"/>
              </a:ext>
            </a:extLst>
          </p:cNvPr>
          <p:cNvGrpSpPr/>
          <p:nvPr/>
        </p:nvGrpSpPr>
        <p:grpSpPr>
          <a:xfrm>
            <a:off x="7903679" y="1786149"/>
            <a:ext cx="3657600" cy="3807696"/>
            <a:chOff x="7714015" y="1782429"/>
            <a:chExt cx="3657600" cy="3807696"/>
          </a:xfrm>
        </p:grpSpPr>
        <p:graphicFrame>
          <p:nvGraphicFramePr>
            <p:cNvPr id="17" name="Diagram 16">
              <a:extLst>
                <a:ext uri="{FF2B5EF4-FFF2-40B4-BE49-F238E27FC236}">
                  <a16:creationId xmlns:a16="http://schemas.microsoft.com/office/drawing/2014/main" id="{4C9964EC-63F2-3F1E-C58D-264B18959D08}"/>
                </a:ext>
              </a:extLst>
            </p:cNvPr>
            <p:cNvGraphicFramePr/>
            <p:nvPr>
              <p:extLst>
                <p:ext uri="{D42A27DB-BD31-4B8C-83A1-F6EECF244321}">
                  <p14:modId xmlns:p14="http://schemas.microsoft.com/office/powerpoint/2010/main" val="16531965"/>
                </p:ext>
              </p:extLst>
            </p:nvPr>
          </p:nvGraphicFramePr>
          <p:xfrm>
            <a:off x="7714015" y="1782429"/>
            <a:ext cx="3657600" cy="18294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8" name="Rectangle 17">
              <a:extLst>
                <a:ext uri="{FF2B5EF4-FFF2-40B4-BE49-F238E27FC236}">
                  <a16:creationId xmlns:a16="http://schemas.microsoft.com/office/drawing/2014/main" id="{F23EC337-B49C-A538-F61C-317711D19684}"/>
                </a:ext>
              </a:extLst>
            </p:cNvPr>
            <p:cNvSpPr/>
            <p:nvPr/>
          </p:nvSpPr>
          <p:spPr>
            <a:xfrm>
              <a:off x="7955894" y="3628595"/>
              <a:ext cx="3173842" cy="19615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Note that this is an exemption!</a:t>
              </a:r>
            </a:p>
            <a:p>
              <a:pPr algn="ctr"/>
              <a:endParaRPr lang="en-US" sz="1400" dirty="0">
                <a:solidFill>
                  <a:schemeClr val="bg1"/>
                </a:solidFill>
              </a:endParaRPr>
            </a:p>
            <a:p>
              <a:pPr algn="ctr"/>
              <a:r>
                <a:rPr lang="en-US" sz="1400" dirty="0">
                  <a:solidFill>
                    <a:schemeClr val="bg1"/>
                  </a:solidFill>
                </a:rPr>
                <a:t>If an individual has more than $935/month gross income reported to DHS, they do not have to engage in work activity 80 hours per month to keep SNAP benefits.</a:t>
              </a:r>
            </a:p>
          </p:txBody>
        </p:sp>
      </p:grpSp>
      <p:grpSp>
        <p:nvGrpSpPr>
          <p:cNvPr id="14" name="Group 13">
            <a:extLst>
              <a:ext uri="{FF2B5EF4-FFF2-40B4-BE49-F238E27FC236}">
                <a16:creationId xmlns:a16="http://schemas.microsoft.com/office/drawing/2014/main" id="{030C88D0-DBA6-9546-5102-9AFB571AA4F5}"/>
              </a:ext>
            </a:extLst>
          </p:cNvPr>
          <p:cNvGrpSpPr/>
          <p:nvPr/>
        </p:nvGrpSpPr>
        <p:grpSpPr>
          <a:xfrm>
            <a:off x="4305300" y="1786149"/>
            <a:ext cx="3657600" cy="3807696"/>
            <a:chOff x="4081055" y="1782429"/>
            <a:chExt cx="3657600" cy="3807696"/>
          </a:xfrm>
        </p:grpSpPr>
        <p:sp>
          <p:nvSpPr>
            <p:cNvPr id="15" name="Rectangle 14">
              <a:extLst>
                <a:ext uri="{FF2B5EF4-FFF2-40B4-BE49-F238E27FC236}">
                  <a16:creationId xmlns:a16="http://schemas.microsoft.com/office/drawing/2014/main" id="{6892B07F-DB99-8AA2-5F1B-1EE6F376636E}"/>
                </a:ext>
              </a:extLst>
            </p:cNvPr>
            <p:cNvSpPr/>
            <p:nvPr/>
          </p:nvSpPr>
          <p:spPr>
            <a:xfrm>
              <a:off x="4323371" y="3628595"/>
              <a:ext cx="3172968" cy="19615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Generally, people enrolled in college at least half time are not eligible for SNAP. There are exceptions to this general role – e.g. engaged in work study, taking care of a small child, meeting a separate work requirement. See PM 03-04-03.</a:t>
              </a:r>
            </a:p>
          </p:txBody>
        </p:sp>
        <p:graphicFrame>
          <p:nvGraphicFramePr>
            <p:cNvPr id="16" name="Diagram 15">
              <a:extLst>
                <a:ext uri="{FF2B5EF4-FFF2-40B4-BE49-F238E27FC236}">
                  <a16:creationId xmlns:a16="http://schemas.microsoft.com/office/drawing/2014/main" id="{D1A51E63-78C5-EE41-A020-1C1EE4233DB0}"/>
                </a:ext>
              </a:extLst>
            </p:cNvPr>
            <p:cNvGraphicFramePr/>
            <p:nvPr>
              <p:extLst>
                <p:ext uri="{D42A27DB-BD31-4B8C-83A1-F6EECF244321}">
                  <p14:modId xmlns:p14="http://schemas.microsoft.com/office/powerpoint/2010/main" val="3606471901"/>
                </p:ext>
              </p:extLst>
            </p:nvPr>
          </p:nvGraphicFramePr>
          <p:xfrm>
            <a:off x="4081055" y="1782429"/>
            <a:ext cx="3657600" cy="182941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grpSp>
        <p:nvGrpSpPr>
          <p:cNvPr id="21" name="Group 20">
            <a:extLst>
              <a:ext uri="{FF2B5EF4-FFF2-40B4-BE49-F238E27FC236}">
                <a16:creationId xmlns:a16="http://schemas.microsoft.com/office/drawing/2014/main" id="{FF57F4B3-92C5-8829-D035-21E5B63B817B}"/>
              </a:ext>
            </a:extLst>
          </p:cNvPr>
          <p:cNvGrpSpPr/>
          <p:nvPr/>
        </p:nvGrpSpPr>
        <p:grpSpPr>
          <a:xfrm>
            <a:off x="8823161" y="440267"/>
            <a:ext cx="2738945" cy="1276742"/>
            <a:chOff x="4726527" y="5404304"/>
            <a:chExt cx="2738945" cy="1276742"/>
          </a:xfrm>
        </p:grpSpPr>
        <p:sp>
          <p:nvSpPr>
            <p:cNvPr id="22" name="Rectangle 21">
              <a:extLst>
                <a:ext uri="{FF2B5EF4-FFF2-40B4-BE49-F238E27FC236}">
                  <a16:creationId xmlns:a16="http://schemas.microsoft.com/office/drawing/2014/main" id="{B136F669-7D89-452B-0371-16E96E60472E}"/>
                </a:ext>
              </a:extLst>
            </p:cNvPr>
            <p:cNvSpPr/>
            <p:nvPr/>
          </p:nvSpPr>
          <p:spPr>
            <a:xfrm>
              <a:off x="4744720" y="5415280"/>
              <a:ext cx="2682240" cy="12344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49285765-9B0C-B523-5DFA-36FFE39E6C63}"/>
                </a:ext>
              </a:extLst>
            </p:cNvPr>
            <p:cNvGrpSpPr/>
            <p:nvPr/>
          </p:nvGrpSpPr>
          <p:grpSpPr>
            <a:xfrm>
              <a:off x="4726527" y="5404304"/>
              <a:ext cx="2738945" cy="1276742"/>
              <a:chOff x="9204960" y="419978"/>
              <a:chExt cx="2738945" cy="1276742"/>
            </a:xfrm>
          </p:grpSpPr>
          <p:sp>
            <p:nvSpPr>
              <p:cNvPr id="24" name="TextBox 23">
                <a:extLst>
                  <a:ext uri="{FF2B5EF4-FFF2-40B4-BE49-F238E27FC236}">
                    <a16:creationId xmlns:a16="http://schemas.microsoft.com/office/drawing/2014/main" id="{BF6200D1-4819-0190-ED4F-1898620B1EEF}"/>
                  </a:ext>
                </a:extLst>
              </p:cNvPr>
              <p:cNvSpPr txBox="1"/>
              <p:nvPr/>
            </p:nvSpPr>
            <p:spPr>
              <a:xfrm>
                <a:off x="10260136" y="579438"/>
                <a:ext cx="1535714" cy="1015663"/>
              </a:xfrm>
              <a:prstGeom prst="rect">
                <a:avLst/>
              </a:prstGeom>
              <a:noFill/>
            </p:spPr>
            <p:txBody>
              <a:bodyPr wrap="square">
                <a:spAutoFit/>
              </a:bodyPr>
              <a:lstStyle/>
              <a:p>
                <a:pPr algn="ctr"/>
                <a:r>
                  <a:rPr lang="en-US" sz="1200" dirty="0">
                    <a:solidFill>
                      <a:srgbClr val="FF0000"/>
                    </a:solidFill>
                  </a:rPr>
                  <a:t>People in these categories need to tell DHS that they fit into these categories.</a:t>
                </a:r>
              </a:p>
            </p:txBody>
          </p:sp>
          <p:pic>
            <p:nvPicPr>
              <p:cNvPr id="25" name="Picture 24" descr="A red bell with a exclamation mark on it&#10;&#10;AI-generated content may be incorrect.">
                <a:extLst>
                  <a:ext uri="{FF2B5EF4-FFF2-40B4-BE49-F238E27FC236}">
                    <a16:creationId xmlns:a16="http://schemas.microsoft.com/office/drawing/2014/main" id="{23D55AAC-5550-768D-7098-47BE7898D578}"/>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317207" y="579816"/>
                <a:ext cx="942929" cy="942929"/>
              </a:xfrm>
              <a:prstGeom prst="rect">
                <a:avLst/>
              </a:prstGeom>
            </p:spPr>
          </p:pic>
          <p:sp>
            <p:nvSpPr>
              <p:cNvPr id="26" name="Rectangle 25">
                <a:extLst>
                  <a:ext uri="{FF2B5EF4-FFF2-40B4-BE49-F238E27FC236}">
                    <a16:creationId xmlns:a16="http://schemas.microsoft.com/office/drawing/2014/main" id="{C393E4F2-8FE4-4B6F-045D-3D8C9CD02D04}"/>
                  </a:ext>
                </a:extLst>
              </p:cNvPr>
              <p:cNvSpPr/>
              <p:nvPr/>
            </p:nvSpPr>
            <p:spPr>
              <a:xfrm>
                <a:off x="9204960" y="419978"/>
                <a:ext cx="2738945" cy="1276742"/>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7960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E38BE-288F-4E57-3F67-E25B24BF51BC}"/>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D6A2556F-FC04-6D64-7512-4E3D1FD96E00}"/>
              </a:ext>
            </a:extLst>
          </p:cNvPr>
          <p:cNvSpPr txBox="1">
            <a:spLocks/>
          </p:cNvSpPr>
          <p:nvPr/>
        </p:nvSpPr>
        <p:spPr>
          <a:xfrm>
            <a:off x="571501" y="419978"/>
            <a:ext cx="11125199"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a:t>exemptions</a:t>
            </a:r>
          </a:p>
        </p:txBody>
      </p:sp>
      <p:sp>
        <p:nvSpPr>
          <p:cNvPr id="3" name="TextBox 2">
            <a:extLst>
              <a:ext uri="{FF2B5EF4-FFF2-40B4-BE49-F238E27FC236}">
                <a16:creationId xmlns:a16="http://schemas.microsoft.com/office/drawing/2014/main" id="{D3415D53-A092-0510-789A-628CAD14D457}"/>
              </a:ext>
            </a:extLst>
          </p:cNvPr>
          <p:cNvSpPr txBox="1"/>
          <p:nvPr/>
        </p:nvSpPr>
        <p:spPr>
          <a:xfrm>
            <a:off x="474981" y="1148241"/>
            <a:ext cx="8327861" cy="369332"/>
          </a:xfrm>
          <a:prstGeom prst="rect">
            <a:avLst/>
          </a:prstGeom>
          <a:noFill/>
        </p:spPr>
        <p:txBody>
          <a:bodyPr wrap="square">
            <a:spAutoFit/>
          </a:bodyPr>
          <a:lstStyle/>
          <a:p>
            <a:r>
              <a:rPr lang="en-US" b="1" dirty="0">
                <a:solidFill>
                  <a:srgbClr val="000000"/>
                </a:solidFill>
              </a:rPr>
              <a:t>Exemptions IDHS </a:t>
            </a:r>
            <a:r>
              <a:rPr lang="en-US" b="1" i="1" dirty="0">
                <a:solidFill>
                  <a:srgbClr val="000000"/>
                </a:solidFill>
              </a:rPr>
              <a:t>only </a:t>
            </a:r>
            <a:r>
              <a:rPr lang="en-US" b="1" dirty="0">
                <a:solidFill>
                  <a:srgbClr val="000000"/>
                </a:solidFill>
              </a:rPr>
              <a:t>knows about if you have told them:</a:t>
            </a:r>
            <a:endParaRPr lang="en-US" dirty="0">
              <a:solidFill>
                <a:srgbClr val="000000"/>
              </a:solidFill>
            </a:endParaRPr>
          </a:p>
        </p:txBody>
      </p:sp>
      <p:grpSp>
        <p:nvGrpSpPr>
          <p:cNvPr id="12" name="Group 11">
            <a:extLst>
              <a:ext uri="{FF2B5EF4-FFF2-40B4-BE49-F238E27FC236}">
                <a16:creationId xmlns:a16="http://schemas.microsoft.com/office/drawing/2014/main" id="{B5E5F7D4-0609-C6BB-EABC-F8CA33FD9A9E}"/>
              </a:ext>
            </a:extLst>
          </p:cNvPr>
          <p:cNvGrpSpPr/>
          <p:nvPr/>
        </p:nvGrpSpPr>
        <p:grpSpPr>
          <a:xfrm>
            <a:off x="8823161" y="440267"/>
            <a:ext cx="2738945" cy="1276742"/>
            <a:chOff x="4726527" y="5404304"/>
            <a:chExt cx="2738945" cy="1276742"/>
          </a:xfrm>
        </p:grpSpPr>
        <p:sp>
          <p:nvSpPr>
            <p:cNvPr id="13" name="Rectangle 12">
              <a:extLst>
                <a:ext uri="{FF2B5EF4-FFF2-40B4-BE49-F238E27FC236}">
                  <a16:creationId xmlns:a16="http://schemas.microsoft.com/office/drawing/2014/main" id="{FB79C8B0-98C3-936A-ECAC-6F9E0E546CBD}"/>
                </a:ext>
              </a:extLst>
            </p:cNvPr>
            <p:cNvSpPr/>
            <p:nvPr/>
          </p:nvSpPr>
          <p:spPr>
            <a:xfrm>
              <a:off x="4744720" y="5415280"/>
              <a:ext cx="2682240" cy="12344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AF26AC7-92E4-17AF-9AE6-F8EFE6F6CF45}"/>
                </a:ext>
              </a:extLst>
            </p:cNvPr>
            <p:cNvGrpSpPr/>
            <p:nvPr/>
          </p:nvGrpSpPr>
          <p:grpSpPr>
            <a:xfrm>
              <a:off x="4726527" y="5404304"/>
              <a:ext cx="2738945" cy="1276742"/>
              <a:chOff x="9204960" y="419978"/>
              <a:chExt cx="2738945" cy="1276742"/>
            </a:xfrm>
          </p:grpSpPr>
          <p:sp>
            <p:nvSpPr>
              <p:cNvPr id="15" name="TextBox 14">
                <a:extLst>
                  <a:ext uri="{FF2B5EF4-FFF2-40B4-BE49-F238E27FC236}">
                    <a16:creationId xmlns:a16="http://schemas.microsoft.com/office/drawing/2014/main" id="{0DC52AD6-3DB4-85C2-6EDC-5B91FC70D37D}"/>
                  </a:ext>
                </a:extLst>
              </p:cNvPr>
              <p:cNvSpPr txBox="1"/>
              <p:nvPr/>
            </p:nvSpPr>
            <p:spPr>
              <a:xfrm>
                <a:off x="10260136" y="579438"/>
                <a:ext cx="1535714" cy="1015663"/>
              </a:xfrm>
              <a:prstGeom prst="rect">
                <a:avLst/>
              </a:prstGeom>
              <a:noFill/>
            </p:spPr>
            <p:txBody>
              <a:bodyPr wrap="square">
                <a:spAutoFit/>
              </a:bodyPr>
              <a:lstStyle/>
              <a:p>
                <a:pPr algn="ctr"/>
                <a:r>
                  <a:rPr lang="en-US" sz="1200" dirty="0">
                    <a:solidFill>
                      <a:srgbClr val="FF0000"/>
                    </a:solidFill>
                  </a:rPr>
                  <a:t>People in these categories need to tell DHS that they fit into these categories.</a:t>
                </a:r>
              </a:p>
            </p:txBody>
          </p:sp>
          <p:pic>
            <p:nvPicPr>
              <p:cNvPr id="16" name="Picture 15" descr="A red bell with a exclamation mark on it&#10;&#10;AI-generated content may be incorrect.">
                <a:extLst>
                  <a:ext uri="{FF2B5EF4-FFF2-40B4-BE49-F238E27FC236}">
                    <a16:creationId xmlns:a16="http://schemas.microsoft.com/office/drawing/2014/main" id="{20F6DB06-1512-8D67-4661-52A5E5546B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7207" y="579816"/>
                <a:ext cx="942929" cy="942929"/>
              </a:xfrm>
              <a:prstGeom prst="rect">
                <a:avLst/>
              </a:prstGeom>
            </p:spPr>
          </p:pic>
          <p:sp>
            <p:nvSpPr>
              <p:cNvPr id="17" name="Rectangle 16">
                <a:extLst>
                  <a:ext uri="{FF2B5EF4-FFF2-40B4-BE49-F238E27FC236}">
                    <a16:creationId xmlns:a16="http://schemas.microsoft.com/office/drawing/2014/main" id="{0EED5D03-2A7E-8142-2A4B-EC7B86A2F755}"/>
                  </a:ext>
                </a:extLst>
              </p:cNvPr>
              <p:cNvSpPr/>
              <p:nvPr/>
            </p:nvSpPr>
            <p:spPr>
              <a:xfrm>
                <a:off x="9204960" y="419978"/>
                <a:ext cx="2738945" cy="1276742"/>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Rectangle 17">
            <a:extLst>
              <a:ext uri="{FF2B5EF4-FFF2-40B4-BE49-F238E27FC236}">
                <a16:creationId xmlns:a16="http://schemas.microsoft.com/office/drawing/2014/main" id="{B4AE6679-DDF4-4582-BE4F-299D17CE9A54}"/>
              </a:ext>
            </a:extLst>
          </p:cNvPr>
          <p:cNvSpPr/>
          <p:nvPr/>
        </p:nvSpPr>
        <p:spPr>
          <a:xfrm>
            <a:off x="5222059" y="1873770"/>
            <a:ext cx="4212169" cy="3811777"/>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n-US" altLang="en-US" u="sng" dirty="0">
                <a:solidFill>
                  <a:srgbClr val="000000"/>
                </a:solidFill>
                <a:latin typeface="Segoe UI" panose="020B0502040204020203" pitchFamily="34" charset="0"/>
                <a:cs typeface="Segoe UI" panose="020B0502040204020203" pitchFamily="34" charset="0"/>
              </a:rPr>
              <a:t>Homeless</a:t>
            </a:r>
          </a:p>
          <a:p>
            <a:pPr lvl="0" eaLnBrk="0" fontAlgn="base" hangingPunct="0">
              <a:spcBef>
                <a:spcPct val="0"/>
              </a:spcBef>
              <a:spcAft>
                <a:spcPct val="0"/>
              </a:spcAft>
            </a:pPr>
            <a:endParaRPr lang="en-US" altLang="en-US" sz="1400" dirty="0">
              <a:solidFill>
                <a:srgbClr val="000000"/>
              </a:solidFill>
              <a:latin typeface="Segoe UI" panose="020B0502040204020203" pitchFamily="34" charset="0"/>
              <a:cs typeface="Segoe UI" panose="020B0502040204020203" pitchFamily="34" charset="0"/>
            </a:endParaRPr>
          </a:p>
          <a:p>
            <a:pPr lvl="0" eaLnBrk="0" fontAlgn="base" hangingPunct="0">
              <a:spcBef>
                <a:spcPct val="0"/>
              </a:spcBef>
              <a:spcAft>
                <a:spcPct val="0"/>
              </a:spcAft>
            </a:pPr>
            <a:r>
              <a:rPr lang="en-US" altLang="en-US" sz="1400" dirty="0">
                <a:solidFill>
                  <a:srgbClr val="000000"/>
                </a:solidFill>
                <a:latin typeface="Segoe UI" panose="020B0502040204020203" pitchFamily="34" charset="0"/>
                <a:cs typeface="Segoe UI" panose="020B0502040204020203" pitchFamily="34" charset="0"/>
              </a:rPr>
              <a:t>Lacks a fixed and regular nighttime residence or if their main nighttime residence is:</a:t>
            </a:r>
          </a:p>
          <a:p>
            <a:pPr lvl="0" eaLnBrk="0" fontAlgn="base" hangingPunct="0">
              <a:spcBef>
                <a:spcPct val="0"/>
              </a:spcBef>
              <a:spcAft>
                <a:spcPct val="0"/>
              </a:spcAft>
            </a:pPr>
            <a:endParaRPr lang="en-US" altLang="en-US" sz="300" dirty="0">
              <a:solidFill>
                <a:srgbClr val="000000"/>
              </a:solidFill>
            </a:endParaRPr>
          </a:p>
          <a:p>
            <a:pPr lvl="0" eaLnBrk="0" fontAlgn="base" hangingPunct="0">
              <a:spcBef>
                <a:spcPct val="0"/>
              </a:spcBef>
              <a:spcAft>
                <a:spcPct val="0"/>
              </a:spcAft>
              <a:buFontTx/>
              <a:buChar char="•"/>
            </a:pPr>
            <a:r>
              <a:rPr lang="en-US" altLang="en-US" sz="1400" dirty="0">
                <a:solidFill>
                  <a:srgbClr val="000000"/>
                </a:solidFill>
                <a:latin typeface="Segoe UI" panose="020B0502040204020203" pitchFamily="34" charset="0"/>
                <a:cs typeface="Segoe UI" panose="020B0502040204020203" pitchFamily="34" charset="0"/>
              </a:rPr>
              <a:t>a supervised shelter that provides temporary accommodations; or</a:t>
            </a:r>
          </a:p>
          <a:p>
            <a:pPr lvl="0" eaLnBrk="0" fontAlgn="base" hangingPunct="0">
              <a:spcBef>
                <a:spcPct val="0"/>
              </a:spcBef>
              <a:spcAft>
                <a:spcPct val="0"/>
              </a:spcAft>
              <a:buFontTx/>
              <a:buChar char="•"/>
            </a:pPr>
            <a:endParaRPr lang="en-US" altLang="en-US" sz="300" dirty="0">
              <a:solidFill>
                <a:srgbClr val="000000"/>
              </a:solidFill>
              <a:latin typeface="Segoe UI" panose="020B0502040204020203" pitchFamily="34" charset="0"/>
              <a:cs typeface="Segoe UI" panose="020B0502040204020203" pitchFamily="34" charset="0"/>
            </a:endParaRPr>
          </a:p>
          <a:p>
            <a:pPr lvl="0" eaLnBrk="0" fontAlgn="base" hangingPunct="0">
              <a:spcBef>
                <a:spcPct val="0"/>
              </a:spcBef>
              <a:spcAft>
                <a:spcPct val="0"/>
              </a:spcAft>
              <a:buFontTx/>
              <a:buChar char="•"/>
            </a:pPr>
            <a:r>
              <a:rPr lang="en-US" altLang="en-US" sz="1400" dirty="0">
                <a:solidFill>
                  <a:srgbClr val="000000"/>
                </a:solidFill>
                <a:latin typeface="Segoe UI" panose="020B0502040204020203" pitchFamily="34" charset="0"/>
                <a:cs typeface="Segoe UI" panose="020B0502040204020203" pitchFamily="34" charset="0"/>
              </a:rPr>
              <a:t>a halfway house or similar facility that provides temporary residence for persons intended to be institutionalized; or</a:t>
            </a:r>
          </a:p>
          <a:p>
            <a:pPr lvl="0" eaLnBrk="0" fontAlgn="base" hangingPunct="0">
              <a:spcBef>
                <a:spcPct val="0"/>
              </a:spcBef>
              <a:spcAft>
                <a:spcPct val="0"/>
              </a:spcAft>
              <a:buFontTx/>
              <a:buChar char="•"/>
            </a:pPr>
            <a:endParaRPr lang="en-US" altLang="en-US" sz="300" dirty="0">
              <a:solidFill>
                <a:srgbClr val="000000"/>
              </a:solidFill>
              <a:latin typeface="Segoe UI" panose="020B0502040204020203" pitchFamily="34" charset="0"/>
              <a:cs typeface="Segoe UI" panose="020B0502040204020203" pitchFamily="34" charset="0"/>
            </a:endParaRPr>
          </a:p>
          <a:p>
            <a:pPr lvl="0" eaLnBrk="0" fontAlgn="base" hangingPunct="0">
              <a:spcBef>
                <a:spcPct val="0"/>
              </a:spcBef>
              <a:spcAft>
                <a:spcPct val="0"/>
              </a:spcAft>
              <a:buFontTx/>
              <a:buChar char="•"/>
            </a:pPr>
            <a:endParaRPr lang="en-US" altLang="en-US" sz="200" dirty="0">
              <a:solidFill>
                <a:srgbClr val="000000"/>
              </a:solidFill>
              <a:latin typeface="Segoe UI" panose="020B0502040204020203" pitchFamily="34" charset="0"/>
              <a:cs typeface="Segoe UI" panose="020B0502040204020203" pitchFamily="34" charset="0"/>
            </a:endParaRPr>
          </a:p>
          <a:p>
            <a:pPr lvl="0" eaLnBrk="0" fontAlgn="base" hangingPunct="0">
              <a:spcBef>
                <a:spcPct val="0"/>
              </a:spcBef>
              <a:spcAft>
                <a:spcPct val="0"/>
              </a:spcAft>
              <a:buFontTx/>
              <a:buChar char="•"/>
            </a:pPr>
            <a:r>
              <a:rPr lang="en-US" altLang="en-US" sz="1400" dirty="0">
                <a:solidFill>
                  <a:srgbClr val="000000"/>
                </a:solidFill>
                <a:latin typeface="Segoe UI" panose="020B0502040204020203" pitchFamily="34" charset="0"/>
                <a:cs typeface="Segoe UI" panose="020B0502040204020203" pitchFamily="34" charset="0"/>
              </a:rPr>
              <a:t>a place not normally recognized as a place to sleep (a hallway, bus station, library, car, etc.); or</a:t>
            </a:r>
          </a:p>
          <a:p>
            <a:pPr lvl="0" eaLnBrk="0" fontAlgn="base" hangingPunct="0">
              <a:spcBef>
                <a:spcPct val="0"/>
              </a:spcBef>
              <a:spcAft>
                <a:spcPct val="0"/>
              </a:spcAft>
              <a:buFontTx/>
              <a:buChar char="•"/>
            </a:pPr>
            <a:endParaRPr lang="en-US" altLang="en-US" sz="300" dirty="0">
              <a:solidFill>
                <a:srgbClr val="000000"/>
              </a:solidFill>
              <a:latin typeface="Segoe UI" panose="020B0502040204020203" pitchFamily="34" charset="0"/>
              <a:cs typeface="Segoe UI" panose="020B0502040204020203" pitchFamily="34" charset="0"/>
            </a:endParaRPr>
          </a:p>
          <a:p>
            <a:pPr lvl="0" eaLnBrk="0" fontAlgn="base" hangingPunct="0">
              <a:spcBef>
                <a:spcPct val="0"/>
              </a:spcBef>
              <a:spcAft>
                <a:spcPct val="0"/>
              </a:spcAft>
              <a:buFontTx/>
              <a:buChar char="•"/>
            </a:pPr>
            <a:r>
              <a:rPr lang="en-US" altLang="en-US" sz="1400" dirty="0">
                <a:solidFill>
                  <a:srgbClr val="000000"/>
                </a:solidFill>
                <a:latin typeface="Segoe UI" panose="020B0502040204020203" pitchFamily="34" charset="0"/>
                <a:cs typeface="Segoe UI" panose="020B0502040204020203" pitchFamily="34" charset="0"/>
              </a:rPr>
              <a:t>a temporary stay in the residence of another person. Persons are considered homeless for no more than 90 days when they are residing temporarily in the home of another person.</a:t>
            </a:r>
            <a:endParaRPr lang="en-US" sz="1400" dirty="0">
              <a:solidFill>
                <a:srgbClr val="000000"/>
              </a:solidFill>
            </a:endParaRPr>
          </a:p>
        </p:txBody>
      </p:sp>
      <p:grpSp>
        <p:nvGrpSpPr>
          <p:cNvPr id="19" name="Group 18">
            <a:extLst>
              <a:ext uri="{FF2B5EF4-FFF2-40B4-BE49-F238E27FC236}">
                <a16:creationId xmlns:a16="http://schemas.microsoft.com/office/drawing/2014/main" id="{A25A3074-724A-1564-4EBF-129F5CC6852D}"/>
              </a:ext>
            </a:extLst>
          </p:cNvPr>
          <p:cNvGrpSpPr/>
          <p:nvPr/>
        </p:nvGrpSpPr>
        <p:grpSpPr>
          <a:xfrm>
            <a:off x="316195" y="1631639"/>
            <a:ext cx="4598771" cy="4028623"/>
            <a:chOff x="312829" y="1503438"/>
            <a:chExt cx="4598771" cy="4028623"/>
          </a:xfrm>
        </p:grpSpPr>
        <p:graphicFrame>
          <p:nvGraphicFramePr>
            <p:cNvPr id="20" name="Diagram 19">
              <a:extLst>
                <a:ext uri="{FF2B5EF4-FFF2-40B4-BE49-F238E27FC236}">
                  <a16:creationId xmlns:a16="http://schemas.microsoft.com/office/drawing/2014/main" id="{A38B55B3-96CB-11AB-DB5A-C189AD79FEC5}"/>
                </a:ext>
              </a:extLst>
            </p:cNvPr>
            <p:cNvGraphicFramePr/>
            <p:nvPr/>
          </p:nvGraphicFramePr>
          <p:xfrm>
            <a:off x="312829" y="1503438"/>
            <a:ext cx="4598771" cy="18294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1" name="Rectangle 20">
              <a:extLst>
                <a:ext uri="{FF2B5EF4-FFF2-40B4-BE49-F238E27FC236}">
                  <a16:creationId xmlns:a16="http://schemas.microsoft.com/office/drawing/2014/main" id="{D80820AA-FC77-2D7F-5FFD-A71DF9E9FA55}"/>
                </a:ext>
              </a:extLst>
            </p:cNvPr>
            <p:cNvSpPr/>
            <p:nvPr/>
          </p:nvSpPr>
          <p:spPr>
            <a:xfrm>
              <a:off x="326214" y="3038248"/>
              <a:ext cx="4572000" cy="24938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n-US" altLang="en-US" sz="500" dirty="0">
                  <a:solidFill>
                    <a:schemeClr val="bg1"/>
                  </a:solidFill>
                  <a:latin typeface="Segoe UI" panose="020B0502040204020203" pitchFamily="34" charset="0"/>
                  <a:cs typeface="Segoe UI" panose="020B0502040204020203" pitchFamily="34" charset="0"/>
                </a:rPr>
                <a:t>  </a:t>
              </a:r>
              <a:r>
                <a:rPr lang="en-US" altLang="en-US" u="sng" dirty="0">
                  <a:solidFill>
                    <a:schemeClr val="bg1"/>
                  </a:solidFill>
                  <a:latin typeface="Segoe UI" panose="020B0502040204020203" pitchFamily="34" charset="0"/>
                  <a:cs typeface="Segoe UI" panose="020B0502040204020203" pitchFamily="34" charset="0"/>
                </a:rPr>
                <a:t>Chronically Homeless</a:t>
              </a:r>
            </a:p>
            <a:p>
              <a:pPr eaLnBrk="0" fontAlgn="base" hangingPunct="0">
                <a:spcBef>
                  <a:spcPct val="0"/>
                </a:spcBef>
                <a:spcAft>
                  <a:spcPct val="0"/>
                </a:spcAft>
              </a:pPr>
              <a:endParaRPr lang="en-US" altLang="en-US" sz="1400" dirty="0">
                <a:solidFill>
                  <a:schemeClr val="bg1"/>
                </a:solidFill>
                <a:latin typeface="Segoe UI" panose="020B0502040204020203" pitchFamily="34" charset="0"/>
                <a:cs typeface="Segoe UI" panose="020B0502040204020203" pitchFamily="34" charset="0"/>
              </a:endParaRPr>
            </a:p>
            <a:p>
              <a:pPr eaLnBrk="0" fontAlgn="base" hangingPunct="0">
                <a:spcBef>
                  <a:spcPct val="0"/>
                </a:spcBef>
                <a:spcAft>
                  <a:spcPct val="0"/>
                </a:spcAft>
              </a:pPr>
              <a:r>
                <a:rPr lang="en-US" altLang="en-US" sz="1400" dirty="0">
                  <a:solidFill>
                    <a:schemeClr val="bg1"/>
                  </a:solidFill>
                  <a:latin typeface="Segoe UI" panose="020B0502040204020203" pitchFamily="34" charset="0"/>
                  <a:cs typeface="Segoe UI" panose="020B0502040204020203" pitchFamily="34" charset="0"/>
                </a:rPr>
                <a:t>To be considered chronically homeless, an individual must:</a:t>
              </a:r>
            </a:p>
            <a:p>
              <a:pPr eaLnBrk="0" fontAlgn="base" hangingPunct="0">
                <a:spcBef>
                  <a:spcPct val="0"/>
                </a:spcBef>
                <a:spcAft>
                  <a:spcPct val="0"/>
                </a:spcAft>
              </a:pPr>
              <a:endParaRPr lang="en-US" altLang="en-US" sz="300" dirty="0">
                <a:solidFill>
                  <a:schemeClr val="bg1"/>
                </a:solidFill>
                <a:latin typeface="Segoe UI" panose="020B0502040204020203" pitchFamily="34" charset="0"/>
                <a:cs typeface="Segoe UI" panose="020B0502040204020203" pitchFamily="34" charset="0"/>
              </a:endParaRPr>
            </a:p>
            <a:p>
              <a:pPr eaLnBrk="0" fontAlgn="base" hangingPunct="0">
                <a:spcBef>
                  <a:spcPct val="0"/>
                </a:spcBef>
                <a:spcAft>
                  <a:spcPct val="0"/>
                </a:spcAft>
                <a:buFontTx/>
                <a:buChar char="•"/>
              </a:pPr>
              <a:r>
                <a:rPr lang="en-US" altLang="en-US" sz="1400" dirty="0">
                  <a:solidFill>
                    <a:schemeClr val="bg1"/>
                  </a:solidFill>
                  <a:latin typeface="Segoe UI" panose="020B0502040204020203" pitchFamily="34" charset="0"/>
                  <a:cs typeface="Segoe UI" panose="020B0502040204020203" pitchFamily="34" charset="0"/>
                </a:rPr>
                <a:t>“Homeless” for the last 6 months or more than once in the last 12 months; and</a:t>
              </a:r>
            </a:p>
            <a:p>
              <a:pPr eaLnBrk="0" fontAlgn="base" hangingPunct="0">
                <a:spcBef>
                  <a:spcPct val="0"/>
                </a:spcBef>
                <a:spcAft>
                  <a:spcPct val="0"/>
                </a:spcAft>
                <a:buFontTx/>
                <a:buChar char="•"/>
              </a:pPr>
              <a:endParaRPr lang="en-US" altLang="en-US" sz="300" dirty="0">
                <a:solidFill>
                  <a:schemeClr val="bg1"/>
                </a:solidFill>
                <a:latin typeface="Segoe UI" panose="020B0502040204020203" pitchFamily="34" charset="0"/>
                <a:cs typeface="Segoe UI" panose="020B0502040204020203" pitchFamily="34" charset="0"/>
              </a:endParaRPr>
            </a:p>
            <a:p>
              <a:pPr eaLnBrk="0" fontAlgn="base" hangingPunct="0">
                <a:spcBef>
                  <a:spcPct val="0"/>
                </a:spcBef>
                <a:spcAft>
                  <a:spcPct val="0"/>
                </a:spcAft>
                <a:buFontTx/>
                <a:buChar char="•"/>
              </a:pPr>
              <a:r>
                <a:rPr lang="en-US" altLang="en-US" sz="1400" dirty="0">
                  <a:solidFill>
                    <a:schemeClr val="bg1"/>
                  </a:solidFill>
                  <a:latin typeface="Segoe UI" panose="020B0502040204020203" pitchFamily="34" charset="0"/>
                  <a:cs typeface="Segoe UI" panose="020B0502040204020203" pitchFamily="34" charset="0"/>
                </a:rPr>
                <a:t>have a diagnosable substance use disorder, serious mental illness, developmental disability, post traumatic stress disorder, cognitive impairments resulting from a brain injury, or chronic physical illness or disability.</a:t>
              </a:r>
              <a:endParaRPr lang="en-US" sz="1400" dirty="0">
                <a:solidFill>
                  <a:schemeClr val="bg1"/>
                </a:solidFill>
              </a:endParaRPr>
            </a:p>
          </p:txBody>
        </p:sp>
      </p:grpSp>
      <p:sp>
        <p:nvSpPr>
          <p:cNvPr id="22" name="Arrow: Right 21">
            <a:extLst>
              <a:ext uri="{FF2B5EF4-FFF2-40B4-BE49-F238E27FC236}">
                <a16:creationId xmlns:a16="http://schemas.microsoft.com/office/drawing/2014/main" id="{6E80A0FF-553B-B88C-32B8-DF8E58EA18C9}"/>
              </a:ext>
            </a:extLst>
          </p:cNvPr>
          <p:cNvSpPr/>
          <p:nvPr/>
        </p:nvSpPr>
        <p:spPr>
          <a:xfrm>
            <a:off x="4007838" y="4413355"/>
            <a:ext cx="1280160" cy="330464"/>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7FA2E89-2D9C-D14F-016A-EA905DD91C0B}"/>
              </a:ext>
            </a:extLst>
          </p:cNvPr>
          <p:cNvSpPr txBox="1"/>
          <p:nvPr/>
        </p:nvSpPr>
        <p:spPr>
          <a:xfrm>
            <a:off x="9878337" y="3290382"/>
            <a:ext cx="1927158" cy="2369880"/>
          </a:xfrm>
          <a:prstGeom prst="rect">
            <a:avLst/>
          </a:prstGeom>
          <a:noFill/>
        </p:spPr>
        <p:txBody>
          <a:bodyPr wrap="square">
            <a:spAutoFit/>
          </a:bodyPr>
          <a:lstStyle/>
          <a:p>
            <a:r>
              <a:rPr lang="en-US" sz="1400" b="0" i="0" dirty="0">
                <a:solidFill>
                  <a:srgbClr val="000000"/>
                </a:solidFill>
                <a:effectLst/>
                <a:latin typeface="Segoe UI" panose="020B0502040204020203" pitchFamily="34" charset="0"/>
              </a:rPr>
              <a:t>“Homelessness, even if it does not meet the definition of chronically homeless, is also an indicator that an individual may be facing physical or mental barriers to work.” </a:t>
            </a:r>
          </a:p>
          <a:p>
            <a:endParaRPr lang="en-US" sz="1100" b="0" i="0" dirty="0">
              <a:solidFill>
                <a:srgbClr val="000000"/>
              </a:solidFill>
              <a:effectLst/>
              <a:latin typeface="Segoe UI" panose="020B0502040204020203" pitchFamily="34" charset="0"/>
            </a:endParaRPr>
          </a:p>
          <a:p>
            <a:pPr algn="r"/>
            <a:r>
              <a:rPr lang="en-US" sz="1100" dirty="0">
                <a:solidFill>
                  <a:srgbClr val="000000"/>
                </a:solidFill>
                <a:latin typeface="Segoe UI" panose="020B0502040204020203" pitchFamily="34" charset="0"/>
              </a:rPr>
              <a:t>- </a:t>
            </a:r>
            <a:r>
              <a:rPr lang="en-US" sz="1100" b="0" i="0" dirty="0">
                <a:solidFill>
                  <a:srgbClr val="000000"/>
                </a:solidFill>
                <a:effectLst/>
                <a:latin typeface="Segoe UI" panose="020B0502040204020203" pitchFamily="34" charset="0"/>
              </a:rPr>
              <a:t>DHS Policy Memo 2/4/26</a:t>
            </a:r>
            <a:endParaRPr lang="en-US" sz="1100" dirty="0"/>
          </a:p>
        </p:txBody>
      </p:sp>
    </p:spTree>
    <p:extLst>
      <p:ext uri="{BB962C8B-B14F-4D97-AF65-F5344CB8AC3E}">
        <p14:creationId xmlns:p14="http://schemas.microsoft.com/office/powerpoint/2010/main" val="325531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61550-EB6A-E096-10B0-28CEB8F245EA}"/>
            </a:ext>
          </a:extLst>
        </p:cNvPr>
        <p:cNvGrpSpPr/>
        <p:nvPr/>
      </p:nvGrpSpPr>
      <p:grpSpPr>
        <a:xfrm>
          <a:off x="0" y="0"/>
          <a:ext cx="0" cy="0"/>
          <a:chOff x="0" y="0"/>
          <a:chExt cx="0" cy="0"/>
        </a:xfrm>
      </p:grpSpPr>
      <p:sp>
        <p:nvSpPr>
          <p:cNvPr id="11" name="Rectangle 3">
            <a:extLst>
              <a:ext uri="{FF2B5EF4-FFF2-40B4-BE49-F238E27FC236}">
                <a16:creationId xmlns:a16="http://schemas.microsoft.com/office/drawing/2014/main" id="{78C4D92C-A779-3183-CF30-D77CA6FC1139}"/>
              </a:ext>
            </a:extLst>
          </p:cNvPr>
          <p:cNvSpPr>
            <a:spLocks noChangeArrowheads="1"/>
          </p:cNvSpPr>
          <p:nvPr/>
        </p:nvSpPr>
        <p:spPr bwMode="auto">
          <a:xfrm>
            <a:off x="0" y="9975"/>
            <a:ext cx="65" cy="4372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8" name="Picture 4" descr="new text">
            <a:extLst>
              <a:ext uri="{FF2B5EF4-FFF2-40B4-BE49-F238E27FC236}">
                <a16:creationId xmlns:a16="http://schemas.microsoft.com/office/drawing/2014/main" id="{20478EC6-67DF-1CDE-82F2-4A8E6EA4E3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0" y="-469900"/>
            <a:ext cx="123825" cy="12382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F437ED78-238C-23CC-3478-B6669868DFD6}"/>
              </a:ext>
            </a:extLst>
          </p:cNvPr>
          <p:cNvGrpSpPr/>
          <p:nvPr/>
        </p:nvGrpSpPr>
        <p:grpSpPr>
          <a:xfrm>
            <a:off x="444467" y="1493972"/>
            <a:ext cx="5227463" cy="1935028"/>
            <a:chOff x="444467" y="1493972"/>
            <a:chExt cx="5227463" cy="1935028"/>
          </a:xfrm>
        </p:grpSpPr>
        <p:sp>
          <p:nvSpPr>
            <p:cNvPr id="8" name="Rectangle: Rounded Corners 7">
              <a:extLst>
                <a:ext uri="{FF2B5EF4-FFF2-40B4-BE49-F238E27FC236}">
                  <a16:creationId xmlns:a16="http://schemas.microsoft.com/office/drawing/2014/main" id="{5EE85515-CAA3-1C1C-F892-F3203EC82B89}"/>
                </a:ext>
              </a:extLst>
            </p:cNvPr>
            <p:cNvSpPr/>
            <p:nvPr/>
          </p:nvSpPr>
          <p:spPr>
            <a:xfrm>
              <a:off x="444467" y="1493972"/>
              <a:ext cx="5227463" cy="1935028"/>
            </a:xfrm>
            <a:prstGeom prst="roundRect">
              <a:avLst/>
            </a:prstGeom>
            <a:solidFill>
              <a:srgbClr val="91D9C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600" b="1" dirty="0">
                  <a:solidFill>
                    <a:srgbClr val="000000"/>
                  </a:solidFill>
                </a:rPr>
                <a:t>Check online on  Manage My Case. </a:t>
              </a:r>
            </a:p>
            <a:p>
              <a:endParaRPr lang="en-US" sz="1600" dirty="0">
                <a:solidFill>
                  <a:srgbClr val="000000"/>
                </a:solidFill>
              </a:endParaRPr>
            </a:p>
            <a:p>
              <a:endParaRPr lang="en-US" sz="1600" dirty="0">
                <a:solidFill>
                  <a:srgbClr val="000000"/>
                </a:solidFill>
              </a:endParaRPr>
            </a:p>
            <a:p>
              <a:endParaRPr lang="en-US" sz="900" dirty="0">
                <a:solidFill>
                  <a:srgbClr val="000000"/>
                </a:solidFill>
              </a:endParaRPr>
            </a:p>
            <a:p>
              <a:endParaRPr lang="en-US" sz="1600" dirty="0">
                <a:solidFill>
                  <a:srgbClr val="000000"/>
                </a:solidFill>
              </a:endParaRPr>
            </a:p>
            <a:p>
              <a:endParaRPr lang="en-US" sz="1600" dirty="0">
                <a:solidFill>
                  <a:srgbClr val="000000"/>
                </a:solidFill>
              </a:endParaRPr>
            </a:p>
            <a:p>
              <a:r>
                <a:rPr lang="en-US" sz="1400" dirty="0">
                  <a:solidFill>
                    <a:srgbClr val="000000"/>
                  </a:solidFill>
                </a:rPr>
                <a:t>Button will only appear if someone in household </a:t>
              </a:r>
            </a:p>
            <a:p>
              <a:r>
                <a:rPr lang="en-US" sz="1400" dirty="0">
                  <a:solidFill>
                    <a:srgbClr val="000000"/>
                  </a:solidFill>
                </a:rPr>
                <a:t>is not exempt. Click to see who.</a:t>
              </a:r>
              <a:endParaRPr lang="en-US" sz="1600" dirty="0">
                <a:solidFill>
                  <a:srgbClr val="000000"/>
                </a:solidFill>
              </a:endParaRPr>
            </a:p>
            <a:p>
              <a:pPr algn="ctr"/>
              <a:endParaRPr lang="en-US" sz="1600" dirty="0">
                <a:solidFill>
                  <a:srgbClr val="000000"/>
                </a:solidFill>
              </a:endParaRPr>
            </a:p>
            <a:p>
              <a:pPr algn="ctr"/>
              <a:endParaRPr lang="en-US" sz="1600" dirty="0">
                <a:solidFill>
                  <a:srgbClr val="000000"/>
                </a:solidFill>
              </a:endParaRPr>
            </a:p>
            <a:p>
              <a:pPr algn="ctr"/>
              <a:endParaRPr lang="en-US" sz="1600" dirty="0">
                <a:solidFill>
                  <a:srgbClr val="000000"/>
                </a:solidFill>
              </a:endParaRPr>
            </a:p>
            <a:p>
              <a:pPr algn="ctr"/>
              <a:endParaRPr lang="en-US" sz="1600" dirty="0">
                <a:solidFill>
                  <a:srgbClr val="000000"/>
                </a:solidFill>
              </a:endParaRPr>
            </a:p>
          </p:txBody>
        </p:sp>
        <p:pic>
          <p:nvPicPr>
            <p:cNvPr id="14" name="Picture 13">
              <a:extLst>
                <a:ext uri="{FF2B5EF4-FFF2-40B4-BE49-F238E27FC236}">
                  <a16:creationId xmlns:a16="http://schemas.microsoft.com/office/drawing/2014/main" id="{B7FE18C2-1C89-C388-DDEF-9C50C453B021}"/>
                </a:ext>
              </a:extLst>
            </p:cNvPr>
            <p:cNvPicPr>
              <a:picLocks noChangeAspect="1"/>
            </p:cNvPicPr>
            <p:nvPr/>
          </p:nvPicPr>
          <p:blipFill>
            <a:blip r:embed="rId4"/>
            <a:stretch>
              <a:fillRect/>
            </a:stretch>
          </p:blipFill>
          <p:spPr>
            <a:xfrm>
              <a:off x="1792802" y="1995175"/>
              <a:ext cx="2534033" cy="932622"/>
            </a:xfrm>
            <a:prstGeom prst="rect">
              <a:avLst/>
            </a:prstGeom>
          </p:spPr>
        </p:pic>
      </p:grpSp>
      <p:grpSp>
        <p:nvGrpSpPr>
          <p:cNvPr id="4" name="Group 3">
            <a:extLst>
              <a:ext uri="{FF2B5EF4-FFF2-40B4-BE49-F238E27FC236}">
                <a16:creationId xmlns:a16="http://schemas.microsoft.com/office/drawing/2014/main" id="{6B1E7B32-2B23-1CFC-04D4-2A6EC278509D}"/>
              </a:ext>
            </a:extLst>
          </p:cNvPr>
          <p:cNvGrpSpPr/>
          <p:nvPr/>
        </p:nvGrpSpPr>
        <p:grpSpPr>
          <a:xfrm>
            <a:off x="444467" y="3651697"/>
            <a:ext cx="5227463" cy="1935028"/>
            <a:chOff x="444467" y="3651697"/>
            <a:chExt cx="5227463" cy="1935028"/>
          </a:xfrm>
        </p:grpSpPr>
        <p:sp>
          <p:nvSpPr>
            <p:cNvPr id="13" name="Rectangle: Rounded Corners 12">
              <a:extLst>
                <a:ext uri="{FF2B5EF4-FFF2-40B4-BE49-F238E27FC236}">
                  <a16:creationId xmlns:a16="http://schemas.microsoft.com/office/drawing/2014/main" id="{FB0058E4-024C-4F54-8509-5EEF4795FAD0}"/>
                </a:ext>
              </a:extLst>
            </p:cNvPr>
            <p:cNvSpPr/>
            <p:nvPr/>
          </p:nvSpPr>
          <p:spPr>
            <a:xfrm>
              <a:off x="444467" y="3651697"/>
              <a:ext cx="5227463" cy="1935028"/>
            </a:xfrm>
            <a:prstGeom prst="roundRect">
              <a:avLst/>
            </a:prstGeom>
            <a:solidFill>
              <a:srgbClr val="91D9C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600" b="1" dirty="0">
                  <a:solidFill>
                    <a:srgbClr val="000000"/>
                  </a:solidFill>
                </a:rPr>
                <a:t>Look for this notice </a:t>
              </a:r>
              <a:r>
                <a:rPr lang="en-US" sz="1600" dirty="0">
                  <a:solidFill>
                    <a:srgbClr val="000000"/>
                  </a:solidFill>
                </a:rPr>
                <a:t>sent in January or, </a:t>
              </a:r>
            </a:p>
            <a:p>
              <a:r>
                <a:rPr lang="en-US" sz="1600" dirty="0">
                  <a:solidFill>
                    <a:srgbClr val="000000"/>
                  </a:solidFill>
                </a:rPr>
                <a:t>if application or redetermination was recent, </a:t>
              </a:r>
            </a:p>
            <a:p>
              <a:r>
                <a:rPr lang="en-US" sz="1600" dirty="0">
                  <a:solidFill>
                    <a:srgbClr val="000000"/>
                  </a:solidFill>
                </a:rPr>
                <a:t>after that application. </a:t>
              </a:r>
            </a:p>
          </p:txBody>
        </p:sp>
        <p:pic>
          <p:nvPicPr>
            <p:cNvPr id="16" name="Picture 15">
              <a:extLst>
                <a:ext uri="{FF2B5EF4-FFF2-40B4-BE49-F238E27FC236}">
                  <a16:creationId xmlns:a16="http://schemas.microsoft.com/office/drawing/2014/main" id="{1CA10828-3127-3825-4DFA-F221E2914D5E}"/>
                </a:ext>
              </a:extLst>
            </p:cNvPr>
            <p:cNvPicPr>
              <a:picLocks noChangeAspect="1"/>
            </p:cNvPicPr>
            <p:nvPr/>
          </p:nvPicPr>
          <p:blipFill>
            <a:blip r:embed="rId5"/>
            <a:stretch>
              <a:fillRect/>
            </a:stretch>
          </p:blipFill>
          <p:spPr>
            <a:xfrm>
              <a:off x="728782" y="4573551"/>
              <a:ext cx="4452817" cy="927178"/>
            </a:xfrm>
            <a:prstGeom prst="rect">
              <a:avLst/>
            </a:prstGeom>
          </p:spPr>
        </p:pic>
      </p:grpSp>
      <p:grpSp>
        <p:nvGrpSpPr>
          <p:cNvPr id="7" name="Group 6">
            <a:extLst>
              <a:ext uri="{FF2B5EF4-FFF2-40B4-BE49-F238E27FC236}">
                <a16:creationId xmlns:a16="http://schemas.microsoft.com/office/drawing/2014/main" id="{1BE957BF-6827-7C3A-C16C-E9610E31F187}"/>
              </a:ext>
            </a:extLst>
          </p:cNvPr>
          <p:cNvGrpSpPr/>
          <p:nvPr/>
        </p:nvGrpSpPr>
        <p:grpSpPr>
          <a:xfrm>
            <a:off x="6520072" y="1493972"/>
            <a:ext cx="5227463" cy="4092753"/>
            <a:chOff x="6520072" y="1493972"/>
            <a:chExt cx="5227463" cy="4092753"/>
          </a:xfrm>
        </p:grpSpPr>
        <p:sp>
          <p:nvSpPr>
            <p:cNvPr id="10" name="Rectangle: Rounded Corners 9">
              <a:extLst>
                <a:ext uri="{FF2B5EF4-FFF2-40B4-BE49-F238E27FC236}">
                  <a16:creationId xmlns:a16="http://schemas.microsoft.com/office/drawing/2014/main" id="{511D0B96-2164-5429-D11D-27D94E27C27E}"/>
                </a:ext>
              </a:extLst>
            </p:cNvPr>
            <p:cNvSpPr/>
            <p:nvPr/>
          </p:nvSpPr>
          <p:spPr>
            <a:xfrm>
              <a:off x="6520072" y="1493972"/>
              <a:ext cx="5227463" cy="1935028"/>
            </a:xfrm>
            <a:prstGeom prst="roundRect">
              <a:avLst/>
            </a:prstGeom>
            <a:solidFill>
              <a:srgbClr val="91D9C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0000"/>
                  </a:solidFill>
                </a:rPr>
                <a:t>Ask at local IDHS Office</a:t>
              </a:r>
            </a:p>
            <a:p>
              <a:pPr algn="ctr"/>
              <a:endParaRPr lang="en-US" sz="1600" b="1" dirty="0">
                <a:solidFill>
                  <a:srgbClr val="000000"/>
                </a:solidFill>
              </a:endParaRPr>
            </a:p>
            <a:p>
              <a:pPr algn="ctr"/>
              <a:endParaRPr lang="en-US" sz="1600" b="1" dirty="0">
                <a:solidFill>
                  <a:srgbClr val="000000"/>
                </a:solidFill>
              </a:endParaRPr>
            </a:p>
          </p:txBody>
        </p:sp>
        <p:sp>
          <p:nvSpPr>
            <p:cNvPr id="12" name="Rectangle: Rounded Corners 11">
              <a:extLst>
                <a:ext uri="{FF2B5EF4-FFF2-40B4-BE49-F238E27FC236}">
                  <a16:creationId xmlns:a16="http://schemas.microsoft.com/office/drawing/2014/main" id="{1BC38048-9782-0650-4623-8025F475B43F}"/>
                </a:ext>
              </a:extLst>
            </p:cNvPr>
            <p:cNvSpPr/>
            <p:nvPr/>
          </p:nvSpPr>
          <p:spPr>
            <a:xfrm>
              <a:off x="6520072" y="3651697"/>
              <a:ext cx="5227463" cy="1935028"/>
            </a:xfrm>
            <a:prstGeom prst="roundRect">
              <a:avLst/>
            </a:prstGeom>
            <a:solidFill>
              <a:srgbClr val="91D9C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0000"/>
                  </a:solidFill>
                </a:rPr>
                <a:t>Call DHS Hotline: 1-800-843-6154 </a:t>
              </a:r>
            </a:p>
            <a:p>
              <a:pPr algn="ctr"/>
              <a:endParaRPr lang="en-US" sz="1600" b="1" dirty="0">
                <a:solidFill>
                  <a:srgbClr val="000000"/>
                </a:solidFill>
              </a:endParaRPr>
            </a:p>
            <a:p>
              <a:pPr algn="ctr"/>
              <a:endParaRPr lang="en-US" sz="1600" b="1" dirty="0">
                <a:solidFill>
                  <a:srgbClr val="000000"/>
                </a:solidFill>
              </a:endParaRPr>
            </a:p>
          </p:txBody>
        </p:sp>
        <p:pic>
          <p:nvPicPr>
            <p:cNvPr id="18" name="Picture 17">
              <a:extLst>
                <a:ext uri="{FF2B5EF4-FFF2-40B4-BE49-F238E27FC236}">
                  <a16:creationId xmlns:a16="http://schemas.microsoft.com/office/drawing/2014/main" id="{E56774E7-1F53-C49A-4B45-0366210935FC}"/>
                </a:ext>
              </a:extLst>
            </p:cNvPr>
            <p:cNvPicPr>
              <a:picLocks noChangeAspect="1"/>
            </p:cNvPicPr>
            <p:nvPr/>
          </p:nvPicPr>
          <p:blipFill>
            <a:blip r:embed="rId6"/>
            <a:stretch>
              <a:fillRect/>
            </a:stretch>
          </p:blipFill>
          <p:spPr>
            <a:xfrm>
              <a:off x="8322526" y="2405376"/>
              <a:ext cx="1622554" cy="821211"/>
            </a:xfrm>
            <a:prstGeom prst="rect">
              <a:avLst/>
            </a:prstGeom>
          </p:spPr>
        </p:pic>
        <p:pic>
          <p:nvPicPr>
            <p:cNvPr id="20" name="Picture 19">
              <a:extLst>
                <a:ext uri="{FF2B5EF4-FFF2-40B4-BE49-F238E27FC236}">
                  <a16:creationId xmlns:a16="http://schemas.microsoft.com/office/drawing/2014/main" id="{E85A5405-2F00-EBAC-ED8D-9DBE8DC171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37399" y="4640736"/>
              <a:ext cx="792807" cy="792807"/>
            </a:xfrm>
            <a:prstGeom prst="rect">
              <a:avLst/>
            </a:prstGeom>
          </p:spPr>
        </p:pic>
      </p:grpSp>
      <p:grpSp>
        <p:nvGrpSpPr>
          <p:cNvPr id="6" name="Group 5">
            <a:extLst>
              <a:ext uri="{FF2B5EF4-FFF2-40B4-BE49-F238E27FC236}">
                <a16:creationId xmlns:a16="http://schemas.microsoft.com/office/drawing/2014/main" id="{F2B45274-4597-8DA2-9C9B-3799A81F820A}"/>
              </a:ext>
            </a:extLst>
          </p:cNvPr>
          <p:cNvGrpSpPr/>
          <p:nvPr/>
        </p:nvGrpSpPr>
        <p:grpSpPr>
          <a:xfrm>
            <a:off x="4475922" y="2181639"/>
            <a:ext cx="3240156" cy="2494722"/>
            <a:chOff x="4701209" y="2372139"/>
            <a:chExt cx="3240156" cy="2494722"/>
          </a:xfrm>
        </p:grpSpPr>
        <p:sp>
          <p:nvSpPr>
            <p:cNvPr id="5" name="Oval 4">
              <a:extLst>
                <a:ext uri="{FF2B5EF4-FFF2-40B4-BE49-F238E27FC236}">
                  <a16:creationId xmlns:a16="http://schemas.microsoft.com/office/drawing/2014/main" id="{74A665C1-B5B7-36D9-0EDA-A2BF76AD9ECD}"/>
                </a:ext>
              </a:extLst>
            </p:cNvPr>
            <p:cNvSpPr/>
            <p:nvPr/>
          </p:nvSpPr>
          <p:spPr>
            <a:xfrm>
              <a:off x="4701209" y="2372139"/>
              <a:ext cx="3240156" cy="2494722"/>
            </a:xfrm>
            <a:prstGeom prst="ellipse">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Oval 1">
              <a:extLst>
                <a:ext uri="{FF2B5EF4-FFF2-40B4-BE49-F238E27FC236}">
                  <a16:creationId xmlns:a16="http://schemas.microsoft.com/office/drawing/2014/main" id="{DE988552-05C1-04EF-7361-248140C102CF}"/>
                </a:ext>
              </a:extLst>
            </p:cNvPr>
            <p:cNvSpPr/>
            <p:nvPr/>
          </p:nvSpPr>
          <p:spPr>
            <a:xfrm>
              <a:off x="4850296" y="2486439"/>
              <a:ext cx="2941982" cy="22661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How can I tell if I am exempt?</a:t>
              </a:r>
              <a:endParaRPr lang="en-US" sz="2400" dirty="0">
                <a:solidFill>
                  <a:schemeClr val="bg1"/>
                </a:solidFill>
              </a:endParaRPr>
            </a:p>
          </p:txBody>
        </p:sp>
      </p:grpSp>
      <p:sp>
        <p:nvSpPr>
          <p:cNvPr id="15" name="Title 1">
            <a:extLst>
              <a:ext uri="{FF2B5EF4-FFF2-40B4-BE49-F238E27FC236}">
                <a16:creationId xmlns:a16="http://schemas.microsoft.com/office/drawing/2014/main" id="{C52E8AA0-49B5-AF8F-04AB-EED852E362E9}"/>
              </a:ext>
            </a:extLst>
          </p:cNvPr>
          <p:cNvSpPr txBox="1">
            <a:spLocks/>
          </p:cNvSpPr>
          <p:nvPr/>
        </p:nvSpPr>
        <p:spPr>
          <a:xfrm>
            <a:off x="571501" y="419978"/>
            <a:ext cx="11125199"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a:t>exemptions</a:t>
            </a:r>
          </a:p>
        </p:txBody>
      </p:sp>
    </p:spTree>
    <p:extLst>
      <p:ext uri="{BB962C8B-B14F-4D97-AF65-F5344CB8AC3E}">
        <p14:creationId xmlns:p14="http://schemas.microsoft.com/office/powerpoint/2010/main" val="419950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D78AB-1B16-03BC-C41F-66AA8CDCBF9B}"/>
            </a:ext>
          </a:extLst>
        </p:cNvPr>
        <p:cNvGrpSpPr/>
        <p:nvPr/>
      </p:nvGrpSpPr>
      <p:grpSpPr>
        <a:xfrm>
          <a:off x="0" y="0"/>
          <a:ext cx="0" cy="0"/>
          <a:chOff x="0" y="0"/>
          <a:chExt cx="0" cy="0"/>
        </a:xfrm>
      </p:grpSpPr>
      <p:sp>
        <p:nvSpPr>
          <p:cNvPr id="11" name="Rectangle 3">
            <a:extLst>
              <a:ext uri="{FF2B5EF4-FFF2-40B4-BE49-F238E27FC236}">
                <a16:creationId xmlns:a16="http://schemas.microsoft.com/office/drawing/2014/main" id="{3620E3DB-04BB-DE0E-B95D-6E45A2B07369}"/>
              </a:ext>
            </a:extLst>
          </p:cNvPr>
          <p:cNvSpPr>
            <a:spLocks noChangeArrowheads="1"/>
          </p:cNvSpPr>
          <p:nvPr/>
        </p:nvSpPr>
        <p:spPr bwMode="auto">
          <a:xfrm>
            <a:off x="0" y="9975"/>
            <a:ext cx="65" cy="4372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8" name="Picture 4" descr="new text">
            <a:extLst>
              <a:ext uri="{FF2B5EF4-FFF2-40B4-BE49-F238E27FC236}">
                <a16:creationId xmlns:a16="http://schemas.microsoft.com/office/drawing/2014/main" id="{C30C9306-6925-29C3-6193-F294186270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0" y="-469900"/>
            <a:ext cx="123825" cy="12382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2B407169-9A34-73E3-6DF2-EE404DEF277A}"/>
              </a:ext>
            </a:extLst>
          </p:cNvPr>
          <p:cNvGrpSpPr/>
          <p:nvPr/>
        </p:nvGrpSpPr>
        <p:grpSpPr>
          <a:xfrm>
            <a:off x="444467" y="1493972"/>
            <a:ext cx="5227463" cy="1935028"/>
            <a:chOff x="444467" y="1493972"/>
            <a:chExt cx="5227463" cy="1935028"/>
          </a:xfrm>
        </p:grpSpPr>
        <p:sp>
          <p:nvSpPr>
            <p:cNvPr id="8" name="Rectangle: Rounded Corners 7">
              <a:extLst>
                <a:ext uri="{FF2B5EF4-FFF2-40B4-BE49-F238E27FC236}">
                  <a16:creationId xmlns:a16="http://schemas.microsoft.com/office/drawing/2014/main" id="{5357A20D-D96A-1CED-BD29-2DAD4E40EEC0}"/>
                </a:ext>
              </a:extLst>
            </p:cNvPr>
            <p:cNvSpPr/>
            <p:nvPr/>
          </p:nvSpPr>
          <p:spPr>
            <a:xfrm>
              <a:off x="444467" y="1493972"/>
              <a:ext cx="5227463" cy="1935028"/>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600" b="1" dirty="0">
                  <a:solidFill>
                    <a:srgbClr val="000000"/>
                  </a:solidFill>
                </a:rPr>
                <a:t>Check online on  Manage My Case. *</a:t>
              </a:r>
            </a:p>
            <a:p>
              <a:endParaRPr lang="en-US" sz="1600" dirty="0">
                <a:solidFill>
                  <a:srgbClr val="000000"/>
                </a:solidFill>
              </a:endParaRPr>
            </a:p>
            <a:p>
              <a:endParaRPr lang="en-US" sz="1600" dirty="0">
                <a:solidFill>
                  <a:srgbClr val="000000"/>
                </a:solidFill>
              </a:endParaRPr>
            </a:p>
            <a:p>
              <a:endParaRPr lang="en-US" sz="900" dirty="0">
                <a:solidFill>
                  <a:srgbClr val="000000"/>
                </a:solidFill>
              </a:endParaRPr>
            </a:p>
            <a:p>
              <a:endParaRPr lang="en-US" sz="1600" dirty="0">
                <a:solidFill>
                  <a:srgbClr val="000000"/>
                </a:solidFill>
              </a:endParaRPr>
            </a:p>
            <a:p>
              <a:endParaRPr lang="en-US" sz="1600" dirty="0">
                <a:solidFill>
                  <a:srgbClr val="000000"/>
                </a:solidFill>
              </a:endParaRPr>
            </a:p>
            <a:p>
              <a:r>
                <a:rPr lang="en-US" sz="1400" dirty="0">
                  <a:solidFill>
                    <a:srgbClr val="000000"/>
                  </a:solidFill>
                </a:rPr>
                <a:t>Click “Manage My SNAP Work Requirements”</a:t>
              </a:r>
              <a:endParaRPr lang="en-US" sz="1600" dirty="0">
                <a:solidFill>
                  <a:srgbClr val="000000"/>
                </a:solidFill>
              </a:endParaRPr>
            </a:p>
            <a:p>
              <a:pPr algn="ctr"/>
              <a:endParaRPr lang="en-US" sz="1600" dirty="0">
                <a:solidFill>
                  <a:srgbClr val="000000"/>
                </a:solidFill>
              </a:endParaRPr>
            </a:p>
            <a:p>
              <a:pPr algn="ctr"/>
              <a:endParaRPr lang="en-US" sz="1600" dirty="0">
                <a:solidFill>
                  <a:srgbClr val="000000"/>
                </a:solidFill>
              </a:endParaRPr>
            </a:p>
            <a:p>
              <a:pPr algn="ctr"/>
              <a:endParaRPr lang="en-US" sz="1600" dirty="0">
                <a:solidFill>
                  <a:srgbClr val="000000"/>
                </a:solidFill>
              </a:endParaRPr>
            </a:p>
            <a:p>
              <a:pPr algn="ctr"/>
              <a:endParaRPr lang="en-US" sz="1600" dirty="0">
                <a:solidFill>
                  <a:srgbClr val="000000"/>
                </a:solidFill>
              </a:endParaRPr>
            </a:p>
          </p:txBody>
        </p:sp>
        <p:pic>
          <p:nvPicPr>
            <p:cNvPr id="14" name="Picture 13">
              <a:extLst>
                <a:ext uri="{FF2B5EF4-FFF2-40B4-BE49-F238E27FC236}">
                  <a16:creationId xmlns:a16="http://schemas.microsoft.com/office/drawing/2014/main" id="{985D7AFD-E45B-6948-BE47-6D1BE4C8FDB5}"/>
                </a:ext>
              </a:extLst>
            </p:cNvPr>
            <p:cNvPicPr>
              <a:picLocks noChangeAspect="1"/>
            </p:cNvPicPr>
            <p:nvPr/>
          </p:nvPicPr>
          <p:blipFill>
            <a:blip r:embed="rId4"/>
            <a:stretch>
              <a:fillRect/>
            </a:stretch>
          </p:blipFill>
          <p:spPr>
            <a:xfrm>
              <a:off x="1792802" y="1995175"/>
              <a:ext cx="2534033" cy="932622"/>
            </a:xfrm>
            <a:prstGeom prst="rect">
              <a:avLst/>
            </a:prstGeom>
            <a:ln>
              <a:solidFill>
                <a:schemeClr val="tx1"/>
              </a:solidFill>
            </a:ln>
          </p:spPr>
        </p:pic>
      </p:grpSp>
      <p:grpSp>
        <p:nvGrpSpPr>
          <p:cNvPr id="15" name="Group 14">
            <a:extLst>
              <a:ext uri="{FF2B5EF4-FFF2-40B4-BE49-F238E27FC236}">
                <a16:creationId xmlns:a16="http://schemas.microsoft.com/office/drawing/2014/main" id="{9979810E-F532-1C56-02A1-4D7830E21026}"/>
              </a:ext>
            </a:extLst>
          </p:cNvPr>
          <p:cNvGrpSpPr/>
          <p:nvPr/>
        </p:nvGrpSpPr>
        <p:grpSpPr>
          <a:xfrm>
            <a:off x="6520072" y="1493972"/>
            <a:ext cx="5227463" cy="4092753"/>
            <a:chOff x="6520072" y="1493972"/>
            <a:chExt cx="5227463" cy="4092753"/>
          </a:xfrm>
        </p:grpSpPr>
        <p:sp>
          <p:nvSpPr>
            <p:cNvPr id="10" name="Rectangle: Rounded Corners 9">
              <a:extLst>
                <a:ext uri="{FF2B5EF4-FFF2-40B4-BE49-F238E27FC236}">
                  <a16:creationId xmlns:a16="http://schemas.microsoft.com/office/drawing/2014/main" id="{57D88615-DABB-CB54-43C6-83D8EA150BD7}"/>
                </a:ext>
              </a:extLst>
            </p:cNvPr>
            <p:cNvSpPr/>
            <p:nvPr/>
          </p:nvSpPr>
          <p:spPr>
            <a:xfrm>
              <a:off x="6520072" y="1493972"/>
              <a:ext cx="5227463" cy="1935028"/>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0000"/>
                  </a:solidFill>
                </a:rPr>
                <a:t>Ask at local IDHS Office</a:t>
              </a:r>
            </a:p>
            <a:p>
              <a:pPr algn="ctr"/>
              <a:r>
                <a:rPr lang="en-US" sz="1600" dirty="0">
                  <a:solidFill>
                    <a:srgbClr val="000000"/>
                  </a:solidFill>
                </a:rPr>
                <a:t>(Family Community Resource Center - </a:t>
              </a:r>
              <a:r>
                <a:rPr lang="en-US" sz="1600" dirty="0">
                  <a:solidFill>
                    <a:srgbClr val="000000"/>
                  </a:solidFill>
                  <a:hlinkClick r:id="rId5">
                    <a:extLst>
                      <a:ext uri="{A12FA001-AC4F-418D-AE19-62706E023703}">
                        <ahyp:hlinkClr xmlns:ahyp="http://schemas.microsoft.com/office/drawing/2018/hyperlinkcolor" val="tx"/>
                      </a:ext>
                    </a:extLst>
                  </a:hlinkClick>
                </a:rPr>
                <a:t>Finder</a:t>
              </a:r>
              <a:r>
                <a:rPr lang="en-US" sz="1600" dirty="0">
                  <a:solidFill>
                    <a:srgbClr val="000000"/>
                  </a:solidFill>
                </a:rPr>
                <a:t>)</a:t>
              </a:r>
            </a:p>
            <a:p>
              <a:pPr algn="ctr"/>
              <a:endParaRPr lang="en-US" sz="1600" b="1" dirty="0">
                <a:solidFill>
                  <a:srgbClr val="000000"/>
                </a:solidFill>
              </a:endParaRPr>
            </a:p>
            <a:p>
              <a:pPr algn="ctr"/>
              <a:endParaRPr lang="en-US" sz="1600" b="1" dirty="0">
                <a:solidFill>
                  <a:srgbClr val="000000"/>
                </a:solidFill>
              </a:endParaRPr>
            </a:p>
            <a:p>
              <a:pPr algn="ctr"/>
              <a:endParaRPr lang="en-US" sz="1600" b="1" dirty="0">
                <a:solidFill>
                  <a:srgbClr val="000000"/>
                </a:solidFill>
              </a:endParaRPr>
            </a:p>
          </p:txBody>
        </p:sp>
        <p:sp>
          <p:nvSpPr>
            <p:cNvPr id="12" name="Rectangle: Rounded Corners 11">
              <a:extLst>
                <a:ext uri="{FF2B5EF4-FFF2-40B4-BE49-F238E27FC236}">
                  <a16:creationId xmlns:a16="http://schemas.microsoft.com/office/drawing/2014/main" id="{F0DEE4AF-0657-0DF4-F2DF-A3F3B6E21B60}"/>
                </a:ext>
              </a:extLst>
            </p:cNvPr>
            <p:cNvSpPr/>
            <p:nvPr/>
          </p:nvSpPr>
          <p:spPr>
            <a:xfrm>
              <a:off x="6520072" y="3651697"/>
              <a:ext cx="5227463" cy="1935028"/>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0000"/>
                  </a:solidFill>
                </a:rPr>
                <a:t>Call DHS Help Line at 1-800-843-6154 </a:t>
              </a:r>
            </a:p>
            <a:p>
              <a:pPr algn="ctr"/>
              <a:r>
                <a:rPr lang="en-US" sz="1600" dirty="0">
                  <a:solidFill>
                    <a:srgbClr val="000000"/>
                  </a:solidFill>
                </a:rPr>
                <a:t>Mon-Fri 8:30 am - 5:00 pm </a:t>
              </a:r>
            </a:p>
            <a:p>
              <a:pPr algn="ctr"/>
              <a:endParaRPr lang="en-US" sz="1600" b="1" dirty="0">
                <a:solidFill>
                  <a:srgbClr val="000000"/>
                </a:solidFill>
              </a:endParaRPr>
            </a:p>
            <a:p>
              <a:pPr algn="ctr"/>
              <a:endParaRPr lang="en-US" sz="1600" b="1" dirty="0">
                <a:solidFill>
                  <a:srgbClr val="000000"/>
                </a:solidFill>
              </a:endParaRPr>
            </a:p>
          </p:txBody>
        </p:sp>
        <p:pic>
          <p:nvPicPr>
            <p:cNvPr id="18" name="Picture 17">
              <a:extLst>
                <a:ext uri="{FF2B5EF4-FFF2-40B4-BE49-F238E27FC236}">
                  <a16:creationId xmlns:a16="http://schemas.microsoft.com/office/drawing/2014/main" id="{0B89AFB4-5372-D0D2-0889-C31A9645985D}"/>
                </a:ext>
              </a:extLst>
            </p:cNvPr>
            <p:cNvPicPr>
              <a:picLocks noChangeAspect="1"/>
            </p:cNvPicPr>
            <p:nvPr/>
          </p:nvPicPr>
          <p:blipFill>
            <a:blip r:embed="rId6"/>
            <a:stretch>
              <a:fillRect/>
            </a:stretch>
          </p:blipFill>
          <p:spPr>
            <a:xfrm>
              <a:off x="8322526" y="2405376"/>
              <a:ext cx="1622554" cy="821211"/>
            </a:xfrm>
            <a:prstGeom prst="rect">
              <a:avLst/>
            </a:prstGeom>
            <a:ln>
              <a:solidFill>
                <a:schemeClr val="tx1"/>
              </a:solidFill>
            </a:ln>
          </p:spPr>
        </p:pic>
        <p:pic>
          <p:nvPicPr>
            <p:cNvPr id="20" name="Picture 19">
              <a:extLst>
                <a:ext uri="{FF2B5EF4-FFF2-40B4-BE49-F238E27FC236}">
                  <a16:creationId xmlns:a16="http://schemas.microsoft.com/office/drawing/2014/main" id="{7869C3C8-9877-206B-4B80-481497E1806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72941" y="4716033"/>
              <a:ext cx="717510" cy="717510"/>
            </a:xfrm>
            <a:prstGeom prst="rect">
              <a:avLst/>
            </a:prstGeom>
          </p:spPr>
        </p:pic>
      </p:grpSp>
      <p:grpSp>
        <p:nvGrpSpPr>
          <p:cNvPr id="7" name="Group 6">
            <a:extLst>
              <a:ext uri="{FF2B5EF4-FFF2-40B4-BE49-F238E27FC236}">
                <a16:creationId xmlns:a16="http://schemas.microsoft.com/office/drawing/2014/main" id="{E3F53FC0-F2E3-C6A5-4D6B-9678699A933F}"/>
              </a:ext>
            </a:extLst>
          </p:cNvPr>
          <p:cNvGrpSpPr/>
          <p:nvPr/>
        </p:nvGrpSpPr>
        <p:grpSpPr>
          <a:xfrm>
            <a:off x="444467" y="3651697"/>
            <a:ext cx="5227463" cy="1935028"/>
            <a:chOff x="444467" y="3651697"/>
            <a:chExt cx="5227463" cy="1935028"/>
          </a:xfrm>
        </p:grpSpPr>
        <p:sp>
          <p:nvSpPr>
            <p:cNvPr id="13" name="Rectangle: Rounded Corners 12">
              <a:extLst>
                <a:ext uri="{FF2B5EF4-FFF2-40B4-BE49-F238E27FC236}">
                  <a16:creationId xmlns:a16="http://schemas.microsoft.com/office/drawing/2014/main" id="{B9C1B82E-6DDF-3183-293E-5E4A14BA90EC}"/>
                </a:ext>
              </a:extLst>
            </p:cNvPr>
            <p:cNvSpPr/>
            <p:nvPr/>
          </p:nvSpPr>
          <p:spPr>
            <a:xfrm>
              <a:off x="444467" y="3651697"/>
              <a:ext cx="5227463" cy="1935028"/>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600" b="1" dirty="0">
                  <a:solidFill>
                    <a:srgbClr val="000000"/>
                  </a:solidFill>
                </a:rPr>
                <a:t>Submit Self-Attestation or other Proof </a:t>
              </a:r>
            </a:p>
            <a:p>
              <a:r>
                <a:rPr lang="en-US" sz="1600" b="1" dirty="0">
                  <a:solidFill>
                    <a:srgbClr val="000000"/>
                  </a:solidFill>
                </a:rPr>
                <a:t>to DHS *</a:t>
              </a:r>
              <a:endParaRPr lang="en-US" sz="1600" dirty="0">
                <a:solidFill>
                  <a:srgbClr val="000000"/>
                </a:solidFill>
              </a:endParaRPr>
            </a:p>
          </p:txBody>
        </p:sp>
        <p:pic>
          <p:nvPicPr>
            <p:cNvPr id="9" name="Picture 8">
              <a:extLst>
                <a:ext uri="{FF2B5EF4-FFF2-40B4-BE49-F238E27FC236}">
                  <a16:creationId xmlns:a16="http://schemas.microsoft.com/office/drawing/2014/main" id="{B27D4B47-7F90-7FAF-8D0C-236581EB42A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33639" y="4143113"/>
              <a:ext cx="1290430" cy="1290430"/>
            </a:xfrm>
            <a:prstGeom prst="rect">
              <a:avLst/>
            </a:prstGeom>
            <a:ln>
              <a:solidFill>
                <a:schemeClr val="tx1"/>
              </a:solidFill>
            </a:ln>
          </p:spPr>
        </p:pic>
      </p:grpSp>
      <p:grpSp>
        <p:nvGrpSpPr>
          <p:cNvPr id="6" name="Group 5">
            <a:extLst>
              <a:ext uri="{FF2B5EF4-FFF2-40B4-BE49-F238E27FC236}">
                <a16:creationId xmlns:a16="http://schemas.microsoft.com/office/drawing/2014/main" id="{EAEC9E11-3305-E9DC-87DC-05714F395323}"/>
              </a:ext>
            </a:extLst>
          </p:cNvPr>
          <p:cNvGrpSpPr/>
          <p:nvPr/>
        </p:nvGrpSpPr>
        <p:grpSpPr>
          <a:xfrm>
            <a:off x="4475922" y="2181639"/>
            <a:ext cx="3240156" cy="2494722"/>
            <a:chOff x="4701209" y="2372139"/>
            <a:chExt cx="3240156" cy="2494722"/>
          </a:xfrm>
        </p:grpSpPr>
        <p:sp>
          <p:nvSpPr>
            <p:cNvPr id="5" name="Oval 4">
              <a:extLst>
                <a:ext uri="{FF2B5EF4-FFF2-40B4-BE49-F238E27FC236}">
                  <a16:creationId xmlns:a16="http://schemas.microsoft.com/office/drawing/2014/main" id="{8895EC24-FC97-0199-8E12-953F194FD839}"/>
                </a:ext>
              </a:extLst>
            </p:cNvPr>
            <p:cNvSpPr/>
            <p:nvPr/>
          </p:nvSpPr>
          <p:spPr>
            <a:xfrm>
              <a:off x="4701209" y="2372139"/>
              <a:ext cx="3240156" cy="2494722"/>
            </a:xfrm>
            <a:prstGeom prst="ellipse">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Oval 1">
              <a:extLst>
                <a:ext uri="{FF2B5EF4-FFF2-40B4-BE49-F238E27FC236}">
                  <a16:creationId xmlns:a16="http://schemas.microsoft.com/office/drawing/2014/main" id="{53E19773-E610-CF9F-054B-E42F697E4565}"/>
                </a:ext>
              </a:extLst>
            </p:cNvPr>
            <p:cNvSpPr/>
            <p:nvPr/>
          </p:nvSpPr>
          <p:spPr>
            <a:xfrm>
              <a:off x="4850296" y="2486439"/>
              <a:ext cx="2941982" cy="22661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How do I request an exemption?</a:t>
              </a:r>
              <a:endParaRPr lang="en-US" sz="2400" dirty="0">
                <a:solidFill>
                  <a:schemeClr val="bg1"/>
                </a:solidFill>
              </a:endParaRPr>
            </a:p>
          </p:txBody>
        </p:sp>
      </p:grpSp>
      <p:sp>
        <p:nvSpPr>
          <p:cNvPr id="3" name="TextBox 2">
            <a:extLst>
              <a:ext uri="{FF2B5EF4-FFF2-40B4-BE49-F238E27FC236}">
                <a16:creationId xmlns:a16="http://schemas.microsoft.com/office/drawing/2014/main" id="{BEB8FD79-4733-6ED7-C7BF-C6D2C0578959}"/>
              </a:ext>
            </a:extLst>
          </p:cNvPr>
          <p:cNvSpPr txBox="1"/>
          <p:nvPr/>
        </p:nvSpPr>
        <p:spPr>
          <a:xfrm>
            <a:off x="501655" y="5924959"/>
            <a:ext cx="3236784" cy="369332"/>
          </a:xfrm>
          <a:prstGeom prst="rect">
            <a:avLst/>
          </a:prstGeom>
          <a:noFill/>
        </p:spPr>
        <p:txBody>
          <a:bodyPr wrap="none" rtlCol="0">
            <a:spAutoFit/>
          </a:bodyPr>
          <a:lstStyle/>
          <a:p>
            <a:r>
              <a:rPr lang="en-US" dirty="0">
                <a:solidFill>
                  <a:schemeClr val="bg1"/>
                </a:solidFill>
              </a:rPr>
              <a:t>* More details on the next slides</a:t>
            </a:r>
          </a:p>
        </p:txBody>
      </p:sp>
      <p:sp>
        <p:nvSpPr>
          <p:cNvPr id="17" name="Title 1">
            <a:extLst>
              <a:ext uri="{FF2B5EF4-FFF2-40B4-BE49-F238E27FC236}">
                <a16:creationId xmlns:a16="http://schemas.microsoft.com/office/drawing/2014/main" id="{B322F2A0-CE08-6EE5-8244-9E7A3EC0659E}"/>
              </a:ext>
            </a:extLst>
          </p:cNvPr>
          <p:cNvSpPr txBox="1">
            <a:spLocks/>
          </p:cNvSpPr>
          <p:nvPr/>
        </p:nvSpPr>
        <p:spPr>
          <a:xfrm>
            <a:off x="571501" y="419978"/>
            <a:ext cx="11125199"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a:t>exemptions</a:t>
            </a:r>
          </a:p>
        </p:txBody>
      </p:sp>
    </p:spTree>
    <p:extLst>
      <p:ext uri="{BB962C8B-B14F-4D97-AF65-F5344CB8AC3E}">
        <p14:creationId xmlns:p14="http://schemas.microsoft.com/office/powerpoint/2010/main" val="186209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C03C7-9FF2-D475-49CD-E190E25E75DD}"/>
            </a:ext>
          </a:extLst>
        </p:cNvPr>
        <p:cNvGrpSpPr/>
        <p:nvPr/>
      </p:nvGrpSpPr>
      <p:grpSpPr>
        <a:xfrm>
          <a:off x="0" y="0"/>
          <a:ext cx="0" cy="0"/>
          <a:chOff x="0" y="0"/>
          <a:chExt cx="0" cy="0"/>
        </a:xfrm>
      </p:grpSpPr>
      <p:sp>
        <p:nvSpPr>
          <p:cNvPr id="11" name="Rectangle 3">
            <a:extLst>
              <a:ext uri="{FF2B5EF4-FFF2-40B4-BE49-F238E27FC236}">
                <a16:creationId xmlns:a16="http://schemas.microsoft.com/office/drawing/2014/main" id="{9FCFC32D-E059-CBCB-5DCF-39B1B08F3E16}"/>
              </a:ext>
            </a:extLst>
          </p:cNvPr>
          <p:cNvSpPr>
            <a:spLocks noChangeArrowheads="1"/>
          </p:cNvSpPr>
          <p:nvPr/>
        </p:nvSpPr>
        <p:spPr bwMode="auto">
          <a:xfrm>
            <a:off x="0" y="9975"/>
            <a:ext cx="65" cy="4372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Rounded Corners 7">
            <a:extLst>
              <a:ext uri="{FF2B5EF4-FFF2-40B4-BE49-F238E27FC236}">
                <a16:creationId xmlns:a16="http://schemas.microsoft.com/office/drawing/2014/main" id="{9F4E3E8D-FAB0-51CC-5A74-0E620B6716D8}"/>
              </a:ext>
            </a:extLst>
          </p:cNvPr>
          <p:cNvSpPr/>
          <p:nvPr/>
        </p:nvSpPr>
        <p:spPr>
          <a:xfrm>
            <a:off x="269875" y="1502242"/>
            <a:ext cx="5241925" cy="2976940"/>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b="1" dirty="0">
                <a:solidFill>
                  <a:srgbClr val="000000"/>
                </a:solidFill>
              </a:rPr>
              <a:t>Check online on  Manage My Case. </a:t>
            </a:r>
          </a:p>
          <a:p>
            <a:endParaRPr lang="en-US" sz="1600" dirty="0">
              <a:solidFill>
                <a:srgbClr val="000000"/>
              </a:solidFill>
            </a:endParaRPr>
          </a:p>
          <a:p>
            <a:endParaRPr lang="en-US" sz="1600" dirty="0">
              <a:solidFill>
                <a:srgbClr val="000000"/>
              </a:solidFill>
            </a:endParaRPr>
          </a:p>
          <a:p>
            <a:endParaRPr lang="en-US" sz="900" dirty="0">
              <a:solidFill>
                <a:srgbClr val="000000"/>
              </a:solidFill>
            </a:endParaRP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r>
              <a:rPr lang="en-US" sz="1400" dirty="0">
                <a:solidFill>
                  <a:srgbClr val="000000"/>
                </a:solidFill>
              </a:rPr>
              <a:t>Click “Manage My SNAP Work Requirements”</a:t>
            </a:r>
            <a:endParaRPr lang="en-US" sz="1600" dirty="0">
              <a:solidFill>
                <a:srgbClr val="000000"/>
              </a:solidFill>
            </a:endParaRPr>
          </a:p>
          <a:p>
            <a:pPr algn="ctr"/>
            <a:endParaRPr lang="en-US" sz="1600" dirty="0">
              <a:solidFill>
                <a:srgbClr val="000000"/>
              </a:solidFill>
            </a:endParaRPr>
          </a:p>
          <a:p>
            <a:pPr algn="ctr"/>
            <a:endParaRPr lang="en-US" sz="1600" dirty="0">
              <a:solidFill>
                <a:srgbClr val="000000"/>
              </a:solidFill>
            </a:endParaRPr>
          </a:p>
          <a:p>
            <a:pPr algn="ctr"/>
            <a:endParaRPr lang="en-US" sz="1600" dirty="0">
              <a:solidFill>
                <a:srgbClr val="000000"/>
              </a:solidFill>
            </a:endParaRPr>
          </a:p>
          <a:p>
            <a:pPr algn="ctr"/>
            <a:endParaRPr lang="en-US" sz="1600" dirty="0">
              <a:solidFill>
                <a:srgbClr val="000000"/>
              </a:solidFill>
            </a:endParaRPr>
          </a:p>
        </p:txBody>
      </p:sp>
      <p:pic>
        <p:nvPicPr>
          <p:cNvPr id="1028" name="Picture 4" descr="new text">
            <a:extLst>
              <a:ext uri="{FF2B5EF4-FFF2-40B4-BE49-F238E27FC236}">
                <a16:creationId xmlns:a16="http://schemas.microsoft.com/office/drawing/2014/main" id="{869EA499-DD38-3A5E-7A57-6D41AF41AD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0" y="-46990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6B6382D0-1626-B11B-2AFB-F652EC0E3005}"/>
              </a:ext>
            </a:extLst>
          </p:cNvPr>
          <p:cNvPicPr>
            <a:picLocks noChangeAspect="1"/>
          </p:cNvPicPr>
          <p:nvPr/>
        </p:nvPicPr>
        <p:blipFill>
          <a:blip r:embed="rId4"/>
          <a:stretch>
            <a:fillRect/>
          </a:stretch>
        </p:blipFill>
        <p:spPr>
          <a:xfrm>
            <a:off x="998694" y="2150336"/>
            <a:ext cx="4278899" cy="1574800"/>
          </a:xfrm>
          <a:prstGeom prst="rect">
            <a:avLst/>
          </a:prstGeom>
          <a:ln>
            <a:solidFill>
              <a:schemeClr val="tx1"/>
            </a:solidFill>
          </a:ln>
        </p:spPr>
      </p:pic>
      <p:sp>
        <p:nvSpPr>
          <p:cNvPr id="17" name="Rectangle 16">
            <a:extLst>
              <a:ext uri="{FF2B5EF4-FFF2-40B4-BE49-F238E27FC236}">
                <a16:creationId xmlns:a16="http://schemas.microsoft.com/office/drawing/2014/main" id="{8E58EEAF-DAAC-410C-FB86-490EEC867F83}"/>
              </a:ext>
            </a:extLst>
          </p:cNvPr>
          <p:cNvSpPr/>
          <p:nvPr/>
        </p:nvSpPr>
        <p:spPr>
          <a:xfrm>
            <a:off x="3540166" y="5296268"/>
            <a:ext cx="2922570" cy="773469"/>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rgbClr val="000000"/>
                </a:solidFill>
              </a:rPr>
              <a:t>You will get an option to download a pdf of your request. We strongly suggest you print and save a copy.</a:t>
            </a:r>
          </a:p>
        </p:txBody>
      </p:sp>
      <p:sp>
        <p:nvSpPr>
          <p:cNvPr id="6" name="Title 1">
            <a:extLst>
              <a:ext uri="{FF2B5EF4-FFF2-40B4-BE49-F238E27FC236}">
                <a16:creationId xmlns:a16="http://schemas.microsoft.com/office/drawing/2014/main" id="{959723E1-348F-24E9-E8FD-A6C89EFCF12E}"/>
              </a:ext>
            </a:extLst>
          </p:cNvPr>
          <p:cNvSpPr txBox="1">
            <a:spLocks/>
          </p:cNvSpPr>
          <p:nvPr/>
        </p:nvSpPr>
        <p:spPr>
          <a:xfrm>
            <a:off x="571501" y="419978"/>
            <a:ext cx="11125199"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a:t>exemptions</a:t>
            </a:r>
          </a:p>
        </p:txBody>
      </p:sp>
      <p:grpSp>
        <p:nvGrpSpPr>
          <p:cNvPr id="12" name="Group 11">
            <a:extLst>
              <a:ext uri="{FF2B5EF4-FFF2-40B4-BE49-F238E27FC236}">
                <a16:creationId xmlns:a16="http://schemas.microsoft.com/office/drawing/2014/main" id="{7A01B36C-0BC5-B4D1-901D-2B2FF052A5D4}"/>
              </a:ext>
            </a:extLst>
          </p:cNvPr>
          <p:cNvGrpSpPr/>
          <p:nvPr/>
        </p:nvGrpSpPr>
        <p:grpSpPr>
          <a:xfrm>
            <a:off x="5939222" y="281156"/>
            <a:ext cx="5681277" cy="5318020"/>
            <a:chOff x="4825178" y="204956"/>
            <a:chExt cx="5982535" cy="5700982"/>
          </a:xfrm>
        </p:grpSpPr>
        <p:pic>
          <p:nvPicPr>
            <p:cNvPr id="7" name="Picture 6">
              <a:extLst>
                <a:ext uri="{FF2B5EF4-FFF2-40B4-BE49-F238E27FC236}">
                  <a16:creationId xmlns:a16="http://schemas.microsoft.com/office/drawing/2014/main" id="{80523871-DF8D-B302-EDB6-CA1BDDD37E43}"/>
                </a:ext>
              </a:extLst>
            </p:cNvPr>
            <p:cNvPicPr>
              <a:picLocks noChangeAspect="1"/>
            </p:cNvPicPr>
            <p:nvPr/>
          </p:nvPicPr>
          <p:blipFill>
            <a:blip r:embed="rId5"/>
            <a:stretch>
              <a:fillRect/>
            </a:stretch>
          </p:blipFill>
          <p:spPr>
            <a:xfrm>
              <a:off x="4825178" y="204956"/>
              <a:ext cx="5982535" cy="5010849"/>
            </a:xfrm>
            <a:prstGeom prst="rect">
              <a:avLst/>
            </a:prstGeom>
          </p:spPr>
        </p:pic>
        <p:pic>
          <p:nvPicPr>
            <p:cNvPr id="10" name="Picture 9">
              <a:extLst>
                <a:ext uri="{FF2B5EF4-FFF2-40B4-BE49-F238E27FC236}">
                  <a16:creationId xmlns:a16="http://schemas.microsoft.com/office/drawing/2014/main" id="{85F9D02C-9A49-96AC-A53E-848C32650A94}"/>
                </a:ext>
              </a:extLst>
            </p:cNvPr>
            <p:cNvPicPr>
              <a:picLocks noChangeAspect="1"/>
            </p:cNvPicPr>
            <p:nvPr/>
          </p:nvPicPr>
          <p:blipFill>
            <a:blip r:embed="rId6"/>
            <a:srcRect t="10272"/>
            <a:stretch>
              <a:fillRect/>
            </a:stretch>
          </p:blipFill>
          <p:spPr>
            <a:xfrm>
              <a:off x="5873075" y="5264848"/>
              <a:ext cx="3886742" cy="641090"/>
            </a:xfrm>
            <a:prstGeom prst="rect">
              <a:avLst/>
            </a:prstGeom>
          </p:spPr>
        </p:pic>
      </p:grpSp>
      <p:sp>
        <p:nvSpPr>
          <p:cNvPr id="13" name="Arrow: Right 12">
            <a:extLst>
              <a:ext uri="{FF2B5EF4-FFF2-40B4-BE49-F238E27FC236}">
                <a16:creationId xmlns:a16="http://schemas.microsoft.com/office/drawing/2014/main" id="{7C164819-6797-5FE9-FBD8-FC1FC476A2DA}"/>
              </a:ext>
            </a:extLst>
          </p:cNvPr>
          <p:cNvSpPr/>
          <p:nvPr/>
        </p:nvSpPr>
        <p:spPr>
          <a:xfrm>
            <a:off x="0" y="3289300"/>
            <a:ext cx="896833" cy="4358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566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A841E-458F-19A4-8BC4-EF1DB8972359}"/>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186D10D-D484-AA71-7134-3236D620534B}"/>
              </a:ext>
            </a:extLst>
          </p:cNvPr>
          <p:cNvSpPr/>
          <p:nvPr/>
        </p:nvSpPr>
        <p:spPr>
          <a:xfrm>
            <a:off x="269875" y="1502242"/>
            <a:ext cx="5241925" cy="2976940"/>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b="1" dirty="0">
                <a:solidFill>
                  <a:srgbClr val="000000"/>
                </a:solidFill>
              </a:rPr>
              <a:t>Submit Self-Attestation or other Proof  to DHS</a:t>
            </a:r>
          </a:p>
          <a:p>
            <a:endParaRPr lang="en-US" sz="1600" b="1" dirty="0">
              <a:solidFill>
                <a:srgbClr val="000000"/>
              </a:solidFill>
            </a:endParaRPr>
          </a:p>
          <a:p>
            <a:pPr>
              <a:spcAft>
                <a:spcPts val="600"/>
              </a:spcAft>
            </a:pPr>
            <a:r>
              <a:rPr lang="en-US" sz="1600" dirty="0">
                <a:solidFill>
                  <a:srgbClr val="000000"/>
                </a:solidFill>
              </a:rPr>
              <a:t>Complete what is asked.  </a:t>
            </a:r>
          </a:p>
          <a:p>
            <a:pPr>
              <a:spcAft>
                <a:spcPts val="600"/>
              </a:spcAft>
            </a:pPr>
            <a:r>
              <a:rPr lang="en-US" sz="1600" dirty="0">
                <a:solidFill>
                  <a:srgbClr val="000000"/>
                </a:solidFill>
              </a:rPr>
              <a:t>Do not write extra information or explanations on the form.</a:t>
            </a:r>
          </a:p>
          <a:p>
            <a:pPr>
              <a:spcAft>
                <a:spcPts val="600"/>
              </a:spcAft>
            </a:pPr>
            <a:r>
              <a:rPr lang="en-US" sz="1600" u="sng" dirty="0">
                <a:solidFill>
                  <a:srgbClr val="000000"/>
                </a:solidFill>
              </a:rPr>
              <a:t>Submit to DHS</a:t>
            </a:r>
          </a:p>
          <a:p>
            <a:pPr marL="285750" indent="-285750">
              <a:spcAft>
                <a:spcPts val="600"/>
              </a:spcAft>
              <a:buFont typeface="Arial" panose="020B0604020202020204" pitchFamily="34" charset="0"/>
              <a:buChar char="•"/>
            </a:pPr>
            <a:r>
              <a:rPr lang="en-US" sz="1600" dirty="0">
                <a:solidFill>
                  <a:srgbClr val="000000"/>
                </a:solidFill>
              </a:rPr>
              <a:t>Upload to MMC</a:t>
            </a:r>
          </a:p>
          <a:p>
            <a:pPr marL="285750" indent="-285750">
              <a:spcAft>
                <a:spcPts val="600"/>
              </a:spcAft>
              <a:buFont typeface="Arial" panose="020B0604020202020204" pitchFamily="34" charset="0"/>
              <a:buChar char="•"/>
            </a:pPr>
            <a:r>
              <a:rPr lang="en-US" sz="1600" dirty="0">
                <a:solidFill>
                  <a:srgbClr val="000000"/>
                </a:solidFill>
              </a:rPr>
              <a:t>Fax to DHS</a:t>
            </a:r>
          </a:p>
          <a:p>
            <a:pPr marL="285750" indent="-285750">
              <a:spcAft>
                <a:spcPts val="600"/>
              </a:spcAft>
              <a:buFont typeface="Arial" panose="020B0604020202020204" pitchFamily="34" charset="0"/>
              <a:buChar char="•"/>
            </a:pPr>
            <a:r>
              <a:rPr lang="en-US" sz="1600" dirty="0">
                <a:solidFill>
                  <a:srgbClr val="000000"/>
                </a:solidFill>
              </a:rPr>
              <a:t>Submit in Person</a:t>
            </a:r>
            <a:endParaRPr lang="en-US" sz="1600" b="1" dirty="0">
              <a:solidFill>
                <a:srgbClr val="000000"/>
              </a:solidFill>
            </a:endParaRPr>
          </a:p>
          <a:p>
            <a:endParaRPr lang="en-US" sz="1600" dirty="0">
              <a:solidFill>
                <a:srgbClr val="000000"/>
              </a:solidFill>
            </a:endParaRPr>
          </a:p>
          <a:p>
            <a:endParaRPr lang="en-US" sz="900" dirty="0">
              <a:solidFill>
                <a:srgbClr val="000000"/>
              </a:solidFill>
            </a:endParaRP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pPr algn="ctr"/>
            <a:endParaRPr lang="en-US" sz="1600" dirty="0">
              <a:solidFill>
                <a:srgbClr val="000000"/>
              </a:solidFill>
            </a:endParaRPr>
          </a:p>
          <a:p>
            <a:pPr algn="ctr"/>
            <a:endParaRPr lang="en-US" sz="1600" dirty="0">
              <a:solidFill>
                <a:srgbClr val="000000"/>
              </a:solidFill>
            </a:endParaRPr>
          </a:p>
          <a:p>
            <a:pPr algn="ctr"/>
            <a:endParaRPr lang="en-US" sz="1600" dirty="0">
              <a:solidFill>
                <a:srgbClr val="000000"/>
              </a:solidFill>
            </a:endParaRPr>
          </a:p>
          <a:p>
            <a:pPr algn="ctr"/>
            <a:endParaRPr lang="en-US" sz="1600" dirty="0">
              <a:solidFill>
                <a:srgbClr val="000000"/>
              </a:solidFill>
            </a:endParaRPr>
          </a:p>
        </p:txBody>
      </p:sp>
      <p:sp>
        <p:nvSpPr>
          <p:cNvPr id="11" name="Rectangle 3">
            <a:extLst>
              <a:ext uri="{FF2B5EF4-FFF2-40B4-BE49-F238E27FC236}">
                <a16:creationId xmlns:a16="http://schemas.microsoft.com/office/drawing/2014/main" id="{67FE2FAC-51D8-AFEF-D0FE-388CE0F065FF}"/>
              </a:ext>
            </a:extLst>
          </p:cNvPr>
          <p:cNvSpPr>
            <a:spLocks noChangeArrowheads="1"/>
          </p:cNvSpPr>
          <p:nvPr/>
        </p:nvSpPr>
        <p:spPr bwMode="auto">
          <a:xfrm>
            <a:off x="0" y="9975"/>
            <a:ext cx="65" cy="4372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8" name="Picture 4" descr="new text">
            <a:extLst>
              <a:ext uri="{FF2B5EF4-FFF2-40B4-BE49-F238E27FC236}">
                <a16:creationId xmlns:a16="http://schemas.microsoft.com/office/drawing/2014/main" id="{103C0107-15F2-9F75-5819-AAADCC1A4E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0" y="-46990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388B8740-51C2-73CE-CD5E-E485CCC6FD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0978" y="2990712"/>
            <a:ext cx="1918389" cy="1918389"/>
          </a:xfrm>
          <a:prstGeom prst="rect">
            <a:avLst/>
          </a:prstGeom>
          <a:ln>
            <a:solidFill>
              <a:schemeClr val="tx1"/>
            </a:solidFill>
          </a:ln>
        </p:spPr>
      </p:pic>
      <p:grpSp>
        <p:nvGrpSpPr>
          <p:cNvPr id="3" name="Group 2">
            <a:extLst>
              <a:ext uri="{FF2B5EF4-FFF2-40B4-BE49-F238E27FC236}">
                <a16:creationId xmlns:a16="http://schemas.microsoft.com/office/drawing/2014/main" id="{D948CB64-A9AF-88EF-9E98-2C3B0C9AD41E}"/>
              </a:ext>
            </a:extLst>
          </p:cNvPr>
          <p:cNvGrpSpPr/>
          <p:nvPr/>
        </p:nvGrpSpPr>
        <p:grpSpPr>
          <a:xfrm>
            <a:off x="6134100" y="898875"/>
            <a:ext cx="5275903" cy="4686305"/>
            <a:chOff x="571501" y="1677595"/>
            <a:chExt cx="6610079" cy="4543497"/>
          </a:xfrm>
        </p:grpSpPr>
        <p:pic>
          <p:nvPicPr>
            <p:cNvPr id="15" name="Picture 14">
              <a:extLst>
                <a:ext uri="{FF2B5EF4-FFF2-40B4-BE49-F238E27FC236}">
                  <a16:creationId xmlns:a16="http://schemas.microsoft.com/office/drawing/2014/main" id="{73957F14-7DAA-9074-C403-E06DE2555A27}"/>
                </a:ext>
              </a:extLst>
            </p:cNvPr>
            <p:cNvPicPr>
              <a:picLocks noChangeAspect="1"/>
            </p:cNvPicPr>
            <p:nvPr/>
          </p:nvPicPr>
          <p:blipFill>
            <a:blip r:embed="rId5"/>
            <a:stretch>
              <a:fillRect/>
            </a:stretch>
          </p:blipFill>
          <p:spPr>
            <a:xfrm>
              <a:off x="571501" y="1677595"/>
              <a:ext cx="6610079" cy="4543497"/>
            </a:xfrm>
            <a:prstGeom prst="rect">
              <a:avLst/>
            </a:prstGeom>
            <a:ln w="57150">
              <a:solidFill>
                <a:schemeClr val="tx1"/>
              </a:solidFill>
            </a:ln>
          </p:spPr>
        </p:pic>
        <p:sp>
          <p:nvSpPr>
            <p:cNvPr id="16" name="Rectangle 15">
              <a:extLst>
                <a:ext uri="{FF2B5EF4-FFF2-40B4-BE49-F238E27FC236}">
                  <a16:creationId xmlns:a16="http://schemas.microsoft.com/office/drawing/2014/main" id="{544B8AEC-A257-9973-E43B-16CB4F42D9C3}"/>
                </a:ext>
              </a:extLst>
            </p:cNvPr>
            <p:cNvSpPr/>
            <p:nvPr/>
          </p:nvSpPr>
          <p:spPr>
            <a:xfrm>
              <a:off x="1342417" y="3249038"/>
              <a:ext cx="5068111" cy="1050587"/>
            </a:xfrm>
            <a:prstGeom prst="rect">
              <a:avLst/>
            </a:prstGeom>
            <a:solidFill>
              <a:srgbClr val="FFFF0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1975D1-7DEC-99E0-6C03-3D28512F995C}"/>
                </a:ext>
              </a:extLst>
            </p:cNvPr>
            <p:cNvSpPr/>
            <p:nvPr/>
          </p:nvSpPr>
          <p:spPr>
            <a:xfrm>
              <a:off x="1342417" y="4560771"/>
              <a:ext cx="5068111" cy="1538472"/>
            </a:xfrm>
            <a:prstGeom prst="rect">
              <a:avLst/>
            </a:prstGeom>
            <a:solidFill>
              <a:srgbClr val="FFFF0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7528998C-B62C-C0E5-007D-4E1D278E0B4F}"/>
              </a:ext>
            </a:extLst>
          </p:cNvPr>
          <p:cNvSpPr txBox="1"/>
          <p:nvPr/>
        </p:nvSpPr>
        <p:spPr>
          <a:xfrm>
            <a:off x="7646528" y="326062"/>
            <a:ext cx="2250937" cy="369332"/>
          </a:xfrm>
          <a:prstGeom prst="rect">
            <a:avLst/>
          </a:prstGeom>
          <a:noFill/>
        </p:spPr>
        <p:txBody>
          <a:bodyPr wrap="none" rtlCol="0">
            <a:spAutoFit/>
          </a:bodyPr>
          <a:lstStyle/>
          <a:p>
            <a:r>
              <a:rPr lang="en-US" dirty="0">
                <a:solidFill>
                  <a:srgbClr val="0070C0"/>
                </a:solidFill>
                <a:hlinkClick r:id="rId6">
                  <a:extLst>
                    <a:ext uri="{A12FA001-AC4F-418D-AE19-62706E023703}">
                      <ahyp:hlinkClr xmlns:ahyp="http://schemas.microsoft.com/office/drawing/2018/hyperlinkcolor" val="tx"/>
                    </a:ext>
                  </a:extLst>
                </a:hlinkClick>
              </a:rPr>
              <a:t>Self-Attestation Form</a:t>
            </a:r>
            <a:endParaRPr lang="en-US" dirty="0">
              <a:solidFill>
                <a:srgbClr val="0070C0"/>
              </a:solidFill>
            </a:endParaRPr>
          </a:p>
        </p:txBody>
      </p:sp>
      <p:sp>
        <p:nvSpPr>
          <p:cNvPr id="29" name="TextBox 28">
            <a:extLst>
              <a:ext uri="{FF2B5EF4-FFF2-40B4-BE49-F238E27FC236}">
                <a16:creationId xmlns:a16="http://schemas.microsoft.com/office/drawing/2014/main" id="{122D49FD-DDC9-C9A2-5026-02D55AB3827B}"/>
              </a:ext>
            </a:extLst>
          </p:cNvPr>
          <p:cNvSpPr txBox="1"/>
          <p:nvPr/>
        </p:nvSpPr>
        <p:spPr>
          <a:xfrm>
            <a:off x="259973" y="6008483"/>
            <a:ext cx="7635424" cy="369332"/>
          </a:xfrm>
          <a:prstGeom prst="rect">
            <a:avLst/>
          </a:prstGeom>
          <a:noFill/>
        </p:spPr>
        <p:txBody>
          <a:bodyPr wrap="none" rtlCol="0">
            <a:spAutoFit/>
          </a:bodyPr>
          <a:lstStyle/>
          <a:p>
            <a:r>
              <a:rPr lang="en-US" dirty="0">
                <a:solidFill>
                  <a:schemeClr val="bg1"/>
                </a:solidFill>
                <a:hlinkClick r:id="rId6">
                  <a:extLst>
                    <a:ext uri="{A12FA001-AC4F-418D-AE19-62706E023703}">
                      <ahyp:hlinkClr xmlns:ahyp="http://schemas.microsoft.com/office/drawing/2018/hyperlinkcolor" val="tx"/>
                    </a:ext>
                  </a:extLst>
                </a:hlinkClick>
              </a:rPr>
              <a:t>Self-Attestation Form</a:t>
            </a:r>
            <a:r>
              <a:rPr lang="en-US" dirty="0">
                <a:solidFill>
                  <a:schemeClr val="bg1"/>
                </a:solidFill>
              </a:rPr>
              <a:t>: </a:t>
            </a:r>
            <a:r>
              <a:rPr lang="en-US" sz="1000" dirty="0">
                <a:solidFill>
                  <a:schemeClr val="bg1"/>
                </a:solidFill>
                <a:hlinkClick r:id="rId6">
                  <a:extLst>
                    <a:ext uri="{A12FA001-AC4F-418D-AE19-62706E023703}">
                      <ahyp:hlinkClr xmlns:ahyp="http://schemas.microsoft.com/office/drawing/2018/hyperlinkcolor" val="tx"/>
                    </a:ext>
                  </a:extLst>
                </a:hlinkClick>
              </a:rPr>
              <a:t>https://www.dhs.state.il.us/onenetlibrary/12/documents/Forms/442341-202508_IES5REV6_RE.pdf</a:t>
            </a:r>
            <a:endParaRPr lang="en-US" sz="1000" dirty="0">
              <a:solidFill>
                <a:schemeClr val="bg1"/>
              </a:solidFill>
            </a:endParaRPr>
          </a:p>
        </p:txBody>
      </p:sp>
      <p:sp>
        <p:nvSpPr>
          <p:cNvPr id="6" name="Title 1">
            <a:extLst>
              <a:ext uri="{FF2B5EF4-FFF2-40B4-BE49-F238E27FC236}">
                <a16:creationId xmlns:a16="http://schemas.microsoft.com/office/drawing/2014/main" id="{F9219A74-FB07-4624-5217-93B0F022ED73}"/>
              </a:ext>
            </a:extLst>
          </p:cNvPr>
          <p:cNvSpPr txBox="1">
            <a:spLocks/>
          </p:cNvSpPr>
          <p:nvPr/>
        </p:nvSpPr>
        <p:spPr>
          <a:xfrm>
            <a:off x="571501" y="419978"/>
            <a:ext cx="11125199"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a:t>exemptions</a:t>
            </a:r>
          </a:p>
        </p:txBody>
      </p:sp>
    </p:spTree>
    <p:extLst>
      <p:ext uri="{BB962C8B-B14F-4D97-AF65-F5344CB8AC3E}">
        <p14:creationId xmlns:p14="http://schemas.microsoft.com/office/powerpoint/2010/main" val="3304597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1DF4B-1963-495B-E3A9-BE551C0608A0}"/>
            </a:ext>
          </a:extLst>
        </p:cNvPr>
        <p:cNvGrpSpPr/>
        <p:nvPr/>
      </p:nvGrpSpPr>
      <p:grpSpPr>
        <a:xfrm>
          <a:off x="0" y="0"/>
          <a:ext cx="0" cy="0"/>
          <a:chOff x="0" y="0"/>
          <a:chExt cx="0" cy="0"/>
        </a:xfrm>
      </p:grpSpPr>
      <p:sp>
        <p:nvSpPr>
          <p:cNvPr id="11" name="Rectangle 3">
            <a:extLst>
              <a:ext uri="{FF2B5EF4-FFF2-40B4-BE49-F238E27FC236}">
                <a16:creationId xmlns:a16="http://schemas.microsoft.com/office/drawing/2014/main" id="{4433C9BA-AE83-6123-28FC-92E909D3ACBD}"/>
              </a:ext>
            </a:extLst>
          </p:cNvPr>
          <p:cNvSpPr>
            <a:spLocks noChangeArrowheads="1"/>
          </p:cNvSpPr>
          <p:nvPr/>
        </p:nvSpPr>
        <p:spPr bwMode="auto">
          <a:xfrm>
            <a:off x="0" y="9975"/>
            <a:ext cx="65" cy="4372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8" name="Picture 4" descr="new text">
            <a:extLst>
              <a:ext uri="{FF2B5EF4-FFF2-40B4-BE49-F238E27FC236}">
                <a16:creationId xmlns:a16="http://schemas.microsoft.com/office/drawing/2014/main" id="{8A7DA6D3-AFBB-06F7-5637-0D2EE197F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0" y="-469900"/>
            <a:ext cx="123825" cy="123825"/>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a:extLst>
              <a:ext uri="{FF2B5EF4-FFF2-40B4-BE49-F238E27FC236}">
                <a16:creationId xmlns:a16="http://schemas.microsoft.com/office/drawing/2014/main" id="{7BBDB3B7-AD5D-6A69-1FA0-2F58BE45471C}"/>
              </a:ext>
            </a:extLst>
          </p:cNvPr>
          <p:cNvGrpSpPr/>
          <p:nvPr/>
        </p:nvGrpSpPr>
        <p:grpSpPr>
          <a:xfrm>
            <a:off x="6397431" y="776610"/>
            <a:ext cx="4881379" cy="4880114"/>
            <a:chOff x="7557377" y="1379672"/>
            <a:chExt cx="4261104" cy="4033608"/>
          </a:xfrm>
        </p:grpSpPr>
        <p:pic>
          <p:nvPicPr>
            <p:cNvPr id="21" name="Picture 20">
              <a:extLst>
                <a:ext uri="{FF2B5EF4-FFF2-40B4-BE49-F238E27FC236}">
                  <a16:creationId xmlns:a16="http://schemas.microsoft.com/office/drawing/2014/main" id="{1D1407A4-5CCE-8F4D-F3DE-F2A5C7551163}"/>
                </a:ext>
              </a:extLst>
            </p:cNvPr>
            <p:cNvPicPr>
              <a:picLocks noChangeAspect="1"/>
            </p:cNvPicPr>
            <p:nvPr/>
          </p:nvPicPr>
          <p:blipFill>
            <a:blip r:embed="rId4"/>
            <a:stretch>
              <a:fillRect/>
            </a:stretch>
          </p:blipFill>
          <p:spPr>
            <a:xfrm>
              <a:off x="7557377" y="1379672"/>
              <a:ext cx="4260929" cy="1725398"/>
            </a:xfrm>
            <a:prstGeom prst="rect">
              <a:avLst/>
            </a:prstGeom>
            <a:ln w="57150">
              <a:solidFill>
                <a:schemeClr val="tx1"/>
              </a:solidFill>
            </a:ln>
          </p:spPr>
        </p:pic>
        <p:pic>
          <p:nvPicPr>
            <p:cNvPr id="22" name="Picture 21">
              <a:extLst>
                <a:ext uri="{FF2B5EF4-FFF2-40B4-BE49-F238E27FC236}">
                  <a16:creationId xmlns:a16="http://schemas.microsoft.com/office/drawing/2014/main" id="{F413D8BB-A2A3-C133-9AC8-8173FB5DDD43}"/>
                </a:ext>
              </a:extLst>
            </p:cNvPr>
            <p:cNvPicPr>
              <a:picLocks noChangeAspect="1"/>
            </p:cNvPicPr>
            <p:nvPr/>
          </p:nvPicPr>
          <p:blipFill>
            <a:blip r:embed="rId5"/>
            <a:stretch>
              <a:fillRect/>
            </a:stretch>
          </p:blipFill>
          <p:spPr>
            <a:xfrm>
              <a:off x="7557377" y="3125894"/>
              <a:ext cx="4261104" cy="714289"/>
            </a:xfrm>
            <a:prstGeom prst="rect">
              <a:avLst/>
            </a:prstGeom>
            <a:ln w="57150">
              <a:solidFill>
                <a:schemeClr val="tx1"/>
              </a:solidFill>
            </a:ln>
          </p:spPr>
        </p:pic>
        <p:pic>
          <p:nvPicPr>
            <p:cNvPr id="23" name="Picture 22">
              <a:extLst>
                <a:ext uri="{FF2B5EF4-FFF2-40B4-BE49-F238E27FC236}">
                  <a16:creationId xmlns:a16="http://schemas.microsoft.com/office/drawing/2014/main" id="{F2C40C24-2604-1A1F-8B0E-3FD3E9BD1887}"/>
                </a:ext>
              </a:extLst>
            </p:cNvPr>
            <p:cNvPicPr>
              <a:picLocks noChangeAspect="1"/>
            </p:cNvPicPr>
            <p:nvPr/>
          </p:nvPicPr>
          <p:blipFill>
            <a:blip r:embed="rId6"/>
            <a:stretch>
              <a:fillRect/>
            </a:stretch>
          </p:blipFill>
          <p:spPr>
            <a:xfrm>
              <a:off x="7557377" y="3910480"/>
              <a:ext cx="4261104" cy="1502800"/>
            </a:xfrm>
            <a:prstGeom prst="rect">
              <a:avLst/>
            </a:prstGeom>
            <a:ln w="57150">
              <a:solidFill>
                <a:schemeClr val="tx1"/>
              </a:solidFill>
            </a:ln>
          </p:spPr>
        </p:pic>
      </p:grpSp>
      <p:sp>
        <p:nvSpPr>
          <p:cNvPr id="26" name="TextBox 25">
            <a:extLst>
              <a:ext uri="{FF2B5EF4-FFF2-40B4-BE49-F238E27FC236}">
                <a16:creationId xmlns:a16="http://schemas.microsoft.com/office/drawing/2014/main" id="{40091911-D911-4E64-BEBA-8BF61534C72F}"/>
              </a:ext>
            </a:extLst>
          </p:cNvPr>
          <p:cNvSpPr txBox="1"/>
          <p:nvPr/>
        </p:nvSpPr>
        <p:spPr>
          <a:xfrm>
            <a:off x="7917736" y="262558"/>
            <a:ext cx="1840568" cy="369332"/>
          </a:xfrm>
          <a:prstGeom prst="rect">
            <a:avLst/>
          </a:prstGeom>
          <a:noFill/>
        </p:spPr>
        <p:txBody>
          <a:bodyPr wrap="none" rtlCol="0">
            <a:spAutoFit/>
          </a:bodyPr>
          <a:lstStyle/>
          <a:p>
            <a:r>
              <a:rPr lang="en-US" dirty="0">
                <a:solidFill>
                  <a:srgbClr val="0070C0"/>
                </a:solidFill>
                <a:hlinkClick r:id="rId7">
                  <a:extLst>
                    <a:ext uri="{A12FA001-AC4F-418D-AE19-62706E023703}">
                      <ahyp:hlinkClr xmlns:ahyp="http://schemas.microsoft.com/office/drawing/2018/hyperlinkcolor" val="tx"/>
                    </a:ext>
                  </a:extLst>
                </a:hlinkClick>
              </a:rPr>
              <a:t>Third-Party Form</a:t>
            </a:r>
            <a:endParaRPr lang="en-US" dirty="0">
              <a:solidFill>
                <a:srgbClr val="0070C0"/>
              </a:solidFill>
            </a:endParaRPr>
          </a:p>
        </p:txBody>
      </p:sp>
      <p:grpSp>
        <p:nvGrpSpPr>
          <p:cNvPr id="8" name="Group 7">
            <a:extLst>
              <a:ext uri="{FF2B5EF4-FFF2-40B4-BE49-F238E27FC236}">
                <a16:creationId xmlns:a16="http://schemas.microsoft.com/office/drawing/2014/main" id="{67E82F09-F62A-FBB8-A87E-1548A5DA0C65}"/>
              </a:ext>
            </a:extLst>
          </p:cNvPr>
          <p:cNvGrpSpPr/>
          <p:nvPr/>
        </p:nvGrpSpPr>
        <p:grpSpPr>
          <a:xfrm>
            <a:off x="146050" y="4812513"/>
            <a:ext cx="3855417" cy="1164178"/>
            <a:chOff x="146050" y="4812513"/>
            <a:chExt cx="3855417" cy="1164178"/>
          </a:xfrm>
        </p:grpSpPr>
        <p:sp>
          <p:nvSpPr>
            <p:cNvPr id="27" name="Rectangle 26">
              <a:extLst>
                <a:ext uri="{FF2B5EF4-FFF2-40B4-BE49-F238E27FC236}">
                  <a16:creationId xmlns:a16="http://schemas.microsoft.com/office/drawing/2014/main" id="{4D9B6B5D-D537-C076-DB51-0DBCB1F6FC7E}"/>
                </a:ext>
              </a:extLst>
            </p:cNvPr>
            <p:cNvSpPr/>
            <p:nvPr/>
          </p:nvSpPr>
          <p:spPr>
            <a:xfrm>
              <a:off x="146050" y="5155136"/>
              <a:ext cx="3855417" cy="821555"/>
            </a:xfrm>
            <a:prstGeom prst="rect">
              <a:avLst/>
            </a:prstGeom>
            <a:solidFill>
              <a:srgbClr val="FFFFFF"/>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Letters from providers, Letters from family members or others, Medical Records, School Records, Unemployment records, etc.</a:t>
              </a:r>
            </a:p>
          </p:txBody>
        </p:sp>
        <p:sp>
          <p:nvSpPr>
            <p:cNvPr id="28" name="TextBox 27">
              <a:extLst>
                <a:ext uri="{FF2B5EF4-FFF2-40B4-BE49-F238E27FC236}">
                  <a16:creationId xmlns:a16="http://schemas.microsoft.com/office/drawing/2014/main" id="{509C7863-50B5-3D44-BB50-8A83A375FCA2}"/>
                </a:ext>
              </a:extLst>
            </p:cNvPr>
            <p:cNvSpPr txBox="1"/>
            <p:nvPr/>
          </p:nvSpPr>
          <p:spPr>
            <a:xfrm>
              <a:off x="1245646" y="4812513"/>
              <a:ext cx="1656223" cy="369332"/>
            </a:xfrm>
            <a:prstGeom prst="rect">
              <a:avLst/>
            </a:prstGeom>
            <a:noFill/>
          </p:spPr>
          <p:txBody>
            <a:bodyPr wrap="none" rtlCol="0">
              <a:spAutoFit/>
            </a:bodyPr>
            <a:lstStyle/>
            <a:p>
              <a:r>
                <a:rPr lang="en-US" dirty="0">
                  <a:solidFill>
                    <a:srgbClr val="0070C0"/>
                  </a:solidFill>
                </a:rPr>
                <a:t>Other Evidence</a:t>
              </a:r>
            </a:p>
          </p:txBody>
        </p:sp>
      </p:grpSp>
      <p:sp>
        <p:nvSpPr>
          <p:cNvPr id="29" name="TextBox 28">
            <a:extLst>
              <a:ext uri="{FF2B5EF4-FFF2-40B4-BE49-F238E27FC236}">
                <a16:creationId xmlns:a16="http://schemas.microsoft.com/office/drawing/2014/main" id="{1E695DEA-6244-B7FB-CE1F-14BC33586E78}"/>
              </a:ext>
            </a:extLst>
          </p:cNvPr>
          <p:cNvSpPr txBox="1"/>
          <p:nvPr/>
        </p:nvSpPr>
        <p:spPr>
          <a:xfrm>
            <a:off x="259973" y="6008483"/>
            <a:ext cx="7201010" cy="369332"/>
          </a:xfrm>
          <a:prstGeom prst="rect">
            <a:avLst/>
          </a:prstGeom>
          <a:noFill/>
        </p:spPr>
        <p:txBody>
          <a:bodyPr wrap="none" rtlCol="0">
            <a:spAutoFit/>
          </a:bodyPr>
          <a:lstStyle/>
          <a:p>
            <a:r>
              <a:rPr lang="en-US" dirty="0">
                <a:solidFill>
                  <a:schemeClr val="bg1"/>
                </a:solidFill>
                <a:hlinkClick r:id="rId7">
                  <a:extLst>
                    <a:ext uri="{A12FA001-AC4F-418D-AE19-62706E023703}">
                      <ahyp:hlinkClr xmlns:ahyp="http://schemas.microsoft.com/office/drawing/2018/hyperlinkcolor" val="tx"/>
                    </a:ext>
                  </a:extLst>
                </a:hlinkClick>
              </a:rPr>
              <a:t>Third-Party Form</a:t>
            </a:r>
            <a:r>
              <a:rPr lang="en-US" dirty="0">
                <a:solidFill>
                  <a:schemeClr val="bg1"/>
                </a:solidFill>
              </a:rPr>
              <a:t>: </a:t>
            </a:r>
            <a:r>
              <a:rPr lang="en-US" sz="1000" dirty="0">
                <a:solidFill>
                  <a:schemeClr val="bg1"/>
                </a:solidFill>
              </a:rPr>
              <a:t>https://www.dhs.state.il.us/onenetlibrary/12/documents/Forms/442340-202508-IES_REV9_RE.pdf</a:t>
            </a:r>
          </a:p>
        </p:txBody>
      </p:sp>
      <p:sp>
        <p:nvSpPr>
          <p:cNvPr id="6" name="Title 1">
            <a:extLst>
              <a:ext uri="{FF2B5EF4-FFF2-40B4-BE49-F238E27FC236}">
                <a16:creationId xmlns:a16="http://schemas.microsoft.com/office/drawing/2014/main" id="{A6A64D53-F47D-00D9-368C-B214E2D61112}"/>
              </a:ext>
            </a:extLst>
          </p:cNvPr>
          <p:cNvSpPr txBox="1">
            <a:spLocks/>
          </p:cNvSpPr>
          <p:nvPr/>
        </p:nvSpPr>
        <p:spPr>
          <a:xfrm>
            <a:off x="571501" y="419978"/>
            <a:ext cx="11125199"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a:t>exemptions</a:t>
            </a:r>
          </a:p>
        </p:txBody>
      </p:sp>
      <p:sp>
        <p:nvSpPr>
          <p:cNvPr id="5" name="Rectangle: Rounded Corners 4">
            <a:extLst>
              <a:ext uri="{FF2B5EF4-FFF2-40B4-BE49-F238E27FC236}">
                <a16:creationId xmlns:a16="http://schemas.microsoft.com/office/drawing/2014/main" id="{FB8CE72C-AFD4-993D-7634-BA3F012BDCF0}"/>
              </a:ext>
            </a:extLst>
          </p:cNvPr>
          <p:cNvSpPr/>
          <p:nvPr/>
        </p:nvSpPr>
        <p:spPr>
          <a:xfrm>
            <a:off x="269875" y="1502242"/>
            <a:ext cx="5241925" cy="2976940"/>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b="1" dirty="0">
                <a:solidFill>
                  <a:srgbClr val="000000"/>
                </a:solidFill>
              </a:rPr>
              <a:t>Submit Self-Attestation or other Proof  to DHS</a:t>
            </a:r>
          </a:p>
          <a:p>
            <a:endParaRPr lang="en-US" sz="1600" b="1" dirty="0">
              <a:solidFill>
                <a:srgbClr val="000000"/>
              </a:solidFill>
            </a:endParaRPr>
          </a:p>
          <a:p>
            <a:pPr>
              <a:spcAft>
                <a:spcPts val="600"/>
              </a:spcAft>
            </a:pPr>
            <a:r>
              <a:rPr lang="en-US" sz="1600" dirty="0">
                <a:solidFill>
                  <a:srgbClr val="000000"/>
                </a:solidFill>
              </a:rPr>
              <a:t>Complete what is asked.  </a:t>
            </a:r>
          </a:p>
          <a:p>
            <a:pPr>
              <a:spcAft>
                <a:spcPts val="600"/>
              </a:spcAft>
            </a:pPr>
            <a:r>
              <a:rPr lang="en-US" sz="1600" dirty="0">
                <a:solidFill>
                  <a:srgbClr val="000000"/>
                </a:solidFill>
              </a:rPr>
              <a:t>Do not write extra information or explanations on the form.</a:t>
            </a:r>
          </a:p>
          <a:p>
            <a:pPr>
              <a:spcAft>
                <a:spcPts val="600"/>
              </a:spcAft>
            </a:pPr>
            <a:r>
              <a:rPr lang="en-US" sz="1600" u="sng" dirty="0">
                <a:solidFill>
                  <a:srgbClr val="000000"/>
                </a:solidFill>
              </a:rPr>
              <a:t>Submit to DHS</a:t>
            </a:r>
          </a:p>
          <a:p>
            <a:pPr marL="285750" indent="-285750">
              <a:spcAft>
                <a:spcPts val="600"/>
              </a:spcAft>
              <a:buFont typeface="Arial" panose="020B0604020202020204" pitchFamily="34" charset="0"/>
              <a:buChar char="•"/>
            </a:pPr>
            <a:r>
              <a:rPr lang="en-US" sz="1600" dirty="0">
                <a:solidFill>
                  <a:srgbClr val="000000"/>
                </a:solidFill>
              </a:rPr>
              <a:t>Upload to MMC</a:t>
            </a:r>
          </a:p>
          <a:p>
            <a:pPr marL="285750" indent="-285750">
              <a:spcAft>
                <a:spcPts val="600"/>
              </a:spcAft>
              <a:buFont typeface="Arial" panose="020B0604020202020204" pitchFamily="34" charset="0"/>
              <a:buChar char="•"/>
            </a:pPr>
            <a:r>
              <a:rPr lang="en-US" sz="1600" dirty="0">
                <a:solidFill>
                  <a:srgbClr val="000000"/>
                </a:solidFill>
              </a:rPr>
              <a:t>Fax to DHS</a:t>
            </a:r>
          </a:p>
          <a:p>
            <a:pPr marL="285750" indent="-285750">
              <a:spcAft>
                <a:spcPts val="600"/>
              </a:spcAft>
              <a:buFont typeface="Arial" panose="020B0604020202020204" pitchFamily="34" charset="0"/>
              <a:buChar char="•"/>
            </a:pPr>
            <a:r>
              <a:rPr lang="en-US" sz="1600" dirty="0">
                <a:solidFill>
                  <a:srgbClr val="000000"/>
                </a:solidFill>
              </a:rPr>
              <a:t>Submit in Person</a:t>
            </a:r>
            <a:endParaRPr lang="en-US" sz="1600" b="1" dirty="0">
              <a:solidFill>
                <a:srgbClr val="000000"/>
              </a:solidFill>
            </a:endParaRPr>
          </a:p>
          <a:p>
            <a:endParaRPr lang="en-US" sz="1600" dirty="0">
              <a:solidFill>
                <a:srgbClr val="000000"/>
              </a:solidFill>
            </a:endParaRPr>
          </a:p>
          <a:p>
            <a:endParaRPr lang="en-US" sz="900" dirty="0">
              <a:solidFill>
                <a:srgbClr val="000000"/>
              </a:solidFill>
            </a:endParaRP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pPr algn="ctr"/>
            <a:endParaRPr lang="en-US" sz="1600" dirty="0">
              <a:solidFill>
                <a:srgbClr val="000000"/>
              </a:solidFill>
            </a:endParaRPr>
          </a:p>
          <a:p>
            <a:pPr algn="ctr"/>
            <a:endParaRPr lang="en-US" sz="1600" dirty="0">
              <a:solidFill>
                <a:srgbClr val="000000"/>
              </a:solidFill>
            </a:endParaRPr>
          </a:p>
          <a:p>
            <a:pPr algn="ctr"/>
            <a:endParaRPr lang="en-US" sz="1600" dirty="0">
              <a:solidFill>
                <a:srgbClr val="000000"/>
              </a:solidFill>
            </a:endParaRPr>
          </a:p>
          <a:p>
            <a:pPr algn="ctr"/>
            <a:endParaRPr lang="en-US" sz="1600" dirty="0">
              <a:solidFill>
                <a:srgbClr val="000000"/>
              </a:solidFill>
            </a:endParaRPr>
          </a:p>
        </p:txBody>
      </p:sp>
      <p:pic>
        <p:nvPicPr>
          <p:cNvPr id="7" name="Picture 6">
            <a:extLst>
              <a:ext uri="{FF2B5EF4-FFF2-40B4-BE49-F238E27FC236}">
                <a16:creationId xmlns:a16="http://schemas.microsoft.com/office/drawing/2014/main" id="{8B652760-8609-ECA9-10DE-E9B86A0DE16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0978" y="2990712"/>
            <a:ext cx="1918389" cy="1918389"/>
          </a:xfrm>
          <a:prstGeom prst="rect">
            <a:avLst/>
          </a:prstGeom>
          <a:ln>
            <a:solidFill>
              <a:schemeClr val="tx1"/>
            </a:solidFill>
          </a:ln>
        </p:spPr>
      </p:pic>
    </p:spTree>
    <p:extLst>
      <p:ext uri="{BB962C8B-B14F-4D97-AF65-F5344CB8AC3E}">
        <p14:creationId xmlns:p14="http://schemas.microsoft.com/office/powerpoint/2010/main" val="49068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161" y="189872"/>
            <a:ext cx="4781799" cy="1452820"/>
          </a:xfrm>
          <a:prstGeom prst="rect">
            <a:avLst/>
          </a:prstGeom>
        </p:spPr>
      </p:pic>
      <p:sp>
        <p:nvSpPr>
          <p:cNvPr id="6" name="Rectangle 5"/>
          <p:cNvSpPr/>
          <p:nvPr/>
        </p:nvSpPr>
        <p:spPr>
          <a:xfrm>
            <a:off x="311387" y="1874852"/>
            <a:ext cx="5579732" cy="3539430"/>
          </a:xfrm>
          <a:prstGeom prst="rect">
            <a:avLst/>
          </a:prstGeom>
        </p:spPr>
        <p:txBody>
          <a:bodyPr wrap="square">
            <a:spAutoFit/>
          </a:bodyPr>
          <a:lstStyle/>
          <a:p>
            <a:r>
              <a:rPr lang="en-US" sz="2800" dirty="0">
                <a:solidFill>
                  <a:srgbClr val="001E61"/>
                </a:solidFill>
              </a:rPr>
              <a:t>Legal Aid Chicago is a private non-profit that provides </a:t>
            </a:r>
            <a:r>
              <a:rPr lang="en-US" sz="2800" b="1" dirty="0">
                <a:solidFill>
                  <a:srgbClr val="001E61"/>
                </a:solidFill>
              </a:rPr>
              <a:t>free </a:t>
            </a:r>
            <a:r>
              <a:rPr lang="en-US" sz="2800" dirty="0">
                <a:solidFill>
                  <a:srgbClr val="001E61"/>
                </a:solidFill>
              </a:rPr>
              <a:t>civil legal services to people with limited income in Cook County, securing their rights to economic stability, affordable housing, personal safety, fair working conditions, and basic healthcare.</a:t>
            </a:r>
          </a:p>
        </p:txBody>
      </p:sp>
      <p:sp>
        <p:nvSpPr>
          <p:cNvPr id="59" name="AutoShape 2" descr="data:image/png;base64,iVBORw0KGgoAAAANSUhEUgAABZ0AAAWeCAYAAAAL3YudAAAACXBIWXMAAC4jAAAuIwF4pT92AAAgAElEQVR4nOzdf7BfdX0n/nc7Hbu0uElFVoX2JMa47QmYZOniNEG8tzUZBruS69LCIBxzgdpi49dcwBaxjkkcFekPSCwoW4vc+NE6Wq0XbHUZ6HgDC7i6i0mEfLaVRvJpsfoFbG6ly3z9h++8w7l4Cflxf3w+5+fjMZOB7czOnM/r9fkcw/O8zuv9E88880wAAIA2S9JsaQhhaZ9KsLvX7Rz0hQIAoK2EzgAAVEaSZqtDCIsPu54j/d+i4WNcdwyQl9Sks3tCCEcLqR/N/xxu9xH+/wi7AQCoBKEzAAB9laTZzDD48MD48KB4SPUHZioPp6cdHmDPDK4P9rqd3cVcFgAATSd0BgDgmGaEyIvzEPlI/75KFRtl14wPM3mEfxdSAwBwVEJnAICWmhEmT08jzwyV4z8X+W4wC9PrQQ7OmKyenqIWTgMAtJDQGQCggY4QKE//s067jmmW6enp6UB6et3Ho71u50h7qwEAqCmhMwBADc0IlQ//px3J1NXUjED6ef80LQ0AUC9CZwCACkrSbGk+lTz9Z3pSWahMWx2YOR09I5Ce9I0AAKgWoTMAQEmSNJteezEdLA87lA/mZXpKemYg/agJaQCAcgidAQAGLEmz6Snl4RkBs4llKMaBmUF0/s/dvW7noPoDAAyG0BkAoE/ycHl6Fcb0v5tahmo6fDp60qGGAAD9IXQGAJijfN/yauEyNNJ0GG0yGgBgnoTOAADHkKTZ8IxgebW1GNBaB2ZMRNsZDQBwDEJnAIDnH+o3PGOCeYnaAMexa+ZUdK/bmVQwAKDthM4AQOscth5jOmRe5JsA9MmeGSs6BNEAQOsInQGARjtsglnADJRFEA0AtIbQGQBolHwHsxUZQB3smbEjercd0QBAUwidAYDaytdkDM+YZF6lm0CNTeUB9OR0GN3rdg5qKABQN0JnAKA2DptiHrYmA2iBPTOCaNPQAEAtCJ0BgErKdzEPz/hjihng2Wno6ZUck3ZDAwBVJHQGACphxqqM6T92MQPMzq7DgmgrOQCAUgmdAYBSJGm2ekbA7MA/gP7ZM2MvtBAaACic0BkAKMRhIbN9zADFEUIDAIUSOgMAA2FdBkBlCaEBgIESOgMAfZEf/DciZAaonV0zAmgHEwIACyZ0BgDmLUmzmSHzKpUEaITbZ4TQu7UUAJgroTMAMGsz9jLHsHlI5QAa78CMVRwTVnEAALMhdAYAjsrKDAAOE/dBT1jFAQAci9AZAHiefJp5JP9jZQYARzM1PQGdh9CPqhQAEITOAEA+zTw8I2he1PqiADAf01PQE3ZBA0C7CZ0BoIWSNFs6I2S2mxmAfpuaDqDzKWi7oAGgRYTOANASSZrNnGa2mxmAIt0+4zBCazgAoOGEzgDQUNZmAFBRe/IAetwaDgBoJqEzADRIHjRPh8wb9BaAijswYwXHhGYBQDMInQGg5mbsZx4NIazSTwBqamrGQYQCaACoMaEzANSQoBmAFrh9RgjtIEIAqBGhMwDURJJmq/OQeVjQDEDLCKABoEaEzgBQYTOC5jjVvESvAEAADQBVJ3QGgIrJV2eMCZoB4LgE0ABQQUJnAKgAO5oBYMEE0ABQEUJnACiJoBkABmJqRvg8ocQAUDyhMwAUKEmzxTOC5iG1B4CBmg6gx3vdzqRSA0AxhM4AUIAkzaaD5g3qDQClODAjgN6tBQAwOEJnABiQJM2G86A5Bs6L1BkAKmNPDJ/zFRyPagsA9JfQGQD6KN/TPJYHzUvUFgAqzwGEANBnQmcAWKAZe5rHHAgIALVl/zMA9InQGQDmKd/THP9sVEMAaJQD+fqNces3AGDuhM4AMAfWZwBA6+yasf/Z+g0AmAWhMwAcx4z1GfFQwCH1AoBWml6/sb3X7ez2FQCAoxM6A8BRJGm2esZU8yJ1AgBycf3G9nz9hulnADiM0BkAZsinmkfzPw4FBACOZ2e+emNCpQDgWUJnAHg2bB7Og2aHAgIA8+HwQQDICZ0BaK0ZU81jDgUEAPro9jx8Nv0MQCsJnQFonRm7mk01AwCDZPczAK0kdAagFfKp5pE8bLarGQAo2s48fJ5UeQCaTugMQKMlabY0hLA1D5wX6TYAULID+d9NJkw/A9BUQmcAGilJs+mp5iEdBgAqaCoGzzGAdvAgAE0jdAagMfIVGmP54YAOBgQA6mJX3P3s4EEAmkLoDEDtORgQAGgIBw8C0AhCZwBqK0mz0Xyq2QoNAKBJrN4AoNaEzgDUihUaAEDLWL0BQO0InQGohSTNluYnvccDAhfpGgDQMgfyvwtNWL0BQNUJnQGotCTNhvPJ5g06BQBwaPXG9N5nqzcAqCShMwCVlO9rjmHzKh0CADiinfnqjd3KA0CVCJ0BqAz7mgEA5mVXfujgpPIBUAVCZwBKl+9rng6b7WsGAJifA3n4PK5+AJRJ6AxAaWYcDrhRFwAA+ubAjL3PDh0EoHBCZwAKlx8OGMPmIdUHABiY6UMHtwufASiS0BmAwiRpNpKv0RA2AwAUa2e+euNRdQdg0ITOAAxckmaj+WSzwwEBAMolfAZg4ITOAAyMsBkAoLJ25eHzpBYB0G9CZwD6KkmzxfkKjVFhMwBA5QmfAeg7oTMAfTEjbI5/FqkqAECtCJ8B6BuhMwALImwGAGiUGD6P97qdcW0FYL6EzgDMi7AZAKDRDuSTz8JnAOZM6AzAnAibAQBaRfgMwJwJnQGYFWEzAECrCZ8BmDWhMwDHJGwGAGAG4TMAxyV0BuCIhM0AAByD8BmAoxI6A/A8wmYAAOZgVx4+TyoaANOEzgAcImwGAGABhM8APEfoDEAMnGPQvFXYDADAAgmfARA6A7RZkmajedi8xBcBAIA+iuHzWK/b2a2oAO0jdAZoIWEzAAAF2ZlPPj+q4ADtIXQGaJEkzYbzsHlI3wEAKJDwGaBFhM4ALSBsBgCgAqZCCNvjn163c1BDAJpL6AzQYEmaLc3D5o36DABARUzlwfNWDQFoJqEzQAMlabY4nyIRNgMAUFUH8pUb4zoE0CxCZ4AGycPmsfzPIr0FAKAG9sS/v/a6nUnNAmgGoTNAQyRpNppPNwubAQCoo115+Lxb9wDqTegMUHP5IYHxlcQlegkAQAPszNduPKqZAPUkdAaoqSTNVueTzUN6CABAw0zlf9eNBw4e1FyAehE6A9SMQwIBAGiRqXzlhsMGAWpE6AxQEw4JBACgxRw2CFAjQmeAGsgPCdxqbzMAAC13ex4+2/cMUGFCZ4AKyw8J3GpvMwAAPM+O/LBB+54BKkjoDFBB9jYDAMBx2fcMUFFCZ4CKSdJsq73NAAAwa/Y9A1SM0BmgIpI0G8mnm+1tBgCAubPvGaAihM4AJUvSbGkIYdzeZgAAWLC4cmN7r9vZqpQA5RE6A5Qk39sc12hs0QMAAOirA/nU84SyAhRP6AxQgiTNRuNp21ZpAADAQO0KIYxauQFQLKEzQIGSNFud7222SgMAAIqzLV+7cVDNAQZP6AxQgHyVRpxs3qzeAABQCis3AAoidAYYsCTNRvKDAhepNQAAlM7KDYABEzoDDEiSZkvzsNkqDQAAqJ5tvW5nq74A9J/QGaDP8lUaYyGELWoLAACVdiCfep7UJoD+EToD9FGSZsP5dPMSdQUAgNq4PQ+fHTQI0AdCZ4A+yKebY9i8QT0BAKCWpuLh371uZ7v2ASyM0BlggZI0i6s0tjooEAAAGiEeNDjW63Z2ayfA/AidAeYpSbPVIYTtDgoEAIBG2hb/vm/lBsDcCZ0B5shBgQAA0BoOGgSYB6EzwBw4KBAAAFrJQYMAcyB0BpiFfLo5rtLYqF4AANBKU/mu53HtBzg2oTPAcSRpNpJPNzsoEAAA2JVPPT/a+koAHIXQGeAokjRbmk83b1AjAABghjj1vLXX7WxXFIAXEjoDHEGSZvGgwK2mmwEAgGPYk08971YkgB8TOgPMkE83x1UaQ+oCAADM0rZet7NVsQCeJXQGyJluBgAAFsDUM0BO6Ay0nulmAACgj0w9A60ndAZazXQzAAAwAKaegVYTOgOtZLoZAAAogKlnoJWEzkDrmG4GAAAKZOoZaB2hM9AappsBAIASmXoGWkPoDLSC6WYAAKACTD0DrSB0BhrNdDMAAFBBpp6BRhM6A42VpNloCGG76WYAAKCCduVTz49qDtA0QmegcZI0W5xPN2/QXQAAoMKm4hrAXrezXZOAJhE6A42SpNlIHjibbgYAAOoiTj2P9LqdgzoGNIHQGWiEfLo57kTbrKMAAEANTeXrNiY0D6g7oTNQe0marQ4hxL+YLdFNAACg5naGEMZMPQN19pO6B9RZkmZxuvmbAmcAAKAhNoYQdidpNqyhQF2ZdAZqKUmzpfl08yodBAAAGmpbr9vZqrlA3QidgdpJ0mw0hLDdYYEAAEAL7MkPGXxUs4G6EDoDtZEfFjgeQtigawAAQItM5XuexzUdqAOhM1AL+T6zcbubAQCAFrs9hDDqkEGg6hwkCFRefljgVwXOAABAy21wyCBQByadgcrKDwuM081DugQAAPA8DhkEKkvoDFRSkmYjeeDssEAAAIAj25Wv23DIIFApQmegUvLDAuPT+s06AwAAcFxTefA8oVRAVQidgcpI0mx1Pt28SlcAAADmZEev2xlTMqAKhM5AJSRpNhpC2G6dBgAAwLztCSGMWLcBlE3oDJQqX6cRw+aNOgEAALBgcd3GWK/bGVdKoCxCZ6A01mkAAAAMzM48fD6oxEDRflLFgTLk6zQmBc4AAAADEd8mncyHfQAKZdIZKJR1GgAAAIWybgMonNAZKIx1GgAAAKXZ0et2xpQfKILQGShEvk4jTjgvUnEAAIBS7AkhjPS6nUeVHxgkO52BgUvSLE433yZwBgAAKFV863R3kmYj2gAMkklnYGCSNFsaQpiwTgMAAKByrNsABkboDAxE/uR83HQzAABAZe3K120c1CKgn6zXAPouSbOtIYQvCpwBAAAqbSiE8Gh+6DtA35h0BvomSbPF+TqNIVUFAAColSt73c52LQP6QegM9EX+ZDwGzktUFAAAoJZ2hhDGrNsAFkroDCxYkmajIYTbVBIAAKD29uR7nh/VSmC+7HQGFiRJs3GBMwAAQGOsCiHszg+HB5gXk87AvOT7myfzv5AAAADQPNt63c5WfQXmSugMzFm+vzkGzotUDwAAoNFuDyGM2vMMzIX1GsCc5PubvylwBgAAaIUNcegoHz4CmBWhMzBr9jcDAAC00qo8eLbnGZgV6zWA47K/GQAAgJw9z8BxCZ2BY7K/GQAAgMPsDCGM2fMMHI31GsBR5fubBc4AAADMtDFft7FUVYAjMekMHFGSZttDCJtVBwAAgKOYCiEM97qd3QoEzCR0Bp4n3988np9QDAAAAMdzaa/bGVclYJr1GsBzZuxvFjgDAAAwW7claSZ0Bp5j0hk4JEmz4RDChP3NAAAAzNOuEMKIAwYBk87A9IGBXxU4AwAAsABD+QGDqxUR2s2kM7Rc/grUxrbXAQAAgL6ZyieeJ5UU2knoDC3lwEAAAAAGzAGD0FLWa0ALJWm21IGBAAAADFg8YHC7IkP7mHSGlsl3a03a3wwAAEBBbg8hjDpgENrDpDO0SH5goMAZAACAIm3IDxhcrOrQDkJnaIkkzcbiq00CZwAAAEqwKoTwaP72LdBwQmdogSTN4sENN+o1AAAAJVqUTzyPaAI0m53O0GD5q0sTIYQhfQYAAKBCLu11O+MaAs1k0hkaKkmzpfn+ZoEzAAAAVXNb/lYu0EAmnaGB8h1ZDgwEAACg6naGEMZ63c5BnYLmEDpDw+S7scYFzgAAANTEnhDCsOAZmsN6DWiQJM1GQwhfFDgDAABQI6vyAwZXaxo0g0lnaIgkzbaHEDbrJwAAADU1lU8879ZAqDeTztAA+eELAmcAAADqbFE+8Tyii1BvJp2hxpI0WxxCmAghDOkjAAAADXJpr9sZ11CoJ5POUFN54DwpcAYAAKCBbkvSbKvGQj0JnaGG8sMVJvPDFgAAAKCJtuTrJIGasV4DamZG4LxI7wAAAGiBnSGEsV63c1CzoR6EzlAjSZoN5zucBc4AAAC0yZ4QwrDgGerBeg2oiSTNRkMIXxU4AwAA0EJxveRkfr4RUHFCZ6iBPHC+Ta8AAABosRg8P5qvnQQqTOgMFZek2XaBMwAAAByyKJ94FjxDhQmdocLyU3o36xEAAAA8Zzp4HlYSqCahM1RUHjhv1B8AAAB4gRg8fzVfRwlUzE8888wzegIVkh+KMBFCGNIXAAAAOK5Le93OuDJBdQidoULywHkyPxwBAAAAmB3BM1SI9RpQEQJnAAAAmLfb8jWVQAUInaECkjRbKnAGAACABdkoeIZqsF4DSpak2eo8cF6kFwAAALBgO3vdjgMGoUQmnaFEAmcAAADoOxPPUDKTzlASgTMAAAAM1J4QwnCv2zmozFAsk85QAoEzAAAADFw8N2kyP7gfKJDQGQqWpNmowBkAAAAKIXiGElivAQXKA+fb1BwAAAAKZdUGFMikMxRE4AwAAAClMfEMBRI6QwEEzgAAAFA6wTMUROgMAyZwBgAAgMqIwfPu/IB/YEDsdIYBEjgDAABAJU3lO553aw/0n0lnGBCBMwAAAFTWonzVholnGAChMwyAwBkAAAAqT/AMAyJ0hj4TOAMAAEBtCJ5hAITO0EcCZwAAAKgdwTP0mdAZ+kTgDAAAALUleIY+EjpDHwicAQAAoPYEz9AnQmdYIIEzAAAANIbgGfpA6AwLIHAGAACAxhE8wwIJnWGeBM4AAADQWIJnWAChM8yDwBkAAAAaT/AM8yR0hjkSOAMAAEBrCJ5hHn7imWeeUTeYJYEzAABVsOzUk8KJJ/x0eNnJi8PLTv65Q1eUpq8Mixa/+LmrO29k7ZyudN/DvfDIt//puf/3Px745/DYdx8/9O97933n0D/3P/ZEeOrpH/kOAG00FUIY7nU7u3Ufjk/oDLMkcAZop5XLTzn0uWcGO6eecnL4hSWveF49Tjrp34ezzj79iDV64vGpcP99Dz/v/zZ18Ieh2302xHnq354O+w9879C/733ku75pwCEnnvCisOzUl4aVK14ZXvzinwmnnb48LH/1z4cVpyWlF+i+ex8KTz75r+FrD+wN33/8X8L3Hz/o/gW0wZ48eD6o23BsQmeYBYEzQLPFYHk6VJ6eFJzrhGC/3TFx/3PBtEAHmi8GzK959c+HVy19RfiVNSvD2rNOCy89eVHtPncMo3c/+Hfh777dO/QwzX0LaCDBM8yC0BmOQ+AM0BwzpwZjuPzLZ6aVmBicC4EONMPLX3JieM0vJuGMVf8x/Oq6M2t3L5qL+BAtTkTHFR3uWUBDCJ7hOITOcAwCZ4B6a0uoI9CBelizcllY/ZpXhdcPnXHUdTxtEO9Zd9/9P8Pe/3Mg7H/sSd9eoK4Ez3AMQmc4ivxk2m+qD0B9xEnmNauXt2Jy8FgEOlAN0/ek4defEc799V+p5bqMQYuHF97+xcmw+1v/EB7Yu7/ZHxZoIsEzHIXQGY4gD5wnQwj+ywCg4padelJY+UtLwoUXrm/15ODRTAc6d04+KICGAswMmrPRc5R8DuKhq5/9i7vDV+7+urc2gDoRPMMRCJ3hMAJngOqLQfM5w2eEDW8ebu0083wIoGFw4oGk5657bbjwLetMNPfB9P3qi195IHzvB0/V/vMAjber1+0MazP8mNAZZhA4A1RXnB5ct/Z0E819EgOdT33yy+Hu/7FHoAPzFPfGr3vdqnDJW9/oAdgAxZVBt9+xK9z1wL7GfkagEXb2up1RrYRnCZ0hJ3AGqKZ48NZ/OXet19QHqDN+Z5i850GBDszS9FTzps3nK1mB4vqNG/74Mx6WAVUmeIac0BmeDZwXhxB2hxCWqAdA+aanmq94+/mmBws0Pf08cdc3wlNP/6g1nxtma/2aFWHDeUPhvJG1alaym3d8Ifzll+61KgioIsEzrReEzvBc4BwnnFcpB0C54qvqbz53TXjb72ywE7VkMdDZ+bm7TRNCHjZfffXFHoJVUFy98We33u7gQaBqdvS6nTFdoc2EzrSawBmgGmLYvPGCdV5Vr6AYPn/l7q8LdGglYXN9CJ+BCrq01+2MawxtJXSmtQTOAOUTNteHQIc2ETbXl3sVUDGCZ1pL6ExrJWkWb/wbfQMAihd3No+sPzN86PorVL9m4qGDf/rxCWs3aKR4QOC1v5+Fs84+XYNrzr0KqBDBM60kdKaVBM4A5Rl5wxnhfVsus7O55ux8pkniWxfv/b3MAYENdN0HPhk6f7XL4ahA2f5Tr9vZrQu0idCZ1hE4A5QjThD+4Yc3eV29QZ54fCrc8MefCRN3fUOgQy1566Id4r3qmms+Gu56YF/bSwGUZyqEMCx4pk2EzrRKkmajIYTbdB2gODHUufadF4Rs9BxVb6h9D/fCtvffGh7Yu7/tpaBG1qxcFra873IPwlok7nu+4abPhf2PPdn2UgDlEDzTKkJnWkPgDFC8GOrcfNNVVmm0RAx0PvBHHSs3qDQPwnjPNbeET91xX+vrAJTiQAhhda/bOaj8NJ3QmVYQOAMUS6jTXvE19vdv+0SY+NsH214KKsiDMKbdd+9D4Q+2/bmpZ6AMe/KJZ8EzjSZ0pvGSNFsdQpgMIfivC4ACCHUIAh0qxoMwjsbUM1ASwTONJ3Sm0QTOAMV6+8Xrw7Xvfauq85x3vuNGU8+UyoMwjsdqIKAkO3vdzqji01RCZxorSbPFIYRHBc4Ag/fyl5wYbvzwpnDW2aerNi8g0KEMcbo5+69DHoQxK3E10KZ33OBAVKBogmcaS+hMI+WBc5xwXqXDAINlipDZEOhQpGWnnhQ+uOW3PAhjzq77wCfDxz59l8IBRdrW63a2qjhNI3SmkZI02y1wBhi8kTecET5y05UqzawJdBi09WtWhOuv/10Pwpi3uJP+bZtvDE89/SNFBIpyaa/bGVdtmkToTOMkaRZv1Bt1FmCwrrliJGzafL4qM2cx0Lny3Tdbt0HfuS/RL/HtjN+4aIvDUIEivbnX7UyoOE0hdKZRBM4Agxf3pH58x5VeW2dBYqAzetmHwt5HvquQLJj7EoMQ71PXXPPRcNcD+9QXKMJUCGG41+3sVm2aQOhMYyRpFpfv36ajAIMj2KHfLr/sOoEOCxL3N3/+M9us02Bg3nPNLeFTd9ynwEARBM80htCZRhA4AwxeDHY+uuOqsOK0RLXpq5t3fCFcf4u3SZk7+5spivsUUKA9efB8UNGpM6EztZek2eoQwmQIwX9tAAyISUIG7Y6J+8O733+rg7uYtUvOOyt86PorFIzCxOD55p1fdp8CiiB4pvaEztSawBlg8ATOFCUeMPi2zTcKdDguBwZSFvcpoEA7e93OqIJTV0JnaitJs8V54LxKFwEGQ+BM0fY93Au/u/mGsP+xJ9WeF4h75TdtfKPAmVIJnoEC7eh1O2MKTh0JnaklgTPA4AmcKcsTj0+F37hoi+CZ53GQKVUieAYKdGmv2xlXcOrmJ3WMmtoucAYYnBjuxEMDBc6UIX7v4gOP+OADgsCZCorfxfidjN9NgAG7LUmzEUWmboTO1E6SZjFw3qhzAIMxHe6sOC1RYUojeGaawJmqEjwDBRrPz7SC2rBeg1pJ0iwu0b9N1wAG5zN/do1wh8qwaqPdBM7UgVUbQEGmQghLe93OQQWnDkw6UxtJmg0LnAEG65orRoQ7VIqJ5/YSOFMX8Tt67Tsv0C9g0OLeu8n8jCuoPKEztZC/RjKhWwCDM/KGM8KmzeerMJUjeG4fgTN1k42ec+jBLcCAxbOtHCpILQidqbz8Kd54/lQPgAFYs3JZ+MhNVyotlSV4bpc4NSpwpm7ig1vBM1CADflZV1BpQmfqYDJ/mgfAALz8JSeGm2+6SmmpvOng2aFdzRZDuzg1CnUUg+f1a1boHTBom/Mzr6CyhM5UWpJm4wJngMGJ4d2NH950KMyDOojf1bh2QfDcTJecd5Y1P9TerZ+4VvAMFOG2fBUpVJLQmcpK0mwshLBRhwAGZ9PGN3qFndqJ39kPv+9yjWuYGNJ96Por2l4GGuL663/XOiCgCJOCZ6pK6EwlJWkWl6HdqDsAgxP3OJsopK7OG1lrd2qDxHAuhnTQFNYBAQWJryuO52dhQaUInamc/Cmd01gBBsgeZ5ogPjQZecMZellzMZT76I6rrPmhcabXAQEMWFxJOqHIVI3QmUrJn85N5E/rABiQ9/5eJuChET5y05Vh5fJTNLPG4qqUFaclbS8DDRXXAXkrAyjAUJJm2xWaKhE6UzWTIYQlugIwOHEyNK4mgKYY/8R7Dk3vUz/x4ED3I5ouvpXhYEGgAJuTNBtVaKpC6ExlJGk2nr8WAsCAxGDufVsuU14aJU7t3/jhTXan1kycUHdwIG3hYEGgILc5WJCqEDpTCfnTuI26ATBY1mrQVPEV9k0b36i/NREfEPzhhze1vQy0SPzf3g9u+S0Px4AiTCZptlSlKZvQmdIlaTYcn8bpBMBgxVd7vcZOk3mFvT6ufecF9jjTOh6OAQWJEyYT+ZlZUBqhM6XKn745ZRVgwOJkVXy1F5oufs/td662NSuXhWz0nLaXgZaKD8fibwBgwOLqUgcLUiqhM6XJn7pN5E/hABigOFllrQZtML3fmWqKD8Buvukq3aHV4m/Amg2gABuTNBtTaMoidKZM2x0cCDB48eCiOFkFbRFfYb/kvLP0u4LiWg0PwGi7+BuIvwWAAtyYpNmIQlMGoTOlSNJsq4MDAYpx1Tv8hy3t86Hrrzj0wIXqWLn8FGs1IBd/C9ZsAAUZT9JstWJTNKEzhcufsm1ReYDBi/9B6/BA2uqjO6xxqJI/tPYEnseaDaAgi/Lg2cGCFEroTKHygwPHVR2gGFved7lK01orTkus2aiI2IfYD+DHrNkACrRKFkPRhM4UxsGBAMVav2aFkIfWs2ajfHGS801K8EkAACAASURBVKp3XdT2MsARxTUbcfUMQAE25KtOoRBCZ4rk4ECAgsSQ5+qrL1ZuCCF8cMtvKUOJsv865PBAOAarZ4ACbUnSbFjBKYLQmUIkaTbm4ECA4oysP9OUM+TOOvv0MPKGM5SjBC9/yYnh2ve+tXWfG+bCKiCgYBP56lMYKKEzA5c/RbtRpQGK4VV2eKH3bbnMgV0l2HjButZ9ZpiP+L/b7lFAQRblwbODBRkooTMDlT89m1BlgOKsWb3cq+xwmPib2LTxjcpSoDjlvGnz+a35vLAQ7lFAwVblK1BhYITODJqDAwEKZpczHFkMQB0qWBxTzjA38R4VH9YAFGRjkmajis2gCJ0ZmCTNxh0cCFCs9WtW2OUMx3DVOy5QngKYcob5ee/vZSoHFOm2JM1WqziDIHRmIPKnZQ4OBCiYKWc4tvNG1oY1K5ep0oC9+dw1jf58MCjxHrVy+SnqCxRp0n5nBkHoTN/lT8nsBgIoWPyPVFPOcHxb3ne5Kg1QPAztbb+zobGfDwbtty/3+wEKtchZXAyC0Jm+yp+OjdvjDFC8C8//NVWHWYgPZ+IqGgZj3drTHWYKC2DaGSjBUJJmWxWefhI602/2OAOUIO5PzUbPUXqYJatoBueKt9vlDAtl2hkowZYkzUYUnn4ROtM3SZqNhRD87QigBPanwtyYdh4Ma36gP+K087JTT1JNoGjjSZotVXX6QehMX+R7nG9UTYBy2J8Kc2fauf/OXffapn0kKM1vvulsxQeKZr8zfSN0ZsHyPc5uSgAlidOa9qfC3Jl27q94gOCFb1nXpI8Epdq0+fxD67MACrYqSbPtis5CCZ3phxg4L1FJgHIMv/4MlYd5Mu3cP2tWL/cADPps3esclwOUYrP9ziyU0JkFyU83HVJFgHI4QBAWJk47r1m5TBX7wAMw6L+r3nWRqgJlsd+ZBRE6M29Jmg3H001VEKA8v/Kf/qPqwwJdfJEHNwsVV2t4AAb9F98esAYIKIn9ziyI0Jl5sccZoBquePv5OgELdN7I2rDs1JOUcQHiag1gMDac58VSoDT2OzNvQmfmayJ/6gVASWJIFlcDAAv3m286WxUXwGoNGJz4YMyBgkCJ7HdmXoTOzFmSZmP2OAOU75xhIQ/0y6bN5x9aEcH8WK0Bg+VAQaBk9jszZ0Jn5iRJs9UhhBtVDaB8G948rAvQR+vWnq6c8+AgRhi8S976RlUGymS/M3MmdGbW7HEGqA6rNaD/7Eifn9WveVUdLxtqJf5vvt3zQMnsd2ZOhM7MxXgIYYmKAZRv7S//ki5An8VQZ+XyU5R1jl4/ZNUPFMFaLaAC7Hdm1oTOzEq+x3mDagFUw6//l9fpBAzAueteq6xzEPdgn3W2tSRQBGu1gIoYz9+Eh2MSOnNc+R7nrSoFUA3xBHshDwzGhW9Z50DBOXjNq3++NtcKdWfFBlAR9jszK0Jnjil/ejWe31QAqIDX/KJdzjAoLz15UVizern6zpJ9zlAs67WAihhK0sxwIsckdOZ44k1klSoBVMfw6+10hEHyG5u9004X0EORrNcCKmRL/mY8HNFPPPPMMyrDEeXL4b+oOgDV8uA9Nx2axgQGZ8UZl4ennv6RCh9Hr9up9PVBE7k/ARVyIL741Ot2DmoKhzPpzBElabY0X6sBQIWsXH6KwBkKYMXG8dktC+WwSx2okCUhhO0awpEInTkae5wBKmjlildqCxTAio3je1XysqpfIjTS69eu1FigSjYmaTaqIxxO6MwL5Mvgh1QGoHp+ZY3/0IQiZKPnqPNxvOzkn6v09UFT/eq6M/UWqJrt+Rvz8ByhM8+TL4HfoioA1XTeyFqdgYKsWblMqY/BQzAox4rTknDiCS9SfaBKFlnRyuGEzjwnSbPFbhIA1RX3OQPF8Qr7sS23VxZKY68zUEFD+ZvzcIjQmZnizWGVigBUk33OUCyvsB9bnLYEyvGqpa9QeaCKtuRv0IPQmWclaTYSQtisHADV5VV2KFYMVZedepKqH4E3L6Bc/k4AVNhE/iY9LSd0xloNgJqwzxmKt/KXlqg6UDlrzzpNU4CqWpK/SU/LCZ0JeeC8SCUAqsu0JZTjzP+8QuWPwLofKNdLT14UXv6SE3UBqKrN+Rv1tJjQueWSNBsLIWxoex0Aqs60JZTj3F//FZUHKuk/vOTfawxQZePWbLSb0LnFkjRb6pUHgHr4xVc7sAvKEKcJvWnwQvbJQvm8cQBU3CKrXNtN6Nxu1moA1MTqM35Rq6Ak3jQAqujUU07WF6DqNuRv2NNCQueWStIsTjgPtb0OAHVx1tmn6xWUxF7nFzrpJK/1Q9l+Yckr9ACog635m/a0jNC5hZI0Wx1C2NL2OgDUxcrlp+gVlOiXz0yV/zAehEH51p51mi4AdWDNRksJndvJjx2gRl52svM3oEwrTkvCiSe8SA+ASok75wFqYsiajfYROrdMvlZjVdvrAFAny5edql9QsmWnvlQLgMrxNhRQI1vzN+9pCaFzi1irAVBPp52+XOegZCtXvFILcstOPakS1wEA1Io1Gy0jdG6JJM0W+3ED1JOdjVC+NBU6TzvxhJ+uxoUAVnABdbMqfwOfFhA6t4e1GgA1ZWcjlM9hgkAVvezkn9MXoG62WLPRDkLnFkjSbDiEsLntdQCoI7saoRriYYIAAPSFN/FbQOjccNZqANSb12ahOjwEAqrm1FNO1hOgjqzZaAGhc/PFH/GSthcBoK68NgvV8bM/8+90A6iUX1jyCg0B6sqajYYTOjeYtRoA9efwMqiOVy0V7gAA9JE38xtM6NxQ1moANMOixS/WSagIr7EDAPSVNRsNJnRuLms1ABpg7VmnaSNUhNfYAQD6zpqNhhI6N1D+Y7VWA6ABXnryIm2Eilj+6p/XCgCA/vOmfgMJnZvJjxWgAZadepI2QoWsOC3RDqBSzhtZqyFAE1iz0UBC54bJf6Sr2l4HgCY48YSf1kcAAKANxpI0W6rTzSF0bpB8rcaWttcBoCmWLXm5XkLFrFx+ipYAAPTfIm/uN4vQuVn8OAEa5MSfPUE7AQCAthhK0mxMt5tB6NwQ1moANM+LX/wzugoAHNW+h3uKAzTNVms2mkHo3AD5j9GTIICGOe305VoKFWPtDVAlj3z7n/QDaBprNhpC6NwM4/mPEgCAAbL2JoT9jz1RgasAABosrtkY0eB6EzrXXJJmo/HH2PY6ADTR8lf/vL4ClfPU0z/SFABg0MaTNFusyvUldK6x/Me3ve11AGiqFaclegsAALTRIplXvQmd681aDQAAAACaaGOSZsM6W09C55rKf3Qb2l4HgKY68YQX6S1QWffd+5DmQAX844F/1gag6RwqWFNC5xrK12r40QE02LJTX6q9QGU9+eS/ag5UwGPffVwbgKZbkqTZVl2uH6FzPY3FH13biwAAAABA421J0my1NteL0Llm8h/ZlrbXAQCA8jz80COqDxXw1L89rQ1AWzhUsGaEzvXjRwbQAj/7M/9Om4HK+uEP/6/mQAXsP/A9bQDaYihJs1Hdrg+hc40kaRbXagy1vQ4AbfCqpa/QZ6CyTFcCACXYnp9zRg0InWsi/1FZnA4AQOlMV0I17H/sCZ0A2mSRDQD1IXSuj+35jwsAAADCU0//SBGAttmYpNmwrlef0LkG8h/TxrbXAQCAatj7yHd1Akp2370PaQHQVuM6X31C53rwYwIAqIC9+76jDUAlPPnkv2oE0FZLkjSzgrbihM4Vl/+IlrS9DgBt8+IX/4yeA5V2x8T9GgQl+toDe5UfaLOxJM2W+gZUl9C5wvIfz1jb6wDQRqedvlzfgUqbOvhDDYISPfVvTys/0GYOFaw4oXO1OTwQAKBC7DL+sW7XqhEo0/4D31N/oO02OFSwuoTOFZX/aDa0vQ4AAFTT9x//F52BEu1/7AnlB3AOWmUJnavLjwYAoEL2PdzTjhm+//jBylwLtM0Tj0+Fp57+kb4DOFSwsoTOFeTwQACA6nnk2/+kKzOYsoTy3H/fw6oP8GMOFawgoXPFODwQAKCaHn7oEZ2ZIU5ZxmlLoHhfe2CvqgP8mEMFK0joXD0ODwQAqKAf/vD/asthTFtCOexUB3gBhwpWjNC5QhweCABQXXv3fUd3DmP6G8rxD73vqzzACzkfrUKEztXixwEAUFH/7w/+VWsO88/fe7JS1wNtENfa7H/Mbw/gCBwqWCFC54pI0mzM4YEAANX1vR88pTuH2X/ge5W6HmgDa20AjikeKrhYicondK6A/MfgSQwAQEXdMXG/1hzB/seeqNw1QdM5RBDgmBwqWBFC52pweCAAQIXZXXxkTz39o7Dv4V4VLw0ay355gOPa6FDB8gmdS5ak2er4Y2h1EQAAKu6R/Y9p0VH87290K3ld0FTeMACYFRsFSiZ0Lp+RfwCAivvW35nmPZpu19QlFOW+ex869IYBAMc1lKTZqDKVR+hcovzLP9TaAgAA1MATj085RPAYvOoPxbln14OqDTB72x0qWB6hc0kcHggAUA9f+Zuv6dQxeNUfirP7W/+g2gCzF89PG1OvcgidyxO/9Eva+uEBODYn00N1fON/7dONY3CYIBTngb37VRtgbrYkabZUzYondC5B/mX3pAUAoAa+9s2/16bjcJggDN4dE/erMsD8OE+tBELncmzNR/wBAKiwOMFrn/PxOUwQBu/uu/+nKgPMz4YkzYbVrlhC54IlabY6hLCxVR8aAKCmbv/ipNbNgsMEYfD2/p8Dqgwwf85VK5jQuXhG+gEAasKhXbOz95Hv1uEyobbiWxf7H3tSAwHmbyhJs1H1K47QuUBJmo3EL3lrPjAAQI098fiUQ7vm4L57H6rNtULdeOsCoC+2Jmm2WCmLIXQulilnAGbl+4//i0JByT77F3drwRzcs+vB2lwr1I23LgD6YkkIYUwpiyF0LkiSZmP5lxsAjuv7jx9UJCjZPffv1YI5EIrBYHjrAqCvxkw7F0PoXID8y2xhOQBATQh55u5b3/6nul0y1IK3LgD6apFNBMUQOhdjLP9SAwBQA0KeuXvq6R8dOuwM6C9vXQD03cYkzZYq62AJnQcs/xJvafSHBKDvnnr6/1NUKNFffule5Z+Hr979jdpdM1SZty4ABmZcaQdL6Dx41moAMGf7H3tS0aAkcVrXb3B+Htzz93W8bKgsb10ADMxQkmbDyjs4QucBStJsdRzZb+wHBABooFs+9gVtnadv/Z31GtBPVmsADJRB0QESOg+WxeQAADVz9/0Padk8fe8HT9nrDH1itQbAwMVp51FlHgyh84DkI/pDjfxwABQi/scmUKybd3zh0IF4zN/tX5xUPeiDj/+325URYPBMOw+I0HlwTDkDMC8nnvCi8MFrLgkvPXmRAkLBdn7O/tSF2v2tf6j3B4CKuHPyQa0AGLwlpp0HQ+g8APmXdVXjPhgAA7fs1JPC5ztbQjZ6jmJDwe6YuP/QeggW5lvf/icVhAVyoClAobYnabZYyftL6DwYRvMBmJM43fz2i9eHybu3hxWnJYoHJfizW73K3g9xPcl999qLDQvhQFOAQsVXTMeUvL+Ezn2WTzkvadSHAmBgYth8yXlnhXvuvCFc+963KjSUJE45733ku8rfJ3/z1/+jEZ8DyuJAU4DCjZl27q+fatKHKVv+5bTLGYDjimHzyPozw1XvusjuZqgAU879tXffd5r0caBQDjQFKMWifHOBiec+ETr311j+JQWAI3r5S04MGy9YFy58yzphM1SEKef+i/V84vEp9zmYh6/c/XVlAyjH5iTNtve6nUfVf+GEzn2STzl7GgLAEa1cfko4d91rw6bN5ysQVIwp58H4yt98zaGoMEfxAEEPwQBKFaedR7Vg4ex07h9TzgC8wPo1K8Jn/uya8Ndful7gDBVkynlwJu95sKkfDQbGAYIApduYpNlSbVg4k859kH8ZTTkDcEhcobHudavsa4YauOGmz2nTgHzr73qN/FwwKHEljQMEASrBtHMfmHTuj62mnAFYdupJ4ZorRsLX7/tY+ND1VwicoeLiYV37H3tSmwbkez94Ktx3rwANZuuzf3G3AwQBqiFOOw/rxcKYdF6gfMp5Y60/BAALEldobDhvKJw3slYhoSbiROHNO7+sXQN2z64Hw1lnn97ozwj98pdfulctAaojDpgKnhfApPPCba37BwBg7k484UWHwub//vkPhls/ca3AGWrm/ds+YaKwAHdO2usMsxH3y3vzAqBShkw7L4xJ5wUw5QzQPjFsHll/pn3NUGNx5cPE3wpDixBDtDhV7n4Jx/bpz9ypQgDVY9p5AUw6L4wpZ4CWiIcDxn3N99x5g33NUHPX/WFHCwsU99QCR7fv4V54YO9+FQKoHtPOCyB0nidTzgDtMB02x8MBN20+X9gMNXfdBz4Z9j7yXW0s0D33723NZ4X5+JM/+bS6AVSXgdN5sl5j/nzpABoshs0bL1h3KGgGmiFOE3b+apduFswEJxxdvC/d9cA+FQKorkPTzr1uZ1KP5sak8zwkabbalDNAMx0+2Qw0x++/+2aHB5akM25fLRzJpz75ZXUBqD6Dp/MgdJ6f7XW8aACOTtgMzWatRrkm73FwIxwuHrI5cdc31AWg+ux2ngfrNeYo/5IN1eqiATgqazSg+e6796HwsU/fpdMlemD3I6397HA0N/zxZ7x9AVAfcdpZ8DwHJp3nzkg9QAOYbIZ2iJOEf7Dtz3W7ZDFYs2IDfsyUM0DtmHaeI6HzHJhyBqi/E094kbAZWuSaaz4a9j/2pJZXwDf+l8PSYJopZ4BaMog6B0LnufHlAqipGDZfct5Z4Z47bxA2Q0vcvOML4a4HBJ1V8bVv/n3bSwCHmHIGqC3TznNgp/MsmXIGqK+RN5wR3rflsvDSkxfpIrRE3ON8/S0T2l0h3/vBU4f6ctbZp7e9FLScKWeAWrPbeZZMOs/eWF0uFIBnrVm5LPz3z38wfOSmKwXO0CJxivDKd9+s5RX02c860JF2M+UMUHumnWfJpPMsJGm2NISwofIXCsAhK5efEn778g3hvJG1CgIt9BsXbTk0VUv1WLFB25lyBmgE086zYNJ5duxyBqiBl7/kxEOHBP71l64XOENLXX7ZdQ4OrLDpFRvQRqacARrDtPMsCJ2PI59y3ljpiwTg0CGBX574sEMCocWu+8AnHRxYA1Zs0FamnAEaxYDqcQidj8+XCKDCpvc2f+j6K+xthha7eccXwsc+Lcysg7vvN+lM++x7uBc+dcd9Og/QHKadj0PofAymnAGqK67SuOm6t4fPfnZbWHFaolPQYndM3B+uv2XCV6Am4qRn7Bm0yZ/8yaf1G6B5DKoeg9D52Hx5ACrmxBNedGiVxtfv+5i9zcCh/cDvfv+tClET69esOPR2ivs3bRKnnK3+AWgk087H8FOVvbKSmXIGqJ6Vy08Jf/jhTSabgUNi4Py2zTfakVpx8WHhyPozw1XvusgaJFrp9999s8YDNFccWBU8H4HQ+ehMOQNURFyl8f+8bSRko+doCXCIwLn6lp16UvjNN53tgFdaLa6S2fvId9teBoAmi9POS3vdzqO6/HxC5yNI0myxKWeAahh5wxnhfVsuMx0HPEfgXG3xgNeLLzrHCg0IIXz6M3cqA0DzxcHVUX1+vp945plnqnQ9lZCkWfyybGl7HQDKFCfkrnrHBUIL4HkEztUUV2isW3t6uOLt51uBBIe57gOfDJ2/2uW+BdBsrzTt/HxC58PkU87xS2KkDqAk8aDAD11/hfIDzyNwrp64/ujN564Jb/udDd5IgWN44vGpsOkdN4QH9u5XJoBm2tnrdkw7zyB0PowpZ4DyxOnmD275rXDW2afrAvA8AudqiQe7nrvutfY1wxzFHc8f+KNO+N4PnlI6gOYx7TyD0PkwSZodNOUMUDzTzcDRxJDm3e+/VeBcAevXrAiXXfomDwdhgd5zzS1h4q5vuK8BNMuOXrczpqfPEjrPkKRZHIO/rTIXBNACppuBY7l5xxfC9bdMqFGJ4r7mkfVnhkve+kb7mqGP9j3cC9vef6uVGwDNMRVCWNrrduJAa+sJnWdI0iyOwC+pzAUBNJzpZuBY4uFbH/v0XWpUkriveeMF66zQgAGzcgOgUbb1up24urf1hM45U84AxYlBxo0f3mS6GTiqyy+7Ltz1wD4FKkHc1/zbl28I542sbd1nhzLFlRufuuM+PQCot6let7NYD4XOz0nSbHcIYVVFLgegsUbecEZ435bLwktPtj4feKEnHp8Ko5d9KOx95LuqU6C4QmPN6uXh6qsvtkIDShRXbvz+u292DwSot0t73c5423sodH42cB4OIXy1ApcC0Fgx0Lj2nReEbPQcTQaO6L57Hwp/sO3Pw/7HnlSggsQ3T9a9blW46l0XeRgIFdIZvzP86ccnrNwAqKcDvW5nadt7J3R+NnSeDCEMVeBSABopvqo9/on3CDSAo4oBy3Uf+Vx46ukfKVIB4n353HWvta8ZKiy++XHDH3/Gyg2Aemr9tHPrQ+ckzeKTh+9U4FIAGslhgcDxvPMdN4aJv31QnQqwfs2KsOG8IfuaoUas3ACopV29bme4za0TOqdZfOqwsQKXAtAo8ZXt9/5eJtgAjsr+5mLE9UYj688Ml7z1jfY1Q41ZuQFQO7/a63Ym29q2VofOppwBBmPNymXh5puusk4DOKo7Ju4P737/rdZpDFB8+LfxgnXhwrescz+GhogP696/7RPeDgGoh9t73c5IW3vV9tB5awhhSwUuBaAxrNMAjsc6jcGK+5ovPP/XHNwKDRYf3H3gjzqmngGq75W9bufRNvaptaFzkmaLQwix6cY+APogvr794fddbp0GcFT33ftQ+INtfx72P/akIg1A3Nd89dUXW6EBLeIhHkDl7ex1O6NtbFObQ+exEMKNFbgUgNpbdupJ4fOf2eb1beCorvvAJ0Pnr3ZZp9Fn0/uar3rXRe7B0FKmngEqbSqEsLTX7RxsW5vaHDrHKeclFbgUgFqLk3W3fuJaTQSOaN/DvfD7777ZYYF9Fh/2/eabzg6bNp/fqM8FzE/c9XzNNR8Ndz2wTwUBqmdbr9vZ2ra+tDJ0TtIsjrXfVoFLAai1a64YEXgAR2W6uf/iQa0XX3SOVUbAEXXG7wzXfeRz7rsA1TLV63YWt60nbQ2dJ0MIQxW4FIBaiq9zf3zHleGss0/XQOAF7G7ur3jPXbN6uX3NwKzEN0x+d/MN7sEA1XJpr9sZb1NPWhc6J2m2OoTwzQpcCkAt2d8MHE18vfv92z7hUKs+eflLTgxvPndNeNvvbHDPBebs8suus24DoDr29Lqd1W3qRxtD5/hUYWMFLgWgduxvBo4mvtL9px+fcJBVH6xcfko4d91rrS8CFuzmHV8IN+/8snUbANXwq71uZ7ItvWhV6Jyk2dIQwncqcCkAtfP2i9eHa9/7Vo0DnsdBgf0TH+xddumbrC4C+iquPHrb5hsFzwDlu73X7Yy0pQ9tC53jSZFbKnApALURd4lu2vhGE3fA81il0R/xHjuy/sxwyVvfaF8zMDDxnv0bF22x5xmgfK/sdTuPtqEPbQudD4YQLMQDmCUHBgJH8p5rbgkTd33D1NwCxH3NGy9YFy58yzr7moHC2PMMULodvW5nrA1taE3onKTZaAjhtgpcCkAtxAMDP7rjKpN3wHPibtCdn7vb3uYFiPuaf/vyDeG8kbW1/QxAvb3zHTd6SwWgPFMhhKW9budg03vwUxW4hqK04ikCQD/EwPnzn9lm+g44RNi8MPGtkTWrl4err77YgzygdB+56crwizu+EK6/ZUIzAIoX/yM77nUeb3rtWxE6J2k2HEJYVYFLAai8eJDVrZ+4VqOAcMfE/eGGmz5nB+g8xRUa6163Klz1ros8xAMqZfqsDsEzQCm2tiF0bsV6jSTNYiM3VuBSACpN4AyEfLL5K3d/Pex95LvqMQ/xbZHffNPZDmAFKu++ex8Kb9t8ox39AMX71V63M9nkujc+dE7SbGkI4TsVuBSASnv7xevDte99qyZBi1mjsTDxwd2G84bsawZqRfAMUIrbe93OSJNL34bQOY6sb6nApQBU1jVXjJjIg5Z64vGp8PH/dnv44lceEDbPQ9zXvG7t6eGKt59vXzNQW4JngFK8stftPNrU0rchdD6YL+kG4AgEztBO+x7uhU998sth4q5vCBnmIe5r3njBunDhW9bZ1ww0guAZoHA7et3OWFPL3ujQOUmz0RDCbRW4FIDKidN5177zgpCNnqM50CLxcMDb79gV7npgn7bPw8rlp4QLz/81906gkQTPAIWa6nU7i5ta8qaHznEh91AFLgWgUmLg/PEdV4azzj5dY6AF4gqNz/7F3eEvv3Rv2P/Yk1o+D3Ff82WXvsl9E2g8wTNAoS7tdTvjTSx5Y0PnJM1WhxC+WYFLAagUgTO0RwwOPnHbl8IDux8RHsxDvF+OrD8zXPWui6zQAFolvhXzjms/pukAg7en1+2sbmKdf6oC1zAojd2JAjBfAmdoPlPNCze9r9m+e6CtzhtZG/7xwD+H62+Z8B0AGKxVcXC21+3sblqdGxk6J2kW96GMVOBSACpD4AzN1hm/M0ze86BdzQuwZuWycPFF5xwKWwDabvrBm+AZYODi4Oxo08rcyPUaDhAEeD6BMzST9RkLF++Pa1YvD1dffXFYcVpS948D0HeXX3adB5oAgzUVQlja63YONqnOTQ2d40j6qgpcyv/P3t0HWVXd+cJfN5UyQRtBEEEwjbatSXdjS5hxYkNE8gSK8Q3a6EgRbXVkzGBwQsQ4iFLykDJqZ2b0mkeiN4leE0wspswVydu1IDcEA5gxIdgKGIOoTDBmUG9ISJzxn3lqHWmGt4Y+3fucs18+nyqqEoTutX/rcLr7u3/7twBqTuAM+RKD5mXLVoanf/FieP2t3Xa3j+IIjYvPawvX/u1085oBjmDGjEVhfdc2ZQKonBu2b1n6h/WrIwAAIABJREFU3/NU39yFzvVNHZNCCD9KwVIAak7gDPkgaE5e+8fHhS/dd0PeLgugIuJ5AZfOXOSsAIDKeXX7lqUn56m+eQydHw4hXJWCpQDUlMAZsiv+cP+D7z1dmtFsdEZlxE7nf1l7fx4vDaAi4g3Qa+fe42sSQOV8bPuWpavzUt9cHSS45wBBgTNQeAJnyJ7Nm7aHJx5fHTY+95JHmKsgdozHmpvjDNA78fvKBZ+5LNza+YiKAVRGPKNO6JxSuTvpEaAv4g8EAmdIt+5u5md+ttnYjBqJIX9zy5WFvHaAvui4emrYsuXl8MiKteoHkLyr6ps6PpuXAwXzFjp/NgVrAKip+bPbSz8QAOmzYvm68PT6rrDu5y+Yi5kCsascgPLc0Tk7dG1+OXRtfU3lAJIXG2pzcaBgbmY6O0AQ4N3Aec7cS1QCUmLpw0+WOsL8cJ5e27csLXoJAMoWn9aZOHWe+c4AycvNgYLvScEakmK0BlBo110+ReAMKbPs2/+n9AiywDm94o0BAMpz/LBBpXFuACRu9J7G2szLRei85wDB9hQsBaAmprQ1hwULzSWFtFnw9x32JOVWr9lQ9BIA9Ekc59b+8XGKB5C8XDTW5qXTOQbOg1KwDoCqi4Hzgw8tUHhIoXigZ/w3Sno998vtdgegj25bdE0YMaRO+QCS1b6nwTbT8hI6O0AQKKSGUUMFzpBynZ2fDnUDjrJNKfX6W7vD2qeeL3oZAPokjtlYeJOnegASNigPEx0yHzrXN3WMDSGcmYKlAFRVDJwfe3SxokPKxR/I26ecZZtS7Hvf/UnRSwDQZ9PaxxuzAZC8zDfY5qHTWZczUDixa/LL984rhVlA+t3ROdvjxym27ucvFL0EAP1izAZA4s7c02ibWXkInR0gCBRKDJy/eu8Nobml3sZDhlx12WTblVLbdrwZNm8y2xmgr4zZAKiITB8omOnQub6p42oHCAJFM+eq80uHkwHZMmfuJaG1caRdS6knHl9d9BIA9Escs9HW2qCIAMkROteQLmegUK6YNqEUXAHZ9KlZ0+1cSm187qWilwCg3xbdNsvhuQDJGbSn4TaTMhs61zd1nBxC8JMbUBhT2ppLc2GB7IpdYPHfMumzvmtbeGPnLjsD0A9x/JvDcwESldmG2yx3Ome6xRygHA2jhobOzk+rGeTAjTdebhtTatm3VhW9BAD9Nu9zMx0qCJCc6XsabzNH6AyQcvERxS/fO690QAuQfbELLI7KIX3WrOuyKwD9FL9ndXguQKIy2e2cydC5vqljUghhdAqWAlBxd902qxRSAfkRu8DMvEyf537166KXACAR8QwS3c4AiflsFkuZ1U5nXc5AIVx3+ZTSDFggX2IX2JyrzrerKbP77XfC0oefLHoZABKh2xkgMaPrmzrGZq2cWQ2dMztEG6C34mFjCxZeqV6QU7rA0mn1mg1FLwFAInydA0hU5rqdMxc61zd1xC5ng02BXHNwIBTDwps67HTKrN+4teglAEiMbmeAxGSuATeLnc66nIFci3Nev7DobxwcCAUQx+e0No601SkSR2ysWL6u6GUASIRuZ4DEDKpv6shUJpqp0Lm+qePkEML0FCwFoGLinNcJ54xRYCiIL941x1anzKpVPy16CQASo9sZIDGZOuMua53OupyBXItznGNHCFAczS31pX/7pMfTv3jRbgAkRLczQGKm1zd1DM5KObMWOmcq0QcohznOUFzx334crUM6vP7W7rD2qeftBkBCJn/0TKUESEZmGnIzEzrXN3WMDSH4SgXkkjnOUGzx3377lLOKXoZU+d53f1L0EgAkZt7nZrq5CpCMz2aljlnqdNblDORWxyfONccZCi7+QO7x4/RY9/MXil4CgMTEm6ttYxsVFKD/ztxz5l3qZSl0Ns8ZyKW21oawYOGVNhcKLv5A7rCl9Ni2482wedP2opcBIDHX/PVFigmQjEw05mYidK5v6pgUQhidgqUAJCo+ZrjkvnmKCpTEw5bifHfS4YnHV9sJgITEp/p8jQNIRCZC5/emYA29YbQGkEt33TbLHGdgP/Ouvyxcv+B+RUmBjc+9VPQSQGqtWL4u/Ourvwk7XttZWmLX5pf3W2rD6BGh7pgBYeDAo0PLmMbQeNpJobml3obW2F9ddE7ofGB5oWsAkIDR8ey77VuWbkxzMf/bf/7nf6ZgGYdX39TxuxCCVAbIlfaPjwtfuu8Gmwoc5MKL5oeura8pTApsWHOfm4OQAmufer50wGcMl/v6/hifMGsYdXxobT4lXHDhR52nUQNv7NwVxk28vnDXDVAB927fsjTVhwqmPnSub+qIs5wfT8FSABITDwv7/vK7BBnAIcVZwn956a2KkwLzZ7eXxp4A1RcDyq/+jyfC4z9YH15/a3finz+G0PFwu+nTzg3T2sfb4SqZMWNRWN+1rRDXClBBr27fsjTVBwpmYaazAwSB3LnnrjkCZ6BH8RHwKW3NCpQCG559seglgKqLYfMt8x8IE6fOC/d/c2VFAudo99vvhJXrN5dGGv3FhOtKnzN+bipr4vhWFQbov9F7GnVTK9WdzvVNHYNDCK8YrQHkyRXTJoQ7OmfbU+CwYvARA5cYilA7sRNy84YH7QBUyZJ7vx2WfP37NXvv6+5+7uz8tAaBCmoeN8vXN4D++/r2LUtTew5e2jud2wXOQJ7EE7sFzkBvxLCjfcpZalVjMRSJB5YBlRVvtMWxC/GQuVqGkd3dz/Gmn87nyjnjtJPyemkA1ZTqTucshM4AuTHv+stsJtBr8z43szQDntpateqndgAqKB4SeH77zama8xvD50dWrC2ty42n5BmxAZCIQWkesZHa0HnPaI3pKVgKQCLaPz7OITVAWWK381WXTVa0Gut64dVCXz9UUgycr517T8XmNvdXXFec+Ry7nknOjE/62gaQEKFzH+hyBnIjdiretugaGwqUbc7cS0qjeaidbTveDJs3bbcDkLDuwDkLs31j13Mc/2HcRjLiTdXWxpF5uBSAWhM694HQGciNhTd1OIwG6DOjeWrvicdXF70EkKgY3mYlcO4Wx39cOlPwnJQJH2nJx4UA1FZqR2ykMnQ2WgPIk7bWBmM1gH6J7yE6wmpr43MvFfnyIXExvM1S4NwtPvkgeE7GxHPH5eEyANJA6FwGXc5ALtQNOCosuW+ezQT6bcHfdyhiDT33q18X9tohaXE+cgxvsyqu/epr7vC66KcJ54wpfa8MQL8JncsgdAZyoeMT5xqrASQi/nA+pa1ZMWskdmSuWL6ukNcOSYrz0eN85Kzr2vpa+Mz193ht9NMZp52U6fUDpEQqR2ykLnQ2WgPIi3jw14KFV9pPIDE33ni5rrAaenp9V2GvHZLyT//0zdzUcvkPN7gZ1U9jzzg10+sHSBGhcy/ocgZywcFfQNKaW+pD+5Sz1LVG1v38hUJeNyQldjmvXL85V/W8/R+Wmu/cDy1jGjO7doCUETr3gtAZyLz4CLzDA4FKmPe5mbqdayTOcRUuQd/lqcu52+tv7Q53/+Oj6VhMBvl+GSAxqRuxkarQ2WgNIA9iGNTZ+Wl7CVREnBM/56rzFbdGfvC9pwt53dBf8YbN+o1bc1nH5SufcUOqH1obR2Z27QApI3Q+DF3OQOY5PBCotDlzLwkjhtSpcw0887N8jQaAaln2rVWlAznzKF6Xbue+axg9IqtLB0gbofNhCJ2BTIshkMMDgWpYeFOHOtdA1wuvFu6aIQkbnn0x13Vc9ZNnU7CKbDpxxNCilwAgKakasZGa0NloDSAPhEBAtcQ5mB5Jrj5znaFv8jpao1uc7bz04SfTsZiMcZggQKKEzoegyxnItBj+OAwFqKYFf+9GVy2Y6wzl2bxpe25Ha+xr9ZoN6VlMhvj+GSBRQudDmJSitQCUTfgDVNuEc8aEKW3N6l5lW7a8XKjrhf76+TNbClHD5365PQWryCbnFAAkJjUjNnQ6AyQghj4x/AGothtvvDzUDThK3auoa7PQGcpRlBs1ccRG7OqmfCcMOVbVAJIjdO62J4EflIa1APRFDH0AaqG5pT60TzlL7auoa+trhblWSMJvd/7fwtSxKF3dSWsYPSJfFwRQW6mYJpGWTmddzkBmXTFtQin0AaiVeZ+bqdu5ytY+9Xyhrhf647c7f1eY+hm/0zd1xwzI4rIB0mp0fVPH2FqvTegM0A8x5IlhD0AtHT9sUJhz1fn2oIo2bvhlYa4V+mv32/9RmBq+9MpvUrCK7GlqOqXoJQBI2tW1rmjNQ+c9ybvRGkAmxUfaY9gDUGtz5l7iIKYq+uWvzG2F3tq2483C1OqPf/r3FKwiewYNHlj0EgAkreYNvmnodK558g7QF7qcgbT5u2s9PFYt2159vRgXCv30xs5dhSphkbq6k9R42kn5uRiAdIgjNk6u5UrSEDr76QjIJF3OQNp0XD01tDaOtC9V4DBB6J11azcVqlJF6upOkvNRACqipplrTUPnPYn76FquAaAvdDkDafWpWdPtTZU4TBCO7F9fNeMYAGqkptMlat3prMsZyCRdzkBaTWsfH6a0NdufKtj20o7cXyP0147XdqohvRKbOgBI1Jn1TR2Da1XSWofO5jkDmaPLGUi7G2+83A/vVbBly8u5v0bor67N/p3QOw2jjlcpgOTVrOG3ZqHznqT9zFp9foC+0uUMpF2cjRnfq6isl14xNgCO5N/e+n2hajRiSF0KVgEAexUvdDZaA8giXc5AVsT3Kt3OlfXbN3fl+fIgEa+/tbtQhTxhyLEpWAUA7DWpVqUQOgOUQZczkBXxvWrOVefbrwratuPN3F4bJGHF8nXqCAC1Nai+qaMmGWwtQ+eaJe0AfaHLGciaOXMv8ah3hW3etD3X1wf9sen5rYWrX8PoESlYBQDspyYZbE1C5z0Ju1ZBIFPaxjbqcgYyZ+FNHTatgrb+6te5vTbor63bdhSuhnXHDEjBKrJp+LDBRS8BQKUUqtNZlzOQOTfeeLlNAzJnWvv40No40sZVSBE7OaG3Xtr+28LV6uy21hSsIpuGDzuu6CUAqJTR9U0dY6td3VqFzuY5A5kypa05NLfU2zQgkxb8vW7nSiliJyf0xhs7dxVy7nnjaSelYBUAcJCqNwBXPXSub+o4OSbs1f68AP0xfdq56gdk1oRzxpRunpG83+78narCIfzge08Xrizx/A9NCgCkVNUbgGvR6azLGciU+Fh6fDwdIMviiKAYiJCsrq2vqSgcwjM/21y4sjSMOj4Fq8iul175TdFLAFBJ59Y3dVR1eH4tQmfznIFMOW/yX9gwIPNi9137lLNsZAWsfer53F0T9FfXC68WroatzaekYBXZ9cc//XvRSwBQaVXNZGsROk+vwecE6JMRQ+rCnLmXKB6QC/M+N7P0vkayNm74pYrCPoo6z9khggCkXFWnT1Q1dK5v6jBaA8iUyR8904YBuXH8sEHhqssm29CEbXj2xVxdD/RXEec5R8axAZByue50NloDyJTYFQiQJ/HpjYZRQ+1pgp775fbcXAskYfWaDYWrY1trQwpWAQCHNbq+qWNstUpU7dBZpzOQGVPamktdgQB5M+/6y+xpgl5/a3fYvEnwDN2KeCNm7BmnpmAVAHBEVWsIrlroXN/UcXJM1Kv1+QD6a/q0c9UQyKX4CLiuvGT9aNUzeboc6LN4sGa8EVM0E88d50XTT//21u8zvX6AjKhaQ3A1O511OQOZER89N5cPyLNFt82yvwky1xnetWzZysJVom7AUWHCOWNSsJJsK+LNCoAaqFp3XTVDZ/Ocgcz4q4vOsVlArjW31Icrpk2wyQlZv3FrLq4D+uvpXxTvBkzb2MYUrAIAeqe+qaMqjcFCZ4ADxG6VGZ+crCxA7sXDUuN7Hv23++13SmMFoMiKOlpj3Jmnp2AV2WYuPkBVVSWjrUroXN/UES/GaVxAJsRuFQcIAkUQ3+s6PmF+fVKKOFYA9lXUfwOaFfpv669+nfVLAMiSXHU663IGMsMBgkCRLFh4ZRgxpM6eJ6CIYwVgX0X8NxDPAdGsAEDGjK5v6ji50kuuVujsEEEgE2Lw4gBBoGgW3tRhzxMQxwoYsUFRLX34yUKO1mj90OgUrCL7nl7fVfQSAFRbxRuEKx461zd1DA4hnFnpzwOQhIvPa1NHoHDizbbWxpE2PgFGbFBU3/3BukJe+eTJH0nBKgCgbNkPnY3WALJk+sXesoBi+uJdc+x8AozYoIjiIXDru7YV7srjQayekEtG1+aX83AZAFlS8akUQmeAPWKXX3NLvXIAhRTf/9o/Ps7m91McLxDHDECRPHD/twu532ecdlIKVpEPu9/+j6KXAKDaBtU3dYyt5OesRuhsnjOQCedN/gsbBRTabYuuKXXu0T9FHTNAMb2xc1dYta6Ys8wnjm9NwSryYduON4teAoBaqGijcEVD5z0nITpZAciEGZ+cbKOAQjt+2KDQ8Ylzi16GfotjBuK4ASiCu//x0bD77XcKude+d0yG90uAmslu6Gy0BpAVba0NpbAFoOgWLLwyjBhSV/Qy9FtRxw1QLLHLefnKZwq56w2jhvreMSFbf/XrXFwHQAZNr+SShc4AIYQLz3MIDEC3hTd1qEU/xXEDMZCDPCtyl/P4P/tQClaRD0+v7yp6CQBqpr6po2LZrdAZKLw4v7Tj6qlFLwPAXtPax5eeAKHvYhAXAznIqyJ3OUcXXPjRFKwiH1565TdFLwFALWUvdDbPGciKtrGN9grgAItum6Uk/RQDOd3O5FWRu5zjCKIJ54xJwUry4bdvep8EqKFMdjrrcgYyYdLEcTYK4ADNLfXhimkTlKUfdDuTV/HgtyJ3OZ/xwfoUrCI/tu14s+glAKilip0iLnQGCs1oDYCezfvczNL7JH2n25k8Wvz5Bwvb5Rw0LCRqxfJ1OboagGyq1FxnoTNQaEZrAPTs+GGDwpyrzlehfojB3OcXP5TZ9cOBYki4vmtboeuiYSE5DhEESIXshM71TR1jzXMGskCnCsDhzZl7SWhtHKlK/bD8hxtK4wgg62LX/u3/sLTQ++iQ1WQ5RBAgFTLV6azLGciE8y4420YBHMGnZk1Xon76+5uXZHr9EMWu/dff2l3oWkwc35qCVeTHc7/6ddFLAJAGFZnrXKnQeWyFPi5AYmKnSnx0HIDDm9Y+Pkxpa1alfuja+lpYcu+3M7t+iGM1Ytd+0X1s8llFL0Fi4hMgRZ4NDpAmlZjrrNMZKCydKgC919n5aYcK9tOSr3/foYJkUnzd3vz5Bwu/eQ2jhobmlvoUrCQffrTqmaKXACBN0h861zd1nGyeM5AFOlUAei8+GdI+xftmf8SOvquvuSO7F0BhxdetjtQQpk5yFkiSNjz7Yn4uBiD7MtHprMsZSD2dKgDlu6NzdhgxpE7l+iGO2bjz9m9kdv0Uzy3zHyi9bglh4rlC5yQ990sHrAKkSOJznYXOQCGN/7MP2XiAPlh4U4ey9dP931wZ1j71fKavgWKIc8gfWbHWbodQuuE24ZwxKVhJPsT3wKIfSgmQNknPdRY6A4V0wYUftfEAfRAPFYwHsdI/N9y8xHxnUi2GgnEOOe86+8Onq0SC1vzYoZQAKZTe0Nk8ZyAL4kFYOlUA+m7RbbMcKthPscPv0pmLMn0N5FcMnK+de485zvuYPPkjqVlLHmx87qWilwAgjcYmuaakO50TXRxAJbSNbVRXgH6IM/EdKth/23a8GWZdc2fWL4OcETgfLN5ki095kJznfvVr1QRIn1SP1zBaA0i9cWd6PBKgvxwqmIyV6zcLnkkNgfOhaVhIVnydeY0BpNKg+qaOxBqKhc5A4Xxssu48gCT83bXt6piAGDzHA9uglgTOPZs0cVxal5ZJ3/vuT4peAoA0SyzbTSx0rm/qGBxCODOpjwdQCQ2jhpYeCweg/zqunhpaG0eqZAI6H1gueKZmBM6HF9/rSE7X5pdVEyC9UtnpbJ4zkHqtH3LWKUCSvnjXHPVMSAyeP3P9Pbm4FrIj3uwQOPesrbUhrUvLrK6trxW9BABplr5OZ6M1gCw468+b7RNAguLTI1dMm6CkCVn+ww1mPFM1t8x/oHSzQ+Dcs4njW9O6tExa+vCTRS8BQNqNrm/qODmJNQqdgUI574KzbThAwhwqmKw443nGjEXhjZ278nRZpEh8bV140fzwyIq1tuUIZnxycqrXlzXP/Gxz0UsAkAWJTLMwXgMojDjP+fhhg2w4QAUsvKlDWRO0vmtbuHTmotKsXUjSiuXrwsSp84w46AXfOyav64VX83ZJAHmUSGNxIqFzfVNHDJx9NQZSzTxngMqZ1j7e7NOEbdvxZmnWrgMGSULsbo4zw69fcL9xGr00ddK4TKwzKzZv2l56XwMg9VLV6Wy0BpB65jkDVNai22aFugFHqXKCYjgYZ+7GOc/GbdBXsbv5/PabSzPD6b3pF/sxN0k/WvVMfi4GIN/OTeLqkgqdjdYAUs88Z4DKiocKtk85S5UrIM55jqFhDA+ht2JnaZwPHrubX39rt7qVIY7WiO9pJGfDsy+qJkBG1Dd19PvOq9AZKAQz+QCqIx4qGN9zSV4MDWN46JBBjqR7lMZfXnpraT445TOWLXnrN27N2yUB5Fm/s95+h871TR2DQwhnepkBaXZq/XD7A1Al866/TKkrKIaI8SC4W+Y/kNtrpG9i2BxfF/H1YZRG/8yYMSXLy0+deCiqWeIAmZKKTmddzkDqjTvzdJsEUCXxUMEpbeboV1IMbx5ZsTb8xYTrHDRIaYxGnPs9buL1pdeFcK9/RgypCxPOGZPlS0idNT92EwQgY2rf6ewQQSALxo77oH0CqKLOzk87VLAK4siNeNCg8LmYlj78ZLjwovmlMRpx7jfJOPvDmhWStvanm/J1QQD5N7q+qePk/lyl0BnIvRh66FYBqK44R3/OVeerepV0h8/N42aVxivEzlfyKY4piPOa417f2vlI6Nr6mp1O2Fl/7kmNpHmdAmRSv7qd35vAFRuvAaRaw6jjbRBADcyZe0n4wap/ETZUUffYjfirrbUhXHje+NBx9dTCXH9exaB52bKV4elfvFi6wUDlxGYF/2aSFTvyAcikmPku7+vC+xU672mzHuR1A6RZa/Mp9gegRr5415zSo/9UXzxwMP6680v/HNrGNoZJE8cJ0zIidqr/aNUzYcOzL4b1G7ea0VxF8d8KyXrmZ0a/AGRUv6Zb9LfTWZczkHpNTUJngFppbqkPV0ybUOq8pTZiYBnn/cZf3QF0PGD3Y5PPKu0Ptbdi+bqw6fmtYeu2HeG5X27XzVxDDp9OXuzQByCT+pX7/rf//M//7PNfrm/q+O8hhLleN0CabVhzX2m2KAC1Ew+6E6Slz4ghdeGMD9aXgrZ46K4zECorjsnY9tKOsGXLy+G3O/9veGn7b8O2HW/m+ZIzx/eNyYpd+552Aci0D2/fsnRjXy5ApzOQa/GHaT84ANTewps6wvUL7rcTKRNvBLy+pwu6W2vjyDB82OAwfNhxpaeFBg0eGBpPO6nqXdGx+/dAu373h1Jg2xfd19Jt6NBjEwnZ39i5K6xbu2nv/48dy3/4w59K/7tr87tr3bbjDSMyMiDOQfd9Y7KeeHx1ni4HoIhi9luT0PlcLzcgzU4Ycqz9AUiBae3jwxMrfrxfuEk6lQ5+7D788RBjURpGDQ11A9633+91h9Q9eemV34Q//unfD/lf/+2t31enC96IF45g7BmnKlHCNj73Uq6uB6CA+txw3OfQub6pQ5czkHoOEQRIj87OT4f1U+fp+My4Q46D6A6pIcOmX9yv85I4hHiYKQCZ1uf89z39uGqhM5B6DhEESI/42PqCz1xmR4DUiR38DtZM1tKHn8zT5QAUVZ+nXAidgVz7s7OabDBAinRcPbU0MxggTcb/2YfsR8Ke+ZlxSgB50NdpF0JnINd0rACkzxfvmhPqBhxlZ4DUuODCj9qMhD39ixdzdT0ABVb10NkhgkCq6aQDSKd4Q7DjE76VBNJhxJC6MOGcMXYjQZs3ba/OAaEAVEP1QmeHCAJZ0DB6hH0CSKkFC690cxBIhTM+6Mm4pD3x+Op8XRBAsVW101noDKTeiSOG2iSAFFvw9x22B6i5SRPH2YSEbXzupVxdD0DB9ekRxb6GzicXvdpA+rWMabRLACkWH2e/YtoEWwTUVDzglGSt79qmogA50pepF30NnSd54QBpN35Ciz0CSLk7OmeHhlGeTAFqo621QeUTtvThJ3N1PQCUlN2AbLwGkFvHDxtkcwEy4AuL/sY2ATUxcXyrwifsmZ9tztX1AFBS+U7n+qaOmGxLcoBUczgVQHYYswHUyoxPTlb7hD39ixdzdT0AlJQ99aIvnc66nIHUGz5ssE0CyBBjNoBqi+85noxL1uZN28Prb+3O0yUB8K6qzHQWOgOpN3zYcTYJIGOM2QCqaeqkceqdsCceX52r6wFgr0H1TR1ldfcJnYFcamo6xcYCZIwxG0A1Tb/Y+fhJW/vTTfm6IAD2VVYmLHQGcmnQ4IE2FiCDjNkAqiG+zzS31Kt1gt7YuSt0bX0tN9cDwEHKulvbl9B5tJoDaTetfbw9AsgoYzaAShv/Zx9S44T94HtP5+p6ADjIyeWUpKzQub6pw/NHQOrVDTjKJgFkWByzMX92uy0EKuaCCz+quAlbvWZDrq4HgINUdLyG0RpA6jWMOt4mAWTcnLmXhCltzbYRSNyIIXWlm1ska/3GrSoKkG9nlnN15YbOZbVRA9TCMUe/X90BcuDBhxYInoHEnf3h0xU1YWufej7sfvudXF0TAAerb+rodUOyTmcgd049+USbCpATgmcgaTNmTFHThC1btjJX1wNAj4TOQHENHHi03QfIEcEzkBSjNSqj64VX83hZABys11Mweh061zd1DA4hDFJsIO1axjTaI4CcicHzFdMm2FagX4zWSN7mTdvDth1v5u2yADi0Sb2tSzmdzrqcAQComTsY0vK4AAAgAElEQVQ6Z4f5s9tD3YCjbALQJ0ZrJO9Hq57J2yUB0LNedzq/t4wi9jrJBqilae3j1R+q5I2du8K6tZv2frLG004KzS31yk/FzJl7SRg77oPh1sVf01kHlKVh1FCjNSpgzbqu3F0TAD0a3dvSlBM69zrJBgDyJ55Mv+bHG8LWbTvCS9t/e9jAL87MPOWkE0oHe15w4Uf9kE+i4uvpsUcXh88vfigs/+EGxQV6ZeqkcQpVAeu7tuXumgDoWX1Tx6TtW5auPlKJhM5ArsQOFiA5cU7jA/d/Ozz9ixfD62/t7vXHjX82/oo/iD6yYm0phI5zNGdfd4lOaBJx/LBB4Uv33RAmL18Xbv+HpWW9PoFimn6xh3eTtvThJ/N1QQD0Rq8y4nJC53OVHUi7ugHvs0eQgBXL14WvPPhE6Nr6WiIfLwaCsSM1/mptHBk+NWu6UTgkIr6Oxk9o0fUMHFZba4ObnhWweo33XYAC6lXo3KuDBOubOgZ7BQFZcMzR77dP0A8xbL7wovnh+gX3JxY4Hyh+3PjxZ8xYVOqkhv7q7np+9CvzSzc1AA40cXyrmlTAc7/0dRyggHr16FCvQucQwlivICAL4vxYoHwx/I0hcCXD5gPF0Rt/eemt4Zb5D9gxEhFnPX/3O51h/uz2UDfgKEUFSuL7QTyElGTFsx6MNgIopOQ6nYXOAJBfd97+jXBpx+KaHQQUZz5PmvxZXc8kJoZLa568O1wxbYLwGQiTxzvMthK+992f5O+iAOiN0b35Q70NnR0iCGTCqJHDbBT0Ugx54yiN+7+5Mux++52alm3bjjdLwbcDiUhKHLlxR+fsUvg8pa1ZXaHA4iG2JG/dz19QVYCCqm/qOOKIDZ3OQK58YLTxGtAbMdyNIW+1Rmn0Rgy+b+18JCy599v2kMTE8PnBhxaE//3YF4TPUEBxzrsDBJMXb1zHG8YAFNYRz/8TOgNAwcQZyjHcrXV3c086H1geZl1zZ7E2hYqLoZPwGYrnU7Om2/UK+NGqZ3J3TQCU5YhZcW9D50HqDmRB42kn2Sc4jBjmxhnKabdy/WbBMxUhfIbiGDGkLkxrH2/HK2DNuq7cXRMAZel/6NybGR0AaeHxSTi0N3buKoW4MczNCsEzlSR8hvy76rLJdrkC4vcUtTp8GIDUSGS8hkMEASDjLp25KFOBc7e45jgOBCpF+Az5FLuc58x1gGAl/OB7T+fvogAo17lH+vNCZwDIudgtnOXDfuI4EIcLUmnCZ8gXXc6Vs3rNhrxeGgBlqG/qOGxm3JvQ2SGCQCbE08mB/WVtpEZP4uGCK5avS+fiyJV9w+e21gabCxkUvyfU5Vw56zduzeulAVCefofOR5zRAQCkT+wOzkPg3O3mzz8Y1j71fDoWQ+7F8HnZssXhvjuvc1MTMuZTs6bbsgqJX4d3v/1OLq8NgLIdtlG5N6HzEWd0AADpEn8oXPL17+dqV+IPubcu/lrpACOolmnt48N3v9MpfIaMaP/4uNK/Wypj2bKVKgtAt8M2Kh82dK5v6tDlDAAZFMPZPHYixdnUV19zRwpWQtF0h8/zZ7eXDigD0if+27xt0TV2poK6Xng1t9cGQNkmHe4vHKnT2TxnIDNam0+xWRBCuPP2b2T64MAj6dr6WmlWNdRCnBP7L2vvD1dMmxDqBhxlDyBFFt7UEY4fNsiWVMjmTdtz/f0FAGXre6fzkQZCAwDpEkdPLP1fP879rsRZ1XFmNdTKHZ2zw2NLFzlsEFIi3ggyVqOynnh8dZ4vD4DynXm4vyF0BoAcufsfHy3MAT+dDywPSx9+MgUroaj2PWzQyA2onSltzaUbQVTW2p9uUmEA9lPf1NFjdmy8BgDkROxyXr7ymUJt551f+ufSoYlQS7G78vvL7yodYAZUV8OooaGz89OqXmHxe4w43goADtDn0NlBggCQEV/9H08Upsu5W7zeG25eUvphGGopzpH90n036HqGKoqB82OPLjbHuQqWfWtV7q8RgD7psWH5SKHzueoNZMWokcPsFYX25OoNhbz819/aHS6duSgFK4H/6npubRypGlBBcaSGwLl61qzrKsqlAlCeHhuWewyd65s6dDkDmfKB0SfaMAqr6CfKx2ufdc2dKVgJvNv1/N3vdJZCMSB58dDABx9aIHCuoud+9evCXCsAZZnU0x8+XKezec4AkBFOlA9h5frN4Zb5D6RgJfCuGIrNn92uGpCQOLomjrBxaGB1xUN7iza+C4D+e+9hPoJOZwDIiI3PvWSrQgiPrFhbGrUzZ+4lKVgNhL2vxc4HlqsG9FHdgKNC+5SzhM018szPNhfyugHolR5HM+t0BoAcePnX/2Yb91jy9e+HtU89n4q1QNgTPOt4hvLFsDmO0ljz5N0C5xp6+hcvFvbaATiynkY0Hy501ukMABkRD9PjXfER4Gvn3hPe2LlLRUiNGDyb8Qy90zBqaOlGTXfYbHZz7cSbuL7HAOAIDtm4fLjxGjqdgUwZOvRYG0YhxUME2V8Mni+duSg89uhiYQWpEWc8X3jR/NC19TWbAgdobRwZJnykJUy/eFJobqlXnpT43nd/UvQSAHBkh2xcNtMZyI0J54yxmRTSVifKH9K2HW+G+fO/XAr6IC0efuiWcH77zToHKbQ4NqNh1PGhtfmUcHZba5jWPr7oJUmtdT9/oeglAODIYuPyQQeYHC50PlNRAYAsW7l+c7jz9m+EBQuvtI+kQuy8X3hTR7h+wf02hNzrDpeHDxschg87rhQwN552kk7mjIhPUsUbuABwBL3vdO5pADQAQNbc/82V4aSThoeOq6faO1IhdnU+vb4rPLJirQ0h0+JIjKg7VB448OjQMqax9Hu6l7PvicdXF70EAPROWTOdzXMGgIwYP6HFVh3BnV/659Bw6ihjeEiNeZ+bGVb95FljNkiFeHBf3YD37V1Kw+gRoe6YAaX/vW+QHITJhbLxuZeKXgIAeqesmc46nQEgIxyUd2TxYMFbF3/NwYKkRnwd/t217eHWzkdsCn0yYkhdOGHIwYcoxznJB4pjLfZlxAVH8sbOXWF91zZ1AqA3DjmiWaczAORA7FIzd/HwYn3mXH93WLZscZqXSYHEkS/Lvv1/QtfW12x7Dh3YPRz2GUNxoFEjh4UPjD7xkEXQWUwt/OB7T6s7AP2i0xnIhfiDHRTZqfXDhc69ELu2bpn/QLijc3bq10oxzLjk/wldup1Ta99u4gMD4327h4cOPdb4HnJl9ZoNNhSAXqtv6pi0fcvS/Q4D0OkM5MKBnURQNI0No8LK9Zvtey/Ew9uamk5xsCCpEF+H/99Xl5vtXGV1A44KDaOOL33S7nEU8X1h0OCBAmSIN2k3blUGAPqlp9AZAMiQ6RdPCvd/c6Ut6yUHC5Imkz96ZulmCMlrbRy591C82JksUIYjW7F8XeksBAAow6T4oMy+f7yn0PlcVQWA7IgHQpnr3HsOFiRNLrjwo0LnhLS1NoSxZ5waJp47TrgMfbRq1U+VDoB+0+kMADkxddI43c5liAH9/PlfDg8+tCAzayafYjgaxz3oLOybGDRPHN8aZnxysptIkICnf/GiMgJQroNGNR8UOtc3dZjnDAAZdO3fThc6lynOwb7z9m+EBQuvzNS6yZ84X7hr62t2tpdiSN8+5axwxZXnl570AJKx9qnnzZgPIUxpaw7jzjw97HhtZ3jpld+EP/7p371HAxze4AP/66E6nQ/6QwBA+sUOv/hDkgMFyxODeo/iU2tx7rBA48i6w+Z5n5upqxkqYM2PNyhrCOGav77ooO8LYiA/81OdNVsTQMqdfODy3nOI9R70hwDSrvvkeSi6G2+8vOgl6JMbbl4S3ti5K4MrJy/iQXccXvvHx4U1T94d7uicLXCGCnlytdB5xJC6Q96IdnMa4LBGH/gfhc4AkCPxMfMYzFCe+CjxnOvvVjVIoXhI6qNfmR++dN8NwmaooM2btjuQOIRw9odP7/G/xUAagN45VOgMAGTYbYuuKT2CTnnWd20LS+79tqpRE01Nntg5lDgy6LFHF+swhCr40apnlDmEcNafN/f4304YcmxV1wKQJfVNHZP2Xe6hQudJdhQAsit2Ai74zGV2sA+WfP37pZmNUG2DBg9U8wPMn90eHnxoge5mqJI167oKX+p4077j6qk9/vfhwxyBBdBbOp0BIIfiD0xtrQ22tky7334n3Lr4a5laM+RRDJznzL3E3kIVxSd+iq5tbONhKzB82HFFLxHA4Yzd978dKnQeq3wAkH1L7ptn9mAfxHmWn7n+nsytm2wbOtQj290EzlB9Sx9+UtXjY98TD38uxqiRw6q2FoAM2u9xkEOFzp5fA4AciI+k33PXHFvZB8t/uCGsWL4uc+smu8wsfpfAGWpj9ZoNha/8kUZrRB8YfWLV1gOQQUcMnQEyR9cBHFoMsmKIQ/lu/4el4Y2du1QOquSKaRMEzlAj6zduLXzpjzRaIxo/oaUqawHIqJ7Haxx4yiBAVug6gJ7FEKf944d/XJSDvf7W7vD5xQ+pDFRBa+PIcEfnbKWGGogH6MYzDYruSKM1wp6nyADoHZ3OAFAAX7rvhlKoQ3mM2aCaijqDPT7S/vBDt6RgJVBMy5attPN7DmHujYZRQ2u9VIC0OuxBgifbNgDIpxjqOFiwfMZsUC0nDCnmYYJzrjpf9yDUUNcLrxa+/G2tDb3+s3UD3lfRtQBk2H7f0AmdAaAgug8WjF2F9J4xG1A58QkMc5yhdjZv2h627Xiz8DswcXxrr/9sw+gRFV0LQF4YrwEABRIPFoxdhZQnjtmIMy+BZH1q1nQVhRp64vHVyh9CmPHJyb3+s3XHDKjoWgCybN/zAg8MncfaWQDINwcL9s2ti7+WxWWTIccc/f5CbVecizqtfXwKVgLFtfG5lwq/+3G0Rjkjfs5u631XNECRHRg6D/ZqAID8c7Bg+eLjx3fe/o2sLZsMOfXkEwu1XX910TkpWAUUVzyvYH3XtsK/AsoZrQFA7xmvAeRC42kn2UgoUzxY0Hzn8iz9Xz92qCAkIL73lPM4O5C8Zd9apapljtaIPKEBcFg9jtc4V92ALGpuqbdvUKb4KOldt81StjLsfvudMH/+lzOzXkirtrGNZT3ODiRvw7MvFr6q8akv70UAlaHTGQAKLHbrXHf5FC+BMqxcvzmsWL4uM+uFNBp35un2BWps/cathd+CCR9p6dPfM6IMoEd7RzcLnQGg4BYsvLJ0iA69d/s/LFUtEjdw4NGFKarRGlBb8eZpfHqn6KZfPKnoJQBI2tjuj7c3dK5v6vBuCwAFteS+eWHEkDrb30uvv7U73DL/gUyslexoGdNYiN1qGDXU4+xQY6tW/bTwWxDfi/o6oq+1+ZTE1wOQNzqdAYBSAHTPXXMUogyPrFgb1j71fGbWC2lxav1wewE19vQvzHOeOmlcn/9ukZ5MAegroTMAUDLhnDHmO5fp1sVfy9R6IQ2GDzvOPkANbd60vfTETtH1Z7RGUZ5MAeiDc7v/yr6h81iVBIBiM9+5PNt2vGnMBpSpqclj6VBLTzy+uvD1789ojWjo0GMTXQ9AHu0bOg+2wwCA+c7lMWYDyjNo8EAVgxpa+9NNhS9/64dG9+vvx6fDADg84zWAzIudCkByzHcu3w03Lwlv7NyVtWWTMuMntBRiS3QIQu3Er1VdW18r/A7MmNH/cWJu0AMcWn1TR2mahk5nIPPqBrzPJkLCzHcuT5yNOef6u7O0ZFIo3vApAh2CUDvLvrWq8NWPYXES70MnDHEDDaAHpYzZTGcA4JDMdy7P+q5t4c7bv5GlJQNQMBuefbHwW372h09P5OMMH6ZvD+BwjNcAAHoU5zvXDThKgXrp/m+uNN8ZgNRav3Fr4TfnrD9vTuTjDB92XCIfByCHDup0BgDYT3zc/67bZilKGcx3BiCN4k3R3W+/U+i9iTfSO66emsjHGjVyWCIfByCHDprpbLwGAHCQae3jwxXTJihML8X5zpfOXJSJtUItbN60Xd2hBpYtW1n4sreNbUzsY31g9ImJfSyAPNo3dC7GySUAQNnu6JwdWhtHKlwvbdvxZph1zZ2ZWCtU29Zf/VrNoQa6Xni18GWfNHFcYh9r/ISWxD4WQB4ZrwEA9MoX75pjvnMZVq7f7GBByubmDlAJ8QmDeEO06M674OzEKhBHkAFwSCcHoTMA0FvNLfVhwWcuU68yxIMFl9z77cysF6rhX1/9jTpDlf1o1TOFL3lba0PiQXHDqKGJfjyAnPiv0Lm+qWOSXQWy6pij32/voEri4TvtH0/u0dQi6HxgeVixfF3RywB77Xhtp2JAla1Z11X4ko8949TEP2bdgPcl/jEB8kKnM5B5p57sEA+optsWXaOzp0w3f/7BsPap5zO1ZqiUl17R6QzVtr5rW+FrPv3i5HvtGkaPSPxjAuSF0BkAKEt8NPULi/7GfOcy7H77nXDt3HsEzxBC+O2bu5QBqmjpw08WvtwjhtSVxoQlre6YAbW+NIA0MtMZAOibCeeMCR2fOFf1yiB4hnfFw8ze2Cl4hmpZvWZD4Wt99odPr8zHbWutyMcFyLjRYZ/QeazdBADKsWDhlaVDeeg9wTO8a93aTSoBVRBv8KzfuLXwpZ48+SMpWAVAsXSHzoPtOwBQriX3zSs9skrvCZ4hhFWrfqoKUAXLvrWq9HWnyOI4sGnt4ytSgUp9XIA8MF4DAOizON954U0dClgmwTM9KcqhVF0vvJqCVUD+/WDVvxR+l8847aQUrAKgeITOAEC/xC6fK6ZNUMQyxeB55qc6w5J7v52pdVNZRTmUKs513rxpewpWAvkV/411bX2t8Ds8cXxl5y63No6s6McHyKL6po5JQmcAoN/u6JwdGkYNVcg+6HxgueCZQnri8dU2Hiron/7pm8obQvjY5LMq+vGPOfr9Ff34AFnVHTpPsoMAQH98+d55pbmJlC8Gz7OuuVPlKJTHf7DehkOFOEDwXfGGeHNLfUU/x6knn1jRjw+QVTqdAYBExB/qFnzmMsXso5XrN4cLL5pfCgqgCF5/a3dYsXydvYYKuPsfHy38AYJR64dGV/xzDBx4dMU/B0AWCZ2BzGtqOsUmQkp0XD01TGlrth19FGdvnt9+swMGKYyvPPiEzYaExZuXy1c+o6whhMmTP1Lxz9EyprHinwMgi4TOQOYNGjzQJkKKdHZ+2nznfojdn9fOvcecZwoh3mjR7QzJ0uX8rjjyKx52XGlDhx5b82sFSKGxQmcAIFHHDxsUvrDobxS1H2JY0D3n2bgN8k63MyRn86btupz3aBtbnQ7kCeeMqcrnAciYwd2h82A7BwAkJf4Adt3lU9Szn+KcZ+M2yLvY7ayzH5LxT//0TV3Oe0yaOK5qn2vEkLqqfS6ArOgOnc+0YwBAkhYsvDK0tTaoaT/FcRszP9UZbpn/QKavAw5nyde/r6sf+imOqok3K3l3tEY8Z6JaThhixAbAgYzXAAAqZsl983T/JOSRFWvDpMmf1fWcc6NGDivkdcfOzKuvuSMFK4Fsijdtbv+HpXZvj2qN1ug2fJiHxwEOJHQGAComzndeeFOHAidk2443S13Pn7n+Hl2hOfWB0ScW9trjmA0d/dA3n1/8UOnJGN5VzdEaoRQ6H6fyAAcQOgMAFRVPjr9i2gRFTtDyH24ozXpe+vCTubkmCHs6+s13hvLEsRrx6wLvqvZojVDgp1QADmOs0BkAqLg7OmeH1saRCp2g2NF2a+cj4cKL5ofNm7bn5rqg84HlbqhAL8X3/5s//6By7aPaozVCwZ9SAejBYKEzAFAVDz90S6n7iGTFkQR/eemtRm6QK/GGio5nOLz4nv/puXeXZqLzX6o9WiMaP6HFDgAc4D31TR0nKwoAUGlxvvNdt81S5wqJj1ZPnDqvNBNX+EwexI5nwTP0bP78L5dm/fNf4uHF1R6tEfZ8jwPA/mKns9AZAKgK850rK3a7xZm4wmfyIgbPs66502sZDhD/Xaxcv1lZDnD2h0+v2eduGDW0Zp8bII2M1wAyr/G0k2wiZIj5zpUnfCZPYrB26cxFYe1Tz9tXEDgf1owZU2r2uesGvK9mnxsgjYTOQOY1t9TbRMgY852r48Dw2YGDZFUcITDzU51ml1N4AueexU7jCeeMqdnnb20+pWafGyCNhM4AQNWZ71xd3eFzPHAwBhY6Rskqs8spqvh6v/Ci+QLnw/iri85J7doAikjoDADUhPnOtREDi9gxGsMLh7SRRft28MfOZx385F28URhHzHRtfc1e9yA+PTXjk5Nruoaz21pr+vkBUubk99oRAKBW4nznrs0v+0G6BmLNu7YuD0u+/v0wefyY0hzMWj6WDOWK4XPsfI6/4pz48yb/RfjY5LOM3SJX4s3B+D4dX+/0rG1sY+kpKgBSY/R/+8CHrpgUQviRPQGyavuWpfYOMiw+Mnx++83h9bd228Yai/Mwp04aF6792+l+eK+R2LUbx6DQd/F13Pqh0eGsP28O511wttcymRTfCxZ//sGwvmubDeyFR78yPxU3TuubOmq+BoC0EDoDmSd0huyLjw7HkQ+kR1trQ5g4vrX0uLLQrrqEFsmKj903jDo+NIweEeqOGRCamk4JgwYP3Ps54qgfSJM4s3z5ymd0N/dSfNLhu99Jx/cQzeNm2TeAPYTOQOYJnSEf4iPEnQ8st5spJICuLqFz7cVu6boB79tvHcOHDQ7Dhx130NoONce18bSTjPmgbPHr4Nf/eZUnf8o0f3Z7mDP3klSsJZ6XYGQYwLti6PzZEMI96gFkldAZ8mPWNXc6mT/lYkfZhI+0hOkXTxKqVYjQOZ+6O64P1N2BfSBhdjHEEVPLvrVK2NxHI4bUhX9Ze39q1jNjxiIjUQD2iAcJDlYMACANHnxoQZg0+bNh24437UdKvXsA4Wvh/m+uLP2wf/aHTy/Nzu24emrRSwOHFR+5P1QHZE9dkY+sWNvrgh6qMztqbT7loN8bOPDo0DKm8aDfF2hXVxwr9dD//E5Yv3GrcQz9MPmjZ6ZqPaeefKLQGWCP9yoEAJAmX753Xri0Y7EfwjMgduUt/+GG0q9bOx/Z2wU98dxxqTjQCYqipxt1PT/mv7LXlYk3l04YcuxBv9/TuJEDZ2Z3E2qHsGL5urBq1U/D0794UVdzAuLTA/M+NzNVa4o3dQB4l9AZAEiVGErcdduscP2C9DwuS+/s2wUdw4AzTjspjD3jVCE0ZFgMRw8ZkPYUaJfRoR0OE2ofc/T7S12jB+qpUzuk7FDIzZu2h58/syVs2fJy6Nr8sjm/FdA+5azUnTPw7muz9zd1APIsznT+f0MIi+wykFVmOkM+OVgwf2IndHzcP86qHT+hxaGEPTDTGZLV0/iRnoLt0MNM7UN5en3X3t+N4fLut//DiKgq+d+PfSF13fPxZsNfXnprClYCUHtCZyDzhM6QXw4WzLcYBJ1aPzyMO/P0MHbcB3VD7yF0Bji8KW3NpXMg0sh7OMC7jNcAAFLLwYL5Fvc1/tr3xkLshm4YPSJ88LR6QTQAh3TjjZentjBxZIyZ3QBCZyDjYpcckG+PPbo4nN9+sx/gCqJ7LnT44Ya9FyyIBqBb7HJO86GUcUa571kAhM5Axh1qPh+QL3Hu7z13zQnXzr0n7H77HbtbQEcKoj8w+sRUHSAGQOWkucs5Gj5scM8HbQIUiNAZAEi92Nm64DOXhVs7H7FZlBwYRF+/4P69M6IbG0aFljGNmT2sMF6HkTIAB2v/+LhUdzmHUuh8XApWAVB7QmcAIBM6rp4afr9rd+h8YLkN45D2nxG9svRH4mzNU046IZx68onh7LbWTATRnuIBOFjdgKPCbYuuSX1lmppOCWHF2hSsBKC2hM4AQGbMmXtJ2PDsi/sdPAeHE+dqxl/ru7aFR/aEADG4aBh1fGhtPqUUDpx3wdmZ7IgGKJL2KWdl4r160OCBKVgFQO0JnQGATHnwoQVhxoxFpRAR+iLOBt87nmPF2tLYlix2RAMURbxZOO9zMzNxtfHrBwBCZwAgg5bcNy9cOnORubck5lAd0d0zosedeXr42OSzUj9HFCCv5lx1fmZuBLphCfAuoTMAkDnxB7rHHl0czm+/uRQUQiXsOyM6zhKPnXZnnHZSGHvGqWHiueNKB1wCUFnxBmAcr5UlDoQFEDoDABkVg+d77poTrp17T2lcAlRafJ3FTuj46/5vrhRCA1TBvOsvy1yZHQgLIHQGADIshnxfvfcGwTM1cWAIHedCn/HB+tI4jhmfnOwRa4B+mtLWHKa1j89cGeNBtaVzAwAK7D02HwDIshg833XbLHtIzcVRL92jOMZNvD5ceNH8cOft3wibN223OQBlik+TdHZ+WtkAMkroDABkXuyCmj+73UaSKrHLLXZA/+Wlt4ZJkz8bPnP9PWHtU8/bJIBeyNLhgQc6u601XQsCqAHjNQCAXOg+ZCh2mULadB9KuPyHG0pjOCZ/9MxwxZXnh+aW+oNWOnzY4BA8lg0UWGvjyMwdHgjA/nQ6AwC5EX9A1fFM2sUxHI+sWLu3A3rJvd8Ob+zctXfVw4cdZw+BwopjNb5415xMX34W51ADJE2nMwCQKzqeyZLY/Rxfq/FXPDBr+rRz7R9QaB2fOPeQT4FkTQzPHXIMFJnQGQDInRg8//4PfyzN04WsiIcQxl8ARRXHaixYeGUurr5h1PGl2f4ARWW8BgCQS/GH1tg5CgCkX+wMfvihW3KzU8cc/f4UrAKgdoTOAEBuPfjQgtD+8XE2GABSbsFnLgvHDxuUm2069eQTU7AKgNoROgMAufal+25wuCAApFi8Qdxx9dRcbdGokcNSsAqA2hE6A5k2fNhgGwgcUZzxLHgGgPRpGDW0dIM4bz4wWqczUGxCZyDThg87zgYCvSJ4BoB0iXOcv3zvvFzuSuNpJ6VgFQC1E0Pn1eoPABSB4BkA0uOu22aF5pb6XO5IXq8LoLd0OgMAhSeZXQsAACAASURBVBKD5y/Mv6LUXQUA1MZ1l08J09rH57r6I4bUpWAVALUhdAYACiceVvTVe28QPANADUxpaw4LFl6Z+9KfMOTYFKwCoDaEzgBAIU04Z0wpeI4HGAEA1RG/7j740IJCVLth9IgUrAKgNoTOAEBhxeD5sUcXC54BoAri19v4dbco6o4Z4GUFFNUuoTMAUGjHDxsUVq/676VHfQGAyogjrb5877zS192iaGo6xasJKKqNQmcAgBBKj/peMW2CUgBAwmLgHEdaNbfUF6q0gwYPTMEqAGpD6AwAsMcdnbPDF+Zf4YBBAEhId+AcR1oVzfgJLV5GQGEJnQEA9tFx9VQHDAJAAoocOIc9I7wAiiqGzr+z+wAA/6X7gMG21gZVAYA+KHrg3K21cWQ6FgJQZe/ZvmXpRkUHANhf7E5atmxxuO7yKSoDAGUQOANgvAYAwGEsWHhlePQr88OIIXXKBABHIHDeX2vzKWlaDkDVCJ0BAI4g/uD8/eV3GbcBAIcRb9AKnAEIQmcAgN7pHrcxf3Z7qYsLAPgv8QDeeINW4Ly/s9ta07QcgGpZLXQGACjDnLmXhMeWLnIwEADsEZ8Eigfwxhu07G/o0GNVBCgkoTMAQJmaW+rDd7/TWTpkUNczAEXW/vFxpSeBBM6HpvMbKKru0PlVrwAAgPLEQwZ1PQNQRPGmaxw59aX7brD/R+AGNVBE3aHzK3YfAKB83V3PX5h/hR8qASiE7gMD48gpjqxh1PGqBBSO8RoAAAnouHpqWPPk3aXHjAEgr+L8ZgcGlueYo9+fpeUCJELoDACQkDjPMj5m/OhX5hu5AUCudI/TML+5fKeefGLWlgzQX6uFzgAACYvdX3Hkxn13Xld6BBkAsizeSI1nGBin0TejRg7L4rIB+kXoDABQIdPax4d/WXt/qTNM+AxA1sTu5usun1K6kRrPMKBvPjBapzNQPN2h82p7DwBQGbEzLM6/vGLaBIcNApAJ3d3NCxZeacP6qfG0kzK9foC+0OkMAFAFcf7lHZ2zS4cNCp8BSKvu2c26m5OjjkARCZ0BAKqoO3zevOFBYzcASJV4UzTeHDW7OXm+3gMFs1HoDABQI/GH+u6Zz/ExZgCohSltzeF/P/aF0k3ReHOU5J0w5FhVBQpj+5alv3vvnov9nW0HAKiNGD7HX2ufej489D+/E1au32wnAKi4eMPzU7Omlw6+pbKGDxscwtbXVBkojO7QeaMtBwCorQnnjCn9emPnrvDV//FEeHL1hrBtx5t2BYBECZurb/iw44p2yUDBvbfoBQAASJv4aPOChVeWfsXu52XLVoZV654Pu99+x14B0GdxjMb0aecKm2ugqemUEFasLdx1A4W0KwidAQDSrbv7OVr68JNh9ZoNYf3GrQJoAHqlbsBRYfL4MWH2dZeE5pZ6RauRQYMHFvK6gUIqTdQQOgMAZETH1VNLv8KeAPqZn20OT//ixfD6W7ttIQD7aRg1NPzVReeEGZ+c7HDAFBg/oaXoJQAKxkxnINNGjRxmA4FC2jeAjiM41vx4Q1j7002hyyFFAIUVu5rbxjaGa/76or1PyZAOgn+gaEqh8/YtS39X39Rh84HM+cDoE20aUHj7juCIVixfF55e3xW6Nr8shAYogLbWhnDheeP33owknWL3uQOCgQL4XTBeAwAgf+IBUfseEtXdCb11247w0vbf+oEXIOO6O5rHnXm68RkZUjfgfUUvAVAMZjoDABTBgZ3QYU8QvXHDL8OO13bqiKawWhtH7r304cMGh+HDjutTKXb/8e2w7dXXD/tn/u2t35u/Tr/ELtnWD40Okyd/ZL8bi2RHa/Mpvt4ChbFv6PzjEMK5th4AIP8ODKLf2Lkr3P2Pj4ZHVqy1++TGiCF14YQhx5aCnoEDjw4tYxrD0KHHpm7W7eZN28PWX/36oN/f9bs/hC1bXj7o91965Tfhj3/69/1+T6idP/H1e8YH60vdzB+bfFZobqkvekkAyBCdzgAAlB7NvqNzdrjgwo+GWxd/zQgOMil2LseA+ey21jB+QktmRg7EMLESgeKhwuxNz28Nf/jDn/b7vfi0w752v/0f3gOqLI7LaBh1fOn129R0SjjvgrONzMih+N7k5i5QAK8EoTMAAPuKHaCPPbo4zLn+7rC+a5vakGrGDRzeocLsvtYpjuR5883f7/3/h+rCPrADW3h9aPHmSPc4lxhCNp52ki5mAPLkoND5FeM1AACI3XXLli0Os665M6xcv7nw9SBd4siBi89rC9MvniSoq6KkRpL0tvs6yyNE4s2QeGBcd7A8auSw8IHRJwqXKd30uX7B/QoBFMKBoTMAAJQ8+NCCcOFF8x16RM3F0QNtYxvDNX99UermMVOeJLuvu61Yvu6Qv//0+q4e/86BI0UOp6dDJmOXcjeBMgDsz3gNAAB69PBDt4RLZy7yiDw10d3VfO3fTjfflh71FFobuUIaxfEqbuYCebZ9y9LVQegMAMDhxKDvC4v+Jlw7956w++131IqqiGHzVZdNDnPmXqLgQK4cc/T7bShQCO/Z5yJX23IAAA4UxxnMuep8daHi4hiNK6ZNCN9ffpfAGcilU08+0cYChaDTGQCAI4oB4Jp1XWF91zbFoiLaWhvCkvvmGaMB5NrAgUfbYCDPnu2+tvfYZgAAemPRbbNKnaiQpPiauu/O68KyZYsFzkDutYxptMlAnv2u+9r2DZ032nIAAHrS3FIf2qecpT4kJnY3r3nybge+AYUxdOixNhsohL2h8/YtS39nywEAOJx5n5up25lEXHf5FN3NQOHEcxIAcuyV7kszXgMAgF6LAaFuZ/oj3rR49Cvzw4KFV6ojUEgjhtTZeCCvegydn7XlAAAcTux2hr5oGDU0fPXeG3T6AYV2whAjNoD8OzB0NmIDAIDDit3OcRYvlCMGzo89uljgDBTe8GGDi14CIL/2nhlovAYAAGWbOL5V0ei17sDZ/GaAGDofpwpAXu1taD4wdF5tywEAOJKPTTbXmd4ROAPsb9TIYSoC5J5OZwAAytbcUq9oHFE8NPALi/5G4Aywjw+MPlE5gLzqcbyGmc4AAPSK0/c5EocGAhys8bSTVAXIpe1blvY4XmOjLQcAoDecvs/hzJ/dLnAGOARPCwE5tWvfyzJeAwAASNSUtuYwZ+4ligrQA08LATm0XzOzTmcAACAxMUjp7Py0ggIchqeFgLzbL3Ted+4GAABAuRbe1OHgQIAjaBg9QomAvHll3+sxXgMAAEhE+8fHhWnt4xUT4AjqjhmgREDeHDF0/rEtBwAAylE34Khw26Jr1AygF5qaTlEmINd0OgMAAP0256rzjdUA6KVBgwcqFZA3q/e9nkOFzg4TBAAAeq1h1NAwZ+4lCgbQS+MntCgVkGuHCp0dJggAAPTavOsvUyyAMngyBMih/RqZhc4AAECftTaOdHggQB/Ep0QA8mL7lqX7ZcrGawAAAH123uS/UDyAPqgb8D5lA/Ji14HX4SBBAACgT0YMqTPLGaCPWptPUTogLw5qYj4odN6+Zelq2w0AABzJxee1qREAAAfR6QwAAPTJtX87XeEA+ujstlalA/LioCbmnkLnZ205AMD/z979x/hR3/nhf98puiaEXwEcAiQLIebaBerwzfebrwKIxJUSpd/qLudrU6G02mISXdUf9OJcqyNpKmGfToeQrondloKuvTtvJrkTkfLt2lVzQiaNN9Q2Kj3q3dieS1iW3Qk2BmOfFy/4wj9UsxkTA17vZz+fmc+8Z+bxkBDJH6zn83qN1rvPec3rDSznU7feGK5Yc4n6AADwNsuFzieVCgAAWM76j39EbQAG8JkNtykf0BYr73QuzGk5AABwLhe+65fC2MZPqw0AAOFcA8xCZwAAYFVuvWWtggGUYN3aq5URaAOTzgAAwGCs1gAA4IwsTUw6AwAAg7FaA6Ac6278oEoCTTd/rusXOgMAAD3zKjgAAGc5Z458ztA5SxOhMwAA8Dam8gDK87Fb16km0HS9h86Fc45GAwAA3SUgASjP5ZdfrJpA0606dDbtDAAAvMlnNtymIAAluf2Om5USaDqhMwAA0D/7nAHKd+G7fklVgSYTOgMAAP27/tr3qR5Aya6/5golBZpM6AwAQHkEkN3z128Y6XoJAEr37gveqahAY2VpInQGAKA8F777XarZMR+49qqulwCgdB+6zvdWoLGmlrtwoTMAANAThwgClO+iiy5QVaCpTi533cuGzsuNRgMAAN3joCuAatx081qVBZpq/3LXfb5J53C+EWkAAKA7HHQFUI3LL79YZYGmWv2kc2HZ/xAAAOiOK9dcqtsAFbj9jpuVFWiq3ctd90qh87L/IQAA0B1XrnmPbgNUxAojoKFMOgMAAP1z0BVAdawwApooS5O+dzov+x8CAADd4aArgOq8+4J3qi7QNPPnu96VQuc57QZi9pP55/UHAABotA9dd5UGAk1z3tz4vKFzliZCZyBqh48c0yAAGILLL79YmQEqcs3Va5QWaJrzbshYadI5N6XlAADQbbffcXPXSwBQmQ9ca9IZaJzzngXYS+jsMEEAAACAiqy94f1KCzTN7vNdby+h83m/AAAAAAD9u/GmEdUDmsakMwAAAEDM3nfZhfoDNEaWJgPvdD7vFwAAAABgMO+9zIGtQGOseAag0BkAAACgZleuuVQLgKZYcTPGiqFzlibWawAAAABU6Mo171FeoClWPAOwl0nn3KSWAwBAN11/zeU6D1Cxa65eo8RAU8ytdJ29hs4rfiEAAKCdLnzXX9NZgIp94NqrlBhoCqEzAAAAQOzW3vB+PQKaYsUzAHsNnVfc0wEAAABAf268aUTlgCZY6OUMQJPOAAAAABF432UXagMQuxWnnEOvoXOWJkJnAAAAgAq997KLlReIXXmhc2FKywEAAACqceWaS1UWiF1Pw8mrCZ1NOwMAAABU5Mo171FaIHalTzr39AUBAAAAWL1rrl6jakDshM4AAAAATfGBa6/SKyBmC1manOzl+oTOAAAAABFYe8P7tQGIWc/5cM+hc5YmdjoDAAAAVOTGm0aUFohZ+aFzYVLbAQAAAKrxvssuVFkgVj0PJa82dDbtDAAAAFCR9152sdICsaps0lnoDAAAAFCRK9dcqrRAlLI02d3rda02dO75CwMAAACwOleueY+KATGaX801rTZ07nmEGgAAAIDVuebqNSoGxGhVufCqQucsTU6GEBa0HQAAAKB8H7j2KlUFYlRd6Fww7QwAAABQgbU3vF9ZgRhVHjrb6wwAAABQgRtvGlFWIEaVh85z2g4AAABQjfdddqHKAlHJ0mRVmbD1GgAAAAARee9lF2sHEJPJ1V7LqkPnLE2EzgAAAAAVuXLNpUoLxGTVeXA/k86hn3QbAAAAgJVdueY9qgTEZGihs2lnAAAAgApcc/UaZQVisuoz/voNnR0mCAAAAFCBD1x7lbIC0cjSZPdqr8WkMwAAffnYresUDgAqsPaG9ysrEIupfq6jr9C5n3QbAAAAgJXdeNOIKgGx6Gv4uN9J59Bvyg0AAAAAQCMMPXS2YgMAAACgAuvWXq2sQAyEzgAAAAAAlKPfNctCZwAAAAAA3qrv9cp9h84OEwQAgG6Ynjmi0wAA3dP30PEgk87BYYIAAAAAAK1UW+hsxQZQq8VXTmsAAAAAQPlqC52t2ABqNTt/VAMAAAAASjbIemWTzgAAAAAAnG1ykGoMFDpnaSJ0BgCADjh0MNNmgCFyiCtQs4Fy30EnncOgqTcAABC/maef0yUAgO6oPXQ27QwAAC23cPKUFgMMyc6JvUoN1K320NlhggAA0HJp+qwWAwzJT+afV2qgTguDrlU26QwAAKzomTkBCMCw/Ohpe/SBWg2c9w4cOmdpMhdCmHcfAABAez373Iu6CzAk038hZgFqNfBmizImnYNpZwAAaLejJxbDoYMm7wCq9tKxhTB7+Lg6A3USOgMAAMPx/ceeVGmAij3yJ48pMVC3+tdrFBwmCAAALfeDvdNaDFAx32uBmk1laXJy0EsoJXTO0kToDAAALbdvenbptW8AqpGvMcq/1wLUqJSNFmVNOucmS/xaAABAhLz2DVCdb37ju6oL1K2U4eIyQ2d7nQEAoOXGvy10BqhC/ibJxC6784HaRTfpbMUGAAC03NETi2HnxF5tBijZ137/T8Pi6deUFajTQpYm0YXOJp0BAKAD/uAPd2gzQInyXc6mnIEIlDZUXFronKXJXAhhvqyvBwAAxGl65kh4cNt3dAegJL/95QdNOQMxKG2ouMxJ52DFBgAAdMOD499d2j8KwGDu/91vLD3MA4hAfJPOBaEzAAB0QD6Rt/Hzv6fVAAPId+Q/9K1dSghEIUuTaENne50BAKAj8sm837zn69oN0Ic9jx8IX/6dP1Q6IBaTZV5HqaFzcbqhd+wAAKAjJr73lP3OAKuUB86/8cWv2+MMxKTUDRZlTzoHKzYAAKBbHnh4YmknKQAryx/UCZyBCJW6wULoDAAADCzfSfqFz9/vcEGA88hXEuUP6gTOQIRMOgMAAPHZte9Q+Ozn7lt6bRyAn8sPDFz/yU1LK4kAIjSVpcnJMi+r9NDZXmcAAOiu2cPHw+f+8QNL03ymnoGuO3QwC3feeV+45ysPLX1/BIhU6UPE76joc+YX+msVfW0AACBy+TTfY3sPhFtvWRv+5b/8h+HGm0a0DOiMZPuj4ZHv/PcwPXNE04EmEDoDAADNkO8szVdu7PrsV8P111wePr3+I+Hjn/hIuP2Om3UQaJV8ovn7jz0Znpr6cdi3f8bOZqBpGhM6l3raIQAA0Gz5a+X5YYP5Pxe+65fC9ddcEdbd+MFwzdVrwgeuvWrps6294f0mooHo5Hvqjx9/+U2XdfDATDh16tUwfejZ8OKJl8PRE4saBzRV6fucQ1Whc5Ymu0dGx6r40gAAQMPlE4D5K+dte+38TJgODGbx9E/tPwYYntKnnEOFk865HVZsAAAAXXEmTAcAaJBKQudfrPDzV3LBAGebPfySegAAAAD0R+gM8FYO6AAAAADoSyX7nEOVoXOWJvlhggtVfX0AAAAAAPpW2dBwlZPOwbQzAAAAAECUhM4AAAAAAJRG6AwAAAAAQCkq2+ccqg6d7XUGAAAAAIjORJUXVPWkc6j6AwAAAAAAsCqVbqgYRuhsxQYAAAAAQCSyNBE6AwAAAABQih1Vl7Hy0DlLk7kQwnzVfw4AAAAAACuqfEh4GJPOwV5nAAAAAIAotCZ0tmIDAAAAAKBeC1ma7K/6CoTOAAAAAADdMJSNFEMJnbM0ORlCmBzGnwUAAAAAwDkNZTh4WJPOwbQzAAAAAECt2jPpXHCYIAAAAABAPaaKjRSVG1roXCyoXnBDAQAAAAAM3dA2UQxz0jmYdgYAAAAAqMXQstlhh872OgMAAAAADNdCliYmnQEAAAAAKMVQh4GHGjoXi6qnhvlnAgAAAAB03FCHgYc96RxMOwMAAAAADFV7J50LQmcAAAAAgOGYytJkbpi1HnronKXJ/nxx9bD/XAAAAACADhrqlHOoadI5mHYGAAAAABiKoWexdYXOQ0/XAQAAAAA6ZiFLE5POAAAAAACUopYctpbQOUuTkyGEyTr+bKB9Dh3MdBUAAADg7WrZOFHXpHMw7QyUZebp59QSAAAA4O26M+lcEDoDAAAAAFRjstg4MXS1hc5ZmsyFEObdUAAAAAAApatt6LfOSedg2hkAAAAAoBKdDZ231/znAwAAAAC0zXyxaaIWtYbOWZrsDyEstK2jAAAAAAA1qnXDRN2TzsGKDQAAAACAUtW6YULoDAAAAADQHgvFhona1B46Z2kidAYAAAAAKEfteWsMk865HRFcAwAAAABA0wmdC6adAQAAAAAGsxDDZgmhMwAAAABAO0SRs0YROmdpctKKDQAAAACAgeyOoXyxTDqHWAoCAAAAANBQJp3fwooNAAAAAID+7Cg2StQumtA5S5O5EMJUBJcCAAAAANA00Qz1xjTpnNsewTUAAAAAADSN0HkZVmwAAAAAAKxONKs1QmyhsxUbAAAAAACrFtUwb2yTzsGKDQAAAACAVRE6r8CKDQAAAACA3kS1WiPEGDpbsQEAAAAA0LPohnhjnHQOVmwAAAAAAPRE6NwjKzYAAAAAAM4vutUaIdbQ2YoNAAAAAIAVRTm8G+ukc7BiAwAAAADgvITOq2TFBgAAAADAuUW5WiPEHDpbsQEAAAAAsKxoh3ZjnnQOVmwAvTh4YEadAAAAgK4ROvfJig1gRadOvapIAAAAQJdEu1ojxB46Fys2dkRwKQAAAAAAsYh6WDf2Sedg2hkAAAAA4A0LQufBCZ0BAAAAAH5mIubVGqEJoXNRQCs2AAAAAAAaMKT7jgiuoRd5IX8t/ssEAADKsG7t1WHdjR9US6AW04eeDdMzRxQfiNFCliZC5zJkabJ9ZHRsawjhkiZcLwAAMJg8cP69B/6JKgK1+Nf3Pix0BmLViFXETdjpfIbdzgAAAEDlRke9aQFEa2sTWiN0BgAAADjLJZdepBxAjOazNNnfhM40JnQudpXMR3ApAAAAQIvddvtN2gvEaHtTutKkSedg2hkAAACo2hVrHCkFREnoXJHGFBYAAABornVrr9Y9ICZTWZrMNaUjjQqdi50lUxFcCgAAANBi777gndoLxKQRBwie0bRJ52DaGQAAAKjah667So2BmDRq7bDQGQAAAOAtLrroAiUBYrEjS5OTTepG40LnosA7IrgUAAAAoKVuunmt1gKxaNwQbhMnnUPTxskBAACAZll7w/t1DIjBQpYmjctCGxk6Z2mSp/sLEVwKAAAA0EI33jSirUAMGrlquKmTzsG0MwAAAFCl9112ofoCdRM6D9nWBl87AAAAELn3XnaxFgF1msrSZH8TO9DY0Lko+FQElwIAAAC00LsveKe2AnVq5JRzaPikc2hy4QEAAIC4fei6q3QIqJPQuSZCZwAAAACgbcazNDnZ1M/U6NC5KPx4BJcCAAAAtMxFF12gpUBdJppc+aZPOoemNwAAAACI0003r9UZoA7zWZoInetUNGC+6Z8DAAAAAKANK4XbMOkc7HYGAAAAAFpC6BwJoTMAAAAA0HQ7sjSZa/qHaEXoXDRiRwSXAgAAAADQr1acX9eWSefgQEEAAAAAoMEWsjRpxUaH1oTORUMWIrgUAAAAAIDVas0K4TZNOge7nQEAAACAhtralsa1LXRuTWMAAAAAgM6YbMMBgme0KnQuGjMZwaUAQ/TM3PPKDQAAADRZqzY4tG3SOVixAd3zyqt/pesAAABAU7XmAMEzWhc6Fw2aj+BSAAAAAABW0roh2jZOOgfTzgAAAABAQ7TunDqhMwAAAABAPXa06QDBM1oZOheN2hHBpQAAAAAALKeVw7NtnXQOpp0BAAAAgIjNZ2ky0cYGtTZ0LhrmQEEAAAAAIEatHZpt86RzaOMSbgAAAACgFVqbXbY9dLZiAwAAAACIzXiWJifb2pVWh85F48YjuBQAAAAAgDNaPSzb9knnYMUGAAAAABCRqSxNdre5Ia0PnbM02R9CmIzgUgAAAIAGue32m7QLqELrh2S7MOkc7HYGAAAAVuuKNZeoGVC2hSxNWp9VdiJ0Lho5H8GlAAAAAADd1YlVwF2ZdA6mnQEAAACAmnUio+xS6OxAQQAAAACgLuNZmsx1ofqdCZ2zNDmZNzaCSwEAAAAAuqczmxi6NOkcTDsDAAAAADWYytJkd1cK36nQOUuT/SGEyQguBQAAAADojk4Nw3Zt0jmYdgYAAAAAhmg+S5POrNYIXQydszSZyBsdwaUAAAAAAO3XqcA5dHTSOZh2BgAAAACGpHNZZFdD5/zpwkIE1wEAAAAAtNd4liYnu9bfTobORaM7N9YOAAAAAAzV5i6Wu6uTzsGKDQAAAACgQpNZmsx1scDviOAaapE3fGR0bDyEcFcHPz4AAEAr7ZzYG34y/3w4fORYmD707Dk/4pVrLg1XrnlP+Nit68JnNtzmRgCgKp2ccg5dDp0LW4XOAAAAzZVsfzQ8+b8Ohem/mA+zh4/39jlmjiz965s794R7vvJQuHXd9eHjt60L//yLf8+dAEBZprI02d3VanY6dM7SZP/I6NhkCOETEVwOAAAAPXhw23fCD/ZOh33Ts6WUK/86+T8Pjn83bPjUR8Nv/avPhSvWXKIVAAyi06t9uz7pHIox9+9HcB0AAAAs49DBLHzzG98NE7ueDIunX6ukTPnXzaefH/sfU+Ff/MaGMLbx09oBQD/mszTZ3uXKdfkgwSXFmPt8BJcCAADAW7x0bCF84fP3h7/92a8uBcJVBc5nO3piMXz1gW+GO++8b+nPB4BV6vSUcxA6v6GzS70BAABidf/vfiN8/NO/FXbtO1TLFeYrNz77ufvCnscPuEcA6FX+tLLTU85B6Pwzxbi7aWcAAIAI5Ks0fuVX7w0PfWvXUCabzyc/nPA3vvh1wTMAvdqapcnJrldL6PxznX8CAQAAULedE3vDZ8e2hOmZI9H0Ig++Bc8A9KjzqzWC0PlNthbj7wAAANTgwW3fCfd85aHap5vPRfAMQA/GTTn/jNC5UNwQnkQAAADUIA+cH3h4IurS58HzV7f8Z4cLArAc58YVhM5vJnQGAAAYsiYEzmfkO57/+T1fi+NiAIhJPuU8pyM/I3Q+SzHtPB7NBQEAALRcvq6iKYHzGfumZ5eCcgA4i/PiziJ0fjtj8AAAAEOQr6nI9yQ30YPj37VmA4AzJrM02a0aPyd0fotiDN60MwAAQMXyNRUxHhrYi/y67733P8Z/oQAMgyHWtxA6n5sbBQAAoELJ9keX1lQ02a59h8LOib1uE4BuM+V8DkLncyimnSejuzAAAIAWyNdS/Pv/1Kw9zsv5gz/cEeeFATAshlfPQei8PDcMAABABb72+38ajp5YbEVpp2eOmHYG6K55U87nJnReRnHDmHYGAAAoUT7lS1LNTQAAIABJREFUPLHryVaV1LQzQGcZWl2G0Pn83DgAAAAleuRPHmvs4YHLyaedDx3M4rw4AKqSTzlvV91zEzqfh2lnAACAco1/+7FWVvThh74TwVUAMESGVc9D6LwyNxAAAEAJ9jx+oDW7nN/qsb0H4rogAKpkynkFQucVmHYGAAAoxyOP7GptJfOVIcn2RyO4EgCGwJDqCoTOvXEjAQAADOiJ//3jVpdw9w+eiuAqAKiYKeceCJ17UEw7T0V/oQAAAJFq82qNM/btn4njQgCokuHUHgide7e1KRcKAAAQmx9Mtn8K2IoNgNYz5dwjoXOPihtqvhEXCwAAEJn9P3ymEy158n8diuAqAKiIKeceCZ1Xx40FAADQhx8+/Vwnyjb9F2aVAFrKlPMqCJ1XwbQzxOnFEy/rDABAxA4dzJZWT3TB7OHj4aVjC25HgPYxjLoKQufVc4NBZNp+IA0AQNP9+ZNpp3r4Z//tiQiuAoASmXJeJaHzKpl2BgAAWJ00fbZTFeva5wXoAEOoqyR07s+mJl40tJlXGAGGb+HkKVUHevLM3POdKtT0IaEzQIuYcu6D0LkPWZpMhBAmG3fh0GJ79xzUXoAhM8kH9OqVV/+qU7WaPfxSBFcBQElMOfdB6Nw/NxxE5Cfz3ZqeAQBokq6FsPmhid7EA2gFU859Ejr3KUuT3aadIR6HjxzTDQCASOUhbNd4Ew+gFQyd9knoPBg3HkTC3jyA4fO9F+hFVyd+Dx6YieAqABiAKecBCJ0HYNoZ4mFvHgBAnLo68Xvq1KsRXAUAAzBsOgCh8+DcgBCB/JXNQwczrQAYoumZI8oNsIxn5pw5AtBgppwHJHQekGlniMf3H3tSNwCGZM/jB5Qa4DxeefWvlAeguQyZDkjoXA43IkTgB3untQFgSPY/9SOlplIXXXSBAtNoL554WQMBmmnSlPPghM4lKKadxxv/QaDh9k3PdvagGoBhe2rqx2pOpW66ea0Ct8QT+7o5GHD0xGIEVwFAHwyXlkDoXB43JETgkT95TBsAhuCHP7JHHwCA1pkshksZkNC5JFmazJl2hvr92WP/UxcAKpbvczbBBwBACxkqLYnQuVxuTKjZ9MyRcOig6TuAKv3RH/9X9QXowc6JvcoE0BymnEskdC5RMe28pTUfCBrq3/7bb2kdQEXy3fn79s8oLwAAbbNRR8sjdC7f1hCCk8ygRrv2HTLtDFCRfHf+4unXlBcAgDYZL4ZJKYnQuWRZmpwsgmegRr/95QeVH6AC4992YCsAAK1jZW7JhM7VMO0MNct3OyfbH9UGgBL963sfdoAgAABts8WUc/mEzhUopp03te6DQcPc/+++vbR7FIDB5WuLJnY9qZIAALTJgo0F1RA6VyRLk+0hhPlWfjhoiHzn6MbP/552AZQgX1tklzMAAC2ztRgepWRC52qZdoaa5Ws2vvD5+7UBYAC/ec/Xl76fAvTjY7euUzcAYjRvyrk6QucKZWkyEUKYbO0HhIbYte/Q0h5SAFbvwW3fCRPfe0rlAABom82mnKsjdK6e0y8hAt/cuUfwDLBKeeD8wMMTygYAQNvMF6txqYjQuWJZmuwOIexo9YeEhsiDZ6s2AHpz/+9+Q+AMAEBbbdTZagmdh8NuZ4hEvmpj/Sc3hUMHMy0BOIeXji0sPaB76Fu7lAcAgDaaLIZEqZDQeQiyNJkLIWxr/QeFhpg9fDx8dmzL0hQfAD+3c2Jv+Dsbvrz0gA4AAFrKcOgQCJ2HJ9/tvNCVDwuxWzz92tIUXz71nIcsAF2Wv/1x5533hXu+8lA4emLRvQBQkoMHZpQSIC7jWZrs15PqCZ2HpDgNc2snPiw0SD71nIcsv/Kr94Zk+6NaB3RK/tAtX6Xxtz/71bBvelbzAUp26tSrSgoQj4ViKJQheIciD0+WJptHRsfyReXXduUzQ1NMzxwJ0w98M/z7/zQRPvZ//XK4885PhdvvuFn/gNbZ8/iB8Mgju8IT//vHppoBAOiSrcUKXIZA6Dx8+d6Y/9K1Dw1NkQcwE997aumf9112Yfibf30kfOTDvxz+1ic/Gm68aUQfgUbJ12bMPP1ceGLfdHhm7vnww6efW1ovBAAAHTNvA8FwCZ2HLEuTiZHRsckQwic69cGhgfIA+ui+Q0sHaj3w8MTSB1i39urw7gveGT503VVL//9jt67T2j7cdvtN4Yo1l9R+HS8dWwh79xys/TqISx7QNtHiK6fD7PzRpStfPP3TpfVBAADAks3F6luGROhcj3x/zPe7+MGh6fI1HLkzu0+/uXOPngIAAEC8prI02a4/w+UgwRpkabI7Py2zcx8cAAAAAIZrk3oPn9C5PpuLUzMBAAAAgPLtKIY/GTKhc02K0zItMAcAAACAaphyronQuV5bi9MzAQAAAIDybCmGPqmB0LlGxamZnrgAAAAAQHnmbRiol9C5ZlmaTIQQJjtdBAAAAAAoz+Zi2JOaCJ3jYNoZAAAAAAY3maXJdnWsl9A5Alma7A8hbOt6HQAAgPa5/PKLdRWAYTLcGQGhczw2hxAWul4EAACgXW6/42YdBWBYxovhTmomdI5EsWdmc9frAAAAuYMHZtQBAFiNBVPO8RA6RyRLk/xUzamu1wEAAE6derXzNQAAVsXhgREROsfHExkAAAAA6N1UMcxJJITOkcnSZHe+f6brdQAAAACAHhnijIzQOU6bHCoIAAAAACsaL4Y4iYjQOUIOFQQAAACAFTk8MFJC50g5VBAAAAAAzsvhgZESOsfNkxoAAAAAeDuHB0ZM6BwxhwoCAAAAwDkZ1oyY0Dl+DhUEAAAAgJ9zeGDkhM6Rc6ggAAAAALzB4YENIHRugGI/zWTX6wAAAABA5zk8sAGEzs3hCQ4AAAAAXTbp8MBmEDo3RJYm+0MI27peBwAAAAA6y1BmQwidmyXf7Tzf9SIAAAAA0DlbiqFMGkDo3CDFvhpPdAAAAADoknwI01qNBhE6N0yWJhMhhB1drwMAAAAAnbHJ4YHNInRupnzaeaHrRQAAAACg9XYUQ5g0iNC5gbI0mSv2OwMAAABAW+VDlxt1t3mEzg2VpUm+x2aq63UAAAAAoLU2W6vRTELnZvOkBwAAAIA2miyGLmkgoXODZWmyP4Swpet1AAAAAKB1Nmlpcwmdmy9/4jPf9SIAAAAA0BpbimFLGkro3HDFXhtrNgAAAABog/ksTTbrZLMJnVsgS5PdIYTxrtcBAAAAgMYzXNkCQuf2yPfcLHS9CAAAAAA01rZiuJKGEzq3hDUbAAAAADRYfmaZtRotIXRukSxNJkIIO7peBwAAAAAaZ2MxVEkLCJ3bZ6M1GwAAAAA0yA5rNdpF6Nwy1mwAAAAA0CALsqz2ETq3ULFmY7LrdQAAAAAgetZqtJDQub2s2QAAAAAgZjuK4UlaRujcUlmazDnxEwAAAIBIWavRYkLnFsvSZKs1GwAAAABEyFqNFhM6t581GwAAAADExFqNlhM6t5w1GwAAAABExFqNDhA6d4A1GwAAAABEwlqNDhA6d4c1GwAAAADUyVqNjhA6d0SxZmNT1+sAAAAAQC2s1egQoXOHZGmyPX+i1PU6AAAAADB01mp0iNC5e6zZAAAAAGCYtlmr0S1C544pnih5lQEAAACAYZgPIWxW6W4ROndQ8WTJmg0AAAAAqmatRgcJnbtrY/GkCQAAAACqkK/V2K2y3SN07ihrNgAAAACo0JS1Gt0ldO6w4knTtq7XAQAAAIDSWavRYUJnNhdPngAAAACgDFuyNNmvkt0ldO44azYAAAAAKNFklibWanSc0JlQPHnaohIAAAAADGDBcCNB6MwZxROoSQUBAAAAoE+bsjSZUzyEzpxtY/FECgAAAABWY0eWJttVjCB05mzFkyivQAAAULvFV05rAgA0x7xMibMJnXmTLE0m8idTqgIAQJ1m54+qPwA0x8YsTU7qF2cInTmXjcUTKgAAAAA4n21ZmuxWIc72DtXgrfInUyOjY3nw/H3FAWLyH+7/p/pBJ3zrTx8N+6ZnNRsAgNhNZWmySZd4K6Ez55Q/oRoZHdsSQrhPhYCYfGbDbfpB6x08MCN0BgAgdgshhA26xLlYr8GysjTZHEKYVCEAGK6Pf+IjKg4AQOw2ZWkyp0uci9CZlWwsnlwB1C6f/oQuuP2Om/UZAICY7cjSZLsOsRyhM+dVPLHaqEpADE6delUf6Ix1a6/WbAAAYjQvK2IlQmdWlKXJRH4SqUoBdXvh2F/qAZ2x7sYPajYAADHakKXJSZ3hfITO9Crf7zylWkCdXjjm5xq6Y3RU6AwAQHS2ZGmyX1tYidCZnhRPsOx3Bmq1ePqnGkBnXHLpRZoNAEBMJrM02awj9ELoTM+KJ1mbVAyoy+zh42pPZ/xk/nnNBgAgFvkQ4gbdoFdCZ1alOJl0XNWAurx0zAsXdMPhI8d0GgCAWNjjzKoInenHpuKkUoCh27vnoKLTCdOHntVoAABikO9x3q0TrIbQmVUrnmx5pQIAKvTiiZeVFwCAutnjTF+EzvSl2O/8JdUDhu2JfdNqTiccPbGo0QAA1MkeZ/omdKZvWZpsDSHsUEEAKNfOib0qCgBA3exxpm9CZwa10X5nYJiemXtevWm9gwdmNBkAgDrZ48xAhM4M5Kz9zgsqCQzDK6/+lTrTes8fPa7JAADUxR5nBiZ0ZmDFfudNKgkMw+zhl9SZ1pudP6rJAADUwR5nSiF0phRZmmwPIYyrJlC1xdOvqTGt9+KJlzUZAIA62ONMKYTOlCmfdp5SUaBqhw5makyrHT2xqMEAAAybPc6URuhMaYonYRvtdwaqNvP0c2pMa+2c2Ku5AAAM2w57nCmT0JlSFfudN6oqUKWFk6fUl9b6yfzzmgshhOmZI8oAAMMxL8uhbEJnSpelyUQIYZvKAlVJ02fVltY6fOSY5gIAMEz2OFM6oTOVyNLEfmegMouvnFZcWmv6kIcqAAAMzd3FW+tQKqEzVVpvvzNQhdn5o+pKay2e/qnmAgAwDONZmmxXaaogdKYyxasZG1QYAHo3e/i4agEAULWpLE3scaYyQmcqlaXJ7hDCl1QZKJPDpWirPY8f0FsAAKq2YEiQqgmdqVyWJlvzVzZUGgDO7/jxl1UIAICq5QcHzqkyVRI6MywOFgRKtXNir4LSOk/sm9ZUAACq9KXirXSolNCZoThrv7ODBQFgGYuvnFYaAACqsqN4Gx0qJ3RmaIpXNyypB0px8MCMQtI6s/NHNRUAgCpMyWQYJqEzQ5WlyUQIYYuqA4M6depVNaR1Zg+/pKkAAJQtf+t8Y/EWOgyF0Jmhy9Jks4MFgUG9cOwv1ZDWWTz9mqYCAFC2PHDer6oMk9CZujhYEBjIC8c8pKddHI4JAEAFthRvncNQCZ2phYMFgUEtnv6pGtIqCydPaSgAAGUaL942h6ETOlOb4mDBDToA9GP28HF1o1XS9FkNBQCgLFPFW+ZQC6EztcrSZHcI4Uu6AEDX2VMOAEBJ8rfKNzg4kDoJnaldliZbHSwI9MMOXNrEnnJ4uz2PH1AVAFi9DcXb5VAboTNRyNJko4MFAeiy2cMv6T+8xfHjLysJjTZ9yOokYOjuLt4qh1oJnYnJegcLAqtx8MCMetEai6df00wAAAaRHxy4XQWJgdCZaBS7hgTPQM9OnXpVsWgFq2IAABjQZPEWOURB6ExUsjTZ73RVoFcOXqMtFk6e0ksAAPo1n+9xVj1iInQmOsWrIFt0BliJg9doizS18xMAgL4sFAcH+uWIqAidiVKWJpvzXUS6A5zP4umfqg+tYGofAIA+bSzeGoeoCJ2JWb5mY0qHgOXMHj6uNrSCqX2AdnrxxMs6C1Tp7ixNJlSYGAmdiZaDBQHoitnDL+k1QAsdPbGorUBVxov1pBAloTNREzwDK9k5sVeNaLzF069pIgAAvZrM0mSjahEzoTPRK3YT+WYKQCt5cAIAwCrka0g3KBixEzrTCMWOoi/pFvBWP5l/Xk1oNPcwQLsdOpjpMFCWheLgQAeCED2hM42RpcnWfGeRjgFnO3zkmHrQaO5hgHabefo5HW4wDw2IzPribXCIntCZRil2Fk3qGgBt8cycSWdYzsEDM2oD1MpDAyJyt8CZJhE600Qbih1GAGH60LOKQKO9cNxZubCcU6deVRsazxoloARbsjTZrpA0idCZxil2F20odhkBQKPNHj6ugQAtZo0SMKDxLE02KyJNI3SmkbI0mct3GQmegRdPvNz5GtBc9kQCAHAek8WaUWgcoTONVewy8s0XOu7oicWul4AG+/MnU+0DaDmrwIA+TRVveUMjCZ1ptCxNJvJl+roIQBOlqSACAIC3yd/q3lCsF4VGEjrTeMUy/W06Cd215/EDuk8jPTPncCmAtpueOaLHDfbEvumul4DhywPn9cVaUWgsoTOtkKXJpny5vm5CNx0/bq8zzfTCcUcTAHSBHf7AKmws1olCowmdaY1iuf6UjkL3HDwwo+s00uzh4xoH57H4ymnloRVmnn5OI4Fe3F2sEYXGEzrTNusFz9A9p069qus0zs6JvZoGK5idP6pEtIIVDc31wrG/7HoJGJ4txfpQaAWhM61SLNlfX+xAAjrCqfA0kQl9WNns4ZdUiVYQXDbXC8ec48ZQjGdpslmpaROhM60jeIbuEUrQRDOzh/UNVrB4+jWHxdIKP/yRnc5NtXj6p10vAdXbUawLhVYROtNKxdL99boL3ZCHEg7ooWkEENCbP/rj/6pSNN7RE4vhpWNmYprI+QtULF8PKnCmlYTOtFYRPN+tw9AN33/sSZ2mMfKHJHkAAaxs3/4ZYR2t8MifPKaRDWOogYrlgfP64m1taB2hM61WLOEXPEMHPDX1Y22mMTwkgd7lb7N87ff/VMUazMGpP+NnleaZefq5rpeA6uRPUzcInGkzoTOtVwTP23Qa2i2fhIOmEDzA6kzsetK0M43nZ5XmcegvFVkoJpznFJg2EzrTCVmabMpPg9VtaK98Ei7Z/qgO0wiCB1gd0860gZ9Vmsehv1TgTOC8X3FpO6EznVGcBit4hhbb/YOntJfo7Xn8wFLwAKxOPu1svypN52eVZnHoLxXYJHCmK4TOdEoRPE/pOrSTw6Zogkce2aVP0If8Yc1vf/lBpaPR/KzSHA79pQJ3F+s/oROEznTResEztFMeSDgZntg9tveAHkGfpmeOhPt/9xvKR2NZFdMcDv2lZAJnOkfoTOcUp8MKnqGlxr8tdCZeD277jtUaMKDk/59cWlMDTeVgzGb4wd7prpeA8owLnOkioTOdVATPG4ol/kCL5K9B5sEexOjPHvuf+gIDyh/cfHXLfxba0VimneOXf3/ZNz3b9TJQjvFizSd0jtCZzsrSZK6YePYbC7TMg+PfFUYQnZ0Te5dWAwCDmz18PNx7739USRrrmzv3mNiPmIcClETgTKcJnem04tRYwTO0TD5B9Dtb/khbicof/OEODYES7dp3KPzmPV9XUhrLxH6c8p7kK1BgQJMCZ7pO6EznCZ6hnSa+91RItj+qu0QhP/jMlDOUL/9eb6USTWViP075lLPzFxjQVLHOEzpN6Aw/D543qQW0y/3/7tteXaV2hw5mSwefAdV44OEJwTONlU/sf+Hz92tgJPK/s005M6A8cF5fnCMFnSZ0hkJxmuzd6gHt4bAp6pbfe//si18zMQUVEzzTZILnePg7mwEJnOEsQmc4i+AZ2id/dfWzn7tP8MzQ5fdcfu/l9yBQvTx4zlfZQBPlwfP6T25amrSlHnnw7+9sBjAvcIY3EzrDWwieoX3OBM9WbTAsAmeox0Pf2mVilMZa+nllbIuHJzXIv2/kwT/0KZ9u2SBwhjcTOsM5CJ6hffJf5H7ji193uCCV2zmxN/ydDV8WOENNTIzSZPlqh/zhSX4P53+fUK38IfGv/Oq9AmcGsVBMOO9XRXizX3j99deVBJYxMjqWh893qQ+0y63rrg8P/offClesuURnKU3+i+vvbPmjMPG9pxQVInDhu34pjP3dT4Sv/Jt/pB01y8PTe77yUKdr0K/rr7k8/P1fvSPc+Q8+6eeWkuV74B8c/64dzgxC4AznIXSGFQieoZ3yMGLDpz4afutffc4vcQwkn6Z8+KHvhMf2HvCLK0Ro3dqrwz/+wq+Fz2y4TXtqInQux6duvTF85MO/LIAeUB42j3/7sXD0xGKjPwe1EzjDCoTO0APBM7RXHj5/8rabwz/5p38v3HjTiE7Tkzxo3vFfdodHdz9ljQY0RB4+/3+f/H/D3/rkR32/HzKhc/nyCeh1f+Pa8NH/58bwf3901D29gny92u4fPBX27Z/xgJgyCJyhB0Jn6JHgGdov/wXu0+s/Ej7+iY+E2++4Wcd5Qx6YHDwwE2ZmD4cf/igzHQUNlz9wvP6aK5Y+xLobP7j074suuiDcdPPapf99+eUX+3ugRELn4cgfrFy55tJw5Zr3hGuuXhM+cO1VnbyX8wfDf/5kGtL02TB96NkwPXMkgquiRQTO0COhM6yC4Bm640wgkYcRZ35xW3vD+00StUz+i+nM08+98aGe2De99O8Xjv1leOHYyTB7+CUTUcDSQ8kL3/XX3ijE9de+L1z47ne9qTBnh9bnU/bfJXsePxCOH3+57/8+f6B26tSrA1/Hme+b57J4+qfeConAW+/jMw9czvaxW9f1fKHDWllzrgMVfzL/fDh85NjS/z5z77nPGJJfz9JkQrFhZUJnWCXBM3DG2b+8vXjiZdOvyzh7orBOJp0AABjA3VmabFdA6I3QGfogeAYAAIDOEDjDKv2igsHqZWmyMYQwrnQAAADQagJn6IPQGfokeAYAAIBWEzhDn4TOMADBMwAAALSSwBkGIHSGAQmeAQAAoFUEzjAgoTOUQPAMAAAArSBwhhIInaEkgmcAAABoNIEzlEToDCUSPAMAAEAjCZyhREJnKJngGQAAABpF4AwlEzpDBQTPAAAA0AgCZ6iA0BkqIngGAACAqAmcoSJCZ6iQ4BkAAACisyBwhmr9wuuvv67EULGR0bH8L7K71BkAAABqlQfO67M02a8NUB2TzjAEJp4BAACgdgJnGBKhMwyJ4BkAAABqI3CGIRI6wxAJngEAAGDoBM4wZEJnGLIieL5b3QEAAKByAmeogdAZalCckCt4BgAAgOoInKEmQmeoieAZAAAAKjMVQrhF4Az1+IXXX39d6aFGI6Nj+bqNP9YDAAAAKMVUMeF8UjmhHiadoWbFxPOvF6/9AAAAAP0TOEMETDpDJEZGx24JIewOIVyiJwAAALBqAmeIhElniESxZ2q9iWcAAABYtXGBM8TDpDNExsQzAAAArMp4liYblQziYdIZIlNMPF9XvBYEAAAALE/gDBESOkOEiteB1gueAQAAYFlbBM4QJ+s1IGIjo2OXFqs2PqxPAAAA8Ia7szTZrhwQJ6EzNMDI6Fj+F+ldegUAAAACZ4id0BkaQvAMAABAxy2EEDZkabK764WA2NnpDA1R7Knaol8AAAB0UB44rxc4QzMInaFBsjTZnL9GpGcAAAB0yFQROO/XdGgG6zWggUZGx/Kp560hhEv0DwAAgBY7Ezif1GRoDqEzNNTI6NgtIYTdgmcAAABaarLY4SxwhoYROkODCZ4BAABoqfHibCOggex0hgYr9lldV7xuBAAAAG2wTeAMzWbSGVpgZHTs0mLi+cP6CQAAQIPdnaXJdg2EZhM6Q4uMjI7lfzHfpacAAAA0zEIIYZPAGdpB6AwtMzI6tjWE8EV9BQAAoCHywHl9sUISaAE7naFlsjTZlL+OpK8AAAA0wJTAGdrHpDO01Mjo2IYQQv5a0iV6DAAAQITOBM4nNQfaxaQztFSWJhP5X97Fa0oAAAAQk3GBM7SXSWdouZHRsUtDCLtDCB/WawAAACKwrVgNCbSUSWdoueKpcT7xvEOvAQAAqNndAmdoP5PO0CEjo2P5jue79BwAAIAhy1c/bsjSZLfCQ/uZdIYOydJkY/5UWc8BAAAYovlif7PAGTrCpDN00Mjo2IYQQj71fIn+AwAAUKEpBwZC9widoaNGRsduCSFMhBCudQ8AAABQgfHijVugY6zXgI7K0mR/COGW4qkzAAAAlGmLwBm6S+gMHVa83rQ+f/rsPgAAAKAE+YGBd2dpslkxobus1wCWjIyO5T8Q3KcaAAAA9Gmh2N+8XwGh24TOwBtGRsfyV5+2OmAQAACAVXJgIPAG6zWAN2Rpsr1YtzGvKgAAAPRoXOAMnM2kM/A2I6Njl4YQdocQPqw6AAAAnMeXsjTZqkDA2YTOwLJGRsfyyee7VAgAAIC3yPc3b8zSZEJhgLeyXgNYVpYm+Y7nu1UIAACAs5zZ3yxwBs7JpDOwopHRsXzP84QDBgEAADpvMoSwwf5m4HyEzkBPRkbHriuCZ3ueAQAAumlbliab9B5YifUaQE+yNJnLX58qTiUGAACgO/L9zXcLnIFemXQGVm1kdCz/QePrKgcAANB688U6jf1aDfRK6Az0xZ5nAACA1rO/GeiL0Bnomz3PAAAArWV/M9A3O52BvtnzDAAA0Dr5/uZfFzgDgzDpDJTCnmcAAIDGmwohbLS/GRiU0Bkozcjo2C0hhN32PAMAADTOjiJwtr8ZGJjQGSjVyOjYpcWe50+oLAAAQCN8KUuTrVoFlEXoDFRiZHQs/4Hli6oLAAAQrXx/84YsTXZrEVAmoTNQmZHRsQ0hhO3WbQAAAEQn39+83joNoApCZ6BSI6Nj1xXrNj6s0gAAAFHYlqXJJq0AqvKLKgtUKUuTufzpeQhhXKEBAABqla/T+HWBM1A1k87A0IyMjm0MIWy1bgMAAGDopor9zXNKD1RN6AwM1cjo2C3FnmfrNgAAAIZjPEuTjWoNDIv1GsBQZWmy37oNAACAocjXadwtcAaGzaQzUBvrNgAAACqTr9PYWAz+AAyVSWegNlmabC+mnqd0AQAAoDT5m6XrBc5AXUw6A7UbGR27tJiywoAmAAANIElEQVR4vks3AAAA+rZQTDdPKCFQJ6EzEA3rNgAAAPqWv0G6IUuTOSUE6iZ0BqIyMjp2SwghX7vxYZ0BAADoybYsTTYpFRALoTMQpZHRsXzi+Yu6AwAAsCzrNIAoCZ2BaI2Mjm0opp6t2wAAAHizyWKdxkl1AWIjdAaiVhwymD+1/4ROAQAALNmSpclmpQBiJXQGGmFkdCz/geo+3QIAADpsvphu3u8mAGImdAYaozhkMJ96vlbXAACAjhkPIWyyTgNoAqEz0CjFuo38kMG7dA4AAOgAhwUCjSN0BhrJIYMAAEAHTBaB85xmA00idAYaa2R07LoieHbIIAAA0DYOCwQaS+gMNN7I6NimEMLXdRIAAGiBqWK62WGBQGP9otbB/2nvbo7iWLIAjGaMA2BBiW2t4FkAY4FwoAI8EB48xgOeB020A40HtAew6i3dFoAHEznvtqZeC8RP/1VlnRPRIYVCG2WyQF9cbtJ3i9k473j+I745AwAA6Ku/UkpngjPQdyadgaJUdZMD9A+3CgAA9Eh+LPB8MRvfuzSgBCadgaIsZuO8auPfKaW5mwUAAHrgLqV0JDgDJTHpDBSpqpvDlFKeer5wwwAAQAe9xO7micsBSiM6A0Wr6uY8pTRKKR24aQAAoCOmsU7j2YUAJRKdgeLF1HMOz9/dNgAAsEd5uvk6HkMHKJboDAyGqWcAAGCPprFO48klAKUTnYFBMfUMAADsmOlmYHBEZ2CQTD0DAAA7YLoZGCTRGRgsU88AAMCWmG4GBk10BgbP1DMAALBBppuBwROdAUw9AwAA6zPdDBBEZ4AWU88AAMAXmG4GaBGdAVaYegYAAD7IdDPAK0RngDfE1HP+5vGbMwIAAFbcpZSuTDcD/Ep0BviNmHq+Tin9cE4AAEBMN+dVGhOHAfA60RngA6q6OYuVG6aeAQBguG5juvnZ1wDA20RngE+o6iZPPf/pzAAAYFDmMd1879oB3vcvZwTwcYvZOEfnP+J1agAAoHz/SSmdCM4AH2fSGeCLqrq5in3PB84QAACKM41VGg+uFuBzRGeANcRDg3nX83fnCAAARcgPBV4vZuMb1wnwNaIzwAZ4aBAAAIpwF7ubPRQIsAbRGWBDYur5ykODAADQOx4KBNgg0Rlgw6q6OUkp5R/FO3W2AADQefmhwBvTzQCbIzoDbElVN5cRnz00CAAA3TON6eYndwOwWaIzwBbFyo3rlNIP5wwAAJ2QHwq8WszGI9cBsB2iM8AOxEODeer52HkDAMDe/JWHQqzSANgu0Rlgh6q6uYrJZys3AABgd6Yx3fzgzAG2T3QG2LFYuZGnni+cPQAAbJVVGgB7IDoD7ElVNycRn0/dAQAAbJxVGgB7IjoD7FlVN5cRn63cAACA9eVVGpeL2fjJWQLsh+gM0AGxciPvev7hPgAA4EvmsUpj4vgA9kt0BuiQqm6OUkojKzcAAODDXuInB2+s0gDoBtEZoIOqujmL+PzN/QAAwJtuY2+zVRoAHSI6A3RYVTd55caVfc8AAPAPj7FK496xAHSP6AzQcbHvOf+44IW7AgBg4OYx2Twa+kEAdJnoDNATVd2cRHy27xkAgKGxtxmgR0RngJ6x7xkAgIGxtxmgZ0RngJ6q6ibver627xkAgEJNIzbb2wzQM6IzQI/Fvuccn/90jwAAFGIejwROXChAP4nOAAWo6uYopp49NggAQF+9xGTzjRsE6DfRGaAgse/52mODAAD0iEcCAQojOgMUyGODAAD0hEcCAQokOgMUrKqby5h8Fp8BAOiS/EjgpdgMUCbRGWAAqrq5jgcHD9w3AAB7NI3J5nuXAFAu0RlgIKq6OYzwLD4DALBr8/x96GI2njh5gPKJzgADE/E5P9Ry4e4BANiyeUw2jxw0wHCIzgADVdXNUex7Fp8BANi0l4jNN04WYHhEZ4CBi/ic/zPwfehnAQDA2l7ie8ubxWz87DgBhkl0BuB/qro5i8nnUycCAMAnic0A/CQ6A/AP4jMAAJ8gNgPwC9EZgFeJzwAAvOM2pXQlNgOwSnQG4LfEZwAAVtzGI4FPDgaA14jOAHyI+AwAMHhiMwAfIjoD8CniMwDA4IjNAHyK6AzAl4jPAADFE5sB+BLRGYC1iM8AAEV5SSlNxGYA1iE6A7AR4jMAQK/l2HyTP4vZ+NlVArAO0RmAjRKfAQB6RWwGYONEZwC2oqqbo4jPF04YAKBzxGYAtkZ0BmCrxGcAgE6Zx/dmE7EZgG0RnQHYiYjPVymly5TSgVMHANipeTwOOHLsAGyb6AzATlV1cxjx+Up8BgDYumms0Jg4agB2RXQGYC8iPp/Hj3d+cwsAABt1F7H53rECsGuiMwB7V9XNZUw+H7sNAIC13MYajSfHCMC+iM4AdEZVN2cx+XzqVgAAPuwlTzWnlEZiMwBdIDoD0Dnx6GCOzxduBwDgTfNWbH52TAB0hegMQGd5dBAA4FXTCM0jxwNAF4nOAPRC7H326CAAMGS3EZs9DghAp4nOAPSKvc8AwMDkfc15ovnGvmYA+kJ0BqCXWnufz63eAAAKNI/vdSb2NQPQN6IzAL0We58vY++z1RsAQN/dxVSzFRoA9JboDEAxqro5j/hs9QYA0CdWaABQFNEZgOLE6o2rmIC2egMA6CorNAAokugMQLFi9cZ5/GfO6g0AoCtu82SzFRoAlEp0BmAQqro5i8nnCzcOAOzBPFZojKzQAKB0ojMAg+LhQQBgx+4iNE8cPABDIToDMFjx8GAO0N99FQAAG+RhQAAGTXQGYPDi4cHL+Jh+BgC+ahpTzSMnCMCQic4A0GL6GQD4JLuaAWCF6AwAr7D7GQB4h13NAPAG0RkA3lHVzVkE6DwFfeC8AGCw8lTzTUppYqoZAN4mOgPAB8X083lMPx87NwAYhPwo4CSmmu9dOQC8T3QGgC+IxwevIkJbvwEA5ZnGruY81fzsfgHg40RnAFhTPD6YPxfOEgB6zaOAALABojMAbIj1GwDQS9ZnAMCGic4AsAWxfuMyPtZvAED33MXqjJG7AYDNEp0BYMuqujlpBegD5w0Ae/PYWp9hTzMAbInoDAA71Nr/fC5AA8BO2NMMADsmOgPAHrT2P+fPd3cAABs1b+1pfnC0ALBbojMA7JkADQAb4UFAAOgI0RkAOqQVoK9SSsfuBgB+axma84OAE0cFAN0gOgNAR1V1cxQB+lKABoCfhGYA6DjRGQB6QIAGYOCEZgDoEdEZAHrGDmgABkJoBoCeEp0BoMcEaAAKM2+FZo8BAkBPic4AUIgI0GetCH3gbgHogceUUg7Mo8Vs/ODCAKD/RGcAKFRVN+etCP3NPQPQITk0j2Ki+cnFAEBZRGcAGICqbk5aE9AeIgRg115imnm5OuPZDQBAuURnABiYqm6OWhPQ9kADsC3L/cz3HgIEgGERnQFg4KzhAGCDpq3QbD8zAAyU6AwA/BRrOJYB+tTJAPCOl2VktjYDAFgSnQGAV1V1c9gK0GemoAEI01ZkNs0MAPxCdAYAPiR2QS8DtF3QAMMxbz0CeG+aGQB4j+gMAHxJVTftKehjpwhQjJeIzMtp5idXCwB8hugMAKzNKg6A3luuzMiTzPeuEwBYh+gMAGxcrOI4a31EaIBueWxF5om7AQA2SXQGALZuZR90/hw4dYCdemytzLCXGQDYKtEZANi5qm5OViahRWiAzRKZAYC9EZ0BgL2zjgNgbXkn84PIDAB0gegMAHROK0IvJ6KP3RLATy8rgdnDfwBAp4jOAEDnVXVz2ArQyxhtJQcwFPMIzA8RmR/cPADQZaIzANBLsRf6pBWhTUMDpZiuRGarMgCAXhGdAYAimIYGeuox4rIpZgCgGKIzAFCs2A3dnog+ddvAHs3bgTn/aooZACiR6AwADEprLcfyI0QD2yAwAwCDJToDAIMXIfpoZUe01RzAR+UVGU8CMwDA30RnAIBXxGqOo1aEPvJYIRCP/D0sI/NiNr53KAAA/yQ6AwB8QlU3Z62p6BNT0VCs9vTyQwTmJ9cNAPA+0RkAYE1V3Ry2AvSRGA29Mo+4fN+aXn5whQAAXyc6AwBsyUqMPoxVHTlKf3PmsHOrk8tP4jIAwHaIzgAAexBrOg5b09H5c+ouYC3zVlh+asVlazEAAHZIdAYA6JDWdPTRyse6DvhbOyw/x1qMZ1PLAADdIToDAPRITEinWNXR/tWUNKV4aQXl9q8mlgEAekJ0BgAoyCtR+qS1xsOkNF3wGCH5aeVjWhkAoBCiMwDAgFR1s1zbkV4J0/lz7OuBL1pOKKfWhPJySjktZuN7BwsAMAyiMwAAv6jqZhmiUytOLyemk0A9KNP4xz63onL79w+L2fh56IcEAMD/ic4AAKyl9fjh0lnr9+14neye3qvlA3xLy2nktBKRTSUDALAW0RkAgL1p7aBeWo3U6Y0/SwMJ2KuheKkdjN/6Mw/vAQCwF6IzAADFWdld/RGf/fu/81oQ/u3ft54CAIBipJT+C8uFJfgkIdpuAAAAAElFTkSuQmCC"/>
          <p:cNvSpPr>
            <a:spLocks noChangeAspect="1" noChangeArrowheads="1"/>
          </p:cNvSpPr>
          <p:nvPr/>
        </p:nvSpPr>
        <p:spPr bwMode="auto">
          <a:xfrm>
            <a:off x="5649772" y="462467"/>
            <a:ext cx="202409" cy="2024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91" name="Group 90"/>
          <p:cNvGrpSpPr/>
          <p:nvPr/>
        </p:nvGrpSpPr>
        <p:grpSpPr>
          <a:xfrm>
            <a:off x="6757836" y="362532"/>
            <a:ext cx="4109528" cy="1491000"/>
            <a:chOff x="6481015" y="788725"/>
            <a:chExt cx="4109528" cy="1491000"/>
          </a:xfrm>
        </p:grpSpPr>
        <p:grpSp>
          <p:nvGrpSpPr>
            <p:cNvPr id="89" name="Group 88"/>
            <p:cNvGrpSpPr/>
            <p:nvPr/>
          </p:nvGrpSpPr>
          <p:grpSpPr>
            <a:xfrm>
              <a:off x="7081534" y="788725"/>
              <a:ext cx="3464374" cy="1280160"/>
              <a:chOff x="5987185" y="788725"/>
              <a:chExt cx="3464374" cy="1280160"/>
            </a:xfrm>
          </p:grpSpPr>
          <p:grpSp>
            <p:nvGrpSpPr>
              <p:cNvPr id="70" name="Group 69">
                <a:extLst>
                  <a:ext uri="{FF2B5EF4-FFF2-40B4-BE49-F238E27FC236}">
                    <a16:creationId xmlns:a16="http://schemas.microsoft.com/office/drawing/2014/main" id="{6C25DA76-23F2-CA40-817E-3ACFEC371F11}"/>
                  </a:ext>
                </a:extLst>
              </p:cNvPr>
              <p:cNvGrpSpPr/>
              <p:nvPr/>
            </p:nvGrpSpPr>
            <p:grpSpPr>
              <a:xfrm>
                <a:off x="5987185" y="788725"/>
                <a:ext cx="1280160" cy="1280160"/>
                <a:chOff x="327546" y="3773285"/>
                <a:chExt cx="1378424" cy="1371921"/>
              </a:xfrm>
            </p:grpSpPr>
            <p:sp>
              <p:nvSpPr>
                <p:cNvPr id="71" name="Oval 70">
                  <a:extLst>
                    <a:ext uri="{FF2B5EF4-FFF2-40B4-BE49-F238E27FC236}">
                      <a16:creationId xmlns:a16="http://schemas.microsoft.com/office/drawing/2014/main" id="{0962C64A-477C-6A44-BC72-4D7F81DF5F6B}"/>
                    </a:ext>
                  </a:extLst>
                </p:cNvPr>
                <p:cNvSpPr/>
                <p:nvPr/>
              </p:nvSpPr>
              <p:spPr>
                <a:xfrm>
                  <a:off x="327546" y="3773285"/>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2" name="Graphic 27" descr="Woman with kid">
                  <a:extLst>
                    <a:ext uri="{FF2B5EF4-FFF2-40B4-BE49-F238E27FC236}">
                      <a16:creationId xmlns:a16="http://schemas.microsoft.com/office/drawing/2014/main" id="{F95D1894-AE02-0640-838E-CB39F968E643}"/>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245" y="4002045"/>
                  <a:ext cx="914400" cy="914400"/>
                </a:xfrm>
                <a:prstGeom prst="rect">
                  <a:avLst/>
                </a:prstGeom>
              </p:spPr>
            </p:pic>
          </p:grpSp>
          <p:grpSp>
            <p:nvGrpSpPr>
              <p:cNvPr id="73" name="Group 72">
                <a:extLst>
                  <a:ext uri="{FF2B5EF4-FFF2-40B4-BE49-F238E27FC236}">
                    <a16:creationId xmlns:a16="http://schemas.microsoft.com/office/drawing/2014/main" id="{713852FA-2795-0549-8525-3148D0B6C94B}"/>
                  </a:ext>
                </a:extLst>
              </p:cNvPr>
              <p:cNvGrpSpPr/>
              <p:nvPr/>
            </p:nvGrpSpPr>
            <p:grpSpPr>
              <a:xfrm>
                <a:off x="8171399" y="788725"/>
                <a:ext cx="1280160" cy="1280160"/>
                <a:chOff x="2079653" y="3645740"/>
                <a:chExt cx="1378424" cy="1371921"/>
              </a:xfrm>
            </p:grpSpPr>
            <p:sp>
              <p:nvSpPr>
                <p:cNvPr id="74" name="Oval 73">
                  <a:extLst>
                    <a:ext uri="{FF2B5EF4-FFF2-40B4-BE49-F238E27FC236}">
                      <a16:creationId xmlns:a16="http://schemas.microsoft.com/office/drawing/2014/main" id="{EE5ED495-D35D-E94D-BCD7-F8A7B942B8AE}"/>
                    </a:ext>
                  </a:extLst>
                </p:cNvPr>
                <p:cNvSpPr/>
                <p:nvPr/>
              </p:nvSpPr>
              <p:spPr>
                <a:xfrm>
                  <a:off x="2079653" y="3645740"/>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5" name="Graphic 29" descr="Money">
                  <a:extLst>
                    <a:ext uri="{FF2B5EF4-FFF2-40B4-BE49-F238E27FC236}">
                      <a16:creationId xmlns:a16="http://schemas.microsoft.com/office/drawing/2014/main" id="{01762F0D-E2D5-7149-B9FB-D7DEC2660F9E}"/>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06823" y="3874500"/>
                  <a:ext cx="914400" cy="914400"/>
                </a:xfrm>
                <a:prstGeom prst="rect">
                  <a:avLst/>
                </a:prstGeom>
              </p:spPr>
            </p:pic>
          </p:grpSp>
        </p:grpSp>
        <p:sp>
          <p:nvSpPr>
            <p:cNvPr id="79" name="TextBox 78">
              <a:extLst>
                <a:ext uri="{FF2B5EF4-FFF2-40B4-BE49-F238E27FC236}">
                  <a16:creationId xmlns:a16="http://schemas.microsoft.com/office/drawing/2014/main" id="{2BF231BA-6B02-494D-B778-D7AE0C571CF1}"/>
                </a:ext>
              </a:extLst>
            </p:cNvPr>
            <p:cNvSpPr txBox="1"/>
            <p:nvPr/>
          </p:nvSpPr>
          <p:spPr>
            <a:xfrm>
              <a:off x="6481015" y="1879615"/>
              <a:ext cx="2472746"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Children &amp; Families</a:t>
              </a:r>
            </a:p>
          </p:txBody>
        </p:sp>
        <p:sp>
          <p:nvSpPr>
            <p:cNvPr id="80" name="TextBox 79">
              <a:extLst>
                <a:ext uri="{FF2B5EF4-FFF2-40B4-BE49-F238E27FC236}">
                  <a16:creationId xmlns:a16="http://schemas.microsoft.com/office/drawing/2014/main" id="{B6E48CA5-42DF-D649-83C1-512F14A0F656}"/>
                </a:ext>
              </a:extLst>
            </p:cNvPr>
            <p:cNvSpPr txBox="1"/>
            <p:nvPr/>
          </p:nvSpPr>
          <p:spPr>
            <a:xfrm>
              <a:off x="9212119" y="1879615"/>
              <a:ext cx="1378424"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Consumer</a:t>
              </a:r>
            </a:p>
          </p:txBody>
        </p:sp>
      </p:grpSp>
      <p:grpSp>
        <p:nvGrpSpPr>
          <p:cNvPr id="93" name="Group 92"/>
          <p:cNvGrpSpPr/>
          <p:nvPr/>
        </p:nvGrpSpPr>
        <p:grpSpPr>
          <a:xfrm>
            <a:off x="6235860" y="3971108"/>
            <a:ext cx="5153481" cy="1872371"/>
            <a:chOff x="5897190" y="3971108"/>
            <a:chExt cx="5153481" cy="1872371"/>
          </a:xfrm>
        </p:grpSpPr>
        <p:grpSp>
          <p:nvGrpSpPr>
            <p:cNvPr id="88" name="Group 87"/>
            <p:cNvGrpSpPr/>
            <p:nvPr/>
          </p:nvGrpSpPr>
          <p:grpSpPr>
            <a:xfrm>
              <a:off x="7081534" y="3971108"/>
              <a:ext cx="3464374" cy="1280160"/>
              <a:chOff x="5987185" y="4571792"/>
              <a:chExt cx="3464374" cy="1280160"/>
            </a:xfrm>
          </p:grpSpPr>
          <p:grpSp>
            <p:nvGrpSpPr>
              <p:cNvPr id="64" name="Group 63">
                <a:extLst>
                  <a:ext uri="{FF2B5EF4-FFF2-40B4-BE49-F238E27FC236}">
                    <a16:creationId xmlns:a16="http://schemas.microsoft.com/office/drawing/2014/main" id="{7184584F-BE34-C947-908D-0A923676D70A}"/>
                  </a:ext>
                </a:extLst>
              </p:cNvPr>
              <p:cNvGrpSpPr/>
              <p:nvPr/>
            </p:nvGrpSpPr>
            <p:grpSpPr>
              <a:xfrm>
                <a:off x="8171399" y="4571792"/>
                <a:ext cx="1280160" cy="1280160"/>
                <a:chOff x="3505826" y="3655324"/>
                <a:chExt cx="1378424" cy="1371921"/>
              </a:xfrm>
            </p:grpSpPr>
            <p:sp>
              <p:nvSpPr>
                <p:cNvPr id="65" name="Oval 64">
                  <a:extLst>
                    <a:ext uri="{FF2B5EF4-FFF2-40B4-BE49-F238E27FC236}">
                      <a16:creationId xmlns:a16="http://schemas.microsoft.com/office/drawing/2014/main" id="{B227CDF8-7C4C-3A40-A852-6CFDE48024A8}"/>
                    </a:ext>
                  </a:extLst>
                </p:cNvPr>
                <p:cNvSpPr/>
                <p:nvPr/>
              </p:nvSpPr>
              <p:spPr>
                <a:xfrm>
                  <a:off x="3505826" y="3655324"/>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66" name="Graphic 18" descr="Home">
                  <a:extLst>
                    <a:ext uri="{FF2B5EF4-FFF2-40B4-BE49-F238E27FC236}">
                      <a16:creationId xmlns:a16="http://schemas.microsoft.com/office/drawing/2014/main" id="{7DCF947E-E6B2-B447-9CE6-EFC331E2428E}"/>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23626" y="3715296"/>
                  <a:ext cx="1142824" cy="1142824"/>
                </a:xfrm>
                <a:prstGeom prst="rect">
                  <a:avLst/>
                </a:prstGeom>
              </p:spPr>
            </p:pic>
          </p:grpSp>
          <p:grpSp>
            <p:nvGrpSpPr>
              <p:cNvPr id="67" name="Group 66">
                <a:extLst>
                  <a:ext uri="{FF2B5EF4-FFF2-40B4-BE49-F238E27FC236}">
                    <a16:creationId xmlns:a16="http://schemas.microsoft.com/office/drawing/2014/main" id="{5D743517-F4DB-3948-920F-7B9F75C848F0}"/>
                  </a:ext>
                </a:extLst>
              </p:cNvPr>
              <p:cNvGrpSpPr/>
              <p:nvPr/>
            </p:nvGrpSpPr>
            <p:grpSpPr>
              <a:xfrm>
                <a:off x="5987185" y="4571792"/>
                <a:ext cx="1280160" cy="1280160"/>
                <a:chOff x="3940250" y="2711079"/>
                <a:chExt cx="1378424" cy="1371921"/>
              </a:xfrm>
            </p:grpSpPr>
            <p:sp>
              <p:nvSpPr>
                <p:cNvPr id="68" name="Oval 67">
                  <a:extLst>
                    <a:ext uri="{FF2B5EF4-FFF2-40B4-BE49-F238E27FC236}">
                      <a16:creationId xmlns:a16="http://schemas.microsoft.com/office/drawing/2014/main" id="{D5EAC462-838F-F54A-8F7F-7EBD0B83FE10}"/>
                    </a:ext>
                  </a:extLst>
                </p:cNvPr>
                <p:cNvSpPr/>
                <p:nvPr/>
              </p:nvSpPr>
              <p:spPr>
                <a:xfrm>
                  <a:off x="3940250" y="2711079"/>
                  <a:ext cx="1378424" cy="1371921"/>
                </a:xfrm>
                <a:prstGeom prst="ellipse">
                  <a:avLst/>
                </a:prstGeom>
                <a:solidFill>
                  <a:schemeClr val="accent4"/>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69" name="Graphic 25" descr="Construction worker">
                  <a:extLst>
                    <a:ext uri="{FF2B5EF4-FFF2-40B4-BE49-F238E27FC236}">
                      <a16:creationId xmlns:a16="http://schemas.microsoft.com/office/drawing/2014/main" id="{20479829-A0CC-E74D-B156-C93CB6BE97F9}"/>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74381" y="2841958"/>
                  <a:ext cx="1110161" cy="1110161"/>
                </a:xfrm>
                <a:prstGeom prst="rect">
                  <a:avLst/>
                </a:prstGeom>
              </p:spPr>
            </p:pic>
          </p:grpSp>
        </p:grpSp>
        <p:sp>
          <p:nvSpPr>
            <p:cNvPr id="81" name="TextBox 80">
              <a:extLst>
                <a:ext uri="{FF2B5EF4-FFF2-40B4-BE49-F238E27FC236}">
                  <a16:creationId xmlns:a16="http://schemas.microsoft.com/office/drawing/2014/main" id="{CD1D2A81-7083-414B-91E0-499A6C44C012}"/>
                </a:ext>
              </a:extLst>
            </p:cNvPr>
            <p:cNvSpPr txBox="1"/>
            <p:nvPr/>
          </p:nvSpPr>
          <p:spPr>
            <a:xfrm>
              <a:off x="8760983" y="5289481"/>
              <a:ext cx="2289688"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Housing</a:t>
              </a:r>
            </a:p>
          </p:txBody>
        </p:sp>
        <p:sp>
          <p:nvSpPr>
            <p:cNvPr id="82" name="TextBox 81">
              <a:extLst>
                <a:ext uri="{FF2B5EF4-FFF2-40B4-BE49-F238E27FC236}">
                  <a16:creationId xmlns:a16="http://schemas.microsoft.com/office/drawing/2014/main" id="{E09636BC-0DB6-1944-A08E-922427495583}"/>
                </a:ext>
              </a:extLst>
            </p:cNvPr>
            <p:cNvSpPr txBox="1"/>
            <p:nvPr/>
          </p:nvSpPr>
          <p:spPr>
            <a:xfrm>
              <a:off x="5897190" y="5135593"/>
              <a:ext cx="3744463" cy="707886"/>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Immigrants &amp; Workers’ </a:t>
              </a:r>
            </a:p>
            <a:p>
              <a:pPr algn="ctr"/>
              <a:r>
                <a:rPr lang="en-US" sz="2000" b="1" dirty="0">
                  <a:solidFill>
                    <a:srgbClr val="001E61"/>
                  </a:solidFill>
                  <a:latin typeface="Source Sans Pro" panose="020B0503030403020204" pitchFamily="34" charset="0"/>
                  <a:ea typeface="Source Sans Pro" panose="020B0503030403020204" pitchFamily="34" charset="0"/>
                </a:rPr>
                <a:t>Rights</a:t>
              </a:r>
            </a:p>
          </p:txBody>
        </p:sp>
      </p:grpSp>
      <p:grpSp>
        <p:nvGrpSpPr>
          <p:cNvPr id="92" name="Group 91"/>
          <p:cNvGrpSpPr/>
          <p:nvPr/>
        </p:nvGrpSpPr>
        <p:grpSpPr>
          <a:xfrm>
            <a:off x="5479734" y="2026185"/>
            <a:ext cx="6665733" cy="1772270"/>
            <a:chOff x="5479734" y="2379917"/>
            <a:chExt cx="6665733" cy="1772270"/>
          </a:xfrm>
        </p:grpSpPr>
        <p:grpSp>
          <p:nvGrpSpPr>
            <p:cNvPr id="90" name="Group 89"/>
            <p:cNvGrpSpPr/>
            <p:nvPr/>
          </p:nvGrpSpPr>
          <p:grpSpPr>
            <a:xfrm>
              <a:off x="5987185" y="2379917"/>
              <a:ext cx="5653073" cy="1280160"/>
              <a:chOff x="5987185" y="2239478"/>
              <a:chExt cx="5653073" cy="1280160"/>
            </a:xfrm>
          </p:grpSpPr>
          <p:grpSp>
            <p:nvGrpSpPr>
              <p:cNvPr id="76" name="Group 75">
                <a:extLst>
                  <a:ext uri="{FF2B5EF4-FFF2-40B4-BE49-F238E27FC236}">
                    <a16:creationId xmlns:a16="http://schemas.microsoft.com/office/drawing/2014/main" id="{FF6810AA-8472-2A48-86F9-71D9871BF838}"/>
                  </a:ext>
                </a:extLst>
              </p:cNvPr>
              <p:cNvGrpSpPr/>
              <p:nvPr/>
            </p:nvGrpSpPr>
            <p:grpSpPr>
              <a:xfrm>
                <a:off x="8171399" y="2239478"/>
                <a:ext cx="1280160" cy="1280160"/>
                <a:chOff x="9091684" y="3626090"/>
                <a:chExt cx="1378424" cy="1371921"/>
              </a:xfrm>
            </p:grpSpPr>
            <p:sp>
              <p:nvSpPr>
                <p:cNvPr id="77" name="Oval 76">
                  <a:extLst>
                    <a:ext uri="{FF2B5EF4-FFF2-40B4-BE49-F238E27FC236}">
                      <a16:creationId xmlns:a16="http://schemas.microsoft.com/office/drawing/2014/main" id="{CE496AE7-27F6-1A47-AA30-F7167025FA89}"/>
                    </a:ext>
                  </a:extLst>
                </p:cNvPr>
                <p:cNvSpPr/>
                <p:nvPr/>
              </p:nvSpPr>
              <p:spPr>
                <a:xfrm>
                  <a:off x="9091684" y="3626090"/>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8" name="Graphic 33" descr="Gavel">
                  <a:extLst>
                    <a:ext uri="{FF2B5EF4-FFF2-40B4-BE49-F238E27FC236}">
                      <a16:creationId xmlns:a16="http://schemas.microsoft.com/office/drawing/2014/main" id="{58BE78A5-6133-CE42-87F0-1A38A52A9767}"/>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06230" y="3737610"/>
                  <a:ext cx="1029158" cy="1029158"/>
                </a:xfrm>
                <a:prstGeom prst="rect">
                  <a:avLst/>
                </a:prstGeom>
              </p:spPr>
            </p:pic>
          </p:grpSp>
          <p:pic>
            <p:nvPicPr>
              <p:cNvPr id="86" name="Picture 85"/>
              <p:cNvPicPr>
                <a:picLocks noChangeAspect="1"/>
              </p:cNvPicPr>
              <p:nvPr/>
            </p:nvPicPr>
            <p:blipFill>
              <a:blip r:embed="rId9" cstate="print">
                <a:duotone>
                  <a:schemeClr val="accent2">
                    <a:shade val="45000"/>
                    <a:satMod val="135000"/>
                  </a:schemeClr>
                  <a:prstClr val="white"/>
                </a:duotone>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tretch>
                <a:fillRect/>
              </a:stretch>
            </p:blipFill>
            <p:spPr>
              <a:xfrm>
                <a:off x="10360988" y="2239478"/>
                <a:ext cx="1279270" cy="1280160"/>
              </a:xfrm>
              <a:prstGeom prst="rect">
                <a:avLst/>
              </a:prstGeom>
            </p:spPr>
          </p:pic>
          <p:pic>
            <p:nvPicPr>
              <p:cNvPr id="87" name="Picture 86"/>
              <p:cNvPicPr>
                <a:picLocks noChangeAspect="1"/>
              </p:cNvPicPr>
              <p:nvPr/>
            </p:nvPicPr>
            <p:blipFill>
              <a:blip r:embed="rId11"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987185" y="2239478"/>
                <a:ext cx="1274786" cy="1280160"/>
              </a:xfrm>
              <a:prstGeom prst="rect">
                <a:avLst/>
              </a:prstGeom>
            </p:spPr>
          </p:pic>
        </p:grpSp>
        <p:sp>
          <p:nvSpPr>
            <p:cNvPr id="84" name="TextBox 83">
              <a:extLst>
                <a:ext uri="{FF2B5EF4-FFF2-40B4-BE49-F238E27FC236}">
                  <a16:creationId xmlns:a16="http://schemas.microsoft.com/office/drawing/2014/main" id="{18C1346E-E1A2-544C-A9D7-DD6E68805499}"/>
                </a:ext>
              </a:extLst>
            </p:cNvPr>
            <p:cNvSpPr txBox="1"/>
            <p:nvPr/>
          </p:nvSpPr>
          <p:spPr>
            <a:xfrm>
              <a:off x="7378818" y="3444301"/>
              <a:ext cx="2939458" cy="707886"/>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Criminal Records </a:t>
              </a:r>
            </a:p>
            <a:p>
              <a:pPr algn="ctr"/>
              <a:r>
                <a:rPr lang="en-US" sz="2000" b="1" dirty="0">
                  <a:solidFill>
                    <a:srgbClr val="001E61"/>
                  </a:solidFill>
                  <a:latin typeface="Source Sans Pro" panose="020B0503030403020204" pitchFamily="34" charset="0"/>
                  <a:ea typeface="Source Sans Pro" panose="020B0503030403020204" pitchFamily="34" charset="0"/>
                </a:rPr>
                <a:t>Relief</a:t>
              </a:r>
            </a:p>
          </p:txBody>
        </p:sp>
        <p:sp>
          <p:nvSpPr>
            <p:cNvPr id="83" name="TextBox 82">
              <a:extLst>
                <a:ext uri="{FF2B5EF4-FFF2-40B4-BE49-F238E27FC236}">
                  <a16:creationId xmlns:a16="http://schemas.microsoft.com/office/drawing/2014/main" id="{24A75195-B7B7-EE4C-9C0C-B4FAD4E3AABA}"/>
                </a:ext>
              </a:extLst>
            </p:cNvPr>
            <p:cNvSpPr txBox="1"/>
            <p:nvPr/>
          </p:nvSpPr>
          <p:spPr>
            <a:xfrm>
              <a:off x="5479734" y="3598189"/>
              <a:ext cx="2289688"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Public Benefits</a:t>
              </a:r>
            </a:p>
          </p:txBody>
        </p:sp>
        <p:sp>
          <p:nvSpPr>
            <p:cNvPr id="85" name="TextBox 84">
              <a:extLst>
                <a:ext uri="{FF2B5EF4-FFF2-40B4-BE49-F238E27FC236}">
                  <a16:creationId xmlns:a16="http://schemas.microsoft.com/office/drawing/2014/main" id="{24A75195-B7B7-EE4C-9C0C-B4FAD4E3AABA}"/>
                </a:ext>
              </a:extLst>
            </p:cNvPr>
            <p:cNvSpPr txBox="1"/>
            <p:nvPr/>
          </p:nvSpPr>
          <p:spPr>
            <a:xfrm>
              <a:off x="9855779" y="3598189"/>
              <a:ext cx="2289688"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Long-Term Care</a:t>
              </a:r>
            </a:p>
          </p:txBody>
        </p:sp>
      </p:grpSp>
    </p:spTree>
    <p:extLst>
      <p:ext uri="{BB962C8B-B14F-4D97-AF65-F5344CB8AC3E}">
        <p14:creationId xmlns:p14="http://schemas.microsoft.com/office/powerpoint/2010/main" val="2136123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EB3D4-2988-0B54-8D31-5037453ABC17}"/>
            </a:ext>
          </a:extLst>
        </p:cNvPr>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48EADE80-1D8F-16CD-3E39-F2B111ED0F7A}"/>
              </a:ext>
            </a:extLst>
          </p:cNvPr>
          <p:cNvGraphicFramePr/>
          <p:nvPr>
            <p:extLst>
              <p:ext uri="{D42A27DB-BD31-4B8C-83A1-F6EECF244321}">
                <p14:modId xmlns:p14="http://schemas.microsoft.com/office/powerpoint/2010/main" val="3875329006"/>
              </p:ext>
            </p:extLst>
          </p:nvPr>
        </p:nvGraphicFramePr>
        <p:xfrm>
          <a:off x="495300" y="1052403"/>
          <a:ext cx="1130306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3">
            <a:extLst>
              <a:ext uri="{FF2B5EF4-FFF2-40B4-BE49-F238E27FC236}">
                <a16:creationId xmlns:a16="http://schemas.microsoft.com/office/drawing/2014/main" id="{155BF556-E3AA-DFFF-1963-5C18FAAA04B6}"/>
              </a:ext>
            </a:extLst>
          </p:cNvPr>
          <p:cNvSpPr>
            <a:spLocks noChangeArrowheads="1"/>
          </p:cNvSpPr>
          <p:nvPr/>
        </p:nvSpPr>
        <p:spPr bwMode="auto">
          <a:xfrm>
            <a:off x="0" y="9975"/>
            <a:ext cx="65" cy="4372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8" name="Picture 4" descr="new text">
            <a:extLst>
              <a:ext uri="{FF2B5EF4-FFF2-40B4-BE49-F238E27FC236}">
                <a16:creationId xmlns:a16="http://schemas.microsoft.com/office/drawing/2014/main" id="{ADE66EE2-CE73-A6E6-30EF-0F964493329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6050" y="-469900"/>
            <a:ext cx="123825" cy="1238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a:extLst>
              <a:ext uri="{FF2B5EF4-FFF2-40B4-BE49-F238E27FC236}">
                <a16:creationId xmlns:a16="http://schemas.microsoft.com/office/drawing/2014/main" id="{159B6139-1EA9-937B-B7B3-A511B6582963}"/>
              </a:ext>
            </a:extLst>
          </p:cNvPr>
          <p:cNvGraphicFramePr/>
          <p:nvPr>
            <p:extLst>
              <p:ext uri="{D42A27DB-BD31-4B8C-83A1-F6EECF244321}">
                <p14:modId xmlns:p14="http://schemas.microsoft.com/office/powerpoint/2010/main" val="3348512783"/>
              </p:ext>
            </p:extLst>
          </p:nvPr>
        </p:nvGraphicFramePr>
        <p:xfrm>
          <a:off x="444467" y="1758496"/>
          <a:ext cx="11303066" cy="435492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5" name="Rectangle 4">
            <a:extLst>
              <a:ext uri="{FF2B5EF4-FFF2-40B4-BE49-F238E27FC236}">
                <a16:creationId xmlns:a16="http://schemas.microsoft.com/office/drawing/2014/main" id="{A5D6552E-809F-3192-CD0D-BF1BF1A35E22}"/>
              </a:ext>
            </a:extLst>
          </p:cNvPr>
          <p:cNvSpPr/>
          <p:nvPr/>
        </p:nvSpPr>
        <p:spPr>
          <a:xfrm>
            <a:off x="495300" y="1052403"/>
            <a:ext cx="11303065" cy="573110"/>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FAQs</a:t>
            </a:r>
          </a:p>
        </p:txBody>
      </p:sp>
      <p:sp>
        <p:nvSpPr>
          <p:cNvPr id="8" name="Title 1">
            <a:extLst>
              <a:ext uri="{FF2B5EF4-FFF2-40B4-BE49-F238E27FC236}">
                <a16:creationId xmlns:a16="http://schemas.microsoft.com/office/drawing/2014/main" id="{4D36A393-8FA4-682F-8B53-D71D3A22ACF3}"/>
              </a:ext>
            </a:extLst>
          </p:cNvPr>
          <p:cNvSpPr txBox="1">
            <a:spLocks/>
          </p:cNvSpPr>
          <p:nvPr/>
        </p:nvSpPr>
        <p:spPr>
          <a:xfrm>
            <a:off x="571501" y="419978"/>
            <a:ext cx="11125199"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a:t>exemptions</a:t>
            </a:r>
          </a:p>
        </p:txBody>
      </p:sp>
    </p:spTree>
    <p:extLst>
      <p:ext uri="{BB962C8B-B14F-4D97-AF65-F5344CB8AC3E}">
        <p14:creationId xmlns:p14="http://schemas.microsoft.com/office/powerpoint/2010/main" val="2975375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889EC-CF52-12E5-7D5D-9D4606F1A3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2C7E2C-2221-5EC4-EF62-07F0E45BB9A7}"/>
              </a:ext>
            </a:extLst>
          </p:cNvPr>
          <p:cNvSpPr>
            <a:spLocks noGrp="1"/>
          </p:cNvSpPr>
          <p:nvPr>
            <p:ph type="title"/>
          </p:nvPr>
        </p:nvSpPr>
        <p:spPr>
          <a:xfrm>
            <a:off x="831850" y="1692384"/>
            <a:ext cx="10515600" cy="2852737"/>
          </a:xfrm>
        </p:spPr>
        <p:txBody>
          <a:bodyPr/>
          <a:lstStyle/>
          <a:p>
            <a:r>
              <a:rPr lang="en-US" u="sng" dirty="0"/>
              <a:t>Meeting work requirement</a:t>
            </a:r>
          </a:p>
        </p:txBody>
      </p:sp>
      <p:sp>
        <p:nvSpPr>
          <p:cNvPr id="3" name="Text Placeholder 2">
            <a:extLst>
              <a:ext uri="{FF2B5EF4-FFF2-40B4-BE49-F238E27FC236}">
                <a16:creationId xmlns:a16="http://schemas.microsoft.com/office/drawing/2014/main" id="{C37B5571-588B-67A1-4FFD-32A069203174}"/>
              </a:ext>
            </a:extLst>
          </p:cNvPr>
          <p:cNvSpPr>
            <a:spLocks noGrp="1"/>
          </p:cNvSpPr>
          <p:nvPr>
            <p:ph type="body" idx="1"/>
          </p:nvPr>
        </p:nvSpPr>
        <p:spPr>
          <a:xfrm>
            <a:off x="1042050" y="4564715"/>
            <a:ext cx="10515600" cy="2604953"/>
          </a:xfrm>
        </p:spPr>
        <p:txBody>
          <a:bodyPr>
            <a:normAutofit/>
          </a:bodyPr>
          <a:lstStyle/>
          <a:p>
            <a:r>
              <a:rPr lang="en-US" dirty="0">
                <a:solidFill>
                  <a:srgbClr val="001E61"/>
                </a:solidFill>
              </a:rPr>
              <a:t>If you are NOT “exempt”, that means SNAP Work requirements do apply to you.</a:t>
            </a:r>
          </a:p>
        </p:txBody>
      </p:sp>
      <p:sp>
        <p:nvSpPr>
          <p:cNvPr id="4" name="Rectangle 3">
            <a:extLst>
              <a:ext uri="{FF2B5EF4-FFF2-40B4-BE49-F238E27FC236}">
                <a16:creationId xmlns:a16="http://schemas.microsoft.com/office/drawing/2014/main" id="{954BED6D-248B-F6D1-8725-1BAB97AAAD79}"/>
              </a:ext>
            </a:extLst>
          </p:cNvPr>
          <p:cNvSpPr/>
          <p:nvPr/>
        </p:nvSpPr>
        <p:spPr>
          <a:xfrm>
            <a:off x="0" y="0"/>
            <a:ext cx="12192000" cy="206510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6743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6D0C9-D760-7325-06EE-F420305BB682}"/>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F79E96FE-897B-C191-571F-53DD319DD3CD}"/>
              </a:ext>
            </a:extLst>
          </p:cNvPr>
          <p:cNvSpPr txBox="1">
            <a:spLocks/>
          </p:cNvSpPr>
          <p:nvPr/>
        </p:nvSpPr>
        <p:spPr>
          <a:xfrm>
            <a:off x="571501" y="419978"/>
            <a:ext cx="11125199"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a:t>Meeting work requirement</a:t>
            </a:r>
          </a:p>
        </p:txBody>
      </p:sp>
      <p:graphicFrame>
        <p:nvGraphicFramePr>
          <p:cNvPr id="6" name="Diagram 5">
            <a:extLst>
              <a:ext uri="{FF2B5EF4-FFF2-40B4-BE49-F238E27FC236}">
                <a16:creationId xmlns:a16="http://schemas.microsoft.com/office/drawing/2014/main" id="{DBC0C4DB-279C-EEF1-A245-AE7DA424C088}"/>
              </a:ext>
            </a:extLst>
          </p:cNvPr>
          <p:cNvGraphicFramePr/>
          <p:nvPr>
            <p:extLst>
              <p:ext uri="{D42A27DB-BD31-4B8C-83A1-F6EECF244321}">
                <p14:modId xmlns:p14="http://schemas.microsoft.com/office/powerpoint/2010/main" val="2399170148"/>
              </p:ext>
            </p:extLst>
          </p:nvPr>
        </p:nvGraphicFramePr>
        <p:xfrm>
          <a:off x="571502" y="1839074"/>
          <a:ext cx="4688867" cy="3766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0A56A20E-8A5A-A620-B7FD-99D768CBF121}"/>
              </a:ext>
            </a:extLst>
          </p:cNvPr>
          <p:cNvSpPr txBox="1"/>
          <p:nvPr/>
        </p:nvSpPr>
        <p:spPr>
          <a:xfrm>
            <a:off x="5946648" y="3305216"/>
            <a:ext cx="6061864" cy="1015663"/>
          </a:xfrm>
          <a:prstGeom prst="rect">
            <a:avLst/>
          </a:prstGeom>
          <a:noFill/>
        </p:spPr>
        <p:txBody>
          <a:bodyPr wrap="square">
            <a:spAutoFit/>
          </a:bodyPr>
          <a:lstStyle/>
          <a:p>
            <a:r>
              <a:rPr lang="en-US" sz="2000" dirty="0">
                <a:solidFill>
                  <a:srgbClr val="000000"/>
                </a:solidFill>
              </a:rPr>
              <a:t>Those not Exempt are limited to </a:t>
            </a:r>
            <a:r>
              <a:rPr lang="en-US" sz="2000" b="1" dirty="0">
                <a:solidFill>
                  <a:srgbClr val="000000"/>
                </a:solidFill>
              </a:rPr>
              <a:t>only </a:t>
            </a:r>
            <a:r>
              <a:rPr lang="en-US" sz="2000" b="1" u="sng" dirty="0">
                <a:solidFill>
                  <a:srgbClr val="000000"/>
                </a:solidFill>
              </a:rPr>
              <a:t>3 months </a:t>
            </a:r>
            <a:r>
              <a:rPr lang="en-US" sz="2000" b="1" dirty="0">
                <a:solidFill>
                  <a:srgbClr val="000000"/>
                </a:solidFill>
              </a:rPr>
              <a:t>of SNAP in a 36-month period </a:t>
            </a:r>
            <a:r>
              <a:rPr lang="en-US" sz="2000" u="sng" dirty="0">
                <a:solidFill>
                  <a:srgbClr val="000000"/>
                </a:solidFill>
              </a:rPr>
              <a:t>unless</a:t>
            </a:r>
            <a:r>
              <a:rPr lang="en-US" sz="2000" dirty="0">
                <a:solidFill>
                  <a:srgbClr val="000000"/>
                </a:solidFill>
              </a:rPr>
              <a:t> they engage in “work activity” for at least 80 hours per month. </a:t>
            </a:r>
          </a:p>
        </p:txBody>
      </p:sp>
      <p:sp>
        <p:nvSpPr>
          <p:cNvPr id="17" name="Right Brace 16">
            <a:extLst>
              <a:ext uri="{FF2B5EF4-FFF2-40B4-BE49-F238E27FC236}">
                <a16:creationId xmlns:a16="http://schemas.microsoft.com/office/drawing/2014/main" id="{C455559D-D3B9-74C1-5FDE-9B8BA96E7AC3}"/>
              </a:ext>
            </a:extLst>
          </p:cNvPr>
          <p:cNvSpPr/>
          <p:nvPr/>
        </p:nvSpPr>
        <p:spPr>
          <a:xfrm>
            <a:off x="5440680" y="2057400"/>
            <a:ext cx="310896" cy="3310128"/>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97708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7786B-05DE-CE35-4EF5-DC063279E9FC}"/>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770D6C89-5143-BCB4-568B-3828029F4D11}"/>
              </a:ext>
            </a:extLst>
          </p:cNvPr>
          <p:cNvSpPr txBox="1">
            <a:spLocks/>
          </p:cNvSpPr>
          <p:nvPr/>
        </p:nvSpPr>
        <p:spPr>
          <a:xfrm>
            <a:off x="571501" y="419978"/>
            <a:ext cx="11125199"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a:t>Meeting work requirement</a:t>
            </a:r>
          </a:p>
        </p:txBody>
      </p:sp>
      <p:graphicFrame>
        <p:nvGraphicFramePr>
          <p:cNvPr id="6" name="Diagram 5">
            <a:extLst>
              <a:ext uri="{FF2B5EF4-FFF2-40B4-BE49-F238E27FC236}">
                <a16:creationId xmlns:a16="http://schemas.microsoft.com/office/drawing/2014/main" id="{87046078-4768-360E-E13B-82FB4B009B9D}"/>
              </a:ext>
            </a:extLst>
          </p:cNvPr>
          <p:cNvGraphicFramePr/>
          <p:nvPr/>
        </p:nvGraphicFramePr>
        <p:xfrm>
          <a:off x="571502" y="1839074"/>
          <a:ext cx="4688867" cy="3766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Rounded Corners 10">
            <a:extLst>
              <a:ext uri="{FF2B5EF4-FFF2-40B4-BE49-F238E27FC236}">
                <a16:creationId xmlns:a16="http://schemas.microsoft.com/office/drawing/2014/main" id="{8AF1EE50-C7B6-2DD3-5CAC-0A6079BCCFDA}"/>
              </a:ext>
            </a:extLst>
          </p:cNvPr>
          <p:cNvSpPr/>
          <p:nvPr/>
        </p:nvSpPr>
        <p:spPr>
          <a:xfrm>
            <a:off x="4809744" y="1005840"/>
            <a:ext cx="6886956" cy="361916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1600" b="1" dirty="0"/>
              <a:t>Includes paid and unpaid work.</a:t>
            </a:r>
          </a:p>
          <a:p>
            <a:pPr lvl="0"/>
            <a:endParaRPr lang="en-US" sz="1600" dirty="0"/>
          </a:p>
          <a:p>
            <a:pPr lvl="0"/>
            <a:r>
              <a:rPr lang="en-US" sz="1600" b="1" dirty="0"/>
              <a:t>Proving compliance:</a:t>
            </a:r>
          </a:p>
          <a:p>
            <a:pPr marL="742950" lvl="1" indent="-285750">
              <a:buFont typeface="Arial" panose="020B0604020202020204" pitchFamily="34" charset="0"/>
              <a:buChar char="•"/>
            </a:pPr>
            <a:r>
              <a:rPr lang="en-US" sz="1600" dirty="0"/>
              <a:t>Anything that shows the number of hours your worked, for example:</a:t>
            </a:r>
          </a:p>
          <a:p>
            <a:pPr marL="1200150" lvl="2" indent="-285750">
              <a:buFont typeface="Arial" panose="020B0604020202020204" pitchFamily="34" charset="0"/>
              <a:buChar char="•"/>
            </a:pPr>
            <a:r>
              <a:rPr lang="en-US" sz="1600" dirty="0"/>
              <a:t>pay check stubs, </a:t>
            </a:r>
          </a:p>
          <a:p>
            <a:pPr marL="1200150" lvl="2" indent="-285750">
              <a:buFont typeface="Arial" panose="020B0604020202020204" pitchFamily="34" charset="0"/>
              <a:buChar char="•"/>
            </a:pPr>
            <a:r>
              <a:rPr lang="en-US" sz="1600" dirty="0"/>
              <a:t>Self-employment records</a:t>
            </a:r>
          </a:p>
          <a:p>
            <a:pPr marL="1200150" lvl="2" indent="-285750">
              <a:buFont typeface="Arial" panose="020B0604020202020204" pitchFamily="34" charset="0"/>
              <a:buChar char="•"/>
            </a:pPr>
            <a:r>
              <a:rPr lang="en-US" sz="1600" dirty="0"/>
              <a:t>letter from employer, etc.</a:t>
            </a:r>
          </a:p>
          <a:p>
            <a:pPr marL="742950" lvl="1" indent="-285750">
              <a:buFont typeface="Arial" panose="020B0604020202020204" pitchFamily="34" charset="0"/>
              <a:buChar char="•"/>
            </a:pPr>
            <a:r>
              <a:rPr lang="en-US" sz="1600" dirty="0"/>
              <a:t>NOT </a:t>
            </a:r>
          </a:p>
          <a:p>
            <a:pPr marL="1200150" lvl="2" indent="-285750">
              <a:buFont typeface="Arial" panose="020B0604020202020204" pitchFamily="34" charset="0"/>
              <a:buChar char="•"/>
            </a:pPr>
            <a:r>
              <a:rPr lang="en-US" sz="1600" dirty="0"/>
              <a:t>Bank statements</a:t>
            </a:r>
          </a:p>
          <a:p>
            <a:pPr marL="1200150" lvl="2" indent="-285750">
              <a:buFont typeface="Arial" panose="020B0604020202020204" pitchFamily="34" charset="0"/>
              <a:buChar char="•"/>
            </a:pPr>
            <a:r>
              <a:rPr lang="en-US" sz="1600" dirty="0"/>
              <a:t>Paychecks that do not show hours of work (</a:t>
            </a:r>
            <a:r>
              <a:rPr lang="en-US" sz="1600" i="1" dirty="0"/>
              <a:t>unless they show you earned over $935 in a month.</a:t>
            </a:r>
            <a:r>
              <a:rPr lang="en-US" sz="1600" dirty="0"/>
              <a:t>)</a:t>
            </a:r>
          </a:p>
          <a:p>
            <a:pPr lvl="0"/>
            <a:endParaRPr lang="en-US" sz="1600" dirty="0"/>
          </a:p>
        </p:txBody>
      </p:sp>
      <p:sp>
        <p:nvSpPr>
          <p:cNvPr id="14" name="Arrow: Right 13">
            <a:extLst>
              <a:ext uri="{FF2B5EF4-FFF2-40B4-BE49-F238E27FC236}">
                <a16:creationId xmlns:a16="http://schemas.microsoft.com/office/drawing/2014/main" id="{596097FD-B44D-DF37-1B64-A6A08F131B02}"/>
              </a:ext>
            </a:extLst>
          </p:cNvPr>
          <p:cNvSpPr/>
          <p:nvPr/>
        </p:nvSpPr>
        <p:spPr>
          <a:xfrm>
            <a:off x="3832261" y="2178121"/>
            <a:ext cx="842481" cy="25685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88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1067E-ACC4-A989-2476-FA54B0A82AF5}"/>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65124411-BFF0-E915-D826-188202A53F42}"/>
              </a:ext>
            </a:extLst>
          </p:cNvPr>
          <p:cNvSpPr txBox="1">
            <a:spLocks/>
          </p:cNvSpPr>
          <p:nvPr/>
        </p:nvSpPr>
        <p:spPr>
          <a:xfrm>
            <a:off x="571501" y="419978"/>
            <a:ext cx="11125199"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a:t>Meeting work requirement</a:t>
            </a:r>
          </a:p>
        </p:txBody>
      </p:sp>
      <p:graphicFrame>
        <p:nvGraphicFramePr>
          <p:cNvPr id="6" name="Diagram 5">
            <a:extLst>
              <a:ext uri="{FF2B5EF4-FFF2-40B4-BE49-F238E27FC236}">
                <a16:creationId xmlns:a16="http://schemas.microsoft.com/office/drawing/2014/main" id="{10D37368-55B5-02BE-54BC-DAE68D274344}"/>
              </a:ext>
            </a:extLst>
          </p:cNvPr>
          <p:cNvGraphicFramePr/>
          <p:nvPr/>
        </p:nvGraphicFramePr>
        <p:xfrm>
          <a:off x="571502" y="1839074"/>
          <a:ext cx="4688867" cy="3766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Rounded Corners 10">
            <a:extLst>
              <a:ext uri="{FF2B5EF4-FFF2-40B4-BE49-F238E27FC236}">
                <a16:creationId xmlns:a16="http://schemas.microsoft.com/office/drawing/2014/main" id="{7B8258E5-FF92-0973-D18A-71636EC2EC6C}"/>
              </a:ext>
            </a:extLst>
          </p:cNvPr>
          <p:cNvSpPr/>
          <p:nvPr/>
        </p:nvSpPr>
        <p:spPr>
          <a:xfrm>
            <a:off x="4809744" y="1005841"/>
            <a:ext cx="6886956" cy="300956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1600" b="1" dirty="0"/>
              <a:t>Tips: </a:t>
            </a:r>
          </a:p>
          <a:p>
            <a:pPr lvl="0"/>
            <a:r>
              <a:rPr lang="en-US" sz="1600" dirty="0"/>
              <a:t>We generally recommend submitting a Change Report with proof of work/income.</a:t>
            </a:r>
          </a:p>
          <a:p>
            <a:pPr lvl="0"/>
            <a:r>
              <a:rPr lang="en-US" sz="1600" dirty="0"/>
              <a:t>Keep copies!</a:t>
            </a:r>
          </a:p>
          <a:p>
            <a:pPr lvl="0"/>
            <a:endParaRPr lang="en-US" sz="1600" dirty="0"/>
          </a:p>
          <a:p>
            <a:pPr lvl="0"/>
            <a:endParaRPr lang="en-US" sz="1600" dirty="0"/>
          </a:p>
          <a:p>
            <a:pPr lvl="0"/>
            <a:endParaRPr lang="en-US" sz="1600" dirty="0"/>
          </a:p>
          <a:p>
            <a:pPr lvl="0"/>
            <a:endParaRPr lang="en-US" sz="1600" dirty="0"/>
          </a:p>
        </p:txBody>
      </p:sp>
      <p:sp>
        <p:nvSpPr>
          <p:cNvPr id="14" name="Arrow: Right 13">
            <a:extLst>
              <a:ext uri="{FF2B5EF4-FFF2-40B4-BE49-F238E27FC236}">
                <a16:creationId xmlns:a16="http://schemas.microsoft.com/office/drawing/2014/main" id="{720A90FB-EEA7-D77C-3D40-89F72BA9902A}"/>
              </a:ext>
            </a:extLst>
          </p:cNvPr>
          <p:cNvSpPr/>
          <p:nvPr/>
        </p:nvSpPr>
        <p:spPr>
          <a:xfrm>
            <a:off x="3832261" y="2178121"/>
            <a:ext cx="842481" cy="25685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B3BF3F5-BCB2-1899-71F9-34807FEEA1EA}"/>
              </a:ext>
            </a:extLst>
          </p:cNvPr>
          <p:cNvPicPr>
            <a:picLocks noChangeAspect="1"/>
          </p:cNvPicPr>
          <p:nvPr/>
        </p:nvPicPr>
        <p:blipFill>
          <a:blip r:embed="rId8"/>
          <a:stretch>
            <a:fillRect/>
          </a:stretch>
        </p:blipFill>
        <p:spPr>
          <a:xfrm>
            <a:off x="6931633" y="2434975"/>
            <a:ext cx="3404512" cy="1252992"/>
          </a:xfrm>
          <a:prstGeom prst="rect">
            <a:avLst/>
          </a:prstGeom>
          <a:ln>
            <a:solidFill>
              <a:schemeClr val="tx1"/>
            </a:solidFill>
          </a:ln>
        </p:spPr>
      </p:pic>
      <p:sp>
        <p:nvSpPr>
          <p:cNvPr id="8" name="Arrow: Right 7">
            <a:extLst>
              <a:ext uri="{FF2B5EF4-FFF2-40B4-BE49-F238E27FC236}">
                <a16:creationId xmlns:a16="http://schemas.microsoft.com/office/drawing/2014/main" id="{3F26FE63-FE72-15E3-169C-969DBA4379FF}"/>
              </a:ext>
            </a:extLst>
          </p:cNvPr>
          <p:cNvSpPr/>
          <p:nvPr/>
        </p:nvSpPr>
        <p:spPr>
          <a:xfrm>
            <a:off x="5989488" y="2510625"/>
            <a:ext cx="874644" cy="371061"/>
          </a:xfrm>
          <a:prstGeom prst="right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6628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64247-BCC0-4C8B-63EC-64D7D5F8584C}"/>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33217321-EFFC-D2F5-4956-90118D28C3A4}"/>
              </a:ext>
            </a:extLst>
          </p:cNvPr>
          <p:cNvSpPr txBox="1">
            <a:spLocks/>
          </p:cNvSpPr>
          <p:nvPr/>
        </p:nvSpPr>
        <p:spPr>
          <a:xfrm>
            <a:off x="571501" y="419978"/>
            <a:ext cx="11125199"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a:t>Meeting work requirement</a:t>
            </a:r>
          </a:p>
        </p:txBody>
      </p:sp>
      <p:graphicFrame>
        <p:nvGraphicFramePr>
          <p:cNvPr id="6" name="Diagram 5">
            <a:extLst>
              <a:ext uri="{FF2B5EF4-FFF2-40B4-BE49-F238E27FC236}">
                <a16:creationId xmlns:a16="http://schemas.microsoft.com/office/drawing/2014/main" id="{74D92BAA-8BFC-FB2A-2B04-4A9159739A88}"/>
              </a:ext>
            </a:extLst>
          </p:cNvPr>
          <p:cNvGraphicFramePr/>
          <p:nvPr/>
        </p:nvGraphicFramePr>
        <p:xfrm>
          <a:off x="571502" y="1839074"/>
          <a:ext cx="4688867" cy="3766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Arrow: Right 13">
            <a:extLst>
              <a:ext uri="{FF2B5EF4-FFF2-40B4-BE49-F238E27FC236}">
                <a16:creationId xmlns:a16="http://schemas.microsoft.com/office/drawing/2014/main" id="{E8D2646A-B877-34B3-D35E-F7A2FFBFA372}"/>
              </a:ext>
            </a:extLst>
          </p:cNvPr>
          <p:cNvSpPr/>
          <p:nvPr/>
        </p:nvSpPr>
        <p:spPr>
          <a:xfrm>
            <a:off x="3821986" y="3446149"/>
            <a:ext cx="842481" cy="262822"/>
          </a:xfrm>
          <a:prstGeom prst="rightArrow">
            <a:avLst/>
          </a:prstGeom>
          <a:solidFill>
            <a:srgbClr val="2E45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674A7103-A130-4C8C-C568-249CE81E9A54}"/>
              </a:ext>
            </a:extLst>
          </p:cNvPr>
          <p:cNvSpPr/>
          <p:nvPr/>
        </p:nvSpPr>
        <p:spPr>
          <a:xfrm>
            <a:off x="4974336" y="1051560"/>
            <a:ext cx="6722364" cy="4206554"/>
          </a:xfrm>
          <a:prstGeom prst="roundRect">
            <a:avLst/>
          </a:prstGeom>
          <a:solidFill>
            <a:srgbClr val="2E459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1600" b="1" dirty="0"/>
              <a:t>Any Volunteer Opportunity</a:t>
            </a:r>
          </a:p>
          <a:p>
            <a:pPr lvl="0"/>
            <a:endParaRPr lang="en-US" sz="1600" dirty="0"/>
          </a:p>
          <a:p>
            <a:pPr lvl="0"/>
            <a:r>
              <a:rPr lang="en-US" sz="1600" dirty="0"/>
              <a:t>IDHS is developing systems to make it easier for people to find and track activity with volunteer activities</a:t>
            </a:r>
          </a:p>
          <a:p>
            <a:pPr marL="285750" lvl="0" indent="-285750">
              <a:buFont typeface="Arial" panose="020B0604020202020204" pitchFamily="34" charset="0"/>
              <a:buChar char="•"/>
            </a:pPr>
            <a:r>
              <a:rPr lang="en-US" sz="1600" dirty="0"/>
              <a:t>https://www.dhs.state.il.us/page.aspx?item=177800</a:t>
            </a:r>
          </a:p>
          <a:p>
            <a:pPr lvl="0"/>
            <a:endParaRPr lang="en-US" sz="1600" dirty="0"/>
          </a:p>
          <a:p>
            <a:pPr lvl="0"/>
            <a:r>
              <a:rPr lang="en-US" sz="1600" b="1" dirty="0"/>
              <a:t>Proving compliance:</a:t>
            </a:r>
          </a:p>
          <a:p>
            <a:pPr marL="742950" lvl="1" indent="-285750">
              <a:buFont typeface="Arial" panose="020B0604020202020204" pitchFamily="34" charset="0"/>
              <a:buChar char="•"/>
            </a:pPr>
            <a:r>
              <a:rPr lang="en-US" sz="1600" dirty="0"/>
              <a:t>Anything that shows the number of hours you volunteered: e.g. letter from volunteer organization</a:t>
            </a:r>
          </a:p>
          <a:p>
            <a:pPr marL="742950" lvl="1" indent="-285750">
              <a:buFont typeface="Arial" panose="020B0604020202020204" pitchFamily="34" charset="0"/>
              <a:buChar char="•"/>
            </a:pPr>
            <a:r>
              <a:rPr lang="en-US" sz="1600" dirty="0"/>
              <a:t>Optional </a:t>
            </a:r>
            <a:r>
              <a:rPr lang="en-US" sz="1600" dirty="0">
                <a:solidFill>
                  <a:srgbClr val="FFFFFF"/>
                </a:solidFill>
              </a:rPr>
              <a:t>Volunteer Hours form: </a:t>
            </a:r>
            <a:r>
              <a:rPr lang="en-US" sz="1600" dirty="0">
                <a:solidFill>
                  <a:schemeClr val="bg1"/>
                </a:solidFill>
                <a:hlinkClick r:id="rId8">
                  <a:extLst>
                    <a:ext uri="{A12FA001-AC4F-418D-AE19-62706E023703}">
                      <ahyp:hlinkClr xmlns:ahyp="http://schemas.microsoft.com/office/drawing/2018/hyperlinkcolor" val="tx"/>
                    </a:ext>
                  </a:extLst>
                </a:hlinkClick>
              </a:rPr>
              <a:t>https://www.dhs.state.il.us/onenetlibrary/12/documents/Forms/442610-202406_IES4-STA_RE.pdf</a:t>
            </a:r>
            <a:endParaRPr lang="en-US" sz="1600" dirty="0">
              <a:solidFill>
                <a:schemeClr val="bg1"/>
              </a:solidFill>
            </a:endParaRPr>
          </a:p>
          <a:p>
            <a:pPr lvl="0"/>
            <a:r>
              <a:rPr lang="en-US" sz="1600" b="1" dirty="0">
                <a:solidFill>
                  <a:schemeClr val="bg1"/>
                </a:solidFill>
              </a:rPr>
              <a:t>Tips: </a:t>
            </a:r>
          </a:p>
          <a:p>
            <a:pPr lvl="0"/>
            <a:r>
              <a:rPr lang="en-US" sz="1600" dirty="0"/>
              <a:t>Keep copies!</a:t>
            </a:r>
          </a:p>
        </p:txBody>
      </p:sp>
    </p:spTree>
    <p:extLst>
      <p:ext uri="{BB962C8B-B14F-4D97-AF65-F5344CB8AC3E}">
        <p14:creationId xmlns:p14="http://schemas.microsoft.com/office/powerpoint/2010/main" val="1064492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630FC-1ED3-8D17-D399-1496DCA43EA1}"/>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E34DC446-97BB-3083-56CD-3EAFF6C7E72A}"/>
              </a:ext>
            </a:extLst>
          </p:cNvPr>
          <p:cNvSpPr txBox="1">
            <a:spLocks/>
          </p:cNvSpPr>
          <p:nvPr/>
        </p:nvSpPr>
        <p:spPr>
          <a:xfrm>
            <a:off x="571501" y="419978"/>
            <a:ext cx="11125199"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a:t>Meeting work requirement</a:t>
            </a:r>
          </a:p>
        </p:txBody>
      </p:sp>
      <p:graphicFrame>
        <p:nvGraphicFramePr>
          <p:cNvPr id="6" name="Diagram 5">
            <a:extLst>
              <a:ext uri="{FF2B5EF4-FFF2-40B4-BE49-F238E27FC236}">
                <a16:creationId xmlns:a16="http://schemas.microsoft.com/office/drawing/2014/main" id="{FC1B47E2-F63C-EB55-6AB0-423FB51D1B24}"/>
              </a:ext>
            </a:extLst>
          </p:cNvPr>
          <p:cNvGraphicFramePr/>
          <p:nvPr/>
        </p:nvGraphicFramePr>
        <p:xfrm>
          <a:off x="571502" y="1839074"/>
          <a:ext cx="4688867" cy="3766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Arrow: Right 13">
            <a:extLst>
              <a:ext uri="{FF2B5EF4-FFF2-40B4-BE49-F238E27FC236}">
                <a16:creationId xmlns:a16="http://schemas.microsoft.com/office/drawing/2014/main" id="{3950260A-4D6A-BEE2-6435-471DD65A0953}"/>
              </a:ext>
            </a:extLst>
          </p:cNvPr>
          <p:cNvSpPr/>
          <p:nvPr/>
        </p:nvSpPr>
        <p:spPr>
          <a:xfrm>
            <a:off x="3821986" y="3446149"/>
            <a:ext cx="842481" cy="262822"/>
          </a:xfrm>
          <a:prstGeom prst="rightArrow">
            <a:avLst/>
          </a:prstGeom>
          <a:solidFill>
            <a:srgbClr val="2E45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BA73599-1FFF-AE91-8FAD-111378060211}"/>
              </a:ext>
            </a:extLst>
          </p:cNvPr>
          <p:cNvPicPr>
            <a:picLocks noChangeAspect="1"/>
          </p:cNvPicPr>
          <p:nvPr/>
        </p:nvPicPr>
        <p:blipFill>
          <a:blip r:embed="rId8"/>
          <a:stretch>
            <a:fillRect/>
          </a:stretch>
        </p:blipFill>
        <p:spPr>
          <a:xfrm>
            <a:off x="4915812" y="2005715"/>
            <a:ext cx="6931631" cy="3143689"/>
          </a:xfrm>
          <a:prstGeom prst="rect">
            <a:avLst/>
          </a:prstGeom>
          <a:ln w="76200">
            <a:solidFill>
              <a:schemeClr val="tx1">
                <a:lumMod val="90000"/>
                <a:lumOff val="10000"/>
              </a:schemeClr>
            </a:solidFill>
          </a:ln>
        </p:spPr>
      </p:pic>
    </p:spTree>
    <p:extLst>
      <p:ext uri="{BB962C8B-B14F-4D97-AF65-F5344CB8AC3E}">
        <p14:creationId xmlns:p14="http://schemas.microsoft.com/office/powerpoint/2010/main" val="3423039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C773E-2676-C374-9044-B74A4757DED1}"/>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1E8047A2-CC27-4D8C-3F1F-85C15FACA975}"/>
              </a:ext>
            </a:extLst>
          </p:cNvPr>
          <p:cNvSpPr txBox="1">
            <a:spLocks/>
          </p:cNvSpPr>
          <p:nvPr/>
        </p:nvSpPr>
        <p:spPr>
          <a:xfrm>
            <a:off x="571501" y="419978"/>
            <a:ext cx="11125199"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a:t>Meeting work requirement</a:t>
            </a:r>
          </a:p>
        </p:txBody>
      </p:sp>
      <p:sp>
        <p:nvSpPr>
          <p:cNvPr id="9" name="TextBox 8">
            <a:extLst>
              <a:ext uri="{FF2B5EF4-FFF2-40B4-BE49-F238E27FC236}">
                <a16:creationId xmlns:a16="http://schemas.microsoft.com/office/drawing/2014/main" id="{3627DF50-A28E-09E4-93DC-C41B61D8B4DE}"/>
              </a:ext>
            </a:extLst>
          </p:cNvPr>
          <p:cNvSpPr txBox="1"/>
          <p:nvPr/>
        </p:nvSpPr>
        <p:spPr>
          <a:xfrm>
            <a:off x="673800" y="1252817"/>
            <a:ext cx="11022900" cy="707886"/>
          </a:xfrm>
          <a:prstGeom prst="rect">
            <a:avLst/>
          </a:prstGeom>
          <a:noFill/>
        </p:spPr>
        <p:txBody>
          <a:bodyPr wrap="square">
            <a:spAutoFit/>
          </a:bodyPr>
          <a:lstStyle/>
          <a:p>
            <a:r>
              <a:rPr lang="en-US" sz="2000" dirty="0">
                <a:solidFill>
                  <a:srgbClr val="000000"/>
                </a:solidFill>
              </a:rPr>
              <a:t>Those subject to the Work Requirement must engage in Work Activity an average of 80 hours/month:</a:t>
            </a:r>
          </a:p>
          <a:p>
            <a:endParaRPr lang="en-US" sz="2000" dirty="0">
              <a:solidFill>
                <a:srgbClr val="000000"/>
              </a:solidFill>
            </a:endParaRPr>
          </a:p>
        </p:txBody>
      </p:sp>
      <p:graphicFrame>
        <p:nvGraphicFramePr>
          <p:cNvPr id="6" name="Diagram 5">
            <a:extLst>
              <a:ext uri="{FF2B5EF4-FFF2-40B4-BE49-F238E27FC236}">
                <a16:creationId xmlns:a16="http://schemas.microsoft.com/office/drawing/2014/main" id="{11C10DEC-E9E1-F203-42BA-F81A85ED3A11}"/>
              </a:ext>
            </a:extLst>
          </p:cNvPr>
          <p:cNvGraphicFramePr/>
          <p:nvPr/>
        </p:nvGraphicFramePr>
        <p:xfrm>
          <a:off x="571502" y="1839074"/>
          <a:ext cx="4688867" cy="3766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Arrow: Right 13">
            <a:extLst>
              <a:ext uri="{FF2B5EF4-FFF2-40B4-BE49-F238E27FC236}">
                <a16:creationId xmlns:a16="http://schemas.microsoft.com/office/drawing/2014/main" id="{86D79B4B-3C71-8969-E751-2D2DD0ABE353}"/>
              </a:ext>
            </a:extLst>
          </p:cNvPr>
          <p:cNvSpPr/>
          <p:nvPr/>
        </p:nvSpPr>
        <p:spPr>
          <a:xfrm>
            <a:off x="3821986" y="4745339"/>
            <a:ext cx="842481" cy="262822"/>
          </a:xfrm>
          <a:prstGeom prst="rightArrow">
            <a:avLst/>
          </a:prstGeom>
          <a:solidFill>
            <a:srgbClr val="9597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2F70AC90-225A-F184-8721-5AE09FE11279}"/>
              </a:ext>
            </a:extLst>
          </p:cNvPr>
          <p:cNvSpPr/>
          <p:nvPr/>
        </p:nvSpPr>
        <p:spPr>
          <a:xfrm>
            <a:off x="4664467" y="1737360"/>
            <a:ext cx="7032233" cy="3948065"/>
          </a:xfrm>
          <a:prstGeom prst="roundRect">
            <a:avLst/>
          </a:prstGeom>
          <a:solidFill>
            <a:srgbClr val="9597A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1500" b="1" dirty="0">
                <a:solidFill>
                  <a:srgbClr val="181717"/>
                </a:solidFill>
              </a:rPr>
              <a:t>Includes Education and Training.</a:t>
            </a:r>
          </a:p>
          <a:p>
            <a:pPr lvl="0"/>
            <a:endParaRPr lang="en-US" sz="1500" b="1" dirty="0">
              <a:solidFill>
                <a:srgbClr val="181717"/>
              </a:solidFill>
            </a:endParaRPr>
          </a:p>
          <a:p>
            <a:pPr lvl="0"/>
            <a:r>
              <a:rPr lang="en-US" sz="1500" dirty="0">
                <a:solidFill>
                  <a:srgbClr val="181717"/>
                </a:solidFill>
              </a:rPr>
              <a:t>Training must be through an IDHS approved “Qualified Work Program”</a:t>
            </a:r>
          </a:p>
          <a:p>
            <a:pPr marL="742950" lvl="1" indent="-285750">
              <a:buFont typeface="Arial" panose="020B0604020202020204" pitchFamily="34" charset="0"/>
              <a:buChar char="•"/>
            </a:pPr>
            <a:r>
              <a:rPr lang="en-US" sz="1500" dirty="0">
                <a:solidFill>
                  <a:srgbClr val="181717"/>
                </a:solidFill>
              </a:rPr>
              <a:t>https://www.dhs.state.il.us/page.aspx?item=177800</a:t>
            </a:r>
          </a:p>
          <a:p>
            <a:pPr marL="1200150" lvl="2" indent="-285750">
              <a:buFont typeface="Arial" panose="020B0604020202020204" pitchFamily="34" charset="0"/>
              <a:buChar char="•"/>
            </a:pPr>
            <a:r>
              <a:rPr lang="en-US" sz="1500" dirty="0">
                <a:solidFill>
                  <a:srgbClr val="181717"/>
                </a:solidFill>
              </a:rPr>
              <a:t>NEW! </a:t>
            </a:r>
            <a:r>
              <a:rPr lang="en-US" sz="1500" dirty="0">
                <a:solidFill>
                  <a:srgbClr val="181717"/>
                </a:solidFill>
                <a:hlinkClick r:id="rId8">
                  <a:extLst>
                    <a:ext uri="{A12FA001-AC4F-418D-AE19-62706E023703}">
                      <ahyp:hlinkClr xmlns:ahyp="http://schemas.microsoft.com/office/drawing/2018/hyperlinkcolor" val="tx"/>
                    </a:ext>
                  </a:extLst>
                </a:hlinkClick>
              </a:rPr>
              <a:t>https://jobreadyil.com/</a:t>
            </a:r>
            <a:r>
              <a:rPr lang="en-US" sz="1500" dirty="0">
                <a:solidFill>
                  <a:srgbClr val="181717"/>
                </a:solidFill>
              </a:rPr>
              <a:t> - online training</a:t>
            </a:r>
          </a:p>
          <a:p>
            <a:pPr marL="742950" lvl="1" indent="-285750">
              <a:buFont typeface="Arial" panose="020B0604020202020204" pitchFamily="34" charset="0"/>
              <a:buChar char="•"/>
            </a:pPr>
            <a:r>
              <a:rPr lang="en-US" sz="1500" dirty="0">
                <a:solidFill>
                  <a:srgbClr val="181717"/>
                </a:solidFill>
              </a:rPr>
              <a:t>Ask local IDHS office for in-person options</a:t>
            </a:r>
          </a:p>
          <a:p>
            <a:pPr marL="742950" lvl="1" indent="-285750">
              <a:buFont typeface="Arial" panose="020B0604020202020204" pitchFamily="34" charset="0"/>
              <a:buChar char="•"/>
            </a:pPr>
            <a:endParaRPr lang="en-US" sz="1500" dirty="0">
              <a:solidFill>
                <a:srgbClr val="181717"/>
              </a:solidFill>
            </a:endParaRPr>
          </a:p>
          <a:p>
            <a:pPr marL="0" lvl="1"/>
            <a:r>
              <a:rPr lang="en-US" sz="1500" dirty="0">
                <a:solidFill>
                  <a:srgbClr val="181717"/>
                </a:solidFill>
              </a:rPr>
              <a:t>Education:</a:t>
            </a:r>
          </a:p>
          <a:p>
            <a:pPr marL="742950" lvl="2" indent="-285750">
              <a:buFont typeface="Arial" panose="020B0604020202020204" pitchFamily="34" charset="0"/>
              <a:buChar char="•"/>
            </a:pPr>
            <a:r>
              <a:rPr lang="en-US" sz="1500" dirty="0">
                <a:solidFill>
                  <a:srgbClr val="181717"/>
                </a:solidFill>
              </a:rPr>
              <a:t>Adult Education programs</a:t>
            </a:r>
          </a:p>
          <a:p>
            <a:pPr marL="742950" lvl="2" indent="-285750">
              <a:buFont typeface="Arial" panose="020B0604020202020204" pitchFamily="34" charset="0"/>
              <a:buChar char="•"/>
            </a:pPr>
            <a:r>
              <a:rPr lang="en-US" sz="1500" dirty="0">
                <a:solidFill>
                  <a:srgbClr val="181717"/>
                </a:solidFill>
              </a:rPr>
              <a:t>Trade schools</a:t>
            </a:r>
          </a:p>
          <a:p>
            <a:pPr marL="742950" lvl="2" indent="-285750">
              <a:buFont typeface="Arial" panose="020B0604020202020204" pitchFamily="34" charset="0"/>
              <a:buChar char="•"/>
            </a:pPr>
            <a:r>
              <a:rPr lang="en-US" sz="1500" dirty="0">
                <a:solidFill>
                  <a:srgbClr val="181717"/>
                </a:solidFill>
              </a:rPr>
              <a:t>Continuing education</a:t>
            </a:r>
          </a:p>
          <a:p>
            <a:pPr marL="742950" lvl="2" indent="-285750">
              <a:buFont typeface="Arial" panose="020B0604020202020204" pitchFamily="34" charset="0"/>
              <a:buChar char="•"/>
            </a:pPr>
            <a:r>
              <a:rPr lang="en-US" sz="1500" dirty="0">
                <a:solidFill>
                  <a:srgbClr val="181717"/>
                </a:solidFill>
              </a:rPr>
              <a:t>Traditional College (with additional requirements)</a:t>
            </a:r>
          </a:p>
          <a:p>
            <a:pPr lvl="1"/>
            <a:endParaRPr lang="en-US" sz="1500" b="1" dirty="0">
              <a:solidFill>
                <a:srgbClr val="181717"/>
              </a:solidFill>
            </a:endParaRPr>
          </a:p>
          <a:p>
            <a:pPr marL="0" lvl="1"/>
            <a:r>
              <a:rPr lang="en-US" sz="1500" b="1" dirty="0">
                <a:solidFill>
                  <a:srgbClr val="181717"/>
                </a:solidFill>
              </a:rPr>
              <a:t>Proving compliance:</a:t>
            </a:r>
          </a:p>
          <a:p>
            <a:pPr marL="457200" lvl="2" indent="284163">
              <a:buFont typeface="Arial" panose="020B0604020202020204" pitchFamily="34" charset="0"/>
              <a:buChar char="•"/>
            </a:pPr>
            <a:r>
              <a:rPr lang="en-US" sz="1500" dirty="0">
                <a:solidFill>
                  <a:srgbClr val="181717"/>
                </a:solidFill>
              </a:rPr>
              <a:t>Check with E&amp;T Provider; Involvement might be reported directly to IDHS</a:t>
            </a:r>
          </a:p>
        </p:txBody>
      </p:sp>
    </p:spTree>
    <p:extLst>
      <p:ext uri="{BB962C8B-B14F-4D97-AF65-F5344CB8AC3E}">
        <p14:creationId xmlns:p14="http://schemas.microsoft.com/office/powerpoint/2010/main" val="3949414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DE443-995F-03AD-1DFD-AA6E2CB823B2}"/>
            </a:ext>
          </a:extLst>
        </p:cNvPr>
        <p:cNvGrpSpPr/>
        <p:nvPr/>
      </p:nvGrpSpPr>
      <p:grpSpPr>
        <a:xfrm>
          <a:off x="0" y="0"/>
          <a:ext cx="0" cy="0"/>
          <a:chOff x="0" y="0"/>
          <a:chExt cx="0" cy="0"/>
        </a:xfrm>
      </p:grpSpPr>
      <p:sp>
        <p:nvSpPr>
          <p:cNvPr id="11" name="Rectangle 3">
            <a:extLst>
              <a:ext uri="{FF2B5EF4-FFF2-40B4-BE49-F238E27FC236}">
                <a16:creationId xmlns:a16="http://schemas.microsoft.com/office/drawing/2014/main" id="{CD01D8E5-EEFD-8B15-BCAE-A2686FCA3FCB}"/>
              </a:ext>
            </a:extLst>
          </p:cNvPr>
          <p:cNvSpPr>
            <a:spLocks noChangeArrowheads="1"/>
          </p:cNvSpPr>
          <p:nvPr/>
        </p:nvSpPr>
        <p:spPr bwMode="auto">
          <a:xfrm>
            <a:off x="0" y="9975"/>
            <a:ext cx="65" cy="4372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8" name="Picture 4" descr="new text">
            <a:extLst>
              <a:ext uri="{FF2B5EF4-FFF2-40B4-BE49-F238E27FC236}">
                <a16:creationId xmlns:a16="http://schemas.microsoft.com/office/drawing/2014/main" id="{948FC932-ED17-C571-FFCF-CDD4C8E2B4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0" y="-469900"/>
            <a:ext cx="123825" cy="1238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4246646-BE54-98AE-A2A5-CC6A091831FA}"/>
              </a:ext>
            </a:extLst>
          </p:cNvPr>
          <p:cNvSpPr/>
          <p:nvPr/>
        </p:nvSpPr>
        <p:spPr>
          <a:xfrm>
            <a:off x="495300" y="1052403"/>
            <a:ext cx="11303065" cy="573110"/>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FAQs</a:t>
            </a:r>
          </a:p>
        </p:txBody>
      </p:sp>
      <p:sp>
        <p:nvSpPr>
          <p:cNvPr id="8" name="Title 1">
            <a:extLst>
              <a:ext uri="{FF2B5EF4-FFF2-40B4-BE49-F238E27FC236}">
                <a16:creationId xmlns:a16="http://schemas.microsoft.com/office/drawing/2014/main" id="{E30540B6-5A86-7792-C8AB-4E8063015A31}"/>
              </a:ext>
            </a:extLst>
          </p:cNvPr>
          <p:cNvSpPr txBox="1">
            <a:spLocks/>
          </p:cNvSpPr>
          <p:nvPr/>
        </p:nvSpPr>
        <p:spPr>
          <a:xfrm>
            <a:off x="571501" y="419978"/>
            <a:ext cx="11125199"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a:t>MEETING THE WORK REQUIREMENT</a:t>
            </a:r>
          </a:p>
        </p:txBody>
      </p:sp>
      <p:sp>
        <p:nvSpPr>
          <p:cNvPr id="3" name="TextBox 2">
            <a:extLst>
              <a:ext uri="{FF2B5EF4-FFF2-40B4-BE49-F238E27FC236}">
                <a16:creationId xmlns:a16="http://schemas.microsoft.com/office/drawing/2014/main" id="{78F73C55-374E-4BF2-E7AE-3D06E22841B7}"/>
              </a:ext>
            </a:extLst>
          </p:cNvPr>
          <p:cNvSpPr txBox="1"/>
          <p:nvPr/>
        </p:nvSpPr>
        <p:spPr>
          <a:xfrm>
            <a:off x="5878068" y="3747105"/>
            <a:ext cx="4590288" cy="1708160"/>
          </a:xfrm>
          <a:prstGeom prst="rect">
            <a:avLst/>
          </a:prstGeom>
          <a:noFill/>
          <a:ln w="57150">
            <a:solidFill>
              <a:schemeClr val="bg1"/>
            </a:solidFill>
          </a:ln>
        </p:spPr>
        <p:txBody>
          <a:bodyPr wrap="square" rtlCol="0">
            <a:spAutoFit/>
          </a:bodyPr>
          <a:lstStyle/>
          <a:p>
            <a:r>
              <a:rPr lang="en-US" sz="1500" b="1" dirty="0"/>
              <a:t>Good Cause</a:t>
            </a:r>
            <a:r>
              <a:rPr lang="en-US" sz="1500" dirty="0"/>
              <a:t>: circumstances beyond your control, e.g.:</a:t>
            </a:r>
          </a:p>
          <a:p>
            <a:pPr marL="285750" indent="-285750">
              <a:buFont typeface="Arial" panose="020B0604020202020204" pitchFamily="34" charset="0"/>
              <a:buChar char="•"/>
            </a:pPr>
            <a:r>
              <a:rPr lang="en-US" sz="1500" dirty="0"/>
              <a:t>Your illness</a:t>
            </a:r>
          </a:p>
          <a:p>
            <a:pPr marL="285750" indent="-285750">
              <a:buFont typeface="Arial" panose="020B0604020202020204" pitchFamily="34" charset="0"/>
              <a:buChar char="•"/>
            </a:pPr>
            <a:r>
              <a:rPr lang="en-US" sz="1500" dirty="0"/>
              <a:t>Family member illness</a:t>
            </a:r>
          </a:p>
          <a:p>
            <a:pPr marL="285750" indent="-285750">
              <a:buFont typeface="Arial" panose="020B0604020202020204" pitchFamily="34" charset="0"/>
              <a:buChar char="•"/>
            </a:pPr>
            <a:r>
              <a:rPr lang="en-US" sz="1500" dirty="0"/>
              <a:t>Lack of transportation</a:t>
            </a:r>
          </a:p>
          <a:p>
            <a:pPr marL="285750" indent="-285750">
              <a:buFont typeface="Arial" panose="020B0604020202020204" pitchFamily="34" charset="0"/>
              <a:buChar char="•"/>
            </a:pPr>
            <a:r>
              <a:rPr lang="en-US" sz="1500" dirty="0"/>
              <a:t>Unexpected reduction in hours, that was not requested by the customer</a:t>
            </a:r>
          </a:p>
          <a:p>
            <a:pPr marL="285750" indent="-285750">
              <a:buFont typeface="Arial" panose="020B0604020202020204" pitchFamily="34" charset="0"/>
              <a:buChar char="•"/>
            </a:pPr>
            <a:r>
              <a:rPr lang="en-US" sz="1500" dirty="0"/>
              <a:t>Family emergency</a:t>
            </a:r>
          </a:p>
        </p:txBody>
      </p:sp>
      <p:pic>
        <p:nvPicPr>
          <p:cNvPr id="4" name="Picture 3">
            <a:extLst>
              <a:ext uri="{FF2B5EF4-FFF2-40B4-BE49-F238E27FC236}">
                <a16:creationId xmlns:a16="http://schemas.microsoft.com/office/drawing/2014/main" id="{9448AD3D-57CD-3BD6-C3C2-5B8192199187}"/>
              </a:ext>
            </a:extLst>
          </p:cNvPr>
          <p:cNvPicPr>
            <a:picLocks noChangeAspect="1"/>
          </p:cNvPicPr>
          <p:nvPr/>
        </p:nvPicPr>
        <p:blipFill>
          <a:blip r:embed="rId4"/>
          <a:stretch>
            <a:fillRect/>
          </a:stretch>
        </p:blipFill>
        <p:spPr>
          <a:xfrm>
            <a:off x="821340" y="1702112"/>
            <a:ext cx="3713277" cy="4089986"/>
          </a:xfrm>
          <a:prstGeom prst="rect">
            <a:avLst/>
          </a:prstGeom>
        </p:spPr>
      </p:pic>
      <p:pic>
        <p:nvPicPr>
          <p:cNvPr id="7" name="Picture 6">
            <a:extLst>
              <a:ext uri="{FF2B5EF4-FFF2-40B4-BE49-F238E27FC236}">
                <a16:creationId xmlns:a16="http://schemas.microsoft.com/office/drawing/2014/main" id="{7BF02658-6B8F-C51A-0C5D-0B58524BD058}"/>
              </a:ext>
            </a:extLst>
          </p:cNvPr>
          <p:cNvPicPr>
            <a:picLocks noChangeAspect="1"/>
          </p:cNvPicPr>
          <p:nvPr/>
        </p:nvPicPr>
        <p:blipFill>
          <a:blip r:embed="rId5"/>
          <a:stretch>
            <a:fillRect/>
          </a:stretch>
        </p:blipFill>
        <p:spPr>
          <a:xfrm>
            <a:off x="4788251" y="1751241"/>
            <a:ext cx="6617515" cy="3991728"/>
          </a:xfrm>
          <a:prstGeom prst="rect">
            <a:avLst/>
          </a:prstGeom>
        </p:spPr>
      </p:pic>
    </p:spTree>
    <p:extLst>
      <p:ext uri="{BB962C8B-B14F-4D97-AF65-F5344CB8AC3E}">
        <p14:creationId xmlns:p14="http://schemas.microsoft.com/office/powerpoint/2010/main" val="349602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99F2D-7A85-A487-ACAA-406A2C4862AD}"/>
            </a:ext>
          </a:extLst>
        </p:cNvPr>
        <p:cNvGrpSpPr/>
        <p:nvPr/>
      </p:nvGrpSpPr>
      <p:grpSpPr>
        <a:xfrm>
          <a:off x="0" y="0"/>
          <a:ext cx="0" cy="0"/>
          <a:chOff x="0" y="0"/>
          <a:chExt cx="0" cy="0"/>
        </a:xfrm>
      </p:grpSpPr>
      <p:sp>
        <p:nvSpPr>
          <p:cNvPr id="11" name="Rectangle 3">
            <a:extLst>
              <a:ext uri="{FF2B5EF4-FFF2-40B4-BE49-F238E27FC236}">
                <a16:creationId xmlns:a16="http://schemas.microsoft.com/office/drawing/2014/main" id="{48157015-8B37-ADFA-AA5C-5DCE56FA4C49}"/>
              </a:ext>
            </a:extLst>
          </p:cNvPr>
          <p:cNvSpPr>
            <a:spLocks noChangeArrowheads="1"/>
          </p:cNvSpPr>
          <p:nvPr/>
        </p:nvSpPr>
        <p:spPr bwMode="auto">
          <a:xfrm>
            <a:off x="0" y="9975"/>
            <a:ext cx="65" cy="4372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8" name="Picture 4" descr="new text">
            <a:extLst>
              <a:ext uri="{FF2B5EF4-FFF2-40B4-BE49-F238E27FC236}">
                <a16:creationId xmlns:a16="http://schemas.microsoft.com/office/drawing/2014/main" id="{1942C8A8-D3ED-6582-08F5-4B17F79241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0" y="-469900"/>
            <a:ext cx="123825" cy="1238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4ABF269-8F4D-E759-9E67-0DF12A4A06CA}"/>
              </a:ext>
            </a:extLst>
          </p:cNvPr>
          <p:cNvSpPr/>
          <p:nvPr/>
        </p:nvSpPr>
        <p:spPr>
          <a:xfrm>
            <a:off x="495300" y="1052403"/>
            <a:ext cx="11303065" cy="573110"/>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FAQs</a:t>
            </a:r>
          </a:p>
        </p:txBody>
      </p:sp>
      <p:sp>
        <p:nvSpPr>
          <p:cNvPr id="8" name="Title 1">
            <a:extLst>
              <a:ext uri="{FF2B5EF4-FFF2-40B4-BE49-F238E27FC236}">
                <a16:creationId xmlns:a16="http://schemas.microsoft.com/office/drawing/2014/main" id="{21A9E659-2EEC-E1D0-43E4-3AC39FB6D1B8}"/>
              </a:ext>
            </a:extLst>
          </p:cNvPr>
          <p:cNvSpPr txBox="1">
            <a:spLocks/>
          </p:cNvSpPr>
          <p:nvPr/>
        </p:nvSpPr>
        <p:spPr>
          <a:xfrm>
            <a:off x="571501" y="419978"/>
            <a:ext cx="11125199"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a:t>MEETING THE WORK REQUIREMENT</a:t>
            </a:r>
          </a:p>
        </p:txBody>
      </p:sp>
      <p:pic>
        <p:nvPicPr>
          <p:cNvPr id="3" name="Picture 2">
            <a:extLst>
              <a:ext uri="{FF2B5EF4-FFF2-40B4-BE49-F238E27FC236}">
                <a16:creationId xmlns:a16="http://schemas.microsoft.com/office/drawing/2014/main" id="{BA46696D-97D1-BF6F-51BA-96C423737C3D}"/>
              </a:ext>
            </a:extLst>
          </p:cNvPr>
          <p:cNvPicPr>
            <a:picLocks noChangeAspect="1"/>
          </p:cNvPicPr>
          <p:nvPr/>
        </p:nvPicPr>
        <p:blipFill>
          <a:blip r:embed="rId4"/>
          <a:stretch>
            <a:fillRect/>
          </a:stretch>
        </p:blipFill>
        <p:spPr>
          <a:xfrm>
            <a:off x="599493" y="1793802"/>
            <a:ext cx="5496507" cy="3762172"/>
          </a:xfrm>
          <a:prstGeom prst="rect">
            <a:avLst/>
          </a:prstGeom>
        </p:spPr>
      </p:pic>
      <p:pic>
        <p:nvPicPr>
          <p:cNvPr id="6" name="Picture 5">
            <a:extLst>
              <a:ext uri="{FF2B5EF4-FFF2-40B4-BE49-F238E27FC236}">
                <a16:creationId xmlns:a16="http://schemas.microsoft.com/office/drawing/2014/main" id="{1BA3E8F1-20E0-4DE9-8828-92594645012F}"/>
              </a:ext>
            </a:extLst>
          </p:cNvPr>
          <p:cNvPicPr>
            <a:picLocks noChangeAspect="1"/>
          </p:cNvPicPr>
          <p:nvPr/>
        </p:nvPicPr>
        <p:blipFill>
          <a:blip r:embed="rId5"/>
          <a:stretch>
            <a:fillRect/>
          </a:stretch>
        </p:blipFill>
        <p:spPr>
          <a:xfrm>
            <a:off x="6301930" y="1793802"/>
            <a:ext cx="5394770" cy="3794851"/>
          </a:xfrm>
          <a:prstGeom prst="rect">
            <a:avLst/>
          </a:prstGeom>
        </p:spPr>
      </p:pic>
    </p:spTree>
    <p:extLst>
      <p:ext uri="{BB962C8B-B14F-4D97-AF65-F5344CB8AC3E}">
        <p14:creationId xmlns:p14="http://schemas.microsoft.com/office/powerpoint/2010/main" val="320514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2ABC4B8-C3D5-6D52-97D9-03E980B21EE4}"/>
              </a:ext>
            </a:extLst>
          </p:cNvPr>
          <p:cNvSpPr/>
          <p:nvPr/>
        </p:nvSpPr>
        <p:spPr>
          <a:xfrm>
            <a:off x="778212" y="1118781"/>
            <a:ext cx="7051995" cy="4562172"/>
          </a:xfrm>
          <a:prstGeom prst="rect">
            <a:avLst/>
          </a:prstGeom>
          <a:noFill/>
          <a:ln w="57150">
            <a:solidFill>
              <a:srgbClr val="001E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55396" y="754589"/>
            <a:ext cx="9342748" cy="728384"/>
          </a:xfrm>
          <a:solidFill>
            <a:schemeClr val="tx1"/>
          </a:solidFill>
        </p:spPr>
        <p:txBody>
          <a:bodyPr/>
          <a:lstStyle/>
          <a:p>
            <a:r>
              <a:rPr lang="en-US" dirty="0">
                <a:solidFill>
                  <a:schemeClr val="bg1"/>
                </a:solidFill>
              </a:rPr>
              <a:t>Learning objectives</a:t>
            </a:r>
          </a:p>
        </p:txBody>
      </p:sp>
      <p:sp>
        <p:nvSpPr>
          <p:cNvPr id="3" name="Text Placeholder 2"/>
          <p:cNvSpPr>
            <a:spLocks noGrp="1"/>
          </p:cNvSpPr>
          <p:nvPr>
            <p:ph type="body" sz="quarter" idx="13"/>
          </p:nvPr>
        </p:nvSpPr>
        <p:spPr>
          <a:xfrm>
            <a:off x="954231" y="1633836"/>
            <a:ext cx="6768610" cy="3852564"/>
          </a:xfrm>
        </p:spPr>
        <p:txBody>
          <a:bodyPr>
            <a:noAutofit/>
          </a:bodyPr>
          <a:lstStyle/>
          <a:p>
            <a:r>
              <a:rPr lang="en-US" sz="2400" dirty="0"/>
              <a:t>Updated Info on Exemptions/Exemption Requests</a:t>
            </a:r>
          </a:p>
          <a:p>
            <a:pPr lvl="1"/>
            <a:r>
              <a:rPr lang="en-US" sz="1800" dirty="0"/>
              <a:t>Who is Exempt</a:t>
            </a:r>
          </a:p>
          <a:p>
            <a:pPr lvl="1"/>
            <a:r>
              <a:rPr lang="en-US" sz="1800" dirty="0"/>
              <a:t>Getting exemptions</a:t>
            </a:r>
          </a:p>
          <a:p>
            <a:r>
              <a:rPr lang="en-US" sz="2400" dirty="0"/>
              <a:t>What if I’m not exempt?</a:t>
            </a:r>
          </a:p>
          <a:p>
            <a:pPr lvl="1"/>
            <a:r>
              <a:rPr lang="en-US" sz="1800" dirty="0"/>
              <a:t>Meeting the work requirement</a:t>
            </a:r>
          </a:p>
          <a:p>
            <a:pPr lvl="1"/>
            <a:r>
              <a:rPr lang="en-US" sz="1800" dirty="0"/>
              <a:t>Reporting Requirements</a:t>
            </a:r>
          </a:p>
          <a:p>
            <a:pPr lvl="1"/>
            <a:r>
              <a:rPr lang="en-US" sz="1800" dirty="0"/>
              <a:t>Good Cause for Not Meeting</a:t>
            </a:r>
          </a:p>
          <a:p>
            <a:r>
              <a:rPr lang="en-US" sz="2400" dirty="0"/>
              <a:t>What happens if DHS is stopping or has stopped by benefits?</a:t>
            </a:r>
            <a:endParaRPr lang="en-US" sz="1800" dirty="0"/>
          </a:p>
          <a:p>
            <a:pPr lvl="1"/>
            <a:r>
              <a:rPr lang="en-US" sz="1800" dirty="0"/>
              <a:t>Notices</a:t>
            </a:r>
          </a:p>
          <a:p>
            <a:pPr lvl="1"/>
            <a:r>
              <a:rPr lang="en-US" sz="1800" dirty="0"/>
              <a:t>Options for Reinstatement</a:t>
            </a:r>
            <a:endParaRPr lang="en-US" sz="2000" dirty="0"/>
          </a:p>
        </p:txBody>
      </p:sp>
    </p:spTree>
    <p:extLst>
      <p:ext uri="{BB962C8B-B14F-4D97-AF65-F5344CB8AC3E}">
        <p14:creationId xmlns:p14="http://schemas.microsoft.com/office/powerpoint/2010/main" val="30065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09998-CC93-7EFB-1630-D50DB1A806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D577E5-09BC-D2CC-0891-3609DF024DBD}"/>
              </a:ext>
            </a:extLst>
          </p:cNvPr>
          <p:cNvSpPr>
            <a:spLocks noGrp="1"/>
          </p:cNvSpPr>
          <p:nvPr>
            <p:ph type="title"/>
          </p:nvPr>
        </p:nvSpPr>
        <p:spPr>
          <a:xfrm>
            <a:off x="831850" y="599305"/>
            <a:ext cx="10515600" cy="2852737"/>
          </a:xfrm>
        </p:spPr>
        <p:txBody>
          <a:bodyPr/>
          <a:lstStyle/>
          <a:p>
            <a:r>
              <a:rPr lang="en-US" u="sng" dirty="0"/>
              <a:t>What to do if snap stops</a:t>
            </a:r>
          </a:p>
        </p:txBody>
      </p:sp>
      <p:sp>
        <p:nvSpPr>
          <p:cNvPr id="3" name="Text Placeholder 2">
            <a:extLst>
              <a:ext uri="{FF2B5EF4-FFF2-40B4-BE49-F238E27FC236}">
                <a16:creationId xmlns:a16="http://schemas.microsoft.com/office/drawing/2014/main" id="{394E270C-AF40-B143-8945-08B13089A2F9}"/>
              </a:ext>
            </a:extLst>
          </p:cNvPr>
          <p:cNvSpPr>
            <a:spLocks noGrp="1"/>
          </p:cNvSpPr>
          <p:nvPr>
            <p:ph type="body" idx="1"/>
          </p:nvPr>
        </p:nvSpPr>
        <p:spPr>
          <a:xfrm>
            <a:off x="1042050" y="3471636"/>
            <a:ext cx="10515600" cy="2604953"/>
          </a:xfrm>
        </p:spPr>
        <p:txBody>
          <a:bodyPr>
            <a:normAutofit/>
          </a:bodyPr>
          <a:lstStyle/>
          <a:p>
            <a:r>
              <a:rPr lang="en-US" dirty="0">
                <a:solidFill>
                  <a:srgbClr val="001E61"/>
                </a:solidFill>
              </a:rPr>
              <a:t>There are steps you can take to get the food assistance you need again!</a:t>
            </a:r>
          </a:p>
        </p:txBody>
      </p:sp>
      <p:sp>
        <p:nvSpPr>
          <p:cNvPr id="4" name="Rectangle 3">
            <a:extLst>
              <a:ext uri="{FF2B5EF4-FFF2-40B4-BE49-F238E27FC236}">
                <a16:creationId xmlns:a16="http://schemas.microsoft.com/office/drawing/2014/main" id="{5565837A-C544-CFB2-86F6-DBB9E9BC6825}"/>
              </a:ext>
            </a:extLst>
          </p:cNvPr>
          <p:cNvSpPr/>
          <p:nvPr/>
        </p:nvSpPr>
        <p:spPr>
          <a:xfrm>
            <a:off x="0" y="0"/>
            <a:ext cx="12192000" cy="206510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6116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1CAA0-08CA-7AD9-62E2-F607325665E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31E6CE7-D535-A16A-1B4D-7B8AAD158BD6}"/>
              </a:ext>
            </a:extLst>
          </p:cNvPr>
          <p:cNvSpPr/>
          <p:nvPr/>
        </p:nvSpPr>
        <p:spPr>
          <a:xfrm>
            <a:off x="0" y="0"/>
            <a:ext cx="12192000" cy="5852160"/>
          </a:xfrm>
          <a:prstGeom prst="rect">
            <a:avLst/>
          </a:prstGeom>
          <a:solidFill>
            <a:srgbClr val="E7E8E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Guaranteed Bottom-Line Improvement">
            <a:extLst>
              <a:ext uri="{FF2B5EF4-FFF2-40B4-BE49-F238E27FC236}">
                <a16:creationId xmlns:a16="http://schemas.microsoft.com/office/drawing/2014/main" id="{E44E1BD7-D8EB-F830-341E-C07FC0CA93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5900" y="25401"/>
            <a:ext cx="8128000" cy="3297884"/>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25D051D7-83AB-D56F-5A63-F0AA6DB17545}"/>
              </a:ext>
            </a:extLst>
          </p:cNvPr>
          <p:cNvSpPr>
            <a:spLocks noGrp="1"/>
          </p:cNvSpPr>
          <p:nvPr>
            <p:ph type="body" sz="quarter" idx="13"/>
          </p:nvPr>
        </p:nvSpPr>
        <p:spPr>
          <a:xfrm>
            <a:off x="127000" y="1571705"/>
            <a:ext cx="8422640" cy="3843337"/>
          </a:xfrm>
        </p:spPr>
        <p:txBody>
          <a:bodyPr>
            <a:normAutofit fontScale="92500" lnSpcReduction="10000"/>
          </a:bodyPr>
          <a:lstStyle/>
          <a:p>
            <a:pPr marL="0" indent="0">
              <a:buNone/>
            </a:pPr>
            <a:r>
              <a:rPr lang="en-US" b="1" dirty="0"/>
              <a:t>Want to get SNAP Back?</a:t>
            </a:r>
          </a:p>
          <a:p>
            <a:pPr marL="0" indent="0">
              <a:buNone/>
            </a:pPr>
            <a:endParaRPr lang="en-US" dirty="0"/>
          </a:p>
          <a:p>
            <a:pPr marL="0" indent="0">
              <a:buNone/>
            </a:pPr>
            <a:r>
              <a:rPr lang="en-US" dirty="0"/>
              <a:t>If DHS sends a letter saying your SNAP will stop, or stops your SNAP:</a:t>
            </a:r>
          </a:p>
          <a:p>
            <a:pPr marL="0" indent="0">
              <a:buNone/>
            </a:pPr>
            <a:endParaRPr lang="en-US" dirty="0"/>
          </a:p>
          <a:p>
            <a:pPr marL="0" indent="0">
              <a:buNone/>
            </a:pPr>
            <a:r>
              <a:rPr lang="en-US" dirty="0"/>
              <a:t> - There IS something you can do</a:t>
            </a:r>
          </a:p>
          <a:p>
            <a:pPr marL="0" indent="0">
              <a:buNone/>
            </a:pPr>
            <a:r>
              <a:rPr lang="en-US" dirty="0"/>
              <a:t> - To protect your SNAP, </a:t>
            </a:r>
            <a:r>
              <a:rPr lang="en-US" b="1" dirty="0"/>
              <a:t>you might need to act quickly</a:t>
            </a:r>
          </a:p>
          <a:p>
            <a:pPr marL="0" indent="0">
              <a:buNone/>
            </a:pPr>
            <a:r>
              <a:rPr lang="en-US" dirty="0"/>
              <a:t> - There are several ways to get your SNAP back – whether or not it’s already stopped</a:t>
            </a:r>
          </a:p>
        </p:txBody>
      </p:sp>
    </p:spTree>
    <p:extLst>
      <p:ext uri="{BB962C8B-B14F-4D97-AF65-F5344CB8AC3E}">
        <p14:creationId xmlns:p14="http://schemas.microsoft.com/office/powerpoint/2010/main" val="1059397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2D67A-EC21-A448-91B0-F60076C3B5FC}"/>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CFF4E933-2A4F-E247-F058-7C0E322E5C8E}"/>
              </a:ext>
            </a:extLst>
          </p:cNvPr>
          <p:cNvSpPr txBox="1">
            <a:spLocks/>
          </p:cNvSpPr>
          <p:nvPr/>
        </p:nvSpPr>
        <p:spPr>
          <a:xfrm>
            <a:off x="571501" y="419978"/>
            <a:ext cx="11125199"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a:t>When snap stops</a:t>
            </a:r>
          </a:p>
        </p:txBody>
      </p:sp>
      <p:graphicFrame>
        <p:nvGraphicFramePr>
          <p:cNvPr id="6" name="Diagram 5">
            <a:extLst>
              <a:ext uri="{FF2B5EF4-FFF2-40B4-BE49-F238E27FC236}">
                <a16:creationId xmlns:a16="http://schemas.microsoft.com/office/drawing/2014/main" id="{2F3D1308-1B26-99CC-1E54-295901F6E9B8}"/>
              </a:ext>
            </a:extLst>
          </p:cNvPr>
          <p:cNvGraphicFramePr/>
          <p:nvPr>
            <p:extLst>
              <p:ext uri="{D42A27DB-BD31-4B8C-83A1-F6EECF244321}">
                <p14:modId xmlns:p14="http://schemas.microsoft.com/office/powerpoint/2010/main" val="1055041204"/>
              </p:ext>
            </p:extLst>
          </p:nvPr>
        </p:nvGraphicFramePr>
        <p:xfrm>
          <a:off x="-173736" y="1063921"/>
          <a:ext cx="7624064" cy="45838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7DC8EA31-4D1C-CA54-A101-D940D74E50F3}"/>
              </a:ext>
            </a:extLst>
          </p:cNvPr>
          <p:cNvSpPr txBox="1"/>
          <p:nvPr/>
        </p:nvSpPr>
        <p:spPr>
          <a:xfrm>
            <a:off x="6620256" y="963337"/>
            <a:ext cx="4772560" cy="2246769"/>
          </a:xfrm>
          <a:prstGeom prst="rect">
            <a:avLst/>
          </a:prstGeom>
          <a:noFill/>
        </p:spPr>
        <p:txBody>
          <a:bodyPr wrap="square">
            <a:spAutoFit/>
          </a:bodyPr>
          <a:lstStyle/>
          <a:p>
            <a:r>
              <a:rPr lang="en-US" sz="2000" b="1" dirty="0">
                <a:solidFill>
                  <a:srgbClr val="000000"/>
                </a:solidFill>
              </a:rPr>
              <a:t>You can take one step or all of these steps at the same time. </a:t>
            </a:r>
          </a:p>
          <a:p>
            <a:endParaRPr lang="en-US" sz="2000" dirty="0">
              <a:solidFill>
                <a:srgbClr val="000000"/>
              </a:solidFill>
            </a:endParaRPr>
          </a:p>
          <a:p>
            <a:r>
              <a:rPr lang="en-US" sz="2000" dirty="0">
                <a:solidFill>
                  <a:srgbClr val="000000"/>
                </a:solidFill>
              </a:rPr>
              <a:t>What steps are best for you will depend on your situation. Next slides includes some things to consider.</a:t>
            </a:r>
          </a:p>
          <a:p>
            <a:endParaRPr lang="en-US" sz="2000" dirty="0">
              <a:solidFill>
                <a:srgbClr val="000000"/>
              </a:solidFill>
            </a:endParaRPr>
          </a:p>
        </p:txBody>
      </p:sp>
    </p:spTree>
    <p:extLst>
      <p:ext uri="{BB962C8B-B14F-4D97-AF65-F5344CB8AC3E}">
        <p14:creationId xmlns:p14="http://schemas.microsoft.com/office/powerpoint/2010/main" val="678937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7DE9B-2467-5784-34B0-D9B830FBBA09}"/>
            </a:ext>
          </a:extLst>
        </p:cNvPr>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8546271-4EDD-80D1-0787-A9D828554970}"/>
              </a:ext>
            </a:extLst>
          </p:cNvPr>
          <p:cNvGraphicFramePr/>
          <p:nvPr>
            <p:extLst>
              <p:ext uri="{D42A27DB-BD31-4B8C-83A1-F6EECF244321}">
                <p14:modId xmlns:p14="http://schemas.microsoft.com/office/powerpoint/2010/main" val="1884686735"/>
              </p:ext>
            </p:extLst>
          </p:nvPr>
        </p:nvGraphicFramePr>
        <p:xfrm>
          <a:off x="365760" y="1045633"/>
          <a:ext cx="3867912" cy="3114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itle 1">
            <a:extLst>
              <a:ext uri="{FF2B5EF4-FFF2-40B4-BE49-F238E27FC236}">
                <a16:creationId xmlns:a16="http://schemas.microsoft.com/office/drawing/2014/main" id="{DAC50836-49E1-EBB9-66A2-238CFCA7DB37}"/>
              </a:ext>
            </a:extLst>
          </p:cNvPr>
          <p:cNvSpPr txBox="1">
            <a:spLocks/>
          </p:cNvSpPr>
          <p:nvPr/>
        </p:nvSpPr>
        <p:spPr>
          <a:xfrm>
            <a:off x="571501" y="419978"/>
            <a:ext cx="11125199"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a:t>When snap stops</a:t>
            </a:r>
          </a:p>
        </p:txBody>
      </p:sp>
      <p:sp>
        <p:nvSpPr>
          <p:cNvPr id="7" name="TextBox 6">
            <a:extLst>
              <a:ext uri="{FF2B5EF4-FFF2-40B4-BE49-F238E27FC236}">
                <a16:creationId xmlns:a16="http://schemas.microsoft.com/office/drawing/2014/main" id="{4DFDE600-BD29-5B84-30E7-7780A01F84E8}"/>
              </a:ext>
            </a:extLst>
          </p:cNvPr>
          <p:cNvSpPr txBox="1"/>
          <p:nvPr/>
        </p:nvSpPr>
        <p:spPr>
          <a:xfrm>
            <a:off x="2926080" y="3790568"/>
            <a:ext cx="8615172" cy="1815882"/>
          </a:xfrm>
          <a:prstGeom prst="rect">
            <a:avLst/>
          </a:prstGeom>
          <a:noFill/>
        </p:spPr>
        <p:txBody>
          <a:bodyPr wrap="square">
            <a:spAutoFit/>
          </a:bodyPr>
          <a:lstStyle/>
          <a:p>
            <a:r>
              <a:rPr lang="en-US" sz="1600" dirty="0">
                <a:solidFill>
                  <a:srgbClr val="000000"/>
                </a:solidFill>
              </a:rPr>
              <a:t>Those who meet an exemption, can request the exemption at any time.</a:t>
            </a:r>
          </a:p>
          <a:p>
            <a:endParaRPr lang="en-US" sz="1600" dirty="0">
              <a:solidFill>
                <a:srgbClr val="000000"/>
              </a:solidFill>
            </a:endParaRPr>
          </a:p>
          <a:p>
            <a:r>
              <a:rPr lang="en-US" sz="1600" dirty="0">
                <a:solidFill>
                  <a:srgbClr val="000000"/>
                </a:solidFill>
              </a:rPr>
              <a:t>What about strikes I already have?</a:t>
            </a:r>
          </a:p>
          <a:p>
            <a:pPr marL="285750" indent="-285750">
              <a:buFont typeface="Wingdings" panose="05000000000000000000" pitchFamily="2" charset="2"/>
              <a:buChar char="§"/>
            </a:pPr>
            <a:r>
              <a:rPr lang="en-US" sz="1600" dirty="0">
                <a:solidFill>
                  <a:srgbClr val="000000"/>
                </a:solidFill>
              </a:rPr>
              <a:t>Ones you have might stay in place until the 3-year period resets.</a:t>
            </a:r>
          </a:p>
          <a:p>
            <a:pPr marL="285750" indent="-285750">
              <a:buFont typeface="Wingdings" panose="05000000000000000000" pitchFamily="2" charset="2"/>
              <a:buChar char="§"/>
            </a:pPr>
            <a:r>
              <a:rPr lang="en-US" sz="1600" dirty="0">
                <a:solidFill>
                  <a:srgbClr val="000000"/>
                </a:solidFill>
              </a:rPr>
              <a:t>Can remove for previous months with “good cause” </a:t>
            </a:r>
          </a:p>
          <a:p>
            <a:pPr marL="285750" indent="-285750">
              <a:buFont typeface="Wingdings" panose="05000000000000000000" pitchFamily="2" charset="2"/>
              <a:buChar char="§"/>
            </a:pPr>
            <a:endParaRPr lang="en-US" sz="1600" dirty="0">
              <a:solidFill>
                <a:srgbClr val="000000"/>
              </a:solidFill>
            </a:endParaRPr>
          </a:p>
          <a:p>
            <a:r>
              <a:rPr lang="en-US" sz="1600" b="1" dirty="0">
                <a:solidFill>
                  <a:srgbClr val="000000"/>
                </a:solidFill>
              </a:rPr>
              <a:t>If someone’s benefits have already stopped, they also might need to file a new application.</a:t>
            </a:r>
          </a:p>
        </p:txBody>
      </p:sp>
      <p:pic>
        <p:nvPicPr>
          <p:cNvPr id="4" name="Picture 3">
            <a:extLst>
              <a:ext uri="{FF2B5EF4-FFF2-40B4-BE49-F238E27FC236}">
                <a16:creationId xmlns:a16="http://schemas.microsoft.com/office/drawing/2014/main" id="{7059634C-F41C-DCE4-0A45-0C3C917DDABE}"/>
              </a:ext>
            </a:extLst>
          </p:cNvPr>
          <p:cNvPicPr>
            <a:picLocks noChangeAspect="1"/>
          </p:cNvPicPr>
          <p:nvPr/>
        </p:nvPicPr>
        <p:blipFill>
          <a:blip r:embed="rId7"/>
          <a:stretch>
            <a:fillRect/>
          </a:stretch>
        </p:blipFill>
        <p:spPr>
          <a:xfrm>
            <a:off x="5957199" y="117564"/>
            <a:ext cx="3709035" cy="3236393"/>
          </a:xfrm>
          <a:prstGeom prst="rect">
            <a:avLst/>
          </a:prstGeom>
        </p:spPr>
      </p:pic>
      <p:sp>
        <p:nvSpPr>
          <p:cNvPr id="6" name="TextBox 5">
            <a:extLst>
              <a:ext uri="{FF2B5EF4-FFF2-40B4-BE49-F238E27FC236}">
                <a16:creationId xmlns:a16="http://schemas.microsoft.com/office/drawing/2014/main" id="{3CD335EC-9ED4-DADF-9A02-0EA87D6A7480}"/>
              </a:ext>
            </a:extLst>
          </p:cNvPr>
          <p:cNvSpPr txBox="1"/>
          <p:nvPr/>
        </p:nvSpPr>
        <p:spPr>
          <a:xfrm>
            <a:off x="6244424" y="324942"/>
            <a:ext cx="1564552" cy="830997"/>
          </a:xfrm>
          <a:prstGeom prst="rect">
            <a:avLst/>
          </a:prstGeom>
          <a:noFill/>
        </p:spPr>
        <p:txBody>
          <a:bodyPr wrap="square" rtlCol="0">
            <a:spAutoFit/>
          </a:bodyPr>
          <a:lstStyle/>
          <a:p>
            <a:r>
              <a:rPr lang="en-US" sz="1600" dirty="0">
                <a:solidFill>
                  <a:srgbClr val="000000"/>
                </a:solidFill>
                <a:latin typeface="The Hand Extrablack" panose="020F0502020204030204" pitchFamily="66" charset="0"/>
              </a:rPr>
              <a:t>I didn’t realize I needed to ask for an exemption and now my SNAP stopped!</a:t>
            </a:r>
          </a:p>
        </p:txBody>
      </p:sp>
      <p:sp>
        <p:nvSpPr>
          <p:cNvPr id="8" name="TextBox 7">
            <a:extLst>
              <a:ext uri="{FF2B5EF4-FFF2-40B4-BE49-F238E27FC236}">
                <a16:creationId xmlns:a16="http://schemas.microsoft.com/office/drawing/2014/main" id="{AF3E25EE-DD29-65D0-B173-802BC158855A}"/>
              </a:ext>
            </a:extLst>
          </p:cNvPr>
          <p:cNvSpPr txBox="1"/>
          <p:nvPr/>
        </p:nvSpPr>
        <p:spPr>
          <a:xfrm>
            <a:off x="7955329" y="344935"/>
            <a:ext cx="1564552" cy="830997"/>
          </a:xfrm>
          <a:prstGeom prst="rect">
            <a:avLst/>
          </a:prstGeom>
          <a:noFill/>
        </p:spPr>
        <p:txBody>
          <a:bodyPr wrap="square" rtlCol="0">
            <a:spAutoFit/>
          </a:bodyPr>
          <a:lstStyle/>
          <a:p>
            <a:r>
              <a:rPr lang="en-US" sz="1600" dirty="0">
                <a:solidFill>
                  <a:srgbClr val="000000"/>
                </a:solidFill>
                <a:latin typeface="The Hand Extrablack" panose="020F0502020204030204" pitchFamily="66" charset="0"/>
              </a:rPr>
              <a:t>You can file a new application and request exemption now.</a:t>
            </a:r>
          </a:p>
        </p:txBody>
      </p:sp>
      <p:sp>
        <p:nvSpPr>
          <p:cNvPr id="10" name="TextBox 9">
            <a:extLst>
              <a:ext uri="{FF2B5EF4-FFF2-40B4-BE49-F238E27FC236}">
                <a16:creationId xmlns:a16="http://schemas.microsoft.com/office/drawing/2014/main" id="{F8857EB7-9257-5004-356F-C5297B989741}"/>
              </a:ext>
            </a:extLst>
          </p:cNvPr>
          <p:cNvSpPr txBox="1"/>
          <p:nvPr/>
        </p:nvSpPr>
        <p:spPr>
          <a:xfrm>
            <a:off x="9748910" y="3144857"/>
            <a:ext cx="2077330" cy="2031325"/>
          </a:xfrm>
          <a:prstGeom prst="rect">
            <a:avLst/>
          </a:prstGeom>
          <a:noFill/>
          <a:ln w="28575">
            <a:solidFill>
              <a:srgbClr val="000000"/>
            </a:solidFill>
          </a:ln>
        </p:spPr>
        <p:txBody>
          <a:bodyPr wrap="square">
            <a:spAutoFit/>
          </a:bodyPr>
          <a:lstStyle/>
          <a:p>
            <a:r>
              <a:rPr lang="en-US" sz="1400" dirty="0">
                <a:solidFill>
                  <a:srgbClr val="000000"/>
                </a:solidFill>
              </a:rPr>
              <a:t>Includes situations beyond the person’s control including:</a:t>
            </a:r>
          </a:p>
          <a:p>
            <a:pPr marL="800100" lvl="1" indent="-342900">
              <a:buFont typeface="Arial" panose="020B0604020202020204" pitchFamily="34" charset="0"/>
              <a:buChar char="•"/>
            </a:pPr>
            <a:r>
              <a:rPr lang="en-US" sz="1400" dirty="0">
                <a:solidFill>
                  <a:srgbClr val="000000"/>
                </a:solidFill>
              </a:rPr>
              <a:t>Illness, or illness of family member</a:t>
            </a:r>
          </a:p>
          <a:p>
            <a:pPr marL="800100" lvl="1" indent="-342900">
              <a:buFont typeface="Arial" panose="020B0604020202020204" pitchFamily="34" charset="0"/>
              <a:buChar char="•"/>
            </a:pPr>
            <a:r>
              <a:rPr lang="en-US" sz="1400" dirty="0">
                <a:solidFill>
                  <a:srgbClr val="000000"/>
                </a:solidFill>
              </a:rPr>
              <a:t>Household emergency</a:t>
            </a:r>
          </a:p>
        </p:txBody>
      </p:sp>
      <p:cxnSp>
        <p:nvCxnSpPr>
          <p:cNvPr id="12" name="Straight Arrow Connector 11">
            <a:extLst>
              <a:ext uri="{FF2B5EF4-FFF2-40B4-BE49-F238E27FC236}">
                <a16:creationId xmlns:a16="http://schemas.microsoft.com/office/drawing/2014/main" id="{4309484D-C99E-C8AA-8424-F6E2D01A17BE}"/>
              </a:ext>
            </a:extLst>
          </p:cNvPr>
          <p:cNvCxnSpPr/>
          <p:nvPr/>
        </p:nvCxnSpPr>
        <p:spPr>
          <a:xfrm>
            <a:off x="8220456" y="4828032"/>
            <a:ext cx="1398914"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875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8439B-2F4C-941D-AFD9-154369E46E10}"/>
            </a:ext>
          </a:extLst>
        </p:cNvPr>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D696A62E-904F-D73C-14A4-16D08BD28B91}"/>
              </a:ext>
            </a:extLst>
          </p:cNvPr>
          <p:cNvGraphicFramePr/>
          <p:nvPr>
            <p:extLst>
              <p:ext uri="{D42A27DB-BD31-4B8C-83A1-F6EECF244321}">
                <p14:modId xmlns:p14="http://schemas.microsoft.com/office/powerpoint/2010/main" val="2361609596"/>
              </p:ext>
            </p:extLst>
          </p:nvPr>
        </p:nvGraphicFramePr>
        <p:xfrm>
          <a:off x="365760" y="1045633"/>
          <a:ext cx="3867912" cy="3114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itle 1">
            <a:extLst>
              <a:ext uri="{FF2B5EF4-FFF2-40B4-BE49-F238E27FC236}">
                <a16:creationId xmlns:a16="http://schemas.microsoft.com/office/drawing/2014/main" id="{A5C7777E-BEAB-15B5-6EFC-C44EED614D53}"/>
              </a:ext>
            </a:extLst>
          </p:cNvPr>
          <p:cNvSpPr txBox="1">
            <a:spLocks/>
          </p:cNvSpPr>
          <p:nvPr/>
        </p:nvSpPr>
        <p:spPr>
          <a:xfrm>
            <a:off x="571501" y="419978"/>
            <a:ext cx="11125199"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a:t>When snap stops</a:t>
            </a:r>
          </a:p>
        </p:txBody>
      </p:sp>
      <p:pic>
        <p:nvPicPr>
          <p:cNvPr id="2" name="Picture 1">
            <a:extLst>
              <a:ext uri="{FF2B5EF4-FFF2-40B4-BE49-F238E27FC236}">
                <a16:creationId xmlns:a16="http://schemas.microsoft.com/office/drawing/2014/main" id="{630DD6B2-F8A6-C62B-B51A-3D6B709CBBCA}"/>
              </a:ext>
            </a:extLst>
          </p:cNvPr>
          <p:cNvPicPr>
            <a:picLocks noChangeAspect="1"/>
          </p:cNvPicPr>
          <p:nvPr/>
        </p:nvPicPr>
        <p:blipFill>
          <a:blip r:embed="rId7"/>
          <a:stretch>
            <a:fillRect/>
          </a:stretch>
        </p:blipFill>
        <p:spPr>
          <a:xfrm>
            <a:off x="5957199" y="117564"/>
            <a:ext cx="3709035" cy="3236393"/>
          </a:xfrm>
          <a:prstGeom prst="rect">
            <a:avLst/>
          </a:prstGeom>
        </p:spPr>
      </p:pic>
      <p:sp>
        <p:nvSpPr>
          <p:cNvPr id="4" name="TextBox 3">
            <a:extLst>
              <a:ext uri="{FF2B5EF4-FFF2-40B4-BE49-F238E27FC236}">
                <a16:creationId xmlns:a16="http://schemas.microsoft.com/office/drawing/2014/main" id="{1F1A7537-798F-9C43-4DA2-DE9B996E84BC}"/>
              </a:ext>
            </a:extLst>
          </p:cNvPr>
          <p:cNvSpPr txBox="1"/>
          <p:nvPr/>
        </p:nvSpPr>
        <p:spPr>
          <a:xfrm>
            <a:off x="6244424" y="324942"/>
            <a:ext cx="1564552" cy="584775"/>
          </a:xfrm>
          <a:prstGeom prst="rect">
            <a:avLst/>
          </a:prstGeom>
          <a:noFill/>
        </p:spPr>
        <p:txBody>
          <a:bodyPr wrap="square" rtlCol="0">
            <a:spAutoFit/>
          </a:bodyPr>
          <a:lstStyle/>
          <a:p>
            <a:r>
              <a:rPr lang="en-US" sz="1600" dirty="0">
                <a:solidFill>
                  <a:srgbClr val="000000"/>
                </a:solidFill>
                <a:latin typeface="The Hand Extrablack" panose="020F0502020204030204" pitchFamily="66" charset="0"/>
              </a:rPr>
              <a:t>I’m not exempt and now I can never get SNAP again.</a:t>
            </a:r>
          </a:p>
        </p:txBody>
      </p:sp>
      <p:sp>
        <p:nvSpPr>
          <p:cNvPr id="6" name="TextBox 5">
            <a:extLst>
              <a:ext uri="{FF2B5EF4-FFF2-40B4-BE49-F238E27FC236}">
                <a16:creationId xmlns:a16="http://schemas.microsoft.com/office/drawing/2014/main" id="{E1C7F34A-381D-BB8D-A25E-A107DE4A0E41}"/>
              </a:ext>
            </a:extLst>
          </p:cNvPr>
          <p:cNvSpPr txBox="1"/>
          <p:nvPr/>
        </p:nvSpPr>
        <p:spPr>
          <a:xfrm>
            <a:off x="7891321" y="344935"/>
            <a:ext cx="1564552" cy="830997"/>
          </a:xfrm>
          <a:prstGeom prst="rect">
            <a:avLst/>
          </a:prstGeom>
          <a:noFill/>
        </p:spPr>
        <p:txBody>
          <a:bodyPr wrap="square" rtlCol="0">
            <a:spAutoFit/>
          </a:bodyPr>
          <a:lstStyle/>
          <a:p>
            <a:r>
              <a:rPr lang="en-US" sz="1600" dirty="0">
                <a:solidFill>
                  <a:srgbClr val="000000"/>
                </a:solidFill>
                <a:latin typeface="The Hand Extrablack" panose="020F0502020204030204" pitchFamily="66" charset="0"/>
              </a:rPr>
              <a:t>No! You should apply again but you might need to wait or take some steps first.</a:t>
            </a:r>
          </a:p>
        </p:txBody>
      </p:sp>
      <p:sp>
        <p:nvSpPr>
          <p:cNvPr id="8" name="TextBox 7">
            <a:extLst>
              <a:ext uri="{FF2B5EF4-FFF2-40B4-BE49-F238E27FC236}">
                <a16:creationId xmlns:a16="http://schemas.microsoft.com/office/drawing/2014/main" id="{BA69F267-52D2-69F8-2ECD-123D243D3F62}"/>
              </a:ext>
            </a:extLst>
          </p:cNvPr>
          <p:cNvSpPr txBox="1"/>
          <p:nvPr/>
        </p:nvSpPr>
        <p:spPr>
          <a:xfrm>
            <a:off x="3642560" y="3561335"/>
            <a:ext cx="8332831" cy="2062103"/>
          </a:xfrm>
          <a:prstGeom prst="rect">
            <a:avLst/>
          </a:prstGeom>
          <a:noFill/>
        </p:spPr>
        <p:txBody>
          <a:bodyPr wrap="square">
            <a:spAutoFit/>
          </a:bodyPr>
          <a:lstStyle/>
          <a:p>
            <a:r>
              <a:rPr lang="en-US" sz="1600" dirty="0">
                <a:solidFill>
                  <a:srgbClr val="000000"/>
                </a:solidFill>
              </a:rPr>
              <a:t>Anyone who loses SNAP because work requirements can reapply in January 2027, when all strikes reset to ZERO.</a:t>
            </a:r>
          </a:p>
          <a:p>
            <a:endParaRPr lang="en-US" sz="1600" dirty="0">
              <a:solidFill>
                <a:srgbClr val="000000"/>
              </a:solidFill>
            </a:endParaRPr>
          </a:p>
          <a:p>
            <a:r>
              <a:rPr lang="en-US" sz="1600" dirty="0">
                <a:solidFill>
                  <a:srgbClr val="000000"/>
                </a:solidFill>
              </a:rPr>
              <a:t>You don’t have to wait if you can show you’ve met the work activity requirement for 30 days prior to your new application. </a:t>
            </a:r>
          </a:p>
          <a:p>
            <a:endParaRPr lang="en-US" sz="1600" dirty="0">
              <a:solidFill>
                <a:srgbClr val="000000"/>
              </a:solidFill>
            </a:endParaRPr>
          </a:p>
          <a:p>
            <a:r>
              <a:rPr lang="en-US" sz="1600" dirty="0">
                <a:solidFill>
                  <a:srgbClr val="000000"/>
                </a:solidFill>
              </a:rPr>
              <a:t>Those reinstated under these rules will get three new “strikes” they can use and keep their SNAP. However, they have to use these strikes in consecutive months.</a:t>
            </a:r>
          </a:p>
        </p:txBody>
      </p:sp>
    </p:spTree>
    <p:extLst>
      <p:ext uri="{BB962C8B-B14F-4D97-AF65-F5344CB8AC3E}">
        <p14:creationId xmlns:p14="http://schemas.microsoft.com/office/powerpoint/2010/main" val="223221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ECCFA-BCEF-7388-E238-4BFD76F1A67B}"/>
            </a:ext>
          </a:extLst>
        </p:cNvPr>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01FCDB3C-40FB-1F68-EE9B-0A0FCB7DF341}"/>
              </a:ext>
            </a:extLst>
          </p:cNvPr>
          <p:cNvGraphicFramePr/>
          <p:nvPr>
            <p:extLst>
              <p:ext uri="{D42A27DB-BD31-4B8C-83A1-F6EECF244321}">
                <p14:modId xmlns:p14="http://schemas.microsoft.com/office/powerpoint/2010/main" val="24071162"/>
              </p:ext>
            </p:extLst>
          </p:nvPr>
        </p:nvGraphicFramePr>
        <p:xfrm>
          <a:off x="365760" y="1045633"/>
          <a:ext cx="3867912" cy="3114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itle 1">
            <a:extLst>
              <a:ext uri="{FF2B5EF4-FFF2-40B4-BE49-F238E27FC236}">
                <a16:creationId xmlns:a16="http://schemas.microsoft.com/office/drawing/2014/main" id="{139477C8-6D8F-AFDD-EDF4-FFA22A333041}"/>
              </a:ext>
            </a:extLst>
          </p:cNvPr>
          <p:cNvSpPr txBox="1">
            <a:spLocks/>
          </p:cNvSpPr>
          <p:nvPr/>
        </p:nvSpPr>
        <p:spPr>
          <a:xfrm>
            <a:off x="571501" y="419978"/>
            <a:ext cx="11125199"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a:t>When snap stops</a:t>
            </a:r>
          </a:p>
        </p:txBody>
      </p:sp>
      <p:sp>
        <p:nvSpPr>
          <p:cNvPr id="7" name="TextBox 6">
            <a:extLst>
              <a:ext uri="{FF2B5EF4-FFF2-40B4-BE49-F238E27FC236}">
                <a16:creationId xmlns:a16="http://schemas.microsoft.com/office/drawing/2014/main" id="{747FFFB4-EE7C-5A91-CEB8-83B63F85A858}"/>
              </a:ext>
            </a:extLst>
          </p:cNvPr>
          <p:cNvSpPr txBox="1"/>
          <p:nvPr/>
        </p:nvSpPr>
        <p:spPr>
          <a:xfrm>
            <a:off x="4233672" y="868769"/>
            <a:ext cx="7592568" cy="4031873"/>
          </a:xfrm>
          <a:prstGeom prst="rect">
            <a:avLst/>
          </a:prstGeom>
          <a:noFill/>
        </p:spPr>
        <p:txBody>
          <a:bodyPr wrap="square">
            <a:spAutoFit/>
          </a:bodyPr>
          <a:lstStyle/>
          <a:p>
            <a:r>
              <a:rPr lang="en-US" sz="1600" b="1" dirty="0">
                <a:solidFill>
                  <a:srgbClr val="000000"/>
                </a:solidFill>
              </a:rPr>
              <a:t>Was the termination incorrect? </a:t>
            </a:r>
          </a:p>
          <a:p>
            <a:endParaRPr lang="en-US" sz="1600" b="1" dirty="0">
              <a:solidFill>
                <a:srgbClr val="000000"/>
              </a:solidFill>
            </a:endParaRPr>
          </a:p>
          <a:p>
            <a:r>
              <a:rPr lang="en-US" sz="1600" dirty="0">
                <a:solidFill>
                  <a:srgbClr val="000000"/>
                </a:solidFill>
              </a:rPr>
              <a:t>SNAP recipients have a constitutionally protected right to appeal improper terminations. </a:t>
            </a:r>
            <a:r>
              <a:rPr lang="en-US" sz="1600" b="1" dirty="0">
                <a:solidFill>
                  <a:srgbClr val="000000"/>
                </a:solidFill>
              </a:rPr>
              <a:t>Appeal deadline is 90 days after the notice of decision</a:t>
            </a:r>
            <a:r>
              <a:rPr lang="en-US" sz="1600" dirty="0">
                <a:solidFill>
                  <a:srgbClr val="000000"/>
                </a:solidFill>
              </a:rPr>
              <a:t>; earlier deadline if you want continuing benefits.</a:t>
            </a:r>
          </a:p>
          <a:p>
            <a:endParaRPr lang="en-US" sz="1600" dirty="0">
              <a:solidFill>
                <a:srgbClr val="000000"/>
              </a:solidFill>
            </a:endParaRPr>
          </a:p>
          <a:p>
            <a:r>
              <a:rPr lang="en-US" sz="1600" dirty="0">
                <a:solidFill>
                  <a:srgbClr val="000000"/>
                </a:solidFill>
              </a:rPr>
              <a:t>Examples of situations where administrative appeals might help:</a:t>
            </a: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p:txBody>
      </p:sp>
      <p:graphicFrame>
        <p:nvGraphicFramePr>
          <p:cNvPr id="4" name="Diagram 3">
            <a:extLst>
              <a:ext uri="{FF2B5EF4-FFF2-40B4-BE49-F238E27FC236}">
                <a16:creationId xmlns:a16="http://schemas.microsoft.com/office/drawing/2014/main" id="{DC8E6607-5657-F747-4686-509854AC2E45}"/>
              </a:ext>
            </a:extLst>
          </p:cNvPr>
          <p:cNvGraphicFramePr/>
          <p:nvPr>
            <p:extLst>
              <p:ext uri="{D42A27DB-BD31-4B8C-83A1-F6EECF244321}">
                <p14:modId xmlns:p14="http://schemas.microsoft.com/office/powerpoint/2010/main" val="3515888423"/>
              </p:ext>
            </p:extLst>
          </p:nvPr>
        </p:nvGraphicFramePr>
        <p:xfrm>
          <a:off x="4186373" y="2813224"/>
          <a:ext cx="7418939" cy="253620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a:extLst>
              <a:ext uri="{FF2B5EF4-FFF2-40B4-BE49-F238E27FC236}">
                <a16:creationId xmlns:a16="http://schemas.microsoft.com/office/drawing/2014/main" id="{C3900FEE-FD33-D03E-4CAB-A598D88C489A}"/>
              </a:ext>
            </a:extLst>
          </p:cNvPr>
          <p:cNvSpPr txBox="1"/>
          <p:nvPr/>
        </p:nvSpPr>
        <p:spPr>
          <a:xfrm>
            <a:off x="365760" y="4309354"/>
            <a:ext cx="3067251" cy="1477328"/>
          </a:xfrm>
          <a:prstGeom prst="rect">
            <a:avLst/>
          </a:prstGeom>
          <a:noFill/>
        </p:spPr>
        <p:txBody>
          <a:bodyPr wrap="square" rtlCol="0">
            <a:spAutoFit/>
          </a:bodyPr>
          <a:lstStyle/>
          <a:p>
            <a:r>
              <a:rPr lang="en-US" sz="1200" dirty="0">
                <a:solidFill>
                  <a:srgbClr val="000000"/>
                </a:solidFill>
              </a:rPr>
              <a:t>When generally recommend people file new applications at the same time they file appeals, if they want benefits moving forward. You might also be eligible for continuing benefits if you file an appeal in time.</a:t>
            </a:r>
          </a:p>
          <a:p>
            <a:endParaRPr lang="en-US" dirty="0"/>
          </a:p>
        </p:txBody>
      </p:sp>
    </p:spTree>
    <p:extLst>
      <p:ext uri="{BB962C8B-B14F-4D97-AF65-F5344CB8AC3E}">
        <p14:creationId xmlns:p14="http://schemas.microsoft.com/office/powerpoint/2010/main" val="4055361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8E664-0FDF-EA21-79EA-060762CA522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0F347F0-805A-6643-49FC-4AD2C2B263AA}"/>
              </a:ext>
            </a:extLst>
          </p:cNvPr>
          <p:cNvSpPr/>
          <p:nvPr/>
        </p:nvSpPr>
        <p:spPr>
          <a:xfrm>
            <a:off x="0" y="0"/>
            <a:ext cx="12192000" cy="5852160"/>
          </a:xfrm>
          <a:prstGeom prst="rect">
            <a:avLst/>
          </a:prstGeom>
          <a:solidFill>
            <a:srgbClr val="E7E8E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Guaranteed Bottom-Line Improvement">
            <a:extLst>
              <a:ext uri="{FF2B5EF4-FFF2-40B4-BE49-F238E27FC236}">
                <a16:creationId xmlns:a16="http://schemas.microsoft.com/office/drawing/2014/main" id="{314006B9-C35F-1B65-21A7-BE2FDD91D3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5900" y="25401"/>
            <a:ext cx="8128000" cy="3297884"/>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9CF5315D-0E5F-B8FE-7A41-6D99E36D1E27}"/>
              </a:ext>
            </a:extLst>
          </p:cNvPr>
          <p:cNvSpPr>
            <a:spLocks noGrp="1"/>
          </p:cNvSpPr>
          <p:nvPr>
            <p:ph type="body" sz="quarter" idx="13"/>
          </p:nvPr>
        </p:nvSpPr>
        <p:spPr>
          <a:xfrm>
            <a:off x="127000" y="1571705"/>
            <a:ext cx="10388600" cy="3843337"/>
          </a:xfrm>
        </p:spPr>
        <p:txBody>
          <a:bodyPr/>
          <a:lstStyle/>
          <a:p>
            <a:pPr marL="0" indent="0">
              <a:buNone/>
            </a:pPr>
            <a:r>
              <a:rPr lang="en-US" b="1" dirty="0"/>
              <a:t>Want to keep getting SNAP? </a:t>
            </a:r>
          </a:p>
          <a:p>
            <a:pPr marL="0" indent="0">
              <a:buNone/>
            </a:pPr>
            <a:r>
              <a:rPr lang="en-US" dirty="0"/>
              <a:t>If you haven’t already, </a:t>
            </a:r>
            <a:r>
              <a:rPr lang="en-US" b="1" u="sng" dirty="0">
                <a:solidFill>
                  <a:srgbClr val="C00000"/>
                </a:solidFill>
              </a:rPr>
              <a:t>before the end of April </a:t>
            </a:r>
            <a:r>
              <a:rPr lang="en-US" dirty="0"/>
              <a:t>you should:</a:t>
            </a:r>
          </a:p>
          <a:p>
            <a:pPr marL="0" indent="0">
              <a:buNone/>
            </a:pPr>
            <a:endParaRPr lang="en-US" dirty="0"/>
          </a:p>
        </p:txBody>
      </p:sp>
      <p:graphicFrame>
        <p:nvGraphicFramePr>
          <p:cNvPr id="4" name="Diagram 3">
            <a:extLst>
              <a:ext uri="{FF2B5EF4-FFF2-40B4-BE49-F238E27FC236}">
                <a16:creationId xmlns:a16="http://schemas.microsoft.com/office/drawing/2014/main" id="{2C8F5868-D250-749F-2661-FDD97E46B34F}"/>
              </a:ext>
            </a:extLst>
          </p:cNvPr>
          <p:cNvGraphicFramePr/>
          <p:nvPr/>
        </p:nvGraphicFramePr>
        <p:xfrm>
          <a:off x="691968" y="2554277"/>
          <a:ext cx="11030132" cy="3297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61B37BF7-F172-5084-23F0-6E2B882710F4}"/>
              </a:ext>
            </a:extLst>
          </p:cNvPr>
          <p:cNvSpPr/>
          <p:nvPr/>
        </p:nvSpPr>
        <p:spPr>
          <a:xfrm>
            <a:off x="1261641" y="6007261"/>
            <a:ext cx="6007260" cy="601883"/>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Keep an eye out for notices stopping SNAP. If you get one, you’ll need to act quickly to keep your benefits.</a:t>
            </a:r>
          </a:p>
        </p:txBody>
      </p:sp>
    </p:spTree>
    <p:extLst>
      <p:ext uri="{BB962C8B-B14F-4D97-AF65-F5344CB8AC3E}">
        <p14:creationId xmlns:p14="http://schemas.microsoft.com/office/powerpoint/2010/main" val="9172814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D2EB6-64A2-A5D8-A273-067A6F5EDD5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6280B55-4CB4-FF0C-6DCE-8696973297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161" y="189872"/>
            <a:ext cx="4781799" cy="1452820"/>
          </a:xfrm>
          <a:prstGeom prst="rect">
            <a:avLst/>
          </a:prstGeom>
        </p:spPr>
      </p:pic>
      <p:sp>
        <p:nvSpPr>
          <p:cNvPr id="6" name="Rectangle 5">
            <a:extLst>
              <a:ext uri="{FF2B5EF4-FFF2-40B4-BE49-F238E27FC236}">
                <a16:creationId xmlns:a16="http://schemas.microsoft.com/office/drawing/2014/main" id="{D2644474-3D2B-F863-8F6E-1E9538194499}"/>
              </a:ext>
            </a:extLst>
          </p:cNvPr>
          <p:cNvSpPr/>
          <p:nvPr/>
        </p:nvSpPr>
        <p:spPr>
          <a:xfrm>
            <a:off x="334914" y="2605373"/>
            <a:ext cx="6366669" cy="2523768"/>
          </a:xfrm>
          <a:prstGeom prst="rect">
            <a:avLst/>
          </a:prstGeom>
        </p:spPr>
        <p:txBody>
          <a:bodyPr wrap="square">
            <a:spAutoFit/>
          </a:bodyPr>
          <a:lstStyle/>
          <a:p>
            <a:r>
              <a:rPr lang="en-US" sz="2800" b="1" dirty="0">
                <a:solidFill>
                  <a:srgbClr val="001E61"/>
                </a:solidFill>
              </a:rPr>
              <a:t>Questions?</a:t>
            </a:r>
          </a:p>
          <a:p>
            <a:endParaRPr lang="en-US" sz="2800" dirty="0">
              <a:solidFill>
                <a:srgbClr val="001E61"/>
              </a:solidFill>
            </a:endParaRPr>
          </a:p>
          <a:p>
            <a:r>
              <a:rPr lang="en-US" sz="2800" dirty="0">
                <a:solidFill>
                  <a:srgbClr val="001E61"/>
                </a:solidFill>
              </a:rPr>
              <a:t>Gwynne Kizer Mashon</a:t>
            </a:r>
          </a:p>
          <a:p>
            <a:r>
              <a:rPr lang="en-US" sz="2800" dirty="0">
                <a:solidFill>
                  <a:srgbClr val="001E61"/>
                </a:solidFill>
                <a:hlinkClick r:id="rId4"/>
              </a:rPr>
              <a:t>gmashon@legalaidchicago.org</a:t>
            </a:r>
            <a:endParaRPr lang="en-US" sz="2800" dirty="0">
              <a:solidFill>
                <a:srgbClr val="001E61"/>
              </a:solidFill>
            </a:endParaRPr>
          </a:p>
          <a:p>
            <a:r>
              <a:rPr lang="en-US" dirty="0">
                <a:solidFill>
                  <a:srgbClr val="001E61"/>
                </a:solidFill>
              </a:rPr>
              <a:t>https://legalaidchicago.org/public-benefits-training-materials/</a:t>
            </a:r>
          </a:p>
          <a:p>
            <a:endParaRPr lang="en-US" sz="2800" dirty="0">
              <a:solidFill>
                <a:srgbClr val="001E61"/>
              </a:solidFill>
            </a:endParaRPr>
          </a:p>
        </p:txBody>
      </p:sp>
      <p:sp>
        <p:nvSpPr>
          <p:cNvPr id="59" name="AutoShape 2" descr="data:image/png;base64,iVBORw0KGgoAAAANSUhEUgAABZ0AAAWeCAYAAAAL3YudAAAACXBIWXMAAC4jAAAuIwF4pT92AAAgAElEQVR4nOzdf7BfdX0n/nc7Hbu0uElFVoX2JMa47QmYZOniNEG8tzUZBruS69LCIBxzgdpi49dcwBaxjkkcFekPSCwoW4vc+NE6Wq0XbHUZ6HgDC7i6i0mEfLaVRvJpsfoFbG6ly3z9h++8w7l4Cflxf3w+5+fjMZOB7czOnM/r9fkcw/O8zuv9E88880wAAIA2S9JsaQhhaZ9KsLvX7Rz0hQIAoK2EzgAAVEaSZqtDCIsPu54j/d+i4WNcdwyQl9Sks3tCCEcLqR/N/xxu9xH+/wi7AQCoBKEzAAB9laTZzDD48MD48KB4SPUHZioPp6cdHmDPDK4P9rqd3cVcFgAATSd0BgDgmGaEyIvzEPlI/75KFRtl14wPM3mEfxdSAwBwVEJnAICWmhEmT08jzwyV4z8X+W4wC9PrQQ7OmKyenqIWTgMAtJDQGQCggY4QKE//s067jmmW6enp6UB6et3Ho71u50h7qwEAqCmhMwBADc0IlQ//px3J1NXUjED6ef80LQ0AUC9CZwCACkrSbGk+lTz9Z3pSWahMWx2YOR09I5Ce9I0AAKgWoTMAQEmSNJteezEdLA87lA/mZXpKemYg/agJaQCAcgidAQAGLEmz6Snl4RkBs4llKMaBmUF0/s/dvW7noPoDAAyG0BkAoE/ycHl6Fcb0v5tahmo6fDp60qGGAAD9IXQGAJijfN/yauEyNNJ0GG0yGgBgnoTOAADHkKTZ8IxgebW1GNBaB2ZMRNsZDQBwDEJnAIDnH+o3PGOCeYnaAMexa+ZUdK/bmVQwAKDthM4AQOscth5jOmRe5JsA9MmeGSs6BNEAQOsInQGARjtsglnADJRFEA0AtIbQGQBolHwHsxUZQB3smbEjercd0QBAUwidAYDaytdkDM+YZF6lm0CNTeUB9OR0GN3rdg5qKABQN0JnAKA2DptiHrYmA2iBPTOCaNPQAEAtCJ0BgErKdzEPz/hjihng2Wno6ZUck3ZDAwBVJHQGACphxqqM6T92MQPMzq7DgmgrOQCAUgmdAYBSJGm2ekbA7MA/gP7ZM2MvtBAaACic0BkAKMRhIbN9zADFEUIDAIUSOgMAA2FdBkBlCaEBgIESOgMAfZEf/DciZAaonV0zAmgHEwIACyZ0BgDmLUmzmSHzKpUEaITbZ4TQu7UUAJgroTMAMGsz9jLHsHlI5QAa78CMVRwTVnEAALMhdAYAjsrKDAAOE/dBT1jFAQAci9AZAHiefJp5JP9jZQYARzM1PQGdh9CPqhQAEITOAEA+zTw8I2he1PqiADAf01PQE3ZBA0C7CZ0BoIWSNFs6I2S2mxmAfpuaDqDzKWi7oAGgRYTOANASSZrNnGa2mxmAIt0+4zBCazgAoOGEzgDQUNZmAFBRe/IAetwaDgBoJqEzADRIHjRPh8wb9BaAijswYwXHhGYBQDMInQGg5mbsZx4NIazSTwBqamrGQYQCaACoMaEzANSQoBmAFrh9RgjtIEIAqBGhMwDURJJmq/OQeVjQDEDLCKABoEaEzgBQYTOC5jjVvESvAEAADQBVJ3QGgIrJV2eMCZoB4LgE0ABQQUJnAKgAO5oBYMEE0ABQEUJnACiJoBkABmJqRvg8ocQAUDyhMwAUKEmzxTOC5iG1B4CBmg6gx3vdzqRSA0AxhM4AUIAkzaaD5g3qDQClODAjgN6tBQAwOEJnABiQJM2G86A5Bs6L1BkAKmNPDJ/zFRyPagsA9JfQGQD6KN/TPJYHzUvUFgAqzwGEANBnQmcAWKAZe5rHHAgIALVl/zMA9InQGQDmKd/THP9sVEMAaJQD+fqNces3AGDuhM4AMAfWZwBA6+yasf/Z+g0AmAWhMwAcx4z1GfFQwCH1AoBWml6/sb3X7ez2FQCAoxM6A8BRJGm2esZU8yJ1AgBycf3G9nz9hulnADiM0BkAZsinmkfzPw4FBACOZ2e+emNCpQDgWUJnAHg2bB7Og2aHAgIA8+HwQQDICZ0BaK0ZU81jDgUEAPro9jx8Nv0MQCsJnQFonRm7mk01AwCDZPczAK0kdAagFfKp5pE8bLarGQAo2s48fJ5UeQCaTugMQKMlabY0hLA1D5wX6TYAULID+d9NJkw/A9BUQmcAGilJs+mp5iEdBgAqaCoGzzGAdvAgAE0jdAagMfIVGmP54YAOBgQA6mJX3P3s4EEAmkLoDEDtORgQAGgIBw8C0AhCZwBqK0mz0Xyq2QoNAKBJrN4AoNaEzgDUihUaAEDLWL0BQO0InQGohSTNluYnvccDAhfpGgDQMgfyvwtNWL0BQNUJnQGotCTNhvPJ5g06BQBwaPXG9N5nqzcAqCShMwCVlO9rjmHzKh0CADiinfnqjd3KA0CVCJ0BqAz7mgEA5mVXfujgpPIBUAVCZwBKl+9rng6b7WsGAJifA3n4PK5+AJRJ6AxAaWYcDrhRFwAA+ubAjL3PDh0EoHBCZwAKlx8OGMPmIdUHABiY6UMHtwufASiS0BmAwiRpNpKv0RA2AwAUa2e+euNRdQdg0ITOAAxckmaj+WSzwwEBAMolfAZg4ITOAAyMsBkAoLJ25eHzpBYB0G9CZwD6KkmzxfkKjVFhMwBA5QmfAeg7oTMAfTEjbI5/FqkqAECtCJ8B6BuhMwALImwGAGiUGD6P97qdcW0FYL6EzgDMi7AZAKDRDuSTz8JnAOZM6AzAnAibAQBaRfgMwJwJnQGYFWEzAECrCZ8BmDWhMwDHJGwGAGAG4TMAxyV0BuCIhM0AAByD8BmAoxI6A/A8wmYAAOZgVx4+TyoaANOEzgAcImwGAGABhM8APEfoDEAMnGPQvFXYDADAAgmfARA6A7RZkmajedi8xBcBAIA+iuHzWK/b2a2oAO0jdAZoIWEzAAAF2ZlPPj+q4ADtIXQGaJEkzYbzsHlI3wEAKJDwGaBFhM4ALSBsBgCgAqZCCNvjn163c1BDAJpL6AzQYEmaLc3D5o36DABARUzlwfNWDQFoJqEzQAMlabY4nyIRNgMAUFUH8pUb4zoE0CxCZ4AGycPmsfzPIr0FAKAG9sS/v/a6nUnNAmgGoTNAQyRpNppPNwubAQCoo115+Lxb9wDqTegMUHP5IYHxlcQlegkAQAPszNduPKqZAPUkdAaoqSTNVueTzUN6CABAw0zlf9eNBw4e1FyAehE6A9SMQwIBAGiRqXzlhsMGAWpE6AxQEw4JBACgxRw2CFAjQmeAGsgPCdxqbzMAAC13ex4+2/cMUGFCZ4AKyw8J3GpvMwAAPM+O/LBB+54BKkjoDFBB9jYDAMBx2fcMUFFCZ4CKSdJsq73NAAAwa/Y9A1SM0BmgIpI0G8mnm+1tBgCAubPvGaAihM4AJUvSbGkIYdzeZgAAWLC4cmN7r9vZqpQA5RE6A5Qk39sc12hs0QMAAOirA/nU84SyAhRP6AxQgiTNRuNp21ZpAADAQO0KIYxauQFQLKEzQIGSNFud7222SgMAAIqzLV+7cVDNAQZP6AxQgHyVRpxs3qzeAABQCis3AAoidAYYsCTNRvKDAhepNQAAlM7KDYABEzoDDEiSZkvzsNkqDQAAqJ5tvW5nq74A9J/QGaDP8lUaYyGELWoLAACVdiCfep7UJoD+EToD9FGSZsP5dPMSdQUAgNq4PQ+fHTQI0AdCZ4A+yKebY9i8QT0BAKCWpuLh371uZ7v2ASyM0BlggZI0i6s0tjooEAAAGiEeNDjW63Z2ayfA/AidAeYpSbPVIYTtDgoEAIBG2hb/vm/lBsDcCZ0B5shBgQAA0BoOGgSYB6EzwBw4KBAAAFrJQYMAcyB0BpiFfLo5rtLYqF4AANBKU/mu53HtBzg2oTPAcSRpNpJPNzsoEAAA2JVPPT/a+koAHIXQGeAokjRbmk83b1AjAABghjj1vLXX7WxXFIAXEjoDHEGSZvGgwK2mmwEAgGPYk08971YkgB8TOgPMkE83x1UaQ+oCAADM0rZet7NVsQCeJXQGyJluBgAAFsDUM0BO6Ay0nulmAACgj0w9A60ndAZazXQzAAAwAKaegVYTOgOtZLoZAAAogKlnoJWEzkDrmG4GAAAKZOoZaB2hM9AappsBAIASmXoGWkPoDLSC6WYAAKACTD0DrSB0BhrNdDMAAFBBpp6BRhM6A42VpNloCGG76WYAAKCCduVTz49qDtA0QmegcZI0W5xPN2/QXQAAoMKm4hrAXrezXZOAJhE6A42SpNlIHjibbgYAAOoiTj2P9LqdgzoGNIHQGWiEfLo57kTbrKMAAEANTeXrNiY0D6g7oTNQe0marQ4hxL+YLdFNAACg5naGEMZMPQN19pO6B9RZkmZxuvmbAmcAAKAhNoYQdidpNqyhQF2ZdAZqKUmzpfl08yodBAAAGmpbr9vZqrlA3QidgdpJ0mw0hLDdYYEAAEAL7MkPGXxUs4G6EDoDtZEfFjgeQtigawAAQItM5XuexzUdqAOhM1AL+T6zcbubAQCAFrs9hDDqkEGg6hwkCFRefljgVwXOAABAy21wyCBQByadgcrKDwuM081DugQAAPA8DhkEKkvoDFRSkmYjeeDssEAAAIAj25Wv23DIIFApQmegUvLDAuPT+s06AwAAcFxTefA8oVRAVQidgcpI0mx1Pt28SlcAAADmZEev2xlTMqAKhM5AJSRpNhpC2G6dBgAAwLztCSGMWLcBlE3oDJQqX6cRw+aNOgEAALBgcd3GWK/bGVdKoCxCZ6A01mkAAAAMzM48fD6oxEDRflLFgTLk6zQmBc4AAAADEd8mncyHfQAKZdIZKJR1GgAAAIWybgMonNAZKIx1GgAAAKXZ0et2xpQfKILQGShEvk4jTjgvUnEAAIBS7AkhjPS6nUeVHxgkO52BgUvSLE433yZwBgAAKFV863R3kmYj2gAMkklnYGCSNFsaQpiwTgMAAKByrNsABkboDAxE/uR83HQzAABAZe3K120c1CKgn6zXAPouSbOtIYQvCpwBAAAqbSiE8Gh+6DtA35h0BvomSbPF+TqNIVUFAAColSt73c52LQP6QegM9EX+ZDwGzktUFAAAoJZ2hhDGrNsAFkroDCxYkmajIYTbVBIAAKD29uR7nh/VSmC+7HQGFiRJs3GBMwAAQGOsCiHszg+HB5gXk87AvOT7myfzv5AAAADQPNt63c5WfQXmSugMzFm+vzkGzotUDwAAoNFuDyGM2vMMzIX1GsCc5PubvylwBgAAaIUNcegoHz4CmBWhMzBr9jcDAAC00qo8eLbnGZgV6zWA47K/GQAAgJw9z8BxCZ2BY7K/GQAAgMPsDCGM2fMMHI31GsBR5fubBc4AAADMtDFft7FUVYAjMekMHFGSZttDCJtVBwAAgKOYCiEM97qd3QoEzCR0Bp4n3988np9QDAAAAMdzaa/bGVclYJr1GsBzZuxvFjgDAAAwW7claSZ0Bp5j0hk4JEmz4RDChP3NAAAAzNOuEMKIAwYBk87A9IGBXxU4AwAAsABD+QGDqxUR2s2kM7Rc/grUxrbXAQAAgL6ZyieeJ5UU2knoDC3lwEAAAAAGzAGD0FLWa0ALJWm21IGBAAAADFg8YHC7IkP7mHSGlsl3a03a3wwAAEBBbg8hjDpgENrDpDO0SH5goMAZAACAIm3IDxhcrOrQDkJnaIkkzcbiq00CZwAAAEqwKoTwaP72LdBwQmdogSTN4sENN+o1AAAAJVqUTzyPaAI0m53O0GD5q0sTIYQhfQYAAKBCLu11O+MaAs1k0hkaKkmzpfn+ZoEzAAAAVXNb/lYu0EAmnaGB8h1ZDgwEAACg6naGEMZ63c5BnYLmEDpDw+S7scYFzgAAANTEnhDCsOAZmsN6DWiQJM1GQwhfFDgDAABQI6vyAwZXaxo0g0lnaIgkzbaHEDbrJwAAADU1lU8879ZAqDeTztAA+eELAmcAAADqbFE+8Tyii1BvJp2hxpI0WxxCmAghDOkjAAAADXJpr9sZ11CoJ5POUFN54DwpcAYAAKCBbkvSbKvGQj0JnaGG8sMVJvPDFgAAAKCJtuTrJIGasV4DamZG4LxI7wAAAGiBnSGEsV63c1CzoR6EzlAjSZoN5zucBc4AAAC0yZ4QwrDgGerBeg2oiSTNRkMIXxU4AwAA0EJxveRkfr4RUHFCZ6iBPHC+Ta8AAABosRg8P5qvnQQqTOgMFZek2XaBMwAAAByyKJ94FjxDhQmdocLyU3o36xEAAAA8Zzp4HlYSqCahM1RUHjhv1B8AAAB4gRg8fzVfRwlUzE8888wzegIVkh+KMBFCGNIXAAAAOK5Le93OuDJBdQidoULywHkyPxwBAAAAmB3BM1SI9RpQEQJnAAAAmLfb8jWVQAUInaECkjRbKnAGAACABdkoeIZqsF4DSpak2eo8cF6kFwAAALBgO3vdjgMGoUQmnaFEAmcAAADoOxPPUDKTzlASgTMAAAAM1J4QwnCv2zmozFAsk85QAoEzAAAADFw8N2kyP7gfKJDQGQqWpNmowBkAAAAKIXiGElivAQXKA+fb1BwAAAAKZdUGFMikMxRE4AwAAAClMfEMBRI6QwEEzgAAAFA6wTMUROgMAyZwBgAAgMqIwfPu/IB/YEDsdIYBEjgDAABAJU3lO553aw/0n0lnGBCBMwAAAFTWonzVholnGAChMwyAwBkAAAAqT/AMAyJ0hj4TOAMAAEBtCJ5hAITO0EcCZwAAAKgdwTP0mdAZ+kTgDAAAALUleIY+EjpDHwicAQAAoPYEz9AnQmdYIIEzAAAANIbgGfpA6AwLIHAGAACAxhE8wwIJnWGeBM4AAADQWIJnWAChM8yDwBkAAAAaT/AM8yR0hjkSOAMAAEBrCJ5hHn7imWeeUTeYJYEzAABVsOzUk8KJJ/x0eNnJi8PLTv65Q1eUpq8Mixa/+LmrO29k7ZyudN/DvfDIt//puf/3Px745/DYdx8/9O97933n0D/3P/ZEeOrpH/kOAG00FUIY7nU7u3Ufjk/oDLMkcAZop5XLTzn0uWcGO6eecnL4hSWveF49Tjrp34ezzj79iDV64vGpcP99Dz/v/zZ18Ieh2302xHnq354O+w9879C/733ku75pwCEnnvCisOzUl4aVK14ZXvzinwmnnb48LH/1z4cVpyWlF+i+ex8KTz75r+FrD+wN33/8X8L3Hz/o/gW0wZ48eD6o23BsQmeYBYEzQLPFYHk6VJ6eFJzrhGC/3TFx/3PBtEAHmi8GzK959c+HVy19RfiVNSvD2rNOCy89eVHtPncMo3c/+Hfh777dO/QwzX0LaCDBM8yC0BmOQ+AM0BwzpwZjuPzLZ6aVmBicC4EONMPLX3JieM0vJuGMVf8x/Oq6M2t3L5qL+BAtTkTHFR3uWUBDCJ7hOITOcAwCZ4B6a0uoI9CBelizcllY/ZpXhdcPnXHUdTxtEO9Zd9/9P8Pe/3Mg7H/sSd9eoK4Ez3AMQmc4ivxk2m+qD0B9xEnmNauXt2Jy8FgEOlAN0/ek4defEc799V+p5bqMQYuHF97+xcmw+1v/EB7Yu7/ZHxZoIsEzHIXQGY4gD5wnQwj+ywCg4padelJY+UtLwoUXrm/15ODRTAc6d04+KICGAswMmrPRc5R8DuKhq5/9i7vDV+7+urc2gDoRPMMRCJ3hMAJngOqLQfM5w2eEDW8ebu0083wIoGFw4oGk5657bbjwLetMNPfB9P3qi195IHzvB0/V/vMAjber1+0MazP8mNAZZhA4A1RXnB5ct/Z0E819EgOdT33yy+Hu/7FHoAPzFPfGr3vdqnDJW9/oAdgAxZVBt9+xK9z1wL7GfkagEXb2up1RrYRnCZ0hJ3AGqKZ48NZ/OXet19QHqDN+Z5i850GBDszS9FTzps3nK1mB4vqNG/74Mx6WAVUmeIac0BmeDZwXhxB2hxCWqAdA+aanmq94+/mmBws0Pf08cdc3wlNP/6g1nxtma/2aFWHDeUPhvJG1alaym3d8Ifzll+61KgioIsEzrReEzvBc4BwnnFcpB0C54qvqbz53TXjb72ywE7VkMdDZ+bm7TRNCHjZfffXFHoJVUFy98We33u7gQaBqdvS6nTFdoc2EzrSawBmgGmLYvPGCdV5Vr6AYPn/l7q8LdGglYXN9CJ+BCrq01+2MawxtJXSmtQTOAOUTNteHQIc2ETbXl3sVUDGCZ1pL6ExrJWkWb/wbfQMAihd3No+sPzN86PorVL9m4qGDf/rxCWs3aKR4QOC1v5+Fs84+XYNrzr0KqBDBM60kdKaVBM4A5Rl5wxnhfVsus7O55ux8pkniWxfv/b3MAYENdN0HPhk6f7XL4ahA2f5Tr9vZrQu0idCZ1hE4A5QjThD+4Yc3eV29QZ54fCrc8MefCRN3fUOgQy1566Id4r3qmms+Gu56YF/bSwGUZyqEMCx4pk2EzrRKkmajIYTbdB2gODHUufadF4Rs9BxVb6h9D/fCtvffGh7Yu7/tpaBG1qxcFra873IPwlok7nu+4abPhf2PPdn2UgDlEDzTKkJnWkPgDFC8GOrcfNNVVmm0RAx0PvBHHSs3qDQPwnjPNbeET91xX+vrAJTiQAhhda/bOaj8NJ3QmVYQOAMUS6jTXvE19vdv+0SY+NsH214KKsiDMKbdd+9D4Q+2/bmpZ6AMe/KJZ8EzjSZ0pvGSNFsdQpgMIfivC4ACCHUIAh0qxoMwjsbUM1ASwTONJ3Sm0QTOAMV6+8Xrw7Xvfauq85x3vuNGU8+UyoMwjsdqIKAkO3vdzqji01RCZxorSbPFIYRHBc4Ag/fyl5wYbvzwpnDW2aerNi8g0KEMcbo5+69DHoQxK3E10KZ33OBAVKBogmcaS+hMI+WBc5xwXqXDAINlipDZEOhQpGWnnhQ+uOW3PAhjzq77wCfDxz59l8IBRdrW63a2qjhNI3SmkZI02y1wBhi8kTecET5y05UqzawJdBi09WtWhOuv/10Pwpi3uJP+bZtvDE89/SNFBIpyaa/bGVdtmkToTOMkaRZv1Bt1FmCwrrliJGzafL4qM2cx0Lny3Tdbt0HfuS/RL/HtjN+4aIvDUIEivbnX7UyoOE0hdKZRBM4Agxf3pH58x5VeW2dBYqAzetmHwt5HvquQLJj7EoMQ71PXXPPRcNcD+9QXKMJUCGG41+3sVm2aQOhMYyRpFpfv36ajAIMj2KHfLr/sOoEOCxL3N3/+M9us02Bg3nPNLeFTd9ynwEARBM80htCZRhA4AwxeDHY+uuOqsOK0RLXpq5t3fCFcf4u3SZk7+5spivsUUKA9efB8UNGpM6EztZek2eoQwmQIwX9tAAyISUIG7Y6J+8O733+rg7uYtUvOOyt86PorFIzCxOD55p1fdp8CiiB4pvaEztSawBlg8ATOFCUeMPi2zTcKdDguBwZSFvcpoEA7e93OqIJTV0JnaitJs8V54LxKFwEGQ+BM0fY93Au/u/mGsP+xJ9WeF4h75TdtfKPAmVIJnoEC7eh1O2MKTh0JnaklgTPA4AmcKcsTj0+F37hoi+CZ53GQKVUieAYKdGmv2xlXcOrmJ3WMmtoucAYYnBjuxEMDBc6UIX7v4gOP+OADgsCZCorfxfidjN9NgAG7LUmzEUWmboTO1E6SZjFw3qhzAIMxHe6sOC1RYUojeGaawJmqEjwDBRrPz7SC2rBeg1pJ0iwu0b9N1wAG5zN/do1wh8qwaqPdBM7UgVUbQEGmQghLe93OQQWnDkw6UxtJmg0LnAEG65orRoQ7VIqJ5/YSOFMX8Tt67Tsv0C9g0OLeu8n8jCuoPKEztZC/RjKhWwCDM/KGM8KmzeerMJUjeG4fgTN1k42ec+jBLcCAxbOtHCpILQidqbz8Kd54/lQPgAFYs3JZ+MhNVyotlSV4bpc4NSpwpm7ig1vBM1CADflZV1BpQmfqYDJ/mgfAALz8JSeGm2+6SmmpvOng2aFdzRZDuzg1CnUUg+f1a1boHTBom/Mzr6CyhM5UWpJm4wJngMGJ4d2NH950KMyDOojf1bh2QfDcTJecd5Y1P9TerZ+4VvAMFOG2fBUpVJLQmcpK0mwshLBRhwAGZ9PGN3qFndqJ39kPv+9yjWuYGNJ96Por2l4GGuL663/XOiCgCJOCZ6pK6EwlJWkWl6HdqDsAgxP3OJsopK7OG1lrd2qDxHAuhnTQFNYBAQWJryuO52dhQaUInamc/Cmd01gBBsgeZ5ogPjQZecMZellzMZT76I6rrPmhcabXAQEMWFxJOqHIVI3QmUrJn85N5E/rABiQ9/5eJuChET5y05Vh5fJTNLPG4qqUFaclbS8DDRXXAXkrAyjAUJJm2xWaKhE6UzWTIYQlugIwOHEyNK4mgKYY/8R7Dk3vUz/x4ED3I5ouvpXhYEGgAJuTNBtVaKpC6ExlJGk2nr8WAsCAxGDufVsuU14aJU7t3/jhTXan1kycUHdwIG3hYEGgILc5WJCqEDpTCfnTuI26ATBY1mrQVPEV9k0b36i/NREfEPzhhze1vQy0SPzf3g9u+S0Px4AiTCZptlSlKZvQmdIlaTYcn8bpBMBgxVd7vcZOk3mFvT6ufecF9jjTOh6OAQWJEyYT+ZlZUBqhM6XKn745ZRVgwOJkVXy1F5oufs/td662NSuXhWz0nLaXgZaKD8fibwBgwOLqUgcLUiqhM6XJn7pN5E/hABigOFllrQZtML3fmWqKD8Buvukq3aHV4m/Amg2gABuTNBtTaMoidKZM2x0cCDB48eCiOFkFbRFfYb/kvLP0u4LiWg0PwGi7+BuIvwWAAtyYpNmIQlMGoTOlSNJsq4MDAYpx1Tv8hy3t86Hrrzj0wIXqWLn8FGs1IBd/C9ZsAAUZT9JstWJTNKEzhcufsm1ReYDBi/9B6/BA2uqjO6xxqJI/tPYEnseaDaAgi/Lg2cGCFEroTKHygwPHVR2gGFved7lK01orTkus2aiI2IfYD+DHrNkACrRKFkPRhM4UxsGBAMVav2aFkIfWs2ajfHGS801K8EkAACAASURBVKp3XdT2MsARxTUbcfUMQAE25KtOoRBCZ4rk4ECAgsSQ5+qrL1ZuCCF8cMtvKUOJsv865PBAOAarZ4ACbUnSbFjBKYLQmUIkaTbm4ECA4oysP9OUM+TOOvv0MPKGM5SjBC9/yYnh2ve+tXWfG+bCKiCgYBP56lMYKKEzA5c/RbtRpQGK4VV2eKH3bbnMgV0l2HjButZ9ZpiP+L/b7lFAQRblwbODBRkooTMDlT89m1BlgOKsWb3cq+xwmPib2LTxjcpSoDjlvGnz+a35vLAQ7lFAwVblK1BhYITODJqDAwEKZpczHFkMQB0qWBxTzjA38R4VH9YAFGRjkmajis2gCJ0ZmCTNxh0cCFCs9WtW2OUMx3DVOy5QngKYcob5ee/vZSoHFOm2JM1WqziDIHRmIPKnZQ4OBCiYKWc4tvNG1oY1K5ep0oC9+dw1jf58MCjxHrVy+SnqCxRp0n5nBkHoTN/lT8nsBgIoWPyPVFPOcHxb3ne5Kg1QPAztbb+zobGfDwbtty/3+wEKtchZXAyC0Jm+yp+OjdvjDFC8C8//NVWHWYgPZ+IqGgZj3drTHWYKC2DaGSjBUJJmWxWefhI602/2OAOUIO5PzUbPUXqYJatoBueKt9vlDAtl2hkowZYkzUYUnn4ROtM3SZqNhRD87QigBPanwtyYdh4Ma36gP+K087JTT1JNoGjjSZotVXX6QehMX+R7nG9UTYBy2J8Kc2fauf/OXffapn0kKM1vvulsxQeKZr8zfSN0ZsHyPc5uSgAlidOa9qfC3Jl27q94gOCFb1nXpI8Epdq0+fxD67MACrYqSbPtis5CCZ3phxg4L1FJgHIMv/4MlYd5Mu3cP2tWL/cADPps3esclwOUYrP9ziyU0JkFyU83HVJFgHI4QBAWJk47r1m5TBX7wAMw6L+r3nWRqgJlsd+ZBRE6M29Jmg3H001VEKA8v/Kf/qPqwwJdfJEHNwsVV2t4AAb9F98esAYIKIn9ziyI0Jl5sccZoBquePv5OgELdN7I2rDs1JOUcQHiag1gMDac58VSoDT2OzNvQmfmayJ/6gVASWJIFlcDAAv3m286WxUXwGoNGJz4YMyBgkCJ7HdmXoTOzFmSZmP2OAOU75xhIQ/0y6bN5x9aEcH8WK0Bg+VAQaBk9jszZ0Jn5iRJs9UhhBtVDaB8G948rAvQR+vWnq6c8+AgRhi8S976RlUGymS/M3MmdGbW7HEGqA6rNaD/7Eifn9WveVUdLxtqJf5vvt3zQMnsd2ZOhM7MxXgIYYmKAZRv7S//ki5An8VQZ+XyU5R1jl4/ZNUPFMFaLaAC7Hdm1oTOzEq+x3mDagFUw6//l9fpBAzAueteq6xzEPdgn3W2tSRQBGu1gIoYz9+Eh2MSOnNc+R7nrSoFUA3xBHshDwzGhW9Z50DBOXjNq3++NtcKdWfFBlAR9jszK0Jnjil/ejWe31QAqIDX/KJdzjAoLz15UVizern6zpJ9zlAs67WAihhK0sxwIsckdOZ44k1klSoBVMfw6+10hEHyG5u9004X0EORrNcCKmRL/mY8HNFPPPPMMyrDEeXL4b+oOgDV8uA9Nx2axgQGZ8UZl4ennv6RCh9Hr9up9PVBE7k/ARVyIL741Ot2DmoKhzPpzBElabY0X6sBQIWsXH6KwBkKYMXG8dktC+WwSx2okCUhhO0awpEInTkae5wBKmjlildqCxTAio3je1XysqpfIjTS69eu1FigSjYmaTaqIxxO6MwL5Mvgh1QGoHp+ZY3/0IQiZKPnqPNxvOzkn6v09UFT/eq6M/UWqJrt+Rvz8ByhM8+TL4HfoioA1XTeyFqdgYKsWblMqY/BQzAox4rTknDiCS9SfaBKFlnRyuGEzjwnSbPFbhIA1RX3OQPF8Qr7sS23VxZKY68zUEFD+ZvzcIjQmZnizWGVigBUk33OUCyvsB9bnLYEyvGqpa9QeaCKtuRv0IPQmWclaTYSQtisHADV5VV2KFYMVZedepKqH4E3L6Bc/k4AVNhE/iY9LSd0xloNgJqwzxmKt/KXlqg6UDlrzzpNU4CqWpK/SU/LCZ0JeeC8SCUAqsu0JZTjzP+8QuWPwLofKNdLT14UXv6SE3UBqKrN+Rv1tJjQueWSNBsLIWxoex0Aqs60JZTj3F//FZUHKuk/vOTfawxQZePWbLSb0LnFkjRb6pUHgHr4xVc7sAvKEKcJvWnwQvbJQvm8cQBU3CKrXNtN6Nxu1moA1MTqM35Rq6Ak3jQAqujUU07WF6DqNuRv2NNCQueWStIsTjgPtb0OAHVx1tmn6xWUxF7nFzrpJK/1Q9l+Yckr9ACog635m/a0jNC5hZI0Wx1C2NL2OgDUxcrlp+gVlOiXz0yV/zAehEH51p51mi4AdWDNRksJndvJjx2gRl52svM3oEwrTkvCiSe8SA+ASok75wFqYsiajfYROrdMvlZjVdvrAFAny5edql9QsmWnvlQLgMrxNhRQI1vzN+9pCaFzi1irAVBPp52+XOegZCtXvFILcstOPakS1wEA1Io1Gy0jdG6JJM0W+3ED1JOdjVC+NBU6TzvxhJ+uxoUAVnABdbMqfwOfFhA6t4e1GgA1ZWcjlM9hgkAVvezkn9MXoG62WLPRDkLnFkjSbDiEsLntdQCoI7saoRriYYIAAPSFN/FbQOjccNZqANSb12ahOjwEAqrm1FNO1hOgjqzZaAGhc/PFH/GSthcBoK68NgvV8bM/8+90A6iUX1jyCg0B6sqajYYTOjeYtRoA9efwMqiOVy0V7gAA9JE38xtM6NxQ1moANMOixS/WSagIr7EDAPSVNRsNJnRuLms1ABpg7VmnaSNUhNfYAQD6zpqNhhI6N1D+Y7VWA6ABXnryIm2Eilj+6p/XCgCA/vOmfgMJnZvJjxWgAZadepI2QoWsOC3RDqBSzhtZqyFAE1iz0UBC54bJf6Sr2l4HgCY48YSf1kcAAKANxpI0W6rTzSF0bpB8rcaWttcBoCmWLXm5XkLFrFx+ipYAAPTfIm/uN4vQuVn8OAEa5MSfPUE7AQCAthhK0mxMt5tB6NwQ1moANM+LX/wzugoAHNW+h3uKAzTNVms2mkHo3AD5j9GTIICGOe305VoKFWPtDVAlj3z7n/QDaBprNhpC6NwM4/mPEgCAAbL2JoT9jz1RgasAABosrtkY0eB6EzrXXJJmo/HH2PY6ADTR8lf/vL4ClfPU0z/SFABg0MaTNFusyvUldK6x/Me3ve11AGiqFaclegsAALTRIplXvQmd681aDQAAAACaaGOSZsM6W09C55rKf3Qb2l4HgKY68YQX6S1QWffd+5DmQAX844F/1gag6RwqWFNC5xrK12r40QE02LJTX6q9QGU9+eS/ag5UwGPffVwbgKZbkqTZVl2uH6FzPY3FH13biwAAAABA421J0my1NteL0Llm8h/ZlrbXAQCA8jz80COqDxXw1L89rQ1AWzhUsGaEzvXjRwbQAj/7M/9Om4HK+uEP/6/mQAXsP/A9bQDaYihJs1Hdrg+hc40kaRbXagy1vQ4AbfCqpa/QZ6CyTFcCACXYnp9zRg0InWsi/1FZnA4AQOlMV0I17H/sCZ0A2mSRDQD1IXSuj+35jwsAAADCU0//SBGAttmYpNmwrlef0LkG8h/TxrbXAQCAatj7yHd1Akp2370PaQHQVuM6X31C53rwYwIAqIC9+76jDUAlPPnkv2oE0FZLkjSzgrbihM4Vl/+IlrS9DgBt8+IX/4yeA5V2x8T9GgQl+toDe5UfaLOxJM2W+gZUl9C5wvIfz1jb6wDQRqedvlzfgUqbOvhDDYISPfVvTys/0GYOFaw4oXO1OTwQAKBC7DL+sW7XqhEo0/4D31N/oO02OFSwuoTOFZX/aDa0vQ4AAFTT9x//F52BEu1/7AnlB3AOWmUJnavLjwYAoEL2PdzTjhm+//jBylwLtM0Tj0+Fp57+kb4DOFSwsoTOFeTwQACA6nnk2/+kKzOYsoTy3H/fw6oP8GMOFawgoXPFODwQAKCaHn7oEZ2ZIU5ZxmlLoHhfe2CvqgP8mEMFK0joXD0ODwQAqKAf/vD/asthTFtCOexUB3gBhwpWjNC5QhweCABQXXv3fUd3DmP6G8rxD73vqzzACzkfrUKEztXixwEAUFH/7w/+VWsO88/fe7JS1wNtENfa7H/Mbw/gCBwqWCFC54pI0mzM4YEAANX1vR88pTuH2X/ge5W6HmgDa20AjikeKrhYicondK6A/MfgSQwAQEXdMXG/1hzB/seeqNw1QdM5RBDgmBwqWBFC52pweCAAQIXZXXxkTz39o7Dv4V4VLw0ay355gOPa6FDB8gmdS5ak2er4Y2h1EQAAKu6R/Y9p0VH87290K3ld0FTeMACYFRsFSiZ0Lp+RfwCAivvW35nmPZpu19QlFOW+ex869IYBAMc1lKTZqDKVR+hcovzLP9TaAgAA1MATj085RPAYvOoPxbln14OqDTB72x0qWB6hc0kcHggAUA9f+Zuv6dQxeNUfirP7W/+g2gCzF89PG1OvcgidyxO/9Eva+uEBODYn00N1fON/7dONY3CYIBTngb37VRtgbrYkabZUzYondC5B/mX3pAUAoAa+9s2/16bjcJggDN4dE/erMsD8OE+tBELncmzNR/wBAKiwOMFrn/PxOUwQBu/uu/+nKgPMz4YkzYbVrlhC54IlabY6hLCxVR8aAKCmbv/ipNbNgsMEYfD2/p8Dqgwwf85VK5jQuXhG+gEAasKhXbOz95Hv1uEyobbiWxf7H3tSAwHmbyhJs1H1K47QuUBJmo3EL3lrPjAAQI098fiUQ7vm4L57H6rNtULdeOsCoC+2Jmm2WCmLIXQulilnAGbl+4//i0JByT77F3drwRzcs+vB2lwr1I23LgD6YkkIYUwpiyF0LkiSZmP5lxsAjuv7jx9UJCjZPffv1YI5EIrBYHjrAqCvxkw7F0PoXID8y2xhOQBATQh55u5b3/6nul0y1IK3LgD6apFNBMUQOhdjLP9SAwBQA0KeuXvq6R8dOuwM6C9vXQD03cYkzZYq62AJnQcs/xJvafSHBKDvnnr6/1NUKNFffule5Z+Hr979jdpdM1SZty4ABmZcaQdL6Dx41moAMGf7H3tS0aAkcVrXb3B+Htzz93W8bKgsb10ADMxQkmbDyjs4QucBStJsdRzZb+wHBABooFs+9gVtnadv/Z31GtBPVmsADJRB0QESOg+WxeQAADVz9/0Padk8fe8HT9nrDH1itQbAwMVp51FlHgyh84DkI/pDjfxwABQi/scmUKybd3zh0IF4zN/tX5xUPeiDj/+325URYPBMOw+I0HlwTDkDMC8nnvCi8MFrLgkvPXmRAkLBdn7O/tSF2v2tf6j3B4CKuHPyQa0AGLwlpp0HQ+g8APmXdVXjPhgAA7fs1JPC5ztbQjZ6jmJDwe6YuP/QeggW5lvf/icVhAVyoClAobYnabZYyftL6DwYRvMBmJM43fz2i9eHybu3hxWnJYoHJfizW73K3g9xPcl999qLDQvhQFOAQsVXTMeUvL+Ezn2WTzkvadSHAmBgYth8yXlnhXvuvCFc+963KjSUJE45733ku8rfJ3/z1/+jEZ8DyuJAU4DCjZl27q+fatKHKVv+5bTLGYDjimHzyPozw1XvusjuZqgAU879tXffd5r0caBQDjQFKMWifHOBiec+ETr311j+JQWAI3r5S04MGy9YFy58yzphM1SEKef+i/V84vEp9zmYh6/c/XVlAyjH5iTNtve6nUfVf+GEzn2STzl7GgLAEa1cfko4d91rw6bN5ysQVIwp58H4yt98zaGoMEfxAEEPwQBKFaedR7Vg4ex07h9TzgC8wPo1K8Jn/uya8Ndful7gDBVkynlwJu95sKkfDQbGAYIApduYpNlSbVg4k859kH8ZTTkDcEhcobHudavsa4YauOGmz2nTgHzr73qN/FwwKHEljQMEASrBtHMfmHTuj62mnAFYdupJ4ZorRsLX7/tY+ND1VwicoeLiYV37H3tSmwbkez94Ktx3rwANZuuzf3G3AwQBqiFOOw/rxcKYdF6gfMp5Y60/BAALEldobDhvKJw3slYhoSbiROHNO7+sXQN2z64Hw1lnn97ozwj98pdfulctAaojDpgKnhfApPPCba37BwBg7k484UWHwub//vkPhls/ca3AGWrm/ds+YaKwAHdO2usMsxH3y3vzAqBShkw7L4xJ5wUw5QzQPjFsHll/pn3NUGNx5cPE3wpDixBDtDhV7n4Jx/bpz9ypQgDVY9p5AUw6L4wpZ4CWiIcDxn3N99x5g33NUHPX/WFHCwsU99QCR7fv4V54YO9+FQKoHtPOCyB0nidTzgDtMB02x8MBN20+X9gMNXfdBz4Z9j7yXW0s0D33723NZ4X5+JM/+bS6AVSXgdN5sl5j/nzpABoshs0bL1h3KGgGmiFOE3b+apduFswEJxxdvC/d9cA+FQKorkPTzr1uZ1KP5sak8zwkabbalDNAMx0+2Qw0x++/+2aHB5akM25fLRzJpz75ZXUBqD6Dp/MgdJ6f7XW8aACOTtgMzWatRrkm73FwIxwuHrI5cdc31AWg+ux2ngfrNeYo/5IN1eqiATgqazSg+e6796HwsU/fpdMlemD3I6397HA0N/zxZ7x9AVAfcdpZ8DwHJp3nzkg9QAOYbIZ2iJOEf7Dtz3W7ZDFYs2IDfsyUM0DtmHaeI6HzHJhyBqi/E094kbAZWuSaaz4a9j/2pJZXwDf+l8PSYJopZ4BaMog6B0LnufHlAqipGDZfct5Z4Z47bxA2Q0vcvOML4a4HBJ1V8bVv/n3bSwCHmHIGqC3TznNgp/MsmXIGqK+RN5wR3rflsvDSkxfpIrRE3ON8/S0T2l0h3/vBU4f6ctbZp7e9FLScKWeAWrPbeZZMOs/eWF0uFIBnrVm5LPz3z38wfOSmKwXO0CJxivDKd9+s5RX02c860JF2M+UMUHumnWfJpPMsJGm2NISwofIXCsAhK5efEn778g3hvJG1CgIt9BsXbTk0VUv1WLFB25lyBmgE086zYNJ5duxyBqiBl7/kxEOHBP71l64XOENLXX7ZdQ4OrLDpFRvQRqacARrDtPMsCJ2PI59y3ljpiwTg0CGBX574sEMCocWu+8AnHRxYA1Zs0FamnAEaxYDqcQidj8+XCKDCpvc2f+j6K+xthha7eccXwsc+Lcysg7vvN+lM++x7uBc+dcd9Og/QHKadj0PofAymnAGqK67SuOm6t4fPfnZbWHFaolPQYndM3B+uv2XCV6Am4qRn7Bm0yZ/8yaf1G6B5DKoeg9D52Hx5ACrmxBNedGiVxtfv+5i9zcCh/cDvfv+tClET69esOPR2ivs3bRKnnK3+AWgk087H8FOVvbKSmXIGqJ6Vy08Jf/jhTSabgUNi4Py2zTfakVpx8WHhyPozw1XvusgaJFrp9999s8YDNFccWBU8H4HQ+ehMOQNURFyl8f+8bSRko+doCXCIwLn6lp16UvjNN53tgFdaLa6S2fvId9teBoAmi9POS3vdzqO6/HxC5yNI0myxKWeAahh5wxnhfVsuMx0HPEfgXG3xgNeLLzrHCg0IIXz6M3cqA0DzxcHVUX1+vp945plnqnQ9lZCkWfyybGl7HQDKFCfkrnrHBUIL4HkEztUUV2isW3t6uOLt51uBBIe57gOfDJ2/2uW+BdBsrzTt/HxC58PkU87xS2KkDqAk8aDAD11/hfIDzyNwrp64/ujN564Jb/udDd5IgWN44vGpsOkdN4QH9u5XJoBm2tnrdkw7zyB0PowpZ4DyxOnmD275rXDW2afrAvA8AudqiQe7nrvutfY1wxzFHc8f+KNO+N4PnlI6gOYx7TyD0PkwSZodNOUMUDzTzcDRxJDm3e+/VeBcAevXrAiXXfomDwdhgd5zzS1h4q5vuK8BNMuOXrczpqfPEjrPkKRZHIO/rTIXBNACppuBY7l5xxfC9bdMqFGJ4r7mkfVnhkve+kb7mqGP9j3cC9vef6uVGwDNMRVCWNrrduJAa+sJnWdI0iyOwC+pzAUBNJzpZuBY4uFbH/v0XWpUkriveeMF66zQgAGzcgOgUbb1up24urf1hM45U84AxYlBxo0f3mS6GTiqyy+7Ltz1wD4FKkHc1/zbl28I542sbd1nhzLFlRufuuM+PQCot6let7NYD4XOz0nSbHcIYVVFLgegsUbecEZ435bLwktPtj4feKEnHp8Ko5d9KOx95LuqU6C4QmPN6uXh6qsvtkIDShRXbvz+u292DwSot0t73c5423sodH42cB4OIXy1ApcC0Fgx0Lj2nReEbPQcTQaO6L57Hwp/sO3Pw/7HnlSggsQ3T9a9blW46l0XeRgIFdIZvzP86ccnrNwAqKcDvW5nadt7J3R+NnSeDCEMVeBSABopvqo9/on3CDSAo4oBy3Uf+Vx46ukfKVIB4n353HWvta8ZKiy++XHDH3/Gyg2Aemr9tHPrQ+ckzeKTh+9U4FIAGslhgcDxvPMdN4aJv31QnQqwfs2KsOG8IfuaoUas3ACopV29bme4za0TOqdZfOqwsQKXAtAo8ZXt9/5eJtgAjsr+5mLE9UYj688Ml7z1jfY1Q41ZuQFQO7/a63Ym29q2VofOppwBBmPNymXh5puusk4DOKo7Ju4P737/rdZpDFB8+LfxgnXhwrescz+GhogP696/7RPeDgGoh9t73c5IW3vV9tB5awhhSwUuBaAxrNMAjsc6jcGK+5ovPP/XHNwKDRYf3H3gjzqmngGq75W9bufRNvaptaFzkmaLQwix6cY+APogvr794fddbp0GcFT33ftQ+INtfx72P/akIg1A3Nd89dUXW6EBLeIhHkDl7ex1O6NtbFObQ+exEMKNFbgUgNpbdupJ4fOf2eb1beCorvvAJ0Pnr3ZZp9Fn0/uar3rXRe7B0FKmngEqbSqEsLTX7RxsW5vaHDrHKeclFbgUgFqLk3W3fuJaTQSOaN/DvfD7777ZYYF9Fh/2/eabzg6bNp/fqM8FzE/c9XzNNR8Ndz2wTwUBqmdbr9vZ2ra+tDJ0TtIsjrXfVoFLAai1a64YEXgAR2W6uf/iQa0XX3SOVUbAEXXG7wzXfeRz7rsA1TLV63YWt60nbQ2dJ0MIQxW4FIBaiq9zf3zHleGss0/XQOAF7G7ur3jPXbN6uX3NwKzEN0x+d/MN7sEA1XJpr9sZb1NPWhc6J2m2OoTwzQpcCkAt2d8MHE18vfv92z7hUKs+eflLTgxvPndNeNvvbHDPBebs8suus24DoDr29Lqd1W3qRxtD5/hUYWMFLgWgduxvBo4mvtL9px+fcJBVH6xcfko4d91rrS8CFuzmHV8IN+/8snUbANXwq71uZ7ItvWhV6Jyk2dIQwncqcCkAtfP2i9eHa9/7Vo0DnsdBgf0TH+xddumbrC4C+iquPHrb5hsFzwDlu73X7Yy0pQ9tC53jSZFbKnApALURd4lu2vhGE3fA81il0R/xHjuy/sxwyVvfaF8zMDDxnv0bF22x5xmgfK/sdTuPtqEPbQudD4YQLMQDmCUHBgJH8p5rbgkTd33D1NwCxH3NGy9YFy58yzr7moHC2PMMULodvW5nrA1taE3onKTZaAjhtgpcCkAtxAMDP7rjKpN3wHPibtCdn7vb3uYFiPuaf/vyDeG8kbW1/QxAvb3zHTd6SwWgPFMhhKW9budg03vwUxW4hqK04ikCQD/EwPnzn9lm+g44RNi8MPGtkTWrl4err77YgzygdB+56crwizu+EK6/ZUIzAIoX/yM77nUeb3rtWxE6J2k2HEJYVYFLAai8eJDVrZ+4VqOAcMfE/eGGmz5nB+g8xRUa6163Klz1ros8xAMqZfqsDsEzQCm2tiF0bsV6jSTNYiM3VuBSACpN4AyEfLL5K3d/Pex95LvqMQ/xbZHffNPZDmAFKu++ex8Kb9t8ox39AMX71V63M9nkujc+dE7SbGkI4TsVuBSASnv7xevDte99qyZBi1mjsTDxwd2G84bsawZqRfAMUIrbe93OSJNL34bQOY6sb6nApQBU1jVXjJjIg5Z64vGp8PH/dnv44lceEDbPQ9zXvG7t6eGKt59vXzNQW4JngFK8stftPNrU0rchdD6YL+kG4AgEztBO+x7uhU998sth4q5vCBnmIe5r3njBunDhW9bZ1ww0guAZoHA7et3OWFPL3ujQOUmz0RDCbRW4FIDKidN5177zgpCNnqM50CLxcMDb79gV7npgn7bPw8rlp4QLz/81906gkQTPAIWa6nU7i5ta8qaHznEh91AFLgWgUmLg/PEdV4azzj5dY6AF4gqNz/7F3eEvv3Rv2P/Yk1o+D3Ff82WXvsl9E2g8wTNAoS7tdTvjTSx5Y0PnJM1WhxC+WYFLAagUgTO0RwwOPnHbl8IDux8RHsxDvF+OrD8zXPWui6zQAFolvhXzjms/pukAg7en1+2sbmKdf6oC1zAojd2JAjBfAmdoPlPNCze9r9m+e6CtzhtZG/7xwD+H62+Z8B0AGKxVcXC21+3sblqdGxk6J2kW96GMVOBSACpD4AzN1hm/M0ze86BdzQuwZuWycPFF5xwKWwDabvrBm+AZYODi4Oxo08rcyPUaDhAEeD6BMzST9RkLF++Pa1YvD1dffXFYcVpS948D0HeXX3adB5oAgzUVQlja63YONqnOTQ2d40j6qgpcyv/P3t0HWVXd+cJfN5UyQRtBEEEwjbatSXdjS5hxYkNE8gSK8Q3a6EgRbXVkzGBwQsQ4iFLykDJqZ2b0mkeiN4leE0wspswVydu1IDcEA5gxIdgKGIOoTDBmUG9ISJzxn3lqHWmGt4Y+3fucs18+nyqqEoTutX/rcLr7u3/7twBqTuAM+RKD5mXLVoanf/FieP2t3Xa3j+IIjYvPawvX/u1085oBjmDGjEVhfdc2ZQKonBu2b1n6h/WrIwAAIABJREFU3/NU39yFzvVNHZNCCD9KwVIAak7gDPkgaE5e+8fHhS/dd0PeLgugIuJ5AZfOXOSsAIDKeXX7lqUn56m+eQydHw4hXJWCpQDUlMAZsiv+cP+D7z1dmtFsdEZlxE7nf1l7fx4vDaAi4g3Qa+fe42sSQOV8bPuWpavzUt9cHSS45wBBgTNQeAJnyJ7Nm7aHJx5fHTY+95JHmKsgdozHmpvjDNA78fvKBZ+5LNza+YiKAVRGPKNO6JxSuTvpEaAv4g8EAmdIt+5u5md+ttnYjBqJIX9zy5WFvHaAvui4emrYsuXl8MiKteoHkLyr6ps6PpuXAwXzFjp/NgVrAKip+bPbSz8QAOmzYvm68PT6rrDu5y+Yi5kCsascgPLc0Tk7dG1+OXRtfU3lAJIXG2pzcaBgbmY6O0AQ4N3Aec7cS1QCUmLpw0+WOsL8cJ5e27csLXoJAMoWn9aZOHWe+c4AycvNgYLvScEakmK0BlBo110+ReAMKbPs2/+n9AiywDm94o0BAMpz/LBBpXFuACRu9J7G2szLRei85wDB9hQsBaAmprQ1hwULzSWFtFnw9x32JOVWr9lQ9BIA9Ekc59b+8XGKB5C8XDTW5qXTOQbOg1KwDoCqi4Hzgw8tUHhIoXigZ/w3Sno998vtdgegj25bdE0YMaRO+QCS1b6nwTbT8hI6O0AQKKSGUUMFzpBynZ2fDnUDjrJNKfX6W7vD2qeeL3oZAPokjtlYeJOnegASNigPEx0yHzrXN3WMDSGcmYKlAFRVDJwfe3SxokPKxR/I26ecZZtS7Hvf/UnRSwDQZ9PaxxuzAZC8zDfY5qHTWZczUDixa/LL984rhVlA+t3ROdvjxym27ucvFL0EAP1izAZA4s7c02ibWXkInR0gCBRKDJy/eu8Nobml3sZDhlx12WTblVLbdrwZNm8y2xmgr4zZAKiITB8omOnQub6p42oHCAJFM+eq80uHkwHZMmfuJaG1caRdS6knHl9d9BIA9Escs9HW2qCIAMkROteQLmegUK6YNqEUXAHZ9KlZ0+1cSm187qWilwCg3xbdNsvhuQDJGbSn4TaTMhs61zd1nBxC8JMbUBhT2ppLc2GB7IpdYPHfMumzvmtbeGPnLjsD0A9x/JvDcwESldmG2yx3Ome6xRygHA2jhobOzk+rGeTAjTdebhtTatm3VhW9BAD9Nu9zMx0qCJCc6XsabzNH6AyQcvERxS/fO690QAuQfbELLI7KIX3WrOuyKwD9FL9ndXguQKIy2e2cydC5vqljUghhdAqWAlBxd902qxRSAfkRu8DMvEyf537166KXACAR8QwS3c4AiflsFkuZ1U5nXc5AIVx3+ZTSDFggX2IX2JyrzrerKbP77XfC0oefLHoZABKh2xkgMaPrmzrGZq2cWQ2dMztEG6C34mFjCxZeqV6QU7rA0mn1mg1FLwFAInydA0hU5rqdMxc61zd1xC5ng02BXHNwIBTDwps67HTKrN+4teglAEiMbmeAxGSuATeLnc66nIFci3Nev7DobxwcCAUQx+e0No601SkSR2ysWL6u6GUASIRuZ4DEDKpv6shUJpqp0Lm+qePkEML0FCwFoGLinNcJ54xRYCiIL941x1anzKpVPy16CQASo9sZIDGZOuMua53OupyBXItznGNHCFAczS31pX/7pMfTv3jRbgAkRLczQGKm1zd1DM5KObMWOmcq0QcohznOUFzx334crUM6vP7W7rD2qeftBkBCJn/0TKUESEZmGnIzEzrXN3WMDSH4SgXkkjnOUGzx3377lLOKXoZU+d53f1L0EgAkZt7nZrq5CpCMz2aljlnqdNblDORWxyfONccZCi7+QO7x4/RY9/MXil4CgMTEm6ttYxsVFKD/ztxz5l3qZSl0Ns8ZyKW21oawYOGVNhcKLv5A7rCl9Ni2482wedP2opcBIDHX/PVFigmQjEw05mYidK5v6pgUQhidgqUAJCo+ZrjkvnmKCpTEw5bifHfS4YnHV9sJgITEp/p8jQNIRCZC5/emYA29YbQGkEt33TbLHGdgP/Ouvyxcv+B+RUmBjc+9VPQSQGqtWL4u/Ourvwk7XttZWmLX5pf3W2rD6BGh7pgBYeDAo0PLmMbQeNpJobml3obW2F9ddE7ofGB5oWsAkIDR8ey77VuWbkxzMf/bf/7nf6ZgGYdX39TxuxCCVAbIlfaPjwtfuu8Gmwoc5MKL5oeura8pTApsWHOfm4OQAmufer50wGcMl/v6/hifMGsYdXxobT4lXHDhR52nUQNv7NwVxk28vnDXDVAB927fsjTVhwqmPnSub+qIs5wfT8FSABITDwv7/vK7BBnAIcVZwn956a2KkwLzZ7eXxp4A1RcDyq/+jyfC4z9YH15/a3finz+G0PFwu+nTzg3T2sfb4SqZMWNRWN+1rRDXClBBr27fsjTVBwpmYaazAwSB3LnnrjkCZ6BH8RHwKW3NCpQCG559seglgKqLYfMt8x8IE6fOC/d/c2VFAudo99vvhJXrN5dGGv3FhOtKnzN+bipr4vhWFQbov9F7GnVTK9WdzvVNHYNDCK8YrQHkyRXTJoQ7OmfbU+CwYvARA5cYilA7sRNy84YH7QBUyZJ7vx2WfP37NXvv6+5+7uz8tAaBCmoeN8vXN4D++/r2LUtTew5e2jud2wXOQJ7EE7sFzkBvxLCjfcpZalVjMRSJB5YBlRVvtMWxC/GQuVqGkd3dz/Gmn87nyjnjtJPyemkA1ZTqTucshM4AuTHv+stsJtBr8z43szQDntpateqndgAqKB4SeH77zama8xvD50dWrC2ty42n5BmxAZCIQWkesZHa0HnPaI3pKVgKQCLaPz7OITVAWWK381WXTVa0Gut64dVCXz9UUgycr517T8XmNvdXXFec+Ry7nknOjE/62gaQEKFzH+hyBnIjdiretugaGwqUbc7cS0qjeaidbTveDJs3bbcDkLDuwDkLs31j13Mc/2HcRjLiTdXWxpF5uBSAWhM694HQGciNhTd1OIwG6DOjeWrvicdXF70EkKgY3mYlcO4Wx39cOlPwnJQJH2nJx4UA1FZqR2ykMnQ2WgPIk7bWBmM1gH6J7yE6wmpr43MvFfnyIXExvM1S4NwtPvkgeE7GxHPH5eEyANJA6FwGXc5ALtQNOCosuW+ezQT6bcHfdyhiDT33q18X9tohaXE+cgxvsyqu/epr7vC66KcJ54wpfa8MQL8JncsgdAZyoeMT5xqrASQi/nA+pa1ZMWskdmSuWL6ukNcOSYrz0eN85Kzr2vpa+Mz193ht9NMZp52U6fUDpEQqR2ykLnQ2WgPIi3jw14KFV9pPIDE33ni5rrAaenp9V2GvHZLyT//0zdzUcvkPN7gZ1U9jzzg10+sHSBGhcy/ocgZywcFfQNKaW+pD+5Sz1LVG1v38hUJeNyQldjmvXL85V/W8/R+Wmu/cDy1jGjO7doCUETr3gtAZyLz4CLzDA4FKmPe5mbqdayTOcRUuQd/lqcu52+tv7Q53/+Oj6VhMBvl+GSAxqRuxkarQ2WgNIA9iGNTZ+Wl7CVREnBM/56rzFbdGfvC9pwt53dBf8YbN+o1bc1nH5SufcUOqH1obR2Z27QApI3Q+DF3OQOY5PBCotDlzLwkjhtSpcw0887N8jQaAaln2rVWlAznzKF6Xbue+axg9IqtLB0gbofNhCJ2BTIshkMMDgWpYeFOHOtdA1wuvFu6aIQkbnn0x13Vc9ZNnU7CKbDpxxNCilwAgKakasZGa0NloDSAPhEBAtcQ5mB5Jrj5znaFv8jpao1uc7bz04SfTsZiMcZggQKKEzoegyxnItBj+OAwFqKYFf+9GVy2Y6wzl2bxpe25Ha+xr9ZoN6VlMhvj+GSBRQudDmJSitQCUTfgDVNuEc8aEKW3N6l5lW7a8XKjrhf76+TNbClHD5365PQWryCbnFAAkJjUjNnQ6AyQghj4x/AGothtvvDzUDThK3auoa7PQGcpRlBs1ccRG7OqmfCcMOVbVAJIjdO62J4EflIa1APRFDH0AaqG5pT60TzlL7auoa+trhblWSMJvd/7fwtSxKF3dSWsYPSJfFwRQW6mYJpGWTmddzkBmXTFtQin0AaiVeZ+bqdu5ytY+9Xyhrhf647c7f1eY+hm/0zd1xwzI4rIB0mp0fVPH2FqvTegM0A8x5IlhD0AtHT9sUJhz1fn2oIo2bvhlYa4V+mv32/9RmBq+9MpvUrCK7GlqOqXoJQBI2tW1rmjNQ+c9ybvRGkAmxUfaY9gDUGtz5l7iIKYq+uWvzG2F3tq2483C1OqPf/r3FKwiewYNHlj0EgAkreYNvmnodK558g7QF7qcgbT5u2s9PFYt2159vRgXCv30xs5dhSphkbq6k9R42kn5uRiAdIgjNk6u5UrSEDr76QjIJF3OQNp0XD01tDaOtC9V4DBB6J11azcVqlJF6upOkvNRACqipplrTUPnPYn76FquAaAvdDkDafWpWdPtTZU4TBCO7F9fNeMYAGqkptMlat3prMsZyCRdzkBaTWsfH6a0NdufKtj20o7cXyP0147XdqohvRKbOgBI1Jn1TR2Da1XSWofO5jkDmaPLGUi7G2+83A/vVbBly8u5v0bor67N/p3QOw2jjlcpgOTVrOG3ZqHznqT9zFp9foC+0uUMpF2cjRnfq6isl14xNgCO5N/e+n2hajRiSF0KVgEAexUvdDZaA8giXc5AVsT3Kt3OlfXbN3fl+fIgEa+/tbtQhTxhyLEpWAUA7DWpVqUQOgOUQZczkBXxvWrOVefbrwratuPN3F4bJGHF8nXqCAC1Nai+qaMmGWwtQ+eaJe0AfaHLGciaOXMv8ah3hW3etD3X1wf9sen5rYWrX8PoESlYBQDspyYZbE1C5z0Ju1ZBIFPaxjbqcgYyZ+FNHTatgrb+6te5vTbor63bdhSuhnXHDEjBKrJp+LDBRS8BQKUUqtNZlzOQOTfeeLlNAzJnWvv40No40sZVSBE7OaG3Xtr+28LV6uy21hSsIpuGDzuu6CUAqJTR9U0dY6td3VqFzuY5A5kypa05NLfU2zQgkxb8vW7nSiliJyf0xhs7dxVy7nnjaSelYBUAcJCqNwBXPXSub+o4OSbs1f68AP0xfdq56gdk1oRzxpRunpG83+78narCIfzge08Xrizx/A9NCgCkVNUbgGvR6azLGciU+Fh6fDwdIMviiKAYiJCsrq2vqSgcwjM/21y4sjSMOj4Fq8iul175TdFLAFBJ59Y3dVR1eH4tQmfznIFMOW/yX9gwIPNi9137lLNsZAWsfer53F0T9FfXC68WroatzaekYBXZ9cc//XvRSwBQaVXNZGsROk+vwecE6JMRQ+rCnLmXKB6QC/M+N7P0vkayNm74pYrCPoo6z9khggCkXFWnT1Q1dK5v6jBaA8iUyR8904YBuXH8sEHhqssm29CEbXj2xVxdD/RXEec5R8axAZByue50NloDyJTYFQiQJ/HpjYZRQ+1pgp775fbcXAskYfWaDYWrY1trQwpWAQCHNbq+qWNstUpU7dBZpzOQGVPamktdgQB5M+/6y+xpgl5/a3fYvEnwDN2KeCNm7BmnpmAVAHBEVWsIrlroXN/UcXJM1Kv1+QD6a/q0c9UQyKX4CLiuvGT9aNUzeboc6LN4sGa8EVM0E88d50XTT//21u8zvX6AjKhaQ3A1O511OQOZER89N5cPyLNFt82yvwky1xnetWzZysJVom7AUWHCOWNSsJJsK+LNCoAaqFp3XTVDZ/Ocgcz4q4vOsVlArjW31Icrpk2wyQlZv3FrLq4D+uvpXxTvBkzb2MYUrAIAeqe+qaMqjcFCZ4ADxG6VGZ+crCxA7sXDUuN7Hv23++13SmMFoMiKOlpj3Jmnp2AV2WYuPkBVVSWjrUroXN/UES/GaVxAJsRuFQcIAkUQ3+s6PmF+fVKKOFYA9lXUfwOaFfpv669+nfVLAMiSXHU663IGMsMBgkCRLFh4ZRgxpM6eJ6CIYwVgX0X8NxDPAdGsAEDGjK5v6ji50kuuVujsEEEgE2Lw4gBBoGgW3tRhzxMQxwoYsUFRLX34yUKO1mj90OgUrCL7nl7fVfQSAFRbxRuEKx461zd1DA4hnFnpzwOQhIvPa1NHoHDizbbWxpE2PgFGbFBU3/3BukJe+eTJH0nBKgCgbNkPnY3WALJk+sXesoBi+uJdc+x8AozYoIjiIXDru7YV7srjQayekEtG1+aX83AZAFlS8akUQmeAPWKXX3NLvXIAhRTf/9o/Ps7m91McLxDHDECRPHD/twu532ecdlIKVpEPu9/+j6KXAKDaBtU3dYyt5OesRuhsnjOQCedN/gsbBRTabYuuKXXu0T9FHTNAMb2xc1dYta6Ys8wnjm9NwSryYduON4teAoBaqGijcEVD5z0nITpZAciEGZ+cbKOAQjt+2KDQ8Ylzi16GfotjBuK4ASiCu//x0bD77XcKude+d0yG90uAmslu6Gy0BpAVba0NpbAFoOgWLLwyjBhSV/Qy9FtRxw1QLLHLefnKZwq56w2jhvreMSFbf/XrXFwHQAZNr+SShc4AIYQLz3MIDEC3hTd1qEU/xXEDMZCDPCtyl/P4P/tQClaRD0+v7yp6CQBqpr6po2LZrdAZKLw4v7Tj6qlFLwPAXtPax5eeAKHvYhAXAznIqyJ3OUcXXPjRFKwiH1565TdFLwFALWUvdDbPGciKtrGN9grgAItum6Uk/RQDOd3O5FWRu5zjCKIJ54xJwUry4bdvep8EqKFMdjrrcgYyYdLEcTYK4ADNLfXhimkTlKUfdDuTV/HgtyJ3OZ/xwfoUrCI/tu14s+glAKilip0iLnQGCs1oDYCezfvczNL7JH2n25k8Wvz5Bwvb5Rw0LCRqxfJ1OboagGyq1FxnoTNQaEZrAPTs+GGDwpyrzlehfojB3OcXP5TZ9cOBYki4vmtboeuiYSE5DhEESIXshM71TR1jzXMGskCnCsDhzZl7SWhtHKlK/bD8hxtK4wgg62LX/u3/sLTQ++iQ1WQ5RBAgFTLV6azLGciE8y4420YBHMGnZk1Xon76+5uXZHr9EMWu/dff2l3oWkwc35qCVeTHc7/6ddFLAJAGFZnrXKnQeWyFPi5AYmKnSnx0HIDDm9Y+Pkxpa1alfuja+lpYcu+3M7t+iGM1Ytd+0X1s8llFL0Fi4hMgRZ4NDpAmlZjrrNMZKCydKgC919n5aYcK9tOSr3/foYJkUnzd3vz5Bwu/eQ2jhobmlvoUrCQffrTqmaKXACBN0h861zd1nGyeM5AFOlUAei8+GdI+xftmf8SOvquvuSO7F0BhxdetjtQQpk5yFkiSNjz7Yn4uBiD7MtHprMsZSD2dKgDlu6NzdhgxpE7l+iGO2bjz9m9kdv0Uzy3zHyi9bglh4rlC5yQ990sHrAKkSOJznYXOQCGN/7MP2XiAPlh4U4ey9dP931wZ1j71fKavgWKIc8gfWbHWbodQuuE24ZwxKVhJPsT3wKIfSgmQNknPdRY6A4V0wYUftfEAfRAPFYwHsdI/N9y8xHxnUi2GgnEOOe86+8Onq0SC1vzYoZQAKZTe0Nk8ZyAL4kFYOlUA+m7RbbMcKthPscPv0pmLMn0N5FcMnK+de485zvuYPPkjqVlLHmx87qWilwAgjcYmuaakO50TXRxAJbSNbVRXgH6IM/EdKth/23a8GWZdc2fWL4OcETgfLN5ki095kJznfvVr1QRIn1SP1zBaA0i9cWd6PBKgvxwqmIyV6zcLnkkNgfOhaVhIVnydeY0BpNKg+qaOxBqKhc5A4Xxssu48gCT83bXt6piAGDzHA9uglgTOPZs0cVxal5ZJ3/vuT4peAoA0SyzbTSx0rm/qGBxCODOpjwdQCQ2jhpYeCweg/zqunhpaG0eqZAI6H1gueKZmBM6HF9/rSE7X5pdVEyC9UtnpbJ4zkHqtH3LWKUCSvnjXHPVMSAyeP3P9Pbm4FrIj3uwQOPesrbUhrUvLrK6trxW9BABplr5OZ6M1gCw468+b7RNAguLTI1dMm6CkCVn+ww1mPFM1t8x/oHSzQ+Dcs4njW9O6tExa+vCTRS8BQNqNrm/qODmJNQqdgUI574KzbThAwhwqmKw443nGjEXhjZ278nRZpEh8bV140fzwyIq1tuUIZnxycqrXlzXP/Gxz0UsAkAWJTLMwXgMojDjP+fhhg2w4QAUsvKlDWRO0vmtbuHTmotKsXUjSiuXrwsSp84w46AXfOyav64VX83ZJAHmUSGNxIqFzfVNHDJx9NQZSzTxngMqZ1j7e7NOEbdvxZmnWrgMGSULsbo4zw69fcL9xGr00ddK4TKwzKzZv2l56XwMg9VLV6Wy0BpB65jkDVNai22aFugFHqXKCYjgYZ+7GOc/GbdBXsbv5/PabSzPD6b3pF/sxN0k/WvVMfi4GIN/OTeLqkgqdjdYAUs88Z4DKiocKtk85S5UrIM55jqFhDA+ht2JnaZwPHrubX39rt7qVIY7WiO9pJGfDsy+qJkBG1Dd19PvOq9AZKAQz+QCqIx4qGN9zSV4MDWN46JBBjqR7lMZfXnpraT445TOWLXnrN27N2yUB5Fm/s95+h871TR2DQwhnepkBaXZq/XD7A1Al866/TKkrKIaI8SC4W+Y/kNtrpG9i2BxfF/H1YZRG/8yYMSXLy0+deCiqWeIAmZKKTmddzkDqjTvzdJsEUCXxUMEpbeboV1IMbx5ZsTb8xYTrHDRIaYxGnPs9buL1pdeFcK9/RgypCxPOGZPlS0idNT92EwQgY2rf6ewQQSALxo77oH0CqKLOzk87VLAK4siNeNCg8LmYlj78ZLjwovmlMRpx7jfJOPvDmhWStvanm/J1QQD5N7q+qePk/lyl0BnIvRh66FYBqK44R3/OVeerepV0h8/N42aVxivEzlfyKY4piPOa417f2vlI6Nr6mp1O2Fl/7kmNpHmdAmRSv7qd35vAFRuvAaRaw6jjbRBADcyZe0n4wap/ETZUUffYjfirrbUhXHje+NBx9dTCXH9exaB52bKV4elfvFi6wUDlxGYF/2aSFTvyAcikmPku7+vC+xU672mzHuR1A6RZa/Mp9gegRr5415zSo/9UXzxwMP6680v/HNrGNoZJE8cJ0zIidqr/aNUzYcOzL4b1G7ea0VxF8d8KyXrmZ0a/AGRUv6Zb9LfTWZczkHpNTUJngFppbqkPV0ybUOq8pTZiYBnn/cZf3QF0PGD3Y5PPKu0Ptbdi+bqw6fmtYeu2HeG5X27XzVxDDp9OXuzQByCT+pX7/rf//M//7PNfrm/q+O8hhLleN0CabVhzX2m2KAC1Ew+6E6Slz4ghdeGMD9aXgrZ46K4zECorjsnY9tKOsGXLy+G3O/9veGn7b8O2HW/m+ZIzx/eNyYpd+552Aci0D2/fsnRjXy5ApzOQa/GHaT84ANTewps6wvUL7rcTKRNvBLy+pwu6W2vjyDB82OAwfNhxpaeFBg0eGBpPO6nqXdGx+/dAu373h1Jg2xfd19Jt6NBjEwnZ39i5K6xbu2nv/48dy3/4w59K/7tr87tr3bbjDSMyMiDOQfd9Y7KeeHx1ni4HoIhi9luT0PlcLzcgzU4Ycqz9AUiBae3jwxMrfrxfuEk6lQ5+7D788RBjURpGDQ11A9633+91h9Q9eemV34Q//unfD/lf/+2t31enC96IF45g7BmnKlHCNj73Uq6uB6CA+txw3OfQub6pQ5czkHoOEQRIj87OT4f1U+fp+My4Q46D6A6pIcOmX9yv85I4hHiYKQCZ1uf89z39uGqhM5B6DhEESI/42PqCz1xmR4DUiR38DtZM1tKHn8zT5QAUVZ+nXAidgVz7s7OabDBAinRcPbU0MxggTcb/2YfsR8Ke+ZlxSgB50NdpF0JnINd0rACkzxfvmhPqBhxlZ4DUuODCj9qMhD39ixdzdT0ABVb10NkhgkCq6aQDSKd4Q7DjE76VBNJhxJC6MOGcMXYjQZs3ba/OAaEAVEP1QmeHCAJZ0DB6hH0CSKkFC690cxBIhTM+6Mm4pD3x+Op8XRBAsVW101noDKTeiSOG2iSAFFvw9x22B6i5SRPH2YSEbXzupVxdD0DB9ekRxb6GzicXvdpA+rWMabRLACkWH2e/YtoEWwTUVDzglGSt79qmogA50pepF30NnSd54QBpN35Ciz0CSLk7OmeHhlGeTAFqo621QeUTtvThJ3N1PQCUlN2AbLwGkFvHDxtkcwEy4AuL/sY2ATUxcXyrwifsmZ9tztX1AFBS+U7n+qaOmGxLcoBUczgVQHYYswHUyoxPTlb7hD39ixdzdT0AlJQ99aIvnc66nIHUGz5ssE0CyBBjNoBqi+85noxL1uZN28Prb+3O0yUB8K6qzHQWOgOpN3zYcTYJIGOM2QCqaeqkceqdsCceX52r6wFgr0H1TR1ldfcJnYFcamo6xcYCZIwxG0A1Tb/Y+fhJW/vTTfm6IAD2VVYmLHQGcmnQ4IE2FiCDjNkAqiG+zzS31Kt1gt7YuSt0bX0tN9cDwEHKulvbl9B5tJoDaTetfbw9AsgoYzaAShv/Zx9S44T94HtP5+p6ADjIyeWUpKzQub6pw/NHQOrVDTjKJgFkWByzMX92uy0EKuaCCz+quAlbvWZDrq4HgINUdLyG0RpA6jWMOt4mAWTcnLmXhCltzbYRSNyIIXWlm1ska/3GrSoKkG9nlnN15YbOZbVRA9TCMUe/X90BcuDBhxYInoHEnf3h0xU1YWufej7sfvudXF0TAAerb+rodUOyTmcgd049+USbCpATgmcgaTNmTFHThC1btjJX1wNAj4TOQHENHHi03QfIEcEzkBSjNSqj64VX83hZABys11Mweh061zd1DA4hDFJsIO1axjTaI4CcicHzFdMm2FagX4zWSN7mTdvDth1v5u2yADi0Sb2tSzmdzrqcAQComTsY0vK4AAAgAElEQVQ6Z4f5s9tD3YCjbALQJ0ZrJO9Hq57J2yUB0LNedzq/t4wi9jrJBqilae3j1R+q5I2du8K6tZv2frLG004KzS31yk/FzJl7SRg77oPh1sVf01kHlKVh1FCjNSpgzbqu3F0TAD0a3dvSlBM69zrJBgDyJ55Mv+bHG8LWbTvCS9t/e9jAL87MPOWkE0oHe15w4Uf9kE+i4uvpsUcXh88vfigs/+EGxQV6ZeqkcQpVAeu7tuXumgDoWX1Tx6TtW5auPlKJhM5ArsQOFiA5cU7jA/d/Ozz9ixfD62/t7vXHjX82/oo/iD6yYm0phI5zNGdfd4lOaBJx/LBB4Uv33RAmL18Xbv+HpWW9PoFimn6xh3eTtvThJ/N1QQD0Rq8y4nJC53OVHUi7ugHvs0eQgBXL14WvPPhE6Nr6WiIfLwaCsSM1/mptHBk+NWu6UTgkIr6Oxk9o0fUMHFZba4ObnhWweo33XYAC6lXo3KuDBOubOgZ7BQFZcMzR77dP0A8xbL7wovnh+gX3JxY4Hyh+3PjxZ8xYVOqkhv7q7np+9CvzSzc1AA40cXyrmlTAc7/0dRyggHr16FCvQucQwlivICAL4vxYoHwx/I0hcCXD5gPF0Rt/eemt4Zb5D9gxEhFnPX/3O51h/uz2UDfgKEUFSuL7QTyElGTFsx6MNgIopOQ6nYXOAJBfd97+jXBpx+KaHQQUZz5PmvxZXc8kJoZLa568O1wxbYLwGQiTxzvMthK+992f5O+iAOiN0b35Q70NnR0iCGTCqJHDbBT0Ugx54yiN+7+5Mux++52alm3bjjdLwbcDiUhKHLlxR+fsUvg8pa1ZXaHA4iG2JG/dz19QVYCCqm/qOOKIDZ3OQK58YLTxGtAbMdyNIW+1Rmn0Rgy+b+18JCy599v2kMTE8PnBhxaE//3YF4TPUEBxzrsDBJMXb1zHG8YAFNYRz/8TOgNAwcQZyjHcrXV3c086H1geZl1zZ7E2hYqLoZPwGYrnU7Om2/UK+NGqZ3J3TQCU5YhZcW9D50HqDmRB42kn2Sc4jBjmxhnKabdy/WbBMxUhfIbiGDGkLkxrH2/HK2DNuq7cXRMAZel/6NybGR0AaeHxSTi0N3buKoW4MczNCsEzlSR8hvy76rLJdrkC4vcUtTp8GIDUSGS8hkMEASDjLp25KFOBc7e45jgOBCpF+Az5FLuc58x1gGAl/OB7T+fvogAo17lH+vNCZwDIudgtnOXDfuI4EIcLUmnCZ8gXXc6Vs3rNhrxeGgBlqG/qOGxm3JvQ2SGCQCbE08mB/WVtpEZP4uGCK5avS+fiyJV9w+e21gabCxkUvyfU5Vw56zduzeulAVCefofOR5zRAQCkT+wOzkPg3O3mzz8Y1j71fDoWQ+7F8HnZssXhvjuvc1MTMuZTs6bbsgqJX4d3v/1OLq8NgLIdtlG5N6HzEWd0AADpEn8oXPL17+dqV+IPubcu/lrpACOolmnt48N3v9MpfIaMaP/4uNK/Wypj2bKVKgtAt8M2Kh82dK5v6tDlDAAZFMPZPHYixdnUV19zRwpWQtF0h8/zZ7eXDigD0if+27xt0TV2poK6Xng1t9cGQNkmHe4vHKnT2TxnIDNam0+xWRBCuPP2b2T64MAj6dr6WmlWNdRCnBP7L2vvD1dMmxDqBhxlDyBFFt7UEY4fNsiWVMjmTdtz/f0FAGXre6fzkQZCAwDpEkdPLP1fP879rsRZ1XFmNdTKHZ2zw2NLFzlsEFIi3ggyVqOynnh8dZ4vD4DynXm4vyF0BoAcufsfHy3MAT+dDywPSx9+MgUroaj2PWzQyA2onSltzaUbQVTW2p9uUmEA9lPf1NFjdmy8BgDkROxyXr7ymUJt551f+ufSoYlQS7G78vvL7yodYAZUV8OooaGz89OqXmHxe4w43goADtDn0NlBggCQEV/9H08Upsu5W7zeG25eUvphGGopzpH90n036HqGKoqB82OPLjbHuQqWfWtV7q8RgD7psWH5SKHzueoNZMWokcPsFYX25OoNhbz819/aHS6duSgFK4H/6npubRypGlBBcaSGwLl61qzrKsqlAlCeHhuWewyd65s6dDkDmfKB0SfaMAqr6CfKx2ufdc2dKVgJvNv1/N3vdJZCMSB58dDABx9aIHCuoud+9evCXCsAZZnU0x8+XKezec4AkBFOlA9h5frN4Zb5D6RgJfCuGIrNn92uGpCQOLomjrBxaGB1xUN7iza+C4D+e+9hPoJOZwDIiI3PvWSrQgiPrFhbGrUzZ+4lKVgNhL2vxc4HlqsG9FHdgKNC+5SzhM018szPNhfyugHolR5HM+t0BoAcePnX/2Yb91jy9e+HtU89n4q1QNgTPOt4hvLFsDmO0ljz5N0C5xp6+hcvFvbaATiynkY0Hy501ukMABkRD9PjXfER4Gvn3hPe2LlLRUiNGDyb8Qy90zBqaOlGTXfYbHZz7cSbuL7HAOAIDtm4fLjxGjqdgUwZOvRYG0YhxUME2V8Mni+duSg89uhiYQWpEWc8X3jR/NC19TWbAgdobRwZJnykJUy/eFJobqlXnpT43nd/UvQSAHBkh2xcNtMZyI0J54yxmRTSVifKH9K2HW+G+fO/XAr6IC0efuiWcH77zToHKbQ4NqNh1PGhtfmUcHZba5jWPr7oJUmtdT9/oeglAODIYuPyQQeYHC50PlNRAYAsW7l+c7jz9m+EBQuvtI+kQuy8X3hTR7h+wf02hNzrDpeHDxschg87rhQwN552kk7mjIhPUsUbuABwBL3vdO5pADQAQNbc/82V4aSThoeOq6faO1IhdnU+vb4rPLJirQ0h0+JIjKg7VB448OjQMqax9Hu6l7PvicdXF70EAPROWTOdzXMGgIwYP6HFVh3BnV/659Bw6ihjeEiNeZ+bGVb95FljNkiFeHBf3YD37V1Kw+gRoe6YAaX/vW+QHITJhbLxuZeKXgIAeqesmc46nQEgIxyUd2TxYMFbF3/NwYKkRnwd/t217eHWzkdsCn0yYkhdOGHIwYcoxznJB4pjLfZlxAVH8sbOXWF91zZ1AqA3DjmiWaczAORA7FIzd/HwYn3mXH93WLZscZqXSYHEkS/Lvv1/QtfW12x7Dh3YPRz2GUNxoFEjh4UPjD7xkEXQWUwt/OB7T6s7AP2i0xnIhfiDHRTZqfXDhc69ELu2bpn/QLijc3bq10oxzLjk/wldup1Ta99u4gMD4327h4cOPdb4HnJl9ZoNNhSAXqtv6pi0fcvS/Q4D0OkM5MKBnURQNI0No8LK9Zvtey/Ew9uamk5xsCCpEF+H/99Xl5vtXGV1A44KDaOOL33S7nEU8X1h0OCBAmSIN2k3blUGAPqlp9AZAMiQ6RdPCvd/c6Ut6yUHC5Imkz96ZulmCMlrbRy591C82JksUIYjW7F8XeksBAAow6T4oMy+f7yn0PlcVQWA7IgHQpnr3HsOFiRNLrjwo0LnhLS1NoSxZ5waJp47TrgMfbRq1U+VDoB+0+kMADkxddI43c5liAH9/PlfDg8+tCAzayafYjgaxz3oLOybGDRPHN8aZnxysptIkICnf/GiMgJQroNGNR8UOtc3dZjnDAAZdO3fThc6lynOwb7z9m+EBQuvzNS6yZ84X7hr62t2tpdiSN8+5axwxZXnl570AJKx9qnnzZgPIUxpaw7jzjw97HhtZ3jpld+EP/7p371HAxze4AP/66E6nQ/6QwBA+sUOv/hDkgMFyxODeo/iU2tx7rBA48i6w+Z5n5upqxkqYM2PNyhrCOGav77ooO8LYiA/81OdNVsTQMqdfODy3nOI9R70hwDSrvvkeSi6G2+8vOgl6JMbbl4S3ti5K4MrJy/iQXccXvvHx4U1T94d7uicLXCGCnlytdB5xJC6Q96IdnMa4LBGH/gfhc4AkCPxMfMYzFCe+CjxnOvvVjVIoXhI6qNfmR++dN8NwmaooM2btjuQOIRw9odP7/G/xUAagN45VOgMAGTYbYuuKT2CTnnWd20LS+79tqpRE01Nntg5lDgy6LFHF+swhCr40apnlDmEcNafN/f4304YcmxV1wKQJfVNHZP2Xe6hQudJdhQAsit2Ai74zGV2sA+WfP37pZmNUG2DBg9U8wPMn90eHnxoge5mqJI167oKX+p4077j6qk9/vfhwxyBBdBbOp0BIIfiD0xtrQ22tky7334n3Lr4a5laM+RRDJznzL3E3kIVxSd+iq5tbONhKzB82HFFLxHA4Yzd978dKnQeq3wAkH1L7ptn9mAfxHmWn7n+nsytm2wbOtQj290EzlB9Sx9+UtXjY98TD38uxqiRw6q2FoAM2u9xkEOFzp5fA4AciI+k33PXHFvZB8t/uCGsWL4uc+smu8wsfpfAGWpj9ZoNha/8kUZrRB8YfWLV1gOQQUcMnQEyR9cBHFoMsmKIQ/lu/4el4Y2du1QOquSKaRMEzlAj6zduLXzpjzRaIxo/oaUqawHIqJ7Haxx4yiBAVug6gJ7FEKf944d/XJSDvf7W7vD5xQ+pDFRBa+PIcEfnbKWGGogH6MYzDYruSKM1wp6nyADoHZ3OAFAAX7rvhlKoQ3mM2aCaijqDPT7S/vBDt6RgJVBMy5attPN7DmHujYZRQ2u9VIC0OuxBgifbNgDIpxjqOFiwfMZsUC0nDCnmYYJzrjpf9yDUUNcLrxa+/G2tDb3+s3UD3lfRtQBk2H7f0AmdAaAgug8WjF2F9J4xG1A58QkMc5yhdjZv2h627Xiz8DswcXxrr/9sw+gRFV0LQF4YrwEABRIPFoxdhZQnjtmIMy+BZH1q1nQVhRp64vHVyh9CmPHJyb3+s3XHDKjoWgCybN/zAg8MncfaWQDINwcL9s2ti7+WxWWTIccc/f5CbVecizqtfXwKVgLFtfG5lwq/+3G0Rjkjfs5u631XNECRHRg6D/ZqAID8c7Bg+eLjx3fe/o2sLZsMOfXkEwu1XX910TkpWAUUVzyvYH3XtsK/AsoZrQFA7xmvAeRC42kn2UgoUzxY0Hzn8iz9Xz92qCAkIL73lPM4O5C8Zd9apapljtaIPKEBcFg9jtc4V92ALGpuqbdvUKb4KOldt81StjLsfvudMH/+lzOzXkirtrGNZT3ODiRvw7MvFr6q8akv70UAlaHTGQAKLHbrXHf5FC+BMqxcvzmsWL4uM+uFNBp35un2BWps/cathd+CCR9p6dPfM6IMoEd7RzcLnQGg4BYsvLJ0iA69d/s/LFUtEjdw4NGFKarRGlBb8eZpfHqn6KZfPKnoJQBI2tjuj7c3dK5v6vBuCwAFteS+eWHEkDrb30uvv7U73DL/gUyslexoGdNYiN1qGDXU4+xQY6tW/bTwWxDfi/o6oq+1+ZTE1wOQNzqdAYBSAHTPXXMUogyPrFgb1j71fGbWC2lxav1wewE19vQvzHOeOmlcn/9ukZ5MAegroTMAUDLhnDHmO5fp1sVfy9R6IQ2GDzvOPkANbd60vfTETtH1Z7RGUZ5MAeiDc7v/yr6h81iVBIBiM9+5PNt2vGnMBpSpqclj6VBLTzy+uvD1789ojWjo0GMTXQ9AHu0bOg+2wwCA+c7lMWYDyjNo8EAVgxpa+9NNhS9/64dG9+vvx6fDADg84zWAzIudCkByzHcu3w03Lwlv7NyVtWWTMuMntBRiS3QIQu3Er1VdW18r/A7MmNH/cWJu0AMcWn1TR2mahk5nIPPqBrzPJkLCzHcuT5yNOef6u7O0ZFIo3vApAh2CUDvLvrWq8NWPYXES70MnDHEDDaAHpYzZTGcA4JDMdy7P+q5t4c7bv5GlJQNQMBuefbHwW372h09P5OMMH6ZvD+BwjNcAAHoU5zvXDThKgXrp/m+uNN8ZgNRav3Fr4TfnrD9vTuTjDB92XCIfByCHDup0BgDYT3zc/67bZilKGcx3BiCN4k3R3W+/U+i9iTfSO66emsjHGjVyWCIfByCHDprpbLwGAHCQae3jwxXTJihML8X5zpfOXJSJtUItbN60Xd2hBpYtW1n4sreNbUzsY31g9ImJfSyAPNo3dC7GySUAQNnu6JwdWhtHKlwvbdvxZph1zZ2ZWCtU29Zf/VrNoQa6Xni18GWfNHFcYh9r/ISWxD4WQB4ZrwEA9MoX75pjvnMZVq7f7GBByubmDlAJ8QmDeEO06M674OzEKhBHkAFwSCcHoTMA0FvNLfVhwWcuU68yxIMFl9z77cysF6rhX1/9jTpDlf1o1TOFL3lba0PiQXHDqKGJfjyAnPiv0Lm+qWOSXQWy6pij32/voEri4TvtH0/u0dQi6HxgeVixfF3RywB77Xhtp2JAla1Z11X4ko8949TEP2bdgPcl/jEB8kKnM5B5p57sEA+optsWXaOzp0w3f/7BsPap5zO1ZqiUl17R6QzVtr5rW+FrPv3i5HvtGkaPSPxjAuSF0BkAKEt8NPULi/7GfOcy7H77nXDt3HsEzxBC+O2bu5QBqmjpw08WvtwjhtSVxoQlre6YAbW+NIA0MtMZAOibCeeMCR2fOFf1yiB4hnfFw8ze2Cl4hmpZvWZD4Wt99odPr8zHbWutyMcFyLjRYZ/QeazdBADKsWDhlaVDeeg9wTO8a93aTSoBVRBv8KzfuLXwpZ48+SMpWAVAsXSHzoPtOwBQriX3zSs9skrvCZ4hhFWrfqoKUAXLvrWq9HWnyOI4sGnt4ytSgUp9XIA8MF4DAOizON954U0dClgmwTM9KcqhVF0vvJqCVUD+/WDVvxR+l8847aQUrAKgeITOAEC/xC6fK6ZNUMQyxeB55qc6w5J7v52pdVNZRTmUKs513rxpewpWAvkV/411bX2t8Ds8cXxl5y63No6s6McHyKL6po5JQmcAoN/u6JwdGkYNVcg+6HxgueCZQnri8dU2Hiron/7pm8obQvjY5LMq+vGPOfr9Ff34AFnVHTpPsoMAQH98+d55pbmJlC8Gz7OuuVPlKJTHf7DehkOFOEDwXfGGeHNLfUU/x6knn1jRjw+QVTqdAYBExB/qFnzmMsXso5XrN4cLL5pfCgqgCF5/a3dYsXydvYYKuPsfHy38AYJR64dGV/xzDBx4dMU/B0AWCZ2BzGtqOsUmQkp0XD01TGlrth19FGdvnt9+swMGKYyvPPiEzYaExZuXy1c+o6whhMmTP1Lxz9EyprHinwMgi4TOQOYNGjzQJkKKdHZ+2nznfojdn9fOvcecZwoh3mjR7QzJ0uX8rjjyKx52XGlDhx5b82sFSKGxQmcAIFHHDxsUvrDobxS1H2JY0D3n2bgN8k63MyRn86btupz3aBtbnQ7kCeeMqcrnAciYwd2h82A7BwAkJf4Adt3lU9Szn+KcZ+M2yLvY7ayzH5LxT//0TV3Oe0yaOK5qn2vEkLqqfS6ArOgOnc+0YwBAkhYsvDK0tTaoaT/FcRszP9UZbpn/QKavAw5nyde/r6sf+imOqok3K3l3tEY8Z6JaThhixAbAgYzXAAAqZsl983T/JOSRFWvDpMmf1fWcc6NGDivkdcfOzKuvuSMFK4Fsijdtbv+HpXZvj2qN1ug2fJiHxwEOJHQGAComzndeeFOHAidk2443S13Pn7n+Hl2hOfWB0ScW9trjmA0d/dA3n1/8UOnJGN5VzdEaoRQ6H6fyAAcQOgMAFRVPjr9i2gRFTtDyH24ozXpe+vCTubkmCHs6+s13hvLEsRrx6wLvqvZojVDgp1QADmOs0BkAqLg7OmeH1saRCp2g2NF2a+cj4cKL5ofNm7bn5rqg84HlbqhAL8X3/5s//6By7aPaozVCwZ9SAejBYKEzAFAVDz90S6n7iGTFkQR/eemtRm6QK/GGio5nOLz4nv/puXeXZqLzX6o9WiMaP6HFDgAc4D31TR0nKwoAUGlxvvNdt81S5wqJj1ZPnDqvNBNX+EwexI5nwTP0bP78L5dm/fNf4uHF1R6tEfZ8jwPA/mKns9AZAKgK850rK3a7xZm4wmfyIgbPs66502sZDhD/Xaxcv1lZDnD2h0+v2eduGDW0Zp8bII2M1wAyr/G0k2wiZIj5zpUnfCZPYrB26cxFYe1Tz9tXEDgf1owZU2r2uesGvK9mnxsgjYTOQOY1t9TbRMgY852r48Dw2YGDZFUcITDzU51ml1N4AueexU7jCeeMqdnnb20+pWafGyCNhM4AQNWZ71xd3eFzPHAwBhY6Rskqs8spqvh6v/Ci+QLnw/iri85J7doAikjoDADUhPnOtREDi9gxGsMLh7SRRft28MfOZx385F28URhHzHRtfc1e9yA+PTXjk5Nruoaz21pr+vkBUubk99oRAKBW4nznrs0v+0G6BmLNu7YuD0u+/v0wefyY0hzMWj6WDOWK4XPsfI6/4pz48yb/RfjY5LOM3SJX4s3B+D4dX+/0rG1sY+kpKgBSY/R/+8CHrpgUQviRPQGyavuWpfYOMiw+Mnx++83h9bd228Yai/Mwp04aF6792+l+eK+R2LUbx6DQd/F13Pqh0eGsP28O511wttcymRTfCxZ//sGwvmubDeyFR78yPxU3TuubOmq+BoC0EDoDmSd0huyLjw7HkQ+kR1trQ5g4vrX0uLLQrrqEFsmKj903jDo+NIweEeqOGRCamk4JgwYP3Ps54qgfSJM4s3z5ymd0N/dSfNLhu99Jx/cQzeNm2TeAPYTOQOYJnSEf4iPEnQ8st5spJICuLqFz7cVu6boB79tvHcOHDQ7Dhx130NoONce18bSTjPmgbPHr4Nf/eZUnf8o0f3Z7mDP3klSsJZ6XYGQYwLti6PzZEMI96gFkldAZ8mPWNXc6mT/lYkfZhI+0hOkXTxKqVYjQOZ+6O64P1N2BfSBhdjHEEVPLvrVK2NxHI4bUhX9Ze39q1jNjxiIjUQD2iAcJDlYMACANHnxoQZg0+bNh24437UdKvXsA4Wvh/m+uLP2wf/aHTy/Nzu24emrRSwOHFR+5P1QHZE9dkY+sWNvrgh6qMztqbT7loN8bOPDo0DKm8aDfF2hXVxwr9dD//E5Yv3GrcQz9MPmjZ6ZqPaeefKLQGWCP9yoEAJAmX753Xri0Y7EfwjMgduUt/+GG0q9bOx/Z2wU98dxxqTjQCYqipxt1PT/mv7LXlYk3l04YcuxBv9/TuJEDZ2Z3E2qHsGL5urBq1U/D0794UVdzAuLTA/M+NzNVa4o3dQB4l9AZAEiVGErcdduscP2C9DwuS+/s2wUdw4AzTjspjD3jVCE0ZFgMRw8ZkPYUaJfRoR0OE2ofc/T7S12jB+qpUzuk7FDIzZu2h58/syVs2fJy6Nr8sjm/FdA+5azUnTPw7muz9zd1APIsznT+f0MIi+wykFVmOkM+OVgwf2IndHzcP86qHT+hxaGEPTDTGZLV0/iRnoLt0MNM7UN5en3X3t+N4fLut//DiKgq+d+PfSF13fPxZsNfXnprClYCUHtCZyDzhM6QXw4WzLcYBJ1aPzyMO/P0MHbcB3VD7yF0Bji8KW3NpXMg0sh7OMC7jNcAAFLLwYL5Fvc1/tr3xkLshm4YPSJ88LR6QTQAh3TjjZentjBxZIyZ3QBCZyDjYpcckG+PPbo4nN9+sx/gCqJ7LnT44Ya9FyyIBqBb7HJO86GUcUa571kAhM5Axh1qPh+QL3Hu7z13zQnXzr0n7H77HbtbQEcKoj8w+sRUHSAGQOWkucs5Gj5scM8HbQIUiNAZAEi92Nm64DOXhVs7H7FZlBwYRF+/4P69M6IbG0aFljGNmT2sMF6HkTIAB2v/+LhUdzmHUuh8XApWAVB7QmcAIBM6rp4afr9rd+h8YLkN45D2nxG9svRH4mzNU046IZx68onh7LbWTATRnuIBOFjdgKPCbYuuSX1lmppOCWHF2hSsBKC2hM4AQGbMmXtJ2PDsi/sdPAeHE+dqxl/ru7aFR/aEADG4aBh1fGhtPqUUDpx3wdmZ7IgGKJL2KWdl4r160OCBKVgFQO0JnQGATHnwoQVhxoxFpRAR+iLOBt87nmPF2tLYlix2RAMURbxZOO9zMzNxtfHrBwBCZwAgg5bcNy9cOnORubck5lAd0d0zosedeXr42OSzUj9HFCCv5lx1fmZuBLphCfAuoTMAkDnxB7rHHl0czm+/uRQUQiXsOyM6zhKPnXZnnHZSGHvGqWHiueNKB1wCUFnxBmAcr5UlDoQFEDoDABkVg+d77poTrp17T2lcAlRafJ3FTuj46/5vrhRCA1TBvOsvy1yZHQgLIHQGADIshnxfvfcGwTM1cWAIHedCn/HB+tI4jhmfnOwRa4B+mtLWHKa1j89cGeNBtaVzAwAK7D02HwDIshg833XbLHtIzcVRL92jOMZNvD5ceNH8cOft3wibN223OQBlik+TdHZ+WtkAMkroDABkXuyCmj+73UaSKrHLLXZA/+Wlt4ZJkz8bPnP9PWHtU8/bJIBeyNLhgQc6u601XQsCqAHjNQCAXOg+ZCh2mULadB9KuPyHG0pjOCZ/9MxwxZXnh+aW+oNWOnzY4BA8lg0UWGvjyMwdHgjA/nQ6AwC5EX9A1fFM2sUxHI+sWLu3A3rJvd8Ob+zctXfVw4cdZw+BwopjNb5415xMX34W51ADJE2nMwCQKzqeyZLY/Rxfq/FXPDBr+rRz7R9QaB2fOPeQT4FkTQzPHXIMFJnQGQDInRg8//4PfyzN04WsiIcQxl8ARRXHaixYeGUurr5h1PGl2f4ARWW8BgCQS/GH1tg5CgCkX+wMfvihW3KzU8cc/f4UrAKgdoTOAEBuPfjQgtD+8XE2GABSbsFnLgvHDxuUm2069eQTU7AKgNoROgMAufal+25wuCAApFi8Qdxx9dRcbdGokcNSsAqA2hE6A5k2fNhgGwgcUZzxLHgGgPRpGDW0dIM4bz4wWqczUGxCZyDThg87zgYCvSJ4BoB0iXOcv3zvvFzuSuNpJ6VgFQC1E0Pn1eoPABSB4BkA0uOu22aF5pb6XO5IXq8LoLd0OgMAhSeZXQsAACAASURBVBKD5y/Mv6LUXQUA1MZ1l08J09rH57r6I4bUpWAVALUhdAYACiceVvTVe28QPANADUxpaw4LFl6Z+9KfMOTYFKwCoDaEzgBAIU04Z0wpeI4HGAEA1RG/7j740IJCVLth9IgUrAKgNoTOAEBhxeD5sUcXC54BoAri19v4dbco6o4Z4GUFFNUuoTMAUGjHDxsUVq/676VHfQGAyogjrb5877zS192iaGo6xasJKKqNQmcAgBBKj/peMW2CUgBAwmLgHEdaNbfUF6q0gwYPTMEqAGpD6AwAsMcdnbPDF+Zf4YBBAEhId+AcR1oVzfgJLV5GQGEJnQEA9tFx9VQHDAJAAoocOIc9I7wAiiqGzr+z+wAA/6X7gMG21gZVAYA+KHrg3K21cWQ6FgJQZe/ZvmXpRkUHANhf7E5atmxxuO7yKSoDAGUQOANgvAYAwGEsWHhlePQr88OIIXXKBABHIHDeX2vzKWlaDkDVCJ0BAI4g/uD8/eV3GbcBAIcRb9AKnAEIQmcAgN7pHrcxf3Z7qYsLAPgv8QDeeINW4Ly/s9ta07QcgGpZLXQGACjDnLmXhMeWLnIwEADsEZ8Eigfwxhu07G/o0GNVBCgkoTMAQJmaW+rDd7/TWTpkUNczAEXW/vFxpSeBBM6HpvMbKKru0PlVrwAAgPLEQwZ1PQNQRPGmaxw59aX7brD/R+AGNVBE3aHzK3YfAKB83V3PX5h/hR8qASiE7gMD48gpjqxh1PGqBBSO8RoAAAnouHpqWPPk3aXHjAEgr+L8ZgcGlueYo9+fpeUCJELoDACQkDjPMj5m/OhX5hu5AUCudI/TML+5fKeefGLWlgzQX6uFzgAACYvdX3Hkxn13Xld6BBkAsizeSI1nGBin0TejRg7L4rIB+kXoDABQIdPax4d/WXt/qTNM+AxA1sTu5usun1K6kRrPMKBvPjBapzNQPN2h82p7DwBQGbEzLM6/vGLaBIcNApAJ3d3NCxZeacP6qfG0kzK9foC+0OkMAFAFcf7lHZ2zS4cNCp8BSKvu2c26m5OjjkARCZ0BAKqoO3zevOFBYzcASJV4UzTeHDW7OXm+3gMFs1HoDABQI/GH+u6Zz/ExZgCohSltzeF/P/aF0k3ReHOU5J0w5FhVBQpj+5alv3vvnov9nW0HAKiNGD7HX2ufej489D+/E1au32wnAKi4eMPzU7Omlw6+pbKGDxscwtbXVBkojO7QeaMtBwCorQnnjCn9emPnrvDV//FEeHL1hrBtx5t2BYBECZurb/iw44p2yUDBvbfoBQAASJv4aPOChVeWfsXu52XLVoZV654Pu99+x14B0GdxjMb0aecKm2ugqemUEFasLdx1A4W0KwidAQDSrbv7OVr68JNh9ZoNYf3GrQJoAHqlbsBRYfL4MWH2dZeE5pZ6RauRQYMHFvK6gUIqTdQQOgMAZETH1VNLv8KeAPqZn20OT//ixfD6W7ttIQD7aRg1NPzVReeEGZ+c7HDAFBg/oaXoJQAKxkxnINNGjRxmA4FC2jeAjiM41vx4Q1j7002hyyFFAIUVu5rbxjaGa/76or1PyZAOgn+gaEqh8/YtS39X39Rh84HM+cDoE20aUHj7juCIVixfF55e3xW6Nr8shAYogLbWhnDheeP33owknWL3uQOCgQL4XTBeAwAgf+IBUfseEtXdCb11247w0vbf+oEXIOO6O5rHnXm68RkZUjfgfUUvAVAMZjoDABTBgZ3QYU8QvXHDL8OO13bqiKawWhtH7r304cMGh+HDjutTKXb/8e2w7dXXD/tn/u2t35u/Tr/ELtnWD40Okyd/ZL8bi2RHa/Mpvt4ChbFv6PzjEMK5th4AIP8ODKLf2Lkr3P2Pj4ZHVqy1++TGiCF14YQhx5aCnoEDjw4tYxrD0KHHpm7W7eZN28PWX/36oN/f9bs/hC1bXj7o91965Tfhj3/69/1+T6idP/H1e8YH60vdzB+bfFZobqkvekkAyBCdzgAAlB7NvqNzdrjgwo+GWxd/zQgOMil2LseA+ey21jB+QktmRg7EMLESgeKhwuxNz28Nf/jDn/b7vfi0w752v/0f3gOqLI7LaBh1fOn129R0SjjvgrONzMih+N7k5i5QAK8EoTMAAPuKHaCPPbo4zLn+7rC+a5vakGrGDRzeocLsvtYpjuR5883f7/3/h+rCPrADW3h9aPHmSPc4lxhCNp52ki5mAPLkoND5FeM1AACI3XXLli0Os665M6xcv7nw9SBd4siBi89rC9MvniSoq6KkRpL0tvs6yyNE4s2QeGBcd7A8auSw8IHRJwqXKd30uX7B/QoBFMKBoTMAAJQ8+NCCcOFF8x16RM3F0QNtYxvDNX99UermMVOeJLuvu61Yvu6Qv//0+q4e/86BI0UOp6dDJmOXcjeBMgDsz3gNAAB69PBDt4RLZy7yiDw10d3VfO3fTjfflh71FFobuUIaxfEqbuYCebZ9y9LVQegMAMDhxKDvC4v+Jlw7956w++131IqqiGHzVZdNDnPmXqLgQK4cc/T7bShQCO/Z5yJX23IAAA4UxxnMuep8daHi4hiNK6ZNCN9ffpfAGcilU08+0cYChaDTGQCAI4oB4Jp1XWF91zbFoiLaWhvCkvvmGaMB5NrAgUfbYCDPnu2+tvfYZgAAemPRbbNKnaiQpPiauu/O68KyZYsFzkDutYxptMlAnv2u+9r2DZ032nIAAHrS3FIf2qecpT4kJnY3r3nybge+AYUxdOixNhsohL2h8/YtS39nywEAOJx5n5up25lEXHf5FN3NQOHEcxIAcuyV7kszXgMAgF6LAaFuZ/oj3rR49Cvzw4KFV6ojUEgjhtTZeCCvegydn7XlAAAcTux2hr5oGDU0fPXeG3T6AYV2whAjNoD8OzB0NmIDAIDDit3OcRYvlCMGzo89uljgDBTe8GGDi14CIL/2nhlovAYAAGWbOL5V0ei17sDZ/GaAGDofpwpAXu1taD4wdF5tywEAOJKPTTbXmd4ROAPsb9TIYSoC5J5OZwAAytbcUq9oHFE8NPALi/5G4Aywjw+MPlE5gLzqcbyGmc4AAPSK0/c5EocGAhys8bSTVAXIpe1blvY4XmOjLQcAoDecvs/hzJ/dLnAGOARPCwE5tWvfyzJeAwAASNSUtuYwZ+4ligrQA08LATm0XzOzTmcAACAxMUjp7Py0ggIchqeFgLzbL3Ted+4GAABAuRbe1OHgQIAjaBg9QomAvHll3+sxXgMAAEhE+8fHhWnt4xUT4AjqjhmgREDeHDF0/rEtBwAAylE34Khw26Jr1AygF5qaTlEmINd0OgMAAP0256rzjdUA6KVBgwcqFZA3q/e9nkOFzg4TBAAAeq1h1NAwZ+4lCgbQS+MntCgVkGuHCp0dJggAAPTavOsvUyyAMngyBMih/RqZhc4AAECftTaOdHggQB/Ep0QA8mL7lqX7ZcrGawAAAH123uS/UDyAPqgb8D5lA/Ji14HX4SBBAACgT0YMqTPLGaCPWptPUTogLw5qYj4odN6+Zelq2w0AABzJxee1qREAAAfR6QwAAPTJtX87XeEA+ujstlalA/LioCbmnkLnZ205AMD/z979x/hR3/nhf98puiaEXwEcAiQLIebaBerwzfebrwKIxJUSpd/qLudrU6G02mISXdUf9OJcqyNpKmGfToeQrondloKuvTtvJrkTkfLt2lVzQiaNN9Q2Kj3q3dieS1iW3Qk2BmOfFy/4wj9UsxkTA17vZz+fmc+8Z+bxkBDJH6zn83qN1rvPec3rDSznU7feGK5Yc4n6AADwNsuFzieVCgAAWM76j39EbQAG8JkNtykf0BYr73QuzGk5AABwLhe+65fC2MZPqw0AAOFcA8xCZwAAYFVuvWWtggGUYN3aq5URaAOTzgAAwGCs1gAA4IwsTUw6AwAAg7FaA6Ac6278oEoCTTd/rusXOgMAAD3zKjgAAGc5Z458ztA5SxOhMwAA8Dam8gDK87Fb16km0HS9h86Fc45GAwAA3SUgASjP5ZdfrJpA0606dDbtDAAAvMlnNtymIAAluf2Om5USaDqhMwAA0D/7nAHKd+G7fklVgSYTOgMAAP27/tr3qR5Aya6/5golBZpM6AwAQHkEkN3z128Y6XoJAEr37gveqahAY2VpInQGAKA8F777XarZMR+49qqulwCgdB+6zvdWoLGmlrtwoTMAANAThwgClO+iiy5QVaCpTi533cuGzsuNRgMAAN3joCuAatx081qVBZpq/3LXfb5J53C+EWkAAKA7HHQFUI3LL79YZYGmWv2kc2HZ/xAAAOiOK9dcqtsAFbj9jpuVFWiq3ctd90qh87L/IQAA0B1XrnmPbgNUxAojoKFMOgMAAP1z0BVAdawwApooS5O+dzov+x8CAADd4aArgOq8+4J3qi7QNPPnu96VQuc57QZi9pP55/UHAABotA9dd5UGAk1z3tz4vKFzliZCZyBqh48c0yAAGILLL79YmQEqcs3Va5QWaJrzbshYadI5N6XlAADQbbffcXPXSwBQmQ9ca9IZaJzzngXYS+jsMEEAAACAiqy94f1KCzTN7vNdby+h83m/AAAAAAD9u/GmEdUDmsakMwAAAEDM3nfZhfoDNEaWJgPvdD7vFwAAAABgMO+9zIGtQGOseAag0BkAAACgZleuuVQLgKZYcTPGiqFzlibWawAAAABU6Mo171FeoClWPAOwl0nn3KSWAwBAN11/zeU6D1Cxa65eo8RAU8ytdJ29hs4rfiEAAKCdLnzXX9NZgIp94NqrlBhoCqEzAAAAQOzW3vB+PQKaYsUzAHsNnVfc0wEAAABAf268aUTlgCZY6OUMQJPOAAAAABF432UXagMQuxWnnEOvoXOWJkJnAAAAgAq997KLlReIXXmhc2FKywEAAACqceWaS1UWiF1Pw8mrCZ1NOwMAAABU5Mo171FaIHalTzr39AUBAAAAWL1rrl6jakDshM4AAAAATfGBa6/SKyBmC1manOzl+oTOAAAAABFYe8P7tQGIWc/5cM+hc5YmdjoDAAAAVOTGm0aUFohZ+aFzYVLbAQAAAKrxvssuVFkgVj0PJa82dDbtDAAAAFCR9152sdICsaps0lnoDAAAAFCRK9dcqrRAlLI02d3rda02dO75CwMAAACwOleueY+KATGaX801rTZ07nmEGgAAAIDVuebqNSoGxGhVufCqQucsTU6GEBa0HQAAAKB8H7j2KlUFYlRd6Fww7QwAAABQgbU3vF9ZgRhVHjrb6wwAAABQgRtvGlFWIEaVh85z2g4AAABQjfdddqHKAlHJ0mRVmbD1GgAAAAARee9lF2sHEJPJ1V7LqkPnLE2EzgAAAAAVuXLNpUoLxGTVeXA/k86hn3QbAAAAgJVdueY9qgTEZGihs2lnAAAAgApcc/UaZQVisuoz/voNnR0mCAAAAFCBD1x7lbIC0cjSZPdqr8WkMwAAffnYresUDgAqsPaG9ysrEIupfq6jr9C5n3QbAAAAgJXdeNOIKgGx6Gv4uN9J59Bvyg0AAAAAQCMMPXS2YgMAAACgAuvWXq2sQAyEzgAAAAAAlKPfNctCZwAAAAAA3qrv9cp9h84OEwQAgG6Ynjmi0wAA3dP30PEgk87BYYIAAAAAAK1UW+hsxQZQq8VXTmsAAAAAQPlqC52t2ABqNTt/VAMAAAAASjbIemWTzgAAAAAAnG1ykGoMFDpnaSJ0BgCADjh0MNNmgCFyiCtQs4Fy30EnncOgqTcAABC/maef0yUAgO6oPXQ27QwAAC23cPKUFgMMyc6JvUoN1K320NlhggAA0HJp+qwWAwzJT+afV2qgTguDrlU26QwAAKzomTkBCMCw/Ohpe/SBWg2c9w4cOmdpMhdCmHcfAABAez373Iu6CzAk038hZgFqNfBmizImnYNpZwAAaLejJxbDoYMm7wCq9tKxhTB7+Lg6A3USOgMAAMPx/ceeVGmAij3yJ48pMVC3+tdrFBwmCAAALfeDvdNaDFAx32uBmk1laXJy0EsoJXTO0kToDAAALbdvenbptW8AqpGvMcq/1wLUqJSNFmVNOucmS/xaAABAhLz2DVCdb37ju6oL1K2U4eIyQ2d7nQEAoOXGvy10BqhC/ibJxC6784HaRTfpbMUGAAC03NETi2HnxF5tBijZ137/T8Pi6deUFajTQpYm0YXOJp0BAKAD/uAPd2gzQInyXc6mnIEIlDZUXFronKXJXAhhvqyvBwAAxGl65kh4cNt3dAegJL/95QdNOQMxKG2ouMxJ52DFBgAAdMOD499d2j8KwGDu/91vLD3MA4hAfJPOBaEzAAB0QD6Rt/Hzv6fVAAPId+Q/9K1dSghEIUuTaENne50BAKAj8sm837zn69oN0Ic9jx8IX/6dP1Q6IBaTZV5HqaFzcbqhd+wAAKAjJr73lP3OAKuUB86/8cWv2+MMxKTUDRZlTzoHKzYAAKBbHnh4YmknKQAryx/UCZyBCJW6wULoDAAADCzfSfqFz9/vcEGA88hXEuUP6gTOQIRMOgMAAPHZte9Q+Ozn7lt6bRyAn8sPDFz/yU1LK4kAIjSVpcnJMi+r9NDZXmcAAOiu2cPHw+f+8QNL03ymnoGuO3QwC3feeV+45ysPLX1/BIhU6UPE76joc+YX+msVfW0AACBy+TTfY3sPhFtvWRv+5b/8h+HGm0a0DOiMZPuj4ZHv/PcwPXNE04EmEDoDAADNkO8szVdu7PrsV8P111wePr3+I+Hjn/hIuP2Om3UQaJV8ovn7jz0Znpr6cdi3f8bOZqBpGhM6l3raIQAA0Gz5a+X5YYP5Pxe+65fC9ddcEdbd+MFwzdVrwgeuvWrps6294f0mooHo5Hvqjx9/+U2XdfDATDh16tUwfejZ8OKJl8PRE4saBzRV6fucQ1Whc5Ymu0dGx6r40gAAQMPlE4D5K+dte+38TJgODGbx9E/tPwYYntKnnEOFk865HVZsAAAAXXEmTAcAaJBKQudfrPDzV3LBAGebPfySegAAAAD0R+gM8FYO6AAAAADoSyX7nEOVoXOWJvlhggtVfX0AAAAAAPpW2dBwlZPOwbQzAAAAAECUhM4AAAAAAJRG6AwAAAAAQCkq2+ccqg6d7XUGAAAAAIjORJUXVPWkc6j6AwAAAAAAsCqVbqgYRuhsxQYAAAAAQCSyNBE6AwAAAABQih1Vl7Hy0DlLk7kQwnzVfw4AAAAAACuqfEh4GJPOwV5nAAAAAIAotCZ0tmIDAAAAAKBeC1ma7K/6CoTOAAAAAADdMJSNFEMJnbM0ORlCmBzGnwUAAAAAwDkNZTh4WJPOwbQzAAAAAECt2jPpXHCYIAAAAABAPaaKjRSVG1roXCyoXnBDAQAAAAAM3dA2UQxz0jmYdgYAAAAAqMXQstlhh872OgMAAAAADNdCliYmnQEAAAAAKMVQh4GHGjoXi6qnhvlnAgAAAAB03FCHgYc96RxMOwMAAAAADFV7J50LQmcAAAAAgOGYytJkbpi1HnronKXJ/nxx9bD/XAAAAACADhrqlHOoadI5mHYGAAAAABiKoWexdYXOQ0/XAQAAAAA6ZiFLE5POAAAAAACUopYctpbQOUuTkyGEyTr+bKB9Dh3MdBUAAADg7WrZOFHXpHMw7QyUZebp59QSAAAA4O26M+lcEDoDAAAAAFRjstg4MXS1hc5ZmsyFEObdUAAAAAAApatt6LfOSedg2hkAAAAAoBKdDZ231/znAwAAAAC0zXyxaaIWtYbOWZrsDyEstK2jAAAAAAA1qnXDRN2TzsGKDQAAAACAUtW6YULoDAAAAADQHgvFhona1B46Z2kidAYAAAAAKEfteWsMk865HRFcAwAAAABA0wmdC6adAQAAAAAGsxDDZgmhMwAAAABAO0SRs0YROmdpctKKDQAAAACAgeyOoXyxTDqHWAoCAAAAANBQJp3fwooNAAAAAID+7Cg2StQumtA5S5O5EMJUBJcCAAAAANA00Qz1xjTpnNsewTUAAAAAADSN0HkZVmwAAAAAAKxONKs1QmyhsxUbAAAAAACrFtUwb2yTzsGKDQAAAACAVRE6r8CKDQAAAACA3kS1WiPEGDpbsQEAAAAA0LPohnhjnHQOVmwAAAAAAPRE6NwjKzYAAAAAAM4vutUaIdbQ2YoNAAAAAIAVRTm8G+ukc7BiAwAAAADgvITOq2TFBgAAAADAuUW5WiPEHDpbsQEAAAAAsKxoh3ZjnnQOVmwAvTh4YEadAAAAgK4ROvfJig1gRadOvapIAAAAQJdEu1ojxB46Fys2dkRwKQAAAAAAsYh6WDf2Sedg2hkAAAAA4A0LQufBCZ0BAAAAAH5mIubVGqEJoXNRQCs2AAAAAAAaMKT7jgiuoRd5IX8t/ssEAADKsG7t1WHdjR9US6AW04eeDdMzRxQfiNFCliZC5zJkabJ9ZHRsawjhkiZcLwAAMJg8cP69B/6JKgK1+Nf3Pix0BmLViFXETdjpfIbdzgAAAEDlRke9aQFEa2sTWiN0BgAAADjLJZdepBxAjOazNNnfhM40JnQudpXMR3ApAAAAQIvddvtN2gvEaHtTutKkSedg2hkAAACo2hVrHCkFREnoXJHGFBYAAABornVrr9Y9ICZTWZrMNaUjjQqdi50lUxFcCgAAANBi777gndoLxKQRBwie0bRJ52DaGQAAAKjah667So2BmDRq7bDQGQAAAOAtLrroAiUBYrEjS5OTTepG40LnosA7IrgUAAAAoKVuunmt1gKxaNwQbhMnnUPTxskBAACAZll7w/t1DIjBQpYmjctCGxk6Z2mSp/sLEVwKAAAA0EI33jSirUAMGrlquKmTzsG0MwAAAFCl9112ofoCdRM6D9nWBl87AAAAELn3XnaxFgF1msrSZH8TO9DY0Lko+FQElwIAAAC00LsveKe2AnVq5JRzaPikc2hy4QEAAIC4fei6q3QIqJPQuSZCZwAAAACgbcazNDnZ1M/U6NC5KPx4BJcCAAAAtMxFF12gpUBdJppc+aZPOoemNwAAAACI0003r9UZoA7zWZoInetUNGC+6Z8DAAAAAKANK4XbMOkc7HYGAAAAAFpC6BwJoTMAAAAA0HQ7sjSZa/qHaEXoXDRiRwSXAgAAAADQr1acX9eWSefgQEEAAAAAoMEWsjRpxUaH1oTORUMWIrgUAAAAAIDVas0K4TZNOge7nQEAAACAhtralsa1LXRuTWMAAAAAgM6YbMMBgme0KnQuGjMZwaUAQ/TM3PPKDQAAADRZqzY4tG3SOVixAd3zyqt/pesAAABAU7XmAMEzWhc6Fw2aj+BSAAAAAABW0roh2jZOOgfTzgAAAABAQ7TunDqhMwAAAABAPXa06QDBM1oZOheN2hHBpQAAAAAALKeVw7NtnXQOpp0BAAAAgIjNZ2ky0cYGtTZ0LhrmQEEAAAAAIEatHZpt86RzaOMSbgAAAACgFVqbXbY9dLZiAwAAAACIzXiWJifb2pVWh85F48YjuBQAAAAAgDNaPSzb9knnYMUGAAAAABCRqSxNdre5Ia0PnbM02R9CmIzgUgAAAIAGue32m7QLqELrh2S7MOkc7HYGAAAAVuuKNZeoGVC2hSxNWp9VdiJ0Lho5H8GlAAAAAADd1YlVwF2ZdA6mnQEAAACAmnUio+xS6OxAQQAAAACgLuNZmsx1ofqdCZ2zNDmZNzaCSwEAAAAAuqczmxi6NOkcTDsDAAAAADWYytJkd1cK36nQOUuT/SGEyQguBQAAAADojk4Nw3Zt0jmYdgYAAAAAhmg+S5POrNYIXQydszSZyBsdwaUAAAAAAO3XqcA5dHTSOZh2BgAAAACGpHNZZFdD5/zpwkIE1wEAAAAAtNd4liYnu9bfTobORaM7N9YOAAAAAAzV5i6Wu6uTzsGKDQAAAACgQpNZmsx1scDviOAaapE3fGR0bDyEcFcHPz4AAEAr7ZzYG34y/3w4fORYmD707Dk/4pVrLg1XrnlP+Nit68JnNtzmRgCgKp2ccg5dDp0LW4XOAAAAzZVsfzQ8+b8Ohem/mA+zh4/39jlmjiz965s794R7vvJQuHXd9eHjt60L//yLf8+dAEBZprI02d3VanY6dM7SZP/I6NhkCOETEVwOAAAAPXhw23fCD/ZOh33Ts6WUK/86+T8Pjn83bPjUR8Nv/avPhSvWXKIVAAyi06t9uz7pHIox9+9HcB0AAAAs49DBLHzzG98NE7ueDIunX6ukTPnXzaefH/sfU+Ff/MaGMLbx09oBQD/mszTZ3uXKdfkgwSXFmPt8BJcCAADAW7x0bCF84fP3h7/92a8uBcJVBc5nO3piMXz1gW+GO++8b+nPB4BV6vSUcxA6v6GzS70BAABidf/vfiN8/NO/FXbtO1TLFeYrNz77ufvCnscPuEcA6FX+tLLTU85B6Pwzxbi7aWcAAIAI5Ks0fuVX7w0PfWvXUCabzyc/nPA3vvh1wTMAvdqapcnJrldL6PxznX8CAQAAULedE3vDZ8e2hOmZI9H0Ig++Bc8A9KjzqzWC0PlNthbj7wAAANTgwW3fCfd85aHap5vPRfAMQA/GTTn/jNC5UNwQnkQAAADUIA+cH3h4IurS58HzV7f8Z4cLArAc58YVhM5vJnQGAAAYsiYEzmfkO57/+T1fi+NiAIhJPuU8pyM/I3Q+SzHtPB7NBQEAALRcvq6iKYHzGfumZ5eCcgA4i/PiziJ0fjtj8AAAAEOQr6nI9yQ30YPj37VmA4AzJrM02a0aPyd0fotiDN60MwAAQMXyNRUxHhrYi/y67733P8Z/oQAMgyHWtxA6n5sbBQAAoELJ9keX1lQ02a59h8LOib1uE4BuM+V8DkLncyimnSejuzAAAIAWyNdS/Pv/1Kw9zsv5gz/cEeeFATAshlfPQei8PDcMAABABb72+38ajp5YbEVpp2eOmHYG6K55U87nJnReRnHDmHYGAAAoUT7lS1LNTQAAIABJREFUPLHryVaV1LQzQGcZWl2G0Pn83DgAAAAleuRPHmvs4YHLyaedDx3M4rw4AKqSTzlvV91zEzqfh2lnAACAco1/+7FWVvThh74TwVUAMESGVc9D6LwyNxAAAEAJ9jx+oDW7nN/qsb0H4rogAKpkynkFQucVmHYGAAAoxyOP7GptJfOVIcn2RyO4EgCGwJDqCoTOvXEjAQAADOiJ//3jVpdw9w+eiuAqAKiYKeceCJ17UEw7T0V/oQAAAJFq82qNM/btn4njQgCokuHUHgide7e1KRcKAAAQmx9Mtn8K2IoNgNYz5dwjoXOPihtqvhEXCwAAEJn9P3ymEy158n8diuAqAKiIKeceCZ1Xx40FAADQhx8+/Vwnyjb9F2aVAFrKlPMqCJ1XwbQzxOnFEy/rDABAxA4dzJZWT3TB7OHj4aVjC25HgPYxjLoKQufVc4NBZNp+IA0AQNP9+ZNpp3r4Z//tiQiuAoASmXJeJaHzKpl2BgAAWJ00fbZTFeva5wXoAEOoqyR07s+mJl40tJlXGAGGb+HkKVUHevLM3POdKtT0IaEzQIuYcu6D0LkPWZpMhBAmG3fh0GJ79xzUXoAhM8kH9OqVV/+qU7WaPfxSBFcBQElMOfdB6Nw/NxxE5Cfz3ZqeAQBokq6FsPmhid7EA2gFU859Ejr3KUuT3aadIR6HjxzTDQCASOUhbNd4Ew+gFQyd9knoPBg3HkTC3jyA4fO9F+hFVyd+Dx6YieAqABiAKecBCJ0HYNoZ4mFvHgBAnLo68Xvq1KsRXAUAAzBsOgCh8+DcgBCB/JXNQwczrQAYoumZI8oNsIxn5pw5AtBgppwHJHQekGlniMf3H3tSNwCGZM/jB5Qa4DxeefWvlAeguQyZDkjoXA43IkTgB3untQFgSPY/9SOlplIXXXSBAtNoL554WQMBmmnSlPPghM4lKKadxxv/QaDh9k3PdvagGoBhe2rqx2pOpW66ea0Ct8QT+7o5GHD0xGIEVwFAHwyXlkDoXB43JETgkT95TBsAhuCHP7JHHwCA1pkshksZkNC5JFmazJl2hvr92WP/UxcAKpbvczbBBwBACxkqLYnQuVxuTKjZ9MyRcOig6TuAKv3RH/9X9QXowc6JvcoE0BymnEskdC5RMe28pTUfCBrq3/7bb2kdQEXy3fn79s8oLwAAbbNRR8sjdC7f1hCCk8ygRrv2HTLtDFCRfHf+4unXlBcAgDYZL4ZJKYnQuWRZmpwsgmegRr/95QeVH6AC4992YCsAAK1jZW7JhM7VMO0MNct3OyfbH9UGgBL963sfdoAgAABts8WUc/mEzhUopp03te6DQcPc/+++vbR7FIDB5WuLJnY9qZIAALTJgo0F1RA6VyRLk+0hhPlWfjhoiHzn6MbP/552AZQgX1tklzMAAC2ztRgepWRC52qZdoaa5Ws2vvD5+7UBYAC/ec/Xl76fAvTjY7euUzcAYjRvyrk6QucKZWkyEUKYbO0HhIbYte/Q0h5SAFbvwW3fCRPfe0rlAABom82mnKsjdK6e0y8hAt/cuUfwDLBKeeD8wMMTygYAQNvMF6txqYjQuWJZmuwOIexo9YeEhsiDZ6s2AHpz/+9+Q+AMAEBbbdTZagmdh8NuZ4hEvmpj/Sc3hUMHMy0BOIeXji0sPaB76Fu7lAcAgDaaLIZEqZDQeQiyNJkLIWxr/QeFhpg9fDx8dmzL0hQfAD+3c2Jv+Dsbvrz0gA4AAFrKcOgQCJ2HJ9/tvNCVDwuxWzz92tIUXz71nIcsAF2Wv/1x5533hXu+8lA4emLRvQBQkoMHZpQSIC7jWZrs15PqCZ2HpDgNc2snPiw0SD71nIcsv/Kr94Zk+6NaB3RK/tAtX6Xxtz/71bBvelbzAUp26tSrSgoQj4ViKJQheIciD0+WJptHRsfyReXXduUzQ1NMzxwJ0w98M/z7/zQRPvZ//XK4885PhdvvuFn/gNbZ8/iB8Mgju8IT//vHppoBAOiSrcUKXIZA6Dx8+d6Y/9K1Dw1NkQcwE997aumf9112Yfibf30kfOTDvxz+1ic/Gm68aUQfgUbJ12bMPP1ceGLfdHhm7vnww6efW1ovBAAAHTNvA8FwCZ2HLEuTiZHRsckQwic69cGhgfIA+ui+Q0sHaj3w8MTSB1i39urw7gveGT503VVL//9jt67T2j7cdvtN4Yo1l9R+HS8dWwh79xys/TqISx7QNtHiK6fD7PzRpStfPP3TpfVBAADAks3F6luGROhcj3x/zPe7+MGh6fI1HLkzu0+/uXOPngIAAEC8prI02a4/w+UgwRpkabI7Py2zcx8cAAAAAIZrk3oPn9C5PpuLUzMBAAAAgPLtKIY/GTKhc02K0zItMAcAAACAaphyronQuV5bi9MzAQAAAIDybCmGPqmB0LlGxamZnrgAAAAAQHnmbRiol9C5ZlmaTIQQJjtdBAAAAAAoz+Zi2JOaCJ3jYNoZAAAAAAY3maXJdnWsl9A5Alma7A8hbOt6HQAAgPa5/PKLdRWAYTLcGQGhczw2hxAWul4EAACgXW6/42YdBWBYxovhTmomdI5EsWdmc9frAAAAuYMHZtQBAFiNBVPO8RA6RyRLk/xUzamu1wEAAE6derXzNQAAVsXhgREROsfHExkAAAAA6N1UMcxJJITOkcnSZHe+f6brdQAAAACAHhnijIzQOU6bHCoIAAAAACsaL4Y4iYjQOUIOFQQAAACAFTk8MFJC50g5VBAAAAAAzsvhgZESOsfNkxoAAAAAeDuHB0ZM6BwxhwoCAAAAwDkZ1oyY0Dl+DhUEAAAAgJ9zeGDkhM6Rc6ggAAAAALzB4YENIHRugGI/zWTX6wAAAABA5zk8sAGEzs3hCQ4AAAAAXTbp8MBmEDo3RJYm+0MI27peBwAAAAA6y1BmQwidmyXf7Tzf9SIAAAAA0DlbiqFMGkDo3CDFvhpPdAAAAADoknwI01qNBhE6N0yWJhMhhB1drwMAAAAAnbHJ4YHNInRupnzaeaHrRQAAAACg9XYUQ5g0iNC5gbI0mSv2OwMAAABAW+VDlxt1t3mEzg2VpUm+x2aq63UAAAAAoLU2W6vRTELnZvOkBwAAAIA2miyGLmkgoXODZWmyP4Swpet1AAAAAKB1Nmlpcwmdmy9/4jPf9SIAAAAA0BpbimFLGkro3HDFXhtrNgAAAABog/ksTTbrZLMJnVsgS5PdIYTxrtcBAAAAgMYzXNkCQuf2yPfcLHS9CAAAAAA01rZiuJKGEzq3hDUbAAAAADRYfmaZtRotIXRukSxNJkIIO7peBwAAAAAaZ2MxVEkLCJ3bZ6M1GwAAAAA0yA5rNdpF6Nwy1mwAAAAA0CALsqz2ETq3ULFmY7LrdQAAAAAgetZqtJDQub2s2QAAAAAgZjuK4UlaRujcUlmazDnxEwAAAIBIWavRYkLnFsvSZKs1GwAAAABEyFqNFhM6t581GwAAAADExFqNlhM6t5w1GwAAAABExFqNDhA6d4A1GwAAAABEwlqNDhA6d4c1GwAAAADUyVqNjhA6d0SxZmNT1+sAAAAAQC2s1egQoXOHZGmyPX+i1PU6AAAAADB01mp0iNC5e6zZAAAAAGCYtlmr0S1C544pnih5lQEAAACAYZgPIWxW6W4ROndQ8WTJmg0AAAAAqmatRgcJnbtrY/GkCQAAAACqkK/V2K2y3SN07ihrNgAAAACo0JS1Gt0ldO6w4knTtq7XAQAAAIDSWavRYUJnNhdPngAAAACgDFuyNNmvkt0ldO44azYAAAAAKNFklibWanSc0JlQPHnaohIAAAAADGDBcCNB6MwZxROoSQUBAAAAoE+bsjSZUzyEzpxtY/FECgAAAABWY0eWJttVjCB05mzFkyivQAAAULvFV05rAgA0x7xMibMJnXmTLE0m8idTqgIAQJ1m54+qPwA0x8YsTU7qF2cInTmXjcUTKgAAAAA4n21ZmuxWIc72DtXgrfInUyOjY3nw/H3FAWLyH+7/p/pBJ3zrTx8N+6ZnNRsAgNhNZWmySZd4K6Ez55Q/oRoZHdsSQrhPhYCYfGbDbfpB6x08MCN0BgAgdgshhA26xLlYr8GysjTZHEKYVCEAGK6Pf+IjKg4AQOw2ZWkyp0uci9CZlWwsnlwB1C6f/oQuuP2Om/UZAICY7cjSZLsOsRyhM+dVPLHaqEpADE6delUf6Ix1a6/WbAAAYjQvK2IlQmdWlKXJRH4SqUoBdXvh2F/qAZ2x7sYPajYAADHakKXJSZ3hfITO9Crf7zylWkCdXjjm5xq6Y3RU6AwAQHS2ZGmyX1tYidCZnhRPsOx3Bmq1ePqnGkBnXHLpRZoNAEBMJrM02awj9ELoTM+KJ1mbVAyoy+zh42pPZ/xk/nnNBgAgFvkQ4gbdoFdCZ1alOJl0XNWAurx0zAsXdMPhI8d0GgCAWNjjzKoInenHpuKkUoCh27vnoKLTCdOHntVoAABikO9x3q0TrIbQmVUrnmx5pQIAKvTiiZeVFwCAutnjTF+EzvSl2O/8JdUDhu2JfdNqTiccPbGo0QAA1MkeZ/omdKZvWZpsDSHsUEEAKNfOib0qCgBA3exxpm9CZwa10X5nYJiemXtevWm9gwdmNBkAgDrZ48xAhM4M5Kz9zgsqCQzDK6/+lTrTes8fPa7JAADUxR5nBiZ0ZmDFfudNKgkMw+zhl9SZ1pudP6rJAADUwR5nSiF0phRZmmwPIYyrJlC1xdOvqTGt9+KJlzUZAIA62ONMKYTOlCmfdp5SUaBqhw5makyrHT2xqMEAAAybPc6URuhMaYonYRvtdwaqNvP0c2pMa+2c2Ku5AAAM2w57nCmT0JlSFfudN6oqUKWFk6fUl9b6yfzzmgshhOmZI8oAAMMxL8uhbEJnSpelyUQIYZvKAlVJ02fVltY6fOSY5gIAMEz2OFM6oTOVyNLEfmegMouvnFZcWmv6kIcqAAAMzd3FW+tQKqEzVVpvvzNQhdn5o+pKay2e/qnmAgAwDONZmmxXaaogdKYyxasZG1QYAHo3e/i4agEAULWpLE3scaYyQmcqlaXJ7hDCl1QZKJPDpWirPY8f0FsAAKq2YEiQqgmdqVyWJlvzVzZUGgDO7/jxl1UIAICq5QcHzqkyVRI6MywOFgRKtXNir4LSOk/sm9ZUAACq9KXirXSolNCZoThrv7ODBQFgGYuvnFYaAACqsqN4Gx0qJ3RmaIpXNyypB0px8MCMQtI6s/NHNRUAgCpMyWQYJqEzQ5WlyUQIYYuqA4M6depVNaR1Zg+/pKkAAJQtf+t8Y/EWOgyF0Jmhy9Jks4MFgUG9cOwv1ZDWWTz9mqYCAFC2PHDer6oMk9CZujhYEBjIC8c8pKddHI4JAEAFthRvncNQCZ2phYMFgUEtnv6pGtIqCydPaSgAAGUaL942h6ETOlOb4mDBDToA9GP28HF1o1XS9FkNBQCgLFPFW+ZQC6EztcrSZHcI4Uu6AEDX2VMOAEBJ8rfKNzg4kDoJnaldliZbHSwI9MMOXNrEnnJ4uz2PH1AVAFi9DcXb5VAboTNRyNJko4MFAeiy2cMv6T+8xfHjLysJjTZ9yOokYOjuLt4qh1oJnYnJegcLAqtx8MCMetEai6df00wAAAaRHxy4XQWJgdCZaBS7hgTPQM9OnXpVsWgFq2IAABjQZPEWOURB6ExUsjTZ73RVoFcOXqMtFk6e0ksAAPo1n+9xVj1iInQmOsWrIFt0BliJg9doizS18xMAgL4sFAcH+uWIqAidiVKWJpvzXUS6A5zP4umfqg+tYGofAIA+bSzeGoeoCJ2JWb5mY0qHgOXMHj6uNrSCqX2AdnrxxMs6C1Tp7ixNJlSYGAmdiZaDBQHoitnDL+k1QAsdPbGorUBVxov1pBAloTNREzwDK9k5sVeNaLzF069pIgAAvZrM0mSjahEzoTPRK3YT+WYKQCt5cAIAwCrka0g3KBixEzrTCMWOoi/pFvBWP5l/Xk1oNPcwQLsdOpjpMFCWheLgQAeCED2hM42RpcnWfGeRjgFnO3zkmHrQaO5hgHabefo5HW4wDw2IzPribXCIntCZRil2Fk3qGgBt8cycSWdYzsEDM2oD1MpDAyJyt8CZJhE600Qbih1GAGH60LOKQKO9cNxZubCcU6deVRsazxoloARbsjTZrpA0idCZxil2F20odhkBQKPNHj6ugQAtZo0SMKDxLE02KyJNI3SmkbI0mct3GQmegRdPvNz5GtBc9kQCAHAek8WaUWgcoTONVewy8s0XOu7oicWul4AG+/MnU+0DaDmrwIA+TRVveUMjCZ1ptCxNJvJl+roIQBOlqSACAIC3yd/q3lCsF4VGEjrTeMUy/W06Cd215/EDuk8jPTPncCmAtpueOaLHDfbEvumul4DhywPn9cVaUWgsoTOtkKXJpny5vm5CNx0/bq8zzfTCcUcTAHSBHf7AKmws1olCowmdaY1iuf6UjkL3HDwwo+s00uzh4xoH57H4ymnloRVmnn5OI4Fe3F2sEYXGEzrTNusFz9A9p069qus0zs6JvZoGK5idP6pEtIIVDc31wrG/7HoJGJ4txfpQaAWhM61SLNlfX+xAAjrCqfA0kQl9WNns4ZdUiVYQXDbXC8ec48ZQjGdpslmpaROhM60jeIbuEUrQRDOzh/UNVrB4+jWHxdIKP/yRnc5NtXj6p10vAdXbUawLhVYROtNKxdL99boL3ZCHEg7ooWkEENCbP/rj/6pSNN7RE4vhpWNmYprI+QtULF8PKnCmlYTOtFYRPN+tw9AN33/sSZ2mMfKHJHkAAaxs3/4ZYR2t8MifPKaRDWOogYrlgfP64m1taB2hM61WLOEXPEMHPDX1Y22mMTwkgd7lb7N87ff/VMUazMGpP+NnleaZefq5rpeA6uRPUzcInGkzoTOtVwTP23Qa2i2fhIOmEDzA6kzsetK0M43nZ5XmcegvFVkoJpznFJg2EzrTCVmabMpPg9VtaK98Ei7Z/qgO0wiCB1gd0860gZ9Vmsehv1TgTOC8X3FpO6EznVGcBit4hhbb/YOntJfo7Xn8wFLwAKxOPu1svypN52eVZnHoLxXYJHCmK4TOdEoRPE/pOrSTw6Zogkce2aVP0If8Yc1vf/lBpaPR/KzSHA79pQJ3F+s/oROEznTResEztFMeSDgZntg9tveAHkGfpmeOhPt/9xvKR2NZFdMcDv2lZAJnOkfoTOcUp8MKnqGlxr8tdCZeD277jtUaMKDk/59cWlMDTeVgzGb4wd7prpeA8owLnOkioTOdVATPG4ol/kCL5K9B5sEexOjPHvuf+gIDyh/cfHXLfxba0VimneOXf3/ZNz3b9TJQjvFizSd0jtCZzsrSZK6YePYbC7TMg+PfFUYQnZ0Te5dWAwCDmz18PNx7739USRrrmzv3mNiPmIcClETgTKcJnem04tRYwTO0TD5B9Dtb/khbicof/OEODYES7dp3KPzmPV9XUhrLxH6c8p7kK1BgQJMCZ7pO6EznCZ6hnSa+91RItj+qu0QhP/jMlDOUL/9eb6USTWViP075lLPzFxjQVLHOEzpN6Aw/D543qQW0y/3/7tteXaV2hw5mSwefAdV44OEJwTONlU/sf+Hz92tgJPK/s005M6A8cF5fnCMFnSZ0hkJxmuzd6gHt4bAp6pbfe//si18zMQUVEzzTZILnePg7mwEJnOEsQmc4i+AZ2id/dfWzn7tP8MzQ5fdcfu/l9yBQvTx4zlfZQBPlwfP6T25amrSlHnnw7+9sBjAvcIY3EzrDWwieoX3OBM9WbTAsAmeox0Pf2mVilMZa+nllbIuHJzXIv2/kwT/0KZ9u2SBwhjcTOsM5CJ6hffJf5H7ji193uCCV2zmxN/ydDV8WOENNTIzSZPlqh/zhSX4P53+fUK38IfGv/Oq9AmcGsVBMOO9XRXizX3j99deVBJYxMjqWh893qQ+0y63rrg8P/offClesuURnKU3+i+vvbPmjMPG9pxQVInDhu34pjP3dT4Sv/Jt/pB01y8PTe77yUKdr0K/rr7k8/P1fvSPc+Q8+6eeWkuV74B8c/64dzgxC4AznIXSGFQieoZ3yMGLDpz4afutffc4vcQwkn6Z8+KHvhMf2HvCLK0Ro3dqrwz/+wq+Fz2y4TXtqInQux6duvTF85MO/LIAeUB42j3/7sXD0xGKjPwe1EzjDCoTO0APBM7RXHj5/8rabwz/5p38v3HjTiE7Tkzxo3vFfdodHdz9ljQY0RB4+/3+f/H/D3/rkR32/HzKhc/nyCeh1f+Pa8NH/58bwf3901D29gny92u4fPBX27Z/xgJgyCJyhB0Jn6JHgGdov/wXu0+s/Ej7+iY+E2++4Wcd5Qx6YHDwwE2ZmD4cf/igzHQUNlz9wvP6aK5Y+xLobP7j074suuiDcdPPapf99+eUX+3ugRELn4cgfrFy55tJw5Zr3hGuuXhM+cO1VnbyX8wfDf/5kGtL02TB96NkwPXMkgquiRQTO0COhM6yC4Bm640wgkYcRZ35xW3vD+00StUz+i+nM08+98aGe2De99O8Xjv1leOHYyTB7+CUTUcDSQ8kL3/XX3ijE9de+L1z47ne9qTBnh9bnU/bfJXsePxCOH3+57/8+f6B26tSrA1/Hme+b57J4+qfeConAW+/jMw9czvaxW9f1fKHDWllzrgMVfzL/fDh85NjS/z5z77nPGJJfz9JkQrFhZUJnWCXBM3DG2b+8vXjiZdOvyzh7orBOJp0AABjA3VmabFdA6I3QGfogeAYAAIDOEDjDKv2igsHqZWmyMYQwrnQAAADQagJn6IPQGfokeAYAAIBWEzhDn4TOMADBMwAAALSSwBkGIHSGAQmeAQAAoFUEzjAgoTOUQPAMAAAArSBwhhIInaEkgmcAAABoNIEzlEToDCUSPAMAAEAjCZyhREJnKJngGQAAABpF4AwlEzpDBQTPAAAA0AgCZ6iA0BkqIngGAACAqAmcoSJCZ6iQ4BkAAACisyBwhmr9wuuvv67EULGR0bH8L7K71BkAAABqlQfO67M02a8NUB2TzjAEJp4BAACgdgJnGBKhMwyJ4BkAAABqI3CGIRI6wxAJngEAAGDoBM4wZEJnGLIieL5b3QEAAKByAmeogdAZalCckCt4BgAAgOoInKEmQmeoieAZAAAAKjMVQrhF4Az1+IXXX39d6aFGI6Nj+bqNP9YDAAAAKMVUMeF8UjmhHiadoWbFxPOvF6/9AAAAAP0TOEMETDpDJEZGx24JIewOIVyiJwAAALBqAmeIhElniESxZ2q9iWcAAABYtXGBM8TDpDNExsQzAAAArMp4liYblQziYdIZIlNMPF9XvBYEAAAALE/gDBESOkOEiteB1gueAQAAYFlbBM4QJ+s1IGIjo2OXFqs2PqxPAAAA8Ia7szTZrhwQJ6EzNMDI6Fj+F+ldegUAAAACZ4id0BkaQvAMAABAxy2EEDZkabK764WA2NnpDA1R7Knaol8AAAB0UB44rxc4QzMInaFBsjTZnL9GpGcAAAB0yFQROO/XdGgG6zWggUZGx/Kp560hhEv0DwAAgBY7Ezif1GRoDqEzNNTI6NgtIYTdgmcAAABaarLY4SxwhoYROkODCZ4BAABoqfHibCOggex0hgYr9lldV7xuBAAAAG2wTeAMzWbSGVpgZHTs0mLi+cP6CQAAQIPdnaXJdg2EZhM6Q4uMjI7lfzHfpacAAAA0zEIIYZPAGdpB6AwtMzI6tjWE8EV9BQAAoCHywHl9sUISaAE7naFlsjTZlL+OpK8AAAA0wJTAGdrHpDO01Mjo2IYQQv5a0iV6DAAAQITOBM4nNQfaxaQztFSWJhP5X97Fa0oAAAAQk3GBM7SXSWdouZHRsUtDCLtDCB/WawAAACKwrVgNCbSUSWdoueKpcT7xvEOvAQAAqNndAmdoP5PO0CEjo2P5jue79BwAAIAhy1c/bsjSZLfCQ/uZdIYOydJkY/5UWc8BAAAYovlif7PAGTrCpDN00Mjo2IYQQj71fIn+AwAAUKEpBwZC9widoaNGRsduCSFMhBCudQ8AAABQgfHijVugY6zXgI7K0mR/COGW4qkzAAAAlGmLwBm6S+gMHVa83rQ+f/rsPgAAAKAE+YGBd2dpslkxobus1wCWjIyO5T8Q3KcaAAAA9Gmh2N+8XwGh24TOwBtGRsfyV5+2OmAQAACAVXJgIPAG6zWAN2Rpsr1YtzGvKgAAAPRoXOAMnM2kM/A2I6Njl4YQdocQPqw6AAAAnMeXsjTZqkDA2YTOwLJGRsfyyee7VAgAAIC3yPc3b8zSZEJhgLeyXgNYVpYm+Y7nu1UIAACAs5zZ3yxwBs7JpDOwopHRsXzP84QDBgEAADpvMoSwwf5m4HyEzkBPRkbHriuCZ3ueAQAAumlbliab9B5YifUaQE+yNJnLX58qTiUGAACgO/L9zXcLnIFemXQGVm1kdCz/QePrKgcAANB688U6jf1aDfRK6Az0xZ5nAACA1rO/GeiL0Bnomz3PAAAArWV/M9A3O52BvtnzDAAA0Dr5/uZfFzgDgzDpDJTCnmcAAIDGmwohbLS/GRiU0Bkozcjo2C0hhN32PAMAADTOjiJwtr8ZGJjQGSjVyOjYpcWe50+oLAAAQCN8KUuTrVoFlEXoDFRiZHQs/4Hli6oLAAAQrXx/84YsTXZrEVAmoTNQmZHRsQ0hhO3WbQAAAEQn39+83joNoApCZ6BSI6Nj1xXrNj6s0gAAAFHYlqXJJq0AqvKLKgtUKUuTufzpeQhhXKEBAABqla/T+HWBM1A1k87A0IyMjm0MIWy1bgMAAGDopor9zXNKD1RN6AwM1cjo2C3FnmfrNgAAAIZjPEuTjWoNDIv1GsBQZWmy37oNAACAocjXadwtcAaGzaQzUBvrNgAAACqTr9PYWAz+AAyVSWegNlmabC+mnqd0AQAAoDT5m6XrBc5AXUw6A7UbGR27tJiywoAmAAANIElEQVR4vks3AAAA+rZQTDdPKCFQJ6EzEA3rNgAAAPqWv0G6IUuTOSUE6iZ0BqIyMjp2SwghX7vxYZ0BAADoybYsTTYpFRALoTMQpZHRsXzi+Yu6AwAAsCzrNIAoCZ2BaI2Mjm0opp6t2wAAAHizyWKdxkl1AWIjdAaiVhwymD+1/4ROAQAALNmSpclmpQBiJXQGGmFkdCz/geo+3QIAADpsvphu3u8mAGImdAYaozhkMJ96vlbXAACAjhkPIWyyTgNoAqEz0CjFuo38kMG7dA4AAOgAhwUCjSN0BhrJIYMAAEAHTBaB85xmA00idAYaa2R07LoieHbIIAAA0DYOCwQaS+gMNN7I6NimEMLXdRIAAGiBqWK62WGBQGP9otbB/2nvbo7iWLIAjGaMA2BBiW2t4FkAY4FwoAI8EB48xgOeB020A40HtAew6i3dFoAHEznvtqZeC8RP/1VlnRPRIYVCG2WyQF9cbtJ3i9k473j+I745AwAA6Ku/UkpngjPQdyadgaJUdZMD9A+3CgAA9Eh+LPB8MRvfuzSgBCadgaIsZuO8auPfKaW5mwUAAHrgLqV0JDgDJTHpDBSpqpvDlFKeer5wwwAAQAe9xO7micsBSiM6A0Wr6uY8pTRKKR24aQAAoCOmsU7j2YUAJRKdgeLF1HMOz9/dNgAAsEd5uvk6HkMHKJboDAyGqWcAAGCPprFO48klAKUTnYFBMfUMAADsmOlmYHBEZ2CQTD0DAAA7YLoZGCTRGRgsU88AAMCWmG4GBk10BgbP1DMAALBBppuBwROdAUw9AwAA6zPdDBBEZ4AWU88AAMAXmG4GaBGdAVaYegYAAD7IdDPAK0RngDfE1HP+5vGbMwIAAFbcpZSuTDcD/Ep0BviNmHq+Tin9cE4AAEBMN+dVGhOHAfA60RngA6q6OYuVG6aeAQBguG5juvnZ1wDA20RngE+o6iZPPf/pzAAAYFDmMd1879oB3vcvZwTwcYvZOEfnP+J1agAAoHz/SSmdCM4AH2fSGeCLqrq5in3PB84QAACKM41VGg+uFuBzRGeANcRDg3nX83fnCAAARcgPBV4vZuMb1wnwNaIzwAZ4aBAAAIpwF7ubPRQIsAbRGWBDYur5ykODAADQOx4KBNgg0Rlgw6q6OUkp5R/FO3W2AADQefmhwBvTzQCbIzoDbElVN5cRnz00CAAA3TON6eYndwOwWaIzwBbFyo3rlNIP5wwAAJ2QHwq8WszGI9cBsB2iM8AOxEODeer52HkDAMDe/JWHQqzSANgu0Rlgh6q6uYrJZys3AABgd6Yx3fzgzAG2T3QG2LFYuZGnni+cPQAAbJVVGgB7IDoD7ElVNycRn0/dAQAAbJxVGgB7IjoD7FlVN5cRn63cAACA9eVVGpeL2fjJWQLsh+gM0AGxciPvev7hPgAA4EvmsUpj4vgA9kt0BuiQqm6OUkojKzcAAODDXuInB2+s0gDoBtEZoIOqujmL+PzN/QAAwJtuY2+zVRoAHSI6A3RYVTd55caVfc8AAPAPj7FK496xAHSP6AzQcbHvOf+44IW7AgBg4OYx2Twa+kEAdJnoDNATVd2cRHy27xkAgKGxtxmgR0RngJ6x7xkAgIGxtxmgZ0RngJ6q6ibver627xkAgEJNIzbb2wzQM6IzQI/Fvuccn/90jwAAFGIejwROXChAP4nOAAWo6uYopp49NggAQF+9xGTzjRsE6DfRGaAgse/52mODAAD0iEcCAQojOgMUyGODAAD0hEcCAQokOgMUrKqby5h8Fp8BAOiS/EjgpdgMUCbRGWAAqrq5jgcHD9w3AAB7NI3J5nuXAFAu0RlgIKq6OYzwLD4DALBr8/x96GI2njh5gPKJzgADE/E5P9Ry4e4BANiyeUw2jxw0wHCIzgADVdXNUex7Fp8BANi0l4jNN04WYHhEZ4CBi/ic/zPwfehnAQDA2l7ie8ubxWz87DgBhkl0BuB/qro5i8nnUycCAMAnic0A/CQ6A/AP4jMAAJ8gNgPwC9EZgFeJzwAAvOM2pXQlNgOwSnQG4LfEZwAAVtzGI4FPDgaA14jOAHyI+AwAMHhiMwAfIjoD8CniMwDA4IjNAHyK6AzAl4jPAADFE5sB+BLRGYC1iM8AAEV5SSlNxGYA1iE6A7AR4jMAQK/l2HyTP4vZ+NlVArAO0RmAjRKfAQB6RWwGYONEZwC2oqqbo4jPF04YAKBzxGYAtkZ0BmCrxGcAgE6Zx/dmE7EZgG0RnQHYiYjPVymly5TSgVMHANipeTwOOHLsAGyb6AzATlV1cxjx+Up8BgDYumms0Jg4agB2RXQGYC8iPp/Hj3d+cwsAABt1F7H53rECsGuiMwB7V9XNZUw+H7sNAIC13MYajSfHCMC+iM4AdEZVN2cx+XzqVgAAPuwlTzWnlEZiMwBdIDoD0Dnx6GCOzxduBwDgTfNWbH52TAB0hegMQGd5dBAA4FXTCM0jxwNAF4nOAPRC7H326CAAMGS3EZs9DghAp4nOAPSKvc8AwMDkfc15ovnGvmYA+kJ0BqCXWnufz63eAAAKNI/vdSb2NQPQN6IzAL0We58vY++z1RsAQN/dxVSzFRoA9JboDEAxqro5j/hs9QYA0CdWaABQFNEZgOLE6o2rmIC2egMA6CorNAAokugMQLFi9cZ5/GfO6g0AoCtu82SzFRoAlEp0BmAQqro5i8nnCzcOAOzBPFZojKzQAKB0ojMAg+LhQQBgx+4iNE8cPABDIToDMFjx8GAO0N99FQAAG+RhQAAGTXQGYPDi4cHL+Jh+BgC+ahpTzSMnCMCQic4A0GL6GQD4JLuaAWCF6AwAr7D7GQB4h13NAPAG0RkA3lHVzVkE6DwFfeC8AGCw8lTzTUppYqoZAN4mOgPAB8X083lMPx87NwAYhPwo4CSmmu9dOQC8T3QGgC+IxwevIkJbvwEA5ZnGruY81fzsfgHg40RnAFhTPD6YPxfOEgB6zaOAALABojMAbIj1GwDQS9ZnAMCGic4AsAWxfuMyPtZvAED33MXqjJG7AYDNEp0BYMuqujlpBegD5w0Ae/PYWp9hTzMAbInoDAA71Nr/fC5AA8BO2NMMADsmOgPAHrT2P+fPd3cAABs1b+1pfnC0ALBbojMA7JkADQAb4UFAAOgI0RkAOqQVoK9SSsfuBgB+axma84OAE0cFAN0gOgNAR1V1cxQB+lKABoCfhGYA6DjRGQB6QIAGYOCEZgDoEdEZAHrGDmgABkJoBoCeEp0BoMcEaAAKM2+FZo8BAkBPic4AUIgI0GetCH3gbgHogceUUg7Mo8Vs/ODCAKD/RGcAKFRVN+etCP3NPQPQITk0j2Ki+cnFAEBZRGcAGICqbk5aE9AeIgRg115imnm5OuPZDQBAuURnABiYqm6OWhPQ9kADsC3L/cz3HgIEgGERnQFg4KzhAGCDpq3QbD8zAAyU6AwA/BRrOJYB+tTJAPCOl2VktjYDAFgSnQGAV1V1c9gK0GemoAEI01ZkNs0MAPxCdAYAPiR2QS8DtF3QAMMxbz0CeG+aGQB4j+gMAHxJVTftKehjpwhQjJeIzMtp5idXCwB8hugMAKzNKg6A3luuzMiTzPeuEwBYh+gMAGxcrOI4a31EaIBueWxF5om7AQA2SXQGALZuZR90/hw4dYCdemytzLCXGQDYKtEZANi5qm5OViahRWiAzRKZAYC9EZ0BgL2zjgNgbXkn84PIDAB0gegMAHROK0IvJ6KP3RLATy8rgdnDfwBAp4jOAEDnVXVz2ArQyxhtJQcwFPMIzA8RmR/cPADQZaIzANBLsRf6pBWhTUMDpZiuRGarMgCAXhGdAYAimIYGeuox4rIpZgCgGKIzAFCs2A3dnog+ddvAHs3bgTn/aooZACiR6AwADEprLcfyI0QD2yAwAwCDJToDAIMXIfpoZUe01RzAR+UVGU8CMwDA30RnAIBXxGqOo1aEPvJYIRCP/D0sI/NiNr53KAAA/yQ6AwB8QlU3Z62p6BNT0VCs9vTyQwTmJ9cNAPA+0RkAYE1V3Ry2AvSRGA29Mo+4fN+aXn5whQAAXyc6AwBsyUqMPoxVHTlKf3PmsHOrk8tP4jIAwHaIzgAAexBrOg5b09H5c+ouYC3zVlh+asVlazEAAHZIdAYA6JDWdPTRyse6DvhbOyw/x1qMZ1PLAADdIToDAPRITEinWNXR/tWUNKV4aQXl9q8mlgEAekJ0BgAoyCtR+qS1xsOkNF3wGCH5aeVjWhkAoBCiMwDAgFR1s1zbkV4J0/lz7OuBL1pOKKfWhPJySjktZuN7BwsAMAyiMwAAv6jqZhmiUytOLyemk0A9KNP4xz63onL79w+L2fh56IcEAMD/ic4AAKyl9fjh0lnr9+14neye3qvlA3xLy2nktBKRTSUDALAW0RkAgL1p7aBeWo3U6Y0/SwMJ2KuheKkdjN/6Mw/vAQCwF6IzAADFWdld/RGf/fu/81oQ/u3ft54CAIBipJT+C8uFJfgkIdpuAAAAAElFTkSuQmCC">
            <a:extLst>
              <a:ext uri="{FF2B5EF4-FFF2-40B4-BE49-F238E27FC236}">
                <a16:creationId xmlns:a16="http://schemas.microsoft.com/office/drawing/2014/main" id="{C6063EBF-A8B3-89AA-6BB6-8957991B187A}"/>
              </a:ext>
            </a:extLst>
          </p:cNvPr>
          <p:cNvSpPr>
            <a:spLocks noChangeAspect="1" noChangeArrowheads="1"/>
          </p:cNvSpPr>
          <p:nvPr/>
        </p:nvSpPr>
        <p:spPr bwMode="auto">
          <a:xfrm>
            <a:off x="5649772" y="462467"/>
            <a:ext cx="202409" cy="2024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91" name="Group 90">
            <a:extLst>
              <a:ext uri="{FF2B5EF4-FFF2-40B4-BE49-F238E27FC236}">
                <a16:creationId xmlns:a16="http://schemas.microsoft.com/office/drawing/2014/main" id="{92CA3C96-410C-9E5E-7FE3-590BB2DC03E0}"/>
              </a:ext>
            </a:extLst>
          </p:cNvPr>
          <p:cNvGrpSpPr/>
          <p:nvPr/>
        </p:nvGrpSpPr>
        <p:grpSpPr>
          <a:xfrm>
            <a:off x="6757836" y="362532"/>
            <a:ext cx="4109528" cy="1491000"/>
            <a:chOff x="6481015" y="788725"/>
            <a:chExt cx="4109528" cy="1491000"/>
          </a:xfrm>
        </p:grpSpPr>
        <p:grpSp>
          <p:nvGrpSpPr>
            <p:cNvPr id="89" name="Group 88">
              <a:extLst>
                <a:ext uri="{FF2B5EF4-FFF2-40B4-BE49-F238E27FC236}">
                  <a16:creationId xmlns:a16="http://schemas.microsoft.com/office/drawing/2014/main" id="{A5696C56-65AC-E496-80FF-576AD0648B82}"/>
                </a:ext>
              </a:extLst>
            </p:cNvPr>
            <p:cNvGrpSpPr/>
            <p:nvPr/>
          </p:nvGrpSpPr>
          <p:grpSpPr>
            <a:xfrm>
              <a:off x="7081534" y="788725"/>
              <a:ext cx="3464374" cy="1280160"/>
              <a:chOff x="5987185" y="788725"/>
              <a:chExt cx="3464374" cy="1280160"/>
            </a:xfrm>
          </p:grpSpPr>
          <p:grpSp>
            <p:nvGrpSpPr>
              <p:cNvPr id="70" name="Group 69">
                <a:extLst>
                  <a:ext uri="{FF2B5EF4-FFF2-40B4-BE49-F238E27FC236}">
                    <a16:creationId xmlns:a16="http://schemas.microsoft.com/office/drawing/2014/main" id="{B58CC338-12A2-2123-2F1C-609ECA4E535D}"/>
                  </a:ext>
                </a:extLst>
              </p:cNvPr>
              <p:cNvGrpSpPr/>
              <p:nvPr/>
            </p:nvGrpSpPr>
            <p:grpSpPr>
              <a:xfrm>
                <a:off x="5987185" y="788725"/>
                <a:ext cx="1280160" cy="1280160"/>
                <a:chOff x="327546" y="3773285"/>
                <a:chExt cx="1378424" cy="1371921"/>
              </a:xfrm>
            </p:grpSpPr>
            <p:sp>
              <p:nvSpPr>
                <p:cNvPr id="71" name="Oval 70">
                  <a:extLst>
                    <a:ext uri="{FF2B5EF4-FFF2-40B4-BE49-F238E27FC236}">
                      <a16:creationId xmlns:a16="http://schemas.microsoft.com/office/drawing/2014/main" id="{E75804D9-FF7E-7CF1-3AEE-E3018C7F05ED}"/>
                    </a:ext>
                  </a:extLst>
                </p:cNvPr>
                <p:cNvSpPr/>
                <p:nvPr/>
              </p:nvSpPr>
              <p:spPr>
                <a:xfrm>
                  <a:off x="327546" y="3773285"/>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2" name="Graphic 27" descr="Woman with kid">
                  <a:extLst>
                    <a:ext uri="{FF2B5EF4-FFF2-40B4-BE49-F238E27FC236}">
                      <a16:creationId xmlns:a16="http://schemas.microsoft.com/office/drawing/2014/main" id="{717D2AD5-52E1-383C-F5F4-70075EF6E240}"/>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245" y="4002045"/>
                  <a:ext cx="914400" cy="914400"/>
                </a:xfrm>
                <a:prstGeom prst="rect">
                  <a:avLst/>
                </a:prstGeom>
              </p:spPr>
            </p:pic>
          </p:grpSp>
          <p:grpSp>
            <p:nvGrpSpPr>
              <p:cNvPr id="73" name="Group 72">
                <a:extLst>
                  <a:ext uri="{FF2B5EF4-FFF2-40B4-BE49-F238E27FC236}">
                    <a16:creationId xmlns:a16="http://schemas.microsoft.com/office/drawing/2014/main" id="{5F8DA327-D1C7-0D89-0A7B-07E21BFC6A40}"/>
                  </a:ext>
                </a:extLst>
              </p:cNvPr>
              <p:cNvGrpSpPr/>
              <p:nvPr/>
            </p:nvGrpSpPr>
            <p:grpSpPr>
              <a:xfrm>
                <a:off x="8171399" y="788725"/>
                <a:ext cx="1280160" cy="1280160"/>
                <a:chOff x="2079653" y="3645740"/>
                <a:chExt cx="1378424" cy="1371921"/>
              </a:xfrm>
            </p:grpSpPr>
            <p:sp>
              <p:nvSpPr>
                <p:cNvPr id="74" name="Oval 73">
                  <a:extLst>
                    <a:ext uri="{FF2B5EF4-FFF2-40B4-BE49-F238E27FC236}">
                      <a16:creationId xmlns:a16="http://schemas.microsoft.com/office/drawing/2014/main" id="{AADDDECD-86EB-1E06-8AF0-46DDE1668A1C}"/>
                    </a:ext>
                  </a:extLst>
                </p:cNvPr>
                <p:cNvSpPr/>
                <p:nvPr/>
              </p:nvSpPr>
              <p:spPr>
                <a:xfrm>
                  <a:off x="2079653" y="3645740"/>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5" name="Graphic 29" descr="Money">
                  <a:extLst>
                    <a:ext uri="{FF2B5EF4-FFF2-40B4-BE49-F238E27FC236}">
                      <a16:creationId xmlns:a16="http://schemas.microsoft.com/office/drawing/2014/main" id="{DD99E612-8C78-6890-09B8-666B5C6BB5A8}"/>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06823" y="3874500"/>
                  <a:ext cx="914400" cy="914400"/>
                </a:xfrm>
                <a:prstGeom prst="rect">
                  <a:avLst/>
                </a:prstGeom>
              </p:spPr>
            </p:pic>
          </p:grpSp>
        </p:grpSp>
        <p:sp>
          <p:nvSpPr>
            <p:cNvPr id="79" name="TextBox 78">
              <a:extLst>
                <a:ext uri="{FF2B5EF4-FFF2-40B4-BE49-F238E27FC236}">
                  <a16:creationId xmlns:a16="http://schemas.microsoft.com/office/drawing/2014/main" id="{6EEEC0F6-5628-9833-E536-9E65432EAB72}"/>
                </a:ext>
              </a:extLst>
            </p:cNvPr>
            <p:cNvSpPr txBox="1"/>
            <p:nvPr/>
          </p:nvSpPr>
          <p:spPr>
            <a:xfrm>
              <a:off x="6481015" y="1879615"/>
              <a:ext cx="2472746"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Children &amp; Families</a:t>
              </a:r>
            </a:p>
          </p:txBody>
        </p:sp>
        <p:sp>
          <p:nvSpPr>
            <p:cNvPr id="80" name="TextBox 79">
              <a:extLst>
                <a:ext uri="{FF2B5EF4-FFF2-40B4-BE49-F238E27FC236}">
                  <a16:creationId xmlns:a16="http://schemas.microsoft.com/office/drawing/2014/main" id="{354D147E-AC98-4291-EE07-2F339D1B5AA5}"/>
                </a:ext>
              </a:extLst>
            </p:cNvPr>
            <p:cNvSpPr txBox="1"/>
            <p:nvPr/>
          </p:nvSpPr>
          <p:spPr>
            <a:xfrm>
              <a:off x="9212119" y="1879615"/>
              <a:ext cx="1378424"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Consumer</a:t>
              </a:r>
            </a:p>
          </p:txBody>
        </p:sp>
      </p:grpSp>
      <p:grpSp>
        <p:nvGrpSpPr>
          <p:cNvPr id="93" name="Group 92">
            <a:extLst>
              <a:ext uri="{FF2B5EF4-FFF2-40B4-BE49-F238E27FC236}">
                <a16:creationId xmlns:a16="http://schemas.microsoft.com/office/drawing/2014/main" id="{09584663-A166-E508-9664-E148FD299031}"/>
              </a:ext>
            </a:extLst>
          </p:cNvPr>
          <p:cNvGrpSpPr/>
          <p:nvPr/>
        </p:nvGrpSpPr>
        <p:grpSpPr>
          <a:xfrm>
            <a:off x="6235860" y="3971108"/>
            <a:ext cx="5153481" cy="1872371"/>
            <a:chOff x="5897190" y="3971108"/>
            <a:chExt cx="5153481" cy="1872371"/>
          </a:xfrm>
        </p:grpSpPr>
        <p:grpSp>
          <p:nvGrpSpPr>
            <p:cNvPr id="88" name="Group 87">
              <a:extLst>
                <a:ext uri="{FF2B5EF4-FFF2-40B4-BE49-F238E27FC236}">
                  <a16:creationId xmlns:a16="http://schemas.microsoft.com/office/drawing/2014/main" id="{169A79D2-65AE-0431-AC60-F57D29A7B95F}"/>
                </a:ext>
              </a:extLst>
            </p:cNvPr>
            <p:cNvGrpSpPr/>
            <p:nvPr/>
          </p:nvGrpSpPr>
          <p:grpSpPr>
            <a:xfrm>
              <a:off x="7081534" y="3971108"/>
              <a:ext cx="3464374" cy="1280160"/>
              <a:chOff x="5987185" y="4571792"/>
              <a:chExt cx="3464374" cy="1280160"/>
            </a:xfrm>
          </p:grpSpPr>
          <p:grpSp>
            <p:nvGrpSpPr>
              <p:cNvPr id="64" name="Group 63">
                <a:extLst>
                  <a:ext uri="{FF2B5EF4-FFF2-40B4-BE49-F238E27FC236}">
                    <a16:creationId xmlns:a16="http://schemas.microsoft.com/office/drawing/2014/main" id="{7C5DF03D-0A59-8161-8E99-75C02DD5BE9C}"/>
                  </a:ext>
                </a:extLst>
              </p:cNvPr>
              <p:cNvGrpSpPr/>
              <p:nvPr/>
            </p:nvGrpSpPr>
            <p:grpSpPr>
              <a:xfrm>
                <a:off x="8171399" y="4571792"/>
                <a:ext cx="1280160" cy="1280160"/>
                <a:chOff x="3505826" y="3655324"/>
                <a:chExt cx="1378424" cy="1371921"/>
              </a:xfrm>
            </p:grpSpPr>
            <p:sp>
              <p:nvSpPr>
                <p:cNvPr id="65" name="Oval 64">
                  <a:extLst>
                    <a:ext uri="{FF2B5EF4-FFF2-40B4-BE49-F238E27FC236}">
                      <a16:creationId xmlns:a16="http://schemas.microsoft.com/office/drawing/2014/main" id="{2BA7B7BC-4C28-B40D-B673-0347EF51A2E0}"/>
                    </a:ext>
                  </a:extLst>
                </p:cNvPr>
                <p:cNvSpPr/>
                <p:nvPr/>
              </p:nvSpPr>
              <p:spPr>
                <a:xfrm>
                  <a:off x="3505826" y="3655324"/>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66" name="Graphic 18" descr="Home">
                  <a:extLst>
                    <a:ext uri="{FF2B5EF4-FFF2-40B4-BE49-F238E27FC236}">
                      <a16:creationId xmlns:a16="http://schemas.microsoft.com/office/drawing/2014/main" id="{419A5F1A-1AE0-1302-8DAF-8B4D19DCC068}"/>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23626" y="3715296"/>
                  <a:ext cx="1142824" cy="1142824"/>
                </a:xfrm>
                <a:prstGeom prst="rect">
                  <a:avLst/>
                </a:prstGeom>
              </p:spPr>
            </p:pic>
          </p:grpSp>
          <p:grpSp>
            <p:nvGrpSpPr>
              <p:cNvPr id="67" name="Group 66">
                <a:extLst>
                  <a:ext uri="{FF2B5EF4-FFF2-40B4-BE49-F238E27FC236}">
                    <a16:creationId xmlns:a16="http://schemas.microsoft.com/office/drawing/2014/main" id="{9644D094-032A-0B4D-245D-D1F873DB67F5}"/>
                  </a:ext>
                </a:extLst>
              </p:cNvPr>
              <p:cNvGrpSpPr/>
              <p:nvPr/>
            </p:nvGrpSpPr>
            <p:grpSpPr>
              <a:xfrm>
                <a:off x="5987185" y="4571792"/>
                <a:ext cx="1280160" cy="1280160"/>
                <a:chOff x="3940250" y="2711079"/>
                <a:chExt cx="1378424" cy="1371921"/>
              </a:xfrm>
            </p:grpSpPr>
            <p:sp>
              <p:nvSpPr>
                <p:cNvPr id="68" name="Oval 67">
                  <a:extLst>
                    <a:ext uri="{FF2B5EF4-FFF2-40B4-BE49-F238E27FC236}">
                      <a16:creationId xmlns:a16="http://schemas.microsoft.com/office/drawing/2014/main" id="{59C1E886-6F1F-C2A5-B908-259D65626432}"/>
                    </a:ext>
                  </a:extLst>
                </p:cNvPr>
                <p:cNvSpPr/>
                <p:nvPr/>
              </p:nvSpPr>
              <p:spPr>
                <a:xfrm>
                  <a:off x="3940250" y="2711079"/>
                  <a:ext cx="1378424" cy="1371921"/>
                </a:xfrm>
                <a:prstGeom prst="ellipse">
                  <a:avLst/>
                </a:prstGeom>
                <a:solidFill>
                  <a:schemeClr val="accent4"/>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69" name="Graphic 25" descr="Construction worker">
                  <a:extLst>
                    <a:ext uri="{FF2B5EF4-FFF2-40B4-BE49-F238E27FC236}">
                      <a16:creationId xmlns:a16="http://schemas.microsoft.com/office/drawing/2014/main" id="{99B63D15-2BA1-F9BE-9948-EB4C555275F8}"/>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74381" y="2841958"/>
                  <a:ext cx="1110161" cy="1110161"/>
                </a:xfrm>
                <a:prstGeom prst="rect">
                  <a:avLst/>
                </a:prstGeom>
              </p:spPr>
            </p:pic>
          </p:grpSp>
        </p:grpSp>
        <p:sp>
          <p:nvSpPr>
            <p:cNvPr id="81" name="TextBox 80">
              <a:extLst>
                <a:ext uri="{FF2B5EF4-FFF2-40B4-BE49-F238E27FC236}">
                  <a16:creationId xmlns:a16="http://schemas.microsoft.com/office/drawing/2014/main" id="{DBC7DACB-4DFC-7EE4-110B-EAD12C009F14}"/>
                </a:ext>
              </a:extLst>
            </p:cNvPr>
            <p:cNvSpPr txBox="1"/>
            <p:nvPr/>
          </p:nvSpPr>
          <p:spPr>
            <a:xfrm>
              <a:off x="8760983" y="5289481"/>
              <a:ext cx="2289688"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Housing</a:t>
              </a:r>
            </a:p>
          </p:txBody>
        </p:sp>
        <p:sp>
          <p:nvSpPr>
            <p:cNvPr id="82" name="TextBox 81">
              <a:extLst>
                <a:ext uri="{FF2B5EF4-FFF2-40B4-BE49-F238E27FC236}">
                  <a16:creationId xmlns:a16="http://schemas.microsoft.com/office/drawing/2014/main" id="{5BAECD1E-8D95-2A0D-62F2-A38EE3A23918}"/>
                </a:ext>
              </a:extLst>
            </p:cNvPr>
            <p:cNvSpPr txBox="1"/>
            <p:nvPr/>
          </p:nvSpPr>
          <p:spPr>
            <a:xfrm>
              <a:off x="5897190" y="5135593"/>
              <a:ext cx="3744463" cy="707886"/>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Immigrants &amp; Workers’ </a:t>
              </a:r>
            </a:p>
            <a:p>
              <a:pPr algn="ctr"/>
              <a:r>
                <a:rPr lang="en-US" sz="2000" b="1" dirty="0">
                  <a:solidFill>
                    <a:srgbClr val="001E61"/>
                  </a:solidFill>
                  <a:latin typeface="Source Sans Pro" panose="020B0503030403020204" pitchFamily="34" charset="0"/>
                  <a:ea typeface="Source Sans Pro" panose="020B0503030403020204" pitchFamily="34" charset="0"/>
                </a:rPr>
                <a:t>Rights</a:t>
              </a:r>
            </a:p>
          </p:txBody>
        </p:sp>
      </p:grpSp>
      <p:grpSp>
        <p:nvGrpSpPr>
          <p:cNvPr id="92" name="Group 91">
            <a:extLst>
              <a:ext uri="{FF2B5EF4-FFF2-40B4-BE49-F238E27FC236}">
                <a16:creationId xmlns:a16="http://schemas.microsoft.com/office/drawing/2014/main" id="{725DEF1D-278B-833D-949C-C0F91BA7E91B}"/>
              </a:ext>
            </a:extLst>
          </p:cNvPr>
          <p:cNvGrpSpPr/>
          <p:nvPr/>
        </p:nvGrpSpPr>
        <p:grpSpPr>
          <a:xfrm>
            <a:off x="5479734" y="2026185"/>
            <a:ext cx="6665733" cy="1772270"/>
            <a:chOff x="5479734" y="2379917"/>
            <a:chExt cx="6665733" cy="1772270"/>
          </a:xfrm>
        </p:grpSpPr>
        <p:grpSp>
          <p:nvGrpSpPr>
            <p:cNvPr id="90" name="Group 89">
              <a:extLst>
                <a:ext uri="{FF2B5EF4-FFF2-40B4-BE49-F238E27FC236}">
                  <a16:creationId xmlns:a16="http://schemas.microsoft.com/office/drawing/2014/main" id="{48F276A3-48A1-E74C-7AC7-EF71457FCD5D}"/>
                </a:ext>
              </a:extLst>
            </p:cNvPr>
            <p:cNvGrpSpPr/>
            <p:nvPr/>
          </p:nvGrpSpPr>
          <p:grpSpPr>
            <a:xfrm>
              <a:off x="5987185" y="2379917"/>
              <a:ext cx="5653073" cy="1280160"/>
              <a:chOff x="5987185" y="2239478"/>
              <a:chExt cx="5653073" cy="1280160"/>
            </a:xfrm>
          </p:grpSpPr>
          <p:grpSp>
            <p:nvGrpSpPr>
              <p:cNvPr id="76" name="Group 75">
                <a:extLst>
                  <a:ext uri="{FF2B5EF4-FFF2-40B4-BE49-F238E27FC236}">
                    <a16:creationId xmlns:a16="http://schemas.microsoft.com/office/drawing/2014/main" id="{49AFE163-479B-616B-434B-1C9900C2126D}"/>
                  </a:ext>
                </a:extLst>
              </p:cNvPr>
              <p:cNvGrpSpPr/>
              <p:nvPr/>
            </p:nvGrpSpPr>
            <p:grpSpPr>
              <a:xfrm>
                <a:off x="8171399" y="2239478"/>
                <a:ext cx="1280160" cy="1280160"/>
                <a:chOff x="9091684" y="3626090"/>
                <a:chExt cx="1378424" cy="1371921"/>
              </a:xfrm>
            </p:grpSpPr>
            <p:sp>
              <p:nvSpPr>
                <p:cNvPr id="77" name="Oval 76">
                  <a:extLst>
                    <a:ext uri="{FF2B5EF4-FFF2-40B4-BE49-F238E27FC236}">
                      <a16:creationId xmlns:a16="http://schemas.microsoft.com/office/drawing/2014/main" id="{5AFC9554-B0CA-BFF7-A545-77322F61AF1B}"/>
                    </a:ext>
                  </a:extLst>
                </p:cNvPr>
                <p:cNvSpPr/>
                <p:nvPr/>
              </p:nvSpPr>
              <p:spPr>
                <a:xfrm>
                  <a:off x="9091684" y="3626090"/>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8" name="Graphic 33" descr="Gavel">
                  <a:extLst>
                    <a:ext uri="{FF2B5EF4-FFF2-40B4-BE49-F238E27FC236}">
                      <a16:creationId xmlns:a16="http://schemas.microsoft.com/office/drawing/2014/main" id="{6F12F861-349B-CC97-1513-D9EB100B7B16}"/>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306230" y="3737610"/>
                  <a:ext cx="1029158" cy="1029158"/>
                </a:xfrm>
                <a:prstGeom prst="rect">
                  <a:avLst/>
                </a:prstGeom>
              </p:spPr>
            </p:pic>
          </p:grpSp>
          <p:pic>
            <p:nvPicPr>
              <p:cNvPr id="86" name="Picture 85">
                <a:extLst>
                  <a:ext uri="{FF2B5EF4-FFF2-40B4-BE49-F238E27FC236}">
                    <a16:creationId xmlns:a16="http://schemas.microsoft.com/office/drawing/2014/main" id="{0679EBBC-1771-59D3-5E37-E31F2564FC4A}"/>
                  </a:ext>
                </a:extLst>
              </p:cNvPr>
              <p:cNvPicPr>
                <a:picLocks noChangeAspect="1"/>
              </p:cNvPicPr>
              <p:nvPr/>
            </p:nvPicPr>
            <p:blipFill>
              <a:blip r:embed="rId10" cstate="print">
                <a:duotone>
                  <a:schemeClr val="accent2">
                    <a:shade val="45000"/>
                    <a:satMod val="135000"/>
                  </a:schemeClr>
                  <a:prstClr val="white"/>
                </a:duotone>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tretch>
                <a:fillRect/>
              </a:stretch>
            </p:blipFill>
            <p:spPr>
              <a:xfrm>
                <a:off x="10360988" y="2239478"/>
                <a:ext cx="1279270" cy="1280160"/>
              </a:xfrm>
              <a:prstGeom prst="rect">
                <a:avLst/>
              </a:prstGeom>
            </p:spPr>
          </p:pic>
          <p:pic>
            <p:nvPicPr>
              <p:cNvPr id="87" name="Picture 86">
                <a:extLst>
                  <a:ext uri="{FF2B5EF4-FFF2-40B4-BE49-F238E27FC236}">
                    <a16:creationId xmlns:a16="http://schemas.microsoft.com/office/drawing/2014/main" id="{20CD1733-9CCF-5B4C-D78E-6EEA28B5180D}"/>
                  </a:ext>
                </a:extLst>
              </p:cNvPr>
              <p:cNvPicPr>
                <a:picLocks noChangeAspect="1"/>
              </p:cNvPicPr>
              <p:nvPr/>
            </p:nvPicPr>
            <p:blipFill>
              <a:blip r:embed="rId1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987185" y="2239478"/>
                <a:ext cx="1274786" cy="1280160"/>
              </a:xfrm>
              <a:prstGeom prst="rect">
                <a:avLst/>
              </a:prstGeom>
            </p:spPr>
          </p:pic>
        </p:grpSp>
        <p:sp>
          <p:nvSpPr>
            <p:cNvPr id="84" name="TextBox 83">
              <a:extLst>
                <a:ext uri="{FF2B5EF4-FFF2-40B4-BE49-F238E27FC236}">
                  <a16:creationId xmlns:a16="http://schemas.microsoft.com/office/drawing/2014/main" id="{96ABE76A-E980-9C48-B38C-1ED89E1E490D}"/>
                </a:ext>
              </a:extLst>
            </p:cNvPr>
            <p:cNvSpPr txBox="1"/>
            <p:nvPr/>
          </p:nvSpPr>
          <p:spPr>
            <a:xfrm>
              <a:off x="7378818" y="3444301"/>
              <a:ext cx="2939458" cy="707886"/>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Criminal Records </a:t>
              </a:r>
            </a:p>
            <a:p>
              <a:pPr algn="ctr"/>
              <a:r>
                <a:rPr lang="en-US" sz="2000" b="1" dirty="0">
                  <a:solidFill>
                    <a:srgbClr val="001E61"/>
                  </a:solidFill>
                  <a:latin typeface="Source Sans Pro" panose="020B0503030403020204" pitchFamily="34" charset="0"/>
                  <a:ea typeface="Source Sans Pro" panose="020B0503030403020204" pitchFamily="34" charset="0"/>
                </a:rPr>
                <a:t>Relief</a:t>
              </a:r>
            </a:p>
          </p:txBody>
        </p:sp>
        <p:sp>
          <p:nvSpPr>
            <p:cNvPr id="83" name="TextBox 82">
              <a:extLst>
                <a:ext uri="{FF2B5EF4-FFF2-40B4-BE49-F238E27FC236}">
                  <a16:creationId xmlns:a16="http://schemas.microsoft.com/office/drawing/2014/main" id="{61F7111E-DB53-8262-7586-572121E13307}"/>
                </a:ext>
              </a:extLst>
            </p:cNvPr>
            <p:cNvSpPr txBox="1"/>
            <p:nvPr/>
          </p:nvSpPr>
          <p:spPr>
            <a:xfrm>
              <a:off x="5479734" y="3598189"/>
              <a:ext cx="2289688"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Public Benefits</a:t>
              </a:r>
            </a:p>
          </p:txBody>
        </p:sp>
        <p:sp>
          <p:nvSpPr>
            <p:cNvPr id="85" name="TextBox 84">
              <a:extLst>
                <a:ext uri="{FF2B5EF4-FFF2-40B4-BE49-F238E27FC236}">
                  <a16:creationId xmlns:a16="http://schemas.microsoft.com/office/drawing/2014/main" id="{3688B584-12D6-45A6-7200-5BC458E6D0AC}"/>
                </a:ext>
              </a:extLst>
            </p:cNvPr>
            <p:cNvSpPr txBox="1"/>
            <p:nvPr/>
          </p:nvSpPr>
          <p:spPr>
            <a:xfrm>
              <a:off x="9855779" y="3598189"/>
              <a:ext cx="2289688"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Long-Term Care</a:t>
              </a:r>
            </a:p>
          </p:txBody>
        </p:sp>
      </p:grpSp>
    </p:spTree>
    <p:extLst>
      <p:ext uri="{BB962C8B-B14F-4D97-AF65-F5344CB8AC3E}">
        <p14:creationId xmlns:p14="http://schemas.microsoft.com/office/powerpoint/2010/main" val="1536730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CD5A5-B7D5-ADF9-DCAC-F2DF67482CF5}"/>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FFCA6434-144C-68BE-D2A0-14A9A05F9EDD}"/>
              </a:ext>
            </a:extLst>
          </p:cNvPr>
          <p:cNvSpPr>
            <a:spLocks noGrp="1"/>
          </p:cNvSpPr>
          <p:nvPr>
            <p:ph type="title"/>
          </p:nvPr>
        </p:nvSpPr>
        <p:spPr>
          <a:xfrm>
            <a:off x="370330" y="-57970"/>
            <a:ext cx="10515600" cy="1325563"/>
          </a:xfrm>
        </p:spPr>
        <p:txBody>
          <a:bodyPr/>
          <a:lstStyle/>
          <a:p>
            <a:r>
              <a:rPr lang="en-US" dirty="0"/>
              <a:t>What is Snap?</a:t>
            </a:r>
          </a:p>
        </p:txBody>
      </p:sp>
      <p:sp>
        <p:nvSpPr>
          <p:cNvPr id="3" name="TextBox 2">
            <a:extLst>
              <a:ext uri="{FF2B5EF4-FFF2-40B4-BE49-F238E27FC236}">
                <a16:creationId xmlns:a16="http://schemas.microsoft.com/office/drawing/2014/main" id="{05CB99C8-59B1-BD68-104F-952F294C1B0F}"/>
              </a:ext>
            </a:extLst>
          </p:cNvPr>
          <p:cNvSpPr txBox="1"/>
          <p:nvPr/>
        </p:nvSpPr>
        <p:spPr>
          <a:xfrm>
            <a:off x="444467" y="6090614"/>
            <a:ext cx="6940181" cy="523220"/>
          </a:xfrm>
          <a:prstGeom prst="rect">
            <a:avLst/>
          </a:prstGeom>
          <a:noFill/>
        </p:spPr>
        <p:txBody>
          <a:bodyPr wrap="square" rtlCol="0">
            <a:spAutoFit/>
          </a:bodyPr>
          <a:lstStyle/>
          <a:p>
            <a:r>
              <a:rPr lang="en-US" sz="1400" dirty="0">
                <a:solidFill>
                  <a:schemeClr val="bg1"/>
                </a:solidFill>
              </a:rPr>
              <a:t>* HR1 also eliminated SNAP eligibility for many legally-present immigrants. </a:t>
            </a:r>
          </a:p>
          <a:p>
            <a:r>
              <a:rPr lang="en-US" sz="1400" dirty="0">
                <a:solidFill>
                  <a:schemeClr val="bg1"/>
                </a:solidFill>
              </a:rPr>
              <a:t>   We will not discuss those changes in today’s training.</a:t>
            </a:r>
          </a:p>
        </p:txBody>
      </p:sp>
      <p:pic>
        <p:nvPicPr>
          <p:cNvPr id="5" name="Picture 4">
            <a:extLst>
              <a:ext uri="{FF2B5EF4-FFF2-40B4-BE49-F238E27FC236}">
                <a16:creationId xmlns:a16="http://schemas.microsoft.com/office/drawing/2014/main" id="{89A90D4A-847B-D2CA-6C6B-DDBFFEBA532E}"/>
              </a:ext>
            </a:extLst>
          </p:cNvPr>
          <p:cNvPicPr>
            <a:picLocks noChangeAspect="1"/>
          </p:cNvPicPr>
          <p:nvPr/>
        </p:nvPicPr>
        <p:blipFill>
          <a:blip r:embed="rId3"/>
          <a:srcRect l="1555" t="9346" b="8345"/>
          <a:stretch>
            <a:fillRect/>
          </a:stretch>
        </p:blipFill>
        <p:spPr>
          <a:xfrm>
            <a:off x="370330" y="1134188"/>
            <a:ext cx="10391175" cy="1325563"/>
          </a:xfrm>
          <a:prstGeom prst="rect">
            <a:avLst/>
          </a:prstGeom>
        </p:spPr>
      </p:pic>
      <p:pic>
        <p:nvPicPr>
          <p:cNvPr id="7" name="Picture 6">
            <a:extLst>
              <a:ext uri="{FF2B5EF4-FFF2-40B4-BE49-F238E27FC236}">
                <a16:creationId xmlns:a16="http://schemas.microsoft.com/office/drawing/2014/main" id="{9CA58835-0934-3E78-D7A6-92275140D345}"/>
              </a:ext>
            </a:extLst>
          </p:cNvPr>
          <p:cNvPicPr>
            <a:picLocks noChangeAspect="1"/>
          </p:cNvPicPr>
          <p:nvPr/>
        </p:nvPicPr>
        <p:blipFill>
          <a:blip r:embed="rId4"/>
          <a:srcRect l="839" t="6241"/>
          <a:stretch>
            <a:fillRect/>
          </a:stretch>
        </p:blipFill>
        <p:spPr>
          <a:xfrm>
            <a:off x="370331" y="2654781"/>
            <a:ext cx="10303980" cy="1548438"/>
          </a:xfrm>
          <a:prstGeom prst="rect">
            <a:avLst/>
          </a:prstGeom>
        </p:spPr>
      </p:pic>
      <p:pic>
        <p:nvPicPr>
          <p:cNvPr id="10" name="Picture 9">
            <a:extLst>
              <a:ext uri="{FF2B5EF4-FFF2-40B4-BE49-F238E27FC236}">
                <a16:creationId xmlns:a16="http://schemas.microsoft.com/office/drawing/2014/main" id="{860699B6-4631-19CE-5053-39ECDB99EFC4}"/>
              </a:ext>
            </a:extLst>
          </p:cNvPr>
          <p:cNvPicPr>
            <a:picLocks noChangeAspect="1"/>
          </p:cNvPicPr>
          <p:nvPr/>
        </p:nvPicPr>
        <p:blipFill>
          <a:blip r:embed="rId5"/>
          <a:stretch>
            <a:fillRect/>
          </a:stretch>
        </p:blipFill>
        <p:spPr>
          <a:xfrm>
            <a:off x="370331" y="4398250"/>
            <a:ext cx="10380913" cy="1107845"/>
          </a:xfrm>
          <a:prstGeom prst="rect">
            <a:avLst/>
          </a:prstGeom>
        </p:spPr>
      </p:pic>
    </p:spTree>
    <p:extLst>
      <p:ext uri="{BB962C8B-B14F-4D97-AF65-F5344CB8AC3E}">
        <p14:creationId xmlns:p14="http://schemas.microsoft.com/office/powerpoint/2010/main" val="427084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6102627-5F26-D44F-F2BC-19013BB1F5D0}"/>
              </a:ext>
            </a:extLst>
          </p:cNvPr>
          <p:cNvSpPr>
            <a:spLocks noGrp="1"/>
          </p:cNvSpPr>
          <p:nvPr>
            <p:ph type="title"/>
          </p:nvPr>
        </p:nvSpPr>
        <p:spPr>
          <a:xfrm>
            <a:off x="370330" y="-57970"/>
            <a:ext cx="10515600" cy="1325563"/>
          </a:xfrm>
        </p:spPr>
        <p:txBody>
          <a:bodyPr/>
          <a:lstStyle/>
          <a:p>
            <a:r>
              <a:rPr lang="en-US" dirty="0"/>
              <a:t>What is Snap?</a:t>
            </a:r>
          </a:p>
        </p:txBody>
      </p:sp>
      <p:graphicFrame>
        <p:nvGraphicFramePr>
          <p:cNvPr id="5" name="Table 4">
            <a:extLst>
              <a:ext uri="{FF2B5EF4-FFF2-40B4-BE49-F238E27FC236}">
                <a16:creationId xmlns:a16="http://schemas.microsoft.com/office/drawing/2014/main" id="{FAC378D6-A5AE-66D8-F126-CF20DFF93E4B}"/>
              </a:ext>
            </a:extLst>
          </p:cNvPr>
          <p:cNvGraphicFramePr>
            <a:graphicFrameLocks noGrp="1"/>
          </p:cNvGraphicFramePr>
          <p:nvPr>
            <p:extLst>
              <p:ext uri="{D42A27DB-BD31-4B8C-83A1-F6EECF244321}">
                <p14:modId xmlns:p14="http://schemas.microsoft.com/office/powerpoint/2010/main" val="733872054"/>
              </p:ext>
            </p:extLst>
          </p:nvPr>
        </p:nvGraphicFramePr>
        <p:xfrm>
          <a:off x="8184426" y="1700222"/>
          <a:ext cx="3711918" cy="3383280"/>
        </p:xfrm>
        <a:graphic>
          <a:graphicData uri="http://schemas.openxmlformats.org/drawingml/2006/table">
            <a:tbl>
              <a:tblPr firstRow="1" bandRow="1">
                <a:tableStyleId>{5C22544A-7EE6-4342-B048-85BDC9FD1C3A}</a:tableStyleId>
              </a:tblPr>
              <a:tblGrid>
                <a:gridCol w="1139565">
                  <a:extLst>
                    <a:ext uri="{9D8B030D-6E8A-4147-A177-3AD203B41FA5}">
                      <a16:colId xmlns:a16="http://schemas.microsoft.com/office/drawing/2014/main" val="1229036483"/>
                    </a:ext>
                  </a:extLst>
                </a:gridCol>
                <a:gridCol w="1264761">
                  <a:extLst>
                    <a:ext uri="{9D8B030D-6E8A-4147-A177-3AD203B41FA5}">
                      <a16:colId xmlns:a16="http://schemas.microsoft.com/office/drawing/2014/main" val="3355570046"/>
                    </a:ext>
                  </a:extLst>
                </a:gridCol>
                <a:gridCol w="1307592">
                  <a:extLst>
                    <a:ext uri="{9D8B030D-6E8A-4147-A177-3AD203B41FA5}">
                      <a16:colId xmlns:a16="http://schemas.microsoft.com/office/drawing/2014/main" val="2336227753"/>
                    </a:ext>
                  </a:extLst>
                </a:gridCol>
              </a:tblGrid>
              <a:tr h="370840">
                <a:tc>
                  <a:txBody>
                    <a:bodyPr/>
                    <a:lstStyle/>
                    <a:p>
                      <a:r>
                        <a:rPr lang="en-US" sz="1600" dirty="0"/>
                        <a:t>“Benefit Unit” size</a:t>
                      </a:r>
                    </a:p>
                  </a:txBody>
                  <a:tcPr/>
                </a:tc>
                <a:tc>
                  <a:txBody>
                    <a:bodyPr/>
                    <a:lstStyle/>
                    <a:p>
                      <a:r>
                        <a:rPr lang="en-US" sz="1600" dirty="0"/>
                        <a:t>maximum gross countable monthly income</a:t>
                      </a:r>
                    </a:p>
                  </a:txBody>
                  <a:tcPr/>
                </a:tc>
                <a:tc>
                  <a:txBody>
                    <a:bodyPr/>
                    <a:lstStyle/>
                    <a:p>
                      <a:r>
                        <a:rPr lang="en-US" sz="1600" dirty="0"/>
                        <a:t>Maximum monthly SNAP</a:t>
                      </a:r>
                    </a:p>
                  </a:txBody>
                  <a:tcPr/>
                </a:tc>
                <a:extLst>
                  <a:ext uri="{0D108BD9-81ED-4DB2-BD59-A6C34878D82A}">
                    <a16:rowId xmlns:a16="http://schemas.microsoft.com/office/drawing/2014/main" val="2681786623"/>
                  </a:ext>
                </a:extLst>
              </a:tr>
              <a:tr h="370840">
                <a:tc>
                  <a:txBody>
                    <a:bodyPr/>
                    <a:lstStyle/>
                    <a:p>
                      <a:r>
                        <a:rPr lang="en-US" sz="1400" dirty="0"/>
                        <a:t>1</a:t>
                      </a:r>
                    </a:p>
                  </a:txBody>
                  <a:tcPr/>
                </a:tc>
                <a:tc>
                  <a:txBody>
                    <a:bodyPr/>
                    <a:lstStyle/>
                    <a:p>
                      <a:r>
                        <a:rPr lang="en-US" sz="1400" dirty="0"/>
                        <a:t>$2,152 / $2,608</a:t>
                      </a:r>
                    </a:p>
                  </a:txBody>
                  <a:tcPr/>
                </a:tc>
                <a:tc>
                  <a:txBody>
                    <a:bodyPr/>
                    <a:lstStyle/>
                    <a:p>
                      <a:r>
                        <a:rPr lang="en-US" sz="1400" dirty="0"/>
                        <a:t>$298</a:t>
                      </a:r>
                    </a:p>
                  </a:txBody>
                  <a:tcPr/>
                </a:tc>
                <a:extLst>
                  <a:ext uri="{0D108BD9-81ED-4DB2-BD59-A6C34878D82A}">
                    <a16:rowId xmlns:a16="http://schemas.microsoft.com/office/drawing/2014/main" val="2810955172"/>
                  </a:ext>
                </a:extLst>
              </a:tr>
              <a:tr h="370840">
                <a:tc>
                  <a:txBody>
                    <a:bodyPr/>
                    <a:lstStyle/>
                    <a:p>
                      <a:r>
                        <a:rPr lang="en-US" sz="1400" dirty="0"/>
                        <a:t>2</a:t>
                      </a:r>
                    </a:p>
                  </a:txBody>
                  <a:tcPr/>
                </a:tc>
                <a:tc>
                  <a:txBody>
                    <a:bodyPr/>
                    <a:lstStyle/>
                    <a:p>
                      <a:r>
                        <a:rPr lang="en-US" sz="1400" dirty="0"/>
                        <a:t>$2,909 / $3,525</a:t>
                      </a:r>
                    </a:p>
                  </a:txBody>
                  <a:tcPr/>
                </a:tc>
                <a:tc>
                  <a:txBody>
                    <a:bodyPr/>
                    <a:lstStyle/>
                    <a:p>
                      <a:r>
                        <a:rPr lang="en-US" sz="1400" dirty="0"/>
                        <a:t>$546</a:t>
                      </a:r>
                    </a:p>
                  </a:txBody>
                  <a:tcPr/>
                </a:tc>
                <a:extLst>
                  <a:ext uri="{0D108BD9-81ED-4DB2-BD59-A6C34878D82A}">
                    <a16:rowId xmlns:a16="http://schemas.microsoft.com/office/drawing/2014/main" val="3050271731"/>
                  </a:ext>
                </a:extLst>
              </a:tr>
              <a:tr h="370840">
                <a:tc>
                  <a:txBody>
                    <a:bodyPr/>
                    <a:lstStyle/>
                    <a:p>
                      <a:r>
                        <a:rPr lang="en-US" sz="1400" dirty="0"/>
                        <a:t>3</a:t>
                      </a:r>
                    </a:p>
                  </a:txBody>
                  <a:tcPr/>
                </a:tc>
                <a:tc>
                  <a:txBody>
                    <a:bodyPr/>
                    <a:lstStyle/>
                    <a:p>
                      <a:r>
                        <a:rPr lang="en-US" sz="1400" dirty="0"/>
                        <a:t>$3,665 / $4,441</a:t>
                      </a:r>
                    </a:p>
                  </a:txBody>
                  <a:tcPr/>
                </a:tc>
                <a:tc>
                  <a:txBody>
                    <a:bodyPr/>
                    <a:lstStyle/>
                    <a:p>
                      <a:r>
                        <a:rPr lang="en-US" sz="1400" dirty="0"/>
                        <a:t>$785</a:t>
                      </a:r>
                    </a:p>
                  </a:txBody>
                  <a:tcPr/>
                </a:tc>
                <a:extLst>
                  <a:ext uri="{0D108BD9-81ED-4DB2-BD59-A6C34878D82A}">
                    <a16:rowId xmlns:a16="http://schemas.microsoft.com/office/drawing/2014/main" val="46460278"/>
                  </a:ext>
                </a:extLst>
              </a:tr>
              <a:tr h="370840">
                <a:tc>
                  <a:txBody>
                    <a:bodyPr/>
                    <a:lstStyle/>
                    <a:p>
                      <a:r>
                        <a:rPr lang="en-US" sz="1400" dirty="0"/>
                        <a:t>4</a:t>
                      </a:r>
                    </a:p>
                  </a:txBody>
                  <a:tcPr/>
                </a:tc>
                <a:tc>
                  <a:txBody>
                    <a:bodyPr/>
                    <a:lstStyle/>
                    <a:p>
                      <a:r>
                        <a:rPr lang="en-US" sz="1400" dirty="0"/>
                        <a:t>$4,421 / $5,358</a:t>
                      </a:r>
                    </a:p>
                  </a:txBody>
                  <a:tcPr/>
                </a:tc>
                <a:tc>
                  <a:txBody>
                    <a:bodyPr/>
                    <a:lstStyle/>
                    <a:p>
                      <a:r>
                        <a:rPr lang="en-US" sz="1400" dirty="0"/>
                        <a:t>$994</a:t>
                      </a:r>
                    </a:p>
                  </a:txBody>
                  <a:tcPr/>
                </a:tc>
                <a:extLst>
                  <a:ext uri="{0D108BD9-81ED-4DB2-BD59-A6C34878D82A}">
                    <a16:rowId xmlns:a16="http://schemas.microsoft.com/office/drawing/2014/main" val="4089170544"/>
                  </a:ext>
                </a:extLst>
              </a:tr>
            </a:tbl>
          </a:graphicData>
        </a:graphic>
      </p:graphicFrame>
      <p:pic>
        <p:nvPicPr>
          <p:cNvPr id="6" name="Picture 5">
            <a:extLst>
              <a:ext uri="{FF2B5EF4-FFF2-40B4-BE49-F238E27FC236}">
                <a16:creationId xmlns:a16="http://schemas.microsoft.com/office/drawing/2014/main" id="{F67270AC-D145-87BA-AC7D-B5CCB5469945}"/>
              </a:ext>
            </a:extLst>
          </p:cNvPr>
          <p:cNvPicPr>
            <a:picLocks noChangeAspect="1"/>
          </p:cNvPicPr>
          <p:nvPr/>
        </p:nvPicPr>
        <p:blipFill>
          <a:blip r:embed="rId3"/>
          <a:stretch>
            <a:fillRect/>
          </a:stretch>
        </p:blipFill>
        <p:spPr>
          <a:xfrm>
            <a:off x="164784" y="1357866"/>
            <a:ext cx="7664690" cy="1875893"/>
          </a:xfrm>
          <a:prstGeom prst="rect">
            <a:avLst/>
          </a:prstGeom>
        </p:spPr>
      </p:pic>
      <p:pic>
        <p:nvPicPr>
          <p:cNvPr id="9" name="Picture 8">
            <a:extLst>
              <a:ext uri="{FF2B5EF4-FFF2-40B4-BE49-F238E27FC236}">
                <a16:creationId xmlns:a16="http://schemas.microsoft.com/office/drawing/2014/main" id="{B7F284A8-AC28-CEF4-8254-443312B17F96}"/>
              </a:ext>
            </a:extLst>
          </p:cNvPr>
          <p:cNvPicPr>
            <a:picLocks noChangeAspect="1"/>
          </p:cNvPicPr>
          <p:nvPr/>
        </p:nvPicPr>
        <p:blipFill>
          <a:blip r:embed="rId4"/>
          <a:stretch>
            <a:fillRect/>
          </a:stretch>
        </p:blipFill>
        <p:spPr>
          <a:xfrm>
            <a:off x="164784" y="3308034"/>
            <a:ext cx="7675136" cy="2240496"/>
          </a:xfrm>
          <a:prstGeom prst="rect">
            <a:avLst/>
          </a:prstGeom>
        </p:spPr>
      </p:pic>
    </p:spTree>
    <p:extLst>
      <p:ext uri="{BB962C8B-B14F-4D97-AF65-F5344CB8AC3E}">
        <p14:creationId xmlns:p14="http://schemas.microsoft.com/office/powerpoint/2010/main" val="325931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3BB3E-3CAE-0710-6248-24A2320249B2}"/>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5BB659BE-BEA6-523C-9207-9ABD7DA7C47A}"/>
              </a:ext>
            </a:extLst>
          </p:cNvPr>
          <p:cNvSpPr>
            <a:spLocks noGrp="1"/>
          </p:cNvSpPr>
          <p:nvPr>
            <p:ph type="title"/>
          </p:nvPr>
        </p:nvSpPr>
        <p:spPr>
          <a:xfrm>
            <a:off x="274889" y="62090"/>
            <a:ext cx="9263458" cy="1325563"/>
          </a:xfrm>
        </p:spPr>
        <p:txBody>
          <a:bodyPr>
            <a:normAutofit/>
          </a:bodyPr>
          <a:lstStyle/>
          <a:p>
            <a:r>
              <a:rPr lang="en-US" sz="4400" dirty="0"/>
              <a:t>Why are work requirements happening?</a:t>
            </a:r>
          </a:p>
        </p:txBody>
      </p:sp>
      <p:sp>
        <p:nvSpPr>
          <p:cNvPr id="13" name="Rectangle 12">
            <a:extLst>
              <a:ext uri="{FF2B5EF4-FFF2-40B4-BE49-F238E27FC236}">
                <a16:creationId xmlns:a16="http://schemas.microsoft.com/office/drawing/2014/main" id="{A97A2273-75EF-493B-1F57-FC37A9F74847}"/>
              </a:ext>
            </a:extLst>
          </p:cNvPr>
          <p:cNvSpPr/>
          <p:nvPr/>
        </p:nvSpPr>
        <p:spPr>
          <a:xfrm>
            <a:off x="586841" y="1379672"/>
            <a:ext cx="11194033" cy="1354217"/>
          </a:xfrm>
          <a:prstGeom prst="rect">
            <a:avLst/>
          </a:prstGeom>
        </p:spPr>
        <p:txBody>
          <a:bodyPr wrap="square">
            <a:spAutoFit/>
          </a:bodyPr>
          <a:lstStyle/>
          <a:p>
            <a:r>
              <a:rPr lang="en-US" sz="1600" dirty="0">
                <a:solidFill>
                  <a:srgbClr val="1B1B1B"/>
                </a:solidFill>
                <a:latin typeface="Source Sans Pro Web"/>
              </a:rPr>
              <a:t>HR1 made significant changes to </a:t>
            </a:r>
            <a:r>
              <a:rPr lang="en-US" sz="1600" i="1" dirty="0">
                <a:solidFill>
                  <a:srgbClr val="1B1B1B"/>
                </a:solidFill>
                <a:latin typeface="Source Sans Pro Web"/>
              </a:rPr>
              <a:t>federal rules </a:t>
            </a:r>
            <a:r>
              <a:rPr lang="en-US" sz="1600" dirty="0">
                <a:solidFill>
                  <a:srgbClr val="1B1B1B"/>
                </a:solidFill>
                <a:latin typeface="Source Sans Pro Web"/>
              </a:rPr>
              <a:t>SNAP and Medicaid, reducing federal investment in the programs. This forced the Illinois Department of Human Services to change its rules. It is expected that many Illinois residents will lose benefits. But we can help mitigate the harm to the people we serve.</a:t>
            </a:r>
          </a:p>
          <a:p>
            <a:endParaRPr lang="en-US" sz="1600" dirty="0">
              <a:solidFill>
                <a:srgbClr val="1B1B1B"/>
              </a:solidFill>
              <a:latin typeface="Source Sans Pro Web"/>
            </a:endParaRPr>
          </a:p>
          <a:p>
            <a:pPr algn="ctr"/>
            <a:r>
              <a:rPr lang="en-US" b="1" dirty="0">
                <a:solidFill>
                  <a:srgbClr val="1B1B1B"/>
                </a:solidFill>
                <a:latin typeface="Source Sans Pro Web"/>
              </a:rPr>
              <a:t>General Timeline of SNAP/Medicaid Eligibility Changes in Illinois</a:t>
            </a:r>
          </a:p>
        </p:txBody>
      </p:sp>
      <p:graphicFrame>
        <p:nvGraphicFramePr>
          <p:cNvPr id="5" name="Diagram 4">
            <a:extLst>
              <a:ext uri="{FF2B5EF4-FFF2-40B4-BE49-F238E27FC236}">
                <a16:creationId xmlns:a16="http://schemas.microsoft.com/office/drawing/2014/main" id="{9A1F0C53-EA48-806C-665C-E7FAC5D702C6}"/>
              </a:ext>
            </a:extLst>
          </p:cNvPr>
          <p:cNvGraphicFramePr/>
          <p:nvPr/>
        </p:nvGraphicFramePr>
        <p:xfrm>
          <a:off x="799214" y="2723603"/>
          <a:ext cx="10593572" cy="481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allout: Line 10">
            <a:extLst>
              <a:ext uri="{FF2B5EF4-FFF2-40B4-BE49-F238E27FC236}">
                <a16:creationId xmlns:a16="http://schemas.microsoft.com/office/drawing/2014/main" id="{21193C59-19C7-621B-EB65-4CEC21CCD5C5}"/>
              </a:ext>
            </a:extLst>
          </p:cNvPr>
          <p:cNvSpPr/>
          <p:nvPr/>
        </p:nvSpPr>
        <p:spPr>
          <a:xfrm>
            <a:off x="1574682" y="4816833"/>
            <a:ext cx="1645920" cy="860953"/>
          </a:xfrm>
          <a:prstGeom prst="borderCallout1">
            <a:avLst>
              <a:gd name="adj1" fmla="val 2380"/>
              <a:gd name="adj2" fmla="val 75397"/>
              <a:gd name="adj3" fmla="val -179716"/>
              <a:gd name="adj4" fmla="val 75034"/>
            </a:avLst>
          </a:prstGeom>
          <a:solidFill>
            <a:srgbClr val="C00000"/>
          </a:solidFill>
          <a:ln w="12700" cap="flat" cmpd="sng" algn="ctr">
            <a:solidFill>
              <a:schemeClr val="tx1"/>
            </a:solidFill>
            <a:prstDash val="solid"/>
            <a:miter lim="800000"/>
          </a:ln>
          <a:effectLst/>
        </p:spPr>
        <p:txBody>
          <a:bodyPr spcFirstLastPara="0" vert="horz" wrap="square" lIns="128016" tIns="64008" rIns="32004" bIns="64008" numCol="1" spcCol="1270" anchor="ctr" anchorCtr="0">
            <a:noAutofit/>
          </a:bodyPr>
          <a:lstStyle/>
          <a:p>
            <a:r>
              <a:rPr lang="en-US" sz="1200" dirty="0">
                <a:solidFill>
                  <a:schemeClr val="bg1"/>
                </a:solidFill>
              </a:rPr>
              <a:t>IDHS implements 6-month redetermination and new shelter costs </a:t>
            </a:r>
            <a:r>
              <a:rPr lang="en-US" sz="1200" dirty="0" err="1">
                <a:solidFill>
                  <a:schemeClr val="bg1"/>
                </a:solidFill>
              </a:rPr>
              <a:t>reqs</a:t>
            </a:r>
            <a:endParaRPr lang="en-US" sz="1200" dirty="0">
              <a:solidFill>
                <a:schemeClr val="bg1"/>
              </a:solidFill>
            </a:endParaRPr>
          </a:p>
        </p:txBody>
      </p:sp>
      <p:sp>
        <p:nvSpPr>
          <p:cNvPr id="6" name="Callout: Line 5">
            <a:extLst>
              <a:ext uri="{FF2B5EF4-FFF2-40B4-BE49-F238E27FC236}">
                <a16:creationId xmlns:a16="http://schemas.microsoft.com/office/drawing/2014/main" id="{BBD826B9-FE20-7E0D-B040-4FC86E195998}"/>
              </a:ext>
            </a:extLst>
          </p:cNvPr>
          <p:cNvSpPr/>
          <p:nvPr/>
        </p:nvSpPr>
        <p:spPr>
          <a:xfrm>
            <a:off x="1329011" y="3760873"/>
            <a:ext cx="1645920" cy="731520"/>
          </a:xfrm>
          <a:prstGeom prst="borderCallout1">
            <a:avLst>
              <a:gd name="adj1" fmla="val -527"/>
              <a:gd name="adj2" fmla="val 50203"/>
              <a:gd name="adj3" fmla="val -65264"/>
              <a:gd name="adj4" fmla="val 49821"/>
            </a:avLst>
          </a:prstGeom>
          <a:solidFill>
            <a:srgbClr val="C00000"/>
          </a:solidFill>
          <a:ln w="12700" cap="flat" cmpd="sng" algn="ctr">
            <a:solidFill>
              <a:schemeClr val="tx1"/>
            </a:solidFill>
            <a:prstDash val="solid"/>
            <a:miter lim="800000"/>
          </a:ln>
          <a:effectLst/>
        </p:spPr>
        <p:txBody>
          <a:bodyPr spcFirstLastPara="0" vert="horz" wrap="square" lIns="128016" tIns="64008" rIns="32004" bIns="64008" numCol="1" spcCol="1270" anchor="ctr" anchorCtr="0">
            <a:noAutofit/>
          </a:bodyPr>
          <a:lstStyle/>
          <a:p>
            <a:r>
              <a:rPr lang="en-US" sz="1200" dirty="0">
                <a:solidFill>
                  <a:schemeClr val="bg1"/>
                </a:solidFill>
              </a:rPr>
              <a:t>HR 1 passed by US Congress, signed by Trump</a:t>
            </a:r>
          </a:p>
        </p:txBody>
      </p:sp>
      <p:cxnSp>
        <p:nvCxnSpPr>
          <p:cNvPr id="4" name="Straight Connector 3">
            <a:extLst>
              <a:ext uri="{FF2B5EF4-FFF2-40B4-BE49-F238E27FC236}">
                <a16:creationId xmlns:a16="http://schemas.microsoft.com/office/drawing/2014/main" id="{1E87693B-F9CE-B5A9-96CC-069B54865D98}"/>
              </a:ext>
            </a:extLst>
          </p:cNvPr>
          <p:cNvCxnSpPr/>
          <p:nvPr/>
        </p:nvCxnSpPr>
        <p:spPr>
          <a:xfrm>
            <a:off x="5672556" y="3351478"/>
            <a:ext cx="0" cy="2037145"/>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Callout: Line 6">
            <a:extLst>
              <a:ext uri="{FF2B5EF4-FFF2-40B4-BE49-F238E27FC236}">
                <a16:creationId xmlns:a16="http://schemas.microsoft.com/office/drawing/2014/main" id="{06CF0092-8CE8-5969-3FFC-7A0CCB8C1368}"/>
              </a:ext>
            </a:extLst>
          </p:cNvPr>
          <p:cNvSpPr/>
          <p:nvPr/>
        </p:nvSpPr>
        <p:spPr>
          <a:xfrm>
            <a:off x="3620387" y="4682090"/>
            <a:ext cx="1645920" cy="995695"/>
          </a:xfrm>
          <a:prstGeom prst="borderCallout1">
            <a:avLst>
              <a:gd name="adj1" fmla="val -527"/>
              <a:gd name="adj2" fmla="val 50203"/>
              <a:gd name="adj3" fmla="val -139833"/>
              <a:gd name="adj4" fmla="val 48781"/>
            </a:avLst>
          </a:prstGeom>
          <a:solidFill>
            <a:srgbClr val="92D050"/>
          </a:solidFill>
          <a:ln w="12700" cap="flat" cmpd="sng" algn="ctr">
            <a:solidFill>
              <a:schemeClr val="tx1"/>
            </a:solidFill>
            <a:prstDash val="solid"/>
            <a:miter lim="800000"/>
          </a:ln>
          <a:effectLst/>
        </p:spPr>
        <p:txBody>
          <a:bodyPr spcFirstLastPara="0" vert="horz" wrap="square" lIns="96012" tIns="64008" rIns="32004" bIns="64008" numCol="1" spcCol="1270" anchor="ctr" anchorCtr="0">
            <a:noAutofit/>
          </a:bodyPr>
          <a:lstStyle/>
          <a:p>
            <a:r>
              <a:rPr lang="en-US" sz="1200" dirty="0">
                <a:solidFill>
                  <a:srgbClr val="000000"/>
                </a:solidFill>
              </a:rPr>
              <a:t>2/1: SNAP Time Limited Work Requirements begin, with terminations &amp; denials starting 5/1</a:t>
            </a:r>
          </a:p>
        </p:txBody>
      </p:sp>
      <p:sp>
        <p:nvSpPr>
          <p:cNvPr id="9" name="Callout: Line 8">
            <a:extLst>
              <a:ext uri="{FF2B5EF4-FFF2-40B4-BE49-F238E27FC236}">
                <a16:creationId xmlns:a16="http://schemas.microsoft.com/office/drawing/2014/main" id="{D21C612C-B14F-5526-FB10-1903968544B0}"/>
              </a:ext>
            </a:extLst>
          </p:cNvPr>
          <p:cNvSpPr/>
          <p:nvPr/>
        </p:nvSpPr>
        <p:spPr>
          <a:xfrm>
            <a:off x="4537937" y="3533262"/>
            <a:ext cx="1645920" cy="731520"/>
          </a:xfrm>
          <a:prstGeom prst="borderCallout1">
            <a:avLst>
              <a:gd name="adj1" fmla="val -527"/>
              <a:gd name="adj2" fmla="val 50203"/>
              <a:gd name="adj3" fmla="val -36194"/>
              <a:gd name="adj4" fmla="val 50190"/>
            </a:avLst>
          </a:prstGeom>
          <a:solidFill>
            <a:srgbClr val="92D050"/>
          </a:solidFill>
          <a:ln w="12700" cap="flat" cmpd="sng" algn="ctr">
            <a:solidFill>
              <a:schemeClr val="tx1"/>
            </a:solidFill>
            <a:prstDash val="solid"/>
            <a:miter lim="800000"/>
          </a:ln>
          <a:effectLst/>
        </p:spPr>
        <p:txBody>
          <a:bodyPr spcFirstLastPara="0" vert="horz" wrap="square" lIns="96012" tIns="64008" rIns="32004" bIns="64008" numCol="1" spcCol="1270" anchor="ctr" anchorCtr="0">
            <a:noAutofit/>
          </a:bodyPr>
          <a:lstStyle/>
          <a:p>
            <a:r>
              <a:rPr lang="en-US" sz="1200" dirty="0">
                <a:solidFill>
                  <a:srgbClr val="000000"/>
                </a:solidFill>
              </a:rPr>
              <a:t>4/1: SNAP Noncitizen Eligibility Changes Begin</a:t>
            </a:r>
          </a:p>
        </p:txBody>
      </p:sp>
      <p:sp>
        <p:nvSpPr>
          <p:cNvPr id="10" name="Callout: Line 9">
            <a:extLst>
              <a:ext uri="{FF2B5EF4-FFF2-40B4-BE49-F238E27FC236}">
                <a16:creationId xmlns:a16="http://schemas.microsoft.com/office/drawing/2014/main" id="{60E76483-C4E5-E562-BD08-4A04166ED901}"/>
              </a:ext>
            </a:extLst>
          </p:cNvPr>
          <p:cNvSpPr/>
          <p:nvPr/>
        </p:nvSpPr>
        <p:spPr>
          <a:xfrm>
            <a:off x="5904046" y="4451073"/>
            <a:ext cx="1645920" cy="731520"/>
          </a:xfrm>
          <a:prstGeom prst="borderCallout1">
            <a:avLst>
              <a:gd name="adj1" fmla="val -1771"/>
              <a:gd name="adj2" fmla="val 51585"/>
              <a:gd name="adj3" fmla="val -158707"/>
              <a:gd name="adj4" fmla="val 51113"/>
            </a:avLst>
          </a:prstGeom>
          <a:solidFill>
            <a:srgbClr val="92D050"/>
          </a:solidFill>
          <a:ln w="12700" cap="flat" cmpd="sng" algn="ctr">
            <a:solidFill>
              <a:schemeClr val="tx1"/>
            </a:solidFill>
            <a:prstDash val="solid"/>
            <a:miter lim="800000"/>
          </a:ln>
          <a:effectLst/>
        </p:spPr>
        <p:txBody>
          <a:bodyPr spcFirstLastPara="0" vert="horz" wrap="square" lIns="96012" tIns="64008" rIns="32004" bIns="64008" numCol="1" spcCol="1270" anchor="ctr" anchorCtr="0">
            <a:noAutofit/>
          </a:bodyPr>
          <a:lstStyle/>
          <a:p>
            <a:r>
              <a:rPr lang="en-US" sz="1200" dirty="0">
                <a:solidFill>
                  <a:srgbClr val="000000"/>
                </a:solidFill>
              </a:rPr>
              <a:t>10/1: Medicaid  Noncitizen Eligibility Changes Begin</a:t>
            </a:r>
          </a:p>
        </p:txBody>
      </p:sp>
      <p:sp>
        <p:nvSpPr>
          <p:cNvPr id="12" name="Callout: Line 11">
            <a:extLst>
              <a:ext uri="{FF2B5EF4-FFF2-40B4-BE49-F238E27FC236}">
                <a16:creationId xmlns:a16="http://schemas.microsoft.com/office/drawing/2014/main" id="{D4FE0C68-2AD5-19F9-65D0-92AE2F572B7A}"/>
              </a:ext>
            </a:extLst>
          </p:cNvPr>
          <p:cNvSpPr/>
          <p:nvPr/>
        </p:nvSpPr>
        <p:spPr>
          <a:xfrm>
            <a:off x="7318476" y="3440832"/>
            <a:ext cx="3902721" cy="823950"/>
          </a:xfrm>
          <a:prstGeom prst="borderCallout1">
            <a:avLst>
              <a:gd name="adj1" fmla="val 0"/>
              <a:gd name="adj2" fmla="val 5932"/>
              <a:gd name="adj3" fmla="val -25374"/>
              <a:gd name="adj4" fmla="val 5826"/>
            </a:avLst>
          </a:prstGeom>
          <a:solidFill>
            <a:srgbClr val="7030A0"/>
          </a:solidFill>
          <a:ln w="12700" cap="flat" cmpd="sng" algn="ctr">
            <a:solidFill>
              <a:schemeClr val="tx1"/>
            </a:solidFill>
            <a:prstDash val="solid"/>
            <a:miter lim="800000"/>
          </a:ln>
          <a:effectLst/>
        </p:spPr>
        <p:txBody>
          <a:bodyPr spcFirstLastPara="0" vert="horz" wrap="square" lIns="96012" tIns="64008" rIns="32004" bIns="64008" numCol="1" spcCol="1270" anchor="ctr" anchorCtr="0">
            <a:noAutofit/>
          </a:bodyPr>
          <a:lstStyle/>
          <a:p>
            <a:r>
              <a:rPr lang="en-US" sz="1200" dirty="0">
                <a:solidFill>
                  <a:schemeClr val="bg1"/>
                </a:solidFill>
              </a:rPr>
              <a:t>1/1: Medicaid  Work Requirements Begin (might be extended) for adults (only if under 65 and not disabled);  Reduced Retro Coverage (1-2 months);  6-Month Redeterminations; New address verification requirements</a:t>
            </a:r>
          </a:p>
        </p:txBody>
      </p:sp>
      <p:sp>
        <p:nvSpPr>
          <p:cNvPr id="14" name="Rectangle 13">
            <a:extLst>
              <a:ext uri="{FF2B5EF4-FFF2-40B4-BE49-F238E27FC236}">
                <a16:creationId xmlns:a16="http://schemas.microsoft.com/office/drawing/2014/main" id="{3FAAA77F-A27B-6F1D-5334-B2A4D45B7C6C}"/>
              </a:ext>
            </a:extLst>
          </p:cNvPr>
          <p:cNvSpPr/>
          <p:nvPr/>
        </p:nvSpPr>
        <p:spPr>
          <a:xfrm>
            <a:off x="364768" y="6152469"/>
            <a:ext cx="8157157" cy="481812"/>
          </a:xfrm>
          <a:prstGeom prst="rect">
            <a:avLst/>
          </a:prstGeom>
          <a:solidFill>
            <a:srgbClr val="FFC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0000"/>
                </a:solidFill>
              </a:rPr>
              <a:t>HR 1 requires states to use less federal and more state funding (mostly the taxes we pay), to support programs, with funding contingent on “error rates” for SNAP. As a result, we expect on-going changes to both these and the state look-alike programs.</a:t>
            </a:r>
          </a:p>
        </p:txBody>
      </p:sp>
      <p:cxnSp>
        <p:nvCxnSpPr>
          <p:cNvPr id="15" name="Straight Connector 14">
            <a:extLst>
              <a:ext uri="{FF2B5EF4-FFF2-40B4-BE49-F238E27FC236}">
                <a16:creationId xmlns:a16="http://schemas.microsoft.com/office/drawing/2014/main" id="{4E6CBAD9-C019-806C-A920-F9324A598620}"/>
              </a:ext>
            </a:extLst>
          </p:cNvPr>
          <p:cNvCxnSpPr/>
          <p:nvPr/>
        </p:nvCxnSpPr>
        <p:spPr>
          <a:xfrm flipH="1">
            <a:off x="5266307" y="5388623"/>
            <a:ext cx="406249"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CA723CA1-8043-B3BB-52F2-73CD97F712F4}"/>
              </a:ext>
            </a:extLst>
          </p:cNvPr>
          <p:cNvSpPr/>
          <p:nvPr/>
        </p:nvSpPr>
        <p:spPr>
          <a:xfrm>
            <a:off x="3314163" y="4446566"/>
            <a:ext cx="2264834" cy="1434687"/>
          </a:xfrm>
          <a:prstGeom prst="ellipse">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6682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8EA46-52FC-6601-48C1-6E9EB6DCF939}"/>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696EDD8E-A52A-815D-B0FE-9EB3AE76526D}"/>
              </a:ext>
            </a:extLst>
          </p:cNvPr>
          <p:cNvSpPr txBox="1">
            <a:spLocks/>
          </p:cNvSpPr>
          <p:nvPr/>
        </p:nvSpPr>
        <p:spPr>
          <a:xfrm>
            <a:off x="571501" y="419978"/>
            <a:ext cx="11125199"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a:t>Time-Limited SNAP/Work Requirements</a:t>
            </a:r>
          </a:p>
        </p:txBody>
      </p:sp>
      <p:sp>
        <p:nvSpPr>
          <p:cNvPr id="9" name="TextBox 8">
            <a:extLst>
              <a:ext uri="{FF2B5EF4-FFF2-40B4-BE49-F238E27FC236}">
                <a16:creationId xmlns:a16="http://schemas.microsoft.com/office/drawing/2014/main" id="{107A4166-7F20-BC4E-8C99-182D414CC13B}"/>
              </a:ext>
            </a:extLst>
          </p:cNvPr>
          <p:cNvSpPr txBox="1"/>
          <p:nvPr/>
        </p:nvSpPr>
        <p:spPr>
          <a:xfrm>
            <a:off x="4162890" y="1382286"/>
            <a:ext cx="7293934" cy="4093428"/>
          </a:xfrm>
          <a:prstGeom prst="rect">
            <a:avLst/>
          </a:prstGeom>
          <a:noFill/>
        </p:spPr>
        <p:txBody>
          <a:bodyPr wrap="square">
            <a:spAutoFit/>
          </a:bodyPr>
          <a:lstStyle/>
          <a:p>
            <a:r>
              <a:rPr lang="en-US" sz="2000" dirty="0">
                <a:solidFill>
                  <a:srgbClr val="000000"/>
                </a:solidFill>
              </a:rPr>
              <a:t>Under federal SNAP rules, “able-bodied adults without dependents*” (ABAWDs) are limited to </a:t>
            </a:r>
            <a:r>
              <a:rPr lang="en-US" sz="2000" b="1" dirty="0">
                <a:solidFill>
                  <a:srgbClr val="000000"/>
                </a:solidFill>
              </a:rPr>
              <a:t>only </a:t>
            </a:r>
            <a:r>
              <a:rPr lang="en-US" sz="2000" b="1" u="sng" dirty="0">
                <a:solidFill>
                  <a:srgbClr val="000000"/>
                </a:solidFill>
              </a:rPr>
              <a:t>3 months </a:t>
            </a:r>
            <a:r>
              <a:rPr lang="en-US" sz="2000" b="1" dirty="0">
                <a:solidFill>
                  <a:srgbClr val="000000"/>
                </a:solidFill>
              </a:rPr>
              <a:t>of SNAP in a 36-month period </a:t>
            </a:r>
            <a:r>
              <a:rPr lang="en-US" sz="2000" u="sng" dirty="0">
                <a:solidFill>
                  <a:srgbClr val="000000"/>
                </a:solidFill>
              </a:rPr>
              <a:t>unless</a:t>
            </a:r>
            <a:r>
              <a:rPr lang="en-US" sz="2000" dirty="0">
                <a:solidFill>
                  <a:srgbClr val="000000"/>
                </a:solidFill>
              </a:rPr>
              <a:t> they engage in “work activity” for at least 80 hours per month. </a:t>
            </a:r>
          </a:p>
          <a:p>
            <a:endParaRPr lang="en-US" sz="2000" dirty="0">
              <a:solidFill>
                <a:srgbClr val="000000"/>
              </a:solidFill>
            </a:endParaRPr>
          </a:p>
          <a:p>
            <a:r>
              <a:rPr lang="en-US" sz="2000" dirty="0">
                <a:solidFill>
                  <a:srgbClr val="000000"/>
                </a:solidFill>
              </a:rPr>
              <a:t>“</a:t>
            </a:r>
            <a:r>
              <a:rPr lang="en-US" sz="2000" b="1" dirty="0">
                <a:solidFill>
                  <a:srgbClr val="000000"/>
                </a:solidFill>
              </a:rPr>
              <a:t>Work Activity</a:t>
            </a:r>
            <a:r>
              <a:rPr lang="en-US" sz="2000" dirty="0">
                <a:solidFill>
                  <a:srgbClr val="000000"/>
                </a:solidFill>
              </a:rPr>
              <a:t>” includes:</a:t>
            </a:r>
          </a:p>
          <a:p>
            <a:endParaRPr lang="en-US" sz="2000" dirty="0">
              <a:solidFill>
                <a:srgbClr val="000000"/>
              </a:solidFill>
            </a:endParaRPr>
          </a:p>
          <a:p>
            <a:pPr marL="285750" indent="-285750">
              <a:lnSpc>
                <a:spcPct val="100000"/>
              </a:lnSpc>
              <a:spcBef>
                <a:spcPts val="0"/>
              </a:spcBef>
              <a:buFont typeface="Arial" panose="020B0604020202020204" pitchFamily="34" charset="0"/>
              <a:buChar char="•"/>
            </a:pPr>
            <a:r>
              <a:rPr lang="en-US" sz="2000" dirty="0">
                <a:solidFill>
                  <a:srgbClr val="000000"/>
                </a:solidFill>
              </a:rPr>
              <a:t>Work (paid or unpaid), or</a:t>
            </a:r>
          </a:p>
          <a:p>
            <a:pPr marL="285750" indent="-285750">
              <a:lnSpc>
                <a:spcPct val="100000"/>
              </a:lnSpc>
              <a:spcBef>
                <a:spcPts val="0"/>
              </a:spcBef>
              <a:buFont typeface="Arial" panose="020B0604020202020204" pitchFamily="34" charset="0"/>
              <a:buChar char="•"/>
            </a:pPr>
            <a:r>
              <a:rPr lang="en-US" sz="2000" dirty="0">
                <a:solidFill>
                  <a:srgbClr val="000000"/>
                </a:solidFill>
              </a:rPr>
              <a:t>Volunteering/Community Service;</a:t>
            </a:r>
          </a:p>
          <a:p>
            <a:pPr marL="285750" indent="-285750">
              <a:lnSpc>
                <a:spcPct val="100000"/>
              </a:lnSpc>
              <a:spcBef>
                <a:spcPts val="0"/>
              </a:spcBef>
              <a:buFont typeface="Arial" panose="020B0604020202020204" pitchFamily="34" charset="0"/>
              <a:buChar char="•"/>
            </a:pPr>
            <a:r>
              <a:rPr lang="en-US" sz="2000" dirty="0">
                <a:solidFill>
                  <a:srgbClr val="000000"/>
                </a:solidFill>
              </a:rPr>
              <a:t>Comply with official IDHS SNAP Employment and Training activities, or</a:t>
            </a:r>
          </a:p>
          <a:p>
            <a:pPr marL="285750" indent="-285750">
              <a:lnSpc>
                <a:spcPct val="100000"/>
              </a:lnSpc>
              <a:spcBef>
                <a:spcPts val="0"/>
              </a:spcBef>
              <a:buFont typeface="Arial" panose="020B0604020202020204" pitchFamily="34" charset="0"/>
              <a:buChar char="•"/>
            </a:pPr>
            <a:r>
              <a:rPr lang="en-US" sz="2000" dirty="0">
                <a:solidFill>
                  <a:srgbClr val="000000"/>
                </a:solidFill>
              </a:rPr>
              <a:t>Any combination of the above</a:t>
            </a:r>
          </a:p>
          <a:p>
            <a:endParaRPr lang="en-US" sz="2000" dirty="0">
              <a:solidFill>
                <a:srgbClr val="000000"/>
              </a:solidFill>
            </a:endParaRPr>
          </a:p>
        </p:txBody>
      </p:sp>
      <p:sp>
        <p:nvSpPr>
          <p:cNvPr id="2" name="Rectangle 1">
            <a:extLst>
              <a:ext uri="{FF2B5EF4-FFF2-40B4-BE49-F238E27FC236}">
                <a16:creationId xmlns:a16="http://schemas.microsoft.com/office/drawing/2014/main" id="{6E03C43D-C094-A73A-3EA1-8D6C49041D61}"/>
              </a:ext>
            </a:extLst>
          </p:cNvPr>
          <p:cNvSpPr/>
          <p:nvPr/>
        </p:nvSpPr>
        <p:spPr>
          <a:xfrm>
            <a:off x="571501" y="1477173"/>
            <a:ext cx="3346315" cy="35577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This is a </a:t>
            </a:r>
            <a:r>
              <a:rPr lang="en-US" b="1" dirty="0"/>
              <a:t>limit</a:t>
            </a:r>
            <a:r>
              <a:rPr lang="en-US" dirty="0"/>
              <a:t> on how much SNAP an individual can receive.</a:t>
            </a:r>
          </a:p>
          <a:p>
            <a:pPr algn="ctr"/>
            <a:endParaRPr lang="en-US" dirty="0"/>
          </a:p>
          <a:p>
            <a:r>
              <a:rPr lang="en-US" sz="1400" dirty="0"/>
              <a:t>Also referred to as:</a:t>
            </a:r>
          </a:p>
          <a:p>
            <a:pPr marL="285750" indent="-285750">
              <a:buFont typeface="Arial" panose="020B0604020202020204" pitchFamily="34" charset="0"/>
              <a:buChar char="•"/>
            </a:pPr>
            <a:r>
              <a:rPr lang="en-US" sz="1400" dirty="0"/>
              <a:t>“Time Limited Work  Requirements” or </a:t>
            </a:r>
          </a:p>
          <a:p>
            <a:pPr marL="285750" indent="-285750">
              <a:buFont typeface="Arial" panose="020B0604020202020204" pitchFamily="34" charset="0"/>
              <a:buChar char="•"/>
            </a:pPr>
            <a:r>
              <a:rPr lang="en-US" sz="1400" dirty="0"/>
              <a:t>“Able-Bodied Without Dependents” </a:t>
            </a:r>
          </a:p>
          <a:p>
            <a:pPr marL="285750" indent="-285750">
              <a:buFont typeface="Arial" panose="020B0604020202020204" pitchFamily="34" charset="0"/>
              <a:buChar char="•"/>
            </a:pPr>
            <a:r>
              <a:rPr lang="en-US" sz="1400" dirty="0"/>
              <a:t>or “ABAWD”</a:t>
            </a:r>
          </a:p>
          <a:p>
            <a:pPr marL="285750" indent="-285750">
              <a:buFont typeface="Arial" panose="020B0604020202020204" pitchFamily="34" charset="0"/>
              <a:buChar char="•"/>
            </a:pPr>
            <a:endParaRPr lang="en-US" sz="1400" dirty="0"/>
          </a:p>
          <a:p>
            <a:endParaRPr lang="en-US" sz="1400" dirty="0"/>
          </a:p>
        </p:txBody>
      </p:sp>
      <p:pic>
        <p:nvPicPr>
          <p:cNvPr id="7" name="Picture 6">
            <a:extLst>
              <a:ext uri="{FF2B5EF4-FFF2-40B4-BE49-F238E27FC236}">
                <a16:creationId xmlns:a16="http://schemas.microsoft.com/office/drawing/2014/main" id="{DC0C4915-7B3A-5546-1194-DF0101E02A82}"/>
              </a:ext>
            </a:extLst>
          </p:cNvPr>
          <p:cNvPicPr>
            <a:picLocks noChangeAspect="1"/>
          </p:cNvPicPr>
          <p:nvPr/>
        </p:nvPicPr>
        <p:blipFill>
          <a:blip r:embed="rId3"/>
          <a:stretch>
            <a:fillRect/>
          </a:stretch>
        </p:blipFill>
        <p:spPr>
          <a:xfrm>
            <a:off x="1148081" y="4418875"/>
            <a:ext cx="2193154" cy="1232147"/>
          </a:xfrm>
          <a:prstGeom prst="rect">
            <a:avLst/>
          </a:prstGeom>
          <a:ln w="57150">
            <a:solidFill>
              <a:srgbClr val="0E1D61"/>
            </a:solidFill>
          </a:ln>
        </p:spPr>
      </p:pic>
      <p:sp>
        <p:nvSpPr>
          <p:cNvPr id="3" name="TextBox 2">
            <a:extLst>
              <a:ext uri="{FF2B5EF4-FFF2-40B4-BE49-F238E27FC236}">
                <a16:creationId xmlns:a16="http://schemas.microsoft.com/office/drawing/2014/main" id="{599A0F9F-8561-C6B6-40C9-2C812C35E392}"/>
              </a:ext>
            </a:extLst>
          </p:cNvPr>
          <p:cNvSpPr txBox="1"/>
          <p:nvPr/>
        </p:nvSpPr>
        <p:spPr>
          <a:xfrm>
            <a:off x="444467" y="6090614"/>
            <a:ext cx="8005052" cy="523220"/>
          </a:xfrm>
          <a:prstGeom prst="rect">
            <a:avLst/>
          </a:prstGeom>
          <a:noFill/>
        </p:spPr>
        <p:txBody>
          <a:bodyPr wrap="square" rtlCol="0">
            <a:spAutoFit/>
          </a:bodyPr>
          <a:lstStyle/>
          <a:p>
            <a:r>
              <a:rPr lang="en-US" sz="1400" dirty="0">
                <a:solidFill>
                  <a:schemeClr val="bg1"/>
                </a:solidFill>
              </a:rPr>
              <a:t>* Term is somewhat misleading. Prior to HR 1, SNAP families with minor children were exempt from the work requirements. HR 1 eliminated this exemption for many families.</a:t>
            </a:r>
          </a:p>
        </p:txBody>
      </p:sp>
    </p:spTree>
    <p:extLst>
      <p:ext uri="{BB962C8B-B14F-4D97-AF65-F5344CB8AC3E}">
        <p14:creationId xmlns:p14="http://schemas.microsoft.com/office/powerpoint/2010/main" val="66360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7074E-B8BF-7DBF-E028-059FFD8CF287}"/>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B74B4F17-EC38-2D98-1CBC-5D1EB6F85D83}"/>
              </a:ext>
            </a:extLst>
          </p:cNvPr>
          <p:cNvSpPr txBox="1">
            <a:spLocks/>
          </p:cNvSpPr>
          <p:nvPr/>
        </p:nvSpPr>
        <p:spPr>
          <a:xfrm>
            <a:off x="571501" y="419978"/>
            <a:ext cx="11125199" cy="741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sz="3200" dirty="0"/>
              <a:t>Time-Limited SNAP/Work Requirements</a:t>
            </a:r>
          </a:p>
        </p:txBody>
      </p:sp>
      <p:sp>
        <p:nvSpPr>
          <p:cNvPr id="9" name="TextBox 8">
            <a:extLst>
              <a:ext uri="{FF2B5EF4-FFF2-40B4-BE49-F238E27FC236}">
                <a16:creationId xmlns:a16="http://schemas.microsoft.com/office/drawing/2014/main" id="{7AFD2D5C-2515-ED2E-BB27-B7F556B83274}"/>
              </a:ext>
            </a:extLst>
          </p:cNvPr>
          <p:cNvSpPr txBox="1"/>
          <p:nvPr/>
        </p:nvSpPr>
        <p:spPr>
          <a:xfrm>
            <a:off x="571501" y="1305341"/>
            <a:ext cx="7293934" cy="4154984"/>
          </a:xfrm>
          <a:prstGeom prst="rect">
            <a:avLst/>
          </a:prstGeom>
          <a:noFill/>
        </p:spPr>
        <p:txBody>
          <a:bodyPr wrap="square">
            <a:spAutoFit/>
          </a:bodyPr>
          <a:lstStyle/>
          <a:p>
            <a:r>
              <a:rPr lang="en-US" b="1" dirty="0">
                <a:solidFill>
                  <a:srgbClr val="000000"/>
                </a:solidFill>
              </a:rPr>
              <a:t>Current 3-year period: </a:t>
            </a:r>
            <a:r>
              <a:rPr lang="en-US" dirty="0">
                <a:solidFill>
                  <a:srgbClr val="000000"/>
                </a:solidFill>
              </a:rPr>
              <a:t>February – December 2026</a:t>
            </a:r>
          </a:p>
          <a:p>
            <a:r>
              <a:rPr lang="en-US" b="1" dirty="0">
                <a:solidFill>
                  <a:srgbClr val="000000"/>
                </a:solidFill>
              </a:rPr>
              <a:t>Next 3-year period: </a:t>
            </a:r>
            <a:r>
              <a:rPr lang="en-US" dirty="0">
                <a:solidFill>
                  <a:srgbClr val="000000"/>
                </a:solidFill>
                <a:highlight>
                  <a:srgbClr val="FFFF00"/>
                </a:highlight>
              </a:rPr>
              <a:t>January 2027 – December 2029</a:t>
            </a:r>
          </a:p>
          <a:p>
            <a:endParaRPr lang="en-US" dirty="0">
              <a:solidFill>
                <a:srgbClr val="000000"/>
              </a:solidFill>
            </a:endParaRPr>
          </a:p>
          <a:p>
            <a:r>
              <a:rPr lang="en-US" dirty="0">
                <a:solidFill>
                  <a:srgbClr val="000000"/>
                </a:solidFill>
              </a:rPr>
              <a:t>For any month that someone receives SNAP, they will get a “</a:t>
            </a:r>
            <a:r>
              <a:rPr lang="en-US" b="1" dirty="0">
                <a:solidFill>
                  <a:srgbClr val="000000"/>
                </a:solidFill>
              </a:rPr>
              <a:t>strike”</a:t>
            </a:r>
            <a:r>
              <a:rPr lang="en-US" dirty="0">
                <a:solidFill>
                  <a:srgbClr val="000000"/>
                </a:solidFill>
              </a:rPr>
              <a:t> only if:</a:t>
            </a:r>
          </a:p>
          <a:p>
            <a:pPr marL="342900" indent="-342900">
              <a:buAutoNum type="arabicPeriod"/>
            </a:pPr>
            <a:r>
              <a:rPr lang="en-US" dirty="0">
                <a:solidFill>
                  <a:srgbClr val="000000"/>
                </a:solidFill>
              </a:rPr>
              <a:t>They received SNAP for the full month </a:t>
            </a:r>
            <a:r>
              <a:rPr lang="en-US" i="1" dirty="0">
                <a:solidFill>
                  <a:srgbClr val="000000"/>
                </a:solidFill>
              </a:rPr>
              <a:t>and</a:t>
            </a:r>
          </a:p>
          <a:p>
            <a:pPr marL="342900" indent="-342900">
              <a:buAutoNum type="arabicPeriod"/>
            </a:pPr>
            <a:endParaRPr lang="en-US" dirty="0">
              <a:solidFill>
                <a:srgbClr val="000000"/>
              </a:solidFill>
            </a:endParaRPr>
          </a:p>
          <a:p>
            <a:r>
              <a:rPr lang="en-US" dirty="0">
                <a:solidFill>
                  <a:srgbClr val="000000"/>
                </a:solidFill>
              </a:rPr>
              <a:t>2.   All of the following are true:</a:t>
            </a:r>
          </a:p>
          <a:p>
            <a:pPr marL="342900" indent="-342900">
              <a:buFont typeface="Arial" panose="020B0604020202020204" pitchFamily="34" charset="0"/>
              <a:buChar char="•"/>
            </a:pPr>
            <a:r>
              <a:rPr lang="en-US" sz="1600" dirty="0">
                <a:solidFill>
                  <a:srgbClr val="000000"/>
                </a:solidFill>
              </a:rPr>
              <a:t>They are not </a:t>
            </a:r>
            <a:r>
              <a:rPr lang="en-US" sz="1600" b="1" dirty="0">
                <a:solidFill>
                  <a:srgbClr val="000000"/>
                </a:solidFill>
              </a:rPr>
              <a:t>exempt</a:t>
            </a:r>
            <a:r>
              <a:rPr lang="en-US" sz="1600" dirty="0">
                <a:solidFill>
                  <a:srgbClr val="000000"/>
                </a:solidFill>
              </a:rPr>
              <a:t> from the SNAP Work Requirement, and</a:t>
            </a:r>
          </a:p>
          <a:p>
            <a:pPr marL="342900" indent="-342900">
              <a:buFont typeface="Arial" panose="020B0604020202020204" pitchFamily="34" charset="0"/>
              <a:buChar char="•"/>
            </a:pPr>
            <a:r>
              <a:rPr lang="en-US" sz="1600" dirty="0">
                <a:solidFill>
                  <a:srgbClr val="000000"/>
                </a:solidFill>
              </a:rPr>
              <a:t>They did not </a:t>
            </a:r>
            <a:r>
              <a:rPr lang="en-US" sz="1600" b="1" dirty="0">
                <a:solidFill>
                  <a:srgbClr val="000000"/>
                </a:solidFill>
              </a:rPr>
              <a:t>meet</a:t>
            </a:r>
            <a:r>
              <a:rPr lang="en-US" sz="1600" dirty="0">
                <a:solidFill>
                  <a:srgbClr val="000000"/>
                </a:solidFill>
              </a:rPr>
              <a:t> the SNAP Work Requirement, and</a:t>
            </a:r>
          </a:p>
          <a:p>
            <a:pPr marL="342900" indent="-342900">
              <a:buFont typeface="Arial" panose="020B0604020202020204" pitchFamily="34" charset="0"/>
              <a:buChar char="•"/>
            </a:pPr>
            <a:r>
              <a:rPr lang="en-US" sz="1600" dirty="0">
                <a:solidFill>
                  <a:srgbClr val="000000"/>
                </a:solidFill>
              </a:rPr>
              <a:t>They did not have </a:t>
            </a:r>
            <a:r>
              <a:rPr lang="en-US" sz="1600" b="1" dirty="0">
                <a:solidFill>
                  <a:srgbClr val="000000"/>
                </a:solidFill>
              </a:rPr>
              <a:t>Good Cause </a:t>
            </a:r>
            <a:r>
              <a:rPr lang="en-US" sz="1600" dirty="0">
                <a:solidFill>
                  <a:srgbClr val="000000"/>
                </a:solidFill>
              </a:rPr>
              <a:t>for not meeting the SNAP Work Requirement.</a:t>
            </a:r>
          </a:p>
          <a:p>
            <a:pPr marL="342900" indent="-342900">
              <a:buFont typeface="Arial" panose="020B0604020202020204" pitchFamily="34" charset="0"/>
              <a:buChar char="•"/>
            </a:pPr>
            <a:endParaRPr lang="en-US" dirty="0">
              <a:solidFill>
                <a:srgbClr val="000000"/>
              </a:solidFill>
            </a:endParaRPr>
          </a:p>
          <a:p>
            <a:r>
              <a:rPr lang="en-US" b="1" dirty="0">
                <a:solidFill>
                  <a:srgbClr val="000000"/>
                </a:solidFill>
              </a:rPr>
              <a:t>SNAP stops when someone accumulates 3 strikes. </a:t>
            </a:r>
          </a:p>
          <a:p>
            <a:endParaRPr lang="en-US" dirty="0">
              <a:solidFill>
                <a:srgbClr val="000000"/>
              </a:solidFill>
            </a:endParaRPr>
          </a:p>
          <a:p>
            <a:r>
              <a:rPr lang="en-US" dirty="0">
                <a:solidFill>
                  <a:srgbClr val="000000"/>
                </a:solidFill>
              </a:rPr>
              <a:t>It does not matter if strikes are consecutive.</a:t>
            </a:r>
          </a:p>
        </p:txBody>
      </p:sp>
      <p:pic>
        <p:nvPicPr>
          <p:cNvPr id="3" name="Picture 2">
            <a:extLst>
              <a:ext uri="{FF2B5EF4-FFF2-40B4-BE49-F238E27FC236}">
                <a16:creationId xmlns:a16="http://schemas.microsoft.com/office/drawing/2014/main" id="{168DAA5F-622A-D6A2-A39D-7076C6CB0C1A}"/>
              </a:ext>
            </a:extLst>
          </p:cNvPr>
          <p:cNvPicPr>
            <a:picLocks noChangeAspect="1"/>
          </p:cNvPicPr>
          <p:nvPr/>
        </p:nvPicPr>
        <p:blipFill>
          <a:blip r:embed="rId3"/>
          <a:stretch>
            <a:fillRect/>
          </a:stretch>
        </p:blipFill>
        <p:spPr>
          <a:xfrm>
            <a:off x="8100687" y="1305341"/>
            <a:ext cx="3037265" cy="3934640"/>
          </a:xfrm>
          <a:prstGeom prst="rect">
            <a:avLst/>
          </a:prstGeom>
        </p:spPr>
      </p:pic>
      <p:sp>
        <p:nvSpPr>
          <p:cNvPr id="6" name="Rectangle 5">
            <a:extLst>
              <a:ext uri="{FF2B5EF4-FFF2-40B4-BE49-F238E27FC236}">
                <a16:creationId xmlns:a16="http://schemas.microsoft.com/office/drawing/2014/main" id="{EBC0F6FE-0034-E0B0-8F17-1013CBA584BE}"/>
              </a:ext>
            </a:extLst>
          </p:cNvPr>
          <p:cNvSpPr/>
          <p:nvPr/>
        </p:nvSpPr>
        <p:spPr>
          <a:xfrm>
            <a:off x="8218025" y="1751852"/>
            <a:ext cx="1006998" cy="806154"/>
          </a:xfrm>
          <a:prstGeom prst="rect">
            <a:avLst/>
          </a:prstGeom>
          <a:solidFill>
            <a:srgbClr val="181717">
              <a:alpha val="3098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792E47D-5C4F-304E-B8CC-ED91333D5BAB}"/>
              </a:ext>
            </a:extLst>
          </p:cNvPr>
          <p:cNvSpPr/>
          <p:nvPr/>
        </p:nvSpPr>
        <p:spPr>
          <a:xfrm>
            <a:off x="6096000" y="4609110"/>
            <a:ext cx="2116576" cy="1990357"/>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solidFill>
                  <a:srgbClr val="181717"/>
                </a:solidFill>
              </a:rPr>
              <a:t>DHS will only know if someone is exempt, meeting, or has good cause if the person receiving SNAP tells them.</a:t>
            </a:r>
          </a:p>
        </p:txBody>
      </p:sp>
      <p:sp>
        <p:nvSpPr>
          <p:cNvPr id="10" name="Arrow: Bent-Up 9">
            <a:extLst>
              <a:ext uri="{FF2B5EF4-FFF2-40B4-BE49-F238E27FC236}">
                <a16:creationId xmlns:a16="http://schemas.microsoft.com/office/drawing/2014/main" id="{3CDFD267-BEC3-6DA2-B33E-59F84D9A04E3}"/>
              </a:ext>
            </a:extLst>
          </p:cNvPr>
          <p:cNvSpPr/>
          <p:nvPr/>
        </p:nvSpPr>
        <p:spPr>
          <a:xfrm rot="16200000">
            <a:off x="6994640" y="3629616"/>
            <a:ext cx="1034245" cy="714949"/>
          </a:xfrm>
          <a:prstGeom prst="bentUp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556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A3FF9F7-2CF0-A5C0-39FB-07E705E5E0FA}"/>
              </a:ext>
            </a:extLst>
          </p:cNvPr>
          <p:cNvSpPr/>
          <p:nvPr/>
        </p:nvSpPr>
        <p:spPr>
          <a:xfrm>
            <a:off x="0" y="0"/>
            <a:ext cx="12192000" cy="5852160"/>
          </a:xfrm>
          <a:prstGeom prst="rect">
            <a:avLst/>
          </a:prstGeom>
          <a:solidFill>
            <a:srgbClr val="E7E8E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Guaranteed Bottom-Line Improvement">
            <a:extLst>
              <a:ext uri="{FF2B5EF4-FFF2-40B4-BE49-F238E27FC236}">
                <a16:creationId xmlns:a16="http://schemas.microsoft.com/office/drawing/2014/main" id="{584B58CC-A5DB-F562-2141-2D4CF8A5AC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5900" y="25401"/>
            <a:ext cx="8128000" cy="3297884"/>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82BBCF82-4104-6AB8-3D75-943626A2552C}"/>
              </a:ext>
            </a:extLst>
          </p:cNvPr>
          <p:cNvSpPr>
            <a:spLocks noGrp="1"/>
          </p:cNvSpPr>
          <p:nvPr>
            <p:ph type="body" sz="quarter" idx="13"/>
          </p:nvPr>
        </p:nvSpPr>
        <p:spPr>
          <a:xfrm>
            <a:off x="127000" y="1571705"/>
            <a:ext cx="10388600" cy="3843337"/>
          </a:xfrm>
        </p:spPr>
        <p:txBody>
          <a:bodyPr/>
          <a:lstStyle/>
          <a:p>
            <a:pPr marL="0" indent="0">
              <a:buNone/>
            </a:pPr>
            <a:r>
              <a:rPr lang="en-US" b="1" dirty="0"/>
              <a:t>Want to keep getting SNAP? </a:t>
            </a:r>
          </a:p>
          <a:p>
            <a:pPr marL="0" indent="0">
              <a:buNone/>
            </a:pPr>
            <a:r>
              <a:rPr lang="en-US" dirty="0"/>
              <a:t>If you haven’t already, </a:t>
            </a:r>
            <a:r>
              <a:rPr lang="en-US" b="1" u="sng" dirty="0"/>
              <a:t>before the end of April </a:t>
            </a:r>
            <a:r>
              <a:rPr lang="en-US" dirty="0"/>
              <a:t>you should:</a:t>
            </a:r>
          </a:p>
          <a:p>
            <a:pPr marL="0" indent="0">
              <a:buNone/>
            </a:pPr>
            <a:endParaRPr lang="en-US" dirty="0"/>
          </a:p>
        </p:txBody>
      </p:sp>
      <p:graphicFrame>
        <p:nvGraphicFramePr>
          <p:cNvPr id="4" name="Diagram 3">
            <a:extLst>
              <a:ext uri="{FF2B5EF4-FFF2-40B4-BE49-F238E27FC236}">
                <a16:creationId xmlns:a16="http://schemas.microsoft.com/office/drawing/2014/main" id="{02D1B654-7138-B67B-BC37-33FC31946179}"/>
              </a:ext>
            </a:extLst>
          </p:cNvPr>
          <p:cNvGraphicFramePr/>
          <p:nvPr>
            <p:extLst>
              <p:ext uri="{D42A27DB-BD31-4B8C-83A1-F6EECF244321}">
                <p14:modId xmlns:p14="http://schemas.microsoft.com/office/powerpoint/2010/main" val="841745478"/>
              </p:ext>
            </p:extLst>
          </p:nvPr>
        </p:nvGraphicFramePr>
        <p:xfrm>
          <a:off x="691968" y="2554277"/>
          <a:ext cx="11030132" cy="3297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7F24FB0E-DD8D-94BA-A1A6-77AE0CC6CAB6}"/>
              </a:ext>
            </a:extLst>
          </p:cNvPr>
          <p:cNvSpPr/>
          <p:nvPr/>
        </p:nvSpPr>
        <p:spPr>
          <a:xfrm>
            <a:off x="1261641" y="6007261"/>
            <a:ext cx="6007260" cy="601883"/>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Keep an eye out for notices stopping SNAP. If you get one, you’ll need to act quickly to keep your benefits.</a:t>
            </a:r>
          </a:p>
        </p:txBody>
      </p:sp>
    </p:spTree>
    <p:extLst>
      <p:ext uri="{BB962C8B-B14F-4D97-AF65-F5344CB8AC3E}">
        <p14:creationId xmlns:p14="http://schemas.microsoft.com/office/powerpoint/2010/main" val="1129448155"/>
      </p:ext>
    </p:extLst>
  </p:cSld>
  <p:clrMapOvr>
    <a:masterClrMapping/>
  </p:clrMapOvr>
</p:sld>
</file>

<file path=ppt/theme/theme1.xml><?xml version="1.0" encoding="utf-8"?>
<a:theme xmlns:a="http://schemas.openxmlformats.org/drawingml/2006/main" name="Office Theme">
  <a:themeElements>
    <a:clrScheme name="Custom 1">
      <a:dk1>
        <a:srgbClr val="001E61"/>
      </a:dk1>
      <a:lt1>
        <a:sysClr val="window" lastClr="FFFFFF"/>
      </a:lt1>
      <a:dk2>
        <a:srgbClr val="44546A"/>
      </a:dk2>
      <a:lt2>
        <a:srgbClr val="E7E6E6"/>
      </a:lt2>
      <a:accent1>
        <a:srgbClr val="001E61"/>
      </a:accent1>
      <a:accent2>
        <a:srgbClr val="93DACF"/>
      </a:accent2>
      <a:accent3>
        <a:srgbClr val="001E61"/>
      </a:accent3>
      <a:accent4>
        <a:srgbClr val="93DACF"/>
      </a:accent4>
      <a:accent5>
        <a:srgbClr val="001E61"/>
      </a:accent5>
      <a:accent6>
        <a:srgbClr val="93DACF"/>
      </a:accent6>
      <a:hlink>
        <a:srgbClr val="001E61"/>
      </a:hlink>
      <a:folHlink>
        <a:srgbClr val="93DACF"/>
      </a:folHlink>
    </a:clrScheme>
    <a:fontScheme name="Custom 5">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dirty="0" smtClean="0"/>
        </a:defPPr>
      </a:lstStyle>
    </a:txDef>
  </a:objectDefaults>
  <a:extraClrSchemeLst/>
  <a:extLst>
    <a:ext uri="{05A4C25C-085E-4340-85A3-A5531E510DB2}">
      <thm15:themeFamily xmlns:thm15="http://schemas.microsoft.com/office/thememl/2012/main" name="PowerPoint Template" id="{EE905F2A-3AC7-467E-BFA2-97B8FC41FDFA}" vid="{F58359CC-66F7-41AC-BB15-88A443DEAB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24394</TotalTime>
  <Words>2928</Words>
  <Application>Microsoft Office PowerPoint</Application>
  <PresentationFormat>Widescreen</PresentationFormat>
  <Paragraphs>489</Paragraphs>
  <Slides>37</Slides>
  <Notes>28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Arial</vt:lpstr>
      <vt:lpstr>Calibri</vt:lpstr>
      <vt:lpstr>Segoe UI</vt:lpstr>
      <vt:lpstr>Source Sans Pro</vt:lpstr>
      <vt:lpstr>Source Sans Pro Black</vt:lpstr>
      <vt:lpstr>Source Sans Pro ExtraLight</vt:lpstr>
      <vt:lpstr>Source Sans Pro Semibold</vt:lpstr>
      <vt:lpstr>Source Sans Pro Web</vt:lpstr>
      <vt:lpstr>The Hand Extrablack</vt:lpstr>
      <vt:lpstr>Wingdings</vt:lpstr>
      <vt:lpstr>Office Theme</vt:lpstr>
      <vt:lpstr> </vt:lpstr>
      <vt:lpstr>PowerPoint Presentation</vt:lpstr>
      <vt:lpstr>Learning objectives</vt:lpstr>
      <vt:lpstr>What is Snap?</vt:lpstr>
      <vt:lpstr>What is Snap?</vt:lpstr>
      <vt:lpstr>Why are work requirements happening?</vt:lpstr>
      <vt:lpstr>PowerPoint Presentation</vt:lpstr>
      <vt:lpstr>PowerPoint Presentation</vt:lpstr>
      <vt:lpstr>PowerPoint Presentation</vt:lpstr>
      <vt:lpstr>exemptions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Meeting work requirement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to do if snap stops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Jessica Daniels</dc:creator>
  <cp:lastModifiedBy>Jonathan Russell</cp:lastModifiedBy>
  <cp:revision>635</cp:revision>
  <dcterms:created xsi:type="dcterms:W3CDTF">2021-10-22T18:41:33Z</dcterms:created>
  <dcterms:modified xsi:type="dcterms:W3CDTF">2026-04-14T18:24:14Z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0x010100082756A7E89476438EB74E9795E0C4FD</vt:lpwstr>
  </property>
  <property fmtid="{D5CDD505-2E9C-101B-9397-08002B2CF9AE}" pid="3" name="_dlc_DocIdItemGuid">
    <vt:lpwstr>81ca58b7-20f6-45ad-8204-2bd253bccfaa</vt:lpwstr>
  </property>
  <property fmtid="{D5CDD505-2E9C-101B-9397-08002B2CF9AE}" pid="4" name="DocType">
    <vt:lpwstr/>
  </property>
  <property fmtid="{D5CDD505-2E9C-101B-9397-08002B2CF9AE}" pid="5" name="Issues">
    <vt:lpwstr/>
  </property>
  <property fmtid="{D5CDD505-2E9C-101B-9397-08002B2CF9AE}" pid="6" name="Groups">
    <vt:lpwstr>1;#Public Benefits|45fc5778-17dc-4a6b-85da-49ca3d8cf6ab</vt:lpwstr>
  </property>
  <property fmtid="{D5CDD505-2E9C-101B-9397-08002B2CF9AE}" pid="7" name="IsMyDocuments">
    <vt:bool>true</vt:bool>
  </property>
  <property fmtid="{D5CDD505-2E9C-101B-9397-08002B2CF9AE}" pid="8" name="Order">
    <vt:r8>7705800</vt:r8>
  </property>
  <property fmtid="{D5CDD505-2E9C-101B-9397-08002B2CF9AE}" pid="9" name="MediaServiceImageTags">
    <vt:lpwstr/>
  </property>
</Properties>
</file>