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handoutMasterIdLst>
    <p:handoutMasterId r:id="rId28"/>
  </p:handoutMasterIdLst>
  <p:sldIdLst>
    <p:sldId id="256" r:id="rId5"/>
    <p:sldId id="425" r:id="rId6"/>
    <p:sldId id="463" r:id="rId7"/>
    <p:sldId id="444" r:id="rId8"/>
    <p:sldId id="497" r:id="rId9"/>
    <p:sldId id="498" r:id="rId10"/>
    <p:sldId id="499" r:id="rId11"/>
    <p:sldId id="421" r:id="rId12"/>
    <p:sldId id="488" r:id="rId13"/>
    <p:sldId id="493" r:id="rId14"/>
    <p:sldId id="464" r:id="rId15"/>
    <p:sldId id="485" r:id="rId16"/>
    <p:sldId id="494" r:id="rId17"/>
    <p:sldId id="483" r:id="rId18"/>
    <p:sldId id="487" r:id="rId19"/>
    <p:sldId id="489" r:id="rId20"/>
    <p:sldId id="491" r:id="rId21"/>
    <p:sldId id="500" r:id="rId22"/>
    <p:sldId id="423" r:id="rId23"/>
    <p:sldId id="501" r:id="rId24"/>
    <p:sldId id="465" r:id="rId25"/>
    <p:sldId id="424" r:id="rId26"/>
  </p:sldIdLst>
  <p:sldSz cx="12192000" cy="6858000"/>
  <p:notesSz cx="6858000" cy="9144000"/>
  <p:embeddedFontLst>
    <p:embeddedFont>
      <p:font typeface="Candara Light" panose="020E0502030303020204" pitchFamily="34" charset="0"/>
      <p:regular r:id="rId29"/>
      <p:italic r:id="rId30"/>
    </p:embeddedFont>
    <p:embeddedFont>
      <p:font typeface="Source Sans Pro" panose="020B0503030403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9A6"/>
    <a:srgbClr val="001E61"/>
    <a:srgbClr val="07651D"/>
    <a:srgbClr val="000000"/>
    <a:srgbClr val="E0E5EB"/>
    <a:srgbClr val="E2E5EC"/>
    <a:srgbClr val="91D9CF"/>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EC336-74D3-2D8E-B79A-21F3D9C6C79A}" v="15" dt="2026-04-01T20:58:44.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4161" autoAdjust="0"/>
  </p:normalViewPr>
  <p:slideViewPr>
    <p:cSldViewPr snapToGrid="0">
      <p:cViewPr varScale="1">
        <p:scale>
          <a:sx n="96" d="100"/>
          <a:sy n="96" d="100"/>
        </p:scale>
        <p:origin x="792" y="3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AC117-DAEE-43F9-81DA-D81840A9BC3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0DE6D7F-486F-4DEE-BAD1-C572C9876A8D}">
      <dgm:prSet phldrT="[Text]"/>
      <dgm:spPr/>
      <dgm:t>
        <a:bodyPr/>
        <a:lstStyle/>
        <a:p>
          <a:r>
            <a:rPr lang="en-US" dirty="0"/>
            <a:t>Complete online SSDI  or SSI application</a:t>
          </a:r>
        </a:p>
      </dgm:t>
    </dgm:pt>
    <dgm:pt modelId="{916564EA-DA01-48C4-9E32-D4A94A085EB8}" type="parTrans" cxnId="{4AD230B1-1C1B-4F19-B377-8EF353B3CFA8}">
      <dgm:prSet/>
      <dgm:spPr/>
      <dgm:t>
        <a:bodyPr/>
        <a:lstStyle/>
        <a:p>
          <a:endParaRPr lang="en-US"/>
        </a:p>
      </dgm:t>
    </dgm:pt>
    <dgm:pt modelId="{D7C80E9C-9968-4F86-A919-B2C45DB45E59}" type="sibTrans" cxnId="{4AD230B1-1C1B-4F19-B377-8EF353B3CFA8}">
      <dgm:prSet/>
      <dgm:spPr/>
      <dgm:t>
        <a:bodyPr/>
        <a:lstStyle/>
        <a:p>
          <a:endParaRPr lang="en-US"/>
        </a:p>
      </dgm:t>
    </dgm:pt>
    <dgm:pt modelId="{1F95AF81-7E11-46FA-A284-F4AFAD79950F}">
      <dgm:prSet phldrT="[Text]"/>
      <dgm:spPr/>
      <dgm:t>
        <a:bodyPr/>
        <a:lstStyle/>
        <a:p>
          <a:r>
            <a:rPr lang="en-US" dirty="0"/>
            <a:t>Complete in-person SSDI or SSI application, if needed</a:t>
          </a:r>
        </a:p>
      </dgm:t>
    </dgm:pt>
    <dgm:pt modelId="{0099449D-71BD-48DA-8550-BD9C18D7948E}" type="parTrans" cxnId="{A0C0E6B2-0F91-467A-999E-C57330423B7D}">
      <dgm:prSet/>
      <dgm:spPr/>
      <dgm:t>
        <a:bodyPr/>
        <a:lstStyle/>
        <a:p>
          <a:endParaRPr lang="en-US"/>
        </a:p>
      </dgm:t>
    </dgm:pt>
    <dgm:pt modelId="{4B243527-9E5E-4139-9EA2-C38DE2C69401}" type="sibTrans" cxnId="{A0C0E6B2-0F91-467A-999E-C57330423B7D}">
      <dgm:prSet/>
      <dgm:spPr/>
      <dgm:t>
        <a:bodyPr/>
        <a:lstStyle/>
        <a:p>
          <a:endParaRPr lang="en-US"/>
        </a:p>
      </dgm:t>
    </dgm:pt>
    <dgm:pt modelId="{14411842-8AF5-4BA0-B929-1F4A96C0AF59}">
      <dgm:prSet phldrT="[Text]"/>
      <dgm:spPr/>
      <dgm:t>
        <a:bodyPr/>
        <a:lstStyle/>
        <a:p>
          <a:r>
            <a:rPr lang="en-US" dirty="0"/>
            <a:t>SSA determines if client has enough work history for SSDI</a:t>
          </a:r>
        </a:p>
      </dgm:t>
    </dgm:pt>
    <dgm:pt modelId="{22ACE2E6-AE17-434F-83FA-A7EAE0904225}" type="parTrans" cxnId="{6CA5A6E1-BB16-4700-85EF-1AE9C4970719}">
      <dgm:prSet/>
      <dgm:spPr/>
      <dgm:t>
        <a:bodyPr/>
        <a:lstStyle/>
        <a:p>
          <a:endParaRPr lang="en-US"/>
        </a:p>
      </dgm:t>
    </dgm:pt>
    <dgm:pt modelId="{2DFFF866-4855-4DCC-8A1F-0325CAAB9B12}" type="sibTrans" cxnId="{6CA5A6E1-BB16-4700-85EF-1AE9C4970719}">
      <dgm:prSet/>
      <dgm:spPr/>
      <dgm:t>
        <a:bodyPr/>
        <a:lstStyle/>
        <a:p>
          <a:endParaRPr lang="en-US"/>
        </a:p>
      </dgm:t>
    </dgm:pt>
    <dgm:pt modelId="{A96490C6-828F-41A0-AC87-731C5F7E158A}">
      <dgm:prSet phldrT="[Text]"/>
      <dgm:spPr/>
      <dgm:t>
        <a:bodyPr/>
        <a:lstStyle/>
        <a:p>
          <a:r>
            <a:rPr lang="en-US" dirty="0"/>
            <a:t>DDS sends claimant a lot of documents to complete</a:t>
          </a:r>
        </a:p>
      </dgm:t>
    </dgm:pt>
    <dgm:pt modelId="{EFAD0CE9-B94D-4746-B5BB-0D1A2622BEC1}" type="parTrans" cxnId="{C496E6D2-FFD0-4D16-AAE1-9893AD6EC454}">
      <dgm:prSet/>
      <dgm:spPr/>
      <dgm:t>
        <a:bodyPr/>
        <a:lstStyle/>
        <a:p>
          <a:endParaRPr lang="en-US"/>
        </a:p>
      </dgm:t>
    </dgm:pt>
    <dgm:pt modelId="{C286FFA9-ADF8-40F3-86D4-7637001E301F}" type="sibTrans" cxnId="{C496E6D2-FFD0-4D16-AAE1-9893AD6EC454}">
      <dgm:prSet/>
      <dgm:spPr/>
      <dgm:t>
        <a:bodyPr/>
        <a:lstStyle/>
        <a:p>
          <a:endParaRPr lang="en-US"/>
        </a:p>
      </dgm:t>
    </dgm:pt>
    <dgm:pt modelId="{6A08C3C5-59FD-4A9F-BB65-0AFFADAD69C1}">
      <dgm:prSet phldrT="[Text]"/>
      <dgm:spPr/>
      <dgm:t>
        <a:bodyPr/>
        <a:lstStyle/>
        <a:p>
          <a:r>
            <a:rPr lang="en-US" dirty="0"/>
            <a:t>Claimant returns documents</a:t>
          </a:r>
        </a:p>
      </dgm:t>
    </dgm:pt>
    <dgm:pt modelId="{DA477AD3-5349-42A3-B563-3A3043740101}" type="parTrans" cxnId="{B087CF13-B721-4DD8-86E1-9A0B5EAA91A8}">
      <dgm:prSet/>
      <dgm:spPr/>
      <dgm:t>
        <a:bodyPr/>
        <a:lstStyle/>
        <a:p>
          <a:endParaRPr lang="en-US"/>
        </a:p>
      </dgm:t>
    </dgm:pt>
    <dgm:pt modelId="{69994D74-AE7B-4C0D-902A-EAC159E99CCD}" type="sibTrans" cxnId="{B087CF13-B721-4DD8-86E1-9A0B5EAA91A8}">
      <dgm:prSet/>
      <dgm:spPr/>
      <dgm:t>
        <a:bodyPr/>
        <a:lstStyle/>
        <a:p>
          <a:endParaRPr lang="en-US"/>
        </a:p>
      </dgm:t>
    </dgm:pt>
    <dgm:pt modelId="{4A9CBC50-D37E-4306-890B-2740E8D9330B}">
      <dgm:prSet phldrT="[Text]"/>
      <dgm:spPr/>
      <dgm:t>
        <a:bodyPr/>
        <a:lstStyle/>
        <a:p>
          <a:r>
            <a:rPr lang="en-US" dirty="0"/>
            <a:t>DDS sometimes schedules “consultative exam(s)”</a:t>
          </a:r>
        </a:p>
      </dgm:t>
    </dgm:pt>
    <dgm:pt modelId="{EACC55A4-28FF-43A6-8E21-02D3D9EFC7CB}" type="parTrans" cxnId="{1A1057A3-9EAA-44F5-824A-A87FFD303A60}">
      <dgm:prSet/>
      <dgm:spPr/>
      <dgm:t>
        <a:bodyPr/>
        <a:lstStyle/>
        <a:p>
          <a:endParaRPr lang="en-US"/>
        </a:p>
      </dgm:t>
    </dgm:pt>
    <dgm:pt modelId="{A96C6A4C-BAC3-4A91-8F0C-791D851D3661}" type="sibTrans" cxnId="{1A1057A3-9EAA-44F5-824A-A87FFD303A60}">
      <dgm:prSet/>
      <dgm:spPr/>
      <dgm:t>
        <a:bodyPr/>
        <a:lstStyle/>
        <a:p>
          <a:endParaRPr lang="en-US"/>
        </a:p>
      </dgm:t>
    </dgm:pt>
    <dgm:pt modelId="{4949BA12-3854-4413-8B35-C73965A2A862}">
      <dgm:prSet phldrT="[Text]"/>
      <dgm:spPr/>
      <dgm:t>
        <a:bodyPr/>
        <a:lstStyle/>
        <a:p>
          <a:r>
            <a:rPr lang="en-US" dirty="0"/>
            <a:t>DDS determines whether the claimant meets SSA disability  standards</a:t>
          </a:r>
        </a:p>
      </dgm:t>
    </dgm:pt>
    <dgm:pt modelId="{C1C4BA66-CA31-4ED5-9D17-837F8FB85241}" type="parTrans" cxnId="{CDD392EA-61C4-4B3C-9448-5B25C86C0B37}">
      <dgm:prSet/>
      <dgm:spPr/>
      <dgm:t>
        <a:bodyPr/>
        <a:lstStyle/>
        <a:p>
          <a:endParaRPr lang="en-US"/>
        </a:p>
      </dgm:t>
    </dgm:pt>
    <dgm:pt modelId="{5739E118-A2F0-4B22-AC52-1999EB5BD1FB}" type="sibTrans" cxnId="{CDD392EA-61C4-4B3C-9448-5B25C86C0B37}">
      <dgm:prSet/>
      <dgm:spPr/>
      <dgm:t>
        <a:bodyPr/>
        <a:lstStyle/>
        <a:p>
          <a:endParaRPr lang="en-US"/>
        </a:p>
      </dgm:t>
    </dgm:pt>
    <dgm:pt modelId="{C936F502-E1C6-476E-BE80-D8D81017E171}">
      <dgm:prSet phldrT="[Text]"/>
      <dgm:spPr/>
      <dgm:t>
        <a:bodyPr/>
        <a:lstStyle/>
        <a:p>
          <a:r>
            <a:rPr lang="en-US" dirty="0"/>
            <a:t>If “disabled”, SSA determines if claimant meets SSI financial requirements</a:t>
          </a:r>
        </a:p>
      </dgm:t>
    </dgm:pt>
    <dgm:pt modelId="{DD86862A-9C3E-41CF-A64A-62D4C6174FA7}" type="parTrans" cxnId="{01535DC3-7314-4975-AD33-08D68E9BDCA5}">
      <dgm:prSet/>
      <dgm:spPr/>
      <dgm:t>
        <a:bodyPr/>
        <a:lstStyle/>
        <a:p>
          <a:endParaRPr lang="en-US"/>
        </a:p>
      </dgm:t>
    </dgm:pt>
    <dgm:pt modelId="{440DBED3-9286-4A7D-A9B8-422C75DDC370}" type="sibTrans" cxnId="{01535DC3-7314-4975-AD33-08D68E9BDCA5}">
      <dgm:prSet/>
      <dgm:spPr/>
      <dgm:t>
        <a:bodyPr/>
        <a:lstStyle/>
        <a:p>
          <a:endParaRPr lang="en-US"/>
        </a:p>
      </dgm:t>
    </dgm:pt>
    <dgm:pt modelId="{FD586F56-F470-4E90-B65E-1FFF48BAEAB2}">
      <dgm:prSet phldrT="[Text]"/>
      <dgm:spPr/>
      <dgm:t>
        <a:bodyPr/>
        <a:lstStyle/>
        <a:p>
          <a:r>
            <a:rPr lang="en-US" dirty="0"/>
            <a:t>SSA transfers case to DDS (Disability Determination Services)</a:t>
          </a:r>
        </a:p>
      </dgm:t>
    </dgm:pt>
    <dgm:pt modelId="{E0EE776D-469C-4097-A5EE-AFFD0930E1E4}" type="parTrans" cxnId="{9250587D-D74A-406C-BC75-20E761571952}">
      <dgm:prSet/>
      <dgm:spPr/>
      <dgm:t>
        <a:bodyPr/>
        <a:lstStyle/>
        <a:p>
          <a:endParaRPr lang="en-US"/>
        </a:p>
      </dgm:t>
    </dgm:pt>
    <dgm:pt modelId="{39BF73F4-96F0-4147-BAF4-71376481B48A}" type="sibTrans" cxnId="{9250587D-D74A-406C-BC75-20E761571952}">
      <dgm:prSet/>
      <dgm:spPr/>
      <dgm:t>
        <a:bodyPr/>
        <a:lstStyle/>
        <a:p>
          <a:endParaRPr lang="en-US"/>
        </a:p>
      </dgm:t>
    </dgm:pt>
    <dgm:pt modelId="{D9E210D5-42C6-4AEC-9089-62F1165A3397}" type="pres">
      <dgm:prSet presAssocID="{4E7AC117-DAEE-43F9-81DA-D81840A9BC3A}" presName="Name0" presStyleCnt="0">
        <dgm:presLayoutVars>
          <dgm:dir/>
          <dgm:resizeHandles/>
        </dgm:presLayoutVars>
      </dgm:prSet>
      <dgm:spPr/>
    </dgm:pt>
    <dgm:pt modelId="{AF0A6A94-36AA-4411-A99C-11A10DE6E56A}" type="pres">
      <dgm:prSet presAssocID="{10DE6D7F-486F-4DEE-BAD1-C572C9876A8D}" presName="compNode" presStyleCnt="0"/>
      <dgm:spPr/>
    </dgm:pt>
    <dgm:pt modelId="{16670B50-2BC2-4770-8AE2-BB7728A5C1CB}" type="pres">
      <dgm:prSet presAssocID="{10DE6D7F-486F-4DEE-BAD1-C572C9876A8D}" presName="dummyConnPt" presStyleCnt="0"/>
      <dgm:spPr/>
    </dgm:pt>
    <dgm:pt modelId="{51EADAD9-E2C6-41AD-AC7E-B094D9C39D28}" type="pres">
      <dgm:prSet presAssocID="{10DE6D7F-486F-4DEE-BAD1-C572C9876A8D}" presName="node" presStyleLbl="node1" presStyleIdx="0" presStyleCnt="9" custLinFactX="-32087" custLinFactNeighborX="-100000" custLinFactNeighborY="-93">
        <dgm:presLayoutVars>
          <dgm:bulletEnabled val="1"/>
        </dgm:presLayoutVars>
      </dgm:prSet>
      <dgm:spPr/>
    </dgm:pt>
    <dgm:pt modelId="{80D3D771-3F8D-42B1-B73B-ABFB8A2DCC7E}" type="pres">
      <dgm:prSet presAssocID="{D7C80E9C-9968-4F86-A919-B2C45DB45E59}" presName="sibTrans" presStyleLbl="bgSibTrans2D1" presStyleIdx="0" presStyleCnt="8"/>
      <dgm:spPr/>
    </dgm:pt>
    <dgm:pt modelId="{B6499A44-5600-4E88-A755-4E6077664AAE}" type="pres">
      <dgm:prSet presAssocID="{1F95AF81-7E11-46FA-A284-F4AFAD79950F}" presName="compNode" presStyleCnt="0"/>
      <dgm:spPr/>
    </dgm:pt>
    <dgm:pt modelId="{9C119FD3-892F-4CDB-BC10-2E6179DFAF33}" type="pres">
      <dgm:prSet presAssocID="{1F95AF81-7E11-46FA-A284-F4AFAD79950F}" presName="dummyConnPt" presStyleCnt="0"/>
      <dgm:spPr/>
    </dgm:pt>
    <dgm:pt modelId="{39EFB97F-5552-4DAA-AF71-4451F9DFF97E}" type="pres">
      <dgm:prSet presAssocID="{1F95AF81-7E11-46FA-A284-F4AFAD79950F}" presName="node" presStyleLbl="node1" presStyleIdx="1" presStyleCnt="9" custLinFactNeighborX="-88057" custLinFactNeighborY="-1048">
        <dgm:presLayoutVars>
          <dgm:bulletEnabled val="1"/>
        </dgm:presLayoutVars>
      </dgm:prSet>
      <dgm:spPr/>
    </dgm:pt>
    <dgm:pt modelId="{52EF96DD-0419-4F48-B93A-AC06CA7B6B84}" type="pres">
      <dgm:prSet presAssocID="{4B243527-9E5E-4139-9EA2-C38DE2C69401}" presName="sibTrans" presStyleLbl="bgSibTrans2D1" presStyleIdx="1" presStyleCnt="8"/>
      <dgm:spPr/>
    </dgm:pt>
    <dgm:pt modelId="{DBC27808-4783-44BF-9490-A2D0AB806960}" type="pres">
      <dgm:prSet presAssocID="{14411842-8AF5-4BA0-B929-1F4A96C0AF59}" presName="compNode" presStyleCnt="0"/>
      <dgm:spPr/>
    </dgm:pt>
    <dgm:pt modelId="{8AC8196E-DF0F-4E29-9B5F-C16F08DF9BD1}" type="pres">
      <dgm:prSet presAssocID="{14411842-8AF5-4BA0-B929-1F4A96C0AF59}" presName="dummyConnPt" presStyleCnt="0"/>
      <dgm:spPr/>
    </dgm:pt>
    <dgm:pt modelId="{0F9ACB02-7F4D-4866-A824-F7C337674BE4}" type="pres">
      <dgm:prSet presAssocID="{14411842-8AF5-4BA0-B929-1F4A96C0AF59}" presName="node" presStyleLbl="node1" presStyleIdx="2" presStyleCnt="9" custLinFactNeighborX="-40255" custLinFactNeighborY="-6290">
        <dgm:presLayoutVars>
          <dgm:bulletEnabled val="1"/>
        </dgm:presLayoutVars>
      </dgm:prSet>
      <dgm:spPr/>
    </dgm:pt>
    <dgm:pt modelId="{FCD0AABF-9239-4342-BDFC-0D287D5B9DE5}" type="pres">
      <dgm:prSet presAssocID="{2DFFF866-4855-4DCC-8A1F-0325CAAB9B12}" presName="sibTrans" presStyleLbl="bgSibTrans2D1" presStyleIdx="2" presStyleCnt="8"/>
      <dgm:spPr/>
    </dgm:pt>
    <dgm:pt modelId="{3419F5BE-4D12-4C42-9DB6-0F735A3680A9}" type="pres">
      <dgm:prSet presAssocID="{FD586F56-F470-4E90-B65E-1FFF48BAEAB2}" presName="compNode" presStyleCnt="0"/>
      <dgm:spPr/>
    </dgm:pt>
    <dgm:pt modelId="{061F004D-37D5-4EED-8458-08BF77094DB0}" type="pres">
      <dgm:prSet presAssocID="{FD586F56-F470-4E90-B65E-1FFF48BAEAB2}" presName="dummyConnPt" presStyleCnt="0"/>
      <dgm:spPr/>
    </dgm:pt>
    <dgm:pt modelId="{CC306F8F-6EF1-4808-92CA-E436D355F1E8}" type="pres">
      <dgm:prSet presAssocID="{FD586F56-F470-4E90-B65E-1FFF48BAEAB2}" presName="node" presStyleLbl="node1" presStyleIdx="3" presStyleCnt="9" custLinFactNeighborX="-49061" custLinFactNeighborY="-5241">
        <dgm:presLayoutVars>
          <dgm:bulletEnabled val="1"/>
        </dgm:presLayoutVars>
      </dgm:prSet>
      <dgm:spPr/>
    </dgm:pt>
    <dgm:pt modelId="{083D2C3F-FE44-4A5A-9C0B-350AAE020673}" type="pres">
      <dgm:prSet presAssocID="{39BF73F4-96F0-4147-BAF4-71376481B48A}" presName="sibTrans" presStyleLbl="bgSibTrans2D1" presStyleIdx="3" presStyleCnt="8"/>
      <dgm:spPr/>
    </dgm:pt>
    <dgm:pt modelId="{F3F8DC0E-FCA7-4B75-B828-93BD0626CA45}" type="pres">
      <dgm:prSet presAssocID="{A96490C6-828F-41A0-AC87-731C5F7E158A}" presName="compNode" presStyleCnt="0"/>
      <dgm:spPr/>
    </dgm:pt>
    <dgm:pt modelId="{9E3175E6-668C-4940-A0EF-053F5E3386DB}" type="pres">
      <dgm:prSet presAssocID="{A96490C6-828F-41A0-AC87-731C5F7E158A}" presName="dummyConnPt" presStyleCnt="0"/>
      <dgm:spPr/>
    </dgm:pt>
    <dgm:pt modelId="{5F00948B-2A24-4C66-AB7D-BC7459B83A6E}" type="pres">
      <dgm:prSet presAssocID="{A96490C6-828F-41A0-AC87-731C5F7E158A}" presName="node" presStyleLbl="node1" presStyleIdx="4" presStyleCnt="9">
        <dgm:presLayoutVars>
          <dgm:bulletEnabled val="1"/>
        </dgm:presLayoutVars>
      </dgm:prSet>
      <dgm:spPr/>
    </dgm:pt>
    <dgm:pt modelId="{96CFCA67-44D2-4D68-980F-0FE05C9A3B84}" type="pres">
      <dgm:prSet presAssocID="{C286FFA9-ADF8-40F3-86D4-7637001E301F}" presName="sibTrans" presStyleLbl="bgSibTrans2D1" presStyleIdx="4" presStyleCnt="8"/>
      <dgm:spPr/>
    </dgm:pt>
    <dgm:pt modelId="{D5FC6A41-C04F-45C0-959C-9C8884952367}" type="pres">
      <dgm:prSet presAssocID="{6A08C3C5-59FD-4A9F-BB65-0AFFADAD69C1}" presName="compNode" presStyleCnt="0"/>
      <dgm:spPr/>
    </dgm:pt>
    <dgm:pt modelId="{70ADC556-2677-41FC-AAD6-4AADED7D9416}" type="pres">
      <dgm:prSet presAssocID="{6A08C3C5-59FD-4A9F-BB65-0AFFADAD69C1}" presName="dummyConnPt" presStyleCnt="0"/>
      <dgm:spPr/>
    </dgm:pt>
    <dgm:pt modelId="{10EA6523-5418-47F4-9D39-0D65822C361A}" type="pres">
      <dgm:prSet presAssocID="{6A08C3C5-59FD-4A9F-BB65-0AFFADAD69C1}" presName="node" presStyleLbl="node1" presStyleIdx="5" presStyleCnt="9" custLinFactNeighborX="39626" custLinFactNeighborY="3625">
        <dgm:presLayoutVars>
          <dgm:bulletEnabled val="1"/>
        </dgm:presLayoutVars>
      </dgm:prSet>
      <dgm:spPr/>
    </dgm:pt>
    <dgm:pt modelId="{776B24AE-6C3D-4297-8400-91FCD265E0D0}" type="pres">
      <dgm:prSet presAssocID="{69994D74-AE7B-4C0D-902A-EAC159E99CCD}" presName="sibTrans" presStyleLbl="bgSibTrans2D1" presStyleIdx="5" presStyleCnt="8"/>
      <dgm:spPr/>
    </dgm:pt>
    <dgm:pt modelId="{A6655311-0481-41E4-9F20-A4C8EB549A68}" type="pres">
      <dgm:prSet presAssocID="{4A9CBC50-D37E-4306-890B-2740E8D9330B}" presName="compNode" presStyleCnt="0"/>
      <dgm:spPr/>
    </dgm:pt>
    <dgm:pt modelId="{456D5689-7C82-4787-8E31-6931F8DAE16E}" type="pres">
      <dgm:prSet presAssocID="{4A9CBC50-D37E-4306-890B-2740E8D9330B}" presName="dummyConnPt" presStyleCnt="0"/>
      <dgm:spPr/>
    </dgm:pt>
    <dgm:pt modelId="{8E3FF877-5D10-484F-93FB-24C65FC46EED}" type="pres">
      <dgm:prSet presAssocID="{4A9CBC50-D37E-4306-890B-2740E8D9330B}" presName="node" presStyleLbl="node1" presStyleIdx="6" presStyleCnt="9" custLinFactNeighborX="34594" custLinFactNeighborY="-29">
        <dgm:presLayoutVars>
          <dgm:bulletEnabled val="1"/>
        </dgm:presLayoutVars>
      </dgm:prSet>
      <dgm:spPr/>
    </dgm:pt>
    <dgm:pt modelId="{DB9113B9-CA25-4998-9BA8-DF4BB5E6E2A8}" type="pres">
      <dgm:prSet presAssocID="{A96C6A4C-BAC3-4A91-8F0C-791D851D3661}" presName="sibTrans" presStyleLbl="bgSibTrans2D1" presStyleIdx="6" presStyleCnt="8"/>
      <dgm:spPr/>
    </dgm:pt>
    <dgm:pt modelId="{FD2CED2A-7B10-477E-8623-EE27527ADCA2}" type="pres">
      <dgm:prSet presAssocID="{4949BA12-3854-4413-8B35-C73965A2A862}" presName="compNode" presStyleCnt="0"/>
      <dgm:spPr/>
    </dgm:pt>
    <dgm:pt modelId="{64A3FC94-4331-49F1-ABAB-4305F545FB48}" type="pres">
      <dgm:prSet presAssocID="{4949BA12-3854-4413-8B35-C73965A2A862}" presName="dummyConnPt" presStyleCnt="0"/>
      <dgm:spPr/>
    </dgm:pt>
    <dgm:pt modelId="{94AF595B-39AC-40C1-9520-80F991316353}" type="pres">
      <dgm:prSet presAssocID="{4949BA12-3854-4413-8B35-C73965A2A862}" presName="node" presStyleLbl="node1" presStyleIdx="7" presStyleCnt="9" custLinFactNeighborX="87428" custLinFactNeighborY="-3145">
        <dgm:presLayoutVars>
          <dgm:bulletEnabled val="1"/>
        </dgm:presLayoutVars>
      </dgm:prSet>
      <dgm:spPr/>
    </dgm:pt>
    <dgm:pt modelId="{F70D65B9-E900-4B50-B814-FFE6757257B2}" type="pres">
      <dgm:prSet presAssocID="{5739E118-A2F0-4B22-AC52-1999EB5BD1FB}" presName="sibTrans" presStyleLbl="bgSibTrans2D1" presStyleIdx="7" presStyleCnt="8"/>
      <dgm:spPr/>
    </dgm:pt>
    <dgm:pt modelId="{33CC2BF9-D815-4CDA-BDC0-2244C9442082}" type="pres">
      <dgm:prSet presAssocID="{C936F502-E1C6-476E-BE80-D8D81017E171}" presName="compNode" presStyleCnt="0"/>
      <dgm:spPr/>
    </dgm:pt>
    <dgm:pt modelId="{7AB6580A-FA8D-43A7-86B8-FF67D67B041E}" type="pres">
      <dgm:prSet presAssocID="{C936F502-E1C6-476E-BE80-D8D81017E171}" presName="dummyConnPt" presStyleCnt="0"/>
      <dgm:spPr/>
    </dgm:pt>
    <dgm:pt modelId="{3D6A0ACD-1ED0-4F2B-9057-322334D78DC9}" type="pres">
      <dgm:prSet presAssocID="{C936F502-E1C6-476E-BE80-D8D81017E171}" presName="node" presStyleLbl="node1" presStyleIdx="8" presStyleCnt="9" custLinFactX="33973" custLinFactNeighborX="100000" custLinFactNeighborY="-1048">
        <dgm:presLayoutVars>
          <dgm:bulletEnabled val="1"/>
        </dgm:presLayoutVars>
      </dgm:prSet>
      <dgm:spPr/>
    </dgm:pt>
  </dgm:ptLst>
  <dgm:cxnLst>
    <dgm:cxn modelId="{387C5609-F9C1-4A8F-88D7-026E4ACB2FA4}" type="presOf" srcId="{14411842-8AF5-4BA0-B929-1F4A96C0AF59}" destId="{0F9ACB02-7F4D-4866-A824-F7C337674BE4}" srcOrd="0" destOrd="0" presId="urn:microsoft.com/office/officeart/2005/8/layout/bProcess4"/>
    <dgm:cxn modelId="{D8CB830B-6F08-4B09-ACE0-7CBE077458C0}" type="presOf" srcId="{4949BA12-3854-4413-8B35-C73965A2A862}" destId="{94AF595B-39AC-40C1-9520-80F991316353}" srcOrd="0" destOrd="0" presId="urn:microsoft.com/office/officeart/2005/8/layout/bProcess4"/>
    <dgm:cxn modelId="{B087CF13-B721-4DD8-86E1-9A0B5EAA91A8}" srcId="{4E7AC117-DAEE-43F9-81DA-D81840A9BC3A}" destId="{6A08C3C5-59FD-4A9F-BB65-0AFFADAD69C1}" srcOrd="5" destOrd="0" parTransId="{DA477AD3-5349-42A3-B563-3A3043740101}" sibTransId="{69994D74-AE7B-4C0D-902A-EAC159E99CCD}"/>
    <dgm:cxn modelId="{91181725-C64C-41A6-965E-4F59BFF99635}" type="presOf" srcId="{C936F502-E1C6-476E-BE80-D8D81017E171}" destId="{3D6A0ACD-1ED0-4F2B-9057-322334D78DC9}" srcOrd="0" destOrd="0" presId="urn:microsoft.com/office/officeart/2005/8/layout/bProcess4"/>
    <dgm:cxn modelId="{E7339526-7F90-446C-B1DB-C958DBF59921}" type="presOf" srcId="{FD586F56-F470-4E90-B65E-1FFF48BAEAB2}" destId="{CC306F8F-6EF1-4808-92CA-E436D355F1E8}" srcOrd="0" destOrd="0" presId="urn:microsoft.com/office/officeart/2005/8/layout/bProcess4"/>
    <dgm:cxn modelId="{D6D95C28-7E70-4B14-9BA9-6865289D7684}" type="presOf" srcId="{69994D74-AE7B-4C0D-902A-EAC159E99CCD}" destId="{776B24AE-6C3D-4297-8400-91FCD265E0D0}" srcOrd="0" destOrd="0" presId="urn:microsoft.com/office/officeart/2005/8/layout/bProcess4"/>
    <dgm:cxn modelId="{620C3C35-2C5D-41EA-8AB9-CEE2F1D249D7}" type="presOf" srcId="{4E7AC117-DAEE-43F9-81DA-D81840A9BC3A}" destId="{D9E210D5-42C6-4AEC-9089-62F1165A3397}" srcOrd="0" destOrd="0" presId="urn:microsoft.com/office/officeart/2005/8/layout/bProcess4"/>
    <dgm:cxn modelId="{71685A51-CF17-4440-BEED-2104265CE687}" type="presOf" srcId="{6A08C3C5-59FD-4A9F-BB65-0AFFADAD69C1}" destId="{10EA6523-5418-47F4-9D39-0D65822C361A}" srcOrd="0" destOrd="0" presId="urn:microsoft.com/office/officeart/2005/8/layout/bProcess4"/>
    <dgm:cxn modelId="{C0D92752-4429-4AE5-8E34-1EBFA0FEBC6B}" type="presOf" srcId="{4B243527-9E5E-4139-9EA2-C38DE2C69401}" destId="{52EF96DD-0419-4F48-B93A-AC06CA7B6B84}" srcOrd="0" destOrd="0" presId="urn:microsoft.com/office/officeart/2005/8/layout/bProcess4"/>
    <dgm:cxn modelId="{01310573-37A9-4DD5-8851-6540FE862DA7}" type="presOf" srcId="{1F95AF81-7E11-46FA-A284-F4AFAD79950F}" destId="{39EFB97F-5552-4DAA-AF71-4451F9DFF97E}" srcOrd="0" destOrd="0" presId="urn:microsoft.com/office/officeart/2005/8/layout/bProcess4"/>
    <dgm:cxn modelId="{9250587D-D74A-406C-BC75-20E761571952}" srcId="{4E7AC117-DAEE-43F9-81DA-D81840A9BC3A}" destId="{FD586F56-F470-4E90-B65E-1FFF48BAEAB2}" srcOrd="3" destOrd="0" parTransId="{E0EE776D-469C-4097-A5EE-AFFD0930E1E4}" sibTransId="{39BF73F4-96F0-4147-BAF4-71376481B48A}"/>
    <dgm:cxn modelId="{2BD8728A-1A7C-402B-8670-30042E8861B3}" type="presOf" srcId="{5739E118-A2F0-4B22-AC52-1999EB5BD1FB}" destId="{F70D65B9-E900-4B50-B814-FFE6757257B2}" srcOrd="0" destOrd="0" presId="urn:microsoft.com/office/officeart/2005/8/layout/bProcess4"/>
    <dgm:cxn modelId="{60A04B97-F4A3-4D50-8A50-315298F3AC19}" type="presOf" srcId="{A96490C6-828F-41A0-AC87-731C5F7E158A}" destId="{5F00948B-2A24-4C66-AB7D-BC7459B83A6E}" srcOrd="0" destOrd="0" presId="urn:microsoft.com/office/officeart/2005/8/layout/bProcess4"/>
    <dgm:cxn modelId="{1A1057A3-9EAA-44F5-824A-A87FFD303A60}" srcId="{4E7AC117-DAEE-43F9-81DA-D81840A9BC3A}" destId="{4A9CBC50-D37E-4306-890B-2740E8D9330B}" srcOrd="6" destOrd="0" parTransId="{EACC55A4-28FF-43A6-8E21-02D3D9EFC7CB}" sibTransId="{A96C6A4C-BAC3-4A91-8F0C-791D851D3661}"/>
    <dgm:cxn modelId="{4DB4EDA8-E58A-44FC-94E8-21927FFF3C02}" type="presOf" srcId="{4A9CBC50-D37E-4306-890B-2740E8D9330B}" destId="{8E3FF877-5D10-484F-93FB-24C65FC46EED}" srcOrd="0" destOrd="0" presId="urn:microsoft.com/office/officeart/2005/8/layout/bProcess4"/>
    <dgm:cxn modelId="{4AD230B1-1C1B-4F19-B377-8EF353B3CFA8}" srcId="{4E7AC117-DAEE-43F9-81DA-D81840A9BC3A}" destId="{10DE6D7F-486F-4DEE-BAD1-C572C9876A8D}" srcOrd="0" destOrd="0" parTransId="{916564EA-DA01-48C4-9E32-D4A94A085EB8}" sibTransId="{D7C80E9C-9968-4F86-A919-B2C45DB45E59}"/>
    <dgm:cxn modelId="{A0C0E6B2-0F91-467A-999E-C57330423B7D}" srcId="{4E7AC117-DAEE-43F9-81DA-D81840A9BC3A}" destId="{1F95AF81-7E11-46FA-A284-F4AFAD79950F}" srcOrd="1" destOrd="0" parTransId="{0099449D-71BD-48DA-8550-BD9C18D7948E}" sibTransId="{4B243527-9E5E-4139-9EA2-C38DE2C69401}"/>
    <dgm:cxn modelId="{01535DC3-7314-4975-AD33-08D68E9BDCA5}" srcId="{4E7AC117-DAEE-43F9-81DA-D81840A9BC3A}" destId="{C936F502-E1C6-476E-BE80-D8D81017E171}" srcOrd="8" destOrd="0" parTransId="{DD86862A-9C3E-41CF-A64A-62D4C6174FA7}" sibTransId="{440DBED3-9286-4A7D-A9B8-422C75DDC370}"/>
    <dgm:cxn modelId="{3A4DF1CE-CFC8-4B55-B62D-188BE31252CC}" type="presOf" srcId="{A96C6A4C-BAC3-4A91-8F0C-791D851D3661}" destId="{DB9113B9-CA25-4998-9BA8-DF4BB5E6E2A8}" srcOrd="0" destOrd="0" presId="urn:microsoft.com/office/officeart/2005/8/layout/bProcess4"/>
    <dgm:cxn modelId="{ED6E9CCF-FAB0-477D-AC6D-9066E0083CBE}" type="presOf" srcId="{C286FFA9-ADF8-40F3-86D4-7637001E301F}" destId="{96CFCA67-44D2-4D68-980F-0FE05C9A3B84}" srcOrd="0" destOrd="0" presId="urn:microsoft.com/office/officeart/2005/8/layout/bProcess4"/>
    <dgm:cxn modelId="{C496E6D2-FFD0-4D16-AAE1-9893AD6EC454}" srcId="{4E7AC117-DAEE-43F9-81DA-D81840A9BC3A}" destId="{A96490C6-828F-41A0-AC87-731C5F7E158A}" srcOrd="4" destOrd="0" parTransId="{EFAD0CE9-B94D-4746-B5BB-0D1A2622BEC1}" sibTransId="{C286FFA9-ADF8-40F3-86D4-7637001E301F}"/>
    <dgm:cxn modelId="{C5D724D3-2269-4153-A798-CC1D2A78F0EF}" type="presOf" srcId="{D7C80E9C-9968-4F86-A919-B2C45DB45E59}" destId="{80D3D771-3F8D-42B1-B73B-ABFB8A2DCC7E}" srcOrd="0" destOrd="0" presId="urn:microsoft.com/office/officeart/2005/8/layout/bProcess4"/>
    <dgm:cxn modelId="{6CA5A6E1-BB16-4700-85EF-1AE9C4970719}" srcId="{4E7AC117-DAEE-43F9-81DA-D81840A9BC3A}" destId="{14411842-8AF5-4BA0-B929-1F4A96C0AF59}" srcOrd="2" destOrd="0" parTransId="{22ACE2E6-AE17-434F-83FA-A7EAE0904225}" sibTransId="{2DFFF866-4855-4DCC-8A1F-0325CAAB9B12}"/>
    <dgm:cxn modelId="{DF2A24E5-8574-4FF4-9574-F9371A14F948}" type="presOf" srcId="{2DFFF866-4855-4DCC-8A1F-0325CAAB9B12}" destId="{FCD0AABF-9239-4342-BDFC-0D287D5B9DE5}" srcOrd="0" destOrd="0" presId="urn:microsoft.com/office/officeart/2005/8/layout/bProcess4"/>
    <dgm:cxn modelId="{CDD392EA-61C4-4B3C-9448-5B25C86C0B37}" srcId="{4E7AC117-DAEE-43F9-81DA-D81840A9BC3A}" destId="{4949BA12-3854-4413-8B35-C73965A2A862}" srcOrd="7" destOrd="0" parTransId="{C1C4BA66-CA31-4ED5-9D17-837F8FB85241}" sibTransId="{5739E118-A2F0-4B22-AC52-1999EB5BD1FB}"/>
    <dgm:cxn modelId="{014D29F1-3E7E-49E6-B79D-68022C57DEDA}" type="presOf" srcId="{39BF73F4-96F0-4147-BAF4-71376481B48A}" destId="{083D2C3F-FE44-4A5A-9C0B-350AAE020673}" srcOrd="0" destOrd="0" presId="urn:microsoft.com/office/officeart/2005/8/layout/bProcess4"/>
    <dgm:cxn modelId="{DDCFB3FA-5CC7-47C3-9069-95884C11D78C}" type="presOf" srcId="{10DE6D7F-486F-4DEE-BAD1-C572C9876A8D}" destId="{51EADAD9-E2C6-41AD-AC7E-B094D9C39D28}" srcOrd="0" destOrd="0" presId="urn:microsoft.com/office/officeart/2005/8/layout/bProcess4"/>
    <dgm:cxn modelId="{ED67C2E2-5A77-4397-B9EC-A8028989575F}" type="presParOf" srcId="{D9E210D5-42C6-4AEC-9089-62F1165A3397}" destId="{AF0A6A94-36AA-4411-A99C-11A10DE6E56A}" srcOrd="0" destOrd="0" presId="urn:microsoft.com/office/officeart/2005/8/layout/bProcess4"/>
    <dgm:cxn modelId="{7DAC3155-40B4-44C2-A9E6-D6F7ED2BEC1E}" type="presParOf" srcId="{AF0A6A94-36AA-4411-A99C-11A10DE6E56A}" destId="{16670B50-2BC2-4770-8AE2-BB7728A5C1CB}" srcOrd="0" destOrd="0" presId="urn:microsoft.com/office/officeart/2005/8/layout/bProcess4"/>
    <dgm:cxn modelId="{A5B649D8-AFF8-4071-B769-35130B3B6CF2}" type="presParOf" srcId="{AF0A6A94-36AA-4411-A99C-11A10DE6E56A}" destId="{51EADAD9-E2C6-41AD-AC7E-B094D9C39D28}" srcOrd="1" destOrd="0" presId="urn:microsoft.com/office/officeart/2005/8/layout/bProcess4"/>
    <dgm:cxn modelId="{22B2A524-4220-4C10-BB94-11EE09291E72}" type="presParOf" srcId="{D9E210D5-42C6-4AEC-9089-62F1165A3397}" destId="{80D3D771-3F8D-42B1-B73B-ABFB8A2DCC7E}" srcOrd="1" destOrd="0" presId="urn:microsoft.com/office/officeart/2005/8/layout/bProcess4"/>
    <dgm:cxn modelId="{C4F63A6B-3E09-45B5-8588-B86E85FAD026}" type="presParOf" srcId="{D9E210D5-42C6-4AEC-9089-62F1165A3397}" destId="{B6499A44-5600-4E88-A755-4E6077664AAE}" srcOrd="2" destOrd="0" presId="urn:microsoft.com/office/officeart/2005/8/layout/bProcess4"/>
    <dgm:cxn modelId="{82EC885C-6F34-4897-BC1F-B7DE8FBCA0E0}" type="presParOf" srcId="{B6499A44-5600-4E88-A755-4E6077664AAE}" destId="{9C119FD3-892F-4CDB-BC10-2E6179DFAF33}" srcOrd="0" destOrd="0" presId="urn:microsoft.com/office/officeart/2005/8/layout/bProcess4"/>
    <dgm:cxn modelId="{E86A20C3-72C5-408E-90E5-0BCE9FD3441D}" type="presParOf" srcId="{B6499A44-5600-4E88-A755-4E6077664AAE}" destId="{39EFB97F-5552-4DAA-AF71-4451F9DFF97E}" srcOrd="1" destOrd="0" presId="urn:microsoft.com/office/officeart/2005/8/layout/bProcess4"/>
    <dgm:cxn modelId="{5D451AC8-927E-448B-8712-5EAEBD6C1EA8}" type="presParOf" srcId="{D9E210D5-42C6-4AEC-9089-62F1165A3397}" destId="{52EF96DD-0419-4F48-B93A-AC06CA7B6B84}" srcOrd="3" destOrd="0" presId="urn:microsoft.com/office/officeart/2005/8/layout/bProcess4"/>
    <dgm:cxn modelId="{A819E328-CF6F-4F75-AF16-8FAB3E87B51C}" type="presParOf" srcId="{D9E210D5-42C6-4AEC-9089-62F1165A3397}" destId="{DBC27808-4783-44BF-9490-A2D0AB806960}" srcOrd="4" destOrd="0" presId="urn:microsoft.com/office/officeart/2005/8/layout/bProcess4"/>
    <dgm:cxn modelId="{6977A09C-5BF9-4B45-B73A-6F1886F34CC5}" type="presParOf" srcId="{DBC27808-4783-44BF-9490-A2D0AB806960}" destId="{8AC8196E-DF0F-4E29-9B5F-C16F08DF9BD1}" srcOrd="0" destOrd="0" presId="urn:microsoft.com/office/officeart/2005/8/layout/bProcess4"/>
    <dgm:cxn modelId="{E6302873-6ED0-4B68-97C1-FAE01BC8F858}" type="presParOf" srcId="{DBC27808-4783-44BF-9490-A2D0AB806960}" destId="{0F9ACB02-7F4D-4866-A824-F7C337674BE4}" srcOrd="1" destOrd="0" presId="urn:microsoft.com/office/officeart/2005/8/layout/bProcess4"/>
    <dgm:cxn modelId="{C39A898E-0482-447D-9FC6-8B688EE9D052}" type="presParOf" srcId="{D9E210D5-42C6-4AEC-9089-62F1165A3397}" destId="{FCD0AABF-9239-4342-BDFC-0D287D5B9DE5}" srcOrd="5" destOrd="0" presId="urn:microsoft.com/office/officeart/2005/8/layout/bProcess4"/>
    <dgm:cxn modelId="{840E7141-0B49-4100-8FA4-53B119E90680}" type="presParOf" srcId="{D9E210D5-42C6-4AEC-9089-62F1165A3397}" destId="{3419F5BE-4D12-4C42-9DB6-0F735A3680A9}" srcOrd="6" destOrd="0" presId="urn:microsoft.com/office/officeart/2005/8/layout/bProcess4"/>
    <dgm:cxn modelId="{378612F8-702A-4737-AE5E-8FDE1E7C026F}" type="presParOf" srcId="{3419F5BE-4D12-4C42-9DB6-0F735A3680A9}" destId="{061F004D-37D5-4EED-8458-08BF77094DB0}" srcOrd="0" destOrd="0" presId="urn:microsoft.com/office/officeart/2005/8/layout/bProcess4"/>
    <dgm:cxn modelId="{5B8F7062-754E-4035-B7B1-033170E18EF6}" type="presParOf" srcId="{3419F5BE-4D12-4C42-9DB6-0F735A3680A9}" destId="{CC306F8F-6EF1-4808-92CA-E436D355F1E8}" srcOrd="1" destOrd="0" presId="urn:microsoft.com/office/officeart/2005/8/layout/bProcess4"/>
    <dgm:cxn modelId="{D4A2F9DC-269C-4D68-BBDD-4A076DB44DC1}" type="presParOf" srcId="{D9E210D5-42C6-4AEC-9089-62F1165A3397}" destId="{083D2C3F-FE44-4A5A-9C0B-350AAE020673}" srcOrd="7" destOrd="0" presId="urn:microsoft.com/office/officeart/2005/8/layout/bProcess4"/>
    <dgm:cxn modelId="{186BAF5F-0AEE-41B8-9D6A-F4859C3F7B2C}" type="presParOf" srcId="{D9E210D5-42C6-4AEC-9089-62F1165A3397}" destId="{F3F8DC0E-FCA7-4B75-B828-93BD0626CA45}" srcOrd="8" destOrd="0" presId="urn:microsoft.com/office/officeart/2005/8/layout/bProcess4"/>
    <dgm:cxn modelId="{B039C99E-0E96-4B28-892E-24CF2D42CDF6}" type="presParOf" srcId="{F3F8DC0E-FCA7-4B75-B828-93BD0626CA45}" destId="{9E3175E6-668C-4940-A0EF-053F5E3386DB}" srcOrd="0" destOrd="0" presId="urn:microsoft.com/office/officeart/2005/8/layout/bProcess4"/>
    <dgm:cxn modelId="{31A2B303-C90D-46B9-9B95-7CAE18958852}" type="presParOf" srcId="{F3F8DC0E-FCA7-4B75-B828-93BD0626CA45}" destId="{5F00948B-2A24-4C66-AB7D-BC7459B83A6E}" srcOrd="1" destOrd="0" presId="urn:microsoft.com/office/officeart/2005/8/layout/bProcess4"/>
    <dgm:cxn modelId="{65311FFD-BD37-4D7F-8EFC-D10239D8859C}" type="presParOf" srcId="{D9E210D5-42C6-4AEC-9089-62F1165A3397}" destId="{96CFCA67-44D2-4D68-980F-0FE05C9A3B84}" srcOrd="9" destOrd="0" presId="urn:microsoft.com/office/officeart/2005/8/layout/bProcess4"/>
    <dgm:cxn modelId="{212F2F93-25D5-4319-8B58-3BF223C19A2E}" type="presParOf" srcId="{D9E210D5-42C6-4AEC-9089-62F1165A3397}" destId="{D5FC6A41-C04F-45C0-959C-9C8884952367}" srcOrd="10" destOrd="0" presId="urn:microsoft.com/office/officeart/2005/8/layout/bProcess4"/>
    <dgm:cxn modelId="{D9FB57F2-E7BA-43AF-A364-C6127BF2ACB1}" type="presParOf" srcId="{D5FC6A41-C04F-45C0-959C-9C8884952367}" destId="{70ADC556-2677-41FC-AAD6-4AADED7D9416}" srcOrd="0" destOrd="0" presId="urn:microsoft.com/office/officeart/2005/8/layout/bProcess4"/>
    <dgm:cxn modelId="{216AD36F-1D42-450F-A2F3-7288CE6C6394}" type="presParOf" srcId="{D5FC6A41-C04F-45C0-959C-9C8884952367}" destId="{10EA6523-5418-47F4-9D39-0D65822C361A}" srcOrd="1" destOrd="0" presId="urn:microsoft.com/office/officeart/2005/8/layout/bProcess4"/>
    <dgm:cxn modelId="{ABA2C8E9-27A3-4FC9-935A-E031D533CDE5}" type="presParOf" srcId="{D9E210D5-42C6-4AEC-9089-62F1165A3397}" destId="{776B24AE-6C3D-4297-8400-91FCD265E0D0}" srcOrd="11" destOrd="0" presId="urn:microsoft.com/office/officeart/2005/8/layout/bProcess4"/>
    <dgm:cxn modelId="{6CC6CC0E-B86B-44B4-B664-444F163EA222}" type="presParOf" srcId="{D9E210D5-42C6-4AEC-9089-62F1165A3397}" destId="{A6655311-0481-41E4-9F20-A4C8EB549A68}" srcOrd="12" destOrd="0" presId="urn:microsoft.com/office/officeart/2005/8/layout/bProcess4"/>
    <dgm:cxn modelId="{663EE86F-7499-4BF1-ACBF-090E1C5BC1E0}" type="presParOf" srcId="{A6655311-0481-41E4-9F20-A4C8EB549A68}" destId="{456D5689-7C82-4787-8E31-6931F8DAE16E}" srcOrd="0" destOrd="0" presId="urn:microsoft.com/office/officeart/2005/8/layout/bProcess4"/>
    <dgm:cxn modelId="{6F10BF91-36A0-422C-BEBB-569FD4501EF8}" type="presParOf" srcId="{A6655311-0481-41E4-9F20-A4C8EB549A68}" destId="{8E3FF877-5D10-484F-93FB-24C65FC46EED}" srcOrd="1" destOrd="0" presId="urn:microsoft.com/office/officeart/2005/8/layout/bProcess4"/>
    <dgm:cxn modelId="{19FB21BE-A818-46A1-9BC9-FE88C7C099AD}" type="presParOf" srcId="{D9E210D5-42C6-4AEC-9089-62F1165A3397}" destId="{DB9113B9-CA25-4998-9BA8-DF4BB5E6E2A8}" srcOrd="13" destOrd="0" presId="urn:microsoft.com/office/officeart/2005/8/layout/bProcess4"/>
    <dgm:cxn modelId="{49E06D2D-5295-4896-B353-8A713AE3B43B}" type="presParOf" srcId="{D9E210D5-42C6-4AEC-9089-62F1165A3397}" destId="{FD2CED2A-7B10-477E-8623-EE27527ADCA2}" srcOrd="14" destOrd="0" presId="urn:microsoft.com/office/officeart/2005/8/layout/bProcess4"/>
    <dgm:cxn modelId="{0DDB953B-9623-4B76-868D-24597B5F9318}" type="presParOf" srcId="{FD2CED2A-7B10-477E-8623-EE27527ADCA2}" destId="{64A3FC94-4331-49F1-ABAB-4305F545FB48}" srcOrd="0" destOrd="0" presId="urn:microsoft.com/office/officeart/2005/8/layout/bProcess4"/>
    <dgm:cxn modelId="{835F3088-C47B-4E62-8BA0-39E167685EA8}" type="presParOf" srcId="{FD2CED2A-7B10-477E-8623-EE27527ADCA2}" destId="{94AF595B-39AC-40C1-9520-80F991316353}" srcOrd="1" destOrd="0" presId="urn:microsoft.com/office/officeart/2005/8/layout/bProcess4"/>
    <dgm:cxn modelId="{25E8ED78-E8B4-403A-BE78-90970AD0382B}" type="presParOf" srcId="{D9E210D5-42C6-4AEC-9089-62F1165A3397}" destId="{F70D65B9-E900-4B50-B814-FFE6757257B2}" srcOrd="15" destOrd="0" presId="urn:microsoft.com/office/officeart/2005/8/layout/bProcess4"/>
    <dgm:cxn modelId="{40E056D5-39F7-4734-875D-4A22086BA8F3}" type="presParOf" srcId="{D9E210D5-42C6-4AEC-9089-62F1165A3397}" destId="{33CC2BF9-D815-4CDA-BDC0-2244C9442082}" srcOrd="16" destOrd="0" presId="urn:microsoft.com/office/officeart/2005/8/layout/bProcess4"/>
    <dgm:cxn modelId="{7BD22F99-8271-4E34-943A-BC1B391193B3}" type="presParOf" srcId="{33CC2BF9-D815-4CDA-BDC0-2244C9442082}" destId="{7AB6580A-FA8D-43A7-86B8-FF67D67B041E}" srcOrd="0" destOrd="0" presId="urn:microsoft.com/office/officeart/2005/8/layout/bProcess4"/>
    <dgm:cxn modelId="{DB2B217E-E2D1-4F8E-9BBA-B1089011407F}" type="presParOf" srcId="{33CC2BF9-D815-4CDA-BDC0-2244C9442082}" destId="{3D6A0ACD-1ED0-4F2B-9057-322334D78DC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Remind client about deadlines and appointments.</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F0927445-D670-43A8-92EC-DFC4C5460B42}">
      <dgm:prSet custT="1"/>
      <dgm:spPr>
        <a:solidFill>
          <a:schemeClr val="accent5">
            <a:lumMod val="50000"/>
            <a:lumOff val="50000"/>
          </a:schemeClr>
        </a:solidFill>
      </dgm:spPr>
      <dgm:t>
        <a:bodyPr/>
        <a:lstStyle/>
        <a:p>
          <a:r>
            <a:rPr lang="en-US" sz="2000" kern="1200" dirty="0"/>
            <a:t>Help client obtain and submit a copy of their records from where you work, </a:t>
          </a:r>
          <a:r>
            <a:rPr lang="en-US" sz="2000" kern="1200" dirty="0">
              <a:solidFill>
                <a:prstClr val="white"/>
              </a:solidFill>
              <a:latin typeface="Source Sans Pro"/>
              <a:ea typeface="+mn-ea"/>
              <a:cs typeface="+mn-cs"/>
            </a:rPr>
            <a:t>including</a:t>
          </a:r>
          <a:r>
            <a:rPr lang="en-US" sz="2000" kern="1200" dirty="0"/>
            <a:t> your records.</a:t>
          </a:r>
        </a:p>
      </dgm:t>
    </dgm:pt>
    <dgm:pt modelId="{A942C81A-72C6-4C06-B919-758484BF4E40}" type="parTrans" cxnId="{35767298-C7DA-4537-9A58-85AB41B68128}">
      <dgm:prSet/>
      <dgm:spPr/>
      <dgm:t>
        <a:bodyPr/>
        <a:lstStyle/>
        <a:p>
          <a:endParaRPr lang="en-US"/>
        </a:p>
      </dgm:t>
    </dgm:pt>
    <dgm:pt modelId="{1CD8A248-6EBD-4701-9915-5BADE857E2DC}" type="sibTrans" cxnId="{35767298-C7DA-4537-9A58-85AB41B68128}">
      <dgm:prSet/>
      <dgm:spPr/>
      <dgm:t>
        <a:bodyPr/>
        <a:lstStyle/>
        <a:p>
          <a:endParaRPr lang="en-US"/>
        </a:p>
      </dgm:t>
    </dgm:pt>
    <dgm:pt modelId="{42B1D620-6104-4EDF-AE80-7901D7A243EC}">
      <dgm:prSet custT="1"/>
      <dgm:spPr>
        <a:solidFill>
          <a:schemeClr val="accent5">
            <a:lumMod val="50000"/>
            <a:lumOff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76200" tIns="76200" rIns="76200" bIns="76200" numCol="1" spcCol="1270" anchor="ctr" anchorCtr="0"/>
        <a:lstStyle/>
        <a:p>
          <a:r>
            <a:rPr lang="en-US" sz="2000" kern="1200" dirty="0"/>
            <a:t>Help client arrange for transportation to Consultative Exams and </a:t>
          </a:r>
          <a:r>
            <a:rPr lang="en-US" sz="2000" kern="1200" dirty="0">
              <a:solidFill>
                <a:prstClr val="white"/>
              </a:solidFill>
              <a:latin typeface="Source Sans Pro"/>
              <a:ea typeface="+mn-ea"/>
              <a:cs typeface="+mn-cs"/>
            </a:rPr>
            <a:t>other</a:t>
          </a:r>
          <a:r>
            <a:rPr lang="en-US" sz="2000" kern="1200" dirty="0"/>
            <a:t> appointments.</a:t>
          </a:r>
          <a:endParaRPr lang="en-US" sz="1400" kern="1200" dirty="0"/>
        </a:p>
      </dgm:t>
    </dgm:pt>
    <dgm:pt modelId="{201EE426-5203-449B-9FC3-96EE3AFAF333}" type="parTrans" cxnId="{83E64DC1-45FF-41AE-B1D7-635F72F91F42}">
      <dgm:prSet/>
      <dgm:spPr/>
      <dgm:t>
        <a:bodyPr/>
        <a:lstStyle/>
        <a:p>
          <a:endParaRPr lang="en-US"/>
        </a:p>
      </dgm:t>
    </dgm:pt>
    <dgm:pt modelId="{A806F71B-4007-48B0-ABA8-36498E8C4A80}" type="sibTrans" cxnId="{83E64DC1-45FF-41AE-B1D7-635F72F91F42}">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3" custLinFactY="-195419" custLinFactNeighborY="-200000">
        <dgm:presLayoutVars>
          <dgm:chMax val="0"/>
          <dgm:bulletEnabled val="1"/>
        </dgm:presLayoutVars>
      </dgm:prSet>
      <dgm:spPr/>
    </dgm:pt>
    <dgm:pt modelId="{1E6E0499-49BF-4FB6-90E8-C1DF82303B3B}" type="pres">
      <dgm:prSet presAssocID="{3BF63608-D2A7-48CA-9289-182D3FA5196C}" presName="spacer" presStyleCnt="0"/>
      <dgm:spPr/>
    </dgm:pt>
    <dgm:pt modelId="{9ACE29B5-47CB-4B70-BFA5-0E8138464EF4}" type="pres">
      <dgm:prSet presAssocID="{42B1D620-6104-4EDF-AE80-7901D7A243EC}" presName="parentText" presStyleLbl="node1" presStyleIdx="1" presStyleCnt="3">
        <dgm:presLayoutVars>
          <dgm:chMax val="0"/>
          <dgm:bulletEnabled val="1"/>
        </dgm:presLayoutVars>
      </dgm:prSet>
      <dgm:spPr>
        <a:xfrm>
          <a:off x="0" y="2037148"/>
          <a:ext cx="3840480" cy="1216800"/>
        </a:xfrm>
        <a:prstGeom prst="roundRect">
          <a:avLst/>
        </a:prstGeom>
      </dgm:spPr>
    </dgm:pt>
    <dgm:pt modelId="{B341CB27-757B-4E49-BF74-FBA72C47CD46}" type="pres">
      <dgm:prSet presAssocID="{A806F71B-4007-48B0-ABA8-36498E8C4A80}" presName="spacer" presStyleCnt="0"/>
      <dgm:spPr/>
    </dgm:pt>
    <dgm:pt modelId="{154007C6-2DD2-40DA-911B-63DA9E1A41E0}" type="pres">
      <dgm:prSet presAssocID="{F0927445-D670-43A8-92EC-DFC4C5460B42}" presName="parentText" presStyleLbl="node1" presStyleIdx="2" presStyleCnt="3" custLinFactY="125718" custLinFactNeighborY="200000">
        <dgm:presLayoutVars>
          <dgm:chMax val="0"/>
          <dgm:bulletEnabled val="1"/>
        </dgm:presLayoutVars>
      </dgm:prSet>
      <dgm:spPr/>
    </dgm:pt>
  </dgm:ptLst>
  <dgm:cxnLst>
    <dgm:cxn modelId="{93AA127A-5556-4790-AA5A-0C13FEF544DA}" type="presOf" srcId="{F0927445-D670-43A8-92EC-DFC4C5460B42}" destId="{154007C6-2DD2-40DA-911B-63DA9E1A41E0}"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35767298-C7DA-4537-9A58-85AB41B68128}" srcId="{F38AEA13-8B19-45B4-9DE1-753BD6FBF60C}" destId="{F0927445-D670-43A8-92EC-DFC4C5460B42}" srcOrd="2" destOrd="0" parTransId="{A942C81A-72C6-4C06-B919-758484BF4E40}" sibTransId="{1CD8A248-6EBD-4701-9915-5BADE857E2DC}"/>
    <dgm:cxn modelId="{83E64DC1-45FF-41AE-B1D7-635F72F91F42}" srcId="{F38AEA13-8B19-45B4-9DE1-753BD6FBF60C}" destId="{42B1D620-6104-4EDF-AE80-7901D7A243EC}" srcOrd="1" destOrd="0" parTransId="{201EE426-5203-449B-9FC3-96EE3AFAF333}" sibTransId="{A806F71B-4007-48B0-ABA8-36498E8C4A80}"/>
    <dgm:cxn modelId="{351E9FE7-212B-4035-8BDA-3C90195D15D4}" type="presOf" srcId="{3F5F2D86-80E7-41EE-A1C4-C1BDA9AB9F2C}" destId="{12755960-5982-4EBB-99E2-4005250CA10D}" srcOrd="0" destOrd="0" presId="urn:microsoft.com/office/officeart/2005/8/layout/vList2"/>
    <dgm:cxn modelId="{95CF73EB-038F-413C-9404-CEE78F44D96B}" type="presOf" srcId="{42B1D620-6104-4EDF-AE80-7901D7A243EC}" destId="{9ACE29B5-47CB-4B70-BFA5-0E8138464EF4}"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41743AAE-4978-402F-A03F-2234D0EDDAD5}" type="presParOf" srcId="{6AA9CD88-BBE7-41C7-9505-71C27830799E}" destId="{1E6E0499-49BF-4FB6-90E8-C1DF82303B3B}" srcOrd="1" destOrd="0" presId="urn:microsoft.com/office/officeart/2005/8/layout/vList2"/>
    <dgm:cxn modelId="{A2FFEED1-5AD0-4F49-98FE-F330C27785A0}" type="presParOf" srcId="{6AA9CD88-BBE7-41C7-9505-71C27830799E}" destId="{9ACE29B5-47CB-4B70-BFA5-0E8138464EF4}" srcOrd="2" destOrd="0" presId="urn:microsoft.com/office/officeart/2005/8/layout/vList2"/>
    <dgm:cxn modelId="{C37A6AC9-04E7-45B7-8D53-2431C4D15DBB}" type="presParOf" srcId="{6AA9CD88-BBE7-41C7-9505-71C27830799E}" destId="{B341CB27-757B-4E49-BF74-FBA72C47CD46}" srcOrd="3" destOrd="0" presId="urn:microsoft.com/office/officeart/2005/8/layout/vList2"/>
    <dgm:cxn modelId="{056861D3-6163-41C6-95E0-61C7D7F8FACC}" type="presParOf" srcId="{6AA9CD88-BBE7-41C7-9505-71C27830799E}" destId="{154007C6-2DD2-40DA-911B-63DA9E1A41E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custT="1"/>
      <dgm:spPr>
        <a:solidFill>
          <a:schemeClr val="accent5">
            <a:lumMod val="50000"/>
            <a:lumOff val="50000"/>
          </a:schemeClr>
        </a:solidFill>
      </dgm:spPr>
      <dgm:t>
        <a:bodyPr/>
        <a:lstStyle/>
        <a:p>
          <a:r>
            <a:rPr lang="en-US" sz="2000" dirty="0"/>
            <a:t>Help client complete SSA/DDS forms.</a:t>
          </a:r>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2634103-7AAC-4284-82B5-7915EB2603FD}">
      <dgm:prSet phldrT="[Text]"/>
      <dgm:spPr/>
      <dgm:t>
        <a:bodyPr/>
        <a:lstStyle/>
        <a:p>
          <a:r>
            <a:rPr lang="en-US" b="1" dirty="0"/>
            <a:t>Disability Report</a:t>
          </a:r>
          <a:r>
            <a:rPr lang="en-US" dirty="0"/>
            <a:t>: Be sure to include ALL doctors, hospitals, and other treatment for at least the last 12 months, or since the alleged onset date, whichever is longer</a:t>
          </a:r>
        </a:p>
      </dgm:t>
    </dgm:pt>
    <dgm:pt modelId="{3B2FFDE5-B779-49E4-9BAE-96E154644E48}" type="parTrans" cxnId="{88B12BFD-CFC7-4F50-A1D0-64C272D1C7EF}">
      <dgm:prSet/>
      <dgm:spPr/>
      <dgm:t>
        <a:bodyPr/>
        <a:lstStyle/>
        <a:p>
          <a:endParaRPr lang="en-US"/>
        </a:p>
      </dgm:t>
    </dgm:pt>
    <dgm:pt modelId="{B1AE7BC4-DC03-44B9-8212-91F2272DA755}" type="sibTrans" cxnId="{88B12BFD-CFC7-4F50-A1D0-64C272D1C7EF}">
      <dgm:prSet/>
      <dgm:spPr/>
      <dgm:t>
        <a:bodyPr/>
        <a:lstStyle/>
        <a:p>
          <a:endParaRPr lang="en-US"/>
        </a:p>
      </dgm:t>
    </dgm:pt>
    <dgm:pt modelId="{25F801EC-1336-496C-A562-FF88228186BD}">
      <dgm:prSet phldrT="[Text]"/>
      <dgm:spPr/>
      <dgm:t>
        <a:bodyPr/>
        <a:lstStyle/>
        <a:p>
          <a:r>
            <a:rPr lang="en-US" b="1" dirty="0"/>
            <a:t>Work History</a:t>
          </a:r>
          <a:r>
            <a:rPr lang="en-US" dirty="0"/>
            <a:t>: Include all jobs worked. Provide information to the best of your ability.</a:t>
          </a:r>
        </a:p>
      </dgm:t>
    </dgm:pt>
    <dgm:pt modelId="{0DE6E724-6365-408F-9D80-75ED1817C0D1}" type="parTrans" cxnId="{3D521E69-23F9-479A-8DA8-DC7D3583097D}">
      <dgm:prSet/>
      <dgm:spPr/>
      <dgm:t>
        <a:bodyPr/>
        <a:lstStyle/>
        <a:p>
          <a:endParaRPr lang="en-US"/>
        </a:p>
      </dgm:t>
    </dgm:pt>
    <dgm:pt modelId="{552E061C-172F-452A-AFC2-57F9A3D0A657}" type="sibTrans" cxnId="{3D521E69-23F9-479A-8DA8-DC7D3583097D}">
      <dgm:prSet/>
      <dgm:spPr/>
      <dgm:t>
        <a:bodyPr/>
        <a:lstStyle/>
        <a:p>
          <a:endParaRPr lang="en-US"/>
        </a:p>
      </dgm:t>
    </dgm:pt>
    <dgm:pt modelId="{C594D3AF-F615-4C34-AD20-980B773793A9}">
      <dgm:prSet phldrT="[Text]"/>
      <dgm:spPr/>
      <dgm:t>
        <a:bodyPr/>
        <a:lstStyle/>
        <a:p>
          <a:r>
            <a:rPr lang="en-US" b="1" dirty="0"/>
            <a:t>Function Report</a:t>
          </a:r>
          <a:r>
            <a:rPr lang="en-US" dirty="0"/>
            <a:t>: Be honest about limitations caused by disability. I generally advise clients not to put too much information on these forms.</a:t>
          </a:r>
        </a:p>
      </dgm:t>
    </dgm:pt>
    <dgm:pt modelId="{0BC429C2-E1AC-4838-9686-C3447A560464}" type="parTrans" cxnId="{708B6553-94D2-40A2-866A-99B5FD8DAF55}">
      <dgm:prSet/>
      <dgm:spPr/>
      <dgm:t>
        <a:bodyPr/>
        <a:lstStyle/>
        <a:p>
          <a:endParaRPr lang="en-US"/>
        </a:p>
      </dgm:t>
    </dgm:pt>
    <dgm:pt modelId="{2FF20B7B-9B5A-4C7E-98C7-A9F5FF1AB0AE}" type="sibTrans" cxnId="{708B6553-94D2-40A2-866A-99B5FD8DAF55}">
      <dgm:prSet/>
      <dgm:spPr/>
      <dgm:t>
        <a:bodyPr/>
        <a:lstStyle/>
        <a:p>
          <a:endParaRPr lang="en-US"/>
        </a:p>
      </dgm:t>
    </dgm:pt>
    <dgm:pt modelId="{7777637A-B781-45BA-A378-493AB89D8B63}">
      <dgm:prSet phldrT="[Text]" custT="1"/>
      <dgm:spPr>
        <a:solidFill>
          <a:schemeClr val="accent5">
            <a:lumMod val="50000"/>
            <a:lumOff val="50000"/>
          </a:schemeClr>
        </a:solidFill>
      </dgm:spPr>
      <dgm:t>
        <a:bodyPr/>
        <a:lstStyle/>
        <a:p>
          <a:r>
            <a:rPr lang="en-US" sz="2000" dirty="0"/>
            <a:t>Complete and submit a Third-Party Function Report</a:t>
          </a:r>
        </a:p>
      </dgm:t>
    </dgm:pt>
    <dgm:pt modelId="{88A17C76-6BF5-409D-B48F-6238F53D3331}" type="parTrans" cxnId="{1CDFB3DD-BF0A-440D-BA80-451F68D52300}">
      <dgm:prSet/>
      <dgm:spPr/>
      <dgm:t>
        <a:bodyPr/>
        <a:lstStyle/>
        <a:p>
          <a:endParaRPr lang="en-US"/>
        </a:p>
      </dgm:t>
    </dgm:pt>
    <dgm:pt modelId="{A09A88D9-C048-4737-A116-6D0A62B8F284}" type="sibTrans" cxnId="{1CDFB3DD-BF0A-440D-BA80-451F68D52300}">
      <dgm:prSet/>
      <dgm:spPr/>
      <dgm:t>
        <a:bodyPr/>
        <a:lstStyle/>
        <a:p>
          <a:endParaRPr lang="en-US"/>
        </a:p>
      </dgm:t>
    </dgm:pt>
    <dgm:pt modelId="{389839A2-2FDE-4B00-A5AA-5B076E39900C}">
      <dgm:prSet phldrT="[Text]"/>
      <dgm:spPr/>
      <dgm:t>
        <a:bodyPr/>
        <a:lstStyle/>
        <a:p>
          <a:r>
            <a:rPr lang="en-US" dirty="0"/>
            <a:t>Make it clear that statements are focused on what you observed, not on what client has told you</a:t>
          </a:r>
        </a:p>
      </dgm:t>
    </dgm:pt>
    <dgm:pt modelId="{CB82D781-1C8F-4FAA-8727-6259770E1688}" type="parTrans" cxnId="{FB28EF93-4D1D-40A8-A26B-FA0CD8AB119F}">
      <dgm:prSet/>
      <dgm:spPr/>
      <dgm:t>
        <a:bodyPr/>
        <a:lstStyle/>
        <a:p>
          <a:endParaRPr lang="en-US"/>
        </a:p>
      </dgm:t>
    </dgm:pt>
    <dgm:pt modelId="{228F9FCF-693E-46EA-A0DD-5D1ED500F8E1}" type="sibTrans" cxnId="{FB28EF93-4D1D-40A8-A26B-FA0CD8AB119F}">
      <dgm:prSet/>
      <dgm:spPr/>
      <dgm:t>
        <a:bodyPr/>
        <a:lstStyle/>
        <a:p>
          <a:endParaRPr lang="en-US"/>
        </a:p>
      </dgm:t>
    </dgm:pt>
    <dgm:pt modelId="{360A14A5-594F-44EA-AFF2-265F77436BB1}">
      <dgm:prSet phldrT="[Text]"/>
      <dgm:spPr/>
      <dgm:t>
        <a:bodyPr/>
        <a:lstStyle/>
        <a:p>
          <a:r>
            <a:rPr lang="en-US" dirty="0"/>
            <a:t>Include information about your education, training, and licenses to support your credibility</a:t>
          </a:r>
        </a:p>
      </dgm:t>
    </dgm:pt>
    <dgm:pt modelId="{30426101-8FF4-492B-80B5-B793EC295DFC}" type="parTrans" cxnId="{66B1D7AF-A434-45AC-8DD1-70835341CE60}">
      <dgm:prSet/>
      <dgm:spPr/>
      <dgm:t>
        <a:bodyPr/>
        <a:lstStyle/>
        <a:p>
          <a:endParaRPr lang="en-US"/>
        </a:p>
      </dgm:t>
    </dgm:pt>
    <dgm:pt modelId="{98ECF9B1-2854-4E00-B67A-8D7A288E5834}" type="sibTrans" cxnId="{66B1D7AF-A434-45AC-8DD1-70835341CE60}">
      <dgm:prSet/>
      <dgm:spPr/>
      <dgm:t>
        <a:bodyPr/>
        <a:lstStyle/>
        <a:p>
          <a:endParaRPr lang="en-US"/>
        </a:p>
      </dgm:t>
    </dgm:pt>
    <dgm:pt modelId="{E944A8A0-85B8-4D97-8F9C-7359B7974ABE}">
      <dgm:prSet phldrT="[Text]"/>
      <dgm:spPr/>
      <dgm:t>
        <a:bodyPr/>
        <a:lstStyle/>
        <a:p>
          <a:r>
            <a:rPr lang="en-US" dirty="0"/>
            <a:t>Note how long you’ve known the client, how often you see them, if you have unannounced home visits, etc.</a:t>
          </a:r>
        </a:p>
      </dgm:t>
    </dgm:pt>
    <dgm:pt modelId="{8E69868C-C2A9-47AB-9D61-41FFC885EB5D}" type="parTrans" cxnId="{CCB32361-7539-400B-BBA9-DB98372CE797}">
      <dgm:prSet/>
      <dgm:spPr/>
      <dgm:t>
        <a:bodyPr/>
        <a:lstStyle/>
        <a:p>
          <a:endParaRPr lang="en-US"/>
        </a:p>
      </dgm:t>
    </dgm:pt>
    <dgm:pt modelId="{5C7C2E5D-B01F-45DF-8047-32DD06FAE2EB}" type="sibTrans" cxnId="{CCB32361-7539-400B-BBA9-DB98372CE797}">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7B54CFF5-BCF6-4D70-9BBD-B85D9A4E35A3}" type="pres">
      <dgm:prSet presAssocID="{97B777AF-55D9-4773-A434-C8FF7F6CC3CF}" presName="parentText" presStyleLbl="node1" presStyleIdx="0" presStyleCnt="2">
        <dgm:presLayoutVars>
          <dgm:chMax val="0"/>
          <dgm:bulletEnabled val="1"/>
        </dgm:presLayoutVars>
      </dgm:prSet>
      <dgm:spPr/>
    </dgm:pt>
    <dgm:pt modelId="{E7CB9EDE-EBC8-4B89-A67B-1FC0AF0FAB71}" type="pres">
      <dgm:prSet presAssocID="{97B777AF-55D9-4773-A434-C8FF7F6CC3CF}" presName="childText" presStyleLbl="revTx" presStyleIdx="0" presStyleCnt="2">
        <dgm:presLayoutVars>
          <dgm:bulletEnabled val="1"/>
        </dgm:presLayoutVars>
      </dgm:prSet>
      <dgm:spPr/>
    </dgm:pt>
    <dgm:pt modelId="{B21CC2AB-F732-4FB5-92B4-47D38CBC5929}" type="pres">
      <dgm:prSet presAssocID="{7777637A-B781-45BA-A378-493AB89D8B63}" presName="parentText" presStyleLbl="node1" presStyleIdx="1" presStyleCnt="2">
        <dgm:presLayoutVars>
          <dgm:chMax val="0"/>
          <dgm:bulletEnabled val="1"/>
        </dgm:presLayoutVars>
      </dgm:prSet>
      <dgm:spPr/>
    </dgm:pt>
    <dgm:pt modelId="{DDC02F63-B488-408F-A201-EF354B64D1AC}" type="pres">
      <dgm:prSet presAssocID="{7777637A-B781-45BA-A378-493AB89D8B63}" presName="childText" presStyleLbl="revTx" presStyleIdx="1" presStyleCnt="2">
        <dgm:presLayoutVars>
          <dgm:bulletEnabled val="1"/>
        </dgm:presLayoutVars>
      </dgm:prSet>
      <dgm:spPr/>
    </dgm:pt>
  </dgm:ptLst>
  <dgm:cxnLst>
    <dgm:cxn modelId="{ECC58509-ADC6-4A67-B34C-6BE0F9607AEC}" type="presOf" srcId="{B9BE5C7D-7E39-4288-B69A-07A7BED6CD2F}" destId="{DACDC94A-C206-41AE-B34E-0E5246DEE1A9}" srcOrd="0" destOrd="0" presId="urn:microsoft.com/office/officeart/2005/8/layout/vList2"/>
    <dgm:cxn modelId="{6826810B-1301-4233-B131-E75EC1618DB1}" type="presOf" srcId="{97B777AF-55D9-4773-A434-C8FF7F6CC3CF}" destId="{7B54CFF5-BCF6-4D70-9BBD-B85D9A4E35A3}" srcOrd="0" destOrd="0" presId="urn:microsoft.com/office/officeart/2005/8/layout/vList2"/>
    <dgm:cxn modelId="{E7EB5D25-3682-42FB-B822-322059A25EE1}" type="presOf" srcId="{25F801EC-1336-496C-A562-FF88228186BD}" destId="{E7CB9EDE-EBC8-4B89-A67B-1FC0AF0FAB71}" srcOrd="0" destOrd="1" presId="urn:microsoft.com/office/officeart/2005/8/layout/vList2"/>
    <dgm:cxn modelId="{CCB32361-7539-400B-BBA9-DB98372CE797}" srcId="{7777637A-B781-45BA-A378-493AB89D8B63}" destId="{E944A8A0-85B8-4D97-8F9C-7359B7974ABE}" srcOrd="2" destOrd="0" parTransId="{8E69868C-C2A9-47AB-9D61-41FFC885EB5D}" sibTransId="{5C7C2E5D-B01F-45DF-8047-32DD06FAE2EB}"/>
    <dgm:cxn modelId="{7AFE0366-6C42-428E-8F55-4C954CA01274}" type="presOf" srcId="{82634103-7AAC-4284-82B5-7915EB2603FD}" destId="{E7CB9EDE-EBC8-4B89-A67B-1FC0AF0FAB71}" srcOrd="0" destOrd="0" presId="urn:microsoft.com/office/officeart/2005/8/layout/vList2"/>
    <dgm:cxn modelId="{3D521E69-23F9-479A-8DA8-DC7D3583097D}" srcId="{97B777AF-55D9-4773-A434-C8FF7F6CC3CF}" destId="{25F801EC-1336-496C-A562-FF88228186BD}" srcOrd="1" destOrd="0" parTransId="{0DE6E724-6365-408F-9D80-75ED1817C0D1}" sibTransId="{552E061C-172F-452A-AFC2-57F9A3D0A657}"/>
    <dgm:cxn modelId="{C797266C-A878-4D22-BFC2-C081A9C48A88}" type="presOf" srcId="{389839A2-2FDE-4B00-A5AA-5B076E39900C}" destId="{DDC02F63-B488-408F-A201-EF354B64D1AC}" srcOrd="0" destOrd="0" presId="urn:microsoft.com/office/officeart/2005/8/layout/vList2"/>
    <dgm:cxn modelId="{5881A86D-2D2F-449B-BE68-2E90AA3BA6C7}" type="presOf" srcId="{C594D3AF-F615-4C34-AD20-980B773793A9}" destId="{E7CB9EDE-EBC8-4B89-A67B-1FC0AF0FAB71}" srcOrd="0" destOrd="2" presId="urn:microsoft.com/office/officeart/2005/8/layout/vList2"/>
    <dgm:cxn modelId="{708B6553-94D2-40A2-866A-99B5FD8DAF55}" srcId="{97B777AF-55D9-4773-A434-C8FF7F6CC3CF}" destId="{C594D3AF-F615-4C34-AD20-980B773793A9}" srcOrd="2" destOrd="0" parTransId="{0BC429C2-E1AC-4838-9686-C3447A560464}" sibTransId="{2FF20B7B-9B5A-4C7E-98C7-A9F5FF1AB0AE}"/>
    <dgm:cxn modelId="{FB28EF93-4D1D-40A8-A26B-FA0CD8AB119F}" srcId="{7777637A-B781-45BA-A378-493AB89D8B63}" destId="{389839A2-2FDE-4B00-A5AA-5B076E39900C}" srcOrd="0" destOrd="0" parTransId="{CB82D781-1C8F-4FAA-8727-6259770E1688}" sibTransId="{228F9FCF-693E-46EA-A0DD-5D1ED500F8E1}"/>
    <dgm:cxn modelId="{A49EDD98-CF74-46B1-AAE4-0C1E595AE833}" srcId="{B9BE5C7D-7E39-4288-B69A-07A7BED6CD2F}" destId="{97B777AF-55D9-4773-A434-C8FF7F6CC3CF}" srcOrd="0" destOrd="0" parTransId="{E1F6E144-7645-4274-97E7-6C161111CE94}" sibTransId="{CD071597-CDF4-49AB-A6D1-E54878FF1D8B}"/>
    <dgm:cxn modelId="{CC06429A-810C-4047-B664-8699B87954F5}" type="presOf" srcId="{7777637A-B781-45BA-A378-493AB89D8B63}" destId="{B21CC2AB-F732-4FB5-92B4-47D38CBC5929}" srcOrd="0" destOrd="0" presId="urn:microsoft.com/office/officeart/2005/8/layout/vList2"/>
    <dgm:cxn modelId="{955173A8-B60E-4DD6-97FD-B695CED96A12}" type="presOf" srcId="{360A14A5-594F-44EA-AFF2-265F77436BB1}" destId="{DDC02F63-B488-408F-A201-EF354B64D1AC}" srcOrd="0" destOrd="1" presId="urn:microsoft.com/office/officeart/2005/8/layout/vList2"/>
    <dgm:cxn modelId="{66B1D7AF-A434-45AC-8DD1-70835341CE60}" srcId="{7777637A-B781-45BA-A378-493AB89D8B63}" destId="{360A14A5-594F-44EA-AFF2-265F77436BB1}" srcOrd="1" destOrd="0" parTransId="{30426101-8FF4-492B-80B5-B793EC295DFC}" sibTransId="{98ECF9B1-2854-4E00-B67A-8D7A288E5834}"/>
    <dgm:cxn modelId="{E5704BC1-8573-4195-B05C-8CBB6494D616}" type="presOf" srcId="{E944A8A0-85B8-4D97-8F9C-7359B7974ABE}" destId="{DDC02F63-B488-408F-A201-EF354B64D1AC}" srcOrd="0" destOrd="2" presId="urn:microsoft.com/office/officeart/2005/8/layout/vList2"/>
    <dgm:cxn modelId="{1CDFB3DD-BF0A-440D-BA80-451F68D52300}" srcId="{B9BE5C7D-7E39-4288-B69A-07A7BED6CD2F}" destId="{7777637A-B781-45BA-A378-493AB89D8B63}" srcOrd="1" destOrd="0" parTransId="{88A17C76-6BF5-409D-B48F-6238F53D3331}" sibTransId="{A09A88D9-C048-4737-A116-6D0A62B8F284}"/>
    <dgm:cxn modelId="{88B12BFD-CFC7-4F50-A1D0-64C272D1C7EF}" srcId="{97B777AF-55D9-4773-A434-C8FF7F6CC3CF}" destId="{82634103-7AAC-4284-82B5-7915EB2603FD}" srcOrd="0" destOrd="0" parTransId="{3B2FFDE5-B779-49E4-9BAE-96E154644E48}" sibTransId="{B1AE7BC4-DC03-44B9-8212-91F2272DA755}"/>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ED633C04-D40D-4B7C-83C0-9F216778B3A9}" type="presParOf" srcId="{DACDC94A-C206-41AE-B34E-0E5246DEE1A9}" destId="{B21CC2AB-F732-4FB5-92B4-47D38CBC5929}" srcOrd="2" destOrd="0" presId="urn:microsoft.com/office/officeart/2005/8/layout/vList2"/>
    <dgm:cxn modelId="{02C05EEA-1E64-4352-9712-2B30C63C0DC6}" type="presParOf" srcId="{DACDC94A-C206-41AE-B34E-0E5246DEE1A9}" destId="{DDC02F63-B488-408F-A201-EF354B64D1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EE820B-6E6F-4BC0-842A-2F64BE5537C7}">
      <dgm:prSet phldrT="[Text]" custT="1"/>
      <dgm:spPr>
        <a:solidFill>
          <a:schemeClr val="accent5">
            <a:lumMod val="50000"/>
            <a:lumOff val="50000"/>
          </a:schemeClr>
        </a:solidFill>
      </dgm:spPr>
      <dgm:t>
        <a:bodyPr/>
        <a:lstStyle/>
        <a:p>
          <a:r>
            <a:rPr lang="en-US" sz="2000" dirty="0"/>
            <a:t>Help client brainstorm what kinds of records might help them with their claim and ask SSA to get them.</a:t>
          </a:r>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custT="1"/>
      <dgm:spPr/>
      <dgm:t>
        <a:bodyPr/>
        <a:lstStyle/>
        <a:p>
          <a:r>
            <a:rPr lang="en-US" sz="1400" dirty="0"/>
            <a:t>Medical</a:t>
          </a:r>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F53B3EE5-9143-4C25-97AA-0BC490A2135D}">
      <dgm:prSet custT="1"/>
      <dgm:spPr/>
      <dgm:t>
        <a:bodyPr/>
        <a:lstStyle/>
        <a:p>
          <a:r>
            <a:rPr lang="en-US" sz="1400" dirty="0"/>
            <a:t>Education</a:t>
          </a:r>
        </a:p>
      </dgm:t>
    </dgm:pt>
    <dgm:pt modelId="{B38BE34D-FF3F-4729-B871-FB51A58B7A66}" type="parTrans" cxnId="{E99D8970-4497-4719-B46B-BF20D537EE38}">
      <dgm:prSet/>
      <dgm:spPr/>
      <dgm:t>
        <a:bodyPr/>
        <a:lstStyle/>
        <a:p>
          <a:endParaRPr lang="en-US"/>
        </a:p>
      </dgm:t>
    </dgm:pt>
    <dgm:pt modelId="{90C72333-A765-484D-95F7-0E551E871DC5}" type="sibTrans" cxnId="{E99D8970-4497-4719-B46B-BF20D537EE38}">
      <dgm:prSet/>
      <dgm:spPr/>
      <dgm:t>
        <a:bodyPr/>
        <a:lstStyle/>
        <a:p>
          <a:endParaRPr lang="en-US"/>
        </a:p>
      </dgm:t>
    </dgm:pt>
    <dgm:pt modelId="{06BF2DFF-B3FB-4B97-AC84-184623601377}">
      <dgm:prSet custT="1"/>
      <dgm:spPr/>
      <dgm:t>
        <a:bodyPr/>
        <a:lstStyle/>
        <a:p>
          <a:r>
            <a:rPr lang="en-US" sz="1400" dirty="0"/>
            <a:t>HR Records from previous jobs</a:t>
          </a:r>
        </a:p>
      </dgm:t>
    </dgm:pt>
    <dgm:pt modelId="{D97F40C7-DC4B-4796-839A-4CACF8A8771B}" type="parTrans" cxnId="{A1C01155-A469-472E-AF5A-665D5B2BF89E}">
      <dgm:prSet/>
      <dgm:spPr/>
      <dgm:t>
        <a:bodyPr/>
        <a:lstStyle/>
        <a:p>
          <a:endParaRPr lang="en-US"/>
        </a:p>
      </dgm:t>
    </dgm:pt>
    <dgm:pt modelId="{F185BF51-1730-420C-8BAB-21CB0BABDBA7}" type="sibTrans" cxnId="{A1C01155-A469-472E-AF5A-665D5B2BF89E}">
      <dgm:prSet/>
      <dgm:spPr/>
      <dgm:t>
        <a:bodyPr/>
        <a:lstStyle/>
        <a:p>
          <a:endParaRPr lang="en-US"/>
        </a:p>
      </dgm:t>
    </dgm:pt>
    <dgm:pt modelId="{2CAC68F8-97D9-44A0-B4EB-3B45BB9B2D63}">
      <dgm:prSet custT="1"/>
      <dgm:spPr/>
      <dgm:t>
        <a:bodyPr/>
        <a:lstStyle/>
        <a:p>
          <a:r>
            <a:rPr lang="en-US" sz="1400" dirty="0"/>
            <a:t>Social Service provider records!</a:t>
          </a:r>
        </a:p>
      </dgm:t>
    </dgm:pt>
    <dgm:pt modelId="{FC443BCD-1E83-4CDF-BA93-A6FA99F319DE}" type="parTrans" cxnId="{96B99ADB-3D94-49A4-9336-DF9E9DD19009}">
      <dgm:prSet/>
      <dgm:spPr/>
      <dgm:t>
        <a:bodyPr/>
        <a:lstStyle/>
        <a:p>
          <a:endParaRPr lang="en-US"/>
        </a:p>
      </dgm:t>
    </dgm:pt>
    <dgm:pt modelId="{17CC12C3-102D-4757-BBC5-EDF9277F9562}" type="sibTrans" cxnId="{96B99ADB-3D94-49A4-9336-DF9E9DD19009}">
      <dgm:prSet/>
      <dgm:spPr/>
      <dgm:t>
        <a:bodyPr/>
        <a:lstStyle/>
        <a:p>
          <a:endParaRPr lang="en-US"/>
        </a:p>
      </dgm:t>
    </dgm:pt>
    <dgm:pt modelId="{82410F71-8200-4627-BF01-921A4F9B4333}">
      <dgm:prSet custT="1"/>
      <dgm:spPr/>
      <dgm:t>
        <a:bodyPr/>
        <a:lstStyle/>
        <a:p>
          <a:r>
            <a:rPr lang="en-US" sz="1400" dirty="0"/>
            <a:t>Job training</a:t>
          </a:r>
        </a:p>
      </dgm:t>
    </dgm:pt>
    <dgm:pt modelId="{D690BC61-4CD3-4CB0-A0A6-AB8C30610F48}" type="parTrans" cxnId="{DE5B3BA3-E39C-4F7D-9DC5-65FB67501A3C}">
      <dgm:prSet/>
      <dgm:spPr/>
      <dgm:t>
        <a:bodyPr/>
        <a:lstStyle/>
        <a:p>
          <a:endParaRPr lang="en-US"/>
        </a:p>
      </dgm:t>
    </dgm:pt>
    <dgm:pt modelId="{C414D9B1-3A4C-4939-83B8-6FBEE7775FE3}" type="sibTrans" cxnId="{DE5B3BA3-E39C-4F7D-9DC5-65FB67501A3C}">
      <dgm:prSet/>
      <dgm:spPr/>
      <dgm:t>
        <a:bodyPr/>
        <a:lstStyle/>
        <a:p>
          <a:endParaRPr lang="en-US"/>
        </a:p>
      </dgm:t>
    </dgm:pt>
    <dgm:pt modelId="{7E78640B-EEFE-430D-89DB-9539CE0896B4}">
      <dgm:prSet custT="1"/>
      <dgm:spPr/>
      <dgm:t>
        <a:bodyPr/>
        <a:lstStyle/>
        <a:p>
          <a:r>
            <a:rPr lang="en-US" sz="1400" dirty="0"/>
            <a:t>Prison or Court records</a:t>
          </a:r>
        </a:p>
      </dgm:t>
    </dgm:pt>
    <dgm:pt modelId="{BC5A41C9-EC0A-4204-B0C4-DE436DFB1E2D}" type="parTrans" cxnId="{AF3882D8-55C0-406F-BE20-F01512A930CB}">
      <dgm:prSet/>
      <dgm:spPr/>
      <dgm:t>
        <a:bodyPr/>
        <a:lstStyle/>
        <a:p>
          <a:endParaRPr lang="en-US"/>
        </a:p>
      </dgm:t>
    </dgm:pt>
    <dgm:pt modelId="{1668EE53-E418-497B-8DE2-71A6284E1DF8}" type="sibTrans" cxnId="{AF3882D8-55C0-406F-BE20-F01512A930CB}">
      <dgm:prSet/>
      <dgm:spPr/>
      <dgm:t>
        <a:bodyPr/>
        <a:lstStyle/>
        <a:p>
          <a:endParaRPr lang="en-US"/>
        </a:p>
      </dgm:t>
    </dgm:pt>
    <dgm:pt modelId="{C85C4F47-0065-4185-A7F5-0A9D022B42B4}">
      <dgm:prSet custT="1"/>
      <dgm:spPr/>
      <dgm:t>
        <a:bodyPr/>
        <a:lstStyle/>
        <a:p>
          <a:r>
            <a:rPr lang="en-US" sz="1400" dirty="0"/>
            <a:t>Housing records</a:t>
          </a:r>
        </a:p>
      </dgm:t>
    </dgm:pt>
    <dgm:pt modelId="{BEAD1CEA-DC53-4283-A95D-82306D721675}" type="parTrans" cxnId="{EDE8E4F0-C1C9-430C-8FFF-BD837C5084BC}">
      <dgm:prSet/>
      <dgm:spPr/>
      <dgm:t>
        <a:bodyPr/>
        <a:lstStyle/>
        <a:p>
          <a:endParaRPr lang="en-US"/>
        </a:p>
      </dgm:t>
    </dgm:pt>
    <dgm:pt modelId="{FB33092E-4225-4D8E-99F3-B2C79C26D905}" type="sibTrans" cxnId="{EDE8E4F0-C1C9-430C-8FFF-BD837C5084BC}">
      <dgm:prSet/>
      <dgm:spPr/>
      <dgm:t>
        <a:bodyPr/>
        <a:lstStyle/>
        <a:p>
          <a:endParaRPr lang="en-US"/>
        </a:p>
      </dgm:t>
    </dgm:pt>
    <dgm:pt modelId="{1D1D7E6D-046E-49F0-B98F-0FF1195458FB}">
      <dgm:prSet custT="1"/>
      <dgm:spPr/>
      <dgm:t>
        <a:bodyPr/>
        <a:lstStyle/>
        <a:p>
          <a:r>
            <a:rPr lang="en-US" sz="1400" dirty="0"/>
            <a:t>ANY other records that could support the client’s case</a:t>
          </a:r>
        </a:p>
      </dgm:t>
    </dgm:pt>
    <dgm:pt modelId="{57D277EE-9A83-4872-A2DC-E5FC5B63EF85}" type="parTrans" cxnId="{CE5CC656-6564-4D31-8BE4-0BECF904863E}">
      <dgm:prSet/>
      <dgm:spPr/>
      <dgm:t>
        <a:bodyPr/>
        <a:lstStyle/>
        <a:p>
          <a:endParaRPr lang="en-US"/>
        </a:p>
      </dgm:t>
    </dgm:pt>
    <dgm:pt modelId="{6D310CBD-84D4-4A20-80AC-E17CCD112DEC}" type="sibTrans" cxnId="{CE5CC656-6564-4D31-8BE4-0BECF904863E}">
      <dgm:prSet/>
      <dgm:spPr/>
      <dgm:t>
        <a:bodyPr/>
        <a:lstStyle/>
        <a:p>
          <a:endParaRPr lang="en-US"/>
        </a:p>
      </dgm:t>
    </dgm:pt>
    <dgm:pt modelId="{0EA4063A-3B11-4B89-9D1F-EDE4BB5A7D82}">
      <dgm:prSet custT="1"/>
      <dgm:spPr/>
      <dgm:t>
        <a:bodyPr/>
        <a:lstStyle/>
        <a:p>
          <a:r>
            <a:rPr lang="en-US" sz="1400" dirty="0"/>
            <a:t>Records from any dates can be submitted</a:t>
          </a:r>
        </a:p>
      </dgm:t>
    </dgm:pt>
    <dgm:pt modelId="{2F7EFACC-06EA-4E92-B700-094A05222F84}" type="parTrans" cxnId="{9177A697-7368-4C6B-9AFE-394EC84A379F}">
      <dgm:prSet/>
      <dgm:spPr/>
      <dgm:t>
        <a:bodyPr/>
        <a:lstStyle/>
        <a:p>
          <a:endParaRPr lang="en-US"/>
        </a:p>
      </dgm:t>
    </dgm:pt>
    <dgm:pt modelId="{149F414E-4C88-41AD-BD09-31095B371C8C}" type="sibTrans" cxnId="{9177A697-7368-4C6B-9AFE-394EC84A379F}">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09E455E5-7CE6-4AC8-BB9B-59578F76E74C}" type="pres">
      <dgm:prSet presAssocID="{98EE820B-6E6F-4BC0-842A-2F64BE5537C7}" presName="parentText" presStyleLbl="node1" presStyleIdx="0" presStyleCnt="1">
        <dgm:presLayoutVars>
          <dgm:chMax val="0"/>
          <dgm:bulletEnabled val="1"/>
        </dgm:presLayoutVars>
      </dgm:prSet>
      <dgm:spPr/>
    </dgm:pt>
    <dgm:pt modelId="{D9BE1D48-1051-486F-A1B7-5CA807CBBF34}" type="pres">
      <dgm:prSet presAssocID="{98EE820B-6E6F-4BC0-842A-2F64BE5537C7}" presName="childText" presStyleLbl="revTx" presStyleIdx="0" presStyleCnt="1">
        <dgm:presLayoutVars>
          <dgm:bulletEnabled val="1"/>
        </dgm:presLayoutVars>
      </dgm:prSet>
      <dgm:spPr/>
    </dgm:pt>
  </dgm:ptLst>
  <dgm:cxnLst>
    <dgm:cxn modelId="{ECC58509-ADC6-4A67-B34C-6BE0F9607AEC}" type="presOf" srcId="{B9BE5C7D-7E39-4288-B69A-07A7BED6CD2F}" destId="{DACDC94A-C206-41AE-B34E-0E5246DEE1A9}" srcOrd="0" destOrd="0" presId="urn:microsoft.com/office/officeart/2005/8/layout/vList2"/>
    <dgm:cxn modelId="{1D40E219-58F6-48CA-B46B-D348DCDAC857}" type="presOf" srcId="{82410F71-8200-4627-BF01-921A4F9B4333}" destId="{D9BE1D48-1051-486F-A1B7-5CA807CBBF34}" srcOrd="0" destOrd="4" presId="urn:microsoft.com/office/officeart/2005/8/layout/vList2"/>
    <dgm:cxn modelId="{567BF01E-75AA-4BA5-998C-0AD8310BD523}" type="presOf" srcId="{F53B3EE5-9143-4C25-97AA-0BC490A2135D}" destId="{D9BE1D48-1051-486F-A1B7-5CA807CBBF34}" srcOrd="0" destOrd="1" presId="urn:microsoft.com/office/officeart/2005/8/layout/vList2"/>
    <dgm:cxn modelId="{026E8747-21B2-4B31-A601-96750C3D2EFD}" type="presOf" srcId="{C85C4F47-0065-4185-A7F5-0A9D022B42B4}" destId="{D9BE1D48-1051-486F-A1B7-5CA807CBBF34}" srcOrd="0" destOrd="6" presId="urn:microsoft.com/office/officeart/2005/8/layout/vList2"/>
    <dgm:cxn modelId="{080BAF6A-E099-4AF9-BF06-DFD649EC1FD6}" type="presOf" srcId="{98EE820B-6E6F-4BC0-842A-2F64BE5537C7}" destId="{09E455E5-7CE6-4AC8-BB9B-59578F76E74C}" srcOrd="0" destOrd="0" presId="urn:microsoft.com/office/officeart/2005/8/layout/vList2"/>
    <dgm:cxn modelId="{E99D8970-4497-4719-B46B-BF20D537EE38}" srcId="{98EE820B-6E6F-4BC0-842A-2F64BE5537C7}" destId="{F53B3EE5-9143-4C25-97AA-0BC490A2135D}" srcOrd="1" destOrd="0" parTransId="{B38BE34D-FF3F-4729-B871-FB51A58B7A66}" sibTransId="{90C72333-A765-484D-95F7-0E551E871DC5}"/>
    <dgm:cxn modelId="{0296B374-DADC-4C5C-8D45-2BBC70B189E3}" type="presOf" srcId="{2CAC68F8-97D9-44A0-B4EB-3B45BB9B2D63}" destId="{D9BE1D48-1051-486F-A1B7-5CA807CBBF34}" srcOrd="0" destOrd="3" presId="urn:microsoft.com/office/officeart/2005/8/layout/vList2"/>
    <dgm:cxn modelId="{A1C01155-A469-472E-AF5A-665D5B2BF89E}" srcId="{98EE820B-6E6F-4BC0-842A-2F64BE5537C7}" destId="{06BF2DFF-B3FB-4B97-AC84-184623601377}" srcOrd="2" destOrd="0" parTransId="{D97F40C7-DC4B-4796-839A-4CACF8A8771B}" sibTransId="{F185BF51-1730-420C-8BAB-21CB0BABDBA7}"/>
    <dgm:cxn modelId="{CE5CC656-6564-4D31-8BE4-0BECF904863E}" srcId="{98EE820B-6E6F-4BC0-842A-2F64BE5537C7}" destId="{1D1D7E6D-046E-49F0-B98F-0FF1195458FB}" srcOrd="7" destOrd="0" parTransId="{57D277EE-9A83-4872-A2DC-E5FC5B63EF85}" sibTransId="{6D310CBD-84D4-4A20-80AC-E17CCD112DEC}"/>
    <dgm:cxn modelId="{AE985691-2EA0-4EDE-A107-1A81FEEBAD70}" type="presOf" srcId="{0EA4063A-3B11-4B89-9D1F-EDE4BB5A7D82}" destId="{D9BE1D48-1051-486F-A1B7-5CA807CBBF34}" srcOrd="0" destOrd="8" presId="urn:microsoft.com/office/officeart/2005/8/layout/vList2"/>
    <dgm:cxn modelId="{9177A697-7368-4C6B-9AFE-394EC84A379F}" srcId="{98EE820B-6E6F-4BC0-842A-2F64BE5537C7}" destId="{0EA4063A-3B11-4B89-9D1F-EDE4BB5A7D82}" srcOrd="8" destOrd="0" parTransId="{2F7EFACC-06EA-4E92-B700-094A05222F84}" sibTransId="{149F414E-4C88-41AD-BD09-31095B371C8C}"/>
    <dgm:cxn modelId="{A16D8DA0-B121-41EE-A335-BF915EEE9E9F}" type="presOf" srcId="{7E78640B-EEFE-430D-89DB-9539CE0896B4}" destId="{D9BE1D48-1051-486F-A1B7-5CA807CBBF34}" srcOrd="0" destOrd="5" presId="urn:microsoft.com/office/officeart/2005/8/layout/vList2"/>
    <dgm:cxn modelId="{DE5B3BA3-E39C-4F7D-9DC5-65FB67501A3C}" srcId="{98EE820B-6E6F-4BC0-842A-2F64BE5537C7}" destId="{82410F71-8200-4627-BF01-921A4F9B4333}" srcOrd="4" destOrd="0" parTransId="{D690BC61-4CD3-4CB0-A0A6-AB8C30610F48}" sibTransId="{C414D9B1-3A4C-4939-83B8-6FBEE7775FE3}"/>
    <dgm:cxn modelId="{31D7A5A9-7DEB-4905-BCFE-6261E0608E91}" srcId="{98EE820B-6E6F-4BC0-842A-2F64BE5537C7}" destId="{710EA681-0E67-4ABD-A898-4A2A97335BD9}" srcOrd="0" destOrd="0" parTransId="{14933393-083C-4777-9952-67DBC2E1B16F}" sibTransId="{840F95DB-7400-4286-B643-941A80607E00}"/>
    <dgm:cxn modelId="{65CEEAC4-A9F8-4216-8F2F-6449428A8D44}" srcId="{B9BE5C7D-7E39-4288-B69A-07A7BED6CD2F}" destId="{98EE820B-6E6F-4BC0-842A-2F64BE5537C7}" srcOrd="0" destOrd="0" parTransId="{2462EE96-06FD-43E8-9D5F-65477F233AE1}" sibTransId="{A20CF1AA-31B2-4023-9555-64CD0D8F4E28}"/>
    <dgm:cxn modelId="{99FC2DCA-4341-4896-8D1C-E384DB52C440}" type="presOf" srcId="{1D1D7E6D-046E-49F0-B98F-0FF1195458FB}" destId="{D9BE1D48-1051-486F-A1B7-5CA807CBBF34}" srcOrd="0" destOrd="7" presId="urn:microsoft.com/office/officeart/2005/8/layout/vList2"/>
    <dgm:cxn modelId="{CD37A8D7-98CF-4F05-936E-331B3513F97E}" type="presOf" srcId="{06BF2DFF-B3FB-4B97-AC84-184623601377}" destId="{D9BE1D48-1051-486F-A1B7-5CA807CBBF34}" srcOrd="0" destOrd="2" presId="urn:microsoft.com/office/officeart/2005/8/layout/vList2"/>
    <dgm:cxn modelId="{AF3882D8-55C0-406F-BE20-F01512A930CB}" srcId="{98EE820B-6E6F-4BC0-842A-2F64BE5537C7}" destId="{7E78640B-EEFE-430D-89DB-9539CE0896B4}" srcOrd="5" destOrd="0" parTransId="{BC5A41C9-EC0A-4204-B0C4-DE436DFB1E2D}" sibTransId="{1668EE53-E418-497B-8DE2-71A6284E1DF8}"/>
    <dgm:cxn modelId="{96B99ADB-3D94-49A4-9336-DF9E9DD19009}" srcId="{98EE820B-6E6F-4BC0-842A-2F64BE5537C7}" destId="{2CAC68F8-97D9-44A0-B4EB-3B45BB9B2D63}" srcOrd="3" destOrd="0" parTransId="{FC443BCD-1E83-4CDF-BA93-A6FA99F319DE}" sibTransId="{17CC12C3-102D-4757-BBC5-EDF9277F9562}"/>
    <dgm:cxn modelId="{70DB21DD-5487-41CF-95EB-F565CEE2E430}" type="presOf" srcId="{710EA681-0E67-4ABD-A898-4A2A97335BD9}" destId="{D9BE1D48-1051-486F-A1B7-5CA807CBBF34}" srcOrd="0" destOrd="0" presId="urn:microsoft.com/office/officeart/2005/8/layout/vList2"/>
    <dgm:cxn modelId="{EDE8E4F0-C1C9-430C-8FFF-BD837C5084BC}" srcId="{98EE820B-6E6F-4BC0-842A-2F64BE5537C7}" destId="{C85C4F47-0065-4185-A7F5-0A9D022B42B4}" srcOrd="6" destOrd="0" parTransId="{BEAD1CEA-DC53-4283-A95D-82306D721675}" sibTransId="{FB33092E-4225-4D8E-99F3-B2C79C26D905}"/>
    <dgm:cxn modelId="{982A0EF6-C09D-4060-85D1-2BBB2B05934D}" type="presParOf" srcId="{DACDC94A-C206-41AE-B34E-0E5246DEE1A9}" destId="{09E455E5-7CE6-4AC8-BB9B-59578F76E74C}" srcOrd="0" destOrd="0" presId="urn:microsoft.com/office/officeart/2005/8/layout/vList2"/>
    <dgm:cxn modelId="{F35D4061-31F9-4D75-881D-F20842805415}" type="presParOf" srcId="{DACDC94A-C206-41AE-B34E-0E5246DEE1A9}" destId="{D9BE1D48-1051-486F-A1B7-5CA807CBBF3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chemeClr val="accent5">
            <a:lumMod val="50000"/>
            <a:lumOff val="50000"/>
          </a:schemeClr>
        </a:solidFill>
      </dgm:spPr>
      <dgm:t>
        <a:bodyPr/>
        <a:lstStyle/>
        <a:p>
          <a:r>
            <a:rPr lang="en-US" sz="2000" dirty="0"/>
            <a:t>Review the Decision with your client</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If the client was denied, note the date of the decision. The appeal deadline is 65 days after the date on the notice.</a:t>
          </a:r>
        </a:p>
      </dgm:t>
    </dgm:pt>
    <dgm:pt modelId="{669EFD49-3475-45CB-BC1A-909739BFD5C1}" type="sibTrans" cxnId="{AB693BE8-030F-44DD-AC12-9CE0559540BC}">
      <dgm:prSet/>
      <dgm:spPr/>
      <dgm:t>
        <a:bodyPr/>
        <a:lstStyle/>
        <a:p>
          <a:endParaRPr lang="en-US"/>
        </a:p>
      </dgm:t>
    </dgm:pt>
    <dgm:pt modelId="{AE068BD8-0412-4A65-B807-03688023038D}" type="parTrans" cxnId="{AB693BE8-030F-44DD-AC12-9CE0559540BC}">
      <dgm:prSet/>
      <dgm:spPr/>
      <dgm:t>
        <a:bodyPr/>
        <a:lstStyle/>
        <a:p>
          <a:endParaRPr lang="en-US"/>
        </a:p>
      </dgm:t>
    </dgm:pt>
    <dgm:pt modelId="{E0E83F1A-4663-4E59-BE25-478DA1CEC4A7}">
      <dgm:prSet custT="1"/>
      <dgm:spPr/>
      <dgm:t>
        <a:bodyPr/>
        <a:lstStyle/>
        <a:p>
          <a:r>
            <a:rPr lang="en-US" sz="1400" dirty="0"/>
            <a:t>Client might need to complete an additional interview before they can start getting benefits</a:t>
          </a:r>
        </a:p>
      </dgm:t>
    </dgm:pt>
    <dgm:pt modelId="{1CA746F8-87CE-445D-AA7D-46285C73D90A}" type="parTrans" cxnId="{5EA79915-1DC1-428D-A674-6F76C24C5A46}">
      <dgm:prSet/>
      <dgm:spPr/>
      <dgm:t>
        <a:bodyPr/>
        <a:lstStyle/>
        <a:p>
          <a:endParaRPr lang="en-US"/>
        </a:p>
      </dgm:t>
    </dgm:pt>
    <dgm:pt modelId="{A1517498-5C31-49E9-A47A-5430AA22F07A}" type="sibTrans" cxnId="{5EA79915-1DC1-428D-A674-6F76C24C5A46}">
      <dgm:prSet/>
      <dgm:spPr/>
      <dgm:t>
        <a:bodyPr/>
        <a:lstStyle/>
        <a:p>
          <a:endParaRPr lang="en-US"/>
        </a:p>
      </dgm:t>
    </dgm:pt>
    <dgm:pt modelId="{C5E22641-8777-41DE-9FF7-33D04095DFD8}">
      <dgm:prSet custT="1"/>
      <dgm:spPr/>
      <dgm:t>
        <a:bodyPr/>
        <a:lstStyle/>
        <a:p>
          <a:r>
            <a:rPr lang="en-US" sz="1400" dirty="0"/>
            <a:t>Help Client consider whether to get benefits in a bank account or through Direct Express</a:t>
          </a:r>
        </a:p>
      </dgm:t>
    </dgm:pt>
    <dgm:pt modelId="{3DC3C89D-5955-4B0F-BA3A-E1FE440BA0C4}" type="parTrans" cxnId="{C168665E-D5F6-4B91-90EB-E2AD5B14B570}">
      <dgm:prSet/>
      <dgm:spPr/>
      <dgm:t>
        <a:bodyPr/>
        <a:lstStyle/>
        <a:p>
          <a:endParaRPr lang="en-US"/>
        </a:p>
      </dgm:t>
    </dgm:pt>
    <dgm:pt modelId="{354BE5EC-73C2-4444-9F19-E54C9A7F5305}" type="sibTrans" cxnId="{C168665E-D5F6-4B91-90EB-E2AD5B14B570}">
      <dgm:prSet/>
      <dgm:spPr/>
      <dgm:t>
        <a:bodyPr/>
        <a:lstStyle/>
        <a:p>
          <a:endParaRPr lang="en-US"/>
        </a:p>
      </dgm:t>
    </dgm:pt>
    <dgm:pt modelId="{AF433EA9-76FD-4B85-BF26-299C4075DA3F}">
      <dgm:prSet custT="1"/>
      <dgm:spPr/>
      <dgm:t>
        <a:bodyPr/>
        <a:lstStyle/>
        <a:p>
          <a:r>
            <a:rPr lang="en-US" sz="1400" dirty="0"/>
            <a:t>If client is approved, let them know they might be eligible for </a:t>
          </a:r>
          <a:r>
            <a:rPr lang="en-US" sz="1400" b="1" dirty="0"/>
            <a:t>AABD Cash</a:t>
          </a:r>
          <a:r>
            <a:rPr lang="en-US" sz="1400" dirty="0"/>
            <a:t>, but they need to submit an application to Illinois Department of Human Services.</a:t>
          </a:r>
        </a:p>
      </dgm:t>
    </dgm:pt>
    <dgm:pt modelId="{9663DB47-C15E-48B5-B08E-2D182E4D0AE4}" type="parTrans" cxnId="{5D6E0B5B-00C0-471C-BA10-331342B4F1D5}">
      <dgm:prSet/>
      <dgm:spPr/>
      <dgm:t>
        <a:bodyPr/>
        <a:lstStyle/>
        <a:p>
          <a:endParaRPr lang="en-US"/>
        </a:p>
      </dgm:t>
    </dgm:pt>
    <dgm:pt modelId="{6691D489-5298-46A2-8C6B-6038EDBC80AE}" type="sibTrans" cxnId="{5D6E0B5B-00C0-471C-BA10-331342B4F1D5}">
      <dgm:prSet/>
      <dgm:spPr/>
      <dgm:t>
        <a:bodyPr/>
        <a:lstStyle/>
        <a:p>
          <a:endParaRPr lang="en-US"/>
        </a:p>
      </dgm:t>
    </dgm:pt>
    <dgm:pt modelId="{AE11EE65-5E18-4120-993C-D2FECB2BCBB3}">
      <dgm:prSet custT="1"/>
      <dgm:spPr/>
      <dgm:t>
        <a:bodyPr/>
        <a:lstStyle/>
        <a:p>
          <a:r>
            <a:rPr lang="en-US" sz="1400" dirty="0"/>
            <a:t>If client is approved for Medicare, they might be eligible for </a:t>
          </a:r>
          <a:r>
            <a:rPr lang="en-US" sz="1400" b="1" dirty="0"/>
            <a:t>Medicare Savings Program</a:t>
          </a:r>
          <a:r>
            <a:rPr lang="en-US" sz="1400" dirty="0"/>
            <a:t>, but they need to submit an application to the IL Department of Human Services</a:t>
          </a:r>
        </a:p>
      </dgm:t>
    </dgm:pt>
    <dgm:pt modelId="{461A25A1-AE12-4D4C-9C59-0514B4237223}" type="parTrans" cxnId="{169CE672-AC9C-4D01-9236-12BC38135B81}">
      <dgm:prSet/>
      <dgm:spPr/>
      <dgm:t>
        <a:bodyPr/>
        <a:lstStyle/>
        <a:p>
          <a:endParaRPr lang="en-US"/>
        </a:p>
      </dgm:t>
    </dgm:pt>
    <dgm:pt modelId="{1D518120-AB66-491E-90C5-613FC37C03B0}" type="sibTrans" cxnId="{169CE672-AC9C-4D01-9236-12BC38135B81}">
      <dgm:prSet/>
      <dgm:spPr/>
      <dgm:t>
        <a:bodyPr/>
        <a:lstStyle/>
        <a:p>
          <a:endParaRPr lang="en-US"/>
        </a:p>
      </dgm:t>
    </dgm:pt>
    <dgm:pt modelId="{37D46B46-E9A9-40AB-89F7-73CF7A4F0270}">
      <dgm:prSet custT="1"/>
      <dgm:spPr/>
      <dgm:t>
        <a:bodyPr/>
        <a:lstStyle/>
        <a:p>
          <a:r>
            <a:rPr lang="en-US" sz="1400" dirty="0"/>
            <a:t>If they have ANY IL Department of Human Services benefits, they should report their income within 10 days of receiving it.</a:t>
          </a:r>
        </a:p>
      </dgm:t>
    </dgm:pt>
    <dgm:pt modelId="{D9CA4AB2-2139-4590-BAE5-2D6A783A0EEC}" type="parTrans" cxnId="{25698388-D757-461D-A42B-1915FBD57D20}">
      <dgm:prSet/>
      <dgm:spPr/>
      <dgm:t>
        <a:bodyPr/>
        <a:lstStyle/>
        <a:p>
          <a:endParaRPr lang="en-US"/>
        </a:p>
      </dgm:t>
    </dgm:pt>
    <dgm:pt modelId="{D0189FAF-735D-452E-9358-B6C8B141076D}" type="sibTrans" cxnId="{25698388-D757-461D-A42B-1915FBD57D20}">
      <dgm:prSet/>
      <dgm:spPr/>
      <dgm:t>
        <a:bodyPr/>
        <a:lstStyle/>
        <a:p>
          <a:endParaRPr lang="en-US"/>
        </a:p>
      </dgm:t>
    </dgm:pt>
    <dgm:pt modelId="{6454F192-85C7-4286-91E6-0F3462DDAA20}">
      <dgm:prSet custT="1"/>
      <dgm:spPr>
        <a:solidFill>
          <a:srgbClr val="B539A6"/>
        </a:solidFill>
      </dgm:spPr>
      <dgm:t>
        <a:bodyPr/>
        <a:lstStyle/>
        <a:p>
          <a:r>
            <a:rPr lang="en-US" sz="2000" dirty="0"/>
            <a:t>If approved, help your client navigate next steps</a:t>
          </a:r>
        </a:p>
      </dgm:t>
    </dgm:pt>
    <dgm:pt modelId="{9A7B41DE-D4B4-43E9-BBBA-58984D0DEB31}" type="parTrans" cxnId="{ED216E06-C855-453F-BB48-1F2CD6F126B4}">
      <dgm:prSet/>
      <dgm:spPr/>
      <dgm:t>
        <a:bodyPr/>
        <a:lstStyle/>
        <a:p>
          <a:endParaRPr lang="en-US"/>
        </a:p>
      </dgm:t>
    </dgm:pt>
    <dgm:pt modelId="{2B563CE2-F345-44DF-9D56-AA21A45EC821}" type="sibTrans" cxnId="{ED216E06-C855-453F-BB48-1F2CD6F126B4}">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2" custScaleY="62989">
        <dgm:presLayoutVars>
          <dgm:chMax val="0"/>
          <dgm:bulletEnabled val="1"/>
        </dgm:presLayoutVars>
      </dgm:prSet>
      <dgm:spPr/>
    </dgm:pt>
    <dgm:pt modelId="{AA1ACA5F-55A7-4031-97E2-04EC2442DB30}" type="pres">
      <dgm:prSet presAssocID="{3F5F2D86-80E7-41EE-A1C4-C1BDA9AB9F2C}" presName="childText" presStyleLbl="revTx" presStyleIdx="0" presStyleCnt="2" custScaleY="72098">
        <dgm:presLayoutVars>
          <dgm:bulletEnabled val="1"/>
        </dgm:presLayoutVars>
      </dgm:prSet>
      <dgm:spPr/>
    </dgm:pt>
    <dgm:pt modelId="{62D1FFFA-10D0-4B1D-A79E-87DF0D7FDBB8}" type="pres">
      <dgm:prSet presAssocID="{6454F192-85C7-4286-91E6-0F3462DDAA20}" presName="parentText" presStyleLbl="node1" presStyleIdx="1" presStyleCnt="2" custScaleY="74681">
        <dgm:presLayoutVars>
          <dgm:chMax val="0"/>
          <dgm:bulletEnabled val="1"/>
        </dgm:presLayoutVars>
      </dgm:prSet>
      <dgm:spPr/>
    </dgm:pt>
    <dgm:pt modelId="{12C287FE-4F7D-4421-94B3-FE5E0ADC8FB1}" type="pres">
      <dgm:prSet presAssocID="{6454F192-85C7-4286-91E6-0F3462DDAA20}" presName="childText" presStyleLbl="revTx" presStyleIdx="1" presStyleCnt="2">
        <dgm:presLayoutVars>
          <dgm:bulletEnabled val="1"/>
        </dgm:presLayoutVars>
      </dgm:prSet>
      <dgm:spPr/>
    </dgm:pt>
  </dgm:ptLst>
  <dgm:cxnLst>
    <dgm:cxn modelId="{ED216E06-C855-453F-BB48-1F2CD6F126B4}" srcId="{F38AEA13-8B19-45B4-9DE1-753BD6FBF60C}" destId="{6454F192-85C7-4286-91E6-0F3462DDAA20}" srcOrd="1" destOrd="0" parTransId="{9A7B41DE-D4B4-43E9-BBBA-58984D0DEB31}" sibTransId="{2B563CE2-F345-44DF-9D56-AA21A45EC821}"/>
    <dgm:cxn modelId="{4051AC08-F2C9-49E2-B7CC-BFCD2F85FBBF}" type="presOf" srcId="{C5E22641-8777-41DE-9FF7-33D04095DFD8}" destId="{12C287FE-4F7D-4421-94B3-FE5E0ADC8FB1}" srcOrd="0" destOrd="1" presId="urn:microsoft.com/office/officeart/2005/8/layout/vList2"/>
    <dgm:cxn modelId="{6A65C90F-C66F-4054-84DA-4D7BA06D028F}" type="presOf" srcId="{E0E83F1A-4663-4E59-BE25-478DA1CEC4A7}" destId="{12C287FE-4F7D-4421-94B3-FE5E0ADC8FB1}" srcOrd="0" destOrd="0" presId="urn:microsoft.com/office/officeart/2005/8/layout/vList2"/>
    <dgm:cxn modelId="{5EA79915-1DC1-428D-A674-6F76C24C5A46}" srcId="{6454F192-85C7-4286-91E6-0F3462DDAA20}" destId="{E0E83F1A-4663-4E59-BE25-478DA1CEC4A7}" srcOrd="0" destOrd="0" parTransId="{1CA746F8-87CE-445D-AA7D-46285C73D90A}" sibTransId="{A1517498-5C31-49E9-A47A-5430AA22F07A}"/>
    <dgm:cxn modelId="{5D6E0B5B-00C0-471C-BA10-331342B4F1D5}" srcId="{6454F192-85C7-4286-91E6-0F3462DDAA20}" destId="{AF433EA9-76FD-4B85-BF26-299C4075DA3F}" srcOrd="2" destOrd="0" parTransId="{9663DB47-C15E-48B5-B08E-2D182E4D0AE4}" sibTransId="{6691D489-5298-46A2-8C6B-6038EDBC80AE}"/>
    <dgm:cxn modelId="{C168665E-D5F6-4B91-90EB-E2AD5B14B570}" srcId="{6454F192-85C7-4286-91E6-0F3462DDAA20}" destId="{C5E22641-8777-41DE-9FF7-33D04095DFD8}" srcOrd="1" destOrd="0" parTransId="{3DC3C89D-5955-4B0F-BA3A-E1FE440BA0C4}" sibTransId="{354BE5EC-73C2-4444-9F19-E54C9A7F5305}"/>
    <dgm:cxn modelId="{169CE672-AC9C-4D01-9236-12BC38135B81}" srcId="{6454F192-85C7-4286-91E6-0F3462DDAA20}" destId="{AE11EE65-5E18-4120-993C-D2FECB2BCBB3}" srcOrd="3" destOrd="0" parTransId="{461A25A1-AE12-4D4C-9C59-0514B4237223}" sibTransId="{1D518120-AB66-491E-90C5-613FC37C03B0}"/>
    <dgm:cxn modelId="{93E62584-9E17-43AD-9893-5A7C6FBB0E49}" type="presOf" srcId="{F38AEA13-8B19-45B4-9DE1-753BD6FBF60C}" destId="{6AA9CD88-BBE7-41C7-9505-71C27830799E}" srcOrd="0" destOrd="0" presId="urn:microsoft.com/office/officeart/2005/8/layout/vList2"/>
    <dgm:cxn modelId="{23A4AA86-0C05-4043-B1CA-A71F9F4D7C62}" type="presOf" srcId="{37D46B46-E9A9-40AB-89F7-73CF7A4F0270}" destId="{12C287FE-4F7D-4421-94B3-FE5E0ADC8FB1}" srcOrd="0" destOrd="4" presId="urn:microsoft.com/office/officeart/2005/8/layout/vList2"/>
    <dgm:cxn modelId="{25698388-D757-461D-A42B-1915FBD57D20}" srcId="{6454F192-85C7-4286-91E6-0F3462DDAA20}" destId="{37D46B46-E9A9-40AB-89F7-73CF7A4F0270}" srcOrd="4" destOrd="0" parTransId="{D9CA4AB2-2139-4590-BAE5-2D6A783A0EEC}" sibTransId="{D0189FAF-735D-452E-9358-B6C8B141076D}"/>
    <dgm:cxn modelId="{E6A88F8A-8896-43F5-8C17-A6A6E270DA72}" srcId="{F38AEA13-8B19-45B4-9DE1-753BD6FBF60C}" destId="{3F5F2D86-80E7-41EE-A1C4-C1BDA9AB9F2C}" srcOrd="0" destOrd="0" parTransId="{4F12BBFB-AB9C-48A1-B99B-14E87EE5A4FB}" sibTransId="{3BF63608-D2A7-48CA-9289-182D3FA5196C}"/>
    <dgm:cxn modelId="{52A8A3AB-1595-457C-80E3-EE6645D21848}" type="presOf" srcId="{AF433EA9-76FD-4B85-BF26-299C4075DA3F}" destId="{12C287FE-4F7D-4421-94B3-FE5E0ADC8FB1}" srcOrd="0" destOrd="2" presId="urn:microsoft.com/office/officeart/2005/8/layout/vList2"/>
    <dgm:cxn modelId="{A2D5E0B9-4C11-4B15-84D1-382362CAD115}" type="presOf" srcId="{AE11EE65-5E18-4120-993C-D2FECB2BCBB3}" destId="{12C287FE-4F7D-4421-94B3-FE5E0ADC8FB1}" srcOrd="0" destOrd="3" presId="urn:microsoft.com/office/officeart/2005/8/layout/vList2"/>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9F8B6DF2-D45D-42A9-B44B-4D3867A52E61}" type="presOf" srcId="{1518A4AB-1233-41C2-AB62-3BC35B41A011}" destId="{AA1ACA5F-55A7-4031-97E2-04EC2442DB30}" srcOrd="0" destOrd="0" presId="urn:microsoft.com/office/officeart/2005/8/layout/vList2"/>
    <dgm:cxn modelId="{33405CF4-4D02-4CEC-9A12-4C5806C1B983}" type="presOf" srcId="{6454F192-85C7-4286-91E6-0F3462DDAA20}" destId="{62D1FFFA-10D0-4B1D-A79E-87DF0D7FDBB8}"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4F507D90-370C-459C-A944-A80FCE388528}" type="presParOf" srcId="{6AA9CD88-BBE7-41C7-9505-71C27830799E}" destId="{62D1FFFA-10D0-4B1D-A79E-87DF0D7FDBB8}" srcOrd="2" destOrd="0" presId="urn:microsoft.com/office/officeart/2005/8/layout/vList2"/>
    <dgm:cxn modelId="{B499577B-51C6-449B-95B2-FC13B1CDB933}" type="presParOf" srcId="{6AA9CD88-BBE7-41C7-9505-71C27830799E}" destId="{12C287FE-4F7D-4421-94B3-FE5E0ADC8FB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E743E9-990D-4768-BF4D-C6CCE473FDE4}">
      <dgm:prSet custT="1"/>
      <dgm:spPr>
        <a:solidFill>
          <a:srgbClr val="B539A6"/>
        </a:solidFill>
      </dgm:spPr>
      <dgm:t>
        <a:bodyPr/>
        <a:lstStyle/>
        <a:p>
          <a:r>
            <a:rPr lang="en-US" sz="2000" dirty="0"/>
            <a:t>If denied, help your client understand their options</a:t>
          </a:r>
        </a:p>
      </dgm:t>
    </dgm:pt>
    <dgm:pt modelId="{C682C619-4AB6-4D5E-B4A1-E4FD7D095DB1}" type="sibTrans" cxnId="{0CD0E3C4-D913-4D7F-A4CA-B5A1D6EE230F}">
      <dgm:prSet/>
      <dgm:spPr/>
      <dgm:t>
        <a:bodyPr/>
        <a:lstStyle/>
        <a:p>
          <a:endParaRPr lang="en-US"/>
        </a:p>
      </dgm:t>
    </dgm:pt>
    <dgm:pt modelId="{1B1E9934-652C-4859-AA5D-E120BBA04C92}" type="parTrans" cxnId="{0CD0E3C4-D913-4D7F-A4CA-B5A1D6EE230F}">
      <dgm:prSet/>
      <dgm:spPr/>
      <dgm:t>
        <a:bodyPr/>
        <a:lstStyle/>
        <a:p>
          <a:endParaRPr lang="en-US"/>
        </a:p>
      </dgm:t>
    </dgm:pt>
    <dgm:pt modelId="{4072EB4E-BFB2-45CB-80B5-B1454DB9AFCF}">
      <dgm:prSet custT="1"/>
      <dgm:spPr/>
      <dgm:t>
        <a:bodyPr/>
        <a:lstStyle/>
        <a:p>
          <a:r>
            <a:rPr lang="en-US" sz="1400" dirty="0"/>
            <a:t>Remind them that the vast majority of applicants are denied the first time and that they have a right to appeal the decision</a:t>
          </a:r>
        </a:p>
      </dgm:t>
    </dgm:pt>
    <dgm:pt modelId="{EEDA22C4-6D65-4FC5-8BC0-811E510FBB62}" type="sibTrans" cxnId="{D9C76072-ADBA-4468-9D6A-BC7588FF0866}">
      <dgm:prSet/>
      <dgm:spPr/>
      <dgm:t>
        <a:bodyPr/>
        <a:lstStyle/>
        <a:p>
          <a:endParaRPr lang="en-US"/>
        </a:p>
      </dgm:t>
    </dgm:pt>
    <dgm:pt modelId="{3F587831-DC92-480A-8164-09BFC1ED5DB3}" type="parTrans" cxnId="{D9C76072-ADBA-4468-9D6A-BC7588FF0866}">
      <dgm:prSet/>
      <dgm:spPr/>
      <dgm:t>
        <a:bodyPr/>
        <a:lstStyle/>
        <a:p>
          <a:endParaRPr lang="en-US"/>
        </a:p>
      </dgm:t>
    </dgm:pt>
    <dgm:pt modelId="{C243F460-BC2C-4404-98A6-562B2241BED1}">
      <dgm:prSet custT="1"/>
      <dgm:spPr/>
      <dgm:t>
        <a:bodyPr/>
        <a:lstStyle/>
        <a:p>
          <a:r>
            <a:rPr lang="en-US" sz="1400" dirty="0"/>
            <a:t>Encourage client to continue “building the record”</a:t>
          </a:r>
        </a:p>
      </dgm:t>
    </dgm:pt>
    <dgm:pt modelId="{659EB88D-99E4-427D-87F3-578BEF9512F3}" type="sibTrans" cxnId="{DAD8ABE4-5ECB-42FE-8572-BFE8F1E881BC}">
      <dgm:prSet/>
      <dgm:spPr/>
      <dgm:t>
        <a:bodyPr/>
        <a:lstStyle/>
        <a:p>
          <a:endParaRPr lang="en-US"/>
        </a:p>
      </dgm:t>
    </dgm:pt>
    <dgm:pt modelId="{729B6381-C8EE-4941-A2FA-E883E9743C93}" type="parTrans" cxnId="{DAD8ABE4-5ECB-42FE-8572-BFE8F1E881BC}">
      <dgm:prSet/>
      <dgm:spPr/>
      <dgm:t>
        <a:bodyPr/>
        <a:lstStyle/>
        <a:p>
          <a:endParaRPr lang="en-US"/>
        </a:p>
      </dgm:t>
    </dgm:pt>
    <dgm:pt modelId="{27E7B90F-31C7-4774-B0D6-21D3231A2EB5}">
      <dgm:prSet custT="1"/>
      <dgm:spPr/>
      <dgm:t>
        <a:bodyPr/>
        <a:lstStyle/>
        <a:p>
          <a:r>
            <a:rPr lang="en-US" sz="1400" dirty="0"/>
            <a:t>Help client understand the appeal deadline</a:t>
          </a:r>
        </a:p>
      </dgm:t>
    </dgm:pt>
    <dgm:pt modelId="{089F47AE-EB3B-4CC5-820C-481FE525B034}" type="sibTrans" cxnId="{887669EB-FDCE-4E5B-AA06-266002061993}">
      <dgm:prSet/>
      <dgm:spPr/>
      <dgm:t>
        <a:bodyPr/>
        <a:lstStyle/>
        <a:p>
          <a:endParaRPr lang="en-US"/>
        </a:p>
      </dgm:t>
    </dgm:pt>
    <dgm:pt modelId="{0C49AC2A-D2D8-4FC7-9E08-966E443686C8}" type="parTrans" cxnId="{887669EB-FDCE-4E5B-AA06-266002061993}">
      <dgm:prSet/>
      <dgm:spPr/>
      <dgm:t>
        <a:bodyPr/>
        <a:lstStyle/>
        <a:p>
          <a:endParaRPr lang="en-US"/>
        </a:p>
      </dgm:t>
    </dgm:pt>
    <dgm:pt modelId="{5D2021E1-8418-45F7-B1AA-1169260183FE}">
      <dgm:prSet custT="1"/>
      <dgm:spPr>
        <a:solidFill>
          <a:srgbClr val="B539A6"/>
        </a:solidFill>
      </dgm:spPr>
      <dgm:t>
        <a:bodyPr/>
        <a:lstStyle/>
        <a:p>
          <a:r>
            <a:rPr lang="en-US" sz="2000" dirty="0"/>
            <a:t>Recommend your client get help if they need it.</a:t>
          </a:r>
        </a:p>
      </dgm:t>
    </dgm:pt>
    <dgm:pt modelId="{CD470B2A-F1B4-4F23-BEF2-60EF2112A6EB}" type="sibTrans" cxnId="{E8DE23EA-E3E1-4040-8760-9F52D1839B2B}">
      <dgm:prSet/>
      <dgm:spPr/>
      <dgm:t>
        <a:bodyPr/>
        <a:lstStyle/>
        <a:p>
          <a:endParaRPr lang="en-US"/>
        </a:p>
      </dgm:t>
    </dgm:pt>
    <dgm:pt modelId="{5600B4D6-8107-48FC-BC47-F1D0C8372178}" type="parTrans" cxnId="{E8DE23EA-E3E1-4040-8760-9F52D1839B2B}">
      <dgm:prSet/>
      <dgm:spPr/>
      <dgm:t>
        <a:bodyPr/>
        <a:lstStyle/>
        <a:p>
          <a:endParaRPr lang="en-US"/>
        </a:p>
      </dgm:t>
    </dgm:pt>
    <dgm:pt modelId="{58138D2B-6783-44B6-AC93-C1AF18E2461C}">
      <dgm:prSet custT="1"/>
      <dgm:spPr>
        <a:noFill/>
        <a:ln>
          <a:noFill/>
        </a:ln>
      </dgm:spPr>
      <dgm:t>
        <a:bodyPr/>
        <a:lstStyle/>
        <a:p>
          <a:endParaRPr lang="en-US" sz="2000" dirty="0"/>
        </a:p>
      </dgm:t>
    </dgm:pt>
    <dgm:pt modelId="{1604017D-A125-47FE-8ABC-14A0CB19FBFE}" type="parTrans" cxnId="{B2FDB2B5-DB67-4FE4-84E9-B0C9219FC461}">
      <dgm:prSet/>
      <dgm:spPr/>
      <dgm:t>
        <a:bodyPr/>
        <a:lstStyle/>
        <a:p>
          <a:endParaRPr lang="en-US"/>
        </a:p>
      </dgm:t>
    </dgm:pt>
    <dgm:pt modelId="{53034EE4-64D9-4A39-92CA-362918E3A166}" type="sibTrans" cxnId="{B2FDB2B5-DB67-4FE4-84E9-B0C9219FC461}">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7F841BA6-D891-4D33-83D9-508480FE2D70}" type="pres">
      <dgm:prSet presAssocID="{5D2021E1-8418-45F7-B1AA-1169260183FE}" presName="parentText" presStyleLbl="node1" presStyleIdx="0" presStyleCnt="2" custScaleY="72290">
        <dgm:presLayoutVars>
          <dgm:chMax val="0"/>
          <dgm:bulletEnabled val="1"/>
        </dgm:presLayoutVars>
      </dgm:prSet>
      <dgm:spPr/>
    </dgm:pt>
    <dgm:pt modelId="{2EA2E65F-E585-4758-AE98-B68887D68B0D}" type="pres">
      <dgm:prSet presAssocID="{5D2021E1-8418-45F7-B1AA-1169260183FE}" presName="childText" presStyleLbl="revTx" presStyleIdx="0" presStyleCnt="2">
        <dgm:presLayoutVars>
          <dgm:bulletEnabled val="1"/>
        </dgm:presLayoutVars>
      </dgm:prSet>
      <dgm:spPr/>
    </dgm:pt>
    <dgm:pt modelId="{29B399C1-1F41-434E-846A-ABA3EF6C793D}" type="pres">
      <dgm:prSet presAssocID="{91E743E9-990D-4768-BF4D-C6CCE473FDE4}" presName="parentText" presStyleLbl="node1" presStyleIdx="1" presStyleCnt="2" custScaleY="83673">
        <dgm:presLayoutVars>
          <dgm:chMax val="0"/>
          <dgm:bulletEnabled val="1"/>
        </dgm:presLayoutVars>
      </dgm:prSet>
      <dgm:spPr/>
    </dgm:pt>
    <dgm:pt modelId="{391F8347-6A24-4F42-BB95-6765019B17DB}" type="pres">
      <dgm:prSet presAssocID="{91E743E9-990D-4768-BF4D-C6CCE473FDE4}" presName="childText" presStyleLbl="revTx" presStyleIdx="1" presStyleCnt="2">
        <dgm:presLayoutVars>
          <dgm:bulletEnabled val="1"/>
        </dgm:presLayoutVars>
      </dgm:prSet>
      <dgm:spPr/>
    </dgm:pt>
  </dgm:ptLst>
  <dgm:cxnLst>
    <dgm:cxn modelId="{4F0D9506-60D3-4408-806E-658A9769B046}" type="presOf" srcId="{27E7B90F-31C7-4774-B0D6-21D3231A2EB5}" destId="{391F8347-6A24-4F42-BB95-6765019B17DB}" srcOrd="0" destOrd="2" presId="urn:microsoft.com/office/officeart/2005/8/layout/vList2"/>
    <dgm:cxn modelId="{E502321B-FB06-4030-AFEB-77CA66D2C898}" type="presOf" srcId="{91E743E9-990D-4768-BF4D-C6CCE473FDE4}" destId="{29B399C1-1F41-434E-846A-ABA3EF6C793D}" srcOrd="0" destOrd="0" presId="urn:microsoft.com/office/officeart/2005/8/layout/vList2"/>
    <dgm:cxn modelId="{DAFE3F52-18DA-433D-AA36-03180753E4E4}" type="presOf" srcId="{C243F460-BC2C-4404-98A6-562B2241BED1}" destId="{391F8347-6A24-4F42-BB95-6765019B17DB}" srcOrd="0" destOrd="1" presId="urn:microsoft.com/office/officeart/2005/8/layout/vList2"/>
    <dgm:cxn modelId="{D9C76072-ADBA-4468-9D6A-BC7588FF0866}" srcId="{91E743E9-990D-4768-BF4D-C6CCE473FDE4}" destId="{4072EB4E-BFB2-45CB-80B5-B1454DB9AFCF}" srcOrd="0" destOrd="0" parTransId="{3F587831-DC92-480A-8164-09BFC1ED5DB3}" sibTransId="{EEDA22C4-6D65-4FC5-8BC0-811E510FBB62}"/>
    <dgm:cxn modelId="{75EB7079-B66A-4689-90A2-F886B4499F4C}" type="presOf" srcId="{4072EB4E-BFB2-45CB-80B5-B1454DB9AFCF}" destId="{391F8347-6A24-4F42-BB95-6765019B17DB}"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6FED299D-B5BD-4871-9307-E5023314C025}" type="presOf" srcId="{5D2021E1-8418-45F7-B1AA-1169260183FE}" destId="{7F841BA6-D891-4D33-83D9-508480FE2D70}" srcOrd="0" destOrd="0" presId="urn:microsoft.com/office/officeart/2005/8/layout/vList2"/>
    <dgm:cxn modelId="{B2FDB2B5-DB67-4FE4-84E9-B0C9219FC461}" srcId="{5D2021E1-8418-45F7-B1AA-1169260183FE}" destId="{58138D2B-6783-44B6-AC93-C1AF18E2461C}" srcOrd="0" destOrd="0" parTransId="{1604017D-A125-47FE-8ABC-14A0CB19FBFE}" sibTransId="{53034EE4-64D9-4A39-92CA-362918E3A166}"/>
    <dgm:cxn modelId="{0CD0E3C4-D913-4D7F-A4CA-B5A1D6EE230F}" srcId="{F38AEA13-8B19-45B4-9DE1-753BD6FBF60C}" destId="{91E743E9-990D-4768-BF4D-C6CCE473FDE4}" srcOrd="1" destOrd="0" parTransId="{1B1E9934-652C-4859-AA5D-E120BBA04C92}" sibTransId="{C682C619-4AB6-4D5E-B4A1-E4FD7D095DB1}"/>
    <dgm:cxn modelId="{ABF571D0-EF16-4B1D-8636-A5A5066008D8}" type="presOf" srcId="{58138D2B-6783-44B6-AC93-C1AF18E2461C}" destId="{2EA2E65F-E585-4758-AE98-B68887D68B0D}" srcOrd="0" destOrd="0" presId="urn:microsoft.com/office/officeart/2005/8/layout/vList2"/>
    <dgm:cxn modelId="{DAD8ABE4-5ECB-42FE-8572-BFE8F1E881BC}" srcId="{91E743E9-990D-4768-BF4D-C6CCE473FDE4}" destId="{C243F460-BC2C-4404-98A6-562B2241BED1}" srcOrd="1" destOrd="0" parTransId="{729B6381-C8EE-4941-A2FA-E883E9743C93}" sibTransId="{659EB88D-99E4-427D-87F3-578BEF9512F3}"/>
    <dgm:cxn modelId="{E8DE23EA-E3E1-4040-8760-9F52D1839B2B}" srcId="{F38AEA13-8B19-45B4-9DE1-753BD6FBF60C}" destId="{5D2021E1-8418-45F7-B1AA-1169260183FE}" srcOrd="0" destOrd="0" parTransId="{5600B4D6-8107-48FC-BC47-F1D0C8372178}" sibTransId="{CD470B2A-F1B4-4F23-BEF2-60EF2112A6EB}"/>
    <dgm:cxn modelId="{887669EB-FDCE-4E5B-AA06-266002061993}" srcId="{91E743E9-990D-4768-BF4D-C6CCE473FDE4}" destId="{27E7B90F-31C7-4774-B0D6-21D3231A2EB5}" srcOrd="2" destOrd="0" parTransId="{0C49AC2A-D2D8-4FC7-9E08-966E443686C8}" sibTransId="{089F47AE-EB3B-4CC5-820C-481FE525B034}"/>
    <dgm:cxn modelId="{F9BB5356-5ECF-48CD-BE3C-87DF28FEB45C}" type="presParOf" srcId="{6AA9CD88-BBE7-41C7-9505-71C27830799E}" destId="{7F841BA6-D891-4D33-83D9-508480FE2D70}" srcOrd="0" destOrd="0" presId="urn:microsoft.com/office/officeart/2005/8/layout/vList2"/>
    <dgm:cxn modelId="{BF8619F1-563B-4414-80C9-F9939A550836}" type="presParOf" srcId="{6AA9CD88-BBE7-41C7-9505-71C27830799E}" destId="{2EA2E65F-E585-4758-AE98-B68887D68B0D}" srcOrd="1" destOrd="0" presId="urn:microsoft.com/office/officeart/2005/8/layout/vList2"/>
    <dgm:cxn modelId="{0FC33EC5-A0FA-4773-BB74-DECFBA80690E}" type="presParOf" srcId="{6AA9CD88-BBE7-41C7-9505-71C27830799E}" destId="{29B399C1-1F41-434E-846A-ABA3EF6C793D}" srcOrd="2" destOrd="0" presId="urn:microsoft.com/office/officeart/2005/8/layout/vList2"/>
    <dgm:cxn modelId="{CA40F667-BE72-4E60-AEB6-86BC9A955386}" type="presParOf" srcId="{6AA9CD88-BBE7-41C7-9505-71C27830799E}" destId="{391F8347-6A24-4F42-BB95-6765019B17DB}"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3BC617-5B7E-414D-9078-00D35F8FD1F3}" type="doc">
      <dgm:prSet loTypeId="urn:microsoft.com/office/officeart/2005/8/layout/chevron1" loCatId="process" qsTypeId="urn:microsoft.com/office/officeart/2005/8/quickstyle/simple1" qsCatId="simple" csTypeId="urn:microsoft.com/office/officeart/2005/8/colors/accent1_2" csCatId="accent1" phldr="1"/>
      <dgm:spPr/>
    </dgm:pt>
    <dgm:pt modelId="{D3D05E6E-9114-4AB4-800B-07DB22CCFB03}">
      <dgm:prSet phldrT="[Text]"/>
      <dgm:spPr/>
      <dgm:t>
        <a:bodyPr/>
        <a:lstStyle/>
        <a:p>
          <a:r>
            <a:rPr lang="en-US" dirty="0"/>
            <a:t>Application</a:t>
          </a:r>
        </a:p>
      </dgm:t>
    </dgm:pt>
    <dgm:pt modelId="{79171BFB-4639-430C-B029-5E5DA09F5B08}" type="parTrans" cxnId="{A9C91E25-5D58-49BF-A79A-D9401C0072DB}">
      <dgm:prSet/>
      <dgm:spPr/>
      <dgm:t>
        <a:bodyPr/>
        <a:lstStyle/>
        <a:p>
          <a:endParaRPr lang="en-US"/>
        </a:p>
      </dgm:t>
    </dgm:pt>
    <dgm:pt modelId="{F3BE3396-2076-4C88-8221-53C7709E520F}" type="sibTrans" cxnId="{A9C91E25-5D58-49BF-A79A-D9401C0072DB}">
      <dgm:prSet/>
      <dgm:spPr/>
      <dgm:t>
        <a:bodyPr/>
        <a:lstStyle/>
        <a:p>
          <a:endParaRPr lang="en-US"/>
        </a:p>
      </dgm:t>
    </dgm:pt>
    <dgm:pt modelId="{69795B11-C67C-4A43-B82A-253B385B8DDB}">
      <dgm:prSet phldrT="[Text]"/>
      <dgm:spPr/>
      <dgm:t>
        <a:bodyPr/>
        <a:lstStyle/>
        <a:p>
          <a:r>
            <a:rPr lang="en-US" dirty="0"/>
            <a:t>Reconsideration</a:t>
          </a:r>
        </a:p>
      </dgm:t>
    </dgm:pt>
    <dgm:pt modelId="{DC312529-EA17-4E2D-B863-42B03A664290}" type="parTrans" cxnId="{39EF1F50-F2CE-4B94-9A3E-B0A6C996BC2F}">
      <dgm:prSet/>
      <dgm:spPr/>
      <dgm:t>
        <a:bodyPr/>
        <a:lstStyle/>
        <a:p>
          <a:endParaRPr lang="en-US"/>
        </a:p>
      </dgm:t>
    </dgm:pt>
    <dgm:pt modelId="{44BBB2E2-D39F-40A3-97E8-26CEAD7379A8}" type="sibTrans" cxnId="{39EF1F50-F2CE-4B94-9A3E-B0A6C996BC2F}">
      <dgm:prSet/>
      <dgm:spPr/>
      <dgm:t>
        <a:bodyPr/>
        <a:lstStyle/>
        <a:p>
          <a:endParaRPr lang="en-US"/>
        </a:p>
      </dgm:t>
    </dgm:pt>
    <dgm:pt modelId="{C8CA9F1F-FBE1-417D-91E1-C53CBD8B1B19}">
      <dgm:prSet phldrT="[Text]"/>
      <dgm:spPr/>
      <dgm:t>
        <a:bodyPr/>
        <a:lstStyle/>
        <a:p>
          <a:r>
            <a:rPr lang="en-US" dirty="0"/>
            <a:t>Administrative Hearing</a:t>
          </a:r>
        </a:p>
      </dgm:t>
    </dgm:pt>
    <dgm:pt modelId="{EBD8D4AB-7821-4CDB-B527-AA7D0C49E2E8}" type="parTrans" cxnId="{030CD312-9619-415D-8A82-60F94DBB311C}">
      <dgm:prSet/>
      <dgm:spPr/>
      <dgm:t>
        <a:bodyPr/>
        <a:lstStyle/>
        <a:p>
          <a:endParaRPr lang="en-US"/>
        </a:p>
      </dgm:t>
    </dgm:pt>
    <dgm:pt modelId="{81717FDF-A3DE-4E20-A5CE-83C02819EF1D}" type="sibTrans" cxnId="{030CD312-9619-415D-8A82-60F94DBB311C}">
      <dgm:prSet/>
      <dgm:spPr/>
      <dgm:t>
        <a:bodyPr/>
        <a:lstStyle/>
        <a:p>
          <a:endParaRPr lang="en-US"/>
        </a:p>
      </dgm:t>
    </dgm:pt>
    <dgm:pt modelId="{5B1A43EE-18C9-45EE-9630-AFAADC9AF27C}">
      <dgm:prSet phldrT="[Text]"/>
      <dgm:spPr/>
      <dgm:t>
        <a:bodyPr/>
        <a:lstStyle/>
        <a:p>
          <a:r>
            <a:rPr lang="en-US" dirty="0"/>
            <a:t>Appeals Council</a:t>
          </a:r>
        </a:p>
      </dgm:t>
    </dgm:pt>
    <dgm:pt modelId="{0923125C-0AD6-457F-9C70-7334B04AF41A}" type="parTrans" cxnId="{BF7F31AC-9F15-42AF-90E0-38043C042CFB}">
      <dgm:prSet/>
      <dgm:spPr/>
      <dgm:t>
        <a:bodyPr/>
        <a:lstStyle/>
        <a:p>
          <a:endParaRPr lang="en-US"/>
        </a:p>
      </dgm:t>
    </dgm:pt>
    <dgm:pt modelId="{4020E94F-6947-4F8D-BFAC-7FD03E5D5B19}" type="sibTrans" cxnId="{BF7F31AC-9F15-42AF-90E0-38043C042CFB}">
      <dgm:prSet/>
      <dgm:spPr/>
      <dgm:t>
        <a:bodyPr/>
        <a:lstStyle/>
        <a:p>
          <a:endParaRPr lang="en-US"/>
        </a:p>
      </dgm:t>
    </dgm:pt>
    <dgm:pt modelId="{6000FF3E-8046-43EF-8D20-C5CF5F06DBB6}">
      <dgm:prSet phldrT="[Text]"/>
      <dgm:spPr/>
      <dgm:t>
        <a:bodyPr/>
        <a:lstStyle/>
        <a:p>
          <a:r>
            <a:rPr lang="en-US" dirty="0"/>
            <a:t>Federal Court</a:t>
          </a:r>
        </a:p>
      </dgm:t>
    </dgm:pt>
    <dgm:pt modelId="{A770033A-4723-4EFB-934A-CCCFDC5C6697}" type="parTrans" cxnId="{D07F8A06-E149-4C2C-ACF3-623341DADB5D}">
      <dgm:prSet/>
      <dgm:spPr/>
      <dgm:t>
        <a:bodyPr/>
        <a:lstStyle/>
        <a:p>
          <a:endParaRPr lang="en-US"/>
        </a:p>
      </dgm:t>
    </dgm:pt>
    <dgm:pt modelId="{94677FB0-CBBE-4C29-96C4-27B0500627AB}" type="sibTrans" cxnId="{D07F8A06-E149-4C2C-ACF3-623341DADB5D}">
      <dgm:prSet/>
      <dgm:spPr/>
      <dgm:t>
        <a:bodyPr/>
        <a:lstStyle/>
        <a:p>
          <a:endParaRPr lang="en-US"/>
        </a:p>
      </dgm:t>
    </dgm:pt>
    <dgm:pt modelId="{089425FE-8468-4F4D-91E9-7759296CAF5C}" type="pres">
      <dgm:prSet presAssocID="{413BC617-5B7E-414D-9078-00D35F8FD1F3}" presName="Name0" presStyleCnt="0">
        <dgm:presLayoutVars>
          <dgm:dir/>
          <dgm:animLvl val="lvl"/>
          <dgm:resizeHandles val="exact"/>
        </dgm:presLayoutVars>
      </dgm:prSet>
      <dgm:spPr/>
    </dgm:pt>
    <dgm:pt modelId="{8A11D4A9-B9F4-49F2-9D6F-FD0F3CD80085}" type="pres">
      <dgm:prSet presAssocID="{D3D05E6E-9114-4AB4-800B-07DB22CCFB03}" presName="parTxOnly" presStyleLbl="node1" presStyleIdx="0" presStyleCnt="5">
        <dgm:presLayoutVars>
          <dgm:chMax val="0"/>
          <dgm:chPref val="0"/>
          <dgm:bulletEnabled val="1"/>
        </dgm:presLayoutVars>
      </dgm:prSet>
      <dgm:spPr/>
    </dgm:pt>
    <dgm:pt modelId="{8EA8C6AE-6CCC-44AD-A83F-91D535AC87D1}" type="pres">
      <dgm:prSet presAssocID="{F3BE3396-2076-4C88-8221-53C7709E520F}" presName="parTxOnlySpace" presStyleCnt="0"/>
      <dgm:spPr/>
    </dgm:pt>
    <dgm:pt modelId="{E1AEC786-367C-4C08-9A3A-A1FBB29B81E6}" type="pres">
      <dgm:prSet presAssocID="{69795B11-C67C-4A43-B82A-253B385B8DDB}" presName="parTxOnly" presStyleLbl="node1" presStyleIdx="1" presStyleCnt="5">
        <dgm:presLayoutVars>
          <dgm:chMax val="0"/>
          <dgm:chPref val="0"/>
          <dgm:bulletEnabled val="1"/>
        </dgm:presLayoutVars>
      </dgm:prSet>
      <dgm:spPr/>
    </dgm:pt>
    <dgm:pt modelId="{F0FB587F-C40F-4225-BC15-65D632642EEB}" type="pres">
      <dgm:prSet presAssocID="{44BBB2E2-D39F-40A3-97E8-26CEAD7379A8}" presName="parTxOnlySpace" presStyleCnt="0"/>
      <dgm:spPr/>
    </dgm:pt>
    <dgm:pt modelId="{11B4A829-08D1-4201-96F3-3923B7AA1E65}" type="pres">
      <dgm:prSet presAssocID="{C8CA9F1F-FBE1-417D-91E1-C53CBD8B1B19}" presName="parTxOnly" presStyleLbl="node1" presStyleIdx="2" presStyleCnt="5">
        <dgm:presLayoutVars>
          <dgm:chMax val="0"/>
          <dgm:chPref val="0"/>
          <dgm:bulletEnabled val="1"/>
        </dgm:presLayoutVars>
      </dgm:prSet>
      <dgm:spPr/>
    </dgm:pt>
    <dgm:pt modelId="{E168D1F5-987C-48BD-A7CF-7CD533BDBBE9}" type="pres">
      <dgm:prSet presAssocID="{81717FDF-A3DE-4E20-A5CE-83C02819EF1D}" presName="parTxOnlySpace" presStyleCnt="0"/>
      <dgm:spPr/>
    </dgm:pt>
    <dgm:pt modelId="{0A673476-0102-4489-AE51-642B9FB19DD3}" type="pres">
      <dgm:prSet presAssocID="{5B1A43EE-18C9-45EE-9630-AFAADC9AF27C}" presName="parTxOnly" presStyleLbl="node1" presStyleIdx="3" presStyleCnt="5">
        <dgm:presLayoutVars>
          <dgm:chMax val="0"/>
          <dgm:chPref val="0"/>
          <dgm:bulletEnabled val="1"/>
        </dgm:presLayoutVars>
      </dgm:prSet>
      <dgm:spPr/>
    </dgm:pt>
    <dgm:pt modelId="{7ED2A155-23A1-474C-A36A-FC242ED22BD9}" type="pres">
      <dgm:prSet presAssocID="{4020E94F-6947-4F8D-BFAC-7FD03E5D5B19}" presName="parTxOnlySpace" presStyleCnt="0"/>
      <dgm:spPr/>
    </dgm:pt>
    <dgm:pt modelId="{3AB5C286-E625-44C3-AE67-7AC130CE1C3B}" type="pres">
      <dgm:prSet presAssocID="{6000FF3E-8046-43EF-8D20-C5CF5F06DBB6}" presName="parTxOnly" presStyleLbl="node1" presStyleIdx="4" presStyleCnt="5">
        <dgm:presLayoutVars>
          <dgm:chMax val="0"/>
          <dgm:chPref val="0"/>
          <dgm:bulletEnabled val="1"/>
        </dgm:presLayoutVars>
      </dgm:prSet>
      <dgm:spPr/>
    </dgm:pt>
  </dgm:ptLst>
  <dgm:cxnLst>
    <dgm:cxn modelId="{D07F8A06-E149-4C2C-ACF3-623341DADB5D}" srcId="{413BC617-5B7E-414D-9078-00D35F8FD1F3}" destId="{6000FF3E-8046-43EF-8D20-C5CF5F06DBB6}" srcOrd="4" destOrd="0" parTransId="{A770033A-4723-4EFB-934A-CCCFDC5C6697}" sibTransId="{94677FB0-CBBE-4C29-96C4-27B0500627AB}"/>
    <dgm:cxn modelId="{1A93A306-3870-435F-9EB7-95F9EE02DBD2}" type="presOf" srcId="{6000FF3E-8046-43EF-8D20-C5CF5F06DBB6}" destId="{3AB5C286-E625-44C3-AE67-7AC130CE1C3B}" srcOrd="0" destOrd="0" presId="urn:microsoft.com/office/officeart/2005/8/layout/chevron1"/>
    <dgm:cxn modelId="{030CD312-9619-415D-8A82-60F94DBB311C}" srcId="{413BC617-5B7E-414D-9078-00D35F8FD1F3}" destId="{C8CA9F1F-FBE1-417D-91E1-C53CBD8B1B19}" srcOrd="2" destOrd="0" parTransId="{EBD8D4AB-7821-4CDB-B527-AA7D0C49E2E8}" sibTransId="{81717FDF-A3DE-4E20-A5CE-83C02819EF1D}"/>
    <dgm:cxn modelId="{4F079C21-89E1-47A5-A70F-EE1A40A9D810}" type="presOf" srcId="{413BC617-5B7E-414D-9078-00D35F8FD1F3}" destId="{089425FE-8468-4F4D-91E9-7759296CAF5C}" srcOrd="0" destOrd="0" presId="urn:microsoft.com/office/officeart/2005/8/layout/chevron1"/>
    <dgm:cxn modelId="{A9C91E25-5D58-49BF-A79A-D9401C0072DB}" srcId="{413BC617-5B7E-414D-9078-00D35F8FD1F3}" destId="{D3D05E6E-9114-4AB4-800B-07DB22CCFB03}" srcOrd="0" destOrd="0" parTransId="{79171BFB-4639-430C-B029-5E5DA09F5B08}" sibTransId="{F3BE3396-2076-4C88-8221-53C7709E520F}"/>
    <dgm:cxn modelId="{39EF1F50-F2CE-4B94-9A3E-B0A6C996BC2F}" srcId="{413BC617-5B7E-414D-9078-00D35F8FD1F3}" destId="{69795B11-C67C-4A43-B82A-253B385B8DDB}" srcOrd="1" destOrd="0" parTransId="{DC312529-EA17-4E2D-B863-42B03A664290}" sibTransId="{44BBB2E2-D39F-40A3-97E8-26CEAD7379A8}"/>
    <dgm:cxn modelId="{0FA92191-39E3-413E-B9B9-7E9F99DADE68}" type="presOf" srcId="{D3D05E6E-9114-4AB4-800B-07DB22CCFB03}" destId="{8A11D4A9-B9F4-49F2-9D6F-FD0F3CD80085}" srcOrd="0" destOrd="0" presId="urn:microsoft.com/office/officeart/2005/8/layout/chevron1"/>
    <dgm:cxn modelId="{BF7F31AC-9F15-42AF-90E0-38043C042CFB}" srcId="{413BC617-5B7E-414D-9078-00D35F8FD1F3}" destId="{5B1A43EE-18C9-45EE-9630-AFAADC9AF27C}" srcOrd="3" destOrd="0" parTransId="{0923125C-0AD6-457F-9C70-7334B04AF41A}" sibTransId="{4020E94F-6947-4F8D-BFAC-7FD03E5D5B19}"/>
    <dgm:cxn modelId="{49401DC8-7E7B-4A7A-9CE9-67EB25D46861}" type="presOf" srcId="{69795B11-C67C-4A43-B82A-253B385B8DDB}" destId="{E1AEC786-367C-4C08-9A3A-A1FBB29B81E6}" srcOrd="0" destOrd="0" presId="urn:microsoft.com/office/officeart/2005/8/layout/chevron1"/>
    <dgm:cxn modelId="{978BA9D6-B21E-4D88-BE03-66A5853779B0}" type="presOf" srcId="{C8CA9F1F-FBE1-417D-91E1-C53CBD8B1B19}" destId="{11B4A829-08D1-4201-96F3-3923B7AA1E65}" srcOrd="0" destOrd="0" presId="urn:microsoft.com/office/officeart/2005/8/layout/chevron1"/>
    <dgm:cxn modelId="{0287AAD9-81FB-44A3-95E4-327FF21ED2DB}" type="presOf" srcId="{5B1A43EE-18C9-45EE-9630-AFAADC9AF27C}" destId="{0A673476-0102-4489-AE51-642B9FB19DD3}" srcOrd="0" destOrd="0" presId="urn:microsoft.com/office/officeart/2005/8/layout/chevron1"/>
    <dgm:cxn modelId="{94D28409-04AB-4D78-9B2A-CE941D29ECFD}" type="presParOf" srcId="{089425FE-8468-4F4D-91E9-7759296CAF5C}" destId="{8A11D4A9-B9F4-49F2-9D6F-FD0F3CD80085}" srcOrd="0" destOrd="0" presId="urn:microsoft.com/office/officeart/2005/8/layout/chevron1"/>
    <dgm:cxn modelId="{36D2B2A2-11BA-41A8-B7AD-8F5132C2FD90}" type="presParOf" srcId="{089425FE-8468-4F4D-91E9-7759296CAF5C}" destId="{8EA8C6AE-6CCC-44AD-A83F-91D535AC87D1}" srcOrd="1" destOrd="0" presId="urn:microsoft.com/office/officeart/2005/8/layout/chevron1"/>
    <dgm:cxn modelId="{62B1A9FF-7B54-48A1-B0B3-30345B336F29}" type="presParOf" srcId="{089425FE-8468-4F4D-91E9-7759296CAF5C}" destId="{E1AEC786-367C-4C08-9A3A-A1FBB29B81E6}" srcOrd="2" destOrd="0" presId="urn:microsoft.com/office/officeart/2005/8/layout/chevron1"/>
    <dgm:cxn modelId="{698883A4-812C-428B-9829-A7C118A737D6}" type="presParOf" srcId="{089425FE-8468-4F4D-91E9-7759296CAF5C}" destId="{F0FB587F-C40F-4225-BC15-65D632642EEB}" srcOrd="3" destOrd="0" presId="urn:microsoft.com/office/officeart/2005/8/layout/chevron1"/>
    <dgm:cxn modelId="{6170F8FC-94C3-498C-B466-036D8B13F412}" type="presParOf" srcId="{089425FE-8468-4F4D-91E9-7759296CAF5C}" destId="{11B4A829-08D1-4201-96F3-3923B7AA1E65}" srcOrd="4" destOrd="0" presId="urn:microsoft.com/office/officeart/2005/8/layout/chevron1"/>
    <dgm:cxn modelId="{F21CC5BC-F844-48B8-A196-2730A8016841}" type="presParOf" srcId="{089425FE-8468-4F4D-91E9-7759296CAF5C}" destId="{E168D1F5-987C-48BD-A7CF-7CD533BDBBE9}" srcOrd="5" destOrd="0" presId="urn:microsoft.com/office/officeart/2005/8/layout/chevron1"/>
    <dgm:cxn modelId="{74E5BFD4-C752-4FB5-AE48-FC6A1B7CFBAD}" type="presParOf" srcId="{089425FE-8468-4F4D-91E9-7759296CAF5C}" destId="{0A673476-0102-4489-AE51-642B9FB19DD3}" srcOrd="6" destOrd="0" presId="urn:microsoft.com/office/officeart/2005/8/layout/chevron1"/>
    <dgm:cxn modelId="{D01928E7-4D0C-497B-B7BB-47C6797D05D2}" type="presParOf" srcId="{089425FE-8468-4F4D-91E9-7759296CAF5C}" destId="{7ED2A155-23A1-474C-A36A-FC242ED22BD9}" srcOrd="7" destOrd="0" presId="urn:microsoft.com/office/officeart/2005/8/layout/chevron1"/>
    <dgm:cxn modelId="{63FB986B-B02F-4830-AD61-ED987E12538A}" type="presParOf" srcId="{089425FE-8468-4F4D-91E9-7759296CAF5C}" destId="{3AB5C286-E625-44C3-AE67-7AC130CE1C3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829AB-9760-4420-9171-7D92F56742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DBC26DE-E781-4C57-A125-668C8128B00C}">
      <dgm:prSet phldrT="[Text]"/>
      <dgm:spPr/>
      <dgm:t>
        <a:bodyPr/>
        <a:lstStyle/>
        <a:p>
          <a:r>
            <a:rPr lang="en-US" dirty="0"/>
            <a:t>Work History Report</a:t>
          </a:r>
        </a:p>
      </dgm:t>
    </dgm:pt>
    <dgm:pt modelId="{489505B6-5C4B-42F6-BD7B-C63B2669ACF0}" type="parTrans" cxnId="{29CC7DB6-7992-4DE1-BC0C-19D84BBEBFCA}">
      <dgm:prSet/>
      <dgm:spPr/>
      <dgm:t>
        <a:bodyPr/>
        <a:lstStyle/>
        <a:p>
          <a:endParaRPr lang="en-US"/>
        </a:p>
      </dgm:t>
    </dgm:pt>
    <dgm:pt modelId="{0DE3EA55-A02D-4227-83D9-AEAE7602AB67}" type="sibTrans" cxnId="{29CC7DB6-7992-4DE1-BC0C-19D84BBEBFCA}">
      <dgm:prSet/>
      <dgm:spPr/>
      <dgm:t>
        <a:bodyPr/>
        <a:lstStyle/>
        <a:p>
          <a:endParaRPr lang="en-US"/>
        </a:p>
      </dgm:t>
    </dgm:pt>
    <dgm:pt modelId="{7A560A03-9A3C-4474-A316-3069DF621C08}">
      <dgm:prSet phldrT="[Text]"/>
      <dgm:spPr/>
      <dgm:t>
        <a:bodyPr/>
        <a:lstStyle/>
        <a:p>
          <a:r>
            <a:rPr lang="en-US" dirty="0"/>
            <a:t>Function Report</a:t>
          </a:r>
        </a:p>
      </dgm:t>
    </dgm:pt>
    <dgm:pt modelId="{43C79A7A-780A-4413-8037-9A3F9A11A64C}" type="parTrans" cxnId="{BE753C15-FABF-4C83-A744-221231D5E215}">
      <dgm:prSet/>
      <dgm:spPr/>
      <dgm:t>
        <a:bodyPr/>
        <a:lstStyle/>
        <a:p>
          <a:endParaRPr lang="en-US"/>
        </a:p>
      </dgm:t>
    </dgm:pt>
    <dgm:pt modelId="{775BFE43-76FB-4202-889C-BC411012E391}" type="sibTrans" cxnId="{BE753C15-FABF-4C83-A744-221231D5E215}">
      <dgm:prSet/>
      <dgm:spPr/>
      <dgm:t>
        <a:bodyPr/>
        <a:lstStyle/>
        <a:p>
          <a:endParaRPr lang="en-US"/>
        </a:p>
      </dgm:t>
    </dgm:pt>
    <dgm:pt modelId="{63042A2B-A6BA-49E3-8FD4-FB8A62510E9A}">
      <dgm:prSet phldrT="[Text]"/>
      <dgm:spPr/>
      <dgm:t>
        <a:bodyPr/>
        <a:lstStyle/>
        <a:p>
          <a:r>
            <a:rPr lang="en-US" dirty="0"/>
            <a:t>827</a:t>
          </a:r>
        </a:p>
      </dgm:t>
    </dgm:pt>
    <dgm:pt modelId="{CD38ACF5-57C4-42C2-9750-BFE62B81527C}" type="parTrans" cxnId="{2BFC31C9-F7AE-45AF-897E-042DB0CC9703}">
      <dgm:prSet/>
      <dgm:spPr/>
      <dgm:t>
        <a:bodyPr/>
        <a:lstStyle/>
        <a:p>
          <a:endParaRPr lang="en-US"/>
        </a:p>
      </dgm:t>
    </dgm:pt>
    <dgm:pt modelId="{2A71C52D-1D8C-4873-9973-10EE54117603}" type="sibTrans" cxnId="{2BFC31C9-F7AE-45AF-897E-042DB0CC9703}">
      <dgm:prSet/>
      <dgm:spPr/>
      <dgm:t>
        <a:bodyPr/>
        <a:lstStyle/>
        <a:p>
          <a:endParaRPr lang="en-US"/>
        </a:p>
      </dgm:t>
    </dgm:pt>
    <dgm:pt modelId="{687394EE-ADFB-4A6F-B589-D792507B0EEB}">
      <dgm:prSet phldrT="[Text]"/>
      <dgm:spPr/>
      <dgm:t>
        <a:bodyPr/>
        <a:lstStyle/>
        <a:p>
          <a:r>
            <a:rPr lang="en-US" dirty="0"/>
            <a:t>Disability Report</a:t>
          </a:r>
        </a:p>
      </dgm:t>
    </dgm:pt>
    <dgm:pt modelId="{E9EC236A-B89F-4640-821B-71199B5DA199}" type="parTrans" cxnId="{BABE11E2-473A-4D2B-AD46-CA709D36E68B}">
      <dgm:prSet/>
      <dgm:spPr/>
      <dgm:t>
        <a:bodyPr/>
        <a:lstStyle/>
        <a:p>
          <a:endParaRPr lang="en-US"/>
        </a:p>
      </dgm:t>
    </dgm:pt>
    <dgm:pt modelId="{E5E7BAA3-8E0C-46DF-AC93-8AFD9F981F95}" type="sibTrans" cxnId="{BABE11E2-473A-4D2B-AD46-CA709D36E68B}">
      <dgm:prSet/>
      <dgm:spPr/>
      <dgm:t>
        <a:bodyPr/>
        <a:lstStyle/>
        <a:p>
          <a:endParaRPr lang="en-US"/>
        </a:p>
      </dgm:t>
    </dgm:pt>
    <dgm:pt modelId="{FF07B411-58C6-440D-981F-A7A97BE1BACE}">
      <dgm:prSet phldrT="[Text]"/>
      <dgm:spPr/>
      <dgm:t>
        <a:bodyPr/>
        <a:lstStyle/>
        <a:p>
          <a:r>
            <a:rPr lang="en-US" dirty="0"/>
            <a:t>Third Party Function Report</a:t>
          </a:r>
        </a:p>
      </dgm:t>
    </dgm:pt>
    <dgm:pt modelId="{50748944-52DC-4B3B-8438-CA9DA26EE867}" type="parTrans" cxnId="{10828C94-6A7E-4F74-8EA9-68DD7C707E1C}">
      <dgm:prSet/>
      <dgm:spPr/>
      <dgm:t>
        <a:bodyPr/>
        <a:lstStyle/>
        <a:p>
          <a:endParaRPr lang="en-US"/>
        </a:p>
      </dgm:t>
    </dgm:pt>
    <dgm:pt modelId="{1C19A34D-397A-4A57-99DD-E0D27CF10C9B}" type="sibTrans" cxnId="{10828C94-6A7E-4F74-8EA9-68DD7C707E1C}">
      <dgm:prSet/>
      <dgm:spPr/>
      <dgm:t>
        <a:bodyPr/>
        <a:lstStyle/>
        <a:p>
          <a:endParaRPr lang="en-US"/>
        </a:p>
      </dgm:t>
    </dgm:pt>
    <dgm:pt modelId="{3C6C4D24-5BF4-4B23-8AC7-042F83A91FAA}" type="pres">
      <dgm:prSet presAssocID="{E8A829AB-9760-4420-9171-7D92F56742A4}" presName="linear" presStyleCnt="0">
        <dgm:presLayoutVars>
          <dgm:dir/>
          <dgm:resizeHandles val="exact"/>
        </dgm:presLayoutVars>
      </dgm:prSet>
      <dgm:spPr/>
    </dgm:pt>
    <dgm:pt modelId="{88D693BE-E296-4001-AE19-DEDAF81D7212}" type="pres">
      <dgm:prSet presAssocID="{3DBC26DE-E781-4C57-A125-668C8128B00C}" presName="comp" presStyleCnt="0"/>
      <dgm:spPr/>
    </dgm:pt>
    <dgm:pt modelId="{D5DEF921-BCEE-4DEF-889C-E0CBA0BBB1B1}" type="pres">
      <dgm:prSet presAssocID="{3DBC26DE-E781-4C57-A125-668C8128B00C}" presName="box" presStyleLbl="node1" presStyleIdx="0" presStyleCnt="5" custLinFactNeighborX="-242" custLinFactNeighborY="3219"/>
      <dgm:spPr/>
    </dgm:pt>
    <dgm:pt modelId="{617B955F-12AC-4E79-9DA5-D23B730952F7}" type="pres">
      <dgm:prSet presAssocID="{3DBC26DE-E781-4C57-A125-668C8128B00C}" presName="img" presStyleLbl="fgImgPlace1" presStyleIdx="0" presStyleCnt="5"/>
      <dgm:spPr>
        <a:blipFill rotWithShape="1">
          <a:blip xmlns:r="http://schemas.openxmlformats.org/officeDocument/2006/relationships" r:embed="rId1"/>
          <a:srcRect/>
          <a:stretch>
            <a:fillRect l="-10000" r="-10000"/>
          </a:stretch>
        </a:blipFill>
      </dgm:spPr>
    </dgm:pt>
    <dgm:pt modelId="{6FC32BB0-6D83-42A8-BE36-9FCFD0E6F6B2}" type="pres">
      <dgm:prSet presAssocID="{3DBC26DE-E781-4C57-A125-668C8128B00C}" presName="text" presStyleLbl="node1" presStyleIdx="0" presStyleCnt="5">
        <dgm:presLayoutVars>
          <dgm:bulletEnabled val="1"/>
        </dgm:presLayoutVars>
      </dgm:prSet>
      <dgm:spPr/>
    </dgm:pt>
    <dgm:pt modelId="{7696B6B1-37C3-403A-99F7-9603CE88B4A6}" type="pres">
      <dgm:prSet presAssocID="{0DE3EA55-A02D-4227-83D9-AEAE7602AB67}" presName="spacer" presStyleCnt="0"/>
      <dgm:spPr/>
    </dgm:pt>
    <dgm:pt modelId="{649F4CD8-4AF8-4D0C-86FF-D149587824A8}" type="pres">
      <dgm:prSet presAssocID="{7A560A03-9A3C-4474-A316-3069DF621C08}" presName="comp" presStyleCnt="0"/>
      <dgm:spPr/>
    </dgm:pt>
    <dgm:pt modelId="{1033E2E6-56C0-41DB-BF48-FC6C833FB9CA}" type="pres">
      <dgm:prSet presAssocID="{7A560A03-9A3C-4474-A316-3069DF621C08}" presName="box" presStyleLbl="node1" presStyleIdx="1" presStyleCnt="5"/>
      <dgm:spPr/>
    </dgm:pt>
    <dgm:pt modelId="{75A7A3E4-AAD9-4C1A-AB94-DD8B42927FF9}" type="pres">
      <dgm:prSet presAssocID="{7A560A03-9A3C-4474-A316-3069DF621C08}" presName="img" presStyleLbl="fgImgPlace1" presStyleIdx="1" presStyleCnt="5"/>
      <dgm:spPr>
        <a:blipFill rotWithShape="1">
          <a:blip xmlns:r="http://schemas.openxmlformats.org/officeDocument/2006/relationships" r:embed="rId2"/>
          <a:srcRect/>
          <a:stretch>
            <a:fillRect l="-41000" r="-41000"/>
          </a:stretch>
        </a:blipFill>
      </dgm:spPr>
    </dgm:pt>
    <dgm:pt modelId="{A8F9C4F8-50E7-41AB-80F1-52ADF9810D8A}" type="pres">
      <dgm:prSet presAssocID="{7A560A03-9A3C-4474-A316-3069DF621C08}" presName="text" presStyleLbl="node1" presStyleIdx="1" presStyleCnt="5">
        <dgm:presLayoutVars>
          <dgm:bulletEnabled val="1"/>
        </dgm:presLayoutVars>
      </dgm:prSet>
      <dgm:spPr/>
    </dgm:pt>
    <dgm:pt modelId="{05D4DF9F-E6D6-4DB1-A141-70E0F874F4EF}" type="pres">
      <dgm:prSet presAssocID="{775BFE43-76FB-4202-889C-BC411012E391}" presName="spacer" presStyleCnt="0"/>
      <dgm:spPr/>
    </dgm:pt>
    <dgm:pt modelId="{7D3DA81D-212F-47C4-8330-7B21A0946DD9}" type="pres">
      <dgm:prSet presAssocID="{63042A2B-A6BA-49E3-8FD4-FB8A62510E9A}" presName="comp" presStyleCnt="0"/>
      <dgm:spPr/>
    </dgm:pt>
    <dgm:pt modelId="{CE3B30B3-8719-4D51-B59B-391DFD33AC09}" type="pres">
      <dgm:prSet presAssocID="{63042A2B-A6BA-49E3-8FD4-FB8A62510E9A}" presName="box" presStyleLbl="node1" presStyleIdx="2" presStyleCnt="5"/>
      <dgm:spPr/>
    </dgm:pt>
    <dgm:pt modelId="{DDFF1AE8-1A49-4E1F-8A40-711984692849}" type="pres">
      <dgm:prSet presAssocID="{63042A2B-A6BA-49E3-8FD4-FB8A62510E9A}" presName="img" presStyleLbl="fgImgPlace1" presStyleIdx="2" presStyleCnt="5"/>
      <dgm:spPr>
        <a:blipFill rotWithShape="1">
          <a:blip xmlns:r="http://schemas.openxmlformats.org/officeDocument/2006/relationships" r:embed="rId3"/>
          <a:srcRect/>
          <a:stretch>
            <a:fillRect l="-41000" r="-41000"/>
          </a:stretch>
        </a:blipFill>
      </dgm:spPr>
    </dgm:pt>
    <dgm:pt modelId="{A82E9750-412B-481E-9605-8FA93AB06194}" type="pres">
      <dgm:prSet presAssocID="{63042A2B-A6BA-49E3-8FD4-FB8A62510E9A}" presName="text" presStyleLbl="node1" presStyleIdx="2" presStyleCnt="5">
        <dgm:presLayoutVars>
          <dgm:bulletEnabled val="1"/>
        </dgm:presLayoutVars>
      </dgm:prSet>
      <dgm:spPr/>
    </dgm:pt>
    <dgm:pt modelId="{189F8607-C5F0-4B89-A030-7EB63494443F}" type="pres">
      <dgm:prSet presAssocID="{2A71C52D-1D8C-4873-9973-10EE54117603}" presName="spacer" presStyleCnt="0"/>
      <dgm:spPr/>
    </dgm:pt>
    <dgm:pt modelId="{DBBFDB93-351C-4FC8-9B4B-EE2880123FB9}" type="pres">
      <dgm:prSet presAssocID="{687394EE-ADFB-4A6F-B589-D792507B0EEB}" presName="comp" presStyleCnt="0"/>
      <dgm:spPr/>
    </dgm:pt>
    <dgm:pt modelId="{615A1034-E9BE-4F1F-B27A-C2AC6D504CB1}" type="pres">
      <dgm:prSet presAssocID="{687394EE-ADFB-4A6F-B589-D792507B0EEB}" presName="box" presStyleLbl="node1" presStyleIdx="3" presStyleCnt="5"/>
      <dgm:spPr/>
    </dgm:pt>
    <dgm:pt modelId="{5D0E7A15-1A8E-45F4-8660-EC937FFC18D7}" type="pres">
      <dgm:prSet presAssocID="{687394EE-ADFB-4A6F-B589-D792507B0EEB}" presName="img" presStyleLbl="fgImgPlace1" presStyleIdx="3" presStyleCnt="5"/>
      <dgm:spPr>
        <a:blipFill rotWithShape="1">
          <a:blip xmlns:r="http://schemas.openxmlformats.org/officeDocument/2006/relationships" r:embed="rId4"/>
          <a:srcRect/>
          <a:stretch>
            <a:fillRect l="-2000" r="-2000"/>
          </a:stretch>
        </a:blipFill>
      </dgm:spPr>
    </dgm:pt>
    <dgm:pt modelId="{EEB0C64E-BCD4-4B38-A6AB-853A437A3973}" type="pres">
      <dgm:prSet presAssocID="{687394EE-ADFB-4A6F-B589-D792507B0EEB}" presName="text" presStyleLbl="node1" presStyleIdx="3" presStyleCnt="5">
        <dgm:presLayoutVars>
          <dgm:bulletEnabled val="1"/>
        </dgm:presLayoutVars>
      </dgm:prSet>
      <dgm:spPr/>
    </dgm:pt>
    <dgm:pt modelId="{8057B97B-8EE0-428D-B73F-6A43F254F2E7}" type="pres">
      <dgm:prSet presAssocID="{E5E7BAA3-8E0C-46DF-AC93-8AFD9F981F95}" presName="spacer" presStyleCnt="0"/>
      <dgm:spPr/>
    </dgm:pt>
    <dgm:pt modelId="{2977ADB0-555C-44A4-98E6-1DB12C3DE45B}" type="pres">
      <dgm:prSet presAssocID="{FF07B411-58C6-440D-981F-A7A97BE1BACE}" presName="comp" presStyleCnt="0"/>
      <dgm:spPr/>
    </dgm:pt>
    <dgm:pt modelId="{F69493B6-80A7-40C9-AF52-6BDA3B54E038}" type="pres">
      <dgm:prSet presAssocID="{FF07B411-58C6-440D-981F-A7A97BE1BACE}" presName="box" presStyleLbl="node1" presStyleIdx="4" presStyleCnt="5"/>
      <dgm:spPr/>
    </dgm:pt>
    <dgm:pt modelId="{0EBA914A-3ACE-49E4-B35B-D762B5CBEF68}" type="pres">
      <dgm:prSet presAssocID="{FF07B411-58C6-440D-981F-A7A97BE1BACE}" presName="img" presStyleLbl="fgImgPlace1" presStyleIdx="4" presStyleCnt="5"/>
      <dgm:spPr>
        <a:blipFill rotWithShape="1">
          <a:blip xmlns:r="http://schemas.openxmlformats.org/officeDocument/2006/relationships" r:embed="rId5"/>
          <a:srcRect/>
          <a:stretch>
            <a:fillRect l="-19000" r="-19000"/>
          </a:stretch>
        </a:blipFill>
      </dgm:spPr>
    </dgm:pt>
    <dgm:pt modelId="{01DDB394-C6E5-4BDE-B8CE-F76F8688ACAE}" type="pres">
      <dgm:prSet presAssocID="{FF07B411-58C6-440D-981F-A7A97BE1BACE}" presName="text" presStyleLbl="node1" presStyleIdx="4" presStyleCnt="5">
        <dgm:presLayoutVars>
          <dgm:bulletEnabled val="1"/>
        </dgm:presLayoutVars>
      </dgm:prSet>
      <dgm:spPr/>
    </dgm:pt>
  </dgm:ptLst>
  <dgm:cxnLst>
    <dgm:cxn modelId="{B633D400-7F2F-4B4B-AA40-2A416E74F0D0}" type="presOf" srcId="{E8A829AB-9760-4420-9171-7D92F56742A4}" destId="{3C6C4D24-5BF4-4B23-8AC7-042F83A91FAA}" srcOrd="0" destOrd="0" presId="urn:microsoft.com/office/officeart/2005/8/layout/vList4"/>
    <dgm:cxn modelId="{96D02504-633C-4D82-B1E8-F34157D49BF1}" type="presOf" srcId="{63042A2B-A6BA-49E3-8FD4-FB8A62510E9A}" destId="{CE3B30B3-8719-4D51-B59B-391DFD33AC09}" srcOrd="0" destOrd="0" presId="urn:microsoft.com/office/officeart/2005/8/layout/vList4"/>
    <dgm:cxn modelId="{3F604206-FC93-4DC7-889F-CEFC4309E0B6}" type="presOf" srcId="{3DBC26DE-E781-4C57-A125-668C8128B00C}" destId="{D5DEF921-BCEE-4DEF-889C-E0CBA0BBB1B1}" srcOrd="0" destOrd="0" presId="urn:microsoft.com/office/officeart/2005/8/layout/vList4"/>
    <dgm:cxn modelId="{BE753C15-FABF-4C83-A744-221231D5E215}" srcId="{E8A829AB-9760-4420-9171-7D92F56742A4}" destId="{7A560A03-9A3C-4474-A316-3069DF621C08}" srcOrd="1" destOrd="0" parTransId="{43C79A7A-780A-4413-8037-9A3F9A11A64C}" sibTransId="{775BFE43-76FB-4202-889C-BC411012E391}"/>
    <dgm:cxn modelId="{D0AE851A-D219-42A1-A396-1CAAC357C56E}" type="presOf" srcId="{FF07B411-58C6-440D-981F-A7A97BE1BACE}" destId="{F69493B6-80A7-40C9-AF52-6BDA3B54E038}" srcOrd="0" destOrd="0" presId="urn:microsoft.com/office/officeart/2005/8/layout/vList4"/>
    <dgm:cxn modelId="{DBD2863D-DC14-464A-973B-85D33CA4821C}" type="presOf" srcId="{63042A2B-A6BA-49E3-8FD4-FB8A62510E9A}" destId="{A82E9750-412B-481E-9605-8FA93AB06194}" srcOrd="1" destOrd="0" presId="urn:microsoft.com/office/officeart/2005/8/layout/vList4"/>
    <dgm:cxn modelId="{71107741-755E-459C-864D-7C1A8A25A1B9}" type="presOf" srcId="{3DBC26DE-E781-4C57-A125-668C8128B00C}" destId="{6FC32BB0-6D83-42A8-BE36-9FCFD0E6F6B2}" srcOrd="1" destOrd="0" presId="urn:microsoft.com/office/officeart/2005/8/layout/vList4"/>
    <dgm:cxn modelId="{ADBCBE8E-32BA-45DC-835A-FB32210D49A0}" type="presOf" srcId="{687394EE-ADFB-4A6F-B589-D792507B0EEB}" destId="{615A1034-E9BE-4F1F-B27A-C2AC6D504CB1}" srcOrd="0" destOrd="0" presId="urn:microsoft.com/office/officeart/2005/8/layout/vList4"/>
    <dgm:cxn modelId="{10828C94-6A7E-4F74-8EA9-68DD7C707E1C}" srcId="{E8A829AB-9760-4420-9171-7D92F56742A4}" destId="{FF07B411-58C6-440D-981F-A7A97BE1BACE}" srcOrd="4" destOrd="0" parTransId="{50748944-52DC-4B3B-8438-CA9DA26EE867}" sibTransId="{1C19A34D-397A-4A57-99DD-E0D27CF10C9B}"/>
    <dgm:cxn modelId="{BE3D2AA1-C28E-4D30-B91B-FB10E0D9E25C}" type="presOf" srcId="{7A560A03-9A3C-4474-A316-3069DF621C08}" destId="{1033E2E6-56C0-41DB-BF48-FC6C833FB9CA}" srcOrd="0" destOrd="0" presId="urn:microsoft.com/office/officeart/2005/8/layout/vList4"/>
    <dgm:cxn modelId="{E292A3A6-B353-495D-A8D7-CC9840F99CF8}" type="presOf" srcId="{FF07B411-58C6-440D-981F-A7A97BE1BACE}" destId="{01DDB394-C6E5-4BDE-B8CE-F76F8688ACAE}" srcOrd="1" destOrd="0" presId="urn:microsoft.com/office/officeart/2005/8/layout/vList4"/>
    <dgm:cxn modelId="{2E5404B5-5B7A-4241-8DB9-EB987EDCABE6}" type="presOf" srcId="{7A560A03-9A3C-4474-A316-3069DF621C08}" destId="{A8F9C4F8-50E7-41AB-80F1-52ADF9810D8A}" srcOrd="1" destOrd="0" presId="urn:microsoft.com/office/officeart/2005/8/layout/vList4"/>
    <dgm:cxn modelId="{777E9CB5-4793-4F43-ACDE-5DE2719D6FB6}" type="presOf" srcId="{687394EE-ADFB-4A6F-B589-D792507B0EEB}" destId="{EEB0C64E-BCD4-4B38-A6AB-853A437A3973}" srcOrd="1" destOrd="0" presId="urn:microsoft.com/office/officeart/2005/8/layout/vList4"/>
    <dgm:cxn modelId="{29CC7DB6-7992-4DE1-BC0C-19D84BBEBFCA}" srcId="{E8A829AB-9760-4420-9171-7D92F56742A4}" destId="{3DBC26DE-E781-4C57-A125-668C8128B00C}" srcOrd="0" destOrd="0" parTransId="{489505B6-5C4B-42F6-BD7B-C63B2669ACF0}" sibTransId="{0DE3EA55-A02D-4227-83D9-AEAE7602AB67}"/>
    <dgm:cxn modelId="{2BFC31C9-F7AE-45AF-897E-042DB0CC9703}" srcId="{E8A829AB-9760-4420-9171-7D92F56742A4}" destId="{63042A2B-A6BA-49E3-8FD4-FB8A62510E9A}" srcOrd="2" destOrd="0" parTransId="{CD38ACF5-57C4-42C2-9750-BFE62B81527C}" sibTransId="{2A71C52D-1D8C-4873-9973-10EE54117603}"/>
    <dgm:cxn modelId="{BABE11E2-473A-4D2B-AD46-CA709D36E68B}" srcId="{E8A829AB-9760-4420-9171-7D92F56742A4}" destId="{687394EE-ADFB-4A6F-B589-D792507B0EEB}" srcOrd="3" destOrd="0" parTransId="{E9EC236A-B89F-4640-821B-71199B5DA199}" sibTransId="{E5E7BAA3-8E0C-46DF-AC93-8AFD9F981F95}"/>
    <dgm:cxn modelId="{73B3E724-E516-4478-B3B8-529DF9ABDF31}" type="presParOf" srcId="{3C6C4D24-5BF4-4B23-8AC7-042F83A91FAA}" destId="{88D693BE-E296-4001-AE19-DEDAF81D7212}" srcOrd="0" destOrd="0" presId="urn:microsoft.com/office/officeart/2005/8/layout/vList4"/>
    <dgm:cxn modelId="{76F25CAE-E3E3-4FDD-A08D-8A2C3CB87BD2}" type="presParOf" srcId="{88D693BE-E296-4001-AE19-DEDAF81D7212}" destId="{D5DEF921-BCEE-4DEF-889C-E0CBA0BBB1B1}" srcOrd="0" destOrd="0" presId="urn:microsoft.com/office/officeart/2005/8/layout/vList4"/>
    <dgm:cxn modelId="{32F9F9C5-92B0-4CE2-9ED2-8ACFF7A656CC}" type="presParOf" srcId="{88D693BE-E296-4001-AE19-DEDAF81D7212}" destId="{617B955F-12AC-4E79-9DA5-D23B730952F7}" srcOrd="1" destOrd="0" presId="urn:microsoft.com/office/officeart/2005/8/layout/vList4"/>
    <dgm:cxn modelId="{9C5FFDE9-0057-4D75-AC0B-BDB9DB2AF813}" type="presParOf" srcId="{88D693BE-E296-4001-AE19-DEDAF81D7212}" destId="{6FC32BB0-6D83-42A8-BE36-9FCFD0E6F6B2}" srcOrd="2" destOrd="0" presId="urn:microsoft.com/office/officeart/2005/8/layout/vList4"/>
    <dgm:cxn modelId="{EFBE1FFE-C606-4011-BC6C-7D38C33EA780}" type="presParOf" srcId="{3C6C4D24-5BF4-4B23-8AC7-042F83A91FAA}" destId="{7696B6B1-37C3-403A-99F7-9603CE88B4A6}" srcOrd="1" destOrd="0" presId="urn:microsoft.com/office/officeart/2005/8/layout/vList4"/>
    <dgm:cxn modelId="{7FBCB1DE-29C3-45B4-97DE-B2D8714CD34E}" type="presParOf" srcId="{3C6C4D24-5BF4-4B23-8AC7-042F83A91FAA}" destId="{649F4CD8-4AF8-4D0C-86FF-D149587824A8}" srcOrd="2" destOrd="0" presId="urn:microsoft.com/office/officeart/2005/8/layout/vList4"/>
    <dgm:cxn modelId="{B6B709D7-AC60-4580-AB26-BE421EF6BD9E}" type="presParOf" srcId="{649F4CD8-4AF8-4D0C-86FF-D149587824A8}" destId="{1033E2E6-56C0-41DB-BF48-FC6C833FB9CA}" srcOrd="0" destOrd="0" presId="urn:microsoft.com/office/officeart/2005/8/layout/vList4"/>
    <dgm:cxn modelId="{96C94A87-588E-4B28-AAA4-47237456DBCC}" type="presParOf" srcId="{649F4CD8-4AF8-4D0C-86FF-D149587824A8}" destId="{75A7A3E4-AAD9-4C1A-AB94-DD8B42927FF9}" srcOrd="1" destOrd="0" presId="urn:microsoft.com/office/officeart/2005/8/layout/vList4"/>
    <dgm:cxn modelId="{8ABCB572-0B39-4AFA-B33F-9359AC773CDD}" type="presParOf" srcId="{649F4CD8-4AF8-4D0C-86FF-D149587824A8}" destId="{A8F9C4F8-50E7-41AB-80F1-52ADF9810D8A}" srcOrd="2" destOrd="0" presId="urn:microsoft.com/office/officeart/2005/8/layout/vList4"/>
    <dgm:cxn modelId="{D3469F51-F792-430B-9628-9F6A9BED537B}" type="presParOf" srcId="{3C6C4D24-5BF4-4B23-8AC7-042F83A91FAA}" destId="{05D4DF9F-E6D6-4DB1-A141-70E0F874F4EF}" srcOrd="3" destOrd="0" presId="urn:microsoft.com/office/officeart/2005/8/layout/vList4"/>
    <dgm:cxn modelId="{E1CC210C-E2BC-4ECD-88E8-BDA95196D69C}" type="presParOf" srcId="{3C6C4D24-5BF4-4B23-8AC7-042F83A91FAA}" destId="{7D3DA81D-212F-47C4-8330-7B21A0946DD9}" srcOrd="4" destOrd="0" presId="urn:microsoft.com/office/officeart/2005/8/layout/vList4"/>
    <dgm:cxn modelId="{5885E015-8F44-4A6D-86CA-5DD5422EF792}" type="presParOf" srcId="{7D3DA81D-212F-47C4-8330-7B21A0946DD9}" destId="{CE3B30B3-8719-4D51-B59B-391DFD33AC09}" srcOrd="0" destOrd="0" presId="urn:microsoft.com/office/officeart/2005/8/layout/vList4"/>
    <dgm:cxn modelId="{5F37572C-A146-4C62-B903-2D7BA6CA3D5D}" type="presParOf" srcId="{7D3DA81D-212F-47C4-8330-7B21A0946DD9}" destId="{DDFF1AE8-1A49-4E1F-8A40-711984692849}" srcOrd="1" destOrd="0" presId="urn:microsoft.com/office/officeart/2005/8/layout/vList4"/>
    <dgm:cxn modelId="{0D2EA7E1-2FED-4D83-B217-F4922F067473}" type="presParOf" srcId="{7D3DA81D-212F-47C4-8330-7B21A0946DD9}" destId="{A82E9750-412B-481E-9605-8FA93AB06194}" srcOrd="2" destOrd="0" presId="urn:microsoft.com/office/officeart/2005/8/layout/vList4"/>
    <dgm:cxn modelId="{326E7E57-BDC2-490F-B0FD-B853FFB3D1B2}" type="presParOf" srcId="{3C6C4D24-5BF4-4B23-8AC7-042F83A91FAA}" destId="{189F8607-C5F0-4B89-A030-7EB63494443F}" srcOrd="5" destOrd="0" presId="urn:microsoft.com/office/officeart/2005/8/layout/vList4"/>
    <dgm:cxn modelId="{2DF1FC80-22D0-4BE0-8F52-5166D7E4492B}" type="presParOf" srcId="{3C6C4D24-5BF4-4B23-8AC7-042F83A91FAA}" destId="{DBBFDB93-351C-4FC8-9B4B-EE2880123FB9}" srcOrd="6" destOrd="0" presId="urn:microsoft.com/office/officeart/2005/8/layout/vList4"/>
    <dgm:cxn modelId="{4075B307-412D-4121-8AB6-863E6BA232CD}" type="presParOf" srcId="{DBBFDB93-351C-4FC8-9B4B-EE2880123FB9}" destId="{615A1034-E9BE-4F1F-B27A-C2AC6D504CB1}" srcOrd="0" destOrd="0" presId="urn:microsoft.com/office/officeart/2005/8/layout/vList4"/>
    <dgm:cxn modelId="{7D69C4A8-8EF1-455B-9DEC-DDAF2CF90C2D}" type="presParOf" srcId="{DBBFDB93-351C-4FC8-9B4B-EE2880123FB9}" destId="{5D0E7A15-1A8E-45F4-8660-EC937FFC18D7}" srcOrd="1" destOrd="0" presId="urn:microsoft.com/office/officeart/2005/8/layout/vList4"/>
    <dgm:cxn modelId="{B3DC48C1-7731-40CA-A0C6-5AD7C8420427}" type="presParOf" srcId="{DBBFDB93-351C-4FC8-9B4B-EE2880123FB9}" destId="{EEB0C64E-BCD4-4B38-A6AB-853A437A3973}" srcOrd="2" destOrd="0" presId="urn:microsoft.com/office/officeart/2005/8/layout/vList4"/>
    <dgm:cxn modelId="{AECFBCDC-E08A-4FC1-AB38-36FBD14212B7}" type="presParOf" srcId="{3C6C4D24-5BF4-4B23-8AC7-042F83A91FAA}" destId="{8057B97B-8EE0-428D-B73F-6A43F254F2E7}" srcOrd="7" destOrd="0" presId="urn:microsoft.com/office/officeart/2005/8/layout/vList4"/>
    <dgm:cxn modelId="{E3EA1278-F01E-4C79-86AB-941182B5FF31}" type="presParOf" srcId="{3C6C4D24-5BF4-4B23-8AC7-042F83A91FAA}" destId="{2977ADB0-555C-44A4-98E6-1DB12C3DE45B}" srcOrd="8" destOrd="0" presId="urn:microsoft.com/office/officeart/2005/8/layout/vList4"/>
    <dgm:cxn modelId="{66FF21C8-6645-490E-9F6C-8C42560C9671}" type="presParOf" srcId="{2977ADB0-555C-44A4-98E6-1DB12C3DE45B}" destId="{F69493B6-80A7-40C9-AF52-6BDA3B54E038}" srcOrd="0" destOrd="0" presId="urn:microsoft.com/office/officeart/2005/8/layout/vList4"/>
    <dgm:cxn modelId="{4277CA1E-D509-4F6F-BB1A-6355037EDD39}" type="presParOf" srcId="{2977ADB0-555C-44A4-98E6-1DB12C3DE45B}" destId="{0EBA914A-3ACE-49E4-B35B-D762B5CBEF68}" srcOrd="1" destOrd="0" presId="urn:microsoft.com/office/officeart/2005/8/layout/vList4"/>
    <dgm:cxn modelId="{D8D4716D-B3EB-4D2A-BEC8-919C0CC1ED83}" type="presParOf" srcId="{2977ADB0-555C-44A4-98E6-1DB12C3DE45B}" destId="{01DDB394-C6E5-4BDE-B8CE-F76F8688ACA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709F9-0316-4B5F-8359-4C54F7DDBF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118A993-C6FC-4443-B545-51291B0DBACA}">
      <dgm:prSet phldrT="[Text]"/>
      <dgm:spPr/>
      <dgm:t>
        <a:bodyPr/>
        <a:lstStyle/>
        <a:p>
          <a:r>
            <a:rPr lang="en-US" dirty="0"/>
            <a:t>Exertional Limitations</a:t>
          </a:r>
        </a:p>
      </dgm:t>
    </dgm:pt>
    <dgm:pt modelId="{1DA628AA-F880-45DC-AF59-2252012426C6}" type="parTrans" cxnId="{5E7D6848-50A8-4465-BD23-599F92DA9F39}">
      <dgm:prSet/>
      <dgm:spPr/>
      <dgm:t>
        <a:bodyPr/>
        <a:lstStyle/>
        <a:p>
          <a:endParaRPr lang="en-US"/>
        </a:p>
      </dgm:t>
    </dgm:pt>
    <dgm:pt modelId="{A5270AD6-A732-4DCE-A73F-1BF2162A84D5}" type="sibTrans" cxnId="{5E7D6848-50A8-4465-BD23-599F92DA9F39}">
      <dgm:prSet/>
      <dgm:spPr/>
      <dgm:t>
        <a:bodyPr/>
        <a:lstStyle/>
        <a:p>
          <a:endParaRPr lang="en-US"/>
        </a:p>
      </dgm:t>
    </dgm:pt>
    <dgm:pt modelId="{7E42E431-FB8D-4F49-B26A-B44206BCF0A0}">
      <dgm:prSet phldrT="[Text]"/>
      <dgm:spPr/>
      <dgm:t>
        <a:bodyPr/>
        <a:lstStyle/>
        <a:p>
          <a:r>
            <a:rPr lang="en-US" dirty="0"/>
            <a:t>Sit/Stand/Alternating between the two</a:t>
          </a:r>
        </a:p>
      </dgm:t>
    </dgm:pt>
    <dgm:pt modelId="{2C1033DB-D067-463B-AE3D-131E66BEB71A}" type="parTrans" cxnId="{B5955AED-FA56-48D1-9E98-4F3E8B2C0025}">
      <dgm:prSet/>
      <dgm:spPr/>
      <dgm:t>
        <a:bodyPr/>
        <a:lstStyle/>
        <a:p>
          <a:endParaRPr lang="en-US"/>
        </a:p>
      </dgm:t>
    </dgm:pt>
    <dgm:pt modelId="{4B6B2D36-5907-4AD7-BB35-66EA32CB8B8B}" type="sibTrans" cxnId="{B5955AED-FA56-48D1-9E98-4F3E8B2C0025}">
      <dgm:prSet/>
      <dgm:spPr/>
      <dgm:t>
        <a:bodyPr/>
        <a:lstStyle/>
        <a:p>
          <a:endParaRPr lang="en-US"/>
        </a:p>
      </dgm:t>
    </dgm:pt>
    <dgm:pt modelId="{446B38EB-30B6-44AA-A0D1-6EC63A18A673}">
      <dgm:prSet phldrT="[Text]"/>
      <dgm:spPr/>
      <dgm:t>
        <a:bodyPr/>
        <a:lstStyle/>
        <a:p>
          <a:r>
            <a:rPr lang="en-US" dirty="0"/>
            <a:t>Walk</a:t>
          </a:r>
        </a:p>
      </dgm:t>
    </dgm:pt>
    <dgm:pt modelId="{C0CB8A71-2E13-4CC5-A2E9-5DDABBEC9D5F}" type="parTrans" cxnId="{63E2CAD7-4C4B-402D-9196-B0AE8D58E319}">
      <dgm:prSet/>
      <dgm:spPr/>
      <dgm:t>
        <a:bodyPr/>
        <a:lstStyle/>
        <a:p>
          <a:endParaRPr lang="en-US"/>
        </a:p>
      </dgm:t>
    </dgm:pt>
    <dgm:pt modelId="{47E60D90-A39C-44DA-9F44-467F874873EF}" type="sibTrans" cxnId="{63E2CAD7-4C4B-402D-9196-B0AE8D58E319}">
      <dgm:prSet/>
      <dgm:spPr/>
      <dgm:t>
        <a:bodyPr/>
        <a:lstStyle/>
        <a:p>
          <a:endParaRPr lang="en-US"/>
        </a:p>
      </dgm:t>
    </dgm:pt>
    <dgm:pt modelId="{2AB3DB0D-BAF9-433A-A8A6-0FC19B7AB185}">
      <dgm:prSet phldrT="[Text]"/>
      <dgm:spPr/>
      <dgm:t>
        <a:bodyPr/>
        <a:lstStyle/>
        <a:p>
          <a:r>
            <a:rPr lang="en-US" dirty="0"/>
            <a:t>Non-exertional physical limitations</a:t>
          </a:r>
        </a:p>
      </dgm:t>
    </dgm:pt>
    <dgm:pt modelId="{953D11C4-EB6A-4E65-8EAF-1CA2362D9B70}" type="parTrans" cxnId="{95E73F4B-F918-475D-890F-A1CE6E89E92E}">
      <dgm:prSet/>
      <dgm:spPr/>
      <dgm:t>
        <a:bodyPr/>
        <a:lstStyle/>
        <a:p>
          <a:endParaRPr lang="en-US"/>
        </a:p>
      </dgm:t>
    </dgm:pt>
    <dgm:pt modelId="{58F1B9E7-A0AD-4EC8-A547-2F8164F05E09}" type="sibTrans" cxnId="{95E73F4B-F918-475D-890F-A1CE6E89E92E}">
      <dgm:prSet/>
      <dgm:spPr/>
      <dgm:t>
        <a:bodyPr/>
        <a:lstStyle/>
        <a:p>
          <a:endParaRPr lang="en-US"/>
        </a:p>
      </dgm:t>
    </dgm:pt>
    <dgm:pt modelId="{465DE84A-E754-4B39-83F4-75BC945BAEF8}">
      <dgm:prSet phldrT="[Text]"/>
      <dgm:spPr/>
      <dgm:t>
        <a:bodyPr/>
        <a:lstStyle/>
        <a:p>
          <a:r>
            <a:rPr lang="en-US" dirty="0"/>
            <a:t>Reach</a:t>
          </a:r>
        </a:p>
      </dgm:t>
    </dgm:pt>
    <dgm:pt modelId="{16F43001-0432-4128-BF7A-E7CA01612E8B}" type="parTrans" cxnId="{F836F02D-FF5F-465A-A863-41C6F8C9A403}">
      <dgm:prSet/>
      <dgm:spPr/>
      <dgm:t>
        <a:bodyPr/>
        <a:lstStyle/>
        <a:p>
          <a:endParaRPr lang="en-US"/>
        </a:p>
      </dgm:t>
    </dgm:pt>
    <dgm:pt modelId="{5175C62A-FDD1-4F2D-972E-BB5E32E98CD8}" type="sibTrans" cxnId="{F836F02D-FF5F-465A-A863-41C6F8C9A403}">
      <dgm:prSet/>
      <dgm:spPr/>
      <dgm:t>
        <a:bodyPr/>
        <a:lstStyle/>
        <a:p>
          <a:endParaRPr lang="en-US"/>
        </a:p>
      </dgm:t>
    </dgm:pt>
    <dgm:pt modelId="{004D7A85-4114-4415-9699-6D5058D2073D}">
      <dgm:prSet phldrT="[Text]"/>
      <dgm:spPr/>
      <dgm:t>
        <a:bodyPr/>
        <a:lstStyle/>
        <a:p>
          <a:r>
            <a:rPr lang="en-US" dirty="0"/>
            <a:t>Handle (seize, hold, grasp, turn an object with hands)</a:t>
          </a:r>
        </a:p>
      </dgm:t>
    </dgm:pt>
    <dgm:pt modelId="{858E7FAF-F180-45C9-855B-66559AAD60DD}" type="parTrans" cxnId="{BF248D1D-5BBF-4B6A-98CB-D77BBE407BF4}">
      <dgm:prSet/>
      <dgm:spPr/>
      <dgm:t>
        <a:bodyPr/>
        <a:lstStyle/>
        <a:p>
          <a:endParaRPr lang="en-US"/>
        </a:p>
      </dgm:t>
    </dgm:pt>
    <dgm:pt modelId="{636FCBD2-2723-4899-813D-68BBDF5D97F4}" type="sibTrans" cxnId="{BF248D1D-5BBF-4B6A-98CB-D77BBE407BF4}">
      <dgm:prSet/>
      <dgm:spPr/>
      <dgm:t>
        <a:bodyPr/>
        <a:lstStyle/>
        <a:p>
          <a:endParaRPr lang="en-US"/>
        </a:p>
      </dgm:t>
    </dgm:pt>
    <dgm:pt modelId="{D27BA113-CDF7-4E77-941E-59C1CDA602A4}">
      <dgm:prSet phldrT="[Text]"/>
      <dgm:spPr/>
      <dgm:t>
        <a:bodyPr/>
        <a:lstStyle/>
        <a:p>
          <a:r>
            <a:rPr lang="en-US" dirty="0"/>
            <a:t>Psychological/Social Limitations</a:t>
          </a:r>
        </a:p>
      </dgm:t>
    </dgm:pt>
    <dgm:pt modelId="{7F8AB9FF-E917-4CEA-9250-EB56FCFE2521}" type="parTrans" cxnId="{E9387809-709F-4C3B-8784-80E6C2A50EF2}">
      <dgm:prSet/>
      <dgm:spPr/>
      <dgm:t>
        <a:bodyPr/>
        <a:lstStyle/>
        <a:p>
          <a:endParaRPr lang="en-US"/>
        </a:p>
      </dgm:t>
    </dgm:pt>
    <dgm:pt modelId="{CF3D4ACB-ED1F-4195-8C69-05ECDE42CDB2}" type="sibTrans" cxnId="{E9387809-709F-4C3B-8784-80E6C2A50EF2}">
      <dgm:prSet/>
      <dgm:spPr/>
      <dgm:t>
        <a:bodyPr/>
        <a:lstStyle/>
        <a:p>
          <a:endParaRPr lang="en-US"/>
        </a:p>
      </dgm:t>
    </dgm:pt>
    <dgm:pt modelId="{C60E40A0-6701-450F-8B4A-C1E6DE5AE86C}">
      <dgm:prSet phldrT="[Text]"/>
      <dgm:spPr/>
      <dgm:t>
        <a:bodyPr/>
        <a:lstStyle/>
        <a:p>
          <a:r>
            <a:rPr lang="en-US" dirty="0"/>
            <a:t>Attention Span/Concentration</a:t>
          </a:r>
        </a:p>
      </dgm:t>
    </dgm:pt>
    <dgm:pt modelId="{DC3EDC3A-35EF-427C-91BD-C66C11306127}" type="parTrans" cxnId="{788F00A9-3492-4885-8EA9-0AA306E209EF}">
      <dgm:prSet/>
      <dgm:spPr/>
      <dgm:t>
        <a:bodyPr/>
        <a:lstStyle/>
        <a:p>
          <a:endParaRPr lang="en-US"/>
        </a:p>
      </dgm:t>
    </dgm:pt>
    <dgm:pt modelId="{8DC8F316-CAFF-4288-BE35-465A1FC938FC}" type="sibTrans" cxnId="{788F00A9-3492-4885-8EA9-0AA306E209EF}">
      <dgm:prSet/>
      <dgm:spPr/>
      <dgm:t>
        <a:bodyPr/>
        <a:lstStyle/>
        <a:p>
          <a:endParaRPr lang="en-US"/>
        </a:p>
      </dgm:t>
    </dgm:pt>
    <dgm:pt modelId="{22F9F2B9-D9E5-45AD-A529-292D676B1AE2}">
      <dgm:prSet phldrT="[Text]"/>
      <dgm:spPr/>
      <dgm:t>
        <a:bodyPr/>
        <a:lstStyle/>
        <a:p>
          <a:r>
            <a:rPr lang="en-US" dirty="0"/>
            <a:t>Lift/Carry</a:t>
          </a:r>
        </a:p>
      </dgm:t>
    </dgm:pt>
    <dgm:pt modelId="{6B1979CF-8119-4650-9D21-571CD8F660FE}" type="parTrans" cxnId="{511C98BF-146C-4CE6-B5AD-BDBBB4E3B007}">
      <dgm:prSet/>
      <dgm:spPr/>
      <dgm:t>
        <a:bodyPr/>
        <a:lstStyle/>
        <a:p>
          <a:endParaRPr lang="en-US"/>
        </a:p>
      </dgm:t>
    </dgm:pt>
    <dgm:pt modelId="{8820B6B6-B514-4F75-B349-DAFBDEC1234D}" type="sibTrans" cxnId="{511C98BF-146C-4CE6-B5AD-BDBBB4E3B007}">
      <dgm:prSet/>
      <dgm:spPr/>
      <dgm:t>
        <a:bodyPr/>
        <a:lstStyle/>
        <a:p>
          <a:endParaRPr lang="en-US"/>
        </a:p>
      </dgm:t>
    </dgm:pt>
    <dgm:pt modelId="{8B575428-238C-41E0-A904-788282F089EE}">
      <dgm:prSet phldrT="[Text]"/>
      <dgm:spPr/>
      <dgm:t>
        <a:bodyPr/>
        <a:lstStyle/>
        <a:p>
          <a:r>
            <a:rPr lang="en-US" dirty="0"/>
            <a:t>Push/Pull</a:t>
          </a:r>
        </a:p>
      </dgm:t>
    </dgm:pt>
    <dgm:pt modelId="{0BBD1C3E-1F73-4076-91ED-3682E4C5CBEE}" type="parTrans" cxnId="{EAD5EF16-8A61-4168-965A-5A5AA2419914}">
      <dgm:prSet/>
      <dgm:spPr/>
      <dgm:t>
        <a:bodyPr/>
        <a:lstStyle/>
        <a:p>
          <a:endParaRPr lang="en-US"/>
        </a:p>
      </dgm:t>
    </dgm:pt>
    <dgm:pt modelId="{4C93E7E2-547E-4FF0-856D-BCC6EF889668}" type="sibTrans" cxnId="{EAD5EF16-8A61-4168-965A-5A5AA2419914}">
      <dgm:prSet/>
      <dgm:spPr/>
      <dgm:t>
        <a:bodyPr/>
        <a:lstStyle/>
        <a:p>
          <a:endParaRPr lang="en-US"/>
        </a:p>
      </dgm:t>
    </dgm:pt>
    <dgm:pt modelId="{6673A1DB-57FF-460F-A3EE-FEEE2455AA49}">
      <dgm:prSet phldrT="[Text]"/>
      <dgm:spPr/>
      <dgm:t>
        <a:bodyPr/>
        <a:lstStyle/>
        <a:p>
          <a:r>
            <a:rPr lang="en-US" dirty="0"/>
            <a:t>Squat/Stoop/Crouch</a:t>
          </a:r>
        </a:p>
      </dgm:t>
    </dgm:pt>
    <dgm:pt modelId="{B0568227-4606-425F-9943-20F030017FF1}" type="parTrans" cxnId="{DA0D79C6-EBC6-4D54-90F4-884AA2491FE2}">
      <dgm:prSet/>
      <dgm:spPr/>
      <dgm:t>
        <a:bodyPr/>
        <a:lstStyle/>
        <a:p>
          <a:endParaRPr lang="en-US"/>
        </a:p>
      </dgm:t>
    </dgm:pt>
    <dgm:pt modelId="{6BFFAEC5-A2C9-4F64-891D-8FDDE1A471AA}" type="sibTrans" cxnId="{DA0D79C6-EBC6-4D54-90F4-884AA2491FE2}">
      <dgm:prSet/>
      <dgm:spPr/>
      <dgm:t>
        <a:bodyPr/>
        <a:lstStyle/>
        <a:p>
          <a:endParaRPr lang="en-US"/>
        </a:p>
      </dgm:t>
    </dgm:pt>
    <dgm:pt modelId="{C13E5C5E-5099-40F1-BAE7-664DB02EE072}">
      <dgm:prSet phldrT="[Text]"/>
      <dgm:spPr/>
      <dgm:t>
        <a:bodyPr/>
        <a:lstStyle/>
        <a:p>
          <a:r>
            <a:rPr lang="en-US" dirty="0"/>
            <a:t>Vision/Speech/Hearing</a:t>
          </a:r>
        </a:p>
      </dgm:t>
    </dgm:pt>
    <dgm:pt modelId="{833BB8FE-3691-4E30-8B62-0A56D7DD0083}" type="parTrans" cxnId="{9F8BFF43-36E1-4CEE-A9D3-014AA2C844C1}">
      <dgm:prSet/>
      <dgm:spPr/>
      <dgm:t>
        <a:bodyPr/>
        <a:lstStyle/>
        <a:p>
          <a:endParaRPr lang="en-US"/>
        </a:p>
      </dgm:t>
    </dgm:pt>
    <dgm:pt modelId="{ECDE7E17-D856-4E71-839D-BFB231A3F76B}" type="sibTrans" cxnId="{9F8BFF43-36E1-4CEE-A9D3-014AA2C844C1}">
      <dgm:prSet/>
      <dgm:spPr/>
      <dgm:t>
        <a:bodyPr/>
        <a:lstStyle/>
        <a:p>
          <a:endParaRPr lang="en-US"/>
        </a:p>
      </dgm:t>
    </dgm:pt>
    <dgm:pt modelId="{0E0CF313-EC82-4C14-BFCA-5A93BEF0E33A}">
      <dgm:prSet phldrT="[Text]"/>
      <dgm:spPr/>
      <dgm:t>
        <a:bodyPr/>
        <a:lstStyle/>
        <a:p>
          <a:r>
            <a:rPr lang="en-US" dirty="0"/>
            <a:t>Environmental Limitations</a:t>
          </a:r>
        </a:p>
      </dgm:t>
    </dgm:pt>
    <dgm:pt modelId="{7633795D-2870-4BC5-8E64-A7D76205FF48}" type="parTrans" cxnId="{B2E71829-22BD-4DFC-AE0B-A7D84D65A851}">
      <dgm:prSet/>
      <dgm:spPr/>
      <dgm:t>
        <a:bodyPr/>
        <a:lstStyle/>
        <a:p>
          <a:endParaRPr lang="en-US"/>
        </a:p>
      </dgm:t>
    </dgm:pt>
    <dgm:pt modelId="{521041E8-6405-4F47-985E-2185041BA0B6}" type="sibTrans" cxnId="{B2E71829-22BD-4DFC-AE0B-A7D84D65A851}">
      <dgm:prSet/>
      <dgm:spPr/>
      <dgm:t>
        <a:bodyPr/>
        <a:lstStyle/>
        <a:p>
          <a:endParaRPr lang="en-US"/>
        </a:p>
      </dgm:t>
    </dgm:pt>
    <dgm:pt modelId="{000BD177-4266-4FC1-AA50-6F65633A791E}">
      <dgm:prSet phldrT="[Text]"/>
      <dgm:spPr/>
      <dgm:t>
        <a:bodyPr/>
        <a:lstStyle/>
        <a:p>
          <a:r>
            <a:rPr lang="en-US" dirty="0"/>
            <a:t>Self-Direction/Ability to make a plan and follow through</a:t>
          </a:r>
        </a:p>
      </dgm:t>
    </dgm:pt>
    <dgm:pt modelId="{5190AD42-D92E-43D9-B87F-49AD1BEAA32C}" type="parTrans" cxnId="{51E087B5-3C53-423A-965B-30C2F875006C}">
      <dgm:prSet/>
      <dgm:spPr/>
      <dgm:t>
        <a:bodyPr/>
        <a:lstStyle/>
        <a:p>
          <a:endParaRPr lang="en-US"/>
        </a:p>
      </dgm:t>
    </dgm:pt>
    <dgm:pt modelId="{B4B19175-7AFB-4B52-AAAB-8EB85FB9147E}" type="sibTrans" cxnId="{51E087B5-3C53-423A-965B-30C2F875006C}">
      <dgm:prSet/>
      <dgm:spPr/>
      <dgm:t>
        <a:bodyPr/>
        <a:lstStyle/>
        <a:p>
          <a:endParaRPr lang="en-US"/>
        </a:p>
      </dgm:t>
    </dgm:pt>
    <dgm:pt modelId="{840CCEEE-804E-4A68-B19A-0126066A83B7}">
      <dgm:prSet phldrT="[Text]"/>
      <dgm:spPr/>
      <dgm:t>
        <a:bodyPr/>
        <a:lstStyle/>
        <a:p>
          <a:r>
            <a:rPr lang="en-US" dirty="0"/>
            <a:t>Ability to function with or around peers and authority figures</a:t>
          </a:r>
        </a:p>
      </dgm:t>
    </dgm:pt>
    <dgm:pt modelId="{CB44326C-5429-4F49-9019-4A9E620C47D6}" type="parTrans" cxnId="{B35BFAE5-103E-488F-A345-6B37F0192FD3}">
      <dgm:prSet/>
      <dgm:spPr/>
      <dgm:t>
        <a:bodyPr/>
        <a:lstStyle/>
        <a:p>
          <a:endParaRPr lang="en-US"/>
        </a:p>
      </dgm:t>
    </dgm:pt>
    <dgm:pt modelId="{FA90BB5C-9BC4-4A6F-8F1A-B2D982D863EB}" type="sibTrans" cxnId="{B35BFAE5-103E-488F-A345-6B37F0192FD3}">
      <dgm:prSet/>
      <dgm:spPr/>
      <dgm:t>
        <a:bodyPr/>
        <a:lstStyle/>
        <a:p>
          <a:endParaRPr lang="en-US"/>
        </a:p>
      </dgm:t>
    </dgm:pt>
    <dgm:pt modelId="{D429E6F3-F1CC-4644-B3B4-902976E5B1EC}">
      <dgm:prSet phldrT="[Text]"/>
      <dgm:spPr/>
      <dgm:t>
        <a:bodyPr/>
        <a:lstStyle/>
        <a:p>
          <a:r>
            <a:rPr lang="en-US" dirty="0"/>
            <a:t>Ability to Read, Understand, and/or follow simple multi-step instructions</a:t>
          </a:r>
        </a:p>
      </dgm:t>
    </dgm:pt>
    <dgm:pt modelId="{B61FC28E-24C5-4611-8BE6-932C6CBEA251}" type="parTrans" cxnId="{8A211F91-A314-4B43-8D6E-3814CD52B0BF}">
      <dgm:prSet/>
      <dgm:spPr/>
      <dgm:t>
        <a:bodyPr/>
        <a:lstStyle/>
        <a:p>
          <a:endParaRPr lang="en-US"/>
        </a:p>
      </dgm:t>
    </dgm:pt>
    <dgm:pt modelId="{86F5DEFD-90F3-4D34-9CE2-26F943AA17BC}" type="sibTrans" cxnId="{8A211F91-A314-4B43-8D6E-3814CD52B0BF}">
      <dgm:prSet/>
      <dgm:spPr/>
      <dgm:t>
        <a:bodyPr/>
        <a:lstStyle/>
        <a:p>
          <a:endParaRPr lang="en-US"/>
        </a:p>
      </dgm:t>
    </dgm:pt>
    <dgm:pt modelId="{D14A0B48-C932-41CE-93A6-360D6461C964}">
      <dgm:prSet phldrT="[Text]"/>
      <dgm:spPr/>
      <dgm:t>
        <a:bodyPr/>
        <a:lstStyle/>
        <a:p>
          <a:r>
            <a:rPr lang="en-US" dirty="0"/>
            <a:t>Ability to handle changes in routine or environment</a:t>
          </a:r>
        </a:p>
      </dgm:t>
    </dgm:pt>
    <dgm:pt modelId="{6F8A4D2E-4E29-4578-9C52-E1FCFC4D3258}" type="parTrans" cxnId="{5047404F-3B88-4D46-ABB4-27CAFB4A6BBA}">
      <dgm:prSet/>
      <dgm:spPr/>
      <dgm:t>
        <a:bodyPr/>
        <a:lstStyle/>
        <a:p>
          <a:endParaRPr lang="en-US"/>
        </a:p>
      </dgm:t>
    </dgm:pt>
    <dgm:pt modelId="{49290461-61DB-4CC4-8880-8DB617739896}" type="sibTrans" cxnId="{5047404F-3B88-4D46-ABB4-27CAFB4A6BBA}">
      <dgm:prSet/>
      <dgm:spPr/>
      <dgm:t>
        <a:bodyPr/>
        <a:lstStyle/>
        <a:p>
          <a:endParaRPr lang="en-US"/>
        </a:p>
      </dgm:t>
    </dgm:pt>
    <dgm:pt modelId="{A1AAAE8B-1455-492B-A2E4-2A91C51C3239}">
      <dgm:prSet phldrT="[Text]"/>
      <dgm:spPr/>
      <dgm:t>
        <a:bodyPr/>
        <a:lstStyle/>
        <a:p>
          <a:r>
            <a:rPr lang="en-US" dirty="0"/>
            <a:t>Ability to manage money and pay bills independently</a:t>
          </a:r>
        </a:p>
      </dgm:t>
    </dgm:pt>
    <dgm:pt modelId="{44C685C9-C1A9-41BD-A95B-477133CFFC3A}" type="parTrans" cxnId="{5F83A0C9-8D78-4680-9A89-D300AA09A4B8}">
      <dgm:prSet/>
      <dgm:spPr/>
      <dgm:t>
        <a:bodyPr/>
        <a:lstStyle/>
        <a:p>
          <a:endParaRPr lang="en-US"/>
        </a:p>
      </dgm:t>
    </dgm:pt>
    <dgm:pt modelId="{5DADA540-DF00-455F-8D6E-9F20C73C306E}" type="sibTrans" cxnId="{5F83A0C9-8D78-4680-9A89-D300AA09A4B8}">
      <dgm:prSet/>
      <dgm:spPr/>
      <dgm:t>
        <a:bodyPr/>
        <a:lstStyle/>
        <a:p>
          <a:endParaRPr lang="en-US"/>
        </a:p>
      </dgm:t>
    </dgm:pt>
    <dgm:pt modelId="{958BEAF5-7BEA-475E-8DFA-290FC5A7C8AB}" type="pres">
      <dgm:prSet presAssocID="{0D9709F9-0316-4B5F-8359-4C54F7DDBFEA}" presName="Name0" presStyleCnt="0">
        <dgm:presLayoutVars>
          <dgm:dir/>
          <dgm:animLvl val="lvl"/>
          <dgm:resizeHandles val="exact"/>
        </dgm:presLayoutVars>
      </dgm:prSet>
      <dgm:spPr/>
    </dgm:pt>
    <dgm:pt modelId="{AB0F343E-555C-4F3C-8CAE-923B3B947B41}" type="pres">
      <dgm:prSet presAssocID="{A118A993-C6FC-4443-B545-51291B0DBACA}" presName="linNode" presStyleCnt="0"/>
      <dgm:spPr/>
    </dgm:pt>
    <dgm:pt modelId="{B9AF87CC-F62D-40F0-A94E-0F619D44492E}" type="pres">
      <dgm:prSet presAssocID="{A118A993-C6FC-4443-B545-51291B0DBACA}" presName="parentText" presStyleLbl="node1" presStyleIdx="0" presStyleCnt="3" custScaleX="75056" custScaleY="75113">
        <dgm:presLayoutVars>
          <dgm:chMax val="1"/>
          <dgm:bulletEnabled val="1"/>
        </dgm:presLayoutVars>
      </dgm:prSet>
      <dgm:spPr/>
    </dgm:pt>
    <dgm:pt modelId="{FE2EAD79-2DA8-44CC-B12C-3C34A1067AC7}" type="pres">
      <dgm:prSet presAssocID="{A118A993-C6FC-4443-B545-51291B0DBACA}" presName="descendantText" presStyleLbl="alignAccFollowNode1" presStyleIdx="0" presStyleCnt="3" custScaleY="76033">
        <dgm:presLayoutVars>
          <dgm:bulletEnabled val="1"/>
        </dgm:presLayoutVars>
      </dgm:prSet>
      <dgm:spPr/>
    </dgm:pt>
    <dgm:pt modelId="{C0B045D7-BCEF-4776-A3DE-43CCE1678DA0}" type="pres">
      <dgm:prSet presAssocID="{A5270AD6-A732-4DCE-A73F-1BF2162A84D5}" presName="sp" presStyleCnt="0"/>
      <dgm:spPr/>
    </dgm:pt>
    <dgm:pt modelId="{A7481E82-9316-4B25-9F77-2D80AD032E14}" type="pres">
      <dgm:prSet presAssocID="{2AB3DB0D-BAF9-433A-A8A6-0FC19B7AB185}" presName="linNode" presStyleCnt="0"/>
      <dgm:spPr/>
    </dgm:pt>
    <dgm:pt modelId="{5AECDCC3-8A42-49D9-A1C1-0E5A92577725}" type="pres">
      <dgm:prSet presAssocID="{2AB3DB0D-BAF9-433A-A8A6-0FC19B7AB185}" presName="parentText" presStyleLbl="node1" presStyleIdx="1" presStyleCnt="3" custScaleX="75056" custScaleY="85964">
        <dgm:presLayoutVars>
          <dgm:chMax val="1"/>
          <dgm:bulletEnabled val="1"/>
        </dgm:presLayoutVars>
      </dgm:prSet>
      <dgm:spPr/>
    </dgm:pt>
    <dgm:pt modelId="{CC555243-E9BE-44D4-9CEC-E36EFDAE68D1}" type="pres">
      <dgm:prSet presAssocID="{2AB3DB0D-BAF9-433A-A8A6-0FC19B7AB185}" presName="descendantText" presStyleLbl="alignAccFollowNode1" presStyleIdx="1" presStyleCnt="3" custScaleY="88656">
        <dgm:presLayoutVars>
          <dgm:bulletEnabled val="1"/>
        </dgm:presLayoutVars>
      </dgm:prSet>
      <dgm:spPr/>
    </dgm:pt>
    <dgm:pt modelId="{6446D8C7-93D4-4250-9ED7-70A0341B621F}" type="pres">
      <dgm:prSet presAssocID="{58F1B9E7-A0AD-4EC8-A547-2F8164F05E09}" presName="sp" presStyleCnt="0"/>
      <dgm:spPr/>
    </dgm:pt>
    <dgm:pt modelId="{F5F70270-93FB-49C2-90A5-E229C955C861}" type="pres">
      <dgm:prSet presAssocID="{D27BA113-CDF7-4E77-941E-59C1CDA602A4}" presName="linNode" presStyleCnt="0"/>
      <dgm:spPr/>
    </dgm:pt>
    <dgm:pt modelId="{8DF9B68C-C935-4EBA-B2A8-035051592224}" type="pres">
      <dgm:prSet presAssocID="{D27BA113-CDF7-4E77-941E-59C1CDA602A4}" presName="parentText" presStyleLbl="node1" presStyleIdx="2" presStyleCnt="3" custScaleX="75056">
        <dgm:presLayoutVars>
          <dgm:chMax val="1"/>
          <dgm:bulletEnabled val="1"/>
        </dgm:presLayoutVars>
      </dgm:prSet>
      <dgm:spPr/>
    </dgm:pt>
    <dgm:pt modelId="{64F9542C-B93C-4D7E-9C64-BA3D52788FBB}" type="pres">
      <dgm:prSet presAssocID="{D27BA113-CDF7-4E77-941E-59C1CDA602A4}" presName="descendantText" presStyleLbl="alignAccFollowNode1" presStyleIdx="2" presStyleCnt="3">
        <dgm:presLayoutVars>
          <dgm:bulletEnabled val="1"/>
        </dgm:presLayoutVars>
      </dgm:prSet>
      <dgm:spPr/>
    </dgm:pt>
  </dgm:ptLst>
  <dgm:cxnLst>
    <dgm:cxn modelId="{4D063F01-2B11-4721-9BC1-AF6082D87A7C}" type="presOf" srcId="{840CCEEE-804E-4A68-B19A-0126066A83B7}" destId="{64F9542C-B93C-4D7E-9C64-BA3D52788FBB}" srcOrd="0" destOrd="2" presId="urn:microsoft.com/office/officeart/2005/8/layout/vList5"/>
    <dgm:cxn modelId="{E9387809-709F-4C3B-8784-80E6C2A50EF2}" srcId="{0D9709F9-0316-4B5F-8359-4C54F7DDBFEA}" destId="{D27BA113-CDF7-4E77-941E-59C1CDA602A4}" srcOrd="2" destOrd="0" parTransId="{7F8AB9FF-E917-4CEA-9250-EB56FCFE2521}" sibTransId="{CF3D4ACB-ED1F-4195-8C69-05ECDE42CDB2}"/>
    <dgm:cxn modelId="{2040ED0D-360B-4CE7-8CE5-1E9A41A247EB}" type="presOf" srcId="{C13E5C5E-5099-40F1-BAE7-664DB02EE072}" destId="{CC555243-E9BE-44D4-9CEC-E36EFDAE68D1}" srcOrd="0" destOrd="3" presId="urn:microsoft.com/office/officeart/2005/8/layout/vList5"/>
    <dgm:cxn modelId="{EAD5EF16-8A61-4168-965A-5A5AA2419914}" srcId="{A118A993-C6FC-4443-B545-51291B0DBACA}" destId="{8B575428-238C-41E0-A904-788282F089EE}" srcOrd="3" destOrd="0" parTransId="{0BBD1C3E-1F73-4076-91ED-3682E4C5CBEE}" sibTransId="{4C93E7E2-547E-4FF0-856D-BCC6EF889668}"/>
    <dgm:cxn modelId="{67A9AF18-0AA5-4484-8630-99399E409CAC}" type="presOf" srcId="{004D7A85-4114-4415-9699-6D5058D2073D}" destId="{CC555243-E9BE-44D4-9CEC-E36EFDAE68D1}" srcOrd="0" destOrd="2" presId="urn:microsoft.com/office/officeart/2005/8/layout/vList5"/>
    <dgm:cxn modelId="{E388E219-710B-4DFE-96C2-8C43D9C1716F}" type="presOf" srcId="{D429E6F3-F1CC-4644-B3B4-902976E5B1EC}" destId="{64F9542C-B93C-4D7E-9C64-BA3D52788FBB}" srcOrd="0" destOrd="3" presId="urn:microsoft.com/office/officeart/2005/8/layout/vList5"/>
    <dgm:cxn modelId="{DDAAF319-0EC1-4903-9372-7FBB9B1E4D6A}" type="presOf" srcId="{D27BA113-CDF7-4E77-941E-59C1CDA602A4}" destId="{8DF9B68C-C935-4EBA-B2A8-035051592224}" srcOrd="0" destOrd="0" presId="urn:microsoft.com/office/officeart/2005/8/layout/vList5"/>
    <dgm:cxn modelId="{BF248D1D-5BBF-4B6A-98CB-D77BBE407BF4}" srcId="{2AB3DB0D-BAF9-433A-A8A6-0FC19B7AB185}" destId="{004D7A85-4114-4415-9699-6D5058D2073D}" srcOrd="2" destOrd="0" parTransId="{858E7FAF-F180-45C9-855B-66559AAD60DD}" sibTransId="{636FCBD2-2723-4899-813D-68BBDF5D97F4}"/>
    <dgm:cxn modelId="{464A9B1D-0514-4975-A44C-C429FAB0F108}" type="presOf" srcId="{0E0CF313-EC82-4C14-BFCA-5A93BEF0E33A}" destId="{CC555243-E9BE-44D4-9CEC-E36EFDAE68D1}" srcOrd="0" destOrd="4" presId="urn:microsoft.com/office/officeart/2005/8/layout/vList5"/>
    <dgm:cxn modelId="{AA54C726-9498-49C3-AE22-9118A473741D}" type="presOf" srcId="{22F9F2B9-D9E5-45AD-A529-292D676B1AE2}" destId="{FE2EAD79-2DA8-44CC-B12C-3C34A1067AC7}" srcOrd="0" destOrd="2" presId="urn:microsoft.com/office/officeart/2005/8/layout/vList5"/>
    <dgm:cxn modelId="{B2E71829-22BD-4DFC-AE0B-A7D84D65A851}" srcId="{2AB3DB0D-BAF9-433A-A8A6-0FC19B7AB185}" destId="{0E0CF313-EC82-4C14-BFCA-5A93BEF0E33A}" srcOrd="4" destOrd="0" parTransId="{7633795D-2870-4BC5-8E64-A7D76205FF48}" sibTransId="{521041E8-6405-4F47-985E-2185041BA0B6}"/>
    <dgm:cxn modelId="{D1A7D62B-687C-4951-9040-F95DDD222525}" type="presOf" srcId="{000BD177-4266-4FC1-AA50-6F65633A791E}" destId="{64F9542C-B93C-4D7E-9C64-BA3D52788FBB}" srcOrd="0" destOrd="1" presId="urn:microsoft.com/office/officeart/2005/8/layout/vList5"/>
    <dgm:cxn modelId="{F836F02D-FF5F-465A-A863-41C6F8C9A403}" srcId="{2AB3DB0D-BAF9-433A-A8A6-0FC19B7AB185}" destId="{465DE84A-E754-4B39-83F4-75BC945BAEF8}" srcOrd="0" destOrd="0" parTransId="{16F43001-0432-4128-BF7A-E7CA01612E8B}" sibTransId="{5175C62A-FDD1-4F2D-972E-BB5E32E98CD8}"/>
    <dgm:cxn modelId="{9F8BFF43-36E1-4CEE-A9D3-014AA2C844C1}" srcId="{2AB3DB0D-BAF9-433A-A8A6-0FC19B7AB185}" destId="{C13E5C5E-5099-40F1-BAE7-664DB02EE072}" srcOrd="3" destOrd="0" parTransId="{833BB8FE-3691-4E30-8B62-0A56D7DD0083}" sibTransId="{ECDE7E17-D856-4E71-839D-BFB231A3F76B}"/>
    <dgm:cxn modelId="{5E7D6848-50A8-4465-BD23-599F92DA9F39}" srcId="{0D9709F9-0316-4B5F-8359-4C54F7DDBFEA}" destId="{A118A993-C6FC-4443-B545-51291B0DBACA}" srcOrd="0" destOrd="0" parTransId="{1DA628AA-F880-45DC-AF59-2252012426C6}" sibTransId="{A5270AD6-A732-4DCE-A73F-1BF2162A84D5}"/>
    <dgm:cxn modelId="{95E73F4B-F918-475D-890F-A1CE6E89E92E}" srcId="{0D9709F9-0316-4B5F-8359-4C54F7DDBFEA}" destId="{2AB3DB0D-BAF9-433A-A8A6-0FC19B7AB185}" srcOrd="1" destOrd="0" parTransId="{953D11C4-EB6A-4E65-8EAF-1CA2362D9B70}" sibTransId="{58F1B9E7-A0AD-4EC8-A547-2F8164F05E09}"/>
    <dgm:cxn modelId="{63D14F4E-9DF3-4C2A-967C-DF4F53D90703}" type="presOf" srcId="{465DE84A-E754-4B39-83F4-75BC945BAEF8}" destId="{CC555243-E9BE-44D4-9CEC-E36EFDAE68D1}" srcOrd="0" destOrd="0" presId="urn:microsoft.com/office/officeart/2005/8/layout/vList5"/>
    <dgm:cxn modelId="{5047404F-3B88-4D46-ABB4-27CAFB4A6BBA}" srcId="{D27BA113-CDF7-4E77-941E-59C1CDA602A4}" destId="{D14A0B48-C932-41CE-93A6-360D6461C964}" srcOrd="4" destOrd="0" parTransId="{6F8A4D2E-4E29-4578-9C52-E1FCFC4D3258}" sibTransId="{49290461-61DB-4CC4-8880-8DB617739896}"/>
    <dgm:cxn modelId="{6863D27D-F2E7-48D3-AF12-DA48FE2FC904}" type="presOf" srcId="{446B38EB-30B6-44AA-A0D1-6EC63A18A673}" destId="{FE2EAD79-2DA8-44CC-B12C-3C34A1067AC7}" srcOrd="0" destOrd="1" presId="urn:microsoft.com/office/officeart/2005/8/layout/vList5"/>
    <dgm:cxn modelId="{4FA78F83-35AF-4760-BBCC-638A452C7A79}" type="presOf" srcId="{A118A993-C6FC-4443-B545-51291B0DBACA}" destId="{B9AF87CC-F62D-40F0-A94E-0F619D44492E}" srcOrd="0" destOrd="0" presId="urn:microsoft.com/office/officeart/2005/8/layout/vList5"/>
    <dgm:cxn modelId="{462DE28A-9B90-4224-9846-C93512F1BE6C}" type="presOf" srcId="{A1AAAE8B-1455-492B-A2E4-2A91C51C3239}" destId="{64F9542C-B93C-4D7E-9C64-BA3D52788FBB}" srcOrd="0" destOrd="5" presId="urn:microsoft.com/office/officeart/2005/8/layout/vList5"/>
    <dgm:cxn modelId="{2DDEEF8F-13B2-4001-A4CC-B362D509B3AC}" type="presOf" srcId="{0D9709F9-0316-4B5F-8359-4C54F7DDBFEA}" destId="{958BEAF5-7BEA-475E-8DFA-290FC5A7C8AB}" srcOrd="0" destOrd="0" presId="urn:microsoft.com/office/officeart/2005/8/layout/vList5"/>
    <dgm:cxn modelId="{8A211F91-A314-4B43-8D6E-3814CD52B0BF}" srcId="{D27BA113-CDF7-4E77-941E-59C1CDA602A4}" destId="{D429E6F3-F1CC-4644-B3B4-902976E5B1EC}" srcOrd="3" destOrd="0" parTransId="{B61FC28E-24C5-4611-8BE6-932C6CBEA251}" sibTransId="{86F5DEFD-90F3-4D34-9CE2-26F943AA17BC}"/>
    <dgm:cxn modelId="{499DC7A2-AE37-40B9-9E9E-CAC97B8D820A}" type="presOf" srcId="{6673A1DB-57FF-460F-A3EE-FEEE2455AA49}" destId="{CC555243-E9BE-44D4-9CEC-E36EFDAE68D1}" srcOrd="0" destOrd="1" presId="urn:microsoft.com/office/officeart/2005/8/layout/vList5"/>
    <dgm:cxn modelId="{788F00A9-3492-4885-8EA9-0AA306E209EF}" srcId="{D27BA113-CDF7-4E77-941E-59C1CDA602A4}" destId="{C60E40A0-6701-450F-8B4A-C1E6DE5AE86C}" srcOrd="0" destOrd="0" parTransId="{DC3EDC3A-35EF-427C-91BD-C66C11306127}" sibTransId="{8DC8F316-CAFF-4288-BE35-465A1FC938FC}"/>
    <dgm:cxn modelId="{51E087B5-3C53-423A-965B-30C2F875006C}" srcId="{D27BA113-CDF7-4E77-941E-59C1CDA602A4}" destId="{000BD177-4266-4FC1-AA50-6F65633A791E}" srcOrd="1" destOrd="0" parTransId="{5190AD42-D92E-43D9-B87F-49AD1BEAA32C}" sibTransId="{B4B19175-7AFB-4B52-AAAB-8EB85FB9147E}"/>
    <dgm:cxn modelId="{511C98BF-146C-4CE6-B5AD-BDBBB4E3B007}" srcId="{A118A993-C6FC-4443-B545-51291B0DBACA}" destId="{22F9F2B9-D9E5-45AD-A529-292D676B1AE2}" srcOrd="2" destOrd="0" parTransId="{6B1979CF-8119-4650-9D21-571CD8F660FE}" sibTransId="{8820B6B6-B514-4F75-B349-DAFBDEC1234D}"/>
    <dgm:cxn modelId="{06601AC2-8B92-40CD-A3EC-6C80BD9CCFDD}" type="presOf" srcId="{D14A0B48-C932-41CE-93A6-360D6461C964}" destId="{64F9542C-B93C-4D7E-9C64-BA3D52788FBB}" srcOrd="0" destOrd="4" presId="urn:microsoft.com/office/officeart/2005/8/layout/vList5"/>
    <dgm:cxn modelId="{DA0D79C6-EBC6-4D54-90F4-884AA2491FE2}" srcId="{2AB3DB0D-BAF9-433A-A8A6-0FC19B7AB185}" destId="{6673A1DB-57FF-460F-A3EE-FEEE2455AA49}" srcOrd="1" destOrd="0" parTransId="{B0568227-4606-425F-9943-20F030017FF1}" sibTransId="{6BFFAEC5-A2C9-4F64-891D-8FDDE1A471AA}"/>
    <dgm:cxn modelId="{3AD835C8-6ED3-4AD8-9D77-6ED48A10345C}" type="presOf" srcId="{2AB3DB0D-BAF9-433A-A8A6-0FC19B7AB185}" destId="{5AECDCC3-8A42-49D9-A1C1-0E5A92577725}" srcOrd="0" destOrd="0" presId="urn:microsoft.com/office/officeart/2005/8/layout/vList5"/>
    <dgm:cxn modelId="{5F83A0C9-8D78-4680-9A89-D300AA09A4B8}" srcId="{D27BA113-CDF7-4E77-941E-59C1CDA602A4}" destId="{A1AAAE8B-1455-492B-A2E4-2A91C51C3239}" srcOrd="5" destOrd="0" parTransId="{44C685C9-C1A9-41BD-A95B-477133CFFC3A}" sibTransId="{5DADA540-DF00-455F-8D6E-9F20C73C306E}"/>
    <dgm:cxn modelId="{F00337CA-5931-457A-9AFC-DD8D3BAAD4A3}" type="presOf" srcId="{8B575428-238C-41E0-A904-788282F089EE}" destId="{FE2EAD79-2DA8-44CC-B12C-3C34A1067AC7}" srcOrd="0" destOrd="3" presId="urn:microsoft.com/office/officeart/2005/8/layout/vList5"/>
    <dgm:cxn modelId="{96686DCB-C935-4FB1-BAB6-98B097DC0DDC}" type="presOf" srcId="{C60E40A0-6701-450F-8B4A-C1E6DE5AE86C}" destId="{64F9542C-B93C-4D7E-9C64-BA3D52788FBB}" srcOrd="0" destOrd="0" presId="urn:microsoft.com/office/officeart/2005/8/layout/vList5"/>
    <dgm:cxn modelId="{63E2CAD7-4C4B-402D-9196-B0AE8D58E319}" srcId="{A118A993-C6FC-4443-B545-51291B0DBACA}" destId="{446B38EB-30B6-44AA-A0D1-6EC63A18A673}" srcOrd="1" destOrd="0" parTransId="{C0CB8A71-2E13-4CC5-A2E9-5DDABBEC9D5F}" sibTransId="{47E60D90-A39C-44DA-9F44-467F874873EF}"/>
    <dgm:cxn modelId="{B35BFAE5-103E-488F-A345-6B37F0192FD3}" srcId="{D27BA113-CDF7-4E77-941E-59C1CDA602A4}" destId="{840CCEEE-804E-4A68-B19A-0126066A83B7}" srcOrd="2" destOrd="0" parTransId="{CB44326C-5429-4F49-9019-4A9E620C47D6}" sibTransId="{FA90BB5C-9BC4-4A6F-8F1A-B2D982D863EB}"/>
    <dgm:cxn modelId="{B5955AED-FA56-48D1-9E98-4F3E8B2C0025}" srcId="{A118A993-C6FC-4443-B545-51291B0DBACA}" destId="{7E42E431-FB8D-4F49-B26A-B44206BCF0A0}" srcOrd="0" destOrd="0" parTransId="{2C1033DB-D067-463B-AE3D-131E66BEB71A}" sibTransId="{4B6B2D36-5907-4AD7-BB35-66EA32CB8B8B}"/>
    <dgm:cxn modelId="{0D8321F1-CC07-4A23-B26B-4C82C6B99EC6}" type="presOf" srcId="{7E42E431-FB8D-4F49-B26A-B44206BCF0A0}" destId="{FE2EAD79-2DA8-44CC-B12C-3C34A1067AC7}" srcOrd="0" destOrd="0" presId="urn:microsoft.com/office/officeart/2005/8/layout/vList5"/>
    <dgm:cxn modelId="{74313ACC-07E8-4FF5-8A33-3D27592794CB}" type="presParOf" srcId="{958BEAF5-7BEA-475E-8DFA-290FC5A7C8AB}" destId="{AB0F343E-555C-4F3C-8CAE-923B3B947B41}" srcOrd="0" destOrd="0" presId="urn:microsoft.com/office/officeart/2005/8/layout/vList5"/>
    <dgm:cxn modelId="{9D7C413C-17B7-4A0C-B9CB-9DE5218EEBE2}" type="presParOf" srcId="{AB0F343E-555C-4F3C-8CAE-923B3B947B41}" destId="{B9AF87CC-F62D-40F0-A94E-0F619D44492E}" srcOrd="0" destOrd="0" presId="urn:microsoft.com/office/officeart/2005/8/layout/vList5"/>
    <dgm:cxn modelId="{710ED3E4-9571-4685-8DA7-B7A2A627A9D6}" type="presParOf" srcId="{AB0F343E-555C-4F3C-8CAE-923B3B947B41}" destId="{FE2EAD79-2DA8-44CC-B12C-3C34A1067AC7}" srcOrd="1" destOrd="0" presId="urn:microsoft.com/office/officeart/2005/8/layout/vList5"/>
    <dgm:cxn modelId="{F42E1125-CBC4-4987-92C0-768DCB51FBC8}" type="presParOf" srcId="{958BEAF5-7BEA-475E-8DFA-290FC5A7C8AB}" destId="{C0B045D7-BCEF-4776-A3DE-43CCE1678DA0}" srcOrd="1" destOrd="0" presId="urn:microsoft.com/office/officeart/2005/8/layout/vList5"/>
    <dgm:cxn modelId="{34B87291-BB38-44DF-A425-1E7D4E822DB4}" type="presParOf" srcId="{958BEAF5-7BEA-475E-8DFA-290FC5A7C8AB}" destId="{A7481E82-9316-4B25-9F77-2D80AD032E14}" srcOrd="2" destOrd="0" presId="urn:microsoft.com/office/officeart/2005/8/layout/vList5"/>
    <dgm:cxn modelId="{EF00F0FA-736A-41C9-9836-4A6A1CB6D8FC}" type="presParOf" srcId="{A7481E82-9316-4B25-9F77-2D80AD032E14}" destId="{5AECDCC3-8A42-49D9-A1C1-0E5A92577725}" srcOrd="0" destOrd="0" presId="urn:microsoft.com/office/officeart/2005/8/layout/vList5"/>
    <dgm:cxn modelId="{45BB29B8-3CA4-42A4-9455-3AC0C5BC1856}" type="presParOf" srcId="{A7481E82-9316-4B25-9F77-2D80AD032E14}" destId="{CC555243-E9BE-44D4-9CEC-E36EFDAE68D1}" srcOrd="1" destOrd="0" presId="urn:microsoft.com/office/officeart/2005/8/layout/vList5"/>
    <dgm:cxn modelId="{302887F8-BBB4-42C3-8DC6-25F5C019CD4D}" type="presParOf" srcId="{958BEAF5-7BEA-475E-8DFA-290FC5A7C8AB}" destId="{6446D8C7-93D4-4250-9ED7-70A0341B621F}" srcOrd="3" destOrd="0" presId="urn:microsoft.com/office/officeart/2005/8/layout/vList5"/>
    <dgm:cxn modelId="{44EFB74D-176B-4396-83B5-6AED3ABEA023}" type="presParOf" srcId="{958BEAF5-7BEA-475E-8DFA-290FC5A7C8AB}" destId="{F5F70270-93FB-49C2-90A5-E229C955C861}" srcOrd="4" destOrd="0" presId="urn:microsoft.com/office/officeart/2005/8/layout/vList5"/>
    <dgm:cxn modelId="{2713C2E9-4C1C-492D-8EF9-64002DA5B155}" type="presParOf" srcId="{F5F70270-93FB-49C2-90A5-E229C955C861}" destId="{8DF9B68C-C935-4EBA-B2A8-035051592224}" srcOrd="0" destOrd="0" presId="urn:microsoft.com/office/officeart/2005/8/layout/vList5"/>
    <dgm:cxn modelId="{C20965C9-943B-4C90-A4E7-D52707303CE0}" type="presParOf" srcId="{F5F70270-93FB-49C2-90A5-E229C955C861}" destId="{64F9542C-B93C-4D7E-9C64-BA3D52788F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pt>
  </dgm:ptLst>
  <dgm:cxnLst>
    <dgm:cxn modelId="{A80A511D-67BE-4C69-AE7F-67B4F85326D5}" type="presOf" srcId="{27C26A5D-87C4-4AC5-AC93-01E2120DD325}" destId="{99A719AD-0CAD-48A4-BBCE-793858B57718}"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249C08-72E7-4820-A28A-037940F99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0210D2-FA50-4CBB-AAD4-FC160CB0A4F4}">
      <dgm:prSet phldrT="[Text]" custT="1"/>
      <dgm:spPr>
        <a:solidFill>
          <a:srgbClr val="07651D"/>
        </a:solidFill>
      </dgm:spPr>
      <dgm:t>
        <a:bodyPr/>
        <a:lstStyle/>
        <a:p>
          <a:r>
            <a:rPr lang="en-US" sz="2000" dirty="0"/>
            <a:t>Think: Why do you think  your client’s conditions prevent them from getting or keeping a full-time job?</a:t>
          </a:r>
        </a:p>
      </dgm:t>
    </dgm:pt>
    <dgm:pt modelId="{F280FA96-2CA6-4CEF-A1AE-591257669714}" type="parTrans" cxnId="{128A1CFF-CC1F-479E-BA26-E9AB444DB70B}">
      <dgm:prSet/>
      <dgm:spPr/>
      <dgm:t>
        <a:bodyPr/>
        <a:lstStyle/>
        <a:p>
          <a:endParaRPr lang="en-US"/>
        </a:p>
      </dgm:t>
    </dgm:pt>
    <dgm:pt modelId="{85C93932-9A95-49F1-AF8D-2643531D12E9}" type="sibTrans" cxnId="{128A1CFF-CC1F-479E-BA26-E9AB444DB70B}">
      <dgm:prSet/>
      <dgm:spPr/>
      <dgm:t>
        <a:bodyPr/>
        <a:lstStyle/>
        <a:p>
          <a:endParaRPr lang="en-US"/>
        </a:p>
      </dgm:t>
    </dgm:pt>
    <dgm:pt modelId="{89FB3E58-2C4B-4D18-9813-32D9B8155ACB}">
      <dgm:prSet phldrT="[Text]" custT="1"/>
      <dgm:spPr/>
      <dgm:t>
        <a:bodyPr/>
        <a:lstStyle/>
        <a:p>
          <a:r>
            <a:rPr lang="en-US" sz="1400" dirty="0"/>
            <a:t>What observations have you made about your client’s functional limitations?</a:t>
          </a:r>
        </a:p>
      </dgm:t>
    </dgm:pt>
    <dgm:pt modelId="{87CA3F39-5FCA-4FDB-8904-F91260155B88}" type="parTrans" cxnId="{0E40ECA6-02D9-471E-9302-4E5877D94C78}">
      <dgm:prSet/>
      <dgm:spPr/>
      <dgm:t>
        <a:bodyPr/>
        <a:lstStyle/>
        <a:p>
          <a:endParaRPr lang="en-US"/>
        </a:p>
      </dgm:t>
    </dgm:pt>
    <dgm:pt modelId="{EA2815BF-CB3E-4D29-906B-D1BBA8AF10EC}" type="sibTrans" cxnId="{0E40ECA6-02D9-471E-9302-4E5877D94C78}">
      <dgm:prSet/>
      <dgm:spPr/>
      <dgm:t>
        <a:bodyPr/>
        <a:lstStyle/>
        <a:p>
          <a:endParaRPr lang="en-US"/>
        </a:p>
      </dgm:t>
    </dgm:pt>
    <dgm:pt modelId="{C3F7FFEE-4A37-4BB2-9E52-CABC39C4C56C}">
      <dgm:prSet phldrT="[Text]" custT="1"/>
      <dgm:spPr>
        <a:solidFill>
          <a:srgbClr val="07651D"/>
        </a:solidFill>
      </dgm:spPr>
      <dgm: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Keep your professional licenses up to date</a:t>
          </a:r>
        </a:p>
      </dgm:t>
    </dgm:pt>
    <dgm:pt modelId="{A8BD473B-750E-4331-81C8-F016721F4FA1}" type="parTrans" cxnId="{15E8C2E5-B063-431F-BF66-A7324318A9E1}">
      <dgm:prSet/>
      <dgm:spPr/>
      <dgm:t>
        <a:bodyPr/>
        <a:lstStyle/>
        <a:p>
          <a:endParaRPr lang="en-US"/>
        </a:p>
      </dgm:t>
    </dgm:pt>
    <dgm:pt modelId="{0A58AA85-DAEF-4D6B-9794-BDFDAF9361AA}" type="sibTrans" cxnId="{15E8C2E5-B063-431F-BF66-A7324318A9E1}">
      <dgm:prSet/>
      <dgm:spPr/>
      <dgm:t>
        <a:bodyPr/>
        <a:lstStyle/>
        <a:p>
          <a:endParaRPr lang="en-US"/>
        </a:p>
      </dgm:t>
    </dgm:pt>
    <dgm:pt modelId="{3A7A6E36-628D-4F0F-AB44-B07BBD7B3664}">
      <dgm:prSet phldrT="[Text]" custT="1"/>
      <dgm:spPr/>
      <dgm:t>
        <a:bodyPr/>
        <a:lstStyle/>
        <a:p>
          <a:r>
            <a:rPr lang="en-US" sz="1400" dirty="0"/>
            <a:t>If you submit a letter to support the case or complete a Third-Party Function Report, your statements will have more  weight if you have license that reflects your expertise</a:t>
          </a:r>
        </a:p>
      </dgm:t>
    </dgm:pt>
    <dgm:pt modelId="{9D360D45-9890-44C4-9F9E-8B6244B66BF3}" type="parTrans" cxnId="{4111F661-897D-4118-8A6A-88DBF6A02975}">
      <dgm:prSet/>
      <dgm:spPr/>
      <dgm:t>
        <a:bodyPr/>
        <a:lstStyle/>
        <a:p>
          <a:endParaRPr lang="en-US"/>
        </a:p>
      </dgm:t>
    </dgm:pt>
    <dgm:pt modelId="{4EA5DD6A-1F10-4A70-B852-ECBAC7ED8E8A}" type="sibTrans" cxnId="{4111F661-897D-4118-8A6A-88DBF6A02975}">
      <dgm:prSet/>
      <dgm:spPr/>
      <dgm:t>
        <a:bodyPr/>
        <a:lstStyle/>
        <a:p>
          <a:endParaRPr lang="en-US"/>
        </a:p>
      </dgm:t>
    </dgm:pt>
    <dgm:pt modelId="{9BE540A8-FC27-4D5A-9802-3A4C55D1B236}">
      <dgm:prSet phldrT="[Text]" custT="1"/>
      <dgm:spPr>
        <a:solidFill>
          <a:schemeClr val="accent5">
            <a:lumMod val="50000"/>
            <a:lumOff val="50000"/>
          </a:schemeClr>
        </a:solidFill>
      </dgm:spPr>
      <dgm: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Help ensure records are complete (documenting all diagnoses, symptoms, and functional limitations)</a:t>
          </a:r>
        </a:p>
      </dgm:t>
    </dgm:pt>
    <dgm:pt modelId="{53C4B1F9-4453-40DA-A339-C05F18B804EB}" type="parTrans" cxnId="{E2D93FCC-1253-46B1-AA20-8D3030A7B556}">
      <dgm:prSet/>
      <dgm:spPr/>
      <dgm:t>
        <a:bodyPr/>
        <a:lstStyle/>
        <a:p>
          <a:endParaRPr lang="en-US"/>
        </a:p>
      </dgm:t>
    </dgm:pt>
    <dgm:pt modelId="{62CA9BE4-1FF4-42DC-9930-1C862CD760BE}" type="sibTrans" cxnId="{E2D93FCC-1253-46B1-AA20-8D3030A7B556}">
      <dgm:prSet/>
      <dgm:spPr/>
      <dgm:t>
        <a:bodyPr/>
        <a:lstStyle/>
        <a:p>
          <a:endParaRPr lang="en-US"/>
        </a:p>
      </dgm:t>
    </dgm:pt>
    <dgm:pt modelId="{BA95A25E-C656-4DB2-960E-CE2B5C5E628D}">
      <dgm:prSet phldrT="[Text]" custT="1"/>
      <dgm:spPr/>
      <dgm:t>
        <a:bodyPr/>
        <a:lstStyle/>
        <a:p>
          <a:r>
            <a:rPr lang="en-US" sz="1400" dirty="0"/>
            <a:t>Encourage client to obtain and participate in medical treatment, psychiatric treatment, substance abuse, counseling, etc. related to </a:t>
          </a:r>
          <a:r>
            <a:rPr lang="en-US" sz="1400" u="sng" dirty="0"/>
            <a:t>any symptoms </a:t>
          </a:r>
          <a:r>
            <a:rPr lang="en-US" sz="1400" dirty="0"/>
            <a:t>they have that interfere with their ability to work.</a:t>
          </a:r>
        </a:p>
      </dgm:t>
    </dgm:pt>
    <dgm:pt modelId="{DF9177FB-514E-469F-8B57-F95BB7AB8D58}" type="parTrans" cxnId="{5382F20E-F9D1-462C-897E-BF97FFC39726}">
      <dgm:prSet/>
      <dgm:spPr/>
      <dgm:t>
        <a:bodyPr/>
        <a:lstStyle/>
        <a:p>
          <a:endParaRPr lang="en-US"/>
        </a:p>
      </dgm:t>
    </dgm:pt>
    <dgm:pt modelId="{FA751582-246B-4784-9525-7AB9953B0855}" type="sibTrans" cxnId="{5382F20E-F9D1-462C-897E-BF97FFC39726}">
      <dgm:prSet/>
      <dgm:spPr/>
      <dgm:t>
        <a:bodyPr/>
        <a:lstStyle/>
        <a:p>
          <a:endParaRPr lang="en-US"/>
        </a:p>
      </dgm:t>
    </dgm:pt>
    <dgm:pt modelId="{E8077C9E-A481-4A7C-BE9A-5C2A4CF2F004}">
      <dgm:prSet phldrT="[Text]" custT="1"/>
      <dgm:spPr/>
      <dgm:t>
        <a:bodyPr/>
        <a:lstStyle/>
        <a:p>
          <a:r>
            <a:rPr lang="en-US" sz="1400" dirty="0"/>
            <a:t>If your records have default answers, make sure those are accurate.</a:t>
          </a:r>
        </a:p>
      </dgm:t>
    </dgm:pt>
    <dgm:pt modelId="{3F6F2080-5FD2-46A0-B0EF-C9002CA8D42E}" type="parTrans" cxnId="{C2C38AE8-FEE9-42C6-BACA-575898341077}">
      <dgm:prSet/>
      <dgm:spPr/>
      <dgm:t>
        <a:bodyPr/>
        <a:lstStyle/>
        <a:p>
          <a:endParaRPr lang="en-US"/>
        </a:p>
      </dgm:t>
    </dgm:pt>
    <dgm:pt modelId="{3868CBA4-16B7-4BAE-9254-F82FBB460F26}" type="sibTrans" cxnId="{C2C38AE8-FEE9-42C6-BACA-575898341077}">
      <dgm:prSet/>
      <dgm:spPr/>
      <dgm:t>
        <a:bodyPr/>
        <a:lstStyle/>
        <a:p>
          <a:endParaRPr lang="en-US"/>
        </a:p>
      </dgm:t>
    </dgm:pt>
    <dgm:pt modelId="{0A8A6F85-8768-4095-8985-A7D7CECE76E0}">
      <dgm:prSet phldrT="[Text]" custT="1"/>
      <dgm:spPr/>
      <dgm:t>
        <a:bodyPr/>
        <a:lstStyle/>
        <a:p>
          <a:r>
            <a:rPr lang="en-US" sz="1400" dirty="0"/>
            <a:t>If client cannot seek or is refusing to seek treatment or follow prescribed treatment, document the reason why in your records. Keep good records of what you observe, not just what the client reports to you. Make it clear your observations are yours.</a:t>
          </a:r>
        </a:p>
      </dgm:t>
    </dgm:pt>
    <dgm:pt modelId="{1EC59085-66E9-4311-B85A-06F1C9DF2033}" type="parTrans" cxnId="{BECBE376-C43C-49A1-B72E-9CFCC76DCE85}">
      <dgm:prSet/>
      <dgm:spPr/>
      <dgm:t>
        <a:bodyPr/>
        <a:lstStyle/>
        <a:p>
          <a:endParaRPr lang="en-US"/>
        </a:p>
      </dgm:t>
    </dgm:pt>
    <dgm:pt modelId="{1924AB43-0AAD-41F4-9BA1-7C2CE546F317}" type="sibTrans" cxnId="{BECBE376-C43C-49A1-B72E-9CFCC76DCE85}">
      <dgm:prSet/>
      <dgm:spPr/>
      <dgm:t>
        <a:bodyPr/>
        <a:lstStyle/>
        <a:p>
          <a:endParaRPr lang="en-US"/>
        </a:p>
      </dgm:t>
    </dgm:pt>
    <dgm:pt modelId="{C2585D5A-7449-40F3-B585-E0C7D300489B}">
      <dgm:prSet phldrT="[Text]" custT="1"/>
      <dgm:spPr/>
      <dgm:t>
        <a:bodyPr/>
        <a:lstStyle/>
        <a:p>
          <a:endParaRPr lang="en-US" sz="1400" dirty="0"/>
        </a:p>
      </dgm:t>
    </dgm:pt>
    <dgm:pt modelId="{04017C7C-0C4D-428C-94A6-D982F1E59679}" type="parTrans" cxnId="{5367C907-36F4-42A8-92AC-487706D43F3D}">
      <dgm:prSet/>
      <dgm:spPr/>
      <dgm:t>
        <a:bodyPr/>
        <a:lstStyle/>
        <a:p>
          <a:endParaRPr lang="en-US"/>
        </a:p>
      </dgm:t>
    </dgm:pt>
    <dgm:pt modelId="{7EE64DC6-0146-41D4-A05C-8B857B48CF85}" type="sibTrans" cxnId="{5367C907-36F4-42A8-92AC-487706D43F3D}">
      <dgm:prSet/>
      <dgm:spPr/>
      <dgm:t>
        <a:bodyPr/>
        <a:lstStyle/>
        <a:p>
          <a:endParaRPr lang="en-US"/>
        </a:p>
      </dgm:t>
    </dgm:pt>
    <dgm:pt modelId="{4AA994D7-5146-47F5-A5CE-FDC4C6E116A3}">
      <dgm:prSet phldrT="[Text]" custT="1"/>
      <dgm:spPr/>
      <dgm:t>
        <a:bodyPr/>
        <a:lstStyle/>
        <a:p>
          <a:endParaRPr lang="en-US" sz="1400" dirty="0"/>
        </a:p>
      </dgm:t>
    </dgm:pt>
    <dgm:pt modelId="{5856A6CD-719A-4E4A-A632-2029ED41924B}" type="parTrans" cxnId="{C4B7B258-D760-4414-ADEF-CF26E61A4E54}">
      <dgm:prSet/>
      <dgm:spPr/>
      <dgm:t>
        <a:bodyPr/>
        <a:lstStyle/>
        <a:p>
          <a:endParaRPr lang="en-US"/>
        </a:p>
      </dgm:t>
    </dgm:pt>
    <dgm:pt modelId="{73C167D2-E8F6-4B6D-93D2-45FD593E145A}" type="sibTrans" cxnId="{C4B7B258-D760-4414-ADEF-CF26E61A4E54}">
      <dgm:prSet/>
      <dgm:spPr/>
      <dgm:t>
        <a:bodyPr/>
        <a:lstStyle/>
        <a:p>
          <a:endParaRPr lang="en-US"/>
        </a:p>
      </dgm:t>
    </dgm:pt>
    <dgm:pt modelId="{DCBC39EE-24AC-46CE-9061-1F456C40BFFA}" type="pres">
      <dgm:prSet presAssocID="{2A249C08-72E7-4820-A28A-037940F998AC}" presName="linear" presStyleCnt="0">
        <dgm:presLayoutVars>
          <dgm:animLvl val="lvl"/>
          <dgm:resizeHandles val="exact"/>
        </dgm:presLayoutVars>
      </dgm:prSet>
      <dgm:spPr/>
    </dgm:pt>
    <dgm:pt modelId="{F0A25FA5-C008-4BC7-B3B2-87E69A796C69}" type="pres">
      <dgm:prSet presAssocID="{7A0210D2-FA50-4CBB-AAD4-FC160CB0A4F4}" presName="parentText" presStyleLbl="node1" presStyleIdx="0" presStyleCnt="3">
        <dgm:presLayoutVars>
          <dgm:chMax val="0"/>
          <dgm:bulletEnabled val="1"/>
        </dgm:presLayoutVars>
      </dgm:prSet>
      <dgm:spPr/>
    </dgm:pt>
    <dgm:pt modelId="{561EA6F9-8E0F-48AC-B717-13AEED5FD31B}" type="pres">
      <dgm:prSet presAssocID="{7A0210D2-FA50-4CBB-AAD4-FC160CB0A4F4}" presName="childText" presStyleLbl="revTx" presStyleIdx="0" presStyleCnt="3">
        <dgm:presLayoutVars>
          <dgm:bulletEnabled val="1"/>
        </dgm:presLayoutVars>
      </dgm:prSet>
      <dgm:spPr/>
    </dgm:pt>
    <dgm:pt modelId="{D53E1540-026D-4588-AF95-618A41213D8D}" type="pres">
      <dgm:prSet presAssocID="{C3F7FFEE-4A37-4BB2-9E52-CABC39C4C56C}" presName="parentText" presStyleLbl="node1" presStyleIdx="1" presStyleCnt="3">
        <dgm:presLayoutVars>
          <dgm:chMax val="0"/>
          <dgm:bulletEnabled val="1"/>
        </dgm:presLayoutVars>
      </dgm:prSet>
      <dgm:spPr/>
    </dgm:pt>
    <dgm:pt modelId="{587BE25C-CFD8-4383-98A7-396C44FE387A}" type="pres">
      <dgm:prSet presAssocID="{C3F7FFEE-4A37-4BB2-9E52-CABC39C4C56C}" presName="childText" presStyleLbl="revTx" presStyleIdx="1" presStyleCnt="3">
        <dgm:presLayoutVars>
          <dgm:bulletEnabled val="1"/>
        </dgm:presLayoutVars>
      </dgm:prSet>
      <dgm:spPr/>
    </dgm:pt>
    <dgm:pt modelId="{8BAA0180-9DA0-4F9C-897A-850FA92C1662}" type="pres">
      <dgm:prSet presAssocID="{9BE540A8-FC27-4D5A-9802-3A4C55D1B236}" presName="parentText" presStyleLbl="node1" presStyleIdx="2" presStyleCnt="3">
        <dgm:presLayoutVars>
          <dgm:chMax val="0"/>
          <dgm:bulletEnabled val="1"/>
        </dgm:presLayoutVars>
      </dgm:prSet>
      <dgm:spPr/>
    </dgm:pt>
    <dgm:pt modelId="{1CCB18DA-6A08-4954-81D1-DFC3E7533BBE}" type="pres">
      <dgm:prSet presAssocID="{9BE540A8-FC27-4D5A-9802-3A4C55D1B236}" presName="childText" presStyleLbl="revTx" presStyleIdx="2" presStyleCnt="3">
        <dgm:presLayoutVars>
          <dgm:bulletEnabled val="1"/>
        </dgm:presLayoutVars>
      </dgm:prSet>
      <dgm:spPr/>
    </dgm:pt>
  </dgm:ptLst>
  <dgm:cxnLst>
    <dgm:cxn modelId="{5367C907-36F4-42A8-92AC-487706D43F3D}" srcId="{7A0210D2-FA50-4CBB-AAD4-FC160CB0A4F4}" destId="{C2585D5A-7449-40F3-B585-E0C7D300489B}" srcOrd="1" destOrd="0" parTransId="{04017C7C-0C4D-428C-94A6-D982F1E59679}" sibTransId="{7EE64DC6-0146-41D4-A05C-8B857B48CF85}"/>
    <dgm:cxn modelId="{5382F20E-F9D1-462C-897E-BF97FFC39726}" srcId="{9BE540A8-FC27-4D5A-9802-3A4C55D1B236}" destId="{BA95A25E-C656-4DB2-960E-CE2B5C5E628D}" srcOrd="0" destOrd="0" parTransId="{DF9177FB-514E-469F-8B57-F95BB7AB8D58}" sibTransId="{FA751582-246B-4784-9525-7AB9953B0855}"/>
    <dgm:cxn modelId="{7979751D-18E8-425D-81DE-15C210FFF59B}" type="presOf" srcId="{C3F7FFEE-4A37-4BB2-9E52-CABC39C4C56C}" destId="{D53E1540-026D-4588-AF95-618A41213D8D}" srcOrd="0" destOrd="0" presId="urn:microsoft.com/office/officeart/2005/8/layout/vList2"/>
    <dgm:cxn modelId="{69D67D38-361D-4DCE-9E54-948281A1F242}" type="presOf" srcId="{BA95A25E-C656-4DB2-960E-CE2B5C5E628D}" destId="{1CCB18DA-6A08-4954-81D1-DFC3E7533BBE}" srcOrd="0" destOrd="0" presId="urn:microsoft.com/office/officeart/2005/8/layout/vList2"/>
    <dgm:cxn modelId="{F9798E5E-7D6A-4CCE-A909-4E7B1806FAFC}" type="presOf" srcId="{89FB3E58-2C4B-4D18-9813-32D9B8155ACB}" destId="{561EA6F9-8E0F-48AC-B717-13AEED5FD31B}" srcOrd="0" destOrd="0" presId="urn:microsoft.com/office/officeart/2005/8/layout/vList2"/>
    <dgm:cxn modelId="{4111F661-897D-4118-8A6A-88DBF6A02975}" srcId="{C3F7FFEE-4A37-4BB2-9E52-CABC39C4C56C}" destId="{3A7A6E36-628D-4F0F-AB44-B07BBD7B3664}" srcOrd="0" destOrd="0" parTransId="{9D360D45-9890-44C4-9F9E-8B6244B66BF3}" sibTransId="{4EA5DD6A-1F10-4A70-B852-ECBAC7ED8E8A}"/>
    <dgm:cxn modelId="{D2D4B643-E62A-4ECB-9C9E-366E8471D418}" type="presOf" srcId="{7A0210D2-FA50-4CBB-AAD4-FC160CB0A4F4}" destId="{F0A25FA5-C008-4BC7-B3B2-87E69A796C69}" srcOrd="0" destOrd="0" presId="urn:microsoft.com/office/officeart/2005/8/layout/vList2"/>
    <dgm:cxn modelId="{33242876-4517-4D05-AABD-85F61F8C06FB}" type="presOf" srcId="{E8077C9E-A481-4A7C-BE9A-5C2A4CF2F004}" destId="{1CCB18DA-6A08-4954-81D1-DFC3E7533BBE}" srcOrd="0" destOrd="1" presId="urn:microsoft.com/office/officeart/2005/8/layout/vList2"/>
    <dgm:cxn modelId="{BECBE376-C43C-49A1-B72E-9CFCC76DCE85}" srcId="{9BE540A8-FC27-4D5A-9802-3A4C55D1B236}" destId="{0A8A6F85-8768-4095-8985-A7D7CECE76E0}" srcOrd="2" destOrd="0" parTransId="{1EC59085-66E9-4311-B85A-06F1C9DF2033}" sibTransId="{1924AB43-0AAD-41F4-9BA1-7C2CE546F317}"/>
    <dgm:cxn modelId="{D7C00C77-8AF2-459B-BF68-A0769864F77E}" type="presOf" srcId="{0A8A6F85-8768-4095-8985-A7D7CECE76E0}" destId="{1CCB18DA-6A08-4954-81D1-DFC3E7533BBE}" srcOrd="0" destOrd="2" presId="urn:microsoft.com/office/officeart/2005/8/layout/vList2"/>
    <dgm:cxn modelId="{C4B7B258-D760-4414-ADEF-CF26E61A4E54}" srcId="{C3F7FFEE-4A37-4BB2-9E52-CABC39C4C56C}" destId="{4AA994D7-5146-47F5-A5CE-FDC4C6E116A3}" srcOrd="1" destOrd="0" parTransId="{5856A6CD-719A-4E4A-A632-2029ED41924B}" sibTransId="{73C167D2-E8F6-4B6D-93D2-45FD593E145A}"/>
    <dgm:cxn modelId="{252B0F7D-0974-4035-BF36-3089C2C75B22}" type="presOf" srcId="{C2585D5A-7449-40F3-B585-E0C7D300489B}" destId="{561EA6F9-8E0F-48AC-B717-13AEED5FD31B}" srcOrd="0" destOrd="1" presId="urn:microsoft.com/office/officeart/2005/8/layout/vList2"/>
    <dgm:cxn modelId="{0E40ECA6-02D9-471E-9302-4E5877D94C78}" srcId="{7A0210D2-FA50-4CBB-AAD4-FC160CB0A4F4}" destId="{89FB3E58-2C4B-4D18-9813-32D9B8155ACB}" srcOrd="0" destOrd="0" parTransId="{87CA3F39-5FCA-4FDB-8904-F91260155B88}" sibTransId="{EA2815BF-CB3E-4D29-906B-D1BBA8AF10EC}"/>
    <dgm:cxn modelId="{20976FAA-67D4-428A-B0FE-15182A7D2291}" type="presOf" srcId="{9BE540A8-FC27-4D5A-9802-3A4C55D1B236}" destId="{8BAA0180-9DA0-4F9C-897A-850FA92C1662}" srcOrd="0" destOrd="0" presId="urn:microsoft.com/office/officeart/2005/8/layout/vList2"/>
    <dgm:cxn modelId="{300B1BAD-8FDA-4CF7-9E99-87B00E9E98AD}" type="presOf" srcId="{4AA994D7-5146-47F5-A5CE-FDC4C6E116A3}" destId="{587BE25C-CFD8-4383-98A7-396C44FE387A}" srcOrd="0" destOrd="1" presId="urn:microsoft.com/office/officeart/2005/8/layout/vList2"/>
    <dgm:cxn modelId="{DEA0B3B4-550F-4820-BCF4-9F1FEB904280}" type="presOf" srcId="{3A7A6E36-628D-4F0F-AB44-B07BBD7B3664}" destId="{587BE25C-CFD8-4383-98A7-396C44FE387A}" srcOrd="0" destOrd="0" presId="urn:microsoft.com/office/officeart/2005/8/layout/vList2"/>
    <dgm:cxn modelId="{E2D93FCC-1253-46B1-AA20-8D3030A7B556}" srcId="{2A249C08-72E7-4820-A28A-037940F998AC}" destId="{9BE540A8-FC27-4D5A-9802-3A4C55D1B236}" srcOrd="2" destOrd="0" parTransId="{53C4B1F9-4453-40DA-A339-C05F18B804EB}" sibTransId="{62CA9BE4-1FF4-42DC-9930-1C862CD760BE}"/>
    <dgm:cxn modelId="{D792A4D0-13B4-4A39-846D-27FE2D14E91E}" type="presOf" srcId="{2A249C08-72E7-4820-A28A-037940F998AC}" destId="{DCBC39EE-24AC-46CE-9061-1F456C40BFFA}" srcOrd="0" destOrd="0" presId="urn:microsoft.com/office/officeart/2005/8/layout/vList2"/>
    <dgm:cxn modelId="{15E8C2E5-B063-431F-BF66-A7324318A9E1}" srcId="{2A249C08-72E7-4820-A28A-037940F998AC}" destId="{C3F7FFEE-4A37-4BB2-9E52-CABC39C4C56C}" srcOrd="1" destOrd="0" parTransId="{A8BD473B-750E-4331-81C8-F016721F4FA1}" sibTransId="{0A58AA85-DAEF-4D6B-9794-BDFDAF9361AA}"/>
    <dgm:cxn modelId="{C2C38AE8-FEE9-42C6-BACA-575898341077}" srcId="{9BE540A8-FC27-4D5A-9802-3A4C55D1B236}" destId="{E8077C9E-A481-4A7C-BE9A-5C2A4CF2F004}" srcOrd="1" destOrd="0" parTransId="{3F6F2080-5FD2-46A0-B0EF-C9002CA8D42E}" sibTransId="{3868CBA4-16B7-4BAE-9254-F82FBB460F26}"/>
    <dgm:cxn modelId="{128A1CFF-CC1F-479E-BA26-E9AB444DB70B}" srcId="{2A249C08-72E7-4820-A28A-037940F998AC}" destId="{7A0210D2-FA50-4CBB-AAD4-FC160CB0A4F4}" srcOrd="0" destOrd="0" parTransId="{F280FA96-2CA6-4CEF-A1AE-591257669714}" sibTransId="{85C93932-9A95-49F1-AF8D-2643531D12E9}"/>
    <dgm:cxn modelId="{E9B90C44-EA71-439B-B7DA-2ED5F096CB80}" type="presParOf" srcId="{DCBC39EE-24AC-46CE-9061-1F456C40BFFA}" destId="{F0A25FA5-C008-4BC7-B3B2-87E69A796C69}" srcOrd="0" destOrd="0" presId="urn:microsoft.com/office/officeart/2005/8/layout/vList2"/>
    <dgm:cxn modelId="{72BD6F68-DFE3-4E9F-9780-24FB4BC322D4}" type="presParOf" srcId="{DCBC39EE-24AC-46CE-9061-1F456C40BFFA}" destId="{561EA6F9-8E0F-48AC-B717-13AEED5FD31B}" srcOrd="1" destOrd="0" presId="urn:microsoft.com/office/officeart/2005/8/layout/vList2"/>
    <dgm:cxn modelId="{BFC95847-6764-4126-9364-1F5473948FD5}" type="presParOf" srcId="{DCBC39EE-24AC-46CE-9061-1F456C40BFFA}" destId="{D53E1540-026D-4588-AF95-618A41213D8D}" srcOrd="2" destOrd="0" presId="urn:microsoft.com/office/officeart/2005/8/layout/vList2"/>
    <dgm:cxn modelId="{FB739670-C383-44B7-B9D6-0AC87584D3D6}" type="presParOf" srcId="{DCBC39EE-24AC-46CE-9061-1F456C40BFFA}" destId="{587BE25C-CFD8-4383-98A7-396C44FE387A}" srcOrd="3" destOrd="0" presId="urn:microsoft.com/office/officeart/2005/8/layout/vList2"/>
    <dgm:cxn modelId="{FAB29D0A-C219-405D-BE43-5DB3C99CA42D}" type="presParOf" srcId="{DCBC39EE-24AC-46CE-9061-1F456C40BFFA}" destId="{8BAA0180-9DA0-4F9C-897A-850FA92C1662}" srcOrd="4" destOrd="0" presId="urn:microsoft.com/office/officeart/2005/8/layout/vList2"/>
    <dgm:cxn modelId="{FAA752FF-A611-45E3-8131-05D6EBB1B31E}" type="presParOf" srcId="{DCBC39EE-24AC-46CE-9061-1F456C40BFFA}" destId="{1CCB18DA-6A08-4954-81D1-DFC3E7533BB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249C08-72E7-4820-A28A-037940F99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95D1FF-021D-444C-98CE-64429A3E301C}">
      <dgm:prSet phldrT="[Text]" custT="1"/>
      <dgm:spPr/>
      <dgm:t>
        <a:bodyPr/>
        <a:lstStyle/>
        <a:p>
          <a:r>
            <a:rPr lang="en-US" sz="1400" dirty="0"/>
            <a:t>Ultimately, what a client does is their choice. But explain options and potential consequences for choices that could hurt their chance of obtaining SSI/DI benefits.</a:t>
          </a:r>
        </a:p>
      </dgm:t>
    </dgm:pt>
    <dgm:pt modelId="{667FB22D-A7C0-4CFA-8DA7-288B33E2F645}" type="parTrans" cxnId="{E16E203A-7514-4818-B14D-06BDBDD356DE}">
      <dgm:prSet/>
      <dgm:spPr/>
      <dgm:t>
        <a:bodyPr/>
        <a:lstStyle/>
        <a:p>
          <a:endParaRPr lang="en-US"/>
        </a:p>
      </dgm:t>
    </dgm:pt>
    <dgm:pt modelId="{7AFE8985-6C79-4AB0-848F-655326501503}" type="sibTrans" cxnId="{E16E203A-7514-4818-B14D-06BDBDD356DE}">
      <dgm:prSet/>
      <dgm:spPr/>
      <dgm:t>
        <a:bodyPr/>
        <a:lstStyle/>
        <a:p>
          <a:endParaRPr lang="en-US"/>
        </a:p>
      </dgm:t>
    </dgm:pt>
    <dgm:pt modelId="{82B0B270-84DD-4AD7-8DE4-1CFC7F7782BC}">
      <dgm:prSet phldrT="[Text]" custT="1"/>
      <dgm:spPr>
        <a:solidFill>
          <a:srgbClr val="07651D"/>
        </a:solidFill>
      </dgm:spPr>
      <dgm:t>
        <a:bodyPr/>
        <a:lstStyle/>
        <a:p>
          <a:r>
            <a:rPr lang="en-US" sz="2000" dirty="0"/>
            <a:t>Encourage client to keep a journal or record that they could share with SSA</a:t>
          </a:r>
        </a:p>
      </dgm:t>
    </dgm:pt>
    <dgm:pt modelId="{C4BF9D52-7BE9-44EF-98C2-50F52A858344}" type="parTrans" cxnId="{12197769-E13A-401D-AE94-7F44F67B22E6}">
      <dgm:prSet/>
      <dgm:spPr/>
      <dgm:t>
        <a:bodyPr/>
        <a:lstStyle/>
        <a:p>
          <a:endParaRPr lang="en-US"/>
        </a:p>
      </dgm:t>
    </dgm:pt>
    <dgm:pt modelId="{8E8AD9CA-25F7-4533-A7B9-94E21D46E7AB}" type="sibTrans" cxnId="{12197769-E13A-401D-AE94-7F44F67B22E6}">
      <dgm:prSet/>
      <dgm:spPr/>
      <dgm:t>
        <a:bodyPr/>
        <a:lstStyle/>
        <a:p>
          <a:endParaRPr lang="en-US"/>
        </a:p>
      </dgm:t>
    </dgm:pt>
    <dgm:pt modelId="{6E0DDCB8-3D94-47BF-B946-D860F68BD82C}">
      <dgm:prSet phldrT="[Text]" custT="1"/>
      <dgm:spPr/>
      <dgm:t>
        <a:bodyPr/>
        <a:lstStyle/>
        <a:p>
          <a:r>
            <a:rPr lang="en-US" sz="1400" dirty="0"/>
            <a:t>This is particularly useful for chronic intermittent conditions – things like seizure disorders</a:t>
          </a:r>
        </a:p>
      </dgm:t>
    </dgm:pt>
    <dgm:pt modelId="{B6B16008-D191-483D-AEE4-152A3E400D6A}" type="parTrans" cxnId="{4FFB378E-B8DD-4B12-B706-4E1550703EDF}">
      <dgm:prSet/>
      <dgm:spPr/>
      <dgm:t>
        <a:bodyPr/>
        <a:lstStyle/>
        <a:p>
          <a:endParaRPr lang="en-US"/>
        </a:p>
      </dgm:t>
    </dgm:pt>
    <dgm:pt modelId="{D31DBBDD-75FE-4415-AA73-668A767FBAB8}" type="sibTrans" cxnId="{4FFB378E-B8DD-4B12-B706-4E1550703EDF}">
      <dgm:prSet/>
      <dgm:spPr/>
      <dgm:t>
        <a:bodyPr/>
        <a:lstStyle/>
        <a:p>
          <a:endParaRPr lang="en-US"/>
        </a:p>
      </dgm:t>
    </dgm:pt>
    <dgm:pt modelId="{180858DC-E759-4A4D-B4EA-21702170AFAB}">
      <dgm:prSet phldrT="[Text]" custT="1"/>
      <dgm:spPr/>
      <dgm:t>
        <a:bodyPr/>
        <a:lstStyle/>
        <a:p>
          <a:r>
            <a:rPr lang="en-US" sz="1400" dirty="0"/>
            <a:t>Focus on barriers related to mental, physical, and medical limitations</a:t>
          </a:r>
        </a:p>
      </dgm:t>
    </dgm:pt>
    <dgm:pt modelId="{E07ECB65-9E6C-4103-8B5A-BEA84B2FC30A}" type="parTrans" cxnId="{30C9C713-D22E-4A22-B5FF-9FAF0CC0173D}">
      <dgm:prSet/>
      <dgm:spPr/>
      <dgm:t>
        <a:bodyPr/>
        <a:lstStyle/>
        <a:p>
          <a:endParaRPr lang="en-US"/>
        </a:p>
      </dgm:t>
    </dgm:pt>
    <dgm:pt modelId="{1DC8B9E6-9E01-4C77-AED6-40372E64D2ED}" type="sibTrans" cxnId="{30C9C713-D22E-4A22-B5FF-9FAF0CC0173D}">
      <dgm:prSet/>
      <dgm:spPr/>
      <dgm:t>
        <a:bodyPr/>
        <a:lstStyle/>
        <a:p>
          <a:endParaRPr lang="en-US"/>
        </a:p>
      </dgm:t>
    </dgm:pt>
    <dgm:pt modelId="{334D8C75-986D-40F9-8F02-EC86E5F33D50}">
      <dgm:prSet phldrT="[Text]" custT="1"/>
      <dgm:spPr/>
      <dgm:t>
        <a:bodyPr/>
        <a:lstStyle/>
        <a:p>
          <a:r>
            <a:rPr lang="en-US" sz="1400" dirty="0"/>
            <a:t>“What if – why?” questions:</a:t>
          </a:r>
        </a:p>
      </dgm:t>
    </dgm:pt>
    <dgm:pt modelId="{9595F0C0-0E03-4DEE-B438-BD6283BE8B17}" type="parTrans" cxnId="{ACFFFA6E-BFAB-4891-B6A3-715582785719}">
      <dgm:prSet/>
      <dgm:spPr/>
      <dgm:t>
        <a:bodyPr/>
        <a:lstStyle/>
        <a:p>
          <a:endParaRPr lang="en-US"/>
        </a:p>
      </dgm:t>
    </dgm:pt>
    <dgm:pt modelId="{6B3165FE-527F-4982-9559-B68505D53871}" type="sibTrans" cxnId="{ACFFFA6E-BFAB-4891-B6A3-715582785719}">
      <dgm:prSet/>
      <dgm:spPr/>
      <dgm:t>
        <a:bodyPr/>
        <a:lstStyle/>
        <a:p>
          <a:endParaRPr lang="en-US"/>
        </a:p>
      </dgm:t>
    </dgm:pt>
    <dgm:pt modelId="{A41E124D-A587-4914-99CC-6A703B035430}">
      <dgm:prSet phldrT="[Text]" custT="1"/>
      <dgm:spPr/>
      <dgm:t>
        <a:bodyPr/>
        <a:lstStyle/>
        <a:p>
          <a:r>
            <a:rPr lang="en-US" sz="1400" dirty="0"/>
            <a:t>“What if you got a job as security monitor at a parking garage or a condo building? Why couldn’t you?”</a:t>
          </a:r>
        </a:p>
      </dgm:t>
    </dgm:pt>
    <dgm:pt modelId="{134AE1A0-DB03-4477-87B7-FCA267C903E9}" type="parTrans" cxnId="{E6E3F433-5E08-40DD-9839-854A61F6CC87}">
      <dgm:prSet/>
      <dgm:spPr/>
      <dgm:t>
        <a:bodyPr/>
        <a:lstStyle/>
        <a:p>
          <a:endParaRPr lang="en-US"/>
        </a:p>
      </dgm:t>
    </dgm:pt>
    <dgm:pt modelId="{75F8A305-0397-4DBA-A64E-396CF4E55422}" type="sibTrans" cxnId="{E6E3F433-5E08-40DD-9839-854A61F6CC87}">
      <dgm:prSet/>
      <dgm:spPr/>
      <dgm:t>
        <a:bodyPr/>
        <a:lstStyle/>
        <a:p>
          <a:endParaRPr lang="en-US"/>
        </a:p>
      </dgm:t>
    </dgm:pt>
    <dgm:pt modelId="{1A26A5CA-FA12-4EF7-B1B4-B7881140E254}">
      <dgm:prSet phldrT="[Text]" custT="1"/>
      <dgm:spPr/>
      <dgm:t>
        <a:bodyPr/>
        <a:lstStyle/>
        <a:p>
          <a:r>
            <a:rPr lang="en-US" sz="1400" dirty="0"/>
            <a:t>“What if you got hired by your last employer to do the last job that you worked full-time? Why couldn’t you?”</a:t>
          </a:r>
        </a:p>
      </dgm:t>
    </dgm:pt>
    <dgm:pt modelId="{1B995A5C-1DFD-451D-9738-8CC046CF6311}" type="parTrans" cxnId="{477AE4AB-DA03-4B7E-8180-324861C39E56}">
      <dgm:prSet/>
      <dgm:spPr/>
      <dgm:t>
        <a:bodyPr/>
        <a:lstStyle/>
        <a:p>
          <a:endParaRPr lang="en-US"/>
        </a:p>
      </dgm:t>
    </dgm:pt>
    <dgm:pt modelId="{68A88890-ACAC-4E60-887D-D5710F75E230}" type="sibTrans" cxnId="{477AE4AB-DA03-4B7E-8180-324861C39E56}">
      <dgm:prSet/>
      <dgm:spPr/>
      <dgm:t>
        <a:bodyPr/>
        <a:lstStyle/>
        <a:p>
          <a:endParaRPr lang="en-US"/>
        </a:p>
      </dgm:t>
    </dgm:pt>
    <dgm:pt modelId="{48D8D2DB-A7FA-4408-B583-714BE2533B9F}">
      <dgm:prSet phldrT="[Text]" custT="1"/>
      <dgm:spPr>
        <a:solidFill>
          <a:srgbClr val="07651D"/>
        </a:solidFill>
      </dgm:spPr>
      <dgm:t>
        <a:bodyPr/>
        <a:lstStyle/>
        <a:p>
          <a:r>
            <a:rPr lang="en-US" sz="2000" dirty="0"/>
            <a:t>Have a heart-to-heart about substance use, treatment avoidance, prior work experiences, etc.</a:t>
          </a:r>
        </a:p>
      </dgm:t>
    </dgm:pt>
    <dgm:pt modelId="{B3F9A1F8-FC83-4909-A6C5-0AF5AF8A208C}" type="parTrans" cxnId="{EDDBD85B-5605-4098-8416-4C0607FA98B1}">
      <dgm:prSet/>
      <dgm:spPr/>
      <dgm:t>
        <a:bodyPr/>
        <a:lstStyle/>
        <a:p>
          <a:endParaRPr lang="en-US"/>
        </a:p>
      </dgm:t>
    </dgm:pt>
    <dgm:pt modelId="{ED9E9D92-9AFA-47AC-B07E-5861C9D88780}" type="sibTrans" cxnId="{EDDBD85B-5605-4098-8416-4C0607FA98B1}">
      <dgm:prSet/>
      <dgm:spPr/>
      <dgm:t>
        <a:bodyPr/>
        <a:lstStyle/>
        <a:p>
          <a:endParaRPr lang="en-US"/>
        </a:p>
      </dgm:t>
    </dgm:pt>
    <dgm:pt modelId="{218469A9-EAB7-48BD-B20A-B229DC650A47}">
      <dgm:prSet phldrT="[Text]" custT="1"/>
      <dgm:spPr>
        <a:solidFill>
          <a:srgbClr val="07651D"/>
        </a:solidFill>
      </dgm:spPr>
      <dgm:t>
        <a:bodyPr/>
        <a:lstStyle/>
        <a:p>
          <a:r>
            <a:rPr lang="en-US" sz="2000" dirty="0"/>
            <a:t>Ask: “Why do you think you can’t get and keep a full-time job?”</a:t>
          </a:r>
        </a:p>
      </dgm:t>
    </dgm:pt>
    <dgm:pt modelId="{86079138-48FA-4924-90DC-F975BBFA9819}" type="parTrans" cxnId="{9EF2E386-8EFB-4098-9DF4-D5988A086281}">
      <dgm:prSet/>
      <dgm:spPr/>
      <dgm:t>
        <a:bodyPr/>
        <a:lstStyle/>
        <a:p>
          <a:endParaRPr lang="en-US"/>
        </a:p>
      </dgm:t>
    </dgm:pt>
    <dgm:pt modelId="{74305D61-ED9C-4C27-BDAF-15A0884B8949}" type="sibTrans" cxnId="{9EF2E386-8EFB-4098-9DF4-D5988A086281}">
      <dgm:prSet/>
      <dgm:spPr/>
      <dgm:t>
        <a:bodyPr/>
        <a:lstStyle/>
        <a:p>
          <a:endParaRPr lang="en-US"/>
        </a:p>
      </dgm:t>
    </dgm:pt>
    <dgm:pt modelId="{C23D4210-1563-4D2C-B4BB-960ADF1EE942}">
      <dgm:prSet phldrT="[Text]" custT="1"/>
      <dgm:spPr/>
      <dgm:t>
        <a:bodyPr/>
        <a:lstStyle/>
        <a:p>
          <a:endParaRPr lang="en-US" sz="1400" dirty="0"/>
        </a:p>
      </dgm:t>
    </dgm:pt>
    <dgm:pt modelId="{506C072A-18A1-4BE4-81C8-85B8EB812D12}" type="parTrans" cxnId="{D799211E-4FAA-4890-BF89-61AC68209D0F}">
      <dgm:prSet/>
      <dgm:spPr/>
      <dgm:t>
        <a:bodyPr/>
        <a:lstStyle/>
        <a:p>
          <a:endParaRPr lang="en-US"/>
        </a:p>
      </dgm:t>
    </dgm:pt>
    <dgm:pt modelId="{24A1A6F4-BCE8-41FA-B943-25731D4CF6E7}" type="sibTrans" cxnId="{D799211E-4FAA-4890-BF89-61AC68209D0F}">
      <dgm:prSet/>
      <dgm:spPr/>
      <dgm:t>
        <a:bodyPr/>
        <a:lstStyle/>
        <a:p>
          <a:endParaRPr lang="en-US"/>
        </a:p>
      </dgm:t>
    </dgm:pt>
    <dgm:pt modelId="{38CDBA95-9D37-4648-ABED-699BF47F8C74}">
      <dgm:prSet phldrT="[Text]" custT="1"/>
      <dgm:spPr/>
      <dgm:t>
        <a:bodyPr/>
        <a:lstStyle/>
        <a:p>
          <a:endParaRPr lang="en-US" sz="1400" dirty="0"/>
        </a:p>
      </dgm:t>
    </dgm:pt>
    <dgm:pt modelId="{089F1EAC-294F-4012-A9AC-7026F1C8341C}" type="parTrans" cxnId="{988ED490-ED7C-47D5-B49C-B8C58AA4ABB3}">
      <dgm:prSet/>
      <dgm:spPr/>
      <dgm:t>
        <a:bodyPr/>
        <a:lstStyle/>
        <a:p>
          <a:endParaRPr lang="en-US"/>
        </a:p>
      </dgm:t>
    </dgm:pt>
    <dgm:pt modelId="{D6A904CB-30E3-4269-B6EC-3FE4E89F7C7F}" type="sibTrans" cxnId="{988ED490-ED7C-47D5-B49C-B8C58AA4ABB3}">
      <dgm:prSet/>
      <dgm:spPr/>
      <dgm:t>
        <a:bodyPr/>
        <a:lstStyle/>
        <a:p>
          <a:endParaRPr lang="en-US"/>
        </a:p>
      </dgm:t>
    </dgm:pt>
    <dgm:pt modelId="{819DF576-6DF1-4E62-8332-D35319DDE557}">
      <dgm:prSet phldrT="[Text]" custT="1"/>
      <dgm:spPr/>
      <dgm:t>
        <a:bodyPr/>
        <a:lstStyle/>
        <a:p>
          <a:r>
            <a:rPr lang="en-US" sz="1400" dirty="0"/>
            <a:t>Date, what happened, how bad, how long, how long until they are better, etc.</a:t>
          </a:r>
        </a:p>
      </dgm:t>
    </dgm:pt>
    <dgm:pt modelId="{20FC8F5B-4584-4810-99C5-C0228F7C1453}" type="parTrans" cxnId="{44E5C025-0607-4D00-A892-42FBC9C2840D}">
      <dgm:prSet/>
      <dgm:spPr/>
      <dgm:t>
        <a:bodyPr/>
        <a:lstStyle/>
        <a:p>
          <a:endParaRPr lang="en-US"/>
        </a:p>
      </dgm:t>
    </dgm:pt>
    <dgm:pt modelId="{23FFC96A-241A-42F0-8878-9FB84C9B70B2}" type="sibTrans" cxnId="{44E5C025-0607-4D00-A892-42FBC9C2840D}">
      <dgm:prSet/>
      <dgm:spPr/>
      <dgm:t>
        <a:bodyPr/>
        <a:lstStyle/>
        <a:p>
          <a:endParaRPr lang="en-US"/>
        </a:p>
      </dgm:t>
    </dgm:pt>
    <dgm:pt modelId="{DCBC39EE-24AC-46CE-9061-1F456C40BFFA}" type="pres">
      <dgm:prSet presAssocID="{2A249C08-72E7-4820-A28A-037940F998AC}" presName="linear" presStyleCnt="0">
        <dgm:presLayoutVars>
          <dgm:animLvl val="lvl"/>
          <dgm:resizeHandles val="exact"/>
        </dgm:presLayoutVars>
      </dgm:prSet>
      <dgm:spPr/>
    </dgm:pt>
    <dgm:pt modelId="{8E0954C1-0A42-4F3E-A2BA-2CEF73D014A7}" type="pres">
      <dgm:prSet presAssocID="{218469A9-EAB7-48BD-B20A-B229DC650A47}" presName="parentText" presStyleLbl="node1" presStyleIdx="0" presStyleCnt="3">
        <dgm:presLayoutVars>
          <dgm:chMax val="0"/>
          <dgm:bulletEnabled val="1"/>
        </dgm:presLayoutVars>
      </dgm:prSet>
      <dgm:spPr/>
    </dgm:pt>
    <dgm:pt modelId="{E2C2792D-EBC4-4CFB-996C-E4615DDB9C3E}" type="pres">
      <dgm:prSet presAssocID="{218469A9-EAB7-48BD-B20A-B229DC650A47}" presName="childText" presStyleLbl="revTx" presStyleIdx="0" presStyleCnt="3">
        <dgm:presLayoutVars>
          <dgm:bulletEnabled val="1"/>
        </dgm:presLayoutVars>
      </dgm:prSet>
      <dgm:spPr/>
    </dgm:pt>
    <dgm:pt modelId="{63856931-D084-42B8-A684-4AEE9EC0E22B}" type="pres">
      <dgm:prSet presAssocID="{48D8D2DB-A7FA-4408-B583-714BE2533B9F}" presName="parentText" presStyleLbl="node1" presStyleIdx="1" presStyleCnt="3">
        <dgm:presLayoutVars>
          <dgm:chMax val="0"/>
          <dgm:bulletEnabled val="1"/>
        </dgm:presLayoutVars>
      </dgm:prSet>
      <dgm:spPr/>
    </dgm:pt>
    <dgm:pt modelId="{7E8F8217-0D06-40A9-836D-54B349667D2A}" type="pres">
      <dgm:prSet presAssocID="{48D8D2DB-A7FA-4408-B583-714BE2533B9F}" presName="childText" presStyleLbl="revTx" presStyleIdx="1" presStyleCnt="3">
        <dgm:presLayoutVars>
          <dgm:bulletEnabled val="1"/>
        </dgm:presLayoutVars>
      </dgm:prSet>
      <dgm:spPr/>
    </dgm:pt>
    <dgm:pt modelId="{71FF9B2B-5FE7-4197-8F65-3FE2CBFEE3FC}" type="pres">
      <dgm:prSet presAssocID="{82B0B270-84DD-4AD7-8DE4-1CFC7F7782BC}" presName="parentText" presStyleLbl="node1" presStyleIdx="2" presStyleCnt="3">
        <dgm:presLayoutVars>
          <dgm:chMax val="0"/>
          <dgm:bulletEnabled val="1"/>
        </dgm:presLayoutVars>
      </dgm:prSet>
      <dgm:spPr/>
    </dgm:pt>
    <dgm:pt modelId="{27524C13-770A-4210-8AF9-71FE54B77F65}" type="pres">
      <dgm:prSet presAssocID="{82B0B270-84DD-4AD7-8DE4-1CFC7F7782BC}" presName="childText" presStyleLbl="revTx" presStyleIdx="2" presStyleCnt="3">
        <dgm:presLayoutVars>
          <dgm:bulletEnabled val="1"/>
        </dgm:presLayoutVars>
      </dgm:prSet>
      <dgm:spPr/>
    </dgm:pt>
  </dgm:ptLst>
  <dgm:cxnLst>
    <dgm:cxn modelId="{30C9C713-D22E-4A22-B5FF-9FAF0CC0173D}" srcId="{218469A9-EAB7-48BD-B20A-B229DC650A47}" destId="{180858DC-E759-4A4D-B4EA-21702170AFAB}" srcOrd="0" destOrd="0" parTransId="{E07ECB65-9E6C-4103-8B5A-BEA84B2FC30A}" sibTransId="{1DC8B9E6-9E01-4C77-AED6-40372E64D2ED}"/>
    <dgm:cxn modelId="{8E8DA916-8F31-4C9C-970A-65456CFB2147}" type="presOf" srcId="{82B0B270-84DD-4AD7-8DE4-1CFC7F7782BC}" destId="{71FF9B2B-5FE7-4197-8F65-3FE2CBFEE3FC}" srcOrd="0" destOrd="0" presId="urn:microsoft.com/office/officeart/2005/8/layout/vList2"/>
    <dgm:cxn modelId="{D799211E-4FAA-4890-BF89-61AC68209D0F}" srcId="{334D8C75-986D-40F9-8F02-EC86E5F33D50}" destId="{C23D4210-1563-4D2C-B4BB-960ADF1EE942}" srcOrd="2" destOrd="0" parTransId="{506C072A-18A1-4BE4-81C8-85B8EB812D12}" sibTransId="{24A1A6F4-BCE8-41FA-B943-25731D4CF6E7}"/>
    <dgm:cxn modelId="{44E5C025-0607-4D00-A892-42FBC9C2840D}" srcId="{82B0B270-84DD-4AD7-8DE4-1CFC7F7782BC}" destId="{819DF576-6DF1-4E62-8332-D35319DDE557}" srcOrd="1" destOrd="0" parTransId="{20FC8F5B-4584-4810-99C5-C0228F7C1453}" sibTransId="{23FFC96A-241A-42F0-8878-9FB84C9B70B2}"/>
    <dgm:cxn modelId="{E6E3F433-5E08-40DD-9839-854A61F6CC87}" srcId="{334D8C75-986D-40F9-8F02-EC86E5F33D50}" destId="{A41E124D-A587-4914-99CC-6A703B035430}" srcOrd="0" destOrd="0" parTransId="{134AE1A0-DB03-4477-87B7-FCA267C903E9}" sibTransId="{75F8A305-0397-4DBA-A64E-396CF4E55422}"/>
    <dgm:cxn modelId="{E16E203A-7514-4818-B14D-06BDBDD356DE}" srcId="{48D8D2DB-A7FA-4408-B583-714BE2533B9F}" destId="{E495D1FF-021D-444C-98CE-64429A3E301C}" srcOrd="0" destOrd="0" parTransId="{667FB22D-A7C0-4CFA-8DA7-288B33E2F645}" sibTransId="{7AFE8985-6C79-4AB0-848F-655326501503}"/>
    <dgm:cxn modelId="{7A4E383C-1B6C-41C1-A3A2-295894E368EE}" type="presOf" srcId="{6E0DDCB8-3D94-47BF-B946-D860F68BD82C}" destId="{27524C13-770A-4210-8AF9-71FE54B77F65}" srcOrd="0" destOrd="0" presId="urn:microsoft.com/office/officeart/2005/8/layout/vList2"/>
    <dgm:cxn modelId="{AF4C3740-9649-4AF7-8828-F053DFB15401}" type="presOf" srcId="{1A26A5CA-FA12-4EF7-B1B4-B7881140E254}" destId="{E2C2792D-EBC4-4CFB-996C-E4615DDB9C3E}" srcOrd="0" destOrd="3" presId="urn:microsoft.com/office/officeart/2005/8/layout/vList2"/>
    <dgm:cxn modelId="{EDDBD85B-5605-4098-8416-4C0607FA98B1}" srcId="{2A249C08-72E7-4820-A28A-037940F998AC}" destId="{48D8D2DB-A7FA-4408-B583-714BE2533B9F}" srcOrd="1" destOrd="0" parTransId="{B3F9A1F8-FC83-4909-A6C5-0AF5AF8A208C}" sibTransId="{ED9E9D92-9AFA-47AC-B07E-5861C9D88780}"/>
    <dgm:cxn modelId="{12197769-E13A-401D-AE94-7F44F67B22E6}" srcId="{2A249C08-72E7-4820-A28A-037940F998AC}" destId="{82B0B270-84DD-4AD7-8DE4-1CFC7F7782BC}" srcOrd="2" destOrd="0" parTransId="{C4BF9D52-7BE9-44EF-98C2-50F52A858344}" sibTransId="{8E8AD9CA-25F7-4533-A7B9-94E21D46E7AB}"/>
    <dgm:cxn modelId="{ACFFFA6E-BFAB-4891-B6A3-715582785719}" srcId="{218469A9-EAB7-48BD-B20A-B229DC650A47}" destId="{334D8C75-986D-40F9-8F02-EC86E5F33D50}" srcOrd="1" destOrd="0" parTransId="{9595F0C0-0E03-4DEE-B438-BD6283BE8B17}" sibTransId="{6B3165FE-527F-4982-9559-B68505D53871}"/>
    <dgm:cxn modelId="{6362F750-03CB-405D-8238-4DE76AF5FC30}" type="presOf" srcId="{A41E124D-A587-4914-99CC-6A703B035430}" destId="{E2C2792D-EBC4-4CFB-996C-E4615DDB9C3E}" srcOrd="0" destOrd="2" presId="urn:microsoft.com/office/officeart/2005/8/layout/vList2"/>
    <dgm:cxn modelId="{5572F97B-7711-4F68-9B72-C79916E37FAD}" type="presOf" srcId="{334D8C75-986D-40F9-8F02-EC86E5F33D50}" destId="{E2C2792D-EBC4-4CFB-996C-E4615DDB9C3E}" srcOrd="0" destOrd="1" presId="urn:microsoft.com/office/officeart/2005/8/layout/vList2"/>
    <dgm:cxn modelId="{3E132E83-2924-4CC9-89E5-BB60E5664F7C}" type="presOf" srcId="{E495D1FF-021D-444C-98CE-64429A3E301C}" destId="{7E8F8217-0D06-40A9-836D-54B349667D2A}" srcOrd="0" destOrd="0" presId="urn:microsoft.com/office/officeart/2005/8/layout/vList2"/>
    <dgm:cxn modelId="{9EF2E386-8EFB-4098-9DF4-D5988A086281}" srcId="{2A249C08-72E7-4820-A28A-037940F998AC}" destId="{218469A9-EAB7-48BD-B20A-B229DC650A47}" srcOrd="0" destOrd="0" parTransId="{86079138-48FA-4924-90DC-F975BBFA9819}" sibTransId="{74305D61-ED9C-4C27-BDAF-15A0884B8949}"/>
    <dgm:cxn modelId="{4FFB378E-B8DD-4B12-B706-4E1550703EDF}" srcId="{82B0B270-84DD-4AD7-8DE4-1CFC7F7782BC}" destId="{6E0DDCB8-3D94-47BF-B946-D860F68BD82C}" srcOrd="0" destOrd="0" parTransId="{B6B16008-D191-483D-AEE4-152A3E400D6A}" sibTransId="{D31DBBDD-75FE-4415-AA73-668A767FBAB8}"/>
    <dgm:cxn modelId="{988ED490-ED7C-47D5-B49C-B8C58AA4ABB3}" srcId="{48D8D2DB-A7FA-4408-B583-714BE2533B9F}" destId="{38CDBA95-9D37-4648-ABED-699BF47F8C74}" srcOrd="1" destOrd="0" parTransId="{089F1EAC-294F-4012-A9AC-7026F1C8341C}" sibTransId="{D6A904CB-30E3-4269-B6EC-3FE4E89F7C7F}"/>
    <dgm:cxn modelId="{6A6AB5A7-0A2B-4ADA-A40C-73CA7142AF2E}" type="presOf" srcId="{C23D4210-1563-4D2C-B4BB-960ADF1EE942}" destId="{E2C2792D-EBC4-4CFB-996C-E4615DDB9C3E}" srcOrd="0" destOrd="4" presId="urn:microsoft.com/office/officeart/2005/8/layout/vList2"/>
    <dgm:cxn modelId="{477AE4AB-DA03-4B7E-8180-324861C39E56}" srcId="{334D8C75-986D-40F9-8F02-EC86E5F33D50}" destId="{1A26A5CA-FA12-4EF7-B1B4-B7881140E254}" srcOrd="1" destOrd="0" parTransId="{1B995A5C-1DFD-451D-9738-8CC046CF6311}" sibTransId="{68A88890-ACAC-4E60-887D-D5710F75E230}"/>
    <dgm:cxn modelId="{D6C7B4B8-0AB8-410E-AD56-6D7D5FF62F65}" type="presOf" srcId="{819DF576-6DF1-4E62-8332-D35319DDE557}" destId="{27524C13-770A-4210-8AF9-71FE54B77F65}" srcOrd="0" destOrd="1" presId="urn:microsoft.com/office/officeart/2005/8/layout/vList2"/>
    <dgm:cxn modelId="{1B935DBD-ADDE-44DF-9D17-E571A67E315A}" type="presOf" srcId="{218469A9-EAB7-48BD-B20A-B229DC650A47}" destId="{8E0954C1-0A42-4F3E-A2BA-2CEF73D014A7}" srcOrd="0" destOrd="0" presId="urn:microsoft.com/office/officeart/2005/8/layout/vList2"/>
    <dgm:cxn modelId="{D792A4D0-13B4-4A39-846D-27FE2D14E91E}" type="presOf" srcId="{2A249C08-72E7-4820-A28A-037940F998AC}" destId="{DCBC39EE-24AC-46CE-9061-1F456C40BFFA}" srcOrd="0" destOrd="0" presId="urn:microsoft.com/office/officeart/2005/8/layout/vList2"/>
    <dgm:cxn modelId="{04FC8CE3-ED4A-4850-A4AE-8191E4CDE2D2}" type="presOf" srcId="{180858DC-E759-4A4D-B4EA-21702170AFAB}" destId="{E2C2792D-EBC4-4CFB-996C-E4615DDB9C3E}" srcOrd="0" destOrd="0" presId="urn:microsoft.com/office/officeart/2005/8/layout/vList2"/>
    <dgm:cxn modelId="{51C44CF2-A316-485D-BDC5-5D97F7A54D25}" type="presOf" srcId="{48D8D2DB-A7FA-4408-B583-714BE2533B9F}" destId="{63856931-D084-42B8-A684-4AEE9EC0E22B}" srcOrd="0" destOrd="0" presId="urn:microsoft.com/office/officeart/2005/8/layout/vList2"/>
    <dgm:cxn modelId="{A63AFBF3-F851-42DC-8DB0-FC50A8B9BE2C}" type="presOf" srcId="{38CDBA95-9D37-4648-ABED-699BF47F8C74}" destId="{7E8F8217-0D06-40A9-836D-54B349667D2A}" srcOrd="0" destOrd="1" presId="urn:microsoft.com/office/officeart/2005/8/layout/vList2"/>
    <dgm:cxn modelId="{BA8A3546-F2A6-4078-89EF-7719FF5D65D1}" type="presParOf" srcId="{DCBC39EE-24AC-46CE-9061-1F456C40BFFA}" destId="{8E0954C1-0A42-4F3E-A2BA-2CEF73D014A7}" srcOrd="0" destOrd="0" presId="urn:microsoft.com/office/officeart/2005/8/layout/vList2"/>
    <dgm:cxn modelId="{C4E48B35-5C8B-4707-899A-6E9DD1E3013A}" type="presParOf" srcId="{DCBC39EE-24AC-46CE-9061-1F456C40BFFA}" destId="{E2C2792D-EBC4-4CFB-996C-E4615DDB9C3E}" srcOrd="1" destOrd="0" presId="urn:microsoft.com/office/officeart/2005/8/layout/vList2"/>
    <dgm:cxn modelId="{AFF7D0A2-3BA1-47A3-AA7F-6578F1E13F3A}" type="presParOf" srcId="{DCBC39EE-24AC-46CE-9061-1F456C40BFFA}" destId="{63856931-D084-42B8-A684-4AEE9EC0E22B}" srcOrd="2" destOrd="0" presId="urn:microsoft.com/office/officeart/2005/8/layout/vList2"/>
    <dgm:cxn modelId="{1FDB3014-9E3F-4C88-8E6C-EC2B88C578CE}" type="presParOf" srcId="{DCBC39EE-24AC-46CE-9061-1F456C40BFFA}" destId="{7E8F8217-0D06-40A9-836D-54B349667D2A}" srcOrd="3" destOrd="0" presId="urn:microsoft.com/office/officeart/2005/8/layout/vList2"/>
    <dgm:cxn modelId="{37DB28AF-3BA4-4197-86F3-9833B2AD9FC5}" type="presParOf" srcId="{DCBC39EE-24AC-46CE-9061-1F456C40BFFA}" destId="{71FF9B2B-5FE7-4197-8F65-3FE2CBFEE3FC}" srcOrd="4" destOrd="0" presId="urn:microsoft.com/office/officeart/2005/8/layout/vList2"/>
    <dgm:cxn modelId="{7F093143-0F70-48D7-92F2-78363E7F35BE}" type="presParOf" srcId="{DCBC39EE-24AC-46CE-9061-1F456C40BFFA}" destId="{27524C13-770A-4210-8AF9-71FE54B77F6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custT="1"/>
      <dgm:spPr>
        <a:solidFill>
          <a:schemeClr val="accent5">
            <a:lumMod val="50000"/>
            <a:lumOff val="50000"/>
          </a:schemeClr>
        </a:solidFill>
      </dgm:spPr>
      <dgm:t>
        <a:bodyPr/>
        <a:lstStyle/>
        <a:p>
          <a:r>
            <a:rPr lang="en-US" sz="2000" dirty="0"/>
            <a:t>Help apply for all benefits they might qualify for</a:t>
          </a:r>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0E93C6E-9D3A-4205-A4A2-AEF4BEF79F72}">
      <dgm:prSet phldrT="[Text]" custT="1"/>
      <dgm:spPr/>
      <dgm:t>
        <a:bodyPr/>
        <a:lstStyle/>
        <a:p>
          <a:r>
            <a:rPr lang="en-US" sz="1400" dirty="0"/>
            <a:t>Online applications: SSD, Retirement, some SSI</a:t>
          </a:r>
        </a:p>
      </dgm:t>
    </dgm:pt>
    <dgm:pt modelId="{891E0C95-37A6-40BB-878D-8E6DD5085676}" type="parTrans" cxnId="{E79008BD-BE8D-4584-9486-45EF86344376}">
      <dgm:prSet/>
      <dgm:spPr/>
      <dgm:t>
        <a:bodyPr/>
        <a:lstStyle/>
        <a:p>
          <a:endParaRPr lang="en-US"/>
        </a:p>
      </dgm:t>
    </dgm:pt>
    <dgm:pt modelId="{703C00FF-8886-4A4A-BA2A-C14A4129958F}" type="sibTrans" cxnId="{E79008BD-BE8D-4584-9486-45EF86344376}">
      <dgm:prSet/>
      <dgm:spPr/>
      <dgm:t>
        <a:bodyPr/>
        <a:lstStyle/>
        <a:p>
          <a:endParaRPr lang="en-US"/>
        </a:p>
      </dgm:t>
    </dgm:pt>
    <dgm:pt modelId="{98EE820B-6E6F-4BC0-842A-2F64BE5537C7}">
      <dgm:prSet phldrT="[Text]" custT="1"/>
      <dgm:spPr>
        <a:solidFill>
          <a:srgbClr val="B539A6"/>
        </a:solidFill>
      </dgm:spPr>
      <dgm:t>
        <a:bodyPr/>
        <a:lstStyle/>
        <a:p>
          <a:r>
            <a:rPr lang="en-US" sz="2000" dirty="0"/>
            <a:t>Help choose an “onset date” on Disability Report.</a:t>
          </a:r>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custT="1"/>
      <dgm:spPr/>
      <dgm:t>
        <a:bodyPr/>
        <a:lstStyle/>
        <a:p>
          <a:r>
            <a:rPr lang="en-US" sz="1400" dirty="0"/>
            <a:t>The onset date can change how much back pay someone might be eligible for and can impact SSD (and thus, Medicare) eligibility. If the person was disabled for a long time, we usually set the onset date at least 17 months before the application date.</a:t>
          </a:r>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EB38E87C-B008-42DA-BCEF-FFADCC5B2AD2}">
      <dgm:prSet phldrT="[Text]" custT="1"/>
      <dgm:spPr/>
      <dgm:t>
        <a:bodyPr/>
        <a:lstStyle/>
        <a:p>
          <a:r>
            <a:rPr lang="en-US" sz="1400" dirty="0"/>
            <a:t>Phone appointment for interview (all benefits): (800) 772-1213</a:t>
          </a:r>
        </a:p>
      </dgm:t>
    </dgm:pt>
    <dgm:pt modelId="{999E3989-5635-4F38-AC0C-513B2B899BBB}" type="parTrans" cxnId="{BE58BD6F-6047-438F-8934-00411BE01A23}">
      <dgm:prSet/>
      <dgm:spPr/>
      <dgm:t>
        <a:bodyPr/>
        <a:lstStyle/>
        <a:p>
          <a:endParaRPr lang="en-US"/>
        </a:p>
      </dgm:t>
    </dgm:pt>
    <dgm:pt modelId="{221216A1-BB94-42D6-B80B-7E1E1D83A02B}" type="sibTrans" cxnId="{BE58BD6F-6047-438F-8934-00411BE01A23}">
      <dgm:prSet/>
      <dgm:spPr/>
      <dgm:t>
        <a:bodyPr/>
        <a:lstStyle/>
        <a:p>
          <a:endParaRPr lang="en-US"/>
        </a:p>
      </dgm:t>
    </dgm:pt>
    <dgm:pt modelId="{BE468A7C-5A1A-48DA-AAA8-7928DB2C07DE}">
      <dgm:prSet phldrT="[Text]" custT="1"/>
      <dgm:spPr/>
      <dgm:t>
        <a:bodyPr/>
        <a:lstStyle/>
        <a:p>
          <a:r>
            <a:rPr lang="en-US" sz="1400" dirty="0"/>
            <a:t>In person at local SSA Field Office</a:t>
          </a:r>
        </a:p>
      </dgm:t>
    </dgm:pt>
    <dgm:pt modelId="{5045E047-A286-4D6B-B2F1-43505D091D0E}" type="parTrans" cxnId="{D12E57A3-DF19-44D6-9778-476A11B2A67C}">
      <dgm:prSet/>
      <dgm:spPr/>
      <dgm:t>
        <a:bodyPr/>
        <a:lstStyle/>
        <a:p>
          <a:endParaRPr lang="en-US"/>
        </a:p>
      </dgm:t>
    </dgm:pt>
    <dgm:pt modelId="{B163767A-94EC-4C7E-AFC6-1240B2F8EC24}" type="sibTrans" cxnId="{D12E57A3-DF19-44D6-9778-476A11B2A67C}">
      <dgm:prSet/>
      <dgm:spPr/>
      <dgm:t>
        <a:bodyPr/>
        <a:lstStyle/>
        <a:p>
          <a:endParaRPr lang="en-US"/>
        </a:p>
      </dgm:t>
    </dgm:pt>
    <dgm:pt modelId="{6AC5B63E-D570-4B03-9DF4-56B2ACCC6B37}">
      <dgm:prSet phldrT="[Text]" custT="1"/>
      <dgm:spPr/>
      <dgm:t>
        <a:bodyPr/>
        <a:lstStyle/>
        <a:p>
          <a:r>
            <a:rPr lang="en-US" sz="1400" dirty="0"/>
            <a:t>If client was denied SSA disability benefits within the last four years, you might want to set disability date to the same onset date as the previous application, if they still think they were disabled at that time.</a:t>
          </a:r>
        </a:p>
      </dgm:t>
    </dgm:pt>
    <dgm:pt modelId="{CA8F7E5D-35E7-4706-BD9F-DC97C9E24FB3}" type="parTrans" cxnId="{3ACA8B05-8011-4BD8-9212-FED29E684654}">
      <dgm:prSet/>
      <dgm:spPr/>
      <dgm:t>
        <a:bodyPr/>
        <a:lstStyle/>
        <a:p>
          <a:endParaRPr lang="en-US"/>
        </a:p>
      </dgm:t>
    </dgm:pt>
    <dgm:pt modelId="{0667ED1E-3927-419C-89AF-F5802636AED0}" type="sibTrans" cxnId="{3ACA8B05-8011-4BD8-9212-FED29E684654}">
      <dgm:prSet/>
      <dgm:spPr/>
      <dgm:t>
        <a:bodyPr/>
        <a:lstStyle/>
        <a:p>
          <a:endParaRPr lang="en-US"/>
        </a:p>
      </dgm:t>
    </dgm:pt>
    <dgm:pt modelId="{92BB7458-23C9-4EB8-AEE2-5D7094EC9FB4}">
      <dgm:prSet phldrT="[Text]" custT="1"/>
      <dgm:spPr/>
      <dgm:t>
        <a:bodyPr/>
        <a:lstStyle/>
        <a:p>
          <a:endParaRPr lang="en-US" sz="1400" dirty="0"/>
        </a:p>
      </dgm:t>
    </dgm:pt>
    <dgm:pt modelId="{60E9323B-B957-4752-BEAE-FE5D209CFE5A}" type="parTrans" cxnId="{E3518828-E3C4-4EDE-A4BD-02D574364596}">
      <dgm:prSet/>
      <dgm:spPr/>
      <dgm:t>
        <a:bodyPr/>
        <a:lstStyle/>
        <a:p>
          <a:endParaRPr lang="en-US"/>
        </a:p>
      </dgm:t>
    </dgm:pt>
    <dgm:pt modelId="{7D672CFD-5C56-4B20-8F8B-0A697A025CCC}" type="sibTrans" cxnId="{E3518828-E3C4-4EDE-A4BD-02D574364596}">
      <dgm:prSet/>
      <dgm:spPr/>
      <dgm:t>
        <a:bodyPr/>
        <a:lstStyle/>
        <a:p>
          <a:endParaRPr lang="en-US"/>
        </a:p>
      </dgm:t>
    </dgm:pt>
    <dgm:pt modelId="{6E3AC99B-9594-4ADB-A6AF-5D8001AAE84E}">
      <dgm:prSet phldrT="[Text]" custT="1"/>
      <dgm:spPr/>
      <dgm:t>
        <a:bodyPr/>
        <a:lstStyle/>
        <a:p>
          <a:endParaRPr lang="en-US" sz="1400" dirty="0"/>
        </a:p>
      </dgm:t>
    </dgm:pt>
    <dgm:pt modelId="{DD71140F-DAC6-4CD9-A15B-158CB756B481}" type="parTrans" cxnId="{579457AD-B376-4371-A920-9382FC25723B}">
      <dgm:prSet/>
      <dgm:spPr/>
      <dgm:t>
        <a:bodyPr/>
        <a:lstStyle/>
        <a:p>
          <a:endParaRPr lang="en-US"/>
        </a:p>
      </dgm:t>
    </dgm:pt>
    <dgm:pt modelId="{2E84EF3A-B5CB-442E-96F9-74A85D8BD431}" type="sibTrans" cxnId="{579457AD-B376-4371-A920-9382FC25723B}">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pt>
    <dgm:pt modelId="{7B54CFF5-BCF6-4D70-9BBD-B85D9A4E35A3}" type="pres">
      <dgm:prSet presAssocID="{97B777AF-55D9-4773-A434-C8FF7F6CC3CF}" presName="parentText" presStyleLbl="node1" presStyleIdx="0" presStyleCnt="2">
        <dgm:presLayoutVars>
          <dgm:chMax val="0"/>
          <dgm:bulletEnabled val="1"/>
        </dgm:presLayoutVars>
      </dgm:prSet>
      <dgm:spPr/>
    </dgm:pt>
    <dgm:pt modelId="{E7CB9EDE-EBC8-4B89-A67B-1FC0AF0FAB71}" type="pres">
      <dgm:prSet presAssocID="{97B777AF-55D9-4773-A434-C8FF7F6CC3CF}" presName="childText" presStyleLbl="revTx" presStyleIdx="0" presStyleCnt="2">
        <dgm:presLayoutVars>
          <dgm:bulletEnabled val="1"/>
        </dgm:presLayoutVars>
      </dgm:prSet>
      <dgm:spPr/>
    </dgm:pt>
    <dgm:pt modelId="{09E455E5-7CE6-4AC8-BB9B-59578F76E74C}" type="pres">
      <dgm:prSet presAssocID="{98EE820B-6E6F-4BC0-842A-2F64BE5537C7}" presName="parentText" presStyleLbl="node1" presStyleIdx="1" presStyleCnt="2">
        <dgm:presLayoutVars>
          <dgm:chMax val="0"/>
          <dgm:bulletEnabled val="1"/>
        </dgm:presLayoutVars>
      </dgm:prSet>
      <dgm:spPr/>
    </dgm:pt>
    <dgm:pt modelId="{D9BE1D48-1051-486F-A1B7-5CA807CBBF34}" type="pres">
      <dgm:prSet presAssocID="{98EE820B-6E6F-4BC0-842A-2F64BE5537C7}" presName="childText" presStyleLbl="revTx" presStyleIdx="1" presStyleCnt="2" custScaleY="135071">
        <dgm:presLayoutVars>
          <dgm:bulletEnabled val="1"/>
        </dgm:presLayoutVars>
      </dgm:prSet>
      <dgm:spPr/>
    </dgm:pt>
  </dgm:ptLst>
  <dgm:cxnLst>
    <dgm:cxn modelId="{3ACA8B05-8011-4BD8-9212-FED29E684654}" srcId="{98EE820B-6E6F-4BC0-842A-2F64BE5537C7}" destId="{6AC5B63E-D570-4B03-9DF4-56B2ACCC6B37}" srcOrd="1" destOrd="0" parTransId="{CA8F7E5D-35E7-4706-BD9F-DC97C9E24FB3}" sibTransId="{0667ED1E-3927-419C-89AF-F5802636AED0}"/>
    <dgm:cxn modelId="{ECC58509-ADC6-4A67-B34C-6BE0F9607AEC}" type="presOf" srcId="{B9BE5C7D-7E39-4288-B69A-07A7BED6CD2F}" destId="{DACDC94A-C206-41AE-B34E-0E5246DEE1A9}" srcOrd="0" destOrd="0" presId="urn:microsoft.com/office/officeart/2005/8/layout/vList2"/>
    <dgm:cxn modelId="{6826810B-1301-4233-B131-E75EC1618DB1}" type="presOf" srcId="{97B777AF-55D9-4773-A434-C8FF7F6CC3CF}" destId="{7B54CFF5-BCF6-4D70-9BBD-B85D9A4E35A3}" srcOrd="0" destOrd="0" presId="urn:microsoft.com/office/officeart/2005/8/layout/vList2"/>
    <dgm:cxn modelId="{BB052C0F-7210-4BB4-A814-86B5B4C3D082}" type="presOf" srcId="{BE468A7C-5A1A-48DA-AAA8-7928DB2C07DE}" destId="{E7CB9EDE-EBC8-4B89-A67B-1FC0AF0FAB71}" srcOrd="0" destOrd="4" presId="urn:microsoft.com/office/officeart/2005/8/layout/vList2"/>
    <dgm:cxn modelId="{E3518828-E3C4-4EDE-A4BD-02D574364596}" srcId="{97B777AF-55D9-4773-A434-C8FF7F6CC3CF}" destId="{92BB7458-23C9-4EB8-AEE2-5D7094EC9FB4}" srcOrd="3" destOrd="0" parTransId="{60E9323B-B957-4752-BEAE-FE5D209CFE5A}" sibTransId="{7D672CFD-5C56-4B20-8F8B-0A697A025CCC}"/>
    <dgm:cxn modelId="{BC6B4239-5191-4D24-A44B-DA46562F53C8}" type="presOf" srcId="{6E3AC99B-9594-4ADB-A6AF-5D8001AAE84E}" destId="{E7CB9EDE-EBC8-4B89-A67B-1FC0AF0FAB71}" srcOrd="0" destOrd="2" presId="urn:microsoft.com/office/officeart/2005/8/layout/vList2"/>
    <dgm:cxn modelId="{499E3D3B-1168-47C0-9252-3EDB5E1EC43F}" type="presOf" srcId="{92BB7458-23C9-4EB8-AEE2-5D7094EC9FB4}" destId="{E7CB9EDE-EBC8-4B89-A67B-1FC0AF0FAB71}" srcOrd="0" destOrd="3" presId="urn:microsoft.com/office/officeart/2005/8/layout/vList2"/>
    <dgm:cxn modelId="{10B0F13F-4CF4-4059-A25A-99C18FB1D0CC}" type="presOf" srcId="{6AC5B63E-D570-4B03-9DF4-56B2ACCC6B37}" destId="{D9BE1D48-1051-486F-A1B7-5CA807CBBF34}" srcOrd="0" destOrd="1" presId="urn:microsoft.com/office/officeart/2005/8/layout/vList2"/>
    <dgm:cxn modelId="{3F258866-96E1-4D47-B261-6C0D43469DB4}" type="presOf" srcId="{80E93C6E-9D3A-4205-A4A2-AEF4BEF79F72}" destId="{E7CB9EDE-EBC8-4B89-A67B-1FC0AF0FAB71}" srcOrd="0" destOrd="0" presId="urn:microsoft.com/office/officeart/2005/8/layout/vList2"/>
    <dgm:cxn modelId="{080BAF6A-E099-4AF9-BF06-DFD649EC1FD6}" type="presOf" srcId="{98EE820B-6E6F-4BC0-842A-2F64BE5537C7}" destId="{09E455E5-7CE6-4AC8-BB9B-59578F76E74C}" srcOrd="0" destOrd="0" presId="urn:microsoft.com/office/officeart/2005/8/layout/vList2"/>
    <dgm:cxn modelId="{BE58BD6F-6047-438F-8934-00411BE01A23}" srcId="{97B777AF-55D9-4773-A434-C8FF7F6CC3CF}" destId="{EB38E87C-B008-42DA-BCEF-FFADCC5B2AD2}" srcOrd="1" destOrd="0" parTransId="{999E3989-5635-4F38-AC0C-513B2B899BBB}" sibTransId="{221216A1-BB94-42D6-B80B-7E1E1D83A02B}"/>
    <dgm:cxn modelId="{D651178E-4F17-4623-A74A-ED32309D2D8C}" type="presOf" srcId="{EB38E87C-B008-42DA-BCEF-FFADCC5B2AD2}" destId="{E7CB9EDE-EBC8-4B89-A67B-1FC0AF0FAB71}" srcOrd="0" destOrd="1" presId="urn:microsoft.com/office/officeart/2005/8/layout/vList2"/>
    <dgm:cxn modelId="{A49EDD98-CF74-46B1-AAE4-0C1E595AE833}" srcId="{B9BE5C7D-7E39-4288-B69A-07A7BED6CD2F}" destId="{97B777AF-55D9-4773-A434-C8FF7F6CC3CF}" srcOrd="0" destOrd="0" parTransId="{E1F6E144-7645-4274-97E7-6C161111CE94}" sibTransId="{CD071597-CDF4-49AB-A6D1-E54878FF1D8B}"/>
    <dgm:cxn modelId="{D12E57A3-DF19-44D6-9778-476A11B2A67C}" srcId="{97B777AF-55D9-4773-A434-C8FF7F6CC3CF}" destId="{BE468A7C-5A1A-48DA-AAA8-7928DB2C07DE}" srcOrd="4" destOrd="0" parTransId="{5045E047-A286-4D6B-B2F1-43505D091D0E}" sibTransId="{B163767A-94EC-4C7E-AFC6-1240B2F8EC24}"/>
    <dgm:cxn modelId="{31D7A5A9-7DEB-4905-BCFE-6261E0608E91}" srcId="{98EE820B-6E6F-4BC0-842A-2F64BE5537C7}" destId="{710EA681-0E67-4ABD-A898-4A2A97335BD9}" srcOrd="0" destOrd="0" parTransId="{14933393-083C-4777-9952-67DBC2E1B16F}" sibTransId="{840F95DB-7400-4286-B643-941A80607E00}"/>
    <dgm:cxn modelId="{579457AD-B376-4371-A920-9382FC25723B}" srcId="{97B777AF-55D9-4773-A434-C8FF7F6CC3CF}" destId="{6E3AC99B-9594-4ADB-A6AF-5D8001AAE84E}" srcOrd="2" destOrd="0" parTransId="{DD71140F-DAC6-4CD9-A15B-158CB756B481}" sibTransId="{2E84EF3A-B5CB-442E-96F9-74A85D8BD431}"/>
    <dgm:cxn modelId="{E79008BD-BE8D-4584-9486-45EF86344376}" srcId="{97B777AF-55D9-4773-A434-C8FF7F6CC3CF}" destId="{80E93C6E-9D3A-4205-A4A2-AEF4BEF79F72}" srcOrd="0" destOrd="0" parTransId="{891E0C95-37A6-40BB-878D-8E6DD5085676}" sibTransId="{703C00FF-8886-4A4A-BA2A-C14A4129958F}"/>
    <dgm:cxn modelId="{65CEEAC4-A9F8-4216-8F2F-6449428A8D44}" srcId="{B9BE5C7D-7E39-4288-B69A-07A7BED6CD2F}" destId="{98EE820B-6E6F-4BC0-842A-2F64BE5537C7}" srcOrd="1" destOrd="0" parTransId="{2462EE96-06FD-43E8-9D5F-65477F233AE1}" sibTransId="{A20CF1AA-31B2-4023-9555-64CD0D8F4E28}"/>
    <dgm:cxn modelId="{70DB21DD-5487-41CF-95EB-F565CEE2E430}" type="presOf" srcId="{710EA681-0E67-4ABD-A898-4A2A97335BD9}" destId="{D9BE1D48-1051-486F-A1B7-5CA807CBBF34}" srcOrd="0" destOrd="0" presId="urn:microsoft.com/office/officeart/2005/8/layout/vList2"/>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982A0EF6-C09D-4060-85D1-2BBB2B05934D}" type="presParOf" srcId="{DACDC94A-C206-41AE-B34E-0E5246DEE1A9}" destId="{09E455E5-7CE6-4AC8-BB9B-59578F76E74C}" srcOrd="2" destOrd="0" presId="urn:microsoft.com/office/officeart/2005/8/layout/vList2"/>
    <dgm:cxn modelId="{F35D4061-31F9-4D75-881D-F20842805415}" type="presParOf" srcId="{DACDC94A-C206-41AE-B34E-0E5246DEE1A9}" destId="{D9BE1D48-1051-486F-A1B7-5CA807CBBF3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Remember and remind your client:</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There is no cost for applying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E23303CE-01CB-4F79-BE09-A08D9E39599E}">
      <dgm:prSet custT="1"/>
      <dgm:spPr/>
      <dgm:t>
        <a:bodyPr/>
        <a:lstStyle/>
        <a:p>
          <a:r>
            <a:rPr lang="en-US" sz="1400" dirty="0"/>
            <a:t>There is no punishment or fine for applying for something that you don’t qualify for</a:t>
          </a:r>
        </a:p>
      </dgm:t>
    </dgm:pt>
    <dgm:pt modelId="{4130D8A7-BE1E-4D40-8260-1792301DB65D}" type="parTrans" cxnId="{BA08B255-CDA0-4C77-9786-65D2D1DE6984}">
      <dgm:prSet/>
      <dgm:spPr/>
      <dgm:t>
        <a:bodyPr/>
        <a:lstStyle/>
        <a:p>
          <a:endParaRPr lang="en-US"/>
        </a:p>
      </dgm:t>
    </dgm:pt>
    <dgm:pt modelId="{D3174CFD-CD78-4788-B7B6-640A589DFFDE}" type="sibTrans" cxnId="{BA08B255-CDA0-4C77-9786-65D2D1DE6984}">
      <dgm:prSet/>
      <dgm:spPr/>
      <dgm:t>
        <a:bodyPr/>
        <a:lstStyle/>
        <a:p>
          <a:endParaRPr lang="en-US"/>
        </a:p>
      </dgm:t>
    </dgm:pt>
    <dgm:pt modelId="{B95F2562-1D3A-49AD-A7BE-EADE267B1336}">
      <dgm:prSet custT="1"/>
      <dgm:spPr/>
      <dgm:t>
        <a:bodyPr/>
        <a:lstStyle/>
        <a:p>
          <a:r>
            <a:rPr lang="en-US" sz="1400" dirty="0"/>
            <a:t>There is no punishment for wrong answers as long as you’re not lying or misleading on purpose. If your client is nervous, you can write “I provided all answers to the best of my memory, knowledge, and ability” in the “notes” section.</a:t>
          </a:r>
        </a:p>
      </dgm:t>
    </dgm:pt>
    <dgm:pt modelId="{0D43FFBF-5DBF-4D9D-9283-23218FC94607}" type="parTrans" cxnId="{76A774D9-FBBA-4BB4-82ED-DC65EACCF364}">
      <dgm:prSet/>
      <dgm:spPr/>
      <dgm:t>
        <a:bodyPr/>
        <a:lstStyle/>
        <a:p>
          <a:endParaRPr lang="en-US"/>
        </a:p>
      </dgm:t>
    </dgm:pt>
    <dgm:pt modelId="{C004A32D-5FAF-4996-ADD2-576DB50E3ACC}" type="sibTrans" cxnId="{76A774D9-FBBA-4BB4-82ED-DC65EACCF364}">
      <dgm:prSet/>
      <dgm:spPr/>
      <dgm:t>
        <a:bodyPr/>
        <a:lstStyle/>
        <a:p>
          <a:endParaRPr lang="en-US"/>
        </a:p>
      </dgm:t>
    </dgm:pt>
    <dgm:pt modelId="{5D2021E1-8418-45F7-B1AA-1169260183FE}">
      <dgm:prSet custT="1"/>
      <dgm:spPr>
        <a:solidFill>
          <a:schemeClr val="accent5">
            <a:lumMod val="50000"/>
            <a:lumOff val="50000"/>
          </a:schemeClr>
        </a:solidFill>
      </dgm:spPr>
      <dgm:t>
        <a:bodyPr/>
        <a:lstStyle/>
        <a:p>
          <a:r>
            <a:rPr lang="en-US" sz="2000" dirty="0"/>
            <a:t>Keep copies of everything filed with SSA so they have records if SSA loses something.</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60E1BFF7-004D-4061-93EC-1ACE1D3EC1B1}">
      <dgm:prSet custT="1"/>
      <dgm:spPr/>
      <dgm:t>
        <a:bodyPr/>
        <a:lstStyle/>
        <a:p>
          <a:endParaRPr lang="en-US" sz="1400" dirty="0"/>
        </a:p>
      </dgm:t>
    </dgm:pt>
    <dgm:pt modelId="{AABACCEB-5212-4CEC-B895-4F64D7342921}" type="parTrans" cxnId="{6E51DDBB-F777-4B08-8366-A01FAF06CCAC}">
      <dgm:prSet/>
      <dgm:spPr/>
      <dgm:t>
        <a:bodyPr/>
        <a:lstStyle/>
        <a:p>
          <a:endParaRPr lang="en-US"/>
        </a:p>
      </dgm:t>
    </dgm:pt>
    <dgm:pt modelId="{A9F959FF-9DCA-4353-8CAE-48A53B066E49}" type="sibTrans" cxnId="{6E51DDBB-F777-4B08-8366-A01FAF06CCAC}">
      <dgm:prSet/>
      <dgm:spPr/>
      <dgm:t>
        <a:bodyPr/>
        <a:lstStyle/>
        <a:p>
          <a:endParaRPr lang="en-US"/>
        </a:p>
      </dgm:t>
    </dgm:pt>
    <dgm:pt modelId="{026291CD-2C2E-4CC7-9F18-D58D0B8152EE}">
      <dgm:prSet custT="1"/>
      <dgm:spPr/>
      <dgm:t>
        <a:bodyPr/>
        <a:lstStyle/>
        <a:p>
          <a:endParaRPr lang="en-US" sz="1400" dirty="0"/>
        </a:p>
      </dgm:t>
    </dgm:pt>
    <dgm:pt modelId="{13F8EE2E-3209-4F1D-A992-A877D4422745}" type="parTrans" cxnId="{F8B634F7-631C-481E-8B01-A7C80B1AD8CC}">
      <dgm:prSet/>
      <dgm:spPr/>
      <dgm:t>
        <a:bodyPr/>
        <a:lstStyle/>
        <a:p>
          <a:endParaRPr lang="en-US"/>
        </a:p>
      </dgm:t>
    </dgm:pt>
    <dgm:pt modelId="{76F98CDE-C9B4-47CE-ACA3-214DF8B956E7}" type="sibTrans" cxnId="{F8B634F7-631C-481E-8B01-A7C80B1AD8CC}">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2" custScaleY="51302">
        <dgm:presLayoutVars>
          <dgm:chMax val="0"/>
          <dgm:bulletEnabled val="1"/>
        </dgm:presLayoutVars>
      </dgm:prSet>
      <dgm:spPr/>
    </dgm:pt>
    <dgm:pt modelId="{AA1ACA5F-55A7-4031-97E2-04EC2442DB30}" type="pres">
      <dgm:prSet presAssocID="{3F5F2D86-80E7-41EE-A1C4-C1BDA9AB9F2C}" presName="childText" presStyleLbl="revTx" presStyleIdx="0" presStyleCnt="1">
        <dgm:presLayoutVars>
          <dgm:bulletEnabled val="1"/>
        </dgm:presLayoutVars>
      </dgm:prSet>
      <dgm:spPr/>
    </dgm:pt>
    <dgm:pt modelId="{7F841BA6-D891-4D33-83D9-508480FE2D70}" type="pres">
      <dgm:prSet presAssocID="{5D2021E1-8418-45F7-B1AA-1169260183FE}" presName="parentText" presStyleLbl="node1" presStyleIdx="1" presStyleCnt="2">
        <dgm:presLayoutVars>
          <dgm:chMax val="0"/>
          <dgm:bulletEnabled val="1"/>
        </dgm:presLayoutVars>
      </dgm:prSet>
      <dgm:spPr/>
    </dgm:pt>
  </dgm:ptLst>
  <dgm:cxnLst>
    <dgm:cxn modelId="{A5F96E00-67AF-48B3-B020-9BD8550ECBAD}" type="presOf" srcId="{026291CD-2C2E-4CC7-9F18-D58D0B8152EE}" destId="{AA1ACA5F-55A7-4031-97E2-04EC2442DB30}" srcOrd="0" destOrd="3" presId="urn:microsoft.com/office/officeart/2005/8/layout/vList2"/>
    <dgm:cxn modelId="{019FB800-60FF-4D98-B7F9-67EF5DFEF47E}" type="presOf" srcId="{E23303CE-01CB-4F79-BE09-A08D9E39599E}" destId="{AA1ACA5F-55A7-4031-97E2-04EC2442DB30}" srcOrd="0" destOrd="1" presId="urn:microsoft.com/office/officeart/2005/8/layout/vList2"/>
    <dgm:cxn modelId="{36131B07-0060-4769-9EFD-4D2493F3F413}" type="presOf" srcId="{B95F2562-1D3A-49AD-A7BE-EADE267B1336}" destId="{AA1ACA5F-55A7-4031-97E2-04EC2442DB30}" srcOrd="0" destOrd="2" presId="urn:microsoft.com/office/officeart/2005/8/layout/vList2"/>
    <dgm:cxn modelId="{BA08B255-CDA0-4C77-9786-65D2D1DE6984}" srcId="{3F5F2D86-80E7-41EE-A1C4-C1BDA9AB9F2C}" destId="{E23303CE-01CB-4F79-BE09-A08D9E39599E}" srcOrd="1" destOrd="0" parTransId="{4130D8A7-BE1E-4D40-8260-1792301DB65D}" sibTransId="{D3174CFD-CD78-4788-B7B6-640A589DFFDE}"/>
    <dgm:cxn modelId="{FD9F9280-9C86-4EAC-99F8-86B6261FAF5A}" type="presOf" srcId="{60E1BFF7-004D-4061-93EC-1ACE1D3EC1B1}" destId="{AA1ACA5F-55A7-4031-97E2-04EC2442DB30}" srcOrd="0" destOrd="4"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6FED299D-B5BD-4871-9307-E5023314C025}" type="presOf" srcId="{5D2021E1-8418-45F7-B1AA-1169260183FE}" destId="{7F841BA6-D891-4D33-83D9-508480FE2D70}" srcOrd="0" destOrd="0" presId="urn:microsoft.com/office/officeart/2005/8/layout/vList2"/>
    <dgm:cxn modelId="{6E51DDBB-F777-4B08-8366-A01FAF06CCAC}" srcId="{3F5F2D86-80E7-41EE-A1C4-C1BDA9AB9F2C}" destId="{60E1BFF7-004D-4061-93EC-1ACE1D3EC1B1}" srcOrd="4" destOrd="0" parTransId="{AABACCEB-5212-4CEC-B895-4F64D7342921}" sibTransId="{A9F959FF-9DCA-4353-8CAE-48A53B066E49}"/>
    <dgm:cxn modelId="{76A774D9-FBBA-4BB4-82ED-DC65EACCF364}" srcId="{3F5F2D86-80E7-41EE-A1C4-C1BDA9AB9F2C}" destId="{B95F2562-1D3A-49AD-A7BE-EADE267B1336}" srcOrd="2" destOrd="0" parTransId="{0D43FFBF-5DBF-4D9D-9283-23218FC94607}" sibTransId="{C004A32D-5FAF-4996-ADD2-576DB50E3ACC}"/>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E8DE23EA-E3E1-4040-8760-9F52D1839B2B}" srcId="{F38AEA13-8B19-45B4-9DE1-753BD6FBF60C}" destId="{5D2021E1-8418-45F7-B1AA-1169260183FE}" srcOrd="1" destOrd="0" parTransId="{5600B4D6-8107-48FC-BC47-F1D0C8372178}" sibTransId="{CD470B2A-F1B4-4F23-BEF2-60EF2112A6EB}"/>
    <dgm:cxn modelId="{9F8B6DF2-D45D-42A9-B44B-4D3867A52E61}" type="presOf" srcId="{1518A4AB-1233-41C2-AB62-3BC35B41A011}" destId="{AA1ACA5F-55A7-4031-97E2-04EC2442DB30}" srcOrd="0" destOrd="0" presId="urn:microsoft.com/office/officeart/2005/8/layout/vList2"/>
    <dgm:cxn modelId="{F8B634F7-631C-481E-8B01-A7C80B1AD8CC}" srcId="{3F5F2D86-80E7-41EE-A1C4-C1BDA9AB9F2C}" destId="{026291CD-2C2E-4CC7-9F18-D58D0B8152EE}" srcOrd="3" destOrd="0" parTransId="{13F8EE2E-3209-4F1D-A992-A877D4422745}" sibTransId="{76F98CDE-C9B4-47CE-ACA3-214DF8B956E7}"/>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custT="1"/>
      <dgm:spPr>
        <a:solidFill>
          <a:srgbClr val="07651D"/>
        </a:solidFill>
      </dgm:spPr>
      <dgm:t>
        <a:bodyPr/>
        <a:lstStyle/>
        <a:p>
          <a:r>
            <a:rPr lang="en-US" sz="2000" dirty="0"/>
            <a:t>Help client understand next steps and what they need to do to successfully complete them.</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custT="1"/>
      <dgm:spPr/>
      <dgm:t>
        <a:bodyPr/>
        <a:lstStyle/>
        <a:p>
          <a:r>
            <a:rPr lang="en-US" sz="1400" dirty="0"/>
            <a:t>Remind them to open their mail. Encourage them to be patient; the process is long.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F0927445-D670-43A8-92EC-DFC4C5460B42}">
      <dgm:prSet custT="1"/>
      <dgm:spPr>
        <a:solidFill>
          <a:srgbClr val="07651D"/>
        </a:solidFill>
      </dgm:spPr>
      <dgm:t>
        <a:bodyPr/>
        <a:lstStyle/>
        <a:p>
          <a:r>
            <a:rPr lang="en-US" sz="2000" dirty="0"/>
            <a:t>Help client understand and respond to SSA letters and forms.</a:t>
          </a:r>
        </a:p>
      </dgm:t>
    </dgm:pt>
    <dgm:pt modelId="{A942C81A-72C6-4C06-B919-758484BF4E40}" type="parTrans" cxnId="{35767298-C7DA-4537-9A58-85AB41B68128}">
      <dgm:prSet/>
      <dgm:spPr/>
      <dgm:t>
        <a:bodyPr/>
        <a:lstStyle/>
        <a:p>
          <a:endParaRPr lang="en-US"/>
        </a:p>
      </dgm:t>
    </dgm:pt>
    <dgm:pt modelId="{1CD8A248-6EBD-4701-9915-5BADE857E2DC}" type="sibTrans" cxnId="{35767298-C7DA-4537-9A58-85AB41B68128}">
      <dgm:prSet/>
      <dgm:spPr/>
      <dgm:t>
        <a:bodyPr/>
        <a:lstStyle/>
        <a:p>
          <a:endParaRPr lang="en-US"/>
        </a:p>
      </dgm:t>
    </dgm:pt>
    <dgm:pt modelId="{42B1D620-6104-4EDF-AE80-7901D7A243EC}">
      <dgm:prSet custT="1"/>
      <dgm:spPr/>
      <dgm:t>
        <a:bodyPr/>
        <a:lstStyle/>
        <a:p>
          <a:r>
            <a:rPr lang="en-US" sz="1400" dirty="0"/>
            <a:t>If possible, also need proof of the date documents were submitted (e.g. fax cover sheet, certified mail receipt)</a:t>
          </a:r>
        </a:p>
      </dgm:t>
    </dgm:pt>
    <dgm:pt modelId="{201EE426-5203-449B-9FC3-96EE3AFAF333}" type="parTrans" cxnId="{83E64DC1-45FF-41AE-B1D7-635F72F91F42}">
      <dgm:prSet/>
      <dgm:spPr/>
      <dgm:t>
        <a:bodyPr/>
        <a:lstStyle/>
        <a:p>
          <a:endParaRPr lang="en-US"/>
        </a:p>
      </dgm:t>
    </dgm:pt>
    <dgm:pt modelId="{A806F71B-4007-48B0-ABA8-36498E8C4A80}" type="sibTrans" cxnId="{83E64DC1-45FF-41AE-B1D7-635F72F91F42}">
      <dgm:prSet/>
      <dgm:spPr/>
      <dgm:t>
        <a:bodyPr/>
        <a:lstStyle/>
        <a:p>
          <a:endParaRPr lang="en-US"/>
        </a:p>
      </dgm:t>
    </dgm:pt>
    <dgm:pt modelId="{0ACADC6E-BD33-40E9-BC06-58F22341908D}">
      <dgm:prSet custT="1"/>
      <dgm:spPr>
        <a:solidFill>
          <a:srgbClr val="07651D"/>
        </a:solidFill>
      </dgm:spPr>
      <dgm:t>
        <a:bodyPr/>
        <a:lstStyle/>
        <a:p>
          <a:r>
            <a:rPr lang="en-US" sz="2000" dirty="0"/>
            <a:t>Help your client keep copies of everything SSA sends, and everything client submitted</a:t>
          </a:r>
        </a:p>
      </dgm:t>
    </dgm:pt>
    <dgm:pt modelId="{CEAD687A-60DF-44A6-963E-7CAF98A524AA}" type="parTrans" cxnId="{6CC3D74D-DAF4-418E-9E03-A2C5F7052F4F}">
      <dgm:prSet/>
      <dgm:spPr/>
      <dgm:t>
        <a:bodyPr/>
        <a:lstStyle/>
        <a:p>
          <a:endParaRPr lang="en-US"/>
        </a:p>
      </dgm:t>
    </dgm:pt>
    <dgm:pt modelId="{2679E0B6-BA8B-467F-9715-A4A7932A6A23}" type="sibTrans" cxnId="{6CC3D74D-DAF4-418E-9E03-A2C5F7052F4F}">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pt>
    <dgm:pt modelId="{12755960-5982-4EBB-99E2-4005250CA10D}" type="pres">
      <dgm:prSet presAssocID="{3F5F2D86-80E7-41EE-A1C4-C1BDA9AB9F2C}" presName="parentText" presStyleLbl="node1" presStyleIdx="0" presStyleCnt="3">
        <dgm:presLayoutVars>
          <dgm:chMax val="0"/>
          <dgm:bulletEnabled val="1"/>
        </dgm:presLayoutVars>
      </dgm:prSet>
      <dgm:spPr/>
    </dgm:pt>
    <dgm:pt modelId="{AA1ACA5F-55A7-4031-97E2-04EC2442DB30}" type="pres">
      <dgm:prSet presAssocID="{3F5F2D86-80E7-41EE-A1C4-C1BDA9AB9F2C}" presName="childText" presStyleLbl="revTx" presStyleIdx="0" presStyleCnt="2">
        <dgm:presLayoutVars>
          <dgm:bulletEnabled val="1"/>
        </dgm:presLayoutVars>
      </dgm:prSet>
      <dgm:spPr/>
    </dgm:pt>
    <dgm:pt modelId="{F46D3941-CA6C-49AC-819E-1DFB3EFC8620}" type="pres">
      <dgm:prSet presAssocID="{0ACADC6E-BD33-40E9-BC06-58F22341908D}" presName="parentText" presStyleLbl="node1" presStyleIdx="1" presStyleCnt="3" custScaleY="118431">
        <dgm:presLayoutVars>
          <dgm:chMax val="0"/>
          <dgm:bulletEnabled val="1"/>
        </dgm:presLayoutVars>
      </dgm:prSet>
      <dgm:spPr/>
    </dgm:pt>
    <dgm:pt modelId="{AA59DE48-5DA7-494B-A907-D5D5A8BA94AE}" type="pres">
      <dgm:prSet presAssocID="{0ACADC6E-BD33-40E9-BC06-58F22341908D}" presName="childText" presStyleLbl="revTx" presStyleIdx="1" presStyleCnt="2">
        <dgm:presLayoutVars>
          <dgm:bulletEnabled val="1"/>
        </dgm:presLayoutVars>
      </dgm:prSet>
      <dgm:spPr/>
    </dgm:pt>
    <dgm:pt modelId="{154007C6-2DD2-40DA-911B-63DA9E1A41E0}" type="pres">
      <dgm:prSet presAssocID="{F0927445-D670-43A8-92EC-DFC4C5460B42}" presName="parentText" presStyleLbl="node1" presStyleIdx="2" presStyleCnt="3">
        <dgm:presLayoutVars>
          <dgm:chMax val="0"/>
          <dgm:bulletEnabled val="1"/>
        </dgm:presLayoutVars>
      </dgm:prSet>
      <dgm:spPr/>
    </dgm:pt>
  </dgm:ptLst>
  <dgm:cxnLst>
    <dgm:cxn modelId="{6CC3D74D-DAF4-418E-9E03-A2C5F7052F4F}" srcId="{F38AEA13-8B19-45B4-9DE1-753BD6FBF60C}" destId="{0ACADC6E-BD33-40E9-BC06-58F22341908D}" srcOrd="1" destOrd="0" parTransId="{CEAD687A-60DF-44A6-963E-7CAF98A524AA}" sibTransId="{2679E0B6-BA8B-467F-9715-A4A7932A6A23}"/>
    <dgm:cxn modelId="{93AA127A-5556-4790-AA5A-0C13FEF544DA}" type="presOf" srcId="{F0927445-D670-43A8-92EC-DFC4C5460B42}" destId="{154007C6-2DD2-40DA-911B-63DA9E1A41E0}" srcOrd="0" destOrd="0" presId="urn:microsoft.com/office/officeart/2005/8/layout/vList2"/>
    <dgm:cxn modelId="{93E62584-9E17-43AD-9893-5A7C6FBB0E49}" type="presOf" srcId="{F38AEA13-8B19-45B4-9DE1-753BD6FBF60C}" destId="{6AA9CD88-BBE7-41C7-9505-71C27830799E}"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35767298-C7DA-4537-9A58-85AB41B68128}" srcId="{F38AEA13-8B19-45B4-9DE1-753BD6FBF60C}" destId="{F0927445-D670-43A8-92EC-DFC4C5460B42}" srcOrd="2" destOrd="0" parTransId="{A942C81A-72C6-4C06-B919-758484BF4E40}" sibTransId="{1CD8A248-6EBD-4701-9915-5BADE857E2DC}"/>
    <dgm:cxn modelId="{802A63BA-C00C-4C02-908F-6322AEF0C3D6}" type="presOf" srcId="{0ACADC6E-BD33-40E9-BC06-58F22341908D}" destId="{F46D3941-CA6C-49AC-819E-1DFB3EFC8620}" srcOrd="0" destOrd="0" presId="urn:microsoft.com/office/officeart/2005/8/layout/vList2"/>
    <dgm:cxn modelId="{83E64DC1-45FF-41AE-B1D7-635F72F91F42}" srcId="{0ACADC6E-BD33-40E9-BC06-58F22341908D}" destId="{42B1D620-6104-4EDF-AE80-7901D7A243EC}" srcOrd="0" destOrd="0" parTransId="{201EE426-5203-449B-9FC3-96EE3AFAF333}" sibTransId="{A806F71B-4007-48B0-ABA8-36498E8C4A80}"/>
    <dgm:cxn modelId="{4AC014C8-8E37-4722-BC40-8C513C2B6B5B}" type="presOf" srcId="{42B1D620-6104-4EDF-AE80-7901D7A243EC}" destId="{AA59DE48-5DA7-494B-A907-D5D5A8BA94AE}" srcOrd="0" destOrd="0" presId="urn:microsoft.com/office/officeart/2005/8/layout/vList2"/>
    <dgm:cxn modelId="{351E9FE7-212B-4035-8BDA-3C90195D15D4}" type="presOf" srcId="{3F5F2D86-80E7-41EE-A1C4-C1BDA9AB9F2C}" destId="{12755960-5982-4EBB-99E2-4005250CA10D}" srcOrd="0" destOrd="0"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9F8B6DF2-D45D-42A9-B44B-4D3867A52E61}" type="presOf" srcId="{1518A4AB-1233-41C2-AB62-3BC35B41A011}" destId="{AA1ACA5F-55A7-4031-97E2-04EC2442DB30}"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CF358203-7D2B-44A9-A528-B73D1B41717A}" type="presParOf" srcId="{6AA9CD88-BBE7-41C7-9505-71C27830799E}" destId="{F46D3941-CA6C-49AC-819E-1DFB3EFC8620}" srcOrd="2" destOrd="0" presId="urn:microsoft.com/office/officeart/2005/8/layout/vList2"/>
    <dgm:cxn modelId="{183B1378-4842-4578-BC84-5615283F0E23}" type="presParOf" srcId="{6AA9CD88-BBE7-41C7-9505-71C27830799E}" destId="{AA59DE48-5DA7-494B-A907-D5D5A8BA94AE}" srcOrd="3" destOrd="0" presId="urn:microsoft.com/office/officeart/2005/8/layout/vList2"/>
    <dgm:cxn modelId="{056861D3-6163-41C6-95E0-61C7D7F8FACC}" type="presParOf" srcId="{6AA9CD88-BBE7-41C7-9505-71C27830799E}" destId="{154007C6-2DD2-40DA-911B-63DA9E1A41E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3D771-3F8D-42B1-B73B-ABFB8A2DCC7E}">
      <dsp:nvSpPr>
        <dsp:cNvPr id="0" name=""/>
        <dsp:cNvSpPr/>
      </dsp:nvSpPr>
      <dsp:spPr>
        <a:xfrm rot="3565702">
          <a:off x="177100" y="841190"/>
          <a:ext cx="1529341"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ADAD9-E2C6-41AD-AC7E-B094D9C39D28}">
      <dsp:nvSpPr>
        <dsp:cNvPr id="0" name=""/>
        <dsp:cNvSpPr/>
      </dsp:nvSpPr>
      <dsp:spPr>
        <a:xfrm>
          <a:off x="195508" y="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Complete online SSDI  or SSI application</a:t>
          </a:r>
        </a:p>
      </dsp:txBody>
      <dsp:txXfrm>
        <a:off x="226664" y="31160"/>
        <a:ext cx="1710584" cy="1001425"/>
      </dsp:txXfrm>
    </dsp:sp>
    <dsp:sp modelId="{52EF96DD-0419-4F48-B93A-AC06CA7B6B84}">
      <dsp:nvSpPr>
        <dsp:cNvPr id="0" name=""/>
        <dsp:cNvSpPr/>
      </dsp:nvSpPr>
      <dsp:spPr>
        <a:xfrm rot="3383683">
          <a:off x="992699" y="2137902"/>
          <a:ext cx="1526230"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FB97F-5552-4DAA-AF71-4451F9DFF97E}">
      <dsp:nvSpPr>
        <dsp:cNvPr id="0" name=""/>
        <dsp:cNvSpPr/>
      </dsp:nvSpPr>
      <dsp:spPr>
        <a:xfrm>
          <a:off x="976115" y="1319518"/>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Complete in-person SSDI or SSI application, if needed</a:t>
          </a:r>
        </a:p>
      </dsp:txBody>
      <dsp:txXfrm>
        <a:off x="1007271" y="1350674"/>
        <a:ext cx="1710584" cy="1001425"/>
      </dsp:txXfrm>
    </dsp:sp>
    <dsp:sp modelId="{FCD0AABF-9239-4342-BDFC-0D287D5B9DE5}">
      <dsp:nvSpPr>
        <dsp:cNvPr id="0" name=""/>
        <dsp:cNvSpPr/>
      </dsp:nvSpPr>
      <dsp:spPr>
        <a:xfrm rot="13130">
          <a:off x="2180926" y="2780437"/>
          <a:ext cx="2199087"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ACB02-7F4D-4866-A824-F7C337674BE4}">
      <dsp:nvSpPr>
        <dsp:cNvPr id="0" name=""/>
        <dsp:cNvSpPr/>
      </dsp:nvSpPr>
      <dsp:spPr>
        <a:xfrm>
          <a:off x="1823595" y="2593429"/>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determines if client has enough work history for SSDI</a:t>
          </a:r>
        </a:p>
      </dsp:txBody>
      <dsp:txXfrm>
        <a:off x="1854751" y="2624585"/>
        <a:ext cx="1710584" cy="1001425"/>
      </dsp:txXfrm>
    </dsp:sp>
    <dsp:sp modelId="{083D2C3F-FE44-4A5A-9C0B-350AAE020673}">
      <dsp:nvSpPr>
        <dsp:cNvPr id="0" name=""/>
        <dsp:cNvSpPr/>
      </dsp:nvSpPr>
      <dsp:spPr>
        <a:xfrm rot="18257839">
          <a:off x="4049692" y="2149056"/>
          <a:ext cx="1538704"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06F8F-6EF1-4808-92CA-E436D355F1E8}">
      <dsp:nvSpPr>
        <dsp:cNvPr id="0" name=""/>
        <dsp:cNvSpPr/>
      </dsp:nvSpPr>
      <dsp:spPr>
        <a:xfrm>
          <a:off x="4025426" y="2604587"/>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transfers case to DDS (Disability Determination Services)</a:t>
          </a:r>
        </a:p>
      </dsp:txBody>
      <dsp:txXfrm>
        <a:off x="4056582" y="2635743"/>
        <a:ext cx="1710584" cy="1001425"/>
      </dsp:txXfrm>
    </dsp:sp>
    <dsp:sp modelId="{96CFCA67-44D2-4D68-980F-0FE05C9A3B84}">
      <dsp:nvSpPr>
        <dsp:cNvPr id="0" name=""/>
        <dsp:cNvSpPr/>
      </dsp:nvSpPr>
      <dsp:spPr>
        <a:xfrm rot="17910515">
          <a:off x="4872146" y="866539"/>
          <a:ext cx="1466126"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0948B-2A24-4C66-AB7D-BC7459B83A6E}">
      <dsp:nvSpPr>
        <dsp:cNvPr id="0" name=""/>
        <dsp:cNvSpPr/>
      </dsp:nvSpPr>
      <dsp:spPr>
        <a:xfrm>
          <a:off x="4895226" y="133066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sends claimant a lot of documents to complete</a:t>
          </a:r>
        </a:p>
      </dsp:txBody>
      <dsp:txXfrm>
        <a:off x="4926382" y="1361822"/>
        <a:ext cx="1710584" cy="1001425"/>
      </dsp:txXfrm>
    </dsp:sp>
    <dsp:sp modelId="{776B24AE-6C3D-4297-8400-91FCD265E0D0}">
      <dsp:nvSpPr>
        <dsp:cNvPr id="0" name=""/>
        <dsp:cNvSpPr/>
      </dsp:nvSpPr>
      <dsp:spPr>
        <a:xfrm rot="21545223">
          <a:off x="5957709" y="201549"/>
          <a:ext cx="226626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A6523-5418-47F4-9D39-0D65822C361A}">
      <dsp:nvSpPr>
        <dsp:cNvPr id="0" name=""/>
        <dsp:cNvSpPr/>
      </dsp:nvSpPr>
      <dsp:spPr>
        <a:xfrm>
          <a:off x="5597754" y="3955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Claimant returns documents</a:t>
          </a:r>
        </a:p>
      </dsp:txBody>
      <dsp:txXfrm>
        <a:off x="5628910" y="70710"/>
        <a:ext cx="1710584" cy="1001425"/>
      </dsp:txXfrm>
    </dsp:sp>
    <dsp:sp modelId="{DB9113B9-CA25-4998-9BA8-DF4BB5E6E2A8}">
      <dsp:nvSpPr>
        <dsp:cNvPr id="0" name=""/>
        <dsp:cNvSpPr/>
      </dsp:nvSpPr>
      <dsp:spPr>
        <a:xfrm rot="3250535">
          <a:off x="7892980" y="830377"/>
          <a:ext cx="159563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FF877-5D10-484F-93FB-24C65FC46EED}">
      <dsp:nvSpPr>
        <dsp:cNvPr id="0" name=""/>
        <dsp:cNvSpPr/>
      </dsp:nvSpPr>
      <dsp:spPr>
        <a:xfrm>
          <a:off x="7866494" y="685"/>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sometimes schedules “consultative exam(s)”</a:t>
          </a:r>
        </a:p>
      </dsp:txBody>
      <dsp:txXfrm>
        <a:off x="7897650" y="31841"/>
        <a:ext cx="1710584" cy="1001425"/>
      </dsp:txXfrm>
    </dsp:sp>
    <dsp:sp modelId="{F70D65B9-E900-4B50-B814-FFE6757257B2}">
      <dsp:nvSpPr>
        <dsp:cNvPr id="0" name=""/>
        <dsp:cNvSpPr/>
      </dsp:nvSpPr>
      <dsp:spPr>
        <a:xfrm rot="3518102">
          <a:off x="8781681" y="2154630"/>
          <a:ext cx="1580123"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F595B-39AC-40C1-9520-80F991316353}">
      <dsp:nvSpPr>
        <dsp:cNvPr id="0" name=""/>
        <dsp:cNvSpPr/>
      </dsp:nvSpPr>
      <dsp:spPr>
        <a:xfrm>
          <a:off x="8803186" y="1297211"/>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determines whether the claimant meets SSA disability  standards</a:t>
          </a:r>
        </a:p>
      </dsp:txBody>
      <dsp:txXfrm>
        <a:off x="8834342" y="1328367"/>
        <a:ext cx="1710584" cy="1001425"/>
      </dsp:txXfrm>
    </dsp:sp>
    <dsp:sp modelId="{3D6A0ACD-1ED0-4F2B-9057-322334D78DC9}">
      <dsp:nvSpPr>
        <dsp:cNvPr id="0" name=""/>
        <dsp:cNvSpPr/>
      </dsp:nvSpPr>
      <dsp:spPr>
        <a:xfrm>
          <a:off x="9628381" y="2649190"/>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“disabled”, SSA determines if claimant meets SSI financial requirements</a:t>
          </a:r>
        </a:p>
      </dsp:txBody>
      <dsp:txXfrm>
        <a:off x="9659537" y="2680346"/>
        <a:ext cx="1710584" cy="1001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0"/>
          <a:ext cx="3840480" cy="12168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Remind client about deadlines and appointments.</a:t>
          </a:r>
        </a:p>
      </dsp:txBody>
      <dsp:txXfrm>
        <a:off x="59399" y="59399"/>
        <a:ext cx="3721682" cy="1098002"/>
      </dsp:txXfrm>
    </dsp:sp>
    <dsp:sp modelId="{9ACE29B5-47CB-4B70-BFA5-0E8138464EF4}">
      <dsp:nvSpPr>
        <dsp:cNvPr id="0" name=""/>
        <dsp:cNvSpPr/>
      </dsp:nvSpPr>
      <dsp:spPr>
        <a:xfrm>
          <a:off x="0" y="2037148"/>
          <a:ext cx="3840480" cy="1216800"/>
        </a:xfrm>
        <a:prstGeom prst="roundRect">
          <a:avLst/>
        </a:prstGeom>
        <a:solidFill>
          <a:schemeClr val="accent5">
            <a:lumMod val="50000"/>
            <a:lumOff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arrange for transportation to Consultative Exams and </a:t>
          </a:r>
          <a:r>
            <a:rPr lang="en-US" sz="2000" kern="1200" dirty="0">
              <a:solidFill>
                <a:prstClr val="white"/>
              </a:solidFill>
              <a:latin typeface="Source Sans Pro"/>
              <a:ea typeface="+mn-ea"/>
              <a:cs typeface="+mn-cs"/>
            </a:rPr>
            <a:t>other</a:t>
          </a:r>
          <a:r>
            <a:rPr lang="en-US" sz="2000" kern="1200" dirty="0"/>
            <a:t> appointments.</a:t>
          </a:r>
          <a:endParaRPr lang="en-US" sz="1400" kern="1200" dirty="0"/>
        </a:p>
      </dsp:txBody>
      <dsp:txXfrm>
        <a:off x="59399" y="2096547"/>
        <a:ext cx="3721682" cy="1098002"/>
      </dsp:txXfrm>
    </dsp:sp>
    <dsp:sp modelId="{154007C6-2DD2-40DA-911B-63DA9E1A41E0}">
      <dsp:nvSpPr>
        <dsp:cNvPr id="0" name=""/>
        <dsp:cNvSpPr/>
      </dsp:nvSpPr>
      <dsp:spPr>
        <a:xfrm>
          <a:off x="0" y="4074296"/>
          <a:ext cx="3840480" cy="1216800"/>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obtain and submit a copy of their records from where you work, </a:t>
          </a:r>
          <a:r>
            <a:rPr lang="en-US" sz="2000" kern="1200" dirty="0">
              <a:solidFill>
                <a:prstClr val="white"/>
              </a:solidFill>
              <a:latin typeface="Source Sans Pro"/>
              <a:ea typeface="+mn-ea"/>
              <a:cs typeface="+mn-cs"/>
            </a:rPr>
            <a:t>including</a:t>
          </a:r>
          <a:r>
            <a:rPr lang="en-US" sz="2000" kern="1200" dirty="0"/>
            <a:t> your records.</a:t>
          </a:r>
        </a:p>
      </dsp:txBody>
      <dsp:txXfrm>
        <a:off x="59399" y="4133695"/>
        <a:ext cx="372168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62215"/>
          <a:ext cx="4180882" cy="819694"/>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complete SSA/DDS forms.</a:t>
          </a:r>
        </a:p>
      </dsp:txBody>
      <dsp:txXfrm>
        <a:off x="40014" y="102229"/>
        <a:ext cx="4100854" cy="739666"/>
      </dsp:txXfrm>
    </dsp:sp>
    <dsp:sp modelId="{E7CB9EDE-EBC8-4B89-A67B-1FC0AF0FAB71}">
      <dsp:nvSpPr>
        <dsp:cNvPr id="0" name=""/>
        <dsp:cNvSpPr/>
      </dsp:nvSpPr>
      <dsp:spPr>
        <a:xfrm>
          <a:off x="0" y="881909"/>
          <a:ext cx="4180882"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Disability Report</a:t>
          </a:r>
          <a:r>
            <a:rPr lang="en-US" sz="1400" kern="1200" dirty="0"/>
            <a:t>: Be sure to include ALL doctors, hospitals, and other treatment for at least the last 12 months, or since the alleged onset date, whichever is longer</a:t>
          </a:r>
        </a:p>
        <a:p>
          <a:pPr marL="114300" lvl="1" indent="-114300" algn="l" defTabSz="622300">
            <a:lnSpc>
              <a:spcPct val="90000"/>
            </a:lnSpc>
            <a:spcBef>
              <a:spcPct val="0"/>
            </a:spcBef>
            <a:spcAft>
              <a:spcPct val="20000"/>
            </a:spcAft>
            <a:buChar char="•"/>
          </a:pPr>
          <a:r>
            <a:rPr lang="en-US" sz="1400" b="1" kern="1200" dirty="0"/>
            <a:t>Work History</a:t>
          </a:r>
          <a:r>
            <a:rPr lang="en-US" sz="1400" kern="1200" dirty="0"/>
            <a:t>: Include all jobs worked. Provide information to the best of your ability.</a:t>
          </a:r>
        </a:p>
        <a:p>
          <a:pPr marL="114300" lvl="1" indent="-114300" algn="l" defTabSz="622300">
            <a:lnSpc>
              <a:spcPct val="90000"/>
            </a:lnSpc>
            <a:spcBef>
              <a:spcPct val="0"/>
            </a:spcBef>
            <a:spcAft>
              <a:spcPct val="20000"/>
            </a:spcAft>
            <a:buChar char="•"/>
          </a:pPr>
          <a:r>
            <a:rPr lang="en-US" sz="1400" b="1" kern="1200" dirty="0"/>
            <a:t>Function Report</a:t>
          </a:r>
          <a:r>
            <a:rPr lang="en-US" sz="1400" kern="1200" dirty="0"/>
            <a:t>: Be honest about limitations caused by disability. I generally advise clients not to put too much information on these forms.</a:t>
          </a:r>
        </a:p>
      </dsp:txBody>
      <dsp:txXfrm>
        <a:off x="0" y="881909"/>
        <a:ext cx="4180882" cy="1974780"/>
      </dsp:txXfrm>
    </dsp:sp>
    <dsp:sp modelId="{B21CC2AB-F732-4FB5-92B4-47D38CBC5929}">
      <dsp:nvSpPr>
        <dsp:cNvPr id="0" name=""/>
        <dsp:cNvSpPr/>
      </dsp:nvSpPr>
      <dsp:spPr>
        <a:xfrm>
          <a:off x="0" y="2856689"/>
          <a:ext cx="4180882" cy="819694"/>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Complete and submit a Third-Party Function Report</a:t>
          </a:r>
        </a:p>
      </dsp:txBody>
      <dsp:txXfrm>
        <a:off x="40014" y="2896703"/>
        <a:ext cx="4100854" cy="739666"/>
      </dsp:txXfrm>
    </dsp:sp>
    <dsp:sp modelId="{DDC02F63-B488-408F-A201-EF354B64D1AC}">
      <dsp:nvSpPr>
        <dsp:cNvPr id="0" name=""/>
        <dsp:cNvSpPr/>
      </dsp:nvSpPr>
      <dsp:spPr>
        <a:xfrm>
          <a:off x="0" y="3676384"/>
          <a:ext cx="4180882"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Make it clear that statements are focused on what you observed, not on what client has told you</a:t>
          </a:r>
        </a:p>
        <a:p>
          <a:pPr marL="114300" lvl="1" indent="-114300" algn="l" defTabSz="622300">
            <a:lnSpc>
              <a:spcPct val="90000"/>
            </a:lnSpc>
            <a:spcBef>
              <a:spcPct val="0"/>
            </a:spcBef>
            <a:spcAft>
              <a:spcPct val="20000"/>
            </a:spcAft>
            <a:buChar char="•"/>
          </a:pPr>
          <a:r>
            <a:rPr lang="en-US" sz="1400" kern="1200" dirty="0"/>
            <a:t>Include information about your education, training, and licenses to support your credibility</a:t>
          </a:r>
        </a:p>
        <a:p>
          <a:pPr marL="114300" lvl="1" indent="-114300" algn="l" defTabSz="622300">
            <a:lnSpc>
              <a:spcPct val="90000"/>
            </a:lnSpc>
            <a:spcBef>
              <a:spcPct val="0"/>
            </a:spcBef>
            <a:spcAft>
              <a:spcPct val="20000"/>
            </a:spcAft>
            <a:buChar char="•"/>
          </a:pPr>
          <a:r>
            <a:rPr lang="en-US" sz="1400" kern="1200" dirty="0"/>
            <a:t>Note how long you’ve known the client, how often you see them, if you have unannounced home visits, etc.</a:t>
          </a:r>
        </a:p>
      </dsp:txBody>
      <dsp:txXfrm>
        <a:off x="0" y="3676384"/>
        <a:ext cx="4180882" cy="1564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55E5-7CE6-4AC8-BB9B-59578F76E74C}">
      <dsp:nvSpPr>
        <dsp:cNvPr id="0" name=""/>
        <dsp:cNvSpPr/>
      </dsp:nvSpPr>
      <dsp:spPr>
        <a:xfrm>
          <a:off x="0" y="3690"/>
          <a:ext cx="3474720" cy="1425321"/>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brainstorm what kinds of records might help them with their claim and ask SSA to get them.</a:t>
          </a:r>
        </a:p>
      </dsp:txBody>
      <dsp:txXfrm>
        <a:off x="69578" y="73268"/>
        <a:ext cx="3335564" cy="1286165"/>
      </dsp:txXfrm>
    </dsp:sp>
    <dsp:sp modelId="{D9BE1D48-1051-486F-A1B7-5CA807CBBF34}">
      <dsp:nvSpPr>
        <dsp:cNvPr id="0" name=""/>
        <dsp:cNvSpPr/>
      </dsp:nvSpPr>
      <dsp:spPr>
        <a:xfrm>
          <a:off x="0" y="1429011"/>
          <a:ext cx="3474720" cy="239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Medical</a:t>
          </a:r>
        </a:p>
        <a:p>
          <a:pPr marL="114300" lvl="1" indent="-114300" algn="l" defTabSz="622300">
            <a:lnSpc>
              <a:spcPct val="90000"/>
            </a:lnSpc>
            <a:spcBef>
              <a:spcPct val="0"/>
            </a:spcBef>
            <a:spcAft>
              <a:spcPct val="20000"/>
            </a:spcAft>
            <a:buChar char="•"/>
          </a:pPr>
          <a:r>
            <a:rPr lang="en-US" sz="1400" kern="1200" dirty="0"/>
            <a:t>Education</a:t>
          </a:r>
        </a:p>
        <a:p>
          <a:pPr marL="114300" lvl="1" indent="-114300" algn="l" defTabSz="622300">
            <a:lnSpc>
              <a:spcPct val="90000"/>
            </a:lnSpc>
            <a:spcBef>
              <a:spcPct val="0"/>
            </a:spcBef>
            <a:spcAft>
              <a:spcPct val="20000"/>
            </a:spcAft>
            <a:buChar char="•"/>
          </a:pPr>
          <a:r>
            <a:rPr lang="en-US" sz="1400" kern="1200" dirty="0"/>
            <a:t>HR Records from previous jobs</a:t>
          </a:r>
        </a:p>
        <a:p>
          <a:pPr marL="114300" lvl="1" indent="-114300" algn="l" defTabSz="622300">
            <a:lnSpc>
              <a:spcPct val="90000"/>
            </a:lnSpc>
            <a:spcBef>
              <a:spcPct val="0"/>
            </a:spcBef>
            <a:spcAft>
              <a:spcPct val="20000"/>
            </a:spcAft>
            <a:buChar char="•"/>
          </a:pPr>
          <a:r>
            <a:rPr lang="en-US" sz="1400" kern="1200" dirty="0"/>
            <a:t>Social Service provider records!</a:t>
          </a:r>
        </a:p>
        <a:p>
          <a:pPr marL="114300" lvl="1" indent="-114300" algn="l" defTabSz="622300">
            <a:lnSpc>
              <a:spcPct val="90000"/>
            </a:lnSpc>
            <a:spcBef>
              <a:spcPct val="0"/>
            </a:spcBef>
            <a:spcAft>
              <a:spcPct val="20000"/>
            </a:spcAft>
            <a:buChar char="•"/>
          </a:pPr>
          <a:r>
            <a:rPr lang="en-US" sz="1400" kern="1200" dirty="0"/>
            <a:t>Job training</a:t>
          </a:r>
        </a:p>
        <a:p>
          <a:pPr marL="114300" lvl="1" indent="-114300" algn="l" defTabSz="622300">
            <a:lnSpc>
              <a:spcPct val="90000"/>
            </a:lnSpc>
            <a:spcBef>
              <a:spcPct val="0"/>
            </a:spcBef>
            <a:spcAft>
              <a:spcPct val="20000"/>
            </a:spcAft>
            <a:buChar char="•"/>
          </a:pPr>
          <a:r>
            <a:rPr lang="en-US" sz="1400" kern="1200" dirty="0"/>
            <a:t>Prison or Court records</a:t>
          </a:r>
        </a:p>
        <a:p>
          <a:pPr marL="114300" lvl="1" indent="-114300" algn="l" defTabSz="622300">
            <a:lnSpc>
              <a:spcPct val="90000"/>
            </a:lnSpc>
            <a:spcBef>
              <a:spcPct val="0"/>
            </a:spcBef>
            <a:spcAft>
              <a:spcPct val="20000"/>
            </a:spcAft>
            <a:buChar char="•"/>
          </a:pPr>
          <a:r>
            <a:rPr lang="en-US" sz="1400" kern="1200" dirty="0"/>
            <a:t>Housing records</a:t>
          </a:r>
        </a:p>
        <a:p>
          <a:pPr marL="114300" lvl="1" indent="-114300" algn="l" defTabSz="622300">
            <a:lnSpc>
              <a:spcPct val="90000"/>
            </a:lnSpc>
            <a:spcBef>
              <a:spcPct val="0"/>
            </a:spcBef>
            <a:spcAft>
              <a:spcPct val="20000"/>
            </a:spcAft>
            <a:buChar char="•"/>
          </a:pPr>
          <a:r>
            <a:rPr lang="en-US" sz="1400" kern="1200" dirty="0"/>
            <a:t>ANY other records that could support the client’s case</a:t>
          </a:r>
        </a:p>
        <a:p>
          <a:pPr marL="114300" lvl="1" indent="-114300" algn="l" defTabSz="622300">
            <a:lnSpc>
              <a:spcPct val="90000"/>
            </a:lnSpc>
            <a:spcBef>
              <a:spcPct val="0"/>
            </a:spcBef>
            <a:spcAft>
              <a:spcPct val="20000"/>
            </a:spcAft>
            <a:buChar char="•"/>
          </a:pPr>
          <a:r>
            <a:rPr lang="en-US" sz="1400" kern="1200" dirty="0"/>
            <a:t>Records from any dates can be submitted</a:t>
          </a:r>
        </a:p>
      </dsp:txBody>
      <dsp:txXfrm>
        <a:off x="0" y="1429011"/>
        <a:ext cx="3474720" cy="23997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3454"/>
          <a:ext cx="4178808" cy="707492"/>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Review the Decision with your client</a:t>
          </a:r>
        </a:p>
      </dsp:txBody>
      <dsp:txXfrm>
        <a:off x="34537" y="47991"/>
        <a:ext cx="4109734" cy="638418"/>
      </dsp:txXfrm>
    </dsp:sp>
    <dsp:sp modelId="{AA1ACA5F-55A7-4031-97E2-04EC2442DB30}">
      <dsp:nvSpPr>
        <dsp:cNvPr id="0" name=""/>
        <dsp:cNvSpPr/>
      </dsp:nvSpPr>
      <dsp:spPr>
        <a:xfrm>
          <a:off x="0" y="720946"/>
          <a:ext cx="4178808" cy="71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the client was denied, note the date of the decision. The appeal deadline is 65 days after the date on the notice.</a:t>
          </a:r>
        </a:p>
      </dsp:txBody>
      <dsp:txXfrm>
        <a:off x="0" y="720946"/>
        <a:ext cx="4178808" cy="716365"/>
      </dsp:txXfrm>
    </dsp:sp>
    <dsp:sp modelId="{62D1FFFA-10D0-4B1D-A79E-87DF0D7FDBB8}">
      <dsp:nvSpPr>
        <dsp:cNvPr id="0" name=""/>
        <dsp:cNvSpPr/>
      </dsp:nvSpPr>
      <dsp:spPr>
        <a:xfrm>
          <a:off x="0" y="1437312"/>
          <a:ext cx="4178808" cy="83881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approved, help your client navigate next steps</a:t>
          </a:r>
        </a:p>
      </dsp:txBody>
      <dsp:txXfrm>
        <a:off x="40948" y="1478260"/>
        <a:ext cx="4096912" cy="756920"/>
      </dsp:txXfrm>
    </dsp:sp>
    <dsp:sp modelId="{12C287FE-4F7D-4421-94B3-FE5E0ADC8FB1}">
      <dsp:nvSpPr>
        <dsp:cNvPr id="0" name=""/>
        <dsp:cNvSpPr/>
      </dsp:nvSpPr>
      <dsp:spPr>
        <a:xfrm>
          <a:off x="0" y="2276129"/>
          <a:ext cx="4178808" cy="329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Client might need to complete an additional interview before they can start getting benefits</a:t>
          </a:r>
        </a:p>
        <a:p>
          <a:pPr marL="114300" lvl="1" indent="-114300" algn="l" defTabSz="622300">
            <a:lnSpc>
              <a:spcPct val="90000"/>
            </a:lnSpc>
            <a:spcBef>
              <a:spcPct val="0"/>
            </a:spcBef>
            <a:spcAft>
              <a:spcPct val="20000"/>
            </a:spcAft>
            <a:buChar char="•"/>
          </a:pPr>
          <a:r>
            <a:rPr lang="en-US" sz="1400" kern="1200" dirty="0"/>
            <a:t>Help Client consider whether to get benefits in a bank account or through Direct Express</a:t>
          </a:r>
        </a:p>
        <a:p>
          <a:pPr marL="114300" lvl="1" indent="-114300" algn="l" defTabSz="622300">
            <a:lnSpc>
              <a:spcPct val="90000"/>
            </a:lnSpc>
            <a:spcBef>
              <a:spcPct val="0"/>
            </a:spcBef>
            <a:spcAft>
              <a:spcPct val="20000"/>
            </a:spcAft>
            <a:buChar char="•"/>
          </a:pPr>
          <a:r>
            <a:rPr lang="en-US" sz="1400" kern="1200" dirty="0"/>
            <a:t>If client is approved, let them know they might be eligible for </a:t>
          </a:r>
          <a:r>
            <a:rPr lang="en-US" sz="1400" b="1" kern="1200" dirty="0"/>
            <a:t>AABD Cash</a:t>
          </a:r>
          <a:r>
            <a:rPr lang="en-US" sz="1400" kern="1200" dirty="0"/>
            <a:t>, but they need to submit an application to Illinois Department of Human Services.</a:t>
          </a:r>
        </a:p>
        <a:p>
          <a:pPr marL="114300" lvl="1" indent="-114300" algn="l" defTabSz="622300">
            <a:lnSpc>
              <a:spcPct val="90000"/>
            </a:lnSpc>
            <a:spcBef>
              <a:spcPct val="0"/>
            </a:spcBef>
            <a:spcAft>
              <a:spcPct val="20000"/>
            </a:spcAft>
            <a:buChar char="•"/>
          </a:pPr>
          <a:r>
            <a:rPr lang="en-US" sz="1400" kern="1200" dirty="0"/>
            <a:t>If client is approved for Medicare, they might be eligible for </a:t>
          </a:r>
          <a:r>
            <a:rPr lang="en-US" sz="1400" b="1" kern="1200" dirty="0"/>
            <a:t>Medicare Savings Program</a:t>
          </a:r>
          <a:r>
            <a:rPr lang="en-US" sz="1400" kern="1200" dirty="0"/>
            <a:t>, but they need to submit an application to the IL Department of Human Services</a:t>
          </a:r>
        </a:p>
        <a:p>
          <a:pPr marL="114300" lvl="1" indent="-114300" algn="l" defTabSz="622300">
            <a:lnSpc>
              <a:spcPct val="90000"/>
            </a:lnSpc>
            <a:spcBef>
              <a:spcPct val="0"/>
            </a:spcBef>
            <a:spcAft>
              <a:spcPct val="20000"/>
            </a:spcAft>
            <a:buChar char="•"/>
          </a:pPr>
          <a:r>
            <a:rPr lang="en-US" sz="1400" kern="1200" dirty="0"/>
            <a:t>If they have ANY IL Department of Human Services benefits, they should report their income within 10 days of receiving it.</a:t>
          </a:r>
        </a:p>
      </dsp:txBody>
      <dsp:txXfrm>
        <a:off x="0" y="2276129"/>
        <a:ext cx="4178808" cy="32913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41BA6-D891-4D33-83D9-508480FE2D70}">
      <dsp:nvSpPr>
        <dsp:cNvPr id="0" name=""/>
        <dsp:cNvSpPr/>
      </dsp:nvSpPr>
      <dsp:spPr>
        <a:xfrm>
          <a:off x="0" y="731525"/>
          <a:ext cx="4178808" cy="879624"/>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Recommend your client get help if they need it.</a:t>
          </a:r>
        </a:p>
      </dsp:txBody>
      <dsp:txXfrm>
        <a:off x="42940" y="774465"/>
        <a:ext cx="4092928" cy="793744"/>
      </dsp:txXfrm>
    </dsp:sp>
    <dsp:sp modelId="{2EA2E65F-E585-4758-AE98-B68887D68B0D}">
      <dsp:nvSpPr>
        <dsp:cNvPr id="0" name=""/>
        <dsp:cNvSpPr/>
      </dsp:nvSpPr>
      <dsp:spPr>
        <a:xfrm>
          <a:off x="0" y="1611150"/>
          <a:ext cx="417880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1611150"/>
        <a:ext cx="4178808" cy="1076400"/>
      </dsp:txXfrm>
    </dsp:sp>
    <dsp:sp modelId="{29B399C1-1F41-434E-846A-ABA3EF6C793D}">
      <dsp:nvSpPr>
        <dsp:cNvPr id="0" name=""/>
        <dsp:cNvSpPr/>
      </dsp:nvSpPr>
      <dsp:spPr>
        <a:xfrm>
          <a:off x="0" y="2687550"/>
          <a:ext cx="4178808" cy="1018133"/>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denied, help your client understand their options</a:t>
          </a:r>
        </a:p>
      </dsp:txBody>
      <dsp:txXfrm>
        <a:off x="49701" y="2737251"/>
        <a:ext cx="4079406" cy="918731"/>
      </dsp:txXfrm>
    </dsp:sp>
    <dsp:sp modelId="{391F8347-6A24-4F42-BB95-6765019B17DB}">
      <dsp:nvSpPr>
        <dsp:cNvPr id="0" name=""/>
        <dsp:cNvSpPr/>
      </dsp:nvSpPr>
      <dsp:spPr>
        <a:xfrm>
          <a:off x="0" y="3705683"/>
          <a:ext cx="4178808" cy="114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Remind them that the vast majority of applicants are denied the first time and that they have a right to appeal the decision</a:t>
          </a:r>
        </a:p>
        <a:p>
          <a:pPr marL="114300" lvl="1" indent="-114300" algn="l" defTabSz="622300">
            <a:lnSpc>
              <a:spcPct val="90000"/>
            </a:lnSpc>
            <a:spcBef>
              <a:spcPct val="0"/>
            </a:spcBef>
            <a:spcAft>
              <a:spcPct val="20000"/>
            </a:spcAft>
            <a:buChar char="•"/>
          </a:pPr>
          <a:r>
            <a:rPr lang="en-US" sz="1400" kern="1200" dirty="0"/>
            <a:t>Encourage client to continue “building the record”</a:t>
          </a:r>
        </a:p>
        <a:p>
          <a:pPr marL="114300" lvl="1" indent="-114300" algn="l" defTabSz="622300">
            <a:lnSpc>
              <a:spcPct val="90000"/>
            </a:lnSpc>
            <a:spcBef>
              <a:spcPct val="0"/>
            </a:spcBef>
            <a:spcAft>
              <a:spcPct val="20000"/>
            </a:spcAft>
            <a:buChar char="•"/>
          </a:pPr>
          <a:r>
            <a:rPr lang="en-US" sz="1400" kern="1200" dirty="0"/>
            <a:t>Help client understand the appeal deadline</a:t>
          </a:r>
        </a:p>
      </dsp:txBody>
      <dsp:txXfrm>
        <a:off x="0" y="3705683"/>
        <a:ext cx="4178808" cy="1143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4A9-B9F4-49F2-9D6F-FD0F3CD80085}">
      <dsp:nvSpPr>
        <dsp:cNvPr id="0" name=""/>
        <dsp:cNvSpPr/>
      </dsp:nvSpPr>
      <dsp:spPr>
        <a:xfrm>
          <a:off x="265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Application</a:t>
          </a:r>
        </a:p>
      </dsp:txBody>
      <dsp:txXfrm>
        <a:off x="475138" y="1944336"/>
        <a:ext cx="1417452" cy="944967"/>
      </dsp:txXfrm>
    </dsp:sp>
    <dsp:sp modelId="{E1AEC786-367C-4C08-9A3A-A1FBB29B81E6}">
      <dsp:nvSpPr>
        <dsp:cNvPr id="0" name=""/>
        <dsp:cNvSpPr/>
      </dsp:nvSpPr>
      <dsp:spPr>
        <a:xfrm>
          <a:off x="2128831"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Reconsideration</a:t>
          </a:r>
        </a:p>
      </dsp:txBody>
      <dsp:txXfrm>
        <a:off x="2601315" y="1944336"/>
        <a:ext cx="1417452" cy="944967"/>
      </dsp:txXfrm>
    </dsp:sp>
    <dsp:sp modelId="{11B4A829-08D1-4201-96F3-3923B7AA1E65}">
      <dsp:nvSpPr>
        <dsp:cNvPr id="0" name=""/>
        <dsp:cNvSpPr/>
      </dsp:nvSpPr>
      <dsp:spPr>
        <a:xfrm>
          <a:off x="4255009"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Administrative Hearing</a:t>
          </a:r>
        </a:p>
      </dsp:txBody>
      <dsp:txXfrm>
        <a:off x="4727493" y="1944336"/>
        <a:ext cx="1417452" cy="944967"/>
      </dsp:txXfrm>
    </dsp:sp>
    <dsp:sp modelId="{0A673476-0102-4489-AE51-642B9FB19DD3}">
      <dsp:nvSpPr>
        <dsp:cNvPr id="0" name=""/>
        <dsp:cNvSpPr/>
      </dsp:nvSpPr>
      <dsp:spPr>
        <a:xfrm>
          <a:off x="6381186"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Appeals Council</a:t>
          </a:r>
        </a:p>
      </dsp:txBody>
      <dsp:txXfrm>
        <a:off x="6853670" y="1944336"/>
        <a:ext cx="1417452" cy="944967"/>
      </dsp:txXfrm>
    </dsp:sp>
    <dsp:sp modelId="{3AB5C286-E625-44C3-AE67-7AC130CE1C3B}">
      <dsp:nvSpPr>
        <dsp:cNvPr id="0" name=""/>
        <dsp:cNvSpPr/>
      </dsp:nvSpPr>
      <dsp:spPr>
        <a:xfrm>
          <a:off x="850736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Federal Court</a:t>
          </a:r>
        </a:p>
      </dsp:txBody>
      <dsp:txXfrm>
        <a:off x="8979848" y="1944336"/>
        <a:ext cx="1417452" cy="944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F921-BCEE-4DEF-889C-E0CBA0BBB1B1}">
      <dsp:nvSpPr>
        <dsp:cNvPr id="0" name=""/>
        <dsp:cNvSpPr/>
      </dsp:nvSpPr>
      <dsp:spPr>
        <a:xfrm>
          <a:off x="0" y="25737"/>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Work History Report</a:t>
          </a:r>
        </a:p>
      </dsp:txBody>
      <dsp:txXfrm>
        <a:off x="1260729" y="25737"/>
        <a:ext cx="4643146" cy="799546"/>
      </dsp:txXfrm>
    </dsp:sp>
    <dsp:sp modelId="{617B955F-12AC-4E79-9DA5-D23B730952F7}">
      <dsp:nvSpPr>
        <dsp:cNvPr id="0" name=""/>
        <dsp:cNvSpPr/>
      </dsp:nvSpPr>
      <dsp:spPr>
        <a:xfrm>
          <a:off x="79954" y="79954"/>
          <a:ext cx="1180775" cy="639637"/>
        </a:xfrm>
        <a:prstGeom prst="roundRect">
          <a:avLst>
            <a:gd name="adj" fmla="val 10000"/>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33E2E6-56C0-41DB-BF48-FC6C833FB9CA}">
      <dsp:nvSpPr>
        <dsp:cNvPr id="0" name=""/>
        <dsp:cNvSpPr/>
      </dsp:nvSpPr>
      <dsp:spPr>
        <a:xfrm>
          <a:off x="0" y="879501"/>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Function Report</a:t>
          </a:r>
        </a:p>
      </dsp:txBody>
      <dsp:txXfrm>
        <a:off x="1260729" y="879501"/>
        <a:ext cx="4643146" cy="799546"/>
      </dsp:txXfrm>
    </dsp:sp>
    <dsp:sp modelId="{75A7A3E4-AAD9-4C1A-AB94-DD8B42927FF9}">
      <dsp:nvSpPr>
        <dsp:cNvPr id="0" name=""/>
        <dsp:cNvSpPr/>
      </dsp:nvSpPr>
      <dsp:spPr>
        <a:xfrm>
          <a:off x="79954" y="959455"/>
          <a:ext cx="1180775" cy="639637"/>
        </a:xfrm>
        <a:prstGeom prst="roundRect">
          <a:avLst>
            <a:gd name="adj" fmla="val 10000"/>
          </a:avLst>
        </a:prstGeom>
        <a:blipFill rotWithShape="1">
          <a:blip xmlns:r="http://schemas.openxmlformats.org/officeDocument/2006/relationships" r:embed="rId2"/>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B30B3-8719-4D51-B59B-391DFD33AC09}">
      <dsp:nvSpPr>
        <dsp:cNvPr id="0" name=""/>
        <dsp:cNvSpPr/>
      </dsp:nvSpPr>
      <dsp:spPr>
        <a:xfrm>
          <a:off x="0" y="1759002"/>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827</a:t>
          </a:r>
        </a:p>
      </dsp:txBody>
      <dsp:txXfrm>
        <a:off x="1260729" y="1759002"/>
        <a:ext cx="4643146" cy="799546"/>
      </dsp:txXfrm>
    </dsp:sp>
    <dsp:sp modelId="{DDFF1AE8-1A49-4E1F-8A40-711984692849}">
      <dsp:nvSpPr>
        <dsp:cNvPr id="0" name=""/>
        <dsp:cNvSpPr/>
      </dsp:nvSpPr>
      <dsp:spPr>
        <a:xfrm>
          <a:off x="79954" y="1838957"/>
          <a:ext cx="1180775" cy="639637"/>
        </a:xfrm>
        <a:prstGeom prst="roundRect">
          <a:avLst>
            <a:gd name="adj" fmla="val 10000"/>
          </a:avLst>
        </a:prstGeom>
        <a:blipFill rotWithShape="1">
          <a:blip xmlns:r="http://schemas.openxmlformats.org/officeDocument/2006/relationships" r:embed="rId3"/>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A1034-E9BE-4F1F-B27A-C2AC6D504CB1}">
      <dsp:nvSpPr>
        <dsp:cNvPr id="0" name=""/>
        <dsp:cNvSpPr/>
      </dsp:nvSpPr>
      <dsp:spPr>
        <a:xfrm>
          <a:off x="0" y="2638503"/>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Disability Report</a:t>
          </a:r>
        </a:p>
      </dsp:txBody>
      <dsp:txXfrm>
        <a:off x="1260729" y="2638503"/>
        <a:ext cx="4643146" cy="799546"/>
      </dsp:txXfrm>
    </dsp:sp>
    <dsp:sp modelId="{5D0E7A15-1A8E-45F4-8660-EC937FFC18D7}">
      <dsp:nvSpPr>
        <dsp:cNvPr id="0" name=""/>
        <dsp:cNvSpPr/>
      </dsp:nvSpPr>
      <dsp:spPr>
        <a:xfrm>
          <a:off x="79954" y="2718458"/>
          <a:ext cx="1180775" cy="639637"/>
        </a:xfrm>
        <a:prstGeom prst="roundRect">
          <a:avLst>
            <a:gd name="adj" fmla="val 10000"/>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493B6-80A7-40C9-AF52-6BDA3B54E038}">
      <dsp:nvSpPr>
        <dsp:cNvPr id="0" name=""/>
        <dsp:cNvSpPr/>
      </dsp:nvSpPr>
      <dsp:spPr>
        <a:xfrm>
          <a:off x="0" y="3518004"/>
          <a:ext cx="5903876" cy="799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Third Party Function Report</a:t>
          </a:r>
        </a:p>
      </dsp:txBody>
      <dsp:txXfrm>
        <a:off x="1260729" y="3518004"/>
        <a:ext cx="4643146" cy="799546"/>
      </dsp:txXfrm>
    </dsp:sp>
    <dsp:sp modelId="{0EBA914A-3ACE-49E4-B35B-D762B5CBEF68}">
      <dsp:nvSpPr>
        <dsp:cNvPr id="0" name=""/>
        <dsp:cNvSpPr/>
      </dsp:nvSpPr>
      <dsp:spPr>
        <a:xfrm>
          <a:off x="79954" y="3597959"/>
          <a:ext cx="1180775" cy="639637"/>
        </a:xfrm>
        <a:prstGeom prst="roundRect">
          <a:avLst>
            <a:gd name="adj" fmla="val 10000"/>
          </a:avLst>
        </a:prstGeom>
        <a:blipFill rotWithShape="1">
          <a:blip xmlns:r="http://schemas.openxmlformats.org/officeDocument/2006/relationships" r:embed="rId5"/>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AD79-2DA8-44CC-B12C-3C34A1067AC7}">
      <dsp:nvSpPr>
        <dsp:cNvPr id="0" name=""/>
        <dsp:cNvSpPr/>
      </dsp:nvSpPr>
      <dsp:spPr>
        <a:xfrm rot="5400000">
          <a:off x="5024602" y="-2097353"/>
          <a:ext cx="1183457"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Sit/Stand/Alternating between the two</a:t>
          </a:r>
        </a:p>
        <a:p>
          <a:pPr marL="114300" lvl="1" indent="-114300" algn="l" defTabSz="577850">
            <a:lnSpc>
              <a:spcPct val="90000"/>
            </a:lnSpc>
            <a:spcBef>
              <a:spcPct val="0"/>
            </a:spcBef>
            <a:spcAft>
              <a:spcPct val="15000"/>
            </a:spcAft>
            <a:buChar char="•"/>
          </a:pPr>
          <a:r>
            <a:rPr lang="en-US" sz="1300" kern="1200" dirty="0"/>
            <a:t>Walk</a:t>
          </a:r>
        </a:p>
        <a:p>
          <a:pPr marL="114300" lvl="1" indent="-114300" algn="l" defTabSz="577850">
            <a:lnSpc>
              <a:spcPct val="90000"/>
            </a:lnSpc>
            <a:spcBef>
              <a:spcPct val="0"/>
            </a:spcBef>
            <a:spcAft>
              <a:spcPct val="15000"/>
            </a:spcAft>
            <a:buChar char="•"/>
          </a:pPr>
          <a:r>
            <a:rPr lang="en-US" sz="1300" kern="1200" dirty="0"/>
            <a:t>Lift/Carry</a:t>
          </a:r>
        </a:p>
        <a:p>
          <a:pPr marL="114300" lvl="1" indent="-114300" algn="l" defTabSz="577850">
            <a:lnSpc>
              <a:spcPct val="90000"/>
            </a:lnSpc>
            <a:spcBef>
              <a:spcPct val="0"/>
            </a:spcBef>
            <a:spcAft>
              <a:spcPct val="15000"/>
            </a:spcAft>
            <a:buChar char="•"/>
          </a:pPr>
          <a:r>
            <a:rPr lang="en-US" sz="1300" kern="1200" dirty="0"/>
            <a:t>Push/Pull</a:t>
          </a:r>
        </a:p>
      </dsp:txBody>
      <dsp:txXfrm rot="-5400000">
        <a:off x="2786503" y="198518"/>
        <a:ext cx="5601883" cy="1067913"/>
      </dsp:txXfrm>
    </dsp:sp>
    <dsp:sp modelId="{B9AF87CC-F62D-40F0-A94E-0F619D44492E}">
      <dsp:nvSpPr>
        <dsp:cNvPr id="0" name=""/>
        <dsp:cNvSpPr/>
      </dsp:nvSpPr>
      <dsp:spPr>
        <a:xfrm>
          <a:off x="397053" y="1763"/>
          <a:ext cx="2389450" cy="1461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Exertional Limitations</a:t>
          </a:r>
        </a:p>
      </dsp:txBody>
      <dsp:txXfrm>
        <a:off x="468394" y="73104"/>
        <a:ext cx="2246768" cy="1318739"/>
      </dsp:txXfrm>
    </dsp:sp>
    <dsp:sp modelId="{CC555243-E9BE-44D4-9CEC-E36EFDAE68D1}">
      <dsp:nvSpPr>
        <dsp:cNvPr id="0" name=""/>
        <dsp:cNvSpPr/>
      </dsp:nvSpPr>
      <dsp:spPr>
        <a:xfrm rot="5400000">
          <a:off x="4926363" y="-433089"/>
          <a:ext cx="1379934"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Reach</a:t>
          </a:r>
        </a:p>
        <a:p>
          <a:pPr marL="114300" lvl="1" indent="-114300" algn="l" defTabSz="577850">
            <a:lnSpc>
              <a:spcPct val="90000"/>
            </a:lnSpc>
            <a:spcBef>
              <a:spcPct val="0"/>
            </a:spcBef>
            <a:spcAft>
              <a:spcPct val="15000"/>
            </a:spcAft>
            <a:buChar char="•"/>
          </a:pPr>
          <a:r>
            <a:rPr lang="en-US" sz="1300" kern="1200" dirty="0"/>
            <a:t>Squat/Stoop/Crouch</a:t>
          </a:r>
        </a:p>
        <a:p>
          <a:pPr marL="114300" lvl="1" indent="-114300" algn="l" defTabSz="577850">
            <a:lnSpc>
              <a:spcPct val="90000"/>
            </a:lnSpc>
            <a:spcBef>
              <a:spcPct val="0"/>
            </a:spcBef>
            <a:spcAft>
              <a:spcPct val="15000"/>
            </a:spcAft>
            <a:buChar char="•"/>
          </a:pPr>
          <a:r>
            <a:rPr lang="en-US" sz="1300" kern="1200" dirty="0"/>
            <a:t>Handle (seize, hold, grasp, turn an object with hands)</a:t>
          </a:r>
        </a:p>
        <a:p>
          <a:pPr marL="114300" lvl="1" indent="-114300" algn="l" defTabSz="577850">
            <a:lnSpc>
              <a:spcPct val="90000"/>
            </a:lnSpc>
            <a:spcBef>
              <a:spcPct val="0"/>
            </a:spcBef>
            <a:spcAft>
              <a:spcPct val="15000"/>
            </a:spcAft>
            <a:buChar char="•"/>
          </a:pPr>
          <a:r>
            <a:rPr lang="en-US" sz="1300" kern="1200" dirty="0"/>
            <a:t>Vision/Speech/Hearing</a:t>
          </a:r>
        </a:p>
        <a:p>
          <a:pPr marL="114300" lvl="1" indent="-114300" algn="l" defTabSz="577850">
            <a:lnSpc>
              <a:spcPct val="90000"/>
            </a:lnSpc>
            <a:spcBef>
              <a:spcPct val="0"/>
            </a:spcBef>
            <a:spcAft>
              <a:spcPct val="15000"/>
            </a:spcAft>
            <a:buChar char="•"/>
          </a:pPr>
          <a:r>
            <a:rPr lang="en-US" sz="1300" kern="1200" dirty="0"/>
            <a:t>Environmental Limitations</a:t>
          </a:r>
        </a:p>
      </dsp:txBody>
      <dsp:txXfrm rot="-5400000">
        <a:off x="2786503" y="1774134"/>
        <a:ext cx="5592292" cy="1245208"/>
      </dsp:txXfrm>
    </dsp:sp>
    <dsp:sp modelId="{5AECDCC3-8A42-49D9-A1C1-0E5A92577725}">
      <dsp:nvSpPr>
        <dsp:cNvPr id="0" name=""/>
        <dsp:cNvSpPr/>
      </dsp:nvSpPr>
      <dsp:spPr>
        <a:xfrm>
          <a:off x="397053" y="1560466"/>
          <a:ext cx="2389450" cy="167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Non-exertional physical limitations</a:t>
          </a:r>
        </a:p>
      </dsp:txBody>
      <dsp:txXfrm>
        <a:off x="478700" y="1642113"/>
        <a:ext cx="2226156" cy="1509248"/>
      </dsp:txXfrm>
    </dsp:sp>
    <dsp:sp modelId="{64F9542C-B93C-4D7E-9C64-BA3D52788FBB}">
      <dsp:nvSpPr>
        <dsp:cNvPr id="0" name=""/>
        <dsp:cNvSpPr/>
      </dsp:nvSpPr>
      <dsp:spPr>
        <a:xfrm rot="5400000">
          <a:off x="4838078" y="1473278"/>
          <a:ext cx="1556504" cy="5659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Attention Span/Concentration</a:t>
          </a:r>
        </a:p>
        <a:p>
          <a:pPr marL="114300" lvl="1" indent="-114300" algn="l" defTabSz="577850">
            <a:lnSpc>
              <a:spcPct val="90000"/>
            </a:lnSpc>
            <a:spcBef>
              <a:spcPct val="0"/>
            </a:spcBef>
            <a:spcAft>
              <a:spcPct val="15000"/>
            </a:spcAft>
            <a:buChar char="•"/>
          </a:pPr>
          <a:r>
            <a:rPr lang="en-US" sz="1300" kern="1200" dirty="0"/>
            <a:t>Self-Direction/Ability to make a plan and follow through</a:t>
          </a:r>
        </a:p>
        <a:p>
          <a:pPr marL="114300" lvl="1" indent="-114300" algn="l" defTabSz="577850">
            <a:lnSpc>
              <a:spcPct val="90000"/>
            </a:lnSpc>
            <a:spcBef>
              <a:spcPct val="0"/>
            </a:spcBef>
            <a:spcAft>
              <a:spcPct val="15000"/>
            </a:spcAft>
            <a:buChar char="•"/>
          </a:pPr>
          <a:r>
            <a:rPr lang="en-US" sz="1300" kern="1200" dirty="0"/>
            <a:t>Ability to function with or around peers and authority figures</a:t>
          </a:r>
        </a:p>
        <a:p>
          <a:pPr marL="114300" lvl="1" indent="-114300" algn="l" defTabSz="577850">
            <a:lnSpc>
              <a:spcPct val="90000"/>
            </a:lnSpc>
            <a:spcBef>
              <a:spcPct val="0"/>
            </a:spcBef>
            <a:spcAft>
              <a:spcPct val="15000"/>
            </a:spcAft>
            <a:buChar char="•"/>
          </a:pPr>
          <a:r>
            <a:rPr lang="en-US" sz="1300" kern="1200" dirty="0"/>
            <a:t>Ability to Read, Understand, and/or follow simple multi-step instructions</a:t>
          </a:r>
        </a:p>
        <a:p>
          <a:pPr marL="114300" lvl="1" indent="-114300" algn="l" defTabSz="577850">
            <a:lnSpc>
              <a:spcPct val="90000"/>
            </a:lnSpc>
            <a:spcBef>
              <a:spcPct val="0"/>
            </a:spcBef>
            <a:spcAft>
              <a:spcPct val="15000"/>
            </a:spcAft>
            <a:buChar char="•"/>
          </a:pPr>
          <a:r>
            <a:rPr lang="en-US" sz="1300" kern="1200" dirty="0"/>
            <a:t>Ability to handle changes in routine or environment</a:t>
          </a:r>
        </a:p>
        <a:p>
          <a:pPr marL="114300" lvl="1" indent="-114300" algn="l" defTabSz="577850">
            <a:lnSpc>
              <a:spcPct val="90000"/>
            </a:lnSpc>
            <a:spcBef>
              <a:spcPct val="0"/>
            </a:spcBef>
            <a:spcAft>
              <a:spcPct val="15000"/>
            </a:spcAft>
            <a:buChar char="•"/>
          </a:pPr>
          <a:r>
            <a:rPr lang="en-US" sz="1300" kern="1200" dirty="0"/>
            <a:t>Ability to manage money and pay bills independently</a:t>
          </a:r>
        </a:p>
      </dsp:txBody>
      <dsp:txXfrm rot="-5400000">
        <a:off x="2786503" y="3600835"/>
        <a:ext cx="5583673" cy="1404540"/>
      </dsp:txXfrm>
    </dsp:sp>
    <dsp:sp modelId="{8DF9B68C-C935-4EBA-B2A8-035051592224}">
      <dsp:nvSpPr>
        <dsp:cNvPr id="0" name=""/>
        <dsp:cNvSpPr/>
      </dsp:nvSpPr>
      <dsp:spPr>
        <a:xfrm>
          <a:off x="397053" y="3330290"/>
          <a:ext cx="2389450" cy="194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Psychological/Social Limitations</a:t>
          </a:r>
        </a:p>
      </dsp:txBody>
      <dsp:txXfrm>
        <a:off x="492031" y="3425268"/>
        <a:ext cx="2199494" cy="1755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5FA5-C008-4BC7-B3B2-87E69A796C69}">
      <dsp:nvSpPr>
        <dsp:cNvPr id="0" name=""/>
        <dsp:cNvSpPr/>
      </dsp:nvSpPr>
      <dsp:spPr>
        <a:xfrm>
          <a:off x="0" y="9484"/>
          <a:ext cx="9300011" cy="89856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Think: Why do you think  your client’s conditions prevent them from getting or keeping a full-time job?</a:t>
          </a:r>
        </a:p>
      </dsp:txBody>
      <dsp:txXfrm>
        <a:off x="43864" y="53348"/>
        <a:ext cx="9212283" cy="810832"/>
      </dsp:txXfrm>
    </dsp:sp>
    <dsp:sp modelId="{561EA6F9-8E0F-48AC-B717-13AEED5FD31B}">
      <dsp:nvSpPr>
        <dsp:cNvPr id="0" name=""/>
        <dsp:cNvSpPr/>
      </dsp:nvSpPr>
      <dsp:spPr>
        <a:xfrm>
          <a:off x="0" y="908044"/>
          <a:ext cx="9300011"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What observations have you made about your client’s functional limitations?</a:t>
          </a:r>
        </a:p>
        <a:p>
          <a:pPr marL="114300" lvl="1" indent="-114300" algn="l" defTabSz="622300">
            <a:lnSpc>
              <a:spcPct val="90000"/>
            </a:lnSpc>
            <a:spcBef>
              <a:spcPct val="0"/>
            </a:spcBef>
            <a:spcAft>
              <a:spcPct val="20000"/>
            </a:spcAft>
            <a:buChar char="•"/>
          </a:pPr>
          <a:endParaRPr lang="en-US" sz="1400" kern="1200" dirty="0"/>
        </a:p>
      </dsp:txBody>
      <dsp:txXfrm>
        <a:off x="0" y="908044"/>
        <a:ext cx="9300011" cy="794880"/>
      </dsp:txXfrm>
    </dsp:sp>
    <dsp:sp modelId="{D53E1540-026D-4588-AF95-618A41213D8D}">
      <dsp:nvSpPr>
        <dsp:cNvPr id="0" name=""/>
        <dsp:cNvSpPr/>
      </dsp:nvSpPr>
      <dsp:spPr>
        <a:xfrm>
          <a:off x="0" y="1702924"/>
          <a:ext cx="9300011" cy="89856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Keep your professional licenses up to date</a:t>
          </a:r>
        </a:p>
      </dsp:txBody>
      <dsp:txXfrm>
        <a:off x="43864" y="1746788"/>
        <a:ext cx="9212283" cy="810832"/>
      </dsp:txXfrm>
    </dsp:sp>
    <dsp:sp modelId="{587BE25C-CFD8-4383-98A7-396C44FE387A}">
      <dsp:nvSpPr>
        <dsp:cNvPr id="0" name=""/>
        <dsp:cNvSpPr/>
      </dsp:nvSpPr>
      <dsp:spPr>
        <a:xfrm>
          <a:off x="0" y="2601484"/>
          <a:ext cx="9300011"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you submit a letter to support the case or complete a Third-Party Function Report, your statements will have more  weight if you have license that reflects your expertise</a:t>
          </a:r>
        </a:p>
        <a:p>
          <a:pPr marL="114300" lvl="1" indent="-114300" algn="l" defTabSz="622300">
            <a:lnSpc>
              <a:spcPct val="90000"/>
            </a:lnSpc>
            <a:spcBef>
              <a:spcPct val="0"/>
            </a:spcBef>
            <a:spcAft>
              <a:spcPct val="20000"/>
            </a:spcAft>
            <a:buChar char="•"/>
          </a:pPr>
          <a:endParaRPr lang="en-US" sz="1400" kern="1200" dirty="0"/>
        </a:p>
      </dsp:txBody>
      <dsp:txXfrm>
        <a:off x="0" y="2601484"/>
        <a:ext cx="9300011" cy="794880"/>
      </dsp:txXfrm>
    </dsp:sp>
    <dsp:sp modelId="{8BAA0180-9DA0-4F9C-897A-850FA92C1662}">
      <dsp:nvSpPr>
        <dsp:cNvPr id="0" name=""/>
        <dsp:cNvSpPr/>
      </dsp:nvSpPr>
      <dsp:spPr>
        <a:xfrm>
          <a:off x="0" y="3396364"/>
          <a:ext cx="9300011" cy="898560"/>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sz="2000" kern="1200" dirty="0">
              <a:solidFill>
                <a:prstClr val="white"/>
              </a:solidFill>
              <a:latin typeface="Source Sans Pro"/>
              <a:ea typeface="+mn-ea"/>
              <a:cs typeface="+mn-cs"/>
            </a:rPr>
            <a:t>Help ensure records are complete (documenting all diagnoses, symptoms, and functional limitations)</a:t>
          </a:r>
        </a:p>
      </dsp:txBody>
      <dsp:txXfrm>
        <a:off x="43864" y="3440228"/>
        <a:ext cx="9212283" cy="810832"/>
      </dsp:txXfrm>
    </dsp:sp>
    <dsp:sp modelId="{1CCB18DA-6A08-4954-81D1-DFC3E7533BBE}">
      <dsp:nvSpPr>
        <dsp:cNvPr id="0" name=""/>
        <dsp:cNvSpPr/>
      </dsp:nvSpPr>
      <dsp:spPr>
        <a:xfrm>
          <a:off x="0" y="4294924"/>
          <a:ext cx="9300011"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Encourage client to obtain and participate in medical treatment, psychiatric treatment, substance abuse, counseling, etc. related to </a:t>
          </a:r>
          <a:r>
            <a:rPr lang="en-US" sz="1400" u="sng" kern="1200" dirty="0"/>
            <a:t>any symptoms </a:t>
          </a:r>
          <a:r>
            <a:rPr lang="en-US" sz="1400" kern="1200" dirty="0"/>
            <a:t>they have that interfere with their ability to work.</a:t>
          </a:r>
        </a:p>
        <a:p>
          <a:pPr marL="114300" lvl="1" indent="-114300" algn="l" defTabSz="622300">
            <a:lnSpc>
              <a:spcPct val="90000"/>
            </a:lnSpc>
            <a:spcBef>
              <a:spcPct val="0"/>
            </a:spcBef>
            <a:spcAft>
              <a:spcPct val="20000"/>
            </a:spcAft>
            <a:buChar char="•"/>
          </a:pPr>
          <a:r>
            <a:rPr lang="en-US" sz="1400" kern="1200" dirty="0"/>
            <a:t>If your records have default answers, make sure those are accurate.</a:t>
          </a:r>
        </a:p>
        <a:p>
          <a:pPr marL="114300" lvl="1" indent="-114300" algn="l" defTabSz="622300">
            <a:lnSpc>
              <a:spcPct val="90000"/>
            </a:lnSpc>
            <a:spcBef>
              <a:spcPct val="0"/>
            </a:spcBef>
            <a:spcAft>
              <a:spcPct val="20000"/>
            </a:spcAft>
            <a:buChar char="•"/>
          </a:pPr>
          <a:r>
            <a:rPr lang="en-US" sz="1400" kern="1200" dirty="0"/>
            <a:t>If client cannot seek or is refusing to seek treatment or follow prescribed treatment, document the reason why in your records. Keep good records of what you observe, not just what the client reports to you. Make it clear your observations are yours.</a:t>
          </a:r>
        </a:p>
      </dsp:txBody>
      <dsp:txXfrm>
        <a:off x="0" y="4294924"/>
        <a:ext cx="9300011" cy="1341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954C1-0A42-4F3E-A2BA-2CEF73D014A7}">
      <dsp:nvSpPr>
        <dsp:cNvPr id="0" name=""/>
        <dsp:cNvSpPr/>
      </dsp:nvSpPr>
      <dsp:spPr>
        <a:xfrm>
          <a:off x="0" y="6248"/>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Ask: “Why do you think you can’t get and keep a full-time job?”</a:t>
          </a:r>
        </a:p>
      </dsp:txBody>
      <dsp:txXfrm>
        <a:off x="41123" y="47371"/>
        <a:ext cx="8665784" cy="760154"/>
      </dsp:txXfrm>
    </dsp:sp>
    <dsp:sp modelId="{E2C2792D-EBC4-4CFB-996C-E4615DDB9C3E}">
      <dsp:nvSpPr>
        <dsp:cNvPr id="0" name=""/>
        <dsp:cNvSpPr/>
      </dsp:nvSpPr>
      <dsp:spPr>
        <a:xfrm>
          <a:off x="0" y="848648"/>
          <a:ext cx="8748030" cy="123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Focus on barriers related to mental, physical, and medical limitations</a:t>
          </a:r>
        </a:p>
        <a:p>
          <a:pPr marL="114300" lvl="1" indent="-114300" algn="l" defTabSz="622300">
            <a:lnSpc>
              <a:spcPct val="90000"/>
            </a:lnSpc>
            <a:spcBef>
              <a:spcPct val="0"/>
            </a:spcBef>
            <a:spcAft>
              <a:spcPct val="20000"/>
            </a:spcAft>
            <a:buChar char="•"/>
          </a:pPr>
          <a:r>
            <a:rPr lang="en-US" sz="1400" kern="1200" dirty="0"/>
            <a:t>“What if – why?” questions:</a:t>
          </a:r>
        </a:p>
        <a:p>
          <a:pPr marL="228600" lvl="2" indent="-114300" algn="l" defTabSz="622300">
            <a:lnSpc>
              <a:spcPct val="90000"/>
            </a:lnSpc>
            <a:spcBef>
              <a:spcPct val="0"/>
            </a:spcBef>
            <a:spcAft>
              <a:spcPct val="20000"/>
            </a:spcAft>
            <a:buChar char="•"/>
          </a:pPr>
          <a:r>
            <a:rPr lang="en-US" sz="1400" kern="1200" dirty="0"/>
            <a:t>“What if you got a job as security monitor at a parking garage or a condo building? Why couldn’t you?”</a:t>
          </a:r>
        </a:p>
        <a:p>
          <a:pPr marL="228600" lvl="2" indent="-114300" algn="l" defTabSz="622300">
            <a:lnSpc>
              <a:spcPct val="90000"/>
            </a:lnSpc>
            <a:spcBef>
              <a:spcPct val="0"/>
            </a:spcBef>
            <a:spcAft>
              <a:spcPct val="20000"/>
            </a:spcAft>
            <a:buChar char="•"/>
          </a:pPr>
          <a:r>
            <a:rPr lang="en-US" sz="1400" kern="1200" dirty="0"/>
            <a:t>“What if you got hired by your last employer to do the last job that you worked full-time? Why couldn’t you?”</a:t>
          </a:r>
        </a:p>
        <a:p>
          <a:pPr marL="228600" lvl="2" indent="-114300" algn="l" defTabSz="622300">
            <a:lnSpc>
              <a:spcPct val="90000"/>
            </a:lnSpc>
            <a:spcBef>
              <a:spcPct val="0"/>
            </a:spcBef>
            <a:spcAft>
              <a:spcPct val="20000"/>
            </a:spcAft>
            <a:buChar char="•"/>
          </a:pPr>
          <a:endParaRPr lang="en-US" sz="1400" kern="1200" dirty="0"/>
        </a:p>
      </dsp:txBody>
      <dsp:txXfrm>
        <a:off x="0" y="848648"/>
        <a:ext cx="8748030" cy="1234237"/>
      </dsp:txXfrm>
    </dsp:sp>
    <dsp:sp modelId="{63856931-D084-42B8-A684-4AEE9EC0E22B}">
      <dsp:nvSpPr>
        <dsp:cNvPr id="0" name=""/>
        <dsp:cNvSpPr/>
      </dsp:nvSpPr>
      <dsp:spPr>
        <a:xfrm>
          <a:off x="0" y="2082885"/>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Have a heart-to-heart about substance use, treatment avoidance, prior work experiences, etc.</a:t>
          </a:r>
        </a:p>
      </dsp:txBody>
      <dsp:txXfrm>
        <a:off x="41123" y="2124008"/>
        <a:ext cx="8665784" cy="760154"/>
      </dsp:txXfrm>
    </dsp:sp>
    <dsp:sp modelId="{7E8F8217-0D06-40A9-836D-54B349667D2A}">
      <dsp:nvSpPr>
        <dsp:cNvPr id="0" name=""/>
        <dsp:cNvSpPr/>
      </dsp:nvSpPr>
      <dsp:spPr>
        <a:xfrm>
          <a:off x="0" y="2925285"/>
          <a:ext cx="874803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Ultimately, what a client does is their choice. But explain options and potential consequences for choices that could hurt their chance of obtaining SSI/DI benefits.</a:t>
          </a:r>
        </a:p>
        <a:p>
          <a:pPr marL="114300" lvl="1" indent="-114300" algn="l" defTabSz="622300">
            <a:lnSpc>
              <a:spcPct val="90000"/>
            </a:lnSpc>
            <a:spcBef>
              <a:spcPct val="0"/>
            </a:spcBef>
            <a:spcAft>
              <a:spcPct val="20000"/>
            </a:spcAft>
            <a:buChar char="•"/>
          </a:pPr>
          <a:endParaRPr lang="en-US" sz="1400" kern="1200" dirty="0"/>
        </a:p>
      </dsp:txBody>
      <dsp:txXfrm>
        <a:off x="0" y="2925285"/>
        <a:ext cx="8748030" cy="745200"/>
      </dsp:txXfrm>
    </dsp:sp>
    <dsp:sp modelId="{71FF9B2B-5FE7-4197-8F65-3FE2CBFEE3FC}">
      <dsp:nvSpPr>
        <dsp:cNvPr id="0" name=""/>
        <dsp:cNvSpPr/>
      </dsp:nvSpPr>
      <dsp:spPr>
        <a:xfrm>
          <a:off x="0" y="3670485"/>
          <a:ext cx="8748030" cy="8424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Encourage client to keep a journal or record that they could share with SSA</a:t>
          </a:r>
        </a:p>
      </dsp:txBody>
      <dsp:txXfrm>
        <a:off x="41123" y="3711608"/>
        <a:ext cx="8665784" cy="760154"/>
      </dsp:txXfrm>
    </dsp:sp>
    <dsp:sp modelId="{27524C13-770A-4210-8AF9-71FE54B77F65}">
      <dsp:nvSpPr>
        <dsp:cNvPr id="0" name=""/>
        <dsp:cNvSpPr/>
      </dsp:nvSpPr>
      <dsp:spPr>
        <a:xfrm>
          <a:off x="0" y="4512885"/>
          <a:ext cx="874803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This is particularly useful for chronic intermittent conditions – things like seizure disorders</a:t>
          </a:r>
        </a:p>
        <a:p>
          <a:pPr marL="114300" lvl="1" indent="-114300" algn="l" defTabSz="622300">
            <a:lnSpc>
              <a:spcPct val="90000"/>
            </a:lnSpc>
            <a:spcBef>
              <a:spcPct val="0"/>
            </a:spcBef>
            <a:spcAft>
              <a:spcPct val="20000"/>
            </a:spcAft>
            <a:buChar char="•"/>
          </a:pPr>
          <a:r>
            <a:rPr lang="en-US" sz="1400" kern="1200" dirty="0"/>
            <a:t>Date, what happened, how bad, how long, how long until they are better, etc.</a:t>
          </a:r>
        </a:p>
      </dsp:txBody>
      <dsp:txXfrm>
        <a:off x="0" y="4512885"/>
        <a:ext cx="8748030" cy="74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3578"/>
          <a:ext cx="3549610" cy="616846"/>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apply for all benefits they might qualify for</a:t>
          </a:r>
        </a:p>
      </dsp:txBody>
      <dsp:txXfrm>
        <a:off x="30112" y="33690"/>
        <a:ext cx="3489386" cy="556622"/>
      </dsp:txXfrm>
    </dsp:sp>
    <dsp:sp modelId="{E7CB9EDE-EBC8-4B89-A67B-1FC0AF0FAB71}">
      <dsp:nvSpPr>
        <dsp:cNvPr id="0" name=""/>
        <dsp:cNvSpPr/>
      </dsp:nvSpPr>
      <dsp:spPr>
        <a:xfrm>
          <a:off x="0" y="620424"/>
          <a:ext cx="3549610" cy="12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Online applications: SSD, Retirement, some SSI</a:t>
          </a:r>
        </a:p>
        <a:p>
          <a:pPr marL="114300" lvl="1" indent="-114300" algn="l" defTabSz="622300">
            <a:lnSpc>
              <a:spcPct val="90000"/>
            </a:lnSpc>
            <a:spcBef>
              <a:spcPct val="0"/>
            </a:spcBef>
            <a:spcAft>
              <a:spcPct val="20000"/>
            </a:spcAft>
            <a:buChar char="•"/>
          </a:pPr>
          <a:r>
            <a:rPr lang="en-US" sz="1400" kern="1200" dirty="0"/>
            <a:t>Phone appointment for interview (all benefits): (800) 772-1213</a:t>
          </a:r>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In person at local SSA Field Office</a:t>
          </a:r>
        </a:p>
      </dsp:txBody>
      <dsp:txXfrm>
        <a:off x="0" y="620424"/>
        <a:ext cx="3549610" cy="1247249"/>
      </dsp:txXfrm>
    </dsp:sp>
    <dsp:sp modelId="{09E455E5-7CE6-4AC8-BB9B-59578F76E74C}">
      <dsp:nvSpPr>
        <dsp:cNvPr id="0" name=""/>
        <dsp:cNvSpPr/>
      </dsp:nvSpPr>
      <dsp:spPr>
        <a:xfrm>
          <a:off x="0" y="1867674"/>
          <a:ext cx="3549610" cy="61684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choose an “onset date” on Disability Report.</a:t>
          </a:r>
        </a:p>
      </dsp:txBody>
      <dsp:txXfrm>
        <a:off x="30112" y="1897786"/>
        <a:ext cx="3489386" cy="556622"/>
      </dsp:txXfrm>
    </dsp:sp>
    <dsp:sp modelId="{D9BE1D48-1051-486F-A1B7-5CA807CBBF34}">
      <dsp:nvSpPr>
        <dsp:cNvPr id="0" name=""/>
        <dsp:cNvSpPr/>
      </dsp:nvSpPr>
      <dsp:spPr>
        <a:xfrm>
          <a:off x="0" y="2484520"/>
          <a:ext cx="3549610" cy="235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 onset date can change how much back pay someone might be eligible for and can impact SSD (and thus, Medicare) eligibility. If the person was disabled for a long time, we usually set the onset date at least 17 months before the application date.</a:t>
          </a:r>
        </a:p>
        <a:p>
          <a:pPr marL="114300" lvl="1" indent="-114300" algn="l" defTabSz="622300">
            <a:lnSpc>
              <a:spcPct val="90000"/>
            </a:lnSpc>
            <a:spcBef>
              <a:spcPct val="0"/>
            </a:spcBef>
            <a:spcAft>
              <a:spcPct val="20000"/>
            </a:spcAft>
            <a:buChar char="•"/>
          </a:pPr>
          <a:r>
            <a:rPr lang="en-US" sz="1400" kern="1200" dirty="0"/>
            <a:t>If client was denied SSA disability benefits within the last four years, you might want to set disability date to the same onset date as the previous application, if they still think they were disabled at that time.</a:t>
          </a:r>
        </a:p>
      </dsp:txBody>
      <dsp:txXfrm>
        <a:off x="0" y="2484520"/>
        <a:ext cx="3549610" cy="23585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2042"/>
          <a:ext cx="4440792" cy="528375"/>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Remember and remind your client:</a:t>
          </a:r>
        </a:p>
      </dsp:txBody>
      <dsp:txXfrm>
        <a:off x="25793" y="27835"/>
        <a:ext cx="4389206" cy="476789"/>
      </dsp:txXfrm>
    </dsp:sp>
    <dsp:sp modelId="{AA1ACA5F-55A7-4031-97E2-04EC2442DB30}">
      <dsp:nvSpPr>
        <dsp:cNvPr id="0" name=""/>
        <dsp:cNvSpPr/>
      </dsp:nvSpPr>
      <dsp:spPr>
        <a:xfrm>
          <a:off x="0" y="530417"/>
          <a:ext cx="4440792" cy="202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9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There is no cost for applying</a:t>
          </a:r>
        </a:p>
        <a:p>
          <a:pPr marL="114300" lvl="1" indent="-114300" algn="l" defTabSz="622300">
            <a:lnSpc>
              <a:spcPct val="90000"/>
            </a:lnSpc>
            <a:spcBef>
              <a:spcPct val="0"/>
            </a:spcBef>
            <a:spcAft>
              <a:spcPct val="20000"/>
            </a:spcAft>
            <a:buChar char="•"/>
          </a:pPr>
          <a:r>
            <a:rPr lang="en-US" sz="1400" kern="1200" dirty="0"/>
            <a:t>There is no punishment or fine for applying for something that you don’t qualify for</a:t>
          </a:r>
        </a:p>
        <a:p>
          <a:pPr marL="114300" lvl="1" indent="-114300" algn="l" defTabSz="622300">
            <a:lnSpc>
              <a:spcPct val="90000"/>
            </a:lnSpc>
            <a:spcBef>
              <a:spcPct val="0"/>
            </a:spcBef>
            <a:spcAft>
              <a:spcPct val="20000"/>
            </a:spcAft>
            <a:buChar char="•"/>
          </a:pPr>
          <a:r>
            <a:rPr lang="en-US" sz="1400" kern="1200" dirty="0"/>
            <a:t>There is no punishment for wrong answers as long as you’re not lying or misleading on purpose. If your client is nervous, you can write “I provided all answers to the best of my memory, knowledge, and ability” in the “notes” section.</a:t>
          </a:r>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dsp:txBody>
      <dsp:txXfrm>
        <a:off x="0" y="530417"/>
        <a:ext cx="4440792" cy="2026215"/>
      </dsp:txXfrm>
    </dsp:sp>
    <dsp:sp modelId="{7F841BA6-D891-4D33-83D9-508480FE2D70}">
      <dsp:nvSpPr>
        <dsp:cNvPr id="0" name=""/>
        <dsp:cNvSpPr/>
      </dsp:nvSpPr>
      <dsp:spPr>
        <a:xfrm>
          <a:off x="0" y="2556632"/>
          <a:ext cx="4440792" cy="1029931"/>
        </a:xfrm>
        <a:prstGeom prst="roundRect">
          <a:avLst/>
        </a:prstGeom>
        <a:solidFill>
          <a:schemeClr val="accent5">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Keep copies of everything filed with SSA so they have records if SSA loses something.</a:t>
          </a:r>
        </a:p>
      </dsp:txBody>
      <dsp:txXfrm>
        <a:off x="50277" y="2606909"/>
        <a:ext cx="4340238" cy="9293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297"/>
          <a:ext cx="3840480" cy="114075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understand next steps and what they need to do to successfully complete them.</a:t>
          </a:r>
        </a:p>
      </dsp:txBody>
      <dsp:txXfrm>
        <a:off x="55687" y="56984"/>
        <a:ext cx="3729106" cy="1029376"/>
      </dsp:txXfrm>
    </dsp:sp>
    <dsp:sp modelId="{AA1ACA5F-55A7-4031-97E2-04EC2442DB30}">
      <dsp:nvSpPr>
        <dsp:cNvPr id="0" name=""/>
        <dsp:cNvSpPr/>
      </dsp:nvSpPr>
      <dsp:spPr>
        <a:xfrm>
          <a:off x="0" y="1142047"/>
          <a:ext cx="384048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3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Remind them to open their mail. Encourage them to be patient; the process is long.</a:t>
          </a:r>
        </a:p>
      </dsp:txBody>
      <dsp:txXfrm>
        <a:off x="0" y="1142047"/>
        <a:ext cx="3840480" cy="828000"/>
      </dsp:txXfrm>
    </dsp:sp>
    <dsp:sp modelId="{F46D3941-CA6C-49AC-819E-1DFB3EFC8620}">
      <dsp:nvSpPr>
        <dsp:cNvPr id="0" name=""/>
        <dsp:cNvSpPr/>
      </dsp:nvSpPr>
      <dsp:spPr>
        <a:xfrm>
          <a:off x="0" y="1970047"/>
          <a:ext cx="3840480" cy="1351001"/>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your client keep copies of everything SSA sends, and everything client submitted</a:t>
          </a:r>
        </a:p>
      </dsp:txBody>
      <dsp:txXfrm>
        <a:off x="65950" y="2035997"/>
        <a:ext cx="3708580" cy="1219101"/>
      </dsp:txXfrm>
    </dsp:sp>
    <dsp:sp modelId="{AA59DE48-5DA7-494B-A907-D5D5A8BA94AE}">
      <dsp:nvSpPr>
        <dsp:cNvPr id="0" name=""/>
        <dsp:cNvSpPr/>
      </dsp:nvSpPr>
      <dsp:spPr>
        <a:xfrm>
          <a:off x="0" y="3321048"/>
          <a:ext cx="384048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3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possible, also need proof of the date documents were submitted (e.g. fax cover sheet, certified mail receipt)</a:t>
          </a:r>
        </a:p>
      </dsp:txBody>
      <dsp:txXfrm>
        <a:off x="0" y="3321048"/>
        <a:ext cx="3840480" cy="828000"/>
      </dsp:txXfrm>
    </dsp:sp>
    <dsp:sp modelId="{154007C6-2DD2-40DA-911B-63DA9E1A41E0}">
      <dsp:nvSpPr>
        <dsp:cNvPr id="0" name=""/>
        <dsp:cNvSpPr/>
      </dsp:nvSpPr>
      <dsp:spPr>
        <a:xfrm>
          <a:off x="0" y="4149048"/>
          <a:ext cx="3840480" cy="114075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 client understand and respond to SSA letters and forms.</a:t>
          </a:r>
        </a:p>
      </dsp:txBody>
      <dsp:txXfrm>
        <a:off x="55687" y="4204735"/>
        <a:ext cx="3729106" cy="102937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4/2/2026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4/2/2026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16648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60B2-9ED6-3A6E-491E-14B795136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4A385-B6AC-E2E5-AD70-07B68D0EA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A7239-1AA6-33BA-F198-B5218ACA6F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2E473-4C11-8900-7032-F591CE8C47EE}"/>
              </a:ext>
            </a:extLst>
          </p:cNvPr>
          <p:cNvSpPr>
            <a:spLocks noGrp="1"/>
          </p:cNvSpPr>
          <p:nvPr>
            <p:ph type="sldNum" sz="quarter" idx="10"/>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170727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190683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15</a:t>
            </a:fld>
            <a:endParaRPr lang="en-US" dirty="0"/>
          </a:p>
        </p:txBody>
      </p:sp>
    </p:spTree>
    <p:extLst>
      <p:ext uri="{BB962C8B-B14F-4D97-AF65-F5344CB8AC3E}">
        <p14:creationId xmlns:p14="http://schemas.microsoft.com/office/powerpoint/2010/main" val="164149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232000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271027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176881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262362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7EA524-7A27-46AB-9B4A-7198D44C5B6B}" type="slidenum">
              <a:rPr lang="en-US" smtClean="0"/>
              <a:t>2</a:t>
            </a:fld>
            <a:endParaRPr lang="en-US" dirty="0"/>
          </a:p>
        </p:txBody>
      </p:sp>
    </p:spTree>
    <p:extLst>
      <p:ext uri="{BB962C8B-B14F-4D97-AF65-F5344CB8AC3E}">
        <p14:creationId xmlns:p14="http://schemas.microsoft.com/office/powerpoint/2010/main" val="421160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15282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66567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298577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non-blind person in Chicago working a non-tipped job making minimum wage, that’s 100 hours/month or about 23 hours/week</a:t>
            </a:r>
          </a:p>
        </p:txBody>
      </p:sp>
      <p:sp>
        <p:nvSpPr>
          <p:cNvPr id="4" name="Slide Number Placeholder 3"/>
          <p:cNvSpPr>
            <a:spLocks noGrp="1"/>
          </p:cNvSpPr>
          <p:nvPr>
            <p:ph type="sldNum" sz="quarter" idx="10"/>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34192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122720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10</a:t>
            </a:fld>
            <a:endParaRPr lang="en-US" dirty="0"/>
          </a:p>
        </p:txBody>
      </p:sp>
    </p:spTree>
    <p:extLst>
      <p:ext uri="{BB962C8B-B14F-4D97-AF65-F5344CB8AC3E}">
        <p14:creationId xmlns:p14="http://schemas.microsoft.com/office/powerpoint/2010/main" val="422966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207118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4/2/2026</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4/2/2026</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2.png"/><Relationship Id="rId4" Type="http://schemas.openxmlformats.org/officeDocument/2006/relationships/diagramLayout" Target="../diagrams/layout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5.png"/><Relationship Id="rId4" Type="http://schemas.openxmlformats.org/officeDocument/2006/relationships/diagramLayout" Target="../diagrams/layout6.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6.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image" Target="../media/image18.png"/><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image" Target="../media/image24.png"/><Relationship Id="rId2" Type="http://schemas.openxmlformats.org/officeDocument/2006/relationships/notesSlide" Target="../notesSlides/notesSlide1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23.png"/><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6.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28.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1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5" Type="http://schemas.openxmlformats.org/officeDocument/2006/relationships/image" Target="../media/image31.png"/><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8.xml"/><Relationship Id="rId16"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microsoft.com/office/2007/relationships/hdphoto" Target="../media/hdphoto1.wdp"/><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4624388" y="5204849"/>
            <a:ext cx="6586537" cy="703582"/>
          </a:xfrm>
        </p:spPr>
        <p:txBody>
          <a:bodyPr>
            <a:noAutofit/>
          </a:bodyPr>
          <a:lstStyle/>
          <a:p>
            <a:r>
              <a:rPr lang="en-US" sz="1800" dirty="0"/>
              <a:t>Shannon </a:t>
            </a:r>
            <a:r>
              <a:rPr lang="en-US" sz="1800" dirty="0" err="1"/>
              <a:t>hession</a:t>
            </a:r>
            <a:endParaRPr lang="en-US" sz="1800" dirty="0"/>
          </a:p>
          <a:p>
            <a:pPr>
              <a:lnSpc>
                <a:spcPct val="100000"/>
              </a:lnSpc>
              <a:spcBef>
                <a:spcPts val="0"/>
              </a:spcBef>
            </a:pPr>
            <a:r>
              <a:rPr lang="en-US" sz="1800" dirty="0"/>
              <a:t>Supervisory attorney, Public Benefits Practice Group</a:t>
            </a:r>
          </a:p>
          <a:p>
            <a:pPr>
              <a:lnSpc>
                <a:spcPct val="100000"/>
              </a:lnSpc>
              <a:spcBef>
                <a:spcPts val="0"/>
              </a:spcBef>
            </a:pPr>
            <a:r>
              <a:rPr lang="en-US" sz="1800" dirty="0"/>
              <a:t>shession@legalaidchicago.org</a:t>
            </a:r>
          </a:p>
          <a:p>
            <a:pPr>
              <a:lnSpc>
                <a:spcPct val="100000"/>
              </a:lnSpc>
              <a:spcBef>
                <a:spcPts val="0"/>
              </a:spcBef>
            </a:pPr>
            <a:r>
              <a:rPr lang="en-US" sz="1800" dirty="0"/>
              <a:t>March 2026</a:t>
            </a:r>
          </a:p>
        </p:txBody>
      </p:sp>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764033" y="2581142"/>
            <a:ext cx="6446891" cy="1938992"/>
          </a:xfrm>
          <a:prstGeom prst="rect">
            <a:avLst/>
          </a:prstGeom>
        </p:spPr>
        <p:txBody>
          <a:bodyPr wrap="square" lIns="91440" tIns="45720" rIns="91440" bIns="45720" anchor="t">
            <a:spAutoFit/>
          </a:bodyPr>
          <a:lstStyle/>
          <a:p>
            <a:r>
              <a:rPr lang="en-US" sz="4000">
                <a:solidFill>
                  <a:srgbClr val="242424"/>
                </a:solidFill>
              </a:rPr>
              <a:t>Supporting Clients Applying for SSI and SSD: From Application through Appeals</a:t>
            </a:r>
            <a:endParaRPr lang="en-US" sz="4000">
              <a:ea typeface="Source Sans Pro"/>
            </a:endParaRP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42569679"/>
              </p:ext>
            </p:extLst>
          </p:nvPr>
        </p:nvGraphicFramePr>
        <p:xfrm>
          <a:off x="2214563" y="2092173"/>
          <a:ext cx="2828924" cy="317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3">
            <a:extLst>
              <a:ext uri="{FF2B5EF4-FFF2-40B4-BE49-F238E27FC236}">
                <a16:creationId xmlns:a16="http://schemas.microsoft.com/office/drawing/2014/main" id="{5171F577-5277-7D87-344B-91875F520421}"/>
              </a:ext>
            </a:extLst>
          </p:cNvPr>
          <p:cNvSpPr>
            <a:spLocks noGrp="1"/>
          </p:cNvSpPr>
          <p:nvPr>
            <p:ph type="title"/>
          </p:nvPr>
        </p:nvSpPr>
        <p:spPr/>
        <p:txBody>
          <a:bodyPr/>
          <a:lstStyle/>
          <a:p>
            <a:pPr algn="ctr"/>
            <a:r>
              <a:rPr lang="en-US" dirty="0"/>
              <a:t>Functional limitations</a:t>
            </a:r>
          </a:p>
        </p:txBody>
      </p:sp>
      <p:sp>
        <p:nvSpPr>
          <p:cNvPr id="15" name="Text Placeholder 14">
            <a:extLst>
              <a:ext uri="{FF2B5EF4-FFF2-40B4-BE49-F238E27FC236}">
                <a16:creationId xmlns:a16="http://schemas.microsoft.com/office/drawing/2014/main" id="{F52FBB17-1A51-E66F-ADE6-61CF8E0EACEC}"/>
              </a:ext>
            </a:extLst>
          </p:cNvPr>
          <p:cNvSpPr>
            <a:spLocks noGrp="1"/>
          </p:cNvSpPr>
          <p:nvPr>
            <p:ph type="body" sz="quarter" idx="13"/>
          </p:nvPr>
        </p:nvSpPr>
        <p:spPr>
          <a:xfrm>
            <a:off x="500063" y="1801813"/>
            <a:ext cx="11101387" cy="3843337"/>
          </a:xfrm>
        </p:spPr>
        <p:txBody>
          <a:bodyPr>
            <a:normAutofit lnSpcReduction="10000"/>
          </a:bodyPr>
          <a:lstStyle/>
          <a:p>
            <a:pPr marL="0" indent="0">
              <a:buNone/>
            </a:pPr>
            <a:r>
              <a:rPr lang="en-US" sz="2400" u="sng" dirty="0"/>
              <a:t>DIAGNOSED CONDITION</a:t>
            </a:r>
            <a:r>
              <a:rPr lang="en-US" sz="2400" dirty="0"/>
              <a:t>	</a:t>
            </a:r>
            <a:r>
              <a:rPr lang="en-US" sz="2400" u="sng" dirty="0"/>
              <a:t>ACTUAL SYMPTOMS</a:t>
            </a:r>
            <a:r>
              <a:rPr lang="en-US" sz="2400" dirty="0"/>
              <a:t>		</a:t>
            </a:r>
            <a:r>
              <a:rPr lang="en-US" sz="2400" u="sng" dirty="0"/>
              <a:t>FUNCTIONAL LIMITATIONS</a:t>
            </a:r>
          </a:p>
          <a:p>
            <a:pPr marL="0" indent="0">
              <a:buNone/>
            </a:pPr>
            <a:endParaRPr lang="en-US" sz="2400" u="sng" dirty="0"/>
          </a:p>
          <a:p>
            <a:pPr marL="0" indent="0">
              <a:buNone/>
            </a:pPr>
            <a:r>
              <a:rPr lang="en-US" sz="1600" dirty="0"/>
              <a:t>Knee Injury			Pain with walking; 			Cannot stand/walk more than 2 hours/day</a:t>
            </a:r>
          </a:p>
          <a:p>
            <a:pPr marL="0" indent="0">
              <a:buNone/>
            </a:pPr>
            <a:r>
              <a:rPr lang="en-US" sz="1600" dirty="0"/>
              <a:t>				standing after sitting.			Must alternate between sitting &amp; standing</a:t>
            </a:r>
          </a:p>
          <a:p>
            <a:pPr marL="0" indent="0">
              <a:buNone/>
            </a:pPr>
            <a:r>
              <a:rPr lang="en-US" sz="1600" dirty="0"/>
              <a:t>								at least every 30 minutes.</a:t>
            </a:r>
          </a:p>
          <a:p>
            <a:pPr marL="0" indent="0">
              <a:buNone/>
            </a:pPr>
            <a:endParaRPr lang="en-US" sz="1600" dirty="0"/>
          </a:p>
          <a:p>
            <a:pPr marL="0" indent="0">
              <a:buNone/>
            </a:pPr>
            <a:r>
              <a:rPr lang="en-US" sz="1600" dirty="0"/>
              <a:t>Depression/PTSD			Angry outbursts; lack of energy;		Needs to work alone most of day				easily distracted.			Any constructive criticism will affect work </a:t>
            </a:r>
          </a:p>
          <a:p>
            <a:pPr marL="0" indent="0">
              <a:buNone/>
            </a:pPr>
            <a:r>
              <a:rPr lang="en-US" sz="1600" dirty="0"/>
              <a:t>								Will lose focus /productivity without </a:t>
            </a:r>
          </a:p>
          <a:p>
            <a:pPr marL="0" indent="0">
              <a:buNone/>
            </a:pPr>
            <a:r>
              <a:rPr lang="en-US" sz="1600" dirty="0"/>
              <a:t>								constant supervision</a:t>
            </a:r>
          </a:p>
          <a:p>
            <a:pPr marL="0" indent="0">
              <a:buNone/>
            </a:pPr>
            <a:r>
              <a:rPr lang="en-US" sz="1600" dirty="0"/>
              <a:t>								Limited to simple tasks with 1-2 steps</a:t>
            </a:r>
          </a:p>
        </p:txBody>
      </p:sp>
    </p:spTree>
    <p:extLst>
      <p:ext uri="{BB962C8B-B14F-4D97-AF65-F5344CB8AC3E}">
        <p14:creationId xmlns:p14="http://schemas.microsoft.com/office/powerpoint/2010/main" val="202603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4083"/>
            <a:ext cx="12192000" cy="5847907"/>
          </a:xfrm>
          <a:prstGeom prst="rect">
            <a:avLst/>
          </a:prstGeom>
        </p:spPr>
      </p:pic>
      <p:sp>
        <p:nvSpPr>
          <p:cNvPr id="7" name="Rectangle 6"/>
          <p:cNvSpPr/>
          <p:nvPr/>
        </p:nvSpPr>
        <p:spPr>
          <a:xfrm>
            <a:off x="0" y="-209006"/>
            <a:ext cx="12192000" cy="5992830"/>
          </a:xfrm>
          <a:prstGeom prst="rect">
            <a:avLst/>
          </a:prstGeom>
          <a:solidFill>
            <a:schemeClr val="bg1">
              <a:lumMod val="8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8194" y="69348"/>
            <a:ext cx="11569338" cy="1325563"/>
          </a:xfrm>
        </p:spPr>
        <p:txBody>
          <a:bodyPr>
            <a:normAutofit/>
          </a:bodyPr>
          <a:lstStyle/>
          <a:p>
            <a:r>
              <a:rPr lang="en-US" sz="3600" dirty="0"/>
              <a:t>Social service staff, </a:t>
            </a:r>
            <a:r>
              <a:rPr lang="en-US" sz="3600" u="sng" dirty="0"/>
              <a:t>you</a:t>
            </a:r>
            <a:r>
              <a:rPr lang="en-US" sz="3600" dirty="0"/>
              <a:t> can play a vital role</a:t>
            </a:r>
          </a:p>
        </p:txBody>
      </p:sp>
      <p:sp>
        <p:nvSpPr>
          <p:cNvPr id="3" name="Text Placeholder 2"/>
          <p:cNvSpPr>
            <a:spLocks noGrp="1"/>
          </p:cNvSpPr>
          <p:nvPr>
            <p:ph type="body" sz="quarter" idx="13"/>
          </p:nvPr>
        </p:nvSpPr>
        <p:spPr>
          <a:xfrm>
            <a:off x="248194" y="1834174"/>
            <a:ext cx="8447315" cy="4083081"/>
          </a:xfrm>
        </p:spPr>
        <p:txBody>
          <a:bodyPr>
            <a:noAutofit/>
          </a:bodyPr>
          <a:lstStyle/>
          <a:p>
            <a:r>
              <a:rPr lang="en-US" sz="2200" b="1" dirty="0"/>
              <a:t>Provide emotional support through this stressful process</a:t>
            </a:r>
          </a:p>
          <a:p>
            <a:r>
              <a:rPr lang="en-US" sz="2200" b="1" dirty="0"/>
              <a:t>Have sincere conversations with your client to get a good understanding of how their conditions interfere with their lives</a:t>
            </a:r>
          </a:p>
          <a:p>
            <a:r>
              <a:rPr lang="en-US" sz="2200" b="1" dirty="0"/>
              <a:t>Ensure your own records are complete and reflect your client’s conditions and limitations</a:t>
            </a:r>
          </a:p>
          <a:p>
            <a:r>
              <a:rPr lang="en-US" sz="2200" b="1" dirty="0"/>
              <a:t>If your client has an attorney, help your client communicate with their attorney </a:t>
            </a:r>
          </a:p>
          <a:p>
            <a:r>
              <a:rPr lang="en-US" sz="2200" b="1" dirty="0"/>
              <a:t>Help your client attend appointments</a:t>
            </a:r>
          </a:p>
          <a:p>
            <a:r>
              <a:rPr lang="en-US" sz="2200" b="1" dirty="0"/>
              <a:t>Know when you need to call in legal experts and how to reach them</a:t>
            </a:r>
          </a:p>
        </p:txBody>
      </p:sp>
      <p:sp>
        <p:nvSpPr>
          <p:cNvPr id="5" name="Text Placeholder 2"/>
          <p:cNvSpPr txBox="1">
            <a:spLocks/>
          </p:cNvSpPr>
          <p:nvPr/>
        </p:nvSpPr>
        <p:spPr>
          <a:xfrm>
            <a:off x="679268" y="1139030"/>
            <a:ext cx="10833463"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You don’t need to understand the complicated rules to help your client. </a:t>
            </a:r>
            <a:endParaRPr lang="en-US" sz="2000" dirty="0"/>
          </a:p>
        </p:txBody>
      </p:sp>
      <p:sp>
        <p:nvSpPr>
          <p:cNvPr id="9" name="Oval 8"/>
          <p:cNvSpPr/>
          <p:nvPr/>
        </p:nvSpPr>
        <p:spPr>
          <a:xfrm>
            <a:off x="8943703" y="1990855"/>
            <a:ext cx="2873829" cy="29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 play an important role…</a:t>
            </a:r>
          </a:p>
          <a:p>
            <a:pPr algn="ctr"/>
            <a:endParaRPr lang="en-US" b="1" dirty="0"/>
          </a:p>
          <a:p>
            <a:pPr algn="ctr"/>
            <a:r>
              <a:rPr lang="en-US" b="1" dirty="0"/>
              <a:t> One that even SSA legal experts could not play!</a:t>
            </a:r>
          </a:p>
        </p:txBody>
      </p:sp>
    </p:spTree>
    <p:extLst>
      <p:ext uri="{BB962C8B-B14F-4D97-AF65-F5344CB8AC3E}">
        <p14:creationId xmlns:p14="http://schemas.microsoft.com/office/powerpoint/2010/main" val="31658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86B2094-0C16-6673-512E-A57B1008A52A}"/>
              </a:ext>
            </a:extLst>
          </p:cNvPr>
          <p:cNvSpPr/>
          <p:nvPr/>
        </p:nvSpPr>
        <p:spPr>
          <a:xfrm>
            <a:off x="2423161" y="5425005"/>
            <a:ext cx="9089135" cy="461119"/>
          </a:xfrm>
          <a:prstGeom prst="roundRect">
            <a:avLst/>
          </a:prstGeom>
          <a:solidFill>
            <a:srgbClr val="B53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6200000">
            <a:off x="-1969384" y="2400459"/>
            <a:ext cx="5264333" cy="1325563"/>
          </a:xfrm>
        </p:spPr>
        <p:txBody>
          <a:bodyPr/>
          <a:lstStyle/>
          <a:p>
            <a:r>
              <a:rPr lang="en-US" dirty="0"/>
              <a:t>Generally…</a:t>
            </a:r>
          </a:p>
        </p:txBody>
      </p:sp>
      <p:graphicFrame>
        <p:nvGraphicFramePr>
          <p:cNvPr id="8" name="Diagram 7"/>
          <p:cNvGraphicFramePr/>
          <p:nvPr>
            <p:extLst>
              <p:ext uri="{D42A27DB-BD31-4B8C-83A1-F6EECF244321}">
                <p14:modId xmlns:p14="http://schemas.microsoft.com/office/powerpoint/2010/main" val="2751435504"/>
              </p:ext>
            </p:extLst>
          </p:nvPr>
        </p:nvGraphicFramePr>
        <p:xfrm>
          <a:off x="2303725" y="240356"/>
          <a:ext cx="9300011" cy="56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956ECD21-B562-377A-72A5-0C7C2637A9E7}"/>
              </a:ext>
            </a:extLst>
          </p:cNvPr>
          <p:cNvPicPr>
            <a:picLocks noChangeAspect="1"/>
          </p:cNvPicPr>
          <p:nvPr/>
        </p:nvPicPr>
        <p:blipFill>
          <a:blip r:embed="rId8"/>
          <a:stretch>
            <a:fillRect/>
          </a:stretch>
        </p:blipFill>
        <p:spPr>
          <a:xfrm>
            <a:off x="1279597" y="161756"/>
            <a:ext cx="1024128" cy="952852"/>
          </a:xfrm>
          <a:prstGeom prst="rect">
            <a:avLst/>
          </a:prstGeom>
          <a:ln w="76200">
            <a:solidFill>
              <a:srgbClr val="07651D"/>
            </a:solidFill>
          </a:ln>
        </p:spPr>
      </p:pic>
      <p:pic>
        <p:nvPicPr>
          <p:cNvPr id="12" name="Picture 11">
            <a:extLst>
              <a:ext uri="{FF2B5EF4-FFF2-40B4-BE49-F238E27FC236}">
                <a16:creationId xmlns:a16="http://schemas.microsoft.com/office/drawing/2014/main" id="{048F1C78-A9A5-7E10-E70F-5A215E23BDBE}"/>
              </a:ext>
            </a:extLst>
          </p:cNvPr>
          <p:cNvPicPr>
            <a:picLocks noChangeAspect="1"/>
          </p:cNvPicPr>
          <p:nvPr/>
        </p:nvPicPr>
        <p:blipFill>
          <a:blip r:embed="rId9"/>
          <a:stretch>
            <a:fillRect/>
          </a:stretch>
        </p:blipFill>
        <p:spPr>
          <a:xfrm>
            <a:off x="1281338" y="1800292"/>
            <a:ext cx="1022387" cy="1262948"/>
          </a:xfrm>
          <a:prstGeom prst="rect">
            <a:avLst/>
          </a:prstGeom>
          <a:ln w="76200">
            <a:solidFill>
              <a:srgbClr val="07651D"/>
            </a:solidFill>
          </a:ln>
        </p:spPr>
      </p:pic>
      <p:pic>
        <p:nvPicPr>
          <p:cNvPr id="14" name="Picture 13">
            <a:extLst>
              <a:ext uri="{FF2B5EF4-FFF2-40B4-BE49-F238E27FC236}">
                <a16:creationId xmlns:a16="http://schemas.microsoft.com/office/drawing/2014/main" id="{446B0A91-7415-ADBD-EBBB-08879A600F19}"/>
              </a:ext>
            </a:extLst>
          </p:cNvPr>
          <p:cNvPicPr>
            <a:picLocks noChangeAspect="1"/>
          </p:cNvPicPr>
          <p:nvPr/>
        </p:nvPicPr>
        <p:blipFill>
          <a:blip r:embed="rId10"/>
          <a:stretch>
            <a:fillRect/>
          </a:stretch>
        </p:blipFill>
        <p:spPr>
          <a:xfrm>
            <a:off x="1279597" y="3350577"/>
            <a:ext cx="1024128" cy="1103627"/>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427177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CB8D-38ED-DF6B-E628-435DF340E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8A98E-B601-CEA4-0B00-FA924EEA3FD9}"/>
              </a:ext>
            </a:extLst>
          </p:cNvPr>
          <p:cNvSpPr>
            <a:spLocks noGrp="1"/>
          </p:cNvSpPr>
          <p:nvPr>
            <p:ph type="title"/>
          </p:nvPr>
        </p:nvSpPr>
        <p:spPr>
          <a:xfrm rot="16200000">
            <a:off x="-1969384" y="2400459"/>
            <a:ext cx="5264333" cy="1325563"/>
          </a:xfrm>
        </p:spPr>
        <p:txBody>
          <a:bodyPr/>
          <a:lstStyle/>
          <a:p>
            <a:r>
              <a:rPr lang="en-US" dirty="0"/>
              <a:t>Generally…</a:t>
            </a:r>
          </a:p>
        </p:txBody>
      </p:sp>
      <p:graphicFrame>
        <p:nvGraphicFramePr>
          <p:cNvPr id="8" name="Diagram 7">
            <a:extLst>
              <a:ext uri="{FF2B5EF4-FFF2-40B4-BE49-F238E27FC236}">
                <a16:creationId xmlns:a16="http://schemas.microsoft.com/office/drawing/2014/main" id="{1B3980CA-A03D-14B9-73B0-8EB6FE9061BC}"/>
              </a:ext>
            </a:extLst>
          </p:cNvPr>
          <p:cNvGraphicFramePr/>
          <p:nvPr>
            <p:extLst>
              <p:ext uri="{D42A27DB-BD31-4B8C-83A1-F6EECF244321}">
                <p14:modId xmlns:p14="http://schemas.microsoft.com/office/powerpoint/2010/main" val="1072760740"/>
              </p:ext>
            </p:extLst>
          </p:nvPr>
        </p:nvGraphicFramePr>
        <p:xfrm>
          <a:off x="2541469" y="365761"/>
          <a:ext cx="8748030" cy="526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ADEC2A5-A403-687E-20B1-07E4AE5C63E2}"/>
              </a:ext>
            </a:extLst>
          </p:cNvPr>
          <p:cNvPicPr>
            <a:picLocks noChangeAspect="1"/>
          </p:cNvPicPr>
          <p:nvPr/>
        </p:nvPicPr>
        <p:blipFill>
          <a:blip r:embed="rId8"/>
          <a:stretch>
            <a:fillRect/>
          </a:stretch>
        </p:blipFill>
        <p:spPr>
          <a:xfrm>
            <a:off x="1517341" y="559946"/>
            <a:ext cx="1024128" cy="876109"/>
          </a:xfrm>
          <a:prstGeom prst="rect">
            <a:avLst/>
          </a:prstGeom>
          <a:ln w="76200">
            <a:solidFill>
              <a:srgbClr val="07651D"/>
            </a:solidFill>
          </a:ln>
        </p:spPr>
      </p:pic>
      <p:pic>
        <p:nvPicPr>
          <p:cNvPr id="7" name="Picture 6">
            <a:extLst>
              <a:ext uri="{FF2B5EF4-FFF2-40B4-BE49-F238E27FC236}">
                <a16:creationId xmlns:a16="http://schemas.microsoft.com/office/drawing/2014/main" id="{5B92DA15-8FD5-148F-DEAD-D50ABF7FDBC8}"/>
              </a:ext>
            </a:extLst>
          </p:cNvPr>
          <p:cNvPicPr>
            <a:picLocks noChangeAspect="1"/>
          </p:cNvPicPr>
          <p:nvPr/>
        </p:nvPicPr>
        <p:blipFill>
          <a:blip r:embed="rId9"/>
          <a:stretch>
            <a:fillRect/>
          </a:stretch>
        </p:blipFill>
        <p:spPr>
          <a:xfrm>
            <a:off x="1517341" y="2627529"/>
            <a:ext cx="1024128" cy="905545"/>
          </a:xfrm>
          <a:prstGeom prst="rect">
            <a:avLst/>
          </a:prstGeom>
          <a:ln w="76200">
            <a:solidFill>
              <a:srgbClr val="07651D"/>
            </a:solidFill>
          </a:ln>
        </p:spPr>
      </p:pic>
      <p:pic>
        <p:nvPicPr>
          <p:cNvPr id="10" name="Picture 9">
            <a:extLst>
              <a:ext uri="{FF2B5EF4-FFF2-40B4-BE49-F238E27FC236}">
                <a16:creationId xmlns:a16="http://schemas.microsoft.com/office/drawing/2014/main" id="{E5229F06-AE8F-7630-0793-CA553A9CB903}"/>
              </a:ext>
            </a:extLst>
          </p:cNvPr>
          <p:cNvPicPr>
            <a:picLocks noChangeAspect="1"/>
          </p:cNvPicPr>
          <p:nvPr/>
        </p:nvPicPr>
        <p:blipFill>
          <a:blip r:embed="rId10"/>
          <a:stretch>
            <a:fillRect/>
          </a:stretch>
        </p:blipFill>
        <p:spPr>
          <a:xfrm>
            <a:off x="1517341" y="4164191"/>
            <a:ext cx="1024128" cy="1308241"/>
          </a:xfrm>
          <a:prstGeom prst="rect">
            <a:avLst/>
          </a:prstGeom>
          <a:ln w="76200">
            <a:solidFill>
              <a:srgbClr val="07651D"/>
            </a:solidFill>
          </a:ln>
        </p:spPr>
      </p:pic>
    </p:spTree>
    <p:extLst>
      <p:ext uri="{BB962C8B-B14F-4D97-AF65-F5344CB8AC3E}">
        <p14:creationId xmlns:p14="http://schemas.microsoft.com/office/powerpoint/2010/main" val="156059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64376" y="268868"/>
            <a:ext cx="3842479" cy="1214624"/>
          </a:xfrm>
          <a:prstGeom prst="rect">
            <a:avLst/>
          </a:prstGeom>
          <a:ln w="57150">
            <a:solidFill>
              <a:srgbClr val="001E61"/>
            </a:solidFill>
          </a:ln>
        </p:spPr>
      </p:pic>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The application(s)</a:t>
            </a:r>
          </a:p>
        </p:txBody>
      </p:sp>
      <p:sp>
        <p:nvSpPr>
          <p:cNvPr id="7" name="Text Placeholder 2"/>
          <p:cNvSpPr txBox="1">
            <a:spLocks/>
          </p:cNvSpPr>
          <p:nvPr/>
        </p:nvSpPr>
        <p:spPr>
          <a:xfrm>
            <a:off x="1065076" y="655487"/>
            <a:ext cx="10518775"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3477850722"/>
              </p:ext>
            </p:extLst>
          </p:nvPr>
        </p:nvGraphicFramePr>
        <p:xfrm>
          <a:off x="8125681" y="606945"/>
          <a:ext cx="3549610" cy="4846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74264464"/>
              </p:ext>
            </p:extLst>
          </p:nvPr>
        </p:nvGraphicFramePr>
        <p:xfrm>
          <a:off x="2349693" y="1773855"/>
          <a:ext cx="4440792" cy="35886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9">
            <a:extLst>
              <a:ext uri="{FF2B5EF4-FFF2-40B4-BE49-F238E27FC236}">
                <a16:creationId xmlns:a16="http://schemas.microsoft.com/office/drawing/2014/main" id="{50E46E48-437A-6328-642A-42DA02FF1D24}"/>
              </a:ext>
            </a:extLst>
          </p:cNvPr>
          <p:cNvPicPr>
            <a:picLocks noChangeAspect="1"/>
          </p:cNvPicPr>
          <p:nvPr/>
        </p:nvPicPr>
        <p:blipFill>
          <a:blip r:embed="rId14"/>
          <a:stretch>
            <a:fillRect/>
          </a:stretch>
        </p:blipFill>
        <p:spPr>
          <a:xfrm>
            <a:off x="1325565" y="1977428"/>
            <a:ext cx="1024128" cy="972922"/>
          </a:xfrm>
          <a:prstGeom prst="rect">
            <a:avLst/>
          </a:prstGeom>
          <a:ln w="76200">
            <a:solidFill>
              <a:srgbClr val="07651D"/>
            </a:solidFill>
          </a:ln>
        </p:spPr>
      </p:pic>
      <p:pic>
        <p:nvPicPr>
          <p:cNvPr id="12" name="Picture 11">
            <a:extLst>
              <a:ext uri="{FF2B5EF4-FFF2-40B4-BE49-F238E27FC236}">
                <a16:creationId xmlns:a16="http://schemas.microsoft.com/office/drawing/2014/main" id="{26AE7D95-E3C8-09D1-880D-879C0A436667}"/>
              </a:ext>
            </a:extLst>
          </p:cNvPr>
          <p:cNvPicPr>
            <a:picLocks noChangeAspect="1"/>
          </p:cNvPicPr>
          <p:nvPr/>
        </p:nvPicPr>
        <p:blipFill>
          <a:blip r:embed="rId15"/>
          <a:stretch>
            <a:fillRect/>
          </a:stretch>
        </p:blipFill>
        <p:spPr>
          <a:xfrm>
            <a:off x="1325565" y="4640913"/>
            <a:ext cx="1024128" cy="786572"/>
          </a:xfrm>
          <a:prstGeom prst="rect">
            <a:avLst/>
          </a:prstGeom>
          <a:ln w="76200">
            <a:solidFill>
              <a:schemeClr val="accent5">
                <a:lumMod val="50000"/>
                <a:lumOff val="50000"/>
              </a:schemeClr>
            </a:solidFill>
          </a:ln>
        </p:spPr>
      </p:pic>
      <p:pic>
        <p:nvPicPr>
          <p:cNvPr id="14" name="Picture 13">
            <a:extLst>
              <a:ext uri="{FF2B5EF4-FFF2-40B4-BE49-F238E27FC236}">
                <a16:creationId xmlns:a16="http://schemas.microsoft.com/office/drawing/2014/main" id="{C963FCB0-1AD0-5178-D9B2-51B8C9CEF369}"/>
              </a:ext>
            </a:extLst>
          </p:cNvPr>
          <p:cNvPicPr>
            <a:picLocks noChangeAspect="1"/>
          </p:cNvPicPr>
          <p:nvPr/>
        </p:nvPicPr>
        <p:blipFill>
          <a:blip r:embed="rId16"/>
          <a:stretch>
            <a:fillRect/>
          </a:stretch>
        </p:blipFill>
        <p:spPr>
          <a:xfrm>
            <a:off x="7063310" y="876180"/>
            <a:ext cx="1024128" cy="394509"/>
          </a:xfrm>
          <a:prstGeom prst="rect">
            <a:avLst/>
          </a:prstGeom>
          <a:ln w="76200">
            <a:solidFill>
              <a:schemeClr val="accent5">
                <a:lumMod val="50000"/>
                <a:lumOff val="50000"/>
              </a:schemeClr>
            </a:solidFill>
          </a:ln>
        </p:spPr>
      </p:pic>
      <p:pic>
        <p:nvPicPr>
          <p:cNvPr id="16" name="Picture 15">
            <a:extLst>
              <a:ext uri="{FF2B5EF4-FFF2-40B4-BE49-F238E27FC236}">
                <a16:creationId xmlns:a16="http://schemas.microsoft.com/office/drawing/2014/main" id="{DC0CC551-09AF-6DEA-654A-155C37D4FDE2}"/>
              </a:ext>
            </a:extLst>
          </p:cNvPr>
          <p:cNvPicPr>
            <a:picLocks noChangeAspect="1"/>
          </p:cNvPicPr>
          <p:nvPr/>
        </p:nvPicPr>
        <p:blipFill>
          <a:blip r:embed="rId17"/>
          <a:srcRect l="24256" t="28596" r="7256" b="3304"/>
          <a:stretch/>
        </p:blipFill>
        <p:spPr>
          <a:xfrm>
            <a:off x="7101553" y="2674067"/>
            <a:ext cx="1024128" cy="712395"/>
          </a:xfrm>
          <a:prstGeom prst="rect">
            <a:avLst/>
          </a:prstGeom>
          <a:ln w="76200">
            <a:solidFill>
              <a:srgbClr val="B539A6"/>
            </a:solidFill>
          </a:ln>
        </p:spPr>
      </p:pic>
    </p:spTree>
    <p:extLst>
      <p:ext uri="{BB962C8B-B14F-4D97-AF65-F5344CB8AC3E}">
        <p14:creationId xmlns:p14="http://schemas.microsoft.com/office/powerpoint/2010/main" val="201556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applying</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9" name="Diagram 8"/>
          <p:cNvGraphicFramePr/>
          <p:nvPr>
            <p:extLst>
              <p:ext uri="{D42A27DB-BD31-4B8C-83A1-F6EECF244321}">
                <p14:modId xmlns:p14="http://schemas.microsoft.com/office/powerpoint/2010/main" val="1283049200"/>
              </p:ext>
            </p:extLst>
          </p:nvPr>
        </p:nvGraphicFramePr>
        <p:xfrm>
          <a:off x="2529854" y="384717"/>
          <a:ext cx="3840480" cy="529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D936A1EB-B508-76BD-6806-89C703EF2861}"/>
              </a:ext>
            </a:extLst>
          </p:cNvPr>
          <p:cNvGraphicFramePr/>
          <p:nvPr>
            <p:extLst>
              <p:ext uri="{D42A27DB-BD31-4B8C-83A1-F6EECF244321}">
                <p14:modId xmlns:p14="http://schemas.microsoft.com/office/powerpoint/2010/main" val="3536172582"/>
              </p:ext>
            </p:extLst>
          </p:nvPr>
        </p:nvGraphicFramePr>
        <p:xfrm>
          <a:off x="7910313" y="384717"/>
          <a:ext cx="3840480" cy="5291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Picture 18">
            <a:extLst>
              <a:ext uri="{FF2B5EF4-FFF2-40B4-BE49-F238E27FC236}">
                <a16:creationId xmlns:a16="http://schemas.microsoft.com/office/drawing/2014/main" id="{ED7D8AE7-687B-109E-8922-27AB3CD3E6D6}"/>
              </a:ext>
            </a:extLst>
          </p:cNvPr>
          <p:cNvPicPr>
            <a:picLocks noChangeAspect="1"/>
          </p:cNvPicPr>
          <p:nvPr/>
        </p:nvPicPr>
        <p:blipFill>
          <a:blip r:embed="rId13"/>
          <a:stretch>
            <a:fillRect/>
          </a:stretch>
        </p:blipFill>
        <p:spPr>
          <a:xfrm>
            <a:off x="1441718" y="674792"/>
            <a:ext cx="1024128" cy="1014789"/>
          </a:xfrm>
          <a:prstGeom prst="rect">
            <a:avLst/>
          </a:prstGeom>
          <a:ln w="76200">
            <a:solidFill>
              <a:srgbClr val="07651D"/>
            </a:solidFill>
          </a:ln>
        </p:spPr>
      </p:pic>
      <p:pic>
        <p:nvPicPr>
          <p:cNvPr id="21" name="Picture 20">
            <a:extLst>
              <a:ext uri="{FF2B5EF4-FFF2-40B4-BE49-F238E27FC236}">
                <a16:creationId xmlns:a16="http://schemas.microsoft.com/office/drawing/2014/main" id="{DB65AE04-CABB-ADC5-142F-C330C15009F1}"/>
              </a:ext>
            </a:extLst>
          </p:cNvPr>
          <p:cNvPicPr>
            <a:picLocks noChangeAspect="1"/>
          </p:cNvPicPr>
          <p:nvPr/>
        </p:nvPicPr>
        <p:blipFill>
          <a:blip r:embed="rId14"/>
          <a:stretch>
            <a:fillRect/>
          </a:stretch>
        </p:blipFill>
        <p:spPr>
          <a:xfrm>
            <a:off x="1441718" y="2599704"/>
            <a:ext cx="1024128" cy="1546642"/>
          </a:xfrm>
          <a:prstGeom prst="rect">
            <a:avLst/>
          </a:prstGeom>
          <a:ln w="76200">
            <a:solidFill>
              <a:srgbClr val="07651D"/>
            </a:solidFill>
          </a:ln>
        </p:spPr>
      </p:pic>
      <p:pic>
        <p:nvPicPr>
          <p:cNvPr id="23" name="Picture 22">
            <a:extLst>
              <a:ext uri="{FF2B5EF4-FFF2-40B4-BE49-F238E27FC236}">
                <a16:creationId xmlns:a16="http://schemas.microsoft.com/office/drawing/2014/main" id="{93A21116-3B3A-F66D-AB19-B8961ADD2692}"/>
              </a:ext>
            </a:extLst>
          </p:cNvPr>
          <p:cNvPicPr>
            <a:picLocks noChangeAspect="1"/>
          </p:cNvPicPr>
          <p:nvPr/>
        </p:nvPicPr>
        <p:blipFill>
          <a:blip r:embed="rId15"/>
          <a:srcRect l="4381" t="11310" r="3127" b="1793"/>
          <a:stretch/>
        </p:blipFill>
        <p:spPr>
          <a:xfrm>
            <a:off x="1441718" y="5056469"/>
            <a:ext cx="1024128" cy="606417"/>
          </a:xfrm>
          <a:prstGeom prst="rect">
            <a:avLst/>
          </a:prstGeom>
          <a:ln w="76200">
            <a:solidFill>
              <a:srgbClr val="07651D"/>
            </a:solidFill>
          </a:ln>
        </p:spPr>
      </p:pic>
      <p:pic>
        <p:nvPicPr>
          <p:cNvPr id="24" name="Picture 23">
            <a:extLst>
              <a:ext uri="{FF2B5EF4-FFF2-40B4-BE49-F238E27FC236}">
                <a16:creationId xmlns:a16="http://schemas.microsoft.com/office/drawing/2014/main" id="{75C80988-9AA4-FE16-D187-7484F8F1372A}"/>
              </a:ext>
            </a:extLst>
          </p:cNvPr>
          <p:cNvPicPr>
            <a:picLocks noChangeAspect="1"/>
          </p:cNvPicPr>
          <p:nvPr/>
        </p:nvPicPr>
        <p:blipFill>
          <a:blip r:embed="rId16"/>
          <a:stretch>
            <a:fillRect/>
          </a:stretch>
        </p:blipFill>
        <p:spPr>
          <a:xfrm>
            <a:off x="6867897" y="716659"/>
            <a:ext cx="1024128" cy="972922"/>
          </a:xfrm>
          <a:prstGeom prst="rect">
            <a:avLst/>
          </a:prstGeom>
          <a:ln w="76200">
            <a:solidFill>
              <a:srgbClr val="07651D"/>
            </a:solidFill>
          </a:ln>
        </p:spPr>
      </p:pic>
      <p:pic>
        <p:nvPicPr>
          <p:cNvPr id="26" name="Picture 25">
            <a:extLst>
              <a:ext uri="{FF2B5EF4-FFF2-40B4-BE49-F238E27FC236}">
                <a16:creationId xmlns:a16="http://schemas.microsoft.com/office/drawing/2014/main" id="{6E61AE5E-21BB-696A-28FD-D1359B41630F}"/>
              </a:ext>
            </a:extLst>
          </p:cNvPr>
          <p:cNvPicPr>
            <a:picLocks noChangeAspect="1"/>
          </p:cNvPicPr>
          <p:nvPr/>
        </p:nvPicPr>
        <p:blipFill>
          <a:blip r:embed="rId17"/>
          <a:srcRect l="3997" t="12819" b="10181"/>
          <a:stretch/>
        </p:blipFill>
        <p:spPr>
          <a:xfrm>
            <a:off x="6867897" y="2960487"/>
            <a:ext cx="1024128" cy="722209"/>
          </a:xfrm>
          <a:prstGeom prst="rect">
            <a:avLst/>
          </a:prstGeom>
          <a:ln w="76200">
            <a:solidFill>
              <a:schemeClr val="accent5">
                <a:lumMod val="50000"/>
                <a:lumOff val="50000"/>
              </a:schemeClr>
            </a:solidFill>
          </a:ln>
        </p:spPr>
      </p:pic>
      <p:pic>
        <p:nvPicPr>
          <p:cNvPr id="28" name="Picture 27">
            <a:extLst>
              <a:ext uri="{FF2B5EF4-FFF2-40B4-BE49-F238E27FC236}">
                <a16:creationId xmlns:a16="http://schemas.microsoft.com/office/drawing/2014/main" id="{47AE8BB7-B3BC-E6C6-02F4-FBDACB3E1594}"/>
              </a:ext>
            </a:extLst>
          </p:cNvPr>
          <p:cNvPicPr>
            <a:picLocks noChangeAspect="1"/>
          </p:cNvPicPr>
          <p:nvPr/>
        </p:nvPicPr>
        <p:blipFill>
          <a:blip r:embed="rId18"/>
          <a:srcRect l="12997" t="3621" b="3035"/>
          <a:stretch/>
        </p:blipFill>
        <p:spPr>
          <a:xfrm>
            <a:off x="6864110" y="4665928"/>
            <a:ext cx="1024128" cy="1337629"/>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378471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applying</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392580375"/>
              </p:ext>
            </p:extLst>
          </p:nvPr>
        </p:nvGraphicFramePr>
        <p:xfrm>
          <a:off x="2286137" y="308727"/>
          <a:ext cx="4180882"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c 10"/>
          <p:cNvSpPr/>
          <p:nvPr/>
        </p:nvSpPr>
        <p:spPr>
          <a:xfrm rot="21337671" flipV="1">
            <a:off x="10644669" y="3806126"/>
            <a:ext cx="764809" cy="888044"/>
          </a:xfrm>
          <a:prstGeom prst="arc">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7716178" y="4310412"/>
            <a:ext cx="3646700" cy="1384995"/>
          </a:xfrm>
          <a:prstGeom prst="rect">
            <a:avLst/>
          </a:prstGeom>
          <a:noFill/>
        </p:spPr>
        <p:txBody>
          <a:bodyPr wrap="square" rtlCol="0">
            <a:spAutoFit/>
          </a:bodyPr>
          <a:lstStyle/>
          <a:p>
            <a:r>
              <a:rPr lang="en-US" sz="1400" dirty="0">
                <a:solidFill>
                  <a:srgbClr val="000000"/>
                </a:solidFill>
                <a:latin typeface="Candara Light" panose="020E0502030303020204" pitchFamily="34" charset="0"/>
              </a:rPr>
              <a:t>DDS usually will not request or obtain older records or non-medical records; but if you submit them, they must consider them. This can be vital for people who have chronic conditions and/or those who have been out of treatment.</a:t>
            </a:r>
          </a:p>
        </p:txBody>
      </p:sp>
      <p:graphicFrame>
        <p:nvGraphicFramePr>
          <p:cNvPr id="15" name="Diagram 14"/>
          <p:cNvGraphicFramePr/>
          <p:nvPr>
            <p:extLst>
              <p:ext uri="{D42A27DB-BD31-4B8C-83A1-F6EECF244321}">
                <p14:modId xmlns:p14="http://schemas.microsoft.com/office/powerpoint/2010/main" val="3084157718"/>
              </p:ext>
            </p:extLst>
          </p:nvPr>
        </p:nvGraphicFramePr>
        <p:xfrm>
          <a:off x="8140496" y="308727"/>
          <a:ext cx="3474720" cy="3832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EF30E258-065B-C947-5BB9-DC15CF223B71}"/>
              </a:ext>
            </a:extLst>
          </p:cNvPr>
          <p:cNvPicPr>
            <a:picLocks noChangeAspect="1"/>
          </p:cNvPicPr>
          <p:nvPr/>
        </p:nvPicPr>
        <p:blipFill>
          <a:blip r:embed="rId13"/>
          <a:srcRect l="9305" r="5016"/>
          <a:stretch/>
        </p:blipFill>
        <p:spPr>
          <a:xfrm>
            <a:off x="7050023" y="673901"/>
            <a:ext cx="1024128" cy="1342407"/>
          </a:xfrm>
          <a:prstGeom prst="rect">
            <a:avLst/>
          </a:prstGeom>
          <a:ln w="76200">
            <a:solidFill>
              <a:schemeClr val="accent5">
                <a:lumMod val="50000"/>
                <a:lumOff val="50000"/>
              </a:schemeClr>
            </a:solidFill>
          </a:ln>
        </p:spPr>
      </p:pic>
      <p:pic>
        <p:nvPicPr>
          <p:cNvPr id="10" name="Picture 9">
            <a:extLst>
              <a:ext uri="{FF2B5EF4-FFF2-40B4-BE49-F238E27FC236}">
                <a16:creationId xmlns:a16="http://schemas.microsoft.com/office/drawing/2014/main" id="{F4414352-0F26-AD43-4E66-89544F72C739}"/>
              </a:ext>
            </a:extLst>
          </p:cNvPr>
          <p:cNvPicPr>
            <a:picLocks noChangeAspect="1"/>
          </p:cNvPicPr>
          <p:nvPr/>
        </p:nvPicPr>
        <p:blipFill>
          <a:blip r:embed="rId14"/>
          <a:stretch>
            <a:fillRect/>
          </a:stretch>
        </p:blipFill>
        <p:spPr>
          <a:xfrm>
            <a:off x="1200213" y="3429000"/>
            <a:ext cx="1024128" cy="958055"/>
          </a:xfrm>
          <a:prstGeom prst="rect">
            <a:avLst/>
          </a:prstGeom>
          <a:ln w="76200">
            <a:solidFill>
              <a:schemeClr val="accent5">
                <a:lumMod val="50000"/>
                <a:lumOff val="50000"/>
              </a:schemeClr>
            </a:solidFill>
          </a:ln>
        </p:spPr>
      </p:pic>
      <p:pic>
        <p:nvPicPr>
          <p:cNvPr id="13" name="Picture 12">
            <a:extLst>
              <a:ext uri="{FF2B5EF4-FFF2-40B4-BE49-F238E27FC236}">
                <a16:creationId xmlns:a16="http://schemas.microsoft.com/office/drawing/2014/main" id="{794E9BBC-16B3-3506-BCD3-45F5D4C2DA1B}"/>
              </a:ext>
            </a:extLst>
          </p:cNvPr>
          <p:cNvPicPr>
            <a:picLocks noChangeAspect="1"/>
          </p:cNvPicPr>
          <p:nvPr/>
        </p:nvPicPr>
        <p:blipFill>
          <a:blip r:embed="rId15"/>
          <a:srcRect l="3625" t="7608" r="2574"/>
          <a:stretch/>
        </p:blipFill>
        <p:spPr>
          <a:xfrm>
            <a:off x="1228837" y="724813"/>
            <a:ext cx="1024128" cy="620291"/>
          </a:xfrm>
          <a:prstGeom prst="rect">
            <a:avLst/>
          </a:prstGeom>
          <a:ln w="76200">
            <a:solidFill>
              <a:schemeClr val="accent5">
                <a:lumMod val="50000"/>
                <a:lumOff val="50000"/>
              </a:schemeClr>
            </a:solidFill>
          </a:ln>
        </p:spPr>
      </p:pic>
    </p:spTree>
    <p:extLst>
      <p:ext uri="{BB962C8B-B14F-4D97-AF65-F5344CB8AC3E}">
        <p14:creationId xmlns:p14="http://schemas.microsoft.com/office/powerpoint/2010/main" val="339547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After decision</a:t>
            </a:r>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10" name="Diagram 9"/>
          <p:cNvGraphicFramePr/>
          <p:nvPr>
            <p:extLst>
              <p:ext uri="{D42A27DB-BD31-4B8C-83A1-F6EECF244321}">
                <p14:modId xmlns:p14="http://schemas.microsoft.com/office/powerpoint/2010/main" val="4180855723"/>
              </p:ext>
            </p:extLst>
          </p:nvPr>
        </p:nvGraphicFramePr>
        <p:xfrm>
          <a:off x="2186375" y="214302"/>
          <a:ext cx="4178808" cy="558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693BFE2-164D-3235-49D9-8752FC136498}"/>
              </a:ext>
            </a:extLst>
          </p:cNvPr>
          <p:cNvPicPr>
            <a:picLocks noChangeAspect="1"/>
          </p:cNvPicPr>
          <p:nvPr/>
        </p:nvPicPr>
        <p:blipFill>
          <a:blip r:embed="rId8"/>
          <a:stretch>
            <a:fillRect/>
          </a:stretch>
        </p:blipFill>
        <p:spPr>
          <a:xfrm>
            <a:off x="1162247" y="348141"/>
            <a:ext cx="1024128" cy="1180683"/>
          </a:xfrm>
          <a:prstGeom prst="rect">
            <a:avLst/>
          </a:prstGeom>
          <a:ln w="76200">
            <a:solidFill>
              <a:schemeClr val="accent5">
                <a:lumMod val="50000"/>
                <a:lumOff val="50000"/>
              </a:schemeClr>
            </a:solidFill>
          </a:ln>
        </p:spPr>
      </p:pic>
      <p:graphicFrame>
        <p:nvGraphicFramePr>
          <p:cNvPr id="4" name="Diagram 3">
            <a:extLst>
              <a:ext uri="{FF2B5EF4-FFF2-40B4-BE49-F238E27FC236}">
                <a16:creationId xmlns:a16="http://schemas.microsoft.com/office/drawing/2014/main" id="{6438ABB9-4857-0D76-9971-85D38721946F}"/>
              </a:ext>
            </a:extLst>
          </p:cNvPr>
          <p:cNvGraphicFramePr/>
          <p:nvPr>
            <p:extLst>
              <p:ext uri="{D42A27DB-BD31-4B8C-83A1-F6EECF244321}">
                <p14:modId xmlns:p14="http://schemas.microsoft.com/office/powerpoint/2010/main" val="3365775582"/>
              </p:ext>
            </p:extLst>
          </p:nvPr>
        </p:nvGraphicFramePr>
        <p:xfrm>
          <a:off x="7642498" y="-524911"/>
          <a:ext cx="4178808" cy="5580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a:extLst>
              <a:ext uri="{FF2B5EF4-FFF2-40B4-BE49-F238E27FC236}">
                <a16:creationId xmlns:a16="http://schemas.microsoft.com/office/drawing/2014/main" id="{D515C6D9-D203-7AD1-3F16-87B5BC6308F8}"/>
              </a:ext>
            </a:extLst>
          </p:cNvPr>
          <p:cNvPicPr>
            <a:picLocks noChangeAspect="1"/>
          </p:cNvPicPr>
          <p:nvPr/>
        </p:nvPicPr>
        <p:blipFill>
          <a:blip r:embed="rId14"/>
          <a:srcRect l="7056" r="7481"/>
          <a:stretch/>
        </p:blipFill>
        <p:spPr>
          <a:xfrm>
            <a:off x="1157902" y="2003730"/>
            <a:ext cx="1024128" cy="832061"/>
          </a:xfrm>
          <a:prstGeom prst="rect">
            <a:avLst/>
          </a:prstGeom>
          <a:ln w="76200">
            <a:solidFill>
              <a:srgbClr val="B539A6"/>
            </a:solidFill>
          </a:ln>
        </p:spPr>
      </p:pic>
      <p:pic>
        <p:nvPicPr>
          <p:cNvPr id="11" name="Picture 10">
            <a:extLst>
              <a:ext uri="{FF2B5EF4-FFF2-40B4-BE49-F238E27FC236}">
                <a16:creationId xmlns:a16="http://schemas.microsoft.com/office/drawing/2014/main" id="{D8238D94-BC4B-8776-7E39-4E1596BB704A}"/>
              </a:ext>
            </a:extLst>
          </p:cNvPr>
          <p:cNvPicPr>
            <a:picLocks noChangeAspect="1"/>
          </p:cNvPicPr>
          <p:nvPr/>
        </p:nvPicPr>
        <p:blipFill>
          <a:blip r:embed="rId15"/>
          <a:stretch>
            <a:fillRect/>
          </a:stretch>
        </p:blipFill>
        <p:spPr>
          <a:xfrm>
            <a:off x="6618370" y="425500"/>
            <a:ext cx="1024128" cy="921715"/>
          </a:xfrm>
          <a:prstGeom prst="rect">
            <a:avLst/>
          </a:prstGeom>
          <a:ln w="76200">
            <a:solidFill>
              <a:srgbClr val="B539A6"/>
            </a:solidFill>
          </a:ln>
        </p:spPr>
      </p:pic>
      <p:pic>
        <p:nvPicPr>
          <p:cNvPr id="13" name="Picture 12">
            <a:extLst>
              <a:ext uri="{FF2B5EF4-FFF2-40B4-BE49-F238E27FC236}">
                <a16:creationId xmlns:a16="http://schemas.microsoft.com/office/drawing/2014/main" id="{C7262A13-476C-14D1-FD2A-A125377060F5}"/>
              </a:ext>
            </a:extLst>
          </p:cNvPr>
          <p:cNvPicPr>
            <a:picLocks noChangeAspect="1"/>
          </p:cNvPicPr>
          <p:nvPr/>
        </p:nvPicPr>
        <p:blipFill>
          <a:blip r:embed="rId16"/>
          <a:stretch>
            <a:fillRect/>
          </a:stretch>
        </p:blipFill>
        <p:spPr>
          <a:xfrm>
            <a:off x="6618370" y="2475830"/>
            <a:ext cx="1024128" cy="977577"/>
          </a:xfrm>
          <a:prstGeom prst="rect">
            <a:avLst/>
          </a:prstGeom>
          <a:ln w="76200">
            <a:solidFill>
              <a:srgbClr val="B539A6"/>
            </a:solidFill>
          </a:ln>
        </p:spPr>
      </p:pic>
    </p:spTree>
    <p:extLst>
      <p:ext uri="{BB962C8B-B14F-4D97-AF65-F5344CB8AC3E}">
        <p14:creationId xmlns:p14="http://schemas.microsoft.com/office/powerpoint/2010/main" val="115605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28F4-C0A2-A636-4EBF-0327448875F8}"/>
              </a:ext>
            </a:extLst>
          </p:cNvPr>
          <p:cNvSpPr>
            <a:spLocks noGrp="1"/>
          </p:cNvSpPr>
          <p:nvPr>
            <p:ph type="title"/>
          </p:nvPr>
        </p:nvSpPr>
        <p:spPr/>
        <p:txBody>
          <a:bodyPr/>
          <a:lstStyle/>
          <a:p>
            <a:r>
              <a:rPr lang="en-US" dirty="0"/>
              <a:t>Common reasons for denial</a:t>
            </a:r>
          </a:p>
        </p:txBody>
      </p:sp>
      <p:sp>
        <p:nvSpPr>
          <p:cNvPr id="3" name="Text Placeholder 2">
            <a:extLst>
              <a:ext uri="{FF2B5EF4-FFF2-40B4-BE49-F238E27FC236}">
                <a16:creationId xmlns:a16="http://schemas.microsoft.com/office/drawing/2014/main" id="{44298644-C0EC-9179-01CE-1AE06F4E71E3}"/>
              </a:ext>
            </a:extLst>
          </p:cNvPr>
          <p:cNvSpPr>
            <a:spLocks noGrp="1"/>
          </p:cNvSpPr>
          <p:nvPr>
            <p:ph type="body" sz="quarter" idx="13"/>
          </p:nvPr>
        </p:nvSpPr>
        <p:spPr/>
        <p:txBody>
          <a:bodyPr/>
          <a:lstStyle/>
          <a:p>
            <a:r>
              <a:rPr lang="en-US" sz="3600" dirty="0"/>
              <a:t>Insufficient medical evidence</a:t>
            </a:r>
          </a:p>
          <a:p>
            <a:r>
              <a:rPr lang="en-US" sz="3600" dirty="0"/>
              <a:t>SSA thinks claimant can still work</a:t>
            </a:r>
          </a:p>
          <a:p>
            <a:r>
              <a:rPr lang="en-US" sz="3600" dirty="0"/>
              <a:t>Inconsistencies between claimant supplied info &amp; medical records</a:t>
            </a:r>
          </a:p>
          <a:p>
            <a:pPr marL="0" indent="0">
              <a:buNone/>
            </a:pPr>
            <a:endParaRPr lang="en-US" dirty="0"/>
          </a:p>
        </p:txBody>
      </p:sp>
    </p:spTree>
    <p:extLst>
      <p:ext uri="{BB962C8B-B14F-4D97-AF65-F5344CB8AC3E}">
        <p14:creationId xmlns:p14="http://schemas.microsoft.com/office/powerpoint/2010/main" val="312684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Text Placeholder 2"/>
          <p:cNvSpPr>
            <a:spLocks noGrp="1"/>
          </p:cNvSpPr>
          <p:nvPr>
            <p:ph type="body" sz="quarter" idx="13"/>
          </p:nvPr>
        </p:nvSpPr>
        <p:spPr>
          <a:xfrm>
            <a:off x="838200" y="1429544"/>
            <a:ext cx="10518775" cy="522287"/>
          </a:xfrm>
        </p:spPr>
        <p:txBody>
          <a:bodyPr/>
          <a:lstStyle/>
          <a:p>
            <a:pPr marL="0" indent="0">
              <a:buNone/>
            </a:pPr>
            <a:r>
              <a:rPr lang="en-US" b="1" dirty="0"/>
              <a:t>Appeals Process for applying for SSI and Disability (SSD)</a:t>
            </a:r>
          </a:p>
        </p:txBody>
      </p:sp>
      <p:graphicFrame>
        <p:nvGraphicFramePr>
          <p:cNvPr id="6" name="Diagram 5"/>
          <p:cNvGraphicFramePr/>
          <p:nvPr>
            <p:extLst>
              <p:ext uri="{D42A27DB-BD31-4B8C-83A1-F6EECF244321}">
                <p14:modId xmlns:p14="http://schemas.microsoft.com/office/powerpoint/2010/main" val="1609405413"/>
              </p:ext>
            </p:extLst>
          </p:nvPr>
        </p:nvGraphicFramePr>
        <p:xfrm>
          <a:off x="635620" y="843261"/>
          <a:ext cx="10872438" cy="48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3893530"/>
            <a:ext cx="9233618" cy="369332"/>
          </a:xfrm>
          <a:prstGeom prst="rect">
            <a:avLst/>
          </a:prstGeom>
          <a:noFill/>
        </p:spPr>
        <p:txBody>
          <a:bodyPr wrap="none" rtlCol="0">
            <a:spAutoFit/>
          </a:bodyPr>
          <a:lstStyle/>
          <a:p>
            <a:r>
              <a:rPr lang="en-US" dirty="0"/>
              <a:t>Deadline for filing appeals at each level is 65 days after the date on the notice denying benefits</a:t>
            </a:r>
          </a:p>
        </p:txBody>
      </p:sp>
      <p:sp>
        <p:nvSpPr>
          <p:cNvPr id="8" name="Rectangle 7"/>
          <p:cNvSpPr/>
          <p:nvPr/>
        </p:nvSpPr>
        <p:spPr>
          <a:xfrm>
            <a:off x="635621" y="2045230"/>
            <a:ext cx="10872437" cy="646331"/>
          </a:xfrm>
          <a:prstGeom prst="rect">
            <a:avLst/>
          </a:prstGeom>
        </p:spPr>
        <p:txBody>
          <a:bodyPr wrap="square">
            <a:spAutoFit/>
          </a:bodyPr>
          <a:lstStyle/>
          <a:p>
            <a:r>
              <a:rPr lang="en-US" dirty="0"/>
              <a:t>If an application is denied, try not to get discouraged! Only about 30% of applications are approved on the first application so encourage your client not to feel too defeated if their application is not approved initially.</a:t>
            </a:r>
          </a:p>
        </p:txBody>
      </p:sp>
      <p:pic>
        <p:nvPicPr>
          <p:cNvPr id="9" name="Picture 8"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9983426" y="4438690"/>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9057" y="4873129"/>
            <a:ext cx="8362762" cy="369332"/>
          </a:xfrm>
          <a:prstGeom prst="rect">
            <a:avLst/>
          </a:prstGeom>
          <a:noFill/>
        </p:spPr>
        <p:txBody>
          <a:bodyPr wrap="square" rtlCol="0">
            <a:spAutoFit/>
          </a:bodyPr>
          <a:lstStyle/>
          <a:p>
            <a:pPr algn="r"/>
            <a:r>
              <a:rPr lang="en-US" dirty="0"/>
              <a:t>Appeals add anywhere from 6 months to </a:t>
            </a:r>
            <a:r>
              <a:rPr lang="en-US" b="1" dirty="0"/>
              <a:t>several years </a:t>
            </a:r>
            <a:r>
              <a:rPr lang="en-US" dirty="0"/>
              <a:t>to processing time.</a:t>
            </a:r>
          </a:p>
        </p:txBody>
      </p:sp>
    </p:spTree>
    <p:extLst>
      <p:ext uri="{BB962C8B-B14F-4D97-AF65-F5344CB8AC3E}">
        <p14:creationId xmlns:p14="http://schemas.microsoft.com/office/powerpoint/2010/main" val="280948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484EEB-7729-BA35-40B4-497D584A77EF}"/>
              </a:ext>
            </a:extLst>
          </p:cNvPr>
          <p:cNvSpPr>
            <a:spLocks noGrp="1"/>
          </p:cNvSpPr>
          <p:nvPr>
            <p:ph type="title"/>
          </p:nvPr>
        </p:nvSpPr>
        <p:spPr/>
        <p:txBody>
          <a:bodyPr/>
          <a:lstStyle/>
          <a:p>
            <a:r>
              <a:rPr lang="en-US" dirty="0"/>
              <a:t>SSI vs. </a:t>
            </a:r>
            <a:r>
              <a:rPr lang="en-US" dirty="0" err="1"/>
              <a:t>ssdi</a:t>
            </a:r>
            <a:endParaRPr lang="en-US" dirty="0"/>
          </a:p>
        </p:txBody>
      </p:sp>
      <p:sp>
        <p:nvSpPr>
          <p:cNvPr id="6" name="Text Placeholder 5">
            <a:extLst>
              <a:ext uri="{FF2B5EF4-FFF2-40B4-BE49-F238E27FC236}">
                <a16:creationId xmlns:a16="http://schemas.microsoft.com/office/drawing/2014/main" id="{9AD2898C-2F75-5677-79CB-FB805C856AD5}"/>
              </a:ext>
            </a:extLst>
          </p:cNvPr>
          <p:cNvSpPr>
            <a:spLocks noGrp="1"/>
          </p:cNvSpPr>
          <p:nvPr>
            <p:ph type="body" sz="quarter" idx="13"/>
          </p:nvPr>
        </p:nvSpPr>
        <p:spPr>
          <a:xfrm>
            <a:off x="838200" y="1507331"/>
            <a:ext cx="10518775" cy="4207669"/>
          </a:xfrm>
        </p:spPr>
        <p:txBody>
          <a:bodyPr>
            <a:normAutofit fontScale="92500" lnSpcReduction="20000"/>
          </a:bodyPr>
          <a:lstStyle/>
          <a:p>
            <a:pPr marL="0" indent="0">
              <a:buNone/>
            </a:pPr>
            <a:r>
              <a:rPr lang="en-US" dirty="0"/>
              <a:t>SSI (Supplemental Security Income)</a:t>
            </a:r>
          </a:p>
          <a:p>
            <a:pPr marL="0" indent="0">
              <a:buNone/>
            </a:pPr>
            <a:r>
              <a:rPr lang="en-US" dirty="0"/>
              <a:t>•A needs-based program for disabled individuals </a:t>
            </a:r>
            <a:r>
              <a:rPr lang="en-US" b="1" dirty="0"/>
              <a:t>OR</a:t>
            </a:r>
            <a:r>
              <a:rPr lang="en-US" dirty="0"/>
              <a:t> individuals over 65 with </a:t>
            </a:r>
            <a:r>
              <a:rPr lang="en-US" u="sng" dirty="0"/>
              <a:t>limited income and resources</a:t>
            </a:r>
            <a:r>
              <a:rPr lang="en-US" dirty="0"/>
              <a:t>. NOT based on work history.</a:t>
            </a:r>
          </a:p>
          <a:p>
            <a:pPr marL="0" indent="0">
              <a:buNone/>
            </a:pPr>
            <a:r>
              <a:rPr lang="en-US" dirty="0"/>
              <a:t>•Uses the same medical standard as SSDI but adds financial eligibility criteria.</a:t>
            </a:r>
          </a:p>
          <a:p>
            <a:pPr marL="0" indent="0">
              <a:buNone/>
            </a:pPr>
            <a:endParaRPr lang="en-US" dirty="0"/>
          </a:p>
          <a:p>
            <a:pPr marL="0" indent="0">
              <a:buNone/>
            </a:pPr>
            <a:r>
              <a:rPr lang="en-US" dirty="0"/>
              <a:t>SSDI (Social Security Disability Insurance)</a:t>
            </a:r>
          </a:p>
          <a:p>
            <a:pPr marL="0" lvl="0" indent="0">
              <a:buNone/>
            </a:pPr>
            <a:r>
              <a:rPr lang="en-US" dirty="0"/>
              <a:t>•Based on </a:t>
            </a:r>
            <a:r>
              <a:rPr lang="en-US" b="1" dirty="0"/>
              <a:t>work credits</a:t>
            </a:r>
            <a:r>
              <a:rPr lang="en-US" dirty="0"/>
              <a:t> you have earned through past employment.</a:t>
            </a:r>
          </a:p>
          <a:p>
            <a:pPr marL="0" lvl="0" indent="0">
              <a:buNone/>
            </a:pPr>
            <a:r>
              <a:rPr lang="en-US" dirty="0"/>
              <a:t>• Requires proof that a medical condition prevents substantial gainful activity (SGA).</a:t>
            </a:r>
          </a:p>
          <a:p>
            <a:pPr marL="0" lvl="0" indent="0">
              <a:buNone/>
            </a:pPr>
            <a:r>
              <a:rPr lang="en-US" dirty="0"/>
              <a:t>• The process is primarily medical and work‑history driven.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162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54C4-781F-B21E-380E-24D66ACBB519}"/>
              </a:ext>
            </a:extLst>
          </p:cNvPr>
          <p:cNvSpPr>
            <a:spLocks noGrp="1"/>
          </p:cNvSpPr>
          <p:nvPr>
            <p:ph type="title"/>
          </p:nvPr>
        </p:nvSpPr>
        <p:spPr>
          <a:xfrm>
            <a:off x="985838" y="391975"/>
            <a:ext cx="10515600" cy="593863"/>
          </a:xfrm>
        </p:spPr>
        <p:txBody>
          <a:bodyPr>
            <a:normAutofit/>
          </a:bodyPr>
          <a:lstStyle/>
          <a:p>
            <a:r>
              <a:rPr lang="en-US" sz="3600" dirty="0"/>
              <a:t>Appeals after denial of initial application</a:t>
            </a:r>
          </a:p>
        </p:txBody>
      </p:sp>
      <p:graphicFrame>
        <p:nvGraphicFramePr>
          <p:cNvPr id="5" name="Table 4">
            <a:extLst>
              <a:ext uri="{FF2B5EF4-FFF2-40B4-BE49-F238E27FC236}">
                <a16:creationId xmlns:a16="http://schemas.microsoft.com/office/drawing/2014/main" id="{B9B94FAE-E3AD-A9B5-03CE-B7F5F5B50EEF}"/>
              </a:ext>
            </a:extLst>
          </p:cNvPr>
          <p:cNvGraphicFramePr>
            <a:graphicFrameLocks noGrp="1"/>
          </p:cNvGraphicFramePr>
          <p:nvPr>
            <p:extLst>
              <p:ext uri="{D42A27DB-BD31-4B8C-83A1-F6EECF244321}">
                <p14:modId xmlns:p14="http://schemas.microsoft.com/office/powerpoint/2010/main" val="2073965183"/>
              </p:ext>
            </p:extLst>
          </p:nvPr>
        </p:nvGraphicFramePr>
        <p:xfrm>
          <a:off x="742950" y="1157288"/>
          <a:ext cx="10015538" cy="1584960"/>
        </p:xfrm>
        <a:graphic>
          <a:graphicData uri="http://schemas.openxmlformats.org/drawingml/2006/table">
            <a:tbl>
              <a:tblPr/>
              <a:tblGrid>
                <a:gridCol w="10015538">
                  <a:extLst>
                    <a:ext uri="{9D8B030D-6E8A-4147-A177-3AD203B41FA5}">
                      <a16:colId xmlns:a16="http://schemas.microsoft.com/office/drawing/2014/main" val="3349170449"/>
                    </a:ext>
                  </a:extLst>
                </a:gridCol>
              </a:tblGrid>
              <a:tr h="785812">
                <a:tc>
                  <a:txBody>
                    <a:bodyPr/>
                    <a:lstStyle/>
                    <a:p>
                      <a:r>
                        <a:rPr lang="en-US" sz="2000" b="1" dirty="0"/>
                        <a:t>Request for Reconsideration:</a:t>
                      </a:r>
                    </a:p>
                    <a:p>
                      <a:pPr marL="742950" lvl="1" indent="-285750">
                        <a:buFont typeface="Arial" panose="020B0604020202020204" pitchFamily="34" charset="0"/>
                        <a:buChar char="•"/>
                      </a:pPr>
                      <a:r>
                        <a:rPr lang="en-US" sz="2000" dirty="0"/>
                        <a:t>Use Form SSA-561 (file online or at Field Office)</a:t>
                      </a:r>
                    </a:p>
                    <a:p>
                      <a:pPr marL="742950" lvl="1" indent="-285750">
                        <a:buFont typeface="Arial" panose="020B0604020202020204" pitchFamily="34" charset="0"/>
                        <a:buChar char="•"/>
                      </a:pPr>
                      <a:r>
                        <a:rPr lang="en-US" sz="2000" dirty="0"/>
                        <a:t>Must be filed within 65 days of decision</a:t>
                      </a:r>
                    </a:p>
                    <a:p>
                      <a:pPr marL="742950" lvl="1" indent="-285750">
                        <a:buFont typeface="Arial" panose="020B0604020202020204" pitchFamily="34" charset="0"/>
                        <a:buChar char="•"/>
                      </a:pPr>
                      <a:r>
                        <a:rPr lang="en-US" sz="2000" dirty="0"/>
                        <a:t>Submit new evidence including missing documents, new symptoms, new diagnoses</a:t>
                      </a: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66345465"/>
                  </a:ext>
                </a:extLst>
              </a:tr>
            </a:tbl>
          </a:graphicData>
        </a:graphic>
      </p:graphicFrame>
      <p:graphicFrame>
        <p:nvGraphicFramePr>
          <p:cNvPr id="6" name="Table 5">
            <a:extLst>
              <a:ext uri="{FF2B5EF4-FFF2-40B4-BE49-F238E27FC236}">
                <a16:creationId xmlns:a16="http://schemas.microsoft.com/office/drawing/2014/main" id="{98CC955C-4C41-05C8-84E7-C52F518C4D0F}"/>
              </a:ext>
            </a:extLst>
          </p:cNvPr>
          <p:cNvGraphicFramePr>
            <a:graphicFrameLocks noGrp="1"/>
          </p:cNvGraphicFramePr>
          <p:nvPr>
            <p:extLst>
              <p:ext uri="{D42A27DB-BD31-4B8C-83A1-F6EECF244321}">
                <p14:modId xmlns:p14="http://schemas.microsoft.com/office/powerpoint/2010/main" val="2447435086"/>
              </p:ext>
            </p:extLst>
          </p:nvPr>
        </p:nvGraphicFramePr>
        <p:xfrm>
          <a:off x="757237" y="2843213"/>
          <a:ext cx="9972676" cy="1737360"/>
        </p:xfrm>
        <a:graphic>
          <a:graphicData uri="http://schemas.openxmlformats.org/drawingml/2006/table">
            <a:tbl>
              <a:tblPr/>
              <a:tblGrid>
                <a:gridCol w="9972676">
                  <a:extLst>
                    <a:ext uri="{9D8B030D-6E8A-4147-A177-3AD203B41FA5}">
                      <a16:colId xmlns:a16="http://schemas.microsoft.com/office/drawing/2014/main" val="2916576609"/>
                    </a:ext>
                  </a:extLst>
                </a:gridCol>
              </a:tblGrid>
              <a:tr h="828675">
                <a:tc>
                  <a:txBody>
                    <a:bodyPr/>
                    <a:lstStyle/>
                    <a:p>
                      <a:r>
                        <a:rPr lang="en-US" b="1" dirty="0"/>
                        <a:t>Request for Administrative Law Judge (ALJ) Hearing:</a:t>
                      </a:r>
                      <a:endParaRPr lang="en-US" b="0" dirty="0"/>
                    </a:p>
                    <a:p>
                      <a:pPr marL="285750" indent="-285750">
                        <a:buFont typeface="Arial" panose="020B0604020202020204" pitchFamily="34" charset="0"/>
                        <a:buChar char="•"/>
                      </a:pPr>
                      <a:r>
                        <a:rPr lang="en-US" b="0" dirty="0"/>
                        <a:t>Use for HA-501 (file online or at Field Office); file within 65 days</a:t>
                      </a:r>
                    </a:p>
                    <a:p>
                      <a:pPr marL="285750" indent="-285750">
                        <a:buFont typeface="Arial" panose="020B0604020202020204" pitchFamily="34" charset="0"/>
                        <a:buChar char="•"/>
                      </a:pPr>
                      <a:r>
                        <a:rPr lang="en-US" b="0" dirty="0"/>
                        <a:t>Submit additional forms including SSA-3441 Disability Report and new SSA-827</a:t>
                      </a:r>
                    </a:p>
                    <a:p>
                      <a:pPr marL="285750" indent="-285750">
                        <a:buFont typeface="Arial" panose="020B0604020202020204" pitchFamily="34" charset="0"/>
                        <a:buChar char="•"/>
                      </a:pPr>
                      <a:r>
                        <a:rPr lang="en-US" b="0" dirty="0"/>
                        <a:t>Submit new evidence and testify at hearing</a:t>
                      </a:r>
                    </a:p>
                    <a:p>
                      <a:pPr marL="285750" indent="-285750">
                        <a:buFont typeface="Arial" panose="020B0604020202020204" pitchFamily="34" charset="0"/>
                        <a:buChar char="•"/>
                      </a:pPr>
                      <a:r>
                        <a:rPr lang="en-US" b="0" dirty="0"/>
                        <a:t>Can/should have attorney representation</a:t>
                      </a:r>
                    </a:p>
                    <a:p>
                      <a:pPr marL="285750" indent="-285750">
                        <a:buFont typeface="Arial" panose="020B0604020202020204" pitchFamily="34" charset="0"/>
                        <a:buChar char="•"/>
                      </a:pPr>
                      <a:r>
                        <a:rPr lang="en-US" b="0" dirty="0"/>
                        <a:t>MOST APPROVALS HAPPEN AT THIS STAGE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98317"/>
                  </a:ext>
                </a:extLst>
              </a:tr>
            </a:tbl>
          </a:graphicData>
        </a:graphic>
      </p:graphicFrame>
      <p:graphicFrame>
        <p:nvGraphicFramePr>
          <p:cNvPr id="8" name="Table 7">
            <a:extLst>
              <a:ext uri="{FF2B5EF4-FFF2-40B4-BE49-F238E27FC236}">
                <a16:creationId xmlns:a16="http://schemas.microsoft.com/office/drawing/2014/main" id="{4F9170A0-D329-3268-E0DD-119160A3199E}"/>
              </a:ext>
            </a:extLst>
          </p:cNvPr>
          <p:cNvGraphicFramePr>
            <a:graphicFrameLocks noGrp="1"/>
          </p:cNvGraphicFramePr>
          <p:nvPr>
            <p:extLst>
              <p:ext uri="{D42A27DB-BD31-4B8C-83A1-F6EECF244321}">
                <p14:modId xmlns:p14="http://schemas.microsoft.com/office/powerpoint/2010/main" val="3921673794"/>
              </p:ext>
            </p:extLst>
          </p:nvPr>
        </p:nvGraphicFramePr>
        <p:xfrm>
          <a:off x="742950" y="4681538"/>
          <a:ext cx="9844087" cy="1188720"/>
        </p:xfrm>
        <a:graphic>
          <a:graphicData uri="http://schemas.openxmlformats.org/drawingml/2006/table">
            <a:tbl>
              <a:tblPr/>
              <a:tblGrid>
                <a:gridCol w="9844087">
                  <a:extLst>
                    <a:ext uri="{9D8B030D-6E8A-4147-A177-3AD203B41FA5}">
                      <a16:colId xmlns:a16="http://schemas.microsoft.com/office/drawing/2014/main" val="4202867297"/>
                    </a:ext>
                  </a:extLst>
                </a:gridCol>
              </a:tblGrid>
              <a:tr h="985838">
                <a:tc>
                  <a:txBody>
                    <a:bodyPr/>
                    <a:lstStyle/>
                    <a:p>
                      <a:r>
                        <a:rPr lang="en-US" b="1" dirty="0"/>
                        <a:t>Appeals Council Review:</a:t>
                      </a:r>
                      <a:endParaRPr lang="en-US" b="0" dirty="0"/>
                    </a:p>
                    <a:p>
                      <a:pPr marL="285750" indent="-285750">
                        <a:buFont typeface="Arial" panose="020B0604020202020204" pitchFamily="34" charset="0"/>
                        <a:buChar char="•"/>
                      </a:pPr>
                      <a:r>
                        <a:rPr lang="en-US" b="0" dirty="0"/>
                        <a:t>Use Form HA-520, file with 65 days; Appeals Council reviews for legal errors</a:t>
                      </a:r>
                    </a:p>
                    <a:p>
                      <a:pPr marL="0" indent="0">
                        <a:buFont typeface="Arial" panose="020B0604020202020204" pitchFamily="34" charset="0"/>
                        <a:buNone/>
                      </a:pPr>
                      <a:r>
                        <a:rPr lang="en-US" b="1" dirty="0"/>
                        <a:t>Federal Court Review:</a:t>
                      </a:r>
                      <a:endParaRPr lang="en-US" b="0" dirty="0"/>
                    </a:p>
                    <a:p>
                      <a:pPr marL="285750" indent="-285750">
                        <a:buFont typeface="Arial" panose="020B0604020202020204" pitchFamily="34" charset="0"/>
                        <a:buChar char="•"/>
                      </a:pPr>
                      <a:r>
                        <a:rPr lang="en-US" b="0" dirty="0"/>
                        <a:t>Civil action in federal court; file within 65 days; no new evidence allowed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1261601"/>
                  </a:ext>
                </a:extLst>
              </a:tr>
            </a:tbl>
          </a:graphicData>
        </a:graphic>
      </p:graphicFrame>
    </p:spTree>
    <p:extLst>
      <p:ext uri="{BB962C8B-B14F-4D97-AF65-F5344CB8AC3E}">
        <p14:creationId xmlns:p14="http://schemas.microsoft.com/office/powerpoint/2010/main" val="49086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l="27034"/>
          <a:stretch/>
        </p:blipFill>
        <p:spPr>
          <a:xfrm>
            <a:off x="-1" y="1446963"/>
            <a:ext cx="4133063" cy="4059482"/>
          </a:xfrm>
          <a:prstGeom prst="rect">
            <a:avLst/>
          </a:prstGeom>
        </p:spPr>
      </p:pic>
      <p:sp>
        <p:nvSpPr>
          <p:cNvPr id="2" name="Title 1"/>
          <p:cNvSpPr>
            <a:spLocks noGrp="1"/>
          </p:cNvSpPr>
          <p:nvPr>
            <p:ph type="title"/>
          </p:nvPr>
        </p:nvSpPr>
        <p:spPr/>
        <p:txBody>
          <a:bodyPr/>
          <a:lstStyle/>
          <a:p>
            <a:r>
              <a:rPr lang="en-US" dirty="0"/>
              <a:t>Note on working with attorneys</a:t>
            </a:r>
          </a:p>
        </p:txBody>
      </p:sp>
      <p:sp>
        <p:nvSpPr>
          <p:cNvPr id="3" name="Text Placeholder 2"/>
          <p:cNvSpPr>
            <a:spLocks noGrp="1"/>
          </p:cNvSpPr>
          <p:nvPr>
            <p:ph type="body" sz="quarter" idx="13"/>
          </p:nvPr>
        </p:nvSpPr>
        <p:spPr>
          <a:xfrm>
            <a:off x="3792416" y="2402372"/>
            <a:ext cx="3593596" cy="4000421"/>
          </a:xfrm>
        </p:spPr>
        <p:txBody>
          <a:bodyPr>
            <a:noAutofit/>
          </a:bodyPr>
          <a:lstStyle/>
          <a:p>
            <a:pPr marL="0" indent="0">
              <a:buNone/>
            </a:pPr>
            <a:r>
              <a:rPr lang="en-US" sz="1600" b="1" dirty="0"/>
              <a:t>Choosing at attorney</a:t>
            </a:r>
          </a:p>
          <a:p>
            <a:r>
              <a:rPr lang="en-US" sz="1600" dirty="0"/>
              <a:t>Ask about their experience with SSA claims. SSA is a specialized area of law that law school does not typically train people for.</a:t>
            </a:r>
          </a:p>
          <a:p>
            <a:r>
              <a:rPr lang="en-US" sz="1600" dirty="0"/>
              <a:t>Ask about their fee structure including typical costs that would get passed on to or need to be reimbursed by the client.</a:t>
            </a:r>
          </a:p>
          <a:p>
            <a:r>
              <a:rPr lang="en-US" sz="1600" dirty="0"/>
              <a:t>Ask what steps the attorney will take to get medical records and other evidence needed to win the claim.</a:t>
            </a:r>
          </a:p>
          <a:p>
            <a:pPr marL="457200" lvl="1" indent="0">
              <a:buNone/>
            </a:pPr>
            <a:endParaRPr lang="en-US" sz="1600" dirty="0"/>
          </a:p>
        </p:txBody>
      </p:sp>
      <p:sp>
        <p:nvSpPr>
          <p:cNvPr id="5" name="Text Placeholder 2"/>
          <p:cNvSpPr txBox="1">
            <a:spLocks/>
          </p:cNvSpPr>
          <p:nvPr/>
        </p:nvSpPr>
        <p:spPr>
          <a:xfrm>
            <a:off x="7506118" y="2402372"/>
            <a:ext cx="4021489"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Working with attorneys</a:t>
            </a:r>
          </a:p>
          <a:p>
            <a:r>
              <a:rPr lang="en-US" sz="1600" dirty="0"/>
              <a:t>Attorney-client confidentiality</a:t>
            </a:r>
          </a:p>
          <a:p>
            <a:r>
              <a:rPr lang="en-US" sz="1600" dirty="0"/>
              <a:t>Duty to submit all records – regardless of whether they’re good or bad for the client’s case</a:t>
            </a:r>
          </a:p>
          <a:p>
            <a:r>
              <a:rPr lang="en-US" sz="1600" dirty="0"/>
              <a:t>If you have questions or don’t understand what your attorney is say, ask them to slow down and explain.</a:t>
            </a:r>
          </a:p>
          <a:p>
            <a:endParaRPr lang="en-US" sz="1600" dirty="0"/>
          </a:p>
        </p:txBody>
      </p:sp>
      <p:sp>
        <p:nvSpPr>
          <p:cNvPr id="6" name="Text Placeholder 2"/>
          <p:cNvSpPr txBox="1">
            <a:spLocks/>
          </p:cNvSpPr>
          <p:nvPr/>
        </p:nvSpPr>
        <p:spPr>
          <a:xfrm>
            <a:off x="3480916" y="1345474"/>
            <a:ext cx="8171153" cy="4467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Ideally, people would not need an attorney to access SSA benefits; but many people still choose to hire one – esp. if their initial application was denied.</a:t>
            </a:r>
          </a:p>
        </p:txBody>
      </p:sp>
    </p:spTree>
    <p:extLst>
      <p:ext uri="{BB962C8B-B14F-4D97-AF65-F5344CB8AC3E}">
        <p14:creationId xmlns:p14="http://schemas.microsoft.com/office/powerpoint/2010/main" val="408418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280049" y="2101284"/>
            <a:ext cx="5271578" cy="1938992"/>
          </a:xfrm>
          <a:prstGeom prst="rect">
            <a:avLst/>
          </a:prstGeom>
        </p:spPr>
        <p:txBody>
          <a:bodyPr wrap="square">
            <a:spAutoFit/>
          </a:bodyPr>
          <a:lstStyle/>
          <a:p>
            <a:r>
              <a:rPr lang="en-US" sz="2000" dirty="0">
                <a:solidFill>
                  <a:srgbClr val="001E61"/>
                </a:solidFill>
              </a:rPr>
              <a:t>Legal Aid Chicago is a private non-profit that provides </a:t>
            </a:r>
            <a:r>
              <a:rPr lang="en-US" sz="2000" b="1" dirty="0">
                <a:solidFill>
                  <a:srgbClr val="001E61"/>
                </a:solidFill>
              </a:rPr>
              <a:t>free </a:t>
            </a:r>
            <a:r>
              <a:rPr lang="en-US" sz="20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
        <p:nvSpPr>
          <p:cNvPr id="35" name="Content Placeholder 2"/>
          <p:cNvSpPr>
            <a:spLocks noGrp="1"/>
          </p:cNvSpPr>
          <p:nvPr>
            <p:ph idx="1"/>
          </p:nvPr>
        </p:nvSpPr>
        <p:spPr>
          <a:xfrm>
            <a:off x="311387" y="4504039"/>
            <a:ext cx="5924473" cy="1178832"/>
          </a:xfrm>
          <a:solidFill>
            <a:schemeClr val="tx1"/>
          </a:solidFill>
        </p:spPr>
        <p:txBody>
          <a:bodyPr/>
          <a:lstStyle/>
          <a:p>
            <a:pPr marL="0" indent="0" algn="ctr">
              <a:buNone/>
            </a:pPr>
            <a:r>
              <a:rPr lang="en-US" dirty="0">
                <a:solidFill>
                  <a:schemeClr val="bg1"/>
                </a:solidFill>
              </a:rPr>
              <a:t>Shannon Hession</a:t>
            </a:r>
          </a:p>
          <a:p>
            <a:pPr marL="0" indent="0" algn="ctr">
              <a:buNone/>
            </a:pPr>
            <a:r>
              <a:rPr lang="en-US" dirty="0">
                <a:solidFill>
                  <a:schemeClr val="bg1"/>
                </a:solidFill>
              </a:rPr>
              <a:t>shession@legalaidchicago.org</a:t>
            </a:r>
          </a:p>
        </p:txBody>
      </p:sp>
    </p:spTree>
    <p:extLst>
      <p:ext uri="{BB962C8B-B14F-4D97-AF65-F5344CB8AC3E}">
        <p14:creationId xmlns:p14="http://schemas.microsoft.com/office/powerpoint/2010/main" val="213612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00054552"/>
              </p:ext>
            </p:extLst>
          </p:nvPr>
        </p:nvGraphicFramePr>
        <p:xfrm>
          <a:off x="327175" y="171891"/>
          <a:ext cx="11351943" cy="5534361"/>
        </p:xfrm>
        <a:graphic>
          <a:graphicData uri="http://schemas.openxmlformats.org/drawingml/2006/table">
            <a:tbl>
              <a:tblPr firstRow="1" bandRow="1">
                <a:tableStyleId>{EB344D84-9AFB-497E-A393-DC336BA19D2E}</a:tableStyleId>
              </a:tblPr>
              <a:tblGrid>
                <a:gridCol w="1090145">
                  <a:extLst>
                    <a:ext uri="{9D8B030D-6E8A-4147-A177-3AD203B41FA5}">
                      <a16:colId xmlns:a16="http://schemas.microsoft.com/office/drawing/2014/main" val="1503500121"/>
                    </a:ext>
                  </a:extLst>
                </a:gridCol>
                <a:gridCol w="5870448">
                  <a:extLst>
                    <a:ext uri="{9D8B030D-6E8A-4147-A177-3AD203B41FA5}">
                      <a16:colId xmlns:a16="http://schemas.microsoft.com/office/drawing/2014/main" val="2605404406"/>
                    </a:ext>
                  </a:extLst>
                </a:gridCol>
                <a:gridCol w="4391350">
                  <a:extLst>
                    <a:ext uri="{9D8B030D-6E8A-4147-A177-3AD203B41FA5}">
                      <a16:colId xmlns:a16="http://schemas.microsoft.com/office/drawing/2014/main" val="548254095"/>
                    </a:ext>
                  </a:extLst>
                </a:gridCol>
              </a:tblGrid>
              <a:tr h="392725">
                <a:tc>
                  <a:txBody>
                    <a:bodyPr/>
                    <a:lstStyle/>
                    <a:p>
                      <a:pPr algn="ctr"/>
                      <a:endParaRPr lang="en-US" dirty="0"/>
                    </a:p>
                  </a:txBody>
                  <a:tcPr/>
                </a:tc>
                <a:tc>
                  <a:txBody>
                    <a:bodyPr/>
                    <a:lstStyle/>
                    <a:p>
                      <a:pPr algn="ctr"/>
                      <a:r>
                        <a:rPr lang="en-US" dirty="0"/>
                        <a:t>Social</a:t>
                      </a:r>
                      <a:r>
                        <a:rPr lang="en-US" baseline="0" dirty="0"/>
                        <a:t> Security Disability</a:t>
                      </a:r>
                      <a:endParaRPr lang="en-US" dirty="0"/>
                    </a:p>
                  </a:txBody>
                  <a:tcPr/>
                </a:tc>
                <a:tc>
                  <a:txBody>
                    <a:bodyPr/>
                    <a:lstStyle/>
                    <a:p>
                      <a:pPr algn="ctr"/>
                      <a:r>
                        <a:rPr lang="en-US" dirty="0"/>
                        <a:t>SSI</a:t>
                      </a:r>
                    </a:p>
                  </a:txBody>
                  <a:tcPr/>
                </a:tc>
                <a:extLst>
                  <a:ext uri="{0D108BD9-81ED-4DB2-BD59-A6C34878D82A}">
                    <a16:rowId xmlns:a16="http://schemas.microsoft.com/office/drawing/2014/main" val="769068219"/>
                  </a:ext>
                </a:extLst>
              </a:tr>
              <a:tr h="1472719">
                <a:tc>
                  <a:txBody>
                    <a:bodyPr/>
                    <a:lstStyle/>
                    <a:p>
                      <a:pPr marL="0" indent="0">
                        <a:buFont typeface="Arial" panose="020B0604020202020204" pitchFamily="34" charset="0"/>
                        <a:buNone/>
                      </a:pPr>
                      <a:r>
                        <a:rPr lang="en-US" sz="1400" dirty="0">
                          <a:solidFill>
                            <a:schemeClr val="bg1"/>
                          </a:solidFill>
                        </a:rPr>
                        <a:t>Work History</a:t>
                      </a:r>
                    </a:p>
                  </a:txBody>
                  <a:tcPr>
                    <a:solidFill>
                      <a:schemeClr val="tx1"/>
                    </a:solidFill>
                  </a:tcPr>
                </a:tc>
                <a:tc>
                  <a:txBody>
                    <a:bodyPr/>
                    <a:lstStyle/>
                    <a:p>
                      <a:r>
                        <a:rPr lang="en-US" sz="1400" dirty="0"/>
                        <a:t>Must have Sufficient work history</a:t>
                      </a:r>
                    </a:p>
                    <a:p>
                      <a:pPr marL="285750" indent="-285750">
                        <a:buFont typeface="Arial" panose="020B0604020202020204" pitchFamily="34" charset="0"/>
                        <a:buChar char="•"/>
                      </a:pPr>
                      <a:r>
                        <a:rPr lang="en-US" sz="1400" dirty="0"/>
                        <a:t>You can earn up to 4 credits/year</a:t>
                      </a:r>
                    </a:p>
                    <a:p>
                      <a:pPr marL="285750" indent="-285750">
                        <a:buFont typeface="Arial" panose="020B0604020202020204" pitchFamily="34" charset="0"/>
                        <a:buChar char="•"/>
                      </a:pPr>
                      <a:r>
                        <a:rPr lang="en-US" sz="1400" dirty="0"/>
                        <a:t>The amount you need to earn</a:t>
                      </a:r>
                      <a:r>
                        <a:rPr lang="en-US" sz="1400" baseline="0" dirty="0"/>
                        <a:t> to get a credit varies per year: https://www.ssa.gov/OACT/COLA/QC.html</a:t>
                      </a:r>
                    </a:p>
                    <a:p>
                      <a:pPr marL="285750" indent="-285750">
                        <a:buFont typeface="Arial" panose="020B0604020202020204" pitchFamily="34" charset="0"/>
                        <a:buChar char="•"/>
                      </a:pPr>
                      <a:r>
                        <a:rPr lang="en-US" sz="1400" baseline="0" dirty="0"/>
                        <a:t>Number of credits required depends on age;</a:t>
                      </a:r>
                    </a:p>
                    <a:p>
                      <a:pPr marL="285750" indent="-285750">
                        <a:buFont typeface="Arial" panose="020B0604020202020204" pitchFamily="34" charset="0"/>
                        <a:buChar char="•"/>
                      </a:pPr>
                      <a:r>
                        <a:rPr lang="en-US" sz="1400" baseline="0" dirty="0"/>
                        <a:t>SSA Statement: https://www.ssa.gov/myaccount/</a:t>
                      </a:r>
                      <a:endParaRPr lang="en-US" sz="1400" dirty="0"/>
                    </a:p>
                  </a:txBody>
                  <a:tcPr/>
                </a:tc>
                <a:tc>
                  <a:txBody>
                    <a:bodyPr/>
                    <a:lstStyle/>
                    <a:p>
                      <a:r>
                        <a:rPr lang="en-US" sz="1400" b="0" dirty="0"/>
                        <a:t>No work history requirement</a:t>
                      </a:r>
                      <a:r>
                        <a:rPr lang="en-US" sz="1400" b="0" baseline="0" dirty="0"/>
                        <a:t> for most (but there is a work history requirement for some immigrants; must also meet other immigration requirements)</a:t>
                      </a:r>
                      <a:endParaRPr lang="en-US" sz="1400" b="0" dirty="0"/>
                    </a:p>
                  </a:txBody>
                  <a:tcPr/>
                </a:tc>
                <a:extLst>
                  <a:ext uri="{0D108BD9-81ED-4DB2-BD59-A6C34878D82A}">
                    <a16:rowId xmlns:a16="http://schemas.microsoft.com/office/drawing/2014/main" val="493470453"/>
                  </a:ext>
                </a:extLst>
              </a:tr>
              <a:tr h="727120">
                <a:tc>
                  <a:txBody>
                    <a:bodyPr/>
                    <a:lstStyle/>
                    <a:p>
                      <a:pPr marL="0" indent="0">
                        <a:buFont typeface="Arial" panose="020B0604020202020204" pitchFamily="34" charset="0"/>
                        <a:buNone/>
                      </a:pPr>
                      <a:r>
                        <a:rPr lang="en-US" sz="1400" dirty="0">
                          <a:solidFill>
                            <a:schemeClr val="bg1"/>
                          </a:solidFill>
                        </a:rPr>
                        <a:t>Asset Limit</a:t>
                      </a:r>
                    </a:p>
                  </a:txBody>
                  <a:tcPr>
                    <a:solidFill>
                      <a:schemeClr val="tx1"/>
                    </a:solidFill>
                  </a:tcPr>
                </a:tc>
                <a:tc>
                  <a:txBody>
                    <a:bodyPr/>
                    <a:lstStyle/>
                    <a:p>
                      <a:pPr marL="0" indent="0">
                        <a:buFont typeface="Arial" panose="020B0604020202020204" pitchFamily="34" charset="0"/>
                        <a:buNone/>
                      </a:pPr>
                      <a:r>
                        <a:rPr lang="en-US" sz="1400" dirty="0"/>
                        <a:t>No asset limit</a:t>
                      </a:r>
                    </a:p>
                  </a:txBody>
                  <a:tcPr/>
                </a:tc>
                <a:tc>
                  <a:txBody>
                    <a:bodyPr/>
                    <a:lstStyle/>
                    <a:p>
                      <a:r>
                        <a:rPr lang="en-US" sz="1400" dirty="0"/>
                        <a:t>Limited “countable” resources:</a:t>
                      </a:r>
                      <a:r>
                        <a:rPr lang="en-US" sz="1400" baseline="0" dirty="0"/>
                        <a:t> </a:t>
                      </a:r>
                    </a:p>
                    <a:p>
                      <a:pPr marL="285750" indent="-285750">
                        <a:buFont typeface="Arial" panose="020B0604020202020204" pitchFamily="34" charset="0"/>
                        <a:buChar char="•"/>
                      </a:pPr>
                      <a:r>
                        <a:rPr lang="en-US" sz="1400" b="0" kern="1200" dirty="0">
                          <a:solidFill>
                            <a:schemeClr val="dk1"/>
                          </a:solidFill>
                          <a:effectLst/>
                        </a:rPr>
                        <a:t>Individual/Child — $2,000</a:t>
                      </a:r>
                    </a:p>
                    <a:p>
                      <a:pPr marL="285750" indent="-285750">
                        <a:buFont typeface="Arial" panose="020B0604020202020204" pitchFamily="34" charset="0"/>
                        <a:buChar char="•"/>
                      </a:pPr>
                      <a:r>
                        <a:rPr lang="en-US" sz="1400" b="0" kern="1200" dirty="0">
                          <a:solidFill>
                            <a:schemeClr val="dk1"/>
                          </a:solidFill>
                          <a:effectLst/>
                        </a:rPr>
                        <a:t>Couple — $3,000</a:t>
                      </a:r>
                      <a:endParaRPr lang="en-US" sz="1400" b="0" dirty="0"/>
                    </a:p>
                  </a:txBody>
                  <a:tcPr/>
                </a:tc>
                <a:extLst>
                  <a:ext uri="{0D108BD9-81ED-4DB2-BD59-A6C34878D82A}">
                    <a16:rowId xmlns:a16="http://schemas.microsoft.com/office/drawing/2014/main" val="3424222560"/>
                  </a:ext>
                </a:extLst>
              </a:tr>
              <a:tr h="346597">
                <a:tc>
                  <a:txBody>
                    <a:bodyPr/>
                    <a:lstStyle/>
                    <a:p>
                      <a:r>
                        <a:rPr lang="en-US" sz="1400" dirty="0">
                          <a:solidFill>
                            <a:schemeClr val="bg1"/>
                          </a:solidFill>
                        </a:rPr>
                        <a:t>Income Limit</a:t>
                      </a:r>
                    </a:p>
                  </a:txBody>
                  <a:tcPr>
                    <a:solidFill>
                      <a:schemeClr val="tx1"/>
                    </a:solidFill>
                  </a:tcPr>
                </a:tc>
                <a:tc>
                  <a:txBody>
                    <a:bodyPr/>
                    <a:lstStyle/>
                    <a:p>
                      <a:r>
                        <a:rPr lang="en-US" sz="1400" dirty="0"/>
                        <a:t>No unearned</a:t>
                      </a:r>
                      <a:r>
                        <a:rPr lang="en-US" sz="1400" baseline="0" dirty="0"/>
                        <a:t> income limit; Earned income can impact eligibility</a:t>
                      </a:r>
                      <a:endParaRPr lang="en-US" sz="1400" dirty="0"/>
                    </a:p>
                  </a:txBody>
                  <a:tcPr/>
                </a:tc>
                <a:tc>
                  <a:txBody>
                    <a:bodyPr/>
                    <a:lstStyle/>
                    <a:p>
                      <a:pPr marL="0" indent="0">
                        <a:buFont typeface="Arial" panose="020B0604020202020204" pitchFamily="34" charset="0"/>
                        <a:buNone/>
                      </a:pPr>
                      <a:r>
                        <a:rPr lang="en-US" sz="1400" b="0" dirty="0"/>
                        <a:t>No</a:t>
                      </a:r>
                      <a:r>
                        <a:rPr lang="en-US" sz="1400" b="0" baseline="0" dirty="0"/>
                        <a:t>-to-low income (earned and unearned)</a:t>
                      </a:r>
                      <a:endParaRPr lang="en-US" sz="1400" b="0" dirty="0"/>
                    </a:p>
                  </a:txBody>
                  <a:tcPr/>
                </a:tc>
                <a:extLst>
                  <a:ext uri="{0D108BD9-81ED-4DB2-BD59-A6C34878D82A}">
                    <a16:rowId xmlns:a16="http://schemas.microsoft.com/office/drawing/2014/main" val="2618133727"/>
                  </a:ext>
                </a:extLst>
              </a:tr>
              <a:tr h="346597">
                <a:tc>
                  <a:txBody>
                    <a:bodyPr/>
                    <a:lstStyle/>
                    <a:p>
                      <a:pPr marL="0" indent="0">
                        <a:buFont typeface="Arial" panose="020B0604020202020204" pitchFamily="34" charset="0"/>
                        <a:buNone/>
                      </a:pPr>
                      <a:r>
                        <a:rPr lang="en-US" sz="1400" dirty="0">
                          <a:solidFill>
                            <a:schemeClr val="bg1"/>
                          </a:solidFill>
                        </a:rPr>
                        <a:t>Waiting Period</a:t>
                      </a:r>
                    </a:p>
                  </a:txBody>
                  <a:tcPr>
                    <a:solidFill>
                      <a:schemeClr val="tx1"/>
                    </a:solidFill>
                  </a:tcPr>
                </a:tc>
                <a:tc>
                  <a:txBody>
                    <a:bodyPr/>
                    <a:lstStyle/>
                    <a:p>
                      <a:pPr marL="0" indent="0">
                        <a:buFont typeface="Arial" panose="020B0604020202020204" pitchFamily="34" charset="0"/>
                        <a:buNone/>
                      </a:pPr>
                      <a:r>
                        <a:rPr lang="en-US" sz="1400" dirty="0"/>
                        <a:t>5-month</a:t>
                      </a:r>
                      <a:r>
                        <a:rPr lang="en-US" sz="1400" baseline="0" dirty="0"/>
                        <a:t> waiting period from disability onset date</a:t>
                      </a:r>
                      <a:endParaRPr lang="en-US" sz="1400" dirty="0"/>
                    </a:p>
                  </a:txBody>
                  <a:tcPr/>
                </a:tc>
                <a:tc>
                  <a:txBody>
                    <a:bodyPr/>
                    <a:lstStyle/>
                    <a:p>
                      <a:pPr marL="0" indent="0">
                        <a:buFont typeface="Arial" panose="020B0604020202020204" pitchFamily="34" charset="0"/>
                        <a:buNone/>
                      </a:pPr>
                      <a:r>
                        <a:rPr lang="en-US" sz="1400" b="0" dirty="0"/>
                        <a:t>No</a:t>
                      </a:r>
                      <a:r>
                        <a:rPr lang="en-US" sz="1400" b="0" baseline="0" dirty="0"/>
                        <a:t> waiting period</a:t>
                      </a:r>
                      <a:endParaRPr lang="en-US" sz="1400" b="0" dirty="0"/>
                    </a:p>
                  </a:txBody>
                  <a:tcPr/>
                </a:tc>
                <a:extLst>
                  <a:ext uri="{0D108BD9-81ED-4DB2-BD59-A6C34878D82A}">
                    <a16:rowId xmlns:a16="http://schemas.microsoft.com/office/drawing/2014/main" val="2511864514"/>
                  </a:ext>
                </a:extLst>
              </a:tr>
              <a:tr h="346597">
                <a:tc>
                  <a:txBody>
                    <a:bodyPr/>
                    <a:lstStyle/>
                    <a:p>
                      <a:pPr marL="0" indent="0">
                        <a:buFont typeface="Arial" panose="020B0604020202020204" pitchFamily="34" charset="0"/>
                        <a:buNone/>
                      </a:pPr>
                      <a:r>
                        <a:rPr lang="en-US" sz="1400" dirty="0">
                          <a:solidFill>
                            <a:schemeClr val="bg1"/>
                          </a:solidFill>
                        </a:rPr>
                        <a:t>Medicare</a:t>
                      </a:r>
                    </a:p>
                  </a:txBody>
                  <a:tcPr>
                    <a:solidFill>
                      <a:schemeClr val="tx1"/>
                    </a:solidFill>
                  </a:tcPr>
                </a:tc>
                <a:tc>
                  <a:txBody>
                    <a:bodyPr/>
                    <a:lstStyle/>
                    <a:p>
                      <a:pPr marL="0" indent="0">
                        <a:buFont typeface="Arial" panose="020B0604020202020204" pitchFamily="34" charset="0"/>
                        <a:buNone/>
                      </a:pPr>
                      <a:r>
                        <a:rPr lang="en-US" sz="1400" dirty="0"/>
                        <a:t>Comes</a:t>
                      </a:r>
                      <a:r>
                        <a:rPr lang="en-US" sz="1400" baseline="0" dirty="0"/>
                        <a:t> with Medicare eligibility after 2 year waiting period</a:t>
                      </a:r>
                      <a:endParaRPr lang="en-US" sz="1400" dirty="0"/>
                    </a:p>
                  </a:txBody>
                  <a:tcPr/>
                </a:tc>
                <a:tc>
                  <a:txBody>
                    <a:bodyPr/>
                    <a:lstStyle/>
                    <a:p>
                      <a:pPr marL="0" indent="0">
                        <a:buFont typeface="Arial" panose="020B0604020202020204" pitchFamily="34" charset="0"/>
                        <a:buNone/>
                      </a:pPr>
                      <a:r>
                        <a:rPr lang="en-US" sz="1400" b="0" dirty="0"/>
                        <a:t>Not</a:t>
                      </a:r>
                      <a:r>
                        <a:rPr lang="en-US" sz="1400" b="0" baseline="0" dirty="0"/>
                        <a:t> associated with Medicare ability</a:t>
                      </a:r>
                      <a:endParaRPr lang="en-US" sz="1400" b="0" dirty="0"/>
                    </a:p>
                  </a:txBody>
                  <a:tcPr/>
                </a:tc>
                <a:extLst>
                  <a:ext uri="{0D108BD9-81ED-4DB2-BD59-A6C34878D82A}">
                    <a16:rowId xmlns:a16="http://schemas.microsoft.com/office/drawing/2014/main" val="975528104"/>
                  </a:ext>
                </a:extLst>
              </a:tr>
              <a:tr h="490906">
                <a:tc>
                  <a:txBody>
                    <a:bodyPr/>
                    <a:lstStyle/>
                    <a:p>
                      <a:pPr marL="0" indent="0">
                        <a:buFont typeface="Arial" panose="020B0604020202020204" pitchFamily="34" charset="0"/>
                        <a:buNone/>
                      </a:pPr>
                      <a:r>
                        <a:rPr lang="en-US" sz="1400" dirty="0">
                          <a:solidFill>
                            <a:schemeClr val="bg1"/>
                          </a:solidFill>
                        </a:rPr>
                        <a:t>Age</a:t>
                      </a:r>
                    </a:p>
                  </a:txBody>
                  <a:tcPr>
                    <a:solidFill>
                      <a:schemeClr val="tx1"/>
                    </a:solidFill>
                  </a:tcPr>
                </a:tc>
                <a:tc>
                  <a:txBody>
                    <a:bodyPr/>
                    <a:lstStyle/>
                    <a:p>
                      <a:pPr marL="0" indent="0">
                        <a:buFont typeface="Arial" panose="020B0604020202020204" pitchFamily="34" charset="0"/>
                        <a:buNone/>
                      </a:pPr>
                      <a:r>
                        <a:rPr lang="en-US" sz="1400" dirty="0"/>
                        <a:t>Can</a:t>
                      </a:r>
                      <a:r>
                        <a:rPr lang="en-US" sz="1400" baseline="0" dirty="0"/>
                        <a:t> be eligible until full retirement age, after full retirement age, will receive retirement instead (automatically converts for those receiving benefits)</a:t>
                      </a:r>
                      <a:endParaRPr lang="en-US" sz="1400" dirty="0"/>
                    </a:p>
                  </a:txBody>
                  <a:tcPr/>
                </a:tc>
                <a:tc>
                  <a:txBody>
                    <a:bodyPr/>
                    <a:lstStyle/>
                    <a:p>
                      <a:pPr marL="0" indent="0">
                        <a:buFont typeface="Arial" panose="020B0604020202020204" pitchFamily="34" charset="0"/>
                        <a:buNone/>
                      </a:pPr>
                      <a:r>
                        <a:rPr lang="en-US" sz="1400" b="0" dirty="0"/>
                        <a:t>No age restrictions; People over 65 do not need to prove they are disabled</a:t>
                      </a:r>
                    </a:p>
                  </a:txBody>
                  <a:tcPr/>
                </a:tc>
                <a:extLst>
                  <a:ext uri="{0D108BD9-81ED-4DB2-BD59-A6C34878D82A}">
                    <a16:rowId xmlns:a16="http://schemas.microsoft.com/office/drawing/2014/main" val="206989172"/>
                  </a:ext>
                </a:extLst>
              </a:tr>
              <a:tr h="490906">
                <a:tc>
                  <a:txBody>
                    <a:bodyPr/>
                    <a:lstStyle/>
                    <a:p>
                      <a:pPr marL="0" indent="0">
                        <a:buFont typeface="Arial" panose="020B0604020202020204" pitchFamily="34" charset="0"/>
                        <a:buNone/>
                      </a:pPr>
                      <a:r>
                        <a:rPr lang="en-US" sz="1400" dirty="0">
                          <a:solidFill>
                            <a:schemeClr val="bg1"/>
                          </a:solidFill>
                        </a:rPr>
                        <a:t>Other benefits</a:t>
                      </a:r>
                    </a:p>
                  </a:txBody>
                  <a:tcPr>
                    <a:solidFill>
                      <a:schemeClr val="tx1"/>
                    </a:solidFill>
                  </a:tcPr>
                </a:tc>
                <a:tc>
                  <a:txBody>
                    <a:bodyPr/>
                    <a:lstStyle/>
                    <a:p>
                      <a:pPr marL="0" indent="0">
                        <a:buFont typeface="Arial" panose="020B0604020202020204" pitchFamily="34" charset="0"/>
                        <a:buNone/>
                      </a:pPr>
                      <a:r>
                        <a:rPr lang="en-US" sz="1400" dirty="0"/>
                        <a:t>No requirement to maximize</a:t>
                      </a:r>
                      <a:r>
                        <a:rPr lang="en-US" sz="1400" baseline="0" dirty="0"/>
                        <a:t> other benefits </a:t>
                      </a:r>
                      <a:endParaRPr lang="en-US" sz="1400" dirty="0"/>
                    </a:p>
                  </a:txBody>
                  <a:tcPr/>
                </a:tc>
                <a:tc>
                  <a:txBody>
                    <a:bodyPr/>
                    <a:lstStyle/>
                    <a:p>
                      <a:pPr marL="0" indent="0">
                        <a:buFont typeface="Arial" panose="020B0604020202020204" pitchFamily="34" charset="0"/>
                        <a:buNone/>
                      </a:pPr>
                      <a:r>
                        <a:rPr lang="en-US" sz="1400" b="0" dirty="0"/>
                        <a:t>Must maximize</a:t>
                      </a:r>
                      <a:r>
                        <a:rPr lang="en-US" sz="1400" b="0" baseline="0" dirty="0"/>
                        <a:t> other sources of income (VA benefits, other SSA benefits, etc.)</a:t>
                      </a:r>
                      <a:endParaRPr lang="en-US" sz="1400" b="0" dirty="0"/>
                    </a:p>
                  </a:txBody>
                  <a:tcPr/>
                </a:tc>
                <a:extLst>
                  <a:ext uri="{0D108BD9-81ED-4DB2-BD59-A6C34878D82A}">
                    <a16:rowId xmlns:a16="http://schemas.microsoft.com/office/drawing/2014/main" val="1045523053"/>
                  </a:ext>
                </a:extLst>
              </a:tr>
              <a:tr h="346597">
                <a:tc>
                  <a:txBody>
                    <a:bodyPr/>
                    <a:lstStyle/>
                    <a:p>
                      <a:pPr marL="0" indent="0">
                        <a:buFont typeface="Arial" panose="020B0604020202020204" pitchFamily="34" charset="0"/>
                        <a:buNone/>
                      </a:pPr>
                      <a:r>
                        <a:rPr lang="en-US" sz="1400" dirty="0">
                          <a:solidFill>
                            <a:schemeClr val="bg1"/>
                          </a:solidFill>
                        </a:rPr>
                        <a:t>Amount</a:t>
                      </a:r>
                    </a:p>
                  </a:txBody>
                  <a:tcPr>
                    <a:solidFill>
                      <a:schemeClr val="tx1"/>
                    </a:solidFill>
                  </a:tcPr>
                </a:tc>
                <a:tc>
                  <a:txBody>
                    <a:bodyPr/>
                    <a:lstStyle/>
                    <a:p>
                      <a:pPr marL="0" indent="0">
                        <a:buFont typeface="Arial" panose="020B0604020202020204" pitchFamily="34" charset="0"/>
                        <a:buNone/>
                      </a:pPr>
                      <a:r>
                        <a:rPr lang="en-US" sz="1400" dirty="0"/>
                        <a:t>Benefit amount based on work history</a:t>
                      </a:r>
                    </a:p>
                  </a:txBody>
                  <a:tcPr/>
                </a:tc>
                <a:tc>
                  <a:txBody>
                    <a:bodyPr/>
                    <a:lstStyle/>
                    <a:p>
                      <a:pPr marL="0" indent="0">
                        <a:buFont typeface="Arial" panose="020B0604020202020204" pitchFamily="34" charset="0"/>
                        <a:buNone/>
                      </a:pPr>
                      <a:r>
                        <a:rPr lang="en-US" sz="1400" b="0" dirty="0"/>
                        <a:t>Benefit</a:t>
                      </a:r>
                      <a:r>
                        <a:rPr lang="en-US" sz="1400" b="0" baseline="0" dirty="0"/>
                        <a:t> amount based on income (including Social Security Disability Income) and “income”</a:t>
                      </a:r>
                      <a:endParaRPr lang="en-US" sz="1400" b="0" dirty="0"/>
                    </a:p>
                  </a:txBody>
                  <a:tcPr/>
                </a:tc>
                <a:extLst>
                  <a:ext uri="{0D108BD9-81ED-4DB2-BD59-A6C34878D82A}">
                    <a16:rowId xmlns:a16="http://schemas.microsoft.com/office/drawing/2014/main" val="3550399423"/>
                  </a:ext>
                </a:extLst>
              </a:tr>
            </a:tbl>
          </a:graphicData>
        </a:graphic>
      </p:graphicFrame>
    </p:spTree>
    <p:extLst>
      <p:ext uri="{BB962C8B-B14F-4D97-AF65-F5344CB8AC3E}">
        <p14:creationId xmlns:p14="http://schemas.microsoft.com/office/powerpoint/2010/main" val="219949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0986" y="1578808"/>
            <a:ext cx="3925229" cy="3980986"/>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80986" y="54026"/>
            <a:ext cx="10515600" cy="1325563"/>
          </a:xfrm>
        </p:spPr>
        <p:txBody>
          <a:bodyPr/>
          <a:lstStyle/>
          <a:p>
            <a:r>
              <a:rPr lang="en-US" dirty="0"/>
              <a:t>Typical SSI/Di application process</a:t>
            </a:r>
          </a:p>
        </p:txBody>
      </p:sp>
      <p:sp>
        <p:nvSpPr>
          <p:cNvPr id="8" name="Rounded Rectangle 7"/>
          <p:cNvSpPr/>
          <p:nvPr/>
        </p:nvSpPr>
        <p:spPr>
          <a:xfrm>
            <a:off x="9847339" y="4272797"/>
            <a:ext cx="2115014" cy="1156010"/>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 name="Rounded Rectangle 8"/>
          <p:cNvSpPr/>
          <p:nvPr/>
        </p:nvSpPr>
        <p:spPr>
          <a:xfrm>
            <a:off x="4268582" y="4055975"/>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525104" y="1533721"/>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432285" y="1586512"/>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714988" y="1578808"/>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087858" y="2636783"/>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9033790" y="2722650"/>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p:cNvGraphicFramePr/>
          <p:nvPr>
            <p:extLst>
              <p:ext uri="{D42A27DB-BD31-4B8C-83A1-F6EECF244321}">
                <p14:modId xmlns:p14="http://schemas.microsoft.com/office/powerpoint/2010/main" val="2203204619"/>
              </p:ext>
            </p:extLst>
          </p:nvPr>
        </p:nvGraphicFramePr>
        <p:xfrm>
          <a:off x="399003" y="1690688"/>
          <a:ext cx="11563350" cy="372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7400764" y="4177547"/>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7808" y="3903465"/>
            <a:ext cx="2710543" cy="369332"/>
          </a:xfrm>
          <a:prstGeom prst="rect">
            <a:avLst/>
          </a:prstGeom>
          <a:noFill/>
        </p:spPr>
        <p:txBody>
          <a:bodyPr wrap="square" rtlCol="0">
            <a:spAutoFit/>
          </a:bodyPr>
          <a:lstStyle/>
          <a:p>
            <a:pPr algn="ctr"/>
            <a:r>
              <a:rPr lang="en-US" dirty="0"/>
              <a:t>&gt;9 months</a:t>
            </a:r>
          </a:p>
        </p:txBody>
      </p:sp>
    </p:spTree>
    <p:extLst>
      <p:ext uri="{BB962C8B-B14F-4D97-AF65-F5344CB8AC3E}">
        <p14:creationId xmlns:p14="http://schemas.microsoft.com/office/powerpoint/2010/main" val="28756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271522A1-AA8B-C26E-71DA-74B8C4CD1BF3}"/>
              </a:ext>
            </a:extLst>
          </p:cNvPr>
          <p:cNvGraphicFramePr/>
          <p:nvPr>
            <p:extLst>
              <p:ext uri="{D42A27DB-BD31-4B8C-83A1-F6EECF244321}">
                <p14:modId xmlns:p14="http://schemas.microsoft.com/office/powerpoint/2010/main" val="928086115"/>
              </p:ext>
            </p:extLst>
          </p:nvPr>
        </p:nvGraphicFramePr>
        <p:xfrm>
          <a:off x="2885172" y="1268747"/>
          <a:ext cx="5903876" cy="432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339F1EE-7530-D734-D3CD-CF69C2D78120}"/>
              </a:ext>
            </a:extLst>
          </p:cNvPr>
          <p:cNvSpPr>
            <a:spLocks noGrp="1"/>
          </p:cNvSpPr>
          <p:nvPr>
            <p:ph type="title"/>
          </p:nvPr>
        </p:nvSpPr>
        <p:spPr>
          <a:xfrm>
            <a:off x="723900" y="-31082"/>
            <a:ext cx="10515600" cy="1325563"/>
          </a:xfrm>
        </p:spPr>
        <p:txBody>
          <a:bodyPr/>
          <a:lstStyle/>
          <a:p>
            <a:pPr algn="ctr"/>
            <a:r>
              <a:rPr lang="en-US" dirty="0"/>
              <a:t>Common Documents</a:t>
            </a:r>
          </a:p>
        </p:txBody>
      </p:sp>
    </p:spTree>
    <p:extLst>
      <p:ext uri="{BB962C8B-B14F-4D97-AF65-F5344CB8AC3E}">
        <p14:creationId xmlns:p14="http://schemas.microsoft.com/office/powerpoint/2010/main" val="324934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356-02F9-6610-1BAD-086A04C5558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53AD018-3555-FF61-00F7-9D054268BDB8}"/>
              </a:ext>
            </a:extLst>
          </p:cNvPr>
          <p:cNvSpPr txBox="1"/>
          <p:nvPr/>
        </p:nvSpPr>
        <p:spPr>
          <a:xfrm>
            <a:off x="2392678" y="1023597"/>
            <a:ext cx="6234213" cy="369332"/>
          </a:xfrm>
          <a:prstGeom prst="rect">
            <a:avLst/>
          </a:prstGeom>
          <a:noFill/>
        </p:spPr>
        <p:txBody>
          <a:bodyPr wrap="square" rtlCol="0">
            <a:spAutoFit/>
          </a:bodyPr>
          <a:lstStyle/>
          <a:p>
            <a:endParaRPr lang="en-US" dirty="0"/>
          </a:p>
        </p:txBody>
      </p:sp>
      <p:sp>
        <p:nvSpPr>
          <p:cNvPr id="4" name="Title 3">
            <a:extLst>
              <a:ext uri="{FF2B5EF4-FFF2-40B4-BE49-F238E27FC236}">
                <a16:creationId xmlns:a16="http://schemas.microsoft.com/office/drawing/2014/main" id="{0E4ABD27-E2A1-284F-6F6F-1C15D7B20FBA}"/>
              </a:ext>
            </a:extLst>
          </p:cNvPr>
          <p:cNvSpPr>
            <a:spLocks noGrp="1"/>
          </p:cNvSpPr>
          <p:nvPr>
            <p:ph type="title"/>
          </p:nvPr>
        </p:nvSpPr>
        <p:spPr/>
        <p:txBody>
          <a:bodyPr>
            <a:normAutofit fontScale="90000"/>
          </a:bodyPr>
          <a:lstStyle/>
          <a:p>
            <a:r>
              <a:rPr lang="en-US" dirty="0"/>
              <a:t>Tips for Completing Common Documents</a:t>
            </a:r>
            <a:br>
              <a:rPr lang="en-US" dirty="0"/>
            </a:br>
            <a:endParaRPr lang="en-US" dirty="0"/>
          </a:p>
        </p:txBody>
      </p:sp>
      <p:sp>
        <p:nvSpPr>
          <p:cNvPr id="10" name="Text Placeholder 9">
            <a:extLst>
              <a:ext uri="{FF2B5EF4-FFF2-40B4-BE49-F238E27FC236}">
                <a16:creationId xmlns:a16="http://schemas.microsoft.com/office/drawing/2014/main" id="{1E04B9A0-6065-BAF7-36BA-015015A03021}"/>
              </a:ext>
            </a:extLst>
          </p:cNvPr>
          <p:cNvSpPr>
            <a:spLocks noGrp="1"/>
          </p:cNvSpPr>
          <p:nvPr>
            <p:ph type="body" sz="quarter" idx="13"/>
          </p:nvPr>
        </p:nvSpPr>
        <p:spPr>
          <a:xfrm>
            <a:off x="642938" y="1208263"/>
            <a:ext cx="10901362" cy="3843337"/>
          </a:xfrm>
        </p:spPr>
        <p:txBody>
          <a:bodyPr>
            <a:noAutofit/>
          </a:bodyPr>
          <a:lstStyle/>
          <a:p>
            <a:pPr marL="0" indent="0">
              <a:buNone/>
            </a:pPr>
            <a:r>
              <a:rPr lang="en-US" sz="2400" b="1" dirty="0"/>
              <a:t>Work History Report:</a:t>
            </a:r>
            <a:r>
              <a:rPr lang="en-US" sz="2400" dirty="0"/>
              <a:t> Include jobs within 5 years of disability onset; highlight job duties that you can no longer do due to disability; do not list jobs that lasted less than 30 days.</a:t>
            </a:r>
          </a:p>
          <a:p>
            <a:pPr marL="0" indent="0">
              <a:buNone/>
            </a:pPr>
            <a:r>
              <a:rPr lang="en-US" sz="2400" b="1" dirty="0"/>
              <a:t>Function Report:</a:t>
            </a:r>
            <a:r>
              <a:rPr lang="en-US" sz="2400" dirty="0"/>
              <a:t> Describe how disabling conditions/symptoms affect daily life; list ALL limitations but don’t overstate; give specific examples.</a:t>
            </a:r>
            <a:endParaRPr lang="en-US" sz="2400" b="1" dirty="0"/>
          </a:p>
          <a:p>
            <a:pPr marL="0" indent="0">
              <a:buNone/>
            </a:pPr>
            <a:r>
              <a:rPr lang="en-US" sz="2400" b="1" dirty="0"/>
              <a:t>Form 827: </a:t>
            </a:r>
            <a:r>
              <a:rPr lang="en-US" sz="2400" dirty="0"/>
              <a:t>Release so SSA can request records.</a:t>
            </a:r>
          </a:p>
          <a:p>
            <a:pPr marL="0" indent="0">
              <a:buNone/>
            </a:pPr>
            <a:r>
              <a:rPr lang="en-US" sz="2400" b="1" dirty="0"/>
              <a:t>Disability Report: </a:t>
            </a:r>
            <a:r>
              <a:rPr lang="en-US" sz="2400" dirty="0"/>
              <a:t>Describe past and present medical history, including ALL treatment providers (don’t forget records from schools, prisons, social workers, DCFS, police records, etc.)</a:t>
            </a:r>
          </a:p>
          <a:p>
            <a:pPr marL="0" indent="0">
              <a:buNone/>
            </a:pPr>
            <a:r>
              <a:rPr lang="en-US" sz="2400" b="1" dirty="0"/>
              <a:t>Third Party Function Report:  </a:t>
            </a:r>
            <a:r>
              <a:rPr lang="en-US" sz="2400" dirty="0"/>
              <a:t>Completed by someone who knows claimant well for an independent description of claimant’s daily functioning; give as many specific examples as possible.</a:t>
            </a:r>
            <a:endParaRPr lang="en-US" sz="2400" b="1" dirty="0"/>
          </a:p>
        </p:txBody>
      </p:sp>
    </p:spTree>
    <p:extLst>
      <p:ext uri="{BB962C8B-B14F-4D97-AF65-F5344CB8AC3E}">
        <p14:creationId xmlns:p14="http://schemas.microsoft.com/office/powerpoint/2010/main" val="429381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2D03-28CD-F675-BA33-A5FDC1D0F8F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B1D17F1-16B6-CB4E-A53E-6AF8955BD8F0}"/>
              </a:ext>
            </a:extLst>
          </p:cNvPr>
          <p:cNvSpPr>
            <a:spLocks noGrp="1"/>
          </p:cNvSpPr>
          <p:nvPr>
            <p:ph type="title"/>
          </p:nvPr>
        </p:nvSpPr>
        <p:spPr/>
        <p:txBody>
          <a:bodyPr/>
          <a:lstStyle/>
          <a:p>
            <a:pPr algn="ctr"/>
            <a:r>
              <a:rPr lang="en-US" dirty="0"/>
              <a:t>Tips on the Consultative Exam</a:t>
            </a:r>
          </a:p>
        </p:txBody>
      </p:sp>
      <p:sp>
        <p:nvSpPr>
          <p:cNvPr id="3" name="Text Placeholder 2">
            <a:extLst>
              <a:ext uri="{FF2B5EF4-FFF2-40B4-BE49-F238E27FC236}">
                <a16:creationId xmlns:a16="http://schemas.microsoft.com/office/drawing/2014/main" id="{44365F75-007B-2616-BC52-7CE5F22C6CF2}"/>
              </a:ext>
            </a:extLst>
          </p:cNvPr>
          <p:cNvSpPr>
            <a:spLocks noGrp="1"/>
          </p:cNvSpPr>
          <p:nvPr>
            <p:ph type="body" sz="quarter" idx="13"/>
          </p:nvPr>
        </p:nvSpPr>
        <p:spPr>
          <a:xfrm>
            <a:off x="442913" y="1801813"/>
            <a:ext cx="11287125" cy="3843337"/>
          </a:xfrm>
        </p:spPr>
        <p:txBody>
          <a:bodyPr>
            <a:normAutofit/>
          </a:bodyPr>
          <a:lstStyle/>
          <a:p>
            <a:r>
              <a:rPr lang="en-US" dirty="0"/>
              <a:t>Do not miss the appointment. Need to reschedule? Contact DDS!</a:t>
            </a:r>
          </a:p>
          <a:p>
            <a:r>
              <a:rPr lang="en-US" dirty="0"/>
              <a:t>Bring copies your medical records. </a:t>
            </a:r>
          </a:p>
          <a:p>
            <a:r>
              <a:rPr lang="en-US" dirty="0"/>
              <a:t>Bring a trusted person who personally knows about your limitations.</a:t>
            </a:r>
          </a:p>
          <a:p>
            <a:r>
              <a:rPr lang="en-US" dirty="0"/>
              <a:t>Be honest – they are not just evaluating your conditions; they might also evaluate your credibility.</a:t>
            </a:r>
          </a:p>
          <a:p>
            <a:r>
              <a:rPr lang="en-US" dirty="0"/>
              <a:t> Doctors often give a false sense of security to claimant. Remember, the doctors are paid by SSA.</a:t>
            </a:r>
          </a:p>
          <a:p>
            <a:pPr marL="0" indent="0">
              <a:buNone/>
            </a:pPr>
            <a:endParaRPr lang="en-US" dirty="0"/>
          </a:p>
        </p:txBody>
      </p:sp>
    </p:spTree>
    <p:extLst>
      <p:ext uri="{BB962C8B-B14F-4D97-AF65-F5344CB8AC3E}">
        <p14:creationId xmlns:p14="http://schemas.microsoft.com/office/powerpoint/2010/main" val="367147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4" y="12931"/>
            <a:ext cx="10515600" cy="1325563"/>
          </a:xfrm>
        </p:spPr>
        <p:txBody>
          <a:bodyPr/>
          <a:lstStyle/>
          <a:p>
            <a:pPr algn="ctr"/>
            <a:r>
              <a:rPr lang="en-US" dirty="0"/>
              <a:t>What does “disabled” mean?</a:t>
            </a:r>
          </a:p>
        </p:txBody>
      </p:sp>
      <p:sp>
        <p:nvSpPr>
          <p:cNvPr id="3" name="TextBox 2"/>
          <p:cNvSpPr txBox="1"/>
          <p:nvPr/>
        </p:nvSpPr>
        <p:spPr>
          <a:xfrm>
            <a:off x="1004292" y="1158364"/>
            <a:ext cx="10704425" cy="5232202"/>
          </a:xfrm>
          <a:prstGeom prst="rect">
            <a:avLst/>
          </a:prstGeom>
          <a:noFill/>
        </p:spPr>
        <p:txBody>
          <a:bodyPr wrap="square" rtlCol="0">
            <a:spAutoFit/>
          </a:bodyPr>
          <a:lstStyle/>
          <a:p>
            <a:pPr marL="285750" indent="-285750">
              <a:buFont typeface="Arial" panose="020B0604020202020204" pitchFamily="34" charset="0"/>
              <a:buChar char="•"/>
            </a:pPr>
            <a:r>
              <a:rPr lang="en-US" sz="2000" dirty="0"/>
              <a:t>A claimant is disabled if they are unable to engage in </a:t>
            </a:r>
            <a:r>
              <a:rPr lang="en-US" sz="2000" dirty="0">
                <a:solidFill>
                  <a:srgbClr val="FF0000"/>
                </a:solidFill>
              </a:rPr>
              <a:t>substantial gainful activity </a:t>
            </a:r>
            <a:r>
              <a:rPr lang="en-US" sz="2000" b="1" dirty="0"/>
              <a:t>because of </a:t>
            </a:r>
            <a:r>
              <a:rPr lang="en-US" sz="2000" dirty="0"/>
              <a:t>a </a:t>
            </a:r>
            <a:r>
              <a:rPr lang="en-US" sz="2000" dirty="0">
                <a:solidFill>
                  <a:srgbClr val="B539A6"/>
                </a:solidFill>
              </a:rPr>
              <a:t>medically determinable physical or mental impairment or combination of medically-determinable impairments</a:t>
            </a:r>
            <a:r>
              <a:rPr lang="en-US" sz="2000" dirty="0"/>
              <a:t> that is either expected to result in death or that has lasted or is expected to last for a </a:t>
            </a:r>
            <a:r>
              <a:rPr lang="en-US" sz="2000" dirty="0">
                <a:solidFill>
                  <a:schemeClr val="accent4">
                    <a:lumMod val="50000"/>
                  </a:schemeClr>
                </a:solidFill>
              </a:rPr>
              <a:t>continuous period of at least 12 months</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Claimant must have an actual diagnosis for the physical, medical, or psychiatric condition(s).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Substantial Gainful Activity (SGA): Work is presumed to be SGA if the worker earns over the monthly earnings limit set by SSA. The SGA limit increases each year. (2026: $1690/</a:t>
            </a:r>
            <a:r>
              <a:rPr lang="en-US" sz="2000" dirty="0" err="1"/>
              <a:t>mo</a:t>
            </a:r>
            <a:r>
              <a:rPr lang="en-US" sz="2000" dirty="0"/>
              <a:t> (or $2830 if blind); 2025: $1,620/</a:t>
            </a:r>
            <a:r>
              <a:rPr lang="en-US" sz="2000" dirty="0" err="1"/>
              <a:t>mo</a:t>
            </a:r>
            <a:r>
              <a:rPr lang="en-US" sz="2000" dirty="0"/>
              <a:t> (or $2700 if blind).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calculating SGA, use gross earnings but do not include sick or vacation pay.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you earn over SGA, you are not “disabled” regardless of medical conditions.</a:t>
            </a:r>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9968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03" y="152610"/>
            <a:ext cx="10515600" cy="850064"/>
          </a:xfrm>
        </p:spPr>
        <p:txBody>
          <a:bodyPr>
            <a:noAutofit/>
          </a:bodyPr>
          <a:lstStyle/>
          <a:p>
            <a:r>
              <a:rPr lang="en-US" dirty="0"/>
              <a:t>Examples of Functional limitations</a:t>
            </a:r>
          </a:p>
        </p:txBody>
      </p:sp>
      <p:sp>
        <p:nvSpPr>
          <p:cNvPr id="14" name="Content Placeholder 2"/>
          <p:cNvSpPr txBox="1">
            <a:spLocks/>
          </p:cNvSpPr>
          <p:nvPr/>
        </p:nvSpPr>
        <p:spPr>
          <a:xfrm>
            <a:off x="8343770" y="2232755"/>
            <a:ext cx="3688427" cy="284021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100" b="1" dirty="0"/>
              <a:t>	</a:t>
            </a:r>
            <a:r>
              <a:rPr lang="en-US" sz="1400" b="1" dirty="0"/>
              <a:t>CONSIDER SPECIFIC LIMITS</a:t>
            </a:r>
            <a:endParaRPr lang="en-US" sz="1100" b="1" dirty="0"/>
          </a:p>
          <a:p>
            <a:pPr lvl="1"/>
            <a:r>
              <a:rPr lang="en-US" sz="1600" dirty="0"/>
              <a:t>How much (weight)? </a:t>
            </a:r>
          </a:p>
          <a:p>
            <a:pPr lvl="1"/>
            <a:r>
              <a:rPr lang="en-US" sz="1600" dirty="0"/>
              <a:t>How long (distance)? </a:t>
            </a:r>
          </a:p>
          <a:p>
            <a:pPr lvl="1"/>
            <a:r>
              <a:rPr lang="en-US" sz="1600" dirty="0"/>
              <a:t>For how long (time)?</a:t>
            </a:r>
          </a:p>
          <a:p>
            <a:pPr lvl="1"/>
            <a:r>
              <a:rPr lang="en-US" sz="1600" dirty="0"/>
              <a:t>How quickly?</a:t>
            </a:r>
          </a:p>
          <a:p>
            <a:pPr lvl="1"/>
            <a:r>
              <a:rPr lang="en-US" sz="1600" dirty="0"/>
              <a:t>How frequently?</a:t>
            </a:r>
          </a:p>
          <a:p>
            <a:pPr lvl="1"/>
            <a:r>
              <a:rPr lang="en-US" sz="1600" dirty="0"/>
              <a:t>Frequency and length of needed breaks?</a:t>
            </a:r>
          </a:p>
        </p:txBody>
      </p:sp>
      <p:graphicFrame>
        <p:nvGraphicFramePr>
          <p:cNvPr id="4" name="Diagram 3"/>
          <p:cNvGraphicFramePr/>
          <p:nvPr>
            <p:extLst>
              <p:ext uri="{D42A27DB-BD31-4B8C-83A1-F6EECF244321}">
                <p14:modId xmlns:p14="http://schemas.microsoft.com/office/powerpoint/2010/main" val="1345672237"/>
              </p:ext>
            </p:extLst>
          </p:nvPr>
        </p:nvGraphicFramePr>
        <p:xfrm>
          <a:off x="0" y="876862"/>
          <a:ext cx="8843212" cy="527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426170"/>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82756A7E89476438EB74E9795E0C4FD" ma:contentTypeVersion="34" ma:contentTypeDescription="Create a new document." ma:contentTypeScope="" ma:versionID="61e574e9616e78a528128693da4f35d0">
  <xsd:schema xmlns:xsd="http://www.w3.org/2001/XMLSchema" xmlns:xs="http://www.w3.org/2001/XMLSchema" xmlns:p="http://schemas.microsoft.com/office/2006/metadata/properties" xmlns:ns1="http://schemas.microsoft.com/sharepoint/v3" xmlns:ns2="2e5a7d3f-24b9-496e-86ff-85b7a2a2dfe4" xmlns:ns3="db709f9b-122f-49ca-a96d-53bdee2e72ad" targetNamespace="http://schemas.microsoft.com/office/2006/metadata/properties" ma:root="true" ma:fieldsID="b0278e90ce241335e6ee066c8b9ad33c" ns1:_="" ns2:_="" ns3:_="">
    <xsd:import namespace="http://schemas.microsoft.com/sharepoint/v3"/>
    <xsd:import namespace="2e5a7d3f-24b9-496e-86ff-85b7a2a2dfe4"/>
    <xsd:import namespace="db709f9b-122f-49ca-a96d-53bdee2e72ad"/>
    <xsd:element name="properties">
      <xsd:complexType>
        <xsd:sequence>
          <xsd:element name="documentManagement">
            <xsd:complexType>
              <xsd:all>
                <xsd:element ref="ns1:PublishingStartDate" minOccurs="0"/>
                <xsd:element ref="ns1:PublishingExpirationDate" minOccurs="0"/>
                <xsd:element ref="ns2:TaxCatchAll" minOccurs="0"/>
                <xsd:element ref="ns3:MediaServiceMetadata" minOccurs="0"/>
                <xsd:element ref="ns3:MediaServiceFastMetadata" minOccurs="0"/>
                <xsd:element ref="ns3:MediaServiceSearchProperties" minOccurs="0"/>
                <xsd:element ref="ns2:l04badb96b514e288df607c4a42ab5a3" minOccurs="0"/>
                <xsd:element ref="ns2:a7608577269947f19232f16cdc00535d" minOccurs="0"/>
                <xsd:element ref="ns2:bf30d7cefb8848f185d70fa02ba79508"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314d376-bf50-4543-b4e8-aeb0f1f57596}"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element name="l04badb96b514e288df607c4a42ab5a3" ma:index="17" nillable="true" ma:taxonomy="true" ma:internalName="l04badb96b514e288df607c4a42ab5a3" ma:taxonomyFieldName="Groups" ma:displayName="Groups" ma:readOnly="false" ma:default="1;#Public Benefits|45fc5778-17dc-4a6b-85da-49ca3d8cf6ab" ma:fieldId="{504badb9-6b51-4e28-8df6-07c4a42ab5a3}" ma:taxonomyMulti="true" ma:sspId="b05dbdd6-9556-43a8-85cf-a592eea5281a" ma:termSetId="bfbc8848-2931-4399-9571-9863e6c4ea5e" ma:anchorId="00000000-0000-0000-0000-000000000000" ma:open="true" ma:isKeyword="false">
      <xsd:complexType>
        <xsd:sequence>
          <xsd:element ref="pc:Terms" minOccurs="0" maxOccurs="1"/>
        </xsd:sequence>
      </xsd:complexType>
    </xsd:element>
    <xsd:element name="a7608577269947f19232f16cdc00535d" ma:index="18" nillable="true" ma:displayName="DocType_0" ma:hidden="true" ma:internalName="a7608577269947f19232f16cdc00535d" ma:readOnly="false">
      <xsd:simpleType>
        <xsd:restriction base="dms:Note"/>
      </xsd:simpleType>
    </xsd:element>
    <xsd:element name="bf30d7cefb8848f185d70fa02ba79508" ma:index="19" nillable="true" ma:displayName="Issues_0" ma:hidden="true" ma:internalName="bf30d7cefb8848f185d70fa02ba79508"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709f9b-122f-49ca-a96d-53bdee2e72a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f30d7cefb8848f185d70fa02ba79508 xmlns="2e5a7d3f-24b9-496e-86ff-85b7a2a2dfe4" xsi:nil="true"/>
    <l04badb96b514e288df607c4a42ab5a3 xmlns="2e5a7d3f-24b9-496e-86ff-85b7a2a2dfe4">
      <Terms xmlns="http://schemas.microsoft.com/office/infopath/2007/PartnerControls">
        <TermInfo xmlns="http://schemas.microsoft.com/office/infopath/2007/PartnerControls">
          <TermName xmlns="http://schemas.microsoft.com/office/infopath/2007/PartnerControls">Public Benefits</TermName>
          <TermId xmlns="http://schemas.microsoft.com/office/infopath/2007/PartnerControls">45fc5778-17dc-4a6b-85da-49ca3d8cf6ab</TermId>
        </TermInfo>
      </Terms>
    </l04badb96b514e288df607c4a42ab5a3>
    <a7608577269947f19232f16cdc00535d xmlns="2e5a7d3f-24b9-496e-86ff-85b7a2a2dfe4" xsi:nil="true"/>
    <TaxCatchAll xmlns="2e5a7d3f-24b9-496e-86ff-85b7a2a2dfe4">
      <Value>1</Value>
    </TaxCatchAll>
    <lcf76f155ced4ddcb4097134ff3c332f xmlns="db709f9b-122f-49ca-a96d-53bdee2e72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78F04F-E863-4752-9838-B300717FA4C0}">
  <ds:schemaRefs>
    <ds:schemaRef ds:uri="http://schemas.microsoft.com/sharepoint/v3/contenttype/forms"/>
  </ds:schemaRefs>
</ds:datastoreItem>
</file>

<file path=customXml/itemProps2.xml><?xml version="1.0" encoding="utf-8"?>
<ds:datastoreItem xmlns:ds="http://schemas.openxmlformats.org/officeDocument/2006/customXml" ds:itemID="{64811411-B593-41D4-B406-1E11AF655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5a7d3f-24b9-496e-86ff-85b7a2a2dfe4"/>
    <ds:schemaRef ds:uri="db709f9b-122f-49ca-a96d-53bdee2e7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3D111-1A79-4189-8E2F-A8276D7C4CE4}">
  <ds:schemaRef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122fe50a-8461-476e-8011-41194c3d2ce6"/>
    <ds:schemaRef ds:uri="http://schemas.microsoft.com/office/infopath/2007/PartnerControls"/>
    <ds:schemaRef ds:uri="http://schemas.microsoft.com/sharepoint/v3"/>
    <ds:schemaRef ds:uri="http://purl.org/dc/terms/"/>
    <ds:schemaRef ds:uri="2e5a7d3f-24b9-496e-86ff-85b7a2a2dfe4"/>
    <ds:schemaRef ds:uri="db709f9b-122f-49ca-a96d-53bdee2e72a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15312</TotalTime>
  <Words>2938</Words>
  <Application>Microsoft Office PowerPoint</Application>
  <PresentationFormat>Widescreen</PresentationFormat>
  <Paragraphs>280</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Candara Light</vt:lpstr>
      <vt:lpstr>Arial</vt:lpstr>
      <vt:lpstr>Calibri</vt:lpstr>
      <vt:lpstr>Source Sans Pro</vt:lpstr>
      <vt:lpstr>Wingdings</vt:lpstr>
      <vt:lpstr>Office Theme</vt:lpstr>
      <vt:lpstr>PowerPoint Presentation</vt:lpstr>
      <vt:lpstr>SSI vs. ssdi</vt:lpstr>
      <vt:lpstr>PowerPoint Presentation</vt:lpstr>
      <vt:lpstr>Typical SSI/Di application process</vt:lpstr>
      <vt:lpstr>Common Documents</vt:lpstr>
      <vt:lpstr>Tips for Completing Common Documents </vt:lpstr>
      <vt:lpstr>Tips on the Consultative Exam</vt:lpstr>
      <vt:lpstr>What does “disabled” mean?</vt:lpstr>
      <vt:lpstr>Examples of Functional limitations</vt:lpstr>
      <vt:lpstr>Functional limitations</vt:lpstr>
      <vt:lpstr>Social service staff, you can play a vital role</vt:lpstr>
      <vt:lpstr>Generally…</vt:lpstr>
      <vt:lpstr>Generally…</vt:lpstr>
      <vt:lpstr>PowerPoint Presentation</vt:lpstr>
      <vt:lpstr>PowerPoint Presentation</vt:lpstr>
      <vt:lpstr>PowerPoint Presentation</vt:lpstr>
      <vt:lpstr>PowerPoint Presentation</vt:lpstr>
      <vt:lpstr>Common reasons for denial</vt:lpstr>
      <vt:lpstr>Social Security</vt:lpstr>
      <vt:lpstr>Appeals after denial of initial application</vt:lpstr>
      <vt:lpstr>Note on working with attorneys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417</cp:revision>
  <dcterms:created xsi:type="dcterms:W3CDTF">2021-10-22T18:41:33Z</dcterms:created>
  <dcterms:modified xsi:type="dcterms:W3CDTF">2026-04-02T13:53:37Z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0x010100082756A7E89476438EB74E9795E0C4FD</vt:lpwstr>
  </property>
  <property fmtid="{D5CDD505-2E9C-101B-9397-08002B2CF9AE}" pid="3" name="_dlc_DocIdItemGuid">
    <vt:lpwstr>b414098f-abcb-459d-a8f3-05cf68c55d12</vt:lpwstr>
  </property>
  <property fmtid="{D5CDD505-2E9C-101B-9397-08002B2CF9AE}" pid="4" name="DocType">
    <vt:lpwstr/>
  </property>
  <property fmtid="{D5CDD505-2E9C-101B-9397-08002B2CF9AE}" pid="5" name="Issues">
    <vt:lpwstr/>
  </property>
  <property fmtid="{D5CDD505-2E9C-101B-9397-08002B2CF9AE}" pid="6" name="Groups">
    <vt:lpwstr>1;#Public Benefits|45fc5778-17dc-4a6b-85da-49ca3d8cf6ab</vt:lpwstr>
  </property>
  <property fmtid="{D5CDD505-2E9C-101B-9397-08002B2CF9AE}" pid="7" name="IsMyDocuments">
    <vt:bool>true</vt:bool>
  </property>
  <property fmtid="{D5CDD505-2E9C-101B-9397-08002B2CF9AE}" pid="8" name="MediaServiceImageTags">
    <vt:lpwstr/>
  </property>
</Properties>
</file>