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441" r:id="rId5"/>
    <p:sldId id="424" r:id="rId6"/>
    <p:sldId id="442" r:id="rId7"/>
    <p:sldId id="534" r:id="rId8"/>
    <p:sldId id="533" r:id="rId9"/>
    <p:sldId id="501" r:id="rId10"/>
    <p:sldId id="502" r:id="rId11"/>
    <p:sldId id="503" r:id="rId12"/>
    <p:sldId id="504" r:id="rId13"/>
    <p:sldId id="505" r:id="rId14"/>
    <p:sldId id="506" r:id="rId15"/>
    <p:sldId id="507" r:id="rId16"/>
    <p:sldId id="508" r:id="rId17"/>
    <p:sldId id="509" r:id="rId18"/>
    <p:sldId id="510" r:id="rId19"/>
    <p:sldId id="511" r:id="rId20"/>
    <p:sldId id="519" r:id="rId21"/>
    <p:sldId id="531" r:id="rId22"/>
    <p:sldId id="512" r:id="rId23"/>
    <p:sldId id="513" r:id="rId24"/>
    <p:sldId id="514" r:id="rId25"/>
    <p:sldId id="528" r:id="rId26"/>
    <p:sldId id="529" r:id="rId27"/>
    <p:sldId id="515" r:id="rId28"/>
    <p:sldId id="516" r:id="rId29"/>
    <p:sldId id="517" r:id="rId30"/>
    <p:sldId id="518" r:id="rId31"/>
    <p:sldId id="520" r:id="rId32"/>
    <p:sldId id="521" r:id="rId33"/>
    <p:sldId id="522" r:id="rId34"/>
    <p:sldId id="523" r:id="rId35"/>
    <p:sldId id="532" r:id="rId36"/>
    <p:sldId id="524" r:id="rId37"/>
    <p:sldId id="525" r:id="rId38"/>
    <p:sldId id="526" r:id="rId39"/>
    <p:sldId id="527" r:id="rId40"/>
    <p:sldId id="530" r:id="rId41"/>
    <p:sldId id="5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D9CF"/>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5" autoAdjust="0"/>
    <p:restoredTop sz="96247" autoAdjust="0"/>
  </p:normalViewPr>
  <p:slideViewPr>
    <p:cSldViewPr snapToGrid="0">
      <p:cViewPr>
        <p:scale>
          <a:sx n="100" d="100"/>
          <a:sy n="100" d="100"/>
        </p:scale>
        <p:origin x="1050" y="3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2/17/2026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2/17/2026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80327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atin typeface="Source Sans Pro Black" panose="020B0803030403020204" pitchFamily="34" charset="0"/>
                <a:ea typeface="Source Sans Pro Black" panose="020B0803030403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6DD503B0-FD62-4970-9B27-D1260B4DC56B}" type="datetimeFigureOut">
              <a:rPr lang="en-US" smtClean="0"/>
              <a:pPr/>
              <a:t>2/17/2026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latin typeface="Source Sans Pro" panose="020B0503030403020204" pitchFamily="34" charset="0"/>
                <a:ea typeface="Source Sans Pro" panose="020B0503030403020204" pitchFamily="34" charset="0"/>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atin typeface="Source Sans Pro" panose="020B0503030403020204" pitchFamily="34" charset="0"/>
                <a:ea typeface="Source Sans Pro" panose="020B0503030403020204" pitchFamily="34" charset="0"/>
              </a:defRPr>
            </a:lvl1pPr>
            <a:lvl2pPr marL="685800" indent="-228600">
              <a:buFont typeface="Wingdings" panose="05000000000000000000" pitchFamily="2" charset="2"/>
              <a:buChar char="§"/>
              <a:defRPr b="1" i="1" baseline="0">
                <a:latin typeface="Source Sans Pro ExtraLight" panose="020B0303030403020204" pitchFamily="34" charset="0"/>
                <a:ea typeface="Source Sans Pro ExtraLight" panose="020B0303030403020204" pitchFamily="34" charset="0"/>
              </a:defRPr>
            </a:lvl2pPr>
            <a:lvl3pPr marL="1143000" indent="-228600">
              <a:buFont typeface="Wingdings" panose="05000000000000000000" pitchFamily="2" charset="2"/>
              <a:buChar char="§"/>
              <a:defRPr b="0" i="1">
                <a:latin typeface="Source Sans Pro Black" panose="020B0803030403020204" pitchFamily="34" charset="0"/>
                <a:ea typeface="Source Sans Pro Black" panose="020B0803030403020204" pitchFamily="34" charset="0"/>
              </a:defRPr>
            </a:lvl3pPr>
            <a:lvl4pPr marL="1600200" indent="-228600">
              <a:buFont typeface="Wingdings" panose="05000000000000000000" pitchFamily="2" charset="2"/>
              <a:buChar char="§"/>
              <a:defRPr sz="1600" b="1" cap="all" baseline="0">
                <a:latin typeface="Source Sans Pro ExtraLight" panose="020B0303030403020204" pitchFamily="34" charset="0"/>
                <a:ea typeface="Source Sans Pro ExtraLight" panose="020B0303030403020204" pitchFamily="34" charset="0"/>
              </a:defRPr>
            </a:lvl4pPr>
            <a:lvl5pPr marL="2057400" indent="-228600">
              <a:buFont typeface="Wingdings" panose="05000000000000000000" pitchFamily="2" charset="2"/>
              <a:buChar char="§"/>
              <a:defRPr sz="1500" b="0" i="1" u="none" cap="all" baseline="0">
                <a:latin typeface="Source Sans Pro Semibold" panose="020B0603030403020204" pitchFamily="34" charset="0"/>
                <a:ea typeface="Source Sans Pro Semibold" panose="020B06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2/17/2026</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2/17/2026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2/17/2026</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2/17/2026</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2/17/2026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2/17/2026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2/17/2026</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2/17/2026</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tel:+1-866-772-095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fscalc.dhs.illinois.gov/FSCalc/"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iltech.org/services/work-incentives-planning-and-assistance/" TargetMode="External"/><Relationship Id="rId2" Type="http://schemas.openxmlformats.org/officeDocument/2006/relationships/hyperlink" Target="https://www.ssa.gov/redboo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tdaly@legalaidchicago.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24388" y="1884401"/>
            <a:ext cx="7077281" cy="1754326"/>
          </a:xfrm>
          <a:prstGeom prst="rect">
            <a:avLst/>
          </a:prstGeom>
          <a:noFill/>
          <a:ln>
            <a:noFill/>
          </a:ln>
        </p:spPr>
        <p:txBody>
          <a:bodyPr wrap="square" lIns="91440" tIns="45720" rIns="91440" bIns="45720">
            <a:spAutoFit/>
          </a:bodyPr>
          <a:lstStyle/>
          <a:p>
            <a:pPr algn="ctr"/>
            <a:r>
              <a:rPr lang="en-US" sz="5400" b="1" spc="50" dirty="0">
                <a:ln w="19050" cmpd="sng">
                  <a:solidFill>
                    <a:schemeClr val="bg1"/>
                  </a:solidFill>
                  <a:prstDash val="solid"/>
                </a:ln>
                <a:solidFill>
                  <a:sysClr val="windowText" lastClr="000000"/>
                </a:solidFill>
                <a:effectLst>
                  <a:glow rad="38100">
                    <a:schemeClr val="accent1">
                      <a:alpha val="40000"/>
                    </a:schemeClr>
                  </a:glow>
                </a:effectLst>
              </a:rPr>
              <a:t> EARNED INCOME AND PUBLIC BENEFITS</a:t>
            </a:r>
          </a:p>
        </p:txBody>
      </p:sp>
      <p:sp>
        <p:nvSpPr>
          <p:cNvPr id="9" name="Rectangle 8"/>
          <p:cNvSpPr/>
          <p:nvPr/>
        </p:nvSpPr>
        <p:spPr>
          <a:xfrm>
            <a:off x="4624388" y="5227041"/>
            <a:ext cx="7077281" cy="1200329"/>
          </a:xfrm>
          <a:prstGeom prst="rect">
            <a:avLst/>
          </a:prstGeom>
          <a:noFill/>
        </p:spPr>
        <p:txBody>
          <a:bodyPr wrap="square" lIns="91440" tIns="45720" rIns="91440" bIns="45720">
            <a:spAutoFit/>
          </a:bodyPr>
          <a:lstStyle/>
          <a:p>
            <a:r>
              <a:rPr lang="en-US" sz="3600" b="1" spc="50" dirty="0">
                <a:ln w="19050" cmpd="sng">
                  <a:solidFill>
                    <a:schemeClr val="bg1"/>
                  </a:solidFill>
                  <a:prstDash val="solid"/>
                </a:ln>
                <a:solidFill>
                  <a:sysClr val="windowText" lastClr="000000"/>
                </a:solidFill>
                <a:effectLst>
                  <a:glow rad="38100">
                    <a:schemeClr val="accent1">
                      <a:alpha val="40000"/>
                    </a:schemeClr>
                  </a:glow>
                </a:effectLst>
              </a:rPr>
              <a:t>Hugh F. “Trey” Daly III</a:t>
            </a:r>
          </a:p>
          <a:p>
            <a:r>
              <a:rPr lang="en-US" sz="3600" b="1" spc="50" dirty="0">
                <a:ln w="19050" cmpd="sng">
                  <a:solidFill>
                    <a:schemeClr val="bg1"/>
                  </a:solidFill>
                  <a:prstDash val="solid"/>
                </a:ln>
                <a:solidFill>
                  <a:sysClr val="windowText" lastClr="000000"/>
                </a:solidFill>
                <a:effectLst>
                  <a:glow rad="38100">
                    <a:schemeClr val="accent1">
                      <a:alpha val="40000"/>
                    </a:schemeClr>
                  </a:glow>
                </a:effectLst>
              </a:rPr>
              <a:t>2.9.2026</a:t>
            </a:r>
          </a:p>
        </p:txBody>
      </p:sp>
      <p:sp>
        <p:nvSpPr>
          <p:cNvPr id="5" name="TextBox 4">
            <a:extLst>
              <a:ext uri="{FF2B5EF4-FFF2-40B4-BE49-F238E27FC236}">
                <a16:creationId xmlns:a16="http://schemas.microsoft.com/office/drawing/2014/main" id="{2D26F704-96A1-E6D7-EE72-B6516786B42B}"/>
              </a:ext>
            </a:extLst>
          </p:cNvPr>
          <p:cNvSpPr txBox="1"/>
          <p:nvPr/>
        </p:nvSpPr>
        <p:spPr>
          <a:xfrm>
            <a:off x="3048000" y="3246792"/>
            <a:ext cx="609600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93904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AB73-8C68-39A9-83E8-CDCB64E28D97}"/>
              </a:ext>
            </a:extLst>
          </p:cNvPr>
          <p:cNvSpPr>
            <a:spLocks noGrp="1"/>
          </p:cNvSpPr>
          <p:nvPr>
            <p:ph type="title"/>
          </p:nvPr>
        </p:nvSpPr>
        <p:spPr/>
        <p:txBody>
          <a:bodyPr/>
          <a:lstStyle/>
          <a:p>
            <a:r>
              <a:rPr lang="en-US" dirty="0"/>
              <a:t>Social security disability(SSDI)</a:t>
            </a:r>
          </a:p>
        </p:txBody>
      </p:sp>
      <p:sp>
        <p:nvSpPr>
          <p:cNvPr id="3" name="Text Placeholder 2">
            <a:extLst>
              <a:ext uri="{FF2B5EF4-FFF2-40B4-BE49-F238E27FC236}">
                <a16:creationId xmlns:a16="http://schemas.microsoft.com/office/drawing/2014/main" id="{7BA44AC5-8115-64E1-CAEE-1C4EA8EEE715}"/>
              </a:ext>
            </a:extLst>
          </p:cNvPr>
          <p:cNvSpPr>
            <a:spLocks noGrp="1"/>
          </p:cNvSpPr>
          <p:nvPr>
            <p:ph type="body" sz="quarter" idx="13"/>
          </p:nvPr>
        </p:nvSpPr>
        <p:spPr/>
        <p:txBody>
          <a:bodyPr>
            <a:normAutofit fontScale="92500"/>
          </a:bodyPr>
          <a:lstStyle/>
          <a:p>
            <a:r>
              <a:rPr lang="en-US" dirty="0"/>
              <a:t>When and What you earn matters:</a:t>
            </a:r>
          </a:p>
          <a:p>
            <a:pPr lvl="1"/>
            <a:r>
              <a:rPr lang="en-US" dirty="0"/>
              <a:t>Trial Work Period</a:t>
            </a:r>
          </a:p>
          <a:p>
            <a:pPr lvl="2"/>
            <a:r>
              <a:rPr lang="en-US" dirty="0"/>
              <a:t>No limit on earnings</a:t>
            </a:r>
          </a:p>
          <a:p>
            <a:pPr lvl="2"/>
            <a:r>
              <a:rPr lang="en-US" dirty="0"/>
              <a:t>Up to 9 months, not necessarily consecutive</a:t>
            </a:r>
          </a:p>
          <a:p>
            <a:pPr lvl="2"/>
            <a:r>
              <a:rPr lang="en-US" dirty="0"/>
              <a:t>Use up a TWP month if earnings exceed $1,210</a:t>
            </a:r>
          </a:p>
          <a:p>
            <a:pPr lvl="1"/>
            <a:r>
              <a:rPr lang="en-US" dirty="0"/>
              <a:t>Extended Period of Eligibility (Re-entitlement Period)</a:t>
            </a:r>
          </a:p>
          <a:p>
            <a:pPr lvl="2"/>
            <a:r>
              <a:rPr lang="en-US" dirty="0"/>
              <a:t>Earnings under SGA do not impact SSDI</a:t>
            </a:r>
          </a:p>
          <a:p>
            <a:pPr lvl="2"/>
            <a:r>
              <a:rPr lang="en-US" dirty="0"/>
              <a:t>Not eligible for SSDI in months earnings exceed SGA (after 3 month grace period)</a:t>
            </a:r>
          </a:p>
          <a:p>
            <a:pPr lvl="2"/>
            <a:r>
              <a:rPr lang="en-US" dirty="0"/>
              <a:t>36 consecutive months after TWP</a:t>
            </a:r>
          </a:p>
          <a:p>
            <a:pPr lvl="1"/>
            <a:r>
              <a:rPr lang="en-US" dirty="0"/>
              <a:t>Rest of Your Life</a:t>
            </a:r>
          </a:p>
          <a:p>
            <a:pPr lvl="2"/>
            <a:r>
              <a:rPr lang="en-US" dirty="0"/>
              <a:t>SSDI stops 1</a:t>
            </a:r>
            <a:r>
              <a:rPr lang="en-US" baseline="30000" dirty="0"/>
              <a:t>st</a:t>
            </a:r>
            <a:r>
              <a:rPr lang="en-US" dirty="0"/>
              <a:t> month earnings exceed SGA (3 month grace period if not used previously)</a:t>
            </a:r>
          </a:p>
        </p:txBody>
      </p:sp>
    </p:spTree>
    <p:extLst>
      <p:ext uri="{BB962C8B-B14F-4D97-AF65-F5344CB8AC3E}">
        <p14:creationId xmlns:p14="http://schemas.microsoft.com/office/powerpoint/2010/main" val="231192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9CB4-D7E0-4B60-9C23-C10CE2F2596B}"/>
              </a:ext>
            </a:extLst>
          </p:cNvPr>
          <p:cNvSpPr>
            <a:spLocks noGrp="1"/>
          </p:cNvSpPr>
          <p:nvPr>
            <p:ph type="title"/>
          </p:nvPr>
        </p:nvSpPr>
        <p:spPr/>
        <p:txBody>
          <a:bodyPr/>
          <a:lstStyle/>
          <a:p>
            <a:r>
              <a:rPr lang="en-US" dirty="0"/>
              <a:t>Social security disability(SSDI)</a:t>
            </a:r>
          </a:p>
        </p:txBody>
      </p:sp>
      <p:sp>
        <p:nvSpPr>
          <p:cNvPr id="3" name="Text Placeholder 2">
            <a:extLst>
              <a:ext uri="{FF2B5EF4-FFF2-40B4-BE49-F238E27FC236}">
                <a16:creationId xmlns:a16="http://schemas.microsoft.com/office/drawing/2014/main" id="{C6FA403A-96D4-AD94-8CB0-2814B1989B6B}"/>
              </a:ext>
            </a:extLst>
          </p:cNvPr>
          <p:cNvSpPr>
            <a:spLocks noGrp="1"/>
          </p:cNvSpPr>
          <p:nvPr>
            <p:ph type="body" sz="quarter" idx="13"/>
          </p:nvPr>
        </p:nvSpPr>
        <p:spPr/>
        <p:txBody>
          <a:bodyPr>
            <a:normAutofit fontScale="77500" lnSpcReduction="20000"/>
          </a:bodyPr>
          <a:lstStyle/>
          <a:p>
            <a:r>
              <a:rPr lang="en-US" dirty="0">
                <a:latin typeface="Segoe UI" panose="020B0502040204020203" pitchFamily="34" charset="0"/>
                <a:cs typeface="Segoe UI" panose="020B0502040204020203" pitchFamily="34" charset="0"/>
              </a:rPr>
              <a:t>Not All Earnings Count Toward SGA</a:t>
            </a:r>
          </a:p>
          <a:p>
            <a:r>
              <a:rPr lang="en-US" b="1" u="sng" dirty="0">
                <a:latin typeface="Segoe UI" panose="020B0502040204020203" pitchFamily="34" charset="0"/>
                <a:cs typeface="Segoe UI" panose="020B0502040204020203" pitchFamily="34" charset="0"/>
              </a:rPr>
              <a:t>Subsidies and Special Conditions</a:t>
            </a:r>
          </a:p>
          <a:p>
            <a:pPr lvl="1"/>
            <a:r>
              <a:rPr lang="en-US" dirty="0">
                <a:latin typeface="Segoe UI" panose="020B0502040204020203" pitchFamily="34" charset="0"/>
                <a:cs typeface="Segoe UI" panose="020B0502040204020203" pitchFamily="34" charset="0"/>
              </a:rPr>
              <a:t>Subsidies and Special Conditions reduce amount of earnings counted as SGA. </a:t>
            </a:r>
          </a:p>
          <a:p>
            <a:pPr lvl="1"/>
            <a:r>
              <a:rPr lang="en-US" dirty="0">
                <a:latin typeface="Segoe UI" panose="020B0502040204020203" pitchFamily="34" charset="0"/>
                <a:cs typeface="Segoe UI" panose="020B0502040204020203" pitchFamily="34" charset="0"/>
              </a:rPr>
              <a:t>A “subsidy” is support provided by your employer that may result in you receiving more pay than the actual value of the services you perform. </a:t>
            </a:r>
          </a:p>
          <a:p>
            <a:pPr lvl="2"/>
            <a:r>
              <a:rPr lang="en-US" dirty="0">
                <a:latin typeface="Segoe UI" panose="020B0502040204020203" pitchFamily="34" charset="0"/>
                <a:cs typeface="Segoe UI" panose="020B0502040204020203" pitchFamily="34" charset="0"/>
              </a:rPr>
              <a:t>Sheltered Workshops. Sheltered employment is employment provided for individuals with disabilities in a protected environment under an institutional program. An employee working in a Sheltered Workshop or comparable facility for severely impaired people will ordinarily be considered not engaged in SGA. </a:t>
            </a:r>
          </a:p>
          <a:p>
            <a:pPr lvl="1"/>
            <a:r>
              <a:rPr lang="en-US" dirty="0">
                <a:latin typeface="Segoe UI" panose="020B0502040204020203" pitchFamily="34" charset="0"/>
                <a:cs typeface="Segoe UI" panose="020B0502040204020203" pitchFamily="34" charset="0"/>
              </a:rPr>
              <a:t>“Special conditions” support and on the job assistance provided by your employer, or by someone other than employer (e.g., a vocational rehabilitation agency.) Examples:</a:t>
            </a:r>
          </a:p>
          <a:p>
            <a:pPr lvl="2"/>
            <a:r>
              <a:rPr lang="en-US" dirty="0">
                <a:latin typeface="Segoe UI" panose="020B0502040204020203" pitchFamily="34" charset="0"/>
                <a:cs typeface="Segoe UI" panose="020B0502040204020203" pitchFamily="34" charset="0"/>
              </a:rPr>
              <a:t>You receive more supervision than other workers doing the same or a similar job for the same pay.</a:t>
            </a:r>
          </a:p>
          <a:p>
            <a:pPr lvl="2"/>
            <a:r>
              <a:rPr lang="en-US" dirty="0">
                <a:latin typeface="Segoe UI" panose="020B0502040204020203" pitchFamily="34" charset="0"/>
                <a:cs typeface="Segoe UI" panose="020B0502040204020203" pitchFamily="34" charset="0"/>
              </a:rPr>
              <a:t>You have fewer or simpler tasks to complete than other workers doing the same job for the same pay.</a:t>
            </a:r>
          </a:p>
          <a:p>
            <a:pPr lvl="2"/>
            <a:r>
              <a:rPr lang="en-US" dirty="0">
                <a:latin typeface="Segoe UI" panose="020B0502040204020203" pitchFamily="34" charset="0"/>
                <a:cs typeface="Segoe UI" panose="020B0502040204020203" pitchFamily="34" charset="0"/>
              </a:rPr>
              <a:t>You are given additional or longer paid breaks than other workers doing the same job for the same pay.</a:t>
            </a:r>
          </a:p>
          <a:p>
            <a:pPr lvl="2"/>
            <a:r>
              <a:rPr lang="en-US" dirty="0">
                <a:latin typeface="Segoe UI" panose="020B0502040204020203" pitchFamily="34" charset="0"/>
                <a:cs typeface="Segoe UI" panose="020B0502040204020203" pitchFamily="34" charset="0"/>
              </a:rPr>
              <a:t>You have a job coach or mentor who helps you perform some of your work</a:t>
            </a:r>
          </a:p>
          <a:p>
            <a:endParaRPr lang="en-US" dirty="0"/>
          </a:p>
        </p:txBody>
      </p:sp>
    </p:spTree>
    <p:extLst>
      <p:ext uri="{BB962C8B-B14F-4D97-AF65-F5344CB8AC3E}">
        <p14:creationId xmlns:p14="http://schemas.microsoft.com/office/powerpoint/2010/main" val="391704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DA03-F9D6-E1C5-7E5F-6361D3963DCE}"/>
              </a:ext>
            </a:extLst>
          </p:cNvPr>
          <p:cNvSpPr>
            <a:spLocks noGrp="1"/>
          </p:cNvSpPr>
          <p:nvPr>
            <p:ph type="title"/>
          </p:nvPr>
        </p:nvSpPr>
        <p:spPr/>
        <p:txBody>
          <a:bodyPr/>
          <a:lstStyle/>
          <a:p>
            <a:r>
              <a:rPr lang="en-US" dirty="0"/>
              <a:t>Social security disability(SSDI)</a:t>
            </a:r>
          </a:p>
        </p:txBody>
      </p:sp>
      <p:sp>
        <p:nvSpPr>
          <p:cNvPr id="3" name="Text Placeholder 2">
            <a:extLst>
              <a:ext uri="{FF2B5EF4-FFF2-40B4-BE49-F238E27FC236}">
                <a16:creationId xmlns:a16="http://schemas.microsoft.com/office/drawing/2014/main" id="{79B4FE7B-9AB0-631F-F57E-162F354DFACF}"/>
              </a:ext>
            </a:extLst>
          </p:cNvPr>
          <p:cNvSpPr>
            <a:spLocks noGrp="1"/>
          </p:cNvSpPr>
          <p:nvPr>
            <p:ph type="body" sz="quarter" idx="13"/>
          </p:nvPr>
        </p:nvSpPr>
        <p:spPr/>
        <p:txBody>
          <a:bodyPr>
            <a:normAutofit fontScale="77500" lnSpcReduction="20000"/>
          </a:bodyPr>
          <a:lstStyle/>
          <a:p>
            <a:r>
              <a:rPr lang="en-US" b="1" u="sng" dirty="0">
                <a:latin typeface="Segoe UI" panose="020B0502040204020203" pitchFamily="34" charset="0"/>
                <a:cs typeface="Segoe UI" panose="020B0502040204020203" pitchFamily="34" charset="0"/>
              </a:rPr>
              <a:t>Unsuccessful Work Attempt</a:t>
            </a:r>
          </a:p>
          <a:p>
            <a:r>
              <a:rPr lang="en-US" dirty="0">
                <a:latin typeface="Segoe UI" panose="020B0502040204020203" pitchFamily="34" charset="0"/>
                <a:cs typeface="Segoe UI" panose="020B0502040204020203" pitchFamily="34" charset="0"/>
              </a:rPr>
              <a:t>Earnings during an Unsuccessful Work Attempt (UWA) do not count toward SGA.</a:t>
            </a:r>
          </a:p>
          <a:p>
            <a:r>
              <a:rPr lang="en-US" dirty="0">
                <a:latin typeface="Segoe UI" panose="020B0502040204020203" pitchFamily="34" charset="0"/>
                <a:cs typeface="Segoe UI" panose="020B0502040204020203" pitchFamily="34" charset="0"/>
              </a:rPr>
              <a:t>UWA is effort to do work, in employment or self-employment, which stopped or reduced below SGA after short time (6 months or less), because of impairment or the removal of special conditions related to impairment needed to work. </a:t>
            </a:r>
          </a:p>
          <a:p>
            <a:r>
              <a:rPr lang="en-US" dirty="0">
                <a:latin typeface="Segoe UI" panose="020B0502040204020203" pitchFamily="34" charset="0"/>
                <a:cs typeface="Segoe UI" panose="020B0502040204020203" pitchFamily="34" charset="0"/>
              </a:rPr>
              <a:t>UWA not relevant during the TWP but it is during the EPE or later.</a:t>
            </a:r>
          </a:p>
          <a:p>
            <a:r>
              <a:rPr lang="en-US" dirty="0">
                <a:latin typeface="Segoe UI" panose="020B0502040204020203" pitchFamily="34" charset="0"/>
                <a:cs typeface="Segoe UI" panose="020B0502040204020203" pitchFamily="34" charset="0"/>
              </a:rPr>
              <a:t>UWA very complicated for SSA to implement. If you have earned in excess of SGA during the EPE, SGA should have already stopped your SSDI, You should have been paid for the 1, 2 and 3rd months you earned in excess of SGA, but SSDI should have stopped in the 4</a:t>
            </a:r>
            <a:r>
              <a:rPr lang="en-US" baseline="30000" dirty="0">
                <a:latin typeface="Segoe UI" panose="020B0502040204020203" pitchFamily="34" charset="0"/>
                <a:cs typeface="Segoe UI" panose="020B0502040204020203" pitchFamily="34" charset="0"/>
              </a:rPr>
              <a:t>th</a:t>
            </a:r>
            <a:r>
              <a:rPr lang="en-US" dirty="0">
                <a:latin typeface="Segoe UI" panose="020B0502040204020203" pitchFamily="34" charset="0"/>
                <a:cs typeface="Segoe UI" panose="020B0502040204020203" pitchFamily="34" charset="0"/>
              </a:rPr>
              <a:t> and 5th month.  If you then stop working or earnings fall below SGA in the 6th month, suggesting a UWA, then SSA may have to both start paying your SSDI again and restore benefits for the months they stopped during the UWA.</a:t>
            </a:r>
          </a:p>
          <a:p>
            <a:endParaRPr lang="en-US" dirty="0"/>
          </a:p>
        </p:txBody>
      </p:sp>
    </p:spTree>
    <p:extLst>
      <p:ext uri="{BB962C8B-B14F-4D97-AF65-F5344CB8AC3E}">
        <p14:creationId xmlns:p14="http://schemas.microsoft.com/office/powerpoint/2010/main" val="221519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83BD-2DCE-CB4E-FFE3-37173E22736D}"/>
              </a:ext>
            </a:extLst>
          </p:cNvPr>
          <p:cNvSpPr>
            <a:spLocks noGrp="1"/>
          </p:cNvSpPr>
          <p:nvPr>
            <p:ph type="title"/>
          </p:nvPr>
        </p:nvSpPr>
        <p:spPr/>
        <p:txBody>
          <a:bodyPr/>
          <a:lstStyle/>
          <a:p>
            <a:r>
              <a:rPr lang="en-US" dirty="0"/>
              <a:t>Social security disability(SSDI)</a:t>
            </a:r>
          </a:p>
        </p:txBody>
      </p:sp>
      <p:sp>
        <p:nvSpPr>
          <p:cNvPr id="3" name="Text Placeholder 2">
            <a:extLst>
              <a:ext uri="{FF2B5EF4-FFF2-40B4-BE49-F238E27FC236}">
                <a16:creationId xmlns:a16="http://schemas.microsoft.com/office/drawing/2014/main" id="{0E27F295-311B-B13C-88B6-256D74300DF2}"/>
              </a:ext>
            </a:extLst>
          </p:cNvPr>
          <p:cNvSpPr>
            <a:spLocks noGrp="1"/>
          </p:cNvSpPr>
          <p:nvPr>
            <p:ph type="body" sz="quarter" idx="13"/>
          </p:nvPr>
        </p:nvSpPr>
        <p:spPr/>
        <p:txBody>
          <a:bodyPr>
            <a:normAutofit fontScale="92500" lnSpcReduction="20000"/>
          </a:bodyPr>
          <a:lstStyle/>
          <a:p>
            <a:r>
              <a:rPr lang="en-US" b="1" u="sng" dirty="0">
                <a:latin typeface="Segoe UI" panose="020B0502040204020203" pitchFamily="34" charset="0"/>
                <a:cs typeface="Segoe UI" panose="020B0502040204020203" pitchFamily="34" charset="0"/>
              </a:rPr>
              <a:t>Impairment Related Work Expenses</a:t>
            </a:r>
          </a:p>
          <a:p>
            <a:r>
              <a:rPr lang="en-US" dirty="0">
                <a:latin typeface="Segoe UI" panose="020B0502040204020203" pitchFamily="34" charset="0"/>
                <a:cs typeface="Segoe UI" panose="020B0502040204020203" pitchFamily="34" charset="0"/>
              </a:rPr>
              <a:t>SSA deducts the cost of certain impairment-related items and services that you need to work from your gross earnings when deciding if  work is SGA.</a:t>
            </a:r>
          </a:p>
          <a:p>
            <a:pPr lvl="1"/>
            <a:r>
              <a:rPr lang="en-US" dirty="0">
                <a:latin typeface="Segoe UI" panose="020B0502040204020203" pitchFamily="34" charset="0"/>
                <a:cs typeface="Segoe UI" panose="020B0502040204020203" pitchFamily="34" charset="0"/>
              </a:rPr>
              <a:t>The item(s) or service(s) enables you to work.</a:t>
            </a:r>
          </a:p>
          <a:p>
            <a:pPr lvl="1"/>
            <a:r>
              <a:rPr lang="en-US" dirty="0">
                <a:latin typeface="Segoe UI" panose="020B0502040204020203" pitchFamily="34" charset="0"/>
                <a:cs typeface="Segoe UI" panose="020B0502040204020203" pitchFamily="34" charset="0"/>
              </a:rPr>
              <a:t>You need the item(s) or service(s) because of a physical or mental impairment.</a:t>
            </a:r>
          </a:p>
          <a:p>
            <a:pPr lvl="1"/>
            <a:r>
              <a:rPr lang="en-US" dirty="0">
                <a:latin typeface="Segoe UI" panose="020B0502040204020203" pitchFamily="34" charset="0"/>
                <a:cs typeface="Segoe UI" panose="020B0502040204020203" pitchFamily="34" charset="0"/>
              </a:rPr>
              <a:t>You pay for the item(s) or service(s) and are not reimbursed by another source such as Medicare, Medicaid, a private insurance carrier, or Employment Network (EN).</a:t>
            </a:r>
          </a:p>
          <a:p>
            <a:pPr lvl="1"/>
            <a:r>
              <a:rPr lang="en-US" dirty="0">
                <a:latin typeface="Segoe UI" panose="020B0502040204020203" pitchFamily="34" charset="0"/>
                <a:cs typeface="Segoe UI" panose="020B0502040204020203" pitchFamily="34" charset="0"/>
              </a:rPr>
              <a:t>The cost is “reasonable,” that is, it represents the standard charge for the item or service in your community.</a:t>
            </a:r>
          </a:p>
          <a:p>
            <a:endParaRPr lang="en-US" dirty="0"/>
          </a:p>
        </p:txBody>
      </p:sp>
    </p:spTree>
    <p:extLst>
      <p:ext uri="{BB962C8B-B14F-4D97-AF65-F5344CB8AC3E}">
        <p14:creationId xmlns:p14="http://schemas.microsoft.com/office/powerpoint/2010/main" val="103832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3821-5116-0A36-95B6-9B229200F5E2}"/>
              </a:ext>
            </a:extLst>
          </p:cNvPr>
          <p:cNvSpPr>
            <a:spLocks noGrp="1"/>
          </p:cNvSpPr>
          <p:nvPr>
            <p:ph type="title"/>
          </p:nvPr>
        </p:nvSpPr>
        <p:spPr/>
        <p:txBody>
          <a:bodyPr/>
          <a:lstStyle/>
          <a:p>
            <a:r>
              <a:rPr lang="en-US" dirty="0"/>
              <a:t>Social security disability(SSDI)</a:t>
            </a:r>
          </a:p>
        </p:txBody>
      </p:sp>
      <p:sp>
        <p:nvSpPr>
          <p:cNvPr id="3" name="Text Placeholder 2">
            <a:extLst>
              <a:ext uri="{FF2B5EF4-FFF2-40B4-BE49-F238E27FC236}">
                <a16:creationId xmlns:a16="http://schemas.microsoft.com/office/drawing/2014/main" id="{AD8A4187-0636-0271-C1C2-C4DFD0852B6C}"/>
              </a:ext>
            </a:extLst>
          </p:cNvPr>
          <p:cNvSpPr>
            <a:spLocks noGrp="1"/>
          </p:cNvSpPr>
          <p:nvPr>
            <p:ph type="body" sz="quarter" idx="13"/>
          </p:nvPr>
        </p:nvSpPr>
        <p:spPr/>
        <p:txBody>
          <a:bodyPr>
            <a:noAutofit/>
          </a:bodyPr>
          <a:lstStyle/>
          <a:p>
            <a:r>
              <a:rPr lang="en-US" sz="2000" dirty="0">
                <a:latin typeface="Segoe UI" panose="020B0502040204020203" pitchFamily="34" charset="0"/>
                <a:cs typeface="Segoe UI" panose="020B0502040204020203" pitchFamily="34" charset="0"/>
              </a:rPr>
              <a:t>Examples of IRWEs</a:t>
            </a:r>
          </a:p>
          <a:p>
            <a:pPr lvl="1"/>
            <a:r>
              <a:rPr lang="en-US" sz="2000" dirty="0">
                <a:latin typeface="Segoe UI" panose="020B0502040204020203" pitchFamily="34" charset="0"/>
                <a:cs typeface="Segoe UI" panose="020B0502040204020203" pitchFamily="34" charset="0"/>
              </a:rPr>
              <a:t>Prescription Drugs, Over-the-counter drugs &amp; Medical Services: </a:t>
            </a:r>
          </a:p>
          <a:p>
            <a:pPr lvl="1"/>
            <a:r>
              <a:rPr lang="en-US" sz="2000" dirty="0">
                <a:latin typeface="Segoe UI" panose="020B0502040204020203" pitchFamily="34" charset="0"/>
                <a:cs typeface="Segoe UI" panose="020B0502040204020203" pitchFamily="34" charset="0"/>
              </a:rPr>
              <a:t>Diagnostic Procedures:</a:t>
            </a:r>
          </a:p>
          <a:p>
            <a:pPr lvl="1"/>
            <a:r>
              <a:rPr lang="en-US" sz="2000" dirty="0">
                <a:latin typeface="Segoe UI" panose="020B0502040204020203" pitchFamily="34" charset="0"/>
                <a:cs typeface="Segoe UI" panose="020B0502040204020203" pitchFamily="34" charset="0"/>
              </a:rPr>
              <a:t>Medical Devices: </a:t>
            </a:r>
          </a:p>
          <a:p>
            <a:pPr lvl="1"/>
            <a:r>
              <a:rPr lang="en-US" sz="2000" dirty="0">
                <a:latin typeface="Segoe UI" panose="020B0502040204020203" pitchFamily="34" charset="0"/>
                <a:cs typeface="Segoe UI" panose="020B0502040204020203" pitchFamily="34" charset="0"/>
              </a:rPr>
              <a:t>Prosthesis:.</a:t>
            </a:r>
          </a:p>
          <a:p>
            <a:pPr lvl="1"/>
            <a:r>
              <a:rPr lang="en-US" sz="2000" dirty="0">
                <a:latin typeface="Segoe UI" panose="020B0502040204020203" pitchFamily="34" charset="0"/>
                <a:cs typeface="Segoe UI" panose="020B0502040204020203" pitchFamily="34" charset="0"/>
              </a:rPr>
              <a:t>Attendant Care Services: </a:t>
            </a:r>
          </a:p>
          <a:p>
            <a:pPr lvl="1"/>
            <a:r>
              <a:rPr lang="en-US" sz="2000" dirty="0">
                <a:latin typeface="Segoe UI" panose="020B0502040204020203" pitchFamily="34" charset="0"/>
                <a:cs typeface="Segoe UI" panose="020B0502040204020203" pitchFamily="34" charset="0"/>
              </a:rPr>
              <a:t>Service Animals</a:t>
            </a:r>
          </a:p>
          <a:p>
            <a:pPr lvl="1"/>
            <a:r>
              <a:rPr lang="en-US" sz="2000" dirty="0">
                <a:latin typeface="Segoe UI" panose="020B0502040204020203" pitchFamily="34" charset="0"/>
                <a:cs typeface="Segoe UI" panose="020B0502040204020203" pitchFamily="34" charset="0"/>
              </a:rPr>
              <a:t>Transportation Costs: </a:t>
            </a:r>
          </a:p>
          <a:p>
            <a:pPr lvl="1"/>
            <a:r>
              <a:rPr lang="en-US" sz="2000" dirty="0">
                <a:latin typeface="Segoe UI" panose="020B0502040204020203" pitchFamily="34" charset="0"/>
                <a:cs typeface="Segoe UI" panose="020B0502040204020203" pitchFamily="34" charset="0"/>
              </a:rPr>
              <a:t>Residential Modifications</a:t>
            </a:r>
          </a:p>
          <a:p>
            <a:pPr lvl="1"/>
            <a:r>
              <a:rPr lang="en-US" sz="2000" dirty="0">
                <a:latin typeface="Segoe UI" panose="020B0502040204020203" pitchFamily="34" charset="0"/>
                <a:cs typeface="Segoe UI" panose="020B0502040204020203" pitchFamily="34" charset="0"/>
              </a:rPr>
              <a:t>Non-Medical Appliances &amp; Devices</a:t>
            </a:r>
          </a:p>
          <a:p>
            <a:pPr lvl="1"/>
            <a:r>
              <a:rPr lang="en-US" sz="2000" dirty="0">
                <a:latin typeface="Segoe UI" panose="020B0502040204020203" pitchFamily="34" charset="0"/>
                <a:cs typeface="Segoe UI" panose="020B0502040204020203" pitchFamily="34" charset="0"/>
              </a:rPr>
              <a:t>Other Items &amp; Services:</a:t>
            </a:r>
          </a:p>
        </p:txBody>
      </p:sp>
    </p:spTree>
    <p:extLst>
      <p:ext uri="{BB962C8B-B14F-4D97-AF65-F5344CB8AC3E}">
        <p14:creationId xmlns:p14="http://schemas.microsoft.com/office/powerpoint/2010/main" val="161558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C2FD-AB30-AB62-6AFC-6784CBB9E788}"/>
              </a:ext>
            </a:extLst>
          </p:cNvPr>
          <p:cNvSpPr>
            <a:spLocks noGrp="1"/>
          </p:cNvSpPr>
          <p:nvPr>
            <p:ph type="title"/>
          </p:nvPr>
        </p:nvSpPr>
        <p:spPr/>
        <p:txBody>
          <a:bodyPr/>
          <a:lstStyle/>
          <a:p>
            <a:r>
              <a:rPr lang="en-US" dirty="0"/>
              <a:t>Social security disability(SSDI)</a:t>
            </a:r>
          </a:p>
        </p:txBody>
      </p:sp>
      <p:sp>
        <p:nvSpPr>
          <p:cNvPr id="3" name="Text Placeholder 2">
            <a:extLst>
              <a:ext uri="{FF2B5EF4-FFF2-40B4-BE49-F238E27FC236}">
                <a16:creationId xmlns:a16="http://schemas.microsoft.com/office/drawing/2014/main" id="{2DDA9C0D-B0C6-15A9-3047-9C2027E6D6A0}"/>
              </a:ext>
            </a:extLst>
          </p:cNvPr>
          <p:cNvSpPr>
            <a:spLocks noGrp="1"/>
          </p:cNvSpPr>
          <p:nvPr>
            <p:ph type="body" sz="quarter" idx="13"/>
          </p:nvPr>
        </p:nvSpPr>
        <p:spPr/>
        <p:txBody>
          <a:bodyPr>
            <a:normAutofit fontScale="62500" lnSpcReduction="20000"/>
          </a:bodyPr>
          <a:lstStyle/>
          <a:p>
            <a:r>
              <a:rPr lang="en-US" b="1" u="sng" dirty="0">
                <a:latin typeface="Segoe UI" panose="020B0502040204020203" pitchFamily="34" charset="0"/>
                <a:cs typeface="Segoe UI" panose="020B0502040204020203" pitchFamily="34" charset="0"/>
              </a:rPr>
              <a:t>Plan for Achieving Self Support</a:t>
            </a:r>
          </a:p>
          <a:p>
            <a:r>
              <a:rPr lang="en-US" dirty="0">
                <a:latin typeface="Segoe UI" panose="020B0502040204020203" pitchFamily="34" charset="0"/>
                <a:cs typeface="Segoe UI" panose="020B0502040204020203" pitchFamily="34" charset="0"/>
              </a:rPr>
              <a:t>A PASS allows setting aside income besides SSI and resources for a specified period to pursue a work goal that will reduce or eliminate the SSI or Social Security Disability Insurance (SSDI) benefits.</a:t>
            </a:r>
          </a:p>
          <a:p>
            <a:r>
              <a:rPr lang="en-US" dirty="0">
                <a:latin typeface="Segoe UI" panose="020B0502040204020203" pitchFamily="34" charset="0"/>
                <a:cs typeface="Segoe UI" panose="020B0502040204020203" pitchFamily="34" charset="0"/>
              </a:rPr>
              <a:t>For example, if you receive SSDI, wages, or other income, you could set aside some of that money to pay expenses for education, vocational training, assistive technology used for employment–related purposes, or starting a business. Expenses must be related to achieving your work goal.</a:t>
            </a:r>
          </a:p>
          <a:p>
            <a:r>
              <a:rPr lang="en-US" dirty="0">
                <a:latin typeface="Segoe UI" panose="020B0502040204020203" pitchFamily="34" charset="0"/>
                <a:cs typeface="Segoe UI" panose="020B0502040204020203" pitchFamily="34" charset="0"/>
              </a:rPr>
              <a:t>Example: 22 year old receives Children’s Disability Benefits (aka Disabled Adult Child Benefits) after diving accident rendered paraplegic. Receives $1100 in monthly SSDI. Enters PASS plan to go to school to get a social work degree to become a vocational counselor.  Gets scholarship to cover educational costs but needs modified van that he can drive with hand controls. He is able to finance the purchase of the </a:t>
            </a:r>
            <a:r>
              <a:rPr lang="en-US" dirty="0" err="1">
                <a:latin typeface="Segoe UI" panose="020B0502040204020203" pitchFamily="34" charset="0"/>
                <a:cs typeface="Segoe UI" panose="020B0502040204020203" pitchFamily="34" charset="0"/>
              </a:rPr>
              <a:t>modifed</a:t>
            </a:r>
            <a:r>
              <a:rPr lang="en-US" dirty="0">
                <a:latin typeface="Segoe UI" panose="020B0502040204020203" pitchFamily="34" charset="0"/>
                <a:cs typeface="Segoe UI" panose="020B0502040204020203" pitchFamily="34" charset="0"/>
              </a:rPr>
              <a:t> van with a 72 month loan with a $1080 monthly payment.  While he is in school, he will apply $980 of his SSDI toward the van payment. That $1080 in SSDI will no longer count for SSI. He becomes eligible for $994 in SSI, covering the entire cost of the car payment. When he graduates and gets a job, he will add his wages to the car payment to accelerate the loan payment, and while doing so, the SSDI and the wages will not count for SSI and the wages will not count as SGA for SSDI.</a:t>
            </a:r>
          </a:p>
          <a:p>
            <a:endParaRPr lang="en-US" dirty="0"/>
          </a:p>
        </p:txBody>
      </p:sp>
    </p:spTree>
    <p:extLst>
      <p:ext uri="{BB962C8B-B14F-4D97-AF65-F5344CB8AC3E}">
        <p14:creationId xmlns:p14="http://schemas.microsoft.com/office/powerpoint/2010/main" val="314991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1E6A-1E17-A463-C3A3-10DE5ABD6949}"/>
              </a:ext>
            </a:extLst>
          </p:cNvPr>
          <p:cNvSpPr>
            <a:spLocks noGrp="1"/>
          </p:cNvSpPr>
          <p:nvPr>
            <p:ph type="title"/>
          </p:nvPr>
        </p:nvSpPr>
        <p:spPr/>
        <p:txBody>
          <a:bodyPr/>
          <a:lstStyle/>
          <a:p>
            <a:r>
              <a:rPr lang="en-US" dirty="0"/>
              <a:t>Social security disability (SSDI)</a:t>
            </a:r>
          </a:p>
        </p:txBody>
      </p:sp>
      <p:sp>
        <p:nvSpPr>
          <p:cNvPr id="3" name="Text Placeholder 2">
            <a:extLst>
              <a:ext uri="{FF2B5EF4-FFF2-40B4-BE49-F238E27FC236}">
                <a16:creationId xmlns:a16="http://schemas.microsoft.com/office/drawing/2014/main" id="{FB8F003D-F128-BA7D-78D7-B4F8ACEAF9B5}"/>
              </a:ext>
            </a:extLst>
          </p:cNvPr>
          <p:cNvSpPr>
            <a:spLocks noGrp="1"/>
          </p:cNvSpPr>
          <p:nvPr>
            <p:ph type="body" sz="quarter" idx="13"/>
          </p:nvPr>
        </p:nvSpPr>
        <p:spPr/>
        <p:txBody>
          <a:bodyPr>
            <a:normAutofit fontScale="77500" lnSpcReduction="20000"/>
          </a:bodyPr>
          <a:lstStyle/>
          <a:p>
            <a:r>
              <a:rPr lang="en-US" b="1" u="sng" dirty="0">
                <a:latin typeface="Segoe UI" panose="020B0502040204020203" pitchFamily="34" charset="0"/>
                <a:cs typeface="Segoe UI" panose="020B0502040204020203" pitchFamily="34" charset="0"/>
              </a:rPr>
              <a:t>Continued payment under Section 301(Vocational Rehabilitation.</a:t>
            </a:r>
          </a:p>
          <a:p>
            <a:r>
              <a:rPr lang="en-US" dirty="0">
                <a:latin typeface="Segoe UI" panose="020B0502040204020203" pitchFamily="34" charset="0"/>
                <a:cs typeface="Segoe UI" panose="020B0502040204020203" pitchFamily="34" charset="0"/>
              </a:rPr>
              <a:t>If SSA claims disability stops due to medical improvement, or if SSA finds 18  year old beneficiary does not meet adult disability requirements, benefit payments usually stop. However, if participating in an appropriate program of vocational rehabilitation (VR) or similar services, benefits may continue until your participation in the program ends. Examples of appropriate programs:</a:t>
            </a:r>
          </a:p>
          <a:p>
            <a:pPr lvl="0"/>
            <a:r>
              <a:rPr lang="en-US" dirty="0">
                <a:latin typeface="Segoe UI" panose="020B0502040204020203" pitchFamily="34" charset="0"/>
                <a:cs typeface="Segoe UI" panose="020B0502040204020203" pitchFamily="34" charset="0"/>
              </a:rPr>
              <a:t>An individualized education program (IEP) for an individual age 18 through 21.</a:t>
            </a:r>
          </a:p>
          <a:p>
            <a:pPr lvl="0"/>
            <a:r>
              <a:rPr lang="en-US" dirty="0">
                <a:latin typeface="Segoe UI" panose="020B0502040204020203" pitchFamily="34" charset="0"/>
                <a:cs typeface="Segoe UI" panose="020B0502040204020203" pitchFamily="34" charset="0"/>
              </a:rPr>
              <a:t>The Ticket to Work.</a:t>
            </a:r>
          </a:p>
          <a:p>
            <a:pPr lvl="0"/>
            <a:r>
              <a:rPr lang="en-US" dirty="0">
                <a:latin typeface="Segoe UI" panose="020B0502040204020203" pitchFamily="34" charset="0"/>
                <a:cs typeface="Segoe UI" panose="020B0502040204020203" pitchFamily="34" charset="0"/>
              </a:rPr>
              <a:t>A Vocational Rehabilitation Agency using an individualized plan for employment (IPE).</a:t>
            </a:r>
          </a:p>
          <a:p>
            <a:pPr lvl="0"/>
            <a:r>
              <a:rPr lang="en-US" dirty="0">
                <a:latin typeface="Segoe UI" panose="020B0502040204020203" pitchFamily="34" charset="0"/>
                <a:cs typeface="Segoe UI" panose="020B0502040204020203" pitchFamily="34" charset="0"/>
              </a:rPr>
              <a:t>Support services using an individualized written employment plan.</a:t>
            </a:r>
          </a:p>
          <a:p>
            <a:pPr lvl="0"/>
            <a:r>
              <a:rPr lang="en-US" dirty="0">
                <a:latin typeface="Segoe UI" panose="020B0502040204020203" pitchFamily="34" charset="0"/>
                <a:cs typeface="Segoe UI" panose="020B0502040204020203" pitchFamily="34" charset="0"/>
              </a:rPr>
              <a:t>A Plan to Achieve Self-Support (PASS).</a:t>
            </a:r>
          </a:p>
          <a:p>
            <a:endParaRPr lang="en-US" dirty="0"/>
          </a:p>
        </p:txBody>
      </p:sp>
    </p:spTree>
    <p:extLst>
      <p:ext uri="{BB962C8B-B14F-4D97-AF65-F5344CB8AC3E}">
        <p14:creationId xmlns:p14="http://schemas.microsoft.com/office/powerpoint/2010/main" val="6729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E349-8B22-7989-308A-13271B32CE17}"/>
              </a:ext>
            </a:extLst>
          </p:cNvPr>
          <p:cNvSpPr>
            <a:spLocks noGrp="1"/>
          </p:cNvSpPr>
          <p:nvPr>
            <p:ph type="title"/>
          </p:nvPr>
        </p:nvSpPr>
        <p:spPr/>
        <p:txBody>
          <a:bodyPr/>
          <a:lstStyle/>
          <a:p>
            <a:r>
              <a:rPr lang="en-US" dirty="0"/>
              <a:t>Social security disability (SSDI)</a:t>
            </a:r>
          </a:p>
        </p:txBody>
      </p:sp>
      <p:sp>
        <p:nvSpPr>
          <p:cNvPr id="3" name="Text Placeholder 2">
            <a:extLst>
              <a:ext uri="{FF2B5EF4-FFF2-40B4-BE49-F238E27FC236}">
                <a16:creationId xmlns:a16="http://schemas.microsoft.com/office/drawing/2014/main" id="{D890DE5C-4894-D74F-0FC4-4E7708A2B762}"/>
              </a:ext>
            </a:extLst>
          </p:cNvPr>
          <p:cNvSpPr>
            <a:spLocks noGrp="1"/>
          </p:cNvSpPr>
          <p:nvPr>
            <p:ph type="body" sz="quarter" idx="13"/>
          </p:nvPr>
        </p:nvSpPr>
        <p:spPr/>
        <p:txBody>
          <a:bodyPr/>
          <a:lstStyle/>
          <a:p>
            <a:r>
              <a:rPr lang="en-US" b="1" u="sng" dirty="0">
                <a:latin typeface="Segoe UI" panose="020B0502040204020203" pitchFamily="34" charset="0"/>
                <a:cs typeface="Segoe UI" panose="020B0502040204020203" pitchFamily="34" charset="0"/>
              </a:rPr>
              <a:t>Expedited Reinstatement</a:t>
            </a:r>
          </a:p>
          <a:p>
            <a:pPr lvl="1"/>
            <a:r>
              <a:rPr lang="en-US" dirty="0">
                <a:latin typeface="Segoe UI" panose="020B0502040204020203" pitchFamily="34" charset="0"/>
                <a:cs typeface="Segoe UI" panose="020B0502040204020203" pitchFamily="34" charset="0"/>
              </a:rPr>
              <a:t>If SSDI stops because of SGA, and then work stops or earned income falls below SGA within 5 years</a:t>
            </a:r>
          </a:p>
          <a:p>
            <a:pPr lvl="1"/>
            <a:r>
              <a:rPr lang="en-US" dirty="0">
                <a:latin typeface="Segoe UI" panose="020B0502040204020203" pitchFamily="34" charset="0"/>
                <a:cs typeface="Segoe UI" panose="020B0502040204020203" pitchFamily="34" charset="0"/>
              </a:rPr>
              <a:t>Can request Expedited Reinstatement</a:t>
            </a:r>
          </a:p>
          <a:p>
            <a:pPr lvl="2"/>
            <a:r>
              <a:rPr lang="en-US" dirty="0">
                <a:latin typeface="Segoe UI" panose="020B0502040204020203" pitchFamily="34" charset="0"/>
                <a:cs typeface="Segoe UI" panose="020B0502040204020203" pitchFamily="34" charset="0"/>
              </a:rPr>
              <a:t>Provisional Benefits start “immediately” for up to  months</a:t>
            </a:r>
          </a:p>
          <a:p>
            <a:pPr lvl="2"/>
            <a:r>
              <a:rPr lang="en-US" dirty="0">
                <a:latin typeface="Segoe UI" panose="020B0502040204020203" pitchFamily="34" charset="0"/>
                <a:cs typeface="Segoe UI" panose="020B0502040204020203" pitchFamily="34" charset="0"/>
              </a:rPr>
              <a:t>SSA determines current medical disability during 6 </a:t>
            </a:r>
            <a:r>
              <a:rPr lang="en-US" dirty="0" err="1">
                <a:latin typeface="Segoe UI" panose="020B0502040204020203" pitchFamily="34" charset="0"/>
                <a:cs typeface="Segoe UI" panose="020B0502040204020203" pitchFamily="34" charset="0"/>
              </a:rPr>
              <a:t>monthd</a:t>
            </a:r>
            <a:endParaRPr lang="en-US" dirty="0">
              <a:latin typeface="Segoe UI" panose="020B0502040204020203" pitchFamily="34" charset="0"/>
              <a:cs typeface="Segoe UI" panose="020B0502040204020203" pitchFamily="34" charset="0"/>
            </a:endParaRPr>
          </a:p>
          <a:p>
            <a:pPr lvl="2"/>
            <a:r>
              <a:rPr lang="en-US" dirty="0">
                <a:latin typeface="Segoe UI" panose="020B0502040204020203" pitchFamily="34" charset="0"/>
                <a:cs typeface="Segoe UI" panose="020B0502040204020203" pitchFamily="34" charset="0"/>
              </a:rPr>
              <a:t>Not always expeditious</a:t>
            </a:r>
          </a:p>
        </p:txBody>
      </p:sp>
    </p:spTree>
    <p:extLst>
      <p:ext uri="{BB962C8B-B14F-4D97-AF65-F5344CB8AC3E}">
        <p14:creationId xmlns:p14="http://schemas.microsoft.com/office/powerpoint/2010/main" val="196385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6B97-3F23-4416-A031-9B01D6F39459}"/>
              </a:ext>
            </a:extLst>
          </p:cNvPr>
          <p:cNvSpPr>
            <a:spLocks noGrp="1"/>
          </p:cNvSpPr>
          <p:nvPr>
            <p:ph type="title"/>
          </p:nvPr>
        </p:nvSpPr>
        <p:spPr/>
        <p:txBody>
          <a:bodyPr/>
          <a:lstStyle/>
          <a:p>
            <a:r>
              <a:rPr lang="en-US" dirty="0"/>
              <a:t>Social security blind</a:t>
            </a:r>
          </a:p>
        </p:txBody>
      </p:sp>
      <p:sp>
        <p:nvSpPr>
          <p:cNvPr id="3" name="Text Placeholder 2">
            <a:extLst>
              <a:ext uri="{FF2B5EF4-FFF2-40B4-BE49-F238E27FC236}">
                <a16:creationId xmlns:a16="http://schemas.microsoft.com/office/drawing/2014/main" id="{C1CE2D0C-3223-E84E-898E-06BD5867A170}"/>
              </a:ext>
            </a:extLst>
          </p:cNvPr>
          <p:cNvSpPr>
            <a:spLocks noGrp="1"/>
          </p:cNvSpPr>
          <p:nvPr>
            <p:ph type="body" sz="quarter" idx="13"/>
          </p:nvPr>
        </p:nvSpPr>
        <p:spPr/>
        <p:txBody>
          <a:bodyPr>
            <a:normAutofit fontScale="92500" lnSpcReduction="10000"/>
          </a:bodyPr>
          <a:lstStyle/>
          <a:p>
            <a:r>
              <a:rPr lang="en-US" dirty="0">
                <a:latin typeface="Segoe UI" panose="020B0502040204020203" pitchFamily="34" charset="0"/>
                <a:cs typeface="Segoe UI" panose="020B0502040204020203" pitchFamily="34" charset="0"/>
              </a:rPr>
              <a:t>SGA for Blind  = $2830 v. $1690.</a:t>
            </a:r>
          </a:p>
          <a:p>
            <a:r>
              <a:rPr lang="en-US" dirty="0">
                <a:latin typeface="Segoe UI" panose="020B0502040204020203" pitchFamily="34" charset="0"/>
                <a:cs typeface="Segoe UI" panose="020B0502040204020203" pitchFamily="34" charset="0"/>
              </a:rPr>
              <a:t>Blind Work Expenses</a:t>
            </a:r>
          </a:p>
          <a:p>
            <a:pPr lvl="1"/>
            <a:r>
              <a:rPr lang="en-US" dirty="0">
                <a:latin typeface="Segoe UI" panose="020B0502040204020203" pitchFamily="34" charset="0"/>
                <a:cs typeface="Segoe UI" panose="020B0502040204020203" pitchFamily="34" charset="0"/>
              </a:rPr>
              <a:t>Service animal expenses.</a:t>
            </a:r>
          </a:p>
          <a:p>
            <a:pPr lvl="1"/>
            <a:r>
              <a:rPr lang="en-US" dirty="0">
                <a:latin typeface="Segoe UI" panose="020B0502040204020203" pitchFamily="34" charset="0"/>
                <a:cs typeface="Segoe UI" panose="020B0502040204020203" pitchFamily="34" charset="0"/>
              </a:rPr>
              <a:t>Transportation to and from work.</a:t>
            </a:r>
          </a:p>
          <a:p>
            <a:pPr lvl="1"/>
            <a:r>
              <a:rPr lang="en-US" dirty="0">
                <a:latin typeface="Segoe UI" panose="020B0502040204020203" pitchFamily="34" charset="0"/>
                <a:cs typeface="Segoe UI" panose="020B0502040204020203" pitchFamily="34" charset="0"/>
              </a:rPr>
              <a:t>Federal, state, and local income taxes.</a:t>
            </a:r>
          </a:p>
          <a:p>
            <a:pPr lvl="1"/>
            <a:r>
              <a:rPr lang="en-US" dirty="0">
                <a:latin typeface="Segoe UI" panose="020B0502040204020203" pitchFamily="34" charset="0"/>
                <a:cs typeface="Segoe UI" panose="020B0502040204020203" pitchFamily="34" charset="0"/>
              </a:rPr>
              <a:t>Social Security taxes.</a:t>
            </a:r>
          </a:p>
          <a:p>
            <a:pPr lvl="1"/>
            <a:r>
              <a:rPr lang="en-US" dirty="0">
                <a:latin typeface="Segoe UI" panose="020B0502040204020203" pitchFamily="34" charset="0"/>
                <a:cs typeface="Segoe UI" panose="020B0502040204020203" pitchFamily="34" charset="0"/>
              </a:rPr>
              <a:t>Attendant care services.</a:t>
            </a:r>
          </a:p>
          <a:p>
            <a:pPr lvl="1"/>
            <a:r>
              <a:rPr lang="en-US" dirty="0">
                <a:latin typeface="Segoe UI" panose="020B0502040204020203" pitchFamily="34" charset="0"/>
                <a:cs typeface="Segoe UI" panose="020B0502040204020203" pitchFamily="34" charset="0"/>
              </a:rPr>
              <a:t>Visual and sensory aids.</a:t>
            </a:r>
          </a:p>
          <a:p>
            <a:pPr lvl="1"/>
            <a:r>
              <a:rPr lang="en-US" dirty="0">
                <a:latin typeface="Segoe UI" panose="020B0502040204020203" pitchFamily="34" charset="0"/>
                <a:cs typeface="Segoe UI" panose="020B0502040204020203" pitchFamily="34" charset="0"/>
              </a:rPr>
              <a:t>Translation of materials into Braille.</a:t>
            </a:r>
          </a:p>
          <a:p>
            <a:pPr lvl="1"/>
            <a:r>
              <a:rPr lang="en-US" dirty="0">
                <a:latin typeface="Segoe UI" panose="020B0502040204020203" pitchFamily="34" charset="0"/>
                <a:cs typeface="Segoe UI" panose="020B0502040204020203" pitchFamily="34" charset="0"/>
              </a:rPr>
              <a:t>Professional association fees.</a:t>
            </a:r>
          </a:p>
          <a:p>
            <a:pPr lvl="1"/>
            <a:r>
              <a:rPr lang="en-US" dirty="0">
                <a:latin typeface="Segoe UI" panose="020B0502040204020203" pitchFamily="34" charset="0"/>
                <a:cs typeface="Segoe UI" panose="020B0502040204020203" pitchFamily="34" charset="0"/>
              </a:rPr>
              <a:t>Union dues.</a:t>
            </a:r>
          </a:p>
        </p:txBody>
      </p:sp>
    </p:spTree>
    <p:extLst>
      <p:ext uri="{BB962C8B-B14F-4D97-AF65-F5344CB8AC3E}">
        <p14:creationId xmlns:p14="http://schemas.microsoft.com/office/powerpoint/2010/main" val="82183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67F0-77C2-FEE6-C637-98C3155DC21D}"/>
              </a:ext>
            </a:extLst>
          </p:cNvPr>
          <p:cNvSpPr>
            <a:spLocks noGrp="1"/>
          </p:cNvSpPr>
          <p:nvPr>
            <p:ph type="title"/>
          </p:nvPr>
        </p:nvSpPr>
        <p:spPr/>
        <p:txBody>
          <a:bodyPr/>
          <a:lstStyle/>
          <a:p>
            <a:r>
              <a:rPr lang="en-US" dirty="0"/>
              <a:t>Supplemental Security Income (SSI)</a:t>
            </a:r>
          </a:p>
        </p:txBody>
      </p:sp>
      <p:sp>
        <p:nvSpPr>
          <p:cNvPr id="3" name="Text Placeholder 2">
            <a:extLst>
              <a:ext uri="{FF2B5EF4-FFF2-40B4-BE49-F238E27FC236}">
                <a16:creationId xmlns:a16="http://schemas.microsoft.com/office/drawing/2014/main" id="{E57130BA-702F-D37A-CAED-9CC9AD4805DC}"/>
              </a:ext>
            </a:extLst>
          </p:cNvPr>
          <p:cNvSpPr>
            <a:spLocks noGrp="1"/>
          </p:cNvSpPr>
          <p:nvPr>
            <p:ph type="body" sz="quarter" idx="13"/>
          </p:nvPr>
        </p:nvSpPr>
        <p:spPr/>
        <p:txBody>
          <a:bodyPr>
            <a:normAutofit fontScale="92500" lnSpcReduction="20000"/>
          </a:bodyPr>
          <a:lstStyle/>
          <a:p>
            <a:r>
              <a:rPr lang="en-US" dirty="0">
                <a:latin typeface="Segoe UI" panose="020B0502040204020203" pitchFamily="34" charset="0"/>
                <a:cs typeface="Segoe UI" panose="020B0502040204020203" pitchFamily="34" charset="0"/>
              </a:rPr>
              <a:t>Income Disregards</a:t>
            </a:r>
          </a:p>
          <a:p>
            <a:pPr lvl="1"/>
            <a:r>
              <a:rPr lang="en-US" dirty="0">
                <a:latin typeface="Segoe UI" panose="020B0502040204020203" pitchFamily="34" charset="0"/>
                <a:cs typeface="Segoe UI" panose="020B0502040204020203" pitchFamily="34" charset="0"/>
              </a:rPr>
              <a:t>$20 General Disregard</a:t>
            </a:r>
          </a:p>
          <a:p>
            <a:pPr lvl="1"/>
            <a:r>
              <a:rPr lang="en-US" dirty="0">
                <a:latin typeface="Segoe UI" panose="020B0502040204020203" pitchFamily="34" charset="0"/>
                <a:cs typeface="Segoe UI" panose="020B0502040204020203" pitchFamily="34" charset="0"/>
              </a:rPr>
              <a:t>$65 Earned Income Disregard</a:t>
            </a:r>
          </a:p>
          <a:p>
            <a:pPr lvl="1"/>
            <a:r>
              <a:rPr lang="en-US" dirty="0">
                <a:latin typeface="Segoe UI" panose="020B0502040204020203" pitchFamily="34" charset="0"/>
                <a:cs typeface="Segoe UI" panose="020B0502040204020203" pitchFamily="34" charset="0"/>
              </a:rPr>
              <a:t>½ Remainder Earned Income Disregard</a:t>
            </a:r>
          </a:p>
          <a:p>
            <a:pPr lvl="1"/>
            <a:endParaRPr lang="en-US" dirty="0">
              <a:latin typeface="Segoe UI" panose="020B0502040204020203" pitchFamily="34" charset="0"/>
              <a:cs typeface="Segoe UI" panose="020B0502040204020203" pitchFamily="34" charset="0"/>
            </a:endParaRPr>
          </a:p>
          <a:p>
            <a:pPr lvl="1"/>
            <a:r>
              <a:rPr lang="en-US" dirty="0">
                <a:latin typeface="Segoe UI" panose="020B0502040204020203" pitchFamily="34" charset="0"/>
                <a:cs typeface="Segoe UI" panose="020B0502040204020203" pitchFamily="34" charset="0"/>
              </a:rPr>
              <a:t>Example: SSI Recipient Earns $1085 per month</a:t>
            </a:r>
          </a:p>
          <a:p>
            <a:pPr lvl="2"/>
            <a:r>
              <a:rPr lang="en-US" dirty="0">
                <a:latin typeface="Segoe UI" panose="020B0502040204020203" pitchFamily="34" charset="0"/>
                <a:cs typeface="Segoe UI" panose="020B0502040204020203" pitchFamily="34" charset="0"/>
              </a:rPr>
              <a:t>$500 Countable Earned Income </a:t>
            </a:r>
          </a:p>
          <a:p>
            <a:pPr lvl="3"/>
            <a:r>
              <a:rPr lang="en-US" dirty="0">
                <a:latin typeface="Segoe UI" panose="020B0502040204020203" pitchFamily="34" charset="0"/>
                <a:cs typeface="Segoe UI" panose="020B0502040204020203" pitchFamily="34" charset="0"/>
              </a:rPr>
              <a:t>$1085 Gross Earnings - $20 General Disregard = $1065</a:t>
            </a:r>
          </a:p>
          <a:p>
            <a:pPr lvl="3"/>
            <a:r>
              <a:rPr lang="en-US" dirty="0">
                <a:latin typeface="Segoe UI" panose="020B0502040204020203" pitchFamily="34" charset="0"/>
                <a:cs typeface="Segoe UI" panose="020B0502040204020203" pitchFamily="34" charset="0"/>
              </a:rPr>
              <a:t>- $65 Earned Income disregard = $1000</a:t>
            </a:r>
          </a:p>
          <a:p>
            <a:pPr lvl="3"/>
            <a:r>
              <a:rPr lang="en-US" dirty="0">
                <a:latin typeface="Segoe UI" panose="020B0502040204020203" pitchFamily="34" charset="0"/>
                <a:cs typeface="Segoe UI" panose="020B0502040204020203" pitchFamily="34" charset="0"/>
              </a:rPr>
              <a:t>- ½ Remainder Earned income disregard = $500</a:t>
            </a:r>
          </a:p>
          <a:p>
            <a:pPr lvl="2"/>
            <a:r>
              <a:rPr lang="en-US" dirty="0">
                <a:latin typeface="Segoe UI" panose="020B0502040204020203" pitchFamily="34" charset="0"/>
                <a:cs typeface="Segoe UI" panose="020B0502040204020203" pitchFamily="34" charset="0"/>
              </a:rPr>
              <a:t>SSI Benefit = $494</a:t>
            </a:r>
          </a:p>
          <a:p>
            <a:pPr lvl="3"/>
            <a:r>
              <a:rPr lang="en-US" dirty="0">
                <a:latin typeface="Segoe UI" panose="020B0502040204020203" pitchFamily="34" charset="0"/>
                <a:cs typeface="Segoe UI" panose="020B0502040204020203" pitchFamily="34" charset="0"/>
              </a:rPr>
              <a:t>$994 Maximum </a:t>
            </a:r>
            <a:r>
              <a:rPr lang="en-US" dirty="0" err="1">
                <a:latin typeface="Segoe UI" panose="020B0502040204020203" pitchFamily="34" charset="0"/>
                <a:cs typeface="Segoe UI" panose="020B0502040204020203" pitchFamily="34" charset="0"/>
              </a:rPr>
              <a:t>Ssi</a:t>
            </a:r>
            <a:r>
              <a:rPr lang="en-US" dirty="0">
                <a:latin typeface="Segoe UI" panose="020B0502040204020203" pitchFamily="34" charset="0"/>
                <a:cs typeface="Segoe UI" panose="020B0502040204020203" pitchFamily="34" charset="0"/>
              </a:rPr>
              <a:t> benefit - $500 countable earned income = $494 SSI benefit</a:t>
            </a:r>
          </a:p>
          <a:p>
            <a:pPr lvl="2"/>
            <a:r>
              <a:rPr lang="en-US" dirty="0">
                <a:latin typeface="Segoe UI" panose="020B0502040204020203" pitchFamily="34" charset="0"/>
                <a:cs typeface="Segoe UI" panose="020B0502040204020203" pitchFamily="34" charset="0"/>
              </a:rPr>
              <a:t>Total Income = $1579 ($1085 Earned Income + $494 SSI)</a:t>
            </a:r>
          </a:p>
        </p:txBody>
      </p:sp>
    </p:spTree>
    <p:extLst>
      <p:ext uri="{BB962C8B-B14F-4D97-AF65-F5344CB8AC3E}">
        <p14:creationId xmlns:p14="http://schemas.microsoft.com/office/powerpoint/2010/main" val="255837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213612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631F-BB31-B05C-D13D-049A8FCA5B3B}"/>
              </a:ext>
            </a:extLst>
          </p:cNvPr>
          <p:cNvSpPr>
            <a:spLocks noGrp="1"/>
          </p:cNvSpPr>
          <p:nvPr>
            <p:ph type="title"/>
          </p:nvPr>
        </p:nvSpPr>
        <p:spPr/>
        <p:txBody>
          <a:bodyPr/>
          <a:lstStyle/>
          <a:p>
            <a:r>
              <a:rPr lang="en-US" dirty="0"/>
              <a:t>Supplemental Security Income (SSI)</a:t>
            </a:r>
          </a:p>
        </p:txBody>
      </p:sp>
      <p:sp>
        <p:nvSpPr>
          <p:cNvPr id="3" name="Text Placeholder 2">
            <a:extLst>
              <a:ext uri="{FF2B5EF4-FFF2-40B4-BE49-F238E27FC236}">
                <a16:creationId xmlns:a16="http://schemas.microsoft.com/office/drawing/2014/main" id="{B9DAA11A-268B-AA39-12D4-BECCDE6FA54C}"/>
              </a:ext>
            </a:extLst>
          </p:cNvPr>
          <p:cNvSpPr>
            <a:spLocks noGrp="1"/>
          </p:cNvSpPr>
          <p:nvPr>
            <p:ph type="body" sz="quarter" idx="13"/>
          </p:nvPr>
        </p:nvSpPr>
        <p:spPr/>
        <p:txBody>
          <a:bodyPr/>
          <a:lstStyle/>
          <a:p>
            <a:r>
              <a:rPr lang="en-US" dirty="0"/>
              <a:t>Following SGA Reductions Also Apply to SSI</a:t>
            </a:r>
          </a:p>
          <a:p>
            <a:pPr lvl="1"/>
            <a:r>
              <a:rPr lang="en-US" dirty="0"/>
              <a:t>Impairment Related Work Expenses</a:t>
            </a:r>
          </a:p>
          <a:p>
            <a:pPr lvl="1"/>
            <a:r>
              <a:rPr lang="en-US" dirty="0"/>
              <a:t>Blind Work Expenses</a:t>
            </a:r>
          </a:p>
          <a:p>
            <a:pPr lvl="1"/>
            <a:r>
              <a:rPr lang="en-US" dirty="0"/>
              <a:t>Plan to Achieve Self Support</a:t>
            </a:r>
          </a:p>
          <a:p>
            <a:pPr lvl="1"/>
            <a:endParaRPr lang="en-US" dirty="0"/>
          </a:p>
          <a:p>
            <a:pPr lvl="1"/>
            <a:endParaRPr lang="en-US" dirty="0"/>
          </a:p>
        </p:txBody>
      </p:sp>
    </p:spTree>
    <p:extLst>
      <p:ext uri="{BB962C8B-B14F-4D97-AF65-F5344CB8AC3E}">
        <p14:creationId xmlns:p14="http://schemas.microsoft.com/office/powerpoint/2010/main" val="324965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27CD-9CAA-FEB3-0AC2-7AD3F447D6D3}"/>
              </a:ext>
            </a:extLst>
          </p:cNvPr>
          <p:cNvSpPr>
            <a:spLocks noGrp="1"/>
          </p:cNvSpPr>
          <p:nvPr>
            <p:ph type="title"/>
          </p:nvPr>
        </p:nvSpPr>
        <p:spPr/>
        <p:txBody>
          <a:bodyPr/>
          <a:lstStyle/>
          <a:p>
            <a:r>
              <a:rPr lang="en-US" dirty="0"/>
              <a:t>Supplemental Security Income (SSI)</a:t>
            </a:r>
          </a:p>
        </p:txBody>
      </p:sp>
      <p:sp>
        <p:nvSpPr>
          <p:cNvPr id="3" name="Text Placeholder 2">
            <a:extLst>
              <a:ext uri="{FF2B5EF4-FFF2-40B4-BE49-F238E27FC236}">
                <a16:creationId xmlns:a16="http://schemas.microsoft.com/office/drawing/2014/main" id="{F1A313AF-5F04-3552-0228-0D52EB66EB01}"/>
              </a:ext>
            </a:extLst>
          </p:cNvPr>
          <p:cNvSpPr>
            <a:spLocks noGrp="1"/>
          </p:cNvSpPr>
          <p:nvPr>
            <p:ph type="body" sz="quarter" idx="13"/>
          </p:nvPr>
        </p:nvSpPr>
        <p:spPr/>
        <p:txBody>
          <a:bodyPr>
            <a:normAutofit fontScale="85000" lnSpcReduction="10000"/>
          </a:bodyPr>
          <a:lstStyle/>
          <a:p>
            <a:r>
              <a:rPr lang="en-US" dirty="0">
                <a:latin typeface="Segoe UI" panose="020B0502040204020203" pitchFamily="34" charset="0"/>
                <a:cs typeface="Segoe UI" panose="020B0502040204020203" pitchFamily="34" charset="0"/>
              </a:rPr>
              <a:t>Student Earned Income Exclusion (SEIE)</a:t>
            </a:r>
          </a:p>
          <a:p>
            <a:pPr lvl="1"/>
            <a:r>
              <a:rPr lang="en-US" dirty="0">
                <a:latin typeface="Segoe UI" panose="020B0502040204020203" pitchFamily="34" charset="0"/>
                <a:cs typeface="Segoe UI" panose="020B0502040204020203" pitchFamily="34" charset="0"/>
              </a:rPr>
              <a:t>Blind or disabled child, under age 22, who is a student regularly attending school, college, or university, or a course of vocational or technical training</a:t>
            </a:r>
          </a:p>
          <a:p>
            <a:pPr lvl="1"/>
            <a:r>
              <a:rPr lang="en-US" dirty="0">
                <a:latin typeface="Segoe UI" panose="020B0502040204020203" pitchFamily="34" charset="0"/>
                <a:cs typeface="Segoe UI" panose="020B0502040204020203" pitchFamily="34" charset="0"/>
              </a:rPr>
              <a:t>$2,410 per month but not more than $9,730 per year in 2026 excluded as earnings</a:t>
            </a:r>
          </a:p>
          <a:p>
            <a:pPr lvl="1"/>
            <a:r>
              <a:rPr lang="en-US" dirty="0">
                <a:latin typeface="Segoe UI" panose="020B0502040204020203" pitchFamily="34" charset="0"/>
                <a:cs typeface="Segoe UI" panose="020B0502040204020203" pitchFamily="34" charset="0"/>
              </a:rPr>
              <a:t>"Regularly attending school" means takes one or more courses of study and attends classes:</a:t>
            </a:r>
          </a:p>
          <a:p>
            <a:pPr lvl="2"/>
            <a:r>
              <a:rPr lang="en-US" dirty="0">
                <a:latin typeface="Segoe UI" panose="020B0502040204020203" pitchFamily="34" charset="0"/>
                <a:cs typeface="Segoe UI" panose="020B0502040204020203" pitchFamily="34" charset="0"/>
              </a:rPr>
              <a:t>in a college or university for at least 8 hours a week under a semester or quarter system; or</a:t>
            </a:r>
          </a:p>
          <a:p>
            <a:pPr lvl="2"/>
            <a:r>
              <a:rPr lang="en-US" dirty="0">
                <a:latin typeface="Segoe UI" panose="020B0502040204020203" pitchFamily="34" charset="0"/>
                <a:cs typeface="Segoe UI" panose="020B0502040204020203" pitchFamily="34" charset="0"/>
              </a:rPr>
              <a:t>in grades 7–12, for at least 12 hours a week; or</a:t>
            </a:r>
          </a:p>
          <a:p>
            <a:pPr lvl="2"/>
            <a:r>
              <a:rPr lang="en-US" dirty="0">
                <a:latin typeface="Segoe UI" panose="020B0502040204020203" pitchFamily="34" charset="0"/>
                <a:cs typeface="Segoe UI" panose="020B0502040204020203" pitchFamily="34" charset="0"/>
              </a:rPr>
              <a:t>in a training course to prepare for employment, for at least 12 hours a week (15 hours a week if the course involves shop practice); or</a:t>
            </a:r>
          </a:p>
          <a:p>
            <a:pPr lvl="2"/>
            <a:r>
              <a:rPr lang="en-US" dirty="0">
                <a:latin typeface="Segoe UI" panose="020B0502040204020203" pitchFamily="34" charset="0"/>
                <a:cs typeface="Segoe UI" panose="020B0502040204020203" pitchFamily="34" charset="0"/>
              </a:rPr>
              <a:t>in a home school situation (grades 7-12), for at least 12 hours per week and in accordance with the home school law of the State or jurisdiction in which the student resides; or</a:t>
            </a:r>
          </a:p>
          <a:p>
            <a:pPr lvl="2"/>
            <a:r>
              <a:rPr lang="en-US" dirty="0">
                <a:latin typeface="Segoe UI" panose="020B0502040204020203" pitchFamily="34" charset="0"/>
                <a:cs typeface="Segoe UI" panose="020B0502040204020203" pitchFamily="34" charset="0"/>
              </a:rPr>
              <a:t>for less time than indicated above for reasons beyond the student's control, such as illness</a:t>
            </a:r>
            <a:r>
              <a:rPr lang="en-US" dirty="0"/>
              <a:t>.</a:t>
            </a:r>
          </a:p>
        </p:txBody>
      </p:sp>
    </p:spTree>
    <p:extLst>
      <p:ext uri="{BB962C8B-B14F-4D97-AF65-F5344CB8AC3E}">
        <p14:creationId xmlns:p14="http://schemas.microsoft.com/office/powerpoint/2010/main" val="2246836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B8F7-8E2A-2C78-3829-06276B10AA57}"/>
              </a:ext>
            </a:extLst>
          </p:cNvPr>
          <p:cNvSpPr>
            <a:spLocks noGrp="1"/>
          </p:cNvSpPr>
          <p:nvPr>
            <p:ph type="title"/>
          </p:nvPr>
        </p:nvSpPr>
        <p:spPr/>
        <p:txBody>
          <a:bodyPr/>
          <a:lstStyle/>
          <a:p>
            <a:r>
              <a:rPr lang="en-US" dirty="0"/>
              <a:t>Supplemental Security Income (SSI)</a:t>
            </a:r>
          </a:p>
        </p:txBody>
      </p:sp>
      <p:sp>
        <p:nvSpPr>
          <p:cNvPr id="3" name="Text Placeholder 2">
            <a:extLst>
              <a:ext uri="{FF2B5EF4-FFF2-40B4-BE49-F238E27FC236}">
                <a16:creationId xmlns:a16="http://schemas.microsoft.com/office/drawing/2014/main" id="{91CB0007-C72D-0D26-5454-20089395E91C}"/>
              </a:ext>
            </a:extLst>
          </p:cNvPr>
          <p:cNvSpPr>
            <a:spLocks noGrp="1"/>
          </p:cNvSpPr>
          <p:nvPr>
            <p:ph type="body" sz="quarter" idx="13"/>
          </p:nvPr>
        </p:nvSpPr>
        <p:spPr/>
        <p:txBody>
          <a:bodyPr/>
          <a:lstStyle/>
          <a:p>
            <a:r>
              <a:rPr lang="en-US" dirty="0">
                <a:latin typeface="Segoe UI" panose="020B0502040204020203" pitchFamily="34" charset="0"/>
                <a:cs typeface="Segoe UI" panose="020B0502040204020203" pitchFamily="34" charset="0"/>
              </a:rPr>
              <a:t>Reporting Wages</a:t>
            </a:r>
          </a:p>
          <a:p>
            <a:pPr lvl="1"/>
            <a:r>
              <a:rPr lang="en-US" b="0" i="0" dirty="0">
                <a:latin typeface="Segoe UI" panose="020B0502040204020203" pitchFamily="34" charset="0"/>
                <a:cs typeface="Segoe UI" panose="020B0502040204020203" pitchFamily="34" charset="0"/>
              </a:rPr>
              <a:t>Report monthly wages by the sixth day of the month after you get paid</a:t>
            </a:r>
          </a:p>
          <a:p>
            <a:pPr lvl="1"/>
            <a:endParaRPr lang="en-US" b="0" i="0" dirty="0">
              <a:latin typeface="Segoe UI" panose="020B0502040204020203" pitchFamily="34" charset="0"/>
              <a:cs typeface="Segoe UI" panose="020B0502040204020203" pitchFamily="34" charset="0"/>
            </a:endParaRPr>
          </a:p>
          <a:p>
            <a:pPr lvl="1"/>
            <a:r>
              <a:rPr lang="en-US" b="0" i="0" dirty="0">
                <a:latin typeface="Segoe UI" panose="020B0502040204020203" pitchFamily="34" charset="0"/>
                <a:cs typeface="Segoe UI" panose="020B0502040204020203" pitchFamily="34" charset="0"/>
              </a:rPr>
              <a:t>SSA Mobile Wage Reporting App</a:t>
            </a:r>
          </a:p>
          <a:p>
            <a:pPr lvl="1"/>
            <a:endParaRPr lang="en-US" b="0" i="0" dirty="0">
              <a:latin typeface="Segoe UI" panose="020B0502040204020203" pitchFamily="34" charset="0"/>
              <a:cs typeface="Segoe UI" panose="020B0502040204020203" pitchFamily="34" charset="0"/>
            </a:endParaRPr>
          </a:p>
          <a:p>
            <a:pPr lvl="1"/>
            <a:r>
              <a:rPr lang="en-US" b="0" i="0" dirty="0">
                <a:latin typeface="Segoe UI" panose="020B0502040204020203" pitchFamily="34" charset="0"/>
                <a:cs typeface="Segoe UI" panose="020B0502040204020203" pitchFamily="34" charset="0"/>
              </a:rPr>
              <a:t>Automated telephone wage reporting: </a:t>
            </a:r>
            <a:r>
              <a:rPr lang="en-US" b="0" i="0" dirty="0">
                <a:latin typeface="Segoe UI" panose="020B0502040204020203" pitchFamily="34" charset="0"/>
                <a:cs typeface="Segoe UI" panose="020B0502040204020203" pitchFamily="34" charset="0"/>
                <a:hlinkClick r:id="rId2"/>
              </a:rPr>
              <a:t>+1 866-772-0953</a:t>
            </a:r>
            <a:r>
              <a:rPr lang="en-US" b="0" i="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921353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7EA6-5EFD-3EDF-7C73-DF6624A690D1}"/>
              </a:ext>
            </a:extLst>
          </p:cNvPr>
          <p:cNvSpPr>
            <a:spLocks noGrp="1"/>
          </p:cNvSpPr>
          <p:nvPr>
            <p:ph type="title"/>
          </p:nvPr>
        </p:nvSpPr>
        <p:spPr/>
        <p:txBody>
          <a:bodyPr/>
          <a:lstStyle/>
          <a:p>
            <a:r>
              <a:rPr lang="en-US" dirty="0"/>
              <a:t>SSDI / SSI</a:t>
            </a:r>
          </a:p>
        </p:txBody>
      </p:sp>
      <p:sp>
        <p:nvSpPr>
          <p:cNvPr id="3" name="Text Placeholder 2">
            <a:extLst>
              <a:ext uri="{FF2B5EF4-FFF2-40B4-BE49-F238E27FC236}">
                <a16:creationId xmlns:a16="http://schemas.microsoft.com/office/drawing/2014/main" id="{7A8C940F-B169-ED80-8F21-8136FA830CA7}"/>
              </a:ext>
            </a:extLst>
          </p:cNvPr>
          <p:cNvSpPr>
            <a:spLocks noGrp="1"/>
          </p:cNvSpPr>
          <p:nvPr>
            <p:ph type="body" sz="quarter" idx="13"/>
          </p:nvPr>
        </p:nvSpPr>
        <p:spPr/>
        <p:txBody>
          <a:bodyPr>
            <a:normAutofit lnSpcReduction="10000"/>
          </a:bodyPr>
          <a:lstStyle/>
          <a:p>
            <a:r>
              <a:rPr lang="en-US" dirty="0">
                <a:latin typeface="Segoe UI" panose="020B0502040204020203" pitchFamily="34" charset="0"/>
                <a:cs typeface="Segoe UI" panose="020B0502040204020203" pitchFamily="34" charset="0"/>
              </a:rPr>
              <a:t>Overpayments</a:t>
            </a:r>
          </a:p>
          <a:p>
            <a:pPr lvl="1"/>
            <a:r>
              <a:rPr lang="en-US" dirty="0">
                <a:latin typeface="Segoe UI" panose="020B0502040204020203" pitchFamily="34" charset="0"/>
                <a:cs typeface="Segoe UI" panose="020B0502040204020203" pitchFamily="34" charset="0"/>
              </a:rPr>
              <a:t>Appeal: Request for Reconsideration (65 day appeal deadline)</a:t>
            </a:r>
          </a:p>
          <a:p>
            <a:pPr lvl="1"/>
            <a:r>
              <a:rPr lang="en-US" dirty="0">
                <a:latin typeface="Segoe UI" panose="020B0502040204020203" pitchFamily="34" charset="0"/>
                <a:cs typeface="Segoe UI" panose="020B0502040204020203" pitchFamily="34" charset="0"/>
              </a:rPr>
              <a:t>Waiver (No deadline)</a:t>
            </a:r>
          </a:p>
          <a:p>
            <a:pPr lvl="2"/>
            <a:r>
              <a:rPr lang="en-US" dirty="0">
                <a:latin typeface="Segoe UI" panose="020B0502040204020203" pitchFamily="34" charset="0"/>
                <a:cs typeface="Segoe UI" panose="020B0502040204020203" pitchFamily="34" charset="0"/>
              </a:rPr>
              <a:t>Claimant Without Fault</a:t>
            </a:r>
          </a:p>
          <a:p>
            <a:pPr lvl="2"/>
            <a:r>
              <a:rPr lang="en-US" dirty="0">
                <a:latin typeface="Segoe UI" panose="020B0502040204020203" pitchFamily="34" charset="0"/>
                <a:cs typeface="Segoe UI" panose="020B0502040204020203" pitchFamily="34" charset="0"/>
              </a:rPr>
              <a:t>Recovery would “defeat the purpose of the Social Security Act” or recovery would “be against equity and good conscience”</a:t>
            </a:r>
          </a:p>
          <a:p>
            <a:pPr lvl="2"/>
            <a:r>
              <a:rPr lang="en-US" dirty="0">
                <a:latin typeface="Segoe UI" panose="020B0502040204020203" pitchFamily="34" charset="0"/>
                <a:cs typeface="Segoe UI" panose="020B0502040204020203" pitchFamily="34" charset="0"/>
              </a:rPr>
              <a:t>Administrative Tolerance Waiver: OP &lt; $2000</a:t>
            </a:r>
          </a:p>
          <a:p>
            <a:pPr lvl="3"/>
            <a:r>
              <a:rPr lang="en-US" dirty="0">
                <a:latin typeface="Segoe UI" panose="020B0502040204020203" pitchFamily="34" charset="0"/>
                <a:cs typeface="Segoe UI" panose="020B0502040204020203" pitchFamily="34" charset="0"/>
              </a:rPr>
              <a:t>Not required to complete Form SSA-632-BK </a:t>
            </a:r>
          </a:p>
          <a:p>
            <a:pPr lvl="3"/>
            <a:r>
              <a:rPr lang="en-US" dirty="0">
                <a:latin typeface="Segoe UI" panose="020B0502040204020203" pitchFamily="34" charset="0"/>
                <a:cs typeface="Segoe UI" panose="020B0502040204020203" pitchFamily="34" charset="0"/>
              </a:rPr>
              <a:t>presume  individual not at fault.</a:t>
            </a:r>
          </a:p>
          <a:p>
            <a:pPr lvl="1"/>
            <a:r>
              <a:rPr lang="en-US" dirty="0">
                <a:latin typeface="Segoe UI" panose="020B0502040204020203" pitchFamily="34" charset="0"/>
                <a:cs typeface="Segoe UI" panose="020B0502040204020203" pitchFamily="34" charset="0"/>
              </a:rPr>
              <a:t>Recovery</a:t>
            </a:r>
          </a:p>
          <a:p>
            <a:pPr lvl="2"/>
            <a:r>
              <a:rPr lang="en-US" dirty="0">
                <a:latin typeface="Segoe UI" panose="020B0502040204020203" pitchFamily="34" charset="0"/>
                <a:cs typeface="Segoe UI" panose="020B0502040204020203" pitchFamily="34" charset="0"/>
              </a:rPr>
              <a:t>SSI limited to 10% of Max SSI benefit - $99.40 in 2026</a:t>
            </a:r>
          </a:p>
          <a:p>
            <a:pPr lvl="2"/>
            <a:r>
              <a:rPr lang="en-US" dirty="0">
                <a:latin typeface="Segoe UI" panose="020B0502040204020203" pitchFamily="34" charset="0"/>
                <a:cs typeface="Segoe UI" panose="020B0502040204020203" pitchFamily="34" charset="0"/>
              </a:rPr>
              <a:t>SSDI can be limited to $10 - Medicare Part D Low Income Subsidy (aka Extra Help)</a:t>
            </a:r>
          </a:p>
        </p:txBody>
      </p:sp>
    </p:spTree>
    <p:extLst>
      <p:ext uri="{BB962C8B-B14F-4D97-AF65-F5344CB8AC3E}">
        <p14:creationId xmlns:p14="http://schemas.microsoft.com/office/powerpoint/2010/main" val="101588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1F60-15C8-3FEA-7FB2-7BEA7FDEC06C}"/>
              </a:ext>
            </a:extLst>
          </p:cNvPr>
          <p:cNvSpPr>
            <a:spLocks noGrp="1"/>
          </p:cNvSpPr>
          <p:nvPr>
            <p:ph type="title"/>
          </p:nvPr>
        </p:nvSpPr>
        <p:spPr/>
        <p:txBody>
          <a:bodyPr/>
          <a:lstStyle/>
          <a:p>
            <a:r>
              <a:rPr lang="en-US" dirty="0"/>
              <a:t>Department of human services</a:t>
            </a:r>
          </a:p>
        </p:txBody>
      </p:sp>
      <p:sp>
        <p:nvSpPr>
          <p:cNvPr id="3" name="Text Placeholder 2">
            <a:extLst>
              <a:ext uri="{FF2B5EF4-FFF2-40B4-BE49-F238E27FC236}">
                <a16:creationId xmlns:a16="http://schemas.microsoft.com/office/drawing/2014/main" id="{296FCF99-BF8F-13BE-E593-9B7864346C7E}"/>
              </a:ext>
            </a:extLst>
          </p:cNvPr>
          <p:cNvSpPr>
            <a:spLocks noGrp="1"/>
          </p:cNvSpPr>
          <p:nvPr>
            <p:ph type="body" sz="quarter" idx="13"/>
          </p:nvPr>
        </p:nvSpPr>
        <p:spPr/>
        <p:txBody>
          <a:bodyPr/>
          <a:lstStyle/>
          <a:p>
            <a:r>
              <a:rPr lang="en-US" dirty="0"/>
              <a:t>Medicaid</a:t>
            </a:r>
          </a:p>
          <a:p>
            <a:r>
              <a:rPr lang="en-US" dirty="0"/>
              <a:t>SNAP</a:t>
            </a:r>
          </a:p>
          <a:p>
            <a:r>
              <a:rPr lang="en-US" dirty="0"/>
              <a:t>TANF</a:t>
            </a:r>
          </a:p>
          <a:p>
            <a:r>
              <a:rPr lang="en-US" dirty="0"/>
              <a:t>AABD Cash</a:t>
            </a:r>
          </a:p>
        </p:txBody>
      </p:sp>
    </p:spTree>
    <p:extLst>
      <p:ext uri="{BB962C8B-B14F-4D97-AF65-F5344CB8AC3E}">
        <p14:creationId xmlns:p14="http://schemas.microsoft.com/office/powerpoint/2010/main" val="403661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40CF-2324-E8EB-0D78-0AD268E019A8}"/>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03528166-3F06-BA76-89D6-E94C3DB86234}"/>
              </a:ext>
            </a:extLst>
          </p:cNvPr>
          <p:cNvSpPr>
            <a:spLocks noGrp="1"/>
          </p:cNvSpPr>
          <p:nvPr>
            <p:ph type="body" sz="quarter" idx="13"/>
          </p:nvPr>
        </p:nvSpPr>
        <p:spPr/>
        <p:txBody>
          <a:bodyPr>
            <a:normAutofit fontScale="55000" lnSpcReduction="20000"/>
          </a:bodyPr>
          <a:lstStyle/>
          <a:p>
            <a:r>
              <a:rPr lang="en-US" sz="5800" b="1" dirty="0">
                <a:latin typeface="Segoe UI" panose="020B0502040204020203" pitchFamily="34" charset="0"/>
                <a:cs typeface="Segoe UI" panose="020B0502040204020203" pitchFamily="34" charset="0"/>
              </a:rPr>
              <a:t>MAGI (Modified Adjusted Gross Income) Medicaid</a:t>
            </a:r>
            <a:endParaRPr lang="en-US" sz="5800" dirty="0">
              <a:latin typeface="Segoe UI" panose="020B0502040204020203" pitchFamily="34" charset="0"/>
              <a:cs typeface="Segoe UI" panose="020B0502040204020203" pitchFamily="34" charset="0"/>
            </a:endParaRPr>
          </a:p>
          <a:p>
            <a:r>
              <a:rPr lang="en-US" sz="3300" dirty="0">
                <a:latin typeface="Segoe UI" panose="020B0502040204020203" pitchFamily="34" charset="0"/>
                <a:cs typeface="Segoe UI" panose="020B0502040204020203" pitchFamily="34" charset="0"/>
              </a:rPr>
              <a:t>MAGI methodology applies to the following groups: Family Health Plans, Parents and Caretaker Relatives (Family Assist, </a:t>
            </a:r>
            <a:r>
              <a:rPr lang="en-US" sz="3300" dirty="0" err="1">
                <a:latin typeface="Segoe UI" panose="020B0502040204020203" pitchFamily="34" charset="0"/>
                <a:cs typeface="Segoe UI" panose="020B0502040204020203" pitchFamily="34" charset="0"/>
              </a:rPr>
              <a:t>FamilyCare</a:t>
            </a:r>
            <a:r>
              <a:rPr lang="en-US" sz="3300" dirty="0">
                <a:latin typeface="Segoe UI" panose="020B0502040204020203" pitchFamily="34" charset="0"/>
                <a:cs typeface="Segoe UI" panose="020B0502040204020203" pitchFamily="34" charset="0"/>
              </a:rPr>
              <a:t>), Children under age 19 (All Kids Assist, Share, Premium), Pregnant Women (Assist, Moms &amp; Babies), Family Health Spenddown for Children and Pregnant Women (except that we cannot use the income of a non-responsible relative to determine the spenddown obligation amount), and the ACA Adult Group, age 19-64.</a:t>
            </a:r>
          </a:p>
          <a:p>
            <a:r>
              <a:rPr lang="en-US" sz="3300" dirty="0">
                <a:latin typeface="Segoe UI" panose="020B0502040204020203" pitchFamily="34" charset="0"/>
                <a:cs typeface="Segoe UI" panose="020B0502040204020203" pitchFamily="34" charset="0"/>
              </a:rPr>
              <a:t>If the earned or other income counts under the IRS definition of Modified Adjusted Gross Income, it counts toward the income limit for these Medicaid programs. </a:t>
            </a:r>
          </a:p>
          <a:p>
            <a:r>
              <a:rPr lang="en-US" sz="3300" dirty="0">
                <a:latin typeface="Segoe UI" panose="020B0502040204020203" pitchFamily="34" charset="0"/>
                <a:cs typeface="Segoe UI" panose="020B0502040204020203" pitchFamily="34" charset="0"/>
              </a:rPr>
              <a:t>Countable income under MAGI budgeting methodology is determined by:</a:t>
            </a:r>
          </a:p>
          <a:p>
            <a:pPr lvl="1"/>
            <a:r>
              <a:rPr lang="en-US" sz="2900" dirty="0">
                <a:latin typeface="Segoe UI" panose="020B0502040204020203" pitchFamily="34" charset="0"/>
                <a:cs typeface="Segoe UI" panose="020B0502040204020203" pitchFamily="34" charset="0"/>
              </a:rPr>
              <a:t>add taxable income (types of income considered in lines 7-22 of the 1040 for tax year 2014), </a:t>
            </a:r>
          </a:p>
          <a:p>
            <a:pPr lvl="1"/>
            <a:r>
              <a:rPr lang="en-US" sz="2900" dirty="0">
                <a:latin typeface="Segoe UI" panose="020B0502040204020203" pitchFamily="34" charset="0"/>
                <a:cs typeface="Segoe UI" panose="020B0502040204020203" pitchFamily="34" charset="0"/>
              </a:rPr>
              <a:t>subtract allowable deductions (deductions considered in lines 23-36 on the 1040 for tax year 2014) to get Adjusted Gross Income, </a:t>
            </a:r>
          </a:p>
          <a:p>
            <a:pPr lvl="2"/>
            <a:r>
              <a:rPr lang="en-US" sz="2900" dirty="0">
                <a:latin typeface="Segoe UI" panose="020B0502040204020203" pitchFamily="34" charset="0"/>
                <a:cs typeface="Segoe UI" panose="020B0502040204020203" pitchFamily="34" charset="0"/>
              </a:rPr>
              <a:t>Educator expenses</a:t>
            </a:r>
          </a:p>
          <a:p>
            <a:pPr lvl="2"/>
            <a:r>
              <a:rPr lang="en-US" sz="2900" dirty="0">
                <a:latin typeface="Segoe UI" panose="020B0502040204020203" pitchFamily="34" charset="0"/>
                <a:cs typeface="Segoe UI" panose="020B0502040204020203" pitchFamily="34" charset="0"/>
              </a:rPr>
              <a:t>Business expenses of Reservists, Performing Artists, and Fee-Basis Government Officials</a:t>
            </a:r>
          </a:p>
          <a:p>
            <a:pPr lvl="2"/>
            <a:r>
              <a:rPr lang="en-US" sz="2900" dirty="0">
                <a:latin typeface="Segoe UI" panose="020B0502040204020203" pitchFamily="34" charset="0"/>
                <a:cs typeface="Segoe UI" panose="020B0502040204020203" pitchFamily="34" charset="0"/>
              </a:rPr>
              <a:t>Health Savings Account (HSA) Deduction</a:t>
            </a:r>
          </a:p>
          <a:p>
            <a:endParaRPr lang="en-US" dirty="0"/>
          </a:p>
        </p:txBody>
      </p:sp>
    </p:spTree>
    <p:extLst>
      <p:ext uri="{BB962C8B-B14F-4D97-AF65-F5344CB8AC3E}">
        <p14:creationId xmlns:p14="http://schemas.microsoft.com/office/powerpoint/2010/main" val="1004234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18AF-CEAD-A67C-E3D4-8C6D8C3644B0}"/>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62BF74BA-94F9-16BF-394C-5FDC9A3F9B8F}"/>
              </a:ext>
            </a:extLst>
          </p:cNvPr>
          <p:cNvSpPr>
            <a:spLocks noGrp="1"/>
          </p:cNvSpPr>
          <p:nvPr>
            <p:ph type="body" sz="quarter" idx="13"/>
          </p:nvPr>
        </p:nvSpPr>
        <p:spPr/>
        <p:txBody>
          <a:bodyPr>
            <a:normAutofit fontScale="70000" lnSpcReduction="20000"/>
          </a:bodyPr>
          <a:lstStyle/>
          <a:p>
            <a:pPr lvl="1"/>
            <a:r>
              <a:rPr lang="en-US" dirty="0"/>
              <a:t>Moving Expenses </a:t>
            </a:r>
          </a:p>
          <a:p>
            <a:pPr lvl="1"/>
            <a:r>
              <a:rPr lang="en-US" dirty="0"/>
              <a:t>Tax deductible part of self-employment tax</a:t>
            </a:r>
          </a:p>
          <a:p>
            <a:pPr lvl="1"/>
            <a:r>
              <a:rPr lang="en-US" dirty="0"/>
              <a:t>Self-employed SEP, SIMPLE and qualified plans</a:t>
            </a:r>
          </a:p>
          <a:p>
            <a:pPr lvl="1"/>
            <a:r>
              <a:rPr lang="en-US" dirty="0"/>
              <a:t>Self-employed health insurance deduction</a:t>
            </a:r>
          </a:p>
          <a:p>
            <a:pPr lvl="1"/>
            <a:r>
              <a:rPr lang="en-US" dirty="0"/>
              <a:t>Penalty on early withdrawal of savings</a:t>
            </a:r>
          </a:p>
          <a:p>
            <a:pPr lvl="1"/>
            <a:r>
              <a:rPr lang="en-US" dirty="0"/>
              <a:t>Alimony paid</a:t>
            </a:r>
          </a:p>
          <a:p>
            <a:pPr lvl="1"/>
            <a:r>
              <a:rPr lang="en-US" dirty="0"/>
              <a:t>IRA deduction</a:t>
            </a:r>
          </a:p>
          <a:p>
            <a:pPr lvl="1"/>
            <a:r>
              <a:rPr lang="en-US" dirty="0"/>
              <a:t>Student loan interest </a:t>
            </a:r>
          </a:p>
          <a:p>
            <a:pPr lvl="1"/>
            <a:r>
              <a:rPr lang="en-US" dirty="0"/>
              <a:t>Tuition and fees </a:t>
            </a:r>
          </a:p>
          <a:p>
            <a:pPr lvl="1"/>
            <a:r>
              <a:rPr lang="en-US" dirty="0"/>
              <a:t>Domestic production activities deduction, and</a:t>
            </a:r>
          </a:p>
          <a:p>
            <a:pPr lvl="0"/>
            <a:r>
              <a:rPr lang="en-US" dirty="0"/>
              <a:t>adding the following non-taxable income back in to get Modified Adjusted Gross Income:</a:t>
            </a:r>
          </a:p>
          <a:p>
            <a:pPr lvl="1"/>
            <a:r>
              <a:rPr lang="en-US" dirty="0" err="1"/>
              <a:t>budgetable</a:t>
            </a:r>
            <a:r>
              <a:rPr lang="en-US" dirty="0"/>
              <a:t> Social Security income,</a:t>
            </a:r>
          </a:p>
          <a:p>
            <a:pPr lvl="1"/>
            <a:r>
              <a:rPr lang="en-US" dirty="0"/>
              <a:t>foreign earned income,</a:t>
            </a:r>
          </a:p>
          <a:p>
            <a:pPr lvl="1"/>
            <a:r>
              <a:rPr lang="en-US" dirty="0"/>
              <a:t>tax-exempt interest, and</a:t>
            </a:r>
          </a:p>
          <a:p>
            <a:pPr lvl="1"/>
            <a:r>
              <a:rPr lang="en-US" dirty="0"/>
              <a:t>the portion of scholarships, awards or fellowship grants used for living expenses.</a:t>
            </a:r>
          </a:p>
          <a:p>
            <a:endParaRPr lang="en-US" dirty="0"/>
          </a:p>
        </p:txBody>
      </p:sp>
    </p:spTree>
    <p:extLst>
      <p:ext uri="{BB962C8B-B14F-4D97-AF65-F5344CB8AC3E}">
        <p14:creationId xmlns:p14="http://schemas.microsoft.com/office/powerpoint/2010/main" val="367660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0087-6026-5616-6878-1B35694E97A7}"/>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3E75D6AC-A7BD-C093-C8DE-8121AB449850}"/>
              </a:ext>
            </a:extLst>
          </p:cNvPr>
          <p:cNvSpPr>
            <a:spLocks noGrp="1"/>
          </p:cNvSpPr>
          <p:nvPr>
            <p:ph type="body" sz="quarter" idx="13"/>
          </p:nvPr>
        </p:nvSpPr>
        <p:spPr/>
        <p:txBody>
          <a:bodyPr>
            <a:normAutofit/>
          </a:bodyPr>
          <a:lstStyle/>
          <a:p>
            <a:r>
              <a:rPr lang="en-US" sz="3600" b="1" dirty="0">
                <a:latin typeface="Segoe UI" panose="020B0502040204020203" pitchFamily="34" charset="0"/>
                <a:cs typeface="Segoe UI" panose="020B0502040204020203" pitchFamily="34" charset="0"/>
              </a:rPr>
              <a:t>Non MAGI Medicaid (AABD Medicaid)</a:t>
            </a:r>
            <a:endParaRPr lang="en-US" sz="3600"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Earned Income Disregard</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For aged or disabled clients, disregard the first $20 of earned income plus 1/2 of the next $60.</a:t>
            </a:r>
          </a:p>
          <a:p>
            <a:r>
              <a:rPr lang="en-US" dirty="0">
                <a:latin typeface="Segoe UI" panose="020B0502040204020203" pitchFamily="34" charset="0"/>
                <a:cs typeface="Segoe UI" panose="020B0502040204020203" pitchFamily="34" charset="0"/>
              </a:rPr>
              <a:t>For clients who are eligible due to blindness, disregard: The first $85 of earned income plus 1/2 of the amount over $85.</a:t>
            </a:r>
          </a:p>
        </p:txBody>
      </p:sp>
    </p:spTree>
    <p:extLst>
      <p:ext uri="{BB962C8B-B14F-4D97-AF65-F5344CB8AC3E}">
        <p14:creationId xmlns:p14="http://schemas.microsoft.com/office/powerpoint/2010/main" val="391183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4AED-E24F-4549-5D0A-645688BAF883}"/>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A8E7F1BB-465D-C18F-90C4-0087DB167575}"/>
              </a:ext>
            </a:extLst>
          </p:cNvPr>
          <p:cNvSpPr>
            <a:spLocks noGrp="1"/>
          </p:cNvSpPr>
          <p:nvPr>
            <p:ph type="body" sz="quarter" idx="13"/>
          </p:nvPr>
        </p:nvSpPr>
        <p:spPr/>
        <p:txBody>
          <a:bodyPr>
            <a:normAutofit fontScale="62500" lnSpcReduction="20000"/>
          </a:bodyPr>
          <a:lstStyle/>
          <a:p>
            <a:r>
              <a:rPr lang="en-US" sz="5100" b="1" dirty="0">
                <a:latin typeface="Segoe UI" panose="020B0502040204020203" pitchFamily="34" charset="0"/>
                <a:cs typeface="Segoe UI" panose="020B0502040204020203" pitchFamily="34" charset="0"/>
              </a:rPr>
              <a:t>Employment Expenses Deduction</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Withheld income taxes (federal, state, or city),</a:t>
            </a:r>
          </a:p>
          <a:p>
            <a:pPr lvl="0"/>
            <a:r>
              <a:rPr lang="en-US" dirty="0">
                <a:latin typeface="Segoe UI" panose="020B0502040204020203" pitchFamily="34" charset="0"/>
                <a:cs typeface="Segoe UI" panose="020B0502040204020203" pitchFamily="34" charset="0"/>
              </a:rPr>
              <a:t>Social Security tax,</a:t>
            </a:r>
          </a:p>
          <a:p>
            <a:pPr lvl="0"/>
            <a:r>
              <a:rPr lang="en-US" dirty="0">
                <a:latin typeface="Segoe UI" panose="020B0502040204020203" pitchFamily="34" charset="0"/>
                <a:cs typeface="Segoe UI" panose="020B0502040204020203" pitchFamily="34" charset="0"/>
              </a:rPr>
              <a:t>Transportation at the most reasonable rate (if the client uses their own car allow 19¢ per mile),</a:t>
            </a:r>
          </a:p>
          <a:p>
            <a:pPr lvl="0"/>
            <a:r>
              <a:rPr lang="en-US" dirty="0">
                <a:latin typeface="Segoe UI" panose="020B0502040204020203" pitchFamily="34" charset="0"/>
                <a:cs typeface="Segoe UI" panose="020B0502040204020203" pitchFamily="34" charset="0"/>
              </a:rPr>
              <a:t>Lunch allowance:</a:t>
            </a:r>
          </a:p>
          <a:p>
            <a:pPr lvl="1"/>
            <a:r>
              <a:rPr lang="en-US" dirty="0">
                <a:latin typeface="Segoe UI" panose="020B0502040204020203" pitchFamily="34" charset="0"/>
                <a:cs typeface="Segoe UI" panose="020B0502040204020203" pitchFamily="34" charset="0"/>
              </a:rPr>
              <a:t>If carried from home, 15¢ per workday up to a maximum of $3 per month, or</a:t>
            </a:r>
          </a:p>
          <a:p>
            <a:pPr lvl="1"/>
            <a:r>
              <a:rPr lang="en-US" dirty="0">
                <a:latin typeface="Segoe UI" panose="020B0502040204020203" pitchFamily="34" charset="0"/>
                <a:cs typeface="Segoe UI" panose="020B0502040204020203" pitchFamily="34" charset="0"/>
              </a:rPr>
              <a:t>If purchased at work, 45¢ per workday up to a maximum of $9 per month,</a:t>
            </a:r>
          </a:p>
          <a:p>
            <a:pPr lvl="0"/>
            <a:r>
              <a:rPr lang="en-US" dirty="0">
                <a:latin typeface="Segoe UI" panose="020B0502040204020203" pitchFamily="34" charset="0"/>
                <a:cs typeface="Segoe UI" panose="020B0502040204020203" pitchFamily="34" charset="0"/>
              </a:rPr>
              <a:t>Special tools and uniforms required for the type of work performed,</a:t>
            </a:r>
          </a:p>
          <a:p>
            <a:pPr lvl="0"/>
            <a:r>
              <a:rPr lang="en-US" dirty="0">
                <a:latin typeface="Segoe UI" panose="020B0502040204020203" pitchFamily="34" charset="0"/>
                <a:cs typeface="Segoe UI" panose="020B0502040204020203" pitchFamily="34" charset="0"/>
              </a:rPr>
              <a:t>Miscellaneous expenses when required as a condition of employment:</a:t>
            </a:r>
          </a:p>
          <a:p>
            <a:pPr lvl="1"/>
            <a:r>
              <a:rPr lang="en-US" dirty="0">
                <a:latin typeface="Segoe UI" panose="020B0502040204020203" pitchFamily="34" charset="0"/>
                <a:cs typeface="Segoe UI" panose="020B0502040204020203" pitchFamily="34" charset="0"/>
              </a:rPr>
              <a:t>union dues,</a:t>
            </a:r>
          </a:p>
          <a:p>
            <a:pPr lvl="1"/>
            <a:r>
              <a:rPr lang="en-US" dirty="0">
                <a:latin typeface="Segoe UI" panose="020B0502040204020203" pitchFamily="34" charset="0"/>
                <a:cs typeface="Segoe UI" panose="020B0502040204020203" pitchFamily="34" charset="0"/>
              </a:rPr>
              <a:t>group life insurance premiums,</a:t>
            </a:r>
          </a:p>
          <a:p>
            <a:pPr lvl="1"/>
            <a:r>
              <a:rPr lang="en-US" dirty="0">
                <a:latin typeface="Segoe UI" panose="020B0502040204020203" pitchFamily="34" charset="0"/>
                <a:cs typeface="Segoe UI" panose="020B0502040204020203" pitchFamily="34" charset="0"/>
              </a:rPr>
              <a:t>group health insurance premiums, or</a:t>
            </a:r>
          </a:p>
          <a:p>
            <a:pPr lvl="1"/>
            <a:r>
              <a:rPr lang="en-US" dirty="0">
                <a:latin typeface="Segoe UI" panose="020B0502040204020203" pitchFamily="34" charset="0"/>
                <a:cs typeface="Segoe UI" panose="020B0502040204020203" pitchFamily="34" charset="0"/>
              </a:rPr>
              <a:t>retirement plan withholding.</a:t>
            </a:r>
          </a:p>
          <a:p>
            <a:endParaRPr lang="en-US" dirty="0"/>
          </a:p>
        </p:txBody>
      </p:sp>
    </p:spTree>
    <p:extLst>
      <p:ext uri="{BB962C8B-B14F-4D97-AF65-F5344CB8AC3E}">
        <p14:creationId xmlns:p14="http://schemas.microsoft.com/office/powerpoint/2010/main" val="582883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D977-90BD-13FE-975B-1FBE5199EBB1}"/>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2B3C27A9-B79E-1306-1B03-D60C448DBD55}"/>
              </a:ext>
            </a:extLst>
          </p:cNvPr>
          <p:cNvSpPr>
            <a:spLocks noGrp="1"/>
          </p:cNvSpPr>
          <p:nvPr>
            <p:ph type="body" sz="quarter" idx="13"/>
          </p:nvPr>
        </p:nvSpPr>
        <p:spPr/>
        <p:txBody>
          <a:bodyPr>
            <a:normAutofit fontScale="85000" lnSpcReduction="10000"/>
          </a:bodyPr>
          <a:lstStyle/>
          <a:p>
            <a:r>
              <a:rPr lang="en-US" dirty="0">
                <a:latin typeface="Segoe UI" panose="020B0502040204020203" pitchFamily="34" charset="0"/>
                <a:cs typeface="Segoe UI" panose="020B0502040204020203" pitchFamily="34" charset="0"/>
              </a:rPr>
              <a:t>EXAMPLE: Beneficary receives $1100 in SSDI and is on Medicare and works and earns $1000 a month. $200 in federal, state, local and social security taxes are withheld from his monthly paycheck. A $50 monthly union due is withheld from his paycheck. After these deductions his net pay is $750.</a:t>
            </a:r>
          </a:p>
          <a:p>
            <a:pPr lvl="1"/>
            <a:r>
              <a:rPr lang="en-US" dirty="0">
                <a:latin typeface="Segoe UI" panose="020B0502040204020203" pitchFamily="34" charset="0"/>
                <a:cs typeface="Segoe UI" panose="020B0502040204020203" pitchFamily="34" charset="0"/>
              </a:rPr>
              <a:t>$1000 gross earned income</a:t>
            </a:r>
          </a:p>
          <a:p>
            <a:pPr lvl="1"/>
            <a:r>
              <a:rPr lang="en-US" dirty="0">
                <a:latin typeface="Segoe UI" panose="020B0502040204020203" pitchFamily="34" charset="0"/>
                <a:cs typeface="Segoe UI" panose="020B0502040204020203" pitchFamily="34" charset="0"/>
              </a:rPr>
              <a:t>$50 Earned Income Disregard</a:t>
            </a:r>
          </a:p>
          <a:p>
            <a:pPr lvl="1"/>
            <a:r>
              <a:rPr lang="en-US" dirty="0">
                <a:latin typeface="Segoe UI" panose="020B0502040204020203" pitchFamily="34" charset="0"/>
                <a:cs typeface="Segoe UI" panose="020B0502040204020203" pitchFamily="34" charset="0"/>
              </a:rPr>
              <a:t>$250 employment expenses deduction</a:t>
            </a:r>
          </a:p>
          <a:p>
            <a:pPr lvl="1"/>
            <a:r>
              <a:rPr lang="en-US" dirty="0">
                <a:latin typeface="Segoe UI" panose="020B0502040204020203" pitchFamily="34" charset="0"/>
                <a:cs typeface="Segoe UI" panose="020B0502040204020203" pitchFamily="34" charset="0"/>
              </a:rPr>
              <a:t>=	$700 Countable Earned Income</a:t>
            </a:r>
          </a:p>
          <a:p>
            <a:pPr lvl="1"/>
            <a:r>
              <a:rPr lang="en-US" dirty="0">
                <a:latin typeface="Segoe UI" panose="020B0502040204020203" pitchFamily="34" charset="0"/>
                <a:cs typeface="Segoe UI" panose="020B0502040204020203" pitchFamily="34" charset="0"/>
              </a:rPr>
              <a:t>$1100 gross unearned income</a:t>
            </a:r>
          </a:p>
          <a:p>
            <a:pPr lvl="1"/>
            <a:r>
              <a:rPr lang="en-US" dirty="0">
                <a:latin typeface="Segoe UI" panose="020B0502040204020203" pitchFamily="34" charset="0"/>
                <a:cs typeface="Segoe UI" panose="020B0502040204020203" pitchFamily="34" charset="0"/>
              </a:rPr>
              <a:t>- $25 general income disregard</a:t>
            </a:r>
          </a:p>
          <a:p>
            <a:pPr lvl="1"/>
            <a:r>
              <a:rPr lang="en-US" dirty="0">
                <a:latin typeface="Segoe UI" panose="020B0502040204020203" pitchFamily="34" charset="0"/>
                <a:cs typeface="Segoe UI" panose="020B0502040204020203" pitchFamily="34" charset="0"/>
              </a:rPr>
              <a:t>=	$1075 countable unearned income</a:t>
            </a:r>
          </a:p>
          <a:p>
            <a:pPr lvl="1"/>
            <a:r>
              <a:rPr lang="en-US" dirty="0">
                <a:latin typeface="Segoe UI" panose="020B0502040204020203" pitchFamily="34" charset="0"/>
                <a:cs typeface="Segoe UI" panose="020B0502040204020203" pitchFamily="34" charset="0"/>
              </a:rPr>
              <a:t>$1750 gross countable income</a:t>
            </a:r>
          </a:p>
        </p:txBody>
      </p:sp>
    </p:spTree>
    <p:extLst>
      <p:ext uri="{BB962C8B-B14F-4D97-AF65-F5344CB8AC3E}">
        <p14:creationId xmlns:p14="http://schemas.microsoft.com/office/powerpoint/2010/main" val="14634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396" y="261431"/>
            <a:ext cx="9342748" cy="728384"/>
          </a:xfrm>
          <a:solidFill>
            <a:schemeClr val="tx1"/>
          </a:solidFill>
        </p:spPr>
        <p:txBody>
          <a:bodyPr/>
          <a:lstStyle/>
          <a:p>
            <a:r>
              <a:rPr lang="en-US" dirty="0">
                <a:solidFill>
                  <a:schemeClr val="bg1"/>
                </a:solidFill>
              </a:rPr>
              <a:t>Learning objectives</a:t>
            </a:r>
          </a:p>
        </p:txBody>
      </p:sp>
      <p:sp>
        <p:nvSpPr>
          <p:cNvPr id="3" name="Text Placeholder 2"/>
          <p:cNvSpPr>
            <a:spLocks noGrp="1"/>
          </p:cNvSpPr>
          <p:nvPr>
            <p:ph type="body" sz="quarter" idx="13"/>
          </p:nvPr>
        </p:nvSpPr>
        <p:spPr>
          <a:xfrm>
            <a:off x="555396" y="1100863"/>
            <a:ext cx="10087465" cy="1772239"/>
          </a:xfrm>
        </p:spPr>
        <p:txBody>
          <a:bodyPr>
            <a:noAutofit/>
          </a:bodyPr>
          <a:lstStyle/>
          <a:p>
            <a:r>
              <a:rPr lang="en-US" sz="3600" dirty="0">
                <a:latin typeface="Segoe UI" panose="020B0502040204020203" pitchFamily="34" charset="0"/>
                <a:cs typeface="Segoe UI" panose="020B0502040204020203" pitchFamily="34" charset="0"/>
              </a:rPr>
              <a:t>what food, medical, and cash assistance is available from the Social Security Administration and the Illinois Department of Human Services, including who generally can qualify for these programs;</a:t>
            </a:r>
          </a:p>
          <a:p>
            <a:r>
              <a:rPr lang="en-US" sz="3600" dirty="0">
                <a:latin typeface="Segoe UI" panose="020B0502040204020203" pitchFamily="34" charset="0"/>
                <a:cs typeface="Segoe UI" panose="020B0502040204020203" pitchFamily="34" charset="0"/>
              </a:rPr>
              <a:t>how earned income impacts eligibility for these programs;</a:t>
            </a:r>
          </a:p>
          <a:p>
            <a:r>
              <a:rPr lang="en-US" sz="3600" dirty="0">
                <a:latin typeface="Segoe UI" panose="020B0502040204020203" pitchFamily="34" charset="0"/>
                <a:cs typeface="Segoe UI" panose="020B0502040204020203" pitchFamily="34" charset="0"/>
              </a:rPr>
              <a:t>when and how to report earned income </a:t>
            </a:r>
          </a:p>
        </p:txBody>
      </p:sp>
    </p:spTree>
    <p:extLst>
      <p:ext uri="{BB962C8B-B14F-4D97-AF65-F5344CB8AC3E}">
        <p14:creationId xmlns:p14="http://schemas.microsoft.com/office/powerpoint/2010/main" val="300659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EC22-A08D-B33A-604F-C33701436839}"/>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567549DF-A6E2-1E37-E240-02B10822874F}"/>
              </a:ext>
            </a:extLst>
          </p:cNvPr>
          <p:cNvSpPr>
            <a:spLocks noGrp="1"/>
          </p:cNvSpPr>
          <p:nvPr>
            <p:ph type="body" sz="quarter" idx="13"/>
          </p:nvPr>
        </p:nvSpPr>
        <p:spPr/>
        <p:txBody>
          <a:bodyPr/>
          <a:lstStyle/>
          <a:p>
            <a:r>
              <a:rPr lang="en-US" b="1" dirty="0">
                <a:latin typeface="Segoe UI" panose="020B0502040204020203" pitchFamily="34" charset="0"/>
                <a:cs typeface="Segoe UI" panose="020B0502040204020203" pitchFamily="34" charset="0"/>
              </a:rPr>
              <a:t>Social Security Work Incentives Apply to AABD Medicaid</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Plans for Achieving Self Support – funds dedicated to PASS plan do not count for Medicaid  </a:t>
            </a:r>
          </a:p>
          <a:p>
            <a:r>
              <a:rPr lang="en-US" dirty="0">
                <a:latin typeface="Segoe UI" panose="020B0502040204020203" pitchFamily="34" charset="0"/>
                <a:cs typeface="Segoe UI" panose="020B0502040204020203" pitchFamily="34" charset="0"/>
              </a:rPr>
              <a:t>Special Work Expenses for Disabled Persons  (aka IRWE)</a:t>
            </a:r>
          </a:p>
          <a:p>
            <a:endParaRPr lang="en-US" dirty="0"/>
          </a:p>
        </p:txBody>
      </p:sp>
    </p:spTree>
    <p:extLst>
      <p:ext uri="{BB962C8B-B14F-4D97-AF65-F5344CB8AC3E}">
        <p14:creationId xmlns:p14="http://schemas.microsoft.com/office/powerpoint/2010/main" val="3984228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219D-E2DC-391E-7E4F-A3B0FD62D61C}"/>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5AF63AEC-6320-AE5F-F75E-2BE4EDC75160}"/>
              </a:ext>
            </a:extLst>
          </p:cNvPr>
          <p:cNvSpPr>
            <a:spLocks noGrp="1"/>
          </p:cNvSpPr>
          <p:nvPr>
            <p:ph type="body" sz="quarter" idx="13"/>
          </p:nvPr>
        </p:nvSpPr>
        <p:spPr/>
        <p:txBody>
          <a:bodyPr/>
          <a:lstStyle/>
          <a:p>
            <a:r>
              <a:rPr lang="en-US" b="1" dirty="0"/>
              <a:t>Spenddown</a:t>
            </a:r>
            <a:endParaRPr lang="en-US" dirty="0"/>
          </a:p>
          <a:p>
            <a:r>
              <a:rPr lang="en-US" dirty="0"/>
              <a:t>If countable income exceeds the AABD Income Limit, can still qualify with a spenddown</a:t>
            </a:r>
          </a:p>
          <a:p>
            <a:r>
              <a:rPr lang="en-US" dirty="0"/>
              <a:t>Spenddown amount = Countable income – AABD Income Limit ($1,304 single person 2026)</a:t>
            </a:r>
          </a:p>
          <a:p>
            <a:r>
              <a:rPr lang="en-US" dirty="0"/>
              <a:t>Previous Example: $1750 gross countable income has $446 spenddown (1750 – 1304 = 446) </a:t>
            </a:r>
          </a:p>
          <a:p>
            <a:endParaRPr lang="en-US" dirty="0"/>
          </a:p>
        </p:txBody>
      </p:sp>
    </p:spTree>
    <p:extLst>
      <p:ext uri="{BB962C8B-B14F-4D97-AF65-F5344CB8AC3E}">
        <p14:creationId xmlns:p14="http://schemas.microsoft.com/office/powerpoint/2010/main" val="353793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B12C-CA23-C437-CEF2-3BD9035C2DA1}"/>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AD3A7E6D-69C4-F1DD-D61E-FC8254132BBD}"/>
              </a:ext>
            </a:extLst>
          </p:cNvPr>
          <p:cNvSpPr>
            <a:spLocks noGrp="1"/>
          </p:cNvSpPr>
          <p:nvPr>
            <p:ph type="body" sz="quarter" idx="13"/>
          </p:nvPr>
        </p:nvSpPr>
        <p:spPr/>
        <p:txBody>
          <a:bodyPr/>
          <a:lstStyle/>
          <a:p>
            <a:r>
              <a:rPr lang="en-US" dirty="0">
                <a:latin typeface="Segoe UI" panose="020B0502040204020203" pitchFamily="34" charset="0"/>
                <a:cs typeface="Segoe UI" panose="020B0502040204020203" pitchFamily="34" charset="0"/>
              </a:rPr>
              <a:t>Meeting Spenddown</a:t>
            </a:r>
          </a:p>
          <a:p>
            <a:pPr lvl="1"/>
            <a:r>
              <a:rPr lang="en-US" dirty="0">
                <a:latin typeface="Segoe UI" panose="020B0502040204020203" pitchFamily="34" charset="0"/>
                <a:cs typeface="Segoe UI" panose="020B0502040204020203" pitchFamily="34" charset="0"/>
              </a:rPr>
              <a:t>Pay-In Spenddown</a:t>
            </a:r>
          </a:p>
          <a:p>
            <a:pPr lvl="1"/>
            <a:endParaRPr lang="en-US" dirty="0">
              <a:latin typeface="Segoe UI" panose="020B0502040204020203" pitchFamily="34" charset="0"/>
              <a:cs typeface="Segoe UI" panose="020B0502040204020203" pitchFamily="34" charset="0"/>
            </a:endParaRPr>
          </a:p>
          <a:p>
            <a:pPr lvl="1"/>
            <a:r>
              <a:rPr lang="en-US" dirty="0">
                <a:latin typeface="Segoe UI" panose="020B0502040204020203" pitchFamily="34" charset="0"/>
                <a:cs typeface="Segoe UI" panose="020B0502040204020203" pitchFamily="34" charset="0"/>
              </a:rPr>
              <a:t>Incurred Medical Expenses</a:t>
            </a:r>
          </a:p>
          <a:p>
            <a:pPr lvl="1"/>
            <a:endParaRPr lang="en-US" dirty="0">
              <a:latin typeface="Segoe UI" panose="020B0502040204020203" pitchFamily="34" charset="0"/>
              <a:cs typeface="Segoe UI" panose="020B0502040204020203" pitchFamily="34" charset="0"/>
            </a:endParaRPr>
          </a:p>
          <a:p>
            <a:pPr lvl="1"/>
            <a:r>
              <a:rPr lang="en-US" dirty="0">
                <a:latin typeface="Segoe UI" panose="020B0502040204020203" pitchFamily="34" charset="0"/>
                <a:cs typeface="Segoe UI" panose="020B0502040204020203" pitchFamily="34" charset="0"/>
              </a:rPr>
              <a:t>Past Medical Expenses  Carryover</a:t>
            </a:r>
          </a:p>
          <a:p>
            <a:pPr lvl="1"/>
            <a:endParaRPr lang="en-US" dirty="0">
              <a:latin typeface="Segoe UI" panose="020B0502040204020203" pitchFamily="34" charset="0"/>
              <a:cs typeface="Segoe UI" panose="020B0502040204020203" pitchFamily="34" charset="0"/>
            </a:endParaRPr>
          </a:p>
          <a:p>
            <a:pPr lvl="1"/>
            <a:r>
              <a:rPr lang="en-US" dirty="0">
                <a:latin typeface="Segoe UI" panose="020B0502040204020203" pitchFamily="34" charset="0"/>
                <a:cs typeface="Segoe UI" panose="020B0502040204020203" pitchFamily="34" charset="0"/>
              </a:rPr>
              <a:t>Home and Community Bases Services - </a:t>
            </a:r>
            <a:r>
              <a:rPr lang="en-US" dirty="0" err="1">
                <a:latin typeface="Segoe UI" panose="020B0502040204020203" pitchFamily="34" charset="0"/>
                <a:cs typeface="Segoe UI" panose="020B0502040204020203" pitchFamily="34" charset="0"/>
              </a:rPr>
              <a:t>DoA</a:t>
            </a:r>
            <a:r>
              <a:rPr lang="en-US" dirty="0">
                <a:latin typeface="Segoe UI" panose="020B0502040204020203" pitchFamily="34" charset="0"/>
                <a:cs typeface="Segoe UI" panose="020B0502040204020203" pitchFamily="34" charset="0"/>
              </a:rPr>
              <a:t> services, DHS-DRS/DDD community-based services </a:t>
            </a:r>
          </a:p>
        </p:txBody>
      </p:sp>
    </p:spTree>
    <p:extLst>
      <p:ext uri="{BB962C8B-B14F-4D97-AF65-F5344CB8AC3E}">
        <p14:creationId xmlns:p14="http://schemas.microsoft.com/office/powerpoint/2010/main" val="4123393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94DE-2259-0F97-0EE6-4E07D6287391}"/>
              </a:ext>
            </a:extLst>
          </p:cNvPr>
          <p:cNvSpPr>
            <a:spLocks noGrp="1"/>
          </p:cNvSpPr>
          <p:nvPr>
            <p:ph type="title"/>
          </p:nvPr>
        </p:nvSpPr>
        <p:spPr/>
        <p:txBody>
          <a:bodyPr/>
          <a:lstStyle/>
          <a:p>
            <a:r>
              <a:rPr lang="en-US" dirty="0" err="1"/>
              <a:t>medicaid</a:t>
            </a:r>
            <a:endParaRPr lang="en-US" dirty="0"/>
          </a:p>
        </p:txBody>
      </p:sp>
      <p:sp>
        <p:nvSpPr>
          <p:cNvPr id="3" name="Text Placeholder 2">
            <a:extLst>
              <a:ext uri="{FF2B5EF4-FFF2-40B4-BE49-F238E27FC236}">
                <a16:creationId xmlns:a16="http://schemas.microsoft.com/office/drawing/2014/main" id="{D14C133B-13E3-5528-DE51-07B45E14D726}"/>
              </a:ext>
            </a:extLst>
          </p:cNvPr>
          <p:cNvSpPr>
            <a:spLocks noGrp="1"/>
          </p:cNvSpPr>
          <p:nvPr>
            <p:ph type="body" sz="quarter" idx="13"/>
          </p:nvPr>
        </p:nvSpPr>
        <p:spPr/>
        <p:txBody>
          <a:bodyPr>
            <a:normAutofit fontScale="92500" lnSpcReduction="10000"/>
          </a:bodyPr>
          <a:lstStyle/>
          <a:p>
            <a:r>
              <a:rPr lang="en-US" dirty="0">
                <a:latin typeface="Segoe UI" panose="020B0502040204020203" pitchFamily="34" charset="0"/>
                <a:cs typeface="Segoe UI" panose="020B0502040204020203" pitchFamily="34" charset="0"/>
              </a:rPr>
              <a:t>Alternatives to Spenddown</a:t>
            </a:r>
          </a:p>
          <a:p>
            <a:pPr lvl="1"/>
            <a:r>
              <a:rPr lang="en-US" b="1" dirty="0">
                <a:latin typeface="Segoe UI" panose="020B0502040204020203" pitchFamily="34" charset="0"/>
                <a:cs typeface="Segoe UI" panose="020B0502040204020203" pitchFamily="34" charset="0"/>
              </a:rPr>
              <a:t>Qualified Severely Impaired Individuals</a:t>
            </a:r>
            <a:r>
              <a:rPr lang="en-US" dirty="0">
                <a:latin typeface="Segoe UI" panose="020B0502040204020203" pitchFamily="34" charset="0"/>
                <a:cs typeface="Segoe UI" panose="020B0502040204020203" pitchFamily="34" charset="0"/>
              </a:rPr>
              <a:t> – (1619B Medicaid)  </a:t>
            </a:r>
          </a:p>
          <a:p>
            <a:pPr lvl="2"/>
            <a:r>
              <a:rPr lang="en-US" dirty="0">
                <a:latin typeface="Segoe UI" panose="020B0502040204020203" pitchFamily="34" charset="0"/>
                <a:cs typeface="Segoe UI" panose="020B0502040204020203" pitchFamily="34" charset="0"/>
              </a:rPr>
              <a:t>Earned income causes your SSI to go down to $0. </a:t>
            </a:r>
          </a:p>
          <a:p>
            <a:pPr lvl="2"/>
            <a:r>
              <a:rPr lang="en-US" dirty="0">
                <a:latin typeface="Segoe UI" panose="020B0502040204020203" pitchFamily="34" charset="0"/>
                <a:cs typeface="Segoe UI" panose="020B0502040204020203" pitchFamily="34" charset="0"/>
              </a:rPr>
              <a:t>All income and assets of a person who qualifies under Section 1619 are exempt</a:t>
            </a:r>
          </a:p>
          <a:p>
            <a:pPr lvl="2"/>
            <a:r>
              <a:rPr lang="en-US" dirty="0">
                <a:latin typeface="Segoe UI" panose="020B0502040204020203" pitchFamily="34" charset="0"/>
                <a:cs typeface="Segoe UI" panose="020B0502040204020203" pitchFamily="34" charset="0"/>
              </a:rPr>
              <a:t>Eligible for Medicaid coverage without a spenddown. </a:t>
            </a:r>
          </a:p>
          <a:p>
            <a:pPr lvl="1"/>
            <a:endParaRPr lang="en-US" b="1" dirty="0">
              <a:latin typeface="Segoe UI" panose="020B0502040204020203" pitchFamily="34" charset="0"/>
              <a:cs typeface="Segoe UI" panose="020B0502040204020203" pitchFamily="34" charset="0"/>
            </a:endParaRPr>
          </a:p>
          <a:p>
            <a:pPr lvl="1"/>
            <a:r>
              <a:rPr lang="en-US" b="1" dirty="0">
                <a:latin typeface="Segoe UI" panose="020B0502040204020203" pitchFamily="34" charset="0"/>
                <a:cs typeface="Segoe UI" panose="020B0502040204020203" pitchFamily="34" charset="0"/>
              </a:rPr>
              <a:t>Health Benefits for Workers with Disabilities   PM 06-24-00</a:t>
            </a:r>
            <a:endParaRPr lang="en-US" dirty="0">
              <a:latin typeface="Segoe UI" panose="020B0502040204020203" pitchFamily="34" charset="0"/>
              <a:cs typeface="Segoe UI" panose="020B0502040204020203" pitchFamily="34" charset="0"/>
            </a:endParaRPr>
          </a:p>
          <a:p>
            <a:pPr lvl="2"/>
            <a:r>
              <a:rPr lang="en-US" dirty="0">
                <a:latin typeface="Segoe UI" panose="020B0502040204020203" pitchFamily="34" charset="0"/>
                <a:cs typeface="Segoe UI" panose="020B0502040204020203" pitchFamily="34" charset="0"/>
              </a:rPr>
              <a:t>Income limit  350% FPL rather than 100%</a:t>
            </a:r>
          </a:p>
          <a:p>
            <a:pPr lvl="2"/>
            <a:r>
              <a:rPr lang="en-US" dirty="0">
                <a:latin typeface="Segoe UI" panose="020B0502040204020203" pitchFamily="34" charset="0"/>
                <a:cs typeface="Segoe UI" panose="020B0502040204020203" pitchFamily="34" charset="0"/>
              </a:rPr>
              <a:t>Asset limit = $25,000</a:t>
            </a:r>
          </a:p>
          <a:p>
            <a:pPr lvl="2"/>
            <a:r>
              <a:rPr lang="en-US" dirty="0">
                <a:latin typeface="Segoe UI" panose="020B0502040204020203" pitchFamily="34" charset="0"/>
                <a:cs typeface="Segoe UI" panose="020B0502040204020203" pitchFamily="34" charset="0"/>
              </a:rPr>
              <a:t>Premiums instead of spenddown</a:t>
            </a:r>
          </a:p>
          <a:p>
            <a:pPr lvl="3"/>
            <a:r>
              <a:rPr lang="en-US" dirty="0">
                <a:latin typeface="Segoe UI" panose="020B0502040204020203" pitchFamily="34" charset="0"/>
                <a:cs typeface="Segoe UI" panose="020B0502040204020203" pitchFamily="34" charset="0"/>
              </a:rPr>
              <a:t>Example: $1000 in SSDI and $1000 countable earned income  -$75 premium versus $671 spenddown (1975 countable income – 1304 income limit = 671)</a:t>
            </a:r>
          </a:p>
          <a:p>
            <a:endParaRPr lang="en-US" dirty="0"/>
          </a:p>
        </p:txBody>
      </p:sp>
    </p:spTree>
    <p:extLst>
      <p:ext uri="{BB962C8B-B14F-4D97-AF65-F5344CB8AC3E}">
        <p14:creationId xmlns:p14="http://schemas.microsoft.com/office/powerpoint/2010/main" val="2277307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8447-C178-BF7A-6860-A78373318121}"/>
              </a:ext>
            </a:extLst>
          </p:cNvPr>
          <p:cNvSpPr>
            <a:spLocks noGrp="1"/>
          </p:cNvSpPr>
          <p:nvPr>
            <p:ph type="title"/>
          </p:nvPr>
        </p:nvSpPr>
        <p:spPr/>
        <p:txBody>
          <a:bodyPr/>
          <a:lstStyle/>
          <a:p>
            <a:r>
              <a:rPr lang="en-US" dirty="0"/>
              <a:t>SNAP</a:t>
            </a:r>
          </a:p>
        </p:txBody>
      </p:sp>
      <p:sp>
        <p:nvSpPr>
          <p:cNvPr id="3" name="Text Placeholder 2">
            <a:extLst>
              <a:ext uri="{FF2B5EF4-FFF2-40B4-BE49-F238E27FC236}">
                <a16:creationId xmlns:a16="http://schemas.microsoft.com/office/drawing/2014/main" id="{80A0B05C-E9F7-FDB0-6730-CB3BD213A081}"/>
              </a:ext>
            </a:extLst>
          </p:cNvPr>
          <p:cNvSpPr>
            <a:spLocks noGrp="1"/>
          </p:cNvSpPr>
          <p:nvPr>
            <p:ph type="body" sz="quarter" idx="13"/>
          </p:nvPr>
        </p:nvSpPr>
        <p:spPr/>
        <p:txBody>
          <a:bodyPr>
            <a:normAutofit fontScale="92500" lnSpcReduction="20000"/>
          </a:bodyPr>
          <a:lstStyle/>
          <a:p>
            <a:pPr lvl="0"/>
            <a:r>
              <a:rPr lang="en-US" dirty="0">
                <a:latin typeface="Segoe UI" panose="020B0502040204020203" pitchFamily="34" charset="0"/>
                <a:cs typeface="Segoe UI" panose="020B0502040204020203" pitchFamily="34" charset="0"/>
              </a:rPr>
              <a:t>Food assistance</a:t>
            </a:r>
          </a:p>
          <a:p>
            <a:pPr lvl="0"/>
            <a:r>
              <a:rPr lang="en-US" dirty="0">
                <a:latin typeface="Segoe UI" panose="020B0502040204020203" pitchFamily="34" charset="0"/>
                <a:cs typeface="Segoe UI" panose="020B0502040204020203" pitchFamily="34" charset="0"/>
              </a:rPr>
              <a:t>Earned Income Deduction  =  20% deducted</a:t>
            </a:r>
          </a:p>
          <a:p>
            <a:pPr lvl="0"/>
            <a:r>
              <a:rPr lang="en-US" dirty="0">
                <a:latin typeface="Segoe UI" panose="020B0502040204020203" pitchFamily="34" charset="0"/>
                <a:cs typeface="Segoe UI" panose="020B0502040204020203" pitchFamily="34" charset="0"/>
              </a:rPr>
              <a:t>Dependent Care Deduction</a:t>
            </a:r>
          </a:p>
          <a:p>
            <a:pPr lvl="0"/>
            <a:r>
              <a:rPr lang="en-US" dirty="0">
                <a:latin typeface="Segoe UI" panose="020B0502040204020203" pitchFamily="34" charset="0"/>
                <a:cs typeface="Segoe UI" panose="020B0502040204020203" pitchFamily="34" charset="0"/>
              </a:rPr>
              <a:t>Example 1 - SSDI = $1050, Rent = $500, Utilities = pays for electricity to operate AC - $231 in monthly SNAP  TOTAL INCOME + SNAP = $1281</a:t>
            </a:r>
          </a:p>
          <a:p>
            <a:pPr lvl="0"/>
            <a:r>
              <a:rPr lang="en-US" dirty="0">
                <a:latin typeface="Segoe UI" panose="020B0502040204020203" pitchFamily="34" charset="0"/>
                <a:cs typeface="Segoe UI" panose="020B0502040204020203" pitchFamily="34" charset="0"/>
              </a:rPr>
              <a:t>Example 2 -  SSDI = $1050, $500 in wages, Rent = $500, Utilities = pays for electricity to operate AC - $51 in monthly SNAP TOTAL INCOME + SNAP = $1601</a:t>
            </a:r>
          </a:p>
          <a:p>
            <a:pPr lvl="0"/>
            <a:r>
              <a:rPr lang="en-US" dirty="0">
                <a:latin typeface="Segoe UI" panose="020B0502040204020203" pitchFamily="34" charset="0"/>
                <a:cs typeface="Segoe UI" panose="020B0502040204020203" pitchFamily="34" charset="0"/>
                <a:hlinkClick r:id="rId2"/>
              </a:rPr>
              <a:t>IDHS SNAP Eligibility Calculator </a:t>
            </a:r>
            <a:r>
              <a:rPr lang="en-US" dirty="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hlinkClick r:id="rId2"/>
              </a:rPr>
              <a:t>https://fscalc.dhs.illinois.gov/FSCalc/</a:t>
            </a:r>
            <a:r>
              <a:rPr lang="en-US" sz="22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219331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4C30-A06A-42DB-BBBD-7633B1B65E98}"/>
              </a:ext>
            </a:extLst>
          </p:cNvPr>
          <p:cNvSpPr>
            <a:spLocks noGrp="1"/>
          </p:cNvSpPr>
          <p:nvPr>
            <p:ph type="title"/>
          </p:nvPr>
        </p:nvSpPr>
        <p:spPr/>
        <p:txBody>
          <a:bodyPr/>
          <a:lstStyle/>
          <a:p>
            <a:r>
              <a:rPr lang="en-US" dirty="0"/>
              <a:t>TANF</a:t>
            </a:r>
          </a:p>
        </p:txBody>
      </p:sp>
      <p:sp>
        <p:nvSpPr>
          <p:cNvPr id="3" name="Text Placeholder 2">
            <a:extLst>
              <a:ext uri="{FF2B5EF4-FFF2-40B4-BE49-F238E27FC236}">
                <a16:creationId xmlns:a16="http://schemas.microsoft.com/office/drawing/2014/main" id="{D4FCB790-7B4E-AAB7-7CBB-6A1793DD7B45}"/>
              </a:ext>
            </a:extLst>
          </p:cNvPr>
          <p:cNvSpPr>
            <a:spLocks noGrp="1"/>
          </p:cNvSpPr>
          <p:nvPr>
            <p:ph type="body" sz="quarter" idx="13"/>
          </p:nvPr>
        </p:nvSpPr>
        <p:spPr>
          <a:xfrm>
            <a:off x="835025" y="1880472"/>
            <a:ext cx="10518775" cy="3843337"/>
          </a:xfrm>
        </p:spPr>
        <p:txBody>
          <a:bodyPr/>
          <a:lstStyle/>
          <a:p>
            <a:pPr lvl="0"/>
            <a:r>
              <a:rPr lang="en-US" dirty="0">
                <a:latin typeface="Segoe UI" panose="020B0502040204020203" pitchFamily="34" charset="0"/>
                <a:cs typeface="Segoe UI" panose="020B0502040204020203" pitchFamily="34" charset="0"/>
              </a:rPr>
              <a:t>Cash assistance for families with children</a:t>
            </a:r>
          </a:p>
          <a:p>
            <a:pPr lvl="0"/>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75% of earned income is disregarded</a:t>
            </a:r>
          </a:p>
          <a:p>
            <a:pPr lvl="0"/>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Example 1 – Mom and 2 kids, no other income get $777 in TANF. Total Income = $777</a:t>
            </a:r>
          </a:p>
          <a:p>
            <a:pPr lvl="0"/>
            <a:r>
              <a:rPr lang="en-US" dirty="0">
                <a:latin typeface="Segoe UI" panose="020B0502040204020203" pitchFamily="34" charset="0"/>
                <a:cs typeface="Segoe UI" panose="020B0502040204020203" pitchFamily="34" charset="0"/>
              </a:rPr>
              <a:t>Example 2 – Mom and 2 kids, Mom has $1000 in wages, get $527 in TANF. Total Income = $1527 </a:t>
            </a:r>
          </a:p>
          <a:p>
            <a:endParaRPr lang="en-US" dirty="0"/>
          </a:p>
        </p:txBody>
      </p:sp>
    </p:spTree>
    <p:extLst>
      <p:ext uri="{BB962C8B-B14F-4D97-AF65-F5344CB8AC3E}">
        <p14:creationId xmlns:p14="http://schemas.microsoft.com/office/powerpoint/2010/main" val="1306292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41D5-9F53-413E-7E73-D68709D2A455}"/>
              </a:ext>
            </a:extLst>
          </p:cNvPr>
          <p:cNvSpPr>
            <a:spLocks noGrp="1"/>
          </p:cNvSpPr>
          <p:nvPr>
            <p:ph type="title"/>
          </p:nvPr>
        </p:nvSpPr>
        <p:spPr/>
        <p:txBody>
          <a:bodyPr/>
          <a:lstStyle/>
          <a:p>
            <a:r>
              <a:rPr lang="en-US" dirty="0"/>
              <a:t>AABD Cash</a:t>
            </a:r>
            <a:br>
              <a:rPr lang="en-US" dirty="0"/>
            </a:br>
            <a:endParaRPr lang="en-US" dirty="0"/>
          </a:p>
        </p:txBody>
      </p:sp>
      <p:sp>
        <p:nvSpPr>
          <p:cNvPr id="3" name="Text Placeholder 2">
            <a:extLst>
              <a:ext uri="{FF2B5EF4-FFF2-40B4-BE49-F238E27FC236}">
                <a16:creationId xmlns:a16="http://schemas.microsoft.com/office/drawing/2014/main" id="{D153BEE5-CFA0-37B6-8CEE-5FA240AFD19C}"/>
              </a:ext>
            </a:extLst>
          </p:cNvPr>
          <p:cNvSpPr>
            <a:spLocks noGrp="1"/>
          </p:cNvSpPr>
          <p:nvPr>
            <p:ph type="body" sz="quarter" idx="13"/>
          </p:nvPr>
        </p:nvSpPr>
        <p:spPr/>
        <p:txBody>
          <a:bodyPr/>
          <a:lstStyle/>
          <a:p>
            <a:pPr lvl="0"/>
            <a:r>
              <a:rPr lang="en-US" dirty="0">
                <a:latin typeface="Segoe UI" panose="020B0502040204020203" pitchFamily="34" charset="0"/>
                <a:cs typeface="Segoe UI" panose="020B0502040204020203" pitchFamily="34" charset="0"/>
              </a:rPr>
              <a:t>Cash assistance for aged, blind, disabled people receiving SSI or not eligible for SSI because of other income</a:t>
            </a:r>
          </a:p>
          <a:p>
            <a:pPr lvl="0"/>
            <a:r>
              <a:rPr lang="en-US" dirty="0">
                <a:latin typeface="Segoe UI" panose="020B0502040204020203" pitchFamily="34" charset="0"/>
                <a:cs typeface="Segoe UI" panose="020B0502040204020203" pitchFamily="34" charset="0"/>
              </a:rPr>
              <a:t>Uses same income counting rules as AABD Medicaid</a:t>
            </a:r>
          </a:p>
          <a:p>
            <a:endParaRPr lang="en-US" dirty="0"/>
          </a:p>
        </p:txBody>
      </p:sp>
    </p:spTree>
    <p:extLst>
      <p:ext uri="{BB962C8B-B14F-4D97-AF65-F5344CB8AC3E}">
        <p14:creationId xmlns:p14="http://schemas.microsoft.com/office/powerpoint/2010/main" val="2932695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AEC9-3587-D823-D635-4EB86A510656}"/>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C8A5792D-13F5-1974-7736-A7DCE807630E}"/>
              </a:ext>
            </a:extLst>
          </p:cNvPr>
          <p:cNvSpPr>
            <a:spLocks noGrp="1"/>
          </p:cNvSpPr>
          <p:nvPr>
            <p:ph type="body" sz="quarter" idx="13"/>
          </p:nvPr>
        </p:nvSpPr>
        <p:spPr/>
        <p:txBody>
          <a:bodyPr/>
          <a:lstStyle/>
          <a:p>
            <a:r>
              <a:rPr lang="en-US" dirty="0">
                <a:hlinkClick r:id="rId2"/>
              </a:rPr>
              <a:t>Social Security Red Book - A Guide to Work Incentives and Employment Supports   https://www.ssa.gov/redbook/</a:t>
            </a:r>
            <a:endParaRPr lang="en-US" dirty="0"/>
          </a:p>
          <a:p>
            <a:endParaRPr lang="en-US" dirty="0"/>
          </a:p>
          <a:p>
            <a:r>
              <a:rPr lang="en-US" dirty="0"/>
              <a:t>SSA Work Incentive Planning Assistance</a:t>
            </a:r>
          </a:p>
          <a:p>
            <a:pPr lvl="1"/>
            <a:r>
              <a:rPr lang="en-US" dirty="0"/>
              <a:t>The Mayor’s Office for People with Disabilities (MOPD) - emailing MOPDBC@cityofchicago.org, or by calling Jocelyn Romasanta at 312-746-5743</a:t>
            </a:r>
          </a:p>
          <a:p>
            <a:pPr lvl="1"/>
            <a:r>
              <a:rPr lang="en-US" dirty="0">
                <a:hlinkClick r:id="rId3"/>
              </a:rPr>
              <a:t>Illinois Assistive Technology Program </a:t>
            </a:r>
            <a:r>
              <a:rPr lang="en-US" dirty="0"/>
              <a:t>- 800-852-5110</a:t>
            </a:r>
          </a:p>
        </p:txBody>
      </p:sp>
    </p:spTree>
    <p:extLst>
      <p:ext uri="{BB962C8B-B14F-4D97-AF65-F5344CB8AC3E}">
        <p14:creationId xmlns:p14="http://schemas.microsoft.com/office/powerpoint/2010/main" val="2297051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AC623-9BF4-30C1-AC4D-17C748900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57B67-9BA2-1519-FF68-E314196A713C}"/>
              </a:ext>
            </a:extLst>
          </p:cNvPr>
          <p:cNvSpPr>
            <a:spLocks noGrp="1"/>
          </p:cNvSpPr>
          <p:nvPr>
            <p:ph type="title"/>
          </p:nvPr>
        </p:nvSpPr>
        <p:spPr>
          <a:xfrm>
            <a:off x="1632155" y="2103437"/>
            <a:ext cx="9085005" cy="1325563"/>
          </a:xfrm>
        </p:spPr>
        <p:txBody>
          <a:bodyPr>
            <a:normAutofit fontScale="90000"/>
          </a:bodyPr>
          <a:lstStyle/>
          <a:p>
            <a:pPr algn="ctr"/>
            <a:r>
              <a:rPr lang="en-US" sz="6700" dirty="0"/>
              <a:t>Questions?</a:t>
            </a:r>
            <a:br>
              <a:rPr lang="en-US" sz="6000" dirty="0"/>
            </a:br>
            <a:br>
              <a:rPr lang="en-US" sz="6000" dirty="0"/>
            </a:br>
            <a:br>
              <a:rPr lang="en-US" sz="6000" dirty="0"/>
            </a:br>
            <a:br>
              <a:rPr lang="en-US" sz="6000" dirty="0"/>
            </a:br>
            <a:r>
              <a:rPr lang="en-US" sz="3100" dirty="0">
                <a:hlinkClick r:id="rId2"/>
              </a:rPr>
              <a:t>tdaly@legalaidchicago.org</a:t>
            </a:r>
            <a:r>
              <a:rPr lang="en-US" sz="3100" dirty="0"/>
              <a:t>     312-347-8388</a:t>
            </a:r>
          </a:p>
        </p:txBody>
      </p:sp>
    </p:spTree>
    <p:extLst>
      <p:ext uri="{BB962C8B-B14F-4D97-AF65-F5344CB8AC3E}">
        <p14:creationId xmlns:p14="http://schemas.microsoft.com/office/powerpoint/2010/main" val="55819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9F24-4D27-B656-08C2-80B62697CDD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2FCCD0F-423D-BDA0-D827-87ACB223A741}"/>
              </a:ext>
            </a:extLst>
          </p:cNvPr>
          <p:cNvSpPr>
            <a:spLocks noGrp="1"/>
          </p:cNvSpPr>
          <p:nvPr>
            <p:ph type="body" sz="quarter" idx="13"/>
          </p:nvPr>
        </p:nvSpPr>
        <p:spPr>
          <a:xfrm>
            <a:off x="994830" y="1363663"/>
            <a:ext cx="10518775" cy="3843337"/>
          </a:xfrm>
        </p:spPr>
        <p:txBody>
          <a:bodyPr/>
          <a:lstStyle/>
          <a:p>
            <a:endParaRPr lang="en-US" dirty="0"/>
          </a:p>
        </p:txBody>
      </p:sp>
      <p:pic>
        <p:nvPicPr>
          <p:cNvPr id="2050" name="Picture 2" descr="For True Work is Love Made Visible” – Kahil Gibran by Phyllis Davis">
            <a:extLst>
              <a:ext uri="{FF2B5EF4-FFF2-40B4-BE49-F238E27FC236}">
                <a16:creationId xmlns:a16="http://schemas.microsoft.com/office/drawing/2014/main" id="{2FE54C1F-6B97-5333-2162-41A046E49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30" y="0"/>
            <a:ext cx="11051858" cy="578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2C9D-586F-B523-EBF9-40BD152EB5D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E12D546-81CD-4B5A-92AD-763236B94BBB}"/>
              </a:ext>
            </a:extLst>
          </p:cNvPr>
          <p:cNvSpPr>
            <a:spLocks noGrp="1"/>
          </p:cNvSpPr>
          <p:nvPr>
            <p:ph type="body" sz="quarter" idx="13"/>
          </p:nvPr>
        </p:nvSpPr>
        <p:spPr/>
        <p:txBody>
          <a:bodyPr/>
          <a:lstStyle/>
          <a:p>
            <a:endParaRPr lang="en-US" dirty="0"/>
          </a:p>
        </p:txBody>
      </p:sp>
      <p:pic>
        <p:nvPicPr>
          <p:cNvPr id="5" name="Picture 4">
            <a:extLst>
              <a:ext uri="{FF2B5EF4-FFF2-40B4-BE49-F238E27FC236}">
                <a16:creationId xmlns:a16="http://schemas.microsoft.com/office/drawing/2014/main" id="{CE17C288-FEC7-7715-71C0-D1B2F18E039A}"/>
              </a:ext>
            </a:extLst>
          </p:cNvPr>
          <p:cNvPicPr>
            <a:picLocks noChangeAspect="1"/>
          </p:cNvPicPr>
          <p:nvPr/>
        </p:nvPicPr>
        <p:blipFill>
          <a:blip r:embed="rId2"/>
          <a:srcRect t="16487" b="16272"/>
          <a:stretch>
            <a:fillRect/>
          </a:stretch>
        </p:blipFill>
        <p:spPr>
          <a:xfrm>
            <a:off x="-835736" y="0"/>
            <a:ext cx="14535488" cy="5742039"/>
          </a:xfrm>
          <a:prstGeom prst="rect">
            <a:avLst/>
          </a:prstGeom>
        </p:spPr>
      </p:pic>
      <p:sp>
        <p:nvSpPr>
          <p:cNvPr id="6" name="TextBox 5">
            <a:extLst>
              <a:ext uri="{FF2B5EF4-FFF2-40B4-BE49-F238E27FC236}">
                <a16:creationId xmlns:a16="http://schemas.microsoft.com/office/drawing/2014/main" id="{3D5EB718-023E-448E-4893-4EF93C22C9E7}"/>
              </a:ext>
            </a:extLst>
          </p:cNvPr>
          <p:cNvSpPr txBox="1"/>
          <p:nvPr/>
        </p:nvSpPr>
        <p:spPr>
          <a:xfrm>
            <a:off x="7285703" y="924232"/>
            <a:ext cx="5938684" cy="2031325"/>
          </a:xfrm>
          <a:prstGeom prst="rect">
            <a:avLst/>
          </a:prstGeom>
          <a:noFill/>
        </p:spPr>
        <p:txBody>
          <a:bodyPr wrap="square" rtlCol="0">
            <a:spAutoFit/>
          </a:bodyPr>
          <a:lstStyle/>
          <a:p>
            <a:r>
              <a:rPr lang="en-US" dirty="0">
                <a:solidFill>
                  <a:schemeClr val="bg1"/>
                </a:solidFill>
              </a:rPr>
              <a:t>Bruce Springsteen: I don't know. I think that my music, because of what I wrote about, always had political implications and I suppose that came up out of-- originally out of my home life, you know, and my experience growing up and my relationship with my father and understanding and trying to understand the concept of work and how work plays a central role in your life, you know?</a:t>
            </a:r>
          </a:p>
        </p:txBody>
      </p:sp>
    </p:spTree>
    <p:extLst>
      <p:ext uri="{BB962C8B-B14F-4D97-AF65-F5344CB8AC3E}">
        <p14:creationId xmlns:p14="http://schemas.microsoft.com/office/powerpoint/2010/main" val="41056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3CE0-C56D-E7DF-6561-0FDB61CD758A}"/>
              </a:ext>
            </a:extLst>
          </p:cNvPr>
          <p:cNvSpPr>
            <a:spLocks noGrp="1"/>
          </p:cNvSpPr>
          <p:nvPr>
            <p:ph type="title"/>
          </p:nvPr>
        </p:nvSpPr>
        <p:spPr>
          <a:xfrm>
            <a:off x="838200" y="276635"/>
            <a:ext cx="10515600" cy="1325563"/>
          </a:xfrm>
        </p:spPr>
        <p:txBody>
          <a:bodyPr/>
          <a:lstStyle/>
          <a:p>
            <a:r>
              <a:rPr lang="en-US" dirty="0"/>
              <a:t>Social security administration</a:t>
            </a:r>
          </a:p>
        </p:txBody>
      </p:sp>
      <p:sp>
        <p:nvSpPr>
          <p:cNvPr id="3" name="Text Placeholder 2">
            <a:extLst>
              <a:ext uri="{FF2B5EF4-FFF2-40B4-BE49-F238E27FC236}">
                <a16:creationId xmlns:a16="http://schemas.microsoft.com/office/drawing/2014/main" id="{636E2351-7509-BE43-0B54-97A3C3BBE444}"/>
              </a:ext>
            </a:extLst>
          </p:cNvPr>
          <p:cNvSpPr>
            <a:spLocks noGrp="1"/>
          </p:cNvSpPr>
          <p:nvPr>
            <p:ph type="body" sz="quarter" idx="13"/>
          </p:nvPr>
        </p:nvSpPr>
        <p:spPr/>
        <p:txBody>
          <a:bodyPr>
            <a:normAutofit lnSpcReduction="10000"/>
          </a:bodyPr>
          <a:lstStyle/>
          <a:p>
            <a:r>
              <a:rPr lang="en-US" dirty="0">
                <a:latin typeface="Segoe UI" panose="020B0502040204020203" pitchFamily="34" charset="0"/>
                <a:cs typeface="Segoe UI" panose="020B0502040204020203" pitchFamily="34" charset="0"/>
              </a:rPr>
              <a:t>Title II Retirement, Survivors, and Disability Insurance (RSDI)</a:t>
            </a:r>
          </a:p>
          <a:p>
            <a:r>
              <a:rPr lang="en-US" dirty="0">
                <a:latin typeface="Segoe UI" panose="020B0502040204020203" pitchFamily="34" charset="0"/>
                <a:cs typeface="Segoe UI" panose="020B0502040204020203" pitchFamily="34" charset="0"/>
              </a:rPr>
              <a:t>Title XVI Supplemental Security Income</a:t>
            </a:r>
          </a:p>
          <a:p>
            <a:r>
              <a:rPr lang="en-US" dirty="0">
                <a:latin typeface="Segoe UI" panose="020B0502040204020203" pitchFamily="34" charset="0"/>
                <a:cs typeface="Segoe UI" panose="020B0502040204020203" pitchFamily="34" charset="0"/>
              </a:rPr>
              <a:t>Insurance v. Public Assistance</a:t>
            </a:r>
          </a:p>
          <a:p>
            <a:r>
              <a:rPr lang="en-US" dirty="0">
                <a:latin typeface="Segoe UI" panose="020B0502040204020203" pitchFamily="34" charset="0"/>
                <a:cs typeface="Segoe UI" panose="020B0502040204020203" pitchFamily="34" charset="0"/>
              </a:rPr>
              <a:t>SSI Maximum Benefit $994 (2026)</a:t>
            </a:r>
          </a:p>
          <a:p>
            <a:r>
              <a:rPr lang="en-US" dirty="0">
                <a:latin typeface="Segoe UI" panose="020B0502040204020203" pitchFamily="34" charset="0"/>
                <a:cs typeface="Segoe UI" panose="020B0502040204020203" pitchFamily="34" charset="0"/>
              </a:rPr>
              <a:t>RSDI Benefit related to earnings history – average $2071 (retirement) $1584 (disability)</a:t>
            </a:r>
          </a:p>
          <a:p>
            <a:r>
              <a:rPr lang="en-US" dirty="0">
                <a:latin typeface="Segoe UI" panose="020B0502040204020203" pitchFamily="34" charset="0"/>
                <a:cs typeface="Segoe UI" panose="020B0502040204020203" pitchFamily="34" charset="0"/>
              </a:rPr>
              <a:t>Insured</a:t>
            </a:r>
          </a:p>
          <a:p>
            <a:pPr lvl="1"/>
            <a:r>
              <a:rPr lang="en-US" dirty="0">
                <a:latin typeface="Segoe UI" panose="020B0502040204020203" pitchFamily="34" charset="0"/>
                <a:cs typeface="Segoe UI" panose="020B0502040204020203" pitchFamily="34" charset="0"/>
              </a:rPr>
              <a:t>Disability = 20 Quarter Credits in last 40 quarters</a:t>
            </a:r>
          </a:p>
          <a:p>
            <a:pPr lvl="1"/>
            <a:r>
              <a:rPr lang="en-US" dirty="0">
                <a:latin typeface="Segoe UI" panose="020B0502040204020203" pitchFamily="34" charset="0"/>
                <a:cs typeface="Segoe UI" panose="020B0502040204020203" pitchFamily="34" charset="0"/>
              </a:rPr>
              <a:t>Fully Insured = 40 Quarter Credits</a:t>
            </a:r>
          </a:p>
        </p:txBody>
      </p:sp>
      <p:pic>
        <p:nvPicPr>
          <p:cNvPr id="1026" name="Picture 2" descr="Social Security Administration - Wikipedia">
            <a:extLst>
              <a:ext uri="{FF2B5EF4-FFF2-40B4-BE49-F238E27FC236}">
                <a16:creationId xmlns:a16="http://schemas.microsoft.com/office/drawing/2014/main" id="{17EE70F8-2E9D-1988-A285-A91BE42C1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100" y="4130163"/>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2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A167-A51E-4F3E-E67F-32FCAADBC376}"/>
              </a:ext>
            </a:extLst>
          </p:cNvPr>
          <p:cNvSpPr>
            <a:spLocks noGrp="1"/>
          </p:cNvSpPr>
          <p:nvPr>
            <p:ph type="title"/>
          </p:nvPr>
        </p:nvSpPr>
        <p:spPr/>
        <p:txBody>
          <a:bodyPr/>
          <a:lstStyle/>
          <a:p>
            <a:r>
              <a:rPr lang="en-US" dirty="0"/>
              <a:t>Social Security Retirement</a:t>
            </a:r>
          </a:p>
        </p:txBody>
      </p:sp>
      <p:sp>
        <p:nvSpPr>
          <p:cNvPr id="3" name="Text Placeholder 2">
            <a:extLst>
              <a:ext uri="{FF2B5EF4-FFF2-40B4-BE49-F238E27FC236}">
                <a16:creationId xmlns:a16="http://schemas.microsoft.com/office/drawing/2014/main" id="{D43D567F-E1E9-F086-0D31-15BA94213711}"/>
              </a:ext>
            </a:extLst>
          </p:cNvPr>
          <p:cNvSpPr>
            <a:spLocks noGrp="1"/>
          </p:cNvSpPr>
          <p:nvPr>
            <p:ph type="body" sz="quarter" idx="13"/>
          </p:nvPr>
        </p:nvSpPr>
        <p:spPr/>
        <p:txBody>
          <a:bodyPr>
            <a:normAutofit fontScale="70000" lnSpcReduction="20000"/>
          </a:bodyPr>
          <a:lstStyle/>
          <a:p>
            <a:r>
              <a:rPr lang="en-US" dirty="0">
                <a:latin typeface="Segoe UI" panose="020B0502040204020203" pitchFamily="34" charset="0"/>
                <a:cs typeface="Segoe UI" panose="020B0502040204020203" pitchFamily="34" charset="0"/>
              </a:rPr>
              <a:t>Early Retirement</a:t>
            </a:r>
          </a:p>
          <a:p>
            <a:pPr lvl="1"/>
            <a:r>
              <a:rPr lang="en-US" dirty="0">
                <a:latin typeface="Segoe UI" panose="020B0502040204020203" pitchFamily="34" charset="0"/>
                <a:cs typeface="Segoe UI" panose="020B0502040204020203" pitchFamily="34" charset="0"/>
              </a:rPr>
              <a:t>Age 62</a:t>
            </a:r>
          </a:p>
          <a:p>
            <a:pPr lvl="1"/>
            <a:r>
              <a:rPr lang="en-US" dirty="0">
                <a:latin typeface="Segoe UI" panose="020B0502040204020203" pitchFamily="34" charset="0"/>
                <a:cs typeface="Segoe UI" panose="020B0502040204020203" pitchFamily="34" charset="0"/>
              </a:rPr>
              <a:t>Penalty up to 30% reduction </a:t>
            </a:r>
          </a:p>
          <a:p>
            <a:pPr lvl="1"/>
            <a:r>
              <a:rPr lang="en-US" dirty="0">
                <a:latin typeface="Segoe UI" panose="020B0502040204020203" pitchFamily="34" charset="0"/>
                <a:cs typeface="Segoe UI" panose="020B0502040204020203" pitchFamily="34" charset="0"/>
              </a:rPr>
              <a:t>No impact from earnings up to $24,480 / year  - $2,040  / </a:t>
            </a:r>
            <a:r>
              <a:rPr lang="en-US" dirty="0" err="1">
                <a:latin typeface="Segoe UI" panose="020B0502040204020203" pitchFamily="34" charset="0"/>
                <a:cs typeface="Segoe UI" panose="020B0502040204020203" pitchFamily="34" charset="0"/>
              </a:rPr>
              <a:t>mon</a:t>
            </a:r>
            <a:r>
              <a:rPr lang="en-US" dirty="0">
                <a:latin typeface="Segoe UI" panose="020B0502040204020203" pitchFamily="34" charset="0"/>
                <a:cs typeface="Segoe UI" panose="020B0502040204020203" pitchFamily="34" charset="0"/>
              </a:rPr>
              <a:t> (in 2026)</a:t>
            </a:r>
          </a:p>
          <a:p>
            <a:pPr lvl="1"/>
            <a:r>
              <a:rPr lang="en-US" dirty="0">
                <a:latin typeface="Segoe UI" panose="020B0502040204020203" pitchFamily="34" charset="0"/>
                <a:cs typeface="Segoe UI" panose="020B0502040204020203" pitchFamily="34" charset="0"/>
              </a:rPr>
              <a:t>$1 reduction for every $2 earned over this</a:t>
            </a:r>
          </a:p>
          <a:p>
            <a:pPr lvl="1"/>
            <a:r>
              <a:rPr lang="en-US" dirty="0">
                <a:latin typeface="Segoe UI" panose="020B0502040204020203" pitchFamily="34" charset="0"/>
                <a:cs typeface="Segoe UI" panose="020B0502040204020203" pitchFamily="34" charset="0"/>
              </a:rPr>
              <a:t>Different rule for year you reach Full Retirement Age; No impact from earnings up to $65,160 (2026) retirement benefit.</a:t>
            </a:r>
          </a:p>
          <a:p>
            <a:pPr lvl="1"/>
            <a:r>
              <a:rPr lang="en-US" dirty="0">
                <a:latin typeface="Segoe UI" panose="020B0502040204020203" pitchFamily="34" charset="0"/>
                <a:cs typeface="Segoe UI" panose="020B0502040204020203" pitchFamily="34" charset="0"/>
              </a:rPr>
              <a:t>$1 reduction for every $3 earned over this</a:t>
            </a:r>
          </a:p>
          <a:p>
            <a:r>
              <a:rPr lang="en-US" dirty="0">
                <a:latin typeface="Segoe UI" panose="020B0502040204020203" pitchFamily="34" charset="0"/>
                <a:cs typeface="Segoe UI" panose="020B0502040204020203" pitchFamily="34" charset="0"/>
              </a:rPr>
              <a:t>Full Retirement</a:t>
            </a:r>
          </a:p>
          <a:p>
            <a:pPr lvl="1"/>
            <a:r>
              <a:rPr lang="en-US" dirty="0">
                <a:latin typeface="Segoe UI" panose="020B0502040204020203" pitchFamily="34" charset="0"/>
                <a:cs typeface="Segoe UI" panose="020B0502040204020203" pitchFamily="34" charset="0"/>
              </a:rPr>
              <a:t>Full Retirement Age currently 67</a:t>
            </a:r>
          </a:p>
          <a:p>
            <a:pPr lvl="1"/>
            <a:r>
              <a:rPr lang="en-US" dirty="0">
                <a:latin typeface="Segoe UI" panose="020B0502040204020203" pitchFamily="34" charset="0"/>
                <a:cs typeface="Segoe UI" panose="020B0502040204020203" pitchFamily="34" charset="0"/>
              </a:rPr>
              <a:t>No limit on earnings</a:t>
            </a:r>
          </a:p>
          <a:p>
            <a:r>
              <a:rPr lang="en-US" dirty="0">
                <a:latin typeface="Segoe UI" panose="020B0502040204020203" pitchFamily="34" charset="0"/>
                <a:cs typeface="Segoe UI" panose="020B0502040204020203" pitchFamily="34" charset="0"/>
              </a:rPr>
              <a:t>Delayed Retirement</a:t>
            </a:r>
          </a:p>
          <a:p>
            <a:pPr lvl="1"/>
            <a:r>
              <a:rPr lang="en-US" dirty="0">
                <a:latin typeface="Segoe UI" panose="020B0502040204020203" pitchFamily="34" charset="0"/>
                <a:cs typeface="Segoe UI" panose="020B0502040204020203" pitchFamily="34" charset="0"/>
              </a:rPr>
              <a:t>Benefits max out at Age 70</a:t>
            </a:r>
          </a:p>
          <a:p>
            <a:pPr lvl="1"/>
            <a:r>
              <a:rPr lang="en-US" dirty="0">
                <a:latin typeface="Segoe UI" panose="020B0502040204020203" pitchFamily="34" charset="0"/>
                <a:cs typeface="Segoe UI" panose="020B0502040204020203" pitchFamily="34" charset="0"/>
              </a:rPr>
              <a:t>No limit on earnings</a:t>
            </a:r>
          </a:p>
        </p:txBody>
      </p:sp>
    </p:spTree>
    <p:extLst>
      <p:ext uri="{BB962C8B-B14F-4D97-AF65-F5344CB8AC3E}">
        <p14:creationId xmlns:p14="http://schemas.microsoft.com/office/powerpoint/2010/main" val="241477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6F43-B2A4-936E-EEE8-C1FDCEFEAED0}"/>
              </a:ext>
            </a:extLst>
          </p:cNvPr>
          <p:cNvSpPr>
            <a:spLocks noGrp="1"/>
          </p:cNvSpPr>
          <p:nvPr>
            <p:ph type="title"/>
          </p:nvPr>
        </p:nvSpPr>
        <p:spPr/>
        <p:txBody>
          <a:bodyPr/>
          <a:lstStyle/>
          <a:p>
            <a:r>
              <a:rPr lang="en-US" dirty="0"/>
              <a:t>Social security retirement</a:t>
            </a:r>
          </a:p>
        </p:txBody>
      </p:sp>
      <p:sp>
        <p:nvSpPr>
          <p:cNvPr id="3" name="Text Placeholder 2">
            <a:extLst>
              <a:ext uri="{FF2B5EF4-FFF2-40B4-BE49-F238E27FC236}">
                <a16:creationId xmlns:a16="http://schemas.microsoft.com/office/drawing/2014/main" id="{B56F4166-F5AE-36EE-CDC3-3401EEB2A3FE}"/>
              </a:ext>
            </a:extLst>
          </p:cNvPr>
          <p:cNvSpPr>
            <a:spLocks noGrp="1"/>
          </p:cNvSpPr>
          <p:nvPr>
            <p:ph type="body" sz="quarter" idx="13"/>
          </p:nvPr>
        </p:nvSpPr>
        <p:spPr/>
        <p:txBody>
          <a:bodyPr>
            <a:normAutofit/>
          </a:bodyPr>
          <a:lstStyle/>
          <a:p>
            <a:r>
              <a:rPr lang="en-US" dirty="0">
                <a:latin typeface="Segoe UI" panose="020B0502040204020203" pitchFamily="34" charset="0"/>
                <a:cs typeface="Segoe UI" panose="020B0502040204020203" pitchFamily="34" charset="0"/>
              </a:rPr>
              <a:t>When SSA retirement begins, SSA asks you if you expect to keep working. </a:t>
            </a:r>
          </a:p>
          <a:p>
            <a:r>
              <a:rPr lang="en-US" dirty="0">
                <a:latin typeface="Segoe UI" panose="020B0502040204020203" pitchFamily="34" charset="0"/>
                <a:cs typeface="Segoe UI" panose="020B0502040204020203" pitchFamily="34" charset="0"/>
              </a:rPr>
              <a:t>If you say yes, SSA asks for estimated wages. </a:t>
            </a:r>
          </a:p>
          <a:p>
            <a:r>
              <a:rPr lang="en-US" dirty="0">
                <a:latin typeface="Segoe UI" panose="020B0502040204020203" pitchFamily="34" charset="0"/>
                <a:cs typeface="Segoe UI" panose="020B0502040204020203" pitchFamily="34" charset="0"/>
              </a:rPr>
              <a:t>If wages estimated below the applicable limit but end up exceeding, must report to SSA </a:t>
            </a:r>
          </a:p>
          <a:p>
            <a:pPr lvl="1"/>
            <a:r>
              <a:rPr lang="en-US" dirty="0">
                <a:latin typeface="Segoe UI" panose="020B0502040204020203" pitchFamily="34" charset="0"/>
                <a:cs typeface="Segoe UI" panose="020B0502040204020203" pitchFamily="34" charset="0"/>
              </a:rPr>
              <a:t> SSA by phone 1-800-772-1213, or</a:t>
            </a:r>
          </a:p>
          <a:p>
            <a:pPr lvl="1"/>
            <a:r>
              <a:rPr lang="en-US" dirty="0">
                <a:latin typeface="Segoe UI" panose="020B0502040204020203" pitchFamily="34" charset="0"/>
                <a:cs typeface="Segoe UI" panose="020B0502040204020203" pitchFamily="34" charset="0"/>
              </a:rPr>
              <a:t> online MYSSA account or</a:t>
            </a:r>
          </a:p>
          <a:p>
            <a:pPr lvl="1"/>
            <a:r>
              <a:rPr lang="en-US" dirty="0">
                <a:latin typeface="Segoe UI" panose="020B0502040204020203" pitchFamily="34" charset="0"/>
                <a:cs typeface="Segoe UI" panose="020B0502040204020203" pitchFamily="34" charset="0"/>
              </a:rPr>
              <a:t>submitting Statement of Claimant or Other Person (SSA-795) (PDF) form. </a:t>
            </a:r>
          </a:p>
        </p:txBody>
      </p:sp>
    </p:spTree>
    <p:extLst>
      <p:ext uri="{BB962C8B-B14F-4D97-AF65-F5344CB8AC3E}">
        <p14:creationId xmlns:p14="http://schemas.microsoft.com/office/powerpoint/2010/main" val="322987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19F8-922C-B119-F0D6-EA5465509479}"/>
              </a:ext>
            </a:extLst>
          </p:cNvPr>
          <p:cNvSpPr>
            <a:spLocks noGrp="1"/>
          </p:cNvSpPr>
          <p:nvPr>
            <p:ph type="title"/>
          </p:nvPr>
        </p:nvSpPr>
        <p:spPr/>
        <p:txBody>
          <a:bodyPr/>
          <a:lstStyle/>
          <a:p>
            <a:r>
              <a:rPr lang="en-US" dirty="0"/>
              <a:t>Social security disability</a:t>
            </a:r>
          </a:p>
        </p:txBody>
      </p:sp>
      <p:sp>
        <p:nvSpPr>
          <p:cNvPr id="3" name="Text Placeholder 2">
            <a:extLst>
              <a:ext uri="{FF2B5EF4-FFF2-40B4-BE49-F238E27FC236}">
                <a16:creationId xmlns:a16="http://schemas.microsoft.com/office/drawing/2014/main" id="{72C6AD2C-0400-F17D-9E9D-AD1AB0ACD2B3}"/>
              </a:ext>
            </a:extLst>
          </p:cNvPr>
          <p:cNvSpPr>
            <a:spLocks noGrp="1"/>
          </p:cNvSpPr>
          <p:nvPr>
            <p:ph type="body" sz="quarter" idx="13"/>
          </p:nvPr>
        </p:nvSpPr>
        <p:spPr/>
        <p:txBody>
          <a:bodyPr>
            <a:normAutofit/>
          </a:bodyPr>
          <a:lstStyle/>
          <a:p>
            <a:r>
              <a:rPr lang="en-US" dirty="0">
                <a:latin typeface="Segoe UI" panose="020B0502040204020203" pitchFamily="34" charset="0"/>
                <a:cs typeface="Segoe UI" panose="020B0502040204020203" pitchFamily="34" charset="0"/>
              </a:rPr>
              <a:t>Disability defined = inability to engage in any </a:t>
            </a:r>
            <a:r>
              <a:rPr lang="en-US" b="1" dirty="0">
                <a:latin typeface="Segoe UI" panose="020B0502040204020203" pitchFamily="34" charset="0"/>
                <a:cs typeface="Segoe UI" panose="020B0502040204020203" pitchFamily="34" charset="0"/>
              </a:rPr>
              <a:t>substantial gainful activity (SGA) </a:t>
            </a:r>
            <a:r>
              <a:rPr lang="en-US" dirty="0">
                <a:latin typeface="Segoe UI" panose="020B0502040204020203" pitchFamily="34" charset="0"/>
                <a:cs typeface="Segoe UI" panose="020B0502040204020203" pitchFamily="34" charset="0"/>
              </a:rPr>
              <a:t>due to a medically determinable physical or mental impairment.</a:t>
            </a:r>
          </a:p>
          <a:p>
            <a:r>
              <a:rPr lang="en-US" dirty="0">
                <a:latin typeface="Segoe UI" panose="020B0502040204020203" pitchFamily="34" charset="0"/>
                <a:cs typeface="Segoe UI" panose="020B0502040204020203" pitchFamily="34" charset="0"/>
              </a:rPr>
              <a:t>SGA defined =  Work is "substantial" if it involves doing significant physical or mental activities or a combination of both. Work is “gainful” if it is performed for pay or profit, generally performed for pay or profit, or intended for profit, whether or not a profit is realized. Monthly Earnings &gt;$1690 presumed SGA (2026)</a:t>
            </a:r>
          </a:p>
        </p:txBody>
      </p:sp>
    </p:spTree>
    <p:extLst>
      <p:ext uri="{BB962C8B-B14F-4D97-AF65-F5344CB8AC3E}">
        <p14:creationId xmlns:p14="http://schemas.microsoft.com/office/powerpoint/2010/main" val="864626204"/>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bf30d7cefb8848f185d70fa02ba79508 xmlns="2e5a7d3f-24b9-496e-86ff-85b7a2a2dfe4" xsi:nil="true"/>
    <l04badb96b514e288df607c4a42ab5a3 xmlns="2e5a7d3f-24b9-496e-86ff-85b7a2a2dfe4">
      <Terms xmlns="http://schemas.microsoft.com/office/infopath/2007/PartnerControls">
        <TermInfo xmlns="http://schemas.microsoft.com/office/infopath/2007/PartnerControls">
          <TermName xmlns="http://schemas.microsoft.com/office/infopath/2007/PartnerControls">Public Benefits</TermName>
          <TermId xmlns="http://schemas.microsoft.com/office/infopath/2007/PartnerControls">45fc5778-17dc-4a6b-85da-49ca3d8cf6ab</TermId>
        </TermInfo>
      </Terms>
    </l04badb96b514e288df607c4a42ab5a3>
    <a7608577269947f19232f16cdc00535d xmlns="2e5a7d3f-24b9-496e-86ff-85b7a2a2dfe4" xsi:nil="true"/>
    <TaxCatchAll xmlns="2e5a7d3f-24b9-496e-86ff-85b7a2a2dfe4">
      <Value>1</Value>
    </TaxCatchAll>
    <lcf76f155ced4ddcb4097134ff3c332f xmlns="db709f9b-122f-49ca-a96d-53bdee2e72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082756A7E89476438EB74E9795E0C4FD" ma:contentTypeVersion="34" ma:contentTypeDescription="Create a new document." ma:contentTypeScope="" ma:versionID="61e574e9616e78a528128693da4f35d0">
  <xsd:schema xmlns:xsd="http://www.w3.org/2001/XMLSchema" xmlns:xs="http://www.w3.org/2001/XMLSchema" xmlns:p="http://schemas.microsoft.com/office/2006/metadata/properties" xmlns:ns1="http://schemas.microsoft.com/sharepoint/v3" xmlns:ns2="2e5a7d3f-24b9-496e-86ff-85b7a2a2dfe4" xmlns:ns3="db709f9b-122f-49ca-a96d-53bdee2e72ad" targetNamespace="http://schemas.microsoft.com/office/2006/metadata/properties" ma:root="true" ma:fieldsID="b0278e90ce241335e6ee066c8b9ad33c" ns1:_="" ns2:_="" ns3:_="">
    <xsd:import namespace="http://schemas.microsoft.com/sharepoint/v3"/>
    <xsd:import namespace="2e5a7d3f-24b9-496e-86ff-85b7a2a2dfe4"/>
    <xsd:import namespace="db709f9b-122f-49ca-a96d-53bdee2e72ad"/>
    <xsd:element name="properties">
      <xsd:complexType>
        <xsd:sequence>
          <xsd:element name="documentManagement">
            <xsd:complexType>
              <xsd:all>
                <xsd:element ref="ns1:PublishingStartDate" minOccurs="0"/>
                <xsd:element ref="ns1:PublishingExpirationDate" minOccurs="0"/>
                <xsd:element ref="ns2:TaxCatchAll" minOccurs="0"/>
                <xsd:element ref="ns3:MediaServiceMetadata" minOccurs="0"/>
                <xsd:element ref="ns3:MediaServiceFastMetadata" minOccurs="0"/>
                <xsd:element ref="ns3:MediaServiceSearchProperties" minOccurs="0"/>
                <xsd:element ref="ns2:l04badb96b514e288df607c4a42ab5a3" minOccurs="0"/>
                <xsd:element ref="ns2:a7608577269947f19232f16cdc00535d" minOccurs="0"/>
                <xsd:element ref="ns2:bf30d7cefb8848f185d70fa02ba79508"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5a7d3f-24b9-496e-86ff-85b7a2a2dfe4"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6314d376-bf50-4543-b4e8-aeb0f1f57596}" ma:internalName="TaxCatchAll" ma:showField="CatchAllData" ma:web="2e5a7d3f-24b9-496e-86ff-85b7a2a2dfe4">
      <xsd:complexType>
        <xsd:complexContent>
          <xsd:extension base="dms:MultiChoiceLookup">
            <xsd:sequence>
              <xsd:element name="Value" type="dms:Lookup" maxOccurs="unbounded" minOccurs="0" nillable="true"/>
            </xsd:sequence>
          </xsd:extension>
        </xsd:complexContent>
      </xsd:complexType>
    </xsd:element>
    <xsd:element name="l04badb96b514e288df607c4a42ab5a3" ma:index="17" nillable="true" ma:taxonomy="true" ma:internalName="l04badb96b514e288df607c4a42ab5a3" ma:taxonomyFieldName="Groups" ma:displayName="Groups" ma:readOnly="false" ma:default="1;#Public Benefits|45fc5778-17dc-4a6b-85da-49ca3d8cf6ab" ma:fieldId="{504badb9-6b51-4e28-8df6-07c4a42ab5a3}" ma:taxonomyMulti="true" ma:sspId="b05dbdd6-9556-43a8-85cf-a592eea5281a" ma:termSetId="bfbc8848-2931-4399-9571-9863e6c4ea5e" ma:anchorId="00000000-0000-0000-0000-000000000000" ma:open="true" ma:isKeyword="false">
      <xsd:complexType>
        <xsd:sequence>
          <xsd:element ref="pc:Terms" minOccurs="0" maxOccurs="1"/>
        </xsd:sequence>
      </xsd:complexType>
    </xsd:element>
    <xsd:element name="a7608577269947f19232f16cdc00535d" ma:index="18" nillable="true" ma:displayName="DocType_0" ma:hidden="true" ma:internalName="a7608577269947f19232f16cdc00535d" ma:readOnly="false">
      <xsd:simpleType>
        <xsd:restriction base="dms:Note"/>
      </xsd:simpleType>
    </xsd:element>
    <xsd:element name="bf30d7cefb8848f185d70fa02ba79508" ma:index="19" nillable="true" ma:displayName="Issues_0" ma:hidden="true" ma:internalName="bf30d7cefb8848f185d70fa02ba79508"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709f9b-122f-49ca-a96d-53bdee2e72a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05dbdd6-9556-43a8-85cf-a592eea5281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3D111-1A79-4189-8E2F-A8276D7C4CE4}">
  <ds:schemaRefs>
    <ds:schemaRef ds:uri="http://schemas.microsoft.com/office/2006/documentManagement/types"/>
    <ds:schemaRef ds:uri="http://schemas.microsoft.com/office/2006/metadata/properties"/>
    <ds:schemaRef ds:uri="http://www.w3.org/XML/1998/namespace"/>
    <ds:schemaRef ds:uri="2e5a7d3f-24b9-496e-86ff-85b7a2a2dfe4"/>
    <ds:schemaRef ds:uri="http://purl.org/dc/elements/1.1/"/>
    <ds:schemaRef ds:uri="http://purl.org/dc/dcmitype/"/>
    <ds:schemaRef ds:uri="http://schemas.openxmlformats.org/package/2006/metadata/core-properties"/>
    <ds:schemaRef ds:uri="http://purl.org/dc/terms/"/>
    <ds:schemaRef ds:uri="http://schemas.microsoft.com/sharepoint/v3"/>
    <ds:schemaRef ds:uri="http://schemas.microsoft.com/office/infopath/2007/PartnerControls"/>
    <ds:schemaRef ds:uri="db709f9b-122f-49ca-a96d-53bdee2e72ad"/>
  </ds:schemaRefs>
</ds:datastoreItem>
</file>

<file path=customXml/itemProps2.xml><?xml version="1.0" encoding="utf-8"?>
<ds:datastoreItem xmlns:ds="http://schemas.openxmlformats.org/officeDocument/2006/customXml" ds:itemID="{30DD5159-6BFE-4FA8-A813-D56D1D2A37A3}">
  <ds:schemaRefs>
    <ds:schemaRef ds:uri="http://schemas.microsoft.com/sharepoint/v3/contenttype/forms"/>
  </ds:schemaRefs>
</ds:datastoreItem>
</file>

<file path=customXml/itemProps3.xml><?xml version="1.0" encoding="utf-8"?>
<ds:datastoreItem xmlns:ds="http://schemas.openxmlformats.org/officeDocument/2006/customXml" ds:itemID="{7292EE30-EE4C-4EFF-A73D-00FF52536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5a7d3f-24b9-496e-86ff-85b7a2a2dfe4"/>
    <ds:schemaRef ds:uri="db709f9b-122f-49ca-a96d-53bdee2e7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27150</TotalTime>
  <Words>3241</Words>
  <Application>Microsoft Office PowerPoint</Application>
  <PresentationFormat>Widescreen</PresentationFormat>
  <Paragraphs>296</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Segoe UI</vt:lpstr>
      <vt:lpstr>Source Sans Pro</vt:lpstr>
      <vt:lpstr>Source Sans Pro Black</vt:lpstr>
      <vt:lpstr>Source Sans Pro ExtraLight</vt:lpstr>
      <vt:lpstr>Source Sans Pro Semibold</vt:lpstr>
      <vt:lpstr>Wingdings</vt:lpstr>
      <vt:lpstr>Office Theme</vt:lpstr>
      <vt:lpstr>PowerPoint Presentation</vt:lpstr>
      <vt:lpstr>PowerPoint Presentation</vt:lpstr>
      <vt:lpstr>Learning objectives</vt:lpstr>
      <vt:lpstr>PowerPoint Presentation</vt:lpstr>
      <vt:lpstr>PowerPoint Presentation</vt:lpstr>
      <vt:lpstr>Social security administration</vt:lpstr>
      <vt:lpstr>Social Security Retirement</vt:lpstr>
      <vt:lpstr>Social security retirement</vt:lpstr>
      <vt:lpstr>Social security disability</vt:lpstr>
      <vt:lpstr>Social security disability(SSDI)</vt:lpstr>
      <vt:lpstr>Social security disability(SSDI)</vt:lpstr>
      <vt:lpstr>Social security disability(SSDI)</vt:lpstr>
      <vt:lpstr>Social security disability(SSDI)</vt:lpstr>
      <vt:lpstr>Social security disability(SSDI)</vt:lpstr>
      <vt:lpstr>Social security disability(SSDI)</vt:lpstr>
      <vt:lpstr>Social security disability (SSDI)</vt:lpstr>
      <vt:lpstr>Social security disability (SSDI)</vt:lpstr>
      <vt:lpstr>Social security blind</vt:lpstr>
      <vt:lpstr>Supplemental Security Income (SSI)</vt:lpstr>
      <vt:lpstr>Supplemental Security Income (SSI)</vt:lpstr>
      <vt:lpstr>Supplemental Security Income (SSI)</vt:lpstr>
      <vt:lpstr>Supplemental Security Income (SSI)</vt:lpstr>
      <vt:lpstr>SSDI / SSI</vt:lpstr>
      <vt:lpstr>Department of human services</vt:lpstr>
      <vt:lpstr>medicaid</vt:lpstr>
      <vt:lpstr>medicaid</vt:lpstr>
      <vt:lpstr>medicaid</vt:lpstr>
      <vt:lpstr>medicaid</vt:lpstr>
      <vt:lpstr>medicaid</vt:lpstr>
      <vt:lpstr>medicaid</vt:lpstr>
      <vt:lpstr>medicaid</vt:lpstr>
      <vt:lpstr>medicaid</vt:lpstr>
      <vt:lpstr>medicaid</vt:lpstr>
      <vt:lpstr>SNAP</vt:lpstr>
      <vt:lpstr>TANF</vt:lpstr>
      <vt:lpstr>AABD Cash </vt:lpstr>
      <vt:lpstr>Resources</vt:lpstr>
      <vt:lpstr>Questions?    tdaly@legalaidchicago.org     312-347-8388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Daniels</dc:creator>
  <cp:lastModifiedBy>Jonathan Russell</cp:lastModifiedBy>
  <cp:revision>510</cp:revision>
  <dcterms:created xsi:type="dcterms:W3CDTF">2021-10-22T18:41:33Z</dcterms:created>
  <dcterms:modified xsi:type="dcterms:W3CDTF">2026-02-17T18:44:28Z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0x010100082756A7E89476438EB74E9795E0C4FD</vt:lpwstr>
  </property>
  <property fmtid="{D5CDD505-2E9C-101B-9397-08002B2CF9AE}" pid="3" name="_dlc_DocIdItemGuid">
    <vt:lpwstr>81ca58b7-20f6-45ad-8204-2bd253bccfaa</vt:lpwstr>
  </property>
  <property fmtid="{D5CDD505-2E9C-101B-9397-08002B2CF9AE}" pid="4" name="DocType">
    <vt:lpwstr/>
  </property>
  <property fmtid="{D5CDD505-2E9C-101B-9397-08002B2CF9AE}" pid="5" name="Issues">
    <vt:lpwstr/>
  </property>
  <property fmtid="{D5CDD505-2E9C-101B-9397-08002B2CF9AE}" pid="6" name="Groups">
    <vt:lpwstr>1;#Public Benefits|45fc5778-17dc-4a6b-85da-49ca3d8cf6ab</vt:lpwstr>
  </property>
  <property fmtid="{D5CDD505-2E9C-101B-9397-08002B2CF9AE}" pid="7" name="IsMyDocuments">
    <vt:bool>true</vt:bool>
  </property>
  <property fmtid="{D5CDD505-2E9C-101B-9397-08002B2CF9AE}" pid="8" name="Order">
    <vt:r8>7705800</vt:r8>
  </property>
  <property fmtid="{D5CDD505-2E9C-101B-9397-08002B2CF9AE}" pid="9" name="MediaServiceImageTags">
    <vt:lpwstr/>
  </property>
</Properties>
</file>