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441" r:id="rId5"/>
    <p:sldId id="424" r:id="rId6"/>
    <p:sldId id="442" r:id="rId7"/>
    <p:sldId id="564" r:id="rId8"/>
    <p:sldId id="574" r:id="rId9"/>
    <p:sldId id="575" r:id="rId10"/>
    <p:sldId id="604" r:id="rId11"/>
    <p:sldId id="595" r:id="rId12"/>
    <p:sldId id="576" r:id="rId13"/>
    <p:sldId id="577" r:id="rId14"/>
    <p:sldId id="598" r:id="rId15"/>
    <p:sldId id="599" r:id="rId16"/>
    <p:sldId id="578" r:id="rId17"/>
    <p:sldId id="605" r:id="rId18"/>
    <p:sldId id="590" r:id="rId19"/>
    <p:sldId id="589" r:id="rId20"/>
    <p:sldId id="579" r:id="rId21"/>
    <p:sldId id="593" r:id="rId22"/>
    <p:sldId id="594" r:id="rId23"/>
    <p:sldId id="591" r:id="rId24"/>
    <p:sldId id="580" r:id="rId25"/>
    <p:sldId id="581" r:id="rId26"/>
    <p:sldId id="607" r:id="rId27"/>
    <p:sldId id="600" r:id="rId28"/>
    <p:sldId id="601" r:id="rId29"/>
    <p:sldId id="602" r:id="rId30"/>
    <p:sldId id="603" r:id="rId31"/>
    <p:sldId id="572" r:id="rId32"/>
    <p:sldId id="566" r:id="rId33"/>
    <p:sldId id="473" r:id="rId34"/>
    <p:sldId id="50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ynne Kizer Mashon" initials="GKM" lastIdx="1" clrIdx="0">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1E61"/>
    <a:srgbClr val="0E1D61"/>
    <a:srgbClr val="858ABC"/>
    <a:srgbClr val="FFFF00"/>
    <a:srgbClr val="000000"/>
    <a:srgbClr val="A0A3CB"/>
    <a:srgbClr val="9697C4"/>
    <a:srgbClr val="91D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5" autoAdjust="0"/>
    <p:restoredTop sz="96247" autoAdjust="0"/>
  </p:normalViewPr>
  <p:slideViewPr>
    <p:cSldViewPr snapToGrid="0">
      <p:cViewPr varScale="1">
        <p:scale>
          <a:sx n="106" d="100"/>
          <a:sy n="106" d="100"/>
        </p:scale>
        <p:origin x="846"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png"/><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g"/></Relationships>
</file>

<file path=ppt/diagrams/_rels/data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hyperlink" Target="http://dhs.state.il.us/page.aspx?item=13271" TargetMode="Externa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diagrams/_rels/data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image" Target="../media/image38.jpg"/><Relationship Id="rId5" Type="http://schemas.openxmlformats.org/officeDocument/2006/relationships/image" Target="../media/image42.jpg"/><Relationship Id="rId4" Type="http://schemas.openxmlformats.org/officeDocument/2006/relationships/image" Target="../media/image41.jpg"/></Relationships>
</file>

<file path=ppt/diagrams/_rels/data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image" Target="../media/image4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png"/><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g"/><Relationship Id="rId6" Type="http://schemas.openxmlformats.org/officeDocument/2006/relationships/hyperlink" Target="http://dhs.state.il.us/page.aspx?item=13271" TargetMode="External"/><Relationship Id="rId5" Type="http://schemas.openxmlformats.org/officeDocument/2006/relationships/image" Target="../media/image37.jpg"/><Relationship Id="rId4" Type="http://schemas.openxmlformats.org/officeDocument/2006/relationships/image" Target="../media/image36.jpg"/></Relationships>
</file>

<file path=ppt/diagrams/_rels/drawing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image" Target="../media/image38.jpg"/><Relationship Id="rId5" Type="http://schemas.openxmlformats.org/officeDocument/2006/relationships/image" Target="../media/image42.jpg"/><Relationship Id="rId4" Type="http://schemas.openxmlformats.org/officeDocument/2006/relationships/image" Target="../media/image41.jpg"/></Relationships>
</file>

<file path=ppt/diagrams/_rels/drawing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image" Target="../media/image4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C253-8C17-4FF7-94AC-1231705A599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617101B-F9C4-42F1-99D4-CB4847E42A78}">
      <dgm:prSet phldrT="[Text]"/>
      <dgm:spPr/>
      <dgm:t>
        <a:bodyPr/>
        <a:lstStyle/>
        <a:p>
          <a:pPr>
            <a:buFont typeface="Arial" panose="020B0604020202020204" pitchFamily="34" charset="0"/>
            <a:buChar char="•"/>
          </a:pPr>
          <a:r>
            <a:rPr lang="en-US" dirty="0">
              <a:solidFill>
                <a:srgbClr val="000000"/>
              </a:solidFill>
            </a:rPr>
            <a:t>Under 18 years old, or</a:t>
          </a:r>
          <a:endParaRPr lang="en-US" dirty="0"/>
        </a:p>
      </dgm:t>
    </dgm:pt>
    <dgm:pt modelId="{5E5FEED4-0420-4ED4-81AA-89FE54BADC5B}" type="parTrans" cxnId="{AA2E2E23-0634-4274-BEFB-F765152A01DA}">
      <dgm:prSet/>
      <dgm:spPr/>
      <dgm:t>
        <a:bodyPr/>
        <a:lstStyle/>
        <a:p>
          <a:endParaRPr lang="en-US"/>
        </a:p>
      </dgm:t>
    </dgm:pt>
    <dgm:pt modelId="{675A7526-0547-4E31-8104-73973C02CBAA}" type="sibTrans" cxnId="{AA2E2E23-0634-4274-BEFB-F765152A01DA}">
      <dgm:prSet/>
      <dgm:spPr/>
      <dgm:t>
        <a:bodyPr/>
        <a:lstStyle/>
        <a:p>
          <a:endParaRPr lang="en-US"/>
        </a:p>
      </dgm:t>
    </dgm:pt>
    <dgm:pt modelId="{32DCCDA5-37A1-454D-9CFB-7DDD6C6AFDF9}">
      <dgm:prSet/>
      <dgm:spPr/>
      <dgm:t>
        <a:bodyPr/>
        <a:lstStyle/>
        <a:p>
          <a:r>
            <a:rPr lang="en-US">
              <a:solidFill>
                <a:srgbClr val="000000"/>
              </a:solidFill>
            </a:rPr>
            <a:t>over 65 years old, or</a:t>
          </a:r>
          <a:endParaRPr lang="en-US" dirty="0">
            <a:solidFill>
              <a:srgbClr val="000000"/>
            </a:solidFill>
          </a:endParaRPr>
        </a:p>
      </dgm:t>
    </dgm:pt>
    <dgm:pt modelId="{5C677C6A-2A27-4A8B-8BB1-187468ED2EB7}" type="parTrans" cxnId="{A90DEDAC-9D61-4C70-9430-B64B1DF36C27}">
      <dgm:prSet/>
      <dgm:spPr/>
      <dgm:t>
        <a:bodyPr/>
        <a:lstStyle/>
        <a:p>
          <a:endParaRPr lang="en-US"/>
        </a:p>
      </dgm:t>
    </dgm:pt>
    <dgm:pt modelId="{250F6E26-BFAF-431D-96AF-08AA6A713F07}" type="sibTrans" cxnId="{A90DEDAC-9D61-4C70-9430-B64B1DF36C27}">
      <dgm:prSet/>
      <dgm:spPr/>
      <dgm:t>
        <a:bodyPr/>
        <a:lstStyle/>
        <a:p>
          <a:endParaRPr lang="en-US"/>
        </a:p>
      </dgm:t>
    </dgm:pt>
    <dgm:pt modelId="{060FC28C-ED2A-4F0D-AE1A-2DF3D8E62FCC}">
      <dgm:prSet/>
      <dgm:spPr/>
      <dgm:t>
        <a:bodyPr/>
        <a:lstStyle/>
        <a:p>
          <a:r>
            <a:rPr lang="en-US" dirty="0">
              <a:solidFill>
                <a:srgbClr val="000000"/>
              </a:solidFill>
            </a:rPr>
            <a:t>Living in a SNAP household with a child under 14 years old, or</a:t>
          </a:r>
        </a:p>
      </dgm:t>
    </dgm:pt>
    <dgm:pt modelId="{75F44298-ADCE-4520-B54A-62FAB876C54F}" type="parTrans" cxnId="{660256E5-AF71-445A-822B-2837553D6246}">
      <dgm:prSet/>
      <dgm:spPr/>
      <dgm:t>
        <a:bodyPr/>
        <a:lstStyle/>
        <a:p>
          <a:endParaRPr lang="en-US"/>
        </a:p>
      </dgm:t>
    </dgm:pt>
    <dgm:pt modelId="{95A61F44-9448-41A2-A159-5E6F2450FD7C}" type="sibTrans" cxnId="{660256E5-AF71-445A-822B-2837553D6246}">
      <dgm:prSet/>
      <dgm:spPr/>
      <dgm:t>
        <a:bodyPr/>
        <a:lstStyle/>
        <a:p>
          <a:endParaRPr lang="en-US"/>
        </a:p>
      </dgm:t>
    </dgm:pt>
    <dgm:pt modelId="{C4BB5A4E-6F81-4D43-9CE8-4A39321B361C}">
      <dgm:prSet/>
      <dgm:spPr/>
      <dgm:t>
        <a:bodyPr/>
        <a:lstStyle/>
        <a:p>
          <a:r>
            <a:rPr lang="en-US" dirty="0">
              <a:solidFill>
                <a:srgbClr val="000000"/>
              </a:solidFill>
            </a:rPr>
            <a:t>Receiving SSI or SSD benefits, or</a:t>
          </a:r>
        </a:p>
      </dgm:t>
    </dgm:pt>
    <dgm:pt modelId="{50334A0E-63D2-435D-AAE9-98C759878308}" type="parTrans" cxnId="{25C85FEC-97B9-422F-A034-23EA357F9E67}">
      <dgm:prSet/>
      <dgm:spPr/>
      <dgm:t>
        <a:bodyPr/>
        <a:lstStyle/>
        <a:p>
          <a:endParaRPr lang="en-US"/>
        </a:p>
      </dgm:t>
    </dgm:pt>
    <dgm:pt modelId="{5A253D5F-E127-474D-8D60-DA3E59275A58}" type="sibTrans" cxnId="{25C85FEC-97B9-422F-A034-23EA357F9E67}">
      <dgm:prSet/>
      <dgm:spPr/>
      <dgm:t>
        <a:bodyPr/>
        <a:lstStyle/>
        <a:p>
          <a:endParaRPr lang="en-US"/>
        </a:p>
      </dgm:t>
    </dgm:pt>
    <dgm:pt modelId="{127C1864-2700-42C1-BB74-04BD9F2CF500}">
      <dgm:prSet/>
      <dgm:spPr/>
      <dgm:t>
        <a:bodyPr/>
        <a:lstStyle/>
        <a:p>
          <a:r>
            <a:rPr lang="en-US" dirty="0">
              <a:solidFill>
                <a:srgbClr val="000000"/>
              </a:solidFill>
            </a:rPr>
            <a:t>Subject to (and compliant with) TANF work requirements, or </a:t>
          </a:r>
        </a:p>
      </dgm:t>
    </dgm:pt>
    <dgm:pt modelId="{9064AB54-0350-4E0E-9DF5-50F36594B231}" type="parTrans" cxnId="{3EA4FAF3-64FA-4635-8A26-DE59269C1967}">
      <dgm:prSet/>
      <dgm:spPr/>
      <dgm:t>
        <a:bodyPr/>
        <a:lstStyle/>
        <a:p>
          <a:endParaRPr lang="en-US"/>
        </a:p>
      </dgm:t>
    </dgm:pt>
    <dgm:pt modelId="{C8EF2048-B4BC-43CA-8A11-A92C8D8B2146}" type="sibTrans" cxnId="{3EA4FAF3-64FA-4635-8A26-DE59269C1967}">
      <dgm:prSet/>
      <dgm:spPr/>
      <dgm:t>
        <a:bodyPr/>
        <a:lstStyle/>
        <a:p>
          <a:endParaRPr lang="en-US"/>
        </a:p>
      </dgm:t>
    </dgm:pt>
    <dgm:pt modelId="{5156B1E9-DAA9-4B64-8EEC-038ED916EE85}">
      <dgm:prSet/>
      <dgm:spPr/>
      <dgm:t>
        <a:bodyPr/>
        <a:lstStyle/>
        <a:p>
          <a:r>
            <a:rPr lang="en-US" dirty="0">
              <a:solidFill>
                <a:srgbClr val="000000"/>
              </a:solidFill>
            </a:rPr>
            <a:t>Receiving unemployment benefits.</a:t>
          </a:r>
        </a:p>
      </dgm:t>
    </dgm:pt>
    <dgm:pt modelId="{4D978864-A406-4459-916B-D687FF349E47}" type="parTrans" cxnId="{C48770FA-AE49-47C5-BBC0-B15996A905C9}">
      <dgm:prSet/>
      <dgm:spPr/>
      <dgm:t>
        <a:bodyPr/>
        <a:lstStyle/>
        <a:p>
          <a:endParaRPr lang="en-US"/>
        </a:p>
      </dgm:t>
    </dgm:pt>
    <dgm:pt modelId="{FAAA2507-4312-4BF1-B060-5267D630BCC8}" type="sibTrans" cxnId="{C48770FA-AE49-47C5-BBC0-B15996A905C9}">
      <dgm:prSet/>
      <dgm:spPr/>
      <dgm:t>
        <a:bodyPr/>
        <a:lstStyle/>
        <a:p>
          <a:endParaRPr lang="en-US"/>
        </a:p>
      </dgm:t>
    </dgm:pt>
    <dgm:pt modelId="{592712D5-1D9F-4C93-8C22-A1A13AED31F2}" type="pres">
      <dgm:prSet presAssocID="{6505C253-8C17-4FF7-94AC-1231705A5990}" presName="Name0" presStyleCnt="0">
        <dgm:presLayoutVars>
          <dgm:dir/>
          <dgm:resizeHandles val="exact"/>
        </dgm:presLayoutVars>
      </dgm:prSet>
      <dgm:spPr/>
    </dgm:pt>
    <dgm:pt modelId="{FE7B9541-2C09-45DE-A88E-91E1F06CB876}" type="pres">
      <dgm:prSet presAssocID="{6617101B-F9C4-42F1-99D4-CB4847E42A78}" presName="compNode" presStyleCnt="0"/>
      <dgm:spPr/>
    </dgm:pt>
    <dgm:pt modelId="{B09B12BD-8F27-4410-87E4-9ADCD270B67A}" type="pres">
      <dgm:prSet presAssocID="{6617101B-F9C4-42F1-99D4-CB4847E42A78}" presName="pictRect" presStyleLbl="node1" presStyleIdx="0" presStyleCnt="6"/>
      <dgm:spPr>
        <a:blipFill>
          <a:blip xmlns:r="http://schemas.openxmlformats.org/officeDocument/2006/relationships" r:embed="rId1"/>
          <a:srcRect/>
          <a:stretch>
            <a:fillRect t="-15000" b="-15000"/>
          </a:stretch>
        </a:blipFill>
      </dgm:spPr>
    </dgm:pt>
    <dgm:pt modelId="{DBBBF2F8-8D47-4984-8BA0-C50C42A76D43}" type="pres">
      <dgm:prSet presAssocID="{6617101B-F9C4-42F1-99D4-CB4847E42A78}" presName="textRect" presStyleLbl="revTx" presStyleIdx="0" presStyleCnt="6">
        <dgm:presLayoutVars>
          <dgm:bulletEnabled val="1"/>
        </dgm:presLayoutVars>
      </dgm:prSet>
      <dgm:spPr/>
    </dgm:pt>
    <dgm:pt modelId="{8ED54B0A-6BD8-4D66-935E-1FE5D1A9F29F}" type="pres">
      <dgm:prSet presAssocID="{675A7526-0547-4E31-8104-73973C02CBAA}" presName="sibTrans" presStyleLbl="sibTrans2D1" presStyleIdx="0" presStyleCnt="0"/>
      <dgm:spPr/>
    </dgm:pt>
    <dgm:pt modelId="{483466EC-7E32-4FE2-AB9C-34CF6ED46E9E}" type="pres">
      <dgm:prSet presAssocID="{32DCCDA5-37A1-454D-9CFB-7DDD6C6AFDF9}" presName="compNode" presStyleCnt="0"/>
      <dgm:spPr/>
    </dgm:pt>
    <dgm:pt modelId="{3676C607-EBF1-4AA0-BEB9-F002AE355C83}" type="pres">
      <dgm:prSet presAssocID="{32DCCDA5-37A1-454D-9CFB-7DDD6C6AFDF9}" presName="pictRect" presStyleLbl="node1" presStyleIdx="1" presStyleCnt="6"/>
      <dgm:spPr>
        <a:blipFill>
          <a:blip xmlns:r="http://schemas.openxmlformats.org/officeDocument/2006/relationships" r:embed="rId2"/>
          <a:srcRect/>
          <a:stretch>
            <a:fillRect t="-15000" b="-15000"/>
          </a:stretch>
        </a:blipFill>
      </dgm:spPr>
    </dgm:pt>
    <dgm:pt modelId="{83CD5F76-BF02-4269-A2CA-812F3AE14C38}" type="pres">
      <dgm:prSet presAssocID="{32DCCDA5-37A1-454D-9CFB-7DDD6C6AFDF9}" presName="textRect" presStyleLbl="revTx" presStyleIdx="1" presStyleCnt="6">
        <dgm:presLayoutVars>
          <dgm:bulletEnabled val="1"/>
        </dgm:presLayoutVars>
      </dgm:prSet>
      <dgm:spPr/>
    </dgm:pt>
    <dgm:pt modelId="{10959F5E-7CD0-485D-84AB-EB193977B939}" type="pres">
      <dgm:prSet presAssocID="{250F6E26-BFAF-431D-96AF-08AA6A713F07}" presName="sibTrans" presStyleLbl="sibTrans2D1" presStyleIdx="0" presStyleCnt="0"/>
      <dgm:spPr/>
    </dgm:pt>
    <dgm:pt modelId="{A9DBD096-80F4-4E18-95D1-3F89BF7B98EB}" type="pres">
      <dgm:prSet presAssocID="{060FC28C-ED2A-4F0D-AE1A-2DF3D8E62FCC}" presName="compNode" presStyleCnt="0"/>
      <dgm:spPr/>
    </dgm:pt>
    <dgm:pt modelId="{F39851C9-4233-4427-8185-4B733C9109BF}" type="pres">
      <dgm:prSet presAssocID="{060FC28C-ED2A-4F0D-AE1A-2DF3D8E62FCC}" presName="pictRect" presStyleLbl="node1" presStyleIdx="2" presStyleCnt="6"/>
      <dgm:spPr>
        <a:blipFill>
          <a:blip xmlns:r="http://schemas.openxmlformats.org/officeDocument/2006/relationships" r:embed="rId3"/>
          <a:srcRect/>
          <a:stretch>
            <a:fillRect t="-23000" b="-23000"/>
          </a:stretch>
        </a:blipFill>
      </dgm:spPr>
    </dgm:pt>
    <dgm:pt modelId="{1AF0F376-40C5-4C7A-9957-F144D5819784}" type="pres">
      <dgm:prSet presAssocID="{060FC28C-ED2A-4F0D-AE1A-2DF3D8E62FCC}" presName="textRect" presStyleLbl="revTx" presStyleIdx="2" presStyleCnt="6">
        <dgm:presLayoutVars>
          <dgm:bulletEnabled val="1"/>
        </dgm:presLayoutVars>
      </dgm:prSet>
      <dgm:spPr/>
    </dgm:pt>
    <dgm:pt modelId="{F78C0F49-0D85-4A83-AB5C-6B4A6C5DA9D4}" type="pres">
      <dgm:prSet presAssocID="{95A61F44-9448-41A2-A159-5E6F2450FD7C}" presName="sibTrans" presStyleLbl="sibTrans2D1" presStyleIdx="0" presStyleCnt="0"/>
      <dgm:spPr/>
    </dgm:pt>
    <dgm:pt modelId="{0F14E0CB-FC44-4A84-928E-D271D9561CAE}" type="pres">
      <dgm:prSet presAssocID="{C4BB5A4E-6F81-4D43-9CE8-4A39321B361C}" presName="compNode" presStyleCnt="0"/>
      <dgm:spPr/>
    </dgm:pt>
    <dgm:pt modelId="{0B7F50A1-0E54-4F32-8721-8C24D889C643}" type="pres">
      <dgm:prSet presAssocID="{C4BB5A4E-6F81-4D43-9CE8-4A39321B361C}" presName="pictRect" presStyleLbl="node1" presStyleIdx="3" presStyleCnt="6"/>
      <dgm:spPr>
        <a:blipFill>
          <a:blip xmlns:r="http://schemas.openxmlformats.org/officeDocument/2006/relationships" r:embed="rId4"/>
          <a:srcRect/>
          <a:stretch>
            <a:fillRect t="-23000" b="-23000"/>
          </a:stretch>
        </a:blipFill>
      </dgm:spPr>
    </dgm:pt>
    <dgm:pt modelId="{638EF25F-919D-469D-B019-CEA03BDD69E3}" type="pres">
      <dgm:prSet presAssocID="{C4BB5A4E-6F81-4D43-9CE8-4A39321B361C}" presName="textRect" presStyleLbl="revTx" presStyleIdx="3" presStyleCnt="6">
        <dgm:presLayoutVars>
          <dgm:bulletEnabled val="1"/>
        </dgm:presLayoutVars>
      </dgm:prSet>
      <dgm:spPr/>
    </dgm:pt>
    <dgm:pt modelId="{B290EFD6-4C58-4AE7-86B0-1E75657ADBB4}" type="pres">
      <dgm:prSet presAssocID="{5A253D5F-E127-474D-8D60-DA3E59275A58}" presName="sibTrans" presStyleLbl="sibTrans2D1" presStyleIdx="0" presStyleCnt="0"/>
      <dgm:spPr/>
    </dgm:pt>
    <dgm:pt modelId="{770FF589-CC57-4462-B546-CCD7496C51FA}" type="pres">
      <dgm:prSet presAssocID="{127C1864-2700-42C1-BB74-04BD9F2CF500}" presName="compNode" presStyleCnt="0"/>
      <dgm:spPr/>
    </dgm:pt>
    <dgm:pt modelId="{5F61AB92-77FB-47B5-B0CF-5EBDAF78D5DB}" type="pres">
      <dgm:prSet presAssocID="{127C1864-2700-42C1-BB74-04BD9F2CF500}" presName="pictRect" presStyleLbl="node1" presStyleIdx="4" presStyleCnt="6"/>
      <dgm:spPr>
        <a:blipFill>
          <a:blip xmlns:r="http://schemas.openxmlformats.org/officeDocument/2006/relationships" r:embed="rId5"/>
          <a:srcRect/>
          <a:stretch>
            <a:fillRect t="-23000" b="-23000"/>
          </a:stretch>
        </a:blipFill>
      </dgm:spPr>
    </dgm:pt>
    <dgm:pt modelId="{2ECC2391-2C34-4FA0-876D-C1CB67302894}" type="pres">
      <dgm:prSet presAssocID="{127C1864-2700-42C1-BB74-04BD9F2CF500}" presName="textRect" presStyleLbl="revTx" presStyleIdx="4" presStyleCnt="6">
        <dgm:presLayoutVars>
          <dgm:bulletEnabled val="1"/>
        </dgm:presLayoutVars>
      </dgm:prSet>
      <dgm:spPr/>
    </dgm:pt>
    <dgm:pt modelId="{ED4D8983-86D8-49A6-A251-71F1B223C41F}" type="pres">
      <dgm:prSet presAssocID="{C8EF2048-B4BC-43CA-8A11-A92C8D8B2146}" presName="sibTrans" presStyleLbl="sibTrans2D1" presStyleIdx="0" presStyleCnt="0"/>
      <dgm:spPr/>
    </dgm:pt>
    <dgm:pt modelId="{AA9390F5-4898-4DFB-B51C-00727DA026B1}" type="pres">
      <dgm:prSet presAssocID="{5156B1E9-DAA9-4B64-8EEC-038ED916EE85}" presName="compNode" presStyleCnt="0"/>
      <dgm:spPr/>
    </dgm:pt>
    <dgm:pt modelId="{4038F6BF-C022-4CD3-9941-FE4D7DD8837B}" type="pres">
      <dgm:prSet presAssocID="{5156B1E9-DAA9-4B64-8EEC-038ED916EE85}" presName="pictRect" presStyleLbl="node1" presStyleIdx="5" presStyleCnt="6"/>
      <dgm:spPr>
        <a:blipFill>
          <a:blip xmlns:r="http://schemas.openxmlformats.org/officeDocument/2006/relationships" r:embed="rId6"/>
          <a:srcRect/>
          <a:stretch>
            <a:fillRect t="-4000" b="-4000"/>
          </a:stretch>
        </a:blipFill>
      </dgm:spPr>
    </dgm:pt>
    <dgm:pt modelId="{EE087EC3-3D96-4C1C-A053-56180E004BE5}" type="pres">
      <dgm:prSet presAssocID="{5156B1E9-DAA9-4B64-8EEC-038ED916EE85}" presName="textRect" presStyleLbl="revTx" presStyleIdx="5" presStyleCnt="6">
        <dgm:presLayoutVars>
          <dgm:bulletEnabled val="1"/>
        </dgm:presLayoutVars>
      </dgm:prSet>
      <dgm:spPr/>
    </dgm:pt>
  </dgm:ptLst>
  <dgm:cxnLst>
    <dgm:cxn modelId="{4208B603-C07D-4752-B48D-7A1F6ED26D15}" type="presOf" srcId="{675A7526-0547-4E31-8104-73973C02CBAA}" destId="{8ED54B0A-6BD8-4D66-935E-1FE5D1A9F29F}" srcOrd="0" destOrd="0" presId="urn:microsoft.com/office/officeart/2005/8/layout/pList1"/>
    <dgm:cxn modelId="{13AE1C14-7FB5-4C9B-B1F4-4D597437D597}" type="presOf" srcId="{C8EF2048-B4BC-43CA-8A11-A92C8D8B2146}" destId="{ED4D8983-86D8-49A6-A251-71F1B223C41F}" srcOrd="0" destOrd="0" presId="urn:microsoft.com/office/officeart/2005/8/layout/pList1"/>
    <dgm:cxn modelId="{75C9F718-1208-40D0-88F4-92D8701E79B4}" type="presOf" srcId="{6617101B-F9C4-42F1-99D4-CB4847E42A78}" destId="{DBBBF2F8-8D47-4984-8BA0-C50C42A76D43}" srcOrd="0" destOrd="0" presId="urn:microsoft.com/office/officeart/2005/8/layout/pList1"/>
    <dgm:cxn modelId="{37BE061B-29B3-4070-9767-79141962CFD4}" type="presOf" srcId="{6505C253-8C17-4FF7-94AC-1231705A5990}" destId="{592712D5-1D9F-4C93-8C22-A1A13AED31F2}" srcOrd="0" destOrd="0" presId="urn:microsoft.com/office/officeart/2005/8/layout/pList1"/>
    <dgm:cxn modelId="{AA2E2E23-0634-4274-BEFB-F765152A01DA}" srcId="{6505C253-8C17-4FF7-94AC-1231705A5990}" destId="{6617101B-F9C4-42F1-99D4-CB4847E42A78}" srcOrd="0" destOrd="0" parTransId="{5E5FEED4-0420-4ED4-81AA-89FE54BADC5B}" sibTransId="{675A7526-0547-4E31-8104-73973C02CBAA}"/>
    <dgm:cxn modelId="{CAE5272E-B11D-4303-A3E2-019251090070}" type="presOf" srcId="{C4BB5A4E-6F81-4D43-9CE8-4A39321B361C}" destId="{638EF25F-919D-469D-B019-CEA03BDD69E3}" srcOrd="0" destOrd="0" presId="urn:microsoft.com/office/officeart/2005/8/layout/pList1"/>
    <dgm:cxn modelId="{DC80013D-BA98-4602-8549-CFE5C166D22D}" type="presOf" srcId="{5156B1E9-DAA9-4B64-8EEC-038ED916EE85}" destId="{EE087EC3-3D96-4C1C-A053-56180E004BE5}" srcOrd="0" destOrd="0" presId="urn:microsoft.com/office/officeart/2005/8/layout/pList1"/>
    <dgm:cxn modelId="{35985D49-CE00-4349-B635-21363D79B28E}" type="presOf" srcId="{250F6E26-BFAF-431D-96AF-08AA6A713F07}" destId="{10959F5E-7CD0-485D-84AB-EB193977B939}" srcOrd="0" destOrd="0" presId="urn:microsoft.com/office/officeart/2005/8/layout/pList1"/>
    <dgm:cxn modelId="{CC8FFC4B-0E5E-48E3-9D90-A74E715ADA32}" type="presOf" srcId="{060FC28C-ED2A-4F0D-AE1A-2DF3D8E62FCC}" destId="{1AF0F376-40C5-4C7A-9957-F144D5819784}" srcOrd="0" destOrd="0" presId="urn:microsoft.com/office/officeart/2005/8/layout/pList1"/>
    <dgm:cxn modelId="{0A788C54-C2FD-4260-A356-2D1D82968B01}" type="presOf" srcId="{5A253D5F-E127-474D-8D60-DA3E59275A58}" destId="{B290EFD6-4C58-4AE7-86B0-1E75657ADBB4}" srcOrd="0" destOrd="0" presId="urn:microsoft.com/office/officeart/2005/8/layout/pList1"/>
    <dgm:cxn modelId="{A90DEDAC-9D61-4C70-9430-B64B1DF36C27}" srcId="{6505C253-8C17-4FF7-94AC-1231705A5990}" destId="{32DCCDA5-37A1-454D-9CFB-7DDD6C6AFDF9}" srcOrd="1" destOrd="0" parTransId="{5C677C6A-2A27-4A8B-8BB1-187468ED2EB7}" sibTransId="{250F6E26-BFAF-431D-96AF-08AA6A713F07}"/>
    <dgm:cxn modelId="{75F422AE-B648-4794-A446-F0E3318A66B7}" type="presOf" srcId="{127C1864-2700-42C1-BB74-04BD9F2CF500}" destId="{2ECC2391-2C34-4FA0-876D-C1CB67302894}" srcOrd="0" destOrd="0" presId="urn:microsoft.com/office/officeart/2005/8/layout/pList1"/>
    <dgm:cxn modelId="{213B05E0-9232-4575-ACBC-B3E626B3D325}" type="presOf" srcId="{32DCCDA5-37A1-454D-9CFB-7DDD6C6AFDF9}" destId="{83CD5F76-BF02-4269-A2CA-812F3AE14C38}" srcOrd="0" destOrd="0" presId="urn:microsoft.com/office/officeart/2005/8/layout/pList1"/>
    <dgm:cxn modelId="{660256E5-AF71-445A-822B-2837553D6246}" srcId="{6505C253-8C17-4FF7-94AC-1231705A5990}" destId="{060FC28C-ED2A-4F0D-AE1A-2DF3D8E62FCC}" srcOrd="2" destOrd="0" parTransId="{75F44298-ADCE-4520-B54A-62FAB876C54F}" sibTransId="{95A61F44-9448-41A2-A159-5E6F2450FD7C}"/>
    <dgm:cxn modelId="{25C85FEC-97B9-422F-A034-23EA357F9E67}" srcId="{6505C253-8C17-4FF7-94AC-1231705A5990}" destId="{C4BB5A4E-6F81-4D43-9CE8-4A39321B361C}" srcOrd="3" destOrd="0" parTransId="{50334A0E-63D2-435D-AAE9-98C759878308}" sibTransId="{5A253D5F-E127-474D-8D60-DA3E59275A58}"/>
    <dgm:cxn modelId="{3EA4FAF3-64FA-4635-8A26-DE59269C1967}" srcId="{6505C253-8C17-4FF7-94AC-1231705A5990}" destId="{127C1864-2700-42C1-BB74-04BD9F2CF500}" srcOrd="4" destOrd="0" parTransId="{9064AB54-0350-4E0E-9DF5-50F36594B231}" sibTransId="{C8EF2048-B4BC-43CA-8A11-A92C8D8B2146}"/>
    <dgm:cxn modelId="{CAE482F8-463F-4D7E-B35D-61E83FFDECD7}" type="presOf" srcId="{95A61F44-9448-41A2-A159-5E6F2450FD7C}" destId="{F78C0F49-0D85-4A83-AB5C-6B4A6C5DA9D4}" srcOrd="0" destOrd="0" presId="urn:microsoft.com/office/officeart/2005/8/layout/pList1"/>
    <dgm:cxn modelId="{C48770FA-AE49-47C5-BBC0-B15996A905C9}" srcId="{6505C253-8C17-4FF7-94AC-1231705A5990}" destId="{5156B1E9-DAA9-4B64-8EEC-038ED916EE85}" srcOrd="5" destOrd="0" parTransId="{4D978864-A406-4459-916B-D687FF349E47}" sibTransId="{FAAA2507-4312-4BF1-B060-5267D630BCC8}"/>
    <dgm:cxn modelId="{9DAC8F8A-4E5A-4781-AACB-2B0050FA630A}" type="presParOf" srcId="{592712D5-1D9F-4C93-8C22-A1A13AED31F2}" destId="{FE7B9541-2C09-45DE-A88E-91E1F06CB876}" srcOrd="0" destOrd="0" presId="urn:microsoft.com/office/officeart/2005/8/layout/pList1"/>
    <dgm:cxn modelId="{53AAD59D-52BC-4382-BC24-7F511C702151}" type="presParOf" srcId="{FE7B9541-2C09-45DE-A88E-91E1F06CB876}" destId="{B09B12BD-8F27-4410-87E4-9ADCD270B67A}" srcOrd="0" destOrd="0" presId="urn:microsoft.com/office/officeart/2005/8/layout/pList1"/>
    <dgm:cxn modelId="{1960316A-B0BE-4864-8DD4-F4EF2DC6367E}" type="presParOf" srcId="{FE7B9541-2C09-45DE-A88E-91E1F06CB876}" destId="{DBBBF2F8-8D47-4984-8BA0-C50C42A76D43}" srcOrd="1" destOrd="0" presId="urn:microsoft.com/office/officeart/2005/8/layout/pList1"/>
    <dgm:cxn modelId="{AF000736-3938-430A-9602-63EB86BD9594}" type="presParOf" srcId="{592712D5-1D9F-4C93-8C22-A1A13AED31F2}" destId="{8ED54B0A-6BD8-4D66-935E-1FE5D1A9F29F}" srcOrd="1" destOrd="0" presId="urn:microsoft.com/office/officeart/2005/8/layout/pList1"/>
    <dgm:cxn modelId="{07DA3B11-601E-4E25-97C8-8F6249187A64}" type="presParOf" srcId="{592712D5-1D9F-4C93-8C22-A1A13AED31F2}" destId="{483466EC-7E32-4FE2-AB9C-34CF6ED46E9E}" srcOrd="2" destOrd="0" presId="urn:microsoft.com/office/officeart/2005/8/layout/pList1"/>
    <dgm:cxn modelId="{4965608E-6B14-4FE7-8D6C-5CB80A17FFFB}" type="presParOf" srcId="{483466EC-7E32-4FE2-AB9C-34CF6ED46E9E}" destId="{3676C607-EBF1-4AA0-BEB9-F002AE355C83}" srcOrd="0" destOrd="0" presId="urn:microsoft.com/office/officeart/2005/8/layout/pList1"/>
    <dgm:cxn modelId="{771BAF6F-B587-40C1-9B4D-2E86CE96FB9C}" type="presParOf" srcId="{483466EC-7E32-4FE2-AB9C-34CF6ED46E9E}" destId="{83CD5F76-BF02-4269-A2CA-812F3AE14C38}" srcOrd="1" destOrd="0" presId="urn:microsoft.com/office/officeart/2005/8/layout/pList1"/>
    <dgm:cxn modelId="{6199350B-4F6B-4848-96B9-17A9D6947D48}" type="presParOf" srcId="{592712D5-1D9F-4C93-8C22-A1A13AED31F2}" destId="{10959F5E-7CD0-485D-84AB-EB193977B939}" srcOrd="3" destOrd="0" presId="urn:microsoft.com/office/officeart/2005/8/layout/pList1"/>
    <dgm:cxn modelId="{F1048EE5-2762-41CB-84F4-5D8C7C24850F}" type="presParOf" srcId="{592712D5-1D9F-4C93-8C22-A1A13AED31F2}" destId="{A9DBD096-80F4-4E18-95D1-3F89BF7B98EB}" srcOrd="4" destOrd="0" presId="urn:microsoft.com/office/officeart/2005/8/layout/pList1"/>
    <dgm:cxn modelId="{EDDFFD78-F0EE-4CE5-8BBD-48A8D40F0CBC}" type="presParOf" srcId="{A9DBD096-80F4-4E18-95D1-3F89BF7B98EB}" destId="{F39851C9-4233-4427-8185-4B733C9109BF}" srcOrd="0" destOrd="0" presId="urn:microsoft.com/office/officeart/2005/8/layout/pList1"/>
    <dgm:cxn modelId="{9BA8DE92-CE4A-4F2E-8882-4494E432790A}" type="presParOf" srcId="{A9DBD096-80F4-4E18-95D1-3F89BF7B98EB}" destId="{1AF0F376-40C5-4C7A-9957-F144D5819784}" srcOrd="1" destOrd="0" presId="urn:microsoft.com/office/officeart/2005/8/layout/pList1"/>
    <dgm:cxn modelId="{D9D2E88F-C850-4872-86AC-C0371006D465}" type="presParOf" srcId="{592712D5-1D9F-4C93-8C22-A1A13AED31F2}" destId="{F78C0F49-0D85-4A83-AB5C-6B4A6C5DA9D4}" srcOrd="5" destOrd="0" presId="urn:microsoft.com/office/officeart/2005/8/layout/pList1"/>
    <dgm:cxn modelId="{E091579E-A59F-43E8-BB5D-B4DD1AF2F2F1}" type="presParOf" srcId="{592712D5-1D9F-4C93-8C22-A1A13AED31F2}" destId="{0F14E0CB-FC44-4A84-928E-D271D9561CAE}" srcOrd="6" destOrd="0" presId="urn:microsoft.com/office/officeart/2005/8/layout/pList1"/>
    <dgm:cxn modelId="{BCB23C6B-5886-49AA-9142-E2E75C7252AB}" type="presParOf" srcId="{0F14E0CB-FC44-4A84-928E-D271D9561CAE}" destId="{0B7F50A1-0E54-4F32-8721-8C24D889C643}" srcOrd="0" destOrd="0" presId="urn:microsoft.com/office/officeart/2005/8/layout/pList1"/>
    <dgm:cxn modelId="{57BC506D-5DBA-4363-9437-93CA97094224}" type="presParOf" srcId="{0F14E0CB-FC44-4A84-928E-D271D9561CAE}" destId="{638EF25F-919D-469D-B019-CEA03BDD69E3}" srcOrd="1" destOrd="0" presId="urn:microsoft.com/office/officeart/2005/8/layout/pList1"/>
    <dgm:cxn modelId="{5E09C9B9-4A11-4CCF-A2C3-4C3023EEFD06}" type="presParOf" srcId="{592712D5-1D9F-4C93-8C22-A1A13AED31F2}" destId="{B290EFD6-4C58-4AE7-86B0-1E75657ADBB4}" srcOrd="7" destOrd="0" presId="urn:microsoft.com/office/officeart/2005/8/layout/pList1"/>
    <dgm:cxn modelId="{3A61DE1E-355F-4DA3-A1F1-C754AB718D53}" type="presParOf" srcId="{592712D5-1D9F-4C93-8C22-A1A13AED31F2}" destId="{770FF589-CC57-4462-B546-CCD7496C51FA}" srcOrd="8" destOrd="0" presId="urn:microsoft.com/office/officeart/2005/8/layout/pList1"/>
    <dgm:cxn modelId="{8CB615B0-801C-4192-BAEF-E18A84607D1F}" type="presParOf" srcId="{770FF589-CC57-4462-B546-CCD7496C51FA}" destId="{5F61AB92-77FB-47B5-B0CF-5EBDAF78D5DB}" srcOrd="0" destOrd="0" presId="urn:microsoft.com/office/officeart/2005/8/layout/pList1"/>
    <dgm:cxn modelId="{E5B4DA24-B37A-4EFB-8BF4-8108FB88F84C}" type="presParOf" srcId="{770FF589-CC57-4462-B546-CCD7496C51FA}" destId="{2ECC2391-2C34-4FA0-876D-C1CB67302894}" srcOrd="1" destOrd="0" presId="urn:microsoft.com/office/officeart/2005/8/layout/pList1"/>
    <dgm:cxn modelId="{0D1B300F-C3D4-47FD-ACB6-018DC2AB775E}" type="presParOf" srcId="{592712D5-1D9F-4C93-8C22-A1A13AED31F2}" destId="{ED4D8983-86D8-49A6-A251-71F1B223C41F}" srcOrd="9" destOrd="0" presId="urn:microsoft.com/office/officeart/2005/8/layout/pList1"/>
    <dgm:cxn modelId="{1DAD12E8-E238-4811-B9EB-5FCA90B6B313}" type="presParOf" srcId="{592712D5-1D9F-4C93-8C22-A1A13AED31F2}" destId="{AA9390F5-4898-4DFB-B51C-00727DA026B1}" srcOrd="10" destOrd="0" presId="urn:microsoft.com/office/officeart/2005/8/layout/pList1"/>
    <dgm:cxn modelId="{FB375656-4EF4-4EF9-881A-960BA6B01F3E}" type="presParOf" srcId="{AA9390F5-4898-4DFB-B51C-00727DA026B1}" destId="{4038F6BF-C022-4CD3-9941-FE4D7DD8837B}" srcOrd="0" destOrd="0" presId="urn:microsoft.com/office/officeart/2005/8/layout/pList1"/>
    <dgm:cxn modelId="{D9D4A3C0-5148-4FAF-A9FC-537946840329}" type="presParOf" srcId="{AA9390F5-4898-4DFB-B51C-00727DA026B1}" destId="{EE087EC3-3D96-4C1C-A053-56180E004BE5}"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05C253-8C17-4FF7-94AC-1231705A599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617101B-F9C4-42F1-99D4-CB4847E42A78}">
      <dgm:prSet phldrT="[Text]" custT="1"/>
      <dgm:spPr/>
      <dgm:t>
        <a:bodyPr/>
        <a:lstStyle/>
        <a:p>
          <a:pPr>
            <a:buFont typeface="Arial" panose="020B0604020202020204" pitchFamily="34" charset="0"/>
            <a:buChar char="•"/>
          </a:pPr>
          <a:r>
            <a:rPr lang="en-US" sz="1200" dirty="0">
              <a:solidFill>
                <a:srgbClr val="000000"/>
              </a:solidFill>
            </a:rPr>
            <a:t>Unfit for work because of physical, mental, and/or medical conditions, including but not limited to people with SSI/SSDI applicants and those with appeals pending</a:t>
          </a:r>
          <a:endParaRPr lang="en-US" sz="1200" dirty="0"/>
        </a:p>
      </dgm:t>
    </dgm:pt>
    <dgm:pt modelId="{5E5FEED4-0420-4ED4-81AA-89FE54BADC5B}" type="parTrans" cxnId="{AA2E2E23-0634-4274-BEFB-F765152A01DA}">
      <dgm:prSet/>
      <dgm:spPr/>
      <dgm:t>
        <a:bodyPr/>
        <a:lstStyle/>
        <a:p>
          <a:endParaRPr lang="en-US"/>
        </a:p>
      </dgm:t>
    </dgm:pt>
    <dgm:pt modelId="{675A7526-0547-4E31-8104-73973C02CBAA}" type="sibTrans" cxnId="{AA2E2E23-0634-4274-BEFB-F765152A01DA}">
      <dgm:prSet/>
      <dgm:spPr/>
      <dgm:t>
        <a:bodyPr/>
        <a:lstStyle/>
        <a:p>
          <a:endParaRPr lang="en-US"/>
        </a:p>
      </dgm:t>
    </dgm:pt>
    <dgm:pt modelId="{FDE67921-F358-4006-8521-1A093B4A6E83}">
      <dgm:prSet custT="1"/>
      <dgm:spPr/>
      <dgm:t>
        <a:bodyPr/>
        <a:lstStyle/>
        <a:p>
          <a:pPr>
            <a:buFont typeface="Arial" panose="020B0604020202020204" pitchFamily="34" charset="0"/>
            <a:buChar char="•"/>
          </a:pPr>
          <a:r>
            <a:rPr lang="en-US" sz="1200" dirty="0">
              <a:solidFill>
                <a:srgbClr val="000000"/>
              </a:solidFill>
            </a:rPr>
            <a:t>Alaskan Native, American Indian, American Urban Indian, or California Indian</a:t>
          </a:r>
        </a:p>
      </dgm:t>
    </dgm:pt>
    <dgm:pt modelId="{9E61CF85-ED86-4A38-8D92-F8A0CB4D101B}" type="parTrans" cxnId="{B35FCB14-485A-4D8F-98D6-FF0BA2D0080C}">
      <dgm:prSet/>
      <dgm:spPr/>
      <dgm:t>
        <a:bodyPr/>
        <a:lstStyle/>
        <a:p>
          <a:endParaRPr lang="en-US"/>
        </a:p>
      </dgm:t>
    </dgm:pt>
    <dgm:pt modelId="{2CB271F4-26A1-4A80-8084-3F9020445EA8}" type="sibTrans" cxnId="{B35FCB14-485A-4D8F-98D6-FF0BA2D0080C}">
      <dgm:prSet/>
      <dgm:spPr/>
      <dgm:t>
        <a:bodyPr/>
        <a:lstStyle/>
        <a:p>
          <a:endParaRPr lang="en-US"/>
        </a:p>
      </dgm:t>
    </dgm:pt>
    <dgm:pt modelId="{3495B3F9-9B15-47F1-BC48-55D6DCFE5A22}">
      <dgm:prSet custT="1"/>
      <dgm:spPr/>
      <dgm:t>
        <a:bodyPr/>
        <a:lstStyle/>
        <a:p>
          <a:pPr>
            <a:buFont typeface="Arial" panose="020B0604020202020204" pitchFamily="34" charset="0"/>
            <a:buChar char="•"/>
          </a:pPr>
          <a:r>
            <a:rPr lang="en-US" sz="1200" dirty="0">
              <a:solidFill>
                <a:srgbClr val="000000"/>
              </a:solidFill>
            </a:rPr>
            <a:t>Main caretaker of an incapacitated or disabled person</a:t>
          </a:r>
        </a:p>
      </dgm:t>
    </dgm:pt>
    <dgm:pt modelId="{B033BB77-2396-48CD-A119-AC80BAA38ED3}" type="parTrans" cxnId="{CAD70231-1597-4AFB-8FE3-D6FF56E74099}">
      <dgm:prSet/>
      <dgm:spPr/>
      <dgm:t>
        <a:bodyPr/>
        <a:lstStyle/>
        <a:p>
          <a:endParaRPr lang="en-US"/>
        </a:p>
      </dgm:t>
    </dgm:pt>
    <dgm:pt modelId="{33A831B7-1F1A-4589-8055-103B51489DFE}" type="sibTrans" cxnId="{CAD70231-1597-4AFB-8FE3-D6FF56E74099}">
      <dgm:prSet/>
      <dgm:spPr/>
      <dgm:t>
        <a:bodyPr/>
        <a:lstStyle/>
        <a:p>
          <a:endParaRPr lang="en-US"/>
        </a:p>
      </dgm:t>
    </dgm:pt>
    <dgm:pt modelId="{99F39700-03AB-48D3-857E-CC726F23478A}">
      <dgm:prSet custT="1"/>
      <dgm:spPr/>
      <dgm:t>
        <a:bodyPr/>
        <a:lstStyle/>
        <a:p>
          <a:pPr>
            <a:buFont typeface="Arial" panose="020B0604020202020204" pitchFamily="34" charset="0"/>
            <a:buChar char="•"/>
          </a:pPr>
          <a:r>
            <a:rPr lang="en-US" sz="1200">
              <a:solidFill>
                <a:srgbClr val="000000"/>
              </a:solidFill>
            </a:rPr>
            <a:t>Main caretaker for someone under 6 who lives outside the home</a:t>
          </a:r>
          <a:endParaRPr lang="en-US" sz="1200" dirty="0">
            <a:solidFill>
              <a:srgbClr val="000000"/>
            </a:solidFill>
          </a:endParaRPr>
        </a:p>
      </dgm:t>
    </dgm:pt>
    <dgm:pt modelId="{4F0E9B1B-0DD4-44D3-A5B2-B0DB8E1DA0DF}" type="parTrans" cxnId="{A946B2DF-1AFA-4D66-8CA5-29F7354CDF91}">
      <dgm:prSet/>
      <dgm:spPr/>
      <dgm:t>
        <a:bodyPr/>
        <a:lstStyle/>
        <a:p>
          <a:endParaRPr lang="en-US"/>
        </a:p>
      </dgm:t>
    </dgm:pt>
    <dgm:pt modelId="{AE96366E-BF95-4339-86F3-4B8A8682429D}" type="sibTrans" cxnId="{A946B2DF-1AFA-4D66-8CA5-29F7354CDF91}">
      <dgm:prSet/>
      <dgm:spPr/>
      <dgm:t>
        <a:bodyPr/>
        <a:lstStyle/>
        <a:p>
          <a:endParaRPr lang="en-US"/>
        </a:p>
      </dgm:t>
    </dgm:pt>
    <dgm:pt modelId="{D2A62059-965F-49E0-A077-0AC893B1C720}">
      <dgm:prSet custT="1"/>
      <dgm:spPr/>
      <dgm:t>
        <a:bodyPr/>
        <a:lstStyle/>
        <a:p>
          <a:pPr>
            <a:buFont typeface="Arial" panose="020B0604020202020204" pitchFamily="34" charset="0"/>
            <a:buChar char="•"/>
          </a:pPr>
          <a:r>
            <a:rPr lang="en-US" sz="1200" dirty="0">
              <a:solidFill>
                <a:srgbClr val="000000"/>
              </a:solidFill>
            </a:rPr>
            <a:t>Enrolled in a school or training program at least half time (Note that those enrolled in post-secondary school are subject to special rules </a:t>
          </a:r>
          <a:r>
            <a:rPr lang="en-US" sz="1200" u="sng" dirty="0">
              <a:solidFill>
                <a:srgbClr val="000000"/>
              </a:solidFill>
              <a:hlinkClick xmlns:r="http://schemas.openxmlformats.org/officeDocument/2006/relationships" r:id="rId1">
                <a:extLst>
                  <a:ext uri="{A12FA001-AC4F-418D-AE19-62706E023703}">
                    <ahyp:hlinkClr xmlns:ahyp="http://schemas.microsoft.com/office/drawing/2018/hyperlinkcolor" val="tx"/>
                  </a:ext>
                </a:extLst>
              </a:hlinkClick>
            </a:rPr>
            <a:t>PM 03-04-03</a:t>
          </a:r>
          <a:r>
            <a:rPr lang="en-US" sz="1200" dirty="0">
              <a:solidFill>
                <a:srgbClr val="000000"/>
              </a:solidFill>
            </a:rPr>
            <a:t>.)</a:t>
          </a:r>
        </a:p>
      </dgm:t>
    </dgm:pt>
    <dgm:pt modelId="{F750C713-CE1F-4006-9C3D-8CCE4A0D7D48}" type="parTrans" cxnId="{2609624C-C132-475D-A337-23C2AE20FF1A}">
      <dgm:prSet/>
      <dgm:spPr/>
      <dgm:t>
        <a:bodyPr/>
        <a:lstStyle/>
        <a:p>
          <a:endParaRPr lang="en-US"/>
        </a:p>
      </dgm:t>
    </dgm:pt>
    <dgm:pt modelId="{C3D738C0-7F0F-48F9-95AC-0BC81C5F8919}" type="sibTrans" cxnId="{2609624C-C132-475D-A337-23C2AE20FF1A}">
      <dgm:prSet/>
      <dgm:spPr/>
      <dgm:t>
        <a:bodyPr/>
        <a:lstStyle/>
        <a:p>
          <a:endParaRPr lang="en-US"/>
        </a:p>
      </dgm:t>
    </dgm:pt>
    <dgm:pt modelId="{592712D5-1D9F-4C93-8C22-A1A13AED31F2}" type="pres">
      <dgm:prSet presAssocID="{6505C253-8C17-4FF7-94AC-1231705A5990}" presName="Name0" presStyleCnt="0">
        <dgm:presLayoutVars>
          <dgm:dir/>
          <dgm:resizeHandles val="exact"/>
        </dgm:presLayoutVars>
      </dgm:prSet>
      <dgm:spPr/>
    </dgm:pt>
    <dgm:pt modelId="{FE7B9541-2C09-45DE-A88E-91E1F06CB876}" type="pres">
      <dgm:prSet presAssocID="{6617101B-F9C4-42F1-99D4-CB4847E42A78}" presName="compNode" presStyleCnt="0"/>
      <dgm:spPr/>
    </dgm:pt>
    <dgm:pt modelId="{B09B12BD-8F27-4410-87E4-9ADCD270B67A}" type="pres">
      <dgm:prSet presAssocID="{6617101B-F9C4-42F1-99D4-CB4847E42A78}" presName="pictRect" presStyleLbl="node1" presStyleIdx="0" presStyleCnt="5"/>
      <dgm:spPr>
        <a:blipFill>
          <a:blip xmlns:r="http://schemas.openxmlformats.org/officeDocument/2006/relationships" r:embed="rId2"/>
          <a:srcRect/>
          <a:stretch>
            <a:fillRect l="-5000" r="-5000"/>
          </a:stretch>
        </a:blipFill>
      </dgm:spPr>
    </dgm:pt>
    <dgm:pt modelId="{DBBBF2F8-8D47-4984-8BA0-C50C42A76D43}" type="pres">
      <dgm:prSet presAssocID="{6617101B-F9C4-42F1-99D4-CB4847E42A78}" presName="textRect" presStyleLbl="revTx" presStyleIdx="0" presStyleCnt="5">
        <dgm:presLayoutVars>
          <dgm:bulletEnabled val="1"/>
        </dgm:presLayoutVars>
      </dgm:prSet>
      <dgm:spPr/>
    </dgm:pt>
    <dgm:pt modelId="{8ED54B0A-6BD8-4D66-935E-1FE5D1A9F29F}" type="pres">
      <dgm:prSet presAssocID="{675A7526-0547-4E31-8104-73973C02CBAA}" presName="sibTrans" presStyleLbl="sibTrans2D1" presStyleIdx="0" presStyleCnt="0"/>
      <dgm:spPr/>
    </dgm:pt>
    <dgm:pt modelId="{0244186C-59D0-4E37-BC7E-FB9F14D84F18}" type="pres">
      <dgm:prSet presAssocID="{FDE67921-F358-4006-8521-1A093B4A6E83}" presName="compNode" presStyleCnt="0"/>
      <dgm:spPr/>
    </dgm:pt>
    <dgm:pt modelId="{71FB1567-49CA-424D-A06D-C1E8AE96103D}" type="pres">
      <dgm:prSet presAssocID="{FDE67921-F358-4006-8521-1A093B4A6E83}" presName="pictRect" presStyleLbl="node1" presStyleIdx="1" presStyleCnt="5"/>
      <dgm:spPr>
        <a:blipFill>
          <a:blip xmlns:r="http://schemas.openxmlformats.org/officeDocument/2006/relationships" r:embed="rId3"/>
          <a:srcRect/>
          <a:stretch>
            <a:fillRect t="-47000" b="-47000"/>
          </a:stretch>
        </a:blipFill>
      </dgm:spPr>
    </dgm:pt>
    <dgm:pt modelId="{25012E7D-6C99-4973-87CA-54B402107E27}" type="pres">
      <dgm:prSet presAssocID="{FDE67921-F358-4006-8521-1A093B4A6E83}" presName="textRect" presStyleLbl="revTx" presStyleIdx="1" presStyleCnt="5">
        <dgm:presLayoutVars>
          <dgm:bulletEnabled val="1"/>
        </dgm:presLayoutVars>
      </dgm:prSet>
      <dgm:spPr/>
    </dgm:pt>
    <dgm:pt modelId="{E7600107-79FF-45F4-A436-B37A7FC82E3E}" type="pres">
      <dgm:prSet presAssocID="{2CB271F4-26A1-4A80-8084-3F9020445EA8}" presName="sibTrans" presStyleLbl="sibTrans2D1" presStyleIdx="0" presStyleCnt="0"/>
      <dgm:spPr/>
    </dgm:pt>
    <dgm:pt modelId="{ACB45936-E745-42ED-8EDA-FAB713086D57}" type="pres">
      <dgm:prSet presAssocID="{3495B3F9-9B15-47F1-BC48-55D6DCFE5A22}" presName="compNode" presStyleCnt="0"/>
      <dgm:spPr/>
    </dgm:pt>
    <dgm:pt modelId="{29203DAC-FD8D-4EBE-B634-9EF0E80B078D}" type="pres">
      <dgm:prSet presAssocID="{3495B3F9-9B15-47F1-BC48-55D6DCFE5A22}" presName="pictRect" presStyleLbl="node1" presStyleIdx="2" presStyleCnt="5"/>
      <dgm:spPr>
        <a:blipFill>
          <a:blip xmlns:r="http://schemas.openxmlformats.org/officeDocument/2006/relationships" r:embed="rId4"/>
          <a:srcRect/>
          <a:stretch>
            <a:fillRect l="-6000" r="-6000"/>
          </a:stretch>
        </a:blipFill>
      </dgm:spPr>
    </dgm:pt>
    <dgm:pt modelId="{BBC36A84-315D-4656-A445-C2102D7AB0C2}" type="pres">
      <dgm:prSet presAssocID="{3495B3F9-9B15-47F1-BC48-55D6DCFE5A22}" presName="textRect" presStyleLbl="revTx" presStyleIdx="2" presStyleCnt="5">
        <dgm:presLayoutVars>
          <dgm:bulletEnabled val="1"/>
        </dgm:presLayoutVars>
      </dgm:prSet>
      <dgm:spPr/>
    </dgm:pt>
    <dgm:pt modelId="{B76BAE7E-7817-44FB-8A2A-7058347831CE}" type="pres">
      <dgm:prSet presAssocID="{33A831B7-1F1A-4589-8055-103B51489DFE}" presName="sibTrans" presStyleLbl="sibTrans2D1" presStyleIdx="0" presStyleCnt="0"/>
      <dgm:spPr/>
    </dgm:pt>
    <dgm:pt modelId="{A9CE7C67-2E69-4AD2-A756-898F5419EFBA}" type="pres">
      <dgm:prSet presAssocID="{99F39700-03AB-48D3-857E-CC726F23478A}" presName="compNode" presStyleCnt="0"/>
      <dgm:spPr/>
    </dgm:pt>
    <dgm:pt modelId="{CE8F0EDD-D9F2-489B-8872-72F875F8EC67}" type="pres">
      <dgm:prSet presAssocID="{99F39700-03AB-48D3-857E-CC726F23478A}" presName="pictRect" presStyleLbl="node1" presStyleIdx="3" presStyleCnt="5"/>
      <dgm:spPr>
        <a:blipFill>
          <a:blip xmlns:r="http://schemas.openxmlformats.org/officeDocument/2006/relationships" r:embed="rId5"/>
          <a:srcRect/>
          <a:stretch>
            <a:fillRect l="-2000" r="-2000"/>
          </a:stretch>
        </a:blipFill>
      </dgm:spPr>
    </dgm:pt>
    <dgm:pt modelId="{599B6ED5-76FC-4287-BDDE-A9891FE1BA5E}" type="pres">
      <dgm:prSet presAssocID="{99F39700-03AB-48D3-857E-CC726F23478A}" presName="textRect" presStyleLbl="revTx" presStyleIdx="3" presStyleCnt="5">
        <dgm:presLayoutVars>
          <dgm:bulletEnabled val="1"/>
        </dgm:presLayoutVars>
      </dgm:prSet>
      <dgm:spPr/>
    </dgm:pt>
    <dgm:pt modelId="{4ED18A33-417B-4670-8DCE-A000BF12989B}" type="pres">
      <dgm:prSet presAssocID="{AE96366E-BF95-4339-86F3-4B8A8682429D}" presName="sibTrans" presStyleLbl="sibTrans2D1" presStyleIdx="0" presStyleCnt="0"/>
      <dgm:spPr/>
    </dgm:pt>
    <dgm:pt modelId="{38FF2DBE-938D-47CC-8A7D-49DE86029CA0}" type="pres">
      <dgm:prSet presAssocID="{D2A62059-965F-49E0-A077-0AC893B1C720}" presName="compNode" presStyleCnt="0"/>
      <dgm:spPr/>
    </dgm:pt>
    <dgm:pt modelId="{0661C2FE-39B6-4AEA-AB52-31972E6FA040}" type="pres">
      <dgm:prSet presAssocID="{D2A62059-965F-49E0-A077-0AC893B1C720}" presName="pictRect" presStyleLbl="node1" presStyleIdx="4" presStyleCnt="5"/>
      <dgm:spPr>
        <a:blipFill>
          <a:blip xmlns:r="http://schemas.openxmlformats.org/officeDocument/2006/relationships" r:embed="rId6"/>
          <a:srcRect/>
          <a:stretch>
            <a:fillRect t="-23000" b="-23000"/>
          </a:stretch>
        </a:blipFill>
      </dgm:spPr>
    </dgm:pt>
    <dgm:pt modelId="{5BAF3323-2949-455D-8D4F-11297FE0F679}" type="pres">
      <dgm:prSet presAssocID="{D2A62059-965F-49E0-A077-0AC893B1C720}" presName="textRect" presStyleLbl="revTx" presStyleIdx="4" presStyleCnt="5">
        <dgm:presLayoutVars>
          <dgm:bulletEnabled val="1"/>
        </dgm:presLayoutVars>
      </dgm:prSet>
      <dgm:spPr/>
    </dgm:pt>
  </dgm:ptLst>
  <dgm:cxnLst>
    <dgm:cxn modelId="{4208B603-C07D-4752-B48D-7A1F6ED26D15}" type="presOf" srcId="{675A7526-0547-4E31-8104-73973C02CBAA}" destId="{8ED54B0A-6BD8-4D66-935E-1FE5D1A9F29F}" srcOrd="0" destOrd="0" presId="urn:microsoft.com/office/officeart/2005/8/layout/pList1"/>
    <dgm:cxn modelId="{B35FCB14-485A-4D8F-98D6-FF0BA2D0080C}" srcId="{6505C253-8C17-4FF7-94AC-1231705A5990}" destId="{FDE67921-F358-4006-8521-1A093B4A6E83}" srcOrd="1" destOrd="0" parTransId="{9E61CF85-ED86-4A38-8D92-F8A0CB4D101B}" sibTransId="{2CB271F4-26A1-4A80-8084-3F9020445EA8}"/>
    <dgm:cxn modelId="{75C9F718-1208-40D0-88F4-92D8701E79B4}" type="presOf" srcId="{6617101B-F9C4-42F1-99D4-CB4847E42A78}" destId="{DBBBF2F8-8D47-4984-8BA0-C50C42A76D43}" srcOrd="0" destOrd="0" presId="urn:microsoft.com/office/officeart/2005/8/layout/pList1"/>
    <dgm:cxn modelId="{37BE061B-29B3-4070-9767-79141962CFD4}" type="presOf" srcId="{6505C253-8C17-4FF7-94AC-1231705A5990}" destId="{592712D5-1D9F-4C93-8C22-A1A13AED31F2}" srcOrd="0" destOrd="0" presId="urn:microsoft.com/office/officeart/2005/8/layout/pList1"/>
    <dgm:cxn modelId="{AA2E2E23-0634-4274-BEFB-F765152A01DA}" srcId="{6505C253-8C17-4FF7-94AC-1231705A5990}" destId="{6617101B-F9C4-42F1-99D4-CB4847E42A78}" srcOrd="0" destOrd="0" parTransId="{5E5FEED4-0420-4ED4-81AA-89FE54BADC5B}" sibTransId="{675A7526-0547-4E31-8104-73973C02CBAA}"/>
    <dgm:cxn modelId="{CAD70231-1597-4AFB-8FE3-D6FF56E74099}" srcId="{6505C253-8C17-4FF7-94AC-1231705A5990}" destId="{3495B3F9-9B15-47F1-BC48-55D6DCFE5A22}" srcOrd="2" destOrd="0" parTransId="{B033BB77-2396-48CD-A119-AC80BAA38ED3}" sibTransId="{33A831B7-1F1A-4589-8055-103B51489DFE}"/>
    <dgm:cxn modelId="{30662263-4C66-4C21-A32A-789603DD1853}" type="presOf" srcId="{99F39700-03AB-48D3-857E-CC726F23478A}" destId="{599B6ED5-76FC-4287-BDDE-A9891FE1BA5E}" srcOrd="0" destOrd="0" presId="urn:microsoft.com/office/officeart/2005/8/layout/pList1"/>
    <dgm:cxn modelId="{2609624C-C132-475D-A337-23C2AE20FF1A}" srcId="{6505C253-8C17-4FF7-94AC-1231705A5990}" destId="{D2A62059-965F-49E0-A077-0AC893B1C720}" srcOrd="4" destOrd="0" parTransId="{F750C713-CE1F-4006-9C3D-8CCE4A0D7D48}" sibTransId="{C3D738C0-7F0F-48F9-95AC-0BC81C5F8919}"/>
    <dgm:cxn modelId="{5CD1E64D-87D7-42D4-B5EE-5ED77E7F8900}" type="presOf" srcId="{AE96366E-BF95-4339-86F3-4B8A8682429D}" destId="{4ED18A33-417B-4670-8DCE-A000BF12989B}" srcOrd="0" destOrd="0" presId="urn:microsoft.com/office/officeart/2005/8/layout/pList1"/>
    <dgm:cxn modelId="{2F742F52-45D1-414D-B260-7BB429199310}" type="presOf" srcId="{3495B3F9-9B15-47F1-BC48-55D6DCFE5A22}" destId="{BBC36A84-315D-4656-A445-C2102D7AB0C2}" srcOrd="0" destOrd="0" presId="urn:microsoft.com/office/officeart/2005/8/layout/pList1"/>
    <dgm:cxn modelId="{41DC0A86-1CC7-41A5-B7D5-7F45FA97FF7E}" type="presOf" srcId="{D2A62059-965F-49E0-A077-0AC893B1C720}" destId="{5BAF3323-2949-455D-8D4F-11297FE0F679}" srcOrd="0" destOrd="0" presId="urn:microsoft.com/office/officeart/2005/8/layout/pList1"/>
    <dgm:cxn modelId="{766F158D-7335-40A7-B414-CF88904AFAD7}" type="presOf" srcId="{2CB271F4-26A1-4A80-8084-3F9020445EA8}" destId="{E7600107-79FF-45F4-A436-B37A7FC82E3E}" srcOrd="0" destOrd="0" presId="urn:microsoft.com/office/officeart/2005/8/layout/pList1"/>
    <dgm:cxn modelId="{317037A2-F3E2-4986-9B32-D5824525441D}" type="presOf" srcId="{33A831B7-1F1A-4589-8055-103B51489DFE}" destId="{B76BAE7E-7817-44FB-8A2A-7058347831CE}" srcOrd="0" destOrd="0" presId="urn:microsoft.com/office/officeart/2005/8/layout/pList1"/>
    <dgm:cxn modelId="{A946B2DF-1AFA-4D66-8CA5-29F7354CDF91}" srcId="{6505C253-8C17-4FF7-94AC-1231705A5990}" destId="{99F39700-03AB-48D3-857E-CC726F23478A}" srcOrd="3" destOrd="0" parTransId="{4F0E9B1B-0DD4-44D3-A5B2-B0DB8E1DA0DF}" sibTransId="{AE96366E-BF95-4339-86F3-4B8A8682429D}"/>
    <dgm:cxn modelId="{504ABDE1-6E49-4982-890A-7F6D064FB0FF}" type="presOf" srcId="{FDE67921-F358-4006-8521-1A093B4A6E83}" destId="{25012E7D-6C99-4973-87CA-54B402107E27}" srcOrd="0" destOrd="0" presId="urn:microsoft.com/office/officeart/2005/8/layout/pList1"/>
    <dgm:cxn modelId="{9DAC8F8A-4E5A-4781-AACB-2B0050FA630A}" type="presParOf" srcId="{592712D5-1D9F-4C93-8C22-A1A13AED31F2}" destId="{FE7B9541-2C09-45DE-A88E-91E1F06CB876}" srcOrd="0" destOrd="0" presId="urn:microsoft.com/office/officeart/2005/8/layout/pList1"/>
    <dgm:cxn modelId="{53AAD59D-52BC-4382-BC24-7F511C702151}" type="presParOf" srcId="{FE7B9541-2C09-45DE-A88E-91E1F06CB876}" destId="{B09B12BD-8F27-4410-87E4-9ADCD270B67A}" srcOrd="0" destOrd="0" presId="urn:microsoft.com/office/officeart/2005/8/layout/pList1"/>
    <dgm:cxn modelId="{1960316A-B0BE-4864-8DD4-F4EF2DC6367E}" type="presParOf" srcId="{FE7B9541-2C09-45DE-A88E-91E1F06CB876}" destId="{DBBBF2F8-8D47-4984-8BA0-C50C42A76D43}" srcOrd="1" destOrd="0" presId="urn:microsoft.com/office/officeart/2005/8/layout/pList1"/>
    <dgm:cxn modelId="{AF000736-3938-430A-9602-63EB86BD9594}" type="presParOf" srcId="{592712D5-1D9F-4C93-8C22-A1A13AED31F2}" destId="{8ED54B0A-6BD8-4D66-935E-1FE5D1A9F29F}" srcOrd="1" destOrd="0" presId="urn:microsoft.com/office/officeart/2005/8/layout/pList1"/>
    <dgm:cxn modelId="{1FF2BECD-DDF0-490B-B254-BDF75BC0937D}" type="presParOf" srcId="{592712D5-1D9F-4C93-8C22-A1A13AED31F2}" destId="{0244186C-59D0-4E37-BC7E-FB9F14D84F18}" srcOrd="2" destOrd="0" presId="urn:microsoft.com/office/officeart/2005/8/layout/pList1"/>
    <dgm:cxn modelId="{8F177AA9-04B2-4B05-91D5-27DB17487403}" type="presParOf" srcId="{0244186C-59D0-4E37-BC7E-FB9F14D84F18}" destId="{71FB1567-49CA-424D-A06D-C1E8AE96103D}" srcOrd="0" destOrd="0" presId="urn:microsoft.com/office/officeart/2005/8/layout/pList1"/>
    <dgm:cxn modelId="{D64C9DAA-F6C6-46C7-848A-039DD8C5113B}" type="presParOf" srcId="{0244186C-59D0-4E37-BC7E-FB9F14D84F18}" destId="{25012E7D-6C99-4973-87CA-54B402107E27}" srcOrd="1" destOrd="0" presId="urn:microsoft.com/office/officeart/2005/8/layout/pList1"/>
    <dgm:cxn modelId="{DBA73596-7F54-4DEB-A6AE-6072C201EE0D}" type="presParOf" srcId="{592712D5-1D9F-4C93-8C22-A1A13AED31F2}" destId="{E7600107-79FF-45F4-A436-B37A7FC82E3E}" srcOrd="3" destOrd="0" presId="urn:microsoft.com/office/officeart/2005/8/layout/pList1"/>
    <dgm:cxn modelId="{EF6144E4-17D3-4F2F-AEF4-6F66271C2A5A}" type="presParOf" srcId="{592712D5-1D9F-4C93-8C22-A1A13AED31F2}" destId="{ACB45936-E745-42ED-8EDA-FAB713086D57}" srcOrd="4" destOrd="0" presId="urn:microsoft.com/office/officeart/2005/8/layout/pList1"/>
    <dgm:cxn modelId="{D9D0F5A0-49A4-4E7A-A7F1-9AF4E031B624}" type="presParOf" srcId="{ACB45936-E745-42ED-8EDA-FAB713086D57}" destId="{29203DAC-FD8D-4EBE-B634-9EF0E80B078D}" srcOrd="0" destOrd="0" presId="urn:microsoft.com/office/officeart/2005/8/layout/pList1"/>
    <dgm:cxn modelId="{0B2EBBA5-D4E5-4DD1-AE49-A64C5BB16FDF}" type="presParOf" srcId="{ACB45936-E745-42ED-8EDA-FAB713086D57}" destId="{BBC36A84-315D-4656-A445-C2102D7AB0C2}" srcOrd="1" destOrd="0" presId="urn:microsoft.com/office/officeart/2005/8/layout/pList1"/>
    <dgm:cxn modelId="{83874560-025E-43B4-9D8B-F15D6152CBA7}" type="presParOf" srcId="{592712D5-1D9F-4C93-8C22-A1A13AED31F2}" destId="{B76BAE7E-7817-44FB-8A2A-7058347831CE}" srcOrd="5" destOrd="0" presId="urn:microsoft.com/office/officeart/2005/8/layout/pList1"/>
    <dgm:cxn modelId="{33F8902E-9A32-489C-8734-CB69CC00DEAA}" type="presParOf" srcId="{592712D5-1D9F-4C93-8C22-A1A13AED31F2}" destId="{A9CE7C67-2E69-4AD2-A756-898F5419EFBA}" srcOrd="6" destOrd="0" presId="urn:microsoft.com/office/officeart/2005/8/layout/pList1"/>
    <dgm:cxn modelId="{A5D0281F-FEFE-4ECC-AA07-46E3B5F462D4}" type="presParOf" srcId="{A9CE7C67-2E69-4AD2-A756-898F5419EFBA}" destId="{CE8F0EDD-D9F2-489B-8872-72F875F8EC67}" srcOrd="0" destOrd="0" presId="urn:microsoft.com/office/officeart/2005/8/layout/pList1"/>
    <dgm:cxn modelId="{44180971-ED89-4EF7-9687-08327DDDF8FD}" type="presParOf" srcId="{A9CE7C67-2E69-4AD2-A756-898F5419EFBA}" destId="{599B6ED5-76FC-4287-BDDE-A9891FE1BA5E}" srcOrd="1" destOrd="0" presId="urn:microsoft.com/office/officeart/2005/8/layout/pList1"/>
    <dgm:cxn modelId="{940F5308-2F23-4BA2-9618-446614E872F8}" type="presParOf" srcId="{592712D5-1D9F-4C93-8C22-A1A13AED31F2}" destId="{4ED18A33-417B-4670-8DCE-A000BF12989B}" srcOrd="7" destOrd="0" presId="urn:microsoft.com/office/officeart/2005/8/layout/pList1"/>
    <dgm:cxn modelId="{22C06B40-534F-44F3-A472-803E504FCD41}" type="presParOf" srcId="{592712D5-1D9F-4C93-8C22-A1A13AED31F2}" destId="{38FF2DBE-938D-47CC-8A7D-49DE86029CA0}" srcOrd="8" destOrd="0" presId="urn:microsoft.com/office/officeart/2005/8/layout/pList1"/>
    <dgm:cxn modelId="{C4CD513A-0FF5-4ED9-AD67-C10504363DF6}" type="presParOf" srcId="{38FF2DBE-938D-47CC-8A7D-49DE86029CA0}" destId="{0661C2FE-39B6-4AEA-AB52-31972E6FA040}" srcOrd="0" destOrd="0" presId="urn:microsoft.com/office/officeart/2005/8/layout/pList1"/>
    <dgm:cxn modelId="{CFCC4831-2D1F-4D3E-A2BA-30DBEB0EFC69}" type="presParOf" srcId="{38FF2DBE-938D-47CC-8A7D-49DE86029CA0}" destId="{5BAF3323-2949-455D-8D4F-11297FE0F679}"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05C253-8C17-4FF7-94AC-1231705A599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617101B-F9C4-42F1-99D4-CB4847E42A78}">
      <dgm:prSet phldrT="[Text]" custT="1"/>
      <dgm:spPr/>
      <dgm:t>
        <a:bodyPr/>
        <a:lstStyle/>
        <a:p>
          <a:pPr>
            <a:buFont typeface="Arial" panose="020B0604020202020204" pitchFamily="34" charset="0"/>
            <a:buChar char="•"/>
          </a:pPr>
          <a:r>
            <a:rPr lang="en-US" sz="1200" dirty="0">
              <a:solidFill>
                <a:srgbClr val="000000"/>
              </a:solidFill>
            </a:rPr>
            <a:t>Enrolled in a drug or alcohol treatment program (not AA or NA)</a:t>
          </a:r>
          <a:endParaRPr lang="en-US" sz="1200" dirty="0"/>
        </a:p>
      </dgm:t>
    </dgm:pt>
    <dgm:pt modelId="{5E5FEED4-0420-4ED4-81AA-89FE54BADC5B}" type="parTrans" cxnId="{AA2E2E23-0634-4274-BEFB-F765152A01DA}">
      <dgm:prSet/>
      <dgm:spPr/>
      <dgm:t>
        <a:bodyPr/>
        <a:lstStyle/>
        <a:p>
          <a:endParaRPr lang="en-US"/>
        </a:p>
      </dgm:t>
    </dgm:pt>
    <dgm:pt modelId="{675A7526-0547-4E31-8104-73973C02CBAA}" type="sibTrans" cxnId="{AA2E2E23-0634-4274-BEFB-F765152A01DA}">
      <dgm:prSet/>
      <dgm:spPr/>
      <dgm:t>
        <a:bodyPr/>
        <a:lstStyle/>
        <a:p>
          <a:endParaRPr lang="en-US"/>
        </a:p>
      </dgm:t>
    </dgm:pt>
    <dgm:pt modelId="{CD78ADBA-9836-4B20-8763-EC0033227A70}">
      <dgm:prSet custT="1"/>
      <dgm:spPr/>
      <dgm:t>
        <a:bodyPr/>
        <a:lstStyle/>
        <a:p>
          <a:pPr>
            <a:buFont typeface="Arial" panose="020B0604020202020204" pitchFamily="34" charset="0"/>
            <a:buChar char="•"/>
          </a:pPr>
          <a:r>
            <a:rPr lang="en-US" sz="1200" dirty="0">
              <a:solidFill>
                <a:srgbClr val="000000"/>
              </a:solidFill>
            </a:rPr>
            <a:t>Applied for unemployment benefits</a:t>
          </a:r>
        </a:p>
      </dgm:t>
    </dgm:pt>
    <dgm:pt modelId="{FF74D663-6AC1-4F37-B868-4B96E23D1ECF}" type="parTrans" cxnId="{30B100FC-77BB-4257-AFD5-40D4495D176F}">
      <dgm:prSet/>
      <dgm:spPr/>
      <dgm:t>
        <a:bodyPr/>
        <a:lstStyle/>
        <a:p>
          <a:endParaRPr lang="en-US"/>
        </a:p>
      </dgm:t>
    </dgm:pt>
    <dgm:pt modelId="{BBDF7000-DCA1-453C-9E34-AC3563A861D9}" type="sibTrans" cxnId="{30B100FC-77BB-4257-AFD5-40D4495D176F}">
      <dgm:prSet/>
      <dgm:spPr/>
      <dgm:t>
        <a:bodyPr/>
        <a:lstStyle/>
        <a:p>
          <a:endParaRPr lang="en-US"/>
        </a:p>
      </dgm:t>
    </dgm:pt>
    <dgm:pt modelId="{43577D3B-A901-4859-8AAF-2236E8F62CB1}">
      <dgm:prSet custT="1"/>
      <dgm:spPr/>
      <dgm:t>
        <a:bodyPr/>
        <a:lstStyle/>
        <a:p>
          <a:pPr>
            <a:buFont typeface="Arial" panose="020B0604020202020204" pitchFamily="34" charset="0"/>
            <a:buChar char="•"/>
          </a:pPr>
          <a:r>
            <a:rPr lang="en-US" sz="1200" dirty="0">
              <a:solidFill>
                <a:srgbClr val="000000"/>
              </a:solidFill>
            </a:rPr>
            <a:t>Pregnant</a:t>
          </a:r>
        </a:p>
      </dgm:t>
    </dgm:pt>
    <dgm:pt modelId="{5B19934C-3093-47EC-8D61-FBE9CCA8530B}" type="parTrans" cxnId="{C9C6A0E0-E1CB-4318-82C3-D34FCE25CBA5}">
      <dgm:prSet/>
      <dgm:spPr/>
      <dgm:t>
        <a:bodyPr/>
        <a:lstStyle/>
        <a:p>
          <a:endParaRPr lang="en-US"/>
        </a:p>
      </dgm:t>
    </dgm:pt>
    <dgm:pt modelId="{50D84942-4514-4FB7-9E3B-7AEEDF7FFFE2}" type="sibTrans" cxnId="{C9C6A0E0-E1CB-4318-82C3-D34FCE25CBA5}">
      <dgm:prSet/>
      <dgm:spPr/>
      <dgm:t>
        <a:bodyPr/>
        <a:lstStyle/>
        <a:p>
          <a:endParaRPr lang="en-US"/>
        </a:p>
      </dgm:t>
    </dgm:pt>
    <dgm:pt modelId="{3B943254-3AB0-49AA-B0C4-B8DA26E62170}">
      <dgm:prSet custT="1"/>
      <dgm:spPr/>
      <dgm:t>
        <a:bodyPr/>
        <a:lstStyle/>
        <a:p>
          <a:pPr>
            <a:buFont typeface="Arial" panose="020B0604020202020204" pitchFamily="34" charset="0"/>
            <a:buChar char="•"/>
          </a:pPr>
          <a:r>
            <a:rPr lang="en-US" sz="1200" dirty="0">
              <a:solidFill>
                <a:srgbClr val="000000"/>
              </a:solidFill>
            </a:rPr>
            <a:t>Chronically homeless</a:t>
          </a:r>
        </a:p>
      </dgm:t>
    </dgm:pt>
    <dgm:pt modelId="{F9CD64B5-61E0-4416-AD27-820B9B2CE725}" type="parTrans" cxnId="{B22C730D-AB55-4F3E-98CD-7DC8E5F675E2}">
      <dgm:prSet/>
      <dgm:spPr/>
      <dgm:t>
        <a:bodyPr/>
        <a:lstStyle/>
        <a:p>
          <a:endParaRPr lang="en-US"/>
        </a:p>
      </dgm:t>
    </dgm:pt>
    <dgm:pt modelId="{700FF700-78AD-48EE-8BF8-201E7C57A048}" type="sibTrans" cxnId="{B22C730D-AB55-4F3E-98CD-7DC8E5F675E2}">
      <dgm:prSet/>
      <dgm:spPr/>
      <dgm:t>
        <a:bodyPr/>
        <a:lstStyle/>
        <a:p>
          <a:endParaRPr lang="en-US"/>
        </a:p>
      </dgm:t>
    </dgm:pt>
    <dgm:pt modelId="{3EB99AE6-46D3-499B-B7A8-1D97EEF8E6EF}">
      <dgm:prSet custT="1"/>
      <dgm:spPr/>
      <dgm:t>
        <a:bodyPr/>
        <a:lstStyle/>
        <a:p>
          <a:pPr>
            <a:buFont typeface="Arial" panose="020B0604020202020204" pitchFamily="34" charset="0"/>
            <a:buChar char="•"/>
          </a:pPr>
          <a:r>
            <a:rPr lang="en-US" sz="1200" dirty="0">
              <a:solidFill>
                <a:srgbClr val="000000"/>
              </a:solidFill>
            </a:rPr>
            <a:t>Working and earning at least $935/month (gross)</a:t>
          </a:r>
        </a:p>
      </dgm:t>
    </dgm:pt>
    <dgm:pt modelId="{EDAFC8C3-CADD-490E-9397-CCAADF407B51}" type="parTrans" cxnId="{1D844A8C-D651-479F-BB55-C87BC3F0582D}">
      <dgm:prSet/>
      <dgm:spPr/>
      <dgm:t>
        <a:bodyPr/>
        <a:lstStyle/>
        <a:p>
          <a:endParaRPr lang="en-US"/>
        </a:p>
      </dgm:t>
    </dgm:pt>
    <dgm:pt modelId="{0C62CE88-49A4-481F-9297-B54B7838AB73}" type="sibTrans" cxnId="{1D844A8C-D651-479F-BB55-C87BC3F0582D}">
      <dgm:prSet/>
      <dgm:spPr/>
      <dgm:t>
        <a:bodyPr/>
        <a:lstStyle/>
        <a:p>
          <a:endParaRPr lang="en-US"/>
        </a:p>
      </dgm:t>
    </dgm:pt>
    <dgm:pt modelId="{592712D5-1D9F-4C93-8C22-A1A13AED31F2}" type="pres">
      <dgm:prSet presAssocID="{6505C253-8C17-4FF7-94AC-1231705A5990}" presName="Name0" presStyleCnt="0">
        <dgm:presLayoutVars>
          <dgm:dir/>
          <dgm:resizeHandles val="exact"/>
        </dgm:presLayoutVars>
      </dgm:prSet>
      <dgm:spPr/>
    </dgm:pt>
    <dgm:pt modelId="{FE7B9541-2C09-45DE-A88E-91E1F06CB876}" type="pres">
      <dgm:prSet presAssocID="{6617101B-F9C4-42F1-99D4-CB4847E42A78}" presName="compNode" presStyleCnt="0"/>
      <dgm:spPr/>
    </dgm:pt>
    <dgm:pt modelId="{B09B12BD-8F27-4410-87E4-9ADCD270B67A}" type="pres">
      <dgm:prSet presAssocID="{6617101B-F9C4-42F1-99D4-CB4847E42A78}" presName="pictRect" presStyleLbl="node1" presStyleIdx="0" presStyleCnt="5"/>
      <dgm:spPr>
        <a:blipFill>
          <a:blip xmlns:r="http://schemas.openxmlformats.org/officeDocument/2006/relationships" r:embed="rId1"/>
          <a:srcRect/>
          <a:stretch>
            <a:fillRect t="-23000" b="-23000"/>
          </a:stretch>
        </a:blipFill>
      </dgm:spPr>
    </dgm:pt>
    <dgm:pt modelId="{DBBBF2F8-8D47-4984-8BA0-C50C42A76D43}" type="pres">
      <dgm:prSet presAssocID="{6617101B-F9C4-42F1-99D4-CB4847E42A78}" presName="textRect" presStyleLbl="revTx" presStyleIdx="0" presStyleCnt="5">
        <dgm:presLayoutVars>
          <dgm:bulletEnabled val="1"/>
        </dgm:presLayoutVars>
      </dgm:prSet>
      <dgm:spPr/>
    </dgm:pt>
    <dgm:pt modelId="{8ED54B0A-6BD8-4D66-935E-1FE5D1A9F29F}" type="pres">
      <dgm:prSet presAssocID="{675A7526-0547-4E31-8104-73973C02CBAA}" presName="sibTrans" presStyleLbl="sibTrans2D1" presStyleIdx="0" presStyleCnt="0"/>
      <dgm:spPr/>
    </dgm:pt>
    <dgm:pt modelId="{1ED00520-51A2-4250-B355-7A4E990F2B86}" type="pres">
      <dgm:prSet presAssocID="{CD78ADBA-9836-4B20-8763-EC0033227A70}" presName="compNode" presStyleCnt="0"/>
      <dgm:spPr/>
    </dgm:pt>
    <dgm:pt modelId="{E1575F32-8B3A-491C-8B9B-EAA40B3DAEC4}" type="pres">
      <dgm:prSet presAssocID="{CD78ADBA-9836-4B20-8763-EC0033227A70}" presName="pictRect" presStyleLbl="node1" presStyleIdx="1" presStyleCnt="5"/>
      <dgm:spPr>
        <a:blipFill>
          <a:blip xmlns:r="http://schemas.openxmlformats.org/officeDocument/2006/relationships" r:embed="rId2"/>
          <a:srcRect/>
          <a:stretch>
            <a:fillRect t="-16000" b="-16000"/>
          </a:stretch>
        </a:blipFill>
      </dgm:spPr>
    </dgm:pt>
    <dgm:pt modelId="{9028105A-A086-4C5A-80BD-6B024BC88E5A}" type="pres">
      <dgm:prSet presAssocID="{CD78ADBA-9836-4B20-8763-EC0033227A70}" presName="textRect" presStyleLbl="revTx" presStyleIdx="1" presStyleCnt="5">
        <dgm:presLayoutVars>
          <dgm:bulletEnabled val="1"/>
        </dgm:presLayoutVars>
      </dgm:prSet>
      <dgm:spPr/>
    </dgm:pt>
    <dgm:pt modelId="{9AFB794A-0DCB-40FE-A373-808E131ED894}" type="pres">
      <dgm:prSet presAssocID="{BBDF7000-DCA1-453C-9E34-AC3563A861D9}" presName="sibTrans" presStyleLbl="sibTrans2D1" presStyleIdx="0" presStyleCnt="0"/>
      <dgm:spPr/>
    </dgm:pt>
    <dgm:pt modelId="{8146B522-2C19-4CF0-B333-5AB37D843363}" type="pres">
      <dgm:prSet presAssocID="{43577D3B-A901-4859-8AAF-2236E8F62CB1}" presName="compNode" presStyleCnt="0"/>
      <dgm:spPr/>
    </dgm:pt>
    <dgm:pt modelId="{9EC8A0FD-1E2D-4E4A-9F3E-A57A49BE2E8E}" type="pres">
      <dgm:prSet presAssocID="{43577D3B-A901-4859-8AAF-2236E8F62CB1}" presName="pictRect" presStyleLbl="node1" presStyleIdx="2" presStyleCnt="5"/>
      <dgm:spPr>
        <a:blipFill>
          <a:blip xmlns:r="http://schemas.openxmlformats.org/officeDocument/2006/relationships" r:embed="rId3"/>
          <a:srcRect/>
          <a:stretch>
            <a:fillRect t="-8000" b="-8000"/>
          </a:stretch>
        </a:blipFill>
      </dgm:spPr>
    </dgm:pt>
    <dgm:pt modelId="{6378C697-D316-46A2-A0A3-FFBACB41B501}" type="pres">
      <dgm:prSet presAssocID="{43577D3B-A901-4859-8AAF-2236E8F62CB1}" presName="textRect" presStyleLbl="revTx" presStyleIdx="2" presStyleCnt="5">
        <dgm:presLayoutVars>
          <dgm:bulletEnabled val="1"/>
        </dgm:presLayoutVars>
      </dgm:prSet>
      <dgm:spPr/>
    </dgm:pt>
    <dgm:pt modelId="{946B6C14-0761-4FD0-9C3B-C9DC3362F81F}" type="pres">
      <dgm:prSet presAssocID="{50D84942-4514-4FB7-9E3B-7AEEDF7FFFE2}" presName="sibTrans" presStyleLbl="sibTrans2D1" presStyleIdx="0" presStyleCnt="0"/>
      <dgm:spPr/>
    </dgm:pt>
    <dgm:pt modelId="{46FF8345-2DB5-4D7E-95CC-D6A1CEE9827A}" type="pres">
      <dgm:prSet presAssocID="{3B943254-3AB0-49AA-B0C4-B8DA26E62170}" presName="compNode" presStyleCnt="0"/>
      <dgm:spPr/>
    </dgm:pt>
    <dgm:pt modelId="{DA8699EA-64E8-4762-9EFF-0E78C96F30FD}" type="pres">
      <dgm:prSet presAssocID="{3B943254-3AB0-49AA-B0C4-B8DA26E62170}" presName="pictRect" presStyleLbl="node1" presStyleIdx="3" presStyleCnt="5"/>
      <dgm:spPr>
        <a:blipFill>
          <a:blip xmlns:r="http://schemas.openxmlformats.org/officeDocument/2006/relationships" r:embed="rId4"/>
          <a:srcRect/>
          <a:stretch>
            <a:fillRect t="-23000" b="-23000"/>
          </a:stretch>
        </a:blipFill>
      </dgm:spPr>
    </dgm:pt>
    <dgm:pt modelId="{C1E462C2-E443-4D57-AB92-3CC04DBF5BE8}" type="pres">
      <dgm:prSet presAssocID="{3B943254-3AB0-49AA-B0C4-B8DA26E62170}" presName="textRect" presStyleLbl="revTx" presStyleIdx="3" presStyleCnt="5">
        <dgm:presLayoutVars>
          <dgm:bulletEnabled val="1"/>
        </dgm:presLayoutVars>
      </dgm:prSet>
      <dgm:spPr/>
    </dgm:pt>
    <dgm:pt modelId="{E8D22B57-ECB5-4F8F-8EAE-EC6C0828F842}" type="pres">
      <dgm:prSet presAssocID="{700FF700-78AD-48EE-8BF8-201E7C57A048}" presName="sibTrans" presStyleLbl="sibTrans2D1" presStyleIdx="0" presStyleCnt="0"/>
      <dgm:spPr/>
    </dgm:pt>
    <dgm:pt modelId="{73C691C3-6D85-4FB7-AEA1-CB583F78A009}" type="pres">
      <dgm:prSet presAssocID="{3EB99AE6-46D3-499B-B7A8-1D97EEF8E6EF}" presName="compNode" presStyleCnt="0"/>
      <dgm:spPr/>
    </dgm:pt>
    <dgm:pt modelId="{5140487B-6F12-49D0-9FAF-89F7905C7C53}" type="pres">
      <dgm:prSet presAssocID="{3EB99AE6-46D3-499B-B7A8-1D97EEF8E6EF}" presName="pictRect" presStyleLbl="node1" presStyleIdx="4" presStyleCnt="5"/>
      <dgm:spPr>
        <a:blipFill>
          <a:blip xmlns:r="http://schemas.openxmlformats.org/officeDocument/2006/relationships" r:embed="rId5"/>
          <a:srcRect/>
          <a:stretch>
            <a:fillRect t="-8000" b="-8000"/>
          </a:stretch>
        </a:blipFill>
      </dgm:spPr>
    </dgm:pt>
    <dgm:pt modelId="{CA568FB8-D0EB-4DB5-ABB4-298C23249048}" type="pres">
      <dgm:prSet presAssocID="{3EB99AE6-46D3-499B-B7A8-1D97EEF8E6EF}" presName="textRect" presStyleLbl="revTx" presStyleIdx="4" presStyleCnt="5">
        <dgm:presLayoutVars>
          <dgm:bulletEnabled val="1"/>
        </dgm:presLayoutVars>
      </dgm:prSet>
      <dgm:spPr/>
    </dgm:pt>
  </dgm:ptLst>
  <dgm:cxnLst>
    <dgm:cxn modelId="{4208B603-C07D-4752-B48D-7A1F6ED26D15}" type="presOf" srcId="{675A7526-0547-4E31-8104-73973C02CBAA}" destId="{8ED54B0A-6BD8-4D66-935E-1FE5D1A9F29F}" srcOrd="0" destOrd="0" presId="urn:microsoft.com/office/officeart/2005/8/layout/pList1"/>
    <dgm:cxn modelId="{7077D70C-48CE-4F65-ACF9-6F6E152A6973}" type="presOf" srcId="{3B943254-3AB0-49AA-B0C4-B8DA26E62170}" destId="{C1E462C2-E443-4D57-AB92-3CC04DBF5BE8}" srcOrd="0" destOrd="0" presId="urn:microsoft.com/office/officeart/2005/8/layout/pList1"/>
    <dgm:cxn modelId="{B22C730D-AB55-4F3E-98CD-7DC8E5F675E2}" srcId="{6505C253-8C17-4FF7-94AC-1231705A5990}" destId="{3B943254-3AB0-49AA-B0C4-B8DA26E62170}" srcOrd="3" destOrd="0" parTransId="{F9CD64B5-61E0-4416-AD27-820B9B2CE725}" sibTransId="{700FF700-78AD-48EE-8BF8-201E7C57A048}"/>
    <dgm:cxn modelId="{AEAD2D17-7FB4-4228-BAED-6D9855A86726}" type="presOf" srcId="{BBDF7000-DCA1-453C-9E34-AC3563A861D9}" destId="{9AFB794A-0DCB-40FE-A373-808E131ED894}" srcOrd="0" destOrd="0" presId="urn:microsoft.com/office/officeart/2005/8/layout/pList1"/>
    <dgm:cxn modelId="{75C9F718-1208-40D0-88F4-92D8701E79B4}" type="presOf" srcId="{6617101B-F9C4-42F1-99D4-CB4847E42A78}" destId="{DBBBF2F8-8D47-4984-8BA0-C50C42A76D43}" srcOrd="0" destOrd="0" presId="urn:microsoft.com/office/officeart/2005/8/layout/pList1"/>
    <dgm:cxn modelId="{37BE061B-29B3-4070-9767-79141962CFD4}" type="presOf" srcId="{6505C253-8C17-4FF7-94AC-1231705A5990}" destId="{592712D5-1D9F-4C93-8C22-A1A13AED31F2}" srcOrd="0" destOrd="0" presId="urn:microsoft.com/office/officeart/2005/8/layout/pList1"/>
    <dgm:cxn modelId="{AA2E2E23-0634-4274-BEFB-F765152A01DA}" srcId="{6505C253-8C17-4FF7-94AC-1231705A5990}" destId="{6617101B-F9C4-42F1-99D4-CB4847E42A78}" srcOrd="0" destOrd="0" parTransId="{5E5FEED4-0420-4ED4-81AA-89FE54BADC5B}" sibTransId="{675A7526-0547-4E31-8104-73973C02CBAA}"/>
    <dgm:cxn modelId="{FA938934-A542-40E7-A91B-F96638195BF9}" type="presOf" srcId="{43577D3B-A901-4859-8AAF-2236E8F62CB1}" destId="{6378C697-D316-46A2-A0A3-FFBACB41B501}" srcOrd="0" destOrd="0" presId="urn:microsoft.com/office/officeart/2005/8/layout/pList1"/>
    <dgm:cxn modelId="{949CF27D-F79D-4F79-8F83-771E239E5B4D}" type="presOf" srcId="{CD78ADBA-9836-4B20-8763-EC0033227A70}" destId="{9028105A-A086-4C5A-80BD-6B024BC88E5A}" srcOrd="0" destOrd="0" presId="urn:microsoft.com/office/officeart/2005/8/layout/pList1"/>
    <dgm:cxn modelId="{1D844A8C-D651-479F-BB55-C87BC3F0582D}" srcId="{6505C253-8C17-4FF7-94AC-1231705A5990}" destId="{3EB99AE6-46D3-499B-B7A8-1D97EEF8E6EF}" srcOrd="4" destOrd="0" parTransId="{EDAFC8C3-CADD-490E-9397-CCAADF407B51}" sibTransId="{0C62CE88-49A4-481F-9297-B54B7838AB73}"/>
    <dgm:cxn modelId="{C2A9C58E-0198-4590-B81E-3E8939B81041}" type="presOf" srcId="{3EB99AE6-46D3-499B-B7A8-1D97EEF8E6EF}" destId="{CA568FB8-D0EB-4DB5-ABB4-298C23249048}" srcOrd="0" destOrd="0" presId="urn:microsoft.com/office/officeart/2005/8/layout/pList1"/>
    <dgm:cxn modelId="{C3EDC89F-51D6-404D-A77B-EA07DBB4E4DF}" type="presOf" srcId="{700FF700-78AD-48EE-8BF8-201E7C57A048}" destId="{E8D22B57-ECB5-4F8F-8EAE-EC6C0828F842}" srcOrd="0" destOrd="0" presId="urn:microsoft.com/office/officeart/2005/8/layout/pList1"/>
    <dgm:cxn modelId="{888612A9-D6A9-44BC-9231-F4FC3CC2B866}" type="presOf" srcId="{50D84942-4514-4FB7-9E3B-7AEEDF7FFFE2}" destId="{946B6C14-0761-4FD0-9C3B-C9DC3362F81F}" srcOrd="0" destOrd="0" presId="urn:microsoft.com/office/officeart/2005/8/layout/pList1"/>
    <dgm:cxn modelId="{C9C6A0E0-E1CB-4318-82C3-D34FCE25CBA5}" srcId="{6505C253-8C17-4FF7-94AC-1231705A5990}" destId="{43577D3B-A901-4859-8AAF-2236E8F62CB1}" srcOrd="2" destOrd="0" parTransId="{5B19934C-3093-47EC-8D61-FBE9CCA8530B}" sibTransId="{50D84942-4514-4FB7-9E3B-7AEEDF7FFFE2}"/>
    <dgm:cxn modelId="{30B100FC-77BB-4257-AFD5-40D4495D176F}" srcId="{6505C253-8C17-4FF7-94AC-1231705A5990}" destId="{CD78ADBA-9836-4B20-8763-EC0033227A70}" srcOrd="1" destOrd="0" parTransId="{FF74D663-6AC1-4F37-B868-4B96E23D1ECF}" sibTransId="{BBDF7000-DCA1-453C-9E34-AC3563A861D9}"/>
    <dgm:cxn modelId="{9DAC8F8A-4E5A-4781-AACB-2B0050FA630A}" type="presParOf" srcId="{592712D5-1D9F-4C93-8C22-A1A13AED31F2}" destId="{FE7B9541-2C09-45DE-A88E-91E1F06CB876}" srcOrd="0" destOrd="0" presId="urn:microsoft.com/office/officeart/2005/8/layout/pList1"/>
    <dgm:cxn modelId="{53AAD59D-52BC-4382-BC24-7F511C702151}" type="presParOf" srcId="{FE7B9541-2C09-45DE-A88E-91E1F06CB876}" destId="{B09B12BD-8F27-4410-87E4-9ADCD270B67A}" srcOrd="0" destOrd="0" presId="urn:microsoft.com/office/officeart/2005/8/layout/pList1"/>
    <dgm:cxn modelId="{1960316A-B0BE-4864-8DD4-F4EF2DC6367E}" type="presParOf" srcId="{FE7B9541-2C09-45DE-A88E-91E1F06CB876}" destId="{DBBBF2F8-8D47-4984-8BA0-C50C42A76D43}" srcOrd="1" destOrd="0" presId="urn:microsoft.com/office/officeart/2005/8/layout/pList1"/>
    <dgm:cxn modelId="{AF000736-3938-430A-9602-63EB86BD9594}" type="presParOf" srcId="{592712D5-1D9F-4C93-8C22-A1A13AED31F2}" destId="{8ED54B0A-6BD8-4D66-935E-1FE5D1A9F29F}" srcOrd="1" destOrd="0" presId="urn:microsoft.com/office/officeart/2005/8/layout/pList1"/>
    <dgm:cxn modelId="{EAFAFA2F-80E1-4512-8EA1-7A6E62158458}" type="presParOf" srcId="{592712D5-1D9F-4C93-8C22-A1A13AED31F2}" destId="{1ED00520-51A2-4250-B355-7A4E990F2B86}" srcOrd="2" destOrd="0" presId="urn:microsoft.com/office/officeart/2005/8/layout/pList1"/>
    <dgm:cxn modelId="{F3E0196F-CB87-44B8-A7EC-0086AC31957C}" type="presParOf" srcId="{1ED00520-51A2-4250-B355-7A4E990F2B86}" destId="{E1575F32-8B3A-491C-8B9B-EAA40B3DAEC4}" srcOrd="0" destOrd="0" presId="urn:microsoft.com/office/officeart/2005/8/layout/pList1"/>
    <dgm:cxn modelId="{C4AD5A0A-247C-4B0B-8B9B-2926E56CD7F6}" type="presParOf" srcId="{1ED00520-51A2-4250-B355-7A4E990F2B86}" destId="{9028105A-A086-4C5A-80BD-6B024BC88E5A}" srcOrd="1" destOrd="0" presId="urn:microsoft.com/office/officeart/2005/8/layout/pList1"/>
    <dgm:cxn modelId="{3385267D-4489-4969-AFC9-177ABEC61F78}" type="presParOf" srcId="{592712D5-1D9F-4C93-8C22-A1A13AED31F2}" destId="{9AFB794A-0DCB-40FE-A373-808E131ED894}" srcOrd="3" destOrd="0" presId="urn:microsoft.com/office/officeart/2005/8/layout/pList1"/>
    <dgm:cxn modelId="{C4AD8087-B71E-46C5-AB0B-40BAE56CE2FA}" type="presParOf" srcId="{592712D5-1D9F-4C93-8C22-A1A13AED31F2}" destId="{8146B522-2C19-4CF0-B333-5AB37D843363}" srcOrd="4" destOrd="0" presId="urn:microsoft.com/office/officeart/2005/8/layout/pList1"/>
    <dgm:cxn modelId="{DD87E454-4116-4306-B720-96000E724AE2}" type="presParOf" srcId="{8146B522-2C19-4CF0-B333-5AB37D843363}" destId="{9EC8A0FD-1E2D-4E4A-9F3E-A57A49BE2E8E}" srcOrd="0" destOrd="0" presId="urn:microsoft.com/office/officeart/2005/8/layout/pList1"/>
    <dgm:cxn modelId="{F6F66BED-9F2C-42FE-871D-B64CBA5DE438}" type="presParOf" srcId="{8146B522-2C19-4CF0-B333-5AB37D843363}" destId="{6378C697-D316-46A2-A0A3-FFBACB41B501}" srcOrd="1" destOrd="0" presId="urn:microsoft.com/office/officeart/2005/8/layout/pList1"/>
    <dgm:cxn modelId="{A8D64DE9-8670-41D7-B184-08BEA6C4DEBA}" type="presParOf" srcId="{592712D5-1D9F-4C93-8C22-A1A13AED31F2}" destId="{946B6C14-0761-4FD0-9C3B-C9DC3362F81F}" srcOrd="5" destOrd="0" presId="urn:microsoft.com/office/officeart/2005/8/layout/pList1"/>
    <dgm:cxn modelId="{32BBA6E4-A57D-4C4B-A991-8E2165BBD62B}" type="presParOf" srcId="{592712D5-1D9F-4C93-8C22-A1A13AED31F2}" destId="{46FF8345-2DB5-4D7E-95CC-D6A1CEE9827A}" srcOrd="6" destOrd="0" presId="urn:microsoft.com/office/officeart/2005/8/layout/pList1"/>
    <dgm:cxn modelId="{9704D971-25A1-41D4-93D2-86733FB05C78}" type="presParOf" srcId="{46FF8345-2DB5-4D7E-95CC-D6A1CEE9827A}" destId="{DA8699EA-64E8-4762-9EFF-0E78C96F30FD}" srcOrd="0" destOrd="0" presId="urn:microsoft.com/office/officeart/2005/8/layout/pList1"/>
    <dgm:cxn modelId="{5C5C8023-DCEF-4338-A4BB-3233CC17DF39}" type="presParOf" srcId="{46FF8345-2DB5-4D7E-95CC-D6A1CEE9827A}" destId="{C1E462C2-E443-4D57-AB92-3CC04DBF5BE8}" srcOrd="1" destOrd="0" presId="urn:microsoft.com/office/officeart/2005/8/layout/pList1"/>
    <dgm:cxn modelId="{4AB54759-F396-4FBF-AE23-6002A6AF061C}" type="presParOf" srcId="{592712D5-1D9F-4C93-8C22-A1A13AED31F2}" destId="{E8D22B57-ECB5-4F8F-8EAE-EC6C0828F842}" srcOrd="7" destOrd="0" presId="urn:microsoft.com/office/officeart/2005/8/layout/pList1"/>
    <dgm:cxn modelId="{2D49205C-C4A0-4384-BEB2-90FEA52E596E}" type="presParOf" srcId="{592712D5-1D9F-4C93-8C22-A1A13AED31F2}" destId="{73C691C3-6D85-4FB7-AEA1-CB583F78A009}" srcOrd="8" destOrd="0" presId="urn:microsoft.com/office/officeart/2005/8/layout/pList1"/>
    <dgm:cxn modelId="{9B105F7B-FE54-43A2-9E40-176C935DE7DB}" type="presParOf" srcId="{73C691C3-6D85-4FB7-AEA1-CB583F78A009}" destId="{5140487B-6F12-49D0-9FAF-89F7905C7C53}" srcOrd="0" destOrd="0" presId="urn:microsoft.com/office/officeart/2005/8/layout/pList1"/>
    <dgm:cxn modelId="{D3B03E42-8A1D-4C24-B9F2-F5CFB695B006}" type="presParOf" srcId="{73C691C3-6D85-4FB7-AEA1-CB583F78A009}" destId="{CA568FB8-D0EB-4DB5-ABB4-298C23249048}"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05C253-8C17-4FF7-94AC-1231705A599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43577D3B-A901-4859-8AAF-2236E8F62CB1}">
      <dgm:prSet/>
      <dgm:spPr/>
      <dgm:t>
        <a:bodyPr/>
        <a:lstStyle/>
        <a:p>
          <a:pPr>
            <a:buFont typeface="Arial" panose="020B0604020202020204" pitchFamily="34" charset="0"/>
            <a:buNone/>
          </a:pPr>
          <a:r>
            <a:rPr lang="en-US" dirty="0">
              <a:solidFill>
                <a:srgbClr val="000000"/>
              </a:solidFill>
            </a:rPr>
            <a:t>Engaged in domestic violence services</a:t>
          </a:r>
        </a:p>
      </dgm:t>
    </dgm:pt>
    <dgm:pt modelId="{5B19934C-3093-47EC-8D61-FBE9CCA8530B}" type="parTrans" cxnId="{C9C6A0E0-E1CB-4318-82C3-D34FCE25CBA5}">
      <dgm:prSet/>
      <dgm:spPr/>
      <dgm:t>
        <a:bodyPr/>
        <a:lstStyle/>
        <a:p>
          <a:endParaRPr lang="en-US"/>
        </a:p>
      </dgm:t>
    </dgm:pt>
    <dgm:pt modelId="{50D84942-4514-4FB7-9E3B-7AEEDF7FFFE2}" type="sibTrans" cxnId="{C9C6A0E0-E1CB-4318-82C3-D34FCE25CBA5}">
      <dgm:prSet/>
      <dgm:spPr/>
      <dgm:t>
        <a:bodyPr/>
        <a:lstStyle/>
        <a:p>
          <a:endParaRPr lang="en-US"/>
        </a:p>
      </dgm:t>
    </dgm:pt>
    <dgm:pt modelId="{3B943254-3AB0-49AA-B0C4-B8DA26E62170}">
      <dgm:prSet/>
      <dgm:spPr/>
      <dgm:t>
        <a:bodyPr/>
        <a:lstStyle/>
        <a:p>
          <a:pPr>
            <a:buFont typeface="Arial" panose="020B0604020202020204" pitchFamily="34" charset="0"/>
            <a:buChar char="•"/>
          </a:pPr>
          <a:r>
            <a:rPr lang="en-US" dirty="0">
              <a:solidFill>
                <a:srgbClr val="000000"/>
              </a:solidFill>
            </a:rPr>
            <a:t>Engaged in homeless services</a:t>
          </a:r>
        </a:p>
      </dgm:t>
    </dgm:pt>
    <dgm:pt modelId="{F9CD64B5-61E0-4416-AD27-820B9B2CE725}" type="parTrans" cxnId="{B22C730D-AB55-4F3E-98CD-7DC8E5F675E2}">
      <dgm:prSet/>
      <dgm:spPr/>
      <dgm:t>
        <a:bodyPr/>
        <a:lstStyle/>
        <a:p>
          <a:endParaRPr lang="en-US"/>
        </a:p>
      </dgm:t>
    </dgm:pt>
    <dgm:pt modelId="{700FF700-78AD-48EE-8BF8-201E7C57A048}" type="sibTrans" cxnId="{B22C730D-AB55-4F3E-98CD-7DC8E5F675E2}">
      <dgm:prSet/>
      <dgm:spPr/>
      <dgm:t>
        <a:bodyPr/>
        <a:lstStyle/>
        <a:p>
          <a:endParaRPr lang="en-US"/>
        </a:p>
      </dgm:t>
    </dgm:pt>
    <dgm:pt modelId="{0B44E5EF-D2B9-4549-8F2F-5BBE3F161301}">
      <dgm:prSet/>
      <dgm:spPr/>
      <dgm:t>
        <a:bodyPr/>
        <a:lstStyle/>
        <a:p>
          <a:pPr>
            <a:buFont typeface="Arial" panose="020B0604020202020204" pitchFamily="34" charset="0"/>
            <a:buChar char="•"/>
          </a:pPr>
          <a:r>
            <a:rPr lang="en-US" dirty="0">
              <a:solidFill>
                <a:srgbClr val="000000"/>
              </a:solidFill>
            </a:rPr>
            <a:t>Any of the Categories in Part 2 </a:t>
          </a:r>
          <a:r>
            <a:rPr lang="en-US" u="sng" dirty="0">
              <a:solidFill>
                <a:srgbClr val="000000"/>
              </a:solidFill>
            </a:rPr>
            <a:t>ONLY if DHS has reason to question the self-attestation</a:t>
          </a:r>
        </a:p>
      </dgm:t>
    </dgm:pt>
    <dgm:pt modelId="{DA5BE3A6-3BC9-49F8-B36D-A76B8F1497DB}" type="parTrans" cxnId="{966E5240-486F-46A9-A3F6-AEEDCD312EB5}">
      <dgm:prSet/>
      <dgm:spPr/>
      <dgm:t>
        <a:bodyPr/>
        <a:lstStyle/>
        <a:p>
          <a:endParaRPr lang="en-US"/>
        </a:p>
      </dgm:t>
    </dgm:pt>
    <dgm:pt modelId="{4BF1E369-9713-4BE5-8D7B-C624EE856421}" type="sibTrans" cxnId="{966E5240-486F-46A9-A3F6-AEEDCD312EB5}">
      <dgm:prSet/>
      <dgm:spPr/>
      <dgm:t>
        <a:bodyPr/>
        <a:lstStyle/>
        <a:p>
          <a:endParaRPr lang="en-US"/>
        </a:p>
      </dgm:t>
    </dgm:pt>
    <dgm:pt modelId="{592712D5-1D9F-4C93-8C22-A1A13AED31F2}" type="pres">
      <dgm:prSet presAssocID="{6505C253-8C17-4FF7-94AC-1231705A5990}" presName="Name0" presStyleCnt="0">
        <dgm:presLayoutVars>
          <dgm:dir/>
          <dgm:resizeHandles val="exact"/>
        </dgm:presLayoutVars>
      </dgm:prSet>
      <dgm:spPr/>
    </dgm:pt>
    <dgm:pt modelId="{8146B522-2C19-4CF0-B333-5AB37D843363}" type="pres">
      <dgm:prSet presAssocID="{43577D3B-A901-4859-8AAF-2236E8F62CB1}" presName="compNode" presStyleCnt="0"/>
      <dgm:spPr/>
    </dgm:pt>
    <dgm:pt modelId="{9EC8A0FD-1E2D-4E4A-9F3E-A57A49BE2E8E}" type="pres">
      <dgm:prSet presAssocID="{43577D3B-A901-4859-8AAF-2236E8F62CB1}" presName="pictRect" presStyleLbl="node1" presStyleIdx="0" presStyleCnt="3"/>
      <dgm:spPr>
        <a:blipFill>
          <a:blip xmlns:r="http://schemas.openxmlformats.org/officeDocument/2006/relationships" r:embed="rId1"/>
          <a:srcRect/>
          <a:stretch>
            <a:fillRect l="-7000" r="-7000"/>
          </a:stretch>
        </a:blipFill>
      </dgm:spPr>
    </dgm:pt>
    <dgm:pt modelId="{6378C697-D316-46A2-A0A3-FFBACB41B501}" type="pres">
      <dgm:prSet presAssocID="{43577D3B-A901-4859-8AAF-2236E8F62CB1}" presName="textRect" presStyleLbl="revTx" presStyleIdx="0" presStyleCnt="3">
        <dgm:presLayoutVars>
          <dgm:bulletEnabled val="1"/>
        </dgm:presLayoutVars>
      </dgm:prSet>
      <dgm:spPr/>
    </dgm:pt>
    <dgm:pt modelId="{946B6C14-0761-4FD0-9C3B-C9DC3362F81F}" type="pres">
      <dgm:prSet presAssocID="{50D84942-4514-4FB7-9E3B-7AEEDF7FFFE2}" presName="sibTrans" presStyleLbl="sibTrans2D1" presStyleIdx="0" presStyleCnt="0"/>
      <dgm:spPr/>
    </dgm:pt>
    <dgm:pt modelId="{46FF8345-2DB5-4D7E-95CC-D6A1CEE9827A}" type="pres">
      <dgm:prSet presAssocID="{3B943254-3AB0-49AA-B0C4-B8DA26E62170}" presName="compNode" presStyleCnt="0"/>
      <dgm:spPr/>
    </dgm:pt>
    <dgm:pt modelId="{DA8699EA-64E8-4762-9EFF-0E78C96F30FD}" type="pres">
      <dgm:prSet presAssocID="{3B943254-3AB0-49AA-B0C4-B8DA26E62170}" presName="pictRect" presStyleLbl="node1" presStyleIdx="1" presStyleCnt="3"/>
      <dgm:spPr>
        <a:blipFill>
          <a:blip xmlns:r="http://schemas.openxmlformats.org/officeDocument/2006/relationships" r:embed="rId2"/>
          <a:srcRect/>
          <a:stretch>
            <a:fillRect l="-2000" r="-2000"/>
          </a:stretch>
        </a:blipFill>
      </dgm:spPr>
    </dgm:pt>
    <dgm:pt modelId="{C1E462C2-E443-4D57-AB92-3CC04DBF5BE8}" type="pres">
      <dgm:prSet presAssocID="{3B943254-3AB0-49AA-B0C4-B8DA26E62170}" presName="textRect" presStyleLbl="revTx" presStyleIdx="1" presStyleCnt="3">
        <dgm:presLayoutVars>
          <dgm:bulletEnabled val="1"/>
        </dgm:presLayoutVars>
      </dgm:prSet>
      <dgm:spPr/>
    </dgm:pt>
    <dgm:pt modelId="{5F49DD69-A655-49F2-80D1-E54F0ECAAFCB}" type="pres">
      <dgm:prSet presAssocID="{700FF700-78AD-48EE-8BF8-201E7C57A048}" presName="sibTrans" presStyleLbl="sibTrans2D1" presStyleIdx="0" presStyleCnt="0"/>
      <dgm:spPr/>
    </dgm:pt>
    <dgm:pt modelId="{B149D421-75AB-4A12-86D0-86962563A381}" type="pres">
      <dgm:prSet presAssocID="{0B44E5EF-D2B9-4549-8F2F-5BBE3F161301}" presName="compNode" presStyleCnt="0"/>
      <dgm:spPr/>
    </dgm:pt>
    <dgm:pt modelId="{6B57FC17-06A7-4D6A-BA69-AC5BFC54FF5D}" type="pres">
      <dgm:prSet presAssocID="{0B44E5EF-D2B9-4549-8F2F-5BBE3F161301}" presName="pictRect" presStyleLbl="node1" presStyleIdx="2" presStyleCnt="3"/>
      <dgm:spPr>
        <a:blipFill>
          <a:blip xmlns:r="http://schemas.openxmlformats.org/officeDocument/2006/relationships" r:embed="rId3"/>
          <a:srcRect/>
          <a:stretch>
            <a:fillRect t="-4000" b="-4000"/>
          </a:stretch>
        </a:blipFill>
      </dgm:spPr>
      <dgm:extLst>
        <a:ext uri="{E40237B7-FDA0-4F09-8148-C483321AD2D9}">
          <dgm14:cNvPr xmlns:dgm14="http://schemas.microsoft.com/office/drawing/2010/diagram" id="0" name="" descr="Vintage movie countdown 2"/>
        </a:ext>
      </dgm:extLst>
    </dgm:pt>
    <dgm:pt modelId="{59125F17-D639-49BC-83B1-E22AF7ADEB58}" type="pres">
      <dgm:prSet presAssocID="{0B44E5EF-D2B9-4549-8F2F-5BBE3F161301}" presName="textRect" presStyleLbl="revTx" presStyleIdx="2" presStyleCnt="3">
        <dgm:presLayoutVars>
          <dgm:bulletEnabled val="1"/>
        </dgm:presLayoutVars>
      </dgm:prSet>
      <dgm:spPr/>
    </dgm:pt>
  </dgm:ptLst>
  <dgm:cxnLst>
    <dgm:cxn modelId="{7077D70C-48CE-4F65-ACF9-6F6E152A6973}" type="presOf" srcId="{3B943254-3AB0-49AA-B0C4-B8DA26E62170}" destId="{C1E462C2-E443-4D57-AB92-3CC04DBF5BE8}" srcOrd="0" destOrd="0" presId="urn:microsoft.com/office/officeart/2005/8/layout/pList1"/>
    <dgm:cxn modelId="{B22C730D-AB55-4F3E-98CD-7DC8E5F675E2}" srcId="{6505C253-8C17-4FF7-94AC-1231705A5990}" destId="{3B943254-3AB0-49AA-B0C4-B8DA26E62170}" srcOrd="1" destOrd="0" parTransId="{F9CD64B5-61E0-4416-AD27-820B9B2CE725}" sibTransId="{700FF700-78AD-48EE-8BF8-201E7C57A048}"/>
    <dgm:cxn modelId="{37BE061B-29B3-4070-9767-79141962CFD4}" type="presOf" srcId="{6505C253-8C17-4FF7-94AC-1231705A5990}" destId="{592712D5-1D9F-4C93-8C22-A1A13AED31F2}" srcOrd="0" destOrd="0" presId="urn:microsoft.com/office/officeart/2005/8/layout/pList1"/>
    <dgm:cxn modelId="{AC84211E-3974-4016-9ED7-88C07B7AF2FF}" type="presOf" srcId="{700FF700-78AD-48EE-8BF8-201E7C57A048}" destId="{5F49DD69-A655-49F2-80D1-E54F0ECAAFCB}" srcOrd="0" destOrd="0" presId="urn:microsoft.com/office/officeart/2005/8/layout/pList1"/>
    <dgm:cxn modelId="{FA938934-A542-40E7-A91B-F96638195BF9}" type="presOf" srcId="{43577D3B-A901-4859-8AAF-2236E8F62CB1}" destId="{6378C697-D316-46A2-A0A3-FFBACB41B501}" srcOrd="0" destOrd="0" presId="urn:microsoft.com/office/officeart/2005/8/layout/pList1"/>
    <dgm:cxn modelId="{966E5240-486F-46A9-A3F6-AEEDCD312EB5}" srcId="{6505C253-8C17-4FF7-94AC-1231705A5990}" destId="{0B44E5EF-D2B9-4549-8F2F-5BBE3F161301}" srcOrd="2" destOrd="0" parTransId="{DA5BE3A6-3BC9-49F8-B36D-A76B8F1497DB}" sibTransId="{4BF1E369-9713-4BE5-8D7B-C624EE856421}"/>
    <dgm:cxn modelId="{28317C44-7BF4-4E68-A48D-420360BF4C11}" type="presOf" srcId="{0B44E5EF-D2B9-4549-8F2F-5BBE3F161301}" destId="{59125F17-D639-49BC-83B1-E22AF7ADEB58}" srcOrd="0" destOrd="0" presId="urn:microsoft.com/office/officeart/2005/8/layout/pList1"/>
    <dgm:cxn modelId="{888612A9-D6A9-44BC-9231-F4FC3CC2B866}" type="presOf" srcId="{50D84942-4514-4FB7-9E3B-7AEEDF7FFFE2}" destId="{946B6C14-0761-4FD0-9C3B-C9DC3362F81F}" srcOrd="0" destOrd="0" presId="urn:microsoft.com/office/officeart/2005/8/layout/pList1"/>
    <dgm:cxn modelId="{C9C6A0E0-E1CB-4318-82C3-D34FCE25CBA5}" srcId="{6505C253-8C17-4FF7-94AC-1231705A5990}" destId="{43577D3B-A901-4859-8AAF-2236E8F62CB1}" srcOrd="0" destOrd="0" parTransId="{5B19934C-3093-47EC-8D61-FBE9CCA8530B}" sibTransId="{50D84942-4514-4FB7-9E3B-7AEEDF7FFFE2}"/>
    <dgm:cxn modelId="{C4AD8087-B71E-46C5-AB0B-40BAE56CE2FA}" type="presParOf" srcId="{592712D5-1D9F-4C93-8C22-A1A13AED31F2}" destId="{8146B522-2C19-4CF0-B333-5AB37D843363}" srcOrd="0" destOrd="0" presId="urn:microsoft.com/office/officeart/2005/8/layout/pList1"/>
    <dgm:cxn modelId="{DD87E454-4116-4306-B720-96000E724AE2}" type="presParOf" srcId="{8146B522-2C19-4CF0-B333-5AB37D843363}" destId="{9EC8A0FD-1E2D-4E4A-9F3E-A57A49BE2E8E}" srcOrd="0" destOrd="0" presId="urn:microsoft.com/office/officeart/2005/8/layout/pList1"/>
    <dgm:cxn modelId="{F6F66BED-9F2C-42FE-871D-B64CBA5DE438}" type="presParOf" srcId="{8146B522-2C19-4CF0-B333-5AB37D843363}" destId="{6378C697-D316-46A2-A0A3-FFBACB41B501}" srcOrd="1" destOrd="0" presId="urn:microsoft.com/office/officeart/2005/8/layout/pList1"/>
    <dgm:cxn modelId="{A8D64DE9-8670-41D7-B184-08BEA6C4DEBA}" type="presParOf" srcId="{592712D5-1D9F-4C93-8C22-A1A13AED31F2}" destId="{946B6C14-0761-4FD0-9C3B-C9DC3362F81F}" srcOrd="1" destOrd="0" presId="urn:microsoft.com/office/officeart/2005/8/layout/pList1"/>
    <dgm:cxn modelId="{32BBA6E4-A57D-4C4B-A991-8E2165BBD62B}" type="presParOf" srcId="{592712D5-1D9F-4C93-8C22-A1A13AED31F2}" destId="{46FF8345-2DB5-4D7E-95CC-D6A1CEE9827A}" srcOrd="2" destOrd="0" presId="urn:microsoft.com/office/officeart/2005/8/layout/pList1"/>
    <dgm:cxn modelId="{9704D971-25A1-41D4-93D2-86733FB05C78}" type="presParOf" srcId="{46FF8345-2DB5-4D7E-95CC-D6A1CEE9827A}" destId="{DA8699EA-64E8-4762-9EFF-0E78C96F30FD}" srcOrd="0" destOrd="0" presId="urn:microsoft.com/office/officeart/2005/8/layout/pList1"/>
    <dgm:cxn modelId="{5C5C8023-DCEF-4338-A4BB-3233CC17DF39}" type="presParOf" srcId="{46FF8345-2DB5-4D7E-95CC-D6A1CEE9827A}" destId="{C1E462C2-E443-4D57-AB92-3CC04DBF5BE8}" srcOrd="1" destOrd="0" presId="urn:microsoft.com/office/officeart/2005/8/layout/pList1"/>
    <dgm:cxn modelId="{67203F28-37A0-4AAF-BCDF-8F9E3EF9B9E8}" type="presParOf" srcId="{592712D5-1D9F-4C93-8C22-A1A13AED31F2}" destId="{5F49DD69-A655-49F2-80D1-E54F0ECAAFCB}" srcOrd="3" destOrd="0" presId="urn:microsoft.com/office/officeart/2005/8/layout/pList1"/>
    <dgm:cxn modelId="{22A0BC82-CA59-47F4-B885-E18217138C48}" type="presParOf" srcId="{592712D5-1D9F-4C93-8C22-A1A13AED31F2}" destId="{B149D421-75AB-4A12-86D0-86962563A381}" srcOrd="4" destOrd="0" presId="urn:microsoft.com/office/officeart/2005/8/layout/pList1"/>
    <dgm:cxn modelId="{8EDB60A4-FB52-4C3C-AD94-61DF7D2CB00B}" type="presParOf" srcId="{B149D421-75AB-4A12-86D0-86962563A381}" destId="{6B57FC17-06A7-4D6A-BA69-AC5BFC54FF5D}" srcOrd="0" destOrd="0" presId="urn:microsoft.com/office/officeart/2005/8/layout/pList1"/>
    <dgm:cxn modelId="{EDF15234-B114-41AA-8F70-866DFFD0FA19}" type="presParOf" srcId="{B149D421-75AB-4A12-86D0-86962563A381}" destId="{59125F17-D639-49BC-83B1-E22AF7ADEB58}"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B12BD-8F27-4410-87E4-9ADCD270B67A}">
      <dsp:nvSpPr>
        <dsp:cNvPr id="0" name=""/>
        <dsp:cNvSpPr/>
      </dsp:nvSpPr>
      <dsp:spPr>
        <a:xfrm>
          <a:off x="3514" y="75218"/>
          <a:ext cx="1710432" cy="1178488"/>
        </a:xfrm>
        <a:prstGeom prst="roundRect">
          <a:avLst/>
        </a:prstGeom>
        <a:blipFill>
          <a:blip xmlns:r="http://schemas.openxmlformats.org/officeDocument/2006/relationships" r:embed="rId1"/>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BF2F8-8D47-4984-8BA0-C50C42A76D43}">
      <dsp:nvSpPr>
        <dsp:cNvPr id="0" name=""/>
        <dsp:cNvSpPr/>
      </dsp:nvSpPr>
      <dsp:spPr>
        <a:xfrm>
          <a:off x="3514" y="1253706"/>
          <a:ext cx="1710432" cy="634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rgbClr val="000000"/>
              </a:solidFill>
            </a:rPr>
            <a:t>Under 18 years old, or</a:t>
          </a:r>
          <a:endParaRPr lang="en-US" sz="1200" kern="1200" dirty="0"/>
        </a:p>
      </dsp:txBody>
      <dsp:txXfrm>
        <a:off x="3514" y="1253706"/>
        <a:ext cx="1710432" cy="634570"/>
      </dsp:txXfrm>
    </dsp:sp>
    <dsp:sp modelId="{3676C607-EBF1-4AA0-BEB9-F002AE355C83}">
      <dsp:nvSpPr>
        <dsp:cNvPr id="0" name=""/>
        <dsp:cNvSpPr/>
      </dsp:nvSpPr>
      <dsp:spPr>
        <a:xfrm>
          <a:off x="1885061" y="75218"/>
          <a:ext cx="1710432" cy="1178488"/>
        </a:xfrm>
        <a:prstGeom prst="roundRect">
          <a:avLst/>
        </a:prstGeom>
        <a:blipFill>
          <a:blip xmlns:r="http://schemas.openxmlformats.org/officeDocument/2006/relationships" r:embed="rId2"/>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CD5F76-BF02-4269-A2CA-812F3AE14C38}">
      <dsp:nvSpPr>
        <dsp:cNvPr id="0" name=""/>
        <dsp:cNvSpPr/>
      </dsp:nvSpPr>
      <dsp:spPr>
        <a:xfrm>
          <a:off x="1885061" y="1253706"/>
          <a:ext cx="1710432" cy="634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kern="1200">
              <a:solidFill>
                <a:srgbClr val="000000"/>
              </a:solidFill>
            </a:rPr>
            <a:t>over 65 years old, or</a:t>
          </a:r>
          <a:endParaRPr lang="en-US" sz="1200" kern="1200" dirty="0">
            <a:solidFill>
              <a:srgbClr val="000000"/>
            </a:solidFill>
          </a:endParaRPr>
        </a:p>
      </dsp:txBody>
      <dsp:txXfrm>
        <a:off x="1885061" y="1253706"/>
        <a:ext cx="1710432" cy="634570"/>
      </dsp:txXfrm>
    </dsp:sp>
    <dsp:sp modelId="{F39851C9-4233-4427-8185-4B733C9109BF}">
      <dsp:nvSpPr>
        <dsp:cNvPr id="0" name=""/>
        <dsp:cNvSpPr/>
      </dsp:nvSpPr>
      <dsp:spPr>
        <a:xfrm>
          <a:off x="3766609" y="75218"/>
          <a:ext cx="1710432" cy="1178488"/>
        </a:xfrm>
        <a:prstGeom prst="roundRect">
          <a:avLst/>
        </a:prstGeom>
        <a:blipFill>
          <a:blip xmlns:r="http://schemas.openxmlformats.org/officeDocument/2006/relationships" r:embed="rId3"/>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0F376-40C5-4C7A-9957-F144D5819784}">
      <dsp:nvSpPr>
        <dsp:cNvPr id="0" name=""/>
        <dsp:cNvSpPr/>
      </dsp:nvSpPr>
      <dsp:spPr>
        <a:xfrm>
          <a:off x="3766609" y="1253706"/>
          <a:ext cx="1710432" cy="634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kern="1200" dirty="0">
              <a:solidFill>
                <a:srgbClr val="000000"/>
              </a:solidFill>
            </a:rPr>
            <a:t>Living in a SNAP household with a child under 14 years old, or</a:t>
          </a:r>
        </a:p>
      </dsp:txBody>
      <dsp:txXfrm>
        <a:off x="3766609" y="1253706"/>
        <a:ext cx="1710432" cy="634570"/>
      </dsp:txXfrm>
    </dsp:sp>
    <dsp:sp modelId="{0B7F50A1-0E54-4F32-8721-8C24D889C643}">
      <dsp:nvSpPr>
        <dsp:cNvPr id="0" name=""/>
        <dsp:cNvSpPr/>
      </dsp:nvSpPr>
      <dsp:spPr>
        <a:xfrm>
          <a:off x="5648157" y="75218"/>
          <a:ext cx="1710432" cy="1178488"/>
        </a:xfrm>
        <a:prstGeom prst="roundRect">
          <a:avLst/>
        </a:prstGeom>
        <a:blipFill>
          <a:blip xmlns:r="http://schemas.openxmlformats.org/officeDocument/2006/relationships" r:embed="rId4"/>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8EF25F-919D-469D-B019-CEA03BDD69E3}">
      <dsp:nvSpPr>
        <dsp:cNvPr id="0" name=""/>
        <dsp:cNvSpPr/>
      </dsp:nvSpPr>
      <dsp:spPr>
        <a:xfrm>
          <a:off x="5648157" y="1253706"/>
          <a:ext cx="1710432" cy="634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kern="1200" dirty="0">
              <a:solidFill>
                <a:srgbClr val="000000"/>
              </a:solidFill>
            </a:rPr>
            <a:t>Receiving SSI or SSD benefits, or</a:t>
          </a:r>
        </a:p>
      </dsp:txBody>
      <dsp:txXfrm>
        <a:off x="5648157" y="1253706"/>
        <a:ext cx="1710432" cy="634570"/>
      </dsp:txXfrm>
    </dsp:sp>
    <dsp:sp modelId="{5F61AB92-77FB-47B5-B0CF-5EBDAF78D5DB}">
      <dsp:nvSpPr>
        <dsp:cNvPr id="0" name=""/>
        <dsp:cNvSpPr/>
      </dsp:nvSpPr>
      <dsp:spPr>
        <a:xfrm>
          <a:off x="7529704" y="75218"/>
          <a:ext cx="1710432" cy="1178488"/>
        </a:xfrm>
        <a:prstGeom prst="roundRect">
          <a:avLst/>
        </a:prstGeom>
        <a:blipFill>
          <a:blip xmlns:r="http://schemas.openxmlformats.org/officeDocument/2006/relationships" r:embed="rId5"/>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C2391-2C34-4FA0-876D-C1CB67302894}">
      <dsp:nvSpPr>
        <dsp:cNvPr id="0" name=""/>
        <dsp:cNvSpPr/>
      </dsp:nvSpPr>
      <dsp:spPr>
        <a:xfrm>
          <a:off x="7529704" y="1253706"/>
          <a:ext cx="1710432" cy="634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kern="1200" dirty="0">
              <a:solidFill>
                <a:srgbClr val="000000"/>
              </a:solidFill>
            </a:rPr>
            <a:t>Subject to (and compliant with) TANF work requirements, or </a:t>
          </a:r>
        </a:p>
      </dsp:txBody>
      <dsp:txXfrm>
        <a:off x="7529704" y="1253706"/>
        <a:ext cx="1710432" cy="634570"/>
      </dsp:txXfrm>
    </dsp:sp>
    <dsp:sp modelId="{4038F6BF-C022-4CD3-9941-FE4D7DD8837B}">
      <dsp:nvSpPr>
        <dsp:cNvPr id="0" name=""/>
        <dsp:cNvSpPr/>
      </dsp:nvSpPr>
      <dsp:spPr>
        <a:xfrm>
          <a:off x="9411252" y="75218"/>
          <a:ext cx="1710432" cy="1178488"/>
        </a:xfrm>
        <a:prstGeom prst="roundRect">
          <a:avLst/>
        </a:prstGeom>
        <a:blipFill>
          <a:blip xmlns:r="http://schemas.openxmlformats.org/officeDocument/2006/relationships" r:embed="rId6"/>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087EC3-3D96-4C1C-A053-56180E004BE5}">
      <dsp:nvSpPr>
        <dsp:cNvPr id="0" name=""/>
        <dsp:cNvSpPr/>
      </dsp:nvSpPr>
      <dsp:spPr>
        <a:xfrm>
          <a:off x="9411252" y="1253706"/>
          <a:ext cx="1710432" cy="634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kern="1200" dirty="0">
              <a:solidFill>
                <a:srgbClr val="000000"/>
              </a:solidFill>
            </a:rPr>
            <a:t>Receiving unemployment benefits.</a:t>
          </a:r>
        </a:p>
      </dsp:txBody>
      <dsp:txXfrm>
        <a:off x="9411252" y="1253706"/>
        <a:ext cx="1710432" cy="634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B12BD-8F27-4410-87E4-9ADCD270B67A}">
      <dsp:nvSpPr>
        <dsp:cNvPr id="0" name=""/>
        <dsp:cNvSpPr/>
      </dsp:nvSpPr>
      <dsp:spPr>
        <a:xfrm>
          <a:off x="6075" y="1017595"/>
          <a:ext cx="2096460" cy="1444461"/>
        </a:xfrm>
        <a:prstGeom prst="roundRect">
          <a:avLst/>
        </a:prstGeom>
        <a:blipFill>
          <a:blip xmlns:r="http://schemas.openxmlformats.org/officeDocument/2006/relationships" r:embed="rId1"/>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BF2F8-8D47-4984-8BA0-C50C42A76D43}">
      <dsp:nvSpPr>
        <dsp:cNvPr id="0" name=""/>
        <dsp:cNvSpPr/>
      </dsp:nvSpPr>
      <dsp:spPr>
        <a:xfrm>
          <a:off x="6075" y="2462056"/>
          <a:ext cx="2096460" cy="77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rgbClr val="000000"/>
              </a:solidFill>
            </a:rPr>
            <a:t>Unfit for work because of physical, mental, and/or medical conditions, including but not limited to people with SSI/SSDI applicants and those with appeals pending</a:t>
          </a:r>
          <a:endParaRPr lang="en-US" sz="1200" kern="1200" dirty="0"/>
        </a:p>
      </dsp:txBody>
      <dsp:txXfrm>
        <a:off x="6075" y="2462056"/>
        <a:ext cx="2096460" cy="777786"/>
      </dsp:txXfrm>
    </dsp:sp>
    <dsp:sp modelId="{71FB1567-49CA-424D-A06D-C1E8AE96103D}">
      <dsp:nvSpPr>
        <dsp:cNvPr id="0" name=""/>
        <dsp:cNvSpPr/>
      </dsp:nvSpPr>
      <dsp:spPr>
        <a:xfrm>
          <a:off x="2312270" y="1017595"/>
          <a:ext cx="2096460" cy="1444461"/>
        </a:xfrm>
        <a:prstGeom prst="roundRect">
          <a:avLst/>
        </a:prstGeom>
        <a:blipFill>
          <a:blip xmlns:r="http://schemas.openxmlformats.org/officeDocument/2006/relationships" r:embed="rId2"/>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12E7D-6C99-4973-87CA-54B402107E27}">
      <dsp:nvSpPr>
        <dsp:cNvPr id="0" name=""/>
        <dsp:cNvSpPr/>
      </dsp:nvSpPr>
      <dsp:spPr>
        <a:xfrm>
          <a:off x="2312270" y="2462056"/>
          <a:ext cx="2096460" cy="77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rgbClr val="000000"/>
              </a:solidFill>
            </a:rPr>
            <a:t>Alaskan Native, American Indian, American Urban Indian, or California Indian</a:t>
          </a:r>
        </a:p>
      </dsp:txBody>
      <dsp:txXfrm>
        <a:off x="2312270" y="2462056"/>
        <a:ext cx="2096460" cy="777786"/>
      </dsp:txXfrm>
    </dsp:sp>
    <dsp:sp modelId="{29203DAC-FD8D-4EBE-B634-9EF0E80B078D}">
      <dsp:nvSpPr>
        <dsp:cNvPr id="0" name=""/>
        <dsp:cNvSpPr/>
      </dsp:nvSpPr>
      <dsp:spPr>
        <a:xfrm>
          <a:off x="4618464" y="1017595"/>
          <a:ext cx="2096460" cy="1444461"/>
        </a:xfrm>
        <a:prstGeom prst="roundRect">
          <a:avLst/>
        </a:prstGeom>
        <a:blipFill>
          <a:blip xmlns:r="http://schemas.openxmlformats.org/officeDocument/2006/relationships" r:embed="rId3"/>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C36A84-315D-4656-A445-C2102D7AB0C2}">
      <dsp:nvSpPr>
        <dsp:cNvPr id="0" name=""/>
        <dsp:cNvSpPr/>
      </dsp:nvSpPr>
      <dsp:spPr>
        <a:xfrm>
          <a:off x="4618464" y="2462056"/>
          <a:ext cx="2096460" cy="77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rgbClr val="000000"/>
              </a:solidFill>
            </a:rPr>
            <a:t>Main caretaker of an incapacitated or disabled person</a:t>
          </a:r>
        </a:p>
      </dsp:txBody>
      <dsp:txXfrm>
        <a:off x="4618464" y="2462056"/>
        <a:ext cx="2096460" cy="777786"/>
      </dsp:txXfrm>
    </dsp:sp>
    <dsp:sp modelId="{CE8F0EDD-D9F2-489B-8872-72F875F8EC67}">
      <dsp:nvSpPr>
        <dsp:cNvPr id="0" name=""/>
        <dsp:cNvSpPr/>
      </dsp:nvSpPr>
      <dsp:spPr>
        <a:xfrm>
          <a:off x="6924659" y="1017595"/>
          <a:ext cx="2096460" cy="1444461"/>
        </a:xfrm>
        <a:prstGeom prst="roundRect">
          <a:avLst/>
        </a:prstGeom>
        <a:blipFill>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9B6ED5-76FC-4287-BDDE-A9891FE1BA5E}">
      <dsp:nvSpPr>
        <dsp:cNvPr id="0" name=""/>
        <dsp:cNvSpPr/>
      </dsp:nvSpPr>
      <dsp:spPr>
        <a:xfrm>
          <a:off x="6924659" y="2462056"/>
          <a:ext cx="2096460" cy="77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a:solidFill>
                <a:srgbClr val="000000"/>
              </a:solidFill>
            </a:rPr>
            <a:t>Main caretaker for someone under 6 who lives outside the home</a:t>
          </a:r>
          <a:endParaRPr lang="en-US" sz="1200" kern="1200" dirty="0">
            <a:solidFill>
              <a:srgbClr val="000000"/>
            </a:solidFill>
          </a:endParaRPr>
        </a:p>
      </dsp:txBody>
      <dsp:txXfrm>
        <a:off x="6924659" y="2462056"/>
        <a:ext cx="2096460" cy="777786"/>
      </dsp:txXfrm>
    </dsp:sp>
    <dsp:sp modelId="{0661C2FE-39B6-4AEA-AB52-31972E6FA040}">
      <dsp:nvSpPr>
        <dsp:cNvPr id="0" name=""/>
        <dsp:cNvSpPr/>
      </dsp:nvSpPr>
      <dsp:spPr>
        <a:xfrm>
          <a:off x="9230853" y="1017595"/>
          <a:ext cx="2096460" cy="1444461"/>
        </a:xfrm>
        <a:prstGeom prst="roundRect">
          <a:avLst/>
        </a:prstGeom>
        <a:blipFill>
          <a:blip xmlns:r="http://schemas.openxmlformats.org/officeDocument/2006/relationships" r:embed="rId5"/>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F3323-2949-455D-8D4F-11297FE0F679}">
      <dsp:nvSpPr>
        <dsp:cNvPr id="0" name=""/>
        <dsp:cNvSpPr/>
      </dsp:nvSpPr>
      <dsp:spPr>
        <a:xfrm>
          <a:off x="9230853" y="2462056"/>
          <a:ext cx="2096460" cy="77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rgbClr val="000000"/>
              </a:solidFill>
            </a:rPr>
            <a:t>Enrolled in a school or training program at least half time (Note that those enrolled in post-secondary school are subject to special rules </a:t>
          </a:r>
          <a:r>
            <a:rPr lang="en-US" sz="1200" u="sng" kern="1200" dirty="0">
              <a:solidFill>
                <a:srgbClr val="000000"/>
              </a:solidFill>
              <a:hlinkClick xmlns:r="http://schemas.openxmlformats.org/officeDocument/2006/relationships" r:id="rId6">
                <a:extLst>
                  <a:ext uri="{A12FA001-AC4F-418D-AE19-62706E023703}">
                    <ahyp:hlinkClr xmlns:ahyp="http://schemas.microsoft.com/office/drawing/2018/hyperlinkcolor" val="tx"/>
                  </a:ext>
                </a:extLst>
              </a:hlinkClick>
            </a:rPr>
            <a:t>PM 03-04-03</a:t>
          </a:r>
          <a:r>
            <a:rPr lang="en-US" sz="1200" kern="1200" dirty="0">
              <a:solidFill>
                <a:srgbClr val="000000"/>
              </a:solidFill>
            </a:rPr>
            <a:t>.)</a:t>
          </a:r>
        </a:p>
      </dsp:txBody>
      <dsp:txXfrm>
        <a:off x="9230853" y="2462056"/>
        <a:ext cx="2096460" cy="7777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B12BD-8F27-4410-87E4-9ADCD270B67A}">
      <dsp:nvSpPr>
        <dsp:cNvPr id="0" name=""/>
        <dsp:cNvSpPr/>
      </dsp:nvSpPr>
      <dsp:spPr>
        <a:xfrm>
          <a:off x="6075" y="1017595"/>
          <a:ext cx="2096460" cy="1444461"/>
        </a:xfrm>
        <a:prstGeom prst="roundRect">
          <a:avLst/>
        </a:prstGeom>
        <a:blipFill>
          <a:blip xmlns:r="http://schemas.openxmlformats.org/officeDocument/2006/relationships" r:embed="rId1"/>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BF2F8-8D47-4984-8BA0-C50C42A76D43}">
      <dsp:nvSpPr>
        <dsp:cNvPr id="0" name=""/>
        <dsp:cNvSpPr/>
      </dsp:nvSpPr>
      <dsp:spPr>
        <a:xfrm>
          <a:off x="6075" y="2462056"/>
          <a:ext cx="2096460" cy="77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rgbClr val="000000"/>
              </a:solidFill>
            </a:rPr>
            <a:t>Enrolled in a drug or alcohol treatment program (not AA or NA)</a:t>
          </a:r>
          <a:endParaRPr lang="en-US" sz="1200" kern="1200" dirty="0"/>
        </a:p>
      </dsp:txBody>
      <dsp:txXfrm>
        <a:off x="6075" y="2462056"/>
        <a:ext cx="2096460" cy="777786"/>
      </dsp:txXfrm>
    </dsp:sp>
    <dsp:sp modelId="{E1575F32-8B3A-491C-8B9B-EAA40B3DAEC4}">
      <dsp:nvSpPr>
        <dsp:cNvPr id="0" name=""/>
        <dsp:cNvSpPr/>
      </dsp:nvSpPr>
      <dsp:spPr>
        <a:xfrm>
          <a:off x="2312270" y="1017595"/>
          <a:ext cx="2096460" cy="1444461"/>
        </a:xfrm>
        <a:prstGeom prst="roundRect">
          <a:avLst/>
        </a:prstGeom>
        <a:blipFill>
          <a:blip xmlns:r="http://schemas.openxmlformats.org/officeDocument/2006/relationships" r:embed="rId2"/>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28105A-A086-4C5A-80BD-6B024BC88E5A}">
      <dsp:nvSpPr>
        <dsp:cNvPr id="0" name=""/>
        <dsp:cNvSpPr/>
      </dsp:nvSpPr>
      <dsp:spPr>
        <a:xfrm>
          <a:off x="2312270" y="2462056"/>
          <a:ext cx="2096460" cy="77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rgbClr val="000000"/>
              </a:solidFill>
            </a:rPr>
            <a:t>Applied for unemployment benefits</a:t>
          </a:r>
        </a:p>
      </dsp:txBody>
      <dsp:txXfrm>
        <a:off x="2312270" y="2462056"/>
        <a:ext cx="2096460" cy="777786"/>
      </dsp:txXfrm>
    </dsp:sp>
    <dsp:sp modelId="{9EC8A0FD-1E2D-4E4A-9F3E-A57A49BE2E8E}">
      <dsp:nvSpPr>
        <dsp:cNvPr id="0" name=""/>
        <dsp:cNvSpPr/>
      </dsp:nvSpPr>
      <dsp:spPr>
        <a:xfrm>
          <a:off x="4618464" y="1017595"/>
          <a:ext cx="2096460" cy="1444461"/>
        </a:xfrm>
        <a:prstGeom prst="roundRect">
          <a:avLst/>
        </a:prstGeom>
        <a:blipFill>
          <a:blip xmlns:r="http://schemas.openxmlformats.org/officeDocument/2006/relationships" r:embed="rId3"/>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78C697-D316-46A2-A0A3-FFBACB41B501}">
      <dsp:nvSpPr>
        <dsp:cNvPr id="0" name=""/>
        <dsp:cNvSpPr/>
      </dsp:nvSpPr>
      <dsp:spPr>
        <a:xfrm>
          <a:off x="4618464" y="2462056"/>
          <a:ext cx="2096460" cy="77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rgbClr val="000000"/>
              </a:solidFill>
            </a:rPr>
            <a:t>Pregnant</a:t>
          </a:r>
        </a:p>
      </dsp:txBody>
      <dsp:txXfrm>
        <a:off x="4618464" y="2462056"/>
        <a:ext cx="2096460" cy="777786"/>
      </dsp:txXfrm>
    </dsp:sp>
    <dsp:sp modelId="{DA8699EA-64E8-4762-9EFF-0E78C96F30FD}">
      <dsp:nvSpPr>
        <dsp:cNvPr id="0" name=""/>
        <dsp:cNvSpPr/>
      </dsp:nvSpPr>
      <dsp:spPr>
        <a:xfrm>
          <a:off x="6924659" y="1017595"/>
          <a:ext cx="2096460" cy="1444461"/>
        </a:xfrm>
        <a:prstGeom prst="roundRect">
          <a:avLst/>
        </a:prstGeom>
        <a:blipFill>
          <a:blip xmlns:r="http://schemas.openxmlformats.org/officeDocument/2006/relationships" r:embed="rId4"/>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E462C2-E443-4D57-AB92-3CC04DBF5BE8}">
      <dsp:nvSpPr>
        <dsp:cNvPr id="0" name=""/>
        <dsp:cNvSpPr/>
      </dsp:nvSpPr>
      <dsp:spPr>
        <a:xfrm>
          <a:off x="6924659" y="2462056"/>
          <a:ext cx="2096460" cy="77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rgbClr val="000000"/>
              </a:solidFill>
            </a:rPr>
            <a:t>Chronically homeless</a:t>
          </a:r>
        </a:p>
      </dsp:txBody>
      <dsp:txXfrm>
        <a:off x="6924659" y="2462056"/>
        <a:ext cx="2096460" cy="777786"/>
      </dsp:txXfrm>
    </dsp:sp>
    <dsp:sp modelId="{5140487B-6F12-49D0-9FAF-89F7905C7C53}">
      <dsp:nvSpPr>
        <dsp:cNvPr id="0" name=""/>
        <dsp:cNvSpPr/>
      </dsp:nvSpPr>
      <dsp:spPr>
        <a:xfrm>
          <a:off x="9230853" y="1017595"/>
          <a:ext cx="2096460" cy="1444461"/>
        </a:xfrm>
        <a:prstGeom prst="roundRect">
          <a:avLst/>
        </a:prstGeom>
        <a:blipFill>
          <a:blip xmlns:r="http://schemas.openxmlformats.org/officeDocument/2006/relationships" r:embed="rId5"/>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68FB8-D0EB-4DB5-ABB4-298C23249048}">
      <dsp:nvSpPr>
        <dsp:cNvPr id="0" name=""/>
        <dsp:cNvSpPr/>
      </dsp:nvSpPr>
      <dsp:spPr>
        <a:xfrm>
          <a:off x="9230853" y="2462056"/>
          <a:ext cx="2096460" cy="77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rgbClr val="000000"/>
              </a:solidFill>
            </a:rPr>
            <a:t>Working and earning at least $935/month (gross)</a:t>
          </a:r>
        </a:p>
      </dsp:txBody>
      <dsp:txXfrm>
        <a:off x="9230853" y="2462056"/>
        <a:ext cx="2096460" cy="7777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8A0FD-1E2D-4E4A-9F3E-A57A49BE2E8E}">
      <dsp:nvSpPr>
        <dsp:cNvPr id="0" name=""/>
        <dsp:cNvSpPr/>
      </dsp:nvSpPr>
      <dsp:spPr>
        <a:xfrm>
          <a:off x="797791" y="980"/>
          <a:ext cx="2134204" cy="1470466"/>
        </a:xfrm>
        <a:prstGeom prst="roundRect">
          <a:avLst/>
        </a:prstGeom>
        <a:blipFill>
          <a:blip xmlns:r="http://schemas.openxmlformats.org/officeDocument/2006/relationships" r:embed="rId1"/>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78C697-D316-46A2-A0A3-FFBACB41B501}">
      <dsp:nvSpPr>
        <dsp:cNvPr id="0" name=""/>
        <dsp:cNvSpPr/>
      </dsp:nvSpPr>
      <dsp:spPr>
        <a:xfrm>
          <a:off x="797791" y="1471447"/>
          <a:ext cx="2134204" cy="79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rgbClr val="000000"/>
              </a:solidFill>
            </a:rPr>
            <a:t>Engaged in domestic violence services</a:t>
          </a:r>
        </a:p>
      </dsp:txBody>
      <dsp:txXfrm>
        <a:off x="797791" y="1471447"/>
        <a:ext cx="2134204" cy="791789"/>
      </dsp:txXfrm>
    </dsp:sp>
    <dsp:sp modelId="{DA8699EA-64E8-4762-9EFF-0E78C96F30FD}">
      <dsp:nvSpPr>
        <dsp:cNvPr id="0" name=""/>
        <dsp:cNvSpPr/>
      </dsp:nvSpPr>
      <dsp:spPr>
        <a:xfrm>
          <a:off x="3145506" y="980"/>
          <a:ext cx="2134204" cy="1470466"/>
        </a:xfrm>
        <a:prstGeom prst="roundRect">
          <a:avLst/>
        </a:prstGeom>
        <a:blipFill>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E462C2-E443-4D57-AB92-3CC04DBF5BE8}">
      <dsp:nvSpPr>
        <dsp:cNvPr id="0" name=""/>
        <dsp:cNvSpPr/>
      </dsp:nvSpPr>
      <dsp:spPr>
        <a:xfrm>
          <a:off x="3145506" y="1471447"/>
          <a:ext cx="2134204" cy="79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rgbClr val="000000"/>
              </a:solidFill>
            </a:rPr>
            <a:t>Engaged in homeless services</a:t>
          </a:r>
        </a:p>
      </dsp:txBody>
      <dsp:txXfrm>
        <a:off x="3145506" y="1471447"/>
        <a:ext cx="2134204" cy="791789"/>
      </dsp:txXfrm>
    </dsp:sp>
    <dsp:sp modelId="{6B57FC17-06A7-4D6A-BA69-AC5BFC54FF5D}">
      <dsp:nvSpPr>
        <dsp:cNvPr id="0" name=""/>
        <dsp:cNvSpPr/>
      </dsp:nvSpPr>
      <dsp:spPr>
        <a:xfrm>
          <a:off x="5493220" y="980"/>
          <a:ext cx="2134204" cy="1470466"/>
        </a:xfrm>
        <a:prstGeom prst="roundRect">
          <a:avLst/>
        </a:prstGeom>
        <a:blipFill>
          <a:blip xmlns:r="http://schemas.openxmlformats.org/officeDocument/2006/relationships" r:embed="rId3"/>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125F17-D639-49BC-83B1-E22AF7ADEB58}">
      <dsp:nvSpPr>
        <dsp:cNvPr id="0" name=""/>
        <dsp:cNvSpPr/>
      </dsp:nvSpPr>
      <dsp:spPr>
        <a:xfrm>
          <a:off x="5493220" y="1471447"/>
          <a:ext cx="2134204" cy="79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rgbClr val="000000"/>
              </a:solidFill>
            </a:rPr>
            <a:t>Any of the Categories in Part 2 </a:t>
          </a:r>
          <a:r>
            <a:rPr lang="en-US" sz="1200" u="sng" kern="1200" dirty="0">
              <a:solidFill>
                <a:srgbClr val="000000"/>
              </a:solidFill>
            </a:rPr>
            <a:t>ONLY if DHS has reason to question the self-attestation</a:t>
          </a:r>
        </a:p>
      </dsp:txBody>
      <dsp:txXfrm>
        <a:off x="5493220" y="1471447"/>
        <a:ext cx="2134204" cy="79178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1/21/2026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dirty="0"/>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50F10-F656-4C2F-9C71-2A1339FB31B7}" type="datetimeFigureOut">
              <a:rPr lang="en-US" smtClean="0"/>
              <a:t>1/21/2026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EA524-7A27-46AB-9B4A-7198D44C5B6B}" type="slidenum">
              <a:rPr lang="en-US" smtClean="0"/>
              <a:t>‹#›</a:t>
            </a:fld>
            <a:endParaRPr lang="en-US" dirty="0"/>
          </a:p>
        </p:txBody>
      </p:sp>
    </p:spTree>
    <p:extLst>
      <p:ext uri="{BB962C8B-B14F-4D97-AF65-F5344CB8AC3E}">
        <p14:creationId xmlns:p14="http://schemas.microsoft.com/office/powerpoint/2010/main" val="32902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a:t>
            </a:fld>
            <a:endParaRPr lang="en-US" dirty="0"/>
          </a:p>
        </p:txBody>
      </p:sp>
    </p:spTree>
    <p:extLst>
      <p:ext uri="{BB962C8B-B14F-4D97-AF65-F5344CB8AC3E}">
        <p14:creationId xmlns:p14="http://schemas.microsoft.com/office/powerpoint/2010/main" val="803275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E7B73-3ADE-1F6E-E7DD-3462F9A58A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675B0-5BAB-F442-4D8D-DEAF7FADDE4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24DE872-D65A-BDF7-4779-966BEEAC84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6DC7BF-DDB6-A3EC-B05C-441153A8BE22}"/>
              </a:ext>
            </a:extLst>
          </p:cNvPr>
          <p:cNvSpPr>
            <a:spLocks noGrp="1"/>
          </p:cNvSpPr>
          <p:nvPr>
            <p:ph type="sldNum" sz="quarter" idx="5"/>
          </p:nvPr>
        </p:nvSpPr>
        <p:spPr/>
        <p:txBody>
          <a:bodyPr/>
          <a:lstStyle/>
          <a:p>
            <a:fld id="{E17EA524-7A27-46AB-9B4A-7198D44C5B6B}" type="slidenum">
              <a:rPr lang="en-US" smtClean="0"/>
              <a:t>11</a:t>
            </a:fld>
            <a:endParaRPr lang="en-US" dirty="0"/>
          </a:p>
        </p:txBody>
      </p:sp>
    </p:spTree>
    <p:extLst>
      <p:ext uri="{BB962C8B-B14F-4D97-AF65-F5344CB8AC3E}">
        <p14:creationId xmlns:p14="http://schemas.microsoft.com/office/powerpoint/2010/main" val="460658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A94BE-0192-0415-A3F3-E72A0B1E7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71205-BB65-A90F-237A-38C669270FA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17754D7-830B-7AB7-C04C-E8D510D48A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C7645B-8C79-0AED-1B60-86AAF8FB5A6B}"/>
              </a:ext>
            </a:extLst>
          </p:cNvPr>
          <p:cNvSpPr>
            <a:spLocks noGrp="1"/>
          </p:cNvSpPr>
          <p:nvPr>
            <p:ph type="sldNum" sz="quarter" idx="5"/>
          </p:nvPr>
        </p:nvSpPr>
        <p:spPr/>
        <p:txBody>
          <a:bodyPr/>
          <a:lstStyle/>
          <a:p>
            <a:fld id="{E17EA524-7A27-46AB-9B4A-7198D44C5B6B}" type="slidenum">
              <a:rPr lang="en-US" smtClean="0"/>
              <a:t>12</a:t>
            </a:fld>
            <a:endParaRPr lang="en-US" dirty="0"/>
          </a:p>
        </p:txBody>
      </p:sp>
    </p:spTree>
    <p:extLst>
      <p:ext uri="{BB962C8B-B14F-4D97-AF65-F5344CB8AC3E}">
        <p14:creationId xmlns:p14="http://schemas.microsoft.com/office/powerpoint/2010/main" val="2853438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1BFCC-C251-46A9-81A0-120E16CF0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31D35-0EBE-FC98-AA3D-D646F0F5745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7DB8BB5-D6A3-5A4C-C824-09667DDC16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B73E00-D68F-8E96-5B92-50E063F4454E}"/>
              </a:ext>
            </a:extLst>
          </p:cNvPr>
          <p:cNvSpPr>
            <a:spLocks noGrp="1"/>
          </p:cNvSpPr>
          <p:nvPr>
            <p:ph type="sldNum" sz="quarter" idx="5"/>
          </p:nvPr>
        </p:nvSpPr>
        <p:spPr/>
        <p:txBody>
          <a:bodyPr/>
          <a:lstStyle/>
          <a:p>
            <a:fld id="{E17EA524-7A27-46AB-9B4A-7198D44C5B6B}" type="slidenum">
              <a:rPr lang="en-US" smtClean="0"/>
              <a:t>13</a:t>
            </a:fld>
            <a:endParaRPr lang="en-US" dirty="0"/>
          </a:p>
        </p:txBody>
      </p:sp>
    </p:spTree>
    <p:extLst>
      <p:ext uri="{BB962C8B-B14F-4D97-AF65-F5344CB8AC3E}">
        <p14:creationId xmlns:p14="http://schemas.microsoft.com/office/powerpoint/2010/main" val="1676585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F48A5-FCE9-A56D-B0E9-7F35345A5F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621E7-105D-2605-3FEF-9AA20FE0AC2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D0414BC-2214-DEF4-95D1-E7BBFF748A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C5F7D2-C4FD-CE74-C69E-14434B1C1870}"/>
              </a:ext>
            </a:extLst>
          </p:cNvPr>
          <p:cNvSpPr>
            <a:spLocks noGrp="1"/>
          </p:cNvSpPr>
          <p:nvPr>
            <p:ph type="sldNum" sz="quarter" idx="5"/>
          </p:nvPr>
        </p:nvSpPr>
        <p:spPr/>
        <p:txBody>
          <a:bodyPr/>
          <a:lstStyle/>
          <a:p>
            <a:fld id="{E17EA524-7A27-46AB-9B4A-7198D44C5B6B}" type="slidenum">
              <a:rPr lang="en-US" smtClean="0"/>
              <a:t>14</a:t>
            </a:fld>
            <a:endParaRPr lang="en-US" dirty="0"/>
          </a:p>
        </p:txBody>
      </p:sp>
    </p:spTree>
    <p:extLst>
      <p:ext uri="{BB962C8B-B14F-4D97-AF65-F5344CB8AC3E}">
        <p14:creationId xmlns:p14="http://schemas.microsoft.com/office/powerpoint/2010/main" val="275585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B92F8-F192-8FE1-76BC-5FF77620A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583E1-2516-6FBF-C0D9-E12D73DF381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55E1CC6-CDB1-B1FE-2C48-44890610B4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01CAB3-D55B-FD38-161D-DB641D0F96AF}"/>
              </a:ext>
            </a:extLst>
          </p:cNvPr>
          <p:cNvSpPr>
            <a:spLocks noGrp="1"/>
          </p:cNvSpPr>
          <p:nvPr>
            <p:ph type="sldNum" sz="quarter" idx="5"/>
          </p:nvPr>
        </p:nvSpPr>
        <p:spPr/>
        <p:txBody>
          <a:bodyPr/>
          <a:lstStyle/>
          <a:p>
            <a:fld id="{E17EA524-7A27-46AB-9B4A-7198D44C5B6B}" type="slidenum">
              <a:rPr lang="en-US" smtClean="0"/>
              <a:t>15</a:t>
            </a:fld>
            <a:endParaRPr lang="en-US" dirty="0"/>
          </a:p>
        </p:txBody>
      </p:sp>
    </p:spTree>
    <p:extLst>
      <p:ext uri="{BB962C8B-B14F-4D97-AF65-F5344CB8AC3E}">
        <p14:creationId xmlns:p14="http://schemas.microsoft.com/office/powerpoint/2010/main" val="3920397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EE2A8-070F-066B-9FB7-A23DD5F352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3E33A-4E20-B42D-029A-B63644F61DA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CB23D66-9448-4D9A-F8B1-BCB3ED453E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9CE54A-B162-8AB2-71D3-B98EB07DB5B5}"/>
              </a:ext>
            </a:extLst>
          </p:cNvPr>
          <p:cNvSpPr>
            <a:spLocks noGrp="1"/>
          </p:cNvSpPr>
          <p:nvPr>
            <p:ph type="sldNum" sz="quarter" idx="5"/>
          </p:nvPr>
        </p:nvSpPr>
        <p:spPr/>
        <p:txBody>
          <a:bodyPr/>
          <a:lstStyle/>
          <a:p>
            <a:fld id="{E17EA524-7A27-46AB-9B4A-7198D44C5B6B}" type="slidenum">
              <a:rPr lang="en-US" smtClean="0"/>
              <a:t>16</a:t>
            </a:fld>
            <a:endParaRPr lang="en-US" dirty="0"/>
          </a:p>
        </p:txBody>
      </p:sp>
    </p:spTree>
    <p:extLst>
      <p:ext uri="{BB962C8B-B14F-4D97-AF65-F5344CB8AC3E}">
        <p14:creationId xmlns:p14="http://schemas.microsoft.com/office/powerpoint/2010/main" val="3204935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2B504-1994-95DB-DCE5-6BEA3C4960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595DB-499A-E96B-04B3-813C7454827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9C2AF13-46C4-58F3-F3FE-719553B512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3FF316-A718-B769-AFB9-25B7958BEC5D}"/>
              </a:ext>
            </a:extLst>
          </p:cNvPr>
          <p:cNvSpPr>
            <a:spLocks noGrp="1"/>
          </p:cNvSpPr>
          <p:nvPr>
            <p:ph type="sldNum" sz="quarter" idx="5"/>
          </p:nvPr>
        </p:nvSpPr>
        <p:spPr/>
        <p:txBody>
          <a:bodyPr/>
          <a:lstStyle/>
          <a:p>
            <a:fld id="{E17EA524-7A27-46AB-9B4A-7198D44C5B6B}" type="slidenum">
              <a:rPr lang="en-US" smtClean="0"/>
              <a:t>17</a:t>
            </a:fld>
            <a:endParaRPr lang="en-US" dirty="0"/>
          </a:p>
        </p:txBody>
      </p:sp>
    </p:spTree>
    <p:extLst>
      <p:ext uri="{BB962C8B-B14F-4D97-AF65-F5344CB8AC3E}">
        <p14:creationId xmlns:p14="http://schemas.microsoft.com/office/powerpoint/2010/main" val="1780487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CE5B7-2FC0-455E-EE79-30CB2FD372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162DCD-BF28-C93F-7E5A-D46643EE00F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51EC069-294A-54E6-CA49-41FA2C05D5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906ED2-50D6-4A92-52CA-3B7556F75E4C}"/>
              </a:ext>
            </a:extLst>
          </p:cNvPr>
          <p:cNvSpPr>
            <a:spLocks noGrp="1"/>
          </p:cNvSpPr>
          <p:nvPr>
            <p:ph type="sldNum" sz="quarter" idx="5"/>
          </p:nvPr>
        </p:nvSpPr>
        <p:spPr/>
        <p:txBody>
          <a:bodyPr/>
          <a:lstStyle/>
          <a:p>
            <a:fld id="{E17EA524-7A27-46AB-9B4A-7198D44C5B6B}" type="slidenum">
              <a:rPr lang="en-US" smtClean="0"/>
              <a:t>18</a:t>
            </a:fld>
            <a:endParaRPr lang="en-US" dirty="0"/>
          </a:p>
        </p:txBody>
      </p:sp>
    </p:spTree>
    <p:extLst>
      <p:ext uri="{BB962C8B-B14F-4D97-AF65-F5344CB8AC3E}">
        <p14:creationId xmlns:p14="http://schemas.microsoft.com/office/powerpoint/2010/main" val="844276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45208-FBEA-96AB-425A-2DE1863C2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BBD62-48B4-3046-EE16-C70506DD602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0F01E7A-96A5-787B-E784-F4500F52EF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E95900-34EF-B0E1-A389-1D4B190C3778}"/>
              </a:ext>
            </a:extLst>
          </p:cNvPr>
          <p:cNvSpPr>
            <a:spLocks noGrp="1"/>
          </p:cNvSpPr>
          <p:nvPr>
            <p:ph type="sldNum" sz="quarter" idx="5"/>
          </p:nvPr>
        </p:nvSpPr>
        <p:spPr/>
        <p:txBody>
          <a:bodyPr/>
          <a:lstStyle/>
          <a:p>
            <a:fld id="{E17EA524-7A27-46AB-9B4A-7198D44C5B6B}" type="slidenum">
              <a:rPr lang="en-US" smtClean="0"/>
              <a:t>19</a:t>
            </a:fld>
            <a:endParaRPr lang="en-US" dirty="0"/>
          </a:p>
        </p:txBody>
      </p:sp>
    </p:spTree>
    <p:extLst>
      <p:ext uri="{BB962C8B-B14F-4D97-AF65-F5344CB8AC3E}">
        <p14:creationId xmlns:p14="http://schemas.microsoft.com/office/powerpoint/2010/main" val="2785821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13E1F-F9FA-2A69-FBDC-94233CB80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2F001-BC04-2F3E-B37D-508A3E44628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AD2C05B-3CAE-67CE-EE30-AB0AA58660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89E094-E1A5-B15E-649F-9B90F078521A}"/>
              </a:ext>
            </a:extLst>
          </p:cNvPr>
          <p:cNvSpPr>
            <a:spLocks noGrp="1"/>
          </p:cNvSpPr>
          <p:nvPr>
            <p:ph type="sldNum" sz="quarter" idx="5"/>
          </p:nvPr>
        </p:nvSpPr>
        <p:spPr/>
        <p:txBody>
          <a:bodyPr/>
          <a:lstStyle/>
          <a:p>
            <a:fld id="{E17EA524-7A27-46AB-9B4A-7198D44C5B6B}" type="slidenum">
              <a:rPr lang="en-US" smtClean="0"/>
              <a:t>20</a:t>
            </a:fld>
            <a:endParaRPr lang="en-US" dirty="0"/>
          </a:p>
        </p:txBody>
      </p:sp>
    </p:spTree>
    <p:extLst>
      <p:ext uri="{BB962C8B-B14F-4D97-AF65-F5344CB8AC3E}">
        <p14:creationId xmlns:p14="http://schemas.microsoft.com/office/powerpoint/2010/main" val="1932428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dirty="0"/>
          </a:p>
        </p:txBody>
      </p:sp>
    </p:spTree>
    <p:extLst>
      <p:ext uri="{BB962C8B-B14F-4D97-AF65-F5344CB8AC3E}">
        <p14:creationId xmlns:p14="http://schemas.microsoft.com/office/powerpoint/2010/main" val="2501576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27C7F-F105-416B-E892-E1C8024A8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3E5E5-7CE8-D467-BE1E-57E7EF7AC10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5A6BE21-79AF-1AAC-C2D3-7DB9CB185A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111CD1-ACB4-1709-1E45-F455D9453EC6}"/>
              </a:ext>
            </a:extLst>
          </p:cNvPr>
          <p:cNvSpPr>
            <a:spLocks noGrp="1"/>
          </p:cNvSpPr>
          <p:nvPr>
            <p:ph type="sldNum" sz="quarter" idx="5"/>
          </p:nvPr>
        </p:nvSpPr>
        <p:spPr/>
        <p:txBody>
          <a:bodyPr/>
          <a:lstStyle/>
          <a:p>
            <a:fld id="{E17EA524-7A27-46AB-9B4A-7198D44C5B6B}" type="slidenum">
              <a:rPr lang="en-US" smtClean="0"/>
              <a:t>21</a:t>
            </a:fld>
            <a:endParaRPr lang="en-US" dirty="0"/>
          </a:p>
        </p:txBody>
      </p:sp>
    </p:spTree>
    <p:extLst>
      <p:ext uri="{BB962C8B-B14F-4D97-AF65-F5344CB8AC3E}">
        <p14:creationId xmlns:p14="http://schemas.microsoft.com/office/powerpoint/2010/main" val="4262967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0D278-1F5F-1F6E-8B4C-9F50FA8A9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5FF92-D2F3-9A97-7433-2A3F4E705AA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43CB761-EE7D-448A-C8C4-81D9CCA351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A3FD80-6125-9436-552F-C168B5FE5659}"/>
              </a:ext>
            </a:extLst>
          </p:cNvPr>
          <p:cNvSpPr>
            <a:spLocks noGrp="1"/>
          </p:cNvSpPr>
          <p:nvPr>
            <p:ph type="sldNum" sz="quarter" idx="5"/>
          </p:nvPr>
        </p:nvSpPr>
        <p:spPr/>
        <p:txBody>
          <a:bodyPr/>
          <a:lstStyle/>
          <a:p>
            <a:fld id="{E17EA524-7A27-46AB-9B4A-7198D44C5B6B}" type="slidenum">
              <a:rPr lang="en-US" smtClean="0"/>
              <a:t>22</a:t>
            </a:fld>
            <a:endParaRPr lang="en-US" dirty="0"/>
          </a:p>
        </p:txBody>
      </p:sp>
    </p:spTree>
    <p:extLst>
      <p:ext uri="{BB962C8B-B14F-4D97-AF65-F5344CB8AC3E}">
        <p14:creationId xmlns:p14="http://schemas.microsoft.com/office/powerpoint/2010/main" val="3786241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A524-7A27-46AB-9B4A-7198D44C5B6B}" type="slidenum">
              <a:rPr lang="en-US" smtClean="0"/>
              <a:t>29</a:t>
            </a:fld>
            <a:endParaRPr lang="en-US" dirty="0"/>
          </a:p>
        </p:txBody>
      </p:sp>
    </p:spTree>
    <p:extLst>
      <p:ext uri="{BB962C8B-B14F-4D97-AF65-F5344CB8AC3E}">
        <p14:creationId xmlns:p14="http://schemas.microsoft.com/office/powerpoint/2010/main" val="189045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A524-7A27-46AB-9B4A-7198D44C5B6B}" type="slidenum">
              <a:rPr lang="en-US" smtClean="0"/>
              <a:t>4</a:t>
            </a:fld>
            <a:endParaRPr lang="en-US" dirty="0"/>
          </a:p>
        </p:txBody>
      </p:sp>
    </p:spTree>
    <p:extLst>
      <p:ext uri="{BB962C8B-B14F-4D97-AF65-F5344CB8AC3E}">
        <p14:creationId xmlns:p14="http://schemas.microsoft.com/office/powerpoint/2010/main" val="410244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814C1-2621-BC89-F636-7D0850483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9D41B-FE86-3ABA-689A-5399322DCED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4633E52-2F73-4F7C-430D-FC9DA340A3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8B620F-128D-92AE-D7E9-E43B51B16BEC}"/>
              </a:ext>
            </a:extLst>
          </p:cNvPr>
          <p:cNvSpPr>
            <a:spLocks noGrp="1"/>
          </p:cNvSpPr>
          <p:nvPr>
            <p:ph type="sldNum" sz="quarter" idx="5"/>
          </p:nvPr>
        </p:nvSpPr>
        <p:spPr/>
        <p:txBody>
          <a:bodyPr/>
          <a:lstStyle/>
          <a:p>
            <a:fld id="{E17EA524-7A27-46AB-9B4A-7198D44C5B6B}" type="slidenum">
              <a:rPr lang="en-US" smtClean="0"/>
              <a:t>5</a:t>
            </a:fld>
            <a:endParaRPr lang="en-US" dirty="0"/>
          </a:p>
        </p:txBody>
      </p:sp>
    </p:spTree>
    <p:extLst>
      <p:ext uri="{BB962C8B-B14F-4D97-AF65-F5344CB8AC3E}">
        <p14:creationId xmlns:p14="http://schemas.microsoft.com/office/powerpoint/2010/main" val="838379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68C11-49A8-7BA8-F093-387F2107C3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741F9-7AC8-1A6E-11A4-3FAA66F72B1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B744B48-9008-A17B-5A61-DD55AAF3A7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13CC0C-2D76-63F2-B08E-EF635A25CC90}"/>
              </a:ext>
            </a:extLst>
          </p:cNvPr>
          <p:cNvSpPr>
            <a:spLocks noGrp="1"/>
          </p:cNvSpPr>
          <p:nvPr>
            <p:ph type="sldNum" sz="quarter" idx="5"/>
          </p:nvPr>
        </p:nvSpPr>
        <p:spPr/>
        <p:txBody>
          <a:bodyPr/>
          <a:lstStyle/>
          <a:p>
            <a:fld id="{E17EA524-7A27-46AB-9B4A-7198D44C5B6B}" type="slidenum">
              <a:rPr lang="en-US" smtClean="0"/>
              <a:t>6</a:t>
            </a:fld>
            <a:endParaRPr lang="en-US" dirty="0"/>
          </a:p>
        </p:txBody>
      </p:sp>
    </p:spTree>
    <p:extLst>
      <p:ext uri="{BB962C8B-B14F-4D97-AF65-F5344CB8AC3E}">
        <p14:creationId xmlns:p14="http://schemas.microsoft.com/office/powerpoint/2010/main" val="80122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DF87B-AEAB-A17E-DA0D-963D85F96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7F39B-F876-851F-0611-EF466E03157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01E06AA-521C-81D2-0372-C324B08441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F6B3EA-7657-E073-CD87-11844C37C62A}"/>
              </a:ext>
            </a:extLst>
          </p:cNvPr>
          <p:cNvSpPr>
            <a:spLocks noGrp="1"/>
          </p:cNvSpPr>
          <p:nvPr>
            <p:ph type="sldNum" sz="quarter" idx="5"/>
          </p:nvPr>
        </p:nvSpPr>
        <p:spPr/>
        <p:txBody>
          <a:bodyPr/>
          <a:lstStyle/>
          <a:p>
            <a:fld id="{E17EA524-7A27-46AB-9B4A-7198D44C5B6B}" type="slidenum">
              <a:rPr lang="en-US" smtClean="0"/>
              <a:t>7</a:t>
            </a:fld>
            <a:endParaRPr lang="en-US" dirty="0"/>
          </a:p>
        </p:txBody>
      </p:sp>
    </p:spTree>
    <p:extLst>
      <p:ext uri="{BB962C8B-B14F-4D97-AF65-F5344CB8AC3E}">
        <p14:creationId xmlns:p14="http://schemas.microsoft.com/office/powerpoint/2010/main" val="382991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A524-7A27-46AB-9B4A-7198D44C5B6B}" type="slidenum">
              <a:rPr lang="en-US" smtClean="0"/>
              <a:t>8</a:t>
            </a:fld>
            <a:endParaRPr lang="en-US" dirty="0"/>
          </a:p>
        </p:txBody>
      </p:sp>
    </p:spTree>
    <p:extLst>
      <p:ext uri="{BB962C8B-B14F-4D97-AF65-F5344CB8AC3E}">
        <p14:creationId xmlns:p14="http://schemas.microsoft.com/office/powerpoint/2010/main" val="180873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4EE90-6B45-60F7-CC18-BB91D3E7C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FA4EE-9C87-2872-4598-C13709D3806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1587A17-F87C-3894-BAB0-DF1E7C49BD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5CB6E2-7F52-9FF8-FBAC-E36D9670FB03}"/>
              </a:ext>
            </a:extLst>
          </p:cNvPr>
          <p:cNvSpPr>
            <a:spLocks noGrp="1"/>
          </p:cNvSpPr>
          <p:nvPr>
            <p:ph type="sldNum" sz="quarter" idx="5"/>
          </p:nvPr>
        </p:nvSpPr>
        <p:spPr/>
        <p:txBody>
          <a:bodyPr/>
          <a:lstStyle/>
          <a:p>
            <a:fld id="{E17EA524-7A27-46AB-9B4A-7198D44C5B6B}" type="slidenum">
              <a:rPr lang="en-US" smtClean="0"/>
              <a:t>9</a:t>
            </a:fld>
            <a:endParaRPr lang="en-US" dirty="0"/>
          </a:p>
        </p:txBody>
      </p:sp>
    </p:spTree>
    <p:extLst>
      <p:ext uri="{BB962C8B-B14F-4D97-AF65-F5344CB8AC3E}">
        <p14:creationId xmlns:p14="http://schemas.microsoft.com/office/powerpoint/2010/main" val="340873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5FFF9-167F-8368-2A12-3F15EF86B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72896E-8341-98A5-3AE5-1CD33E6AB99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A50B883-3BA0-F881-EC44-66E2239E43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51EE7E-61DA-AE08-FA2D-C2814E7650C7}"/>
              </a:ext>
            </a:extLst>
          </p:cNvPr>
          <p:cNvSpPr>
            <a:spLocks noGrp="1"/>
          </p:cNvSpPr>
          <p:nvPr>
            <p:ph type="sldNum" sz="quarter" idx="5"/>
          </p:nvPr>
        </p:nvSpPr>
        <p:spPr/>
        <p:txBody>
          <a:bodyPr/>
          <a:lstStyle/>
          <a:p>
            <a:fld id="{E17EA524-7A27-46AB-9B4A-7198D44C5B6B}" type="slidenum">
              <a:rPr lang="en-US" smtClean="0"/>
              <a:t>10</a:t>
            </a:fld>
            <a:endParaRPr lang="en-US" dirty="0"/>
          </a:p>
        </p:txBody>
      </p:sp>
    </p:spTree>
    <p:extLst>
      <p:ext uri="{BB962C8B-B14F-4D97-AF65-F5344CB8AC3E}">
        <p14:creationId xmlns:p14="http://schemas.microsoft.com/office/powerpoint/2010/main" val="2115567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FEA3BD-B67B-4A94-8A63-109203D608A6}" type="datetimeFigureOut">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119914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atin typeface="Source Sans Pro Black" panose="020B0803030403020204" pitchFamily="34" charset="0"/>
                <a:ea typeface="Source Sans Pro Black" panose="020B0803030403020204" pitchFamily="34" charset="0"/>
              </a:defRPr>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Source Sans Pro" panose="020B0503030403020204" pitchFamily="34" charset="0"/>
                <a:ea typeface="Source Sans Pro" panose="020B0503030403020204" pitchFamily="34" charset="0"/>
              </a:defRPr>
            </a:lvl1pPr>
          </a:lstStyle>
          <a:p>
            <a:fld id="{6DD503B0-FD62-4970-9B27-D1260B4DC56B}" type="datetimeFigureOut">
              <a:rPr lang="en-US" smtClean="0"/>
              <a:pPr/>
              <a:t>1/21/2026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Source Sans Pro" panose="020B0503030403020204" pitchFamily="34" charset="0"/>
                <a:ea typeface="Source Sans Pro" panose="020B0503030403020204" pitchFamily="34" charset="0"/>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latin typeface="Source Sans Pro" panose="020B0503030403020204" pitchFamily="34" charset="0"/>
                <a:ea typeface="Source Sans Pro" panose="020B0503030403020204" pitchFamily="34" charset="0"/>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atin typeface="Source Sans Pro" panose="020B0503030403020204" pitchFamily="34" charset="0"/>
                <a:ea typeface="Source Sans Pro" panose="020B0503030403020204" pitchFamily="34" charset="0"/>
              </a:defRPr>
            </a:lvl1pPr>
            <a:lvl2pPr marL="685800" indent="-228600">
              <a:buFont typeface="Wingdings" panose="05000000000000000000" pitchFamily="2" charset="2"/>
              <a:buChar char="§"/>
              <a:defRPr b="1" i="1" baseline="0">
                <a:latin typeface="Source Sans Pro ExtraLight" panose="020B0303030403020204" pitchFamily="34" charset="0"/>
                <a:ea typeface="Source Sans Pro ExtraLight" panose="020B0303030403020204" pitchFamily="34" charset="0"/>
              </a:defRPr>
            </a:lvl2pPr>
            <a:lvl3pPr marL="1143000" indent="-228600">
              <a:buFont typeface="Wingdings" panose="05000000000000000000" pitchFamily="2" charset="2"/>
              <a:buChar char="§"/>
              <a:defRPr b="0" i="1">
                <a:latin typeface="Source Sans Pro Black" panose="020B0803030403020204" pitchFamily="34" charset="0"/>
                <a:ea typeface="Source Sans Pro Black" panose="020B0803030403020204" pitchFamily="34" charset="0"/>
              </a:defRPr>
            </a:lvl3pPr>
            <a:lvl4pPr marL="1600200" indent="-228600">
              <a:buFont typeface="Wingdings" panose="05000000000000000000" pitchFamily="2" charset="2"/>
              <a:buChar char="§"/>
              <a:defRPr sz="1600" b="1" cap="all" baseline="0">
                <a:latin typeface="Source Sans Pro ExtraLight" panose="020B0303030403020204" pitchFamily="34" charset="0"/>
                <a:ea typeface="Source Sans Pro ExtraLight" panose="020B0303030403020204" pitchFamily="34" charset="0"/>
              </a:defRPr>
            </a:lvl4pPr>
            <a:lvl5pPr marL="2057400" indent="-228600">
              <a:buFont typeface="Wingdings" panose="05000000000000000000" pitchFamily="2" charset="2"/>
              <a:buChar char="§"/>
              <a:defRPr sz="1500" b="0" i="1" u="none" cap="all" baseline="0">
                <a:latin typeface="Source Sans Pro Semibold" panose="020B0603030403020204" pitchFamily="34" charset="0"/>
                <a:ea typeface="Source Sans Pro Semibold" panose="020B06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1/21/2026</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1/21/2026</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1/21/2026</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1/21/2026</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1/21/2026</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1/21/2026</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1/21/2026</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1/21/2026</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2.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abe.illinois.gov/acces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hyperlink" Target="https://abe.illinois.gov/acces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https://legalaidchicago.org/public-benefits-training-material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dhs.state.il.us/page.aspx?item=17508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dhs.state.il.us/page.aspx?item=175082"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2" Type="http://schemas.openxmlformats.org/officeDocument/2006/relationships/hyperlink" Target="https://www.dhs.state.il.us/page.aspx?module=12&amp;officetype=&amp;count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dhs.state.il.us/page.aspx?item=17403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us06web.zoom.us/webinar/register/8217629660597/WN_iagh1CRTR8q3Jk9hJOJbnQ#/registration" TargetMode="External"/><Relationship Id="rId2" Type="http://schemas.openxmlformats.org/officeDocument/2006/relationships/hyperlink" Target="https://legalaidchicago.org/public-benefits-training-materials/" TargetMode="External"/><Relationship Id="rId1" Type="http://schemas.openxmlformats.org/officeDocument/2006/relationships/slideLayout" Target="../slideLayouts/slideLayout2.xml"/><Relationship Id="rId4" Type="http://schemas.openxmlformats.org/officeDocument/2006/relationships/hyperlink" Target="https://forms.office.com/Pages/DesignPageV2.aspx?origin=NeoPortalPage&amp;subpage=design&amp;id=whoWzMUQC0KbgGazmBIwcLS5AuRIeRhJgm46kEtEIWhUQzQzMEVHNEJHWTBGV0xJQ0VJRjYxVFRBMi4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hs.state.il.us/page.aspx?item=17508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duotone>
              <a:prstClr val="black"/>
              <a:schemeClr val="tx1">
                <a:lumMod val="90000"/>
                <a:lumOff val="10000"/>
                <a:tint val="45000"/>
                <a:satMod val="400000"/>
              </a:schemeClr>
            </a:duotone>
            <a:extLst>
              <a:ext uri="{BEBA8EAE-BF5A-486C-A8C5-ECC9F3942E4B}">
                <a14:imgProps xmlns:a14="http://schemas.microsoft.com/office/drawing/2010/main">
                  <a14:imgLayer r:embed="rId4">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rcRect l="8793" r="11215"/>
          <a:stretch/>
        </p:blipFill>
        <p:spPr>
          <a:xfrm>
            <a:off x="3962398" y="0"/>
            <a:ext cx="8229602" cy="6858695"/>
          </a:xfrm>
          <a:prstGeom prst="rect">
            <a:avLst/>
          </a:prstGeom>
        </p:spPr>
      </p:pic>
      <p:sp>
        <p:nvSpPr>
          <p:cNvPr id="13" name="Title 12"/>
          <p:cNvSpPr>
            <a:spLocks noGrp="1"/>
          </p:cNvSpPr>
          <p:nvPr>
            <p:ph type="ctrTitle"/>
          </p:nvPr>
        </p:nvSpPr>
        <p:spPr/>
        <p:txBody>
          <a:bodyPr/>
          <a:lstStyle/>
          <a:p>
            <a:r>
              <a:rPr lang="en-US" dirty="0"/>
              <a:t>	</a:t>
            </a:r>
          </a:p>
        </p:txBody>
      </p:sp>
      <p:sp>
        <p:nvSpPr>
          <p:cNvPr id="3" name="Rectangle 2"/>
          <p:cNvSpPr/>
          <p:nvPr/>
        </p:nvSpPr>
        <p:spPr>
          <a:xfrm>
            <a:off x="4624388" y="1884401"/>
            <a:ext cx="7077281" cy="2585323"/>
          </a:xfrm>
          <a:prstGeom prst="rect">
            <a:avLst/>
          </a:prstGeom>
          <a:noFill/>
          <a:ln>
            <a:noFill/>
          </a:ln>
        </p:spPr>
        <p:txBody>
          <a:bodyPr wrap="square" lIns="91440" tIns="45720" rIns="91440" bIns="45720">
            <a:spAutoFit/>
          </a:bodyPr>
          <a:lstStyle/>
          <a:p>
            <a:pPr algn="ctr"/>
            <a:r>
              <a:rPr lang="en-US" sz="5400" b="1" spc="50" dirty="0">
                <a:ln w="19050" cmpd="sng">
                  <a:solidFill>
                    <a:schemeClr val="bg1"/>
                  </a:solidFill>
                  <a:prstDash val="solid"/>
                </a:ln>
                <a:solidFill>
                  <a:schemeClr val="bg1"/>
                </a:solidFill>
                <a:effectLst>
                  <a:glow rad="38100">
                    <a:schemeClr val="accent1">
                      <a:alpha val="40000"/>
                    </a:schemeClr>
                  </a:glow>
                </a:effectLst>
              </a:rPr>
              <a:t> SNAP: Nuts &amp; Bolts of Navigating SNAP Work Requirements</a:t>
            </a:r>
          </a:p>
        </p:txBody>
      </p:sp>
      <p:sp>
        <p:nvSpPr>
          <p:cNvPr id="9" name="Rectangle 8"/>
          <p:cNvSpPr/>
          <p:nvPr/>
        </p:nvSpPr>
        <p:spPr>
          <a:xfrm>
            <a:off x="4624388" y="5227041"/>
            <a:ext cx="7077281" cy="1200329"/>
          </a:xfrm>
          <a:prstGeom prst="rect">
            <a:avLst/>
          </a:prstGeom>
          <a:noFill/>
        </p:spPr>
        <p:txBody>
          <a:bodyPr wrap="square" lIns="91440" tIns="45720" rIns="91440" bIns="45720">
            <a:spAutoFit/>
          </a:bodyPr>
          <a:lstStyle/>
          <a:p>
            <a:r>
              <a:rPr lang="en-US" sz="3600" dirty="0">
                <a:ln w="0"/>
                <a:solidFill>
                  <a:schemeClr val="bg1"/>
                </a:solidFill>
                <a:effectLst>
                  <a:outerShdw blurRad="38100" dist="25400" dir="5400000" algn="ctr" rotWithShape="0">
                    <a:srgbClr val="6E747A">
                      <a:alpha val="43000"/>
                    </a:srgbClr>
                  </a:outerShdw>
                </a:effectLst>
              </a:rPr>
              <a:t>Gwynne Kizer Mashon</a:t>
            </a:r>
          </a:p>
          <a:p>
            <a:r>
              <a:rPr lang="en-US" sz="3600" dirty="0">
                <a:ln w="0"/>
                <a:solidFill>
                  <a:schemeClr val="bg1"/>
                </a:solidFill>
                <a:effectLst>
                  <a:outerShdw blurRad="38100" dist="25400" dir="5400000" algn="ctr" rotWithShape="0">
                    <a:srgbClr val="6E747A">
                      <a:alpha val="43000"/>
                    </a:srgbClr>
                  </a:outerShdw>
                </a:effectLst>
              </a:rPr>
              <a:t>Last updated 01/12/2026</a:t>
            </a:r>
          </a:p>
        </p:txBody>
      </p:sp>
    </p:spTree>
    <p:extLst>
      <p:ext uri="{BB962C8B-B14F-4D97-AF65-F5344CB8AC3E}">
        <p14:creationId xmlns:p14="http://schemas.microsoft.com/office/powerpoint/2010/main" val="939048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6A0D0-D446-3808-B890-06B19D65005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D5CDF62-614C-ECE3-2684-F6FDEEFB2A89}"/>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3" name="TextBox 2">
            <a:extLst>
              <a:ext uri="{FF2B5EF4-FFF2-40B4-BE49-F238E27FC236}">
                <a16:creationId xmlns:a16="http://schemas.microsoft.com/office/drawing/2014/main" id="{DA64E45F-AA52-5922-C554-14381ED4B63C}"/>
              </a:ext>
            </a:extLst>
          </p:cNvPr>
          <p:cNvSpPr txBox="1"/>
          <p:nvPr/>
        </p:nvSpPr>
        <p:spPr>
          <a:xfrm>
            <a:off x="674843" y="2044264"/>
            <a:ext cx="8327861" cy="1169551"/>
          </a:xfrm>
          <a:prstGeom prst="rect">
            <a:avLst/>
          </a:prstGeom>
          <a:noFill/>
        </p:spPr>
        <p:txBody>
          <a:bodyPr wrap="square">
            <a:spAutoFit/>
          </a:bodyPr>
          <a:lstStyle/>
          <a:p>
            <a:r>
              <a:rPr lang="en-US" b="1" dirty="0">
                <a:solidFill>
                  <a:srgbClr val="000000"/>
                </a:solidFill>
              </a:rPr>
              <a:t>Who is exempt from the time limited SNAP/Work Requirements </a:t>
            </a:r>
          </a:p>
          <a:p>
            <a:r>
              <a:rPr lang="en-US" b="1" dirty="0">
                <a:solidFill>
                  <a:srgbClr val="000000"/>
                </a:solidFill>
              </a:rPr>
              <a:t>(Part 2 – You must submit something, which can be a self-attestation)</a:t>
            </a:r>
          </a:p>
          <a:p>
            <a:endParaRPr lang="en-US" sz="1600" b="1" dirty="0">
              <a:solidFill>
                <a:srgbClr val="000000"/>
              </a:solidFill>
            </a:endParaRPr>
          </a:p>
          <a:p>
            <a:endParaRPr lang="en-US" dirty="0">
              <a:solidFill>
                <a:srgbClr val="000000"/>
              </a:solidFill>
            </a:endParaRPr>
          </a:p>
        </p:txBody>
      </p:sp>
      <p:grpSp>
        <p:nvGrpSpPr>
          <p:cNvPr id="11" name="Group 10">
            <a:extLst>
              <a:ext uri="{FF2B5EF4-FFF2-40B4-BE49-F238E27FC236}">
                <a16:creationId xmlns:a16="http://schemas.microsoft.com/office/drawing/2014/main" id="{21990E3F-AAB2-40CB-BEEE-6AB365B45BCB}"/>
              </a:ext>
            </a:extLst>
          </p:cNvPr>
          <p:cNvGrpSpPr/>
          <p:nvPr/>
        </p:nvGrpSpPr>
        <p:grpSpPr>
          <a:xfrm>
            <a:off x="4726527" y="5404304"/>
            <a:ext cx="2738945" cy="1276742"/>
            <a:chOff x="4726527" y="5404304"/>
            <a:chExt cx="2738945" cy="1276742"/>
          </a:xfrm>
        </p:grpSpPr>
        <p:sp>
          <p:nvSpPr>
            <p:cNvPr id="10" name="Rectangle 9">
              <a:extLst>
                <a:ext uri="{FF2B5EF4-FFF2-40B4-BE49-F238E27FC236}">
                  <a16:creationId xmlns:a16="http://schemas.microsoft.com/office/drawing/2014/main" id="{C08F9F58-8701-2583-2098-2CFDA55CC04C}"/>
                </a:ext>
              </a:extLst>
            </p:cNvPr>
            <p:cNvSpPr/>
            <p:nvPr/>
          </p:nvSpPr>
          <p:spPr>
            <a:xfrm>
              <a:off x="4744720" y="5415280"/>
              <a:ext cx="2682240" cy="1234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F89A0C9F-575C-C8B0-9085-A387D4BD492E}"/>
                </a:ext>
              </a:extLst>
            </p:cNvPr>
            <p:cNvGrpSpPr/>
            <p:nvPr/>
          </p:nvGrpSpPr>
          <p:grpSpPr>
            <a:xfrm>
              <a:off x="4726527" y="5404304"/>
              <a:ext cx="2738945" cy="1276742"/>
              <a:chOff x="9204960" y="419978"/>
              <a:chExt cx="2738945" cy="1276742"/>
            </a:xfrm>
          </p:grpSpPr>
          <p:sp>
            <p:nvSpPr>
              <p:cNvPr id="4" name="TextBox 3">
                <a:extLst>
                  <a:ext uri="{FF2B5EF4-FFF2-40B4-BE49-F238E27FC236}">
                    <a16:creationId xmlns:a16="http://schemas.microsoft.com/office/drawing/2014/main" id="{D878A739-F90F-4B24-BB85-D163A1019EF8}"/>
                  </a:ext>
                </a:extLst>
              </p:cNvPr>
              <p:cNvSpPr txBox="1"/>
              <p:nvPr/>
            </p:nvSpPr>
            <p:spPr>
              <a:xfrm>
                <a:off x="10260136" y="579438"/>
                <a:ext cx="1535714" cy="1015663"/>
              </a:xfrm>
              <a:prstGeom prst="rect">
                <a:avLst/>
              </a:prstGeom>
              <a:noFill/>
            </p:spPr>
            <p:txBody>
              <a:bodyPr wrap="square">
                <a:spAutoFit/>
              </a:bodyPr>
              <a:lstStyle/>
              <a:p>
                <a:pPr algn="ctr"/>
                <a:r>
                  <a:rPr lang="en-US" sz="1200" dirty="0">
                    <a:solidFill>
                      <a:srgbClr val="FF0000"/>
                    </a:solidFill>
                  </a:rPr>
                  <a:t>People in these categories need to tell DHS that they fit into these categories.</a:t>
                </a:r>
              </a:p>
            </p:txBody>
          </p:sp>
          <p:pic>
            <p:nvPicPr>
              <p:cNvPr id="7" name="Picture 6" descr="A red bell with a exclamation mark on it&#10;&#10;AI-generated content may be incorrect.">
                <a:extLst>
                  <a:ext uri="{FF2B5EF4-FFF2-40B4-BE49-F238E27FC236}">
                    <a16:creationId xmlns:a16="http://schemas.microsoft.com/office/drawing/2014/main" id="{CC07A097-6279-E506-F749-53514BE9AA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7207" y="579816"/>
                <a:ext cx="942929" cy="942929"/>
              </a:xfrm>
              <a:prstGeom prst="rect">
                <a:avLst/>
              </a:prstGeom>
            </p:spPr>
          </p:pic>
          <p:sp>
            <p:nvSpPr>
              <p:cNvPr id="8" name="Rectangle 7">
                <a:extLst>
                  <a:ext uri="{FF2B5EF4-FFF2-40B4-BE49-F238E27FC236}">
                    <a16:creationId xmlns:a16="http://schemas.microsoft.com/office/drawing/2014/main" id="{8BAA52AA-BBA1-EE93-0A80-B73672D61F61}"/>
                  </a:ext>
                </a:extLst>
              </p:cNvPr>
              <p:cNvSpPr/>
              <p:nvPr/>
            </p:nvSpPr>
            <p:spPr>
              <a:xfrm>
                <a:off x="9204960" y="419978"/>
                <a:ext cx="2738945" cy="1276742"/>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2" name="Diagram 1">
            <a:extLst>
              <a:ext uri="{FF2B5EF4-FFF2-40B4-BE49-F238E27FC236}">
                <a16:creationId xmlns:a16="http://schemas.microsoft.com/office/drawing/2014/main" id="{F7CD013C-EE33-FAA2-4C30-609A73061848}"/>
              </a:ext>
            </a:extLst>
          </p:cNvPr>
          <p:cNvGraphicFramePr/>
          <p:nvPr>
            <p:extLst>
              <p:ext uri="{D42A27DB-BD31-4B8C-83A1-F6EECF244321}">
                <p14:modId xmlns:p14="http://schemas.microsoft.com/office/powerpoint/2010/main" val="1594744090"/>
              </p:ext>
            </p:extLst>
          </p:nvPr>
        </p:nvGraphicFramePr>
        <p:xfrm>
          <a:off x="610515" y="2044264"/>
          <a:ext cx="11333390" cy="4257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C66EBDF1-D037-16D1-18BF-482B6403597B}"/>
              </a:ext>
            </a:extLst>
          </p:cNvPr>
          <p:cNvSpPr txBox="1"/>
          <p:nvPr/>
        </p:nvSpPr>
        <p:spPr>
          <a:xfrm>
            <a:off x="304801" y="1049953"/>
            <a:ext cx="11391899" cy="646331"/>
          </a:xfrm>
          <a:prstGeom prst="rect">
            <a:avLst/>
          </a:prstGeom>
          <a:solidFill>
            <a:schemeClr val="tx1"/>
          </a:solidFill>
          <a:ln w="38100">
            <a:solidFill>
              <a:srgbClr val="FF0000"/>
            </a:solidFill>
          </a:ln>
        </p:spPr>
        <p:txBody>
          <a:bodyPr wrap="square">
            <a:spAutoFit/>
          </a:bodyPr>
          <a:lstStyle>
            <a:defPPr>
              <a:defRPr lang="en-US"/>
            </a:defPPr>
            <a:lvl1pPr indent="0" algn="ctr">
              <a:buNone/>
              <a:defRPr>
                <a:solidFill>
                  <a:schemeClr val="bg1"/>
                </a:solidFill>
              </a:defRPr>
            </a:lvl1pPr>
          </a:lstStyle>
          <a:p>
            <a:r>
              <a:rPr lang="en-US" dirty="0"/>
              <a:t>Because of the administrative burden, we highly recommend those who fit an exemption category to get an exemption even if you are working or trying to work.</a:t>
            </a:r>
          </a:p>
        </p:txBody>
      </p:sp>
    </p:spTree>
    <p:extLst>
      <p:ext uri="{BB962C8B-B14F-4D97-AF65-F5344CB8AC3E}">
        <p14:creationId xmlns:p14="http://schemas.microsoft.com/office/powerpoint/2010/main" val="73590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8678-38CE-81FF-C523-E39108F9207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5A0AAAB-7D3C-C4FD-0FBD-8616AEE2329C}"/>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graphicFrame>
        <p:nvGraphicFramePr>
          <p:cNvPr id="2" name="Diagram 1">
            <a:extLst>
              <a:ext uri="{FF2B5EF4-FFF2-40B4-BE49-F238E27FC236}">
                <a16:creationId xmlns:a16="http://schemas.microsoft.com/office/drawing/2014/main" id="{70911384-CD93-7748-8D32-110681AFF0DD}"/>
              </a:ext>
            </a:extLst>
          </p:cNvPr>
          <p:cNvGraphicFramePr/>
          <p:nvPr>
            <p:extLst>
              <p:ext uri="{D42A27DB-BD31-4B8C-83A1-F6EECF244321}">
                <p14:modId xmlns:p14="http://schemas.microsoft.com/office/powerpoint/2010/main" val="1393497851"/>
              </p:ext>
            </p:extLst>
          </p:nvPr>
        </p:nvGraphicFramePr>
        <p:xfrm>
          <a:off x="571501" y="2159444"/>
          <a:ext cx="11333390" cy="425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B795BC6-C88E-B4A9-4682-709C224A881B}"/>
              </a:ext>
            </a:extLst>
          </p:cNvPr>
          <p:cNvSpPr txBox="1"/>
          <p:nvPr/>
        </p:nvSpPr>
        <p:spPr>
          <a:xfrm>
            <a:off x="674843" y="2159444"/>
            <a:ext cx="8327861" cy="923330"/>
          </a:xfrm>
          <a:prstGeom prst="rect">
            <a:avLst/>
          </a:prstGeom>
          <a:noFill/>
        </p:spPr>
        <p:txBody>
          <a:bodyPr wrap="square">
            <a:spAutoFit/>
          </a:bodyPr>
          <a:lstStyle/>
          <a:p>
            <a:r>
              <a:rPr lang="en-US" b="1" dirty="0">
                <a:solidFill>
                  <a:srgbClr val="000000"/>
                </a:solidFill>
              </a:rPr>
              <a:t>Who is exempt from the time limited SNAP/Work Requirements </a:t>
            </a:r>
          </a:p>
          <a:p>
            <a:r>
              <a:rPr lang="en-US" b="1" dirty="0">
                <a:solidFill>
                  <a:srgbClr val="000000"/>
                </a:solidFill>
              </a:rPr>
              <a:t>(Part 2 – You must submit something, which can be a self-attestation)</a:t>
            </a:r>
          </a:p>
          <a:p>
            <a:endParaRPr lang="en-US" dirty="0">
              <a:solidFill>
                <a:srgbClr val="000000"/>
              </a:solidFill>
            </a:endParaRPr>
          </a:p>
        </p:txBody>
      </p:sp>
      <p:grpSp>
        <p:nvGrpSpPr>
          <p:cNvPr id="9" name="Group 8">
            <a:extLst>
              <a:ext uri="{FF2B5EF4-FFF2-40B4-BE49-F238E27FC236}">
                <a16:creationId xmlns:a16="http://schemas.microsoft.com/office/drawing/2014/main" id="{39520422-948B-A908-5D54-1206ACF27008}"/>
              </a:ext>
            </a:extLst>
          </p:cNvPr>
          <p:cNvGrpSpPr/>
          <p:nvPr/>
        </p:nvGrpSpPr>
        <p:grpSpPr>
          <a:xfrm>
            <a:off x="4726527" y="5404304"/>
            <a:ext cx="2738945" cy="1276742"/>
            <a:chOff x="4726527" y="5404304"/>
            <a:chExt cx="2738945" cy="1276742"/>
          </a:xfrm>
        </p:grpSpPr>
        <p:sp>
          <p:nvSpPr>
            <p:cNvPr id="10" name="Rectangle 9">
              <a:extLst>
                <a:ext uri="{FF2B5EF4-FFF2-40B4-BE49-F238E27FC236}">
                  <a16:creationId xmlns:a16="http://schemas.microsoft.com/office/drawing/2014/main" id="{AF393E4A-40BB-663F-0CEF-4113AF45D513}"/>
                </a:ext>
              </a:extLst>
            </p:cNvPr>
            <p:cNvSpPr/>
            <p:nvPr/>
          </p:nvSpPr>
          <p:spPr>
            <a:xfrm>
              <a:off x="4744720" y="5415280"/>
              <a:ext cx="2682240" cy="1234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C848B29-2D12-8774-C381-B17B85BFB6BE}"/>
                </a:ext>
              </a:extLst>
            </p:cNvPr>
            <p:cNvGrpSpPr/>
            <p:nvPr/>
          </p:nvGrpSpPr>
          <p:grpSpPr>
            <a:xfrm>
              <a:off x="4726527" y="5404304"/>
              <a:ext cx="2738945" cy="1276742"/>
              <a:chOff x="9204960" y="419978"/>
              <a:chExt cx="2738945" cy="1276742"/>
            </a:xfrm>
          </p:grpSpPr>
          <p:sp>
            <p:nvSpPr>
              <p:cNvPr id="12" name="TextBox 11">
                <a:extLst>
                  <a:ext uri="{FF2B5EF4-FFF2-40B4-BE49-F238E27FC236}">
                    <a16:creationId xmlns:a16="http://schemas.microsoft.com/office/drawing/2014/main" id="{2A6EA7F6-CAFE-25D1-582F-DAA70F46EF97}"/>
                  </a:ext>
                </a:extLst>
              </p:cNvPr>
              <p:cNvSpPr txBox="1"/>
              <p:nvPr/>
            </p:nvSpPr>
            <p:spPr>
              <a:xfrm>
                <a:off x="10260136" y="579438"/>
                <a:ext cx="1535714" cy="1015663"/>
              </a:xfrm>
              <a:prstGeom prst="rect">
                <a:avLst/>
              </a:prstGeom>
              <a:noFill/>
            </p:spPr>
            <p:txBody>
              <a:bodyPr wrap="square">
                <a:spAutoFit/>
              </a:bodyPr>
              <a:lstStyle/>
              <a:p>
                <a:pPr algn="ctr"/>
                <a:r>
                  <a:rPr lang="en-US" sz="1200" dirty="0">
                    <a:solidFill>
                      <a:srgbClr val="FF0000"/>
                    </a:solidFill>
                  </a:rPr>
                  <a:t>People in these categories need to tell DHS that they fit into these categories.</a:t>
                </a:r>
              </a:p>
            </p:txBody>
          </p:sp>
          <p:pic>
            <p:nvPicPr>
              <p:cNvPr id="13" name="Picture 12" descr="A red bell with a exclamation mark on it&#10;&#10;AI-generated content may be incorrect.">
                <a:extLst>
                  <a:ext uri="{FF2B5EF4-FFF2-40B4-BE49-F238E27FC236}">
                    <a16:creationId xmlns:a16="http://schemas.microsoft.com/office/drawing/2014/main" id="{C732D8DD-6E31-77D4-0F82-38958997654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17207" y="579816"/>
                <a:ext cx="942929" cy="942929"/>
              </a:xfrm>
              <a:prstGeom prst="rect">
                <a:avLst/>
              </a:prstGeom>
            </p:spPr>
          </p:pic>
          <p:sp>
            <p:nvSpPr>
              <p:cNvPr id="14" name="Rectangle 13">
                <a:extLst>
                  <a:ext uri="{FF2B5EF4-FFF2-40B4-BE49-F238E27FC236}">
                    <a16:creationId xmlns:a16="http://schemas.microsoft.com/office/drawing/2014/main" id="{A968A6BA-B85B-225E-D9D7-D14D281B2E36}"/>
                  </a:ext>
                </a:extLst>
              </p:cNvPr>
              <p:cNvSpPr/>
              <p:nvPr/>
            </p:nvSpPr>
            <p:spPr>
              <a:xfrm>
                <a:off x="9204960" y="419978"/>
                <a:ext cx="2738945" cy="1276742"/>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extBox 14">
            <a:extLst>
              <a:ext uri="{FF2B5EF4-FFF2-40B4-BE49-F238E27FC236}">
                <a16:creationId xmlns:a16="http://schemas.microsoft.com/office/drawing/2014/main" id="{084B7FFD-12B0-CD4E-7A60-B692A79D73C1}"/>
              </a:ext>
            </a:extLst>
          </p:cNvPr>
          <p:cNvSpPr txBox="1"/>
          <p:nvPr/>
        </p:nvSpPr>
        <p:spPr>
          <a:xfrm>
            <a:off x="304801" y="1049953"/>
            <a:ext cx="11391899" cy="646331"/>
          </a:xfrm>
          <a:prstGeom prst="rect">
            <a:avLst/>
          </a:prstGeom>
          <a:solidFill>
            <a:schemeClr val="tx1"/>
          </a:solidFill>
          <a:ln w="38100">
            <a:solidFill>
              <a:srgbClr val="FF0000"/>
            </a:solidFill>
          </a:ln>
        </p:spPr>
        <p:txBody>
          <a:bodyPr wrap="square">
            <a:spAutoFit/>
          </a:bodyPr>
          <a:lstStyle>
            <a:defPPr>
              <a:defRPr lang="en-US"/>
            </a:defPPr>
            <a:lvl1pPr indent="0" algn="ctr">
              <a:buNone/>
              <a:defRPr>
                <a:solidFill>
                  <a:schemeClr val="bg1"/>
                </a:solidFill>
              </a:defRPr>
            </a:lvl1pPr>
          </a:lstStyle>
          <a:p>
            <a:r>
              <a:rPr lang="en-US" dirty="0"/>
              <a:t>Because of the administrative burden, we highly recommend those who fit an exemption category to get an exemption even if you are working or trying to work.</a:t>
            </a:r>
          </a:p>
        </p:txBody>
      </p:sp>
    </p:spTree>
    <p:extLst>
      <p:ext uri="{BB962C8B-B14F-4D97-AF65-F5344CB8AC3E}">
        <p14:creationId xmlns:p14="http://schemas.microsoft.com/office/powerpoint/2010/main" val="48020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906A4-9828-7453-F83D-0CAB132F177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6704DB2-AFBA-2697-9792-3FDF24D1088C}"/>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3" name="TextBox 2">
            <a:extLst>
              <a:ext uri="{FF2B5EF4-FFF2-40B4-BE49-F238E27FC236}">
                <a16:creationId xmlns:a16="http://schemas.microsoft.com/office/drawing/2014/main" id="{A33A4556-11DB-5454-AE1A-D2646F346370}"/>
              </a:ext>
            </a:extLst>
          </p:cNvPr>
          <p:cNvSpPr txBox="1"/>
          <p:nvPr/>
        </p:nvSpPr>
        <p:spPr>
          <a:xfrm>
            <a:off x="707871" y="1827925"/>
            <a:ext cx="8327861" cy="1169551"/>
          </a:xfrm>
          <a:prstGeom prst="rect">
            <a:avLst/>
          </a:prstGeom>
          <a:noFill/>
        </p:spPr>
        <p:txBody>
          <a:bodyPr wrap="square">
            <a:spAutoFit/>
          </a:bodyPr>
          <a:lstStyle/>
          <a:p>
            <a:r>
              <a:rPr lang="en-US" b="1" dirty="0">
                <a:solidFill>
                  <a:srgbClr val="000000"/>
                </a:solidFill>
              </a:rPr>
              <a:t>Who is exempt from the time limited SNAP/Work Requirements </a:t>
            </a:r>
          </a:p>
          <a:p>
            <a:r>
              <a:rPr lang="en-US" b="1" dirty="0">
                <a:solidFill>
                  <a:srgbClr val="000000"/>
                </a:solidFill>
              </a:rPr>
              <a:t>(Part 3 – You must submit third part documentation)</a:t>
            </a:r>
          </a:p>
          <a:p>
            <a:endParaRPr lang="en-US" sz="1600" b="1" dirty="0">
              <a:solidFill>
                <a:srgbClr val="000000"/>
              </a:solidFill>
            </a:endParaRPr>
          </a:p>
          <a:p>
            <a:endParaRPr lang="en-US" dirty="0">
              <a:solidFill>
                <a:srgbClr val="000000"/>
              </a:solidFill>
            </a:endParaRPr>
          </a:p>
        </p:txBody>
      </p:sp>
      <p:graphicFrame>
        <p:nvGraphicFramePr>
          <p:cNvPr id="2" name="Diagram 1">
            <a:extLst>
              <a:ext uri="{FF2B5EF4-FFF2-40B4-BE49-F238E27FC236}">
                <a16:creationId xmlns:a16="http://schemas.microsoft.com/office/drawing/2014/main" id="{A0104A10-85E9-FC3B-2E15-3217AB903E39}"/>
              </a:ext>
            </a:extLst>
          </p:cNvPr>
          <p:cNvGraphicFramePr/>
          <p:nvPr>
            <p:extLst>
              <p:ext uri="{D42A27DB-BD31-4B8C-83A1-F6EECF244321}">
                <p14:modId xmlns:p14="http://schemas.microsoft.com/office/powerpoint/2010/main" val="2643839443"/>
              </p:ext>
            </p:extLst>
          </p:nvPr>
        </p:nvGraphicFramePr>
        <p:xfrm>
          <a:off x="312383" y="2997476"/>
          <a:ext cx="8425217" cy="2264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81015D7F-C50A-CE32-0CA6-DFC5F2454373}"/>
              </a:ext>
            </a:extLst>
          </p:cNvPr>
          <p:cNvGrpSpPr/>
          <p:nvPr/>
        </p:nvGrpSpPr>
        <p:grpSpPr>
          <a:xfrm>
            <a:off x="4726527" y="5404304"/>
            <a:ext cx="2738945" cy="1276742"/>
            <a:chOff x="4726527" y="5404304"/>
            <a:chExt cx="2738945" cy="1276742"/>
          </a:xfrm>
        </p:grpSpPr>
        <p:sp>
          <p:nvSpPr>
            <p:cNvPr id="10" name="Rectangle 9">
              <a:extLst>
                <a:ext uri="{FF2B5EF4-FFF2-40B4-BE49-F238E27FC236}">
                  <a16:creationId xmlns:a16="http://schemas.microsoft.com/office/drawing/2014/main" id="{B4A2221E-DE9B-C68F-EC5D-169AD369A70C}"/>
                </a:ext>
              </a:extLst>
            </p:cNvPr>
            <p:cNvSpPr/>
            <p:nvPr/>
          </p:nvSpPr>
          <p:spPr>
            <a:xfrm>
              <a:off x="4744720" y="5415280"/>
              <a:ext cx="2682240" cy="1234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EBA1D6C-BD48-9391-D7AE-63E774460E0F}"/>
                </a:ext>
              </a:extLst>
            </p:cNvPr>
            <p:cNvGrpSpPr/>
            <p:nvPr/>
          </p:nvGrpSpPr>
          <p:grpSpPr>
            <a:xfrm>
              <a:off x="4726527" y="5404304"/>
              <a:ext cx="2738945" cy="1276742"/>
              <a:chOff x="9204960" y="419978"/>
              <a:chExt cx="2738945" cy="1276742"/>
            </a:xfrm>
          </p:grpSpPr>
          <p:sp>
            <p:nvSpPr>
              <p:cNvPr id="12" name="TextBox 11">
                <a:extLst>
                  <a:ext uri="{FF2B5EF4-FFF2-40B4-BE49-F238E27FC236}">
                    <a16:creationId xmlns:a16="http://schemas.microsoft.com/office/drawing/2014/main" id="{29B6182A-51D3-636D-8440-21F3D2999735}"/>
                  </a:ext>
                </a:extLst>
              </p:cNvPr>
              <p:cNvSpPr txBox="1"/>
              <p:nvPr/>
            </p:nvSpPr>
            <p:spPr>
              <a:xfrm>
                <a:off x="10260136" y="579438"/>
                <a:ext cx="1535714" cy="1015663"/>
              </a:xfrm>
              <a:prstGeom prst="rect">
                <a:avLst/>
              </a:prstGeom>
              <a:noFill/>
            </p:spPr>
            <p:txBody>
              <a:bodyPr wrap="square">
                <a:spAutoFit/>
              </a:bodyPr>
              <a:lstStyle/>
              <a:p>
                <a:pPr algn="ctr"/>
                <a:r>
                  <a:rPr lang="en-US" sz="1200" dirty="0">
                    <a:solidFill>
                      <a:srgbClr val="FF0000"/>
                    </a:solidFill>
                  </a:rPr>
                  <a:t>People in these categories need to tell DHS that they fit into these categories.</a:t>
                </a:r>
              </a:p>
            </p:txBody>
          </p:sp>
          <p:pic>
            <p:nvPicPr>
              <p:cNvPr id="13" name="Picture 12" descr="A red bell with a exclamation mark on it&#10;&#10;AI-generated content may be incorrect.">
                <a:extLst>
                  <a:ext uri="{FF2B5EF4-FFF2-40B4-BE49-F238E27FC236}">
                    <a16:creationId xmlns:a16="http://schemas.microsoft.com/office/drawing/2014/main" id="{1029031B-4DCD-75F3-6988-E3BB7C33A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17207" y="579816"/>
                <a:ext cx="942929" cy="942929"/>
              </a:xfrm>
              <a:prstGeom prst="rect">
                <a:avLst/>
              </a:prstGeom>
            </p:spPr>
          </p:pic>
          <p:sp>
            <p:nvSpPr>
              <p:cNvPr id="14" name="Rectangle 13">
                <a:extLst>
                  <a:ext uri="{FF2B5EF4-FFF2-40B4-BE49-F238E27FC236}">
                    <a16:creationId xmlns:a16="http://schemas.microsoft.com/office/drawing/2014/main" id="{E7E8F95C-C03A-A861-7680-70E6825F51B0}"/>
                  </a:ext>
                </a:extLst>
              </p:cNvPr>
              <p:cNvSpPr/>
              <p:nvPr/>
            </p:nvSpPr>
            <p:spPr>
              <a:xfrm>
                <a:off x="9204960" y="419978"/>
                <a:ext cx="2738945" cy="1276742"/>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extBox 14">
            <a:extLst>
              <a:ext uri="{FF2B5EF4-FFF2-40B4-BE49-F238E27FC236}">
                <a16:creationId xmlns:a16="http://schemas.microsoft.com/office/drawing/2014/main" id="{C6E88FFB-4279-ECFE-EDD4-9D0A3BDFCC50}"/>
              </a:ext>
            </a:extLst>
          </p:cNvPr>
          <p:cNvSpPr txBox="1"/>
          <p:nvPr/>
        </p:nvSpPr>
        <p:spPr>
          <a:xfrm>
            <a:off x="304801" y="1049953"/>
            <a:ext cx="11391899" cy="646331"/>
          </a:xfrm>
          <a:prstGeom prst="rect">
            <a:avLst/>
          </a:prstGeom>
          <a:solidFill>
            <a:schemeClr val="tx1"/>
          </a:solidFill>
          <a:ln w="38100">
            <a:solidFill>
              <a:srgbClr val="FF0000"/>
            </a:solidFill>
          </a:ln>
        </p:spPr>
        <p:txBody>
          <a:bodyPr wrap="square">
            <a:spAutoFit/>
          </a:bodyPr>
          <a:lstStyle>
            <a:defPPr>
              <a:defRPr lang="en-US"/>
            </a:defPPr>
            <a:lvl1pPr indent="0" algn="ctr">
              <a:buNone/>
              <a:defRPr>
                <a:solidFill>
                  <a:schemeClr val="bg1"/>
                </a:solidFill>
              </a:defRPr>
            </a:lvl1pPr>
          </a:lstStyle>
          <a:p>
            <a:r>
              <a:rPr lang="en-US" dirty="0"/>
              <a:t>Because of the administrative burden, we highly recommend those who fit an exemption category to get an exemption even if you are working or trying to work.</a:t>
            </a:r>
          </a:p>
        </p:txBody>
      </p:sp>
    </p:spTree>
    <p:extLst>
      <p:ext uri="{BB962C8B-B14F-4D97-AF65-F5344CB8AC3E}">
        <p14:creationId xmlns:p14="http://schemas.microsoft.com/office/powerpoint/2010/main" val="1170180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B6D63-DF00-EA19-0CEF-3A009888D04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A9398D6-AA07-A80B-C4BE-87951CD5E74F}"/>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3" name="TextBox 2">
            <a:extLst>
              <a:ext uri="{FF2B5EF4-FFF2-40B4-BE49-F238E27FC236}">
                <a16:creationId xmlns:a16="http://schemas.microsoft.com/office/drawing/2014/main" id="{049EC2E5-9F76-8C69-1E78-E026D3F920F2}"/>
              </a:ext>
            </a:extLst>
          </p:cNvPr>
          <p:cNvSpPr txBox="1"/>
          <p:nvPr/>
        </p:nvSpPr>
        <p:spPr>
          <a:xfrm>
            <a:off x="818707" y="1161377"/>
            <a:ext cx="10164726" cy="4739759"/>
          </a:xfrm>
          <a:prstGeom prst="rect">
            <a:avLst/>
          </a:prstGeom>
          <a:noFill/>
        </p:spPr>
        <p:txBody>
          <a:bodyPr wrap="square">
            <a:spAutoFit/>
          </a:bodyPr>
          <a:lstStyle/>
          <a:p>
            <a:r>
              <a:rPr lang="en-US" dirty="0">
                <a:solidFill>
                  <a:srgbClr val="000000"/>
                </a:solidFill>
              </a:rPr>
              <a:t>What can we do: </a:t>
            </a:r>
            <a:r>
              <a:rPr lang="en-US" b="1" dirty="0">
                <a:solidFill>
                  <a:srgbClr val="000000"/>
                </a:solidFill>
              </a:rPr>
              <a:t>(1) Screener, </a:t>
            </a:r>
            <a:r>
              <a:rPr lang="en-US" dirty="0">
                <a:solidFill>
                  <a:srgbClr val="000000"/>
                </a:solidFill>
              </a:rPr>
              <a:t>(2) Exemption Request on MMC or by form, (3) Unable to Work Form</a:t>
            </a: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r>
              <a:rPr lang="en-US" dirty="0">
                <a:solidFill>
                  <a:srgbClr val="000000"/>
                </a:solidFill>
                <a:hlinkClick r:id="rId3"/>
              </a:rPr>
              <a:t>https://abe.illinois.gov/access/</a:t>
            </a:r>
            <a:endParaRPr lang="en-US" dirty="0">
              <a:solidFill>
                <a:srgbClr val="000000"/>
              </a:solidFill>
            </a:endParaRPr>
          </a:p>
          <a:p>
            <a:endParaRPr lang="en-US" dirty="0">
              <a:solidFill>
                <a:srgbClr val="000000"/>
              </a:solidFill>
            </a:endParaRPr>
          </a:p>
          <a:p>
            <a:r>
              <a:rPr lang="en-US" sz="1400" dirty="0">
                <a:solidFill>
                  <a:srgbClr val="000000"/>
                </a:solidFill>
              </a:rPr>
              <a:t>SNAP Recipients can use this screener to help determine if they might be subject to the work requirements. It goes through the exemption and gives next steps that DHS recommends taking.</a:t>
            </a:r>
          </a:p>
          <a:p>
            <a:endParaRPr lang="en-US" dirty="0">
              <a:solidFill>
                <a:srgbClr val="000000"/>
              </a:solidFill>
            </a:endParaRPr>
          </a:p>
          <a:p>
            <a:r>
              <a:rPr lang="en-US" sz="1200" dirty="0">
                <a:solidFill>
                  <a:srgbClr val="000000"/>
                </a:solidFill>
              </a:rPr>
              <a:t>* Note that some descriptions of exceptions do not currently align with published DHS policy</a:t>
            </a:r>
          </a:p>
          <a:p>
            <a:endParaRPr lang="en-US" dirty="0">
              <a:solidFill>
                <a:srgbClr val="000000"/>
              </a:solidFill>
            </a:endParaRPr>
          </a:p>
        </p:txBody>
      </p:sp>
      <p:pic>
        <p:nvPicPr>
          <p:cNvPr id="4" name="Picture 3">
            <a:hlinkClick r:id="rId3"/>
            <a:extLst>
              <a:ext uri="{FF2B5EF4-FFF2-40B4-BE49-F238E27FC236}">
                <a16:creationId xmlns:a16="http://schemas.microsoft.com/office/drawing/2014/main" id="{CFDD72C9-3A09-D77F-33BF-A83DF88F9140}"/>
              </a:ext>
            </a:extLst>
          </p:cNvPr>
          <p:cNvPicPr>
            <a:picLocks noChangeAspect="1"/>
          </p:cNvPicPr>
          <p:nvPr/>
        </p:nvPicPr>
        <p:blipFill>
          <a:blip r:embed="rId4"/>
          <a:stretch>
            <a:fillRect/>
          </a:stretch>
        </p:blipFill>
        <p:spPr>
          <a:xfrm>
            <a:off x="446567" y="1790925"/>
            <a:ext cx="10926726" cy="1788717"/>
          </a:xfrm>
          <a:prstGeom prst="rect">
            <a:avLst/>
          </a:prstGeom>
        </p:spPr>
      </p:pic>
      <p:sp>
        <p:nvSpPr>
          <p:cNvPr id="6" name="Arrow: Up 5">
            <a:extLst>
              <a:ext uri="{FF2B5EF4-FFF2-40B4-BE49-F238E27FC236}">
                <a16:creationId xmlns:a16="http://schemas.microsoft.com/office/drawing/2014/main" id="{340E92B2-DBE4-00C6-039F-14A432CCDFC7}"/>
              </a:ext>
            </a:extLst>
          </p:cNvPr>
          <p:cNvSpPr/>
          <p:nvPr/>
        </p:nvSpPr>
        <p:spPr>
          <a:xfrm>
            <a:off x="10292317" y="3429001"/>
            <a:ext cx="691116" cy="1630680"/>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t>Screener</a:t>
            </a:r>
          </a:p>
        </p:txBody>
      </p:sp>
    </p:spTree>
    <p:extLst>
      <p:ext uri="{BB962C8B-B14F-4D97-AF65-F5344CB8AC3E}">
        <p14:creationId xmlns:p14="http://schemas.microsoft.com/office/powerpoint/2010/main" val="1273397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482A-412F-08FA-84FF-6452461899C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09DB09C-FC10-FB5D-9EB5-023842048FDC}"/>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3" name="TextBox 2">
            <a:extLst>
              <a:ext uri="{FF2B5EF4-FFF2-40B4-BE49-F238E27FC236}">
                <a16:creationId xmlns:a16="http://schemas.microsoft.com/office/drawing/2014/main" id="{007BA3B1-1238-9E7F-9D39-E0688F985689}"/>
              </a:ext>
            </a:extLst>
          </p:cNvPr>
          <p:cNvSpPr txBox="1"/>
          <p:nvPr/>
        </p:nvSpPr>
        <p:spPr>
          <a:xfrm>
            <a:off x="818707" y="1161377"/>
            <a:ext cx="10164726" cy="4832092"/>
          </a:xfrm>
          <a:prstGeom prst="rect">
            <a:avLst/>
          </a:prstGeom>
          <a:noFill/>
        </p:spPr>
        <p:txBody>
          <a:bodyPr wrap="square">
            <a:spAutoFit/>
          </a:bodyPr>
          <a:lstStyle/>
          <a:p>
            <a:r>
              <a:rPr lang="en-US" dirty="0">
                <a:solidFill>
                  <a:srgbClr val="000000"/>
                </a:solidFill>
              </a:rPr>
              <a:t>What can we do: (1) Screener, </a:t>
            </a:r>
            <a:r>
              <a:rPr lang="en-US" b="1" dirty="0">
                <a:solidFill>
                  <a:srgbClr val="000000"/>
                </a:solidFill>
              </a:rPr>
              <a:t>(2) Exemption Request on MMC or by form</a:t>
            </a:r>
            <a:r>
              <a:rPr lang="en-US" dirty="0">
                <a:solidFill>
                  <a:srgbClr val="000000"/>
                </a:solidFill>
              </a:rPr>
              <a:t>, (3) Unable to Work Form</a:t>
            </a: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r>
              <a:rPr lang="en-US" dirty="0">
                <a:solidFill>
                  <a:srgbClr val="000000"/>
                </a:solidFill>
                <a:hlinkClick r:id="rId3"/>
              </a:rPr>
              <a:t>https://abe.illinois.gov/access/</a:t>
            </a:r>
            <a:endParaRPr lang="en-US" dirty="0">
              <a:solidFill>
                <a:srgbClr val="000000"/>
              </a:solidFill>
            </a:endParaRPr>
          </a:p>
          <a:p>
            <a:endParaRPr lang="en-US" dirty="0">
              <a:solidFill>
                <a:srgbClr val="000000"/>
              </a:solidFill>
            </a:endParaRPr>
          </a:p>
          <a:p>
            <a:r>
              <a:rPr lang="en-US" sz="1400" dirty="0">
                <a:solidFill>
                  <a:srgbClr val="000000"/>
                </a:solidFill>
              </a:rPr>
              <a:t>If you can access Manage My Case, you can learn more about your current status and/or submit an exemption request.</a:t>
            </a:r>
          </a:p>
          <a:p>
            <a:endParaRPr lang="en-US" sz="1400" dirty="0">
              <a:solidFill>
                <a:srgbClr val="000000"/>
              </a:solidFill>
            </a:endParaRPr>
          </a:p>
          <a:p>
            <a:r>
              <a:rPr lang="en-US" sz="1400" dirty="0">
                <a:solidFill>
                  <a:srgbClr val="000000"/>
                </a:solidFill>
              </a:rPr>
              <a:t>See “Using ABE and MMC – June 2025” at </a:t>
            </a:r>
            <a:r>
              <a:rPr lang="en-US" sz="1400" dirty="0">
                <a:solidFill>
                  <a:srgbClr val="000000"/>
                </a:solidFill>
                <a:hlinkClick r:id="rId4"/>
              </a:rPr>
              <a:t>https://legalaidchicago.org/public-benefits-training-materials/</a:t>
            </a:r>
            <a:r>
              <a:rPr lang="en-US" sz="1400" dirty="0">
                <a:solidFill>
                  <a:srgbClr val="000000"/>
                </a:solidFill>
              </a:rPr>
              <a:t> for tips on accessing and navigating Manage My Case.</a:t>
            </a:r>
          </a:p>
          <a:p>
            <a:endParaRPr lang="en-US" dirty="0">
              <a:solidFill>
                <a:srgbClr val="000000"/>
              </a:solidFill>
            </a:endParaRPr>
          </a:p>
          <a:p>
            <a:endParaRPr lang="en-US" dirty="0">
              <a:solidFill>
                <a:srgbClr val="000000"/>
              </a:solidFill>
            </a:endParaRPr>
          </a:p>
        </p:txBody>
      </p:sp>
      <p:pic>
        <p:nvPicPr>
          <p:cNvPr id="4" name="Picture 3">
            <a:hlinkClick r:id="rId3"/>
            <a:extLst>
              <a:ext uri="{FF2B5EF4-FFF2-40B4-BE49-F238E27FC236}">
                <a16:creationId xmlns:a16="http://schemas.microsoft.com/office/drawing/2014/main" id="{D64F607A-E25D-5097-D197-5216B3A0A3BF}"/>
              </a:ext>
            </a:extLst>
          </p:cNvPr>
          <p:cNvPicPr>
            <a:picLocks noChangeAspect="1"/>
          </p:cNvPicPr>
          <p:nvPr/>
        </p:nvPicPr>
        <p:blipFill>
          <a:blip r:embed="rId5"/>
          <a:stretch>
            <a:fillRect/>
          </a:stretch>
        </p:blipFill>
        <p:spPr>
          <a:xfrm>
            <a:off x="446567" y="1790925"/>
            <a:ext cx="10926726" cy="1788717"/>
          </a:xfrm>
          <a:prstGeom prst="rect">
            <a:avLst/>
          </a:prstGeom>
        </p:spPr>
      </p:pic>
      <p:sp>
        <p:nvSpPr>
          <p:cNvPr id="6" name="Arrow: Up 5">
            <a:extLst>
              <a:ext uri="{FF2B5EF4-FFF2-40B4-BE49-F238E27FC236}">
                <a16:creationId xmlns:a16="http://schemas.microsoft.com/office/drawing/2014/main" id="{4C7ADC0E-8320-C4C1-7C73-E79F2D422D0D}"/>
              </a:ext>
            </a:extLst>
          </p:cNvPr>
          <p:cNvSpPr/>
          <p:nvPr/>
        </p:nvSpPr>
        <p:spPr>
          <a:xfrm>
            <a:off x="5564372" y="3369232"/>
            <a:ext cx="691116" cy="1151968"/>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0069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7511B-3C49-EBD6-B4BA-4B70C75C23F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222D6D8-0E6E-9C83-977C-DCC400123729}"/>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3" name="TextBox 2">
            <a:extLst>
              <a:ext uri="{FF2B5EF4-FFF2-40B4-BE49-F238E27FC236}">
                <a16:creationId xmlns:a16="http://schemas.microsoft.com/office/drawing/2014/main" id="{4ACF03FA-87D5-E6D3-A0D0-A3FD7D1912F0}"/>
              </a:ext>
            </a:extLst>
          </p:cNvPr>
          <p:cNvSpPr txBox="1"/>
          <p:nvPr/>
        </p:nvSpPr>
        <p:spPr>
          <a:xfrm>
            <a:off x="818707" y="1161377"/>
            <a:ext cx="8327861" cy="892552"/>
          </a:xfrm>
          <a:prstGeom prst="rect">
            <a:avLst/>
          </a:prstGeom>
          <a:noFill/>
        </p:spPr>
        <p:txBody>
          <a:bodyPr wrap="square">
            <a:spAutoFit/>
          </a:bodyPr>
          <a:lstStyle/>
          <a:p>
            <a:r>
              <a:rPr lang="en-US" b="1" dirty="0">
                <a:solidFill>
                  <a:srgbClr val="000000"/>
                </a:solidFill>
              </a:rPr>
              <a:t>Review notices from DHS to determine if they think you are exempt</a:t>
            </a:r>
          </a:p>
          <a:p>
            <a:endParaRPr lang="en-US" sz="1600" b="1" dirty="0">
              <a:solidFill>
                <a:srgbClr val="000000"/>
              </a:solidFill>
            </a:endParaRPr>
          </a:p>
          <a:p>
            <a:endParaRPr lang="en-US" dirty="0">
              <a:solidFill>
                <a:srgbClr val="000000"/>
              </a:solidFill>
            </a:endParaRPr>
          </a:p>
        </p:txBody>
      </p:sp>
      <p:pic>
        <p:nvPicPr>
          <p:cNvPr id="4" name="Picture 3">
            <a:extLst>
              <a:ext uri="{FF2B5EF4-FFF2-40B4-BE49-F238E27FC236}">
                <a16:creationId xmlns:a16="http://schemas.microsoft.com/office/drawing/2014/main" id="{E2066D59-D7BE-24E6-2D95-AC3D15731B64}"/>
              </a:ext>
            </a:extLst>
          </p:cNvPr>
          <p:cNvPicPr>
            <a:picLocks noChangeAspect="1"/>
          </p:cNvPicPr>
          <p:nvPr/>
        </p:nvPicPr>
        <p:blipFill>
          <a:blip r:embed="rId3"/>
          <a:srcRect t="4465"/>
          <a:stretch>
            <a:fillRect/>
          </a:stretch>
        </p:blipFill>
        <p:spPr>
          <a:xfrm>
            <a:off x="940678" y="2120291"/>
            <a:ext cx="10640910" cy="2742736"/>
          </a:xfrm>
          <a:prstGeom prst="rect">
            <a:avLst/>
          </a:prstGeom>
        </p:spPr>
      </p:pic>
      <p:sp>
        <p:nvSpPr>
          <p:cNvPr id="8" name="Arrow: Curved Down 7">
            <a:extLst>
              <a:ext uri="{FF2B5EF4-FFF2-40B4-BE49-F238E27FC236}">
                <a16:creationId xmlns:a16="http://schemas.microsoft.com/office/drawing/2014/main" id="{C3D36083-178E-6DB4-8EA2-D92099B1DAD9}"/>
              </a:ext>
            </a:extLst>
          </p:cNvPr>
          <p:cNvSpPr/>
          <p:nvPr/>
        </p:nvSpPr>
        <p:spPr>
          <a:xfrm rot="15298839">
            <a:off x="5217517" y="3388980"/>
            <a:ext cx="3090756" cy="1867479"/>
          </a:xfrm>
          <a:prstGeom prst="curved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5B246F6-0040-C603-0CE8-3C5A5B6FADF6}"/>
              </a:ext>
            </a:extLst>
          </p:cNvPr>
          <p:cNvSpPr txBox="1"/>
          <p:nvPr/>
        </p:nvSpPr>
        <p:spPr>
          <a:xfrm>
            <a:off x="8065214" y="5036235"/>
            <a:ext cx="3082895" cy="646331"/>
          </a:xfrm>
          <a:prstGeom prst="rect">
            <a:avLst/>
          </a:prstGeom>
          <a:noFill/>
        </p:spPr>
        <p:txBody>
          <a:bodyPr wrap="none" rtlCol="0">
            <a:spAutoFit/>
          </a:bodyPr>
          <a:lstStyle/>
          <a:p>
            <a:r>
              <a:rPr lang="en-US" dirty="0"/>
              <a:t>Click on this icon to download</a:t>
            </a:r>
          </a:p>
          <a:p>
            <a:r>
              <a:rPr lang="en-US" dirty="0"/>
              <a:t>a copy</a:t>
            </a:r>
          </a:p>
        </p:txBody>
      </p:sp>
      <p:sp>
        <p:nvSpPr>
          <p:cNvPr id="6" name="TextBox 5">
            <a:extLst>
              <a:ext uri="{FF2B5EF4-FFF2-40B4-BE49-F238E27FC236}">
                <a16:creationId xmlns:a16="http://schemas.microsoft.com/office/drawing/2014/main" id="{858D17E1-BFDC-8DEC-D389-592BEEA24223}"/>
              </a:ext>
            </a:extLst>
          </p:cNvPr>
          <p:cNvSpPr txBox="1"/>
          <p:nvPr/>
        </p:nvSpPr>
        <p:spPr>
          <a:xfrm>
            <a:off x="10226827" y="530435"/>
            <a:ext cx="1535714" cy="1077218"/>
          </a:xfrm>
          <a:prstGeom prst="rect">
            <a:avLst/>
          </a:prstGeom>
          <a:noFill/>
        </p:spPr>
        <p:txBody>
          <a:bodyPr wrap="square">
            <a:spAutoFit/>
          </a:bodyPr>
          <a:lstStyle/>
          <a:p>
            <a:pPr algn="ctr"/>
            <a:r>
              <a:rPr lang="en-US" sz="1600" dirty="0">
                <a:solidFill>
                  <a:schemeClr val="accent4">
                    <a:lumMod val="50000"/>
                  </a:schemeClr>
                </a:solidFill>
              </a:rPr>
              <a:t>DHS is sending new/updated notices this month.</a:t>
            </a:r>
          </a:p>
        </p:txBody>
      </p:sp>
      <p:pic>
        <p:nvPicPr>
          <p:cNvPr id="7" name="Picture 6">
            <a:extLst>
              <a:ext uri="{FF2B5EF4-FFF2-40B4-BE49-F238E27FC236}">
                <a16:creationId xmlns:a16="http://schemas.microsoft.com/office/drawing/2014/main" id="{0C717F73-6B20-60C5-3C97-E8D38CB2EE41}"/>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8803442" y="333903"/>
            <a:ext cx="1357544" cy="1366083"/>
          </a:xfrm>
          <a:prstGeom prst="rect">
            <a:avLst/>
          </a:prstGeom>
        </p:spPr>
      </p:pic>
      <p:sp>
        <p:nvSpPr>
          <p:cNvPr id="10" name="Rectangle 9">
            <a:extLst>
              <a:ext uri="{FF2B5EF4-FFF2-40B4-BE49-F238E27FC236}">
                <a16:creationId xmlns:a16="http://schemas.microsoft.com/office/drawing/2014/main" id="{B51D23D5-FFAF-108F-35F5-3F05AF25564A}"/>
              </a:ext>
            </a:extLst>
          </p:cNvPr>
          <p:cNvSpPr/>
          <p:nvPr/>
        </p:nvSpPr>
        <p:spPr>
          <a:xfrm>
            <a:off x="8737601" y="238707"/>
            <a:ext cx="3206305" cy="1580365"/>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57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1D70A-401A-3E75-BD0B-EE3BAFD27F2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1608557-ADB0-5484-6331-F7929C00AEDB}"/>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3" name="TextBox 2">
            <a:extLst>
              <a:ext uri="{FF2B5EF4-FFF2-40B4-BE49-F238E27FC236}">
                <a16:creationId xmlns:a16="http://schemas.microsoft.com/office/drawing/2014/main" id="{8712598A-855B-334B-C846-F5AE747FB10C}"/>
              </a:ext>
            </a:extLst>
          </p:cNvPr>
          <p:cNvSpPr txBox="1"/>
          <p:nvPr/>
        </p:nvSpPr>
        <p:spPr>
          <a:xfrm>
            <a:off x="818707" y="1161377"/>
            <a:ext cx="8327861" cy="892552"/>
          </a:xfrm>
          <a:prstGeom prst="rect">
            <a:avLst/>
          </a:prstGeom>
          <a:noFill/>
        </p:spPr>
        <p:txBody>
          <a:bodyPr wrap="square">
            <a:spAutoFit/>
          </a:bodyPr>
          <a:lstStyle/>
          <a:p>
            <a:r>
              <a:rPr lang="en-US" b="1" dirty="0">
                <a:solidFill>
                  <a:srgbClr val="000000"/>
                </a:solidFill>
              </a:rPr>
              <a:t>Review notices from DHS to determine if they think you are exempt</a:t>
            </a:r>
          </a:p>
          <a:p>
            <a:endParaRPr lang="en-US" sz="1600" b="1" dirty="0">
              <a:solidFill>
                <a:srgbClr val="000000"/>
              </a:solidFill>
            </a:endParaRPr>
          </a:p>
          <a:p>
            <a:endParaRPr lang="en-US" dirty="0">
              <a:solidFill>
                <a:srgbClr val="000000"/>
              </a:solidFill>
            </a:endParaRPr>
          </a:p>
        </p:txBody>
      </p:sp>
      <p:pic>
        <p:nvPicPr>
          <p:cNvPr id="6" name="Picture 5">
            <a:extLst>
              <a:ext uri="{FF2B5EF4-FFF2-40B4-BE49-F238E27FC236}">
                <a16:creationId xmlns:a16="http://schemas.microsoft.com/office/drawing/2014/main" id="{ED153CA9-9EE9-676F-2B5E-163DB7F76D0B}"/>
              </a:ext>
            </a:extLst>
          </p:cNvPr>
          <p:cNvPicPr>
            <a:picLocks noChangeAspect="1"/>
          </p:cNvPicPr>
          <p:nvPr/>
        </p:nvPicPr>
        <p:blipFill>
          <a:blip r:embed="rId3"/>
          <a:stretch>
            <a:fillRect/>
          </a:stretch>
        </p:blipFill>
        <p:spPr>
          <a:xfrm>
            <a:off x="652673" y="1727629"/>
            <a:ext cx="9508313" cy="3820228"/>
          </a:xfrm>
          <a:prstGeom prst="rect">
            <a:avLst/>
          </a:prstGeom>
          <a:ln w="76200">
            <a:solidFill>
              <a:srgbClr val="000000"/>
            </a:solidFill>
          </a:ln>
        </p:spPr>
      </p:pic>
      <p:sp>
        <p:nvSpPr>
          <p:cNvPr id="8" name="Rectangle 7">
            <a:extLst>
              <a:ext uri="{FF2B5EF4-FFF2-40B4-BE49-F238E27FC236}">
                <a16:creationId xmlns:a16="http://schemas.microsoft.com/office/drawing/2014/main" id="{3B38391E-3EEC-845F-F047-823CC5BBC614}"/>
              </a:ext>
            </a:extLst>
          </p:cNvPr>
          <p:cNvSpPr/>
          <p:nvPr/>
        </p:nvSpPr>
        <p:spPr>
          <a:xfrm>
            <a:off x="8737601" y="238707"/>
            <a:ext cx="3206305" cy="15803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851A8930-7DD4-80D5-E89A-4E2102F94822}"/>
              </a:ext>
            </a:extLst>
          </p:cNvPr>
          <p:cNvSpPr txBox="1"/>
          <p:nvPr/>
        </p:nvSpPr>
        <p:spPr>
          <a:xfrm>
            <a:off x="10226827" y="530435"/>
            <a:ext cx="1535714" cy="1077218"/>
          </a:xfrm>
          <a:prstGeom prst="rect">
            <a:avLst/>
          </a:prstGeom>
          <a:noFill/>
        </p:spPr>
        <p:txBody>
          <a:bodyPr wrap="square">
            <a:spAutoFit/>
          </a:bodyPr>
          <a:lstStyle/>
          <a:p>
            <a:pPr algn="ctr"/>
            <a:r>
              <a:rPr lang="en-US" sz="1600" dirty="0">
                <a:solidFill>
                  <a:schemeClr val="accent4">
                    <a:lumMod val="50000"/>
                  </a:schemeClr>
                </a:solidFill>
              </a:rPr>
              <a:t>DHS is sending new/updated notices this month.</a:t>
            </a:r>
          </a:p>
        </p:txBody>
      </p:sp>
      <p:pic>
        <p:nvPicPr>
          <p:cNvPr id="4" name="Picture 3">
            <a:extLst>
              <a:ext uri="{FF2B5EF4-FFF2-40B4-BE49-F238E27FC236}">
                <a16:creationId xmlns:a16="http://schemas.microsoft.com/office/drawing/2014/main" id="{CA8B81EF-D3E5-E3B1-B52A-2377567779B8}"/>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8803442" y="333903"/>
            <a:ext cx="1357544" cy="1366083"/>
          </a:xfrm>
          <a:prstGeom prst="rect">
            <a:avLst/>
          </a:prstGeom>
        </p:spPr>
      </p:pic>
      <p:sp>
        <p:nvSpPr>
          <p:cNvPr id="7" name="Rectangle 6">
            <a:extLst>
              <a:ext uri="{FF2B5EF4-FFF2-40B4-BE49-F238E27FC236}">
                <a16:creationId xmlns:a16="http://schemas.microsoft.com/office/drawing/2014/main" id="{8290DBA7-8BCB-B824-FD37-FC8DB5EC301D}"/>
              </a:ext>
            </a:extLst>
          </p:cNvPr>
          <p:cNvSpPr/>
          <p:nvPr/>
        </p:nvSpPr>
        <p:spPr>
          <a:xfrm>
            <a:off x="8737601" y="238707"/>
            <a:ext cx="3206305" cy="1580365"/>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859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1F574-75CA-62BB-5206-309E201AA36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DF03526-312B-E8B5-7F1D-CB990AA73532}"/>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3" name="TextBox 2">
            <a:extLst>
              <a:ext uri="{FF2B5EF4-FFF2-40B4-BE49-F238E27FC236}">
                <a16:creationId xmlns:a16="http://schemas.microsoft.com/office/drawing/2014/main" id="{81029C32-03F6-4933-F6E4-6FC24B5BC60C}"/>
              </a:ext>
            </a:extLst>
          </p:cNvPr>
          <p:cNvSpPr txBox="1"/>
          <p:nvPr/>
        </p:nvSpPr>
        <p:spPr>
          <a:xfrm>
            <a:off x="818707" y="1161377"/>
            <a:ext cx="10164726" cy="646331"/>
          </a:xfrm>
          <a:prstGeom prst="rect">
            <a:avLst/>
          </a:prstGeom>
          <a:noFill/>
        </p:spPr>
        <p:txBody>
          <a:bodyPr wrap="square">
            <a:spAutoFit/>
          </a:bodyPr>
          <a:lstStyle/>
          <a:p>
            <a:r>
              <a:rPr lang="en-US" dirty="0">
                <a:solidFill>
                  <a:srgbClr val="000000"/>
                </a:solidFill>
              </a:rPr>
              <a:t>What can we do: (1) Screener, </a:t>
            </a:r>
            <a:r>
              <a:rPr lang="en-US" b="1" dirty="0">
                <a:solidFill>
                  <a:srgbClr val="000000"/>
                </a:solidFill>
              </a:rPr>
              <a:t>(2) Exemption Request on MMC or by form</a:t>
            </a:r>
            <a:r>
              <a:rPr lang="en-US" dirty="0">
                <a:solidFill>
                  <a:srgbClr val="000000"/>
                </a:solidFill>
              </a:rPr>
              <a:t>, (3) Unable to Work Form</a:t>
            </a:r>
          </a:p>
          <a:p>
            <a:endParaRPr lang="en-US" b="1" dirty="0">
              <a:solidFill>
                <a:srgbClr val="000000"/>
              </a:solidFill>
            </a:endParaRPr>
          </a:p>
        </p:txBody>
      </p:sp>
      <p:sp>
        <p:nvSpPr>
          <p:cNvPr id="8" name="Rectangle 7">
            <a:extLst>
              <a:ext uri="{FF2B5EF4-FFF2-40B4-BE49-F238E27FC236}">
                <a16:creationId xmlns:a16="http://schemas.microsoft.com/office/drawing/2014/main" id="{2B64A1D6-598D-6DC2-20A6-A61C76D9C2EF}"/>
              </a:ext>
            </a:extLst>
          </p:cNvPr>
          <p:cNvSpPr/>
          <p:nvPr/>
        </p:nvSpPr>
        <p:spPr>
          <a:xfrm>
            <a:off x="8774130" y="1775637"/>
            <a:ext cx="2922570" cy="14654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u="sng" dirty="0"/>
              <a:t>Step 1</a:t>
            </a:r>
          </a:p>
          <a:p>
            <a:endParaRPr lang="en-US" sz="1400" dirty="0"/>
          </a:p>
          <a:p>
            <a:r>
              <a:rPr lang="en-US" sz="1400" dirty="0"/>
              <a:t>Access “Manage My SNAP Work Requirements” on the Main page within a Manage My Case Account</a:t>
            </a:r>
          </a:p>
        </p:txBody>
      </p:sp>
      <p:pic>
        <p:nvPicPr>
          <p:cNvPr id="4" name="Picture 3">
            <a:extLst>
              <a:ext uri="{FF2B5EF4-FFF2-40B4-BE49-F238E27FC236}">
                <a16:creationId xmlns:a16="http://schemas.microsoft.com/office/drawing/2014/main" id="{028A4852-EA96-AF9D-CB0A-26C019628CC5}"/>
              </a:ext>
            </a:extLst>
          </p:cNvPr>
          <p:cNvPicPr>
            <a:picLocks noChangeAspect="1"/>
          </p:cNvPicPr>
          <p:nvPr/>
        </p:nvPicPr>
        <p:blipFill>
          <a:blip r:embed="rId3"/>
          <a:stretch>
            <a:fillRect/>
          </a:stretch>
        </p:blipFill>
        <p:spPr>
          <a:xfrm>
            <a:off x="2072154" y="1592334"/>
            <a:ext cx="6064978" cy="3989955"/>
          </a:xfrm>
          <a:prstGeom prst="rect">
            <a:avLst/>
          </a:prstGeom>
        </p:spPr>
      </p:pic>
      <p:sp>
        <p:nvSpPr>
          <p:cNvPr id="6" name="Arrow: Up 5">
            <a:extLst>
              <a:ext uri="{FF2B5EF4-FFF2-40B4-BE49-F238E27FC236}">
                <a16:creationId xmlns:a16="http://schemas.microsoft.com/office/drawing/2014/main" id="{52AB5DB7-FBC0-F5EB-1D19-1487E9C93B1A}"/>
              </a:ext>
            </a:extLst>
          </p:cNvPr>
          <p:cNvSpPr/>
          <p:nvPr/>
        </p:nvSpPr>
        <p:spPr>
          <a:xfrm rot="5400000">
            <a:off x="1577561" y="2981907"/>
            <a:ext cx="691116" cy="519692"/>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0566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E1A80-E2D8-EBAC-1D3C-9B2DB8EA379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8CFCEF9-3A34-6C05-0800-7E564108C0B0}"/>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3" name="TextBox 2">
            <a:extLst>
              <a:ext uri="{FF2B5EF4-FFF2-40B4-BE49-F238E27FC236}">
                <a16:creationId xmlns:a16="http://schemas.microsoft.com/office/drawing/2014/main" id="{70891AFB-BA91-23BB-D986-043853D9002E}"/>
              </a:ext>
            </a:extLst>
          </p:cNvPr>
          <p:cNvSpPr txBox="1"/>
          <p:nvPr/>
        </p:nvSpPr>
        <p:spPr>
          <a:xfrm>
            <a:off x="818707" y="1161377"/>
            <a:ext cx="10164726" cy="646331"/>
          </a:xfrm>
          <a:prstGeom prst="rect">
            <a:avLst/>
          </a:prstGeom>
          <a:noFill/>
        </p:spPr>
        <p:txBody>
          <a:bodyPr wrap="square">
            <a:spAutoFit/>
          </a:bodyPr>
          <a:lstStyle/>
          <a:p>
            <a:r>
              <a:rPr lang="en-US" dirty="0">
                <a:solidFill>
                  <a:srgbClr val="000000"/>
                </a:solidFill>
              </a:rPr>
              <a:t>What can we do: (1) Screener, </a:t>
            </a:r>
            <a:r>
              <a:rPr lang="en-US" b="1" dirty="0">
                <a:solidFill>
                  <a:srgbClr val="000000"/>
                </a:solidFill>
              </a:rPr>
              <a:t>(2) Exemption Request on MMC or by form</a:t>
            </a:r>
            <a:r>
              <a:rPr lang="en-US" dirty="0">
                <a:solidFill>
                  <a:srgbClr val="000000"/>
                </a:solidFill>
              </a:rPr>
              <a:t>, (3) Unable to Work Form</a:t>
            </a:r>
          </a:p>
          <a:p>
            <a:endParaRPr lang="en-US" b="1" dirty="0">
              <a:solidFill>
                <a:srgbClr val="000000"/>
              </a:solidFill>
            </a:endParaRPr>
          </a:p>
        </p:txBody>
      </p:sp>
      <p:sp>
        <p:nvSpPr>
          <p:cNvPr id="8" name="Rectangle 7">
            <a:extLst>
              <a:ext uri="{FF2B5EF4-FFF2-40B4-BE49-F238E27FC236}">
                <a16:creationId xmlns:a16="http://schemas.microsoft.com/office/drawing/2014/main" id="{9172FBC2-BE54-0CCE-CF30-676CF52859A9}"/>
              </a:ext>
            </a:extLst>
          </p:cNvPr>
          <p:cNvSpPr/>
          <p:nvPr/>
        </p:nvSpPr>
        <p:spPr>
          <a:xfrm>
            <a:off x="8774130" y="1768491"/>
            <a:ext cx="2922570" cy="12693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u="sng" dirty="0"/>
              <a:t>Step 2</a:t>
            </a:r>
          </a:p>
          <a:p>
            <a:endParaRPr lang="en-US" sz="1400" dirty="0"/>
          </a:p>
          <a:p>
            <a:r>
              <a:rPr lang="en-US" sz="1400" dirty="0"/>
              <a:t>Choose whose work requirement exception you are submitting.</a:t>
            </a:r>
          </a:p>
        </p:txBody>
      </p:sp>
      <p:pic>
        <p:nvPicPr>
          <p:cNvPr id="7" name="Picture 6">
            <a:extLst>
              <a:ext uri="{FF2B5EF4-FFF2-40B4-BE49-F238E27FC236}">
                <a16:creationId xmlns:a16="http://schemas.microsoft.com/office/drawing/2014/main" id="{2206BEC8-4854-41DF-E920-95EA71B76F79}"/>
              </a:ext>
            </a:extLst>
          </p:cNvPr>
          <p:cNvPicPr>
            <a:picLocks noChangeAspect="1"/>
          </p:cNvPicPr>
          <p:nvPr/>
        </p:nvPicPr>
        <p:blipFill>
          <a:blip r:embed="rId3"/>
          <a:stretch>
            <a:fillRect/>
          </a:stretch>
        </p:blipFill>
        <p:spPr>
          <a:xfrm>
            <a:off x="2855743" y="1768490"/>
            <a:ext cx="5918387" cy="3928133"/>
          </a:xfrm>
          <a:prstGeom prst="rect">
            <a:avLst/>
          </a:prstGeom>
        </p:spPr>
      </p:pic>
      <p:sp>
        <p:nvSpPr>
          <p:cNvPr id="2" name="Arrow: Pentagon 1">
            <a:extLst>
              <a:ext uri="{FF2B5EF4-FFF2-40B4-BE49-F238E27FC236}">
                <a16:creationId xmlns:a16="http://schemas.microsoft.com/office/drawing/2014/main" id="{AD889929-1FDA-3E58-8A60-AA391B46D664}"/>
              </a:ext>
            </a:extLst>
          </p:cNvPr>
          <p:cNvSpPr/>
          <p:nvPr/>
        </p:nvSpPr>
        <p:spPr>
          <a:xfrm>
            <a:off x="0" y="2821024"/>
            <a:ext cx="2996119" cy="1614791"/>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100" dirty="0">
                <a:solidFill>
                  <a:srgbClr val="000000"/>
                </a:solidFill>
              </a:rPr>
              <a:t>Note on “Note” - Not consistent with published DHS policy. “Allow the exemption and do not request verification unless the information provided by the household directly contradicts with other information provided or found through clearances.” </a:t>
            </a:r>
            <a:r>
              <a:rPr lang="en-US" sz="1100" b="1" dirty="0">
                <a:solidFill>
                  <a:srgbClr val="000000"/>
                </a:solidFill>
                <a:hlinkClick r:id="rId4">
                  <a:extLst>
                    <a:ext uri="{A12FA001-AC4F-418D-AE19-62706E023703}">
                      <ahyp:hlinkClr xmlns:ahyp="http://schemas.microsoft.com/office/drawing/2018/hyperlinkcolor" val="tx"/>
                    </a:ext>
                  </a:extLst>
                </a:hlinkClick>
              </a:rPr>
              <a:t>DHS Policy Memo 10/16/25</a:t>
            </a:r>
            <a:endParaRPr lang="en-US" sz="1100" b="1" dirty="0">
              <a:solidFill>
                <a:srgbClr val="000000"/>
              </a:solidFill>
            </a:endParaRPr>
          </a:p>
        </p:txBody>
      </p:sp>
    </p:spTree>
    <p:extLst>
      <p:ext uri="{BB962C8B-B14F-4D97-AF65-F5344CB8AC3E}">
        <p14:creationId xmlns:p14="http://schemas.microsoft.com/office/powerpoint/2010/main" val="207113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99D1F-B1CA-0D0B-3795-F3C60341F48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FEABFC0-1745-2073-E17E-6C2DDDFDBD43}"/>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3" name="TextBox 2">
            <a:extLst>
              <a:ext uri="{FF2B5EF4-FFF2-40B4-BE49-F238E27FC236}">
                <a16:creationId xmlns:a16="http://schemas.microsoft.com/office/drawing/2014/main" id="{3D949D09-F2E6-F0DC-A9FF-994334508CEA}"/>
              </a:ext>
            </a:extLst>
          </p:cNvPr>
          <p:cNvSpPr txBox="1"/>
          <p:nvPr/>
        </p:nvSpPr>
        <p:spPr>
          <a:xfrm>
            <a:off x="818707" y="1161377"/>
            <a:ext cx="10164726" cy="646331"/>
          </a:xfrm>
          <a:prstGeom prst="rect">
            <a:avLst/>
          </a:prstGeom>
          <a:noFill/>
        </p:spPr>
        <p:txBody>
          <a:bodyPr wrap="square">
            <a:spAutoFit/>
          </a:bodyPr>
          <a:lstStyle/>
          <a:p>
            <a:r>
              <a:rPr lang="en-US" dirty="0">
                <a:solidFill>
                  <a:srgbClr val="000000"/>
                </a:solidFill>
              </a:rPr>
              <a:t>What can we do: (1) Screener, </a:t>
            </a:r>
            <a:r>
              <a:rPr lang="en-US" b="1" dirty="0">
                <a:solidFill>
                  <a:srgbClr val="000000"/>
                </a:solidFill>
              </a:rPr>
              <a:t>(2) Exemption Request on MMC or by form</a:t>
            </a:r>
            <a:r>
              <a:rPr lang="en-US" dirty="0">
                <a:solidFill>
                  <a:srgbClr val="000000"/>
                </a:solidFill>
              </a:rPr>
              <a:t>, (3) Unable to Work Form</a:t>
            </a:r>
          </a:p>
          <a:p>
            <a:endParaRPr lang="en-US" b="1" dirty="0">
              <a:solidFill>
                <a:srgbClr val="000000"/>
              </a:solidFill>
            </a:endParaRPr>
          </a:p>
        </p:txBody>
      </p:sp>
      <p:sp>
        <p:nvSpPr>
          <p:cNvPr id="8" name="Rectangle 7">
            <a:extLst>
              <a:ext uri="{FF2B5EF4-FFF2-40B4-BE49-F238E27FC236}">
                <a16:creationId xmlns:a16="http://schemas.microsoft.com/office/drawing/2014/main" id="{C9EAC04F-3879-B33B-9891-E9D3848C0BB0}"/>
              </a:ext>
            </a:extLst>
          </p:cNvPr>
          <p:cNvSpPr/>
          <p:nvPr/>
        </p:nvSpPr>
        <p:spPr>
          <a:xfrm>
            <a:off x="8774130" y="1775638"/>
            <a:ext cx="2922570" cy="25423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u="sng" dirty="0"/>
              <a:t>Step 3</a:t>
            </a:r>
          </a:p>
          <a:p>
            <a:endParaRPr lang="en-US" sz="1400" dirty="0"/>
          </a:p>
          <a:p>
            <a:r>
              <a:rPr lang="en-US" sz="1400" dirty="0"/>
              <a:t>Choose reason for request and submit. </a:t>
            </a:r>
          </a:p>
          <a:p>
            <a:endParaRPr lang="en-US" sz="1400" dirty="0"/>
          </a:p>
          <a:p>
            <a:pPr algn="ctr"/>
            <a:r>
              <a:rPr lang="en-US" sz="1400" u="sng" dirty="0"/>
              <a:t>Step 4</a:t>
            </a:r>
          </a:p>
          <a:p>
            <a:pPr algn="ctr"/>
            <a:endParaRPr lang="en-US" sz="1400" u="sng" dirty="0"/>
          </a:p>
          <a:p>
            <a:r>
              <a:rPr lang="en-US" sz="1400" dirty="0"/>
              <a:t>You will get an option to download a pdf of your request. We highly suggest you print and save a copy.</a:t>
            </a:r>
          </a:p>
        </p:txBody>
      </p:sp>
      <p:pic>
        <p:nvPicPr>
          <p:cNvPr id="4" name="Picture 3">
            <a:extLst>
              <a:ext uri="{FF2B5EF4-FFF2-40B4-BE49-F238E27FC236}">
                <a16:creationId xmlns:a16="http://schemas.microsoft.com/office/drawing/2014/main" id="{0FC9771E-572C-9E90-CC38-5CA1B58FDC82}"/>
              </a:ext>
            </a:extLst>
          </p:cNvPr>
          <p:cNvPicPr>
            <a:picLocks noChangeAspect="1"/>
          </p:cNvPicPr>
          <p:nvPr/>
        </p:nvPicPr>
        <p:blipFill>
          <a:blip r:embed="rId3"/>
          <a:stretch>
            <a:fillRect/>
          </a:stretch>
        </p:blipFill>
        <p:spPr>
          <a:xfrm>
            <a:off x="2937476" y="2007126"/>
            <a:ext cx="5836654" cy="3242585"/>
          </a:xfrm>
          <a:prstGeom prst="rect">
            <a:avLst/>
          </a:prstGeom>
        </p:spPr>
      </p:pic>
      <p:sp>
        <p:nvSpPr>
          <p:cNvPr id="2" name="Arrow: Pentagon 1">
            <a:extLst>
              <a:ext uri="{FF2B5EF4-FFF2-40B4-BE49-F238E27FC236}">
                <a16:creationId xmlns:a16="http://schemas.microsoft.com/office/drawing/2014/main" id="{FC225AE5-ABF9-4630-2D5F-B4BEF7DA33B1}"/>
              </a:ext>
            </a:extLst>
          </p:cNvPr>
          <p:cNvSpPr/>
          <p:nvPr/>
        </p:nvSpPr>
        <p:spPr>
          <a:xfrm>
            <a:off x="0" y="2821024"/>
            <a:ext cx="2996119" cy="1614791"/>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100" dirty="0">
                <a:solidFill>
                  <a:srgbClr val="000000"/>
                </a:solidFill>
              </a:rPr>
              <a:t>Note that not all exemption categories are listed here. See </a:t>
            </a:r>
            <a:r>
              <a:rPr lang="en-US" sz="1100" b="1" dirty="0">
                <a:solidFill>
                  <a:srgbClr val="000000"/>
                </a:solidFill>
                <a:hlinkClick r:id="rId4">
                  <a:extLst>
                    <a:ext uri="{A12FA001-AC4F-418D-AE19-62706E023703}">
                      <ahyp:hlinkClr xmlns:ahyp="http://schemas.microsoft.com/office/drawing/2018/hyperlinkcolor" val="tx"/>
                    </a:ext>
                  </a:extLst>
                </a:hlinkClick>
              </a:rPr>
              <a:t>DHS Policy Memo 10/16/25</a:t>
            </a:r>
            <a:r>
              <a:rPr lang="en-US" sz="1100" b="1" dirty="0">
                <a:solidFill>
                  <a:srgbClr val="000000"/>
                </a:solidFill>
              </a:rPr>
              <a:t>; </a:t>
            </a:r>
            <a:r>
              <a:rPr lang="en-US" sz="1100" dirty="0">
                <a:solidFill>
                  <a:srgbClr val="000000"/>
                </a:solidFill>
              </a:rPr>
              <a:t>and SNAP Exemption request form (following slide)</a:t>
            </a:r>
            <a:endParaRPr lang="en-US" sz="1100" b="1" dirty="0">
              <a:solidFill>
                <a:srgbClr val="000000"/>
              </a:solidFill>
            </a:endParaRPr>
          </a:p>
        </p:txBody>
      </p:sp>
    </p:spTree>
    <p:extLst>
      <p:ext uri="{BB962C8B-B14F-4D97-AF65-F5344CB8AC3E}">
        <p14:creationId xmlns:p14="http://schemas.microsoft.com/office/powerpoint/2010/main" val="252148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61" y="189872"/>
            <a:ext cx="4781799" cy="1452820"/>
          </a:xfrm>
          <a:prstGeom prst="rect">
            <a:avLst/>
          </a:prstGeom>
        </p:spPr>
      </p:pic>
      <p:sp>
        <p:nvSpPr>
          <p:cNvPr id="6" name="Rectangle 5"/>
          <p:cNvSpPr/>
          <p:nvPr/>
        </p:nvSpPr>
        <p:spPr>
          <a:xfrm>
            <a:off x="311387" y="1874852"/>
            <a:ext cx="5579732" cy="3539430"/>
          </a:xfrm>
          <a:prstGeom prst="rect">
            <a:avLst/>
          </a:prstGeom>
        </p:spPr>
        <p:txBody>
          <a:bodyPr wrap="square">
            <a:spAutoFit/>
          </a:bodyPr>
          <a:lstStyle/>
          <a:p>
            <a:r>
              <a:rPr lang="en-US" sz="2800" dirty="0">
                <a:solidFill>
                  <a:srgbClr val="001E61"/>
                </a:solidFill>
              </a:rPr>
              <a:t>Legal Aid Chicago is a private non-profit that provides </a:t>
            </a:r>
            <a:r>
              <a:rPr lang="en-US" sz="2800" b="1" dirty="0">
                <a:solidFill>
                  <a:srgbClr val="001E61"/>
                </a:solidFill>
              </a:rPr>
              <a:t>free </a:t>
            </a:r>
            <a:r>
              <a:rPr lang="en-US" sz="2800" dirty="0">
                <a:solidFill>
                  <a:srgbClr val="001E61"/>
                </a:solidFill>
              </a:rPr>
              <a:t>civil legal services to people with limited income in Cook County, securing their rights to economic stability, affordable housing, personal safety, fair working conditions, and basic healthcare.</a:t>
            </a: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Families</a:t>
              </a: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Housing</a:t>
              </a: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Immigrants &amp; Workers’ </a:t>
              </a:r>
            </a:p>
            <a:p>
              <a:pPr algn="ctr"/>
              <a:r>
                <a:rPr lang="en-US" sz="2000" b="1" dirty="0">
                  <a:solidFill>
                    <a:srgbClr val="001E61"/>
                  </a:solidFill>
                  <a:latin typeface="Source Sans Pro" panose="020B0503030403020204" pitchFamily="34" charset="0"/>
                  <a:ea typeface="Source Sans Pro" panose="020B0503030403020204" pitchFamily="34" charset="0"/>
                </a:rPr>
                <a:t>Rights</a:t>
              </a:r>
            </a:p>
          </p:txBody>
        </p:sp>
      </p:grpSp>
      <p:grpSp>
        <p:nvGrpSpPr>
          <p:cNvPr id="92" name="Group 91"/>
          <p:cNvGrpSpPr/>
          <p:nvPr/>
        </p:nvGrpSpPr>
        <p:grpSpPr>
          <a:xfrm>
            <a:off x="5479734" y="2026185"/>
            <a:ext cx="6665733" cy="1772270"/>
            <a:chOff x="5479734" y="2379917"/>
            <a:chExt cx="6665733" cy="177227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4" cstate="print">
                <a:duotone>
                  <a:schemeClr val="accent2">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78818" y="344430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p>
            <a:p>
              <a:pPr algn="ctr"/>
              <a:r>
                <a:rPr lang="en-US" sz="2000" b="1" dirty="0">
                  <a:solidFill>
                    <a:srgbClr val="001E61"/>
                  </a:solidFill>
                  <a:latin typeface="Source Sans Pro" panose="020B0503030403020204" pitchFamily="34" charset="0"/>
                  <a:ea typeface="Source Sans Pro" panose="020B0503030403020204" pitchFamily="34" charset="0"/>
                </a:rPr>
                <a:t>Relief</a:t>
              </a: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Long-Term Care</a:t>
              </a:r>
            </a:p>
          </p:txBody>
        </p:sp>
      </p:grpSp>
    </p:spTree>
    <p:extLst>
      <p:ext uri="{BB962C8B-B14F-4D97-AF65-F5344CB8AC3E}">
        <p14:creationId xmlns:p14="http://schemas.microsoft.com/office/powerpoint/2010/main" val="2136123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B18D0-F8E1-883B-653C-EA2767A49F4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EA40795-A921-A6DB-31F8-20413194E223}"/>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3" name="TextBox 2">
            <a:extLst>
              <a:ext uri="{FF2B5EF4-FFF2-40B4-BE49-F238E27FC236}">
                <a16:creationId xmlns:a16="http://schemas.microsoft.com/office/drawing/2014/main" id="{842F8B8D-0DBE-A607-A91D-48C5A378F65A}"/>
              </a:ext>
            </a:extLst>
          </p:cNvPr>
          <p:cNvSpPr txBox="1"/>
          <p:nvPr/>
        </p:nvSpPr>
        <p:spPr>
          <a:xfrm>
            <a:off x="818707" y="1161377"/>
            <a:ext cx="10164726" cy="3662541"/>
          </a:xfrm>
          <a:prstGeom prst="rect">
            <a:avLst/>
          </a:prstGeom>
          <a:noFill/>
        </p:spPr>
        <p:txBody>
          <a:bodyPr wrap="square">
            <a:spAutoFit/>
          </a:bodyPr>
          <a:lstStyle/>
          <a:p>
            <a:r>
              <a:rPr lang="en-US" dirty="0">
                <a:solidFill>
                  <a:srgbClr val="000000"/>
                </a:solidFill>
              </a:rPr>
              <a:t>What can we do: (1) Screener, </a:t>
            </a:r>
            <a:r>
              <a:rPr lang="en-US" b="1" dirty="0">
                <a:solidFill>
                  <a:srgbClr val="000000"/>
                </a:solidFill>
              </a:rPr>
              <a:t>(2) Exemption Request on MMC or by form</a:t>
            </a:r>
            <a:r>
              <a:rPr lang="en-US" dirty="0">
                <a:solidFill>
                  <a:srgbClr val="000000"/>
                </a:solidFill>
              </a:rPr>
              <a:t>, (3) Unable to Work Form</a:t>
            </a: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sz="1600" dirty="0">
              <a:solidFill>
                <a:srgbClr val="000000"/>
              </a:solidFill>
            </a:endParaRPr>
          </a:p>
          <a:p>
            <a:endParaRPr lang="en-US" dirty="0">
              <a:solidFill>
                <a:srgbClr val="000000"/>
              </a:solidFill>
            </a:endParaRPr>
          </a:p>
        </p:txBody>
      </p:sp>
      <p:pic>
        <p:nvPicPr>
          <p:cNvPr id="7" name="Picture 6">
            <a:extLst>
              <a:ext uri="{FF2B5EF4-FFF2-40B4-BE49-F238E27FC236}">
                <a16:creationId xmlns:a16="http://schemas.microsoft.com/office/drawing/2014/main" id="{73957F14-7DAA-9074-C403-E06DE2555A27}"/>
              </a:ext>
            </a:extLst>
          </p:cNvPr>
          <p:cNvPicPr>
            <a:picLocks noChangeAspect="1"/>
          </p:cNvPicPr>
          <p:nvPr/>
        </p:nvPicPr>
        <p:blipFill>
          <a:blip r:embed="rId3"/>
          <a:stretch>
            <a:fillRect/>
          </a:stretch>
        </p:blipFill>
        <p:spPr>
          <a:xfrm>
            <a:off x="571501" y="1677595"/>
            <a:ext cx="6610079" cy="4543497"/>
          </a:xfrm>
          <a:prstGeom prst="rect">
            <a:avLst/>
          </a:prstGeom>
          <a:ln w="57150">
            <a:solidFill>
              <a:schemeClr val="tx1"/>
            </a:solidFill>
          </a:ln>
        </p:spPr>
      </p:pic>
      <p:sp>
        <p:nvSpPr>
          <p:cNvPr id="8" name="Rectangle 7">
            <a:extLst>
              <a:ext uri="{FF2B5EF4-FFF2-40B4-BE49-F238E27FC236}">
                <a16:creationId xmlns:a16="http://schemas.microsoft.com/office/drawing/2014/main" id="{51B823C9-837E-0FE3-43D9-DE52779DEBFA}"/>
              </a:ext>
            </a:extLst>
          </p:cNvPr>
          <p:cNvSpPr/>
          <p:nvPr/>
        </p:nvSpPr>
        <p:spPr>
          <a:xfrm>
            <a:off x="7602279" y="1677595"/>
            <a:ext cx="4094421" cy="29858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If you think you qualify for an exemption, you can complete a form IL-444-2341.</a:t>
            </a:r>
          </a:p>
          <a:p>
            <a:endParaRPr lang="en-US" sz="1400" dirty="0"/>
          </a:p>
          <a:p>
            <a:r>
              <a:rPr lang="en-US" sz="1400" dirty="0"/>
              <a:t>Check which exemption applies to them, sign and date the form, and submit it to DHS:</a:t>
            </a:r>
          </a:p>
          <a:p>
            <a:pPr marL="285750" indent="-285750">
              <a:buFont typeface="Arial" panose="020B0604020202020204" pitchFamily="34" charset="0"/>
              <a:buChar char="•"/>
            </a:pPr>
            <a:r>
              <a:rPr lang="en-US" sz="1400" dirty="0"/>
              <a:t>Upload to MMC</a:t>
            </a:r>
          </a:p>
          <a:p>
            <a:pPr marL="285750" indent="-285750">
              <a:buFont typeface="Arial" panose="020B0604020202020204" pitchFamily="34" charset="0"/>
              <a:buChar char="•"/>
            </a:pPr>
            <a:r>
              <a:rPr lang="en-US" sz="1400" dirty="0"/>
              <a:t>Fax to DHS</a:t>
            </a:r>
          </a:p>
          <a:p>
            <a:pPr marL="285750" indent="-285750">
              <a:buFont typeface="Arial" panose="020B0604020202020204" pitchFamily="34" charset="0"/>
              <a:buChar char="•"/>
            </a:pPr>
            <a:r>
              <a:rPr lang="en-US" sz="1400" dirty="0"/>
              <a:t>Submit in Person</a:t>
            </a:r>
          </a:p>
          <a:p>
            <a:pPr marL="285750" indent="-285750">
              <a:buFont typeface="Arial" panose="020B0604020202020204" pitchFamily="34" charset="0"/>
              <a:buChar char="•"/>
            </a:pPr>
            <a:endParaRPr lang="en-US" sz="1400" dirty="0"/>
          </a:p>
          <a:p>
            <a:r>
              <a:rPr lang="en-US" sz="1400" b="1" dirty="0"/>
              <a:t>General Recommendation </a:t>
            </a:r>
          </a:p>
          <a:p>
            <a:r>
              <a:rPr lang="en-US" sz="1400" dirty="0"/>
              <a:t>Do not write extra information or explanations on the form</a:t>
            </a:r>
          </a:p>
        </p:txBody>
      </p:sp>
      <p:sp>
        <p:nvSpPr>
          <p:cNvPr id="2" name="Rectangle 1">
            <a:extLst>
              <a:ext uri="{FF2B5EF4-FFF2-40B4-BE49-F238E27FC236}">
                <a16:creationId xmlns:a16="http://schemas.microsoft.com/office/drawing/2014/main" id="{544B8AEC-A257-9973-E43B-16CB4F42D9C3}"/>
              </a:ext>
            </a:extLst>
          </p:cNvPr>
          <p:cNvSpPr/>
          <p:nvPr/>
        </p:nvSpPr>
        <p:spPr>
          <a:xfrm>
            <a:off x="1342417" y="3249038"/>
            <a:ext cx="5068111" cy="1050587"/>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1975D1-7DEC-99E0-6C03-3D28512F995C}"/>
              </a:ext>
            </a:extLst>
          </p:cNvPr>
          <p:cNvSpPr/>
          <p:nvPr/>
        </p:nvSpPr>
        <p:spPr>
          <a:xfrm>
            <a:off x="1342417" y="4560771"/>
            <a:ext cx="5068111" cy="1538472"/>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llout: Line 5">
            <a:extLst>
              <a:ext uri="{FF2B5EF4-FFF2-40B4-BE49-F238E27FC236}">
                <a16:creationId xmlns:a16="http://schemas.microsoft.com/office/drawing/2014/main" id="{5B8CCFA8-5C00-666C-6BA8-6B7CC7D3ADD7}"/>
              </a:ext>
            </a:extLst>
          </p:cNvPr>
          <p:cNvSpPr/>
          <p:nvPr/>
        </p:nvSpPr>
        <p:spPr>
          <a:xfrm>
            <a:off x="6993320" y="5749431"/>
            <a:ext cx="1581720" cy="773289"/>
          </a:xfrm>
          <a:prstGeom prst="borderCallout1">
            <a:avLst>
              <a:gd name="adj1" fmla="val 18750"/>
              <a:gd name="adj2" fmla="val -8333"/>
              <a:gd name="adj3" fmla="val -39822"/>
              <a:gd name="adj4" fmla="val -32197"/>
            </a:avLst>
          </a:prstGeom>
          <a:solidFill>
            <a:srgbClr val="FFC000"/>
          </a:solid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Note additional exemption categories listed here that are not on the MMC form.</a:t>
            </a:r>
          </a:p>
        </p:txBody>
      </p:sp>
    </p:spTree>
    <p:extLst>
      <p:ext uri="{BB962C8B-B14F-4D97-AF65-F5344CB8AC3E}">
        <p14:creationId xmlns:p14="http://schemas.microsoft.com/office/powerpoint/2010/main" val="2941079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B98E1-CC50-ADA4-FADC-587B15FF9F8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CEDDD55-6BFF-9BB5-EF44-F5D41138485C}"/>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3" name="TextBox 2">
            <a:extLst>
              <a:ext uri="{FF2B5EF4-FFF2-40B4-BE49-F238E27FC236}">
                <a16:creationId xmlns:a16="http://schemas.microsoft.com/office/drawing/2014/main" id="{56362B5B-08BA-B266-DFEE-A050427C7F76}"/>
              </a:ext>
            </a:extLst>
          </p:cNvPr>
          <p:cNvSpPr txBox="1"/>
          <p:nvPr/>
        </p:nvSpPr>
        <p:spPr>
          <a:xfrm>
            <a:off x="818707" y="1161377"/>
            <a:ext cx="10164726" cy="3662541"/>
          </a:xfrm>
          <a:prstGeom prst="rect">
            <a:avLst/>
          </a:prstGeom>
          <a:noFill/>
        </p:spPr>
        <p:txBody>
          <a:bodyPr wrap="square">
            <a:spAutoFit/>
          </a:bodyPr>
          <a:lstStyle/>
          <a:p>
            <a:r>
              <a:rPr lang="en-US" b="1" dirty="0">
                <a:solidFill>
                  <a:srgbClr val="000000"/>
                </a:solidFill>
              </a:rPr>
              <a:t>What can we do: (1) Screener, (2) Exemption Request on MMC or by form, (3) Unable to Work Form</a:t>
            </a: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sz="1600" dirty="0">
              <a:solidFill>
                <a:srgbClr val="000000"/>
              </a:solidFill>
            </a:endParaRPr>
          </a:p>
          <a:p>
            <a:endParaRPr lang="en-US" dirty="0">
              <a:solidFill>
                <a:srgbClr val="000000"/>
              </a:solidFill>
            </a:endParaRPr>
          </a:p>
        </p:txBody>
      </p:sp>
      <p:sp>
        <p:nvSpPr>
          <p:cNvPr id="8" name="Rectangle 7">
            <a:extLst>
              <a:ext uri="{FF2B5EF4-FFF2-40B4-BE49-F238E27FC236}">
                <a16:creationId xmlns:a16="http://schemas.microsoft.com/office/drawing/2014/main" id="{3CCB23AD-6373-3A7B-D115-BE94320C4BE7}"/>
              </a:ext>
            </a:extLst>
          </p:cNvPr>
          <p:cNvSpPr/>
          <p:nvPr/>
        </p:nvSpPr>
        <p:spPr>
          <a:xfrm>
            <a:off x="7213600" y="1775637"/>
            <a:ext cx="4483101" cy="37426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If is participating in homeless services or in domestic violence services, they can complete the IL-444-2340 Form. They need to fill out this section and then have a service provider complete and sign the appropriate sections.</a:t>
            </a:r>
          </a:p>
          <a:p>
            <a:endParaRPr lang="en-US" sz="1400" dirty="0"/>
          </a:p>
          <a:p>
            <a:r>
              <a:rPr lang="en-US" sz="1400" dirty="0"/>
              <a:t>Then, submit it to DHS. </a:t>
            </a:r>
          </a:p>
          <a:p>
            <a:pPr marL="285750" indent="-285750">
              <a:buFont typeface="Arial" panose="020B0604020202020204" pitchFamily="34" charset="0"/>
              <a:buChar char="•"/>
            </a:pPr>
            <a:r>
              <a:rPr lang="en-US" sz="1400" dirty="0"/>
              <a:t>Upload to MMC</a:t>
            </a:r>
          </a:p>
          <a:p>
            <a:pPr marL="285750" indent="-285750">
              <a:buFont typeface="Arial" panose="020B0604020202020204" pitchFamily="34" charset="0"/>
              <a:buChar char="•"/>
            </a:pPr>
            <a:r>
              <a:rPr lang="en-US" sz="1400" dirty="0"/>
              <a:t>Fax to DHS</a:t>
            </a:r>
          </a:p>
          <a:p>
            <a:pPr marL="285750" indent="-285750">
              <a:buFont typeface="Arial" panose="020B0604020202020204" pitchFamily="34" charset="0"/>
              <a:buChar char="•"/>
            </a:pPr>
            <a:r>
              <a:rPr lang="en-US" sz="1400" dirty="0"/>
              <a:t>Submit in Person</a:t>
            </a:r>
          </a:p>
          <a:p>
            <a:endParaRPr lang="en-US" sz="1400" dirty="0"/>
          </a:p>
          <a:p>
            <a:r>
              <a:rPr lang="en-US" sz="1400" b="1" dirty="0"/>
              <a:t>General Recommendation </a:t>
            </a:r>
          </a:p>
          <a:p>
            <a:r>
              <a:rPr lang="en-US" sz="1400" dirty="0"/>
              <a:t>Do not write extra information or explanations on the form.</a:t>
            </a:r>
          </a:p>
        </p:txBody>
      </p:sp>
      <p:pic>
        <p:nvPicPr>
          <p:cNvPr id="4" name="Picture 3">
            <a:extLst>
              <a:ext uri="{FF2B5EF4-FFF2-40B4-BE49-F238E27FC236}">
                <a16:creationId xmlns:a16="http://schemas.microsoft.com/office/drawing/2014/main" id="{B9D9D888-4522-DFFE-6115-8100B1DD035B}"/>
              </a:ext>
            </a:extLst>
          </p:cNvPr>
          <p:cNvPicPr>
            <a:picLocks noChangeAspect="1"/>
          </p:cNvPicPr>
          <p:nvPr/>
        </p:nvPicPr>
        <p:blipFill>
          <a:blip r:embed="rId3"/>
          <a:stretch>
            <a:fillRect/>
          </a:stretch>
        </p:blipFill>
        <p:spPr>
          <a:xfrm>
            <a:off x="325371" y="1775637"/>
            <a:ext cx="6563641" cy="2657846"/>
          </a:xfrm>
          <a:prstGeom prst="rect">
            <a:avLst/>
          </a:prstGeom>
          <a:ln w="57150">
            <a:solidFill>
              <a:schemeClr val="tx1"/>
            </a:solidFill>
          </a:ln>
        </p:spPr>
      </p:pic>
      <p:sp>
        <p:nvSpPr>
          <p:cNvPr id="2" name="Callout: Line 1">
            <a:extLst>
              <a:ext uri="{FF2B5EF4-FFF2-40B4-BE49-F238E27FC236}">
                <a16:creationId xmlns:a16="http://schemas.microsoft.com/office/drawing/2014/main" id="{9AB355AE-1B8B-7803-B380-F0A8F2BD1A5B}"/>
              </a:ext>
            </a:extLst>
          </p:cNvPr>
          <p:cNvSpPr/>
          <p:nvPr/>
        </p:nvSpPr>
        <p:spPr>
          <a:xfrm>
            <a:off x="3955480" y="4923334"/>
            <a:ext cx="2750120" cy="773289"/>
          </a:xfrm>
          <a:prstGeom prst="borderCallout1">
            <a:avLst>
              <a:gd name="adj1" fmla="val 18750"/>
              <a:gd name="adj2" fmla="val -8333"/>
              <a:gd name="adj3" fmla="val -47705"/>
              <a:gd name="adj4" fmla="val -22592"/>
            </a:avLst>
          </a:prstGeom>
          <a:solidFill>
            <a:srgbClr val="FFC000"/>
          </a:solid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This form is NOT required for people unable to work because of physical and/or mental disability.</a:t>
            </a:r>
          </a:p>
        </p:txBody>
      </p:sp>
    </p:spTree>
    <p:extLst>
      <p:ext uri="{BB962C8B-B14F-4D97-AF65-F5344CB8AC3E}">
        <p14:creationId xmlns:p14="http://schemas.microsoft.com/office/powerpoint/2010/main" val="2659354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04AFB-AD70-B142-72D4-EF24C510874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338A002-89AA-2585-4C01-5E197585C703}"/>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3" name="TextBox 2">
            <a:extLst>
              <a:ext uri="{FF2B5EF4-FFF2-40B4-BE49-F238E27FC236}">
                <a16:creationId xmlns:a16="http://schemas.microsoft.com/office/drawing/2014/main" id="{682C046D-62D0-3D5D-0A4E-CE3FED6A0904}"/>
              </a:ext>
            </a:extLst>
          </p:cNvPr>
          <p:cNvSpPr txBox="1"/>
          <p:nvPr/>
        </p:nvSpPr>
        <p:spPr>
          <a:xfrm>
            <a:off x="818707" y="1161377"/>
            <a:ext cx="10164726" cy="3662541"/>
          </a:xfrm>
          <a:prstGeom prst="rect">
            <a:avLst/>
          </a:prstGeom>
          <a:noFill/>
        </p:spPr>
        <p:txBody>
          <a:bodyPr wrap="square">
            <a:spAutoFit/>
          </a:bodyPr>
          <a:lstStyle/>
          <a:p>
            <a:r>
              <a:rPr lang="en-US" b="1" dirty="0">
                <a:solidFill>
                  <a:srgbClr val="000000"/>
                </a:solidFill>
              </a:rPr>
              <a:t>What can we do: (1) Screener, (2) Exemption Request on MMC or by form, (3) Unable to Work Form</a:t>
            </a: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sz="1600" dirty="0">
              <a:solidFill>
                <a:srgbClr val="000000"/>
              </a:solidFill>
            </a:endParaRPr>
          </a:p>
          <a:p>
            <a:endParaRPr lang="en-US" dirty="0">
              <a:solidFill>
                <a:srgbClr val="000000"/>
              </a:solidFill>
            </a:endParaRPr>
          </a:p>
        </p:txBody>
      </p:sp>
      <p:sp>
        <p:nvSpPr>
          <p:cNvPr id="8" name="Rectangle 7">
            <a:extLst>
              <a:ext uri="{FF2B5EF4-FFF2-40B4-BE49-F238E27FC236}">
                <a16:creationId xmlns:a16="http://schemas.microsoft.com/office/drawing/2014/main" id="{F9C52326-0C74-2948-F260-6256A9F9FE8D}"/>
              </a:ext>
            </a:extLst>
          </p:cNvPr>
          <p:cNvSpPr/>
          <p:nvPr/>
        </p:nvSpPr>
        <p:spPr>
          <a:xfrm>
            <a:off x="7602279" y="1775637"/>
            <a:ext cx="4094421" cy="26947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If is participating in homeless services or in domestic violence services, they can complete the IL-444-2340 Form. They need to fill out this section and then have a service provider complete and sign the appropriate sections.</a:t>
            </a:r>
          </a:p>
          <a:p>
            <a:endParaRPr lang="en-US" sz="1400" dirty="0"/>
          </a:p>
          <a:p>
            <a:r>
              <a:rPr lang="en-US" sz="1400" dirty="0"/>
              <a:t>Then, submit it to DHS. </a:t>
            </a:r>
          </a:p>
          <a:p>
            <a:pPr marL="285750" indent="-285750">
              <a:buFont typeface="Arial" panose="020B0604020202020204" pitchFamily="34" charset="0"/>
              <a:buChar char="•"/>
            </a:pPr>
            <a:r>
              <a:rPr lang="en-US" sz="1400" dirty="0"/>
              <a:t>Upload to MMC</a:t>
            </a:r>
          </a:p>
          <a:p>
            <a:pPr marL="285750" indent="-285750">
              <a:buFont typeface="Arial" panose="020B0604020202020204" pitchFamily="34" charset="0"/>
              <a:buChar char="•"/>
            </a:pPr>
            <a:r>
              <a:rPr lang="en-US" sz="1400" dirty="0"/>
              <a:t>Fax to DHS</a:t>
            </a:r>
          </a:p>
          <a:p>
            <a:pPr marL="285750" indent="-285750">
              <a:buFont typeface="Arial" panose="020B0604020202020204" pitchFamily="34" charset="0"/>
              <a:buChar char="•"/>
            </a:pPr>
            <a:r>
              <a:rPr lang="en-US" sz="1400" dirty="0"/>
              <a:t>Submit in Person</a:t>
            </a:r>
          </a:p>
        </p:txBody>
      </p:sp>
      <p:pic>
        <p:nvPicPr>
          <p:cNvPr id="6" name="Picture 5">
            <a:extLst>
              <a:ext uri="{FF2B5EF4-FFF2-40B4-BE49-F238E27FC236}">
                <a16:creationId xmlns:a16="http://schemas.microsoft.com/office/drawing/2014/main" id="{7E47AE59-AC81-B670-3E08-69F5ADA2D663}"/>
              </a:ext>
            </a:extLst>
          </p:cNvPr>
          <p:cNvPicPr>
            <a:picLocks noChangeAspect="1"/>
          </p:cNvPicPr>
          <p:nvPr/>
        </p:nvPicPr>
        <p:blipFill>
          <a:blip r:embed="rId3"/>
          <a:stretch>
            <a:fillRect/>
          </a:stretch>
        </p:blipFill>
        <p:spPr>
          <a:xfrm>
            <a:off x="495300" y="1902776"/>
            <a:ext cx="6592220" cy="1105054"/>
          </a:xfrm>
          <a:prstGeom prst="rect">
            <a:avLst/>
          </a:prstGeom>
          <a:ln w="57150">
            <a:solidFill>
              <a:schemeClr val="tx1"/>
            </a:solidFill>
          </a:ln>
        </p:spPr>
      </p:pic>
      <p:pic>
        <p:nvPicPr>
          <p:cNvPr id="9" name="Picture 8">
            <a:extLst>
              <a:ext uri="{FF2B5EF4-FFF2-40B4-BE49-F238E27FC236}">
                <a16:creationId xmlns:a16="http://schemas.microsoft.com/office/drawing/2014/main" id="{33A81145-CCEA-3AB2-E883-AA272574947D}"/>
              </a:ext>
            </a:extLst>
          </p:cNvPr>
          <p:cNvPicPr>
            <a:picLocks noChangeAspect="1"/>
          </p:cNvPicPr>
          <p:nvPr/>
        </p:nvPicPr>
        <p:blipFill>
          <a:blip r:embed="rId4"/>
          <a:stretch>
            <a:fillRect/>
          </a:stretch>
        </p:blipFill>
        <p:spPr>
          <a:xfrm>
            <a:off x="590563" y="3260558"/>
            <a:ext cx="6401693" cy="2257740"/>
          </a:xfrm>
          <a:prstGeom prst="rect">
            <a:avLst/>
          </a:prstGeom>
          <a:ln w="57150">
            <a:solidFill>
              <a:schemeClr val="tx1"/>
            </a:solidFill>
          </a:ln>
        </p:spPr>
      </p:pic>
    </p:spTree>
    <p:extLst>
      <p:ext uri="{BB962C8B-B14F-4D97-AF65-F5344CB8AC3E}">
        <p14:creationId xmlns:p14="http://schemas.microsoft.com/office/powerpoint/2010/main" val="3944855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910BCC-8694-7B26-A49C-04B5A5C3B2A9}"/>
              </a:ext>
            </a:extLst>
          </p:cNvPr>
          <p:cNvSpPr>
            <a:spLocks noGrp="1"/>
          </p:cNvSpPr>
          <p:nvPr>
            <p:ph type="body" sz="quarter" idx="13"/>
          </p:nvPr>
        </p:nvSpPr>
        <p:spPr>
          <a:xfrm>
            <a:off x="838200" y="1161377"/>
            <a:ext cx="10518775" cy="4483773"/>
          </a:xfrm>
        </p:spPr>
        <p:txBody>
          <a:bodyPr>
            <a:normAutofit/>
          </a:bodyPr>
          <a:lstStyle/>
          <a:p>
            <a:pPr marL="0" indent="0">
              <a:buNone/>
            </a:pPr>
            <a:r>
              <a:rPr lang="en-US" sz="1400" b="1" dirty="0"/>
              <a:t>What happens after I submit exemption request?</a:t>
            </a:r>
          </a:p>
          <a:p>
            <a:r>
              <a:rPr lang="en-US" sz="1400" dirty="0"/>
              <a:t>DHS should not request additional information unless they information is questionable</a:t>
            </a:r>
          </a:p>
          <a:p>
            <a:r>
              <a:rPr lang="en-US" sz="1400" dirty="0"/>
              <a:t>If DHS needs additional information to approve the exemption, they should contact you</a:t>
            </a:r>
          </a:p>
          <a:p>
            <a:r>
              <a:rPr lang="en-US" sz="1400" dirty="0"/>
              <a:t>DHS should apply any and all exemptions you qualify for to your case</a:t>
            </a:r>
          </a:p>
          <a:p>
            <a:pPr marL="0" indent="0">
              <a:buNone/>
            </a:pPr>
            <a:endParaRPr lang="en-US" sz="1400" dirty="0"/>
          </a:p>
          <a:p>
            <a:pPr marL="0" indent="0">
              <a:buNone/>
            </a:pPr>
            <a:r>
              <a:rPr lang="en-US" sz="1400" b="1" dirty="0"/>
              <a:t>How do I check on status? DHS said to…</a:t>
            </a:r>
          </a:p>
          <a:p>
            <a:r>
              <a:rPr lang="en-US" sz="1400" dirty="0"/>
              <a:t>Check MMC – Is “Manage My SNAP Work Requirements” option there? Those listed as option under that button are likely coded as “not exempt”.</a:t>
            </a:r>
          </a:p>
          <a:p>
            <a:r>
              <a:rPr lang="en-US" sz="1400" dirty="0"/>
              <a:t>Call DHS Help Line at 1-800-843-6154. Staff are available 8:30 am - 5:00 pm, Monday through Friday, except State holidays. </a:t>
            </a:r>
          </a:p>
          <a:p>
            <a:r>
              <a:rPr lang="en-US" sz="1400" dirty="0"/>
              <a:t>Visit local DHS Office (Family Community Resource Center - </a:t>
            </a:r>
            <a:r>
              <a:rPr lang="en-US" sz="1400" dirty="0">
                <a:hlinkClick r:id="rId2"/>
              </a:rPr>
              <a:t>Finder</a:t>
            </a:r>
            <a:r>
              <a:rPr lang="en-US" sz="1400" dirty="0"/>
              <a:t>)</a:t>
            </a:r>
          </a:p>
          <a:p>
            <a:pPr marL="0" indent="0">
              <a:buNone/>
            </a:pPr>
            <a:endParaRPr lang="en-US" sz="1400" dirty="0"/>
          </a:p>
          <a:p>
            <a:endParaRPr lang="en-US" sz="1400" dirty="0"/>
          </a:p>
        </p:txBody>
      </p:sp>
      <p:sp>
        <p:nvSpPr>
          <p:cNvPr id="4" name="Title 1">
            <a:extLst>
              <a:ext uri="{FF2B5EF4-FFF2-40B4-BE49-F238E27FC236}">
                <a16:creationId xmlns:a16="http://schemas.microsoft.com/office/drawing/2014/main" id="{821BD058-AFC2-4AC9-E9AD-4BB0BB0EA5BC}"/>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Tree>
    <p:extLst>
      <p:ext uri="{BB962C8B-B14F-4D97-AF65-F5344CB8AC3E}">
        <p14:creationId xmlns:p14="http://schemas.microsoft.com/office/powerpoint/2010/main" val="3268862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0C0184-7D16-FDDB-50C2-FD168F9D5B3E}"/>
              </a:ext>
            </a:extLst>
          </p:cNvPr>
          <p:cNvSpPr/>
          <p:nvPr/>
        </p:nvSpPr>
        <p:spPr>
          <a:xfrm>
            <a:off x="5381896" y="1161377"/>
            <a:ext cx="6322423" cy="44837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t>We are awaiting guidance from DHS for how and when people must prove they are compliant.</a:t>
            </a:r>
          </a:p>
          <a:p>
            <a:endParaRPr lang="en-US" sz="1400" dirty="0"/>
          </a:p>
          <a:p>
            <a:r>
              <a:rPr lang="en-US" sz="1400" b="1" dirty="0"/>
              <a:t>We generally recommend you hold on to any proof in case DHS requests it or states it says you are not compliant:</a:t>
            </a:r>
          </a:p>
          <a:p>
            <a:pPr marL="285750" indent="-285750">
              <a:buFont typeface="Arial" panose="020B0604020202020204" pitchFamily="34" charset="0"/>
              <a:buChar char="•"/>
            </a:pPr>
            <a:r>
              <a:rPr lang="en-US" sz="1400" dirty="0"/>
              <a:t>Proof you earned at least $935.25 (before taxes and deductions) during the month</a:t>
            </a:r>
          </a:p>
          <a:p>
            <a:pPr marL="285750" indent="-285750">
              <a:buFont typeface="Arial" panose="020B0604020202020204" pitchFamily="34" charset="0"/>
              <a:buChar char="•"/>
            </a:pPr>
            <a:r>
              <a:rPr lang="en-US" sz="1400" dirty="0"/>
              <a:t>Proof that you engaged in work, SNAP E&amp;T, or community service at least 20 hours/week</a:t>
            </a:r>
          </a:p>
          <a:p>
            <a:pPr marL="285750" indent="-285750">
              <a:buFont typeface="Arial" panose="020B0604020202020204" pitchFamily="34" charset="0"/>
              <a:buChar char="•"/>
            </a:pPr>
            <a:r>
              <a:rPr lang="en-US" sz="1400" dirty="0"/>
              <a:t>Fax to DHS</a:t>
            </a:r>
          </a:p>
          <a:p>
            <a:pPr marL="285750" indent="-285750">
              <a:buFont typeface="Arial" panose="020B0604020202020204" pitchFamily="34" charset="0"/>
              <a:buChar char="•"/>
            </a:pPr>
            <a:r>
              <a:rPr lang="en-US" sz="1400" dirty="0"/>
              <a:t>Submit in Person</a:t>
            </a:r>
          </a:p>
          <a:p>
            <a:pPr marL="285750" indent="-285750">
              <a:buFont typeface="Arial" panose="020B0604020202020204" pitchFamily="34" charset="0"/>
              <a:buChar char="•"/>
            </a:pPr>
            <a:endParaRPr lang="en-US" sz="1400" dirty="0"/>
          </a:p>
          <a:p>
            <a:r>
              <a:rPr lang="en-US" sz="1400" b="1" dirty="0"/>
              <a:t>Proof we expect DHS will accept:</a:t>
            </a:r>
          </a:p>
          <a:p>
            <a:pPr marL="285750" indent="-285750">
              <a:buFont typeface="Arial" panose="020B0604020202020204" pitchFamily="34" charset="0"/>
              <a:buChar char="•"/>
            </a:pPr>
            <a:r>
              <a:rPr lang="en-US" sz="1400" dirty="0"/>
              <a:t>Paycheck stubs (paper or access to online payroll systems)</a:t>
            </a:r>
          </a:p>
          <a:p>
            <a:pPr marL="285750" indent="-285750">
              <a:buFont typeface="Arial" panose="020B0604020202020204" pitchFamily="34" charset="0"/>
              <a:buChar char="•"/>
            </a:pPr>
            <a:r>
              <a:rPr lang="en-US" sz="1400" dirty="0"/>
              <a:t>Statements from employers or organizations</a:t>
            </a:r>
          </a:p>
          <a:p>
            <a:pPr marL="285750" indent="-285750">
              <a:buFont typeface="Arial" panose="020B0604020202020204" pitchFamily="34" charset="0"/>
              <a:buChar char="•"/>
            </a:pPr>
            <a:r>
              <a:rPr lang="en-US" sz="1400" i="1" dirty="0"/>
              <a:t>See also “Earned Income and IDHS Benefits” at https://legalaidchicago.org/public-benefits-training-materials/</a:t>
            </a:r>
          </a:p>
        </p:txBody>
      </p:sp>
      <p:sp>
        <p:nvSpPr>
          <p:cNvPr id="14" name="Title 1">
            <a:extLst>
              <a:ext uri="{FF2B5EF4-FFF2-40B4-BE49-F238E27FC236}">
                <a16:creationId xmlns:a16="http://schemas.microsoft.com/office/drawing/2014/main" id="{61F95415-0923-B00C-1A9E-6F36B2A6E0A1}"/>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17" name="Text Placeholder 2">
            <a:extLst>
              <a:ext uri="{FF2B5EF4-FFF2-40B4-BE49-F238E27FC236}">
                <a16:creationId xmlns:a16="http://schemas.microsoft.com/office/drawing/2014/main" id="{B13EE378-B65A-6D33-DC64-F6656CC29802}"/>
              </a:ext>
            </a:extLst>
          </p:cNvPr>
          <p:cNvSpPr>
            <a:spLocks noGrp="1"/>
          </p:cNvSpPr>
          <p:nvPr>
            <p:ph type="body" sz="quarter" idx="13"/>
          </p:nvPr>
        </p:nvSpPr>
        <p:spPr>
          <a:xfrm>
            <a:off x="813735" y="1481595"/>
            <a:ext cx="4151811" cy="3843337"/>
          </a:xfrm>
        </p:spPr>
        <p:txBody>
          <a:bodyPr>
            <a:normAutofit/>
          </a:bodyPr>
          <a:lstStyle/>
          <a:p>
            <a:pPr marL="0" indent="0">
              <a:buNone/>
            </a:pPr>
            <a:r>
              <a:rPr lang="en-US" b="1" dirty="0"/>
              <a:t>What if I’m </a:t>
            </a:r>
            <a:r>
              <a:rPr lang="en-US" b="1" u="sng" dirty="0"/>
              <a:t>not</a:t>
            </a:r>
            <a:r>
              <a:rPr lang="en-US" b="1" dirty="0"/>
              <a:t> exempt?</a:t>
            </a:r>
          </a:p>
          <a:p>
            <a:pPr marL="0" indent="0">
              <a:buNone/>
            </a:pPr>
            <a:endParaRPr lang="en-US" sz="1600" dirty="0"/>
          </a:p>
          <a:p>
            <a:pPr marL="0" indent="0">
              <a:buNone/>
            </a:pPr>
            <a:endParaRPr lang="en-US" sz="1600" b="1" dirty="0"/>
          </a:p>
          <a:p>
            <a:pPr marL="0" indent="0">
              <a:buNone/>
            </a:pPr>
            <a:r>
              <a:rPr lang="en-US" sz="1600" b="1" dirty="0"/>
              <a:t>Meeting work requirement:</a:t>
            </a:r>
          </a:p>
          <a:p>
            <a:pPr marL="742950" lvl="1" indent="-285750">
              <a:lnSpc>
                <a:spcPct val="100000"/>
              </a:lnSpc>
              <a:spcBef>
                <a:spcPts val="0"/>
              </a:spcBef>
              <a:buFont typeface="Arial" panose="020B0604020202020204" pitchFamily="34" charset="0"/>
              <a:buChar char="•"/>
            </a:pPr>
            <a:r>
              <a:rPr lang="en-US" sz="1600" b="0" i="0" cap="none" dirty="0">
                <a:latin typeface="Source Sans Pro" panose="020B0503030403020204" pitchFamily="34" charset="0"/>
                <a:ea typeface="Source Sans Pro" panose="020B0503030403020204" pitchFamily="34" charset="0"/>
              </a:rPr>
              <a:t>Work (paid or unpaid) an average of at least 20 hours/week, or</a:t>
            </a:r>
          </a:p>
          <a:p>
            <a:pPr marL="742950" lvl="1" indent="-285750">
              <a:lnSpc>
                <a:spcPct val="100000"/>
              </a:lnSpc>
              <a:spcBef>
                <a:spcPts val="0"/>
              </a:spcBef>
              <a:buFont typeface="Arial" panose="020B0604020202020204" pitchFamily="34" charset="0"/>
              <a:buChar char="•"/>
            </a:pPr>
            <a:r>
              <a:rPr lang="en-US" sz="1600" b="0" i="0" cap="none" dirty="0">
                <a:latin typeface="Source Sans Pro" panose="020B0503030403020204" pitchFamily="34" charset="0"/>
                <a:ea typeface="Source Sans Pro" panose="020B0503030403020204" pitchFamily="34" charset="0"/>
              </a:rPr>
              <a:t>Volunteer to take part and comply with SNAP employment and training activities, or</a:t>
            </a:r>
          </a:p>
          <a:p>
            <a:pPr marL="742950" lvl="1" indent="-285750">
              <a:lnSpc>
                <a:spcPct val="100000"/>
              </a:lnSpc>
              <a:spcBef>
                <a:spcPts val="0"/>
              </a:spcBef>
              <a:buFont typeface="Arial" panose="020B0604020202020204" pitchFamily="34" charset="0"/>
              <a:buChar char="•"/>
            </a:pPr>
            <a:r>
              <a:rPr lang="en-US" sz="1600" b="0" i="0" cap="none" dirty="0">
                <a:latin typeface="Source Sans Pro" panose="020B0503030403020204" pitchFamily="34" charset="0"/>
                <a:ea typeface="Source Sans Pro" panose="020B0503030403020204" pitchFamily="34" charset="0"/>
              </a:rPr>
              <a:t>Complete an average of 20 hours/week of community service, or</a:t>
            </a:r>
          </a:p>
          <a:p>
            <a:pPr marL="742950" lvl="1" indent="-285750">
              <a:lnSpc>
                <a:spcPct val="100000"/>
              </a:lnSpc>
              <a:spcBef>
                <a:spcPts val="0"/>
              </a:spcBef>
              <a:buFont typeface="Arial" panose="020B0604020202020204" pitchFamily="34" charset="0"/>
              <a:buChar char="•"/>
            </a:pPr>
            <a:r>
              <a:rPr lang="en-US" sz="1600" b="0" i="0" cap="none" dirty="0">
                <a:latin typeface="Source Sans Pro" panose="020B0503030403020204" pitchFamily="34" charset="0"/>
                <a:ea typeface="Source Sans Pro" panose="020B0503030403020204" pitchFamily="34" charset="0"/>
              </a:rPr>
              <a:t>Any combination of the above</a:t>
            </a:r>
          </a:p>
          <a:p>
            <a:pPr marL="1371600" lvl="3" indent="0">
              <a:lnSpc>
                <a:spcPct val="100000"/>
              </a:lnSpc>
              <a:spcBef>
                <a:spcPts val="0"/>
              </a:spcBef>
              <a:buNone/>
            </a:pPr>
            <a:endParaRPr lang="en-US" sz="2800" b="0" cap="none" dirty="0">
              <a:latin typeface="Source Sans Pro" panose="020B0503030403020204" pitchFamily="34" charset="0"/>
              <a:ea typeface="Source Sans Pro" panose="020B0503030403020204" pitchFamily="34" charset="0"/>
            </a:endParaRPr>
          </a:p>
          <a:p>
            <a:pPr marL="0" indent="0">
              <a:buNone/>
            </a:pPr>
            <a:endParaRPr lang="en-US" dirty="0"/>
          </a:p>
        </p:txBody>
      </p:sp>
      <p:pic>
        <p:nvPicPr>
          <p:cNvPr id="18" name="Picture 17">
            <a:extLst>
              <a:ext uri="{FF2B5EF4-FFF2-40B4-BE49-F238E27FC236}">
                <a16:creationId xmlns:a16="http://schemas.microsoft.com/office/drawing/2014/main" id="{E2DB17E4-4BB4-C047-B025-BE58BBC6D6FB}"/>
              </a:ext>
            </a:extLst>
          </p:cNvPr>
          <p:cNvPicPr>
            <a:picLocks noChangeAspect="1"/>
          </p:cNvPicPr>
          <p:nvPr/>
        </p:nvPicPr>
        <p:blipFill>
          <a:blip r:embed="rId2"/>
          <a:srcRect r="67503"/>
          <a:stretch>
            <a:fillRect/>
          </a:stretch>
        </p:blipFill>
        <p:spPr>
          <a:xfrm>
            <a:off x="1665007" y="1924522"/>
            <a:ext cx="350116" cy="382886"/>
          </a:xfrm>
          <a:prstGeom prst="rect">
            <a:avLst/>
          </a:prstGeom>
        </p:spPr>
      </p:pic>
      <p:pic>
        <p:nvPicPr>
          <p:cNvPr id="19" name="Picture 18">
            <a:extLst>
              <a:ext uri="{FF2B5EF4-FFF2-40B4-BE49-F238E27FC236}">
                <a16:creationId xmlns:a16="http://schemas.microsoft.com/office/drawing/2014/main" id="{730C4AF4-022D-9C7B-1B3B-1CAE0699C49B}"/>
              </a:ext>
            </a:extLst>
          </p:cNvPr>
          <p:cNvPicPr>
            <a:picLocks noChangeAspect="1"/>
          </p:cNvPicPr>
          <p:nvPr/>
        </p:nvPicPr>
        <p:blipFill>
          <a:blip r:embed="rId2"/>
          <a:srcRect r="67503"/>
          <a:stretch>
            <a:fillRect/>
          </a:stretch>
        </p:blipFill>
        <p:spPr>
          <a:xfrm>
            <a:off x="2515060" y="1924522"/>
            <a:ext cx="350116" cy="382886"/>
          </a:xfrm>
          <a:prstGeom prst="rect">
            <a:avLst/>
          </a:prstGeom>
        </p:spPr>
      </p:pic>
      <p:pic>
        <p:nvPicPr>
          <p:cNvPr id="20" name="Picture 19">
            <a:extLst>
              <a:ext uri="{FF2B5EF4-FFF2-40B4-BE49-F238E27FC236}">
                <a16:creationId xmlns:a16="http://schemas.microsoft.com/office/drawing/2014/main" id="{BCE3A177-8902-A609-C855-0E77000C5795}"/>
              </a:ext>
            </a:extLst>
          </p:cNvPr>
          <p:cNvPicPr>
            <a:picLocks noChangeAspect="1"/>
          </p:cNvPicPr>
          <p:nvPr/>
        </p:nvPicPr>
        <p:blipFill>
          <a:blip r:embed="rId2"/>
          <a:srcRect r="67503"/>
          <a:stretch>
            <a:fillRect/>
          </a:stretch>
        </p:blipFill>
        <p:spPr>
          <a:xfrm>
            <a:off x="3419857" y="1924522"/>
            <a:ext cx="350116" cy="382886"/>
          </a:xfrm>
          <a:prstGeom prst="rect">
            <a:avLst/>
          </a:prstGeom>
        </p:spPr>
      </p:pic>
      <p:grpSp>
        <p:nvGrpSpPr>
          <p:cNvPr id="21" name="Group 20">
            <a:extLst>
              <a:ext uri="{FF2B5EF4-FFF2-40B4-BE49-F238E27FC236}">
                <a16:creationId xmlns:a16="http://schemas.microsoft.com/office/drawing/2014/main" id="{FB6D258A-4ABE-1473-3438-41B4BCC5726D}"/>
              </a:ext>
            </a:extLst>
          </p:cNvPr>
          <p:cNvGrpSpPr/>
          <p:nvPr/>
        </p:nvGrpSpPr>
        <p:grpSpPr>
          <a:xfrm>
            <a:off x="239711" y="5255476"/>
            <a:ext cx="2918298" cy="1450286"/>
            <a:chOff x="6842703" y="3664087"/>
            <a:chExt cx="3396830" cy="1959365"/>
          </a:xfrm>
        </p:grpSpPr>
        <p:sp>
          <p:nvSpPr>
            <p:cNvPr id="22" name="Rectangle 21">
              <a:extLst>
                <a:ext uri="{FF2B5EF4-FFF2-40B4-BE49-F238E27FC236}">
                  <a16:creationId xmlns:a16="http://schemas.microsoft.com/office/drawing/2014/main" id="{D41065F1-BADF-EF32-BA47-2446516FE9EB}"/>
                </a:ext>
              </a:extLst>
            </p:cNvPr>
            <p:cNvSpPr/>
            <p:nvPr/>
          </p:nvSpPr>
          <p:spPr>
            <a:xfrm>
              <a:off x="6842703" y="3858832"/>
              <a:ext cx="3396830" cy="1764620"/>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EED39E88-D54C-32B3-356E-5AE83D612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44758" y="3664087"/>
              <a:ext cx="3010320" cy="1771897"/>
            </a:xfrm>
            <a:prstGeom prst="rect">
              <a:avLst/>
            </a:prstGeom>
          </p:spPr>
        </p:pic>
        <p:sp>
          <p:nvSpPr>
            <p:cNvPr id="24" name="TextBox 23">
              <a:extLst>
                <a:ext uri="{FF2B5EF4-FFF2-40B4-BE49-F238E27FC236}">
                  <a16:creationId xmlns:a16="http://schemas.microsoft.com/office/drawing/2014/main" id="{8FD2F6CA-704B-369F-CCAB-BBCFB5E16A54}"/>
                </a:ext>
              </a:extLst>
            </p:cNvPr>
            <p:cNvSpPr txBox="1"/>
            <p:nvPr/>
          </p:nvSpPr>
          <p:spPr>
            <a:xfrm>
              <a:off x="7408682" y="5124654"/>
              <a:ext cx="2439048" cy="415813"/>
            </a:xfrm>
            <a:prstGeom prst="rect">
              <a:avLst/>
            </a:prstGeom>
            <a:noFill/>
          </p:spPr>
          <p:txBody>
            <a:bodyPr wrap="none" rtlCol="0">
              <a:spAutoFit/>
            </a:bodyPr>
            <a:lstStyle/>
            <a:p>
              <a:r>
                <a:rPr lang="en-US" sz="1400" dirty="0"/>
                <a:t>The situation is still fluid.</a:t>
              </a:r>
            </a:p>
          </p:txBody>
        </p:sp>
      </p:grpSp>
    </p:spTree>
    <p:extLst>
      <p:ext uri="{BB962C8B-B14F-4D97-AF65-F5344CB8AC3E}">
        <p14:creationId xmlns:p14="http://schemas.microsoft.com/office/powerpoint/2010/main" val="428038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87D9E-B2A2-4EE0-9953-D461BA13E7B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2E9461F-8BB1-D7D2-E29B-C098A79F2F87}"/>
              </a:ext>
            </a:extLst>
          </p:cNvPr>
          <p:cNvSpPr>
            <a:spLocks noGrp="1"/>
          </p:cNvSpPr>
          <p:nvPr>
            <p:ph type="body" sz="quarter" idx="13"/>
          </p:nvPr>
        </p:nvSpPr>
        <p:spPr>
          <a:xfrm>
            <a:off x="813735" y="1481595"/>
            <a:ext cx="4151811" cy="3843337"/>
          </a:xfrm>
        </p:spPr>
        <p:txBody>
          <a:bodyPr>
            <a:normAutofit/>
          </a:bodyPr>
          <a:lstStyle/>
          <a:p>
            <a:pPr marL="0" indent="0">
              <a:buNone/>
            </a:pPr>
            <a:r>
              <a:rPr lang="en-US" b="1" dirty="0"/>
              <a:t>What if I’m not exempt?</a:t>
            </a:r>
          </a:p>
          <a:p>
            <a:pPr marL="0" indent="0">
              <a:buNone/>
            </a:pPr>
            <a:endParaRPr lang="en-US" sz="1600" dirty="0"/>
          </a:p>
          <a:p>
            <a:pPr marL="0" indent="0">
              <a:buNone/>
            </a:pPr>
            <a:endParaRPr lang="en-US" sz="1600" b="1" dirty="0"/>
          </a:p>
          <a:p>
            <a:pPr marL="0" indent="0">
              <a:buNone/>
            </a:pPr>
            <a:r>
              <a:rPr lang="en-US" sz="1600" b="1" dirty="0"/>
              <a:t>Meeting work requirement:</a:t>
            </a:r>
          </a:p>
          <a:p>
            <a:pPr marL="742950" lvl="1" indent="-285750">
              <a:lnSpc>
                <a:spcPct val="100000"/>
              </a:lnSpc>
              <a:spcBef>
                <a:spcPts val="0"/>
              </a:spcBef>
              <a:buFont typeface="Arial" panose="020B0604020202020204" pitchFamily="34" charset="0"/>
              <a:buChar char="•"/>
            </a:pPr>
            <a:r>
              <a:rPr lang="en-US" sz="1600" b="0" i="0" cap="none" dirty="0">
                <a:latin typeface="Source Sans Pro" panose="020B0503030403020204" pitchFamily="34" charset="0"/>
                <a:ea typeface="Source Sans Pro" panose="020B0503030403020204" pitchFamily="34" charset="0"/>
              </a:rPr>
              <a:t>Work (paid or unpaid) an average of at least 20 hours/week, or</a:t>
            </a:r>
          </a:p>
          <a:p>
            <a:pPr marL="742950" lvl="1" indent="-285750">
              <a:lnSpc>
                <a:spcPct val="100000"/>
              </a:lnSpc>
              <a:spcBef>
                <a:spcPts val="0"/>
              </a:spcBef>
              <a:buFont typeface="Arial" panose="020B0604020202020204" pitchFamily="34" charset="0"/>
              <a:buChar char="•"/>
            </a:pPr>
            <a:r>
              <a:rPr lang="en-US" sz="1600" b="0" i="0" cap="none" dirty="0">
                <a:latin typeface="Source Sans Pro" panose="020B0503030403020204" pitchFamily="34" charset="0"/>
                <a:ea typeface="Source Sans Pro" panose="020B0503030403020204" pitchFamily="34" charset="0"/>
              </a:rPr>
              <a:t>Volunteer to take part and comply with SNAP employment and training activities, or</a:t>
            </a:r>
          </a:p>
          <a:p>
            <a:pPr marL="742950" lvl="1" indent="-285750">
              <a:lnSpc>
                <a:spcPct val="100000"/>
              </a:lnSpc>
              <a:spcBef>
                <a:spcPts val="0"/>
              </a:spcBef>
              <a:buFont typeface="Arial" panose="020B0604020202020204" pitchFamily="34" charset="0"/>
              <a:buChar char="•"/>
            </a:pPr>
            <a:r>
              <a:rPr lang="en-US" sz="1600" b="0" i="0" cap="none" dirty="0">
                <a:latin typeface="Source Sans Pro" panose="020B0503030403020204" pitchFamily="34" charset="0"/>
                <a:ea typeface="Source Sans Pro" panose="020B0503030403020204" pitchFamily="34" charset="0"/>
              </a:rPr>
              <a:t>Complete an average of 20 hours/week of community service, or</a:t>
            </a:r>
          </a:p>
          <a:p>
            <a:pPr marL="742950" lvl="1" indent="-285750">
              <a:lnSpc>
                <a:spcPct val="100000"/>
              </a:lnSpc>
              <a:spcBef>
                <a:spcPts val="0"/>
              </a:spcBef>
              <a:buFont typeface="Arial" panose="020B0604020202020204" pitchFamily="34" charset="0"/>
              <a:buChar char="•"/>
            </a:pPr>
            <a:r>
              <a:rPr lang="en-US" sz="1600" b="0" i="0" cap="none" dirty="0">
                <a:latin typeface="Source Sans Pro" panose="020B0503030403020204" pitchFamily="34" charset="0"/>
                <a:ea typeface="Source Sans Pro" panose="020B0503030403020204" pitchFamily="34" charset="0"/>
              </a:rPr>
              <a:t>Any combination of the above</a:t>
            </a:r>
          </a:p>
          <a:p>
            <a:pPr marL="1371600" lvl="3" indent="0">
              <a:lnSpc>
                <a:spcPct val="100000"/>
              </a:lnSpc>
              <a:spcBef>
                <a:spcPts val="0"/>
              </a:spcBef>
              <a:buNone/>
            </a:pPr>
            <a:endParaRPr lang="en-US" sz="2800" b="0" cap="none" dirty="0">
              <a:latin typeface="Source Sans Pro" panose="020B0503030403020204" pitchFamily="34" charset="0"/>
              <a:ea typeface="Source Sans Pro" panose="020B0503030403020204" pitchFamily="34" charset="0"/>
            </a:endParaRPr>
          </a:p>
          <a:p>
            <a:pPr marL="0" indent="0">
              <a:buNone/>
            </a:pPr>
            <a:endParaRPr lang="en-US" dirty="0"/>
          </a:p>
        </p:txBody>
      </p:sp>
      <p:sp>
        <p:nvSpPr>
          <p:cNvPr id="4" name="Rectangle 3">
            <a:extLst>
              <a:ext uri="{FF2B5EF4-FFF2-40B4-BE49-F238E27FC236}">
                <a16:creationId xmlns:a16="http://schemas.microsoft.com/office/drawing/2014/main" id="{1C001DCB-3B8E-EB98-6E3D-D69D5C6C2803}"/>
              </a:ext>
            </a:extLst>
          </p:cNvPr>
          <p:cNvSpPr/>
          <p:nvPr/>
        </p:nvSpPr>
        <p:spPr>
          <a:xfrm>
            <a:off x="5381896" y="1079293"/>
            <a:ext cx="6322423" cy="4565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t>What if I am not exempt but make less than $935.25  and do not meet the work requirement?</a:t>
            </a:r>
          </a:p>
          <a:p>
            <a:endParaRPr lang="en-US" sz="1600" b="1" dirty="0"/>
          </a:p>
          <a:p>
            <a:r>
              <a:rPr lang="en-US" sz="1600" dirty="0"/>
              <a:t>If someone has “good cause” for not meeting the work requirement, that month should not count as a “strike.”</a:t>
            </a:r>
          </a:p>
          <a:p>
            <a:endParaRPr lang="en-US" sz="1600" dirty="0"/>
          </a:p>
          <a:p>
            <a:r>
              <a:rPr lang="en-US" sz="1600" dirty="0"/>
              <a:t>What is good cause?</a:t>
            </a:r>
          </a:p>
          <a:p>
            <a:pPr marL="285750" indent="-285750">
              <a:buFont typeface="Arial" panose="020B0604020202020204" pitchFamily="34" charset="0"/>
              <a:buChar char="•"/>
            </a:pPr>
            <a:r>
              <a:rPr lang="en-US" sz="1600" dirty="0"/>
              <a:t>Absence/inability to meet work requirement that is temporary</a:t>
            </a:r>
          </a:p>
          <a:p>
            <a:pPr marL="285750" indent="-285750">
              <a:buFont typeface="Arial" panose="020B0604020202020204" pitchFamily="34" charset="0"/>
              <a:buChar char="•"/>
            </a:pPr>
            <a:r>
              <a:rPr lang="en-US" sz="1600" dirty="0"/>
              <a:t>Examples:</a:t>
            </a:r>
          </a:p>
          <a:p>
            <a:pPr marL="742950" lvl="1" indent="-285750">
              <a:buFont typeface="Arial" panose="020B0604020202020204" pitchFamily="34" charset="0"/>
              <a:buChar char="•"/>
            </a:pPr>
            <a:r>
              <a:rPr lang="en-US" sz="1600" dirty="0"/>
              <a:t>Illness,</a:t>
            </a:r>
          </a:p>
          <a:p>
            <a:pPr marL="742950" lvl="1" indent="-285750">
              <a:buFont typeface="Arial" panose="020B0604020202020204" pitchFamily="34" charset="0"/>
              <a:buChar char="•"/>
            </a:pPr>
            <a:r>
              <a:rPr lang="en-US" sz="1600" dirty="0"/>
              <a:t>Illness of another household member requiring the individual’s presence,</a:t>
            </a:r>
          </a:p>
          <a:p>
            <a:pPr marL="742950" lvl="1" indent="-285750">
              <a:buFont typeface="Arial" panose="020B0604020202020204" pitchFamily="34" charset="0"/>
              <a:buChar char="•"/>
            </a:pPr>
            <a:r>
              <a:rPr lang="en-US" sz="1600" dirty="0"/>
              <a:t>Household emergency,</a:t>
            </a:r>
          </a:p>
          <a:p>
            <a:pPr marL="742950" lvl="1" indent="-285750">
              <a:buFont typeface="Arial" panose="020B0604020202020204" pitchFamily="34" charset="0"/>
              <a:buChar char="•"/>
            </a:pPr>
            <a:r>
              <a:rPr lang="en-US" sz="1600" dirty="0"/>
              <a:t>Unavailability of transportation</a:t>
            </a:r>
          </a:p>
          <a:p>
            <a:pPr marL="742950" lvl="1" indent="-285750">
              <a:buFont typeface="Arial" panose="020B0604020202020204" pitchFamily="34" charset="0"/>
              <a:buChar char="•"/>
            </a:pPr>
            <a:r>
              <a:rPr lang="en-US" sz="1600" dirty="0"/>
              <a:t>Other circumstances beyond your control</a:t>
            </a:r>
          </a:p>
          <a:p>
            <a:pPr marL="742950" lvl="1" indent="-285750">
              <a:buFont typeface="Arial" panose="020B0604020202020204" pitchFamily="34" charset="0"/>
              <a:buChar char="•"/>
            </a:pPr>
            <a:endParaRPr lang="en-US" sz="1600" dirty="0"/>
          </a:p>
          <a:p>
            <a:pPr lvl="1"/>
            <a:r>
              <a:rPr lang="en-US" sz="1600" b="1" dirty="0"/>
              <a:t>We are awaiting guidance on how and when to report, and what proof will be required.</a:t>
            </a:r>
          </a:p>
        </p:txBody>
      </p:sp>
      <p:pic>
        <p:nvPicPr>
          <p:cNvPr id="9" name="Picture 8">
            <a:extLst>
              <a:ext uri="{FF2B5EF4-FFF2-40B4-BE49-F238E27FC236}">
                <a16:creationId xmlns:a16="http://schemas.microsoft.com/office/drawing/2014/main" id="{9FF5916E-ABE5-9FF0-FF30-A7880144DBD9}"/>
              </a:ext>
            </a:extLst>
          </p:cNvPr>
          <p:cNvPicPr>
            <a:picLocks noChangeAspect="1"/>
          </p:cNvPicPr>
          <p:nvPr/>
        </p:nvPicPr>
        <p:blipFill>
          <a:blip r:embed="rId2"/>
          <a:srcRect r="67503"/>
          <a:stretch>
            <a:fillRect/>
          </a:stretch>
        </p:blipFill>
        <p:spPr>
          <a:xfrm>
            <a:off x="1665007" y="1924522"/>
            <a:ext cx="350116" cy="382886"/>
          </a:xfrm>
          <a:prstGeom prst="rect">
            <a:avLst/>
          </a:prstGeom>
        </p:spPr>
      </p:pic>
      <p:pic>
        <p:nvPicPr>
          <p:cNvPr id="10" name="Picture 9">
            <a:extLst>
              <a:ext uri="{FF2B5EF4-FFF2-40B4-BE49-F238E27FC236}">
                <a16:creationId xmlns:a16="http://schemas.microsoft.com/office/drawing/2014/main" id="{A0A4944B-6B5F-1E16-33D0-B42A7A9F605A}"/>
              </a:ext>
            </a:extLst>
          </p:cNvPr>
          <p:cNvPicPr>
            <a:picLocks noChangeAspect="1"/>
          </p:cNvPicPr>
          <p:nvPr/>
        </p:nvPicPr>
        <p:blipFill>
          <a:blip r:embed="rId2"/>
          <a:srcRect r="67503"/>
          <a:stretch>
            <a:fillRect/>
          </a:stretch>
        </p:blipFill>
        <p:spPr>
          <a:xfrm>
            <a:off x="2515060" y="1924522"/>
            <a:ext cx="350116" cy="382886"/>
          </a:xfrm>
          <a:prstGeom prst="rect">
            <a:avLst/>
          </a:prstGeom>
        </p:spPr>
      </p:pic>
      <p:pic>
        <p:nvPicPr>
          <p:cNvPr id="11" name="Picture 10">
            <a:extLst>
              <a:ext uri="{FF2B5EF4-FFF2-40B4-BE49-F238E27FC236}">
                <a16:creationId xmlns:a16="http://schemas.microsoft.com/office/drawing/2014/main" id="{4D2A6DD8-C6A4-B6E9-670B-2DB0BE3FB912}"/>
              </a:ext>
            </a:extLst>
          </p:cNvPr>
          <p:cNvPicPr>
            <a:picLocks noChangeAspect="1"/>
          </p:cNvPicPr>
          <p:nvPr/>
        </p:nvPicPr>
        <p:blipFill>
          <a:blip r:embed="rId2"/>
          <a:srcRect r="67503"/>
          <a:stretch>
            <a:fillRect/>
          </a:stretch>
        </p:blipFill>
        <p:spPr>
          <a:xfrm>
            <a:off x="3419857" y="1924522"/>
            <a:ext cx="350116" cy="382886"/>
          </a:xfrm>
          <a:prstGeom prst="rect">
            <a:avLst/>
          </a:prstGeom>
        </p:spPr>
      </p:pic>
      <p:sp>
        <p:nvSpPr>
          <p:cNvPr id="14" name="Title 1">
            <a:extLst>
              <a:ext uri="{FF2B5EF4-FFF2-40B4-BE49-F238E27FC236}">
                <a16:creationId xmlns:a16="http://schemas.microsoft.com/office/drawing/2014/main" id="{6AF3A8FD-3E83-23A0-2FB7-1CB9C78CDDAB}"/>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grpSp>
        <p:nvGrpSpPr>
          <p:cNvPr id="16" name="Group 15">
            <a:extLst>
              <a:ext uri="{FF2B5EF4-FFF2-40B4-BE49-F238E27FC236}">
                <a16:creationId xmlns:a16="http://schemas.microsoft.com/office/drawing/2014/main" id="{0138797D-278F-EBE1-F5EE-F098B1AB9967}"/>
              </a:ext>
            </a:extLst>
          </p:cNvPr>
          <p:cNvGrpSpPr/>
          <p:nvPr/>
        </p:nvGrpSpPr>
        <p:grpSpPr>
          <a:xfrm>
            <a:off x="239711" y="5255476"/>
            <a:ext cx="2918298" cy="1450286"/>
            <a:chOff x="6842703" y="3664087"/>
            <a:chExt cx="3396830" cy="1959365"/>
          </a:xfrm>
        </p:grpSpPr>
        <p:sp>
          <p:nvSpPr>
            <p:cNvPr id="17" name="Rectangle 16">
              <a:extLst>
                <a:ext uri="{FF2B5EF4-FFF2-40B4-BE49-F238E27FC236}">
                  <a16:creationId xmlns:a16="http://schemas.microsoft.com/office/drawing/2014/main" id="{27930B47-ED6C-A238-2890-08AA86E1A1A7}"/>
                </a:ext>
              </a:extLst>
            </p:cNvPr>
            <p:cNvSpPr/>
            <p:nvPr/>
          </p:nvSpPr>
          <p:spPr>
            <a:xfrm>
              <a:off x="6842703" y="3858832"/>
              <a:ext cx="3396830" cy="1764620"/>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5BAE601-AB24-6ABF-5A1B-61EB79FC130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44758" y="3664087"/>
              <a:ext cx="3010320" cy="1771897"/>
            </a:xfrm>
            <a:prstGeom prst="rect">
              <a:avLst/>
            </a:prstGeom>
          </p:spPr>
        </p:pic>
        <p:sp>
          <p:nvSpPr>
            <p:cNvPr id="19" name="TextBox 18">
              <a:extLst>
                <a:ext uri="{FF2B5EF4-FFF2-40B4-BE49-F238E27FC236}">
                  <a16:creationId xmlns:a16="http://schemas.microsoft.com/office/drawing/2014/main" id="{373750FB-DFC8-DC51-9994-C635D5E28F0D}"/>
                </a:ext>
              </a:extLst>
            </p:cNvPr>
            <p:cNvSpPr txBox="1"/>
            <p:nvPr/>
          </p:nvSpPr>
          <p:spPr>
            <a:xfrm>
              <a:off x="7408682" y="5124654"/>
              <a:ext cx="2439048" cy="415813"/>
            </a:xfrm>
            <a:prstGeom prst="rect">
              <a:avLst/>
            </a:prstGeom>
            <a:noFill/>
          </p:spPr>
          <p:txBody>
            <a:bodyPr wrap="none" rtlCol="0">
              <a:spAutoFit/>
            </a:bodyPr>
            <a:lstStyle/>
            <a:p>
              <a:r>
                <a:rPr lang="en-US" sz="1400" dirty="0"/>
                <a:t>The situation is still fluid.</a:t>
              </a:r>
            </a:p>
          </p:txBody>
        </p:sp>
      </p:grpSp>
    </p:spTree>
    <p:extLst>
      <p:ext uri="{BB962C8B-B14F-4D97-AF65-F5344CB8AC3E}">
        <p14:creationId xmlns:p14="http://schemas.microsoft.com/office/powerpoint/2010/main" val="67955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4A27E-8B63-3E17-2B21-873A9268DA4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50C0D16-D09D-D605-9A0C-32B711E9F838}"/>
              </a:ext>
            </a:extLst>
          </p:cNvPr>
          <p:cNvSpPr>
            <a:spLocks noGrp="1"/>
          </p:cNvSpPr>
          <p:nvPr>
            <p:ph type="body" sz="quarter" idx="13"/>
          </p:nvPr>
        </p:nvSpPr>
        <p:spPr>
          <a:xfrm>
            <a:off x="794196" y="1252388"/>
            <a:ext cx="4351736" cy="3843337"/>
          </a:xfrm>
        </p:spPr>
        <p:txBody>
          <a:bodyPr>
            <a:normAutofit/>
          </a:bodyPr>
          <a:lstStyle/>
          <a:p>
            <a:pPr marL="0" indent="0">
              <a:buNone/>
            </a:pPr>
            <a:r>
              <a:rPr lang="en-US" sz="2000" b="1" dirty="0"/>
              <a:t>What if I lose eligibility because of work requirements?</a:t>
            </a:r>
          </a:p>
          <a:p>
            <a:endParaRPr lang="en-US" sz="2400" b="1" dirty="0"/>
          </a:p>
          <a:p>
            <a:pPr marL="0" indent="0">
              <a:buNone/>
            </a:pPr>
            <a:endParaRPr lang="en-US" sz="1600" dirty="0"/>
          </a:p>
          <a:p>
            <a:pPr marL="1371600" lvl="3" indent="0">
              <a:lnSpc>
                <a:spcPct val="100000"/>
              </a:lnSpc>
              <a:spcBef>
                <a:spcPts val="0"/>
              </a:spcBef>
              <a:buNone/>
            </a:pPr>
            <a:endParaRPr lang="en-US" sz="2800" b="0" cap="none" dirty="0">
              <a:latin typeface="Source Sans Pro" panose="020B0503030403020204" pitchFamily="34" charset="0"/>
              <a:ea typeface="Source Sans Pro" panose="020B0503030403020204" pitchFamily="34" charset="0"/>
            </a:endParaRPr>
          </a:p>
          <a:p>
            <a:pPr marL="0" indent="0">
              <a:buNone/>
            </a:pPr>
            <a:endParaRPr lang="en-US" dirty="0"/>
          </a:p>
        </p:txBody>
      </p:sp>
      <p:sp>
        <p:nvSpPr>
          <p:cNvPr id="4" name="Rectangle 3">
            <a:extLst>
              <a:ext uri="{FF2B5EF4-FFF2-40B4-BE49-F238E27FC236}">
                <a16:creationId xmlns:a16="http://schemas.microsoft.com/office/drawing/2014/main" id="{EB2A50BE-A1C0-18F8-EF18-9A23BC8FA759}"/>
              </a:ext>
            </a:extLst>
          </p:cNvPr>
          <p:cNvSpPr/>
          <p:nvPr/>
        </p:nvSpPr>
        <p:spPr>
          <a:xfrm>
            <a:off x="794196" y="1894961"/>
            <a:ext cx="5301804" cy="32314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t>DHS must issue a Notice of Decision </a:t>
            </a:r>
            <a:r>
              <a:rPr lang="en-US" sz="1600" dirty="0"/>
              <a:t>with opportunity to appeal.</a:t>
            </a:r>
          </a:p>
          <a:p>
            <a:pPr marL="800100" lvl="1" indent="-342900">
              <a:buFont typeface="Arial" panose="020B0604020202020204" pitchFamily="34" charset="0"/>
              <a:buChar char="•"/>
            </a:pPr>
            <a:r>
              <a:rPr lang="en-US" sz="1600" dirty="0"/>
              <a:t>File with 10 days of notice, or before change, to request continuing benefits</a:t>
            </a:r>
          </a:p>
          <a:p>
            <a:pPr marL="800100" lvl="1" indent="-342900">
              <a:buFont typeface="Arial" panose="020B0604020202020204" pitchFamily="34" charset="0"/>
              <a:buChar char="•"/>
            </a:pPr>
            <a:r>
              <a:rPr lang="en-US" sz="1600" dirty="0"/>
              <a:t>Appeal must be filed within 90 days</a:t>
            </a:r>
          </a:p>
          <a:p>
            <a:endParaRPr lang="en-US" sz="1600" dirty="0"/>
          </a:p>
          <a:p>
            <a:r>
              <a:rPr lang="en-US" sz="1600" dirty="0"/>
              <a:t>Will my family lose benefits if I don’t meet the work requirement? </a:t>
            </a:r>
          </a:p>
          <a:p>
            <a:pPr marL="742950" lvl="1" indent="-285750">
              <a:buFont typeface="Arial" panose="020B0604020202020204" pitchFamily="34" charset="0"/>
              <a:buChar char="•"/>
            </a:pPr>
            <a:r>
              <a:rPr lang="en-US" sz="1600" dirty="0"/>
              <a:t>Probably not. But the case will be re-evaluated.</a:t>
            </a:r>
          </a:p>
          <a:p>
            <a:pPr marL="1200150" lvl="2" indent="-285750">
              <a:buFont typeface="Arial" panose="020B0604020202020204" pitchFamily="34" charset="0"/>
              <a:buChar char="•"/>
            </a:pPr>
            <a:r>
              <a:rPr lang="en-US" sz="1600" dirty="0"/>
              <a:t>Household number will be reduced by 1.</a:t>
            </a:r>
          </a:p>
          <a:p>
            <a:pPr marL="1200150" lvl="2" indent="-285750">
              <a:buFont typeface="Arial" panose="020B0604020202020204" pitchFamily="34" charset="0"/>
              <a:buChar char="•"/>
            </a:pPr>
            <a:r>
              <a:rPr lang="en-US" sz="1600" dirty="0"/>
              <a:t>Some of your income will still be counted if your spouse or children are in the SNAP Household.</a:t>
            </a:r>
          </a:p>
        </p:txBody>
      </p:sp>
      <p:grpSp>
        <p:nvGrpSpPr>
          <p:cNvPr id="5" name="Group 4">
            <a:extLst>
              <a:ext uri="{FF2B5EF4-FFF2-40B4-BE49-F238E27FC236}">
                <a16:creationId xmlns:a16="http://schemas.microsoft.com/office/drawing/2014/main" id="{E07733D9-D0DD-21E0-0A0F-F63B409D25C1}"/>
              </a:ext>
            </a:extLst>
          </p:cNvPr>
          <p:cNvGrpSpPr/>
          <p:nvPr/>
        </p:nvGrpSpPr>
        <p:grpSpPr>
          <a:xfrm>
            <a:off x="239711" y="5255476"/>
            <a:ext cx="2918298" cy="1450286"/>
            <a:chOff x="6842703" y="3664087"/>
            <a:chExt cx="3396830" cy="1959365"/>
          </a:xfrm>
        </p:grpSpPr>
        <p:sp>
          <p:nvSpPr>
            <p:cNvPr id="6" name="Rectangle 5">
              <a:extLst>
                <a:ext uri="{FF2B5EF4-FFF2-40B4-BE49-F238E27FC236}">
                  <a16:creationId xmlns:a16="http://schemas.microsoft.com/office/drawing/2014/main" id="{15E02C5B-E838-AC32-A383-02B7810527A7}"/>
                </a:ext>
              </a:extLst>
            </p:cNvPr>
            <p:cNvSpPr/>
            <p:nvPr/>
          </p:nvSpPr>
          <p:spPr>
            <a:xfrm>
              <a:off x="6842703" y="3858832"/>
              <a:ext cx="3396830" cy="1764620"/>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9E0D39-933E-C0B8-948F-1B731DDFC81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044758" y="3664087"/>
              <a:ext cx="3010320" cy="1771897"/>
            </a:xfrm>
            <a:prstGeom prst="rect">
              <a:avLst/>
            </a:prstGeom>
          </p:spPr>
        </p:pic>
        <p:sp>
          <p:nvSpPr>
            <p:cNvPr id="8" name="TextBox 7">
              <a:extLst>
                <a:ext uri="{FF2B5EF4-FFF2-40B4-BE49-F238E27FC236}">
                  <a16:creationId xmlns:a16="http://schemas.microsoft.com/office/drawing/2014/main" id="{6B98DD43-1F95-FE92-FD1F-FF0F96B2DEE4}"/>
                </a:ext>
              </a:extLst>
            </p:cNvPr>
            <p:cNvSpPr txBox="1"/>
            <p:nvPr/>
          </p:nvSpPr>
          <p:spPr>
            <a:xfrm>
              <a:off x="7408682" y="5124654"/>
              <a:ext cx="2439048" cy="415813"/>
            </a:xfrm>
            <a:prstGeom prst="rect">
              <a:avLst/>
            </a:prstGeom>
            <a:noFill/>
          </p:spPr>
          <p:txBody>
            <a:bodyPr wrap="none" rtlCol="0">
              <a:spAutoFit/>
            </a:bodyPr>
            <a:lstStyle/>
            <a:p>
              <a:r>
                <a:rPr lang="en-US" sz="1400" dirty="0"/>
                <a:t>The situation is still fluid.</a:t>
              </a:r>
            </a:p>
          </p:txBody>
        </p:sp>
      </p:grpSp>
      <p:sp>
        <p:nvSpPr>
          <p:cNvPr id="14" name="Title 1">
            <a:extLst>
              <a:ext uri="{FF2B5EF4-FFF2-40B4-BE49-F238E27FC236}">
                <a16:creationId xmlns:a16="http://schemas.microsoft.com/office/drawing/2014/main" id="{1F352474-3B66-8A3E-BAC4-58D03C6B4EB4}"/>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22" name="Text Placeholder 2">
            <a:extLst>
              <a:ext uri="{FF2B5EF4-FFF2-40B4-BE49-F238E27FC236}">
                <a16:creationId xmlns:a16="http://schemas.microsoft.com/office/drawing/2014/main" id="{3A6AC327-F230-04D0-1578-D7D0C5C2D3F3}"/>
              </a:ext>
            </a:extLst>
          </p:cNvPr>
          <p:cNvSpPr txBox="1">
            <a:spLocks/>
          </p:cNvSpPr>
          <p:nvPr/>
        </p:nvSpPr>
        <p:spPr>
          <a:xfrm>
            <a:off x="6292777" y="1286758"/>
            <a:ext cx="4351736" cy="384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Source Sans Pro ExtraLight" panose="020B0303030403020204" pitchFamily="34" charset="0"/>
                <a:ea typeface="Source Sans Pro ExtraLight" panose="020B0303030403020204" pitchFamily="34"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Source Sans Pro Black" panose="020B0803030403020204" pitchFamily="34" charset="0"/>
                <a:ea typeface="Source Sans Pro Black" panose="020B0803030403020204" pitchFamily="34"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Source Sans Pro ExtraLight" panose="020B0303030403020204" pitchFamily="34" charset="0"/>
                <a:ea typeface="Source Sans Pro ExtraLight" panose="020B0303030403020204" pitchFamily="34"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Source Sans Pro Semibold" panose="020B0603030403020204" pitchFamily="34" charset="0"/>
                <a:ea typeface="Source Sans Pro Semibold" panose="020B06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000" b="1" dirty="0"/>
              <a:t>Reinstatement</a:t>
            </a:r>
            <a:endParaRPr lang="en-US" sz="2400" b="1" dirty="0"/>
          </a:p>
          <a:p>
            <a:pPr marL="0" indent="0">
              <a:buFont typeface="Wingdings" panose="05000000000000000000" pitchFamily="2" charset="2"/>
              <a:buNone/>
            </a:pPr>
            <a:endParaRPr lang="en-US" sz="1600" dirty="0"/>
          </a:p>
          <a:p>
            <a:pPr marL="1371600" lvl="3" indent="0">
              <a:lnSpc>
                <a:spcPct val="100000"/>
              </a:lnSpc>
              <a:spcBef>
                <a:spcPts val="0"/>
              </a:spcBef>
              <a:buFont typeface="Wingdings" panose="05000000000000000000" pitchFamily="2" charset="2"/>
              <a:buNone/>
            </a:pPr>
            <a:endParaRPr lang="en-US" sz="2800" b="0" cap="none" dirty="0">
              <a:latin typeface="Source Sans Pro" panose="020B0503030403020204" pitchFamily="34" charset="0"/>
              <a:ea typeface="Source Sans Pro" panose="020B0503030403020204" pitchFamily="34" charset="0"/>
            </a:endParaRPr>
          </a:p>
          <a:p>
            <a:pPr marL="0" indent="0">
              <a:buFont typeface="Wingdings" panose="05000000000000000000" pitchFamily="2" charset="2"/>
              <a:buNone/>
            </a:pPr>
            <a:endParaRPr lang="en-US" dirty="0"/>
          </a:p>
        </p:txBody>
      </p:sp>
      <p:sp>
        <p:nvSpPr>
          <p:cNvPr id="23" name="Rectangle 22">
            <a:extLst>
              <a:ext uri="{FF2B5EF4-FFF2-40B4-BE49-F238E27FC236}">
                <a16:creationId xmlns:a16="http://schemas.microsoft.com/office/drawing/2014/main" id="{51CA5C1F-7813-D9F2-BA00-7A3AC60E1100}"/>
              </a:ext>
            </a:extLst>
          </p:cNvPr>
          <p:cNvSpPr/>
          <p:nvPr/>
        </p:nvSpPr>
        <p:spPr>
          <a:xfrm>
            <a:off x="6292777" y="1668657"/>
            <a:ext cx="5662893" cy="20025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t>If you lose SNAP because of the SNAP Work Requirements, you can regain eligibility by:</a:t>
            </a:r>
          </a:p>
          <a:p>
            <a:pPr marL="285750" indent="-285750">
              <a:buFont typeface="Arial" panose="020B0604020202020204" pitchFamily="34" charset="0"/>
              <a:buChar char="•"/>
            </a:pPr>
            <a:r>
              <a:rPr lang="en-US" sz="1600" dirty="0"/>
              <a:t>Exemption from Work Requirements</a:t>
            </a:r>
          </a:p>
          <a:p>
            <a:pPr marL="285750" indent="-285750">
              <a:buFont typeface="Arial" panose="020B0604020202020204" pitchFamily="34" charset="0"/>
              <a:buChar char="•"/>
            </a:pPr>
            <a:r>
              <a:rPr lang="en-US" sz="1600" dirty="0"/>
              <a:t>Wait until clock resets at the end of the 3 year period (January 2027)</a:t>
            </a:r>
          </a:p>
          <a:p>
            <a:pPr marL="285750" indent="-285750">
              <a:buFont typeface="Arial" panose="020B0604020202020204" pitchFamily="34" charset="0"/>
              <a:buChar char="•"/>
            </a:pPr>
            <a:r>
              <a:rPr lang="en-US" sz="1600" dirty="0"/>
              <a:t>Showing that you have met the SNAP Work Requirements for 30 consecutive days before the date you submit a new application</a:t>
            </a:r>
          </a:p>
        </p:txBody>
      </p:sp>
      <p:sp>
        <p:nvSpPr>
          <p:cNvPr id="24" name="Text Placeholder 2">
            <a:extLst>
              <a:ext uri="{FF2B5EF4-FFF2-40B4-BE49-F238E27FC236}">
                <a16:creationId xmlns:a16="http://schemas.microsoft.com/office/drawing/2014/main" id="{96BE1EE6-C380-CD5D-61C6-EDC01E25A8B5}"/>
              </a:ext>
            </a:extLst>
          </p:cNvPr>
          <p:cNvSpPr txBox="1">
            <a:spLocks/>
          </p:cNvSpPr>
          <p:nvPr/>
        </p:nvSpPr>
        <p:spPr>
          <a:xfrm>
            <a:off x="6292777" y="3937850"/>
            <a:ext cx="4134113" cy="384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Source Sans Pro ExtraLight" panose="020B0303030403020204" pitchFamily="34" charset="0"/>
                <a:ea typeface="Source Sans Pro ExtraLight" panose="020B0303030403020204" pitchFamily="34"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Source Sans Pro Black" panose="020B0803030403020204" pitchFamily="34" charset="0"/>
                <a:ea typeface="Source Sans Pro Black" panose="020B0803030403020204" pitchFamily="34"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Source Sans Pro ExtraLight" panose="020B0303030403020204" pitchFamily="34" charset="0"/>
                <a:ea typeface="Source Sans Pro ExtraLight" panose="020B0303030403020204" pitchFamily="34"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Source Sans Pro Semibold" panose="020B0603030403020204" pitchFamily="34" charset="0"/>
                <a:ea typeface="Source Sans Pro Semibold" panose="020B06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000" b="1" dirty="0"/>
              <a:t>Failing to Meet Work Requirement after Reinstatement</a:t>
            </a:r>
            <a:endParaRPr lang="en-US" sz="2400" b="1" dirty="0"/>
          </a:p>
          <a:p>
            <a:pPr marL="0" indent="0">
              <a:buFont typeface="Wingdings" panose="05000000000000000000" pitchFamily="2" charset="2"/>
              <a:buNone/>
            </a:pPr>
            <a:endParaRPr lang="en-US" sz="1600" dirty="0"/>
          </a:p>
          <a:p>
            <a:pPr marL="1371600" lvl="3" indent="0">
              <a:lnSpc>
                <a:spcPct val="100000"/>
              </a:lnSpc>
              <a:spcBef>
                <a:spcPts val="0"/>
              </a:spcBef>
              <a:buFont typeface="Wingdings" panose="05000000000000000000" pitchFamily="2" charset="2"/>
              <a:buNone/>
            </a:pPr>
            <a:endParaRPr lang="en-US" sz="2800" b="0" cap="none" dirty="0">
              <a:latin typeface="Source Sans Pro" panose="020B0503030403020204" pitchFamily="34" charset="0"/>
              <a:ea typeface="Source Sans Pro" panose="020B0503030403020204" pitchFamily="34" charset="0"/>
            </a:endParaRPr>
          </a:p>
          <a:p>
            <a:pPr marL="0" indent="0">
              <a:buFont typeface="Wingdings" panose="05000000000000000000" pitchFamily="2" charset="2"/>
              <a:buNone/>
            </a:pPr>
            <a:endParaRPr lang="en-US" dirty="0"/>
          </a:p>
        </p:txBody>
      </p:sp>
      <p:sp>
        <p:nvSpPr>
          <p:cNvPr id="25" name="Rectangle 24">
            <a:extLst>
              <a:ext uri="{FF2B5EF4-FFF2-40B4-BE49-F238E27FC236}">
                <a16:creationId xmlns:a16="http://schemas.microsoft.com/office/drawing/2014/main" id="{D69CD591-8785-C1A3-DAF8-08638A2D936F}"/>
              </a:ext>
            </a:extLst>
          </p:cNvPr>
          <p:cNvSpPr/>
          <p:nvPr/>
        </p:nvSpPr>
        <p:spPr>
          <a:xfrm>
            <a:off x="6292777" y="4569946"/>
            <a:ext cx="5662893" cy="8267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t>SNAP recipients can get ONE additional 3 consecutive months of SNAP (three additional strikes that must be consecutive)</a:t>
            </a:r>
          </a:p>
        </p:txBody>
      </p:sp>
      <p:sp>
        <p:nvSpPr>
          <p:cNvPr id="26" name="Rectangle 25">
            <a:extLst>
              <a:ext uri="{FF2B5EF4-FFF2-40B4-BE49-F238E27FC236}">
                <a16:creationId xmlns:a16="http://schemas.microsoft.com/office/drawing/2014/main" id="{1A1C3584-88C7-5CE7-46FE-883591056B7E}"/>
              </a:ext>
            </a:extLst>
          </p:cNvPr>
          <p:cNvSpPr/>
          <p:nvPr/>
        </p:nvSpPr>
        <p:spPr>
          <a:xfrm>
            <a:off x="794196" y="1252388"/>
            <a:ext cx="4187424" cy="642573"/>
          </a:xfrm>
          <a:prstGeom prst="rect">
            <a:avLst/>
          </a:prstGeom>
          <a:noFill/>
          <a:ln w="57150">
            <a:solidFill>
              <a:srgbClr val="0E1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41D603-B984-9F08-72CA-92EEC7F0F358}"/>
              </a:ext>
            </a:extLst>
          </p:cNvPr>
          <p:cNvSpPr/>
          <p:nvPr/>
        </p:nvSpPr>
        <p:spPr>
          <a:xfrm>
            <a:off x="6318695" y="1161377"/>
            <a:ext cx="2101974" cy="501352"/>
          </a:xfrm>
          <a:prstGeom prst="rect">
            <a:avLst/>
          </a:prstGeom>
          <a:noFill/>
          <a:ln w="57150">
            <a:solidFill>
              <a:srgbClr val="0E1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9EBA73C-2B91-8215-89D8-1E9029CFDEE5}"/>
              </a:ext>
            </a:extLst>
          </p:cNvPr>
          <p:cNvSpPr/>
          <p:nvPr/>
        </p:nvSpPr>
        <p:spPr>
          <a:xfrm>
            <a:off x="6318695" y="3932612"/>
            <a:ext cx="4134113" cy="642573"/>
          </a:xfrm>
          <a:prstGeom prst="rect">
            <a:avLst/>
          </a:prstGeom>
          <a:noFill/>
          <a:ln w="57150">
            <a:solidFill>
              <a:srgbClr val="0E1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22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A36AA-CB6D-18BD-FD18-3952A68C789F}"/>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62C94ADD-60DF-49C8-C831-F9C380D68AB6}"/>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pic>
        <p:nvPicPr>
          <p:cNvPr id="15" name="Picture 14">
            <a:extLst>
              <a:ext uri="{FF2B5EF4-FFF2-40B4-BE49-F238E27FC236}">
                <a16:creationId xmlns:a16="http://schemas.microsoft.com/office/drawing/2014/main" id="{35F76EF0-4BEF-6E76-B44C-7F1022C83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688" y="2143952"/>
            <a:ext cx="3463932" cy="2307728"/>
          </a:xfrm>
          <a:prstGeom prst="rect">
            <a:avLst/>
          </a:prstGeom>
        </p:spPr>
      </p:pic>
      <p:sp>
        <p:nvSpPr>
          <p:cNvPr id="16" name="Callout: Line 15">
            <a:extLst>
              <a:ext uri="{FF2B5EF4-FFF2-40B4-BE49-F238E27FC236}">
                <a16:creationId xmlns:a16="http://schemas.microsoft.com/office/drawing/2014/main" id="{8AD70B34-5394-D886-F107-9E56B14A4E11}"/>
              </a:ext>
            </a:extLst>
          </p:cNvPr>
          <p:cNvSpPr/>
          <p:nvPr/>
        </p:nvSpPr>
        <p:spPr>
          <a:xfrm>
            <a:off x="3986102" y="4718848"/>
            <a:ext cx="1450256" cy="616716"/>
          </a:xfrm>
          <a:prstGeom prst="borderCallout1">
            <a:avLst>
              <a:gd name="adj1" fmla="val -5160"/>
              <a:gd name="adj2" fmla="val 50693"/>
              <a:gd name="adj3" fmla="val -116356"/>
              <a:gd name="adj4" fmla="val -12174"/>
            </a:avLst>
          </a:prstGeom>
          <a:solidFill>
            <a:srgbClr val="858A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Over 65 – Exempt;</a:t>
            </a:r>
          </a:p>
          <a:p>
            <a:pPr algn="ctr"/>
            <a:r>
              <a:rPr lang="en-US" sz="1200" dirty="0"/>
              <a:t>SSA Retirement $1900/month</a:t>
            </a:r>
          </a:p>
        </p:txBody>
      </p:sp>
      <p:sp>
        <p:nvSpPr>
          <p:cNvPr id="17" name="Callout: Line 16">
            <a:extLst>
              <a:ext uri="{FF2B5EF4-FFF2-40B4-BE49-F238E27FC236}">
                <a16:creationId xmlns:a16="http://schemas.microsoft.com/office/drawing/2014/main" id="{1B6254A7-9B19-FAC8-6533-161AD08609DD}"/>
              </a:ext>
            </a:extLst>
          </p:cNvPr>
          <p:cNvSpPr/>
          <p:nvPr/>
        </p:nvSpPr>
        <p:spPr>
          <a:xfrm>
            <a:off x="2152814" y="1479365"/>
            <a:ext cx="1804416" cy="748678"/>
          </a:xfrm>
          <a:prstGeom prst="borderCallout1">
            <a:avLst>
              <a:gd name="adj1" fmla="val 101527"/>
              <a:gd name="adj2" fmla="val 50968"/>
              <a:gd name="adj3" fmla="val 214391"/>
              <a:gd name="adj4" fmla="val 51158"/>
            </a:avLst>
          </a:prstGeom>
          <a:solidFill>
            <a:srgbClr val="858A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Receiving Unemployment $787/month</a:t>
            </a:r>
          </a:p>
          <a:p>
            <a:pPr algn="ctr"/>
            <a:r>
              <a:rPr lang="en-US" sz="1200" dirty="0"/>
              <a:t>– Exempt</a:t>
            </a:r>
          </a:p>
        </p:txBody>
      </p:sp>
      <p:sp>
        <p:nvSpPr>
          <p:cNvPr id="18" name="Callout: Line 17">
            <a:extLst>
              <a:ext uri="{FF2B5EF4-FFF2-40B4-BE49-F238E27FC236}">
                <a16:creationId xmlns:a16="http://schemas.microsoft.com/office/drawing/2014/main" id="{158BC44F-EA38-415D-3C50-A2BC96DE8940}"/>
              </a:ext>
            </a:extLst>
          </p:cNvPr>
          <p:cNvSpPr/>
          <p:nvPr/>
        </p:nvSpPr>
        <p:spPr>
          <a:xfrm flipH="1">
            <a:off x="262644" y="2228043"/>
            <a:ext cx="1369984" cy="532142"/>
          </a:xfrm>
          <a:prstGeom prst="borderCallout1">
            <a:avLst>
              <a:gd name="adj1" fmla="val 108514"/>
              <a:gd name="adj2" fmla="val -363"/>
              <a:gd name="adj3" fmla="val 240423"/>
              <a:gd name="adj4" fmla="val -5709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No exemptions – Subject to Work Requirements</a:t>
            </a:r>
          </a:p>
        </p:txBody>
      </p:sp>
      <p:sp>
        <p:nvSpPr>
          <p:cNvPr id="19" name="Callout: Line 18">
            <a:extLst>
              <a:ext uri="{FF2B5EF4-FFF2-40B4-BE49-F238E27FC236}">
                <a16:creationId xmlns:a16="http://schemas.microsoft.com/office/drawing/2014/main" id="{6251A402-2A1C-B50D-62BB-50470C8F0E55}"/>
              </a:ext>
            </a:extLst>
          </p:cNvPr>
          <p:cNvSpPr/>
          <p:nvPr/>
        </p:nvSpPr>
        <p:spPr>
          <a:xfrm flipH="1">
            <a:off x="571501" y="4845918"/>
            <a:ext cx="954927" cy="387061"/>
          </a:xfrm>
          <a:prstGeom prst="borderCallout1">
            <a:avLst>
              <a:gd name="adj1" fmla="val 18750"/>
              <a:gd name="adj2" fmla="val -8333"/>
              <a:gd name="adj3" fmla="val -121064"/>
              <a:gd name="adj4" fmla="val -59713"/>
            </a:avLst>
          </a:prstGeom>
          <a:solidFill>
            <a:srgbClr val="858A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17 years old - Exempt</a:t>
            </a:r>
          </a:p>
        </p:txBody>
      </p:sp>
      <p:sp>
        <p:nvSpPr>
          <p:cNvPr id="20" name="Callout: Line 19">
            <a:extLst>
              <a:ext uri="{FF2B5EF4-FFF2-40B4-BE49-F238E27FC236}">
                <a16:creationId xmlns:a16="http://schemas.microsoft.com/office/drawing/2014/main" id="{B1A4D8C4-CA42-8C33-716D-2ADF445F733E}"/>
              </a:ext>
            </a:extLst>
          </p:cNvPr>
          <p:cNvSpPr/>
          <p:nvPr/>
        </p:nvSpPr>
        <p:spPr>
          <a:xfrm>
            <a:off x="4232532" y="1899782"/>
            <a:ext cx="1553956" cy="741399"/>
          </a:xfrm>
          <a:prstGeom prst="borderCallout1">
            <a:avLst>
              <a:gd name="adj1" fmla="val 58112"/>
              <a:gd name="adj2" fmla="val -2073"/>
              <a:gd name="adj3" fmla="val 158907"/>
              <a:gd name="adj4" fmla="val -53891"/>
            </a:avLst>
          </a:prstGeom>
          <a:solidFill>
            <a:srgbClr val="858A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Enrolled in college full-time – Exempt but special rules apply</a:t>
            </a:r>
          </a:p>
        </p:txBody>
      </p:sp>
      <p:sp>
        <p:nvSpPr>
          <p:cNvPr id="21" name="Rectangle 20">
            <a:extLst>
              <a:ext uri="{FF2B5EF4-FFF2-40B4-BE49-F238E27FC236}">
                <a16:creationId xmlns:a16="http://schemas.microsoft.com/office/drawing/2014/main" id="{823F4A2E-E666-9403-A98D-34A8922E8F6E}"/>
              </a:ext>
            </a:extLst>
          </p:cNvPr>
          <p:cNvSpPr/>
          <p:nvPr/>
        </p:nvSpPr>
        <p:spPr>
          <a:xfrm>
            <a:off x="6061790" y="1051330"/>
            <a:ext cx="5766289" cy="29668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Chapter 1</a:t>
            </a:r>
          </a:p>
          <a:p>
            <a:pPr algn="ctr"/>
            <a:r>
              <a:rPr lang="en-US" sz="1200" dirty="0"/>
              <a:t>Mary is earning $2000/month. SNAP Household of 5. </a:t>
            </a:r>
          </a:p>
          <a:p>
            <a:pPr algn="ctr"/>
            <a:r>
              <a:rPr lang="en-US" sz="1200" dirty="0"/>
              <a:t>SNAP Benefit = $583</a:t>
            </a:r>
          </a:p>
          <a:p>
            <a:pPr algn="ctr"/>
            <a:endParaRPr lang="en-US" sz="1200" dirty="0"/>
          </a:p>
          <a:p>
            <a:pPr algn="ctr"/>
            <a:r>
              <a:rPr lang="en-US" sz="1200" b="1" dirty="0"/>
              <a:t>Chapter 2 </a:t>
            </a:r>
          </a:p>
          <a:p>
            <a:pPr algn="ctr"/>
            <a:r>
              <a:rPr lang="en-US" sz="1200" dirty="0"/>
              <a:t>Mary gets sick, can’t work for four months, and loses her job. She doesn’t tell DHS and doesn’t respond to notice terminating her benefits.</a:t>
            </a:r>
          </a:p>
          <a:p>
            <a:pPr algn="ctr"/>
            <a:r>
              <a:rPr lang="en-US" sz="1200" dirty="0"/>
              <a:t>SNAP Benefit = $994</a:t>
            </a:r>
          </a:p>
          <a:p>
            <a:pPr algn="ctr"/>
            <a:endParaRPr lang="en-US" sz="1200" dirty="0"/>
          </a:p>
          <a:p>
            <a:pPr algn="ctr"/>
            <a:r>
              <a:rPr lang="en-US" sz="1200" b="1" dirty="0"/>
              <a:t>Chapter 3</a:t>
            </a:r>
          </a:p>
          <a:p>
            <a:pPr algn="ctr"/>
            <a:r>
              <a:rPr lang="en-US" sz="1200" dirty="0"/>
              <a:t>5 months Mary gets a new job, earning $2,000/month</a:t>
            </a:r>
          </a:p>
          <a:p>
            <a:pPr algn="ctr"/>
            <a:r>
              <a:rPr lang="en-US" sz="1200" dirty="0"/>
              <a:t>SNAP Benefit = $377</a:t>
            </a:r>
          </a:p>
          <a:p>
            <a:pPr algn="ctr"/>
            <a:endParaRPr lang="en-US" sz="1200" dirty="0"/>
          </a:p>
          <a:p>
            <a:pPr algn="ctr"/>
            <a:r>
              <a:rPr lang="en-US" sz="1200" b="1" dirty="0"/>
              <a:t>Chapter 4</a:t>
            </a:r>
          </a:p>
          <a:p>
            <a:pPr algn="ctr"/>
            <a:r>
              <a:rPr lang="en-US" sz="1200" dirty="0"/>
              <a:t>After working for one month, Mary reapplies for SNAP</a:t>
            </a:r>
          </a:p>
          <a:p>
            <a:pPr algn="ctr"/>
            <a:r>
              <a:rPr lang="en-US" sz="1200" dirty="0"/>
              <a:t>SNAP Benefit = $583</a:t>
            </a:r>
          </a:p>
        </p:txBody>
      </p:sp>
      <p:sp>
        <p:nvSpPr>
          <p:cNvPr id="10" name="Rectangle 9">
            <a:extLst>
              <a:ext uri="{FF2B5EF4-FFF2-40B4-BE49-F238E27FC236}">
                <a16:creationId xmlns:a16="http://schemas.microsoft.com/office/drawing/2014/main" id="{12300650-4900-6439-979E-184005E5099B}"/>
              </a:ext>
            </a:extLst>
          </p:cNvPr>
          <p:cNvSpPr/>
          <p:nvPr/>
        </p:nvSpPr>
        <p:spPr>
          <a:xfrm>
            <a:off x="6755643" y="4086390"/>
            <a:ext cx="4599296" cy="16713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u="sng" dirty="0"/>
              <a:t>ALTERNATIVE ENDINGs where Mary requests and get exception</a:t>
            </a:r>
          </a:p>
          <a:p>
            <a:pPr algn="ctr"/>
            <a:endParaRPr lang="en-US" sz="1200" b="1" dirty="0"/>
          </a:p>
          <a:p>
            <a:pPr algn="ctr"/>
            <a:r>
              <a:rPr lang="en-US" sz="1200" b="1" dirty="0"/>
              <a:t>Chapter 2 (</a:t>
            </a:r>
            <a:r>
              <a:rPr lang="en-US" sz="1200" dirty="0"/>
              <a:t>when Mary has no income)</a:t>
            </a:r>
          </a:p>
          <a:p>
            <a:pPr algn="ctr"/>
            <a:r>
              <a:rPr lang="en-US" sz="1200" dirty="0"/>
              <a:t>SNAP Benefit = $1,183</a:t>
            </a:r>
          </a:p>
          <a:p>
            <a:pPr algn="ctr"/>
            <a:endParaRPr lang="en-US" sz="1200" b="1" dirty="0"/>
          </a:p>
          <a:p>
            <a:pPr algn="ctr"/>
            <a:r>
              <a:rPr lang="en-US" sz="1200" b="1" dirty="0"/>
              <a:t>Chapter 3 </a:t>
            </a:r>
            <a:r>
              <a:rPr lang="en-US" sz="1200" dirty="0"/>
              <a:t> (when Mary starts working again)</a:t>
            </a:r>
          </a:p>
          <a:p>
            <a:pPr algn="ctr"/>
            <a:r>
              <a:rPr lang="en-US" sz="1200" dirty="0"/>
              <a:t>SNAP Benefit = $583</a:t>
            </a:r>
          </a:p>
        </p:txBody>
      </p:sp>
    </p:spTree>
    <p:extLst>
      <p:ext uri="{BB962C8B-B14F-4D97-AF65-F5344CB8AC3E}">
        <p14:creationId xmlns:p14="http://schemas.microsoft.com/office/powerpoint/2010/main" val="1958764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2BC95E-303A-3984-837D-F7A34F62AA66}"/>
              </a:ext>
            </a:extLst>
          </p:cNvPr>
          <p:cNvSpPr>
            <a:spLocks noGrp="1"/>
          </p:cNvSpPr>
          <p:nvPr>
            <p:ph type="body" sz="quarter" idx="13"/>
          </p:nvPr>
        </p:nvSpPr>
        <p:spPr>
          <a:xfrm>
            <a:off x="838200" y="1264899"/>
            <a:ext cx="10518775" cy="1118706"/>
          </a:xfrm>
        </p:spPr>
        <p:txBody>
          <a:bodyPr>
            <a:normAutofit fontScale="92500"/>
          </a:bodyPr>
          <a:lstStyle/>
          <a:p>
            <a:pPr marL="0" indent="0">
              <a:spcAft>
                <a:spcPts val="600"/>
              </a:spcAft>
              <a:buNone/>
            </a:pPr>
            <a:r>
              <a:rPr lang="en-US" sz="1400" dirty="0"/>
              <a:t>OBBBA has removed eligibility for certain lawfully-present immigrants. </a:t>
            </a:r>
          </a:p>
          <a:p>
            <a:pPr marL="0" indent="0">
              <a:spcAft>
                <a:spcPts val="600"/>
              </a:spcAft>
              <a:buNone/>
            </a:pPr>
            <a:r>
              <a:rPr lang="en-US" sz="1400" dirty="0"/>
              <a:t>Applicants were supposed to be denied starting December. </a:t>
            </a:r>
            <a:r>
              <a:rPr lang="en-US" sz="1400" b="1" i="1" dirty="0"/>
              <a:t>HOWEVER</a:t>
            </a:r>
            <a:r>
              <a:rPr lang="en-US" sz="1400" dirty="0"/>
              <a:t>: Illinois Attorney General Kwame Raoul joined 20 other attorneys general to file a lawsuit challenging how USDA is instructing states to implement these provisions. </a:t>
            </a:r>
            <a:r>
              <a:rPr lang="en-US" sz="1400" dirty="0">
                <a:hlinkClick r:id="rId2"/>
              </a:rPr>
              <a:t>IDHS says</a:t>
            </a:r>
            <a:r>
              <a:rPr lang="en-US" sz="1400" dirty="0"/>
              <a:t>, “At this time, IDHS is not implementing new federal changes to SNAP eligibility for noncitizens.” We expect IL will start implementing the new rules around April 2026.</a:t>
            </a:r>
          </a:p>
        </p:txBody>
      </p:sp>
      <p:graphicFrame>
        <p:nvGraphicFramePr>
          <p:cNvPr id="4" name="Table 3">
            <a:extLst>
              <a:ext uri="{FF2B5EF4-FFF2-40B4-BE49-F238E27FC236}">
                <a16:creationId xmlns:a16="http://schemas.microsoft.com/office/drawing/2014/main" id="{3FD217D4-209D-6578-0C79-5A730536819A}"/>
              </a:ext>
            </a:extLst>
          </p:cNvPr>
          <p:cNvGraphicFramePr>
            <a:graphicFrameLocks noGrp="1"/>
          </p:cNvGraphicFramePr>
          <p:nvPr/>
        </p:nvGraphicFramePr>
        <p:xfrm>
          <a:off x="1017142" y="2461481"/>
          <a:ext cx="10890605" cy="3131621"/>
        </p:xfrm>
        <a:graphic>
          <a:graphicData uri="http://schemas.openxmlformats.org/drawingml/2006/table">
            <a:tbl>
              <a:tblPr firstRow="1" bandRow="1">
                <a:tableStyleId>{5C22544A-7EE6-4342-B048-85BDC9FD1C3A}</a:tableStyleId>
              </a:tblPr>
              <a:tblGrid>
                <a:gridCol w="5280916">
                  <a:extLst>
                    <a:ext uri="{9D8B030D-6E8A-4147-A177-3AD203B41FA5}">
                      <a16:colId xmlns:a16="http://schemas.microsoft.com/office/drawing/2014/main" val="654170839"/>
                    </a:ext>
                  </a:extLst>
                </a:gridCol>
                <a:gridCol w="3760342">
                  <a:extLst>
                    <a:ext uri="{9D8B030D-6E8A-4147-A177-3AD203B41FA5}">
                      <a16:colId xmlns:a16="http://schemas.microsoft.com/office/drawing/2014/main" val="786289538"/>
                    </a:ext>
                  </a:extLst>
                </a:gridCol>
                <a:gridCol w="1849347">
                  <a:extLst>
                    <a:ext uri="{9D8B030D-6E8A-4147-A177-3AD203B41FA5}">
                      <a16:colId xmlns:a16="http://schemas.microsoft.com/office/drawing/2014/main" val="2447473371"/>
                    </a:ext>
                  </a:extLst>
                </a:gridCol>
              </a:tblGrid>
              <a:tr h="846037">
                <a:tc>
                  <a:txBody>
                    <a:bodyPr/>
                    <a:lstStyle/>
                    <a:p>
                      <a:r>
                        <a:rPr lang="en-US" sz="1600" dirty="0"/>
                        <a:t>Incomplete</a:t>
                      </a:r>
                      <a:r>
                        <a:rPr lang="en-US" sz="1600" baseline="0" dirty="0"/>
                        <a:t> List of </a:t>
                      </a:r>
                      <a:r>
                        <a:rPr lang="en-US" sz="1600" dirty="0"/>
                        <a:t>Statuses Potentially Eligible for SNAP</a:t>
                      </a:r>
                    </a:p>
                  </a:txBody>
                  <a:tcPr anchor="ctr"/>
                </a:tc>
                <a:tc>
                  <a:txBody>
                    <a:bodyPr/>
                    <a:lstStyle/>
                    <a:p>
                      <a:r>
                        <a:rPr lang="en-US" sz="1600" dirty="0"/>
                        <a:t>Former Eligibility (if receiving SNAP on 11/1, can continue through redetermination)</a:t>
                      </a:r>
                    </a:p>
                  </a:txBody>
                  <a:tcPr anchor="ctr"/>
                </a:tc>
                <a:tc>
                  <a:txBody>
                    <a:bodyPr/>
                    <a:lstStyle/>
                    <a:p>
                      <a:r>
                        <a:rPr lang="en-US" sz="1600" dirty="0"/>
                        <a:t>Current eligibility</a:t>
                      </a:r>
                    </a:p>
                  </a:txBody>
                  <a:tcPr anchor="ctr"/>
                </a:tc>
                <a:extLst>
                  <a:ext uri="{0D108BD9-81ED-4DB2-BD59-A6C34878D82A}">
                    <a16:rowId xmlns:a16="http://schemas.microsoft.com/office/drawing/2014/main" val="2863183843"/>
                  </a:ext>
                </a:extLst>
              </a:tr>
              <a:tr h="328238">
                <a:tc>
                  <a:txBody>
                    <a:bodyPr/>
                    <a:lstStyle/>
                    <a:p>
                      <a:r>
                        <a:rPr lang="en-US" sz="1400" dirty="0">
                          <a:solidFill>
                            <a:srgbClr val="000000"/>
                          </a:solidFill>
                        </a:rPr>
                        <a:t>U.S. Citizens</a:t>
                      </a:r>
                    </a:p>
                  </a:txBody>
                  <a:tcPr/>
                </a:tc>
                <a:tc>
                  <a:txBody>
                    <a:bodyPr/>
                    <a:lstStyle/>
                    <a:p>
                      <a:r>
                        <a:rPr lang="en-US" sz="1400" dirty="0">
                          <a:solidFill>
                            <a:srgbClr val="000000"/>
                          </a:solidFill>
                        </a:rPr>
                        <a:t>Yes</a:t>
                      </a:r>
                    </a:p>
                  </a:txBody>
                  <a:tcPr/>
                </a:tc>
                <a:tc>
                  <a:txBody>
                    <a:bodyPr/>
                    <a:lstStyle/>
                    <a:p>
                      <a:r>
                        <a:rPr lang="en-US" sz="1400" dirty="0">
                          <a:solidFill>
                            <a:srgbClr val="000000"/>
                          </a:solidFill>
                        </a:rPr>
                        <a:t>Yes</a:t>
                      </a:r>
                    </a:p>
                  </a:txBody>
                  <a:tcPr/>
                </a:tc>
                <a:extLst>
                  <a:ext uri="{0D108BD9-81ED-4DB2-BD59-A6C34878D82A}">
                    <a16:rowId xmlns:a16="http://schemas.microsoft.com/office/drawing/2014/main" val="947558266"/>
                  </a:ext>
                </a:extLst>
              </a:tr>
              <a:tr h="564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Legal Permanent Residents (“LPR”; aka green card holders) who have met 5 year waiting period or obtained 40 work credits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u="none" dirty="0">
                        <a:solidFill>
                          <a:srgbClr val="000000"/>
                        </a:solidFill>
                      </a:endParaRPr>
                    </a:p>
                  </a:txBody>
                  <a:tcPr/>
                </a:tc>
                <a:extLst>
                  <a:ext uri="{0D108BD9-81ED-4DB2-BD59-A6C34878D82A}">
                    <a16:rowId xmlns:a16="http://schemas.microsoft.com/office/drawing/2014/main" val="2336957110"/>
                  </a:ext>
                </a:extLst>
              </a:tr>
              <a:tr h="407420">
                <a:tc>
                  <a:txBody>
                    <a:bodyPr/>
                    <a:lstStyle/>
                    <a:p>
                      <a:r>
                        <a:rPr lang="en-US" sz="1400" b="1" dirty="0">
                          <a:solidFill>
                            <a:srgbClr val="000000"/>
                          </a:solidFill>
                        </a:rPr>
                        <a:t>VAWA recipients </a:t>
                      </a:r>
                      <a:r>
                        <a:rPr lang="en-US" sz="1400" b="1" u="sng" dirty="0">
                          <a:solidFill>
                            <a:srgbClr val="000000"/>
                          </a:solidFill>
                        </a:rPr>
                        <a:t>who have met </a:t>
                      </a:r>
                      <a:r>
                        <a:rPr lang="en-US" sz="1400" b="1" dirty="0">
                          <a:solidFill>
                            <a:srgbClr val="000000"/>
                          </a:solidFill>
                        </a:rPr>
                        <a:t>5 year waiting period (from data on prima facie letter)</a:t>
                      </a:r>
                    </a:p>
                  </a:txBody>
                  <a:tcPr/>
                </a:tc>
                <a:tc>
                  <a:txBody>
                    <a:bodyPr/>
                    <a:lstStyle/>
                    <a:p>
                      <a:r>
                        <a:rPr lang="en-US" sz="1400" dirty="0">
                          <a:solidFill>
                            <a:srgbClr val="000000"/>
                          </a:solidFill>
                        </a:rPr>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No</a:t>
                      </a:r>
                    </a:p>
                  </a:txBody>
                  <a:tcPr/>
                </a:tc>
                <a:extLst>
                  <a:ext uri="{0D108BD9-81ED-4DB2-BD59-A6C34878D82A}">
                    <a16:rowId xmlns:a16="http://schemas.microsoft.com/office/drawing/2014/main" val="1433997368"/>
                  </a:ext>
                </a:extLst>
              </a:tr>
              <a:tr h="474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Refugees and Asylees (application approved), Trafficking survivors (T-Visa holder)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No</a:t>
                      </a:r>
                    </a:p>
                  </a:txBody>
                  <a:tcPr/>
                </a:tc>
                <a:extLst>
                  <a:ext uri="{0D108BD9-81ED-4DB2-BD59-A6C34878D82A}">
                    <a16:rowId xmlns:a16="http://schemas.microsoft.com/office/drawing/2014/main" val="4215800238"/>
                  </a:ext>
                </a:extLst>
              </a:tr>
              <a:tr h="356492">
                <a:tc>
                  <a:txBody>
                    <a:bodyPr/>
                    <a:lstStyle/>
                    <a:p>
                      <a:r>
                        <a:rPr lang="en-US" sz="1400" dirty="0">
                          <a:solidFill>
                            <a:srgbClr val="000000"/>
                          </a:solidFill>
                        </a:rPr>
                        <a:t>Cuban and Haitian entrants</a:t>
                      </a:r>
                    </a:p>
                  </a:txBody>
                  <a:tcPr/>
                </a:tc>
                <a:tc>
                  <a:txBody>
                    <a:bodyPr/>
                    <a:lstStyle/>
                    <a:p>
                      <a:r>
                        <a:rPr lang="en-US" sz="1400" dirty="0">
                          <a:solidFill>
                            <a:srgbClr val="000000"/>
                          </a:solidFill>
                        </a:rPr>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Yes</a:t>
                      </a:r>
                    </a:p>
                  </a:txBody>
                  <a:tcPr/>
                </a:tc>
                <a:extLst>
                  <a:ext uri="{0D108BD9-81ED-4DB2-BD59-A6C34878D82A}">
                    <a16:rowId xmlns:a16="http://schemas.microsoft.com/office/drawing/2014/main" val="582886456"/>
                  </a:ext>
                </a:extLst>
              </a:tr>
            </a:tbl>
          </a:graphicData>
        </a:graphic>
      </p:graphicFrame>
      <p:sp>
        <p:nvSpPr>
          <p:cNvPr id="5" name="Arrow: Right 4">
            <a:extLst>
              <a:ext uri="{FF2B5EF4-FFF2-40B4-BE49-F238E27FC236}">
                <a16:creationId xmlns:a16="http://schemas.microsoft.com/office/drawing/2014/main" id="{9EA5165B-E51F-2561-742A-C6DE0F5E796C}"/>
              </a:ext>
            </a:extLst>
          </p:cNvPr>
          <p:cNvSpPr/>
          <p:nvPr/>
        </p:nvSpPr>
        <p:spPr>
          <a:xfrm>
            <a:off x="102742" y="4387065"/>
            <a:ext cx="821932" cy="6678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41FAFB2-2CAA-C30C-A181-CF1F9BEAAA0E}"/>
              </a:ext>
            </a:extLst>
          </p:cNvPr>
          <p:cNvSpPr txBox="1">
            <a:spLocks/>
          </p:cNvSpPr>
          <p:nvPr/>
        </p:nvSpPr>
        <p:spPr>
          <a:xfrm>
            <a:off x="529855" y="152568"/>
            <a:ext cx="10919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Source Sans Pro Black" panose="020B0803030403020204" pitchFamily="34" charset="0"/>
                <a:ea typeface="Source Sans Pro Black" panose="020B0803030403020204" pitchFamily="34" charset="0"/>
                <a:cs typeface="+mj-cs"/>
              </a:defRPr>
            </a:lvl1pPr>
          </a:lstStyle>
          <a:p>
            <a:r>
              <a:rPr lang="en-US" dirty="0"/>
              <a:t>Immigrant eligibility changes </a:t>
            </a:r>
          </a:p>
        </p:txBody>
      </p:sp>
    </p:spTree>
    <p:extLst>
      <p:ext uri="{BB962C8B-B14F-4D97-AF65-F5344CB8AC3E}">
        <p14:creationId xmlns:p14="http://schemas.microsoft.com/office/powerpoint/2010/main" val="3681113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36B86-504D-4FCC-DF5A-ACF25ED28ED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C098907-7072-042A-990C-34066CEC9380}"/>
              </a:ext>
            </a:extLst>
          </p:cNvPr>
          <p:cNvSpPr>
            <a:spLocks noGrp="1"/>
          </p:cNvSpPr>
          <p:nvPr>
            <p:ph type="title"/>
          </p:nvPr>
        </p:nvSpPr>
        <p:spPr>
          <a:xfrm>
            <a:off x="529856" y="152568"/>
            <a:ext cx="10515600" cy="1325563"/>
          </a:xfrm>
        </p:spPr>
        <p:txBody>
          <a:bodyPr/>
          <a:lstStyle/>
          <a:p>
            <a:r>
              <a:rPr lang="en-US" dirty="0"/>
              <a:t>Proving excess shelter costs</a:t>
            </a:r>
          </a:p>
        </p:txBody>
      </p:sp>
      <p:sp>
        <p:nvSpPr>
          <p:cNvPr id="8" name="TextBox 7">
            <a:extLst>
              <a:ext uri="{FF2B5EF4-FFF2-40B4-BE49-F238E27FC236}">
                <a16:creationId xmlns:a16="http://schemas.microsoft.com/office/drawing/2014/main" id="{48C8096A-D0E4-ED59-1BDC-07DBFBCD8E3B}"/>
              </a:ext>
            </a:extLst>
          </p:cNvPr>
          <p:cNvSpPr txBox="1"/>
          <p:nvPr/>
        </p:nvSpPr>
        <p:spPr>
          <a:xfrm>
            <a:off x="425081" y="5989878"/>
            <a:ext cx="6096000" cy="646331"/>
          </a:xfrm>
          <a:prstGeom prst="rect">
            <a:avLst/>
          </a:prstGeom>
          <a:noFill/>
        </p:spPr>
        <p:txBody>
          <a:bodyPr wrap="square">
            <a:spAutoFit/>
          </a:bodyPr>
          <a:lstStyle/>
          <a:p>
            <a:pPr algn="l">
              <a:buNone/>
            </a:pPr>
            <a:r>
              <a:rPr lang="en-US" b="0" i="0" dirty="0">
                <a:solidFill>
                  <a:schemeClr val="bg1"/>
                </a:solidFill>
                <a:effectLst/>
                <a:latin typeface="Segoe UI" panose="020B0502040204020203" pitchFamily="34" charset="0"/>
              </a:rPr>
              <a:t>PM 11-01-02-b</a:t>
            </a:r>
          </a:p>
          <a:p>
            <a:r>
              <a:rPr lang="en-US" dirty="0">
                <a:solidFill>
                  <a:schemeClr val="bg1"/>
                </a:solidFill>
              </a:rPr>
              <a:t>WAG 25-03-02 (1) SNAP</a:t>
            </a:r>
          </a:p>
        </p:txBody>
      </p:sp>
      <p:sp>
        <p:nvSpPr>
          <p:cNvPr id="11" name="Text Placeholder 2">
            <a:extLst>
              <a:ext uri="{FF2B5EF4-FFF2-40B4-BE49-F238E27FC236}">
                <a16:creationId xmlns:a16="http://schemas.microsoft.com/office/drawing/2014/main" id="{CA5B6781-BD1B-02DA-55C0-9F4C87973BC6}"/>
              </a:ext>
            </a:extLst>
          </p:cNvPr>
          <p:cNvSpPr txBox="1">
            <a:spLocks/>
          </p:cNvSpPr>
          <p:nvPr/>
        </p:nvSpPr>
        <p:spPr>
          <a:xfrm>
            <a:off x="838200" y="1223371"/>
            <a:ext cx="10518775" cy="60140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Source Sans Pro ExtraLight" panose="020B0303030403020204" pitchFamily="34" charset="0"/>
                <a:ea typeface="Source Sans Pro ExtraLight" panose="020B0303030403020204" pitchFamily="34"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Source Sans Pro Black" panose="020B0803030403020204" pitchFamily="34" charset="0"/>
                <a:ea typeface="Source Sans Pro Black" panose="020B0803030403020204" pitchFamily="34"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Source Sans Pro ExtraLight" panose="020B0303030403020204" pitchFamily="34" charset="0"/>
                <a:ea typeface="Source Sans Pro ExtraLight" panose="020B0303030403020204" pitchFamily="34"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Source Sans Pro Semibold" panose="020B0603030403020204" pitchFamily="34" charset="0"/>
                <a:ea typeface="Source Sans Pro Semibold" panose="020B06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000"/>
              <a:t>SNAP Households must prove </a:t>
            </a:r>
            <a:r>
              <a:rPr lang="en-US" sz="2000" b="1"/>
              <a:t>their non-utility shelter expenses </a:t>
            </a:r>
            <a:r>
              <a:rPr lang="en-US" sz="2000"/>
              <a:t>to get an </a:t>
            </a:r>
            <a:r>
              <a:rPr lang="en-US" sz="2000" b="1"/>
              <a:t>excess shelter deduction</a:t>
            </a:r>
            <a:r>
              <a:rPr lang="en-US" sz="2000"/>
              <a:t>. This creates an administrative burden that will reduce monthly SNAP benefits for some families.</a:t>
            </a:r>
            <a:endParaRPr lang="en-US" sz="2000" dirty="0"/>
          </a:p>
        </p:txBody>
      </p:sp>
      <p:grpSp>
        <p:nvGrpSpPr>
          <p:cNvPr id="13" name="Group 12">
            <a:extLst>
              <a:ext uri="{FF2B5EF4-FFF2-40B4-BE49-F238E27FC236}">
                <a16:creationId xmlns:a16="http://schemas.microsoft.com/office/drawing/2014/main" id="{4423DEA1-FC36-61EF-2B87-8078BBFB6638}"/>
              </a:ext>
            </a:extLst>
          </p:cNvPr>
          <p:cNvGrpSpPr/>
          <p:nvPr/>
        </p:nvGrpSpPr>
        <p:grpSpPr>
          <a:xfrm>
            <a:off x="-117895" y="1869085"/>
            <a:ext cx="2342487" cy="1776757"/>
            <a:chOff x="887365" y="1824775"/>
            <a:chExt cx="2342487" cy="1776757"/>
          </a:xfrm>
        </p:grpSpPr>
        <p:pic>
          <p:nvPicPr>
            <p:cNvPr id="5" name="Picture 4">
              <a:extLst>
                <a:ext uri="{FF2B5EF4-FFF2-40B4-BE49-F238E27FC236}">
                  <a16:creationId xmlns:a16="http://schemas.microsoft.com/office/drawing/2014/main" id="{DD008685-29EF-E2A9-C18A-5BF8A30C132B}"/>
                </a:ext>
              </a:extLst>
            </p:cNvPr>
            <p:cNvPicPr>
              <a:picLocks noChangeAspect="1"/>
            </p:cNvPicPr>
            <p:nvPr/>
          </p:nvPicPr>
          <p:blipFill>
            <a:blip r:embed="rId3"/>
            <a:stretch>
              <a:fillRect/>
            </a:stretch>
          </p:blipFill>
          <p:spPr>
            <a:xfrm>
              <a:off x="984943" y="1824775"/>
              <a:ext cx="2244909" cy="1245905"/>
            </a:xfrm>
            <a:prstGeom prst="rect">
              <a:avLst/>
            </a:prstGeom>
          </p:spPr>
        </p:pic>
        <p:sp>
          <p:nvSpPr>
            <p:cNvPr id="6" name="Oval 5">
              <a:extLst>
                <a:ext uri="{FF2B5EF4-FFF2-40B4-BE49-F238E27FC236}">
                  <a16:creationId xmlns:a16="http://schemas.microsoft.com/office/drawing/2014/main" id="{CE5F4342-63E3-1B03-CF7A-4A5BD5667972}"/>
                </a:ext>
              </a:extLst>
            </p:cNvPr>
            <p:cNvSpPr/>
            <p:nvPr/>
          </p:nvSpPr>
          <p:spPr>
            <a:xfrm>
              <a:off x="887365" y="2717954"/>
              <a:ext cx="1150705" cy="88357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BC2B629A-3EDA-3147-C460-D329B039639D}"/>
              </a:ext>
            </a:extLst>
          </p:cNvPr>
          <p:cNvPicPr>
            <a:picLocks noChangeAspect="1"/>
          </p:cNvPicPr>
          <p:nvPr/>
        </p:nvPicPr>
        <p:blipFill>
          <a:blip r:embed="rId4"/>
          <a:stretch>
            <a:fillRect/>
          </a:stretch>
        </p:blipFill>
        <p:spPr>
          <a:xfrm>
            <a:off x="143905" y="3680769"/>
            <a:ext cx="1777810" cy="1245905"/>
          </a:xfrm>
          <a:prstGeom prst="rect">
            <a:avLst/>
          </a:prstGeom>
        </p:spPr>
      </p:pic>
      <p:sp>
        <p:nvSpPr>
          <p:cNvPr id="3" name="Rectangle 2">
            <a:extLst>
              <a:ext uri="{FF2B5EF4-FFF2-40B4-BE49-F238E27FC236}">
                <a16:creationId xmlns:a16="http://schemas.microsoft.com/office/drawing/2014/main" id="{3B4929F1-8B50-92FE-289F-224A4BB83C14}"/>
              </a:ext>
            </a:extLst>
          </p:cNvPr>
          <p:cNvSpPr/>
          <p:nvPr/>
        </p:nvSpPr>
        <p:spPr>
          <a:xfrm>
            <a:off x="1570292" y="2004369"/>
            <a:ext cx="3786900" cy="407342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a:buFont typeface="Arial" panose="020B0604020202020204" pitchFamily="34" charset="0"/>
              <a:buChar char="•"/>
            </a:pPr>
            <a:r>
              <a:rPr lang="en-US" sz="1400" dirty="0">
                <a:solidFill>
                  <a:srgbClr val="000000"/>
                </a:solidFill>
              </a:rPr>
              <a:t>Application</a:t>
            </a:r>
          </a:p>
          <a:p>
            <a:pPr marL="742950" lvl="1" indent="-285750">
              <a:buFont typeface="Arial" panose="020B0604020202020204" pitchFamily="34" charset="0"/>
              <a:buChar char="•"/>
            </a:pPr>
            <a:r>
              <a:rPr lang="en-US" sz="1400" dirty="0">
                <a:solidFill>
                  <a:srgbClr val="000000"/>
                </a:solidFill>
              </a:rPr>
              <a:t>Redetermination (if a change is reported)</a:t>
            </a:r>
          </a:p>
          <a:p>
            <a:pPr marL="742950" lvl="1" indent="-285750">
              <a:buFont typeface="Arial" panose="020B0604020202020204" pitchFamily="34" charset="0"/>
              <a:buChar char="•"/>
            </a:pPr>
            <a:r>
              <a:rPr lang="en-US" sz="1400" dirty="0">
                <a:solidFill>
                  <a:srgbClr val="000000"/>
                </a:solidFill>
              </a:rPr>
              <a:t>Change of address</a:t>
            </a:r>
          </a:p>
          <a:p>
            <a:pPr lvl="1"/>
            <a:endParaRPr lang="en-US" sz="1400" b="1" dirty="0">
              <a:solidFill>
                <a:srgbClr val="000000"/>
              </a:solidFill>
            </a:endParaRPr>
          </a:p>
          <a:p>
            <a:pPr marL="685800" lvl="1" indent="-228600">
              <a:lnSpc>
                <a:spcPct val="90000"/>
              </a:lnSpc>
              <a:spcBef>
                <a:spcPts val="500"/>
              </a:spcBef>
              <a:buFont typeface="Wingdings" panose="05000000000000000000" pitchFamily="2" charset="2"/>
              <a:buChar char="§"/>
            </a:pPr>
            <a:r>
              <a:rPr lang="en-US" sz="1400" dirty="0">
                <a:solidFill>
                  <a:srgbClr val="000000"/>
                </a:solidFill>
              </a:rPr>
              <a:t>Copy of lease agreement</a:t>
            </a:r>
          </a:p>
          <a:p>
            <a:pPr marL="685800" lvl="1" indent="-228600">
              <a:lnSpc>
                <a:spcPct val="90000"/>
              </a:lnSpc>
              <a:spcBef>
                <a:spcPts val="500"/>
              </a:spcBef>
              <a:buFont typeface="Wingdings" panose="05000000000000000000" pitchFamily="2" charset="2"/>
              <a:buChar char="§"/>
            </a:pPr>
            <a:r>
              <a:rPr lang="en-US" sz="1400" dirty="0">
                <a:solidFill>
                  <a:srgbClr val="000000"/>
                </a:solidFill>
              </a:rPr>
              <a:t>Copy of rent or mortgage bill</a:t>
            </a:r>
          </a:p>
          <a:p>
            <a:pPr marL="685800" lvl="1" indent="-228600">
              <a:lnSpc>
                <a:spcPct val="90000"/>
              </a:lnSpc>
              <a:spcBef>
                <a:spcPts val="500"/>
              </a:spcBef>
              <a:buFont typeface="Wingdings" panose="05000000000000000000" pitchFamily="2" charset="2"/>
              <a:buChar char="§"/>
            </a:pPr>
            <a:r>
              <a:rPr lang="en-US" sz="1400" dirty="0">
                <a:solidFill>
                  <a:srgbClr val="000000"/>
                </a:solidFill>
              </a:rPr>
              <a:t>Copy of Condo Association or HOA bills</a:t>
            </a:r>
          </a:p>
          <a:p>
            <a:pPr marL="685800" lvl="1" indent="-228600">
              <a:lnSpc>
                <a:spcPct val="90000"/>
              </a:lnSpc>
              <a:spcBef>
                <a:spcPts val="500"/>
              </a:spcBef>
              <a:buFont typeface="Wingdings" panose="05000000000000000000" pitchFamily="2" charset="2"/>
              <a:buChar char="§"/>
            </a:pPr>
            <a:r>
              <a:rPr lang="en-US" sz="1400" dirty="0">
                <a:solidFill>
                  <a:srgbClr val="000000"/>
                </a:solidFill>
              </a:rPr>
              <a:t>Copies of rent receipts </a:t>
            </a:r>
          </a:p>
          <a:p>
            <a:pPr marL="685800" lvl="1" indent="-228600">
              <a:lnSpc>
                <a:spcPct val="90000"/>
              </a:lnSpc>
              <a:spcBef>
                <a:spcPts val="500"/>
              </a:spcBef>
              <a:buFont typeface="Wingdings" panose="05000000000000000000" pitchFamily="2" charset="2"/>
              <a:buChar char="§"/>
            </a:pPr>
            <a:r>
              <a:rPr lang="en-US" sz="1400" dirty="0">
                <a:solidFill>
                  <a:srgbClr val="000000"/>
                </a:solidFill>
              </a:rPr>
              <a:t>Letter from landlord </a:t>
            </a:r>
          </a:p>
          <a:p>
            <a:pPr marL="685800" lvl="1" indent="-228600">
              <a:lnSpc>
                <a:spcPct val="90000"/>
              </a:lnSpc>
              <a:spcBef>
                <a:spcPts val="500"/>
              </a:spcBef>
              <a:buFont typeface="Wingdings" panose="05000000000000000000" pitchFamily="2" charset="2"/>
              <a:buChar char="§"/>
            </a:pPr>
            <a:r>
              <a:rPr lang="en-US" sz="1400" dirty="0">
                <a:solidFill>
                  <a:srgbClr val="000000"/>
                </a:solidFill>
              </a:rPr>
              <a:t>Property tax bill (these are available online)</a:t>
            </a:r>
          </a:p>
          <a:p>
            <a:pPr marL="685800" lvl="1" indent="-228600">
              <a:lnSpc>
                <a:spcPct val="90000"/>
              </a:lnSpc>
              <a:spcBef>
                <a:spcPts val="500"/>
              </a:spcBef>
              <a:buFont typeface="Wingdings" panose="05000000000000000000" pitchFamily="2" charset="2"/>
              <a:buChar char="§"/>
            </a:pPr>
            <a:r>
              <a:rPr lang="en-US" sz="1400" dirty="0">
                <a:solidFill>
                  <a:srgbClr val="000000"/>
                </a:solidFill>
              </a:rPr>
              <a:t>Renters or property insurance agreement or bills</a:t>
            </a:r>
          </a:p>
          <a:p>
            <a:pPr marL="685800" lvl="1" indent="-228600">
              <a:lnSpc>
                <a:spcPct val="90000"/>
              </a:lnSpc>
              <a:spcBef>
                <a:spcPts val="500"/>
              </a:spcBef>
              <a:buFont typeface="Wingdings" panose="05000000000000000000" pitchFamily="2" charset="2"/>
              <a:buChar char="§"/>
            </a:pPr>
            <a:r>
              <a:rPr lang="en-US" sz="1400" dirty="0">
                <a:solidFill>
                  <a:srgbClr val="000000"/>
                </a:solidFill>
              </a:rPr>
              <a:t>Screenshot or printout from </a:t>
            </a:r>
            <a:r>
              <a:rPr lang="en-US" sz="1400" dirty="0" err="1">
                <a:solidFill>
                  <a:srgbClr val="000000"/>
                </a:solidFill>
              </a:rPr>
              <a:t>venmo</a:t>
            </a:r>
            <a:r>
              <a:rPr lang="en-US" sz="1400" dirty="0">
                <a:solidFill>
                  <a:srgbClr val="000000"/>
                </a:solidFill>
              </a:rPr>
              <a:t> or </a:t>
            </a:r>
            <a:r>
              <a:rPr lang="en-US" sz="1400" dirty="0" err="1">
                <a:solidFill>
                  <a:srgbClr val="000000"/>
                </a:solidFill>
              </a:rPr>
              <a:t>zelle</a:t>
            </a:r>
            <a:r>
              <a:rPr lang="en-US" sz="1400" dirty="0">
                <a:solidFill>
                  <a:srgbClr val="000000"/>
                </a:solidFill>
              </a:rPr>
              <a:t>, processed checks, etc.</a:t>
            </a:r>
          </a:p>
          <a:p>
            <a:pPr marL="685800" lvl="1" indent="-228600">
              <a:lnSpc>
                <a:spcPct val="90000"/>
              </a:lnSpc>
              <a:spcBef>
                <a:spcPts val="500"/>
              </a:spcBef>
              <a:buFont typeface="Wingdings" panose="05000000000000000000" pitchFamily="2" charset="2"/>
              <a:buChar char="§"/>
            </a:pPr>
            <a:endParaRPr lang="en-US" sz="1400" dirty="0">
              <a:solidFill>
                <a:srgbClr val="000000"/>
              </a:solidFill>
            </a:endParaRPr>
          </a:p>
        </p:txBody>
      </p:sp>
      <p:sp>
        <p:nvSpPr>
          <p:cNvPr id="14" name="Rectangle 13">
            <a:extLst>
              <a:ext uri="{FF2B5EF4-FFF2-40B4-BE49-F238E27FC236}">
                <a16:creationId xmlns:a16="http://schemas.microsoft.com/office/drawing/2014/main" id="{9268FB61-C603-38A5-723D-896655952648}"/>
              </a:ext>
            </a:extLst>
          </p:cNvPr>
          <p:cNvSpPr/>
          <p:nvPr/>
        </p:nvSpPr>
        <p:spPr>
          <a:xfrm>
            <a:off x="6829425" y="1824775"/>
            <a:ext cx="5231956" cy="444378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1400" b="1" dirty="0">
                <a:solidFill>
                  <a:srgbClr val="000000"/>
                </a:solidFill>
              </a:rPr>
              <a:t>How do I submit proof?</a:t>
            </a:r>
          </a:p>
          <a:p>
            <a:pPr marL="742950" lvl="1" indent="-285750">
              <a:buFont typeface="Arial" panose="020B0604020202020204" pitchFamily="34" charset="0"/>
              <a:buChar char="•"/>
            </a:pPr>
            <a:r>
              <a:rPr lang="en-US" sz="1400" dirty="0">
                <a:solidFill>
                  <a:srgbClr val="000000"/>
                </a:solidFill>
              </a:rPr>
              <a:t>MMC Upload</a:t>
            </a:r>
          </a:p>
          <a:p>
            <a:pPr marL="742950" lvl="1" indent="-285750">
              <a:buFont typeface="Arial" panose="020B0604020202020204" pitchFamily="34" charset="0"/>
              <a:buChar char="•"/>
            </a:pPr>
            <a:r>
              <a:rPr lang="en-US" sz="1400" dirty="0">
                <a:solidFill>
                  <a:srgbClr val="000000"/>
                </a:solidFill>
              </a:rPr>
              <a:t>Fax or bring to the local office</a:t>
            </a:r>
          </a:p>
          <a:p>
            <a:pPr lvl="1"/>
            <a:endParaRPr lang="en-US" sz="1400" b="1" dirty="0">
              <a:solidFill>
                <a:srgbClr val="000000"/>
              </a:solidFill>
            </a:endParaRPr>
          </a:p>
          <a:p>
            <a:pPr lvl="1"/>
            <a:r>
              <a:rPr lang="en-US" sz="1400" b="1" dirty="0">
                <a:solidFill>
                  <a:srgbClr val="000000"/>
                </a:solidFill>
              </a:rPr>
              <a:t>What should I do if I cannot get proof?</a:t>
            </a:r>
          </a:p>
          <a:p>
            <a:pPr marL="742950" lvl="1" indent="-285750">
              <a:buFont typeface="Arial" panose="020B0604020202020204" pitchFamily="34" charset="0"/>
              <a:buChar char="•"/>
            </a:pPr>
            <a:r>
              <a:rPr lang="en-US" sz="1400" dirty="0">
                <a:solidFill>
                  <a:srgbClr val="000000"/>
                </a:solidFill>
              </a:rPr>
              <a:t>Tell DHS caseworker. Explain what you have already tried.</a:t>
            </a:r>
          </a:p>
          <a:p>
            <a:pPr marL="742950" lvl="1" indent="-285750">
              <a:buFont typeface="Arial" panose="020B0604020202020204" pitchFamily="34" charset="0"/>
              <a:buChar char="•"/>
            </a:pPr>
            <a:r>
              <a:rPr lang="en-US" sz="1400" dirty="0">
                <a:solidFill>
                  <a:srgbClr val="000000"/>
                </a:solidFill>
              </a:rPr>
              <a:t>Ask them to help get the verifications pursuant to PM 02-07-02-b “If the applicant is having trouble getting third party verification, do whatever is needed to help them get it.”</a:t>
            </a:r>
          </a:p>
          <a:p>
            <a:pPr lvl="1"/>
            <a:endParaRPr lang="en-US" sz="1400" dirty="0">
              <a:solidFill>
                <a:srgbClr val="000000"/>
              </a:solidFill>
            </a:endParaRPr>
          </a:p>
          <a:p>
            <a:pPr lvl="1"/>
            <a:endParaRPr lang="en-US" sz="1400" dirty="0">
              <a:solidFill>
                <a:srgbClr val="000000"/>
              </a:solidFill>
            </a:endParaRPr>
          </a:p>
          <a:p>
            <a:pPr lvl="1"/>
            <a:r>
              <a:rPr lang="en-US" sz="1400" b="1" dirty="0">
                <a:solidFill>
                  <a:srgbClr val="000000"/>
                </a:solidFill>
              </a:rPr>
              <a:t>What happens we cannot get proof?</a:t>
            </a:r>
          </a:p>
          <a:p>
            <a:pPr marL="742950" lvl="1" indent="-285750">
              <a:buFont typeface="Arial" panose="020B0604020202020204" pitchFamily="34" charset="0"/>
              <a:buChar char="•"/>
            </a:pPr>
            <a:r>
              <a:rPr lang="en-US" sz="1400" dirty="0">
                <a:solidFill>
                  <a:srgbClr val="000000"/>
                </a:solidFill>
              </a:rPr>
              <a:t>In some situations, DHS can still give you credit for shelter costs if getting third party verification is impossible</a:t>
            </a:r>
          </a:p>
          <a:p>
            <a:pPr marL="742950" lvl="1" indent="-285750">
              <a:buFont typeface="Arial" panose="020B0604020202020204" pitchFamily="34" charset="0"/>
              <a:buChar char="•"/>
            </a:pPr>
            <a:r>
              <a:rPr lang="en-US" sz="1400" dirty="0">
                <a:solidFill>
                  <a:srgbClr val="000000"/>
                </a:solidFill>
              </a:rPr>
              <a:t>In other situation, SNAP will be approved at a lower rate. </a:t>
            </a:r>
          </a:p>
          <a:p>
            <a:pPr marL="742950" lvl="1" indent="-285750">
              <a:buFont typeface="Arial" panose="020B0604020202020204" pitchFamily="34" charset="0"/>
              <a:buChar char="•"/>
            </a:pPr>
            <a:r>
              <a:rPr lang="en-US" sz="1400" dirty="0">
                <a:solidFill>
                  <a:srgbClr val="000000"/>
                </a:solidFill>
              </a:rPr>
              <a:t>OR – if you are “homeless” you can qualify for the Homeless Shelter Standard</a:t>
            </a:r>
          </a:p>
          <a:p>
            <a:pPr lvl="1"/>
            <a:endParaRPr lang="en-US" sz="1400" b="1" dirty="0">
              <a:solidFill>
                <a:srgbClr val="000000"/>
              </a:solidFill>
            </a:endParaRPr>
          </a:p>
          <a:p>
            <a:pPr marL="685800" lvl="1" indent="-228600">
              <a:lnSpc>
                <a:spcPct val="90000"/>
              </a:lnSpc>
              <a:spcBef>
                <a:spcPts val="500"/>
              </a:spcBef>
              <a:buFont typeface="Wingdings" panose="05000000000000000000" pitchFamily="2" charset="2"/>
              <a:buChar char="§"/>
            </a:pPr>
            <a:endParaRPr lang="en-US" sz="1400" dirty="0">
              <a:solidFill>
                <a:srgbClr val="000000"/>
              </a:solidFill>
            </a:endParaRPr>
          </a:p>
        </p:txBody>
      </p:sp>
      <p:pic>
        <p:nvPicPr>
          <p:cNvPr id="15" name="Picture 14">
            <a:extLst>
              <a:ext uri="{FF2B5EF4-FFF2-40B4-BE49-F238E27FC236}">
                <a16:creationId xmlns:a16="http://schemas.microsoft.com/office/drawing/2014/main" id="{8D2EBA9B-C2FB-118E-20C7-46D05B6FA7C6}"/>
              </a:ext>
            </a:extLst>
          </p:cNvPr>
          <p:cNvPicPr>
            <a:picLocks noChangeAspect="1"/>
          </p:cNvPicPr>
          <p:nvPr/>
        </p:nvPicPr>
        <p:blipFill>
          <a:blip r:embed="rId5"/>
          <a:stretch>
            <a:fillRect/>
          </a:stretch>
        </p:blipFill>
        <p:spPr>
          <a:xfrm>
            <a:off x="5526274" y="1978790"/>
            <a:ext cx="1650329" cy="1026493"/>
          </a:xfrm>
          <a:prstGeom prst="rect">
            <a:avLst/>
          </a:prstGeom>
        </p:spPr>
      </p:pic>
      <p:pic>
        <p:nvPicPr>
          <p:cNvPr id="16" name="Picture 15">
            <a:extLst>
              <a:ext uri="{FF2B5EF4-FFF2-40B4-BE49-F238E27FC236}">
                <a16:creationId xmlns:a16="http://schemas.microsoft.com/office/drawing/2014/main" id="{614B70D9-0D31-3DB9-4CC0-B6CFF822A4D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623410" y="4401635"/>
            <a:ext cx="1456055" cy="1408649"/>
          </a:xfrm>
          <a:prstGeom prst="rect">
            <a:avLst/>
          </a:prstGeom>
        </p:spPr>
      </p:pic>
    </p:spTree>
    <p:extLst>
      <p:ext uri="{BB962C8B-B14F-4D97-AF65-F5344CB8AC3E}">
        <p14:creationId xmlns:p14="http://schemas.microsoft.com/office/powerpoint/2010/main" val="103928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ABC4B8-C3D5-6D52-97D9-03E980B21EE4}"/>
              </a:ext>
            </a:extLst>
          </p:cNvPr>
          <p:cNvSpPr/>
          <p:nvPr/>
        </p:nvSpPr>
        <p:spPr>
          <a:xfrm>
            <a:off x="778212" y="1118781"/>
            <a:ext cx="6721813" cy="4562172"/>
          </a:xfrm>
          <a:prstGeom prst="rect">
            <a:avLst/>
          </a:prstGeom>
          <a:noFill/>
          <a:ln w="57150">
            <a:solidFill>
              <a:srgbClr val="001E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5396" y="754589"/>
            <a:ext cx="9342748" cy="728384"/>
          </a:xfrm>
          <a:solidFill>
            <a:schemeClr val="tx1"/>
          </a:solidFill>
        </p:spPr>
        <p:txBody>
          <a:bodyPr/>
          <a:lstStyle/>
          <a:p>
            <a:r>
              <a:rPr lang="en-US" dirty="0">
                <a:solidFill>
                  <a:schemeClr val="bg1"/>
                </a:solidFill>
              </a:rPr>
              <a:t>Learning objectives</a:t>
            </a:r>
          </a:p>
        </p:txBody>
      </p:sp>
      <p:sp>
        <p:nvSpPr>
          <p:cNvPr id="3" name="Text Placeholder 2"/>
          <p:cNvSpPr>
            <a:spLocks noGrp="1"/>
          </p:cNvSpPr>
          <p:nvPr>
            <p:ph type="body" sz="quarter" idx="13"/>
          </p:nvPr>
        </p:nvSpPr>
        <p:spPr>
          <a:xfrm>
            <a:off x="954231" y="1633836"/>
            <a:ext cx="7956306" cy="1772239"/>
          </a:xfrm>
        </p:spPr>
        <p:txBody>
          <a:bodyPr>
            <a:noAutofit/>
          </a:bodyPr>
          <a:lstStyle/>
          <a:p>
            <a:r>
              <a:rPr lang="en-US" sz="1800" dirty="0"/>
              <a:t>SNAP Work Requirements</a:t>
            </a:r>
          </a:p>
          <a:p>
            <a:pPr lvl="1"/>
            <a:r>
              <a:rPr lang="en-US" sz="1400" dirty="0"/>
              <a:t>What is required</a:t>
            </a:r>
          </a:p>
          <a:p>
            <a:pPr lvl="1"/>
            <a:r>
              <a:rPr lang="en-US" sz="1400" dirty="0"/>
              <a:t>Exemptions – who is exempted, what do SNAP recipients need to do</a:t>
            </a:r>
          </a:p>
          <a:p>
            <a:pPr lvl="1"/>
            <a:r>
              <a:rPr lang="en-US" sz="1400" dirty="0"/>
              <a:t>What happens if I’m not exempt and don’t meet the requirements?</a:t>
            </a:r>
          </a:p>
          <a:p>
            <a:r>
              <a:rPr lang="en-US" sz="1800" dirty="0"/>
              <a:t>Immigration Restrictions</a:t>
            </a:r>
          </a:p>
          <a:p>
            <a:r>
              <a:rPr lang="en-US" sz="1800" dirty="0"/>
              <a:t>Shelter Costs</a:t>
            </a:r>
          </a:p>
          <a:p>
            <a:pPr lvl="1"/>
            <a:r>
              <a:rPr lang="en-US" sz="1400" dirty="0"/>
              <a:t>Verification Requirements and impact of not submitting</a:t>
            </a:r>
          </a:p>
          <a:p>
            <a:pPr lvl="1"/>
            <a:r>
              <a:rPr lang="en-US" sz="1400" dirty="0"/>
              <a:t>Standard Homeless Shelter Deduction</a:t>
            </a:r>
          </a:p>
        </p:txBody>
      </p:sp>
      <p:grpSp>
        <p:nvGrpSpPr>
          <p:cNvPr id="11" name="Group 10">
            <a:extLst>
              <a:ext uri="{FF2B5EF4-FFF2-40B4-BE49-F238E27FC236}">
                <a16:creationId xmlns:a16="http://schemas.microsoft.com/office/drawing/2014/main" id="{77D983D3-5F31-B1CB-AF06-06E86CC21EF3}"/>
              </a:ext>
            </a:extLst>
          </p:cNvPr>
          <p:cNvGrpSpPr/>
          <p:nvPr/>
        </p:nvGrpSpPr>
        <p:grpSpPr>
          <a:xfrm>
            <a:off x="1814669" y="4085618"/>
            <a:ext cx="2918298" cy="1450286"/>
            <a:chOff x="6842703" y="3664087"/>
            <a:chExt cx="3396830" cy="1959365"/>
          </a:xfrm>
        </p:grpSpPr>
        <p:sp>
          <p:nvSpPr>
            <p:cNvPr id="9" name="Rectangle 8">
              <a:extLst>
                <a:ext uri="{FF2B5EF4-FFF2-40B4-BE49-F238E27FC236}">
                  <a16:creationId xmlns:a16="http://schemas.microsoft.com/office/drawing/2014/main" id="{23E4E523-7EB3-AB88-C6D9-BD75B2E2A781}"/>
                </a:ext>
              </a:extLst>
            </p:cNvPr>
            <p:cNvSpPr/>
            <p:nvPr/>
          </p:nvSpPr>
          <p:spPr>
            <a:xfrm>
              <a:off x="6842703" y="3858832"/>
              <a:ext cx="3396830" cy="1764620"/>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14F80BD-811F-1BAF-D936-4B161EC0481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044758" y="3664087"/>
              <a:ext cx="3010320" cy="1771897"/>
            </a:xfrm>
            <a:prstGeom prst="rect">
              <a:avLst/>
            </a:prstGeom>
          </p:spPr>
        </p:pic>
        <p:sp>
          <p:nvSpPr>
            <p:cNvPr id="8" name="TextBox 7">
              <a:extLst>
                <a:ext uri="{FF2B5EF4-FFF2-40B4-BE49-F238E27FC236}">
                  <a16:creationId xmlns:a16="http://schemas.microsoft.com/office/drawing/2014/main" id="{EF5C65E2-7FAB-52BB-CEAC-A3AD44C65826}"/>
                </a:ext>
              </a:extLst>
            </p:cNvPr>
            <p:cNvSpPr txBox="1"/>
            <p:nvPr/>
          </p:nvSpPr>
          <p:spPr>
            <a:xfrm>
              <a:off x="7408682" y="5124654"/>
              <a:ext cx="2439048" cy="415813"/>
            </a:xfrm>
            <a:prstGeom prst="rect">
              <a:avLst/>
            </a:prstGeom>
            <a:noFill/>
          </p:spPr>
          <p:txBody>
            <a:bodyPr wrap="none" rtlCol="0">
              <a:spAutoFit/>
            </a:bodyPr>
            <a:lstStyle/>
            <a:p>
              <a:r>
                <a:rPr lang="en-US" sz="1400" dirty="0"/>
                <a:t>The situation is still fluid.</a:t>
              </a:r>
            </a:p>
          </p:txBody>
        </p:sp>
      </p:grpSp>
      <p:grpSp>
        <p:nvGrpSpPr>
          <p:cNvPr id="6" name="Group 5">
            <a:extLst>
              <a:ext uri="{FF2B5EF4-FFF2-40B4-BE49-F238E27FC236}">
                <a16:creationId xmlns:a16="http://schemas.microsoft.com/office/drawing/2014/main" id="{AD9B4533-A62E-1E17-530D-E0071BFA705E}"/>
              </a:ext>
            </a:extLst>
          </p:cNvPr>
          <p:cNvGrpSpPr/>
          <p:nvPr/>
        </p:nvGrpSpPr>
        <p:grpSpPr>
          <a:xfrm>
            <a:off x="8511703" y="1916256"/>
            <a:ext cx="2649113" cy="3510071"/>
            <a:chOff x="8480704" y="1625600"/>
            <a:chExt cx="2649113" cy="3510071"/>
          </a:xfrm>
        </p:grpSpPr>
        <p:sp>
          <p:nvSpPr>
            <p:cNvPr id="4" name="Rectangle: Rounded Corners 3">
              <a:extLst>
                <a:ext uri="{FF2B5EF4-FFF2-40B4-BE49-F238E27FC236}">
                  <a16:creationId xmlns:a16="http://schemas.microsoft.com/office/drawing/2014/main" id="{CB5C7B9B-F977-C641-1635-87D0E1592DC7}"/>
                </a:ext>
              </a:extLst>
            </p:cNvPr>
            <p:cNvSpPr/>
            <p:nvPr/>
          </p:nvSpPr>
          <p:spPr>
            <a:xfrm>
              <a:off x="8480704" y="1625600"/>
              <a:ext cx="2649113" cy="3510071"/>
            </a:xfrm>
            <a:prstGeom prst="roundRect">
              <a:avLst/>
            </a:prstGeom>
            <a:solidFill>
              <a:srgbClr val="FFC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400" dirty="0">
                <a:solidFill>
                  <a:srgbClr val="000000"/>
                </a:solidFill>
              </a:endParaRPr>
            </a:p>
            <a:p>
              <a:endParaRPr lang="en-US" sz="1400" dirty="0">
                <a:solidFill>
                  <a:srgbClr val="000000"/>
                </a:solidFill>
              </a:endParaRPr>
            </a:p>
            <a:p>
              <a:endParaRPr lang="en-US" sz="1400" dirty="0">
                <a:solidFill>
                  <a:srgbClr val="000000"/>
                </a:solidFill>
              </a:endParaRPr>
            </a:p>
            <a:p>
              <a:endParaRPr lang="en-US" sz="1400" dirty="0">
                <a:solidFill>
                  <a:srgbClr val="000000"/>
                </a:solidFill>
              </a:endParaRPr>
            </a:p>
            <a:p>
              <a:endParaRPr lang="en-US" sz="1400" dirty="0">
                <a:solidFill>
                  <a:srgbClr val="000000"/>
                </a:solidFill>
              </a:endParaRPr>
            </a:p>
            <a:p>
              <a:endParaRPr lang="en-US" sz="1400" dirty="0">
                <a:solidFill>
                  <a:srgbClr val="000000"/>
                </a:solidFill>
              </a:endParaRPr>
            </a:p>
            <a:p>
              <a:r>
                <a:rPr lang="en-US" sz="1200" dirty="0">
                  <a:solidFill>
                    <a:srgbClr val="000000"/>
                  </a:solidFill>
                </a:rPr>
                <a:t>Federal legislation also made changes to the Medicaid program and to Marketplace Insurance. We will not cover those today.</a:t>
              </a:r>
            </a:p>
            <a:p>
              <a:endParaRPr lang="en-US" sz="1200" dirty="0">
                <a:solidFill>
                  <a:srgbClr val="000000"/>
                </a:solidFill>
              </a:endParaRPr>
            </a:p>
            <a:p>
              <a:r>
                <a:rPr lang="en-US" sz="1200" dirty="0">
                  <a:solidFill>
                    <a:srgbClr val="000000"/>
                  </a:solidFill>
                </a:rPr>
                <a:t>Implementation dates for all provisions are different the soonest changed to Medicaid eligibility is scheduled to go into effect in </a:t>
              </a:r>
              <a:r>
                <a:rPr lang="en-US" sz="1200" b="1" dirty="0">
                  <a:solidFill>
                    <a:srgbClr val="000000"/>
                  </a:solidFill>
                </a:rPr>
                <a:t>October 2026.</a:t>
              </a:r>
            </a:p>
          </p:txBody>
        </p:sp>
        <p:pic>
          <p:nvPicPr>
            <p:cNvPr id="1026" name="Picture 2" descr="dual eligibility for Medicare and Medicaid">
              <a:extLst>
                <a:ext uri="{FF2B5EF4-FFF2-40B4-BE49-F238E27FC236}">
                  <a16:creationId xmlns:a16="http://schemas.microsoft.com/office/drawing/2014/main" id="{F2DF9CBE-291A-DB4F-AFD1-8F2E67EF7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9496" y="1712064"/>
              <a:ext cx="1554534" cy="103447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06596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91244" y="1332173"/>
            <a:ext cx="6911747" cy="1608251"/>
          </a:xfrm>
        </p:spPr>
        <p:txBody>
          <a:bodyPr wrap="square">
            <a:normAutofit fontScale="92500" lnSpcReduction="10000"/>
          </a:bodyPr>
          <a:lstStyle/>
          <a:p>
            <a:pPr marL="0" indent="0">
              <a:buNone/>
            </a:pPr>
            <a:r>
              <a:rPr lang="en-US" sz="2400" b="1" u="sng" dirty="0"/>
              <a:t>Homeless Shelter Standard  - $190</a:t>
            </a:r>
          </a:p>
          <a:p>
            <a:pPr lvl="1"/>
            <a:r>
              <a:rPr lang="en-US" sz="2000" b="0" i="0" dirty="0">
                <a:latin typeface="+mn-lt"/>
              </a:rPr>
              <a:t>All SNAP Household members are “homeless” </a:t>
            </a:r>
          </a:p>
          <a:p>
            <a:pPr lvl="1"/>
            <a:r>
              <a:rPr lang="en-US" sz="2000" b="0" i="0" dirty="0">
                <a:latin typeface="+mn-lt"/>
              </a:rPr>
              <a:t>Has some “shelter expense.” Verification is not required.</a:t>
            </a:r>
          </a:p>
          <a:p>
            <a:pPr lvl="1"/>
            <a:r>
              <a:rPr lang="en-US" sz="2000" b="0" i="0" dirty="0">
                <a:latin typeface="+mn-lt"/>
              </a:rPr>
              <a:t>If verification provided, can get excess shelter instead if that’s higher.</a:t>
            </a:r>
          </a:p>
          <a:p>
            <a:pPr lvl="1"/>
            <a:endParaRPr lang="en-US" sz="2000" i="0" dirty="0"/>
          </a:p>
          <a:p>
            <a:pPr marL="0" indent="0">
              <a:buNone/>
            </a:pPr>
            <a:endParaRPr lang="en-US" dirty="0"/>
          </a:p>
          <a:p>
            <a:pPr marL="0" indent="0">
              <a:buNone/>
            </a:pPr>
            <a:endParaRPr lang="en-US" dirty="0"/>
          </a:p>
        </p:txBody>
      </p:sp>
      <p:sp>
        <p:nvSpPr>
          <p:cNvPr id="2" name="Rectangle 1"/>
          <p:cNvSpPr/>
          <p:nvPr/>
        </p:nvSpPr>
        <p:spPr>
          <a:xfrm>
            <a:off x="404787" y="6074620"/>
            <a:ext cx="1519968" cy="369332"/>
          </a:xfrm>
          <a:prstGeom prst="rect">
            <a:avLst/>
          </a:prstGeom>
        </p:spPr>
        <p:txBody>
          <a:bodyPr wrap="none">
            <a:spAutoFit/>
          </a:bodyPr>
          <a:lstStyle/>
          <a:p>
            <a:r>
              <a:rPr lang="en-US" dirty="0">
                <a:solidFill>
                  <a:srgbClr val="FFFFFF"/>
                </a:solidFill>
                <a:latin typeface="Segoe UI" panose="020B0502040204020203" pitchFamily="34" charset="0"/>
              </a:rPr>
              <a:t>PM 06-04-03</a:t>
            </a:r>
            <a:endParaRPr lang="en-US" b="0" i="0" dirty="0">
              <a:solidFill>
                <a:srgbClr val="FFFFFF"/>
              </a:solidFill>
              <a:effectLst/>
              <a:latin typeface="Segoe UI" panose="020B0502040204020203" pitchFamily="34" charset="0"/>
            </a:endParaRPr>
          </a:p>
        </p:txBody>
      </p:sp>
      <p:sp>
        <p:nvSpPr>
          <p:cNvPr id="4" name="Title 1">
            <a:extLst>
              <a:ext uri="{FF2B5EF4-FFF2-40B4-BE49-F238E27FC236}">
                <a16:creationId xmlns:a16="http://schemas.microsoft.com/office/drawing/2014/main" id="{194E6930-953F-292B-680B-0674BA0DF060}"/>
              </a:ext>
            </a:extLst>
          </p:cNvPr>
          <p:cNvSpPr>
            <a:spLocks noGrp="1"/>
          </p:cNvSpPr>
          <p:nvPr>
            <p:ph type="title"/>
          </p:nvPr>
        </p:nvSpPr>
        <p:spPr>
          <a:xfrm>
            <a:off x="529856" y="152568"/>
            <a:ext cx="10515600" cy="1325563"/>
          </a:xfrm>
        </p:spPr>
        <p:txBody>
          <a:bodyPr/>
          <a:lstStyle/>
          <a:p>
            <a:r>
              <a:rPr lang="en-US" dirty="0"/>
              <a:t>Proving shelter costs</a:t>
            </a:r>
          </a:p>
        </p:txBody>
      </p:sp>
      <p:sp>
        <p:nvSpPr>
          <p:cNvPr id="5" name="Rectangle: Rounded Corners 4">
            <a:extLst>
              <a:ext uri="{FF2B5EF4-FFF2-40B4-BE49-F238E27FC236}">
                <a16:creationId xmlns:a16="http://schemas.microsoft.com/office/drawing/2014/main" id="{765D2DA8-9A08-C899-8333-F7FED41C9203}"/>
              </a:ext>
            </a:extLst>
          </p:cNvPr>
          <p:cNvSpPr/>
          <p:nvPr/>
        </p:nvSpPr>
        <p:spPr>
          <a:xfrm>
            <a:off x="7889885" y="717177"/>
            <a:ext cx="3772259" cy="4845423"/>
          </a:xfrm>
          <a:prstGeom prst="round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588" lvl="2" algn="ctr"/>
            <a:r>
              <a:rPr lang="en-US" b="1" dirty="0"/>
              <a:t>“HOMELESS”</a:t>
            </a:r>
          </a:p>
          <a:p>
            <a:pPr marL="1588" lvl="2"/>
            <a:r>
              <a:rPr lang="en-US" dirty="0"/>
              <a:t>Does not receive free shelter and utilities throughout the month, and </a:t>
            </a:r>
          </a:p>
          <a:p>
            <a:pPr marL="287338" lvl="2" indent="-285750">
              <a:buFont typeface="Arial" panose="020B0604020202020204" pitchFamily="34" charset="0"/>
              <a:buChar char="•"/>
            </a:pPr>
            <a:r>
              <a:rPr lang="en-US" dirty="0"/>
              <a:t>Lacks fixed regular nighttime residence, or</a:t>
            </a:r>
          </a:p>
          <a:p>
            <a:pPr marL="287338" lvl="2" indent="-285750">
              <a:buFont typeface="Arial" panose="020B0604020202020204" pitchFamily="34" charset="0"/>
              <a:buChar char="•"/>
            </a:pPr>
            <a:r>
              <a:rPr lang="en-US" dirty="0"/>
              <a:t>Nighttime residence is supervised temporary shelter, or</a:t>
            </a:r>
          </a:p>
          <a:p>
            <a:pPr marL="287338" lvl="2" indent="-285750">
              <a:buFont typeface="Arial" panose="020B0604020202020204" pitchFamily="34" charset="0"/>
              <a:buChar char="•"/>
            </a:pPr>
            <a:r>
              <a:rPr lang="en-US" dirty="0"/>
              <a:t>Nighttime residence is a place not normally recognized as a place to sleep, or</a:t>
            </a:r>
          </a:p>
          <a:p>
            <a:pPr marL="287338" lvl="2" indent="-285750">
              <a:buFont typeface="Arial" panose="020B0604020202020204" pitchFamily="34" charset="0"/>
              <a:buChar char="•"/>
            </a:pPr>
            <a:r>
              <a:rPr lang="en-US" dirty="0"/>
              <a:t>Nighttime residence is a temporary stay (no more than 90 days) at the residence of another person</a:t>
            </a:r>
          </a:p>
        </p:txBody>
      </p:sp>
      <p:sp>
        <p:nvSpPr>
          <p:cNvPr id="6" name="Rectangle: Rounded Corners 5">
            <a:extLst>
              <a:ext uri="{FF2B5EF4-FFF2-40B4-BE49-F238E27FC236}">
                <a16:creationId xmlns:a16="http://schemas.microsoft.com/office/drawing/2014/main" id="{25CF9B61-5F80-33CA-01EE-CD456E9E45E9}"/>
              </a:ext>
            </a:extLst>
          </p:cNvPr>
          <p:cNvSpPr/>
          <p:nvPr/>
        </p:nvSpPr>
        <p:spPr>
          <a:xfrm>
            <a:off x="688916" y="2944706"/>
            <a:ext cx="6581953" cy="2622175"/>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588" lvl="2" algn="ctr"/>
            <a:r>
              <a:rPr lang="en-US" b="1" dirty="0"/>
              <a:t>“SHELTER EXPENSE” for homeless shelter deduction</a:t>
            </a:r>
          </a:p>
          <a:p>
            <a:pPr marL="1588" lvl="2"/>
            <a:endParaRPr lang="en-US" dirty="0"/>
          </a:p>
          <a:p>
            <a:pPr marL="1588" lvl="2"/>
            <a:r>
              <a:rPr lang="en-US" dirty="0"/>
              <a:t>Household costs incurred due to being homeless, including costs to secure a place to sleep, temporary shelter from weather, and accessing resources related to housing (e.g. laundry or phone)</a:t>
            </a:r>
          </a:p>
          <a:p>
            <a:pPr marL="1588" lvl="2"/>
            <a:endParaRPr lang="en-US" dirty="0"/>
          </a:p>
          <a:p>
            <a:pPr marL="1588" lvl="2"/>
            <a:r>
              <a:rPr lang="en-US" dirty="0"/>
              <a:t>Recently expanded list of examples in WAG 06-04-03.</a:t>
            </a:r>
          </a:p>
        </p:txBody>
      </p:sp>
      <p:sp>
        <p:nvSpPr>
          <p:cNvPr id="7" name="Arrow: Right 6">
            <a:extLst>
              <a:ext uri="{FF2B5EF4-FFF2-40B4-BE49-F238E27FC236}">
                <a16:creationId xmlns:a16="http://schemas.microsoft.com/office/drawing/2014/main" id="{857DC5B2-A7A4-9B25-99FB-2456DE57C4A5}"/>
              </a:ext>
            </a:extLst>
          </p:cNvPr>
          <p:cNvSpPr/>
          <p:nvPr/>
        </p:nvSpPr>
        <p:spPr>
          <a:xfrm>
            <a:off x="6237346" y="1544573"/>
            <a:ext cx="1343031" cy="315674"/>
          </a:xfrm>
          <a:prstGeom prst="rightArrow">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urved Right 7">
            <a:extLst>
              <a:ext uri="{FF2B5EF4-FFF2-40B4-BE49-F238E27FC236}">
                <a16:creationId xmlns:a16="http://schemas.microsoft.com/office/drawing/2014/main" id="{70FC2D77-2DFA-6F77-F9C0-5BD80DD2614C}"/>
              </a:ext>
            </a:extLst>
          </p:cNvPr>
          <p:cNvSpPr/>
          <p:nvPr/>
        </p:nvSpPr>
        <p:spPr>
          <a:xfrm rot="1430102">
            <a:off x="402236" y="1904986"/>
            <a:ext cx="501991" cy="1329396"/>
          </a:xfrm>
          <a:prstGeom prst="curved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37507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AC623-9BF4-30C1-AC4D-17C748900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57B67-9BA2-1519-FF68-E314196A713C}"/>
              </a:ext>
            </a:extLst>
          </p:cNvPr>
          <p:cNvSpPr>
            <a:spLocks noGrp="1"/>
          </p:cNvSpPr>
          <p:nvPr>
            <p:ph type="title"/>
          </p:nvPr>
        </p:nvSpPr>
        <p:spPr>
          <a:xfrm>
            <a:off x="3617589" y="317257"/>
            <a:ext cx="4899991" cy="1325563"/>
          </a:xfrm>
        </p:spPr>
        <p:txBody>
          <a:bodyPr>
            <a:normAutofit/>
          </a:bodyPr>
          <a:lstStyle/>
          <a:p>
            <a:r>
              <a:rPr lang="en-US" sz="6000" dirty="0"/>
              <a:t>Questions?</a:t>
            </a:r>
          </a:p>
        </p:txBody>
      </p:sp>
      <p:sp>
        <p:nvSpPr>
          <p:cNvPr id="3" name="Rectangle 2">
            <a:extLst>
              <a:ext uri="{FF2B5EF4-FFF2-40B4-BE49-F238E27FC236}">
                <a16:creationId xmlns:a16="http://schemas.microsoft.com/office/drawing/2014/main" id="{AD92EFB3-4D70-D289-E179-9E93642CC1EC}"/>
              </a:ext>
            </a:extLst>
          </p:cNvPr>
          <p:cNvSpPr/>
          <p:nvPr/>
        </p:nvSpPr>
        <p:spPr>
          <a:xfrm>
            <a:off x="911297" y="1642820"/>
            <a:ext cx="10312573" cy="38745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bg1"/>
                </a:solidFill>
              </a:rPr>
              <a:t>Extra  Resources</a:t>
            </a:r>
          </a:p>
          <a:p>
            <a:pPr algn="ctr"/>
            <a:endParaRPr lang="en-US" dirty="0">
              <a:solidFill>
                <a:schemeClr val="bg1"/>
              </a:solidFill>
            </a:endParaRPr>
          </a:p>
          <a:p>
            <a:r>
              <a:rPr lang="en-US" sz="1600" b="1" dirty="0">
                <a:solidFill>
                  <a:schemeClr val="bg1"/>
                </a:solidFill>
              </a:rPr>
              <a:t>Legal Aid Chicago Public Benefits Training Materials: </a:t>
            </a:r>
            <a:r>
              <a:rPr lang="en-US" sz="1600" dirty="0">
                <a:solidFill>
                  <a:schemeClr val="bg1"/>
                </a:solidFill>
                <a:hlinkClick r:id="rId2">
                  <a:extLst>
                    <a:ext uri="{A12FA001-AC4F-418D-AE19-62706E023703}">
                      <ahyp:hlinkClr xmlns:ahyp="http://schemas.microsoft.com/office/drawing/2018/hyperlinkcolor" val="tx"/>
                    </a:ext>
                  </a:extLst>
                </a:hlinkClick>
              </a:rPr>
              <a:t>https://legalaidchicago.org/public-benefits-training-materials/</a:t>
            </a:r>
            <a:endParaRPr lang="en-US" sz="1600" dirty="0">
              <a:solidFill>
                <a:schemeClr val="bg1"/>
              </a:solidFill>
            </a:endParaRPr>
          </a:p>
          <a:p>
            <a:endParaRPr lang="en-US" sz="1600" dirty="0">
              <a:solidFill>
                <a:schemeClr val="bg1"/>
              </a:solidFill>
            </a:endParaRPr>
          </a:p>
          <a:p>
            <a:r>
              <a:rPr lang="en-US" sz="1600" b="1" dirty="0">
                <a:solidFill>
                  <a:schemeClr val="bg1"/>
                </a:solidFill>
              </a:rPr>
              <a:t>IL Commission to End Hunger  “Save Our SNAP: Deep Dive Series on Pending Changes in IL”: </a:t>
            </a:r>
            <a:r>
              <a:rPr lang="en-US" sz="1600" dirty="0">
                <a:solidFill>
                  <a:schemeClr val="bg1"/>
                </a:solidFill>
                <a:hlinkClick r:id="rId3">
                  <a:extLst>
                    <a:ext uri="{A12FA001-AC4F-418D-AE19-62706E023703}">
                      <ahyp:hlinkClr xmlns:ahyp="http://schemas.microsoft.com/office/drawing/2018/hyperlinkcolor" val="tx"/>
                    </a:ext>
                  </a:extLst>
                </a:hlinkClick>
              </a:rPr>
              <a:t>https://us06web.zoom.us/webinar/register/8217629660597/WN_iagh1CRTR8q3Jk9hJOJbnQ#/registration</a:t>
            </a:r>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pPr algn="ctr"/>
            <a:r>
              <a:rPr lang="en-US" sz="1600" b="1" dirty="0">
                <a:solidFill>
                  <a:schemeClr val="bg1"/>
                </a:solidFill>
              </a:rPr>
              <a:t>Please give us feedback and help us plan future sessions for this </a:t>
            </a:r>
            <a:r>
              <a:rPr lang="en-US" sz="1600" b="1">
                <a:solidFill>
                  <a:schemeClr val="bg1"/>
                </a:solidFill>
              </a:rPr>
              <a:t>series:</a:t>
            </a:r>
          </a:p>
          <a:p>
            <a:pPr algn="ctr"/>
            <a:endParaRPr lang="en-US" sz="1600" b="1" dirty="0">
              <a:solidFill>
                <a:schemeClr val="bg1"/>
              </a:solidFill>
            </a:endParaRPr>
          </a:p>
          <a:p>
            <a:pPr algn="ctr"/>
            <a:r>
              <a:rPr lang="en-US" sz="1600" dirty="0">
                <a:solidFill>
                  <a:schemeClr val="bg1"/>
                </a:solidFill>
                <a:hlinkClick r:id="rId4">
                  <a:extLst>
                    <a:ext uri="{A12FA001-AC4F-418D-AE19-62706E023703}">
                      <ahyp:hlinkClr xmlns:ahyp="http://schemas.microsoft.com/office/drawing/2018/hyperlinkcolor" val="tx"/>
                    </a:ext>
                  </a:extLst>
                </a:hlinkClick>
              </a:rPr>
              <a:t>https://forms.office.com/Pages/DesignPageV2.aspx?origin=NeoPortalPage&amp;subpage=design&amp;id=whoWzMUQC0KbgGazmBIwcLS5AuRIeRhJgm46kEtEIWhUQzQzMEVHNEJHWTBGV0xJQ0VJRjYxVFRBMi4u</a:t>
            </a:r>
            <a:endParaRPr lang="en-US" sz="1600" dirty="0">
              <a:solidFill>
                <a:schemeClr val="bg1"/>
              </a:solidFill>
            </a:endParaRPr>
          </a:p>
          <a:p>
            <a:pPr algn="ctr"/>
            <a:r>
              <a:rPr lang="en-US" sz="1600" i="1" dirty="0">
                <a:solidFill>
                  <a:schemeClr val="bg1"/>
                </a:solidFill>
              </a:rPr>
              <a:t>Form closing today!</a:t>
            </a:r>
            <a:endParaRPr lang="en-US" i="1" dirty="0">
              <a:solidFill>
                <a:schemeClr val="bg1"/>
              </a:solidFill>
            </a:endParaRPr>
          </a:p>
        </p:txBody>
      </p:sp>
    </p:spTree>
    <p:extLst>
      <p:ext uri="{BB962C8B-B14F-4D97-AF65-F5344CB8AC3E}">
        <p14:creationId xmlns:p14="http://schemas.microsoft.com/office/powerpoint/2010/main" val="55819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9332A-8F52-9B8D-519D-CD44C65D930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69DF209-D4FE-E3B6-6965-3AA7B63BE51E}"/>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9" name="TextBox 8">
            <a:extLst>
              <a:ext uri="{FF2B5EF4-FFF2-40B4-BE49-F238E27FC236}">
                <a16:creationId xmlns:a16="http://schemas.microsoft.com/office/drawing/2014/main" id="{D17CBFEA-DDA5-BD8A-21CE-83A7215EE209}"/>
              </a:ext>
            </a:extLst>
          </p:cNvPr>
          <p:cNvSpPr txBox="1"/>
          <p:nvPr/>
        </p:nvSpPr>
        <p:spPr>
          <a:xfrm>
            <a:off x="4121485" y="1363331"/>
            <a:ext cx="7325833" cy="4001993"/>
          </a:xfrm>
          <a:prstGeom prst="rect">
            <a:avLst/>
          </a:prstGeom>
          <a:noFill/>
        </p:spPr>
        <p:txBody>
          <a:bodyPr wrap="square">
            <a:spAutoFit/>
          </a:bodyPr>
          <a:lstStyle/>
          <a:p>
            <a:r>
              <a:rPr lang="en-US" b="1" dirty="0">
                <a:solidFill>
                  <a:srgbClr val="000000"/>
                </a:solidFill>
              </a:rPr>
              <a:t>THESE </a:t>
            </a:r>
            <a:r>
              <a:rPr lang="en-US" b="1" dirty="0">
                <a:solidFill>
                  <a:srgbClr val="FF0000"/>
                </a:solidFill>
              </a:rPr>
              <a:t>HAVE NOT </a:t>
            </a:r>
            <a:r>
              <a:rPr lang="en-US" b="1" dirty="0">
                <a:solidFill>
                  <a:srgbClr val="000000"/>
                </a:solidFill>
              </a:rPr>
              <a:t>CHANGED.</a:t>
            </a:r>
          </a:p>
          <a:p>
            <a:pPr marL="285750" indent="-285750">
              <a:lnSpc>
                <a:spcPct val="114000"/>
              </a:lnSpc>
              <a:buFont typeface="Arial" panose="020B0604020202020204" pitchFamily="34" charset="0"/>
              <a:buChar char="•"/>
            </a:pPr>
            <a:endParaRPr lang="en-US" sz="1600" dirty="0">
              <a:solidFill>
                <a:srgbClr val="000000"/>
              </a:solidFill>
            </a:endParaRPr>
          </a:p>
          <a:p>
            <a:pPr marL="285750" indent="-285750">
              <a:lnSpc>
                <a:spcPct val="114000"/>
              </a:lnSpc>
              <a:buFont typeface="Arial" panose="020B0604020202020204" pitchFamily="34" charset="0"/>
              <a:buChar char="•"/>
            </a:pPr>
            <a:r>
              <a:rPr lang="en-US" sz="1600" dirty="0">
                <a:solidFill>
                  <a:srgbClr val="000000"/>
                </a:solidFill>
              </a:rPr>
              <a:t>Applies to individuals ages </a:t>
            </a:r>
            <a:r>
              <a:rPr lang="en-US" sz="1600" b="1" dirty="0">
                <a:solidFill>
                  <a:srgbClr val="000000"/>
                </a:solidFill>
              </a:rPr>
              <a:t>16–59 </a:t>
            </a:r>
            <a:r>
              <a:rPr lang="en-US" sz="1600" dirty="0">
                <a:solidFill>
                  <a:srgbClr val="000000"/>
                </a:solidFill>
              </a:rPr>
              <a:t>who are able to work.</a:t>
            </a:r>
          </a:p>
          <a:p>
            <a:pPr marL="285750" indent="-285750">
              <a:lnSpc>
                <a:spcPct val="114000"/>
              </a:lnSpc>
              <a:buFont typeface="Arial" panose="020B0604020202020204" pitchFamily="34" charset="0"/>
              <a:buChar char="•"/>
            </a:pPr>
            <a:r>
              <a:rPr lang="en-US" sz="1600" dirty="0">
                <a:solidFill>
                  <a:srgbClr val="000000"/>
                </a:solidFill>
              </a:rPr>
              <a:t>Requirements include:</a:t>
            </a:r>
          </a:p>
          <a:p>
            <a:pPr marL="742950" lvl="1" indent="-285750">
              <a:lnSpc>
                <a:spcPct val="114000"/>
              </a:lnSpc>
              <a:buFont typeface="Arial" panose="020B0604020202020204" pitchFamily="34" charset="0"/>
              <a:buChar char="•"/>
            </a:pPr>
            <a:r>
              <a:rPr lang="en-US" sz="1600" b="1" dirty="0">
                <a:solidFill>
                  <a:srgbClr val="000000"/>
                </a:solidFill>
              </a:rPr>
              <a:t>Registering for work </a:t>
            </a:r>
            <a:r>
              <a:rPr lang="en-US" sz="1600" dirty="0">
                <a:solidFill>
                  <a:srgbClr val="000000"/>
                </a:solidFill>
              </a:rPr>
              <a:t>(by receiving notice from DHS),</a:t>
            </a:r>
          </a:p>
          <a:p>
            <a:pPr lvl="1">
              <a:lnSpc>
                <a:spcPct val="114000"/>
              </a:lnSpc>
            </a:pPr>
            <a:endParaRPr lang="en-US" sz="1600" dirty="0">
              <a:solidFill>
                <a:srgbClr val="000000"/>
              </a:solidFill>
            </a:endParaRPr>
          </a:p>
          <a:p>
            <a:pPr marL="742950" lvl="1" indent="-285750">
              <a:lnSpc>
                <a:spcPct val="114000"/>
              </a:lnSpc>
              <a:buFont typeface="Arial" panose="020B0604020202020204" pitchFamily="34" charset="0"/>
              <a:buChar char="•"/>
            </a:pPr>
            <a:r>
              <a:rPr lang="en-US" sz="1600" dirty="0">
                <a:solidFill>
                  <a:srgbClr val="000000"/>
                </a:solidFill>
              </a:rPr>
              <a:t>Participating in SNAP Employment and Training (E&amp;T) or workfare </a:t>
            </a:r>
            <a:r>
              <a:rPr lang="en-US" sz="1600" i="1" dirty="0">
                <a:solidFill>
                  <a:srgbClr val="000000"/>
                </a:solidFill>
              </a:rPr>
              <a:t>if assigned </a:t>
            </a:r>
            <a:r>
              <a:rPr lang="en-US" sz="1600" dirty="0">
                <a:solidFill>
                  <a:srgbClr val="000000"/>
                </a:solidFill>
              </a:rPr>
              <a:t>by your state SNAP agency,</a:t>
            </a:r>
          </a:p>
          <a:p>
            <a:pPr lvl="1">
              <a:lnSpc>
                <a:spcPct val="114000"/>
              </a:lnSpc>
            </a:pPr>
            <a:endParaRPr lang="en-US" sz="1600" dirty="0">
              <a:solidFill>
                <a:srgbClr val="000000"/>
              </a:solidFill>
            </a:endParaRPr>
          </a:p>
          <a:p>
            <a:pPr marL="742950" lvl="1" indent="-285750">
              <a:lnSpc>
                <a:spcPct val="114000"/>
              </a:lnSpc>
              <a:buFont typeface="Arial" panose="020B0604020202020204" pitchFamily="34" charset="0"/>
              <a:buChar char="•"/>
            </a:pPr>
            <a:r>
              <a:rPr lang="en-US" sz="1600" b="1" dirty="0">
                <a:solidFill>
                  <a:srgbClr val="000000"/>
                </a:solidFill>
              </a:rPr>
              <a:t>Taking a suitable job if offered</a:t>
            </a:r>
            <a:r>
              <a:rPr lang="en-US" sz="1600" dirty="0">
                <a:solidFill>
                  <a:srgbClr val="000000"/>
                </a:solidFill>
              </a:rPr>
              <a:t>, and</a:t>
            </a:r>
          </a:p>
          <a:p>
            <a:pPr lvl="1">
              <a:lnSpc>
                <a:spcPct val="114000"/>
              </a:lnSpc>
            </a:pPr>
            <a:endParaRPr lang="en-US" sz="1600" dirty="0">
              <a:solidFill>
                <a:srgbClr val="000000"/>
              </a:solidFill>
            </a:endParaRPr>
          </a:p>
          <a:p>
            <a:pPr marL="742950" lvl="1" indent="-285750">
              <a:lnSpc>
                <a:spcPct val="114000"/>
              </a:lnSpc>
              <a:buFont typeface="Arial" panose="020B0604020202020204" pitchFamily="34" charset="0"/>
              <a:buChar char="•"/>
            </a:pPr>
            <a:r>
              <a:rPr lang="en-US" sz="1600" dirty="0">
                <a:solidFill>
                  <a:srgbClr val="000000"/>
                </a:solidFill>
              </a:rPr>
              <a:t>Not voluntarily quitting a job or reducing your work hours below 30 a week </a:t>
            </a:r>
            <a:r>
              <a:rPr lang="en-US" sz="1600" b="1" dirty="0">
                <a:solidFill>
                  <a:srgbClr val="000000"/>
                </a:solidFill>
              </a:rPr>
              <a:t>without a good reason</a:t>
            </a:r>
            <a:r>
              <a:rPr lang="en-US" sz="1600" dirty="0">
                <a:solidFill>
                  <a:srgbClr val="000000"/>
                </a:solidFill>
              </a:rPr>
              <a:t>.</a:t>
            </a:r>
          </a:p>
          <a:p>
            <a:pPr lvl="1">
              <a:lnSpc>
                <a:spcPct val="114000"/>
              </a:lnSpc>
            </a:pPr>
            <a:endParaRPr lang="en-US" sz="1600" dirty="0">
              <a:solidFill>
                <a:srgbClr val="000000"/>
              </a:solidFill>
            </a:endParaRPr>
          </a:p>
        </p:txBody>
      </p:sp>
      <p:sp>
        <p:nvSpPr>
          <p:cNvPr id="2" name="Rectangle 1">
            <a:extLst>
              <a:ext uri="{FF2B5EF4-FFF2-40B4-BE49-F238E27FC236}">
                <a16:creationId xmlns:a16="http://schemas.microsoft.com/office/drawing/2014/main" id="{38137C1B-F9F6-A8FF-5A04-4DA71695A80C}"/>
              </a:ext>
            </a:extLst>
          </p:cNvPr>
          <p:cNvSpPr/>
          <p:nvPr/>
        </p:nvSpPr>
        <p:spPr>
          <a:xfrm>
            <a:off x="571501" y="1477173"/>
            <a:ext cx="3346704" cy="35577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u="sng" dirty="0"/>
              <a:t>General Work Provisions</a:t>
            </a:r>
          </a:p>
          <a:p>
            <a:pPr algn="ctr"/>
            <a:endParaRPr lang="en-US" dirty="0"/>
          </a:p>
          <a:p>
            <a:pPr algn="ctr"/>
            <a:r>
              <a:rPr lang="en-US" dirty="0"/>
              <a:t>This is an </a:t>
            </a:r>
            <a:r>
              <a:rPr lang="en-US" b="1" dirty="0"/>
              <a:t>ELIGIBILITY</a:t>
            </a:r>
            <a:r>
              <a:rPr lang="en-US" dirty="0"/>
              <a:t> factor. Failure to comply means the individual is not eligible for any SNAP.</a:t>
            </a:r>
          </a:p>
        </p:txBody>
      </p:sp>
      <p:sp>
        <p:nvSpPr>
          <p:cNvPr id="3" name="Rectangle 2">
            <a:extLst>
              <a:ext uri="{FF2B5EF4-FFF2-40B4-BE49-F238E27FC236}">
                <a16:creationId xmlns:a16="http://schemas.microsoft.com/office/drawing/2014/main" id="{2D180367-153D-C600-E516-5A71049281C4}"/>
              </a:ext>
            </a:extLst>
          </p:cNvPr>
          <p:cNvSpPr/>
          <p:nvPr/>
        </p:nvSpPr>
        <p:spPr>
          <a:xfrm>
            <a:off x="4474723" y="4341149"/>
            <a:ext cx="7145776" cy="741399"/>
          </a:xfrm>
          <a:prstGeom prst="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1BF0695-52D2-29AB-E3B2-C8C3D3289F96}"/>
              </a:ext>
            </a:extLst>
          </p:cNvPr>
          <p:cNvPicPr>
            <a:picLocks noChangeAspect="1"/>
          </p:cNvPicPr>
          <p:nvPr/>
        </p:nvPicPr>
        <p:blipFill>
          <a:blip r:embed="rId3"/>
          <a:stretch>
            <a:fillRect/>
          </a:stretch>
        </p:blipFill>
        <p:spPr>
          <a:xfrm>
            <a:off x="974375" y="4444502"/>
            <a:ext cx="2540955" cy="1180893"/>
          </a:xfrm>
          <a:prstGeom prst="rect">
            <a:avLst/>
          </a:prstGeom>
          <a:ln w="57150">
            <a:solidFill>
              <a:srgbClr val="0E1D61"/>
            </a:solidFill>
          </a:ln>
        </p:spPr>
      </p:pic>
    </p:spTree>
    <p:extLst>
      <p:ext uri="{BB962C8B-B14F-4D97-AF65-F5344CB8AC3E}">
        <p14:creationId xmlns:p14="http://schemas.microsoft.com/office/powerpoint/2010/main" val="205116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8EA46-52FC-6601-48C1-6E9EB6DCF93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96EDD8E-A52A-815D-B0FE-9EB3AE76526D}"/>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9" name="TextBox 8">
            <a:extLst>
              <a:ext uri="{FF2B5EF4-FFF2-40B4-BE49-F238E27FC236}">
                <a16:creationId xmlns:a16="http://schemas.microsoft.com/office/drawing/2014/main" id="{107A4166-7F20-BC4E-8C99-182D414CC13B}"/>
              </a:ext>
            </a:extLst>
          </p:cNvPr>
          <p:cNvSpPr txBox="1"/>
          <p:nvPr/>
        </p:nvSpPr>
        <p:spPr>
          <a:xfrm>
            <a:off x="4253024" y="1342935"/>
            <a:ext cx="7293934" cy="4339650"/>
          </a:xfrm>
          <a:prstGeom prst="rect">
            <a:avLst/>
          </a:prstGeom>
          <a:noFill/>
        </p:spPr>
        <p:txBody>
          <a:bodyPr wrap="square">
            <a:spAutoFit/>
          </a:bodyPr>
          <a:lstStyle/>
          <a:p>
            <a:r>
              <a:rPr lang="en-US" b="1" dirty="0">
                <a:solidFill>
                  <a:srgbClr val="000000"/>
                </a:solidFill>
              </a:rPr>
              <a:t>THESE </a:t>
            </a:r>
            <a:r>
              <a:rPr lang="en-US" b="1" u="sng" dirty="0">
                <a:solidFill>
                  <a:srgbClr val="FF0000"/>
                </a:solidFill>
              </a:rPr>
              <a:t>HAVE</a:t>
            </a:r>
            <a:r>
              <a:rPr lang="en-US" b="1" dirty="0">
                <a:solidFill>
                  <a:srgbClr val="000000"/>
                </a:solidFill>
              </a:rPr>
              <a:t> CHANGED.</a:t>
            </a:r>
          </a:p>
          <a:p>
            <a:endParaRPr lang="en-US" b="1" dirty="0">
              <a:solidFill>
                <a:srgbClr val="000000"/>
              </a:solidFill>
            </a:endParaRPr>
          </a:p>
          <a:p>
            <a:r>
              <a:rPr lang="en-US" sz="1600" dirty="0">
                <a:solidFill>
                  <a:srgbClr val="000000"/>
                </a:solidFill>
              </a:rPr>
              <a:t>Under federal SNAP rules, “able-bodied adults without dependents” (ABAWDs) are limited to </a:t>
            </a:r>
            <a:r>
              <a:rPr lang="en-US" sz="1600" b="1" dirty="0">
                <a:solidFill>
                  <a:srgbClr val="000000"/>
                </a:solidFill>
              </a:rPr>
              <a:t>only </a:t>
            </a:r>
            <a:r>
              <a:rPr lang="en-US" sz="1600" b="1" u="sng" dirty="0">
                <a:solidFill>
                  <a:srgbClr val="000000"/>
                </a:solidFill>
              </a:rPr>
              <a:t>3 months </a:t>
            </a:r>
            <a:r>
              <a:rPr lang="en-US" sz="1600" b="1" dirty="0">
                <a:solidFill>
                  <a:srgbClr val="000000"/>
                </a:solidFill>
              </a:rPr>
              <a:t>of SNAP in a 36-month period </a:t>
            </a:r>
            <a:r>
              <a:rPr lang="en-US" sz="1600" u="sng" dirty="0">
                <a:solidFill>
                  <a:srgbClr val="000000"/>
                </a:solidFill>
              </a:rPr>
              <a:t>unless</a:t>
            </a:r>
            <a:r>
              <a:rPr lang="en-US" sz="1600" dirty="0">
                <a:solidFill>
                  <a:srgbClr val="000000"/>
                </a:solidFill>
              </a:rPr>
              <a:t> they meet the SNAP work requirement.</a:t>
            </a:r>
          </a:p>
          <a:p>
            <a:endParaRPr lang="en-US" sz="1600" dirty="0">
              <a:solidFill>
                <a:srgbClr val="000000"/>
              </a:solidFill>
            </a:endParaRPr>
          </a:p>
          <a:p>
            <a:pPr marL="285750" indent="-285750">
              <a:lnSpc>
                <a:spcPct val="100000"/>
              </a:lnSpc>
              <a:spcBef>
                <a:spcPts val="0"/>
              </a:spcBef>
              <a:buFont typeface="Arial" panose="020B0604020202020204" pitchFamily="34" charset="0"/>
              <a:buChar char="•"/>
            </a:pPr>
            <a:r>
              <a:rPr lang="en-US" sz="1600" dirty="0">
                <a:solidFill>
                  <a:srgbClr val="000000"/>
                </a:solidFill>
              </a:rPr>
              <a:t>Work (paid or unpaid) an average of at least 20 hours/week, or</a:t>
            </a:r>
          </a:p>
          <a:p>
            <a:pPr>
              <a:lnSpc>
                <a:spcPct val="100000"/>
              </a:lnSpc>
              <a:spcBef>
                <a:spcPts val="0"/>
              </a:spcBef>
            </a:pPr>
            <a:endParaRPr lang="en-US" sz="1600" dirty="0">
              <a:solidFill>
                <a:srgbClr val="000000"/>
              </a:solidFill>
            </a:endParaRPr>
          </a:p>
          <a:p>
            <a:pPr marL="285750" indent="-285750">
              <a:lnSpc>
                <a:spcPct val="100000"/>
              </a:lnSpc>
              <a:spcBef>
                <a:spcPts val="0"/>
              </a:spcBef>
              <a:buFont typeface="Arial" panose="020B0604020202020204" pitchFamily="34" charset="0"/>
              <a:buChar char="•"/>
            </a:pPr>
            <a:r>
              <a:rPr lang="en-US" sz="1600" dirty="0">
                <a:solidFill>
                  <a:srgbClr val="000000"/>
                </a:solidFill>
              </a:rPr>
              <a:t>Volunteer to take part and comply with SNAP Employment and Training activities, or</a:t>
            </a:r>
          </a:p>
          <a:p>
            <a:pPr>
              <a:lnSpc>
                <a:spcPct val="100000"/>
              </a:lnSpc>
              <a:spcBef>
                <a:spcPts val="0"/>
              </a:spcBef>
            </a:pPr>
            <a:endParaRPr lang="en-US" sz="1600" dirty="0">
              <a:solidFill>
                <a:srgbClr val="000000"/>
              </a:solidFill>
            </a:endParaRPr>
          </a:p>
          <a:p>
            <a:pPr marL="285750" indent="-285750">
              <a:lnSpc>
                <a:spcPct val="100000"/>
              </a:lnSpc>
              <a:spcBef>
                <a:spcPts val="0"/>
              </a:spcBef>
              <a:buFont typeface="Arial" panose="020B0604020202020204" pitchFamily="34" charset="0"/>
              <a:buChar char="•"/>
            </a:pPr>
            <a:r>
              <a:rPr lang="en-US" sz="1600" dirty="0">
                <a:solidFill>
                  <a:srgbClr val="000000"/>
                </a:solidFill>
              </a:rPr>
              <a:t>Complete an average of 20 hours/week of Community Service, or</a:t>
            </a:r>
          </a:p>
          <a:p>
            <a:pPr>
              <a:lnSpc>
                <a:spcPct val="100000"/>
              </a:lnSpc>
              <a:spcBef>
                <a:spcPts val="0"/>
              </a:spcBef>
            </a:pPr>
            <a:endParaRPr lang="en-US" sz="1600" dirty="0">
              <a:solidFill>
                <a:srgbClr val="000000"/>
              </a:solidFill>
            </a:endParaRPr>
          </a:p>
          <a:p>
            <a:pPr marL="285750" indent="-285750">
              <a:lnSpc>
                <a:spcPct val="100000"/>
              </a:lnSpc>
              <a:spcBef>
                <a:spcPts val="0"/>
              </a:spcBef>
              <a:buFont typeface="Arial" panose="020B0604020202020204" pitchFamily="34" charset="0"/>
              <a:buChar char="•"/>
            </a:pPr>
            <a:r>
              <a:rPr lang="en-US" sz="1600" dirty="0">
                <a:solidFill>
                  <a:srgbClr val="000000"/>
                </a:solidFill>
              </a:rPr>
              <a:t>Any combination of the above</a:t>
            </a:r>
          </a:p>
          <a:p>
            <a:endParaRPr lang="en-US" sz="1600" dirty="0">
              <a:solidFill>
                <a:srgbClr val="000000"/>
              </a:solidFill>
            </a:endParaRPr>
          </a:p>
          <a:p>
            <a:r>
              <a:rPr lang="en-US" sz="1600" dirty="0">
                <a:solidFill>
                  <a:srgbClr val="000000"/>
                </a:solidFill>
              </a:rPr>
              <a:t>Illinois has had a state-wide waiver of these federal rules. The waiver will end </a:t>
            </a:r>
            <a:r>
              <a:rPr lang="en-US" sz="1600" b="1" dirty="0">
                <a:solidFill>
                  <a:srgbClr val="000000"/>
                </a:solidFill>
              </a:rPr>
              <a:t>January 31, 2026</a:t>
            </a:r>
            <a:r>
              <a:rPr lang="en-US" sz="1600" dirty="0">
                <a:solidFill>
                  <a:srgbClr val="000000"/>
                </a:solidFill>
              </a:rPr>
              <a:t>.</a:t>
            </a:r>
          </a:p>
        </p:txBody>
      </p:sp>
      <p:sp>
        <p:nvSpPr>
          <p:cNvPr id="2" name="Rectangle 1">
            <a:extLst>
              <a:ext uri="{FF2B5EF4-FFF2-40B4-BE49-F238E27FC236}">
                <a16:creationId xmlns:a16="http://schemas.microsoft.com/office/drawing/2014/main" id="{6E03C43D-C094-A73A-3EA1-8D6C49041D61}"/>
              </a:ext>
            </a:extLst>
          </p:cNvPr>
          <p:cNvSpPr/>
          <p:nvPr/>
        </p:nvSpPr>
        <p:spPr>
          <a:xfrm>
            <a:off x="571501" y="1477173"/>
            <a:ext cx="3346315" cy="35577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u="sng" dirty="0"/>
              <a:t>Work Requirements</a:t>
            </a:r>
          </a:p>
          <a:p>
            <a:pPr algn="ctr"/>
            <a:endParaRPr lang="en-US" dirty="0"/>
          </a:p>
          <a:p>
            <a:pPr algn="ctr"/>
            <a:r>
              <a:rPr lang="en-US" dirty="0"/>
              <a:t>This is a </a:t>
            </a:r>
            <a:r>
              <a:rPr lang="en-US" b="1" dirty="0"/>
              <a:t>limit</a:t>
            </a:r>
            <a:r>
              <a:rPr lang="en-US" dirty="0"/>
              <a:t> on how much SNAP an individual can receive.</a:t>
            </a:r>
          </a:p>
          <a:p>
            <a:pPr algn="ctr"/>
            <a:endParaRPr lang="en-US" dirty="0"/>
          </a:p>
          <a:p>
            <a:r>
              <a:rPr lang="en-US" sz="1400" dirty="0"/>
              <a:t>Also referred to as:</a:t>
            </a:r>
          </a:p>
          <a:p>
            <a:pPr marL="285750" indent="-285750">
              <a:buFont typeface="Arial" panose="020B0604020202020204" pitchFamily="34" charset="0"/>
              <a:buChar char="•"/>
            </a:pPr>
            <a:r>
              <a:rPr lang="en-US" sz="1400" dirty="0"/>
              <a:t>“Time Limited Work  Requirements” or </a:t>
            </a:r>
          </a:p>
          <a:p>
            <a:pPr marL="285750" indent="-285750">
              <a:buFont typeface="Arial" panose="020B0604020202020204" pitchFamily="34" charset="0"/>
              <a:buChar char="•"/>
            </a:pPr>
            <a:r>
              <a:rPr lang="en-US" sz="1400" dirty="0"/>
              <a:t>“Able-Bodied Without Dependents” </a:t>
            </a:r>
          </a:p>
          <a:p>
            <a:pPr marL="285750" indent="-285750">
              <a:buFont typeface="Arial" panose="020B0604020202020204" pitchFamily="34" charset="0"/>
              <a:buChar char="•"/>
            </a:pPr>
            <a:r>
              <a:rPr lang="en-US" sz="1400" dirty="0"/>
              <a:t>or “ABAWD”</a:t>
            </a:r>
          </a:p>
          <a:p>
            <a:pPr marL="285750" indent="-285750">
              <a:buFont typeface="Arial" panose="020B0604020202020204" pitchFamily="34" charset="0"/>
              <a:buChar char="•"/>
            </a:pPr>
            <a:endParaRPr lang="en-US" sz="1400" dirty="0"/>
          </a:p>
          <a:p>
            <a:endParaRPr lang="en-US" sz="1400" dirty="0"/>
          </a:p>
        </p:txBody>
      </p:sp>
      <p:sp>
        <p:nvSpPr>
          <p:cNvPr id="3" name="TextBox 2">
            <a:extLst>
              <a:ext uri="{FF2B5EF4-FFF2-40B4-BE49-F238E27FC236}">
                <a16:creationId xmlns:a16="http://schemas.microsoft.com/office/drawing/2014/main" id="{6C6BF606-54EB-7700-2B8E-0480906C9932}"/>
              </a:ext>
            </a:extLst>
          </p:cNvPr>
          <p:cNvSpPr txBox="1"/>
          <p:nvPr/>
        </p:nvSpPr>
        <p:spPr>
          <a:xfrm>
            <a:off x="571501" y="5856269"/>
            <a:ext cx="7976864" cy="1015663"/>
          </a:xfrm>
          <a:prstGeom prst="rect">
            <a:avLst/>
          </a:prstGeom>
          <a:noFill/>
        </p:spPr>
        <p:txBody>
          <a:bodyPr wrap="none" rtlCol="0">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10/16/25 Policy Memo</a:t>
            </a:r>
            <a:endParaRPr lang="en-US" dirty="0">
              <a:solidFill>
                <a:schemeClr val="bg1"/>
              </a:solidFill>
            </a:endParaRPr>
          </a:p>
          <a:p>
            <a:r>
              <a:rPr lang="en-US" sz="1200" dirty="0">
                <a:solidFill>
                  <a:schemeClr val="bg1"/>
                </a:solidFill>
              </a:rPr>
              <a:t>*This implementation date has varied since OBBBA was signed; however, we are confident that work requirements WILL go</a:t>
            </a:r>
          </a:p>
          <a:p>
            <a:r>
              <a:rPr lang="en-US" sz="1200" dirty="0">
                <a:solidFill>
                  <a:schemeClr val="bg1"/>
                </a:solidFill>
              </a:rPr>
              <a:t>into effect on 1/31/26.</a:t>
            </a:r>
          </a:p>
          <a:p>
            <a:endParaRPr lang="en-US" dirty="0">
              <a:solidFill>
                <a:schemeClr val="bg1"/>
              </a:solidFill>
            </a:endParaRPr>
          </a:p>
        </p:txBody>
      </p:sp>
      <p:pic>
        <p:nvPicPr>
          <p:cNvPr id="7" name="Picture 6">
            <a:extLst>
              <a:ext uri="{FF2B5EF4-FFF2-40B4-BE49-F238E27FC236}">
                <a16:creationId xmlns:a16="http://schemas.microsoft.com/office/drawing/2014/main" id="{DC0C4915-7B3A-5546-1194-DF0101E02A82}"/>
              </a:ext>
            </a:extLst>
          </p:cNvPr>
          <p:cNvPicPr>
            <a:picLocks noChangeAspect="1"/>
          </p:cNvPicPr>
          <p:nvPr/>
        </p:nvPicPr>
        <p:blipFill>
          <a:blip r:embed="rId4"/>
          <a:stretch>
            <a:fillRect/>
          </a:stretch>
        </p:blipFill>
        <p:spPr>
          <a:xfrm>
            <a:off x="1148081" y="4418875"/>
            <a:ext cx="2193154" cy="1232147"/>
          </a:xfrm>
          <a:prstGeom prst="rect">
            <a:avLst/>
          </a:prstGeom>
          <a:ln w="57150">
            <a:solidFill>
              <a:srgbClr val="0E1D61"/>
            </a:solidFill>
          </a:ln>
        </p:spPr>
      </p:pic>
    </p:spTree>
    <p:extLst>
      <p:ext uri="{BB962C8B-B14F-4D97-AF65-F5344CB8AC3E}">
        <p14:creationId xmlns:p14="http://schemas.microsoft.com/office/powerpoint/2010/main" val="6636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87616-9E0E-DA5C-3F59-65D50815F88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A0264E0-D23C-CA07-BEF8-6DCD08D93FA7}"/>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9" name="TextBox 8">
            <a:extLst>
              <a:ext uri="{FF2B5EF4-FFF2-40B4-BE49-F238E27FC236}">
                <a16:creationId xmlns:a16="http://schemas.microsoft.com/office/drawing/2014/main" id="{DC462F02-8182-6F09-914D-92C159BF9EBF}"/>
              </a:ext>
            </a:extLst>
          </p:cNvPr>
          <p:cNvSpPr txBox="1"/>
          <p:nvPr/>
        </p:nvSpPr>
        <p:spPr>
          <a:xfrm>
            <a:off x="690664" y="1161377"/>
            <a:ext cx="4756825" cy="4770537"/>
          </a:xfrm>
          <a:prstGeom prst="rect">
            <a:avLst/>
          </a:prstGeom>
          <a:noFill/>
        </p:spPr>
        <p:txBody>
          <a:bodyPr wrap="square">
            <a:spAutoFit/>
          </a:bodyPr>
          <a:lstStyle/>
          <a:p>
            <a:r>
              <a:rPr lang="en-US" sz="1600" b="1" u="sng" dirty="0">
                <a:solidFill>
                  <a:srgbClr val="000000"/>
                </a:solidFill>
              </a:rPr>
              <a:t>Work Requirements</a:t>
            </a:r>
          </a:p>
          <a:p>
            <a:endParaRPr lang="en-US" sz="1600" dirty="0">
              <a:solidFill>
                <a:srgbClr val="000000"/>
              </a:solidFill>
            </a:endParaRPr>
          </a:p>
          <a:p>
            <a:r>
              <a:rPr lang="en-US" sz="1600" dirty="0">
                <a:solidFill>
                  <a:srgbClr val="000000"/>
                </a:solidFill>
              </a:rPr>
              <a:t>The current 3-year period will end December 31, 2026, but will not start until February 1, 2026. (The next 3-year period will run 1/1/2027-12/31/2029.) </a:t>
            </a:r>
          </a:p>
          <a:p>
            <a:endParaRPr lang="en-US" sz="1600" b="1" dirty="0">
              <a:solidFill>
                <a:srgbClr val="000000"/>
              </a:solidFill>
            </a:endParaRPr>
          </a:p>
          <a:p>
            <a:r>
              <a:rPr lang="en-US" sz="1600" b="1" dirty="0">
                <a:solidFill>
                  <a:srgbClr val="000000"/>
                </a:solidFill>
              </a:rPr>
              <a:t>We expect anyone subject to, but not complying with, the work requirement will have SNAP benefits cut off at the end of April 2026.</a:t>
            </a:r>
          </a:p>
          <a:p>
            <a:endParaRPr lang="en-US" sz="1600" b="1" dirty="0">
              <a:solidFill>
                <a:srgbClr val="000000"/>
              </a:solidFill>
            </a:endParaRPr>
          </a:p>
          <a:p>
            <a:r>
              <a:rPr lang="en-US" sz="1600" dirty="0">
                <a:solidFill>
                  <a:srgbClr val="000000"/>
                </a:solidFill>
              </a:rPr>
              <a:t>To continue receiving benefits, each SNAP participant must:</a:t>
            </a:r>
          </a:p>
          <a:p>
            <a:pPr marL="285750" indent="-285750">
              <a:buFont typeface="Arial" panose="020B0604020202020204" pitchFamily="34" charset="0"/>
              <a:buChar char="•"/>
            </a:pPr>
            <a:r>
              <a:rPr lang="en-US" sz="1600" b="1" dirty="0">
                <a:solidFill>
                  <a:srgbClr val="000000"/>
                </a:solidFill>
              </a:rPr>
              <a:t>Be exempt </a:t>
            </a:r>
            <a:r>
              <a:rPr lang="en-US" sz="1600" dirty="0">
                <a:solidFill>
                  <a:srgbClr val="000000"/>
                </a:solidFill>
              </a:rPr>
              <a:t>(and DHS must know they are exempt)</a:t>
            </a:r>
          </a:p>
          <a:p>
            <a:pPr marL="285750" indent="-285750">
              <a:buFont typeface="Arial" panose="020B0604020202020204" pitchFamily="34" charset="0"/>
              <a:buChar char="•"/>
            </a:pPr>
            <a:r>
              <a:rPr lang="en-US" sz="1600" b="1" dirty="0">
                <a:solidFill>
                  <a:srgbClr val="000000"/>
                </a:solidFill>
              </a:rPr>
              <a:t>Meet the work requirement </a:t>
            </a:r>
            <a:r>
              <a:rPr lang="en-US" sz="1600" dirty="0">
                <a:solidFill>
                  <a:srgbClr val="000000"/>
                </a:solidFill>
              </a:rPr>
              <a:t>(and properly document that with DHS)</a:t>
            </a:r>
          </a:p>
          <a:p>
            <a:pPr marL="285750" indent="-285750">
              <a:buFont typeface="Arial" panose="020B0604020202020204" pitchFamily="34" charset="0"/>
              <a:buChar char="•"/>
            </a:pPr>
            <a:r>
              <a:rPr lang="en-US" sz="1600" b="1" dirty="0">
                <a:solidFill>
                  <a:srgbClr val="000000"/>
                </a:solidFill>
              </a:rPr>
              <a:t>Have good cause for not meeting work requirement </a:t>
            </a:r>
            <a:r>
              <a:rPr lang="en-US" sz="1600" dirty="0">
                <a:solidFill>
                  <a:srgbClr val="000000"/>
                </a:solidFill>
              </a:rPr>
              <a:t>(and properly document that with DHS)</a:t>
            </a:r>
          </a:p>
          <a:p>
            <a:endParaRPr lang="en-US" sz="1600" dirty="0">
              <a:solidFill>
                <a:srgbClr val="000000"/>
              </a:solidFill>
            </a:endParaRPr>
          </a:p>
        </p:txBody>
      </p:sp>
      <p:pic>
        <p:nvPicPr>
          <p:cNvPr id="6" name="Picture 5">
            <a:extLst>
              <a:ext uri="{FF2B5EF4-FFF2-40B4-BE49-F238E27FC236}">
                <a16:creationId xmlns:a16="http://schemas.microsoft.com/office/drawing/2014/main" id="{BD46AACD-9747-7BD8-2D5F-FE12467E1416}"/>
              </a:ext>
            </a:extLst>
          </p:cNvPr>
          <p:cNvPicPr>
            <a:picLocks noChangeAspect="1"/>
          </p:cNvPicPr>
          <p:nvPr/>
        </p:nvPicPr>
        <p:blipFill>
          <a:blip r:embed="rId3"/>
          <a:stretch>
            <a:fillRect/>
          </a:stretch>
        </p:blipFill>
        <p:spPr>
          <a:xfrm>
            <a:off x="6839047" y="1444661"/>
            <a:ext cx="3037265" cy="3934640"/>
          </a:xfrm>
          <a:prstGeom prst="rect">
            <a:avLst/>
          </a:prstGeom>
        </p:spPr>
      </p:pic>
      <p:sp>
        <p:nvSpPr>
          <p:cNvPr id="7" name="Oval 6">
            <a:extLst>
              <a:ext uri="{FF2B5EF4-FFF2-40B4-BE49-F238E27FC236}">
                <a16:creationId xmlns:a16="http://schemas.microsoft.com/office/drawing/2014/main" id="{E4F3B136-695D-A429-EF0A-42F8277C1C24}"/>
              </a:ext>
            </a:extLst>
          </p:cNvPr>
          <p:cNvSpPr/>
          <p:nvPr/>
        </p:nvSpPr>
        <p:spPr>
          <a:xfrm>
            <a:off x="6839047" y="1770434"/>
            <a:ext cx="1176544" cy="953311"/>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995F464D-C681-EF4B-4806-1A7C38B16E1F}"/>
              </a:ext>
            </a:extLst>
          </p:cNvPr>
          <p:cNvSpPr/>
          <p:nvPr/>
        </p:nvSpPr>
        <p:spPr>
          <a:xfrm>
            <a:off x="5778230" y="1770434"/>
            <a:ext cx="1041437" cy="505838"/>
          </a:xfrm>
          <a:prstGeom prst="homePlat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Statewide waiver in effect</a:t>
            </a:r>
          </a:p>
        </p:txBody>
      </p:sp>
      <p:sp>
        <p:nvSpPr>
          <p:cNvPr id="10" name="Callout: Line 9">
            <a:extLst>
              <a:ext uri="{FF2B5EF4-FFF2-40B4-BE49-F238E27FC236}">
                <a16:creationId xmlns:a16="http://schemas.microsoft.com/office/drawing/2014/main" id="{C21ED974-B861-DA78-5D23-88FB032CA23A}"/>
              </a:ext>
            </a:extLst>
          </p:cNvPr>
          <p:cNvSpPr/>
          <p:nvPr/>
        </p:nvSpPr>
        <p:spPr>
          <a:xfrm>
            <a:off x="9900779" y="543864"/>
            <a:ext cx="1297577" cy="653289"/>
          </a:xfrm>
          <a:prstGeom prst="borderCallout1">
            <a:avLst>
              <a:gd name="adj1" fmla="val 18750"/>
              <a:gd name="adj2" fmla="val -8333"/>
              <a:gd name="adj3" fmla="val 223897"/>
              <a:gd name="adj4" fmla="val -100971"/>
            </a:avLst>
          </a:prstGeom>
          <a:solidFill>
            <a:srgbClr val="FF0000"/>
          </a:solid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Time-limited SNAP rules go into effect</a:t>
            </a:r>
          </a:p>
        </p:txBody>
      </p:sp>
      <p:sp>
        <p:nvSpPr>
          <p:cNvPr id="11" name="Rectangle 10">
            <a:extLst>
              <a:ext uri="{FF2B5EF4-FFF2-40B4-BE49-F238E27FC236}">
                <a16:creationId xmlns:a16="http://schemas.microsoft.com/office/drawing/2014/main" id="{4A79D0D7-6F39-6E91-E88E-B3AB0794C4B3}"/>
              </a:ext>
            </a:extLst>
          </p:cNvPr>
          <p:cNvSpPr/>
          <p:nvPr/>
        </p:nvSpPr>
        <p:spPr>
          <a:xfrm>
            <a:off x="10138878" y="1503473"/>
            <a:ext cx="1718710" cy="408634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r"/>
            <a:r>
              <a:rPr lang="en-US" sz="1100" dirty="0"/>
              <a:t>Will is not </a:t>
            </a:r>
          </a:p>
          <a:p>
            <a:pPr algn="r"/>
            <a:r>
              <a:rPr lang="en-US" sz="1100" dirty="0"/>
              <a:t>exempt from work requirements.</a:t>
            </a:r>
          </a:p>
          <a:p>
            <a:pPr algn="r"/>
            <a:endParaRPr lang="en-US" sz="1100" dirty="0"/>
          </a:p>
          <a:p>
            <a:pPr algn="r"/>
            <a:endParaRPr lang="en-US" sz="1100" dirty="0"/>
          </a:p>
          <a:p>
            <a:r>
              <a:rPr lang="en-US" sz="1100" dirty="0"/>
              <a:t>Will tries to work 80 hrs./month but does not:</a:t>
            </a:r>
          </a:p>
          <a:p>
            <a:pPr algn="ctr"/>
            <a:r>
              <a:rPr lang="en-US" sz="1100" dirty="0"/>
              <a:t>January</a:t>
            </a:r>
          </a:p>
          <a:p>
            <a:pPr algn="ctr"/>
            <a:r>
              <a:rPr lang="en-US" sz="1100" dirty="0"/>
              <a:t>March</a:t>
            </a:r>
          </a:p>
          <a:p>
            <a:pPr algn="ctr"/>
            <a:r>
              <a:rPr lang="en-US" sz="1100" dirty="0"/>
              <a:t>May</a:t>
            </a:r>
          </a:p>
          <a:p>
            <a:pPr algn="ctr"/>
            <a:r>
              <a:rPr lang="en-US" sz="1100" dirty="0"/>
              <a:t>July</a:t>
            </a:r>
          </a:p>
          <a:p>
            <a:pPr algn="ctr"/>
            <a:r>
              <a:rPr lang="en-US" sz="1100" dirty="0"/>
              <a:t>August</a:t>
            </a:r>
          </a:p>
          <a:p>
            <a:pPr algn="ctr"/>
            <a:endParaRPr lang="en-US" sz="1100" dirty="0"/>
          </a:p>
          <a:p>
            <a:pPr algn="ctr"/>
            <a:r>
              <a:rPr lang="en-US" sz="1100" dirty="0"/>
              <a:t>Will’s SNAP stops at the end of July unless he successfully proves exemption or good cause.</a:t>
            </a:r>
          </a:p>
          <a:p>
            <a:pPr algn="ctr"/>
            <a:endParaRPr lang="en-US" sz="1100" dirty="0"/>
          </a:p>
          <a:p>
            <a:pPr algn="ctr"/>
            <a:r>
              <a:rPr lang="en-US" sz="1100" dirty="0"/>
              <a:t>Unless he qualifies for reinstatement, he will not be eligible again until January 2027.</a:t>
            </a:r>
          </a:p>
        </p:txBody>
      </p:sp>
      <p:pic>
        <p:nvPicPr>
          <p:cNvPr id="13" name="Picture 12">
            <a:extLst>
              <a:ext uri="{FF2B5EF4-FFF2-40B4-BE49-F238E27FC236}">
                <a16:creationId xmlns:a16="http://schemas.microsoft.com/office/drawing/2014/main" id="{2142E5C9-6E6C-4647-03D3-6D81CC848996}"/>
              </a:ext>
            </a:extLst>
          </p:cNvPr>
          <p:cNvPicPr>
            <a:picLocks noChangeAspect="1"/>
          </p:cNvPicPr>
          <p:nvPr/>
        </p:nvPicPr>
        <p:blipFill>
          <a:blip r:embed="rId4"/>
          <a:stretch>
            <a:fillRect/>
          </a:stretch>
        </p:blipFill>
        <p:spPr>
          <a:xfrm>
            <a:off x="10005063" y="1321039"/>
            <a:ext cx="657102" cy="1117508"/>
          </a:xfrm>
          <a:prstGeom prst="rect">
            <a:avLst/>
          </a:prstGeom>
          <a:ln>
            <a:solidFill>
              <a:schemeClr val="tx1"/>
            </a:solidFill>
          </a:ln>
        </p:spPr>
      </p:pic>
      <p:pic>
        <p:nvPicPr>
          <p:cNvPr id="29" name="Picture 28">
            <a:extLst>
              <a:ext uri="{FF2B5EF4-FFF2-40B4-BE49-F238E27FC236}">
                <a16:creationId xmlns:a16="http://schemas.microsoft.com/office/drawing/2014/main" id="{0EA28FA6-033F-937B-8A0A-377AB4863979}"/>
              </a:ext>
            </a:extLst>
          </p:cNvPr>
          <p:cNvPicPr>
            <a:picLocks noChangeAspect="1"/>
          </p:cNvPicPr>
          <p:nvPr/>
        </p:nvPicPr>
        <p:blipFill>
          <a:blip r:embed="rId5"/>
          <a:srcRect r="67503"/>
          <a:stretch>
            <a:fillRect/>
          </a:stretch>
        </p:blipFill>
        <p:spPr>
          <a:xfrm>
            <a:off x="9137512" y="2146305"/>
            <a:ext cx="350116" cy="382886"/>
          </a:xfrm>
          <a:prstGeom prst="rect">
            <a:avLst/>
          </a:prstGeom>
        </p:spPr>
      </p:pic>
      <p:pic>
        <p:nvPicPr>
          <p:cNvPr id="14" name="Picture 13">
            <a:extLst>
              <a:ext uri="{FF2B5EF4-FFF2-40B4-BE49-F238E27FC236}">
                <a16:creationId xmlns:a16="http://schemas.microsoft.com/office/drawing/2014/main" id="{8570D6A0-A58B-CC06-571C-ED2072A7E5CE}"/>
              </a:ext>
            </a:extLst>
          </p:cNvPr>
          <p:cNvPicPr>
            <a:picLocks noChangeAspect="1"/>
          </p:cNvPicPr>
          <p:nvPr/>
        </p:nvPicPr>
        <p:blipFill>
          <a:blip r:embed="rId5"/>
          <a:srcRect r="67503"/>
          <a:stretch>
            <a:fillRect/>
          </a:stretch>
        </p:blipFill>
        <p:spPr>
          <a:xfrm>
            <a:off x="8182621" y="3014654"/>
            <a:ext cx="350116" cy="382886"/>
          </a:xfrm>
          <a:prstGeom prst="rect">
            <a:avLst/>
          </a:prstGeom>
        </p:spPr>
      </p:pic>
      <p:pic>
        <p:nvPicPr>
          <p:cNvPr id="15" name="Picture 14">
            <a:extLst>
              <a:ext uri="{FF2B5EF4-FFF2-40B4-BE49-F238E27FC236}">
                <a16:creationId xmlns:a16="http://schemas.microsoft.com/office/drawing/2014/main" id="{169BC441-5117-1EB8-4C79-580243255F16}"/>
              </a:ext>
            </a:extLst>
          </p:cNvPr>
          <p:cNvPicPr>
            <a:picLocks noChangeAspect="1"/>
          </p:cNvPicPr>
          <p:nvPr/>
        </p:nvPicPr>
        <p:blipFill>
          <a:blip r:embed="rId5"/>
          <a:srcRect r="67503"/>
          <a:stretch>
            <a:fillRect/>
          </a:stretch>
        </p:blipFill>
        <p:spPr>
          <a:xfrm>
            <a:off x="7252261" y="3843212"/>
            <a:ext cx="350116" cy="382886"/>
          </a:xfrm>
          <a:prstGeom prst="rect">
            <a:avLst/>
          </a:prstGeom>
        </p:spPr>
      </p:pic>
      <p:sp>
        <p:nvSpPr>
          <p:cNvPr id="24" name="Rectangle 23">
            <a:extLst>
              <a:ext uri="{FF2B5EF4-FFF2-40B4-BE49-F238E27FC236}">
                <a16:creationId xmlns:a16="http://schemas.microsoft.com/office/drawing/2014/main" id="{427384E5-CCE4-57D5-3ED1-C6F69A8FD51E}"/>
              </a:ext>
            </a:extLst>
          </p:cNvPr>
          <p:cNvSpPr/>
          <p:nvPr/>
        </p:nvSpPr>
        <p:spPr>
          <a:xfrm>
            <a:off x="7917366" y="3568390"/>
            <a:ext cx="1978326" cy="1844949"/>
          </a:xfrm>
          <a:prstGeom prst="rect">
            <a:avLst/>
          </a:prstGeom>
          <a:solidFill>
            <a:srgbClr val="FF0000">
              <a:alpha val="1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862972E-E2B9-05D6-5722-51FD03EA28B8}"/>
              </a:ext>
            </a:extLst>
          </p:cNvPr>
          <p:cNvSpPr/>
          <p:nvPr/>
        </p:nvSpPr>
        <p:spPr>
          <a:xfrm>
            <a:off x="6934082" y="4397483"/>
            <a:ext cx="986474" cy="1015856"/>
          </a:xfrm>
          <a:prstGeom prst="rect">
            <a:avLst/>
          </a:prstGeom>
          <a:solidFill>
            <a:srgbClr val="FF0000">
              <a:alpha val="1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0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FD4B8-F896-6DDF-B1F3-45587A3C8D7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BE27B0A-BE9D-6253-20BF-D3CF9E4AE71C}"/>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11" name="Rectangle 10">
            <a:extLst>
              <a:ext uri="{FF2B5EF4-FFF2-40B4-BE49-F238E27FC236}">
                <a16:creationId xmlns:a16="http://schemas.microsoft.com/office/drawing/2014/main" id="{9278D2E0-C541-BD41-EA40-949CC6D899DE}"/>
              </a:ext>
            </a:extLst>
          </p:cNvPr>
          <p:cNvSpPr/>
          <p:nvPr/>
        </p:nvSpPr>
        <p:spPr>
          <a:xfrm>
            <a:off x="9254608" y="1038367"/>
            <a:ext cx="2602979" cy="455145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228600"/>
            <a:r>
              <a:rPr lang="en-US" sz="1100" dirty="0"/>
              <a:t>Will does not try to get an exemption or argue good cause. His SNAP eligibility ended August 2026 because of work requirement.</a:t>
            </a:r>
          </a:p>
          <a:p>
            <a:pPr marL="228600"/>
            <a:endParaRPr lang="en-US" sz="1100" dirty="0"/>
          </a:p>
          <a:p>
            <a:r>
              <a:rPr lang="en-US" sz="1100" dirty="0"/>
              <a:t>He can’t get new work and does not volunteer or participate in SNAP E&amp;T.</a:t>
            </a:r>
          </a:p>
          <a:p>
            <a:pPr marL="228600"/>
            <a:endParaRPr lang="en-US" sz="1100" dirty="0"/>
          </a:p>
          <a:p>
            <a:r>
              <a:rPr lang="en-US" sz="1100" dirty="0"/>
              <a:t>Will reapplies in mid-January 2027 and is approved. </a:t>
            </a:r>
          </a:p>
          <a:p>
            <a:r>
              <a:rPr lang="en-US" sz="1100" dirty="0"/>
              <a:t> - New three-year period = New set of strikes</a:t>
            </a:r>
          </a:p>
          <a:p>
            <a:r>
              <a:rPr lang="en-US" sz="1100" dirty="0"/>
              <a:t> - Partial month of January doesn’t count</a:t>
            </a:r>
          </a:p>
          <a:p>
            <a:endParaRPr lang="en-US" sz="1100" dirty="0"/>
          </a:p>
          <a:p>
            <a:pPr algn="ctr"/>
            <a:r>
              <a:rPr lang="en-US" sz="1100" dirty="0"/>
              <a:t>Work stops first week of August 2027. He does not meet the work requirement August, September or November.</a:t>
            </a:r>
          </a:p>
          <a:p>
            <a:pPr algn="ctr"/>
            <a:endParaRPr lang="en-US" sz="1100" dirty="0"/>
          </a:p>
          <a:p>
            <a:pPr algn="ctr"/>
            <a:r>
              <a:rPr lang="en-US" sz="1100" dirty="0"/>
              <a:t>SNAP stops at the end of November</a:t>
            </a:r>
          </a:p>
          <a:p>
            <a:pPr algn="ctr"/>
            <a:endParaRPr lang="en-US" sz="1100" dirty="0"/>
          </a:p>
          <a:p>
            <a:pPr algn="ctr"/>
            <a:r>
              <a:rPr lang="en-US" sz="1100" dirty="0"/>
              <a:t>Unless he qualifies for reinstatement, he will not be eligible again until January 2030.</a:t>
            </a:r>
          </a:p>
          <a:p>
            <a:pPr algn="r"/>
            <a:endParaRPr lang="en-US" sz="1100" dirty="0"/>
          </a:p>
        </p:txBody>
      </p:sp>
      <p:pic>
        <p:nvPicPr>
          <p:cNvPr id="13" name="Picture 12">
            <a:extLst>
              <a:ext uri="{FF2B5EF4-FFF2-40B4-BE49-F238E27FC236}">
                <a16:creationId xmlns:a16="http://schemas.microsoft.com/office/drawing/2014/main" id="{4CB65289-9DC3-0A35-0B50-B3C6EC0C497F}"/>
              </a:ext>
            </a:extLst>
          </p:cNvPr>
          <p:cNvPicPr>
            <a:picLocks noChangeAspect="1"/>
          </p:cNvPicPr>
          <p:nvPr/>
        </p:nvPicPr>
        <p:blipFill>
          <a:blip r:embed="rId3"/>
          <a:stretch>
            <a:fillRect/>
          </a:stretch>
        </p:blipFill>
        <p:spPr>
          <a:xfrm>
            <a:off x="8846585" y="848945"/>
            <a:ext cx="657102" cy="1117508"/>
          </a:xfrm>
          <a:prstGeom prst="rect">
            <a:avLst/>
          </a:prstGeom>
          <a:ln>
            <a:solidFill>
              <a:schemeClr val="tx1"/>
            </a:solidFill>
          </a:ln>
        </p:spPr>
      </p:pic>
      <p:sp>
        <p:nvSpPr>
          <p:cNvPr id="12" name="TextBox 11">
            <a:extLst>
              <a:ext uri="{FF2B5EF4-FFF2-40B4-BE49-F238E27FC236}">
                <a16:creationId xmlns:a16="http://schemas.microsoft.com/office/drawing/2014/main" id="{7B6CFCDD-4E12-03EF-59F4-424C0210D725}"/>
              </a:ext>
            </a:extLst>
          </p:cNvPr>
          <p:cNvSpPr txBox="1"/>
          <p:nvPr/>
        </p:nvSpPr>
        <p:spPr>
          <a:xfrm>
            <a:off x="571501" y="1038367"/>
            <a:ext cx="6094140" cy="369332"/>
          </a:xfrm>
          <a:prstGeom prst="rect">
            <a:avLst/>
          </a:prstGeom>
          <a:noFill/>
        </p:spPr>
        <p:txBody>
          <a:bodyPr wrap="square">
            <a:spAutoFit/>
          </a:bodyPr>
          <a:lstStyle/>
          <a:p>
            <a:r>
              <a:rPr lang="en-US" sz="1800" b="1" u="sng" dirty="0">
                <a:solidFill>
                  <a:srgbClr val="000000"/>
                </a:solidFill>
              </a:rPr>
              <a:t>Work Requirements – Next three-year period</a:t>
            </a:r>
          </a:p>
        </p:txBody>
      </p:sp>
      <p:pic>
        <p:nvPicPr>
          <p:cNvPr id="3" name="Picture 2">
            <a:extLst>
              <a:ext uri="{FF2B5EF4-FFF2-40B4-BE49-F238E27FC236}">
                <a16:creationId xmlns:a16="http://schemas.microsoft.com/office/drawing/2014/main" id="{A1007153-4351-F5DF-86F6-B1F977D77F15}"/>
              </a:ext>
            </a:extLst>
          </p:cNvPr>
          <p:cNvPicPr>
            <a:picLocks noChangeAspect="1"/>
          </p:cNvPicPr>
          <p:nvPr/>
        </p:nvPicPr>
        <p:blipFill>
          <a:blip r:embed="rId4"/>
          <a:stretch>
            <a:fillRect/>
          </a:stretch>
        </p:blipFill>
        <p:spPr>
          <a:xfrm>
            <a:off x="748882" y="1503473"/>
            <a:ext cx="7954584" cy="4086344"/>
          </a:xfrm>
          <a:prstGeom prst="rect">
            <a:avLst/>
          </a:prstGeom>
        </p:spPr>
      </p:pic>
      <p:pic>
        <p:nvPicPr>
          <p:cNvPr id="29" name="Picture 28">
            <a:extLst>
              <a:ext uri="{FF2B5EF4-FFF2-40B4-BE49-F238E27FC236}">
                <a16:creationId xmlns:a16="http://schemas.microsoft.com/office/drawing/2014/main" id="{F6EC4292-514A-92DF-930C-8D76B162639D}"/>
              </a:ext>
            </a:extLst>
          </p:cNvPr>
          <p:cNvPicPr>
            <a:picLocks noChangeAspect="1"/>
          </p:cNvPicPr>
          <p:nvPr/>
        </p:nvPicPr>
        <p:blipFill>
          <a:blip r:embed="rId5"/>
          <a:srcRect r="67503"/>
          <a:stretch>
            <a:fillRect/>
          </a:stretch>
        </p:blipFill>
        <p:spPr>
          <a:xfrm>
            <a:off x="1903724" y="4655480"/>
            <a:ext cx="388869" cy="453994"/>
          </a:xfrm>
          <a:prstGeom prst="rect">
            <a:avLst/>
          </a:prstGeom>
        </p:spPr>
      </p:pic>
      <p:pic>
        <p:nvPicPr>
          <p:cNvPr id="14" name="Picture 13">
            <a:extLst>
              <a:ext uri="{FF2B5EF4-FFF2-40B4-BE49-F238E27FC236}">
                <a16:creationId xmlns:a16="http://schemas.microsoft.com/office/drawing/2014/main" id="{C36618A6-26DC-CF9D-B832-5CE54909AA52}"/>
              </a:ext>
            </a:extLst>
          </p:cNvPr>
          <p:cNvPicPr>
            <a:picLocks noChangeAspect="1"/>
          </p:cNvPicPr>
          <p:nvPr/>
        </p:nvPicPr>
        <p:blipFill>
          <a:blip r:embed="rId5"/>
          <a:srcRect r="67503"/>
          <a:stretch>
            <a:fillRect/>
          </a:stretch>
        </p:blipFill>
        <p:spPr>
          <a:xfrm>
            <a:off x="1228865" y="2613170"/>
            <a:ext cx="388869" cy="453994"/>
          </a:xfrm>
          <a:prstGeom prst="rect">
            <a:avLst/>
          </a:prstGeom>
        </p:spPr>
      </p:pic>
      <p:pic>
        <p:nvPicPr>
          <p:cNvPr id="15" name="Picture 14">
            <a:extLst>
              <a:ext uri="{FF2B5EF4-FFF2-40B4-BE49-F238E27FC236}">
                <a16:creationId xmlns:a16="http://schemas.microsoft.com/office/drawing/2014/main" id="{63BAAF80-1843-21FB-5A31-DDBA875C342D}"/>
              </a:ext>
            </a:extLst>
          </p:cNvPr>
          <p:cNvPicPr>
            <a:picLocks noChangeAspect="1"/>
          </p:cNvPicPr>
          <p:nvPr/>
        </p:nvPicPr>
        <p:blipFill>
          <a:blip r:embed="rId5"/>
          <a:srcRect r="67503"/>
          <a:stretch>
            <a:fillRect/>
          </a:stretch>
        </p:blipFill>
        <p:spPr>
          <a:xfrm>
            <a:off x="2603938" y="4029816"/>
            <a:ext cx="388869" cy="453994"/>
          </a:xfrm>
          <a:prstGeom prst="rect">
            <a:avLst/>
          </a:prstGeom>
        </p:spPr>
      </p:pic>
      <p:sp>
        <p:nvSpPr>
          <p:cNvPr id="24" name="Rectangle 23">
            <a:extLst>
              <a:ext uri="{FF2B5EF4-FFF2-40B4-BE49-F238E27FC236}">
                <a16:creationId xmlns:a16="http://schemas.microsoft.com/office/drawing/2014/main" id="{39C10D61-283D-DC2A-EF5E-9916EED3E64F}"/>
              </a:ext>
            </a:extLst>
          </p:cNvPr>
          <p:cNvSpPr/>
          <p:nvPr/>
        </p:nvSpPr>
        <p:spPr>
          <a:xfrm>
            <a:off x="3627523" y="1795541"/>
            <a:ext cx="2197301" cy="3521172"/>
          </a:xfrm>
          <a:prstGeom prst="rect">
            <a:avLst/>
          </a:prstGeom>
          <a:solidFill>
            <a:srgbClr val="FF0000">
              <a:alpha val="1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038E89-28D1-E93A-F17D-A051218F122E}"/>
              </a:ext>
            </a:extLst>
          </p:cNvPr>
          <p:cNvSpPr/>
          <p:nvPr/>
        </p:nvSpPr>
        <p:spPr>
          <a:xfrm>
            <a:off x="2479983" y="4439910"/>
            <a:ext cx="675870" cy="777134"/>
          </a:xfrm>
          <a:prstGeom prst="rect">
            <a:avLst/>
          </a:prstGeom>
          <a:solidFill>
            <a:srgbClr val="FF0000">
              <a:alpha val="1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0387E53-4229-BE85-EDDB-A238AB6F323A}"/>
              </a:ext>
            </a:extLst>
          </p:cNvPr>
          <p:cNvSpPr/>
          <p:nvPr/>
        </p:nvSpPr>
        <p:spPr>
          <a:xfrm>
            <a:off x="6170225" y="1837904"/>
            <a:ext cx="2197301" cy="3521172"/>
          </a:xfrm>
          <a:prstGeom prst="rect">
            <a:avLst/>
          </a:prstGeom>
          <a:solidFill>
            <a:srgbClr val="FF0000">
              <a:alpha val="1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CBCE0C0-592C-01B6-2633-164230006743}"/>
              </a:ext>
            </a:extLst>
          </p:cNvPr>
          <p:cNvPicPr>
            <a:picLocks noChangeAspect="1"/>
          </p:cNvPicPr>
          <p:nvPr/>
        </p:nvPicPr>
        <p:blipFill>
          <a:blip r:embed="rId5"/>
          <a:srcRect r="67503"/>
          <a:stretch>
            <a:fillRect/>
          </a:stretch>
        </p:blipFill>
        <p:spPr>
          <a:xfrm>
            <a:off x="1907400" y="3985916"/>
            <a:ext cx="388869" cy="453994"/>
          </a:xfrm>
          <a:prstGeom prst="rect">
            <a:avLst/>
          </a:prstGeom>
        </p:spPr>
      </p:pic>
    </p:spTree>
    <p:extLst>
      <p:ext uri="{BB962C8B-B14F-4D97-AF65-F5344CB8AC3E}">
        <p14:creationId xmlns:p14="http://schemas.microsoft.com/office/powerpoint/2010/main" val="240365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93CF5-FE52-B03C-597E-B2DAC7CEB040}"/>
              </a:ext>
            </a:extLst>
          </p:cNvPr>
          <p:cNvSpPr>
            <a:spLocks noGrp="1"/>
          </p:cNvSpPr>
          <p:nvPr>
            <p:ph type="title"/>
          </p:nvPr>
        </p:nvSpPr>
        <p:spPr/>
        <p:txBody>
          <a:bodyPr>
            <a:normAutofit/>
          </a:bodyPr>
          <a:lstStyle/>
          <a:p>
            <a:r>
              <a:rPr lang="en-US" dirty="0"/>
              <a:t>Time-Limited SNAP/Work Requirements</a:t>
            </a:r>
          </a:p>
        </p:txBody>
      </p:sp>
      <p:sp>
        <p:nvSpPr>
          <p:cNvPr id="3" name="Text Placeholder 2">
            <a:extLst>
              <a:ext uri="{FF2B5EF4-FFF2-40B4-BE49-F238E27FC236}">
                <a16:creationId xmlns:a16="http://schemas.microsoft.com/office/drawing/2014/main" id="{8362B679-1C32-92DE-CFDC-183094D32A66}"/>
              </a:ext>
            </a:extLst>
          </p:cNvPr>
          <p:cNvSpPr>
            <a:spLocks noGrp="1"/>
          </p:cNvSpPr>
          <p:nvPr>
            <p:ph type="body" sz="quarter" idx="13"/>
          </p:nvPr>
        </p:nvSpPr>
        <p:spPr/>
        <p:txBody>
          <a:bodyPr>
            <a:normAutofit/>
          </a:bodyPr>
          <a:lstStyle/>
          <a:p>
            <a:pPr marL="0" indent="0" algn="ctr">
              <a:buNone/>
            </a:pPr>
            <a:r>
              <a:rPr lang="en-US" sz="2000" b="1" dirty="0"/>
              <a:t>Because of the administrative burden, we highly recommend those who fit an exemption category to get an exemption even if you are working or trying to work.</a:t>
            </a:r>
          </a:p>
          <a:p>
            <a:pPr marL="0" indent="0" algn="ctr">
              <a:buNone/>
            </a:pPr>
            <a:r>
              <a:rPr lang="en-US" sz="2000" dirty="0"/>
              <a:t>Exemption status and Compliance are determined for each person:</a:t>
            </a:r>
          </a:p>
        </p:txBody>
      </p:sp>
      <p:pic>
        <p:nvPicPr>
          <p:cNvPr id="7" name="Picture 6">
            <a:extLst>
              <a:ext uri="{FF2B5EF4-FFF2-40B4-BE49-F238E27FC236}">
                <a16:creationId xmlns:a16="http://schemas.microsoft.com/office/drawing/2014/main" id="{84CA5A43-F4D4-E7D4-9A5F-9A7B365CA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674" y="3429000"/>
            <a:ext cx="3463932" cy="2307728"/>
          </a:xfrm>
          <a:prstGeom prst="rect">
            <a:avLst/>
          </a:prstGeom>
        </p:spPr>
      </p:pic>
      <p:sp>
        <p:nvSpPr>
          <p:cNvPr id="8" name="Callout: Line 7">
            <a:extLst>
              <a:ext uri="{FF2B5EF4-FFF2-40B4-BE49-F238E27FC236}">
                <a16:creationId xmlns:a16="http://schemas.microsoft.com/office/drawing/2014/main" id="{5DBC6A8A-FD3E-93F2-9FF1-FB2CF993C8BA}"/>
              </a:ext>
            </a:extLst>
          </p:cNvPr>
          <p:cNvSpPr/>
          <p:nvPr/>
        </p:nvSpPr>
        <p:spPr>
          <a:xfrm>
            <a:off x="7983034" y="4806413"/>
            <a:ext cx="1450256" cy="658091"/>
          </a:xfrm>
          <a:prstGeom prst="borderCallout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Over 65 - Exempt</a:t>
            </a:r>
          </a:p>
        </p:txBody>
      </p:sp>
      <p:sp>
        <p:nvSpPr>
          <p:cNvPr id="9" name="Callout: Line 8">
            <a:extLst>
              <a:ext uri="{FF2B5EF4-FFF2-40B4-BE49-F238E27FC236}">
                <a16:creationId xmlns:a16="http://schemas.microsoft.com/office/drawing/2014/main" id="{91892538-4571-CC8F-9905-2C5AF8CFB2F7}"/>
              </a:ext>
            </a:extLst>
          </p:cNvPr>
          <p:cNvSpPr/>
          <p:nvPr/>
        </p:nvSpPr>
        <p:spPr>
          <a:xfrm>
            <a:off x="7080826" y="3041939"/>
            <a:ext cx="1804416" cy="658091"/>
          </a:xfrm>
          <a:prstGeom prst="borderCallout1">
            <a:avLst>
              <a:gd name="adj1" fmla="val 18750"/>
              <a:gd name="adj2" fmla="val -8333"/>
              <a:gd name="adj3" fmla="val 202324"/>
              <a:gd name="adj4" fmla="val -383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Receiving Unemployment - Exempt</a:t>
            </a:r>
          </a:p>
        </p:txBody>
      </p:sp>
      <p:sp>
        <p:nvSpPr>
          <p:cNvPr id="10" name="Callout: Line 9">
            <a:extLst>
              <a:ext uri="{FF2B5EF4-FFF2-40B4-BE49-F238E27FC236}">
                <a16:creationId xmlns:a16="http://schemas.microsoft.com/office/drawing/2014/main" id="{DEBE0046-F459-E872-7028-2A8112777CD9}"/>
              </a:ext>
            </a:extLst>
          </p:cNvPr>
          <p:cNvSpPr/>
          <p:nvPr/>
        </p:nvSpPr>
        <p:spPr>
          <a:xfrm flipH="1">
            <a:off x="2595418" y="2915990"/>
            <a:ext cx="1450256" cy="658091"/>
          </a:xfrm>
          <a:prstGeom prst="borderCallout1">
            <a:avLst>
              <a:gd name="adj1" fmla="val 18750"/>
              <a:gd name="adj2" fmla="val -8333"/>
              <a:gd name="adj3" fmla="val 285032"/>
              <a:gd name="adj4" fmla="val -12008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No exemptions – Subject to Work Requirements</a:t>
            </a:r>
          </a:p>
        </p:txBody>
      </p:sp>
      <p:sp>
        <p:nvSpPr>
          <p:cNvPr id="11" name="Callout: Line 10">
            <a:extLst>
              <a:ext uri="{FF2B5EF4-FFF2-40B4-BE49-F238E27FC236}">
                <a16:creationId xmlns:a16="http://schemas.microsoft.com/office/drawing/2014/main" id="{76A34AFC-C64E-A8CE-F643-9DF496011D20}"/>
              </a:ext>
            </a:extLst>
          </p:cNvPr>
          <p:cNvSpPr/>
          <p:nvPr/>
        </p:nvSpPr>
        <p:spPr>
          <a:xfrm flipH="1">
            <a:off x="1462158" y="4097955"/>
            <a:ext cx="1450256" cy="658091"/>
          </a:xfrm>
          <a:prstGeom prst="borderCallout1">
            <a:avLst>
              <a:gd name="adj1" fmla="val 18750"/>
              <a:gd name="adj2" fmla="val -8333"/>
              <a:gd name="adj3" fmla="val 186786"/>
              <a:gd name="adj4" fmla="val -10734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17 years old - Exempt</a:t>
            </a:r>
          </a:p>
        </p:txBody>
      </p:sp>
      <p:sp>
        <p:nvSpPr>
          <p:cNvPr id="13" name="Callout: Line 12">
            <a:extLst>
              <a:ext uri="{FF2B5EF4-FFF2-40B4-BE49-F238E27FC236}">
                <a16:creationId xmlns:a16="http://schemas.microsoft.com/office/drawing/2014/main" id="{783FD61E-76E0-F06D-F8B9-C289130FADF0}"/>
              </a:ext>
            </a:extLst>
          </p:cNvPr>
          <p:cNvSpPr/>
          <p:nvPr/>
        </p:nvSpPr>
        <p:spPr>
          <a:xfrm>
            <a:off x="7434985" y="3811155"/>
            <a:ext cx="2743487" cy="658091"/>
          </a:xfrm>
          <a:prstGeom prst="borderCallout1">
            <a:avLst>
              <a:gd name="adj1" fmla="val 18750"/>
              <a:gd name="adj2" fmla="val -8333"/>
              <a:gd name="adj3" fmla="val 160219"/>
              <a:gd name="adj4" fmla="val -288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Enrolled in college full-time – Exempt but special rules apply</a:t>
            </a:r>
          </a:p>
        </p:txBody>
      </p:sp>
    </p:spTree>
    <p:extLst>
      <p:ext uri="{BB962C8B-B14F-4D97-AF65-F5344CB8AC3E}">
        <p14:creationId xmlns:p14="http://schemas.microsoft.com/office/powerpoint/2010/main" val="2441527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B13D8-FD8F-EA1C-CF32-1963ADE6649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CF2EB65-741D-0FBB-07A4-D4599773C473}"/>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3" name="TextBox 2">
            <a:extLst>
              <a:ext uri="{FF2B5EF4-FFF2-40B4-BE49-F238E27FC236}">
                <a16:creationId xmlns:a16="http://schemas.microsoft.com/office/drawing/2014/main" id="{95334E8C-8956-A6E5-AD13-F4206070457E}"/>
              </a:ext>
            </a:extLst>
          </p:cNvPr>
          <p:cNvSpPr txBox="1"/>
          <p:nvPr/>
        </p:nvSpPr>
        <p:spPr>
          <a:xfrm>
            <a:off x="850604" y="1506817"/>
            <a:ext cx="11858631" cy="4247317"/>
          </a:xfrm>
          <a:prstGeom prst="rect">
            <a:avLst/>
          </a:prstGeom>
          <a:noFill/>
        </p:spPr>
        <p:txBody>
          <a:bodyPr wrap="square">
            <a:spAutoFit/>
          </a:bodyPr>
          <a:lstStyle/>
          <a:p>
            <a:endParaRPr lang="en-US" b="1" dirty="0">
              <a:solidFill>
                <a:srgbClr val="000000"/>
              </a:solidFill>
            </a:endParaRPr>
          </a:p>
          <a:p>
            <a:endParaRPr lang="en-US" b="1" dirty="0">
              <a:solidFill>
                <a:srgbClr val="000000"/>
              </a:solidFill>
            </a:endParaRPr>
          </a:p>
          <a:p>
            <a:r>
              <a:rPr lang="en-US" b="1" dirty="0">
                <a:solidFill>
                  <a:srgbClr val="000000"/>
                </a:solidFill>
              </a:rPr>
              <a:t>Who is exempt from the time limited SNAP/Work Requirements (Part 1 – DHS should already know)</a:t>
            </a:r>
          </a:p>
          <a:p>
            <a:endParaRPr lang="en-US" b="1" dirty="0">
              <a:solidFill>
                <a:srgbClr val="000000"/>
              </a:solidFill>
            </a:endParaRPr>
          </a:p>
          <a:p>
            <a:endParaRPr lang="en-US" b="1" dirty="0">
              <a:solidFill>
                <a:srgbClr val="000000"/>
              </a:solidFill>
            </a:endParaRPr>
          </a:p>
          <a:p>
            <a:endParaRPr lang="en-US" b="1" dirty="0">
              <a:solidFill>
                <a:srgbClr val="000000"/>
              </a:solidFill>
            </a:endParaRPr>
          </a:p>
          <a:p>
            <a:pPr marL="285750" indent="-285750">
              <a:buFont typeface="Arial" panose="020B0604020202020204" pitchFamily="34" charset="0"/>
              <a:buChar char="•"/>
            </a:pP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DHS should already know, based on information it already has, that people in these categories are exempt.</a:t>
            </a:r>
          </a:p>
          <a:p>
            <a:r>
              <a:rPr lang="en-US" dirty="0">
                <a:solidFill>
                  <a:srgbClr val="000000"/>
                </a:solidFill>
              </a:rPr>
              <a:t>They </a:t>
            </a:r>
            <a:r>
              <a:rPr lang="en-US" i="1" dirty="0">
                <a:solidFill>
                  <a:srgbClr val="000000"/>
                </a:solidFill>
              </a:rPr>
              <a:t>shouldn’t </a:t>
            </a:r>
            <a:r>
              <a:rPr lang="en-US" dirty="0">
                <a:solidFill>
                  <a:srgbClr val="000000"/>
                </a:solidFill>
              </a:rPr>
              <a:t>have to do so anything now and they should not be subject to the work requirement.</a:t>
            </a:r>
          </a:p>
          <a:p>
            <a:endParaRPr lang="en-US" dirty="0">
              <a:solidFill>
                <a:srgbClr val="000000"/>
              </a:solidFill>
            </a:endParaRPr>
          </a:p>
        </p:txBody>
      </p:sp>
      <p:graphicFrame>
        <p:nvGraphicFramePr>
          <p:cNvPr id="2" name="Diagram 1">
            <a:extLst>
              <a:ext uri="{FF2B5EF4-FFF2-40B4-BE49-F238E27FC236}">
                <a16:creationId xmlns:a16="http://schemas.microsoft.com/office/drawing/2014/main" id="{71F30DC6-BB72-E0CB-0C40-4D4CE3203FF4}"/>
              </a:ext>
            </a:extLst>
          </p:cNvPr>
          <p:cNvGraphicFramePr/>
          <p:nvPr>
            <p:extLst>
              <p:ext uri="{D42A27DB-BD31-4B8C-83A1-F6EECF244321}">
                <p14:modId xmlns:p14="http://schemas.microsoft.com/office/powerpoint/2010/main" val="1324556191"/>
              </p:ext>
            </p:extLst>
          </p:nvPr>
        </p:nvGraphicFramePr>
        <p:xfrm>
          <a:off x="406400" y="2709950"/>
          <a:ext cx="11125199" cy="1963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814B766-ECBB-B066-2775-D6CC4605F12A}"/>
              </a:ext>
            </a:extLst>
          </p:cNvPr>
          <p:cNvSpPr txBox="1"/>
          <p:nvPr/>
        </p:nvSpPr>
        <p:spPr>
          <a:xfrm>
            <a:off x="406400" y="1129187"/>
            <a:ext cx="11391899" cy="646331"/>
          </a:xfrm>
          <a:prstGeom prst="rect">
            <a:avLst/>
          </a:prstGeom>
          <a:solidFill>
            <a:schemeClr val="tx1"/>
          </a:solidFill>
          <a:ln w="38100">
            <a:solidFill>
              <a:srgbClr val="FF0000"/>
            </a:solidFill>
          </a:ln>
        </p:spPr>
        <p:txBody>
          <a:bodyPr wrap="square">
            <a:spAutoFit/>
          </a:bodyPr>
          <a:lstStyle/>
          <a:p>
            <a:pPr marL="0" indent="0" algn="ctr">
              <a:buNone/>
            </a:pPr>
            <a:r>
              <a:rPr lang="en-US" dirty="0">
                <a:solidFill>
                  <a:schemeClr val="bg1"/>
                </a:solidFill>
              </a:rPr>
              <a:t>Because of the administrative burden, we highly recommend those who fit an exemption category to get an exemption even if you are working or trying to work.</a:t>
            </a:r>
          </a:p>
        </p:txBody>
      </p:sp>
    </p:spTree>
    <p:extLst>
      <p:ext uri="{BB962C8B-B14F-4D97-AF65-F5344CB8AC3E}">
        <p14:creationId xmlns:p14="http://schemas.microsoft.com/office/powerpoint/2010/main" val="2476459318"/>
      </p:ext>
    </p:extLst>
  </p:cSld>
  <p:clrMapOvr>
    <a:masterClrMapping/>
  </p:clrMapOvr>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89DA808E479C4E44972D66840723DDD3" ma:contentTypeVersion="20" ma:contentTypeDescription="Create a new document." ma:contentTypeScope="" ma:versionID="9c1c41bcd46c4499c0d0a4ededecf302">
  <xsd:schema xmlns:xsd="http://www.w3.org/2001/XMLSchema" xmlns:xs="http://www.w3.org/2001/XMLSchema" xmlns:p="http://schemas.microsoft.com/office/2006/metadata/properties" xmlns:ns2="0ad0521b-22a3-4025-94df-d4cf3d727cad" xmlns:ns3="2e5a7d3f-24b9-496e-86ff-85b7a2a2dfe4" targetNamespace="http://schemas.microsoft.com/office/2006/metadata/properties" ma:root="true" ma:fieldsID="42c855660aa8f4553fb1d547892e881c" ns2:_="" ns3:_="">
    <xsd:import namespace="0ad0521b-22a3-4025-94df-d4cf3d727cad"/>
    <xsd:import namespace="2e5a7d3f-24b9-496e-86ff-85b7a2a2dfe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d0521b-22a3-4025-94df-d4cf3d727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05dbdd6-9556-43a8-85cf-a592eea5281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5a7d3f-24b9-496e-86ff-85b7a2a2dfe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dfb62b4-ebee-4174-8277-98eb48de38e3}" ma:internalName="TaxCatchAll" ma:showField="CatchAllData" ma:web="2e5a7d3f-24b9-496e-86ff-85b7a2a2df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e5a7d3f-24b9-496e-86ff-85b7a2a2dfe4" xsi:nil="true"/>
    <lcf76f155ced4ddcb4097134ff3c332f xmlns="0ad0521b-22a3-4025-94df-d4cf3d727c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0DD5159-6BFE-4FA8-A813-D56D1D2A37A3}">
  <ds:schemaRefs>
    <ds:schemaRef ds:uri="http://schemas.microsoft.com/sharepoint/v3/contenttype/forms"/>
  </ds:schemaRefs>
</ds:datastoreItem>
</file>

<file path=customXml/itemProps2.xml><?xml version="1.0" encoding="utf-8"?>
<ds:datastoreItem xmlns:ds="http://schemas.openxmlformats.org/officeDocument/2006/customXml" ds:itemID="{98DC8C68-7628-443E-93E6-C7CA5E63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d0521b-22a3-4025-94df-d4cf3d727cad"/>
    <ds:schemaRef ds:uri="2e5a7d3f-24b9-496e-86ff-85b7a2a2df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33D111-1A79-4189-8E2F-A8276D7C4CE4}">
  <ds:schemaRefs>
    <ds:schemaRef ds:uri="http://schemas.microsoft.com/office/infopath/2007/PartnerControls"/>
    <ds:schemaRef ds:uri="http://purl.org/dc/terms/"/>
    <ds:schemaRef ds:uri="2e5a7d3f-24b9-496e-86ff-85b7a2a2dfe4"/>
    <ds:schemaRef ds:uri="http://schemas.microsoft.com/office/2006/metadata/properties"/>
    <ds:schemaRef ds:uri="http://schemas.microsoft.com/sharepoint/v3"/>
    <ds:schemaRef ds:uri="http://purl.org/dc/elements/1.1/"/>
    <ds:schemaRef ds:uri="http://purl.org/dc/dcmitype/"/>
    <ds:schemaRef ds:uri="http://schemas.microsoft.com/office/2006/documentManagement/types"/>
    <ds:schemaRef ds:uri="http://schemas.openxmlformats.org/package/2006/metadata/core-properties"/>
    <ds:schemaRef ds:uri="db709f9b-122f-49ca-a96d-53bdee2e72ad"/>
    <ds:schemaRef ds:uri="http://www.w3.org/XML/1998/namespace"/>
    <ds:schemaRef ds:uri="0ad0521b-22a3-4025-94df-d4cf3d727ca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23407</TotalTime>
  <Words>3692</Words>
  <Application>Microsoft Office PowerPoint</Application>
  <PresentationFormat>Widescreen</PresentationFormat>
  <Paragraphs>507</Paragraphs>
  <Slides>31</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Segoe UI</vt:lpstr>
      <vt:lpstr>Source Sans Pro</vt:lpstr>
      <vt:lpstr>Source Sans Pro Black</vt:lpstr>
      <vt:lpstr>Source Sans Pro ExtraLight</vt:lpstr>
      <vt:lpstr>Source Sans Pro Semibold</vt:lpstr>
      <vt:lpstr>Wingdings</vt:lpstr>
      <vt:lpstr>Office Theme</vt:lpstr>
      <vt:lpstr> </vt:lpstr>
      <vt:lpstr>PowerPoint Presentation</vt:lpstr>
      <vt:lpstr>Learning objectives</vt:lpstr>
      <vt:lpstr>PowerPoint Presentation</vt:lpstr>
      <vt:lpstr>PowerPoint Presentation</vt:lpstr>
      <vt:lpstr>PowerPoint Presentation</vt:lpstr>
      <vt:lpstr>PowerPoint Presentation</vt:lpstr>
      <vt:lpstr>Time-Limited SNAP/Work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Proving excess shelter costs</vt:lpstr>
      <vt:lpstr>Proving shelter costs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Daniels</dc:creator>
  <cp:lastModifiedBy>Jonathan Russell</cp:lastModifiedBy>
  <cp:revision>576</cp:revision>
  <dcterms:created xsi:type="dcterms:W3CDTF">2021-10-22T18:41:33Z</dcterms:created>
  <dcterms:modified xsi:type="dcterms:W3CDTF">2026-01-21T20:41:42Z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0x01010089DA808E479C4E44972D66840723DDD3</vt:lpwstr>
  </property>
  <property fmtid="{D5CDD505-2E9C-101B-9397-08002B2CF9AE}" pid="3" name="_dlc_DocIdItemGuid">
    <vt:lpwstr>81ca58b7-20f6-45ad-8204-2bd253bccfaa</vt:lpwstr>
  </property>
  <property fmtid="{D5CDD505-2E9C-101B-9397-08002B2CF9AE}" pid="4" name="DocType">
    <vt:lpwstr/>
  </property>
  <property fmtid="{D5CDD505-2E9C-101B-9397-08002B2CF9AE}" pid="5" name="Issues">
    <vt:lpwstr/>
  </property>
  <property fmtid="{D5CDD505-2E9C-101B-9397-08002B2CF9AE}" pid="6" name="Groups">
    <vt:lpwstr>1;#Public Benefits|45fc5778-17dc-4a6b-85da-49ca3d8cf6ab</vt:lpwstr>
  </property>
  <property fmtid="{D5CDD505-2E9C-101B-9397-08002B2CF9AE}" pid="7" name="IsMyDocuments">
    <vt:bool>true</vt:bool>
  </property>
  <property fmtid="{D5CDD505-2E9C-101B-9397-08002B2CF9AE}" pid="8" name="Order">
    <vt:r8>7705800</vt:r8>
  </property>
  <property fmtid="{D5CDD505-2E9C-101B-9397-08002B2CF9AE}" pid="9" name="MediaServiceImageTags">
    <vt:lpwstr/>
  </property>
</Properties>
</file>