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46"/>
  </p:notesMasterIdLst>
  <p:handoutMasterIdLst>
    <p:handoutMasterId r:id="rId47"/>
  </p:handoutMasterIdLst>
  <p:sldIdLst>
    <p:sldId id="256" r:id="rId5"/>
    <p:sldId id="387" r:id="rId6"/>
    <p:sldId id="370" r:id="rId7"/>
    <p:sldId id="372" r:id="rId8"/>
    <p:sldId id="391" r:id="rId9"/>
    <p:sldId id="392" r:id="rId10"/>
    <p:sldId id="306" r:id="rId11"/>
    <p:sldId id="393" r:id="rId12"/>
    <p:sldId id="376" r:id="rId13"/>
    <p:sldId id="323" r:id="rId14"/>
    <p:sldId id="359" r:id="rId15"/>
    <p:sldId id="358" r:id="rId16"/>
    <p:sldId id="361" r:id="rId17"/>
    <p:sldId id="407" r:id="rId18"/>
    <p:sldId id="346" r:id="rId19"/>
    <p:sldId id="394" r:id="rId20"/>
    <p:sldId id="395" r:id="rId21"/>
    <p:sldId id="396" r:id="rId22"/>
    <p:sldId id="342" r:id="rId23"/>
    <p:sldId id="397" r:id="rId24"/>
    <p:sldId id="398" r:id="rId25"/>
    <p:sldId id="399" r:id="rId26"/>
    <p:sldId id="408" r:id="rId27"/>
    <p:sldId id="409" r:id="rId28"/>
    <p:sldId id="373" r:id="rId29"/>
    <p:sldId id="380" r:id="rId30"/>
    <p:sldId id="384" r:id="rId31"/>
    <p:sldId id="320" r:id="rId32"/>
    <p:sldId id="350" r:id="rId33"/>
    <p:sldId id="383" r:id="rId34"/>
    <p:sldId id="352" r:id="rId35"/>
    <p:sldId id="386" r:id="rId36"/>
    <p:sldId id="410" r:id="rId37"/>
    <p:sldId id="401" r:id="rId38"/>
    <p:sldId id="402" r:id="rId39"/>
    <p:sldId id="411" r:id="rId40"/>
    <p:sldId id="415" r:id="rId41"/>
    <p:sldId id="412" r:id="rId42"/>
    <p:sldId id="413" r:id="rId43"/>
    <p:sldId id="414" r:id="rId44"/>
    <p:sldId id="389" r:id="rId45"/>
  </p:sldIdLst>
  <p:sldSz cx="12192000" cy="6858000"/>
  <p:notesSz cx="6858000" cy="9144000"/>
  <p:embeddedFontLst>
    <p:embeddedFont>
      <p:font typeface="Segoe UI" panose="020B0502040204020203" pitchFamily="34" charset="0"/>
      <p:regular r:id="rId48"/>
      <p:bold r:id="rId49"/>
      <p:italic r:id="rId50"/>
      <p:boldItalic r:id="rId51"/>
    </p:embeddedFont>
    <p:embeddedFont>
      <p:font typeface="Source Sans Pro" panose="020B0503030403020204" pitchFamily="34" charset="0"/>
      <p:regular r:id="rId52"/>
      <p:bold r:id="rId53"/>
      <p:italic r:id="rId54"/>
      <p:boldItalic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D9CF"/>
    <a:srgbClr val="FF0000"/>
    <a:srgbClr val="000000"/>
    <a:srgbClr val="001E61"/>
    <a:srgbClr val="0E1D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6.fntdata"/><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5.fntdata"/><Relationship Id="rId6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Russell" userId="485c159f-f656-4253-95f2-cc003f6406bf" providerId="ADAL" clId="{D8AFA8DF-7A72-4948-8D7C-71FE641271DB}"/>
    <pc:docChg chg="custSel modSld">
      <pc:chgData name="Jonathan Russell" userId="485c159f-f656-4253-95f2-cc003f6406bf" providerId="ADAL" clId="{D8AFA8DF-7A72-4948-8D7C-71FE641271DB}" dt="2025-12-10T18:16:35.716" v="1" actId="368"/>
      <pc:docMkLst>
        <pc:docMk/>
      </pc:docMkLst>
      <pc:sldChg chg="modNotes">
        <pc:chgData name="Jonathan Russell" userId="485c159f-f656-4253-95f2-cc003f6406bf" providerId="ADAL" clId="{D8AFA8DF-7A72-4948-8D7C-71FE641271DB}" dt="2025-12-10T18:16:35.716" v="1" actId="368"/>
        <pc:sldMkLst>
          <pc:docMk/>
          <pc:sldMk cId="2946924850" sldId="320"/>
        </pc:sldMkLst>
      </pc:sldChg>
    </pc:docChg>
  </pc:docChgLst>
</pc:chgInfo>
</file>

<file path=ppt/diagrams/_rels/data10.xml.rels><?xml version="1.0" encoding="UTF-8" standalone="yes"?>
<Relationships xmlns="http://schemas.openxmlformats.org/package/2006/relationships"><Relationship Id="rId1" Type="http://schemas.openxmlformats.org/officeDocument/2006/relationships/hyperlink" Target="https://www.dhs.state.il.us/onenetlibrary/12/documents/Forms/IL444-2689.pdf" TargetMode="External"/></Relationships>
</file>

<file path=ppt/diagrams/_rels/drawing10.xml.rels><?xml version="1.0" encoding="UTF-8" standalone="yes"?>
<Relationships xmlns="http://schemas.openxmlformats.org/package/2006/relationships"><Relationship Id="rId1" Type="http://schemas.openxmlformats.org/officeDocument/2006/relationships/hyperlink" Target="https://www.dhs.state.il.us/onenetlibrary/12/documents/Forms/IL444-2689.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96E4E0-6779-4559-9A75-EAE073DFF41F}"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0D3C5FD4-A3A9-4507-9D3C-78E6AE0BB6FB}">
      <dgm:prSet phldrT="[Text]"/>
      <dgm:spPr>
        <a:solidFill>
          <a:schemeClr val="bg1">
            <a:alpha val="50000"/>
          </a:schemeClr>
        </a:solidFill>
      </dgm:spPr>
      <dgm:t>
        <a:bodyPr/>
        <a:lstStyle/>
        <a:p>
          <a:r>
            <a:rPr lang="en-US" b="0" i="0">
              <a:solidFill>
                <a:schemeClr val="tx1"/>
              </a:solidFill>
            </a:rPr>
            <a:t>Allow for children to be cared for in their own homes/ home of relatives</a:t>
          </a:r>
        </a:p>
      </dgm:t>
    </dgm:pt>
    <dgm:pt modelId="{EF85EAED-FFCA-4F37-B172-5764CDFB082B}" type="parTrans" cxnId="{5AC194D7-CC0F-41B7-82D3-D79CFA758446}">
      <dgm:prSet/>
      <dgm:spPr/>
      <dgm:t>
        <a:bodyPr/>
        <a:lstStyle/>
        <a:p>
          <a:endParaRPr lang="en-US"/>
        </a:p>
      </dgm:t>
    </dgm:pt>
    <dgm:pt modelId="{2A87B46C-85EA-4C3A-9301-4F66F87E9D02}" type="sibTrans" cxnId="{5AC194D7-CC0F-41B7-82D3-D79CFA758446}">
      <dgm:prSet/>
      <dgm:spPr/>
      <dgm:t>
        <a:bodyPr/>
        <a:lstStyle/>
        <a:p>
          <a:endParaRPr lang="en-US"/>
        </a:p>
      </dgm:t>
    </dgm:pt>
    <dgm:pt modelId="{9DB6DBF9-671D-45AB-93CB-505095829BBD}">
      <dgm:prSet phldrT="[Text]"/>
      <dgm:spPr>
        <a:solidFill>
          <a:schemeClr val="bg1">
            <a:alpha val="50000"/>
          </a:schemeClr>
        </a:solidFill>
      </dgm:spPr>
      <dgm:t>
        <a:bodyPr/>
        <a:lstStyle/>
        <a:p>
          <a:r>
            <a:rPr lang="en-US" b="0" i="0">
              <a:solidFill>
                <a:schemeClr val="tx1"/>
              </a:solidFill>
            </a:rPr>
            <a:t>Promote job preparation, work, and marriage for the parents</a:t>
          </a:r>
          <a:endParaRPr lang="en-US"/>
        </a:p>
      </dgm:t>
    </dgm:pt>
    <dgm:pt modelId="{72978698-E630-4B8C-B2E1-34059D288AF1}" type="parTrans" cxnId="{4C6D64BD-B3EE-4CD2-AB38-D0CD5CEEF9BF}">
      <dgm:prSet/>
      <dgm:spPr/>
      <dgm:t>
        <a:bodyPr/>
        <a:lstStyle/>
        <a:p>
          <a:endParaRPr lang="en-US"/>
        </a:p>
      </dgm:t>
    </dgm:pt>
    <dgm:pt modelId="{9C1522A3-43D6-419B-A16F-F37E7FC8ED8D}" type="sibTrans" cxnId="{4C6D64BD-B3EE-4CD2-AB38-D0CD5CEEF9BF}">
      <dgm:prSet/>
      <dgm:spPr/>
      <dgm:t>
        <a:bodyPr/>
        <a:lstStyle/>
        <a:p>
          <a:endParaRPr lang="en-US"/>
        </a:p>
      </dgm:t>
    </dgm:pt>
    <dgm:pt modelId="{FDA84E0F-ECED-4372-A08D-BE67AD5F1A63}">
      <dgm:prSet phldrT="[Text]"/>
      <dgm:spPr>
        <a:solidFill>
          <a:schemeClr val="bg1">
            <a:alpha val="50000"/>
          </a:schemeClr>
        </a:solidFill>
      </dgm:spPr>
      <dgm:t>
        <a:bodyPr/>
        <a:lstStyle/>
        <a:p>
          <a:r>
            <a:rPr lang="en-US" b="0" i="0">
              <a:solidFill>
                <a:schemeClr val="tx1"/>
              </a:solidFill>
            </a:rPr>
            <a:t>Encourage formation and maintenance of two parent households</a:t>
          </a:r>
          <a:endParaRPr lang="en-US"/>
        </a:p>
      </dgm:t>
    </dgm:pt>
    <dgm:pt modelId="{D14D5A80-827D-4C5B-9768-FFC3E64958C1}" type="parTrans" cxnId="{BEBF9CC2-D92A-4404-9C0D-9E8660473411}">
      <dgm:prSet/>
      <dgm:spPr/>
      <dgm:t>
        <a:bodyPr/>
        <a:lstStyle/>
        <a:p>
          <a:endParaRPr lang="en-US"/>
        </a:p>
      </dgm:t>
    </dgm:pt>
    <dgm:pt modelId="{45010B9C-DEB5-49C0-B9CD-FA97972A0C01}" type="sibTrans" cxnId="{BEBF9CC2-D92A-4404-9C0D-9E8660473411}">
      <dgm:prSet/>
      <dgm:spPr/>
      <dgm:t>
        <a:bodyPr/>
        <a:lstStyle/>
        <a:p>
          <a:endParaRPr lang="en-US"/>
        </a:p>
      </dgm:t>
    </dgm:pt>
    <dgm:pt modelId="{4BB02802-EAD0-4D40-A31B-4A94F5EA3468}" type="pres">
      <dgm:prSet presAssocID="{FE96E4E0-6779-4559-9A75-EAE073DFF41F}" presName="Name0" presStyleCnt="0">
        <dgm:presLayoutVars>
          <dgm:chMax val="7"/>
          <dgm:dir/>
          <dgm:resizeHandles val="exact"/>
        </dgm:presLayoutVars>
      </dgm:prSet>
      <dgm:spPr/>
    </dgm:pt>
    <dgm:pt modelId="{B5BDC95B-857F-4AEF-8A58-49FA1D42CE23}" type="pres">
      <dgm:prSet presAssocID="{FE96E4E0-6779-4559-9A75-EAE073DFF41F}" presName="ellipse1" presStyleLbl="vennNode1" presStyleIdx="0" presStyleCnt="3" custLinFactNeighborX="7433" custLinFactNeighborY="-10838">
        <dgm:presLayoutVars>
          <dgm:bulletEnabled val="1"/>
        </dgm:presLayoutVars>
      </dgm:prSet>
      <dgm:spPr/>
    </dgm:pt>
    <dgm:pt modelId="{63F9138C-C0CC-4272-91BD-9DCFA935DA82}" type="pres">
      <dgm:prSet presAssocID="{FE96E4E0-6779-4559-9A75-EAE073DFF41F}" presName="ellipse2" presStyleLbl="vennNode1" presStyleIdx="1" presStyleCnt="3">
        <dgm:presLayoutVars>
          <dgm:bulletEnabled val="1"/>
        </dgm:presLayoutVars>
      </dgm:prSet>
      <dgm:spPr/>
    </dgm:pt>
    <dgm:pt modelId="{2FFAE6C0-9D29-45E3-A4CE-4361B96FE125}" type="pres">
      <dgm:prSet presAssocID="{FE96E4E0-6779-4559-9A75-EAE073DFF41F}" presName="ellipse3" presStyleLbl="vennNode1" presStyleIdx="2" presStyleCnt="3" custLinFactNeighborX="-397" custLinFactNeighborY="1115">
        <dgm:presLayoutVars>
          <dgm:bulletEnabled val="1"/>
        </dgm:presLayoutVars>
      </dgm:prSet>
      <dgm:spPr/>
    </dgm:pt>
  </dgm:ptLst>
  <dgm:cxnLst>
    <dgm:cxn modelId="{4423A113-80DA-46DD-ABB5-DA33A6D8AF4A}" type="presOf" srcId="{9DB6DBF9-671D-45AB-93CB-505095829BBD}" destId="{63F9138C-C0CC-4272-91BD-9DCFA935DA82}" srcOrd="0" destOrd="0" presId="urn:microsoft.com/office/officeart/2005/8/layout/rings+Icon"/>
    <dgm:cxn modelId="{88884816-887C-4A45-85AA-019042120726}" type="presOf" srcId="{FE96E4E0-6779-4559-9A75-EAE073DFF41F}" destId="{4BB02802-EAD0-4D40-A31B-4A94F5EA3468}" srcOrd="0" destOrd="0" presId="urn:microsoft.com/office/officeart/2005/8/layout/rings+Icon"/>
    <dgm:cxn modelId="{4C6D64BD-B3EE-4CD2-AB38-D0CD5CEEF9BF}" srcId="{FE96E4E0-6779-4559-9A75-EAE073DFF41F}" destId="{9DB6DBF9-671D-45AB-93CB-505095829BBD}" srcOrd="1" destOrd="0" parTransId="{72978698-E630-4B8C-B2E1-34059D288AF1}" sibTransId="{9C1522A3-43D6-419B-A16F-F37E7FC8ED8D}"/>
    <dgm:cxn modelId="{BEBF9CC2-D92A-4404-9C0D-9E8660473411}" srcId="{FE96E4E0-6779-4559-9A75-EAE073DFF41F}" destId="{FDA84E0F-ECED-4372-A08D-BE67AD5F1A63}" srcOrd="2" destOrd="0" parTransId="{D14D5A80-827D-4C5B-9768-FFC3E64958C1}" sibTransId="{45010B9C-DEB5-49C0-B9CD-FA97972A0C01}"/>
    <dgm:cxn modelId="{5AC194D7-CC0F-41B7-82D3-D79CFA758446}" srcId="{FE96E4E0-6779-4559-9A75-EAE073DFF41F}" destId="{0D3C5FD4-A3A9-4507-9D3C-78E6AE0BB6FB}" srcOrd="0" destOrd="0" parTransId="{EF85EAED-FFCA-4F37-B172-5764CDFB082B}" sibTransId="{2A87B46C-85EA-4C3A-9301-4F66F87E9D02}"/>
    <dgm:cxn modelId="{320626ED-B89D-4083-A7EE-AB6DE2A996DA}" type="presOf" srcId="{FDA84E0F-ECED-4372-A08D-BE67AD5F1A63}" destId="{2FFAE6C0-9D29-45E3-A4CE-4361B96FE125}" srcOrd="0" destOrd="0" presId="urn:microsoft.com/office/officeart/2005/8/layout/rings+Icon"/>
    <dgm:cxn modelId="{DC8049F8-1F63-48DB-ACE8-A4CE3DE73999}" type="presOf" srcId="{0D3C5FD4-A3A9-4507-9D3C-78E6AE0BB6FB}" destId="{B5BDC95B-857F-4AEF-8A58-49FA1D42CE23}" srcOrd="0" destOrd="0" presId="urn:microsoft.com/office/officeart/2005/8/layout/rings+Icon"/>
    <dgm:cxn modelId="{92A45EB2-B658-4EB2-9616-5FF28976D849}" type="presParOf" srcId="{4BB02802-EAD0-4D40-A31B-4A94F5EA3468}" destId="{B5BDC95B-857F-4AEF-8A58-49FA1D42CE23}" srcOrd="0" destOrd="0" presId="urn:microsoft.com/office/officeart/2005/8/layout/rings+Icon"/>
    <dgm:cxn modelId="{2E6BAE82-CF7E-480D-9654-76FCE4737A0D}" type="presParOf" srcId="{4BB02802-EAD0-4D40-A31B-4A94F5EA3468}" destId="{63F9138C-C0CC-4272-91BD-9DCFA935DA82}" srcOrd="1" destOrd="0" presId="urn:microsoft.com/office/officeart/2005/8/layout/rings+Icon"/>
    <dgm:cxn modelId="{52EC0175-C440-444F-BA32-3D1154E2C998}" type="presParOf" srcId="{4BB02802-EAD0-4D40-A31B-4A94F5EA3468}" destId="{2FFAE6C0-9D29-45E3-A4CE-4361B96FE125}" srcOrd="2" destOrd="0" presId="urn:microsoft.com/office/officeart/2005/8/layout/rings+Icon"/>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3F395CD-290A-42E0-845A-AACAEFB8D9F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76AEB9A-B2BB-42F0-9359-9A3710577D3D}">
      <dgm:prSet phldrT="[Text]"/>
      <dgm:spPr/>
      <dgm:t>
        <a:bodyPr/>
        <a:lstStyle/>
        <a:p>
          <a:r>
            <a:rPr lang="en-US"/>
            <a:t>Who is eligible?</a:t>
          </a:r>
        </a:p>
      </dgm:t>
    </dgm:pt>
    <dgm:pt modelId="{4DE454B2-DAF9-4971-8628-9306F1085CE0}" type="parTrans" cxnId="{5DC2A2C8-8589-4435-86EC-3D4E183E8F83}">
      <dgm:prSet/>
      <dgm:spPr/>
      <dgm:t>
        <a:bodyPr/>
        <a:lstStyle/>
        <a:p>
          <a:endParaRPr lang="en-US"/>
        </a:p>
      </dgm:t>
    </dgm:pt>
    <dgm:pt modelId="{C6A9666E-7350-4555-BDF3-14C170750178}" type="sibTrans" cxnId="{5DC2A2C8-8589-4435-86EC-3D4E183E8F83}">
      <dgm:prSet/>
      <dgm:spPr/>
      <dgm:t>
        <a:bodyPr/>
        <a:lstStyle/>
        <a:p>
          <a:endParaRPr lang="en-US"/>
        </a:p>
      </dgm:t>
    </dgm:pt>
    <dgm:pt modelId="{99420DF6-E034-4504-B99C-4D7A4F71A4C4}">
      <dgm:prSet/>
      <dgm:spPr/>
      <dgm:t>
        <a:bodyPr/>
        <a:lstStyle/>
        <a:p>
          <a:r>
            <a:rPr lang="en-US"/>
            <a:t>Must be eligible for TANF, but not have to be receiving it before application for crisis assistance</a:t>
          </a:r>
        </a:p>
      </dgm:t>
    </dgm:pt>
    <dgm:pt modelId="{87D59FFC-2208-4086-8CC8-4EB47B7A1A86}" type="parTrans" cxnId="{A3563A84-9D4A-4AA0-A977-16856B80065B}">
      <dgm:prSet/>
      <dgm:spPr/>
      <dgm:t>
        <a:bodyPr/>
        <a:lstStyle/>
        <a:p>
          <a:endParaRPr lang="en-US"/>
        </a:p>
      </dgm:t>
    </dgm:pt>
    <dgm:pt modelId="{2859E0A1-51AB-4257-B25A-110D867B55ED}" type="sibTrans" cxnId="{A3563A84-9D4A-4AA0-A977-16856B80065B}">
      <dgm:prSet/>
      <dgm:spPr/>
      <dgm:t>
        <a:bodyPr/>
        <a:lstStyle/>
        <a:p>
          <a:endParaRPr lang="en-US"/>
        </a:p>
      </dgm:t>
    </dgm:pt>
    <dgm:pt modelId="{7861342B-D0B8-41AC-ABBA-DD92227AA7A7}">
      <dgm:prSet/>
      <dgm:spPr/>
      <dgm:t>
        <a:bodyPr/>
        <a:lstStyle/>
        <a:p>
          <a:r>
            <a:rPr lang="en-US"/>
            <a:t>How do I apply?</a:t>
          </a:r>
        </a:p>
      </dgm:t>
    </dgm:pt>
    <dgm:pt modelId="{3CA7DF37-76EE-4AFE-915C-B5AF5931264E}" type="parTrans" cxnId="{20E490EF-21C8-4B17-B813-2F8FE8FE6851}">
      <dgm:prSet/>
      <dgm:spPr/>
      <dgm:t>
        <a:bodyPr/>
        <a:lstStyle/>
        <a:p>
          <a:endParaRPr lang="en-US"/>
        </a:p>
      </dgm:t>
    </dgm:pt>
    <dgm:pt modelId="{CCC09179-7A84-487D-87CE-25CA5BA42C60}" type="sibTrans" cxnId="{20E490EF-21C8-4B17-B813-2F8FE8FE6851}">
      <dgm:prSet/>
      <dgm:spPr/>
      <dgm:t>
        <a:bodyPr/>
        <a:lstStyle/>
        <a:p>
          <a:endParaRPr lang="en-US"/>
        </a:p>
      </dgm:t>
    </dgm:pt>
    <dgm:pt modelId="{F222D3FC-A347-446F-8394-E093D611A985}">
      <dgm:prSet/>
      <dgm:spPr/>
      <dgm:t>
        <a:bodyPr/>
        <a:lstStyle/>
        <a:p>
          <a:r>
            <a:rPr lang="en-US"/>
            <a:t>In person at the FCRC or by submitting request in writing (should be signed and dated)</a:t>
          </a:r>
        </a:p>
      </dgm:t>
    </dgm:pt>
    <dgm:pt modelId="{D9DE6B5D-0B74-497E-ABDD-AD6DF4916335}" type="parTrans" cxnId="{E17AF4C0-AFE4-4F66-B3DF-BF2B55990EA3}">
      <dgm:prSet/>
      <dgm:spPr/>
      <dgm:t>
        <a:bodyPr/>
        <a:lstStyle/>
        <a:p>
          <a:endParaRPr lang="en-US"/>
        </a:p>
      </dgm:t>
    </dgm:pt>
    <dgm:pt modelId="{0D3F2DE3-7857-4086-8BC2-386C615AF846}" type="sibTrans" cxnId="{E17AF4C0-AFE4-4F66-B3DF-BF2B55990EA3}">
      <dgm:prSet/>
      <dgm:spPr/>
      <dgm:t>
        <a:bodyPr/>
        <a:lstStyle/>
        <a:p>
          <a:endParaRPr lang="en-US"/>
        </a:p>
      </dgm:t>
    </dgm:pt>
    <dgm:pt modelId="{6D792F90-2EF4-4480-9401-92CA034D109A}">
      <dgm:prSet/>
      <dgm:spPr/>
      <dgm:t>
        <a:bodyPr/>
        <a:lstStyle/>
        <a:p>
          <a:r>
            <a:rPr lang="en-US">
              <a:hlinkClick xmlns:r="http://schemas.openxmlformats.org/officeDocument/2006/relationships" r:id="rId1"/>
            </a:rPr>
            <a:t>https://www.dhs.state.il.us/onenetlibrary/12/documents/Forms/IL444-2689.pdf</a:t>
          </a:r>
          <a:r>
            <a:rPr lang="en-US"/>
            <a:t> (form has not been updated)</a:t>
          </a:r>
        </a:p>
      </dgm:t>
    </dgm:pt>
    <dgm:pt modelId="{0ACCC7CC-DA42-4B6D-BE29-FA033F70EE9F}" type="parTrans" cxnId="{BD7F037F-2EE8-4CE2-9ED9-504403607E40}">
      <dgm:prSet/>
      <dgm:spPr/>
      <dgm:t>
        <a:bodyPr/>
        <a:lstStyle/>
        <a:p>
          <a:endParaRPr lang="en-US"/>
        </a:p>
      </dgm:t>
    </dgm:pt>
    <dgm:pt modelId="{19D8EDBB-4901-4BFE-9425-BC05621F3E54}" type="sibTrans" cxnId="{BD7F037F-2EE8-4CE2-9ED9-504403607E40}">
      <dgm:prSet/>
      <dgm:spPr/>
      <dgm:t>
        <a:bodyPr/>
        <a:lstStyle/>
        <a:p>
          <a:endParaRPr lang="en-US"/>
        </a:p>
      </dgm:t>
    </dgm:pt>
    <dgm:pt modelId="{7AC1C658-5CFE-4FBF-B269-E2253E5BDF8D}">
      <dgm:prSet/>
      <dgm:spPr/>
      <dgm:t>
        <a:bodyPr/>
        <a:lstStyle/>
        <a:p>
          <a:r>
            <a:rPr lang="en-US"/>
            <a:t>What do I need to prove?</a:t>
          </a:r>
        </a:p>
      </dgm:t>
    </dgm:pt>
    <dgm:pt modelId="{1EDD695F-2413-46DB-9D95-E123012D3612}" type="parTrans" cxnId="{A3845CEB-6A21-41D4-8476-E0E5498E93E5}">
      <dgm:prSet/>
      <dgm:spPr/>
      <dgm:t>
        <a:bodyPr/>
        <a:lstStyle/>
        <a:p>
          <a:endParaRPr lang="en-US"/>
        </a:p>
      </dgm:t>
    </dgm:pt>
    <dgm:pt modelId="{ABD9D846-74DA-4FDB-B938-A8A4712897EC}" type="sibTrans" cxnId="{A3845CEB-6A21-41D4-8476-E0E5498E93E5}">
      <dgm:prSet/>
      <dgm:spPr/>
      <dgm:t>
        <a:bodyPr/>
        <a:lstStyle/>
        <a:p>
          <a:endParaRPr lang="en-US"/>
        </a:p>
      </dgm:t>
    </dgm:pt>
    <dgm:pt modelId="{21EA5A77-7230-407A-87D5-85B5E62FC311}">
      <dgm:prSet/>
      <dgm:spPr/>
      <dgm:t>
        <a:bodyPr/>
        <a:lstStyle/>
        <a:p>
          <a:r>
            <a:rPr lang="en-US"/>
            <a:t>Need</a:t>
          </a:r>
        </a:p>
      </dgm:t>
    </dgm:pt>
    <dgm:pt modelId="{8076B7DD-746D-4B9C-97FD-AFB33049940D}" type="parTrans" cxnId="{1327B207-9479-4049-8D21-39854D0027E0}">
      <dgm:prSet/>
      <dgm:spPr/>
      <dgm:t>
        <a:bodyPr/>
        <a:lstStyle/>
        <a:p>
          <a:endParaRPr lang="en-US"/>
        </a:p>
      </dgm:t>
    </dgm:pt>
    <dgm:pt modelId="{3B4AE7BE-5AF0-41CE-BF42-B5B0F879A3ED}" type="sibTrans" cxnId="{1327B207-9479-4049-8D21-39854D0027E0}">
      <dgm:prSet/>
      <dgm:spPr/>
      <dgm:t>
        <a:bodyPr/>
        <a:lstStyle/>
        <a:p>
          <a:endParaRPr lang="en-US"/>
        </a:p>
      </dgm:t>
    </dgm:pt>
    <dgm:pt modelId="{B134D773-4E2C-4E74-A749-9D42BFC544A3}">
      <dgm:prSet/>
      <dgm:spPr/>
      <dgm:t>
        <a:bodyPr/>
        <a:lstStyle/>
        <a:p>
          <a:r>
            <a:rPr lang="en-US"/>
            <a:t>Circumstance</a:t>
          </a:r>
        </a:p>
      </dgm:t>
    </dgm:pt>
    <dgm:pt modelId="{5438C3F8-E016-491F-B3D0-49AE4E0833AC}" type="parTrans" cxnId="{2CFE1040-EB09-41BF-90B4-2D1EE802A7CC}">
      <dgm:prSet/>
      <dgm:spPr/>
      <dgm:t>
        <a:bodyPr/>
        <a:lstStyle/>
        <a:p>
          <a:endParaRPr lang="en-US"/>
        </a:p>
      </dgm:t>
    </dgm:pt>
    <dgm:pt modelId="{B2A4F3C8-8299-453C-A201-C5B0E9A62781}" type="sibTrans" cxnId="{2CFE1040-EB09-41BF-90B4-2D1EE802A7CC}">
      <dgm:prSet/>
      <dgm:spPr/>
      <dgm:t>
        <a:bodyPr/>
        <a:lstStyle/>
        <a:p>
          <a:endParaRPr lang="en-US"/>
        </a:p>
      </dgm:t>
    </dgm:pt>
    <dgm:pt modelId="{1B4177FE-9282-488E-BE16-C5B014668EAA}">
      <dgm:prSet/>
      <dgm:spPr/>
      <dgm:t>
        <a:bodyPr/>
        <a:lstStyle/>
        <a:p>
          <a:r>
            <a:rPr lang="en-US"/>
            <a:t>How long does it take to be approved?</a:t>
          </a:r>
        </a:p>
      </dgm:t>
    </dgm:pt>
    <dgm:pt modelId="{FAE0BF86-C6EE-47BD-B0A5-401AE27FC66C}" type="parTrans" cxnId="{184A0202-01C9-4ED2-AF68-1EE67FA72159}">
      <dgm:prSet/>
      <dgm:spPr/>
      <dgm:t>
        <a:bodyPr/>
        <a:lstStyle/>
        <a:p>
          <a:endParaRPr lang="en-US"/>
        </a:p>
      </dgm:t>
    </dgm:pt>
    <dgm:pt modelId="{5DE4DBB6-75BD-4BFA-A1B0-941C8F2A2A93}" type="sibTrans" cxnId="{184A0202-01C9-4ED2-AF68-1EE67FA72159}">
      <dgm:prSet/>
      <dgm:spPr/>
      <dgm:t>
        <a:bodyPr/>
        <a:lstStyle/>
        <a:p>
          <a:endParaRPr lang="en-US"/>
        </a:p>
      </dgm:t>
    </dgm:pt>
    <dgm:pt modelId="{6F237DFC-CF9E-42E3-BFDF-40B2AABC7540}">
      <dgm:prSet/>
      <dgm:spPr/>
      <dgm:t>
        <a:bodyPr/>
        <a:lstStyle/>
        <a:p>
          <a:r>
            <a:rPr lang="en-US"/>
            <a:t>If you already receive TANF, 7 days</a:t>
          </a:r>
        </a:p>
      </dgm:t>
    </dgm:pt>
    <dgm:pt modelId="{AB2A06C2-53A8-415A-9754-D73469520EFC}" type="parTrans" cxnId="{4D47DA6A-7290-438B-9B28-FBB5F13BF890}">
      <dgm:prSet/>
      <dgm:spPr/>
      <dgm:t>
        <a:bodyPr/>
        <a:lstStyle/>
        <a:p>
          <a:endParaRPr lang="en-US"/>
        </a:p>
      </dgm:t>
    </dgm:pt>
    <dgm:pt modelId="{580C7729-A3DD-4304-97C4-9C7FE3FCDD0C}" type="sibTrans" cxnId="{4D47DA6A-7290-438B-9B28-FBB5F13BF890}">
      <dgm:prSet/>
      <dgm:spPr/>
      <dgm:t>
        <a:bodyPr/>
        <a:lstStyle/>
        <a:p>
          <a:endParaRPr lang="en-US"/>
        </a:p>
      </dgm:t>
    </dgm:pt>
    <dgm:pt modelId="{BA8618BD-63C5-491B-B6C9-1C9EEAE78A04}">
      <dgm:prSet/>
      <dgm:spPr/>
      <dgm:t>
        <a:bodyPr/>
        <a:lstStyle/>
        <a:p>
          <a:r>
            <a:rPr lang="en-US"/>
            <a:t>If not already receiving TANF, DHS must determine TANF eligibility first</a:t>
          </a:r>
        </a:p>
      </dgm:t>
    </dgm:pt>
    <dgm:pt modelId="{97FF8F0C-B1D6-4A38-BED2-654A99BED12D}" type="parTrans" cxnId="{EFA84D56-6FB8-45B8-8CB1-9D260CCCF578}">
      <dgm:prSet/>
      <dgm:spPr/>
      <dgm:t>
        <a:bodyPr/>
        <a:lstStyle/>
        <a:p>
          <a:endParaRPr lang="en-US"/>
        </a:p>
      </dgm:t>
    </dgm:pt>
    <dgm:pt modelId="{17EF010A-EE7A-4064-852D-24023CC5E4FE}" type="sibTrans" cxnId="{EFA84D56-6FB8-45B8-8CB1-9D260CCCF578}">
      <dgm:prSet/>
      <dgm:spPr/>
      <dgm:t>
        <a:bodyPr/>
        <a:lstStyle/>
        <a:p>
          <a:endParaRPr lang="en-US"/>
        </a:p>
      </dgm:t>
    </dgm:pt>
    <dgm:pt modelId="{EBDFC561-B5AC-4F4F-9EDB-17EA0DDCA88B}">
      <dgm:prSet/>
      <dgm:spPr/>
      <dgm:t>
        <a:bodyPr/>
        <a:lstStyle/>
        <a:p>
          <a:r>
            <a:rPr lang="en-US"/>
            <a:t>What does TANF Crisis Assistance provide?</a:t>
          </a:r>
        </a:p>
      </dgm:t>
    </dgm:pt>
    <dgm:pt modelId="{8B97B9F4-48E9-4A45-B1B7-46A09E0171A8}" type="parTrans" cxnId="{A817B290-497A-4DF5-B532-9D35F9F69C68}">
      <dgm:prSet/>
      <dgm:spPr/>
      <dgm:t>
        <a:bodyPr/>
        <a:lstStyle/>
        <a:p>
          <a:endParaRPr lang="en-US"/>
        </a:p>
      </dgm:t>
    </dgm:pt>
    <dgm:pt modelId="{0D2BC638-6AFE-4A3A-BA44-4B8E9E3E2E53}" type="sibTrans" cxnId="{A817B290-497A-4DF5-B532-9D35F9F69C68}">
      <dgm:prSet/>
      <dgm:spPr/>
      <dgm:t>
        <a:bodyPr/>
        <a:lstStyle/>
        <a:p>
          <a:endParaRPr lang="en-US"/>
        </a:p>
      </dgm:t>
    </dgm:pt>
    <dgm:pt modelId="{56DD7A48-7323-4220-B60B-1A583128410B}">
      <dgm:prSet/>
      <dgm:spPr/>
      <dgm:t>
        <a:bodyPr/>
        <a:lstStyle/>
        <a:p>
          <a:r>
            <a:rPr lang="en-US"/>
            <a:t>It depends on the need and the circumstance</a:t>
          </a:r>
        </a:p>
      </dgm:t>
    </dgm:pt>
    <dgm:pt modelId="{EE4215FB-86F9-4219-AA8F-8617158BACBC}" type="parTrans" cxnId="{0529FBB3-6C42-48C6-B07A-BF685BEEA78D}">
      <dgm:prSet/>
      <dgm:spPr/>
      <dgm:t>
        <a:bodyPr/>
        <a:lstStyle/>
        <a:p>
          <a:endParaRPr lang="en-US"/>
        </a:p>
      </dgm:t>
    </dgm:pt>
    <dgm:pt modelId="{1AE34530-E58A-46F0-BD19-EF686658CC14}" type="sibTrans" cxnId="{0529FBB3-6C42-48C6-B07A-BF685BEEA78D}">
      <dgm:prSet/>
      <dgm:spPr/>
      <dgm:t>
        <a:bodyPr/>
        <a:lstStyle/>
        <a:p>
          <a:endParaRPr lang="en-US"/>
        </a:p>
      </dgm:t>
    </dgm:pt>
    <dgm:pt modelId="{C5BC6A8B-C2BF-4257-BA80-8245D8652BB1}" type="pres">
      <dgm:prSet presAssocID="{93F395CD-290A-42E0-845A-AACAEFB8D9F8}" presName="linear" presStyleCnt="0">
        <dgm:presLayoutVars>
          <dgm:animLvl val="lvl"/>
          <dgm:resizeHandles val="exact"/>
        </dgm:presLayoutVars>
      </dgm:prSet>
      <dgm:spPr/>
    </dgm:pt>
    <dgm:pt modelId="{0B0D29D7-BEE7-4DC2-A509-0B3AE71CA9FD}" type="pres">
      <dgm:prSet presAssocID="{D76AEB9A-B2BB-42F0-9359-9A3710577D3D}" presName="parentText" presStyleLbl="node1" presStyleIdx="0" presStyleCnt="5">
        <dgm:presLayoutVars>
          <dgm:chMax val="0"/>
          <dgm:bulletEnabled val="1"/>
        </dgm:presLayoutVars>
      </dgm:prSet>
      <dgm:spPr/>
    </dgm:pt>
    <dgm:pt modelId="{789D9DD8-190C-499B-AA03-2A4D44B9697E}" type="pres">
      <dgm:prSet presAssocID="{D76AEB9A-B2BB-42F0-9359-9A3710577D3D}" presName="childText" presStyleLbl="revTx" presStyleIdx="0" presStyleCnt="5">
        <dgm:presLayoutVars>
          <dgm:bulletEnabled val="1"/>
        </dgm:presLayoutVars>
      </dgm:prSet>
      <dgm:spPr/>
    </dgm:pt>
    <dgm:pt modelId="{D974F974-B748-4E3E-B71E-36A784C3E72D}" type="pres">
      <dgm:prSet presAssocID="{7861342B-D0B8-41AC-ABBA-DD92227AA7A7}" presName="parentText" presStyleLbl="node1" presStyleIdx="1" presStyleCnt="5">
        <dgm:presLayoutVars>
          <dgm:chMax val="0"/>
          <dgm:bulletEnabled val="1"/>
        </dgm:presLayoutVars>
      </dgm:prSet>
      <dgm:spPr/>
    </dgm:pt>
    <dgm:pt modelId="{63705069-FC60-443B-BEE0-26850F7AECC5}" type="pres">
      <dgm:prSet presAssocID="{7861342B-D0B8-41AC-ABBA-DD92227AA7A7}" presName="childText" presStyleLbl="revTx" presStyleIdx="1" presStyleCnt="5">
        <dgm:presLayoutVars>
          <dgm:bulletEnabled val="1"/>
        </dgm:presLayoutVars>
      </dgm:prSet>
      <dgm:spPr/>
    </dgm:pt>
    <dgm:pt modelId="{2B23B66E-5EA0-4396-901F-1BD010015640}" type="pres">
      <dgm:prSet presAssocID="{7AC1C658-5CFE-4FBF-B269-E2253E5BDF8D}" presName="parentText" presStyleLbl="node1" presStyleIdx="2" presStyleCnt="5">
        <dgm:presLayoutVars>
          <dgm:chMax val="0"/>
          <dgm:bulletEnabled val="1"/>
        </dgm:presLayoutVars>
      </dgm:prSet>
      <dgm:spPr/>
    </dgm:pt>
    <dgm:pt modelId="{0177348A-1493-4E5D-B059-41867D5E0148}" type="pres">
      <dgm:prSet presAssocID="{7AC1C658-5CFE-4FBF-B269-E2253E5BDF8D}" presName="childText" presStyleLbl="revTx" presStyleIdx="2" presStyleCnt="5">
        <dgm:presLayoutVars>
          <dgm:bulletEnabled val="1"/>
        </dgm:presLayoutVars>
      </dgm:prSet>
      <dgm:spPr/>
    </dgm:pt>
    <dgm:pt modelId="{C1215DCD-9E75-4977-9F29-96B7F2C34816}" type="pres">
      <dgm:prSet presAssocID="{1B4177FE-9282-488E-BE16-C5B014668EAA}" presName="parentText" presStyleLbl="node1" presStyleIdx="3" presStyleCnt="5">
        <dgm:presLayoutVars>
          <dgm:chMax val="0"/>
          <dgm:bulletEnabled val="1"/>
        </dgm:presLayoutVars>
      </dgm:prSet>
      <dgm:spPr/>
    </dgm:pt>
    <dgm:pt modelId="{D40C20E7-2745-4B2A-9289-38FEAEC05C4B}" type="pres">
      <dgm:prSet presAssocID="{1B4177FE-9282-488E-BE16-C5B014668EAA}" presName="childText" presStyleLbl="revTx" presStyleIdx="3" presStyleCnt="5">
        <dgm:presLayoutVars>
          <dgm:bulletEnabled val="1"/>
        </dgm:presLayoutVars>
      </dgm:prSet>
      <dgm:spPr/>
    </dgm:pt>
    <dgm:pt modelId="{8A288ADE-A669-4C90-8EEE-F210079FD8D5}" type="pres">
      <dgm:prSet presAssocID="{EBDFC561-B5AC-4F4F-9EDB-17EA0DDCA88B}" presName="parentText" presStyleLbl="node1" presStyleIdx="4" presStyleCnt="5">
        <dgm:presLayoutVars>
          <dgm:chMax val="0"/>
          <dgm:bulletEnabled val="1"/>
        </dgm:presLayoutVars>
      </dgm:prSet>
      <dgm:spPr/>
    </dgm:pt>
    <dgm:pt modelId="{4ECF2F6A-9D86-4C6E-B0B5-06F25D0D119C}" type="pres">
      <dgm:prSet presAssocID="{EBDFC561-B5AC-4F4F-9EDB-17EA0DDCA88B}" presName="childText" presStyleLbl="revTx" presStyleIdx="4" presStyleCnt="5">
        <dgm:presLayoutVars>
          <dgm:bulletEnabled val="1"/>
        </dgm:presLayoutVars>
      </dgm:prSet>
      <dgm:spPr/>
    </dgm:pt>
  </dgm:ptLst>
  <dgm:cxnLst>
    <dgm:cxn modelId="{184A0202-01C9-4ED2-AF68-1EE67FA72159}" srcId="{93F395CD-290A-42E0-845A-AACAEFB8D9F8}" destId="{1B4177FE-9282-488E-BE16-C5B014668EAA}" srcOrd="3" destOrd="0" parTransId="{FAE0BF86-C6EE-47BD-B0A5-401AE27FC66C}" sibTransId="{5DE4DBB6-75BD-4BFA-A1B0-941C8F2A2A93}"/>
    <dgm:cxn modelId="{C7F3D006-5032-4FCF-95CF-13D47FCA7B74}" type="presOf" srcId="{7AC1C658-5CFE-4FBF-B269-E2253E5BDF8D}" destId="{2B23B66E-5EA0-4396-901F-1BD010015640}" srcOrd="0" destOrd="0" presId="urn:microsoft.com/office/officeart/2005/8/layout/vList2"/>
    <dgm:cxn modelId="{1327B207-9479-4049-8D21-39854D0027E0}" srcId="{7AC1C658-5CFE-4FBF-B269-E2253E5BDF8D}" destId="{21EA5A77-7230-407A-87D5-85B5E62FC311}" srcOrd="0" destOrd="0" parTransId="{8076B7DD-746D-4B9C-97FD-AFB33049940D}" sibTransId="{3B4AE7BE-5AF0-41CE-BF42-B5B0F879A3ED}"/>
    <dgm:cxn modelId="{C50CF40E-B478-4957-898E-F202B22C2DB8}" type="presOf" srcId="{1B4177FE-9282-488E-BE16-C5B014668EAA}" destId="{C1215DCD-9E75-4977-9F29-96B7F2C34816}" srcOrd="0" destOrd="0" presId="urn:microsoft.com/office/officeart/2005/8/layout/vList2"/>
    <dgm:cxn modelId="{035E9132-0AF8-4B44-B7BF-E2A0F4EB0DF4}" type="presOf" srcId="{EBDFC561-B5AC-4F4F-9EDB-17EA0DDCA88B}" destId="{8A288ADE-A669-4C90-8EEE-F210079FD8D5}" srcOrd="0" destOrd="0" presId="urn:microsoft.com/office/officeart/2005/8/layout/vList2"/>
    <dgm:cxn modelId="{DAAB7335-37C3-4D0C-813F-2025C3659BC7}" type="presOf" srcId="{BA8618BD-63C5-491B-B6C9-1C9EEAE78A04}" destId="{D40C20E7-2745-4B2A-9289-38FEAEC05C4B}" srcOrd="0" destOrd="1" presId="urn:microsoft.com/office/officeart/2005/8/layout/vList2"/>
    <dgm:cxn modelId="{2CFE1040-EB09-41BF-90B4-2D1EE802A7CC}" srcId="{7AC1C658-5CFE-4FBF-B269-E2253E5BDF8D}" destId="{B134D773-4E2C-4E74-A749-9D42BFC544A3}" srcOrd="1" destOrd="0" parTransId="{5438C3F8-E016-491F-B3D0-49AE4E0833AC}" sibTransId="{B2A4F3C8-8299-453C-A201-C5B0E9A62781}"/>
    <dgm:cxn modelId="{5682075D-D2C5-46EB-9011-DAEBB96CA274}" type="presOf" srcId="{B134D773-4E2C-4E74-A749-9D42BFC544A3}" destId="{0177348A-1493-4E5D-B059-41867D5E0148}" srcOrd="0" destOrd="1" presId="urn:microsoft.com/office/officeart/2005/8/layout/vList2"/>
    <dgm:cxn modelId="{2544D45E-95DA-47E5-B96C-CB716AEDC6DC}" type="presOf" srcId="{7861342B-D0B8-41AC-ABBA-DD92227AA7A7}" destId="{D974F974-B748-4E3E-B71E-36A784C3E72D}" srcOrd="0" destOrd="0" presId="urn:microsoft.com/office/officeart/2005/8/layout/vList2"/>
    <dgm:cxn modelId="{A0761E4A-3411-46E3-850F-71516657B676}" type="presOf" srcId="{93F395CD-290A-42E0-845A-AACAEFB8D9F8}" destId="{C5BC6A8B-C2BF-4257-BA80-8245D8652BB1}" srcOrd="0" destOrd="0" presId="urn:microsoft.com/office/officeart/2005/8/layout/vList2"/>
    <dgm:cxn modelId="{4D47DA6A-7290-438B-9B28-FBB5F13BF890}" srcId="{1B4177FE-9282-488E-BE16-C5B014668EAA}" destId="{6F237DFC-CF9E-42E3-BFDF-40B2AABC7540}" srcOrd="0" destOrd="0" parTransId="{AB2A06C2-53A8-415A-9754-D73469520EFC}" sibTransId="{580C7729-A3DD-4304-97C4-9C7FE3FCDD0C}"/>
    <dgm:cxn modelId="{AC8A736F-AAA8-48DD-8CE4-C62CFDBA3B30}" type="presOf" srcId="{99420DF6-E034-4504-B99C-4D7A4F71A4C4}" destId="{789D9DD8-190C-499B-AA03-2A4D44B9697E}" srcOrd="0" destOrd="0" presId="urn:microsoft.com/office/officeart/2005/8/layout/vList2"/>
    <dgm:cxn modelId="{EFA84D56-6FB8-45B8-8CB1-9D260CCCF578}" srcId="{1B4177FE-9282-488E-BE16-C5B014668EAA}" destId="{BA8618BD-63C5-491B-B6C9-1C9EEAE78A04}" srcOrd="1" destOrd="0" parTransId="{97FF8F0C-B1D6-4A38-BED2-654A99BED12D}" sibTransId="{17EF010A-EE7A-4064-852D-24023CC5E4FE}"/>
    <dgm:cxn modelId="{25775D79-28D2-4FFC-A207-69295EC52FB9}" type="presOf" srcId="{56DD7A48-7323-4220-B60B-1A583128410B}" destId="{4ECF2F6A-9D86-4C6E-B0B5-06F25D0D119C}" srcOrd="0" destOrd="0" presId="urn:microsoft.com/office/officeart/2005/8/layout/vList2"/>
    <dgm:cxn modelId="{E3EDC67E-E867-43C5-814D-2C3C73FF578A}" type="presOf" srcId="{21EA5A77-7230-407A-87D5-85B5E62FC311}" destId="{0177348A-1493-4E5D-B059-41867D5E0148}" srcOrd="0" destOrd="0" presId="urn:microsoft.com/office/officeart/2005/8/layout/vList2"/>
    <dgm:cxn modelId="{BD7F037F-2EE8-4CE2-9ED9-504403607E40}" srcId="{7861342B-D0B8-41AC-ABBA-DD92227AA7A7}" destId="{6D792F90-2EF4-4480-9401-92CA034D109A}" srcOrd="1" destOrd="0" parTransId="{0ACCC7CC-DA42-4B6D-BE29-FA033F70EE9F}" sibTransId="{19D8EDBB-4901-4BFE-9425-BC05621F3E54}"/>
    <dgm:cxn modelId="{A3563A84-9D4A-4AA0-A977-16856B80065B}" srcId="{D76AEB9A-B2BB-42F0-9359-9A3710577D3D}" destId="{99420DF6-E034-4504-B99C-4D7A4F71A4C4}" srcOrd="0" destOrd="0" parTransId="{87D59FFC-2208-4086-8CC8-4EB47B7A1A86}" sibTransId="{2859E0A1-51AB-4257-B25A-110D867B55ED}"/>
    <dgm:cxn modelId="{2013BF8C-FC55-41D2-AB5D-18B536E8895E}" type="presOf" srcId="{D76AEB9A-B2BB-42F0-9359-9A3710577D3D}" destId="{0B0D29D7-BEE7-4DC2-A509-0B3AE71CA9FD}" srcOrd="0" destOrd="0" presId="urn:microsoft.com/office/officeart/2005/8/layout/vList2"/>
    <dgm:cxn modelId="{A817B290-497A-4DF5-B532-9D35F9F69C68}" srcId="{93F395CD-290A-42E0-845A-AACAEFB8D9F8}" destId="{EBDFC561-B5AC-4F4F-9EDB-17EA0DDCA88B}" srcOrd="4" destOrd="0" parTransId="{8B97B9F4-48E9-4A45-B1B7-46A09E0171A8}" sibTransId="{0D2BC638-6AFE-4A3A-BA44-4B8E9E3E2E53}"/>
    <dgm:cxn modelId="{58659996-CFAB-4BDC-8D28-1B1AD83BEDCD}" type="presOf" srcId="{F222D3FC-A347-446F-8394-E093D611A985}" destId="{63705069-FC60-443B-BEE0-26850F7AECC5}" srcOrd="0" destOrd="0" presId="urn:microsoft.com/office/officeart/2005/8/layout/vList2"/>
    <dgm:cxn modelId="{855B9699-E291-4B81-8F2A-D5316103EA0E}" type="presOf" srcId="{6D792F90-2EF4-4480-9401-92CA034D109A}" destId="{63705069-FC60-443B-BEE0-26850F7AECC5}" srcOrd="0" destOrd="1" presId="urn:microsoft.com/office/officeart/2005/8/layout/vList2"/>
    <dgm:cxn modelId="{0529FBB3-6C42-48C6-B07A-BF685BEEA78D}" srcId="{EBDFC561-B5AC-4F4F-9EDB-17EA0DDCA88B}" destId="{56DD7A48-7323-4220-B60B-1A583128410B}" srcOrd="0" destOrd="0" parTransId="{EE4215FB-86F9-4219-AA8F-8617158BACBC}" sibTransId="{1AE34530-E58A-46F0-BD19-EF686658CC14}"/>
    <dgm:cxn modelId="{E17AF4C0-AFE4-4F66-B3DF-BF2B55990EA3}" srcId="{7861342B-D0B8-41AC-ABBA-DD92227AA7A7}" destId="{F222D3FC-A347-446F-8394-E093D611A985}" srcOrd="0" destOrd="0" parTransId="{D9DE6B5D-0B74-497E-ABDD-AD6DF4916335}" sibTransId="{0D3F2DE3-7857-4086-8BC2-386C615AF846}"/>
    <dgm:cxn modelId="{5DC2A2C8-8589-4435-86EC-3D4E183E8F83}" srcId="{93F395CD-290A-42E0-845A-AACAEFB8D9F8}" destId="{D76AEB9A-B2BB-42F0-9359-9A3710577D3D}" srcOrd="0" destOrd="0" parTransId="{4DE454B2-DAF9-4971-8628-9306F1085CE0}" sibTransId="{C6A9666E-7350-4555-BDF3-14C170750178}"/>
    <dgm:cxn modelId="{A848F0E9-95EE-42AB-ADDD-A346BF027F3D}" type="presOf" srcId="{6F237DFC-CF9E-42E3-BFDF-40B2AABC7540}" destId="{D40C20E7-2745-4B2A-9289-38FEAEC05C4B}" srcOrd="0" destOrd="0" presId="urn:microsoft.com/office/officeart/2005/8/layout/vList2"/>
    <dgm:cxn modelId="{A3845CEB-6A21-41D4-8476-E0E5498E93E5}" srcId="{93F395CD-290A-42E0-845A-AACAEFB8D9F8}" destId="{7AC1C658-5CFE-4FBF-B269-E2253E5BDF8D}" srcOrd="2" destOrd="0" parTransId="{1EDD695F-2413-46DB-9D95-E123012D3612}" sibTransId="{ABD9D846-74DA-4FDB-B938-A8A4712897EC}"/>
    <dgm:cxn modelId="{20E490EF-21C8-4B17-B813-2F8FE8FE6851}" srcId="{93F395CD-290A-42E0-845A-AACAEFB8D9F8}" destId="{7861342B-D0B8-41AC-ABBA-DD92227AA7A7}" srcOrd="1" destOrd="0" parTransId="{3CA7DF37-76EE-4AFE-915C-B5AF5931264E}" sibTransId="{CCC09179-7A84-487D-87CE-25CA5BA42C60}"/>
    <dgm:cxn modelId="{03130B03-3B41-489C-AF73-2215792781DE}" type="presParOf" srcId="{C5BC6A8B-C2BF-4257-BA80-8245D8652BB1}" destId="{0B0D29D7-BEE7-4DC2-A509-0B3AE71CA9FD}" srcOrd="0" destOrd="0" presId="urn:microsoft.com/office/officeart/2005/8/layout/vList2"/>
    <dgm:cxn modelId="{0D0F2E12-3772-4458-ADAD-0988A726F675}" type="presParOf" srcId="{C5BC6A8B-C2BF-4257-BA80-8245D8652BB1}" destId="{789D9DD8-190C-499B-AA03-2A4D44B9697E}" srcOrd="1" destOrd="0" presId="urn:microsoft.com/office/officeart/2005/8/layout/vList2"/>
    <dgm:cxn modelId="{7CB99ACA-2DE0-42B6-A4F7-28FC6372DBC8}" type="presParOf" srcId="{C5BC6A8B-C2BF-4257-BA80-8245D8652BB1}" destId="{D974F974-B748-4E3E-B71E-36A784C3E72D}" srcOrd="2" destOrd="0" presId="urn:microsoft.com/office/officeart/2005/8/layout/vList2"/>
    <dgm:cxn modelId="{93A0568C-4050-4712-9DCA-6D30C131AB42}" type="presParOf" srcId="{C5BC6A8B-C2BF-4257-BA80-8245D8652BB1}" destId="{63705069-FC60-443B-BEE0-26850F7AECC5}" srcOrd="3" destOrd="0" presId="urn:microsoft.com/office/officeart/2005/8/layout/vList2"/>
    <dgm:cxn modelId="{9D7B0BD9-F19E-4E68-915D-59834D216D61}" type="presParOf" srcId="{C5BC6A8B-C2BF-4257-BA80-8245D8652BB1}" destId="{2B23B66E-5EA0-4396-901F-1BD010015640}" srcOrd="4" destOrd="0" presId="urn:microsoft.com/office/officeart/2005/8/layout/vList2"/>
    <dgm:cxn modelId="{5066A5DE-963A-4B26-98DF-40E027310C77}" type="presParOf" srcId="{C5BC6A8B-C2BF-4257-BA80-8245D8652BB1}" destId="{0177348A-1493-4E5D-B059-41867D5E0148}" srcOrd="5" destOrd="0" presId="urn:microsoft.com/office/officeart/2005/8/layout/vList2"/>
    <dgm:cxn modelId="{512875A2-27E5-4B07-9B4E-0FEF44216928}" type="presParOf" srcId="{C5BC6A8B-C2BF-4257-BA80-8245D8652BB1}" destId="{C1215DCD-9E75-4977-9F29-96B7F2C34816}" srcOrd="6" destOrd="0" presId="urn:microsoft.com/office/officeart/2005/8/layout/vList2"/>
    <dgm:cxn modelId="{B346C6EA-4378-415D-8F6C-B36FC871926E}" type="presParOf" srcId="{C5BC6A8B-C2BF-4257-BA80-8245D8652BB1}" destId="{D40C20E7-2745-4B2A-9289-38FEAEC05C4B}" srcOrd="7" destOrd="0" presId="urn:microsoft.com/office/officeart/2005/8/layout/vList2"/>
    <dgm:cxn modelId="{42B9C6B1-303A-4AD5-81C8-478EA91736B5}" type="presParOf" srcId="{C5BC6A8B-C2BF-4257-BA80-8245D8652BB1}" destId="{8A288ADE-A669-4C90-8EEE-F210079FD8D5}" srcOrd="8" destOrd="0" presId="urn:microsoft.com/office/officeart/2005/8/layout/vList2"/>
    <dgm:cxn modelId="{3A36941E-197A-4E31-8A4F-8CE603D8A1BB}" type="presParOf" srcId="{C5BC6A8B-C2BF-4257-BA80-8245D8652BB1}" destId="{4ECF2F6A-9D86-4C6E-B0B5-06F25D0D119C}"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B83C036-6279-42FA-BA0B-4BE06A417FBE}"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0048FC3E-00C8-475F-B75D-4A6CBAD4583D}">
      <dgm:prSet phldrT="[Text]"/>
      <dgm:spPr/>
      <dgm:t>
        <a:bodyPr/>
        <a:lstStyle/>
        <a:p>
          <a:r>
            <a:rPr lang="en-US" b="1"/>
            <a:t>Need:</a:t>
          </a:r>
          <a:endParaRPr lang="en-US"/>
        </a:p>
      </dgm:t>
    </dgm:pt>
    <dgm:pt modelId="{7B77A5AC-9788-4C67-928D-6CCF25DDCEF2}" type="parTrans" cxnId="{9F036334-3502-4EFF-BA70-357B1371C912}">
      <dgm:prSet/>
      <dgm:spPr/>
      <dgm:t>
        <a:bodyPr/>
        <a:lstStyle/>
        <a:p>
          <a:endParaRPr lang="en-US"/>
        </a:p>
      </dgm:t>
    </dgm:pt>
    <dgm:pt modelId="{5CB2E6D6-3420-4D5D-9F1B-B7EF8F0AF247}" type="sibTrans" cxnId="{9F036334-3502-4EFF-BA70-357B1371C912}">
      <dgm:prSet/>
      <dgm:spPr/>
      <dgm:t>
        <a:bodyPr/>
        <a:lstStyle/>
        <a:p>
          <a:endParaRPr lang="en-US"/>
        </a:p>
      </dgm:t>
    </dgm:pt>
    <dgm:pt modelId="{B44AEF58-5A49-40F6-B28E-49851C60D753}">
      <dgm:prSet/>
      <dgm:spPr/>
      <dgm:t>
        <a:bodyPr/>
        <a:lstStyle/>
        <a:p>
          <a:r>
            <a:rPr lang="en-US"/>
            <a:t>Deprived of income, food, housing, clothing, household supplies, furniture, or clothing because of domestic or sexual violence, or</a:t>
          </a:r>
        </a:p>
      </dgm:t>
    </dgm:pt>
    <dgm:pt modelId="{EE8AE626-D62C-42DB-8C97-9AB93078F33E}" type="parTrans" cxnId="{F5886A42-EA69-4457-B28F-784D27FF43FB}">
      <dgm:prSet/>
      <dgm:spPr/>
      <dgm:t>
        <a:bodyPr/>
        <a:lstStyle/>
        <a:p>
          <a:endParaRPr lang="en-US"/>
        </a:p>
      </dgm:t>
    </dgm:pt>
    <dgm:pt modelId="{58D90E63-C4FE-4382-AD05-87B11C8C8328}" type="sibTrans" cxnId="{F5886A42-EA69-4457-B28F-784D27FF43FB}">
      <dgm:prSet/>
      <dgm:spPr/>
      <dgm:t>
        <a:bodyPr/>
        <a:lstStyle/>
        <a:p>
          <a:endParaRPr lang="en-US"/>
        </a:p>
      </dgm:t>
    </dgm:pt>
    <dgm:pt modelId="{347A7B11-9F39-495F-AF71-07E12E0B9096}">
      <dgm:prSet/>
      <dgm:spPr/>
      <dgm:t>
        <a:bodyPr/>
        <a:lstStyle/>
        <a:p>
          <a:r>
            <a:rPr lang="en-US"/>
            <a:t>Leaving domestic or sexual violence</a:t>
          </a:r>
        </a:p>
      </dgm:t>
    </dgm:pt>
    <dgm:pt modelId="{B55FD951-8F37-47A9-9F32-882952C8F108}" type="parTrans" cxnId="{A133BAE2-663F-4F8C-AA42-2AEE3A46309C}">
      <dgm:prSet/>
      <dgm:spPr/>
      <dgm:t>
        <a:bodyPr/>
        <a:lstStyle/>
        <a:p>
          <a:endParaRPr lang="en-US"/>
        </a:p>
      </dgm:t>
    </dgm:pt>
    <dgm:pt modelId="{7E9080AA-EC0D-45E9-899A-16B12AC92335}" type="sibTrans" cxnId="{A133BAE2-663F-4F8C-AA42-2AEE3A46309C}">
      <dgm:prSet/>
      <dgm:spPr/>
      <dgm:t>
        <a:bodyPr/>
        <a:lstStyle/>
        <a:p>
          <a:endParaRPr lang="en-US"/>
        </a:p>
      </dgm:t>
    </dgm:pt>
    <dgm:pt modelId="{22C644C9-D87E-44D8-898D-487380FD17EC}">
      <dgm:prSet/>
      <dgm:spPr/>
      <dgm:t>
        <a:bodyPr/>
        <a:lstStyle/>
        <a:p>
          <a:r>
            <a:rPr lang="en-US" b="1"/>
            <a:t>Circumstance: </a:t>
          </a:r>
          <a:r>
            <a:rPr lang="en-US"/>
            <a:t>Domestic or Sexual Violence</a:t>
          </a:r>
        </a:p>
      </dgm:t>
    </dgm:pt>
    <dgm:pt modelId="{C4E5F9F0-177C-4C38-A070-78C7C7FA10B6}" type="parTrans" cxnId="{92B2EFF7-C4B3-443E-997C-181E19FCD153}">
      <dgm:prSet/>
      <dgm:spPr/>
      <dgm:t>
        <a:bodyPr/>
        <a:lstStyle/>
        <a:p>
          <a:endParaRPr lang="en-US"/>
        </a:p>
      </dgm:t>
    </dgm:pt>
    <dgm:pt modelId="{4EC4B3D4-32F8-444B-8A12-5CC3B0B5BC50}" type="sibTrans" cxnId="{92B2EFF7-C4B3-443E-997C-181E19FCD153}">
      <dgm:prSet/>
      <dgm:spPr/>
      <dgm:t>
        <a:bodyPr/>
        <a:lstStyle/>
        <a:p>
          <a:endParaRPr lang="en-US"/>
        </a:p>
      </dgm:t>
    </dgm:pt>
    <dgm:pt modelId="{8685BD83-5B96-4E18-928B-06F1015F42F0}">
      <dgm:prSet/>
      <dgm:spPr/>
      <dgm:t>
        <a:bodyPr/>
        <a:lstStyle/>
        <a:p>
          <a:r>
            <a:rPr lang="en-US" b="1"/>
            <a:t>Benefits: </a:t>
          </a:r>
          <a:r>
            <a:rPr lang="en-US"/>
            <a:t>$1,250/month for up to four months, </a:t>
          </a:r>
        </a:p>
        <a:p>
          <a:r>
            <a:rPr lang="en-US"/>
            <a:t>So long as they remain eligible for TANF</a:t>
          </a:r>
        </a:p>
      </dgm:t>
    </dgm:pt>
    <dgm:pt modelId="{6775BF55-C0D8-4EDB-B811-D50D0F5C4DA8}" type="parTrans" cxnId="{7B5E0A54-27AF-41D2-9BDF-B157F77F8068}">
      <dgm:prSet/>
      <dgm:spPr/>
      <dgm:t>
        <a:bodyPr/>
        <a:lstStyle/>
        <a:p>
          <a:endParaRPr lang="en-US"/>
        </a:p>
      </dgm:t>
    </dgm:pt>
    <dgm:pt modelId="{C867B8FA-9351-4ACF-A792-50CFDBFE6190}" type="sibTrans" cxnId="{7B5E0A54-27AF-41D2-9BDF-B157F77F8068}">
      <dgm:prSet/>
      <dgm:spPr/>
      <dgm:t>
        <a:bodyPr/>
        <a:lstStyle/>
        <a:p>
          <a:endParaRPr lang="en-US"/>
        </a:p>
      </dgm:t>
    </dgm:pt>
    <dgm:pt modelId="{79D344C0-D19C-47C4-9705-5FEA7D66EB55}">
      <dgm:prSet/>
      <dgm:spPr/>
      <dgm:t>
        <a:bodyPr/>
        <a:lstStyle/>
        <a:p>
          <a:endParaRPr lang="en-US"/>
        </a:p>
      </dgm:t>
    </dgm:pt>
    <dgm:pt modelId="{F7EE70E4-CB2D-4A85-8575-E95B190B04A6}" type="parTrans" cxnId="{CF20F4B8-2A52-4E7B-A669-4335E2EA53EA}">
      <dgm:prSet/>
      <dgm:spPr/>
      <dgm:t>
        <a:bodyPr/>
        <a:lstStyle/>
        <a:p>
          <a:endParaRPr lang="en-US"/>
        </a:p>
      </dgm:t>
    </dgm:pt>
    <dgm:pt modelId="{CC109C9D-A9EE-4B8F-8C9D-E251922F5B69}" type="sibTrans" cxnId="{CF20F4B8-2A52-4E7B-A669-4335E2EA53EA}">
      <dgm:prSet/>
      <dgm:spPr/>
      <dgm:t>
        <a:bodyPr/>
        <a:lstStyle/>
        <a:p>
          <a:endParaRPr lang="en-US"/>
        </a:p>
      </dgm:t>
    </dgm:pt>
    <dgm:pt modelId="{30E3DC93-712A-4050-9A20-18295543F1EA}">
      <dgm:prSet/>
      <dgm:spPr/>
      <dgm:t>
        <a:bodyPr/>
        <a:lstStyle/>
        <a:p>
          <a:r>
            <a:rPr lang="en-US"/>
            <a:t>Victim is not required to leave or separate from abuser.</a:t>
          </a:r>
        </a:p>
      </dgm:t>
    </dgm:pt>
    <dgm:pt modelId="{87DEF0AD-0616-4275-B636-03F84CA11953}" type="parTrans" cxnId="{197513EF-7BB3-4661-ACF0-2D4FFAA8118D}">
      <dgm:prSet/>
      <dgm:spPr/>
      <dgm:t>
        <a:bodyPr/>
        <a:lstStyle/>
        <a:p>
          <a:endParaRPr lang="en-US"/>
        </a:p>
      </dgm:t>
    </dgm:pt>
    <dgm:pt modelId="{DD999BF9-5E98-4CD0-9226-B5623A44FB38}" type="sibTrans" cxnId="{197513EF-7BB3-4661-ACF0-2D4FFAA8118D}">
      <dgm:prSet/>
      <dgm:spPr/>
      <dgm:t>
        <a:bodyPr/>
        <a:lstStyle/>
        <a:p>
          <a:endParaRPr lang="en-US"/>
        </a:p>
      </dgm:t>
    </dgm:pt>
    <dgm:pt modelId="{3C58123E-17FD-476E-BD31-88B54CDA79A6}">
      <dgm:prSet/>
      <dgm:spPr/>
      <dgm:t>
        <a:bodyPr/>
        <a:lstStyle/>
        <a:p>
          <a:r>
            <a:rPr lang="en-US"/>
            <a:t>DHS will try to verify DV but should not require verification before approving benefits.</a:t>
          </a:r>
        </a:p>
      </dgm:t>
    </dgm:pt>
    <dgm:pt modelId="{90604A46-C7E5-4576-A37E-8CB25419AD11}" type="parTrans" cxnId="{A3280685-FAA1-4A40-B9A8-57A3069E841C}">
      <dgm:prSet/>
      <dgm:spPr/>
      <dgm:t>
        <a:bodyPr/>
        <a:lstStyle/>
        <a:p>
          <a:endParaRPr lang="en-US"/>
        </a:p>
      </dgm:t>
    </dgm:pt>
    <dgm:pt modelId="{4D07607E-6224-44FB-B98E-D5131D63BB22}" type="sibTrans" cxnId="{A3280685-FAA1-4A40-B9A8-57A3069E841C}">
      <dgm:prSet/>
      <dgm:spPr/>
      <dgm:t>
        <a:bodyPr/>
        <a:lstStyle/>
        <a:p>
          <a:endParaRPr lang="en-US"/>
        </a:p>
      </dgm:t>
    </dgm:pt>
    <dgm:pt modelId="{695A4EB9-6C1C-415C-A1DA-CA6647125155}" type="pres">
      <dgm:prSet presAssocID="{6B83C036-6279-42FA-BA0B-4BE06A417FBE}" presName="rootnode" presStyleCnt="0">
        <dgm:presLayoutVars>
          <dgm:chMax/>
          <dgm:chPref/>
          <dgm:dir/>
          <dgm:animLvl val="lvl"/>
        </dgm:presLayoutVars>
      </dgm:prSet>
      <dgm:spPr/>
    </dgm:pt>
    <dgm:pt modelId="{3BCE3B3F-E122-4D78-8ABE-E865F472FC7B}" type="pres">
      <dgm:prSet presAssocID="{0048FC3E-00C8-475F-B75D-4A6CBAD4583D}" presName="composite" presStyleCnt="0"/>
      <dgm:spPr/>
    </dgm:pt>
    <dgm:pt modelId="{4DBC78FD-EAA8-462B-AD5C-9CE569048B29}" type="pres">
      <dgm:prSet presAssocID="{0048FC3E-00C8-475F-B75D-4A6CBAD4583D}" presName="bentUpArrow1" presStyleLbl="alignImgPlace1" presStyleIdx="0" presStyleCnt="2"/>
      <dgm:spPr/>
    </dgm:pt>
    <dgm:pt modelId="{86FDB408-6981-4854-80BE-039361D289C1}" type="pres">
      <dgm:prSet presAssocID="{0048FC3E-00C8-475F-B75D-4A6CBAD4583D}" presName="ParentText" presStyleLbl="node1" presStyleIdx="0" presStyleCnt="3" custScaleX="131616">
        <dgm:presLayoutVars>
          <dgm:chMax val="1"/>
          <dgm:chPref val="1"/>
          <dgm:bulletEnabled val="1"/>
        </dgm:presLayoutVars>
      </dgm:prSet>
      <dgm:spPr/>
    </dgm:pt>
    <dgm:pt modelId="{814F59B5-30A0-4C5E-8B7E-A285A4CBB6F2}" type="pres">
      <dgm:prSet presAssocID="{0048FC3E-00C8-475F-B75D-4A6CBAD4583D}" presName="ChildText" presStyleLbl="revTx" presStyleIdx="0" presStyleCnt="3" custScaleX="253810" custLinFactX="1831" custLinFactNeighborX="100000" custLinFactNeighborY="-1">
        <dgm:presLayoutVars>
          <dgm:chMax val="0"/>
          <dgm:chPref val="0"/>
          <dgm:bulletEnabled val="1"/>
        </dgm:presLayoutVars>
      </dgm:prSet>
      <dgm:spPr/>
    </dgm:pt>
    <dgm:pt modelId="{2D6DC82D-6989-4068-8524-8EFC37719BF1}" type="pres">
      <dgm:prSet presAssocID="{5CB2E6D6-3420-4D5D-9F1B-B7EF8F0AF247}" presName="sibTrans" presStyleCnt="0"/>
      <dgm:spPr/>
    </dgm:pt>
    <dgm:pt modelId="{F801B295-86A0-442A-B37B-E563528D1CAB}" type="pres">
      <dgm:prSet presAssocID="{22C644C9-D87E-44D8-898D-487380FD17EC}" presName="composite" presStyleCnt="0"/>
      <dgm:spPr/>
    </dgm:pt>
    <dgm:pt modelId="{824D77AF-FF57-4D14-AA27-DECBBF020F4B}" type="pres">
      <dgm:prSet presAssocID="{22C644C9-D87E-44D8-898D-487380FD17EC}" presName="bentUpArrow1" presStyleLbl="alignImgPlace1" presStyleIdx="1" presStyleCnt="2"/>
      <dgm:spPr/>
    </dgm:pt>
    <dgm:pt modelId="{8D1A86D4-1EEE-4A64-8AF1-534CEA037F51}" type="pres">
      <dgm:prSet presAssocID="{22C644C9-D87E-44D8-898D-487380FD17EC}" presName="ParentText" presStyleLbl="node1" presStyleIdx="1" presStyleCnt="3" custScaleX="131616">
        <dgm:presLayoutVars>
          <dgm:chMax val="1"/>
          <dgm:chPref val="1"/>
          <dgm:bulletEnabled val="1"/>
        </dgm:presLayoutVars>
      </dgm:prSet>
      <dgm:spPr/>
    </dgm:pt>
    <dgm:pt modelId="{692B5C7C-BE2C-4EF8-A1E8-5EB0A945ED86}" type="pres">
      <dgm:prSet presAssocID="{22C644C9-D87E-44D8-898D-487380FD17EC}" presName="ChildText" presStyleLbl="revTx" presStyleIdx="1" presStyleCnt="3" custScaleX="206670" custLinFactNeighborX="75792" custLinFactNeighborY="2048">
        <dgm:presLayoutVars>
          <dgm:chMax val="0"/>
          <dgm:chPref val="0"/>
          <dgm:bulletEnabled val="1"/>
        </dgm:presLayoutVars>
      </dgm:prSet>
      <dgm:spPr/>
    </dgm:pt>
    <dgm:pt modelId="{0B35D1A5-EA05-4B35-BABB-1AD9349B9F5E}" type="pres">
      <dgm:prSet presAssocID="{4EC4B3D4-32F8-444B-8A12-5CC3B0B5BC50}" presName="sibTrans" presStyleCnt="0"/>
      <dgm:spPr/>
    </dgm:pt>
    <dgm:pt modelId="{7FC19F33-8F44-45EF-8B2F-AB2C7F269718}" type="pres">
      <dgm:prSet presAssocID="{8685BD83-5B96-4E18-928B-06F1015F42F0}" presName="composite" presStyleCnt="0"/>
      <dgm:spPr/>
    </dgm:pt>
    <dgm:pt modelId="{9E70E6C1-278C-42AC-B104-13F2749FF570}" type="pres">
      <dgm:prSet presAssocID="{8685BD83-5B96-4E18-928B-06F1015F42F0}" presName="ParentText" presStyleLbl="node1" presStyleIdx="2" presStyleCnt="3" custScaleX="131616">
        <dgm:presLayoutVars>
          <dgm:chMax val="1"/>
          <dgm:chPref val="1"/>
          <dgm:bulletEnabled val="1"/>
        </dgm:presLayoutVars>
      </dgm:prSet>
      <dgm:spPr/>
    </dgm:pt>
    <dgm:pt modelId="{D7B4DA4D-16B5-4DB8-B600-390F817F250E}" type="pres">
      <dgm:prSet presAssocID="{8685BD83-5B96-4E18-928B-06F1015F42F0}" presName="FinalChildText" presStyleLbl="revTx" presStyleIdx="2" presStyleCnt="3">
        <dgm:presLayoutVars>
          <dgm:chMax val="0"/>
          <dgm:chPref val="0"/>
          <dgm:bulletEnabled val="1"/>
        </dgm:presLayoutVars>
      </dgm:prSet>
      <dgm:spPr/>
    </dgm:pt>
  </dgm:ptLst>
  <dgm:cxnLst>
    <dgm:cxn modelId="{EF9DCC13-A020-48DF-A31E-59422850F2CD}" type="presOf" srcId="{347A7B11-9F39-495F-AF71-07E12E0B9096}" destId="{814F59B5-30A0-4C5E-8B7E-A285A4CBB6F2}" srcOrd="0" destOrd="1" presId="urn:microsoft.com/office/officeart/2005/8/layout/StepDownProcess"/>
    <dgm:cxn modelId="{9F036334-3502-4EFF-BA70-357B1371C912}" srcId="{6B83C036-6279-42FA-BA0B-4BE06A417FBE}" destId="{0048FC3E-00C8-475F-B75D-4A6CBAD4583D}" srcOrd="0" destOrd="0" parTransId="{7B77A5AC-9788-4C67-928D-6CCF25DDCEF2}" sibTransId="{5CB2E6D6-3420-4D5D-9F1B-B7EF8F0AF247}"/>
    <dgm:cxn modelId="{B9A9B034-F341-465D-A763-80E47A2C4FF8}" type="presOf" srcId="{0048FC3E-00C8-475F-B75D-4A6CBAD4583D}" destId="{86FDB408-6981-4854-80BE-039361D289C1}" srcOrd="0" destOrd="0" presId="urn:microsoft.com/office/officeart/2005/8/layout/StepDownProcess"/>
    <dgm:cxn modelId="{E060D534-8BDA-4A06-8756-3F7B8D49843F}" type="presOf" srcId="{B44AEF58-5A49-40F6-B28E-49851C60D753}" destId="{814F59B5-30A0-4C5E-8B7E-A285A4CBB6F2}" srcOrd="0" destOrd="0" presId="urn:microsoft.com/office/officeart/2005/8/layout/StepDownProcess"/>
    <dgm:cxn modelId="{54EB6837-03D5-4EE9-B60C-AC757F652DA3}" type="presOf" srcId="{8685BD83-5B96-4E18-928B-06F1015F42F0}" destId="{9E70E6C1-278C-42AC-B104-13F2749FF570}" srcOrd="0" destOrd="0" presId="urn:microsoft.com/office/officeart/2005/8/layout/StepDownProcess"/>
    <dgm:cxn modelId="{760DFF5D-56A8-4829-8392-C81718192ABB}" type="presOf" srcId="{6B83C036-6279-42FA-BA0B-4BE06A417FBE}" destId="{695A4EB9-6C1C-415C-A1DA-CA6647125155}" srcOrd="0" destOrd="0" presId="urn:microsoft.com/office/officeart/2005/8/layout/StepDownProcess"/>
    <dgm:cxn modelId="{F5886A42-EA69-4457-B28F-784D27FF43FB}" srcId="{0048FC3E-00C8-475F-B75D-4A6CBAD4583D}" destId="{B44AEF58-5A49-40F6-B28E-49851C60D753}" srcOrd="0" destOrd="0" parTransId="{EE8AE626-D62C-42DB-8C97-9AB93078F33E}" sibTransId="{58D90E63-C4FE-4382-AD05-87B11C8C8328}"/>
    <dgm:cxn modelId="{BF001766-F2DC-4AE6-9B09-C22CE9227E6A}" type="presOf" srcId="{3C58123E-17FD-476E-BD31-88B54CDA79A6}" destId="{692B5C7C-BE2C-4EF8-A1E8-5EB0A945ED86}" srcOrd="0" destOrd="1" presId="urn:microsoft.com/office/officeart/2005/8/layout/StepDownProcess"/>
    <dgm:cxn modelId="{8B0A214C-5506-4240-BF7F-B124B2772DF8}" type="presOf" srcId="{30E3DC93-712A-4050-9A20-18295543F1EA}" destId="{692B5C7C-BE2C-4EF8-A1E8-5EB0A945ED86}" srcOrd="0" destOrd="0" presId="urn:microsoft.com/office/officeart/2005/8/layout/StepDownProcess"/>
    <dgm:cxn modelId="{7B5E0A54-27AF-41D2-9BDF-B157F77F8068}" srcId="{6B83C036-6279-42FA-BA0B-4BE06A417FBE}" destId="{8685BD83-5B96-4E18-928B-06F1015F42F0}" srcOrd="2" destOrd="0" parTransId="{6775BF55-C0D8-4EDB-B811-D50D0F5C4DA8}" sibTransId="{C867B8FA-9351-4ACF-A792-50CFDBFE6190}"/>
    <dgm:cxn modelId="{A3280685-FAA1-4A40-B9A8-57A3069E841C}" srcId="{22C644C9-D87E-44D8-898D-487380FD17EC}" destId="{3C58123E-17FD-476E-BD31-88B54CDA79A6}" srcOrd="1" destOrd="0" parTransId="{90604A46-C7E5-4576-A37E-8CB25419AD11}" sibTransId="{4D07607E-6224-44FB-B98E-D5131D63BB22}"/>
    <dgm:cxn modelId="{D5EFD89B-D1AD-442F-BAC4-C502B8AA8310}" type="presOf" srcId="{22C644C9-D87E-44D8-898D-487380FD17EC}" destId="{8D1A86D4-1EEE-4A64-8AF1-534CEA037F51}" srcOrd="0" destOrd="0" presId="urn:microsoft.com/office/officeart/2005/8/layout/StepDownProcess"/>
    <dgm:cxn modelId="{CF20F4B8-2A52-4E7B-A669-4335E2EA53EA}" srcId="{8685BD83-5B96-4E18-928B-06F1015F42F0}" destId="{79D344C0-D19C-47C4-9705-5FEA7D66EB55}" srcOrd="0" destOrd="0" parTransId="{F7EE70E4-CB2D-4A85-8575-E95B190B04A6}" sibTransId="{CC109C9D-A9EE-4B8F-8C9D-E251922F5B69}"/>
    <dgm:cxn modelId="{A133BAE2-663F-4F8C-AA42-2AEE3A46309C}" srcId="{0048FC3E-00C8-475F-B75D-4A6CBAD4583D}" destId="{347A7B11-9F39-495F-AF71-07E12E0B9096}" srcOrd="1" destOrd="0" parTransId="{B55FD951-8F37-47A9-9F32-882952C8F108}" sibTransId="{7E9080AA-EC0D-45E9-899A-16B12AC92335}"/>
    <dgm:cxn modelId="{67D8EBE8-9469-464C-89CF-CD89FDA521E1}" type="presOf" srcId="{79D344C0-D19C-47C4-9705-5FEA7D66EB55}" destId="{D7B4DA4D-16B5-4DB8-B600-390F817F250E}" srcOrd="0" destOrd="0" presId="urn:microsoft.com/office/officeart/2005/8/layout/StepDownProcess"/>
    <dgm:cxn modelId="{197513EF-7BB3-4661-ACF0-2D4FFAA8118D}" srcId="{22C644C9-D87E-44D8-898D-487380FD17EC}" destId="{30E3DC93-712A-4050-9A20-18295543F1EA}" srcOrd="0" destOrd="0" parTransId="{87DEF0AD-0616-4275-B636-03F84CA11953}" sibTransId="{DD999BF9-5E98-4CD0-9226-B5623A44FB38}"/>
    <dgm:cxn modelId="{92B2EFF7-C4B3-443E-997C-181E19FCD153}" srcId="{6B83C036-6279-42FA-BA0B-4BE06A417FBE}" destId="{22C644C9-D87E-44D8-898D-487380FD17EC}" srcOrd="1" destOrd="0" parTransId="{C4E5F9F0-177C-4C38-A070-78C7C7FA10B6}" sibTransId="{4EC4B3D4-32F8-444B-8A12-5CC3B0B5BC50}"/>
    <dgm:cxn modelId="{F3D76258-35DD-49D7-8511-A0BE85669C78}" type="presParOf" srcId="{695A4EB9-6C1C-415C-A1DA-CA6647125155}" destId="{3BCE3B3F-E122-4D78-8ABE-E865F472FC7B}" srcOrd="0" destOrd="0" presId="urn:microsoft.com/office/officeart/2005/8/layout/StepDownProcess"/>
    <dgm:cxn modelId="{21D56845-4749-48BC-9B80-D0B21C4BA8CF}" type="presParOf" srcId="{3BCE3B3F-E122-4D78-8ABE-E865F472FC7B}" destId="{4DBC78FD-EAA8-462B-AD5C-9CE569048B29}" srcOrd="0" destOrd="0" presId="urn:microsoft.com/office/officeart/2005/8/layout/StepDownProcess"/>
    <dgm:cxn modelId="{834CABA4-5D02-43C9-95F6-F9AD54733B65}" type="presParOf" srcId="{3BCE3B3F-E122-4D78-8ABE-E865F472FC7B}" destId="{86FDB408-6981-4854-80BE-039361D289C1}" srcOrd="1" destOrd="0" presId="urn:microsoft.com/office/officeart/2005/8/layout/StepDownProcess"/>
    <dgm:cxn modelId="{DA01836B-8F12-46A6-9530-C08D91BFE465}" type="presParOf" srcId="{3BCE3B3F-E122-4D78-8ABE-E865F472FC7B}" destId="{814F59B5-30A0-4C5E-8B7E-A285A4CBB6F2}" srcOrd="2" destOrd="0" presId="urn:microsoft.com/office/officeart/2005/8/layout/StepDownProcess"/>
    <dgm:cxn modelId="{62FF76A0-A231-4B0D-B3E6-4209949BF46A}" type="presParOf" srcId="{695A4EB9-6C1C-415C-A1DA-CA6647125155}" destId="{2D6DC82D-6989-4068-8524-8EFC37719BF1}" srcOrd="1" destOrd="0" presId="urn:microsoft.com/office/officeart/2005/8/layout/StepDownProcess"/>
    <dgm:cxn modelId="{8F7E0A3C-AAF7-4B48-A369-6EA4961C7BAD}" type="presParOf" srcId="{695A4EB9-6C1C-415C-A1DA-CA6647125155}" destId="{F801B295-86A0-442A-B37B-E563528D1CAB}" srcOrd="2" destOrd="0" presId="urn:microsoft.com/office/officeart/2005/8/layout/StepDownProcess"/>
    <dgm:cxn modelId="{90214081-FFFE-466F-9E1F-A6BABCCE9180}" type="presParOf" srcId="{F801B295-86A0-442A-B37B-E563528D1CAB}" destId="{824D77AF-FF57-4D14-AA27-DECBBF020F4B}" srcOrd="0" destOrd="0" presId="urn:microsoft.com/office/officeart/2005/8/layout/StepDownProcess"/>
    <dgm:cxn modelId="{3944EBDA-6EAB-49DE-8127-6E490601A81D}" type="presParOf" srcId="{F801B295-86A0-442A-B37B-E563528D1CAB}" destId="{8D1A86D4-1EEE-4A64-8AF1-534CEA037F51}" srcOrd="1" destOrd="0" presId="urn:microsoft.com/office/officeart/2005/8/layout/StepDownProcess"/>
    <dgm:cxn modelId="{38F9C962-60D2-4984-8817-25EE9558B73D}" type="presParOf" srcId="{F801B295-86A0-442A-B37B-E563528D1CAB}" destId="{692B5C7C-BE2C-4EF8-A1E8-5EB0A945ED86}" srcOrd="2" destOrd="0" presId="urn:microsoft.com/office/officeart/2005/8/layout/StepDownProcess"/>
    <dgm:cxn modelId="{CCAB81E8-B9C8-4760-91D5-A050192F85A6}" type="presParOf" srcId="{695A4EB9-6C1C-415C-A1DA-CA6647125155}" destId="{0B35D1A5-EA05-4B35-BABB-1AD9349B9F5E}" srcOrd="3" destOrd="0" presId="urn:microsoft.com/office/officeart/2005/8/layout/StepDownProcess"/>
    <dgm:cxn modelId="{30FBED6F-712F-467B-B291-90014970FF55}" type="presParOf" srcId="{695A4EB9-6C1C-415C-A1DA-CA6647125155}" destId="{7FC19F33-8F44-45EF-8B2F-AB2C7F269718}" srcOrd="4" destOrd="0" presId="urn:microsoft.com/office/officeart/2005/8/layout/StepDownProcess"/>
    <dgm:cxn modelId="{8DDD46CC-8762-4936-874D-CCCB4311AE79}" type="presParOf" srcId="{7FC19F33-8F44-45EF-8B2F-AB2C7F269718}" destId="{9E70E6C1-278C-42AC-B104-13F2749FF570}" srcOrd="0" destOrd="0" presId="urn:microsoft.com/office/officeart/2005/8/layout/StepDownProcess"/>
    <dgm:cxn modelId="{DB00FDC7-719C-456B-B979-A241189CF439}" type="presParOf" srcId="{7FC19F33-8F44-45EF-8B2F-AB2C7F269718}" destId="{D7B4DA4D-16B5-4DB8-B600-390F817F250E}"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B83C036-6279-42FA-BA0B-4BE06A417FBE}"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0048FC3E-00C8-475F-B75D-4A6CBAD4583D}">
      <dgm:prSet phldrT="[Text]"/>
      <dgm:spPr/>
      <dgm:t>
        <a:bodyPr/>
        <a:lstStyle/>
        <a:p>
          <a:r>
            <a:rPr lang="en-US" b="1"/>
            <a:t>Need: </a:t>
          </a:r>
          <a:r>
            <a:rPr lang="en-US"/>
            <a:t>Homeless or Threat of Homelessness</a:t>
          </a:r>
        </a:p>
      </dgm:t>
    </dgm:pt>
    <dgm:pt modelId="{7B77A5AC-9788-4C67-928D-6CCF25DDCEF2}" type="parTrans" cxnId="{9F036334-3502-4EFF-BA70-357B1371C912}">
      <dgm:prSet/>
      <dgm:spPr/>
      <dgm:t>
        <a:bodyPr/>
        <a:lstStyle/>
        <a:p>
          <a:endParaRPr lang="en-US"/>
        </a:p>
      </dgm:t>
    </dgm:pt>
    <dgm:pt modelId="{5CB2E6D6-3420-4D5D-9F1B-B7EF8F0AF247}" type="sibTrans" cxnId="{9F036334-3502-4EFF-BA70-357B1371C912}">
      <dgm:prSet/>
      <dgm:spPr/>
      <dgm:t>
        <a:bodyPr/>
        <a:lstStyle/>
        <a:p>
          <a:endParaRPr lang="en-US"/>
        </a:p>
      </dgm:t>
    </dgm:pt>
    <dgm:pt modelId="{B44AEF58-5A49-40F6-B28E-49851C60D753}">
      <dgm:prSet/>
      <dgm:spPr/>
      <dgm:t>
        <a:bodyPr/>
        <a:lstStyle/>
        <a:p>
          <a:endParaRPr lang="en-US"/>
        </a:p>
      </dgm:t>
    </dgm:pt>
    <dgm:pt modelId="{EE8AE626-D62C-42DB-8C97-9AB93078F33E}" type="parTrans" cxnId="{F5886A42-EA69-4457-B28F-784D27FF43FB}">
      <dgm:prSet/>
      <dgm:spPr/>
      <dgm:t>
        <a:bodyPr/>
        <a:lstStyle/>
        <a:p>
          <a:endParaRPr lang="en-US"/>
        </a:p>
      </dgm:t>
    </dgm:pt>
    <dgm:pt modelId="{58D90E63-C4FE-4382-AD05-87B11C8C8328}" type="sibTrans" cxnId="{F5886A42-EA69-4457-B28F-784D27FF43FB}">
      <dgm:prSet/>
      <dgm:spPr/>
      <dgm:t>
        <a:bodyPr/>
        <a:lstStyle/>
        <a:p>
          <a:endParaRPr lang="en-US"/>
        </a:p>
      </dgm:t>
    </dgm:pt>
    <dgm:pt modelId="{22C644C9-D87E-44D8-898D-487380FD17EC}">
      <dgm:prSet/>
      <dgm:spPr/>
      <dgm:t>
        <a:bodyPr/>
        <a:lstStyle/>
        <a:p>
          <a:r>
            <a:rPr lang="en-US" b="1"/>
            <a:t>Circumstance: </a:t>
          </a:r>
          <a:r>
            <a:rPr lang="en-US"/>
            <a:t>Rendered homeless or threatened with homelessness by:</a:t>
          </a:r>
        </a:p>
      </dgm:t>
    </dgm:pt>
    <dgm:pt modelId="{C4E5F9F0-177C-4C38-A070-78C7C7FA10B6}" type="parTrans" cxnId="{92B2EFF7-C4B3-443E-997C-181E19FCD153}">
      <dgm:prSet/>
      <dgm:spPr/>
      <dgm:t>
        <a:bodyPr/>
        <a:lstStyle/>
        <a:p>
          <a:endParaRPr lang="en-US"/>
        </a:p>
      </dgm:t>
    </dgm:pt>
    <dgm:pt modelId="{4EC4B3D4-32F8-444B-8A12-5CC3B0B5BC50}" type="sibTrans" cxnId="{92B2EFF7-C4B3-443E-997C-181E19FCD153}">
      <dgm:prSet/>
      <dgm:spPr/>
      <dgm:t>
        <a:bodyPr/>
        <a:lstStyle/>
        <a:p>
          <a:endParaRPr lang="en-US"/>
        </a:p>
      </dgm:t>
    </dgm:pt>
    <dgm:pt modelId="{8685BD83-5B96-4E18-928B-06F1015F42F0}">
      <dgm:prSet/>
      <dgm:spPr/>
      <dgm:t>
        <a:bodyPr/>
        <a:lstStyle/>
        <a:p>
          <a:r>
            <a:rPr lang="en-US" b="1"/>
            <a:t>Benefits: </a:t>
          </a:r>
          <a:r>
            <a:rPr lang="en-US"/>
            <a:t>$1,250/month for up to four months, </a:t>
          </a:r>
        </a:p>
        <a:p>
          <a:r>
            <a:rPr lang="en-US"/>
            <a:t>So long as they remain eligible for TANF</a:t>
          </a:r>
        </a:p>
      </dgm:t>
    </dgm:pt>
    <dgm:pt modelId="{6775BF55-C0D8-4EDB-B811-D50D0F5C4DA8}" type="parTrans" cxnId="{7B5E0A54-27AF-41D2-9BDF-B157F77F8068}">
      <dgm:prSet/>
      <dgm:spPr/>
      <dgm:t>
        <a:bodyPr/>
        <a:lstStyle/>
        <a:p>
          <a:endParaRPr lang="en-US"/>
        </a:p>
      </dgm:t>
    </dgm:pt>
    <dgm:pt modelId="{C867B8FA-9351-4ACF-A792-50CFDBFE6190}" type="sibTrans" cxnId="{7B5E0A54-27AF-41D2-9BDF-B157F77F8068}">
      <dgm:prSet/>
      <dgm:spPr/>
      <dgm:t>
        <a:bodyPr/>
        <a:lstStyle/>
        <a:p>
          <a:endParaRPr lang="en-US"/>
        </a:p>
      </dgm:t>
    </dgm:pt>
    <dgm:pt modelId="{79D344C0-D19C-47C4-9705-5FEA7D66EB55}">
      <dgm:prSet/>
      <dgm:spPr/>
      <dgm:t>
        <a:bodyPr/>
        <a:lstStyle/>
        <a:p>
          <a:endParaRPr lang="en-US"/>
        </a:p>
      </dgm:t>
    </dgm:pt>
    <dgm:pt modelId="{F7EE70E4-CB2D-4A85-8575-E95B190B04A6}" type="parTrans" cxnId="{CF20F4B8-2A52-4E7B-A669-4335E2EA53EA}">
      <dgm:prSet/>
      <dgm:spPr/>
      <dgm:t>
        <a:bodyPr/>
        <a:lstStyle/>
        <a:p>
          <a:endParaRPr lang="en-US"/>
        </a:p>
      </dgm:t>
    </dgm:pt>
    <dgm:pt modelId="{CC109C9D-A9EE-4B8F-8C9D-E251922F5B69}" type="sibTrans" cxnId="{CF20F4B8-2A52-4E7B-A669-4335E2EA53EA}">
      <dgm:prSet/>
      <dgm:spPr/>
      <dgm:t>
        <a:bodyPr/>
        <a:lstStyle/>
        <a:p>
          <a:endParaRPr lang="en-US"/>
        </a:p>
      </dgm:t>
    </dgm:pt>
    <dgm:pt modelId="{30E3DC93-712A-4050-9A20-18295543F1EA}">
      <dgm:prSet/>
      <dgm:spPr/>
      <dgm:t>
        <a:bodyPr/>
        <a:lstStyle/>
        <a:p>
          <a:r>
            <a:rPr lang="en-US"/>
            <a:t>Fire, flood, or natural disaster; or</a:t>
          </a:r>
        </a:p>
      </dgm:t>
    </dgm:pt>
    <dgm:pt modelId="{87DEF0AD-0616-4275-B636-03F84CA11953}" type="parTrans" cxnId="{197513EF-7BB3-4661-ACF0-2D4FFAA8118D}">
      <dgm:prSet/>
      <dgm:spPr/>
      <dgm:t>
        <a:bodyPr/>
        <a:lstStyle/>
        <a:p>
          <a:endParaRPr lang="en-US"/>
        </a:p>
      </dgm:t>
    </dgm:pt>
    <dgm:pt modelId="{DD999BF9-5E98-4CD0-9226-B5623A44FB38}" type="sibTrans" cxnId="{197513EF-7BB3-4661-ACF0-2D4FFAA8118D}">
      <dgm:prSet/>
      <dgm:spPr/>
      <dgm:t>
        <a:bodyPr/>
        <a:lstStyle/>
        <a:p>
          <a:endParaRPr lang="en-US"/>
        </a:p>
      </dgm:t>
    </dgm:pt>
    <dgm:pt modelId="{2C5E2737-F047-48B9-8965-901F4F548846}">
      <dgm:prSet/>
      <dgm:spPr/>
      <dgm:t>
        <a:bodyPr/>
        <a:lstStyle/>
        <a:p>
          <a:r>
            <a:rPr lang="en-US"/>
            <a:t>Eviction or order to vacate for reasons </a:t>
          </a:r>
          <a:r>
            <a:rPr lang="en-US" b="1"/>
            <a:t>other than nonpayment of rent</a:t>
          </a:r>
          <a:r>
            <a:rPr lang="en-US"/>
            <a:t>; or </a:t>
          </a:r>
        </a:p>
      </dgm:t>
    </dgm:pt>
    <dgm:pt modelId="{7F1F67AB-B0B9-41E2-92A5-6A101E074C65}" type="parTrans" cxnId="{D9805D7F-6372-4308-B73F-FD5CFBB53865}">
      <dgm:prSet/>
      <dgm:spPr/>
      <dgm:t>
        <a:bodyPr/>
        <a:lstStyle/>
        <a:p>
          <a:endParaRPr lang="en-US"/>
        </a:p>
      </dgm:t>
    </dgm:pt>
    <dgm:pt modelId="{73F3A762-4863-41B1-8997-9243EF0111E7}" type="sibTrans" cxnId="{D9805D7F-6372-4308-B73F-FD5CFBB53865}">
      <dgm:prSet/>
      <dgm:spPr/>
      <dgm:t>
        <a:bodyPr/>
        <a:lstStyle/>
        <a:p>
          <a:endParaRPr lang="en-US"/>
        </a:p>
      </dgm:t>
    </dgm:pt>
    <dgm:pt modelId="{557672C3-518E-4A8A-BDB2-039BD476EA37}">
      <dgm:prSet/>
      <dgm:spPr/>
      <dgm:t>
        <a:bodyPr/>
        <a:lstStyle/>
        <a:p>
          <a:r>
            <a:rPr lang="en-US"/>
            <a:t>Leaving residence due to domestic or sexual violence</a:t>
          </a:r>
        </a:p>
      </dgm:t>
    </dgm:pt>
    <dgm:pt modelId="{5F81A585-74FA-415F-AAD3-E856FBD932C3}" type="parTrans" cxnId="{2F6C8677-55FE-48FD-95E8-040E8977187E}">
      <dgm:prSet/>
      <dgm:spPr/>
      <dgm:t>
        <a:bodyPr/>
        <a:lstStyle/>
        <a:p>
          <a:endParaRPr lang="en-US"/>
        </a:p>
      </dgm:t>
    </dgm:pt>
    <dgm:pt modelId="{E491237B-8D8B-4511-B1C1-6BD61841097C}" type="sibTrans" cxnId="{2F6C8677-55FE-48FD-95E8-040E8977187E}">
      <dgm:prSet/>
      <dgm:spPr/>
      <dgm:t>
        <a:bodyPr/>
        <a:lstStyle/>
        <a:p>
          <a:endParaRPr lang="en-US"/>
        </a:p>
      </dgm:t>
    </dgm:pt>
    <dgm:pt modelId="{695A4EB9-6C1C-415C-A1DA-CA6647125155}" type="pres">
      <dgm:prSet presAssocID="{6B83C036-6279-42FA-BA0B-4BE06A417FBE}" presName="rootnode" presStyleCnt="0">
        <dgm:presLayoutVars>
          <dgm:chMax/>
          <dgm:chPref/>
          <dgm:dir/>
          <dgm:animLvl val="lvl"/>
        </dgm:presLayoutVars>
      </dgm:prSet>
      <dgm:spPr/>
    </dgm:pt>
    <dgm:pt modelId="{3BCE3B3F-E122-4D78-8ABE-E865F472FC7B}" type="pres">
      <dgm:prSet presAssocID="{0048FC3E-00C8-475F-B75D-4A6CBAD4583D}" presName="composite" presStyleCnt="0"/>
      <dgm:spPr/>
    </dgm:pt>
    <dgm:pt modelId="{4DBC78FD-EAA8-462B-AD5C-9CE569048B29}" type="pres">
      <dgm:prSet presAssocID="{0048FC3E-00C8-475F-B75D-4A6CBAD4583D}" presName="bentUpArrow1" presStyleLbl="alignImgPlace1" presStyleIdx="0" presStyleCnt="2"/>
      <dgm:spPr/>
    </dgm:pt>
    <dgm:pt modelId="{86FDB408-6981-4854-80BE-039361D289C1}" type="pres">
      <dgm:prSet presAssocID="{0048FC3E-00C8-475F-B75D-4A6CBAD4583D}" presName="ParentText" presStyleLbl="node1" presStyleIdx="0" presStyleCnt="3" custScaleX="131616">
        <dgm:presLayoutVars>
          <dgm:chMax val="1"/>
          <dgm:chPref val="1"/>
          <dgm:bulletEnabled val="1"/>
        </dgm:presLayoutVars>
      </dgm:prSet>
      <dgm:spPr/>
    </dgm:pt>
    <dgm:pt modelId="{814F59B5-30A0-4C5E-8B7E-A285A4CBB6F2}" type="pres">
      <dgm:prSet presAssocID="{0048FC3E-00C8-475F-B75D-4A6CBAD4583D}" presName="ChildText" presStyleLbl="revTx" presStyleIdx="0" presStyleCnt="3" custLinFactNeighborX="20720">
        <dgm:presLayoutVars>
          <dgm:chMax val="0"/>
          <dgm:chPref val="0"/>
          <dgm:bulletEnabled val="1"/>
        </dgm:presLayoutVars>
      </dgm:prSet>
      <dgm:spPr/>
    </dgm:pt>
    <dgm:pt modelId="{2D6DC82D-6989-4068-8524-8EFC37719BF1}" type="pres">
      <dgm:prSet presAssocID="{5CB2E6D6-3420-4D5D-9F1B-B7EF8F0AF247}" presName="sibTrans" presStyleCnt="0"/>
      <dgm:spPr/>
    </dgm:pt>
    <dgm:pt modelId="{F801B295-86A0-442A-B37B-E563528D1CAB}" type="pres">
      <dgm:prSet presAssocID="{22C644C9-D87E-44D8-898D-487380FD17EC}" presName="composite" presStyleCnt="0"/>
      <dgm:spPr/>
    </dgm:pt>
    <dgm:pt modelId="{824D77AF-FF57-4D14-AA27-DECBBF020F4B}" type="pres">
      <dgm:prSet presAssocID="{22C644C9-D87E-44D8-898D-487380FD17EC}" presName="bentUpArrow1" presStyleLbl="alignImgPlace1" presStyleIdx="1" presStyleCnt="2"/>
      <dgm:spPr/>
    </dgm:pt>
    <dgm:pt modelId="{8D1A86D4-1EEE-4A64-8AF1-534CEA037F51}" type="pres">
      <dgm:prSet presAssocID="{22C644C9-D87E-44D8-898D-487380FD17EC}" presName="ParentText" presStyleLbl="node1" presStyleIdx="1" presStyleCnt="3" custScaleX="131616">
        <dgm:presLayoutVars>
          <dgm:chMax val="1"/>
          <dgm:chPref val="1"/>
          <dgm:bulletEnabled val="1"/>
        </dgm:presLayoutVars>
      </dgm:prSet>
      <dgm:spPr/>
    </dgm:pt>
    <dgm:pt modelId="{692B5C7C-BE2C-4EF8-A1E8-5EB0A945ED86}" type="pres">
      <dgm:prSet presAssocID="{22C644C9-D87E-44D8-898D-487380FD17EC}" presName="ChildText" presStyleLbl="revTx" presStyleIdx="1" presStyleCnt="3" custScaleX="228984" custLinFactNeighborX="83761" custLinFactNeighborY="5122">
        <dgm:presLayoutVars>
          <dgm:chMax val="0"/>
          <dgm:chPref val="0"/>
          <dgm:bulletEnabled val="1"/>
        </dgm:presLayoutVars>
      </dgm:prSet>
      <dgm:spPr/>
    </dgm:pt>
    <dgm:pt modelId="{0B35D1A5-EA05-4B35-BABB-1AD9349B9F5E}" type="pres">
      <dgm:prSet presAssocID="{4EC4B3D4-32F8-444B-8A12-5CC3B0B5BC50}" presName="sibTrans" presStyleCnt="0"/>
      <dgm:spPr/>
    </dgm:pt>
    <dgm:pt modelId="{7FC19F33-8F44-45EF-8B2F-AB2C7F269718}" type="pres">
      <dgm:prSet presAssocID="{8685BD83-5B96-4E18-928B-06F1015F42F0}" presName="composite" presStyleCnt="0"/>
      <dgm:spPr/>
    </dgm:pt>
    <dgm:pt modelId="{9E70E6C1-278C-42AC-B104-13F2749FF570}" type="pres">
      <dgm:prSet presAssocID="{8685BD83-5B96-4E18-928B-06F1015F42F0}" presName="ParentText" presStyleLbl="node1" presStyleIdx="2" presStyleCnt="3" custScaleX="131616">
        <dgm:presLayoutVars>
          <dgm:chMax val="1"/>
          <dgm:chPref val="1"/>
          <dgm:bulletEnabled val="1"/>
        </dgm:presLayoutVars>
      </dgm:prSet>
      <dgm:spPr/>
    </dgm:pt>
    <dgm:pt modelId="{D7B4DA4D-16B5-4DB8-B600-390F817F250E}" type="pres">
      <dgm:prSet presAssocID="{8685BD83-5B96-4E18-928B-06F1015F42F0}" presName="FinalChildText" presStyleLbl="revTx" presStyleIdx="2" presStyleCnt="3">
        <dgm:presLayoutVars>
          <dgm:chMax val="0"/>
          <dgm:chPref val="0"/>
          <dgm:bulletEnabled val="1"/>
        </dgm:presLayoutVars>
      </dgm:prSet>
      <dgm:spPr/>
    </dgm:pt>
  </dgm:ptLst>
  <dgm:cxnLst>
    <dgm:cxn modelId="{8998A30A-1321-475E-AF8D-643166DDC15A}" type="presOf" srcId="{2C5E2737-F047-48B9-8965-901F4F548846}" destId="{692B5C7C-BE2C-4EF8-A1E8-5EB0A945ED86}" srcOrd="0" destOrd="1" presId="urn:microsoft.com/office/officeart/2005/8/layout/StepDownProcess"/>
    <dgm:cxn modelId="{9F036334-3502-4EFF-BA70-357B1371C912}" srcId="{6B83C036-6279-42FA-BA0B-4BE06A417FBE}" destId="{0048FC3E-00C8-475F-B75D-4A6CBAD4583D}" srcOrd="0" destOrd="0" parTransId="{7B77A5AC-9788-4C67-928D-6CCF25DDCEF2}" sibTransId="{5CB2E6D6-3420-4D5D-9F1B-B7EF8F0AF247}"/>
    <dgm:cxn modelId="{933AE43B-2295-45BB-AC4E-414DB595CD4D}" type="presOf" srcId="{30E3DC93-712A-4050-9A20-18295543F1EA}" destId="{692B5C7C-BE2C-4EF8-A1E8-5EB0A945ED86}" srcOrd="0" destOrd="0" presId="urn:microsoft.com/office/officeart/2005/8/layout/StepDownProcess"/>
    <dgm:cxn modelId="{2B3C713D-EF62-463C-9A24-5C6F47953CA0}" type="presOf" srcId="{22C644C9-D87E-44D8-898D-487380FD17EC}" destId="{8D1A86D4-1EEE-4A64-8AF1-534CEA037F51}" srcOrd="0" destOrd="0" presId="urn:microsoft.com/office/officeart/2005/8/layout/StepDownProcess"/>
    <dgm:cxn modelId="{760DFF5D-56A8-4829-8392-C81718192ABB}" type="presOf" srcId="{6B83C036-6279-42FA-BA0B-4BE06A417FBE}" destId="{695A4EB9-6C1C-415C-A1DA-CA6647125155}" srcOrd="0" destOrd="0" presId="urn:microsoft.com/office/officeart/2005/8/layout/StepDownProcess"/>
    <dgm:cxn modelId="{F5886A42-EA69-4457-B28F-784D27FF43FB}" srcId="{0048FC3E-00C8-475F-B75D-4A6CBAD4583D}" destId="{B44AEF58-5A49-40F6-B28E-49851C60D753}" srcOrd="0" destOrd="0" parTransId="{EE8AE626-D62C-42DB-8C97-9AB93078F33E}" sibTransId="{58D90E63-C4FE-4382-AD05-87B11C8C8328}"/>
    <dgm:cxn modelId="{979E8566-6B53-4D7E-845A-E384C15831E3}" type="presOf" srcId="{557672C3-518E-4A8A-BDB2-039BD476EA37}" destId="{692B5C7C-BE2C-4EF8-A1E8-5EB0A945ED86}" srcOrd="0" destOrd="2" presId="urn:microsoft.com/office/officeart/2005/8/layout/StepDownProcess"/>
    <dgm:cxn modelId="{24B38152-F95A-402D-BEAC-15C66117F431}" type="presOf" srcId="{8685BD83-5B96-4E18-928B-06F1015F42F0}" destId="{9E70E6C1-278C-42AC-B104-13F2749FF570}" srcOrd="0" destOrd="0" presId="urn:microsoft.com/office/officeart/2005/8/layout/StepDownProcess"/>
    <dgm:cxn modelId="{7B5E0A54-27AF-41D2-9BDF-B157F77F8068}" srcId="{6B83C036-6279-42FA-BA0B-4BE06A417FBE}" destId="{8685BD83-5B96-4E18-928B-06F1015F42F0}" srcOrd="2" destOrd="0" parTransId="{6775BF55-C0D8-4EDB-B811-D50D0F5C4DA8}" sibTransId="{C867B8FA-9351-4ACF-A792-50CFDBFE6190}"/>
    <dgm:cxn modelId="{2F6C8677-55FE-48FD-95E8-040E8977187E}" srcId="{22C644C9-D87E-44D8-898D-487380FD17EC}" destId="{557672C3-518E-4A8A-BDB2-039BD476EA37}" srcOrd="2" destOrd="0" parTransId="{5F81A585-74FA-415F-AAD3-E856FBD932C3}" sibTransId="{E491237B-8D8B-4511-B1C1-6BD61841097C}"/>
    <dgm:cxn modelId="{D9805D7F-6372-4308-B73F-FD5CFBB53865}" srcId="{22C644C9-D87E-44D8-898D-487380FD17EC}" destId="{2C5E2737-F047-48B9-8965-901F4F548846}" srcOrd="1" destOrd="0" parTransId="{7F1F67AB-B0B9-41E2-92A5-6A101E074C65}" sibTransId="{73F3A762-4863-41B1-8997-9243EF0111E7}"/>
    <dgm:cxn modelId="{A6A78F7F-9855-4A91-BA15-15F03190A4F2}" type="presOf" srcId="{79D344C0-D19C-47C4-9705-5FEA7D66EB55}" destId="{D7B4DA4D-16B5-4DB8-B600-390F817F250E}" srcOrd="0" destOrd="0" presId="urn:microsoft.com/office/officeart/2005/8/layout/StepDownProcess"/>
    <dgm:cxn modelId="{DFE7309A-CE9B-4ECC-AD37-301FFA389E47}" type="presOf" srcId="{0048FC3E-00C8-475F-B75D-4A6CBAD4583D}" destId="{86FDB408-6981-4854-80BE-039361D289C1}" srcOrd="0" destOrd="0" presId="urn:microsoft.com/office/officeart/2005/8/layout/StepDownProcess"/>
    <dgm:cxn modelId="{CF20F4B8-2A52-4E7B-A669-4335E2EA53EA}" srcId="{8685BD83-5B96-4E18-928B-06F1015F42F0}" destId="{79D344C0-D19C-47C4-9705-5FEA7D66EB55}" srcOrd="0" destOrd="0" parTransId="{F7EE70E4-CB2D-4A85-8575-E95B190B04A6}" sibTransId="{CC109C9D-A9EE-4B8F-8C9D-E251922F5B69}"/>
    <dgm:cxn modelId="{197513EF-7BB3-4661-ACF0-2D4FFAA8118D}" srcId="{22C644C9-D87E-44D8-898D-487380FD17EC}" destId="{30E3DC93-712A-4050-9A20-18295543F1EA}" srcOrd="0" destOrd="0" parTransId="{87DEF0AD-0616-4275-B636-03F84CA11953}" sibTransId="{DD999BF9-5E98-4CD0-9226-B5623A44FB38}"/>
    <dgm:cxn modelId="{92B2EFF7-C4B3-443E-997C-181E19FCD153}" srcId="{6B83C036-6279-42FA-BA0B-4BE06A417FBE}" destId="{22C644C9-D87E-44D8-898D-487380FD17EC}" srcOrd="1" destOrd="0" parTransId="{C4E5F9F0-177C-4C38-A070-78C7C7FA10B6}" sibTransId="{4EC4B3D4-32F8-444B-8A12-5CC3B0B5BC50}"/>
    <dgm:cxn modelId="{5EAF18FE-1E91-4411-891C-7C9C53569FAF}" type="presOf" srcId="{B44AEF58-5A49-40F6-B28E-49851C60D753}" destId="{814F59B5-30A0-4C5E-8B7E-A285A4CBB6F2}" srcOrd="0" destOrd="0" presId="urn:microsoft.com/office/officeart/2005/8/layout/StepDownProcess"/>
    <dgm:cxn modelId="{F3D76258-35DD-49D7-8511-A0BE85669C78}" type="presParOf" srcId="{695A4EB9-6C1C-415C-A1DA-CA6647125155}" destId="{3BCE3B3F-E122-4D78-8ABE-E865F472FC7B}" srcOrd="0" destOrd="0" presId="urn:microsoft.com/office/officeart/2005/8/layout/StepDownProcess"/>
    <dgm:cxn modelId="{91D3D77D-4FFE-45C8-AF03-8740954C5E9A}" type="presParOf" srcId="{3BCE3B3F-E122-4D78-8ABE-E865F472FC7B}" destId="{4DBC78FD-EAA8-462B-AD5C-9CE569048B29}" srcOrd="0" destOrd="0" presId="urn:microsoft.com/office/officeart/2005/8/layout/StepDownProcess"/>
    <dgm:cxn modelId="{93602745-2655-4872-97A2-8DFB1D45D081}" type="presParOf" srcId="{3BCE3B3F-E122-4D78-8ABE-E865F472FC7B}" destId="{86FDB408-6981-4854-80BE-039361D289C1}" srcOrd="1" destOrd="0" presId="urn:microsoft.com/office/officeart/2005/8/layout/StepDownProcess"/>
    <dgm:cxn modelId="{9B420478-B5F7-414E-95DB-ED880B5E10AB}" type="presParOf" srcId="{3BCE3B3F-E122-4D78-8ABE-E865F472FC7B}" destId="{814F59B5-30A0-4C5E-8B7E-A285A4CBB6F2}" srcOrd="2" destOrd="0" presId="urn:microsoft.com/office/officeart/2005/8/layout/StepDownProcess"/>
    <dgm:cxn modelId="{62FF76A0-A231-4B0D-B3E6-4209949BF46A}" type="presParOf" srcId="{695A4EB9-6C1C-415C-A1DA-CA6647125155}" destId="{2D6DC82D-6989-4068-8524-8EFC37719BF1}" srcOrd="1" destOrd="0" presId="urn:microsoft.com/office/officeart/2005/8/layout/StepDownProcess"/>
    <dgm:cxn modelId="{8F7E0A3C-AAF7-4B48-A369-6EA4961C7BAD}" type="presParOf" srcId="{695A4EB9-6C1C-415C-A1DA-CA6647125155}" destId="{F801B295-86A0-442A-B37B-E563528D1CAB}" srcOrd="2" destOrd="0" presId="urn:microsoft.com/office/officeart/2005/8/layout/StepDownProcess"/>
    <dgm:cxn modelId="{F35C8886-680C-4623-9BE4-C6A13A8E1999}" type="presParOf" srcId="{F801B295-86A0-442A-B37B-E563528D1CAB}" destId="{824D77AF-FF57-4D14-AA27-DECBBF020F4B}" srcOrd="0" destOrd="0" presId="urn:microsoft.com/office/officeart/2005/8/layout/StepDownProcess"/>
    <dgm:cxn modelId="{57885D43-58A2-4E65-9AF1-D083F44423E0}" type="presParOf" srcId="{F801B295-86A0-442A-B37B-E563528D1CAB}" destId="{8D1A86D4-1EEE-4A64-8AF1-534CEA037F51}" srcOrd="1" destOrd="0" presId="urn:microsoft.com/office/officeart/2005/8/layout/StepDownProcess"/>
    <dgm:cxn modelId="{791FCFF9-CB6A-487C-8E24-8338326986D5}" type="presParOf" srcId="{F801B295-86A0-442A-B37B-E563528D1CAB}" destId="{692B5C7C-BE2C-4EF8-A1E8-5EB0A945ED86}" srcOrd="2" destOrd="0" presId="urn:microsoft.com/office/officeart/2005/8/layout/StepDownProcess"/>
    <dgm:cxn modelId="{CCAB81E8-B9C8-4760-91D5-A050192F85A6}" type="presParOf" srcId="{695A4EB9-6C1C-415C-A1DA-CA6647125155}" destId="{0B35D1A5-EA05-4B35-BABB-1AD9349B9F5E}" srcOrd="3" destOrd="0" presId="urn:microsoft.com/office/officeart/2005/8/layout/StepDownProcess"/>
    <dgm:cxn modelId="{30FBED6F-712F-467B-B291-90014970FF55}" type="presParOf" srcId="{695A4EB9-6C1C-415C-A1DA-CA6647125155}" destId="{7FC19F33-8F44-45EF-8B2F-AB2C7F269718}" srcOrd="4" destOrd="0" presId="urn:microsoft.com/office/officeart/2005/8/layout/StepDownProcess"/>
    <dgm:cxn modelId="{052D904B-A951-4CC8-ADD0-265645484063}" type="presParOf" srcId="{7FC19F33-8F44-45EF-8B2F-AB2C7F269718}" destId="{9E70E6C1-278C-42AC-B104-13F2749FF570}" srcOrd="0" destOrd="0" presId="urn:microsoft.com/office/officeart/2005/8/layout/StepDownProcess"/>
    <dgm:cxn modelId="{D4735756-597B-43AE-B85C-BD5F9FC867E7}" type="presParOf" srcId="{7FC19F33-8F44-45EF-8B2F-AB2C7F269718}" destId="{D7B4DA4D-16B5-4DB8-B600-390F817F250E}"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B83C036-6279-42FA-BA0B-4BE06A417FBE}"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0048FC3E-00C8-475F-B75D-4A6CBAD4583D}">
      <dgm:prSet phldrT="[Text]"/>
      <dgm:spPr/>
      <dgm:t>
        <a:bodyPr/>
        <a:lstStyle/>
        <a:p>
          <a:r>
            <a:rPr lang="en-US" b="1"/>
            <a:t>Need: </a:t>
          </a:r>
          <a:r>
            <a:rPr lang="en-US"/>
            <a:t>Homeless or Threat of Homelessness, or Housing Funds</a:t>
          </a:r>
        </a:p>
      </dgm:t>
    </dgm:pt>
    <dgm:pt modelId="{7B77A5AC-9788-4C67-928D-6CCF25DDCEF2}" type="parTrans" cxnId="{9F036334-3502-4EFF-BA70-357B1371C912}">
      <dgm:prSet/>
      <dgm:spPr/>
      <dgm:t>
        <a:bodyPr/>
        <a:lstStyle/>
        <a:p>
          <a:endParaRPr lang="en-US"/>
        </a:p>
      </dgm:t>
    </dgm:pt>
    <dgm:pt modelId="{5CB2E6D6-3420-4D5D-9F1B-B7EF8F0AF247}" type="sibTrans" cxnId="{9F036334-3502-4EFF-BA70-357B1371C912}">
      <dgm:prSet/>
      <dgm:spPr/>
      <dgm:t>
        <a:bodyPr/>
        <a:lstStyle/>
        <a:p>
          <a:endParaRPr lang="en-US"/>
        </a:p>
      </dgm:t>
    </dgm:pt>
    <dgm:pt modelId="{B44AEF58-5A49-40F6-B28E-49851C60D753}">
      <dgm:prSet/>
      <dgm:spPr/>
      <dgm:t>
        <a:bodyPr/>
        <a:lstStyle/>
        <a:p>
          <a:endParaRPr lang="en-US"/>
        </a:p>
      </dgm:t>
    </dgm:pt>
    <dgm:pt modelId="{EE8AE626-D62C-42DB-8C97-9AB93078F33E}" type="parTrans" cxnId="{F5886A42-EA69-4457-B28F-784D27FF43FB}">
      <dgm:prSet/>
      <dgm:spPr/>
      <dgm:t>
        <a:bodyPr/>
        <a:lstStyle/>
        <a:p>
          <a:endParaRPr lang="en-US"/>
        </a:p>
      </dgm:t>
    </dgm:pt>
    <dgm:pt modelId="{58D90E63-C4FE-4382-AD05-87B11C8C8328}" type="sibTrans" cxnId="{F5886A42-EA69-4457-B28F-784D27FF43FB}">
      <dgm:prSet/>
      <dgm:spPr/>
      <dgm:t>
        <a:bodyPr/>
        <a:lstStyle/>
        <a:p>
          <a:endParaRPr lang="en-US"/>
        </a:p>
      </dgm:t>
    </dgm:pt>
    <dgm:pt modelId="{22C644C9-D87E-44D8-898D-487380FD17EC}">
      <dgm:prSet/>
      <dgm:spPr/>
      <dgm:t>
        <a:bodyPr/>
        <a:lstStyle/>
        <a:p>
          <a:r>
            <a:rPr lang="en-US" b="1"/>
            <a:t>Circumstance: </a:t>
          </a:r>
          <a:r>
            <a:rPr lang="en-US"/>
            <a:t>Verified Lost or stolen </a:t>
          </a:r>
          <a:r>
            <a:rPr lang="en-US" i="1"/>
            <a:t>cash</a:t>
          </a:r>
          <a:endParaRPr lang="en-US"/>
        </a:p>
      </dgm:t>
    </dgm:pt>
    <dgm:pt modelId="{C4E5F9F0-177C-4C38-A070-78C7C7FA10B6}" type="parTrans" cxnId="{92B2EFF7-C4B3-443E-997C-181E19FCD153}">
      <dgm:prSet/>
      <dgm:spPr/>
      <dgm:t>
        <a:bodyPr/>
        <a:lstStyle/>
        <a:p>
          <a:endParaRPr lang="en-US"/>
        </a:p>
      </dgm:t>
    </dgm:pt>
    <dgm:pt modelId="{4EC4B3D4-32F8-444B-8A12-5CC3B0B5BC50}" type="sibTrans" cxnId="{92B2EFF7-C4B3-443E-997C-181E19FCD153}">
      <dgm:prSet/>
      <dgm:spPr/>
      <dgm:t>
        <a:bodyPr/>
        <a:lstStyle/>
        <a:p>
          <a:endParaRPr lang="en-US"/>
        </a:p>
      </dgm:t>
    </dgm:pt>
    <dgm:pt modelId="{8685BD83-5B96-4E18-928B-06F1015F42F0}">
      <dgm:prSet/>
      <dgm:spPr/>
      <dgm:t>
        <a:bodyPr/>
        <a:lstStyle/>
        <a:p>
          <a:r>
            <a:rPr lang="en-US" b="1"/>
            <a:t>Benefits: </a:t>
          </a:r>
          <a:r>
            <a:rPr lang="en-US" b="0" i="0"/>
            <a:t>Up to the amount of lost or stolen cash, not to exceed the TANF Payment level for one month</a:t>
          </a:r>
          <a:endParaRPr lang="en-US"/>
        </a:p>
      </dgm:t>
    </dgm:pt>
    <dgm:pt modelId="{6775BF55-C0D8-4EDB-B811-D50D0F5C4DA8}" type="parTrans" cxnId="{7B5E0A54-27AF-41D2-9BDF-B157F77F8068}">
      <dgm:prSet/>
      <dgm:spPr/>
      <dgm:t>
        <a:bodyPr/>
        <a:lstStyle/>
        <a:p>
          <a:endParaRPr lang="en-US"/>
        </a:p>
      </dgm:t>
    </dgm:pt>
    <dgm:pt modelId="{C867B8FA-9351-4ACF-A792-50CFDBFE6190}" type="sibTrans" cxnId="{7B5E0A54-27AF-41D2-9BDF-B157F77F8068}">
      <dgm:prSet/>
      <dgm:spPr/>
      <dgm:t>
        <a:bodyPr/>
        <a:lstStyle/>
        <a:p>
          <a:endParaRPr lang="en-US"/>
        </a:p>
      </dgm:t>
    </dgm:pt>
    <dgm:pt modelId="{79D344C0-D19C-47C4-9705-5FEA7D66EB55}">
      <dgm:prSet/>
      <dgm:spPr/>
      <dgm:t>
        <a:bodyPr/>
        <a:lstStyle/>
        <a:p>
          <a:endParaRPr lang="en-US"/>
        </a:p>
      </dgm:t>
    </dgm:pt>
    <dgm:pt modelId="{F7EE70E4-CB2D-4A85-8575-E95B190B04A6}" type="parTrans" cxnId="{CF20F4B8-2A52-4E7B-A669-4335E2EA53EA}">
      <dgm:prSet/>
      <dgm:spPr/>
      <dgm:t>
        <a:bodyPr/>
        <a:lstStyle/>
        <a:p>
          <a:endParaRPr lang="en-US"/>
        </a:p>
      </dgm:t>
    </dgm:pt>
    <dgm:pt modelId="{CC109C9D-A9EE-4B8F-8C9D-E251922F5B69}" type="sibTrans" cxnId="{CF20F4B8-2A52-4E7B-A669-4335E2EA53EA}">
      <dgm:prSet/>
      <dgm:spPr/>
      <dgm:t>
        <a:bodyPr/>
        <a:lstStyle/>
        <a:p>
          <a:endParaRPr lang="en-US"/>
        </a:p>
      </dgm:t>
    </dgm:pt>
    <dgm:pt modelId="{30E3DC93-712A-4050-9A20-18295543F1EA}">
      <dgm:prSet/>
      <dgm:spPr/>
      <dgm:t>
        <a:bodyPr/>
        <a:lstStyle/>
        <a:p>
          <a:endParaRPr lang="en-US"/>
        </a:p>
      </dgm:t>
    </dgm:pt>
    <dgm:pt modelId="{87DEF0AD-0616-4275-B636-03F84CA11953}" type="parTrans" cxnId="{197513EF-7BB3-4661-ACF0-2D4FFAA8118D}">
      <dgm:prSet/>
      <dgm:spPr/>
      <dgm:t>
        <a:bodyPr/>
        <a:lstStyle/>
        <a:p>
          <a:endParaRPr lang="en-US"/>
        </a:p>
      </dgm:t>
    </dgm:pt>
    <dgm:pt modelId="{DD999BF9-5E98-4CD0-9226-B5623A44FB38}" type="sibTrans" cxnId="{197513EF-7BB3-4661-ACF0-2D4FFAA8118D}">
      <dgm:prSet/>
      <dgm:spPr/>
      <dgm:t>
        <a:bodyPr/>
        <a:lstStyle/>
        <a:p>
          <a:endParaRPr lang="en-US"/>
        </a:p>
      </dgm:t>
    </dgm:pt>
    <dgm:pt modelId="{695A4EB9-6C1C-415C-A1DA-CA6647125155}" type="pres">
      <dgm:prSet presAssocID="{6B83C036-6279-42FA-BA0B-4BE06A417FBE}" presName="rootnode" presStyleCnt="0">
        <dgm:presLayoutVars>
          <dgm:chMax/>
          <dgm:chPref/>
          <dgm:dir/>
          <dgm:animLvl val="lvl"/>
        </dgm:presLayoutVars>
      </dgm:prSet>
      <dgm:spPr/>
    </dgm:pt>
    <dgm:pt modelId="{3BCE3B3F-E122-4D78-8ABE-E865F472FC7B}" type="pres">
      <dgm:prSet presAssocID="{0048FC3E-00C8-475F-B75D-4A6CBAD4583D}" presName="composite" presStyleCnt="0"/>
      <dgm:spPr/>
    </dgm:pt>
    <dgm:pt modelId="{4DBC78FD-EAA8-462B-AD5C-9CE569048B29}" type="pres">
      <dgm:prSet presAssocID="{0048FC3E-00C8-475F-B75D-4A6CBAD4583D}" presName="bentUpArrow1" presStyleLbl="alignImgPlace1" presStyleIdx="0" presStyleCnt="2"/>
      <dgm:spPr/>
    </dgm:pt>
    <dgm:pt modelId="{86FDB408-6981-4854-80BE-039361D289C1}" type="pres">
      <dgm:prSet presAssocID="{0048FC3E-00C8-475F-B75D-4A6CBAD4583D}" presName="ParentText" presStyleLbl="node1" presStyleIdx="0" presStyleCnt="3" custScaleX="131616">
        <dgm:presLayoutVars>
          <dgm:chMax val="1"/>
          <dgm:chPref val="1"/>
          <dgm:bulletEnabled val="1"/>
        </dgm:presLayoutVars>
      </dgm:prSet>
      <dgm:spPr/>
    </dgm:pt>
    <dgm:pt modelId="{814F59B5-30A0-4C5E-8B7E-A285A4CBB6F2}" type="pres">
      <dgm:prSet presAssocID="{0048FC3E-00C8-475F-B75D-4A6CBAD4583D}" presName="ChildText" presStyleLbl="revTx" presStyleIdx="0" presStyleCnt="3" custLinFactNeighborX="20720">
        <dgm:presLayoutVars>
          <dgm:chMax val="0"/>
          <dgm:chPref val="0"/>
          <dgm:bulletEnabled val="1"/>
        </dgm:presLayoutVars>
      </dgm:prSet>
      <dgm:spPr/>
    </dgm:pt>
    <dgm:pt modelId="{2D6DC82D-6989-4068-8524-8EFC37719BF1}" type="pres">
      <dgm:prSet presAssocID="{5CB2E6D6-3420-4D5D-9F1B-B7EF8F0AF247}" presName="sibTrans" presStyleCnt="0"/>
      <dgm:spPr/>
    </dgm:pt>
    <dgm:pt modelId="{F801B295-86A0-442A-B37B-E563528D1CAB}" type="pres">
      <dgm:prSet presAssocID="{22C644C9-D87E-44D8-898D-487380FD17EC}" presName="composite" presStyleCnt="0"/>
      <dgm:spPr/>
    </dgm:pt>
    <dgm:pt modelId="{824D77AF-FF57-4D14-AA27-DECBBF020F4B}" type="pres">
      <dgm:prSet presAssocID="{22C644C9-D87E-44D8-898D-487380FD17EC}" presName="bentUpArrow1" presStyleLbl="alignImgPlace1" presStyleIdx="1" presStyleCnt="2"/>
      <dgm:spPr/>
    </dgm:pt>
    <dgm:pt modelId="{8D1A86D4-1EEE-4A64-8AF1-534CEA037F51}" type="pres">
      <dgm:prSet presAssocID="{22C644C9-D87E-44D8-898D-487380FD17EC}" presName="ParentText" presStyleLbl="node1" presStyleIdx="1" presStyleCnt="3" custScaleX="131616">
        <dgm:presLayoutVars>
          <dgm:chMax val="1"/>
          <dgm:chPref val="1"/>
          <dgm:bulletEnabled val="1"/>
        </dgm:presLayoutVars>
      </dgm:prSet>
      <dgm:spPr/>
    </dgm:pt>
    <dgm:pt modelId="{692B5C7C-BE2C-4EF8-A1E8-5EB0A945ED86}" type="pres">
      <dgm:prSet presAssocID="{22C644C9-D87E-44D8-898D-487380FD17EC}" presName="ChildText" presStyleLbl="revTx" presStyleIdx="1" presStyleCnt="3" custScaleX="228984" custLinFactNeighborX="83761" custLinFactNeighborY="5122">
        <dgm:presLayoutVars>
          <dgm:chMax val="0"/>
          <dgm:chPref val="0"/>
          <dgm:bulletEnabled val="1"/>
        </dgm:presLayoutVars>
      </dgm:prSet>
      <dgm:spPr/>
    </dgm:pt>
    <dgm:pt modelId="{0B35D1A5-EA05-4B35-BABB-1AD9349B9F5E}" type="pres">
      <dgm:prSet presAssocID="{4EC4B3D4-32F8-444B-8A12-5CC3B0B5BC50}" presName="sibTrans" presStyleCnt="0"/>
      <dgm:spPr/>
    </dgm:pt>
    <dgm:pt modelId="{7FC19F33-8F44-45EF-8B2F-AB2C7F269718}" type="pres">
      <dgm:prSet presAssocID="{8685BD83-5B96-4E18-928B-06F1015F42F0}" presName="composite" presStyleCnt="0"/>
      <dgm:spPr/>
    </dgm:pt>
    <dgm:pt modelId="{9E70E6C1-278C-42AC-B104-13F2749FF570}" type="pres">
      <dgm:prSet presAssocID="{8685BD83-5B96-4E18-928B-06F1015F42F0}" presName="ParentText" presStyleLbl="node1" presStyleIdx="2" presStyleCnt="3" custScaleX="131616">
        <dgm:presLayoutVars>
          <dgm:chMax val="1"/>
          <dgm:chPref val="1"/>
          <dgm:bulletEnabled val="1"/>
        </dgm:presLayoutVars>
      </dgm:prSet>
      <dgm:spPr/>
    </dgm:pt>
    <dgm:pt modelId="{D7B4DA4D-16B5-4DB8-B600-390F817F250E}" type="pres">
      <dgm:prSet presAssocID="{8685BD83-5B96-4E18-928B-06F1015F42F0}" presName="FinalChildText" presStyleLbl="revTx" presStyleIdx="2" presStyleCnt="3">
        <dgm:presLayoutVars>
          <dgm:chMax val="0"/>
          <dgm:chPref val="0"/>
          <dgm:bulletEnabled val="1"/>
        </dgm:presLayoutVars>
      </dgm:prSet>
      <dgm:spPr/>
    </dgm:pt>
  </dgm:ptLst>
  <dgm:cxnLst>
    <dgm:cxn modelId="{9F036334-3502-4EFF-BA70-357B1371C912}" srcId="{6B83C036-6279-42FA-BA0B-4BE06A417FBE}" destId="{0048FC3E-00C8-475F-B75D-4A6CBAD4583D}" srcOrd="0" destOrd="0" parTransId="{7B77A5AC-9788-4C67-928D-6CCF25DDCEF2}" sibTransId="{5CB2E6D6-3420-4D5D-9F1B-B7EF8F0AF247}"/>
    <dgm:cxn modelId="{933AE43B-2295-45BB-AC4E-414DB595CD4D}" type="presOf" srcId="{30E3DC93-712A-4050-9A20-18295543F1EA}" destId="{692B5C7C-BE2C-4EF8-A1E8-5EB0A945ED86}" srcOrd="0" destOrd="0" presId="urn:microsoft.com/office/officeart/2005/8/layout/StepDownProcess"/>
    <dgm:cxn modelId="{2B3C713D-EF62-463C-9A24-5C6F47953CA0}" type="presOf" srcId="{22C644C9-D87E-44D8-898D-487380FD17EC}" destId="{8D1A86D4-1EEE-4A64-8AF1-534CEA037F51}" srcOrd="0" destOrd="0" presId="urn:microsoft.com/office/officeart/2005/8/layout/StepDownProcess"/>
    <dgm:cxn modelId="{760DFF5D-56A8-4829-8392-C81718192ABB}" type="presOf" srcId="{6B83C036-6279-42FA-BA0B-4BE06A417FBE}" destId="{695A4EB9-6C1C-415C-A1DA-CA6647125155}" srcOrd="0" destOrd="0" presId="urn:microsoft.com/office/officeart/2005/8/layout/StepDownProcess"/>
    <dgm:cxn modelId="{F5886A42-EA69-4457-B28F-784D27FF43FB}" srcId="{0048FC3E-00C8-475F-B75D-4A6CBAD4583D}" destId="{B44AEF58-5A49-40F6-B28E-49851C60D753}" srcOrd="0" destOrd="0" parTransId="{EE8AE626-D62C-42DB-8C97-9AB93078F33E}" sibTransId="{58D90E63-C4FE-4382-AD05-87B11C8C8328}"/>
    <dgm:cxn modelId="{24B38152-F95A-402D-BEAC-15C66117F431}" type="presOf" srcId="{8685BD83-5B96-4E18-928B-06F1015F42F0}" destId="{9E70E6C1-278C-42AC-B104-13F2749FF570}" srcOrd="0" destOrd="0" presId="urn:microsoft.com/office/officeart/2005/8/layout/StepDownProcess"/>
    <dgm:cxn modelId="{7B5E0A54-27AF-41D2-9BDF-B157F77F8068}" srcId="{6B83C036-6279-42FA-BA0B-4BE06A417FBE}" destId="{8685BD83-5B96-4E18-928B-06F1015F42F0}" srcOrd="2" destOrd="0" parTransId="{6775BF55-C0D8-4EDB-B811-D50D0F5C4DA8}" sibTransId="{C867B8FA-9351-4ACF-A792-50CFDBFE6190}"/>
    <dgm:cxn modelId="{A6A78F7F-9855-4A91-BA15-15F03190A4F2}" type="presOf" srcId="{79D344C0-D19C-47C4-9705-5FEA7D66EB55}" destId="{D7B4DA4D-16B5-4DB8-B600-390F817F250E}" srcOrd="0" destOrd="0" presId="urn:microsoft.com/office/officeart/2005/8/layout/StepDownProcess"/>
    <dgm:cxn modelId="{DFE7309A-CE9B-4ECC-AD37-301FFA389E47}" type="presOf" srcId="{0048FC3E-00C8-475F-B75D-4A6CBAD4583D}" destId="{86FDB408-6981-4854-80BE-039361D289C1}" srcOrd="0" destOrd="0" presId="urn:microsoft.com/office/officeart/2005/8/layout/StepDownProcess"/>
    <dgm:cxn modelId="{CF20F4B8-2A52-4E7B-A669-4335E2EA53EA}" srcId="{8685BD83-5B96-4E18-928B-06F1015F42F0}" destId="{79D344C0-D19C-47C4-9705-5FEA7D66EB55}" srcOrd="0" destOrd="0" parTransId="{F7EE70E4-CB2D-4A85-8575-E95B190B04A6}" sibTransId="{CC109C9D-A9EE-4B8F-8C9D-E251922F5B69}"/>
    <dgm:cxn modelId="{197513EF-7BB3-4661-ACF0-2D4FFAA8118D}" srcId="{22C644C9-D87E-44D8-898D-487380FD17EC}" destId="{30E3DC93-712A-4050-9A20-18295543F1EA}" srcOrd="0" destOrd="0" parTransId="{87DEF0AD-0616-4275-B636-03F84CA11953}" sibTransId="{DD999BF9-5E98-4CD0-9226-B5623A44FB38}"/>
    <dgm:cxn modelId="{92B2EFF7-C4B3-443E-997C-181E19FCD153}" srcId="{6B83C036-6279-42FA-BA0B-4BE06A417FBE}" destId="{22C644C9-D87E-44D8-898D-487380FD17EC}" srcOrd="1" destOrd="0" parTransId="{C4E5F9F0-177C-4C38-A070-78C7C7FA10B6}" sibTransId="{4EC4B3D4-32F8-444B-8A12-5CC3B0B5BC50}"/>
    <dgm:cxn modelId="{5EAF18FE-1E91-4411-891C-7C9C53569FAF}" type="presOf" srcId="{B44AEF58-5A49-40F6-B28E-49851C60D753}" destId="{814F59B5-30A0-4C5E-8B7E-A285A4CBB6F2}" srcOrd="0" destOrd="0" presId="urn:microsoft.com/office/officeart/2005/8/layout/StepDownProcess"/>
    <dgm:cxn modelId="{F3D76258-35DD-49D7-8511-A0BE85669C78}" type="presParOf" srcId="{695A4EB9-6C1C-415C-A1DA-CA6647125155}" destId="{3BCE3B3F-E122-4D78-8ABE-E865F472FC7B}" srcOrd="0" destOrd="0" presId="urn:microsoft.com/office/officeart/2005/8/layout/StepDownProcess"/>
    <dgm:cxn modelId="{91D3D77D-4FFE-45C8-AF03-8740954C5E9A}" type="presParOf" srcId="{3BCE3B3F-E122-4D78-8ABE-E865F472FC7B}" destId="{4DBC78FD-EAA8-462B-AD5C-9CE569048B29}" srcOrd="0" destOrd="0" presId="urn:microsoft.com/office/officeart/2005/8/layout/StepDownProcess"/>
    <dgm:cxn modelId="{93602745-2655-4872-97A2-8DFB1D45D081}" type="presParOf" srcId="{3BCE3B3F-E122-4D78-8ABE-E865F472FC7B}" destId="{86FDB408-6981-4854-80BE-039361D289C1}" srcOrd="1" destOrd="0" presId="urn:microsoft.com/office/officeart/2005/8/layout/StepDownProcess"/>
    <dgm:cxn modelId="{9B420478-B5F7-414E-95DB-ED880B5E10AB}" type="presParOf" srcId="{3BCE3B3F-E122-4D78-8ABE-E865F472FC7B}" destId="{814F59B5-30A0-4C5E-8B7E-A285A4CBB6F2}" srcOrd="2" destOrd="0" presId="urn:microsoft.com/office/officeart/2005/8/layout/StepDownProcess"/>
    <dgm:cxn modelId="{62FF76A0-A231-4B0D-B3E6-4209949BF46A}" type="presParOf" srcId="{695A4EB9-6C1C-415C-A1DA-CA6647125155}" destId="{2D6DC82D-6989-4068-8524-8EFC37719BF1}" srcOrd="1" destOrd="0" presId="urn:microsoft.com/office/officeart/2005/8/layout/StepDownProcess"/>
    <dgm:cxn modelId="{8F7E0A3C-AAF7-4B48-A369-6EA4961C7BAD}" type="presParOf" srcId="{695A4EB9-6C1C-415C-A1DA-CA6647125155}" destId="{F801B295-86A0-442A-B37B-E563528D1CAB}" srcOrd="2" destOrd="0" presId="urn:microsoft.com/office/officeart/2005/8/layout/StepDownProcess"/>
    <dgm:cxn modelId="{F35C8886-680C-4623-9BE4-C6A13A8E1999}" type="presParOf" srcId="{F801B295-86A0-442A-B37B-E563528D1CAB}" destId="{824D77AF-FF57-4D14-AA27-DECBBF020F4B}" srcOrd="0" destOrd="0" presId="urn:microsoft.com/office/officeart/2005/8/layout/StepDownProcess"/>
    <dgm:cxn modelId="{57885D43-58A2-4E65-9AF1-D083F44423E0}" type="presParOf" srcId="{F801B295-86A0-442A-B37B-E563528D1CAB}" destId="{8D1A86D4-1EEE-4A64-8AF1-534CEA037F51}" srcOrd="1" destOrd="0" presId="urn:microsoft.com/office/officeart/2005/8/layout/StepDownProcess"/>
    <dgm:cxn modelId="{791FCFF9-CB6A-487C-8E24-8338326986D5}" type="presParOf" srcId="{F801B295-86A0-442A-B37B-E563528D1CAB}" destId="{692B5C7C-BE2C-4EF8-A1E8-5EB0A945ED86}" srcOrd="2" destOrd="0" presId="urn:microsoft.com/office/officeart/2005/8/layout/StepDownProcess"/>
    <dgm:cxn modelId="{CCAB81E8-B9C8-4760-91D5-A050192F85A6}" type="presParOf" srcId="{695A4EB9-6C1C-415C-A1DA-CA6647125155}" destId="{0B35D1A5-EA05-4B35-BABB-1AD9349B9F5E}" srcOrd="3" destOrd="0" presId="urn:microsoft.com/office/officeart/2005/8/layout/StepDownProcess"/>
    <dgm:cxn modelId="{30FBED6F-712F-467B-B291-90014970FF55}" type="presParOf" srcId="{695A4EB9-6C1C-415C-A1DA-CA6647125155}" destId="{7FC19F33-8F44-45EF-8B2F-AB2C7F269718}" srcOrd="4" destOrd="0" presId="urn:microsoft.com/office/officeart/2005/8/layout/StepDownProcess"/>
    <dgm:cxn modelId="{052D904B-A951-4CC8-ADD0-265645484063}" type="presParOf" srcId="{7FC19F33-8F44-45EF-8B2F-AB2C7F269718}" destId="{9E70E6C1-278C-42AC-B104-13F2749FF570}" srcOrd="0" destOrd="0" presId="urn:microsoft.com/office/officeart/2005/8/layout/StepDownProcess"/>
    <dgm:cxn modelId="{D4735756-597B-43AE-B85C-BD5F9FC867E7}" type="presParOf" srcId="{7FC19F33-8F44-45EF-8B2F-AB2C7F269718}" destId="{D7B4DA4D-16B5-4DB8-B600-390F817F250E}"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B83C036-6279-42FA-BA0B-4BE06A417FBE}"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0048FC3E-00C8-475F-B75D-4A6CBAD4583D}">
      <dgm:prSet phldrT="[Text]"/>
      <dgm:spPr/>
      <dgm:t>
        <a:bodyPr/>
        <a:lstStyle/>
        <a:p>
          <a:r>
            <a:rPr lang="en-US" b="1"/>
            <a:t>Need: </a:t>
          </a:r>
          <a:r>
            <a:rPr lang="en-US"/>
            <a:t>Food</a:t>
          </a:r>
        </a:p>
      </dgm:t>
    </dgm:pt>
    <dgm:pt modelId="{7B77A5AC-9788-4C67-928D-6CCF25DDCEF2}" type="parTrans" cxnId="{9F036334-3502-4EFF-BA70-357B1371C912}">
      <dgm:prSet/>
      <dgm:spPr/>
      <dgm:t>
        <a:bodyPr/>
        <a:lstStyle/>
        <a:p>
          <a:endParaRPr lang="en-US"/>
        </a:p>
      </dgm:t>
    </dgm:pt>
    <dgm:pt modelId="{5CB2E6D6-3420-4D5D-9F1B-B7EF8F0AF247}" type="sibTrans" cxnId="{9F036334-3502-4EFF-BA70-357B1371C912}">
      <dgm:prSet/>
      <dgm:spPr/>
      <dgm:t>
        <a:bodyPr/>
        <a:lstStyle/>
        <a:p>
          <a:endParaRPr lang="en-US"/>
        </a:p>
      </dgm:t>
    </dgm:pt>
    <dgm:pt modelId="{B44AEF58-5A49-40F6-B28E-49851C60D753}">
      <dgm:prSet/>
      <dgm:spPr/>
      <dgm:t>
        <a:bodyPr/>
        <a:lstStyle/>
        <a:p>
          <a:endParaRPr lang="en-US"/>
        </a:p>
      </dgm:t>
    </dgm:pt>
    <dgm:pt modelId="{EE8AE626-D62C-42DB-8C97-9AB93078F33E}" type="parTrans" cxnId="{F5886A42-EA69-4457-B28F-784D27FF43FB}">
      <dgm:prSet/>
      <dgm:spPr/>
      <dgm:t>
        <a:bodyPr/>
        <a:lstStyle/>
        <a:p>
          <a:endParaRPr lang="en-US"/>
        </a:p>
      </dgm:t>
    </dgm:pt>
    <dgm:pt modelId="{58D90E63-C4FE-4382-AD05-87B11C8C8328}" type="sibTrans" cxnId="{F5886A42-EA69-4457-B28F-784D27FF43FB}">
      <dgm:prSet/>
      <dgm:spPr/>
      <dgm:t>
        <a:bodyPr/>
        <a:lstStyle/>
        <a:p>
          <a:endParaRPr lang="en-US"/>
        </a:p>
      </dgm:t>
    </dgm:pt>
    <dgm:pt modelId="{22C644C9-D87E-44D8-898D-487380FD17EC}">
      <dgm:prSet/>
      <dgm:spPr/>
      <dgm:t>
        <a:bodyPr/>
        <a:lstStyle/>
        <a:p>
          <a:r>
            <a:rPr lang="en-US" b="1"/>
            <a:t>Circumstance: </a:t>
          </a:r>
          <a:r>
            <a:rPr lang="en-US"/>
            <a:t>Only for lost food that cannot be replaced through Disaster SNAP benefits. </a:t>
          </a:r>
          <a:r>
            <a:rPr lang="en-US" b="0" i="0"/>
            <a:t>PM 22-03-01.</a:t>
          </a:r>
          <a:endParaRPr lang="en-US"/>
        </a:p>
      </dgm:t>
    </dgm:pt>
    <dgm:pt modelId="{C4E5F9F0-177C-4C38-A070-78C7C7FA10B6}" type="parTrans" cxnId="{92B2EFF7-C4B3-443E-997C-181E19FCD153}">
      <dgm:prSet/>
      <dgm:spPr/>
      <dgm:t>
        <a:bodyPr/>
        <a:lstStyle/>
        <a:p>
          <a:endParaRPr lang="en-US"/>
        </a:p>
      </dgm:t>
    </dgm:pt>
    <dgm:pt modelId="{4EC4B3D4-32F8-444B-8A12-5CC3B0B5BC50}" type="sibTrans" cxnId="{92B2EFF7-C4B3-443E-997C-181E19FCD153}">
      <dgm:prSet/>
      <dgm:spPr/>
      <dgm:t>
        <a:bodyPr/>
        <a:lstStyle/>
        <a:p>
          <a:endParaRPr lang="en-US"/>
        </a:p>
      </dgm:t>
    </dgm:pt>
    <dgm:pt modelId="{8685BD83-5B96-4E18-928B-06F1015F42F0}">
      <dgm:prSet/>
      <dgm:spPr/>
      <dgm:t>
        <a:bodyPr/>
        <a:lstStyle/>
        <a:p>
          <a:r>
            <a:rPr lang="en-US" b="1"/>
            <a:t>Benefits: </a:t>
          </a:r>
          <a:r>
            <a:rPr lang="en-US" b="0" i="0"/>
            <a:t>Each person in the assistance unit may receive $5 per day until:</a:t>
          </a:r>
          <a:endParaRPr lang="en-US"/>
        </a:p>
      </dgm:t>
    </dgm:pt>
    <dgm:pt modelId="{6775BF55-C0D8-4EDB-B811-D50D0F5C4DA8}" type="parTrans" cxnId="{7B5E0A54-27AF-41D2-9BDF-B157F77F8068}">
      <dgm:prSet/>
      <dgm:spPr/>
      <dgm:t>
        <a:bodyPr/>
        <a:lstStyle/>
        <a:p>
          <a:endParaRPr lang="en-US"/>
        </a:p>
      </dgm:t>
    </dgm:pt>
    <dgm:pt modelId="{C867B8FA-9351-4ACF-A792-50CFDBFE6190}" type="sibTrans" cxnId="{7B5E0A54-27AF-41D2-9BDF-B157F77F8068}">
      <dgm:prSet/>
      <dgm:spPr/>
      <dgm:t>
        <a:bodyPr/>
        <a:lstStyle/>
        <a:p>
          <a:endParaRPr lang="en-US"/>
        </a:p>
      </dgm:t>
    </dgm:pt>
    <dgm:pt modelId="{30E3DC93-712A-4050-9A20-18295543F1EA}">
      <dgm:prSet/>
      <dgm:spPr/>
      <dgm:t>
        <a:bodyPr/>
        <a:lstStyle/>
        <a:p>
          <a:r>
            <a:rPr lang="en-US"/>
            <a:t>Fire, flood, or other natural disaster</a:t>
          </a:r>
        </a:p>
      </dgm:t>
    </dgm:pt>
    <dgm:pt modelId="{87DEF0AD-0616-4275-B636-03F84CA11953}" type="parTrans" cxnId="{197513EF-7BB3-4661-ACF0-2D4FFAA8118D}">
      <dgm:prSet/>
      <dgm:spPr/>
      <dgm:t>
        <a:bodyPr/>
        <a:lstStyle/>
        <a:p>
          <a:endParaRPr lang="en-US"/>
        </a:p>
      </dgm:t>
    </dgm:pt>
    <dgm:pt modelId="{DD999BF9-5E98-4CD0-9226-B5623A44FB38}" type="sibTrans" cxnId="{197513EF-7BB3-4661-ACF0-2D4FFAA8118D}">
      <dgm:prSet/>
      <dgm:spPr/>
      <dgm:t>
        <a:bodyPr/>
        <a:lstStyle/>
        <a:p>
          <a:endParaRPr lang="en-US"/>
        </a:p>
      </dgm:t>
    </dgm:pt>
    <dgm:pt modelId="{59E8E11E-C753-465D-80EE-CAC772FA3C6E}">
      <dgm:prSet/>
      <dgm:spPr/>
      <dgm:t>
        <a:bodyPr/>
        <a:lstStyle/>
        <a:p>
          <a:r>
            <a:rPr lang="en-US" b="0" i="0"/>
            <a:t>receipt date of the next regular TANF cash benefits or;</a:t>
          </a:r>
          <a:endParaRPr lang="en-US"/>
        </a:p>
      </dgm:t>
    </dgm:pt>
    <dgm:pt modelId="{9FBB0B2B-340F-4425-9C9A-A031672CEFC4}" type="parTrans" cxnId="{D9737857-344D-48C9-8DCF-FA2AC9395E03}">
      <dgm:prSet/>
      <dgm:spPr/>
      <dgm:t>
        <a:bodyPr/>
        <a:lstStyle/>
        <a:p>
          <a:endParaRPr lang="en-US"/>
        </a:p>
      </dgm:t>
    </dgm:pt>
    <dgm:pt modelId="{73A692F6-D8B2-4F8D-A247-2EDEBE7C9DFA}" type="sibTrans" cxnId="{D9737857-344D-48C9-8DCF-FA2AC9395E03}">
      <dgm:prSet/>
      <dgm:spPr/>
      <dgm:t>
        <a:bodyPr/>
        <a:lstStyle/>
        <a:p>
          <a:endParaRPr lang="en-US"/>
        </a:p>
      </dgm:t>
    </dgm:pt>
    <dgm:pt modelId="{0CB89C5B-E151-437C-B563-EFC2F6BF7DF5}">
      <dgm:prSet/>
      <dgm:spPr/>
      <dgm:t>
        <a:bodyPr/>
        <a:lstStyle/>
        <a:p>
          <a:r>
            <a:rPr lang="en-US" b="0" i="0"/>
            <a:t>receipt of regular source of income or;</a:t>
          </a:r>
          <a:endParaRPr lang="en-US"/>
        </a:p>
      </dgm:t>
    </dgm:pt>
    <dgm:pt modelId="{93D5FE39-81BE-4057-9465-ED6D60400F1E}" type="parTrans" cxnId="{E6DF83E6-39F4-48EF-ACEA-1EA91CAADCA0}">
      <dgm:prSet/>
      <dgm:spPr/>
      <dgm:t>
        <a:bodyPr/>
        <a:lstStyle/>
        <a:p>
          <a:endParaRPr lang="en-US"/>
        </a:p>
      </dgm:t>
    </dgm:pt>
    <dgm:pt modelId="{4698649C-C1D7-4654-9E0B-DDFC5A87BEF4}" type="sibTrans" cxnId="{E6DF83E6-39F4-48EF-ACEA-1EA91CAADCA0}">
      <dgm:prSet/>
      <dgm:spPr/>
      <dgm:t>
        <a:bodyPr/>
        <a:lstStyle/>
        <a:p>
          <a:endParaRPr lang="en-US"/>
        </a:p>
      </dgm:t>
    </dgm:pt>
    <dgm:pt modelId="{D502709E-D530-4CA2-83CF-804EAE272E76}">
      <dgm:prSet/>
      <dgm:spPr/>
      <dgm:t>
        <a:bodyPr/>
        <a:lstStyle/>
        <a:p>
          <a:r>
            <a:rPr lang="en-US" b="0" i="0"/>
            <a:t>receipt of food assistance benefits not to exceed 30 days, minus the amount of available food assistance benefits available on the customers Link Account.</a:t>
          </a:r>
          <a:endParaRPr lang="en-US"/>
        </a:p>
      </dgm:t>
    </dgm:pt>
    <dgm:pt modelId="{1E67A044-AA17-4303-B165-4CE391EF97F1}" type="parTrans" cxnId="{019C79FA-389E-4535-88F1-9EB1B78C7477}">
      <dgm:prSet/>
      <dgm:spPr/>
      <dgm:t>
        <a:bodyPr/>
        <a:lstStyle/>
        <a:p>
          <a:endParaRPr lang="en-US"/>
        </a:p>
      </dgm:t>
    </dgm:pt>
    <dgm:pt modelId="{4B733FDF-A58B-43D3-BE62-0D0CA8D13AB2}" type="sibTrans" cxnId="{019C79FA-389E-4535-88F1-9EB1B78C7477}">
      <dgm:prSet/>
      <dgm:spPr/>
      <dgm:t>
        <a:bodyPr/>
        <a:lstStyle/>
        <a:p>
          <a:endParaRPr lang="en-US"/>
        </a:p>
      </dgm:t>
    </dgm:pt>
    <dgm:pt modelId="{16BC25F3-3FC6-4361-A39E-A0A649B5DD32}">
      <dgm:prSet/>
      <dgm:spPr/>
      <dgm:t>
        <a:bodyPr/>
        <a:lstStyle/>
        <a:p>
          <a:r>
            <a:rPr lang="en-US"/>
            <a:t>Lost or stolen cash</a:t>
          </a:r>
        </a:p>
      </dgm:t>
    </dgm:pt>
    <dgm:pt modelId="{CC44BB5E-3CAE-4B4C-8CB0-2EEB5DBF5744}" type="parTrans" cxnId="{7823ECA3-26EC-4CF3-901C-17A38ADBD3EE}">
      <dgm:prSet/>
      <dgm:spPr/>
    </dgm:pt>
    <dgm:pt modelId="{316FAC15-B310-464C-BB50-CC3077894088}" type="sibTrans" cxnId="{7823ECA3-26EC-4CF3-901C-17A38ADBD3EE}">
      <dgm:prSet/>
      <dgm:spPr/>
    </dgm:pt>
    <dgm:pt modelId="{695A4EB9-6C1C-415C-A1DA-CA6647125155}" type="pres">
      <dgm:prSet presAssocID="{6B83C036-6279-42FA-BA0B-4BE06A417FBE}" presName="rootnode" presStyleCnt="0">
        <dgm:presLayoutVars>
          <dgm:chMax/>
          <dgm:chPref/>
          <dgm:dir/>
          <dgm:animLvl val="lvl"/>
        </dgm:presLayoutVars>
      </dgm:prSet>
      <dgm:spPr/>
    </dgm:pt>
    <dgm:pt modelId="{3BCE3B3F-E122-4D78-8ABE-E865F472FC7B}" type="pres">
      <dgm:prSet presAssocID="{0048FC3E-00C8-475F-B75D-4A6CBAD4583D}" presName="composite" presStyleCnt="0"/>
      <dgm:spPr/>
    </dgm:pt>
    <dgm:pt modelId="{4DBC78FD-EAA8-462B-AD5C-9CE569048B29}" type="pres">
      <dgm:prSet presAssocID="{0048FC3E-00C8-475F-B75D-4A6CBAD4583D}" presName="bentUpArrow1" presStyleLbl="alignImgPlace1" presStyleIdx="0" presStyleCnt="2"/>
      <dgm:spPr/>
    </dgm:pt>
    <dgm:pt modelId="{86FDB408-6981-4854-80BE-039361D289C1}" type="pres">
      <dgm:prSet presAssocID="{0048FC3E-00C8-475F-B75D-4A6CBAD4583D}" presName="ParentText" presStyleLbl="node1" presStyleIdx="0" presStyleCnt="3" custScaleX="131616">
        <dgm:presLayoutVars>
          <dgm:chMax val="1"/>
          <dgm:chPref val="1"/>
          <dgm:bulletEnabled val="1"/>
        </dgm:presLayoutVars>
      </dgm:prSet>
      <dgm:spPr/>
    </dgm:pt>
    <dgm:pt modelId="{814F59B5-30A0-4C5E-8B7E-A285A4CBB6F2}" type="pres">
      <dgm:prSet presAssocID="{0048FC3E-00C8-475F-B75D-4A6CBAD4583D}" presName="ChildText" presStyleLbl="revTx" presStyleIdx="0" presStyleCnt="3" custLinFactNeighborX="20720">
        <dgm:presLayoutVars>
          <dgm:chMax val="0"/>
          <dgm:chPref val="0"/>
          <dgm:bulletEnabled val="1"/>
        </dgm:presLayoutVars>
      </dgm:prSet>
      <dgm:spPr/>
    </dgm:pt>
    <dgm:pt modelId="{2D6DC82D-6989-4068-8524-8EFC37719BF1}" type="pres">
      <dgm:prSet presAssocID="{5CB2E6D6-3420-4D5D-9F1B-B7EF8F0AF247}" presName="sibTrans" presStyleCnt="0"/>
      <dgm:spPr/>
    </dgm:pt>
    <dgm:pt modelId="{F801B295-86A0-442A-B37B-E563528D1CAB}" type="pres">
      <dgm:prSet presAssocID="{22C644C9-D87E-44D8-898D-487380FD17EC}" presName="composite" presStyleCnt="0"/>
      <dgm:spPr/>
    </dgm:pt>
    <dgm:pt modelId="{824D77AF-FF57-4D14-AA27-DECBBF020F4B}" type="pres">
      <dgm:prSet presAssocID="{22C644C9-D87E-44D8-898D-487380FD17EC}" presName="bentUpArrow1" presStyleLbl="alignImgPlace1" presStyleIdx="1" presStyleCnt="2"/>
      <dgm:spPr/>
    </dgm:pt>
    <dgm:pt modelId="{8D1A86D4-1EEE-4A64-8AF1-534CEA037F51}" type="pres">
      <dgm:prSet presAssocID="{22C644C9-D87E-44D8-898D-487380FD17EC}" presName="ParentText" presStyleLbl="node1" presStyleIdx="1" presStyleCnt="3" custScaleX="131616">
        <dgm:presLayoutVars>
          <dgm:chMax val="1"/>
          <dgm:chPref val="1"/>
          <dgm:bulletEnabled val="1"/>
        </dgm:presLayoutVars>
      </dgm:prSet>
      <dgm:spPr/>
    </dgm:pt>
    <dgm:pt modelId="{692B5C7C-BE2C-4EF8-A1E8-5EB0A945ED86}" type="pres">
      <dgm:prSet presAssocID="{22C644C9-D87E-44D8-898D-487380FD17EC}" presName="ChildText" presStyleLbl="revTx" presStyleIdx="1" presStyleCnt="3" custScaleX="228984" custLinFactNeighborX="83761" custLinFactNeighborY="5122">
        <dgm:presLayoutVars>
          <dgm:chMax val="0"/>
          <dgm:chPref val="0"/>
          <dgm:bulletEnabled val="1"/>
        </dgm:presLayoutVars>
      </dgm:prSet>
      <dgm:spPr/>
    </dgm:pt>
    <dgm:pt modelId="{0B35D1A5-EA05-4B35-BABB-1AD9349B9F5E}" type="pres">
      <dgm:prSet presAssocID="{4EC4B3D4-32F8-444B-8A12-5CC3B0B5BC50}" presName="sibTrans" presStyleCnt="0"/>
      <dgm:spPr/>
    </dgm:pt>
    <dgm:pt modelId="{7FC19F33-8F44-45EF-8B2F-AB2C7F269718}" type="pres">
      <dgm:prSet presAssocID="{8685BD83-5B96-4E18-928B-06F1015F42F0}" presName="composite" presStyleCnt="0"/>
      <dgm:spPr/>
    </dgm:pt>
    <dgm:pt modelId="{9E70E6C1-278C-42AC-B104-13F2749FF570}" type="pres">
      <dgm:prSet presAssocID="{8685BD83-5B96-4E18-928B-06F1015F42F0}" presName="ParentText" presStyleLbl="node1" presStyleIdx="2" presStyleCnt="3" custScaleX="131616">
        <dgm:presLayoutVars>
          <dgm:chMax val="1"/>
          <dgm:chPref val="1"/>
          <dgm:bulletEnabled val="1"/>
        </dgm:presLayoutVars>
      </dgm:prSet>
      <dgm:spPr/>
    </dgm:pt>
    <dgm:pt modelId="{293DE06A-4BD1-4D97-9594-8DFA32F44E52}" type="pres">
      <dgm:prSet presAssocID="{8685BD83-5B96-4E18-928B-06F1015F42F0}" presName="FinalChildText" presStyleLbl="revTx" presStyleIdx="2" presStyleCnt="3" custScaleX="284568" custLinFactX="15961" custLinFactNeighborX="100000" custLinFactNeighborY="-1024">
        <dgm:presLayoutVars>
          <dgm:chMax val="0"/>
          <dgm:chPref val="0"/>
          <dgm:bulletEnabled val="1"/>
        </dgm:presLayoutVars>
      </dgm:prSet>
      <dgm:spPr/>
    </dgm:pt>
  </dgm:ptLst>
  <dgm:cxnLst>
    <dgm:cxn modelId="{651A181A-E171-4FCB-9565-D958BA1A853F}" type="presOf" srcId="{16BC25F3-3FC6-4361-A39E-A0A649B5DD32}" destId="{692B5C7C-BE2C-4EF8-A1E8-5EB0A945ED86}" srcOrd="0" destOrd="1" presId="urn:microsoft.com/office/officeart/2005/8/layout/StepDownProcess"/>
    <dgm:cxn modelId="{9F036334-3502-4EFF-BA70-357B1371C912}" srcId="{6B83C036-6279-42FA-BA0B-4BE06A417FBE}" destId="{0048FC3E-00C8-475F-B75D-4A6CBAD4583D}" srcOrd="0" destOrd="0" parTransId="{7B77A5AC-9788-4C67-928D-6CCF25DDCEF2}" sibTransId="{5CB2E6D6-3420-4D5D-9F1B-B7EF8F0AF247}"/>
    <dgm:cxn modelId="{760DFF5D-56A8-4829-8392-C81718192ABB}" type="presOf" srcId="{6B83C036-6279-42FA-BA0B-4BE06A417FBE}" destId="{695A4EB9-6C1C-415C-A1DA-CA6647125155}" srcOrd="0" destOrd="0" presId="urn:microsoft.com/office/officeart/2005/8/layout/StepDownProcess"/>
    <dgm:cxn modelId="{B18F4061-8B29-4CCB-8C77-0166DFCBEFE9}" type="presOf" srcId="{30E3DC93-712A-4050-9A20-18295543F1EA}" destId="{692B5C7C-BE2C-4EF8-A1E8-5EB0A945ED86}" srcOrd="0" destOrd="0" presId="urn:microsoft.com/office/officeart/2005/8/layout/StepDownProcess"/>
    <dgm:cxn modelId="{F5886A42-EA69-4457-B28F-784D27FF43FB}" srcId="{0048FC3E-00C8-475F-B75D-4A6CBAD4583D}" destId="{B44AEF58-5A49-40F6-B28E-49851C60D753}" srcOrd="0" destOrd="0" parTransId="{EE8AE626-D62C-42DB-8C97-9AB93078F33E}" sibTransId="{58D90E63-C4FE-4382-AD05-87B11C8C8328}"/>
    <dgm:cxn modelId="{BDB5C664-D629-418D-80F7-B67876CC3259}" type="presOf" srcId="{B44AEF58-5A49-40F6-B28E-49851C60D753}" destId="{814F59B5-30A0-4C5E-8B7E-A285A4CBB6F2}" srcOrd="0" destOrd="0" presId="urn:microsoft.com/office/officeart/2005/8/layout/StepDownProcess"/>
    <dgm:cxn modelId="{A78F9A69-6FA7-48F2-91EE-0D9DD439A28F}" type="presOf" srcId="{22C644C9-D87E-44D8-898D-487380FD17EC}" destId="{8D1A86D4-1EEE-4A64-8AF1-534CEA037F51}" srcOrd="0" destOrd="0" presId="urn:microsoft.com/office/officeart/2005/8/layout/StepDownProcess"/>
    <dgm:cxn modelId="{7B5E0A54-27AF-41D2-9BDF-B157F77F8068}" srcId="{6B83C036-6279-42FA-BA0B-4BE06A417FBE}" destId="{8685BD83-5B96-4E18-928B-06F1015F42F0}" srcOrd="2" destOrd="0" parTransId="{6775BF55-C0D8-4EDB-B811-D50D0F5C4DA8}" sibTransId="{C867B8FA-9351-4ACF-A792-50CFDBFE6190}"/>
    <dgm:cxn modelId="{D9737857-344D-48C9-8DCF-FA2AC9395E03}" srcId="{8685BD83-5B96-4E18-928B-06F1015F42F0}" destId="{59E8E11E-C753-465D-80EE-CAC772FA3C6E}" srcOrd="0" destOrd="0" parTransId="{9FBB0B2B-340F-4425-9C9A-A031672CEFC4}" sibTransId="{73A692F6-D8B2-4F8D-A247-2EDEBE7C9DFA}"/>
    <dgm:cxn modelId="{6D02C27D-CFF0-4AFA-BC1B-F01145298116}" type="presOf" srcId="{8685BD83-5B96-4E18-928B-06F1015F42F0}" destId="{9E70E6C1-278C-42AC-B104-13F2749FF570}" srcOrd="0" destOrd="0" presId="urn:microsoft.com/office/officeart/2005/8/layout/StepDownProcess"/>
    <dgm:cxn modelId="{657A3F84-7B51-428B-825A-362CB1BC8AB1}" type="presOf" srcId="{0CB89C5B-E151-437C-B563-EFC2F6BF7DF5}" destId="{293DE06A-4BD1-4D97-9594-8DFA32F44E52}" srcOrd="0" destOrd="1" presId="urn:microsoft.com/office/officeart/2005/8/layout/StepDownProcess"/>
    <dgm:cxn modelId="{7823ECA3-26EC-4CF3-901C-17A38ADBD3EE}" srcId="{22C644C9-D87E-44D8-898D-487380FD17EC}" destId="{16BC25F3-3FC6-4361-A39E-A0A649B5DD32}" srcOrd="1" destOrd="0" parTransId="{CC44BB5E-3CAE-4B4C-8CB0-2EEB5DBF5744}" sibTransId="{316FAC15-B310-464C-BB50-CC3077894088}"/>
    <dgm:cxn modelId="{8D822AAC-852F-4755-92FA-476922B70161}" type="presOf" srcId="{59E8E11E-C753-465D-80EE-CAC772FA3C6E}" destId="{293DE06A-4BD1-4D97-9594-8DFA32F44E52}" srcOrd="0" destOrd="0" presId="urn:microsoft.com/office/officeart/2005/8/layout/StepDownProcess"/>
    <dgm:cxn modelId="{F7D553CD-97F9-4FF6-83E2-74F83A37157F}" type="presOf" srcId="{0048FC3E-00C8-475F-B75D-4A6CBAD4583D}" destId="{86FDB408-6981-4854-80BE-039361D289C1}" srcOrd="0" destOrd="0" presId="urn:microsoft.com/office/officeart/2005/8/layout/StepDownProcess"/>
    <dgm:cxn modelId="{E791CBD7-9C55-4973-9C64-0B85F145D330}" type="presOf" srcId="{D502709E-D530-4CA2-83CF-804EAE272E76}" destId="{293DE06A-4BD1-4D97-9594-8DFA32F44E52}" srcOrd="0" destOrd="2" presId="urn:microsoft.com/office/officeart/2005/8/layout/StepDownProcess"/>
    <dgm:cxn modelId="{E6DF83E6-39F4-48EF-ACEA-1EA91CAADCA0}" srcId="{8685BD83-5B96-4E18-928B-06F1015F42F0}" destId="{0CB89C5B-E151-437C-B563-EFC2F6BF7DF5}" srcOrd="1" destOrd="0" parTransId="{93D5FE39-81BE-4057-9465-ED6D60400F1E}" sibTransId="{4698649C-C1D7-4654-9E0B-DDFC5A87BEF4}"/>
    <dgm:cxn modelId="{197513EF-7BB3-4661-ACF0-2D4FFAA8118D}" srcId="{22C644C9-D87E-44D8-898D-487380FD17EC}" destId="{30E3DC93-712A-4050-9A20-18295543F1EA}" srcOrd="0" destOrd="0" parTransId="{87DEF0AD-0616-4275-B636-03F84CA11953}" sibTransId="{DD999BF9-5E98-4CD0-9226-B5623A44FB38}"/>
    <dgm:cxn modelId="{92B2EFF7-C4B3-443E-997C-181E19FCD153}" srcId="{6B83C036-6279-42FA-BA0B-4BE06A417FBE}" destId="{22C644C9-D87E-44D8-898D-487380FD17EC}" srcOrd="1" destOrd="0" parTransId="{C4E5F9F0-177C-4C38-A070-78C7C7FA10B6}" sibTransId="{4EC4B3D4-32F8-444B-8A12-5CC3B0B5BC50}"/>
    <dgm:cxn modelId="{019C79FA-389E-4535-88F1-9EB1B78C7477}" srcId="{8685BD83-5B96-4E18-928B-06F1015F42F0}" destId="{D502709E-D530-4CA2-83CF-804EAE272E76}" srcOrd="2" destOrd="0" parTransId="{1E67A044-AA17-4303-B165-4CE391EF97F1}" sibTransId="{4B733FDF-A58B-43D3-BE62-0D0CA8D13AB2}"/>
    <dgm:cxn modelId="{40845C94-2000-4886-BDD1-8D3986CD4700}" type="presParOf" srcId="{695A4EB9-6C1C-415C-A1DA-CA6647125155}" destId="{3BCE3B3F-E122-4D78-8ABE-E865F472FC7B}" srcOrd="0" destOrd="0" presId="urn:microsoft.com/office/officeart/2005/8/layout/StepDownProcess"/>
    <dgm:cxn modelId="{C8F46ED5-0508-4AE4-B3A1-A770C4C9B6E0}" type="presParOf" srcId="{3BCE3B3F-E122-4D78-8ABE-E865F472FC7B}" destId="{4DBC78FD-EAA8-462B-AD5C-9CE569048B29}" srcOrd="0" destOrd="0" presId="urn:microsoft.com/office/officeart/2005/8/layout/StepDownProcess"/>
    <dgm:cxn modelId="{3709AC7E-D34F-49B7-A481-34484B840276}" type="presParOf" srcId="{3BCE3B3F-E122-4D78-8ABE-E865F472FC7B}" destId="{86FDB408-6981-4854-80BE-039361D289C1}" srcOrd="1" destOrd="0" presId="urn:microsoft.com/office/officeart/2005/8/layout/StepDownProcess"/>
    <dgm:cxn modelId="{D8815C80-F4F1-4476-A960-D92032AFC0D7}" type="presParOf" srcId="{3BCE3B3F-E122-4D78-8ABE-E865F472FC7B}" destId="{814F59B5-30A0-4C5E-8B7E-A285A4CBB6F2}" srcOrd="2" destOrd="0" presId="urn:microsoft.com/office/officeart/2005/8/layout/StepDownProcess"/>
    <dgm:cxn modelId="{D24130B6-0333-4646-9AC9-B3E4E24B62D7}" type="presParOf" srcId="{695A4EB9-6C1C-415C-A1DA-CA6647125155}" destId="{2D6DC82D-6989-4068-8524-8EFC37719BF1}" srcOrd="1" destOrd="0" presId="urn:microsoft.com/office/officeart/2005/8/layout/StepDownProcess"/>
    <dgm:cxn modelId="{C349A6EC-3D52-4108-A589-AC20594265A4}" type="presParOf" srcId="{695A4EB9-6C1C-415C-A1DA-CA6647125155}" destId="{F801B295-86A0-442A-B37B-E563528D1CAB}" srcOrd="2" destOrd="0" presId="urn:microsoft.com/office/officeart/2005/8/layout/StepDownProcess"/>
    <dgm:cxn modelId="{D9794869-5B59-4FD4-85D7-4EB89CA50B4F}" type="presParOf" srcId="{F801B295-86A0-442A-B37B-E563528D1CAB}" destId="{824D77AF-FF57-4D14-AA27-DECBBF020F4B}" srcOrd="0" destOrd="0" presId="urn:microsoft.com/office/officeart/2005/8/layout/StepDownProcess"/>
    <dgm:cxn modelId="{E0AF727B-D432-4019-A555-657C1621CB5B}" type="presParOf" srcId="{F801B295-86A0-442A-B37B-E563528D1CAB}" destId="{8D1A86D4-1EEE-4A64-8AF1-534CEA037F51}" srcOrd="1" destOrd="0" presId="urn:microsoft.com/office/officeart/2005/8/layout/StepDownProcess"/>
    <dgm:cxn modelId="{BB5367D7-7040-4104-9D31-59713A3A97DC}" type="presParOf" srcId="{F801B295-86A0-442A-B37B-E563528D1CAB}" destId="{692B5C7C-BE2C-4EF8-A1E8-5EB0A945ED86}" srcOrd="2" destOrd="0" presId="urn:microsoft.com/office/officeart/2005/8/layout/StepDownProcess"/>
    <dgm:cxn modelId="{292DCC09-E980-4F96-9FFD-7A3F6FE10CD3}" type="presParOf" srcId="{695A4EB9-6C1C-415C-A1DA-CA6647125155}" destId="{0B35D1A5-EA05-4B35-BABB-1AD9349B9F5E}" srcOrd="3" destOrd="0" presId="urn:microsoft.com/office/officeart/2005/8/layout/StepDownProcess"/>
    <dgm:cxn modelId="{7D5B3312-A88F-4FF3-B545-94F7C482133E}" type="presParOf" srcId="{695A4EB9-6C1C-415C-A1DA-CA6647125155}" destId="{7FC19F33-8F44-45EF-8B2F-AB2C7F269718}" srcOrd="4" destOrd="0" presId="urn:microsoft.com/office/officeart/2005/8/layout/StepDownProcess"/>
    <dgm:cxn modelId="{19089CF1-E236-4908-B640-10F3507F5150}" type="presParOf" srcId="{7FC19F33-8F44-45EF-8B2F-AB2C7F269718}" destId="{9E70E6C1-278C-42AC-B104-13F2749FF570}" srcOrd="0" destOrd="0" presId="urn:microsoft.com/office/officeart/2005/8/layout/StepDownProcess"/>
    <dgm:cxn modelId="{DBB921FD-B371-49A3-B7B9-4BE4A8E420BA}" type="presParOf" srcId="{7FC19F33-8F44-45EF-8B2F-AB2C7F269718}" destId="{293DE06A-4BD1-4D97-9594-8DFA32F44E52}"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B83C036-6279-42FA-BA0B-4BE06A417FBE}"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0048FC3E-00C8-475F-B75D-4A6CBAD4583D}">
      <dgm:prSet phldrT="[Text]"/>
      <dgm:spPr/>
      <dgm:t>
        <a:bodyPr/>
        <a:lstStyle/>
        <a:p>
          <a:r>
            <a:rPr lang="en-US" b="1"/>
            <a:t>Need: </a:t>
          </a:r>
          <a:r>
            <a:rPr lang="en-US"/>
            <a:t>Clothing</a:t>
          </a:r>
        </a:p>
      </dgm:t>
    </dgm:pt>
    <dgm:pt modelId="{7B77A5AC-9788-4C67-928D-6CCF25DDCEF2}" type="parTrans" cxnId="{9F036334-3502-4EFF-BA70-357B1371C912}">
      <dgm:prSet/>
      <dgm:spPr/>
      <dgm:t>
        <a:bodyPr/>
        <a:lstStyle/>
        <a:p>
          <a:endParaRPr lang="en-US"/>
        </a:p>
      </dgm:t>
    </dgm:pt>
    <dgm:pt modelId="{5CB2E6D6-3420-4D5D-9F1B-B7EF8F0AF247}" type="sibTrans" cxnId="{9F036334-3502-4EFF-BA70-357B1371C912}">
      <dgm:prSet/>
      <dgm:spPr/>
      <dgm:t>
        <a:bodyPr/>
        <a:lstStyle/>
        <a:p>
          <a:endParaRPr lang="en-US"/>
        </a:p>
      </dgm:t>
    </dgm:pt>
    <dgm:pt modelId="{B44AEF58-5A49-40F6-B28E-49851C60D753}">
      <dgm:prSet/>
      <dgm:spPr/>
      <dgm:t>
        <a:bodyPr/>
        <a:lstStyle/>
        <a:p>
          <a:endParaRPr lang="en-US"/>
        </a:p>
      </dgm:t>
    </dgm:pt>
    <dgm:pt modelId="{EE8AE626-D62C-42DB-8C97-9AB93078F33E}" type="parTrans" cxnId="{F5886A42-EA69-4457-B28F-784D27FF43FB}">
      <dgm:prSet/>
      <dgm:spPr/>
      <dgm:t>
        <a:bodyPr/>
        <a:lstStyle/>
        <a:p>
          <a:endParaRPr lang="en-US"/>
        </a:p>
      </dgm:t>
    </dgm:pt>
    <dgm:pt modelId="{58D90E63-C4FE-4382-AD05-87B11C8C8328}" type="sibTrans" cxnId="{F5886A42-EA69-4457-B28F-784D27FF43FB}">
      <dgm:prSet/>
      <dgm:spPr/>
      <dgm:t>
        <a:bodyPr/>
        <a:lstStyle/>
        <a:p>
          <a:endParaRPr lang="en-US"/>
        </a:p>
      </dgm:t>
    </dgm:pt>
    <dgm:pt modelId="{22C644C9-D87E-44D8-898D-487380FD17EC}">
      <dgm:prSet/>
      <dgm:spPr/>
      <dgm:t>
        <a:bodyPr/>
        <a:lstStyle/>
        <a:p>
          <a:r>
            <a:rPr lang="en-US" b="1"/>
            <a:t>Circumstance:</a:t>
          </a:r>
          <a:r>
            <a:rPr lang="en-US" b="0"/>
            <a:t> Need</a:t>
          </a:r>
          <a:endParaRPr lang="en-US"/>
        </a:p>
      </dgm:t>
    </dgm:pt>
    <dgm:pt modelId="{C4E5F9F0-177C-4C38-A070-78C7C7FA10B6}" type="parTrans" cxnId="{92B2EFF7-C4B3-443E-997C-181E19FCD153}">
      <dgm:prSet/>
      <dgm:spPr/>
      <dgm:t>
        <a:bodyPr/>
        <a:lstStyle/>
        <a:p>
          <a:endParaRPr lang="en-US"/>
        </a:p>
      </dgm:t>
    </dgm:pt>
    <dgm:pt modelId="{4EC4B3D4-32F8-444B-8A12-5CC3B0B5BC50}" type="sibTrans" cxnId="{92B2EFF7-C4B3-443E-997C-181E19FCD153}">
      <dgm:prSet/>
      <dgm:spPr/>
      <dgm:t>
        <a:bodyPr/>
        <a:lstStyle/>
        <a:p>
          <a:endParaRPr lang="en-US"/>
        </a:p>
      </dgm:t>
    </dgm:pt>
    <dgm:pt modelId="{8685BD83-5B96-4E18-928B-06F1015F42F0}">
      <dgm:prSet/>
      <dgm:spPr/>
      <dgm:t>
        <a:bodyPr/>
        <a:lstStyle/>
        <a:p>
          <a:r>
            <a:rPr lang="en-US" b="1"/>
            <a:t>Benefits: </a:t>
          </a:r>
          <a:endParaRPr lang="en-US"/>
        </a:p>
      </dgm:t>
    </dgm:pt>
    <dgm:pt modelId="{6775BF55-C0D8-4EDB-B811-D50D0F5C4DA8}" type="parTrans" cxnId="{7B5E0A54-27AF-41D2-9BDF-B157F77F8068}">
      <dgm:prSet/>
      <dgm:spPr/>
      <dgm:t>
        <a:bodyPr/>
        <a:lstStyle/>
        <a:p>
          <a:endParaRPr lang="en-US"/>
        </a:p>
      </dgm:t>
    </dgm:pt>
    <dgm:pt modelId="{C867B8FA-9351-4ACF-A792-50CFDBFE6190}" type="sibTrans" cxnId="{7B5E0A54-27AF-41D2-9BDF-B157F77F8068}">
      <dgm:prSet/>
      <dgm:spPr/>
      <dgm:t>
        <a:bodyPr/>
        <a:lstStyle/>
        <a:p>
          <a:endParaRPr lang="en-US"/>
        </a:p>
      </dgm:t>
    </dgm:pt>
    <dgm:pt modelId="{30E3DC93-712A-4050-9A20-18295543F1EA}">
      <dgm:prSet/>
      <dgm:spPr/>
      <dgm:t>
        <a:bodyPr/>
        <a:lstStyle/>
        <a:p>
          <a:r>
            <a:rPr lang="en-US"/>
            <a:t>Fire, Flood, or other Natural Disaster</a:t>
          </a:r>
        </a:p>
      </dgm:t>
    </dgm:pt>
    <dgm:pt modelId="{87DEF0AD-0616-4275-B636-03F84CA11953}" type="parTrans" cxnId="{197513EF-7BB3-4661-ACF0-2D4FFAA8118D}">
      <dgm:prSet/>
      <dgm:spPr/>
      <dgm:t>
        <a:bodyPr/>
        <a:lstStyle/>
        <a:p>
          <a:endParaRPr lang="en-US"/>
        </a:p>
      </dgm:t>
    </dgm:pt>
    <dgm:pt modelId="{DD999BF9-5E98-4CD0-9226-B5623A44FB38}" type="sibTrans" cxnId="{197513EF-7BB3-4661-ACF0-2D4FFAA8118D}">
      <dgm:prSet/>
      <dgm:spPr/>
      <dgm:t>
        <a:bodyPr/>
        <a:lstStyle/>
        <a:p>
          <a:endParaRPr lang="en-US"/>
        </a:p>
      </dgm:t>
    </dgm:pt>
    <dgm:pt modelId="{59E8E11E-C753-465D-80EE-CAC772FA3C6E}">
      <dgm:prSet/>
      <dgm:spPr/>
      <dgm:t>
        <a:bodyPr/>
        <a:lstStyle/>
        <a:p>
          <a:endParaRPr lang="en-US"/>
        </a:p>
      </dgm:t>
    </dgm:pt>
    <dgm:pt modelId="{9FBB0B2B-340F-4425-9C9A-A031672CEFC4}" type="parTrans" cxnId="{D9737857-344D-48C9-8DCF-FA2AC9395E03}">
      <dgm:prSet/>
      <dgm:spPr/>
      <dgm:t>
        <a:bodyPr/>
        <a:lstStyle/>
        <a:p>
          <a:endParaRPr lang="en-US"/>
        </a:p>
      </dgm:t>
    </dgm:pt>
    <dgm:pt modelId="{73A692F6-D8B2-4F8D-A247-2EDEBE7C9DFA}" type="sibTrans" cxnId="{D9737857-344D-48C9-8DCF-FA2AC9395E03}">
      <dgm:prSet/>
      <dgm:spPr/>
      <dgm:t>
        <a:bodyPr/>
        <a:lstStyle/>
        <a:p>
          <a:endParaRPr lang="en-US"/>
        </a:p>
      </dgm:t>
    </dgm:pt>
    <dgm:pt modelId="{0DDC6C32-C7E6-4725-8175-335D6C25431A}">
      <dgm:prSet/>
      <dgm:spPr/>
      <dgm:t>
        <a:bodyPr/>
        <a:lstStyle/>
        <a:p>
          <a:r>
            <a:rPr lang="en-US"/>
            <a:t>Lost or stolen card, cannot exceed amount stolen</a:t>
          </a:r>
        </a:p>
      </dgm:t>
    </dgm:pt>
    <dgm:pt modelId="{105B5925-C6F5-407A-BB17-F69046610F00}" type="parTrans" cxnId="{938ED1DC-7DD6-462A-8833-DF274A2EDF5C}">
      <dgm:prSet/>
      <dgm:spPr/>
      <dgm:t>
        <a:bodyPr/>
        <a:lstStyle/>
        <a:p>
          <a:endParaRPr lang="en-US"/>
        </a:p>
      </dgm:t>
    </dgm:pt>
    <dgm:pt modelId="{E7CCE160-54AD-4B41-9DA9-B810CAAFE914}" type="sibTrans" cxnId="{938ED1DC-7DD6-462A-8833-DF274A2EDF5C}">
      <dgm:prSet/>
      <dgm:spPr/>
      <dgm:t>
        <a:bodyPr/>
        <a:lstStyle/>
        <a:p>
          <a:endParaRPr lang="en-US"/>
        </a:p>
      </dgm:t>
    </dgm:pt>
    <dgm:pt modelId="{695A4EB9-6C1C-415C-A1DA-CA6647125155}" type="pres">
      <dgm:prSet presAssocID="{6B83C036-6279-42FA-BA0B-4BE06A417FBE}" presName="rootnode" presStyleCnt="0">
        <dgm:presLayoutVars>
          <dgm:chMax/>
          <dgm:chPref/>
          <dgm:dir/>
          <dgm:animLvl val="lvl"/>
        </dgm:presLayoutVars>
      </dgm:prSet>
      <dgm:spPr/>
    </dgm:pt>
    <dgm:pt modelId="{3BCE3B3F-E122-4D78-8ABE-E865F472FC7B}" type="pres">
      <dgm:prSet presAssocID="{0048FC3E-00C8-475F-B75D-4A6CBAD4583D}" presName="composite" presStyleCnt="0"/>
      <dgm:spPr/>
    </dgm:pt>
    <dgm:pt modelId="{4DBC78FD-EAA8-462B-AD5C-9CE569048B29}" type="pres">
      <dgm:prSet presAssocID="{0048FC3E-00C8-475F-B75D-4A6CBAD4583D}" presName="bentUpArrow1" presStyleLbl="alignImgPlace1" presStyleIdx="0" presStyleCnt="2"/>
      <dgm:spPr/>
    </dgm:pt>
    <dgm:pt modelId="{86FDB408-6981-4854-80BE-039361D289C1}" type="pres">
      <dgm:prSet presAssocID="{0048FC3E-00C8-475F-B75D-4A6CBAD4583D}" presName="ParentText" presStyleLbl="node1" presStyleIdx="0" presStyleCnt="3" custScaleX="131616">
        <dgm:presLayoutVars>
          <dgm:chMax val="1"/>
          <dgm:chPref val="1"/>
          <dgm:bulletEnabled val="1"/>
        </dgm:presLayoutVars>
      </dgm:prSet>
      <dgm:spPr/>
    </dgm:pt>
    <dgm:pt modelId="{814F59B5-30A0-4C5E-8B7E-A285A4CBB6F2}" type="pres">
      <dgm:prSet presAssocID="{0048FC3E-00C8-475F-B75D-4A6CBAD4583D}" presName="ChildText" presStyleLbl="revTx" presStyleIdx="0" presStyleCnt="3" custLinFactNeighborX="20720">
        <dgm:presLayoutVars>
          <dgm:chMax val="0"/>
          <dgm:chPref val="0"/>
          <dgm:bulletEnabled val="1"/>
        </dgm:presLayoutVars>
      </dgm:prSet>
      <dgm:spPr/>
    </dgm:pt>
    <dgm:pt modelId="{2D6DC82D-6989-4068-8524-8EFC37719BF1}" type="pres">
      <dgm:prSet presAssocID="{5CB2E6D6-3420-4D5D-9F1B-B7EF8F0AF247}" presName="sibTrans" presStyleCnt="0"/>
      <dgm:spPr/>
    </dgm:pt>
    <dgm:pt modelId="{F801B295-86A0-442A-B37B-E563528D1CAB}" type="pres">
      <dgm:prSet presAssocID="{22C644C9-D87E-44D8-898D-487380FD17EC}" presName="composite" presStyleCnt="0"/>
      <dgm:spPr/>
    </dgm:pt>
    <dgm:pt modelId="{824D77AF-FF57-4D14-AA27-DECBBF020F4B}" type="pres">
      <dgm:prSet presAssocID="{22C644C9-D87E-44D8-898D-487380FD17EC}" presName="bentUpArrow1" presStyleLbl="alignImgPlace1" presStyleIdx="1" presStyleCnt="2"/>
      <dgm:spPr/>
    </dgm:pt>
    <dgm:pt modelId="{8D1A86D4-1EEE-4A64-8AF1-534CEA037F51}" type="pres">
      <dgm:prSet presAssocID="{22C644C9-D87E-44D8-898D-487380FD17EC}" presName="ParentText" presStyleLbl="node1" presStyleIdx="1" presStyleCnt="3" custScaleX="131616">
        <dgm:presLayoutVars>
          <dgm:chMax val="1"/>
          <dgm:chPref val="1"/>
          <dgm:bulletEnabled val="1"/>
        </dgm:presLayoutVars>
      </dgm:prSet>
      <dgm:spPr/>
    </dgm:pt>
    <dgm:pt modelId="{692B5C7C-BE2C-4EF8-A1E8-5EB0A945ED86}" type="pres">
      <dgm:prSet presAssocID="{22C644C9-D87E-44D8-898D-487380FD17EC}" presName="ChildText" presStyleLbl="revTx" presStyleIdx="1" presStyleCnt="3" custScaleX="228984" custLinFactNeighborX="83761" custLinFactNeighborY="5122">
        <dgm:presLayoutVars>
          <dgm:chMax val="0"/>
          <dgm:chPref val="0"/>
          <dgm:bulletEnabled val="1"/>
        </dgm:presLayoutVars>
      </dgm:prSet>
      <dgm:spPr/>
    </dgm:pt>
    <dgm:pt modelId="{0B35D1A5-EA05-4B35-BABB-1AD9349B9F5E}" type="pres">
      <dgm:prSet presAssocID="{4EC4B3D4-32F8-444B-8A12-5CC3B0B5BC50}" presName="sibTrans" presStyleCnt="0"/>
      <dgm:spPr/>
    </dgm:pt>
    <dgm:pt modelId="{7FC19F33-8F44-45EF-8B2F-AB2C7F269718}" type="pres">
      <dgm:prSet presAssocID="{8685BD83-5B96-4E18-928B-06F1015F42F0}" presName="composite" presStyleCnt="0"/>
      <dgm:spPr/>
    </dgm:pt>
    <dgm:pt modelId="{9E70E6C1-278C-42AC-B104-13F2749FF570}" type="pres">
      <dgm:prSet presAssocID="{8685BD83-5B96-4E18-928B-06F1015F42F0}" presName="ParentText" presStyleLbl="node1" presStyleIdx="2" presStyleCnt="3" custScaleX="131616">
        <dgm:presLayoutVars>
          <dgm:chMax val="1"/>
          <dgm:chPref val="1"/>
          <dgm:bulletEnabled val="1"/>
        </dgm:presLayoutVars>
      </dgm:prSet>
      <dgm:spPr/>
    </dgm:pt>
    <dgm:pt modelId="{293DE06A-4BD1-4D97-9594-8DFA32F44E52}" type="pres">
      <dgm:prSet presAssocID="{8685BD83-5B96-4E18-928B-06F1015F42F0}" presName="FinalChildText" presStyleLbl="revTx" presStyleIdx="2" presStyleCnt="3" custScaleX="284568" custLinFactX="15961" custLinFactNeighborX="100000" custLinFactNeighborY="-1024">
        <dgm:presLayoutVars>
          <dgm:chMax val="0"/>
          <dgm:chPref val="0"/>
          <dgm:bulletEnabled val="1"/>
        </dgm:presLayoutVars>
      </dgm:prSet>
      <dgm:spPr/>
    </dgm:pt>
  </dgm:ptLst>
  <dgm:cxnLst>
    <dgm:cxn modelId="{F69DE424-C24D-4D41-BE5D-ACAAA2F33255}" type="presOf" srcId="{8685BD83-5B96-4E18-928B-06F1015F42F0}" destId="{9E70E6C1-278C-42AC-B104-13F2749FF570}" srcOrd="0" destOrd="0" presId="urn:microsoft.com/office/officeart/2005/8/layout/StepDownProcess"/>
    <dgm:cxn modelId="{4C77A92A-C2ED-4897-AC12-9999FDC6E97B}" type="presOf" srcId="{59E8E11E-C753-465D-80EE-CAC772FA3C6E}" destId="{293DE06A-4BD1-4D97-9594-8DFA32F44E52}" srcOrd="0" destOrd="0" presId="urn:microsoft.com/office/officeart/2005/8/layout/StepDownProcess"/>
    <dgm:cxn modelId="{9F036334-3502-4EFF-BA70-357B1371C912}" srcId="{6B83C036-6279-42FA-BA0B-4BE06A417FBE}" destId="{0048FC3E-00C8-475F-B75D-4A6CBAD4583D}" srcOrd="0" destOrd="0" parTransId="{7B77A5AC-9788-4C67-928D-6CCF25DDCEF2}" sibTransId="{5CB2E6D6-3420-4D5D-9F1B-B7EF8F0AF247}"/>
    <dgm:cxn modelId="{760DFF5D-56A8-4829-8392-C81718192ABB}" type="presOf" srcId="{6B83C036-6279-42FA-BA0B-4BE06A417FBE}" destId="{695A4EB9-6C1C-415C-A1DA-CA6647125155}" srcOrd="0" destOrd="0" presId="urn:microsoft.com/office/officeart/2005/8/layout/StepDownProcess"/>
    <dgm:cxn modelId="{F5886A42-EA69-4457-B28F-784D27FF43FB}" srcId="{0048FC3E-00C8-475F-B75D-4A6CBAD4583D}" destId="{B44AEF58-5A49-40F6-B28E-49851C60D753}" srcOrd="0" destOrd="0" parTransId="{EE8AE626-D62C-42DB-8C97-9AB93078F33E}" sibTransId="{58D90E63-C4FE-4382-AD05-87B11C8C8328}"/>
    <dgm:cxn modelId="{E1A6B562-E65B-4CE4-85A5-63E22DFE55B5}" type="presOf" srcId="{30E3DC93-712A-4050-9A20-18295543F1EA}" destId="{692B5C7C-BE2C-4EF8-A1E8-5EB0A945ED86}" srcOrd="0" destOrd="0" presId="urn:microsoft.com/office/officeart/2005/8/layout/StepDownProcess"/>
    <dgm:cxn modelId="{7B5E0A54-27AF-41D2-9BDF-B157F77F8068}" srcId="{6B83C036-6279-42FA-BA0B-4BE06A417FBE}" destId="{8685BD83-5B96-4E18-928B-06F1015F42F0}" srcOrd="2" destOrd="0" parTransId="{6775BF55-C0D8-4EDB-B811-D50D0F5C4DA8}" sibTransId="{C867B8FA-9351-4ACF-A792-50CFDBFE6190}"/>
    <dgm:cxn modelId="{D9737857-344D-48C9-8DCF-FA2AC9395E03}" srcId="{8685BD83-5B96-4E18-928B-06F1015F42F0}" destId="{59E8E11E-C753-465D-80EE-CAC772FA3C6E}" srcOrd="0" destOrd="0" parTransId="{9FBB0B2B-340F-4425-9C9A-A031672CEFC4}" sibTransId="{73A692F6-D8B2-4F8D-A247-2EDEBE7C9DFA}"/>
    <dgm:cxn modelId="{A79762A0-67FC-4931-9967-5B0046023D1A}" type="presOf" srcId="{0DDC6C32-C7E6-4725-8175-335D6C25431A}" destId="{692B5C7C-BE2C-4EF8-A1E8-5EB0A945ED86}" srcOrd="0" destOrd="1" presId="urn:microsoft.com/office/officeart/2005/8/layout/StepDownProcess"/>
    <dgm:cxn modelId="{DC5FB8DB-08EE-43AD-BEE5-C44D22D77EDB}" type="presOf" srcId="{22C644C9-D87E-44D8-898D-487380FD17EC}" destId="{8D1A86D4-1EEE-4A64-8AF1-534CEA037F51}" srcOrd="0" destOrd="0" presId="urn:microsoft.com/office/officeart/2005/8/layout/StepDownProcess"/>
    <dgm:cxn modelId="{938ED1DC-7DD6-462A-8833-DF274A2EDF5C}" srcId="{22C644C9-D87E-44D8-898D-487380FD17EC}" destId="{0DDC6C32-C7E6-4725-8175-335D6C25431A}" srcOrd="1" destOrd="0" parTransId="{105B5925-C6F5-407A-BB17-F69046610F00}" sibTransId="{E7CCE160-54AD-4B41-9DA9-B810CAAFE914}"/>
    <dgm:cxn modelId="{197513EF-7BB3-4661-ACF0-2D4FFAA8118D}" srcId="{22C644C9-D87E-44D8-898D-487380FD17EC}" destId="{30E3DC93-712A-4050-9A20-18295543F1EA}" srcOrd="0" destOrd="0" parTransId="{87DEF0AD-0616-4275-B636-03F84CA11953}" sibTransId="{DD999BF9-5E98-4CD0-9226-B5623A44FB38}"/>
    <dgm:cxn modelId="{72A268F3-B5EA-45D9-AE06-EB9ABA017A57}" type="presOf" srcId="{0048FC3E-00C8-475F-B75D-4A6CBAD4583D}" destId="{86FDB408-6981-4854-80BE-039361D289C1}" srcOrd="0" destOrd="0" presId="urn:microsoft.com/office/officeart/2005/8/layout/StepDownProcess"/>
    <dgm:cxn modelId="{C67DE3F7-BF09-4486-AD56-4752280E2D2E}" type="presOf" srcId="{B44AEF58-5A49-40F6-B28E-49851C60D753}" destId="{814F59B5-30A0-4C5E-8B7E-A285A4CBB6F2}" srcOrd="0" destOrd="0" presId="urn:microsoft.com/office/officeart/2005/8/layout/StepDownProcess"/>
    <dgm:cxn modelId="{92B2EFF7-C4B3-443E-997C-181E19FCD153}" srcId="{6B83C036-6279-42FA-BA0B-4BE06A417FBE}" destId="{22C644C9-D87E-44D8-898D-487380FD17EC}" srcOrd="1" destOrd="0" parTransId="{C4E5F9F0-177C-4C38-A070-78C7C7FA10B6}" sibTransId="{4EC4B3D4-32F8-444B-8A12-5CC3B0B5BC50}"/>
    <dgm:cxn modelId="{6238C0B5-7FDF-45DB-A390-643A03016C02}" type="presParOf" srcId="{695A4EB9-6C1C-415C-A1DA-CA6647125155}" destId="{3BCE3B3F-E122-4D78-8ABE-E865F472FC7B}" srcOrd="0" destOrd="0" presId="urn:microsoft.com/office/officeart/2005/8/layout/StepDownProcess"/>
    <dgm:cxn modelId="{E4573530-8350-4C6E-8AED-A3C15C06FAF5}" type="presParOf" srcId="{3BCE3B3F-E122-4D78-8ABE-E865F472FC7B}" destId="{4DBC78FD-EAA8-462B-AD5C-9CE569048B29}" srcOrd="0" destOrd="0" presId="urn:microsoft.com/office/officeart/2005/8/layout/StepDownProcess"/>
    <dgm:cxn modelId="{F46E76A4-4DDB-495D-934C-B3C039DB5617}" type="presParOf" srcId="{3BCE3B3F-E122-4D78-8ABE-E865F472FC7B}" destId="{86FDB408-6981-4854-80BE-039361D289C1}" srcOrd="1" destOrd="0" presId="urn:microsoft.com/office/officeart/2005/8/layout/StepDownProcess"/>
    <dgm:cxn modelId="{359F880F-F0B3-49FD-9EEE-D4C93A230506}" type="presParOf" srcId="{3BCE3B3F-E122-4D78-8ABE-E865F472FC7B}" destId="{814F59B5-30A0-4C5E-8B7E-A285A4CBB6F2}" srcOrd="2" destOrd="0" presId="urn:microsoft.com/office/officeart/2005/8/layout/StepDownProcess"/>
    <dgm:cxn modelId="{952EB991-307F-4657-B8F7-90C97C9D0DE6}" type="presParOf" srcId="{695A4EB9-6C1C-415C-A1DA-CA6647125155}" destId="{2D6DC82D-6989-4068-8524-8EFC37719BF1}" srcOrd="1" destOrd="0" presId="urn:microsoft.com/office/officeart/2005/8/layout/StepDownProcess"/>
    <dgm:cxn modelId="{5A7E15C4-4FF9-4F92-B3DD-46B3626D8E5B}" type="presParOf" srcId="{695A4EB9-6C1C-415C-A1DA-CA6647125155}" destId="{F801B295-86A0-442A-B37B-E563528D1CAB}" srcOrd="2" destOrd="0" presId="urn:microsoft.com/office/officeart/2005/8/layout/StepDownProcess"/>
    <dgm:cxn modelId="{390F0BF8-838C-436D-9818-8DDA9FF7E03A}" type="presParOf" srcId="{F801B295-86A0-442A-B37B-E563528D1CAB}" destId="{824D77AF-FF57-4D14-AA27-DECBBF020F4B}" srcOrd="0" destOrd="0" presId="urn:microsoft.com/office/officeart/2005/8/layout/StepDownProcess"/>
    <dgm:cxn modelId="{922A61F0-21D7-4225-90FA-4B7F7D6E9007}" type="presParOf" srcId="{F801B295-86A0-442A-B37B-E563528D1CAB}" destId="{8D1A86D4-1EEE-4A64-8AF1-534CEA037F51}" srcOrd="1" destOrd="0" presId="urn:microsoft.com/office/officeart/2005/8/layout/StepDownProcess"/>
    <dgm:cxn modelId="{32219998-5D7F-44DF-87BB-B42C33601F90}" type="presParOf" srcId="{F801B295-86A0-442A-B37B-E563528D1CAB}" destId="{692B5C7C-BE2C-4EF8-A1E8-5EB0A945ED86}" srcOrd="2" destOrd="0" presId="urn:microsoft.com/office/officeart/2005/8/layout/StepDownProcess"/>
    <dgm:cxn modelId="{A2B5CCA8-316C-47B5-8AA7-682004B2D18F}" type="presParOf" srcId="{695A4EB9-6C1C-415C-A1DA-CA6647125155}" destId="{0B35D1A5-EA05-4B35-BABB-1AD9349B9F5E}" srcOrd="3" destOrd="0" presId="urn:microsoft.com/office/officeart/2005/8/layout/StepDownProcess"/>
    <dgm:cxn modelId="{ECCF4051-13B1-4995-8E1E-84CE936682EA}" type="presParOf" srcId="{695A4EB9-6C1C-415C-A1DA-CA6647125155}" destId="{7FC19F33-8F44-45EF-8B2F-AB2C7F269718}" srcOrd="4" destOrd="0" presId="urn:microsoft.com/office/officeart/2005/8/layout/StepDownProcess"/>
    <dgm:cxn modelId="{A8BEFBF2-A49A-44E0-B879-BE41842C07D9}" type="presParOf" srcId="{7FC19F33-8F44-45EF-8B2F-AB2C7F269718}" destId="{9E70E6C1-278C-42AC-B104-13F2749FF570}" srcOrd="0" destOrd="0" presId="urn:microsoft.com/office/officeart/2005/8/layout/StepDownProcess"/>
    <dgm:cxn modelId="{9D52D2D0-A8E8-493D-89E0-52D9B08687D2}" type="presParOf" srcId="{7FC19F33-8F44-45EF-8B2F-AB2C7F269718}" destId="{293DE06A-4BD1-4D97-9594-8DFA32F44E52}"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B83C036-6279-42FA-BA0B-4BE06A417FBE}"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0048FC3E-00C8-475F-B75D-4A6CBAD4583D}">
      <dgm:prSet phldrT="[Text]"/>
      <dgm:spPr/>
      <dgm:t>
        <a:bodyPr/>
        <a:lstStyle/>
        <a:p>
          <a:r>
            <a:rPr lang="en-US" b="1"/>
            <a:t>Need: </a:t>
          </a:r>
          <a:r>
            <a:rPr lang="en-US"/>
            <a:t>Household Supplies or Furniture</a:t>
          </a:r>
        </a:p>
      </dgm:t>
    </dgm:pt>
    <dgm:pt modelId="{7B77A5AC-9788-4C67-928D-6CCF25DDCEF2}" type="parTrans" cxnId="{9F036334-3502-4EFF-BA70-357B1371C912}">
      <dgm:prSet/>
      <dgm:spPr/>
      <dgm:t>
        <a:bodyPr/>
        <a:lstStyle/>
        <a:p>
          <a:endParaRPr lang="en-US"/>
        </a:p>
      </dgm:t>
    </dgm:pt>
    <dgm:pt modelId="{5CB2E6D6-3420-4D5D-9F1B-B7EF8F0AF247}" type="sibTrans" cxnId="{9F036334-3502-4EFF-BA70-357B1371C912}">
      <dgm:prSet/>
      <dgm:spPr/>
      <dgm:t>
        <a:bodyPr/>
        <a:lstStyle/>
        <a:p>
          <a:endParaRPr lang="en-US"/>
        </a:p>
      </dgm:t>
    </dgm:pt>
    <dgm:pt modelId="{B44AEF58-5A49-40F6-B28E-49851C60D753}">
      <dgm:prSet/>
      <dgm:spPr/>
      <dgm:t>
        <a:bodyPr/>
        <a:lstStyle/>
        <a:p>
          <a:endParaRPr lang="en-US"/>
        </a:p>
      </dgm:t>
    </dgm:pt>
    <dgm:pt modelId="{EE8AE626-D62C-42DB-8C97-9AB93078F33E}" type="parTrans" cxnId="{F5886A42-EA69-4457-B28F-784D27FF43FB}">
      <dgm:prSet/>
      <dgm:spPr/>
      <dgm:t>
        <a:bodyPr/>
        <a:lstStyle/>
        <a:p>
          <a:endParaRPr lang="en-US"/>
        </a:p>
      </dgm:t>
    </dgm:pt>
    <dgm:pt modelId="{58D90E63-C4FE-4382-AD05-87B11C8C8328}" type="sibTrans" cxnId="{F5886A42-EA69-4457-B28F-784D27FF43FB}">
      <dgm:prSet/>
      <dgm:spPr/>
      <dgm:t>
        <a:bodyPr/>
        <a:lstStyle/>
        <a:p>
          <a:endParaRPr lang="en-US"/>
        </a:p>
      </dgm:t>
    </dgm:pt>
    <dgm:pt modelId="{22C644C9-D87E-44D8-898D-487380FD17EC}">
      <dgm:prSet/>
      <dgm:spPr/>
      <dgm:t>
        <a:bodyPr/>
        <a:lstStyle/>
        <a:p>
          <a:r>
            <a:rPr lang="en-US" b="1"/>
            <a:t>Circumstance:</a:t>
          </a:r>
          <a:r>
            <a:rPr lang="en-US" b="0"/>
            <a:t> Need</a:t>
          </a:r>
          <a:endParaRPr lang="en-US"/>
        </a:p>
      </dgm:t>
    </dgm:pt>
    <dgm:pt modelId="{C4E5F9F0-177C-4C38-A070-78C7C7FA10B6}" type="parTrans" cxnId="{92B2EFF7-C4B3-443E-997C-181E19FCD153}">
      <dgm:prSet/>
      <dgm:spPr/>
      <dgm:t>
        <a:bodyPr/>
        <a:lstStyle/>
        <a:p>
          <a:endParaRPr lang="en-US"/>
        </a:p>
      </dgm:t>
    </dgm:pt>
    <dgm:pt modelId="{4EC4B3D4-32F8-444B-8A12-5CC3B0B5BC50}" type="sibTrans" cxnId="{92B2EFF7-C4B3-443E-997C-181E19FCD153}">
      <dgm:prSet/>
      <dgm:spPr/>
      <dgm:t>
        <a:bodyPr/>
        <a:lstStyle/>
        <a:p>
          <a:endParaRPr lang="en-US"/>
        </a:p>
      </dgm:t>
    </dgm:pt>
    <dgm:pt modelId="{8685BD83-5B96-4E18-928B-06F1015F42F0}">
      <dgm:prSet/>
      <dgm:spPr/>
      <dgm:t>
        <a:bodyPr/>
        <a:lstStyle/>
        <a:p>
          <a:r>
            <a:rPr lang="en-US" b="1"/>
            <a:t>Benefits: </a:t>
          </a:r>
          <a:endParaRPr lang="en-US"/>
        </a:p>
      </dgm:t>
    </dgm:pt>
    <dgm:pt modelId="{6775BF55-C0D8-4EDB-B811-D50D0F5C4DA8}" type="parTrans" cxnId="{7B5E0A54-27AF-41D2-9BDF-B157F77F8068}">
      <dgm:prSet/>
      <dgm:spPr/>
      <dgm:t>
        <a:bodyPr/>
        <a:lstStyle/>
        <a:p>
          <a:endParaRPr lang="en-US"/>
        </a:p>
      </dgm:t>
    </dgm:pt>
    <dgm:pt modelId="{C867B8FA-9351-4ACF-A792-50CFDBFE6190}" type="sibTrans" cxnId="{7B5E0A54-27AF-41D2-9BDF-B157F77F8068}">
      <dgm:prSet/>
      <dgm:spPr/>
      <dgm:t>
        <a:bodyPr/>
        <a:lstStyle/>
        <a:p>
          <a:endParaRPr lang="en-US"/>
        </a:p>
      </dgm:t>
    </dgm:pt>
    <dgm:pt modelId="{30E3DC93-712A-4050-9A20-18295543F1EA}">
      <dgm:prSet/>
      <dgm:spPr/>
      <dgm:t>
        <a:bodyPr/>
        <a:lstStyle/>
        <a:p>
          <a:r>
            <a:rPr lang="en-US"/>
            <a:t>Fire, Flood, or other Natural Disaster</a:t>
          </a:r>
        </a:p>
      </dgm:t>
    </dgm:pt>
    <dgm:pt modelId="{87DEF0AD-0616-4275-B636-03F84CA11953}" type="parTrans" cxnId="{197513EF-7BB3-4661-ACF0-2D4FFAA8118D}">
      <dgm:prSet/>
      <dgm:spPr/>
      <dgm:t>
        <a:bodyPr/>
        <a:lstStyle/>
        <a:p>
          <a:endParaRPr lang="en-US"/>
        </a:p>
      </dgm:t>
    </dgm:pt>
    <dgm:pt modelId="{DD999BF9-5E98-4CD0-9226-B5623A44FB38}" type="sibTrans" cxnId="{197513EF-7BB3-4661-ACF0-2D4FFAA8118D}">
      <dgm:prSet/>
      <dgm:spPr/>
      <dgm:t>
        <a:bodyPr/>
        <a:lstStyle/>
        <a:p>
          <a:endParaRPr lang="en-US"/>
        </a:p>
      </dgm:t>
    </dgm:pt>
    <dgm:pt modelId="{59E8E11E-C753-465D-80EE-CAC772FA3C6E}">
      <dgm:prSet/>
      <dgm:spPr/>
      <dgm:t>
        <a:bodyPr/>
        <a:lstStyle/>
        <a:p>
          <a:endParaRPr lang="en-US"/>
        </a:p>
      </dgm:t>
    </dgm:pt>
    <dgm:pt modelId="{9FBB0B2B-340F-4425-9C9A-A031672CEFC4}" type="parTrans" cxnId="{D9737857-344D-48C9-8DCF-FA2AC9395E03}">
      <dgm:prSet/>
      <dgm:spPr/>
      <dgm:t>
        <a:bodyPr/>
        <a:lstStyle/>
        <a:p>
          <a:endParaRPr lang="en-US"/>
        </a:p>
      </dgm:t>
    </dgm:pt>
    <dgm:pt modelId="{73A692F6-D8B2-4F8D-A247-2EDEBE7C9DFA}" type="sibTrans" cxnId="{D9737857-344D-48C9-8DCF-FA2AC9395E03}">
      <dgm:prSet/>
      <dgm:spPr/>
      <dgm:t>
        <a:bodyPr/>
        <a:lstStyle/>
        <a:p>
          <a:endParaRPr lang="en-US"/>
        </a:p>
      </dgm:t>
    </dgm:pt>
    <dgm:pt modelId="{695A4EB9-6C1C-415C-A1DA-CA6647125155}" type="pres">
      <dgm:prSet presAssocID="{6B83C036-6279-42FA-BA0B-4BE06A417FBE}" presName="rootnode" presStyleCnt="0">
        <dgm:presLayoutVars>
          <dgm:chMax/>
          <dgm:chPref/>
          <dgm:dir/>
          <dgm:animLvl val="lvl"/>
        </dgm:presLayoutVars>
      </dgm:prSet>
      <dgm:spPr/>
    </dgm:pt>
    <dgm:pt modelId="{3BCE3B3F-E122-4D78-8ABE-E865F472FC7B}" type="pres">
      <dgm:prSet presAssocID="{0048FC3E-00C8-475F-B75D-4A6CBAD4583D}" presName="composite" presStyleCnt="0"/>
      <dgm:spPr/>
    </dgm:pt>
    <dgm:pt modelId="{4DBC78FD-EAA8-462B-AD5C-9CE569048B29}" type="pres">
      <dgm:prSet presAssocID="{0048FC3E-00C8-475F-B75D-4A6CBAD4583D}" presName="bentUpArrow1" presStyleLbl="alignImgPlace1" presStyleIdx="0" presStyleCnt="2"/>
      <dgm:spPr/>
    </dgm:pt>
    <dgm:pt modelId="{86FDB408-6981-4854-80BE-039361D289C1}" type="pres">
      <dgm:prSet presAssocID="{0048FC3E-00C8-475F-B75D-4A6CBAD4583D}" presName="ParentText" presStyleLbl="node1" presStyleIdx="0" presStyleCnt="3" custScaleX="131616">
        <dgm:presLayoutVars>
          <dgm:chMax val="1"/>
          <dgm:chPref val="1"/>
          <dgm:bulletEnabled val="1"/>
        </dgm:presLayoutVars>
      </dgm:prSet>
      <dgm:spPr/>
    </dgm:pt>
    <dgm:pt modelId="{814F59B5-30A0-4C5E-8B7E-A285A4CBB6F2}" type="pres">
      <dgm:prSet presAssocID="{0048FC3E-00C8-475F-B75D-4A6CBAD4583D}" presName="ChildText" presStyleLbl="revTx" presStyleIdx="0" presStyleCnt="3" custLinFactNeighborX="20720">
        <dgm:presLayoutVars>
          <dgm:chMax val="0"/>
          <dgm:chPref val="0"/>
          <dgm:bulletEnabled val="1"/>
        </dgm:presLayoutVars>
      </dgm:prSet>
      <dgm:spPr/>
    </dgm:pt>
    <dgm:pt modelId="{2D6DC82D-6989-4068-8524-8EFC37719BF1}" type="pres">
      <dgm:prSet presAssocID="{5CB2E6D6-3420-4D5D-9F1B-B7EF8F0AF247}" presName="sibTrans" presStyleCnt="0"/>
      <dgm:spPr/>
    </dgm:pt>
    <dgm:pt modelId="{F801B295-86A0-442A-B37B-E563528D1CAB}" type="pres">
      <dgm:prSet presAssocID="{22C644C9-D87E-44D8-898D-487380FD17EC}" presName="composite" presStyleCnt="0"/>
      <dgm:spPr/>
    </dgm:pt>
    <dgm:pt modelId="{824D77AF-FF57-4D14-AA27-DECBBF020F4B}" type="pres">
      <dgm:prSet presAssocID="{22C644C9-D87E-44D8-898D-487380FD17EC}" presName="bentUpArrow1" presStyleLbl="alignImgPlace1" presStyleIdx="1" presStyleCnt="2"/>
      <dgm:spPr/>
    </dgm:pt>
    <dgm:pt modelId="{8D1A86D4-1EEE-4A64-8AF1-534CEA037F51}" type="pres">
      <dgm:prSet presAssocID="{22C644C9-D87E-44D8-898D-487380FD17EC}" presName="ParentText" presStyleLbl="node1" presStyleIdx="1" presStyleCnt="3" custScaleX="131616">
        <dgm:presLayoutVars>
          <dgm:chMax val="1"/>
          <dgm:chPref val="1"/>
          <dgm:bulletEnabled val="1"/>
        </dgm:presLayoutVars>
      </dgm:prSet>
      <dgm:spPr/>
    </dgm:pt>
    <dgm:pt modelId="{692B5C7C-BE2C-4EF8-A1E8-5EB0A945ED86}" type="pres">
      <dgm:prSet presAssocID="{22C644C9-D87E-44D8-898D-487380FD17EC}" presName="ChildText" presStyleLbl="revTx" presStyleIdx="1" presStyleCnt="3" custScaleX="228984" custLinFactNeighborX="83761" custLinFactNeighborY="5122">
        <dgm:presLayoutVars>
          <dgm:chMax val="0"/>
          <dgm:chPref val="0"/>
          <dgm:bulletEnabled val="1"/>
        </dgm:presLayoutVars>
      </dgm:prSet>
      <dgm:spPr/>
    </dgm:pt>
    <dgm:pt modelId="{0B35D1A5-EA05-4B35-BABB-1AD9349B9F5E}" type="pres">
      <dgm:prSet presAssocID="{4EC4B3D4-32F8-444B-8A12-5CC3B0B5BC50}" presName="sibTrans" presStyleCnt="0"/>
      <dgm:spPr/>
    </dgm:pt>
    <dgm:pt modelId="{7FC19F33-8F44-45EF-8B2F-AB2C7F269718}" type="pres">
      <dgm:prSet presAssocID="{8685BD83-5B96-4E18-928B-06F1015F42F0}" presName="composite" presStyleCnt="0"/>
      <dgm:spPr/>
    </dgm:pt>
    <dgm:pt modelId="{9E70E6C1-278C-42AC-B104-13F2749FF570}" type="pres">
      <dgm:prSet presAssocID="{8685BD83-5B96-4E18-928B-06F1015F42F0}" presName="ParentText" presStyleLbl="node1" presStyleIdx="2" presStyleCnt="3" custScaleX="131616">
        <dgm:presLayoutVars>
          <dgm:chMax val="1"/>
          <dgm:chPref val="1"/>
          <dgm:bulletEnabled val="1"/>
        </dgm:presLayoutVars>
      </dgm:prSet>
      <dgm:spPr/>
    </dgm:pt>
    <dgm:pt modelId="{293DE06A-4BD1-4D97-9594-8DFA32F44E52}" type="pres">
      <dgm:prSet presAssocID="{8685BD83-5B96-4E18-928B-06F1015F42F0}" presName="FinalChildText" presStyleLbl="revTx" presStyleIdx="2" presStyleCnt="3" custScaleX="284568" custLinFactX="15961" custLinFactNeighborX="100000" custLinFactNeighborY="-1024">
        <dgm:presLayoutVars>
          <dgm:chMax val="0"/>
          <dgm:chPref val="0"/>
          <dgm:bulletEnabled val="1"/>
        </dgm:presLayoutVars>
      </dgm:prSet>
      <dgm:spPr/>
    </dgm:pt>
  </dgm:ptLst>
  <dgm:cxnLst>
    <dgm:cxn modelId="{F69DE424-C24D-4D41-BE5D-ACAAA2F33255}" type="presOf" srcId="{8685BD83-5B96-4E18-928B-06F1015F42F0}" destId="{9E70E6C1-278C-42AC-B104-13F2749FF570}" srcOrd="0" destOrd="0" presId="urn:microsoft.com/office/officeart/2005/8/layout/StepDownProcess"/>
    <dgm:cxn modelId="{4C77A92A-C2ED-4897-AC12-9999FDC6E97B}" type="presOf" srcId="{59E8E11E-C753-465D-80EE-CAC772FA3C6E}" destId="{293DE06A-4BD1-4D97-9594-8DFA32F44E52}" srcOrd="0" destOrd="0" presId="urn:microsoft.com/office/officeart/2005/8/layout/StepDownProcess"/>
    <dgm:cxn modelId="{9F036334-3502-4EFF-BA70-357B1371C912}" srcId="{6B83C036-6279-42FA-BA0B-4BE06A417FBE}" destId="{0048FC3E-00C8-475F-B75D-4A6CBAD4583D}" srcOrd="0" destOrd="0" parTransId="{7B77A5AC-9788-4C67-928D-6CCF25DDCEF2}" sibTransId="{5CB2E6D6-3420-4D5D-9F1B-B7EF8F0AF247}"/>
    <dgm:cxn modelId="{760DFF5D-56A8-4829-8392-C81718192ABB}" type="presOf" srcId="{6B83C036-6279-42FA-BA0B-4BE06A417FBE}" destId="{695A4EB9-6C1C-415C-A1DA-CA6647125155}" srcOrd="0" destOrd="0" presId="urn:microsoft.com/office/officeart/2005/8/layout/StepDownProcess"/>
    <dgm:cxn modelId="{F5886A42-EA69-4457-B28F-784D27FF43FB}" srcId="{0048FC3E-00C8-475F-B75D-4A6CBAD4583D}" destId="{B44AEF58-5A49-40F6-B28E-49851C60D753}" srcOrd="0" destOrd="0" parTransId="{EE8AE626-D62C-42DB-8C97-9AB93078F33E}" sibTransId="{58D90E63-C4FE-4382-AD05-87B11C8C8328}"/>
    <dgm:cxn modelId="{E1A6B562-E65B-4CE4-85A5-63E22DFE55B5}" type="presOf" srcId="{30E3DC93-712A-4050-9A20-18295543F1EA}" destId="{692B5C7C-BE2C-4EF8-A1E8-5EB0A945ED86}" srcOrd="0" destOrd="0" presId="urn:microsoft.com/office/officeart/2005/8/layout/StepDownProcess"/>
    <dgm:cxn modelId="{7B5E0A54-27AF-41D2-9BDF-B157F77F8068}" srcId="{6B83C036-6279-42FA-BA0B-4BE06A417FBE}" destId="{8685BD83-5B96-4E18-928B-06F1015F42F0}" srcOrd="2" destOrd="0" parTransId="{6775BF55-C0D8-4EDB-B811-D50D0F5C4DA8}" sibTransId="{C867B8FA-9351-4ACF-A792-50CFDBFE6190}"/>
    <dgm:cxn modelId="{D9737857-344D-48C9-8DCF-FA2AC9395E03}" srcId="{8685BD83-5B96-4E18-928B-06F1015F42F0}" destId="{59E8E11E-C753-465D-80EE-CAC772FA3C6E}" srcOrd="0" destOrd="0" parTransId="{9FBB0B2B-340F-4425-9C9A-A031672CEFC4}" sibTransId="{73A692F6-D8B2-4F8D-A247-2EDEBE7C9DFA}"/>
    <dgm:cxn modelId="{DC5FB8DB-08EE-43AD-BEE5-C44D22D77EDB}" type="presOf" srcId="{22C644C9-D87E-44D8-898D-487380FD17EC}" destId="{8D1A86D4-1EEE-4A64-8AF1-534CEA037F51}" srcOrd="0" destOrd="0" presId="urn:microsoft.com/office/officeart/2005/8/layout/StepDownProcess"/>
    <dgm:cxn modelId="{197513EF-7BB3-4661-ACF0-2D4FFAA8118D}" srcId="{22C644C9-D87E-44D8-898D-487380FD17EC}" destId="{30E3DC93-712A-4050-9A20-18295543F1EA}" srcOrd="0" destOrd="0" parTransId="{87DEF0AD-0616-4275-B636-03F84CA11953}" sibTransId="{DD999BF9-5E98-4CD0-9226-B5623A44FB38}"/>
    <dgm:cxn modelId="{72A268F3-B5EA-45D9-AE06-EB9ABA017A57}" type="presOf" srcId="{0048FC3E-00C8-475F-B75D-4A6CBAD4583D}" destId="{86FDB408-6981-4854-80BE-039361D289C1}" srcOrd="0" destOrd="0" presId="urn:microsoft.com/office/officeart/2005/8/layout/StepDownProcess"/>
    <dgm:cxn modelId="{C67DE3F7-BF09-4486-AD56-4752280E2D2E}" type="presOf" srcId="{B44AEF58-5A49-40F6-B28E-49851C60D753}" destId="{814F59B5-30A0-4C5E-8B7E-A285A4CBB6F2}" srcOrd="0" destOrd="0" presId="urn:microsoft.com/office/officeart/2005/8/layout/StepDownProcess"/>
    <dgm:cxn modelId="{92B2EFF7-C4B3-443E-997C-181E19FCD153}" srcId="{6B83C036-6279-42FA-BA0B-4BE06A417FBE}" destId="{22C644C9-D87E-44D8-898D-487380FD17EC}" srcOrd="1" destOrd="0" parTransId="{C4E5F9F0-177C-4C38-A070-78C7C7FA10B6}" sibTransId="{4EC4B3D4-32F8-444B-8A12-5CC3B0B5BC50}"/>
    <dgm:cxn modelId="{6238C0B5-7FDF-45DB-A390-643A03016C02}" type="presParOf" srcId="{695A4EB9-6C1C-415C-A1DA-CA6647125155}" destId="{3BCE3B3F-E122-4D78-8ABE-E865F472FC7B}" srcOrd="0" destOrd="0" presId="urn:microsoft.com/office/officeart/2005/8/layout/StepDownProcess"/>
    <dgm:cxn modelId="{E4573530-8350-4C6E-8AED-A3C15C06FAF5}" type="presParOf" srcId="{3BCE3B3F-E122-4D78-8ABE-E865F472FC7B}" destId="{4DBC78FD-EAA8-462B-AD5C-9CE569048B29}" srcOrd="0" destOrd="0" presId="urn:microsoft.com/office/officeart/2005/8/layout/StepDownProcess"/>
    <dgm:cxn modelId="{F46E76A4-4DDB-495D-934C-B3C039DB5617}" type="presParOf" srcId="{3BCE3B3F-E122-4D78-8ABE-E865F472FC7B}" destId="{86FDB408-6981-4854-80BE-039361D289C1}" srcOrd="1" destOrd="0" presId="urn:microsoft.com/office/officeart/2005/8/layout/StepDownProcess"/>
    <dgm:cxn modelId="{359F880F-F0B3-49FD-9EEE-D4C93A230506}" type="presParOf" srcId="{3BCE3B3F-E122-4D78-8ABE-E865F472FC7B}" destId="{814F59B5-30A0-4C5E-8B7E-A285A4CBB6F2}" srcOrd="2" destOrd="0" presId="urn:microsoft.com/office/officeart/2005/8/layout/StepDownProcess"/>
    <dgm:cxn modelId="{952EB991-307F-4657-B8F7-90C97C9D0DE6}" type="presParOf" srcId="{695A4EB9-6C1C-415C-A1DA-CA6647125155}" destId="{2D6DC82D-6989-4068-8524-8EFC37719BF1}" srcOrd="1" destOrd="0" presId="urn:microsoft.com/office/officeart/2005/8/layout/StepDownProcess"/>
    <dgm:cxn modelId="{5A7E15C4-4FF9-4F92-B3DD-46B3626D8E5B}" type="presParOf" srcId="{695A4EB9-6C1C-415C-A1DA-CA6647125155}" destId="{F801B295-86A0-442A-B37B-E563528D1CAB}" srcOrd="2" destOrd="0" presId="urn:microsoft.com/office/officeart/2005/8/layout/StepDownProcess"/>
    <dgm:cxn modelId="{390F0BF8-838C-436D-9818-8DDA9FF7E03A}" type="presParOf" srcId="{F801B295-86A0-442A-B37B-E563528D1CAB}" destId="{824D77AF-FF57-4D14-AA27-DECBBF020F4B}" srcOrd="0" destOrd="0" presId="urn:microsoft.com/office/officeart/2005/8/layout/StepDownProcess"/>
    <dgm:cxn modelId="{922A61F0-21D7-4225-90FA-4B7F7D6E9007}" type="presParOf" srcId="{F801B295-86A0-442A-B37B-E563528D1CAB}" destId="{8D1A86D4-1EEE-4A64-8AF1-534CEA037F51}" srcOrd="1" destOrd="0" presId="urn:microsoft.com/office/officeart/2005/8/layout/StepDownProcess"/>
    <dgm:cxn modelId="{32219998-5D7F-44DF-87BB-B42C33601F90}" type="presParOf" srcId="{F801B295-86A0-442A-B37B-E563528D1CAB}" destId="{692B5C7C-BE2C-4EF8-A1E8-5EB0A945ED86}" srcOrd="2" destOrd="0" presId="urn:microsoft.com/office/officeart/2005/8/layout/StepDownProcess"/>
    <dgm:cxn modelId="{A2B5CCA8-316C-47B5-8AA7-682004B2D18F}" type="presParOf" srcId="{695A4EB9-6C1C-415C-A1DA-CA6647125155}" destId="{0B35D1A5-EA05-4B35-BABB-1AD9349B9F5E}" srcOrd="3" destOrd="0" presId="urn:microsoft.com/office/officeart/2005/8/layout/StepDownProcess"/>
    <dgm:cxn modelId="{ECCF4051-13B1-4995-8E1E-84CE936682EA}" type="presParOf" srcId="{695A4EB9-6C1C-415C-A1DA-CA6647125155}" destId="{7FC19F33-8F44-45EF-8B2F-AB2C7F269718}" srcOrd="4" destOrd="0" presId="urn:microsoft.com/office/officeart/2005/8/layout/StepDownProcess"/>
    <dgm:cxn modelId="{A8BEFBF2-A49A-44E0-B879-BE41842C07D9}" type="presParOf" srcId="{7FC19F33-8F44-45EF-8B2F-AB2C7F269718}" destId="{9E70E6C1-278C-42AC-B104-13F2749FF570}" srcOrd="0" destOrd="0" presId="urn:microsoft.com/office/officeart/2005/8/layout/StepDownProcess"/>
    <dgm:cxn modelId="{9D52D2D0-A8E8-493D-89E0-52D9B08687D2}" type="presParOf" srcId="{7FC19F33-8F44-45EF-8B2F-AB2C7F269718}" destId="{293DE06A-4BD1-4D97-9594-8DFA32F44E52}"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406C24-DD3D-4086-8176-4875D6CED18C}" type="doc">
      <dgm:prSet loTypeId="urn:microsoft.com/office/officeart/2005/8/layout/equation2" loCatId="relationship" qsTypeId="urn:microsoft.com/office/officeart/2005/8/quickstyle/simple1" qsCatId="simple" csTypeId="urn:microsoft.com/office/officeart/2005/8/colors/accent1_2" csCatId="accent1" phldr="1"/>
      <dgm:spPr/>
      <dgm:t>
        <a:bodyPr/>
        <a:lstStyle/>
        <a:p>
          <a:endParaRPr lang="en-US"/>
        </a:p>
      </dgm:t>
    </dgm:pt>
    <dgm:pt modelId="{1CCE6114-49FB-4CFD-A935-B97A4100FC46}">
      <dgm:prSet phldrT="[Text]"/>
      <dgm:spPr>
        <a:solidFill>
          <a:schemeClr val="accent3">
            <a:lumMod val="75000"/>
            <a:lumOff val="25000"/>
          </a:schemeClr>
        </a:solidFill>
      </dgm:spPr>
      <dgm:t>
        <a:bodyPr/>
        <a:lstStyle/>
        <a:p>
          <a:r>
            <a:rPr lang="en-US"/>
            <a:t>Required members</a:t>
          </a:r>
        </a:p>
      </dgm:t>
    </dgm:pt>
    <dgm:pt modelId="{A8F93633-BC6A-4DEA-A611-527B1993398A}" type="parTrans" cxnId="{D8EA084A-0692-49AC-B2DD-CF2A0E9294F3}">
      <dgm:prSet/>
      <dgm:spPr/>
      <dgm:t>
        <a:bodyPr/>
        <a:lstStyle/>
        <a:p>
          <a:endParaRPr lang="en-US"/>
        </a:p>
      </dgm:t>
    </dgm:pt>
    <dgm:pt modelId="{A0829FC6-2A42-4114-BDDC-295A6A1D2EDE}" type="sibTrans" cxnId="{D8EA084A-0692-49AC-B2DD-CF2A0E9294F3}">
      <dgm:prSet/>
      <dgm:spPr/>
      <dgm:t>
        <a:bodyPr/>
        <a:lstStyle/>
        <a:p>
          <a:endParaRPr lang="en-US"/>
        </a:p>
      </dgm:t>
    </dgm:pt>
    <dgm:pt modelId="{26C25CAF-222D-43ED-B594-64F134C15277}">
      <dgm:prSet phldrT="[Text]"/>
      <dgm:spPr>
        <a:solidFill>
          <a:schemeClr val="accent2">
            <a:lumMod val="75000"/>
          </a:schemeClr>
        </a:solidFill>
      </dgm:spPr>
      <dgm:t>
        <a:bodyPr/>
        <a:lstStyle/>
        <a:p>
          <a:r>
            <a:rPr lang="en-US"/>
            <a:t>Optional member the family chooses</a:t>
          </a:r>
        </a:p>
      </dgm:t>
    </dgm:pt>
    <dgm:pt modelId="{65756D9D-8739-4793-BB90-6904CA0E7341}" type="parTrans" cxnId="{AE23F0C9-AF3C-4D9D-BA9B-9F6967F9091C}">
      <dgm:prSet/>
      <dgm:spPr/>
      <dgm:t>
        <a:bodyPr/>
        <a:lstStyle/>
        <a:p>
          <a:endParaRPr lang="en-US"/>
        </a:p>
      </dgm:t>
    </dgm:pt>
    <dgm:pt modelId="{F8E3591E-1123-4471-8940-926E0CD4FA09}" type="sibTrans" cxnId="{AE23F0C9-AF3C-4D9D-BA9B-9F6967F9091C}">
      <dgm:prSet/>
      <dgm:spPr/>
      <dgm:t>
        <a:bodyPr/>
        <a:lstStyle/>
        <a:p>
          <a:endParaRPr lang="en-US"/>
        </a:p>
      </dgm:t>
    </dgm:pt>
    <dgm:pt modelId="{EA6D901C-030A-43B1-B49E-2434955E97A7}">
      <dgm:prSet phldrT="[Text]"/>
      <dgm:spPr>
        <a:solidFill>
          <a:srgbClr val="000000"/>
        </a:solidFill>
      </dgm:spPr>
      <dgm:t>
        <a:bodyPr/>
        <a:lstStyle/>
        <a:p>
          <a:r>
            <a:rPr lang="en-US"/>
            <a:t>TANF Unit</a:t>
          </a:r>
        </a:p>
      </dgm:t>
    </dgm:pt>
    <dgm:pt modelId="{7CDA8AB1-23C1-4B1D-AE9E-72359EB90D95}" type="parTrans" cxnId="{3F882A4A-0A43-47FE-9C68-DC65CFCC435D}">
      <dgm:prSet/>
      <dgm:spPr/>
      <dgm:t>
        <a:bodyPr/>
        <a:lstStyle/>
        <a:p>
          <a:endParaRPr lang="en-US"/>
        </a:p>
      </dgm:t>
    </dgm:pt>
    <dgm:pt modelId="{65054570-5B8C-449C-8069-E3E5333346C1}" type="sibTrans" cxnId="{3F882A4A-0A43-47FE-9C68-DC65CFCC435D}">
      <dgm:prSet/>
      <dgm:spPr/>
      <dgm:t>
        <a:bodyPr/>
        <a:lstStyle/>
        <a:p>
          <a:endParaRPr lang="en-US"/>
        </a:p>
      </dgm:t>
    </dgm:pt>
    <dgm:pt modelId="{7BCC7215-AC5E-466F-B6A8-32919BB0A4EA}" type="pres">
      <dgm:prSet presAssocID="{C3406C24-DD3D-4086-8176-4875D6CED18C}" presName="Name0" presStyleCnt="0">
        <dgm:presLayoutVars>
          <dgm:dir/>
          <dgm:resizeHandles val="exact"/>
        </dgm:presLayoutVars>
      </dgm:prSet>
      <dgm:spPr/>
    </dgm:pt>
    <dgm:pt modelId="{88A62C54-A56A-4403-A335-F6DFB5FE7FBC}" type="pres">
      <dgm:prSet presAssocID="{C3406C24-DD3D-4086-8176-4875D6CED18C}" presName="vNodes" presStyleCnt="0"/>
      <dgm:spPr/>
    </dgm:pt>
    <dgm:pt modelId="{A7B66779-3D96-49F1-8952-5EA1A027575E}" type="pres">
      <dgm:prSet presAssocID="{1CCE6114-49FB-4CFD-A935-B97A4100FC46}" presName="node" presStyleLbl="node1" presStyleIdx="0" presStyleCnt="3">
        <dgm:presLayoutVars>
          <dgm:bulletEnabled val="1"/>
        </dgm:presLayoutVars>
      </dgm:prSet>
      <dgm:spPr/>
    </dgm:pt>
    <dgm:pt modelId="{E0D4F279-7504-44F2-B284-F191179AE1B2}" type="pres">
      <dgm:prSet presAssocID="{A0829FC6-2A42-4114-BDDC-295A6A1D2EDE}" presName="spacerT" presStyleCnt="0"/>
      <dgm:spPr/>
    </dgm:pt>
    <dgm:pt modelId="{AC2510BD-3B9F-40E6-ACAE-BCA33BF8F26D}" type="pres">
      <dgm:prSet presAssocID="{A0829FC6-2A42-4114-BDDC-295A6A1D2EDE}" presName="sibTrans" presStyleLbl="sibTrans2D1" presStyleIdx="0" presStyleCnt="2"/>
      <dgm:spPr/>
    </dgm:pt>
    <dgm:pt modelId="{7362BDE9-E02B-4E8B-BC6B-1D0031AFE07D}" type="pres">
      <dgm:prSet presAssocID="{A0829FC6-2A42-4114-BDDC-295A6A1D2EDE}" presName="spacerB" presStyleCnt="0"/>
      <dgm:spPr/>
    </dgm:pt>
    <dgm:pt modelId="{353CA930-EB24-47FB-90AA-5C4455AD7EAF}" type="pres">
      <dgm:prSet presAssocID="{26C25CAF-222D-43ED-B594-64F134C15277}" presName="node" presStyleLbl="node1" presStyleIdx="1" presStyleCnt="3">
        <dgm:presLayoutVars>
          <dgm:bulletEnabled val="1"/>
        </dgm:presLayoutVars>
      </dgm:prSet>
      <dgm:spPr/>
    </dgm:pt>
    <dgm:pt modelId="{AC32F035-A4C6-4D5E-96A4-26C6EFA243A2}" type="pres">
      <dgm:prSet presAssocID="{C3406C24-DD3D-4086-8176-4875D6CED18C}" presName="sibTransLast" presStyleLbl="sibTrans2D1" presStyleIdx="1" presStyleCnt="2"/>
      <dgm:spPr/>
    </dgm:pt>
    <dgm:pt modelId="{31B31B33-0739-463B-92DB-EFEA23F79CC1}" type="pres">
      <dgm:prSet presAssocID="{C3406C24-DD3D-4086-8176-4875D6CED18C}" presName="connectorText" presStyleLbl="sibTrans2D1" presStyleIdx="1" presStyleCnt="2"/>
      <dgm:spPr/>
    </dgm:pt>
    <dgm:pt modelId="{B90A06F3-2C1A-4917-86F6-E2C5FED71729}" type="pres">
      <dgm:prSet presAssocID="{C3406C24-DD3D-4086-8176-4875D6CED18C}" presName="lastNode" presStyleLbl="node1" presStyleIdx="2" presStyleCnt="3">
        <dgm:presLayoutVars>
          <dgm:bulletEnabled val="1"/>
        </dgm:presLayoutVars>
      </dgm:prSet>
      <dgm:spPr/>
    </dgm:pt>
  </dgm:ptLst>
  <dgm:cxnLst>
    <dgm:cxn modelId="{BD7A3203-AC19-48C8-A1C5-B9470D224130}" type="presOf" srcId="{EA6D901C-030A-43B1-B49E-2434955E97A7}" destId="{B90A06F3-2C1A-4917-86F6-E2C5FED71729}" srcOrd="0" destOrd="0" presId="urn:microsoft.com/office/officeart/2005/8/layout/equation2"/>
    <dgm:cxn modelId="{98350F17-2EC4-40E1-94FA-AE0571313167}" type="presOf" srcId="{F8E3591E-1123-4471-8940-926E0CD4FA09}" destId="{31B31B33-0739-463B-92DB-EFEA23F79CC1}" srcOrd="1" destOrd="0" presId="urn:microsoft.com/office/officeart/2005/8/layout/equation2"/>
    <dgm:cxn modelId="{A912DF69-FBE1-4EB8-B9F3-2B0A26E40712}" type="presOf" srcId="{A0829FC6-2A42-4114-BDDC-295A6A1D2EDE}" destId="{AC2510BD-3B9F-40E6-ACAE-BCA33BF8F26D}" srcOrd="0" destOrd="0" presId="urn:microsoft.com/office/officeart/2005/8/layout/equation2"/>
    <dgm:cxn modelId="{D8EA084A-0692-49AC-B2DD-CF2A0E9294F3}" srcId="{C3406C24-DD3D-4086-8176-4875D6CED18C}" destId="{1CCE6114-49FB-4CFD-A935-B97A4100FC46}" srcOrd="0" destOrd="0" parTransId="{A8F93633-BC6A-4DEA-A611-527B1993398A}" sibTransId="{A0829FC6-2A42-4114-BDDC-295A6A1D2EDE}"/>
    <dgm:cxn modelId="{3F882A4A-0A43-47FE-9C68-DC65CFCC435D}" srcId="{C3406C24-DD3D-4086-8176-4875D6CED18C}" destId="{EA6D901C-030A-43B1-B49E-2434955E97A7}" srcOrd="2" destOrd="0" parTransId="{7CDA8AB1-23C1-4B1D-AE9E-72359EB90D95}" sibTransId="{65054570-5B8C-449C-8069-E3E5333346C1}"/>
    <dgm:cxn modelId="{0473BDA5-98BD-4567-84A8-E55E2F5E5C94}" type="presOf" srcId="{1CCE6114-49FB-4CFD-A935-B97A4100FC46}" destId="{A7B66779-3D96-49F1-8952-5EA1A027575E}" srcOrd="0" destOrd="0" presId="urn:microsoft.com/office/officeart/2005/8/layout/equation2"/>
    <dgm:cxn modelId="{B6CCD4B0-9ADD-4688-908F-C20E555DA5B6}" type="presOf" srcId="{C3406C24-DD3D-4086-8176-4875D6CED18C}" destId="{7BCC7215-AC5E-466F-B6A8-32919BB0A4EA}" srcOrd="0" destOrd="0" presId="urn:microsoft.com/office/officeart/2005/8/layout/equation2"/>
    <dgm:cxn modelId="{20EDE3BD-3DB4-4999-B2F9-8324F4FA76B7}" type="presOf" srcId="{F8E3591E-1123-4471-8940-926E0CD4FA09}" destId="{AC32F035-A4C6-4D5E-96A4-26C6EFA243A2}" srcOrd="0" destOrd="0" presId="urn:microsoft.com/office/officeart/2005/8/layout/equation2"/>
    <dgm:cxn modelId="{AE23F0C9-AF3C-4D9D-BA9B-9F6967F9091C}" srcId="{C3406C24-DD3D-4086-8176-4875D6CED18C}" destId="{26C25CAF-222D-43ED-B594-64F134C15277}" srcOrd="1" destOrd="0" parTransId="{65756D9D-8739-4793-BB90-6904CA0E7341}" sibTransId="{F8E3591E-1123-4471-8940-926E0CD4FA09}"/>
    <dgm:cxn modelId="{807757E7-A568-42D6-84AC-280124F6B047}" type="presOf" srcId="{26C25CAF-222D-43ED-B594-64F134C15277}" destId="{353CA930-EB24-47FB-90AA-5C4455AD7EAF}" srcOrd="0" destOrd="0" presId="urn:microsoft.com/office/officeart/2005/8/layout/equation2"/>
    <dgm:cxn modelId="{7B5108C1-83B5-44B3-AB3A-95431BF74F6E}" type="presParOf" srcId="{7BCC7215-AC5E-466F-B6A8-32919BB0A4EA}" destId="{88A62C54-A56A-4403-A335-F6DFB5FE7FBC}" srcOrd="0" destOrd="0" presId="urn:microsoft.com/office/officeart/2005/8/layout/equation2"/>
    <dgm:cxn modelId="{81CCB3D1-C854-489B-ABB1-4E73D133B9B7}" type="presParOf" srcId="{88A62C54-A56A-4403-A335-F6DFB5FE7FBC}" destId="{A7B66779-3D96-49F1-8952-5EA1A027575E}" srcOrd="0" destOrd="0" presId="urn:microsoft.com/office/officeart/2005/8/layout/equation2"/>
    <dgm:cxn modelId="{02259B2C-D4A2-45D1-9D1E-C15A1F0B1075}" type="presParOf" srcId="{88A62C54-A56A-4403-A335-F6DFB5FE7FBC}" destId="{E0D4F279-7504-44F2-B284-F191179AE1B2}" srcOrd="1" destOrd="0" presId="urn:microsoft.com/office/officeart/2005/8/layout/equation2"/>
    <dgm:cxn modelId="{A09EFCA5-2F56-419A-B157-F80BE0B9D175}" type="presParOf" srcId="{88A62C54-A56A-4403-A335-F6DFB5FE7FBC}" destId="{AC2510BD-3B9F-40E6-ACAE-BCA33BF8F26D}" srcOrd="2" destOrd="0" presId="urn:microsoft.com/office/officeart/2005/8/layout/equation2"/>
    <dgm:cxn modelId="{C34D5734-3352-45D3-BA09-EA4E42274550}" type="presParOf" srcId="{88A62C54-A56A-4403-A335-F6DFB5FE7FBC}" destId="{7362BDE9-E02B-4E8B-BC6B-1D0031AFE07D}" srcOrd="3" destOrd="0" presId="urn:microsoft.com/office/officeart/2005/8/layout/equation2"/>
    <dgm:cxn modelId="{B13369BF-697E-4808-90BB-8F336D34ECBF}" type="presParOf" srcId="{88A62C54-A56A-4403-A335-F6DFB5FE7FBC}" destId="{353CA930-EB24-47FB-90AA-5C4455AD7EAF}" srcOrd="4" destOrd="0" presId="urn:microsoft.com/office/officeart/2005/8/layout/equation2"/>
    <dgm:cxn modelId="{6D744D86-C460-4A5F-9191-73131921CBB2}" type="presParOf" srcId="{7BCC7215-AC5E-466F-B6A8-32919BB0A4EA}" destId="{AC32F035-A4C6-4D5E-96A4-26C6EFA243A2}" srcOrd="1" destOrd="0" presId="urn:microsoft.com/office/officeart/2005/8/layout/equation2"/>
    <dgm:cxn modelId="{97A19C3E-1EDF-4C0F-B28E-CF0EEB2CFDE9}" type="presParOf" srcId="{AC32F035-A4C6-4D5E-96A4-26C6EFA243A2}" destId="{31B31B33-0739-463B-92DB-EFEA23F79CC1}" srcOrd="0" destOrd="0" presId="urn:microsoft.com/office/officeart/2005/8/layout/equation2"/>
    <dgm:cxn modelId="{D912A64D-8DA8-48F1-B431-A5F0FB5B7CD4}" type="presParOf" srcId="{7BCC7215-AC5E-466F-B6A8-32919BB0A4EA}" destId="{B90A06F3-2C1A-4917-86F6-E2C5FED71729}"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D9E901-B62A-4E68-BB1C-9534F9C79C5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00B0697-EDA2-4CB6-84D3-1506F1DF1B9A}">
      <dgm:prSet phldrT="[Text]"/>
      <dgm:spPr>
        <a:solidFill>
          <a:srgbClr val="00B050"/>
        </a:solidFill>
      </dgm:spPr>
      <dgm:t>
        <a:bodyPr/>
        <a:lstStyle/>
        <a:p>
          <a:r>
            <a:rPr lang="en-US"/>
            <a:t>All </a:t>
          </a:r>
          <a:r>
            <a:rPr lang="en-US" b="1"/>
            <a:t>TANF household </a:t>
          </a:r>
          <a:r>
            <a:rPr lang="en-US"/>
            <a:t>members</a:t>
          </a:r>
        </a:p>
      </dgm:t>
    </dgm:pt>
    <dgm:pt modelId="{6C8AB64F-E4B7-47CA-AB21-F47CF978A45D}" type="parTrans" cxnId="{36CB2A2A-62C5-4345-BAE6-C23C7DFFE954}">
      <dgm:prSet/>
      <dgm:spPr/>
      <dgm:t>
        <a:bodyPr/>
        <a:lstStyle/>
        <a:p>
          <a:endParaRPr lang="en-US"/>
        </a:p>
      </dgm:t>
    </dgm:pt>
    <dgm:pt modelId="{1848F51C-6769-4C7D-8366-DFEA161096AF}" type="sibTrans" cxnId="{36CB2A2A-62C5-4345-BAE6-C23C7DFFE954}">
      <dgm:prSet/>
      <dgm:spPr/>
      <dgm:t>
        <a:bodyPr/>
        <a:lstStyle/>
        <a:p>
          <a:endParaRPr lang="en-US"/>
        </a:p>
      </dgm:t>
    </dgm:pt>
    <dgm:pt modelId="{99D65B42-26F5-4E1C-825C-EBF58B930F2F}">
      <dgm:prSet phldrT="[Text]"/>
      <dgm:spPr/>
      <dgm:t>
        <a:bodyPr/>
        <a:lstStyle/>
        <a:p>
          <a:r>
            <a:rPr lang="en-US"/>
            <a:t>Required Members</a:t>
          </a:r>
        </a:p>
      </dgm:t>
    </dgm:pt>
    <dgm:pt modelId="{6319794B-5E86-4C01-B0A3-EEEA813F55C3}" type="parTrans" cxnId="{876357B8-D1A9-440F-8E4C-D75DAD97BF2C}">
      <dgm:prSet/>
      <dgm:spPr/>
      <dgm:t>
        <a:bodyPr/>
        <a:lstStyle/>
        <a:p>
          <a:endParaRPr lang="en-US"/>
        </a:p>
      </dgm:t>
    </dgm:pt>
    <dgm:pt modelId="{98F0FD5E-31AE-4B7A-BBBE-2BAE5450ED34}" type="sibTrans" cxnId="{876357B8-D1A9-440F-8E4C-D75DAD97BF2C}">
      <dgm:prSet/>
      <dgm:spPr/>
      <dgm:t>
        <a:bodyPr/>
        <a:lstStyle/>
        <a:p>
          <a:endParaRPr lang="en-US"/>
        </a:p>
      </dgm:t>
    </dgm:pt>
    <dgm:pt modelId="{13C4AC7A-448B-470B-9CC7-448ED73946A9}">
      <dgm:prSet phldrT="[Text]"/>
      <dgm:spPr/>
      <dgm:t>
        <a:bodyPr/>
        <a:lstStyle/>
        <a:p>
          <a:r>
            <a:rPr lang="en-US"/>
            <a:t>Optional members who are included in the benefit unit</a:t>
          </a:r>
        </a:p>
      </dgm:t>
    </dgm:pt>
    <dgm:pt modelId="{BAC173E1-AAFF-458F-889A-E0799280E54F}" type="parTrans" cxnId="{8C284547-82FF-4FEC-82F4-CB8991E5A180}">
      <dgm:prSet/>
      <dgm:spPr/>
      <dgm:t>
        <a:bodyPr/>
        <a:lstStyle/>
        <a:p>
          <a:endParaRPr lang="en-US"/>
        </a:p>
      </dgm:t>
    </dgm:pt>
    <dgm:pt modelId="{94EF4ECA-F6D4-43AD-97BA-D63FE2C22C52}" type="sibTrans" cxnId="{8C284547-82FF-4FEC-82F4-CB8991E5A180}">
      <dgm:prSet/>
      <dgm:spPr/>
      <dgm:t>
        <a:bodyPr/>
        <a:lstStyle/>
        <a:p>
          <a:endParaRPr lang="en-US"/>
        </a:p>
      </dgm:t>
    </dgm:pt>
    <dgm:pt modelId="{13EA13D4-52AB-4F2A-BD9E-6E1D4E6595F0}">
      <dgm:prSet phldrT="[Text]"/>
      <dgm:spPr>
        <a:solidFill>
          <a:srgbClr val="00B050"/>
        </a:solidFill>
      </dgm:spPr>
      <dgm:t>
        <a:bodyPr/>
        <a:lstStyle/>
        <a:p>
          <a:r>
            <a:rPr lang="en-US"/>
            <a:t>Excluded Responsible Relatives</a:t>
          </a:r>
        </a:p>
      </dgm:t>
    </dgm:pt>
    <dgm:pt modelId="{BD281C7D-6D21-4F07-9554-CD1EEC2A51D1}" type="parTrans" cxnId="{10E88E16-0ADC-447F-BCC7-859187414BF4}">
      <dgm:prSet/>
      <dgm:spPr/>
      <dgm:t>
        <a:bodyPr/>
        <a:lstStyle/>
        <a:p>
          <a:endParaRPr lang="en-US"/>
        </a:p>
      </dgm:t>
    </dgm:pt>
    <dgm:pt modelId="{FCA618DD-89BD-4367-9D0C-92C9D68823B5}" type="sibTrans" cxnId="{10E88E16-0ADC-447F-BCC7-859187414BF4}">
      <dgm:prSet/>
      <dgm:spPr/>
      <dgm:t>
        <a:bodyPr/>
        <a:lstStyle/>
        <a:p>
          <a:endParaRPr lang="en-US"/>
        </a:p>
      </dgm:t>
    </dgm:pt>
    <dgm:pt modelId="{2C0624A9-0170-4166-A0CA-B28F52806F29}">
      <dgm:prSet phldrT="[Text]"/>
      <dgm:spPr/>
      <dgm:t>
        <a:bodyPr/>
        <a:lstStyle/>
        <a:p>
          <a:r>
            <a:rPr lang="en-US"/>
            <a:t>ONLY if they are legally require to provide support can be counted:</a:t>
          </a:r>
        </a:p>
      </dgm:t>
    </dgm:pt>
    <dgm:pt modelId="{783635C5-2E75-4DFC-880E-13F806D89212}" type="parTrans" cxnId="{DC9730DC-C554-477A-919C-353B0D8DCA36}">
      <dgm:prSet/>
      <dgm:spPr/>
      <dgm:t>
        <a:bodyPr/>
        <a:lstStyle/>
        <a:p>
          <a:endParaRPr lang="en-US"/>
        </a:p>
      </dgm:t>
    </dgm:pt>
    <dgm:pt modelId="{5BD8AC56-2BE9-476F-99CB-A882C6F1C461}" type="sibTrans" cxnId="{DC9730DC-C554-477A-919C-353B0D8DCA36}">
      <dgm:prSet/>
      <dgm:spPr/>
      <dgm:t>
        <a:bodyPr/>
        <a:lstStyle/>
        <a:p>
          <a:endParaRPr lang="en-US"/>
        </a:p>
      </dgm:t>
    </dgm:pt>
    <dgm:pt modelId="{8D5FF2CF-0292-4C39-B04F-6A01C2647E35}">
      <dgm:prSet phldrT="[Text]"/>
      <dgm:spPr>
        <a:solidFill>
          <a:srgbClr val="FF0000"/>
        </a:solidFill>
      </dgm:spPr>
      <dgm:t>
        <a:bodyPr/>
        <a:lstStyle/>
        <a:p>
          <a:r>
            <a:rPr lang="en-US"/>
            <a:t>Others who are not part of the TANF unit</a:t>
          </a:r>
        </a:p>
      </dgm:t>
    </dgm:pt>
    <dgm:pt modelId="{97340A06-7420-4C9D-AA3E-8E5812AB43C8}" type="parTrans" cxnId="{70421212-5583-403C-BBA8-8B91B9046D81}">
      <dgm:prSet/>
      <dgm:spPr/>
      <dgm:t>
        <a:bodyPr/>
        <a:lstStyle/>
        <a:p>
          <a:endParaRPr lang="en-US"/>
        </a:p>
      </dgm:t>
    </dgm:pt>
    <dgm:pt modelId="{5DBDB51A-D48E-48BE-9EAC-EA0148E6D50C}" type="sibTrans" cxnId="{70421212-5583-403C-BBA8-8B91B9046D81}">
      <dgm:prSet/>
      <dgm:spPr/>
      <dgm:t>
        <a:bodyPr/>
        <a:lstStyle/>
        <a:p>
          <a:endParaRPr lang="en-US"/>
        </a:p>
      </dgm:t>
    </dgm:pt>
    <dgm:pt modelId="{00AD627F-DD98-4BE2-A2F9-126EF83FB931}">
      <dgm:prSet phldrT="[Text]"/>
      <dgm:spPr/>
      <dgm:t>
        <a:bodyPr/>
        <a:lstStyle/>
        <a:p>
          <a:r>
            <a:rPr lang="en-US"/>
            <a:t>Income is not counted</a:t>
          </a:r>
        </a:p>
      </dgm:t>
    </dgm:pt>
    <dgm:pt modelId="{9FE01E76-A0DD-48D7-8F43-236E1504B78D}" type="parTrans" cxnId="{4A7BE233-33A3-49CA-B343-BB11550437AD}">
      <dgm:prSet/>
      <dgm:spPr/>
      <dgm:t>
        <a:bodyPr/>
        <a:lstStyle/>
        <a:p>
          <a:endParaRPr lang="en-US"/>
        </a:p>
      </dgm:t>
    </dgm:pt>
    <dgm:pt modelId="{A41B0C25-724F-435E-A9CF-109669B4B246}" type="sibTrans" cxnId="{4A7BE233-33A3-49CA-B343-BB11550437AD}">
      <dgm:prSet/>
      <dgm:spPr/>
      <dgm:t>
        <a:bodyPr/>
        <a:lstStyle/>
        <a:p>
          <a:endParaRPr lang="en-US"/>
        </a:p>
      </dgm:t>
    </dgm:pt>
    <dgm:pt modelId="{49D88AF0-5A4E-40A4-8623-E2F06A60CF1B}">
      <dgm:prSet/>
      <dgm:spPr/>
      <dgm:t>
        <a:bodyPr/>
        <a:lstStyle/>
        <a:p>
          <a:r>
            <a:rPr lang="en-US"/>
            <a:t>Spouses and civil union partners. PM 09-02-01-c</a:t>
          </a:r>
        </a:p>
      </dgm:t>
    </dgm:pt>
    <dgm:pt modelId="{269B0D27-2145-4431-AF50-AA931AF1596D}" type="parTrans" cxnId="{D5984E23-40F9-4B9E-B364-EA9B858B771E}">
      <dgm:prSet/>
      <dgm:spPr/>
      <dgm:t>
        <a:bodyPr/>
        <a:lstStyle/>
        <a:p>
          <a:endParaRPr lang="en-US"/>
        </a:p>
      </dgm:t>
    </dgm:pt>
    <dgm:pt modelId="{77FE2B95-55D7-4A85-8682-4D180BEDBD2B}" type="sibTrans" cxnId="{D5984E23-40F9-4B9E-B364-EA9B858B771E}">
      <dgm:prSet/>
      <dgm:spPr/>
      <dgm:t>
        <a:bodyPr/>
        <a:lstStyle/>
        <a:p>
          <a:endParaRPr lang="en-US"/>
        </a:p>
      </dgm:t>
    </dgm:pt>
    <dgm:pt modelId="{15FB3E1E-4222-45F8-B4D0-A52836A07475}">
      <dgm:prSet/>
      <dgm:spPr/>
      <dgm:t>
        <a:bodyPr/>
        <a:lstStyle/>
        <a:p>
          <a:r>
            <a:rPr lang="en-US"/>
            <a:t>Parents of children under 18 years of age (even if the children are married)</a:t>
          </a:r>
        </a:p>
      </dgm:t>
    </dgm:pt>
    <dgm:pt modelId="{4E7ACDF2-FE45-4BEB-AB48-E36CAB0D683A}" type="parTrans" cxnId="{548F4A60-BAEA-41CB-9EDF-5B3F52A30091}">
      <dgm:prSet/>
      <dgm:spPr/>
      <dgm:t>
        <a:bodyPr/>
        <a:lstStyle/>
        <a:p>
          <a:endParaRPr lang="en-US"/>
        </a:p>
      </dgm:t>
    </dgm:pt>
    <dgm:pt modelId="{150F7195-62BC-4293-82C4-336D44BD9E32}" type="sibTrans" cxnId="{548F4A60-BAEA-41CB-9EDF-5B3F52A30091}">
      <dgm:prSet/>
      <dgm:spPr/>
      <dgm:t>
        <a:bodyPr/>
        <a:lstStyle/>
        <a:p>
          <a:endParaRPr lang="en-US"/>
        </a:p>
      </dgm:t>
    </dgm:pt>
    <dgm:pt modelId="{1841AD54-E1FC-4F50-84B3-FFC11BAF3FCE}">
      <dgm:prSet/>
      <dgm:spPr/>
      <dgm:t>
        <a:bodyPr/>
        <a:lstStyle/>
        <a:p>
          <a:r>
            <a:rPr lang="en-US"/>
            <a:t>Income that is not exempt is prorated across the family</a:t>
          </a:r>
        </a:p>
      </dgm:t>
    </dgm:pt>
    <dgm:pt modelId="{BFAC1E3E-37F1-48CA-9F92-70DB6E6F3171}" type="parTrans" cxnId="{3EE97D3A-42A5-49AA-9BCE-D2C5EC1612E5}">
      <dgm:prSet/>
      <dgm:spPr/>
      <dgm:t>
        <a:bodyPr/>
        <a:lstStyle/>
        <a:p>
          <a:endParaRPr lang="en-US"/>
        </a:p>
      </dgm:t>
    </dgm:pt>
    <dgm:pt modelId="{E8281D6F-351A-44EC-9B32-924CBB0BBCA3}" type="sibTrans" cxnId="{3EE97D3A-42A5-49AA-9BCE-D2C5EC1612E5}">
      <dgm:prSet/>
      <dgm:spPr/>
      <dgm:t>
        <a:bodyPr/>
        <a:lstStyle/>
        <a:p>
          <a:endParaRPr lang="en-US"/>
        </a:p>
      </dgm:t>
    </dgm:pt>
    <dgm:pt modelId="{E8823655-6A9B-4495-B263-D946D271D3A9}">
      <dgm:prSet phldrT="[Text]"/>
      <dgm:spPr/>
      <dgm:t>
        <a:bodyPr/>
        <a:lstStyle/>
        <a:p>
          <a:r>
            <a:rPr lang="en-US"/>
            <a:t>All income is countable if not exempt</a:t>
          </a:r>
        </a:p>
      </dgm:t>
    </dgm:pt>
    <dgm:pt modelId="{2CAB50E1-B68D-458F-8C6A-BA9BF32F4461}" type="parTrans" cxnId="{E47DAF25-73AD-4897-A0FC-F7FC27CCA8EA}">
      <dgm:prSet/>
      <dgm:spPr/>
      <dgm:t>
        <a:bodyPr/>
        <a:lstStyle/>
        <a:p>
          <a:endParaRPr lang="en-US"/>
        </a:p>
      </dgm:t>
    </dgm:pt>
    <dgm:pt modelId="{C76AA04D-8949-4444-971D-E30BB15835E3}" type="sibTrans" cxnId="{E47DAF25-73AD-4897-A0FC-F7FC27CCA8EA}">
      <dgm:prSet/>
      <dgm:spPr/>
      <dgm:t>
        <a:bodyPr/>
        <a:lstStyle/>
        <a:p>
          <a:endParaRPr lang="en-US"/>
        </a:p>
      </dgm:t>
    </dgm:pt>
    <dgm:pt modelId="{E47C6FE4-196F-41F9-B08C-213CCC05379B}" type="pres">
      <dgm:prSet presAssocID="{81D9E901-B62A-4E68-BB1C-9534F9C79C59}" presName="Name0" presStyleCnt="0">
        <dgm:presLayoutVars>
          <dgm:dir/>
          <dgm:animLvl val="lvl"/>
          <dgm:resizeHandles val="exact"/>
        </dgm:presLayoutVars>
      </dgm:prSet>
      <dgm:spPr/>
    </dgm:pt>
    <dgm:pt modelId="{52CCDCAE-0EBE-457C-AF36-7F03EA334318}" type="pres">
      <dgm:prSet presAssocID="{B00B0697-EDA2-4CB6-84D3-1506F1DF1B9A}" presName="linNode" presStyleCnt="0"/>
      <dgm:spPr/>
    </dgm:pt>
    <dgm:pt modelId="{066E81F2-C83B-4D07-8E11-880E67082F82}" type="pres">
      <dgm:prSet presAssocID="{B00B0697-EDA2-4CB6-84D3-1506F1DF1B9A}" presName="parentText" presStyleLbl="node1" presStyleIdx="0" presStyleCnt="3">
        <dgm:presLayoutVars>
          <dgm:chMax val="1"/>
          <dgm:bulletEnabled val="1"/>
        </dgm:presLayoutVars>
      </dgm:prSet>
      <dgm:spPr/>
    </dgm:pt>
    <dgm:pt modelId="{837F7E6A-7715-4883-BD6D-87A2E2698531}" type="pres">
      <dgm:prSet presAssocID="{B00B0697-EDA2-4CB6-84D3-1506F1DF1B9A}" presName="descendantText" presStyleLbl="alignAccFollowNode1" presStyleIdx="0" presStyleCnt="3">
        <dgm:presLayoutVars>
          <dgm:bulletEnabled val="1"/>
        </dgm:presLayoutVars>
      </dgm:prSet>
      <dgm:spPr/>
    </dgm:pt>
    <dgm:pt modelId="{3E989AD3-6EFA-4765-AD0A-A8398D4EAF4E}" type="pres">
      <dgm:prSet presAssocID="{1848F51C-6769-4C7D-8366-DFEA161096AF}" presName="sp" presStyleCnt="0"/>
      <dgm:spPr/>
    </dgm:pt>
    <dgm:pt modelId="{C99743BE-2188-4BCA-B492-C6ED1925EF7C}" type="pres">
      <dgm:prSet presAssocID="{13EA13D4-52AB-4F2A-BD9E-6E1D4E6595F0}" presName="linNode" presStyleCnt="0"/>
      <dgm:spPr/>
    </dgm:pt>
    <dgm:pt modelId="{8242E5B1-F8F0-4903-8054-9764670AEB62}" type="pres">
      <dgm:prSet presAssocID="{13EA13D4-52AB-4F2A-BD9E-6E1D4E6595F0}" presName="parentText" presStyleLbl="node1" presStyleIdx="1" presStyleCnt="3">
        <dgm:presLayoutVars>
          <dgm:chMax val="1"/>
          <dgm:bulletEnabled val="1"/>
        </dgm:presLayoutVars>
      </dgm:prSet>
      <dgm:spPr/>
    </dgm:pt>
    <dgm:pt modelId="{0808D264-4196-41BA-8B4F-C885EB32E01A}" type="pres">
      <dgm:prSet presAssocID="{13EA13D4-52AB-4F2A-BD9E-6E1D4E6595F0}" presName="descendantText" presStyleLbl="alignAccFollowNode1" presStyleIdx="1" presStyleCnt="3">
        <dgm:presLayoutVars>
          <dgm:bulletEnabled val="1"/>
        </dgm:presLayoutVars>
      </dgm:prSet>
      <dgm:spPr/>
    </dgm:pt>
    <dgm:pt modelId="{B8BCF86A-E849-45A9-978D-6C3E0557CB3B}" type="pres">
      <dgm:prSet presAssocID="{FCA618DD-89BD-4367-9D0C-92C9D68823B5}" presName="sp" presStyleCnt="0"/>
      <dgm:spPr/>
    </dgm:pt>
    <dgm:pt modelId="{73019266-2FED-4C1B-9C0D-28D8BDBAB963}" type="pres">
      <dgm:prSet presAssocID="{8D5FF2CF-0292-4C39-B04F-6A01C2647E35}" presName="linNode" presStyleCnt="0"/>
      <dgm:spPr/>
    </dgm:pt>
    <dgm:pt modelId="{32717153-819F-472F-94FA-90036501577F}" type="pres">
      <dgm:prSet presAssocID="{8D5FF2CF-0292-4C39-B04F-6A01C2647E35}" presName="parentText" presStyleLbl="node1" presStyleIdx="2" presStyleCnt="3">
        <dgm:presLayoutVars>
          <dgm:chMax val="1"/>
          <dgm:bulletEnabled val="1"/>
        </dgm:presLayoutVars>
      </dgm:prSet>
      <dgm:spPr/>
    </dgm:pt>
    <dgm:pt modelId="{D09D3BA9-7B4A-4B4A-8E8B-7879CBF775B8}" type="pres">
      <dgm:prSet presAssocID="{8D5FF2CF-0292-4C39-B04F-6A01C2647E35}" presName="descendantText" presStyleLbl="alignAccFollowNode1" presStyleIdx="2" presStyleCnt="3">
        <dgm:presLayoutVars>
          <dgm:bulletEnabled val="1"/>
        </dgm:presLayoutVars>
      </dgm:prSet>
      <dgm:spPr/>
    </dgm:pt>
  </dgm:ptLst>
  <dgm:cxnLst>
    <dgm:cxn modelId="{70421212-5583-403C-BBA8-8B91B9046D81}" srcId="{81D9E901-B62A-4E68-BB1C-9534F9C79C59}" destId="{8D5FF2CF-0292-4C39-B04F-6A01C2647E35}" srcOrd="2" destOrd="0" parTransId="{97340A06-7420-4C9D-AA3E-8E5812AB43C8}" sibTransId="{5DBDB51A-D48E-48BE-9EAC-EA0148E6D50C}"/>
    <dgm:cxn modelId="{10E88E16-0ADC-447F-BCC7-859187414BF4}" srcId="{81D9E901-B62A-4E68-BB1C-9534F9C79C59}" destId="{13EA13D4-52AB-4F2A-BD9E-6E1D4E6595F0}" srcOrd="1" destOrd="0" parTransId="{BD281C7D-6D21-4F07-9554-CD1EEC2A51D1}" sibTransId="{FCA618DD-89BD-4367-9D0C-92C9D68823B5}"/>
    <dgm:cxn modelId="{603D9620-20E6-4654-B25A-B648852B6173}" type="presOf" srcId="{00AD627F-DD98-4BE2-A2F9-126EF83FB931}" destId="{D09D3BA9-7B4A-4B4A-8E8B-7879CBF775B8}" srcOrd="0" destOrd="0" presId="urn:microsoft.com/office/officeart/2005/8/layout/vList5"/>
    <dgm:cxn modelId="{D5984E23-40F9-4B9E-B364-EA9B858B771E}" srcId="{2C0624A9-0170-4166-A0CA-B28F52806F29}" destId="{49D88AF0-5A4E-40A4-8623-E2F06A60CF1B}" srcOrd="0" destOrd="0" parTransId="{269B0D27-2145-4431-AF50-AA931AF1596D}" sibTransId="{77FE2B95-55D7-4A85-8682-4D180BEDBD2B}"/>
    <dgm:cxn modelId="{E47DAF25-73AD-4897-A0FC-F7FC27CCA8EA}" srcId="{B00B0697-EDA2-4CB6-84D3-1506F1DF1B9A}" destId="{E8823655-6A9B-4495-B263-D946D271D3A9}" srcOrd="2" destOrd="0" parTransId="{2CAB50E1-B68D-458F-8C6A-BA9BF32F4461}" sibTransId="{C76AA04D-8949-4444-971D-E30BB15835E3}"/>
    <dgm:cxn modelId="{36CB2A2A-62C5-4345-BAE6-C23C7DFFE954}" srcId="{81D9E901-B62A-4E68-BB1C-9534F9C79C59}" destId="{B00B0697-EDA2-4CB6-84D3-1506F1DF1B9A}" srcOrd="0" destOrd="0" parTransId="{6C8AB64F-E4B7-47CA-AB21-F47CF978A45D}" sibTransId="{1848F51C-6769-4C7D-8366-DFEA161096AF}"/>
    <dgm:cxn modelId="{4A7BE233-33A3-49CA-B343-BB11550437AD}" srcId="{8D5FF2CF-0292-4C39-B04F-6A01C2647E35}" destId="{00AD627F-DD98-4BE2-A2F9-126EF83FB931}" srcOrd="0" destOrd="0" parTransId="{9FE01E76-A0DD-48D7-8F43-236E1504B78D}" sibTransId="{A41B0C25-724F-435E-A9CF-109669B4B246}"/>
    <dgm:cxn modelId="{3EE97D3A-42A5-49AA-9BCE-D2C5EC1612E5}" srcId="{13EA13D4-52AB-4F2A-BD9E-6E1D4E6595F0}" destId="{1841AD54-E1FC-4F50-84B3-FFC11BAF3FCE}" srcOrd="1" destOrd="0" parTransId="{BFAC1E3E-37F1-48CA-9F92-70DB6E6F3171}" sibTransId="{E8281D6F-351A-44EC-9B32-924CBB0BBCA3}"/>
    <dgm:cxn modelId="{1ADAC15F-467C-40B6-A455-CB15EBBB0720}" type="presOf" srcId="{8D5FF2CF-0292-4C39-B04F-6A01C2647E35}" destId="{32717153-819F-472F-94FA-90036501577F}" srcOrd="0" destOrd="0" presId="urn:microsoft.com/office/officeart/2005/8/layout/vList5"/>
    <dgm:cxn modelId="{548F4A60-BAEA-41CB-9EDF-5B3F52A30091}" srcId="{2C0624A9-0170-4166-A0CA-B28F52806F29}" destId="{15FB3E1E-4222-45F8-B4D0-A52836A07475}" srcOrd="1" destOrd="0" parTransId="{4E7ACDF2-FE45-4BEB-AB48-E36CAB0D683A}" sibTransId="{150F7195-62BC-4293-82C4-336D44BD9E32}"/>
    <dgm:cxn modelId="{8C284547-82FF-4FEC-82F4-CB8991E5A180}" srcId="{B00B0697-EDA2-4CB6-84D3-1506F1DF1B9A}" destId="{13C4AC7A-448B-470B-9CC7-448ED73946A9}" srcOrd="1" destOrd="0" parTransId="{BAC173E1-AAFF-458F-889A-E0799280E54F}" sibTransId="{94EF4ECA-F6D4-43AD-97BA-D63FE2C22C52}"/>
    <dgm:cxn modelId="{2BD2A84D-E5FB-4A91-AD6A-60CAFB479C68}" type="presOf" srcId="{B00B0697-EDA2-4CB6-84D3-1506F1DF1B9A}" destId="{066E81F2-C83B-4D07-8E11-880E67082F82}" srcOrd="0" destOrd="0" presId="urn:microsoft.com/office/officeart/2005/8/layout/vList5"/>
    <dgm:cxn modelId="{0F163070-D0C2-4DC6-A6D6-EEB24E276305}" type="presOf" srcId="{81D9E901-B62A-4E68-BB1C-9534F9C79C59}" destId="{E47C6FE4-196F-41F9-B08C-213CCC05379B}" srcOrd="0" destOrd="0" presId="urn:microsoft.com/office/officeart/2005/8/layout/vList5"/>
    <dgm:cxn modelId="{0132B671-3568-41EC-B39B-39D1E76118E0}" type="presOf" srcId="{13C4AC7A-448B-470B-9CC7-448ED73946A9}" destId="{837F7E6A-7715-4883-BD6D-87A2E2698531}" srcOrd="0" destOrd="1" presId="urn:microsoft.com/office/officeart/2005/8/layout/vList5"/>
    <dgm:cxn modelId="{43F4DB7F-F4ED-4831-83DE-A8E545D87029}" type="presOf" srcId="{2C0624A9-0170-4166-A0CA-B28F52806F29}" destId="{0808D264-4196-41BA-8B4F-C885EB32E01A}" srcOrd="0" destOrd="0" presId="urn:microsoft.com/office/officeart/2005/8/layout/vList5"/>
    <dgm:cxn modelId="{EEDD6B89-58F1-4179-BE06-1081F3AEDE04}" type="presOf" srcId="{49D88AF0-5A4E-40A4-8623-E2F06A60CF1B}" destId="{0808D264-4196-41BA-8B4F-C885EB32E01A}" srcOrd="0" destOrd="1" presId="urn:microsoft.com/office/officeart/2005/8/layout/vList5"/>
    <dgm:cxn modelId="{802437A1-8444-4FE6-9BBC-85071ECFBC26}" type="presOf" srcId="{13EA13D4-52AB-4F2A-BD9E-6E1D4E6595F0}" destId="{8242E5B1-F8F0-4903-8054-9764670AEB62}" srcOrd="0" destOrd="0" presId="urn:microsoft.com/office/officeart/2005/8/layout/vList5"/>
    <dgm:cxn modelId="{7889E1A8-1973-413A-BD9F-BD9A7BEAD53A}" type="presOf" srcId="{15FB3E1E-4222-45F8-B4D0-A52836A07475}" destId="{0808D264-4196-41BA-8B4F-C885EB32E01A}" srcOrd="0" destOrd="2" presId="urn:microsoft.com/office/officeart/2005/8/layout/vList5"/>
    <dgm:cxn modelId="{A8DF16B2-323D-404B-A091-0D3099B6188F}" type="presOf" srcId="{E8823655-6A9B-4495-B263-D946D271D3A9}" destId="{837F7E6A-7715-4883-BD6D-87A2E2698531}" srcOrd="0" destOrd="2" presId="urn:microsoft.com/office/officeart/2005/8/layout/vList5"/>
    <dgm:cxn modelId="{876357B8-D1A9-440F-8E4C-D75DAD97BF2C}" srcId="{B00B0697-EDA2-4CB6-84D3-1506F1DF1B9A}" destId="{99D65B42-26F5-4E1C-825C-EBF58B930F2F}" srcOrd="0" destOrd="0" parTransId="{6319794B-5E86-4C01-B0A3-EEEA813F55C3}" sibTransId="{98F0FD5E-31AE-4B7A-BBBE-2BAE5450ED34}"/>
    <dgm:cxn modelId="{CB866CB9-FC63-48A8-85DD-AB14B5552D5B}" type="presOf" srcId="{99D65B42-26F5-4E1C-825C-EBF58B930F2F}" destId="{837F7E6A-7715-4883-BD6D-87A2E2698531}" srcOrd="0" destOrd="0" presId="urn:microsoft.com/office/officeart/2005/8/layout/vList5"/>
    <dgm:cxn modelId="{6C3937D7-8CB2-491F-9021-465122535583}" type="presOf" srcId="{1841AD54-E1FC-4F50-84B3-FFC11BAF3FCE}" destId="{0808D264-4196-41BA-8B4F-C885EB32E01A}" srcOrd="0" destOrd="3" presId="urn:microsoft.com/office/officeart/2005/8/layout/vList5"/>
    <dgm:cxn modelId="{DC9730DC-C554-477A-919C-353B0D8DCA36}" srcId="{13EA13D4-52AB-4F2A-BD9E-6E1D4E6595F0}" destId="{2C0624A9-0170-4166-A0CA-B28F52806F29}" srcOrd="0" destOrd="0" parTransId="{783635C5-2E75-4DFC-880E-13F806D89212}" sibTransId="{5BD8AC56-2BE9-476F-99CB-A882C6F1C461}"/>
    <dgm:cxn modelId="{E93C4193-3461-4FAA-8B74-E758F27E5155}" type="presParOf" srcId="{E47C6FE4-196F-41F9-B08C-213CCC05379B}" destId="{52CCDCAE-0EBE-457C-AF36-7F03EA334318}" srcOrd="0" destOrd="0" presId="urn:microsoft.com/office/officeart/2005/8/layout/vList5"/>
    <dgm:cxn modelId="{A6C15D4B-C8C6-4501-ADFC-D2AD4980A8E3}" type="presParOf" srcId="{52CCDCAE-0EBE-457C-AF36-7F03EA334318}" destId="{066E81F2-C83B-4D07-8E11-880E67082F82}" srcOrd="0" destOrd="0" presId="urn:microsoft.com/office/officeart/2005/8/layout/vList5"/>
    <dgm:cxn modelId="{9F416A54-D21F-465F-A3F4-24BADE52D7E5}" type="presParOf" srcId="{52CCDCAE-0EBE-457C-AF36-7F03EA334318}" destId="{837F7E6A-7715-4883-BD6D-87A2E2698531}" srcOrd="1" destOrd="0" presId="urn:microsoft.com/office/officeart/2005/8/layout/vList5"/>
    <dgm:cxn modelId="{02115651-232A-4BA4-A5F2-3771FD09FC7D}" type="presParOf" srcId="{E47C6FE4-196F-41F9-B08C-213CCC05379B}" destId="{3E989AD3-6EFA-4765-AD0A-A8398D4EAF4E}" srcOrd="1" destOrd="0" presId="urn:microsoft.com/office/officeart/2005/8/layout/vList5"/>
    <dgm:cxn modelId="{3D324E55-2EC4-4DC1-9CA3-2E047D26EAAD}" type="presParOf" srcId="{E47C6FE4-196F-41F9-B08C-213CCC05379B}" destId="{C99743BE-2188-4BCA-B492-C6ED1925EF7C}" srcOrd="2" destOrd="0" presId="urn:microsoft.com/office/officeart/2005/8/layout/vList5"/>
    <dgm:cxn modelId="{6922E345-ABAA-4B76-A30C-3B865374C5E3}" type="presParOf" srcId="{C99743BE-2188-4BCA-B492-C6ED1925EF7C}" destId="{8242E5B1-F8F0-4903-8054-9764670AEB62}" srcOrd="0" destOrd="0" presId="urn:microsoft.com/office/officeart/2005/8/layout/vList5"/>
    <dgm:cxn modelId="{EF25D332-3D4B-4961-83F5-B3CD20B7C5ED}" type="presParOf" srcId="{C99743BE-2188-4BCA-B492-C6ED1925EF7C}" destId="{0808D264-4196-41BA-8B4F-C885EB32E01A}" srcOrd="1" destOrd="0" presId="urn:microsoft.com/office/officeart/2005/8/layout/vList5"/>
    <dgm:cxn modelId="{70D694A1-B03A-4D39-A1F8-9AE756CBC254}" type="presParOf" srcId="{E47C6FE4-196F-41F9-B08C-213CCC05379B}" destId="{B8BCF86A-E849-45A9-978D-6C3E0557CB3B}" srcOrd="3" destOrd="0" presId="urn:microsoft.com/office/officeart/2005/8/layout/vList5"/>
    <dgm:cxn modelId="{C5C17EE3-7392-4D7E-8B6A-502AECE0071D}" type="presParOf" srcId="{E47C6FE4-196F-41F9-B08C-213CCC05379B}" destId="{73019266-2FED-4C1B-9C0D-28D8BDBAB963}" srcOrd="4" destOrd="0" presId="urn:microsoft.com/office/officeart/2005/8/layout/vList5"/>
    <dgm:cxn modelId="{9FC0D92A-DC14-4137-9527-621609002B2D}" type="presParOf" srcId="{73019266-2FED-4C1B-9C0D-28D8BDBAB963}" destId="{32717153-819F-472F-94FA-90036501577F}" srcOrd="0" destOrd="0" presId="urn:microsoft.com/office/officeart/2005/8/layout/vList5"/>
    <dgm:cxn modelId="{AD45D95E-A983-4441-BA5A-0120652A47DA}" type="presParOf" srcId="{73019266-2FED-4C1B-9C0D-28D8BDBAB963}" destId="{D09D3BA9-7B4A-4B4A-8E8B-7879CBF775B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121442-AD8E-4E92-81C0-B1CAC5A52637}"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297EB1D5-2120-40A6-A8BF-9D6F50C2E99B}">
      <dgm:prSet phldrT="[Text]" custT="1"/>
      <dgm:spPr/>
      <dgm:t>
        <a:bodyPr/>
        <a:lstStyle/>
        <a:p>
          <a:r>
            <a:rPr lang="en-US" sz="1000"/>
            <a:t>Supportive Service Payments</a:t>
          </a:r>
        </a:p>
      </dgm:t>
    </dgm:pt>
    <dgm:pt modelId="{FB509DE0-D2DE-47B1-A496-24C7D6C81141}" type="parTrans" cxnId="{28A8D67A-098B-4407-8693-7F7BAB55B552}">
      <dgm:prSet/>
      <dgm:spPr/>
      <dgm:t>
        <a:bodyPr/>
        <a:lstStyle/>
        <a:p>
          <a:endParaRPr lang="en-US"/>
        </a:p>
      </dgm:t>
    </dgm:pt>
    <dgm:pt modelId="{4C4BC7DA-646F-4A8E-A854-249E02D4613C}" type="sibTrans" cxnId="{28A8D67A-098B-4407-8693-7F7BAB55B552}">
      <dgm:prSet/>
      <dgm:spPr/>
      <dgm:t>
        <a:bodyPr/>
        <a:lstStyle/>
        <a:p>
          <a:endParaRPr lang="en-US"/>
        </a:p>
      </dgm:t>
    </dgm:pt>
    <dgm:pt modelId="{2903B942-DAC9-44C0-9D33-1ED79E150989}">
      <dgm:prSet phldrT="[Text]" custT="1"/>
      <dgm:spPr/>
      <dgm:t>
        <a:bodyPr/>
        <a:lstStyle/>
        <a:p>
          <a:r>
            <a:rPr lang="en-US" sz="1000"/>
            <a:t>Transportation</a:t>
          </a:r>
        </a:p>
      </dgm:t>
    </dgm:pt>
    <dgm:pt modelId="{64ED9F8E-F045-4CC2-B2A2-4DBBADCCD4D7}" type="parTrans" cxnId="{AF83D52C-1E47-47B0-B3B8-CE5C28653D94}">
      <dgm:prSet/>
      <dgm:spPr/>
      <dgm:t>
        <a:bodyPr/>
        <a:lstStyle/>
        <a:p>
          <a:endParaRPr lang="en-US"/>
        </a:p>
      </dgm:t>
    </dgm:pt>
    <dgm:pt modelId="{2F0290C8-91B0-4BFE-BF0D-9CAA5835F943}" type="sibTrans" cxnId="{AF83D52C-1E47-47B0-B3B8-CE5C28653D94}">
      <dgm:prSet/>
      <dgm:spPr/>
      <dgm:t>
        <a:bodyPr/>
        <a:lstStyle/>
        <a:p>
          <a:endParaRPr lang="en-US"/>
        </a:p>
      </dgm:t>
    </dgm:pt>
    <dgm:pt modelId="{60083F98-066B-4B8C-B848-65F33A1EB130}">
      <dgm:prSet phldrT="[Text]" custT="1"/>
      <dgm:spPr/>
      <dgm:t>
        <a:bodyPr/>
        <a:lstStyle/>
        <a:p>
          <a:r>
            <a:rPr lang="en-US" sz="1000"/>
            <a:t>Child Care</a:t>
          </a:r>
        </a:p>
      </dgm:t>
    </dgm:pt>
    <dgm:pt modelId="{5A94DC37-5ABA-4CED-AA36-9343EB351A7B}" type="parTrans" cxnId="{7C8E5E53-6E0F-4398-BE22-3D49F559D104}">
      <dgm:prSet/>
      <dgm:spPr/>
      <dgm:t>
        <a:bodyPr/>
        <a:lstStyle/>
        <a:p>
          <a:endParaRPr lang="en-US"/>
        </a:p>
      </dgm:t>
    </dgm:pt>
    <dgm:pt modelId="{992DFEA5-3559-427B-8183-00C4693978C6}" type="sibTrans" cxnId="{7C8E5E53-6E0F-4398-BE22-3D49F559D104}">
      <dgm:prSet/>
      <dgm:spPr/>
      <dgm:t>
        <a:bodyPr/>
        <a:lstStyle/>
        <a:p>
          <a:endParaRPr lang="en-US"/>
        </a:p>
      </dgm:t>
    </dgm:pt>
    <dgm:pt modelId="{DC9B135C-C768-4EC0-9EB1-57496D37C66A}">
      <dgm:prSet phldrT="[Text]" custT="1"/>
      <dgm:spPr/>
      <dgm:t>
        <a:bodyPr/>
        <a:lstStyle/>
        <a:p>
          <a:r>
            <a:rPr lang="en-US" sz="1000"/>
            <a:t>Job Search/ Work Activity Allowance</a:t>
          </a:r>
        </a:p>
      </dgm:t>
    </dgm:pt>
    <dgm:pt modelId="{7B7306E3-EE22-4D95-BBE6-769EEBFC5D31}" type="parTrans" cxnId="{7A3FC60F-5D8A-40DA-82D5-81D3BBF32FEA}">
      <dgm:prSet/>
      <dgm:spPr/>
      <dgm:t>
        <a:bodyPr/>
        <a:lstStyle/>
        <a:p>
          <a:endParaRPr lang="en-US"/>
        </a:p>
      </dgm:t>
    </dgm:pt>
    <dgm:pt modelId="{4C55BB69-1460-4FC5-A9DF-3FDC7C1BFFB5}" type="sibTrans" cxnId="{7A3FC60F-5D8A-40DA-82D5-81D3BBF32FEA}">
      <dgm:prSet/>
      <dgm:spPr/>
      <dgm:t>
        <a:bodyPr/>
        <a:lstStyle/>
        <a:p>
          <a:endParaRPr lang="en-US"/>
        </a:p>
      </dgm:t>
    </dgm:pt>
    <dgm:pt modelId="{F0B959DF-36EC-45F2-8813-E9186AC4CA1E}">
      <dgm:prSet phldrT="[Text]" custT="1"/>
      <dgm:spPr/>
      <dgm:t>
        <a:bodyPr/>
        <a:lstStyle/>
        <a:p>
          <a:r>
            <a:rPr lang="en-US" sz="1000"/>
            <a:t>Employment/ Job Retention Expenses</a:t>
          </a:r>
        </a:p>
      </dgm:t>
    </dgm:pt>
    <dgm:pt modelId="{B48BC11E-8ED7-4772-937E-36FCC8037446}" type="parTrans" cxnId="{BAC15724-EDD3-4C58-BBBA-D6A0E9B308AB}">
      <dgm:prSet/>
      <dgm:spPr/>
      <dgm:t>
        <a:bodyPr/>
        <a:lstStyle/>
        <a:p>
          <a:endParaRPr lang="en-US"/>
        </a:p>
      </dgm:t>
    </dgm:pt>
    <dgm:pt modelId="{81E236D4-6E5A-44F6-89B0-7431E1642393}" type="sibTrans" cxnId="{BAC15724-EDD3-4C58-BBBA-D6A0E9B308AB}">
      <dgm:prSet/>
      <dgm:spPr/>
      <dgm:t>
        <a:bodyPr/>
        <a:lstStyle/>
        <a:p>
          <a:endParaRPr lang="en-US"/>
        </a:p>
      </dgm:t>
    </dgm:pt>
    <dgm:pt modelId="{DCED3549-98CB-4E6F-B1C7-47B0626D5E53}">
      <dgm:prSet phldrT="[Text]" custT="1"/>
      <dgm:spPr/>
      <dgm:t>
        <a:bodyPr/>
        <a:lstStyle/>
        <a:p>
          <a:r>
            <a:rPr lang="en-US" sz="1000"/>
            <a:t>School Books and Education Fees</a:t>
          </a:r>
        </a:p>
      </dgm:t>
    </dgm:pt>
    <dgm:pt modelId="{447CAE89-C79F-4207-9C08-69B2A741FE03}" type="parTrans" cxnId="{BED74A86-BA92-49C4-993F-39E65C8CB222}">
      <dgm:prSet/>
      <dgm:spPr/>
      <dgm:t>
        <a:bodyPr/>
        <a:lstStyle/>
        <a:p>
          <a:endParaRPr lang="en-US"/>
        </a:p>
      </dgm:t>
    </dgm:pt>
    <dgm:pt modelId="{B657B0E9-D00F-4ABD-B313-269339CB8B52}" type="sibTrans" cxnId="{BED74A86-BA92-49C4-993F-39E65C8CB222}">
      <dgm:prSet/>
      <dgm:spPr/>
      <dgm:t>
        <a:bodyPr/>
        <a:lstStyle/>
        <a:p>
          <a:endParaRPr lang="en-US"/>
        </a:p>
      </dgm:t>
    </dgm:pt>
    <dgm:pt modelId="{B365B7B2-1C3C-4556-B61B-723DEA1B7728}">
      <dgm:prSet phldrT="[Text]" custT="1"/>
      <dgm:spPr/>
      <dgm:t>
        <a:bodyPr/>
        <a:lstStyle/>
        <a:p>
          <a:r>
            <a:rPr lang="en-US" sz="1000"/>
            <a:t>Eye Glasses &amp; Dental Procedures</a:t>
          </a:r>
        </a:p>
      </dgm:t>
    </dgm:pt>
    <dgm:pt modelId="{1C98878B-E061-4204-B02F-E856B8D7A48B}" type="parTrans" cxnId="{ED66E308-10C5-4585-8118-B98CA9107C98}">
      <dgm:prSet/>
      <dgm:spPr/>
      <dgm:t>
        <a:bodyPr/>
        <a:lstStyle/>
        <a:p>
          <a:endParaRPr lang="en-US"/>
        </a:p>
      </dgm:t>
    </dgm:pt>
    <dgm:pt modelId="{3014C3E8-D0DA-487B-98F8-E206A349EE0C}" type="sibTrans" cxnId="{ED66E308-10C5-4585-8118-B98CA9107C98}">
      <dgm:prSet/>
      <dgm:spPr/>
      <dgm:t>
        <a:bodyPr/>
        <a:lstStyle/>
        <a:p>
          <a:endParaRPr lang="en-US"/>
        </a:p>
      </dgm:t>
    </dgm:pt>
    <dgm:pt modelId="{3D63A162-255A-4910-A4D1-E6350AF91337}" type="pres">
      <dgm:prSet presAssocID="{CA121442-AD8E-4E92-81C0-B1CAC5A52637}" presName="Name0" presStyleCnt="0">
        <dgm:presLayoutVars>
          <dgm:chMax val="1"/>
          <dgm:chPref val="1"/>
          <dgm:dir/>
          <dgm:animOne val="branch"/>
          <dgm:animLvl val="lvl"/>
        </dgm:presLayoutVars>
      </dgm:prSet>
      <dgm:spPr/>
    </dgm:pt>
    <dgm:pt modelId="{854A6E4B-D037-4DFE-83D8-3036206D9C61}" type="pres">
      <dgm:prSet presAssocID="{297EB1D5-2120-40A6-A8BF-9D6F50C2E99B}" presName="Parent" presStyleLbl="node0" presStyleIdx="0" presStyleCnt="1">
        <dgm:presLayoutVars>
          <dgm:chMax val="6"/>
          <dgm:chPref val="6"/>
        </dgm:presLayoutVars>
      </dgm:prSet>
      <dgm:spPr/>
    </dgm:pt>
    <dgm:pt modelId="{36FC3D15-9F7A-4A6F-872F-6580C8129B3C}" type="pres">
      <dgm:prSet presAssocID="{2903B942-DAC9-44C0-9D33-1ED79E150989}" presName="Accent1" presStyleCnt="0"/>
      <dgm:spPr/>
    </dgm:pt>
    <dgm:pt modelId="{25939594-85F7-42A1-AFA9-4D01B01D80F0}" type="pres">
      <dgm:prSet presAssocID="{2903B942-DAC9-44C0-9D33-1ED79E150989}" presName="Accent" presStyleLbl="bgShp" presStyleIdx="0" presStyleCnt="6"/>
      <dgm:spPr/>
    </dgm:pt>
    <dgm:pt modelId="{523A85FA-9702-4AFF-A8CA-23B9F6F77E0A}" type="pres">
      <dgm:prSet presAssocID="{2903B942-DAC9-44C0-9D33-1ED79E150989}" presName="Child1" presStyleLbl="node1" presStyleIdx="0" presStyleCnt="6">
        <dgm:presLayoutVars>
          <dgm:chMax val="0"/>
          <dgm:chPref val="0"/>
          <dgm:bulletEnabled val="1"/>
        </dgm:presLayoutVars>
      </dgm:prSet>
      <dgm:spPr/>
    </dgm:pt>
    <dgm:pt modelId="{A2715DCE-00F3-4E46-AA3F-55C312DEFEDE}" type="pres">
      <dgm:prSet presAssocID="{60083F98-066B-4B8C-B848-65F33A1EB130}" presName="Accent2" presStyleCnt="0"/>
      <dgm:spPr/>
    </dgm:pt>
    <dgm:pt modelId="{20CA195F-D855-4F60-9D3C-8800F0EB6C41}" type="pres">
      <dgm:prSet presAssocID="{60083F98-066B-4B8C-B848-65F33A1EB130}" presName="Accent" presStyleLbl="bgShp" presStyleIdx="1" presStyleCnt="6"/>
      <dgm:spPr/>
    </dgm:pt>
    <dgm:pt modelId="{6A772407-838F-4926-8A80-1D774269D4BD}" type="pres">
      <dgm:prSet presAssocID="{60083F98-066B-4B8C-B848-65F33A1EB130}" presName="Child2" presStyleLbl="node1" presStyleIdx="1" presStyleCnt="6">
        <dgm:presLayoutVars>
          <dgm:chMax val="0"/>
          <dgm:chPref val="0"/>
          <dgm:bulletEnabled val="1"/>
        </dgm:presLayoutVars>
      </dgm:prSet>
      <dgm:spPr/>
    </dgm:pt>
    <dgm:pt modelId="{F38D5532-1091-4231-A3E4-6B623003F1F5}" type="pres">
      <dgm:prSet presAssocID="{DC9B135C-C768-4EC0-9EB1-57496D37C66A}" presName="Accent3" presStyleCnt="0"/>
      <dgm:spPr/>
    </dgm:pt>
    <dgm:pt modelId="{D3CCB5AA-DA7A-4E7F-B469-1B05AF1E6C61}" type="pres">
      <dgm:prSet presAssocID="{DC9B135C-C768-4EC0-9EB1-57496D37C66A}" presName="Accent" presStyleLbl="bgShp" presStyleIdx="2" presStyleCnt="6"/>
      <dgm:spPr/>
    </dgm:pt>
    <dgm:pt modelId="{E7BC1ED8-ED66-4B40-81FA-1951C9427886}" type="pres">
      <dgm:prSet presAssocID="{DC9B135C-C768-4EC0-9EB1-57496D37C66A}" presName="Child3" presStyleLbl="node1" presStyleIdx="2" presStyleCnt="6">
        <dgm:presLayoutVars>
          <dgm:chMax val="0"/>
          <dgm:chPref val="0"/>
          <dgm:bulletEnabled val="1"/>
        </dgm:presLayoutVars>
      </dgm:prSet>
      <dgm:spPr/>
    </dgm:pt>
    <dgm:pt modelId="{D26E9412-BC40-4A9C-BC12-CFDEBDB4F54C}" type="pres">
      <dgm:prSet presAssocID="{F0B959DF-36EC-45F2-8813-E9186AC4CA1E}" presName="Accent4" presStyleCnt="0"/>
      <dgm:spPr/>
    </dgm:pt>
    <dgm:pt modelId="{93BE9DCD-AE3C-44C5-BA17-91147E46DCF1}" type="pres">
      <dgm:prSet presAssocID="{F0B959DF-36EC-45F2-8813-E9186AC4CA1E}" presName="Accent" presStyleLbl="bgShp" presStyleIdx="3" presStyleCnt="6"/>
      <dgm:spPr/>
    </dgm:pt>
    <dgm:pt modelId="{670C8504-CFDC-4270-9835-88CBD26F4B2C}" type="pres">
      <dgm:prSet presAssocID="{F0B959DF-36EC-45F2-8813-E9186AC4CA1E}" presName="Child4" presStyleLbl="node1" presStyleIdx="3" presStyleCnt="6">
        <dgm:presLayoutVars>
          <dgm:chMax val="0"/>
          <dgm:chPref val="0"/>
          <dgm:bulletEnabled val="1"/>
        </dgm:presLayoutVars>
      </dgm:prSet>
      <dgm:spPr/>
    </dgm:pt>
    <dgm:pt modelId="{5ED35205-820F-4EBA-A1E8-06C175E126F2}" type="pres">
      <dgm:prSet presAssocID="{DCED3549-98CB-4E6F-B1C7-47B0626D5E53}" presName="Accent5" presStyleCnt="0"/>
      <dgm:spPr/>
    </dgm:pt>
    <dgm:pt modelId="{BBED2051-5B17-41B4-B6DC-223EAA36C426}" type="pres">
      <dgm:prSet presAssocID="{DCED3549-98CB-4E6F-B1C7-47B0626D5E53}" presName="Accent" presStyleLbl="bgShp" presStyleIdx="4" presStyleCnt="6"/>
      <dgm:spPr/>
    </dgm:pt>
    <dgm:pt modelId="{9058B2FD-3DE2-4C93-9D52-8FB6F947F749}" type="pres">
      <dgm:prSet presAssocID="{DCED3549-98CB-4E6F-B1C7-47B0626D5E53}" presName="Child5" presStyleLbl="node1" presStyleIdx="4" presStyleCnt="6">
        <dgm:presLayoutVars>
          <dgm:chMax val="0"/>
          <dgm:chPref val="0"/>
          <dgm:bulletEnabled val="1"/>
        </dgm:presLayoutVars>
      </dgm:prSet>
      <dgm:spPr/>
    </dgm:pt>
    <dgm:pt modelId="{56EAF637-2093-4353-9F5E-6E383A9A2C66}" type="pres">
      <dgm:prSet presAssocID="{B365B7B2-1C3C-4556-B61B-723DEA1B7728}" presName="Accent6" presStyleCnt="0"/>
      <dgm:spPr/>
    </dgm:pt>
    <dgm:pt modelId="{0F2120BC-EC60-4134-ACF8-D8E4DDBB2A2E}" type="pres">
      <dgm:prSet presAssocID="{B365B7B2-1C3C-4556-B61B-723DEA1B7728}" presName="Accent" presStyleLbl="bgShp" presStyleIdx="5" presStyleCnt="6"/>
      <dgm:spPr/>
    </dgm:pt>
    <dgm:pt modelId="{AA6EBB7A-8365-46E2-A8C7-2F04FD15A7BC}" type="pres">
      <dgm:prSet presAssocID="{B365B7B2-1C3C-4556-B61B-723DEA1B7728}" presName="Child6" presStyleLbl="node1" presStyleIdx="5" presStyleCnt="6">
        <dgm:presLayoutVars>
          <dgm:chMax val="0"/>
          <dgm:chPref val="0"/>
          <dgm:bulletEnabled val="1"/>
        </dgm:presLayoutVars>
      </dgm:prSet>
      <dgm:spPr/>
    </dgm:pt>
  </dgm:ptLst>
  <dgm:cxnLst>
    <dgm:cxn modelId="{ED66E308-10C5-4585-8118-B98CA9107C98}" srcId="{297EB1D5-2120-40A6-A8BF-9D6F50C2E99B}" destId="{B365B7B2-1C3C-4556-B61B-723DEA1B7728}" srcOrd="5" destOrd="0" parTransId="{1C98878B-E061-4204-B02F-E856B8D7A48B}" sibTransId="{3014C3E8-D0DA-487B-98F8-E206A349EE0C}"/>
    <dgm:cxn modelId="{7A3FC60F-5D8A-40DA-82D5-81D3BBF32FEA}" srcId="{297EB1D5-2120-40A6-A8BF-9D6F50C2E99B}" destId="{DC9B135C-C768-4EC0-9EB1-57496D37C66A}" srcOrd="2" destOrd="0" parTransId="{7B7306E3-EE22-4D95-BBE6-769EEBFC5D31}" sibTransId="{4C55BB69-1460-4FC5-A9DF-3FDC7C1BFFB5}"/>
    <dgm:cxn modelId="{BAC15724-EDD3-4C58-BBBA-D6A0E9B308AB}" srcId="{297EB1D5-2120-40A6-A8BF-9D6F50C2E99B}" destId="{F0B959DF-36EC-45F2-8813-E9186AC4CA1E}" srcOrd="3" destOrd="0" parTransId="{B48BC11E-8ED7-4772-937E-36FCC8037446}" sibTransId="{81E236D4-6E5A-44F6-89B0-7431E1642393}"/>
    <dgm:cxn modelId="{FC4A3B25-F657-4776-A490-0A14D14B50E7}" type="presOf" srcId="{CA121442-AD8E-4E92-81C0-B1CAC5A52637}" destId="{3D63A162-255A-4910-A4D1-E6350AF91337}" srcOrd="0" destOrd="0" presId="urn:microsoft.com/office/officeart/2011/layout/HexagonRadial"/>
    <dgm:cxn modelId="{AF83D52C-1E47-47B0-B3B8-CE5C28653D94}" srcId="{297EB1D5-2120-40A6-A8BF-9D6F50C2E99B}" destId="{2903B942-DAC9-44C0-9D33-1ED79E150989}" srcOrd="0" destOrd="0" parTransId="{64ED9F8E-F045-4CC2-B2A2-4DBBADCCD4D7}" sibTransId="{2F0290C8-91B0-4BFE-BF0D-9CAA5835F943}"/>
    <dgm:cxn modelId="{FFF37133-3E24-4E17-A2C9-6E29F64CA8B9}" type="presOf" srcId="{DCED3549-98CB-4E6F-B1C7-47B0626D5E53}" destId="{9058B2FD-3DE2-4C93-9D52-8FB6F947F749}" srcOrd="0" destOrd="0" presId="urn:microsoft.com/office/officeart/2011/layout/HexagonRadial"/>
    <dgm:cxn modelId="{57B06A5B-ED24-49E9-9A9F-0DDE42C4C811}" type="presOf" srcId="{2903B942-DAC9-44C0-9D33-1ED79E150989}" destId="{523A85FA-9702-4AFF-A8CA-23B9F6F77E0A}" srcOrd="0" destOrd="0" presId="urn:microsoft.com/office/officeart/2011/layout/HexagonRadial"/>
    <dgm:cxn modelId="{D6C5D447-D8D6-4F51-AF23-63EE91C01800}" type="presOf" srcId="{F0B959DF-36EC-45F2-8813-E9186AC4CA1E}" destId="{670C8504-CFDC-4270-9835-88CBD26F4B2C}" srcOrd="0" destOrd="0" presId="urn:microsoft.com/office/officeart/2011/layout/HexagonRadial"/>
    <dgm:cxn modelId="{5E6CD772-28C0-4681-944D-5E13C7B3D834}" type="presOf" srcId="{60083F98-066B-4B8C-B848-65F33A1EB130}" destId="{6A772407-838F-4926-8A80-1D774269D4BD}" srcOrd="0" destOrd="0" presId="urn:microsoft.com/office/officeart/2011/layout/HexagonRadial"/>
    <dgm:cxn modelId="{7C8E5E53-6E0F-4398-BE22-3D49F559D104}" srcId="{297EB1D5-2120-40A6-A8BF-9D6F50C2E99B}" destId="{60083F98-066B-4B8C-B848-65F33A1EB130}" srcOrd="1" destOrd="0" parTransId="{5A94DC37-5ABA-4CED-AA36-9343EB351A7B}" sibTransId="{992DFEA5-3559-427B-8183-00C4693978C6}"/>
    <dgm:cxn modelId="{DD915E59-B35C-47BD-9A31-463C546E4995}" type="presOf" srcId="{DC9B135C-C768-4EC0-9EB1-57496D37C66A}" destId="{E7BC1ED8-ED66-4B40-81FA-1951C9427886}" srcOrd="0" destOrd="0" presId="urn:microsoft.com/office/officeart/2011/layout/HexagonRadial"/>
    <dgm:cxn modelId="{28A8D67A-098B-4407-8693-7F7BAB55B552}" srcId="{CA121442-AD8E-4E92-81C0-B1CAC5A52637}" destId="{297EB1D5-2120-40A6-A8BF-9D6F50C2E99B}" srcOrd="0" destOrd="0" parTransId="{FB509DE0-D2DE-47B1-A496-24C7D6C81141}" sibTransId="{4C4BC7DA-646F-4A8E-A854-249E02D4613C}"/>
    <dgm:cxn modelId="{BED74A86-BA92-49C4-993F-39E65C8CB222}" srcId="{297EB1D5-2120-40A6-A8BF-9D6F50C2E99B}" destId="{DCED3549-98CB-4E6F-B1C7-47B0626D5E53}" srcOrd="4" destOrd="0" parTransId="{447CAE89-C79F-4207-9C08-69B2A741FE03}" sibTransId="{B657B0E9-D00F-4ABD-B313-269339CB8B52}"/>
    <dgm:cxn modelId="{1040D38A-CEB7-476D-9177-1C0B470C26E4}" type="presOf" srcId="{B365B7B2-1C3C-4556-B61B-723DEA1B7728}" destId="{AA6EBB7A-8365-46E2-A8C7-2F04FD15A7BC}" srcOrd="0" destOrd="0" presId="urn:microsoft.com/office/officeart/2011/layout/HexagonRadial"/>
    <dgm:cxn modelId="{25DD66AD-969A-4BA3-B897-CFB07A408EED}" type="presOf" srcId="{297EB1D5-2120-40A6-A8BF-9D6F50C2E99B}" destId="{854A6E4B-D037-4DFE-83D8-3036206D9C61}" srcOrd="0" destOrd="0" presId="urn:microsoft.com/office/officeart/2011/layout/HexagonRadial"/>
    <dgm:cxn modelId="{F2E4B6C7-0035-40B3-B338-53451034E43A}" type="presParOf" srcId="{3D63A162-255A-4910-A4D1-E6350AF91337}" destId="{854A6E4B-D037-4DFE-83D8-3036206D9C61}" srcOrd="0" destOrd="0" presId="urn:microsoft.com/office/officeart/2011/layout/HexagonRadial"/>
    <dgm:cxn modelId="{7FC4B2CE-1AE8-4F9F-BECC-1FCEABFA1768}" type="presParOf" srcId="{3D63A162-255A-4910-A4D1-E6350AF91337}" destId="{36FC3D15-9F7A-4A6F-872F-6580C8129B3C}" srcOrd="1" destOrd="0" presId="urn:microsoft.com/office/officeart/2011/layout/HexagonRadial"/>
    <dgm:cxn modelId="{0146145B-240F-4133-8C8F-63C8F035E0DC}" type="presParOf" srcId="{36FC3D15-9F7A-4A6F-872F-6580C8129B3C}" destId="{25939594-85F7-42A1-AFA9-4D01B01D80F0}" srcOrd="0" destOrd="0" presId="urn:microsoft.com/office/officeart/2011/layout/HexagonRadial"/>
    <dgm:cxn modelId="{9CD011B5-29B7-4400-A5A3-18189E4708A3}" type="presParOf" srcId="{3D63A162-255A-4910-A4D1-E6350AF91337}" destId="{523A85FA-9702-4AFF-A8CA-23B9F6F77E0A}" srcOrd="2" destOrd="0" presId="urn:microsoft.com/office/officeart/2011/layout/HexagonRadial"/>
    <dgm:cxn modelId="{21C01C05-4A9E-4AFF-A804-E449EA1E7340}" type="presParOf" srcId="{3D63A162-255A-4910-A4D1-E6350AF91337}" destId="{A2715DCE-00F3-4E46-AA3F-55C312DEFEDE}" srcOrd="3" destOrd="0" presId="urn:microsoft.com/office/officeart/2011/layout/HexagonRadial"/>
    <dgm:cxn modelId="{E1ADA124-DA03-4F8D-9A50-C5F8E678EF4A}" type="presParOf" srcId="{A2715DCE-00F3-4E46-AA3F-55C312DEFEDE}" destId="{20CA195F-D855-4F60-9D3C-8800F0EB6C41}" srcOrd="0" destOrd="0" presId="urn:microsoft.com/office/officeart/2011/layout/HexagonRadial"/>
    <dgm:cxn modelId="{97B28CE6-B48E-4B76-83DC-035A9E9F17D3}" type="presParOf" srcId="{3D63A162-255A-4910-A4D1-E6350AF91337}" destId="{6A772407-838F-4926-8A80-1D774269D4BD}" srcOrd="4" destOrd="0" presId="urn:microsoft.com/office/officeart/2011/layout/HexagonRadial"/>
    <dgm:cxn modelId="{854A7990-9468-47D1-A709-3363FFCF58EE}" type="presParOf" srcId="{3D63A162-255A-4910-A4D1-E6350AF91337}" destId="{F38D5532-1091-4231-A3E4-6B623003F1F5}" srcOrd="5" destOrd="0" presId="urn:microsoft.com/office/officeart/2011/layout/HexagonRadial"/>
    <dgm:cxn modelId="{D0C60D2C-BC0E-40EB-B868-CC6A08E6507B}" type="presParOf" srcId="{F38D5532-1091-4231-A3E4-6B623003F1F5}" destId="{D3CCB5AA-DA7A-4E7F-B469-1B05AF1E6C61}" srcOrd="0" destOrd="0" presId="urn:microsoft.com/office/officeart/2011/layout/HexagonRadial"/>
    <dgm:cxn modelId="{0AB45D94-2458-49B2-A277-CDD20B5CAC7B}" type="presParOf" srcId="{3D63A162-255A-4910-A4D1-E6350AF91337}" destId="{E7BC1ED8-ED66-4B40-81FA-1951C9427886}" srcOrd="6" destOrd="0" presId="urn:microsoft.com/office/officeart/2011/layout/HexagonRadial"/>
    <dgm:cxn modelId="{E482B359-6CC4-4B28-8F70-53966EFD20AD}" type="presParOf" srcId="{3D63A162-255A-4910-A4D1-E6350AF91337}" destId="{D26E9412-BC40-4A9C-BC12-CFDEBDB4F54C}" srcOrd="7" destOrd="0" presId="urn:microsoft.com/office/officeart/2011/layout/HexagonRadial"/>
    <dgm:cxn modelId="{3A92CA0E-3291-4E98-8444-2E8A20085370}" type="presParOf" srcId="{D26E9412-BC40-4A9C-BC12-CFDEBDB4F54C}" destId="{93BE9DCD-AE3C-44C5-BA17-91147E46DCF1}" srcOrd="0" destOrd="0" presId="urn:microsoft.com/office/officeart/2011/layout/HexagonRadial"/>
    <dgm:cxn modelId="{8774EE8B-A2C5-4695-B5F1-57B52DD48161}" type="presParOf" srcId="{3D63A162-255A-4910-A4D1-E6350AF91337}" destId="{670C8504-CFDC-4270-9835-88CBD26F4B2C}" srcOrd="8" destOrd="0" presId="urn:microsoft.com/office/officeart/2011/layout/HexagonRadial"/>
    <dgm:cxn modelId="{BF0DCC74-E9A2-405D-96F5-5BFA80E11BE8}" type="presParOf" srcId="{3D63A162-255A-4910-A4D1-E6350AF91337}" destId="{5ED35205-820F-4EBA-A1E8-06C175E126F2}" srcOrd="9" destOrd="0" presId="urn:microsoft.com/office/officeart/2011/layout/HexagonRadial"/>
    <dgm:cxn modelId="{5E66FC07-FC12-415B-AA7B-2C207900D50D}" type="presParOf" srcId="{5ED35205-820F-4EBA-A1E8-06C175E126F2}" destId="{BBED2051-5B17-41B4-B6DC-223EAA36C426}" srcOrd="0" destOrd="0" presId="urn:microsoft.com/office/officeart/2011/layout/HexagonRadial"/>
    <dgm:cxn modelId="{9DB3481D-1F23-4E89-991D-9B84FAC0282E}" type="presParOf" srcId="{3D63A162-255A-4910-A4D1-E6350AF91337}" destId="{9058B2FD-3DE2-4C93-9D52-8FB6F947F749}" srcOrd="10" destOrd="0" presId="urn:microsoft.com/office/officeart/2011/layout/HexagonRadial"/>
    <dgm:cxn modelId="{C4834C04-0229-47F2-8CA4-470D5DA714CB}" type="presParOf" srcId="{3D63A162-255A-4910-A4D1-E6350AF91337}" destId="{56EAF637-2093-4353-9F5E-6E383A9A2C66}" srcOrd="11" destOrd="0" presId="urn:microsoft.com/office/officeart/2011/layout/HexagonRadial"/>
    <dgm:cxn modelId="{1DCF7988-6587-4A51-A2F9-72A33EA0A9B4}" type="presParOf" srcId="{56EAF637-2093-4353-9F5E-6E383A9A2C66}" destId="{0F2120BC-EC60-4134-ACF8-D8E4DDBB2A2E}" srcOrd="0" destOrd="0" presId="urn:microsoft.com/office/officeart/2011/layout/HexagonRadial"/>
    <dgm:cxn modelId="{6D722434-975A-4D69-8974-C644D4A83A9D}" type="presParOf" srcId="{3D63A162-255A-4910-A4D1-E6350AF91337}" destId="{AA6EBB7A-8365-46E2-A8C7-2F04FD15A7BC}"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0B09E3-D74B-487A-8864-EE375BE98309}" type="doc">
      <dgm:prSet loTypeId="urn:diagrams.loki3.com/VaryingWidthList" loCatId="list" qsTypeId="urn:microsoft.com/office/officeart/2005/8/quickstyle/simple1" qsCatId="simple" csTypeId="urn:microsoft.com/office/officeart/2005/8/colors/accent1_2" csCatId="accent1" phldr="1"/>
      <dgm:spPr/>
    </dgm:pt>
    <dgm:pt modelId="{1E7621EC-AE06-4057-BF34-01762EA9CB8C}">
      <dgm:prSet phldrT="[Text]"/>
      <dgm:spPr/>
      <dgm:t>
        <a:bodyPr/>
        <a:lstStyle/>
        <a:p>
          <a:r>
            <a:rPr lang="en-US"/>
            <a:t>Vocational rehab</a:t>
          </a:r>
        </a:p>
      </dgm:t>
    </dgm:pt>
    <dgm:pt modelId="{97AD24A9-CA0F-4BEC-807F-3C7A736714FE}" type="parTrans" cxnId="{1C725500-BC82-4BBE-A014-2D20A53E6EFC}">
      <dgm:prSet/>
      <dgm:spPr/>
      <dgm:t>
        <a:bodyPr/>
        <a:lstStyle/>
        <a:p>
          <a:endParaRPr lang="en-US"/>
        </a:p>
      </dgm:t>
    </dgm:pt>
    <dgm:pt modelId="{AF09CDBA-B3BA-47D3-931B-BFD9013E27BB}" type="sibTrans" cxnId="{1C725500-BC82-4BBE-A014-2D20A53E6EFC}">
      <dgm:prSet/>
      <dgm:spPr/>
      <dgm:t>
        <a:bodyPr/>
        <a:lstStyle/>
        <a:p>
          <a:endParaRPr lang="en-US"/>
        </a:p>
      </dgm:t>
    </dgm:pt>
    <dgm:pt modelId="{DAF08E1C-8A85-44CA-8480-F627CBD5C21E}">
      <dgm:prSet/>
      <dgm:spPr/>
      <dgm:t>
        <a:bodyPr/>
        <a:lstStyle/>
        <a:p>
          <a:r>
            <a:rPr lang="en-US"/>
            <a:t>Substance abuse</a:t>
          </a:r>
        </a:p>
      </dgm:t>
    </dgm:pt>
    <dgm:pt modelId="{7AC4EFBF-26BE-463F-98F4-62684BD7E268}" type="parTrans" cxnId="{28803032-E11C-46AC-B78D-C371C72E2422}">
      <dgm:prSet/>
      <dgm:spPr/>
      <dgm:t>
        <a:bodyPr/>
        <a:lstStyle/>
        <a:p>
          <a:endParaRPr lang="en-US"/>
        </a:p>
      </dgm:t>
    </dgm:pt>
    <dgm:pt modelId="{C2B7941E-1427-484E-98E0-06D262E138A6}" type="sibTrans" cxnId="{28803032-E11C-46AC-B78D-C371C72E2422}">
      <dgm:prSet/>
      <dgm:spPr/>
      <dgm:t>
        <a:bodyPr/>
        <a:lstStyle/>
        <a:p>
          <a:endParaRPr lang="en-US"/>
        </a:p>
      </dgm:t>
    </dgm:pt>
    <dgm:pt modelId="{3E472D6E-CB68-4816-B898-65F4D3C6F84F}">
      <dgm:prSet/>
      <dgm:spPr/>
      <dgm:t>
        <a:bodyPr/>
        <a:lstStyle/>
        <a:p>
          <a:r>
            <a:rPr lang="en-US"/>
            <a:t>Domestic and sexual violence programs</a:t>
          </a:r>
        </a:p>
      </dgm:t>
    </dgm:pt>
    <dgm:pt modelId="{EA5A566A-975E-4A35-A9B8-9F659935F9B1}" type="parTrans" cxnId="{62A9421B-1A81-46CA-9069-7695E76B3263}">
      <dgm:prSet/>
      <dgm:spPr/>
      <dgm:t>
        <a:bodyPr/>
        <a:lstStyle/>
        <a:p>
          <a:endParaRPr lang="en-US"/>
        </a:p>
      </dgm:t>
    </dgm:pt>
    <dgm:pt modelId="{777E5C07-1243-47C7-93AC-19C19175F4FC}" type="sibTrans" cxnId="{62A9421B-1A81-46CA-9069-7695E76B3263}">
      <dgm:prSet/>
      <dgm:spPr/>
      <dgm:t>
        <a:bodyPr/>
        <a:lstStyle/>
        <a:p>
          <a:endParaRPr lang="en-US"/>
        </a:p>
      </dgm:t>
    </dgm:pt>
    <dgm:pt modelId="{BB81C71B-1828-48FE-BEF3-6891E7381787}">
      <dgm:prSet/>
      <dgm:spPr/>
      <dgm:t>
        <a:bodyPr/>
        <a:lstStyle/>
        <a:p>
          <a:r>
            <a:rPr lang="en-US"/>
            <a:t>Life skills training</a:t>
          </a:r>
        </a:p>
      </dgm:t>
    </dgm:pt>
    <dgm:pt modelId="{CCBDA4CE-781E-4D33-94F9-5BD7DE4BFFE4}" type="parTrans" cxnId="{1BF591BD-79EE-4836-BE2D-0EFE3C319F46}">
      <dgm:prSet/>
      <dgm:spPr/>
      <dgm:t>
        <a:bodyPr/>
        <a:lstStyle/>
        <a:p>
          <a:endParaRPr lang="en-US"/>
        </a:p>
      </dgm:t>
    </dgm:pt>
    <dgm:pt modelId="{7E9C03A9-B3BB-484A-99C8-95381A38AC8A}" type="sibTrans" cxnId="{1BF591BD-79EE-4836-BE2D-0EFE3C319F46}">
      <dgm:prSet/>
      <dgm:spPr/>
      <dgm:t>
        <a:bodyPr/>
        <a:lstStyle/>
        <a:p>
          <a:endParaRPr lang="en-US"/>
        </a:p>
      </dgm:t>
    </dgm:pt>
    <dgm:pt modelId="{0BBAFCEF-959F-4755-9A3A-098B0D9A8035}">
      <dgm:prSet/>
      <dgm:spPr/>
      <dgm:t>
        <a:bodyPr/>
        <a:lstStyle/>
        <a:p>
          <a:r>
            <a:rPr lang="en-US"/>
            <a:t>Family planning/sex education</a:t>
          </a:r>
        </a:p>
      </dgm:t>
    </dgm:pt>
    <dgm:pt modelId="{8904072B-CBF0-4559-828F-B3D5B2B3CA67}" type="parTrans" cxnId="{FA83758C-25D7-4FF0-A778-8D9969C95C8C}">
      <dgm:prSet/>
      <dgm:spPr/>
      <dgm:t>
        <a:bodyPr/>
        <a:lstStyle/>
        <a:p>
          <a:endParaRPr lang="en-US"/>
        </a:p>
      </dgm:t>
    </dgm:pt>
    <dgm:pt modelId="{3ECB286B-23F7-4DDC-9D9B-C7A6D86BEB11}" type="sibTrans" cxnId="{FA83758C-25D7-4FF0-A778-8D9969C95C8C}">
      <dgm:prSet/>
      <dgm:spPr/>
      <dgm:t>
        <a:bodyPr/>
        <a:lstStyle/>
        <a:p>
          <a:endParaRPr lang="en-US"/>
        </a:p>
      </dgm:t>
    </dgm:pt>
    <dgm:pt modelId="{73301B9B-B20A-41EB-8CA9-1462C61A9C22}">
      <dgm:prSet/>
      <dgm:spPr/>
      <dgm:t>
        <a:bodyPr/>
        <a:lstStyle/>
        <a:p>
          <a:r>
            <a:rPr lang="en-US"/>
            <a:t>Parenting skills</a:t>
          </a:r>
        </a:p>
      </dgm:t>
    </dgm:pt>
    <dgm:pt modelId="{3CA6F58F-DC88-45E8-94A5-0480202E6959}" type="parTrans" cxnId="{E91D86D4-6333-41AC-966A-87B6FBCF09C4}">
      <dgm:prSet/>
      <dgm:spPr/>
      <dgm:t>
        <a:bodyPr/>
        <a:lstStyle/>
        <a:p>
          <a:endParaRPr lang="en-US"/>
        </a:p>
      </dgm:t>
    </dgm:pt>
    <dgm:pt modelId="{28324069-D356-45D2-AB24-BEF75107D4BA}" type="sibTrans" cxnId="{E91D86D4-6333-41AC-966A-87B6FBCF09C4}">
      <dgm:prSet/>
      <dgm:spPr/>
      <dgm:t>
        <a:bodyPr/>
        <a:lstStyle/>
        <a:p>
          <a:endParaRPr lang="en-US"/>
        </a:p>
      </dgm:t>
    </dgm:pt>
    <dgm:pt modelId="{6069E02E-253E-4B9B-B630-9156D83A6FD5}">
      <dgm:prSet/>
      <dgm:spPr/>
      <dgm:t>
        <a:bodyPr/>
        <a:lstStyle/>
        <a:p>
          <a:r>
            <a:rPr lang="en-US"/>
            <a:t>Family counseling</a:t>
          </a:r>
        </a:p>
      </dgm:t>
    </dgm:pt>
    <dgm:pt modelId="{E669B00A-DBF0-4324-B43C-EC750CFB2060}" type="parTrans" cxnId="{E5224A23-F096-439F-A5AF-EC35EA474848}">
      <dgm:prSet/>
      <dgm:spPr/>
      <dgm:t>
        <a:bodyPr/>
        <a:lstStyle/>
        <a:p>
          <a:endParaRPr lang="en-US"/>
        </a:p>
      </dgm:t>
    </dgm:pt>
    <dgm:pt modelId="{E490805F-EA3F-475E-A424-44409CAC2419}" type="sibTrans" cxnId="{E5224A23-F096-439F-A5AF-EC35EA474848}">
      <dgm:prSet/>
      <dgm:spPr/>
      <dgm:t>
        <a:bodyPr/>
        <a:lstStyle/>
        <a:p>
          <a:endParaRPr lang="en-US"/>
        </a:p>
      </dgm:t>
    </dgm:pt>
    <dgm:pt modelId="{503C1F8D-3EB7-42A0-949B-A8ED9A892FF4}" type="pres">
      <dgm:prSet presAssocID="{3F0B09E3-D74B-487A-8864-EE375BE98309}" presName="Name0" presStyleCnt="0">
        <dgm:presLayoutVars>
          <dgm:resizeHandles/>
        </dgm:presLayoutVars>
      </dgm:prSet>
      <dgm:spPr/>
    </dgm:pt>
    <dgm:pt modelId="{DF4D5464-59FE-41EE-AC7B-E4DEC9A014E8}" type="pres">
      <dgm:prSet presAssocID="{1E7621EC-AE06-4057-BF34-01762EA9CB8C}" presName="text" presStyleLbl="node1" presStyleIdx="0" presStyleCnt="7" custScaleX="467179" custLinFactY="-73396" custLinFactNeighborX="22042" custLinFactNeighborY="-100000">
        <dgm:presLayoutVars>
          <dgm:bulletEnabled val="1"/>
        </dgm:presLayoutVars>
      </dgm:prSet>
      <dgm:spPr/>
    </dgm:pt>
    <dgm:pt modelId="{E911AB85-7410-46AA-9AC3-21B536F73E9D}" type="pres">
      <dgm:prSet presAssocID="{AF09CDBA-B3BA-47D3-931B-BFD9013E27BB}" presName="space" presStyleCnt="0"/>
      <dgm:spPr/>
    </dgm:pt>
    <dgm:pt modelId="{3794241D-AA15-4EFD-ADA0-D7B7A126AC1F}" type="pres">
      <dgm:prSet presAssocID="{DAF08E1C-8A85-44CA-8480-F627CBD5C21E}" presName="text" presStyleLbl="node1" presStyleIdx="1" presStyleCnt="7" custScaleX="467179">
        <dgm:presLayoutVars>
          <dgm:bulletEnabled val="1"/>
        </dgm:presLayoutVars>
      </dgm:prSet>
      <dgm:spPr/>
    </dgm:pt>
    <dgm:pt modelId="{00FA2AFD-64F5-4F9E-A8F7-6AC3CDC4E068}" type="pres">
      <dgm:prSet presAssocID="{C2B7941E-1427-484E-98E0-06D262E138A6}" presName="space" presStyleCnt="0"/>
      <dgm:spPr/>
    </dgm:pt>
    <dgm:pt modelId="{24C36089-3D32-4FFB-82ED-FF7D5B60A42B}" type="pres">
      <dgm:prSet presAssocID="{3E472D6E-CB68-4816-B898-65F4D3C6F84F}" presName="text" presStyleLbl="node1" presStyleIdx="2" presStyleCnt="7" custScaleX="432948">
        <dgm:presLayoutVars>
          <dgm:bulletEnabled val="1"/>
        </dgm:presLayoutVars>
      </dgm:prSet>
      <dgm:spPr/>
    </dgm:pt>
    <dgm:pt modelId="{EDFCA5BB-2082-4294-8A4D-F0ABA9CF8632}" type="pres">
      <dgm:prSet presAssocID="{777E5C07-1243-47C7-93AC-19C19175F4FC}" presName="space" presStyleCnt="0"/>
      <dgm:spPr/>
    </dgm:pt>
    <dgm:pt modelId="{7185A58B-697F-4E9A-B46D-0C15C002658E}" type="pres">
      <dgm:prSet presAssocID="{BB81C71B-1828-48FE-BEF3-6891E7381787}" presName="text" presStyleLbl="node1" presStyleIdx="3" presStyleCnt="7" custScaleX="467179">
        <dgm:presLayoutVars>
          <dgm:bulletEnabled val="1"/>
        </dgm:presLayoutVars>
      </dgm:prSet>
      <dgm:spPr/>
    </dgm:pt>
    <dgm:pt modelId="{0E5FAA85-59FD-4F7E-A41F-6BB0E8DA14A2}" type="pres">
      <dgm:prSet presAssocID="{7E9C03A9-B3BB-484A-99C8-95381A38AC8A}" presName="space" presStyleCnt="0"/>
      <dgm:spPr/>
    </dgm:pt>
    <dgm:pt modelId="{B414BA47-2197-45E7-A1B4-42F75FB21417}" type="pres">
      <dgm:prSet presAssocID="{0BBAFCEF-959F-4755-9A3A-098B0D9A8035}" presName="text" presStyleLbl="node1" presStyleIdx="4" presStyleCnt="7" custScaleX="467179">
        <dgm:presLayoutVars>
          <dgm:bulletEnabled val="1"/>
        </dgm:presLayoutVars>
      </dgm:prSet>
      <dgm:spPr/>
    </dgm:pt>
    <dgm:pt modelId="{5F4101CC-CF49-4345-BF23-7338158F7E3B}" type="pres">
      <dgm:prSet presAssocID="{3ECB286B-23F7-4DDC-9D9B-C7A6D86BEB11}" presName="space" presStyleCnt="0"/>
      <dgm:spPr/>
    </dgm:pt>
    <dgm:pt modelId="{AE91DCAF-2AB1-4B15-B26B-B96DE1382E5D}" type="pres">
      <dgm:prSet presAssocID="{73301B9B-B20A-41EB-8CA9-1462C61A9C22}" presName="text" presStyleLbl="node1" presStyleIdx="5" presStyleCnt="7" custScaleX="467179">
        <dgm:presLayoutVars>
          <dgm:bulletEnabled val="1"/>
        </dgm:presLayoutVars>
      </dgm:prSet>
      <dgm:spPr/>
    </dgm:pt>
    <dgm:pt modelId="{C72E5759-35BE-409B-B43D-67448D09F96F}" type="pres">
      <dgm:prSet presAssocID="{28324069-D356-45D2-AB24-BEF75107D4BA}" presName="space" presStyleCnt="0"/>
      <dgm:spPr/>
    </dgm:pt>
    <dgm:pt modelId="{3A688558-9E94-4BEA-8877-87CD9254E275}" type="pres">
      <dgm:prSet presAssocID="{6069E02E-253E-4B9B-B630-9156D83A6FD5}" presName="text" presStyleLbl="node1" presStyleIdx="6" presStyleCnt="7" custScaleX="467179">
        <dgm:presLayoutVars>
          <dgm:bulletEnabled val="1"/>
        </dgm:presLayoutVars>
      </dgm:prSet>
      <dgm:spPr/>
    </dgm:pt>
  </dgm:ptLst>
  <dgm:cxnLst>
    <dgm:cxn modelId="{1C725500-BC82-4BBE-A014-2D20A53E6EFC}" srcId="{3F0B09E3-D74B-487A-8864-EE375BE98309}" destId="{1E7621EC-AE06-4057-BF34-01762EA9CB8C}" srcOrd="0" destOrd="0" parTransId="{97AD24A9-CA0F-4BEC-807F-3C7A736714FE}" sibTransId="{AF09CDBA-B3BA-47D3-931B-BFD9013E27BB}"/>
    <dgm:cxn modelId="{7BD73A18-7901-4842-A8EB-1D462816E37C}" type="presOf" srcId="{0BBAFCEF-959F-4755-9A3A-098B0D9A8035}" destId="{B414BA47-2197-45E7-A1B4-42F75FB21417}" srcOrd="0" destOrd="0" presId="urn:diagrams.loki3.com/VaryingWidthList"/>
    <dgm:cxn modelId="{62A9421B-1A81-46CA-9069-7695E76B3263}" srcId="{3F0B09E3-D74B-487A-8864-EE375BE98309}" destId="{3E472D6E-CB68-4816-B898-65F4D3C6F84F}" srcOrd="2" destOrd="0" parTransId="{EA5A566A-975E-4A35-A9B8-9F659935F9B1}" sibTransId="{777E5C07-1243-47C7-93AC-19C19175F4FC}"/>
    <dgm:cxn modelId="{01E4271F-B3CC-468A-AF94-6BFC8CE1DBCC}" type="presOf" srcId="{DAF08E1C-8A85-44CA-8480-F627CBD5C21E}" destId="{3794241D-AA15-4EFD-ADA0-D7B7A126AC1F}" srcOrd="0" destOrd="0" presId="urn:diagrams.loki3.com/VaryingWidthList"/>
    <dgm:cxn modelId="{E5224A23-F096-439F-A5AF-EC35EA474848}" srcId="{3F0B09E3-D74B-487A-8864-EE375BE98309}" destId="{6069E02E-253E-4B9B-B630-9156D83A6FD5}" srcOrd="6" destOrd="0" parTransId="{E669B00A-DBF0-4324-B43C-EC750CFB2060}" sibTransId="{E490805F-EA3F-475E-A424-44409CAC2419}"/>
    <dgm:cxn modelId="{28803032-E11C-46AC-B78D-C371C72E2422}" srcId="{3F0B09E3-D74B-487A-8864-EE375BE98309}" destId="{DAF08E1C-8A85-44CA-8480-F627CBD5C21E}" srcOrd="1" destOrd="0" parTransId="{7AC4EFBF-26BE-463F-98F4-62684BD7E268}" sibTransId="{C2B7941E-1427-484E-98E0-06D262E138A6}"/>
    <dgm:cxn modelId="{F212255D-C096-41E3-A6A8-60D865579DCC}" type="presOf" srcId="{1E7621EC-AE06-4057-BF34-01762EA9CB8C}" destId="{DF4D5464-59FE-41EE-AC7B-E4DEC9A014E8}" srcOrd="0" destOrd="0" presId="urn:diagrams.loki3.com/VaryingWidthList"/>
    <dgm:cxn modelId="{375EC881-955A-4298-B44F-B9E902C24B94}" type="presOf" srcId="{73301B9B-B20A-41EB-8CA9-1462C61A9C22}" destId="{AE91DCAF-2AB1-4B15-B26B-B96DE1382E5D}" srcOrd="0" destOrd="0" presId="urn:diagrams.loki3.com/VaryingWidthList"/>
    <dgm:cxn modelId="{FA83758C-25D7-4FF0-A778-8D9969C95C8C}" srcId="{3F0B09E3-D74B-487A-8864-EE375BE98309}" destId="{0BBAFCEF-959F-4755-9A3A-098B0D9A8035}" srcOrd="4" destOrd="0" parTransId="{8904072B-CBF0-4559-828F-B3D5B2B3CA67}" sibTransId="{3ECB286B-23F7-4DDC-9D9B-C7A6D86BEB11}"/>
    <dgm:cxn modelId="{1BF591BD-79EE-4836-BE2D-0EFE3C319F46}" srcId="{3F0B09E3-D74B-487A-8864-EE375BE98309}" destId="{BB81C71B-1828-48FE-BEF3-6891E7381787}" srcOrd="3" destOrd="0" parTransId="{CCBDA4CE-781E-4D33-94F9-5BD7DE4BFFE4}" sibTransId="{7E9C03A9-B3BB-484A-99C8-95381A38AC8A}"/>
    <dgm:cxn modelId="{E91D86D4-6333-41AC-966A-87B6FBCF09C4}" srcId="{3F0B09E3-D74B-487A-8864-EE375BE98309}" destId="{73301B9B-B20A-41EB-8CA9-1462C61A9C22}" srcOrd="5" destOrd="0" parTransId="{3CA6F58F-DC88-45E8-94A5-0480202E6959}" sibTransId="{28324069-D356-45D2-AB24-BEF75107D4BA}"/>
    <dgm:cxn modelId="{850EC8EC-E79E-4294-9D74-780F15F3F3E9}" type="presOf" srcId="{BB81C71B-1828-48FE-BEF3-6891E7381787}" destId="{7185A58B-697F-4E9A-B46D-0C15C002658E}" srcOrd="0" destOrd="0" presId="urn:diagrams.loki3.com/VaryingWidthList"/>
    <dgm:cxn modelId="{40EAEAF0-DEC4-4E2E-8AE0-0FFB2CC253B3}" type="presOf" srcId="{3E472D6E-CB68-4816-B898-65F4D3C6F84F}" destId="{24C36089-3D32-4FFB-82ED-FF7D5B60A42B}" srcOrd="0" destOrd="0" presId="urn:diagrams.loki3.com/VaryingWidthList"/>
    <dgm:cxn modelId="{338F93F2-471F-40F0-806F-86EFF78EA7E6}" type="presOf" srcId="{3F0B09E3-D74B-487A-8864-EE375BE98309}" destId="{503C1F8D-3EB7-42A0-949B-A8ED9A892FF4}" srcOrd="0" destOrd="0" presId="urn:diagrams.loki3.com/VaryingWidthList"/>
    <dgm:cxn modelId="{130603F9-EE08-4A89-9C24-3733ED5DB60F}" type="presOf" srcId="{6069E02E-253E-4B9B-B630-9156D83A6FD5}" destId="{3A688558-9E94-4BEA-8877-87CD9254E275}" srcOrd="0" destOrd="0" presId="urn:diagrams.loki3.com/VaryingWidthList"/>
    <dgm:cxn modelId="{E96BE4F3-F1D4-47A1-95A7-172E7CB9F8D9}" type="presParOf" srcId="{503C1F8D-3EB7-42A0-949B-A8ED9A892FF4}" destId="{DF4D5464-59FE-41EE-AC7B-E4DEC9A014E8}" srcOrd="0" destOrd="0" presId="urn:diagrams.loki3.com/VaryingWidthList"/>
    <dgm:cxn modelId="{001589A3-F647-4B20-9C87-A4FA0D178FDD}" type="presParOf" srcId="{503C1F8D-3EB7-42A0-949B-A8ED9A892FF4}" destId="{E911AB85-7410-46AA-9AC3-21B536F73E9D}" srcOrd="1" destOrd="0" presId="urn:diagrams.loki3.com/VaryingWidthList"/>
    <dgm:cxn modelId="{4B8F6B75-9391-4173-8C30-4DC5BED3ED34}" type="presParOf" srcId="{503C1F8D-3EB7-42A0-949B-A8ED9A892FF4}" destId="{3794241D-AA15-4EFD-ADA0-D7B7A126AC1F}" srcOrd="2" destOrd="0" presId="urn:diagrams.loki3.com/VaryingWidthList"/>
    <dgm:cxn modelId="{D4EE7FC4-CD8E-4109-A01E-41241DEC34C0}" type="presParOf" srcId="{503C1F8D-3EB7-42A0-949B-A8ED9A892FF4}" destId="{00FA2AFD-64F5-4F9E-A8F7-6AC3CDC4E068}" srcOrd="3" destOrd="0" presId="urn:diagrams.loki3.com/VaryingWidthList"/>
    <dgm:cxn modelId="{BF8807D8-0F80-4B3C-A15F-A841F0C73429}" type="presParOf" srcId="{503C1F8D-3EB7-42A0-949B-A8ED9A892FF4}" destId="{24C36089-3D32-4FFB-82ED-FF7D5B60A42B}" srcOrd="4" destOrd="0" presId="urn:diagrams.loki3.com/VaryingWidthList"/>
    <dgm:cxn modelId="{CE0EC5EB-D620-44DF-AEA7-3E4C0D085E6B}" type="presParOf" srcId="{503C1F8D-3EB7-42A0-949B-A8ED9A892FF4}" destId="{EDFCA5BB-2082-4294-8A4D-F0ABA9CF8632}" srcOrd="5" destOrd="0" presId="urn:diagrams.loki3.com/VaryingWidthList"/>
    <dgm:cxn modelId="{D0C9A3EF-6C4E-4486-A06E-DC19F54BD920}" type="presParOf" srcId="{503C1F8D-3EB7-42A0-949B-A8ED9A892FF4}" destId="{7185A58B-697F-4E9A-B46D-0C15C002658E}" srcOrd="6" destOrd="0" presId="urn:diagrams.loki3.com/VaryingWidthList"/>
    <dgm:cxn modelId="{29B7F875-7597-41CA-8C07-858425ACDC6B}" type="presParOf" srcId="{503C1F8D-3EB7-42A0-949B-A8ED9A892FF4}" destId="{0E5FAA85-59FD-4F7E-A41F-6BB0E8DA14A2}" srcOrd="7" destOrd="0" presId="urn:diagrams.loki3.com/VaryingWidthList"/>
    <dgm:cxn modelId="{D9062DB0-B9C9-4996-B0C3-316CFFB33460}" type="presParOf" srcId="{503C1F8D-3EB7-42A0-949B-A8ED9A892FF4}" destId="{B414BA47-2197-45E7-A1B4-42F75FB21417}" srcOrd="8" destOrd="0" presId="urn:diagrams.loki3.com/VaryingWidthList"/>
    <dgm:cxn modelId="{B815EC9B-2613-44C4-A3E1-E45A96377DF4}" type="presParOf" srcId="{503C1F8D-3EB7-42A0-949B-A8ED9A892FF4}" destId="{5F4101CC-CF49-4345-BF23-7338158F7E3B}" srcOrd="9" destOrd="0" presId="urn:diagrams.loki3.com/VaryingWidthList"/>
    <dgm:cxn modelId="{919E308E-DEF1-4660-8434-AB07F4579F9E}" type="presParOf" srcId="{503C1F8D-3EB7-42A0-949B-A8ED9A892FF4}" destId="{AE91DCAF-2AB1-4B15-B26B-B96DE1382E5D}" srcOrd="10" destOrd="0" presId="urn:diagrams.loki3.com/VaryingWidthList"/>
    <dgm:cxn modelId="{F0C803F2-1C12-4C87-85F9-F562AE7067C0}" type="presParOf" srcId="{503C1F8D-3EB7-42A0-949B-A8ED9A892FF4}" destId="{C72E5759-35BE-409B-B43D-67448D09F96F}" srcOrd="11" destOrd="0" presId="urn:diagrams.loki3.com/VaryingWidthList"/>
    <dgm:cxn modelId="{BBB68662-C581-4135-BC7D-E824A7EADFED}" type="presParOf" srcId="{503C1F8D-3EB7-42A0-949B-A8ED9A892FF4}" destId="{3A688558-9E94-4BEA-8877-87CD9254E275}" srcOrd="12" destOrd="0" presId="urn:diagrams.loki3.com/VaryingWidth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A6AB13-DE85-4AAE-A04B-E3C86D7D9C85}"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776C3DFA-C290-4F0C-A629-5D6E5806C1FB}">
      <dgm:prSet phldrT="[Text]"/>
      <dgm:spPr/>
      <dgm:t>
        <a:bodyPr/>
        <a:lstStyle/>
        <a:p>
          <a:r>
            <a:rPr lang="en-US"/>
            <a:t>Supportive Service Payments</a:t>
          </a:r>
        </a:p>
      </dgm:t>
    </dgm:pt>
    <dgm:pt modelId="{A03DF811-AED7-4520-9CCD-E76E55D69E37}" type="parTrans" cxnId="{323A61EC-DCD0-4DE7-B9A9-BD7E09AF831C}">
      <dgm:prSet/>
      <dgm:spPr/>
      <dgm:t>
        <a:bodyPr/>
        <a:lstStyle/>
        <a:p>
          <a:endParaRPr lang="en-US"/>
        </a:p>
      </dgm:t>
    </dgm:pt>
    <dgm:pt modelId="{90AA9FD2-0502-42EB-962E-9E571CE4DB1D}" type="sibTrans" cxnId="{323A61EC-DCD0-4DE7-B9A9-BD7E09AF831C}">
      <dgm:prSet/>
      <dgm:spPr/>
      <dgm:t>
        <a:bodyPr/>
        <a:lstStyle/>
        <a:p>
          <a:endParaRPr lang="en-US"/>
        </a:p>
      </dgm:t>
    </dgm:pt>
    <dgm:pt modelId="{50755580-1392-4F3C-8DC7-808451CE2A1F}">
      <dgm:prSet phldrT="[Text]"/>
      <dgm:spPr/>
      <dgm:t>
        <a:bodyPr/>
        <a:lstStyle/>
        <a:p>
          <a:r>
            <a:rPr lang="en-US"/>
            <a:t>Supportive Services Available</a:t>
          </a:r>
        </a:p>
      </dgm:t>
    </dgm:pt>
    <dgm:pt modelId="{345E9FF7-B4A6-41C3-8128-E77EE40A8BE5}" type="parTrans" cxnId="{170EBCCA-89A8-484D-8936-6320C0428EA8}">
      <dgm:prSet/>
      <dgm:spPr/>
      <dgm:t>
        <a:bodyPr/>
        <a:lstStyle/>
        <a:p>
          <a:endParaRPr lang="en-US"/>
        </a:p>
      </dgm:t>
    </dgm:pt>
    <dgm:pt modelId="{488FADD7-FA60-47A9-BF17-EE54C9D4A5D0}" type="sibTrans" cxnId="{170EBCCA-89A8-484D-8936-6320C0428EA8}">
      <dgm:prSet/>
      <dgm:spPr/>
      <dgm:t>
        <a:bodyPr/>
        <a:lstStyle/>
        <a:p>
          <a:endParaRPr lang="en-US"/>
        </a:p>
      </dgm:t>
    </dgm:pt>
    <dgm:pt modelId="{686DF1B5-181A-43D4-AA3D-365012452F5D}" type="pres">
      <dgm:prSet presAssocID="{20A6AB13-DE85-4AAE-A04B-E3C86D7D9C85}" presName="compositeShape" presStyleCnt="0">
        <dgm:presLayoutVars>
          <dgm:chMax val="2"/>
          <dgm:dir/>
          <dgm:resizeHandles val="exact"/>
        </dgm:presLayoutVars>
      </dgm:prSet>
      <dgm:spPr/>
    </dgm:pt>
    <dgm:pt modelId="{8E5D94AB-6DA7-4FB4-89A7-7F162B0A3315}" type="pres">
      <dgm:prSet presAssocID="{20A6AB13-DE85-4AAE-A04B-E3C86D7D9C85}" presName="ribbon" presStyleLbl="node1" presStyleIdx="0" presStyleCnt="1" custLinFactNeighborX="-8642" custLinFactNeighborY="53444"/>
      <dgm:spPr/>
    </dgm:pt>
    <dgm:pt modelId="{21EE1438-5397-4FCC-8245-8191F991E3A9}" type="pres">
      <dgm:prSet presAssocID="{20A6AB13-DE85-4AAE-A04B-E3C86D7D9C85}" presName="leftArrowText" presStyleLbl="node1" presStyleIdx="0" presStyleCnt="1" custLinFactNeighborX="-12405">
        <dgm:presLayoutVars>
          <dgm:chMax val="0"/>
          <dgm:bulletEnabled val="1"/>
        </dgm:presLayoutVars>
      </dgm:prSet>
      <dgm:spPr/>
    </dgm:pt>
    <dgm:pt modelId="{A317F21E-B03E-4AB5-85C9-BCD2E96ABA32}" type="pres">
      <dgm:prSet presAssocID="{20A6AB13-DE85-4AAE-A04B-E3C86D7D9C85}" presName="rightArrowText" presStyleLbl="node1" presStyleIdx="0" presStyleCnt="1" custScaleX="146950" custLinFactNeighborX="-13995" custLinFactNeighborY="2321">
        <dgm:presLayoutVars>
          <dgm:chMax val="0"/>
          <dgm:bulletEnabled val="1"/>
        </dgm:presLayoutVars>
      </dgm:prSet>
      <dgm:spPr/>
    </dgm:pt>
  </dgm:ptLst>
  <dgm:cxnLst>
    <dgm:cxn modelId="{F2A5FC58-C3AA-4A4D-A583-2E2C925ACDE4}" type="presOf" srcId="{50755580-1392-4F3C-8DC7-808451CE2A1F}" destId="{A317F21E-B03E-4AB5-85C9-BCD2E96ABA32}" srcOrd="0" destOrd="0" presId="urn:microsoft.com/office/officeart/2005/8/layout/arrow6"/>
    <dgm:cxn modelId="{EE63D296-0CCE-434F-8C2F-88C73AFDB253}" type="presOf" srcId="{20A6AB13-DE85-4AAE-A04B-E3C86D7D9C85}" destId="{686DF1B5-181A-43D4-AA3D-365012452F5D}" srcOrd="0" destOrd="0" presId="urn:microsoft.com/office/officeart/2005/8/layout/arrow6"/>
    <dgm:cxn modelId="{170EBCCA-89A8-484D-8936-6320C0428EA8}" srcId="{20A6AB13-DE85-4AAE-A04B-E3C86D7D9C85}" destId="{50755580-1392-4F3C-8DC7-808451CE2A1F}" srcOrd="1" destOrd="0" parTransId="{345E9FF7-B4A6-41C3-8128-E77EE40A8BE5}" sibTransId="{488FADD7-FA60-47A9-BF17-EE54C9D4A5D0}"/>
    <dgm:cxn modelId="{323A61EC-DCD0-4DE7-B9A9-BD7E09AF831C}" srcId="{20A6AB13-DE85-4AAE-A04B-E3C86D7D9C85}" destId="{776C3DFA-C290-4F0C-A629-5D6E5806C1FB}" srcOrd="0" destOrd="0" parTransId="{A03DF811-AED7-4520-9CCD-E76E55D69E37}" sibTransId="{90AA9FD2-0502-42EB-962E-9E571CE4DB1D}"/>
    <dgm:cxn modelId="{D2CC0FF8-D70F-47EA-96D2-3BFA7F5ED835}" type="presOf" srcId="{776C3DFA-C290-4F0C-A629-5D6E5806C1FB}" destId="{21EE1438-5397-4FCC-8245-8191F991E3A9}" srcOrd="0" destOrd="0" presId="urn:microsoft.com/office/officeart/2005/8/layout/arrow6"/>
    <dgm:cxn modelId="{53E64D00-0D95-4616-B746-9777B6950725}" type="presParOf" srcId="{686DF1B5-181A-43D4-AA3D-365012452F5D}" destId="{8E5D94AB-6DA7-4FB4-89A7-7F162B0A3315}" srcOrd="0" destOrd="0" presId="urn:microsoft.com/office/officeart/2005/8/layout/arrow6"/>
    <dgm:cxn modelId="{5E2D3457-E362-4B69-ACC4-BF4FF158E35D}" type="presParOf" srcId="{686DF1B5-181A-43D4-AA3D-365012452F5D}" destId="{21EE1438-5397-4FCC-8245-8191F991E3A9}" srcOrd="1" destOrd="0" presId="urn:microsoft.com/office/officeart/2005/8/layout/arrow6"/>
    <dgm:cxn modelId="{AB892A81-5A1D-4D05-8E7C-1230BE222654}" type="presParOf" srcId="{686DF1B5-181A-43D4-AA3D-365012452F5D}" destId="{A317F21E-B03E-4AB5-85C9-BCD2E96ABA32}" srcOrd="2" destOrd="0" presId="urn:microsoft.com/office/officeart/2005/8/layout/arrow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429718-C702-4F91-A0EC-029E552E4F0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F124C73-3340-4B22-AC1F-87F4C62D2559}">
      <dgm:prSet phldrT="[Text]"/>
      <dgm:spPr/>
      <dgm:t>
        <a:bodyPr/>
        <a:lstStyle/>
        <a:p>
          <a:r>
            <a:rPr lang="en-US">
              <a:solidFill>
                <a:schemeClr val="bg1"/>
              </a:solidFill>
            </a:rPr>
            <a:t>Employment equal to or greater than the state TANF work requirement (next slide)</a:t>
          </a:r>
        </a:p>
      </dgm:t>
    </dgm:pt>
    <dgm:pt modelId="{3CDE2E00-20B5-4998-BB6D-041AAFCEEEB6}" type="parTrans" cxnId="{2A5DFEC3-595B-445D-BCFB-BCE7269F8311}">
      <dgm:prSet/>
      <dgm:spPr/>
      <dgm:t>
        <a:bodyPr/>
        <a:lstStyle/>
        <a:p>
          <a:endParaRPr lang="en-US"/>
        </a:p>
      </dgm:t>
    </dgm:pt>
    <dgm:pt modelId="{4214E358-9E52-4675-B63F-1638745C1638}" type="sibTrans" cxnId="{2A5DFEC3-595B-445D-BCFB-BCE7269F8311}">
      <dgm:prSet/>
      <dgm:spPr/>
      <dgm:t>
        <a:bodyPr/>
        <a:lstStyle/>
        <a:p>
          <a:endParaRPr lang="en-US"/>
        </a:p>
      </dgm:t>
    </dgm:pt>
    <dgm:pt modelId="{17D05088-D67D-46C5-A570-4C1D1ED24B59}">
      <dgm:prSet/>
      <dgm:spPr/>
      <dgm:t>
        <a:bodyPr/>
        <a:lstStyle/>
        <a:p>
          <a:r>
            <a:rPr lang="en-US">
              <a:solidFill>
                <a:schemeClr val="bg1"/>
              </a:solidFill>
            </a:rPr>
            <a:t>Certain full-time post-secondary education</a:t>
          </a:r>
        </a:p>
      </dgm:t>
    </dgm:pt>
    <dgm:pt modelId="{0B26FEE3-4082-4C9B-93A7-FE405CA1AAF1}" type="parTrans" cxnId="{ACF0B945-2C88-4F6C-8754-4AFCB38DEE04}">
      <dgm:prSet/>
      <dgm:spPr/>
      <dgm:t>
        <a:bodyPr/>
        <a:lstStyle/>
        <a:p>
          <a:endParaRPr lang="en-US"/>
        </a:p>
      </dgm:t>
    </dgm:pt>
    <dgm:pt modelId="{D9735369-9F6A-46EB-ACC1-0BD7676A9AC1}" type="sibTrans" cxnId="{ACF0B945-2C88-4F6C-8754-4AFCB38DEE04}">
      <dgm:prSet/>
      <dgm:spPr/>
      <dgm:t>
        <a:bodyPr/>
        <a:lstStyle/>
        <a:p>
          <a:endParaRPr lang="en-US"/>
        </a:p>
      </dgm:t>
    </dgm:pt>
    <dgm:pt modelId="{767171CC-2BE5-4B62-9C96-D8BBC97FE7FB}">
      <dgm:prSet/>
      <dgm:spPr/>
      <dgm:t>
        <a:bodyPr/>
        <a:lstStyle/>
        <a:p>
          <a:r>
            <a:rPr lang="en-US">
              <a:solidFill>
                <a:schemeClr val="bg1"/>
              </a:solidFill>
            </a:rPr>
            <a:t>&lt; 18 years old (regardless or whether receiving as a dependent child or relative caretaker)</a:t>
          </a:r>
        </a:p>
      </dgm:t>
    </dgm:pt>
    <dgm:pt modelId="{E1E64A6C-942F-4E60-AA51-2C15798B01DC}" type="parTrans" cxnId="{C390F484-BDE4-4004-BDEE-5B3B6C5EB25F}">
      <dgm:prSet/>
      <dgm:spPr/>
      <dgm:t>
        <a:bodyPr/>
        <a:lstStyle/>
        <a:p>
          <a:endParaRPr lang="en-US"/>
        </a:p>
      </dgm:t>
    </dgm:pt>
    <dgm:pt modelId="{7434AB18-35E9-4CF9-972C-2FF20DA68CCB}" type="sibTrans" cxnId="{C390F484-BDE4-4004-BDEE-5B3B6C5EB25F}">
      <dgm:prSet/>
      <dgm:spPr/>
      <dgm:t>
        <a:bodyPr/>
        <a:lstStyle/>
        <a:p>
          <a:endParaRPr lang="en-US"/>
        </a:p>
      </dgm:t>
    </dgm:pt>
    <dgm:pt modelId="{352225AA-BFA6-4C3E-A8CC-7F35CE005A95}">
      <dgm:prSet/>
      <dgm:spPr/>
      <dgm:t>
        <a:bodyPr/>
        <a:lstStyle/>
        <a:p>
          <a:r>
            <a:rPr lang="en-US">
              <a:solidFill>
                <a:schemeClr val="bg1"/>
              </a:solidFill>
            </a:rPr>
            <a:t>Cares for a severely disabled child on an Medically Fragile HCBS Waiver </a:t>
          </a:r>
        </a:p>
      </dgm:t>
    </dgm:pt>
    <dgm:pt modelId="{FCA66937-0B5D-4796-BA49-89E753B4D5C9}" type="parTrans" cxnId="{E548FFF3-E434-4E01-8AEC-458E9FDC9E6E}">
      <dgm:prSet/>
      <dgm:spPr/>
      <dgm:t>
        <a:bodyPr/>
        <a:lstStyle/>
        <a:p>
          <a:endParaRPr lang="en-US"/>
        </a:p>
      </dgm:t>
    </dgm:pt>
    <dgm:pt modelId="{BE980CCB-66A4-45DE-AF76-E45EB86F8A9D}" type="sibTrans" cxnId="{E548FFF3-E434-4E01-8AEC-458E9FDC9E6E}">
      <dgm:prSet/>
      <dgm:spPr/>
      <dgm:t>
        <a:bodyPr/>
        <a:lstStyle/>
        <a:p>
          <a:endParaRPr lang="en-US"/>
        </a:p>
      </dgm:t>
    </dgm:pt>
    <dgm:pt modelId="{8A41CB7D-7394-4B55-BCB8-C529BE0F862D}">
      <dgm:prSet/>
      <dgm:spPr/>
      <dgm:t>
        <a:bodyPr/>
        <a:lstStyle/>
        <a:p>
          <a:r>
            <a:rPr lang="en-US">
              <a:solidFill>
                <a:schemeClr val="bg1"/>
              </a:solidFill>
            </a:rPr>
            <a:t>Primary caregiver of a child &lt; 18 year old with physical or mental health problems, and the demands of caregiving do not allow the caregiver to retain employment to meet the state work requirement</a:t>
          </a:r>
        </a:p>
      </dgm:t>
    </dgm:pt>
    <dgm:pt modelId="{53F8A908-E85A-44FB-B3EE-6887C0C1FEAB}" type="parTrans" cxnId="{5F78E895-B4B8-43EB-B2E3-765855A716FA}">
      <dgm:prSet/>
      <dgm:spPr/>
      <dgm:t>
        <a:bodyPr/>
        <a:lstStyle/>
        <a:p>
          <a:endParaRPr lang="en-US"/>
        </a:p>
      </dgm:t>
    </dgm:pt>
    <dgm:pt modelId="{DC4EF077-8128-42B6-820B-7CE2C073287B}" type="sibTrans" cxnId="{5F78E895-B4B8-43EB-B2E3-765855A716FA}">
      <dgm:prSet/>
      <dgm:spPr/>
      <dgm:t>
        <a:bodyPr/>
        <a:lstStyle/>
        <a:p>
          <a:endParaRPr lang="en-US"/>
        </a:p>
      </dgm:t>
    </dgm:pt>
    <dgm:pt modelId="{E3F4B8EE-710C-41A9-AF0D-CCE7E61FA71F}">
      <dgm:prSet/>
      <dgm:spPr/>
      <dgm:t>
        <a:bodyPr/>
        <a:lstStyle/>
        <a:p>
          <a:r>
            <a:rPr lang="en-US">
              <a:solidFill>
                <a:schemeClr val="bg1"/>
              </a:solidFill>
            </a:rPr>
            <a:t>Primary caretaker relative of spouse who has physical or mental health problems, and the demands of caregiving do not allow the caregiver to retain employment to meet the state work requirement</a:t>
          </a:r>
        </a:p>
      </dgm:t>
    </dgm:pt>
    <dgm:pt modelId="{CD09EF9D-66D8-4643-8F95-EF8D47AE95A2}" type="parTrans" cxnId="{33A763D7-A63B-465B-860E-C41BA16D02B0}">
      <dgm:prSet/>
      <dgm:spPr/>
      <dgm:t>
        <a:bodyPr/>
        <a:lstStyle/>
        <a:p>
          <a:endParaRPr lang="en-US"/>
        </a:p>
      </dgm:t>
    </dgm:pt>
    <dgm:pt modelId="{0EE7F63A-2C00-4046-8D70-E38E6F2EE53B}" type="sibTrans" cxnId="{33A763D7-A63B-465B-860E-C41BA16D02B0}">
      <dgm:prSet/>
      <dgm:spPr/>
      <dgm:t>
        <a:bodyPr/>
        <a:lstStyle/>
        <a:p>
          <a:endParaRPr lang="en-US"/>
        </a:p>
      </dgm:t>
    </dgm:pt>
    <dgm:pt modelId="{402910A6-A049-422D-AAB1-0CB26BC0E33A}">
      <dgm:prSet/>
      <dgm:spPr/>
      <dgm:t>
        <a:bodyPr/>
        <a:lstStyle/>
        <a:p>
          <a:r>
            <a:rPr lang="en-US">
              <a:solidFill>
                <a:schemeClr val="bg1"/>
              </a:solidFill>
            </a:rPr>
            <a:t>Months in which a person is granted a waiver due to domestic violence or sexual violence issues</a:t>
          </a:r>
        </a:p>
      </dgm:t>
    </dgm:pt>
    <dgm:pt modelId="{2C7262E8-4BA2-4C58-8486-6D875EC50A2F}" type="parTrans" cxnId="{EBC13049-64FD-468F-98B9-65877B3C523E}">
      <dgm:prSet/>
      <dgm:spPr/>
      <dgm:t>
        <a:bodyPr/>
        <a:lstStyle/>
        <a:p>
          <a:endParaRPr lang="en-US"/>
        </a:p>
      </dgm:t>
    </dgm:pt>
    <dgm:pt modelId="{39AF9033-13DD-4C9A-95AA-546068844D57}" type="sibTrans" cxnId="{EBC13049-64FD-468F-98B9-65877B3C523E}">
      <dgm:prSet/>
      <dgm:spPr/>
      <dgm:t>
        <a:bodyPr/>
        <a:lstStyle/>
        <a:p>
          <a:endParaRPr lang="en-US"/>
        </a:p>
      </dgm:t>
    </dgm:pt>
    <dgm:pt modelId="{60D759B1-41B7-4F05-BEE1-F9A75144F121}" type="pres">
      <dgm:prSet presAssocID="{70429718-C702-4F91-A0EC-029E552E4F0E}" presName="diagram" presStyleCnt="0">
        <dgm:presLayoutVars>
          <dgm:dir/>
          <dgm:resizeHandles val="exact"/>
        </dgm:presLayoutVars>
      </dgm:prSet>
      <dgm:spPr/>
    </dgm:pt>
    <dgm:pt modelId="{CCB9C7E0-44FE-41C9-907A-ECD377FC07CE}" type="pres">
      <dgm:prSet presAssocID="{5F124C73-3340-4B22-AC1F-87F4C62D2559}" presName="node" presStyleLbl="node1" presStyleIdx="0" presStyleCnt="7">
        <dgm:presLayoutVars>
          <dgm:bulletEnabled val="1"/>
        </dgm:presLayoutVars>
      </dgm:prSet>
      <dgm:spPr/>
    </dgm:pt>
    <dgm:pt modelId="{8156668A-78AF-4DB9-92BB-7993B27D27AA}" type="pres">
      <dgm:prSet presAssocID="{4214E358-9E52-4675-B63F-1638745C1638}" presName="sibTrans" presStyleCnt="0"/>
      <dgm:spPr/>
    </dgm:pt>
    <dgm:pt modelId="{2F625548-D25E-4B6A-A760-22A60F027A96}" type="pres">
      <dgm:prSet presAssocID="{17D05088-D67D-46C5-A570-4C1D1ED24B59}" presName="node" presStyleLbl="node1" presStyleIdx="1" presStyleCnt="7">
        <dgm:presLayoutVars>
          <dgm:bulletEnabled val="1"/>
        </dgm:presLayoutVars>
      </dgm:prSet>
      <dgm:spPr/>
    </dgm:pt>
    <dgm:pt modelId="{77CAD2CD-2F48-4C71-94B4-D4306EBF67C1}" type="pres">
      <dgm:prSet presAssocID="{D9735369-9F6A-46EB-ACC1-0BD7676A9AC1}" presName="sibTrans" presStyleCnt="0"/>
      <dgm:spPr/>
    </dgm:pt>
    <dgm:pt modelId="{8A418698-F3E9-4ED2-BA26-A169CFD51176}" type="pres">
      <dgm:prSet presAssocID="{767171CC-2BE5-4B62-9C96-D8BBC97FE7FB}" presName="node" presStyleLbl="node1" presStyleIdx="2" presStyleCnt="7">
        <dgm:presLayoutVars>
          <dgm:bulletEnabled val="1"/>
        </dgm:presLayoutVars>
      </dgm:prSet>
      <dgm:spPr/>
    </dgm:pt>
    <dgm:pt modelId="{6523F33B-5EC5-4EDC-8F85-3B81C09DE548}" type="pres">
      <dgm:prSet presAssocID="{7434AB18-35E9-4CF9-972C-2FF20DA68CCB}" presName="sibTrans" presStyleCnt="0"/>
      <dgm:spPr/>
    </dgm:pt>
    <dgm:pt modelId="{61BCC6AD-7B8C-496A-B081-EF13F5773DDC}" type="pres">
      <dgm:prSet presAssocID="{352225AA-BFA6-4C3E-A8CC-7F35CE005A95}" presName="node" presStyleLbl="node1" presStyleIdx="3" presStyleCnt="7">
        <dgm:presLayoutVars>
          <dgm:bulletEnabled val="1"/>
        </dgm:presLayoutVars>
      </dgm:prSet>
      <dgm:spPr/>
    </dgm:pt>
    <dgm:pt modelId="{43EAE423-BA28-4741-BACF-B953E351AF0D}" type="pres">
      <dgm:prSet presAssocID="{BE980CCB-66A4-45DE-AF76-E45EB86F8A9D}" presName="sibTrans" presStyleCnt="0"/>
      <dgm:spPr/>
    </dgm:pt>
    <dgm:pt modelId="{9CE10BAB-D29C-4DB6-AB2A-76338D7A5852}" type="pres">
      <dgm:prSet presAssocID="{8A41CB7D-7394-4B55-BCB8-C529BE0F862D}" presName="node" presStyleLbl="node1" presStyleIdx="4" presStyleCnt="7">
        <dgm:presLayoutVars>
          <dgm:bulletEnabled val="1"/>
        </dgm:presLayoutVars>
      </dgm:prSet>
      <dgm:spPr/>
    </dgm:pt>
    <dgm:pt modelId="{F7C2E922-A533-412F-815C-2A0DF2740A7B}" type="pres">
      <dgm:prSet presAssocID="{DC4EF077-8128-42B6-820B-7CE2C073287B}" presName="sibTrans" presStyleCnt="0"/>
      <dgm:spPr/>
    </dgm:pt>
    <dgm:pt modelId="{E50EC2B1-428A-4844-A956-14DC2FD2733F}" type="pres">
      <dgm:prSet presAssocID="{E3F4B8EE-710C-41A9-AF0D-CCE7E61FA71F}" presName="node" presStyleLbl="node1" presStyleIdx="5" presStyleCnt="7">
        <dgm:presLayoutVars>
          <dgm:bulletEnabled val="1"/>
        </dgm:presLayoutVars>
      </dgm:prSet>
      <dgm:spPr/>
    </dgm:pt>
    <dgm:pt modelId="{D1365A68-2A62-43D1-A1D8-974282F5C626}" type="pres">
      <dgm:prSet presAssocID="{0EE7F63A-2C00-4046-8D70-E38E6F2EE53B}" presName="sibTrans" presStyleCnt="0"/>
      <dgm:spPr/>
    </dgm:pt>
    <dgm:pt modelId="{06426EBC-F4CB-40A5-A44B-FDD0C9BFB558}" type="pres">
      <dgm:prSet presAssocID="{402910A6-A049-422D-AAB1-0CB26BC0E33A}" presName="node" presStyleLbl="node1" presStyleIdx="6" presStyleCnt="7">
        <dgm:presLayoutVars>
          <dgm:bulletEnabled val="1"/>
        </dgm:presLayoutVars>
      </dgm:prSet>
      <dgm:spPr/>
    </dgm:pt>
  </dgm:ptLst>
  <dgm:cxnLst>
    <dgm:cxn modelId="{095DB81C-5CC7-4D74-8738-0906EB937134}" type="presOf" srcId="{767171CC-2BE5-4B62-9C96-D8BBC97FE7FB}" destId="{8A418698-F3E9-4ED2-BA26-A169CFD51176}" srcOrd="0" destOrd="0" presId="urn:microsoft.com/office/officeart/2005/8/layout/default"/>
    <dgm:cxn modelId="{5ED00D21-FDFA-4C71-B282-9332249DA235}" type="presOf" srcId="{E3F4B8EE-710C-41A9-AF0D-CCE7E61FA71F}" destId="{E50EC2B1-428A-4844-A956-14DC2FD2733F}" srcOrd="0" destOrd="0" presId="urn:microsoft.com/office/officeart/2005/8/layout/default"/>
    <dgm:cxn modelId="{ACF0B945-2C88-4F6C-8754-4AFCB38DEE04}" srcId="{70429718-C702-4F91-A0EC-029E552E4F0E}" destId="{17D05088-D67D-46C5-A570-4C1D1ED24B59}" srcOrd="1" destOrd="0" parTransId="{0B26FEE3-4082-4C9B-93A7-FE405CA1AAF1}" sibTransId="{D9735369-9F6A-46EB-ACC1-0BD7676A9AC1}"/>
    <dgm:cxn modelId="{1F73BD48-AB95-4C1E-8E93-ECD3B116445D}" type="presOf" srcId="{402910A6-A049-422D-AAB1-0CB26BC0E33A}" destId="{06426EBC-F4CB-40A5-A44B-FDD0C9BFB558}" srcOrd="0" destOrd="0" presId="urn:microsoft.com/office/officeart/2005/8/layout/default"/>
    <dgm:cxn modelId="{EBC13049-64FD-468F-98B9-65877B3C523E}" srcId="{70429718-C702-4F91-A0EC-029E552E4F0E}" destId="{402910A6-A049-422D-AAB1-0CB26BC0E33A}" srcOrd="6" destOrd="0" parTransId="{2C7262E8-4BA2-4C58-8486-6D875EC50A2F}" sibTransId="{39AF9033-13DD-4C9A-95AA-546068844D57}"/>
    <dgm:cxn modelId="{820FD36A-6B90-44E7-9A60-F95462827557}" type="presOf" srcId="{5F124C73-3340-4B22-AC1F-87F4C62D2559}" destId="{CCB9C7E0-44FE-41C9-907A-ECD377FC07CE}" srcOrd="0" destOrd="0" presId="urn:microsoft.com/office/officeart/2005/8/layout/default"/>
    <dgm:cxn modelId="{A729B773-DFAE-46C3-9E47-27686D60F8BD}" type="presOf" srcId="{70429718-C702-4F91-A0EC-029E552E4F0E}" destId="{60D759B1-41B7-4F05-BEE1-F9A75144F121}" srcOrd="0" destOrd="0" presId="urn:microsoft.com/office/officeart/2005/8/layout/default"/>
    <dgm:cxn modelId="{C390F484-BDE4-4004-BDEE-5B3B6C5EB25F}" srcId="{70429718-C702-4F91-A0EC-029E552E4F0E}" destId="{767171CC-2BE5-4B62-9C96-D8BBC97FE7FB}" srcOrd="2" destOrd="0" parTransId="{E1E64A6C-942F-4E60-AA51-2C15798B01DC}" sibTransId="{7434AB18-35E9-4CF9-972C-2FF20DA68CCB}"/>
    <dgm:cxn modelId="{D969AE8F-E09A-442C-AB5F-2A415068E22A}" type="presOf" srcId="{352225AA-BFA6-4C3E-A8CC-7F35CE005A95}" destId="{61BCC6AD-7B8C-496A-B081-EF13F5773DDC}" srcOrd="0" destOrd="0" presId="urn:microsoft.com/office/officeart/2005/8/layout/default"/>
    <dgm:cxn modelId="{5F78E895-B4B8-43EB-B2E3-765855A716FA}" srcId="{70429718-C702-4F91-A0EC-029E552E4F0E}" destId="{8A41CB7D-7394-4B55-BCB8-C529BE0F862D}" srcOrd="4" destOrd="0" parTransId="{53F8A908-E85A-44FB-B3EE-6887C0C1FEAB}" sibTransId="{DC4EF077-8128-42B6-820B-7CE2C073287B}"/>
    <dgm:cxn modelId="{BFD09F9A-3B0E-462E-880F-2DE0EE612E18}" type="presOf" srcId="{8A41CB7D-7394-4B55-BCB8-C529BE0F862D}" destId="{9CE10BAB-D29C-4DB6-AB2A-76338D7A5852}" srcOrd="0" destOrd="0" presId="urn:microsoft.com/office/officeart/2005/8/layout/default"/>
    <dgm:cxn modelId="{17F6A0AF-4FA2-46BC-8C98-43D3E9B1DEEF}" type="presOf" srcId="{17D05088-D67D-46C5-A570-4C1D1ED24B59}" destId="{2F625548-D25E-4B6A-A760-22A60F027A96}" srcOrd="0" destOrd="0" presId="urn:microsoft.com/office/officeart/2005/8/layout/default"/>
    <dgm:cxn modelId="{2A5DFEC3-595B-445D-BCFB-BCE7269F8311}" srcId="{70429718-C702-4F91-A0EC-029E552E4F0E}" destId="{5F124C73-3340-4B22-AC1F-87F4C62D2559}" srcOrd="0" destOrd="0" parTransId="{3CDE2E00-20B5-4998-BB6D-041AAFCEEEB6}" sibTransId="{4214E358-9E52-4675-B63F-1638745C1638}"/>
    <dgm:cxn modelId="{33A763D7-A63B-465B-860E-C41BA16D02B0}" srcId="{70429718-C702-4F91-A0EC-029E552E4F0E}" destId="{E3F4B8EE-710C-41A9-AF0D-CCE7E61FA71F}" srcOrd="5" destOrd="0" parTransId="{CD09EF9D-66D8-4643-8F95-EF8D47AE95A2}" sibTransId="{0EE7F63A-2C00-4046-8D70-E38E6F2EE53B}"/>
    <dgm:cxn modelId="{E548FFF3-E434-4E01-8AEC-458E9FDC9E6E}" srcId="{70429718-C702-4F91-A0EC-029E552E4F0E}" destId="{352225AA-BFA6-4C3E-A8CC-7F35CE005A95}" srcOrd="3" destOrd="0" parTransId="{FCA66937-0B5D-4796-BA49-89E753B4D5C9}" sibTransId="{BE980CCB-66A4-45DE-AF76-E45EB86F8A9D}"/>
    <dgm:cxn modelId="{A2CE9F11-2229-41FA-898F-3AA5D5B2E16E}" type="presParOf" srcId="{60D759B1-41B7-4F05-BEE1-F9A75144F121}" destId="{CCB9C7E0-44FE-41C9-907A-ECD377FC07CE}" srcOrd="0" destOrd="0" presId="urn:microsoft.com/office/officeart/2005/8/layout/default"/>
    <dgm:cxn modelId="{8EAE6A29-9675-4FDC-97F0-9639F5AFD521}" type="presParOf" srcId="{60D759B1-41B7-4F05-BEE1-F9A75144F121}" destId="{8156668A-78AF-4DB9-92BB-7993B27D27AA}" srcOrd="1" destOrd="0" presId="urn:microsoft.com/office/officeart/2005/8/layout/default"/>
    <dgm:cxn modelId="{C3011849-6BF4-45CD-B9FA-C71A971A10D3}" type="presParOf" srcId="{60D759B1-41B7-4F05-BEE1-F9A75144F121}" destId="{2F625548-D25E-4B6A-A760-22A60F027A96}" srcOrd="2" destOrd="0" presId="urn:microsoft.com/office/officeart/2005/8/layout/default"/>
    <dgm:cxn modelId="{CB12FDB1-D140-4C67-A00F-742941233BF4}" type="presParOf" srcId="{60D759B1-41B7-4F05-BEE1-F9A75144F121}" destId="{77CAD2CD-2F48-4C71-94B4-D4306EBF67C1}" srcOrd="3" destOrd="0" presId="urn:microsoft.com/office/officeart/2005/8/layout/default"/>
    <dgm:cxn modelId="{3B6207BF-5322-4036-8F43-BB1FE68BBF9C}" type="presParOf" srcId="{60D759B1-41B7-4F05-BEE1-F9A75144F121}" destId="{8A418698-F3E9-4ED2-BA26-A169CFD51176}" srcOrd="4" destOrd="0" presId="urn:microsoft.com/office/officeart/2005/8/layout/default"/>
    <dgm:cxn modelId="{3285FE83-BC72-45D8-A1E2-486EE0E8F798}" type="presParOf" srcId="{60D759B1-41B7-4F05-BEE1-F9A75144F121}" destId="{6523F33B-5EC5-4EDC-8F85-3B81C09DE548}" srcOrd="5" destOrd="0" presId="urn:microsoft.com/office/officeart/2005/8/layout/default"/>
    <dgm:cxn modelId="{55803EDC-7EF8-466B-B902-F9E95C2F78B5}" type="presParOf" srcId="{60D759B1-41B7-4F05-BEE1-F9A75144F121}" destId="{61BCC6AD-7B8C-496A-B081-EF13F5773DDC}" srcOrd="6" destOrd="0" presId="urn:microsoft.com/office/officeart/2005/8/layout/default"/>
    <dgm:cxn modelId="{82C15186-538E-4305-8458-F39907CAE0A1}" type="presParOf" srcId="{60D759B1-41B7-4F05-BEE1-F9A75144F121}" destId="{43EAE423-BA28-4741-BACF-B953E351AF0D}" srcOrd="7" destOrd="0" presId="urn:microsoft.com/office/officeart/2005/8/layout/default"/>
    <dgm:cxn modelId="{02909751-219A-4C6C-B561-9A9213AE7A9D}" type="presParOf" srcId="{60D759B1-41B7-4F05-BEE1-F9A75144F121}" destId="{9CE10BAB-D29C-4DB6-AB2A-76338D7A5852}" srcOrd="8" destOrd="0" presId="urn:microsoft.com/office/officeart/2005/8/layout/default"/>
    <dgm:cxn modelId="{F45C6D45-1952-474A-AFD9-33314E63DCED}" type="presParOf" srcId="{60D759B1-41B7-4F05-BEE1-F9A75144F121}" destId="{F7C2E922-A533-412F-815C-2A0DF2740A7B}" srcOrd="9" destOrd="0" presId="urn:microsoft.com/office/officeart/2005/8/layout/default"/>
    <dgm:cxn modelId="{5AD3F35B-0C65-4CFD-86B6-93C364AF5069}" type="presParOf" srcId="{60D759B1-41B7-4F05-BEE1-F9A75144F121}" destId="{E50EC2B1-428A-4844-A956-14DC2FD2733F}" srcOrd="10" destOrd="0" presId="urn:microsoft.com/office/officeart/2005/8/layout/default"/>
    <dgm:cxn modelId="{53107619-E994-403C-ACB7-AFC3EE7EF824}" type="presParOf" srcId="{60D759B1-41B7-4F05-BEE1-F9A75144F121}" destId="{D1365A68-2A62-43D1-A1D8-974282F5C626}" srcOrd="11" destOrd="0" presId="urn:microsoft.com/office/officeart/2005/8/layout/default"/>
    <dgm:cxn modelId="{08721400-C7C0-4998-B475-8EAB52A2D395}" type="presParOf" srcId="{60D759B1-41B7-4F05-BEE1-F9A75144F121}" destId="{06426EBC-F4CB-40A5-A44B-FDD0C9BFB558}"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17E6DA-D650-49A2-830B-171D5085BEC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13E6F7-2316-4E86-9A01-D64A7A5E60C3}">
      <dgm:prSet phldrT="[Text]"/>
      <dgm:spPr/>
      <dgm:t>
        <a:bodyPr/>
        <a:lstStyle/>
        <a:p>
          <a:r>
            <a:rPr lang="en-US">
              <a:solidFill>
                <a:schemeClr val="bg1"/>
              </a:solidFill>
            </a:rPr>
            <a:t>Has an application for SSI pending and probably eligible. If at the appeal stage, there must be legal or advocacy representation</a:t>
          </a:r>
        </a:p>
      </dgm:t>
    </dgm:pt>
    <dgm:pt modelId="{D462877C-5596-4495-BCCA-7AB4BED84BDB}" type="parTrans" cxnId="{49C027AE-2F29-40E2-8FDE-E7DFAD3BBD08}">
      <dgm:prSet/>
      <dgm:spPr/>
      <dgm:t>
        <a:bodyPr/>
        <a:lstStyle/>
        <a:p>
          <a:endParaRPr lang="en-US"/>
        </a:p>
      </dgm:t>
    </dgm:pt>
    <dgm:pt modelId="{D42858FD-6716-4FE8-B404-565041F308A1}" type="sibTrans" cxnId="{49C027AE-2F29-40E2-8FDE-E7DFAD3BBD08}">
      <dgm:prSet/>
      <dgm:spPr/>
      <dgm:t>
        <a:bodyPr/>
        <a:lstStyle/>
        <a:p>
          <a:endParaRPr lang="en-US"/>
        </a:p>
      </dgm:t>
    </dgm:pt>
    <dgm:pt modelId="{91923E00-DC8C-4759-B366-0D47EE7DCC9D}">
      <dgm:prSet/>
      <dgm:spPr/>
      <dgm:t>
        <a:bodyPr/>
        <a:lstStyle/>
        <a:p>
          <a:r>
            <a:rPr lang="en-US">
              <a:solidFill>
                <a:schemeClr val="bg1"/>
              </a:solidFill>
            </a:rPr>
            <a:t>Cares for a disabled adult or child:</a:t>
          </a:r>
        </a:p>
      </dgm:t>
    </dgm:pt>
    <dgm:pt modelId="{F36BE4FE-248A-48A8-B3E6-D595BA92D4F2}" type="parTrans" cxnId="{9B2A182D-685A-4B65-AB61-356EC7AEEED3}">
      <dgm:prSet/>
      <dgm:spPr/>
      <dgm:t>
        <a:bodyPr/>
        <a:lstStyle/>
        <a:p>
          <a:endParaRPr lang="en-US"/>
        </a:p>
      </dgm:t>
    </dgm:pt>
    <dgm:pt modelId="{1416FDC3-9388-425E-A6D5-312DDC01D7BC}" type="sibTrans" cxnId="{9B2A182D-685A-4B65-AB61-356EC7AEEED3}">
      <dgm:prSet/>
      <dgm:spPr/>
      <dgm:t>
        <a:bodyPr/>
        <a:lstStyle/>
        <a:p>
          <a:endParaRPr lang="en-US"/>
        </a:p>
      </dgm:t>
    </dgm:pt>
    <dgm:pt modelId="{AED87E6B-81E1-453F-91C9-805980A83DD8}">
      <dgm:prSet/>
      <dgm:spPr/>
      <dgm:t>
        <a:bodyPr/>
        <a:lstStyle/>
        <a:p>
          <a:r>
            <a:rPr lang="en-US" b="0" i="0">
              <a:solidFill>
                <a:schemeClr val="tx1"/>
              </a:solidFill>
            </a:rPr>
            <a:t>Is the only adult in the assistance unit is the primary caregiver of a child under age 18 with physical or mental health problems, and the demands of caregiving do not allow the caregiver to retain employment to meet the state work requirement</a:t>
          </a:r>
        </a:p>
      </dgm:t>
    </dgm:pt>
    <dgm:pt modelId="{E42DE295-A88D-41BF-ACBC-5553D3BCA7C3}" type="parTrans" cxnId="{35789D58-9106-4110-BB94-2BC7A87AF81E}">
      <dgm:prSet/>
      <dgm:spPr/>
      <dgm:t>
        <a:bodyPr/>
        <a:lstStyle/>
        <a:p>
          <a:endParaRPr lang="en-US"/>
        </a:p>
      </dgm:t>
    </dgm:pt>
    <dgm:pt modelId="{BA25481D-1FBC-4D98-B8C1-6A12D1BCF071}" type="sibTrans" cxnId="{35789D58-9106-4110-BB94-2BC7A87AF81E}">
      <dgm:prSet/>
      <dgm:spPr/>
      <dgm:t>
        <a:bodyPr/>
        <a:lstStyle/>
        <a:p>
          <a:endParaRPr lang="en-US"/>
        </a:p>
      </dgm:t>
    </dgm:pt>
    <dgm:pt modelId="{E7191B1D-69B4-43E6-9D71-6DEDB6DC2667}">
      <dgm:prSet/>
      <dgm:spPr/>
      <dgm:t>
        <a:bodyPr/>
        <a:lstStyle/>
        <a:p>
          <a:r>
            <a:rPr lang="en-US" b="0" i="0">
              <a:solidFill>
                <a:schemeClr val="tx1"/>
              </a:solidFill>
            </a:rPr>
            <a:t>is the primary caregiver for his or her spouse who has physical or mental health problems, and the demands of caregiving do not allow the caregiver to retain employment to meet the state work requirement</a:t>
          </a:r>
        </a:p>
      </dgm:t>
    </dgm:pt>
    <dgm:pt modelId="{343807EF-54A6-4B3F-86F0-6A9E03B6A274}" type="parTrans" cxnId="{18B53E76-AD6F-4EF8-B268-EF2667C98C21}">
      <dgm:prSet/>
      <dgm:spPr/>
      <dgm:t>
        <a:bodyPr/>
        <a:lstStyle/>
        <a:p>
          <a:endParaRPr lang="en-US"/>
        </a:p>
      </dgm:t>
    </dgm:pt>
    <dgm:pt modelId="{6516967C-1F3F-4FB8-86F4-AC12BA156E96}" type="sibTrans" cxnId="{18B53E76-AD6F-4EF8-B268-EF2667C98C21}">
      <dgm:prSet/>
      <dgm:spPr/>
      <dgm:t>
        <a:bodyPr/>
        <a:lstStyle/>
        <a:p>
          <a:endParaRPr lang="en-US"/>
        </a:p>
      </dgm:t>
    </dgm:pt>
    <dgm:pt modelId="{EC457D41-E6F0-4332-A3FE-DE6DD3EFB9CC}">
      <dgm:prSet/>
      <dgm:spPr/>
      <dgm:t>
        <a:bodyPr/>
        <a:lstStyle/>
        <a:p>
          <a:r>
            <a:rPr lang="en-US" b="0" i="0">
              <a:solidFill>
                <a:schemeClr val="tx1"/>
              </a:solidFill>
            </a:rPr>
            <a:t>cares for a severely disabled child on an Medically Fragile HCBS Waiver </a:t>
          </a:r>
          <a:endParaRPr lang="en-US">
            <a:solidFill>
              <a:schemeClr val="tx1"/>
            </a:solidFill>
          </a:endParaRPr>
        </a:p>
      </dgm:t>
    </dgm:pt>
    <dgm:pt modelId="{09305D7E-FEF8-42EA-9E1B-324F30FDAD98}" type="parTrans" cxnId="{BD6C5758-EE02-4AF0-B420-0206FA285C45}">
      <dgm:prSet/>
      <dgm:spPr/>
      <dgm:t>
        <a:bodyPr/>
        <a:lstStyle/>
        <a:p>
          <a:endParaRPr lang="en-US"/>
        </a:p>
      </dgm:t>
    </dgm:pt>
    <dgm:pt modelId="{DC7BC3D2-79C8-4F13-9077-03322F611AE5}" type="sibTrans" cxnId="{BD6C5758-EE02-4AF0-B420-0206FA285C45}">
      <dgm:prSet/>
      <dgm:spPr/>
      <dgm:t>
        <a:bodyPr/>
        <a:lstStyle/>
        <a:p>
          <a:endParaRPr lang="en-US"/>
        </a:p>
      </dgm:t>
    </dgm:pt>
    <dgm:pt modelId="{C6CEE76D-4D32-45FD-AB33-BEA204F16341}">
      <dgm:prSet/>
      <dgm:spPr/>
      <dgm:t>
        <a:bodyPr/>
        <a:lstStyle/>
        <a:p>
          <a:r>
            <a:rPr lang="en-US">
              <a:solidFill>
                <a:schemeClr val="bg1"/>
              </a:solidFill>
            </a:rPr>
            <a:t>Has a medical barrier that prevents the client from obtaining or retaining employment of at least 30 hours/week</a:t>
          </a:r>
        </a:p>
      </dgm:t>
    </dgm:pt>
    <dgm:pt modelId="{FF9A6557-0048-4166-BEB9-7CCBEA132AAD}" type="sibTrans" cxnId="{B0375722-C822-4BCB-B2C1-7F084C89E32F}">
      <dgm:prSet/>
      <dgm:spPr/>
      <dgm:t>
        <a:bodyPr/>
        <a:lstStyle/>
        <a:p>
          <a:endParaRPr lang="en-US"/>
        </a:p>
      </dgm:t>
    </dgm:pt>
    <dgm:pt modelId="{3C2AE9B1-4394-44EE-ADD8-17274545D603}" type="parTrans" cxnId="{B0375722-C822-4BCB-B2C1-7F084C89E32F}">
      <dgm:prSet/>
      <dgm:spPr/>
      <dgm:t>
        <a:bodyPr/>
        <a:lstStyle/>
        <a:p>
          <a:endParaRPr lang="en-US"/>
        </a:p>
      </dgm:t>
    </dgm:pt>
    <dgm:pt modelId="{7F976280-D7CF-473E-B67A-E7674096687C}">
      <dgm:prSet/>
      <dgm:spPr/>
      <dgm:t>
        <a:bodyPr/>
        <a:lstStyle/>
        <a:p>
          <a:r>
            <a:rPr lang="en-US">
              <a:solidFill>
                <a:schemeClr val="bg1"/>
              </a:solidFill>
            </a:rPr>
            <a:t>Is in an intensive service program to overcome a barrier to work that precludes the ability to obtain or retain employment at least 30 hours/week</a:t>
          </a:r>
        </a:p>
      </dgm:t>
    </dgm:pt>
    <dgm:pt modelId="{729C0FAF-61B4-4CE4-9CDD-432E48DD98DB}" type="sibTrans" cxnId="{92984D5A-62A3-48A8-92E8-33FA1E88C3CF}">
      <dgm:prSet/>
      <dgm:spPr/>
      <dgm:t>
        <a:bodyPr/>
        <a:lstStyle/>
        <a:p>
          <a:endParaRPr lang="en-US"/>
        </a:p>
      </dgm:t>
    </dgm:pt>
    <dgm:pt modelId="{F0D2C843-0880-47C8-B105-F7A6C80A3B21}" type="parTrans" cxnId="{92984D5A-62A3-48A8-92E8-33FA1E88C3CF}">
      <dgm:prSet/>
      <dgm:spPr/>
      <dgm:t>
        <a:bodyPr/>
        <a:lstStyle/>
        <a:p>
          <a:endParaRPr lang="en-US"/>
        </a:p>
      </dgm:t>
    </dgm:pt>
    <dgm:pt modelId="{DF84AE05-7463-4935-A6BA-0F6B01D70DCF}">
      <dgm:prSet/>
      <dgm:spPr/>
      <dgm:t>
        <a:bodyPr/>
        <a:lstStyle/>
        <a:p>
          <a:r>
            <a:rPr lang="en-US">
              <a:solidFill>
                <a:schemeClr val="bg1"/>
              </a:solidFill>
            </a:rPr>
            <a:t>Is in an approved education and training program that will be finished within 6 months after the end of the 60 months</a:t>
          </a:r>
        </a:p>
      </dgm:t>
    </dgm:pt>
    <dgm:pt modelId="{EF595A99-0D5D-4560-861E-8BEADA389471}" type="sibTrans" cxnId="{D0E9B2AF-5D7A-4E15-85A7-F0DA892FA4D8}">
      <dgm:prSet/>
      <dgm:spPr/>
      <dgm:t>
        <a:bodyPr/>
        <a:lstStyle/>
        <a:p>
          <a:endParaRPr lang="en-US"/>
        </a:p>
      </dgm:t>
    </dgm:pt>
    <dgm:pt modelId="{F6A1FA49-F4F2-459D-8827-314F227A6C80}" type="parTrans" cxnId="{D0E9B2AF-5D7A-4E15-85A7-F0DA892FA4D8}">
      <dgm:prSet/>
      <dgm:spPr/>
      <dgm:t>
        <a:bodyPr/>
        <a:lstStyle/>
        <a:p>
          <a:endParaRPr lang="en-US"/>
        </a:p>
      </dgm:t>
    </dgm:pt>
    <dgm:pt modelId="{BDCF38F6-5CF8-43F6-B3E1-DC516AA2F66C}" type="pres">
      <dgm:prSet presAssocID="{8417E6DA-D650-49A2-830B-171D5085BEC1}" presName="linear" presStyleCnt="0">
        <dgm:presLayoutVars>
          <dgm:animLvl val="lvl"/>
          <dgm:resizeHandles val="exact"/>
        </dgm:presLayoutVars>
      </dgm:prSet>
      <dgm:spPr/>
    </dgm:pt>
    <dgm:pt modelId="{5A52BCF1-41B5-40A6-B491-AAEE4763A316}" type="pres">
      <dgm:prSet presAssocID="{CA13E6F7-2316-4E86-9A01-D64A7A5E60C3}" presName="parentText" presStyleLbl="node1" presStyleIdx="0" presStyleCnt="5">
        <dgm:presLayoutVars>
          <dgm:chMax val="0"/>
          <dgm:bulletEnabled val="1"/>
        </dgm:presLayoutVars>
      </dgm:prSet>
      <dgm:spPr/>
    </dgm:pt>
    <dgm:pt modelId="{D1649BA4-30A5-4A32-A181-BE4DC097A320}" type="pres">
      <dgm:prSet presAssocID="{D42858FD-6716-4FE8-B404-565041F308A1}" presName="spacer" presStyleCnt="0"/>
      <dgm:spPr/>
    </dgm:pt>
    <dgm:pt modelId="{4525A0E4-318D-4A75-A2E3-68D08004B36A}" type="pres">
      <dgm:prSet presAssocID="{C6CEE76D-4D32-45FD-AB33-BEA204F16341}" presName="parentText" presStyleLbl="node1" presStyleIdx="1" presStyleCnt="5">
        <dgm:presLayoutVars>
          <dgm:chMax val="0"/>
          <dgm:bulletEnabled val="1"/>
        </dgm:presLayoutVars>
      </dgm:prSet>
      <dgm:spPr/>
    </dgm:pt>
    <dgm:pt modelId="{C811D560-E8C1-44D6-A2ED-258DE6965FBF}" type="pres">
      <dgm:prSet presAssocID="{FF9A6557-0048-4166-BEB9-7CCBEA132AAD}" presName="spacer" presStyleCnt="0"/>
      <dgm:spPr/>
    </dgm:pt>
    <dgm:pt modelId="{20DB33BC-DFB9-4534-A098-EEC4E38367F0}" type="pres">
      <dgm:prSet presAssocID="{7F976280-D7CF-473E-B67A-E7674096687C}" presName="parentText" presStyleLbl="node1" presStyleIdx="2" presStyleCnt="5">
        <dgm:presLayoutVars>
          <dgm:chMax val="0"/>
          <dgm:bulletEnabled val="1"/>
        </dgm:presLayoutVars>
      </dgm:prSet>
      <dgm:spPr/>
    </dgm:pt>
    <dgm:pt modelId="{7CB3184A-263A-46EB-BD44-8D7538C7ED6B}" type="pres">
      <dgm:prSet presAssocID="{729C0FAF-61B4-4CE4-9CDD-432E48DD98DB}" presName="spacer" presStyleCnt="0"/>
      <dgm:spPr/>
    </dgm:pt>
    <dgm:pt modelId="{6C6A97F9-7528-4487-A2B7-58404E9AFDF2}" type="pres">
      <dgm:prSet presAssocID="{DF84AE05-7463-4935-A6BA-0F6B01D70DCF}" presName="parentText" presStyleLbl="node1" presStyleIdx="3" presStyleCnt="5">
        <dgm:presLayoutVars>
          <dgm:chMax val="0"/>
          <dgm:bulletEnabled val="1"/>
        </dgm:presLayoutVars>
      </dgm:prSet>
      <dgm:spPr/>
    </dgm:pt>
    <dgm:pt modelId="{693151A2-9FDB-4DC3-B3A7-8CD69C4A8D9C}" type="pres">
      <dgm:prSet presAssocID="{EF595A99-0D5D-4560-861E-8BEADA389471}" presName="spacer" presStyleCnt="0"/>
      <dgm:spPr/>
    </dgm:pt>
    <dgm:pt modelId="{568A72B6-6A3E-43B1-98D8-D4732EE0D68C}" type="pres">
      <dgm:prSet presAssocID="{91923E00-DC8C-4759-B366-0D47EE7DCC9D}" presName="parentText" presStyleLbl="node1" presStyleIdx="4" presStyleCnt="5">
        <dgm:presLayoutVars>
          <dgm:chMax val="0"/>
          <dgm:bulletEnabled val="1"/>
        </dgm:presLayoutVars>
      </dgm:prSet>
      <dgm:spPr/>
    </dgm:pt>
    <dgm:pt modelId="{AEB3C2A4-8EE5-4471-89EF-E49ED50379A8}" type="pres">
      <dgm:prSet presAssocID="{91923E00-DC8C-4759-B366-0D47EE7DCC9D}" presName="childText" presStyleLbl="revTx" presStyleIdx="0" presStyleCnt="1">
        <dgm:presLayoutVars>
          <dgm:bulletEnabled val="1"/>
        </dgm:presLayoutVars>
      </dgm:prSet>
      <dgm:spPr/>
    </dgm:pt>
  </dgm:ptLst>
  <dgm:cxnLst>
    <dgm:cxn modelId="{4E6F5600-6498-4A7C-A2AD-1D65D7090D83}" type="presOf" srcId="{8417E6DA-D650-49A2-830B-171D5085BEC1}" destId="{BDCF38F6-5CF8-43F6-B3E1-DC516AA2F66C}" srcOrd="0" destOrd="0" presId="urn:microsoft.com/office/officeart/2005/8/layout/vList2"/>
    <dgm:cxn modelId="{B86EA10D-8D83-4C1F-BC2C-022E0831B351}" type="presOf" srcId="{E7191B1D-69B4-43E6-9D71-6DEDB6DC2667}" destId="{AEB3C2A4-8EE5-4471-89EF-E49ED50379A8}" srcOrd="0" destOrd="1" presId="urn:microsoft.com/office/officeart/2005/8/layout/vList2"/>
    <dgm:cxn modelId="{9327F50D-C601-4E3C-92DF-3F44A39F814D}" type="presOf" srcId="{91923E00-DC8C-4759-B366-0D47EE7DCC9D}" destId="{568A72B6-6A3E-43B1-98D8-D4732EE0D68C}" srcOrd="0" destOrd="0" presId="urn:microsoft.com/office/officeart/2005/8/layout/vList2"/>
    <dgm:cxn modelId="{B0375722-C822-4BCB-B2C1-7F084C89E32F}" srcId="{8417E6DA-D650-49A2-830B-171D5085BEC1}" destId="{C6CEE76D-4D32-45FD-AB33-BEA204F16341}" srcOrd="1" destOrd="0" parTransId="{3C2AE9B1-4394-44EE-ADD8-17274545D603}" sibTransId="{FF9A6557-0048-4166-BEB9-7CCBEA132AAD}"/>
    <dgm:cxn modelId="{9B2A182D-685A-4B65-AB61-356EC7AEEED3}" srcId="{8417E6DA-D650-49A2-830B-171D5085BEC1}" destId="{91923E00-DC8C-4759-B366-0D47EE7DCC9D}" srcOrd="4" destOrd="0" parTransId="{F36BE4FE-248A-48A8-B3E6-D595BA92D4F2}" sibTransId="{1416FDC3-9388-425E-A6D5-312DDC01D7BC}"/>
    <dgm:cxn modelId="{FA45A336-5EDF-4A2A-979A-C723AE82F593}" type="presOf" srcId="{AED87E6B-81E1-453F-91C9-805980A83DD8}" destId="{AEB3C2A4-8EE5-4471-89EF-E49ED50379A8}" srcOrd="0" destOrd="0" presId="urn:microsoft.com/office/officeart/2005/8/layout/vList2"/>
    <dgm:cxn modelId="{0F6EB240-8649-4E8C-BBC6-8B1BE8783286}" type="presOf" srcId="{C6CEE76D-4D32-45FD-AB33-BEA204F16341}" destId="{4525A0E4-318D-4A75-A2E3-68D08004B36A}" srcOrd="0" destOrd="0" presId="urn:microsoft.com/office/officeart/2005/8/layout/vList2"/>
    <dgm:cxn modelId="{2910976E-73DB-4474-BE8C-714BC50DB784}" type="presOf" srcId="{DF84AE05-7463-4935-A6BA-0F6B01D70DCF}" destId="{6C6A97F9-7528-4487-A2B7-58404E9AFDF2}" srcOrd="0" destOrd="0" presId="urn:microsoft.com/office/officeart/2005/8/layout/vList2"/>
    <dgm:cxn modelId="{18B53E76-AD6F-4EF8-B268-EF2667C98C21}" srcId="{91923E00-DC8C-4759-B366-0D47EE7DCC9D}" destId="{E7191B1D-69B4-43E6-9D71-6DEDB6DC2667}" srcOrd="1" destOrd="0" parTransId="{343807EF-54A6-4B3F-86F0-6A9E03B6A274}" sibTransId="{6516967C-1F3F-4FB8-86F4-AC12BA156E96}"/>
    <dgm:cxn modelId="{BD6C5758-EE02-4AF0-B420-0206FA285C45}" srcId="{91923E00-DC8C-4759-B366-0D47EE7DCC9D}" destId="{EC457D41-E6F0-4332-A3FE-DE6DD3EFB9CC}" srcOrd="2" destOrd="0" parTransId="{09305D7E-FEF8-42EA-9E1B-324F30FDAD98}" sibTransId="{DC7BC3D2-79C8-4F13-9077-03322F611AE5}"/>
    <dgm:cxn modelId="{35789D58-9106-4110-BB94-2BC7A87AF81E}" srcId="{91923E00-DC8C-4759-B366-0D47EE7DCC9D}" destId="{AED87E6B-81E1-453F-91C9-805980A83DD8}" srcOrd="0" destOrd="0" parTransId="{E42DE295-A88D-41BF-ACBC-5553D3BCA7C3}" sibTransId="{BA25481D-1FBC-4D98-B8C1-6A12D1BCF071}"/>
    <dgm:cxn modelId="{92984D5A-62A3-48A8-92E8-33FA1E88C3CF}" srcId="{8417E6DA-D650-49A2-830B-171D5085BEC1}" destId="{7F976280-D7CF-473E-B67A-E7674096687C}" srcOrd="2" destOrd="0" parTransId="{F0D2C843-0880-47C8-B105-F7A6C80A3B21}" sibTransId="{729C0FAF-61B4-4CE4-9CDD-432E48DD98DB}"/>
    <dgm:cxn modelId="{49C027AE-2F29-40E2-8FDE-E7DFAD3BBD08}" srcId="{8417E6DA-D650-49A2-830B-171D5085BEC1}" destId="{CA13E6F7-2316-4E86-9A01-D64A7A5E60C3}" srcOrd="0" destOrd="0" parTransId="{D462877C-5596-4495-BCCA-7AB4BED84BDB}" sibTransId="{D42858FD-6716-4FE8-B404-565041F308A1}"/>
    <dgm:cxn modelId="{D0E9B2AF-5D7A-4E15-85A7-F0DA892FA4D8}" srcId="{8417E6DA-D650-49A2-830B-171D5085BEC1}" destId="{DF84AE05-7463-4935-A6BA-0F6B01D70DCF}" srcOrd="3" destOrd="0" parTransId="{F6A1FA49-F4F2-459D-8827-314F227A6C80}" sibTransId="{EF595A99-0D5D-4560-861E-8BEADA389471}"/>
    <dgm:cxn modelId="{CB72CACD-53B6-4813-9C37-E5A595787B30}" type="presOf" srcId="{EC457D41-E6F0-4332-A3FE-DE6DD3EFB9CC}" destId="{AEB3C2A4-8EE5-4471-89EF-E49ED50379A8}" srcOrd="0" destOrd="2" presId="urn:microsoft.com/office/officeart/2005/8/layout/vList2"/>
    <dgm:cxn modelId="{350026D4-7186-4970-AE9F-5BD7B88F9615}" type="presOf" srcId="{7F976280-D7CF-473E-B67A-E7674096687C}" destId="{20DB33BC-DFB9-4534-A098-EEC4E38367F0}" srcOrd="0" destOrd="0" presId="urn:microsoft.com/office/officeart/2005/8/layout/vList2"/>
    <dgm:cxn modelId="{075EABFB-E116-4A7A-AEBB-714B0411AE20}" type="presOf" srcId="{CA13E6F7-2316-4E86-9A01-D64A7A5E60C3}" destId="{5A52BCF1-41B5-40A6-B491-AAEE4763A316}" srcOrd="0" destOrd="0" presId="urn:microsoft.com/office/officeart/2005/8/layout/vList2"/>
    <dgm:cxn modelId="{DDC0442E-BCF4-424C-A8E2-9E505A1C4E62}" type="presParOf" srcId="{BDCF38F6-5CF8-43F6-B3E1-DC516AA2F66C}" destId="{5A52BCF1-41B5-40A6-B491-AAEE4763A316}" srcOrd="0" destOrd="0" presId="urn:microsoft.com/office/officeart/2005/8/layout/vList2"/>
    <dgm:cxn modelId="{A0015E62-0B51-4A16-91D5-9923740489ED}" type="presParOf" srcId="{BDCF38F6-5CF8-43F6-B3E1-DC516AA2F66C}" destId="{D1649BA4-30A5-4A32-A181-BE4DC097A320}" srcOrd="1" destOrd="0" presId="urn:microsoft.com/office/officeart/2005/8/layout/vList2"/>
    <dgm:cxn modelId="{BA02EC4C-4B18-4282-BFD4-FC696F427313}" type="presParOf" srcId="{BDCF38F6-5CF8-43F6-B3E1-DC516AA2F66C}" destId="{4525A0E4-318D-4A75-A2E3-68D08004B36A}" srcOrd="2" destOrd="0" presId="urn:microsoft.com/office/officeart/2005/8/layout/vList2"/>
    <dgm:cxn modelId="{D57BE032-93FA-4AC0-9139-07C298501438}" type="presParOf" srcId="{BDCF38F6-5CF8-43F6-B3E1-DC516AA2F66C}" destId="{C811D560-E8C1-44D6-A2ED-258DE6965FBF}" srcOrd="3" destOrd="0" presId="urn:microsoft.com/office/officeart/2005/8/layout/vList2"/>
    <dgm:cxn modelId="{6B77ECD3-E223-44B5-8D45-135408075D93}" type="presParOf" srcId="{BDCF38F6-5CF8-43F6-B3E1-DC516AA2F66C}" destId="{20DB33BC-DFB9-4534-A098-EEC4E38367F0}" srcOrd="4" destOrd="0" presId="urn:microsoft.com/office/officeart/2005/8/layout/vList2"/>
    <dgm:cxn modelId="{59C98EB7-9B8F-458A-9AAB-D40A674A1ED4}" type="presParOf" srcId="{BDCF38F6-5CF8-43F6-B3E1-DC516AA2F66C}" destId="{7CB3184A-263A-46EB-BD44-8D7538C7ED6B}" srcOrd="5" destOrd="0" presId="urn:microsoft.com/office/officeart/2005/8/layout/vList2"/>
    <dgm:cxn modelId="{FD98BAE5-6288-4EE3-8F45-1C5E5E6D095A}" type="presParOf" srcId="{BDCF38F6-5CF8-43F6-B3E1-DC516AA2F66C}" destId="{6C6A97F9-7528-4487-A2B7-58404E9AFDF2}" srcOrd="6" destOrd="0" presId="urn:microsoft.com/office/officeart/2005/8/layout/vList2"/>
    <dgm:cxn modelId="{22C0753E-3ABB-4963-A519-44FBC45C34E2}" type="presParOf" srcId="{BDCF38F6-5CF8-43F6-B3E1-DC516AA2F66C}" destId="{693151A2-9FDB-4DC3-B3A7-8CD69C4A8D9C}" srcOrd="7" destOrd="0" presId="urn:microsoft.com/office/officeart/2005/8/layout/vList2"/>
    <dgm:cxn modelId="{B5CDB0C0-4BC4-4499-B52E-F240172C74A9}" type="presParOf" srcId="{BDCF38F6-5CF8-43F6-B3E1-DC516AA2F66C}" destId="{568A72B6-6A3E-43B1-98D8-D4732EE0D68C}" srcOrd="8" destOrd="0" presId="urn:microsoft.com/office/officeart/2005/8/layout/vList2"/>
    <dgm:cxn modelId="{4AF24842-D9BD-45F5-A71A-1C42FED17F6F}" type="presParOf" srcId="{BDCF38F6-5CF8-43F6-B3E1-DC516AA2F66C}" destId="{AEB3C2A4-8EE5-4471-89EF-E49ED50379A8}" srcOrd="9"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65815F7-D8B5-4C8A-A793-34FE81C618EB}"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65419CD4-4F83-4EA0-B5D1-E29D3BFC3913}">
      <dgm:prSet phldrT="[Text]"/>
      <dgm:spPr/>
      <dgm:t>
        <a:bodyPr/>
        <a:lstStyle/>
        <a:p>
          <a:r>
            <a:rPr lang="en-US"/>
            <a:t>Family Violence Exclusion</a:t>
          </a:r>
        </a:p>
      </dgm:t>
    </dgm:pt>
    <dgm:pt modelId="{69552D72-4697-4048-9F34-67F5A47BE37C}" type="parTrans" cxnId="{EDD33DAF-738C-4867-A53C-C9F2FF41DC30}">
      <dgm:prSet/>
      <dgm:spPr/>
      <dgm:t>
        <a:bodyPr/>
        <a:lstStyle/>
        <a:p>
          <a:endParaRPr lang="en-US"/>
        </a:p>
      </dgm:t>
    </dgm:pt>
    <dgm:pt modelId="{66685960-7061-409B-B958-3E210FDD2CC5}" type="sibTrans" cxnId="{EDD33DAF-738C-4867-A53C-C9F2FF41DC30}">
      <dgm:prSet/>
      <dgm:spPr/>
      <dgm:t>
        <a:bodyPr/>
        <a:lstStyle/>
        <a:p>
          <a:endParaRPr lang="en-US"/>
        </a:p>
      </dgm:t>
    </dgm:pt>
    <dgm:pt modelId="{C1D27F2A-9D60-44D2-A8F7-1CFFF86DDC79}">
      <dgm:prSet phldrT="[Text]"/>
      <dgm:spPr/>
      <dgm:t>
        <a:bodyPr/>
        <a:lstStyle/>
        <a:p>
          <a:r>
            <a:rPr lang="en-US"/>
            <a:t>TANF Work and Training</a:t>
          </a:r>
        </a:p>
      </dgm:t>
    </dgm:pt>
    <dgm:pt modelId="{B3F1AA6A-974A-4DAF-96EF-1DF12618E3F5}" type="parTrans" cxnId="{DC5716A2-6BF3-4253-A8C1-6F38BE284775}">
      <dgm:prSet/>
      <dgm:spPr/>
      <dgm:t>
        <a:bodyPr/>
        <a:lstStyle/>
        <a:p>
          <a:endParaRPr lang="en-US"/>
        </a:p>
      </dgm:t>
    </dgm:pt>
    <dgm:pt modelId="{D9529D8E-9189-4710-A2FF-8DAA66197964}" type="sibTrans" cxnId="{DC5716A2-6BF3-4253-A8C1-6F38BE284775}">
      <dgm:prSet/>
      <dgm:spPr/>
      <dgm:t>
        <a:bodyPr/>
        <a:lstStyle/>
        <a:p>
          <a:endParaRPr lang="en-US"/>
        </a:p>
      </dgm:t>
    </dgm:pt>
    <dgm:pt modelId="{6E41AB70-AA2D-4CFE-82C6-3F3832CD5B28}">
      <dgm:prSet phldrT="[Text]"/>
      <dgm:spPr/>
      <dgm:t>
        <a:bodyPr/>
        <a:lstStyle/>
        <a:p>
          <a:r>
            <a:rPr lang="en-US"/>
            <a:t>60-month counter stops</a:t>
          </a:r>
        </a:p>
      </dgm:t>
    </dgm:pt>
    <dgm:pt modelId="{1DE25BF6-01BE-4849-B718-CA6565C73AD8}" type="parTrans" cxnId="{D25E8EF5-ABF7-4935-92D6-F363D9B366D5}">
      <dgm:prSet/>
      <dgm:spPr/>
      <dgm:t>
        <a:bodyPr/>
        <a:lstStyle/>
        <a:p>
          <a:endParaRPr lang="en-US"/>
        </a:p>
      </dgm:t>
    </dgm:pt>
    <dgm:pt modelId="{2B9D4C93-8DAA-4F06-9D26-A2C8C2E73F05}" type="sibTrans" cxnId="{D25E8EF5-ABF7-4935-92D6-F363D9B366D5}">
      <dgm:prSet/>
      <dgm:spPr/>
      <dgm:t>
        <a:bodyPr/>
        <a:lstStyle/>
        <a:p>
          <a:endParaRPr lang="en-US"/>
        </a:p>
      </dgm:t>
    </dgm:pt>
    <dgm:pt modelId="{DED63316-46C8-48F6-9892-45E91613A04D}">
      <dgm:prSet phldrT="[Text]"/>
      <dgm:spPr/>
      <dgm:t>
        <a:bodyPr/>
        <a:lstStyle/>
        <a:p>
          <a:r>
            <a:rPr lang="en-US"/>
            <a:t>Child Support Cooperation</a:t>
          </a:r>
        </a:p>
      </dgm:t>
    </dgm:pt>
    <dgm:pt modelId="{8011F4D5-136D-42E3-8516-BB1AB55C46D2}" type="parTrans" cxnId="{DCF5FECD-8F36-44C6-A79A-6949770C3CE9}">
      <dgm:prSet/>
      <dgm:spPr/>
      <dgm:t>
        <a:bodyPr/>
        <a:lstStyle/>
        <a:p>
          <a:endParaRPr lang="en-US"/>
        </a:p>
      </dgm:t>
    </dgm:pt>
    <dgm:pt modelId="{4150A31F-ED46-40FC-9803-1902A7283F11}" type="sibTrans" cxnId="{DCF5FECD-8F36-44C6-A79A-6949770C3CE9}">
      <dgm:prSet/>
      <dgm:spPr/>
      <dgm:t>
        <a:bodyPr/>
        <a:lstStyle/>
        <a:p>
          <a:endParaRPr lang="en-US"/>
        </a:p>
      </dgm:t>
    </dgm:pt>
    <dgm:pt modelId="{17451D01-E847-40E1-99B3-F0069CB2BEE0}">
      <dgm:prSet phldrT="[Text]"/>
      <dgm:spPr/>
      <dgm:t>
        <a:bodyPr/>
        <a:lstStyle/>
        <a:p>
          <a:r>
            <a:rPr lang="en-US"/>
            <a:t>Other requirements that would make it hard to escape violence</a:t>
          </a:r>
        </a:p>
      </dgm:t>
    </dgm:pt>
    <dgm:pt modelId="{5A51D662-5AC9-4C07-9AE1-4A1E15368441}" type="parTrans" cxnId="{2E6773A6-EAFA-488D-BFAE-4967DE10B825}">
      <dgm:prSet/>
      <dgm:spPr/>
      <dgm:t>
        <a:bodyPr/>
        <a:lstStyle/>
        <a:p>
          <a:endParaRPr lang="en-US"/>
        </a:p>
      </dgm:t>
    </dgm:pt>
    <dgm:pt modelId="{5D9BC431-D57E-4D20-8220-D964A53A63A0}" type="sibTrans" cxnId="{2E6773A6-EAFA-488D-BFAE-4967DE10B825}">
      <dgm:prSet/>
      <dgm:spPr/>
      <dgm:t>
        <a:bodyPr/>
        <a:lstStyle/>
        <a:p>
          <a:endParaRPr lang="en-US"/>
        </a:p>
      </dgm:t>
    </dgm:pt>
    <dgm:pt modelId="{B94B26B9-3367-452A-BF3F-894920BFF5F4}" type="pres">
      <dgm:prSet presAssocID="{A65815F7-D8B5-4C8A-A793-34FE81C618EB}" presName="composite" presStyleCnt="0">
        <dgm:presLayoutVars>
          <dgm:chMax val="1"/>
          <dgm:dir/>
          <dgm:resizeHandles val="exact"/>
        </dgm:presLayoutVars>
      </dgm:prSet>
      <dgm:spPr/>
    </dgm:pt>
    <dgm:pt modelId="{9E9C9749-7271-4F7F-BD2F-76B18EF67202}" type="pres">
      <dgm:prSet presAssocID="{A65815F7-D8B5-4C8A-A793-34FE81C618EB}" presName="radial" presStyleCnt="0">
        <dgm:presLayoutVars>
          <dgm:animLvl val="ctr"/>
        </dgm:presLayoutVars>
      </dgm:prSet>
      <dgm:spPr/>
    </dgm:pt>
    <dgm:pt modelId="{E9486C5F-DD38-4DA9-BC42-49384A531E74}" type="pres">
      <dgm:prSet presAssocID="{65419CD4-4F83-4EA0-B5D1-E29D3BFC3913}" presName="centerShape" presStyleLbl="vennNode1" presStyleIdx="0" presStyleCnt="5"/>
      <dgm:spPr/>
    </dgm:pt>
    <dgm:pt modelId="{5304FF04-7BDF-4285-9E37-1CCD9A9F3BB3}" type="pres">
      <dgm:prSet presAssocID="{C1D27F2A-9D60-44D2-A8F7-1CFFF86DDC79}" presName="node" presStyleLbl="vennNode1" presStyleIdx="1" presStyleCnt="5">
        <dgm:presLayoutVars>
          <dgm:bulletEnabled val="1"/>
        </dgm:presLayoutVars>
      </dgm:prSet>
      <dgm:spPr/>
    </dgm:pt>
    <dgm:pt modelId="{9389F8C2-3B6B-4A2D-90EA-E3CDED6DECFD}" type="pres">
      <dgm:prSet presAssocID="{6E41AB70-AA2D-4CFE-82C6-3F3832CD5B28}" presName="node" presStyleLbl="vennNode1" presStyleIdx="2" presStyleCnt="5">
        <dgm:presLayoutVars>
          <dgm:bulletEnabled val="1"/>
        </dgm:presLayoutVars>
      </dgm:prSet>
      <dgm:spPr/>
    </dgm:pt>
    <dgm:pt modelId="{2ED49AED-1E28-4ADA-A13B-D5BDF04E1CEE}" type="pres">
      <dgm:prSet presAssocID="{DED63316-46C8-48F6-9892-45E91613A04D}" presName="node" presStyleLbl="vennNode1" presStyleIdx="3" presStyleCnt="5">
        <dgm:presLayoutVars>
          <dgm:bulletEnabled val="1"/>
        </dgm:presLayoutVars>
      </dgm:prSet>
      <dgm:spPr/>
    </dgm:pt>
    <dgm:pt modelId="{2E168357-40EA-4FB4-B966-FF13995760CD}" type="pres">
      <dgm:prSet presAssocID="{17451D01-E847-40E1-99B3-F0069CB2BEE0}" presName="node" presStyleLbl="vennNode1" presStyleIdx="4" presStyleCnt="5">
        <dgm:presLayoutVars>
          <dgm:bulletEnabled val="1"/>
        </dgm:presLayoutVars>
      </dgm:prSet>
      <dgm:spPr/>
    </dgm:pt>
  </dgm:ptLst>
  <dgm:cxnLst>
    <dgm:cxn modelId="{EED52D14-DD90-4F0C-8021-2324053BCFA3}" type="presOf" srcId="{A65815F7-D8B5-4C8A-A793-34FE81C618EB}" destId="{B94B26B9-3367-452A-BF3F-894920BFF5F4}" srcOrd="0" destOrd="0" presId="urn:microsoft.com/office/officeart/2005/8/layout/radial3"/>
    <dgm:cxn modelId="{4589941C-7421-459B-84E5-AFAB39E1CF23}" type="presOf" srcId="{DED63316-46C8-48F6-9892-45E91613A04D}" destId="{2ED49AED-1E28-4ADA-A13B-D5BDF04E1CEE}" srcOrd="0" destOrd="0" presId="urn:microsoft.com/office/officeart/2005/8/layout/radial3"/>
    <dgm:cxn modelId="{5C8B4244-5D37-444C-ABB0-2764948ABCB5}" type="presOf" srcId="{6E41AB70-AA2D-4CFE-82C6-3F3832CD5B28}" destId="{9389F8C2-3B6B-4A2D-90EA-E3CDED6DECFD}" srcOrd="0" destOrd="0" presId="urn:microsoft.com/office/officeart/2005/8/layout/radial3"/>
    <dgm:cxn modelId="{8C91DB44-9A79-4970-B7EB-64A90A2EA733}" type="presOf" srcId="{65419CD4-4F83-4EA0-B5D1-E29D3BFC3913}" destId="{E9486C5F-DD38-4DA9-BC42-49384A531E74}" srcOrd="0" destOrd="0" presId="urn:microsoft.com/office/officeart/2005/8/layout/radial3"/>
    <dgm:cxn modelId="{DC5716A2-6BF3-4253-A8C1-6F38BE284775}" srcId="{65419CD4-4F83-4EA0-B5D1-E29D3BFC3913}" destId="{C1D27F2A-9D60-44D2-A8F7-1CFFF86DDC79}" srcOrd="0" destOrd="0" parTransId="{B3F1AA6A-974A-4DAF-96EF-1DF12618E3F5}" sibTransId="{D9529D8E-9189-4710-A2FF-8DAA66197964}"/>
    <dgm:cxn modelId="{2E6773A6-EAFA-488D-BFAE-4967DE10B825}" srcId="{65419CD4-4F83-4EA0-B5D1-E29D3BFC3913}" destId="{17451D01-E847-40E1-99B3-F0069CB2BEE0}" srcOrd="3" destOrd="0" parTransId="{5A51D662-5AC9-4C07-9AE1-4A1E15368441}" sibTransId="{5D9BC431-D57E-4D20-8220-D964A53A63A0}"/>
    <dgm:cxn modelId="{EDD33DAF-738C-4867-A53C-C9F2FF41DC30}" srcId="{A65815F7-D8B5-4C8A-A793-34FE81C618EB}" destId="{65419CD4-4F83-4EA0-B5D1-E29D3BFC3913}" srcOrd="0" destOrd="0" parTransId="{69552D72-4697-4048-9F34-67F5A47BE37C}" sibTransId="{66685960-7061-409B-B958-3E210FDD2CC5}"/>
    <dgm:cxn modelId="{CDC597B1-DCD3-41A5-A2FB-D483E5504244}" type="presOf" srcId="{C1D27F2A-9D60-44D2-A8F7-1CFFF86DDC79}" destId="{5304FF04-7BDF-4285-9E37-1CCD9A9F3BB3}" srcOrd="0" destOrd="0" presId="urn:microsoft.com/office/officeart/2005/8/layout/radial3"/>
    <dgm:cxn modelId="{DCF5FECD-8F36-44C6-A79A-6949770C3CE9}" srcId="{65419CD4-4F83-4EA0-B5D1-E29D3BFC3913}" destId="{DED63316-46C8-48F6-9892-45E91613A04D}" srcOrd="2" destOrd="0" parTransId="{8011F4D5-136D-42E3-8516-BB1AB55C46D2}" sibTransId="{4150A31F-ED46-40FC-9803-1902A7283F11}"/>
    <dgm:cxn modelId="{6355AAD8-795C-4773-942B-4EA60FA037B3}" type="presOf" srcId="{17451D01-E847-40E1-99B3-F0069CB2BEE0}" destId="{2E168357-40EA-4FB4-B966-FF13995760CD}" srcOrd="0" destOrd="0" presId="urn:microsoft.com/office/officeart/2005/8/layout/radial3"/>
    <dgm:cxn modelId="{D25E8EF5-ABF7-4935-92D6-F363D9B366D5}" srcId="{65419CD4-4F83-4EA0-B5D1-E29D3BFC3913}" destId="{6E41AB70-AA2D-4CFE-82C6-3F3832CD5B28}" srcOrd="1" destOrd="0" parTransId="{1DE25BF6-01BE-4849-B718-CA6565C73AD8}" sibTransId="{2B9D4C93-8DAA-4F06-9D26-A2C8C2E73F05}"/>
    <dgm:cxn modelId="{E3F4CD2E-21AB-4A4E-9CDA-78E3EB768BA7}" type="presParOf" srcId="{B94B26B9-3367-452A-BF3F-894920BFF5F4}" destId="{9E9C9749-7271-4F7F-BD2F-76B18EF67202}" srcOrd="0" destOrd="0" presId="urn:microsoft.com/office/officeart/2005/8/layout/radial3"/>
    <dgm:cxn modelId="{7A4B31F7-082B-4B9B-92D6-2C79DF631BC8}" type="presParOf" srcId="{9E9C9749-7271-4F7F-BD2F-76B18EF67202}" destId="{E9486C5F-DD38-4DA9-BC42-49384A531E74}" srcOrd="0" destOrd="0" presId="urn:microsoft.com/office/officeart/2005/8/layout/radial3"/>
    <dgm:cxn modelId="{F0C950FB-2756-4B8F-BB47-D9A12FAB3132}" type="presParOf" srcId="{9E9C9749-7271-4F7F-BD2F-76B18EF67202}" destId="{5304FF04-7BDF-4285-9E37-1CCD9A9F3BB3}" srcOrd="1" destOrd="0" presId="urn:microsoft.com/office/officeart/2005/8/layout/radial3"/>
    <dgm:cxn modelId="{28E1D943-795A-4C76-89ED-D9FBB71091E5}" type="presParOf" srcId="{9E9C9749-7271-4F7F-BD2F-76B18EF67202}" destId="{9389F8C2-3B6B-4A2D-90EA-E3CDED6DECFD}" srcOrd="2" destOrd="0" presId="urn:microsoft.com/office/officeart/2005/8/layout/radial3"/>
    <dgm:cxn modelId="{3BED5317-1367-4478-89B0-DEE9C6DE1B33}" type="presParOf" srcId="{9E9C9749-7271-4F7F-BD2F-76B18EF67202}" destId="{2ED49AED-1E28-4ADA-A13B-D5BDF04E1CEE}" srcOrd="3" destOrd="0" presId="urn:microsoft.com/office/officeart/2005/8/layout/radial3"/>
    <dgm:cxn modelId="{2D3A78A6-7F24-4A04-890B-C35C66BE12B8}" type="presParOf" srcId="{9E9C9749-7271-4F7F-BD2F-76B18EF67202}" destId="{2E168357-40EA-4FB4-B966-FF13995760CD}"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DC95B-857F-4AEF-8A58-49FA1D42CE23}">
      <dsp:nvSpPr>
        <dsp:cNvPr id="0" name=""/>
        <dsp:cNvSpPr/>
      </dsp:nvSpPr>
      <dsp:spPr>
        <a:xfrm>
          <a:off x="890093" y="0"/>
          <a:ext cx="1895579" cy="1895552"/>
        </a:xfrm>
        <a:prstGeom prst="ellipse">
          <a:avLst/>
        </a:prstGeom>
        <a:solidFill>
          <a:schemeClr val="bg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solidFill>
                <a:schemeClr val="tx1"/>
              </a:solidFill>
            </a:rPr>
            <a:t>Allow for children to be cared for in their own homes/ home of relatives</a:t>
          </a:r>
        </a:p>
      </dsp:txBody>
      <dsp:txXfrm>
        <a:off x="1167694" y="277597"/>
        <a:ext cx="1340377" cy="1340358"/>
      </dsp:txXfrm>
    </dsp:sp>
    <dsp:sp modelId="{63F9138C-C0CC-4272-91BD-9DCFA935DA82}">
      <dsp:nvSpPr>
        <dsp:cNvPr id="0" name=""/>
        <dsp:cNvSpPr/>
      </dsp:nvSpPr>
      <dsp:spPr>
        <a:xfrm>
          <a:off x="1724866" y="1264228"/>
          <a:ext cx="1895579" cy="1895552"/>
        </a:xfrm>
        <a:prstGeom prst="ellipse">
          <a:avLst/>
        </a:prstGeom>
        <a:solidFill>
          <a:schemeClr val="bg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solidFill>
                <a:schemeClr val="tx1"/>
              </a:solidFill>
            </a:rPr>
            <a:t>Promote job preparation, work, and marriage for the parents</a:t>
          </a:r>
          <a:endParaRPr lang="en-US" sz="1400" kern="1200"/>
        </a:p>
      </dsp:txBody>
      <dsp:txXfrm>
        <a:off x="2002467" y="1541825"/>
        <a:ext cx="1340377" cy="1340358"/>
      </dsp:txXfrm>
    </dsp:sp>
    <dsp:sp modelId="{2FFAE6C0-9D29-45E3-A4CE-4361B96FE125}">
      <dsp:nvSpPr>
        <dsp:cNvPr id="0" name=""/>
        <dsp:cNvSpPr/>
      </dsp:nvSpPr>
      <dsp:spPr>
        <a:xfrm>
          <a:off x="2691859" y="21135"/>
          <a:ext cx="1895579" cy="1895552"/>
        </a:xfrm>
        <a:prstGeom prst="ellipse">
          <a:avLst/>
        </a:prstGeom>
        <a:solidFill>
          <a:schemeClr val="bg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solidFill>
                <a:schemeClr val="tx1"/>
              </a:solidFill>
            </a:rPr>
            <a:t>Encourage formation and maintenance of two parent households</a:t>
          </a:r>
          <a:endParaRPr lang="en-US" sz="1400" kern="1200"/>
        </a:p>
      </dsp:txBody>
      <dsp:txXfrm>
        <a:off x="2969460" y="298732"/>
        <a:ext cx="1340377" cy="13403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D29D7-BEE7-4DC2-A509-0B3AE71CA9FD}">
      <dsp:nvSpPr>
        <dsp:cNvPr id="0" name=""/>
        <dsp:cNvSpPr/>
      </dsp:nvSpPr>
      <dsp:spPr>
        <a:xfrm>
          <a:off x="0" y="84012"/>
          <a:ext cx="9497923" cy="4176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Who is eligible?</a:t>
          </a:r>
        </a:p>
      </dsp:txBody>
      <dsp:txXfrm>
        <a:off x="20390" y="104402"/>
        <a:ext cx="9457143" cy="376910"/>
      </dsp:txXfrm>
    </dsp:sp>
    <dsp:sp modelId="{789D9DD8-190C-499B-AA03-2A4D44B9697E}">
      <dsp:nvSpPr>
        <dsp:cNvPr id="0" name=""/>
        <dsp:cNvSpPr/>
      </dsp:nvSpPr>
      <dsp:spPr>
        <a:xfrm>
          <a:off x="0" y="501702"/>
          <a:ext cx="9497923"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55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Must be eligible for TANF, but not have to be receiving it before application for crisis assistance</a:t>
          </a:r>
        </a:p>
      </dsp:txBody>
      <dsp:txXfrm>
        <a:off x="0" y="501702"/>
        <a:ext cx="9497923" cy="281520"/>
      </dsp:txXfrm>
    </dsp:sp>
    <dsp:sp modelId="{D974F974-B748-4E3E-B71E-36A784C3E72D}">
      <dsp:nvSpPr>
        <dsp:cNvPr id="0" name=""/>
        <dsp:cNvSpPr/>
      </dsp:nvSpPr>
      <dsp:spPr>
        <a:xfrm>
          <a:off x="0" y="783222"/>
          <a:ext cx="9497923" cy="4176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How do I apply?</a:t>
          </a:r>
        </a:p>
      </dsp:txBody>
      <dsp:txXfrm>
        <a:off x="20390" y="803612"/>
        <a:ext cx="9457143" cy="376910"/>
      </dsp:txXfrm>
    </dsp:sp>
    <dsp:sp modelId="{63705069-FC60-443B-BEE0-26850F7AECC5}">
      <dsp:nvSpPr>
        <dsp:cNvPr id="0" name=""/>
        <dsp:cNvSpPr/>
      </dsp:nvSpPr>
      <dsp:spPr>
        <a:xfrm>
          <a:off x="0" y="1200912"/>
          <a:ext cx="9497923" cy="466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55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In person at the FCRC or by submitting request in writing (should be signed and dated)</a:t>
          </a:r>
        </a:p>
        <a:p>
          <a:pPr marL="114300" lvl="1" indent="-114300" algn="l" defTabSz="577850">
            <a:lnSpc>
              <a:spcPct val="90000"/>
            </a:lnSpc>
            <a:spcBef>
              <a:spcPct val="0"/>
            </a:spcBef>
            <a:spcAft>
              <a:spcPct val="20000"/>
            </a:spcAft>
            <a:buChar char="•"/>
          </a:pPr>
          <a:r>
            <a:rPr lang="en-US" sz="1300" kern="1200">
              <a:hlinkClick xmlns:r="http://schemas.openxmlformats.org/officeDocument/2006/relationships" r:id="rId1"/>
            </a:rPr>
            <a:t>https://www.dhs.state.il.us/onenetlibrary/12/documents/Forms/IL444-2689.pdf</a:t>
          </a:r>
          <a:r>
            <a:rPr lang="en-US" sz="1300" kern="1200"/>
            <a:t> (form has not been updated)</a:t>
          </a:r>
        </a:p>
      </dsp:txBody>
      <dsp:txXfrm>
        <a:off x="0" y="1200912"/>
        <a:ext cx="9497923" cy="466267"/>
      </dsp:txXfrm>
    </dsp:sp>
    <dsp:sp modelId="{2B23B66E-5EA0-4396-901F-1BD010015640}">
      <dsp:nvSpPr>
        <dsp:cNvPr id="0" name=""/>
        <dsp:cNvSpPr/>
      </dsp:nvSpPr>
      <dsp:spPr>
        <a:xfrm>
          <a:off x="0" y="1667179"/>
          <a:ext cx="9497923" cy="4176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What do I need to prove?</a:t>
          </a:r>
        </a:p>
      </dsp:txBody>
      <dsp:txXfrm>
        <a:off x="20390" y="1687569"/>
        <a:ext cx="9457143" cy="376910"/>
      </dsp:txXfrm>
    </dsp:sp>
    <dsp:sp modelId="{0177348A-1493-4E5D-B059-41867D5E0148}">
      <dsp:nvSpPr>
        <dsp:cNvPr id="0" name=""/>
        <dsp:cNvSpPr/>
      </dsp:nvSpPr>
      <dsp:spPr>
        <a:xfrm>
          <a:off x="0" y="2084869"/>
          <a:ext cx="9497923" cy="466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55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Need</a:t>
          </a:r>
        </a:p>
        <a:p>
          <a:pPr marL="114300" lvl="1" indent="-114300" algn="l" defTabSz="577850">
            <a:lnSpc>
              <a:spcPct val="90000"/>
            </a:lnSpc>
            <a:spcBef>
              <a:spcPct val="0"/>
            </a:spcBef>
            <a:spcAft>
              <a:spcPct val="20000"/>
            </a:spcAft>
            <a:buChar char="•"/>
          </a:pPr>
          <a:r>
            <a:rPr lang="en-US" sz="1300" kern="1200"/>
            <a:t>Circumstance</a:t>
          </a:r>
        </a:p>
      </dsp:txBody>
      <dsp:txXfrm>
        <a:off x="0" y="2084869"/>
        <a:ext cx="9497923" cy="466267"/>
      </dsp:txXfrm>
    </dsp:sp>
    <dsp:sp modelId="{C1215DCD-9E75-4977-9F29-96B7F2C34816}">
      <dsp:nvSpPr>
        <dsp:cNvPr id="0" name=""/>
        <dsp:cNvSpPr/>
      </dsp:nvSpPr>
      <dsp:spPr>
        <a:xfrm>
          <a:off x="0" y="2551137"/>
          <a:ext cx="9497923" cy="4176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How long does it take to be approved?</a:t>
          </a:r>
        </a:p>
      </dsp:txBody>
      <dsp:txXfrm>
        <a:off x="20390" y="2571527"/>
        <a:ext cx="9457143" cy="376910"/>
      </dsp:txXfrm>
    </dsp:sp>
    <dsp:sp modelId="{D40C20E7-2745-4B2A-9289-38FEAEC05C4B}">
      <dsp:nvSpPr>
        <dsp:cNvPr id="0" name=""/>
        <dsp:cNvSpPr/>
      </dsp:nvSpPr>
      <dsp:spPr>
        <a:xfrm>
          <a:off x="0" y="2968827"/>
          <a:ext cx="9497923" cy="466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55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If you already receive TANF, 7 days</a:t>
          </a:r>
        </a:p>
        <a:p>
          <a:pPr marL="114300" lvl="1" indent="-114300" algn="l" defTabSz="577850">
            <a:lnSpc>
              <a:spcPct val="90000"/>
            </a:lnSpc>
            <a:spcBef>
              <a:spcPct val="0"/>
            </a:spcBef>
            <a:spcAft>
              <a:spcPct val="20000"/>
            </a:spcAft>
            <a:buChar char="•"/>
          </a:pPr>
          <a:r>
            <a:rPr lang="en-US" sz="1300" kern="1200"/>
            <a:t>If not already receiving TANF, DHS must determine TANF eligibility first</a:t>
          </a:r>
        </a:p>
      </dsp:txBody>
      <dsp:txXfrm>
        <a:off x="0" y="2968827"/>
        <a:ext cx="9497923" cy="466267"/>
      </dsp:txXfrm>
    </dsp:sp>
    <dsp:sp modelId="{8A288ADE-A669-4C90-8EEE-F210079FD8D5}">
      <dsp:nvSpPr>
        <dsp:cNvPr id="0" name=""/>
        <dsp:cNvSpPr/>
      </dsp:nvSpPr>
      <dsp:spPr>
        <a:xfrm>
          <a:off x="0" y="3435094"/>
          <a:ext cx="9497923" cy="4176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What does TANF Crisis Assistance provide?</a:t>
          </a:r>
        </a:p>
      </dsp:txBody>
      <dsp:txXfrm>
        <a:off x="20390" y="3455484"/>
        <a:ext cx="9457143" cy="376910"/>
      </dsp:txXfrm>
    </dsp:sp>
    <dsp:sp modelId="{4ECF2F6A-9D86-4C6E-B0B5-06F25D0D119C}">
      <dsp:nvSpPr>
        <dsp:cNvPr id="0" name=""/>
        <dsp:cNvSpPr/>
      </dsp:nvSpPr>
      <dsp:spPr>
        <a:xfrm>
          <a:off x="0" y="3852784"/>
          <a:ext cx="9497923"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55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It depends on the need and the circumstance</a:t>
          </a:r>
        </a:p>
      </dsp:txBody>
      <dsp:txXfrm>
        <a:off x="0" y="3852784"/>
        <a:ext cx="9497923" cy="2815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C78FD-EAA8-462B-AD5C-9CE569048B29}">
      <dsp:nvSpPr>
        <dsp:cNvPr id="0" name=""/>
        <dsp:cNvSpPr/>
      </dsp:nvSpPr>
      <dsp:spPr>
        <a:xfrm rot="5400000">
          <a:off x="2231061" y="1232132"/>
          <a:ext cx="1089714" cy="124060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FDB408-6981-4854-80BE-039361D289C1}">
      <dsp:nvSpPr>
        <dsp:cNvPr id="0" name=""/>
        <dsp:cNvSpPr/>
      </dsp:nvSpPr>
      <dsp:spPr>
        <a:xfrm>
          <a:off x="1652364" y="24161"/>
          <a:ext cx="2414414" cy="128404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Need:</a:t>
          </a:r>
          <a:endParaRPr lang="en-US" sz="1600" kern="1200"/>
        </a:p>
      </dsp:txBody>
      <dsp:txXfrm>
        <a:off x="1715057" y="86854"/>
        <a:ext cx="2289028" cy="1158661"/>
      </dsp:txXfrm>
    </dsp:sp>
    <dsp:sp modelId="{814F59B5-30A0-4C5E-8B7E-A285A4CBB6F2}">
      <dsp:nvSpPr>
        <dsp:cNvPr id="0" name=""/>
        <dsp:cNvSpPr/>
      </dsp:nvSpPr>
      <dsp:spPr>
        <a:xfrm>
          <a:off x="4109352" y="146614"/>
          <a:ext cx="3386321" cy="1037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en-US" sz="1200" kern="1200"/>
            <a:t>Deprived of income, food, housing, clothing, household supplies, furniture, or clothing because of domestic or sexual violence, or</a:t>
          </a:r>
        </a:p>
        <a:p>
          <a:pPr marL="114300" lvl="1" indent="-114300" algn="l" defTabSz="533400">
            <a:lnSpc>
              <a:spcPct val="90000"/>
            </a:lnSpc>
            <a:spcBef>
              <a:spcPct val="0"/>
            </a:spcBef>
            <a:spcAft>
              <a:spcPct val="15000"/>
            </a:spcAft>
            <a:buChar char="•"/>
          </a:pPr>
          <a:r>
            <a:rPr lang="en-US" sz="1200" kern="1200"/>
            <a:t>Leaving domestic or sexual violence</a:t>
          </a:r>
        </a:p>
      </dsp:txBody>
      <dsp:txXfrm>
        <a:off x="4109352" y="146614"/>
        <a:ext cx="3386321" cy="1037823"/>
      </dsp:txXfrm>
    </dsp:sp>
    <dsp:sp modelId="{824D77AF-FF57-4D14-AA27-DECBBF020F4B}">
      <dsp:nvSpPr>
        <dsp:cNvPr id="0" name=""/>
        <dsp:cNvSpPr/>
      </dsp:nvSpPr>
      <dsp:spPr>
        <a:xfrm rot="5400000">
          <a:off x="4383709" y="2674541"/>
          <a:ext cx="1089714" cy="124060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1A86D4-1EEE-4A64-8AF1-534CEA037F51}">
      <dsp:nvSpPr>
        <dsp:cNvPr id="0" name=""/>
        <dsp:cNvSpPr/>
      </dsp:nvSpPr>
      <dsp:spPr>
        <a:xfrm>
          <a:off x="3805013" y="1466570"/>
          <a:ext cx="2414414" cy="128404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Circumstance: </a:t>
          </a:r>
          <a:r>
            <a:rPr lang="en-US" sz="1600" kern="1200"/>
            <a:t>Domestic or Sexual Violence</a:t>
          </a:r>
        </a:p>
      </dsp:txBody>
      <dsp:txXfrm>
        <a:off x="3867706" y="1529263"/>
        <a:ext cx="2289028" cy="1158661"/>
      </dsp:txXfrm>
    </dsp:sp>
    <dsp:sp modelId="{692B5C7C-BE2C-4EF8-A1E8-5EB0A945ED86}">
      <dsp:nvSpPr>
        <dsp:cNvPr id="0" name=""/>
        <dsp:cNvSpPr/>
      </dsp:nvSpPr>
      <dsp:spPr>
        <a:xfrm>
          <a:off x="6229060" y="1610288"/>
          <a:ext cx="2757381" cy="1037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en-US" sz="1200" kern="1200"/>
            <a:t>Victim is not required to leave or separate from abuser.</a:t>
          </a:r>
        </a:p>
        <a:p>
          <a:pPr marL="114300" lvl="1" indent="-114300" algn="l" defTabSz="533400">
            <a:lnSpc>
              <a:spcPct val="90000"/>
            </a:lnSpc>
            <a:spcBef>
              <a:spcPct val="0"/>
            </a:spcBef>
            <a:spcAft>
              <a:spcPct val="15000"/>
            </a:spcAft>
            <a:buChar char="•"/>
          </a:pPr>
          <a:r>
            <a:rPr lang="en-US" sz="1200" kern="1200"/>
            <a:t>DHS will try to verify DV but should not require verification before approving benefits.</a:t>
          </a:r>
        </a:p>
      </dsp:txBody>
      <dsp:txXfrm>
        <a:off x="6229060" y="1610288"/>
        <a:ext cx="2757381" cy="1037823"/>
      </dsp:txXfrm>
    </dsp:sp>
    <dsp:sp modelId="{9E70E6C1-278C-42AC-B104-13F2749FF570}">
      <dsp:nvSpPr>
        <dsp:cNvPr id="0" name=""/>
        <dsp:cNvSpPr/>
      </dsp:nvSpPr>
      <dsp:spPr>
        <a:xfrm>
          <a:off x="5957662" y="2908979"/>
          <a:ext cx="2414414" cy="128404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Benefits: </a:t>
          </a:r>
          <a:r>
            <a:rPr lang="en-US" sz="1600" kern="1200"/>
            <a:t>$1,250/month for up to four months, </a:t>
          </a:r>
        </a:p>
        <a:p>
          <a:pPr marL="0" lvl="0" indent="0" algn="ctr" defTabSz="711200">
            <a:lnSpc>
              <a:spcPct val="90000"/>
            </a:lnSpc>
            <a:spcBef>
              <a:spcPct val="0"/>
            </a:spcBef>
            <a:spcAft>
              <a:spcPct val="35000"/>
            </a:spcAft>
            <a:buNone/>
          </a:pPr>
          <a:r>
            <a:rPr lang="en-US" sz="1600" kern="1200"/>
            <a:t>So long as they remain eligible for TANF</a:t>
          </a:r>
        </a:p>
      </dsp:txBody>
      <dsp:txXfrm>
        <a:off x="6020355" y="2971672"/>
        <a:ext cx="2289028" cy="1158661"/>
      </dsp:txXfrm>
    </dsp:sp>
    <dsp:sp modelId="{D7B4DA4D-16B5-4DB8-B600-390F817F250E}">
      <dsp:nvSpPr>
        <dsp:cNvPr id="0" name=""/>
        <dsp:cNvSpPr/>
      </dsp:nvSpPr>
      <dsp:spPr>
        <a:xfrm>
          <a:off x="8082088" y="3031442"/>
          <a:ext cx="1334195" cy="1037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en-US" sz="2800" kern="1200"/>
        </a:p>
      </dsp:txBody>
      <dsp:txXfrm>
        <a:off x="8082088" y="3031442"/>
        <a:ext cx="1334195" cy="103782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C78FD-EAA8-462B-AD5C-9CE569048B29}">
      <dsp:nvSpPr>
        <dsp:cNvPr id="0" name=""/>
        <dsp:cNvSpPr/>
      </dsp:nvSpPr>
      <dsp:spPr>
        <a:xfrm rot="5400000">
          <a:off x="2723571" y="1232132"/>
          <a:ext cx="1089714" cy="124060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FDB408-6981-4854-80BE-039361D289C1}">
      <dsp:nvSpPr>
        <dsp:cNvPr id="0" name=""/>
        <dsp:cNvSpPr/>
      </dsp:nvSpPr>
      <dsp:spPr>
        <a:xfrm>
          <a:off x="2144875" y="24161"/>
          <a:ext cx="2414414" cy="128404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Need: </a:t>
          </a:r>
          <a:r>
            <a:rPr lang="en-US" sz="1600" kern="1200"/>
            <a:t>Homeless or Threat of Homelessness</a:t>
          </a:r>
        </a:p>
      </dsp:txBody>
      <dsp:txXfrm>
        <a:off x="2207568" y="86854"/>
        <a:ext cx="2289028" cy="1158661"/>
      </dsp:txXfrm>
    </dsp:sp>
    <dsp:sp modelId="{814F59B5-30A0-4C5E-8B7E-A285A4CBB6F2}">
      <dsp:nvSpPr>
        <dsp:cNvPr id="0" name=""/>
        <dsp:cNvSpPr/>
      </dsp:nvSpPr>
      <dsp:spPr>
        <a:xfrm>
          <a:off x="4545746" y="146624"/>
          <a:ext cx="1334195" cy="1037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533400">
            <a:lnSpc>
              <a:spcPct val="90000"/>
            </a:lnSpc>
            <a:spcBef>
              <a:spcPct val="0"/>
            </a:spcBef>
            <a:spcAft>
              <a:spcPct val="15000"/>
            </a:spcAft>
            <a:buChar char="•"/>
          </a:pPr>
          <a:endParaRPr lang="en-US" sz="1200" kern="1200"/>
        </a:p>
      </dsp:txBody>
      <dsp:txXfrm>
        <a:off x="4545746" y="146624"/>
        <a:ext cx="1334195" cy="1037823"/>
      </dsp:txXfrm>
    </dsp:sp>
    <dsp:sp modelId="{824D77AF-FF57-4D14-AA27-DECBBF020F4B}">
      <dsp:nvSpPr>
        <dsp:cNvPr id="0" name=""/>
        <dsp:cNvSpPr/>
      </dsp:nvSpPr>
      <dsp:spPr>
        <a:xfrm rot="5400000">
          <a:off x="4383709" y="2674541"/>
          <a:ext cx="1089714" cy="124060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1A86D4-1EEE-4A64-8AF1-534CEA037F51}">
      <dsp:nvSpPr>
        <dsp:cNvPr id="0" name=""/>
        <dsp:cNvSpPr/>
      </dsp:nvSpPr>
      <dsp:spPr>
        <a:xfrm>
          <a:off x="3805013" y="1466570"/>
          <a:ext cx="2414414" cy="128404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Circumstance: </a:t>
          </a:r>
          <a:r>
            <a:rPr lang="en-US" sz="1600" kern="1200"/>
            <a:t>Rendered homeless or threatened with homelessness by:</a:t>
          </a:r>
        </a:p>
      </dsp:txBody>
      <dsp:txXfrm>
        <a:off x="3867706" y="1529263"/>
        <a:ext cx="2289028" cy="1158661"/>
      </dsp:txXfrm>
    </dsp:sp>
    <dsp:sp modelId="{692B5C7C-BE2C-4EF8-A1E8-5EB0A945ED86}">
      <dsp:nvSpPr>
        <dsp:cNvPr id="0" name=""/>
        <dsp:cNvSpPr/>
      </dsp:nvSpPr>
      <dsp:spPr>
        <a:xfrm>
          <a:off x="6186525" y="1642190"/>
          <a:ext cx="3055094" cy="1037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533400">
            <a:lnSpc>
              <a:spcPct val="90000"/>
            </a:lnSpc>
            <a:spcBef>
              <a:spcPct val="0"/>
            </a:spcBef>
            <a:spcAft>
              <a:spcPct val="15000"/>
            </a:spcAft>
            <a:buChar char="•"/>
          </a:pPr>
          <a:r>
            <a:rPr lang="en-US" sz="1200" kern="1200"/>
            <a:t>Fire, flood, or natural disaster; or</a:t>
          </a:r>
        </a:p>
        <a:p>
          <a:pPr marL="114300" lvl="1" indent="-114300" algn="l" defTabSz="533400">
            <a:lnSpc>
              <a:spcPct val="90000"/>
            </a:lnSpc>
            <a:spcBef>
              <a:spcPct val="0"/>
            </a:spcBef>
            <a:spcAft>
              <a:spcPct val="15000"/>
            </a:spcAft>
            <a:buChar char="•"/>
          </a:pPr>
          <a:r>
            <a:rPr lang="en-US" sz="1200" kern="1200"/>
            <a:t>Eviction or order to vacate for reasons </a:t>
          </a:r>
          <a:r>
            <a:rPr lang="en-US" sz="1200" b="1" kern="1200"/>
            <a:t>other than nonpayment of rent</a:t>
          </a:r>
          <a:r>
            <a:rPr lang="en-US" sz="1200" kern="1200"/>
            <a:t>; or </a:t>
          </a:r>
        </a:p>
        <a:p>
          <a:pPr marL="114300" lvl="1" indent="-114300" algn="l" defTabSz="533400">
            <a:lnSpc>
              <a:spcPct val="90000"/>
            </a:lnSpc>
            <a:spcBef>
              <a:spcPct val="0"/>
            </a:spcBef>
            <a:spcAft>
              <a:spcPct val="15000"/>
            </a:spcAft>
            <a:buChar char="•"/>
          </a:pPr>
          <a:r>
            <a:rPr lang="en-US" sz="1200" kern="1200"/>
            <a:t>Leaving residence due to domestic or sexual violence</a:t>
          </a:r>
        </a:p>
      </dsp:txBody>
      <dsp:txXfrm>
        <a:off x="6186525" y="1642190"/>
        <a:ext cx="3055094" cy="1037823"/>
      </dsp:txXfrm>
    </dsp:sp>
    <dsp:sp modelId="{9E70E6C1-278C-42AC-B104-13F2749FF570}">
      <dsp:nvSpPr>
        <dsp:cNvPr id="0" name=""/>
        <dsp:cNvSpPr/>
      </dsp:nvSpPr>
      <dsp:spPr>
        <a:xfrm>
          <a:off x="5465152" y="2908979"/>
          <a:ext cx="2414414" cy="128404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Benefits: </a:t>
          </a:r>
          <a:r>
            <a:rPr lang="en-US" sz="1600" kern="1200"/>
            <a:t>$1,250/month for up to four months, </a:t>
          </a:r>
        </a:p>
        <a:p>
          <a:pPr marL="0" lvl="0" indent="0" algn="ctr" defTabSz="711200">
            <a:lnSpc>
              <a:spcPct val="90000"/>
            </a:lnSpc>
            <a:spcBef>
              <a:spcPct val="0"/>
            </a:spcBef>
            <a:spcAft>
              <a:spcPct val="35000"/>
            </a:spcAft>
            <a:buNone/>
          </a:pPr>
          <a:r>
            <a:rPr lang="en-US" sz="1600" kern="1200"/>
            <a:t>So long as they remain eligible for TANF</a:t>
          </a:r>
        </a:p>
      </dsp:txBody>
      <dsp:txXfrm>
        <a:off x="5527845" y="2971672"/>
        <a:ext cx="2289028" cy="1158661"/>
      </dsp:txXfrm>
    </dsp:sp>
    <dsp:sp modelId="{D7B4DA4D-16B5-4DB8-B600-390F817F250E}">
      <dsp:nvSpPr>
        <dsp:cNvPr id="0" name=""/>
        <dsp:cNvSpPr/>
      </dsp:nvSpPr>
      <dsp:spPr>
        <a:xfrm>
          <a:off x="7589578" y="3031442"/>
          <a:ext cx="1334195" cy="1037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en-US" sz="2800" kern="1200"/>
        </a:p>
      </dsp:txBody>
      <dsp:txXfrm>
        <a:off x="7589578" y="3031442"/>
        <a:ext cx="1334195" cy="103782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C78FD-EAA8-462B-AD5C-9CE569048B29}">
      <dsp:nvSpPr>
        <dsp:cNvPr id="0" name=""/>
        <dsp:cNvSpPr/>
      </dsp:nvSpPr>
      <dsp:spPr>
        <a:xfrm rot="5400000">
          <a:off x="2723571" y="1232132"/>
          <a:ext cx="1089714" cy="124060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FDB408-6981-4854-80BE-039361D289C1}">
      <dsp:nvSpPr>
        <dsp:cNvPr id="0" name=""/>
        <dsp:cNvSpPr/>
      </dsp:nvSpPr>
      <dsp:spPr>
        <a:xfrm>
          <a:off x="2144875" y="24161"/>
          <a:ext cx="2414414" cy="128404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Need: </a:t>
          </a:r>
          <a:r>
            <a:rPr lang="en-US" sz="1400" kern="1200"/>
            <a:t>Homeless or Threat of Homelessness, or Housing Funds</a:t>
          </a:r>
        </a:p>
      </dsp:txBody>
      <dsp:txXfrm>
        <a:off x="2207568" y="86854"/>
        <a:ext cx="2289028" cy="1158661"/>
      </dsp:txXfrm>
    </dsp:sp>
    <dsp:sp modelId="{814F59B5-30A0-4C5E-8B7E-A285A4CBB6F2}">
      <dsp:nvSpPr>
        <dsp:cNvPr id="0" name=""/>
        <dsp:cNvSpPr/>
      </dsp:nvSpPr>
      <dsp:spPr>
        <a:xfrm>
          <a:off x="4545746" y="146624"/>
          <a:ext cx="1334195" cy="1037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57150" lvl="1" indent="-57150" algn="l" defTabSz="488950">
            <a:lnSpc>
              <a:spcPct val="90000"/>
            </a:lnSpc>
            <a:spcBef>
              <a:spcPct val="0"/>
            </a:spcBef>
            <a:spcAft>
              <a:spcPct val="15000"/>
            </a:spcAft>
            <a:buChar char="•"/>
          </a:pPr>
          <a:endParaRPr lang="en-US" sz="1100" kern="1200"/>
        </a:p>
      </dsp:txBody>
      <dsp:txXfrm>
        <a:off x="4545746" y="146624"/>
        <a:ext cx="1334195" cy="1037823"/>
      </dsp:txXfrm>
    </dsp:sp>
    <dsp:sp modelId="{824D77AF-FF57-4D14-AA27-DECBBF020F4B}">
      <dsp:nvSpPr>
        <dsp:cNvPr id="0" name=""/>
        <dsp:cNvSpPr/>
      </dsp:nvSpPr>
      <dsp:spPr>
        <a:xfrm rot="5400000">
          <a:off x="4383709" y="2674541"/>
          <a:ext cx="1089714" cy="124060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1A86D4-1EEE-4A64-8AF1-534CEA037F51}">
      <dsp:nvSpPr>
        <dsp:cNvPr id="0" name=""/>
        <dsp:cNvSpPr/>
      </dsp:nvSpPr>
      <dsp:spPr>
        <a:xfrm>
          <a:off x="3805013" y="1466570"/>
          <a:ext cx="2414414" cy="128404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Circumstance: </a:t>
          </a:r>
          <a:r>
            <a:rPr lang="en-US" sz="1400" kern="1200"/>
            <a:t>Verified Lost or stolen </a:t>
          </a:r>
          <a:r>
            <a:rPr lang="en-US" sz="1400" i="1" kern="1200"/>
            <a:t>cash</a:t>
          </a:r>
          <a:endParaRPr lang="en-US" sz="1400" kern="1200"/>
        </a:p>
      </dsp:txBody>
      <dsp:txXfrm>
        <a:off x="3867706" y="1529263"/>
        <a:ext cx="2289028" cy="1158661"/>
      </dsp:txXfrm>
    </dsp:sp>
    <dsp:sp modelId="{692B5C7C-BE2C-4EF8-A1E8-5EB0A945ED86}">
      <dsp:nvSpPr>
        <dsp:cNvPr id="0" name=""/>
        <dsp:cNvSpPr/>
      </dsp:nvSpPr>
      <dsp:spPr>
        <a:xfrm>
          <a:off x="6186525" y="1642190"/>
          <a:ext cx="3055094" cy="1037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57150" lvl="1" indent="-57150" algn="l" defTabSz="488950">
            <a:lnSpc>
              <a:spcPct val="90000"/>
            </a:lnSpc>
            <a:spcBef>
              <a:spcPct val="0"/>
            </a:spcBef>
            <a:spcAft>
              <a:spcPct val="15000"/>
            </a:spcAft>
            <a:buChar char="•"/>
          </a:pPr>
          <a:endParaRPr lang="en-US" sz="1100" kern="1200"/>
        </a:p>
      </dsp:txBody>
      <dsp:txXfrm>
        <a:off x="6186525" y="1642190"/>
        <a:ext cx="3055094" cy="1037823"/>
      </dsp:txXfrm>
    </dsp:sp>
    <dsp:sp modelId="{9E70E6C1-278C-42AC-B104-13F2749FF570}">
      <dsp:nvSpPr>
        <dsp:cNvPr id="0" name=""/>
        <dsp:cNvSpPr/>
      </dsp:nvSpPr>
      <dsp:spPr>
        <a:xfrm>
          <a:off x="5465152" y="2908979"/>
          <a:ext cx="2414414" cy="128404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Benefits: </a:t>
          </a:r>
          <a:r>
            <a:rPr lang="en-US" sz="1400" b="0" i="0" kern="1200"/>
            <a:t>Up to the amount of lost or stolen cash, not to exceed the TANF Payment level for one month</a:t>
          </a:r>
          <a:endParaRPr lang="en-US" sz="1400" kern="1200"/>
        </a:p>
      </dsp:txBody>
      <dsp:txXfrm>
        <a:off x="5527845" y="2971672"/>
        <a:ext cx="2289028" cy="1158661"/>
      </dsp:txXfrm>
    </dsp:sp>
    <dsp:sp modelId="{D7B4DA4D-16B5-4DB8-B600-390F817F250E}">
      <dsp:nvSpPr>
        <dsp:cNvPr id="0" name=""/>
        <dsp:cNvSpPr/>
      </dsp:nvSpPr>
      <dsp:spPr>
        <a:xfrm>
          <a:off x="7589578" y="3031442"/>
          <a:ext cx="1334195" cy="1037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en-US" sz="2800" kern="1200"/>
        </a:p>
      </dsp:txBody>
      <dsp:txXfrm>
        <a:off x="7589578" y="3031442"/>
        <a:ext cx="1334195" cy="103782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C78FD-EAA8-462B-AD5C-9CE569048B29}">
      <dsp:nvSpPr>
        <dsp:cNvPr id="0" name=""/>
        <dsp:cNvSpPr/>
      </dsp:nvSpPr>
      <dsp:spPr>
        <a:xfrm rot="5400000">
          <a:off x="2294903" y="1232132"/>
          <a:ext cx="1089714" cy="124060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FDB408-6981-4854-80BE-039361D289C1}">
      <dsp:nvSpPr>
        <dsp:cNvPr id="0" name=""/>
        <dsp:cNvSpPr/>
      </dsp:nvSpPr>
      <dsp:spPr>
        <a:xfrm>
          <a:off x="1716207" y="24161"/>
          <a:ext cx="2414414" cy="128404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Need: </a:t>
          </a:r>
          <a:r>
            <a:rPr lang="en-US" sz="1400" kern="1200"/>
            <a:t>Food</a:t>
          </a:r>
        </a:p>
      </dsp:txBody>
      <dsp:txXfrm>
        <a:off x="1778900" y="86854"/>
        <a:ext cx="2289028" cy="1158661"/>
      </dsp:txXfrm>
    </dsp:sp>
    <dsp:sp modelId="{814F59B5-30A0-4C5E-8B7E-A285A4CBB6F2}">
      <dsp:nvSpPr>
        <dsp:cNvPr id="0" name=""/>
        <dsp:cNvSpPr/>
      </dsp:nvSpPr>
      <dsp:spPr>
        <a:xfrm>
          <a:off x="4117078" y="146624"/>
          <a:ext cx="1334195" cy="1037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57150" lvl="1" indent="-57150" algn="l" defTabSz="488950">
            <a:lnSpc>
              <a:spcPct val="90000"/>
            </a:lnSpc>
            <a:spcBef>
              <a:spcPct val="0"/>
            </a:spcBef>
            <a:spcAft>
              <a:spcPct val="15000"/>
            </a:spcAft>
            <a:buChar char="•"/>
          </a:pPr>
          <a:endParaRPr lang="en-US" sz="1100" kern="1200"/>
        </a:p>
      </dsp:txBody>
      <dsp:txXfrm>
        <a:off x="4117078" y="146624"/>
        <a:ext cx="1334195" cy="1037823"/>
      </dsp:txXfrm>
    </dsp:sp>
    <dsp:sp modelId="{824D77AF-FF57-4D14-AA27-DECBBF020F4B}">
      <dsp:nvSpPr>
        <dsp:cNvPr id="0" name=""/>
        <dsp:cNvSpPr/>
      </dsp:nvSpPr>
      <dsp:spPr>
        <a:xfrm rot="5400000">
          <a:off x="3955041" y="2674541"/>
          <a:ext cx="1089714" cy="124060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1A86D4-1EEE-4A64-8AF1-534CEA037F51}">
      <dsp:nvSpPr>
        <dsp:cNvPr id="0" name=""/>
        <dsp:cNvSpPr/>
      </dsp:nvSpPr>
      <dsp:spPr>
        <a:xfrm>
          <a:off x="3376345" y="1466570"/>
          <a:ext cx="2414414" cy="128404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Circumstance: </a:t>
          </a:r>
          <a:r>
            <a:rPr lang="en-US" sz="1400" kern="1200"/>
            <a:t>Only for lost food that cannot be replaced through Disaster SNAP benefits. </a:t>
          </a:r>
          <a:r>
            <a:rPr lang="en-US" sz="1400" b="0" i="0" kern="1200"/>
            <a:t>PM 22-03-01.</a:t>
          </a:r>
          <a:endParaRPr lang="en-US" sz="1400" kern="1200"/>
        </a:p>
      </dsp:txBody>
      <dsp:txXfrm>
        <a:off x="3439038" y="1529263"/>
        <a:ext cx="2289028" cy="1158661"/>
      </dsp:txXfrm>
    </dsp:sp>
    <dsp:sp modelId="{692B5C7C-BE2C-4EF8-A1E8-5EB0A945ED86}">
      <dsp:nvSpPr>
        <dsp:cNvPr id="0" name=""/>
        <dsp:cNvSpPr/>
      </dsp:nvSpPr>
      <dsp:spPr>
        <a:xfrm>
          <a:off x="5757857" y="1642190"/>
          <a:ext cx="3055094" cy="1037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57150" lvl="1" indent="-57150" algn="l" defTabSz="488950">
            <a:lnSpc>
              <a:spcPct val="90000"/>
            </a:lnSpc>
            <a:spcBef>
              <a:spcPct val="0"/>
            </a:spcBef>
            <a:spcAft>
              <a:spcPct val="15000"/>
            </a:spcAft>
            <a:buChar char="•"/>
          </a:pPr>
          <a:r>
            <a:rPr lang="en-US" sz="1100" kern="1200"/>
            <a:t>Fire, flood, or other natural disaster</a:t>
          </a:r>
        </a:p>
        <a:p>
          <a:pPr marL="57150" lvl="1" indent="-57150" algn="l" defTabSz="488950">
            <a:lnSpc>
              <a:spcPct val="90000"/>
            </a:lnSpc>
            <a:spcBef>
              <a:spcPct val="0"/>
            </a:spcBef>
            <a:spcAft>
              <a:spcPct val="15000"/>
            </a:spcAft>
            <a:buChar char="•"/>
          </a:pPr>
          <a:r>
            <a:rPr lang="en-US" sz="1100" kern="1200"/>
            <a:t>Lost or stolen cash</a:t>
          </a:r>
        </a:p>
      </dsp:txBody>
      <dsp:txXfrm>
        <a:off x="5757857" y="1642190"/>
        <a:ext cx="3055094" cy="1037823"/>
      </dsp:txXfrm>
    </dsp:sp>
    <dsp:sp modelId="{9E70E6C1-278C-42AC-B104-13F2749FF570}">
      <dsp:nvSpPr>
        <dsp:cNvPr id="0" name=""/>
        <dsp:cNvSpPr/>
      </dsp:nvSpPr>
      <dsp:spPr>
        <a:xfrm>
          <a:off x="5036484" y="2908979"/>
          <a:ext cx="2414414" cy="128404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Benefits: </a:t>
          </a:r>
          <a:r>
            <a:rPr lang="en-US" sz="1400" b="0" i="0" kern="1200"/>
            <a:t>Each person in the assistance unit may receive $5 per day until:</a:t>
          </a:r>
          <a:endParaRPr lang="en-US" sz="1400" kern="1200"/>
        </a:p>
      </dsp:txBody>
      <dsp:txXfrm>
        <a:off x="5099177" y="2971672"/>
        <a:ext cx="2289028" cy="1158661"/>
      </dsp:txXfrm>
    </dsp:sp>
    <dsp:sp modelId="{293DE06A-4BD1-4D97-9594-8DFA32F44E52}">
      <dsp:nvSpPr>
        <dsp:cNvPr id="0" name=""/>
        <dsp:cNvSpPr/>
      </dsp:nvSpPr>
      <dsp:spPr>
        <a:xfrm>
          <a:off x="7476807" y="3020815"/>
          <a:ext cx="3796693" cy="1037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533400">
            <a:lnSpc>
              <a:spcPct val="90000"/>
            </a:lnSpc>
            <a:spcBef>
              <a:spcPct val="0"/>
            </a:spcBef>
            <a:spcAft>
              <a:spcPct val="15000"/>
            </a:spcAft>
            <a:buChar char="•"/>
          </a:pPr>
          <a:r>
            <a:rPr lang="en-US" sz="1200" b="0" i="0" kern="1200"/>
            <a:t>receipt date of the next regular TANF cash benefits or;</a:t>
          </a:r>
          <a:endParaRPr lang="en-US" sz="1200" kern="1200"/>
        </a:p>
        <a:p>
          <a:pPr marL="114300" lvl="1" indent="-114300" algn="l" defTabSz="533400">
            <a:lnSpc>
              <a:spcPct val="90000"/>
            </a:lnSpc>
            <a:spcBef>
              <a:spcPct val="0"/>
            </a:spcBef>
            <a:spcAft>
              <a:spcPct val="15000"/>
            </a:spcAft>
            <a:buChar char="•"/>
          </a:pPr>
          <a:r>
            <a:rPr lang="en-US" sz="1200" b="0" i="0" kern="1200"/>
            <a:t>receipt of regular source of income or;</a:t>
          </a:r>
          <a:endParaRPr lang="en-US" sz="1200" kern="1200"/>
        </a:p>
        <a:p>
          <a:pPr marL="114300" lvl="1" indent="-114300" algn="l" defTabSz="533400">
            <a:lnSpc>
              <a:spcPct val="90000"/>
            </a:lnSpc>
            <a:spcBef>
              <a:spcPct val="0"/>
            </a:spcBef>
            <a:spcAft>
              <a:spcPct val="15000"/>
            </a:spcAft>
            <a:buChar char="•"/>
          </a:pPr>
          <a:r>
            <a:rPr lang="en-US" sz="1200" b="0" i="0" kern="1200"/>
            <a:t>receipt of food assistance benefits not to exceed 30 days, minus the amount of available food assistance benefits available on the customers Link Account.</a:t>
          </a:r>
          <a:endParaRPr lang="en-US" sz="1200" kern="1200"/>
        </a:p>
      </dsp:txBody>
      <dsp:txXfrm>
        <a:off x="7476807" y="3020815"/>
        <a:ext cx="3796693" cy="103782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C78FD-EAA8-462B-AD5C-9CE569048B29}">
      <dsp:nvSpPr>
        <dsp:cNvPr id="0" name=""/>
        <dsp:cNvSpPr/>
      </dsp:nvSpPr>
      <dsp:spPr>
        <a:xfrm rot="5400000">
          <a:off x="2294903" y="1232132"/>
          <a:ext cx="1089714" cy="124060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FDB408-6981-4854-80BE-039361D289C1}">
      <dsp:nvSpPr>
        <dsp:cNvPr id="0" name=""/>
        <dsp:cNvSpPr/>
      </dsp:nvSpPr>
      <dsp:spPr>
        <a:xfrm>
          <a:off x="1716207" y="24161"/>
          <a:ext cx="2414414" cy="128404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t>Need: </a:t>
          </a:r>
          <a:r>
            <a:rPr lang="en-US" sz="2500" kern="1200"/>
            <a:t>Clothing</a:t>
          </a:r>
        </a:p>
      </dsp:txBody>
      <dsp:txXfrm>
        <a:off x="1778900" y="86854"/>
        <a:ext cx="2289028" cy="1158661"/>
      </dsp:txXfrm>
    </dsp:sp>
    <dsp:sp modelId="{814F59B5-30A0-4C5E-8B7E-A285A4CBB6F2}">
      <dsp:nvSpPr>
        <dsp:cNvPr id="0" name=""/>
        <dsp:cNvSpPr/>
      </dsp:nvSpPr>
      <dsp:spPr>
        <a:xfrm>
          <a:off x="4117078" y="146624"/>
          <a:ext cx="1334195" cy="1037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endParaRPr lang="en-US" sz="1400" kern="1200"/>
        </a:p>
      </dsp:txBody>
      <dsp:txXfrm>
        <a:off x="4117078" y="146624"/>
        <a:ext cx="1334195" cy="1037823"/>
      </dsp:txXfrm>
    </dsp:sp>
    <dsp:sp modelId="{824D77AF-FF57-4D14-AA27-DECBBF020F4B}">
      <dsp:nvSpPr>
        <dsp:cNvPr id="0" name=""/>
        <dsp:cNvSpPr/>
      </dsp:nvSpPr>
      <dsp:spPr>
        <a:xfrm rot="5400000">
          <a:off x="3955041" y="2674541"/>
          <a:ext cx="1089714" cy="124060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1A86D4-1EEE-4A64-8AF1-534CEA037F51}">
      <dsp:nvSpPr>
        <dsp:cNvPr id="0" name=""/>
        <dsp:cNvSpPr/>
      </dsp:nvSpPr>
      <dsp:spPr>
        <a:xfrm>
          <a:off x="3376345" y="1466570"/>
          <a:ext cx="2414414" cy="128404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t>Circumstance:</a:t>
          </a:r>
          <a:r>
            <a:rPr lang="en-US" sz="2500" b="0" kern="1200"/>
            <a:t> Need</a:t>
          </a:r>
          <a:endParaRPr lang="en-US" sz="2500" kern="1200"/>
        </a:p>
      </dsp:txBody>
      <dsp:txXfrm>
        <a:off x="3439038" y="1529263"/>
        <a:ext cx="2289028" cy="1158661"/>
      </dsp:txXfrm>
    </dsp:sp>
    <dsp:sp modelId="{692B5C7C-BE2C-4EF8-A1E8-5EB0A945ED86}">
      <dsp:nvSpPr>
        <dsp:cNvPr id="0" name=""/>
        <dsp:cNvSpPr/>
      </dsp:nvSpPr>
      <dsp:spPr>
        <a:xfrm>
          <a:off x="5757857" y="1642190"/>
          <a:ext cx="3055094" cy="1037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r>
            <a:rPr lang="en-US" sz="1400" kern="1200"/>
            <a:t>Fire, Flood, or other Natural Disaster</a:t>
          </a:r>
        </a:p>
        <a:p>
          <a:pPr marL="114300" lvl="1" indent="-114300" algn="l" defTabSz="622300">
            <a:lnSpc>
              <a:spcPct val="90000"/>
            </a:lnSpc>
            <a:spcBef>
              <a:spcPct val="0"/>
            </a:spcBef>
            <a:spcAft>
              <a:spcPct val="15000"/>
            </a:spcAft>
            <a:buChar char="•"/>
          </a:pPr>
          <a:r>
            <a:rPr lang="en-US" sz="1400" kern="1200"/>
            <a:t>Lost or stolen card, cannot exceed amount stolen</a:t>
          </a:r>
        </a:p>
      </dsp:txBody>
      <dsp:txXfrm>
        <a:off x="5757857" y="1642190"/>
        <a:ext cx="3055094" cy="1037823"/>
      </dsp:txXfrm>
    </dsp:sp>
    <dsp:sp modelId="{9E70E6C1-278C-42AC-B104-13F2749FF570}">
      <dsp:nvSpPr>
        <dsp:cNvPr id="0" name=""/>
        <dsp:cNvSpPr/>
      </dsp:nvSpPr>
      <dsp:spPr>
        <a:xfrm>
          <a:off x="5036484" y="2908979"/>
          <a:ext cx="2414414" cy="128404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t>Benefits: </a:t>
          </a:r>
          <a:endParaRPr lang="en-US" sz="2500" kern="1200"/>
        </a:p>
      </dsp:txBody>
      <dsp:txXfrm>
        <a:off x="5099177" y="2971672"/>
        <a:ext cx="2289028" cy="1158661"/>
      </dsp:txXfrm>
    </dsp:sp>
    <dsp:sp modelId="{293DE06A-4BD1-4D97-9594-8DFA32F44E52}">
      <dsp:nvSpPr>
        <dsp:cNvPr id="0" name=""/>
        <dsp:cNvSpPr/>
      </dsp:nvSpPr>
      <dsp:spPr>
        <a:xfrm>
          <a:off x="7476807" y="3020815"/>
          <a:ext cx="3796693" cy="1037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en-US" sz="2800" kern="1200"/>
        </a:p>
      </dsp:txBody>
      <dsp:txXfrm>
        <a:off x="7476807" y="3020815"/>
        <a:ext cx="3796693" cy="103782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C78FD-EAA8-462B-AD5C-9CE569048B29}">
      <dsp:nvSpPr>
        <dsp:cNvPr id="0" name=""/>
        <dsp:cNvSpPr/>
      </dsp:nvSpPr>
      <dsp:spPr>
        <a:xfrm rot="5400000">
          <a:off x="2294903" y="1232132"/>
          <a:ext cx="1089714" cy="124060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FDB408-6981-4854-80BE-039361D289C1}">
      <dsp:nvSpPr>
        <dsp:cNvPr id="0" name=""/>
        <dsp:cNvSpPr/>
      </dsp:nvSpPr>
      <dsp:spPr>
        <a:xfrm>
          <a:off x="1716207" y="24161"/>
          <a:ext cx="2414414" cy="128404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Need: </a:t>
          </a:r>
          <a:r>
            <a:rPr lang="en-US" sz="2200" kern="1200"/>
            <a:t>Household Supplies or Furniture</a:t>
          </a:r>
        </a:p>
      </dsp:txBody>
      <dsp:txXfrm>
        <a:off x="1778900" y="86854"/>
        <a:ext cx="2289028" cy="1158661"/>
      </dsp:txXfrm>
    </dsp:sp>
    <dsp:sp modelId="{814F59B5-30A0-4C5E-8B7E-A285A4CBB6F2}">
      <dsp:nvSpPr>
        <dsp:cNvPr id="0" name=""/>
        <dsp:cNvSpPr/>
      </dsp:nvSpPr>
      <dsp:spPr>
        <a:xfrm>
          <a:off x="4117078" y="146624"/>
          <a:ext cx="1334195" cy="1037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endParaRPr lang="en-US" sz="1700" kern="1200"/>
        </a:p>
      </dsp:txBody>
      <dsp:txXfrm>
        <a:off x="4117078" y="146624"/>
        <a:ext cx="1334195" cy="1037823"/>
      </dsp:txXfrm>
    </dsp:sp>
    <dsp:sp modelId="{824D77AF-FF57-4D14-AA27-DECBBF020F4B}">
      <dsp:nvSpPr>
        <dsp:cNvPr id="0" name=""/>
        <dsp:cNvSpPr/>
      </dsp:nvSpPr>
      <dsp:spPr>
        <a:xfrm rot="5400000">
          <a:off x="3955041" y="2674541"/>
          <a:ext cx="1089714" cy="124060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1A86D4-1EEE-4A64-8AF1-534CEA037F51}">
      <dsp:nvSpPr>
        <dsp:cNvPr id="0" name=""/>
        <dsp:cNvSpPr/>
      </dsp:nvSpPr>
      <dsp:spPr>
        <a:xfrm>
          <a:off x="3376345" y="1466570"/>
          <a:ext cx="2414414" cy="128404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Circumstance:</a:t>
          </a:r>
          <a:r>
            <a:rPr lang="en-US" sz="2200" b="0" kern="1200"/>
            <a:t> Need</a:t>
          </a:r>
          <a:endParaRPr lang="en-US" sz="2200" kern="1200"/>
        </a:p>
      </dsp:txBody>
      <dsp:txXfrm>
        <a:off x="3439038" y="1529263"/>
        <a:ext cx="2289028" cy="1158661"/>
      </dsp:txXfrm>
    </dsp:sp>
    <dsp:sp modelId="{692B5C7C-BE2C-4EF8-A1E8-5EB0A945ED86}">
      <dsp:nvSpPr>
        <dsp:cNvPr id="0" name=""/>
        <dsp:cNvSpPr/>
      </dsp:nvSpPr>
      <dsp:spPr>
        <a:xfrm>
          <a:off x="5757857" y="1642190"/>
          <a:ext cx="3055094" cy="1037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en-US" sz="1700" kern="1200"/>
            <a:t>Fire, Flood, or other Natural Disaster</a:t>
          </a:r>
        </a:p>
      </dsp:txBody>
      <dsp:txXfrm>
        <a:off x="5757857" y="1642190"/>
        <a:ext cx="3055094" cy="1037823"/>
      </dsp:txXfrm>
    </dsp:sp>
    <dsp:sp modelId="{9E70E6C1-278C-42AC-B104-13F2749FF570}">
      <dsp:nvSpPr>
        <dsp:cNvPr id="0" name=""/>
        <dsp:cNvSpPr/>
      </dsp:nvSpPr>
      <dsp:spPr>
        <a:xfrm>
          <a:off x="5036484" y="2908979"/>
          <a:ext cx="2414414" cy="128404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Benefits: </a:t>
          </a:r>
          <a:endParaRPr lang="en-US" sz="2200" kern="1200"/>
        </a:p>
      </dsp:txBody>
      <dsp:txXfrm>
        <a:off x="5099177" y="2971672"/>
        <a:ext cx="2289028" cy="1158661"/>
      </dsp:txXfrm>
    </dsp:sp>
    <dsp:sp modelId="{293DE06A-4BD1-4D97-9594-8DFA32F44E52}">
      <dsp:nvSpPr>
        <dsp:cNvPr id="0" name=""/>
        <dsp:cNvSpPr/>
      </dsp:nvSpPr>
      <dsp:spPr>
        <a:xfrm>
          <a:off x="7476807" y="3020815"/>
          <a:ext cx="3796693" cy="1037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en-US" sz="2800" kern="1200"/>
        </a:p>
      </dsp:txBody>
      <dsp:txXfrm>
        <a:off x="7476807" y="3020815"/>
        <a:ext cx="3796693" cy="10378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66779-3D96-49F1-8952-5EA1A027575E}">
      <dsp:nvSpPr>
        <dsp:cNvPr id="0" name=""/>
        <dsp:cNvSpPr/>
      </dsp:nvSpPr>
      <dsp:spPr>
        <a:xfrm>
          <a:off x="61978" y="1196"/>
          <a:ext cx="1060564" cy="1060564"/>
        </a:xfrm>
        <a:prstGeom prst="ellipse">
          <a:avLst/>
        </a:prstGeom>
        <a:solidFill>
          <a:schemeClr val="accent3">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Required members</a:t>
          </a:r>
        </a:p>
      </dsp:txBody>
      <dsp:txXfrm>
        <a:off x="217294" y="156512"/>
        <a:ext cx="749932" cy="749932"/>
      </dsp:txXfrm>
    </dsp:sp>
    <dsp:sp modelId="{AC2510BD-3B9F-40E6-ACAE-BCA33BF8F26D}">
      <dsp:nvSpPr>
        <dsp:cNvPr id="0" name=""/>
        <dsp:cNvSpPr/>
      </dsp:nvSpPr>
      <dsp:spPr>
        <a:xfrm>
          <a:off x="284697" y="1147878"/>
          <a:ext cx="615127" cy="61512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66232" y="1383103"/>
        <a:ext cx="452057" cy="144677"/>
      </dsp:txXfrm>
    </dsp:sp>
    <dsp:sp modelId="{353CA930-EB24-47FB-90AA-5C4455AD7EAF}">
      <dsp:nvSpPr>
        <dsp:cNvPr id="0" name=""/>
        <dsp:cNvSpPr/>
      </dsp:nvSpPr>
      <dsp:spPr>
        <a:xfrm>
          <a:off x="61978" y="1849123"/>
          <a:ext cx="1060564" cy="1060564"/>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Optional member the family chooses</a:t>
          </a:r>
        </a:p>
      </dsp:txBody>
      <dsp:txXfrm>
        <a:off x="217294" y="2004439"/>
        <a:ext cx="749932" cy="749932"/>
      </dsp:txXfrm>
    </dsp:sp>
    <dsp:sp modelId="{AC32F035-A4C6-4D5E-96A4-26C6EFA243A2}">
      <dsp:nvSpPr>
        <dsp:cNvPr id="0" name=""/>
        <dsp:cNvSpPr/>
      </dsp:nvSpPr>
      <dsp:spPr>
        <a:xfrm>
          <a:off x="1281627" y="1258177"/>
          <a:ext cx="337259" cy="3945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281627" y="1337083"/>
        <a:ext cx="236081" cy="236717"/>
      </dsp:txXfrm>
    </dsp:sp>
    <dsp:sp modelId="{B90A06F3-2C1A-4917-86F6-E2C5FED71729}">
      <dsp:nvSpPr>
        <dsp:cNvPr id="0" name=""/>
        <dsp:cNvSpPr/>
      </dsp:nvSpPr>
      <dsp:spPr>
        <a:xfrm>
          <a:off x="1758881" y="394877"/>
          <a:ext cx="2121128" cy="2121128"/>
        </a:xfrm>
        <a:prstGeom prst="ellipse">
          <a:avLst/>
        </a:prstGeom>
        <a:solidFill>
          <a:srgbClr val="0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r>
            <a:rPr lang="en-US" sz="4700" kern="1200"/>
            <a:t>TANF Unit</a:t>
          </a:r>
        </a:p>
      </dsp:txBody>
      <dsp:txXfrm>
        <a:off x="2069513" y="705509"/>
        <a:ext cx="1499864" cy="14998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F7E6A-7715-4883-BD6D-87A2E2698531}">
      <dsp:nvSpPr>
        <dsp:cNvPr id="0" name=""/>
        <dsp:cNvSpPr/>
      </dsp:nvSpPr>
      <dsp:spPr>
        <a:xfrm rot="5400000">
          <a:off x="5991393" y="-2433354"/>
          <a:ext cx="986017" cy="610296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a:t>Required Members</a:t>
          </a:r>
        </a:p>
        <a:p>
          <a:pPr marL="114300" lvl="1" indent="-114300" algn="l" defTabSz="533400">
            <a:lnSpc>
              <a:spcPct val="90000"/>
            </a:lnSpc>
            <a:spcBef>
              <a:spcPct val="0"/>
            </a:spcBef>
            <a:spcAft>
              <a:spcPct val="15000"/>
            </a:spcAft>
            <a:buChar char="•"/>
          </a:pPr>
          <a:r>
            <a:rPr lang="en-US" sz="1200" kern="1200"/>
            <a:t>Optional members who are included in the benefit unit</a:t>
          </a:r>
        </a:p>
        <a:p>
          <a:pPr marL="114300" lvl="1" indent="-114300" algn="l" defTabSz="533400">
            <a:lnSpc>
              <a:spcPct val="90000"/>
            </a:lnSpc>
            <a:spcBef>
              <a:spcPct val="0"/>
            </a:spcBef>
            <a:spcAft>
              <a:spcPct val="15000"/>
            </a:spcAft>
            <a:buChar char="•"/>
          </a:pPr>
          <a:r>
            <a:rPr lang="en-US" sz="1200" kern="1200"/>
            <a:t>All income is countable if not exempt</a:t>
          </a:r>
        </a:p>
      </dsp:txBody>
      <dsp:txXfrm rot="-5400000">
        <a:off x="3432919" y="173253"/>
        <a:ext cx="6054834" cy="889751"/>
      </dsp:txXfrm>
    </dsp:sp>
    <dsp:sp modelId="{066E81F2-C83B-4D07-8E11-880E67082F82}">
      <dsp:nvSpPr>
        <dsp:cNvPr id="0" name=""/>
        <dsp:cNvSpPr/>
      </dsp:nvSpPr>
      <dsp:spPr>
        <a:xfrm>
          <a:off x="0" y="1867"/>
          <a:ext cx="3432918" cy="1232522"/>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All </a:t>
          </a:r>
          <a:r>
            <a:rPr lang="en-US" sz="2600" b="1" kern="1200"/>
            <a:t>TANF household </a:t>
          </a:r>
          <a:r>
            <a:rPr lang="en-US" sz="2600" kern="1200"/>
            <a:t>members</a:t>
          </a:r>
        </a:p>
      </dsp:txBody>
      <dsp:txXfrm>
        <a:off x="60167" y="62034"/>
        <a:ext cx="3312584" cy="1112188"/>
      </dsp:txXfrm>
    </dsp:sp>
    <dsp:sp modelId="{0808D264-4196-41BA-8B4F-C885EB32E01A}">
      <dsp:nvSpPr>
        <dsp:cNvPr id="0" name=""/>
        <dsp:cNvSpPr/>
      </dsp:nvSpPr>
      <dsp:spPr>
        <a:xfrm rot="5400000">
          <a:off x="5991393" y="-1139206"/>
          <a:ext cx="986017" cy="610296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a:t>ONLY if they are legally require to provide support can be counted:</a:t>
          </a:r>
        </a:p>
        <a:p>
          <a:pPr marL="228600" lvl="2" indent="-114300" algn="l" defTabSz="533400">
            <a:lnSpc>
              <a:spcPct val="90000"/>
            </a:lnSpc>
            <a:spcBef>
              <a:spcPct val="0"/>
            </a:spcBef>
            <a:spcAft>
              <a:spcPct val="15000"/>
            </a:spcAft>
            <a:buChar char="•"/>
          </a:pPr>
          <a:r>
            <a:rPr lang="en-US" sz="1200" kern="1200"/>
            <a:t>Spouses and civil union partners. PM 09-02-01-c</a:t>
          </a:r>
        </a:p>
        <a:p>
          <a:pPr marL="228600" lvl="2" indent="-114300" algn="l" defTabSz="533400">
            <a:lnSpc>
              <a:spcPct val="90000"/>
            </a:lnSpc>
            <a:spcBef>
              <a:spcPct val="0"/>
            </a:spcBef>
            <a:spcAft>
              <a:spcPct val="15000"/>
            </a:spcAft>
            <a:buChar char="•"/>
          </a:pPr>
          <a:r>
            <a:rPr lang="en-US" sz="1200" kern="1200"/>
            <a:t>Parents of children under 18 years of age (even if the children are married)</a:t>
          </a:r>
        </a:p>
        <a:p>
          <a:pPr marL="114300" lvl="1" indent="-114300" algn="l" defTabSz="533400">
            <a:lnSpc>
              <a:spcPct val="90000"/>
            </a:lnSpc>
            <a:spcBef>
              <a:spcPct val="0"/>
            </a:spcBef>
            <a:spcAft>
              <a:spcPct val="15000"/>
            </a:spcAft>
            <a:buChar char="•"/>
          </a:pPr>
          <a:r>
            <a:rPr lang="en-US" sz="1200" kern="1200"/>
            <a:t>Income that is not exempt is prorated across the family</a:t>
          </a:r>
        </a:p>
      </dsp:txBody>
      <dsp:txXfrm rot="-5400000">
        <a:off x="3432919" y="1467401"/>
        <a:ext cx="6054834" cy="889751"/>
      </dsp:txXfrm>
    </dsp:sp>
    <dsp:sp modelId="{8242E5B1-F8F0-4903-8054-9764670AEB62}">
      <dsp:nvSpPr>
        <dsp:cNvPr id="0" name=""/>
        <dsp:cNvSpPr/>
      </dsp:nvSpPr>
      <dsp:spPr>
        <a:xfrm>
          <a:off x="0" y="1296015"/>
          <a:ext cx="3432918" cy="1232522"/>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Excluded Responsible Relatives</a:t>
          </a:r>
        </a:p>
      </dsp:txBody>
      <dsp:txXfrm>
        <a:off x="60167" y="1356182"/>
        <a:ext cx="3312584" cy="1112188"/>
      </dsp:txXfrm>
    </dsp:sp>
    <dsp:sp modelId="{D09D3BA9-7B4A-4B4A-8E8B-7879CBF775B8}">
      <dsp:nvSpPr>
        <dsp:cNvPr id="0" name=""/>
        <dsp:cNvSpPr/>
      </dsp:nvSpPr>
      <dsp:spPr>
        <a:xfrm rot="5400000">
          <a:off x="5991393" y="154941"/>
          <a:ext cx="986017" cy="610296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a:t>Income is not counted</a:t>
          </a:r>
        </a:p>
      </dsp:txBody>
      <dsp:txXfrm rot="-5400000">
        <a:off x="3432919" y="2761549"/>
        <a:ext cx="6054834" cy="889751"/>
      </dsp:txXfrm>
    </dsp:sp>
    <dsp:sp modelId="{32717153-819F-472F-94FA-90036501577F}">
      <dsp:nvSpPr>
        <dsp:cNvPr id="0" name=""/>
        <dsp:cNvSpPr/>
      </dsp:nvSpPr>
      <dsp:spPr>
        <a:xfrm>
          <a:off x="0" y="2590164"/>
          <a:ext cx="3432918" cy="1232522"/>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Others who are not part of the TANF unit</a:t>
          </a:r>
        </a:p>
      </dsp:txBody>
      <dsp:txXfrm>
        <a:off x="60167" y="2650331"/>
        <a:ext cx="3312584" cy="11121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A6E4B-D037-4DFE-83D8-3036206D9C61}">
      <dsp:nvSpPr>
        <dsp:cNvPr id="0" name=""/>
        <dsp:cNvSpPr/>
      </dsp:nvSpPr>
      <dsp:spPr>
        <a:xfrm>
          <a:off x="1554039" y="1194291"/>
          <a:ext cx="1517995" cy="131312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Supportive Service Payments</a:t>
          </a:r>
        </a:p>
      </dsp:txBody>
      <dsp:txXfrm>
        <a:off x="1805592" y="1411895"/>
        <a:ext cx="1014889" cy="877919"/>
      </dsp:txXfrm>
    </dsp:sp>
    <dsp:sp modelId="{20CA195F-D855-4F60-9D3C-8800F0EB6C41}">
      <dsp:nvSpPr>
        <dsp:cNvPr id="0" name=""/>
        <dsp:cNvSpPr/>
      </dsp:nvSpPr>
      <dsp:spPr>
        <a:xfrm>
          <a:off x="2504596" y="566048"/>
          <a:ext cx="572735" cy="49348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3A85FA-9702-4AFF-A8CA-23B9F6F77E0A}">
      <dsp:nvSpPr>
        <dsp:cNvPr id="0" name=""/>
        <dsp:cNvSpPr/>
      </dsp:nvSpPr>
      <dsp:spPr>
        <a:xfrm>
          <a:off x="1693868" y="0"/>
          <a:ext cx="1243986" cy="107619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Transportation</a:t>
          </a:r>
        </a:p>
      </dsp:txBody>
      <dsp:txXfrm>
        <a:off x="1900023" y="178348"/>
        <a:ext cx="831676" cy="719498"/>
      </dsp:txXfrm>
    </dsp:sp>
    <dsp:sp modelId="{D3CCB5AA-DA7A-4E7F-B469-1B05AF1E6C61}">
      <dsp:nvSpPr>
        <dsp:cNvPr id="0" name=""/>
        <dsp:cNvSpPr/>
      </dsp:nvSpPr>
      <dsp:spPr>
        <a:xfrm>
          <a:off x="3173023" y="1488606"/>
          <a:ext cx="572735" cy="49348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772407-838F-4926-8A80-1D774269D4BD}">
      <dsp:nvSpPr>
        <dsp:cNvPr id="0" name=""/>
        <dsp:cNvSpPr/>
      </dsp:nvSpPr>
      <dsp:spPr>
        <a:xfrm>
          <a:off x="2834749" y="661931"/>
          <a:ext cx="1243986" cy="107619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Child Care</a:t>
          </a:r>
        </a:p>
      </dsp:txBody>
      <dsp:txXfrm>
        <a:off x="3040904" y="840279"/>
        <a:ext cx="831676" cy="719498"/>
      </dsp:txXfrm>
    </dsp:sp>
    <dsp:sp modelId="{93BE9DCD-AE3C-44C5-BA17-91147E46DCF1}">
      <dsp:nvSpPr>
        <dsp:cNvPr id="0" name=""/>
        <dsp:cNvSpPr/>
      </dsp:nvSpPr>
      <dsp:spPr>
        <a:xfrm>
          <a:off x="2708690" y="2530001"/>
          <a:ext cx="572735" cy="49348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BC1ED8-ED66-4B40-81FA-1951C9427886}">
      <dsp:nvSpPr>
        <dsp:cNvPr id="0" name=""/>
        <dsp:cNvSpPr/>
      </dsp:nvSpPr>
      <dsp:spPr>
        <a:xfrm>
          <a:off x="2834749" y="1963213"/>
          <a:ext cx="1243986" cy="107619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Job Search/ Work Activity Allowance</a:t>
          </a:r>
        </a:p>
      </dsp:txBody>
      <dsp:txXfrm>
        <a:off x="3040904" y="2141561"/>
        <a:ext cx="831676" cy="719498"/>
      </dsp:txXfrm>
    </dsp:sp>
    <dsp:sp modelId="{BBED2051-5B17-41B4-B6DC-223EAA36C426}">
      <dsp:nvSpPr>
        <dsp:cNvPr id="0" name=""/>
        <dsp:cNvSpPr/>
      </dsp:nvSpPr>
      <dsp:spPr>
        <a:xfrm>
          <a:off x="1556864" y="2638102"/>
          <a:ext cx="572735" cy="49348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0C8504-CFDC-4270-9835-88CBD26F4B2C}">
      <dsp:nvSpPr>
        <dsp:cNvPr id="0" name=""/>
        <dsp:cNvSpPr/>
      </dsp:nvSpPr>
      <dsp:spPr>
        <a:xfrm>
          <a:off x="1693868" y="2625885"/>
          <a:ext cx="1243986" cy="107619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Employment/ Job Retention Expenses</a:t>
          </a:r>
        </a:p>
      </dsp:txBody>
      <dsp:txXfrm>
        <a:off x="1900023" y="2804233"/>
        <a:ext cx="831676" cy="719498"/>
      </dsp:txXfrm>
    </dsp:sp>
    <dsp:sp modelId="{0F2120BC-EC60-4134-ACF8-D8E4DDBB2A2E}">
      <dsp:nvSpPr>
        <dsp:cNvPr id="0" name=""/>
        <dsp:cNvSpPr/>
      </dsp:nvSpPr>
      <dsp:spPr>
        <a:xfrm>
          <a:off x="877491" y="1715914"/>
          <a:ext cx="572735" cy="49348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58B2FD-3DE2-4C93-9D52-8FB6F947F749}">
      <dsp:nvSpPr>
        <dsp:cNvPr id="0" name=""/>
        <dsp:cNvSpPr/>
      </dsp:nvSpPr>
      <dsp:spPr>
        <a:xfrm>
          <a:off x="547692" y="1963953"/>
          <a:ext cx="1243986" cy="107619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School Books and Education Fees</a:t>
          </a:r>
        </a:p>
      </dsp:txBody>
      <dsp:txXfrm>
        <a:off x="753847" y="2142301"/>
        <a:ext cx="831676" cy="719498"/>
      </dsp:txXfrm>
    </dsp:sp>
    <dsp:sp modelId="{AA6EBB7A-8365-46E2-A8C7-2F04FD15A7BC}">
      <dsp:nvSpPr>
        <dsp:cNvPr id="0" name=""/>
        <dsp:cNvSpPr/>
      </dsp:nvSpPr>
      <dsp:spPr>
        <a:xfrm>
          <a:off x="547692" y="660451"/>
          <a:ext cx="1243986" cy="107619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Eye Glasses &amp; Dental Procedures</a:t>
          </a:r>
        </a:p>
      </dsp:txBody>
      <dsp:txXfrm>
        <a:off x="753847" y="838799"/>
        <a:ext cx="831676" cy="7194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D5464-59FE-41EE-AC7B-E4DEC9A014E8}">
      <dsp:nvSpPr>
        <dsp:cNvPr id="0" name=""/>
        <dsp:cNvSpPr/>
      </dsp:nvSpPr>
      <dsp:spPr>
        <a:xfrm>
          <a:off x="0" y="0"/>
          <a:ext cx="2768600" cy="5975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US" sz="1700" kern="1200"/>
            <a:t>Vocational rehab</a:t>
          </a:r>
        </a:p>
      </dsp:txBody>
      <dsp:txXfrm>
        <a:off x="0" y="0"/>
        <a:ext cx="2768600" cy="597555"/>
      </dsp:txXfrm>
    </dsp:sp>
    <dsp:sp modelId="{3794241D-AA15-4EFD-ADA0-D7B7A126AC1F}">
      <dsp:nvSpPr>
        <dsp:cNvPr id="0" name=""/>
        <dsp:cNvSpPr/>
      </dsp:nvSpPr>
      <dsp:spPr>
        <a:xfrm>
          <a:off x="0" y="627806"/>
          <a:ext cx="2768600" cy="5975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US" sz="1700" kern="1200"/>
            <a:t>Substance abuse</a:t>
          </a:r>
        </a:p>
      </dsp:txBody>
      <dsp:txXfrm>
        <a:off x="0" y="627806"/>
        <a:ext cx="2768600" cy="597555"/>
      </dsp:txXfrm>
    </dsp:sp>
    <dsp:sp modelId="{24C36089-3D32-4FFB-82ED-FF7D5B60A42B}">
      <dsp:nvSpPr>
        <dsp:cNvPr id="0" name=""/>
        <dsp:cNvSpPr/>
      </dsp:nvSpPr>
      <dsp:spPr>
        <a:xfrm>
          <a:off x="0" y="1255240"/>
          <a:ext cx="2768600" cy="5975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US" sz="1700" kern="1200"/>
            <a:t>Domestic and sexual violence programs</a:t>
          </a:r>
        </a:p>
      </dsp:txBody>
      <dsp:txXfrm>
        <a:off x="0" y="1255240"/>
        <a:ext cx="2768600" cy="597555"/>
      </dsp:txXfrm>
    </dsp:sp>
    <dsp:sp modelId="{7185A58B-697F-4E9A-B46D-0C15C002658E}">
      <dsp:nvSpPr>
        <dsp:cNvPr id="0" name=""/>
        <dsp:cNvSpPr/>
      </dsp:nvSpPr>
      <dsp:spPr>
        <a:xfrm>
          <a:off x="0" y="1882673"/>
          <a:ext cx="2768600" cy="5975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US" sz="1700" kern="1200"/>
            <a:t>Life skills training</a:t>
          </a:r>
        </a:p>
      </dsp:txBody>
      <dsp:txXfrm>
        <a:off x="0" y="1882673"/>
        <a:ext cx="2768600" cy="597555"/>
      </dsp:txXfrm>
    </dsp:sp>
    <dsp:sp modelId="{B414BA47-2197-45E7-A1B4-42F75FB21417}">
      <dsp:nvSpPr>
        <dsp:cNvPr id="0" name=""/>
        <dsp:cNvSpPr/>
      </dsp:nvSpPr>
      <dsp:spPr>
        <a:xfrm>
          <a:off x="0" y="2510107"/>
          <a:ext cx="2768600" cy="5975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US" sz="1700" kern="1200"/>
            <a:t>Family planning/sex education</a:t>
          </a:r>
        </a:p>
      </dsp:txBody>
      <dsp:txXfrm>
        <a:off x="0" y="2510107"/>
        <a:ext cx="2768600" cy="597555"/>
      </dsp:txXfrm>
    </dsp:sp>
    <dsp:sp modelId="{AE91DCAF-2AB1-4B15-B26B-B96DE1382E5D}">
      <dsp:nvSpPr>
        <dsp:cNvPr id="0" name=""/>
        <dsp:cNvSpPr/>
      </dsp:nvSpPr>
      <dsp:spPr>
        <a:xfrm>
          <a:off x="0" y="3137540"/>
          <a:ext cx="2768600" cy="5975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US" sz="1700" kern="1200"/>
            <a:t>Parenting skills</a:t>
          </a:r>
        </a:p>
      </dsp:txBody>
      <dsp:txXfrm>
        <a:off x="0" y="3137540"/>
        <a:ext cx="2768600" cy="597555"/>
      </dsp:txXfrm>
    </dsp:sp>
    <dsp:sp modelId="{3A688558-9E94-4BEA-8877-87CD9254E275}">
      <dsp:nvSpPr>
        <dsp:cNvPr id="0" name=""/>
        <dsp:cNvSpPr/>
      </dsp:nvSpPr>
      <dsp:spPr>
        <a:xfrm>
          <a:off x="0" y="3764974"/>
          <a:ext cx="2768600" cy="5975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US" sz="1700" kern="1200"/>
            <a:t>Family counseling</a:t>
          </a:r>
        </a:p>
      </dsp:txBody>
      <dsp:txXfrm>
        <a:off x="0" y="3764974"/>
        <a:ext cx="2768600" cy="5975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D94AB-6DA7-4FB4-89A7-7F162B0A3315}">
      <dsp:nvSpPr>
        <dsp:cNvPr id="0" name=""/>
        <dsp:cNvSpPr/>
      </dsp:nvSpPr>
      <dsp:spPr>
        <a:xfrm>
          <a:off x="3689235" y="0"/>
          <a:ext cx="2393274" cy="957310"/>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EE1438-5397-4FCC-8245-8191F991E3A9}">
      <dsp:nvSpPr>
        <dsp:cNvPr id="0" name=""/>
        <dsp:cNvSpPr/>
      </dsp:nvSpPr>
      <dsp:spPr>
        <a:xfrm>
          <a:off x="4085283" y="167529"/>
          <a:ext cx="789780" cy="46908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2004" rIns="0" bIns="34290" numCol="1" spcCol="1270" anchor="ctr" anchorCtr="0">
          <a:noAutofit/>
        </a:bodyPr>
        <a:lstStyle/>
        <a:p>
          <a:pPr marL="0" lvl="0" indent="0" algn="ctr" defTabSz="400050">
            <a:lnSpc>
              <a:spcPct val="90000"/>
            </a:lnSpc>
            <a:spcBef>
              <a:spcPct val="0"/>
            </a:spcBef>
            <a:spcAft>
              <a:spcPct val="35000"/>
            </a:spcAft>
            <a:buNone/>
          </a:pPr>
          <a:r>
            <a:rPr lang="en-US" sz="900" kern="1200"/>
            <a:t>Supportive Service Payments</a:t>
          </a:r>
        </a:p>
      </dsp:txBody>
      <dsp:txXfrm>
        <a:off x="4085283" y="167529"/>
        <a:ext cx="789780" cy="469081"/>
      </dsp:txXfrm>
    </dsp:sp>
    <dsp:sp modelId="{A317F21E-B03E-4AB5-85C9-BCD2E96ABA32}">
      <dsp:nvSpPr>
        <dsp:cNvPr id="0" name=""/>
        <dsp:cNvSpPr/>
      </dsp:nvSpPr>
      <dsp:spPr>
        <a:xfrm>
          <a:off x="4742963" y="331586"/>
          <a:ext cx="1371597" cy="46908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2004" rIns="0" bIns="34290" numCol="1" spcCol="1270" anchor="ctr" anchorCtr="0">
          <a:noAutofit/>
        </a:bodyPr>
        <a:lstStyle/>
        <a:p>
          <a:pPr marL="0" lvl="0" indent="0" algn="ctr" defTabSz="400050">
            <a:lnSpc>
              <a:spcPct val="90000"/>
            </a:lnSpc>
            <a:spcBef>
              <a:spcPct val="0"/>
            </a:spcBef>
            <a:spcAft>
              <a:spcPct val="35000"/>
            </a:spcAft>
            <a:buNone/>
          </a:pPr>
          <a:r>
            <a:rPr lang="en-US" sz="900" kern="1200"/>
            <a:t>Supportive Services Available</a:t>
          </a:r>
        </a:p>
      </dsp:txBody>
      <dsp:txXfrm>
        <a:off x="4742963" y="331586"/>
        <a:ext cx="1371597" cy="4690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9C7E0-44FE-41C9-907A-ECD377FC07CE}">
      <dsp:nvSpPr>
        <dsp:cNvPr id="0" name=""/>
        <dsp:cNvSpPr/>
      </dsp:nvSpPr>
      <dsp:spPr>
        <a:xfrm>
          <a:off x="190559" y="2758"/>
          <a:ext cx="2190712" cy="13144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bg1"/>
              </a:solidFill>
            </a:rPr>
            <a:t>Employment equal to or greater than the state TANF work requirement (next slide)</a:t>
          </a:r>
        </a:p>
      </dsp:txBody>
      <dsp:txXfrm>
        <a:off x="190559" y="2758"/>
        <a:ext cx="2190712" cy="1314427"/>
      </dsp:txXfrm>
    </dsp:sp>
    <dsp:sp modelId="{2F625548-D25E-4B6A-A760-22A60F027A96}">
      <dsp:nvSpPr>
        <dsp:cNvPr id="0" name=""/>
        <dsp:cNvSpPr/>
      </dsp:nvSpPr>
      <dsp:spPr>
        <a:xfrm>
          <a:off x="2600343" y="2758"/>
          <a:ext cx="2190712" cy="13144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bg1"/>
              </a:solidFill>
            </a:rPr>
            <a:t>Certain full-time post-secondary education</a:t>
          </a:r>
        </a:p>
      </dsp:txBody>
      <dsp:txXfrm>
        <a:off x="2600343" y="2758"/>
        <a:ext cx="2190712" cy="1314427"/>
      </dsp:txXfrm>
    </dsp:sp>
    <dsp:sp modelId="{8A418698-F3E9-4ED2-BA26-A169CFD51176}">
      <dsp:nvSpPr>
        <dsp:cNvPr id="0" name=""/>
        <dsp:cNvSpPr/>
      </dsp:nvSpPr>
      <dsp:spPr>
        <a:xfrm>
          <a:off x="5010127" y="2758"/>
          <a:ext cx="2190712" cy="13144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bg1"/>
              </a:solidFill>
            </a:rPr>
            <a:t>&lt; 18 years old (regardless or whether receiving as a dependent child or relative caretaker)</a:t>
          </a:r>
        </a:p>
      </dsp:txBody>
      <dsp:txXfrm>
        <a:off x="5010127" y="2758"/>
        <a:ext cx="2190712" cy="1314427"/>
      </dsp:txXfrm>
    </dsp:sp>
    <dsp:sp modelId="{61BCC6AD-7B8C-496A-B081-EF13F5773DDC}">
      <dsp:nvSpPr>
        <dsp:cNvPr id="0" name=""/>
        <dsp:cNvSpPr/>
      </dsp:nvSpPr>
      <dsp:spPr>
        <a:xfrm>
          <a:off x="190559" y="1536257"/>
          <a:ext cx="2190712" cy="13144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bg1"/>
              </a:solidFill>
            </a:rPr>
            <a:t>Cares for a severely disabled child on an Medically Fragile HCBS Waiver </a:t>
          </a:r>
        </a:p>
      </dsp:txBody>
      <dsp:txXfrm>
        <a:off x="190559" y="1536257"/>
        <a:ext cx="2190712" cy="1314427"/>
      </dsp:txXfrm>
    </dsp:sp>
    <dsp:sp modelId="{9CE10BAB-D29C-4DB6-AB2A-76338D7A5852}">
      <dsp:nvSpPr>
        <dsp:cNvPr id="0" name=""/>
        <dsp:cNvSpPr/>
      </dsp:nvSpPr>
      <dsp:spPr>
        <a:xfrm>
          <a:off x="2600343" y="1536257"/>
          <a:ext cx="2190712" cy="13144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bg1"/>
              </a:solidFill>
            </a:rPr>
            <a:t>Primary caregiver of a child &lt; 18 year old with physical or mental health problems, and the demands of caregiving do not allow the caregiver to retain employment to meet the state work requirement</a:t>
          </a:r>
        </a:p>
      </dsp:txBody>
      <dsp:txXfrm>
        <a:off x="2600343" y="1536257"/>
        <a:ext cx="2190712" cy="1314427"/>
      </dsp:txXfrm>
    </dsp:sp>
    <dsp:sp modelId="{E50EC2B1-428A-4844-A956-14DC2FD2733F}">
      <dsp:nvSpPr>
        <dsp:cNvPr id="0" name=""/>
        <dsp:cNvSpPr/>
      </dsp:nvSpPr>
      <dsp:spPr>
        <a:xfrm>
          <a:off x="5010127" y="1536257"/>
          <a:ext cx="2190712" cy="13144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bg1"/>
              </a:solidFill>
            </a:rPr>
            <a:t>Primary caretaker relative of spouse who has physical or mental health problems, and the demands of caregiving do not allow the caregiver to retain employment to meet the state work requirement</a:t>
          </a:r>
        </a:p>
      </dsp:txBody>
      <dsp:txXfrm>
        <a:off x="5010127" y="1536257"/>
        <a:ext cx="2190712" cy="1314427"/>
      </dsp:txXfrm>
    </dsp:sp>
    <dsp:sp modelId="{06426EBC-F4CB-40A5-A44B-FDD0C9BFB558}">
      <dsp:nvSpPr>
        <dsp:cNvPr id="0" name=""/>
        <dsp:cNvSpPr/>
      </dsp:nvSpPr>
      <dsp:spPr>
        <a:xfrm>
          <a:off x="2600343" y="3069756"/>
          <a:ext cx="2190712" cy="13144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bg1"/>
              </a:solidFill>
            </a:rPr>
            <a:t>Months in which a person is granted a waiver due to domestic violence or sexual violence issues</a:t>
          </a:r>
        </a:p>
      </dsp:txBody>
      <dsp:txXfrm>
        <a:off x="2600343" y="3069756"/>
        <a:ext cx="2190712" cy="13144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52BCF1-41B5-40A6-B491-AAEE4763A316}">
      <dsp:nvSpPr>
        <dsp:cNvPr id="0" name=""/>
        <dsp:cNvSpPr/>
      </dsp:nvSpPr>
      <dsp:spPr>
        <a:xfrm>
          <a:off x="0" y="186848"/>
          <a:ext cx="7971972" cy="5733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solidFill>
                <a:schemeClr val="bg1"/>
              </a:solidFill>
            </a:rPr>
            <a:t>Has an application for SSI pending and probably eligible. If at the appeal stage, there must be legal or advocacy representation</a:t>
          </a:r>
        </a:p>
      </dsp:txBody>
      <dsp:txXfrm>
        <a:off x="27986" y="214834"/>
        <a:ext cx="7916000" cy="517328"/>
      </dsp:txXfrm>
    </dsp:sp>
    <dsp:sp modelId="{4525A0E4-318D-4A75-A2E3-68D08004B36A}">
      <dsp:nvSpPr>
        <dsp:cNvPr id="0" name=""/>
        <dsp:cNvSpPr/>
      </dsp:nvSpPr>
      <dsp:spPr>
        <a:xfrm>
          <a:off x="0" y="800468"/>
          <a:ext cx="7971972" cy="5733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solidFill>
                <a:schemeClr val="bg1"/>
              </a:solidFill>
            </a:rPr>
            <a:t>Has a medical barrier that prevents the client from obtaining or retaining employment of at least 30 hours/week</a:t>
          </a:r>
        </a:p>
      </dsp:txBody>
      <dsp:txXfrm>
        <a:off x="27986" y="828454"/>
        <a:ext cx="7916000" cy="517328"/>
      </dsp:txXfrm>
    </dsp:sp>
    <dsp:sp modelId="{20DB33BC-DFB9-4534-A098-EEC4E38367F0}">
      <dsp:nvSpPr>
        <dsp:cNvPr id="0" name=""/>
        <dsp:cNvSpPr/>
      </dsp:nvSpPr>
      <dsp:spPr>
        <a:xfrm>
          <a:off x="0" y="1414088"/>
          <a:ext cx="7971972" cy="5733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solidFill>
                <a:schemeClr val="bg1"/>
              </a:solidFill>
            </a:rPr>
            <a:t>Is in an intensive service program to overcome a barrier to work that precludes the ability to obtain or retain employment at least 30 hours/week</a:t>
          </a:r>
        </a:p>
      </dsp:txBody>
      <dsp:txXfrm>
        <a:off x="27986" y="1442074"/>
        <a:ext cx="7916000" cy="517328"/>
      </dsp:txXfrm>
    </dsp:sp>
    <dsp:sp modelId="{6C6A97F9-7528-4487-A2B7-58404E9AFDF2}">
      <dsp:nvSpPr>
        <dsp:cNvPr id="0" name=""/>
        <dsp:cNvSpPr/>
      </dsp:nvSpPr>
      <dsp:spPr>
        <a:xfrm>
          <a:off x="0" y="2027708"/>
          <a:ext cx="7971972" cy="5733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solidFill>
                <a:schemeClr val="bg1"/>
              </a:solidFill>
            </a:rPr>
            <a:t>Is in an approved education and training program that will be finished within 6 months after the end of the 60 months</a:t>
          </a:r>
        </a:p>
      </dsp:txBody>
      <dsp:txXfrm>
        <a:off x="27986" y="2055694"/>
        <a:ext cx="7916000" cy="517328"/>
      </dsp:txXfrm>
    </dsp:sp>
    <dsp:sp modelId="{568A72B6-6A3E-43B1-98D8-D4732EE0D68C}">
      <dsp:nvSpPr>
        <dsp:cNvPr id="0" name=""/>
        <dsp:cNvSpPr/>
      </dsp:nvSpPr>
      <dsp:spPr>
        <a:xfrm>
          <a:off x="0" y="2641328"/>
          <a:ext cx="7971972" cy="5733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solidFill>
                <a:schemeClr val="bg1"/>
              </a:solidFill>
            </a:rPr>
            <a:t>Cares for a disabled adult or child:</a:t>
          </a:r>
        </a:p>
      </dsp:txBody>
      <dsp:txXfrm>
        <a:off x="27986" y="2669314"/>
        <a:ext cx="7916000" cy="517328"/>
      </dsp:txXfrm>
    </dsp:sp>
    <dsp:sp modelId="{AEB3C2A4-8EE5-4471-89EF-E49ED50379A8}">
      <dsp:nvSpPr>
        <dsp:cNvPr id="0" name=""/>
        <dsp:cNvSpPr/>
      </dsp:nvSpPr>
      <dsp:spPr>
        <a:xfrm>
          <a:off x="0" y="3214628"/>
          <a:ext cx="7971972" cy="898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110"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b="0" i="0" kern="1200">
              <a:solidFill>
                <a:schemeClr val="tx1"/>
              </a:solidFill>
            </a:rPr>
            <a:t>Is the only adult in the assistance unit is the primary caregiver of a child under age 18 with physical or mental health problems, and the demands of caregiving do not allow the caregiver to retain employment to meet the state work requirement</a:t>
          </a:r>
        </a:p>
        <a:p>
          <a:pPr marL="57150" lvl="1" indent="-57150" algn="l" defTabSz="488950">
            <a:lnSpc>
              <a:spcPct val="90000"/>
            </a:lnSpc>
            <a:spcBef>
              <a:spcPct val="0"/>
            </a:spcBef>
            <a:spcAft>
              <a:spcPct val="20000"/>
            </a:spcAft>
            <a:buChar char="•"/>
          </a:pPr>
          <a:r>
            <a:rPr lang="en-US" sz="1100" b="0" i="0" kern="1200">
              <a:solidFill>
                <a:schemeClr val="tx1"/>
              </a:solidFill>
            </a:rPr>
            <a:t>is the primary caregiver for his or her spouse who has physical or mental health problems, and the demands of caregiving do not allow the caregiver to retain employment to meet the state work requirement</a:t>
          </a:r>
        </a:p>
        <a:p>
          <a:pPr marL="57150" lvl="1" indent="-57150" algn="l" defTabSz="488950">
            <a:lnSpc>
              <a:spcPct val="90000"/>
            </a:lnSpc>
            <a:spcBef>
              <a:spcPct val="0"/>
            </a:spcBef>
            <a:spcAft>
              <a:spcPct val="20000"/>
            </a:spcAft>
            <a:buChar char="•"/>
          </a:pPr>
          <a:r>
            <a:rPr lang="en-US" sz="1100" b="0" i="0" kern="1200">
              <a:solidFill>
                <a:schemeClr val="tx1"/>
              </a:solidFill>
            </a:rPr>
            <a:t>cares for a severely disabled child on an Medically Fragile HCBS Waiver </a:t>
          </a:r>
          <a:endParaRPr lang="en-US" sz="1100" kern="1200">
            <a:solidFill>
              <a:schemeClr val="tx1"/>
            </a:solidFill>
          </a:endParaRPr>
        </a:p>
      </dsp:txBody>
      <dsp:txXfrm>
        <a:off x="0" y="3214628"/>
        <a:ext cx="7971972" cy="8983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86C5F-DD38-4DA9-BC42-49384A531E74}">
      <dsp:nvSpPr>
        <dsp:cNvPr id="0" name=""/>
        <dsp:cNvSpPr/>
      </dsp:nvSpPr>
      <dsp:spPr>
        <a:xfrm>
          <a:off x="2058420" y="1005319"/>
          <a:ext cx="2504479" cy="250447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a:t>Family Violence Exclusion</a:t>
          </a:r>
        </a:p>
      </dsp:txBody>
      <dsp:txXfrm>
        <a:off x="2425192" y="1372091"/>
        <a:ext cx="1770935" cy="1770935"/>
      </dsp:txXfrm>
    </dsp:sp>
    <dsp:sp modelId="{5304FF04-7BDF-4285-9E37-1CCD9A9F3BB3}">
      <dsp:nvSpPr>
        <dsp:cNvPr id="0" name=""/>
        <dsp:cNvSpPr/>
      </dsp:nvSpPr>
      <dsp:spPr>
        <a:xfrm>
          <a:off x="2684540" y="447"/>
          <a:ext cx="1252239" cy="125223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TANF Work and Training</a:t>
          </a:r>
        </a:p>
      </dsp:txBody>
      <dsp:txXfrm>
        <a:off x="2867926" y="183833"/>
        <a:ext cx="885467" cy="885467"/>
      </dsp:txXfrm>
    </dsp:sp>
    <dsp:sp modelId="{9389F8C2-3B6B-4A2D-90EA-E3CDED6DECFD}">
      <dsp:nvSpPr>
        <dsp:cNvPr id="0" name=""/>
        <dsp:cNvSpPr/>
      </dsp:nvSpPr>
      <dsp:spPr>
        <a:xfrm>
          <a:off x="4315532" y="1631439"/>
          <a:ext cx="1252239" cy="125223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60-month counter stops</a:t>
          </a:r>
        </a:p>
      </dsp:txBody>
      <dsp:txXfrm>
        <a:off x="4498918" y="1814825"/>
        <a:ext cx="885467" cy="885467"/>
      </dsp:txXfrm>
    </dsp:sp>
    <dsp:sp modelId="{2ED49AED-1E28-4ADA-A13B-D5BDF04E1CEE}">
      <dsp:nvSpPr>
        <dsp:cNvPr id="0" name=""/>
        <dsp:cNvSpPr/>
      </dsp:nvSpPr>
      <dsp:spPr>
        <a:xfrm>
          <a:off x="2684540" y="3262431"/>
          <a:ext cx="1252239" cy="125223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Child Support Cooperation</a:t>
          </a:r>
        </a:p>
      </dsp:txBody>
      <dsp:txXfrm>
        <a:off x="2867926" y="3445817"/>
        <a:ext cx="885467" cy="885467"/>
      </dsp:txXfrm>
    </dsp:sp>
    <dsp:sp modelId="{2E168357-40EA-4FB4-B966-FF13995760CD}">
      <dsp:nvSpPr>
        <dsp:cNvPr id="0" name=""/>
        <dsp:cNvSpPr/>
      </dsp:nvSpPr>
      <dsp:spPr>
        <a:xfrm>
          <a:off x="1053548" y="1631439"/>
          <a:ext cx="1252239" cy="125223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Other requirements that would make it hard to escape violence</a:t>
          </a:r>
        </a:p>
      </dsp:txBody>
      <dsp:txXfrm>
        <a:off x="1236934" y="1814825"/>
        <a:ext cx="885467" cy="885467"/>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9131E6-CDB4-42F7-BF87-4C55788654F7}" type="datetimeFigureOut">
              <a:rPr lang="en-US" smtClean="0"/>
              <a:t>12/10/2025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93126A-288C-429D-94ED-32A6872496EB}" type="slidenum">
              <a:rPr lang="en-US" smtClean="0"/>
              <a:t>‹#›</a:t>
            </a:fld>
            <a:endParaRPr lang="en-US"/>
          </a:p>
        </p:txBody>
      </p:sp>
    </p:spTree>
    <p:extLst>
      <p:ext uri="{BB962C8B-B14F-4D97-AF65-F5344CB8AC3E}">
        <p14:creationId xmlns:p14="http://schemas.microsoft.com/office/powerpoint/2010/main" val="3509508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FC520F-0163-4370-8D0E-B1D629D2BC16}" type="datetimeFigureOut">
              <a:rPr lang="en-US"/>
              <a:t>12/10/2025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A2EBB-C80B-4D7E-896A-2F4B7D5E066B}" type="slidenum">
              <a:rPr lang="en-US"/>
              <a:t>‹#›</a:t>
            </a:fld>
            <a:endParaRPr lang="en-US"/>
          </a:p>
        </p:txBody>
      </p:sp>
    </p:spTree>
    <p:extLst>
      <p:ext uri="{BB962C8B-B14F-4D97-AF65-F5344CB8AC3E}">
        <p14:creationId xmlns:p14="http://schemas.microsoft.com/office/powerpoint/2010/main" val="2015064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A2EBB-C80B-4D7E-896A-2F4B7D5E066B}" type="slidenum">
              <a:rPr lang="en-US"/>
              <a:t>1</a:t>
            </a:fld>
            <a:endParaRPr lang="en-US"/>
          </a:p>
        </p:txBody>
      </p:sp>
    </p:spTree>
    <p:extLst>
      <p:ext uri="{BB962C8B-B14F-4D97-AF65-F5344CB8AC3E}">
        <p14:creationId xmlns:p14="http://schemas.microsoft.com/office/powerpoint/2010/main" val="2624536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A2EBB-C80B-4D7E-896A-2F4B7D5E066B}" type="slidenum">
              <a:rPr lang="en-US"/>
              <a:t>19</a:t>
            </a:fld>
            <a:endParaRPr lang="en-US"/>
          </a:p>
        </p:txBody>
      </p:sp>
    </p:spTree>
    <p:extLst>
      <p:ext uri="{BB962C8B-B14F-4D97-AF65-F5344CB8AC3E}">
        <p14:creationId xmlns:p14="http://schemas.microsoft.com/office/powerpoint/2010/main" val="4048383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A2EBB-C80B-4D7E-896A-2F4B7D5E066B}" type="slidenum">
              <a:rPr lang="en-US"/>
              <a:t>25</a:t>
            </a:fld>
            <a:endParaRPr lang="en-US"/>
          </a:p>
        </p:txBody>
      </p:sp>
    </p:spTree>
    <p:extLst>
      <p:ext uri="{BB962C8B-B14F-4D97-AF65-F5344CB8AC3E}">
        <p14:creationId xmlns:p14="http://schemas.microsoft.com/office/powerpoint/2010/main" val="4013121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A2EBB-C80B-4D7E-896A-2F4B7D5E066B}" type="slidenum">
              <a:rPr lang="en-US"/>
              <a:t>26</a:t>
            </a:fld>
            <a:endParaRPr lang="en-US"/>
          </a:p>
        </p:txBody>
      </p:sp>
    </p:spTree>
    <p:extLst>
      <p:ext uri="{BB962C8B-B14F-4D97-AF65-F5344CB8AC3E}">
        <p14:creationId xmlns:p14="http://schemas.microsoft.com/office/powerpoint/2010/main" val="2845279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A2EBB-C80B-4D7E-896A-2F4B7D5E066B}" type="slidenum">
              <a:rPr lang="en-US"/>
              <a:t>27</a:t>
            </a:fld>
            <a:endParaRPr lang="en-US"/>
          </a:p>
        </p:txBody>
      </p:sp>
    </p:spTree>
    <p:extLst>
      <p:ext uri="{BB962C8B-B14F-4D97-AF65-F5344CB8AC3E}">
        <p14:creationId xmlns:p14="http://schemas.microsoft.com/office/powerpoint/2010/main" val="3982602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A2EBB-C80B-4D7E-896A-2F4B7D5E066B}" type="slidenum">
              <a:rPr lang="en-US"/>
              <a:t>28</a:t>
            </a:fld>
            <a:endParaRPr lang="en-US"/>
          </a:p>
        </p:txBody>
      </p:sp>
    </p:spTree>
    <p:extLst>
      <p:ext uri="{BB962C8B-B14F-4D97-AF65-F5344CB8AC3E}">
        <p14:creationId xmlns:p14="http://schemas.microsoft.com/office/powerpoint/2010/main" val="3155743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A2EBB-C80B-4D7E-896A-2F4B7D5E066B}" type="slidenum">
              <a:rPr lang="en-US"/>
              <a:t>29</a:t>
            </a:fld>
            <a:endParaRPr lang="en-US"/>
          </a:p>
        </p:txBody>
      </p:sp>
    </p:spTree>
    <p:extLst>
      <p:ext uri="{BB962C8B-B14F-4D97-AF65-F5344CB8AC3E}">
        <p14:creationId xmlns:p14="http://schemas.microsoft.com/office/powerpoint/2010/main" val="6038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A2EBB-C80B-4D7E-896A-2F4B7D5E066B}" type="slidenum">
              <a:rPr lang="en-US"/>
              <a:t>30</a:t>
            </a:fld>
            <a:endParaRPr lang="en-US"/>
          </a:p>
        </p:txBody>
      </p:sp>
    </p:spTree>
    <p:extLst>
      <p:ext uri="{BB962C8B-B14F-4D97-AF65-F5344CB8AC3E}">
        <p14:creationId xmlns:p14="http://schemas.microsoft.com/office/powerpoint/2010/main" val="1852046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A2EBB-C80B-4D7E-896A-2F4B7D5E066B}" type="slidenum">
              <a:rPr lang="en-US"/>
              <a:t>31</a:t>
            </a:fld>
            <a:endParaRPr lang="en-US"/>
          </a:p>
        </p:txBody>
      </p:sp>
    </p:spTree>
    <p:extLst>
      <p:ext uri="{BB962C8B-B14F-4D97-AF65-F5344CB8AC3E}">
        <p14:creationId xmlns:p14="http://schemas.microsoft.com/office/powerpoint/2010/main" val="908209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A2EBB-C80B-4D7E-896A-2F4B7D5E066B}" type="slidenum">
              <a:rPr lang="en-US"/>
              <a:t>32</a:t>
            </a:fld>
            <a:endParaRPr lang="en-US"/>
          </a:p>
        </p:txBody>
      </p:sp>
    </p:spTree>
    <p:extLst>
      <p:ext uri="{BB962C8B-B14F-4D97-AF65-F5344CB8AC3E}">
        <p14:creationId xmlns:p14="http://schemas.microsoft.com/office/powerpoint/2010/main" val="2449349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0A2EBB-C80B-4D7E-896A-2F4B7D5E066B}" type="slidenum">
              <a:rPr lang="en-US" smtClean="0"/>
              <a:t>38</a:t>
            </a:fld>
            <a:endParaRPr lang="en-US"/>
          </a:p>
        </p:txBody>
      </p:sp>
    </p:spTree>
    <p:extLst>
      <p:ext uri="{BB962C8B-B14F-4D97-AF65-F5344CB8AC3E}">
        <p14:creationId xmlns:p14="http://schemas.microsoft.com/office/powerpoint/2010/main" val="1589069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3EC77A-B71F-42C6-828E-2ECC22475577}" type="slidenum">
              <a:rPr lang="en-US" smtClean="0"/>
              <a:t>2</a:t>
            </a:fld>
            <a:endParaRPr lang="en-US"/>
          </a:p>
        </p:txBody>
      </p:sp>
    </p:spTree>
    <p:extLst>
      <p:ext uri="{BB962C8B-B14F-4D97-AF65-F5344CB8AC3E}">
        <p14:creationId xmlns:p14="http://schemas.microsoft.com/office/powerpoint/2010/main" val="464749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151AC-DF44-D809-008D-2AAB9AAB6D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4D2E36-1A0E-FC7F-3C8A-1DCE8EF6A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12A0BE-95E4-426D-ED78-2AC68581954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36D28E2-B100-E315-DD0D-7683A79CD8AC}"/>
              </a:ext>
            </a:extLst>
          </p:cNvPr>
          <p:cNvSpPr>
            <a:spLocks noGrp="1"/>
          </p:cNvSpPr>
          <p:nvPr>
            <p:ph type="sldNum" sz="quarter" idx="10"/>
          </p:nvPr>
        </p:nvSpPr>
        <p:spPr/>
        <p:txBody>
          <a:bodyPr/>
          <a:lstStyle/>
          <a:p>
            <a:fld id="{F30A2EBB-C80B-4D7E-896A-2F4B7D5E066B}" type="slidenum">
              <a:rPr lang="en-US"/>
              <a:t>5</a:t>
            </a:fld>
            <a:endParaRPr lang="en-US"/>
          </a:p>
        </p:txBody>
      </p:sp>
    </p:spTree>
    <p:extLst>
      <p:ext uri="{BB962C8B-B14F-4D97-AF65-F5344CB8AC3E}">
        <p14:creationId xmlns:p14="http://schemas.microsoft.com/office/powerpoint/2010/main" val="1683715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57DBD-476F-0DD8-0036-DE3278271F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6E13C0-4667-83EA-9387-FDCA0AD07C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909638-305D-0EA1-3956-ED805E24A3F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EC6754A-449C-515E-58AE-7F9E014745AD}"/>
              </a:ext>
            </a:extLst>
          </p:cNvPr>
          <p:cNvSpPr>
            <a:spLocks noGrp="1"/>
          </p:cNvSpPr>
          <p:nvPr>
            <p:ph type="sldNum" sz="quarter" idx="10"/>
          </p:nvPr>
        </p:nvSpPr>
        <p:spPr/>
        <p:txBody>
          <a:bodyPr/>
          <a:lstStyle/>
          <a:p>
            <a:fld id="{F30A2EBB-C80B-4D7E-896A-2F4B7D5E066B}" type="slidenum">
              <a:rPr lang="en-US"/>
              <a:t>6</a:t>
            </a:fld>
            <a:endParaRPr lang="en-US"/>
          </a:p>
        </p:txBody>
      </p:sp>
    </p:spTree>
    <p:extLst>
      <p:ext uri="{BB962C8B-B14F-4D97-AF65-F5344CB8AC3E}">
        <p14:creationId xmlns:p14="http://schemas.microsoft.com/office/powerpoint/2010/main" val="4190701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A2EBB-C80B-4D7E-896A-2F4B7D5E066B}" type="slidenum">
              <a:rPr lang="en-US"/>
              <a:t>7</a:t>
            </a:fld>
            <a:endParaRPr lang="en-US"/>
          </a:p>
        </p:txBody>
      </p:sp>
    </p:spTree>
    <p:extLst>
      <p:ext uri="{BB962C8B-B14F-4D97-AF65-F5344CB8AC3E}">
        <p14:creationId xmlns:p14="http://schemas.microsoft.com/office/powerpoint/2010/main" val="2289258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88C71-1D6F-C4BC-48D6-11A9A40648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BE8930-E190-36C2-9228-E9CEA950AD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A48C27-875C-67F3-9CB7-216D0EB89A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A829A23-209E-34EC-5393-CFCDEE4F0263}"/>
              </a:ext>
            </a:extLst>
          </p:cNvPr>
          <p:cNvSpPr>
            <a:spLocks noGrp="1"/>
          </p:cNvSpPr>
          <p:nvPr>
            <p:ph type="sldNum" sz="quarter" idx="10"/>
          </p:nvPr>
        </p:nvSpPr>
        <p:spPr/>
        <p:txBody>
          <a:bodyPr/>
          <a:lstStyle/>
          <a:p>
            <a:fld id="{F30A2EBB-C80B-4D7E-896A-2F4B7D5E066B}" type="slidenum">
              <a:rPr lang="en-US"/>
              <a:t>8</a:t>
            </a:fld>
            <a:endParaRPr lang="en-US"/>
          </a:p>
        </p:txBody>
      </p:sp>
    </p:spTree>
    <p:extLst>
      <p:ext uri="{BB962C8B-B14F-4D97-AF65-F5344CB8AC3E}">
        <p14:creationId xmlns:p14="http://schemas.microsoft.com/office/powerpoint/2010/main" val="1118632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A2EBB-C80B-4D7E-896A-2F4B7D5E066B}" type="slidenum">
              <a:rPr lang="en-US"/>
              <a:t>9</a:t>
            </a:fld>
            <a:endParaRPr lang="en-US"/>
          </a:p>
        </p:txBody>
      </p:sp>
    </p:spTree>
    <p:extLst>
      <p:ext uri="{BB962C8B-B14F-4D97-AF65-F5344CB8AC3E}">
        <p14:creationId xmlns:p14="http://schemas.microsoft.com/office/powerpoint/2010/main" val="4100347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A2EBB-C80B-4D7E-896A-2F4B7D5E066B}" type="slidenum">
              <a:rPr lang="en-US" smtClean="0"/>
              <a:t>10</a:t>
            </a:fld>
            <a:endParaRPr lang="en-US"/>
          </a:p>
        </p:txBody>
      </p:sp>
    </p:spTree>
    <p:extLst>
      <p:ext uri="{BB962C8B-B14F-4D97-AF65-F5344CB8AC3E}">
        <p14:creationId xmlns:p14="http://schemas.microsoft.com/office/powerpoint/2010/main" val="4123571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A2EBB-C80B-4D7E-896A-2F4B7D5E066B}" type="slidenum">
              <a:rPr lang="en-US"/>
              <a:t>15</a:t>
            </a:fld>
            <a:endParaRPr lang="en-US"/>
          </a:p>
        </p:txBody>
      </p:sp>
    </p:spTree>
    <p:extLst>
      <p:ext uri="{BB962C8B-B14F-4D97-AF65-F5344CB8AC3E}">
        <p14:creationId xmlns:p14="http://schemas.microsoft.com/office/powerpoint/2010/main" val="28623352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
            <a:ext cx="3975100" cy="6858000"/>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543" y="2314965"/>
            <a:ext cx="2636014" cy="3256588"/>
          </a:xfrm>
          <a:prstGeom prst="rect">
            <a:avLst/>
          </a:prstGeom>
        </p:spPr>
      </p:pic>
      <p:sp>
        <p:nvSpPr>
          <p:cNvPr id="2" name="Title 1"/>
          <p:cNvSpPr>
            <a:spLocks noGrp="1"/>
          </p:cNvSpPr>
          <p:nvPr>
            <p:ph type="ctrTitle"/>
          </p:nvPr>
        </p:nvSpPr>
        <p:spPr>
          <a:xfrm>
            <a:off x="4625008" y="638659"/>
            <a:ext cx="6586330" cy="2387600"/>
          </a:xfrm>
        </p:spPr>
        <p:txBody>
          <a:bodyPr anchor="b">
            <a:normAutofit/>
          </a:bodyPr>
          <a:lstStyle>
            <a:lvl1pPr algn="l">
              <a:defRPr sz="5400"/>
            </a:lvl1pPr>
          </a:lstStyle>
          <a:p>
            <a:r>
              <a:rPr lang="en-US"/>
              <a:t>Click to edit Master title style</a:t>
            </a:r>
          </a:p>
        </p:txBody>
      </p:sp>
      <p:sp>
        <p:nvSpPr>
          <p:cNvPr id="3" name="Subtitle 2"/>
          <p:cNvSpPr>
            <a:spLocks noGrp="1"/>
          </p:cNvSpPr>
          <p:nvPr>
            <p:ph type="subTitle" idx="1"/>
          </p:nvPr>
        </p:nvSpPr>
        <p:spPr>
          <a:xfrm>
            <a:off x="4625008" y="3230978"/>
            <a:ext cx="6586330" cy="1655762"/>
          </a:xfrm>
        </p:spPr>
        <p:txBody>
          <a:bodyPr>
            <a:normAutofit/>
          </a:bodyPr>
          <a:lstStyle>
            <a:lvl1pPr marL="0" indent="0" algn="l">
              <a:buNone/>
              <a:defRPr sz="36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Text Placeholder 21"/>
          <p:cNvSpPr>
            <a:spLocks noGrp="1"/>
          </p:cNvSpPr>
          <p:nvPr>
            <p:ph type="body" sz="quarter" idx="10"/>
          </p:nvPr>
        </p:nvSpPr>
        <p:spPr>
          <a:xfrm>
            <a:off x="4624388" y="5351907"/>
            <a:ext cx="6586537" cy="439293"/>
          </a:xfrm>
        </p:spPr>
        <p:txBody>
          <a:bodyPr>
            <a:normAutofit/>
          </a:bodyPr>
          <a:lstStyle>
            <a:lvl1pPr marL="0" indent="0">
              <a:buFontTx/>
              <a:buNone/>
              <a:defRPr sz="2400" b="1" i="1" cap="all" baseline="0">
                <a:solidFill>
                  <a:srgbClr val="0E1D61"/>
                </a:solidFill>
              </a:defRPr>
            </a:lvl1pPr>
          </a:lstStyle>
          <a:p>
            <a:pPr lvl="0"/>
            <a:r>
              <a:rPr lang="en-US"/>
              <a:t>Edit Master text styles</a:t>
            </a:r>
          </a:p>
        </p:txBody>
      </p:sp>
      <p:sp>
        <p:nvSpPr>
          <p:cNvPr id="23" name="Text Placeholder 21"/>
          <p:cNvSpPr>
            <a:spLocks noGrp="1"/>
          </p:cNvSpPr>
          <p:nvPr>
            <p:ph type="body" sz="quarter" idx="11" hasCustomPrompt="1"/>
          </p:nvPr>
        </p:nvSpPr>
        <p:spPr>
          <a:xfrm>
            <a:off x="4624388" y="5925313"/>
            <a:ext cx="6586537" cy="438912"/>
          </a:xfrm>
        </p:spPr>
        <p:txBody>
          <a:bodyPr>
            <a:normAutofit/>
          </a:bodyPr>
          <a:lstStyle>
            <a:lvl1pPr marL="0" indent="0">
              <a:buFontTx/>
              <a:buNone/>
              <a:defRPr sz="2400" b="0" i="1">
                <a:solidFill>
                  <a:srgbClr val="0E1D61"/>
                </a:solidFill>
              </a:defRPr>
            </a:lvl1pPr>
          </a:lstStyle>
          <a:p>
            <a:pPr lvl="0"/>
            <a:r>
              <a:rPr lang="en-US"/>
              <a:t>9.16.2019</a:t>
            </a:r>
          </a:p>
        </p:txBody>
      </p:sp>
      <p:cxnSp>
        <p:nvCxnSpPr>
          <p:cNvPr id="26" name="Straight Connector 25"/>
          <p:cNvCxnSpPr/>
          <p:nvPr userDrawn="1"/>
        </p:nvCxnSpPr>
        <p:spPr>
          <a:xfrm>
            <a:off x="4624388" y="5096256"/>
            <a:ext cx="658653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425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9CA7B-DFD4-44B5-8C60-D14B8CD1FB59}" type="datetimeFigureOut">
              <a:rPr lang="en-US" dirty="0"/>
              <a:t>12/10/2025</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905287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baseline="0"/>
            </a:lvl1pPr>
          </a:lstStyle>
          <a:p>
            <a:r>
              <a:rPr lang="en-US"/>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12/10/2025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a:p>
        </p:txBody>
      </p:sp>
      <p:sp>
        <p:nvSpPr>
          <p:cNvPr id="8" name="Text Placeholder 7"/>
          <p:cNvSpPr>
            <a:spLocks noGrp="1"/>
          </p:cNvSpPr>
          <p:nvPr>
            <p:ph type="body" sz="quarter" idx="13"/>
          </p:nvPr>
        </p:nvSpPr>
        <p:spPr>
          <a:xfrm>
            <a:off x="838200" y="1801813"/>
            <a:ext cx="10518775" cy="3843337"/>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baseline="0"/>
            </a:lvl2pPr>
            <a:lvl3pPr marL="1143000" indent="-228600">
              <a:buFont typeface="Wingdings" panose="05000000000000000000" pitchFamily="2" charset="2"/>
              <a:buChar char="§"/>
              <a:defRPr b="0" i="1"/>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b="0" i="1" u="none"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625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1850" y="1020625"/>
            <a:ext cx="10515600" cy="2852737"/>
          </a:xfrm>
        </p:spPr>
        <p:txBody>
          <a:bodyPr anchor="b"/>
          <a:lstStyle>
            <a:lvl1pPr>
              <a:defRPr sz="6000" b="1" i="0" cap="all" baseline="0"/>
            </a:lvl1pPr>
          </a:lstStyle>
          <a:p>
            <a:r>
              <a:rPr lang="en-US"/>
              <a:t>Click to edit Master title style</a:t>
            </a:r>
          </a:p>
        </p:txBody>
      </p:sp>
      <p:sp>
        <p:nvSpPr>
          <p:cNvPr id="3" name="Text Placeholder 2"/>
          <p:cNvSpPr>
            <a:spLocks noGrp="1"/>
          </p:cNvSpPr>
          <p:nvPr>
            <p:ph type="body" idx="1"/>
          </p:nvPr>
        </p:nvSpPr>
        <p:spPr>
          <a:xfrm>
            <a:off x="831850" y="390035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12/10/2025</a:t>
            </a:fld>
            <a:endParaRPr lang="en-US"/>
          </a:p>
        </p:txBody>
      </p:sp>
      <p:sp>
        <p:nvSpPr>
          <p:cNvPr id="8"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a:p>
        </p:txBody>
      </p:sp>
      <p:sp>
        <p:nvSpPr>
          <p:cNvPr id="9"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a:p>
        </p:txBody>
      </p:sp>
    </p:spTree>
    <p:extLst>
      <p:ext uri="{BB962C8B-B14F-4D97-AF65-F5344CB8AC3E}">
        <p14:creationId xmlns:p14="http://schemas.microsoft.com/office/powerpoint/2010/main" val="155644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a:t>Click to edit Master title style</a:t>
            </a:r>
          </a:p>
        </p:txBody>
      </p:sp>
      <p:sp>
        <p:nvSpPr>
          <p:cNvPr id="3" name="Content Placeholder 2"/>
          <p:cNvSpPr>
            <a:spLocks noGrp="1"/>
          </p:cNvSpPr>
          <p:nvPr>
            <p:ph sz="half" idx="1"/>
          </p:nvPr>
        </p:nvSpPr>
        <p:spPr>
          <a:xfrm>
            <a:off x="838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12/10/2025</a:t>
            </a:fld>
            <a:endParaRPr lang="en-US"/>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a:p>
        </p:txBody>
      </p:sp>
      <p:sp>
        <p:nvSpPr>
          <p:cNvPr id="11" name="Content Placeholder 2"/>
          <p:cNvSpPr>
            <a:spLocks noGrp="1"/>
          </p:cNvSpPr>
          <p:nvPr>
            <p:ph sz="half" idx="13"/>
          </p:nvPr>
        </p:nvSpPr>
        <p:spPr>
          <a:xfrm>
            <a:off x="6172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664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9788" y="365125"/>
            <a:ext cx="10515600" cy="1325563"/>
          </a:xfrm>
        </p:spPr>
        <p:txBody>
          <a:bodyPr/>
          <a:lstStyle>
            <a:lvl1pPr>
              <a:defRPr b="1" i="0" cap="all" baseline="0"/>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12/10/2025</a:t>
            </a:fld>
            <a:endParaRPr lang="en-US"/>
          </a:p>
        </p:txBody>
      </p:sp>
      <p:sp>
        <p:nvSpPr>
          <p:cNvPr id="11"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a:p>
        </p:txBody>
      </p:sp>
      <p:sp>
        <p:nvSpPr>
          <p:cNvPr id="12"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a:p>
        </p:txBody>
      </p:sp>
      <p:sp>
        <p:nvSpPr>
          <p:cNvPr id="13" name="Content Placeholder 3"/>
          <p:cNvSpPr>
            <a:spLocks noGrp="1"/>
          </p:cNvSpPr>
          <p:nvPr>
            <p:ph sz="half" idx="13"/>
          </p:nvPr>
        </p:nvSpPr>
        <p:spPr>
          <a:xfrm>
            <a:off x="6172200" y="2531579"/>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075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a:t>Click to edit Master title style</a:t>
            </a:r>
          </a:p>
        </p:txBody>
      </p:sp>
      <p:sp>
        <p:nvSpPr>
          <p:cNvPr id="6"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12/10/2025</a:t>
            </a:fld>
            <a:endParaRPr lang="en-US"/>
          </a:p>
        </p:txBody>
      </p:sp>
      <p:sp>
        <p:nvSpPr>
          <p:cNvPr id="7"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a:p>
        </p:txBody>
      </p:sp>
      <p:sp>
        <p:nvSpPr>
          <p:cNvPr id="8"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a:p>
        </p:txBody>
      </p:sp>
    </p:spTree>
    <p:extLst>
      <p:ext uri="{BB962C8B-B14F-4D97-AF65-F5344CB8AC3E}">
        <p14:creationId xmlns:p14="http://schemas.microsoft.com/office/powerpoint/2010/main" val="2278384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a:t>Click to edit Master title style</a:t>
            </a:r>
          </a:p>
        </p:txBody>
      </p:sp>
      <p:sp>
        <p:nvSpPr>
          <p:cNvPr id="3" name="Content Placeholder 2"/>
          <p:cNvSpPr>
            <a:spLocks noGrp="1"/>
          </p:cNvSpPr>
          <p:nvPr>
            <p:ph idx="1"/>
          </p:nvPr>
        </p:nvSpPr>
        <p:spPr>
          <a:xfrm>
            <a:off x="5183188" y="987425"/>
            <a:ext cx="6172200" cy="4724261"/>
          </a:xfrm>
        </p:spPr>
        <p:txBody>
          <a:bodyPr/>
          <a:lstStyle>
            <a:lvl1pPr marL="228600" indent="-228600">
              <a:buFont typeface="Wingdings" panose="05000000000000000000" pitchFamily="2" charset="2"/>
              <a:buChar char="§"/>
              <a:defRPr sz="3200"/>
            </a:lvl1pPr>
            <a:lvl2pPr marL="685800" indent="-228600">
              <a:buFont typeface="Wingdings" panose="05000000000000000000" pitchFamily="2" charset="2"/>
              <a:buChar char="§"/>
              <a:defRPr sz="2800" b="1" i="1"/>
            </a:lvl2pPr>
            <a:lvl3pPr marL="1143000" indent="-228600">
              <a:buFont typeface="Wingdings" panose="05000000000000000000" pitchFamily="2" charset="2"/>
              <a:buChar char="§"/>
              <a:defRPr sz="2400" i="1"/>
            </a:lvl3pPr>
            <a:lvl4pPr marL="1600200" indent="-228600">
              <a:buFont typeface="Wingdings" panose="05000000000000000000" pitchFamily="2" charset="2"/>
              <a:buChar char="§"/>
              <a:defRPr sz="1600" b="1" cap="all" baseline="0"/>
            </a:lvl4pPr>
            <a:lvl5pPr>
              <a:defRPr sz="1500" i="1" cap="all" baseline="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399"/>
            <a:ext cx="3932237" cy="3654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12/10/2025</a:t>
            </a:fld>
            <a:endParaRPr lang="en-US"/>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a:p>
        </p:txBody>
      </p:sp>
    </p:spTree>
    <p:extLst>
      <p:ext uri="{BB962C8B-B14F-4D97-AF65-F5344CB8AC3E}">
        <p14:creationId xmlns:p14="http://schemas.microsoft.com/office/powerpoint/2010/main" val="358312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a:t>Click to edit Master title style</a:t>
            </a:r>
          </a:p>
        </p:txBody>
      </p:sp>
      <p:sp>
        <p:nvSpPr>
          <p:cNvPr id="3" name="Picture Placeholder 2"/>
          <p:cNvSpPr>
            <a:spLocks noGrp="1"/>
          </p:cNvSpPr>
          <p:nvPr>
            <p:ph type="pic" idx="1"/>
          </p:nvPr>
        </p:nvSpPr>
        <p:spPr>
          <a:xfrm>
            <a:off x="5183188" y="987425"/>
            <a:ext cx="6172200" cy="46977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399"/>
            <a:ext cx="3932237" cy="36277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12/10/2025</a:t>
            </a:fld>
            <a:endParaRPr lang="en-US"/>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a:p>
        </p:txBody>
      </p:sp>
    </p:spTree>
    <p:extLst>
      <p:ext uri="{BB962C8B-B14F-4D97-AF65-F5344CB8AC3E}">
        <p14:creationId xmlns:p14="http://schemas.microsoft.com/office/powerpoint/2010/main" val="133183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6DD503B0-FD62-4970-9B27-D1260B4DC56B}" type="datetimeFigureOut">
              <a:rPr lang="en-US" smtClean="0"/>
              <a:pPr/>
              <a:t>12/10/2025</a:t>
            </a:fld>
            <a:endParaRPr lang="en-US"/>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a:p>
        </p:txBody>
      </p:sp>
      <p:sp>
        <p:nvSpPr>
          <p:cNvPr id="7"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tx1"/>
                </a:solidFill>
              </a:defRPr>
            </a:lvl1pPr>
          </a:lstStyle>
          <a:p>
            <a:fld id="{8256F0AD-730D-41E8-92CC-2BD90D82BA85}" type="slidenum">
              <a:rPr lang="en-US" smtClean="0"/>
              <a:pPr/>
              <a:t>‹#›</a:t>
            </a:fld>
            <a:endParaRPr lang="en-US"/>
          </a:p>
        </p:txBody>
      </p:sp>
    </p:spTree>
    <p:extLst>
      <p:ext uri="{BB962C8B-B14F-4D97-AF65-F5344CB8AC3E}">
        <p14:creationId xmlns:p14="http://schemas.microsoft.com/office/powerpoint/2010/main" val="162092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393907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12/10/2025</a:t>
            </a:fld>
            <a:endParaRPr lang="en-US"/>
          </a:p>
        </p:txBody>
      </p:sp>
      <p:sp>
        <p:nvSpPr>
          <p:cNvPr id="8" name="Footer Placeholder 4"/>
          <p:cNvSpPr>
            <a:spLocks noGrp="1"/>
          </p:cNvSpPr>
          <p:nvPr>
            <p:ph type="ftr" sz="quarter" idx="3"/>
          </p:nvPr>
        </p:nvSpPr>
        <p:spPr>
          <a:xfrm>
            <a:off x="4038600" y="6356350"/>
            <a:ext cx="4114800" cy="365125"/>
          </a:xfrm>
          <a:prstGeom prst="rect">
            <a:avLst/>
          </a:prstGeom>
        </p:spPr>
        <p:txBody>
          <a:bodyPr/>
          <a:lstStyle>
            <a:lvl1pPr>
              <a:defRPr>
                <a:solidFill>
                  <a:schemeClr val="bg1"/>
                </a:solidFill>
              </a:defRPr>
            </a:lvl1pPr>
          </a:lstStyle>
          <a:p>
            <a:endParaRPr lang="en-US"/>
          </a:p>
        </p:txBody>
      </p:sp>
      <p:sp>
        <p:nvSpPr>
          <p:cNvPr id="9" name="Slide Number Placeholder 5"/>
          <p:cNvSpPr>
            <a:spLocks noGrp="1"/>
          </p:cNvSpPr>
          <p:nvPr>
            <p:ph type="sldNum" sz="quarter" idx="4"/>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a:p>
        </p:txBody>
      </p:sp>
    </p:spTree>
    <p:extLst>
      <p:ext uri="{BB962C8B-B14F-4D97-AF65-F5344CB8AC3E}">
        <p14:creationId xmlns:p14="http://schemas.microsoft.com/office/powerpoint/2010/main" val="239913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5" r:id="rId9"/>
    <p:sldLayoutId id="2147483658" r:id="rId10"/>
  </p:sldLayoutIdLst>
  <p:txStyles>
    <p:title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i="1"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2.xml"/><Relationship Id="rId16" Type="http://schemas.openxmlformats.org/officeDocument/2006/relationships/image" Target="../media/image15.png"/><Relationship Id="rId1" Type="http://schemas.openxmlformats.org/officeDocument/2006/relationships/slideLayout" Target="../slideLayouts/slideLayout10.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13.xml"/><Relationship Id="rId16" Type="http://schemas.openxmlformats.org/officeDocument/2006/relationships/diagramColors" Target="../diagrams/colors6.xml"/><Relationship Id="rId1" Type="http://schemas.openxmlformats.org/officeDocument/2006/relationships/slideLayout" Target="../slideLayouts/slideLayout10.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9.jpeg"/><Relationship Id="rId7" Type="http://schemas.openxmlformats.org/officeDocument/2006/relationships/diagramColors" Target="../diagrams/colors7.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30.png"/><Relationship Id="rId7" Type="http://schemas.openxmlformats.org/officeDocument/2006/relationships/diagramQuickStyle" Target="../diagrams/quickStyle8.xm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diagramLayout" Target="../diagrams/layout8.xml"/><Relationship Id="rId5" Type="http://schemas.openxmlformats.org/officeDocument/2006/relationships/diagramData" Target="../diagrams/data8.xml"/><Relationship Id="rId4" Type="http://schemas.microsoft.com/office/2007/relationships/hdphoto" Target="../media/hdphoto3.wdp"/><Relationship Id="rId9" Type="http://schemas.microsoft.com/office/2007/relationships/diagramDrawing" Target="../diagrams/drawing8.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0.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0.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31.png"/><Relationship Id="rId2" Type="http://schemas.openxmlformats.org/officeDocument/2006/relationships/diagramData" Target="../diagrams/data15.xml"/><Relationship Id="rId1" Type="http://schemas.openxmlformats.org/officeDocument/2006/relationships/slideLayout" Target="../slideLayouts/slideLayout10.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Layout" Target="../diagrams/layout16.xml"/><Relationship Id="rId7" Type="http://schemas.openxmlformats.org/officeDocument/2006/relationships/image" Target="../media/image32.png"/><Relationship Id="rId2" Type="http://schemas.openxmlformats.org/officeDocument/2006/relationships/diagramData" Target="../diagrams/data16.xml"/><Relationship Id="rId1" Type="http://schemas.openxmlformats.org/officeDocument/2006/relationships/slideLayout" Target="../slideLayouts/slideLayout10.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1.xml.rels><?xml version="1.0" encoding="UTF-8" standalone="yes"?>
<Relationships xmlns="http://schemas.openxmlformats.org/package/2006/relationships"><Relationship Id="rId2" Type="http://schemas.openxmlformats.org/officeDocument/2006/relationships/hyperlink" Target="https://www.marketplace.org/shows/the-uncertain-hour/"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r>
              <a:rPr lang="en-US"/>
              <a:t>	</a:t>
            </a:r>
          </a:p>
        </p:txBody>
      </p:sp>
      <p:sp>
        <p:nvSpPr>
          <p:cNvPr id="14" name="Subtitle 13"/>
          <p:cNvSpPr>
            <a:spLocks noGrp="1"/>
          </p:cNvSpPr>
          <p:nvPr>
            <p:ph type="subTitle" idx="1"/>
          </p:nvPr>
        </p:nvSpPr>
        <p:spPr>
          <a:xfrm>
            <a:off x="4625008" y="3026259"/>
            <a:ext cx="6586330" cy="1860481"/>
          </a:xfrm>
        </p:spPr>
        <p:txBody>
          <a:bodyPr vert="horz" lIns="91440" tIns="45720" rIns="91440" bIns="45720" rtlCol="0" anchor="t">
            <a:normAutofit/>
          </a:bodyPr>
          <a:lstStyle/>
          <a:p>
            <a:pPr algn="ctr"/>
            <a:r>
              <a:rPr lang="en-US" i="0"/>
              <a:t>TANF &amp; TANF Crisis Assistance</a:t>
            </a:r>
            <a:endParaRPr lang="en-US" i="0">
              <a:ea typeface="Source Sans Pro"/>
            </a:endParaRPr>
          </a:p>
          <a:p>
            <a:pPr lvl="1"/>
            <a:endParaRPr lang="en-US"/>
          </a:p>
          <a:p>
            <a:pPr lvl="1"/>
            <a:endParaRPr lang="en-US"/>
          </a:p>
        </p:txBody>
      </p:sp>
      <p:sp>
        <p:nvSpPr>
          <p:cNvPr id="15" name="Text Placeholder 14"/>
          <p:cNvSpPr>
            <a:spLocks noGrp="1"/>
          </p:cNvSpPr>
          <p:nvPr>
            <p:ph type="body" sz="quarter" idx="10"/>
          </p:nvPr>
        </p:nvSpPr>
        <p:spPr/>
        <p:txBody>
          <a:bodyPr/>
          <a:lstStyle/>
          <a:p>
            <a:r>
              <a:rPr lang="en-US"/>
              <a:t>Gwynne Mashon</a:t>
            </a:r>
          </a:p>
        </p:txBody>
      </p:sp>
      <p:sp>
        <p:nvSpPr>
          <p:cNvPr id="16" name="Text Placeholder 15"/>
          <p:cNvSpPr>
            <a:spLocks noGrp="1"/>
          </p:cNvSpPr>
          <p:nvPr>
            <p:ph type="body" sz="quarter" idx="11"/>
          </p:nvPr>
        </p:nvSpPr>
        <p:spPr/>
        <p:txBody>
          <a:bodyPr vert="horz" lIns="91440" tIns="45720" rIns="91440" bIns="45720" rtlCol="0" anchor="t">
            <a:normAutofit/>
          </a:bodyPr>
          <a:lstStyle/>
          <a:p>
            <a:r>
              <a:rPr lang="en-US"/>
              <a:t>12.2025</a:t>
            </a:r>
          </a:p>
        </p:txBody>
      </p:sp>
    </p:spTree>
    <p:extLst>
      <p:ext uri="{BB962C8B-B14F-4D97-AF65-F5344CB8AC3E}">
        <p14:creationId xmlns:p14="http://schemas.microsoft.com/office/powerpoint/2010/main" val="928688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Who else is included?</a:t>
            </a:r>
          </a:p>
        </p:txBody>
      </p:sp>
      <p:graphicFrame>
        <p:nvGraphicFramePr>
          <p:cNvPr id="4" name="Diagram 3"/>
          <p:cNvGraphicFramePr/>
          <p:nvPr>
            <p:extLst>
              <p:ext uri="{D42A27DB-BD31-4B8C-83A1-F6EECF244321}">
                <p14:modId xmlns:p14="http://schemas.microsoft.com/office/powerpoint/2010/main" val="1206541909"/>
              </p:ext>
            </p:extLst>
          </p:nvPr>
        </p:nvGraphicFramePr>
        <p:xfrm>
          <a:off x="7957457" y="1598750"/>
          <a:ext cx="3941989" cy="2910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114424" y="1457326"/>
            <a:ext cx="6657975" cy="118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solidFill>
                  <a:schemeClr val="bg1"/>
                </a:solidFill>
              </a:rPr>
              <a:t>All eligible parents and siblings who live with the dependent child</a:t>
            </a:r>
          </a:p>
          <a:p>
            <a:pPr marL="171450" indent="-171450">
              <a:buFont typeface="Arial" panose="020B0604020202020204" pitchFamily="34" charset="0"/>
              <a:buChar char="•"/>
            </a:pPr>
            <a:r>
              <a:rPr lang="en-US" sz="1400">
                <a:solidFill>
                  <a:schemeClr val="bg1"/>
                </a:solidFill>
              </a:rPr>
              <a:t>The </a:t>
            </a:r>
            <a:r>
              <a:rPr lang="en-US" sz="1400" b="1">
                <a:solidFill>
                  <a:schemeClr val="bg1"/>
                </a:solidFill>
              </a:rPr>
              <a:t>Dependent Child </a:t>
            </a:r>
            <a:r>
              <a:rPr lang="en-US" sz="1400">
                <a:solidFill>
                  <a:schemeClr val="bg1"/>
                </a:solidFill>
              </a:rPr>
              <a:t>(if not excluded)</a:t>
            </a:r>
          </a:p>
          <a:p>
            <a:pPr marL="171450" indent="-171450">
              <a:buFont typeface="Arial" panose="020B0604020202020204" pitchFamily="34" charset="0"/>
              <a:buChar char="•"/>
            </a:pPr>
            <a:r>
              <a:rPr lang="en-US" sz="1400">
                <a:solidFill>
                  <a:schemeClr val="bg1"/>
                </a:solidFill>
              </a:rPr>
              <a:t>If the eligible child lives with at least one eligible parent, </a:t>
            </a:r>
            <a:r>
              <a:rPr lang="en-US" sz="1400" b="1">
                <a:solidFill>
                  <a:schemeClr val="bg1"/>
                </a:solidFill>
              </a:rPr>
              <a:t>at least one eligible parent</a:t>
            </a:r>
          </a:p>
          <a:p>
            <a:pPr marL="171450" indent="-171450">
              <a:buFont typeface="Arial" panose="020B0604020202020204" pitchFamily="34" charset="0"/>
              <a:buChar char="•"/>
            </a:pPr>
            <a:r>
              <a:rPr lang="en-US" sz="1400" b="1">
                <a:solidFill>
                  <a:schemeClr val="bg1"/>
                </a:solidFill>
              </a:rPr>
              <a:t>All eligible siblings</a:t>
            </a:r>
            <a:r>
              <a:rPr lang="en-US" sz="1400">
                <a:solidFill>
                  <a:schemeClr val="bg1"/>
                </a:solidFill>
              </a:rPr>
              <a:t> (including adopted siblings and half siblings) who live with the dependent child</a:t>
            </a:r>
          </a:p>
        </p:txBody>
      </p:sp>
      <p:sp>
        <p:nvSpPr>
          <p:cNvPr id="6" name="Rectangle 5"/>
          <p:cNvSpPr/>
          <p:nvPr/>
        </p:nvSpPr>
        <p:spPr>
          <a:xfrm>
            <a:off x="1114424" y="2983479"/>
            <a:ext cx="6657975" cy="118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solidFill>
                  <a:schemeClr val="bg1"/>
                </a:solidFill>
              </a:rPr>
              <a:t>Other adults (up to 2 total adults in a case), and children</a:t>
            </a:r>
          </a:p>
          <a:p>
            <a:pPr marL="171450" indent="-171450">
              <a:buFont typeface="Arial" panose="020B0604020202020204" pitchFamily="34" charset="0"/>
              <a:buChar char="•"/>
            </a:pPr>
            <a:r>
              <a:rPr lang="en-US" sz="1400">
                <a:solidFill>
                  <a:schemeClr val="bg1"/>
                </a:solidFill>
              </a:rPr>
              <a:t>Caretaker relative who has no children of their own in the case</a:t>
            </a:r>
          </a:p>
          <a:p>
            <a:pPr marL="171450" indent="-171450">
              <a:buFont typeface="Arial" panose="020B0604020202020204" pitchFamily="34" charset="0"/>
              <a:buChar char="•"/>
            </a:pPr>
            <a:r>
              <a:rPr lang="en-US" sz="1400">
                <a:solidFill>
                  <a:schemeClr val="bg1"/>
                </a:solidFill>
              </a:rPr>
              <a:t>Other parent of the dependent child, if they also live with the child </a:t>
            </a:r>
          </a:p>
          <a:p>
            <a:pPr marL="171450" indent="-171450">
              <a:buFont typeface="Arial" panose="020B0604020202020204" pitchFamily="34" charset="0"/>
              <a:buChar char="•"/>
            </a:pPr>
            <a:r>
              <a:rPr lang="en-US" sz="1400">
                <a:solidFill>
                  <a:schemeClr val="bg1"/>
                </a:solidFill>
              </a:rPr>
              <a:t>Spouse/civil union partner of the caretaker relative who has no children in the case</a:t>
            </a:r>
          </a:p>
          <a:p>
            <a:pPr marL="171450" indent="-171450">
              <a:buFont typeface="Arial" panose="020B0604020202020204" pitchFamily="34" charset="0"/>
              <a:buChar char="•"/>
            </a:pPr>
            <a:r>
              <a:rPr lang="en-US" sz="1400">
                <a:solidFill>
                  <a:schemeClr val="bg1"/>
                </a:solidFill>
              </a:rPr>
              <a:t>Other children living with the dependent child who has no minor siblings in the case</a:t>
            </a:r>
          </a:p>
        </p:txBody>
      </p:sp>
      <p:sp>
        <p:nvSpPr>
          <p:cNvPr id="7" name="Rectangle 6"/>
          <p:cNvSpPr/>
          <p:nvPr/>
        </p:nvSpPr>
        <p:spPr>
          <a:xfrm>
            <a:off x="1114425" y="4509633"/>
            <a:ext cx="6657974" cy="118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n-US" sz="1400">
                <a:solidFill>
                  <a:schemeClr val="bg1"/>
                </a:solidFill>
              </a:rPr>
              <a:t>SSI recipients*</a:t>
            </a:r>
          </a:p>
          <a:p>
            <a:pPr marL="171450" lvl="0" indent="-171450">
              <a:buFont typeface="Arial" panose="020B0604020202020204" pitchFamily="34" charset="0"/>
              <a:buChar char="•"/>
            </a:pPr>
            <a:r>
              <a:rPr lang="en-US" sz="1400">
                <a:solidFill>
                  <a:schemeClr val="bg1"/>
                </a:solidFill>
              </a:rPr>
              <a:t>Adults*  receiving of SSD, Railroad, 100% VA disability, if </a:t>
            </a:r>
          </a:p>
          <a:p>
            <a:pPr marL="628650" lvl="1" indent="-171450">
              <a:buFont typeface="Arial" panose="020B0604020202020204" pitchFamily="34" charset="0"/>
              <a:buChar char="•"/>
            </a:pPr>
            <a:r>
              <a:rPr lang="en-US" sz="1400">
                <a:solidFill>
                  <a:schemeClr val="bg1"/>
                </a:solidFill>
              </a:rPr>
              <a:t>Income $ &gt; (payments with them - payments without them) </a:t>
            </a:r>
          </a:p>
          <a:p>
            <a:pPr marL="171450" lvl="0" indent="-171450">
              <a:buFont typeface="Arial" panose="020B0604020202020204" pitchFamily="34" charset="0"/>
              <a:buChar char="•"/>
            </a:pPr>
            <a:r>
              <a:rPr lang="en-US" sz="1400">
                <a:solidFill>
                  <a:schemeClr val="bg1"/>
                </a:solidFill>
              </a:rPr>
              <a:t>Children who do not live with the caretaker relative</a:t>
            </a:r>
          </a:p>
          <a:p>
            <a:pPr marL="171450" lvl="0" indent="-171450">
              <a:buFont typeface="Arial" panose="020B0604020202020204" pitchFamily="34" charset="0"/>
              <a:buChar char="•"/>
            </a:pPr>
            <a:r>
              <a:rPr lang="en-US" sz="1400">
                <a:solidFill>
                  <a:schemeClr val="bg1"/>
                </a:solidFill>
              </a:rPr>
              <a:t>Household member* who do not meet TANF citizenship/immigration requirements</a:t>
            </a:r>
          </a:p>
        </p:txBody>
      </p:sp>
      <p:sp>
        <p:nvSpPr>
          <p:cNvPr id="3" name="Rectangle 2"/>
          <p:cNvSpPr/>
          <p:nvPr/>
        </p:nvSpPr>
        <p:spPr>
          <a:xfrm>
            <a:off x="838199" y="4509633"/>
            <a:ext cx="276226" cy="118872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b="1"/>
              <a:t>Excluded</a:t>
            </a:r>
          </a:p>
        </p:txBody>
      </p:sp>
      <p:sp>
        <p:nvSpPr>
          <p:cNvPr id="8" name="Rectangle 7"/>
          <p:cNvSpPr/>
          <p:nvPr/>
        </p:nvSpPr>
        <p:spPr>
          <a:xfrm>
            <a:off x="838199" y="2983479"/>
            <a:ext cx="276226" cy="1188720"/>
          </a:xfrm>
          <a:prstGeom prst="rect">
            <a:avLst/>
          </a:prstGeom>
          <a:solidFill>
            <a:srgbClr val="91D9CF"/>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b="1"/>
              <a:t>Optional</a:t>
            </a:r>
          </a:p>
        </p:txBody>
      </p:sp>
      <p:sp>
        <p:nvSpPr>
          <p:cNvPr id="9" name="Rectangle 8"/>
          <p:cNvSpPr/>
          <p:nvPr/>
        </p:nvSpPr>
        <p:spPr>
          <a:xfrm>
            <a:off x="838199" y="1457326"/>
            <a:ext cx="276226" cy="1188720"/>
          </a:xfrm>
          <a:prstGeom prst="rect">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b="1"/>
              <a:t>Required</a:t>
            </a:r>
          </a:p>
        </p:txBody>
      </p:sp>
      <p:sp>
        <p:nvSpPr>
          <p:cNvPr id="10" name="TextBox 9">
            <a:extLst>
              <a:ext uri="{FF2B5EF4-FFF2-40B4-BE49-F238E27FC236}">
                <a16:creationId xmlns:a16="http://schemas.microsoft.com/office/drawing/2014/main" id="{E3A1613F-D161-F845-C6F3-DB15741FF325}"/>
              </a:ext>
            </a:extLst>
          </p:cNvPr>
          <p:cNvSpPr txBox="1"/>
          <p:nvPr/>
        </p:nvSpPr>
        <p:spPr>
          <a:xfrm>
            <a:off x="7772399" y="4847067"/>
            <a:ext cx="4307589" cy="738664"/>
          </a:xfrm>
          <a:prstGeom prst="rect">
            <a:avLst/>
          </a:prstGeom>
          <a:noFill/>
        </p:spPr>
        <p:txBody>
          <a:bodyPr wrap="none" rtlCol="0">
            <a:spAutoFit/>
          </a:bodyPr>
          <a:lstStyle/>
          <a:p>
            <a:r>
              <a:rPr lang="en-US" sz="1400"/>
              <a:t>*Unlike “ineligible” members, “excluded members can </a:t>
            </a:r>
          </a:p>
          <a:p>
            <a:r>
              <a:rPr lang="en-US" sz="1400"/>
              <a:t>be used to establish that the dependent child lives </a:t>
            </a:r>
          </a:p>
          <a:p>
            <a:r>
              <a:rPr lang="en-US" sz="1400"/>
              <a:t>with a relative caretaker.</a:t>
            </a:r>
          </a:p>
        </p:txBody>
      </p:sp>
    </p:spTree>
    <p:extLst>
      <p:ext uri="{BB962C8B-B14F-4D97-AF65-F5344CB8AC3E}">
        <p14:creationId xmlns:p14="http://schemas.microsoft.com/office/powerpoint/2010/main" val="3764006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1 – Who is in the unit?</a:t>
            </a:r>
          </a:p>
        </p:txBody>
      </p:sp>
      <p:pic>
        <p:nvPicPr>
          <p:cNvPr id="3" name="Picture 2"/>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1600" y="661988"/>
            <a:ext cx="3238500" cy="3238500"/>
          </a:xfrm>
          <a:prstGeom prst="rect">
            <a:avLst/>
          </a:prstGeom>
        </p:spPr>
      </p:pic>
      <p:sp>
        <p:nvSpPr>
          <p:cNvPr id="10" name="TextBox 9"/>
          <p:cNvSpPr txBox="1"/>
          <p:nvPr/>
        </p:nvSpPr>
        <p:spPr>
          <a:xfrm>
            <a:off x="1619250" y="3162300"/>
            <a:ext cx="550151" cy="369332"/>
          </a:xfrm>
          <a:prstGeom prst="rect">
            <a:avLst/>
          </a:prstGeom>
          <a:noFill/>
        </p:spPr>
        <p:txBody>
          <a:bodyPr wrap="none" rtlCol="0">
            <a:spAutoFit/>
          </a:bodyPr>
          <a:lstStyle/>
          <a:p>
            <a:r>
              <a:rPr lang="en-US"/>
              <a:t>Kris</a:t>
            </a:r>
          </a:p>
        </p:txBody>
      </p:sp>
      <p:sp>
        <p:nvSpPr>
          <p:cNvPr id="11" name="TextBox 10"/>
          <p:cNvSpPr txBox="1"/>
          <p:nvPr/>
        </p:nvSpPr>
        <p:spPr>
          <a:xfrm>
            <a:off x="513861" y="3162300"/>
            <a:ext cx="724878" cy="369332"/>
          </a:xfrm>
          <a:prstGeom prst="rect">
            <a:avLst/>
          </a:prstGeom>
          <a:noFill/>
        </p:spPr>
        <p:txBody>
          <a:bodyPr wrap="none" rtlCol="0">
            <a:spAutoFit/>
          </a:bodyPr>
          <a:lstStyle/>
          <a:p>
            <a:r>
              <a:rPr lang="en-US"/>
              <a:t>Blake</a:t>
            </a:r>
          </a:p>
        </p:txBody>
      </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234950" y="2786062"/>
            <a:ext cx="3238500" cy="3238500"/>
          </a:xfrm>
          <a:prstGeom prst="rect">
            <a:avLst/>
          </a:prstGeom>
        </p:spPr>
      </p:pic>
      <p:sp>
        <p:nvSpPr>
          <p:cNvPr id="8" name="TextBox 7"/>
          <p:cNvSpPr txBox="1"/>
          <p:nvPr/>
        </p:nvSpPr>
        <p:spPr>
          <a:xfrm>
            <a:off x="1619250" y="5286374"/>
            <a:ext cx="906017" cy="369332"/>
          </a:xfrm>
          <a:prstGeom prst="rect">
            <a:avLst/>
          </a:prstGeom>
          <a:noFill/>
        </p:spPr>
        <p:txBody>
          <a:bodyPr wrap="none" rtlCol="0">
            <a:spAutoFit/>
          </a:bodyPr>
          <a:lstStyle/>
          <a:p>
            <a:r>
              <a:rPr lang="en-US"/>
              <a:t>Frankie</a:t>
            </a:r>
          </a:p>
        </p:txBody>
      </p:sp>
      <p:sp>
        <p:nvSpPr>
          <p:cNvPr id="12" name="TextBox 11"/>
          <p:cNvSpPr txBox="1"/>
          <p:nvPr/>
        </p:nvSpPr>
        <p:spPr>
          <a:xfrm>
            <a:off x="513861" y="5286374"/>
            <a:ext cx="686406" cy="369332"/>
          </a:xfrm>
          <a:prstGeom prst="rect">
            <a:avLst/>
          </a:prstGeom>
          <a:noFill/>
        </p:spPr>
        <p:txBody>
          <a:bodyPr wrap="none" rtlCol="0">
            <a:spAutoFit/>
          </a:bodyPr>
          <a:lstStyle/>
          <a:p>
            <a:r>
              <a:rPr lang="en-US"/>
              <a:t>Drew</a:t>
            </a:r>
          </a:p>
        </p:txBody>
      </p:sp>
      <p:sp>
        <p:nvSpPr>
          <p:cNvPr id="4" name="Rounded Rectangle 3"/>
          <p:cNvSpPr/>
          <p:nvPr/>
        </p:nvSpPr>
        <p:spPr>
          <a:xfrm>
            <a:off x="3003550" y="1690688"/>
            <a:ext cx="8197850" cy="11922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Kris and Drew are Blake and Frankie’s Parents</a:t>
            </a:r>
          </a:p>
          <a:p>
            <a:pPr algn="ctr"/>
            <a:r>
              <a:rPr lang="en-US"/>
              <a:t>All USC, Blake receives SSI. The family wants TANF for Frankie.</a:t>
            </a:r>
          </a:p>
        </p:txBody>
      </p:sp>
      <p:sp>
        <p:nvSpPr>
          <p:cNvPr id="6" name="Down Arrow 5"/>
          <p:cNvSpPr/>
          <p:nvPr/>
        </p:nvSpPr>
        <p:spPr>
          <a:xfrm>
            <a:off x="6413500" y="3016251"/>
            <a:ext cx="1358900" cy="7919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92550" y="3911600"/>
            <a:ext cx="6400800" cy="1255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To get TANF for Frankie, Frankie and one parent - either Kris or Drew - are required members. </a:t>
            </a:r>
          </a:p>
          <a:p>
            <a:pPr algn="ctr"/>
            <a:r>
              <a:rPr lang="en-US"/>
              <a:t>The other parent is an option member.</a:t>
            </a:r>
          </a:p>
          <a:p>
            <a:pPr algn="ctr"/>
            <a:r>
              <a:rPr lang="en-US"/>
              <a:t>Blake is “excluded.”</a:t>
            </a:r>
          </a:p>
        </p:txBody>
      </p:sp>
    </p:spTree>
    <p:extLst>
      <p:ext uri="{BB962C8B-B14F-4D97-AF65-F5344CB8AC3E}">
        <p14:creationId xmlns:p14="http://schemas.microsoft.com/office/powerpoint/2010/main" val="65012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2792"/>
            <a:ext cx="10515600" cy="1325563"/>
          </a:xfrm>
        </p:spPr>
        <p:txBody>
          <a:bodyPr/>
          <a:lstStyle/>
          <a:p>
            <a:r>
              <a:rPr lang="en-US"/>
              <a:t>Example 2 – Who is in the unit?</a:t>
            </a: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01600" y="661988"/>
            <a:ext cx="3238500" cy="3238500"/>
          </a:xfrm>
          <a:prstGeom prst="rect">
            <a:avLst/>
          </a:prstGeom>
        </p:spPr>
      </p:pic>
      <p:sp>
        <p:nvSpPr>
          <p:cNvPr id="10" name="TextBox 9"/>
          <p:cNvSpPr txBox="1"/>
          <p:nvPr/>
        </p:nvSpPr>
        <p:spPr>
          <a:xfrm>
            <a:off x="1619250" y="3162300"/>
            <a:ext cx="550151" cy="369332"/>
          </a:xfrm>
          <a:prstGeom prst="rect">
            <a:avLst/>
          </a:prstGeom>
          <a:noFill/>
        </p:spPr>
        <p:txBody>
          <a:bodyPr wrap="none" rtlCol="0">
            <a:spAutoFit/>
          </a:bodyPr>
          <a:lstStyle/>
          <a:p>
            <a:r>
              <a:rPr lang="en-US"/>
              <a:t>Kris</a:t>
            </a:r>
          </a:p>
        </p:txBody>
      </p:sp>
      <p:sp>
        <p:nvSpPr>
          <p:cNvPr id="11" name="TextBox 10"/>
          <p:cNvSpPr txBox="1"/>
          <p:nvPr/>
        </p:nvSpPr>
        <p:spPr>
          <a:xfrm>
            <a:off x="513861" y="3162300"/>
            <a:ext cx="724878" cy="369332"/>
          </a:xfrm>
          <a:prstGeom prst="rect">
            <a:avLst/>
          </a:prstGeom>
          <a:noFill/>
        </p:spPr>
        <p:txBody>
          <a:bodyPr wrap="none" rtlCol="0">
            <a:spAutoFit/>
          </a:bodyPr>
          <a:lstStyle/>
          <a:p>
            <a:r>
              <a:rPr lang="en-US"/>
              <a:t>Blake</a:t>
            </a:r>
          </a:p>
        </p:txBody>
      </p:sp>
      <p:pic>
        <p:nvPicPr>
          <p:cNvPr id="7" name="Picture 6"/>
          <p:cNvPicPr>
            <a:picLocks noChangeAspect="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flipH="1">
            <a:off x="-234950" y="2786062"/>
            <a:ext cx="3238500" cy="3238500"/>
          </a:xfrm>
          <a:prstGeom prst="rect">
            <a:avLst/>
          </a:prstGeom>
        </p:spPr>
      </p:pic>
      <p:sp>
        <p:nvSpPr>
          <p:cNvPr id="8" name="TextBox 7"/>
          <p:cNvSpPr txBox="1"/>
          <p:nvPr/>
        </p:nvSpPr>
        <p:spPr>
          <a:xfrm>
            <a:off x="1619250" y="5286374"/>
            <a:ext cx="906017" cy="369332"/>
          </a:xfrm>
          <a:prstGeom prst="rect">
            <a:avLst/>
          </a:prstGeom>
          <a:noFill/>
        </p:spPr>
        <p:txBody>
          <a:bodyPr wrap="none" rtlCol="0">
            <a:spAutoFit/>
          </a:bodyPr>
          <a:lstStyle/>
          <a:p>
            <a:r>
              <a:rPr lang="en-US"/>
              <a:t>Frankie</a:t>
            </a:r>
          </a:p>
        </p:txBody>
      </p:sp>
      <p:sp>
        <p:nvSpPr>
          <p:cNvPr id="12" name="TextBox 11"/>
          <p:cNvSpPr txBox="1"/>
          <p:nvPr/>
        </p:nvSpPr>
        <p:spPr>
          <a:xfrm>
            <a:off x="513861" y="5286374"/>
            <a:ext cx="686406" cy="369332"/>
          </a:xfrm>
          <a:prstGeom prst="rect">
            <a:avLst/>
          </a:prstGeom>
          <a:noFill/>
        </p:spPr>
        <p:txBody>
          <a:bodyPr wrap="none" rtlCol="0">
            <a:spAutoFit/>
          </a:bodyPr>
          <a:lstStyle/>
          <a:p>
            <a:r>
              <a:rPr lang="en-US"/>
              <a:t>Drew</a:t>
            </a:r>
          </a:p>
        </p:txBody>
      </p:sp>
      <p:sp>
        <p:nvSpPr>
          <p:cNvPr id="4" name="Rounded Rectangle 3"/>
          <p:cNvSpPr/>
          <p:nvPr/>
        </p:nvSpPr>
        <p:spPr>
          <a:xfrm>
            <a:off x="3003550" y="1690688"/>
            <a:ext cx="8197850" cy="11922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Kris and Drew are Blake’s parents.</a:t>
            </a:r>
          </a:p>
          <a:p>
            <a:pPr algn="ctr"/>
            <a:r>
              <a:rPr lang="en-US"/>
              <a:t>Kris and Drew are Frankie’s grandparents.</a:t>
            </a:r>
          </a:p>
          <a:p>
            <a:pPr algn="ctr"/>
            <a:r>
              <a:rPr lang="en-US"/>
              <a:t>All USC; Income is from grandparent’s wages: $5000/month</a:t>
            </a:r>
          </a:p>
        </p:txBody>
      </p:sp>
      <p:sp>
        <p:nvSpPr>
          <p:cNvPr id="6" name="Down Arrow 5"/>
          <p:cNvSpPr/>
          <p:nvPr/>
        </p:nvSpPr>
        <p:spPr>
          <a:xfrm>
            <a:off x="6413500" y="3016251"/>
            <a:ext cx="1358900" cy="7919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02075" y="4081965"/>
            <a:ext cx="6400800" cy="12044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To get TANF for Frankie, Kris and Drew are optional members. Blake is also optional.</a:t>
            </a:r>
          </a:p>
          <a:p>
            <a:pPr algn="ctr"/>
            <a:endParaRPr lang="en-US"/>
          </a:p>
          <a:p>
            <a:pPr algn="ctr"/>
            <a:r>
              <a:rPr lang="en-US"/>
              <a:t>Frankie could qualify for a child-only case.</a:t>
            </a:r>
          </a:p>
        </p:txBody>
      </p:sp>
    </p:spTree>
    <p:extLst>
      <p:ext uri="{BB962C8B-B14F-4D97-AF65-F5344CB8AC3E}">
        <p14:creationId xmlns:p14="http://schemas.microsoft.com/office/powerpoint/2010/main" val="339475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3 – Who is in the unit?</a:t>
            </a:r>
          </a:p>
        </p:txBody>
      </p:sp>
      <p:pic>
        <p:nvPicPr>
          <p:cNvPr id="3" name="Picture 2"/>
          <p:cNvPicPr>
            <a:picLocks noChangeAspect="1"/>
          </p:cNvPicPr>
          <p:nvPr/>
        </p:nvPicPr>
        <p:blipFill>
          <a:blip r:embed="rId2" cstate="print">
            <a:duotone>
              <a:prstClr val="black"/>
              <a:srgbClr val="FFC000">
                <a:tint val="45000"/>
                <a:satMod val="400000"/>
              </a:srgbClr>
            </a:duotone>
            <a:extLst>
              <a:ext uri="{28A0092B-C50C-407E-A947-70E740481C1C}">
                <a14:useLocalDpi xmlns:a14="http://schemas.microsoft.com/office/drawing/2010/main" val="0"/>
              </a:ext>
            </a:extLst>
          </a:blip>
          <a:stretch>
            <a:fillRect/>
          </a:stretch>
        </p:blipFill>
        <p:spPr>
          <a:xfrm>
            <a:off x="-101600" y="661988"/>
            <a:ext cx="3238500" cy="3238500"/>
          </a:xfrm>
          <a:prstGeom prst="rect">
            <a:avLst/>
          </a:prstGeom>
        </p:spPr>
      </p:pic>
      <p:sp>
        <p:nvSpPr>
          <p:cNvPr id="10" name="TextBox 9"/>
          <p:cNvSpPr txBox="1"/>
          <p:nvPr/>
        </p:nvSpPr>
        <p:spPr>
          <a:xfrm>
            <a:off x="1619250" y="3162300"/>
            <a:ext cx="550151" cy="369332"/>
          </a:xfrm>
          <a:prstGeom prst="rect">
            <a:avLst/>
          </a:prstGeom>
          <a:noFill/>
        </p:spPr>
        <p:txBody>
          <a:bodyPr wrap="none" rtlCol="0">
            <a:spAutoFit/>
          </a:bodyPr>
          <a:lstStyle/>
          <a:p>
            <a:r>
              <a:rPr lang="en-US"/>
              <a:t>Kris</a:t>
            </a:r>
          </a:p>
        </p:txBody>
      </p:sp>
      <p:sp>
        <p:nvSpPr>
          <p:cNvPr id="11" name="TextBox 10"/>
          <p:cNvSpPr txBox="1"/>
          <p:nvPr/>
        </p:nvSpPr>
        <p:spPr>
          <a:xfrm>
            <a:off x="513861" y="3162300"/>
            <a:ext cx="724878" cy="369332"/>
          </a:xfrm>
          <a:prstGeom prst="rect">
            <a:avLst/>
          </a:prstGeom>
          <a:noFill/>
        </p:spPr>
        <p:txBody>
          <a:bodyPr wrap="none" rtlCol="0">
            <a:spAutoFit/>
          </a:bodyPr>
          <a:lstStyle/>
          <a:p>
            <a:r>
              <a:rPr lang="en-US"/>
              <a:t>Blake</a:t>
            </a:r>
          </a:p>
        </p:txBody>
      </p:sp>
      <p:pic>
        <p:nvPicPr>
          <p:cNvPr id="7" name="Picture 6"/>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flipH="1">
            <a:off x="-234950" y="2786062"/>
            <a:ext cx="3238500" cy="3238500"/>
          </a:xfrm>
          <a:prstGeom prst="rect">
            <a:avLst/>
          </a:prstGeom>
        </p:spPr>
      </p:pic>
      <p:sp>
        <p:nvSpPr>
          <p:cNvPr id="8" name="TextBox 7"/>
          <p:cNvSpPr txBox="1"/>
          <p:nvPr/>
        </p:nvSpPr>
        <p:spPr>
          <a:xfrm>
            <a:off x="1619250" y="5286374"/>
            <a:ext cx="906017" cy="369332"/>
          </a:xfrm>
          <a:prstGeom prst="rect">
            <a:avLst/>
          </a:prstGeom>
          <a:noFill/>
        </p:spPr>
        <p:txBody>
          <a:bodyPr wrap="none" rtlCol="0">
            <a:spAutoFit/>
          </a:bodyPr>
          <a:lstStyle/>
          <a:p>
            <a:r>
              <a:rPr lang="en-US"/>
              <a:t>Frankie</a:t>
            </a:r>
          </a:p>
        </p:txBody>
      </p:sp>
      <p:sp>
        <p:nvSpPr>
          <p:cNvPr id="12" name="TextBox 11"/>
          <p:cNvSpPr txBox="1"/>
          <p:nvPr/>
        </p:nvSpPr>
        <p:spPr>
          <a:xfrm>
            <a:off x="513861" y="5286374"/>
            <a:ext cx="686406" cy="369332"/>
          </a:xfrm>
          <a:prstGeom prst="rect">
            <a:avLst/>
          </a:prstGeom>
          <a:noFill/>
        </p:spPr>
        <p:txBody>
          <a:bodyPr wrap="none" rtlCol="0">
            <a:spAutoFit/>
          </a:bodyPr>
          <a:lstStyle/>
          <a:p>
            <a:r>
              <a:rPr lang="en-US"/>
              <a:t>Drew</a:t>
            </a:r>
          </a:p>
        </p:txBody>
      </p:sp>
      <p:sp>
        <p:nvSpPr>
          <p:cNvPr id="4" name="Rounded Rectangle 3"/>
          <p:cNvSpPr/>
          <p:nvPr/>
        </p:nvSpPr>
        <p:spPr>
          <a:xfrm>
            <a:off x="3003550" y="1690688"/>
            <a:ext cx="8197850" cy="11922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Kris and Drew are Blake and Frankie’s Parents. </a:t>
            </a:r>
          </a:p>
          <a:p>
            <a:pPr algn="ctr"/>
            <a:r>
              <a:rPr lang="en-US"/>
              <a:t>Kris and Drew and do not meet TANF immigration requirements. </a:t>
            </a:r>
          </a:p>
          <a:p>
            <a:pPr algn="ctr"/>
            <a:r>
              <a:rPr lang="en-US"/>
              <a:t>Blake and Frankie are USC.</a:t>
            </a:r>
          </a:p>
          <a:p>
            <a:pPr algn="ctr"/>
            <a:r>
              <a:rPr lang="en-US"/>
              <a:t>Income from wages $2000/month</a:t>
            </a:r>
          </a:p>
        </p:txBody>
      </p:sp>
      <p:sp>
        <p:nvSpPr>
          <p:cNvPr id="6" name="Down Arrow 5"/>
          <p:cNvSpPr/>
          <p:nvPr/>
        </p:nvSpPr>
        <p:spPr>
          <a:xfrm>
            <a:off x="6413500" y="3016251"/>
            <a:ext cx="1358900" cy="7919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92550" y="3911600"/>
            <a:ext cx="6400800" cy="13747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To get TANF for Blake or Frankie, they must both be the benefit unit. </a:t>
            </a:r>
          </a:p>
          <a:p>
            <a:pPr algn="ctr"/>
            <a:r>
              <a:rPr lang="en-US"/>
              <a:t>Kris and Drew are “excluded.”</a:t>
            </a:r>
          </a:p>
        </p:txBody>
      </p:sp>
    </p:spTree>
    <p:extLst>
      <p:ext uri="{BB962C8B-B14F-4D97-AF65-F5344CB8AC3E}">
        <p14:creationId xmlns:p14="http://schemas.microsoft.com/office/powerpoint/2010/main" val="160384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D34A0-C017-CA1F-8F91-C5B506A344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A87EF0-5FB5-1F19-0CF7-770E28CE75CC}"/>
              </a:ext>
            </a:extLst>
          </p:cNvPr>
          <p:cNvSpPr>
            <a:spLocks noGrp="1"/>
          </p:cNvSpPr>
          <p:nvPr>
            <p:ph type="title"/>
          </p:nvPr>
        </p:nvSpPr>
        <p:spPr/>
        <p:txBody>
          <a:bodyPr/>
          <a:lstStyle/>
          <a:p>
            <a:r>
              <a:rPr lang="en-US"/>
              <a:t>Example 4 – Who is in the unit?</a:t>
            </a:r>
          </a:p>
        </p:txBody>
      </p:sp>
      <p:pic>
        <p:nvPicPr>
          <p:cNvPr id="3" name="Picture 2">
            <a:extLst>
              <a:ext uri="{FF2B5EF4-FFF2-40B4-BE49-F238E27FC236}">
                <a16:creationId xmlns:a16="http://schemas.microsoft.com/office/drawing/2014/main" id="{B0C04F82-9CF4-3030-B2D0-5823EE1A3DE2}"/>
              </a:ext>
            </a:extLst>
          </p:cNvPr>
          <p:cNvPicPr>
            <a:picLocks noChangeAspect="1"/>
          </p:cNvPicPr>
          <p:nvPr/>
        </p:nvPicPr>
        <p:blipFill>
          <a:blip r:embed="rId2" cstate="print">
            <a:duotone>
              <a:prstClr val="black"/>
              <a:srgbClr val="FFC000">
                <a:tint val="45000"/>
                <a:satMod val="400000"/>
              </a:srgbClr>
            </a:duotone>
            <a:extLst>
              <a:ext uri="{28A0092B-C50C-407E-A947-70E740481C1C}">
                <a14:useLocalDpi xmlns:a14="http://schemas.microsoft.com/office/drawing/2010/main" val="0"/>
              </a:ext>
            </a:extLst>
          </a:blip>
          <a:stretch>
            <a:fillRect/>
          </a:stretch>
        </p:blipFill>
        <p:spPr>
          <a:xfrm>
            <a:off x="-101600" y="661988"/>
            <a:ext cx="3238500" cy="3238500"/>
          </a:xfrm>
          <a:prstGeom prst="rect">
            <a:avLst/>
          </a:prstGeom>
        </p:spPr>
      </p:pic>
      <p:sp>
        <p:nvSpPr>
          <p:cNvPr id="10" name="TextBox 9">
            <a:extLst>
              <a:ext uri="{FF2B5EF4-FFF2-40B4-BE49-F238E27FC236}">
                <a16:creationId xmlns:a16="http://schemas.microsoft.com/office/drawing/2014/main" id="{3D96293F-174D-9348-EF75-2D0292947888}"/>
              </a:ext>
            </a:extLst>
          </p:cNvPr>
          <p:cNvSpPr txBox="1"/>
          <p:nvPr/>
        </p:nvSpPr>
        <p:spPr>
          <a:xfrm>
            <a:off x="1619250" y="3162300"/>
            <a:ext cx="550151" cy="369332"/>
          </a:xfrm>
          <a:prstGeom prst="rect">
            <a:avLst/>
          </a:prstGeom>
          <a:noFill/>
        </p:spPr>
        <p:txBody>
          <a:bodyPr wrap="none" rtlCol="0">
            <a:spAutoFit/>
          </a:bodyPr>
          <a:lstStyle/>
          <a:p>
            <a:r>
              <a:rPr lang="en-US"/>
              <a:t>Kris</a:t>
            </a:r>
          </a:p>
        </p:txBody>
      </p:sp>
      <p:sp>
        <p:nvSpPr>
          <p:cNvPr id="11" name="TextBox 10">
            <a:extLst>
              <a:ext uri="{FF2B5EF4-FFF2-40B4-BE49-F238E27FC236}">
                <a16:creationId xmlns:a16="http://schemas.microsoft.com/office/drawing/2014/main" id="{8F06E3B9-BC7C-72F8-23B1-9566BC22677E}"/>
              </a:ext>
            </a:extLst>
          </p:cNvPr>
          <p:cNvSpPr txBox="1"/>
          <p:nvPr/>
        </p:nvSpPr>
        <p:spPr>
          <a:xfrm>
            <a:off x="513861" y="3162300"/>
            <a:ext cx="724878" cy="369332"/>
          </a:xfrm>
          <a:prstGeom prst="rect">
            <a:avLst/>
          </a:prstGeom>
          <a:noFill/>
        </p:spPr>
        <p:txBody>
          <a:bodyPr wrap="none" rtlCol="0">
            <a:spAutoFit/>
          </a:bodyPr>
          <a:lstStyle/>
          <a:p>
            <a:r>
              <a:rPr lang="en-US"/>
              <a:t>Blake</a:t>
            </a:r>
          </a:p>
        </p:txBody>
      </p:sp>
      <p:pic>
        <p:nvPicPr>
          <p:cNvPr id="7" name="Picture 6">
            <a:extLst>
              <a:ext uri="{FF2B5EF4-FFF2-40B4-BE49-F238E27FC236}">
                <a16:creationId xmlns:a16="http://schemas.microsoft.com/office/drawing/2014/main" id="{9AA3F8A0-7549-59A7-06F3-9DF6EA632077}"/>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flipH="1">
            <a:off x="-234950" y="2786062"/>
            <a:ext cx="3238500" cy="3238500"/>
          </a:xfrm>
          <a:prstGeom prst="rect">
            <a:avLst/>
          </a:prstGeom>
        </p:spPr>
      </p:pic>
      <p:sp>
        <p:nvSpPr>
          <p:cNvPr id="8" name="TextBox 7">
            <a:extLst>
              <a:ext uri="{FF2B5EF4-FFF2-40B4-BE49-F238E27FC236}">
                <a16:creationId xmlns:a16="http://schemas.microsoft.com/office/drawing/2014/main" id="{135B3BB1-7ABC-A5E7-46E6-C2F104CFBBA9}"/>
              </a:ext>
            </a:extLst>
          </p:cNvPr>
          <p:cNvSpPr txBox="1"/>
          <p:nvPr/>
        </p:nvSpPr>
        <p:spPr>
          <a:xfrm>
            <a:off x="1619250" y="5286374"/>
            <a:ext cx="906017" cy="369332"/>
          </a:xfrm>
          <a:prstGeom prst="rect">
            <a:avLst/>
          </a:prstGeom>
          <a:noFill/>
        </p:spPr>
        <p:txBody>
          <a:bodyPr wrap="none" rtlCol="0">
            <a:spAutoFit/>
          </a:bodyPr>
          <a:lstStyle/>
          <a:p>
            <a:r>
              <a:rPr lang="en-US"/>
              <a:t>Frankie</a:t>
            </a:r>
          </a:p>
        </p:txBody>
      </p:sp>
      <p:sp>
        <p:nvSpPr>
          <p:cNvPr id="12" name="TextBox 11">
            <a:extLst>
              <a:ext uri="{FF2B5EF4-FFF2-40B4-BE49-F238E27FC236}">
                <a16:creationId xmlns:a16="http://schemas.microsoft.com/office/drawing/2014/main" id="{5ED96D82-E256-F6A0-F54D-924353581333}"/>
              </a:ext>
            </a:extLst>
          </p:cNvPr>
          <p:cNvSpPr txBox="1"/>
          <p:nvPr/>
        </p:nvSpPr>
        <p:spPr>
          <a:xfrm>
            <a:off x="513861" y="5286374"/>
            <a:ext cx="686406" cy="369332"/>
          </a:xfrm>
          <a:prstGeom prst="rect">
            <a:avLst/>
          </a:prstGeom>
          <a:noFill/>
        </p:spPr>
        <p:txBody>
          <a:bodyPr wrap="none" rtlCol="0">
            <a:spAutoFit/>
          </a:bodyPr>
          <a:lstStyle/>
          <a:p>
            <a:r>
              <a:rPr lang="en-US"/>
              <a:t>Drew</a:t>
            </a:r>
          </a:p>
        </p:txBody>
      </p:sp>
      <p:sp>
        <p:nvSpPr>
          <p:cNvPr id="4" name="Rounded Rectangle 3">
            <a:extLst>
              <a:ext uri="{FF2B5EF4-FFF2-40B4-BE49-F238E27FC236}">
                <a16:creationId xmlns:a16="http://schemas.microsoft.com/office/drawing/2014/main" id="{98B82D13-38C5-0D2F-92BB-05AB559966F3}"/>
              </a:ext>
            </a:extLst>
          </p:cNvPr>
          <p:cNvSpPr/>
          <p:nvPr/>
        </p:nvSpPr>
        <p:spPr>
          <a:xfrm>
            <a:off x="3003550" y="1690688"/>
            <a:ext cx="8197850" cy="11922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Kris and Drew are unmarried partners. They have custody of Blake and Frankie. Blake and Frankie are the children of Drew’s ex-spouse and not related to Drew or Frankie.</a:t>
            </a:r>
          </a:p>
        </p:txBody>
      </p:sp>
      <p:sp>
        <p:nvSpPr>
          <p:cNvPr id="6" name="Down Arrow 5">
            <a:extLst>
              <a:ext uri="{FF2B5EF4-FFF2-40B4-BE49-F238E27FC236}">
                <a16:creationId xmlns:a16="http://schemas.microsoft.com/office/drawing/2014/main" id="{5DB76325-3F8D-F538-84FD-C8926EA4DEBC}"/>
              </a:ext>
            </a:extLst>
          </p:cNvPr>
          <p:cNvSpPr/>
          <p:nvPr/>
        </p:nvSpPr>
        <p:spPr>
          <a:xfrm>
            <a:off x="6413500" y="3016251"/>
            <a:ext cx="1358900" cy="7919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E55C8B7-1CDD-1ED3-C9CF-70647C58BA33}"/>
              </a:ext>
            </a:extLst>
          </p:cNvPr>
          <p:cNvSpPr/>
          <p:nvPr/>
        </p:nvSpPr>
        <p:spPr>
          <a:xfrm>
            <a:off x="3892550" y="3911600"/>
            <a:ext cx="6400800" cy="13747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There is no TANF eligibility here because the dependent children are not living with a relative caretaker.</a:t>
            </a:r>
          </a:p>
        </p:txBody>
      </p:sp>
    </p:spTree>
    <p:extLst>
      <p:ext uri="{BB962C8B-B14F-4D97-AF65-F5344CB8AC3E}">
        <p14:creationId xmlns:p14="http://schemas.microsoft.com/office/powerpoint/2010/main" val="75536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Financial eligibility: whose income counts?</a:t>
            </a:r>
          </a:p>
        </p:txBody>
      </p:sp>
      <p:graphicFrame>
        <p:nvGraphicFramePr>
          <p:cNvPr id="3" name="Diagram 2"/>
          <p:cNvGraphicFramePr/>
          <p:nvPr>
            <p:extLst>
              <p:ext uri="{D42A27DB-BD31-4B8C-83A1-F6EECF244321}">
                <p14:modId xmlns:p14="http://schemas.microsoft.com/office/powerpoint/2010/main" val="1719706241"/>
              </p:ext>
            </p:extLst>
          </p:nvPr>
        </p:nvGraphicFramePr>
        <p:xfrm>
          <a:off x="947057" y="1751162"/>
          <a:ext cx="9535886" cy="3824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2881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68670-AFCC-4CC8-B732-15A578BB34A6}"/>
              </a:ext>
            </a:extLst>
          </p:cNvPr>
          <p:cNvSpPr>
            <a:spLocks noGrp="1"/>
          </p:cNvSpPr>
          <p:nvPr>
            <p:ph type="title"/>
          </p:nvPr>
        </p:nvSpPr>
        <p:spPr/>
        <p:txBody>
          <a:bodyPr/>
          <a:lstStyle/>
          <a:p>
            <a:r>
              <a:rPr lang="en-US"/>
              <a:t>Financial eligibility is complicated!</a:t>
            </a:r>
          </a:p>
        </p:txBody>
      </p:sp>
      <p:pic>
        <p:nvPicPr>
          <p:cNvPr id="5" name="Picture 4" descr="A diagram of a diagram&#10;&#10;AI-generated content may be incorrect.">
            <a:extLst>
              <a:ext uri="{FF2B5EF4-FFF2-40B4-BE49-F238E27FC236}">
                <a16:creationId xmlns:a16="http://schemas.microsoft.com/office/drawing/2014/main" id="{B56E9D68-8871-35C0-E71E-8C02118E0DC3}"/>
              </a:ext>
            </a:extLst>
          </p:cNvPr>
          <p:cNvPicPr>
            <a:picLocks noChangeAspect="1"/>
          </p:cNvPicPr>
          <p:nvPr/>
        </p:nvPicPr>
        <p:blipFill>
          <a:blip r:embed="rId2"/>
          <a:srcRect l="2859" t="15378" r="3778" b="4441"/>
          <a:stretch>
            <a:fillRect/>
          </a:stretch>
        </p:blipFill>
        <p:spPr>
          <a:xfrm>
            <a:off x="96716" y="2262161"/>
            <a:ext cx="7306407" cy="2524491"/>
          </a:xfrm>
          <a:prstGeom prst="rect">
            <a:avLst/>
          </a:prstGeom>
        </p:spPr>
      </p:pic>
      <p:pic>
        <p:nvPicPr>
          <p:cNvPr id="7" name="Picture 6" descr="A blue and white background with text&#10;&#10;AI-generated content may be incorrect.">
            <a:extLst>
              <a:ext uri="{FF2B5EF4-FFF2-40B4-BE49-F238E27FC236}">
                <a16:creationId xmlns:a16="http://schemas.microsoft.com/office/drawing/2014/main" id="{30EA2C33-1407-B34A-F0C7-6CD7950EEFD1}"/>
              </a:ext>
            </a:extLst>
          </p:cNvPr>
          <p:cNvPicPr>
            <a:picLocks noChangeAspect="1"/>
          </p:cNvPicPr>
          <p:nvPr/>
        </p:nvPicPr>
        <p:blipFill>
          <a:blip r:embed="rId3"/>
          <a:stretch>
            <a:fillRect/>
          </a:stretch>
        </p:blipFill>
        <p:spPr>
          <a:xfrm>
            <a:off x="7522232" y="1299943"/>
            <a:ext cx="4172029" cy="3043744"/>
          </a:xfrm>
          <a:prstGeom prst="rect">
            <a:avLst/>
          </a:prstGeom>
        </p:spPr>
      </p:pic>
      <p:sp>
        <p:nvSpPr>
          <p:cNvPr id="8" name="Arrow: Pentagon 7">
            <a:extLst>
              <a:ext uri="{FF2B5EF4-FFF2-40B4-BE49-F238E27FC236}">
                <a16:creationId xmlns:a16="http://schemas.microsoft.com/office/drawing/2014/main" id="{779BB76A-B188-39F1-6604-0B1123378261}"/>
              </a:ext>
            </a:extLst>
          </p:cNvPr>
          <p:cNvSpPr/>
          <p:nvPr/>
        </p:nvSpPr>
        <p:spPr>
          <a:xfrm>
            <a:off x="1518249" y="4964278"/>
            <a:ext cx="10412767" cy="653663"/>
          </a:xfrm>
          <a:prstGeom prst="homePlate">
            <a:avLst/>
          </a:prstGeom>
          <a:solidFill>
            <a:srgbClr val="91D9C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rPr>
              <a:t>Rather than figuring this out yourself, we recommend checking to see if income on notices looks correct.</a:t>
            </a:r>
          </a:p>
        </p:txBody>
      </p:sp>
      <p:sp>
        <p:nvSpPr>
          <p:cNvPr id="3" name="Rectangle 2">
            <a:extLst>
              <a:ext uri="{FF2B5EF4-FFF2-40B4-BE49-F238E27FC236}">
                <a16:creationId xmlns:a16="http://schemas.microsoft.com/office/drawing/2014/main" id="{F0DBBACF-7AFF-A814-DD56-F1A72786858E}"/>
              </a:ext>
            </a:extLst>
          </p:cNvPr>
          <p:cNvSpPr/>
          <p:nvPr/>
        </p:nvSpPr>
        <p:spPr>
          <a:xfrm>
            <a:off x="7617125" y="1966823"/>
            <a:ext cx="483079" cy="3444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73D2585-AE08-ADB5-10EE-CDD3070AF306}"/>
              </a:ext>
            </a:extLst>
          </p:cNvPr>
          <p:cNvSpPr txBox="1"/>
          <p:nvPr/>
        </p:nvSpPr>
        <p:spPr>
          <a:xfrm>
            <a:off x="6627244" y="2015940"/>
            <a:ext cx="6094562" cy="246221"/>
          </a:xfrm>
          <a:prstGeom prst="rect">
            <a:avLst/>
          </a:prstGeom>
          <a:noFill/>
        </p:spPr>
        <p:txBody>
          <a:bodyPr wrap="square">
            <a:spAutoFit/>
          </a:bodyPr>
          <a:lstStyle/>
          <a:p>
            <a:pPr algn="l">
              <a:buNone/>
            </a:pPr>
            <a:r>
              <a:rPr lang="en-US" sz="1000" b="0" i="0">
                <a:effectLst/>
                <a:latin typeface="Segoe UI" panose="020B0502040204020203" pitchFamily="34" charset="0"/>
              </a:rPr>
              <a:t>WAG 25-03-02 (3) TANF</a:t>
            </a:r>
          </a:p>
        </p:txBody>
      </p:sp>
      <p:pic>
        <p:nvPicPr>
          <p:cNvPr id="10" name="Picture 9" descr="A table with numbers and words&#10;&#10;AI-generated content may be incorrect.">
            <a:extLst>
              <a:ext uri="{FF2B5EF4-FFF2-40B4-BE49-F238E27FC236}">
                <a16:creationId xmlns:a16="http://schemas.microsoft.com/office/drawing/2014/main" id="{89C0FD2A-750B-BD6C-BB7E-F8D9F314F6E1}"/>
              </a:ext>
            </a:extLst>
          </p:cNvPr>
          <p:cNvPicPr>
            <a:picLocks noChangeAspect="1"/>
          </p:cNvPicPr>
          <p:nvPr/>
        </p:nvPicPr>
        <p:blipFill>
          <a:blip r:embed="rId4"/>
          <a:stretch>
            <a:fillRect/>
          </a:stretch>
        </p:blipFill>
        <p:spPr>
          <a:xfrm>
            <a:off x="4846532" y="1734132"/>
            <a:ext cx="1786187" cy="900238"/>
          </a:xfrm>
          <a:prstGeom prst="rect">
            <a:avLst/>
          </a:prstGeom>
        </p:spPr>
      </p:pic>
    </p:spTree>
    <p:extLst>
      <p:ext uri="{BB962C8B-B14F-4D97-AF65-F5344CB8AC3E}">
        <p14:creationId xmlns:p14="http://schemas.microsoft.com/office/powerpoint/2010/main" val="1217760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D9086-BB87-375F-B982-8FA2CFCED084}"/>
              </a:ext>
            </a:extLst>
          </p:cNvPr>
          <p:cNvSpPr>
            <a:spLocks noGrp="1"/>
          </p:cNvSpPr>
          <p:nvPr>
            <p:ph type="title"/>
          </p:nvPr>
        </p:nvSpPr>
        <p:spPr/>
        <p:txBody>
          <a:bodyPr/>
          <a:lstStyle/>
          <a:p>
            <a:r>
              <a:rPr lang="en-US"/>
              <a:t>Tanf notice</a:t>
            </a:r>
          </a:p>
        </p:txBody>
      </p:sp>
      <p:pic>
        <p:nvPicPr>
          <p:cNvPr id="5" name="Picture 4" descr="A table with text and numbers&#10;&#10;AI-generated content may be incorrect.">
            <a:extLst>
              <a:ext uri="{FF2B5EF4-FFF2-40B4-BE49-F238E27FC236}">
                <a16:creationId xmlns:a16="http://schemas.microsoft.com/office/drawing/2014/main" id="{B86F43F8-1422-35BC-D2F1-7E85D31A51CC}"/>
              </a:ext>
            </a:extLst>
          </p:cNvPr>
          <p:cNvPicPr>
            <a:picLocks noChangeAspect="1"/>
          </p:cNvPicPr>
          <p:nvPr/>
        </p:nvPicPr>
        <p:blipFill>
          <a:blip r:embed="rId2"/>
          <a:srcRect t="3424"/>
          <a:stretch>
            <a:fillRect/>
          </a:stretch>
        </p:blipFill>
        <p:spPr>
          <a:xfrm>
            <a:off x="6779048" y="365125"/>
            <a:ext cx="4258269" cy="2999256"/>
          </a:xfrm>
          <a:prstGeom prst="rect">
            <a:avLst/>
          </a:prstGeom>
        </p:spPr>
      </p:pic>
      <p:sp>
        <p:nvSpPr>
          <p:cNvPr id="6" name="Rectangle 5">
            <a:extLst>
              <a:ext uri="{FF2B5EF4-FFF2-40B4-BE49-F238E27FC236}">
                <a16:creationId xmlns:a16="http://schemas.microsoft.com/office/drawing/2014/main" id="{6867337B-8D00-E3DB-8159-222EB4EE11C6}"/>
              </a:ext>
            </a:extLst>
          </p:cNvPr>
          <p:cNvSpPr/>
          <p:nvPr/>
        </p:nvSpPr>
        <p:spPr>
          <a:xfrm>
            <a:off x="838200" y="2106234"/>
            <a:ext cx="4764395" cy="29821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Initial eligibility notices have two sections. The first test is pass/fail.</a:t>
            </a:r>
          </a:p>
          <a:p>
            <a:pPr algn="ctr"/>
            <a:endParaRPr lang="en-US"/>
          </a:p>
          <a:p>
            <a:pPr algn="ctr"/>
            <a:r>
              <a:rPr lang="en-US"/>
              <a:t>Make sure the income and assistance unit sections look correct:</a:t>
            </a:r>
          </a:p>
        </p:txBody>
      </p:sp>
      <p:pic>
        <p:nvPicPr>
          <p:cNvPr id="8" name="Picture 7" descr="A table with black text&#10;&#10;AI-generated content may be incorrect.">
            <a:extLst>
              <a:ext uri="{FF2B5EF4-FFF2-40B4-BE49-F238E27FC236}">
                <a16:creationId xmlns:a16="http://schemas.microsoft.com/office/drawing/2014/main" id="{9BAA3B95-A10F-4466-655E-C242B5C883BD}"/>
              </a:ext>
            </a:extLst>
          </p:cNvPr>
          <p:cNvPicPr>
            <a:picLocks noChangeAspect="1"/>
          </p:cNvPicPr>
          <p:nvPr/>
        </p:nvPicPr>
        <p:blipFill>
          <a:blip r:embed="rId3"/>
          <a:srcRect t="4089"/>
          <a:stretch>
            <a:fillRect/>
          </a:stretch>
        </p:blipFill>
        <p:spPr>
          <a:xfrm>
            <a:off x="6869547" y="3295290"/>
            <a:ext cx="4077269" cy="2265932"/>
          </a:xfrm>
          <a:prstGeom prst="rect">
            <a:avLst/>
          </a:prstGeom>
        </p:spPr>
      </p:pic>
      <p:sp>
        <p:nvSpPr>
          <p:cNvPr id="9" name="Arrow: Right 8">
            <a:extLst>
              <a:ext uri="{FF2B5EF4-FFF2-40B4-BE49-F238E27FC236}">
                <a16:creationId xmlns:a16="http://schemas.microsoft.com/office/drawing/2014/main" id="{6E5D3F0A-9887-A809-B1DF-781D893063CB}"/>
              </a:ext>
            </a:extLst>
          </p:cNvPr>
          <p:cNvSpPr/>
          <p:nvPr/>
        </p:nvSpPr>
        <p:spPr>
          <a:xfrm>
            <a:off x="5805577" y="1095555"/>
            <a:ext cx="973471" cy="345056"/>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381C1D2B-3582-96C7-16FA-2ED11660A7AF}"/>
              </a:ext>
            </a:extLst>
          </p:cNvPr>
          <p:cNvSpPr/>
          <p:nvPr/>
        </p:nvSpPr>
        <p:spPr>
          <a:xfrm>
            <a:off x="5805576" y="2193975"/>
            <a:ext cx="973471" cy="345056"/>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0320040D-E5B1-688E-3823-8CEA6654BDDE}"/>
              </a:ext>
            </a:extLst>
          </p:cNvPr>
          <p:cNvSpPr/>
          <p:nvPr/>
        </p:nvSpPr>
        <p:spPr>
          <a:xfrm>
            <a:off x="5805576" y="2539031"/>
            <a:ext cx="973471" cy="345056"/>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3B20A9B5-B501-0E58-AA5D-EE8E88E06E1B}"/>
              </a:ext>
            </a:extLst>
          </p:cNvPr>
          <p:cNvSpPr/>
          <p:nvPr/>
        </p:nvSpPr>
        <p:spPr>
          <a:xfrm>
            <a:off x="5850826" y="3321877"/>
            <a:ext cx="973471" cy="345056"/>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5188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9A57B-E6C8-7051-EC2D-C182484C97DE}"/>
              </a:ext>
            </a:extLst>
          </p:cNvPr>
          <p:cNvSpPr>
            <a:spLocks noGrp="1"/>
          </p:cNvSpPr>
          <p:nvPr>
            <p:ph type="title"/>
          </p:nvPr>
        </p:nvSpPr>
        <p:spPr/>
        <p:txBody>
          <a:bodyPr/>
          <a:lstStyle/>
          <a:p>
            <a:r>
              <a:rPr lang="en-US"/>
              <a:t>Tanf notice</a:t>
            </a:r>
          </a:p>
        </p:txBody>
      </p:sp>
      <p:pic>
        <p:nvPicPr>
          <p:cNvPr id="5" name="Picture 4" descr="A table with black text and black text&#10;&#10;AI-generated content may be incorrect.">
            <a:extLst>
              <a:ext uri="{FF2B5EF4-FFF2-40B4-BE49-F238E27FC236}">
                <a16:creationId xmlns:a16="http://schemas.microsoft.com/office/drawing/2014/main" id="{2F503A65-82D9-1304-17E5-99809E492974}"/>
              </a:ext>
            </a:extLst>
          </p:cNvPr>
          <p:cNvPicPr>
            <a:picLocks noChangeAspect="1"/>
          </p:cNvPicPr>
          <p:nvPr/>
        </p:nvPicPr>
        <p:blipFill>
          <a:blip r:embed="rId2"/>
          <a:stretch>
            <a:fillRect/>
          </a:stretch>
        </p:blipFill>
        <p:spPr>
          <a:xfrm>
            <a:off x="5536651" y="182881"/>
            <a:ext cx="2865489" cy="4055564"/>
          </a:xfrm>
          <a:prstGeom prst="rect">
            <a:avLst/>
          </a:prstGeom>
        </p:spPr>
      </p:pic>
      <p:sp>
        <p:nvSpPr>
          <p:cNvPr id="8" name="Rectangle 7">
            <a:extLst>
              <a:ext uri="{FF2B5EF4-FFF2-40B4-BE49-F238E27FC236}">
                <a16:creationId xmlns:a16="http://schemas.microsoft.com/office/drawing/2014/main" id="{D7839274-F0BE-62F5-2F79-31B3BCD3CD17}"/>
              </a:ext>
            </a:extLst>
          </p:cNvPr>
          <p:cNvSpPr/>
          <p:nvPr/>
        </p:nvSpPr>
        <p:spPr>
          <a:xfrm>
            <a:off x="399704" y="2479097"/>
            <a:ext cx="4764395" cy="29821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If initial test is “pass” or if case is for on-going benefits, there should be another budget.</a:t>
            </a:r>
          </a:p>
          <a:p>
            <a:pPr algn="ctr"/>
            <a:endParaRPr lang="en-US"/>
          </a:p>
          <a:p>
            <a:pPr algn="ctr"/>
            <a:r>
              <a:rPr lang="en-US"/>
              <a:t>Again, for most families you should just need to check:</a:t>
            </a:r>
          </a:p>
          <a:p>
            <a:pPr marL="285750" indent="-285750" algn="ctr">
              <a:buFont typeface="Arial" panose="020B0604020202020204" pitchFamily="34" charset="0"/>
              <a:buChar char="•"/>
            </a:pPr>
            <a:r>
              <a:rPr lang="en-US"/>
              <a:t>Income</a:t>
            </a:r>
          </a:p>
          <a:p>
            <a:pPr marL="285750" indent="-285750" algn="ctr">
              <a:buFont typeface="Arial" panose="020B0604020202020204" pitchFamily="34" charset="0"/>
              <a:buChar char="•"/>
            </a:pPr>
            <a:r>
              <a:rPr lang="en-US"/>
              <a:t>Household size</a:t>
            </a:r>
          </a:p>
        </p:txBody>
      </p:sp>
      <p:sp>
        <p:nvSpPr>
          <p:cNvPr id="9" name="Arrow: Right 8">
            <a:extLst>
              <a:ext uri="{FF2B5EF4-FFF2-40B4-BE49-F238E27FC236}">
                <a16:creationId xmlns:a16="http://schemas.microsoft.com/office/drawing/2014/main" id="{061AD164-4F99-97F5-42FE-F33F473C87CA}"/>
              </a:ext>
            </a:extLst>
          </p:cNvPr>
          <p:cNvSpPr/>
          <p:nvPr/>
        </p:nvSpPr>
        <p:spPr>
          <a:xfrm>
            <a:off x="4563180" y="626578"/>
            <a:ext cx="973471" cy="345056"/>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F6A4F5CB-712F-4CC9-D604-AF1180A8958C}"/>
              </a:ext>
            </a:extLst>
          </p:cNvPr>
          <p:cNvSpPr/>
          <p:nvPr/>
        </p:nvSpPr>
        <p:spPr>
          <a:xfrm>
            <a:off x="4563179" y="1264226"/>
            <a:ext cx="973471" cy="345056"/>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339606EA-756C-482F-6132-6D05301A46A1}"/>
              </a:ext>
            </a:extLst>
          </p:cNvPr>
          <p:cNvSpPr/>
          <p:nvPr/>
        </p:nvSpPr>
        <p:spPr>
          <a:xfrm>
            <a:off x="4563179" y="2306569"/>
            <a:ext cx="973471" cy="345056"/>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3" name="Picture 12" descr="A screenshot of a document&#10;&#10;AI-generated content may be incorrect.">
            <a:extLst>
              <a:ext uri="{FF2B5EF4-FFF2-40B4-BE49-F238E27FC236}">
                <a16:creationId xmlns:a16="http://schemas.microsoft.com/office/drawing/2014/main" id="{E0371D36-77AA-394D-A88E-B360B4BC8AAE}"/>
              </a:ext>
            </a:extLst>
          </p:cNvPr>
          <p:cNvPicPr>
            <a:picLocks noChangeAspect="1"/>
          </p:cNvPicPr>
          <p:nvPr/>
        </p:nvPicPr>
        <p:blipFill>
          <a:blip r:embed="rId3"/>
          <a:stretch>
            <a:fillRect/>
          </a:stretch>
        </p:blipFill>
        <p:spPr>
          <a:xfrm>
            <a:off x="8774692" y="626578"/>
            <a:ext cx="2887219" cy="4916556"/>
          </a:xfrm>
          <a:prstGeom prst="rect">
            <a:avLst/>
          </a:prstGeom>
        </p:spPr>
      </p:pic>
      <p:sp>
        <p:nvSpPr>
          <p:cNvPr id="14" name="Arrow: Right 13">
            <a:extLst>
              <a:ext uri="{FF2B5EF4-FFF2-40B4-BE49-F238E27FC236}">
                <a16:creationId xmlns:a16="http://schemas.microsoft.com/office/drawing/2014/main" id="{7B28E627-FAF3-4DCE-03BD-33B8EFB36F54}"/>
              </a:ext>
            </a:extLst>
          </p:cNvPr>
          <p:cNvSpPr/>
          <p:nvPr/>
        </p:nvSpPr>
        <p:spPr>
          <a:xfrm>
            <a:off x="8466992" y="919170"/>
            <a:ext cx="307700" cy="345056"/>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CB9684-1D4A-2EFB-53AF-8683C118A9F6}"/>
              </a:ext>
            </a:extLst>
          </p:cNvPr>
          <p:cNvSpPr/>
          <p:nvPr/>
        </p:nvSpPr>
        <p:spPr>
          <a:xfrm>
            <a:off x="8932985" y="182881"/>
            <a:ext cx="2887219" cy="3235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t>More info on self-employment income in our “Making Cents” training</a:t>
            </a:r>
          </a:p>
        </p:txBody>
      </p:sp>
      <p:sp>
        <p:nvSpPr>
          <p:cNvPr id="3" name="Arrow: Right 2">
            <a:extLst>
              <a:ext uri="{FF2B5EF4-FFF2-40B4-BE49-F238E27FC236}">
                <a16:creationId xmlns:a16="http://schemas.microsoft.com/office/drawing/2014/main" id="{DE2E1A49-F620-097E-C0B4-3410F0EFC9C7}"/>
              </a:ext>
            </a:extLst>
          </p:cNvPr>
          <p:cNvSpPr/>
          <p:nvPr/>
        </p:nvSpPr>
        <p:spPr>
          <a:xfrm>
            <a:off x="8466992" y="1983280"/>
            <a:ext cx="307700" cy="345056"/>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3799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What is income is exempt?</a:t>
            </a:r>
          </a:p>
        </p:txBody>
      </p:sp>
      <p:graphicFrame>
        <p:nvGraphicFramePr>
          <p:cNvPr id="4" name="Table 3"/>
          <p:cNvGraphicFramePr>
            <a:graphicFrameLocks noGrp="1"/>
          </p:cNvGraphicFramePr>
          <p:nvPr>
            <p:extLst>
              <p:ext uri="{D42A27DB-BD31-4B8C-83A1-F6EECF244321}">
                <p14:modId xmlns:p14="http://schemas.microsoft.com/office/powerpoint/2010/main" val="3943418592"/>
              </p:ext>
            </p:extLst>
          </p:nvPr>
        </p:nvGraphicFramePr>
        <p:xfrm>
          <a:off x="1262742" y="1451201"/>
          <a:ext cx="4572000" cy="163068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858618910"/>
                    </a:ext>
                  </a:extLst>
                </a:gridCol>
              </a:tblGrid>
              <a:tr h="370840">
                <a:tc>
                  <a:txBody>
                    <a:bodyPr/>
                    <a:lstStyle/>
                    <a:p>
                      <a:pPr algn="ctr"/>
                      <a:r>
                        <a:rPr lang="en-US" sz="1400"/>
                        <a:t>Common exempt</a:t>
                      </a:r>
                      <a:r>
                        <a:rPr lang="en-US" sz="1400" baseline="0"/>
                        <a:t> earned income</a:t>
                      </a:r>
                    </a:p>
                    <a:p>
                      <a:pPr algn="ctr"/>
                      <a:endParaRPr lang="en-US" sz="1400"/>
                    </a:p>
                  </a:txBody>
                  <a:tcPr/>
                </a:tc>
                <a:extLst>
                  <a:ext uri="{0D108BD9-81ED-4DB2-BD59-A6C34878D82A}">
                    <a16:rowId xmlns:a16="http://schemas.microsoft.com/office/drawing/2014/main" val="2103802280"/>
                  </a:ext>
                </a:extLst>
              </a:tr>
              <a:tr h="370840">
                <a:tc>
                  <a:txBody>
                    <a:bodyPr/>
                    <a:lstStyle/>
                    <a:p>
                      <a:pPr algn="ctr"/>
                      <a:r>
                        <a:rPr lang="en-US" sz="1400"/>
                        <a:t>Earned income from dependent</a:t>
                      </a:r>
                      <a:r>
                        <a:rPr lang="en-US" sz="1400" baseline="0"/>
                        <a:t> child</a:t>
                      </a:r>
                      <a:endParaRPr lang="en-US" sz="1400"/>
                    </a:p>
                  </a:txBody>
                  <a:tcPr/>
                </a:tc>
                <a:extLst>
                  <a:ext uri="{0D108BD9-81ED-4DB2-BD59-A6C34878D82A}">
                    <a16:rowId xmlns:a16="http://schemas.microsoft.com/office/drawing/2014/main" val="1126626239"/>
                  </a:ext>
                </a:extLst>
              </a:tr>
              <a:tr h="370840">
                <a:tc>
                  <a:txBody>
                    <a:bodyPr/>
                    <a:lstStyle/>
                    <a:p>
                      <a:pPr algn="ctr"/>
                      <a:r>
                        <a:rPr lang="en-US" sz="1400"/>
                        <a:t>Earned in-kind</a:t>
                      </a:r>
                      <a:r>
                        <a:rPr lang="en-US" sz="1400" baseline="0"/>
                        <a:t> income</a:t>
                      </a:r>
                      <a:endParaRPr lang="en-US" sz="1400"/>
                    </a:p>
                  </a:txBody>
                  <a:tcPr/>
                </a:tc>
                <a:extLst>
                  <a:ext uri="{0D108BD9-81ED-4DB2-BD59-A6C34878D82A}">
                    <a16:rowId xmlns:a16="http://schemas.microsoft.com/office/drawing/2014/main" val="1573134269"/>
                  </a:ext>
                </a:extLst>
              </a:tr>
              <a:tr h="370840">
                <a:tc>
                  <a:txBody>
                    <a:bodyPr/>
                    <a:lstStyle/>
                    <a:p>
                      <a:pPr algn="ctr"/>
                      <a:r>
                        <a:rPr lang="en-US" sz="1400" dirty="0"/>
                        <a:t>College Work-Study</a:t>
                      </a:r>
                    </a:p>
                  </a:txBody>
                  <a:tcPr/>
                </a:tc>
                <a:extLst>
                  <a:ext uri="{0D108BD9-81ED-4DB2-BD59-A6C34878D82A}">
                    <a16:rowId xmlns:a16="http://schemas.microsoft.com/office/drawing/2014/main" val="125532794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35762832"/>
              </p:ext>
            </p:extLst>
          </p:nvPr>
        </p:nvGraphicFramePr>
        <p:xfrm>
          <a:off x="6041572" y="1451201"/>
          <a:ext cx="4572000" cy="340868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1364253251"/>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bg1"/>
                          </a:solidFill>
                        </a:rPr>
                        <a:t>Common types of exempt unearned income</a:t>
                      </a:r>
                    </a:p>
                    <a:p>
                      <a:pPr algn="ctr"/>
                      <a:endParaRPr lang="en-US" sz="1400">
                        <a:solidFill>
                          <a:schemeClr val="bg1"/>
                        </a:solidFill>
                      </a:endParaRPr>
                    </a:p>
                  </a:txBody>
                  <a:tcPr/>
                </a:tc>
                <a:extLst>
                  <a:ext uri="{0D108BD9-81ED-4DB2-BD59-A6C34878D82A}">
                    <a16:rowId xmlns:a16="http://schemas.microsoft.com/office/drawing/2014/main" val="75399873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rPr>
                        <a:t>Earned income tax credit</a:t>
                      </a:r>
                    </a:p>
                  </a:txBody>
                  <a:tcPr/>
                </a:tc>
                <a:extLst>
                  <a:ext uri="{0D108BD9-81ED-4DB2-BD59-A6C34878D82A}">
                    <a16:rowId xmlns:a16="http://schemas.microsoft.com/office/drawing/2014/main" val="21819259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rPr>
                        <a:t>SNAP, WIC, National Lunch Program</a:t>
                      </a:r>
                    </a:p>
                  </a:txBody>
                  <a:tcPr/>
                </a:tc>
                <a:extLst>
                  <a:ext uri="{0D108BD9-81ED-4DB2-BD59-A6C34878D82A}">
                    <a16:rowId xmlns:a16="http://schemas.microsoft.com/office/drawing/2014/main" val="136906364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rPr>
                        <a:t>LIHEAP</a:t>
                      </a:r>
                    </a:p>
                  </a:txBody>
                  <a:tcPr/>
                </a:tc>
                <a:extLst>
                  <a:ext uri="{0D108BD9-81ED-4DB2-BD59-A6C34878D82A}">
                    <a16:rowId xmlns:a16="http://schemas.microsoft.com/office/drawing/2014/main" val="190753717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rPr>
                        <a:t>SSI lump sum, except for those not in the TANF unit whose income is used to determine TANF eligibility of other</a:t>
                      </a:r>
                    </a:p>
                  </a:txBody>
                  <a:tcPr/>
                </a:tc>
                <a:extLst>
                  <a:ext uri="{0D108BD9-81ED-4DB2-BD59-A6C34878D82A}">
                    <a16:rowId xmlns:a16="http://schemas.microsoft.com/office/drawing/2014/main" val="424934485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rPr>
                        <a:t>SSI, SSD, Railroad Retirement, VA 100% disability monthly payment up to the SSI level for one</a:t>
                      </a:r>
                    </a:p>
                  </a:txBody>
                  <a:tcPr/>
                </a:tc>
                <a:extLst>
                  <a:ext uri="{0D108BD9-81ED-4DB2-BD59-A6C34878D82A}">
                    <a16:rowId xmlns:a16="http://schemas.microsoft.com/office/drawing/2014/main" val="260183557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rPr>
                        <a:t>Federal subsidized housing payments</a:t>
                      </a:r>
                    </a:p>
                  </a:txBody>
                  <a:tcPr/>
                </a:tc>
                <a:extLst>
                  <a:ext uri="{0D108BD9-81ED-4DB2-BD59-A6C34878D82A}">
                    <a16:rowId xmlns:a16="http://schemas.microsoft.com/office/drawing/2014/main" val="82144464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Child Support</a:t>
                      </a:r>
                    </a:p>
                  </a:txBody>
                  <a:tcPr/>
                </a:tc>
                <a:extLst>
                  <a:ext uri="{0D108BD9-81ED-4DB2-BD59-A6C34878D82A}">
                    <a16:rowId xmlns:a16="http://schemas.microsoft.com/office/drawing/2014/main" val="2529383298"/>
                  </a:ext>
                </a:extLst>
              </a:tr>
            </a:tbl>
          </a:graphicData>
        </a:graphic>
      </p:graphicFrame>
      <p:sp>
        <p:nvSpPr>
          <p:cNvPr id="2" name="TextBox 1"/>
          <p:cNvSpPr txBox="1"/>
          <p:nvPr/>
        </p:nvSpPr>
        <p:spPr>
          <a:xfrm>
            <a:off x="1126671" y="3155541"/>
            <a:ext cx="4844142" cy="646331"/>
          </a:xfrm>
          <a:prstGeom prst="rect">
            <a:avLst/>
          </a:prstGeom>
          <a:noFill/>
        </p:spPr>
        <p:txBody>
          <a:bodyPr wrap="square" rtlCol="0">
            <a:spAutoFit/>
          </a:bodyPr>
          <a:lstStyle/>
          <a:p>
            <a:pPr algn="ctr"/>
            <a:r>
              <a:rPr lang="en-US"/>
              <a:t>PM 08-01-01: Earned income</a:t>
            </a:r>
          </a:p>
          <a:p>
            <a:pPr algn="ctr"/>
            <a:r>
              <a:rPr lang="en-US"/>
              <a:t>PM 08-01-02: Deductions from Earned income</a:t>
            </a:r>
          </a:p>
        </p:txBody>
      </p:sp>
      <p:sp>
        <p:nvSpPr>
          <p:cNvPr id="7" name="Rectangle 6"/>
          <p:cNvSpPr/>
          <p:nvPr/>
        </p:nvSpPr>
        <p:spPr>
          <a:xfrm>
            <a:off x="5699416" y="4933541"/>
            <a:ext cx="5256311" cy="923330"/>
          </a:xfrm>
          <a:prstGeom prst="rect">
            <a:avLst/>
          </a:prstGeom>
        </p:spPr>
        <p:txBody>
          <a:bodyPr wrap="square">
            <a:spAutoFit/>
          </a:bodyPr>
          <a:lstStyle/>
          <a:p>
            <a:pPr algn="ctr"/>
            <a:r>
              <a:rPr lang="en-US">
                <a:latin typeface="Segoe UI" panose="020B0502040204020203" pitchFamily="34" charset="0"/>
              </a:rPr>
              <a:t>PM 08-01-04: Earmarked Income</a:t>
            </a:r>
          </a:p>
          <a:p>
            <a:pPr algn="ctr"/>
            <a:r>
              <a:rPr lang="en-US">
                <a:latin typeface="Segoe UI" panose="020B0502040204020203" pitchFamily="34" charset="0"/>
              </a:rPr>
              <a:t>PM 08-01-07: Unearned Income Exceptions</a:t>
            </a:r>
          </a:p>
          <a:p>
            <a:pPr algn="ctr"/>
            <a:r>
              <a:rPr lang="en-US" b="0" i="0">
                <a:effectLst/>
                <a:latin typeface="Segoe UI" panose="020B0502040204020203" pitchFamily="34" charset="0"/>
              </a:rPr>
              <a:t>PM 08-01-08: Lump Sums</a:t>
            </a:r>
          </a:p>
        </p:txBody>
      </p:sp>
      <p:sp>
        <p:nvSpPr>
          <p:cNvPr id="3" name="TextBox 2"/>
          <p:cNvSpPr txBox="1"/>
          <p:nvPr/>
        </p:nvSpPr>
        <p:spPr>
          <a:xfrm>
            <a:off x="4496182" y="4518641"/>
            <a:ext cx="838691" cy="369332"/>
          </a:xfrm>
          <a:prstGeom prst="rect">
            <a:avLst/>
          </a:prstGeom>
          <a:noFill/>
        </p:spPr>
        <p:txBody>
          <a:bodyPr wrap="none" rtlCol="0">
            <a:spAutoFit/>
          </a:bodyPr>
          <a:lstStyle/>
          <a:p>
            <a:r>
              <a:rPr lang="en-US"/>
              <a:t>NEW!!!</a:t>
            </a:r>
          </a:p>
        </p:txBody>
      </p:sp>
      <p:sp>
        <p:nvSpPr>
          <p:cNvPr id="8" name="Right Arrow 7"/>
          <p:cNvSpPr/>
          <p:nvPr/>
        </p:nvSpPr>
        <p:spPr>
          <a:xfrm>
            <a:off x="5301344" y="4546734"/>
            <a:ext cx="2299606" cy="31314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2599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739" y="189872"/>
            <a:ext cx="4781799" cy="1452820"/>
          </a:xfrm>
          <a:prstGeom prst="rect">
            <a:avLst/>
          </a:prstGeom>
        </p:spPr>
      </p:pic>
      <p:sp>
        <p:nvSpPr>
          <p:cNvPr id="6" name="Rectangle 5"/>
          <p:cNvSpPr/>
          <p:nvPr/>
        </p:nvSpPr>
        <p:spPr>
          <a:xfrm>
            <a:off x="311387" y="1874852"/>
            <a:ext cx="5579732" cy="3539430"/>
          </a:xfrm>
          <a:prstGeom prst="rect">
            <a:avLst/>
          </a:prstGeom>
        </p:spPr>
        <p:txBody>
          <a:bodyPr wrap="square">
            <a:spAutoFit/>
          </a:bodyPr>
          <a:lstStyle/>
          <a:p>
            <a:r>
              <a:rPr lang="en-US" sz="2800">
                <a:solidFill>
                  <a:srgbClr val="001E61"/>
                </a:solidFill>
              </a:rPr>
              <a:t>Legal Aid Chicago is a private non-profit that provides </a:t>
            </a:r>
            <a:r>
              <a:rPr lang="en-US" sz="2800" b="1">
                <a:solidFill>
                  <a:srgbClr val="001E61"/>
                </a:solidFill>
              </a:rPr>
              <a:t>free </a:t>
            </a:r>
            <a:r>
              <a:rPr lang="en-US" sz="2800">
                <a:solidFill>
                  <a:srgbClr val="001E61"/>
                </a:solidFill>
              </a:rPr>
              <a:t>civil legal services to people with limited income in Cook County, securing their rights to economic stability, affordable housing, personal safety, fair working conditions, and basic healthcare.</a:t>
            </a:r>
          </a:p>
        </p:txBody>
      </p:sp>
      <p:sp>
        <p:nvSpPr>
          <p:cNvPr id="59" name="AutoShape 2" descr="data:image/png;base64,iVBORw0KGgoAAAANSUhEUgAABZ0AAAWeCAYAAAAL3YudAAAACXBIWXMAAC4jAAAuIwF4pT92AAAgAElEQVR4nOzdf7BfdX0n/nc7Hbu0uElFVoX2JMa47QmYZOniNEG8tzUZBruS69LCIBxzgdpi49dcwBaxjkkcFekPSCwoW4vc+NE6Wq0XbHUZ6HgDC7i6i0mEfLaVRvJpsfoFbG6ly3z9h++8w7l4Cflxf3w+5+fjMZOB7czOnM/r9fkcw/O8zuv9E88880wAAIA2S9JsaQhhaZ9KsLvX7Rz0hQIAoK2EzgAAVEaSZqtDCIsPu54j/d+i4WNcdwyQl9Sks3tCCEcLqR/N/xxu9xH+/wi7AQCoBKEzAAB9laTZzDD48MD48KB4SPUHZioPp6cdHmDPDK4P9rqd3cVcFgAATSd0BgDgmGaEyIvzEPlI/75KFRtl14wPM3mEfxdSAwBwVEJnAICWmhEmT08jzwyV4z8X+W4wC9PrQQ7OmKyenqIWTgMAtJDQGQCggY4QKE//s067jmmW6enp6UB6et3Ho71u50h7qwEAqCmhMwBADc0IlQ//px3J1NXUjED6ef80LQ0AUC9CZwCACkrSbGk+lTz9Z3pSWahMWx2YOR09I5Ce9I0AAKgWoTMAQEmSNJteezEdLA87lA/mZXpKemYg/agJaQCAcgidAQAGLEmz6Snl4RkBs4llKMaBmUF0/s/dvW7noPoDAAyG0BkAoE/ycHl6Fcb0v5tahmo6fDp60qGGAAD9IXQGAJijfN/yauEyNNJ0GG0yGgBgnoTOAADHkKTZ8IxgebW1GNBaB2ZMRNsZDQBwDEJnAIDnH+o3PGOCeYnaAMexa+ZUdK/bmVQwAKDthM4AQOscth5jOmRe5JsA9MmeGSs6BNEAQOsInQGARjtsglnADJRFEA0AtIbQGQBolHwHsxUZQB3smbEjercd0QBAUwidAYDaytdkDM+YZF6lm0CNTeUB9OR0GN3rdg5qKABQN0JnAKA2DptiHrYmA2iBPTOCaNPQAEAtCJ0BgErKdzEPz/hjihng2Wno6ZUck3ZDAwBVJHQGACphxqqM6T92MQPMzq7DgmgrOQCAUgmdAYBSJGm2ekbA7MA/gP7ZM2MvtBAaACic0BkAKMRhIbN9zADFEUIDAIUSOgMAA2FdBkBlCaEBgIESOgMAfZEf/DciZAaonV0zAmgHEwIACyZ0BgDmLUmzmSHzKpUEaITbZ4TQu7UUAJgroTMAMGsz9jLHsHlI5QAa78CMVRwTVnEAALMhdAYAjsrKDAAOE/dBT1jFAQAci9AZAHiefJp5JP9jZQYARzM1PQGdh9CPqhQAEITOAEA+zTw8I2he1PqiADAf01PQE3ZBA0C7CZ0BoIWSNFs6I2S2mxmAfpuaDqDzKWi7oAGgRYTOANASSZrNnGa2mxmAIt0+4zBCazgAoOGEzgDQUNZmAFBRe/IAetwaDgBoJqEzADRIHjRPh8wb9BaAijswYwXHhGYBQDMInQGg5mbsZx4NIazSTwBqamrGQYQCaACoMaEzANSQoBmAFrh9RgjtIEIAqBGhMwDURJJmq/OQeVjQDEDLCKABoEaEzgBQYTOC5jjVvESvAEAADQBVJ3QGgIrJV2eMCZoB4LgE0ABQQUJnAKgAO5oBYMEE0ABQEUJnACiJoBkABmJqRvg8ocQAUDyhMwAUKEmzxTOC5iG1B4CBmg6gx3vdzqRSA0AxhM4AUIAkzaaD5g3qDQClODAjgN6tBQAwOEJnABiQJM2G86A5Bs6L1BkAKmNPDJ/zFRyPagsA9JfQGQD6KN/TPJYHzUvUFgAqzwGEANBnQmcAWKAZe5rHHAgIALVl/zMA9InQGQDmKd/THP9sVEMAaJQD+fqNces3AGDuhM4AMAfWZwBA6+yasf/Z+g0AmAWhMwAcx4z1GfFQwCH1AoBWml6/sb3X7ez2FQCAoxM6A8BRJGm2esZU8yJ1AgBycf3G9nz9hulnADiM0BkAZsinmkfzPw4FBACOZ2e+emNCpQDgWUJnAHg2bB7Og2aHAgIA8+HwQQDICZ0BaK0ZU81jDgUEAPro9jx8Nv0MQCsJnQFonRm7mk01AwCDZPczAK0kdAagFfKp5pE8bLarGQAo2s48fJ5UeQCaTugMQKMlabY0hLA1D5wX6TYAULID+d9NJkw/A9BUQmcAGilJs+mp5iEdBgAqaCoGzzGAdvAgAE0jdAagMfIVGmP54YAOBgQA6mJX3P3s4EEAmkLoDEDtORgQAGgIBw8C0AhCZwBqK0mz0Xyq2QoNAKBJrN4AoNaEzgDUihUaAEDLWL0BQO0InQGohSTNluYnvccDAhfpGgDQMgfyvwtNWL0BQNUJnQGotCTNhvPJ5g06BQBwaPXG9N5nqzcAqCShMwCVlO9rjmHzKh0CADiinfnqjd3KA0CVCJ0BqAz7mgEA5mVXfujgpPIBUAVCZwBKl+9rng6b7WsGAJifA3n4PK5+AJRJ6AxAaWYcDrhRFwAA+ubAjL3PDh0EoHBCZwAKlx8OGMPmIdUHABiY6UMHtwufASiS0BmAwiRpNpKv0RA2AwAUa2e+euNRdQdg0ITOAAxckmaj+WSzwwEBAMolfAZg4ITOAAyMsBkAoLJ25eHzpBYB0G9CZwD6KkmzxfkKjVFhMwBA5QmfAeg7oTMAfTEjbI5/FqkqAECtCJ8B6BuhMwALImwGAGiUGD6P97qdcW0FYL6EzgDMi7AZAKDRDuSTz8JnAOZM6AzAnAibAQBaRfgMwJwJnQGYFWEzAECrCZ8BmDWhMwDHJGwGAGAG4TMAxyV0BuCIhM0AAByD8BmAoxI6A/A8wmYAAOZgVx4+TyoaANOEzgAcImwGAGABhM8APEfoDEAMnGPQvFXYDADAAgmfARA6A7RZkmajedi8xBcBAIA+iuHzWK/b2a2oAO0jdAZoIWEzAAAF2ZlPPj+q4ADtIXQGaJEkzYbzsHlI3wEAKJDwGaBFhM4ALSBsBgCgAqZCCNvjn163c1BDAJpL6AzQYEmaLc3D5o36DABARUzlwfNWDQFoJqEzQAMlabY4nyIRNgMAUFUH8pUb4zoE0CxCZ4AGycPmsfzPIr0FAKAG9sS/v/a6nUnNAmgGoTNAQyRpNppPNwubAQCoo115+Lxb9wDqTegMUHP5IYHxlcQlegkAQAPszNduPKqZAPUkdAaoqSTNVueTzUN6CABAw0zlf9eNBw4e1FyAehE6A9SMQwIBAGiRqXzlhsMGAWpE6AxQEw4JBACgxRw2CFAjQmeAGsgPCdxqbzMAAC13ex4+2/cMUGFCZ4AKyw8J3GpvMwAAPM+O/LBB+54BKkjoDFBB9jYDAMBx2fcMUFFCZ4CKSdJsq73NAAAwa/Y9A1SM0BmgIpI0G8mnm+1tBgCAubPvGaAihM4AJUvSbGkIYdzeZgAAWLC4cmN7r9vZqpQA5RE6A5Qk39sc12hs0QMAAOirA/nU84SyAhRP6AxQgiTNRuNp21ZpAADAQO0KIYxauQFQLKEzQIGSNFud7222SgMAAIqzLV+7cVDNAQZP6AxQgHyVRpxs3qzeAABQCis3AAoidAYYsCTNRvKDAhepNQAAlM7KDYABEzoDDEiSZkvzsNkqDQAAqJ5tvW5nq74A9J/QGaDP8lUaYyGELWoLAACVdiCfep7UJoD+EToD9FGSZsP5dPMSdQUAgNq4PQ+fHTQI0AdCZ4A+yKebY9i8QT0BAKCWpuLh371uZ7v2ASyM0BlggZI0i6s0tjooEAAAGiEeNDjW63Z2ayfA/AidAeYpSbPVIYTtDgoEAIBG2hb/vm/lBsDcCZ0B5shBgQAA0BoOGgSYB6EzwBw4KBAAAFrJQYMAcyB0BpiFfLo5rtLYqF4AANBKU/mu53HtBzg2oTPAcSRpNpJPNzsoEAAA2JVPPT/a+koAHIXQGeAokjRbmk83b1AjAABghjj1vLXX7WxXFIAXEjoDHEGSZvGgwK2mmwEAgGPYk08971YkgB8TOgPMkE83x1UaQ+oCAADM0rZet7NVsQCeJXQGyJluBgAAFsDUM0BO6Ay0nulmAACgj0w9A60ndAZazXQzAAAwAKaegVYTOgOtZLoZAAAogKlnoJWEzkDrmG4GAAAKZOoZaB2hM9AappsBAIASmXoGWkPoDLSC6WYAAKACTD0DrSB0BhrNdDMAAFBBpp6BRhM6A42VpNloCGG76WYAAKCCduVTz49qDtA0QmegcZI0W5xPN2/QXQAAoMKm4hrAXrezXZOAJhE6A42SpNlIHjibbgYAAOoiTj2P9LqdgzoGNIHQGWiEfLo57kTbrKMAAEANTeXrNiY0D6g7oTNQe0marQ4hxL+YLdFNAACg5naGEMZMPQN19pO6B9RZkmZxuvmbAmcAAKAhNoYQdidpNqyhQF2ZdAZqKUmzpfl08yodBAAAGmpbr9vZqrlA3QidgdpJ0mw0hLDdYYEAAEAL7MkPGXxUs4G6EDoDtZEfFjgeQtigawAAQItM5XuexzUdqAOhM1AL+T6zcbubAQCAFrs9hDDqkEGg6hwkCFRefljgVwXOAABAy21wyCBQByadgcrKDwuM081DugQAAPA8DhkEKkvoDFRSkmYjeeDssEAAAIAj25Wv23DIIFApQmegUvLDAuPT+s06AwAAcFxTefA8oVRAVQidgcpI0mx1Pt28SlcAAADmZEev2xlTMqAKhM5AJSRpNhpC2G6dBgAAwLztCSGMWLcBlE3oDJQqX6cRw+aNOgEAALBgcd3GWK/bGVdKoCxCZ6A01mkAAAAMzM48fD6oxEDRflLFgTLk6zQmBc4AAAADEd8mncyHfQAKZdIZKJR1GgAAAIWybgMonNAZKIx1GgAAAKXZ0et2xpQfKILQGShEvk4jTjgvUnEAAIBS7AkhjPS6nUeVHxgkO52BgUvSLE433yZwBgAAKFV863R3kmYj2gAMkklnYGCSNFsaQpiwTgMAAKByrNsABkboDAxE/uR83HQzAABAZe3K120c1CKgn6zXAPouSbOtIYQvCpwBAAAqbSiE8Gh+6DtA35h0BvomSbPF+TqNIVUFAAColSt73c52LQP6QegM9EX+ZDwGzktUFAAAoJZ2hhDGrNsAFkroDCxYkmajIYTbVBIAAKD29uR7nh/VSmC+7HQGFiRJs3GBMwAAQGOsCiHszg+HB5gXk87AvOT7myfzv5AAAADQPNt63c5WfQXmSugMzFm+vzkGzotUDwAAoNFuDyGM2vMMzIX1GsCc5PubvylwBgAAaIUNcegoHz4CmBWhMzBr9jcDAAC00qo8eLbnGZgV6zWA47K/GQAAgJw9z8BxCZ2BY7K/GQAAgMPsDCGM2fMMHI31GsBR5fubBc4AAADMtDFft7FUVYAjMekMHFGSZttDCJtVBwAAgKOYCiEM97qd3QoEzCR0Bp4n3988np9QDAAAAMdzaa/bGVclYJr1GsBzZuxvFjgDAAAwW7claSZ0Bp5j0hk4JEmz4RDChP3NAAAAzNOuEMKIAwYBk87A9IGBXxU4AwAAsABD+QGDqxUR2s2kM7Rc/grUxrbXAQAAgL6ZyieeJ5UU2knoDC3lwEAAAAAGzAGD0FLWa0ALJWm21IGBAAAADFg8YHC7IkP7mHSGlsl3a03a3wwAAEBBbg8hjDpgENrDpDO0SH5goMAZAACAIm3IDxhcrOrQDkJnaIkkzcbiq00CZwAAAEqwKoTwaP72LdBwQmdogSTN4sENN+o1AAAAJVqUTzyPaAI0m53O0GD5q0sTIYQhfQYAAKBCLu11O+MaAs1k0hkaKkmzpfn+ZoEzAAAAVXNb/lYu0EAmnaGB8h1ZDgwEAACg6naGEMZ63c5BnYLmEDpDw+S7scYFzgAAANTEnhDCsOAZmsN6DWiQJM1GQwhfFDgDAABQI6vyAwZXaxo0g0lnaIgkzbaHEDbrJwAAADU1lU8879ZAqDeTztAA+eELAmcAAADqbFE+8Tyii1BvJp2hxpI0WxxCmAghDOkjAAAADXJpr9sZ11CoJ5POUFN54DwpcAYAAKCBbkvSbKvGQj0JnaGG8sMVJvPDFgAAAKCJtuTrJIGasV4DamZG4LxI7wAAAGiBnSGEsV63c1CzoR6EzlAjSZoN5zucBc4AAAC0yZ4QwrDgGerBeg2oiSTNRkMIXxU4AwAA0EJxveRkfr4RUHFCZ6iBPHC+Ta8AAABosRg8P5qvnQQqTOgMFZek2XaBMwAAAByyKJ94FjxDhQmdocLyU3o36xEAAAA8Zzp4HlYSqCahM1RUHjhv1B8AAAB4gRg8fzVfRwlUzE8888wzegIVkh+KMBFCGNIXAAAAOK5Le93OuDJBdQidoULywHkyPxwBAAAAmB3BM1SI9RpQEQJnAAAAmLfb8jWVQAUInaECkjRbKnAGAACABdkoeIZqsF4DSpak2eo8cF6kFwAAALBgO3vdjgMGoUQmnaFEAmcAAADoOxPPUDKTzlASgTMAAAAM1J4QwnCv2zmozFAsk85QAoEzAAAADFw8N2kyP7gfKJDQGQqWpNmowBkAAAAKIXiGElivAQXKA+fb1BwAAAAKZdUGFMikMxRE4AwAAAClMfEMBRI6QwEEzgAAAFA6wTMUROgMAyZwBgAAgMqIwfPu/IB/YEDsdIYBEjgDAABAJU3lO553aw/0n0lnGBCBMwAAAFTWonzVholnGAChMwyAwBkAAAAqT/AMAyJ0hj4TOAMAAEBtCJ5hAITO0EcCZwAAAKgdwTP0mdAZ+kTgDAAAALUleIY+EjpDHwicAQAAoPYEz9AnQmdYIIEzAAAANIbgGfpA6AwLIHAGAACAxhE8wwIJnWGeBM4AAADQWIJnWAChM8yDwBkAAAAaT/AM8yR0hjkSOAMAAEBrCJ5hHn7imWeeUTeYJYEzAABVsOzUk8KJJ/x0eNnJi8PLTv65Q1eUpq8Mixa/+LmrO29k7ZyudN/DvfDIt//puf/3Px745/DYdx8/9O97933n0D/3P/ZEeOrpH/kOAG00FUIY7nU7u3Ufjk/oDLMkcAZop5XLTzn0uWcGO6eecnL4hSWveF49Tjrp34ezzj79iDV64vGpcP99Dz/v/zZ18Ieh2302xHnq354O+w9879C/733ku75pwCEnnvCisOzUl4aVK14ZXvzinwmnnb48LH/1z4cVpyWlF+i+ex8KTz75r+FrD+wN33/8X8L3Hz/o/gW0wZ48eD6o23BsQmeYBYEzQLPFYHk6VJ6eFJzrhGC/3TFx/3PBtEAHmi8GzK959c+HVy19RfiVNSvD2rNOCy89eVHtPncMo3c/+Hfh777dO/QwzX0LaCDBM8yC0BmOQ+AM0BwzpwZjuPzLZ6aVmBicC4EONMPLX3JieM0vJuGMVf8x/Oq6M2t3L5qL+BAtTkTHFR3uWUBDCJ7hOITOcAwCZ4B6a0uoI9CBelizcllY/ZpXhdcPnXHUdTxtEO9Zd9/9P8Pe/3Mg7H/sSd9eoK4Ez3AMQmc4ivxk2m+qD0B9xEnmNauXt2Jy8FgEOlAN0/ek4defEc799V+p5bqMQYuHF97+xcmw+1v/EB7Yu7/ZHxZoIsEzHIXQGY4gD5wnQwj+ywCg4padelJY+UtLwoUXrm/15ODRTAc6d04+KICGAswMmrPRc5R8DuKhq5/9i7vDV+7+urc2gDoRPMMRCJ3hMAJngOqLQfM5w2eEDW8ebu0083wIoGFw4oGk5657bbjwLetMNPfB9P3qi195IHzvB0/V/vMAjber1+0MazP8mNAZZhA4A1RXnB5ct/Z0E819EgOdT33yy+Hu/7FHoAPzFPfGr3vdqnDJW9/oAdgAxZVBt9+xK9z1wL7GfkagEXb2up1RrYRnCZ0hJ3AGqKZ48NZ/OXet19QHqDN+Z5i850GBDszS9FTzps3nK1mB4vqNG/74Mx6WAVUmeIac0BmeDZwXhxB2hxCWqAdA+aanmq94+/mmBws0Pf08cdc3wlNP/6g1nxtma/2aFWHDeUPhvJG1alaym3d8Ifzll+61KgioIsEzrReEzvBc4BwnnFcpB0C54qvqbz53TXjb72ywE7VkMdDZ+bm7TRNCHjZfffXFHoJVUFy98We33u7gQaBqdvS6nTFdoc2EzrSawBmgGmLYvPGCdV5Vr6AYPn/l7q8LdGglYXN9CJ+BCrq01+2MawxtJXSmtQTOAOUTNteHQIc2ETbXl3sVUDGCZ1pL6ExrJWkWb/wbfQMAihd3No+sPzN86PorVL9m4qGDf/rxCWs3aKR4QOC1v5+Fs84+XYNrzr0KqBDBM60kdKaVBM4A5Rl5wxnhfVsus7O55ux8pkniWxfv/b3MAYENdN0HPhk6f7XL4ahA2f5Tr9vZrQu0idCZ1hE4A5QjThD+4Yc3eV29QZ54fCrc8MefCRN3fUOgQy1566Id4r3qmms+Gu56YF/bSwGUZyqEMCx4pk2EzrRKkmajIYTbdB2gODHUufadF4Rs9BxVb6h9D/fCtvffGh7Yu7/tpaBG1qxcFra873IPwlok7nu+4abPhf2PPdn2UgDlEDzTKkJnWkPgDFC8GOrcfNNVVmm0RAx0PvBHHSs3qDQPwnjPNbeET91xX+vrAJTiQAhhda/bOaj8NJ3QmVYQOAMUS6jTXvE19vdv+0SY+NsH214KKsiDMKbdd+9D4Q+2/bmpZ6AMe/KJZ8EzjSZ0pvGSNFsdQpgMIfivC4ACCHUIAh0qxoMwjsbUM1ASwTONJ3Sm0QTOAMV6+8Xrw7Xvfauq85x3vuNGU8+UyoMwjsdqIKAkO3vdzqji01RCZxorSbPFIYRHBc4Ag/fyl5wYbvzwpnDW2aerNi8g0KEMcbo5+69DHoQxK3E10KZ33OBAVKBogmcaS+hMI+WBc5xwXqXDAINlipDZEOhQpGWnnhQ+uOW3PAhjzq77wCfDxz59l8IBRdrW63a2qjhNI3SmkZI02y1wBhi8kTecET5y05UqzawJdBi09WtWhOuv/10Pwpi3uJP+bZtvDE89/SNFBIpyaa/bGVdtmkToTOMkaRZv1Bt1FmCwrrliJGzafL4qM2cx0Lny3Tdbt0HfuS/RL/HtjN+4aIvDUIEivbnX7UyoOE0hdKZRBM4Agxf3pH58x5VeW2dBYqAzetmHwt5HvquQLJj7EoMQ71PXXPPRcNcD+9QXKMJUCGG41+3sVm2aQOhMYyRpFpfv36ajAIMj2KHfLr/sOoEOCxL3N3/+M9us02Bg3nPNLeFTd9ynwEARBM80htCZRhA4AwxeDHY+uuOqsOK0RLXpq5t3fCFcf4u3SZk7+5spivsUUKA9efB8UNGpM6EztZek2eoQwmQIwX9tAAyISUIG7Y6J+8O733+rg7uYtUvOOyt86PorFIzCxOD55p1fdp8CiiB4pvaEztSawBlg8ATOFCUeMPi2zTcKdDguBwZSFvcpoEA7e93OqIJTV0JnaitJs8V54LxKFwEGQ+BM0fY93Au/u/mGsP+xJ9WeF4h75TdtfKPAmVIJnoEC7eh1O2MKTh0JnaklgTPA4AmcKcsTj0+F37hoi+CZ53GQKVUieAYKdGmv2xlXcOrmJ3WMmtoucAYYnBjuxEMDBc6UIX7v4gOP+OADgsCZCorfxfidjN9NgAG7LUmzEUWmboTO1E6SZjFw3qhzAIMxHe6sOC1RYUojeGaawJmqEjwDBRrPz7SC2rBeg1pJ0iwu0b9N1wAG5zN/do1wh8qwaqPdBM7UgVUbQEGmQghLe93OQQWnDkw6UxtJmg0LnAEG65orRoQ7VIqJ5/YSOFMX8Tt67Tsv0C9g0OLeu8n8jCuoPKEztZC/RjKhWwCDM/KGM8KmzeerMJUjeG4fgTN1k42ec+jBLcCAxbOtHCpILQidqbz8Kd54/lQPgAFYs3JZ+MhNVyotlSV4bpc4NSpwpm7ig1vBM1CADflZV1BpQmfqYDJ/mgfAALz8JSeGm2+6SmmpvOng2aFdzRZDuzg1CnUUg+f1a1boHTBom/Mzr6CyhM5UWpJm4wJngMGJ4d2NH950KMyDOojf1bh2QfDcTJecd5Y1P9TerZ+4VvAMFOG2fBUpVJLQmcpK0mwshLBRhwAGZ9PGN3qFndqJ39kPv+9yjWuYGNJ96Por2l4GGuL663/XOiCgCJOCZ6pK6EwlJWkWl6HdqDsAgxP3OJsopK7OG1lrd2qDxHAuhnTQFNYBAQWJryuO52dhQaUInamc/Cmd01gBBsgeZ5ogPjQZecMZellzMZT76I6rrPmhcabXAQEMWFxJOqHIVI3QmUrJn85N5E/rABiQ9/5eJuChET5y05Vh5fJTNLPG4qqUFaclbS8DDRXXAXkrAyjAUJJm2xWaKhE6UzWTIYQlugIwOHEyNK4mgKYY/8R7Dk3vUz/x4ED3I5ouvpXhYEGgAJuTNBtVaKpC6ExlJGk2nr8WAsCAxGDufVsuU14aJU7t3/jhTXan1kycUHdwIG3hYEGgILc5WJCqEDpTCfnTuI26ATBY1mrQVPEV9k0b36i/NREfEPzhhze1vQy0SPzf3g9u+S0Px4AiTCZptlSlKZvQmdIlaTYcn8bpBMBgxVd7vcZOk3mFvT6ufecF9jjTOh6OAQWJEyYT+ZlZUBqhM6XKn745ZRVgwOJkVXy1F5oufs/td662NSuXhWz0nLaXgZaKD8fibwBgwOLqUgcLUiqhM6XJn7pN5E/hABigOFllrQZtML3fmWqKD8Buvukq3aHV4m/Amg2gABuTNBtTaMoidKZM2x0cCDB48eCiOFkFbRFfYb/kvLP0u4LiWg0PwGi7+BuIvwWAAtyYpNmIQlMGoTOlSNJsq4MDAYpx1Tv8hy3t86Hrrzj0wIXqWLn8FGs1IBd/C9ZsAAUZT9JstWJTNKEzhcufsm1ReYDBi/9B6/BA2uqjO6xxqJI/tPYEnseaDaAgi/Lg2cGCFEroTKHygwPHVR2gGFved7lK01orTkus2aiI2IfYD+DHrNkACrRKFkPRhM4UxsGBAMVav2aFkIfWs2ajfHGS801K8EkAACAASURBVKp3XdT2MsARxTUbcfUMQAE25KtOoRBCZ4rk4ECAgsSQ5+qrL1ZuCCF8cMtvKUOJsv865PBAOAarZ4ACbUnSbFjBKYLQmUIkaTbm4ECA4oysP9OUM+TOOvv0MPKGM5SjBC9/yYnh2ve+tXWfG+bCKiCgYBP56lMYKKEzA5c/RbtRpQGK4VV2eKH3bbnMgV0l2HjButZ9ZpiP+L/b7lFAQRblwbODBRkooTMDlT89m1BlgOKsWb3cq+xwmPib2LTxjcpSoDjlvGnz+a35vLAQ7lFAwVblK1BhYITODJqDAwEKZpczHFkMQB0qWBxTzjA38R4VH9YAFGRjkmajis2gCJ0ZmCTNxh0cCFCs9WtW2OUMx3DVOy5QngKYcob5ee/vZSoHFOm2JM1WqziDIHRmIPKnZQ4OBCiYKWc4tvNG1oY1K5ep0oC9+dw1jf58MCjxHrVy+SnqCxRp0n5nBkHoTN/lT8nsBgIoWPyPVFPOcHxb3ne5Kg1QPAztbb+zobGfDwbtty/3+wEKtchZXAyC0Jm+yp+OjdvjDFC8C8//NVWHWYgPZ+IqGgZj3drTHWYKC2DaGSjBUJJmWxWefhI602/2OAOUIO5PzUbPUXqYJatoBueKt9vlDAtl2hkowZYkzUYUnn4ROtM3SZqNhRD87QigBPanwtyYdh4Ma36gP+K087JTT1JNoGjjSZotVXX6QehMX+R7nG9UTYBy2J8Kc2fauf/OXffapn0kKM1vvulsxQeKZr8zfSN0ZsHyPc5uSgAlidOa9qfC3Jl27q94gOCFb1nXpI8Epdq0+fxD67MACrYqSbPtis5CCZ3phxg4L1FJgHIMv/4MlYd5Mu3cP2tWL/cADPps3esclwOUYrP9ziyU0JkFyU83HVJFgHI4QBAWJk47r1m5TBX7wAMw6L+r3nWRqgJlsd+ZBRE6M29Jmg3H001VEKA8v/Kf/qPqwwJdfJEHNwsVV2t4AAb9F98esAYIKIn9ziyI0Jl5sccZoBquePv5OgELdN7I2rDs1JOUcQHiag1gMDac58VSoDT2OzNvQmfmayJ/6gVASWJIFlcDAAv3m286WxUXwGoNGJz4YMyBgkCJ7HdmXoTOzFmSZmP2OAOU75xhIQ/0y6bN5x9aEcH8WK0Bg+VAQaBk9jszZ0Jn5iRJs9UhhBtVDaB8G948rAvQR+vWnq6c8+AgRhi8S976RlUGymS/M3MmdGbW7HEGqA6rNaD/7Eifn9WveVUdLxtqJf5vvt3zQMnsd2ZOhM7MxXgIYYmKAZRv7S//ki5An8VQZ+XyU5R1jl4/ZNUPFMFaLaAC7Hdm1oTOzEq+x3mDagFUw6//l9fpBAzAueteq6xzEPdgn3W2tSRQBGu1gIoYz9+Eh2MSOnNc+R7nrSoFUA3xBHshDwzGhW9Z50DBOXjNq3++NtcKdWfFBlAR9jszK0Jnjil/ejWe31QAqIDX/KJdzjAoLz15UVizern6zpJ9zlAs67WAihhK0sxwIsckdOZ44k1klSoBVMfw6+10hEHyG5u9004X0EORrNcCKmRL/mY8HNFPPPPMMyrDEeXL4b+oOgDV8uA9Nx2axgQGZ8UZl4ennv6RCh9Hr9up9PVBE7k/ARVyIL741Ot2DmoKhzPpzBElabY0X6sBQIWsXH6KwBkKYMXG8dktC+WwSx2okCUhhO0awpEInTkae5wBKmjlildqCxTAio3je1XysqpfIjTS69eu1FigSjYmaTaqIxxO6MwL5Mvgh1QGoHp+ZY3/0IQiZKPnqPNxvOzkn6v09UFT/eq6M/UWqJrt+Rvz8ByhM8+TL4HfoioA1XTeyFqdgYKsWblMqY/BQzAox4rTknDiCS9SfaBKFlnRyuGEzjwnSbPFbhIA1RX3OQPF8Qr7sS23VxZKY68zUEFD+ZvzcIjQmZnizWGVigBUk33OUCyvsB9bnLYEyvGqpa9QeaCKtuRv0IPQmWclaTYSQtisHADV5VV2KFYMVZedepKqH4E3L6Bc/k4AVNhE/iY9LSd0xloNgJqwzxmKt/KXlqg6UDlrzzpNU4CqWpK/SU/LCZ0JeeC8SCUAqsu0JZTjzP+8QuWPwLofKNdLT14UXv6SE3UBqKrN+Rv1tJjQueWSNBsLIWxoex0Aqs60JZTj3F//FZUHKuk/vOTfawxQZePWbLSb0LnFkjRb6pUHgHr4xVc7sAvKEKcJvWnwQvbJQvm8cQBU3CKrXNtN6Nxu1moA1MTqM35Rq6Ak3jQAqujUU07WF6DqNuRv2NNCQueWStIsTjgPtb0OAHVx1tmn6xWUxF7nFzrpJK/1Q9l+Yckr9ACog635m/a0jNC5hZI0Wx1C2NL2OgDUxcrlp+gVlOiXz0yV/zAehEH51p51mi4AdWDNRksJndvJjx2gRl52svM3oEwrTkvCiSe8SA+ASok75wFqYsiajfYROrdMvlZjVdvrAFAny5edql9QsmWnvlQLgMrxNhRQI1vzN+9pCaFzi1irAVBPp52+XOegZCtXvFILcstOPakS1wEA1Io1Gy0jdG6JJM0W+3ED1JOdjVC+NBU6TzvxhJ+uxoUAVnABdbMqfwOfFhA6t4e1GgA1ZWcjlM9hgkAVvezkn9MXoG62WLPRDkLnFkjSbDiEsLntdQCoI7saoRriYYIAAPSFN/FbQOjccNZqANSb12ahOjwEAqrm1FNO1hOgjqzZaAGhc/PFH/GSthcBoK68NgvV8bM/8+90A6iUX1jyCg0B6sqajYYTOjeYtRoA9efwMqiOVy0V7gAA9JE38xtM6NxQ1moANMOixS/WSagIr7EDAPSVNRsNJnRuLms1ABpg7VmnaSNUhNfYAQD6zpqNhhI6N1D+Y7VWA6ABXnryIm2Eilj+6p/XCgCA/vOmfgMJnZvJjxWgAZadepI2QoWsOC3RDqBSzhtZqyFAE1iz0UBC54bJf6Sr2l4HgCY48YSf1kcAAKANxpI0W6rTzSF0bpB8rcaWttcBoCmWLXm5XkLFrFx+ipYAAPTfIm/uN4vQuVn8OAEa5MSfPUE7AQCAthhK0mxMt5tB6NwQ1moANM+LX/wzugoAHNW+h3uKAzTNVms2mkHo3AD5j9GTIICGOe305VoKFWPtDVAlj3z7n/QDaBprNhpC6NwM4/mPEgCAAbL2JoT9jz1RgasAABosrtkY0eB6EzrXXJJmo/HH2PY6ADTR8lf/vL4ClfPU0z/SFABg0MaTNFusyvUldK6x/Me3ve11AGiqFaclegsAALTRIplXvQmd681aDQAAAACaaGOSZsM6W09C55rKf3Qb2l4HgKY68YQX6S1QWffd+5DmQAX844F/1gag6RwqWFNC5xrK12r40QE02LJTX6q9QGU9+eS/ag5UwGPffVwbgKZbkqTZVl2uH6FzPY3FH13biwAAAABA421J0my1NteL0Llm8h/ZlrbXAQCA8jz80COqDxXw1L89rQ1AWzhUsGaEzvXjRwbQAj/7M/9Om4HK+uEP/6/mQAXsP/A9bQDaYihJs1Hdrg+hc40kaRbXagy1vQ4AbfCqpa/QZ6CyTFcCACXYnp9zRg0InWsi/1FZnA4AQOlMV0I17H/sCZ0A2mSRDQD1IXSuj+35jwsAAADCU0//SBGAttmYpNmwrlef0LkG8h/TxrbXAQCAatj7yHd1Akp2370PaQHQVuM6X31C53rwYwIAqIC9+76jDUAlPPnkv2oE0FZLkjSzgrbihM4Vl/+IlrS9DgBt8+IX/4yeA5V2x8T9GgQl+toDe5UfaLOxJM2W+gZUl9C5wvIfz1jb6wDQRqedvlzfgUqbOvhDDYISPfVvTys/0GYOFaw4oXO1OTwQAKBC7DL+sW7XqhEo0/4D31N/oO02OFSwuoTOFZX/aDa0vQ4AAFTT9x//F52BEu1/7AnlB3AOWmUJnavLjwYAoEL2PdzTjhm+//jBylwLtM0Tj0+Fp57+kb4DOFSwsoTOFeTwQACA6nnk2/+kKzOYsoTy3H/fw6oP8GMOFawgoXPFODwQAKCaHn7oEZ2ZIU5ZxmlLoHhfe2CvqgP8mEMFK0joXD0ODwQAqKAf/vD/asthTFtCOexUB3gBhwpWjNC5QhweCABQXXv3fUd3DmP6G8rxD73vqzzACzkfrUKEztXixwEAUFH/7w/+VWsO88/fe7JS1wNtENfa7H/Mbw/gCBwqWCFC54pI0mzM4YEAANX1vR88pTuH2X/ge5W6HmgDa20AjikeKrhYicondK6A/MfgSQwAQEXdMXG/1hzB/seeqNw1QdM5RBDgmBwqWBFC52pweCAAQIXZXXxkTz39o7Dv4V4VLw0ay355gOPa6FDB8gmdS5ak2er4Y2h1EQAAKu6R/Y9p0VH87290K3ld0FTeMACYFRsFSiZ0Lp+RfwCAivvW35nmPZpu19QlFOW+ex869IYBAMc1lKTZqDKVR+hcovzLP9TaAgAA1MATj085RPAYvOoPxbln14OqDTB72x0qWB6hc0kcHggAUA9f+Zuv6dQxeNUfirP7W/+g2gCzF89PG1OvcgidyxO/9Eva+uEBODYn00N1fON/7dONY3CYIBTngb37VRtgbrYkabZUzYondC5B/mX3pAUAoAa+9s2/16bjcJggDN4dE/erMsD8OE+tBELncmzNR/wBAKiwOMFrn/PxOUwQBu/uu/+nKgPMz4YkzYbVrlhC54IlabY6hLCxVR8aAKCmbv/ipNbNgsMEYfD2/p8Dqgwwf85VK5jQuXhG+gEAasKhXbOz95Hv1uEyobbiWxf7H3tSAwHmbyhJs1H1K47QuUBJmo3EL3lrPjAAQI098fiUQ7vm4L57H6rNtULdeOsCoC+2Jmm2WCmLIXQulilnAGbl+4//i0JByT77F3drwRzcs+vB2lwr1I23LgD6YkkIYUwpiyF0LkiSZmP5lxsAjuv7jx9UJCjZPffv1YI5EIrBYHjrAqCvxkw7F0PoXID8y2xhOQBATQh55u5b3/6nul0y1IK3LgD6apFNBMUQOhdjLP9SAwBQA0KeuXvq6R8dOuwM6C9vXQD03cYkzZYq62AJnQcs/xJvafSHBKDvnnr6/1NUKNFffule5Z+Hr979jdpdM1SZty4ABmZcaQdL6Dx41moAMGf7H3tS0aAkcVrXb3B+Htzz93W8bKgsb10ADMxQkmbDyjs4QucBStJsdRzZb+wHBABooFs+9gVtnadv/Z31GtBPVmsADJRB0QESOg+WxeQAADVz9/0Padk8fe8HT9nrDH1itQbAwMVp51FlHgyh84DkI/pDjfxwABQi/scmUKybd3zh0IF4zN/tX5xUPeiDj/+325URYPBMOw+I0HlwTDkDMC8nnvCi8MFrLgkvPXmRAkLBdn7O/tSF2v2tf6j3B4CKuHPyQa0AGLwlpp0HQ+g8APmXdVXjPhgAA7fs1JPC5ztbQjZ6jmJDwe6YuP/QeggW5lvf/icVhAVyoClAobYnabZYyftL6DwYRvMBmJM43fz2i9eHybu3hxWnJYoHJfizW73K3g9xPcl999qLDQvhQFOAQsVXTMeUvL+Ezn2WTzkvadSHAmBgYth8yXlnhXvuvCFc+963KjSUJE45733ku8rfJ3/z1/+jEZ8DyuJAU4DCjZl27q+fatKHKVv+5bTLGYDjimHzyPozw1XvusjuZqgAU879tXffd5r0caBQDjQFKMWifHOBiec+ETr311j+JQWAI3r5S04MGy9YFy58yzphM1SEKef+i/V84vEp9zmYh6/c/XVlAyjH5iTNtve6nUfVf+GEzn2STzl7GgLAEa1cfko4d91rw6bN5ysQVIwp58H4yt98zaGoMEfxAEEPwQBKFaedR7Vg4ex07h9TzgC8wPo1K8Jn/uya8Ndful7gDBVkynlwJu95sKkfDQbGAYIApduYpNlSbVg4k859kH8ZTTkDcEhcobHudavsa4YauOGmz2nTgHzr73qN/FwwKHEljQMEASrBtHMfmHTuj62mnAFYdupJ4ZorRsLX7/tY+ND1VwicoeLiYV37H3tSmwbkez94Ktx3rwANZuuzf3G3AwQBqiFOOw/rxcKYdF6gfMp5Y60/BAALEldobDhvKJw3slYhoSbiROHNO7+sXQN2z64Hw1lnn97ozwj98pdfulctAaojDpgKnhfApPPCba37BwBg7k484UWHwub//vkPhls/ca3AGWrm/ds+YaKwAHdO2usMsxH3y3vzAqBShkw7L4xJ5wUw5QzQPjFsHll/pn3NUGNx5cPE3wpDixBDtDhV7n4Jx/bpz9ypQgDVY9p5AUw6L4wpZ4CWiIcDxn3N99x5g33NUHPX/WFHCwsU99QCR7fv4V54YO9+FQKoHtPOCyB0nidTzgDtMB02x8MBN20+X9gMNXfdBz4Z9j7yXW0s0D33723NZ4X5+JM/+bS6AVSXgdN5sl5j/nzpABoshs0bL1h3KGgGmiFOE3b+apduFswEJxxdvC/d9cA+FQKorkPTzr1uZ1KP5sak8zwkabbalDNAMx0+2Qw0x++/+2aHB5akM25fLRzJpz75ZXUBqD6Dp/MgdJ6f7XW8aACOTtgMzWatRrkm73FwIxwuHrI5cdc31AWg+ux2ngfrNeYo/5IN1eqiATgqazSg+e6796HwsU/fpdMlemD3I6397HA0N/zxZ7x9AVAfcdpZ8DwHJp3nzkg9QAOYbIZ2iJOEf7Dtz3W7ZDFYs2IDfsyUM0DtmHaeI6HzHJhyBqi/E094kbAZWuSaaz4a9j/2pJZXwDf+l8PSYJopZ4BaMog6B0LnufHlAqipGDZfct5Z4Z47bxA2Q0vcvOML4a4HBJ1V8bVv/n3bSwCHmHIGqC3TznNgp/MsmXIGqK+RN5wR3rflsvDSkxfpIrRE3ON8/S0T2l0h3/vBU4f6ctbZp7e9FLScKWeAWrPbeZZMOs/eWF0uFIBnrVm5LPz3z38wfOSmKwXO0CJxivDKd9+s5RX02c860JF2M+UMUHumnWfJpPMsJGm2NISwofIXCsAhK5efEn778g3hvJG1CgIt9BsXbTk0VUv1WLFB25lyBmgE086zYNJ5duxyBqiBl7/kxEOHBP71l64XOENLXX7ZdQ4OrLDpFRvQRqacARrDtPMsCJ2PI59y3ljpiwTg0CGBX574sEMCocWu+8AnHRxYA1Zs0FamnAEaxYDqcQidj8+XCKDCpvc2f+j6K+xthha7eccXwsc+Lcysg7vvN+lM++x7uBc+dcd9Og/QHKadj0PofAymnAGqK67SuOm6t4fPfnZbWHFaolPQYndM3B+uv2XCV6Am4qRn7Bm0yZ/8yaf1G6B5DKoeg9D52Hx5ACrmxBNedGiVxtfv+5i9zcCh/cDvfv+tClET69esOPR2ivs3bRKnnK3+AWgk087H8FOVvbKSmXIGqJ6Vy08Jf/jhTSabgUNi4Py2zTfakVpx8WHhyPozw1XvusgaJFrp9999s8YDNFccWBU8H4HQ+ehMOQNURFyl8f+8bSRko+doCXCIwLn6lp16UvjNN53tgFdaLa6S2fvId9teBoAmi9POS3vdzqO6/HxC5yNI0myxKWeAahh5wxnhfVsuMx0HPEfgXG3xgNeLLzrHCg0IIXz6M3cqA0DzxcHVUX1+vp945plnqnQ9lZCkWfyybGl7HQDKFCfkrnrHBUIL4HkEztUUV2isW3t6uOLt51uBBIe57gOfDJ2/2uW+BdBsrzTt/HxC58PkU87xS2KkDqAk8aDAD11/hfIDzyNwrp64/ujN564Jb/udDd5IgWN44vGpsOkdN4QH9u5XJoBm2tnrdkw7zyB0PowpZ4DyxOnmD275rXDW2afrAvA8AudqiQe7nrvutfY1wxzFHc8f+KNO+N4PnlI6gOYx7TyD0PkwSZodNOUMUDzTzcDRxJDm3e+/VeBcAevXrAiXXfomDwdhgd5zzS1h4q5vuK8BNMuOXrczpqfPEjrPkKRZHIO/rTIXBNACppuBY7l5xxfC9bdMqFGJ4r7mkfVnhkve+kb7mqGP9j3cC9vef6uVGwDNMRVCWNrrduJAa+sJnWdI0iyOwC+pzAUBNJzpZuBY4uFbH/v0XWpUkriveeMF66zQgAGzcgOgUbb1up24urf1hM45U84AxYlBxo0f3mS6GTiqyy+7Ltz1wD4FKkHc1/zbl28I542sbd1nhzLFlRufuuM+PQCot6let7NYD4XOz0nSbHcIYVVFLgegsUbecEZ435bLwktPtj4feKEnHp8Ko5d9KOx95LuqU6C4QmPN6uXh6qsvtkIDShRXbvz+u292DwSot0t73c5423sodH42cB4OIXy1ApcC0Fgx0Lj2nReEbPQcTQaO6L57Hwp/sO3Pw/7HnlSggsQ3T9a9blW46l0XeRgIFdIZvzP86ccnrNwAqKcDvW5nadt7J3R+NnSeDCEMVeBSABopvqo9/on3CDSAo4oBy3Uf+Vx46ukfKVIB4n353HWvta8ZKiy++XHDH3/Gyg2Aemr9tHPrQ+ckzeKTh+9U4FIAGslhgcDxvPMdN4aJv31QnQqwfs2KsOG8IfuaoUas3ACopV29bme4za0TOqdZfOqwsQKXAtAo8ZXt9/5eJtgAjsr+5mLE9UYj688Ml7z1jfY1Q41ZuQFQO7/a63Ym29q2VofOppwBBmPNymXh5puusk4DOKo7Ju4P737/rdZpDFB8+LfxgnXhwrescz+GhogP696/7RPeDgGoh9t73c5IW3vV9tB5awhhSwUuBaAxrNMAjsc6jcGK+5ovPP/XHNwKDRYf3H3gjzqmngGq75W9bufRNvaptaFzkmaLQwix6cY+APogvr794fddbp0GcFT33ftQ+INtfx72P/akIg1A3Nd89dUXW6EBLeIhHkDl7ex1O6NtbFObQ+exEMKNFbgUgNpbdupJ4fOf2eb1beCorvvAJ0Pnr3ZZp9Fn0/uar3rXRe7B0FKmngEqbSqEsLTX7RxsW5vaHDrHKeclFbgUgFqLk3W3fuJaTQSOaN/DvfD7777ZYYF9Fh/2/eabzg6bNp/fqM8FzE/c9XzNNR8Ndz2wTwUBqmdbr9vZ2ra+tDJ0TtIsjrXfVoFLAai1a64YEXgAR2W6uf/iQa0XX3SOVUbAEXXG7wzXfeRz7rsA1TLV63YWt60nbQ2dJ0MIQxW4FIBaiq9zf3zHleGss0/XQOAF7G7ur3jPXbN6uX3NwKzEN0x+d/MN7sEA1XJpr9sZb1NPWhc6J2m2OoTwzQpcCkAt2d8MHE18vfv92z7hUKs+eflLTgxvPndNeNvvbHDPBebs8suus24DoDr29Lqd1W3qRxtD5/hUYWMFLgWgduxvBo4mvtL9px+fcJBVH6xcfko4d91rrS8CFuzmHV8IN+/8snUbANXwq71uZ7ItvWhV6Jyk2dIQwncqcCkAtfP2i9eHa9/7Vo0DnsdBgf0TH+xddumbrC4C+iquPHrb5hsFzwDlu73X7Yy0pQ9tC53jSZFbKnApALURd4lu2vhGE3fA81il0R/xHjuy/sxwyVvfaF8zMDDxnv0bF22x5xmgfK/sdTuPtqEPbQudD4YQLMQDmCUHBgJH8p5rbgkTd33D1NwCxH3NGy9YFy58yzr7moHC2PMMULodvW5nrA1taE3onKTZaAjhtgpcCkAtxAMDP7rjKpN3wHPibtCdn7vb3uYFiPuaf/vyDeG8kbW1/QxAvb3zHTd6SwWgPFMhhKW9budg03vwUxW4hqK04ikCQD/EwPnzn9lm+g44RNi8MPGtkTWrl4err77YgzygdB+56crwizu+EK6/ZUIzAIoX/yM77nUeb3rtWxE6J2k2HEJYVYFLAai8eJDVrZ+4VqOAcMfE/eGGmz5nB+g8xRUa6163Klz1ros8xAMqZfqsDsEzQCm2tiF0bsV6jSTNYiM3VuBSACpN4AyEfLL5K3d/Pex95LvqMQ/xbZHffNPZDmAFKu++ex8Kb9t8ox39AMX71V63M9nkujc+dE7SbGkI4TsVuBSASnv7xevDte99qyZBi1mjsTDxwd2G84bsawZqRfAMUIrbe93OSJNL34bQOY6sb6nApQBU1jVXjJjIg5Z64vGp8PH/dnv44lceEDbPQ9zXvG7t6eGKt59vXzNQW4JngFK8stftPNrU0rchdD6YL+kG4AgEztBO+x7uhU998sth4q5vCBnmIe5r3njBunDhW9bZ1ww0guAZoHA7et3OWFPL3ujQOUmz0RDCbRW4FIDKidN5177zgpCNnqM50CLxcMDb79gV7npgn7bPw8rlp4QLz/81906gkQTPAIWa6nU7i5ta8qaHznEh91AFLgWgUmLg/PEdV4azzj5dY6AF4gqNz/7F3eEvv3Rv2P/Yk1o+D3Ff82WXvsl9E2g8wTNAoS7tdTvjTSx5Y0PnJM1WhxC+WYFLAagUgTO0RwwOPnHbl8IDux8RHsxDvF+OrD8zXPWui6zQAFolvhXzjms/pukAg7en1+2sbmKdf6oC1zAojd2JAjBfAmdoPlPNCze9r9m+e6CtzhtZG/7xwD+H62+Z8B0AGKxVcXC21+3sblqdGxk6J2kW96GMVOBSACpD4AzN1hm/M0ze86BdzQuwZuWycPFF5xwKWwDabvrBm+AZYODi4Oxo08rcyPUaDhAEeD6BMzST9RkLF++Pa1YvD1dffXFYcVpS948D0HeXX3adB5oAgzUVQlja63YONqnOTQ2d40j6qgpcyv/P3t0HWVXd+cJfN5UyQRtBEEEwjbatSXdjS5hxYkNE8gSK8Q3a6EgRbXVkzGBwQsQ4iFLykDJqZ2b0mkeiN4leE0wspswVydu1IDcEA5gxIdgKGIOoTDBmUG9ISJzxn3lqHWmGt4Y+3fucs18+nyqqEoTutX/rcLr7u3/7twBqTuAM+RKD5mXLVoanf/FieP2t3Xa3j+IIjYvPawvX/u1085oBjmDGjEVhfdc2ZQKonBu2b1n6h/WrIwAAIABJREFU3/NU39yFzvVNHZNCCD9KwVIAak7gDPkgaE5e+8fHhS/dd0PeLgugIuJ5AZfOXOSsAIDKeXX7lqUn56m+eQydHw4hXJWCpQDUlMAZsiv+cP+D7z1dmtFsdEZlxE7nf1l7fx4vDaAi4g3Qa+fe42sSQOV8bPuWpavzUt9cHSS45wBBgTNQeAJnyJ7Nm7aHJx5fHTY+95JHmKsgdozHmpvjDNA78fvKBZ+5LNza+YiKAVRGPKNO6JxSuTvpEaAv4g8EAmdIt+5u5md+ttnYjBqJIX9zy5WFvHaAvui4emrYsuXl8MiKteoHkLyr6ps6PpuXAwXzFjp/NgVrAKip+bPbSz8QAOmzYvm68PT6rrDu5y+Yi5kCsascgPLc0Tk7dG1+OXRtfU3lAJIXG2pzcaBgbmY6O0AQ4N3Aec7cS1QCUmLpw0+WOsL8cJ5e27csLXoJAMoWn9aZOHWe+c4AycvNgYLvScEakmK0BlBo110+ReAMKbPs2/+n9AiywDm94o0BAMpz/LBBpXFuACRu9J7G2szLRei85wDB9hQsBaAmprQ1hwULzSWFtFnw9x32JOVWr9lQ9BIA9Ekc59b+8XGKB5C8XDTW5qXTOQbOg1KwDoCqi4Hzgw8tUHhIoXigZ/w3Sno998vtdgegj25bdE0YMaRO+QCS1b6nwTbT8hI6O0AQKKSGUUMFzpBynZ2fDnUDjrJNKfX6W7vD2qeeL3oZAPokjtlYeJOnegASNigPEx0yHzrXN3WMDSGcmYKlAFRVDJwfe3SxokPKxR/I26ecZZtS7Hvf/UnRSwDQZ9PaxxuzAZC8zDfY5qHTWZczUDixa/LL984rhVlA+t3ROdvjxym27ucvFL0EAP1izAZA4s7c02ibWXkInR0gCBRKDJy/eu8Nobml3sZDhlx12WTblVLbdrwZNm8y2xmgr4zZAKiITB8omOnQub6p42oHCAJFM+eq80uHkwHZMmfuJaG1caRdS6knHl9d9BIA9Escs9HW2qCIAMkROteQLmegUK6YNqEUXAHZ9KlZ0+1cSm187qWilwCg3xbdNsvhuQDJGbSn4TaTMhs61zd1nBxC8JMbUBhT2ppLc2GB7IpdYPHfMumzvmtbeGPnLjsD0A9x/JvDcwESldmG2yx3Ome6xRygHA2jhobOzk+rGeTAjTdebhtTatm3VhW9BAD9Nu9zMx0qCJCc6XsabzNH6AyQcvERxS/fO690QAuQfbELLI7KIX3WrOuyKwD9FL9ndXguQKIy2e2cydC5vqljUghhdAqWAlBxd902qxRSAfkRu8DMvEyf537166KXACAR8QwS3c4AiflsFkuZ1U5nXc5AIVx3+ZTSDFggX2IX2JyrzrerKbP77XfC0oefLHoZABKh2xkgMaPrmzrGZq2cWQ2dMztEG6C34mFjCxZeqV6QU7rA0mn1mg1FLwFAInydA0hU5rqdMxc61zd1xC5ng02BXHNwIBTDwps67HTKrN+4teglAEiMbmeAxGSuATeLnc66nIFci3Nev7DobxwcCAUQx+e0No601SkSR2ysWL6u6GUASIRuZ4DEDKpv6shUJpqp0Lm+qePkEML0FCwFoGLinNcJ54xRYCiIL941x1anzKpVPy16CQASo9sZIDGZOuMua53OupyBXItznGNHCFAczS31pX/7pMfTv3jRbgAkRLczQGKm1zd1DM5KObMWOmcq0QcohznOUFzx334crUM6vP7W7rD2qeftBkBCJn/0TKUESEZmGnIzEzrXN3WMDSH4SgXkkjnOUGzx3377lLOKXoZU+d53f1L0EgAkZt7nZrq5CpCMz2aljlnqdNblDORWxyfONccZCi7+QO7x4/RY9/MXil4CgMTEm6ttYxsVFKD/ztxz5l3qZSl0Ns8ZyKW21oawYOGVNhcKLv5A7rCl9Ni2482wedP2opcBIDHX/PVFigmQjEw05mYidK5v6pgUQhidgqUAJCo+ZrjkvnmKCpTEw5bifHfS4YnHV9sJgITEp/p8jQNIRCZC5/emYA29YbQGkEt33TbLHGdgP/Ouvyxcv+B+RUmBjc+9VPQSQGqtWL4u/Ourvwk7XttZWmLX5pf3W2rD6BGh7pgBYeDAo0PLmMbQeNpJobml3obW2F9ddE7ofGB5oWsAkIDR8ey77VuWbkxzMf/bf/7nf6ZgGYdX39TxuxCCVAbIlfaPjwtfuu8Gmwoc5MKL5oeura8pTApsWHOfm4OQAmufer50wGcMl/v6/hifMGsYdXxobT4lXHDhR52nUQNv7NwVxk28vnDXDVAB927fsjTVhwqmPnSub+qIs5wfT8FSABITDwv7/vK7BBnAIcVZwn956a2KkwLzZ7eXxp4A1RcDyq/+jyfC4z9YH15/a3finz+G0PFwu+nTzg3T2sfb4SqZMWNRWN+1rRDXClBBr27fsjTVBwpmYaazAwSB3LnnrjkCZ6BH8RHwKW3NCpQCG559seglgKqLYfMt8x8IE6fOC/d/c2VFAudo99vvhJXrN5dGGv3FhOtKnzN+bipr4vhWFQbov9F7GnVTK9WdzvVNHYNDCK8YrQHkyRXTJoQ7OmfbU+CwYvARA5cYilA7sRNy84YH7QBUyZJ7vx2WfP37NXvv6+5+7uz8tAaBCmoeN8vXN4D++/r2LUtTew5e2jud2wXOQJ7EE7sFzkBvxLCjfcpZalVjMRSJB5YBlRVvtMWxC/GQuVqGkd3dz/Gmn87nyjnjtJPyemkA1ZTqTucshM4AuTHv+stsJtBr8z43szQDntpateqndgAqKB4SeH77zama8xvD50dWrC2ty42n5BmxAZCIQWkesZHa0HnPaI3pKVgKQCLaPz7OITVAWWK381WXTVa0Gut64dVCXz9UUgycr517T8XmNvdXXFec+Ry7nknOjE/62gaQEKFzH+hyBnIjdiretugaGwqUbc7cS0qjeaidbTveDJs3bbcDkLDuwDkLs31j13Mc/2HcRjLiTdXWxpF5uBSAWhM694HQGciNhTd1OIwG6DOjeWrvicdXF70EkKgY3mYlcO4Wx39cOlPwnJQJH2nJx4UA1FZqR2ykMnQ2WgPIk7bWBmM1gH6J7yE6wmpr43MvFfnyIXExvM1S4NwtPvkgeE7GxHPH5eEyANJA6FwGXc5ALtQNOCosuW+ezQT6bcHfdyhiDT33q18X9tohaXE+cgxvsyqu/epr7vC66KcJ54wpfa8MQL8JncsgdAZyoeMT5xqrASQi/nA+pa1ZMWskdmSuWL6ukNcOSYrz0eN85Kzr2vpa+Mz193ht9NMZp52U6fUDpEQqR2ykLnQ2WgPIi3jw14KFV9pPIDE33ni5rrAaenp9V2GvHZLyT//0zdzUcvkPN7gZ1U9jzzg10+sHSBGhcy/ocgZywcFfQNKaW+pD+5Sz1LVG1v38hUJeNyQldjmvXL85V/W8/R+Wmu/cDy1jGjO7doCUETr3gtAZyLz4CLzDA4FKmPe5mbqdayTOcRUuQd/lqcu52+tv7Q53/+Oj6VhMBvl+GSAxqRuxkarQ2WgNIA9iGNTZ+Wl7CVREnBM/56rzFbdGfvC9pwt53dBf8YbN+o1bc1nH5SufcUOqH1obR2Z27QApI3Q+DF3OQOY5PBCotDlzLwkjhtSpcw0887N8jQaAaln2rVWlAznzKF6Xbue+axg9IqtLB0gbofNhCJ2BTIshkMMDgWpYeFOHOtdA1wuvFu6aIQkbnn0x13Vc9ZNnU7CKbDpxxNCilwAgKakasZGa0NloDSAPhEBAtcQ5mB5Jrj5znaFv8jpao1uc7bz04SfTsZiMcZggQKKEzoegyxnItBj+OAwFqKYFf+9GVy2Y6wzl2bxpe25Ha+xr9ZoN6VlMhvj+GSBRQudDmJSitQCUTfgDVNuEc8aEKW3N6l5lW7a8XKjrhf76+TNbClHD5365PQWryCbnFAAkJjUjNnQ6AyQghj4x/AGothtvvDzUDThK3auoa7PQGcpRlBs1ccRG7OqmfCcMOVbVAJIjdO62J4EflIa1APRFDH0AaqG5pT60TzlL7auoa+trhblWSMJvd/7fwtSxKF3dSWsYPSJfFwRQW6mYJpGWTmddzkBmXTFtQin0AaiVeZ+bqdu5ytY+9Xyhrhf647c7f1eY+hm/0zd1xwzI4rIB0mp0fVPH2FqvTegM0A8x5IlhD0AtHT9sUJhz1fn2oIo2bvhlYa4V+mv32/9RmBq+9MpvUrCK7GlqOqXoJQBI2tW1rmjNQ+c9ybvRGkAmxUfaY9gDUGtz5l7iIKYq+uWvzG2F3tq2483C1OqPf/r3FKwiewYNHlj0EgAkreYNvmnodK558g7QF7qcgbT5u2s9PFYt2159vRgXCv30xs5dhSphkbq6k9R42kn5uRiAdIgjNk6u5UrSEDr76QjIJF3OQNp0XD01tDaOtC9V4DBB6J11azcVqlJF6upOkvNRACqipplrTUPnPYn76FquAaAvdDkDafWpWdPtTZU4TBCO7F9fNeMYAGqkptMlat3prMsZyCRdzkBaTWsfH6a0NdufKtj20o7cXyP0147XdqohvRKbOgBI1Jn1TR2Da1XSWofO5jkDmaPLGUi7G2+83A/vVbBly8u5v0bor67N/p3QOw2jjlcpgOTVrOG3ZqHznqT9zFp9foC+0uUMpF2cjRnfq6isl14xNgCO5N/e+n2hajRiSF0KVgEAexUvdDZaA8giXc5AVsT3Kt3OlfXbN3fl+fIgEa+/tbtQhTxhyLEpWAUA7DWpVqUQOgOUQZczkBXxvWrOVefbrwratuPN3F4bJGHF8nXqCAC1Nai+qaMmGWwtQ+eaJe0AfaHLGciaOXMv8ah3hW3etD3X1wf9sen5rYWrX8PoESlYBQDspyYZbE1C5z0Ju1ZBIFPaxjbqcgYyZ+FNHTatgrb+6te5vTbor63bdhSuhnXHDEjBKrJp+LDBRS8BQKUUqtNZlzOQOTfeeLlNAzJnWvv40No40sZVSBE7OaG3Xtr+28LV6uy21hSsIpuGDzuu6CUAqJTR9U0dY6td3VqFzuY5A5kypa05NLfU2zQgkxb8vW7nSiliJyf0xhs7dxVy7nnjaSelYBUAcJCqNwBXPXSub+o4OSbs1f68AP0xfdq56gdk1oRzxpRunpG83+78narCIfzge08Xrizx/A9NCgCkVNUbgGvR6azLGciU+Fh6fDwdIMviiKAYiJCsrq2vqSgcwjM/21y4sjSMOj4Fq8iul175TdFLAFBJ59Y3dVR1eH4tQmfznIFMOW/yX9gwIPNi9137lLNsZAWsfer53F0T9FfXC68WroatzaekYBXZ9cc//XvRSwBQaVXNZGsROk+vwecE6JMRQ+rCnLmXKB6QC/M+N7P0vkayNm74pYrCPoo6z9khggCkXFWnT1Q1dK5v6jBaA8iUyR8904YBuXH8sEHhqssm29CEbXj2xVxdD/RXEec5R8axAZByue50NloDyJTYFQiQJ/HpjYZRQ+1pgp775fbcXAskYfWaDYWrY1trQwpWAQCHNbq+qWNstUpU7dBZpzOQGVPamktdgQB5M+/6y+xpgl5/a3fYvEnwDN2KeCNm7BmnpmAVAHBEVWsIrlroXN/UcXJM1Kv1+QD6a/q0c9UQyKX4CLiuvGT9aNUzeboc6LN4sGa8EVM0E88d50XTT//21u8zvX6AjKhaQ3A1O511OQOZER89N5cPyLNFt82yvwky1xnetWzZysJVom7AUWHCOWNSsJJsK+LNCoAaqFp3XTVDZ/Ocgcz4q4vOsVlArjW31Icrpk2wyQlZv3FrLq4D+uvpXxTvBkzb2MYUrAIAeqe+qaMqjcFCZ4ADxG6VGZ+crCxA7sXDUuN7Hv23++13SmMFoMiKOlpj3Jmnp2AV2WYuPkBVVSWjrUroXN/UES/GaVxAJsRuFQcIAkUQ3+s6PmF+fVKKOFYA9lXUfwOaFfpv669+nfVLAMiSXHU663IGMsMBgkCRLFh4ZRgxpM6eJ6CIYwVgX0X8NxDPAdGsAEDGjK5v6ji50kuuVujsEEEgE2Lw4gBBoGgW3tRhzxMQxwoYsUFRLX34yUKO1mj90OgUrCL7nl7fVfQSAFRbxRuEKx461zd1DA4hnFnpzwOQhIvPa1NHoHDizbbWxpE2PgFGbFBU3/3BukJe+eTJH0nBKgCgbNkPnY3WALJk+sXesoBi+uJdc+x8AozYoIjiIXDru7YV7srjQayekEtG1+aX83AZAFlS8akUQmeAPWKXX3NLvXIAhRTf/9o/Ps7m91McLxDHDECRPHD/twu532ecdlIKVpEPu9/+j6KXAKDaBtU3dYyt5OesRuhsnjOQCedN/gsbBRTabYuuKXXu0T9FHTNAMb2xc1dYta6Ys8wnjm9NwSryYduON4teAoBaqGijcEVD5z0nITpZAciEGZ+cbKOAQjt+2KDQ8Ylzi16GfotjBuK4ASiCu//x0bD77XcKude+d0yG90uAmslu6Gy0BpAVba0NpbAFoOgWLLwyjBhSV/Qy9FtRxw1QLLHLefnKZwq56w2jhvreMSFbf/XrXFwHQAZNr+SShc4AIYQLz3MIDEC3hTd1qEU/xXEDMZCDPCtyl/P4P/tQClaRD0+v7yp6CQBqpr6po2LZrdAZKLw4v7Tj6qlFLwPAXtPax5eeAKHvYhAXAznIqyJ3OUcXXPjRFKwiH1565TdFLwFALWUvdDbPGciKtrGN9grgAItum6Uk/RQDOd3O5FWRu5zjCKIJ54xJwUry4bdvep8EqKFMdjrrcgYyYdLEcTYK4ADNLfXhimkTlKUfdDuTV/HgtyJ3OZ/xwfoUrCI/tu14s+glAKilip0iLnQGCs1oDYCezfvczNL7JH2n25k8Wvz5Bwvb5Rw0LCRqxfJ1OboagGyq1FxnoTNQaEZrAPTs+GGDwpyrzlehfojB3OcXP5TZ9cOBYki4vmtboeuiYSE5DhEESIXshM71TR1jzXMGskCnCsDhzZl7SWhtHKlK/bD8hxtK4wgg62LX/u3/sLTQ++iQ1WQ5RBAgFTLV6azLGciE8y4420YBHMGnZk1Xon76+5uXZHr9EMWu/dff2l3oWkwc35qCVeTHc7/6ddFLAJAGFZnrXKnQeWyFPi5AYmKnSnx0HIDDm9Y+Pkxpa1alfuja+lpYcu+3M7t+iGM1Ytd+0X1s8llFL0Fi4hMgRZ4NDpAmlZjrrNMZKCydKgC919n5aYcK9tOSr3/foYJkUnzd3vz5Bwu/eQ2jhobmlvoUrCQffrTqmaKXACBN0h861zd1nGyeM5AFOlUAei8+GdI+xftmf8SOvquvuSO7F0BhxdetjtQQpk5yFkiSNjz7Yn4uBiD7MtHprMsZSD2dKgDlu6NzdhgxpE7l+iGO2bjz9m9kdv0Uzy3zHyi9bglh4rlC5yQ990sHrAKkSOJznYXOQCGN/7MP2XiAPlh4U4ey9dP931wZ1j71fKavgWKIc8gfWbHWbodQuuE24ZwxKVhJPsT3wKIfSgmQNknPdRY6A4V0wYUftfEAfRAPFYwHsdI/N9y8xHxnUi2GgnEOOe86+8Onq0SC1vzYoZQAKZTe0Nk8ZyAL4kFYOlUA+m7RbbMcKthPscPv0pmLMn0N5FcMnK+de485zvuYPPkjqVlLHmx87qWilwAgjcYmuaakO50TXRxAJbSNbVRXgH6IM/EdKth/23a8GWZdc2fWL4OcETgfLN5ki095kJznfvVr1QRIn1SP1zBaA0i9cWd6PBKgvxwqmIyV6zcLnkkNgfOhaVhIVnydeY0BpNKg+qaOxBqKhc5A4Xxssu48gCT83bXt6piAGDzHA9uglgTOPZs0cVxal5ZJ3/vuT4peAoA0SyzbTSx0rm/qGBxCODOpjwdQCQ2jhpYeCweg/zqunhpaG0eqZAI6H1gueKZmBM6HF9/rSE7X5pdVEyC9UtnpbJ4zkHqtH3LWKUCSvnjXHPVMSAyeP3P9Pbm4FrIj3uwQOPesrbUhrUvLrK6trxW9BABplr5OZ6M1gCw468+b7RNAguLTI1dMm6CkCVn+ww1mPFM1t8x/oHSzQ+Dcs4njW9O6tExa+vCTRS8BQNqNrm/qODmJNQqdgUI574KzbThAwhwqmKw443nGjEXhjZ278nRZpEh8bV140fzwyIq1tuUIZnxycqrXlzXP/Gxz0UsAkAWJTLMwXgMojDjP+fhhg2w4QAUsvKlDWRO0vmtbuHTmotKsXUjSiuXrwsSp84w46AXfOyav64VX83ZJAHmUSGNxIqFzfVNHDJx9NQZSzTxngMqZ1j7e7NOEbdvxZmnWrgMGSULsbo4zw69fcL9xGr00ddK4TKwzKzZv2l56XwMg9VLV6Wy0BpB65jkDVNai22aFugFHqXKCYjgYZ+7GOc/GbdBXsbv5/PabSzPD6b3pF/sxN0k/WvVMfi4GIN/OTeLqkgqdjdYAUs88Z4DKiocKtk85S5UrIM55jqFhDA+ht2JnaZwPHrubX39rt7qVIY7WiO9pJGfDsy+qJkBG1Dd19PvOq9AZKAQz+QCqIx4qGN9zSV4MDWN46JBBjqR7lMZfXnpraT445TOWLXnrN27N2yUB5Fm/s95+h871TR2DQwhnepkBaXZq/XD7A1Al866/TKkrKIaI8SC4W+Y/kNtrpG9i2BxfF/H1YZRG/8yYMSXLy0+deCiqWeIAmZKKTmddzkDqjTvzdJsEUCXxUMEpbeboV1IMbx5ZsTb8xYTrHDRIaYxGnPs9buL1pdeFcK9/RgypCxPOGZPlS0idNT92EwQgY2rf6ewQQSALxo77oH0CqKLOzk87VLAK4siNeNCg8LmYlj78ZLjwovmlMRpx7jfJOPvDmhWStvanm/J1QQD5N7q+qePk/lyl0BnIvRh66FYBqK44R3/OVeerepV0h8/N42aVxivEzlfyKY4piPOa417f2vlI6Nr6mp1O2Fl/7kmNpHmdAmRSv7qd35vAFRuvAaRaw6jjbRBADcyZe0n4wap/ETZUUffYjfirrbUhXHje+NBx9dTCXH9exaB52bKV4elfvFi6wUDlxGYF/2aSFTvyAcikmPku7+vC+xU672mzHuR1A6RZa/Mp9gegRr5415zSo/9UXzxwMP6680v/HNrGNoZJE8cJ0zIidqr/aNUzYcOzL4b1G7ea0VxF8d8KyXrmZ0a/AGRUv6Zb9LfTWZczkHpNTUJngFppbqkPV0ybUOq8pTZiYBnn/cZf3QF0PGD3Y5PPKu0Ptbdi+bqw6fmtYeu2HeG5X27XzVxDDp9OXuzQByCT+pX7/rf//M//7PNfrm/q+O8hhLleN0CabVhzX2m2KAC1Ew+6E6Slz4ghdeGMD9aXgrZ46K4zECorjsnY9tKOsGXLy+G3O/9veGn7b8O2HW/m+ZIzx/eNyYpd+552Aci0D2/fsnRjXy5ApzOQa/GHaT84ANTewps6wvUL7rcTKRNvBLy+pwu6W2vjyDB82OAwfNhxpaeFBg0eGBpPO6nqXdGx+/dAu373h1Jg2xfd19Jt6NBjEwnZ39i5K6xbu2nv/48dy3/4w59K/7tr87tr3bbjDSMyMiDOQfd9Y7KeeHx1ni4HoIhi9luT0PlcLzcgzU4Ycqz9AUiBae3jwxMrfrxfuEk6lQ5+7D788RBjURpGDQ11A9633+91h9Q9eemV34Q//unfD/lf/+2t31enC96IF45g7BmnKlHCNj73Uq6uB6CA+txw3OfQub6pQ5czkHoOEQRIj87OT4f1U+fp+My4Q46D6A6pIcOmX9yv85I4hHiYKQCZ1uf89z39uGqhM5B6DhEESI/42PqCz1xmR4DUiR38DtZM1tKHn8zT5QAUVZ+nXAidgVz7s7OabDBAinRcPbU0MxggTcb/2YfsR8Ke+ZlxSgB50NdpF0JnINd0rACkzxfvmhPqBhxlZ4DUuODCj9qMhD39ixdzdT0ABVb10NkhgkCq6aQDSKd4Q7DjE76VBNJhxJC6MOGcMXYjQZs3ba/OAaEAVEP1QmeHCAJZ0DB6hH0CSKkFC690cxBIhTM+6Mm4pD3x+Op8XRBAsVW101noDKTeiSOG2iSAFFvw9x22B6i5SRPH2YSEbXzupVxdD0DB9ekRxb6GzicXvdpA+rWMabRLACkWH2e/YtoEWwTUVDzglGSt79qmogA50pepF30NnSd54QBpN35Ciz0CSLk7OmeHhlGeTAFqo621QeUTtvThJ3N1PQCUlN2AbLwGkFvHDxtkcwEy4AuL/sY2ATUxcXyrwifsmZ9tztX1AFBS+U7n+qaOmGxLcoBUczgVQHYYswHUyoxPTlb7hD39ixdzdT0AlJQ99aIvnc66nIHUGz5ssE0CyBBjNoBqi+85noxL1uZN28Prb+3O0yUB8K6qzHQWOgOpN3zYcTYJIGOM2QCqaeqkceqdsCceX52r6wFgr0H1TR1ldfcJnYFcamo6xcYCZIwxG0A1Tb/Y+fhJW/vTTfm6IAD2VVYmLHQGcmnQ4IE2FiCDjNkAqiG+zzS31Kt1gt7YuSt0bX0tN9cDwEHKulvbl9B5tJoDaTetfbw9AsgoYzaAShv/Zx9S44T94HtP5+p6ADjIyeWUpKzQub6pw/NHQOrVDTjKJgFkWByzMX92uy0EKuaCCz+quAlbvWZDrq4HgINUdLyG0RpA6jWMOt4mAWTcnLmXhCltzbYRSNyIIXWlm1ska/3GrSoKkG9nlnN15YbOZbVRA9TCMUe/X90BcuDBhxYInoHEnf3h0xU1YWufej7sfvudXF0TAAerb+rodUOyTmcgd049+USbCpATgmcgaTNmTFHThC1btjJX1wNAj4TOQHENHHi03QfIEcEzkBSjNSqj64VX83hZABys11Mweh061zd1DA4hDFJsIO1axjTaI4CcicHzFdMm2FagX4zWSN7mTdvDth1v5u2yADi0Sb2tSzmdzrqcAQComTsY0vK4AAAgAElEQVQ6Z4f5s9tD3YCjbALQJ0ZrJO9Hq57J2yUB0LNedzq/t4wi9jrJBqilae3j1R+q5I2du8K6tZv2frLG004KzS31yk/FzJl7SRg77oPh1sVf01kHlKVh1FCjNSpgzbqu3F0TAD0a3dvSlBM69zrJBgDyJ55Mv+bHG8LWbTvCS9t/e9jAL87MPOWkE0oHe15w4Uf9kE+i4uvpsUcXh88vfigs/+EGxQV6ZeqkcQpVAeu7tuXumgDoWX1Tx6TtW5auPlKJhM5ArsQOFiA5cU7jA/d/Ozz9ixfD62/t7vXHjX82/oo/iD6yYm0phI5zNGdfd4lOaBJx/LBB4Uv33RAmL18Xbv+HpWW9PoFimn6xh3eTtvThJ/N1QQD0Rq8y4nJC53OVHUi7ugHvs0eQgBXL14WvPPhE6Nr6WiIfLwaCsSM1/mptHBk+NWu6UTgkIr6Oxk9o0fUMHFZba4ObnhWweo33XYAC6lXo3KuDBOubOgZ7BQFZcMzR77dP0A8xbL7wovnh+gX3JxY4Hyh+3PjxZ8xYVOqkhv7q7np+9CvzSzc1AA40cXyrmlTAc7/0dRyggHr16FCvQucQwlivICAL4vxYoHwx/I0hcCXD5gPF0Rt/eemt4Zb5D9gxEhFnPX/3O51h/uz2UDfgKEUFSuL7QTyElGTFsx6MNgIopOQ6nYXOAJBfd97+jXBpx+KaHQQUZz5PmvxZXc8kJoZLa568O1wxbYLwGQiTxzvMthK+992f5O+iAOiN0b35Q70NnR0iCGTCqJHDbBT0Ugx54yiN+7+5Mux++52alm3bjjdLwbcDiUhKHLlxR+fsUvg8pa1ZXaHA4iG2JG/dz19QVYCCqm/qOOKIDZ3OQK58YLTxGtAbMdyNIW+1Rmn0Rgy+b+18JCy599v2kMTE8PnBhxaE//3YF4TPUEBxzrsDBJMXb1zHG8YAFNYRz/8TOgNAwcQZyjHcrXV3c086H1geZl1zZ7E2hYqLoZPwGYrnU7Om2/UK+NGqZ3J3TQCU5YhZcW9D50HqDmRB42kn2Sc4jBjmxhnKabdy/WbBMxUhfIbiGDGkLkxrH2/HK2DNuq7cXRMAZel/6NybGR0AaeHxSTi0N3buKoW4MczNCsEzlSR8hvy76rLJdrkC4vcUtTp8GIDUSGS8hkMEASDjLp25KFOBc7e45jgOBCpF+Az5FLuc58x1gGAl/OB7T+fvogAo17lH+vNCZwDIudgtnOXDfuI4EIcLUmnCZ8gXXc6Vs3rNhrxeGgBlqG/qOGxm3JvQ2SGCQCbE08mB/WVtpEZP4uGCK5avS+fiyJV9w+e21gabCxkUvyfU5Vw56zduzeulAVCefofOR5zRAQCkT+wOzkPg3O3mzz8Y1j71fDoWQ+7F8HnZssXhvjuvc1MTMuZTs6bbsgqJX4d3v/1OLq8NgLIdtlG5N6HzEWd0AADpEn8oXPL17+dqV+IPubcu/lrpACOolmnt48N3v9MpfIaMaP/4uNK/Wypj2bKVKgtAt8M2Kh82dK5v6tDlDAAZFMPZPHYixdnUV19zRwpWQtF0h8/zZ7eXDigD0if+27xt0TV2poK6Xng1t9cGQNkmHe4vHKnT2TxnIDNam0+xWRBCuPP2b2T64MAj6dr6WmlWNdRCnBP7L2vvD1dMmxDqBhxlDyBFFt7UEY4fNsiWVMjmTdtz/f0FAGXre6fzkQZCAwDpEkdPLP1fP879rsRZ1XFmNdTKHZ2zw2NLFzlsEFIi3ggyVqOynnh8dZ4vD4DynXm4vyF0BoAcufsfHy3MAT+dDywPSx9+MgUroaj2PWzQyA2onSltzaUbQVTW2p9uUmEA9lPf1NFjdmy8BgDkROxyXr7ymUJt551f+ufSoYlQS7G78vvL7yodYAZUV8OooaGz89OqXmHxe4w43goADtDn0NlBggCQEV/9H08Upsu5W7zeG25eUvphGGopzpH90n036HqGKoqB82OPLjbHuQqWfWtV7q8RgD7psWH5SKHzueoNZMWokcPsFYX25OoNhbz819/aHS6duSgFK4H/6npubRypGlBBcaSGwLl61qzrKsqlAlCeHhuWewyd65s6dDkDmfKB0SfaMAqr6CfKx2ufdc2dKVgJvNv1/N3vdJZCMSB58dDABx9aIHCuoud+9evCXCsAZZnU0x8+XKezec4AkBFOlA9h5frN4Zb5D6RgJfCuGIrNn92uGpCQOLomjrBxaGB1xUN7iza+C4D+e+9hPoJOZwDIiI3PvWSrQgiPrFhbGrUzZ+4lKVgNhL2vxc4HlqsG9FHdgKNC+5SzhM018szPNhfyugHolR5HM+t0BoAcePnX/2Yb91jy9e+HtU89n4q1QNgTPOt4hvLFsDmO0ljz5N0C5xp6+hcvFvbaATiynkY0Hy501ukMABkRD9PjXfER4Gvn3hPe2LlLRUiNGDyb8Qy90zBqaOlGTXfYbHZz7cSbuL7HAOAIDtm4fLjxGjqdgUwZOvRYG0YhxUME2V8Mni+duSg89uhiYQWpEWc8X3jR/NC19TWbAgdobRwZJnykJUy/eFJobqlXnpT43nd/UvQSAHBkh2xcNtMZyI0J54yxmRTSVifKH9K2HW+G+fO/XAr6IC0efuiWcH77zToHKbQ4NqNh1PGhtfmUcHZba5jWPr7oJUmtdT9/oeglAODIYuPyQQeYHC50PlNRAYAsW7l+c7jz9m+EBQuvtI+kQuy8X3hTR7h+wf02hNzrDpeHDxschg87rhQwN552kk7mjIhPUsUbuABwBL3vdO5pADQAQNbc/82V4aSThoeOq6faO1IhdnU+vb4rPLJirQ0h0+JIjKg7VB448OjQMqax9Hu6l7PvicdXF70EAPROWTOdzXMGgIwYP6HFVh3BnV/659Bw6ihjeEiNeZ+bGVb95FljNkiFeHBf3YD37V1Kw+gRoe6YAaX/vW+QHITJhbLxuZeKXgIAeqesmc46nQEgIxyUd2TxYMFbF3/NwYKkRnwd/t217eHWzkdsCn0yYkhdOGHIwYcoxznJB4pjLfZlxAVH8sbOXWF91zZ1AqA3DjmiWaczAORA7FIzd/HwYn3mXH93WLZscZqXSYHEkS/Lvv1/QtfW12x7Dh3YPRz2GUNxoFEjh4UPjD7xkEXQWUwt/OB7T6s7AP2i0xnIhfiDHRTZqfXDhc69ELu2bpn/QLijc3bq10oxzLjk/wldup1Ta99u4gMD4327h4cOPdb4HnJl9ZoNNhSAXqtv6pi0fcvS/Q4D0OkM5MKBnURQNI0No8LK9Zvtey/Ew9uamk5xsCCpEF+H/99Xl5vtXGV1A44KDaOOL33S7nEU8X1h0OCBAmSIN2k3blUGAPqlp9AZAMiQ6RdPCvd/c6Ut6yUHC5Imkz96ZulmCMlrbRy591C82JksUIYjW7F8XeksBAAow6T4oMy+f7yn0PlcVQWA7IgHQpnr3HsOFiRNLrjwo0LnhLS1NoSxZ5waJp47TrgMfbRq1U+VDoB+0+kMADkxddI43c5liAH9/PlfDg8+tCAzayafYjgaxz3oLOybGDRPHN8aZnxysptIkICnf/GiMgJQroNGNR8UOtc3dZjnDAAZdO3fThc6lynOwb7z9m+EBQuvzNS6yZ84X7hr62t2tpdiSN8+5axwxZXnl570AJKx9qnnzZgPIUxpaw7jzjw97HhtZ3jpld+EP/7p371HAxze4AP/66E6nQ/6QwBA+sUOv/hDkgMFyxODeo/iU2tx7rBA48i6w+Z5n5upqxkqYM2PNyhrCOGav77ooO8LYiA/81OdNVsTQMqdfODy3nOI9R70hwDSrvvkeSi6G2+8vOgl6JMbbl4S3ti5K4MrJy/iQXccXvvHx4U1T94d7uicLXCGCnlytdB5xJC6Q96IdnMa4LBGH/gfhc4AkCPxMfMYzFCe+CjxnOvvVjVIoXhI6qNfmR++dN8NwmaooM2btjuQOIRw9odP7/G/xUAagN45VOgMAGTYbYuuKT2CTnnWd20LS+79tqpRE01Nntg5lDgy6LFHF+swhCr40apnlDmEcNafN/f4304YcmxV1wKQJfVNHZP2Xe6hQudJdhQAsit2Ai74zGV2sA+WfP37pZmNUG2DBg9U8wPMn90eHnxoge5mqJI167oKX+p4077j6qk9/vfhwxyBBdBbOp0BIIfiD0xtrQ22tky7334n3Lr4a5laM+RRDJznzL3E3kIVxSd+iq5tbONhKzB82HFFLxHA4Yzd978dKnQeq3wAkH1L7ptn9mAfxHmWn7n+nsytm2wbOtQj290EzlB9Sx9+UtXjY98TD38uxqiRw6q2FoAM2u9xkEOFzp5fA4AciI+k33PXHFvZB8t/uCGsWL4uc+smu8wsfpfAGWpj9ZoNha/8kUZrRB8YfWLV1gOQQUcMnQEyR9cBHFoMsmKIQ/lu/4el4Y2du1QOquSKaRMEzlAj6zduLXzpjzRaIxo/oaUqawHIqJ7Haxx4yiBAVug6gJ7FEKf944d/XJSDvf7W7vD5xQ+pDFRBa+PIcEfnbKWGGogH6MYzDYruSKM1wp6nyADoHZ3OAFAAX7rvhlKoQ3mM2aCaijqDPT7S/vBDt6RgJVBMy5attPN7DmHujYZRQ2u9VIC0OuxBgifbNgDIpxjqOFiwfMZsUC0nDCnmYYJzrjpf9yDUUNcLrxa+/G2tDb3+s3UD3lfRtQBk2H7f0AmdAaAgug8WjF2F9J4xG1A58QkMc5yhdjZv2h627Xiz8DswcXxrr/9sw+gRFV0LQF4YrwEABRIPFoxdhZQnjtmIMy+BZH1q1nQVhRp64vHVyh9CmPHJyb3+s3XHDKjoWgCybN/zAg8MncfaWQDINwcL9s2ti7+WxWWTIccc/f5CbVecizqtfXwKVgLFtfG5lwq/+3G0Rjkjfs5u631XNECRHRg6D/ZqAID8c7Bg+eLjx3fe/o2sLZsMOfXkEwu1XX910TkpWAUUVzyvYH3XtsK/AsoZrQFA7xmvAeRC42kn2UgoUzxY0Hzn8iz9Xz92qCAkIL73lPM4O5C8Zd9apapljtaIPKEBcFg9jtc4V92ALGpuqbdvUKb4KOldt81StjLsfvudMH/+lzOzXkirtrGNZT3ODiRvw7MvFr6q8akv70UAlaHTGQAKLHbrXHf5FC+BMqxcvzmsWL4uM+uFNBp35un2BWps/cathd+CCR9p6dPfM6IMoEd7RzcLnQGg4BYsvLJ0iA69d/s/LFUtEjdw4NGFKarRGlBb8eZpfHqn6KZfPKnoJQBI2tjuj7c3dK5v6vBuCwAFteS+eWHEkDrb30uvv7U73DL/gUyslexoGdNYiN1qGDXU4+xQY6tW/bTwWxDfi/o6oq+1+ZTE1wOQNzqdAYBSAHTPXXMUogyPrFgb1j71fGbWC2lxav1wewE19vQvzHOeOmlcn/9ukZ5MAegroTMAUDLhnDHmO5fp1sVfy9R6IQ2GDzvOPkANbd60vfTETtH1Z7RGUZ5MAeiDc7v/yr6h81iVBIBiM9+5PNt2vGnMBpSpqclj6VBLTzy+uvD1789ojWjo0GMTXQ9AHu0bOg+2wwCA+c7lMWYDyjNo8EAVgxpa+9NNhS9/64dG9+vvx6fDADg84zWAzIudCkByzHcu3w03Lwlv7NyVtWWTMuMntBRiS3QIQu3Er1VdW18r/A7MmNH/cWJu0AMcWn1TR2mahk5nIPPqBrzPJkLCzHcuT5yNOef6u7O0ZFIo3vApAh2CUDvLvrWq8NWPYXES70MnDHEDDaAHpYzZTGcA4JDMdy7P+q5t4c7bv5GlJQNQMBuefbHwW372h09P5OMMH6ZvD+BwjNcAAHoU5zvXDThKgXrp/m+uNN8ZgNRav3Fr4TfnrD9vTuTjDB92XCIfByCHDup0BgDYT3zc/67bZilKGcx3BiCN4k3R3W+/U+i9iTfSO66emsjHGjVyWCIfByCHDprpbLwGAHCQae3jwxXTJihML8X5zpfOXJSJtUItbN60Xd2hBpYtW1n4sreNbUzsY31g9ImJfSyAPNo3dC7GySUAQNnu6JwdWhtHKlwvbdvxZph1zZ2ZWCtU29Zf/VrNoQa6Xni18GWfNHFcYh9r/ISWxD4WQB4ZrwEA9MoX75pjvnMZVq7f7GBByubmDlAJ8QmDeEO06M674OzEKhBHkAFwSCcHoTMA0FvNLfVhwWcuU68yxIMFl9z77cysF6rhX1/9jTpDlf1o1TOFL3lba0PiQXHDqKGJfjyAnPiv0Lm+qWOSXQWy6pij32/voEri4TvtH0/u0dQi6HxgeVixfF3RywB77Xhtp2JAla1Z11X4ko8949TEP2bdgPcl/jEB8kKnM5B5p57sEA+optsWXaOzp0w3f/7BsPap5zO1ZqiUl17R6QzVtr5rW+FrPv3i5HvtGkaPSPxjAuSF0BkAKEt8NPULi/7GfOcy7H77nXDt3HsEzxBC+O2bu5QBqmjpw08WvtwjhtSVxoQlre6YAbW+NIA0MtMZAOibCeeMCR2fOFf1yiB4hnfFw8ze2Cl4hmpZvWZD4Wt99odPr8zHbWutyMcFyLjRYZ/QeazdBADKsWDhlaVDeeg9wTO8a93aTSoBVRBv8KzfuLXwpZ48+SMpWAVAsXSHzoPtOwBQriX3zSs9skrvCZ4hhFWrfqoKUAXLvrWq9HWnyOI4sGnt4ytSgUp9XIA8MF4DAOizON954U0dClgmwTM9KcqhVF0vvJqCVUD+/WDVvxR+l8847aQUrAKgeITOAEC/xC6fK6ZNUMQyxeB55qc6w5J7v52pdVNZRTmUKs513rxpewpWAvkV/411bX2t8Ds8cXxl5y63No6s6McHyKL6po5JQmcAoN/u6JwdGkYNVcg+6HxgueCZQnri8dU2Hiron/7pm8obQvjY5LMq+vGPOfr9Ff34AFnVHTpPsoMAQH98+d55pbmJlC8Gz7OuuVPlKJTHf7DehkOFOEDwXfGGeHNLfUU/x6knn1jRjw+QVTqdAYBExB/qFnzmMsXso5XrN4cLL5pfCgqgCF5/a3dYsXydvYYKuPsfHy38AYJR64dGV/xzDBx4dMU/B0AWCZ2BzGtqOsUmQkp0XD01TGlrth19FGdvnt9+swMGKYyvPPiEzYaExZuXy1c+o6whhMmTP1Lxz9EyprHinwMgi4TOQOYNGjzQJkKKdHZ+2nznfojdn9fOvcecZwoh3mjR7QzJ0uX8rjjyKx52XGlDhx5b82sFSKGxQmcAIFHHDxsUvrDobxS1H2JY0D3n2bgN8k63MyRn86btupz3aBtbnQ7kCeeMqcrnAciYwd2h82A7BwAkJf4Adt3lU9Szn+KcZ+M2yLvY7ayzH5LxT//0TV3Oe0yaOK5qn2vEkLqqfS6ArOgOnc+0YwBAkhYsvDK0tTaoaT/FcRszP9UZbpn/QKavAw5nyde/r6sf+imOqok3K3l3tEY8Z6JaThhixAbAgYzXAAAqZsl983T/JOSRFWvDpMmf1fWcc6NGDivkdcfOzKuvuSMFK4Fsijdtbv+HpXZvj2qN1ug2fJiHxwEOJHQGAComzndeeFOHAidk2443S13Pn7n+Hl2hOfWB0ScW9trjmA0d/dA3n1/8UOnJGN5VzdEaoRQ6H6fyAAcQOgMAFRVPjr9i2gRFTtDyH24ozXpe+vCTubkmCHs6+s13hvLEsRrx6wLvqvZojVDgp1QADmOs0BkAqLg7OmeH1saRCp2g2NF2a+cj4cKL5ofNm7bn5rqg84HlbqhAL8X3/5s//6By7aPaozVCwZ9SAejBYKEzAFAVDz90S6n7iGTFkQR/eemtRm6QK/GGio5nOLz4nv/puXeXZqLzX6o9WiMaP6HFDgAc4D31TR0nKwoAUGlxvvNdt81S5wqJj1ZPnDqvNBNX+EwexI5nwTP0bP78L5dm/fNf4uHF1R6tEfZ8jwPA/mKns9AZAKgK850rK3a7xZm4wmfyIgbPs66502sZDhD/Xaxcv1lZDnD2h0+v2eduGDW0Zp8bII2M1wAyr/G0k2wiZIj5zpUnfCZPYrB26cxFYe1Tz9tXEDgf1owZU2r2uesGvK9mnxsgjYTOQOY1t9TbRMgY852r48Dw2YGDZFUcITDzU51ml1N4AueexU7jCeeMqdnnb20+pWafGyCNhM4AQNWZ71xd3eFzPHAwBhY6Rskqs8spqvh6v/Ci+QLnw/iri85J7doAikjoDADUhPnOtREDi9gxGsMLh7SRRft28MfOZx385F28URhHzHRtfc1e9yA+PTXjk5Nruoaz21pr+vkBUubk99oRAKBW4nznrs0v+0G6BmLNu7YuD0u+/v0wefyY0hzMWj6WDOWK4XPsfI6/4pz48yb/RfjY5LOM3SJX4s3B+D4dX+/0rG1sY+kpKgBSY/R/+8CHrpgUQviRPQGyavuWpfYOMiw+Mnx++83h9bd228Yai/Mwp04aF6792+l+eK+R2LUbx6DQd/F13Pqh0eGsP28O511wttcymRTfCxZ//sGwvmubDeyFR78yPxU3TuubOmq+BoC0EDoDmSd0huyLjw7HkQ+kR1trQ5g4vrX0uLLQrrqEFsmKj903jDo+NIweEeqOGRCamk4JgwYP3Ps54qgfSJM4s3z5ymd0N/dSfNLhu99Jx/cQzeNm2TeAPYTOQOYJnSEf4iPEnQ8st5spJICuLqFz7cVu6boB79tvHcOHDQ7Dhx130NoONce18bSTjPmgbPHr4Nf/eZUnf8o0f3Z7mDP3klSsJZ6XYGQYwLti6PzZEMI96gFkldAZ8mPWNXc6mT/lYkfZhI+0hOkXTxKqVYjQOZ+6O64P1N2BfSBhdjHEEVPLvrVK2NxHI4bUhX9Ze39q1jNjxiIjUQD2iAcJDlYMACANHnxoQZg0+bNh24437UdKvXsA4Wvh/m+uLP2wf/aHTy/Nzu24emrRSwOHFR+5P1QHZE9dkY+sWNvrgh6qMztqbT7loN8bOPDo0DKm8aDfF2hXVxwr9dD//E5Yv3GrcQz9MPmjZ6ZqPaeefKLQGWCP9yoEAJAmX753Xri0Y7EfwjMgduUt/+GG0q9bOx/Z2wU98dxxqTjQCYqipxt1PT/mv7LXlYk3l04YcuxBv9/TuJEDZ2Z3E2qHsGL5urBq1U/D0794UVdzAuLTA/M+NzNVa4o3dQB4l9AZAEiVGErcdduscP2C9DwuS+/s2wUdw4AzTjspjD3jVCE0ZFgMRw8ZkPYUaJfRoR0OE2ofc/T7S12jB+qpUzuk7FDIzZu2h58/syVs2fJy6Nr8sjm/FdA+5azUnTPw7muz9zd1APIsznT+f0MIi+wykFVmOkM+OVgwf2IndHzcP86qHT+hxaGEPTDTGZLV0/iRnoLt0MNM7UN5en3X3t+N4fLut//DiKgq+d+PfSF13fPxZsNfXnprClYCUHtCZyDzhM6QXw4WzLcYBJ1aPzyMO/P0MHbcB3VD7yF0Bji8KW3NpXMg0sh7OMC7jNcAAFLLwYL5Fvc1/tr3xkLshm4YPSJ88LR6QTQAh3TjjZentjBxZIyZ3QBCZyDjYpcckG+PPbo4nN9+sx/gCqJ7LnT44Ya9FyyIBqBb7HJO86GUcUa571kAhM5Axh1qPh+QL3Hu7z13zQnXzr0n7H77HbtbQEcKoj8w+sRUHSAGQOWkucs5Gj5scM8HbQIUiNAZAEi92Nm64DOXhVs7H7FZlBwYRF+/4P69M6IbG0aFljGNmT2sMF6HkTIAB2v/+LhUdzmHUuh8XApWAVB7QmcAIBM6rp4afr9rd+h8YLkN45D2nxG9svRH4mzNU046IZx68onh7LbWTATRnuIBOFjdgKPCbYuuSX1lmppOCWHF2hSsBKC2hM4AQGbMmXtJ2PDsi/sdPAeHE+dqxl/ru7aFR/aEADG4aBh1fGhtPqUUDpx3wdmZ7IgGKJL2KWdl4r160OCBKVgFQO0JnQGATHnwoQVhxoxFpRAR+iLOBt87nmPF2tLYlix2RAMURbxZOO9zMzNxtfHrBwBCZwAgg5bcNy9cOnORubck5lAd0d0zosedeXr42OSzUj9HFCCv5lx1fmZuBLphCfAuoTMAkDnxB7rHHl0czm+/uRQUQiXsOyM6zhKPnXZnnHZSGHvGqWHiueNKB1wCUFnxBmAcr5UlDoQFEDoDABkVg+d77poTrp17T2lcAlRafJ3FTuj46/5vrhRCA1TBvOsvy1yZHQgLIHQGADIshnxfvfcGwTM1cWAIHedCn/HB+tI4jhmfnOwRa4B+mtLWHKa1j89cGeNBtaVzAwAK7D02HwDIshg833XbLHtIzcVRL92jOMZNvD5ceNH8cOft3wibN223OQBlik+TdHZ+WtkAMkroDABkXuyCmj+73UaSKrHLLXZA/+Wlt4ZJkz8bPnP9PWHtU8/bJIBeyNLhgQc6u601XQsCqAHjNQCAXOg+ZCh2mULadB9KuPyHG0pjOCZ/9MxwxZXnh+aW+oNWOnzY4BA8lg0UWGvjyMwdHgjA/nQ6AwC5EX9A1fFM2sUxHI+sWLu3A3rJvd8Ob+zctXfVw4cdZw+BwopjNb5415xMX34W51ADJE2nMwCQKzqeyZLY/Rxfq/FXPDBr+rRz7R9QaB2fOPeQT4FkTQzPHXIMFJnQGQDInRg8//4PfyzN04WsiIcQxl8ARRXHaixYeGUurr5h1PGl2f4ARWW8BgCQS/GH1tg5CgCkX+wMfvihW3KzU8cc/f4UrAKgdoTOAEBuPfjQgtD+8XE2GABSbsFnLgvHDxuUm2069eQTU7AKgNoROgMAufal+25wuCAApFi8Qdxx9dRcbdGokcNSsAqA2hE6A5k2fNhgGwgcUZzxLHgGgPRpGDW0dIM4bz4wWqczUGxCZyDThg87zgYCvSJ4BoB0iXOcv3zvvFzuSuNpJ6VgFQC1E0Pn1eoPABSB4BkA0uOu22aF5pb6XO5IXq8LoLd0OgMAhSeZXQsAACAASURBVBKD5y/Mv6LUXQUA1MZ1l08J09rH57r6I4bUpWAVALUhdAYACiceVvTVe28QPANADUxpaw4LFl6Z+9KfMOTYFKwCoDaEzgBAIU04Z0wpeI4HGAEA1RG/7j740IJCVLth9IgUrAKgNoTOAEBhxeD5sUcXC54BoAri19v4dbco6o4Z4GUFFNUuoTMAUGjHDxsUVq/676VHfQGAyogjrb5877zS192iaGo6xasJKKqNQmcAgBBKj/peMW2CUgBAwmLgHEdaNbfUF6q0gwYPTMEqAGpD6AwAsMcdnbPDF+Zf4YBBAEhId+AcR1oVzfgJLV5GQGEJnQEA9tFx9VQHDAJAAoocOIc9I7wAiiqGzr+z+wAA/6X7gMG21gZVAYA+KHrg3K21cWQ6FgJQZe/ZvmXpRkUHANhf7E5atmxxuO7yKSoDAGUQOANgvAYAwGEsWHhlePQr88OIIXXKBABHIHDeX2vzKWlaDkDVCJ0BAI4g/uD8/eV3GbcBAIcRb9AKnAEIQmcAgN7pHrcxf3Z7qYsLAPgv8QDeeINW4Ly/s9ta07QcgGpZLXQGACjDnLmXhMeWLnIwEADsEZ8Eigfwxhu07G/o0GNVBCgkoTMAQJmaW+rDd7/TWTpkUNczAEXW/vFxpSeBBM6HpvMbKKru0PlVrwAAgPLEQwZ1PQNQRPGmaxw59aX7brD/R+AGNVBE3aHzK3YfAKB83V3PX5h/hR8qASiE7gMD48gpjqxh1PGqBBSO8RoAAAnouHpqWPPk3aXHjAEgr+L8ZgcGlueYo9+fpeUCJELoDACQkDjPMj5m/OhX5hu5AUCudI/TML+5fKeefGLWlgzQX6uFzgAACYvdX3Hkxn13Xld6BBkAsizeSI1nGBin0TejRg7L4rIB+kXoDABQIdPax4d/WXt/qTNM+AxA1sTu5usun1K6kRrPMKBvPjBapzNQPN2h82p7DwBQGbEzLM6/vGLaBIcNApAJ3d3NCxZeacP6qfG0kzK9foC+0OkMAFAFcf7lHZ2zS4cNCp8BSKvu2c26m5OjjkARCZ0BAKqoO3zevOFBYzcASJV4UzTeHDW7OXm+3gMFs1HoDABQI/GH+u6Zz/ExZgCohSltzeF/P/aF0k3ReHOU5J0w5FhVBQpj+5alv3vvnov9nW0HAKiNGD7HX2ufej489D+/E1au32wnAKi4eMPzU7Omlw6+pbKGDxscwtbXVBkojO7QeaMtBwCorQnnjCn9emPnrvDV//FEeHL1hrBtx5t2BYBECZurb/iw44p2yUDBvbfoBQAASJv4aPOChVeWfsXu52XLVoZV654Pu99+x14B0GdxjMb0aecKm2ugqemUEFasLdx1A4W0KwidAQDSrbv7OVr68JNh9ZoNYf3GrQJoAHqlbsBRYfL4MWH2dZeE5pZ6RauRQYMHFvK6gUIqTdQQOgMAZETH1VNLv8KeAPqZn20OT//ixfD6W7ttIQD7aRg1NPzVReeEGZ+c7HDAFBg/oaXoJQAKxkxnINNGjRxmA4FC2jeAjiM41vx4Q1j7002hyyFFAIUVu5rbxjaGa/76or1PyZAOgn+gaEqh8/YtS39X39Rh84HM+cDoE20aUHj7juCIVixfF55e3xW6Nr8shAYogLbWhnDheeP33owknWL3uQOCgQL4XTBeAwAgf+IBUfseEtXdCb11247w0vbf+oEXIOO6O5rHnXm68RkZUjfgfUUvAVAMZjoDABTBgZ3QYU8QvXHDL8OO13bqiKawWhtH7r304cMGh+HDjutTKXb/8e2w7dXXD/tn/u2t35u/Tr/ELtnWD40Okyd/ZL8bi2RHa/Mpvt4ChbFv6PzjEMK5th4AIP8ODKLf2Lkr3P2Pj4ZHVqy1++TGiCF14YQhx5aCnoEDjw4tYxrD0KHHpm7W7eZN28PWX/36oN/f9bs/hC1bXj7o91965Tfhj3/69/1+T6idP/H1e8YH60vdzB+bfFZobqkvekkAyBCdzgAAlB7NvqNzdrjgwo+GWxd/zQgOMil2LseA+ey21jB+QktmRg7EMLESgeKhwuxNz28Nf/jDn/b7vfi0w752v/0f3gOqLI7LaBh1fOn129R0SjjvgrONzMih+N7k5i5QAK8EoTMAAPuKHaCPPbo4zLn+7rC+a5vakGrGDRzeocLsvtYpjuR5883f7/3/h+rCPrADW3h9aPHmSPc4lxhCNp52ki5mAPLkoND5FeM1AACI3XXLli0Os665M6xcv7nw9SBd4siBi89rC9MvniSoq6KkRpL0tvs6yyNE4s2QeGBcd7A8auSw8IHRJwqXKd30uX7B/QoBFMKBoTMAAJQ8+NCCcOFF8x16RM3F0QNtYxvDNX99UermMVOeJLuvu61Yvu6Qv//0+q4e/86BI0UOp6dDJmOXcjeBMgDsz3gNAAB69PBDt4RLZy7yiDw10d3VfO3fTjfflh71FFobuUIaxfEqbuYCebZ9y9LVQegMAMDhxKDvC4v+Jlw7956w++131IqqiGHzVZdNDnPmXqLgQK4cc/T7bShQCO/Z5yJX23IAAA4UxxnMuep8daHi4hiNK6ZNCN9ffpfAGcilU08+0cYChaDTGQCAI4oB4Jp1XWF91zbFoiLaWhvCkvvmGaMB5NrAgUfbYCDPnu2+tvfYZgAAemPRbbNKnaiQpPiauu/O68KyZYsFzkDutYxptMlAnv2u+9r2DZ032nIAAHrS3FIf2qecpT4kJnY3r3nybge+AYUxdOixNhsohL2h8/YtS39nywEAOJx5n5up25lEXHf5FN3NQOHEcxIAcuyV7kszXgMAgF6LAaFuZ/oj3rR49Cvzw4KFV6ojUEgjhtTZeCCvegydn7XlAAAcTux2hr5oGDU0fPXeG3T6AYV2whAjNoD8OzB0NmIDAIDDit3OcRYvlCMGzo89uljgDBTe8GGDi14CIL/2nhlovAYAAGWbOL5V0ei17sDZ/GaAGDofpwpAXu1taD4wdF5tywEAOJKPTTbXmd4ROAPsb9TIYSoC5J5OZwAAytbcUq9oHFE8NPALi/5G4Aywjw+MPlE5gLzqcbyGmc4AAPSK0/c5EocGAhys8bSTVAXIpe1blvY4XmOjLQcAoDecvs/hzJ/dLnAGOARPCwE5tWvfyzJeAwAASNSUtuYwZ+4ligrQA08LATm0XzOzTmcAACAxMUjp7Py0ggIchqeFgLzbL3Ted+4GAABAuRbe1OHgQIAjaBg9QomAvHll3+sxXgMAAEhE+8fHhWnt4xUT4AjqjhmgREDeHDF0/rEtBwAAylE34Khw26Jr1AygF5qaTlEmINd0OgMAAP0256rzjdUA6KVBgwcqFZA3q/e9nkOFzg4TBAAAeq1h1NAwZ+4lCgbQS+MntCgVkGuHCp0dJggAAPTavOsvUyyAMngyBMih/RqZhc4AAECftTaOdHggQB/Ep0QA8mL7lqX7ZcrGawAAAH123uS/UDyAPqgb8D5lA/Ji14HX4SBBAACgT0YMqTPLGaCPWptPUTogLw5qYj4odN6+Zelq2w0AABzJxee1qREAAAfR6QwAAPTJtX87XeEA+ujstlalA/LioCbmnkLnZ205AMD/z979x/hR3/nhf98puiaEXwEcAiQLIebaBerwzfebrwKIxJUSpd/qLudrU6G02mISXdUf9OJcqyNpKmGfToeQrondloKuvTtvJrkTkfLt2lVzQiaNN9Q2Kj3q3dieS1iW3Qk2BmOfFy/4wj9UsxkTA17vZz+fmc+8Z+bxkBDJH6zn83qN1rvPec3rDSznU7feGK5Yc4n6AADwNsuFzieVCgAAWM76j39EbQAG8JkNtykf0BYr73QuzGk5AABwLhe+65fC2MZPqw0AAOFcA8xCZwAAYFVuvWWtggGUYN3aq5URaAOTzgAAwGCs1gAA4IwsTUw6AwAAg7FaA6Ac6278oEoCTTd/rusXOgMAAD3zKjgAAGc5Z458ztA5SxOhMwAA8Dam8gDK87Fb16km0HS9h86Fc45GAwAA3SUgASjP5ZdfrJpA0606dDbtDAAAvMlnNtymIAAluf2Om5USaDqhMwAA0D/7nAHKd+G7fklVgSYTOgMAAP27/tr3qR5Aya6/5golBZpM6AwAQHkEkN3z128Y6XoJAEr37gveqahAY2VpInQGAKA8F777XarZMR+49qqulwCgdB+6zvdWoLGmlrtwoTMAANAThwgClO+iiy5QVaCpTi533cuGzsuNRgMAAN3joCuAatx081qVBZpq/3LXfb5J53C+EWkAAKA7HHQFUI3LL79YZYGmWv2kc2HZ/xAAAOiOK9dcqtsAFbj9jpuVFWiq3ctd90qh87L/IQAA0B1XrnmPbgNUxAojoKFMOgMAAP1z0BVAdawwApooS5O+dzov+x8CAADd4aArgOq8+4J3qi7QNPPnu96VQuc57QZi9pP55/UHAABotA9dd5UGAk1z3tz4vKFzliZCZyBqh48c0yAAGILLL79YmQEqcs3Va5QWaJrzbshYadI5N6XlAADQbbffcXPXSwBQmQ9ca9IZaJzzngXYS+jsMEEAAACAiqy94f1KCzTN7vNdby+h83m/AAAAAAD9u/GmEdUDmsakMwAAAEDM3nfZhfoDNEaWJgPvdD7vFwAAAABgMO+9zIGtQGOseAag0BkAAACgZleuuVQLgKZYcTPGiqFzlibWawAAAABU6Mo171FeoClWPAOwl0nn3KSWAwBAN11/zeU6D1Cxa65eo8RAU8ytdJ29hs4rfiEAAKCdLnzXX9NZgIp94NqrlBhoCqEzAAAAQOzW3vB+PQKaYsUzAHsNnVfc0wEAAABAf268aUTlgCZY6OUMQJPOAAAAABF432UXagMQuxWnnEOvoXOWJkJnAAAAgAq997KLlReIXXmhc2FKywEAAACqceWaS1UWiF1Pw8mrCZ1NOwMAAABU5Mo171FaIHalTzr39AUBAAAAWL1rrl6jakDshM4AAAAATfGBa6/SKyBmC1manOzl+oTOAAAAABFYe8P7tQGIWc/5cM+hc5YmdjoDAAAAVOTGm0aUFohZ+aFzYVLbAQAAAKrxvssuVFkgVj0PJa82dDbtDAAAAFCR9152sdICsaps0lnoDAAAAFCRK9dcqrRAlLI02d3rda02dO75CwMAAACwOleueY+KATGaX801rTZ07nmEGgAAAIDVuebqNSoGxGhVufCqQucsTU6GEBa0HQAAAKB8H7j2KlUFYlRd6Fww7QwAAABQgbU3vF9ZgRhVHjrb6wwAAABQgRtvGlFWIEaVh85z2g4AAABQjfdddqHKAlHJ0mRVmbD1GgAAAAARee9lF2sHEJPJ1V7LqkPnLE2EzgAAAAAVuXLNpUoLxGTVeXA/k86hn3QbAAAAgJVdueY9qgTEZGihs2lnAAAAgApcc/UaZQVisuoz/voNnR0mCAAAAFCBD1x7lbIC0cjSZPdqr8WkMwAAffnYresUDgAqsPaG9ysrEIupfq6jr9C5n3QbAAAAgJXdeNOIKgGx6Gv4uN9J59Bvyg0AAAAAQCMMPXS2YgMAAACgAuvWXq2sQAyEzgAAAAAAlKPfNctCZwAAAAAA3qrv9cp9h84OEwQAgG6Ynjmi0wAA3dP30PEgk87BYYIAAAAAAK1UW+hsxQZQq8VXTmsAAAAAQPlqC52t2ABqNTt/VAMAAAAASjbIemWTzgAAAAAAnG1ykGoMFDpnaSJ0BgCADjh0MNNmgCFyiCtQs4Fy30EnncOgqTcAABC/maef0yUAgO6oPXQ27QwAAC23cPKUFgMMyc6JvUoN1K320NlhggAA0HJp+qwWAwzJT+afV2qgTguDrlU26QwAAKzomTkBCMCw/Ohpe/SBWg2c9w4cOmdpMhdCmHcfAABAez373Iu6CzAk038hZgFqNfBmizImnYNpZwAAaLejJxbDoYMm7wCq9tKxhTB7+Lg6A3USOgMAAMPx/ceeVGmAij3yJ48pMVC3+tdrFBwmCAAALfeDvdNaDFAx32uBmk1laXJy0EsoJXTO0kToDAAALbdvenbptW8AqpGvMcq/1wLUqJSNFmVNOucmS/xaAABAhLz2DVCdb37ju6oL1K2U4eIyQ2d7nQEAoOXGvy10BqhC/ibJxC6784HaRTfpbMUGAAC03NETi2HnxF5tBijZ137/T8Pi6deUFajTQpYm0YXOJp0BAKAD/uAPd2gzQInyXc6mnIEIlDZUXFronKXJXAhhvqyvBwAAxGl65kh4cNt3dAegJL/95QdNOQMxKG2ouMxJ52DFBgAAdMOD499d2j8KwGDu/91vLD3MA4hAfJPOBaEzAAB0QD6Rt/Hzv6fVAAPId+Q/9K1dSghEIUuTaENne50BAKAj8sm837zn69oN0Ic9jx8IX/6dP1Q6IBaTZV5HqaFzcbqhd+wAAKAjJr73lP3OAKuUB86/8cWv2+MMxKTUDRZlTzoHKzYAAKBbHnh4YmknKQAryx/UCZyBCJW6wULoDAAADCzfSfqFz9/vcEGA88hXEuUP6gTOQIRMOgMAAPHZte9Q+Ozn7lt6bRyAn8sPDFz/yU1LK4kAIjSVpcnJMi+r9NDZXmcAAOiu2cPHw+f+8QNL03ymnoGuO3QwC3feeV+45ysPLX1/BIhU6UPE76joc+YX+msVfW0AACBy+TTfY3sPhFtvWRv+5b/8h+HGm0a0DOiMZPuj4ZHv/PcwPXNE04EmEDoDAADNkO8szVdu7PrsV8P111wePr3+I+Hjn/hIuP2Om3UQaJV8ovn7jz0Znpr6cdi3f8bOZqBpGhM6l3raIQAA0Gz5a+X5YYP5Pxe+65fC9ddcEdbd+MFwzdVrwgeuvWrps6294f0mooHo5Hvqjx9/+U2XdfDATDh16tUwfejZ8OKJl8PRE4saBzRV6fucQ1Whc5Ymu0dGx6r40gAAQMPlE4D5K+dte+38TJgODGbx9E/tPwYYntKnnEOFk865HVZsAAAAXXEmTAcAaJBKQudfrPDzV3LBAGebPfySegAAAAD0R+gM8FYO6AAAAADoSyX7nEOVoXOWJvlhggtVfX0AAAAAAPpW2dBwlZPOwbQzAAAAAECUhM4AAAAAAJRG6AwAAAAAQCkq2+ccqg6d7XUGAAAAAIjORJUXVPWkc6j6AwAAAAAAsCqVbqgYRuhsxQYAAAAAQCSyNBE6AwAAAABQih1Vl7Hy0DlLk7kQwnzVfw4AAAAAACuqfEh4GJPOwV5nAAAAAIAotCZ0tmIDAAAAAKBeC1ma7K/6CoTOAAAAAADdMJSNFEMJnbM0ORlCmBzGnwUAAAAAwDkNZTh4WJPOwbQzAAAAAECt2jPpXHCYIAAAAABAPaaKjRSVG1roXCyoXnBDAQAAAAAM3dA2UQxz0jmYdgYAAAAAqMXQstlhh872OgMAAAAADNdCliYmnQEAAAAAKMVQh4GHGjoXi6qnhvlnAgAAAAB03FCHgYc96RxMOwMAAAAADFV7J50LQmcAAAAAgOGYytJkbpi1HnronKXJ/nxx9bD/XAAAAACADhrqlHOoadI5mHYGAAAAABiKoWexdYXOQ0/XAQAAAAA6ZiFLE5POAAAAAACUopYctpbQOUuTkyGEyTr+bKB9Dh3MdBUAAADg7WrZOFHXpHMw7QyUZebp59QSAAAA4O26M+lcEDoDAAAAAFRjstg4MXS1hc5ZmsyFEObdUAAAAAAApatt6LfOSedg2hkAAAAAoBKdDZ231/znAwAAAAC0zXyxaaIWtYbOWZrsDyEstK2jAAAAAAA1qnXDRN2TzsGKDQAAAACAUtW6YULoDAAAAADQHgvFhona1B46Z2kidAYAAAAAKEfteWsMk865HRFcAwAAAABA0wmdC6adAQAAAAAGsxDDZgmhMwAAAABAO0SRs0YROmdpctKKDQAAAACAgeyOoXyxTDqHWAoCAAAAANBQJp3fwooNAAAAAID+7Cg2StQumtA5S5O5EMJUBJcCAAAAANA00Qz1xjTpnNsewTUAAAAAADSN0HkZVmwAAAAAAKxONKs1QmyhsxUbAAAAAACrFtUwb2yTzsGKDQAAAACAVRE6r8CKDQAAAACA3kS1WiPEGDpbsQEAAAAA0LPohnhjnHQOVmwAAAAAAPRE6NwjKzYAAAAAAM4vutUaIdbQ2YoNAAAAAIAVRTm8G+ukc7BiAwAAAADgvITOq2TFBgAAAADAuUW5WiPEHDpbsQEAAAAAsKxoh3ZjnnQOVmwAvTh4YEadAAAAgK4ROvfJig1gRadOvapIAAAAQJdEu1ojxB46Fys2dkRwKQAAAAAAsYh6WDf2Sedg2hkAAAAA4A0LQufBCZ0BAAAAAH5mIubVGqEJoXNRQCs2AAAAAAAaMKT7jgiuoRd5IX8t/ssEAADKsG7t1WHdjR9US6AW04eeDdMzRxQfiNFCliZC5zJkabJ9ZHRsawjhkiZcLwAAMJg8cP69B/6JKgK1+Nf3Pix0BmLViFXETdjpfIbdzgAAAEDlRke9aQFEa2sTWiN0BgAAADjLJZdepBxAjOazNNnfhM40JnQudpXMR3ApAAAAQIvddvtN2gvEaHtTutKkSedg2hkAAACo2hVrHCkFREnoXJHGFBYAAABornVrr9Y9ICZTWZrMNaUjjQqdi50lUxFcCgAAANBi777gndoLxKQRBwie0bRJ52DaGQAAAKjah667So2BmDRq7bDQGQAAAOAtLrroAiUBYrEjS5OTTepG40LnosA7IrgUAAAAoKVuunmt1gKxaNwQbhMnnUPTxskBAACAZll7w/t1DIjBQpYmjctCGxk6Z2mSp/sLEVwKAAAA0EI33jSirUAMGrlquKmTzsG0MwAAAFCl9112ofoCdRM6D9nWBl87AAAAELn3XnaxFgF1msrSZH8TO9DY0Lko+FQElwIAAAC00LsveKe2AnVq5JRzaPikc2hy4QEAAIC4fei6q3QIqJPQuSZCZwAAAACgbcazNDnZ1M/U6NC5KPx4BJcCAAAAtMxFF12gpUBdJppc+aZPOoemNwAAAACI0003r9UZoA7zWZoInetUNGC+6Z8DAAAAAKANK4XbMOkc7HYGAAAAAFpC6BwJoTMAAAAA0HQ7sjSZa/qHaEXoXDRiRwSXAgAAAADQr1acX9eWSefgQEEAAAAAoMEWsjRpxUaH1oTORUMWIrgUAAAAAIDVas0K4TZNOge7nQEAAACAhtralsa1LXRuTWMAAAAAgM6YbMMBgme0KnQuGjMZwaUAQ/TM3PPKDQAAADRZqzY4tG3SOVixAd3zyqt/pesAAABAU7XmAMEzWhc6Fw2aj+BSAAAAAABW0roh2jZOOgfTzgAAAABAQ7TunDqhMwAAAABAPXa06QDBM1oZOheN2hHBpQAAAAAALKeVw7NtnXQOpp0BAAAAgIjNZ2ky0cYGtTZ0LhrmQEEAAAAAIEatHZpt86RzaOMSbgAAAACgFVqbXbY9dLZiAwAAAACIzXiWJifb2pVWh85F48YjuBQAAAAAgDNaPSzb9knnYMUGAAAAABCRqSxNdre5Ia0PnbM02R9CmIzgUgAAAIAGue32m7QLqELrh2S7MOkc7HYGAAAAVuuKNZeoGVC2hSxNWp9VdiJ0Lho5H8GlAAAAAADd1YlVwF2ZdA6mnQEAAACAmnUio+xS6OxAQQAAAACgLuNZmsx1ofqdCZ2zNDmZNzaCSwEAAAAAuqczmxi6NOkcTDsDAAAAADWYytJkd1cK36nQOUuT/SGEyQguBQAAAADojk4Nw3Zt0jmYdgYAAAAAhmg+S5POrNYIXQydszSZyBsdwaUAAAAAAO3XqcA5dHTSOZh2BgAAAACGpHNZZFdD5/zpwkIE1wEAAAAAtNd4liYnu9bfTobORaM7N9YOAAAAAAzV5i6Wu6uTzsGKDQAAAACgQpNZmsx1scDviOAaapE3fGR0bDyEcFcHPz4AAEAr7ZzYG34y/3w4fORYmD707Dk/4pVrLg1XrnlP+Nit68JnNtzmRgCgKp2ccg5dDp0LW4XOAAAAzZVsfzQ8+b8Ohem/mA+zh4/39jlmjiz965s794R7vvJQuHXd9eHjt60L//yLf8+dAEBZprI02d3VanY6dM7SZP/I6NhkCOETEVwOAAAAPXhw23fCD/ZOh33Ts6WUK/86+T8Pjn83bPjUR8Nv/avPhSvWXKIVAAyi06t9uz7pHIox9+9HcB0AAAAs49DBLHzzG98NE7ueDIunX6ukTPnXzaefH/sfU+Ff/MaGMLbx09oBQD/mszTZ3uXKdfkgwSXFmPt8BJcCAADAW7x0bCF84fP3h7/92a8uBcJVBc5nO3piMXz1gW+GO++8b+nPB4BV6vSUcxA6v6GzS70BAABidf/vfiN8/NO/FXbtO1TLFeYrNz77ufvCnscPuEcA6FX+tLLTU85B6Pwzxbi7aWcAAIAI5Ks0fuVX7w0PfWvXUCabzyc/nPA3vvh1wTMAvdqapcnJrldL6PxznX8CAQAAULedE3vDZ8e2hOmZI9H0Ig++Bc8A9KjzqzWC0PlNthbj7wAAANTgwW3fCfd85aHap5vPRfAMQA/GTTn/jNC5UNwQnkQAAADUIA+cH3h4IurS58HzV7f8Z4cLArAc58YVhM5vJnQGAAAYsiYEzmfkO57/+T1fi+NiAIhJPuU8pyM/I3Q+SzHtPB7NBQEAALRcvq6iKYHzGfumZ5eCcgA4i/PiziJ0fjtj8AAAAEOQr6nI9yQ30YPj37VmA4AzJrM02a0aPyd0fotiDN60MwAAQMXyNRUxHhrYi/y67733P8Z/oQAMgyHWtxA6n5sbBQAAoELJ9keX1lQ02a59h8LOib1uE4BuM+V8DkLncyimnSejuzAAAIAWyNdS/Pv/1Kw9zsv5gz/cEeeFATAshlfPQei8PDcMAABABb72+38ajp5YbEVpp2eOmHYG6K55U87nJnReRnHDmHYGAAAoUT7lS1LNTQAAIABJREFUPLHryVaV1LQzQGcZWl2G0Pn83DgAAAAleuRPHmvs4YHLyaedDx3M4rw4AKqSTzlvV91zEzqfh2lnAACAco1/+7FWVvThh74TwVUAMESGVc9D6LwyNxAAAEAJ9jx+oDW7nN/qsb0H4rogAKpkynkFQucVmHYGAAAoxyOP7GptJfOVIcn2RyO4EgCGwJDqCoTOvXEjAQAADOiJ//3jVpdw9w+eiuAqAKiYKeceCJ17UEw7T0V/oQAAAJFq82qNM/btn4njQgCokuHUHgide7e1KRcKAAAQmx9Mtn8K2IoNgNYz5dwjoXOPihtqvhEXCwAAEJn9P3ymEy158n8diuAqAKiIKeceCZ1Xx40FAADQhx8+/Vwnyjb9F2aVAFrKlPMqCJ1XwbQzxOnFEy/rDABAxA4dzJZWT3TB7OHj4aVjC25HgPYxjLoKQufVc4NBZNp+IA0AQNP9+ZNpp3r4Z//tiQiuAoASmXJeJaHzKpl2BgAAWJ00fbZTFeva5wXoAEOoqyR07s+mJl40tJlXGAGGb+HkKVUHevLM3POdKtT0IaEzQIuYcu6D0LkPWZpMhBAmG3fh0GJ79xzUXoAhM8kH9OqVV/+qU7WaPfxSBFcBQElMOfdB6Nw/NxxE5Cfz3ZqeAQBokq6FsPmhid7EA2gFU859Ejr3KUuT3aadIR6HjxzTDQCASOUhbNd4Ew+gFQyd9knoPBg3HkTC3jyA4fO9F+hFVyd+Dx6YieAqABiAKecBCJ0HYNoZ4mFvHgBAnLo68Xvq1KsRXAUAAzBsOgCh8+DcgBCB/JXNQwczrQAYoumZI8oNsIxn5pw5AtBgppwHJHQekGlniMf3H3tSNwCGZM/jB5Qa4DxeefWvlAeguQyZDkjoXA43IkTgB3untQFgSPY/9SOlplIXXXSBAtNoL554WQMBmmnSlPPghM4lKKadxxv/QaDh9k3PdvagGoBhe2rqx2pOpW66ea0Ct8QT+7o5GHD0xGIEVwFAHwyXlkDoXB43JETgkT95TBsAhuCHP7JHHwCA1pkshksZkNC5JFmazJl2hvr92WP/UxcAKpbvczbBBwBACxkqLYnQuVxuTKjZ9MyRcOig6TuAKv3RH/9X9QXowc6JvcoE0BymnEskdC5RMe28pTUfCBrq3/7bb2kdQEXy3fn79s8oLwAAbbNRR8sjdC7f1hCCk8ygRrv2HTLtDFCRfHf+4unXlBcAgDYZL4ZJKYnQuWRZmpwsgmegRr/95QeVH6AC4992YCsAAK1jZW7JhM7VMO0MNct3OyfbH9UGgBL963sfdoAgAABts8WUc/mEzhUopp03te6DQcPc/+++vbR7FIDB5WuLJnY9qZIAALTJgo0F1RA6VyRLk+0hhPlWfjhoiHzn6MbP/552AZQgX1tklzMAAC2ztRgepWRC52qZdoaa5Ws2vvD5+7UBYAC/ec/Xl76fAvTjY7euUzcAYjRvyrk6QucKZWkyEUKYbO0HhIbYte/Q0h5SAFbvwW3fCRPfe0rlAABom82mnKsjdK6e0y8hAt/cuUfwDLBKeeD8wMMTygYAQNvMF6txqYjQuWJZmuwOIexo9YeEhsiDZ6s2AHpz/+9+Q+AMAEBbbdTZagmdh8NuZ4hEvmpj/Sc3hUMHMy0BOIeXji0sPaB76Fu7lAcAgDaaLIZEqZDQeQiyNJkLIWxr/QeFhpg9fDx8dmzL0hQfAD+3c2Jv+Dsbvrz0gA4AAFrKcOgQCJ2HJ9/tvNCVDwuxWzz92tIUXz71nIcsAF2Wv/1x5533hXu+8lA4emLRvQBQkoMHZpQSIC7jWZrs15PqCZ2HpDgNc2snPiw0SD71nIcsv/Kr94Zk+6NaB3RK/tAtX6Xxtz/71bBvelbzAUp26tSrSgoQj4ViKJQheIciD0+WJptHRsfyReXXduUzQ1NMzxwJ0w98M/z7/zQRPvZ//XK4885PhdvvuFn/gNbZ8/iB8Mgju8IT//vHppoBAOiSrcUKXIZA6Dx8+d6Y/9K1Dw1NkQcwE997aumf9112Yfibf30kfOTDvxz+1ic/Gm68aUQfgUbJ12bMPP1ceGLfdHhm7vnww6efW1ovBAAAHTNvA8FwCZ2HLEuTiZHRsckQwic69cGhgfIA+ui+Q0sHaj3w8MTSB1i39urw7gveGT503VVL//9jt67T2j7cdvtN4Yo1l9R+HS8dWwh79xys/TqISx7QNtHiK6fD7PzRpStfPP3TpfVBAADAks3F6luGROhcj3x/zPe7+MGh6fI1HLkzu0+/uXOPngIAAEC8prI02a4/w+UgwRpkabI7Py2zcx8cAAAAAIZrk3oPn9C5PpuLUzMBAAAAgPLtKIY/GTKhc02K0zItMAcAAACAaphyronQuV5bi9MzAQAAAIDybCmGPqmB0LlGxamZnrgAAAAAQHnmbRiol9C5ZlmaTIQQJjtdBAAAAAAoz+Zi2JOaCJ3jYNoZAAAAAAY3maXJdnWsl9A5Alma7A8hbOt6HQAAgPa5/PKLdRWAYTLcGQGhczw2hxAWul4EAACgXW6/42YdBWBYxovhTmomdI5EsWdmc9frAAAAuYMHZtQBAFiNBVPO8RA6RyRLk/xUzamu1wEAAE6derXzNQAAVsXhgREROsfHExkAAAAA6N1UMcxJJITOkcnSZHe+f6brdQAAAACAHhnijIzQOU6bHCoIAAAAACsaL4Y4iYjQOUIOFQQAAACAFTk8MFJC50g5VBAAAAAAzsvhgZESOsfNkxoAAAAAeDuHB0ZM6BwxhwoCAAAAwDkZ1oyY0Dl+DhUEAAAAgJ9zeGDkhM6Rc6ggAAAAALzB4YENIHRugGI/zWTX6wAAAABA5zk8sAGEzs3hCQ4AAAAAXTbp8MBmEDo3RJYm+0MI27peBwAAAAA6y1BmQwidmyXf7Tzf9SIAAAAA0DlbiqFMGkDo3CDFvhpPdAAAAADoknwI01qNBhE6N0yWJhMhhB1drwMAAAAAnbHJ4YHNInRupnzaeaHrRQAAAACg9XYUQ5g0iNC5gbI0mSv2OwMAAABAW+VDlxt1t3mEzg2VpUm+x2aq63UAAAAAoLU2W6vRTELnZvOkBwAAAIA2miyGLmkgoXODZWmyP4Swpet1AAAAAKB1Nmlpcwmdmy9/4jPf9SIAAAAA0BpbimFLGkro3HDFXhtrNgAAAABog/ksTTbrZLMJnVsgS5PdIYTxrtcBAAAAgMYzXNkCQuf2yPfcLHS9CAAAAAA01rZiuJKGEzq3hDUbAAAAADRYfmaZtRotIXRukSxNJkIIO7peBwAAAAAaZ2MxVEkLCJ3bZ6M1GwAAAAA0yA5rNdpF6Nwy1mwAAAAA0CALsqz2ETq3ULFmY7LrdQAAAAAgetZqtJDQub2s2QAAAAAgZjuK4UlaRujcUlmazDnxEwAAAIBIWavRYkLnFsvSZKs1GwAAAABEyFqNFhM6t581GwAAAADExFqNlhM6t5w1GwAAAABExFqNDhA6d4A1GwAAAABEwlqNDhA6d4c1GwAAAADUyVqNjhA6d0SxZmNT1+sAAAAAQC2s1egQoXOHZGmyPX+i1PU6AAAAADB01mp0iNC5e6zZAAAAAGCYtlmr0S1C544pnih5lQEAAACAYZgPIWxW6W4ROndQ8WTJmg0AAAAAqmatRgcJnbtrY/GkCQAAAACqkK/V2K2y3SN07ihrNgAAAACo0JS1Gt0ldO6w4knTtq7XAQAAAIDSWavRYUJnNhdPngAAAACgDFuyNNmvkt0ldO44azYAAAAAKNFklibWanSc0JlQPHnaohIAAAAADGDBcCNB6MwZxROoSQUBAAAAoE+bsjSZUzyEzpxtY/FECgAAAABWY0eWJttVjCB05mzFkyivQAAAULvFV05rAgA0x7xMibMJnXmTLE0m8idTqgIAQJ1m54+qPwA0x8YsTU7qF2cInTmXjcUTKgAAAAA4n21ZmuxWIc72DtXgrfInUyOjY3nw/H3FAWLyH+7/p/pBJ3zrTx8N+6ZnNRsAgNhNZWmySZd4K6Ez55Q/oRoZHdsSQrhPhYCYfGbDbfpB6x08MCN0BgAgdgshhA26xLlYr8GysjTZHEKYVCEAGK6Pf+IjKg4AQOw2ZWkyp0uci9CZlWwsnlwB1C6f/oQuuP2Om/UZAICY7cjSZLsOsRyhM+dVPLHaqEpADE6delUf6Ix1a6/WbAAAYjQvK2IlQmdWlKXJRH4SqUoBdXvh2F/qAZ2x7sYPajYAADHakKXJSZ3hfITO9Crf7zylWkCdXjjm5xq6Y3RU6AwAQHS2ZGmyX1tYidCZnhRPsOx3Bmq1ePqnGkBnXHLpRZoNAEBMJrM02awj9ELoTM+KJ1mbVAyoy+zh42pPZ/xk/nnNBgAgFvkQ4gbdoFdCZ1alOJl0XNWAurx0zAsXdMPhI8d0GgCAWNjjzKoInenHpuKkUoCh27vnoKLTCdOHntVoAABikO9x3q0TrIbQmVUrnmx5pQIAKvTiiZeVFwCAutnjTF+EzvSl2O/8JdUDhu2JfdNqTiccPbGo0QAA1MkeZ/omdKZvWZpsDSHsUEEAKNfOib0qCgBA3exxpm9CZwa10X5nYJiemXtevWm9gwdmNBkAgDrZ48xAhM4M5Kz9zgsqCQzDK6/+lTrTes8fPa7JAADUxR5nBiZ0ZmDFfudNKgkMw+zhl9SZ1pudP6rJAADUwR5nSiF0phRZmmwPIYyrJlC1xdOvqTGt9+KJlzUZAIA62ONMKYTOlCmfdp5SUaBqhw5makyrHT2xqMEAAAybPc6URuhMaYonYRvtdwaqNvP0c2pMa+2c2Ku5AAAM2w57nCmT0JlSFfudN6oqUKWFk6fUl9b6yfzzmgshhOmZI8oAAMMxL8uhbEJnSpelyUQIYZvKAlVJ02fVltY6fOSY5gIAMEz2OFM6oTOVyNLEfmegMouvnFZcWmv6kIcqAAAMzd3FW+tQKqEzVVpvvzNQhdn5o+pKay2e/qnmAgAwDONZmmxXaaogdKYyxasZG1QYAHo3e/i4agEAULWpLE3scaYyQmcqlaXJ7hDCl1QZKJPDpWirPY8f0FsAAKq2YEiQqgmdqVyWJlvzVzZUGgDO7/jxl1UIAICq5QcHzqkyVRI6MywOFgRKtXNir4LSOk/sm9ZUAACq9KXirXSolNCZoThrv7ODBQFgGYuvnFYaAACqsqN4Gx0qJ3RmaIpXNyypB0px8MCMQtI6s/NHNRUAgCpMyWQYJqEzQ5WlyUQIYYuqA4M6depVNaR1Zg+/pKkAAJQtf+t8Y/EWOgyF0Jmhy9Jks4MFgUG9cOwv1ZDWWTz9mqYCAFC2PHDer6oMk9CZujhYEBjIC8c8pKddHI4JAEAFthRvncNQCZ2phYMFgUEtnv6pGtIqCydPaSgAAGUaL942h6ETOlOb4mDBDToA9GP28HF1o1XS9FkNBQCgLFPFW+ZQC6EztcrSZHcI4Uu6AEDX2VMOAEBJ8rfKNzg4kDoJnaldliZbHSwI9MMOXNrEnnJ4uz2PH1AVAFi9DcXb5VAboTNRyNJko4MFAeiy2cMv6T+8xfHjLysJjTZ9yOokYOjuLt4qh1oJnYnJegcLAqtx8MCMetEai6df00wAAAaRHxy4XQWJgdCZaBS7hgTPQM9OnXpVsWgFq2IAABjQZPEWOURB6ExUsjTZ73RVoFcOXqMtFk6e0ksAAPo1n+9xVj1iInQmOsWrIFt0BliJg9doizS18xMAgL4sFAcH+uWIqAidiVKWJpvzXUS6A5zP4umfqg+tYGofAIA+bSzeGoeoCJ2JWb5mY0qHgOXMHj6uNrSCqX2AdnrxxMs6C1Tp7ixNJlSYGAmdiZaDBQHoitnDL+k1QAsdPbGorUBVxov1pBAloTNREzwDK9k5sVeNaLzF069pIgAAvZrM0mSjahEzoTPRK3YT+WYKQCt5cAIAwCrka0g3KBixEzrTCMWOoi/pFvBWP5l/Xk1oNPcwQLsdOpjpMFCWheLgQAeCED2hM42RpcnWfGeRjgFnO3zkmHrQaO5hgHabefo5HW4wDw2IzPribXCIntCZRil2Fk3qGgBt8cycSWdYzsEDM2oD1MpDAyJyt8CZJhE600Qbih1GAGH60LOKQKO9cNxZubCcU6deVRsazxoloARbsjTZrpA0idCZxil2F20odhkBQKPNHj6ugQAtZo0SMKDxLE02KyJNI3SmkbI0mct3GQmegRdPvNz5GtBc9kQCAHAek8WaUWgcoTONVewy8s0XOu7oicWul4AG+/MnU+0DaDmrwIA+TRVveUMjCZ1ptCxNJvJl+roIQBOlqSACAIC3yd/q3lCsF4VGEjrTeMUy/W06Cd215/EDuk8jPTPncCmAtpueOaLHDfbEvumul4DhywPn9cVaUWgsoTOtkKXJpny5vm5CNx0/bq8zzfTCcUcTAHSBHf7AKmws1olCowmdaY1iuf6UjkL3HDwwo+s00uzh4xoH57H4ymnloRVmnn5OI4Fe3F2sEYXGEzrTNusFz9A9p069qus0zs6JvZoGK5idP6pEtIIVDc31wrG/7HoJGJ4txfpQaAWhM61SLNlfX+xAAjrCqfA0kQl9WNns4ZdUiVYQXDbXC8ec48ZQjGdpslmpaROhM60jeIbuEUrQRDOzh/UNVrB4+jWHxdIKP/yRnc5NtXj6p10vAdXbUawLhVYROtNKxdL99boL3ZCHEg7ooWkEENCbP/rj/6pSNN7RE4vhpWNmYprI+QtULF8PKnCmlYTOtFYRPN+tw9AN33/sSZ2mMfKHJHkAAaxs3/4ZYR2t8MifPKaRDWOogYrlgfP64m1taB2hM61WLOEXPEMHPDX1Y22mMTwkgd7lb7N87ff/VMUazMGpP+NnleaZefq5rpeA6uRPUzcInGkzoTOtVwTP23Qa2i2fhIOmEDzA6kzsetK0M43nZ5XmcegvFVkoJpznFJg2EzrTCVmabMpPg9VtaK98Ei7Z/qgO0wiCB1gd0860gZ9Vmsehv1TgTOC8X3FpO6EznVGcBit4hhbb/YOntJfo7Xn8wFLwAKxOPu1svypN52eVZnHoLxXYJHCmK4TOdEoRPE/pOrSTw6Zogkce2aVP0If8Yc1vf/lBpaPR/KzSHA79pQJ3F+s/oROEznTResEztFMeSDgZntg9tveAHkGfpmeOhPt/9xvKR2NZFdMcDv2lZAJnOkfoTOcUp8MKnqGlxr8tdCZeD277jtUaMKDk/59cWlMDTeVgzGb4wd7prpeA8owLnOkioTOdVATPG4ol/kCL5K9B5sEexOjPHvuf+gIDyh/cfHXLfxba0VimneOXf3/ZNz3b9TJQjvFizSd0jtCZzsrSZK6YePYbC7TMg+PfFUYQnZ0Te5dWAwCDmz18PNx7739USRrrmzv3mNiPmIcClETgTKcJnem04tRYwTO0TD5B9Dtb/khbicof/OEODYES7dp3KPzmPV9XUhrLxH6c8p7kK1BgQJMCZ7pO6EznCZ6hnSa+91RItj+qu0QhP/jMlDOUL/9eb6USTWViP075lLPzFxjQVLHOEzpN6Aw/D543qQW0y/3/7tteXaV2hw5mSwefAdV44OEJwTONlU/sf+Hz92tgJPK/s005M6A8cF5fnCMFnSZ0hkJxmuzd6gHt4bAp6pbfe//si18zMQUVEzzTZILnePg7mwEJnOEsQmc4i+AZ2id/dfWzn7tP8MzQ5fdcfu/l9yBQvTx4zlfZQBPlwfP6T25amrSlHnnw7+9sBjAvcIY3EzrDWwieoX3OBM9WbTAsAmeox0Pf2mVilMZa+nllbIuHJzXIv2/kwT/0KZ9u2SBwhjcTOsM5CJ6hffJf5H7ji193uCCV2zmxN/ydDV8WOENNTIzSZPlqh/zhSX4P53+fUK38IfGv/Oq9AmcGsVBMOO9XRXizX3j99deVBJYxMjqWh893qQ+0y63rrg8P/offClesuURnKU3+i+vvbPmjMPG9pxQVInDhu34pjP3dT4Sv/Jt/pB01y8PTe77yUKdr0K/rr7k8/P1fvSPc+Q8+6eeWkuV74B8c/64dzgxC4AznIXSGFQieoZ3yMGLDpz4afutffc4vcQwkn6Z8+KHvhMf2HvCLK0Ro3dqrwz/+wq+Fz2y4TXtqInQux6duvTF85MO/LIAeUB42j3/7sXD0xGKjPwe1EzjDCoTO0APBM7RXHj5/8rabwz/5p38v3HjTiE7Tkzxo3vFfdodHdz9ljQY0RB4+/3+f/H/D3/rkR32/HzKhc/nyCeh1f+Pa8NH/58bwf3901D29gny92u4fPBX27Z/xgJgyCJyhB0Jn6JHgGdov/wXu0+s/Ej7+iY+E2++4Wcd5Qx6YHDwwE2ZmD4cf/igzHQUNlz9wvP6aK5Y+xLobP7j074suuiDcdPPapf99+eUX+3ugRELn4cgfrFy55tJw5Zr3hGuuXhM+cO1VnbyX8wfDf/5kGtL02TB96NkwPXMkgquiRQTO0COhM6yC4Bm640wgkYcRZ35xW3vD+00StUz+i+nM08+98aGe2De99O8Xjv1leOHYyTB7+CUTUcDSQ8kL3/XX3ijE9de+L1z47ne9qTBnh9bnU/bfJXsePxCOH3+57/8+f6B26tSrA1/Hme+b57J4+qfeConAW+/jMw9czvaxW9f1fKHDWllzrgMVfzL/fDh85NjS/z5z77nPGJJfz9JkQrFhZUJnWCXBM3DG2b+8vXjiZdOvyzh7orBOJp0AABjA3VmabFdA6I3QGfogeAYAAIDOEDjDKv2igsHqZWmyMYQwrnQAAADQagJn6IPQGfokeAYAAIBWEzhDn4TOMADBMwAAALSSwBkGIHSGAQmeAQAAoFUEzjAgoTOUQPAMAAAArSBwhhIInaEkgmcAAABoNIEzlEToDCUSPAMAAEAjCZyhREJnKJngGQAAABpF4AwlEzpDBQTPAAAA0AgCZ6iA0BkqIngGAACAqAmcoSJCZ6iQ4BkAAACisyBwhmr9wuuvv67EULGR0bH8L7K71BkAAABqlQfO67M02a8NUB2TzjAEJp4BAACgdgJnGBKhMwyJ4BkAAABqI3CGIRI6wxAJngEAAGDoBM4wZEJnGLIieL5b3QEAAKByAmeogdAZalCckCt4BgAAgOoInKEmQmeoieAZAAAAKjMVQrhF4Az1+IXXX39d6aFGI6Nj+bqNP9YDAAAAKMVUMeF8UjmhHiadoWbFxPOvF6/9AAAAAP0TOEMETDpDJEZGx24JIewOIVyiJwAAALBqAmeIhElniESxZ2q9iWcAAABYtXGBM8TDpDNExsQzAAAArMp4liYblQziYdIZIlNMPF9XvBYEAAAALE/gDBESOkOEiteB1gueAQAAYFlbBM4QJ+s1IGIjo2OXFqs2PqxPAAAA8Ia7szTZrhwQJ6EzNMDI6Fj+F+ldegUAAAACZ4id0BkaQvAMAABAxy2EEDZkabK764WA2NnpDA1R7Knaol8AAAB0UB44rxc4QzMInaFBsjTZnL9GpGcAAAB0yFQROO/XdGgG6zWggUZGx/Kp560hhEv0DwAAgBY7Ezif1GRoDqEzNNTI6NgtIYTdgmcAAABaarLY4SxwhoYROkODCZ4BAABoqfHibCOggex0hgYr9lldV7xuBAAAAG2wTeAMzWbSGVpgZHTs0mLi+cP6CQAAQIPdnaXJdg2EZhM6Q4uMjI7lfzHfpacAAAA0zEIIYZPAGdpB6AwtMzI6tjWE8EV9BQAAoCHywHl9sUISaAE7naFlsjTZlL+OpK8AAAA0wJTAGdrHpDO01Mjo2IYQQv5a0iV6DAAAQITOBM4nNQfaxaQztFSWJhP5X97Fa0oAAAAQk3GBM7SXSWdouZHRsUtDCLtDCB/WawAAACKwrVgNCbSUSWdoueKpcT7xvEOvAQAAqNndAmdoP5PO0CEjo2P5jue79BwAAIAhy1c/bsjSZLfCQ/uZdIYOydJkY/5UWc8BAAAYovlif7PAGTrCpDN00Mjo2IYQQj71fIn+AwAAUKEpBwZC9widoaNGRsduCSFMhBCudQ8AAABQgfHijVugY6zXgI7K0mR/COGW4qkzAAAAlGmLwBm6S+gMHVa83rQ+f/rsPgAAAKAE+YGBd2dpslkxobus1wCWjIyO5T8Q3KcaAAAA9Gmh2N+8XwGh24TOwBtGRsfyV5+2OmAQAACAVXJgIPAG6zWAN2Rpsr1YtzGvKgAAAPRoXOAMnM2kM/A2I6Njl4YQdocQPqw6AAAAnMeXsjTZqkDA2YTOwLJGRsfyyee7VAgAAIC3yPc3b8zSZEJhgLeyXgNYVpYm+Y7nu1UIAACAs5zZ3yxwBs7JpDOwopHRsXzP84QDBgEAADpvMoSwwf5m4HyEzkBPRkbHriuCZ3ueAQAAumlbliab9B5YifUaQE+yNJnLX58qTiUGAACgO/L9zXcLnIFemXQGVm1kdCz/QePrKgcAANB688U6jf1aDfRK6Az0xZ5nAACA1rO/GeiL0Bnomz3PAAAArWV/M9A3O52BvtnzDAAA0Dr5/uZfFzgDgzDpDJTCnmcAAIDGmwohbLS/GRiU0Bkozcjo2C0hhN32PAMAADTOjiJwtr8ZGJjQGSjVyOjYpcWe50+oLAAAQCN8KUuTrVoFlEXoDFRiZHQs/4Hli6oLAAAQrXx/84YsTXZrEVAmoTNQmZHRsQ0hhO3WbQAAAEQn39+83joNoApCZ6BSI6Nj1xXrNj6s0gAAAFHYlqXJJq0AqvKLKgtUKUuTufzpeQhhXKEBAABqla/T+HWBM1A1k87A0IyMjm0MIWy1bgMAAGDopor9zXNKD1RN6AwM1cjo2C3FnmfrNgAAAIZjPEuTjWoNDIv1GsBQZWmy37oNAACAocjXadwtcAaGzaQzUBvrNgAAACqTr9PYWAz+AAyVSWegNlmabC+mnqd0AQAAoDT5m6XrBc5AXUw6A7UbGR27tJiywoAmAAANIElEQVR4vks3AAAA+rZQTDdPKCFQJ6EzEA3rNgAAAPqWv0G6IUuTOSUE6iZ0BqIyMjp2SwghX7vxYZ0BAADoybYsTTYpFRALoTMQpZHRsXzi+Yu6AwAAsCzrNIAoCZ2BaI2Mjm0opp6t2wAAAHizyWKdxkl1AWIjdAaiVhwymD+1/4ROAQAALNmSpclmpQBiJXQGGmFkdCz/geo+3QIAADpsvphu3u8mAGImdAYaozhkMJ96vlbXAACAjhkPIWyyTgNoAqEz0CjFuo38kMG7dA4AAOgAhwUCjSN0BhrJIYMAAEAHTBaB85xmA00idAYaa2R07LoieHbIIAAA0DYOCwQaS+gMNN7I6NimEMLXdRIAAGiBqWK62WGBQGP9otbB/2nvbo7iWLIAjGaMA2BBiW2t4FkAY4FwoAI8EB48xgOeB020A40HtAew6i3dFoAHEznvtqZeC8RP/1VlnRPRIYVCG2WyQF9cbtJ3i9k473j+I745AwAA6Ku/UkpngjPQdyadgaJUdZMD9A+3CgAA9Eh+LPB8MRvfuzSgBCadgaIsZuO8auPfKaW5mwUAAHrgLqV0JDgDJTHpDBSpqpvDlFKeer5wwwAAQAe9xO7micsBSiM6A0Wr6uY8pTRKKR24aQAAoCOmsU7j2YUAJRKdgeLF1HMOz9/dNgAAsEd5uvk6HkMHKJboDAyGqWcAAGCPprFO48klAKUTnYFBMfUMAADsmOlmYHBEZ2CQTD0DAAA7YLoZGCTRGRgsU88AAMCWmG4GBk10BgbP1DMAALBBppuBwROdAUw9AwAA6zPdDBBEZ4AWU88AAMAXmG4GaBGdAVaYegYAAD7IdDPAK0RngDfE1HP+5vGbMwIAAFbcpZSuTDcD/Ep0BviNmHq+Tin9cE4AAEBMN+dVGhOHAfA60RngA6q6OYuVG6aeAQBguG5juvnZ1wDA20RngE+o6iZPPf/pzAAAYFDmMd1879oB3vcvZwTwcYvZOEfnP+J1agAAoHz/SSmdCM4AH2fSGeCLqrq5in3PB84QAACKM41VGg+uFuBzRGeANcRDg3nX83fnCAAARcgPBV4vZuMb1wnwNaIzwAZ4aBAAAIpwF7ubPRQIsAbRGWBDYur5ykODAADQOx4KBNgg0Rlgw6q6OUkp5R/FO3W2AADQefmhwBvTzQCbIzoDbElVN5cRnz00CAAA3TON6eYndwOwWaIzwBbFyo3rlNIP5wwAAJ2QHwq8WszGI9cBsB2iM8AOxEODeer52HkDAMDe/JWHQqzSANgu0Rlgh6q6uYrJZys3AABgd6Yx3fzgzAG2T3QG2LFYuZGnni+cPQAAbJVVGgB7IDoD7ElVNycRn0/dAQAAbJxVGgB7IjoD7FlVN5cRn63cAACA9eVVGpeL2fjJWQLsh+gM0AGxciPvev7hPgAA4EvmsUpj4vgA9kt0BuiQqm6OUkojKzcAAODDXuInB2+s0gDoBtEZoIOqujmL+PzN/QAAwJtuY2+zVRoAHSI6A3RYVTd55caVfc8AAPAPj7FK496xAHSP6AzQcbHvOf+44IW7AgBg4OYx2Twa+kEAdJnoDNATVd2cRHy27xkAgKGxtxmgR0RngJ6x7xkAgIGxtxmgZ0RngJ6q6ibver627xkAgEJNIzbb2wzQM6IzQI/Fvuccn/90jwAAFGIejwROXChAP4nOAAWo6uYopp49NggAQF+9xGTzjRsE6DfRGaAgse/52mODAAD0iEcCAQojOgMUyGODAAD0hEcCAQokOgMUrKqby5h8Fp8BAOiS/EjgpdgMUCbRGWAAqrq5jgcHD9w3AAB7NI3J5nuXAFAu0RlgIKq6OYzwLD4DALBr8/x96GI2njh5gPKJzgADE/E5P9Ry4e4BANiyeUw2jxw0wHCIzgADVdXNUex7Fp8BANi0l4jNN04WYHhEZ4CBi/ic/zPwfehnAQDA2l7ie8ubxWz87DgBhkl0BuB/qro5i8nnUycCAMAnic0A/CQ6A/AP4jMAAJ8gNgPwC9EZgFeJzwAAvOM2pXQlNgOwSnQG4LfEZwAAVtzGI4FPDgaA14jOAHyI+AwAMHhiMwAfIjoD8CniMwDA4IjNAHyK6AzAl4jPAADFE5sB+BLRGYC1iM8AAEV5SSlNxGYA1iE6A7AR4jMAQK/l2HyTP4vZ+NlVArAO0RmAjRKfAQB6RWwGYONEZwC2oqqbo4jPF04YAKBzxGYAtkZ0BmCrxGcAgE6Zx/dmE7EZgG0RnQHYiYjPVymly5TSgVMHANipeTwOOHLsAGyb6AzATlV1cxjx+Up8BgDYumms0Jg4agB2RXQGYC8iPp/Hj3d+cwsAABt1F7H53rECsGuiMwB7V9XNZUw+H7sNAIC13MYajSfHCMC+iM4AdEZVN2cx+XzqVgAAPuwlTzWnlEZiMwBdIDoD0Dnx6GCOzxduBwDgTfNWbH52TAB0hegMQGd5dBAA4FXTCM0jxwNAF4nOAPRC7H326CAAMGS3EZs9DghAp4nOAPSKvc8AwMDkfc15ovnGvmYA+kJ0BqCXWnufz63eAAAKNI/vdSb2NQPQN6IzAL0We58vY++z1RsAQN/dxVSzFRoA9JboDEAxqro5j/hs9QYA0CdWaABQFNEZgOLE6o2rmIC2egMA6CorNAAokugMQLFi9cZ5/GfO6g0AoCtu82SzFRoAlEp0BmAQqro5i8nnCzcOAOzBPFZojKzQAKB0ojMAg+LhQQBgx+4iNE8cPABDIToDMFjx8GAO0N99FQAAG+RhQAAGTXQGYPDi4cHL+Jh+BgC+ahpTzSMnCMCQic4A0GL6GQD4JLuaAWCF6AwAr7D7GQB4h13NAPAG0RkA3lHVzVkE6DwFfeC8AGCw8lTzTUppYqoZAN4mOgPAB8X083lMPx87NwAYhPwo4CSmmu9dOQC8T3QGgC+IxwevIkJbvwEA5ZnGruY81fzsfgHg40RnAFhTPD6YPxfOEgB6zaOAALABojMAbIj1GwDQS9ZnAMCGic4AsAWxfuMyPtZvAED33MXqjJG7AYDNEp0BYMuqujlpBegD5w0Ae/PYWp9hTzMAbInoDAA71Nr/fC5AA8BO2NMMADsmOgPAHrT2P+fPd3cAABs1b+1pfnC0ALBbojMA7JkADQAb4UFAAOgI0RkAOqQVoK9SSsfuBgB+axma84OAE0cFAN0gOgNAR1V1cxQB+lKABoCfhGYA6DjRGQB6QIAGYOCEZgDoEdEZAHrGDmgABkJoBoCeEp0BoMcEaAAKM2+FZo8BAkBPic4AUIgI0GetCH3gbgHogceUUg7Mo8Vs/ODCAKD/RGcAKFRVN+etCP3NPQPQITk0j2Ki+cnFAEBZRGcAGICqbk5aE9AeIgRg115imnm5OuPZDQBAuURnABiYqm6OWhPQ9kADsC3L/cz3HgIEgGERnQFg4KzhAGCDpq3QbD8zAAyU6AwA/BRrOJYB+tTJAPCOl2VktjYDAFgSnQGAV1V1c9gK0GemoAEI01ZkNs0MAPxCdAYAPiR2QS8DtF3QAMMxbz0CeG+aGQB4j+gMAHxJVTftKehjpwhQjJeIzMtp5idXCwB8hugMAKzNKg6A3luuzMiTzPeuEwBYh+gMAGxcrOI4a31EaIBueWxF5om7AQA2SXQGALZuZR90/hw4dYCdemytzLCXGQDYKtEZANi5qm5OViahRWiAzRKZAYC9EZ0BgL2zjgNgbXkn84PIDAB0gegMAHROK0IvJ6KP3RLATy8rgdnDfwBAp4jOAEDnVXVz2ArQyxhtJQcwFPMIzA8RmR/cPADQZaIzANBLsRf6pBWhTUMDpZiuRGarMgCAXhGdAYAimIYGeuox4rIpZgCgGKIzAFCs2A3dnog+ddvAHs3bgTn/aooZACiR6AwADEprLcfyI0QD2yAwAwCDJToDAIMXIfpoZUe01RzAR+UVGU8CMwDA30RnAIBXxGqOo1aEPvJYIRCP/D0sI/NiNr53KAAA/yQ6AwB8QlU3Z62p6BNT0VCs9vTyQwTmJ9cNAPA+0RkAYE1V3Ry2AvSRGA29Mo+4fN+aXn5whQAAXyc6AwBsyUqMPoxVHTlKf3PmsHOrk8tP4jIAwHaIzgAAexBrOg5b09H5c+ouYC3zVlh+asVlazEAAHZIdAYA6JDWdPTRyse6DvhbOyw/x1qMZ1PLAADdIToDAPRITEinWNXR/tWUNKV4aQXl9q8mlgEAekJ0BgAoyCtR+qS1xsOkNF3wGCH5aeVjWhkAoBCiMwDAgFR1s1zbkV4J0/lz7OuBL1pOKKfWhPJySjktZuN7BwsAMAyiMwAAv6jqZhmiUytOLyemk0A9KNP4xz63onL79w+L2fh56IcEAMD/ic4AAKyl9fjh0lnr9+14neye3qvlA3xLy2nktBKRTSUDALAW0RkAgL1p7aBeWo3U6Y0/SwMJ2KuheKkdjN/6Mw/vAQCwF6IzAADFWdld/RGf/fu/81oQ/u3ft54CAIBipJT+C8uFJfgkIdpuAAAAAElFTkSuQmCC"/>
          <p:cNvSpPr>
            <a:spLocks noChangeAspect="1" noChangeArrowheads="1"/>
          </p:cNvSpPr>
          <p:nvPr/>
        </p:nvSpPr>
        <p:spPr bwMode="auto">
          <a:xfrm>
            <a:off x="5649772" y="462467"/>
            <a:ext cx="202409" cy="2024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91" name="Group 90"/>
          <p:cNvGrpSpPr/>
          <p:nvPr/>
        </p:nvGrpSpPr>
        <p:grpSpPr>
          <a:xfrm>
            <a:off x="6757836" y="362532"/>
            <a:ext cx="4109528" cy="1491000"/>
            <a:chOff x="6481015" y="788725"/>
            <a:chExt cx="4109528" cy="1491000"/>
          </a:xfrm>
        </p:grpSpPr>
        <p:grpSp>
          <p:nvGrpSpPr>
            <p:cNvPr id="89" name="Group 88"/>
            <p:cNvGrpSpPr/>
            <p:nvPr/>
          </p:nvGrpSpPr>
          <p:grpSpPr>
            <a:xfrm>
              <a:off x="7081534" y="788725"/>
              <a:ext cx="3464374" cy="1280160"/>
              <a:chOff x="5987185" y="788725"/>
              <a:chExt cx="3464374" cy="1280160"/>
            </a:xfrm>
          </p:grpSpPr>
          <p:grpSp>
            <p:nvGrpSpPr>
              <p:cNvPr id="70" name="Group 69">
                <a:extLst>
                  <a:ext uri="{FF2B5EF4-FFF2-40B4-BE49-F238E27FC236}">
                    <a16:creationId xmlns:a16="http://schemas.microsoft.com/office/drawing/2014/main" id="{6C25DA76-23F2-CA40-817E-3ACFEC371F11}"/>
                  </a:ext>
                </a:extLst>
              </p:cNvPr>
              <p:cNvGrpSpPr/>
              <p:nvPr/>
            </p:nvGrpSpPr>
            <p:grpSpPr>
              <a:xfrm>
                <a:off x="5987185" y="788725"/>
                <a:ext cx="1280160" cy="1280160"/>
                <a:chOff x="327546" y="3773285"/>
                <a:chExt cx="1378424" cy="1371921"/>
              </a:xfrm>
            </p:grpSpPr>
            <p:sp>
              <p:nvSpPr>
                <p:cNvPr id="71" name="Oval 70">
                  <a:extLst>
                    <a:ext uri="{FF2B5EF4-FFF2-40B4-BE49-F238E27FC236}">
                      <a16:creationId xmlns:a16="http://schemas.microsoft.com/office/drawing/2014/main" id="{0962C64A-477C-6A44-BC72-4D7F81DF5F6B}"/>
                    </a:ext>
                  </a:extLst>
                </p:cNvPr>
                <p:cNvSpPr/>
                <p:nvPr/>
              </p:nvSpPr>
              <p:spPr>
                <a:xfrm>
                  <a:off x="327546" y="3773285"/>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pic>
              <p:nvPicPr>
                <p:cNvPr id="72" name="Graphic 27" descr="Woman with kid">
                  <a:extLst>
                    <a:ext uri="{FF2B5EF4-FFF2-40B4-BE49-F238E27FC236}">
                      <a16:creationId xmlns:a16="http://schemas.microsoft.com/office/drawing/2014/main" id="{F95D1894-AE02-0640-838E-CB39F968E64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245" y="4002045"/>
                  <a:ext cx="914400" cy="914400"/>
                </a:xfrm>
                <a:prstGeom prst="rect">
                  <a:avLst/>
                </a:prstGeom>
              </p:spPr>
            </p:pic>
          </p:grpSp>
          <p:grpSp>
            <p:nvGrpSpPr>
              <p:cNvPr id="73" name="Group 72">
                <a:extLst>
                  <a:ext uri="{FF2B5EF4-FFF2-40B4-BE49-F238E27FC236}">
                    <a16:creationId xmlns:a16="http://schemas.microsoft.com/office/drawing/2014/main" id="{713852FA-2795-0549-8525-3148D0B6C94B}"/>
                  </a:ext>
                </a:extLst>
              </p:cNvPr>
              <p:cNvGrpSpPr/>
              <p:nvPr/>
            </p:nvGrpSpPr>
            <p:grpSpPr>
              <a:xfrm>
                <a:off x="8171399" y="788725"/>
                <a:ext cx="1280160" cy="1280160"/>
                <a:chOff x="2079653" y="3645740"/>
                <a:chExt cx="1378424" cy="1371921"/>
              </a:xfrm>
            </p:grpSpPr>
            <p:sp>
              <p:nvSpPr>
                <p:cNvPr id="74" name="Oval 73">
                  <a:extLst>
                    <a:ext uri="{FF2B5EF4-FFF2-40B4-BE49-F238E27FC236}">
                      <a16:creationId xmlns:a16="http://schemas.microsoft.com/office/drawing/2014/main" id="{EE5ED495-D35D-E94D-BCD7-F8A7B942B8AE}"/>
                    </a:ext>
                  </a:extLst>
                </p:cNvPr>
                <p:cNvSpPr/>
                <p:nvPr/>
              </p:nvSpPr>
              <p:spPr>
                <a:xfrm>
                  <a:off x="2079653" y="364574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pic>
              <p:nvPicPr>
                <p:cNvPr id="75" name="Graphic 29" descr="Money">
                  <a:extLst>
                    <a:ext uri="{FF2B5EF4-FFF2-40B4-BE49-F238E27FC236}">
                      <a16:creationId xmlns:a16="http://schemas.microsoft.com/office/drawing/2014/main" id="{01762F0D-E2D5-7149-B9FB-D7DEC2660F9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06823" y="3874500"/>
                  <a:ext cx="914400" cy="914400"/>
                </a:xfrm>
                <a:prstGeom prst="rect">
                  <a:avLst/>
                </a:prstGeom>
              </p:spPr>
            </p:pic>
          </p:grpSp>
        </p:grpSp>
        <p:sp>
          <p:nvSpPr>
            <p:cNvPr id="79" name="TextBox 78">
              <a:extLst>
                <a:ext uri="{FF2B5EF4-FFF2-40B4-BE49-F238E27FC236}">
                  <a16:creationId xmlns:a16="http://schemas.microsoft.com/office/drawing/2014/main" id="{2BF231BA-6B02-494D-B778-D7AE0C571CF1}"/>
                </a:ext>
              </a:extLst>
            </p:cNvPr>
            <p:cNvSpPr txBox="1"/>
            <p:nvPr/>
          </p:nvSpPr>
          <p:spPr>
            <a:xfrm>
              <a:off x="6481015" y="1879615"/>
              <a:ext cx="2472746" cy="400110"/>
            </a:xfrm>
            <a:prstGeom prst="rect">
              <a:avLst/>
            </a:prstGeom>
            <a:noFill/>
          </p:spPr>
          <p:txBody>
            <a:bodyPr wrap="square" rtlCol="0">
              <a:spAutoFit/>
            </a:bodyPr>
            <a:lstStyle/>
            <a:p>
              <a:pPr algn="ctr"/>
              <a:r>
                <a:rPr lang="en-US" sz="2000" b="1">
                  <a:solidFill>
                    <a:srgbClr val="001E61"/>
                  </a:solidFill>
                  <a:latin typeface="Source Sans Pro" panose="020B0503030403020204" pitchFamily="34" charset="0"/>
                  <a:ea typeface="Source Sans Pro" panose="020B0503030403020204" pitchFamily="34" charset="0"/>
                </a:rPr>
                <a:t>Children &amp; Families</a:t>
              </a:r>
            </a:p>
          </p:txBody>
        </p:sp>
        <p:sp>
          <p:nvSpPr>
            <p:cNvPr id="80" name="TextBox 79">
              <a:extLst>
                <a:ext uri="{FF2B5EF4-FFF2-40B4-BE49-F238E27FC236}">
                  <a16:creationId xmlns:a16="http://schemas.microsoft.com/office/drawing/2014/main" id="{B6E48CA5-42DF-D649-83C1-512F14A0F656}"/>
                </a:ext>
              </a:extLst>
            </p:cNvPr>
            <p:cNvSpPr txBox="1"/>
            <p:nvPr/>
          </p:nvSpPr>
          <p:spPr>
            <a:xfrm>
              <a:off x="9212119" y="1879615"/>
              <a:ext cx="1378424" cy="400110"/>
            </a:xfrm>
            <a:prstGeom prst="rect">
              <a:avLst/>
            </a:prstGeom>
            <a:noFill/>
          </p:spPr>
          <p:txBody>
            <a:bodyPr wrap="square" rtlCol="0">
              <a:spAutoFit/>
            </a:bodyPr>
            <a:lstStyle/>
            <a:p>
              <a:pPr algn="ctr"/>
              <a:r>
                <a:rPr lang="en-US" sz="2000" b="1">
                  <a:solidFill>
                    <a:srgbClr val="001E61"/>
                  </a:solidFill>
                  <a:latin typeface="Source Sans Pro" panose="020B0503030403020204" pitchFamily="34" charset="0"/>
                  <a:ea typeface="Source Sans Pro" panose="020B0503030403020204" pitchFamily="34" charset="0"/>
                </a:rPr>
                <a:t>Consumer</a:t>
              </a:r>
            </a:p>
          </p:txBody>
        </p:sp>
      </p:grpSp>
      <p:grpSp>
        <p:nvGrpSpPr>
          <p:cNvPr id="93" name="Group 92"/>
          <p:cNvGrpSpPr/>
          <p:nvPr/>
        </p:nvGrpSpPr>
        <p:grpSpPr>
          <a:xfrm>
            <a:off x="6235860" y="3971108"/>
            <a:ext cx="5153481" cy="1872371"/>
            <a:chOff x="5897190" y="3971108"/>
            <a:chExt cx="5153481" cy="1872371"/>
          </a:xfrm>
        </p:grpSpPr>
        <p:grpSp>
          <p:nvGrpSpPr>
            <p:cNvPr id="88" name="Group 87"/>
            <p:cNvGrpSpPr/>
            <p:nvPr/>
          </p:nvGrpSpPr>
          <p:grpSpPr>
            <a:xfrm>
              <a:off x="7081534" y="3971108"/>
              <a:ext cx="3464374" cy="1280160"/>
              <a:chOff x="5987185" y="4571792"/>
              <a:chExt cx="3464374" cy="1280160"/>
            </a:xfrm>
          </p:grpSpPr>
          <p:grpSp>
            <p:nvGrpSpPr>
              <p:cNvPr id="64" name="Group 63">
                <a:extLst>
                  <a:ext uri="{FF2B5EF4-FFF2-40B4-BE49-F238E27FC236}">
                    <a16:creationId xmlns:a16="http://schemas.microsoft.com/office/drawing/2014/main" id="{7184584F-BE34-C947-908D-0A923676D70A}"/>
                  </a:ext>
                </a:extLst>
              </p:cNvPr>
              <p:cNvGrpSpPr/>
              <p:nvPr/>
            </p:nvGrpSpPr>
            <p:grpSpPr>
              <a:xfrm>
                <a:off x="8171399" y="4571792"/>
                <a:ext cx="1280160" cy="1280160"/>
                <a:chOff x="3505826" y="3655324"/>
                <a:chExt cx="1378424" cy="1371921"/>
              </a:xfrm>
            </p:grpSpPr>
            <p:sp>
              <p:nvSpPr>
                <p:cNvPr id="65" name="Oval 64">
                  <a:extLst>
                    <a:ext uri="{FF2B5EF4-FFF2-40B4-BE49-F238E27FC236}">
                      <a16:creationId xmlns:a16="http://schemas.microsoft.com/office/drawing/2014/main" id="{B227CDF8-7C4C-3A40-A852-6CFDE48024A8}"/>
                    </a:ext>
                  </a:extLst>
                </p:cNvPr>
                <p:cNvSpPr/>
                <p:nvPr/>
              </p:nvSpPr>
              <p:spPr>
                <a:xfrm>
                  <a:off x="3505826" y="3655324"/>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pic>
              <p:nvPicPr>
                <p:cNvPr id="66" name="Graphic 18" descr="Home">
                  <a:extLst>
                    <a:ext uri="{FF2B5EF4-FFF2-40B4-BE49-F238E27FC236}">
                      <a16:creationId xmlns:a16="http://schemas.microsoft.com/office/drawing/2014/main" id="{7DCF947E-E6B2-B447-9CE6-EFC331E2428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23626" y="3715296"/>
                  <a:ext cx="1142824" cy="1142824"/>
                </a:xfrm>
                <a:prstGeom prst="rect">
                  <a:avLst/>
                </a:prstGeom>
              </p:spPr>
            </p:pic>
          </p:grpSp>
          <p:grpSp>
            <p:nvGrpSpPr>
              <p:cNvPr id="67" name="Group 66">
                <a:extLst>
                  <a:ext uri="{FF2B5EF4-FFF2-40B4-BE49-F238E27FC236}">
                    <a16:creationId xmlns:a16="http://schemas.microsoft.com/office/drawing/2014/main" id="{5D743517-F4DB-3948-920F-7B9F75C848F0}"/>
                  </a:ext>
                </a:extLst>
              </p:cNvPr>
              <p:cNvGrpSpPr/>
              <p:nvPr/>
            </p:nvGrpSpPr>
            <p:grpSpPr>
              <a:xfrm>
                <a:off x="5987185" y="4571792"/>
                <a:ext cx="1280160" cy="1280160"/>
                <a:chOff x="3940250" y="2711079"/>
                <a:chExt cx="1378424" cy="1371921"/>
              </a:xfrm>
            </p:grpSpPr>
            <p:sp>
              <p:nvSpPr>
                <p:cNvPr id="68" name="Oval 67">
                  <a:extLst>
                    <a:ext uri="{FF2B5EF4-FFF2-40B4-BE49-F238E27FC236}">
                      <a16:creationId xmlns:a16="http://schemas.microsoft.com/office/drawing/2014/main" id="{D5EAC462-838F-F54A-8F7F-7EBD0B83FE10}"/>
                    </a:ext>
                  </a:extLst>
                </p:cNvPr>
                <p:cNvSpPr/>
                <p:nvPr/>
              </p:nvSpPr>
              <p:spPr>
                <a:xfrm>
                  <a:off x="3940250" y="2711079"/>
                  <a:ext cx="1378424" cy="1371921"/>
                </a:xfrm>
                <a:prstGeom prst="ellipse">
                  <a:avLst/>
                </a:prstGeo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pic>
              <p:nvPicPr>
                <p:cNvPr id="69" name="Graphic 25" descr="Construction worker">
                  <a:extLst>
                    <a:ext uri="{FF2B5EF4-FFF2-40B4-BE49-F238E27FC236}">
                      <a16:creationId xmlns:a16="http://schemas.microsoft.com/office/drawing/2014/main" id="{20479829-A0CC-E74D-B156-C93CB6BE97F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74381" y="2841958"/>
                  <a:ext cx="1110161" cy="1110161"/>
                </a:xfrm>
                <a:prstGeom prst="rect">
                  <a:avLst/>
                </a:prstGeom>
              </p:spPr>
            </p:pic>
          </p:grpSp>
        </p:grpSp>
        <p:sp>
          <p:nvSpPr>
            <p:cNvPr id="81" name="TextBox 80">
              <a:extLst>
                <a:ext uri="{FF2B5EF4-FFF2-40B4-BE49-F238E27FC236}">
                  <a16:creationId xmlns:a16="http://schemas.microsoft.com/office/drawing/2014/main" id="{CD1D2A81-7083-414B-91E0-499A6C44C012}"/>
                </a:ext>
              </a:extLst>
            </p:cNvPr>
            <p:cNvSpPr txBox="1"/>
            <p:nvPr/>
          </p:nvSpPr>
          <p:spPr>
            <a:xfrm>
              <a:off x="8760983" y="5289481"/>
              <a:ext cx="2289688" cy="400110"/>
            </a:xfrm>
            <a:prstGeom prst="rect">
              <a:avLst/>
            </a:prstGeom>
            <a:noFill/>
          </p:spPr>
          <p:txBody>
            <a:bodyPr wrap="square" rtlCol="0">
              <a:spAutoFit/>
            </a:bodyPr>
            <a:lstStyle/>
            <a:p>
              <a:pPr algn="ctr"/>
              <a:r>
                <a:rPr lang="en-US" sz="2000" b="1">
                  <a:solidFill>
                    <a:srgbClr val="001E61"/>
                  </a:solidFill>
                  <a:latin typeface="Source Sans Pro" panose="020B0503030403020204" pitchFamily="34" charset="0"/>
                  <a:ea typeface="Source Sans Pro" panose="020B0503030403020204" pitchFamily="34" charset="0"/>
                </a:rPr>
                <a:t>Housing</a:t>
              </a:r>
            </a:p>
          </p:txBody>
        </p:sp>
        <p:sp>
          <p:nvSpPr>
            <p:cNvPr id="82" name="TextBox 81">
              <a:extLst>
                <a:ext uri="{FF2B5EF4-FFF2-40B4-BE49-F238E27FC236}">
                  <a16:creationId xmlns:a16="http://schemas.microsoft.com/office/drawing/2014/main" id="{E09636BC-0DB6-1944-A08E-922427495583}"/>
                </a:ext>
              </a:extLst>
            </p:cNvPr>
            <p:cNvSpPr txBox="1"/>
            <p:nvPr/>
          </p:nvSpPr>
          <p:spPr>
            <a:xfrm>
              <a:off x="5897190" y="5135593"/>
              <a:ext cx="3744463" cy="707886"/>
            </a:xfrm>
            <a:prstGeom prst="rect">
              <a:avLst/>
            </a:prstGeom>
            <a:noFill/>
          </p:spPr>
          <p:txBody>
            <a:bodyPr wrap="square" rtlCol="0">
              <a:spAutoFit/>
            </a:bodyPr>
            <a:lstStyle/>
            <a:p>
              <a:pPr algn="ctr"/>
              <a:r>
                <a:rPr lang="en-US" sz="2000" b="1">
                  <a:solidFill>
                    <a:srgbClr val="001E61"/>
                  </a:solidFill>
                  <a:latin typeface="Source Sans Pro" panose="020B0503030403020204" pitchFamily="34" charset="0"/>
                  <a:ea typeface="Source Sans Pro" panose="020B0503030403020204" pitchFamily="34" charset="0"/>
                </a:rPr>
                <a:t>Immigrants &amp; Workers’ </a:t>
              </a:r>
            </a:p>
            <a:p>
              <a:pPr algn="ctr"/>
              <a:r>
                <a:rPr lang="en-US" sz="2000" b="1">
                  <a:solidFill>
                    <a:srgbClr val="001E61"/>
                  </a:solidFill>
                  <a:latin typeface="Source Sans Pro" panose="020B0503030403020204" pitchFamily="34" charset="0"/>
                  <a:ea typeface="Source Sans Pro" panose="020B0503030403020204" pitchFamily="34" charset="0"/>
                </a:rPr>
                <a:t>Rights</a:t>
              </a:r>
            </a:p>
          </p:txBody>
        </p:sp>
      </p:grpSp>
      <p:grpSp>
        <p:nvGrpSpPr>
          <p:cNvPr id="92" name="Group 91"/>
          <p:cNvGrpSpPr/>
          <p:nvPr/>
        </p:nvGrpSpPr>
        <p:grpSpPr>
          <a:xfrm>
            <a:off x="5479734" y="2026185"/>
            <a:ext cx="6665733" cy="1837180"/>
            <a:chOff x="5479734" y="2379917"/>
            <a:chExt cx="6665733" cy="1837180"/>
          </a:xfrm>
        </p:grpSpPr>
        <p:grpSp>
          <p:nvGrpSpPr>
            <p:cNvPr id="90" name="Group 89"/>
            <p:cNvGrpSpPr/>
            <p:nvPr/>
          </p:nvGrpSpPr>
          <p:grpSpPr>
            <a:xfrm>
              <a:off x="5987185" y="2379917"/>
              <a:ext cx="5653073" cy="1280160"/>
              <a:chOff x="5987185" y="2239478"/>
              <a:chExt cx="5653073" cy="1280160"/>
            </a:xfrm>
          </p:grpSpPr>
          <p:grpSp>
            <p:nvGrpSpPr>
              <p:cNvPr id="76" name="Group 75">
                <a:extLst>
                  <a:ext uri="{FF2B5EF4-FFF2-40B4-BE49-F238E27FC236}">
                    <a16:creationId xmlns:a16="http://schemas.microsoft.com/office/drawing/2014/main" id="{FF6810AA-8472-2A48-86F9-71D9871BF838}"/>
                  </a:ext>
                </a:extLst>
              </p:cNvPr>
              <p:cNvGrpSpPr/>
              <p:nvPr/>
            </p:nvGrpSpPr>
            <p:grpSpPr>
              <a:xfrm>
                <a:off x="8171399" y="2239478"/>
                <a:ext cx="1280160" cy="1280160"/>
                <a:chOff x="9091684" y="3626090"/>
                <a:chExt cx="1378424" cy="1371921"/>
              </a:xfrm>
            </p:grpSpPr>
            <p:sp>
              <p:nvSpPr>
                <p:cNvPr id="77" name="Oval 76">
                  <a:extLst>
                    <a:ext uri="{FF2B5EF4-FFF2-40B4-BE49-F238E27FC236}">
                      <a16:creationId xmlns:a16="http://schemas.microsoft.com/office/drawing/2014/main" id="{CE496AE7-27F6-1A47-AA30-F7167025FA89}"/>
                    </a:ext>
                  </a:extLst>
                </p:cNvPr>
                <p:cNvSpPr/>
                <p:nvPr/>
              </p:nvSpPr>
              <p:spPr>
                <a:xfrm>
                  <a:off x="9091684" y="362609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pic>
              <p:nvPicPr>
                <p:cNvPr id="78" name="Graphic 33" descr="Gavel">
                  <a:extLst>
                    <a:ext uri="{FF2B5EF4-FFF2-40B4-BE49-F238E27FC236}">
                      <a16:creationId xmlns:a16="http://schemas.microsoft.com/office/drawing/2014/main" id="{58BE78A5-6133-CE42-87F0-1A38A52A976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306230" y="3737610"/>
                  <a:ext cx="1029158" cy="1029158"/>
                </a:xfrm>
                <a:prstGeom prst="rect">
                  <a:avLst/>
                </a:prstGeom>
              </p:spPr>
            </p:pic>
          </p:grpSp>
          <p:pic>
            <p:nvPicPr>
              <p:cNvPr id="86" name="Picture 85"/>
              <p:cNvPicPr>
                <a:picLocks noChangeAspect="1"/>
              </p:cNvPicPr>
              <p:nvPr/>
            </p:nvPicPr>
            <p:blipFill>
              <a:blip r:embed="rId14" cstate="print">
                <a:duotone>
                  <a:schemeClr val="accent2">
                    <a:shade val="45000"/>
                    <a:satMod val="135000"/>
                  </a:schemeClr>
                  <a:prstClr val="white"/>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tretch>
                <a:fillRect/>
              </a:stretch>
            </p:blipFill>
            <p:spPr>
              <a:xfrm>
                <a:off x="10360988" y="2239478"/>
                <a:ext cx="1279270" cy="1280160"/>
              </a:xfrm>
              <a:prstGeom prst="rect">
                <a:avLst/>
              </a:prstGeom>
            </p:spPr>
          </p:pic>
          <p:pic>
            <p:nvPicPr>
              <p:cNvPr id="87" name="Picture 86"/>
              <p:cNvPicPr>
                <a:picLocks noChangeAspect="1"/>
              </p:cNvPicPr>
              <p:nvPr/>
            </p:nvPicPr>
            <p:blipFill>
              <a:blip r:embed="rId1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987185" y="2239478"/>
                <a:ext cx="1274786" cy="1280160"/>
              </a:xfrm>
              <a:prstGeom prst="rect">
                <a:avLst/>
              </a:prstGeom>
            </p:spPr>
          </p:pic>
        </p:grpSp>
        <p:sp>
          <p:nvSpPr>
            <p:cNvPr id="84" name="TextBox 83">
              <a:extLst>
                <a:ext uri="{FF2B5EF4-FFF2-40B4-BE49-F238E27FC236}">
                  <a16:creationId xmlns:a16="http://schemas.microsoft.com/office/drawing/2014/main" id="{18C1346E-E1A2-544C-A9D7-DD6E68805499}"/>
                </a:ext>
              </a:extLst>
            </p:cNvPr>
            <p:cNvSpPr txBox="1"/>
            <p:nvPr/>
          </p:nvSpPr>
          <p:spPr>
            <a:xfrm>
              <a:off x="7358037" y="3509211"/>
              <a:ext cx="2939458" cy="707886"/>
            </a:xfrm>
            <a:prstGeom prst="rect">
              <a:avLst/>
            </a:prstGeom>
            <a:noFill/>
          </p:spPr>
          <p:txBody>
            <a:bodyPr wrap="square" rtlCol="0">
              <a:spAutoFit/>
            </a:bodyPr>
            <a:lstStyle/>
            <a:p>
              <a:pPr algn="ctr"/>
              <a:r>
                <a:rPr lang="en-US" sz="2000" b="1">
                  <a:solidFill>
                    <a:srgbClr val="001E61"/>
                  </a:solidFill>
                  <a:latin typeface="Source Sans Pro" panose="020B0503030403020204" pitchFamily="34" charset="0"/>
                  <a:ea typeface="Source Sans Pro" panose="020B0503030403020204" pitchFamily="34" charset="0"/>
                </a:rPr>
                <a:t>Criminal Records </a:t>
              </a:r>
            </a:p>
            <a:p>
              <a:pPr algn="ctr"/>
              <a:r>
                <a:rPr lang="en-US" sz="2000" b="1">
                  <a:solidFill>
                    <a:srgbClr val="001E61"/>
                  </a:solidFill>
                  <a:latin typeface="Source Sans Pro" panose="020B0503030403020204" pitchFamily="34" charset="0"/>
                  <a:ea typeface="Source Sans Pro" panose="020B0503030403020204" pitchFamily="34" charset="0"/>
                </a:rPr>
                <a:t>Relief</a:t>
              </a:r>
            </a:p>
          </p:txBody>
        </p:sp>
        <p:sp>
          <p:nvSpPr>
            <p:cNvPr id="83" name="TextBox 82">
              <a:extLst>
                <a:ext uri="{FF2B5EF4-FFF2-40B4-BE49-F238E27FC236}">
                  <a16:creationId xmlns:a16="http://schemas.microsoft.com/office/drawing/2014/main" id="{24A75195-B7B7-EE4C-9C0C-B4FAD4E3AABA}"/>
                </a:ext>
              </a:extLst>
            </p:cNvPr>
            <p:cNvSpPr txBox="1"/>
            <p:nvPr/>
          </p:nvSpPr>
          <p:spPr>
            <a:xfrm>
              <a:off x="5479734" y="3598189"/>
              <a:ext cx="2289688" cy="400110"/>
            </a:xfrm>
            <a:prstGeom prst="rect">
              <a:avLst/>
            </a:prstGeom>
            <a:noFill/>
          </p:spPr>
          <p:txBody>
            <a:bodyPr wrap="square" rtlCol="0">
              <a:spAutoFit/>
            </a:bodyPr>
            <a:lstStyle/>
            <a:p>
              <a:pPr algn="ctr"/>
              <a:r>
                <a:rPr lang="en-US" sz="2000" b="1">
                  <a:solidFill>
                    <a:srgbClr val="001E61"/>
                  </a:solidFill>
                  <a:latin typeface="Source Sans Pro" panose="020B0503030403020204" pitchFamily="34" charset="0"/>
                  <a:ea typeface="Source Sans Pro" panose="020B0503030403020204" pitchFamily="34" charset="0"/>
                </a:rPr>
                <a:t>Public Benefits</a:t>
              </a:r>
            </a:p>
          </p:txBody>
        </p:sp>
        <p:sp>
          <p:nvSpPr>
            <p:cNvPr id="85" name="TextBox 84">
              <a:extLst>
                <a:ext uri="{FF2B5EF4-FFF2-40B4-BE49-F238E27FC236}">
                  <a16:creationId xmlns:a16="http://schemas.microsoft.com/office/drawing/2014/main" id="{24A75195-B7B7-EE4C-9C0C-B4FAD4E3AABA}"/>
                </a:ext>
              </a:extLst>
            </p:cNvPr>
            <p:cNvSpPr txBox="1"/>
            <p:nvPr/>
          </p:nvSpPr>
          <p:spPr>
            <a:xfrm>
              <a:off x="9855779" y="3598189"/>
              <a:ext cx="2289688" cy="400110"/>
            </a:xfrm>
            <a:prstGeom prst="rect">
              <a:avLst/>
            </a:prstGeom>
            <a:noFill/>
          </p:spPr>
          <p:txBody>
            <a:bodyPr wrap="square" rtlCol="0">
              <a:spAutoFit/>
            </a:bodyPr>
            <a:lstStyle/>
            <a:p>
              <a:pPr algn="ctr"/>
              <a:r>
                <a:rPr lang="en-US" sz="2000" b="1">
                  <a:solidFill>
                    <a:srgbClr val="001E61"/>
                  </a:solidFill>
                  <a:latin typeface="Source Sans Pro" panose="020B0503030403020204" pitchFamily="34" charset="0"/>
                  <a:ea typeface="Source Sans Pro" panose="020B0503030403020204" pitchFamily="34" charset="0"/>
                </a:rPr>
                <a:t>Long-Term Care</a:t>
              </a:r>
            </a:p>
          </p:txBody>
        </p:sp>
      </p:grpSp>
    </p:spTree>
    <p:extLst>
      <p:ext uri="{BB962C8B-B14F-4D97-AF65-F5344CB8AC3E}">
        <p14:creationId xmlns:p14="http://schemas.microsoft.com/office/powerpoint/2010/main" val="4231584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DC515-71D2-4AA2-3941-3613E5E118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D95066-A18B-9629-7E5F-0F132A264CFC}"/>
              </a:ext>
            </a:extLst>
          </p:cNvPr>
          <p:cNvSpPr>
            <a:spLocks noGrp="1"/>
          </p:cNvSpPr>
          <p:nvPr>
            <p:ph type="title"/>
          </p:nvPr>
        </p:nvSpPr>
        <p:spPr/>
        <p:txBody>
          <a:bodyPr/>
          <a:lstStyle/>
          <a:p>
            <a:r>
              <a:rPr lang="en-US"/>
              <a:t>Example 1 – who’s income counts?</a:t>
            </a:r>
          </a:p>
        </p:txBody>
      </p:sp>
      <p:pic>
        <p:nvPicPr>
          <p:cNvPr id="3" name="Picture 2">
            <a:extLst>
              <a:ext uri="{FF2B5EF4-FFF2-40B4-BE49-F238E27FC236}">
                <a16:creationId xmlns:a16="http://schemas.microsoft.com/office/drawing/2014/main" id="{1D769132-F606-B889-4631-80EBAC117143}"/>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1600" y="661988"/>
            <a:ext cx="3238500" cy="3238500"/>
          </a:xfrm>
          <a:prstGeom prst="rect">
            <a:avLst/>
          </a:prstGeom>
        </p:spPr>
      </p:pic>
      <p:sp>
        <p:nvSpPr>
          <p:cNvPr id="10" name="TextBox 9">
            <a:extLst>
              <a:ext uri="{FF2B5EF4-FFF2-40B4-BE49-F238E27FC236}">
                <a16:creationId xmlns:a16="http://schemas.microsoft.com/office/drawing/2014/main" id="{DB256BE7-01C1-1396-93B8-E7B176A00D71}"/>
              </a:ext>
            </a:extLst>
          </p:cNvPr>
          <p:cNvSpPr txBox="1"/>
          <p:nvPr/>
        </p:nvSpPr>
        <p:spPr>
          <a:xfrm>
            <a:off x="1619250" y="3162300"/>
            <a:ext cx="550151" cy="369332"/>
          </a:xfrm>
          <a:prstGeom prst="rect">
            <a:avLst/>
          </a:prstGeom>
          <a:noFill/>
        </p:spPr>
        <p:txBody>
          <a:bodyPr wrap="none" rtlCol="0">
            <a:spAutoFit/>
          </a:bodyPr>
          <a:lstStyle/>
          <a:p>
            <a:r>
              <a:rPr lang="en-US"/>
              <a:t>Kris</a:t>
            </a:r>
          </a:p>
        </p:txBody>
      </p:sp>
      <p:sp>
        <p:nvSpPr>
          <p:cNvPr id="11" name="TextBox 10">
            <a:extLst>
              <a:ext uri="{FF2B5EF4-FFF2-40B4-BE49-F238E27FC236}">
                <a16:creationId xmlns:a16="http://schemas.microsoft.com/office/drawing/2014/main" id="{F10696F4-0990-3E34-7046-B54EE6828868}"/>
              </a:ext>
            </a:extLst>
          </p:cNvPr>
          <p:cNvSpPr txBox="1"/>
          <p:nvPr/>
        </p:nvSpPr>
        <p:spPr>
          <a:xfrm>
            <a:off x="513861" y="3162300"/>
            <a:ext cx="724878" cy="369332"/>
          </a:xfrm>
          <a:prstGeom prst="rect">
            <a:avLst/>
          </a:prstGeom>
          <a:noFill/>
        </p:spPr>
        <p:txBody>
          <a:bodyPr wrap="none" rtlCol="0">
            <a:spAutoFit/>
          </a:bodyPr>
          <a:lstStyle/>
          <a:p>
            <a:r>
              <a:rPr lang="en-US"/>
              <a:t>Blake</a:t>
            </a:r>
          </a:p>
        </p:txBody>
      </p:sp>
      <p:pic>
        <p:nvPicPr>
          <p:cNvPr id="7" name="Picture 6">
            <a:extLst>
              <a:ext uri="{FF2B5EF4-FFF2-40B4-BE49-F238E27FC236}">
                <a16:creationId xmlns:a16="http://schemas.microsoft.com/office/drawing/2014/main" id="{C34D64C0-D2F2-90FF-9FBC-24A1B2A52539}"/>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234950" y="2786062"/>
            <a:ext cx="3238500" cy="3238500"/>
          </a:xfrm>
          <a:prstGeom prst="rect">
            <a:avLst/>
          </a:prstGeom>
        </p:spPr>
      </p:pic>
      <p:sp>
        <p:nvSpPr>
          <p:cNvPr id="8" name="TextBox 7">
            <a:extLst>
              <a:ext uri="{FF2B5EF4-FFF2-40B4-BE49-F238E27FC236}">
                <a16:creationId xmlns:a16="http://schemas.microsoft.com/office/drawing/2014/main" id="{16CC9E38-6E54-6681-C291-C836310FBE50}"/>
              </a:ext>
            </a:extLst>
          </p:cNvPr>
          <p:cNvSpPr txBox="1"/>
          <p:nvPr/>
        </p:nvSpPr>
        <p:spPr>
          <a:xfrm>
            <a:off x="1619250" y="5286374"/>
            <a:ext cx="906017" cy="369332"/>
          </a:xfrm>
          <a:prstGeom prst="rect">
            <a:avLst/>
          </a:prstGeom>
          <a:noFill/>
        </p:spPr>
        <p:txBody>
          <a:bodyPr wrap="none" rtlCol="0">
            <a:spAutoFit/>
          </a:bodyPr>
          <a:lstStyle/>
          <a:p>
            <a:r>
              <a:rPr lang="en-US"/>
              <a:t>Frankie</a:t>
            </a:r>
          </a:p>
        </p:txBody>
      </p:sp>
      <p:sp>
        <p:nvSpPr>
          <p:cNvPr id="12" name="TextBox 11">
            <a:extLst>
              <a:ext uri="{FF2B5EF4-FFF2-40B4-BE49-F238E27FC236}">
                <a16:creationId xmlns:a16="http://schemas.microsoft.com/office/drawing/2014/main" id="{2562C1F1-E686-326F-84CB-2DE153355EC7}"/>
              </a:ext>
            </a:extLst>
          </p:cNvPr>
          <p:cNvSpPr txBox="1"/>
          <p:nvPr/>
        </p:nvSpPr>
        <p:spPr>
          <a:xfrm>
            <a:off x="513861" y="5286374"/>
            <a:ext cx="686406" cy="369332"/>
          </a:xfrm>
          <a:prstGeom prst="rect">
            <a:avLst/>
          </a:prstGeom>
          <a:noFill/>
        </p:spPr>
        <p:txBody>
          <a:bodyPr wrap="none" rtlCol="0">
            <a:spAutoFit/>
          </a:bodyPr>
          <a:lstStyle/>
          <a:p>
            <a:r>
              <a:rPr lang="en-US"/>
              <a:t>Drew</a:t>
            </a:r>
          </a:p>
        </p:txBody>
      </p:sp>
      <p:sp>
        <p:nvSpPr>
          <p:cNvPr id="4" name="Rounded Rectangle 3">
            <a:extLst>
              <a:ext uri="{FF2B5EF4-FFF2-40B4-BE49-F238E27FC236}">
                <a16:creationId xmlns:a16="http://schemas.microsoft.com/office/drawing/2014/main" id="{33E0C071-17F5-4C28-A2AB-F6F68747B08E}"/>
              </a:ext>
            </a:extLst>
          </p:cNvPr>
          <p:cNvSpPr/>
          <p:nvPr/>
        </p:nvSpPr>
        <p:spPr>
          <a:xfrm>
            <a:off x="3003550" y="1690688"/>
            <a:ext cx="8197850" cy="11922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Kris and Drew are Blake and Frankie’s Parents</a:t>
            </a:r>
          </a:p>
          <a:p>
            <a:pPr algn="ctr"/>
            <a:r>
              <a:rPr lang="en-US"/>
              <a:t>All USC, Blake receives SSI. There is no other income. </a:t>
            </a:r>
          </a:p>
          <a:p>
            <a:pPr algn="ctr"/>
            <a:r>
              <a:rPr lang="en-US"/>
              <a:t>Family chooses to include only Kris and Frankie in the TANF unit because they are worried about the 60-month clock.</a:t>
            </a:r>
          </a:p>
        </p:txBody>
      </p:sp>
      <p:sp>
        <p:nvSpPr>
          <p:cNvPr id="6" name="Down Arrow 5">
            <a:extLst>
              <a:ext uri="{FF2B5EF4-FFF2-40B4-BE49-F238E27FC236}">
                <a16:creationId xmlns:a16="http://schemas.microsoft.com/office/drawing/2014/main" id="{65098A14-79ED-BA89-0CB1-85726EF9BD3F}"/>
              </a:ext>
            </a:extLst>
          </p:cNvPr>
          <p:cNvSpPr/>
          <p:nvPr/>
        </p:nvSpPr>
        <p:spPr>
          <a:xfrm>
            <a:off x="6413500" y="3016251"/>
            <a:ext cx="1358900" cy="7919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BF7FBF0-2DB4-DD81-BFCE-8A199193C617}"/>
              </a:ext>
            </a:extLst>
          </p:cNvPr>
          <p:cNvSpPr/>
          <p:nvPr/>
        </p:nvSpPr>
        <p:spPr>
          <a:xfrm>
            <a:off x="3892550" y="3911600"/>
            <a:ext cx="6400800" cy="7919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Blake’s SSI income does not count because he’s not in the unit.</a:t>
            </a:r>
          </a:p>
          <a:p>
            <a:pPr algn="ctr"/>
            <a:r>
              <a:rPr lang="en-US"/>
              <a:t>Family has no countable income for TANF. </a:t>
            </a:r>
          </a:p>
          <a:p>
            <a:pPr algn="ctr"/>
            <a:r>
              <a:rPr lang="en-US"/>
              <a:t>TANF amount is $617/month.</a:t>
            </a:r>
          </a:p>
        </p:txBody>
      </p:sp>
      <p:pic>
        <p:nvPicPr>
          <p:cNvPr id="5" name="Picture 4" descr="A table with numbers and words&#10;&#10;AI-generated content may be incorrect.">
            <a:extLst>
              <a:ext uri="{FF2B5EF4-FFF2-40B4-BE49-F238E27FC236}">
                <a16:creationId xmlns:a16="http://schemas.microsoft.com/office/drawing/2014/main" id="{DA1413C8-4190-E7DE-1329-C7F0C6EAAF4D}"/>
              </a:ext>
            </a:extLst>
          </p:cNvPr>
          <p:cNvPicPr>
            <a:picLocks noChangeAspect="1"/>
          </p:cNvPicPr>
          <p:nvPr/>
        </p:nvPicPr>
        <p:blipFill>
          <a:blip r:embed="rId3"/>
          <a:stretch>
            <a:fillRect/>
          </a:stretch>
        </p:blipFill>
        <p:spPr>
          <a:xfrm>
            <a:off x="6209381" y="4836855"/>
            <a:ext cx="1786187" cy="900238"/>
          </a:xfrm>
          <a:prstGeom prst="rect">
            <a:avLst/>
          </a:prstGeom>
        </p:spPr>
      </p:pic>
    </p:spTree>
    <p:extLst>
      <p:ext uri="{BB962C8B-B14F-4D97-AF65-F5344CB8AC3E}">
        <p14:creationId xmlns:p14="http://schemas.microsoft.com/office/powerpoint/2010/main" val="36498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CBE6E-B72B-1CB8-21CB-A8834EF73D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59564F-1A8E-8D25-11E7-7D2DFF53D325}"/>
              </a:ext>
            </a:extLst>
          </p:cNvPr>
          <p:cNvSpPr>
            <a:spLocks noGrp="1"/>
          </p:cNvSpPr>
          <p:nvPr>
            <p:ph type="title"/>
          </p:nvPr>
        </p:nvSpPr>
        <p:spPr/>
        <p:txBody>
          <a:bodyPr/>
          <a:lstStyle/>
          <a:p>
            <a:r>
              <a:rPr lang="en-US"/>
              <a:t>Example 2 – who’s income counts?</a:t>
            </a:r>
          </a:p>
        </p:txBody>
      </p:sp>
      <p:pic>
        <p:nvPicPr>
          <p:cNvPr id="3" name="Picture 2">
            <a:extLst>
              <a:ext uri="{FF2B5EF4-FFF2-40B4-BE49-F238E27FC236}">
                <a16:creationId xmlns:a16="http://schemas.microsoft.com/office/drawing/2014/main" id="{983273CD-0338-C75D-FF26-4AD5F01BFF72}"/>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01600" y="661988"/>
            <a:ext cx="3238500" cy="3238500"/>
          </a:xfrm>
          <a:prstGeom prst="rect">
            <a:avLst/>
          </a:prstGeom>
        </p:spPr>
      </p:pic>
      <p:sp>
        <p:nvSpPr>
          <p:cNvPr id="10" name="TextBox 9">
            <a:extLst>
              <a:ext uri="{FF2B5EF4-FFF2-40B4-BE49-F238E27FC236}">
                <a16:creationId xmlns:a16="http://schemas.microsoft.com/office/drawing/2014/main" id="{50DF23A3-E3B6-73A2-0C93-535D5ED5213B}"/>
              </a:ext>
            </a:extLst>
          </p:cNvPr>
          <p:cNvSpPr txBox="1"/>
          <p:nvPr/>
        </p:nvSpPr>
        <p:spPr>
          <a:xfrm>
            <a:off x="1619250" y="3162300"/>
            <a:ext cx="550151" cy="369332"/>
          </a:xfrm>
          <a:prstGeom prst="rect">
            <a:avLst/>
          </a:prstGeom>
          <a:noFill/>
        </p:spPr>
        <p:txBody>
          <a:bodyPr wrap="none" rtlCol="0">
            <a:spAutoFit/>
          </a:bodyPr>
          <a:lstStyle/>
          <a:p>
            <a:r>
              <a:rPr lang="en-US"/>
              <a:t>Kris</a:t>
            </a:r>
          </a:p>
        </p:txBody>
      </p:sp>
      <p:sp>
        <p:nvSpPr>
          <p:cNvPr id="11" name="TextBox 10">
            <a:extLst>
              <a:ext uri="{FF2B5EF4-FFF2-40B4-BE49-F238E27FC236}">
                <a16:creationId xmlns:a16="http://schemas.microsoft.com/office/drawing/2014/main" id="{30D6D81B-3D28-AEA8-42B5-180AB5FFD59E}"/>
              </a:ext>
            </a:extLst>
          </p:cNvPr>
          <p:cNvSpPr txBox="1"/>
          <p:nvPr/>
        </p:nvSpPr>
        <p:spPr>
          <a:xfrm>
            <a:off x="513861" y="3162300"/>
            <a:ext cx="724878" cy="369332"/>
          </a:xfrm>
          <a:prstGeom prst="rect">
            <a:avLst/>
          </a:prstGeom>
          <a:noFill/>
        </p:spPr>
        <p:txBody>
          <a:bodyPr wrap="none" rtlCol="0">
            <a:spAutoFit/>
          </a:bodyPr>
          <a:lstStyle/>
          <a:p>
            <a:r>
              <a:rPr lang="en-US"/>
              <a:t>Blake</a:t>
            </a:r>
          </a:p>
        </p:txBody>
      </p:sp>
      <p:pic>
        <p:nvPicPr>
          <p:cNvPr id="7" name="Picture 6">
            <a:extLst>
              <a:ext uri="{FF2B5EF4-FFF2-40B4-BE49-F238E27FC236}">
                <a16:creationId xmlns:a16="http://schemas.microsoft.com/office/drawing/2014/main" id="{8C9DEE37-89B2-69E9-F6CA-4BD147A936B8}"/>
              </a:ext>
            </a:extLst>
          </p:cNvPr>
          <p:cNvPicPr>
            <a:picLocks noChangeAspect="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flipH="1">
            <a:off x="-234950" y="2786062"/>
            <a:ext cx="3238500" cy="3238500"/>
          </a:xfrm>
          <a:prstGeom prst="rect">
            <a:avLst/>
          </a:prstGeom>
        </p:spPr>
      </p:pic>
      <p:sp>
        <p:nvSpPr>
          <p:cNvPr id="8" name="TextBox 7">
            <a:extLst>
              <a:ext uri="{FF2B5EF4-FFF2-40B4-BE49-F238E27FC236}">
                <a16:creationId xmlns:a16="http://schemas.microsoft.com/office/drawing/2014/main" id="{D2DCCA3F-6229-8F65-10A0-AF369604AE26}"/>
              </a:ext>
            </a:extLst>
          </p:cNvPr>
          <p:cNvSpPr txBox="1"/>
          <p:nvPr/>
        </p:nvSpPr>
        <p:spPr>
          <a:xfrm>
            <a:off x="1619250" y="5286374"/>
            <a:ext cx="906017" cy="369332"/>
          </a:xfrm>
          <a:prstGeom prst="rect">
            <a:avLst/>
          </a:prstGeom>
          <a:noFill/>
        </p:spPr>
        <p:txBody>
          <a:bodyPr wrap="none" rtlCol="0">
            <a:spAutoFit/>
          </a:bodyPr>
          <a:lstStyle/>
          <a:p>
            <a:r>
              <a:rPr lang="en-US"/>
              <a:t>Frankie</a:t>
            </a:r>
          </a:p>
        </p:txBody>
      </p:sp>
      <p:sp>
        <p:nvSpPr>
          <p:cNvPr id="12" name="TextBox 11">
            <a:extLst>
              <a:ext uri="{FF2B5EF4-FFF2-40B4-BE49-F238E27FC236}">
                <a16:creationId xmlns:a16="http://schemas.microsoft.com/office/drawing/2014/main" id="{7EBBEDB1-15D1-1450-1A53-4A4071BB8095}"/>
              </a:ext>
            </a:extLst>
          </p:cNvPr>
          <p:cNvSpPr txBox="1"/>
          <p:nvPr/>
        </p:nvSpPr>
        <p:spPr>
          <a:xfrm>
            <a:off x="513861" y="5286374"/>
            <a:ext cx="686406" cy="369332"/>
          </a:xfrm>
          <a:prstGeom prst="rect">
            <a:avLst/>
          </a:prstGeom>
          <a:noFill/>
        </p:spPr>
        <p:txBody>
          <a:bodyPr wrap="none" rtlCol="0">
            <a:spAutoFit/>
          </a:bodyPr>
          <a:lstStyle/>
          <a:p>
            <a:r>
              <a:rPr lang="en-US"/>
              <a:t>Drew</a:t>
            </a:r>
          </a:p>
        </p:txBody>
      </p:sp>
      <p:sp>
        <p:nvSpPr>
          <p:cNvPr id="4" name="Rounded Rectangle 3">
            <a:extLst>
              <a:ext uri="{FF2B5EF4-FFF2-40B4-BE49-F238E27FC236}">
                <a16:creationId xmlns:a16="http://schemas.microsoft.com/office/drawing/2014/main" id="{15973501-2A0B-446D-F5E9-1A735D9162F3}"/>
              </a:ext>
            </a:extLst>
          </p:cNvPr>
          <p:cNvSpPr/>
          <p:nvPr/>
        </p:nvSpPr>
        <p:spPr>
          <a:xfrm>
            <a:off x="3003550" y="1690688"/>
            <a:ext cx="8197850" cy="11922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Kris and Drew are Blake’s parents.</a:t>
            </a:r>
          </a:p>
          <a:p>
            <a:pPr algn="ctr"/>
            <a:r>
              <a:rPr lang="en-US"/>
              <a:t>Kris and Drew are Frankie’s grandparents.</a:t>
            </a:r>
          </a:p>
          <a:p>
            <a:pPr algn="ctr"/>
            <a:r>
              <a:rPr lang="en-US"/>
              <a:t>All USC; Income is from grandparent’s wages: $5000/month</a:t>
            </a:r>
          </a:p>
          <a:p>
            <a:pPr algn="ctr"/>
            <a:r>
              <a:rPr lang="en-US"/>
              <a:t>Frankie in in a child-only TANF Unit</a:t>
            </a:r>
          </a:p>
        </p:txBody>
      </p:sp>
      <p:sp>
        <p:nvSpPr>
          <p:cNvPr id="6" name="Down Arrow 5">
            <a:extLst>
              <a:ext uri="{FF2B5EF4-FFF2-40B4-BE49-F238E27FC236}">
                <a16:creationId xmlns:a16="http://schemas.microsoft.com/office/drawing/2014/main" id="{61C1EA13-A4A2-839F-69DD-FE39D9CC5294}"/>
              </a:ext>
            </a:extLst>
          </p:cNvPr>
          <p:cNvSpPr/>
          <p:nvPr/>
        </p:nvSpPr>
        <p:spPr>
          <a:xfrm>
            <a:off x="6413500" y="3016251"/>
            <a:ext cx="1358900" cy="7919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5EA424D-064A-CCAE-05E8-0610E6967F84}"/>
              </a:ext>
            </a:extLst>
          </p:cNvPr>
          <p:cNvSpPr/>
          <p:nvPr/>
        </p:nvSpPr>
        <p:spPr>
          <a:xfrm>
            <a:off x="4039088" y="3975101"/>
            <a:ext cx="6400800" cy="16806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Because Kris and Drew are not in the TANF unit AND are not Frankie’s parents (not legally responsible for Frankie), their income does not count.</a:t>
            </a:r>
          </a:p>
          <a:p>
            <a:pPr algn="ctr"/>
            <a:endParaRPr lang="en-US"/>
          </a:p>
          <a:p>
            <a:pPr algn="ctr"/>
            <a:r>
              <a:rPr lang="en-US"/>
              <a:t>Frankie has no income so there is no countable income for TANF.</a:t>
            </a:r>
          </a:p>
          <a:p>
            <a:pPr algn="ctr"/>
            <a:r>
              <a:rPr lang="en-US"/>
              <a:t>TANF amount is $342/month.</a:t>
            </a:r>
          </a:p>
        </p:txBody>
      </p:sp>
      <p:pic>
        <p:nvPicPr>
          <p:cNvPr id="5" name="Picture 4" descr="A table with numbers and words&#10;&#10;AI-generated content may be incorrect.">
            <a:extLst>
              <a:ext uri="{FF2B5EF4-FFF2-40B4-BE49-F238E27FC236}">
                <a16:creationId xmlns:a16="http://schemas.microsoft.com/office/drawing/2014/main" id="{DE4346AE-2BB7-AD1D-D341-0AAF216A30EE}"/>
              </a:ext>
            </a:extLst>
          </p:cNvPr>
          <p:cNvPicPr>
            <a:picLocks noChangeAspect="1"/>
          </p:cNvPicPr>
          <p:nvPr/>
        </p:nvPicPr>
        <p:blipFill>
          <a:blip r:embed="rId5"/>
          <a:stretch>
            <a:fillRect/>
          </a:stretch>
        </p:blipFill>
        <p:spPr>
          <a:xfrm>
            <a:off x="10229290" y="4267074"/>
            <a:ext cx="1786187" cy="900238"/>
          </a:xfrm>
          <a:prstGeom prst="rect">
            <a:avLst/>
          </a:prstGeom>
        </p:spPr>
      </p:pic>
    </p:spTree>
    <p:extLst>
      <p:ext uri="{BB962C8B-B14F-4D97-AF65-F5344CB8AC3E}">
        <p14:creationId xmlns:p14="http://schemas.microsoft.com/office/powerpoint/2010/main" val="240321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66A8F-65C7-74A7-6B3A-920F1D2612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0CFE5E-436A-36D9-D596-7438679E31AB}"/>
              </a:ext>
            </a:extLst>
          </p:cNvPr>
          <p:cNvSpPr>
            <a:spLocks noGrp="1"/>
          </p:cNvSpPr>
          <p:nvPr>
            <p:ph type="title"/>
          </p:nvPr>
        </p:nvSpPr>
        <p:spPr/>
        <p:txBody>
          <a:bodyPr/>
          <a:lstStyle/>
          <a:p>
            <a:r>
              <a:rPr lang="en-US"/>
              <a:t>Example 3 – who’s income counts?</a:t>
            </a:r>
          </a:p>
        </p:txBody>
      </p:sp>
      <p:pic>
        <p:nvPicPr>
          <p:cNvPr id="3" name="Picture 2">
            <a:extLst>
              <a:ext uri="{FF2B5EF4-FFF2-40B4-BE49-F238E27FC236}">
                <a16:creationId xmlns:a16="http://schemas.microsoft.com/office/drawing/2014/main" id="{886F0FB9-0EF6-04EC-0869-9C4E0D17A7D8}"/>
              </a:ext>
            </a:extLst>
          </p:cNvPr>
          <p:cNvPicPr>
            <a:picLocks noChangeAspect="1"/>
          </p:cNvPicPr>
          <p:nvPr/>
        </p:nvPicPr>
        <p:blipFill>
          <a:blip r:embed="rId2" cstate="print">
            <a:duotone>
              <a:prstClr val="black"/>
              <a:srgbClr val="FFC000">
                <a:tint val="45000"/>
                <a:satMod val="400000"/>
              </a:srgbClr>
            </a:duotone>
            <a:extLst>
              <a:ext uri="{28A0092B-C50C-407E-A947-70E740481C1C}">
                <a14:useLocalDpi xmlns:a14="http://schemas.microsoft.com/office/drawing/2010/main" val="0"/>
              </a:ext>
            </a:extLst>
          </a:blip>
          <a:stretch>
            <a:fillRect/>
          </a:stretch>
        </p:blipFill>
        <p:spPr>
          <a:xfrm>
            <a:off x="-101600" y="661988"/>
            <a:ext cx="3238500" cy="3238500"/>
          </a:xfrm>
          <a:prstGeom prst="rect">
            <a:avLst/>
          </a:prstGeom>
        </p:spPr>
      </p:pic>
      <p:sp>
        <p:nvSpPr>
          <p:cNvPr id="10" name="TextBox 9">
            <a:extLst>
              <a:ext uri="{FF2B5EF4-FFF2-40B4-BE49-F238E27FC236}">
                <a16:creationId xmlns:a16="http://schemas.microsoft.com/office/drawing/2014/main" id="{65F45152-C6E4-7787-6317-9C362CBDCF46}"/>
              </a:ext>
            </a:extLst>
          </p:cNvPr>
          <p:cNvSpPr txBox="1"/>
          <p:nvPr/>
        </p:nvSpPr>
        <p:spPr>
          <a:xfrm>
            <a:off x="1619250" y="3162300"/>
            <a:ext cx="550151" cy="369332"/>
          </a:xfrm>
          <a:prstGeom prst="rect">
            <a:avLst/>
          </a:prstGeom>
          <a:noFill/>
        </p:spPr>
        <p:txBody>
          <a:bodyPr wrap="none" rtlCol="0">
            <a:spAutoFit/>
          </a:bodyPr>
          <a:lstStyle/>
          <a:p>
            <a:r>
              <a:rPr lang="en-US"/>
              <a:t>Kris</a:t>
            </a:r>
          </a:p>
        </p:txBody>
      </p:sp>
      <p:sp>
        <p:nvSpPr>
          <p:cNvPr id="11" name="TextBox 10">
            <a:extLst>
              <a:ext uri="{FF2B5EF4-FFF2-40B4-BE49-F238E27FC236}">
                <a16:creationId xmlns:a16="http://schemas.microsoft.com/office/drawing/2014/main" id="{B680FD27-4CCC-8A9A-71AC-5CAED1DE638A}"/>
              </a:ext>
            </a:extLst>
          </p:cNvPr>
          <p:cNvSpPr txBox="1"/>
          <p:nvPr/>
        </p:nvSpPr>
        <p:spPr>
          <a:xfrm>
            <a:off x="513861" y="3162300"/>
            <a:ext cx="724878" cy="369332"/>
          </a:xfrm>
          <a:prstGeom prst="rect">
            <a:avLst/>
          </a:prstGeom>
          <a:noFill/>
        </p:spPr>
        <p:txBody>
          <a:bodyPr wrap="none" rtlCol="0">
            <a:spAutoFit/>
          </a:bodyPr>
          <a:lstStyle/>
          <a:p>
            <a:r>
              <a:rPr lang="en-US"/>
              <a:t>Blake</a:t>
            </a:r>
          </a:p>
        </p:txBody>
      </p:sp>
      <p:pic>
        <p:nvPicPr>
          <p:cNvPr id="7" name="Picture 6">
            <a:extLst>
              <a:ext uri="{FF2B5EF4-FFF2-40B4-BE49-F238E27FC236}">
                <a16:creationId xmlns:a16="http://schemas.microsoft.com/office/drawing/2014/main" id="{9C7240A1-2F6F-3F1F-1C75-4173BB96B93E}"/>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flipH="1">
            <a:off x="-234950" y="2786062"/>
            <a:ext cx="3238500" cy="3238500"/>
          </a:xfrm>
          <a:prstGeom prst="rect">
            <a:avLst/>
          </a:prstGeom>
        </p:spPr>
      </p:pic>
      <p:sp>
        <p:nvSpPr>
          <p:cNvPr id="8" name="TextBox 7">
            <a:extLst>
              <a:ext uri="{FF2B5EF4-FFF2-40B4-BE49-F238E27FC236}">
                <a16:creationId xmlns:a16="http://schemas.microsoft.com/office/drawing/2014/main" id="{7E2D423D-6264-4D18-2B91-1BA802D61E29}"/>
              </a:ext>
            </a:extLst>
          </p:cNvPr>
          <p:cNvSpPr txBox="1"/>
          <p:nvPr/>
        </p:nvSpPr>
        <p:spPr>
          <a:xfrm>
            <a:off x="1619250" y="5286374"/>
            <a:ext cx="906017" cy="369332"/>
          </a:xfrm>
          <a:prstGeom prst="rect">
            <a:avLst/>
          </a:prstGeom>
          <a:noFill/>
        </p:spPr>
        <p:txBody>
          <a:bodyPr wrap="none" rtlCol="0">
            <a:spAutoFit/>
          </a:bodyPr>
          <a:lstStyle/>
          <a:p>
            <a:r>
              <a:rPr lang="en-US"/>
              <a:t>Frankie</a:t>
            </a:r>
          </a:p>
        </p:txBody>
      </p:sp>
      <p:sp>
        <p:nvSpPr>
          <p:cNvPr id="12" name="TextBox 11">
            <a:extLst>
              <a:ext uri="{FF2B5EF4-FFF2-40B4-BE49-F238E27FC236}">
                <a16:creationId xmlns:a16="http://schemas.microsoft.com/office/drawing/2014/main" id="{2CC454D8-07BC-934D-8BC6-D90A5C125AF5}"/>
              </a:ext>
            </a:extLst>
          </p:cNvPr>
          <p:cNvSpPr txBox="1"/>
          <p:nvPr/>
        </p:nvSpPr>
        <p:spPr>
          <a:xfrm>
            <a:off x="513861" y="5286374"/>
            <a:ext cx="686406" cy="369332"/>
          </a:xfrm>
          <a:prstGeom prst="rect">
            <a:avLst/>
          </a:prstGeom>
          <a:noFill/>
        </p:spPr>
        <p:txBody>
          <a:bodyPr wrap="none" rtlCol="0">
            <a:spAutoFit/>
          </a:bodyPr>
          <a:lstStyle/>
          <a:p>
            <a:r>
              <a:rPr lang="en-US"/>
              <a:t>Drew</a:t>
            </a:r>
          </a:p>
        </p:txBody>
      </p:sp>
      <p:sp>
        <p:nvSpPr>
          <p:cNvPr id="4" name="Rounded Rectangle 3">
            <a:extLst>
              <a:ext uri="{FF2B5EF4-FFF2-40B4-BE49-F238E27FC236}">
                <a16:creationId xmlns:a16="http://schemas.microsoft.com/office/drawing/2014/main" id="{F0EC7A1E-59AC-52B3-96B1-E8157D76A370}"/>
              </a:ext>
            </a:extLst>
          </p:cNvPr>
          <p:cNvSpPr/>
          <p:nvPr/>
        </p:nvSpPr>
        <p:spPr>
          <a:xfrm>
            <a:off x="3003550" y="1690688"/>
            <a:ext cx="8197850" cy="11922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Kris and Drew are Blake and Frankie’s Parents. </a:t>
            </a:r>
          </a:p>
          <a:p>
            <a:pPr algn="ctr"/>
            <a:r>
              <a:rPr lang="en-US"/>
              <a:t>Kris and Drew and undocumented, Blake and Frankie are USC.</a:t>
            </a:r>
          </a:p>
          <a:p>
            <a:pPr algn="ctr"/>
            <a:r>
              <a:rPr lang="en-US"/>
              <a:t>Income from wages $1000/month</a:t>
            </a:r>
          </a:p>
          <a:p>
            <a:pPr algn="ctr"/>
            <a:r>
              <a:rPr lang="en-US"/>
              <a:t>Blake and Frankie are in a child-only TANF case.</a:t>
            </a:r>
          </a:p>
        </p:txBody>
      </p:sp>
      <p:sp>
        <p:nvSpPr>
          <p:cNvPr id="6" name="Down Arrow 5">
            <a:extLst>
              <a:ext uri="{FF2B5EF4-FFF2-40B4-BE49-F238E27FC236}">
                <a16:creationId xmlns:a16="http://schemas.microsoft.com/office/drawing/2014/main" id="{25FA0571-9535-496B-900A-74540C7A9BAB}"/>
              </a:ext>
            </a:extLst>
          </p:cNvPr>
          <p:cNvSpPr/>
          <p:nvPr/>
        </p:nvSpPr>
        <p:spPr>
          <a:xfrm>
            <a:off x="6413500" y="3016251"/>
            <a:ext cx="1358900" cy="7919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95B3601-50F6-D5CC-7D1F-04C3DD1E7A76}"/>
              </a:ext>
            </a:extLst>
          </p:cNvPr>
          <p:cNvSpPr/>
          <p:nvPr/>
        </p:nvSpPr>
        <p:spPr>
          <a:xfrm>
            <a:off x="3892550" y="3911600"/>
            <a:ext cx="6400800" cy="1859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Because Kris and Drew are parents to the children in the child-only case – but ineligible for TANF themselves, their income is prorated.</a:t>
            </a:r>
          </a:p>
          <a:p>
            <a:pPr algn="ctr"/>
            <a:endParaRPr lang="en-US"/>
          </a:p>
          <a:p>
            <a:pPr algn="ctr"/>
            <a:r>
              <a:rPr lang="en-US"/>
              <a:t>$1000/month ÷ 4 people = $250</a:t>
            </a:r>
          </a:p>
          <a:p>
            <a:pPr algn="ctr"/>
            <a:r>
              <a:rPr lang="en-US"/>
              <a:t>$250 x 2 people in TANF unit = $500</a:t>
            </a:r>
          </a:p>
          <a:p>
            <a:pPr algn="ctr"/>
            <a:r>
              <a:rPr lang="en-US"/>
              <a:t>Children are financially ineligible for TANF.</a:t>
            </a:r>
          </a:p>
        </p:txBody>
      </p:sp>
    </p:spTree>
    <p:extLst>
      <p:ext uri="{BB962C8B-B14F-4D97-AF65-F5344CB8AC3E}">
        <p14:creationId xmlns:p14="http://schemas.microsoft.com/office/powerpoint/2010/main" val="223217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969A1-5176-8185-058C-D48C5EB738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5DCC3C-C0A9-9C28-0AF6-77EED298385D}"/>
              </a:ext>
            </a:extLst>
          </p:cNvPr>
          <p:cNvSpPr>
            <a:spLocks noGrp="1"/>
          </p:cNvSpPr>
          <p:nvPr>
            <p:ph type="title"/>
          </p:nvPr>
        </p:nvSpPr>
        <p:spPr/>
        <p:txBody>
          <a:bodyPr/>
          <a:lstStyle/>
          <a:p>
            <a:r>
              <a:rPr lang="en-US"/>
              <a:t>Example 3 – who’s income counts?</a:t>
            </a:r>
          </a:p>
        </p:txBody>
      </p:sp>
      <p:pic>
        <p:nvPicPr>
          <p:cNvPr id="3" name="Picture 2">
            <a:extLst>
              <a:ext uri="{FF2B5EF4-FFF2-40B4-BE49-F238E27FC236}">
                <a16:creationId xmlns:a16="http://schemas.microsoft.com/office/drawing/2014/main" id="{7FA0DDEC-13C2-4998-E08F-9920FBD9094C}"/>
              </a:ext>
            </a:extLst>
          </p:cNvPr>
          <p:cNvPicPr>
            <a:picLocks noChangeAspect="1"/>
          </p:cNvPicPr>
          <p:nvPr/>
        </p:nvPicPr>
        <p:blipFill>
          <a:blip r:embed="rId2" cstate="print">
            <a:duotone>
              <a:prstClr val="black"/>
              <a:srgbClr val="FFC000">
                <a:tint val="45000"/>
                <a:satMod val="400000"/>
              </a:srgbClr>
            </a:duotone>
            <a:extLst>
              <a:ext uri="{28A0092B-C50C-407E-A947-70E740481C1C}">
                <a14:useLocalDpi xmlns:a14="http://schemas.microsoft.com/office/drawing/2010/main" val="0"/>
              </a:ext>
            </a:extLst>
          </a:blip>
          <a:stretch>
            <a:fillRect/>
          </a:stretch>
        </p:blipFill>
        <p:spPr>
          <a:xfrm>
            <a:off x="-101600" y="661988"/>
            <a:ext cx="3238500" cy="3238500"/>
          </a:xfrm>
          <a:prstGeom prst="rect">
            <a:avLst/>
          </a:prstGeom>
        </p:spPr>
      </p:pic>
      <p:sp>
        <p:nvSpPr>
          <p:cNvPr id="10" name="TextBox 9">
            <a:extLst>
              <a:ext uri="{FF2B5EF4-FFF2-40B4-BE49-F238E27FC236}">
                <a16:creationId xmlns:a16="http://schemas.microsoft.com/office/drawing/2014/main" id="{2B22A85B-8EB6-3797-830E-119511D1E03C}"/>
              </a:ext>
            </a:extLst>
          </p:cNvPr>
          <p:cNvSpPr txBox="1"/>
          <p:nvPr/>
        </p:nvSpPr>
        <p:spPr>
          <a:xfrm>
            <a:off x="1619250" y="3162300"/>
            <a:ext cx="550151" cy="369332"/>
          </a:xfrm>
          <a:prstGeom prst="rect">
            <a:avLst/>
          </a:prstGeom>
          <a:noFill/>
        </p:spPr>
        <p:txBody>
          <a:bodyPr wrap="none" rtlCol="0">
            <a:spAutoFit/>
          </a:bodyPr>
          <a:lstStyle/>
          <a:p>
            <a:r>
              <a:rPr lang="en-US"/>
              <a:t>Kris</a:t>
            </a:r>
          </a:p>
        </p:txBody>
      </p:sp>
      <p:sp>
        <p:nvSpPr>
          <p:cNvPr id="11" name="TextBox 10">
            <a:extLst>
              <a:ext uri="{FF2B5EF4-FFF2-40B4-BE49-F238E27FC236}">
                <a16:creationId xmlns:a16="http://schemas.microsoft.com/office/drawing/2014/main" id="{D38D9803-5068-9824-E809-D1D0B0D230D7}"/>
              </a:ext>
            </a:extLst>
          </p:cNvPr>
          <p:cNvSpPr txBox="1"/>
          <p:nvPr/>
        </p:nvSpPr>
        <p:spPr>
          <a:xfrm>
            <a:off x="513861" y="3162300"/>
            <a:ext cx="724878" cy="369332"/>
          </a:xfrm>
          <a:prstGeom prst="rect">
            <a:avLst/>
          </a:prstGeom>
          <a:noFill/>
        </p:spPr>
        <p:txBody>
          <a:bodyPr wrap="none" rtlCol="0">
            <a:spAutoFit/>
          </a:bodyPr>
          <a:lstStyle/>
          <a:p>
            <a:r>
              <a:rPr lang="en-US"/>
              <a:t>Blake</a:t>
            </a:r>
          </a:p>
        </p:txBody>
      </p:sp>
      <p:pic>
        <p:nvPicPr>
          <p:cNvPr id="7" name="Picture 6">
            <a:extLst>
              <a:ext uri="{FF2B5EF4-FFF2-40B4-BE49-F238E27FC236}">
                <a16:creationId xmlns:a16="http://schemas.microsoft.com/office/drawing/2014/main" id="{E71B0431-9EE1-5E33-1203-A2226252F84E}"/>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flipH="1">
            <a:off x="-234950" y="2786062"/>
            <a:ext cx="3238500" cy="3238500"/>
          </a:xfrm>
          <a:prstGeom prst="rect">
            <a:avLst/>
          </a:prstGeom>
        </p:spPr>
      </p:pic>
      <p:sp>
        <p:nvSpPr>
          <p:cNvPr id="8" name="TextBox 7">
            <a:extLst>
              <a:ext uri="{FF2B5EF4-FFF2-40B4-BE49-F238E27FC236}">
                <a16:creationId xmlns:a16="http://schemas.microsoft.com/office/drawing/2014/main" id="{18DA3378-0F5C-4EF1-0E9A-B522AFD94A4E}"/>
              </a:ext>
            </a:extLst>
          </p:cNvPr>
          <p:cNvSpPr txBox="1"/>
          <p:nvPr/>
        </p:nvSpPr>
        <p:spPr>
          <a:xfrm>
            <a:off x="1619250" y="5286374"/>
            <a:ext cx="906017" cy="369332"/>
          </a:xfrm>
          <a:prstGeom prst="rect">
            <a:avLst/>
          </a:prstGeom>
          <a:noFill/>
        </p:spPr>
        <p:txBody>
          <a:bodyPr wrap="none" rtlCol="0">
            <a:spAutoFit/>
          </a:bodyPr>
          <a:lstStyle/>
          <a:p>
            <a:r>
              <a:rPr lang="en-US"/>
              <a:t>Frankie</a:t>
            </a:r>
          </a:p>
        </p:txBody>
      </p:sp>
      <p:sp>
        <p:nvSpPr>
          <p:cNvPr id="12" name="TextBox 11">
            <a:extLst>
              <a:ext uri="{FF2B5EF4-FFF2-40B4-BE49-F238E27FC236}">
                <a16:creationId xmlns:a16="http://schemas.microsoft.com/office/drawing/2014/main" id="{C5518CFF-5891-D85F-DADC-2E6B7C14E8B8}"/>
              </a:ext>
            </a:extLst>
          </p:cNvPr>
          <p:cNvSpPr txBox="1"/>
          <p:nvPr/>
        </p:nvSpPr>
        <p:spPr>
          <a:xfrm>
            <a:off x="513861" y="5286374"/>
            <a:ext cx="686406" cy="369332"/>
          </a:xfrm>
          <a:prstGeom prst="rect">
            <a:avLst/>
          </a:prstGeom>
          <a:noFill/>
        </p:spPr>
        <p:txBody>
          <a:bodyPr wrap="none" rtlCol="0">
            <a:spAutoFit/>
          </a:bodyPr>
          <a:lstStyle/>
          <a:p>
            <a:r>
              <a:rPr lang="en-US"/>
              <a:t>Drew</a:t>
            </a:r>
          </a:p>
        </p:txBody>
      </p:sp>
      <p:sp>
        <p:nvSpPr>
          <p:cNvPr id="4" name="Rounded Rectangle 3">
            <a:extLst>
              <a:ext uri="{FF2B5EF4-FFF2-40B4-BE49-F238E27FC236}">
                <a16:creationId xmlns:a16="http://schemas.microsoft.com/office/drawing/2014/main" id="{9225D7E6-6EAB-8918-27CC-DA23817340D5}"/>
              </a:ext>
            </a:extLst>
          </p:cNvPr>
          <p:cNvSpPr/>
          <p:nvPr/>
        </p:nvSpPr>
        <p:spPr>
          <a:xfrm>
            <a:off x="3003550" y="1414644"/>
            <a:ext cx="8197850" cy="992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Kris and Drew are unmarried partners. Blake and Frankie are Drew’s children from a previous relationship. Kris earns $8,000/month. Drew’s ex pays $1,000/month in child support.</a:t>
            </a:r>
          </a:p>
        </p:txBody>
      </p:sp>
      <p:sp>
        <p:nvSpPr>
          <p:cNvPr id="6" name="Down Arrow 5">
            <a:extLst>
              <a:ext uri="{FF2B5EF4-FFF2-40B4-BE49-F238E27FC236}">
                <a16:creationId xmlns:a16="http://schemas.microsoft.com/office/drawing/2014/main" id="{5515AF90-D06A-CA78-10A4-53A5FA1146B7}"/>
              </a:ext>
            </a:extLst>
          </p:cNvPr>
          <p:cNvSpPr/>
          <p:nvPr/>
        </p:nvSpPr>
        <p:spPr>
          <a:xfrm>
            <a:off x="6806890" y="2482958"/>
            <a:ext cx="539391" cy="412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259FF5A-D30F-0179-67AF-B7035C2198B2}"/>
              </a:ext>
            </a:extLst>
          </p:cNvPr>
          <p:cNvSpPr/>
          <p:nvPr/>
        </p:nvSpPr>
        <p:spPr>
          <a:xfrm>
            <a:off x="3885711" y="3016359"/>
            <a:ext cx="6400800" cy="7807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Drew, Blake, and Frankie are required members. Kris is ineligible because not married to or relative caretaker to any unit members.</a:t>
            </a:r>
          </a:p>
        </p:txBody>
      </p:sp>
      <p:sp>
        <p:nvSpPr>
          <p:cNvPr id="5" name="Down Arrow 5">
            <a:extLst>
              <a:ext uri="{FF2B5EF4-FFF2-40B4-BE49-F238E27FC236}">
                <a16:creationId xmlns:a16="http://schemas.microsoft.com/office/drawing/2014/main" id="{F86F6EC0-3411-D9E8-6346-2608F154C447}"/>
              </a:ext>
            </a:extLst>
          </p:cNvPr>
          <p:cNvSpPr/>
          <p:nvPr/>
        </p:nvSpPr>
        <p:spPr>
          <a:xfrm>
            <a:off x="6806890" y="3917761"/>
            <a:ext cx="539391" cy="412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9E5A2B7-8B4E-4323-CD65-0280793E2A59}"/>
              </a:ext>
            </a:extLst>
          </p:cNvPr>
          <p:cNvSpPr/>
          <p:nvPr/>
        </p:nvSpPr>
        <p:spPr>
          <a:xfrm>
            <a:off x="3885711" y="4451162"/>
            <a:ext cx="6400800" cy="1276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Kris’s income does not count because she is not in the unit and not legally responsible for any members. Child support income is exempt. There is no countable income for TANF.</a:t>
            </a:r>
          </a:p>
          <a:p>
            <a:pPr algn="ctr"/>
            <a:r>
              <a:rPr lang="en-US"/>
              <a:t>TANF benefit amount is $777/month.</a:t>
            </a:r>
          </a:p>
        </p:txBody>
      </p:sp>
      <p:pic>
        <p:nvPicPr>
          <p:cNvPr id="14" name="Picture 13" descr="A table with numbers and words&#10;&#10;AI-generated content may be incorrect.">
            <a:extLst>
              <a:ext uri="{FF2B5EF4-FFF2-40B4-BE49-F238E27FC236}">
                <a16:creationId xmlns:a16="http://schemas.microsoft.com/office/drawing/2014/main" id="{AB6B3E32-34FF-4C9D-9938-470B3E146B6D}"/>
              </a:ext>
            </a:extLst>
          </p:cNvPr>
          <p:cNvPicPr>
            <a:picLocks noChangeAspect="1"/>
          </p:cNvPicPr>
          <p:nvPr/>
        </p:nvPicPr>
        <p:blipFill>
          <a:blip r:embed="rId3"/>
          <a:stretch>
            <a:fillRect/>
          </a:stretch>
        </p:blipFill>
        <p:spPr>
          <a:xfrm>
            <a:off x="10229290" y="4267074"/>
            <a:ext cx="1786187" cy="900238"/>
          </a:xfrm>
          <a:prstGeom prst="rect">
            <a:avLst/>
          </a:prstGeom>
        </p:spPr>
      </p:pic>
    </p:spTree>
    <p:extLst>
      <p:ext uri="{BB962C8B-B14F-4D97-AF65-F5344CB8AC3E}">
        <p14:creationId xmlns:p14="http://schemas.microsoft.com/office/powerpoint/2010/main" val="326464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a:extLst>
              <a:ext uri="{FF2B5EF4-FFF2-40B4-BE49-F238E27FC236}">
                <a16:creationId xmlns:a16="http://schemas.microsoft.com/office/drawing/2014/main" id="{380446EB-B361-9400-ED71-F5014C47E0F5}"/>
              </a:ext>
            </a:extLst>
          </p:cNvPr>
          <p:cNvSpPr/>
          <p:nvPr/>
        </p:nvSpPr>
        <p:spPr>
          <a:xfrm>
            <a:off x="698738" y="365125"/>
            <a:ext cx="8747185" cy="1253421"/>
          </a:xfrm>
          <a:prstGeom prst="flowChartPunchedTap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018D7C-E159-9E3C-7B70-7CF68824F096}"/>
              </a:ext>
            </a:extLst>
          </p:cNvPr>
          <p:cNvSpPr>
            <a:spLocks noGrp="1"/>
          </p:cNvSpPr>
          <p:nvPr>
            <p:ph type="title"/>
          </p:nvPr>
        </p:nvSpPr>
        <p:spPr/>
        <p:txBody>
          <a:bodyPr/>
          <a:lstStyle/>
          <a:p>
            <a:r>
              <a:rPr lang="en-US">
                <a:solidFill>
                  <a:schemeClr val="bg1"/>
                </a:solidFill>
              </a:rPr>
              <a:t>Other </a:t>
            </a:r>
            <a:r>
              <a:rPr lang="en-US" err="1">
                <a:solidFill>
                  <a:schemeClr val="bg1"/>
                </a:solidFill>
              </a:rPr>
              <a:t>tanf</a:t>
            </a:r>
            <a:r>
              <a:rPr lang="en-US">
                <a:solidFill>
                  <a:schemeClr val="bg1"/>
                </a:solidFill>
              </a:rPr>
              <a:t> requirements</a:t>
            </a:r>
          </a:p>
        </p:txBody>
      </p:sp>
      <p:sp>
        <p:nvSpPr>
          <p:cNvPr id="3" name="Content Placeholder 2">
            <a:extLst>
              <a:ext uri="{FF2B5EF4-FFF2-40B4-BE49-F238E27FC236}">
                <a16:creationId xmlns:a16="http://schemas.microsoft.com/office/drawing/2014/main" id="{2153278F-566C-9C25-F333-674C3356BCAF}"/>
              </a:ext>
            </a:extLst>
          </p:cNvPr>
          <p:cNvSpPr>
            <a:spLocks noGrp="1"/>
          </p:cNvSpPr>
          <p:nvPr>
            <p:ph idx="1"/>
          </p:nvPr>
        </p:nvSpPr>
        <p:spPr>
          <a:xfrm>
            <a:off x="1223965" y="1783991"/>
            <a:ext cx="8825659" cy="3416300"/>
          </a:xfrm>
        </p:spPr>
        <p:txBody>
          <a:bodyPr/>
          <a:lstStyle/>
          <a:p>
            <a:r>
              <a:rPr lang="en-US"/>
              <a:t>Responsibility and Services Plan</a:t>
            </a:r>
          </a:p>
          <a:p>
            <a:r>
              <a:rPr lang="en-US"/>
              <a:t>Work Requirements</a:t>
            </a:r>
          </a:p>
          <a:p>
            <a:r>
              <a:rPr lang="en-US"/>
              <a:t>60-Month Clock</a:t>
            </a:r>
          </a:p>
          <a:p>
            <a:r>
              <a:rPr lang="en-US"/>
              <a:t>Family Violence Exception</a:t>
            </a:r>
          </a:p>
          <a:p>
            <a:endParaRPr lang="en-US"/>
          </a:p>
          <a:p>
            <a:endParaRPr lang="en-US"/>
          </a:p>
        </p:txBody>
      </p:sp>
    </p:spTree>
    <p:extLst>
      <p:ext uri="{BB962C8B-B14F-4D97-AF65-F5344CB8AC3E}">
        <p14:creationId xmlns:p14="http://schemas.microsoft.com/office/powerpoint/2010/main" val="3748276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1338943"/>
            <a:ext cx="5910943" cy="4343400"/>
          </a:xfrm>
          <a:prstGeom prst="rect">
            <a:avLst/>
          </a:prstGeom>
          <a:solidFill>
            <a:srgbClr val="91D9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Child support cooperation</a:t>
            </a:r>
            <a:endParaRPr lang="en-US" b="1"/>
          </a:p>
        </p:txBody>
      </p:sp>
      <p:sp>
        <p:nvSpPr>
          <p:cNvPr id="5" name="Content Placeholder 4"/>
          <p:cNvSpPr>
            <a:spLocks noGrp="1"/>
          </p:cNvSpPr>
          <p:nvPr>
            <p:ph idx="1"/>
          </p:nvPr>
        </p:nvSpPr>
        <p:spPr>
          <a:xfrm>
            <a:off x="315686" y="1529671"/>
            <a:ext cx="5421085" cy="3416300"/>
          </a:xfrm>
        </p:spPr>
        <p:txBody>
          <a:bodyPr>
            <a:noAutofit/>
          </a:bodyPr>
          <a:lstStyle/>
          <a:p>
            <a:pPr marL="0" lvl="0" indent="0">
              <a:buNone/>
            </a:pPr>
            <a:r>
              <a:rPr lang="en-US" sz="1800"/>
              <a:t>TANF applicants and recipients cannot receive TANF if they:</a:t>
            </a:r>
          </a:p>
          <a:p>
            <a:r>
              <a:rPr lang="en-US" sz="1800"/>
              <a:t>Refuse to cooperate with child support enforcement</a:t>
            </a:r>
          </a:p>
          <a:p>
            <a:r>
              <a:rPr lang="en-US" sz="1800"/>
              <a:t>Fails to cooperate with child support enforcement</a:t>
            </a:r>
          </a:p>
          <a:p>
            <a:pPr lvl="1"/>
            <a:r>
              <a:rPr lang="en-US" sz="1400" b="0" i="0"/>
              <a:t>Misses a scheduled meeting with the child support worker without a valid reason;</a:t>
            </a:r>
            <a:endParaRPr lang="en-US" sz="1600" b="0" i="0"/>
          </a:p>
          <a:p>
            <a:pPr lvl="1"/>
            <a:r>
              <a:rPr lang="en-US" sz="1400" b="0" i="0"/>
              <a:t>Misses a scheduled meeting with the child support lawyer without a valid reason;</a:t>
            </a:r>
            <a:endParaRPr lang="en-US" sz="1600" b="0" i="0"/>
          </a:p>
          <a:p>
            <a:pPr lvl="1"/>
            <a:r>
              <a:rPr lang="en-US" sz="1400" b="0" i="0"/>
              <a:t>Misses a scheduled court appointment without a valid reason;</a:t>
            </a:r>
            <a:endParaRPr lang="en-US" sz="1600" b="0" i="0"/>
          </a:p>
          <a:p>
            <a:pPr lvl="1"/>
            <a:r>
              <a:rPr lang="en-US" sz="1400" b="0" i="0"/>
              <a:t>do not complete the blood test scheduled by the court without a valid reason;</a:t>
            </a:r>
            <a:endParaRPr lang="en-US" sz="1600" b="0" i="0"/>
          </a:p>
          <a:p>
            <a:pPr lvl="1"/>
            <a:r>
              <a:rPr lang="en-US" sz="1400" b="0" i="0"/>
              <a:t>refuse to sign a statement that the information given about the father of the child was true and complete to the best of their knowledge; or</a:t>
            </a:r>
            <a:endParaRPr lang="en-US" sz="1600" b="0" i="0"/>
          </a:p>
          <a:p>
            <a:pPr lvl="1"/>
            <a:r>
              <a:rPr lang="en-US" sz="1400" b="0" i="0"/>
              <a:t>fail to cooperate in the paternity establishment without good cause.</a:t>
            </a:r>
            <a:endParaRPr lang="en-US" sz="1600" b="0" i="0"/>
          </a:p>
          <a:p>
            <a:pPr marL="0" indent="0">
              <a:buNone/>
            </a:pPr>
            <a:endParaRPr lang="en-US" sz="1800"/>
          </a:p>
        </p:txBody>
      </p:sp>
      <p:sp>
        <p:nvSpPr>
          <p:cNvPr id="7" name="Content Placeholder 4"/>
          <p:cNvSpPr txBox="1">
            <a:spLocks/>
          </p:cNvSpPr>
          <p:nvPr/>
        </p:nvSpPr>
        <p:spPr>
          <a:xfrm>
            <a:off x="6259285" y="1529671"/>
            <a:ext cx="5617029" cy="23386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i="1"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1800"/>
              <a:t>Good Cause = “not in the best interest of the child”</a:t>
            </a:r>
          </a:p>
          <a:p>
            <a:pPr marL="0" indent="0">
              <a:buFont typeface="Wingdings" panose="05000000000000000000" pitchFamily="2" charset="2"/>
              <a:buNone/>
            </a:pPr>
            <a:endParaRPr lang="en-US" sz="1800"/>
          </a:p>
        </p:txBody>
      </p:sp>
      <p:graphicFrame>
        <p:nvGraphicFramePr>
          <p:cNvPr id="10" name="Table 9"/>
          <p:cNvGraphicFramePr>
            <a:graphicFrameLocks noGrp="1"/>
          </p:cNvGraphicFramePr>
          <p:nvPr/>
        </p:nvGraphicFramePr>
        <p:xfrm>
          <a:off x="6183084" y="1892849"/>
          <a:ext cx="5577116" cy="3078480"/>
        </p:xfrm>
        <a:graphic>
          <a:graphicData uri="http://schemas.openxmlformats.org/drawingml/2006/table">
            <a:tbl>
              <a:tblPr firstRow="1" bandRow="1">
                <a:tableStyleId>{5C22544A-7EE6-4342-B048-85BDC9FD1C3A}</a:tableStyleId>
              </a:tblPr>
              <a:tblGrid>
                <a:gridCol w="1394279">
                  <a:extLst>
                    <a:ext uri="{9D8B030D-6E8A-4147-A177-3AD203B41FA5}">
                      <a16:colId xmlns:a16="http://schemas.microsoft.com/office/drawing/2014/main" val="1050886259"/>
                    </a:ext>
                  </a:extLst>
                </a:gridCol>
                <a:gridCol w="1394279">
                  <a:extLst>
                    <a:ext uri="{9D8B030D-6E8A-4147-A177-3AD203B41FA5}">
                      <a16:colId xmlns:a16="http://schemas.microsoft.com/office/drawing/2014/main" val="163198097"/>
                    </a:ext>
                  </a:extLst>
                </a:gridCol>
                <a:gridCol w="1394279">
                  <a:extLst>
                    <a:ext uri="{9D8B030D-6E8A-4147-A177-3AD203B41FA5}">
                      <a16:colId xmlns:a16="http://schemas.microsoft.com/office/drawing/2014/main" val="1087176687"/>
                    </a:ext>
                  </a:extLst>
                </a:gridCol>
                <a:gridCol w="1394279">
                  <a:extLst>
                    <a:ext uri="{9D8B030D-6E8A-4147-A177-3AD203B41FA5}">
                      <a16:colId xmlns:a16="http://schemas.microsoft.com/office/drawing/2014/main" val="55461747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Child conceived as a result of incest or rape</a:t>
                      </a:r>
                    </a:p>
                    <a:p>
                      <a:endParaRPr lang="en-US"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Possibility the child will be adopted out</a:t>
                      </a:r>
                    </a:p>
                    <a:p>
                      <a:endParaRPr lang="en-US"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Emotional harm to the client or child</a:t>
                      </a:r>
                    </a:p>
                    <a:p>
                      <a:endParaRPr lang="en-US"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Domestic or sexual violence, or fear or risk of it</a:t>
                      </a:r>
                    </a:p>
                    <a:p>
                      <a:endParaRPr lang="en-US" sz="1400"/>
                    </a:p>
                  </a:txBody>
                  <a:tcPr/>
                </a:tc>
                <a:extLst>
                  <a:ext uri="{0D108BD9-81ED-4DB2-BD59-A6C34878D82A}">
                    <a16:rowId xmlns:a16="http://schemas.microsoft.com/office/drawing/2014/main" val="1145829020"/>
                  </a:ext>
                </a:extLst>
              </a:tr>
              <a:tr h="370840">
                <a:tc>
                  <a:txBody>
                    <a:bodyPr/>
                    <a:lstStyle/>
                    <a:p>
                      <a:pPr marL="285750" lvl="0" indent="-285750" algn="l">
                        <a:buFont typeface="Arial" panose="020B0604020202020204" pitchFamily="34" charset="0"/>
                        <a:buChar char="•"/>
                      </a:pPr>
                      <a:r>
                        <a:rPr lang="en-US" sz="1200" b="0" i="0"/>
                        <a:t>birth certificates;</a:t>
                      </a:r>
                      <a:endParaRPr lang="en-US" sz="1200"/>
                    </a:p>
                    <a:p>
                      <a:pPr marL="285750" lvl="0" indent="-285750" algn="l">
                        <a:buFont typeface="Arial" panose="020B0604020202020204" pitchFamily="34" charset="0"/>
                        <a:buChar char="•"/>
                      </a:pPr>
                      <a:r>
                        <a:rPr lang="en-US" sz="1200" b="0" i="0"/>
                        <a:t>medical records;</a:t>
                      </a:r>
                    </a:p>
                    <a:p>
                      <a:pPr marL="285750" lvl="0" indent="-285750" algn="l">
                        <a:buFont typeface="Arial" panose="020B0604020202020204" pitchFamily="34" charset="0"/>
                        <a:buChar char="•"/>
                      </a:pPr>
                      <a:r>
                        <a:rPr lang="en-US" sz="1200" b="0" i="0"/>
                        <a:t>police records.</a:t>
                      </a:r>
                    </a:p>
                    <a:p>
                      <a:pPr marL="171450" indent="-171450" algn="l">
                        <a:buFont typeface="Arial" panose="020B0604020202020204" pitchFamily="34" charset="0"/>
                        <a:buChar char="•"/>
                      </a:pPr>
                      <a:endParaRPr lang="en-US" sz="1200"/>
                    </a:p>
                  </a:txBody>
                  <a:tcPr/>
                </a:tc>
                <a:tc>
                  <a:txBody>
                    <a:bodyPr/>
                    <a:lstStyle/>
                    <a:p>
                      <a:pPr marL="171450" lvl="0" indent="-171450" algn="l">
                        <a:buFont typeface="Arial" panose="020B0604020202020204" pitchFamily="34" charset="0"/>
                        <a:buChar char="•"/>
                      </a:pPr>
                      <a:r>
                        <a:rPr lang="en-US" sz="1200"/>
                        <a:t>Records showing child is up for adoption</a:t>
                      </a:r>
                    </a:p>
                    <a:p>
                      <a:pPr marL="171450" lvl="0" indent="-171450" algn="l">
                        <a:buFont typeface="Arial" panose="020B0604020202020204" pitchFamily="34" charset="0"/>
                        <a:buChar char="•"/>
                      </a:pPr>
                      <a:r>
                        <a:rPr lang="en-US" sz="1200"/>
                        <a:t>Written statement of a social service agency</a:t>
                      </a:r>
                    </a:p>
                    <a:p>
                      <a:pPr marL="171450" indent="-171450" algn="l">
                        <a:buFont typeface="Arial" panose="020B0604020202020204" pitchFamily="34" charset="0"/>
                        <a:buChar char="•"/>
                      </a:pPr>
                      <a:endParaRPr lang="en-US" sz="1200"/>
                    </a:p>
                  </a:txBody>
                  <a:tcPr/>
                </a:tc>
                <a:tc>
                  <a:txBody>
                    <a:bodyPr/>
                    <a:lstStyle/>
                    <a:p>
                      <a:pPr marL="171450" lvl="0" indent="-171450" algn="l">
                        <a:buFont typeface="Arial" panose="020B0604020202020204" pitchFamily="34" charset="0"/>
                        <a:buChar char="•"/>
                      </a:pPr>
                      <a:r>
                        <a:rPr lang="en-US" sz="1200"/>
                        <a:t>Medical records showing past and present mental health status</a:t>
                      </a:r>
                    </a:p>
                    <a:p>
                      <a:pPr marL="171450" lvl="0" indent="-171450" algn="l">
                        <a:buFont typeface="Arial" panose="020B0604020202020204" pitchFamily="34" charset="0"/>
                        <a:buChar char="•"/>
                      </a:pPr>
                      <a:r>
                        <a:rPr lang="en-US" sz="1200"/>
                        <a:t>Written statement of mental health professional</a:t>
                      </a:r>
                    </a:p>
                    <a:p>
                      <a:pPr marL="171450" indent="-171450" algn="l">
                        <a:buFont typeface="Arial" panose="020B0604020202020204" pitchFamily="34" charset="0"/>
                        <a:buChar char="•"/>
                      </a:pPr>
                      <a:endParaRPr lang="en-US" sz="120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More information on Family Violence slide</a:t>
                      </a:r>
                    </a:p>
                    <a:p>
                      <a:pPr marL="171450" indent="-171450" algn="l">
                        <a:buFont typeface="Arial" panose="020B0604020202020204" pitchFamily="34" charset="0"/>
                        <a:buChar char="•"/>
                      </a:pPr>
                      <a:endParaRPr lang="en-US" sz="1200" dirty="0"/>
                    </a:p>
                  </a:txBody>
                  <a:tcPr/>
                </a:tc>
                <a:extLst>
                  <a:ext uri="{0D108BD9-81ED-4DB2-BD59-A6C34878D82A}">
                    <a16:rowId xmlns:a16="http://schemas.microsoft.com/office/drawing/2014/main" val="1840372647"/>
                  </a:ext>
                </a:extLst>
              </a:tr>
            </a:tbl>
          </a:graphicData>
        </a:graphic>
      </p:graphicFrame>
      <p:cxnSp>
        <p:nvCxnSpPr>
          <p:cNvPr id="13" name="Straight Connector 12"/>
          <p:cNvCxnSpPr/>
          <p:nvPr/>
        </p:nvCxnSpPr>
        <p:spPr>
          <a:xfrm>
            <a:off x="5889171" y="1690688"/>
            <a:ext cx="0" cy="361065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965370" y="1690684"/>
            <a:ext cx="0" cy="361065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F128020-8F73-DD02-F604-3C154D2655DF}"/>
              </a:ext>
            </a:extLst>
          </p:cNvPr>
          <p:cNvSpPr txBox="1"/>
          <p:nvPr/>
        </p:nvSpPr>
        <p:spPr>
          <a:xfrm>
            <a:off x="554247" y="6034088"/>
            <a:ext cx="6094562" cy="369332"/>
          </a:xfrm>
          <a:prstGeom prst="rect">
            <a:avLst/>
          </a:prstGeom>
          <a:noFill/>
        </p:spPr>
        <p:txBody>
          <a:bodyPr wrap="square">
            <a:spAutoFit/>
          </a:bodyPr>
          <a:lstStyle/>
          <a:p>
            <a:pPr algn="l">
              <a:buNone/>
            </a:pPr>
            <a:r>
              <a:rPr lang="en-US" b="0" i="0">
                <a:solidFill>
                  <a:srgbClr val="FFFFFF"/>
                </a:solidFill>
                <a:effectLst/>
                <a:latin typeface="Segoe UI" panose="020B0502040204020203" pitchFamily="34" charset="0"/>
              </a:rPr>
              <a:t>PM 24-02-04</a:t>
            </a:r>
          </a:p>
        </p:txBody>
      </p:sp>
    </p:spTree>
    <p:extLst>
      <p:ext uri="{BB962C8B-B14F-4D97-AF65-F5344CB8AC3E}">
        <p14:creationId xmlns:p14="http://schemas.microsoft.com/office/powerpoint/2010/main" val="4197763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Responsibility and services plan</a:t>
            </a:r>
            <a:endParaRPr lang="en-US" b="1"/>
          </a:p>
        </p:txBody>
      </p:sp>
      <p:sp>
        <p:nvSpPr>
          <p:cNvPr id="3" name="Content Placeholder 2"/>
          <p:cNvSpPr>
            <a:spLocks noGrp="1"/>
          </p:cNvSpPr>
          <p:nvPr>
            <p:ph idx="1"/>
          </p:nvPr>
        </p:nvSpPr>
        <p:spPr>
          <a:xfrm>
            <a:off x="-375390" y="1332748"/>
            <a:ext cx="6748925" cy="4347876"/>
          </a:xfrm>
        </p:spPr>
        <p:txBody>
          <a:bodyPr vert="horz" lIns="91440" tIns="45720" rIns="91440" bIns="45720" rtlCol="0" anchor="t">
            <a:normAutofit fontScale="92500" lnSpcReduction="10000"/>
          </a:bodyPr>
          <a:lstStyle/>
          <a:p>
            <a:pPr marL="914400" lvl="2" indent="0">
              <a:lnSpc>
                <a:spcPct val="100000"/>
              </a:lnSpc>
              <a:spcAft>
                <a:spcPts val="600"/>
              </a:spcAft>
              <a:buNone/>
            </a:pPr>
            <a:r>
              <a:rPr lang="en-US" sz="1600" b="1" i="0">
                <a:solidFill>
                  <a:schemeClr val="tx1"/>
                </a:solidFill>
              </a:rPr>
              <a:t>RSP is “plan for achieving employment and self-sufficiency”</a:t>
            </a:r>
          </a:p>
          <a:p>
            <a:pPr lvl="2">
              <a:lnSpc>
                <a:spcPct val="100000"/>
              </a:lnSpc>
              <a:spcAft>
                <a:spcPts val="600"/>
              </a:spcAft>
            </a:pPr>
            <a:r>
              <a:rPr lang="en-US" sz="1600" b="1" i="0">
                <a:solidFill>
                  <a:schemeClr val="tx1"/>
                </a:solidFill>
              </a:rPr>
              <a:t>Not required for </a:t>
            </a:r>
          </a:p>
          <a:p>
            <a:pPr lvl="3">
              <a:lnSpc>
                <a:spcPct val="100000"/>
              </a:lnSpc>
              <a:spcAft>
                <a:spcPts val="600"/>
              </a:spcAft>
            </a:pPr>
            <a:r>
              <a:rPr lang="en-US" sz="1200" b="0" cap="none">
                <a:solidFill>
                  <a:schemeClr val="tx1"/>
                </a:solidFill>
              </a:rPr>
              <a:t>Adults not in the TANF Unit</a:t>
            </a:r>
          </a:p>
          <a:p>
            <a:pPr lvl="3">
              <a:lnSpc>
                <a:spcPct val="100000"/>
              </a:lnSpc>
              <a:spcAft>
                <a:spcPts val="600"/>
              </a:spcAft>
            </a:pPr>
            <a:r>
              <a:rPr lang="en-US" sz="1200" b="0" cap="none">
                <a:solidFill>
                  <a:schemeClr val="tx1"/>
                </a:solidFill>
              </a:rPr>
              <a:t>Adults in child-only TANF Units</a:t>
            </a:r>
          </a:p>
          <a:p>
            <a:pPr lvl="2">
              <a:lnSpc>
                <a:spcPct val="100000"/>
              </a:lnSpc>
              <a:spcAft>
                <a:spcPts val="600"/>
              </a:spcAft>
            </a:pPr>
            <a:r>
              <a:rPr lang="en-US" sz="1600" b="1" i="0">
                <a:solidFill>
                  <a:schemeClr val="tx1"/>
                </a:solidFill>
              </a:rPr>
              <a:t>Adults in the cases are required to complete RSP even if exempt from work activity requirements</a:t>
            </a:r>
          </a:p>
          <a:p>
            <a:pPr lvl="2">
              <a:lnSpc>
                <a:spcPct val="100000"/>
              </a:lnSpc>
              <a:spcAft>
                <a:spcPts val="600"/>
              </a:spcAft>
            </a:pPr>
            <a:r>
              <a:rPr lang="en-US" sz="1600" b="1" i="0">
                <a:solidFill>
                  <a:schemeClr val="tx1"/>
                </a:solidFill>
              </a:rPr>
              <a:t>Plan includes:</a:t>
            </a:r>
          </a:p>
          <a:p>
            <a:pPr lvl="3">
              <a:lnSpc>
                <a:spcPct val="100000"/>
              </a:lnSpc>
              <a:spcAft>
                <a:spcPts val="600"/>
              </a:spcAft>
            </a:pPr>
            <a:r>
              <a:rPr lang="en-US" sz="1200" b="0" cap="none">
                <a:solidFill>
                  <a:schemeClr val="tx1"/>
                </a:solidFill>
              </a:rPr>
              <a:t>Education and Work goals</a:t>
            </a:r>
          </a:p>
          <a:p>
            <a:pPr lvl="3">
              <a:lnSpc>
                <a:spcPct val="100000"/>
              </a:lnSpc>
              <a:spcAft>
                <a:spcPts val="600"/>
              </a:spcAft>
            </a:pPr>
            <a:r>
              <a:rPr lang="en-US" sz="1200" b="0" cap="none">
                <a:solidFill>
                  <a:schemeClr val="tx1"/>
                </a:solidFill>
              </a:rPr>
              <a:t>Child immunizations and school attendance</a:t>
            </a:r>
          </a:p>
          <a:p>
            <a:pPr lvl="3">
              <a:lnSpc>
                <a:spcPct val="100000"/>
              </a:lnSpc>
              <a:spcAft>
                <a:spcPts val="600"/>
              </a:spcAft>
            </a:pPr>
            <a:r>
              <a:rPr lang="en-US" sz="1200" b="0" cap="none">
                <a:solidFill>
                  <a:schemeClr val="tx1"/>
                </a:solidFill>
              </a:rPr>
              <a:t>Supportive Services</a:t>
            </a:r>
          </a:p>
          <a:p>
            <a:pPr lvl="4">
              <a:lnSpc>
                <a:spcPct val="100000"/>
              </a:lnSpc>
              <a:spcAft>
                <a:spcPts val="600"/>
              </a:spcAft>
            </a:pPr>
            <a:r>
              <a:rPr lang="en-US" sz="1200" i="0" cap="none">
                <a:solidFill>
                  <a:schemeClr val="tx1"/>
                </a:solidFill>
              </a:rPr>
              <a:t>Child care</a:t>
            </a:r>
          </a:p>
          <a:p>
            <a:pPr lvl="4">
              <a:lnSpc>
                <a:spcPct val="100000"/>
              </a:lnSpc>
              <a:spcAft>
                <a:spcPts val="600"/>
              </a:spcAft>
            </a:pPr>
            <a:r>
              <a:rPr lang="en-US" sz="1200" i="0" cap="none">
                <a:solidFill>
                  <a:schemeClr val="tx1"/>
                </a:solidFill>
              </a:rPr>
              <a:t>Transportation</a:t>
            </a:r>
          </a:p>
          <a:p>
            <a:pPr lvl="4">
              <a:lnSpc>
                <a:spcPct val="100000"/>
              </a:lnSpc>
              <a:spcAft>
                <a:spcPts val="600"/>
              </a:spcAft>
            </a:pPr>
            <a:r>
              <a:rPr lang="en-US" sz="1200" i="0" cap="none">
                <a:solidFill>
                  <a:schemeClr val="tx1"/>
                </a:solidFill>
              </a:rPr>
              <a:t>Legal</a:t>
            </a:r>
          </a:p>
          <a:p>
            <a:pPr lvl="4">
              <a:lnSpc>
                <a:spcPct val="100000"/>
              </a:lnSpc>
              <a:spcAft>
                <a:spcPts val="600"/>
              </a:spcAft>
            </a:pPr>
            <a:r>
              <a:rPr lang="en-US" sz="1200" i="0" cap="none">
                <a:solidFill>
                  <a:schemeClr val="tx1"/>
                </a:solidFill>
              </a:rPr>
              <a:t>Referrals to other services to increase employability</a:t>
            </a:r>
          </a:p>
          <a:p>
            <a:pPr lvl="2"/>
            <a:endParaRPr lang="en-US">
              <a:solidFill>
                <a:schemeClr val="tx1"/>
              </a:solidFill>
            </a:endParaRPr>
          </a:p>
          <a:p>
            <a:pPr marL="0" indent="0">
              <a:buNone/>
            </a:pPr>
            <a:endParaRPr lang="en-US" sz="1600">
              <a:solidFill>
                <a:schemeClr val="accent1"/>
              </a:solidFill>
            </a:endParaRPr>
          </a:p>
        </p:txBody>
      </p:sp>
      <p:pic>
        <p:nvPicPr>
          <p:cNvPr id="2050" name="Picture 2" descr="https://www.dhs.state.il.us/OneNetLibrary/27896/images/ChildCareManagementSystem/ViewTANF-RSP-ProcessStep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3827" y="1420711"/>
            <a:ext cx="4980265" cy="41719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5761" y="5999672"/>
            <a:ext cx="2187921" cy="600164"/>
          </a:xfrm>
          <a:prstGeom prst="rect">
            <a:avLst/>
          </a:prstGeom>
        </p:spPr>
        <p:txBody>
          <a:bodyPr rtlCol="0">
            <a:spAutoFit/>
          </a:bodyPr>
          <a:lstStyle/>
          <a:p>
            <a:pPr algn="ctr"/>
            <a:r>
              <a:rPr lang="en-US" sz="1100">
                <a:solidFill>
                  <a:schemeClr val="bg1"/>
                </a:solidFill>
              </a:rPr>
              <a:t>PM 01-02-03</a:t>
            </a:r>
          </a:p>
          <a:p>
            <a:pPr algn="ctr"/>
            <a:r>
              <a:rPr lang="en-US" sz="1100">
                <a:solidFill>
                  <a:schemeClr val="bg1"/>
                </a:solidFill>
              </a:rPr>
              <a:t>PM 02-09-00</a:t>
            </a:r>
          </a:p>
          <a:p>
            <a:pPr algn="ctr"/>
            <a:r>
              <a:rPr lang="en-US" sz="1100">
                <a:solidFill>
                  <a:schemeClr val="bg1"/>
                </a:solidFill>
              </a:rPr>
              <a:t>PM 03-19-00</a:t>
            </a:r>
          </a:p>
        </p:txBody>
      </p:sp>
    </p:spTree>
    <p:extLst>
      <p:ext uri="{BB962C8B-B14F-4D97-AF65-F5344CB8AC3E}">
        <p14:creationId xmlns:p14="http://schemas.microsoft.com/office/powerpoint/2010/main" val="901786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6829" y="640537"/>
            <a:ext cx="4147457" cy="5172434"/>
          </a:xfrm>
        </p:spPr>
        <p:txBody>
          <a:bodyPr vert="horz" lIns="91440" tIns="45720" rIns="91440" bIns="45720" rtlCol="0" anchor="t">
            <a:normAutofit fontScale="62500" lnSpcReduction="20000"/>
          </a:bodyPr>
          <a:lstStyle/>
          <a:p>
            <a:pPr marL="0" indent="0">
              <a:buNone/>
            </a:pPr>
            <a:r>
              <a:rPr lang="en-US" sz="3300" b="1">
                <a:solidFill>
                  <a:schemeClr val="tx1"/>
                </a:solidFill>
              </a:rPr>
              <a:t>Non-Work Activities</a:t>
            </a:r>
          </a:p>
          <a:p>
            <a:r>
              <a:rPr lang="en-US" sz="2500">
                <a:solidFill>
                  <a:srgbClr val="001E61"/>
                </a:solidFill>
              </a:rPr>
              <a:t>Supportive activities can start as soon as the RSP is signed</a:t>
            </a:r>
          </a:p>
          <a:p>
            <a:r>
              <a:rPr lang="en-US" sz="2500">
                <a:solidFill>
                  <a:srgbClr val="001E61"/>
                </a:solidFill>
              </a:rPr>
              <a:t>Work/training plan must be based on individualized assessment of the person’s needs and abilities</a:t>
            </a:r>
          </a:p>
          <a:p>
            <a:pPr marL="0" indent="0">
              <a:buNone/>
            </a:pPr>
            <a:endParaRPr lang="en-US" sz="2500">
              <a:solidFill>
                <a:srgbClr val="001E61"/>
              </a:solidFill>
            </a:endParaRPr>
          </a:p>
          <a:p>
            <a:pPr marL="0" indent="0">
              <a:buNone/>
            </a:pPr>
            <a:endParaRPr lang="en-US" sz="2500">
              <a:solidFill>
                <a:srgbClr val="001E61"/>
              </a:solidFill>
            </a:endParaRPr>
          </a:p>
          <a:p>
            <a:pPr marL="0" indent="0">
              <a:buNone/>
            </a:pPr>
            <a:endParaRPr lang="en-US" sz="2500">
              <a:solidFill>
                <a:srgbClr val="001E61"/>
              </a:solidFill>
            </a:endParaRPr>
          </a:p>
          <a:p>
            <a:pPr marL="0" indent="0">
              <a:buNone/>
            </a:pPr>
            <a:r>
              <a:rPr lang="en-US" sz="3300" b="1">
                <a:solidFill>
                  <a:schemeClr val="tx1"/>
                </a:solidFill>
              </a:rPr>
              <a:t>Supportive Service Payments</a:t>
            </a:r>
          </a:p>
          <a:p>
            <a:r>
              <a:rPr lang="en-US" sz="2500">
                <a:solidFill>
                  <a:srgbClr val="001E61"/>
                </a:solidFill>
              </a:rPr>
              <a:t>TANF participants who are involved in approved work activities can receive supportive service payments to enable them to work or participant in an approved activity to the extent the State has resources to permit and must receive them if required to participate.</a:t>
            </a:r>
          </a:p>
          <a:p>
            <a:r>
              <a:rPr lang="en-US" sz="2500">
                <a:solidFill>
                  <a:srgbClr val="001E61"/>
                </a:solidFill>
              </a:rPr>
              <a:t>These allowances are exempt from consideration in determining the TANF grant amount.</a:t>
            </a:r>
          </a:p>
          <a:p>
            <a:pPr marL="0" indent="0">
              <a:buNone/>
            </a:pPr>
            <a:endParaRPr lang="en-US">
              <a:solidFill>
                <a:srgbClr val="001E61"/>
              </a:solidFill>
            </a:endParaRPr>
          </a:p>
          <a:p>
            <a:endParaRPr lang="en-US" b="0" i="0"/>
          </a:p>
        </p:txBody>
      </p:sp>
      <p:sp>
        <p:nvSpPr>
          <p:cNvPr id="4" name="TextBox 3"/>
          <p:cNvSpPr txBox="1"/>
          <p:nvPr/>
        </p:nvSpPr>
        <p:spPr>
          <a:xfrm>
            <a:off x="9644742" y="786282"/>
            <a:ext cx="2743200" cy="369332"/>
          </a:xfrm>
          <a:prstGeom prst="rect">
            <a:avLst/>
          </a:prstGeom>
        </p:spPr>
        <p:txBody>
          <a:bodyPr rtlCol="0">
            <a:spAutoFit/>
          </a:bodyPr>
          <a:lstStyle/>
          <a:p>
            <a:pPr algn="ctr"/>
            <a:endParaRPr lang="en-US"/>
          </a:p>
        </p:txBody>
      </p:sp>
      <p:graphicFrame>
        <p:nvGraphicFramePr>
          <p:cNvPr id="6" name="Diagram 5"/>
          <p:cNvGraphicFramePr/>
          <p:nvPr/>
        </p:nvGraphicFramePr>
        <p:xfrm>
          <a:off x="-206828" y="1594329"/>
          <a:ext cx="4626428" cy="3702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8890412" y="970948"/>
          <a:ext cx="2768600" cy="43629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extLst>
              <p:ext uri="{D42A27DB-BD31-4B8C-83A1-F6EECF244321}">
                <p14:modId xmlns:p14="http://schemas.microsoft.com/office/powerpoint/2010/main" val="485300192"/>
              </p:ext>
            </p:extLst>
          </p:nvPr>
        </p:nvGraphicFramePr>
        <p:xfrm>
          <a:off x="997857" y="2034729"/>
          <a:ext cx="10185400" cy="95731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982395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p:cNvSpPr>
            <a:spLocks noGrp="1"/>
          </p:cNvSpPr>
          <p:nvPr>
            <p:ph idx="1"/>
          </p:nvPr>
        </p:nvSpPr>
        <p:spPr>
          <a:xfrm>
            <a:off x="510891" y="1538029"/>
            <a:ext cx="5604235" cy="4035554"/>
          </a:xfrm>
        </p:spPr>
        <p:txBody>
          <a:bodyPr vert="horz" lIns="91440" tIns="45720" rIns="91440" bIns="45720" rtlCol="0" anchor="t">
            <a:noAutofit/>
          </a:bodyPr>
          <a:lstStyle/>
          <a:p>
            <a:pPr marL="0" indent="0">
              <a:buNone/>
            </a:pPr>
            <a:r>
              <a:rPr lang="en-US" sz="2000">
                <a:solidFill>
                  <a:schemeClr val="tx1"/>
                </a:solidFill>
              </a:rPr>
              <a:t>No TANF assistance is awarded to a family that includes an adult who has received TANF as an adult for 60 months, whether or not consecutive, in any state, after 1997.</a:t>
            </a:r>
          </a:p>
          <a:p>
            <a:pPr marL="0" indent="0">
              <a:buNone/>
            </a:pPr>
            <a:r>
              <a:rPr lang="en-US" sz="2000" b="1">
                <a:solidFill>
                  <a:schemeClr val="tx1"/>
                </a:solidFill>
              </a:rPr>
              <a:t>BUT…</a:t>
            </a:r>
          </a:p>
          <a:p>
            <a:r>
              <a:rPr lang="en-US" sz="2000">
                <a:solidFill>
                  <a:schemeClr val="tx1"/>
                </a:solidFill>
              </a:rPr>
              <a:t>Some months do not count and</a:t>
            </a:r>
          </a:p>
          <a:p>
            <a:r>
              <a:rPr lang="en-US" sz="2000">
                <a:solidFill>
                  <a:schemeClr val="tx1"/>
                </a:solidFill>
              </a:rPr>
              <a:t>Some people are exempt</a:t>
            </a:r>
          </a:p>
          <a:p>
            <a:pPr marL="0" indent="0">
              <a:buNone/>
            </a:pPr>
            <a:endParaRPr lang="en-US" sz="2000">
              <a:solidFill>
                <a:schemeClr val="tx1"/>
              </a:solidFill>
            </a:endParaRPr>
          </a:p>
          <a:p>
            <a:pPr marL="0" indent="0">
              <a:buNone/>
            </a:pPr>
            <a:r>
              <a:rPr lang="en-US" sz="1800">
                <a:solidFill>
                  <a:schemeClr val="tx1"/>
                </a:solidFill>
              </a:rPr>
              <a:t>Note: Challenging 60-month clock issues can be complicated. We recommend reaching out to your local legal aid if IDHS states you are ineligible because of the clock.</a:t>
            </a:r>
            <a:endParaRPr lang="en-US" sz="1800"/>
          </a:p>
          <a:p>
            <a:pPr marL="0" indent="0">
              <a:buNone/>
            </a:pPr>
            <a:endParaRPr lang="en-US" sz="2000">
              <a:solidFill>
                <a:schemeClr val="tx1"/>
              </a:solidFill>
            </a:endParaRPr>
          </a:p>
        </p:txBody>
      </p:sp>
      <p:pic>
        <p:nvPicPr>
          <p:cNvPr id="4" name="Picture 2" descr="Image result for 60 month cl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357" y="1690688"/>
            <a:ext cx="5238674" cy="348639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838200" y="365125"/>
            <a:ext cx="10515600" cy="1325563"/>
          </a:xfrm>
        </p:spPr>
        <p:txBody>
          <a:bodyPr/>
          <a:lstStyle/>
          <a:p>
            <a:r>
              <a:rPr lang="en-US"/>
              <a:t>Time Limits</a:t>
            </a:r>
          </a:p>
        </p:txBody>
      </p:sp>
    </p:spTree>
    <p:extLst>
      <p:ext uri="{BB962C8B-B14F-4D97-AF65-F5344CB8AC3E}">
        <p14:creationId xmlns:p14="http://schemas.microsoft.com/office/powerpoint/2010/main" val="2946924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Time Limits</a:t>
            </a:r>
          </a:p>
        </p:txBody>
      </p:sp>
      <p:sp>
        <p:nvSpPr>
          <p:cNvPr id="7" name="Content Placeholder 5"/>
          <p:cNvSpPr>
            <a:spLocks noGrp="1"/>
          </p:cNvSpPr>
          <p:nvPr>
            <p:ph idx="1"/>
          </p:nvPr>
        </p:nvSpPr>
        <p:spPr>
          <a:xfrm>
            <a:off x="838201" y="1379095"/>
            <a:ext cx="7136566" cy="4482059"/>
          </a:xfrm>
        </p:spPr>
        <p:txBody>
          <a:bodyPr>
            <a:normAutofit/>
          </a:bodyPr>
          <a:lstStyle/>
          <a:p>
            <a:pPr marL="0" indent="0">
              <a:buNone/>
            </a:pPr>
            <a:r>
              <a:rPr lang="en-US" b="1">
                <a:solidFill>
                  <a:schemeClr val="tx1"/>
                </a:solidFill>
              </a:rPr>
              <a:t>Common reasons for months that don’t run the clock</a:t>
            </a:r>
            <a:endParaRPr lang="en-US" b="1"/>
          </a:p>
          <a:p>
            <a:endParaRPr lang="en-US" sz="2000">
              <a:solidFill>
                <a:schemeClr val="tx1"/>
              </a:solidFill>
            </a:endParaRPr>
          </a:p>
          <a:p>
            <a:endParaRPr lang="en-US" sz="2400">
              <a:solidFill>
                <a:schemeClr val="tx1"/>
              </a:solidFill>
            </a:endParaRPr>
          </a:p>
          <a:p>
            <a:pPr marL="0" indent="0">
              <a:buNone/>
            </a:pPr>
            <a:endParaRPr lang="en-US" sz="2400">
              <a:solidFill>
                <a:schemeClr val="tx1"/>
              </a:solidFill>
            </a:endParaRPr>
          </a:p>
          <a:p>
            <a:endParaRPr lang="en-US" sz="2400">
              <a:solidFill>
                <a:schemeClr val="tx1"/>
              </a:solidFill>
            </a:endParaRPr>
          </a:p>
        </p:txBody>
      </p:sp>
      <p:pic>
        <p:nvPicPr>
          <p:cNvPr id="2052" name="Picture 4" descr="Image result for stop the clock"/>
          <p:cNvPicPr>
            <a:picLocks noChangeAspect="1" noChangeArrowheads="1"/>
          </p:cNvPicPr>
          <p:nvPr/>
        </p:nvPicPr>
        <p:blipFill rotWithShape="1">
          <a:blip r:embed="rId3">
            <a:extLst>
              <a:ext uri="{28A0092B-C50C-407E-A947-70E740481C1C}">
                <a14:useLocalDpi xmlns:a14="http://schemas.microsoft.com/office/drawing/2010/main" val="0"/>
              </a:ext>
            </a:extLst>
          </a:blip>
          <a:srcRect t="11469" b="17692"/>
          <a:stretch/>
        </p:blipFill>
        <p:spPr bwMode="auto">
          <a:xfrm>
            <a:off x="8231356" y="1027905"/>
            <a:ext cx="3445982" cy="37851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445925" y="5123862"/>
            <a:ext cx="2743200" cy="369332"/>
          </a:xfrm>
          <a:prstGeom prst="rect">
            <a:avLst/>
          </a:prstGeom>
        </p:spPr>
        <p:txBody>
          <a:bodyPr rtlCol="0">
            <a:spAutoFit/>
          </a:bodyPr>
          <a:lstStyle/>
          <a:p>
            <a:pPr algn="ctr"/>
            <a:r>
              <a:rPr lang="en-US"/>
              <a:t>PM 03-06-00</a:t>
            </a:r>
          </a:p>
        </p:txBody>
      </p:sp>
      <p:graphicFrame>
        <p:nvGraphicFramePr>
          <p:cNvPr id="3" name="Diagram 2"/>
          <p:cNvGraphicFramePr/>
          <p:nvPr>
            <p:extLst>
              <p:ext uri="{D42A27DB-BD31-4B8C-83A1-F6EECF244321}">
                <p14:modId xmlns:p14="http://schemas.microsoft.com/office/powerpoint/2010/main" val="1400026421"/>
              </p:ext>
            </p:extLst>
          </p:nvPr>
        </p:nvGraphicFramePr>
        <p:xfrm>
          <a:off x="729344" y="1817914"/>
          <a:ext cx="7391400" cy="43869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ight Arrow 3"/>
          <p:cNvSpPr/>
          <p:nvPr/>
        </p:nvSpPr>
        <p:spPr>
          <a:xfrm>
            <a:off x="1415143" y="4965511"/>
            <a:ext cx="1796143" cy="7116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3">
            <a:extLst>
              <a:ext uri="{FF2B5EF4-FFF2-40B4-BE49-F238E27FC236}">
                <a16:creationId xmlns:a16="http://schemas.microsoft.com/office/drawing/2014/main" id="{C2F6E760-C5DE-636E-B7F0-D4F4C02DF460}"/>
              </a:ext>
            </a:extLst>
          </p:cNvPr>
          <p:cNvSpPr/>
          <p:nvPr/>
        </p:nvSpPr>
        <p:spPr>
          <a:xfrm>
            <a:off x="147268" y="2184383"/>
            <a:ext cx="734787" cy="7116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2474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Take-aways</a:t>
            </a:r>
          </a:p>
        </p:txBody>
      </p:sp>
      <p:sp>
        <p:nvSpPr>
          <p:cNvPr id="3" name="Text Placeholder 2"/>
          <p:cNvSpPr>
            <a:spLocks noGrp="1"/>
          </p:cNvSpPr>
          <p:nvPr>
            <p:ph type="body" sz="quarter" idx="13"/>
          </p:nvPr>
        </p:nvSpPr>
        <p:spPr/>
        <p:txBody>
          <a:bodyPr vert="horz" lIns="91440" tIns="45720" rIns="91440" bIns="45720" rtlCol="0" anchor="t">
            <a:normAutofit fontScale="70000" lnSpcReduction="20000"/>
          </a:bodyPr>
          <a:lstStyle/>
          <a:p>
            <a:pPr marL="0" indent="0">
              <a:buNone/>
            </a:pPr>
            <a:r>
              <a:rPr lang="en-US" b="1">
                <a:ea typeface="Source Sans Pro"/>
              </a:rPr>
              <a:t>TANF</a:t>
            </a:r>
            <a:r>
              <a:rPr lang="en-US">
                <a:ea typeface="Source Sans Pro"/>
              </a:rPr>
              <a:t>...</a:t>
            </a:r>
          </a:p>
          <a:p>
            <a:r>
              <a:rPr lang="en-US">
                <a:ea typeface="Source Sans Pro"/>
              </a:rPr>
              <a:t>is a cash assistance programs for low-income families with minor children</a:t>
            </a:r>
            <a:endParaRPr lang="en-US"/>
          </a:p>
          <a:p>
            <a:r>
              <a:rPr lang="en-US">
                <a:ea typeface="Source Sans Pro"/>
              </a:rPr>
              <a:t>was NOT changed by OBBBA</a:t>
            </a:r>
          </a:p>
          <a:p>
            <a:r>
              <a:rPr lang="en-US">
                <a:ea typeface="Source Sans Pro"/>
              </a:rPr>
              <a:t>Has complicated requirements, but many categories of people who are exempt from some of the most restrictive ones</a:t>
            </a:r>
          </a:p>
          <a:p>
            <a:r>
              <a:rPr lang="en-US">
                <a:ea typeface="Source Sans Pro"/>
              </a:rPr>
              <a:t>Because of income counting rules, TANF could be a very valuable tool for increasing income for some families with higher incomes</a:t>
            </a:r>
          </a:p>
          <a:p>
            <a:pPr marL="0" indent="0">
              <a:buNone/>
            </a:pPr>
            <a:endParaRPr lang="en-US">
              <a:ea typeface="Source Sans Pro"/>
            </a:endParaRPr>
          </a:p>
          <a:p>
            <a:pPr marL="0" indent="0">
              <a:buNone/>
            </a:pPr>
            <a:r>
              <a:rPr lang="en-US" b="1">
                <a:ea typeface="Source Sans Pro"/>
              </a:rPr>
              <a:t>TANF Crisis assistance</a:t>
            </a:r>
            <a:r>
              <a:rPr lang="en-US">
                <a:ea typeface="Source Sans Pro"/>
              </a:rPr>
              <a:t> can provide emergency help with small needs AND – for some families – can provide $1,250/month for up to four months</a:t>
            </a:r>
          </a:p>
          <a:p>
            <a:pPr lvl="1"/>
            <a:endParaRPr lang="en-US"/>
          </a:p>
          <a:p>
            <a:pPr lvl="1"/>
            <a:endParaRPr lang="en-US"/>
          </a:p>
          <a:p>
            <a:pPr marL="457200" lvl="1" indent="0">
              <a:buNone/>
            </a:pPr>
            <a:r>
              <a:rPr lang="en-US" sz="1800" i="0"/>
              <a:t>Note: </a:t>
            </a:r>
            <a:r>
              <a:rPr lang="en-US" sz="1800" b="0" i="0"/>
              <a:t>Benefits we are discussing today are only those available to USC Citizens, Legal Permanent Residents &gt; 5 years, and other immigrants who qualifies for federally-supported benefits</a:t>
            </a:r>
          </a:p>
        </p:txBody>
      </p:sp>
    </p:spTree>
    <p:extLst>
      <p:ext uri="{BB962C8B-B14F-4D97-AF65-F5344CB8AC3E}">
        <p14:creationId xmlns:p14="http://schemas.microsoft.com/office/powerpoint/2010/main" val="2329638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Work Requirement</a:t>
            </a:r>
          </a:p>
        </p:txBody>
      </p:sp>
      <p:graphicFrame>
        <p:nvGraphicFramePr>
          <p:cNvPr id="4" name="Table 3"/>
          <p:cNvGraphicFramePr>
            <a:graphicFrameLocks noGrp="1"/>
          </p:cNvGraphicFramePr>
          <p:nvPr>
            <p:extLst>
              <p:ext uri="{D42A27DB-BD31-4B8C-83A1-F6EECF244321}">
                <p14:modId xmlns:p14="http://schemas.microsoft.com/office/powerpoint/2010/main" val="2639922979"/>
              </p:ext>
            </p:extLst>
          </p:nvPr>
        </p:nvGraphicFramePr>
        <p:xfrm>
          <a:off x="615176" y="2156604"/>
          <a:ext cx="10961649" cy="4411903"/>
        </p:xfrm>
        <a:graphic>
          <a:graphicData uri="http://schemas.openxmlformats.org/drawingml/2006/table">
            <a:tbl>
              <a:tblPr firstRow="1" bandRow="1">
                <a:tableStyleId>{5C22544A-7EE6-4342-B048-85BDC9FD1C3A}</a:tableStyleId>
              </a:tblPr>
              <a:tblGrid>
                <a:gridCol w="4694666">
                  <a:extLst>
                    <a:ext uri="{9D8B030D-6E8A-4147-A177-3AD203B41FA5}">
                      <a16:colId xmlns:a16="http://schemas.microsoft.com/office/drawing/2014/main" val="1056628140"/>
                    </a:ext>
                  </a:extLst>
                </a:gridCol>
                <a:gridCol w="3992136">
                  <a:extLst>
                    <a:ext uri="{9D8B030D-6E8A-4147-A177-3AD203B41FA5}">
                      <a16:colId xmlns:a16="http://schemas.microsoft.com/office/drawing/2014/main" val="2044456498"/>
                    </a:ext>
                  </a:extLst>
                </a:gridCol>
                <a:gridCol w="2274847">
                  <a:extLst>
                    <a:ext uri="{9D8B030D-6E8A-4147-A177-3AD203B41FA5}">
                      <a16:colId xmlns:a16="http://schemas.microsoft.com/office/drawing/2014/main" val="842245028"/>
                    </a:ext>
                  </a:extLst>
                </a:gridCol>
              </a:tblGrid>
              <a:tr h="651587">
                <a:tc>
                  <a:txBody>
                    <a:bodyPr/>
                    <a:lstStyle/>
                    <a:p>
                      <a:pPr marL="0" algn="l" defTabSz="914400" rtl="0" eaLnBrk="1" latinLnBrk="0" hangingPunct="1"/>
                      <a:r>
                        <a:rPr lang="en-US" sz="1800" b="1" kern="1200">
                          <a:solidFill>
                            <a:schemeClr val="lt1"/>
                          </a:solidFill>
                          <a:latin typeface="+mn-lt"/>
                          <a:ea typeface="+mn-ea"/>
                          <a:cs typeface="+mn-cs"/>
                        </a:rPr>
                        <a:t>Exceptions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chemeClr val="lt1"/>
                          </a:solidFill>
                          <a:latin typeface="+mn-lt"/>
                          <a:ea typeface="+mn-ea"/>
                          <a:cs typeface="+mn-cs"/>
                        </a:rPr>
                        <a:t>Good Cause for Failure to Meet Requirements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chemeClr val="lt1"/>
                          </a:solidFill>
                          <a:latin typeface="+mn-lt"/>
                          <a:ea typeface="+mn-ea"/>
                          <a:cs typeface="+mn-cs"/>
                        </a:rPr>
                        <a:t>Exempt</a:t>
                      </a:r>
                    </a:p>
                  </a:txBody>
                  <a:tcPr/>
                </a:tc>
                <a:extLst>
                  <a:ext uri="{0D108BD9-81ED-4DB2-BD59-A6C34878D82A}">
                    <a16:rowId xmlns:a16="http://schemas.microsoft.com/office/drawing/2014/main" val="2260354034"/>
                  </a:ext>
                </a:extLst>
              </a:tr>
              <a:tr h="3014086">
                <a:tc>
                  <a:txBody>
                    <a:bodyPr/>
                    <a:lstStyle/>
                    <a:p>
                      <a:pPr marL="285750" indent="-285750">
                        <a:buFont typeface="Arial" panose="020B0604020202020204" pitchFamily="34" charset="0"/>
                        <a:buChar char="•"/>
                      </a:pPr>
                      <a:r>
                        <a:rPr lang="en-US" sz="1400" u="none">
                          <a:solidFill>
                            <a:srgbClr val="001E61"/>
                          </a:solidFill>
                        </a:rPr>
                        <a:t>Child who is not a parent</a:t>
                      </a:r>
                    </a:p>
                    <a:p>
                      <a:pPr marL="285750" indent="-285750">
                        <a:buFont typeface="Arial" panose="020B0604020202020204" pitchFamily="34" charset="0"/>
                        <a:buChar char="•"/>
                      </a:pPr>
                      <a:r>
                        <a:rPr lang="en-US" sz="1400" u="none">
                          <a:solidFill>
                            <a:srgbClr val="001E61"/>
                          </a:solidFill>
                        </a:rPr>
                        <a:t>Parent is the caretaker of a relative child under 1 year old in the home</a:t>
                      </a:r>
                    </a:p>
                    <a:p>
                      <a:pPr marL="285750" indent="-285750">
                        <a:buFont typeface="Arial" panose="020B0604020202020204" pitchFamily="34" charset="0"/>
                        <a:buChar char="•"/>
                      </a:pPr>
                      <a:r>
                        <a:rPr lang="en-US" sz="1400" u="none">
                          <a:solidFill>
                            <a:srgbClr val="001E61"/>
                          </a:solidFill>
                        </a:rPr>
                        <a:t>Age 60+</a:t>
                      </a:r>
                    </a:p>
                    <a:p>
                      <a:pPr marL="285750" indent="-285750">
                        <a:buFont typeface="Arial" panose="020B0604020202020204" pitchFamily="34" charset="0"/>
                        <a:buChar char="•"/>
                      </a:pPr>
                      <a:r>
                        <a:rPr lang="en-US" sz="1400" u="none">
                          <a:solidFill>
                            <a:srgbClr val="001E61"/>
                          </a:solidFill>
                        </a:rPr>
                        <a:t>Parent providing care for a disabled family member living in the home who does not attend school on a full-time basis</a:t>
                      </a:r>
                    </a:p>
                    <a:p>
                      <a:pPr marL="285750" indent="-285750">
                        <a:buFont typeface="Arial" panose="020B0604020202020204" pitchFamily="34" charset="0"/>
                        <a:buChar char="•"/>
                      </a:pPr>
                      <a:r>
                        <a:rPr lang="en-US" sz="1400" u="none">
                          <a:solidFill>
                            <a:srgbClr val="001E61"/>
                          </a:solidFill>
                        </a:rPr>
                        <a:t>Only children are receiving TANF and:</a:t>
                      </a:r>
                    </a:p>
                    <a:p>
                      <a:pPr marL="742950" lvl="1" indent="-285750">
                        <a:buFont typeface="Arial" panose="020B0604020202020204" pitchFamily="34" charset="0"/>
                        <a:buChar char="•"/>
                      </a:pPr>
                      <a:r>
                        <a:rPr lang="en-US" sz="1400" b="0" i="0" u="none">
                          <a:solidFill>
                            <a:srgbClr val="001E61"/>
                          </a:solidFill>
                        </a:rPr>
                        <a:t>Is not the parent of the children receiving TANF or</a:t>
                      </a:r>
                    </a:p>
                    <a:p>
                      <a:pPr marL="742950" lvl="1" indent="-285750">
                        <a:buFont typeface="Arial" panose="020B0604020202020204" pitchFamily="34" charset="0"/>
                        <a:buChar char="•"/>
                      </a:pPr>
                      <a:r>
                        <a:rPr lang="en-US" sz="1400" b="0" i="0" u="none">
                          <a:solidFill>
                            <a:srgbClr val="001E61"/>
                          </a:solidFill>
                        </a:rPr>
                        <a:t>Parent is ineligible based on immigration status or</a:t>
                      </a:r>
                    </a:p>
                    <a:p>
                      <a:pPr marL="742950" lvl="1" indent="-285750">
                        <a:buFont typeface="Arial" panose="020B0604020202020204" pitchFamily="34" charset="0"/>
                        <a:buChar char="•"/>
                      </a:pPr>
                      <a:r>
                        <a:rPr lang="en-US" sz="1400" b="0" i="0" u="none">
                          <a:solidFill>
                            <a:srgbClr val="001E61"/>
                          </a:solidFill>
                        </a:rPr>
                        <a:t>Parent receives SSI</a:t>
                      </a:r>
                    </a:p>
                    <a:p>
                      <a:pPr marL="0" indent="0">
                        <a:buNone/>
                      </a:pPr>
                      <a:endParaRPr lang="en-US" sz="1400" u="sng">
                        <a:solidFill>
                          <a:srgbClr val="001E61"/>
                        </a:solidFill>
                      </a:endParaRPr>
                    </a:p>
                  </a:txBody>
                  <a:tcPr/>
                </a:tc>
                <a:tc>
                  <a:txBody>
                    <a:bodyPr/>
                    <a:lstStyle/>
                    <a:p>
                      <a:pPr marL="285750" indent="-285750">
                        <a:buFont typeface="Arial" panose="020B0604020202020204" pitchFamily="34" charset="0"/>
                        <a:buChar char="•"/>
                      </a:pPr>
                      <a:r>
                        <a:rPr lang="en-US" sz="1400"/>
                        <a:t>Temporary illness</a:t>
                      </a:r>
                    </a:p>
                    <a:p>
                      <a:pPr marL="285750" indent="-285750">
                        <a:buFont typeface="Arial" panose="020B0604020202020204" pitchFamily="34" charset="0"/>
                        <a:buChar char="•"/>
                      </a:pPr>
                      <a:r>
                        <a:rPr lang="en-US" sz="1400"/>
                        <a:t>Death in family</a:t>
                      </a:r>
                    </a:p>
                    <a:p>
                      <a:pPr marL="285750" indent="-285750">
                        <a:buFont typeface="Arial" panose="020B0604020202020204" pitchFamily="34" charset="0"/>
                        <a:buChar char="•"/>
                      </a:pPr>
                      <a:r>
                        <a:rPr lang="en-US" sz="1400"/>
                        <a:t>Extreme weather</a:t>
                      </a:r>
                    </a:p>
                    <a:p>
                      <a:pPr marL="285750" indent="-285750">
                        <a:buFont typeface="Arial" panose="020B0604020202020204" pitchFamily="34" charset="0"/>
                        <a:buChar char="•"/>
                      </a:pPr>
                      <a:r>
                        <a:rPr lang="en-US" sz="1400"/>
                        <a:t>Lack of supportive service to the extent the needed service presents a significant barrier to participation</a:t>
                      </a:r>
                    </a:p>
                    <a:p>
                      <a:pPr marL="285750" indent="-285750">
                        <a:buFont typeface="Arial" panose="020B0604020202020204" pitchFamily="34" charset="0"/>
                        <a:buChar char="•"/>
                      </a:pPr>
                      <a:r>
                        <a:rPr lang="en-US" sz="1400"/>
                        <a:t>Illiteracy</a:t>
                      </a:r>
                    </a:p>
                    <a:p>
                      <a:pPr marL="285750" indent="-285750">
                        <a:buFont typeface="Arial" panose="020B0604020202020204" pitchFamily="34" charset="0"/>
                        <a:buChar char="•"/>
                      </a:pPr>
                      <a:r>
                        <a:rPr lang="en-US" sz="1400"/>
                        <a:t>Non-comprehension of written and/or oral English</a:t>
                      </a:r>
                    </a:p>
                    <a:p>
                      <a:pPr marL="285750" indent="-285750">
                        <a:buFont typeface="Arial" panose="020B0604020202020204" pitchFamily="34" charset="0"/>
                        <a:buChar char="•"/>
                      </a:pPr>
                      <a:r>
                        <a:rPr lang="en-US" sz="1400"/>
                        <a:t>Lack of child care</a:t>
                      </a:r>
                    </a:p>
                    <a:p>
                      <a:pPr marL="285750" indent="-285750">
                        <a:buFont typeface="Arial" panose="020B0604020202020204" pitchFamily="34" charset="0"/>
                        <a:buChar char="•"/>
                      </a:pPr>
                      <a:r>
                        <a:rPr lang="en-US" sz="1400"/>
                        <a:t>Homelessness</a:t>
                      </a:r>
                    </a:p>
                    <a:p>
                      <a:pPr marL="285750" indent="-285750">
                        <a:buFont typeface="Arial" panose="020B0604020202020204" pitchFamily="34" charset="0"/>
                        <a:buChar char="•"/>
                      </a:pPr>
                      <a:r>
                        <a:rPr lang="en-US" sz="1400"/>
                        <a:t>Receipt of an Eviction Notice</a:t>
                      </a:r>
                    </a:p>
                    <a:p>
                      <a:pPr marL="285750" indent="-285750">
                        <a:buFont typeface="Arial" panose="020B0604020202020204" pitchFamily="34" charset="0"/>
                        <a:buChar char="•"/>
                      </a:pPr>
                      <a:r>
                        <a:rPr lang="en-US" sz="1400"/>
                        <a:t>Discontinued utilities</a:t>
                      </a:r>
                    </a:p>
                  </a:txBody>
                  <a:tcPr/>
                </a:tc>
                <a:tc>
                  <a:txBody>
                    <a:bodyPr/>
                    <a:lstStyle/>
                    <a:p>
                      <a:pPr marL="285750" indent="-285750">
                        <a:buFont typeface="Arial" panose="020B0604020202020204" pitchFamily="34" charset="0"/>
                        <a:buChar char="•"/>
                      </a:pPr>
                      <a:r>
                        <a:rPr lang="en-US" sz="1400"/>
                        <a:t>Family Violence Exemption</a:t>
                      </a:r>
                    </a:p>
                  </a:txBody>
                  <a:tcPr/>
                </a:tc>
                <a:extLst>
                  <a:ext uri="{0D108BD9-81ED-4DB2-BD59-A6C34878D82A}">
                    <a16:rowId xmlns:a16="http://schemas.microsoft.com/office/drawing/2014/main" val="374664338"/>
                  </a:ext>
                </a:extLst>
              </a:tr>
              <a:tr h="746230">
                <a:tc gridSpan="2">
                  <a:txBody>
                    <a:bodyPr/>
                    <a:lstStyle/>
                    <a:p>
                      <a:pPr marL="0" indent="0" algn="ctr">
                        <a:buNone/>
                      </a:pPr>
                      <a:r>
                        <a:rPr lang="en-US" sz="1400">
                          <a:solidFill>
                            <a:srgbClr val="001E61"/>
                          </a:solidFill>
                        </a:rPr>
                        <a:t>Exceptions from Work Activity </a:t>
                      </a:r>
                      <a:r>
                        <a:rPr lang="en-US" sz="1400" b="1">
                          <a:solidFill>
                            <a:srgbClr val="001E61"/>
                          </a:solidFill>
                        </a:rPr>
                        <a:t>does not </a:t>
                      </a:r>
                      <a:r>
                        <a:rPr lang="en-US" sz="1400">
                          <a:solidFill>
                            <a:srgbClr val="001E61"/>
                          </a:solidFill>
                        </a:rPr>
                        <a:t>equate to exemption from the 60-month lifetime limit.</a:t>
                      </a:r>
                      <a:r>
                        <a:rPr lang="en-US" sz="1400" baseline="0">
                          <a:solidFill>
                            <a:srgbClr val="001E61"/>
                          </a:solidFill>
                        </a:rPr>
                        <a:t> </a:t>
                      </a:r>
                      <a:r>
                        <a:rPr lang="en-US" sz="1400">
                          <a:solidFill>
                            <a:srgbClr val="001E61"/>
                          </a:solidFill>
                        </a:rPr>
                        <a:t>It also does not excuse the caretaker relative from developing and signing the RSP</a:t>
                      </a:r>
                      <a:endParaRPr lang="en-US" sz="1400"/>
                    </a:p>
                  </a:txBody>
                  <a:tcPr/>
                </a:tc>
                <a:tc hMerge="1">
                  <a:txBody>
                    <a:bodyPr/>
                    <a:lstStyle/>
                    <a:p>
                      <a:pPr marL="285750" indent="-285750">
                        <a:buFont typeface="Arial" panose="020B0604020202020204" pitchFamily="34" charset="0"/>
                        <a:buChar char="•"/>
                      </a:pPr>
                      <a:endParaRPr lang="en-US" sz="1400"/>
                    </a:p>
                  </a:txBody>
                  <a:tcPr/>
                </a:tc>
                <a:tc>
                  <a:txBody>
                    <a:bodyPr/>
                    <a:lstStyle/>
                    <a:p>
                      <a:pPr marL="0" indent="0" algn="ctr">
                        <a:buNone/>
                      </a:pPr>
                      <a:r>
                        <a:rPr lang="en-US" sz="1400" dirty="0"/>
                        <a:t>Months</a:t>
                      </a:r>
                      <a:r>
                        <a:rPr lang="en-US" sz="1400" baseline="0" dirty="0"/>
                        <a:t> of Family Violence Exemption do NOT count toward the 60-month limit</a:t>
                      </a:r>
                      <a:endParaRPr lang="en-US" sz="1400" dirty="0"/>
                    </a:p>
                  </a:txBody>
                  <a:tcPr/>
                </a:tc>
                <a:extLst>
                  <a:ext uri="{0D108BD9-81ED-4DB2-BD59-A6C34878D82A}">
                    <a16:rowId xmlns:a16="http://schemas.microsoft.com/office/drawing/2014/main" val="3707034340"/>
                  </a:ext>
                </a:extLst>
              </a:tr>
            </a:tbl>
          </a:graphicData>
        </a:graphic>
      </p:graphicFrame>
      <p:sp>
        <p:nvSpPr>
          <p:cNvPr id="5" name="TextBox 4">
            <a:extLst>
              <a:ext uri="{FF2B5EF4-FFF2-40B4-BE49-F238E27FC236}">
                <a16:creationId xmlns:a16="http://schemas.microsoft.com/office/drawing/2014/main" id="{67D58A26-35B1-E38A-C268-89976C7AF46A}"/>
              </a:ext>
            </a:extLst>
          </p:cNvPr>
          <p:cNvSpPr txBox="1"/>
          <p:nvPr/>
        </p:nvSpPr>
        <p:spPr>
          <a:xfrm>
            <a:off x="615176" y="1321356"/>
            <a:ext cx="10918133" cy="738664"/>
          </a:xfrm>
          <a:prstGeom prst="rect">
            <a:avLst/>
          </a:prstGeom>
          <a:noFill/>
        </p:spPr>
        <p:txBody>
          <a:bodyPr wrap="square">
            <a:spAutoFit/>
          </a:bodyPr>
          <a:lstStyle/>
          <a:p>
            <a:r>
              <a:rPr lang="en-US" sz="1400">
                <a:solidFill>
                  <a:srgbClr val="001E61"/>
                </a:solidFill>
              </a:rPr>
              <a:t>Required work activities cannot begin until 30 day after the application date. </a:t>
            </a:r>
          </a:p>
          <a:p>
            <a:pPr lvl="1"/>
            <a:r>
              <a:rPr lang="en-US" sz="1400" i="1">
                <a:solidFill>
                  <a:srgbClr val="001E61"/>
                </a:solidFill>
              </a:rPr>
              <a:t>Exception</a:t>
            </a:r>
            <a:r>
              <a:rPr lang="en-US" sz="1400" i="0">
                <a:solidFill>
                  <a:srgbClr val="001E61"/>
                </a:solidFill>
              </a:rPr>
              <a:t>:</a:t>
            </a:r>
            <a:r>
              <a:rPr lang="en-US" sz="1400">
                <a:solidFill>
                  <a:srgbClr val="001E61"/>
                </a:solidFill>
              </a:rPr>
              <a:t> </a:t>
            </a:r>
            <a:r>
              <a:rPr lang="en-US" sz="1400" b="0">
                <a:solidFill>
                  <a:srgbClr val="001E61"/>
                </a:solidFill>
              </a:rPr>
              <a:t>If applicant lost TANF within the last 6 months because of failure to comply with work requirements without good cause, and participant is work eligible</a:t>
            </a:r>
            <a:endParaRPr lang="en-US" sz="1400">
              <a:solidFill>
                <a:srgbClr val="001E61"/>
              </a:solidFill>
            </a:endParaRPr>
          </a:p>
        </p:txBody>
      </p:sp>
    </p:spTree>
    <p:extLst>
      <p:ext uri="{BB962C8B-B14F-4D97-AF65-F5344CB8AC3E}">
        <p14:creationId xmlns:p14="http://schemas.microsoft.com/office/powerpoint/2010/main" val="2825455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Time Limits: Exceptions</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687285" y="762364"/>
            <a:ext cx="5203007" cy="5203007"/>
          </a:xfrm>
          <a:prstGeom prst="rect">
            <a:avLst/>
          </a:prstGeom>
        </p:spPr>
      </p:pic>
      <p:graphicFrame>
        <p:nvGraphicFramePr>
          <p:cNvPr id="3" name="Diagram 2"/>
          <p:cNvGraphicFramePr/>
          <p:nvPr>
            <p:extLst>
              <p:ext uri="{D42A27DB-BD31-4B8C-83A1-F6EECF244321}">
                <p14:modId xmlns:p14="http://schemas.microsoft.com/office/powerpoint/2010/main" val="2715343322"/>
              </p:ext>
            </p:extLst>
          </p:nvPr>
        </p:nvGraphicFramePr>
        <p:xfrm>
          <a:off x="388257" y="1415143"/>
          <a:ext cx="7971972" cy="42998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35606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Family violence exception: </a:t>
            </a:r>
            <a:r>
              <a:rPr lang="en-US" sz="4000" b="0"/>
              <a:t>PM 03-13-02-e</a:t>
            </a:r>
            <a:br>
              <a:rPr lang="en-US" b="0"/>
            </a:br>
            <a:endParaRPr lang="en-US" b="1"/>
          </a:p>
        </p:txBody>
      </p:sp>
      <p:sp>
        <p:nvSpPr>
          <p:cNvPr id="5" name="Content Placeholder 4"/>
          <p:cNvSpPr>
            <a:spLocks noGrp="1"/>
          </p:cNvSpPr>
          <p:nvPr>
            <p:ph idx="1"/>
          </p:nvPr>
        </p:nvSpPr>
        <p:spPr>
          <a:xfrm>
            <a:off x="315686" y="1529671"/>
            <a:ext cx="3058885" cy="3416300"/>
          </a:xfrm>
        </p:spPr>
        <p:txBody>
          <a:bodyPr>
            <a:noAutofit/>
          </a:bodyPr>
          <a:lstStyle/>
          <a:p>
            <a:pPr marL="0" lvl="0" indent="0">
              <a:buNone/>
            </a:pPr>
            <a:r>
              <a:rPr lang="en-US" sz="1800" b="1" u="sng"/>
              <a:t>Who qualifies?</a:t>
            </a:r>
          </a:p>
          <a:p>
            <a:pPr marL="0" lvl="0" indent="0">
              <a:buNone/>
            </a:pPr>
            <a:r>
              <a:rPr lang="en-US" sz="1400"/>
              <a:t>Experiencing current domestic or sexual violence or stalking, experiencing the effects of prior violence, or risk of future violence </a:t>
            </a:r>
          </a:p>
          <a:p>
            <a:r>
              <a:rPr lang="en-US" sz="1400"/>
              <a:t>Recovering from physical or psychological injuries</a:t>
            </a:r>
          </a:p>
          <a:p>
            <a:r>
              <a:rPr lang="en-US" sz="1400"/>
              <a:t>Seeking medical attention and counseling</a:t>
            </a:r>
          </a:p>
          <a:p>
            <a:r>
              <a:rPr lang="en-US" sz="1400"/>
              <a:t>Seeing victims services</a:t>
            </a:r>
          </a:p>
          <a:p>
            <a:r>
              <a:rPr lang="en-US" sz="1400"/>
              <a:t>Participating in safety planning or a safety plan</a:t>
            </a:r>
          </a:p>
          <a:p>
            <a:r>
              <a:rPr lang="en-US" sz="1400"/>
              <a:t>Seeking or receiving legal assistance</a:t>
            </a:r>
          </a:p>
          <a:p>
            <a:r>
              <a:rPr lang="en-US" sz="1400"/>
              <a:t>Avoiding dangerous situations</a:t>
            </a:r>
          </a:p>
        </p:txBody>
      </p:sp>
      <p:graphicFrame>
        <p:nvGraphicFramePr>
          <p:cNvPr id="3" name="Diagram 2"/>
          <p:cNvGraphicFramePr/>
          <p:nvPr>
            <p:extLst>
              <p:ext uri="{D42A27DB-BD31-4B8C-83A1-F6EECF244321}">
                <p14:modId xmlns:p14="http://schemas.microsoft.com/office/powerpoint/2010/main" val="3338033113"/>
              </p:ext>
            </p:extLst>
          </p:nvPr>
        </p:nvGraphicFramePr>
        <p:xfrm>
          <a:off x="2046616" y="1027906"/>
          <a:ext cx="6621321" cy="4515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ontent Placeholder 4"/>
          <p:cNvSpPr txBox="1">
            <a:spLocks/>
          </p:cNvSpPr>
          <p:nvPr/>
        </p:nvSpPr>
        <p:spPr>
          <a:xfrm>
            <a:off x="7763774" y="1027906"/>
            <a:ext cx="4014570" cy="34163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i="1"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1400" b="1" u="sng"/>
              <a:t>Acceptable Proof</a:t>
            </a:r>
          </a:p>
          <a:p>
            <a:r>
              <a:rPr lang="en-US" sz="1400"/>
              <a:t>Written statement by third party who knows circumstances that support exclusion</a:t>
            </a:r>
          </a:p>
          <a:p>
            <a:r>
              <a:rPr lang="en-US" sz="1400"/>
              <a:t>Official government/police record</a:t>
            </a:r>
          </a:p>
          <a:p>
            <a:r>
              <a:rPr lang="en-US" sz="1400"/>
              <a:t>Documentation from social service agency</a:t>
            </a:r>
          </a:p>
          <a:p>
            <a:r>
              <a:rPr lang="en-US" sz="1400"/>
              <a:t>Documentation from lawyer, clergy, medical or other professional providing support services</a:t>
            </a:r>
          </a:p>
          <a:p>
            <a:r>
              <a:rPr lang="en-US" sz="1400"/>
              <a:t>Other evidence, such as physical evidence</a:t>
            </a:r>
          </a:p>
          <a:p>
            <a:r>
              <a:rPr lang="en-US" sz="1400"/>
              <a:t>Any other credible evidence that supports the claim, including the statement of the client</a:t>
            </a:r>
          </a:p>
          <a:p>
            <a:r>
              <a:rPr lang="en-US" sz="1400"/>
              <a:t>NEW: “When a client claims good cause due to domestic or sexual violence and cannot give proof, they must explain why they have no proof. Help the client get proof if they ask. If no proof is obtainable, determine if good cause may be based on the anticipation of physical harm, if the claim is believable without proof. The client has the burden of establishing the validity of the claim as well as explaining why no evidence is available.</a:t>
            </a:r>
          </a:p>
          <a:p>
            <a:endParaRPr lang="en-US" sz="1400"/>
          </a:p>
        </p:txBody>
      </p:sp>
    </p:spTree>
    <p:extLst>
      <p:ext uri="{BB962C8B-B14F-4D97-AF65-F5344CB8AC3E}">
        <p14:creationId xmlns:p14="http://schemas.microsoft.com/office/powerpoint/2010/main" val="3594698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4AF1C-B9B0-EAED-0402-F54783298823}"/>
            </a:ext>
          </a:extLst>
        </p:cNvPr>
        <p:cNvGrpSpPr/>
        <p:nvPr/>
      </p:nvGrpSpPr>
      <p:grpSpPr>
        <a:xfrm>
          <a:off x="0" y="0"/>
          <a:ext cx="0" cy="0"/>
          <a:chOff x="0" y="0"/>
          <a:chExt cx="0" cy="0"/>
        </a:xfrm>
      </p:grpSpPr>
      <p:sp>
        <p:nvSpPr>
          <p:cNvPr id="4" name="Flowchart: Punched Tape 3">
            <a:extLst>
              <a:ext uri="{FF2B5EF4-FFF2-40B4-BE49-F238E27FC236}">
                <a16:creationId xmlns:a16="http://schemas.microsoft.com/office/drawing/2014/main" id="{C4095F62-331F-DBB5-76BE-DB5B2BAFA003}"/>
              </a:ext>
            </a:extLst>
          </p:cNvPr>
          <p:cNvSpPr/>
          <p:nvPr/>
        </p:nvSpPr>
        <p:spPr>
          <a:xfrm>
            <a:off x="698738" y="365125"/>
            <a:ext cx="8747185" cy="1253421"/>
          </a:xfrm>
          <a:prstGeom prst="flowChartPunchedTap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324CF0-3812-6DA8-282D-EEDDDAEAF52A}"/>
              </a:ext>
            </a:extLst>
          </p:cNvPr>
          <p:cNvSpPr>
            <a:spLocks noGrp="1"/>
          </p:cNvSpPr>
          <p:nvPr>
            <p:ph type="title"/>
          </p:nvPr>
        </p:nvSpPr>
        <p:spPr/>
        <p:txBody>
          <a:bodyPr/>
          <a:lstStyle/>
          <a:p>
            <a:r>
              <a:rPr lang="en-US">
                <a:solidFill>
                  <a:schemeClr val="bg1"/>
                </a:solidFill>
              </a:rPr>
              <a:t>Tanf crisis assistance</a:t>
            </a:r>
          </a:p>
        </p:txBody>
      </p:sp>
      <p:sp>
        <p:nvSpPr>
          <p:cNvPr id="7" name="Content Placeholder 2">
            <a:extLst>
              <a:ext uri="{FF2B5EF4-FFF2-40B4-BE49-F238E27FC236}">
                <a16:creationId xmlns:a16="http://schemas.microsoft.com/office/drawing/2014/main" id="{F3725155-BB22-0BC5-ABE0-F7997E36369B}"/>
              </a:ext>
            </a:extLst>
          </p:cNvPr>
          <p:cNvSpPr>
            <a:spLocks noGrp="1"/>
          </p:cNvSpPr>
          <p:nvPr>
            <p:ph idx="1"/>
          </p:nvPr>
        </p:nvSpPr>
        <p:spPr>
          <a:xfrm>
            <a:off x="1002466" y="1889095"/>
            <a:ext cx="10079516" cy="3416300"/>
          </a:xfrm>
        </p:spPr>
        <p:txBody>
          <a:bodyPr>
            <a:normAutofit/>
          </a:bodyPr>
          <a:lstStyle/>
          <a:p>
            <a:pPr marL="0" indent="0">
              <a:buNone/>
            </a:pPr>
            <a:r>
              <a:rPr lang="en-US"/>
              <a:t>TANF crisis assistance is a short-term program that is supposed to provide rapid relief to prevent homelessness or address urgent needs beyond regularly monthly TANF benefits.</a:t>
            </a:r>
          </a:p>
          <a:p>
            <a:pPr marL="0" indent="0">
              <a:buNone/>
            </a:pPr>
            <a:r>
              <a:rPr lang="en-US"/>
              <a:t> - does not count as income for TANF</a:t>
            </a:r>
          </a:p>
          <a:p>
            <a:pPr marL="0" indent="0">
              <a:buNone/>
            </a:pPr>
            <a:r>
              <a:rPr lang="en-US"/>
              <a:t> - does not count as income for SNAP (lump sums)</a:t>
            </a:r>
          </a:p>
          <a:p>
            <a:pPr marL="0" indent="0">
              <a:buNone/>
            </a:pPr>
            <a:endParaRPr lang="en-US"/>
          </a:p>
          <a:p>
            <a:pPr marL="0" indent="0">
              <a:buNone/>
            </a:pPr>
            <a:r>
              <a:rPr lang="en-US"/>
              <a:t>Benefit contingent on having state funding available.</a:t>
            </a:r>
          </a:p>
        </p:txBody>
      </p:sp>
    </p:spTree>
    <p:extLst>
      <p:ext uri="{BB962C8B-B14F-4D97-AF65-F5344CB8AC3E}">
        <p14:creationId xmlns:p14="http://schemas.microsoft.com/office/powerpoint/2010/main" val="3864324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188D-060A-AF75-C9F6-C59C781110B5}"/>
              </a:ext>
            </a:extLst>
          </p:cNvPr>
          <p:cNvSpPr>
            <a:spLocks noGrp="1"/>
          </p:cNvSpPr>
          <p:nvPr>
            <p:ph type="title"/>
          </p:nvPr>
        </p:nvSpPr>
        <p:spPr/>
        <p:txBody>
          <a:bodyPr/>
          <a:lstStyle/>
          <a:p>
            <a:r>
              <a:rPr lang="en-US" err="1"/>
              <a:t>faq</a:t>
            </a:r>
            <a:endParaRPr lang="en-US"/>
          </a:p>
        </p:txBody>
      </p:sp>
      <p:graphicFrame>
        <p:nvGraphicFramePr>
          <p:cNvPr id="4" name="Content Placeholder 3">
            <a:extLst>
              <a:ext uri="{FF2B5EF4-FFF2-40B4-BE49-F238E27FC236}">
                <a16:creationId xmlns:a16="http://schemas.microsoft.com/office/drawing/2014/main" id="{2C0C719F-D325-27C8-C63D-0173A8BBABE9}"/>
              </a:ext>
            </a:extLst>
          </p:cNvPr>
          <p:cNvGraphicFramePr>
            <a:graphicFrameLocks noGrp="1"/>
          </p:cNvGraphicFramePr>
          <p:nvPr>
            <p:ph idx="1"/>
            <p:extLst>
              <p:ext uri="{D42A27DB-BD31-4B8C-83A1-F6EECF244321}">
                <p14:modId xmlns:p14="http://schemas.microsoft.com/office/powerpoint/2010/main" val="75265623"/>
              </p:ext>
            </p:extLst>
          </p:nvPr>
        </p:nvGraphicFramePr>
        <p:xfrm>
          <a:off x="1181579" y="1371600"/>
          <a:ext cx="9497923" cy="4218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23EB9D4-9C96-D5B9-5BB5-C7AF61C0E48B}"/>
              </a:ext>
            </a:extLst>
          </p:cNvPr>
          <p:cNvSpPr txBox="1"/>
          <p:nvPr/>
        </p:nvSpPr>
        <p:spPr>
          <a:xfrm>
            <a:off x="474784" y="5970584"/>
            <a:ext cx="6098344" cy="646331"/>
          </a:xfrm>
          <a:prstGeom prst="rect">
            <a:avLst/>
          </a:prstGeom>
          <a:noFill/>
        </p:spPr>
        <p:txBody>
          <a:bodyPr wrap="square">
            <a:spAutoFit/>
          </a:bodyPr>
          <a:lstStyle/>
          <a:p>
            <a:pPr algn="l">
              <a:buNone/>
            </a:pPr>
            <a:r>
              <a:rPr lang="en-US" b="0" i="0">
                <a:solidFill>
                  <a:srgbClr val="FFFFFF"/>
                </a:solidFill>
                <a:effectLst/>
                <a:latin typeface="Segoe UI" panose="020B0502040204020203" pitchFamily="34" charset="0"/>
              </a:rPr>
              <a:t>MR #25.41</a:t>
            </a:r>
          </a:p>
          <a:p>
            <a:pPr algn="l">
              <a:buNone/>
            </a:pPr>
            <a:r>
              <a:rPr lang="en-US" b="0" i="0">
                <a:solidFill>
                  <a:srgbClr val="FFFFFF"/>
                </a:solidFill>
                <a:effectLst/>
                <a:latin typeface="Segoe UI" panose="020B0502040204020203" pitchFamily="34" charset="0"/>
              </a:rPr>
              <a:t>PM 06-03-01</a:t>
            </a:r>
          </a:p>
        </p:txBody>
      </p:sp>
      <p:sp>
        <p:nvSpPr>
          <p:cNvPr id="6" name="Arrow: Pentagon 5">
            <a:extLst>
              <a:ext uri="{FF2B5EF4-FFF2-40B4-BE49-F238E27FC236}">
                <a16:creationId xmlns:a16="http://schemas.microsoft.com/office/drawing/2014/main" id="{79973CCF-BB3A-4BBE-915F-FF7437DFDC8E}"/>
              </a:ext>
            </a:extLst>
          </p:cNvPr>
          <p:cNvSpPr/>
          <p:nvPr/>
        </p:nvSpPr>
        <p:spPr>
          <a:xfrm>
            <a:off x="9489057" y="3252158"/>
            <a:ext cx="2329132" cy="552091"/>
          </a:xfrm>
          <a:prstGeom prst="homePlat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See next slides</a:t>
            </a:r>
          </a:p>
        </p:txBody>
      </p:sp>
      <p:sp>
        <p:nvSpPr>
          <p:cNvPr id="7" name="Arrow: Pentagon 6">
            <a:extLst>
              <a:ext uri="{FF2B5EF4-FFF2-40B4-BE49-F238E27FC236}">
                <a16:creationId xmlns:a16="http://schemas.microsoft.com/office/drawing/2014/main" id="{8E4536C5-5AE3-2B6E-D0C2-D75CDE743A8C}"/>
              </a:ext>
            </a:extLst>
          </p:cNvPr>
          <p:cNvSpPr/>
          <p:nvPr/>
        </p:nvSpPr>
        <p:spPr>
          <a:xfrm>
            <a:off x="9489057" y="4934309"/>
            <a:ext cx="2329132" cy="552091"/>
          </a:xfrm>
          <a:prstGeom prst="homePlat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See next slides</a:t>
            </a:r>
          </a:p>
        </p:txBody>
      </p:sp>
    </p:spTree>
    <p:extLst>
      <p:ext uri="{BB962C8B-B14F-4D97-AF65-F5344CB8AC3E}">
        <p14:creationId xmlns:p14="http://schemas.microsoft.com/office/powerpoint/2010/main" val="3097312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ACFC0-FC59-D18E-2A57-62EB493ADF3B}"/>
              </a:ext>
            </a:extLst>
          </p:cNvPr>
          <p:cNvSpPr>
            <a:spLocks noGrp="1"/>
          </p:cNvSpPr>
          <p:nvPr>
            <p:ph type="title"/>
          </p:nvPr>
        </p:nvSpPr>
        <p:spPr/>
        <p:txBody>
          <a:bodyPr/>
          <a:lstStyle/>
          <a:p>
            <a:r>
              <a:rPr lang="en-US"/>
              <a:t>Circumstance – need - benefit</a:t>
            </a:r>
          </a:p>
        </p:txBody>
      </p:sp>
      <p:sp>
        <p:nvSpPr>
          <p:cNvPr id="5" name="TextBox 4">
            <a:extLst>
              <a:ext uri="{FF2B5EF4-FFF2-40B4-BE49-F238E27FC236}">
                <a16:creationId xmlns:a16="http://schemas.microsoft.com/office/drawing/2014/main" id="{BBE7D248-F46D-BD94-EDBD-A8460DAE3AE6}"/>
              </a:ext>
            </a:extLst>
          </p:cNvPr>
          <p:cNvSpPr txBox="1"/>
          <p:nvPr/>
        </p:nvSpPr>
        <p:spPr>
          <a:xfrm>
            <a:off x="587326" y="6123543"/>
            <a:ext cx="6098344" cy="369332"/>
          </a:xfrm>
          <a:prstGeom prst="rect">
            <a:avLst/>
          </a:prstGeom>
          <a:noFill/>
        </p:spPr>
        <p:txBody>
          <a:bodyPr wrap="square">
            <a:spAutoFit/>
          </a:bodyPr>
          <a:lstStyle/>
          <a:p>
            <a:pPr algn="l">
              <a:buNone/>
            </a:pPr>
            <a:r>
              <a:rPr lang="en-US" b="0" i="0">
                <a:solidFill>
                  <a:srgbClr val="FFFFFF"/>
                </a:solidFill>
                <a:effectLst/>
                <a:latin typeface="Segoe UI" panose="020B0502040204020203" pitchFamily="34" charset="0"/>
              </a:rPr>
              <a:t>PM 03-13-02-e</a:t>
            </a:r>
          </a:p>
        </p:txBody>
      </p:sp>
      <p:graphicFrame>
        <p:nvGraphicFramePr>
          <p:cNvPr id="4" name="Diagram 3">
            <a:extLst>
              <a:ext uri="{FF2B5EF4-FFF2-40B4-BE49-F238E27FC236}">
                <a16:creationId xmlns:a16="http://schemas.microsoft.com/office/drawing/2014/main" id="{20F21B02-AD2E-CE81-43A5-94C52C4A008C}"/>
              </a:ext>
            </a:extLst>
          </p:cNvPr>
          <p:cNvGraphicFramePr/>
          <p:nvPr>
            <p:extLst>
              <p:ext uri="{D42A27DB-BD31-4B8C-83A1-F6EECF244321}">
                <p14:modId xmlns:p14="http://schemas.microsoft.com/office/powerpoint/2010/main" val="1763061647"/>
              </p:ext>
            </p:extLst>
          </p:nvPr>
        </p:nvGraphicFramePr>
        <p:xfrm>
          <a:off x="0" y="1418068"/>
          <a:ext cx="11068649" cy="4217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506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692F4-E62A-89CE-373A-17E32E6CD1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4766EF-6EFB-F587-951C-93BE9F3112EC}"/>
              </a:ext>
            </a:extLst>
          </p:cNvPr>
          <p:cNvSpPr>
            <a:spLocks noGrp="1"/>
          </p:cNvSpPr>
          <p:nvPr>
            <p:ph type="title"/>
          </p:nvPr>
        </p:nvSpPr>
        <p:spPr/>
        <p:txBody>
          <a:bodyPr/>
          <a:lstStyle/>
          <a:p>
            <a:r>
              <a:rPr lang="en-US"/>
              <a:t>Circumstance – need - benefit</a:t>
            </a:r>
          </a:p>
        </p:txBody>
      </p:sp>
      <p:graphicFrame>
        <p:nvGraphicFramePr>
          <p:cNvPr id="4" name="Diagram 3">
            <a:extLst>
              <a:ext uri="{FF2B5EF4-FFF2-40B4-BE49-F238E27FC236}">
                <a16:creationId xmlns:a16="http://schemas.microsoft.com/office/drawing/2014/main" id="{7A903263-67AE-9561-F143-7906FB700B2B}"/>
              </a:ext>
            </a:extLst>
          </p:cNvPr>
          <p:cNvGraphicFramePr/>
          <p:nvPr>
            <p:extLst>
              <p:ext uri="{D42A27DB-BD31-4B8C-83A1-F6EECF244321}">
                <p14:modId xmlns:p14="http://schemas.microsoft.com/office/powerpoint/2010/main" val="3188610281"/>
              </p:ext>
            </p:extLst>
          </p:nvPr>
        </p:nvGraphicFramePr>
        <p:xfrm>
          <a:off x="-501660" y="1418068"/>
          <a:ext cx="11068649" cy="4217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7204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DAE9D-A735-280C-D20F-ACFD76D2BE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53029A-AE32-AB61-99C6-1774CECE4CE8}"/>
              </a:ext>
            </a:extLst>
          </p:cNvPr>
          <p:cNvSpPr>
            <a:spLocks noGrp="1"/>
          </p:cNvSpPr>
          <p:nvPr>
            <p:ph type="title"/>
          </p:nvPr>
        </p:nvSpPr>
        <p:spPr/>
        <p:txBody>
          <a:bodyPr/>
          <a:lstStyle/>
          <a:p>
            <a:r>
              <a:rPr lang="en-US"/>
              <a:t>Circumstance – need - benefit</a:t>
            </a:r>
          </a:p>
        </p:txBody>
      </p:sp>
      <p:graphicFrame>
        <p:nvGraphicFramePr>
          <p:cNvPr id="4" name="Diagram 3">
            <a:extLst>
              <a:ext uri="{FF2B5EF4-FFF2-40B4-BE49-F238E27FC236}">
                <a16:creationId xmlns:a16="http://schemas.microsoft.com/office/drawing/2014/main" id="{FF057845-0B6B-9F3E-1129-8C9BC3FF4D06}"/>
              </a:ext>
            </a:extLst>
          </p:cNvPr>
          <p:cNvGraphicFramePr/>
          <p:nvPr>
            <p:extLst>
              <p:ext uri="{D42A27DB-BD31-4B8C-83A1-F6EECF244321}">
                <p14:modId xmlns:p14="http://schemas.microsoft.com/office/powerpoint/2010/main" val="1499318095"/>
              </p:ext>
            </p:extLst>
          </p:nvPr>
        </p:nvGraphicFramePr>
        <p:xfrm>
          <a:off x="-501660" y="1418068"/>
          <a:ext cx="11068649" cy="4217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4121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21594-A532-CD6E-4BCB-3F99DFDEE3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778EDC-794C-8829-2F10-9E302E7C21A9}"/>
              </a:ext>
            </a:extLst>
          </p:cNvPr>
          <p:cNvSpPr>
            <a:spLocks noGrp="1"/>
          </p:cNvSpPr>
          <p:nvPr>
            <p:ph type="title"/>
          </p:nvPr>
        </p:nvSpPr>
        <p:spPr/>
        <p:txBody>
          <a:bodyPr/>
          <a:lstStyle/>
          <a:p>
            <a:r>
              <a:rPr lang="en-US"/>
              <a:t>Circumstance – need - benefit</a:t>
            </a:r>
          </a:p>
        </p:txBody>
      </p:sp>
      <p:sp>
        <p:nvSpPr>
          <p:cNvPr id="5" name="TextBox 4">
            <a:extLst>
              <a:ext uri="{FF2B5EF4-FFF2-40B4-BE49-F238E27FC236}">
                <a16:creationId xmlns:a16="http://schemas.microsoft.com/office/drawing/2014/main" id="{595CD687-1347-13AB-F9AE-30A6E1180447}"/>
              </a:ext>
            </a:extLst>
          </p:cNvPr>
          <p:cNvSpPr txBox="1"/>
          <p:nvPr/>
        </p:nvSpPr>
        <p:spPr>
          <a:xfrm>
            <a:off x="587326" y="6123543"/>
            <a:ext cx="6098344" cy="369332"/>
          </a:xfrm>
          <a:prstGeom prst="rect">
            <a:avLst/>
          </a:prstGeom>
          <a:noFill/>
        </p:spPr>
        <p:txBody>
          <a:bodyPr wrap="square">
            <a:spAutoFit/>
          </a:bodyPr>
          <a:lstStyle/>
          <a:p>
            <a:pPr algn="l">
              <a:buNone/>
            </a:pPr>
            <a:r>
              <a:rPr lang="en-US" b="0" i="0">
                <a:solidFill>
                  <a:srgbClr val="FFFFFF"/>
                </a:solidFill>
                <a:effectLst/>
                <a:latin typeface="Segoe UI" panose="020B0502040204020203" pitchFamily="34" charset="0"/>
              </a:rPr>
              <a:t>PM 03-13-02-e</a:t>
            </a:r>
          </a:p>
        </p:txBody>
      </p:sp>
      <p:graphicFrame>
        <p:nvGraphicFramePr>
          <p:cNvPr id="4" name="Diagram 3">
            <a:extLst>
              <a:ext uri="{FF2B5EF4-FFF2-40B4-BE49-F238E27FC236}">
                <a16:creationId xmlns:a16="http://schemas.microsoft.com/office/drawing/2014/main" id="{FF8EAD81-E7E0-33A0-DE9B-E3D0927638B7}"/>
              </a:ext>
            </a:extLst>
          </p:cNvPr>
          <p:cNvGraphicFramePr/>
          <p:nvPr>
            <p:extLst>
              <p:ext uri="{D42A27DB-BD31-4B8C-83A1-F6EECF244321}">
                <p14:modId xmlns:p14="http://schemas.microsoft.com/office/powerpoint/2010/main" val="673895984"/>
              </p:ext>
            </p:extLst>
          </p:nvPr>
        </p:nvGraphicFramePr>
        <p:xfrm>
          <a:off x="-501660" y="1418068"/>
          <a:ext cx="11442562" cy="4217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53174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F0B3E-DE99-C9AF-3BA4-1A94490B95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CC8FE6-F6C8-18A4-F392-41BCD6A1C69E}"/>
              </a:ext>
            </a:extLst>
          </p:cNvPr>
          <p:cNvSpPr>
            <a:spLocks noGrp="1"/>
          </p:cNvSpPr>
          <p:nvPr>
            <p:ph type="title"/>
          </p:nvPr>
        </p:nvSpPr>
        <p:spPr/>
        <p:txBody>
          <a:bodyPr/>
          <a:lstStyle/>
          <a:p>
            <a:r>
              <a:rPr lang="en-US"/>
              <a:t>Circumstance – need - benefit</a:t>
            </a:r>
          </a:p>
        </p:txBody>
      </p:sp>
      <p:sp>
        <p:nvSpPr>
          <p:cNvPr id="5" name="TextBox 4">
            <a:extLst>
              <a:ext uri="{FF2B5EF4-FFF2-40B4-BE49-F238E27FC236}">
                <a16:creationId xmlns:a16="http://schemas.microsoft.com/office/drawing/2014/main" id="{E22673C6-9785-B7F4-98B5-A355F68E2F80}"/>
              </a:ext>
            </a:extLst>
          </p:cNvPr>
          <p:cNvSpPr txBox="1"/>
          <p:nvPr/>
        </p:nvSpPr>
        <p:spPr>
          <a:xfrm>
            <a:off x="587326" y="6123543"/>
            <a:ext cx="6098344" cy="369332"/>
          </a:xfrm>
          <a:prstGeom prst="rect">
            <a:avLst/>
          </a:prstGeom>
          <a:noFill/>
        </p:spPr>
        <p:txBody>
          <a:bodyPr wrap="square">
            <a:spAutoFit/>
          </a:bodyPr>
          <a:lstStyle/>
          <a:p>
            <a:pPr algn="l">
              <a:buNone/>
            </a:pPr>
            <a:r>
              <a:rPr lang="en-US" b="0" i="0">
                <a:solidFill>
                  <a:srgbClr val="FFFFFF"/>
                </a:solidFill>
                <a:effectLst/>
                <a:latin typeface="Segoe UI" panose="020B0502040204020203" pitchFamily="34" charset="0"/>
              </a:rPr>
              <a:t>PM 03-13-02-e</a:t>
            </a:r>
          </a:p>
        </p:txBody>
      </p:sp>
      <p:graphicFrame>
        <p:nvGraphicFramePr>
          <p:cNvPr id="4" name="Diagram 3">
            <a:extLst>
              <a:ext uri="{FF2B5EF4-FFF2-40B4-BE49-F238E27FC236}">
                <a16:creationId xmlns:a16="http://schemas.microsoft.com/office/drawing/2014/main" id="{66E967DE-B871-F668-DFA6-9EA5CC577A88}"/>
              </a:ext>
            </a:extLst>
          </p:cNvPr>
          <p:cNvGraphicFramePr/>
          <p:nvPr>
            <p:extLst>
              <p:ext uri="{D42A27DB-BD31-4B8C-83A1-F6EECF244321}">
                <p14:modId xmlns:p14="http://schemas.microsoft.com/office/powerpoint/2010/main" val="2246385137"/>
              </p:ext>
            </p:extLst>
          </p:nvPr>
        </p:nvGraphicFramePr>
        <p:xfrm>
          <a:off x="-501660" y="1418068"/>
          <a:ext cx="11442562" cy="4217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A table with numbers and letters&#10;&#10;AI-generated content may be incorrect.">
            <a:extLst>
              <a:ext uri="{FF2B5EF4-FFF2-40B4-BE49-F238E27FC236}">
                <a16:creationId xmlns:a16="http://schemas.microsoft.com/office/drawing/2014/main" id="{84AD66B8-6C0F-4A01-AD0E-8473CEF9DF7A}"/>
              </a:ext>
            </a:extLst>
          </p:cNvPr>
          <p:cNvPicPr>
            <a:picLocks noChangeAspect="1"/>
          </p:cNvPicPr>
          <p:nvPr/>
        </p:nvPicPr>
        <p:blipFill>
          <a:blip r:embed="rId7"/>
          <a:stretch>
            <a:fillRect/>
          </a:stretch>
        </p:blipFill>
        <p:spPr>
          <a:xfrm>
            <a:off x="7666074" y="4166557"/>
            <a:ext cx="3567318" cy="1348718"/>
          </a:xfrm>
          <a:prstGeom prst="rect">
            <a:avLst/>
          </a:prstGeom>
        </p:spPr>
      </p:pic>
    </p:spTree>
    <p:extLst>
      <p:ext uri="{BB962C8B-B14F-4D97-AF65-F5344CB8AC3E}">
        <p14:creationId xmlns:p14="http://schemas.microsoft.com/office/powerpoint/2010/main" val="3872908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Cash assistance for families - TANF</a:t>
            </a:r>
          </a:p>
        </p:txBody>
      </p:sp>
      <p:sp>
        <p:nvSpPr>
          <p:cNvPr id="3" name="Text Placeholder 2"/>
          <p:cNvSpPr>
            <a:spLocks noGrp="1"/>
          </p:cNvSpPr>
          <p:nvPr>
            <p:ph type="body" sz="quarter" idx="13"/>
          </p:nvPr>
        </p:nvSpPr>
        <p:spPr>
          <a:xfrm>
            <a:off x="838200" y="1531938"/>
            <a:ext cx="6009640" cy="3843337"/>
          </a:xfrm>
        </p:spPr>
        <p:txBody>
          <a:bodyPr>
            <a:noAutofit/>
          </a:bodyPr>
          <a:lstStyle/>
          <a:p>
            <a:pPr marL="0" indent="0">
              <a:buNone/>
            </a:pPr>
            <a:r>
              <a:rPr lang="en-US" sz="2400"/>
              <a:t>“Temporary Assistance for Needy Families”</a:t>
            </a:r>
          </a:p>
          <a:p>
            <a:pPr marL="0" indent="0">
              <a:buNone/>
            </a:pPr>
            <a:endParaRPr lang="en-US" sz="2400"/>
          </a:p>
          <a:p>
            <a:r>
              <a:rPr lang="en-US" sz="2400"/>
              <a:t>Joint federal-state program</a:t>
            </a:r>
          </a:p>
          <a:p>
            <a:pPr lvl="1"/>
            <a:r>
              <a:rPr lang="en-US" sz="2000"/>
              <a:t>States are giving much flexibility on how funds are spent</a:t>
            </a:r>
          </a:p>
          <a:p>
            <a:pPr lvl="1"/>
            <a:r>
              <a:rPr lang="en-US" sz="2000"/>
              <a:t>However, federal rules establish many requirements for who is eligible for cash assistance</a:t>
            </a:r>
          </a:p>
          <a:p>
            <a:r>
              <a:rPr lang="en-US" sz="2400">
                <a:solidFill>
                  <a:schemeClr val="tx2">
                    <a:lumMod val="50000"/>
                  </a:schemeClr>
                </a:solidFill>
              </a:rPr>
              <a:t>Issued on a LINK card</a:t>
            </a:r>
          </a:p>
          <a:p>
            <a:r>
              <a:rPr lang="en-US" sz="2400">
                <a:solidFill>
                  <a:schemeClr val="tx2">
                    <a:lumMod val="50000"/>
                  </a:schemeClr>
                </a:solidFill>
              </a:rPr>
              <a:t>Can be used for nearly any purpose</a:t>
            </a:r>
          </a:p>
          <a:p>
            <a:r>
              <a:rPr lang="en-US" sz="2400">
                <a:solidFill>
                  <a:schemeClr val="tx2">
                    <a:lumMod val="50000"/>
                  </a:schemeClr>
                </a:solidFill>
              </a:rPr>
              <a:t>Can be taken out as cash at ATMs</a:t>
            </a:r>
            <a:endParaRPr lang="en-US" sz="2400"/>
          </a:p>
        </p:txBody>
      </p:sp>
      <p:grpSp>
        <p:nvGrpSpPr>
          <p:cNvPr id="4" name="Group 3"/>
          <p:cNvGrpSpPr/>
          <p:nvPr/>
        </p:nvGrpSpPr>
        <p:grpSpPr>
          <a:xfrm>
            <a:off x="6847840" y="1690688"/>
            <a:ext cx="5344160" cy="3684587"/>
            <a:chOff x="122873" y="1200150"/>
            <a:chExt cx="5380067" cy="4229100"/>
          </a:xfrm>
        </p:grpSpPr>
        <p:sp>
          <p:nvSpPr>
            <p:cNvPr id="5" name="Rectangle 4"/>
            <p:cNvSpPr/>
            <p:nvPr/>
          </p:nvSpPr>
          <p:spPr>
            <a:xfrm>
              <a:off x="571801" y="1200150"/>
              <a:ext cx="4385962" cy="42291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2800"/>
                <a:t>Legislative Intent</a:t>
              </a:r>
            </a:p>
          </p:txBody>
        </p:sp>
        <p:graphicFrame>
          <p:nvGraphicFramePr>
            <p:cNvPr id="6" name="Diagram 5"/>
            <p:cNvGraphicFramePr/>
            <p:nvPr>
              <p:extLst>
                <p:ext uri="{D42A27DB-BD31-4B8C-83A1-F6EECF244321}">
                  <p14:modId xmlns:p14="http://schemas.microsoft.com/office/powerpoint/2010/main" val="3741298160"/>
                </p:ext>
              </p:extLst>
            </p:nvPr>
          </p:nvGraphicFramePr>
          <p:xfrm>
            <a:off x="122873" y="1802512"/>
            <a:ext cx="5380067" cy="3626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Tree>
    <p:extLst>
      <p:ext uri="{BB962C8B-B14F-4D97-AF65-F5344CB8AC3E}">
        <p14:creationId xmlns:p14="http://schemas.microsoft.com/office/powerpoint/2010/main" val="2725087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F9CCE-A322-333F-EF9C-8DB512C8A0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8BEEE6-9CAC-C05C-347D-9C42AFAB47D1}"/>
              </a:ext>
            </a:extLst>
          </p:cNvPr>
          <p:cNvSpPr>
            <a:spLocks noGrp="1"/>
          </p:cNvSpPr>
          <p:nvPr>
            <p:ph type="title"/>
          </p:nvPr>
        </p:nvSpPr>
        <p:spPr/>
        <p:txBody>
          <a:bodyPr/>
          <a:lstStyle/>
          <a:p>
            <a:r>
              <a:rPr lang="en-US"/>
              <a:t>Circumstance – need - benefit</a:t>
            </a:r>
          </a:p>
        </p:txBody>
      </p:sp>
      <p:sp>
        <p:nvSpPr>
          <p:cNvPr id="5" name="TextBox 4">
            <a:extLst>
              <a:ext uri="{FF2B5EF4-FFF2-40B4-BE49-F238E27FC236}">
                <a16:creationId xmlns:a16="http://schemas.microsoft.com/office/drawing/2014/main" id="{0A4AFCB4-7548-970C-CC49-0840E9782DE6}"/>
              </a:ext>
            </a:extLst>
          </p:cNvPr>
          <p:cNvSpPr txBox="1"/>
          <p:nvPr/>
        </p:nvSpPr>
        <p:spPr>
          <a:xfrm>
            <a:off x="587326" y="6123543"/>
            <a:ext cx="6098344" cy="369332"/>
          </a:xfrm>
          <a:prstGeom prst="rect">
            <a:avLst/>
          </a:prstGeom>
          <a:noFill/>
        </p:spPr>
        <p:txBody>
          <a:bodyPr wrap="square">
            <a:spAutoFit/>
          </a:bodyPr>
          <a:lstStyle/>
          <a:p>
            <a:pPr algn="l">
              <a:buNone/>
            </a:pPr>
            <a:r>
              <a:rPr lang="en-US" b="0" i="0">
                <a:solidFill>
                  <a:srgbClr val="FFFFFF"/>
                </a:solidFill>
                <a:effectLst/>
                <a:latin typeface="Segoe UI" panose="020B0502040204020203" pitchFamily="34" charset="0"/>
              </a:rPr>
              <a:t>PM 03-13-02-e</a:t>
            </a:r>
          </a:p>
        </p:txBody>
      </p:sp>
      <p:graphicFrame>
        <p:nvGraphicFramePr>
          <p:cNvPr id="4" name="Diagram 3">
            <a:extLst>
              <a:ext uri="{FF2B5EF4-FFF2-40B4-BE49-F238E27FC236}">
                <a16:creationId xmlns:a16="http://schemas.microsoft.com/office/drawing/2014/main" id="{911FE78E-B019-F01B-2A12-18A9C9F61777}"/>
              </a:ext>
            </a:extLst>
          </p:cNvPr>
          <p:cNvGraphicFramePr/>
          <p:nvPr>
            <p:extLst>
              <p:ext uri="{D42A27DB-BD31-4B8C-83A1-F6EECF244321}">
                <p14:modId xmlns:p14="http://schemas.microsoft.com/office/powerpoint/2010/main" val="3244247292"/>
              </p:ext>
            </p:extLst>
          </p:nvPr>
        </p:nvGraphicFramePr>
        <p:xfrm>
          <a:off x="-501660" y="1418068"/>
          <a:ext cx="11442562" cy="4217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white and black text&#10;&#10;AI-generated content may be incorrect.">
            <a:extLst>
              <a:ext uri="{FF2B5EF4-FFF2-40B4-BE49-F238E27FC236}">
                <a16:creationId xmlns:a16="http://schemas.microsoft.com/office/drawing/2014/main" id="{A29B1DCC-6F6C-FABA-AA43-217055CA6163}"/>
              </a:ext>
            </a:extLst>
          </p:cNvPr>
          <p:cNvPicPr>
            <a:picLocks noChangeAspect="1"/>
          </p:cNvPicPr>
          <p:nvPr/>
        </p:nvPicPr>
        <p:blipFill>
          <a:blip r:embed="rId7"/>
          <a:stretch>
            <a:fillRect/>
          </a:stretch>
        </p:blipFill>
        <p:spPr>
          <a:xfrm>
            <a:off x="7252997" y="3800156"/>
            <a:ext cx="4673189" cy="1965547"/>
          </a:xfrm>
          <a:prstGeom prst="rect">
            <a:avLst/>
          </a:prstGeom>
        </p:spPr>
      </p:pic>
      <p:pic>
        <p:nvPicPr>
          <p:cNvPr id="8" name="Picture 7" descr="A table with numbers and letters&#10;&#10;AI-generated content may be incorrect.">
            <a:extLst>
              <a:ext uri="{FF2B5EF4-FFF2-40B4-BE49-F238E27FC236}">
                <a16:creationId xmlns:a16="http://schemas.microsoft.com/office/drawing/2014/main" id="{12DF564F-3FE6-7A0A-6B88-4A582095C788}"/>
              </a:ext>
            </a:extLst>
          </p:cNvPr>
          <p:cNvPicPr>
            <a:picLocks noChangeAspect="1"/>
          </p:cNvPicPr>
          <p:nvPr/>
        </p:nvPicPr>
        <p:blipFill>
          <a:blip r:embed="rId8"/>
          <a:stretch>
            <a:fillRect/>
          </a:stretch>
        </p:blipFill>
        <p:spPr>
          <a:xfrm>
            <a:off x="7252997" y="1709126"/>
            <a:ext cx="3567318" cy="1348718"/>
          </a:xfrm>
          <a:prstGeom prst="rect">
            <a:avLst/>
          </a:prstGeom>
        </p:spPr>
      </p:pic>
    </p:spTree>
    <p:extLst>
      <p:ext uri="{BB962C8B-B14F-4D97-AF65-F5344CB8AC3E}">
        <p14:creationId xmlns:p14="http://schemas.microsoft.com/office/powerpoint/2010/main" val="11332930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 &amp; Recommended listening</a:t>
            </a:r>
          </a:p>
        </p:txBody>
      </p:sp>
      <p:sp>
        <p:nvSpPr>
          <p:cNvPr id="3" name="Content Placeholder 2"/>
          <p:cNvSpPr>
            <a:spLocks noGrp="1"/>
          </p:cNvSpPr>
          <p:nvPr>
            <p:ph idx="1"/>
          </p:nvPr>
        </p:nvSpPr>
        <p:spPr/>
        <p:txBody>
          <a:bodyPr/>
          <a:lstStyle/>
          <a:p>
            <a:pPr marL="0" indent="0">
              <a:buNone/>
            </a:pPr>
            <a:r>
              <a:rPr lang="en-US"/>
              <a:t>The Uncertain Hour Podcast: </a:t>
            </a:r>
            <a:r>
              <a:rPr lang="en-US">
                <a:hlinkClick r:id="rId2"/>
              </a:rPr>
              <a:t>https://www.marketplace.org/shows/the-uncertain-hour/</a:t>
            </a:r>
            <a:endParaRPr lang="en-US"/>
          </a:p>
          <a:p>
            <a:pPr marL="0" indent="0">
              <a:buNone/>
            </a:pPr>
            <a:endParaRPr lang="en-US"/>
          </a:p>
          <a:p>
            <a:pPr marL="0" indent="0">
              <a:buNone/>
            </a:pPr>
            <a:r>
              <a:rPr lang="en-US"/>
              <a:t>Seasons 1 &amp; 6</a:t>
            </a:r>
          </a:p>
        </p:txBody>
      </p:sp>
    </p:spTree>
    <p:extLst>
      <p:ext uri="{BB962C8B-B14F-4D97-AF65-F5344CB8AC3E}">
        <p14:creationId xmlns:p14="http://schemas.microsoft.com/office/powerpoint/2010/main" val="1754770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2BABD-FDD2-19F1-CC0C-B39ADA5966DD}"/>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179CB2AD-518E-921E-0D47-E53FF1D84AAB}"/>
              </a:ext>
            </a:extLst>
          </p:cNvPr>
          <p:cNvSpPr txBox="1"/>
          <p:nvPr/>
        </p:nvSpPr>
        <p:spPr>
          <a:xfrm>
            <a:off x="6348111" y="1382843"/>
            <a:ext cx="4972049" cy="1384995"/>
          </a:xfrm>
          <a:prstGeom prst="rect">
            <a:avLst/>
          </a:prstGeom>
          <a:noFill/>
        </p:spPr>
        <p:txBody>
          <a:bodyPr wrap="square" rtlCol="0">
            <a:spAutoFit/>
          </a:bodyPr>
          <a:lstStyle/>
          <a:p>
            <a:pPr>
              <a:spcAft>
                <a:spcPts val="600"/>
              </a:spcAft>
            </a:pPr>
            <a:r>
              <a:rPr lang="en-US" sz="2800" b="1"/>
              <a:t>Family you’re working with says they want to apply for TANF. Should they apply?</a:t>
            </a:r>
            <a:endParaRPr lang="en-US" sz="1600" b="1"/>
          </a:p>
        </p:txBody>
      </p:sp>
      <p:pic>
        <p:nvPicPr>
          <p:cNvPr id="2" name="Picture 1">
            <a:extLst>
              <a:ext uri="{FF2B5EF4-FFF2-40B4-BE49-F238E27FC236}">
                <a16:creationId xmlns:a16="http://schemas.microsoft.com/office/drawing/2014/main" id="{9FC7ABB8-3E84-742C-53B6-9FF87DE926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840" y="1638995"/>
            <a:ext cx="4754308" cy="3169538"/>
          </a:xfrm>
          <a:prstGeom prst="rect">
            <a:avLst/>
          </a:prstGeom>
        </p:spPr>
      </p:pic>
      <p:sp>
        <p:nvSpPr>
          <p:cNvPr id="5" name="Title 1">
            <a:extLst>
              <a:ext uri="{FF2B5EF4-FFF2-40B4-BE49-F238E27FC236}">
                <a16:creationId xmlns:a16="http://schemas.microsoft.com/office/drawing/2014/main" id="{80494FAB-02C7-6BA6-E19E-6601EBA23CF6}"/>
              </a:ext>
            </a:extLst>
          </p:cNvPr>
          <p:cNvSpPr>
            <a:spLocks noGrp="1"/>
          </p:cNvSpPr>
          <p:nvPr>
            <p:ph type="title"/>
          </p:nvPr>
        </p:nvSpPr>
        <p:spPr>
          <a:xfrm>
            <a:off x="838200" y="365125"/>
            <a:ext cx="10515600" cy="1325563"/>
          </a:xfrm>
        </p:spPr>
        <p:txBody>
          <a:bodyPr/>
          <a:lstStyle/>
          <a:p>
            <a:r>
              <a:rPr lang="en-US"/>
              <a:t>Who is eligible for </a:t>
            </a:r>
            <a:r>
              <a:rPr lang="en-US" err="1"/>
              <a:t>tanf</a:t>
            </a:r>
            <a:r>
              <a:rPr lang="en-US"/>
              <a:t>?</a:t>
            </a:r>
            <a:endParaRPr lang="en-US" b="1"/>
          </a:p>
        </p:txBody>
      </p:sp>
      <p:sp>
        <p:nvSpPr>
          <p:cNvPr id="4" name="TextBox 3">
            <a:extLst>
              <a:ext uri="{FF2B5EF4-FFF2-40B4-BE49-F238E27FC236}">
                <a16:creationId xmlns:a16="http://schemas.microsoft.com/office/drawing/2014/main" id="{D0A8D52C-44DF-B894-62D8-0D45292C6651}"/>
              </a:ext>
            </a:extLst>
          </p:cNvPr>
          <p:cNvSpPr txBox="1"/>
          <p:nvPr/>
        </p:nvSpPr>
        <p:spPr>
          <a:xfrm>
            <a:off x="6381751" y="2767838"/>
            <a:ext cx="4972049" cy="523220"/>
          </a:xfrm>
          <a:prstGeom prst="rect">
            <a:avLst/>
          </a:prstGeom>
          <a:noFill/>
        </p:spPr>
        <p:txBody>
          <a:bodyPr wrap="square" rtlCol="0">
            <a:spAutoFit/>
          </a:bodyPr>
          <a:lstStyle/>
          <a:p>
            <a:pPr algn="ctr">
              <a:spcAft>
                <a:spcPts val="600"/>
              </a:spcAft>
            </a:pPr>
            <a:r>
              <a:rPr lang="en-US" sz="2800" b="1" i="1">
                <a:solidFill>
                  <a:srgbClr val="00B0F0"/>
                </a:solidFill>
              </a:rPr>
              <a:t>Yes!</a:t>
            </a:r>
            <a:endParaRPr lang="en-US" sz="1600" b="1" i="1">
              <a:solidFill>
                <a:srgbClr val="00B0F0"/>
              </a:solidFill>
            </a:endParaRPr>
          </a:p>
        </p:txBody>
      </p:sp>
      <p:sp>
        <p:nvSpPr>
          <p:cNvPr id="6" name="TextBox 5">
            <a:extLst>
              <a:ext uri="{FF2B5EF4-FFF2-40B4-BE49-F238E27FC236}">
                <a16:creationId xmlns:a16="http://schemas.microsoft.com/office/drawing/2014/main" id="{53FB4161-B018-A81E-4220-1D74620B53A3}"/>
              </a:ext>
            </a:extLst>
          </p:cNvPr>
          <p:cNvSpPr txBox="1"/>
          <p:nvPr/>
        </p:nvSpPr>
        <p:spPr>
          <a:xfrm>
            <a:off x="6483258" y="3423538"/>
            <a:ext cx="4972049" cy="1277273"/>
          </a:xfrm>
          <a:prstGeom prst="rect">
            <a:avLst/>
          </a:prstGeom>
          <a:noFill/>
        </p:spPr>
        <p:txBody>
          <a:bodyPr wrap="square" rtlCol="0">
            <a:spAutoFit/>
          </a:bodyPr>
          <a:lstStyle/>
          <a:p>
            <a:pPr>
              <a:spcAft>
                <a:spcPts val="600"/>
              </a:spcAft>
            </a:pPr>
            <a:r>
              <a:rPr lang="en-US"/>
              <a:t>TANF is a complicated program. There’s no cost for applying.</a:t>
            </a:r>
          </a:p>
          <a:p>
            <a:pPr marL="285750" indent="-285750">
              <a:spcAft>
                <a:spcPts val="600"/>
              </a:spcAft>
              <a:buFont typeface="Arial" panose="020B0604020202020204" pitchFamily="34" charset="0"/>
              <a:buChar char="•"/>
            </a:pPr>
            <a:r>
              <a:rPr lang="en-US" b="1"/>
              <a:t>Do not withdraw your application </a:t>
            </a:r>
            <a:r>
              <a:rPr lang="en-US"/>
              <a:t>until you get a Notice of Decision.</a:t>
            </a:r>
          </a:p>
        </p:txBody>
      </p:sp>
    </p:spTree>
    <p:extLst>
      <p:ext uri="{BB962C8B-B14F-4D97-AF65-F5344CB8AC3E}">
        <p14:creationId xmlns:p14="http://schemas.microsoft.com/office/powerpoint/2010/main" val="297913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6DC8E-DF32-3F4E-2EB9-212CBB3CEA8E}"/>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F97029A0-332F-BEF3-BC79-F9EDDD2D994A}"/>
              </a:ext>
            </a:extLst>
          </p:cNvPr>
          <p:cNvSpPr txBox="1"/>
          <p:nvPr/>
        </p:nvSpPr>
        <p:spPr>
          <a:xfrm>
            <a:off x="6348111" y="1382843"/>
            <a:ext cx="4972049" cy="523220"/>
          </a:xfrm>
          <a:prstGeom prst="rect">
            <a:avLst/>
          </a:prstGeom>
          <a:noFill/>
        </p:spPr>
        <p:txBody>
          <a:bodyPr wrap="square" rtlCol="0">
            <a:spAutoFit/>
          </a:bodyPr>
          <a:lstStyle/>
          <a:p>
            <a:pPr>
              <a:spcAft>
                <a:spcPts val="600"/>
              </a:spcAft>
            </a:pPr>
            <a:r>
              <a:rPr lang="en-US" sz="2800" b="1"/>
              <a:t>But ARE they eligible?</a:t>
            </a:r>
            <a:endParaRPr lang="en-US" sz="1600" b="1"/>
          </a:p>
        </p:txBody>
      </p:sp>
      <p:pic>
        <p:nvPicPr>
          <p:cNvPr id="2" name="Picture 1">
            <a:extLst>
              <a:ext uri="{FF2B5EF4-FFF2-40B4-BE49-F238E27FC236}">
                <a16:creationId xmlns:a16="http://schemas.microsoft.com/office/drawing/2014/main" id="{08696ECE-F66E-EF2A-5EC4-93F8545364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840" y="1638995"/>
            <a:ext cx="4754308" cy="3169538"/>
          </a:xfrm>
          <a:prstGeom prst="rect">
            <a:avLst/>
          </a:prstGeom>
        </p:spPr>
      </p:pic>
      <p:sp>
        <p:nvSpPr>
          <p:cNvPr id="5" name="Title 1">
            <a:extLst>
              <a:ext uri="{FF2B5EF4-FFF2-40B4-BE49-F238E27FC236}">
                <a16:creationId xmlns:a16="http://schemas.microsoft.com/office/drawing/2014/main" id="{1FCB65BD-41D5-7374-9696-399211EC11D8}"/>
              </a:ext>
            </a:extLst>
          </p:cNvPr>
          <p:cNvSpPr>
            <a:spLocks noGrp="1"/>
          </p:cNvSpPr>
          <p:nvPr>
            <p:ph type="title"/>
          </p:nvPr>
        </p:nvSpPr>
        <p:spPr>
          <a:xfrm>
            <a:off x="838200" y="365125"/>
            <a:ext cx="10515600" cy="1325563"/>
          </a:xfrm>
        </p:spPr>
        <p:txBody>
          <a:bodyPr/>
          <a:lstStyle/>
          <a:p>
            <a:r>
              <a:rPr lang="en-US"/>
              <a:t>Who is eligible for </a:t>
            </a:r>
            <a:r>
              <a:rPr lang="en-US" err="1"/>
              <a:t>tanf</a:t>
            </a:r>
            <a:r>
              <a:rPr lang="en-US"/>
              <a:t>?</a:t>
            </a:r>
            <a:endParaRPr lang="en-US" b="1"/>
          </a:p>
        </p:txBody>
      </p:sp>
      <p:sp>
        <p:nvSpPr>
          <p:cNvPr id="6" name="TextBox 5">
            <a:extLst>
              <a:ext uri="{FF2B5EF4-FFF2-40B4-BE49-F238E27FC236}">
                <a16:creationId xmlns:a16="http://schemas.microsoft.com/office/drawing/2014/main" id="{67D7AB4A-B418-020C-6B3E-AF8DED2E7DA7}"/>
              </a:ext>
            </a:extLst>
          </p:cNvPr>
          <p:cNvSpPr txBox="1"/>
          <p:nvPr/>
        </p:nvSpPr>
        <p:spPr>
          <a:xfrm>
            <a:off x="6381751" y="1906063"/>
            <a:ext cx="4972049" cy="3200876"/>
          </a:xfrm>
          <a:prstGeom prst="rect">
            <a:avLst/>
          </a:prstGeom>
          <a:noFill/>
        </p:spPr>
        <p:txBody>
          <a:bodyPr wrap="square" rtlCol="0">
            <a:spAutoFit/>
          </a:bodyPr>
          <a:lstStyle/>
          <a:p>
            <a:pPr>
              <a:spcAft>
                <a:spcPts val="600"/>
              </a:spcAft>
            </a:pPr>
            <a:r>
              <a:rPr lang="en-US"/>
              <a:t>To receive TANF, you need:</a:t>
            </a:r>
          </a:p>
          <a:p>
            <a:pPr marL="285750" indent="-285750">
              <a:spcAft>
                <a:spcPts val="600"/>
              </a:spcAft>
              <a:buFont typeface="Arial" panose="020B0604020202020204" pitchFamily="34" charset="0"/>
              <a:buChar char="•"/>
            </a:pPr>
            <a:r>
              <a:rPr lang="en-US"/>
              <a:t>Eligible child (even if they are excluded)</a:t>
            </a:r>
          </a:p>
          <a:p>
            <a:pPr marL="285750" indent="-285750">
              <a:spcAft>
                <a:spcPts val="600"/>
              </a:spcAft>
              <a:buFont typeface="Arial" panose="020B0604020202020204" pitchFamily="34" charset="0"/>
              <a:buChar char="•"/>
            </a:pPr>
            <a:r>
              <a:rPr lang="en-US"/>
              <a:t>Caretaker Relative living with the child</a:t>
            </a:r>
          </a:p>
          <a:p>
            <a:pPr marL="285750" indent="-285750">
              <a:spcAft>
                <a:spcPts val="600"/>
              </a:spcAft>
              <a:buFont typeface="Arial" panose="020B0604020202020204" pitchFamily="34" charset="0"/>
              <a:buChar char="•"/>
            </a:pPr>
            <a:r>
              <a:rPr lang="en-US"/>
              <a:t>Low-income*</a:t>
            </a:r>
          </a:p>
          <a:p>
            <a:pPr marL="285750" indent="-285750">
              <a:spcAft>
                <a:spcPts val="600"/>
              </a:spcAft>
              <a:buFont typeface="Arial" panose="020B0604020202020204" pitchFamily="34" charset="0"/>
              <a:buChar char="•"/>
            </a:pPr>
            <a:r>
              <a:rPr lang="en-US"/>
              <a:t>Willing to comply with program rules:*</a:t>
            </a:r>
          </a:p>
          <a:p>
            <a:pPr marL="742950" lvl="1" indent="-285750">
              <a:spcAft>
                <a:spcPts val="600"/>
              </a:spcAft>
              <a:buFont typeface="Arial" panose="020B0604020202020204" pitchFamily="34" charset="0"/>
              <a:buChar char="•"/>
            </a:pPr>
            <a:r>
              <a:rPr lang="en-US"/>
              <a:t>Child support-cooperation</a:t>
            </a:r>
          </a:p>
          <a:p>
            <a:pPr marL="742950" lvl="1" indent="-285750">
              <a:spcAft>
                <a:spcPts val="600"/>
              </a:spcAft>
              <a:buFont typeface="Arial" panose="020B0604020202020204" pitchFamily="34" charset="0"/>
              <a:buChar char="•"/>
            </a:pPr>
            <a:r>
              <a:rPr lang="en-US"/>
              <a:t>Responsibility and Services Plan</a:t>
            </a:r>
          </a:p>
          <a:p>
            <a:pPr marL="742950" lvl="1" indent="-285750">
              <a:spcAft>
                <a:spcPts val="600"/>
              </a:spcAft>
              <a:buFont typeface="Arial" panose="020B0604020202020204" pitchFamily="34" charset="0"/>
              <a:buChar char="•"/>
            </a:pPr>
            <a:r>
              <a:rPr lang="en-US"/>
              <a:t>Work Requirement</a:t>
            </a:r>
          </a:p>
          <a:p>
            <a:pPr marL="285750" indent="-285750">
              <a:spcAft>
                <a:spcPts val="600"/>
              </a:spcAft>
              <a:buFont typeface="Arial" panose="020B0604020202020204" pitchFamily="34" charset="0"/>
              <a:buChar char="•"/>
            </a:pPr>
            <a:r>
              <a:rPr lang="en-US"/>
              <a:t>Not over the 60-month clock*</a:t>
            </a:r>
          </a:p>
        </p:txBody>
      </p:sp>
      <p:sp>
        <p:nvSpPr>
          <p:cNvPr id="3" name="TextBox 2">
            <a:extLst>
              <a:ext uri="{FF2B5EF4-FFF2-40B4-BE49-F238E27FC236}">
                <a16:creationId xmlns:a16="http://schemas.microsoft.com/office/drawing/2014/main" id="{C299155F-8527-9378-5F46-3C282BDF8583}"/>
              </a:ext>
            </a:extLst>
          </p:cNvPr>
          <p:cNvSpPr txBox="1"/>
          <p:nvPr/>
        </p:nvSpPr>
        <p:spPr>
          <a:xfrm>
            <a:off x="1590708" y="5321268"/>
            <a:ext cx="10601292" cy="307777"/>
          </a:xfrm>
          <a:prstGeom prst="rect">
            <a:avLst/>
          </a:prstGeom>
          <a:noFill/>
        </p:spPr>
        <p:txBody>
          <a:bodyPr wrap="square" rtlCol="0">
            <a:spAutoFit/>
          </a:bodyPr>
          <a:lstStyle/>
          <a:p>
            <a:pPr>
              <a:spcAft>
                <a:spcPts val="600"/>
              </a:spcAft>
            </a:pPr>
            <a:r>
              <a:rPr lang="en-US" sz="1400"/>
              <a:t>* Many who need TANF the most are either of exempt from these rules or have special rules that apply to them – We’ll get to that in a bit. </a:t>
            </a:r>
          </a:p>
        </p:txBody>
      </p:sp>
    </p:spTree>
    <p:extLst>
      <p:ext uri="{BB962C8B-B14F-4D97-AF65-F5344CB8AC3E}">
        <p14:creationId xmlns:p14="http://schemas.microsoft.com/office/powerpoint/2010/main" val="328816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237" y="365125"/>
            <a:ext cx="11036271" cy="1325563"/>
          </a:xfrm>
        </p:spPr>
        <p:txBody>
          <a:bodyPr>
            <a:normAutofit/>
          </a:bodyPr>
          <a:lstStyle/>
          <a:p>
            <a:pPr algn="ctr"/>
            <a:r>
              <a:rPr lang="en-US"/>
              <a:t>Dependent child + Caretaker RELATIVE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691" y="1810327"/>
            <a:ext cx="1958109" cy="2937164"/>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659423265"/>
              </p:ext>
            </p:extLst>
          </p:nvPr>
        </p:nvGraphicFramePr>
        <p:xfrm>
          <a:off x="2780144" y="1810328"/>
          <a:ext cx="8728364" cy="2546012"/>
        </p:xfrm>
        <a:graphic>
          <a:graphicData uri="http://schemas.openxmlformats.org/drawingml/2006/table">
            <a:tbl>
              <a:tblPr firstRow="1" bandRow="1">
                <a:tableStyleId>{616DA210-FB5B-4158-B5E0-FEB733F419BA}</a:tableStyleId>
              </a:tblPr>
              <a:tblGrid>
                <a:gridCol w="1373269">
                  <a:extLst>
                    <a:ext uri="{9D8B030D-6E8A-4147-A177-3AD203B41FA5}">
                      <a16:colId xmlns:a16="http://schemas.microsoft.com/office/drawing/2014/main" val="409434334"/>
                    </a:ext>
                  </a:extLst>
                </a:gridCol>
                <a:gridCol w="7355095">
                  <a:extLst>
                    <a:ext uri="{9D8B030D-6E8A-4147-A177-3AD203B41FA5}">
                      <a16:colId xmlns:a16="http://schemas.microsoft.com/office/drawing/2014/main" val="3143172530"/>
                    </a:ext>
                  </a:extLst>
                </a:gridCol>
              </a:tblGrid>
              <a:tr h="22060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t>Eligible Dependent Child</a:t>
                      </a:r>
                      <a:endParaRPr lang="en-US" sz="1400"/>
                    </a:p>
                  </a:txBody>
                  <a:tcPr/>
                </a:tc>
                <a:tc>
                  <a:txBody>
                    <a:bodyPr/>
                    <a:lstStyle/>
                    <a:p>
                      <a:pPr lvl="0">
                        <a:lnSpc>
                          <a:spcPct val="150000"/>
                        </a:lnSpc>
                        <a:buFont typeface="Arial" panose="020B0604020202020204" pitchFamily="34" charset="0"/>
                        <a:buChar char="•"/>
                      </a:pPr>
                      <a:r>
                        <a:rPr lang="en-US" sz="1400" b="0"/>
                        <a:t> Must be IL resident</a:t>
                      </a:r>
                    </a:p>
                    <a:p>
                      <a:pPr lvl="0">
                        <a:lnSpc>
                          <a:spcPct val="150000"/>
                        </a:lnSpc>
                        <a:buFont typeface="Arial" panose="020B0604020202020204" pitchFamily="34" charset="0"/>
                        <a:buChar char="•"/>
                      </a:pPr>
                      <a:r>
                        <a:rPr lang="en-US" sz="1400" b="0"/>
                        <a:t> Cannot be an adult in another TANF case</a:t>
                      </a:r>
                    </a:p>
                    <a:p>
                      <a:pPr lvl="0">
                        <a:lnSpc>
                          <a:spcPct val="150000"/>
                        </a:lnSpc>
                        <a:buFont typeface="Arial" panose="020B0604020202020204" pitchFamily="34" charset="0"/>
                        <a:buChar char="•"/>
                      </a:pPr>
                      <a:r>
                        <a:rPr lang="en-US" sz="1400" b="0"/>
                        <a:t> Must be under age 18 OR age 18 and in a full-time secondary school</a:t>
                      </a:r>
                    </a:p>
                    <a:p>
                      <a:pPr lvl="0">
                        <a:lnSpc>
                          <a:spcPct val="150000"/>
                        </a:lnSpc>
                        <a:buFont typeface="Arial" panose="020B0604020202020204" pitchFamily="34" charset="0"/>
                        <a:buChar char="•"/>
                      </a:pPr>
                      <a:r>
                        <a:rPr lang="en-US" sz="1400" b="0"/>
                        <a:t> Must</a:t>
                      </a:r>
                      <a:r>
                        <a:rPr lang="en-US" sz="1400" b="0" baseline="0"/>
                        <a:t> live together with the Caretaker Relative</a:t>
                      </a:r>
                    </a:p>
                    <a:p>
                      <a:pPr marL="742950" lvl="1" indent="-285750">
                        <a:lnSpc>
                          <a:spcPct val="150000"/>
                        </a:lnSpc>
                        <a:buFont typeface="Arial" panose="020B0604020202020204" pitchFamily="34" charset="0"/>
                        <a:buChar char="•"/>
                      </a:pPr>
                      <a:r>
                        <a:rPr lang="en-US" sz="1400" b="0"/>
                        <a:t>Does not have to be fixed housing</a:t>
                      </a:r>
                    </a:p>
                  </a:txBody>
                  <a:tcPr/>
                </a:tc>
                <a:extLst>
                  <a:ext uri="{0D108BD9-81ED-4DB2-BD59-A6C34878D82A}">
                    <a16:rowId xmlns:a16="http://schemas.microsoft.com/office/drawing/2014/main" val="1160359505"/>
                  </a:ext>
                </a:extLst>
              </a:tr>
              <a:tr h="339950">
                <a:tc>
                  <a:txBody>
                    <a:bodyPr/>
                    <a:lstStyle/>
                    <a:p>
                      <a:r>
                        <a:rPr lang="en-US" sz="1400"/>
                        <a:t>Exception:</a:t>
                      </a:r>
                    </a:p>
                  </a:txBody>
                  <a:tcPr/>
                </a:tc>
                <a:tc>
                  <a:txBody>
                    <a:bodyPr/>
                    <a:lstStyle/>
                    <a:p>
                      <a:pPr lvl="0">
                        <a:buFont typeface="Arial" panose="020B0604020202020204" pitchFamily="34" charset="0"/>
                        <a:buNone/>
                      </a:pPr>
                      <a:r>
                        <a:rPr lang="en-US" sz="1400" b="0" dirty="0"/>
                        <a:t>Pregnant Women with no other children</a:t>
                      </a:r>
                    </a:p>
                  </a:txBody>
                  <a:tcPr/>
                </a:tc>
                <a:extLst>
                  <a:ext uri="{0D108BD9-81ED-4DB2-BD59-A6C34878D82A}">
                    <a16:rowId xmlns:a16="http://schemas.microsoft.com/office/drawing/2014/main" val="1142637456"/>
                  </a:ext>
                </a:extLst>
              </a:tr>
            </a:tbl>
          </a:graphicData>
        </a:graphic>
      </p:graphicFrame>
    </p:spTree>
    <p:extLst>
      <p:ext uri="{BB962C8B-B14F-4D97-AF65-F5344CB8AC3E}">
        <p14:creationId xmlns:p14="http://schemas.microsoft.com/office/powerpoint/2010/main" val="3922701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0D4E9-CD01-7ECD-331D-3C0BBCD39A0A}"/>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77FD81E9-EF0C-21D3-1393-29738E719209}"/>
              </a:ext>
            </a:extLst>
          </p:cNvPr>
          <p:cNvGraphicFramePr>
            <a:graphicFrameLocks noGrp="1"/>
          </p:cNvGraphicFramePr>
          <p:nvPr>
            <p:extLst>
              <p:ext uri="{D42A27DB-BD31-4B8C-83A1-F6EECF244321}">
                <p14:modId xmlns:p14="http://schemas.microsoft.com/office/powerpoint/2010/main" val="297294684"/>
              </p:ext>
            </p:extLst>
          </p:nvPr>
        </p:nvGraphicFramePr>
        <p:xfrm>
          <a:off x="2780144" y="1810328"/>
          <a:ext cx="8728364" cy="3648427"/>
        </p:xfrm>
        <a:graphic>
          <a:graphicData uri="http://schemas.openxmlformats.org/drawingml/2006/table">
            <a:tbl>
              <a:tblPr firstRow="1" bandRow="1">
                <a:tableStyleId>{616DA210-FB5B-4158-B5E0-FEB733F419BA}</a:tableStyleId>
              </a:tblPr>
              <a:tblGrid>
                <a:gridCol w="1373269">
                  <a:extLst>
                    <a:ext uri="{9D8B030D-6E8A-4147-A177-3AD203B41FA5}">
                      <a16:colId xmlns:a16="http://schemas.microsoft.com/office/drawing/2014/main" val="409434334"/>
                    </a:ext>
                  </a:extLst>
                </a:gridCol>
                <a:gridCol w="7355095">
                  <a:extLst>
                    <a:ext uri="{9D8B030D-6E8A-4147-A177-3AD203B41FA5}">
                      <a16:colId xmlns:a16="http://schemas.microsoft.com/office/drawing/2014/main" val="3143172530"/>
                    </a:ext>
                  </a:extLst>
                </a:gridCol>
              </a:tblGrid>
              <a:tr h="260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lvl="0">
                        <a:buFont typeface="Arial" panose="020B0604020202020204" pitchFamily="34" charset="0"/>
                        <a:buChar char="•"/>
                      </a:pPr>
                      <a:endParaRPr lang="en-US" sz="1400" b="0"/>
                    </a:p>
                  </a:txBody>
                  <a:tcPr/>
                </a:tc>
                <a:extLst>
                  <a:ext uri="{0D108BD9-81ED-4DB2-BD59-A6C34878D82A}">
                    <a16:rowId xmlns:a16="http://schemas.microsoft.com/office/drawing/2014/main" val="1160359505"/>
                  </a:ext>
                </a:extLst>
              </a:tr>
              <a:tr h="13608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t>Caretaker Relative</a:t>
                      </a:r>
                      <a:endParaRPr lang="en-US" sz="1400"/>
                    </a:p>
                  </a:txBody>
                  <a:tcPr/>
                </a:tc>
                <a:tc>
                  <a:txBody>
                    <a:bodyPr/>
                    <a:lstStyle/>
                    <a:p>
                      <a:pPr lvl="0">
                        <a:lnSpc>
                          <a:spcPct val="150000"/>
                        </a:lnSpc>
                        <a:buFont typeface="Arial" panose="020B0604020202020204" pitchFamily="34" charset="0"/>
                        <a:buChar char="•"/>
                      </a:pPr>
                      <a:r>
                        <a:rPr lang="en-US" sz="1400" b="0"/>
                        <a:t> </a:t>
                      </a:r>
                      <a:r>
                        <a:rPr lang="en-US" sz="1400"/>
                        <a:t>Must</a:t>
                      </a:r>
                      <a:r>
                        <a:rPr lang="en-US" sz="1400" baseline="0"/>
                        <a:t> be a blood-relative, step-relative, or adoptive relative of eligible child</a:t>
                      </a:r>
                      <a:endParaRPr lang="en-US" sz="1400" baseline="30000"/>
                    </a:p>
                    <a:p>
                      <a:pPr lvl="0">
                        <a:lnSpc>
                          <a:spcPct val="150000"/>
                        </a:lnSpc>
                        <a:buFont typeface="Arial" panose="020B0604020202020204" pitchFamily="34" charset="0"/>
                        <a:buChar char="•"/>
                      </a:pPr>
                      <a:r>
                        <a:rPr lang="en-US" sz="1400"/>
                        <a:t> Must be primarily responsible for care of the eligible child</a:t>
                      </a:r>
                      <a:endParaRPr lang="en-US" sz="1400" baseline="30000"/>
                    </a:p>
                    <a:p>
                      <a:pPr lvl="0">
                        <a:lnSpc>
                          <a:spcPct val="150000"/>
                        </a:lnSpc>
                        <a:buFont typeface="Arial" panose="020B0604020202020204" pitchFamily="34" charset="0"/>
                        <a:buChar char="•"/>
                      </a:pPr>
                      <a:r>
                        <a:rPr lang="en-US" sz="1400"/>
                        <a:t> Is presumed to be the</a:t>
                      </a:r>
                      <a:r>
                        <a:rPr lang="en-US" sz="1400" baseline="0"/>
                        <a:t> parent, unless DCFS has removed the child from the home. Does not have to be the parent.</a:t>
                      </a:r>
                      <a:endParaRPr lang="en-US" sz="1400"/>
                    </a:p>
                    <a:p>
                      <a:pPr lvl="0">
                        <a:lnSpc>
                          <a:spcPct val="150000"/>
                        </a:lnSpc>
                        <a:buFont typeface="Arial" panose="020B0604020202020204" pitchFamily="34" charset="0"/>
                        <a:buChar char="•"/>
                      </a:pPr>
                      <a:r>
                        <a:rPr lang="en-US" sz="1400"/>
                        <a:t> Cannot be a child in another TANF case</a:t>
                      </a:r>
                    </a:p>
                    <a:p>
                      <a:pPr lvl="0">
                        <a:lnSpc>
                          <a:spcPct val="150000"/>
                        </a:lnSpc>
                        <a:buFont typeface="Arial" panose="020B0604020202020204" pitchFamily="34" charset="0"/>
                        <a:buChar char="•"/>
                      </a:pPr>
                      <a:r>
                        <a:rPr lang="en-US" sz="1400"/>
                        <a:t> There is no minimum or maximum age to be designated a caretaker relative </a:t>
                      </a:r>
                    </a:p>
                    <a:p>
                      <a:pPr lvl="0">
                        <a:lnSpc>
                          <a:spcPct val="150000"/>
                        </a:lnSpc>
                        <a:buFont typeface="Arial" panose="020B0604020202020204" pitchFamily="34" charset="0"/>
                        <a:buChar char="•"/>
                      </a:pPr>
                      <a:endParaRPr lang="en-US" sz="1400"/>
                    </a:p>
                    <a:p>
                      <a:pPr lvl="0">
                        <a:lnSpc>
                          <a:spcPct val="150000"/>
                        </a:lnSpc>
                        <a:buFont typeface="Arial" panose="020B0604020202020204" pitchFamily="34" charset="0"/>
                        <a:buChar char="•"/>
                      </a:pPr>
                      <a:endParaRPr lang="en-US" sz="1400"/>
                    </a:p>
                  </a:txBody>
                  <a:tcPr/>
                </a:tc>
                <a:extLst>
                  <a:ext uri="{0D108BD9-81ED-4DB2-BD59-A6C34878D82A}">
                    <a16:rowId xmlns:a16="http://schemas.microsoft.com/office/drawing/2014/main" val="648656062"/>
                  </a:ext>
                </a:extLst>
              </a:tr>
              <a:tr h="725585">
                <a:tc>
                  <a:txBody>
                    <a:bodyPr/>
                    <a:lstStyle/>
                    <a:p>
                      <a:r>
                        <a:rPr lang="en-US" sz="1400"/>
                        <a:t>Exceptions:</a:t>
                      </a:r>
                    </a:p>
                  </a:txBody>
                  <a:tcPr/>
                </a:tc>
                <a:tc>
                  <a:txBody>
                    <a:bodyPr/>
                    <a:lstStyle/>
                    <a:p>
                      <a:pPr lvl="0">
                        <a:buFont typeface="Arial" panose="020B0604020202020204" pitchFamily="34" charset="0"/>
                        <a:buNone/>
                      </a:pPr>
                      <a:r>
                        <a:rPr lang="en-US" sz="1400" b="0" dirty="0"/>
                        <a:t>Pregnant Women with no other children</a:t>
                      </a:r>
                    </a:p>
                  </a:txBody>
                  <a:tcPr/>
                </a:tc>
                <a:extLst>
                  <a:ext uri="{0D108BD9-81ED-4DB2-BD59-A6C34878D82A}">
                    <a16:rowId xmlns:a16="http://schemas.microsoft.com/office/drawing/2014/main" val="1142637456"/>
                  </a:ext>
                </a:extLst>
              </a:tr>
            </a:tbl>
          </a:graphicData>
        </a:graphic>
      </p:graphicFrame>
      <p:sp>
        <p:nvSpPr>
          <p:cNvPr id="2" name="Title 1">
            <a:extLst>
              <a:ext uri="{FF2B5EF4-FFF2-40B4-BE49-F238E27FC236}">
                <a16:creationId xmlns:a16="http://schemas.microsoft.com/office/drawing/2014/main" id="{6B163309-1256-22EC-23DB-E9788370298B}"/>
              </a:ext>
            </a:extLst>
          </p:cNvPr>
          <p:cNvSpPr>
            <a:spLocks noGrp="1"/>
          </p:cNvSpPr>
          <p:nvPr>
            <p:ph type="title"/>
          </p:nvPr>
        </p:nvSpPr>
        <p:spPr>
          <a:xfrm>
            <a:off x="472237" y="365125"/>
            <a:ext cx="11036271" cy="1325563"/>
          </a:xfrm>
        </p:spPr>
        <p:txBody>
          <a:bodyPr>
            <a:normAutofit/>
          </a:bodyPr>
          <a:lstStyle/>
          <a:p>
            <a:pPr algn="ctr"/>
            <a:r>
              <a:rPr lang="en-US"/>
              <a:t>Dependent child + Caretaker RELATIVE</a:t>
            </a:r>
          </a:p>
        </p:txBody>
      </p:sp>
      <p:pic>
        <p:nvPicPr>
          <p:cNvPr id="4" name="Picture 3">
            <a:extLst>
              <a:ext uri="{FF2B5EF4-FFF2-40B4-BE49-F238E27FC236}">
                <a16:creationId xmlns:a16="http://schemas.microsoft.com/office/drawing/2014/main" id="{FC6160E8-DB5E-2521-5241-704EB5C47C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691" y="1810327"/>
            <a:ext cx="1958109" cy="2937164"/>
          </a:xfrm>
          <a:prstGeom prst="rect">
            <a:avLst/>
          </a:prstGeom>
        </p:spPr>
      </p:pic>
      <p:sp>
        <p:nvSpPr>
          <p:cNvPr id="6" name="Rectangle 5">
            <a:extLst>
              <a:ext uri="{FF2B5EF4-FFF2-40B4-BE49-F238E27FC236}">
                <a16:creationId xmlns:a16="http://schemas.microsoft.com/office/drawing/2014/main" id="{7957E9ED-9AB9-6E95-7E85-654D751AB64C}"/>
              </a:ext>
            </a:extLst>
          </p:cNvPr>
          <p:cNvSpPr/>
          <p:nvPr/>
        </p:nvSpPr>
        <p:spPr>
          <a:xfrm>
            <a:off x="1611745" y="4134587"/>
            <a:ext cx="11247524" cy="461665"/>
          </a:xfrm>
          <a:prstGeom prst="rect">
            <a:avLst/>
          </a:prstGeom>
        </p:spPr>
        <p:txBody>
          <a:bodyPr wrap="square">
            <a:spAutoFit/>
          </a:bodyPr>
          <a:lstStyle/>
          <a:p>
            <a:pPr lvl="1" algn="ctr"/>
            <a:r>
              <a:rPr lang="en-US" sz="1200"/>
              <a:t>Applicant must establish relationship using documentary evidence. </a:t>
            </a:r>
          </a:p>
          <a:p>
            <a:pPr lvl="1" algn="ctr"/>
            <a:r>
              <a:rPr lang="en-US" sz="1200"/>
              <a:t>If there is joint custody, DHS or the parents must determine who exercises the most care.</a:t>
            </a:r>
          </a:p>
        </p:txBody>
      </p:sp>
      <p:sp>
        <p:nvSpPr>
          <p:cNvPr id="3" name="Arrow: Pentagon 2">
            <a:extLst>
              <a:ext uri="{FF2B5EF4-FFF2-40B4-BE49-F238E27FC236}">
                <a16:creationId xmlns:a16="http://schemas.microsoft.com/office/drawing/2014/main" id="{45CBC642-DAA7-0430-47CB-8BD8983C63CF}"/>
              </a:ext>
            </a:extLst>
          </p:cNvPr>
          <p:cNvSpPr/>
          <p:nvPr/>
        </p:nvSpPr>
        <p:spPr>
          <a:xfrm>
            <a:off x="9481114" y="4964278"/>
            <a:ext cx="2449902" cy="653663"/>
          </a:xfrm>
          <a:prstGeom prst="homePlate">
            <a:avLst/>
          </a:prstGeom>
          <a:solidFill>
            <a:srgbClr val="91D9C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rPr>
              <a:t>Must be “eligible”..</a:t>
            </a:r>
          </a:p>
        </p:txBody>
      </p:sp>
    </p:spTree>
    <p:extLst>
      <p:ext uri="{BB962C8B-B14F-4D97-AF65-F5344CB8AC3E}">
        <p14:creationId xmlns:p14="http://schemas.microsoft.com/office/powerpoint/2010/main" val="979155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325563"/>
          </a:xfrm>
        </p:spPr>
        <p:txBody>
          <a:bodyPr/>
          <a:lstStyle/>
          <a:p>
            <a:r>
              <a:rPr lang="en-US"/>
              <a:t>Who in “ineligible”?</a:t>
            </a:r>
            <a:endParaRPr lang="en-US" b="1"/>
          </a:p>
        </p:txBody>
      </p:sp>
      <p:sp>
        <p:nvSpPr>
          <p:cNvPr id="3" name="Rectangle 2"/>
          <p:cNvSpPr/>
          <p:nvPr/>
        </p:nvSpPr>
        <p:spPr>
          <a:xfrm>
            <a:off x="838200" y="1793762"/>
            <a:ext cx="10744200" cy="3505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A non-exhaustive list of those ineligible for TANF:</a:t>
            </a:r>
          </a:p>
          <a:p>
            <a:pPr algn="ctr"/>
            <a:endParaRPr lang="en-US" b="1"/>
          </a:p>
          <a:p>
            <a:pPr marL="285750" indent="-285750">
              <a:buFont typeface="Arial" panose="020B0604020202020204" pitchFamily="34" charset="0"/>
              <a:buChar char="•"/>
            </a:pPr>
            <a:r>
              <a:rPr lang="en-US"/>
              <a:t>Incarcerated an entire calendar month, probation/parole violators, fugitive felons</a:t>
            </a:r>
          </a:p>
          <a:p>
            <a:pPr marL="285750" indent="-285750">
              <a:buFont typeface="Arial" panose="020B0604020202020204" pitchFamily="34" charset="0"/>
              <a:buChar char="•"/>
            </a:pPr>
            <a:r>
              <a:rPr lang="en-US"/>
              <a:t>Some people who have been convicted of public assistance fraud</a:t>
            </a:r>
          </a:p>
          <a:p>
            <a:pPr marL="285750" indent="-285750">
              <a:buFont typeface="Arial" panose="020B0604020202020204" pitchFamily="34" charset="0"/>
              <a:buChar char="•"/>
            </a:pPr>
            <a:r>
              <a:rPr lang="en-US"/>
              <a:t>Adults who have already received TANF for 60 months, unless they are exempt*</a:t>
            </a:r>
          </a:p>
          <a:p>
            <a:pPr marL="285750" indent="-285750">
              <a:buFont typeface="Arial" panose="020B0604020202020204" pitchFamily="34" charset="0"/>
              <a:buChar char="•"/>
            </a:pPr>
            <a:r>
              <a:rPr lang="en-US"/>
              <a:t>Adults who refuse to cooperate with child support enforcement, if they are required to cooperate*</a:t>
            </a:r>
          </a:p>
          <a:p>
            <a:pPr marL="285750" indent="-285750">
              <a:buFont typeface="Arial" panose="020B0604020202020204" pitchFamily="34" charset="0"/>
              <a:buChar char="•"/>
            </a:pPr>
            <a:r>
              <a:rPr lang="en-US"/>
              <a:t>Adults who refuse to sign the Responsibility and Services Plan, if they are required to sign it*</a:t>
            </a:r>
          </a:p>
          <a:p>
            <a:pPr marL="285750" indent="-285750">
              <a:buFont typeface="Arial" panose="020B0604020202020204" pitchFamily="34" charset="0"/>
              <a:buChar char="•"/>
            </a:pPr>
            <a:r>
              <a:rPr lang="en-US"/>
              <a:t>Adults who refuse to comply with TANF work requirements, if they are required to comply*</a:t>
            </a:r>
          </a:p>
          <a:p>
            <a:pPr marL="285750" indent="-285750">
              <a:buFont typeface="Arial" panose="020B0604020202020204" pitchFamily="34" charset="0"/>
              <a:buChar char="•"/>
            </a:pPr>
            <a:r>
              <a:rPr lang="en-US"/>
              <a:t>Children who do not live with a relative caretaker</a:t>
            </a:r>
          </a:p>
          <a:p>
            <a:pPr marL="285750" indent="-285750">
              <a:buFont typeface="Arial" panose="020B0604020202020204" pitchFamily="34" charset="0"/>
              <a:buChar char="•"/>
            </a:pPr>
            <a:endParaRPr lang="en-US"/>
          </a:p>
          <a:p>
            <a:r>
              <a:rPr lang="en-US"/>
              <a:t>Ineligible members </a:t>
            </a:r>
            <a:r>
              <a:rPr lang="en-US" u="sng"/>
              <a:t>CAN NOT </a:t>
            </a:r>
            <a:r>
              <a:rPr lang="en-US"/>
              <a:t>be used to establish that a dependent child lives with a relative caretaker, and thus – the entire benefit unit is ineligible for benefits.</a:t>
            </a:r>
          </a:p>
        </p:txBody>
      </p:sp>
      <p:sp>
        <p:nvSpPr>
          <p:cNvPr id="2" name="TextBox 1">
            <a:extLst>
              <a:ext uri="{FF2B5EF4-FFF2-40B4-BE49-F238E27FC236}">
                <a16:creationId xmlns:a16="http://schemas.microsoft.com/office/drawing/2014/main" id="{8B786585-E1FC-3CC4-4FFE-C4C08F766296}"/>
              </a:ext>
            </a:extLst>
          </p:cNvPr>
          <p:cNvSpPr txBox="1"/>
          <p:nvPr/>
        </p:nvSpPr>
        <p:spPr>
          <a:xfrm>
            <a:off x="8396913" y="5402376"/>
            <a:ext cx="3185487" cy="369332"/>
          </a:xfrm>
          <a:prstGeom prst="rect">
            <a:avLst/>
          </a:prstGeom>
          <a:noFill/>
        </p:spPr>
        <p:txBody>
          <a:bodyPr wrap="none" rtlCol="0">
            <a:spAutoFit/>
          </a:bodyPr>
          <a:lstStyle/>
          <a:p>
            <a:r>
              <a:rPr lang="en-US"/>
              <a:t>*We’ll discuss these more later.</a:t>
            </a:r>
          </a:p>
        </p:txBody>
      </p:sp>
    </p:spTree>
    <p:extLst>
      <p:ext uri="{BB962C8B-B14F-4D97-AF65-F5344CB8AC3E}">
        <p14:creationId xmlns:p14="http://schemas.microsoft.com/office/powerpoint/2010/main" val="2290982572"/>
      </p:ext>
    </p:extLst>
  </p:cSld>
  <p:clrMapOvr>
    <a:masterClrMapping/>
  </p:clrMapOvr>
</p:sld>
</file>

<file path=ppt/theme/theme1.xml><?xml version="1.0" encoding="utf-8"?>
<a:theme xmlns:a="http://schemas.openxmlformats.org/drawingml/2006/main" name="Office Theme">
  <a:themeElements>
    <a:clrScheme name="Custom 1">
      <a:dk1>
        <a:srgbClr val="001E61"/>
      </a:dk1>
      <a:lt1>
        <a:sysClr val="window" lastClr="FFFFFF"/>
      </a:lt1>
      <a:dk2>
        <a:srgbClr val="44546A"/>
      </a:dk2>
      <a:lt2>
        <a:srgbClr val="E7E6E6"/>
      </a:lt2>
      <a:accent1>
        <a:srgbClr val="001E61"/>
      </a:accent1>
      <a:accent2>
        <a:srgbClr val="93DACF"/>
      </a:accent2>
      <a:accent3>
        <a:srgbClr val="001E61"/>
      </a:accent3>
      <a:accent4>
        <a:srgbClr val="93DACF"/>
      </a:accent4>
      <a:accent5>
        <a:srgbClr val="001E61"/>
      </a:accent5>
      <a:accent6>
        <a:srgbClr val="93DACF"/>
      </a:accent6>
      <a:hlink>
        <a:srgbClr val="001E61"/>
      </a:hlink>
      <a:folHlink>
        <a:srgbClr val="93DACF"/>
      </a:folHlink>
    </a:clrScheme>
    <a:fontScheme name="Custom 5">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EE905F2A-3AC7-467E-BFA2-97B8FC41FDFA}" vid="{F58359CC-66F7-41AC-BB15-88A443DEAB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DA808E479C4E44972D66840723DDD3" ma:contentTypeVersion="20" ma:contentTypeDescription="Create a new document." ma:contentTypeScope="" ma:versionID="8269e91c509607c123eb1eab5f52355a">
  <xsd:schema xmlns:xsd="http://www.w3.org/2001/XMLSchema" xmlns:xs="http://www.w3.org/2001/XMLSchema" xmlns:p="http://schemas.microsoft.com/office/2006/metadata/properties" xmlns:ns2="0ad0521b-22a3-4025-94df-d4cf3d727cad" xmlns:ns3="2e5a7d3f-24b9-496e-86ff-85b7a2a2dfe4" targetNamespace="http://schemas.microsoft.com/office/2006/metadata/properties" ma:root="true" ma:fieldsID="3f1fdcacf5aeb1e50850272a08d72961" ns2:_="" ns3:_="">
    <xsd:import namespace="0ad0521b-22a3-4025-94df-d4cf3d727cad"/>
    <xsd:import namespace="2e5a7d3f-24b9-496e-86ff-85b7a2a2dfe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LengthInSeconds"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d0521b-22a3-4025-94df-d4cf3d727c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05dbdd6-9556-43a8-85cf-a592eea5281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5a7d3f-24b9-496e-86ff-85b7a2a2dfe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dfb62b4-ebee-4174-8277-98eb48de38e3}" ma:internalName="TaxCatchAll" ma:showField="CatchAllData" ma:web="2e5a7d3f-24b9-496e-86ff-85b7a2a2df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e5a7d3f-24b9-496e-86ff-85b7a2a2dfe4" xsi:nil="true"/>
    <lcf76f155ced4ddcb4097134ff3c332f xmlns="0ad0521b-22a3-4025-94df-d4cf3d727cad">
      <Terms xmlns="http://schemas.microsoft.com/office/infopath/2007/PartnerControls"/>
    </lcf76f155ced4ddcb4097134ff3c332f>
  </documentManagement>
</p:properties>
</file>

<file path=customXml/item3.xml><?xml version="1.0" encoding="utf-8"?>
<?mso-contentType ?>
<FormTemplates xmlns="http://schemas.microsoft.com/sharepoint/v3/contenttype/forms"/>
</file>

<file path=customXml/itemProps1.xml><?xml version="1.0" encoding="utf-8"?>
<ds:datastoreItem xmlns:ds="http://schemas.openxmlformats.org/officeDocument/2006/customXml" ds:itemID="{96162A08-8865-434C-B60D-05AF13665A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d0521b-22a3-4025-94df-d4cf3d727cad"/>
    <ds:schemaRef ds:uri="2e5a7d3f-24b9-496e-86ff-85b7a2a2df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33D111-1A79-4189-8E2F-A8276D7C4CE4}">
  <ds:schemaRefs>
    <ds:schemaRef ds:uri="http://www.w3.org/XML/1998/namespace"/>
    <ds:schemaRef ds:uri="2e5a7d3f-24b9-496e-86ff-85b7a2a2dfe4"/>
    <ds:schemaRef ds:uri="http://schemas.microsoft.com/office/infopath/2007/PartnerControls"/>
    <ds:schemaRef ds:uri="http://schemas.microsoft.com/office/2006/metadata/properties"/>
    <ds:schemaRef ds:uri="0ad0521b-22a3-4025-94df-d4cf3d727cad"/>
    <ds:schemaRef ds:uri="http://schemas.microsoft.com/office/2006/documentManagement/types"/>
    <ds:schemaRef ds:uri="http://purl.org/dc/elements/1.1/"/>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6F2DBA09-EDD3-4BEF-9352-1D6DA4EEAD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TANF Training</Template>
  <TotalTime>0</TotalTime>
  <Words>3857</Words>
  <Application>Microsoft Office PowerPoint</Application>
  <PresentationFormat>Widescreen</PresentationFormat>
  <Paragraphs>484</Paragraphs>
  <Slides>41</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Wingdings</vt:lpstr>
      <vt:lpstr>Calibri</vt:lpstr>
      <vt:lpstr>Source Sans Pro</vt:lpstr>
      <vt:lpstr>Segoe UI</vt:lpstr>
      <vt:lpstr>Arial</vt:lpstr>
      <vt:lpstr>Office Theme</vt:lpstr>
      <vt:lpstr> </vt:lpstr>
      <vt:lpstr>PowerPoint Presentation</vt:lpstr>
      <vt:lpstr>Take-aways</vt:lpstr>
      <vt:lpstr>Cash assistance for families - TANF</vt:lpstr>
      <vt:lpstr>Who is eligible for tanf?</vt:lpstr>
      <vt:lpstr>Who is eligible for tanf?</vt:lpstr>
      <vt:lpstr>Dependent child + Caretaker RELATIVE</vt:lpstr>
      <vt:lpstr>Dependent child + Caretaker RELATIVE</vt:lpstr>
      <vt:lpstr>Who in “ineligible”?</vt:lpstr>
      <vt:lpstr>Who else is included?</vt:lpstr>
      <vt:lpstr>Example 1 – Who is in the unit?</vt:lpstr>
      <vt:lpstr>Example 2 – Who is in the unit?</vt:lpstr>
      <vt:lpstr>Example 3 – Who is in the unit?</vt:lpstr>
      <vt:lpstr>Example 4 – Who is in the unit?</vt:lpstr>
      <vt:lpstr>Financial eligibility: whose income counts?</vt:lpstr>
      <vt:lpstr>Financial eligibility is complicated!</vt:lpstr>
      <vt:lpstr>Tanf notice</vt:lpstr>
      <vt:lpstr>Tanf notice</vt:lpstr>
      <vt:lpstr>What is income is exempt?</vt:lpstr>
      <vt:lpstr>Example 1 – who’s income counts?</vt:lpstr>
      <vt:lpstr>Example 2 – who’s income counts?</vt:lpstr>
      <vt:lpstr>Example 3 – who’s income counts?</vt:lpstr>
      <vt:lpstr>Example 3 – who’s income counts?</vt:lpstr>
      <vt:lpstr>Other tanf requirements</vt:lpstr>
      <vt:lpstr>Child support cooperation</vt:lpstr>
      <vt:lpstr>Responsibility and services plan</vt:lpstr>
      <vt:lpstr>PowerPoint Presentation</vt:lpstr>
      <vt:lpstr>Time Limits</vt:lpstr>
      <vt:lpstr>Time Limits</vt:lpstr>
      <vt:lpstr>Work Requirement</vt:lpstr>
      <vt:lpstr>Time Limits: Exceptions</vt:lpstr>
      <vt:lpstr>Family violence exception: PM 03-13-02-e </vt:lpstr>
      <vt:lpstr>Tanf crisis assistance</vt:lpstr>
      <vt:lpstr>faq</vt:lpstr>
      <vt:lpstr>Circumstance – need - benefit</vt:lpstr>
      <vt:lpstr>Circumstance – need - benefit</vt:lpstr>
      <vt:lpstr>Circumstance – need - benefit</vt:lpstr>
      <vt:lpstr>Circumstance – need - benefit</vt:lpstr>
      <vt:lpstr>Circumstance – need - benefit</vt:lpstr>
      <vt:lpstr>Circumstance – need - benefit</vt:lpstr>
      <vt:lpstr>Questions &amp; Recommended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Gwynne Kizer Mashon</dc:creator>
  <cp:lastModifiedBy>Jonathan Russell</cp:lastModifiedBy>
  <cp:revision>2</cp:revision>
  <dcterms:created xsi:type="dcterms:W3CDTF">2021-02-09T04:07:34Z</dcterms:created>
  <dcterms:modified xsi:type="dcterms:W3CDTF">2025-12-10T18:16:46Z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0x01010089DA808E479C4E44972D66840723DDD3</vt:lpwstr>
  </property>
  <property fmtid="{D5CDD505-2E9C-101B-9397-08002B2CF9AE}" pid="3" name="_dlc_DocIdItemGuid">
    <vt:lpwstr>71f2bd60-8c72-44f9-aca6-bcc3bcaf2d61</vt:lpwstr>
  </property>
  <property fmtid="{D5CDD505-2E9C-101B-9397-08002B2CF9AE}" pid="4" name="DocType">
    <vt:lpwstr/>
  </property>
  <property fmtid="{D5CDD505-2E9C-101B-9397-08002B2CF9AE}" pid="5" name="Issues">
    <vt:lpwstr/>
  </property>
  <property fmtid="{D5CDD505-2E9C-101B-9397-08002B2CF9AE}" pid="6" name="Groups">
    <vt:lpwstr>2;#External Relations/Fundraising|7a9f88eb-f1ba-44a6-92b8-50a51920736b</vt:lpwstr>
  </property>
  <property fmtid="{D5CDD505-2E9C-101B-9397-08002B2CF9AE}" pid="7" name="MediaServiceImageTags">
    <vt:lpwstr/>
  </property>
</Properties>
</file>