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4"/>
  </p:notesMasterIdLst>
  <p:handoutMasterIdLst>
    <p:handoutMasterId r:id="rId35"/>
  </p:handoutMasterIdLst>
  <p:sldIdLst>
    <p:sldId id="256" r:id="rId5"/>
    <p:sldId id="424" r:id="rId6"/>
    <p:sldId id="441" r:id="rId7"/>
    <p:sldId id="517" r:id="rId8"/>
    <p:sldId id="509" r:id="rId9"/>
    <p:sldId id="508" r:id="rId10"/>
    <p:sldId id="486" r:id="rId11"/>
    <p:sldId id="510" r:id="rId12"/>
    <p:sldId id="283" r:id="rId13"/>
    <p:sldId id="452" r:id="rId14"/>
    <p:sldId id="480" r:id="rId15"/>
    <p:sldId id="502" r:id="rId16"/>
    <p:sldId id="503" r:id="rId17"/>
    <p:sldId id="504" r:id="rId18"/>
    <p:sldId id="487" r:id="rId19"/>
    <p:sldId id="512" r:id="rId20"/>
    <p:sldId id="513" r:id="rId21"/>
    <p:sldId id="324" r:id="rId22"/>
    <p:sldId id="514" r:id="rId23"/>
    <p:sldId id="521" r:id="rId24"/>
    <p:sldId id="461" r:id="rId25"/>
    <p:sldId id="516" r:id="rId26"/>
    <p:sldId id="467" r:id="rId27"/>
    <p:sldId id="515" r:id="rId28"/>
    <p:sldId id="466" r:id="rId29"/>
    <p:sldId id="518" r:id="rId30"/>
    <p:sldId id="519" r:id="rId31"/>
    <p:sldId id="520" r:id="rId32"/>
    <p:sldId id="439" r:id="rId33"/>
  </p:sldIdLst>
  <p:sldSz cx="12192000" cy="6858000"/>
  <p:notesSz cx="6858000" cy="9144000"/>
  <p:embeddedFontLst>
    <p:embeddedFont>
      <p:font typeface="Segoe UI" panose="020B0502040204020203" pitchFamily="34"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
      <p:font typeface="Vivaldi" panose="03020602050506090804" pitchFamily="66" charset="0"/>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38C01"/>
    <a:srgbClr val="FFFF00"/>
    <a:srgbClr val="E0E0E0"/>
    <a:srgbClr val="F1EDEA"/>
    <a:srgbClr val="E7E0D8"/>
    <a:srgbClr val="F0ECE9"/>
    <a:srgbClr val="72B7A4"/>
    <a:srgbClr val="A80229"/>
    <a:srgbClr val="C79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8" autoAdjust="0"/>
    <p:restoredTop sz="90465" autoAdjust="0"/>
  </p:normalViewPr>
  <p:slideViewPr>
    <p:cSldViewPr snapToGrid="0">
      <p:cViewPr varScale="1">
        <p:scale>
          <a:sx n="92" d="100"/>
          <a:sy n="92" d="100"/>
        </p:scale>
        <p:origin x="1050" y="3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diagrams/_rels/data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fif"/></Relationships>
</file>

<file path=ppt/diagrams/_rels/drawing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5B1EF-90ED-4E0F-95B4-B008C6BC75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17FBF9-EF0B-4168-AF23-75DE06F9BBCB}">
      <dgm:prSet phldrT="[Text]" custT="1"/>
      <dgm:spPr/>
      <dgm:t>
        <a:bodyPr/>
        <a:lstStyle/>
        <a:p>
          <a:pPr>
            <a:buNone/>
          </a:pPr>
          <a:r>
            <a:rPr lang="en-US" sz="2500" dirty="0"/>
            <a:t>AABD Cash is complicated but knowing a few key things can help you maximize cash income for elderly and people with disabilities</a:t>
          </a:r>
        </a:p>
      </dgm:t>
    </dgm:pt>
    <dgm:pt modelId="{39264805-9E28-44CF-8B6C-576D1767A11D}" type="parTrans" cxnId="{6ED98E7A-0E19-423C-94B1-CF04F473FA92}">
      <dgm:prSet/>
      <dgm:spPr/>
      <dgm:t>
        <a:bodyPr/>
        <a:lstStyle/>
        <a:p>
          <a:endParaRPr lang="en-US"/>
        </a:p>
      </dgm:t>
    </dgm:pt>
    <dgm:pt modelId="{F5D66AB6-69E6-488D-89B1-F6A89A93229B}" type="sibTrans" cxnId="{6ED98E7A-0E19-423C-94B1-CF04F473FA92}">
      <dgm:prSet/>
      <dgm:spPr/>
      <dgm:t>
        <a:bodyPr/>
        <a:lstStyle/>
        <a:p>
          <a:endParaRPr lang="en-US"/>
        </a:p>
      </dgm:t>
    </dgm:pt>
    <dgm:pt modelId="{A984276C-D778-4258-B8A0-60D81A99EBE6}">
      <dgm:prSet phldrT="[Text]" phldr="0" custT="1"/>
      <dgm:spPr/>
      <dgm:t>
        <a:bodyPr/>
        <a:lstStyle/>
        <a:p>
          <a:pPr>
            <a:spcAft>
              <a:spcPts val="1200"/>
            </a:spcAft>
          </a:pPr>
          <a:r>
            <a:rPr lang="en-US" sz="1600" dirty="0"/>
            <a:t>Receiving SSA benefits and total income is less than the SSI max ($967 in 2025)? Look into (or just applying for – it’s free!) SSI and/or AABD Cash</a:t>
          </a:r>
        </a:p>
      </dgm:t>
    </dgm:pt>
    <dgm:pt modelId="{EE0F70B6-6E7B-4146-B679-C60823FD77D0}" type="parTrans" cxnId="{DA0A9DEB-361E-4B9B-AB6A-14B0CAEBD259}">
      <dgm:prSet/>
      <dgm:spPr/>
      <dgm:t>
        <a:bodyPr/>
        <a:lstStyle/>
        <a:p>
          <a:endParaRPr lang="en-US"/>
        </a:p>
      </dgm:t>
    </dgm:pt>
    <dgm:pt modelId="{4FE82ACD-9A4D-4323-B2F4-939C8B5D45E1}" type="sibTrans" cxnId="{DA0A9DEB-361E-4B9B-AB6A-14B0CAEBD259}">
      <dgm:prSet/>
      <dgm:spPr/>
      <dgm:t>
        <a:bodyPr/>
        <a:lstStyle/>
        <a:p>
          <a:endParaRPr lang="en-US"/>
        </a:p>
      </dgm:t>
    </dgm:pt>
    <dgm:pt modelId="{CCDC814E-B47D-43BA-A104-C10ECF250D49}">
      <dgm:prSet phldrT="[Text]" phldr="0" custT="1"/>
      <dgm:spPr/>
      <dgm:t>
        <a:bodyPr/>
        <a:lstStyle/>
        <a:p>
          <a:pPr>
            <a:spcAft>
              <a:spcPts val="1200"/>
            </a:spcAft>
          </a:pPr>
          <a:r>
            <a:rPr lang="en-US" sz="1600" dirty="0"/>
            <a:t>With AABD Cash applications and redeterminations, send doctors notes if you have</a:t>
          </a:r>
        </a:p>
      </dgm:t>
    </dgm:pt>
    <dgm:pt modelId="{07A286DF-74C9-429F-9B63-FFECA0CC7A6E}" type="parTrans" cxnId="{178BBF69-A369-4F8E-83F3-09C5F254725A}">
      <dgm:prSet/>
      <dgm:spPr/>
      <dgm:t>
        <a:bodyPr/>
        <a:lstStyle/>
        <a:p>
          <a:endParaRPr lang="en-US"/>
        </a:p>
      </dgm:t>
    </dgm:pt>
    <dgm:pt modelId="{E5221D62-B2F9-424C-89C6-6B35ADF8D6FB}" type="sibTrans" cxnId="{178BBF69-A369-4F8E-83F3-09C5F254725A}">
      <dgm:prSet/>
      <dgm:spPr/>
      <dgm:t>
        <a:bodyPr/>
        <a:lstStyle/>
        <a:p>
          <a:endParaRPr lang="en-US"/>
        </a:p>
      </dgm:t>
    </dgm:pt>
    <dgm:pt modelId="{64991A85-1B15-41AC-8F91-1C5D260780AC}">
      <dgm:prSet phldrT="[Text]" phldr="0" custT="1"/>
      <dgm:spPr/>
      <dgm:t>
        <a:bodyPr/>
        <a:lstStyle/>
        <a:p>
          <a:pPr>
            <a:spcAft>
              <a:spcPts val="1200"/>
            </a:spcAft>
          </a:pPr>
          <a:r>
            <a:rPr lang="en-US" sz="1600" dirty="0"/>
            <a:t>If AABD Cash is denied, it’s often worth it to spend some time figuring out if that decision is correct (if the notice mostly denies TANF and you’re getting SSI, it’s wrong.)</a:t>
          </a:r>
        </a:p>
      </dgm:t>
    </dgm:pt>
    <dgm:pt modelId="{9E448095-8908-446F-95BE-BA1CD750F40D}" type="parTrans" cxnId="{A20B091B-ACF5-44D0-8C43-D54EB11593FD}">
      <dgm:prSet/>
      <dgm:spPr/>
      <dgm:t>
        <a:bodyPr/>
        <a:lstStyle/>
        <a:p>
          <a:endParaRPr lang="en-US"/>
        </a:p>
      </dgm:t>
    </dgm:pt>
    <dgm:pt modelId="{CAAE21DE-B234-49E9-9BBA-535A309132DA}" type="sibTrans" cxnId="{A20B091B-ACF5-44D0-8C43-D54EB11593FD}">
      <dgm:prSet/>
      <dgm:spPr/>
      <dgm:t>
        <a:bodyPr/>
        <a:lstStyle/>
        <a:p>
          <a:endParaRPr lang="en-US"/>
        </a:p>
      </dgm:t>
    </dgm:pt>
    <dgm:pt modelId="{A6FF39A9-E833-48A7-8EC0-C5B0F6FE2D01}">
      <dgm:prSet phldrT="[Text]" phldr="0" custT="1"/>
      <dgm:spPr/>
      <dgm:t>
        <a:bodyPr/>
        <a:lstStyle/>
        <a:p>
          <a:pPr>
            <a:spcAft>
              <a:spcPct val="20000"/>
            </a:spcAft>
          </a:pPr>
          <a:endParaRPr lang="en-US" sz="1800" dirty="0"/>
        </a:p>
      </dgm:t>
    </dgm:pt>
    <dgm:pt modelId="{D75C16D5-6E63-4A93-A6CE-65982091D042}" type="parTrans" cxnId="{9D3EC114-D074-45C4-8B22-8CD8F01C358D}">
      <dgm:prSet/>
      <dgm:spPr/>
      <dgm:t>
        <a:bodyPr/>
        <a:lstStyle/>
        <a:p>
          <a:endParaRPr lang="en-US"/>
        </a:p>
      </dgm:t>
    </dgm:pt>
    <dgm:pt modelId="{D04BC974-A36E-427C-BB9A-537D9A4C9643}" type="sibTrans" cxnId="{9D3EC114-D074-45C4-8B22-8CD8F01C358D}">
      <dgm:prSet/>
      <dgm:spPr/>
      <dgm:t>
        <a:bodyPr/>
        <a:lstStyle/>
        <a:p>
          <a:endParaRPr lang="en-US"/>
        </a:p>
      </dgm:t>
    </dgm:pt>
    <dgm:pt modelId="{4C69B027-F59E-4BA8-96E2-450E2368BC30}">
      <dgm:prSet phldrT="[Text]" phldr="0" custT="1"/>
      <dgm:spPr/>
      <dgm:t>
        <a:bodyPr/>
        <a:lstStyle/>
        <a:p>
          <a:pPr>
            <a:spcAft>
              <a:spcPts val="1200"/>
            </a:spcAft>
          </a:pPr>
          <a:r>
            <a:rPr lang="en-US" sz="1600" dirty="0"/>
            <a:t>DHS will not automatically assess your eligibility for AABD Cash – you have to apply. </a:t>
          </a:r>
        </a:p>
      </dgm:t>
    </dgm:pt>
    <dgm:pt modelId="{5317CD93-9746-41E1-98B0-1EB01FA5A614}" type="parTrans" cxnId="{5A57D45E-D41E-4D90-9B7D-13398BB9C220}">
      <dgm:prSet/>
      <dgm:spPr/>
      <dgm:t>
        <a:bodyPr/>
        <a:lstStyle/>
        <a:p>
          <a:endParaRPr lang="en-US"/>
        </a:p>
      </dgm:t>
    </dgm:pt>
    <dgm:pt modelId="{EA0490AF-E360-48DD-9799-F9CAE4BD8248}" type="sibTrans" cxnId="{5A57D45E-D41E-4D90-9B7D-13398BB9C220}">
      <dgm:prSet/>
      <dgm:spPr/>
      <dgm:t>
        <a:bodyPr/>
        <a:lstStyle/>
        <a:p>
          <a:endParaRPr lang="en-US"/>
        </a:p>
      </dgm:t>
    </dgm:pt>
    <dgm:pt modelId="{FC9A7566-0867-456D-9017-3216EEFC27DF}">
      <dgm:prSet phldrT="[Text]" phldr="0" custT="1"/>
      <dgm:spPr/>
      <dgm:t>
        <a:bodyPr/>
        <a:lstStyle/>
        <a:p>
          <a:pPr>
            <a:spcAft>
              <a:spcPts val="1200"/>
            </a:spcAft>
          </a:pPr>
          <a:r>
            <a:rPr lang="en-US" sz="1600" dirty="0"/>
            <a:t>And if you have changes that might increase your AABD Cash, it’s a good idea to file a change report.</a:t>
          </a:r>
        </a:p>
      </dgm:t>
    </dgm:pt>
    <dgm:pt modelId="{F5A5FD73-43EA-4F04-99F3-F1A3245A0018}" type="parTrans" cxnId="{FCF076C0-CFBF-41DD-888F-94FEFF81CF7C}">
      <dgm:prSet/>
      <dgm:spPr/>
      <dgm:t>
        <a:bodyPr/>
        <a:lstStyle/>
        <a:p>
          <a:endParaRPr lang="en-US"/>
        </a:p>
      </dgm:t>
    </dgm:pt>
    <dgm:pt modelId="{1B1B0FA2-71C5-47DA-AC89-CCCE0AB50632}" type="sibTrans" cxnId="{FCF076C0-CFBF-41DD-888F-94FEFF81CF7C}">
      <dgm:prSet/>
      <dgm:spPr/>
      <dgm:t>
        <a:bodyPr/>
        <a:lstStyle/>
        <a:p>
          <a:endParaRPr lang="en-US"/>
        </a:p>
      </dgm:t>
    </dgm:pt>
    <dgm:pt modelId="{6950F54D-320C-4293-9136-63E4CE3E8396}">
      <dgm:prSet phldrT="[Text]" phldr="0" custT="1"/>
      <dgm:spPr/>
      <dgm:t>
        <a:bodyPr/>
        <a:lstStyle/>
        <a:p>
          <a:pPr>
            <a:spcAft>
              <a:spcPts val="1200"/>
            </a:spcAft>
          </a:pPr>
          <a:r>
            <a:rPr lang="en-US" sz="1600" dirty="0"/>
            <a:t>When in doubt, consult with a legal aid attorney.</a:t>
          </a:r>
        </a:p>
      </dgm:t>
    </dgm:pt>
    <dgm:pt modelId="{C99ED68F-FBAE-45D5-BC4C-70462FFBEA4F}" type="parTrans" cxnId="{0BDC5629-DF9E-4D95-A799-E12C5DA74ECD}">
      <dgm:prSet/>
      <dgm:spPr/>
      <dgm:t>
        <a:bodyPr/>
        <a:lstStyle/>
        <a:p>
          <a:endParaRPr lang="en-US"/>
        </a:p>
      </dgm:t>
    </dgm:pt>
    <dgm:pt modelId="{38EC6D19-B66B-406B-9EA4-C3151FED0D0B}" type="sibTrans" cxnId="{0BDC5629-DF9E-4D95-A799-E12C5DA74ECD}">
      <dgm:prSet/>
      <dgm:spPr/>
      <dgm:t>
        <a:bodyPr/>
        <a:lstStyle/>
        <a:p>
          <a:endParaRPr lang="en-US"/>
        </a:p>
      </dgm:t>
    </dgm:pt>
    <dgm:pt modelId="{DF1E9A16-7852-424C-B5DF-192DEE1EDA80}">
      <dgm:prSet phldrT="[Text]" phldr="0" custT="1"/>
      <dgm:spPr/>
      <dgm:t>
        <a:bodyPr/>
        <a:lstStyle/>
        <a:p>
          <a:pPr>
            <a:spcAft>
              <a:spcPts val="1200"/>
            </a:spcAft>
          </a:pPr>
          <a:r>
            <a:rPr lang="en-US" sz="1600" dirty="0"/>
            <a:t>special dietary needs or</a:t>
          </a:r>
        </a:p>
      </dgm:t>
    </dgm:pt>
    <dgm:pt modelId="{28C9DA17-C682-4337-9680-7AC970414DDF}" type="parTrans" cxnId="{FCCD32CE-AD74-486F-A1D0-B5C413C7FC97}">
      <dgm:prSet/>
      <dgm:spPr/>
      <dgm:t>
        <a:bodyPr/>
        <a:lstStyle/>
        <a:p>
          <a:endParaRPr lang="en-US"/>
        </a:p>
      </dgm:t>
    </dgm:pt>
    <dgm:pt modelId="{9D17E807-1C49-4211-8D3B-1E687900916E}" type="sibTrans" cxnId="{FCCD32CE-AD74-486F-A1D0-B5C413C7FC97}">
      <dgm:prSet/>
      <dgm:spPr/>
      <dgm:t>
        <a:bodyPr/>
        <a:lstStyle/>
        <a:p>
          <a:endParaRPr lang="en-US"/>
        </a:p>
      </dgm:t>
    </dgm:pt>
    <dgm:pt modelId="{C5EC212E-E316-4965-81C9-FF1021978E5F}">
      <dgm:prSet phldrT="[Text]" phldr="0" custT="1"/>
      <dgm:spPr/>
      <dgm:t>
        <a:bodyPr/>
        <a:lstStyle/>
        <a:p>
          <a:pPr>
            <a:spcAft>
              <a:spcPts val="1200"/>
            </a:spcAft>
          </a:pPr>
          <a:r>
            <a:rPr lang="en-US" sz="1600" dirty="0"/>
            <a:t>conditions that limit your ability to climb stairs</a:t>
          </a:r>
        </a:p>
      </dgm:t>
    </dgm:pt>
    <dgm:pt modelId="{D72E4A45-D0D6-416B-92FB-59AEEB36704D}" type="parTrans" cxnId="{334E0D98-5248-4D58-9069-12C2CAFE3B81}">
      <dgm:prSet/>
      <dgm:spPr/>
      <dgm:t>
        <a:bodyPr/>
        <a:lstStyle/>
        <a:p>
          <a:endParaRPr lang="en-US"/>
        </a:p>
      </dgm:t>
    </dgm:pt>
    <dgm:pt modelId="{494DB5A8-F696-463F-B881-92CBAAC07645}" type="sibTrans" cxnId="{334E0D98-5248-4D58-9069-12C2CAFE3B81}">
      <dgm:prSet/>
      <dgm:spPr/>
      <dgm:t>
        <a:bodyPr/>
        <a:lstStyle/>
        <a:p>
          <a:endParaRPr lang="en-US"/>
        </a:p>
      </dgm:t>
    </dgm:pt>
    <dgm:pt modelId="{BD57940D-A354-4721-A259-C5C672D28278}" type="pres">
      <dgm:prSet presAssocID="{06B5B1EF-90ED-4E0F-95B4-B008C6BC75A9}" presName="linear" presStyleCnt="0">
        <dgm:presLayoutVars>
          <dgm:animLvl val="lvl"/>
          <dgm:resizeHandles val="exact"/>
        </dgm:presLayoutVars>
      </dgm:prSet>
      <dgm:spPr/>
    </dgm:pt>
    <dgm:pt modelId="{2095AABD-74FB-49FC-976E-EA25E764AE14}" type="pres">
      <dgm:prSet presAssocID="{A617FBF9-EF0B-4168-AF23-75DE06F9BBCB}" presName="parentText" presStyleLbl="node1" presStyleIdx="0" presStyleCnt="1">
        <dgm:presLayoutVars>
          <dgm:chMax val="0"/>
          <dgm:bulletEnabled val="1"/>
        </dgm:presLayoutVars>
      </dgm:prSet>
      <dgm:spPr/>
    </dgm:pt>
    <dgm:pt modelId="{378AE583-2CB4-46B6-AF31-0A67C3C6414A}" type="pres">
      <dgm:prSet presAssocID="{A617FBF9-EF0B-4168-AF23-75DE06F9BBCB}" presName="childText" presStyleLbl="revTx" presStyleIdx="0" presStyleCnt="1">
        <dgm:presLayoutVars>
          <dgm:bulletEnabled val="1"/>
        </dgm:presLayoutVars>
      </dgm:prSet>
      <dgm:spPr/>
    </dgm:pt>
  </dgm:ptLst>
  <dgm:cxnLst>
    <dgm:cxn modelId="{37CBB510-F330-436A-91FA-EBE4B9621D65}" type="presOf" srcId="{6950F54D-320C-4293-9136-63E4CE3E8396}" destId="{378AE583-2CB4-46B6-AF31-0A67C3C6414A}" srcOrd="0" destOrd="7" presId="urn:microsoft.com/office/officeart/2005/8/layout/vList2"/>
    <dgm:cxn modelId="{9D3EC114-D074-45C4-8B22-8CD8F01C358D}" srcId="{A617FBF9-EF0B-4168-AF23-75DE06F9BBCB}" destId="{A6FF39A9-E833-48A7-8EC0-C5B0F6FE2D01}" srcOrd="6" destOrd="0" parTransId="{D75C16D5-6E63-4A93-A6CE-65982091D042}" sibTransId="{D04BC974-A36E-427C-BB9A-537D9A4C9643}"/>
    <dgm:cxn modelId="{A20B091B-ACF5-44D0-8C43-D54EB11593FD}" srcId="{A617FBF9-EF0B-4168-AF23-75DE06F9BBCB}" destId="{64991A85-1B15-41AC-8F91-1C5D260780AC}" srcOrd="2" destOrd="0" parTransId="{9E448095-8908-446F-95BE-BA1CD750F40D}" sibTransId="{CAAE21DE-B234-49E9-9BBA-535A309132DA}"/>
    <dgm:cxn modelId="{0BDC5629-DF9E-4D95-A799-E12C5DA74ECD}" srcId="{A617FBF9-EF0B-4168-AF23-75DE06F9BBCB}" destId="{6950F54D-320C-4293-9136-63E4CE3E8396}" srcOrd="5" destOrd="0" parTransId="{C99ED68F-FBAE-45D5-BC4C-70462FFBEA4F}" sibTransId="{38EC6D19-B66B-406B-9EA4-C3151FED0D0B}"/>
    <dgm:cxn modelId="{B2A45F2F-7814-4092-AE3F-BC724189BF38}" type="presOf" srcId="{A6FF39A9-E833-48A7-8EC0-C5B0F6FE2D01}" destId="{378AE583-2CB4-46B6-AF31-0A67C3C6414A}" srcOrd="0" destOrd="8" presId="urn:microsoft.com/office/officeart/2005/8/layout/vList2"/>
    <dgm:cxn modelId="{5A57D45E-D41E-4D90-9B7D-13398BB9C220}" srcId="{A617FBF9-EF0B-4168-AF23-75DE06F9BBCB}" destId="{4C69B027-F59E-4BA8-96E2-450E2368BC30}" srcOrd="3" destOrd="0" parTransId="{5317CD93-9746-41E1-98B0-1EB01FA5A614}" sibTransId="{EA0490AF-E360-48DD-9799-F9CAE4BD8248}"/>
    <dgm:cxn modelId="{52B1CE43-9AC7-4944-B40B-F7FEB556E508}" type="presOf" srcId="{06B5B1EF-90ED-4E0F-95B4-B008C6BC75A9}" destId="{BD57940D-A354-4721-A259-C5C672D28278}" srcOrd="0" destOrd="0" presId="urn:microsoft.com/office/officeart/2005/8/layout/vList2"/>
    <dgm:cxn modelId="{178BBF69-A369-4F8E-83F3-09C5F254725A}" srcId="{A617FBF9-EF0B-4168-AF23-75DE06F9BBCB}" destId="{CCDC814E-B47D-43BA-A104-C10ECF250D49}" srcOrd="1" destOrd="0" parTransId="{07A286DF-74C9-429F-9B63-FFECA0CC7A6E}" sibTransId="{E5221D62-B2F9-424C-89C6-6B35ADF8D6FB}"/>
    <dgm:cxn modelId="{569B276E-C241-437E-AA36-EBF9F998AA88}" type="presOf" srcId="{DF1E9A16-7852-424C-B5DF-192DEE1EDA80}" destId="{378AE583-2CB4-46B6-AF31-0A67C3C6414A}" srcOrd="0" destOrd="2" presId="urn:microsoft.com/office/officeart/2005/8/layout/vList2"/>
    <dgm:cxn modelId="{4C27EC51-C017-47B7-99FC-0B7B7E24B5E2}" type="presOf" srcId="{A984276C-D778-4258-B8A0-60D81A99EBE6}" destId="{378AE583-2CB4-46B6-AF31-0A67C3C6414A}" srcOrd="0" destOrd="0" presId="urn:microsoft.com/office/officeart/2005/8/layout/vList2"/>
    <dgm:cxn modelId="{4A63FA58-8168-434B-9BC6-094725CD12BA}" type="presOf" srcId="{FC9A7566-0867-456D-9017-3216EEFC27DF}" destId="{378AE583-2CB4-46B6-AF31-0A67C3C6414A}" srcOrd="0" destOrd="6" presId="urn:microsoft.com/office/officeart/2005/8/layout/vList2"/>
    <dgm:cxn modelId="{6ED98E7A-0E19-423C-94B1-CF04F473FA92}" srcId="{06B5B1EF-90ED-4E0F-95B4-B008C6BC75A9}" destId="{A617FBF9-EF0B-4168-AF23-75DE06F9BBCB}" srcOrd="0" destOrd="0" parTransId="{39264805-9E28-44CF-8B6C-576D1767A11D}" sibTransId="{F5D66AB6-69E6-488D-89B1-F6A89A93229B}"/>
    <dgm:cxn modelId="{E5E6F78D-2ADF-4127-8FE1-09CB519BDA0F}" type="presOf" srcId="{A617FBF9-EF0B-4168-AF23-75DE06F9BBCB}" destId="{2095AABD-74FB-49FC-976E-EA25E764AE14}" srcOrd="0" destOrd="0" presId="urn:microsoft.com/office/officeart/2005/8/layout/vList2"/>
    <dgm:cxn modelId="{334E0D98-5248-4D58-9069-12C2CAFE3B81}" srcId="{CCDC814E-B47D-43BA-A104-C10ECF250D49}" destId="{C5EC212E-E316-4965-81C9-FF1021978E5F}" srcOrd="1" destOrd="0" parTransId="{D72E4A45-D0D6-416B-92FB-59AEEB36704D}" sibTransId="{494DB5A8-F696-463F-B881-92CBAAC07645}"/>
    <dgm:cxn modelId="{B509899B-E1BE-4409-B618-CC4D25DA977C}" type="presOf" srcId="{4C69B027-F59E-4BA8-96E2-450E2368BC30}" destId="{378AE583-2CB4-46B6-AF31-0A67C3C6414A}" srcOrd="0" destOrd="5" presId="urn:microsoft.com/office/officeart/2005/8/layout/vList2"/>
    <dgm:cxn modelId="{62205EB7-4A17-47C9-9AFA-04B65B0CA2B6}" type="presOf" srcId="{C5EC212E-E316-4965-81C9-FF1021978E5F}" destId="{378AE583-2CB4-46B6-AF31-0A67C3C6414A}" srcOrd="0" destOrd="3" presId="urn:microsoft.com/office/officeart/2005/8/layout/vList2"/>
    <dgm:cxn modelId="{E7D802BE-E34D-4F0A-8CBF-D0D3EA70F163}" type="presOf" srcId="{CCDC814E-B47D-43BA-A104-C10ECF250D49}" destId="{378AE583-2CB4-46B6-AF31-0A67C3C6414A}" srcOrd="0" destOrd="1" presId="urn:microsoft.com/office/officeart/2005/8/layout/vList2"/>
    <dgm:cxn modelId="{FCF076C0-CFBF-41DD-888F-94FEFF81CF7C}" srcId="{A617FBF9-EF0B-4168-AF23-75DE06F9BBCB}" destId="{FC9A7566-0867-456D-9017-3216EEFC27DF}" srcOrd="4" destOrd="0" parTransId="{F5A5FD73-43EA-4F04-99F3-F1A3245A0018}" sibTransId="{1B1B0FA2-71C5-47DA-AC89-CCCE0AB50632}"/>
    <dgm:cxn modelId="{FCCD32CE-AD74-486F-A1D0-B5C413C7FC97}" srcId="{CCDC814E-B47D-43BA-A104-C10ECF250D49}" destId="{DF1E9A16-7852-424C-B5DF-192DEE1EDA80}" srcOrd="0" destOrd="0" parTransId="{28C9DA17-C682-4337-9680-7AC970414DDF}" sibTransId="{9D17E807-1C49-4211-8D3B-1E687900916E}"/>
    <dgm:cxn modelId="{DA0A9DEB-361E-4B9B-AB6A-14B0CAEBD259}" srcId="{A617FBF9-EF0B-4168-AF23-75DE06F9BBCB}" destId="{A984276C-D778-4258-B8A0-60D81A99EBE6}" srcOrd="0" destOrd="0" parTransId="{EE0F70B6-6E7B-4146-B679-C60823FD77D0}" sibTransId="{4FE82ACD-9A4D-4323-B2F4-939C8B5D45E1}"/>
    <dgm:cxn modelId="{4B8EA5F8-A77D-450D-B51C-29AA386FAD75}" type="presOf" srcId="{64991A85-1B15-41AC-8F91-1C5D260780AC}" destId="{378AE583-2CB4-46B6-AF31-0A67C3C6414A}" srcOrd="0" destOrd="4" presId="urn:microsoft.com/office/officeart/2005/8/layout/vList2"/>
    <dgm:cxn modelId="{95A58B8B-3D00-43B8-8012-AA8A778491DB}" type="presParOf" srcId="{BD57940D-A354-4721-A259-C5C672D28278}" destId="{2095AABD-74FB-49FC-976E-EA25E764AE14}" srcOrd="0" destOrd="0" presId="urn:microsoft.com/office/officeart/2005/8/layout/vList2"/>
    <dgm:cxn modelId="{FB075359-8AE7-4F4D-A3F4-AD5AD618A39B}" type="presParOf" srcId="{BD57940D-A354-4721-A259-C5C672D28278}" destId="{378AE583-2CB4-46B6-AF31-0A67C3C6414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What does SSA award letter say?</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custT="1"/>
      <dgm:spPr/>
      <dgm:t>
        <a:bodyPr/>
        <a:lstStyle/>
        <a:p>
          <a:r>
            <a:rPr lang="en-US" sz="1800" dirty="0"/>
            <a:t>“I can’t find one.”</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When does SSA pay you?</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dgm:spPr/>
      <dgm:t>
        <a:bodyPr/>
        <a:lstStyle/>
        <a:p>
          <a:r>
            <a:rPr lang="en-US" dirty="0"/>
            <a:t>“I don’t know.”</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Do you have Medicare? How old are you?</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custT="1"/>
      <dgm:spPr/>
      <dgm:t>
        <a:bodyPr/>
        <a:lstStyle/>
        <a:p>
          <a:r>
            <a:rPr lang="en-US" sz="1800" dirty="0"/>
            <a:t>“No. I don’t think so. I’m 64 years old.”</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How much are you paid?</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custT="1"/>
      <dgm:spPr/>
      <dgm:t>
        <a:bodyPr/>
        <a:lstStyle/>
        <a:p>
          <a:r>
            <a:rPr lang="en-US" sz="1800" dirty="0"/>
            <a:t>$505/month (Note SSI Max for 2025 is $967) </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What does SSA award letter say?</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custT="1"/>
      <dgm:spPr/>
      <dgm:t>
        <a:bodyPr/>
        <a:lstStyle/>
        <a:p>
          <a:r>
            <a:rPr lang="en-US" sz="1800" dirty="0"/>
            <a:t>“Retirement, Survivors, and Disability Insurance”</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B0A907-D026-49BD-8B62-3D9B819813F4}" type="doc">
      <dgm:prSet loTypeId="urn:microsoft.com/office/officeart/2005/8/layout/chevron1" loCatId="process" qsTypeId="urn:microsoft.com/office/officeart/2005/8/quickstyle/simple1" qsCatId="simple" csTypeId="urn:microsoft.com/office/officeart/2005/8/colors/accent1_3" csCatId="accent1" phldr="1"/>
      <dgm:spPr/>
    </dgm:pt>
    <dgm:pt modelId="{22AB20E9-646C-412D-AF65-AC6E062B1059}">
      <dgm:prSet phldrT="[Text]"/>
      <dgm:spPr/>
      <dgm:t>
        <a:bodyPr/>
        <a:lstStyle/>
        <a:p>
          <a:r>
            <a:rPr lang="en-US" dirty="0"/>
            <a:t>Categorically eligible?</a:t>
          </a:r>
        </a:p>
      </dgm:t>
    </dgm:pt>
    <dgm:pt modelId="{D92AB318-1399-4D1A-899A-7D541B9D608A}" type="parTrans" cxnId="{9918B923-AC47-47C6-BDF5-9338BA4AC607}">
      <dgm:prSet/>
      <dgm:spPr/>
      <dgm:t>
        <a:bodyPr/>
        <a:lstStyle/>
        <a:p>
          <a:endParaRPr lang="en-US"/>
        </a:p>
      </dgm:t>
    </dgm:pt>
    <dgm:pt modelId="{8A5C2EA7-24A5-4C85-861E-005536CACF3C}" type="sibTrans" cxnId="{9918B923-AC47-47C6-BDF5-9338BA4AC607}">
      <dgm:prSet/>
      <dgm:spPr/>
      <dgm:t>
        <a:bodyPr/>
        <a:lstStyle/>
        <a:p>
          <a:endParaRPr lang="en-US"/>
        </a:p>
      </dgm:t>
    </dgm:pt>
    <dgm:pt modelId="{7350C580-802D-49F6-AA63-85A85A07430E}">
      <dgm:prSet phldrT="[Text]"/>
      <dgm:spPr/>
      <dgm:t>
        <a:bodyPr/>
        <a:lstStyle/>
        <a:p>
          <a:r>
            <a:rPr lang="en-US" dirty="0"/>
            <a:t>Asset eligible?</a:t>
          </a:r>
        </a:p>
      </dgm:t>
    </dgm:pt>
    <dgm:pt modelId="{33C0D342-0C01-4338-812A-E1F9DB179E49}" type="parTrans" cxnId="{1C034EF4-D51D-4147-AAD2-E8F0291F2766}">
      <dgm:prSet/>
      <dgm:spPr/>
      <dgm:t>
        <a:bodyPr/>
        <a:lstStyle/>
        <a:p>
          <a:endParaRPr lang="en-US"/>
        </a:p>
      </dgm:t>
    </dgm:pt>
    <dgm:pt modelId="{DFD33BBF-7B63-491C-9AA4-A16A19134F77}" type="sibTrans" cxnId="{1C034EF4-D51D-4147-AAD2-E8F0291F2766}">
      <dgm:prSet/>
      <dgm:spPr/>
      <dgm:t>
        <a:bodyPr/>
        <a:lstStyle/>
        <a:p>
          <a:endParaRPr lang="en-US"/>
        </a:p>
      </dgm:t>
    </dgm:pt>
    <dgm:pt modelId="{9D59D515-8D97-430C-8CB0-3CAE44FF51CA}">
      <dgm:prSet phldrT="[Text]"/>
      <dgm:spPr/>
      <dgm:t>
        <a:bodyPr/>
        <a:lstStyle/>
        <a:p>
          <a:r>
            <a:rPr lang="en-US" dirty="0"/>
            <a:t>Financially eligible?</a:t>
          </a:r>
        </a:p>
      </dgm:t>
    </dgm:pt>
    <dgm:pt modelId="{83A58F4C-D219-457F-A3A6-E48F2FFC6EB7}" type="parTrans" cxnId="{297A6C97-C92F-45D2-BA51-59E0119E4E7C}">
      <dgm:prSet/>
      <dgm:spPr/>
      <dgm:t>
        <a:bodyPr/>
        <a:lstStyle/>
        <a:p>
          <a:endParaRPr lang="en-US"/>
        </a:p>
      </dgm:t>
    </dgm:pt>
    <dgm:pt modelId="{DF3CB04A-5E3B-4707-839D-63CCE158393F}" type="sibTrans" cxnId="{297A6C97-C92F-45D2-BA51-59E0119E4E7C}">
      <dgm:prSet/>
      <dgm:spPr/>
      <dgm:t>
        <a:bodyPr/>
        <a:lstStyle/>
        <a:p>
          <a:endParaRPr lang="en-US"/>
        </a:p>
      </dgm:t>
    </dgm:pt>
    <dgm:pt modelId="{04FEE4FF-0131-404A-A798-3A1BACDF4117}">
      <dgm:prSet phldrT="[Text]"/>
      <dgm:spPr/>
      <dgm:t>
        <a:bodyPr/>
        <a:lstStyle/>
        <a:p>
          <a:r>
            <a:rPr lang="en-US" dirty="0"/>
            <a:t>Maximized other income</a:t>
          </a:r>
        </a:p>
      </dgm:t>
    </dgm:pt>
    <dgm:pt modelId="{F54CE191-60FD-4E92-8166-720829ACB056}" type="parTrans" cxnId="{090BB23C-2A41-4A9E-B76D-FD6D791C0843}">
      <dgm:prSet/>
      <dgm:spPr/>
      <dgm:t>
        <a:bodyPr/>
        <a:lstStyle/>
        <a:p>
          <a:endParaRPr lang="en-US"/>
        </a:p>
      </dgm:t>
    </dgm:pt>
    <dgm:pt modelId="{E29987DC-209D-4F70-9771-ACFD43FC156F}" type="sibTrans" cxnId="{090BB23C-2A41-4A9E-B76D-FD6D791C0843}">
      <dgm:prSet/>
      <dgm:spPr/>
      <dgm:t>
        <a:bodyPr/>
        <a:lstStyle/>
        <a:p>
          <a:endParaRPr lang="en-US"/>
        </a:p>
      </dgm:t>
    </dgm:pt>
    <dgm:pt modelId="{A0734B86-1F42-4109-A810-06920BA62241}" type="pres">
      <dgm:prSet presAssocID="{B5B0A907-D026-49BD-8B62-3D9B819813F4}" presName="Name0" presStyleCnt="0">
        <dgm:presLayoutVars>
          <dgm:dir/>
          <dgm:animLvl val="lvl"/>
          <dgm:resizeHandles val="exact"/>
        </dgm:presLayoutVars>
      </dgm:prSet>
      <dgm:spPr/>
    </dgm:pt>
    <dgm:pt modelId="{2CCDBD92-B4F2-4336-8E54-BED80A488C71}" type="pres">
      <dgm:prSet presAssocID="{22AB20E9-646C-412D-AF65-AC6E062B1059}" presName="parTxOnly" presStyleLbl="node1" presStyleIdx="0" presStyleCnt="4">
        <dgm:presLayoutVars>
          <dgm:chMax val="0"/>
          <dgm:chPref val="0"/>
          <dgm:bulletEnabled val="1"/>
        </dgm:presLayoutVars>
      </dgm:prSet>
      <dgm:spPr/>
    </dgm:pt>
    <dgm:pt modelId="{218B9568-5AF4-40E0-8A20-635C40681157}" type="pres">
      <dgm:prSet presAssocID="{8A5C2EA7-24A5-4C85-861E-005536CACF3C}" presName="parTxOnlySpace" presStyleCnt="0"/>
      <dgm:spPr/>
    </dgm:pt>
    <dgm:pt modelId="{D3655BEE-66B3-49C6-9FA7-889133BFBF33}" type="pres">
      <dgm:prSet presAssocID="{04FEE4FF-0131-404A-A798-3A1BACDF4117}" presName="parTxOnly" presStyleLbl="node1" presStyleIdx="1" presStyleCnt="4">
        <dgm:presLayoutVars>
          <dgm:chMax val="0"/>
          <dgm:chPref val="0"/>
          <dgm:bulletEnabled val="1"/>
        </dgm:presLayoutVars>
      </dgm:prSet>
      <dgm:spPr/>
    </dgm:pt>
    <dgm:pt modelId="{04B21288-1688-45D9-824F-7751C7D97EBD}" type="pres">
      <dgm:prSet presAssocID="{E29987DC-209D-4F70-9771-ACFD43FC156F}" presName="parTxOnlySpace" presStyleCnt="0"/>
      <dgm:spPr/>
    </dgm:pt>
    <dgm:pt modelId="{9B138E46-D731-4670-AE23-C682EB3312A5}" type="pres">
      <dgm:prSet presAssocID="{7350C580-802D-49F6-AA63-85A85A07430E}" presName="parTxOnly" presStyleLbl="node1" presStyleIdx="2" presStyleCnt="4">
        <dgm:presLayoutVars>
          <dgm:chMax val="0"/>
          <dgm:chPref val="0"/>
          <dgm:bulletEnabled val="1"/>
        </dgm:presLayoutVars>
      </dgm:prSet>
      <dgm:spPr/>
    </dgm:pt>
    <dgm:pt modelId="{22658393-61C7-40F8-B251-A9FECA1B5C9F}" type="pres">
      <dgm:prSet presAssocID="{DFD33BBF-7B63-491C-9AA4-A16A19134F77}" presName="parTxOnlySpace" presStyleCnt="0"/>
      <dgm:spPr/>
    </dgm:pt>
    <dgm:pt modelId="{21C3E80F-E356-4BA6-A8D3-8CB61DADEFBC}" type="pres">
      <dgm:prSet presAssocID="{9D59D515-8D97-430C-8CB0-3CAE44FF51CA}" presName="parTxOnly" presStyleLbl="node1" presStyleIdx="3" presStyleCnt="4">
        <dgm:presLayoutVars>
          <dgm:chMax val="0"/>
          <dgm:chPref val="0"/>
          <dgm:bulletEnabled val="1"/>
        </dgm:presLayoutVars>
      </dgm:prSet>
      <dgm:spPr/>
    </dgm:pt>
  </dgm:ptLst>
  <dgm:cxnLst>
    <dgm:cxn modelId="{9918B923-AC47-47C6-BDF5-9338BA4AC607}" srcId="{B5B0A907-D026-49BD-8B62-3D9B819813F4}" destId="{22AB20E9-646C-412D-AF65-AC6E062B1059}" srcOrd="0" destOrd="0" parTransId="{D92AB318-1399-4D1A-899A-7D541B9D608A}" sibTransId="{8A5C2EA7-24A5-4C85-861E-005536CACF3C}"/>
    <dgm:cxn modelId="{8B647025-6D33-4CE9-8007-28F4082C76DF}" type="presOf" srcId="{B5B0A907-D026-49BD-8B62-3D9B819813F4}" destId="{A0734B86-1F42-4109-A810-06920BA62241}" srcOrd="0" destOrd="0" presId="urn:microsoft.com/office/officeart/2005/8/layout/chevron1"/>
    <dgm:cxn modelId="{090BB23C-2A41-4A9E-B76D-FD6D791C0843}" srcId="{B5B0A907-D026-49BD-8B62-3D9B819813F4}" destId="{04FEE4FF-0131-404A-A798-3A1BACDF4117}" srcOrd="1" destOrd="0" parTransId="{F54CE191-60FD-4E92-8166-720829ACB056}" sibTransId="{E29987DC-209D-4F70-9771-ACFD43FC156F}"/>
    <dgm:cxn modelId="{F69FC389-CB1F-4B50-83A6-F1704954E56B}" type="presOf" srcId="{9D59D515-8D97-430C-8CB0-3CAE44FF51CA}" destId="{21C3E80F-E356-4BA6-A8D3-8CB61DADEFBC}" srcOrd="0" destOrd="0" presId="urn:microsoft.com/office/officeart/2005/8/layout/chevron1"/>
    <dgm:cxn modelId="{297A6C97-C92F-45D2-BA51-59E0119E4E7C}" srcId="{B5B0A907-D026-49BD-8B62-3D9B819813F4}" destId="{9D59D515-8D97-430C-8CB0-3CAE44FF51CA}" srcOrd="3" destOrd="0" parTransId="{83A58F4C-D219-457F-A3A6-E48F2FFC6EB7}" sibTransId="{DF3CB04A-5E3B-4707-839D-63CCE158393F}"/>
    <dgm:cxn modelId="{3B43E29F-4DEF-4EE5-B3FC-38C66B6B8336}" type="presOf" srcId="{7350C580-802D-49F6-AA63-85A85A07430E}" destId="{9B138E46-D731-4670-AE23-C682EB3312A5}" srcOrd="0" destOrd="0" presId="urn:microsoft.com/office/officeart/2005/8/layout/chevron1"/>
    <dgm:cxn modelId="{06A38ADA-A3DE-489A-BBFC-88F3597D1F56}" type="presOf" srcId="{04FEE4FF-0131-404A-A798-3A1BACDF4117}" destId="{D3655BEE-66B3-49C6-9FA7-889133BFBF33}" srcOrd="0" destOrd="0" presId="urn:microsoft.com/office/officeart/2005/8/layout/chevron1"/>
    <dgm:cxn modelId="{1C034EF4-D51D-4147-AAD2-E8F0291F2766}" srcId="{B5B0A907-D026-49BD-8B62-3D9B819813F4}" destId="{7350C580-802D-49F6-AA63-85A85A07430E}" srcOrd="2" destOrd="0" parTransId="{33C0D342-0C01-4338-812A-E1F9DB179E49}" sibTransId="{DFD33BBF-7B63-491C-9AA4-A16A19134F77}"/>
    <dgm:cxn modelId="{DCA357F5-DE8F-420B-8454-6DD4AE6A80A4}" type="presOf" srcId="{22AB20E9-646C-412D-AF65-AC6E062B1059}" destId="{2CCDBD92-B4F2-4336-8E54-BED80A488C71}" srcOrd="0" destOrd="0" presId="urn:microsoft.com/office/officeart/2005/8/layout/chevron1"/>
    <dgm:cxn modelId="{05463EF3-CE82-42DE-A899-11D69778A8A5}" type="presParOf" srcId="{A0734B86-1F42-4109-A810-06920BA62241}" destId="{2CCDBD92-B4F2-4336-8E54-BED80A488C71}" srcOrd="0" destOrd="0" presId="urn:microsoft.com/office/officeart/2005/8/layout/chevron1"/>
    <dgm:cxn modelId="{882F6D6A-CD82-4C8B-ACB4-DC08D7BDAE95}" type="presParOf" srcId="{A0734B86-1F42-4109-A810-06920BA62241}" destId="{218B9568-5AF4-40E0-8A20-635C40681157}" srcOrd="1" destOrd="0" presId="urn:microsoft.com/office/officeart/2005/8/layout/chevron1"/>
    <dgm:cxn modelId="{403B3051-DF5E-472B-BD6D-628A8774E33E}" type="presParOf" srcId="{A0734B86-1F42-4109-A810-06920BA62241}" destId="{D3655BEE-66B3-49C6-9FA7-889133BFBF33}" srcOrd="2" destOrd="0" presId="urn:microsoft.com/office/officeart/2005/8/layout/chevron1"/>
    <dgm:cxn modelId="{015E2FAA-538F-4378-A7EC-AA63B92EE6CD}" type="presParOf" srcId="{A0734B86-1F42-4109-A810-06920BA62241}" destId="{04B21288-1688-45D9-824F-7751C7D97EBD}" srcOrd="3" destOrd="0" presId="urn:microsoft.com/office/officeart/2005/8/layout/chevron1"/>
    <dgm:cxn modelId="{0AA02FDA-D56A-469F-A029-DC8A2AD899D0}" type="presParOf" srcId="{A0734B86-1F42-4109-A810-06920BA62241}" destId="{9B138E46-D731-4670-AE23-C682EB3312A5}" srcOrd="4" destOrd="0" presId="urn:microsoft.com/office/officeart/2005/8/layout/chevron1"/>
    <dgm:cxn modelId="{53456F27-57E9-424D-A801-2D0CB93F8B66}" type="presParOf" srcId="{A0734B86-1F42-4109-A810-06920BA62241}" destId="{22658393-61C7-40F8-B251-A9FECA1B5C9F}" srcOrd="5" destOrd="0" presId="urn:microsoft.com/office/officeart/2005/8/layout/chevron1"/>
    <dgm:cxn modelId="{BE6C33C2-9F38-4F3E-B6CA-3BC91B02E2D5}" type="presParOf" srcId="{A0734B86-1F42-4109-A810-06920BA62241}" destId="{21C3E80F-E356-4BA6-A8D3-8CB61DADEFB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B0A907-D026-49BD-8B62-3D9B819813F4}" type="doc">
      <dgm:prSet loTypeId="urn:microsoft.com/office/officeart/2005/8/layout/chevron1" loCatId="process" qsTypeId="urn:microsoft.com/office/officeart/2005/8/quickstyle/simple1" qsCatId="simple" csTypeId="urn:microsoft.com/office/officeart/2005/8/colors/accent1_3" csCatId="accent1" phldr="1"/>
      <dgm:spPr/>
    </dgm:pt>
    <dgm:pt modelId="{22AB20E9-646C-412D-AF65-AC6E062B1059}">
      <dgm:prSet phldrT="[Text]"/>
      <dgm:spPr/>
      <dgm:t>
        <a:bodyPr/>
        <a:lstStyle/>
        <a:p>
          <a:r>
            <a:rPr lang="en-US" dirty="0"/>
            <a:t>Categorically eligible?</a:t>
          </a:r>
        </a:p>
      </dgm:t>
    </dgm:pt>
    <dgm:pt modelId="{D92AB318-1399-4D1A-899A-7D541B9D608A}" type="parTrans" cxnId="{9918B923-AC47-47C6-BDF5-9338BA4AC607}">
      <dgm:prSet/>
      <dgm:spPr/>
      <dgm:t>
        <a:bodyPr/>
        <a:lstStyle/>
        <a:p>
          <a:endParaRPr lang="en-US"/>
        </a:p>
      </dgm:t>
    </dgm:pt>
    <dgm:pt modelId="{8A5C2EA7-24A5-4C85-861E-005536CACF3C}" type="sibTrans" cxnId="{9918B923-AC47-47C6-BDF5-9338BA4AC607}">
      <dgm:prSet/>
      <dgm:spPr/>
      <dgm:t>
        <a:bodyPr/>
        <a:lstStyle/>
        <a:p>
          <a:endParaRPr lang="en-US"/>
        </a:p>
      </dgm:t>
    </dgm:pt>
    <dgm:pt modelId="{7350C580-802D-49F6-AA63-85A85A07430E}">
      <dgm:prSet phldrT="[Text]"/>
      <dgm:spPr/>
      <dgm:t>
        <a:bodyPr/>
        <a:lstStyle/>
        <a:p>
          <a:r>
            <a:rPr lang="en-US" dirty="0"/>
            <a:t>Asset eligible?</a:t>
          </a:r>
        </a:p>
      </dgm:t>
    </dgm:pt>
    <dgm:pt modelId="{33C0D342-0C01-4338-812A-E1F9DB179E49}" type="parTrans" cxnId="{1C034EF4-D51D-4147-AAD2-E8F0291F2766}">
      <dgm:prSet/>
      <dgm:spPr/>
      <dgm:t>
        <a:bodyPr/>
        <a:lstStyle/>
        <a:p>
          <a:endParaRPr lang="en-US"/>
        </a:p>
      </dgm:t>
    </dgm:pt>
    <dgm:pt modelId="{DFD33BBF-7B63-491C-9AA4-A16A19134F77}" type="sibTrans" cxnId="{1C034EF4-D51D-4147-AAD2-E8F0291F2766}">
      <dgm:prSet/>
      <dgm:spPr/>
      <dgm:t>
        <a:bodyPr/>
        <a:lstStyle/>
        <a:p>
          <a:endParaRPr lang="en-US"/>
        </a:p>
      </dgm:t>
    </dgm:pt>
    <dgm:pt modelId="{9D59D515-8D97-430C-8CB0-3CAE44FF51CA}">
      <dgm:prSet phldrT="[Text]"/>
      <dgm:spPr/>
      <dgm:t>
        <a:bodyPr/>
        <a:lstStyle/>
        <a:p>
          <a:r>
            <a:rPr lang="en-US" dirty="0"/>
            <a:t>Financially eligible?</a:t>
          </a:r>
        </a:p>
      </dgm:t>
    </dgm:pt>
    <dgm:pt modelId="{83A58F4C-D219-457F-A3A6-E48F2FFC6EB7}" type="parTrans" cxnId="{297A6C97-C92F-45D2-BA51-59E0119E4E7C}">
      <dgm:prSet/>
      <dgm:spPr/>
      <dgm:t>
        <a:bodyPr/>
        <a:lstStyle/>
        <a:p>
          <a:endParaRPr lang="en-US"/>
        </a:p>
      </dgm:t>
    </dgm:pt>
    <dgm:pt modelId="{DF3CB04A-5E3B-4707-839D-63CCE158393F}" type="sibTrans" cxnId="{297A6C97-C92F-45D2-BA51-59E0119E4E7C}">
      <dgm:prSet/>
      <dgm:spPr/>
      <dgm:t>
        <a:bodyPr/>
        <a:lstStyle/>
        <a:p>
          <a:endParaRPr lang="en-US"/>
        </a:p>
      </dgm:t>
    </dgm:pt>
    <dgm:pt modelId="{04FEE4FF-0131-404A-A798-3A1BACDF4117}">
      <dgm:prSet phldrT="[Text]"/>
      <dgm:spPr/>
      <dgm:t>
        <a:bodyPr/>
        <a:lstStyle/>
        <a:p>
          <a:r>
            <a:rPr lang="en-US" dirty="0"/>
            <a:t>Maximized other income</a:t>
          </a:r>
        </a:p>
      </dgm:t>
    </dgm:pt>
    <dgm:pt modelId="{F54CE191-60FD-4E92-8166-720829ACB056}" type="parTrans" cxnId="{090BB23C-2A41-4A9E-B76D-FD6D791C0843}">
      <dgm:prSet/>
      <dgm:spPr/>
      <dgm:t>
        <a:bodyPr/>
        <a:lstStyle/>
        <a:p>
          <a:endParaRPr lang="en-US"/>
        </a:p>
      </dgm:t>
    </dgm:pt>
    <dgm:pt modelId="{E29987DC-209D-4F70-9771-ACFD43FC156F}" type="sibTrans" cxnId="{090BB23C-2A41-4A9E-B76D-FD6D791C0843}">
      <dgm:prSet/>
      <dgm:spPr/>
      <dgm:t>
        <a:bodyPr/>
        <a:lstStyle/>
        <a:p>
          <a:endParaRPr lang="en-US"/>
        </a:p>
      </dgm:t>
    </dgm:pt>
    <dgm:pt modelId="{A0734B86-1F42-4109-A810-06920BA62241}" type="pres">
      <dgm:prSet presAssocID="{B5B0A907-D026-49BD-8B62-3D9B819813F4}" presName="Name0" presStyleCnt="0">
        <dgm:presLayoutVars>
          <dgm:dir/>
          <dgm:animLvl val="lvl"/>
          <dgm:resizeHandles val="exact"/>
        </dgm:presLayoutVars>
      </dgm:prSet>
      <dgm:spPr/>
    </dgm:pt>
    <dgm:pt modelId="{2CCDBD92-B4F2-4336-8E54-BED80A488C71}" type="pres">
      <dgm:prSet presAssocID="{22AB20E9-646C-412D-AF65-AC6E062B1059}" presName="parTxOnly" presStyleLbl="node1" presStyleIdx="0" presStyleCnt="4">
        <dgm:presLayoutVars>
          <dgm:chMax val="0"/>
          <dgm:chPref val="0"/>
          <dgm:bulletEnabled val="1"/>
        </dgm:presLayoutVars>
      </dgm:prSet>
      <dgm:spPr/>
    </dgm:pt>
    <dgm:pt modelId="{218B9568-5AF4-40E0-8A20-635C40681157}" type="pres">
      <dgm:prSet presAssocID="{8A5C2EA7-24A5-4C85-861E-005536CACF3C}" presName="parTxOnlySpace" presStyleCnt="0"/>
      <dgm:spPr/>
    </dgm:pt>
    <dgm:pt modelId="{D3655BEE-66B3-49C6-9FA7-889133BFBF33}" type="pres">
      <dgm:prSet presAssocID="{04FEE4FF-0131-404A-A798-3A1BACDF4117}" presName="parTxOnly" presStyleLbl="node1" presStyleIdx="1" presStyleCnt="4">
        <dgm:presLayoutVars>
          <dgm:chMax val="0"/>
          <dgm:chPref val="0"/>
          <dgm:bulletEnabled val="1"/>
        </dgm:presLayoutVars>
      </dgm:prSet>
      <dgm:spPr/>
    </dgm:pt>
    <dgm:pt modelId="{04B21288-1688-45D9-824F-7751C7D97EBD}" type="pres">
      <dgm:prSet presAssocID="{E29987DC-209D-4F70-9771-ACFD43FC156F}" presName="parTxOnlySpace" presStyleCnt="0"/>
      <dgm:spPr/>
    </dgm:pt>
    <dgm:pt modelId="{9B138E46-D731-4670-AE23-C682EB3312A5}" type="pres">
      <dgm:prSet presAssocID="{7350C580-802D-49F6-AA63-85A85A07430E}" presName="parTxOnly" presStyleLbl="node1" presStyleIdx="2" presStyleCnt="4">
        <dgm:presLayoutVars>
          <dgm:chMax val="0"/>
          <dgm:chPref val="0"/>
          <dgm:bulletEnabled val="1"/>
        </dgm:presLayoutVars>
      </dgm:prSet>
      <dgm:spPr/>
    </dgm:pt>
    <dgm:pt modelId="{22658393-61C7-40F8-B251-A9FECA1B5C9F}" type="pres">
      <dgm:prSet presAssocID="{DFD33BBF-7B63-491C-9AA4-A16A19134F77}" presName="parTxOnlySpace" presStyleCnt="0"/>
      <dgm:spPr/>
    </dgm:pt>
    <dgm:pt modelId="{21C3E80F-E356-4BA6-A8D3-8CB61DADEFBC}" type="pres">
      <dgm:prSet presAssocID="{9D59D515-8D97-430C-8CB0-3CAE44FF51CA}" presName="parTxOnly" presStyleLbl="node1" presStyleIdx="3" presStyleCnt="4">
        <dgm:presLayoutVars>
          <dgm:chMax val="0"/>
          <dgm:chPref val="0"/>
          <dgm:bulletEnabled val="1"/>
        </dgm:presLayoutVars>
      </dgm:prSet>
      <dgm:spPr/>
    </dgm:pt>
  </dgm:ptLst>
  <dgm:cxnLst>
    <dgm:cxn modelId="{9918B923-AC47-47C6-BDF5-9338BA4AC607}" srcId="{B5B0A907-D026-49BD-8B62-3D9B819813F4}" destId="{22AB20E9-646C-412D-AF65-AC6E062B1059}" srcOrd="0" destOrd="0" parTransId="{D92AB318-1399-4D1A-899A-7D541B9D608A}" sibTransId="{8A5C2EA7-24A5-4C85-861E-005536CACF3C}"/>
    <dgm:cxn modelId="{8B647025-6D33-4CE9-8007-28F4082C76DF}" type="presOf" srcId="{B5B0A907-D026-49BD-8B62-3D9B819813F4}" destId="{A0734B86-1F42-4109-A810-06920BA62241}" srcOrd="0" destOrd="0" presId="urn:microsoft.com/office/officeart/2005/8/layout/chevron1"/>
    <dgm:cxn modelId="{090BB23C-2A41-4A9E-B76D-FD6D791C0843}" srcId="{B5B0A907-D026-49BD-8B62-3D9B819813F4}" destId="{04FEE4FF-0131-404A-A798-3A1BACDF4117}" srcOrd="1" destOrd="0" parTransId="{F54CE191-60FD-4E92-8166-720829ACB056}" sibTransId="{E29987DC-209D-4F70-9771-ACFD43FC156F}"/>
    <dgm:cxn modelId="{F69FC389-CB1F-4B50-83A6-F1704954E56B}" type="presOf" srcId="{9D59D515-8D97-430C-8CB0-3CAE44FF51CA}" destId="{21C3E80F-E356-4BA6-A8D3-8CB61DADEFBC}" srcOrd="0" destOrd="0" presId="urn:microsoft.com/office/officeart/2005/8/layout/chevron1"/>
    <dgm:cxn modelId="{297A6C97-C92F-45D2-BA51-59E0119E4E7C}" srcId="{B5B0A907-D026-49BD-8B62-3D9B819813F4}" destId="{9D59D515-8D97-430C-8CB0-3CAE44FF51CA}" srcOrd="3" destOrd="0" parTransId="{83A58F4C-D219-457F-A3A6-E48F2FFC6EB7}" sibTransId="{DF3CB04A-5E3B-4707-839D-63CCE158393F}"/>
    <dgm:cxn modelId="{3B43E29F-4DEF-4EE5-B3FC-38C66B6B8336}" type="presOf" srcId="{7350C580-802D-49F6-AA63-85A85A07430E}" destId="{9B138E46-D731-4670-AE23-C682EB3312A5}" srcOrd="0" destOrd="0" presId="urn:microsoft.com/office/officeart/2005/8/layout/chevron1"/>
    <dgm:cxn modelId="{06A38ADA-A3DE-489A-BBFC-88F3597D1F56}" type="presOf" srcId="{04FEE4FF-0131-404A-A798-3A1BACDF4117}" destId="{D3655BEE-66B3-49C6-9FA7-889133BFBF33}" srcOrd="0" destOrd="0" presId="urn:microsoft.com/office/officeart/2005/8/layout/chevron1"/>
    <dgm:cxn modelId="{1C034EF4-D51D-4147-AAD2-E8F0291F2766}" srcId="{B5B0A907-D026-49BD-8B62-3D9B819813F4}" destId="{7350C580-802D-49F6-AA63-85A85A07430E}" srcOrd="2" destOrd="0" parTransId="{33C0D342-0C01-4338-812A-E1F9DB179E49}" sibTransId="{DFD33BBF-7B63-491C-9AA4-A16A19134F77}"/>
    <dgm:cxn modelId="{DCA357F5-DE8F-420B-8454-6DD4AE6A80A4}" type="presOf" srcId="{22AB20E9-646C-412D-AF65-AC6E062B1059}" destId="{2CCDBD92-B4F2-4336-8E54-BED80A488C71}" srcOrd="0" destOrd="0" presId="urn:microsoft.com/office/officeart/2005/8/layout/chevron1"/>
    <dgm:cxn modelId="{05463EF3-CE82-42DE-A899-11D69778A8A5}" type="presParOf" srcId="{A0734B86-1F42-4109-A810-06920BA62241}" destId="{2CCDBD92-B4F2-4336-8E54-BED80A488C71}" srcOrd="0" destOrd="0" presId="urn:microsoft.com/office/officeart/2005/8/layout/chevron1"/>
    <dgm:cxn modelId="{882F6D6A-CD82-4C8B-ACB4-DC08D7BDAE95}" type="presParOf" srcId="{A0734B86-1F42-4109-A810-06920BA62241}" destId="{218B9568-5AF4-40E0-8A20-635C40681157}" srcOrd="1" destOrd="0" presId="urn:microsoft.com/office/officeart/2005/8/layout/chevron1"/>
    <dgm:cxn modelId="{403B3051-DF5E-472B-BD6D-628A8774E33E}" type="presParOf" srcId="{A0734B86-1F42-4109-A810-06920BA62241}" destId="{D3655BEE-66B3-49C6-9FA7-889133BFBF33}" srcOrd="2" destOrd="0" presId="urn:microsoft.com/office/officeart/2005/8/layout/chevron1"/>
    <dgm:cxn modelId="{015E2FAA-538F-4378-A7EC-AA63B92EE6CD}" type="presParOf" srcId="{A0734B86-1F42-4109-A810-06920BA62241}" destId="{04B21288-1688-45D9-824F-7751C7D97EBD}" srcOrd="3" destOrd="0" presId="urn:microsoft.com/office/officeart/2005/8/layout/chevron1"/>
    <dgm:cxn modelId="{0AA02FDA-D56A-469F-A029-DC8A2AD899D0}" type="presParOf" srcId="{A0734B86-1F42-4109-A810-06920BA62241}" destId="{9B138E46-D731-4670-AE23-C682EB3312A5}" srcOrd="4" destOrd="0" presId="urn:microsoft.com/office/officeart/2005/8/layout/chevron1"/>
    <dgm:cxn modelId="{53456F27-57E9-424D-A801-2D0CB93F8B66}" type="presParOf" srcId="{A0734B86-1F42-4109-A810-06920BA62241}" destId="{22658393-61C7-40F8-B251-A9FECA1B5C9F}" srcOrd="5" destOrd="0" presId="urn:microsoft.com/office/officeart/2005/8/layout/chevron1"/>
    <dgm:cxn modelId="{BE6C33C2-9F38-4F3E-B6CA-3BC91B02E2D5}" type="presParOf" srcId="{A0734B86-1F42-4109-A810-06920BA62241}" destId="{21C3E80F-E356-4BA6-A8D3-8CB61DADEFB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B0A907-D026-49BD-8B62-3D9B819813F4}" type="doc">
      <dgm:prSet loTypeId="urn:microsoft.com/office/officeart/2005/8/layout/chevron1" loCatId="process" qsTypeId="urn:microsoft.com/office/officeart/2005/8/quickstyle/simple1" qsCatId="simple" csTypeId="urn:microsoft.com/office/officeart/2005/8/colors/accent1_3" csCatId="accent1" phldr="1"/>
      <dgm:spPr/>
    </dgm:pt>
    <dgm:pt modelId="{22AB20E9-646C-412D-AF65-AC6E062B1059}">
      <dgm:prSet phldrT="[Text]"/>
      <dgm:spPr/>
      <dgm:t>
        <a:bodyPr/>
        <a:lstStyle/>
        <a:p>
          <a:r>
            <a:rPr lang="en-US" dirty="0"/>
            <a:t>Categorically eligible?</a:t>
          </a:r>
        </a:p>
      </dgm:t>
    </dgm:pt>
    <dgm:pt modelId="{D92AB318-1399-4D1A-899A-7D541B9D608A}" type="parTrans" cxnId="{9918B923-AC47-47C6-BDF5-9338BA4AC607}">
      <dgm:prSet/>
      <dgm:spPr/>
      <dgm:t>
        <a:bodyPr/>
        <a:lstStyle/>
        <a:p>
          <a:endParaRPr lang="en-US"/>
        </a:p>
      </dgm:t>
    </dgm:pt>
    <dgm:pt modelId="{8A5C2EA7-24A5-4C85-861E-005536CACF3C}" type="sibTrans" cxnId="{9918B923-AC47-47C6-BDF5-9338BA4AC607}">
      <dgm:prSet/>
      <dgm:spPr/>
      <dgm:t>
        <a:bodyPr/>
        <a:lstStyle/>
        <a:p>
          <a:endParaRPr lang="en-US"/>
        </a:p>
      </dgm:t>
    </dgm:pt>
    <dgm:pt modelId="{7350C580-802D-49F6-AA63-85A85A07430E}">
      <dgm:prSet phldrT="[Text]"/>
      <dgm:spPr/>
      <dgm:t>
        <a:bodyPr/>
        <a:lstStyle/>
        <a:p>
          <a:r>
            <a:rPr lang="en-US" dirty="0"/>
            <a:t>Asset eligible?</a:t>
          </a:r>
        </a:p>
      </dgm:t>
    </dgm:pt>
    <dgm:pt modelId="{33C0D342-0C01-4338-812A-E1F9DB179E49}" type="parTrans" cxnId="{1C034EF4-D51D-4147-AAD2-E8F0291F2766}">
      <dgm:prSet/>
      <dgm:spPr/>
      <dgm:t>
        <a:bodyPr/>
        <a:lstStyle/>
        <a:p>
          <a:endParaRPr lang="en-US"/>
        </a:p>
      </dgm:t>
    </dgm:pt>
    <dgm:pt modelId="{DFD33BBF-7B63-491C-9AA4-A16A19134F77}" type="sibTrans" cxnId="{1C034EF4-D51D-4147-AAD2-E8F0291F2766}">
      <dgm:prSet/>
      <dgm:spPr/>
      <dgm:t>
        <a:bodyPr/>
        <a:lstStyle/>
        <a:p>
          <a:endParaRPr lang="en-US"/>
        </a:p>
      </dgm:t>
    </dgm:pt>
    <dgm:pt modelId="{9D59D515-8D97-430C-8CB0-3CAE44FF51CA}">
      <dgm:prSet phldrT="[Text]"/>
      <dgm:spPr/>
      <dgm:t>
        <a:bodyPr/>
        <a:lstStyle/>
        <a:p>
          <a:r>
            <a:rPr lang="en-US" dirty="0"/>
            <a:t>Financially eligible?</a:t>
          </a:r>
        </a:p>
      </dgm:t>
    </dgm:pt>
    <dgm:pt modelId="{83A58F4C-D219-457F-A3A6-E48F2FFC6EB7}" type="parTrans" cxnId="{297A6C97-C92F-45D2-BA51-59E0119E4E7C}">
      <dgm:prSet/>
      <dgm:spPr/>
      <dgm:t>
        <a:bodyPr/>
        <a:lstStyle/>
        <a:p>
          <a:endParaRPr lang="en-US"/>
        </a:p>
      </dgm:t>
    </dgm:pt>
    <dgm:pt modelId="{DF3CB04A-5E3B-4707-839D-63CCE158393F}" type="sibTrans" cxnId="{297A6C97-C92F-45D2-BA51-59E0119E4E7C}">
      <dgm:prSet/>
      <dgm:spPr/>
      <dgm:t>
        <a:bodyPr/>
        <a:lstStyle/>
        <a:p>
          <a:endParaRPr lang="en-US"/>
        </a:p>
      </dgm:t>
    </dgm:pt>
    <dgm:pt modelId="{04FEE4FF-0131-404A-A798-3A1BACDF4117}">
      <dgm:prSet phldrT="[Text]"/>
      <dgm:spPr/>
      <dgm:t>
        <a:bodyPr/>
        <a:lstStyle/>
        <a:p>
          <a:r>
            <a:rPr lang="en-US" dirty="0"/>
            <a:t>Maximized other income</a:t>
          </a:r>
        </a:p>
      </dgm:t>
    </dgm:pt>
    <dgm:pt modelId="{F54CE191-60FD-4E92-8166-720829ACB056}" type="parTrans" cxnId="{090BB23C-2A41-4A9E-B76D-FD6D791C0843}">
      <dgm:prSet/>
      <dgm:spPr/>
      <dgm:t>
        <a:bodyPr/>
        <a:lstStyle/>
        <a:p>
          <a:endParaRPr lang="en-US"/>
        </a:p>
      </dgm:t>
    </dgm:pt>
    <dgm:pt modelId="{E29987DC-209D-4F70-9771-ACFD43FC156F}" type="sibTrans" cxnId="{090BB23C-2A41-4A9E-B76D-FD6D791C0843}">
      <dgm:prSet/>
      <dgm:spPr/>
      <dgm:t>
        <a:bodyPr/>
        <a:lstStyle/>
        <a:p>
          <a:endParaRPr lang="en-US"/>
        </a:p>
      </dgm:t>
    </dgm:pt>
    <dgm:pt modelId="{A0734B86-1F42-4109-A810-06920BA62241}" type="pres">
      <dgm:prSet presAssocID="{B5B0A907-D026-49BD-8B62-3D9B819813F4}" presName="Name0" presStyleCnt="0">
        <dgm:presLayoutVars>
          <dgm:dir/>
          <dgm:animLvl val="lvl"/>
          <dgm:resizeHandles val="exact"/>
        </dgm:presLayoutVars>
      </dgm:prSet>
      <dgm:spPr/>
    </dgm:pt>
    <dgm:pt modelId="{2CCDBD92-B4F2-4336-8E54-BED80A488C71}" type="pres">
      <dgm:prSet presAssocID="{22AB20E9-646C-412D-AF65-AC6E062B1059}" presName="parTxOnly" presStyleLbl="node1" presStyleIdx="0" presStyleCnt="4">
        <dgm:presLayoutVars>
          <dgm:chMax val="0"/>
          <dgm:chPref val="0"/>
          <dgm:bulletEnabled val="1"/>
        </dgm:presLayoutVars>
      </dgm:prSet>
      <dgm:spPr/>
    </dgm:pt>
    <dgm:pt modelId="{218B9568-5AF4-40E0-8A20-635C40681157}" type="pres">
      <dgm:prSet presAssocID="{8A5C2EA7-24A5-4C85-861E-005536CACF3C}" presName="parTxOnlySpace" presStyleCnt="0"/>
      <dgm:spPr/>
    </dgm:pt>
    <dgm:pt modelId="{D3655BEE-66B3-49C6-9FA7-889133BFBF33}" type="pres">
      <dgm:prSet presAssocID="{04FEE4FF-0131-404A-A798-3A1BACDF4117}" presName="parTxOnly" presStyleLbl="node1" presStyleIdx="1" presStyleCnt="4">
        <dgm:presLayoutVars>
          <dgm:chMax val="0"/>
          <dgm:chPref val="0"/>
          <dgm:bulletEnabled val="1"/>
        </dgm:presLayoutVars>
      </dgm:prSet>
      <dgm:spPr/>
    </dgm:pt>
    <dgm:pt modelId="{04B21288-1688-45D9-824F-7751C7D97EBD}" type="pres">
      <dgm:prSet presAssocID="{E29987DC-209D-4F70-9771-ACFD43FC156F}" presName="parTxOnlySpace" presStyleCnt="0"/>
      <dgm:spPr/>
    </dgm:pt>
    <dgm:pt modelId="{9B138E46-D731-4670-AE23-C682EB3312A5}" type="pres">
      <dgm:prSet presAssocID="{7350C580-802D-49F6-AA63-85A85A07430E}" presName="parTxOnly" presStyleLbl="node1" presStyleIdx="2" presStyleCnt="4">
        <dgm:presLayoutVars>
          <dgm:chMax val="0"/>
          <dgm:chPref val="0"/>
          <dgm:bulletEnabled val="1"/>
        </dgm:presLayoutVars>
      </dgm:prSet>
      <dgm:spPr/>
    </dgm:pt>
    <dgm:pt modelId="{22658393-61C7-40F8-B251-A9FECA1B5C9F}" type="pres">
      <dgm:prSet presAssocID="{DFD33BBF-7B63-491C-9AA4-A16A19134F77}" presName="parTxOnlySpace" presStyleCnt="0"/>
      <dgm:spPr/>
    </dgm:pt>
    <dgm:pt modelId="{21C3E80F-E356-4BA6-A8D3-8CB61DADEFBC}" type="pres">
      <dgm:prSet presAssocID="{9D59D515-8D97-430C-8CB0-3CAE44FF51CA}" presName="parTxOnly" presStyleLbl="node1" presStyleIdx="3" presStyleCnt="4">
        <dgm:presLayoutVars>
          <dgm:chMax val="0"/>
          <dgm:chPref val="0"/>
          <dgm:bulletEnabled val="1"/>
        </dgm:presLayoutVars>
      </dgm:prSet>
      <dgm:spPr/>
    </dgm:pt>
  </dgm:ptLst>
  <dgm:cxnLst>
    <dgm:cxn modelId="{9918B923-AC47-47C6-BDF5-9338BA4AC607}" srcId="{B5B0A907-D026-49BD-8B62-3D9B819813F4}" destId="{22AB20E9-646C-412D-AF65-AC6E062B1059}" srcOrd="0" destOrd="0" parTransId="{D92AB318-1399-4D1A-899A-7D541B9D608A}" sibTransId="{8A5C2EA7-24A5-4C85-861E-005536CACF3C}"/>
    <dgm:cxn modelId="{8B647025-6D33-4CE9-8007-28F4082C76DF}" type="presOf" srcId="{B5B0A907-D026-49BD-8B62-3D9B819813F4}" destId="{A0734B86-1F42-4109-A810-06920BA62241}" srcOrd="0" destOrd="0" presId="urn:microsoft.com/office/officeart/2005/8/layout/chevron1"/>
    <dgm:cxn modelId="{090BB23C-2A41-4A9E-B76D-FD6D791C0843}" srcId="{B5B0A907-D026-49BD-8B62-3D9B819813F4}" destId="{04FEE4FF-0131-404A-A798-3A1BACDF4117}" srcOrd="1" destOrd="0" parTransId="{F54CE191-60FD-4E92-8166-720829ACB056}" sibTransId="{E29987DC-209D-4F70-9771-ACFD43FC156F}"/>
    <dgm:cxn modelId="{F69FC389-CB1F-4B50-83A6-F1704954E56B}" type="presOf" srcId="{9D59D515-8D97-430C-8CB0-3CAE44FF51CA}" destId="{21C3E80F-E356-4BA6-A8D3-8CB61DADEFBC}" srcOrd="0" destOrd="0" presId="urn:microsoft.com/office/officeart/2005/8/layout/chevron1"/>
    <dgm:cxn modelId="{297A6C97-C92F-45D2-BA51-59E0119E4E7C}" srcId="{B5B0A907-D026-49BD-8B62-3D9B819813F4}" destId="{9D59D515-8D97-430C-8CB0-3CAE44FF51CA}" srcOrd="3" destOrd="0" parTransId="{83A58F4C-D219-457F-A3A6-E48F2FFC6EB7}" sibTransId="{DF3CB04A-5E3B-4707-839D-63CCE158393F}"/>
    <dgm:cxn modelId="{3B43E29F-4DEF-4EE5-B3FC-38C66B6B8336}" type="presOf" srcId="{7350C580-802D-49F6-AA63-85A85A07430E}" destId="{9B138E46-D731-4670-AE23-C682EB3312A5}" srcOrd="0" destOrd="0" presId="urn:microsoft.com/office/officeart/2005/8/layout/chevron1"/>
    <dgm:cxn modelId="{06A38ADA-A3DE-489A-BBFC-88F3597D1F56}" type="presOf" srcId="{04FEE4FF-0131-404A-A798-3A1BACDF4117}" destId="{D3655BEE-66B3-49C6-9FA7-889133BFBF33}" srcOrd="0" destOrd="0" presId="urn:microsoft.com/office/officeart/2005/8/layout/chevron1"/>
    <dgm:cxn modelId="{1C034EF4-D51D-4147-AAD2-E8F0291F2766}" srcId="{B5B0A907-D026-49BD-8B62-3D9B819813F4}" destId="{7350C580-802D-49F6-AA63-85A85A07430E}" srcOrd="2" destOrd="0" parTransId="{33C0D342-0C01-4338-812A-E1F9DB179E49}" sibTransId="{DFD33BBF-7B63-491C-9AA4-A16A19134F77}"/>
    <dgm:cxn modelId="{DCA357F5-DE8F-420B-8454-6DD4AE6A80A4}" type="presOf" srcId="{22AB20E9-646C-412D-AF65-AC6E062B1059}" destId="{2CCDBD92-B4F2-4336-8E54-BED80A488C71}" srcOrd="0" destOrd="0" presId="urn:microsoft.com/office/officeart/2005/8/layout/chevron1"/>
    <dgm:cxn modelId="{05463EF3-CE82-42DE-A899-11D69778A8A5}" type="presParOf" srcId="{A0734B86-1F42-4109-A810-06920BA62241}" destId="{2CCDBD92-B4F2-4336-8E54-BED80A488C71}" srcOrd="0" destOrd="0" presId="urn:microsoft.com/office/officeart/2005/8/layout/chevron1"/>
    <dgm:cxn modelId="{882F6D6A-CD82-4C8B-ACB4-DC08D7BDAE95}" type="presParOf" srcId="{A0734B86-1F42-4109-A810-06920BA62241}" destId="{218B9568-5AF4-40E0-8A20-635C40681157}" srcOrd="1" destOrd="0" presId="urn:microsoft.com/office/officeart/2005/8/layout/chevron1"/>
    <dgm:cxn modelId="{403B3051-DF5E-472B-BD6D-628A8774E33E}" type="presParOf" srcId="{A0734B86-1F42-4109-A810-06920BA62241}" destId="{D3655BEE-66B3-49C6-9FA7-889133BFBF33}" srcOrd="2" destOrd="0" presId="urn:microsoft.com/office/officeart/2005/8/layout/chevron1"/>
    <dgm:cxn modelId="{015E2FAA-538F-4378-A7EC-AA63B92EE6CD}" type="presParOf" srcId="{A0734B86-1F42-4109-A810-06920BA62241}" destId="{04B21288-1688-45D9-824F-7751C7D97EBD}" srcOrd="3" destOrd="0" presId="urn:microsoft.com/office/officeart/2005/8/layout/chevron1"/>
    <dgm:cxn modelId="{0AA02FDA-D56A-469F-A029-DC8A2AD899D0}" type="presParOf" srcId="{A0734B86-1F42-4109-A810-06920BA62241}" destId="{9B138E46-D731-4670-AE23-C682EB3312A5}" srcOrd="4" destOrd="0" presId="urn:microsoft.com/office/officeart/2005/8/layout/chevron1"/>
    <dgm:cxn modelId="{53456F27-57E9-424D-A801-2D0CB93F8B66}" type="presParOf" srcId="{A0734B86-1F42-4109-A810-06920BA62241}" destId="{22658393-61C7-40F8-B251-A9FECA1B5C9F}" srcOrd="5" destOrd="0" presId="urn:microsoft.com/office/officeart/2005/8/layout/chevron1"/>
    <dgm:cxn modelId="{BE6C33C2-9F38-4F3E-B6CA-3BC91B02E2D5}" type="presParOf" srcId="{A0734B86-1F42-4109-A810-06920BA62241}" destId="{21C3E80F-E356-4BA6-A8D3-8CB61DADEFB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8ABB0C-DFB9-4E45-BD7B-B87C3462CA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B31CA54-10D3-4C99-A4F1-58F082DFB4DF}">
      <dgm:prSet phldrT="[Text]"/>
      <dgm:spPr>
        <a:solidFill>
          <a:srgbClr val="FF0000"/>
        </a:solidFill>
      </dgm:spPr>
      <dgm:t>
        <a:bodyPr/>
        <a:lstStyle/>
        <a:p>
          <a:r>
            <a:rPr lang="en-US" dirty="0"/>
            <a:t>Food</a:t>
          </a:r>
        </a:p>
      </dgm:t>
    </dgm:pt>
    <dgm:pt modelId="{C3152689-5983-4246-928E-97DAD33C2E0D}" type="parTrans" cxnId="{839FED37-1FE9-4042-AB6D-5C093A5B5530}">
      <dgm:prSet/>
      <dgm:spPr/>
      <dgm:t>
        <a:bodyPr/>
        <a:lstStyle/>
        <a:p>
          <a:endParaRPr lang="en-US"/>
        </a:p>
      </dgm:t>
    </dgm:pt>
    <dgm:pt modelId="{7E3BD2F7-9F60-42B1-940A-E466EE9FE87E}" type="sibTrans" cxnId="{839FED37-1FE9-4042-AB6D-5C093A5B5530}">
      <dgm:prSet/>
      <dgm:spPr/>
      <dgm:t>
        <a:bodyPr/>
        <a:lstStyle/>
        <a:p>
          <a:endParaRPr lang="en-US"/>
        </a:p>
      </dgm:t>
    </dgm:pt>
    <dgm:pt modelId="{98357054-2A41-453F-B78F-9EF5D21AA21F}">
      <dgm:prSet phldrT="[Text]"/>
      <dgm:spPr>
        <a:solidFill>
          <a:srgbClr val="FF0000"/>
        </a:solidFill>
      </dgm:spPr>
      <dgm:t>
        <a:bodyPr/>
        <a:lstStyle/>
        <a:p>
          <a:r>
            <a:rPr lang="en-US" dirty="0"/>
            <a:t>Clothing</a:t>
          </a:r>
        </a:p>
      </dgm:t>
    </dgm:pt>
    <dgm:pt modelId="{D406B284-A9BD-4F02-9353-F47C2047AFAD}" type="parTrans" cxnId="{56953789-5BB6-4C32-AF25-B621C34B35D2}">
      <dgm:prSet/>
      <dgm:spPr/>
      <dgm:t>
        <a:bodyPr/>
        <a:lstStyle/>
        <a:p>
          <a:endParaRPr lang="en-US"/>
        </a:p>
      </dgm:t>
    </dgm:pt>
    <dgm:pt modelId="{8E3CEAAE-1026-431F-B94E-72CAF8FB7471}" type="sibTrans" cxnId="{56953789-5BB6-4C32-AF25-B621C34B35D2}">
      <dgm:prSet/>
      <dgm:spPr/>
      <dgm:t>
        <a:bodyPr/>
        <a:lstStyle/>
        <a:p>
          <a:endParaRPr lang="en-US"/>
        </a:p>
      </dgm:t>
    </dgm:pt>
    <dgm:pt modelId="{60F198CB-3239-4C0C-9022-12E2561B3514}">
      <dgm:prSet phldrT="[Text]"/>
      <dgm:spPr>
        <a:solidFill>
          <a:srgbClr val="FF0000"/>
        </a:solidFill>
      </dgm:spPr>
      <dgm:t>
        <a:bodyPr/>
        <a:lstStyle/>
        <a:p>
          <a:r>
            <a:rPr lang="en-US" dirty="0"/>
            <a:t>Housing Supplies</a:t>
          </a:r>
        </a:p>
      </dgm:t>
    </dgm:pt>
    <dgm:pt modelId="{8EB35E23-FD45-4FEC-BBD3-EFD8AA41E921}" type="parTrans" cxnId="{6E491294-2D7C-4E4F-9248-B21772F2139F}">
      <dgm:prSet/>
      <dgm:spPr/>
      <dgm:t>
        <a:bodyPr/>
        <a:lstStyle/>
        <a:p>
          <a:endParaRPr lang="en-US"/>
        </a:p>
      </dgm:t>
    </dgm:pt>
    <dgm:pt modelId="{BA15E5BE-3B39-4E45-AA3A-E24D7A771A8C}" type="sibTrans" cxnId="{6E491294-2D7C-4E4F-9248-B21772F2139F}">
      <dgm:prSet/>
      <dgm:spPr/>
      <dgm:t>
        <a:bodyPr/>
        <a:lstStyle/>
        <a:p>
          <a:endParaRPr lang="en-US"/>
        </a:p>
      </dgm:t>
    </dgm:pt>
    <dgm:pt modelId="{318D8749-EF4E-4D32-BDB0-709FD110D170}">
      <dgm:prSet phldrT="[Text]"/>
      <dgm:spPr>
        <a:solidFill>
          <a:srgbClr val="FF0000"/>
        </a:solidFill>
      </dgm:spPr>
      <dgm:t>
        <a:bodyPr/>
        <a:lstStyle/>
        <a:p>
          <a:r>
            <a:rPr lang="en-US" dirty="0"/>
            <a:t>Laundry</a:t>
          </a:r>
        </a:p>
      </dgm:t>
    </dgm:pt>
    <dgm:pt modelId="{1111004D-01AB-4327-A41B-3EA352EA541F}" type="parTrans" cxnId="{593B4C78-45D1-4BEE-8EFE-9B737458E212}">
      <dgm:prSet/>
      <dgm:spPr/>
      <dgm:t>
        <a:bodyPr/>
        <a:lstStyle/>
        <a:p>
          <a:endParaRPr lang="en-US"/>
        </a:p>
      </dgm:t>
    </dgm:pt>
    <dgm:pt modelId="{53AA59C3-E233-4036-AF69-A94535530584}" type="sibTrans" cxnId="{593B4C78-45D1-4BEE-8EFE-9B737458E212}">
      <dgm:prSet/>
      <dgm:spPr/>
      <dgm:t>
        <a:bodyPr/>
        <a:lstStyle/>
        <a:p>
          <a:endParaRPr lang="en-US"/>
        </a:p>
      </dgm:t>
    </dgm:pt>
    <dgm:pt modelId="{E7410006-D0FE-4997-B0DC-4140E3503C8F}">
      <dgm:prSet phldrT="[Text]"/>
      <dgm:spPr>
        <a:solidFill>
          <a:srgbClr val="FF0000"/>
        </a:solidFill>
      </dgm:spPr>
      <dgm:t>
        <a:bodyPr/>
        <a:lstStyle/>
        <a:p>
          <a:r>
            <a:rPr lang="en-US" dirty="0"/>
            <a:t>Personal Essentials</a:t>
          </a:r>
        </a:p>
      </dgm:t>
    </dgm:pt>
    <dgm:pt modelId="{5D24BFB6-7E32-4BC5-88D3-A0EECAA5699D}" type="parTrans" cxnId="{982997BA-4028-4B45-B4ED-F5E0EC336CF5}">
      <dgm:prSet/>
      <dgm:spPr/>
      <dgm:t>
        <a:bodyPr/>
        <a:lstStyle/>
        <a:p>
          <a:endParaRPr lang="en-US"/>
        </a:p>
      </dgm:t>
    </dgm:pt>
    <dgm:pt modelId="{33F79D56-600B-4AC1-8CB5-B57B493E918D}" type="sibTrans" cxnId="{982997BA-4028-4B45-B4ED-F5E0EC336CF5}">
      <dgm:prSet/>
      <dgm:spPr/>
      <dgm:t>
        <a:bodyPr/>
        <a:lstStyle/>
        <a:p>
          <a:endParaRPr lang="en-US"/>
        </a:p>
      </dgm:t>
    </dgm:pt>
    <dgm:pt modelId="{4475BA51-0F99-4250-9F8F-83A6D8F11EE0}">
      <dgm:prSet phldrT="[Text]"/>
      <dgm:spPr>
        <a:solidFill>
          <a:srgbClr val="FF0000"/>
        </a:solidFill>
      </dgm:spPr>
      <dgm:t>
        <a:bodyPr/>
        <a:lstStyle/>
        <a:p>
          <a:r>
            <a:rPr lang="en-US" dirty="0"/>
            <a:t>Phone</a:t>
          </a:r>
        </a:p>
      </dgm:t>
    </dgm:pt>
    <dgm:pt modelId="{E3005C86-1F0C-489C-B839-0A94C348A9E2}" type="parTrans" cxnId="{1DD0B300-01F5-4C62-8F72-8710655C0C4F}">
      <dgm:prSet/>
      <dgm:spPr/>
      <dgm:t>
        <a:bodyPr/>
        <a:lstStyle/>
        <a:p>
          <a:endParaRPr lang="en-US"/>
        </a:p>
      </dgm:t>
    </dgm:pt>
    <dgm:pt modelId="{BB2E5F3B-C9AE-4172-9444-678558E4BAFE}" type="sibTrans" cxnId="{1DD0B300-01F5-4C62-8F72-8710655C0C4F}">
      <dgm:prSet/>
      <dgm:spPr/>
      <dgm:t>
        <a:bodyPr/>
        <a:lstStyle/>
        <a:p>
          <a:endParaRPr lang="en-US"/>
        </a:p>
      </dgm:t>
    </dgm:pt>
    <dgm:pt modelId="{F3E0688C-4DE4-4E56-A725-34E3117C5763}">
      <dgm:prSet phldrT="[Text]"/>
      <dgm:spPr>
        <a:solidFill>
          <a:srgbClr val="FF0000"/>
        </a:solidFill>
      </dgm:spPr>
      <dgm:t>
        <a:bodyPr/>
        <a:lstStyle/>
        <a:p>
          <a:r>
            <a:rPr lang="en-US" dirty="0"/>
            <a:t>Rent/Mortgage</a:t>
          </a:r>
        </a:p>
      </dgm:t>
    </dgm:pt>
    <dgm:pt modelId="{76B919F6-9326-4EC8-8DEE-A1B9E9F19F9F}" type="parTrans" cxnId="{3AD2AD49-0FA1-494C-B32C-29DDC2245B77}">
      <dgm:prSet/>
      <dgm:spPr/>
      <dgm:t>
        <a:bodyPr/>
        <a:lstStyle/>
        <a:p>
          <a:endParaRPr lang="en-US"/>
        </a:p>
      </dgm:t>
    </dgm:pt>
    <dgm:pt modelId="{A53FF257-1120-4A07-A960-E2ADFD6D04CF}" type="sibTrans" cxnId="{3AD2AD49-0FA1-494C-B32C-29DDC2245B77}">
      <dgm:prSet/>
      <dgm:spPr/>
      <dgm:t>
        <a:bodyPr/>
        <a:lstStyle/>
        <a:p>
          <a:endParaRPr lang="en-US"/>
        </a:p>
      </dgm:t>
    </dgm:pt>
    <dgm:pt modelId="{066E7B43-D5A8-49D7-B00D-CB0B418473C6}">
      <dgm:prSet phldrT="[Text]"/>
      <dgm:spPr>
        <a:solidFill>
          <a:srgbClr val="FF0000"/>
        </a:solidFill>
      </dgm:spPr>
      <dgm:t>
        <a:bodyPr/>
        <a:lstStyle/>
        <a:p>
          <a:r>
            <a:rPr lang="en-US" dirty="0"/>
            <a:t>Utilities</a:t>
          </a:r>
        </a:p>
      </dgm:t>
    </dgm:pt>
    <dgm:pt modelId="{54D59045-FBD2-4E41-92A1-9C46D42F2B9E}" type="parTrans" cxnId="{25EABB8B-C321-4ADA-9B1F-01E9EEB7FEEA}">
      <dgm:prSet/>
      <dgm:spPr/>
      <dgm:t>
        <a:bodyPr/>
        <a:lstStyle/>
        <a:p>
          <a:endParaRPr lang="en-US"/>
        </a:p>
      </dgm:t>
    </dgm:pt>
    <dgm:pt modelId="{9D9B9375-EAA0-401C-87A9-A1520981480D}" type="sibTrans" cxnId="{25EABB8B-C321-4ADA-9B1F-01E9EEB7FEEA}">
      <dgm:prSet/>
      <dgm:spPr/>
      <dgm:t>
        <a:bodyPr/>
        <a:lstStyle/>
        <a:p>
          <a:endParaRPr lang="en-US"/>
        </a:p>
      </dgm:t>
    </dgm:pt>
    <dgm:pt modelId="{B8E5088D-D897-4030-96E7-CF3656C49F50}" type="pres">
      <dgm:prSet presAssocID="{348ABB0C-DFB9-4E45-BD7B-B87C3462CA9A}" presName="diagram" presStyleCnt="0">
        <dgm:presLayoutVars>
          <dgm:dir/>
          <dgm:resizeHandles val="exact"/>
        </dgm:presLayoutVars>
      </dgm:prSet>
      <dgm:spPr/>
    </dgm:pt>
    <dgm:pt modelId="{B641B4B2-F997-4E2B-97F7-D2CC3CA5A795}" type="pres">
      <dgm:prSet presAssocID="{9B31CA54-10D3-4C99-A4F1-58F082DFB4DF}" presName="node" presStyleLbl="node1" presStyleIdx="0" presStyleCnt="8">
        <dgm:presLayoutVars>
          <dgm:bulletEnabled val="1"/>
        </dgm:presLayoutVars>
      </dgm:prSet>
      <dgm:spPr/>
    </dgm:pt>
    <dgm:pt modelId="{A0AB57D5-7731-42D4-BA32-601CED8D1864}" type="pres">
      <dgm:prSet presAssocID="{7E3BD2F7-9F60-42B1-940A-E466EE9FE87E}" presName="sibTrans" presStyleCnt="0"/>
      <dgm:spPr/>
    </dgm:pt>
    <dgm:pt modelId="{FB5E978D-40DA-4AAC-AEB2-5B02955AFE7A}" type="pres">
      <dgm:prSet presAssocID="{98357054-2A41-453F-B78F-9EF5D21AA21F}" presName="node" presStyleLbl="node1" presStyleIdx="1" presStyleCnt="8">
        <dgm:presLayoutVars>
          <dgm:bulletEnabled val="1"/>
        </dgm:presLayoutVars>
      </dgm:prSet>
      <dgm:spPr/>
    </dgm:pt>
    <dgm:pt modelId="{8FDC2339-BDEB-414C-99D9-C9793B9EF7B8}" type="pres">
      <dgm:prSet presAssocID="{8E3CEAAE-1026-431F-B94E-72CAF8FB7471}" presName="sibTrans" presStyleCnt="0"/>
      <dgm:spPr/>
    </dgm:pt>
    <dgm:pt modelId="{79E9EC4F-7849-4A16-8CFC-7C6168844B7A}" type="pres">
      <dgm:prSet presAssocID="{60F198CB-3239-4C0C-9022-12E2561B3514}" presName="node" presStyleLbl="node1" presStyleIdx="2" presStyleCnt="8">
        <dgm:presLayoutVars>
          <dgm:bulletEnabled val="1"/>
        </dgm:presLayoutVars>
      </dgm:prSet>
      <dgm:spPr/>
    </dgm:pt>
    <dgm:pt modelId="{B4CC4152-6A74-46F8-8217-24B6D9964C66}" type="pres">
      <dgm:prSet presAssocID="{BA15E5BE-3B39-4E45-AA3A-E24D7A771A8C}" presName="sibTrans" presStyleCnt="0"/>
      <dgm:spPr/>
    </dgm:pt>
    <dgm:pt modelId="{93186ABF-ECF9-4D5C-9303-63376D0588F8}" type="pres">
      <dgm:prSet presAssocID="{318D8749-EF4E-4D32-BDB0-709FD110D170}" presName="node" presStyleLbl="node1" presStyleIdx="3" presStyleCnt="8">
        <dgm:presLayoutVars>
          <dgm:bulletEnabled val="1"/>
        </dgm:presLayoutVars>
      </dgm:prSet>
      <dgm:spPr/>
    </dgm:pt>
    <dgm:pt modelId="{E7CC5EE8-0AF8-48FB-B7D1-E3080C401069}" type="pres">
      <dgm:prSet presAssocID="{53AA59C3-E233-4036-AF69-A94535530584}" presName="sibTrans" presStyleCnt="0"/>
      <dgm:spPr/>
    </dgm:pt>
    <dgm:pt modelId="{119F07F1-2AA5-4A12-A141-1E6BBAAF1CF4}" type="pres">
      <dgm:prSet presAssocID="{E7410006-D0FE-4997-B0DC-4140E3503C8F}" presName="node" presStyleLbl="node1" presStyleIdx="4" presStyleCnt="8">
        <dgm:presLayoutVars>
          <dgm:bulletEnabled val="1"/>
        </dgm:presLayoutVars>
      </dgm:prSet>
      <dgm:spPr/>
    </dgm:pt>
    <dgm:pt modelId="{A8A1C4B7-E4F4-4D23-A136-6355E04E1D6C}" type="pres">
      <dgm:prSet presAssocID="{33F79D56-600B-4AC1-8CB5-B57B493E918D}" presName="sibTrans" presStyleCnt="0"/>
      <dgm:spPr/>
    </dgm:pt>
    <dgm:pt modelId="{79F394A0-B986-48E3-81E4-849E30E6BC96}" type="pres">
      <dgm:prSet presAssocID="{4475BA51-0F99-4250-9F8F-83A6D8F11EE0}" presName="node" presStyleLbl="node1" presStyleIdx="5" presStyleCnt="8">
        <dgm:presLayoutVars>
          <dgm:bulletEnabled val="1"/>
        </dgm:presLayoutVars>
      </dgm:prSet>
      <dgm:spPr/>
    </dgm:pt>
    <dgm:pt modelId="{E808A200-18FE-4368-8F14-53AEAFF44D8F}" type="pres">
      <dgm:prSet presAssocID="{BB2E5F3B-C9AE-4172-9444-678558E4BAFE}" presName="sibTrans" presStyleCnt="0"/>
      <dgm:spPr/>
    </dgm:pt>
    <dgm:pt modelId="{AFB6DB3E-C9D6-4020-BCAA-8ACBF5F03D43}" type="pres">
      <dgm:prSet presAssocID="{F3E0688C-4DE4-4E56-A725-34E3117C5763}" presName="node" presStyleLbl="node1" presStyleIdx="6" presStyleCnt="8">
        <dgm:presLayoutVars>
          <dgm:bulletEnabled val="1"/>
        </dgm:presLayoutVars>
      </dgm:prSet>
      <dgm:spPr/>
    </dgm:pt>
    <dgm:pt modelId="{3ECD3F85-A00F-470F-83B1-B951682F4758}" type="pres">
      <dgm:prSet presAssocID="{A53FF257-1120-4A07-A960-E2ADFD6D04CF}" presName="sibTrans" presStyleCnt="0"/>
      <dgm:spPr/>
    </dgm:pt>
    <dgm:pt modelId="{8D76CE95-54BE-492C-B994-40875E67316B}" type="pres">
      <dgm:prSet presAssocID="{066E7B43-D5A8-49D7-B00D-CB0B418473C6}" presName="node" presStyleLbl="node1" presStyleIdx="7" presStyleCnt="8">
        <dgm:presLayoutVars>
          <dgm:bulletEnabled val="1"/>
        </dgm:presLayoutVars>
      </dgm:prSet>
      <dgm:spPr/>
    </dgm:pt>
  </dgm:ptLst>
  <dgm:cxnLst>
    <dgm:cxn modelId="{1DD0B300-01F5-4C62-8F72-8710655C0C4F}" srcId="{348ABB0C-DFB9-4E45-BD7B-B87C3462CA9A}" destId="{4475BA51-0F99-4250-9F8F-83A6D8F11EE0}" srcOrd="5" destOrd="0" parTransId="{E3005C86-1F0C-489C-B839-0A94C348A9E2}" sibTransId="{BB2E5F3B-C9AE-4172-9444-678558E4BAFE}"/>
    <dgm:cxn modelId="{3911FB2A-30FC-4AEE-A8E6-6444976A5C8D}" type="presOf" srcId="{F3E0688C-4DE4-4E56-A725-34E3117C5763}" destId="{AFB6DB3E-C9D6-4020-BCAA-8ACBF5F03D43}" srcOrd="0" destOrd="0" presId="urn:microsoft.com/office/officeart/2005/8/layout/default"/>
    <dgm:cxn modelId="{1964FA2D-AC1F-4D13-8C0E-D4CFA5118A80}" type="presOf" srcId="{4475BA51-0F99-4250-9F8F-83A6D8F11EE0}" destId="{79F394A0-B986-48E3-81E4-849E30E6BC96}" srcOrd="0" destOrd="0" presId="urn:microsoft.com/office/officeart/2005/8/layout/default"/>
    <dgm:cxn modelId="{839FED37-1FE9-4042-AB6D-5C093A5B5530}" srcId="{348ABB0C-DFB9-4E45-BD7B-B87C3462CA9A}" destId="{9B31CA54-10D3-4C99-A4F1-58F082DFB4DF}" srcOrd="0" destOrd="0" parTransId="{C3152689-5983-4246-928E-97DAD33C2E0D}" sibTransId="{7E3BD2F7-9F60-42B1-940A-E466EE9FE87E}"/>
    <dgm:cxn modelId="{3AD2AD49-0FA1-494C-B32C-29DDC2245B77}" srcId="{348ABB0C-DFB9-4E45-BD7B-B87C3462CA9A}" destId="{F3E0688C-4DE4-4E56-A725-34E3117C5763}" srcOrd="6" destOrd="0" parTransId="{76B919F6-9326-4EC8-8DEE-A1B9E9F19F9F}" sibTransId="{A53FF257-1120-4A07-A960-E2ADFD6D04CF}"/>
    <dgm:cxn modelId="{7B89A36F-ECCD-470A-9C5D-657B4A684E60}" type="presOf" srcId="{98357054-2A41-453F-B78F-9EF5D21AA21F}" destId="{FB5E978D-40DA-4AAC-AEB2-5B02955AFE7A}" srcOrd="0" destOrd="0" presId="urn:microsoft.com/office/officeart/2005/8/layout/default"/>
    <dgm:cxn modelId="{593B4C78-45D1-4BEE-8EFE-9B737458E212}" srcId="{348ABB0C-DFB9-4E45-BD7B-B87C3462CA9A}" destId="{318D8749-EF4E-4D32-BDB0-709FD110D170}" srcOrd="3" destOrd="0" parTransId="{1111004D-01AB-4327-A41B-3EA352EA541F}" sibTransId="{53AA59C3-E233-4036-AF69-A94535530584}"/>
    <dgm:cxn modelId="{56953789-5BB6-4C32-AF25-B621C34B35D2}" srcId="{348ABB0C-DFB9-4E45-BD7B-B87C3462CA9A}" destId="{98357054-2A41-453F-B78F-9EF5D21AA21F}" srcOrd="1" destOrd="0" parTransId="{D406B284-A9BD-4F02-9353-F47C2047AFAD}" sibTransId="{8E3CEAAE-1026-431F-B94E-72CAF8FB7471}"/>
    <dgm:cxn modelId="{25EABB8B-C321-4ADA-9B1F-01E9EEB7FEEA}" srcId="{348ABB0C-DFB9-4E45-BD7B-B87C3462CA9A}" destId="{066E7B43-D5A8-49D7-B00D-CB0B418473C6}" srcOrd="7" destOrd="0" parTransId="{54D59045-FBD2-4E41-92A1-9C46D42F2B9E}" sibTransId="{9D9B9375-EAA0-401C-87A9-A1520981480D}"/>
    <dgm:cxn modelId="{EB560C8F-ABE9-4A18-9519-3B9464DA0E06}" type="presOf" srcId="{60F198CB-3239-4C0C-9022-12E2561B3514}" destId="{79E9EC4F-7849-4A16-8CFC-7C6168844B7A}" srcOrd="0" destOrd="0" presId="urn:microsoft.com/office/officeart/2005/8/layout/default"/>
    <dgm:cxn modelId="{6E491294-2D7C-4E4F-9248-B21772F2139F}" srcId="{348ABB0C-DFB9-4E45-BD7B-B87C3462CA9A}" destId="{60F198CB-3239-4C0C-9022-12E2561B3514}" srcOrd="2" destOrd="0" parTransId="{8EB35E23-FD45-4FEC-BBD3-EFD8AA41E921}" sibTransId="{BA15E5BE-3B39-4E45-AA3A-E24D7A771A8C}"/>
    <dgm:cxn modelId="{4383E19F-B614-4260-BEE9-E15676B21C6F}" type="presOf" srcId="{348ABB0C-DFB9-4E45-BD7B-B87C3462CA9A}" destId="{B8E5088D-D897-4030-96E7-CF3656C49F50}" srcOrd="0" destOrd="0" presId="urn:microsoft.com/office/officeart/2005/8/layout/default"/>
    <dgm:cxn modelId="{38389EA7-6860-4501-A7AF-4DF640FEA68F}" type="presOf" srcId="{318D8749-EF4E-4D32-BDB0-709FD110D170}" destId="{93186ABF-ECF9-4D5C-9303-63376D0588F8}" srcOrd="0" destOrd="0" presId="urn:microsoft.com/office/officeart/2005/8/layout/default"/>
    <dgm:cxn modelId="{9B2A09A8-5A80-4BD7-848E-BF8FD3B5604F}" type="presOf" srcId="{E7410006-D0FE-4997-B0DC-4140E3503C8F}" destId="{119F07F1-2AA5-4A12-A141-1E6BBAAF1CF4}" srcOrd="0" destOrd="0" presId="urn:microsoft.com/office/officeart/2005/8/layout/default"/>
    <dgm:cxn modelId="{6E8EC8B3-E22C-4521-9549-E2FE9AAC7DCD}" type="presOf" srcId="{066E7B43-D5A8-49D7-B00D-CB0B418473C6}" destId="{8D76CE95-54BE-492C-B994-40875E67316B}" srcOrd="0" destOrd="0" presId="urn:microsoft.com/office/officeart/2005/8/layout/default"/>
    <dgm:cxn modelId="{951BAAB4-F211-43E4-A19B-A69B2D5148CD}" type="presOf" srcId="{9B31CA54-10D3-4C99-A4F1-58F082DFB4DF}" destId="{B641B4B2-F997-4E2B-97F7-D2CC3CA5A795}" srcOrd="0" destOrd="0" presId="urn:microsoft.com/office/officeart/2005/8/layout/default"/>
    <dgm:cxn modelId="{982997BA-4028-4B45-B4ED-F5E0EC336CF5}" srcId="{348ABB0C-DFB9-4E45-BD7B-B87C3462CA9A}" destId="{E7410006-D0FE-4997-B0DC-4140E3503C8F}" srcOrd="4" destOrd="0" parTransId="{5D24BFB6-7E32-4BC5-88D3-A0EECAA5699D}" sibTransId="{33F79D56-600B-4AC1-8CB5-B57B493E918D}"/>
    <dgm:cxn modelId="{2EF10A18-5451-4EFD-B67F-23E1F7B99EA1}" type="presParOf" srcId="{B8E5088D-D897-4030-96E7-CF3656C49F50}" destId="{B641B4B2-F997-4E2B-97F7-D2CC3CA5A795}" srcOrd="0" destOrd="0" presId="urn:microsoft.com/office/officeart/2005/8/layout/default"/>
    <dgm:cxn modelId="{5267A9D4-C55C-4A29-9DA6-C7C57B449BC2}" type="presParOf" srcId="{B8E5088D-D897-4030-96E7-CF3656C49F50}" destId="{A0AB57D5-7731-42D4-BA32-601CED8D1864}" srcOrd="1" destOrd="0" presId="urn:microsoft.com/office/officeart/2005/8/layout/default"/>
    <dgm:cxn modelId="{B9AB0446-DC72-4AC7-80C3-D915285AD6ED}" type="presParOf" srcId="{B8E5088D-D897-4030-96E7-CF3656C49F50}" destId="{FB5E978D-40DA-4AAC-AEB2-5B02955AFE7A}" srcOrd="2" destOrd="0" presId="urn:microsoft.com/office/officeart/2005/8/layout/default"/>
    <dgm:cxn modelId="{947E456B-769F-4995-9363-AE6F924D0D8A}" type="presParOf" srcId="{B8E5088D-D897-4030-96E7-CF3656C49F50}" destId="{8FDC2339-BDEB-414C-99D9-C9793B9EF7B8}" srcOrd="3" destOrd="0" presId="urn:microsoft.com/office/officeart/2005/8/layout/default"/>
    <dgm:cxn modelId="{453D94E4-B212-4818-A008-C0844B8320F9}" type="presParOf" srcId="{B8E5088D-D897-4030-96E7-CF3656C49F50}" destId="{79E9EC4F-7849-4A16-8CFC-7C6168844B7A}" srcOrd="4" destOrd="0" presId="urn:microsoft.com/office/officeart/2005/8/layout/default"/>
    <dgm:cxn modelId="{0CE85E4E-9024-4726-9B32-1C4D2FA1846F}" type="presParOf" srcId="{B8E5088D-D897-4030-96E7-CF3656C49F50}" destId="{B4CC4152-6A74-46F8-8217-24B6D9964C66}" srcOrd="5" destOrd="0" presId="urn:microsoft.com/office/officeart/2005/8/layout/default"/>
    <dgm:cxn modelId="{BCA79F36-8171-4147-9561-2B958A3DF4AD}" type="presParOf" srcId="{B8E5088D-D897-4030-96E7-CF3656C49F50}" destId="{93186ABF-ECF9-4D5C-9303-63376D0588F8}" srcOrd="6" destOrd="0" presId="urn:microsoft.com/office/officeart/2005/8/layout/default"/>
    <dgm:cxn modelId="{B9E9740D-2939-4314-859B-9CA936DEF196}" type="presParOf" srcId="{B8E5088D-D897-4030-96E7-CF3656C49F50}" destId="{E7CC5EE8-0AF8-48FB-B7D1-E3080C401069}" srcOrd="7" destOrd="0" presId="urn:microsoft.com/office/officeart/2005/8/layout/default"/>
    <dgm:cxn modelId="{6184AC35-3139-4B23-A0B3-6A8778F2B305}" type="presParOf" srcId="{B8E5088D-D897-4030-96E7-CF3656C49F50}" destId="{119F07F1-2AA5-4A12-A141-1E6BBAAF1CF4}" srcOrd="8" destOrd="0" presId="urn:microsoft.com/office/officeart/2005/8/layout/default"/>
    <dgm:cxn modelId="{BD3E49D5-3E4F-4A96-B4B7-26F7BC32A3A1}" type="presParOf" srcId="{B8E5088D-D897-4030-96E7-CF3656C49F50}" destId="{A8A1C4B7-E4F4-4D23-A136-6355E04E1D6C}" srcOrd="9" destOrd="0" presId="urn:microsoft.com/office/officeart/2005/8/layout/default"/>
    <dgm:cxn modelId="{74907F4F-CA3B-4D94-AECA-4C3E15B29E8F}" type="presParOf" srcId="{B8E5088D-D897-4030-96E7-CF3656C49F50}" destId="{79F394A0-B986-48E3-81E4-849E30E6BC96}" srcOrd="10" destOrd="0" presId="urn:microsoft.com/office/officeart/2005/8/layout/default"/>
    <dgm:cxn modelId="{88D83A8A-ABAF-4F39-A5D2-77EA390DFEB9}" type="presParOf" srcId="{B8E5088D-D897-4030-96E7-CF3656C49F50}" destId="{E808A200-18FE-4368-8F14-53AEAFF44D8F}" srcOrd="11" destOrd="0" presId="urn:microsoft.com/office/officeart/2005/8/layout/default"/>
    <dgm:cxn modelId="{F7D3CB6E-4588-431F-9D20-0A837087A1D8}" type="presParOf" srcId="{B8E5088D-D897-4030-96E7-CF3656C49F50}" destId="{AFB6DB3E-C9D6-4020-BCAA-8ACBF5F03D43}" srcOrd="12" destOrd="0" presId="urn:microsoft.com/office/officeart/2005/8/layout/default"/>
    <dgm:cxn modelId="{22E72DFB-BCE8-49CC-8716-18A50EB8A507}" type="presParOf" srcId="{B8E5088D-D897-4030-96E7-CF3656C49F50}" destId="{3ECD3F85-A00F-470F-83B1-B951682F4758}" srcOrd="13" destOrd="0" presId="urn:microsoft.com/office/officeart/2005/8/layout/default"/>
    <dgm:cxn modelId="{5C0D5F1E-1C6F-4DB7-97D2-EE29505E026C}" type="presParOf" srcId="{B8E5088D-D897-4030-96E7-CF3656C49F50}" destId="{8D76CE95-54BE-492C-B994-40875E67316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13D7D7C-68E9-4CAE-A218-51DEBF123A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BA4B2B-6102-43CE-A134-E65B60AB04AC}">
      <dgm:prSet phldrT="[Text]" custT="1"/>
      <dgm:spPr/>
      <dgm:t>
        <a:bodyPr/>
        <a:lstStyle/>
        <a:p>
          <a:r>
            <a:rPr lang="en-US" sz="2000" dirty="0"/>
            <a:t>Restaurant Meals</a:t>
          </a:r>
        </a:p>
      </dgm:t>
    </dgm:pt>
    <dgm:pt modelId="{1EF46D62-B73C-4841-A0CC-FA833A719A99}" type="parTrans" cxnId="{ABEAD3E6-066C-499F-AF03-05D67D071267}">
      <dgm:prSet/>
      <dgm:spPr/>
      <dgm:t>
        <a:bodyPr/>
        <a:lstStyle/>
        <a:p>
          <a:endParaRPr lang="en-US"/>
        </a:p>
      </dgm:t>
    </dgm:pt>
    <dgm:pt modelId="{D9AA929E-34C8-4B7E-8154-B17B616CC70B}" type="sibTrans" cxnId="{ABEAD3E6-066C-499F-AF03-05D67D071267}">
      <dgm:prSet/>
      <dgm:spPr/>
      <dgm:t>
        <a:bodyPr/>
        <a:lstStyle/>
        <a:p>
          <a:endParaRPr lang="en-US"/>
        </a:p>
      </dgm:t>
    </dgm:pt>
    <dgm:pt modelId="{94A20AC0-988E-4013-8A82-05E2F3DA8908}">
      <dgm:prSet phldrT="[Text]" custT="1"/>
      <dgm:spPr/>
      <dgm:t>
        <a:bodyPr/>
        <a:lstStyle/>
        <a:p>
          <a:r>
            <a:rPr lang="en-US" sz="1400" b="1" dirty="0"/>
            <a:t>$102.63 food allowance </a:t>
          </a:r>
          <a:r>
            <a:rPr lang="en-US" sz="1400" dirty="0"/>
            <a:t>(</a:t>
          </a:r>
          <a:r>
            <a:rPr lang="en-US" sz="1400" b="1" dirty="0"/>
            <a:t>$63.95 </a:t>
          </a:r>
          <a:r>
            <a:rPr lang="en-US" sz="1400" dirty="0"/>
            <a:t>net increase for individual in separate household without a prescribed diet)</a:t>
          </a:r>
        </a:p>
      </dgm:t>
    </dgm:pt>
    <dgm:pt modelId="{285AFEB0-66FE-471F-B3A9-8EEB55E94DA9}" type="parTrans" cxnId="{A786BF35-6988-4432-A4C8-B18EFE50AFD9}">
      <dgm:prSet/>
      <dgm:spPr/>
      <dgm:t>
        <a:bodyPr/>
        <a:lstStyle/>
        <a:p>
          <a:endParaRPr lang="en-US"/>
        </a:p>
      </dgm:t>
    </dgm:pt>
    <dgm:pt modelId="{4D25775B-9304-4FBA-B2C8-B394E8F7B129}" type="sibTrans" cxnId="{A786BF35-6988-4432-A4C8-B18EFE50AFD9}">
      <dgm:prSet/>
      <dgm:spPr/>
      <dgm:t>
        <a:bodyPr/>
        <a:lstStyle/>
        <a:p>
          <a:endParaRPr lang="en-US"/>
        </a:p>
      </dgm:t>
    </dgm:pt>
    <dgm:pt modelId="{986CE44C-1CC5-46F8-A3BC-A430C99141EB}">
      <dgm:prSet phldrT="[Text]" custT="1"/>
      <dgm:spPr/>
      <dgm:t>
        <a:bodyPr/>
        <a:lstStyle/>
        <a:p>
          <a:r>
            <a:rPr lang="en-US" sz="1400" b="1" dirty="0"/>
            <a:t>Need to prove/submit:</a:t>
          </a:r>
        </a:p>
      </dgm:t>
    </dgm:pt>
    <dgm:pt modelId="{5ED1B9A1-00FE-4BA7-A92E-AC753A66FAA1}" type="parTrans" cxnId="{1678D5E7-6019-4D18-B05E-1E62578C4725}">
      <dgm:prSet/>
      <dgm:spPr/>
      <dgm:t>
        <a:bodyPr/>
        <a:lstStyle/>
        <a:p>
          <a:endParaRPr lang="en-US"/>
        </a:p>
      </dgm:t>
    </dgm:pt>
    <dgm:pt modelId="{47971FE0-53E9-48D5-825D-260FF7D8C955}" type="sibTrans" cxnId="{1678D5E7-6019-4D18-B05E-1E62578C4725}">
      <dgm:prSet/>
      <dgm:spPr/>
      <dgm:t>
        <a:bodyPr/>
        <a:lstStyle/>
        <a:p>
          <a:endParaRPr lang="en-US"/>
        </a:p>
      </dgm:t>
    </dgm:pt>
    <dgm:pt modelId="{8DEB5DFD-9BB3-44C6-9B1A-F13E3DB772F1}">
      <dgm:prSet phldrT="[Text]" custT="1"/>
      <dgm:spPr/>
      <dgm:t>
        <a:bodyPr/>
        <a:lstStyle/>
        <a:p>
          <a:r>
            <a:rPr lang="en-US" sz="2000" dirty="0"/>
            <a:t>Therapeutic Diet</a:t>
          </a:r>
        </a:p>
      </dgm:t>
    </dgm:pt>
    <dgm:pt modelId="{56544A86-CE07-40C4-BEA9-492CEB46C497}" type="parTrans" cxnId="{AB1F0CD7-2C1C-4057-A7B2-5D1453D5716A}">
      <dgm:prSet/>
      <dgm:spPr/>
      <dgm:t>
        <a:bodyPr/>
        <a:lstStyle/>
        <a:p>
          <a:endParaRPr lang="en-US"/>
        </a:p>
      </dgm:t>
    </dgm:pt>
    <dgm:pt modelId="{385D4470-D9F7-49BD-86B9-127DC58D6959}" type="sibTrans" cxnId="{AB1F0CD7-2C1C-4057-A7B2-5D1453D5716A}">
      <dgm:prSet/>
      <dgm:spPr/>
      <dgm:t>
        <a:bodyPr/>
        <a:lstStyle/>
        <a:p>
          <a:endParaRPr lang="en-US"/>
        </a:p>
      </dgm:t>
    </dgm:pt>
    <dgm:pt modelId="{37EFCD98-B86D-4F7D-81F3-9B570313FCDE}">
      <dgm:prSet phldrT="[Text]" custT="1"/>
      <dgm:spPr/>
      <dgm:t>
        <a:bodyPr/>
        <a:lstStyle/>
        <a:p>
          <a:r>
            <a:rPr lang="en-US" sz="1400" dirty="0"/>
            <a:t>Up to </a:t>
          </a:r>
          <a:r>
            <a:rPr lang="en-US" sz="1400" b="1" dirty="0"/>
            <a:t>$17.82 food allowance </a:t>
          </a:r>
          <a:r>
            <a:rPr lang="en-US" sz="1400" dirty="0"/>
            <a:t>in addition to the standard food allowance</a:t>
          </a:r>
        </a:p>
      </dgm:t>
    </dgm:pt>
    <dgm:pt modelId="{6795EDB6-34F7-4EFF-B1FB-7D5AF76279CD}" type="parTrans" cxnId="{A79ACEFF-D387-4B7C-BF2F-501A3DDC93A7}">
      <dgm:prSet/>
      <dgm:spPr/>
      <dgm:t>
        <a:bodyPr/>
        <a:lstStyle/>
        <a:p>
          <a:endParaRPr lang="en-US"/>
        </a:p>
      </dgm:t>
    </dgm:pt>
    <dgm:pt modelId="{8AAA9C0E-1A8E-4287-B39C-CAF9109B4D31}" type="sibTrans" cxnId="{A79ACEFF-D387-4B7C-BF2F-501A3DDC93A7}">
      <dgm:prSet/>
      <dgm:spPr/>
      <dgm:t>
        <a:bodyPr/>
        <a:lstStyle/>
        <a:p>
          <a:endParaRPr lang="en-US"/>
        </a:p>
      </dgm:t>
    </dgm:pt>
    <dgm:pt modelId="{4A430BA1-10DC-423C-8494-D590DAFD2493}">
      <dgm:prSet phldrT="[Text]" custT="1"/>
      <dgm:spPr/>
      <dgm:t>
        <a:bodyPr/>
        <a:lstStyle/>
        <a:p>
          <a:r>
            <a:rPr lang="en-US" sz="2000" dirty="0"/>
            <a:t>Excess Shelter Allowance</a:t>
          </a:r>
        </a:p>
      </dgm:t>
    </dgm:pt>
    <dgm:pt modelId="{7D7A2537-D54E-45BC-8511-D6E3AE28C061}" type="parTrans" cxnId="{016DC8AB-0644-4033-92DB-D78AD4D3559B}">
      <dgm:prSet/>
      <dgm:spPr/>
      <dgm:t>
        <a:bodyPr/>
        <a:lstStyle/>
        <a:p>
          <a:endParaRPr lang="en-US"/>
        </a:p>
      </dgm:t>
    </dgm:pt>
    <dgm:pt modelId="{81F901AD-97A9-4B41-A0C0-6D95FF72A22A}" type="sibTrans" cxnId="{016DC8AB-0644-4033-92DB-D78AD4D3559B}">
      <dgm:prSet/>
      <dgm:spPr/>
      <dgm:t>
        <a:bodyPr/>
        <a:lstStyle/>
        <a:p>
          <a:endParaRPr lang="en-US"/>
        </a:p>
      </dgm:t>
    </dgm:pt>
    <dgm:pt modelId="{DDB0EF28-99A7-4FD8-8D3A-53A5A5B10D2A}">
      <dgm:prSet phldrT="[Text]" custT="1"/>
      <dgm:spPr/>
      <dgm:t>
        <a:bodyPr/>
        <a:lstStyle/>
        <a:p>
          <a:r>
            <a:rPr lang="en-US" sz="1400" dirty="0"/>
            <a:t>Additional allowance on top of the standard shelter allowance equal to the </a:t>
          </a:r>
          <a:r>
            <a:rPr lang="en-US" sz="1400" b="1" dirty="0"/>
            <a:t>difference between actual rent paid and the standard shelter allowance. </a:t>
          </a:r>
        </a:p>
      </dgm:t>
    </dgm:pt>
    <dgm:pt modelId="{BFC4C805-CFC1-45EC-BA63-342D17887A90}" type="parTrans" cxnId="{A2C7D216-A9B2-4527-9F61-E944C82AA01C}">
      <dgm:prSet/>
      <dgm:spPr/>
      <dgm:t>
        <a:bodyPr/>
        <a:lstStyle/>
        <a:p>
          <a:endParaRPr lang="en-US"/>
        </a:p>
      </dgm:t>
    </dgm:pt>
    <dgm:pt modelId="{177678D1-CE30-456D-A7D5-8CF1FF628B5A}" type="sibTrans" cxnId="{A2C7D216-A9B2-4527-9F61-E944C82AA01C}">
      <dgm:prSet/>
      <dgm:spPr/>
      <dgm:t>
        <a:bodyPr/>
        <a:lstStyle/>
        <a:p>
          <a:endParaRPr lang="en-US"/>
        </a:p>
      </dgm:t>
    </dgm:pt>
    <dgm:pt modelId="{164D23E0-DF60-4583-9AA3-1978CA294A13}">
      <dgm:prSet phldrT="[Text]" custT="1"/>
      <dgm:spPr/>
      <dgm:t>
        <a:bodyPr/>
        <a:lstStyle/>
        <a:p>
          <a:endParaRPr lang="en-US" sz="1400" dirty="0"/>
        </a:p>
      </dgm:t>
    </dgm:pt>
    <dgm:pt modelId="{312317B0-B589-46C1-ADC4-9A658C287AC0}" type="parTrans" cxnId="{49BE9627-944D-4775-9591-ADFF234C5170}">
      <dgm:prSet/>
      <dgm:spPr/>
      <dgm:t>
        <a:bodyPr/>
        <a:lstStyle/>
        <a:p>
          <a:endParaRPr lang="en-US"/>
        </a:p>
      </dgm:t>
    </dgm:pt>
    <dgm:pt modelId="{AA7C9234-05E0-446E-A528-63D589946B34}" type="sibTrans" cxnId="{49BE9627-944D-4775-9591-ADFF234C5170}">
      <dgm:prSet/>
      <dgm:spPr/>
      <dgm:t>
        <a:bodyPr/>
        <a:lstStyle/>
        <a:p>
          <a:endParaRPr lang="en-US"/>
        </a:p>
      </dgm:t>
    </dgm:pt>
    <dgm:pt modelId="{6685084A-3BBB-4A58-B371-88A77807152F}">
      <dgm:prSet phldrT="[Text]" custT="1"/>
      <dgm:spPr/>
      <dgm:t>
        <a:bodyPr/>
        <a:lstStyle/>
        <a:p>
          <a:r>
            <a:rPr lang="en-US" sz="1400" dirty="0"/>
            <a:t>Has no facilities for preparing food OR</a:t>
          </a:r>
        </a:p>
      </dgm:t>
    </dgm:pt>
    <dgm:pt modelId="{7E4A6789-4BF6-49AA-B53D-3B31714F47BC}" type="parTrans" cxnId="{10392ACB-58CA-4271-B45A-C398892DE9DF}">
      <dgm:prSet/>
      <dgm:spPr/>
      <dgm:t>
        <a:bodyPr/>
        <a:lstStyle/>
        <a:p>
          <a:endParaRPr lang="en-US"/>
        </a:p>
      </dgm:t>
    </dgm:pt>
    <dgm:pt modelId="{806319CB-CC59-46C1-B6DB-CF72F5850319}" type="sibTrans" cxnId="{10392ACB-58CA-4271-B45A-C398892DE9DF}">
      <dgm:prSet/>
      <dgm:spPr/>
      <dgm:t>
        <a:bodyPr/>
        <a:lstStyle/>
        <a:p>
          <a:endParaRPr lang="en-US"/>
        </a:p>
      </dgm:t>
    </dgm:pt>
    <dgm:pt modelId="{FA9FB57D-190B-4E59-B5DE-B5DB1C50A71A}">
      <dgm:prSet phldrT="[Text]" custT="1"/>
      <dgm:spPr/>
      <dgm:t>
        <a:bodyPr/>
        <a:lstStyle/>
        <a:p>
          <a:r>
            <a:rPr lang="en-US" sz="1400" dirty="0"/>
            <a:t>Is unable to cook and has no one who will prepare their meals.</a:t>
          </a:r>
        </a:p>
      </dgm:t>
    </dgm:pt>
    <dgm:pt modelId="{D239DD3F-7FF2-422A-823F-0607ABD364AF}" type="parTrans" cxnId="{F1FC8E2C-BD30-487D-BE64-C29F318A33AE}">
      <dgm:prSet/>
      <dgm:spPr/>
      <dgm:t>
        <a:bodyPr/>
        <a:lstStyle/>
        <a:p>
          <a:endParaRPr lang="en-US"/>
        </a:p>
      </dgm:t>
    </dgm:pt>
    <dgm:pt modelId="{F1430AC0-720A-49BB-8EA7-4C4ED7AE7662}" type="sibTrans" cxnId="{F1FC8E2C-BD30-487D-BE64-C29F318A33AE}">
      <dgm:prSet/>
      <dgm:spPr/>
      <dgm:t>
        <a:bodyPr/>
        <a:lstStyle/>
        <a:p>
          <a:endParaRPr lang="en-US"/>
        </a:p>
      </dgm:t>
    </dgm:pt>
    <dgm:pt modelId="{8BC6C2F9-F136-4F93-A503-B43634E09306}">
      <dgm:prSet phldrT="[Text]" custT="1"/>
      <dgm:spPr/>
      <dgm:t>
        <a:bodyPr/>
        <a:lstStyle/>
        <a:p>
          <a:r>
            <a:rPr lang="en-US" sz="1400" dirty="0"/>
            <a:t>No specific forms to submit</a:t>
          </a:r>
        </a:p>
      </dgm:t>
    </dgm:pt>
    <dgm:pt modelId="{540184C7-81A0-4D0E-948F-75BC48EB4D83}" type="parTrans" cxnId="{BF8F4DAE-2D03-42DF-BE97-B4BFCA9CB7BB}">
      <dgm:prSet/>
      <dgm:spPr/>
      <dgm:t>
        <a:bodyPr/>
        <a:lstStyle/>
        <a:p>
          <a:endParaRPr lang="en-US"/>
        </a:p>
      </dgm:t>
    </dgm:pt>
    <dgm:pt modelId="{8490D236-6FCF-43BE-9824-DE816EBB465C}" type="sibTrans" cxnId="{BF8F4DAE-2D03-42DF-BE97-B4BFCA9CB7BB}">
      <dgm:prSet/>
      <dgm:spPr/>
      <dgm:t>
        <a:bodyPr/>
        <a:lstStyle/>
        <a:p>
          <a:endParaRPr lang="en-US"/>
        </a:p>
      </dgm:t>
    </dgm:pt>
    <dgm:pt modelId="{C477CDD2-5DF2-46E7-9905-93CA23FFEAA1}">
      <dgm:prSet phldrT="[Text]" custT="1"/>
      <dgm:spPr/>
      <dgm:t>
        <a:bodyPr/>
        <a:lstStyle/>
        <a:p>
          <a:r>
            <a:rPr lang="en-US" sz="1400" b="1" dirty="0"/>
            <a:t>Need to prove/submit:</a:t>
          </a:r>
          <a:endParaRPr lang="en-US" sz="1400" dirty="0"/>
        </a:p>
      </dgm:t>
    </dgm:pt>
    <dgm:pt modelId="{D4BD1703-9CDC-46D3-8514-8E0744CE498F}" type="parTrans" cxnId="{85041EAF-F24E-4F01-A146-0EC4C47A5965}">
      <dgm:prSet/>
      <dgm:spPr/>
      <dgm:t>
        <a:bodyPr/>
        <a:lstStyle/>
        <a:p>
          <a:endParaRPr lang="en-US"/>
        </a:p>
      </dgm:t>
    </dgm:pt>
    <dgm:pt modelId="{973782D7-7D59-4FC2-A63E-9A06A8466184}" type="sibTrans" cxnId="{85041EAF-F24E-4F01-A146-0EC4C47A5965}">
      <dgm:prSet/>
      <dgm:spPr/>
      <dgm:t>
        <a:bodyPr/>
        <a:lstStyle/>
        <a:p>
          <a:endParaRPr lang="en-US"/>
        </a:p>
      </dgm:t>
    </dgm:pt>
    <dgm:pt modelId="{4EA73089-6B48-4FD6-9BF0-A59298F74134}">
      <dgm:prSet phldrT="[Text]" custT="1"/>
      <dgm:spPr/>
      <dgm:t>
        <a:bodyPr/>
        <a:lstStyle/>
        <a:p>
          <a:r>
            <a:rPr lang="en-US" sz="1400" dirty="0"/>
            <a:t>Doctor’s note for prescribed the diet and/or signed </a:t>
          </a:r>
          <a:r>
            <a:rPr lang="en-US" sz="1400" b="0" i="0" dirty="0"/>
            <a:t>Request for Therapeutic Diet Allowance (Form 146)</a:t>
          </a:r>
          <a:endParaRPr lang="en-US" sz="1400" dirty="0"/>
        </a:p>
      </dgm:t>
    </dgm:pt>
    <dgm:pt modelId="{C639690F-7331-4469-9D54-033589789C60}" type="parTrans" cxnId="{80025535-7CBF-4FC3-882D-D957B9D8EDCD}">
      <dgm:prSet/>
      <dgm:spPr/>
      <dgm:t>
        <a:bodyPr/>
        <a:lstStyle/>
        <a:p>
          <a:endParaRPr lang="en-US"/>
        </a:p>
      </dgm:t>
    </dgm:pt>
    <dgm:pt modelId="{0C695DB0-0B84-45C7-9766-D41D4500432C}" type="sibTrans" cxnId="{80025535-7CBF-4FC3-882D-D957B9D8EDCD}">
      <dgm:prSet/>
      <dgm:spPr/>
      <dgm:t>
        <a:bodyPr/>
        <a:lstStyle/>
        <a:p>
          <a:endParaRPr lang="en-US"/>
        </a:p>
      </dgm:t>
    </dgm:pt>
    <dgm:pt modelId="{DE957AC8-D678-4011-9FD7-E6F19D4D1676}">
      <dgm:prSet phldrT="[Text]" custT="1"/>
      <dgm:spPr/>
      <dgm:t>
        <a:bodyPr/>
        <a:lstStyle/>
        <a:p>
          <a:endParaRPr lang="en-US" sz="1400" dirty="0"/>
        </a:p>
      </dgm:t>
    </dgm:pt>
    <dgm:pt modelId="{BA7782CA-6A0E-4D47-844C-A81F3E932459}" type="parTrans" cxnId="{6DDE4E3C-5143-461B-BA13-6DCD23D2F35F}">
      <dgm:prSet/>
      <dgm:spPr/>
      <dgm:t>
        <a:bodyPr/>
        <a:lstStyle/>
        <a:p>
          <a:endParaRPr lang="en-US"/>
        </a:p>
      </dgm:t>
    </dgm:pt>
    <dgm:pt modelId="{79B8E2AF-139C-4EEE-BA7D-3A2D0281D370}" type="sibTrans" cxnId="{6DDE4E3C-5143-461B-BA13-6DCD23D2F35F}">
      <dgm:prSet/>
      <dgm:spPr/>
      <dgm:t>
        <a:bodyPr/>
        <a:lstStyle/>
        <a:p>
          <a:endParaRPr lang="en-US"/>
        </a:p>
      </dgm:t>
    </dgm:pt>
    <dgm:pt modelId="{0A2B736B-E248-4E0F-99E2-98A71EC78C0E}">
      <dgm:prSet phldrT="[Text]" custT="1"/>
      <dgm:spPr/>
      <dgm:t>
        <a:bodyPr/>
        <a:lstStyle/>
        <a:p>
          <a:r>
            <a:rPr lang="en-US" sz="1400" b="1" dirty="0"/>
            <a:t>Must submit </a:t>
          </a:r>
          <a:r>
            <a:rPr lang="en-US" sz="1400" dirty="0"/>
            <a:t>form signed by doctor stating that the client has conditions that prevent then from navigating stairs (and proof that no suitable housing is available for $97/month, if on appeal.)</a:t>
          </a:r>
        </a:p>
      </dgm:t>
    </dgm:pt>
    <dgm:pt modelId="{74CDB2D5-A5BC-4885-8883-F19D38F379BC}" type="parTrans" cxnId="{FF34F839-F081-4052-8F1D-D4ABAD7EEEC7}">
      <dgm:prSet/>
      <dgm:spPr/>
      <dgm:t>
        <a:bodyPr/>
        <a:lstStyle/>
        <a:p>
          <a:endParaRPr lang="en-US"/>
        </a:p>
      </dgm:t>
    </dgm:pt>
    <dgm:pt modelId="{D2C8304D-91AB-442D-B168-8FE5EFA49CFD}" type="sibTrans" cxnId="{FF34F839-F081-4052-8F1D-D4ABAD7EEEC7}">
      <dgm:prSet/>
      <dgm:spPr/>
      <dgm:t>
        <a:bodyPr/>
        <a:lstStyle/>
        <a:p>
          <a:endParaRPr lang="en-US"/>
        </a:p>
      </dgm:t>
    </dgm:pt>
    <dgm:pt modelId="{87E11360-F510-44EE-BAFB-3D7D5A302BE2}">
      <dgm:prSet phldrT="[Text]" custT="1"/>
      <dgm:spPr/>
      <dgm:t>
        <a:bodyPr/>
        <a:lstStyle/>
        <a:p>
          <a:endParaRPr lang="en-US" sz="1400" dirty="0"/>
        </a:p>
      </dgm:t>
    </dgm:pt>
    <dgm:pt modelId="{29EA6F0E-7E91-44F8-8FB2-410A53E50595}" type="parTrans" cxnId="{17AF19AB-D7A3-4870-9C90-FC9DE71C9E5D}">
      <dgm:prSet/>
      <dgm:spPr/>
      <dgm:t>
        <a:bodyPr/>
        <a:lstStyle/>
        <a:p>
          <a:endParaRPr lang="en-US"/>
        </a:p>
      </dgm:t>
    </dgm:pt>
    <dgm:pt modelId="{4824859F-EDA7-42D3-B48A-2CE3162D4A11}" type="sibTrans" cxnId="{17AF19AB-D7A3-4870-9C90-FC9DE71C9E5D}">
      <dgm:prSet/>
      <dgm:spPr/>
      <dgm:t>
        <a:bodyPr/>
        <a:lstStyle/>
        <a:p>
          <a:endParaRPr lang="en-US"/>
        </a:p>
      </dgm:t>
    </dgm:pt>
    <dgm:pt modelId="{0F2CFE16-7F9F-4C0C-9452-261BEFAF7093}">
      <dgm:prSet phldrT="[Text]" custT="1"/>
      <dgm:spPr/>
      <dgm:t>
        <a:bodyPr/>
        <a:lstStyle/>
        <a:p>
          <a:endParaRPr lang="en-US" sz="1400" dirty="0"/>
        </a:p>
      </dgm:t>
    </dgm:pt>
    <dgm:pt modelId="{75DAFC8C-2389-4188-9A6B-A95B09D17585}" type="parTrans" cxnId="{08ED040F-7F9F-4593-8D47-52C457D63ACA}">
      <dgm:prSet/>
      <dgm:spPr/>
      <dgm:t>
        <a:bodyPr/>
        <a:lstStyle/>
        <a:p>
          <a:endParaRPr lang="en-US"/>
        </a:p>
      </dgm:t>
    </dgm:pt>
    <dgm:pt modelId="{057E6809-5136-43E0-A073-439E4928BB83}" type="sibTrans" cxnId="{08ED040F-7F9F-4593-8D47-52C457D63ACA}">
      <dgm:prSet/>
      <dgm:spPr/>
      <dgm:t>
        <a:bodyPr/>
        <a:lstStyle/>
        <a:p>
          <a:endParaRPr lang="en-US"/>
        </a:p>
      </dgm:t>
    </dgm:pt>
    <dgm:pt modelId="{C5294580-99B7-425B-8C53-9D8884F8A41F}">
      <dgm:prSet phldrT="[Text]" custT="1"/>
      <dgm:spPr/>
      <dgm:t>
        <a:bodyPr/>
        <a:lstStyle/>
        <a:p>
          <a:endParaRPr lang="en-US" sz="1400" dirty="0"/>
        </a:p>
      </dgm:t>
    </dgm:pt>
    <dgm:pt modelId="{E4CA1E28-420A-4199-AA68-DFF2D134B33F}" type="parTrans" cxnId="{C579C796-027B-4B98-80F3-C922938DBF26}">
      <dgm:prSet/>
      <dgm:spPr/>
      <dgm:t>
        <a:bodyPr/>
        <a:lstStyle/>
        <a:p>
          <a:endParaRPr lang="en-US"/>
        </a:p>
      </dgm:t>
    </dgm:pt>
    <dgm:pt modelId="{7A4F9CFF-EC94-4EBB-9F79-710874FDA5DF}" type="sibTrans" cxnId="{C579C796-027B-4B98-80F3-C922938DBF26}">
      <dgm:prSet/>
      <dgm:spPr/>
      <dgm:t>
        <a:bodyPr/>
        <a:lstStyle/>
        <a:p>
          <a:endParaRPr lang="en-US"/>
        </a:p>
      </dgm:t>
    </dgm:pt>
    <dgm:pt modelId="{36105C6B-70F8-48C4-9A39-14816D3A7E03}">
      <dgm:prSet phldrT="[Text]" custT="1"/>
      <dgm:spPr/>
      <dgm:t>
        <a:bodyPr/>
        <a:lstStyle/>
        <a:p>
          <a:endParaRPr lang="en-US" sz="1400" dirty="0"/>
        </a:p>
      </dgm:t>
    </dgm:pt>
    <dgm:pt modelId="{E3986D5C-CB0B-446D-829F-087B20066FC1}" type="parTrans" cxnId="{1FCFDF02-2805-4753-A495-9C3CA05CACD8}">
      <dgm:prSet/>
      <dgm:spPr/>
      <dgm:t>
        <a:bodyPr/>
        <a:lstStyle/>
        <a:p>
          <a:endParaRPr lang="en-US"/>
        </a:p>
      </dgm:t>
    </dgm:pt>
    <dgm:pt modelId="{22EA498D-FF72-4ABE-84E6-0F7C1C0D2019}" type="sibTrans" cxnId="{1FCFDF02-2805-4753-A495-9C3CA05CACD8}">
      <dgm:prSet/>
      <dgm:spPr/>
      <dgm:t>
        <a:bodyPr/>
        <a:lstStyle/>
        <a:p>
          <a:endParaRPr lang="en-US"/>
        </a:p>
      </dgm:t>
    </dgm:pt>
    <dgm:pt modelId="{32CC2641-3AC1-46FE-B6D7-3C0A827CA389}" type="pres">
      <dgm:prSet presAssocID="{313D7D7C-68E9-4CAE-A218-51DEBF123A4B}" presName="Name0" presStyleCnt="0">
        <dgm:presLayoutVars>
          <dgm:dir/>
          <dgm:animLvl val="lvl"/>
          <dgm:resizeHandles val="exact"/>
        </dgm:presLayoutVars>
      </dgm:prSet>
      <dgm:spPr/>
    </dgm:pt>
    <dgm:pt modelId="{6E867E3A-0351-4B78-A02A-ED28516E97AE}" type="pres">
      <dgm:prSet presAssocID="{F2BA4B2B-6102-43CE-A134-E65B60AB04AC}" presName="composite" presStyleCnt="0"/>
      <dgm:spPr/>
    </dgm:pt>
    <dgm:pt modelId="{957DFD87-058E-4D91-BCDD-4C200987333A}" type="pres">
      <dgm:prSet presAssocID="{F2BA4B2B-6102-43CE-A134-E65B60AB04AC}" presName="parTx" presStyleLbl="alignNode1" presStyleIdx="0" presStyleCnt="3" custScaleY="85001">
        <dgm:presLayoutVars>
          <dgm:chMax val="0"/>
          <dgm:chPref val="0"/>
          <dgm:bulletEnabled val="1"/>
        </dgm:presLayoutVars>
      </dgm:prSet>
      <dgm:spPr/>
    </dgm:pt>
    <dgm:pt modelId="{BDFA2451-2101-4972-BAF4-86E4C89E2509}" type="pres">
      <dgm:prSet presAssocID="{F2BA4B2B-6102-43CE-A134-E65B60AB04AC}" presName="desTx" presStyleLbl="alignAccFollowNode1" presStyleIdx="0" presStyleCnt="3" custScaleY="97885">
        <dgm:presLayoutVars>
          <dgm:bulletEnabled val="1"/>
        </dgm:presLayoutVars>
      </dgm:prSet>
      <dgm:spPr/>
    </dgm:pt>
    <dgm:pt modelId="{79726D8F-93EB-49ED-91F9-7D0BB501F6E3}" type="pres">
      <dgm:prSet presAssocID="{D9AA929E-34C8-4B7E-8154-B17B616CC70B}" presName="space" presStyleCnt="0"/>
      <dgm:spPr/>
    </dgm:pt>
    <dgm:pt modelId="{7AA25792-15A9-4A18-87E6-09EDBCB12CBF}" type="pres">
      <dgm:prSet presAssocID="{8DEB5DFD-9BB3-44C6-9B1A-F13E3DB772F1}" presName="composite" presStyleCnt="0"/>
      <dgm:spPr/>
    </dgm:pt>
    <dgm:pt modelId="{F65CE009-934D-4736-AEF5-5366BD35A998}" type="pres">
      <dgm:prSet presAssocID="{8DEB5DFD-9BB3-44C6-9B1A-F13E3DB772F1}" presName="parTx" presStyleLbl="alignNode1" presStyleIdx="1" presStyleCnt="3" custScaleY="85001">
        <dgm:presLayoutVars>
          <dgm:chMax val="0"/>
          <dgm:chPref val="0"/>
          <dgm:bulletEnabled val="1"/>
        </dgm:presLayoutVars>
      </dgm:prSet>
      <dgm:spPr/>
    </dgm:pt>
    <dgm:pt modelId="{35B673DD-69E6-42E6-810E-6EB82D123DDE}" type="pres">
      <dgm:prSet presAssocID="{8DEB5DFD-9BB3-44C6-9B1A-F13E3DB772F1}" presName="desTx" presStyleLbl="alignAccFollowNode1" presStyleIdx="1" presStyleCnt="3" custScaleY="97885">
        <dgm:presLayoutVars>
          <dgm:bulletEnabled val="1"/>
        </dgm:presLayoutVars>
      </dgm:prSet>
      <dgm:spPr/>
    </dgm:pt>
    <dgm:pt modelId="{6F4C1B7A-E9F4-4D4D-B610-AFD575EAFFE3}" type="pres">
      <dgm:prSet presAssocID="{385D4470-D9F7-49BD-86B9-127DC58D6959}" presName="space" presStyleCnt="0"/>
      <dgm:spPr/>
    </dgm:pt>
    <dgm:pt modelId="{0449574D-AA2C-42AC-B38A-06F8684C2A59}" type="pres">
      <dgm:prSet presAssocID="{4A430BA1-10DC-423C-8494-D590DAFD2493}" presName="composite" presStyleCnt="0"/>
      <dgm:spPr/>
    </dgm:pt>
    <dgm:pt modelId="{1E4A75B0-97AD-4081-A79E-163D238BE539}" type="pres">
      <dgm:prSet presAssocID="{4A430BA1-10DC-423C-8494-D590DAFD2493}" presName="parTx" presStyleLbl="alignNode1" presStyleIdx="2" presStyleCnt="3" custScaleY="85001" custLinFactNeighborX="103" custLinFactNeighborY="8340">
        <dgm:presLayoutVars>
          <dgm:chMax val="0"/>
          <dgm:chPref val="0"/>
          <dgm:bulletEnabled val="1"/>
        </dgm:presLayoutVars>
      </dgm:prSet>
      <dgm:spPr/>
    </dgm:pt>
    <dgm:pt modelId="{E83338E9-CED4-4C8D-81CF-F2A80C6DE028}" type="pres">
      <dgm:prSet presAssocID="{4A430BA1-10DC-423C-8494-D590DAFD2493}" presName="desTx" presStyleLbl="alignAccFollowNode1" presStyleIdx="2" presStyleCnt="3">
        <dgm:presLayoutVars>
          <dgm:bulletEnabled val="1"/>
        </dgm:presLayoutVars>
      </dgm:prSet>
      <dgm:spPr/>
    </dgm:pt>
  </dgm:ptLst>
  <dgm:cxnLst>
    <dgm:cxn modelId="{5B345701-7605-4592-BF77-9DDDD32DB709}" type="presOf" srcId="{37EFCD98-B86D-4F7D-81F3-9B570313FCDE}" destId="{35B673DD-69E6-42E6-810E-6EB82D123DDE}" srcOrd="0" destOrd="0" presId="urn:microsoft.com/office/officeart/2005/8/layout/hList1"/>
    <dgm:cxn modelId="{1FCFDF02-2805-4753-A495-9C3CA05CACD8}" srcId="{4A430BA1-10DC-423C-8494-D590DAFD2493}" destId="{36105C6B-70F8-48C4-9A39-14816D3A7E03}" srcOrd="4" destOrd="0" parTransId="{E3986D5C-CB0B-446D-829F-087B20066FC1}" sibTransId="{22EA498D-FF72-4ABE-84E6-0F7C1C0D2019}"/>
    <dgm:cxn modelId="{0E900903-E598-4FDC-93F5-817EFC3A3C96}" type="presOf" srcId="{164D23E0-DF60-4583-9AA3-1978CA294A13}" destId="{E83338E9-CED4-4C8D-81CF-F2A80C6DE028}" srcOrd="0" destOrd="1" presId="urn:microsoft.com/office/officeart/2005/8/layout/hList1"/>
    <dgm:cxn modelId="{4A35FD03-A861-4415-A5A8-87CBA6544704}" type="presOf" srcId="{8DEB5DFD-9BB3-44C6-9B1A-F13E3DB772F1}" destId="{F65CE009-934D-4736-AEF5-5366BD35A998}" srcOrd="0" destOrd="0" presId="urn:microsoft.com/office/officeart/2005/8/layout/hList1"/>
    <dgm:cxn modelId="{CCB9A80B-61FD-4D17-8F8D-9C71E4E3A94C}" type="presOf" srcId="{0A2B736B-E248-4E0F-99E2-98A71EC78C0E}" destId="{E83338E9-CED4-4C8D-81CF-F2A80C6DE028}" srcOrd="0" destOrd="2" presId="urn:microsoft.com/office/officeart/2005/8/layout/hList1"/>
    <dgm:cxn modelId="{123BFA0B-4766-4DC9-9867-67ABCCF2EBE7}" type="presOf" srcId="{0F2CFE16-7F9F-4C0C-9452-261BEFAF7093}" destId="{BDFA2451-2101-4972-BAF4-86E4C89E2509}" srcOrd="0" destOrd="1" presId="urn:microsoft.com/office/officeart/2005/8/layout/hList1"/>
    <dgm:cxn modelId="{08ED040F-7F9F-4593-8D47-52C457D63ACA}" srcId="{F2BA4B2B-6102-43CE-A134-E65B60AB04AC}" destId="{0F2CFE16-7F9F-4C0C-9452-261BEFAF7093}" srcOrd="1" destOrd="0" parTransId="{75DAFC8C-2389-4188-9A6B-A95B09D17585}" sibTransId="{057E6809-5136-43E0-A073-439E4928BB83}"/>
    <dgm:cxn modelId="{A2C7D216-A9B2-4527-9F61-E944C82AA01C}" srcId="{4A430BA1-10DC-423C-8494-D590DAFD2493}" destId="{DDB0EF28-99A7-4FD8-8D3A-53A5A5B10D2A}" srcOrd="0" destOrd="0" parTransId="{BFC4C805-CFC1-45EC-BA63-342D17887A90}" sibTransId="{177678D1-CE30-456D-A7D5-8CF1FF628B5A}"/>
    <dgm:cxn modelId="{35C5611B-AFAF-4EA6-86EB-6E5BAAAEDCC0}" type="presOf" srcId="{FA9FB57D-190B-4E59-B5DE-B5DB1C50A71A}" destId="{BDFA2451-2101-4972-BAF4-86E4C89E2509}" srcOrd="0" destOrd="4" presId="urn:microsoft.com/office/officeart/2005/8/layout/hList1"/>
    <dgm:cxn modelId="{DDBA0C1C-4B82-42E4-A54A-5654A6C1FC36}" type="presOf" srcId="{6685084A-3BBB-4A58-B371-88A77807152F}" destId="{BDFA2451-2101-4972-BAF4-86E4C89E2509}" srcOrd="0" destOrd="3" presId="urn:microsoft.com/office/officeart/2005/8/layout/hList1"/>
    <dgm:cxn modelId="{AF84A424-1E46-4BD1-AEB5-055ADFD14A0E}" type="presOf" srcId="{4EA73089-6B48-4FD6-9BF0-A59298F74134}" destId="{35B673DD-69E6-42E6-810E-6EB82D123DDE}" srcOrd="0" destOrd="3" presId="urn:microsoft.com/office/officeart/2005/8/layout/hList1"/>
    <dgm:cxn modelId="{49BE9627-944D-4775-9591-ADFF234C5170}" srcId="{4A430BA1-10DC-423C-8494-D590DAFD2493}" destId="{164D23E0-DF60-4583-9AA3-1978CA294A13}" srcOrd="1" destOrd="0" parTransId="{312317B0-B589-46C1-ADC4-9A658C287AC0}" sibTransId="{AA7C9234-05E0-446E-A528-63D589946B34}"/>
    <dgm:cxn modelId="{F1FC8E2C-BD30-487D-BE64-C29F318A33AE}" srcId="{986CE44C-1CC5-46F8-A3BC-A430C99141EB}" destId="{FA9FB57D-190B-4E59-B5DE-B5DB1C50A71A}" srcOrd="1" destOrd="0" parTransId="{D239DD3F-7FF2-422A-823F-0607ABD364AF}" sibTransId="{F1430AC0-720A-49BB-8EA7-4C4ED7AE7662}"/>
    <dgm:cxn modelId="{80025535-7CBF-4FC3-882D-D957B9D8EDCD}" srcId="{C477CDD2-5DF2-46E7-9905-93CA23FFEAA1}" destId="{4EA73089-6B48-4FD6-9BF0-A59298F74134}" srcOrd="0" destOrd="0" parTransId="{C639690F-7331-4469-9D54-033589789C60}" sibTransId="{0C695DB0-0B84-45C7-9766-D41D4500432C}"/>
    <dgm:cxn modelId="{A786BF35-6988-4432-A4C8-B18EFE50AFD9}" srcId="{F2BA4B2B-6102-43CE-A134-E65B60AB04AC}" destId="{94A20AC0-988E-4013-8A82-05E2F3DA8908}" srcOrd="0" destOrd="0" parTransId="{285AFEB0-66FE-471F-B3A9-8EEB55E94DA9}" sibTransId="{4D25775B-9304-4FBA-B2C8-B394E8F7B129}"/>
    <dgm:cxn modelId="{FF34F839-F081-4052-8F1D-D4ABAD7EEEC7}" srcId="{4A430BA1-10DC-423C-8494-D590DAFD2493}" destId="{0A2B736B-E248-4E0F-99E2-98A71EC78C0E}" srcOrd="2" destOrd="0" parTransId="{74CDB2D5-A5BC-4885-8883-F19D38F379BC}" sibTransId="{D2C8304D-91AB-442D-B168-8FE5EFA49CFD}"/>
    <dgm:cxn modelId="{6DDE4E3C-5143-461B-BA13-6DCD23D2F35F}" srcId="{8DEB5DFD-9BB3-44C6-9B1A-F13E3DB772F1}" destId="{DE957AC8-D678-4011-9FD7-E6F19D4D1676}" srcOrd="1" destOrd="0" parTransId="{BA7782CA-6A0E-4D47-844C-A81F3E932459}" sibTransId="{79B8E2AF-139C-4EEE-BA7D-3A2D0281D370}"/>
    <dgm:cxn modelId="{74A7B865-507C-4521-88B7-0A9ECAC1CB87}" type="presOf" srcId="{36105C6B-70F8-48C4-9A39-14816D3A7E03}" destId="{E83338E9-CED4-4C8D-81CF-F2A80C6DE028}" srcOrd="0" destOrd="4" presId="urn:microsoft.com/office/officeart/2005/8/layout/hList1"/>
    <dgm:cxn modelId="{98DB6655-02EC-4321-89F2-383A2423D4A5}" type="presOf" srcId="{F2BA4B2B-6102-43CE-A134-E65B60AB04AC}" destId="{957DFD87-058E-4D91-BCDD-4C200987333A}" srcOrd="0" destOrd="0" presId="urn:microsoft.com/office/officeart/2005/8/layout/hList1"/>
    <dgm:cxn modelId="{D74A217A-C965-4E89-8CA3-A313ED47A9B0}" type="presOf" srcId="{87E11360-F510-44EE-BAFB-3D7D5A302BE2}" destId="{E83338E9-CED4-4C8D-81CF-F2A80C6DE028}" srcOrd="0" destOrd="5" presId="urn:microsoft.com/office/officeart/2005/8/layout/hList1"/>
    <dgm:cxn modelId="{AAC91987-46C2-4389-BF0A-D523C5200E2B}" type="presOf" srcId="{8BC6C2F9-F136-4F93-A503-B43634E09306}" destId="{BDFA2451-2101-4972-BAF4-86E4C89E2509}" srcOrd="0" destOrd="5" presId="urn:microsoft.com/office/officeart/2005/8/layout/hList1"/>
    <dgm:cxn modelId="{AD674187-F10F-4546-8EE9-001336BFD025}" type="presOf" srcId="{C5294580-99B7-425B-8C53-9D8884F8A41F}" destId="{E83338E9-CED4-4C8D-81CF-F2A80C6DE028}" srcOrd="0" destOrd="3" presId="urn:microsoft.com/office/officeart/2005/8/layout/hList1"/>
    <dgm:cxn modelId="{C579C796-027B-4B98-80F3-C922938DBF26}" srcId="{4A430BA1-10DC-423C-8494-D590DAFD2493}" destId="{C5294580-99B7-425B-8C53-9D8884F8A41F}" srcOrd="3" destOrd="0" parTransId="{E4CA1E28-420A-4199-AA68-DFF2D134B33F}" sibTransId="{7A4F9CFF-EC94-4EBB-9F79-710874FDA5DF}"/>
    <dgm:cxn modelId="{E013F496-E78F-4179-9BF4-BE7D7BD2F2B9}" type="presOf" srcId="{C477CDD2-5DF2-46E7-9905-93CA23FFEAA1}" destId="{35B673DD-69E6-42E6-810E-6EB82D123DDE}" srcOrd="0" destOrd="2" presId="urn:microsoft.com/office/officeart/2005/8/layout/hList1"/>
    <dgm:cxn modelId="{FE214C9E-4103-45BB-A233-9659BA98665A}" type="presOf" srcId="{986CE44C-1CC5-46F8-A3BC-A430C99141EB}" destId="{BDFA2451-2101-4972-BAF4-86E4C89E2509}" srcOrd="0" destOrd="2" presId="urn:microsoft.com/office/officeart/2005/8/layout/hList1"/>
    <dgm:cxn modelId="{17AF19AB-D7A3-4870-9C90-FC9DE71C9E5D}" srcId="{4A430BA1-10DC-423C-8494-D590DAFD2493}" destId="{87E11360-F510-44EE-BAFB-3D7D5A302BE2}" srcOrd="5" destOrd="0" parTransId="{29EA6F0E-7E91-44F8-8FB2-410A53E50595}" sibTransId="{4824859F-EDA7-42D3-B48A-2CE3162D4A11}"/>
    <dgm:cxn modelId="{016DC8AB-0644-4033-92DB-D78AD4D3559B}" srcId="{313D7D7C-68E9-4CAE-A218-51DEBF123A4B}" destId="{4A430BA1-10DC-423C-8494-D590DAFD2493}" srcOrd="2" destOrd="0" parTransId="{7D7A2537-D54E-45BC-8511-D6E3AE28C061}" sibTransId="{81F901AD-97A9-4B41-A0C0-6D95FF72A22A}"/>
    <dgm:cxn modelId="{BF8F4DAE-2D03-42DF-BE97-B4BFCA9CB7BB}" srcId="{986CE44C-1CC5-46F8-A3BC-A430C99141EB}" destId="{8BC6C2F9-F136-4F93-A503-B43634E09306}" srcOrd="2" destOrd="0" parTransId="{540184C7-81A0-4D0E-948F-75BC48EB4D83}" sibTransId="{8490D236-6FCF-43BE-9824-DE816EBB465C}"/>
    <dgm:cxn modelId="{85041EAF-F24E-4F01-A146-0EC4C47A5965}" srcId="{8DEB5DFD-9BB3-44C6-9B1A-F13E3DB772F1}" destId="{C477CDD2-5DF2-46E7-9905-93CA23FFEAA1}" srcOrd="2" destOrd="0" parTransId="{D4BD1703-9CDC-46D3-8514-8E0744CE498F}" sibTransId="{973782D7-7D59-4FC2-A63E-9A06A8466184}"/>
    <dgm:cxn modelId="{63038CAF-9368-43F7-A254-9D0FAD3E02C5}" type="presOf" srcId="{DE957AC8-D678-4011-9FD7-E6F19D4D1676}" destId="{35B673DD-69E6-42E6-810E-6EB82D123DDE}" srcOrd="0" destOrd="1" presId="urn:microsoft.com/office/officeart/2005/8/layout/hList1"/>
    <dgm:cxn modelId="{F4A022B5-A894-4595-8562-0DD103E956E8}" type="presOf" srcId="{DDB0EF28-99A7-4FD8-8D3A-53A5A5B10D2A}" destId="{E83338E9-CED4-4C8D-81CF-F2A80C6DE028}" srcOrd="0" destOrd="0" presId="urn:microsoft.com/office/officeart/2005/8/layout/hList1"/>
    <dgm:cxn modelId="{10392ACB-58CA-4271-B45A-C398892DE9DF}" srcId="{986CE44C-1CC5-46F8-A3BC-A430C99141EB}" destId="{6685084A-3BBB-4A58-B371-88A77807152F}" srcOrd="0" destOrd="0" parTransId="{7E4A6789-4BF6-49AA-B53D-3B31714F47BC}" sibTransId="{806319CB-CC59-46C1-B6DB-CF72F5850319}"/>
    <dgm:cxn modelId="{AB1F0CD7-2C1C-4057-A7B2-5D1453D5716A}" srcId="{313D7D7C-68E9-4CAE-A218-51DEBF123A4B}" destId="{8DEB5DFD-9BB3-44C6-9B1A-F13E3DB772F1}" srcOrd="1" destOrd="0" parTransId="{56544A86-CE07-40C4-BEA9-492CEB46C497}" sibTransId="{385D4470-D9F7-49BD-86B9-127DC58D6959}"/>
    <dgm:cxn modelId="{731D77DB-88F3-4EB4-BE0B-4E80B918C874}" type="presOf" srcId="{313D7D7C-68E9-4CAE-A218-51DEBF123A4B}" destId="{32CC2641-3AC1-46FE-B6D7-3C0A827CA389}" srcOrd="0" destOrd="0" presId="urn:microsoft.com/office/officeart/2005/8/layout/hList1"/>
    <dgm:cxn modelId="{ABEAD3E6-066C-499F-AF03-05D67D071267}" srcId="{313D7D7C-68E9-4CAE-A218-51DEBF123A4B}" destId="{F2BA4B2B-6102-43CE-A134-E65B60AB04AC}" srcOrd="0" destOrd="0" parTransId="{1EF46D62-B73C-4841-A0CC-FA833A719A99}" sibTransId="{D9AA929E-34C8-4B7E-8154-B17B616CC70B}"/>
    <dgm:cxn modelId="{1678D5E7-6019-4D18-B05E-1E62578C4725}" srcId="{F2BA4B2B-6102-43CE-A134-E65B60AB04AC}" destId="{986CE44C-1CC5-46F8-A3BC-A430C99141EB}" srcOrd="2" destOrd="0" parTransId="{5ED1B9A1-00FE-4BA7-A92E-AC753A66FAA1}" sibTransId="{47971FE0-53E9-48D5-825D-260FF7D8C955}"/>
    <dgm:cxn modelId="{66F57FF2-F4B1-4DD3-9688-B7F4D1A1397A}" type="presOf" srcId="{94A20AC0-988E-4013-8A82-05E2F3DA8908}" destId="{BDFA2451-2101-4972-BAF4-86E4C89E2509}" srcOrd="0" destOrd="0" presId="urn:microsoft.com/office/officeart/2005/8/layout/hList1"/>
    <dgm:cxn modelId="{564D51FB-6F27-4ACE-A69D-A9526A956E0F}" type="presOf" srcId="{4A430BA1-10DC-423C-8494-D590DAFD2493}" destId="{1E4A75B0-97AD-4081-A79E-163D238BE539}" srcOrd="0" destOrd="0" presId="urn:microsoft.com/office/officeart/2005/8/layout/hList1"/>
    <dgm:cxn modelId="{A79ACEFF-D387-4B7C-BF2F-501A3DDC93A7}" srcId="{8DEB5DFD-9BB3-44C6-9B1A-F13E3DB772F1}" destId="{37EFCD98-B86D-4F7D-81F3-9B570313FCDE}" srcOrd="0" destOrd="0" parTransId="{6795EDB6-34F7-4EFF-B1FB-7D5AF76279CD}" sibTransId="{8AAA9C0E-1A8E-4287-B39C-CAF9109B4D31}"/>
    <dgm:cxn modelId="{6FEFA069-A0C1-4FB3-87D7-86F2AB13B0E5}" type="presParOf" srcId="{32CC2641-3AC1-46FE-B6D7-3C0A827CA389}" destId="{6E867E3A-0351-4B78-A02A-ED28516E97AE}" srcOrd="0" destOrd="0" presId="urn:microsoft.com/office/officeart/2005/8/layout/hList1"/>
    <dgm:cxn modelId="{2592C057-CAF2-4E72-9C56-594573526056}" type="presParOf" srcId="{6E867E3A-0351-4B78-A02A-ED28516E97AE}" destId="{957DFD87-058E-4D91-BCDD-4C200987333A}" srcOrd="0" destOrd="0" presId="urn:microsoft.com/office/officeart/2005/8/layout/hList1"/>
    <dgm:cxn modelId="{AF8CAF4E-66D9-4D4E-BF2E-63E4C0830C5E}" type="presParOf" srcId="{6E867E3A-0351-4B78-A02A-ED28516E97AE}" destId="{BDFA2451-2101-4972-BAF4-86E4C89E2509}" srcOrd="1" destOrd="0" presId="urn:microsoft.com/office/officeart/2005/8/layout/hList1"/>
    <dgm:cxn modelId="{7B0FD3BE-6880-4937-AAC9-4619B409DC49}" type="presParOf" srcId="{32CC2641-3AC1-46FE-B6D7-3C0A827CA389}" destId="{79726D8F-93EB-49ED-91F9-7D0BB501F6E3}" srcOrd="1" destOrd="0" presId="urn:microsoft.com/office/officeart/2005/8/layout/hList1"/>
    <dgm:cxn modelId="{778E3775-7113-4723-BA0A-FD3DB94F389B}" type="presParOf" srcId="{32CC2641-3AC1-46FE-B6D7-3C0A827CA389}" destId="{7AA25792-15A9-4A18-87E6-09EDBCB12CBF}" srcOrd="2" destOrd="0" presId="urn:microsoft.com/office/officeart/2005/8/layout/hList1"/>
    <dgm:cxn modelId="{CE317564-2B26-4467-9246-1FF4538A4ADA}" type="presParOf" srcId="{7AA25792-15A9-4A18-87E6-09EDBCB12CBF}" destId="{F65CE009-934D-4736-AEF5-5366BD35A998}" srcOrd="0" destOrd="0" presId="urn:microsoft.com/office/officeart/2005/8/layout/hList1"/>
    <dgm:cxn modelId="{2A26A958-B55C-402B-8483-BDF2D21A4C25}" type="presParOf" srcId="{7AA25792-15A9-4A18-87E6-09EDBCB12CBF}" destId="{35B673DD-69E6-42E6-810E-6EB82D123DDE}" srcOrd="1" destOrd="0" presId="urn:microsoft.com/office/officeart/2005/8/layout/hList1"/>
    <dgm:cxn modelId="{4FCF8B39-E3AC-41E0-B404-56D87E39D457}" type="presParOf" srcId="{32CC2641-3AC1-46FE-B6D7-3C0A827CA389}" destId="{6F4C1B7A-E9F4-4D4D-B610-AFD575EAFFE3}" srcOrd="3" destOrd="0" presId="urn:microsoft.com/office/officeart/2005/8/layout/hList1"/>
    <dgm:cxn modelId="{235D87D4-BBAB-4490-BFA3-779DE5DBCB0F}" type="presParOf" srcId="{32CC2641-3AC1-46FE-B6D7-3C0A827CA389}" destId="{0449574D-AA2C-42AC-B38A-06F8684C2A59}" srcOrd="4" destOrd="0" presId="urn:microsoft.com/office/officeart/2005/8/layout/hList1"/>
    <dgm:cxn modelId="{CA3E874A-444F-4BC5-A9DA-FC4FC324D3FB}" type="presParOf" srcId="{0449574D-AA2C-42AC-B38A-06F8684C2A59}" destId="{1E4A75B0-97AD-4081-A79E-163D238BE539}" srcOrd="0" destOrd="0" presId="urn:microsoft.com/office/officeart/2005/8/layout/hList1"/>
    <dgm:cxn modelId="{E38F96CB-8401-48AE-BBFB-61C92E4130F9}" type="presParOf" srcId="{0449574D-AA2C-42AC-B38A-06F8684C2A59}" destId="{E83338E9-CED4-4C8D-81CF-F2A80C6DE0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300F1-C3CB-4A27-ACA3-94F3F2EE5E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68600CD-E207-4321-9B70-A7262F7BB943}">
      <dgm:prSet phldrT="[Text]" custT="1"/>
      <dgm:spPr/>
      <dgm:t>
        <a:bodyPr/>
        <a:lstStyle/>
        <a:p>
          <a:r>
            <a:rPr lang="en-US" sz="2000" dirty="0"/>
            <a:t>Overpayments</a:t>
          </a:r>
        </a:p>
      </dgm:t>
    </dgm:pt>
    <dgm:pt modelId="{42DE433D-7F5B-4EAD-BD38-912B1A0A22CE}" type="parTrans" cxnId="{471F93BA-AD70-486E-9B41-4BC70ED85996}">
      <dgm:prSet/>
      <dgm:spPr/>
      <dgm:t>
        <a:bodyPr/>
        <a:lstStyle/>
        <a:p>
          <a:endParaRPr lang="en-US"/>
        </a:p>
      </dgm:t>
    </dgm:pt>
    <dgm:pt modelId="{1491E08F-BCFC-4605-A976-828D2B063990}" type="sibTrans" cxnId="{471F93BA-AD70-486E-9B41-4BC70ED85996}">
      <dgm:prSet/>
      <dgm:spPr/>
      <dgm:t>
        <a:bodyPr/>
        <a:lstStyle/>
        <a:p>
          <a:endParaRPr lang="en-US"/>
        </a:p>
      </dgm:t>
    </dgm:pt>
    <dgm:pt modelId="{E5ED0527-811D-49C7-A911-12DD0C4B1F4F}">
      <dgm:prSet custT="1"/>
      <dgm:spPr/>
      <dgm:t>
        <a:bodyPr/>
        <a:lstStyle/>
        <a:p>
          <a:r>
            <a:rPr lang="en-US" sz="1400" dirty="0"/>
            <a:t>AABD Cash might help, also:</a:t>
          </a:r>
        </a:p>
      </dgm:t>
    </dgm:pt>
    <dgm:pt modelId="{7AD96F1C-9481-4D8D-84F9-79ED49EAE55F}" type="parTrans" cxnId="{BD5FC1BA-66E5-467D-BB4C-EC0C6D6F560A}">
      <dgm:prSet/>
      <dgm:spPr/>
      <dgm:t>
        <a:bodyPr/>
        <a:lstStyle/>
        <a:p>
          <a:endParaRPr lang="en-US"/>
        </a:p>
      </dgm:t>
    </dgm:pt>
    <dgm:pt modelId="{783783A1-5ECA-484D-A830-4050EC700C3E}" type="sibTrans" cxnId="{BD5FC1BA-66E5-467D-BB4C-EC0C6D6F560A}">
      <dgm:prSet/>
      <dgm:spPr/>
      <dgm:t>
        <a:bodyPr/>
        <a:lstStyle/>
        <a:p>
          <a:endParaRPr lang="en-US"/>
        </a:p>
      </dgm:t>
    </dgm:pt>
    <dgm:pt modelId="{22D76F2B-CF81-4843-9ABC-F636E9B5440D}">
      <dgm:prSet custT="1"/>
      <dgm:spPr/>
      <dgm:t>
        <a:bodyPr/>
        <a:lstStyle/>
        <a:p>
          <a:r>
            <a:rPr lang="en-US" sz="1400" dirty="0"/>
            <a:t>Appeal the overpayment (if SSA is wrong)</a:t>
          </a:r>
        </a:p>
      </dgm:t>
    </dgm:pt>
    <dgm:pt modelId="{93D0BDD5-A7D8-4776-8EFE-8FC0F1F24A4F}" type="parTrans" cxnId="{650B3D93-1BB4-41AE-959C-008E523003B1}">
      <dgm:prSet/>
      <dgm:spPr/>
      <dgm:t>
        <a:bodyPr/>
        <a:lstStyle/>
        <a:p>
          <a:endParaRPr lang="en-US"/>
        </a:p>
      </dgm:t>
    </dgm:pt>
    <dgm:pt modelId="{4A3925D2-5645-4FA2-BADF-26A88ACAB9DC}" type="sibTrans" cxnId="{650B3D93-1BB4-41AE-959C-008E523003B1}">
      <dgm:prSet/>
      <dgm:spPr/>
      <dgm:t>
        <a:bodyPr/>
        <a:lstStyle/>
        <a:p>
          <a:endParaRPr lang="en-US"/>
        </a:p>
      </dgm:t>
    </dgm:pt>
    <dgm:pt modelId="{72092E3C-3CBC-4245-98E8-9272603A56B9}">
      <dgm:prSet custT="1"/>
      <dgm:spPr/>
      <dgm:t>
        <a:bodyPr/>
        <a:lstStyle/>
        <a:p>
          <a:r>
            <a:rPr lang="en-US" sz="1400" dirty="0"/>
            <a:t>Request a Waiver (waives overpayment even if recipient was overpaid)</a:t>
          </a:r>
        </a:p>
      </dgm:t>
    </dgm:pt>
    <dgm:pt modelId="{CC7C778E-51D7-4B6D-91E8-60AA5C7CA565}" type="parTrans" cxnId="{698D024D-8A0E-4B28-BFCF-B2E587018801}">
      <dgm:prSet/>
      <dgm:spPr/>
      <dgm:t>
        <a:bodyPr/>
        <a:lstStyle/>
        <a:p>
          <a:endParaRPr lang="en-US"/>
        </a:p>
      </dgm:t>
    </dgm:pt>
    <dgm:pt modelId="{F23B77FF-1890-4A84-AEAB-084EC503D732}" type="sibTrans" cxnId="{698D024D-8A0E-4B28-BFCF-B2E587018801}">
      <dgm:prSet/>
      <dgm:spPr/>
      <dgm:t>
        <a:bodyPr/>
        <a:lstStyle/>
        <a:p>
          <a:endParaRPr lang="en-US"/>
        </a:p>
      </dgm:t>
    </dgm:pt>
    <dgm:pt modelId="{01307B5A-A960-4BCE-BC5B-C77001EF44FE}">
      <dgm:prSet custT="1"/>
      <dgm:spPr/>
      <dgm:t>
        <a:bodyPr/>
        <a:lstStyle/>
        <a:p>
          <a:r>
            <a:rPr lang="en-US" sz="1400" dirty="0"/>
            <a:t>Overpayment repayment plan (doesn’t change overpayment but can spread payments out to reduce monthly deduction.)</a:t>
          </a:r>
        </a:p>
      </dgm:t>
    </dgm:pt>
    <dgm:pt modelId="{FBD8A2A6-434D-4DD8-B51D-C3F8573D15DC}" type="parTrans" cxnId="{E8404FFB-F9FB-4FF9-BF18-BC452E7318C8}">
      <dgm:prSet/>
      <dgm:spPr/>
      <dgm:t>
        <a:bodyPr/>
        <a:lstStyle/>
        <a:p>
          <a:endParaRPr lang="en-US"/>
        </a:p>
      </dgm:t>
    </dgm:pt>
    <dgm:pt modelId="{5C338276-4A5B-4D03-91BC-9CD6225BFAB8}" type="sibTrans" cxnId="{E8404FFB-F9FB-4FF9-BF18-BC452E7318C8}">
      <dgm:prSet/>
      <dgm:spPr/>
      <dgm:t>
        <a:bodyPr/>
        <a:lstStyle/>
        <a:p>
          <a:endParaRPr lang="en-US"/>
        </a:p>
      </dgm:t>
    </dgm:pt>
    <dgm:pt modelId="{AA71419D-2478-4F1A-B888-D5ACB7181C77}">
      <dgm:prSet custT="1"/>
      <dgm:spPr/>
      <dgm:t>
        <a:bodyPr/>
        <a:lstStyle/>
        <a:p>
          <a:r>
            <a:rPr lang="en-US" sz="2000" dirty="0"/>
            <a:t>Non-SSI income less than the SSI maximum + $20</a:t>
          </a:r>
        </a:p>
      </dgm:t>
    </dgm:pt>
    <dgm:pt modelId="{40E4B80B-C65F-40F4-B939-821F72EB1E1D}" type="parTrans" cxnId="{9ADB97F0-8340-4FE4-B227-CEE3218A9BF6}">
      <dgm:prSet/>
      <dgm:spPr/>
      <dgm:t>
        <a:bodyPr/>
        <a:lstStyle/>
        <a:p>
          <a:endParaRPr lang="en-US"/>
        </a:p>
      </dgm:t>
    </dgm:pt>
    <dgm:pt modelId="{833D2DCA-DEE4-469E-9FCD-99C8DD6A8834}" type="sibTrans" cxnId="{9ADB97F0-8340-4FE4-B227-CEE3218A9BF6}">
      <dgm:prSet/>
      <dgm:spPr/>
      <dgm:t>
        <a:bodyPr/>
        <a:lstStyle/>
        <a:p>
          <a:endParaRPr lang="en-US"/>
        </a:p>
      </dgm:t>
    </dgm:pt>
    <dgm:pt modelId="{B45C43E7-B762-4085-A68D-5774DD8BE5CC}">
      <dgm:prSet custT="1"/>
      <dgm:spPr/>
      <dgm:t>
        <a:bodyPr/>
        <a:lstStyle/>
        <a:p>
          <a:r>
            <a:rPr lang="en-US" sz="1400" dirty="0"/>
            <a:t>AABD Cash will only help if SSI application denied because over-income, also:</a:t>
          </a:r>
        </a:p>
      </dgm:t>
    </dgm:pt>
    <dgm:pt modelId="{0F8D2662-D545-450B-B0EF-C0B1FEFC8335}" type="parTrans" cxnId="{6EA9AA80-81EE-4FC8-BAB0-A70409A289BD}">
      <dgm:prSet/>
      <dgm:spPr/>
      <dgm:t>
        <a:bodyPr/>
        <a:lstStyle/>
        <a:p>
          <a:endParaRPr lang="en-US"/>
        </a:p>
      </dgm:t>
    </dgm:pt>
    <dgm:pt modelId="{D25EC20E-3713-4D79-8D03-5EF8454CCDE8}" type="sibTrans" cxnId="{6EA9AA80-81EE-4FC8-BAB0-A70409A289BD}">
      <dgm:prSet/>
      <dgm:spPr/>
      <dgm:t>
        <a:bodyPr/>
        <a:lstStyle/>
        <a:p>
          <a:endParaRPr lang="en-US"/>
        </a:p>
      </dgm:t>
    </dgm:pt>
    <dgm:pt modelId="{48DBF2B1-72D9-47EC-AB1D-10F8BCB9BC77}">
      <dgm:prSet custT="1"/>
      <dgm:spPr/>
      <dgm:t>
        <a:bodyPr/>
        <a:lstStyle/>
        <a:p>
          <a:r>
            <a:rPr lang="en-US" sz="1400" dirty="0"/>
            <a:t>Apply for SSI</a:t>
          </a:r>
        </a:p>
      </dgm:t>
    </dgm:pt>
    <dgm:pt modelId="{1ABB8395-FFF0-477E-AB67-67BC48E36207}" type="parTrans" cxnId="{0A631944-AACE-48D1-B289-6A166944381A}">
      <dgm:prSet/>
      <dgm:spPr/>
      <dgm:t>
        <a:bodyPr/>
        <a:lstStyle/>
        <a:p>
          <a:endParaRPr lang="en-US"/>
        </a:p>
      </dgm:t>
    </dgm:pt>
    <dgm:pt modelId="{74D37D19-AA92-4A17-8843-B03E82D56EDF}" type="sibTrans" cxnId="{0A631944-AACE-48D1-B289-6A166944381A}">
      <dgm:prSet/>
      <dgm:spPr/>
      <dgm:t>
        <a:bodyPr/>
        <a:lstStyle/>
        <a:p>
          <a:endParaRPr lang="en-US"/>
        </a:p>
      </dgm:t>
    </dgm:pt>
    <dgm:pt modelId="{3EF4179E-2D0A-44DB-BC02-977CBF7CEF49}">
      <dgm:prSet custT="1"/>
      <dgm:spPr/>
      <dgm:t>
        <a:bodyPr/>
        <a:lstStyle/>
        <a:p>
          <a:r>
            <a:rPr lang="en-US" sz="1400" dirty="0"/>
            <a:t>If ineligible for SSI because of assets, consider financial planning to reduce countable assets</a:t>
          </a:r>
        </a:p>
      </dgm:t>
    </dgm:pt>
    <dgm:pt modelId="{6BFABB99-FF38-414A-B150-4949B30004AF}" type="parTrans" cxnId="{F9317875-52DD-405E-8DB7-FC752A6356A4}">
      <dgm:prSet/>
      <dgm:spPr/>
      <dgm:t>
        <a:bodyPr/>
        <a:lstStyle/>
        <a:p>
          <a:endParaRPr lang="en-US"/>
        </a:p>
      </dgm:t>
    </dgm:pt>
    <dgm:pt modelId="{C6F8A862-24FE-48DB-82C7-F237335D2EAB}" type="sibTrans" cxnId="{F9317875-52DD-405E-8DB7-FC752A6356A4}">
      <dgm:prSet/>
      <dgm:spPr/>
      <dgm:t>
        <a:bodyPr/>
        <a:lstStyle/>
        <a:p>
          <a:endParaRPr lang="en-US"/>
        </a:p>
      </dgm:t>
    </dgm:pt>
    <dgm:pt modelId="{FB4B0FA8-10C2-49F9-8464-1C37327E4A27}" type="pres">
      <dgm:prSet presAssocID="{040300F1-C3CB-4A27-ACA3-94F3F2EE5E43}" presName="linear" presStyleCnt="0">
        <dgm:presLayoutVars>
          <dgm:dir/>
          <dgm:animLvl val="lvl"/>
          <dgm:resizeHandles val="exact"/>
        </dgm:presLayoutVars>
      </dgm:prSet>
      <dgm:spPr/>
    </dgm:pt>
    <dgm:pt modelId="{0CD6A951-DC59-41DE-8396-F7F6CA9E4F2C}" type="pres">
      <dgm:prSet presAssocID="{C68600CD-E207-4321-9B70-A7262F7BB943}" presName="parentLin" presStyleCnt="0"/>
      <dgm:spPr/>
    </dgm:pt>
    <dgm:pt modelId="{0BF0FF95-FD50-4917-86AC-0377B5D8C3D1}" type="pres">
      <dgm:prSet presAssocID="{C68600CD-E207-4321-9B70-A7262F7BB943}" presName="parentLeftMargin" presStyleLbl="node1" presStyleIdx="0" presStyleCnt="2"/>
      <dgm:spPr/>
    </dgm:pt>
    <dgm:pt modelId="{DAE9B467-85C0-47F6-AB6C-B0B944B12E69}" type="pres">
      <dgm:prSet presAssocID="{C68600CD-E207-4321-9B70-A7262F7BB943}" presName="parentText" presStyleLbl="node1" presStyleIdx="0" presStyleCnt="2">
        <dgm:presLayoutVars>
          <dgm:chMax val="0"/>
          <dgm:bulletEnabled val="1"/>
        </dgm:presLayoutVars>
      </dgm:prSet>
      <dgm:spPr/>
    </dgm:pt>
    <dgm:pt modelId="{02206318-78FA-407B-8CF3-9F944F5AD07E}" type="pres">
      <dgm:prSet presAssocID="{C68600CD-E207-4321-9B70-A7262F7BB943}" presName="negativeSpace" presStyleCnt="0"/>
      <dgm:spPr/>
    </dgm:pt>
    <dgm:pt modelId="{79E378A0-FD39-455F-B23F-609CD2201242}" type="pres">
      <dgm:prSet presAssocID="{C68600CD-E207-4321-9B70-A7262F7BB943}" presName="childText" presStyleLbl="conFgAcc1" presStyleIdx="0" presStyleCnt="2">
        <dgm:presLayoutVars>
          <dgm:bulletEnabled val="1"/>
        </dgm:presLayoutVars>
      </dgm:prSet>
      <dgm:spPr/>
    </dgm:pt>
    <dgm:pt modelId="{09EF7A8A-8FB4-4624-9E09-28DE3DCD700F}" type="pres">
      <dgm:prSet presAssocID="{1491E08F-BCFC-4605-A976-828D2B063990}" presName="spaceBetweenRectangles" presStyleCnt="0"/>
      <dgm:spPr/>
    </dgm:pt>
    <dgm:pt modelId="{B5FA3153-1477-4A7C-88B3-E6E3E81297A7}" type="pres">
      <dgm:prSet presAssocID="{AA71419D-2478-4F1A-B888-D5ACB7181C77}" presName="parentLin" presStyleCnt="0"/>
      <dgm:spPr/>
    </dgm:pt>
    <dgm:pt modelId="{F8437D55-A209-494E-8940-F30E7E6B5435}" type="pres">
      <dgm:prSet presAssocID="{AA71419D-2478-4F1A-B888-D5ACB7181C77}" presName="parentLeftMargin" presStyleLbl="node1" presStyleIdx="0" presStyleCnt="2"/>
      <dgm:spPr/>
    </dgm:pt>
    <dgm:pt modelId="{7F33A9B3-8082-47C6-A94D-646EEA610EBC}" type="pres">
      <dgm:prSet presAssocID="{AA71419D-2478-4F1A-B888-D5ACB7181C77}" presName="parentText" presStyleLbl="node1" presStyleIdx="1" presStyleCnt="2">
        <dgm:presLayoutVars>
          <dgm:chMax val="0"/>
          <dgm:bulletEnabled val="1"/>
        </dgm:presLayoutVars>
      </dgm:prSet>
      <dgm:spPr/>
    </dgm:pt>
    <dgm:pt modelId="{A063D71A-AB80-4A56-95F8-531507D3D738}" type="pres">
      <dgm:prSet presAssocID="{AA71419D-2478-4F1A-B888-D5ACB7181C77}" presName="negativeSpace" presStyleCnt="0"/>
      <dgm:spPr/>
    </dgm:pt>
    <dgm:pt modelId="{368727C2-849B-4E2C-AEEC-1755EBC16631}" type="pres">
      <dgm:prSet presAssocID="{AA71419D-2478-4F1A-B888-D5ACB7181C77}" presName="childText" presStyleLbl="conFgAcc1" presStyleIdx="1" presStyleCnt="2">
        <dgm:presLayoutVars>
          <dgm:bulletEnabled val="1"/>
        </dgm:presLayoutVars>
      </dgm:prSet>
      <dgm:spPr/>
    </dgm:pt>
  </dgm:ptLst>
  <dgm:cxnLst>
    <dgm:cxn modelId="{AF2D7A07-1839-4068-9DA5-E92CE6A0E52D}" type="presOf" srcId="{22D76F2B-CF81-4843-9ABC-F636E9B5440D}" destId="{79E378A0-FD39-455F-B23F-609CD2201242}" srcOrd="0" destOrd="1" presId="urn:microsoft.com/office/officeart/2005/8/layout/list1"/>
    <dgm:cxn modelId="{C5E27F37-72E3-4F05-A106-E5277319720E}" type="presOf" srcId="{040300F1-C3CB-4A27-ACA3-94F3F2EE5E43}" destId="{FB4B0FA8-10C2-49F9-8464-1C37327E4A27}" srcOrd="0" destOrd="0" presId="urn:microsoft.com/office/officeart/2005/8/layout/list1"/>
    <dgm:cxn modelId="{0A631944-AACE-48D1-B289-6A166944381A}" srcId="{B45C43E7-B762-4085-A68D-5774DD8BE5CC}" destId="{48DBF2B1-72D9-47EC-AB1D-10F8BCB9BC77}" srcOrd="0" destOrd="0" parTransId="{1ABB8395-FFF0-477E-AB67-67BC48E36207}" sibTransId="{74D37D19-AA92-4A17-8843-B03E82D56EDF}"/>
    <dgm:cxn modelId="{698D024D-8A0E-4B28-BFCF-B2E587018801}" srcId="{E5ED0527-811D-49C7-A911-12DD0C4B1F4F}" destId="{72092E3C-3CBC-4245-98E8-9272603A56B9}" srcOrd="1" destOrd="0" parTransId="{CC7C778E-51D7-4B6D-91E8-60AA5C7CA565}" sibTransId="{F23B77FF-1890-4A84-AEAB-084EC503D732}"/>
    <dgm:cxn modelId="{F9317875-52DD-405E-8DB7-FC752A6356A4}" srcId="{B45C43E7-B762-4085-A68D-5774DD8BE5CC}" destId="{3EF4179E-2D0A-44DB-BC02-977CBF7CEF49}" srcOrd="1" destOrd="0" parTransId="{6BFABB99-FF38-414A-B150-4949B30004AF}" sibTransId="{C6F8A862-24FE-48DB-82C7-F237335D2EAB}"/>
    <dgm:cxn modelId="{9B369357-6D23-4B8D-A38D-9C6442FBC7C0}" type="presOf" srcId="{72092E3C-3CBC-4245-98E8-9272603A56B9}" destId="{79E378A0-FD39-455F-B23F-609CD2201242}" srcOrd="0" destOrd="2" presId="urn:microsoft.com/office/officeart/2005/8/layout/list1"/>
    <dgm:cxn modelId="{6EA9AA80-81EE-4FC8-BAB0-A70409A289BD}" srcId="{AA71419D-2478-4F1A-B888-D5ACB7181C77}" destId="{B45C43E7-B762-4085-A68D-5774DD8BE5CC}" srcOrd="0" destOrd="0" parTransId="{0F8D2662-D545-450B-B0EF-C0B1FEFC8335}" sibTransId="{D25EC20E-3713-4D79-8D03-5EF8454CCDE8}"/>
    <dgm:cxn modelId="{D5382882-5E77-45BD-AE4F-D15D3245EC64}" type="presOf" srcId="{AA71419D-2478-4F1A-B888-D5ACB7181C77}" destId="{F8437D55-A209-494E-8940-F30E7E6B5435}" srcOrd="0" destOrd="0" presId="urn:microsoft.com/office/officeart/2005/8/layout/list1"/>
    <dgm:cxn modelId="{370DFD85-83BA-4E06-A210-7FF0A25FB402}" type="presOf" srcId="{48DBF2B1-72D9-47EC-AB1D-10F8BCB9BC77}" destId="{368727C2-849B-4E2C-AEEC-1755EBC16631}" srcOrd="0" destOrd="1" presId="urn:microsoft.com/office/officeart/2005/8/layout/list1"/>
    <dgm:cxn modelId="{650B3D93-1BB4-41AE-959C-008E523003B1}" srcId="{E5ED0527-811D-49C7-A911-12DD0C4B1F4F}" destId="{22D76F2B-CF81-4843-9ABC-F636E9B5440D}" srcOrd="0" destOrd="0" parTransId="{93D0BDD5-A7D8-4776-8EFE-8FC0F1F24A4F}" sibTransId="{4A3925D2-5645-4FA2-BADF-26A88ACAB9DC}"/>
    <dgm:cxn modelId="{ACB7A2B2-C075-48DA-8A38-B9F9EEA21BE5}" type="presOf" srcId="{3EF4179E-2D0A-44DB-BC02-977CBF7CEF49}" destId="{368727C2-849B-4E2C-AEEC-1755EBC16631}" srcOrd="0" destOrd="2" presId="urn:microsoft.com/office/officeart/2005/8/layout/list1"/>
    <dgm:cxn modelId="{EC500EB6-1615-4852-B34F-CCF3032E5130}" type="presOf" srcId="{C68600CD-E207-4321-9B70-A7262F7BB943}" destId="{DAE9B467-85C0-47F6-AB6C-B0B944B12E69}" srcOrd="1" destOrd="0" presId="urn:microsoft.com/office/officeart/2005/8/layout/list1"/>
    <dgm:cxn modelId="{471F93BA-AD70-486E-9B41-4BC70ED85996}" srcId="{040300F1-C3CB-4A27-ACA3-94F3F2EE5E43}" destId="{C68600CD-E207-4321-9B70-A7262F7BB943}" srcOrd="0" destOrd="0" parTransId="{42DE433D-7F5B-4EAD-BD38-912B1A0A22CE}" sibTransId="{1491E08F-BCFC-4605-A976-828D2B063990}"/>
    <dgm:cxn modelId="{BD5FC1BA-66E5-467D-BB4C-EC0C6D6F560A}" srcId="{C68600CD-E207-4321-9B70-A7262F7BB943}" destId="{E5ED0527-811D-49C7-A911-12DD0C4B1F4F}" srcOrd="0" destOrd="0" parTransId="{7AD96F1C-9481-4D8D-84F9-79ED49EAE55F}" sibTransId="{783783A1-5ECA-484D-A830-4050EC700C3E}"/>
    <dgm:cxn modelId="{A73E8AC2-D5CB-4AF8-9008-247ECE3979B5}" type="presOf" srcId="{01307B5A-A960-4BCE-BC5B-C77001EF44FE}" destId="{79E378A0-FD39-455F-B23F-609CD2201242}" srcOrd="0" destOrd="3" presId="urn:microsoft.com/office/officeart/2005/8/layout/list1"/>
    <dgm:cxn modelId="{28C428C5-182E-4B8F-BF04-E06C8BAB46B7}" type="presOf" srcId="{C68600CD-E207-4321-9B70-A7262F7BB943}" destId="{0BF0FF95-FD50-4917-86AC-0377B5D8C3D1}" srcOrd="0" destOrd="0" presId="urn:microsoft.com/office/officeart/2005/8/layout/list1"/>
    <dgm:cxn modelId="{D751BDCC-B44D-4EB9-BDA2-B817C2C5348A}" type="presOf" srcId="{B45C43E7-B762-4085-A68D-5774DD8BE5CC}" destId="{368727C2-849B-4E2C-AEEC-1755EBC16631}" srcOrd="0" destOrd="0" presId="urn:microsoft.com/office/officeart/2005/8/layout/list1"/>
    <dgm:cxn modelId="{3530E2DF-197A-49CA-999F-7DEC8E5456D3}" type="presOf" srcId="{E5ED0527-811D-49C7-A911-12DD0C4B1F4F}" destId="{79E378A0-FD39-455F-B23F-609CD2201242}" srcOrd="0" destOrd="0" presId="urn:microsoft.com/office/officeart/2005/8/layout/list1"/>
    <dgm:cxn modelId="{9ADB97F0-8340-4FE4-B227-CEE3218A9BF6}" srcId="{040300F1-C3CB-4A27-ACA3-94F3F2EE5E43}" destId="{AA71419D-2478-4F1A-B888-D5ACB7181C77}" srcOrd="1" destOrd="0" parTransId="{40E4B80B-C65F-40F4-B939-821F72EB1E1D}" sibTransId="{833D2DCA-DEE4-469E-9FCD-99C8DD6A8834}"/>
    <dgm:cxn modelId="{DAA010F2-BD41-4316-8703-71ADE76671F7}" type="presOf" srcId="{AA71419D-2478-4F1A-B888-D5ACB7181C77}" destId="{7F33A9B3-8082-47C6-A94D-646EEA610EBC}" srcOrd="1" destOrd="0" presId="urn:microsoft.com/office/officeart/2005/8/layout/list1"/>
    <dgm:cxn modelId="{E8404FFB-F9FB-4FF9-BF18-BC452E7318C8}" srcId="{E5ED0527-811D-49C7-A911-12DD0C4B1F4F}" destId="{01307B5A-A960-4BCE-BC5B-C77001EF44FE}" srcOrd="2" destOrd="0" parTransId="{FBD8A2A6-434D-4DD8-B51D-C3F8573D15DC}" sibTransId="{5C338276-4A5B-4D03-91BC-9CD6225BFAB8}"/>
    <dgm:cxn modelId="{E9768931-5FC2-4043-B349-24D6B923626E}" type="presParOf" srcId="{FB4B0FA8-10C2-49F9-8464-1C37327E4A27}" destId="{0CD6A951-DC59-41DE-8396-F7F6CA9E4F2C}" srcOrd="0" destOrd="0" presId="urn:microsoft.com/office/officeart/2005/8/layout/list1"/>
    <dgm:cxn modelId="{3691F175-A4A3-47AA-9A59-196E0D0C59AC}" type="presParOf" srcId="{0CD6A951-DC59-41DE-8396-F7F6CA9E4F2C}" destId="{0BF0FF95-FD50-4917-86AC-0377B5D8C3D1}" srcOrd="0" destOrd="0" presId="urn:microsoft.com/office/officeart/2005/8/layout/list1"/>
    <dgm:cxn modelId="{0F5B89F8-9C92-461F-B986-7C2381551C78}" type="presParOf" srcId="{0CD6A951-DC59-41DE-8396-F7F6CA9E4F2C}" destId="{DAE9B467-85C0-47F6-AB6C-B0B944B12E69}" srcOrd="1" destOrd="0" presId="urn:microsoft.com/office/officeart/2005/8/layout/list1"/>
    <dgm:cxn modelId="{13852D00-1E58-43D3-8B2B-FE154E314CF1}" type="presParOf" srcId="{FB4B0FA8-10C2-49F9-8464-1C37327E4A27}" destId="{02206318-78FA-407B-8CF3-9F944F5AD07E}" srcOrd="1" destOrd="0" presId="urn:microsoft.com/office/officeart/2005/8/layout/list1"/>
    <dgm:cxn modelId="{E3BAFE59-1445-4011-B83B-71EA983CE609}" type="presParOf" srcId="{FB4B0FA8-10C2-49F9-8464-1C37327E4A27}" destId="{79E378A0-FD39-455F-B23F-609CD2201242}" srcOrd="2" destOrd="0" presId="urn:microsoft.com/office/officeart/2005/8/layout/list1"/>
    <dgm:cxn modelId="{8DD70918-3978-416B-AC4F-CFA6C645282D}" type="presParOf" srcId="{FB4B0FA8-10C2-49F9-8464-1C37327E4A27}" destId="{09EF7A8A-8FB4-4624-9E09-28DE3DCD700F}" srcOrd="3" destOrd="0" presId="urn:microsoft.com/office/officeart/2005/8/layout/list1"/>
    <dgm:cxn modelId="{FC64691B-93DC-4794-9602-6F43201F210B}" type="presParOf" srcId="{FB4B0FA8-10C2-49F9-8464-1C37327E4A27}" destId="{B5FA3153-1477-4A7C-88B3-E6E3E81297A7}" srcOrd="4" destOrd="0" presId="urn:microsoft.com/office/officeart/2005/8/layout/list1"/>
    <dgm:cxn modelId="{53F32CF4-4152-4A57-92F0-3709E3806DF0}" type="presParOf" srcId="{B5FA3153-1477-4A7C-88B3-E6E3E81297A7}" destId="{F8437D55-A209-494E-8940-F30E7E6B5435}" srcOrd="0" destOrd="0" presId="urn:microsoft.com/office/officeart/2005/8/layout/list1"/>
    <dgm:cxn modelId="{AE5BA6E7-2135-4D54-A10E-8B376B492F55}" type="presParOf" srcId="{B5FA3153-1477-4A7C-88B3-E6E3E81297A7}" destId="{7F33A9B3-8082-47C6-A94D-646EEA610EBC}" srcOrd="1" destOrd="0" presId="urn:microsoft.com/office/officeart/2005/8/layout/list1"/>
    <dgm:cxn modelId="{D9AC975C-FC31-4CCA-945A-DA8E32528415}" type="presParOf" srcId="{FB4B0FA8-10C2-49F9-8464-1C37327E4A27}" destId="{A063D71A-AB80-4A56-95F8-531507D3D738}" srcOrd="5" destOrd="0" presId="urn:microsoft.com/office/officeart/2005/8/layout/list1"/>
    <dgm:cxn modelId="{51D0AFBA-76B0-476B-8D94-E0A5CD075A13}" type="presParOf" srcId="{FB4B0FA8-10C2-49F9-8464-1C37327E4A27}" destId="{368727C2-849B-4E2C-AEEC-1755EBC166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13D7D7C-68E9-4CAE-A218-51DEBF123A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BA4B2B-6102-43CE-A134-E65B60AB04AC}">
      <dgm:prSet phldrT="[Text]" custT="1"/>
      <dgm:spPr/>
      <dgm:t>
        <a:bodyPr/>
        <a:lstStyle/>
        <a:p>
          <a:r>
            <a:rPr lang="en-US" sz="2000" dirty="0"/>
            <a:t>Couples both on SSI</a:t>
          </a:r>
        </a:p>
      </dgm:t>
    </dgm:pt>
    <dgm:pt modelId="{1EF46D62-B73C-4841-A0CC-FA833A719A99}" type="parTrans" cxnId="{ABEAD3E6-066C-499F-AF03-05D67D071267}">
      <dgm:prSet/>
      <dgm:spPr/>
      <dgm:t>
        <a:bodyPr/>
        <a:lstStyle/>
        <a:p>
          <a:endParaRPr lang="en-US"/>
        </a:p>
      </dgm:t>
    </dgm:pt>
    <dgm:pt modelId="{D9AA929E-34C8-4B7E-8154-B17B616CC70B}" type="sibTrans" cxnId="{ABEAD3E6-066C-499F-AF03-05D67D071267}">
      <dgm:prSet/>
      <dgm:spPr/>
      <dgm:t>
        <a:bodyPr/>
        <a:lstStyle/>
        <a:p>
          <a:endParaRPr lang="en-US"/>
        </a:p>
      </dgm:t>
    </dgm:pt>
    <dgm:pt modelId="{94A20AC0-988E-4013-8A82-05E2F3DA8908}">
      <dgm:prSet phldrT="[Text]" custT="1"/>
      <dgm:spPr/>
      <dgm:t>
        <a:bodyPr/>
        <a:lstStyle/>
        <a:p>
          <a:r>
            <a:rPr lang="en-US" sz="1400" dirty="0"/>
            <a:t>AABD Cash can somewhat make up for the “marriage penalty in SSI.” However, married couples living together are eligible for less AABD Cash than they would if they lived separately.</a:t>
          </a:r>
        </a:p>
      </dgm:t>
    </dgm:pt>
    <dgm:pt modelId="{285AFEB0-66FE-471F-B3A9-8EEB55E94DA9}" type="parTrans" cxnId="{A786BF35-6988-4432-A4C8-B18EFE50AFD9}">
      <dgm:prSet/>
      <dgm:spPr/>
      <dgm:t>
        <a:bodyPr/>
        <a:lstStyle/>
        <a:p>
          <a:endParaRPr lang="en-US"/>
        </a:p>
      </dgm:t>
    </dgm:pt>
    <dgm:pt modelId="{4D25775B-9304-4FBA-B2C8-B394E8F7B129}" type="sibTrans" cxnId="{A786BF35-6988-4432-A4C8-B18EFE50AFD9}">
      <dgm:prSet/>
      <dgm:spPr/>
      <dgm:t>
        <a:bodyPr/>
        <a:lstStyle/>
        <a:p>
          <a:endParaRPr lang="en-US"/>
        </a:p>
      </dgm:t>
    </dgm:pt>
    <dgm:pt modelId="{986CE44C-1CC5-46F8-A3BC-A430C99141EB}">
      <dgm:prSet phldrT="[Text]" custT="1"/>
      <dgm:spPr/>
      <dgm:t>
        <a:bodyPr/>
        <a:lstStyle/>
        <a:p>
          <a:r>
            <a:rPr lang="en-US" sz="1400" b="1" dirty="0"/>
            <a:t>Need to prove/submit:</a:t>
          </a:r>
        </a:p>
      </dgm:t>
    </dgm:pt>
    <dgm:pt modelId="{5ED1B9A1-00FE-4BA7-A92E-AC753A66FAA1}" type="parTrans" cxnId="{1678D5E7-6019-4D18-B05E-1E62578C4725}">
      <dgm:prSet/>
      <dgm:spPr/>
      <dgm:t>
        <a:bodyPr/>
        <a:lstStyle/>
        <a:p>
          <a:endParaRPr lang="en-US"/>
        </a:p>
      </dgm:t>
    </dgm:pt>
    <dgm:pt modelId="{47971FE0-53E9-48D5-825D-260FF7D8C955}" type="sibTrans" cxnId="{1678D5E7-6019-4D18-B05E-1E62578C4725}">
      <dgm:prSet/>
      <dgm:spPr/>
      <dgm:t>
        <a:bodyPr/>
        <a:lstStyle/>
        <a:p>
          <a:endParaRPr lang="en-US"/>
        </a:p>
      </dgm:t>
    </dgm:pt>
    <dgm:pt modelId="{8DEB5DFD-9BB3-44C6-9B1A-F13E3DB772F1}">
      <dgm:prSet phldrT="[Text]" custT="1"/>
      <dgm:spPr/>
      <dgm:t>
        <a:bodyPr/>
        <a:lstStyle/>
        <a:p>
          <a:r>
            <a:rPr lang="en-US" sz="2000" dirty="0"/>
            <a:t>Ineligible Spouse/Child</a:t>
          </a:r>
        </a:p>
      </dgm:t>
    </dgm:pt>
    <dgm:pt modelId="{56544A86-CE07-40C4-BEA9-492CEB46C497}" type="parTrans" cxnId="{AB1F0CD7-2C1C-4057-A7B2-5D1453D5716A}">
      <dgm:prSet/>
      <dgm:spPr/>
      <dgm:t>
        <a:bodyPr/>
        <a:lstStyle/>
        <a:p>
          <a:endParaRPr lang="en-US"/>
        </a:p>
      </dgm:t>
    </dgm:pt>
    <dgm:pt modelId="{385D4470-D9F7-49BD-86B9-127DC58D6959}" type="sibTrans" cxnId="{AB1F0CD7-2C1C-4057-A7B2-5D1453D5716A}">
      <dgm:prSet/>
      <dgm:spPr/>
      <dgm:t>
        <a:bodyPr/>
        <a:lstStyle/>
        <a:p>
          <a:endParaRPr lang="en-US"/>
        </a:p>
      </dgm:t>
    </dgm:pt>
    <dgm:pt modelId="{37EFCD98-B86D-4F7D-81F3-9B570313FCDE}">
      <dgm:prSet phldrT="[Text]" custT="1"/>
      <dgm:spPr/>
      <dgm:t>
        <a:bodyPr/>
        <a:lstStyle/>
        <a:p>
          <a:r>
            <a:rPr lang="en-US" sz="1400" dirty="0"/>
            <a:t>Non-SSI income only can be diverted to help support needs of ineligible spouse or child in the home. This results in larger AABD Cash awards. </a:t>
          </a:r>
        </a:p>
      </dgm:t>
    </dgm:pt>
    <dgm:pt modelId="{6795EDB6-34F7-4EFF-B1FB-7D5AF76279CD}" type="parTrans" cxnId="{A79ACEFF-D387-4B7C-BF2F-501A3DDC93A7}">
      <dgm:prSet/>
      <dgm:spPr/>
      <dgm:t>
        <a:bodyPr/>
        <a:lstStyle/>
        <a:p>
          <a:endParaRPr lang="en-US"/>
        </a:p>
      </dgm:t>
    </dgm:pt>
    <dgm:pt modelId="{8AAA9C0E-1A8E-4287-B39C-CAF9109B4D31}" type="sibTrans" cxnId="{A79ACEFF-D387-4B7C-BF2F-501A3DDC93A7}">
      <dgm:prSet/>
      <dgm:spPr/>
      <dgm:t>
        <a:bodyPr/>
        <a:lstStyle/>
        <a:p>
          <a:endParaRPr lang="en-US"/>
        </a:p>
      </dgm:t>
    </dgm:pt>
    <dgm:pt modelId="{4A430BA1-10DC-423C-8494-D590DAFD2493}">
      <dgm:prSet phldrT="[Text]" custT="1"/>
      <dgm:spPr>
        <a:solidFill>
          <a:srgbClr val="FF0000"/>
        </a:solidFill>
      </dgm:spPr>
      <dgm:t>
        <a:bodyPr/>
        <a:lstStyle/>
        <a:p>
          <a:r>
            <a:rPr lang="en-US" sz="2000" dirty="0"/>
            <a:t>BUT… watch out for</a:t>
          </a:r>
        </a:p>
      </dgm:t>
    </dgm:pt>
    <dgm:pt modelId="{7D7A2537-D54E-45BC-8511-D6E3AE28C061}" type="parTrans" cxnId="{016DC8AB-0644-4033-92DB-D78AD4D3559B}">
      <dgm:prSet/>
      <dgm:spPr/>
      <dgm:t>
        <a:bodyPr/>
        <a:lstStyle/>
        <a:p>
          <a:endParaRPr lang="en-US"/>
        </a:p>
      </dgm:t>
    </dgm:pt>
    <dgm:pt modelId="{81F901AD-97A9-4B41-A0C0-6D95FF72A22A}" type="sibTrans" cxnId="{016DC8AB-0644-4033-92DB-D78AD4D3559B}">
      <dgm:prSet/>
      <dgm:spPr/>
      <dgm:t>
        <a:bodyPr/>
        <a:lstStyle/>
        <a:p>
          <a:endParaRPr lang="en-US"/>
        </a:p>
      </dgm:t>
    </dgm:pt>
    <dgm:pt modelId="{DDB0EF28-99A7-4FD8-8D3A-53A5A5B10D2A}">
      <dgm:prSet phldrT="[Text]" custT="1"/>
      <dgm:spPr/>
      <dgm:t>
        <a:bodyPr/>
        <a:lstStyle/>
        <a:p>
          <a:r>
            <a:rPr lang="en-US" sz="1400" dirty="0"/>
            <a:t>Non-SSI income cannot be diverted. Because of shared household rules, single parents with minor children receiving only SSI may be financially ineligible for AABD Cash.</a:t>
          </a:r>
          <a:endParaRPr lang="en-US" sz="1400" b="1" dirty="0"/>
        </a:p>
      </dgm:t>
    </dgm:pt>
    <dgm:pt modelId="{BFC4C805-CFC1-45EC-BA63-342D17887A90}" type="parTrans" cxnId="{A2C7D216-A9B2-4527-9F61-E944C82AA01C}">
      <dgm:prSet/>
      <dgm:spPr/>
      <dgm:t>
        <a:bodyPr/>
        <a:lstStyle/>
        <a:p>
          <a:endParaRPr lang="en-US"/>
        </a:p>
      </dgm:t>
    </dgm:pt>
    <dgm:pt modelId="{177678D1-CE30-456D-A7D5-8CF1FF628B5A}" type="sibTrans" cxnId="{A2C7D216-A9B2-4527-9F61-E944C82AA01C}">
      <dgm:prSet/>
      <dgm:spPr/>
      <dgm:t>
        <a:bodyPr/>
        <a:lstStyle/>
        <a:p>
          <a:endParaRPr lang="en-US"/>
        </a:p>
      </dgm:t>
    </dgm:pt>
    <dgm:pt modelId="{6685084A-3BBB-4A58-B371-88A77807152F}">
      <dgm:prSet phldrT="[Text]" custT="1"/>
      <dgm:spPr/>
      <dgm:t>
        <a:bodyPr/>
        <a:lstStyle/>
        <a:p>
          <a:r>
            <a:rPr lang="en-US" sz="1400" dirty="0"/>
            <a:t>Apply for AABD Cash for both family members to maximize cash for the household</a:t>
          </a:r>
        </a:p>
      </dgm:t>
    </dgm:pt>
    <dgm:pt modelId="{7E4A6789-4BF6-49AA-B53D-3B31714F47BC}" type="parTrans" cxnId="{10392ACB-58CA-4271-B45A-C398892DE9DF}">
      <dgm:prSet/>
      <dgm:spPr/>
      <dgm:t>
        <a:bodyPr/>
        <a:lstStyle/>
        <a:p>
          <a:endParaRPr lang="en-US"/>
        </a:p>
      </dgm:t>
    </dgm:pt>
    <dgm:pt modelId="{806319CB-CC59-46C1-B6DB-CF72F5850319}" type="sibTrans" cxnId="{10392ACB-58CA-4271-B45A-C398892DE9DF}">
      <dgm:prSet/>
      <dgm:spPr/>
      <dgm:t>
        <a:bodyPr/>
        <a:lstStyle/>
        <a:p>
          <a:endParaRPr lang="en-US"/>
        </a:p>
      </dgm:t>
    </dgm:pt>
    <dgm:pt modelId="{C477CDD2-5DF2-46E7-9905-93CA23FFEAA1}">
      <dgm:prSet phldrT="[Text]" custT="1"/>
      <dgm:spPr/>
      <dgm:t>
        <a:bodyPr/>
        <a:lstStyle/>
        <a:p>
          <a:r>
            <a:rPr lang="en-US" sz="1400" b="1" dirty="0"/>
            <a:t>Need to prove/submit:</a:t>
          </a:r>
          <a:endParaRPr lang="en-US" sz="1400" dirty="0"/>
        </a:p>
      </dgm:t>
    </dgm:pt>
    <dgm:pt modelId="{D4BD1703-9CDC-46D3-8514-8E0744CE498F}" type="parTrans" cxnId="{85041EAF-F24E-4F01-A146-0EC4C47A5965}">
      <dgm:prSet/>
      <dgm:spPr/>
      <dgm:t>
        <a:bodyPr/>
        <a:lstStyle/>
        <a:p>
          <a:endParaRPr lang="en-US"/>
        </a:p>
      </dgm:t>
    </dgm:pt>
    <dgm:pt modelId="{973782D7-7D59-4FC2-A63E-9A06A8466184}" type="sibTrans" cxnId="{85041EAF-F24E-4F01-A146-0EC4C47A5965}">
      <dgm:prSet/>
      <dgm:spPr/>
      <dgm:t>
        <a:bodyPr/>
        <a:lstStyle/>
        <a:p>
          <a:endParaRPr lang="en-US"/>
        </a:p>
      </dgm:t>
    </dgm:pt>
    <dgm:pt modelId="{4EA73089-6B48-4FD6-9BF0-A59298F74134}">
      <dgm:prSet phldrT="[Text]" custT="1"/>
      <dgm:spPr/>
      <dgm:t>
        <a:bodyPr/>
        <a:lstStyle/>
        <a:p>
          <a:r>
            <a:rPr lang="en-US" sz="1400" dirty="0"/>
            <a:t>Proof of relationship</a:t>
          </a:r>
        </a:p>
      </dgm:t>
    </dgm:pt>
    <dgm:pt modelId="{C639690F-7331-4469-9D54-033589789C60}" type="parTrans" cxnId="{80025535-7CBF-4FC3-882D-D957B9D8EDCD}">
      <dgm:prSet/>
      <dgm:spPr/>
      <dgm:t>
        <a:bodyPr/>
        <a:lstStyle/>
        <a:p>
          <a:endParaRPr lang="en-US"/>
        </a:p>
      </dgm:t>
    </dgm:pt>
    <dgm:pt modelId="{0C695DB0-0B84-45C7-9766-D41D4500432C}" type="sibTrans" cxnId="{80025535-7CBF-4FC3-882D-D957B9D8EDCD}">
      <dgm:prSet/>
      <dgm:spPr/>
      <dgm:t>
        <a:bodyPr/>
        <a:lstStyle/>
        <a:p>
          <a:endParaRPr lang="en-US"/>
        </a:p>
      </dgm:t>
    </dgm:pt>
    <dgm:pt modelId="{DE957AC8-D678-4011-9FD7-E6F19D4D1676}">
      <dgm:prSet phldrT="[Text]" custT="1"/>
      <dgm:spPr/>
      <dgm:t>
        <a:bodyPr/>
        <a:lstStyle/>
        <a:p>
          <a:endParaRPr lang="en-US" sz="1400" dirty="0"/>
        </a:p>
      </dgm:t>
    </dgm:pt>
    <dgm:pt modelId="{BA7782CA-6A0E-4D47-844C-A81F3E932459}" type="parTrans" cxnId="{6DDE4E3C-5143-461B-BA13-6DCD23D2F35F}">
      <dgm:prSet/>
      <dgm:spPr/>
      <dgm:t>
        <a:bodyPr/>
        <a:lstStyle/>
        <a:p>
          <a:endParaRPr lang="en-US"/>
        </a:p>
      </dgm:t>
    </dgm:pt>
    <dgm:pt modelId="{79B8E2AF-139C-4EEE-BA7D-3A2D0281D370}" type="sibTrans" cxnId="{6DDE4E3C-5143-461B-BA13-6DCD23D2F35F}">
      <dgm:prSet/>
      <dgm:spPr/>
      <dgm:t>
        <a:bodyPr/>
        <a:lstStyle/>
        <a:p>
          <a:endParaRPr lang="en-US"/>
        </a:p>
      </dgm:t>
    </dgm:pt>
    <dgm:pt modelId="{0F2CFE16-7F9F-4C0C-9452-261BEFAF7093}">
      <dgm:prSet phldrT="[Text]" custT="1"/>
      <dgm:spPr/>
      <dgm:t>
        <a:bodyPr/>
        <a:lstStyle/>
        <a:p>
          <a:endParaRPr lang="en-US" sz="1400" dirty="0"/>
        </a:p>
      </dgm:t>
    </dgm:pt>
    <dgm:pt modelId="{75DAFC8C-2389-4188-9A6B-A95B09D17585}" type="parTrans" cxnId="{08ED040F-7F9F-4593-8D47-52C457D63ACA}">
      <dgm:prSet/>
      <dgm:spPr/>
      <dgm:t>
        <a:bodyPr/>
        <a:lstStyle/>
        <a:p>
          <a:endParaRPr lang="en-US"/>
        </a:p>
      </dgm:t>
    </dgm:pt>
    <dgm:pt modelId="{057E6809-5136-43E0-A073-439E4928BB83}" type="sibTrans" cxnId="{08ED040F-7F9F-4593-8D47-52C457D63ACA}">
      <dgm:prSet/>
      <dgm:spPr/>
      <dgm:t>
        <a:bodyPr/>
        <a:lstStyle/>
        <a:p>
          <a:endParaRPr lang="en-US"/>
        </a:p>
      </dgm:t>
    </dgm:pt>
    <dgm:pt modelId="{2A80D7E7-8EDA-4D69-9D26-C834AD38D879}">
      <dgm:prSet phldrT="[Text]" custT="1"/>
      <dgm:spPr/>
      <dgm:t>
        <a:bodyPr/>
        <a:lstStyle/>
        <a:p>
          <a:r>
            <a:rPr lang="en-US" sz="1400" dirty="0"/>
            <a:t>Proof of income for spouse and/or child</a:t>
          </a:r>
        </a:p>
      </dgm:t>
    </dgm:pt>
    <dgm:pt modelId="{2971D952-52C9-4CDC-9568-D25E16F59072}" type="parTrans" cxnId="{CADADF49-1E16-44D8-A91F-9675933213BC}">
      <dgm:prSet/>
      <dgm:spPr/>
      <dgm:t>
        <a:bodyPr/>
        <a:lstStyle/>
        <a:p>
          <a:endParaRPr lang="en-US"/>
        </a:p>
      </dgm:t>
    </dgm:pt>
    <dgm:pt modelId="{3AC0BB9A-7128-4E16-B463-33BE08EC9FA0}" type="sibTrans" cxnId="{CADADF49-1E16-44D8-A91F-9675933213BC}">
      <dgm:prSet/>
      <dgm:spPr/>
      <dgm:t>
        <a:bodyPr/>
        <a:lstStyle/>
        <a:p>
          <a:endParaRPr lang="en-US"/>
        </a:p>
      </dgm:t>
    </dgm:pt>
    <dgm:pt modelId="{B2D62CC1-9C04-48FD-83F3-F4CA8E7D7EE9}">
      <dgm:prSet phldrT="[Text]" custT="1"/>
      <dgm:spPr/>
      <dgm:t>
        <a:bodyPr/>
        <a:lstStyle/>
        <a:p>
          <a:r>
            <a:rPr lang="en-US" sz="1400" b="0" dirty="0"/>
            <a:t>Also, income of parent or ineligible spouse might make someone financially ineligible.</a:t>
          </a:r>
        </a:p>
      </dgm:t>
    </dgm:pt>
    <dgm:pt modelId="{99256649-DA43-43F6-93BC-22437479B491}" type="parTrans" cxnId="{86D581C2-A2D9-49F1-AD41-8CF6D738F414}">
      <dgm:prSet/>
      <dgm:spPr/>
      <dgm:t>
        <a:bodyPr/>
        <a:lstStyle/>
        <a:p>
          <a:endParaRPr lang="en-US"/>
        </a:p>
      </dgm:t>
    </dgm:pt>
    <dgm:pt modelId="{4C9BEFFA-8525-47C3-AE95-174E290F0A20}" type="sibTrans" cxnId="{86D581C2-A2D9-49F1-AD41-8CF6D738F414}">
      <dgm:prSet/>
      <dgm:spPr/>
      <dgm:t>
        <a:bodyPr/>
        <a:lstStyle/>
        <a:p>
          <a:endParaRPr lang="en-US"/>
        </a:p>
      </dgm:t>
    </dgm:pt>
    <dgm:pt modelId="{12588822-EB2D-4121-8933-D256F6DFAF72}">
      <dgm:prSet phldrT="[Text]" custT="1"/>
      <dgm:spPr/>
      <dgm:t>
        <a:bodyPr/>
        <a:lstStyle/>
        <a:p>
          <a:r>
            <a:rPr lang="en-US" sz="1400" dirty="0"/>
            <a:t>If SSA is reducing SSI amount because of income deeming, this can help make up the difference.</a:t>
          </a:r>
        </a:p>
      </dgm:t>
    </dgm:pt>
    <dgm:pt modelId="{2B280C72-8712-4246-ACA6-FB0E5FAE3F2E}" type="parTrans" cxnId="{04D891B8-7A91-4631-B988-DD49F855E2A1}">
      <dgm:prSet/>
      <dgm:spPr/>
      <dgm:t>
        <a:bodyPr/>
        <a:lstStyle/>
        <a:p>
          <a:endParaRPr lang="en-US"/>
        </a:p>
      </dgm:t>
    </dgm:pt>
    <dgm:pt modelId="{7EBB5536-A9C5-48E6-95F3-AAE5D8B64AF7}" type="sibTrans" cxnId="{04D891B8-7A91-4631-B988-DD49F855E2A1}">
      <dgm:prSet/>
      <dgm:spPr/>
      <dgm:t>
        <a:bodyPr/>
        <a:lstStyle/>
        <a:p>
          <a:endParaRPr lang="en-US"/>
        </a:p>
      </dgm:t>
    </dgm:pt>
    <dgm:pt modelId="{A701571A-E6BE-43B8-A6F3-0A0822A1E398}">
      <dgm:prSet phldrT="[Text]" custT="1"/>
      <dgm:spPr/>
      <dgm:t>
        <a:bodyPr/>
        <a:lstStyle/>
        <a:p>
          <a:endParaRPr lang="en-US" sz="1400" b="1" dirty="0"/>
        </a:p>
      </dgm:t>
    </dgm:pt>
    <dgm:pt modelId="{AABC4D77-BB78-4361-945E-748D8F063A6F}" type="parTrans" cxnId="{BFD1E9A3-448E-49A5-93E1-8752A2757C19}">
      <dgm:prSet/>
      <dgm:spPr/>
      <dgm:t>
        <a:bodyPr/>
        <a:lstStyle/>
        <a:p>
          <a:endParaRPr lang="en-US"/>
        </a:p>
      </dgm:t>
    </dgm:pt>
    <dgm:pt modelId="{2FD0EFE5-A46A-4B02-9914-ED0334A5271D}" type="sibTrans" cxnId="{BFD1E9A3-448E-49A5-93E1-8752A2757C19}">
      <dgm:prSet/>
      <dgm:spPr/>
      <dgm:t>
        <a:bodyPr/>
        <a:lstStyle/>
        <a:p>
          <a:endParaRPr lang="en-US"/>
        </a:p>
      </dgm:t>
    </dgm:pt>
    <dgm:pt modelId="{F4BD9A92-3E01-4A6C-94BD-6FDE7D601C80}">
      <dgm:prSet phldrT="[Text]" custT="1"/>
      <dgm:spPr/>
      <dgm:t>
        <a:bodyPr/>
        <a:lstStyle/>
        <a:p>
          <a:endParaRPr lang="en-US" sz="1400" dirty="0"/>
        </a:p>
      </dgm:t>
    </dgm:pt>
    <dgm:pt modelId="{4AE9E8D9-E0A0-4A3A-B779-0AB3D0474B46}" type="parTrans" cxnId="{5F2E03D2-810C-48DE-94FB-33FA6C59EBFE}">
      <dgm:prSet/>
      <dgm:spPr/>
      <dgm:t>
        <a:bodyPr/>
        <a:lstStyle/>
        <a:p>
          <a:endParaRPr lang="en-US"/>
        </a:p>
      </dgm:t>
    </dgm:pt>
    <dgm:pt modelId="{99CF4D08-82CE-4507-B7B3-83C90D734D73}" type="sibTrans" cxnId="{5F2E03D2-810C-48DE-94FB-33FA6C59EBFE}">
      <dgm:prSet/>
      <dgm:spPr/>
      <dgm:t>
        <a:bodyPr/>
        <a:lstStyle/>
        <a:p>
          <a:endParaRPr lang="en-US"/>
        </a:p>
      </dgm:t>
    </dgm:pt>
    <dgm:pt modelId="{32CC2641-3AC1-46FE-B6D7-3C0A827CA389}" type="pres">
      <dgm:prSet presAssocID="{313D7D7C-68E9-4CAE-A218-51DEBF123A4B}" presName="Name0" presStyleCnt="0">
        <dgm:presLayoutVars>
          <dgm:dir/>
          <dgm:animLvl val="lvl"/>
          <dgm:resizeHandles val="exact"/>
        </dgm:presLayoutVars>
      </dgm:prSet>
      <dgm:spPr/>
    </dgm:pt>
    <dgm:pt modelId="{6E867E3A-0351-4B78-A02A-ED28516E97AE}" type="pres">
      <dgm:prSet presAssocID="{F2BA4B2B-6102-43CE-A134-E65B60AB04AC}" presName="composite" presStyleCnt="0"/>
      <dgm:spPr/>
    </dgm:pt>
    <dgm:pt modelId="{957DFD87-058E-4D91-BCDD-4C200987333A}" type="pres">
      <dgm:prSet presAssocID="{F2BA4B2B-6102-43CE-A134-E65B60AB04AC}" presName="parTx" presStyleLbl="alignNode1" presStyleIdx="0" presStyleCnt="3" custScaleY="85001">
        <dgm:presLayoutVars>
          <dgm:chMax val="0"/>
          <dgm:chPref val="0"/>
          <dgm:bulletEnabled val="1"/>
        </dgm:presLayoutVars>
      </dgm:prSet>
      <dgm:spPr/>
    </dgm:pt>
    <dgm:pt modelId="{BDFA2451-2101-4972-BAF4-86E4C89E2509}" type="pres">
      <dgm:prSet presAssocID="{F2BA4B2B-6102-43CE-A134-E65B60AB04AC}" presName="desTx" presStyleLbl="alignAccFollowNode1" presStyleIdx="0" presStyleCnt="3" custScaleY="97885">
        <dgm:presLayoutVars>
          <dgm:bulletEnabled val="1"/>
        </dgm:presLayoutVars>
      </dgm:prSet>
      <dgm:spPr/>
    </dgm:pt>
    <dgm:pt modelId="{79726D8F-93EB-49ED-91F9-7D0BB501F6E3}" type="pres">
      <dgm:prSet presAssocID="{D9AA929E-34C8-4B7E-8154-B17B616CC70B}" presName="space" presStyleCnt="0"/>
      <dgm:spPr/>
    </dgm:pt>
    <dgm:pt modelId="{7AA25792-15A9-4A18-87E6-09EDBCB12CBF}" type="pres">
      <dgm:prSet presAssocID="{8DEB5DFD-9BB3-44C6-9B1A-F13E3DB772F1}" presName="composite" presStyleCnt="0"/>
      <dgm:spPr/>
    </dgm:pt>
    <dgm:pt modelId="{F65CE009-934D-4736-AEF5-5366BD35A998}" type="pres">
      <dgm:prSet presAssocID="{8DEB5DFD-9BB3-44C6-9B1A-F13E3DB772F1}" presName="parTx" presStyleLbl="alignNode1" presStyleIdx="1" presStyleCnt="3" custScaleY="85001">
        <dgm:presLayoutVars>
          <dgm:chMax val="0"/>
          <dgm:chPref val="0"/>
          <dgm:bulletEnabled val="1"/>
        </dgm:presLayoutVars>
      </dgm:prSet>
      <dgm:spPr/>
    </dgm:pt>
    <dgm:pt modelId="{35B673DD-69E6-42E6-810E-6EB82D123DDE}" type="pres">
      <dgm:prSet presAssocID="{8DEB5DFD-9BB3-44C6-9B1A-F13E3DB772F1}" presName="desTx" presStyleLbl="alignAccFollowNode1" presStyleIdx="1" presStyleCnt="3" custScaleY="97885">
        <dgm:presLayoutVars>
          <dgm:bulletEnabled val="1"/>
        </dgm:presLayoutVars>
      </dgm:prSet>
      <dgm:spPr/>
    </dgm:pt>
    <dgm:pt modelId="{6F4C1B7A-E9F4-4D4D-B610-AFD575EAFFE3}" type="pres">
      <dgm:prSet presAssocID="{385D4470-D9F7-49BD-86B9-127DC58D6959}" presName="space" presStyleCnt="0"/>
      <dgm:spPr/>
    </dgm:pt>
    <dgm:pt modelId="{0449574D-AA2C-42AC-B38A-06F8684C2A59}" type="pres">
      <dgm:prSet presAssocID="{4A430BA1-10DC-423C-8494-D590DAFD2493}" presName="composite" presStyleCnt="0"/>
      <dgm:spPr/>
    </dgm:pt>
    <dgm:pt modelId="{1E4A75B0-97AD-4081-A79E-163D238BE539}" type="pres">
      <dgm:prSet presAssocID="{4A430BA1-10DC-423C-8494-D590DAFD2493}" presName="parTx" presStyleLbl="alignNode1" presStyleIdx="2" presStyleCnt="3" custScaleY="85001" custLinFactNeighborX="103" custLinFactNeighborY="8340">
        <dgm:presLayoutVars>
          <dgm:chMax val="0"/>
          <dgm:chPref val="0"/>
          <dgm:bulletEnabled val="1"/>
        </dgm:presLayoutVars>
      </dgm:prSet>
      <dgm:spPr/>
    </dgm:pt>
    <dgm:pt modelId="{E83338E9-CED4-4C8D-81CF-F2A80C6DE028}" type="pres">
      <dgm:prSet presAssocID="{4A430BA1-10DC-423C-8494-D590DAFD2493}" presName="desTx" presStyleLbl="alignAccFollowNode1" presStyleIdx="2" presStyleCnt="3">
        <dgm:presLayoutVars>
          <dgm:bulletEnabled val="1"/>
        </dgm:presLayoutVars>
      </dgm:prSet>
      <dgm:spPr/>
    </dgm:pt>
  </dgm:ptLst>
  <dgm:cxnLst>
    <dgm:cxn modelId="{5B345701-7605-4592-BF77-9DDDD32DB709}" type="presOf" srcId="{37EFCD98-B86D-4F7D-81F3-9B570313FCDE}" destId="{35B673DD-69E6-42E6-810E-6EB82D123DDE}" srcOrd="0" destOrd="0" presId="urn:microsoft.com/office/officeart/2005/8/layout/hList1"/>
    <dgm:cxn modelId="{ACD57801-5A3E-454E-976D-CD8340829881}" type="presOf" srcId="{12588822-EB2D-4121-8933-D256F6DFAF72}" destId="{35B673DD-69E6-42E6-810E-6EB82D123DDE}" srcOrd="0" destOrd="2" presId="urn:microsoft.com/office/officeart/2005/8/layout/hList1"/>
    <dgm:cxn modelId="{A645EA01-2B24-4686-9DDC-097585D463F2}" type="presOf" srcId="{2A80D7E7-8EDA-4D69-9D26-C834AD38D879}" destId="{35B673DD-69E6-42E6-810E-6EB82D123DDE}" srcOrd="0" destOrd="6" presId="urn:microsoft.com/office/officeart/2005/8/layout/hList1"/>
    <dgm:cxn modelId="{4A35FD03-A861-4415-A5A8-87CBA6544704}" type="presOf" srcId="{8DEB5DFD-9BB3-44C6-9B1A-F13E3DB772F1}" destId="{F65CE009-934D-4736-AEF5-5366BD35A998}" srcOrd="0" destOrd="0" presId="urn:microsoft.com/office/officeart/2005/8/layout/hList1"/>
    <dgm:cxn modelId="{123BFA0B-4766-4DC9-9867-67ABCCF2EBE7}" type="presOf" srcId="{0F2CFE16-7F9F-4C0C-9452-261BEFAF7093}" destId="{BDFA2451-2101-4972-BAF4-86E4C89E2509}" srcOrd="0" destOrd="1" presId="urn:microsoft.com/office/officeart/2005/8/layout/hList1"/>
    <dgm:cxn modelId="{08ED040F-7F9F-4593-8D47-52C457D63ACA}" srcId="{F2BA4B2B-6102-43CE-A134-E65B60AB04AC}" destId="{0F2CFE16-7F9F-4C0C-9452-261BEFAF7093}" srcOrd="1" destOrd="0" parTransId="{75DAFC8C-2389-4188-9A6B-A95B09D17585}" sibTransId="{057E6809-5136-43E0-A073-439E4928BB83}"/>
    <dgm:cxn modelId="{CBB79B16-69AF-457C-8AB6-BFAAD6AEF13A}" type="presOf" srcId="{A701571A-E6BE-43B8-A6F3-0A0822A1E398}" destId="{E83338E9-CED4-4C8D-81CF-F2A80C6DE028}" srcOrd="0" destOrd="1" presId="urn:microsoft.com/office/officeart/2005/8/layout/hList1"/>
    <dgm:cxn modelId="{A2C7D216-A9B2-4527-9F61-E944C82AA01C}" srcId="{4A430BA1-10DC-423C-8494-D590DAFD2493}" destId="{DDB0EF28-99A7-4FD8-8D3A-53A5A5B10D2A}" srcOrd="0" destOrd="0" parTransId="{BFC4C805-CFC1-45EC-BA63-342D17887A90}" sibTransId="{177678D1-CE30-456D-A7D5-8CF1FF628B5A}"/>
    <dgm:cxn modelId="{DDBA0C1C-4B82-42E4-A54A-5654A6C1FC36}" type="presOf" srcId="{6685084A-3BBB-4A58-B371-88A77807152F}" destId="{BDFA2451-2101-4972-BAF4-86E4C89E2509}" srcOrd="0" destOrd="3" presId="urn:microsoft.com/office/officeart/2005/8/layout/hList1"/>
    <dgm:cxn modelId="{AF84A424-1E46-4BD1-AEB5-055ADFD14A0E}" type="presOf" srcId="{4EA73089-6B48-4FD6-9BF0-A59298F74134}" destId="{35B673DD-69E6-42E6-810E-6EB82D123DDE}" srcOrd="0" destOrd="5" presId="urn:microsoft.com/office/officeart/2005/8/layout/hList1"/>
    <dgm:cxn modelId="{80025535-7CBF-4FC3-882D-D957B9D8EDCD}" srcId="{C477CDD2-5DF2-46E7-9905-93CA23FFEAA1}" destId="{4EA73089-6B48-4FD6-9BF0-A59298F74134}" srcOrd="0" destOrd="0" parTransId="{C639690F-7331-4469-9D54-033589789C60}" sibTransId="{0C695DB0-0B84-45C7-9766-D41D4500432C}"/>
    <dgm:cxn modelId="{A786BF35-6988-4432-A4C8-B18EFE50AFD9}" srcId="{F2BA4B2B-6102-43CE-A134-E65B60AB04AC}" destId="{94A20AC0-988E-4013-8A82-05E2F3DA8908}" srcOrd="0" destOrd="0" parTransId="{285AFEB0-66FE-471F-B3A9-8EEB55E94DA9}" sibTransId="{4D25775B-9304-4FBA-B2C8-B394E8F7B129}"/>
    <dgm:cxn modelId="{6DDE4E3C-5143-461B-BA13-6DCD23D2F35F}" srcId="{8DEB5DFD-9BB3-44C6-9B1A-F13E3DB772F1}" destId="{DE957AC8-D678-4011-9FD7-E6F19D4D1676}" srcOrd="3" destOrd="0" parTransId="{BA7782CA-6A0E-4D47-844C-A81F3E932459}" sibTransId="{79B8E2AF-139C-4EEE-BA7D-3A2D0281D370}"/>
    <dgm:cxn modelId="{CADADF49-1E16-44D8-A91F-9675933213BC}" srcId="{C477CDD2-5DF2-46E7-9905-93CA23FFEAA1}" destId="{2A80D7E7-8EDA-4D69-9D26-C834AD38D879}" srcOrd="1" destOrd="0" parTransId="{2971D952-52C9-4CDC-9568-D25E16F59072}" sibTransId="{3AC0BB9A-7128-4E16-B463-33BE08EC9FA0}"/>
    <dgm:cxn modelId="{76702F6B-8BB6-4753-97A5-A3473D214C92}" type="presOf" srcId="{F4BD9A92-3E01-4A6C-94BD-6FDE7D601C80}" destId="{35B673DD-69E6-42E6-810E-6EB82D123DDE}" srcOrd="0" destOrd="1" presId="urn:microsoft.com/office/officeart/2005/8/layout/hList1"/>
    <dgm:cxn modelId="{98DB6655-02EC-4321-89F2-383A2423D4A5}" type="presOf" srcId="{F2BA4B2B-6102-43CE-A134-E65B60AB04AC}" destId="{957DFD87-058E-4D91-BCDD-4C200987333A}" srcOrd="0" destOrd="0" presId="urn:microsoft.com/office/officeart/2005/8/layout/hList1"/>
    <dgm:cxn modelId="{10AF7286-97FA-49E6-8F4B-E47C79FC387F}" type="presOf" srcId="{B2D62CC1-9C04-48FD-83F3-F4CA8E7D7EE9}" destId="{E83338E9-CED4-4C8D-81CF-F2A80C6DE028}" srcOrd="0" destOrd="2" presId="urn:microsoft.com/office/officeart/2005/8/layout/hList1"/>
    <dgm:cxn modelId="{E013F496-E78F-4179-9BF4-BE7D7BD2F2B9}" type="presOf" srcId="{C477CDD2-5DF2-46E7-9905-93CA23FFEAA1}" destId="{35B673DD-69E6-42E6-810E-6EB82D123DDE}" srcOrd="0" destOrd="4" presId="urn:microsoft.com/office/officeart/2005/8/layout/hList1"/>
    <dgm:cxn modelId="{FE214C9E-4103-45BB-A233-9659BA98665A}" type="presOf" srcId="{986CE44C-1CC5-46F8-A3BC-A430C99141EB}" destId="{BDFA2451-2101-4972-BAF4-86E4C89E2509}" srcOrd="0" destOrd="2" presId="urn:microsoft.com/office/officeart/2005/8/layout/hList1"/>
    <dgm:cxn modelId="{BFD1E9A3-448E-49A5-93E1-8752A2757C19}" srcId="{4A430BA1-10DC-423C-8494-D590DAFD2493}" destId="{A701571A-E6BE-43B8-A6F3-0A0822A1E398}" srcOrd="1" destOrd="0" parTransId="{AABC4D77-BB78-4361-945E-748D8F063A6F}" sibTransId="{2FD0EFE5-A46A-4B02-9914-ED0334A5271D}"/>
    <dgm:cxn modelId="{016DC8AB-0644-4033-92DB-D78AD4D3559B}" srcId="{313D7D7C-68E9-4CAE-A218-51DEBF123A4B}" destId="{4A430BA1-10DC-423C-8494-D590DAFD2493}" srcOrd="2" destOrd="0" parTransId="{7D7A2537-D54E-45BC-8511-D6E3AE28C061}" sibTransId="{81F901AD-97A9-4B41-A0C0-6D95FF72A22A}"/>
    <dgm:cxn modelId="{85041EAF-F24E-4F01-A146-0EC4C47A5965}" srcId="{8DEB5DFD-9BB3-44C6-9B1A-F13E3DB772F1}" destId="{C477CDD2-5DF2-46E7-9905-93CA23FFEAA1}" srcOrd="4" destOrd="0" parTransId="{D4BD1703-9CDC-46D3-8514-8E0744CE498F}" sibTransId="{973782D7-7D59-4FC2-A63E-9A06A8466184}"/>
    <dgm:cxn modelId="{63038CAF-9368-43F7-A254-9D0FAD3E02C5}" type="presOf" srcId="{DE957AC8-D678-4011-9FD7-E6F19D4D1676}" destId="{35B673DD-69E6-42E6-810E-6EB82D123DDE}" srcOrd="0" destOrd="3" presId="urn:microsoft.com/office/officeart/2005/8/layout/hList1"/>
    <dgm:cxn modelId="{F4A022B5-A894-4595-8562-0DD103E956E8}" type="presOf" srcId="{DDB0EF28-99A7-4FD8-8D3A-53A5A5B10D2A}" destId="{E83338E9-CED4-4C8D-81CF-F2A80C6DE028}" srcOrd="0" destOrd="0" presId="urn:microsoft.com/office/officeart/2005/8/layout/hList1"/>
    <dgm:cxn modelId="{04D891B8-7A91-4631-B988-DD49F855E2A1}" srcId="{8DEB5DFD-9BB3-44C6-9B1A-F13E3DB772F1}" destId="{12588822-EB2D-4121-8933-D256F6DFAF72}" srcOrd="2" destOrd="0" parTransId="{2B280C72-8712-4246-ACA6-FB0E5FAE3F2E}" sibTransId="{7EBB5536-A9C5-48E6-95F3-AAE5D8B64AF7}"/>
    <dgm:cxn modelId="{86D581C2-A2D9-49F1-AD41-8CF6D738F414}" srcId="{4A430BA1-10DC-423C-8494-D590DAFD2493}" destId="{B2D62CC1-9C04-48FD-83F3-F4CA8E7D7EE9}" srcOrd="2" destOrd="0" parTransId="{99256649-DA43-43F6-93BC-22437479B491}" sibTransId="{4C9BEFFA-8525-47C3-AE95-174E290F0A20}"/>
    <dgm:cxn modelId="{10392ACB-58CA-4271-B45A-C398892DE9DF}" srcId="{986CE44C-1CC5-46F8-A3BC-A430C99141EB}" destId="{6685084A-3BBB-4A58-B371-88A77807152F}" srcOrd="0" destOrd="0" parTransId="{7E4A6789-4BF6-49AA-B53D-3B31714F47BC}" sibTransId="{806319CB-CC59-46C1-B6DB-CF72F5850319}"/>
    <dgm:cxn modelId="{5F2E03D2-810C-48DE-94FB-33FA6C59EBFE}" srcId="{8DEB5DFD-9BB3-44C6-9B1A-F13E3DB772F1}" destId="{F4BD9A92-3E01-4A6C-94BD-6FDE7D601C80}" srcOrd="1" destOrd="0" parTransId="{4AE9E8D9-E0A0-4A3A-B779-0AB3D0474B46}" sibTransId="{99CF4D08-82CE-4507-B7B3-83C90D734D73}"/>
    <dgm:cxn modelId="{AB1F0CD7-2C1C-4057-A7B2-5D1453D5716A}" srcId="{313D7D7C-68E9-4CAE-A218-51DEBF123A4B}" destId="{8DEB5DFD-9BB3-44C6-9B1A-F13E3DB772F1}" srcOrd="1" destOrd="0" parTransId="{56544A86-CE07-40C4-BEA9-492CEB46C497}" sibTransId="{385D4470-D9F7-49BD-86B9-127DC58D6959}"/>
    <dgm:cxn modelId="{731D77DB-88F3-4EB4-BE0B-4E80B918C874}" type="presOf" srcId="{313D7D7C-68E9-4CAE-A218-51DEBF123A4B}" destId="{32CC2641-3AC1-46FE-B6D7-3C0A827CA389}" srcOrd="0" destOrd="0" presId="urn:microsoft.com/office/officeart/2005/8/layout/hList1"/>
    <dgm:cxn modelId="{ABEAD3E6-066C-499F-AF03-05D67D071267}" srcId="{313D7D7C-68E9-4CAE-A218-51DEBF123A4B}" destId="{F2BA4B2B-6102-43CE-A134-E65B60AB04AC}" srcOrd="0" destOrd="0" parTransId="{1EF46D62-B73C-4841-A0CC-FA833A719A99}" sibTransId="{D9AA929E-34C8-4B7E-8154-B17B616CC70B}"/>
    <dgm:cxn modelId="{1678D5E7-6019-4D18-B05E-1E62578C4725}" srcId="{F2BA4B2B-6102-43CE-A134-E65B60AB04AC}" destId="{986CE44C-1CC5-46F8-A3BC-A430C99141EB}" srcOrd="2" destOrd="0" parTransId="{5ED1B9A1-00FE-4BA7-A92E-AC753A66FAA1}" sibTransId="{47971FE0-53E9-48D5-825D-260FF7D8C955}"/>
    <dgm:cxn modelId="{66F57FF2-F4B1-4DD3-9688-B7F4D1A1397A}" type="presOf" srcId="{94A20AC0-988E-4013-8A82-05E2F3DA8908}" destId="{BDFA2451-2101-4972-BAF4-86E4C89E2509}" srcOrd="0" destOrd="0" presId="urn:microsoft.com/office/officeart/2005/8/layout/hList1"/>
    <dgm:cxn modelId="{564D51FB-6F27-4ACE-A69D-A9526A956E0F}" type="presOf" srcId="{4A430BA1-10DC-423C-8494-D590DAFD2493}" destId="{1E4A75B0-97AD-4081-A79E-163D238BE539}" srcOrd="0" destOrd="0" presId="urn:microsoft.com/office/officeart/2005/8/layout/hList1"/>
    <dgm:cxn modelId="{A79ACEFF-D387-4B7C-BF2F-501A3DDC93A7}" srcId="{8DEB5DFD-9BB3-44C6-9B1A-F13E3DB772F1}" destId="{37EFCD98-B86D-4F7D-81F3-9B570313FCDE}" srcOrd="0" destOrd="0" parTransId="{6795EDB6-34F7-4EFF-B1FB-7D5AF76279CD}" sibTransId="{8AAA9C0E-1A8E-4287-B39C-CAF9109B4D31}"/>
    <dgm:cxn modelId="{6FEFA069-A0C1-4FB3-87D7-86F2AB13B0E5}" type="presParOf" srcId="{32CC2641-3AC1-46FE-B6D7-3C0A827CA389}" destId="{6E867E3A-0351-4B78-A02A-ED28516E97AE}" srcOrd="0" destOrd="0" presId="urn:microsoft.com/office/officeart/2005/8/layout/hList1"/>
    <dgm:cxn modelId="{2592C057-CAF2-4E72-9C56-594573526056}" type="presParOf" srcId="{6E867E3A-0351-4B78-A02A-ED28516E97AE}" destId="{957DFD87-058E-4D91-BCDD-4C200987333A}" srcOrd="0" destOrd="0" presId="urn:microsoft.com/office/officeart/2005/8/layout/hList1"/>
    <dgm:cxn modelId="{AF8CAF4E-66D9-4D4E-BF2E-63E4C0830C5E}" type="presParOf" srcId="{6E867E3A-0351-4B78-A02A-ED28516E97AE}" destId="{BDFA2451-2101-4972-BAF4-86E4C89E2509}" srcOrd="1" destOrd="0" presId="urn:microsoft.com/office/officeart/2005/8/layout/hList1"/>
    <dgm:cxn modelId="{7B0FD3BE-6880-4937-AAC9-4619B409DC49}" type="presParOf" srcId="{32CC2641-3AC1-46FE-B6D7-3C0A827CA389}" destId="{79726D8F-93EB-49ED-91F9-7D0BB501F6E3}" srcOrd="1" destOrd="0" presId="urn:microsoft.com/office/officeart/2005/8/layout/hList1"/>
    <dgm:cxn modelId="{778E3775-7113-4723-BA0A-FD3DB94F389B}" type="presParOf" srcId="{32CC2641-3AC1-46FE-B6D7-3C0A827CA389}" destId="{7AA25792-15A9-4A18-87E6-09EDBCB12CBF}" srcOrd="2" destOrd="0" presId="urn:microsoft.com/office/officeart/2005/8/layout/hList1"/>
    <dgm:cxn modelId="{CE317564-2B26-4467-9246-1FF4538A4ADA}" type="presParOf" srcId="{7AA25792-15A9-4A18-87E6-09EDBCB12CBF}" destId="{F65CE009-934D-4736-AEF5-5366BD35A998}" srcOrd="0" destOrd="0" presId="urn:microsoft.com/office/officeart/2005/8/layout/hList1"/>
    <dgm:cxn modelId="{2A26A958-B55C-402B-8483-BDF2D21A4C25}" type="presParOf" srcId="{7AA25792-15A9-4A18-87E6-09EDBCB12CBF}" destId="{35B673DD-69E6-42E6-810E-6EB82D123DDE}" srcOrd="1" destOrd="0" presId="urn:microsoft.com/office/officeart/2005/8/layout/hList1"/>
    <dgm:cxn modelId="{4FCF8B39-E3AC-41E0-B404-56D87E39D457}" type="presParOf" srcId="{32CC2641-3AC1-46FE-B6D7-3C0A827CA389}" destId="{6F4C1B7A-E9F4-4D4D-B610-AFD575EAFFE3}" srcOrd="3" destOrd="0" presId="urn:microsoft.com/office/officeart/2005/8/layout/hList1"/>
    <dgm:cxn modelId="{235D87D4-BBAB-4490-BFA3-779DE5DBCB0F}" type="presParOf" srcId="{32CC2641-3AC1-46FE-B6D7-3C0A827CA389}" destId="{0449574D-AA2C-42AC-B38A-06F8684C2A59}" srcOrd="4" destOrd="0" presId="urn:microsoft.com/office/officeart/2005/8/layout/hList1"/>
    <dgm:cxn modelId="{CA3E874A-444F-4BC5-A9DA-FC4FC324D3FB}" type="presParOf" srcId="{0449574D-AA2C-42AC-B38A-06F8684C2A59}" destId="{1E4A75B0-97AD-4081-A79E-163D238BE539}" srcOrd="0" destOrd="0" presId="urn:microsoft.com/office/officeart/2005/8/layout/hList1"/>
    <dgm:cxn modelId="{E38F96CB-8401-48AE-BBFB-61C92E4130F9}" type="presParOf" srcId="{0449574D-AA2C-42AC-B38A-06F8684C2A59}" destId="{E83338E9-CED4-4C8D-81CF-F2A80C6DE0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D2BB2E8-EBF6-4D57-8702-2A6BD85EC77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95392A0-8BE7-4546-BA72-2DB3F06B619D}">
      <dgm:prSet phldrT="[Text]"/>
      <dgm:spPr/>
      <dgm:t>
        <a:bodyPr/>
        <a:lstStyle/>
        <a:p>
          <a:r>
            <a:rPr lang="en-US" dirty="0"/>
            <a:t>What is appealed?</a:t>
          </a:r>
        </a:p>
      </dgm:t>
    </dgm:pt>
    <dgm:pt modelId="{A1A42E48-2D60-4699-997E-510C769D4ADD}" type="parTrans" cxnId="{C3F3956B-0CEB-44C7-87E7-5CBDE6F3F2C0}">
      <dgm:prSet/>
      <dgm:spPr/>
      <dgm:t>
        <a:bodyPr/>
        <a:lstStyle/>
        <a:p>
          <a:endParaRPr lang="en-US"/>
        </a:p>
      </dgm:t>
    </dgm:pt>
    <dgm:pt modelId="{70896E73-AAC8-49D6-B8AD-1790CC870B13}" type="sibTrans" cxnId="{C3F3956B-0CEB-44C7-87E7-5CBDE6F3F2C0}">
      <dgm:prSet/>
      <dgm:spPr/>
      <dgm:t>
        <a:bodyPr/>
        <a:lstStyle/>
        <a:p>
          <a:endParaRPr lang="en-US"/>
        </a:p>
      </dgm:t>
    </dgm:pt>
    <dgm:pt modelId="{1EC791BD-1D21-4483-892F-89C69AE5D78E}">
      <dgm:prSet phldrT="[Text]" custT="1"/>
      <dgm:spPr>
        <a:noFill/>
        <a:ln>
          <a:solidFill>
            <a:srgbClr val="001E61"/>
          </a:solidFill>
        </a:ln>
      </dgm:spPr>
      <dgm:t>
        <a:bodyPr/>
        <a:lstStyle/>
        <a:p>
          <a:r>
            <a:rPr lang="en-US" sz="1800" dirty="0">
              <a:solidFill>
                <a:srgbClr val="001E61"/>
              </a:solidFill>
            </a:rPr>
            <a:t>Incorrect decision </a:t>
          </a:r>
        </a:p>
      </dgm:t>
    </dgm:pt>
    <dgm:pt modelId="{14E2CC7A-1049-401A-BCEA-02800A399612}" type="parTrans" cxnId="{80CAE031-4276-4178-B5CA-624FE9155699}">
      <dgm:prSet/>
      <dgm:spPr/>
      <dgm:t>
        <a:bodyPr/>
        <a:lstStyle/>
        <a:p>
          <a:endParaRPr lang="en-US"/>
        </a:p>
      </dgm:t>
    </dgm:pt>
    <dgm:pt modelId="{443C3D05-0255-4D40-B961-6F8EDB08B2C6}" type="sibTrans" cxnId="{80CAE031-4276-4178-B5CA-624FE9155699}">
      <dgm:prSet/>
      <dgm:spPr/>
      <dgm:t>
        <a:bodyPr/>
        <a:lstStyle/>
        <a:p>
          <a:endParaRPr lang="en-US"/>
        </a:p>
      </dgm:t>
    </dgm:pt>
    <dgm:pt modelId="{C7F5BA1C-8796-4E38-9C56-A1948E1A0622}">
      <dgm:prSet phldrT="[Text]" custT="1"/>
      <dgm:spPr>
        <a:noFill/>
        <a:ln>
          <a:solidFill>
            <a:srgbClr val="001E61"/>
          </a:solidFill>
        </a:ln>
      </dgm:spPr>
      <dgm:t>
        <a:bodyPr/>
        <a:lstStyle/>
        <a:p>
          <a:r>
            <a:rPr lang="en-US" sz="1800" dirty="0">
              <a:solidFill>
                <a:srgbClr val="001E61"/>
              </a:solidFill>
            </a:rPr>
            <a:t>No decision within the processing time (“Inaction”)</a:t>
          </a:r>
        </a:p>
      </dgm:t>
    </dgm:pt>
    <dgm:pt modelId="{CB6EB61A-D205-4026-BA64-98CCB7537773}" type="parTrans" cxnId="{07556724-AB3A-41A8-A84B-7CADA7019E0F}">
      <dgm:prSet/>
      <dgm:spPr/>
      <dgm:t>
        <a:bodyPr/>
        <a:lstStyle/>
        <a:p>
          <a:endParaRPr lang="en-US"/>
        </a:p>
      </dgm:t>
    </dgm:pt>
    <dgm:pt modelId="{C1E1F6ED-9206-4E07-9863-672E14A22AEC}" type="sibTrans" cxnId="{07556724-AB3A-41A8-A84B-7CADA7019E0F}">
      <dgm:prSet/>
      <dgm:spPr/>
      <dgm:t>
        <a:bodyPr/>
        <a:lstStyle/>
        <a:p>
          <a:endParaRPr lang="en-US"/>
        </a:p>
      </dgm:t>
    </dgm:pt>
    <dgm:pt modelId="{38EC3201-78E6-44CF-A0E8-8A9480B892FC}">
      <dgm:prSet phldrT="[Text]"/>
      <dgm:spPr/>
      <dgm:t>
        <a:bodyPr/>
        <a:lstStyle/>
        <a:p>
          <a:r>
            <a:rPr lang="en-US" dirty="0"/>
            <a:t>Time to File</a:t>
          </a:r>
        </a:p>
      </dgm:t>
    </dgm:pt>
    <dgm:pt modelId="{1CDB7E1F-AF93-40AB-AB9F-7B4CEAC3979B}" type="parTrans" cxnId="{B8CEFA9D-28F4-4535-9C2D-C0421871926E}">
      <dgm:prSet/>
      <dgm:spPr/>
      <dgm:t>
        <a:bodyPr/>
        <a:lstStyle/>
        <a:p>
          <a:endParaRPr lang="en-US"/>
        </a:p>
      </dgm:t>
    </dgm:pt>
    <dgm:pt modelId="{082CCFD1-94FF-46A6-B857-969041663FEF}" type="sibTrans" cxnId="{B8CEFA9D-28F4-4535-9C2D-C0421871926E}">
      <dgm:prSet/>
      <dgm:spPr/>
      <dgm:t>
        <a:bodyPr/>
        <a:lstStyle/>
        <a:p>
          <a:endParaRPr lang="en-US"/>
        </a:p>
      </dgm:t>
    </dgm:pt>
    <dgm:pt modelId="{FBAB31A1-CA3D-44A6-A454-03242543D508}">
      <dgm:prSet phldrT="[Text]" custT="1"/>
      <dgm:spPr>
        <a:noFill/>
        <a:ln>
          <a:solidFill>
            <a:srgbClr val="001E61"/>
          </a:solidFill>
        </a:ln>
      </dgm:spPr>
      <dgm:t>
        <a:bodyPr/>
        <a:lstStyle/>
        <a:p>
          <a:r>
            <a:rPr lang="en-US" sz="1800" b="1" dirty="0">
              <a:solidFill>
                <a:srgbClr val="001E61"/>
              </a:solidFill>
            </a:rPr>
            <a:t>60 days*</a:t>
          </a:r>
        </a:p>
      </dgm:t>
    </dgm:pt>
    <dgm:pt modelId="{ACB32DD9-DEE0-45E0-8BE1-D68E4EC9C09F}" type="parTrans" cxnId="{13F107CA-2F26-4AFE-A78E-41CE1E217372}">
      <dgm:prSet/>
      <dgm:spPr/>
      <dgm:t>
        <a:bodyPr/>
        <a:lstStyle/>
        <a:p>
          <a:endParaRPr lang="en-US"/>
        </a:p>
      </dgm:t>
    </dgm:pt>
    <dgm:pt modelId="{E1F91657-9327-40F2-97D5-C3A4CDB731EC}" type="sibTrans" cxnId="{13F107CA-2F26-4AFE-A78E-41CE1E217372}">
      <dgm:prSet/>
      <dgm:spPr/>
      <dgm:t>
        <a:bodyPr/>
        <a:lstStyle/>
        <a:p>
          <a:endParaRPr lang="en-US"/>
        </a:p>
      </dgm:t>
    </dgm:pt>
    <dgm:pt modelId="{C438B7E8-E789-4F47-AF51-7C87E2533711}">
      <dgm:prSet phldrT="[Text]"/>
      <dgm:spPr/>
      <dgm:t>
        <a:bodyPr/>
        <a:lstStyle/>
        <a:p>
          <a:r>
            <a:rPr lang="en-US" dirty="0"/>
            <a:t>How to File</a:t>
          </a:r>
        </a:p>
      </dgm:t>
    </dgm:pt>
    <dgm:pt modelId="{320E5448-96A2-45A1-805E-77251ADC9ED2}" type="parTrans" cxnId="{844FAED9-B2DF-49C6-B7EA-0F62A9E42257}">
      <dgm:prSet/>
      <dgm:spPr/>
      <dgm:t>
        <a:bodyPr/>
        <a:lstStyle/>
        <a:p>
          <a:endParaRPr lang="en-US"/>
        </a:p>
      </dgm:t>
    </dgm:pt>
    <dgm:pt modelId="{EE026F0A-5AE7-4C0A-B169-3A60EC084AA3}" type="sibTrans" cxnId="{844FAED9-B2DF-49C6-B7EA-0F62A9E42257}">
      <dgm:prSet/>
      <dgm:spPr/>
      <dgm:t>
        <a:bodyPr/>
        <a:lstStyle/>
        <a:p>
          <a:endParaRPr lang="en-US"/>
        </a:p>
      </dgm:t>
    </dgm:pt>
    <dgm:pt modelId="{D0498EFD-A647-4E80-9474-83170B2FF54A}">
      <dgm:prSet phldrT="[Text]" custT="1"/>
      <dgm:spPr>
        <a:noFill/>
        <a:ln>
          <a:solidFill>
            <a:srgbClr val="001E61"/>
          </a:solidFill>
        </a:ln>
      </dgm:spPr>
      <dgm:t>
        <a:bodyPr/>
        <a:lstStyle/>
        <a:p>
          <a:r>
            <a:rPr lang="en-US" sz="1800" b="0" dirty="0">
              <a:solidFill>
                <a:srgbClr val="001E61"/>
              </a:solidFill>
            </a:rPr>
            <a:t>Through “Manage my Case” https://abe.Illinois.gov</a:t>
          </a:r>
          <a:endParaRPr lang="en-US" sz="1800" dirty="0">
            <a:solidFill>
              <a:srgbClr val="001E61"/>
            </a:solidFill>
          </a:endParaRPr>
        </a:p>
      </dgm:t>
    </dgm:pt>
    <dgm:pt modelId="{4033627F-F8FC-4E77-9192-EC3305046CE9}" type="parTrans" cxnId="{FF41A00E-0358-451C-8376-684D627FA11E}">
      <dgm:prSet/>
      <dgm:spPr/>
      <dgm:t>
        <a:bodyPr/>
        <a:lstStyle/>
        <a:p>
          <a:endParaRPr lang="en-US"/>
        </a:p>
      </dgm:t>
    </dgm:pt>
    <dgm:pt modelId="{C24741D7-791F-4F1F-A340-2391E84F493F}" type="sibTrans" cxnId="{FF41A00E-0358-451C-8376-684D627FA11E}">
      <dgm:prSet/>
      <dgm:spPr/>
      <dgm:t>
        <a:bodyPr/>
        <a:lstStyle/>
        <a:p>
          <a:endParaRPr lang="en-US"/>
        </a:p>
      </dgm:t>
    </dgm:pt>
    <dgm:pt modelId="{C94AF1C5-112C-4283-B961-19D3D84931B9}">
      <dgm:prSet phldrT="[Text]" custT="1"/>
      <dgm:spPr>
        <a:noFill/>
        <a:ln>
          <a:solidFill>
            <a:srgbClr val="001E61"/>
          </a:solidFill>
        </a:ln>
      </dgm:spPr>
      <dgm:t>
        <a:bodyPr/>
        <a:lstStyle/>
        <a:p>
          <a:r>
            <a:rPr lang="en-US" sz="1800" dirty="0">
              <a:solidFill>
                <a:srgbClr val="001E61"/>
              </a:solidFill>
            </a:rPr>
            <a:t>No notice issued with 60 days after application: </a:t>
          </a:r>
          <a:r>
            <a:rPr lang="en-US" sz="1800" b="1" dirty="0">
              <a:solidFill>
                <a:srgbClr val="001E61"/>
              </a:solidFill>
            </a:rPr>
            <a:t>No deadline</a:t>
          </a:r>
        </a:p>
      </dgm:t>
    </dgm:pt>
    <dgm:pt modelId="{B51661B8-E17E-4038-BCF8-704C78D5F230}" type="parTrans" cxnId="{4C780629-E680-4A58-9672-0FB28FE2EE3D}">
      <dgm:prSet/>
      <dgm:spPr/>
      <dgm:t>
        <a:bodyPr/>
        <a:lstStyle/>
        <a:p>
          <a:endParaRPr lang="en-US"/>
        </a:p>
      </dgm:t>
    </dgm:pt>
    <dgm:pt modelId="{07640410-13AE-4835-B35B-BE658C30D5D3}" type="sibTrans" cxnId="{4C780629-E680-4A58-9672-0FB28FE2EE3D}">
      <dgm:prSet/>
      <dgm:spPr/>
      <dgm:t>
        <a:bodyPr/>
        <a:lstStyle/>
        <a:p>
          <a:endParaRPr lang="en-US"/>
        </a:p>
      </dgm:t>
    </dgm:pt>
    <dgm:pt modelId="{BE58500D-A2A0-4543-B2B7-B2BB794DB9BD}">
      <dgm:prSet custT="1"/>
      <dgm:spPr>
        <a:noFill/>
        <a:ln>
          <a:solidFill>
            <a:srgbClr val="001E61"/>
          </a:solidFill>
        </a:ln>
      </dgm:spPr>
      <dgm:t>
        <a:bodyPr/>
        <a:lstStyle/>
        <a:p>
          <a:r>
            <a:rPr lang="en-US" sz="1800" b="0" dirty="0">
              <a:solidFill>
                <a:srgbClr val="001E61"/>
              </a:solidFill>
            </a:rPr>
            <a:t>phone: 1-800-435-0774 or 312-793-2618</a:t>
          </a:r>
        </a:p>
      </dgm:t>
    </dgm:pt>
    <dgm:pt modelId="{5A30247E-D2A6-4826-9DD2-1D39480D97BB}" type="parTrans" cxnId="{8DDF004B-C284-4AB8-8B57-5308C4C6F815}">
      <dgm:prSet/>
      <dgm:spPr/>
      <dgm:t>
        <a:bodyPr/>
        <a:lstStyle/>
        <a:p>
          <a:endParaRPr lang="en-US"/>
        </a:p>
      </dgm:t>
    </dgm:pt>
    <dgm:pt modelId="{7C67011F-99D3-4376-A80E-A1FB99D299C1}" type="sibTrans" cxnId="{8DDF004B-C284-4AB8-8B57-5308C4C6F815}">
      <dgm:prSet/>
      <dgm:spPr/>
      <dgm:t>
        <a:bodyPr/>
        <a:lstStyle/>
        <a:p>
          <a:endParaRPr lang="en-US"/>
        </a:p>
      </dgm:t>
    </dgm:pt>
    <dgm:pt modelId="{FB918A7C-9C63-45B6-BAA7-8EBCA13C4072}">
      <dgm:prSet custT="1"/>
      <dgm:spPr>
        <a:noFill/>
        <a:ln>
          <a:solidFill>
            <a:srgbClr val="001E61"/>
          </a:solidFill>
        </a:ln>
      </dgm:spPr>
      <dgm:t>
        <a:bodyPr/>
        <a:lstStyle/>
        <a:p>
          <a:r>
            <a:rPr lang="en-US" sz="1800" b="0" dirty="0">
              <a:solidFill>
                <a:srgbClr val="001E61"/>
              </a:solidFill>
            </a:rPr>
            <a:t>Fax: 312-793-3387</a:t>
          </a:r>
        </a:p>
      </dgm:t>
    </dgm:pt>
    <dgm:pt modelId="{101481F1-9E6E-4F15-A8D3-3648FD92E9FF}" type="parTrans" cxnId="{137950AC-3A2E-4DAC-9670-CAAD7CF2F399}">
      <dgm:prSet/>
      <dgm:spPr/>
      <dgm:t>
        <a:bodyPr/>
        <a:lstStyle/>
        <a:p>
          <a:endParaRPr lang="en-US"/>
        </a:p>
      </dgm:t>
    </dgm:pt>
    <dgm:pt modelId="{9A67B91A-0242-4C2E-B7FB-6646401C228E}" type="sibTrans" cxnId="{137950AC-3A2E-4DAC-9670-CAAD7CF2F399}">
      <dgm:prSet/>
      <dgm:spPr/>
      <dgm:t>
        <a:bodyPr/>
        <a:lstStyle/>
        <a:p>
          <a:endParaRPr lang="en-US"/>
        </a:p>
      </dgm:t>
    </dgm:pt>
    <dgm:pt modelId="{5A3DD1FC-A898-4DBF-8A9E-8D65344AD269}">
      <dgm:prSet custT="1"/>
      <dgm:spPr>
        <a:noFill/>
        <a:ln>
          <a:solidFill>
            <a:srgbClr val="001E61"/>
          </a:solidFill>
        </a:ln>
      </dgm:spPr>
      <dgm:t>
        <a:bodyPr/>
        <a:lstStyle/>
        <a:p>
          <a:r>
            <a:rPr lang="en-US" sz="1800" b="0" dirty="0">
              <a:solidFill>
                <a:srgbClr val="001E61"/>
              </a:solidFill>
            </a:rPr>
            <a:t>DHS.BAH@Illinois.gov </a:t>
          </a:r>
        </a:p>
      </dgm:t>
    </dgm:pt>
    <dgm:pt modelId="{8762356F-1739-4FD4-BBE3-A90FD548C1B2}" type="parTrans" cxnId="{EA4E39D9-C90C-4452-92DF-F94226F6E78A}">
      <dgm:prSet/>
      <dgm:spPr/>
      <dgm:t>
        <a:bodyPr/>
        <a:lstStyle/>
        <a:p>
          <a:endParaRPr lang="en-US"/>
        </a:p>
      </dgm:t>
    </dgm:pt>
    <dgm:pt modelId="{B971E9E5-7E7B-401F-9285-ED465D82F0E4}" type="sibTrans" cxnId="{EA4E39D9-C90C-4452-92DF-F94226F6E78A}">
      <dgm:prSet/>
      <dgm:spPr/>
      <dgm:t>
        <a:bodyPr/>
        <a:lstStyle/>
        <a:p>
          <a:endParaRPr lang="en-US"/>
        </a:p>
      </dgm:t>
    </dgm:pt>
    <dgm:pt modelId="{C7811B6C-FF2E-4622-9166-1B4DFA447F87}">
      <dgm:prSet phldrT="[Text]" custT="1"/>
      <dgm:spPr>
        <a:noFill/>
        <a:ln>
          <a:solidFill>
            <a:srgbClr val="001E61"/>
          </a:solidFill>
        </a:ln>
      </dgm:spPr>
      <dgm:t>
        <a:bodyPr/>
        <a:lstStyle/>
        <a:p>
          <a:r>
            <a:rPr lang="en-US" sz="1800" dirty="0">
              <a:solidFill>
                <a:srgbClr val="001E61"/>
              </a:solidFill>
            </a:rPr>
            <a:t>Decisions where benefits are denied because of missing verifications or a missed interview</a:t>
          </a:r>
        </a:p>
      </dgm:t>
    </dgm:pt>
    <dgm:pt modelId="{245EE4BB-54F1-4076-9C30-305C79BA95F6}" type="parTrans" cxnId="{C1D91137-2C66-46D9-B9DC-FC162705343A}">
      <dgm:prSet/>
      <dgm:spPr/>
      <dgm:t>
        <a:bodyPr/>
        <a:lstStyle/>
        <a:p>
          <a:endParaRPr lang="en-US"/>
        </a:p>
      </dgm:t>
    </dgm:pt>
    <dgm:pt modelId="{410CBF55-A155-4AE6-8EC1-E657A73BBCDF}" type="sibTrans" cxnId="{C1D91137-2C66-46D9-B9DC-FC162705343A}">
      <dgm:prSet/>
      <dgm:spPr/>
      <dgm:t>
        <a:bodyPr/>
        <a:lstStyle/>
        <a:p>
          <a:endParaRPr lang="en-US"/>
        </a:p>
      </dgm:t>
    </dgm:pt>
    <dgm:pt modelId="{F991993C-CDCD-4AC5-AE6E-54094BA579BD}">
      <dgm:prSet phldrT="[Text]" custT="1"/>
      <dgm:spPr>
        <a:noFill/>
        <a:ln>
          <a:solidFill>
            <a:srgbClr val="001E61"/>
          </a:solidFill>
        </a:ln>
      </dgm:spPr>
      <dgm:t>
        <a:bodyPr/>
        <a:lstStyle/>
        <a:p>
          <a:r>
            <a:rPr lang="en-US" sz="1800" b="0" dirty="0">
              <a:solidFill>
                <a:srgbClr val="001E61"/>
              </a:solidFill>
            </a:rPr>
            <a:t>Applies if notices deny cash but  not AABD Cash</a:t>
          </a:r>
          <a:endParaRPr lang="en-US" sz="1800" b="1" dirty="0">
            <a:solidFill>
              <a:srgbClr val="001E61"/>
            </a:solidFill>
          </a:endParaRPr>
        </a:p>
      </dgm:t>
    </dgm:pt>
    <dgm:pt modelId="{74429B2D-FF3A-4DD7-956B-C6FA4056BCD2}" type="parTrans" cxnId="{F8E02607-1761-4FB2-84D4-543FFB3C83DE}">
      <dgm:prSet/>
      <dgm:spPr/>
      <dgm:t>
        <a:bodyPr/>
        <a:lstStyle/>
        <a:p>
          <a:endParaRPr lang="en-US"/>
        </a:p>
      </dgm:t>
    </dgm:pt>
    <dgm:pt modelId="{75FBC54A-45AF-4AF7-AD87-A22A260D66B0}" type="sibTrans" cxnId="{F8E02607-1761-4FB2-84D4-543FFB3C83DE}">
      <dgm:prSet/>
      <dgm:spPr/>
      <dgm:t>
        <a:bodyPr/>
        <a:lstStyle/>
        <a:p>
          <a:endParaRPr lang="en-US"/>
        </a:p>
      </dgm:t>
    </dgm:pt>
    <dgm:pt modelId="{CB580007-CE91-4857-A158-8367C1DBC219}" type="pres">
      <dgm:prSet presAssocID="{9D2BB2E8-EBF6-4D57-8702-2A6BD85EC778}" presName="linearFlow" presStyleCnt="0">
        <dgm:presLayoutVars>
          <dgm:dir/>
          <dgm:animLvl val="lvl"/>
          <dgm:resizeHandles/>
        </dgm:presLayoutVars>
      </dgm:prSet>
      <dgm:spPr/>
    </dgm:pt>
    <dgm:pt modelId="{8FE6DC0B-38AF-42AE-BBC0-23860DFD7E24}" type="pres">
      <dgm:prSet presAssocID="{C95392A0-8BE7-4546-BA72-2DB3F06B619D}" presName="compositeNode" presStyleCnt="0">
        <dgm:presLayoutVars>
          <dgm:bulletEnabled val="1"/>
        </dgm:presLayoutVars>
      </dgm:prSet>
      <dgm:spPr/>
    </dgm:pt>
    <dgm:pt modelId="{8843E63F-C338-438D-B475-6FC7D4691772}" type="pres">
      <dgm:prSet presAssocID="{C95392A0-8BE7-4546-BA72-2DB3F06B619D}"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19A2B7FF-BB7B-4537-B987-A22832951BB2}" type="pres">
      <dgm:prSet presAssocID="{C95392A0-8BE7-4546-BA72-2DB3F06B619D}" presName="childNode" presStyleLbl="node1" presStyleIdx="0" presStyleCnt="3">
        <dgm:presLayoutVars>
          <dgm:bulletEnabled val="1"/>
        </dgm:presLayoutVars>
      </dgm:prSet>
      <dgm:spPr/>
    </dgm:pt>
    <dgm:pt modelId="{8FC5CC88-1832-4E30-A700-5FB1BC92C15A}" type="pres">
      <dgm:prSet presAssocID="{C95392A0-8BE7-4546-BA72-2DB3F06B619D}" presName="parentNode" presStyleLbl="revTx" presStyleIdx="0" presStyleCnt="3">
        <dgm:presLayoutVars>
          <dgm:chMax val="0"/>
          <dgm:bulletEnabled val="1"/>
        </dgm:presLayoutVars>
      </dgm:prSet>
      <dgm:spPr/>
    </dgm:pt>
    <dgm:pt modelId="{D2A8D18A-AE06-4670-963D-7858648A394A}" type="pres">
      <dgm:prSet presAssocID="{70896E73-AAC8-49D6-B8AD-1790CC870B13}" presName="sibTrans" presStyleCnt="0"/>
      <dgm:spPr/>
    </dgm:pt>
    <dgm:pt modelId="{11B8700A-207B-4585-8418-CC5A1959D913}" type="pres">
      <dgm:prSet presAssocID="{38EC3201-78E6-44CF-A0E8-8A9480B892FC}" presName="compositeNode" presStyleCnt="0">
        <dgm:presLayoutVars>
          <dgm:bulletEnabled val="1"/>
        </dgm:presLayoutVars>
      </dgm:prSet>
      <dgm:spPr/>
    </dgm:pt>
    <dgm:pt modelId="{076E71B1-CD41-429A-83C1-3399F1410C83}" type="pres">
      <dgm:prSet presAssocID="{38EC3201-78E6-44CF-A0E8-8A9480B892FC}"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B73D7BE-924A-4E09-8249-7FA09F4E391F}" type="pres">
      <dgm:prSet presAssocID="{38EC3201-78E6-44CF-A0E8-8A9480B892FC}" presName="childNode" presStyleLbl="node1" presStyleIdx="1" presStyleCnt="3">
        <dgm:presLayoutVars>
          <dgm:bulletEnabled val="1"/>
        </dgm:presLayoutVars>
      </dgm:prSet>
      <dgm:spPr/>
    </dgm:pt>
    <dgm:pt modelId="{A5DBB5A7-D9B4-47BC-99D4-029580A205A1}" type="pres">
      <dgm:prSet presAssocID="{38EC3201-78E6-44CF-A0E8-8A9480B892FC}" presName="parentNode" presStyleLbl="revTx" presStyleIdx="1" presStyleCnt="3">
        <dgm:presLayoutVars>
          <dgm:chMax val="0"/>
          <dgm:bulletEnabled val="1"/>
        </dgm:presLayoutVars>
      </dgm:prSet>
      <dgm:spPr/>
    </dgm:pt>
    <dgm:pt modelId="{76872341-B711-47D0-B2A8-B4024D9B0060}" type="pres">
      <dgm:prSet presAssocID="{082CCFD1-94FF-46A6-B857-969041663FEF}" presName="sibTrans" presStyleCnt="0"/>
      <dgm:spPr/>
    </dgm:pt>
    <dgm:pt modelId="{6E40B28B-E48F-4C53-99A5-F88264EEE0B7}" type="pres">
      <dgm:prSet presAssocID="{C438B7E8-E789-4F47-AF51-7C87E2533711}" presName="compositeNode" presStyleCnt="0">
        <dgm:presLayoutVars>
          <dgm:bulletEnabled val="1"/>
        </dgm:presLayoutVars>
      </dgm:prSet>
      <dgm:spPr/>
    </dgm:pt>
    <dgm:pt modelId="{B71D77EA-2672-4A9B-B108-415AAAF3C44E}" type="pres">
      <dgm:prSet presAssocID="{C438B7E8-E789-4F47-AF51-7C87E253371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54B6AC-CF2B-4337-ADBF-C5E13DD0C0F0}" type="pres">
      <dgm:prSet presAssocID="{C438B7E8-E789-4F47-AF51-7C87E2533711}" presName="childNode" presStyleLbl="node1" presStyleIdx="2" presStyleCnt="3">
        <dgm:presLayoutVars>
          <dgm:bulletEnabled val="1"/>
        </dgm:presLayoutVars>
      </dgm:prSet>
      <dgm:spPr/>
    </dgm:pt>
    <dgm:pt modelId="{8F656E3B-D9B5-493C-814F-D1C9946DF7E6}" type="pres">
      <dgm:prSet presAssocID="{C438B7E8-E789-4F47-AF51-7C87E2533711}" presName="parentNode" presStyleLbl="revTx" presStyleIdx="2" presStyleCnt="3">
        <dgm:presLayoutVars>
          <dgm:chMax val="0"/>
          <dgm:bulletEnabled val="1"/>
        </dgm:presLayoutVars>
      </dgm:prSet>
      <dgm:spPr/>
    </dgm:pt>
  </dgm:ptLst>
  <dgm:cxnLst>
    <dgm:cxn modelId="{F8E02607-1761-4FB2-84D4-543FFB3C83DE}" srcId="{C94AF1C5-112C-4283-B961-19D3D84931B9}" destId="{F991993C-CDCD-4AC5-AE6E-54094BA579BD}" srcOrd="0" destOrd="0" parTransId="{74429B2D-FF3A-4DD7-956B-C6FA4056BCD2}" sibTransId="{75FBC54A-45AF-4AF7-AD87-A22A260D66B0}"/>
    <dgm:cxn modelId="{FF41A00E-0358-451C-8376-684D627FA11E}" srcId="{C438B7E8-E789-4F47-AF51-7C87E2533711}" destId="{D0498EFD-A647-4E80-9474-83170B2FF54A}" srcOrd="0" destOrd="0" parTransId="{4033627F-F8FC-4E77-9192-EC3305046CE9}" sibTransId="{C24741D7-791F-4F1F-A340-2391E84F493F}"/>
    <dgm:cxn modelId="{8C88EE11-75FE-441C-B6FB-8FDF3A61827B}" type="presOf" srcId="{BE58500D-A2A0-4543-B2B7-B2BB794DB9BD}" destId="{1D54B6AC-CF2B-4337-ADBF-C5E13DD0C0F0}" srcOrd="0" destOrd="1" presId="urn:microsoft.com/office/officeart/2005/8/layout/hList2"/>
    <dgm:cxn modelId="{B64E9315-3B31-47AB-BDA6-FB6F7FE797DC}" type="presOf" srcId="{9D2BB2E8-EBF6-4D57-8702-2A6BD85EC778}" destId="{CB580007-CE91-4857-A158-8367C1DBC219}" srcOrd="0" destOrd="0" presId="urn:microsoft.com/office/officeart/2005/8/layout/hList2"/>
    <dgm:cxn modelId="{326D2720-7DD6-4BD0-9DDE-7EEE3877E26A}" type="presOf" srcId="{C7F5BA1C-8796-4E38-9C56-A1948E1A0622}" destId="{19A2B7FF-BB7B-4537-B987-A22832951BB2}" srcOrd="0" destOrd="1" presId="urn:microsoft.com/office/officeart/2005/8/layout/hList2"/>
    <dgm:cxn modelId="{07556724-AB3A-41A8-A84B-7CADA7019E0F}" srcId="{C95392A0-8BE7-4546-BA72-2DB3F06B619D}" destId="{C7F5BA1C-8796-4E38-9C56-A1948E1A0622}" srcOrd="1" destOrd="0" parTransId="{CB6EB61A-D205-4026-BA64-98CCB7537773}" sibTransId="{C1E1F6ED-9206-4E07-9863-672E14A22AEC}"/>
    <dgm:cxn modelId="{4C780629-E680-4A58-9672-0FB28FE2EE3D}" srcId="{38EC3201-78E6-44CF-A0E8-8A9480B892FC}" destId="{C94AF1C5-112C-4283-B961-19D3D84931B9}" srcOrd="1" destOrd="0" parTransId="{B51661B8-E17E-4038-BCF8-704C78D5F230}" sibTransId="{07640410-13AE-4835-B35B-BE658C30D5D3}"/>
    <dgm:cxn modelId="{0EAF7E30-76B8-447F-8C93-93AD280D1288}" type="presOf" srcId="{C94AF1C5-112C-4283-B961-19D3D84931B9}" destId="{3B73D7BE-924A-4E09-8249-7FA09F4E391F}" srcOrd="0" destOrd="1" presId="urn:microsoft.com/office/officeart/2005/8/layout/hList2"/>
    <dgm:cxn modelId="{80CAE031-4276-4178-B5CA-624FE9155699}" srcId="{C95392A0-8BE7-4546-BA72-2DB3F06B619D}" destId="{1EC791BD-1D21-4483-892F-89C69AE5D78E}" srcOrd="0" destOrd="0" parTransId="{14E2CC7A-1049-401A-BCEA-02800A399612}" sibTransId="{443C3D05-0255-4D40-B961-6F8EDB08B2C6}"/>
    <dgm:cxn modelId="{C1D91137-2C66-46D9-B9DC-FC162705343A}" srcId="{C95392A0-8BE7-4546-BA72-2DB3F06B619D}" destId="{C7811B6C-FF2E-4622-9166-1B4DFA447F87}" srcOrd="2" destOrd="0" parTransId="{245EE4BB-54F1-4076-9C30-305C79BA95F6}" sibTransId="{410CBF55-A155-4AE6-8EC1-E657A73BBCDF}"/>
    <dgm:cxn modelId="{E707703D-E32D-403B-9973-F14A1C22416A}" type="presOf" srcId="{C7811B6C-FF2E-4622-9166-1B4DFA447F87}" destId="{19A2B7FF-BB7B-4537-B987-A22832951BB2}" srcOrd="0" destOrd="2" presId="urn:microsoft.com/office/officeart/2005/8/layout/hList2"/>
    <dgm:cxn modelId="{E0489C3E-5C72-4DE1-859D-C6AA73E6CBA0}" type="presOf" srcId="{C438B7E8-E789-4F47-AF51-7C87E2533711}" destId="{8F656E3B-D9B5-493C-814F-D1C9946DF7E6}" srcOrd="0" destOrd="0" presId="urn:microsoft.com/office/officeart/2005/8/layout/hList2"/>
    <dgm:cxn modelId="{4916B240-9858-4737-BDBB-3F6706D47F93}" type="presOf" srcId="{1EC791BD-1D21-4483-892F-89C69AE5D78E}" destId="{19A2B7FF-BB7B-4537-B987-A22832951BB2}" srcOrd="0" destOrd="0" presId="urn:microsoft.com/office/officeart/2005/8/layout/hList2"/>
    <dgm:cxn modelId="{037D0A43-9C00-4BAC-929C-FB95DE4214A7}" type="presOf" srcId="{C95392A0-8BE7-4546-BA72-2DB3F06B619D}" destId="{8FC5CC88-1832-4E30-A700-5FB1BC92C15A}" srcOrd="0" destOrd="0" presId="urn:microsoft.com/office/officeart/2005/8/layout/hList2"/>
    <dgm:cxn modelId="{8DDF004B-C284-4AB8-8B57-5308C4C6F815}" srcId="{C438B7E8-E789-4F47-AF51-7C87E2533711}" destId="{BE58500D-A2A0-4543-B2B7-B2BB794DB9BD}" srcOrd="1" destOrd="0" parTransId="{5A30247E-D2A6-4826-9DD2-1D39480D97BB}" sibTransId="{7C67011F-99D3-4376-A80E-A1FB99D299C1}"/>
    <dgm:cxn modelId="{C3F3956B-0CEB-44C7-87E7-5CBDE6F3F2C0}" srcId="{9D2BB2E8-EBF6-4D57-8702-2A6BD85EC778}" destId="{C95392A0-8BE7-4546-BA72-2DB3F06B619D}" srcOrd="0" destOrd="0" parTransId="{A1A42E48-2D60-4699-997E-510C769D4ADD}" sibTransId="{70896E73-AAC8-49D6-B8AD-1790CC870B13}"/>
    <dgm:cxn modelId="{2B4E9095-CB5F-428D-8F80-5BA5AF4F1939}" type="presOf" srcId="{F991993C-CDCD-4AC5-AE6E-54094BA579BD}" destId="{3B73D7BE-924A-4E09-8249-7FA09F4E391F}" srcOrd="0" destOrd="2" presId="urn:microsoft.com/office/officeart/2005/8/layout/hList2"/>
    <dgm:cxn modelId="{3639D495-B807-4D17-A5EF-E90E5F3000C0}" type="presOf" srcId="{5A3DD1FC-A898-4DBF-8A9E-8D65344AD269}" destId="{1D54B6AC-CF2B-4337-ADBF-C5E13DD0C0F0}" srcOrd="0" destOrd="3" presId="urn:microsoft.com/office/officeart/2005/8/layout/hList2"/>
    <dgm:cxn modelId="{B8CEFA9D-28F4-4535-9C2D-C0421871926E}" srcId="{9D2BB2E8-EBF6-4D57-8702-2A6BD85EC778}" destId="{38EC3201-78E6-44CF-A0E8-8A9480B892FC}" srcOrd="1" destOrd="0" parTransId="{1CDB7E1F-AF93-40AB-AB9F-7B4CEAC3979B}" sibTransId="{082CCFD1-94FF-46A6-B857-969041663FEF}"/>
    <dgm:cxn modelId="{9F5C35A7-A628-4F4F-9D26-EAC8D9C618FC}" type="presOf" srcId="{38EC3201-78E6-44CF-A0E8-8A9480B892FC}" destId="{A5DBB5A7-D9B4-47BC-99D4-029580A205A1}" srcOrd="0" destOrd="0" presId="urn:microsoft.com/office/officeart/2005/8/layout/hList2"/>
    <dgm:cxn modelId="{137950AC-3A2E-4DAC-9670-CAAD7CF2F399}" srcId="{C438B7E8-E789-4F47-AF51-7C87E2533711}" destId="{FB918A7C-9C63-45B6-BAA7-8EBCA13C4072}" srcOrd="2" destOrd="0" parTransId="{101481F1-9E6E-4F15-A8D3-3648FD92E9FF}" sibTransId="{9A67B91A-0242-4C2E-B7FB-6646401C228E}"/>
    <dgm:cxn modelId="{E56CDAB3-D21D-4D6D-B314-000572654E0D}" type="presOf" srcId="{FBAB31A1-CA3D-44A6-A454-03242543D508}" destId="{3B73D7BE-924A-4E09-8249-7FA09F4E391F}" srcOrd="0" destOrd="0" presId="urn:microsoft.com/office/officeart/2005/8/layout/hList2"/>
    <dgm:cxn modelId="{13F107CA-2F26-4AFE-A78E-41CE1E217372}" srcId="{38EC3201-78E6-44CF-A0E8-8A9480B892FC}" destId="{FBAB31A1-CA3D-44A6-A454-03242543D508}" srcOrd="0" destOrd="0" parTransId="{ACB32DD9-DEE0-45E0-8BE1-D68E4EC9C09F}" sibTransId="{E1F91657-9327-40F2-97D5-C3A4CDB731EC}"/>
    <dgm:cxn modelId="{EA4E39D9-C90C-4452-92DF-F94226F6E78A}" srcId="{C438B7E8-E789-4F47-AF51-7C87E2533711}" destId="{5A3DD1FC-A898-4DBF-8A9E-8D65344AD269}" srcOrd="3" destOrd="0" parTransId="{8762356F-1739-4FD4-BBE3-A90FD548C1B2}" sibTransId="{B971E9E5-7E7B-401F-9285-ED465D82F0E4}"/>
    <dgm:cxn modelId="{844FAED9-B2DF-49C6-B7EA-0F62A9E42257}" srcId="{9D2BB2E8-EBF6-4D57-8702-2A6BD85EC778}" destId="{C438B7E8-E789-4F47-AF51-7C87E2533711}" srcOrd="2" destOrd="0" parTransId="{320E5448-96A2-45A1-805E-77251ADC9ED2}" sibTransId="{EE026F0A-5AE7-4C0A-B169-3A60EC084AA3}"/>
    <dgm:cxn modelId="{FE497EDE-5D36-49A4-A7E0-8E54D0A99052}" type="presOf" srcId="{D0498EFD-A647-4E80-9474-83170B2FF54A}" destId="{1D54B6AC-CF2B-4337-ADBF-C5E13DD0C0F0}" srcOrd="0" destOrd="0" presId="urn:microsoft.com/office/officeart/2005/8/layout/hList2"/>
    <dgm:cxn modelId="{C98EA3E7-0829-4107-8A31-FB36B81BADA2}" type="presOf" srcId="{FB918A7C-9C63-45B6-BAA7-8EBCA13C4072}" destId="{1D54B6AC-CF2B-4337-ADBF-C5E13DD0C0F0}" srcOrd="0" destOrd="2" presId="urn:microsoft.com/office/officeart/2005/8/layout/hList2"/>
    <dgm:cxn modelId="{799D6850-8DB6-48C1-89EB-5AD4CB602622}" type="presParOf" srcId="{CB580007-CE91-4857-A158-8367C1DBC219}" destId="{8FE6DC0B-38AF-42AE-BBC0-23860DFD7E24}" srcOrd="0" destOrd="0" presId="urn:microsoft.com/office/officeart/2005/8/layout/hList2"/>
    <dgm:cxn modelId="{FECDDD4B-432B-4979-8CB5-9976DCB99CC4}" type="presParOf" srcId="{8FE6DC0B-38AF-42AE-BBC0-23860DFD7E24}" destId="{8843E63F-C338-438D-B475-6FC7D4691772}" srcOrd="0" destOrd="0" presId="urn:microsoft.com/office/officeart/2005/8/layout/hList2"/>
    <dgm:cxn modelId="{E023CB35-7CE2-4ACA-9C0F-AA7C813477FF}" type="presParOf" srcId="{8FE6DC0B-38AF-42AE-BBC0-23860DFD7E24}" destId="{19A2B7FF-BB7B-4537-B987-A22832951BB2}" srcOrd="1" destOrd="0" presId="urn:microsoft.com/office/officeart/2005/8/layout/hList2"/>
    <dgm:cxn modelId="{77C1650A-29FE-4B80-870C-E67CCCBDE2F6}" type="presParOf" srcId="{8FE6DC0B-38AF-42AE-BBC0-23860DFD7E24}" destId="{8FC5CC88-1832-4E30-A700-5FB1BC92C15A}" srcOrd="2" destOrd="0" presId="urn:microsoft.com/office/officeart/2005/8/layout/hList2"/>
    <dgm:cxn modelId="{8DD17149-9CF2-40EC-8BDE-2A79907D32F1}" type="presParOf" srcId="{CB580007-CE91-4857-A158-8367C1DBC219}" destId="{D2A8D18A-AE06-4670-963D-7858648A394A}" srcOrd="1" destOrd="0" presId="urn:microsoft.com/office/officeart/2005/8/layout/hList2"/>
    <dgm:cxn modelId="{B3573165-6E42-489A-9E43-955BFA500C97}" type="presParOf" srcId="{CB580007-CE91-4857-A158-8367C1DBC219}" destId="{11B8700A-207B-4585-8418-CC5A1959D913}" srcOrd="2" destOrd="0" presId="urn:microsoft.com/office/officeart/2005/8/layout/hList2"/>
    <dgm:cxn modelId="{7D983F2B-B6E0-47FE-B6F2-1EFAE694292A}" type="presParOf" srcId="{11B8700A-207B-4585-8418-CC5A1959D913}" destId="{076E71B1-CD41-429A-83C1-3399F1410C83}" srcOrd="0" destOrd="0" presId="urn:microsoft.com/office/officeart/2005/8/layout/hList2"/>
    <dgm:cxn modelId="{2F943C89-02AA-4CEB-84A5-27EF2BDA2449}" type="presParOf" srcId="{11B8700A-207B-4585-8418-CC5A1959D913}" destId="{3B73D7BE-924A-4E09-8249-7FA09F4E391F}" srcOrd="1" destOrd="0" presId="urn:microsoft.com/office/officeart/2005/8/layout/hList2"/>
    <dgm:cxn modelId="{64B21BA1-AB00-4380-BEF0-5397DC2AB14E}" type="presParOf" srcId="{11B8700A-207B-4585-8418-CC5A1959D913}" destId="{A5DBB5A7-D9B4-47BC-99D4-029580A205A1}" srcOrd="2" destOrd="0" presId="urn:microsoft.com/office/officeart/2005/8/layout/hList2"/>
    <dgm:cxn modelId="{3583FEE4-BB41-4A3C-ACF2-7EEBCEF96B68}" type="presParOf" srcId="{CB580007-CE91-4857-A158-8367C1DBC219}" destId="{76872341-B711-47D0-B2A8-B4024D9B0060}" srcOrd="3" destOrd="0" presId="urn:microsoft.com/office/officeart/2005/8/layout/hList2"/>
    <dgm:cxn modelId="{B9300FAC-E627-4EC2-A1CB-18641ED98E43}" type="presParOf" srcId="{CB580007-CE91-4857-A158-8367C1DBC219}" destId="{6E40B28B-E48F-4C53-99A5-F88264EEE0B7}" srcOrd="4" destOrd="0" presId="urn:microsoft.com/office/officeart/2005/8/layout/hList2"/>
    <dgm:cxn modelId="{730EEF81-0766-46C6-BD90-27C68DA18A02}" type="presParOf" srcId="{6E40B28B-E48F-4C53-99A5-F88264EEE0B7}" destId="{B71D77EA-2672-4A9B-B108-415AAAF3C44E}" srcOrd="0" destOrd="0" presId="urn:microsoft.com/office/officeart/2005/8/layout/hList2"/>
    <dgm:cxn modelId="{328321EE-CA79-48E3-9235-29FA9D7DB9C8}" type="presParOf" srcId="{6E40B28B-E48F-4C53-99A5-F88264EEE0B7}" destId="{1D54B6AC-CF2B-4337-ADBF-C5E13DD0C0F0}" srcOrd="1" destOrd="0" presId="urn:microsoft.com/office/officeart/2005/8/layout/hList2"/>
    <dgm:cxn modelId="{847A20DC-53E6-4BD2-BB4F-4C5C548AA598}" type="presParOf" srcId="{6E40B28B-E48F-4C53-99A5-F88264EEE0B7}" destId="{8F656E3B-D9B5-493C-814F-D1C9946DF7E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B5B1EF-90ED-4E0F-95B4-B008C6BC75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17FBF9-EF0B-4168-AF23-75DE06F9BBCB}">
      <dgm:prSet phldrT="[Text]" custT="1"/>
      <dgm:spPr/>
      <dgm:t>
        <a:bodyPr/>
        <a:lstStyle/>
        <a:p>
          <a:pPr>
            <a:buNone/>
          </a:pPr>
          <a:r>
            <a:rPr lang="en-US" sz="2500" dirty="0"/>
            <a:t>AABD Cash is complicated but knowing a few key things can help you maximize cash income for elderly and people with disabilities</a:t>
          </a:r>
        </a:p>
      </dgm:t>
    </dgm:pt>
    <dgm:pt modelId="{39264805-9E28-44CF-8B6C-576D1767A11D}" type="parTrans" cxnId="{6ED98E7A-0E19-423C-94B1-CF04F473FA92}">
      <dgm:prSet/>
      <dgm:spPr/>
      <dgm:t>
        <a:bodyPr/>
        <a:lstStyle/>
        <a:p>
          <a:endParaRPr lang="en-US"/>
        </a:p>
      </dgm:t>
    </dgm:pt>
    <dgm:pt modelId="{F5D66AB6-69E6-488D-89B1-F6A89A93229B}" type="sibTrans" cxnId="{6ED98E7A-0E19-423C-94B1-CF04F473FA92}">
      <dgm:prSet/>
      <dgm:spPr/>
      <dgm:t>
        <a:bodyPr/>
        <a:lstStyle/>
        <a:p>
          <a:endParaRPr lang="en-US"/>
        </a:p>
      </dgm:t>
    </dgm:pt>
    <dgm:pt modelId="{A984276C-D778-4258-B8A0-60D81A99EBE6}">
      <dgm:prSet phldrT="[Text]" phldr="0" custT="1"/>
      <dgm:spPr/>
      <dgm:t>
        <a:bodyPr/>
        <a:lstStyle/>
        <a:p>
          <a:pPr>
            <a:spcAft>
              <a:spcPts val="1200"/>
            </a:spcAft>
          </a:pPr>
          <a:r>
            <a:rPr lang="en-US" sz="1600" dirty="0"/>
            <a:t>Receiving SSA benefits and total income is less than the SSI max ($967 in 2025)? Look into (or just applying for – it’s free!) SSI and/or AABD Cash</a:t>
          </a:r>
        </a:p>
      </dgm:t>
    </dgm:pt>
    <dgm:pt modelId="{EE0F70B6-6E7B-4146-B679-C60823FD77D0}" type="parTrans" cxnId="{DA0A9DEB-361E-4B9B-AB6A-14B0CAEBD259}">
      <dgm:prSet/>
      <dgm:spPr/>
      <dgm:t>
        <a:bodyPr/>
        <a:lstStyle/>
        <a:p>
          <a:endParaRPr lang="en-US"/>
        </a:p>
      </dgm:t>
    </dgm:pt>
    <dgm:pt modelId="{4FE82ACD-9A4D-4323-B2F4-939C8B5D45E1}" type="sibTrans" cxnId="{DA0A9DEB-361E-4B9B-AB6A-14B0CAEBD259}">
      <dgm:prSet/>
      <dgm:spPr/>
      <dgm:t>
        <a:bodyPr/>
        <a:lstStyle/>
        <a:p>
          <a:endParaRPr lang="en-US"/>
        </a:p>
      </dgm:t>
    </dgm:pt>
    <dgm:pt modelId="{CCDC814E-B47D-43BA-A104-C10ECF250D49}">
      <dgm:prSet phldrT="[Text]" phldr="0" custT="1"/>
      <dgm:spPr/>
      <dgm:t>
        <a:bodyPr/>
        <a:lstStyle/>
        <a:p>
          <a:pPr>
            <a:spcAft>
              <a:spcPts val="1200"/>
            </a:spcAft>
          </a:pPr>
          <a:r>
            <a:rPr lang="en-US" sz="1600" dirty="0"/>
            <a:t>With AABD Cash applications and redeterminations, send doctors notes if you have</a:t>
          </a:r>
        </a:p>
      </dgm:t>
    </dgm:pt>
    <dgm:pt modelId="{07A286DF-74C9-429F-9B63-FFECA0CC7A6E}" type="parTrans" cxnId="{178BBF69-A369-4F8E-83F3-09C5F254725A}">
      <dgm:prSet/>
      <dgm:spPr/>
      <dgm:t>
        <a:bodyPr/>
        <a:lstStyle/>
        <a:p>
          <a:endParaRPr lang="en-US"/>
        </a:p>
      </dgm:t>
    </dgm:pt>
    <dgm:pt modelId="{E5221D62-B2F9-424C-89C6-6B35ADF8D6FB}" type="sibTrans" cxnId="{178BBF69-A369-4F8E-83F3-09C5F254725A}">
      <dgm:prSet/>
      <dgm:spPr/>
      <dgm:t>
        <a:bodyPr/>
        <a:lstStyle/>
        <a:p>
          <a:endParaRPr lang="en-US"/>
        </a:p>
      </dgm:t>
    </dgm:pt>
    <dgm:pt modelId="{64991A85-1B15-41AC-8F91-1C5D260780AC}">
      <dgm:prSet phldrT="[Text]" phldr="0" custT="1"/>
      <dgm:spPr/>
      <dgm:t>
        <a:bodyPr/>
        <a:lstStyle/>
        <a:p>
          <a:pPr>
            <a:spcAft>
              <a:spcPts val="1200"/>
            </a:spcAft>
          </a:pPr>
          <a:r>
            <a:rPr lang="en-US" sz="1600" dirty="0"/>
            <a:t>If AABD Cash is denied, it’s often worth it to spend some time figuring out if that decision is correct (if the notice mostly denies TANF and you’re getting SSI, it’s wrong.)</a:t>
          </a:r>
        </a:p>
      </dgm:t>
    </dgm:pt>
    <dgm:pt modelId="{9E448095-8908-446F-95BE-BA1CD750F40D}" type="parTrans" cxnId="{A20B091B-ACF5-44D0-8C43-D54EB11593FD}">
      <dgm:prSet/>
      <dgm:spPr/>
      <dgm:t>
        <a:bodyPr/>
        <a:lstStyle/>
        <a:p>
          <a:endParaRPr lang="en-US"/>
        </a:p>
      </dgm:t>
    </dgm:pt>
    <dgm:pt modelId="{CAAE21DE-B234-49E9-9BBA-535A309132DA}" type="sibTrans" cxnId="{A20B091B-ACF5-44D0-8C43-D54EB11593FD}">
      <dgm:prSet/>
      <dgm:spPr/>
      <dgm:t>
        <a:bodyPr/>
        <a:lstStyle/>
        <a:p>
          <a:endParaRPr lang="en-US"/>
        </a:p>
      </dgm:t>
    </dgm:pt>
    <dgm:pt modelId="{A6FF39A9-E833-48A7-8EC0-C5B0F6FE2D01}">
      <dgm:prSet phldrT="[Text]" phldr="0" custT="1"/>
      <dgm:spPr/>
      <dgm:t>
        <a:bodyPr/>
        <a:lstStyle/>
        <a:p>
          <a:pPr>
            <a:spcAft>
              <a:spcPct val="20000"/>
            </a:spcAft>
          </a:pPr>
          <a:endParaRPr lang="en-US" sz="1800" dirty="0"/>
        </a:p>
      </dgm:t>
    </dgm:pt>
    <dgm:pt modelId="{D75C16D5-6E63-4A93-A6CE-65982091D042}" type="parTrans" cxnId="{9D3EC114-D074-45C4-8B22-8CD8F01C358D}">
      <dgm:prSet/>
      <dgm:spPr/>
      <dgm:t>
        <a:bodyPr/>
        <a:lstStyle/>
        <a:p>
          <a:endParaRPr lang="en-US"/>
        </a:p>
      </dgm:t>
    </dgm:pt>
    <dgm:pt modelId="{D04BC974-A36E-427C-BB9A-537D9A4C9643}" type="sibTrans" cxnId="{9D3EC114-D074-45C4-8B22-8CD8F01C358D}">
      <dgm:prSet/>
      <dgm:spPr/>
      <dgm:t>
        <a:bodyPr/>
        <a:lstStyle/>
        <a:p>
          <a:endParaRPr lang="en-US"/>
        </a:p>
      </dgm:t>
    </dgm:pt>
    <dgm:pt modelId="{4C69B027-F59E-4BA8-96E2-450E2368BC30}">
      <dgm:prSet phldrT="[Text]" phldr="0" custT="1"/>
      <dgm:spPr/>
      <dgm:t>
        <a:bodyPr/>
        <a:lstStyle/>
        <a:p>
          <a:pPr>
            <a:spcAft>
              <a:spcPts val="1200"/>
            </a:spcAft>
          </a:pPr>
          <a:r>
            <a:rPr lang="en-US" sz="1600" dirty="0"/>
            <a:t>DHS will not automatically assess your eligibility for AABD Cash – you have to apply. </a:t>
          </a:r>
        </a:p>
      </dgm:t>
    </dgm:pt>
    <dgm:pt modelId="{5317CD93-9746-41E1-98B0-1EB01FA5A614}" type="parTrans" cxnId="{5A57D45E-D41E-4D90-9B7D-13398BB9C220}">
      <dgm:prSet/>
      <dgm:spPr/>
      <dgm:t>
        <a:bodyPr/>
        <a:lstStyle/>
        <a:p>
          <a:endParaRPr lang="en-US"/>
        </a:p>
      </dgm:t>
    </dgm:pt>
    <dgm:pt modelId="{EA0490AF-E360-48DD-9799-F9CAE4BD8248}" type="sibTrans" cxnId="{5A57D45E-D41E-4D90-9B7D-13398BB9C220}">
      <dgm:prSet/>
      <dgm:spPr/>
      <dgm:t>
        <a:bodyPr/>
        <a:lstStyle/>
        <a:p>
          <a:endParaRPr lang="en-US"/>
        </a:p>
      </dgm:t>
    </dgm:pt>
    <dgm:pt modelId="{FC9A7566-0867-456D-9017-3216EEFC27DF}">
      <dgm:prSet phldrT="[Text]" phldr="0" custT="1"/>
      <dgm:spPr/>
      <dgm:t>
        <a:bodyPr/>
        <a:lstStyle/>
        <a:p>
          <a:pPr>
            <a:spcAft>
              <a:spcPts val="1200"/>
            </a:spcAft>
          </a:pPr>
          <a:r>
            <a:rPr lang="en-US" sz="1600" dirty="0"/>
            <a:t>And if you have changes that might increase your AABD Cash, it’s a good idea to file a change report.</a:t>
          </a:r>
        </a:p>
      </dgm:t>
    </dgm:pt>
    <dgm:pt modelId="{F5A5FD73-43EA-4F04-99F3-F1A3245A0018}" type="parTrans" cxnId="{FCF076C0-CFBF-41DD-888F-94FEFF81CF7C}">
      <dgm:prSet/>
      <dgm:spPr/>
      <dgm:t>
        <a:bodyPr/>
        <a:lstStyle/>
        <a:p>
          <a:endParaRPr lang="en-US"/>
        </a:p>
      </dgm:t>
    </dgm:pt>
    <dgm:pt modelId="{1B1B0FA2-71C5-47DA-AC89-CCCE0AB50632}" type="sibTrans" cxnId="{FCF076C0-CFBF-41DD-888F-94FEFF81CF7C}">
      <dgm:prSet/>
      <dgm:spPr/>
      <dgm:t>
        <a:bodyPr/>
        <a:lstStyle/>
        <a:p>
          <a:endParaRPr lang="en-US"/>
        </a:p>
      </dgm:t>
    </dgm:pt>
    <dgm:pt modelId="{6950F54D-320C-4293-9136-63E4CE3E8396}">
      <dgm:prSet phldrT="[Text]" phldr="0" custT="1"/>
      <dgm:spPr/>
      <dgm:t>
        <a:bodyPr/>
        <a:lstStyle/>
        <a:p>
          <a:pPr>
            <a:spcAft>
              <a:spcPts val="1200"/>
            </a:spcAft>
          </a:pPr>
          <a:r>
            <a:rPr lang="en-US" sz="1600" dirty="0"/>
            <a:t>When in doubt, consult with a legal aid attorney.</a:t>
          </a:r>
        </a:p>
      </dgm:t>
    </dgm:pt>
    <dgm:pt modelId="{C99ED68F-FBAE-45D5-BC4C-70462FFBEA4F}" type="parTrans" cxnId="{0BDC5629-DF9E-4D95-A799-E12C5DA74ECD}">
      <dgm:prSet/>
      <dgm:spPr/>
      <dgm:t>
        <a:bodyPr/>
        <a:lstStyle/>
        <a:p>
          <a:endParaRPr lang="en-US"/>
        </a:p>
      </dgm:t>
    </dgm:pt>
    <dgm:pt modelId="{38EC6D19-B66B-406B-9EA4-C3151FED0D0B}" type="sibTrans" cxnId="{0BDC5629-DF9E-4D95-A799-E12C5DA74ECD}">
      <dgm:prSet/>
      <dgm:spPr/>
      <dgm:t>
        <a:bodyPr/>
        <a:lstStyle/>
        <a:p>
          <a:endParaRPr lang="en-US"/>
        </a:p>
      </dgm:t>
    </dgm:pt>
    <dgm:pt modelId="{DF1E9A16-7852-424C-B5DF-192DEE1EDA80}">
      <dgm:prSet phldrT="[Text]" phldr="0" custT="1"/>
      <dgm:spPr/>
      <dgm:t>
        <a:bodyPr/>
        <a:lstStyle/>
        <a:p>
          <a:pPr>
            <a:spcAft>
              <a:spcPts val="1200"/>
            </a:spcAft>
          </a:pPr>
          <a:r>
            <a:rPr lang="en-US" sz="1600" dirty="0"/>
            <a:t>special dietary needs or</a:t>
          </a:r>
        </a:p>
      </dgm:t>
    </dgm:pt>
    <dgm:pt modelId="{28C9DA17-C682-4337-9680-7AC970414DDF}" type="parTrans" cxnId="{FCCD32CE-AD74-486F-A1D0-B5C413C7FC97}">
      <dgm:prSet/>
      <dgm:spPr/>
      <dgm:t>
        <a:bodyPr/>
        <a:lstStyle/>
        <a:p>
          <a:endParaRPr lang="en-US"/>
        </a:p>
      </dgm:t>
    </dgm:pt>
    <dgm:pt modelId="{9D17E807-1C49-4211-8D3B-1E687900916E}" type="sibTrans" cxnId="{FCCD32CE-AD74-486F-A1D0-B5C413C7FC97}">
      <dgm:prSet/>
      <dgm:spPr/>
      <dgm:t>
        <a:bodyPr/>
        <a:lstStyle/>
        <a:p>
          <a:endParaRPr lang="en-US"/>
        </a:p>
      </dgm:t>
    </dgm:pt>
    <dgm:pt modelId="{C5EC212E-E316-4965-81C9-FF1021978E5F}">
      <dgm:prSet phldrT="[Text]" phldr="0" custT="1"/>
      <dgm:spPr/>
      <dgm:t>
        <a:bodyPr/>
        <a:lstStyle/>
        <a:p>
          <a:pPr>
            <a:spcAft>
              <a:spcPts val="1200"/>
            </a:spcAft>
          </a:pPr>
          <a:r>
            <a:rPr lang="en-US" sz="1600" dirty="0"/>
            <a:t>conditions that limit your ability to climb stairs</a:t>
          </a:r>
        </a:p>
      </dgm:t>
    </dgm:pt>
    <dgm:pt modelId="{D72E4A45-D0D6-416B-92FB-59AEEB36704D}" type="parTrans" cxnId="{334E0D98-5248-4D58-9069-12C2CAFE3B81}">
      <dgm:prSet/>
      <dgm:spPr/>
      <dgm:t>
        <a:bodyPr/>
        <a:lstStyle/>
        <a:p>
          <a:endParaRPr lang="en-US"/>
        </a:p>
      </dgm:t>
    </dgm:pt>
    <dgm:pt modelId="{494DB5A8-F696-463F-B881-92CBAAC07645}" type="sibTrans" cxnId="{334E0D98-5248-4D58-9069-12C2CAFE3B81}">
      <dgm:prSet/>
      <dgm:spPr/>
      <dgm:t>
        <a:bodyPr/>
        <a:lstStyle/>
        <a:p>
          <a:endParaRPr lang="en-US"/>
        </a:p>
      </dgm:t>
    </dgm:pt>
    <dgm:pt modelId="{BD57940D-A354-4721-A259-C5C672D28278}" type="pres">
      <dgm:prSet presAssocID="{06B5B1EF-90ED-4E0F-95B4-B008C6BC75A9}" presName="linear" presStyleCnt="0">
        <dgm:presLayoutVars>
          <dgm:animLvl val="lvl"/>
          <dgm:resizeHandles val="exact"/>
        </dgm:presLayoutVars>
      </dgm:prSet>
      <dgm:spPr/>
    </dgm:pt>
    <dgm:pt modelId="{2095AABD-74FB-49FC-976E-EA25E764AE14}" type="pres">
      <dgm:prSet presAssocID="{A617FBF9-EF0B-4168-AF23-75DE06F9BBCB}" presName="parentText" presStyleLbl="node1" presStyleIdx="0" presStyleCnt="1">
        <dgm:presLayoutVars>
          <dgm:chMax val="0"/>
          <dgm:bulletEnabled val="1"/>
        </dgm:presLayoutVars>
      </dgm:prSet>
      <dgm:spPr/>
    </dgm:pt>
    <dgm:pt modelId="{378AE583-2CB4-46B6-AF31-0A67C3C6414A}" type="pres">
      <dgm:prSet presAssocID="{A617FBF9-EF0B-4168-AF23-75DE06F9BBCB}" presName="childText" presStyleLbl="revTx" presStyleIdx="0" presStyleCnt="1">
        <dgm:presLayoutVars>
          <dgm:bulletEnabled val="1"/>
        </dgm:presLayoutVars>
      </dgm:prSet>
      <dgm:spPr/>
    </dgm:pt>
  </dgm:ptLst>
  <dgm:cxnLst>
    <dgm:cxn modelId="{37CBB510-F330-436A-91FA-EBE4B9621D65}" type="presOf" srcId="{6950F54D-320C-4293-9136-63E4CE3E8396}" destId="{378AE583-2CB4-46B6-AF31-0A67C3C6414A}" srcOrd="0" destOrd="7" presId="urn:microsoft.com/office/officeart/2005/8/layout/vList2"/>
    <dgm:cxn modelId="{9D3EC114-D074-45C4-8B22-8CD8F01C358D}" srcId="{A617FBF9-EF0B-4168-AF23-75DE06F9BBCB}" destId="{A6FF39A9-E833-48A7-8EC0-C5B0F6FE2D01}" srcOrd="6" destOrd="0" parTransId="{D75C16D5-6E63-4A93-A6CE-65982091D042}" sibTransId="{D04BC974-A36E-427C-BB9A-537D9A4C9643}"/>
    <dgm:cxn modelId="{A20B091B-ACF5-44D0-8C43-D54EB11593FD}" srcId="{A617FBF9-EF0B-4168-AF23-75DE06F9BBCB}" destId="{64991A85-1B15-41AC-8F91-1C5D260780AC}" srcOrd="2" destOrd="0" parTransId="{9E448095-8908-446F-95BE-BA1CD750F40D}" sibTransId="{CAAE21DE-B234-49E9-9BBA-535A309132DA}"/>
    <dgm:cxn modelId="{0BDC5629-DF9E-4D95-A799-E12C5DA74ECD}" srcId="{A617FBF9-EF0B-4168-AF23-75DE06F9BBCB}" destId="{6950F54D-320C-4293-9136-63E4CE3E8396}" srcOrd="5" destOrd="0" parTransId="{C99ED68F-FBAE-45D5-BC4C-70462FFBEA4F}" sibTransId="{38EC6D19-B66B-406B-9EA4-C3151FED0D0B}"/>
    <dgm:cxn modelId="{B2A45F2F-7814-4092-AE3F-BC724189BF38}" type="presOf" srcId="{A6FF39A9-E833-48A7-8EC0-C5B0F6FE2D01}" destId="{378AE583-2CB4-46B6-AF31-0A67C3C6414A}" srcOrd="0" destOrd="8" presId="urn:microsoft.com/office/officeart/2005/8/layout/vList2"/>
    <dgm:cxn modelId="{5A57D45E-D41E-4D90-9B7D-13398BB9C220}" srcId="{A617FBF9-EF0B-4168-AF23-75DE06F9BBCB}" destId="{4C69B027-F59E-4BA8-96E2-450E2368BC30}" srcOrd="3" destOrd="0" parTransId="{5317CD93-9746-41E1-98B0-1EB01FA5A614}" sibTransId="{EA0490AF-E360-48DD-9799-F9CAE4BD8248}"/>
    <dgm:cxn modelId="{52B1CE43-9AC7-4944-B40B-F7FEB556E508}" type="presOf" srcId="{06B5B1EF-90ED-4E0F-95B4-B008C6BC75A9}" destId="{BD57940D-A354-4721-A259-C5C672D28278}" srcOrd="0" destOrd="0" presId="urn:microsoft.com/office/officeart/2005/8/layout/vList2"/>
    <dgm:cxn modelId="{178BBF69-A369-4F8E-83F3-09C5F254725A}" srcId="{A617FBF9-EF0B-4168-AF23-75DE06F9BBCB}" destId="{CCDC814E-B47D-43BA-A104-C10ECF250D49}" srcOrd="1" destOrd="0" parTransId="{07A286DF-74C9-429F-9B63-FFECA0CC7A6E}" sibTransId="{E5221D62-B2F9-424C-89C6-6B35ADF8D6FB}"/>
    <dgm:cxn modelId="{569B276E-C241-437E-AA36-EBF9F998AA88}" type="presOf" srcId="{DF1E9A16-7852-424C-B5DF-192DEE1EDA80}" destId="{378AE583-2CB4-46B6-AF31-0A67C3C6414A}" srcOrd="0" destOrd="2" presId="urn:microsoft.com/office/officeart/2005/8/layout/vList2"/>
    <dgm:cxn modelId="{4C27EC51-C017-47B7-99FC-0B7B7E24B5E2}" type="presOf" srcId="{A984276C-D778-4258-B8A0-60D81A99EBE6}" destId="{378AE583-2CB4-46B6-AF31-0A67C3C6414A}" srcOrd="0" destOrd="0" presId="urn:microsoft.com/office/officeart/2005/8/layout/vList2"/>
    <dgm:cxn modelId="{4A63FA58-8168-434B-9BC6-094725CD12BA}" type="presOf" srcId="{FC9A7566-0867-456D-9017-3216EEFC27DF}" destId="{378AE583-2CB4-46B6-AF31-0A67C3C6414A}" srcOrd="0" destOrd="6" presId="urn:microsoft.com/office/officeart/2005/8/layout/vList2"/>
    <dgm:cxn modelId="{6ED98E7A-0E19-423C-94B1-CF04F473FA92}" srcId="{06B5B1EF-90ED-4E0F-95B4-B008C6BC75A9}" destId="{A617FBF9-EF0B-4168-AF23-75DE06F9BBCB}" srcOrd="0" destOrd="0" parTransId="{39264805-9E28-44CF-8B6C-576D1767A11D}" sibTransId="{F5D66AB6-69E6-488D-89B1-F6A89A93229B}"/>
    <dgm:cxn modelId="{E5E6F78D-2ADF-4127-8FE1-09CB519BDA0F}" type="presOf" srcId="{A617FBF9-EF0B-4168-AF23-75DE06F9BBCB}" destId="{2095AABD-74FB-49FC-976E-EA25E764AE14}" srcOrd="0" destOrd="0" presId="urn:microsoft.com/office/officeart/2005/8/layout/vList2"/>
    <dgm:cxn modelId="{334E0D98-5248-4D58-9069-12C2CAFE3B81}" srcId="{CCDC814E-B47D-43BA-A104-C10ECF250D49}" destId="{C5EC212E-E316-4965-81C9-FF1021978E5F}" srcOrd="1" destOrd="0" parTransId="{D72E4A45-D0D6-416B-92FB-59AEEB36704D}" sibTransId="{494DB5A8-F696-463F-B881-92CBAAC07645}"/>
    <dgm:cxn modelId="{B509899B-E1BE-4409-B618-CC4D25DA977C}" type="presOf" srcId="{4C69B027-F59E-4BA8-96E2-450E2368BC30}" destId="{378AE583-2CB4-46B6-AF31-0A67C3C6414A}" srcOrd="0" destOrd="5" presId="urn:microsoft.com/office/officeart/2005/8/layout/vList2"/>
    <dgm:cxn modelId="{62205EB7-4A17-47C9-9AFA-04B65B0CA2B6}" type="presOf" srcId="{C5EC212E-E316-4965-81C9-FF1021978E5F}" destId="{378AE583-2CB4-46B6-AF31-0A67C3C6414A}" srcOrd="0" destOrd="3" presId="urn:microsoft.com/office/officeart/2005/8/layout/vList2"/>
    <dgm:cxn modelId="{E7D802BE-E34D-4F0A-8CBF-D0D3EA70F163}" type="presOf" srcId="{CCDC814E-B47D-43BA-A104-C10ECF250D49}" destId="{378AE583-2CB4-46B6-AF31-0A67C3C6414A}" srcOrd="0" destOrd="1" presId="urn:microsoft.com/office/officeart/2005/8/layout/vList2"/>
    <dgm:cxn modelId="{FCF076C0-CFBF-41DD-888F-94FEFF81CF7C}" srcId="{A617FBF9-EF0B-4168-AF23-75DE06F9BBCB}" destId="{FC9A7566-0867-456D-9017-3216EEFC27DF}" srcOrd="4" destOrd="0" parTransId="{F5A5FD73-43EA-4F04-99F3-F1A3245A0018}" sibTransId="{1B1B0FA2-71C5-47DA-AC89-CCCE0AB50632}"/>
    <dgm:cxn modelId="{FCCD32CE-AD74-486F-A1D0-B5C413C7FC97}" srcId="{CCDC814E-B47D-43BA-A104-C10ECF250D49}" destId="{DF1E9A16-7852-424C-B5DF-192DEE1EDA80}" srcOrd="0" destOrd="0" parTransId="{28C9DA17-C682-4337-9680-7AC970414DDF}" sibTransId="{9D17E807-1C49-4211-8D3B-1E687900916E}"/>
    <dgm:cxn modelId="{DA0A9DEB-361E-4B9B-AB6A-14B0CAEBD259}" srcId="{A617FBF9-EF0B-4168-AF23-75DE06F9BBCB}" destId="{A984276C-D778-4258-B8A0-60D81A99EBE6}" srcOrd="0" destOrd="0" parTransId="{EE0F70B6-6E7B-4146-B679-C60823FD77D0}" sibTransId="{4FE82ACD-9A4D-4323-B2F4-939C8B5D45E1}"/>
    <dgm:cxn modelId="{4B8EA5F8-A77D-450D-B51C-29AA386FAD75}" type="presOf" srcId="{64991A85-1B15-41AC-8F91-1C5D260780AC}" destId="{378AE583-2CB4-46B6-AF31-0A67C3C6414A}" srcOrd="0" destOrd="4" presId="urn:microsoft.com/office/officeart/2005/8/layout/vList2"/>
    <dgm:cxn modelId="{95A58B8B-3D00-43B8-8012-AA8A778491DB}" type="presParOf" srcId="{BD57940D-A354-4721-A259-C5C672D28278}" destId="{2095AABD-74FB-49FC-976E-EA25E764AE14}" srcOrd="0" destOrd="0" presId="urn:microsoft.com/office/officeart/2005/8/layout/vList2"/>
    <dgm:cxn modelId="{FB075359-8AE7-4F4D-A3F4-AD5AD618A39B}" type="presParOf" srcId="{BD57940D-A354-4721-A259-C5C672D28278}" destId="{378AE583-2CB4-46B6-AF31-0A67C3C6414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0300F1-C3CB-4A27-ACA3-94F3F2EE5E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7854105-BA24-4113-BD65-44A8416E24CD}">
      <dgm:prSet custT="1"/>
      <dgm:spPr/>
      <dgm:t>
        <a:bodyPr/>
        <a:lstStyle/>
        <a:p>
          <a:r>
            <a:rPr lang="en-US" sz="2000" dirty="0"/>
            <a:t>SSI reduced because someone else is paying for shelter &amp; food</a:t>
          </a:r>
        </a:p>
      </dgm:t>
    </dgm:pt>
    <dgm:pt modelId="{2E17A629-73B7-4A5E-ABDC-7DBCBF5B57A8}" type="parTrans" cxnId="{F36CC9E7-E70D-499F-85D7-9A0A6680D134}">
      <dgm:prSet/>
      <dgm:spPr/>
      <dgm:t>
        <a:bodyPr/>
        <a:lstStyle/>
        <a:p>
          <a:endParaRPr lang="en-US"/>
        </a:p>
      </dgm:t>
    </dgm:pt>
    <dgm:pt modelId="{85B6DCF5-1B32-437D-A1E3-0CDEA54A1D77}" type="sibTrans" cxnId="{F36CC9E7-E70D-499F-85D7-9A0A6680D134}">
      <dgm:prSet/>
      <dgm:spPr/>
      <dgm:t>
        <a:bodyPr/>
        <a:lstStyle/>
        <a:p>
          <a:endParaRPr lang="en-US"/>
        </a:p>
      </dgm:t>
    </dgm:pt>
    <dgm:pt modelId="{32732774-A401-4B06-ACF6-39BE3EA49117}">
      <dgm:prSet custT="1"/>
      <dgm:spPr/>
      <dgm:t>
        <a:bodyPr/>
        <a:lstStyle/>
        <a:p>
          <a:r>
            <a:rPr lang="en-US" sz="1400" dirty="0"/>
            <a:t>AABD Cash might help, also:</a:t>
          </a:r>
        </a:p>
      </dgm:t>
    </dgm:pt>
    <dgm:pt modelId="{3E08A9EE-D8A5-44F3-B051-448C6D6E03CF}" type="parTrans" cxnId="{FD7DAAC8-EB46-4C01-B139-1B7FC8EAC120}">
      <dgm:prSet/>
      <dgm:spPr/>
      <dgm:t>
        <a:bodyPr/>
        <a:lstStyle/>
        <a:p>
          <a:endParaRPr lang="en-US"/>
        </a:p>
      </dgm:t>
    </dgm:pt>
    <dgm:pt modelId="{A079A638-9CDD-4ADB-84C8-1CDA0C05D398}" type="sibTrans" cxnId="{FD7DAAC8-EB46-4C01-B139-1B7FC8EAC120}">
      <dgm:prSet/>
      <dgm:spPr/>
      <dgm:t>
        <a:bodyPr/>
        <a:lstStyle/>
        <a:p>
          <a:endParaRPr lang="en-US"/>
        </a:p>
      </dgm:t>
    </dgm:pt>
    <dgm:pt modelId="{327024F5-6CB1-4447-8243-E649BE7037F7}">
      <dgm:prSet custT="1"/>
      <dgm:spPr/>
      <dgm:t>
        <a:bodyPr/>
        <a:lstStyle/>
        <a:p>
          <a:r>
            <a:rPr lang="en-US" sz="1400" dirty="0"/>
            <a:t>SSI recipient can start paying some money for rent – best to have a written contract to prove they are a boarder and report that expense to SSA</a:t>
          </a:r>
        </a:p>
      </dgm:t>
    </dgm:pt>
    <dgm:pt modelId="{90B9F57E-86FD-4EEE-A315-0AF805AB9E18}" type="parTrans" cxnId="{65FB58E7-B887-4AE3-92F8-96E0152311BD}">
      <dgm:prSet/>
      <dgm:spPr/>
      <dgm:t>
        <a:bodyPr/>
        <a:lstStyle/>
        <a:p>
          <a:endParaRPr lang="en-US"/>
        </a:p>
      </dgm:t>
    </dgm:pt>
    <dgm:pt modelId="{DA6363D1-F2D2-41A8-9608-7D86077CA75A}" type="sibTrans" cxnId="{65FB58E7-B887-4AE3-92F8-96E0152311BD}">
      <dgm:prSet/>
      <dgm:spPr/>
      <dgm:t>
        <a:bodyPr/>
        <a:lstStyle/>
        <a:p>
          <a:endParaRPr lang="en-US"/>
        </a:p>
      </dgm:t>
    </dgm:pt>
    <dgm:pt modelId="{23484621-E2FB-48F3-A701-F92DB9245C58}">
      <dgm:prSet phldrT="[Text]" custT="1"/>
      <dgm:spPr/>
      <dgm:t>
        <a:bodyPr/>
        <a:lstStyle/>
        <a:p>
          <a:r>
            <a:rPr lang="en-US" sz="2000" dirty="0"/>
            <a:t>SSA miscalculations, mischaracterizations</a:t>
          </a:r>
        </a:p>
      </dgm:t>
    </dgm:pt>
    <dgm:pt modelId="{A0A4A174-7429-468E-8935-ACA9BF3AEBFC}" type="parTrans" cxnId="{A73253ED-2A11-4CCD-8B62-B76451D29B66}">
      <dgm:prSet/>
      <dgm:spPr/>
      <dgm:t>
        <a:bodyPr/>
        <a:lstStyle/>
        <a:p>
          <a:endParaRPr lang="en-US"/>
        </a:p>
      </dgm:t>
    </dgm:pt>
    <dgm:pt modelId="{CC62EA15-082D-47E6-9B89-E4FD51811882}" type="sibTrans" cxnId="{A73253ED-2A11-4CCD-8B62-B76451D29B66}">
      <dgm:prSet/>
      <dgm:spPr/>
      <dgm:t>
        <a:bodyPr/>
        <a:lstStyle/>
        <a:p>
          <a:endParaRPr lang="en-US"/>
        </a:p>
      </dgm:t>
    </dgm:pt>
    <dgm:pt modelId="{48833DEB-61FD-40C4-A014-8EEB867CD6C3}">
      <dgm:prSet phldrT="[Text]" custT="1"/>
      <dgm:spPr/>
      <dgm:t>
        <a:bodyPr/>
        <a:lstStyle/>
        <a:p>
          <a:r>
            <a:rPr lang="en-US" sz="1400" dirty="0"/>
            <a:t>AABD Cash might help, also:</a:t>
          </a:r>
        </a:p>
      </dgm:t>
    </dgm:pt>
    <dgm:pt modelId="{C9E54509-7800-40B6-BDB3-5B613898BC60}" type="parTrans" cxnId="{974BD3EC-F51C-4E43-8074-F7315CACD9A5}">
      <dgm:prSet/>
      <dgm:spPr/>
      <dgm:t>
        <a:bodyPr/>
        <a:lstStyle/>
        <a:p>
          <a:endParaRPr lang="en-US"/>
        </a:p>
      </dgm:t>
    </dgm:pt>
    <dgm:pt modelId="{B774F676-C102-4FF2-A29C-6B9018C9A30C}" type="sibTrans" cxnId="{974BD3EC-F51C-4E43-8074-F7315CACD9A5}">
      <dgm:prSet/>
      <dgm:spPr/>
      <dgm:t>
        <a:bodyPr/>
        <a:lstStyle/>
        <a:p>
          <a:endParaRPr lang="en-US"/>
        </a:p>
      </dgm:t>
    </dgm:pt>
    <dgm:pt modelId="{BD498722-C040-43F7-9EDD-153DB8A71E26}">
      <dgm:prSet phldrT="[Text]" custT="1"/>
      <dgm:spPr/>
      <dgm:t>
        <a:bodyPr/>
        <a:lstStyle/>
        <a:p>
          <a:r>
            <a:rPr lang="en-US" sz="1400" dirty="0"/>
            <a:t>Appeal SSA decisions. I recommend consulting someone with expertise in SSA rules for these situations.</a:t>
          </a:r>
        </a:p>
      </dgm:t>
    </dgm:pt>
    <dgm:pt modelId="{CE712740-D570-4A1D-8B45-139C144C2210}" type="parTrans" cxnId="{EFAD1F36-E120-4B5F-8A3C-146531D26529}">
      <dgm:prSet/>
      <dgm:spPr/>
      <dgm:t>
        <a:bodyPr/>
        <a:lstStyle/>
        <a:p>
          <a:endParaRPr lang="en-US"/>
        </a:p>
      </dgm:t>
    </dgm:pt>
    <dgm:pt modelId="{F2EBBF94-6024-4106-B77C-80440338D84C}" type="sibTrans" cxnId="{EFAD1F36-E120-4B5F-8A3C-146531D26529}">
      <dgm:prSet/>
      <dgm:spPr/>
      <dgm:t>
        <a:bodyPr/>
        <a:lstStyle/>
        <a:p>
          <a:endParaRPr lang="en-US"/>
        </a:p>
      </dgm:t>
    </dgm:pt>
    <dgm:pt modelId="{96D4B9D7-0C3D-4F07-8150-15C5F5AAD566}">
      <dgm:prSet phldrT="[Text]" custT="1"/>
      <dgm:spPr/>
      <dgm:t>
        <a:bodyPr/>
        <a:lstStyle/>
        <a:p>
          <a:r>
            <a:rPr lang="en-US" sz="2000" dirty="0"/>
            <a:t>SSA reduced because of child-support or other federal debt</a:t>
          </a:r>
        </a:p>
      </dgm:t>
    </dgm:pt>
    <dgm:pt modelId="{0100B321-D8B6-437A-B142-BD2DC22259D8}" type="parTrans" cxnId="{C06476A9-DC4E-4E9F-9DC4-6255AEBEB360}">
      <dgm:prSet/>
      <dgm:spPr/>
      <dgm:t>
        <a:bodyPr/>
        <a:lstStyle/>
        <a:p>
          <a:endParaRPr lang="en-US"/>
        </a:p>
      </dgm:t>
    </dgm:pt>
    <dgm:pt modelId="{18791E0C-6460-40C7-9C84-43F6D7CCBD85}" type="sibTrans" cxnId="{C06476A9-DC4E-4E9F-9DC4-6255AEBEB360}">
      <dgm:prSet/>
      <dgm:spPr/>
      <dgm:t>
        <a:bodyPr/>
        <a:lstStyle/>
        <a:p>
          <a:endParaRPr lang="en-US"/>
        </a:p>
      </dgm:t>
    </dgm:pt>
    <dgm:pt modelId="{ACEE23DD-4F4D-409C-958C-D0E8DFCA715A}">
      <dgm:prSet phldrT="[Text]" custT="1"/>
      <dgm:spPr/>
      <dgm:t>
        <a:bodyPr/>
        <a:lstStyle/>
        <a:p>
          <a:r>
            <a:rPr lang="en-US" sz="1400" dirty="0"/>
            <a:t>AABD Cash might help, also:</a:t>
          </a:r>
        </a:p>
      </dgm:t>
    </dgm:pt>
    <dgm:pt modelId="{87C76642-E55D-4581-8FE8-28B3EF0A67A6}" type="parTrans" cxnId="{3316FEA1-9D13-4549-9E14-1657321375F8}">
      <dgm:prSet/>
      <dgm:spPr/>
      <dgm:t>
        <a:bodyPr/>
        <a:lstStyle/>
        <a:p>
          <a:endParaRPr lang="en-US"/>
        </a:p>
      </dgm:t>
    </dgm:pt>
    <dgm:pt modelId="{23AEEA31-7534-4E2C-A068-80DCDCFD090D}" type="sibTrans" cxnId="{3316FEA1-9D13-4549-9E14-1657321375F8}">
      <dgm:prSet/>
      <dgm:spPr/>
      <dgm:t>
        <a:bodyPr/>
        <a:lstStyle/>
        <a:p>
          <a:endParaRPr lang="en-US"/>
        </a:p>
      </dgm:t>
    </dgm:pt>
    <dgm:pt modelId="{3E58BEA1-5567-49FB-94EC-89823256918E}">
      <dgm:prSet phldrT="[Text]" custT="1"/>
      <dgm:spPr/>
      <dgm:t>
        <a:bodyPr/>
        <a:lstStyle/>
        <a:p>
          <a:r>
            <a:rPr lang="en-US" sz="1400" dirty="0"/>
            <a:t>Consult expert regarding underlying debt</a:t>
          </a:r>
        </a:p>
      </dgm:t>
    </dgm:pt>
    <dgm:pt modelId="{3314B3D2-C438-4929-8BA1-21005501962C}" type="parTrans" cxnId="{156DB818-335F-4D43-8590-0873FED1F36A}">
      <dgm:prSet/>
      <dgm:spPr/>
      <dgm:t>
        <a:bodyPr/>
        <a:lstStyle/>
        <a:p>
          <a:endParaRPr lang="en-US"/>
        </a:p>
      </dgm:t>
    </dgm:pt>
    <dgm:pt modelId="{16CF5642-B1C8-41A5-8AF7-83DC2C757D82}" type="sibTrans" cxnId="{156DB818-335F-4D43-8590-0873FED1F36A}">
      <dgm:prSet/>
      <dgm:spPr/>
      <dgm:t>
        <a:bodyPr/>
        <a:lstStyle/>
        <a:p>
          <a:endParaRPr lang="en-US"/>
        </a:p>
      </dgm:t>
    </dgm:pt>
    <dgm:pt modelId="{FB4B0FA8-10C2-49F9-8464-1C37327E4A27}" type="pres">
      <dgm:prSet presAssocID="{040300F1-C3CB-4A27-ACA3-94F3F2EE5E43}" presName="linear" presStyleCnt="0">
        <dgm:presLayoutVars>
          <dgm:dir/>
          <dgm:animLvl val="lvl"/>
          <dgm:resizeHandles val="exact"/>
        </dgm:presLayoutVars>
      </dgm:prSet>
      <dgm:spPr/>
    </dgm:pt>
    <dgm:pt modelId="{3E046CD7-01F2-4161-8422-AF4548A8D520}" type="pres">
      <dgm:prSet presAssocID="{57854105-BA24-4113-BD65-44A8416E24CD}" presName="parentLin" presStyleCnt="0"/>
      <dgm:spPr/>
    </dgm:pt>
    <dgm:pt modelId="{8558A5CF-C54D-455F-A432-38C16D0CEE1D}" type="pres">
      <dgm:prSet presAssocID="{57854105-BA24-4113-BD65-44A8416E24CD}" presName="parentLeftMargin" presStyleLbl="node1" presStyleIdx="0" presStyleCnt="3"/>
      <dgm:spPr/>
    </dgm:pt>
    <dgm:pt modelId="{698FECD2-6400-48C4-9189-B88A8EAE2485}" type="pres">
      <dgm:prSet presAssocID="{57854105-BA24-4113-BD65-44A8416E24CD}" presName="parentText" presStyleLbl="node1" presStyleIdx="0" presStyleCnt="3">
        <dgm:presLayoutVars>
          <dgm:chMax val="0"/>
          <dgm:bulletEnabled val="1"/>
        </dgm:presLayoutVars>
      </dgm:prSet>
      <dgm:spPr/>
    </dgm:pt>
    <dgm:pt modelId="{3344598B-F9BE-4102-820C-12A81B1A9B06}" type="pres">
      <dgm:prSet presAssocID="{57854105-BA24-4113-BD65-44A8416E24CD}" presName="negativeSpace" presStyleCnt="0"/>
      <dgm:spPr/>
    </dgm:pt>
    <dgm:pt modelId="{6CAB8EE9-63E8-4EBB-8FEC-56564064A00C}" type="pres">
      <dgm:prSet presAssocID="{57854105-BA24-4113-BD65-44A8416E24CD}" presName="childText" presStyleLbl="conFgAcc1" presStyleIdx="0" presStyleCnt="3">
        <dgm:presLayoutVars>
          <dgm:bulletEnabled val="1"/>
        </dgm:presLayoutVars>
      </dgm:prSet>
      <dgm:spPr/>
    </dgm:pt>
    <dgm:pt modelId="{57957794-561C-4EE1-9694-77EA6DEC2B90}" type="pres">
      <dgm:prSet presAssocID="{85B6DCF5-1B32-437D-A1E3-0CDEA54A1D77}" presName="spaceBetweenRectangles" presStyleCnt="0"/>
      <dgm:spPr/>
    </dgm:pt>
    <dgm:pt modelId="{00B43910-ABAF-4944-AF5C-185291E62F6F}" type="pres">
      <dgm:prSet presAssocID="{23484621-E2FB-48F3-A701-F92DB9245C58}" presName="parentLin" presStyleCnt="0"/>
      <dgm:spPr/>
    </dgm:pt>
    <dgm:pt modelId="{F78EBFDF-A863-4AA2-B5A8-8C095D10B677}" type="pres">
      <dgm:prSet presAssocID="{23484621-E2FB-48F3-A701-F92DB9245C58}" presName="parentLeftMargin" presStyleLbl="node1" presStyleIdx="0" presStyleCnt="3"/>
      <dgm:spPr/>
    </dgm:pt>
    <dgm:pt modelId="{E1ADA45C-D108-4D9C-AA28-8D505CBD6F7B}" type="pres">
      <dgm:prSet presAssocID="{23484621-E2FB-48F3-A701-F92DB9245C58}" presName="parentText" presStyleLbl="node1" presStyleIdx="1" presStyleCnt="3">
        <dgm:presLayoutVars>
          <dgm:chMax val="0"/>
          <dgm:bulletEnabled val="1"/>
        </dgm:presLayoutVars>
      </dgm:prSet>
      <dgm:spPr/>
    </dgm:pt>
    <dgm:pt modelId="{A4086750-F49D-4FE5-AC32-26C309801499}" type="pres">
      <dgm:prSet presAssocID="{23484621-E2FB-48F3-A701-F92DB9245C58}" presName="negativeSpace" presStyleCnt="0"/>
      <dgm:spPr/>
    </dgm:pt>
    <dgm:pt modelId="{4625D061-2B7D-4A2C-AB70-F0351ACEC20B}" type="pres">
      <dgm:prSet presAssocID="{23484621-E2FB-48F3-A701-F92DB9245C58}" presName="childText" presStyleLbl="conFgAcc1" presStyleIdx="1" presStyleCnt="3">
        <dgm:presLayoutVars>
          <dgm:bulletEnabled val="1"/>
        </dgm:presLayoutVars>
      </dgm:prSet>
      <dgm:spPr/>
    </dgm:pt>
    <dgm:pt modelId="{72AB782E-48CC-4A9D-B385-25A32124645B}" type="pres">
      <dgm:prSet presAssocID="{CC62EA15-082D-47E6-9B89-E4FD51811882}" presName="spaceBetweenRectangles" presStyleCnt="0"/>
      <dgm:spPr/>
    </dgm:pt>
    <dgm:pt modelId="{26FC6344-2BD5-4123-94AF-99D25019E3F0}" type="pres">
      <dgm:prSet presAssocID="{96D4B9D7-0C3D-4F07-8150-15C5F5AAD566}" presName="parentLin" presStyleCnt="0"/>
      <dgm:spPr/>
    </dgm:pt>
    <dgm:pt modelId="{87A0CBFE-2F67-4AB2-A65C-DCDAEACDC8BE}" type="pres">
      <dgm:prSet presAssocID="{96D4B9D7-0C3D-4F07-8150-15C5F5AAD566}" presName="parentLeftMargin" presStyleLbl="node1" presStyleIdx="1" presStyleCnt="3"/>
      <dgm:spPr/>
    </dgm:pt>
    <dgm:pt modelId="{1B2CA0D2-C23A-45B0-BD8E-0C8BA19B5FBA}" type="pres">
      <dgm:prSet presAssocID="{96D4B9D7-0C3D-4F07-8150-15C5F5AAD566}" presName="parentText" presStyleLbl="node1" presStyleIdx="2" presStyleCnt="3">
        <dgm:presLayoutVars>
          <dgm:chMax val="0"/>
          <dgm:bulletEnabled val="1"/>
        </dgm:presLayoutVars>
      </dgm:prSet>
      <dgm:spPr/>
    </dgm:pt>
    <dgm:pt modelId="{C6B7C545-6FA2-4E04-9565-157A049F9B97}" type="pres">
      <dgm:prSet presAssocID="{96D4B9D7-0C3D-4F07-8150-15C5F5AAD566}" presName="negativeSpace" presStyleCnt="0"/>
      <dgm:spPr/>
    </dgm:pt>
    <dgm:pt modelId="{292FA0F4-603A-47BD-936C-3BD2708D1B26}" type="pres">
      <dgm:prSet presAssocID="{96D4B9D7-0C3D-4F07-8150-15C5F5AAD566}" presName="childText" presStyleLbl="conFgAcc1" presStyleIdx="2" presStyleCnt="3">
        <dgm:presLayoutVars>
          <dgm:bulletEnabled val="1"/>
        </dgm:presLayoutVars>
      </dgm:prSet>
      <dgm:spPr/>
    </dgm:pt>
  </dgm:ptLst>
  <dgm:cxnLst>
    <dgm:cxn modelId="{C6520B0D-7DEF-4DC2-9836-93A658E31130}" type="presOf" srcId="{23484621-E2FB-48F3-A701-F92DB9245C58}" destId="{F78EBFDF-A863-4AA2-B5A8-8C095D10B677}" srcOrd="0" destOrd="0" presId="urn:microsoft.com/office/officeart/2005/8/layout/list1"/>
    <dgm:cxn modelId="{72299A11-674D-45F2-B061-E4050D37F2A9}" type="presOf" srcId="{327024F5-6CB1-4447-8243-E649BE7037F7}" destId="{6CAB8EE9-63E8-4EBB-8FEC-56564064A00C}" srcOrd="0" destOrd="1" presId="urn:microsoft.com/office/officeart/2005/8/layout/list1"/>
    <dgm:cxn modelId="{156DB818-335F-4D43-8590-0873FED1F36A}" srcId="{ACEE23DD-4F4D-409C-958C-D0E8DFCA715A}" destId="{3E58BEA1-5567-49FB-94EC-89823256918E}" srcOrd="0" destOrd="0" parTransId="{3314B3D2-C438-4929-8BA1-21005501962C}" sibTransId="{16CF5642-B1C8-41A5-8AF7-83DC2C757D82}"/>
    <dgm:cxn modelId="{EFAD1F36-E120-4B5F-8A3C-146531D26529}" srcId="{48833DEB-61FD-40C4-A014-8EEB867CD6C3}" destId="{BD498722-C040-43F7-9EDD-153DB8A71E26}" srcOrd="0" destOrd="0" parTransId="{CE712740-D570-4A1D-8B45-139C144C2210}" sibTransId="{F2EBBF94-6024-4106-B77C-80440338D84C}"/>
    <dgm:cxn modelId="{C5E27F37-72E3-4F05-A106-E5277319720E}" type="presOf" srcId="{040300F1-C3CB-4A27-ACA3-94F3F2EE5E43}" destId="{FB4B0FA8-10C2-49F9-8464-1C37327E4A27}" srcOrd="0" destOrd="0" presId="urn:microsoft.com/office/officeart/2005/8/layout/list1"/>
    <dgm:cxn modelId="{1F03F33D-9AEA-430C-92FC-6F54F3B46924}" type="presOf" srcId="{48833DEB-61FD-40C4-A014-8EEB867CD6C3}" destId="{4625D061-2B7D-4A2C-AB70-F0351ACEC20B}" srcOrd="0" destOrd="0" presId="urn:microsoft.com/office/officeart/2005/8/layout/list1"/>
    <dgm:cxn modelId="{912DBE3F-2F0E-4D65-92BC-1B802618881A}" type="presOf" srcId="{3E58BEA1-5567-49FB-94EC-89823256918E}" destId="{292FA0F4-603A-47BD-936C-3BD2708D1B26}" srcOrd="0" destOrd="1" presId="urn:microsoft.com/office/officeart/2005/8/layout/list1"/>
    <dgm:cxn modelId="{FBB9DB60-AA32-49C5-B266-B46F6CDDAF1A}" type="presOf" srcId="{ACEE23DD-4F4D-409C-958C-D0E8DFCA715A}" destId="{292FA0F4-603A-47BD-936C-3BD2708D1B26}" srcOrd="0" destOrd="0" presId="urn:microsoft.com/office/officeart/2005/8/layout/list1"/>
    <dgm:cxn modelId="{7E3DCF63-32A4-452E-AA2B-1F8BDC6C7291}" type="presOf" srcId="{BD498722-C040-43F7-9EDD-153DB8A71E26}" destId="{4625D061-2B7D-4A2C-AB70-F0351ACEC20B}" srcOrd="0" destOrd="1" presId="urn:microsoft.com/office/officeart/2005/8/layout/list1"/>
    <dgm:cxn modelId="{8CF1186F-68AB-4D32-A9C8-E43F53B4ABDA}" type="presOf" srcId="{96D4B9D7-0C3D-4F07-8150-15C5F5AAD566}" destId="{87A0CBFE-2F67-4AB2-A65C-DCDAEACDC8BE}" srcOrd="0" destOrd="0" presId="urn:microsoft.com/office/officeart/2005/8/layout/list1"/>
    <dgm:cxn modelId="{EE230989-6692-4144-8C1D-CD27F6D8B0EC}" type="presOf" srcId="{23484621-E2FB-48F3-A701-F92DB9245C58}" destId="{E1ADA45C-D108-4D9C-AA28-8D505CBD6F7B}" srcOrd="1" destOrd="0" presId="urn:microsoft.com/office/officeart/2005/8/layout/list1"/>
    <dgm:cxn modelId="{3316FEA1-9D13-4549-9E14-1657321375F8}" srcId="{96D4B9D7-0C3D-4F07-8150-15C5F5AAD566}" destId="{ACEE23DD-4F4D-409C-958C-D0E8DFCA715A}" srcOrd="0" destOrd="0" parTransId="{87C76642-E55D-4581-8FE8-28B3EF0A67A6}" sibTransId="{23AEEA31-7534-4E2C-A068-80DCDCFD090D}"/>
    <dgm:cxn modelId="{08791DA2-4DB6-4915-896A-361ADF80DFD4}" type="presOf" srcId="{32732774-A401-4B06-ACF6-39BE3EA49117}" destId="{6CAB8EE9-63E8-4EBB-8FEC-56564064A00C}" srcOrd="0" destOrd="0" presId="urn:microsoft.com/office/officeart/2005/8/layout/list1"/>
    <dgm:cxn modelId="{C06476A9-DC4E-4E9F-9DC4-6255AEBEB360}" srcId="{040300F1-C3CB-4A27-ACA3-94F3F2EE5E43}" destId="{96D4B9D7-0C3D-4F07-8150-15C5F5AAD566}" srcOrd="2" destOrd="0" parTransId="{0100B321-D8B6-437A-B142-BD2DC22259D8}" sibTransId="{18791E0C-6460-40C7-9C84-43F6D7CCBD85}"/>
    <dgm:cxn modelId="{76F85CB0-447A-4E82-B51B-CEF2F6791A68}" type="presOf" srcId="{57854105-BA24-4113-BD65-44A8416E24CD}" destId="{698FECD2-6400-48C4-9189-B88A8EAE2485}" srcOrd="1" destOrd="0" presId="urn:microsoft.com/office/officeart/2005/8/layout/list1"/>
    <dgm:cxn modelId="{29D014B8-9E10-4BC6-9FDF-D12F7F9797DC}" type="presOf" srcId="{96D4B9D7-0C3D-4F07-8150-15C5F5AAD566}" destId="{1B2CA0D2-C23A-45B0-BD8E-0C8BA19B5FBA}" srcOrd="1" destOrd="0" presId="urn:microsoft.com/office/officeart/2005/8/layout/list1"/>
    <dgm:cxn modelId="{CD589DC7-A9DB-4673-83B2-40D677D60189}" type="presOf" srcId="{57854105-BA24-4113-BD65-44A8416E24CD}" destId="{8558A5CF-C54D-455F-A432-38C16D0CEE1D}" srcOrd="0" destOrd="0" presId="urn:microsoft.com/office/officeart/2005/8/layout/list1"/>
    <dgm:cxn modelId="{FD7DAAC8-EB46-4C01-B139-1B7FC8EAC120}" srcId="{57854105-BA24-4113-BD65-44A8416E24CD}" destId="{32732774-A401-4B06-ACF6-39BE3EA49117}" srcOrd="0" destOrd="0" parTransId="{3E08A9EE-D8A5-44F3-B051-448C6D6E03CF}" sibTransId="{A079A638-9CDD-4ADB-84C8-1CDA0C05D398}"/>
    <dgm:cxn modelId="{65FB58E7-B887-4AE3-92F8-96E0152311BD}" srcId="{32732774-A401-4B06-ACF6-39BE3EA49117}" destId="{327024F5-6CB1-4447-8243-E649BE7037F7}" srcOrd="0" destOrd="0" parTransId="{90B9F57E-86FD-4EEE-A315-0AF805AB9E18}" sibTransId="{DA6363D1-F2D2-41A8-9608-7D86077CA75A}"/>
    <dgm:cxn modelId="{F36CC9E7-E70D-499F-85D7-9A0A6680D134}" srcId="{040300F1-C3CB-4A27-ACA3-94F3F2EE5E43}" destId="{57854105-BA24-4113-BD65-44A8416E24CD}" srcOrd="0" destOrd="0" parTransId="{2E17A629-73B7-4A5E-ABDC-7DBCBF5B57A8}" sibTransId="{85B6DCF5-1B32-437D-A1E3-0CDEA54A1D77}"/>
    <dgm:cxn modelId="{974BD3EC-F51C-4E43-8074-F7315CACD9A5}" srcId="{23484621-E2FB-48F3-A701-F92DB9245C58}" destId="{48833DEB-61FD-40C4-A014-8EEB867CD6C3}" srcOrd="0" destOrd="0" parTransId="{C9E54509-7800-40B6-BDB3-5B613898BC60}" sibTransId="{B774F676-C102-4FF2-A29C-6B9018C9A30C}"/>
    <dgm:cxn modelId="{A73253ED-2A11-4CCD-8B62-B76451D29B66}" srcId="{040300F1-C3CB-4A27-ACA3-94F3F2EE5E43}" destId="{23484621-E2FB-48F3-A701-F92DB9245C58}" srcOrd="1" destOrd="0" parTransId="{A0A4A174-7429-468E-8935-ACA9BF3AEBFC}" sibTransId="{CC62EA15-082D-47E6-9B89-E4FD51811882}"/>
    <dgm:cxn modelId="{AC4FBA70-2EB6-4DBC-83E4-7014965E95AA}" type="presParOf" srcId="{FB4B0FA8-10C2-49F9-8464-1C37327E4A27}" destId="{3E046CD7-01F2-4161-8422-AF4548A8D520}" srcOrd="0" destOrd="0" presId="urn:microsoft.com/office/officeart/2005/8/layout/list1"/>
    <dgm:cxn modelId="{F3CDD8F9-1AEB-4997-9BB4-949FF52FB940}" type="presParOf" srcId="{3E046CD7-01F2-4161-8422-AF4548A8D520}" destId="{8558A5CF-C54D-455F-A432-38C16D0CEE1D}" srcOrd="0" destOrd="0" presId="urn:microsoft.com/office/officeart/2005/8/layout/list1"/>
    <dgm:cxn modelId="{F35DA868-60AC-48D1-B29B-2086DEECC180}" type="presParOf" srcId="{3E046CD7-01F2-4161-8422-AF4548A8D520}" destId="{698FECD2-6400-48C4-9189-B88A8EAE2485}" srcOrd="1" destOrd="0" presId="urn:microsoft.com/office/officeart/2005/8/layout/list1"/>
    <dgm:cxn modelId="{D0BF1603-59A8-4256-B6DA-E85DDE8465F3}" type="presParOf" srcId="{FB4B0FA8-10C2-49F9-8464-1C37327E4A27}" destId="{3344598B-F9BE-4102-820C-12A81B1A9B06}" srcOrd="1" destOrd="0" presId="urn:microsoft.com/office/officeart/2005/8/layout/list1"/>
    <dgm:cxn modelId="{0700D636-D9DC-464A-BCE4-A15BD15D6693}" type="presParOf" srcId="{FB4B0FA8-10C2-49F9-8464-1C37327E4A27}" destId="{6CAB8EE9-63E8-4EBB-8FEC-56564064A00C}" srcOrd="2" destOrd="0" presId="urn:microsoft.com/office/officeart/2005/8/layout/list1"/>
    <dgm:cxn modelId="{FF108C26-2D21-4672-B74F-4F2908D28CB8}" type="presParOf" srcId="{FB4B0FA8-10C2-49F9-8464-1C37327E4A27}" destId="{57957794-561C-4EE1-9694-77EA6DEC2B90}" srcOrd="3" destOrd="0" presId="urn:microsoft.com/office/officeart/2005/8/layout/list1"/>
    <dgm:cxn modelId="{A2C54BAD-D14B-40E8-B7FC-4CA0FFF9CA40}" type="presParOf" srcId="{FB4B0FA8-10C2-49F9-8464-1C37327E4A27}" destId="{00B43910-ABAF-4944-AF5C-185291E62F6F}" srcOrd="4" destOrd="0" presId="urn:microsoft.com/office/officeart/2005/8/layout/list1"/>
    <dgm:cxn modelId="{06F26963-77C8-4DFA-90D5-6B62332BC838}" type="presParOf" srcId="{00B43910-ABAF-4944-AF5C-185291E62F6F}" destId="{F78EBFDF-A863-4AA2-B5A8-8C095D10B677}" srcOrd="0" destOrd="0" presId="urn:microsoft.com/office/officeart/2005/8/layout/list1"/>
    <dgm:cxn modelId="{C6CD81E1-03B9-4149-B859-758D504BDF9A}" type="presParOf" srcId="{00B43910-ABAF-4944-AF5C-185291E62F6F}" destId="{E1ADA45C-D108-4D9C-AA28-8D505CBD6F7B}" srcOrd="1" destOrd="0" presId="urn:microsoft.com/office/officeart/2005/8/layout/list1"/>
    <dgm:cxn modelId="{C2205618-BD97-4D82-B3C3-015140DAA194}" type="presParOf" srcId="{FB4B0FA8-10C2-49F9-8464-1C37327E4A27}" destId="{A4086750-F49D-4FE5-AC32-26C309801499}" srcOrd="5" destOrd="0" presId="urn:microsoft.com/office/officeart/2005/8/layout/list1"/>
    <dgm:cxn modelId="{629ECD18-87A4-4D44-B6E8-2A991BB80B92}" type="presParOf" srcId="{FB4B0FA8-10C2-49F9-8464-1C37327E4A27}" destId="{4625D061-2B7D-4A2C-AB70-F0351ACEC20B}" srcOrd="6" destOrd="0" presId="urn:microsoft.com/office/officeart/2005/8/layout/list1"/>
    <dgm:cxn modelId="{0E60B7CD-F0FC-45FC-93D8-6366809031EE}" type="presParOf" srcId="{FB4B0FA8-10C2-49F9-8464-1C37327E4A27}" destId="{72AB782E-48CC-4A9D-B385-25A32124645B}" srcOrd="7" destOrd="0" presId="urn:microsoft.com/office/officeart/2005/8/layout/list1"/>
    <dgm:cxn modelId="{D6FACC09-5681-48DE-A42B-6CD695F492D7}" type="presParOf" srcId="{FB4B0FA8-10C2-49F9-8464-1C37327E4A27}" destId="{26FC6344-2BD5-4123-94AF-99D25019E3F0}" srcOrd="8" destOrd="0" presId="urn:microsoft.com/office/officeart/2005/8/layout/list1"/>
    <dgm:cxn modelId="{266C6846-A823-41E5-8721-FBCB196229DF}" type="presParOf" srcId="{26FC6344-2BD5-4123-94AF-99D25019E3F0}" destId="{87A0CBFE-2F67-4AB2-A65C-DCDAEACDC8BE}" srcOrd="0" destOrd="0" presId="urn:microsoft.com/office/officeart/2005/8/layout/list1"/>
    <dgm:cxn modelId="{2AC15610-6911-4CB0-ADC1-1F6F1BCB6B33}" type="presParOf" srcId="{26FC6344-2BD5-4123-94AF-99D25019E3F0}" destId="{1B2CA0D2-C23A-45B0-BD8E-0C8BA19B5FBA}" srcOrd="1" destOrd="0" presId="urn:microsoft.com/office/officeart/2005/8/layout/list1"/>
    <dgm:cxn modelId="{39D58F48-4FF4-4F73-85B0-08898967AEE9}" type="presParOf" srcId="{FB4B0FA8-10C2-49F9-8464-1C37327E4A27}" destId="{C6B7C545-6FA2-4E04-9565-157A049F9B97}" srcOrd="9" destOrd="0" presId="urn:microsoft.com/office/officeart/2005/8/layout/list1"/>
    <dgm:cxn modelId="{6702DB08-A6FE-4AE1-95BF-FA8EA833F2A0}" type="presParOf" srcId="{FB4B0FA8-10C2-49F9-8464-1C37327E4A27}" destId="{292FA0F4-603A-47BD-936C-3BD2708D1B26}"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0A907-D026-49BD-8B62-3D9B819813F4}" type="doc">
      <dgm:prSet loTypeId="urn:microsoft.com/office/officeart/2005/8/layout/chevron1" loCatId="process" qsTypeId="urn:microsoft.com/office/officeart/2005/8/quickstyle/simple1" qsCatId="simple" csTypeId="urn:microsoft.com/office/officeart/2005/8/colors/accent1_3" csCatId="accent1" phldr="1"/>
      <dgm:spPr/>
    </dgm:pt>
    <dgm:pt modelId="{22AB20E9-646C-412D-AF65-AC6E062B1059}">
      <dgm:prSet phldrT="[Text]"/>
      <dgm:spPr/>
      <dgm:t>
        <a:bodyPr/>
        <a:lstStyle/>
        <a:p>
          <a:r>
            <a:rPr lang="en-US" dirty="0"/>
            <a:t>Categorically eligible?</a:t>
          </a:r>
        </a:p>
      </dgm:t>
    </dgm:pt>
    <dgm:pt modelId="{D92AB318-1399-4D1A-899A-7D541B9D608A}" type="parTrans" cxnId="{9918B923-AC47-47C6-BDF5-9338BA4AC607}">
      <dgm:prSet/>
      <dgm:spPr/>
      <dgm:t>
        <a:bodyPr/>
        <a:lstStyle/>
        <a:p>
          <a:endParaRPr lang="en-US"/>
        </a:p>
      </dgm:t>
    </dgm:pt>
    <dgm:pt modelId="{8A5C2EA7-24A5-4C85-861E-005536CACF3C}" type="sibTrans" cxnId="{9918B923-AC47-47C6-BDF5-9338BA4AC607}">
      <dgm:prSet/>
      <dgm:spPr/>
      <dgm:t>
        <a:bodyPr/>
        <a:lstStyle/>
        <a:p>
          <a:endParaRPr lang="en-US"/>
        </a:p>
      </dgm:t>
    </dgm:pt>
    <dgm:pt modelId="{7350C580-802D-49F6-AA63-85A85A07430E}">
      <dgm:prSet phldrT="[Text]"/>
      <dgm:spPr/>
      <dgm:t>
        <a:bodyPr/>
        <a:lstStyle/>
        <a:p>
          <a:r>
            <a:rPr lang="en-US" dirty="0"/>
            <a:t>Asset eligible?</a:t>
          </a:r>
        </a:p>
      </dgm:t>
    </dgm:pt>
    <dgm:pt modelId="{33C0D342-0C01-4338-812A-E1F9DB179E49}" type="parTrans" cxnId="{1C034EF4-D51D-4147-AAD2-E8F0291F2766}">
      <dgm:prSet/>
      <dgm:spPr/>
      <dgm:t>
        <a:bodyPr/>
        <a:lstStyle/>
        <a:p>
          <a:endParaRPr lang="en-US"/>
        </a:p>
      </dgm:t>
    </dgm:pt>
    <dgm:pt modelId="{DFD33BBF-7B63-491C-9AA4-A16A19134F77}" type="sibTrans" cxnId="{1C034EF4-D51D-4147-AAD2-E8F0291F2766}">
      <dgm:prSet/>
      <dgm:spPr/>
      <dgm:t>
        <a:bodyPr/>
        <a:lstStyle/>
        <a:p>
          <a:endParaRPr lang="en-US"/>
        </a:p>
      </dgm:t>
    </dgm:pt>
    <dgm:pt modelId="{9D59D515-8D97-430C-8CB0-3CAE44FF51CA}">
      <dgm:prSet phldrT="[Text]"/>
      <dgm:spPr/>
      <dgm:t>
        <a:bodyPr/>
        <a:lstStyle/>
        <a:p>
          <a:r>
            <a:rPr lang="en-US" dirty="0"/>
            <a:t>Financially eligible?</a:t>
          </a:r>
        </a:p>
      </dgm:t>
    </dgm:pt>
    <dgm:pt modelId="{83A58F4C-D219-457F-A3A6-E48F2FFC6EB7}" type="parTrans" cxnId="{297A6C97-C92F-45D2-BA51-59E0119E4E7C}">
      <dgm:prSet/>
      <dgm:spPr/>
      <dgm:t>
        <a:bodyPr/>
        <a:lstStyle/>
        <a:p>
          <a:endParaRPr lang="en-US"/>
        </a:p>
      </dgm:t>
    </dgm:pt>
    <dgm:pt modelId="{DF3CB04A-5E3B-4707-839D-63CCE158393F}" type="sibTrans" cxnId="{297A6C97-C92F-45D2-BA51-59E0119E4E7C}">
      <dgm:prSet/>
      <dgm:spPr/>
      <dgm:t>
        <a:bodyPr/>
        <a:lstStyle/>
        <a:p>
          <a:endParaRPr lang="en-US"/>
        </a:p>
      </dgm:t>
    </dgm:pt>
    <dgm:pt modelId="{04FEE4FF-0131-404A-A798-3A1BACDF4117}">
      <dgm:prSet phldrT="[Text]"/>
      <dgm:spPr/>
      <dgm:t>
        <a:bodyPr/>
        <a:lstStyle/>
        <a:p>
          <a:r>
            <a:rPr lang="en-US" dirty="0"/>
            <a:t>Maximized other income</a:t>
          </a:r>
        </a:p>
      </dgm:t>
    </dgm:pt>
    <dgm:pt modelId="{F54CE191-60FD-4E92-8166-720829ACB056}" type="parTrans" cxnId="{090BB23C-2A41-4A9E-B76D-FD6D791C0843}">
      <dgm:prSet/>
      <dgm:spPr/>
      <dgm:t>
        <a:bodyPr/>
        <a:lstStyle/>
        <a:p>
          <a:endParaRPr lang="en-US"/>
        </a:p>
      </dgm:t>
    </dgm:pt>
    <dgm:pt modelId="{E29987DC-209D-4F70-9771-ACFD43FC156F}" type="sibTrans" cxnId="{090BB23C-2A41-4A9E-B76D-FD6D791C0843}">
      <dgm:prSet/>
      <dgm:spPr/>
      <dgm:t>
        <a:bodyPr/>
        <a:lstStyle/>
        <a:p>
          <a:endParaRPr lang="en-US"/>
        </a:p>
      </dgm:t>
    </dgm:pt>
    <dgm:pt modelId="{A0734B86-1F42-4109-A810-06920BA62241}" type="pres">
      <dgm:prSet presAssocID="{B5B0A907-D026-49BD-8B62-3D9B819813F4}" presName="Name0" presStyleCnt="0">
        <dgm:presLayoutVars>
          <dgm:dir/>
          <dgm:animLvl val="lvl"/>
          <dgm:resizeHandles val="exact"/>
        </dgm:presLayoutVars>
      </dgm:prSet>
      <dgm:spPr/>
    </dgm:pt>
    <dgm:pt modelId="{2CCDBD92-B4F2-4336-8E54-BED80A488C71}" type="pres">
      <dgm:prSet presAssocID="{22AB20E9-646C-412D-AF65-AC6E062B1059}" presName="parTxOnly" presStyleLbl="node1" presStyleIdx="0" presStyleCnt="4">
        <dgm:presLayoutVars>
          <dgm:chMax val="0"/>
          <dgm:chPref val="0"/>
          <dgm:bulletEnabled val="1"/>
        </dgm:presLayoutVars>
      </dgm:prSet>
      <dgm:spPr/>
    </dgm:pt>
    <dgm:pt modelId="{218B9568-5AF4-40E0-8A20-635C40681157}" type="pres">
      <dgm:prSet presAssocID="{8A5C2EA7-24A5-4C85-861E-005536CACF3C}" presName="parTxOnlySpace" presStyleCnt="0"/>
      <dgm:spPr/>
    </dgm:pt>
    <dgm:pt modelId="{D3655BEE-66B3-49C6-9FA7-889133BFBF33}" type="pres">
      <dgm:prSet presAssocID="{04FEE4FF-0131-404A-A798-3A1BACDF4117}" presName="parTxOnly" presStyleLbl="node1" presStyleIdx="1" presStyleCnt="4">
        <dgm:presLayoutVars>
          <dgm:chMax val="0"/>
          <dgm:chPref val="0"/>
          <dgm:bulletEnabled val="1"/>
        </dgm:presLayoutVars>
      </dgm:prSet>
      <dgm:spPr/>
    </dgm:pt>
    <dgm:pt modelId="{04B21288-1688-45D9-824F-7751C7D97EBD}" type="pres">
      <dgm:prSet presAssocID="{E29987DC-209D-4F70-9771-ACFD43FC156F}" presName="parTxOnlySpace" presStyleCnt="0"/>
      <dgm:spPr/>
    </dgm:pt>
    <dgm:pt modelId="{9B138E46-D731-4670-AE23-C682EB3312A5}" type="pres">
      <dgm:prSet presAssocID="{7350C580-802D-49F6-AA63-85A85A07430E}" presName="parTxOnly" presStyleLbl="node1" presStyleIdx="2" presStyleCnt="4">
        <dgm:presLayoutVars>
          <dgm:chMax val="0"/>
          <dgm:chPref val="0"/>
          <dgm:bulletEnabled val="1"/>
        </dgm:presLayoutVars>
      </dgm:prSet>
      <dgm:spPr/>
    </dgm:pt>
    <dgm:pt modelId="{22658393-61C7-40F8-B251-A9FECA1B5C9F}" type="pres">
      <dgm:prSet presAssocID="{DFD33BBF-7B63-491C-9AA4-A16A19134F77}" presName="parTxOnlySpace" presStyleCnt="0"/>
      <dgm:spPr/>
    </dgm:pt>
    <dgm:pt modelId="{21C3E80F-E356-4BA6-A8D3-8CB61DADEFBC}" type="pres">
      <dgm:prSet presAssocID="{9D59D515-8D97-430C-8CB0-3CAE44FF51CA}" presName="parTxOnly" presStyleLbl="node1" presStyleIdx="3" presStyleCnt="4">
        <dgm:presLayoutVars>
          <dgm:chMax val="0"/>
          <dgm:chPref val="0"/>
          <dgm:bulletEnabled val="1"/>
        </dgm:presLayoutVars>
      </dgm:prSet>
      <dgm:spPr/>
    </dgm:pt>
  </dgm:ptLst>
  <dgm:cxnLst>
    <dgm:cxn modelId="{9918B923-AC47-47C6-BDF5-9338BA4AC607}" srcId="{B5B0A907-D026-49BD-8B62-3D9B819813F4}" destId="{22AB20E9-646C-412D-AF65-AC6E062B1059}" srcOrd="0" destOrd="0" parTransId="{D92AB318-1399-4D1A-899A-7D541B9D608A}" sibTransId="{8A5C2EA7-24A5-4C85-861E-005536CACF3C}"/>
    <dgm:cxn modelId="{8B647025-6D33-4CE9-8007-28F4082C76DF}" type="presOf" srcId="{B5B0A907-D026-49BD-8B62-3D9B819813F4}" destId="{A0734B86-1F42-4109-A810-06920BA62241}" srcOrd="0" destOrd="0" presId="urn:microsoft.com/office/officeart/2005/8/layout/chevron1"/>
    <dgm:cxn modelId="{090BB23C-2A41-4A9E-B76D-FD6D791C0843}" srcId="{B5B0A907-D026-49BD-8B62-3D9B819813F4}" destId="{04FEE4FF-0131-404A-A798-3A1BACDF4117}" srcOrd="1" destOrd="0" parTransId="{F54CE191-60FD-4E92-8166-720829ACB056}" sibTransId="{E29987DC-209D-4F70-9771-ACFD43FC156F}"/>
    <dgm:cxn modelId="{F69FC389-CB1F-4B50-83A6-F1704954E56B}" type="presOf" srcId="{9D59D515-8D97-430C-8CB0-3CAE44FF51CA}" destId="{21C3E80F-E356-4BA6-A8D3-8CB61DADEFBC}" srcOrd="0" destOrd="0" presId="urn:microsoft.com/office/officeart/2005/8/layout/chevron1"/>
    <dgm:cxn modelId="{297A6C97-C92F-45D2-BA51-59E0119E4E7C}" srcId="{B5B0A907-D026-49BD-8B62-3D9B819813F4}" destId="{9D59D515-8D97-430C-8CB0-3CAE44FF51CA}" srcOrd="3" destOrd="0" parTransId="{83A58F4C-D219-457F-A3A6-E48F2FFC6EB7}" sibTransId="{DF3CB04A-5E3B-4707-839D-63CCE158393F}"/>
    <dgm:cxn modelId="{3B43E29F-4DEF-4EE5-B3FC-38C66B6B8336}" type="presOf" srcId="{7350C580-802D-49F6-AA63-85A85A07430E}" destId="{9B138E46-D731-4670-AE23-C682EB3312A5}" srcOrd="0" destOrd="0" presId="urn:microsoft.com/office/officeart/2005/8/layout/chevron1"/>
    <dgm:cxn modelId="{06A38ADA-A3DE-489A-BBFC-88F3597D1F56}" type="presOf" srcId="{04FEE4FF-0131-404A-A798-3A1BACDF4117}" destId="{D3655BEE-66B3-49C6-9FA7-889133BFBF33}" srcOrd="0" destOrd="0" presId="urn:microsoft.com/office/officeart/2005/8/layout/chevron1"/>
    <dgm:cxn modelId="{1C034EF4-D51D-4147-AAD2-E8F0291F2766}" srcId="{B5B0A907-D026-49BD-8B62-3D9B819813F4}" destId="{7350C580-802D-49F6-AA63-85A85A07430E}" srcOrd="2" destOrd="0" parTransId="{33C0D342-0C01-4338-812A-E1F9DB179E49}" sibTransId="{DFD33BBF-7B63-491C-9AA4-A16A19134F77}"/>
    <dgm:cxn modelId="{DCA357F5-DE8F-420B-8454-6DD4AE6A80A4}" type="presOf" srcId="{22AB20E9-646C-412D-AF65-AC6E062B1059}" destId="{2CCDBD92-B4F2-4336-8E54-BED80A488C71}" srcOrd="0" destOrd="0" presId="urn:microsoft.com/office/officeart/2005/8/layout/chevron1"/>
    <dgm:cxn modelId="{05463EF3-CE82-42DE-A899-11D69778A8A5}" type="presParOf" srcId="{A0734B86-1F42-4109-A810-06920BA62241}" destId="{2CCDBD92-B4F2-4336-8E54-BED80A488C71}" srcOrd="0" destOrd="0" presId="urn:microsoft.com/office/officeart/2005/8/layout/chevron1"/>
    <dgm:cxn modelId="{882F6D6A-CD82-4C8B-ACB4-DC08D7BDAE95}" type="presParOf" srcId="{A0734B86-1F42-4109-A810-06920BA62241}" destId="{218B9568-5AF4-40E0-8A20-635C40681157}" srcOrd="1" destOrd="0" presId="urn:microsoft.com/office/officeart/2005/8/layout/chevron1"/>
    <dgm:cxn modelId="{403B3051-DF5E-472B-BD6D-628A8774E33E}" type="presParOf" srcId="{A0734B86-1F42-4109-A810-06920BA62241}" destId="{D3655BEE-66B3-49C6-9FA7-889133BFBF33}" srcOrd="2" destOrd="0" presId="urn:microsoft.com/office/officeart/2005/8/layout/chevron1"/>
    <dgm:cxn modelId="{015E2FAA-538F-4378-A7EC-AA63B92EE6CD}" type="presParOf" srcId="{A0734B86-1F42-4109-A810-06920BA62241}" destId="{04B21288-1688-45D9-824F-7751C7D97EBD}" srcOrd="3" destOrd="0" presId="urn:microsoft.com/office/officeart/2005/8/layout/chevron1"/>
    <dgm:cxn modelId="{0AA02FDA-D56A-469F-A029-DC8A2AD899D0}" type="presParOf" srcId="{A0734B86-1F42-4109-A810-06920BA62241}" destId="{9B138E46-D731-4670-AE23-C682EB3312A5}" srcOrd="4" destOrd="0" presId="urn:microsoft.com/office/officeart/2005/8/layout/chevron1"/>
    <dgm:cxn modelId="{53456F27-57E9-424D-A801-2D0CB93F8B66}" type="presParOf" srcId="{A0734B86-1F42-4109-A810-06920BA62241}" destId="{22658393-61C7-40F8-B251-A9FECA1B5C9F}" srcOrd="5" destOrd="0" presId="urn:microsoft.com/office/officeart/2005/8/layout/chevron1"/>
    <dgm:cxn modelId="{BE6C33C2-9F38-4F3E-B6CA-3BC91B02E2D5}" type="presParOf" srcId="{A0734B86-1F42-4109-A810-06920BA62241}" destId="{21C3E80F-E356-4BA6-A8D3-8CB61DADEFB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0645E-F838-401C-BC07-44BF8DB7B59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507AC69-929F-4EA8-AD19-F75BCE6B3EA8}">
      <dgm:prSet phldrT="[Text]"/>
      <dgm:spPr/>
      <dgm:t>
        <a:bodyPr/>
        <a:lstStyle/>
        <a:p>
          <a:pPr>
            <a:spcAft>
              <a:spcPts val="100"/>
            </a:spcAft>
          </a:pPr>
          <a:r>
            <a:rPr lang="en-US" dirty="0"/>
            <a:t>Applicant must meet the SSA’s definition of aged, blind, or disabled </a:t>
          </a:r>
        </a:p>
        <a:p>
          <a:pPr>
            <a:spcAft>
              <a:spcPts val="100"/>
            </a:spcAft>
          </a:pPr>
          <a:r>
            <a:rPr lang="en-US" u="sng" dirty="0"/>
            <a:t>AND</a:t>
          </a:r>
          <a:r>
            <a:rPr lang="en-US" dirty="0"/>
            <a:t> one of the following:</a:t>
          </a:r>
        </a:p>
      </dgm:t>
    </dgm:pt>
    <dgm:pt modelId="{6952E76C-F0E1-430C-9343-090B08537912}" type="parTrans" cxnId="{0115D043-2843-498E-9E09-8ED3E77A5095}">
      <dgm:prSet/>
      <dgm:spPr/>
      <dgm:t>
        <a:bodyPr/>
        <a:lstStyle/>
        <a:p>
          <a:endParaRPr lang="en-US"/>
        </a:p>
      </dgm:t>
    </dgm:pt>
    <dgm:pt modelId="{4D1E4544-0B36-47A2-94DA-9781A50427CD}" type="sibTrans" cxnId="{0115D043-2843-498E-9E09-8ED3E77A5095}">
      <dgm:prSet/>
      <dgm:spPr/>
      <dgm:t>
        <a:bodyPr/>
        <a:lstStyle/>
        <a:p>
          <a:endParaRPr lang="en-US"/>
        </a:p>
      </dgm:t>
    </dgm:pt>
    <dgm:pt modelId="{7964F7C2-5CC2-47AF-A087-CEAC693D86A1}">
      <dgm:prSet phldrT="[Text]"/>
      <dgm:spPr/>
      <dgm:t>
        <a:bodyPr/>
        <a:lstStyle/>
        <a:p>
          <a:r>
            <a:rPr lang="en-US" dirty="0"/>
            <a:t>Receiving SSI</a:t>
          </a:r>
        </a:p>
      </dgm:t>
    </dgm:pt>
    <dgm:pt modelId="{36EDEAE3-DD62-4F7A-9B93-3CFC3437ABF3}" type="parTrans" cxnId="{FEA81103-3BE4-4379-BCAC-B9C8B1F36165}">
      <dgm:prSet/>
      <dgm:spPr/>
      <dgm:t>
        <a:bodyPr/>
        <a:lstStyle/>
        <a:p>
          <a:endParaRPr lang="en-US"/>
        </a:p>
      </dgm:t>
    </dgm:pt>
    <dgm:pt modelId="{8F7E1858-2C84-4958-9BF7-D2D68995A1BB}" type="sibTrans" cxnId="{FEA81103-3BE4-4379-BCAC-B9C8B1F36165}">
      <dgm:prSet/>
      <dgm:spPr/>
      <dgm:t>
        <a:bodyPr/>
        <a:lstStyle/>
        <a:p>
          <a:endParaRPr lang="en-US"/>
        </a:p>
      </dgm:t>
    </dgm:pt>
    <dgm:pt modelId="{87AF563E-1484-49D6-AFB6-B3F1078C8521}">
      <dgm:prSet phldrT="[Text]"/>
      <dgm:spPr/>
      <dgm:t>
        <a:bodyPr/>
        <a:lstStyle/>
        <a:p>
          <a:r>
            <a:rPr lang="en-US" dirty="0"/>
            <a:t>“Over-Income” for SSI</a:t>
          </a:r>
        </a:p>
      </dgm:t>
    </dgm:pt>
    <dgm:pt modelId="{C5626E54-C7EB-4BAB-BCC1-05578B1DF220}" type="parTrans" cxnId="{B27D71F0-A050-4D6C-A012-3015AD04F4E2}">
      <dgm:prSet/>
      <dgm:spPr/>
      <dgm:t>
        <a:bodyPr/>
        <a:lstStyle/>
        <a:p>
          <a:endParaRPr lang="en-US"/>
        </a:p>
      </dgm:t>
    </dgm:pt>
    <dgm:pt modelId="{E3EFD6E4-A241-4058-BAF0-6049FD604BF8}" type="sibTrans" cxnId="{B27D71F0-A050-4D6C-A012-3015AD04F4E2}">
      <dgm:prSet/>
      <dgm:spPr/>
      <dgm:t>
        <a:bodyPr/>
        <a:lstStyle/>
        <a:p>
          <a:endParaRPr lang="en-US"/>
        </a:p>
      </dgm:t>
    </dgm:pt>
    <dgm:pt modelId="{5EA48977-27EB-4EA1-BD79-E2435B871284}">
      <dgm:prSet phldrT="[Text]"/>
      <dgm:spPr/>
      <dgm:t>
        <a:bodyPr/>
        <a:lstStyle/>
        <a:p>
          <a:r>
            <a:rPr lang="en-US" dirty="0"/>
            <a:t>Have become ineligible for SSI when a period of eligibility based on </a:t>
          </a:r>
          <a:r>
            <a:rPr lang="en-US" b="1" dirty="0"/>
            <a:t>refugee/asylee status expired. </a:t>
          </a:r>
          <a:r>
            <a:rPr lang="en-US" b="0" dirty="0"/>
            <a:t>(Rules for this category are different and will not be discussed today. See PM 11-04-00.)</a:t>
          </a:r>
          <a:endParaRPr lang="en-US" b="1" dirty="0"/>
        </a:p>
      </dgm:t>
    </dgm:pt>
    <dgm:pt modelId="{072A58C4-A177-4EFB-84F2-FDA808139D3F}" type="parTrans" cxnId="{30AF482A-4A33-46E0-B7B9-4A3659DEA5CA}">
      <dgm:prSet/>
      <dgm:spPr/>
      <dgm:t>
        <a:bodyPr/>
        <a:lstStyle/>
        <a:p>
          <a:endParaRPr lang="en-US"/>
        </a:p>
      </dgm:t>
    </dgm:pt>
    <dgm:pt modelId="{6F1625AD-D7ED-4845-9AE0-3A468B72BE93}" type="sibTrans" cxnId="{30AF482A-4A33-46E0-B7B9-4A3659DEA5CA}">
      <dgm:prSet/>
      <dgm:spPr/>
      <dgm:t>
        <a:bodyPr/>
        <a:lstStyle/>
        <a:p>
          <a:endParaRPr lang="en-US"/>
        </a:p>
      </dgm:t>
    </dgm:pt>
    <dgm:pt modelId="{AEA6A60F-CD3B-4FCB-878E-ADD7E9B302E7}">
      <dgm:prSet phldrT="[Text]"/>
      <dgm:spPr/>
      <dgm:t>
        <a:bodyPr/>
        <a:lstStyle/>
        <a:p>
          <a:r>
            <a:rPr lang="en-US" b="0" i="0" dirty="0"/>
            <a:t>Be a noncitizen over 65 years old who was legally residing in the U.S. on 08/22/96, and who was denied SSI due to a finding of "not disabled," and who meets the immigration requirements for AABD medical assistance</a:t>
          </a:r>
          <a:endParaRPr lang="en-US" b="1" dirty="0"/>
        </a:p>
      </dgm:t>
    </dgm:pt>
    <dgm:pt modelId="{CFD817B9-A231-4DAF-9A9A-FF983FBBAF8E}" type="parTrans" cxnId="{D333D17E-753F-4980-94AB-C0CD9CE8CC70}">
      <dgm:prSet/>
      <dgm:spPr/>
      <dgm:t>
        <a:bodyPr/>
        <a:lstStyle/>
        <a:p>
          <a:endParaRPr lang="en-US"/>
        </a:p>
      </dgm:t>
    </dgm:pt>
    <dgm:pt modelId="{92BA3886-6BDF-4C67-A22E-2B2D314635B5}" type="sibTrans" cxnId="{D333D17E-753F-4980-94AB-C0CD9CE8CC70}">
      <dgm:prSet/>
      <dgm:spPr/>
      <dgm:t>
        <a:bodyPr/>
        <a:lstStyle/>
        <a:p>
          <a:endParaRPr lang="en-US"/>
        </a:p>
      </dgm:t>
    </dgm:pt>
    <dgm:pt modelId="{A88BDC07-622C-4F44-8AAE-0AAFE3EF0F43}" type="pres">
      <dgm:prSet presAssocID="{FC40645E-F838-401C-BC07-44BF8DB7B59B}" presName="composite" presStyleCnt="0">
        <dgm:presLayoutVars>
          <dgm:chMax val="1"/>
          <dgm:dir/>
          <dgm:resizeHandles val="exact"/>
        </dgm:presLayoutVars>
      </dgm:prSet>
      <dgm:spPr/>
    </dgm:pt>
    <dgm:pt modelId="{ACAF3D32-C17D-4789-A4DE-B0ACD3B292AC}" type="pres">
      <dgm:prSet presAssocID="{8507AC69-929F-4EA8-AD19-F75BCE6B3EA8}" presName="roof" presStyleLbl="dkBgShp" presStyleIdx="0" presStyleCnt="2"/>
      <dgm:spPr/>
    </dgm:pt>
    <dgm:pt modelId="{86775DBA-0312-4055-ABA0-298E38714D8A}" type="pres">
      <dgm:prSet presAssocID="{8507AC69-929F-4EA8-AD19-F75BCE6B3EA8}" presName="pillars" presStyleCnt="0"/>
      <dgm:spPr/>
    </dgm:pt>
    <dgm:pt modelId="{AE0AF4BB-C9AA-49ED-B376-A28D63F06F16}" type="pres">
      <dgm:prSet presAssocID="{8507AC69-929F-4EA8-AD19-F75BCE6B3EA8}" presName="pillar1" presStyleLbl="node1" presStyleIdx="0" presStyleCnt="4">
        <dgm:presLayoutVars>
          <dgm:bulletEnabled val="1"/>
        </dgm:presLayoutVars>
      </dgm:prSet>
      <dgm:spPr/>
    </dgm:pt>
    <dgm:pt modelId="{11C6225F-EECB-42A9-8D7C-4E6914B736E5}" type="pres">
      <dgm:prSet presAssocID="{87AF563E-1484-49D6-AFB6-B3F1078C8521}" presName="pillarX" presStyleLbl="node1" presStyleIdx="1" presStyleCnt="4">
        <dgm:presLayoutVars>
          <dgm:bulletEnabled val="1"/>
        </dgm:presLayoutVars>
      </dgm:prSet>
      <dgm:spPr/>
    </dgm:pt>
    <dgm:pt modelId="{8E39C448-05C4-43BD-B018-FFD7A9E2930B}" type="pres">
      <dgm:prSet presAssocID="{5EA48977-27EB-4EA1-BD79-E2435B871284}" presName="pillarX" presStyleLbl="node1" presStyleIdx="2" presStyleCnt="4">
        <dgm:presLayoutVars>
          <dgm:bulletEnabled val="1"/>
        </dgm:presLayoutVars>
      </dgm:prSet>
      <dgm:spPr/>
    </dgm:pt>
    <dgm:pt modelId="{EBDB7FB0-2FAB-4C32-9280-006190EA11AF}" type="pres">
      <dgm:prSet presAssocID="{AEA6A60F-CD3B-4FCB-878E-ADD7E9B302E7}" presName="pillarX" presStyleLbl="node1" presStyleIdx="3" presStyleCnt="4">
        <dgm:presLayoutVars>
          <dgm:bulletEnabled val="1"/>
        </dgm:presLayoutVars>
      </dgm:prSet>
      <dgm:spPr/>
    </dgm:pt>
    <dgm:pt modelId="{299E9203-BC60-40D8-B7BE-6C89B274133E}" type="pres">
      <dgm:prSet presAssocID="{8507AC69-929F-4EA8-AD19-F75BCE6B3EA8}" presName="base" presStyleLbl="dkBgShp" presStyleIdx="1" presStyleCnt="2"/>
      <dgm:spPr/>
    </dgm:pt>
  </dgm:ptLst>
  <dgm:cxnLst>
    <dgm:cxn modelId="{FEA81103-3BE4-4379-BCAC-B9C8B1F36165}" srcId="{8507AC69-929F-4EA8-AD19-F75BCE6B3EA8}" destId="{7964F7C2-5CC2-47AF-A087-CEAC693D86A1}" srcOrd="0" destOrd="0" parTransId="{36EDEAE3-DD62-4F7A-9B93-3CFC3437ABF3}" sibTransId="{8F7E1858-2C84-4958-9BF7-D2D68995A1BB}"/>
    <dgm:cxn modelId="{8A34F01D-07BF-4626-A998-E68CF6A996C1}" type="presOf" srcId="{87AF563E-1484-49D6-AFB6-B3F1078C8521}" destId="{11C6225F-EECB-42A9-8D7C-4E6914B736E5}" srcOrd="0" destOrd="0" presId="urn:microsoft.com/office/officeart/2005/8/layout/hList3"/>
    <dgm:cxn modelId="{30AF482A-4A33-46E0-B7B9-4A3659DEA5CA}" srcId="{8507AC69-929F-4EA8-AD19-F75BCE6B3EA8}" destId="{5EA48977-27EB-4EA1-BD79-E2435B871284}" srcOrd="2" destOrd="0" parTransId="{072A58C4-A177-4EFB-84F2-FDA808139D3F}" sibTransId="{6F1625AD-D7ED-4845-9AE0-3A468B72BE93}"/>
    <dgm:cxn modelId="{78F07230-8CFF-4A34-B60E-B9A62CA7FB60}" type="presOf" srcId="{AEA6A60F-CD3B-4FCB-878E-ADD7E9B302E7}" destId="{EBDB7FB0-2FAB-4C32-9280-006190EA11AF}" srcOrd="0" destOrd="0" presId="urn:microsoft.com/office/officeart/2005/8/layout/hList3"/>
    <dgm:cxn modelId="{8E14E43D-6622-4F28-82D2-5F2686C1CD59}" type="presOf" srcId="{8507AC69-929F-4EA8-AD19-F75BCE6B3EA8}" destId="{ACAF3D32-C17D-4789-A4DE-B0ACD3B292AC}" srcOrd="0" destOrd="0" presId="urn:microsoft.com/office/officeart/2005/8/layout/hList3"/>
    <dgm:cxn modelId="{0115D043-2843-498E-9E09-8ED3E77A5095}" srcId="{FC40645E-F838-401C-BC07-44BF8DB7B59B}" destId="{8507AC69-929F-4EA8-AD19-F75BCE6B3EA8}" srcOrd="0" destOrd="0" parTransId="{6952E76C-F0E1-430C-9343-090B08537912}" sibTransId="{4D1E4544-0B36-47A2-94DA-9781A50427CD}"/>
    <dgm:cxn modelId="{D333D17E-753F-4980-94AB-C0CD9CE8CC70}" srcId="{8507AC69-929F-4EA8-AD19-F75BCE6B3EA8}" destId="{AEA6A60F-CD3B-4FCB-878E-ADD7E9B302E7}" srcOrd="3" destOrd="0" parTransId="{CFD817B9-A231-4DAF-9A9A-FF983FBBAF8E}" sibTransId="{92BA3886-6BDF-4C67-A22E-2B2D314635B5}"/>
    <dgm:cxn modelId="{688E5DAE-3C63-4115-AD8D-B8A6FA74EF3E}" type="presOf" srcId="{7964F7C2-5CC2-47AF-A087-CEAC693D86A1}" destId="{AE0AF4BB-C9AA-49ED-B376-A28D63F06F16}" srcOrd="0" destOrd="0" presId="urn:microsoft.com/office/officeart/2005/8/layout/hList3"/>
    <dgm:cxn modelId="{F2F4F8BA-64D9-4E1C-865B-2739623FD333}" type="presOf" srcId="{5EA48977-27EB-4EA1-BD79-E2435B871284}" destId="{8E39C448-05C4-43BD-B018-FFD7A9E2930B}" srcOrd="0" destOrd="0" presId="urn:microsoft.com/office/officeart/2005/8/layout/hList3"/>
    <dgm:cxn modelId="{B27D71F0-A050-4D6C-A012-3015AD04F4E2}" srcId="{8507AC69-929F-4EA8-AD19-F75BCE6B3EA8}" destId="{87AF563E-1484-49D6-AFB6-B3F1078C8521}" srcOrd="1" destOrd="0" parTransId="{C5626E54-C7EB-4BAB-BCC1-05578B1DF220}" sibTransId="{E3EFD6E4-A241-4058-BAF0-6049FD604BF8}"/>
    <dgm:cxn modelId="{61A7B7F2-8E5A-4EFE-85C6-1B3C7603F5FB}" type="presOf" srcId="{FC40645E-F838-401C-BC07-44BF8DB7B59B}" destId="{A88BDC07-622C-4F44-8AAE-0AAFE3EF0F43}" srcOrd="0" destOrd="0" presId="urn:microsoft.com/office/officeart/2005/8/layout/hList3"/>
    <dgm:cxn modelId="{45D3CD81-8972-4844-94D8-3D42DF2409B6}" type="presParOf" srcId="{A88BDC07-622C-4F44-8AAE-0AAFE3EF0F43}" destId="{ACAF3D32-C17D-4789-A4DE-B0ACD3B292AC}" srcOrd="0" destOrd="0" presId="urn:microsoft.com/office/officeart/2005/8/layout/hList3"/>
    <dgm:cxn modelId="{12283F14-2C06-432D-B145-993C25DB07A2}" type="presParOf" srcId="{A88BDC07-622C-4F44-8AAE-0AAFE3EF0F43}" destId="{86775DBA-0312-4055-ABA0-298E38714D8A}" srcOrd="1" destOrd="0" presId="urn:microsoft.com/office/officeart/2005/8/layout/hList3"/>
    <dgm:cxn modelId="{A8C4B76F-E4B7-4524-AE76-1B8C3CAFB52A}" type="presParOf" srcId="{86775DBA-0312-4055-ABA0-298E38714D8A}" destId="{AE0AF4BB-C9AA-49ED-B376-A28D63F06F16}" srcOrd="0" destOrd="0" presId="urn:microsoft.com/office/officeart/2005/8/layout/hList3"/>
    <dgm:cxn modelId="{146F2A00-BEDE-4A8F-8E96-1D934F55FC2B}" type="presParOf" srcId="{86775DBA-0312-4055-ABA0-298E38714D8A}" destId="{11C6225F-EECB-42A9-8D7C-4E6914B736E5}" srcOrd="1" destOrd="0" presId="urn:microsoft.com/office/officeart/2005/8/layout/hList3"/>
    <dgm:cxn modelId="{2EFA111E-C913-48B0-A067-C7B44628B387}" type="presParOf" srcId="{86775DBA-0312-4055-ABA0-298E38714D8A}" destId="{8E39C448-05C4-43BD-B018-FFD7A9E2930B}" srcOrd="2" destOrd="0" presId="urn:microsoft.com/office/officeart/2005/8/layout/hList3"/>
    <dgm:cxn modelId="{D61A64FB-3BE6-44BA-89F7-8EE30E30C6AD}" type="presParOf" srcId="{86775DBA-0312-4055-ABA0-298E38714D8A}" destId="{EBDB7FB0-2FAB-4C32-9280-006190EA11AF}" srcOrd="3" destOrd="0" presId="urn:microsoft.com/office/officeart/2005/8/layout/hList3"/>
    <dgm:cxn modelId="{2C9B1DE2-5954-4920-8B8C-9E83FFEB266A}" type="presParOf" srcId="{A88BDC07-622C-4F44-8AAE-0AAFE3EF0F43}" destId="{299E9203-BC60-40D8-B7BE-6C89B274133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CDCC119B-84C2-4466-96C9-1CEA0D4374C7}">
      <dgm:prSet phldrT="[Text]"/>
      <dgm:spPr/>
      <dgm:t>
        <a:bodyPr/>
        <a:lstStyle/>
        <a:p>
          <a:r>
            <a:rPr lang="en-US" dirty="0"/>
            <a:t>Do you have Medicare (“red, white, and blue” card)? How old are you?</a:t>
          </a:r>
        </a:p>
      </dgm:t>
    </dgm:pt>
    <dgm:pt modelId="{CB226048-E4EC-44D1-8548-07CF92FEFA4C}" type="parTrans" cxnId="{55CAA635-C31A-430F-87E5-EFE1D7C8B499}">
      <dgm:prSet/>
      <dgm:spPr/>
      <dgm:t>
        <a:bodyPr/>
        <a:lstStyle/>
        <a:p>
          <a:endParaRPr lang="en-US"/>
        </a:p>
      </dgm:t>
    </dgm:pt>
    <dgm:pt modelId="{58610201-C26B-459B-9480-A8224570D6CD}" type="sibTrans" cxnId="{55CAA635-C31A-430F-87E5-EFE1D7C8B499}">
      <dgm:prSet/>
      <dgm:spPr/>
      <dgm:t>
        <a:bodyPr/>
        <a:lstStyle/>
        <a:p>
          <a:endParaRPr lang="en-US"/>
        </a:p>
      </dgm:t>
    </dgm:pt>
    <dgm:pt modelId="{D1764C76-BEE3-4888-AEA7-88E91EFFAC03}">
      <dgm:prSet phldrT="[Text]"/>
      <dgm:spPr/>
      <dgm:t>
        <a:bodyPr/>
        <a:lstStyle/>
        <a:p>
          <a:r>
            <a:rPr lang="en-US" dirty="0"/>
            <a:t>If they do AND if they are under 65 years old, then they are getting something other than SSI (but they are probably also getting SSI if total income is SSI max +20)</a:t>
          </a:r>
        </a:p>
      </dgm:t>
    </dgm:pt>
    <dgm:pt modelId="{B4AAE25F-6BC3-4425-8852-79FDC5261C08}" type="parTrans" cxnId="{5D354AB9-A6F3-45F2-BAE2-F57B5FD2CE87}">
      <dgm:prSet/>
      <dgm:spPr/>
      <dgm:t>
        <a:bodyPr/>
        <a:lstStyle/>
        <a:p>
          <a:endParaRPr lang="en-US"/>
        </a:p>
      </dgm:t>
    </dgm:pt>
    <dgm:pt modelId="{8BFE75EA-A576-4DED-B470-2C3268A68BE9}" type="sibTrans" cxnId="{5D354AB9-A6F3-45F2-BAE2-F57B5FD2CE87}">
      <dgm:prSet/>
      <dgm:spPr/>
      <dgm:t>
        <a:bodyPr/>
        <a:lstStyle/>
        <a:p>
          <a:endParaRPr lang="en-US"/>
        </a:p>
      </dgm:t>
    </dgm:pt>
    <dgm:pt modelId="{2334D99A-2F65-4BCE-B23E-8E638D9B0A22}">
      <dgm:prSet phldrT="[Text]"/>
      <dgm:spPr/>
      <dgm:t>
        <a:bodyPr/>
        <a:lstStyle/>
        <a:p>
          <a:r>
            <a:rPr lang="en-US" b="0" dirty="0"/>
            <a:t>How much are you paid?</a:t>
          </a:r>
        </a:p>
      </dgm:t>
    </dgm:pt>
    <dgm:pt modelId="{B5EDE885-5A31-4731-9D89-F1B2BE49D015}" type="parTrans" cxnId="{47C57EB9-BD77-48D4-9787-83755B3B6E53}">
      <dgm:prSet/>
      <dgm:spPr/>
      <dgm:t>
        <a:bodyPr/>
        <a:lstStyle/>
        <a:p>
          <a:endParaRPr lang="en-US"/>
        </a:p>
      </dgm:t>
    </dgm:pt>
    <dgm:pt modelId="{47BD3677-0E89-4AF9-9C9A-5584FE6807DB}" type="sibTrans" cxnId="{47C57EB9-BD77-48D4-9787-83755B3B6E53}">
      <dgm:prSet/>
      <dgm:spPr/>
      <dgm:t>
        <a:bodyPr/>
        <a:lstStyle/>
        <a:p>
          <a:endParaRPr lang="en-US"/>
        </a:p>
      </dgm:t>
    </dgm:pt>
    <dgm:pt modelId="{312DD11C-090A-4EDA-BCC0-DCBCD582BE11}">
      <dgm:prSet/>
      <dgm:spPr/>
      <dgm:t>
        <a:bodyPr/>
        <a:lstStyle/>
        <a:p>
          <a:r>
            <a:rPr lang="en-US" dirty="0"/>
            <a:t>When does SSA pay you?</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dgm:spPr/>
      <dgm:t>
        <a:bodyPr/>
        <a:lstStyle/>
        <a:p>
          <a:r>
            <a:rPr lang="en-US" dirty="0"/>
            <a:t>1</a:t>
          </a:r>
          <a:r>
            <a:rPr lang="en-US" baseline="30000" dirty="0"/>
            <a:t>st</a:t>
          </a:r>
          <a:r>
            <a:rPr lang="en-US" dirty="0"/>
            <a:t> of the month = SSI</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A615A314-75C1-4CC5-9D77-44DC49EEEDE7}">
      <dgm:prSet/>
      <dgm:spPr/>
      <dgm:t>
        <a:bodyPr/>
        <a:lstStyle/>
        <a:p>
          <a:r>
            <a:rPr lang="en-US" dirty="0"/>
            <a:t>Any other day = Not SSI</a:t>
          </a:r>
        </a:p>
      </dgm:t>
    </dgm:pt>
    <dgm:pt modelId="{D1755AED-3F89-420D-B81D-936A247C763E}" type="parTrans" cxnId="{D7D1E2CA-3964-4DA3-BDD8-1E82B9264209}">
      <dgm:prSet/>
      <dgm:spPr/>
      <dgm:t>
        <a:bodyPr/>
        <a:lstStyle/>
        <a:p>
          <a:endParaRPr lang="en-US"/>
        </a:p>
      </dgm:t>
    </dgm:pt>
    <dgm:pt modelId="{B9806043-A503-4353-93EA-EFD4A40AF92A}" type="sibTrans" cxnId="{D7D1E2CA-3964-4DA3-BDD8-1E82B9264209}">
      <dgm:prSet/>
      <dgm:spPr/>
      <dgm:t>
        <a:bodyPr/>
        <a:lstStyle/>
        <a:p>
          <a:endParaRPr lang="en-US"/>
        </a:p>
      </dgm:t>
    </dgm:pt>
    <dgm:pt modelId="{15B9B6C4-8F88-4ED8-9222-BB5162F445C2}">
      <dgm:prSet/>
      <dgm:spPr/>
      <dgm:t>
        <a:bodyPr/>
        <a:lstStyle/>
        <a:p>
          <a:r>
            <a:rPr lang="en-US" dirty="0"/>
            <a:t>If they get two checks, they have SSI and some other SSA benefits</a:t>
          </a:r>
        </a:p>
      </dgm:t>
    </dgm:pt>
    <dgm:pt modelId="{C18894A8-F3D3-43A3-805E-5178610AD3ED}" type="parTrans" cxnId="{55ADEC7D-929D-45D2-B0B0-02C654AC79F9}">
      <dgm:prSet/>
      <dgm:spPr/>
      <dgm:t>
        <a:bodyPr/>
        <a:lstStyle/>
        <a:p>
          <a:endParaRPr lang="en-US"/>
        </a:p>
      </dgm:t>
    </dgm:pt>
    <dgm:pt modelId="{66F1AC79-31BD-48A4-881C-8B4384A65543}" type="sibTrans" cxnId="{55ADEC7D-929D-45D2-B0B0-02C654AC79F9}">
      <dgm:prSet/>
      <dgm:spPr/>
      <dgm:t>
        <a:bodyPr/>
        <a:lstStyle/>
        <a:p>
          <a:endParaRPr lang="en-US"/>
        </a:p>
      </dgm:t>
    </dgm:pt>
    <dgm:pt modelId="{46CEEEDA-5E5D-4D70-A82B-E2396D0AC2CE}">
      <dgm:prSet phldrT="[Text]"/>
      <dgm:spPr/>
      <dgm:t>
        <a:bodyPr/>
        <a:lstStyle/>
        <a:p>
          <a:r>
            <a:rPr lang="en-US" dirty="0"/>
            <a:t>SSI max ($914 in 2023): 		Most likely SSI</a:t>
          </a:r>
        </a:p>
      </dgm:t>
    </dgm:pt>
    <dgm:pt modelId="{B48D3059-BD14-4161-96CC-5CD4E6674016}" type="parTrans" cxnId="{98736EAF-3B4F-4A03-966D-A5687727C648}">
      <dgm:prSet/>
      <dgm:spPr/>
      <dgm:t>
        <a:bodyPr/>
        <a:lstStyle/>
        <a:p>
          <a:endParaRPr lang="en-US"/>
        </a:p>
      </dgm:t>
    </dgm:pt>
    <dgm:pt modelId="{15888F92-98C5-45F9-B074-4365AF5F2216}" type="sibTrans" cxnId="{98736EAF-3B4F-4A03-966D-A5687727C648}">
      <dgm:prSet/>
      <dgm:spPr/>
      <dgm:t>
        <a:bodyPr/>
        <a:lstStyle/>
        <a:p>
          <a:endParaRPr lang="en-US"/>
        </a:p>
      </dgm:t>
    </dgm:pt>
    <dgm:pt modelId="{2D27EC66-5E65-413B-967B-0BFCB6A0C9DD}">
      <dgm:prSet phldrT="[Text]"/>
      <dgm:spPr/>
      <dgm:t>
        <a:bodyPr/>
        <a:lstStyle/>
        <a:p>
          <a:r>
            <a:rPr lang="en-US" dirty="0"/>
            <a:t>SSI max + $20 ($934 in 2023): 	Most likely SSI and something else</a:t>
          </a:r>
        </a:p>
      </dgm:t>
    </dgm:pt>
    <dgm:pt modelId="{E4DC7DE8-DB43-4DBA-8B9F-1D5D4E872592}" type="parTrans" cxnId="{364255CB-9E62-4416-BD9E-7D40449E0F51}">
      <dgm:prSet/>
      <dgm:spPr/>
      <dgm:t>
        <a:bodyPr/>
        <a:lstStyle/>
        <a:p>
          <a:endParaRPr lang="en-US"/>
        </a:p>
      </dgm:t>
    </dgm:pt>
    <dgm:pt modelId="{43A6129A-BDF7-4160-9BCD-3C35E76AE9A1}" type="sibTrans" cxnId="{364255CB-9E62-4416-BD9E-7D40449E0F51}">
      <dgm:prSet/>
      <dgm:spPr/>
      <dgm:t>
        <a:bodyPr/>
        <a:lstStyle/>
        <a:p>
          <a:endParaRPr lang="en-US"/>
        </a:p>
      </dgm:t>
    </dgm:pt>
    <dgm:pt modelId="{199F8042-C478-4481-B2D6-41AD4837BFCC}">
      <dgm:prSet phldrT="[Text]"/>
      <dgm:spPr/>
      <dgm:t>
        <a:bodyPr/>
        <a:lstStyle/>
        <a:p>
          <a:r>
            <a:rPr lang="en-US" dirty="0"/>
            <a:t>&gt; SSI max + $20 ($934 in 2023): 	Something other than SSI</a:t>
          </a:r>
        </a:p>
      </dgm:t>
    </dgm:pt>
    <dgm:pt modelId="{999B3D5B-CC51-4901-BDB9-297FB61C24D8}" type="parTrans" cxnId="{AD01EA65-DCA1-4A3E-B80D-BEB8A8E00E79}">
      <dgm:prSet/>
      <dgm:spPr/>
      <dgm:t>
        <a:bodyPr/>
        <a:lstStyle/>
        <a:p>
          <a:endParaRPr lang="en-US"/>
        </a:p>
      </dgm:t>
    </dgm:pt>
    <dgm:pt modelId="{9F5193A5-54B4-42E3-9625-5068666162C5}" type="sibTrans" cxnId="{AD01EA65-DCA1-4A3E-B80D-BEB8A8E00E79}">
      <dgm:prSet/>
      <dgm:spPr/>
      <dgm:t>
        <a:bodyPr/>
        <a:lstStyle/>
        <a:p>
          <a:endParaRPr lang="en-US"/>
        </a:p>
      </dgm:t>
    </dgm:pt>
    <dgm:pt modelId="{05BFB7CD-B93A-4F57-9EED-5C1CBBD7CD9C}">
      <dgm:prSet phldrT="[Text]"/>
      <dgm:spPr/>
      <dgm:t>
        <a:bodyPr/>
        <a:lstStyle/>
        <a:p>
          <a:r>
            <a:rPr lang="en-US" dirty="0"/>
            <a:t>&lt; SSI max ($914 in 2023): 	You will need to do more investigation – </a:t>
          </a:r>
          <a:r>
            <a:rPr lang="en-US" b="1" dirty="0"/>
            <a:t>Likely is eligible for additional benefits!</a:t>
          </a:r>
        </a:p>
      </dgm:t>
    </dgm:pt>
    <dgm:pt modelId="{16D9AEFD-87DF-4C75-A37D-7BBA7D81464A}" type="parTrans" cxnId="{AB6CC81D-9CC7-4B1E-BA99-DC794FA59718}">
      <dgm:prSet/>
      <dgm:spPr/>
      <dgm:t>
        <a:bodyPr/>
        <a:lstStyle/>
        <a:p>
          <a:endParaRPr lang="en-US"/>
        </a:p>
      </dgm:t>
    </dgm:pt>
    <dgm:pt modelId="{15347D01-2494-480F-8111-7BBC81A3E43F}" type="sibTrans" cxnId="{AB6CC81D-9CC7-4B1E-BA99-DC794FA59718}">
      <dgm:prSet/>
      <dgm:spPr/>
      <dgm:t>
        <a:bodyPr/>
        <a:lstStyle/>
        <a:p>
          <a:endParaRPr lang="en-US"/>
        </a:p>
      </dgm:t>
    </dgm:pt>
    <dgm:pt modelId="{DCADA1A2-B8A5-4775-9073-4FE60376EF9B}">
      <dgm:prSet phldrT="[Text]"/>
      <dgm:spPr/>
      <dgm:t>
        <a:bodyPr/>
        <a:lstStyle/>
        <a:p>
          <a:r>
            <a:rPr lang="en-US" dirty="0"/>
            <a:t>What does your letter say?</a:t>
          </a:r>
        </a:p>
      </dgm:t>
    </dgm:pt>
    <dgm:pt modelId="{D575EB36-9B78-4BCB-A058-D41E9FAB1252}" type="parTrans" cxnId="{CDCC764B-3DA2-48BD-9F72-978908B82577}">
      <dgm:prSet/>
      <dgm:spPr/>
      <dgm:t>
        <a:bodyPr/>
        <a:lstStyle/>
        <a:p>
          <a:endParaRPr lang="en-US"/>
        </a:p>
      </dgm:t>
    </dgm:pt>
    <dgm:pt modelId="{8294A114-F2DB-4E6A-B09A-9E304E543432}" type="sibTrans" cxnId="{CDCC764B-3DA2-48BD-9F72-978908B82577}">
      <dgm:prSet/>
      <dgm:spPr/>
      <dgm:t>
        <a:bodyPr/>
        <a:lstStyle/>
        <a:p>
          <a:endParaRPr lang="en-US"/>
        </a:p>
      </dgm:t>
    </dgm:pt>
    <dgm:pt modelId="{BB44E02B-B856-4507-AFFB-F47639C0B06E}">
      <dgm:prSet phldrT="[Text]"/>
      <dgm:spPr/>
      <dgm:t>
        <a:bodyPr/>
        <a:lstStyle/>
        <a:p>
          <a:r>
            <a:rPr lang="en-US" i="1" dirty="0"/>
            <a:t>Sometimes</a:t>
          </a:r>
          <a:r>
            <a:rPr lang="en-US" dirty="0"/>
            <a:t>, the letter will state what benefit the person is getting. Examples on the following slides…</a:t>
          </a:r>
        </a:p>
      </dgm:t>
    </dgm:pt>
    <dgm:pt modelId="{D0A00D47-856A-442C-9279-4E4F31CD234B}" type="parTrans" cxnId="{7BFEF809-2FA1-4A65-9C63-15D5BD300583}">
      <dgm:prSet/>
      <dgm:spPr/>
      <dgm:t>
        <a:bodyPr/>
        <a:lstStyle/>
        <a:p>
          <a:endParaRPr lang="en-US"/>
        </a:p>
      </dgm:t>
    </dgm:pt>
    <dgm:pt modelId="{C5B3AD94-2919-4F78-9E03-AD0616141E37}" type="sibTrans" cxnId="{7BFEF809-2FA1-4A65-9C63-15D5BD300583}">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4" custScaleX="45085"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4" custScaleY="78927">
        <dgm:presLayoutVars>
          <dgm:bulletEnabled val="1"/>
        </dgm:presLayoutVars>
      </dgm:prSet>
      <dgm:spPr/>
    </dgm:pt>
    <dgm:pt modelId="{7A5EB234-4205-477E-A40B-5E9E98E1F2C4}" type="pres">
      <dgm:prSet presAssocID="{B14A1279-FD58-4C73-8319-724C71DFF0C0}" presName="sp" presStyleCnt="0"/>
      <dgm:spPr/>
    </dgm:pt>
    <dgm:pt modelId="{6974D753-3147-45FE-856D-2CC04AE03432}" type="pres">
      <dgm:prSet presAssocID="{CDCC119B-84C2-4466-96C9-1CEA0D4374C7}" presName="linNode" presStyleCnt="0"/>
      <dgm:spPr/>
    </dgm:pt>
    <dgm:pt modelId="{8AC167F1-49E7-4361-BF21-0BB65000DE63}" type="pres">
      <dgm:prSet presAssocID="{CDCC119B-84C2-4466-96C9-1CEA0D4374C7}" presName="parentText" presStyleLbl="node1" presStyleIdx="1" presStyleCnt="4" custScaleX="45085" custScaleY="76274">
        <dgm:presLayoutVars>
          <dgm:chMax val="1"/>
          <dgm:bulletEnabled val="1"/>
        </dgm:presLayoutVars>
      </dgm:prSet>
      <dgm:spPr/>
    </dgm:pt>
    <dgm:pt modelId="{7F9DDB7D-B215-4EB8-86B5-02DAFA3D2215}" type="pres">
      <dgm:prSet presAssocID="{CDCC119B-84C2-4466-96C9-1CEA0D4374C7}" presName="descendantText" presStyleLbl="alignAccFollowNode1" presStyleIdx="1" presStyleCnt="4" custScaleY="76274">
        <dgm:presLayoutVars>
          <dgm:bulletEnabled val="1"/>
        </dgm:presLayoutVars>
      </dgm:prSet>
      <dgm:spPr/>
    </dgm:pt>
    <dgm:pt modelId="{230802B9-E79A-4E70-B9E1-458BEF764236}" type="pres">
      <dgm:prSet presAssocID="{58610201-C26B-459B-9480-A8224570D6CD}" presName="sp" presStyleCnt="0"/>
      <dgm:spPr/>
    </dgm:pt>
    <dgm:pt modelId="{6A403766-211C-4C04-AC62-258152973A0F}" type="pres">
      <dgm:prSet presAssocID="{2334D99A-2F65-4BCE-B23E-8E638D9B0A22}" presName="linNode" presStyleCnt="0"/>
      <dgm:spPr/>
    </dgm:pt>
    <dgm:pt modelId="{70000FCE-41C1-4FD6-B6BB-6BA5D396FA41}" type="pres">
      <dgm:prSet presAssocID="{2334D99A-2F65-4BCE-B23E-8E638D9B0A22}" presName="parentText" presStyleLbl="node1" presStyleIdx="2" presStyleCnt="4" custScaleX="45085">
        <dgm:presLayoutVars>
          <dgm:chMax val="1"/>
          <dgm:bulletEnabled val="1"/>
        </dgm:presLayoutVars>
      </dgm:prSet>
      <dgm:spPr/>
    </dgm:pt>
    <dgm:pt modelId="{1050AEF2-FA80-4019-B9BC-C8865E309748}" type="pres">
      <dgm:prSet presAssocID="{2334D99A-2F65-4BCE-B23E-8E638D9B0A22}" presName="descendantText" presStyleLbl="alignAccFollowNode1" presStyleIdx="2" presStyleCnt="4">
        <dgm:presLayoutVars>
          <dgm:bulletEnabled val="1"/>
        </dgm:presLayoutVars>
      </dgm:prSet>
      <dgm:spPr/>
    </dgm:pt>
    <dgm:pt modelId="{B7641D21-19CD-4C83-A7E5-A8D6316F5B95}" type="pres">
      <dgm:prSet presAssocID="{47BD3677-0E89-4AF9-9C9A-5584FE6807DB}" presName="sp" presStyleCnt="0"/>
      <dgm:spPr/>
    </dgm:pt>
    <dgm:pt modelId="{A4C51124-F711-44A4-998F-BEF111739F8D}" type="pres">
      <dgm:prSet presAssocID="{DCADA1A2-B8A5-4775-9073-4FE60376EF9B}" presName="linNode" presStyleCnt="0"/>
      <dgm:spPr/>
    </dgm:pt>
    <dgm:pt modelId="{6F9C14C2-0D59-4B5E-BA37-34EDB965C0A2}" type="pres">
      <dgm:prSet presAssocID="{DCADA1A2-B8A5-4775-9073-4FE60376EF9B}" presName="parentText" presStyleLbl="node1" presStyleIdx="3" presStyleCnt="4" custScaleX="45085" custScaleY="72095">
        <dgm:presLayoutVars>
          <dgm:chMax val="1"/>
          <dgm:bulletEnabled val="1"/>
        </dgm:presLayoutVars>
      </dgm:prSet>
      <dgm:spPr/>
    </dgm:pt>
    <dgm:pt modelId="{2774556E-5199-4AC9-BBAF-AEEBD5F3DD38}" type="pres">
      <dgm:prSet presAssocID="{DCADA1A2-B8A5-4775-9073-4FE60376EF9B}" presName="descendantText" presStyleLbl="alignAccFollowNode1" presStyleIdx="3" presStyleCnt="4" custScaleY="72095">
        <dgm:presLayoutVars>
          <dgm:bulletEnabled val="1"/>
        </dgm:presLayoutVars>
      </dgm:prSet>
      <dgm:spPr/>
    </dgm:pt>
  </dgm:ptLst>
  <dgm:cxnLst>
    <dgm:cxn modelId="{7BFEF809-2FA1-4A65-9C63-15D5BD300583}" srcId="{DCADA1A2-B8A5-4775-9073-4FE60376EF9B}" destId="{BB44E02B-B856-4507-AFFB-F47639C0B06E}" srcOrd="0" destOrd="0" parTransId="{D0A00D47-856A-442C-9279-4E4F31CD234B}" sibTransId="{C5B3AD94-2919-4F78-9E03-AD0616141E37}"/>
    <dgm:cxn modelId="{AB6CC81D-9CC7-4B1E-BA99-DC794FA59718}" srcId="{2334D99A-2F65-4BCE-B23E-8E638D9B0A22}" destId="{05BFB7CD-B93A-4F57-9EED-5C1CBBD7CD9C}" srcOrd="3" destOrd="0" parTransId="{16D9AEFD-87DF-4C75-A37D-7BBA7D81464A}" sibTransId="{15347D01-2494-480F-8111-7BBC81A3E43F}"/>
    <dgm:cxn modelId="{CCE0661E-9F14-4263-8912-818276312DCF}" type="presOf" srcId="{A615A314-75C1-4CC5-9D77-44DC49EEEDE7}" destId="{2497A1F6-8DC3-4F20-A33D-685B884FDE2D}" srcOrd="0" destOrd="1" presId="urn:microsoft.com/office/officeart/2005/8/layout/vList5"/>
    <dgm:cxn modelId="{7468532E-9708-4FB0-82F8-F5854810507F}" type="presOf" srcId="{199F8042-C478-4481-B2D6-41AD4837BFCC}" destId="{1050AEF2-FA80-4019-B9BC-C8865E309748}" srcOrd="0" destOrd="2" presId="urn:microsoft.com/office/officeart/2005/8/layout/vList5"/>
    <dgm:cxn modelId="{54C7D231-A81B-4FD5-9DBC-E12785B2B4A6}" type="presOf" srcId="{59522A4A-F056-4976-812E-649D337DFC22}" destId="{2497A1F6-8DC3-4F20-A33D-685B884FDE2D}" srcOrd="0" destOrd="0" presId="urn:microsoft.com/office/officeart/2005/8/layout/vList5"/>
    <dgm:cxn modelId="{55CAA635-C31A-430F-87E5-EFE1D7C8B499}" srcId="{4ABD0ABD-1DBC-44D3-81F6-1C660B217273}" destId="{CDCC119B-84C2-4466-96C9-1CEA0D4374C7}" srcOrd="1" destOrd="0" parTransId="{CB226048-E4EC-44D1-8548-07CF92FEFA4C}" sibTransId="{58610201-C26B-459B-9480-A8224570D6CD}"/>
    <dgm:cxn modelId="{620F6740-8D8D-49DC-922A-82792DBDA2EA}" srcId="{312DD11C-090A-4EDA-BCC0-DCBCD582BE11}" destId="{59522A4A-F056-4976-812E-649D337DFC22}" srcOrd="0" destOrd="0" parTransId="{B26D8CD3-62BD-4D71-B014-2EBB0AF6F67F}" sibTransId="{AD46DD67-4F25-426A-B4BA-78FC2A800652}"/>
    <dgm:cxn modelId="{AD01EA65-DCA1-4A3E-B80D-BEB8A8E00E79}" srcId="{2334D99A-2F65-4BCE-B23E-8E638D9B0A22}" destId="{199F8042-C478-4481-B2D6-41AD4837BFCC}" srcOrd="2" destOrd="0" parTransId="{999B3D5B-CC51-4901-BDB9-297FB61C24D8}" sibTransId="{9F5193A5-54B4-42E3-9625-5068666162C5}"/>
    <dgm:cxn modelId="{AA82666A-6992-4264-B699-F8C6C8D21366}" type="presOf" srcId="{15B9B6C4-8F88-4ED8-9222-BB5162F445C2}" destId="{2497A1F6-8DC3-4F20-A33D-685B884FDE2D}" srcOrd="0" destOrd="2" presId="urn:microsoft.com/office/officeart/2005/8/layout/vList5"/>
    <dgm:cxn modelId="{CDCC764B-3DA2-48BD-9F72-978908B82577}" srcId="{4ABD0ABD-1DBC-44D3-81F6-1C660B217273}" destId="{DCADA1A2-B8A5-4775-9073-4FE60376EF9B}" srcOrd="3" destOrd="0" parTransId="{D575EB36-9B78-4BCB-A058-D41E9FAB1252}" sibTransId="{8294A114-F2DB-4E6A-B09A-9E304E543432}"/>
    <dgm:cxn modelId="{5754C755-34CC-499F-9D55-4F8B42D8F3F1}" type="presOf" srcId="{46CEEEDA-5E5D-4D70-A82B-E2396D0AC2CE}" destId="{1050AEF2-FA80-4019-B9BC-C8865E309748}" srcOrd="0" destOrd="0" presId="urn:microsoft.com/office/officeart/2005/8/layout/vList5"/>
    <dgm:cxn modelId="{55ADEC7D-929D-45D2-B0B0-02C654AC79F9}" srcId="{312DD11C-090A-4EDA-BCC0-DCBCD582BE11}" destId="{15B9B6C4-8F88-4ED8-9222-BB5162F445C2}" srcOrd="2" destOrd="0" parTransId="{C18894A8-F3D3-43A3-805E-5178610AD3ED}" sibTransId="{66F1AC79-31BD-48A4-881C-8B4384A65543}"/>
    <dgm:cxn modelId="{519DBC8E-BC4A-4F62-BC88-F03676010929}" type="presOf" srcId="{CDCC119B-84C2-4466-96C9-1CEA0D4374C7}" destId="{8AC167F1-49E7-4361-BF21-0BB65000DE63}" srcOrd="0" destOrd="0" presId="urn:microsoft.com/office/officeart/2005/8/layout/vList5"/>
    <dgm:cxn modelId="{000CE0A6-6A65-4C85-BF16-F6B0CC59039B}" type="presOf" srcId="{2D27EC66-5E65-413B-967B-0BFCB6A0C9DD}" destId="{1050AEF2-FA80-4019-B9BC-C8865E309748}" srcOrd="0" destOrd="1" presId="urn:microsoft.com/office/officeart/2005/8/layout/vList5"/>
    <dgm:cxn modelId="{4DD67CA8-C16E-4E29-9A28-BD2DA40A7D6D}" srcId="{4ABD0ABD-1DBC-44D3-81F6-1C660B217273}" destId="{312DD11C-090A-4EDA-BCC0-DCBCD582BE11}" srcOrd="0" destOrd="0" parTransId="{AFAB4311-2B66-4750-804C-29260725FCDA}" sibTransId="{B14A1279-FD58-4C73-8319-724C71DFF0C0}"/>
    <dgm:cxn modelId="{A6CC52AC-E9F7-48B5-9FB4-FC9E67879AAD}" type="presOf" srcId="{DCADA1A2-B8A5-4775-9073-4FE60376EF9B}" destId="{6F9C14C2-0D59-4B5E-BA37-34EDB965C0A2}" srcOrd="0" destOrd="0" presId="urn:microsoft.com/office/officeart/2005/8/layout/vList5"/>
    <dgm:cxn modelId="{98736EAF-3B4F-4A03-966D-A5687727C648}" srcId="{2334D99A-2F65-4BCE-B23E-8E638D9B0A22}" destId="{46CEEEDA-5E5D-4D70-A82B-E2396D0AC2CE}" srcOrd="0" destOrd="0" parTransId="{B48D3059-BD14-4161-96CC-5CD4E6674016}" sibTransId="{15888F92-98C5-45F9-B074-4365AF5F2216}"/>
    <dgm:cxn modelId="{5D354AB9-A6F3-45F2-BAE2-F57B5FD2CE87}" srcId="{CDCC119B-84C2-4466-96C9-1CEA0D4374C7}" destId="{D1764C76-BEE3-4888-AEA7-88E91EFFAC03}" srcOrd="0" destOrd="0" parTransId="{B4AAE25F-6BC3-4425-8852-79FDC5261C08}" sibTransId="{8BFE75EA-A576-4DED-B470-2C3268A68BE9}"/>
    <dgm:cxn modelId="{47C57EB9-BD77-48D4-9787-83755B3B6E53}" srcId="{4ABD0ABD-1DBC-44D3-81F6-1C660B217273}" destId="{2334D99A-2F65-4BCE-B23E-8E638D9B0A22}" srcOrd="2" destOrd="0" parTransId="{B5EDE885-5A31-4731-9D89-F1B2BE49D015}" sibTransId="{47BD3677-0E89-4AF9-9C9A-5584FE6807DB}"/>
    <dgm:cxn modelId="{95DD81BE-11B5-4B10-987A-34C8DD6AECC5}" type="presOf" srcId="{BB44E02B-B856-4507-AFFB-F47639C0B06E}" destId="{2774556E-5199-4AC9-BBAF-AEEBD5F3DD38}" srcOrd="0" destOrd="0" presId="urn:microsoft.com/office/officeart/2005/8/layout/vList5"/>
    <dgm:cxn modelId="{DA759EC9-CBC0-493B-A3D4-6DBD67462106}" type="presOf" srcId="{05BFB7CD-B93A-4F57-9EED-5C1CBBD7CD9C}" destId="{1050AEF2-FA80-4019-B9BC-C8865E309748}" srcOrd="0" destOrd="3" presId="urn:microsoft.com/office/officeart/2005/8/layout/vList5"/>
    <dgm:cxn modelId="{D7D1E2CA-3964-4DA3-BDD8-1E82B9264209}" srcId="{312DD11C-090A-4EDA-BCC0-DCBCD582BE11}" destId="{A615A314-75C1-4CC5-9D77-44DC49EEEDE7}" srcOrd="1" destOrd="0" parTransId="{D1755AED-3F89-420D-B81D-936A247C763E}" sibTransId="{B9806043-A503-4353-93EA-EFD4A40AF92A}"/>
    <dgm:cxn modelId="{364255CB-9E62-4416-BD9E-7D40449E0F51}" srcId="{2334D99A-2F65-4BCE-B23E-8E638D9B0A22}" destId="{2D27EC66-5E65-413B-967B-0BFCB6A0C9DD}" srcOrd="1" destOrd="0" parTransId="{E4DC7DE8-DB43-4DBA-8B9F-1D5D4E872592}" sibTransId="{43A6129A-BDF7-4160-9BCD-3C35E76AE9A1}"/>
    <dgm:cxn modelId="{CFF61AD3-FF4D-430F-82CA-2CF487E5E772}" type="presOf" srcId="{2334D99A-2F65-4BCE-B23E-8E638D9B0A22}" destId="{70000FCE-41C1-4FD6-B6BB-6BA5D396FA41}"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BD06FDD9-8A27-4DD2-B27A-C7E4BBFCA5F8}" type="presOf" srcId="{312DD11C-090A-4EDA-BCC0-DCBCD582BE11}" destId="{31B8369D-5C76-4CEF-BC9A-ED6ABD6A7FF6}" srcOrd="0" destOrd="0" presId="urn:microsoft.com/office/officeart/2005/8/layout/vList5"/>
    <dgm:cxn modelId="{1B5840EF-2B78-4C60-84A7-A70377301C9F}" type="presOf" srcId="{D1764C76-BEE3-4888-AEA7-88E91EFFAC03}" destId="{7F9DDB7D-B215-4EB8-86B5-02DAFA3D2215}" srcOrd="0" destOrd="0" presId="urn:microsoft.com/office/officeart/2005/8/layout/vList5"/>
    <dgm:cxn modelId="{20424FA9-C740-46A2-8A0D-A054C4E8BAF0}" type="presParOf" srcId="{CF13B467-922B-4003-BBE4-96C766CB9734}" destId="{FD185AD3-104D-4759-938C-7820AA9B3A4D}" srcOrd="0" destOrd="0" presId="urn:microsoft.com/office/officeart/2005/8/layout/vList5"/>
    <dgm:cxn modelId="{3B0D1475-13C0-42C9-943E-228F989E70D2}" type="presParOf" srcId="{FD185AD3-104D-4759-938C-7820AA9B3A4D}" destId="{31B8369D-5C76-4CEF-BC9A-ED6ABD6A7FF6}" srcOrd="0" destOrd="0" presId="urn:microsoft.com/office/officeart/2005/8/layout/vList5"/>
    <dgm:cxn modelId="{1DA74595-2837-4256-8B84-558BBAF5A1F1}" type="presParOf" srcId="{FD185AD3-104D-4759-938C-7820AA9B3A4D}" destId="{2497A1F6-8DC3-4F20-A33D-685B884FDE2D}" srcOrd="1" destOrd="0" presId="urn:microsoft.com/office/officeart/2005/8/layout/vList5"/>
    <dgm:cxn modelId="{71E1C738-78E3-459E-876A-A2C746F91167}" type="presParOf" srcId="{CF13B467-922B-4003-BBE4-96C766CB9734}" destId="{7A5EB234-4205-477E-A40B-5E9E98E1F2C4}" srcOrd="1" destOrd="0" presId="urn:microsoft.com/office/officeart/2005/8/layout/vList5"/>
    <dgm:cxn modelId="{9BA6D657-11FB-4DCD-B6A1-64AACC589EF2}" type="presParOf" srcId="{CF13B467-922B-4003-BBE4-96C766CB9734}" destId="{6974D753-3147-45FE-856D-2CC04AE03432}" srcOrd="2" destOrd="0" presId="urn:microsoft.com/office/officeart/2005/8/layout/vList5"/>
    <dgm:cxn modelId="{22E2C303-140D-4CFC-BDEB-BE1E358D0861}" type="presParOf" srcId="{6974D753-3147-45FE-856D-2CC04AE03432}" destId="{8AC167F1-49E7-4361-BF21-0BB65000DE63}" srcOrd="0" destOrd="0" presId="urn:microsoft.com/office/officeart/2005/8/layout/vList5"/>
    <dgm:cxn modelId="{6351AB51-9BBD-439A-8FE0-0C25956715F6}" type="presParOf" srcId="{6974D753-3147-45FE-856D-2CC04AE03432}" destId="{7F9DDB7D-B215-4EB8-86B5-02DAFA3D2215}" srcOrd="1" destOrd="0" presId="urn:microsoft.com/office/officeart/2005/8/layout/vList5"/>
    <dgm:cxn modelId="{FCFE6B6D-515E-44C9-B962-ACDA06D1B521}" type="presParOf" srcId="{CF13B467-922B-4003-BBE4-96C766CB9734}" destId="{230802B9-E79A-4E70-B9E1-458BEF764236}" srcOrd="3" destOrd="0" presId="urn:microsoft.com/office/officeart/2005/8/layout/vList5"/>
    <dgm:cxn modelId="{926E3DDA-D1F7-4431-AAC4-84B6E9CD6A24}" type="presParOf" srcId="{CF13B467-922B-4003-BBE4-96C766CB9734}" destId="{6A403766-211C-4C04-AC62-258152973A0F}" srcOrd="4" destOrd="0" presId="urn:microsoft.com/office/officeart/2005/8/layout/vList5"/>
    <dgm:cxn modelId="{87A74A21-043F-4BFD-B4E8-A0D7DEC48610}" type="presParOf" srcId="{6A403766-211C-4C04-AC62-258152973A0F}" destId="{70000FCE-41C1-4FD6-B6BB-6BA5D396FA41}" srcOrd="0" destOrd="0" presId="urn:microsoft.com/office/officeart/2005/8/layout/vList5"/>
    <dgm:cxn modelId="{8C3A4975-1549-4927-96C2-AB9504DD5F99}" type="presParOf" srcId="{6A403766-211C-4C04-AC62-258152973A0F}" destId="{1050AEF2-FA80-4019-B9BC-C8865E309748}" srcOrd="1" destOrd="0" presId="urn:microsoft.com/office/officeart/2005/8/layout/vList5"/>
    <dgm:cxn modelId="{A8F4BFE6-B8C2-497D-B589-7628AC571990}" type="presParOf" srcId="{CF13B467-922B-4003-BBE4-96C766CB9734}" destId="{B7641D21-19CD-4C83-A7E5-A8D6316F5B95}" srcOrd="5" destOrd="0" presId="urn:microsoft.com/office/officeart/2005/8/layout/vList5"/>
    <dgm:cxn modelId="{0C98D202-FD45-42FF-A537-E061962110CC}" type="presParOf" srcId="{CF13B467-922B-4003-BBE4-96C766CB9734}" destId="{A4C51124-F711-44A4-998F-BEF111739F8D}" srcOrd="6" destOrd="0" presId="urn:microsoft.com/office/officeart/2005/8/layout/vList5"/>
    <dgm:cxn modelId="{1EA1A740-C648-492B-A2E0-020B2048727B}" type="presParOf" srcId="{A4C51124-F711-44A4-998F-BEF111739F8D}" destId="{6F9C14C2-0D59-4B5E-BA37-34EDB965C0A2}" srcOrd="0" destOrd="0" presId="urn:microsoft.com/office/officeart/2005/8/layout/vList5"/>
    <dgm:cxn modelId="{122CB87E-105E-4717-BEA4-8ADF70FF454B}" type="presParOf" srcId="{A4C51124-F711-44A4-998F-BEF111739F8D}" destId="{2774556E-5199-4AC9-BBAF-AEEBD5F3DD3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When does SSA pay you?</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dgm:spPr/>
      <dgm:t>
        <a:bodyPr/>
        <a:lstStyle/>
        <a:p>
          <a:r>
            <a:rPr lang="en-US" dirty="0"/>
            <a:t>“Not sure. I get paid twice.”</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Do you have Medicare? How old are you?</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custT="1"/>
      <dgm:spPr/>
      <dgm:t>
        <a:bodyPr/>
        <a:lstStyle/>
        <a:p>
          <a:r>
            <a:rPr lang="en-US" sz="1800" dirty="0"/>
            <a:t>“Yes. I’m 65 years old.”</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BD0ABD-1DBC-44D3-81F6-1C660B2172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2DD11C-090A-4EDA-BCC0-DCBCD582BE11}">
      <dgm:prSet/>
      <dgm:spPr/>
      <dgm:t>
        <a:bodyPr/>
        <a:lstStyle/>
        <a:p>
          <a:r>
            <a:rPr lang="en-US" dirty="0"/>
            <a:t>How much are you paid?</a:t>
          </a:r>
        </a:p>
      </dgm:t>
    </dgm:pt>
    <dgm:pt modelId="{AFAB4311-2B66-4750-804C-29260725FCDA}" type="parTrans" cxnId="{4DD67CA8-C16E-4E29-9A28-BD2DA40A7D6D}">
      <dgm:prSet/>
      <dgm:spPr/>
      <dgm:t>
        <a:bodyPr/>
        <a:lstStyle/>
        <a:p>
          <a:endParaRPr lang="en-US"/>
        </a:p>
      </dgm:t>
    </dgm:pt>
    <dgm:pt modelId="{B14A1279-FD58-4C73-8319-724C71DFF0C0}" type="sibTrans" cxnId="{4DD67CA8-C16E-4E29-9A28-BD2DA40A7D6D}">
      <dgm:prSet/>
      <dgm:spPr/>
      <dgm:t>
        <a:bodyPr/>
        <a:lstStyle/>
        <a:p>
          <a:endParaRPr lang="en-US"/>
        </a:p>
      </dgm:t>
    </dgm:pt>
    <dgm:pt modelId="{59522A4A-F056-4976-812E-649D337DFC22}">
      <dgm:prSet custT="1"/>
      <dgm:spPr/>
      <dgm:t>
        <a:bodyPr/>
        <a:lstStyle/>
        <a:p>
          <a:r>
            <a:rPr lang="en-US" sz="1800" dirty="0"/>
            <a:t>$987/month (Note SSI Max for 2025 is $967) </a:t>
          </a:r>
        </a:p>
      </dgm:t>
    </dgm:pt>
    <dgm:pt modelId="{B26D8CD3-62BD-4D71-B014-2EBB0AF6F67F}" type="parTrans" cxnId="{620F6740-8D8D-49DC-922A-82792DBDA2EA}">
      <dgm:prSet/>
      <dgm:spPr/>
      <dgm:t>
        <a:bodyPr/>
        <a:lstStyle/>
        <a:p>
          <a:endParaRPr lang="en-US"/>
        </a:p>
      </dgm:t>
    </dgm:pt>
    <dgm:pt modelId="{AD46DD67-4F25-426A-B4BA-78FC2A800652}" type="sibTrans" cxnId="{620F6740-8D8D-49DC-922A-82792DBDA2EA}">
      <dgm:prSet/>
      <dgm:spPr/>
      <dgm:t>
        <a:bodyPr/>
        <a:lstStyle/>
        <a:p>
          <a:endParaRPr lang="en-US"/>
        </a:p>
      </dgm:t>
    </dgm:pt>
    <dgm:pt modelId="{CF13B467-922B-4003-BBE4-96C766CB9734}" type="pres">
      <dgm:prSet presAssocID="{4ABD0ABD-1DBC-44D3-81F6-1C660B217273}" presName="Name0" presStyleCnt="0">
        <dgm:presLayoutVars>
          <dgm:dir/>
          <dgm:animLvl val="lvl"/>
          <dgm:resizeHandles val="exact"/>
        </dgm:presLayoutVars>
      </dgm:prSet>
      <dgm:spPr/>
    </dgm:pt>
    <dgm:pt modelId="{FD185AD3-104D-4759-938C-7820AA9B3A4D}" type="pres">
      <dgm:prSet presAssocID="{312DD11C-090A-4EDA-BCC0-DCBCD582BE11}" presName="linNode" presStyleCnt="0"/>
      <dgm:spPr/>
    </dgm:pt>
    <dgm:pt modelId="{31B8369D-5C76-4CEF-BC9A-ED6ABD6A7FF6}" type="pres">
      <dgm:prSet presAssocID="{312DD11C-090A-4EDA-BCC0-DCBCD582BE11}" presName="parentText" presStyleLbl="node1" presStyleIdx="0" presStyleCnt="1" custScaleX="90236" custScaleY="78927">
        <dgm:presLayoutVars>
          <dgm:chMax val="1"/>
          <dgm:bulletEnabled val="1"/>
        </dgm:presLayoutVars>
      </dgm:prSet>
      <dgm:spPr/>
    </dgm:pt>
    <dgm:pt modelId="{2497A1F6-8DC3-4F20-A33D-685B884FDE2D}" type="pres">
      <dgm:prSet presAssocID="{312DD11C-090A-4EDA-BCC0-DCBCD582BE11}" presName="descendantText" presStyleLbl="alignAccFollowNode1" presStyleIdx="0" presStyleCnt="1" custScaleX="67877" custScaleY="78927">
        <dgm:presLayoutVars>
          <dgm:bulletEnabled val="1"/>
        </dgm:presLayoutVars>
      </dgm:prSet>
      <dgm:spPr/>
    </dgm:pt>
  </dgm:ptLst>
  <dgm:cxnLst>
    <dgm:cxn modelId="{FAA35104-8C11-4563-9FA0-A95C8A9F74B6}" type="presOf" srcId="{312DD11C-090A-4EDA-BCC0-DCBCD582BE11}" destId="{31B8369D-5C76-4CEF-BC9A-ED6ABD6A7FF6}" srcOrd="0" destOrd="0" presId="urn:microsoft.com/office/officeart/2005/8/layout/vList5"/>
    <dgm:cxn modelId="{620F6740-8D8D-49DC-922A-82792DBDA2EA}" srcId="{312DD11C-090A-4EDA-BCC0-DCBCD582BE11}" destId="{59522A4A-F056-4976-812E-649D337DFC22}" srcOrd="0" destOrd="0" parTransId="{B26D8CD3-62BD-4D71-B014-2EBB0AF6F67F}" sibTransId="{AD46DD67-4F25-426A-B4BA-78FC2A800652}"/>
    <dgm:cxn modelId="{4DD67CA8-C16E-4E29-9A28-BD2DA40A7D6D}" srcId="{4ABD0ABD-1DBC-44D3-81F6-1C660B217273}" destId="{312DD11C-090A-4EDA-BCC0-DCBCD582BE11}" srcOrd="0" destOrd="0" parTransId="{AFAB4311-2B66-4750-804C-29260725FCDA}" sibTransId="{B14A1279-FD58-4C73-8319-724C71DFF0C0}"/>
    <dgm:cxn modelId="{613B06C7-C6E4-40AB-AC8E-E647A471C87E}" type="presOf" srcId="{59522A4A-F056-4976-812E-649D337DFC22}" destId="{2497A1F6-8DC3-4F20-A33D-685B884FDE2D}" srcOrd="0" destOrd="0" presId="urn:microsoft.com/office/officeart/2005/8/layout/vList5"/>
    <dgm:cxn modelId="{950D44D7-5467-4524-BB5A-5F98AC339C90}" type="presOf" srcId="{4ABD0ABD-1DBC-44D3-81F6-1C660B217273}" destId="{CF13B467-922B-4003-BBE4-96C766CB9734}" srcOrd="0" destOrd="0" presId="urn:microsoft.com/office/officeart/2005/8/layout/vList5"/>
    <dgm:cxn modelId="{6DE9E107-159B-46F9-9581-0873C81C1A9D}" type="presParOf" srcId="{CF13B467-922B-4003-BBE4-96C766CB9734}" destId="{FD185AD3-104D-4759-938C-7820AA9B3A4D}" srcOrd="0" destOrd="0" presId="urn:microsoft.com/office/officeart/2005/8/layout/vList5"/>
    <dgm:cxn modelId="{316CF989-4BFE-47F0-9F07-3835F79A6CC2}" type="presParOf" srcId="{FD185AD3-104D-4759-938C-7820AA9B3A4D}" destId="{31B8369D-5C76-4CEF-BC9A-ED6ABD6A7FF6}" srcOrd="0" destOrd="0" presId="urn:microsoft.com/office/officeart/2005/8/layout/vList5"/>
    <dgm:cxn modelId="{B2485F02-A34A-4C29-9A57-0F427E041084}" type="presParOf" srcId="{FD185AD3-104D-4759-938C-7820AA9B3A4D}" destId="{2497A1F6-8DC3-4F20-A33D-685B884FDE2D}"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5AABD-74FB-49FC-976E-EA25E764AE14}">
      <dsp:nvSpPr>
        <dsp:cNvPr id="0" name=""/>
        <dsp:cNvSpPr/>
      </dsp:nvSpPr>
      <dsp:spPr>
        <a:xfrm>
          <a:off x="0" y="3871"/>
          <a:ext cx="10363200" cy="897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AABD Cash is complicated but knowing a few key things can help you maximize cash income for elderly and people with disabilities</a:t>
          </a:r>
        </a:p>
      </dsp:txBody>
      <dsp:txXfrm>
        <a:off x="43819" y="47690"/>
        <a:ext cx="10275562" cy="810007"/>
      </dsp:txXfrm>
    </dsp:sp>
    <dsp:sp modelId="{378AE583-2CB4-46B6-AF31-0A67C3C6414A}">
      <dsp:nvSpPr>
        <dsp:cNvPr id="0" name=""/>
        <dsp:cNvSpPr/>
      </dsp:nvSpPr>
      <dsp:spPr>
        <a:xfrm>
          <a:off x="0" y="901517"/>
          <a:ext cx="10363200" cy="373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0320" rIns="113792" bIns="20320" numCol="1" spcCol="1270" anchor="t" anchorCtr="0">
          <a:noAutofit/>
        </a:bodyPr>
        <a:lstStyle/>
        <a:p>
          <a:pPr marL="171450" lvl="1" indent="-171450" algn="l" defTabSz="711200">
            <a:lnSpc>
              <a:spcPct val="90000"/>
            </a:lnSpc>
            <a:spcBef>
              <a:spcPct val="0"/>
            </a:spcBef>
            <a:spcAft>
              <a:spcPts val="1200"/>
            </a:spcAft>
            <a:buChar char="•"/>
          </a:pPr>
          <a:r>
            <a:rPr lang="en-US" sz="1600" kern="1200" dirty="0"/>
            <a:t>Receiving SSA benefits and total income is less than the SSI max ($967 in 2025)? Look into (or just applying for – it’s free!) SSI and/or AABD Cash</a:t>
          </a:r>
        </a:p>
        <a:p>
          <a:pPr marL="171450" lvl="1" indent="-171450" algn="l" defTabSz="711200">
            <a:lnSpc>
              <a:spcPct val="90000"/>
            </a:lnSpc>
            <a:spcBef>
              <a:spcPct val="0"/>
            </a:spcBef>
            <a:spcAft>
              <a:spcPts val="1200"/>
            </a:spcAft>
            <a:buChar char="•"/>
          </a:pPr>
          <a:r>
            <a:rPr lang="en-US" sz="1600" kern="1200" dirty="0"/>
            <a:t>With AABD Cash applications and redeterminations, send doctors notes if you have</a:t>
          </a:r>
        </a:p>
        <a:p>
          <a:pPr marL="342900" lvl="2" indent="-171450" algn="l" defTabSz="711200">
            <a:lnSpc>
              <a:spcPct val="90000"/>
            </a:lnSpc>
            <a:spcBef>
              <a:spcPct val="0"/>
            </a:spcBef>
            <a:spcAft>
              <a:spcPts val="1200"/>
            </a:spcAft>
            <a:buChar char="•"/>
          </a:pPr>
          <a:r>
            <a:rPr lang="en-US" sz="1600" kern="1200" dirty="0"/>
            <a:t>special dietary needs or</a:t>
          </a:r>
        </a:p>
        <a:p>
          <a:pPr marL="342900" lvl="2" indent="-171450" algn="l" defTabSz="711200">
            <a:lnSpc>
              <a:spcPct val="90000"/>
            </a:lnSpc>
            <a:spcBef>
              <a:spcPct val="0"/>
            </a:spcBef>
            <a:spcAft>
              <a:spcPts val="1200"/>
            </a:spcAft>
            <a:buChar char="•"/>
          </a:pPr>
          <a:r>
            <a:rPr lang="en-US" sz="1600" kern="1200" dirty="0"/>
            <a:t>conditions that limit your ability to climb stairs</a:t>
          </a:r>
        </a:p>
        <a:p>
          <a:pPr marL="171450" lvl="1" indent="-171450" algn="l" defTabSz="711200">
            <a:lnSpc>
              <a:spcPct val="90000"/>
            </a:lnSpc>
            <a:spcBef>
              <a:spcPct val="0"/>
            </a:spcBef>
            <a:spcAft>
              <a:spcPts val="1200"/>
            </a:spcAft>
            <a:buChar char="•"/>
          </a:pPr>
          <a:r>
            <a:rPr lang="en-US" sz="1600" kern="1200" dirty="0"/>
            <a:t>If AABD Cash is denied, it’s often worth it to spend some time figuring out if that decision is correct (if the notice mostly denies TANF and you’re getting SSI, it’s wrong.)</a:t>
          </a:r>
        </a:p>
        <a:p>
          <a:pPr marL="171450" lvl="1" indent="-171450" algn="l" defTabSz="711200">
            <a:lnSpc>
              <a:spcPct val="90000"/>
            </a:lnSpc>
            <a:spcBef>
              <a:spcPct val="0"/>
            </a:spcBef>
            <a:spcAft>
              <a:spcPts val="1200"/>
            </a:spcAft>
            <a:buChar char="•"/>
          </a:pPr>
          <a:r>
            <a:rPr lang="en-US" sz="1600" kern="1200" dirty="0"/>
            <a:t>DHS will not automatically assess your eligibility for AABD Cash – you have to apply. </a:t>
          </a:r>
        </a:p>
        <a:p>
          <a:pPr marL="171450" lvl="1" indent="-171450" algn="l" defTabSz="711200">
            <a:lnSpc>
              <a:spcPct val="90000"/>
            </a:lnSpc>
            <a:spcBef>
              <a:spcPct val="0"/>
            </a:spcBef>
            <a:spcAft>
              <a:spcPts val="1200"/>
            </a:spcAft>
            <a:buChar char="•"/>
          </a:pPr>
          <a:r>
            <a:rPr lang="en-US" sz="1600" kern="1200" dirty="0"/>
            <a:t>And if you have changes that might increase your AABD Cash, it’s a good idea to file a change report.</a:t>
          </a:r>
        </a:p>
        <a:p>
          <a:pPr marL="171450" lvl="1" indent="-171450" algn="l" defTabSz="711200">
            <a:lnSpc>
              <a:spcPct val="90000"/>
            </a:lnSpc>
            <a:spcBef>
              <a:spcPct val="0"/>
            </a:spcBef>
            <a:spcAft>
              <a:spcPts val="1200"/>
            </a:spcAft>
            <a:buChar char="•"/>
          </a:pPr>
          <a:r>
            <a:rPr lang="en-US" sz="1600" kern="1200" dirty="0"/>
            <a:t>When in doubt, consult with a legal aid attorney.</a:t>
          </a:r>
        </a:p>
        <a:p>
          <a:pPr marL="171450" lvl="1" indent="-171450" algn="l" defTabSz="800100">
            <a:lnSpc>
              <a:spcPct val="90000"/>
            </a:lnSpc>
            <a:spcBef>
              <a:spcPct val="0"/>
            </a:spcBef>
            <a:spcAft>
              <a:spcPct val="20000"/>
            </a:spcAft>
            <a:buChar char="•"/>
          </a:pPr>
          <a:endParaRPr lang="en-US" sz="1800" kern="1200" dirty="0"/>
        </a:p>
      </dsp:txBody>
      <dsp:txXfrm>
        <a:off x="0" y="901517"/>
        <a:ext cx="10363200" cy="3732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4939914" y="-1253792"/>
          <a:ext cx="582850"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 can’t find one.”</a:t>
          </a:r>
        </a:p>
      </dsp:txBody>
      <dsp:txXfrm rot="-5400000">
        <a:off x="3516005" y="198569"/>
        <a:ext cx="3402217" cy="525946"/>
      </dsp:txXfrm>
    </dsp:sp>
    <dsp:sp modelId="{31B8369D-5C76-4CEF-BC9A-ED6ABD6A7FF6}">
      <dsp:nvSpPr>
        <dsp:cNvPr id="0" name=""/>
        <dsp:cNvSpPr/>
      </dsp:nvSpPr>
      <dsp:spPr>
        <a:xfrm>
          <a:off x="950583" y="97260"/>
          <a:ext cx="2565421" cy="7285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What does SSA award letter say?</a:t>
          </a:r>
        </a:p>
      </dsp:txBody>
      <dsp:txXfrm>
        <a:off x="986149" y="132826"/>
        <a:ext cx="2494289" cy="6574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5042297" y="-1415941"/>
          <a:ext cx="378083"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 don’t know.”</a:t>
          </a:r>
        </a:p>
      </dsp:txBody>
      <dsp:txXfrm rot="-5400000">
        <a:off x="3516004" y="128808"/>
        <a:ext cx="3412213" cy="341171"/>
      </dsp:txXfrm>
    </dsp:sp>
    <dsp:sp modelId="{31B8369D-5C76-4CEF-BC9A-ED6ABD6A7FF6}">
      <dsp:nvSpPr>
        <dsp:cNvPr id="0" name=""/>
        <dsp:cNvSpPr/>
      </dsp:nvSpPr>
      <dsp:spPr>
        <a:xfrm>
          <a:off x="950583" y="63091"/>
          <a:ext cx="2565421" cy="472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When does SSA pay you?</a:t>
          </a:r>
        </a:p>
      </dsp:txBody>
      <dsp:txXfrm>
        <a:off x="973654" y="86162"/>
        <a:ext cx="2519279" cy="4264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4940198" y="-1253792"/>
          <a:ext cx="582281"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“No. I don’t think so. I’m 64 years old.”</a:t>
          </a:r>
        </a:p>
      </dsp:txBody>
      <dsp:txXfrm rot="-5400000">
        <a:off x="3516005" y="198826"/>
        <a:ext cx="3402244" cy="525431"/>
      </dsp:txXfrm>
    </dsp:sp>
    <dsp:sp modelId="{31B8369D-5C76-4CEF-BC9A-ED6ABD6A7FF6}">
      <dsp:nvSpPr>
        <dsp:cNvPr id="0" name=""/>
        <dsp:cNvSpPr/>
      </dsp:nvSpPr>
      <dsp:spPr>
        <a:xfrm>
          <a:off x="950583" y="97616"/>
          <a:ext cx="2565421" cy="727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Do you have Medicare? How old are you?</a:t>
          </a:r>
        </a:p>
      </dsp:txBody>
      <dsp:txXfrm>
        <a:off x="986114" y="133147"/>
        <a:ext cx="2494359" cy="6567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4940198" y="-1253792"/>
          <a:ext cx="582281"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$505/month (Note SSI Max for 2025 is $967) </a:t>
          </a:r>
        </a:p>
      </dsp:txBody>
      <dsp:txXfrm rot="-5400000">
        <a:off x="3516005" y="198826"/>
        <a:ext cx="3402244" cy="525431"/>
      </dsp:txXfrm>
    </dsp:sp>
    <dsp:sp modelId="{31B8369D-5C76-4CEF-BC9A-ED6ABD6A7FF6}">
      <dsp:nvSpPr>
        <dsp:cNvPr id="0" name=""/>
        <dsp:cNvSpPr/>
      </dsp:nvSpPr>
      <dsp:spPr>
        <a:xfrm>
          <a:off x="950583" y="97616"/>
          <a:ext cx="2565421" cy="727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How much are you paid?</a:t>
          </a:r>
        </a:p>
      </dsp:txBody>
      <dsp:txXfrm>
        <a:off x="986114" y="133147"/>
        <a:ext cx="2494359" cy="6567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4940198" y="-1253792"/>
          <a:ext cx="582281"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“Retirement, Survivors, and Disability Insurance”</a:t>
          </a:r>
        </a:p>
      </dsp:txBody>
      <dsp:txXfrm rot="-5400000">
        <a:off x="3516005" y="198826"/>
        <a:ext cx="3402244" cy="525431"/>
      </dsp:txXfrm>
    </dsp:sp>
    <dsp:sp modelId="{31B8369D-5C76-4CEF-BC9A-ED6ABD6A7FF6}">
      <dsp:nvSpPr>
        <dsp:cNvPr id="0" name=""/>
        <dsp:cNvSpPr/>
      </dsp:nvSpPr>
      <dsp:spPr>
        <a:xfrm>
          <a:off x="950583" y="97616"/>
          <a:ext cx="2565421" cy="727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What does SSA award letter say?</a:t>
          </a:r>
        </a:p>
      </dsp:txBody>
      <dsp:txXfrm>
        <a:off x="986114" y="133147"/>
        <a:ext cx="2494359" cy="6567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DBD92-B4F2-4336-8E54-BED80A488C71}">
      <dsp:nvSpPr>
        <dsp:cNvPr id="0" name=""/>
        <dsp:cNvSpPr/>
      </dsp:nvSpPr>
      <dsp:spPr>
        <a:xfrm>
          <a:off x="4877" y="767204"/>
          <a:ext cx="2839417" cy="1135766"/>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Categorically eligible?</a:t>
          </a:r>
        </a:p>
      </dsp:txBody>
      <dsp:txXfrm>
        <a:off x="572760" y="767204"/>
        <a:ext cx="1703651" cy="1135766"/>
      </dsp:txXfrm>
    </dsp:sp>
    <dsp:sp modelId="{D3655BEE-66B3-49C6-9FA7-889133BFBF33}">
      <dsp:nvSpPr>
        <dsp:cNvPr id="0" name=""/>
        <dsp:cNvSpPr/>
      </dsp:nvSpPr>
      <dsp:spPr>
        <a:xfrm>
          <a:off x="2560353" y="767204"/>
          <a:ext cx="2839417" cy="1135766"/>
        </a:xfrm>
        <a:prstGeom prst="chevron">
          <a:avLst/>
        </a:prstGeom>
        <a:solidFill>
          <a:schemeClr val="accent1">
            <a:shade val="80000"/>
            <a:hueOff val="220027"/>
            <a:satOff val="-30322"/>
            <a:lumOff val="14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Maximized other income</a:t>
          </a:r>
        </a:p>
      </dsp:txBody>
      <dsp:txXfrm>
        <a:off x="3128236" y="767204"/>
        <a:ext cx="1703651" cy="1135766"/>
      </dsp:txXfrm>
    </dsp:sp>
    <dsp:sp modelId="{9B138E46-D731-4670-AE23-C682EB3312A5}">
      <dsp:nvSpPr>
        <dsp:cNvPr id="0" name=""/>
        <dsp:cNvSpPr/>
      </dsp:nvSpPr>
      <dsp:spPr>
        <a:xfrm>
          <a:off x="5115829" y="767204"/>
          <a:ext cx="2839417" cy="1135766"/>
        </a:xfrm>
        <a:prstGeom prst="chevron">
          <a:avLst/>
        </a:prstGeom>
        <a:solidFill>
          <a:schemeClr val="accent1">
            <a:shade val="80000"/>
            <a:hueOff val="440053"/>
            <a:satOff val="-60644"/>
            <a:lumOff val="29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Asset eligible?</a:t>
          </a:r>
        </a:p>
      </dsp:txBody>
      <dsp:txXfrm>
        <a:off x="5683712" y="767204"/>
        <a:ext cx="1703651" cy="1135766"/>
      </dsp:txXfrm>
    </dsp:sp>
    <dsp:sp modelId="{21C3E80F-E356-4BA6-A8D3-8CB61DADEFBC}">
      <dsp:nvSpPr>
        <dsp:cNvPr id="0" name=""/>
        <dsp:cNvSpPr/>
      </dsp:nvSpPr>
      <dsp:spPr>
        <a:xfrm>
          <a:off x="7671304" y="767204"/>
          <a:ext cx="2839417" cy="1135766"/>
        </a:xfrm>
        <a:prstGeom prst="chevron">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Financially eligible?</a:t>
          </a:r>
        </a:p>
      </dsp:txBody>
      <dsp:txXfrm>
        <a:off x="8239187" y="767204"/>
        <a:ext cx="1703651" cy="11357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DBD92-B4F2-4336-8E54-BED80A488C71}">
      <dsp:nvSpPr>
        <dsp:cNvPr id="0" name=""/>
        <dsp:cNvSpPr/>
      </dsp:nvSpPr>
      <dsp:spPr>
        <a:xfrm>
          <a:off x="4877" y="767204"/>
          <a:ext cx="2839417" cy="1135766"/>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Categorically eligible?</a:t>
          </a:r>
        </a:p>
      </dsp:txBody>
      <dsp:txXfrm>
        <a:off x="572760" y="767204"/>
        <a:ext cx="1703651" cy="1135766"/>
      </dsp:txXfrm>
    </dsp:sp>
    <dsp:sp modelId="{D3655BEE-66B3-49C6-9FA7-889133BFBF33}">
      <dsp:nvSpPr>
        <dsp:cNvPr id="0" name=""/>
        <dsp:cNvSpPr/>
      </dsp:nvSpPr>
      <dsp:spPr>
        <a:xfrm>
          <a:off x="2560353" y="767204"/>
          <a:ext cx="2839417" cy="1135766"/>
        </a:xfrm>
        <a:prstGeom prst="chevron">
          <a:avLst/>
        </a:prstGeom>
        <a:solidFill>
          <a:schemeClr val="accent1">
            <a:shade val="80000"/>
            <a:hueOff val="220027"/>
            <a:satOff val="-30322"/>
            <a:lumOff val="14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Maximized other income</a:t>
          </a:r>
        </a:p>
      </dsp:txBody>
      <dsp:txXfrm>
        <a:off x="3128236" y="767204"/>
        <a:ext cx="1703651" cy="1135766"/>
      </dsp:txXfrm>
    </dsp:sp>
    <dsp:sp modelId="{9B138E46-D731-4670-AE23-C682EB3312A5}">
      <dsp:nvSpPr>
        <dsp:cNvPr id="0" name=""/>
        <dsp:cNvSpPr/>
      </dsp:nvSpPr>
      <dsp:spPr>
        <a:xfrm>
          <a:off x="5115829" y="767204"/>
          <a:ext cx="2839417" cy="1135766"/>
        </a:xfrm>
        <a:prstGeom prst="chevron">
          <a:avLst/>
        </a:prstGeom>
        <a:solidFill>
          <a:schemeClr val="accent1">
            <a:shade val="80000"/>
            <a:hueOff val="440053"/>
            <a:satOff val="-60644"/>
            <a:lumOff val="29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Asset eligible?</a:t>
          </a:r>
        </a:p>
      </dsp:txBody>
      <dsp:txXfrm>
        <a:off x="5683712" y="767204"/>
        <a:ext cx="1703651" cy="1135766"/>
      </dsp:txXfrm>
    </dsp:sp>
    <dsp:sp modelId="{21C3E80F-E356-4BA6-A8D3-8CB61DADEFBC}">
      <dsp:nvSpPr>
        <dsp:cNvPr id="0" name=""/>
        <dsp:cNvSpPr/>
      </dsp:nvSpPr>
      <dsp:spPr>
        <a:xfrm>
          <a:off x="7671304" y="767204"/>
          <a:ext cx="2839417" cy="1135766"/>
        </a:xfrm>
        <a:prstGeom prst="chevron">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Financially eligible?</a:t>
          </a:r>
        </a:p>
      </dsp:txBody>
      <dsp:txXfrm>
        <a:off x="8239187" y="767204"/>
        <a:ext cx="1703651" cy="113576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DBD92-B4F2-4336-8E54-BED80A488C71}">
      <dsp:nvSpPr>
        <dsp:cNvPr id="0" name=""/>
        <dsp:cNvSpPr/>
      </dsp:nvSpPr>
      <dsp:spPr>
        <a:xfrm>
          <a:off x="4877" y="767204"/>
          <a:ext cx="2839417" cy="1135766"/>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Categorically eligible?</a:t>
          </a:r>
        </a:p>
      </dsp:txBody>
      <dsp:txXfrm>
        <a:off x="572760" y="767204"/>
        <a:ext cx="1703651" cy="1135766"/>
      </dsp:txXfrm>
    </dsp:sp>
    <dsp:sp modelId="{D3655BEE-66B3-49C6-9FA7-889133BFBF33}">
      <dsp:nvSpPr>
        <dsp:cNvPr id="0" name=""/>
        <dsp:cNvSpPr/>
      </dsp:nvSpPr>
      <dsp:spPr>
        <a:xfrm>
          <a:off x="2560353" y="767204"/>
          <a:ext cx="2839417" cy="1135766"/>
        </a:xfrm>
        <a:prstGeom prst="chevron">
          <a:avLst/>
        </a:prstGeom>
        <a:solidFill>
          <a:schemeClr val="accent1">
            <a:shade val="80000"/>
            <a:hueOff val="220027"/>
            <a:satOff val="-30322"/>
            <a:lumOff val="14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Maximized other income</a:t>
          </a:r>
        </a:p>
      </dsp:txBody>
      <dsp:txXfrm>
        <a:off x="3128236" y="767204"/>
        <a:ext cx="1703651" cy="1135766"/>
      </dsp:txXfrm>
    </dsp:sp>
    <dsp:sp modelId="{9B138E46-D731-4670-AE23-C682EB3312A5}">
      <dsp:nvSpPr>
        <dsp:cNvPr id="0" name=""/>
        <dsp:cNvSpPr/>
      </dsp:nvSpPr>
      <dsp:spPr>
        <a:xfrm>
          <a:off x="5115829" y="767204"/>
          <a:ext cx="2839417" cy="1135766"/>
        </a:xfrm>
        <a:prstGeom prst="chevron">
          <a:avLst/>
        </a:prstGeom>
        <a:solidFill>
          <a:schemeClr val="accent1">
            <a:shade val="80000"/>
            <a:hueOff val="440053"/>
            <a:satOff val="-60644"/>
            <a:lumOff val="29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Asset eligible?</a:t>
          </a:r>
        </a:p>
      </dsp:txBody>
      <dsp:txXfrm>
        <a:off x="5683712" y="767204"/>
        <a:ext cx="1703651" cy="1135766"/>
      </dsp:txXfrm>
    </dsp:sp>
    <dsp:sp modelId="{21C3E80F-E356-4BA6-A8D3-8CB61DADEFBC}">
      <dsp:nvSpPr>
        <dsp:cNvPr id="0" name=""/>
        <dsp:cNvSpPr/>
      </dsp:nvSpPr>
      <dsp:spPr>
        <a:xfrm>
          <a:off x="7671304" y="767204"/>
          <a:ext cx="2839417" cy="1135766"/>
        </a:xfrm>
        <a:prstGeom prst="chevron">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Financially eligible?</a:t>
          </a:r>
        </a:p>
      </dsp:txBody>
      <dsp:txXfrm>
        <a:off x="8239187" y="767204"/>
        <a:ext cx="1703651" cy="11357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B4B2-F997-4E2B-97F7-D2CC3CA5A795}">
      <dsp:nvSpPr>
        <dsp:cNvPr id="0" name=""/>
        <dsp:cNvSpPr/>
      </dsp:nvSpPr>
      <dsp:spPr>
        <a:xfrm>
          <a:off x="0" y="362147"/>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Food</a:t>
          </a:r>
        </a:p>
      </dsp:txBody>
      <dsp:txXfrm>
        <a:off x="0" y="362147"/>
        <a:ext cx="1126510" cy="675906"/>
      </dsp:txXfrm>
    </dsp:sp>
    <dsp:sp modelId="{FB5E978D-40DA-4AAC-AEB2-5B02955AFE7A}">
      <dsp:nvSpPr>
        <dsp:cNvPr id="0" name=""/>
        <dsp:cNvSpPr/>
      </dsp:nvSpPr>
      <dsp:spPr>
        <a:xfrm>
          <a:off x="1239161" y="362147"/>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Clothing</a:t>
          </a:r>
        </a:p>
      </dsp:txBody>
      <dsp:txXfrm>
        <a:off x="1239161" y="362147"/>
        <a:ext cx="1126510" cy="675906"/>
      </dsp:txXfrm>
    </dsp:sp>
    <dsp:sp modelId="{79E9EC4F-7849-4A16-8CFC-7C6168844B7A}">
      <dsp:nvSpPr>
        <dsp:cNvPr id="0" name=""/>
        <dsp:cNvSpPr/>
      </dsp:nvSpPr>
      <dsp:spPr>
        <a:xfrm>
          <a:off x="2478323" y="362147"/>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Housing Supplies</a:t>
          </a:r>
        </a:p>
      </dsp:txBody>
      <dsp:txXfrm>
        <a:off x="2478323" y="362147"/>
        <a:ext cx="1126510" cy="675906"/>
      </dsp:txXfrm>
    </dsp:sp>
    <dsp:sp modelId="{93186ABF-ECF9-4D5C-9303-63376D0588F8}">
      <dsp:nvSpPr>
        <dsp:cNvPr id="0" name=""/>
        <dsp:cNvSpPr/>
      </dsp:nvSpPr>
      <dsp:spPr>
        <a:xfrm>
          <a:off x="0" y="1150704"/>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Laundry</a:t>
          </a:r>
        </a:p>
      </dsp:txBody>
      <dsp:txXfrm>
        <a:off x="0" y="1150704"/>
        <a:ext cx="1126510" cy="675906"/>
      </dsp:txXfrm>
    </dsp:sp>
    <dsp:sp modelId="{119F07F1-2AA5-4A12-A141-1E6BBAAF1CF4}">
      <dsp:nvSpPr>
        <dsp:cNvPr id="0" name=""/>
        <dsp:cNvSpPr/>
      </dsp:nvSpPr>
      <dsp:spPr>
        <a:xfrm>
          <a:off x="1239161" y="1150704"/>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Personal Essentials</a:t>
          </a:r>
        </a:p>
      </dsp:txBody>
      <dsp:txXfrm>
        <a:off x="1239161" y="1150704"/>
        <a:ext cx="1126510" cy="675906"/>
      </dsp:txXfrm>
    </dsp:sp>
    <dsp:sp modelId="{79F394A0-B986-48E3-81E4-849E30E6BC96}">
      <dsp:nvSpPr>
        <dsp:cNvPr id="0" name=""/>
        <dsp:cNvSpPr/>
      </dsp:nvSpPr>
      <dsp:spPr>
        <a:xfrm>
          <a:off x="2478323" y="1150704"/>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Phone</a:t>
          </a:r>
        </a:p>
      </dsp:txBody>
      <dsp:txXfrm>
        <a:off x="2478323" y="1150704"/>
        <a:ext cx="1126510" cy="675906"/>
      </dsp:txXfrm>
    </dsp:sp>
    <dsp:sp modelId="{AFB6DB3E-C9D6-4020-BCAA-8ACBF5F03D43}">
      <dsp:nvSpPr>
        <dsp:cNvPr id="0" name=""/>
        <dsp:cNvSpPr/>
      </dsp:nvSpPr>
      <dsp:spPr>
        <a:xfrm>
          <a:off x="619580" y="1939262"/>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Rent/Mortgage</a:t>
          </a:r>
        </a:p>
      </dsp:txBody>
      <dsp:txXfrm>
        <a:off x="619580" y="1939262"/>
        <a:ext cx="1126510" cy="675906"/>
      </dsp:txXfrm>
    </dsp:sp>
    <dsp:sp modelId="{8D76CE95-54BE-492C-B994-40875E67316B}">
      <dsp:nvSpPr>
        <dsp:cNvPr id="0" name=""/>
        <dsp:cNvSpPr/>
      </dsp:nvSpPr>
      <dsp:spPr>
        <a:xfrm>
          <a:off x="1858742" y="1939262"/>
          <a:ext cx="1126510" cy="67590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Utilities</a:t>
          </a:r>
        </a:p>
      </dsp:txBody>
      <dsp:txXfrm>
        <a:off x="1858742" y="1939262"/>
        <a:ext cx="1126510" cy="6759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DFD87-058E-4D91-BCDD-4C200987333A}">
      <dsp:nvSpPr>
        <dsp:cNvPr id="0" name=""/>
        <dsp:cNvSpPr/>
      </dsp:nvSpPr>
      <dsp:spPr>
        <a:xfrm>
          <a:off x="3445" y="221688"/>
          <a:ext cx="3359720" cy="5836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Restaurant Meals</a:t>
          </a:r>
        </a:p>
      </dsp:txBody>
      <dsp:txXfrm>
        <a:off x="3445" y="221688"/>
        <a:ext cx="3359720" cy="583685"/>
      </dsp:txXfrm>
    </dsp:sp>
    <dsp:sp modelId="{BDFA2451-2101-4972-BAF4-86E4C89E2509}">
      <dsp:nvSpPr>
        <dsp:cNvPr id="0" name=""/>
        <dsp:cNvSpPr/>
      </dsp:nvSpPr>
      <dsp:spPr>
        <a:xfrm>
          <a:off x="3445" y="784164"/>
          <a:ext cx="3359720" cy="28036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$102.63 food allowance </a:t>
          </a:r>
          <a:r>
            <a:rPr lang="en-US" sz="1400" kern="1200" dirty="0"/>
            <a:t>(</a:t>
          </a:r>
          <a:r>
            <a:rPr lang="en-US" sz="1400" b="1" kern="1200" dirty="0"/>
            <a:t>$63.95 </a:t>
          </a:r>
          <a:r>
            <a:rPr lang="en-US" sz="1400" kern="1200" dirty="0"/>
            <a:t>net increase for individual in separate household without a prescribed diet)</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Need to prove/submit:</a:t>
          </a:r>
        </a:p>
        <a:p>
          <a:pPr marL="228600" lvl="2" indent="-114300" algn="l" defTabSz="622300">
            <a:lnSpc>
              <a:spcPct val="90000"/>
            </a:lnSpc>
            <a:spcBef>
              <a:spcPct val="0"/>
            </a:spcBef>
            <a:spcAft>
              <a:spcPct val="15000"/>
            </a:spcAft>
            <a:buChar char="•"/>
          </a:pPr>
          <a:r>
            <a:rPr lang="en-US" sz="1400" kern="1200" dirty="0"/>
            <a:t>Has no facilities for preparing food OR</a:t>
          </a:r>
        </a:p>
        <a:p>
          <a:pPr marL="228600" lvl="2" indent="-114300" algn="l" defTabSz="622300">
            <a:lnSpc>
              <a:spcPct val="90000"/>
            </a:lnSpc>
            <a:spcBef>
              <a:spcPct val="0"/>
            </a:spcBef>
            <a:spcAft>
              <a:spcPct val="15000"/>
            </a:spcAft>
            <a:buChar char="•"/>
          </a:pPr>
          <a:r>
            <a:rPr lang="en-US" sz="1400" kern="1200" dirty="0"/>
            <a:t>Is unable to cook and has no one who will prepare their meals.</a:t>
          </a:r>
        </a:p>
        <a:p>
          <a:pPr marL="228600" lvl="2" indent="-114300" algn="l" defTabSz="622300">
            <a:lnSpc>
              <a:spcPct val="90000"/>
            </a:lnSpc>
            <a:spcBef>
              <a:spcPct val="0"/>
            </a:spcBef>
            <a:spcAft>
              <a:spcPct val="15000"/>
            </a:spcAft>
            <a:buChar char="•"/>
          </a:pPr>
          <a:r>
            <a:rPr lang="en-US" sz="1400" kern="1200" dirty="0"/>
            <a:t>No specific forms to submit</a:t>
          </a:r>
        </a:p>
      </dsp:txBody>
      <dsp:txXfrm>
        <a:off x="3445" y="784164"/>
        <a:ext cx="3359720" cy="2803616"/>
      </dsp:txXfrm>
    </dsp:sp>
    <dsp:sp modelId="{F65CE009-934D-4736-AEF5-5366BD35A998}">
      <dsp:nvSpPr>
        <dsp:cNvPr id="0" name=""/>
        <dsp:cNvSpPr/>
      </dsp:nvSpPr>
      <dsp:spPr>
        <a:xfrm>
          <a:off x="3833527" y="221688"/>
          <a:ext cx="3359720" cy="5836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Therapeutic Diet</a:t>
          </a:r>
        </a:p>
      </dsp:txBody>
      <dsp:txXfrm>
        <a:off x="3833527" y="221688"/>
        <a:ext cx="3359720" cy="583685"/>
      </dsp:txXfrm>
    </dsp:sp>
    <dsp:sp modelId="{35B673DD-69E6-42E6-810E-6EB82D123DDE}">
      <dsp:nvSpPr>
        <dsp:cNvPr id="0" name=""/>
        <dsp:cNvSpPr/>
      </dsp:nvSpPr>
      <dsp:spPr>
        <a:xfrm>
          <a:off x="3833527" y="784164"/>
          <a:ext cx="3359720" cy="28036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Up to </a:t>
          </a:r>
          <a:r>
            <a:rPr lang="en-US" sz="1400" b="1" kern="1200" dirty="0"/>
            <a:t>$17.82 food allowance </a:t>
          </a:r>
          <a:r>
            <a:rPr lang="en-US" sz="1400" kern="1200" dirty="0"/>
            <a:t>in addition to the standard food allowance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Need to prove/submit:</a:t>
          </a:r>
          <a:endParaRPr lang="en-US" sz="1400" kern="1200" dirty="0"/>
        </a:p>
        <a:p>
          <a:pPr marL="228600" lvl="2" indent="-114300" algn="l" defTabSz="622300">
            <a:lnSpc>
              <a:spcPct val="90000"/>
            </a:lnSpc>
            <a:spcBef>
              <a:spcPct val="0"/>
            </a:spcBef>
            <a:spcAft>
              <a:spcPct val="15000"/>
            </a:spcAft>
            <a:buChar char="•"/>
          </a:pPr>
          <a:r>
            <a:rPr lang="en-US" sz="1400" kern="1200" dirty="0"/>
            <a:t>Doctor’s note for prescribed the diet and/or signed </a:t>
          </a:r>
          <a:r>
            <a:rPr lang="en-US" sz="1400" b="0" i="0" kern="1200" dirty="0"/>
            <a:t>Request for Therapeutic Diet Allowance (Form 146)</a:t>
          </a:r>
          <a:endParaRPr lang="en-US" sz="1400" kern="1200" dirty="0"/>
        </a:p>
      </dsp:txBody>
      <dsp:txXfrm>
        <a:off x="3833527" y="784164"/>
        <a:ext cx="3359720" cy="2803616"/>
      </dsp:txXfrm>
    </dsp:sp>
    <dsp:sp modelId="{1E4A75B0-97AD-4081-A79E-163D238BE539}">
      <dsp:nvSpPr>
        <dsp:cNvPr id="0" name=""/>
        <dsp:cNvSpPr/>
      </dsp:nvSpPr>
      <dsp:spPr>
        <a:xfrm>
          <a:off x="7667054" y="164409"/>
          <a:ext cx="3359720" cy="6866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Excess Shelter Allowance</a:t>
          </a:r>
        </a:p>
      </dsp:txBody>
      <dsp:txXfrm>
        <a:off x="7667054" y="164409"/>
        <a:ext cx="3359720" cy="686680"/>
      </dsp:txXfrm>
    </dsp:sp>
    <dsp:sp modelId="{E83338E9-CED4-4C8D-81CF-F2A80C6DE028}">
      <dsp:nvSpPr>
        <dsp:cNvPr id="0" name=""/>
        <dsp:cNvSpPr/>
      </dsp:nvSpPr>
      <dsp:spPr>
        <a:xfrm>
          <a:off x="7663608" y="723130"/>
          <a:ext cx="3359720" cy="2989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Additional allowance on top of the standard shelter allowance equal to the </a:t>
          </a:r>
          <a:r>
            <a:rPr lang="en-US" sz="1400" b="1" kern="1200" dirty="0"/>
            <a:t>difference between actual rent paid and the standard shelter allowance.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Must submit </a:t>
          </a:r>
          <a:r>
            <a:rPr lang="en-US" sz="1400" kern="1200" dirty="0"/>
            <a:t>form signed by doctor stating that the client has conditions that prevent then from navigating stairs (and proof that no suitable housing is available for $97/month, if on appeal.)</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7663608" y="723130"/>
        <a:ext cx="3359720" cy="2989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378A0-FD39-455F-B23F-609CD2201242}">
      <dsp:nvSpPr>
        <dsp:cNvPr id="0" name=""/>
        <dsp:cNvSpPr/>
      </dsp:nvSpPr>
      <dsp:spPr>
        <a:xfrm>
          <a:off x="0" y="391808"/>
          <a:ext cx="5486400" cy="2165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806" tIns="520700"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AABD Cash might help, also:</a:t>
          </a:r>
        </a:p>
        <a:p>
          <a:pPr marL="228600" lvl="2" indent="-114300" algn="l" defTabSz="622300">
            <a:lnSpc>
              <a:spcPct val="90000"/>
            </a:lnSpc>
            <a:spcBef>
              <a:spcPct val="0"/>
            </a:spcBef>
            <a:spcAft>
              <a:spcPct val="15000"/>
            </a:spcAft>
            <a:buChar char="•"/>
          </a:pPr>
          <a:r>
            <a:rPr lang="en-US" sz="1400" kern="1200" dirty="0"/>
            <a:t>Appeal the overpayment (if SSA is wrong)</a:t>
          </a:r>
        </a:p>
        <a:p>
          <a:pPr marL="228600" lvl="2" indent="-114300" algn="l" defTabSz="622300">
            <a:lnSpc>
              <a:spcPct val="90000"/>
            </a:lnSpc>
            <a:spcBef>
              <a:spcPct val="0"/>
            </a:spcBef>
            <a:spcAft>
              <a:spcPct val="15000"/>
            </a:spcAft>
            <a:buChar char="•"/>
          </a:pPr>
          <a:r>
            <a:rPr lang="en-US" sz="1400" kern="1200" dirty="0"/>
            <a:t>Request a Waiver (waives overpayment even if recipient was overpaid)</a:t>
          </a:r>
        </a:p>
        <a:p>
          <a:pPr marL="228600" lvl="2" indent="-114300" algn="l" defTabSz="622300">
            <a:lnSpc>
              <a:spcPct val="90000"/>
            </a:lnSpc>
            <a:spcBef>
              <a:spcPct val="0"/>
            </a:spcBef>
            <a:spcAft>
              <a:spcPct val="15000"/>
            </a:spcAft>
            <a:buChar char="•"/>
          </a:pPr>
          <a:r>
            <a:rPr lang="en-US" sz="1400" kern="1200" dirty="0"/>
            <a:t>Overpayment repayment plan (doesn’t change overpayment but can spread payments out to reduce monthly deduction.)</a:t>
          </a:r>
        </a:p>
      </dsp:txBody>
      <dsp:txXfrm>
        <a:off x="0" y="391808"/>
        <a:ext cx="5486400" cy="2165625"/>
      </dsp:txXfrm>
    </dsp:sp>
    <dsp:sp modelId="{DAE9B467-85C0-47F6-AB6C-B0B944B12E69}">
      <dsp:nvSpPr>
        <dsp:cNvPr id="0" name=""/>
        <dsp:cNvSpPr/>
      </dsp:nvSpPr>
      <dsp:spPr>
        <a:xfrm>
          <a:off x="274320" y="22808"/>
          <a:ext cx="38404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89000">
            <a:lnSpc>
              <a:spcPct val="90000"/>
            </a:lnSpc>
            <a:spcBef>
              <a:spcPct val="0"/>
            </a:spcBef>
            <a:spcAft>
              <a:spcPct val="35000"/>
            </a:spcAft>
            <a:buNone/>
          </a:pPr>
          <a:r>
            <a:rPr lang="en-US" sz="2000" kern="1200" dirty="0"/>
            <a:t>Overpayments</a:t>
          </a:r>
        </a:p>
      </dsp:txBody>
      <dsp:txXfrm>
        <a:off x="310346" y="58834"/>
        <a:ext cx="3768428" cy="665948"/>
      </dsp:txXfrm>
    </dsp:sp>
    <dsp:sp modelId="{368727C2-849B-4E2C-AEEC-1755EBC16631}">
      <dsp:nvSpPr>
        <dsp:cNvPr id="0" name=""/>
        <dsp:cNvSpPr/>
      </dsp:nvSpPr>
      <dsp:spPr>
        <a:xfrm>
          <a:off x="0" y="3061433"/>
          <a:ext cx="5486400" cy="1693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806" tIns="520700"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AABD Cash will only help if SSI application denied because over-income, also:</a:t>
          </a:r>
        </a:p>
        <a:p>
          <a:pPr marL="228600" lvl="2" indent="-114300" algn="l" defTabSz="622300">
            <a:lnSpc>
              <a:spcPct val="90000"/>
            </a:lnSpc>
            <a:spcBef>
              <a:spcPct val="0"/>
            </a:spcBef>
            <a:spcAft>
              <a:spcPct val="15000"/>
            </a:spcAft>
            <a:buChar char="•"/>
          </a:pPr>
          <a:r>
            <a:rPr lang="en-US" sz="1400" kern="1200" dirty="0"/>
            <a:t>Apply for SSI</a:t>
          </a:r>
        </a:p>
        <a:p>
          <a:pPr marL="228600" lvl="2" indent="-114300" algn="l" defTabSz="622300">
            <a:lnSpc>
              <a:spcPct val="90000"/>
            </a:lnSpc>
            <a:spcBef>
              <a:spcPct val="0"/>
            </a:spcBef>
            <a:spcAft>
              <a:spcPct val="15000"/>
            </a:spcAft>
            <a:buChar char="•"/>
          </a:pPr>
          <a:r>
            <a:rPr lang="en-US" sz="1400" kern="1200" dirty="0"/>
            <a:t>If ineligible for SSI because of assets, consider financial planning to reduce countable assets</a:t>
          </a:r>
        </a:p>
      </dsp:txBody>
      <dsp:txXfrm>
        <a:off x="0" y="3061433"/>
        <a:ext cx="5486400" cy="1693125"/>
      </dsp:txXfrm>
    </dsp:sp>
    <dsp:sp modelId="{7F33A9B3-8082-47C6-A94D-646EEA610EBC}">
      <dsp:nvSpPr>
        <dsp:cNvPr id="0" name=""/>
        <dsp:cNvSpPr/>
      </dsp:nvSpPr>
      <dsp:spPr>
        <a:xfrm>
          <a:off x="274320" y="2692433"/>
          <a:ext cx="38404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89000">
            <a:lnSpc>
              <a:spcPct val="90000"/>
            </a:lnSpc>
            <a:spcBef>
              <a:spcPct val="0"/>
            </a:spcBef>
            <a:spcAft>
              <a:spcPct val="35000"/>
            </a:spcAft>
            <a:buNone/>
          </a:pPr>
          <a:r>
            <a:rPr lang="en-US" sz="2000" kern="1200" dirty="0"/>
            <a:t>Non-SSI income less than the SSI maximum + $20</a:t>
          </a:r>
        </a:p>
      </dsp:txBody>
      <dsp:txXfrm>
        <a:off x="310346" y="2728459"/>
        <a:ext cx="3768428" cy="6659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DFD87-058E-4D91-BCDD-4C200987333A}">
      <dsp:nvSpPr>
        <dsp:cNvPr id="0" name=""/>
        <dsp:cNvSpPr/>
      </dsp:nvSpPr>
      <dsp:spPr>
        <a:xfrm>
          <a:off x="3445" y="241476"/>
          <a:ext cx="3359720" cy="5863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Couples both on SSI</a:t>
          </a:r>
        </a:p>
      </dsp:txBody>
      <dsp:txXfrm>
        <a:off x="3445" y="241476"/>
        <a:ext cx="3359720" cy="586345"/>
      </dsp:txXfrm>
    </dsp:sp>
    <dsp:sp modelId="{BDFA2451-2101-4972-BAF4-86E4C89E2509}">
      <dsp:nvSpPr>
        <dsp:cNvPr id="0" name=""/>
        <dsp:cNvSpPr/>
      </dsp:nvSpPr>
      <dsp:spPr>
        <a:xfrm>
          <a:off x="3445" y="805929"/>
          <a:ext cx="3359720" cy="276206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AABD Cash can somewhat make up for the “marriage penalty in SSI.” However, married couples living together are eligible for less AABD Cash than they would if they lived separately.</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Need to prove/submit:</a:t>
          </a:r>
        </a:p>
        <a:p>
          <a:pPr marL="228600" lvl="2" indent="-114300" algn="l" defTabSz="622300">
            <a:lnSpc>
              <a:spcPct val="90000"/>
            </a:lnSpc>
            <a:spcBef>
              <a:spcPct val="0"/>
            </a:spcBef>
            <a:spcAft>
              <a:spcPct val="15000"/>
            </a:spcAft>
            <a:buChar char="•"/>
          </a:pPr>
          <a:r>
            <a:rPr lang="en-US" sz="1400" kern="1200" dirty="0"/>
            <a:t>Apply for AABD Cash for both family members to maximize cash for the household</a:t>
          </a:r>
        </a:p>
      </dsp:txBody>
      <dsp:txXfrm>
        <a:off x="3445" y="805929"/>
        <a:ext cx="3359720" cy="2762063"/>
      </dsp:txXfrm>
    </dsp:sp>
    <dsp:sp modelId="{F65CE009-934D-4736-AEF5-5366BD35A998}">
      <dsp:nvSpPr>
        <dsp:cNvPr id="0" name=""/>
        <dsp:cNvSpPr/>
      </dsp:nvSpPr>
      <dsp:spPr>
        <a:xfrm>
          <a:off x="3833527" y="164146"/>
          <a:ext cx="3359720" cy="6898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Ineligible Spouse/Child</a:t>
          </a:r>
        </a:p>
      </dsp:txBody>
      <dsp:txXfrm>
        <a:off x="3833527" y="164146"/>
        <a:ext cx="3359720" cy="689809"/>
      </dsp:txXfrm>
    </dsp:sp>
    <dsp:sp modelId="{35B673DD-69E6-42E6-810E-6EB82D123DDE}">
      <dsp:nvSpPr>
        <dsp:cNvPr id="0" name=""/>
        <dsp:cNvSpPr/>
      </dsp:nvSpPr>
      <dsp:spPr>
        <a:xfrm>
          <a:off x="3833527" y="823580"/>
          <a:ext cx="3359720" cy="2821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Non-SSI income only can be diverted to help support needs of ineligible spouse or child in the home. This results in larger AABD Cash awards.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If SSA is reducing SSI amount because of income deeming, this can help make up the difference.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Need to prove/submit:</a:t>
          </a:r>
          <a:endParaRPr lang="en-US" sz="1400" kern="1200" dirty="0"/>
        </a:p>
        <a:p>
          <a:pPr marL="228600" lvl="2" indent="-114300" algn="l" defTabSz="622300">
            <a:lnSpc>
              <a:spcPct val="90000"/>
            </a:lnSpc>
            <a:spcBef>
              <a:spcPct val="0"/>
            </a:spcBef>
            <a:spcAft>
              <a:spcPct val="15000"/>
            </a:spcAft>
            <a:buChar char="•"/>
          </a:pPr>
          <a:r>
            <a:rPr lang="en-US" sz="1400" kern="1200" dirty="0"/>
            <a:t>Proof of relationship</a:t>
          </a:r>
        </a:p>
        <a:p>
          <a:pPr marL="228600" lvl="2" indent="-114300" algn="l" defTabSz="622300">
            <a:lnSpc>
              <a:spcPct val="90000"/>
            </a:lnSpc>
            <a:spcBef>
              <a:spcPct val="0"/>
            </a:spcBef>
            <a:spcAft>
              <a:spcPct val="15000"/>
            </a:spcAft>
            <a:buChar char="•"/>
          </a:pPr>
          <a:r>
            <a:rPr lang="en-US" sz="1400" kern="1200" dirty="0"/>
            <a:t>Proof of income for spouse and/or child</a:t>
          </a:r>
        </a:p>
      </dsp:txBody>
      <dsp:txXfrm>
        <a:off x="3833527" y="823580"/>
        <a:ext cx="3359720" cy="2821743"/>
      </dsp:txXfrm>
    </dsp:sp>
    <dsp:sp modelId="{1E4A75B0-97AD-4081-A79E-163D238BE539}">
      <dsp:nvSpPr>
        <dsp:cNvPr id="0" name=""/>
        <dsp:cNvSpPr/>
      </dsp:nvSpPr>
      <dsp:spPr>
        <a:xfrm>
          <a:off x="7667054" y="216585"/>
          <a:ext cx="3359720" cy="689809"/>
        </a:xfrm>
        <a:prstGeom prst="rect">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BUT… watch out for</a:t>
          </a:r>
        </a:p>
      </dsp:txBody>
      <dsp:txXfrm>
        <a:off x="7667054" y="216585"/>
        <a:ext cx="3359720" cy="689809"/>
      </dsp:txXfrm>
    </dsp:sp>
    <dsp:sp modelId="{E83338E9-CED4-4C8D-81CF-F2A80C6DE028}">
      <dsp:nvSpPr>
        <dsp:cNvPr id="0" name=""/>
        <dsp:cNvSpPr/>
      </dsp:nvSpPr>
      <dsp:spPr>
        <a:xfrm>
          <a:off x="7663608" y="777852"/>
          <a:ext cx="3359720" cy="2882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Non-SSI income cannot be diverted. Because of shared household rules, single parents with minor children receiving only SSI may be financially ineligible for AABD Cash.</a:t>
          </a:r>
          <a:endParaRPr lang="en-US" sz="1400" b="1"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0" kern="1200" dirty="0"/>
            <a:t>Also, income of parent or ineligible spouse might make someone financially ineligible.</a:t>
          </a:r>
        </a:p>
      </dsp:txBody>
      <dsp:txXfrm>
        <a:off x="7663608" y="777852"/>
        <a:ext cx="3359720" cy="28827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5CC88-1832-4E30-A700-5FB1BC92C15A}">
      <dsp:nvSpPr>
        <dsp:cNvPr id="0" name=""/>
        <dsp:cNvSpPr/>
      </dsp:nvSpPr>
      <dsp:spPr>
        <a:xfrm rot="16200000">
          <a:off x="-1275209" y="2141921"/>
          <a:ext cx="3209544" cy="52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96" bIns="0" numCol="1" spcCol="1270" anchor="t" anchorCtr="0">
          <a:noAutofit/>
        </a:bodyPr>
        <a:lstStyle/>
        <a:p>
          <a:pPr marL="0" lvl="0" indent="0" algn="r" defTabSz="1200150">
            <a:lnSpc>
              <a:spcPct val="90000"/>
            </a:lnSpc>
            <a:spcBef>
              <a:spcPct val="0"/>
            </a:spcBef>
            <a:spcAft>
              <a:spcPct val="35000"/>
            </a:spcAft>
            <a:buNone/>
          </a:pPr>
          <a:r>
            <a:rPr lang="en-US" sz="2700" kern="1200" dirty="0"/>
            <a:t>What is appealed?</a:t>
          </a:r>
        </a:p>
      </dsp:txBody>
      <dsp:txXfrm>
        <a:off x="-1275209" y="2141921"/>
        <a:ext cx="3209544" cy="528259"/>
      </dsp:txXfrm>
    </dsp:sp>
    <dsp:sp modelId="{19A2B7FF-BB7B-4537-B987-A22832951BB2}">
      <dsp:nvSpPr>
        <dsp:cNvPr id="0" name=""/>
        <dsp:cNvSpPr/>
      </dsp:nvSpPr>
      <dsp:spPr>
        <a:xfrm>
          <a:off x="593692" y="801279"/>
          <a:ext cx="2631293" cy="3209544"/>
        </a:xfrm>
        <a:prstGeom prst="rect">
          <a:avLst/>
        </a:prstGeom>
        <a:noFill/>
        <a:ln w="12700" cap="flat" cmpd="sng" algn="ctr">
          <a:solidFill>
            <a:srgbClr val="001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6589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1E61"/>
              </a:solidFill>
            </a:rPr>
            <a:t>Incorrect decision </a:t>
          </a:r>
        </a:p>
        <a:p>
          <a:pPr marL="171450" lvl="1" indent="-171450" algn="l" defTabSz="800100">
            <a:lnSpc>
              <a:spcPct val="90000"/>
            </a:lnSpc>
            <a:spcBef>
              <a:spcPct val="0"/>
            </a:spcBef>
            <a:spcAft>
              <a:spcPct val="15000"/>
            </a:spcAft>
            <a:buChar char="•"/>
          </a:pPr>
          <a:r>
            <a:rPr lang="en-US" sz="1800" kern="1200" dirty="0">
              <a:solidFill>
                <a:srgbClr val="001E61"/>
              </a:solidFill>
            </a:rPr>
            <a:t>No decision within the processing time (“Inaction”)</a:t>
          </a:r>
        </a:p>
        <a:p>
          <a:pPr marL="171450" lvl="1" indent="-171450" algn="l" defTabSz="800100">
            <a:lnSpc>
              <a:spcPct val="90000"/>
            </a:lnSpc>
            <a:spcBef>
              <a:spcPct val="0"/>
            </a:spcBef>
            <a:spcAft>
              <a:spcPct val="15000"/>
            </a:spcAft>
            <a:buChar char="•"/>
          </a:pPr>
          <a:r>
            <a:rPr lang="en-US" sz="1800" kern="1200" dirty="0">
              <a:solidFill>
                <a:srgbClr val="001E61"/>
              </a:solidFill>
            </a:rPr>
            <a:t>Decisions where benefits are denied because of missing verifications or a missed interview</a:t>
          </a:r>
        </a:p>
      </dsp:txBody>
      <dsp:txXfrm>
        <a:off x="593692" y="801279"/>
        <a:ext cx="2631293" cy="3209544"/>
      </dsp:txXfrm>
    </dsp:sp>
    <dsp:sp modelId="{8843E63F-C338-438D-B475-6FC7D4691772}">
      <dsp:nvSpPr>
        <dsp:cNvPr id="0" name=""/>
        <dsp:cNvSpPr/>
      </dsp:nvSpPr>
      <dsp:spPr>
        <a:xfrm>
          <a:off x="65433" y="103976"/>
          <a:ext cx="1056519" cy="10565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BB5A7-D9B4-47BC-99D4-029580A205A1}">
      <dsp:nvSpPr>
        <dsp:cNvPr id="0" name=""/>
        <dsp:cNvSpPr/>
      </dsp:nvSpPr>
      <dsp:spPr>
        <a:xfrm rot="16200000">
          <a:off x="2586719" y="2141921"/>
          <a:ext cx="3209544" cy="52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96" bIns="0" numCol="1" spcCol="1270" anchor="t" anchorCtr="0">
          <a:noAutofit/>
        </a:bodyPr>
        <a:lstStyle/>
        <a:p>
          <a:pPr marL="0" lvl="0" indent="0" algn="r" defTabSz="1200150">
            <a:lnSpc>
              <a:spcPct val="90000"/>
            </a:lnSpc>
            <a:spcBef>
              <a:spcPct val="0"/>
            </a:spcBef>
            <a:spcAft>
              <a:spcPct val="35000"/>
            </a:spcAft>
            <a:buNone/>
          </a:pPr>
          <a:r>
            <a:rPr lang="en-US" sz="2700" kern="1200" dirty="0"/>
            <a:t>Time to File</a:t>
          </a:r>
        </a:p>
      </dsp:txBody>
      <dsp:txXfrm>
        <a:off x="2586719" y="2141921"/>
        <a:ext cx="3209544" cy="528259"/>
      </dsp:txXfrm>
    </dsp:sp>
    <dsp:sp modelId="{3B73D7BE-924A-4E09-8249-7FA09F4E391F}">
      <dsp:nvSpPr>
        <dsp:cNvPr id="0" name=""/>
        <dsp:cNvSpPr/>
      </dsp:nvSpPr>
      <dsp:spPr>
        <a:xfrm>
          <a:off x="4455621" y="801279"/>
          <a:ext cx="2631293" cy="3209544"/>
        </a:xfrm>
        <a:prstGeom prst="rect">
          <a:avLst/>
        </a:prstGeom>
        <a:noFill/>
        <a:ln w="12700" cap="flat" cmpd="sng" algn="ctr">
          <a:solidFill>
            <a:srgbClr val="001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6589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rgbClr val="001E61"/>
              </a:solidFill>
            </a:rPr>
            <a:t>60 days*</a:t>
          </a:r>
        </a:p>
        <a:p>
          <a:pPr marL="171450" lvl="1" indent="-171450" algn="l" defTabSz="800100">
            <a:lnSpc>
              <a:spcPct val="90000"/>
            </a:lnSpc>
            <a:spcBef>
              <a:spcPct val="0"/>
            </a:spcBef>
            <a:spcAft>
              <a:spcPct val="15000"/>
            </a:spcAft>
            <a:buChar char="•"/>
          </a:pPr>
          <a:r>
            <a:rPr lang="en-US" sz="1800" kern="1200" dirty="0">
              <a:solidFill>
                <a:srgbClr val="001E61"/>
              </a:solidFill>
            </a:rPr>
            <a:t>No notice issued with 60 days after application: </a:t>
          </a:r>
          <a:r>
            <a:rPr lang="en-US" sz="1800" b="1" kern="1200" dirty="0">
              <a:solidFill>
                <a:srgbClr val="001E61"/>
              </a:solidFill>
            </a:rPr>
            <a:t>No deadline</a:t>
          </a:r>
        </a:p>
        <a:p>
          <a:pPr marL="342900" lvl="2" indent="-171450" algn="l" defTabSz="800100">
            <a:lnSpc>
              <a:spcPct val="90000"/>
            </a:lnSpc>
            <a:spcBef>
              <a:spcPct val="0"/>
            </a:spcBef>
            <a:spcAft>
              <a:spcPct val="15000"/>
            </a:spcAft>
            <a:buChar char="•"/>
          </a:pPr>
          <a:r>
            <a:rPr lang="en-US" sz="1800" b="0" kern="1200" dirty="0">
              <a:solidFill>
                <a:srgbClr val="001E61"/>
              </a:solidFill>
            </a:rPr>
            <a:t>Applies if notices deny cash but  not AABD Cash</a:t>
          </a:r>
          <a:endParaRPr lang="en-US" sz="1800" b="1" kern="1200" dirty="0">
            <a:solidFill>
              <a:srgbClr val="001E61"/>
            </a:solidFill>
          </a:endParaRPr>
        </a:p>
      </dsp:txBody>
      <dsp:txXfrm>
        <a:off x="4455621" y="801279"/>
        <a:ext cx="2631293" cy="3209544"/>
      </dsp:txXfrm>
    </dsp:sp>
    <dsp:sp modelId="{076E71B1-CD41-429A-83C1-3399F1410C83}">
      <dsp:nvSpPr>
        <dsp:cNvPr id="0" name=""/>
        <dsp:cNvSpPr/>
      </dsp:nvSpPr>
      <dsp:spPr>
        <a:xfrm>
          <a:off x="3927361" y="103976"/>
          <a:ext cx="1056519" cy="10565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56E3B-D9B5-493C-814F-D1C9946DF7E6}">
      <dsp:nvSpPr>
        <dsp:cNvPr id="0" name=""/>
        <dsp:cNvSpPr/>
      </dsp:nvSpPr>
      <dsp:spPr>
        <a:xfrm rot="16200000">
          <a:off x="6448647" y="2141921"/>
          <a:ext cx="3209544" cy="52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96" bIns="0" numCol="1" spcCol="1270" anchor="t" anchorCtr="0">
          <a:noAutofit/>
        </a:bodyPr>
        <a:lstStyle/>
        <a:p>
          <a:pPr marL="0" lvl="0" indent="0" algn="r" defTabSz="1200150">
            <a:lnSpc>
              <a:spcPct val="90000"/>
            </a:lnSpc>
            <a:spcBef>
              <a:spcPct val="0"/>
            </a:spcBef>
            <a:spcAft>
              <a:spcPct val="35000"/>
            </a:spcAft>
            <a:buNone/>
          </a:pPr>
          <a:r>
            <a:rPr lang="en-US" sz="2700" kern="1200" dirty="0"/>
            <a:t>How to File</a:t>
          </a:r>
        </a:p>
      </dsp:txBody>
      <dsp:txXfrm>
        <a:off x="6448647" y="2141921"/>
        <a:ext cx="3209544" cy="528259"/>
      </dsp:txXfrm>
    </dsp:sp>
    <dsp:sp modelId="{1D54B6AC-CF2B-4337-ADBF-C5E13DD0C0F0}">
      <dsp:nvSpPr>
        <dsp:cNvPr id="0" name=""/>
        <dsp:cNvSpPr/>
      </dsp:nvSpPr>
      <dsp:spPr>
        <a:xfrm>
          <a:off x="8317549" y="801279"/>
          <a:ext cx="2631293" cy="3209544"/>
        </a:xfrm>
        <a:prstGeom prst="rect">
          <a:avLst/>
        </a:prstGeom>
        <a:noFill/>
        <a:ln w="12700" cap="flat" cmpd="sng" algn="ctr">
          <a:solidFill>
            <a:srgbClr val="001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6589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solidFill>
                <a:srgbClr val="001E61"/>
              </a:solidFill>
            </a:rPr>
            <a:t>Through “Manage my Case” https://abe.Illinois.gov</a:t>
          </a:r>
          <a:endParaRPr lang="en-US" sz="1800" kern="1200" dirty="0">
            <a:solidFill>
              <a:srgbClr val="001E61"/>
            </a:solidFill>
          </a:endParaRPr>
        </a:p>
        <a:p>
          <a:pPr marL="171450" lvl="1" indent="-171450" algn="l" defTabSz="800100">
            <a:lnSpc>
              <a:spcPct val="90000"/>
            </a:lnSpc>
            <a:spcBef>
              <a:spcPct val="0"/>
            </a:spcBef>
            <a:spcAft>
              <a:spcPct val="15000"/>
            </a:spcAft>
            <a:buChar char="•"/>
          </a:pPr>
          <a:r>
            <a:rPr lang="en-US" sz="1800" b="0" kern="1200" dirty="0">
              <a:solidFill>
                <a:srgbClr val="001E61"/>
              </a:solidFill>
            </a:rPr>
            <a:t>phone: 1-800-435-0774 or 312-793-2618</a:t>
          </a:r>
        </a:p>
        <a:p>
          <a:pPr marL="171450" lvl="1" indent="-171450" algn="l" defTabSz="800100">
            <a:lnSpc>
              <a:spcPct val="90000"/>
            </a:lnSpc>
            <a:spcBef>
              <a:spcPct val="0"/>
            </a:spcBef>
            <a:spcAft>
              <a:spcPct val="15000"/>
            </a:spcAft>
            <a:buChar char="•"/>
          </a:pPr>
          <a:r>
            <a:rPr lang="en-US" sz="1800" b="0" kern="1200" dirty="0">
              <a:solidFill>
                <a:srgbClr val="001E61"/>
              </a:solidFill>
            </a:rPr>
            <a:t>Fax: 312-793-3387</a:t>
          </a:r>
        </a:p>
        <a:p>
          <a:pPr marL="171450" lvl="1" indent="-171450" algn="l" defTabSz="800100">
            <a:lnSpc>
              <a:spcPct val="90000"/>
            </a:lnSpc>
            <a:spcBef>
              <a:spcPct val="0"/>
            </a:spcBef>
            <a:spcAft>
              <a:spcPct val="15000"/>
            </a:spcAft>
            <a:buChar char="•"/>
          </a:pPr>
          <a:r>
            <a:rPr lang="en-US" sz="1800" b="0" kern="1200" dirty="0">
              <a:solidFill>
                <a:srgbClr val="001E61"/>
              </a:solidFill>
            </a:rPr>
            <a:t>DHS.BAH@Illinois.gov </a:t>
          </a:r>
        </a:p>
      </dsp:txBody>
      <dsp:txXfrm>
        <a:off x="8317549" y="801279"/>
        <a:ext cx="2631293" cy="3209544"/>
      </dsp:txXfrm>
    </dsp:sp>
    <dsp:sp modelId="{B71D77EA-2672-4A9B-B108-415AAAF3C44E}">
      <dsp:nvSpPr>
        <dsp:cNvPr id="0" name=""/>
        <dsp:cNvSpPr/>
      </dsp:nvSpPr>
      <dsp:spPr>
        <a:xfrm>
          <a:off x="7789289" y="103976"/>
          <a:ext cx="1056519" cy="10565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5AABD-74FB-49FC-976E-EA25E764AE14}">
      <dsp:nvSpPr>
        <dsp:cNvPr id="0" name=""/>
        <dsp:cNvSpPr/>
      </dsp:nvSpPr>
      <dsp:spPr>
        <a:xfrm>
          <a:off x="0" y="4599"/>
          <a:ext cx="10363200" cy="968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AABD Cash is complicated but knowing a few key things can help you maximize cash income for elderly and people with disabilities</a:t>
          </a:r>
        </a:p>
      </dsp:txBody>
      <dsp:txXfrm>
        <a:off x="47270" y="51869"/>
        <a:ext cx="10268660" cy="873785"/>
      </dsp:txXfrm>
    </dsp:sp>
    <dsp:sp modelId="{378AE583-2CB4-46B6-AF31-0A67C3C6414A}">
      <dsp:nvSpPr>
        <dsp:cNvPr id="0" name=""/>
        <dsp:cNvSpPr/>
      </dsp:nvSpPr>
      <dsp:spPr>
        <a:xfrm>
          <a:off x="0" y="972925"/>
          <a:ext cx="10363200" cy="365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0320" rIns="113792" bIns="20320" numCol="1" spcCol="1270" anchor="t" anchorCtr="0">
          <a:noAutofit/>
        </a:bodyPr>
        <a:lstStyle/>
        <a:p>
          <a:pPr marL="171450" lvl="1" indent="-171450" algn="l" defTabSz="711200">
            <a:lnSpc>
              <a:spcPct val="90000"/>
            </a:lnSpc>
            <a:spcBef>
              <a:spcPct val="0"/>
            </a:spcBef>
            <a:spcAft>
              <a:spcPts val="1200"/>
            </a:spcAft>
            <a:buChar char="•"/>
          </a:pPr>
          <a:r>
            <a:rPr lang="en-US" sz="1600" kern="1200" dirty="0"/>
            <a:t>Receiving SSA benefits and total income is less than the SSI max ($967 in 2025)? Look into (or just applying for – it’s free!) SSI and/or AABD Cash</a:t>
          </a:r>
        </a:p>
        <a:p>
          <a:pPr marL="171450" lvl="1" indent="-171450" algn="l" defTabSz="711200">
            <a:lnSpc>
              <a:spcPct val="90000"/>
            </a:lnSpc>
            <a:spcBef>
              <a:spcPct val="0"/>
            </a:spcBef>
            <a:spcAft>
              <a:spcPts val="1200"/>
            </a:spcAft>
            <a:buChar char="•"/>
          </a:pPr>
          <a:r>
            <a:rPr lang="en-US" sz="1600" kern="1200" dirty="0"/>
            <a:t>With AABD Cash applications and redeterminations, send doctors notes if you have</a:t>
          </a:r>
        </a:p>
        <a:p>
          <a:pPr marL="342900" lvl="2" indent="-171450" algn="l" defTabSz="711200">
            <a:lnSpc>
              <a:spcPct val="90000"/>
            </a:lnSpc>
            <a:spcBef>
              <a:spcPct val="0"/>
            </a:spcBef>
            <a:spcAft>
              <a:spcPts val="1200"/>
            </a:spcAft>
            <a:buChar char="•"/>
          </a:pPr>
          <a:r>
            <a:rPr lang="en-US" sz="1600" kern="1200" dirty="0"/>
            <a:t>special dietary needs or</a:t>
          </a:r>
        </a:p>
        <a:p>
          <a:pPr marL="342900" lvl="2" indent="-171450" algn="l" defTabSz="711200">
            <a:lnSpc>
              <a:spcPct val="90000"/>
            </a:lnSpc>
            <a:spcBef>
              <a:spcPct val="0"/>
            </a:spcBef>
            <a:spcAft>
              <a:spcPts val="1200"/>
            </a:spcAft>
            <a:buChar char="•"/>
          </a:pPr>
          <a:r>
            <a:rPr lang="en-US" sz="1600" kern="1200" dirty="0"/>
            <a:t>conditions that limit your ability to climb stairs</a:t>
          </a:r>
        </a:p>
        <a:p>
          <a:pPr marL="171450" lvl="1" indent="-171450" algn="l" defTabSz="711200">
            <a:lnSpc>
              <a:spcPct val="90000"/>
            </a:lnSpc>
            <a:spcBef>
              <a:spcPct val="0"/>
            </a:spcBef>
            <a:spcAft>
              <a:spcPts val="1200"/>
            </a:spcAft>
            <a:buChar char="•"/>
          </a:pPr>
          <a:r>
            <a:rPr lang="en-US" sz="1600" kern="1200" dirty="0"/>
            <a:t>If AABD Cash is denied, it’s often worth it to spend some time figuring out if that decision is correct (if the notice mostly denies TANF and you’re getting SSI, it’s wrong.)</a:t>
          </a:r>
        </a:p>
        <a:p>
          <a:pPr marL="171450" lvl="1" indent="-171450" algn="l" defTabSz="711200">
            <a:lnSpc>
              <a:spcPct val="90000"/>
            </a:lnSpc>
            <a:spcBef>
              <a:spcPct val="0"/>
            </a:spcBef>
            <a:spcAft>
              <a:spcPts val="1200"/>
            </a:spcAft>
            <a:buChar char="•"/>
          </a:pPr>
          <a:r>
            <a:rPr lang="en-US" sz="1600" kern="1200" dirty="0"/>
            <a:t>DHS will not automatically assess your eligibility for AABD Cash – you have to apply. </a:t>
          </a:r>
        </a:p>
        <a:p>
          <a:pPr marL="171450" lvl="1" indent="-171450" algn="l" defTabSz="711200">
            <a:lnSpc>
              <a:spcPct val="90000"/>
            </a:lnSpc>
            <a:spcBef>
              <a:spcPct val="0"/>
            </a:spcBef>
            <a:spcAft>
              <a:spcPts val="1200"/>
            </a:spcAft>
            <a:buChar char="•"/>
          </a:pPr>
          <a:r>
            <a:rPr lang="en-US" sz="1600" kern="1200" dirty="0"/>
            <a:t>And if you have changes that might increase your AABD Cash, it’s a good idea to file a change report.</a:t>
          </a:r>
        </a:p>
        <a:p>
          <a:pPr marL="171450" lvl="1" indent="-171450" algn="l" defTabSz="711200">
            <a:lnSpc>
              <a:spcPct val="90000"/>
            </a:lnSpc>
            <a:spcBef>
              <a:spcPct val="0"/>
            </a:spcBef>
            <a:spcAft>
              <a:spcPts val="1200"/>
            </a:spcAft>
            <a:buChar char="•"/>
          </a:pPr>
          <a:r>
            <a:rPr lang="en-US" sz="1600" kern="1200" dirty="0"/>
            <a:t>When in doubt, consult with a legal aid attorney.</a:t>
          </a:r>
        </a:p>
        <a:p>
          <a:pPr marL="171450" lvl="1" indent="-171450" algn="l" defTabSz="800100">
            <a:lnSpc>
              <a:spcPct val="90000"/>
            </a:lnSpc>
            <a:spcBef>
              <a:spcPct val="0"/>
            </a:spcBef>
            <a:spcAft>
              <a:spcPct val="20000"/>
            </a:spcAft>
            <a:buChar char="•"/>
          </a:pPr>
          <a:endParaRPr lang="en-US" sz="1800" kern="1200" dirty="0"/>
        </a:p>
      </dsp:txBody>
      <dsp:txXfrm>
        <a:off x="0" y="972925"/>
        <a:ext cx="10363200" cy="3659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B8EE9-63E8-4EBB-8FEC-56564064A00C}">
      <dsp:nvSpPr>
        <dsp:cNvPr id="0" name=""/>
        <dsp:cNvSpPr/>
      </dsp:nvSpPr>
      <dsp:spPr>
        <a:xfrm>
          <a:off x="0" y="342521"/>
          <a:ext cx="5486400" cy="1389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806" tIns="437388"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AABD Cash might help, also:</a:t>
          </a:r>
        </a:p>
        <a:p>
          <a:pPr marL="228600" lvl="2" indent="-114300" algn="l" defTabSz="622300">
            <a:lnSpc>
              <a:spcPct val="90000"/>
            </a:lnSpc>
            <a:spcBef>
              <a:spcPct val="0"/>
            </a:spcBef>
            <a:spcAft>
              <a:spcPct val="15000"/>
            </a:spcAft>
            <a:buChar char="•"/>
          </a:pPr>
          <a:r>
            <a:rPr lang="en-US" sz="1400" kern="1200" dirty="0"/>
            <a:t>SSI recipient can start paying some money for rent – best to have a written contract to prove they are a boarder and report that expense to SSA</a:t>
          </a:r>
        </a:p>
      </dsp:txBody>
      <dsp:txXfrm>
        <a:off x="0" y="342521"/>
        <a:ext cx="5486400" cy="1389150"/>
      </dsp:txXfrm>
    </dsp:sp>
    <dsp:sp modelId="{698FECD2-6400-48C4-9189-B88A8EAE2485}">
      <dsp:nvSpPr>
        <dsp:cNvPr id="0" name=""/>
        <dsp:cNvSpPr/>
      </dsp:nvSpPr>
      <dsp:spPr>
        <a:xfrm>
          <a:off x="274320" y="32561"/>
          <a:ext cx="38404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89000">
            <a:lnSpc>
              <a:spcPct val="90000"/>
            </a:lnSpc>
            <a:spcBef>
              <a:spcPct val="0"/>
            </a:spcBef>
            <a:spcAft>
              <a:spcPct val="35000"/>
            </a:spcAft>
            <a:buNone/>
          </a:pPr>
          <a:r>
            <a:rPr lang="en-US" sz="2000" kern="1200" dirty="0"/>
            <a:t>SSI reduced because someone else is paying for shelter &amp; food</a:t>
          </a:r>
        </a:p>
      </dsp:txBody>
      <dsp:txXfrm>
        <a:off x="304582" y="62823"/>
        <a:ext cx="3779956" cy="559396"/>
      </dsp:txXfrm>
    </dsp:sp>
    <dsp:sp modelId="{4625D061-2B7D-4A2C-AB70-F0351ACEC20B}">
      <dsp:nvSpPr>
        <dsp:cNvPr id="0" name=""/>
        <dsp:cNvSpPr/>
      </dsp:nvSpPr>
      <dsp:spPr>
        <a:xfrm>
          <a:off x="0" y="2155031"/>
          <a:ext cx="5486400" cy="119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806" tIns="437388"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AABD Cash might help, also:</a:t>
          </a:r>
        </a:p>
        <a:p>
          <a:pPr marL="228600" lvl="2" indent="-114300" algn="l" defTabSz="622300">
            <a:lnSpc>
              <a:spcPct val="90000"/>
            </a:lnSpc>
            <a:spcBef>
              <a:spcPct val="0"/>
            </a:spcBef>
            <a:spcAft>
              <a:spcPct val="15000"/>
            </a:spcAft>
            <a:buChar char="•"/>
          </a:pPr>
          <a:r>
            <a:rPr lang="en-US" sz="1400" kern="1200" dirty="0"/>
            <a:t>Appeal SSA decisions. I recommend consulting someone with expertise in SSA rules for these situations.</a:t>
          </a:r>
        </a:p>
      </dsp:txBody>
      <dsp:txXfrm>
        <a:off x="0" y="2155031"/>
        <a:ext cx="5486400" cy="1190700"/>
      </dsp:txXfrm>
    </dsp:sp>
    <dsp:sp modelId="{E1ADA45C-D108-4D9C-AA28-8D505CBD6F7B}">
      <dsp:nvSpPr>
        <dsp:cNvPr id="0" name=""/>
        <dsp:cNvSpPr/>
      </dsp:nvSpPr>
      <dsp:spPr>
        <a:xfrm>
          <a:off x="274320" y="1845071"/>
          <a:ext cx="38404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89000">
            <a:lnSpc>
              <a:spcPct val="90000"/>
            </a:lnSpc>
            <a:spcBef>
              <a:spcPct val="0"/>
            </a:spcBef>
            <a:spcAft>
              <a:spcPct val="35000"/>
            </a:spcAft>
            <a:buNone/>
          </a:pPr>
          <a:r>
            <a:rPr lang="en-US" sz="2000" kern="1200" dirty="0"/>
            <a:t>SSA miscalculations, mischaracterizations</a:t>
          </a:r>
        </a:p>
      </dsp:txBody>
      <dsp:txXfrm>
        <a:off x="304582" y="1875333"/>
        <a:ext cx="3779956" cy="559396"/>
      </dsp:txXfrm>
    </dsp:sp>
    <dsp:sp modelId="{292FA0F4-603A-47BD-936C-3BD2708D1B26}">
      <dsp:nvSpPr>
        <dsp:cNvPr id="0" name=""/>
        <dsp:cNvSpPr/>
      </dsp:nvSpPr>
      <dsp:spPr>
        <a:xfrm>
          <a:off x="0" y="3769091"/>
          <a:ext cx="5486400" cy="9757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806" tIns="437388" rIns="4258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AABD Cash might help, also:</a:t>
          </a:r>
        </a:p>
        <a:p>
          <a:pPr marL="228600" lvl="2" indent="-114300" algn="l" defTabSz="622300">
            <a:lnSpc>
              <a:spcPct val="90000"/>
            </a:lnSpc>
            <a:spcBef>
              <a:spcPct val="0"/>
            </a:spcBef>
            <a:spcAft>
              <a:spcPct val="15000"/>
            </a:spcAft>
            <a:buChar char="•"/>
          </a:pPr>
          <a:r>
            <a:rPr lang="en-US" sz="1400" kern="1200" dirty="0"/>
            <a:t>Consult expert regarding underlying debt</a:t>
          </a:r>
        </a:p>
      </dsp:txBody>
      <dsp:txXfrm>
        <a:off x="0" y="3769091"/>
        <a:ext cx="5486400" cy="975712"/>
      </dsp:txXfrm>
    </dsp:sp>
    <dsp:sp modelId="{1B2CA0D2-C23A-45B0-BD8E-0C8BA19B5FBA}">
      <dsp:nvSpPr>
        <dsp:cNvPr id="0" name=""/>
        <dsp:cNvSpPr/>
      </dsp:nvSpPr>
      <dsp:spPr>
        <a:xfrm>
          <a:off x="274320" y="3459131"/>
          <a:ext cx="38404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89000">
            <a:lnSpc>
              <a:spcPct val="90000"/>
            </a:lnSpc>
            <a:spcBef>
              <a:spcPct val="0"/>
            </a:spcBef>
            <a:spcAft>
              <a:spcPct val="35000"/>
            </a:spcAft>
            <a:buNone/>
          </a:pPr>
          <a:r>
            <a:rPr lang="en-US" sz="2000" kern="1200" dirty="0"/>
            <a:t>SSA reduced because of child-support or other federal debt</a:t>
          </a:r>
        </a:p>
      </dsp:txBody>
      <dsp:txXfrm>
        <a:off x="304582" y="3489393"/>
        <a:ext cx="377995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DBD92-B4F2-4336-8E54-BED80A488C71}">
      <dsp:nvSpPr>
        <dsp:cNvPr id="0" name=""/>
        <dsp:cNvSpPr/>
      </dsp:nvSpPr>
      <dsp:spPr>
        <a:xfrm>
          <a:off x="4877" y="767204"/>
          <a:ext cx="2839417" cy="1135766"/>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Categorically eligible?</a:t>
          </a:r>
        </a:p>
      </dsp:txBody>
      <dsp:txXfrm>
        <a:off x="572760" y="767204"/>
        <a:ext cx="1703651" cy="1135766"/>
      </dsp:txXfrm>
    </dsp:sp>
    <dsp:sp modelId="{D3655BEE-66B3-49C6-9FA7-889133BFBF33}">
      <dsp:nvSpPr>
        <dsp:cNvPr id="0" name=""/>
        <dsp:cNvSpPr/>
      </dsp:nvSpPr>
      <dsp:spPr>
        <a:xfrm>
          <a:off x="2560353" y="767204"/>
          <a:ext cx="2839417" cy="1135766"/>
        </a:xfrm>
        <a:prstGeom prst="chevron">
          <a:avLst/>
        </a:prstGeom>
        <a:solidFill>
          <a:schemeClr val="accent1">
            <a:shade val="80000"/>
            <a:hueOff val="220027"/>
            <a:satOff val="-30322"/>
            <a:lumOff val="14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Maximized other income</a:t>
          </a:r>
        </a:p>
      </dsp:txBody>
      <dsp:txXfrm>
        <a:off x="3128236" y="767204"/>
        <a:ext cx="1703651" cy="1135766"/>
      </dsp:txXfrm>
    </dsp:sp>
    <dsp:sp modelId="{9B138E46-D731-4670-AE23-C682EB3312A5}">
      <dsp:nvSpPr>
        <dsp:cNvPr id="0" name=""/>
        <dsp:cNvSpPr/>
      </dsp:nvSpPr>
      <dsp:spPr>
        <a:xfrm>
          <a:off x="5115829" y="767204"/>
          <a:ext cx="2839417" cy="1135766"/>
        </a:xfrm>
        <a:prstGeom prst="chevron">
          <a:avLst/>
        </a:prstGeom>
        <a:solidFill>
          <a:schemeClr val="accent1">
            <a:shade val="80000"/>
            <a:hueOff val="440053"/>
            <a:satOff val="-60644"/>
            <a:lumOff val="29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Asset eligible?</a:t>
          </a:r>
        </a:p>
      </dsp:txBody>
      <dsp:txXfrm>
        <a:off x="5683712" y="767204"/>
        <a:ext cx="1703651" cy="1135766"/>
      </dsp:txXfrm>
    </dsp:sp>
    <dsp:sp modelId="{21C3E80F-E356-4BA6-A8D3-8CB61DADEFBC}">
      <dsp:nvSpPr>
        <dsp:cNvPr id="0" name=""/>
        <dsp:cNvSpPr/>
      </dsp:nvSpPr>
      <dsp:spPr>
        <a:xfrm>
          <a:off x="7671304" y="767204"/>
          <a:ext cx="2839417" cy="1135766"/>
        </a:xfrm>
        <a:prstGeom prst="chevron">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Financially eligible?</a:t>
          </a:r>
        </a:p>
      </dsp:txBody>
      <dsp:txXfrm>
        <a:off x="8239187" y="767204"/>
        <a:ext cx="1703651" cy="1135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3D32-C17D-4789-A4DE-B0ACD3B292AC}">
      <dsp:nvSpPr>
        <dsp:cNvPr id="0" name=""/>
        <dsp:cNvSpPr/>
      </dsp:nvSpPr>
      <dsp:spPr>
        <a:xfrm>
          <a:off x="0" y="0"/>
          <a:ext cx="10826496" cy="7661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100"/>
            </a:spcAft>
            <a:buNone/>
          </a:pPr>
          <a:r>
            <a:rPr lang="en-US" sz="2000" kern="1200" dirty="0"/>
            <a:t>Applicant must meet the SSA’s definition of aged, blind, or disabled </a:t>
          </a:r>
        </a:p>
        <a:p>
          <a:pPr marL="0" lvl="0" indent="0" algn="ctr" defTabSz="889000">
            <a:lnSpc>
              <a:spcPct val="90000"/>
            </a:lnSpc>
            <a:spcBef>
              <a:spcPct val="0"/>
            </a:spcBef>
            <a:spcAft>
              <a:spcPts val="100"/>
            </a:spcAft>
            <a:buNone/>
          </a:pPr>
          <a:r>
            <a:rPr lang="en-US" sz="2000" u="sng" kern="1200" dirty="0"/>
            <a:t>AND</a:t>
          </a:r>
          <a:r>
            <a:rPr lang="en-US" sz="2000" kern="1200" dirty="0"/>
            <a:t> one of the following:</a:t>
          </a:r>
        </a:p>
      </dsp:txBody>
      <dsp:txXfrm>
        <a:off x="0" y="0"/>
        <a:ext cx="10826496" cy="766173"/>
      </dsp:txXfrm>
    </dsp:sp>
    <dsp:sp modelId="{AE0AF4BB-C9AA-49ED-B376-A28D63F06F16}">
      <dsp:nvSpPr>
        <dsp:cNvPr id="0" name=""/>
        <dsp:cNvSpPr/>
      </dsp:nvSpPr>
      <dsp:spPr>
        <a:xfrm>
          <a:off x="0"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Receiving SSI</a:t>
          </a:r>
        </a:p>
      </dsp:txBody>
      <dsp:txXfrm>
        <a:off x="0" y="766173"/>
        <a:ext cx="2706624" cy="1608965"/>
      </dsp:txXfrm>
    </dsp:sp>
    <dsp:sp modelId="{11C6225F-EECB-42A9-8D7C-4E6914B736E5}">
      <dsp:nvSpPr>
        <dsp:cNvPr id="0" name=""/>
        <dsp:cNvSpPr/>
      </dsp:nvSpPr>
      <dsp:spPr>
        <a:xfrm>
          <a:off x="2706624"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“Over-Income” for SSI</a:t>
          </a:r>
        </a:p>
      </dsp:txBody>
      <dsp:txXfrm>
        <a:off x="2706624" y="766173"/>
        <a:ext cx="2706624" cy="1608965"/>
      </dsp:txXfrm>
    </dsp:sp>
    <dsp:sp modelId="{8E39C448-05C4-43BD-B018-FFD7A9E2930B}">
      <dsp:nvSpPr>
        <dsp:cNvPr id="0" name=""/>
        <dsp:cNvSpPr/>
      </dsp:nvSpPr>
      <dsp:spPr>
        <a:xfrm>
          <a:off x="5413248"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Have become ineligible for SSI when a period of eligibility based on </a:t>
          </a:r>
          <a:r>
            <a:rPr lang="en-US" sz="1400" b="1" kern="1200" dirty="0"/>
            <a:t>refugee/asylee status expired. </a:t>
          </a:r>
          <a:r>
            <a:rPr lang="en-US" sz="1400" b="0" kern="1200" dirty="0"/>
            <a:t>(Rules for this category are different and will not be discussed today. See PM 11-04-00.)</a:t>
          </a:r>
          <a:endParaRPr lang="en-US" sz="1400" b="1" kern="1200" dirty="0"/>
        </a:p>
      </dsp:txBody>
      <dsp:txXfrm>
        <a:off x="5413248" y="766173"/>
        <a:ext cx="2706624" cy="1608965"/>
      </dsp:txXfrm>
    </dsp:sp>
    <dsp:sp modelId="{EBDB7FB0-2FAB-4C32-9280-006190EA11AF}">
      <dsp:nvSpPr>
        <dsp:cNvPr id="0" name=""/>
        <dsp:cNvSpPr/>
      </dsp:nvSpPr>
      <dsp:spPr>
        <a:xfrm>
          <a:off x="8119872" y="766173"/>
          <a:ext cx="2706624" cy="1608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Be a noncitizen over 65 years old who was legally residing in the U.S. on 08/22/96, and who was denied SSI due to a finding of "not disabled," and who meets the immigration requirements for AABD medical assistance</a:t>
          </a:r>
          <a:endParaRPr lang="en-US" sz="1400" b="1" kern="1200" dirty="0"/>
        </a:p>
      </dsp:txBody>
      <dsp:txXfrm>
        <a:off x="8119872" y="766173"/>
        <a:ext cx="2706624" cy="1608965"/>
      </dsp:txXfrm>
    </dsp:sp>
    <dsp:sp modelId="{299E9203-BC60-40D8-B7BE-6C89B274133E}">
      <dsp:nvSpPr>
        <dsp:cNvPr id="0" name=""/>
        <dsp:cNvSpPr/>
      </dsp:nvSpPr>
      <dsp:spPr>
        <a:xfrm>
          <a:off x="0" y="2375139"/>
          <a:ext cx="10826496" cy="1787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7814996" y="-3989948"/>
          <a:ext cx="892104" cy="909755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1</a:t>
          </a:r>
          <a:r>
            <a:rPr lang="en-US" sz="1400" kern="1200" baseline="30000" dirty="0"/>
            <a:t>st</a:t>
          </a:r>
          <a:r>
            <a:rPr lang="en-US" sz="1400" kern="1200" dirty="0"/>
            <a:t> of the month = SSI</a:t>
          </a:r>
        </a:p>
        <a:p>
          <a:pPr marL="114300" lvl="1" indent="-114300" algn="l" defTabSz="622300">
            <a:lnSpc>
              <a:spcPct val="90000"/>
            </a:lnSpc>
            <a:spcBef>
              <a:spcPct val="0"/>
            </a:spcBef>
            <a:spcAft>
              <a:spcPct val="15000"/>
            </a:spcAft>
            <a:buChar char="•"/>
          </a:pPr>
          <a:r>
            <a:rPr lang="en-US" sz="1400" kern="1200" dirty="0"/>
            <a:t>Any other day = Not SSI</a:t>
          </a:r>
        </a:p>
        <a:p>
          <a:pPr marL="114300" lvl="1" indent="-114300" algn="l" defTabSz="622300">
            <a:lnSpc>
              <a:spcPct val="90000"/>
            </a:lnSpc>
            <a:spcBef>
              <a:spcPct val="0"/>
            </a:spcBef>
            <a:spcAft>
              <a:spcPct val="15000"/>
            </a:spcAft>
            <a:buChar char="•"/>
          </a:pPr>
          <a:r>
            <a:rPr lang="en-US" sz="1400" kern="1200" dirty="0"/>
            <a:t>If they get two checks, they have SSI and some other SSA benefits</a:t>
          </a:r>
        </a:p>
      </dsp:txBody>
      <dsp:txXfrm rot="-5400000">
        <a:off x="3712272" y="156325"/>
        <a:ext cx="9054004" cy="805006"/>
      </dsp:txXfrm>
    </dsp:sp>
    <dsp:sp modelId="{31B8369D-5C76-4CEF-BC9A-ED6ABD6A7FF6}">
      <dsp:nvSpPr>
        <dsp:cNvPr id="0" name=""/>
        <dsp:cNvSpPr/>
      </dsp:nvSpPr>
      <dsp:spPr>
        <a:xfrm>
          <a:off x="1405102" y="1263"/>
          <a:ext cx="2307168" cy="11151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When does SSA pay you?</a:t>
          </a:r>
        </a:p>
      </dsp:txBody>
      <dsp:txXfrm>
        <a:off x="1459538" y="55699"/>
        <a:ext cx="2198296" cy="1006258"/>
      </dsp:txXfrm>
    </dsp:sp>
    <dsp:sp modelId="{7F9DDB7D-B215-4EB8-86B5-02DAFA3D2215}">
      <dsp:nvSpPr>
        <dsp:cNvPr id="0" name=""/>
        <dsp:cNvSpPr/>
      </dsp:nvSpPr>
      <dsp:spPr>
        <a:xfrm rot="5400000">
          <a:off x="7829989" y="-2822916"/>
          <a:ext cx="862117" cy="9097553"/>
        </a:xfrm>
        <a:prstGeom prst="round2SameRect">
          <a:avLst/>
        </a:prstGeom>
        <a:solidFill>
          <a:schemeClr val="accent3">
            <a:tint val="40000"/>
            <a:alpha val="90000"/>
            <a:hueOff val="-1282661"/>
            <a:satOff val="11879"/>
            <a:lumOff val="3094"/>
            <a:alphaOff val="0"/>
          </a:schemeClr>
        </a:solidFill>
        <a:ln w="12700" cap="flat" cmpd="sng" algn="ctr">
          <a:solidFill>
            <a:schemeClr val="accent3">
              <a:tint val="40000"/>
              <a:alpha val="90000"/>
              <a:hueOff val="-1282661"/>
              <a:satOff val="11879"/>
              <a:lumOff val="30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If they do AND if they are under 65 years old, then they are getting something other than SSI (but they are probably also getting SSI if total income is SSI max +20)</a:t>
          </a:r>
        </a:p>
      </dsp:txBody>
      <dsp:txXfrm rot="-5400000">
        <a:off x="3712272" y="1336886"/>
        <a:ext cx="9055468" cy="777947"/>
      </dsp:txXfrm>
    </dsp:sp>
    <dsp:sp modelId="{8AC167F1-49E7-4361-BF21-0BB65000DE63}">
      <dsp:nvSpPr>
        <dsp:cNvPr id="0" name=""/>
        <dsp:cNvSpPr/>
      </dsp:nvSpPr>
      <dsp:spPr>
        <a:xfrm>
          <a:off x="1405102" y="1187037"/>
          <a:ext cx="2307168" cy="1077646"/>
        </a:xfrm>
        <a:prstGeom prst="roundRect">
          <a:avLst/>
        </a:prstGeom>
        <a:solidFill>
          <a:schemeClr val="accent3">
            <a:hueOff val="-1014834"/>
            <a:satOff val="-17012"/>
            <a:lumOff val="175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Do you have Medicare (“red, white, and blue” card)? How old are you?</a:t>
          </a:r>
        </a:p>
      </dsp:txBody>
      <dsp:txXfrm>
        <a:off x="1457708" y="1239643"/>
        <a:ext cx="2201956" cy="972434"/>
      </dsp:txXfrm>
    </dsp:sp>
    <dsp:sp modelId="{1050AEF2-FA80-4019-B9BC-C8865E309748}">
      <dsp:nvSpPr>
        <dsp:cNvPr id="0" name=""/>
        <dsp:cNvSpPr/>
      </dsp:nvSpPr>
      <dsp:spPr>
        <a:xfrm rot="5400000">
          <a:off x="7695903" y="-1507018"/>
          <a:ext cx="1130290" cy="9097553"/>
        </a:xfrm>
        <a:prstGeom prst="round2SameRect">
          <a:avLst/>
        </a:prstGeom>
        <a:solidFill>
          <a:schemeClr val="accent3">
            <a:tint val="40000"/>
            <a:alpha val="90000"/>
            <a:hueOff val="-2565323"/>
            <a:satOff val="23758"/>
            <a:lumOff val="6187"/>
            <a:alphaOff val="0"/>
          </a:schemeClr>
        </a:solidFill>
        <a:ln w="12700" cap="flat" cmpd="sng" algn="ctr">
          <a:solidFill>
            <a:schemeClr val="accent3">
              <a:tint val="40000"/>
              <a:alpha val="90000"/>
              <a:hueOff val="-2565323"/>
              <a:satOff val="23758"/>
              <a:lumOff val="6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SSI max ($914 in 2023): 		Most likely SSI</a:t>
          </a:r>
        </a:p>
        <a:p>
          <a:pPr marL="114300" lvl="1" indent="-114300" algn="l" defTabSz="622300">
            <a:lnSpc>
              <a:spcPct val="90000"/>
            </a:lnSpc>
            <a:spcBef>
              <a:spcPct val="0"/>
            </a:spcBef>
            <a:spcAft>
              <a:spcPct val="15000"/>
            </a:spcAft>
            <a:buChar char="•"/>
          </a:pPr>
          <a:r>
            <a:rPr lang="en-US" sz="1400" kern="1200" dirty="0"/>
            <a:t>SSI max + $20 ($934 in 2023): 	Most likely SSI and something else</a:t>
          </a:r>
        </a:p>
        <a:p>
          <a:pPr marL="114300" lvl="1" indent="-114300" algn="l" defTabSz="622300">
            <a:lnSpc>
              <a:spcPct val="90000"/>
            </a:lnSpc>
            <a:spcBef>
              <a:spcPct val="0"/>
            </a:spcBef>
            <a:spcAft>
              <a:spcPct val="15000"/>
            </a:spcAft>
            <a:buChar char="•"/>
          </a:pPr>
          <a:r>
            <a:rPr lang="en-US" sz="1400" kern="1200" dirty="0"/>
            <a:t>&gt; SSI max + $20 ($934 in 2023): 	Something other than SSI</a:t>
          </a:r>
        </a:p>
        <a:p>
          <a:pPr marL="114300" lvl="1" indent="-114300" algn="l" defTabSz="622300">
            <a:lnSpc>
              <a:spcPct val="90000"/>
            </a:lnSpc>
            <a:spcBef>
              <a:spcPct val="0"/>
            </a:spcBef>
            <a:spcAft>
              <a:spcPct val="15000"/>
            </a:spcAft>
            <a:buChar char="•"/>
          </a:pPr>
          <a:r>
            <a:rPr lang="en-US" sz="1400" kern="1200" dirty="0"/>
            <a:t>&lt; SSI max ($914 in 2023): 	You will need to do more investigation – </a:t>
          </a:r>
          <a:r>
            <a:rPr lang="en-US" sz="1400" b="1" kern="1200" dirty="0"/>
            <a:t>Likely is eligible for additional benefits!</a:t>
          </a:r>
        </a:p>
      </dsp:txBody>
      <dsp:txXfrm rot="-5400000">
        <a:off x="3712272" y="2531789"/>
        <a:ext cx="9042377" cy="1019938"/>
      </dsp:txXfrm>
    </dsp:sp>
    <dsp:sp modelId="{70000FCE-41C1-4FD6-B6BB-6BA5D396FA41}">
      <dsp:nvSpPr>
        <dsp:cNvPr id="0" name=""/>
        <dsp:cNvSpPr/>
      </dsp:nvSpPr>
      <dsp:spPr>
        <a:xfrm>
          <a:off x="1405102" y="2335327"/>
          <a:ext cx="2307168" cy="1412862"/>
        </a:xfrm>
        <a:prstGeom prst="roundRect">
          <a:avLst/>
        </a:prstGeom>
        <a:solidFill>
          <a:schemeClr val="accent3">
            <a:hueOff val="-2029667"/>
            <a:satOff val="-34023"/>
            <a:lumOff val="3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dirty="0"/>
            <a:t>How much are you paid?</a:t>
          </a:r>
        </a:p>
      </dsp:txBody>
      <dsp:txXfrm>
        <a:off x="1474072" y="2404297"/>
        <a:ext cx="2169228" cy="1274922"/>
      </dsp:txXfrm>
    </dsp:sp>
    <dsp:sp modelId="{2774556E-5199-4AC9-BBAF-AEEBD5F3DD38}">
      <dsp:nvSpPr>
        <dsp:cNvPr id="0" name=""/>
        <dsp:cNvSpPr/>
      </dsp:nvSpPr>
      <dsp:spPr>
        <a:xfrm rot="5400000">
          <a:off x="7853606" y="-220642"/>
          <a:ext cx="814882" cy="9097553"/>
        </a:xfrm>
        <a:prstGeom prst="round2SameRect">
          <a:avLst/>
        </a:prstGeom>
        <a:solidFill>
          <a:schemeClr val="accent3">
            <a:tint val="40000"/>
            <a:alpha val="90000"/>
            <a:hueOff val="-3847984"/>
            <a:satOff val="35637"/>
            <a:lumOff val="9281"/>
            <a:alphaOff val="0"/>
          </a:schemeClr>
        </a:solidFill>
        <a:ln w="12700" cap="flat" cmpd="sng" algn="ctr">
          <a:solidFill>
            <a:schemeClr val="accent3">
              <a:tint val="40000"/>
              <a:alpha val="90000"/>
              <a:hueOff val="-3847984"/>
              <a:satOff val="35637"/>
              <a:lumOff val="92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a:t>Sometimes</a:t>
          </a:r>
          <a:r>
            <a:rPr lang="en-US" sz="1400" kern="1200" dirty="0"/>
            <a:t>, the letter will state what benefit the person is getting. Examples on the following slides…</a:t>
          </a:r>
        </a:p>
      </dsp:txBody>
      <dsp:txXfrm rot="-5400000">
        <a:off x="3712271" y="3960472"/>
        <a:ext cx="9057774" cy="735324"/>
      </dsp:txXfrm>
    </dsp:sp>
    <dsp:sp modelId="{6F9C14C2-0D59-4B5E-BA37-34EDB965C0A2}">
      <dsp:nvSpPr>
        <dsp:cNvPr id="0" name=""/>
        <dsp:cNvSpPr/>
      </dsp:nvSpPr>
      <dsp:spPr>
        <a:xfrm>
          <a:off x="1405102" y="3818832"/>
          <a:ext cx="2307168" cy="1018603"/>
        </a:xfrm>
        <a:prstGeom prst="roundRect">
          <a:avLst/>
        </a:prstGeom>
        <a:solidFill>
          <a:schemeClr val="accent3">
            <a:hueOff val="-3044501"/>
            <a:satOff val="-51035"/>
            <a:lumOff val="5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What does your letter say?</a:t>
          </a:r>
        </a:p>
      </dsp:txBody>
      <dsp:txXfrm>
        <a:off x="1454826" y="3868556"/>
        <a:ext cx="2207720" cy="919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5042297" y="-1415941"/>
          <a:ext cx="378083"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“Not sure. I get paid twice.”</a:t>
          </a:r>
        </a:p>
      </dsp:txBody>
      <dsp:txXfrm rot="-5400000">
        <a:off x="3516004" y="128808"/>
        <a:ext cx="3412213" cy="341171"/>
      </dsp:txXfrm>
    </dsp:sp>
    <dsp:sp modelId="{31B8369D-5C76-4CEF-BC9A-ED6ABD6A7FF6}">
      <dsp:nvSpPr>
        <dsp:cNvPr id="0" name=""/>
        <dsp:cNvSpPr/>
      </dsp:nvSpPr>
      <dsp:spPr>
        <a:xfrm>
          <a:off x="950583" y="63091"/>
          <a:ext cx="2565421" cy="472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When does SSA pay you?</a:t>
          </a:r>
        </a:p>
      </dsp:txBody>
      <dsp:txXfrm>
        <a:off x="973654" y="86162"/>
        <a:ext cx="2519279" cy="426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4939914" y="-1253792"/>
          <a:ext cx="582850"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“Yes. I’m 65 years old.”</a:t>
          </a:r>
        </a:p>
      </dsp:txBody>
      <dsp:txXfrm rot="-5400000">
        <a:off x="3516005" y="198569"/>
        <a:ext cx="3402217" cy="525946"/>
      </dsp:txXfrm>
    </dsp:sp>
    <dsp:sp modelId="{31B8369D-5C76-4CEF-BC9A-ED6ABD6A7FF6}">
      <dsp:nvSpPr>
        <dsp:cNvPr id="0" name=""/>
        <dsp:cNvSpPr/>
      </dsp:nvSpPr>
      <dsp:spPr>
        <a:xfrm>
          <a:off x="950583" y="97260"/>
          <a:ext cx="2565421" cy="7285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Do you have Medicare? How old are you?</a:t>
          </a:r>
        </a:p>
      </dsp:txBody>
      <dsp:txXfrm>
        <a:off x="986149" y="132826"/>
        <a:ext cx="2494289" cy="6574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7A1F6-8DC3-4F20-A33D-685B884FDE2D}">
      <dsp:nvSpPr>
        <dsp:cNvPr id="0" name=""/>
        <dsp:cNvSpPr/>
      </dsp:nvSpPr>
      <dsp:spPr>
        <a:xfrm rot="5400000">
          <a:off x="4940198" y="-1253792"/>
          <a:ext cx="582281" cy="34306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$987/month (Note SSI Max for 2025 is $967) </a:t>
          </a:r>
        </a:p>
      </dsp:txBody>
      <dsp:txXfrm rot="-5400000">
        <a:off x="3516005" y="198826"/>
        <a:ext cx="3402244" cy="525431"/>
      </dsp:txXfrm>
    </dsp:sp>
    <dsp:sp modelId="{31B8369D-5C76-4CEF-BC9A-ED6ABD6A7FF6}">
      <dsp:nvSpPr>
        <dsp:cNvPr id="0" name=""/>
        <dsp:cNvSpPr/>
      </dsp:nvSpPr>
      <dsp:spPr>
        <a:xfrm>
          <a:off x="950583" y="97616"/>
          <a:ext cx="2565421" cy="727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How much are you paid?</a:t>
          </a:r>
        </a:p>
      </dsp:txBody>
      <dsp:txXfrm>
        <a:off x="986114" y="133147"/>
        <a:ext cx="2494359" cy="6567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12/10/2025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114856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9185-45B6-13AF-787D-3A887684A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F631F-5F69-E1DB-C95A-A3F35B669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02E2F-C0C7-8259-5AC0-923C080291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01DBA5-696E-65EF-10BB-4BADFDAE1DC1}"/>
              </a:ext>
            </a:extLst>
          </p:cNvPr>
          <p:cNvSpPr>
            <a:spLocks noGrp="1"/>
          </p:cNvSpPr>
          <p:nvPr>
            <p:ph type="sldNum" sz="quarter" idx="5"/>
          </p:nvPr>
        </p:nvSpPr>
        <p:spPr/>
        <p:txBody>
          <a:bodyPr/>
          <a:lstStyle/>
          <a:p>
            <a:fld id="{E17EA524-7A27-46AB-9B4A-7198D44C5B6B}" type="slidenum">
              <a:rPr lang="en-US" smtClean="0"/>
              <a:t>24</a:t>
            </a:fld>
            <a:endParaRPr lang="en-US" dirty="0"/>
          </a:p>
        </p:txBody>
      </p:sp>
    </p:spTree>
    <p:extLst>
      <p:ext uri="{BB962C8B-B14F-4D97-AF65-F5344CB8AC3E}">
        <p14:creationId xmlns:p14="http://schemas.microsoft.com/office/powerpoint/2010/main" val="266566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26</a:t>
            </a:fld>
            <a:endParaRPr lang="en-US" dirty="0"/>
          </a:p>
        </p:txBody>
      </p:sp>
    </p:spTree>
    <p:extLst>
      <p:ext uri="{BB962C8B-B14F-4D97-AF65-F5344CB8AC3E}">
        <p14:creationId xmlns:p14="http://schemas.microsoft.com/office/powerpoint/2010/main" val="8072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7</a:t>
            </a:fld>
            <a:endParaRPr lang="en-US" dirty="0"/>
          </a:p>
        </p:txBody>
      </p:sp>
    </p:spTree>
    <p:extLst>
      <p:ext uri="{BB962C8B-B14F-4D97-AF65-F5344CB8AC3E}">
        <p14:creationId xmlns:p14="http://schemas.microsoft.com/office/powerpoint/2010/main" val="3158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54BDE-1761-48E7-99E0-DC506AD4495A}" type="slidenum">
              <a:rPr lang="en-US"/>
              <a:t>11</a:t>
            </a:fld>
            <a:endParaRPr lang="en-US"/>
          </a:p>
        </p:txBody>
      </p:sp>
    </p:spTree>
    <p:extLst>
      <p:ext uri="{BB962C8B-B14F-4D97-AF65-F5344CB8AC3E}">
        <p14:creationId xmlns:p14="http://schemas.microsoft.com/office/powerpoint/2010/main" val="352551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54BDE-1761-48E7-99E0-DC506AD4495A}" type="slidenum">
              <a:rPr lang="en-US"/>
              <a:t>12</a:t>
            </a:fld>
            <a:endParaRPr lang="en-US"/>
          </a:p>
        </p:txBody>
      </p:sp>
    </p:spTree>
    <p:extLst>
      <p:ext uri="{BB962C8B-B14F-4D97-AF65-F5344CB8AC3E}">
        <p14:creationId xmlns:p14="http://schemas.microsoft.com/office/powerpoint/2010/main" val="1351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54BDE-1761-48E7-99E0-DC506AD4495A}" type="slidenum">
              <a:rPr lang="en-US"/>
              <a:t>13</a:t>
            </a:fld>
            <a:endParaRPr lang="en-US"/>
          </a:p>
        </p:txBody>
      </p:sp>
    </p:spTree>
    <p:extLst>
      <p:ext uri="{BB962C8B-B14F-4D97-AF65-F5344CB8AC3E}">
        <p14:creationId xmlns:p14="http://schemas.microsoft.com/office/powerpoint/2010/main" val="76391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54BDE-1761-48E7-99E0-DC506AD4495A}" type="slidenum">
              <a:rPr lang="en-US"/>
              <a:t>14</a:t>
            </a:fld>
            <a:endParaRPr lang="en-US"/>
          </a:p>
        </p:txBody>
      </p:sp>
    </p:spTree>
    <p:extLst>
      <p:ext uri="{BB962C8B-B14F-4D97-AF65-F5344CB8AC3E}">
        <p14:creationId xmlns:p14="http://schemas.microsoft.com/office/powerpoint/2010/main" val="158590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239443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23</a:t>
            </a:fld>
            <a:endParaRPr lang="en-US" dirty="0"/>
          </a:p>
        </p:txBody>
      </p:sp>
    </p:spTree>
    <p:extLst>
      <p:ext uri="{BB962C8B-B14F-4D97-AF65-F5344CB8AC3E}">
        <p14:creationId xmlns:p14="http://schemas.microsoft.com/office/powerpoint/2010/main" val="336362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12/10/2025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image" Target="../media/image25.png"/><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image" Target="../media/image26.jpeg"/><Relationship Id="rId21" Type="http://schemas.openxmlformats.org/officeDocument/2006/relationships/diagramQuickStyle" Target="../diagrams/quickStyle14.xml"/><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notesSlide" Target="../notesSlides/notesSlide8.xml"/><Relationship Id="rId16" Type="http://schemas.openxmlformats.org/officeDocument/2006/relationships/diagramQuickStyle" Target="../diagrams/quickStyle13.xml"/><Relationship Id="rId20" Type="http://schemas.openxmlformats.org/officeDocument/2006/relationships/diagramLayout" Target="../diagrams/layout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24" Type="http://schemas.openxmlformats.org/officeDocument/2006/relationships/image" Target="../media/image21.png"/><Relationship Id="rId5" Type="http://schemas.openxmlformats.org/officeDocument/2006/relationships/diagramLayout" Target="../diagrams/layout11.xml"/><Relationship Id="rId15" Type="http://schemas.openxmlformats.org/officeDocument/2006/relationships/diagramLayout" Target="../diagrams/layout13.xml"/><Relationship Id="rId23" Type="http://schemas.microsoft.com/office/2007/relationships/diagramDrawing" Target="../diagrams/drawing14.xml"/><Relationship Id="rId10" Type="http://schemas.openxmlformats.org/officeDocument/2006/relationships/diagramLayout" Target="../diagrams/layout12.xml"/><Relationship Id="rId19" Type="http://schemas.openxmlformats.org/officeDocument/2006/relationships/diagramData" Target="../diagrams/data14.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 Id="rId22" Type="http://schemas.openxmlformats.org/officeDocument/2006/relationships/diagramColors" Target="../diagrams/colors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hyperlink" Target="https://abe.illinoi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www.dhs.state.il.us/page.aspx?module=12"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404E49-0AC1-8A02-5D7A-42EED0AEF28D}"/>
              </a:ext>
            </a:extLst>
          </p:cNvPr>
          <p:cNvPicPr>
            <a:picLocks noChangeAspect="1"/>
          </p:cNvPicPr>
          <p:nvPr/>
        </p:nvPicPr>
        <p:blipFill>
          <a:blip r:embed="rId3"/>
          <a:srcRect r="19495"/>
          <a:stretch>
            <a:fillRect/>
          </a:stretch>
        </p:blipFill>
        <p:spPr>
          <a:xfrm>
            <a:off x="3977513" y="0"/>
            <a:ext cx="8214488" cy="5218184"/>
          </a:xfrm>
          <a:prstGeom prst="rect">
            <a:avLst/>
          </a:prstGeom>
        </p:spPr>
      </p:pic>
      <p:sp>
        <p:nvSpPr>
          <p:cNvPr id="5" name="Rectangle 4">
            <a:extLst>
              <a:ext uri="{FF2B5EF4-FFF2-40B4-BE49-F238E27FC236}">
                <a16:creationId xmlns:a16="http://schemas.microsoft.com/office/drawing/2014/main" id="{530307BD-ED27-AB6A-1BB6-14AA37CBB4D3}"/>
              </a:ext>
            </a:extLst>
          </p:cNvPr>
          <p:cNvSpPr/>
          <p:nvPr/>
        </p:nvSpPr>
        <p:spPr>
          <a:xfrm>
            <a:off x="3977512" y="5218184"/>
            <a:ext cx="8214488" cy="1639816"/>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p:nvPr>
        </p:nvSpPr>
        <p:spPr>
          <a:xfrm>
            <a:off x="4271461" y="6120177"/>
            <a:ext cx="6586537" cy="329248"/>
          </a:xfrm>
        </p:spPr>
        <p:txBody>
          <a:bodyPr>
            <a:noAutofit/>
          </a:bodyPr>
          <a:lstStyle/>
          <a:p>
            <a:pPr>
              <a:lnSpc>
                <a:spcPct val="100000"/>
              </a:lnSpc>
              <a:spcBef>
                <a:spcPts val="0"/>
              </a:spcBef>
            </a:pPr>
            <a:r>
              <a:rPr lang="en-US" sz="1800" i="0" dirty="0"/>
              <a:t>Gwynne </a:t>
            </a:r>
            <a:r>
              <a:rPr lang="en-US" sz="1800" i="0" dirty="0" err="1"/>
              <a:t>kizer</a:t>
            </a:r>
            <a:r>
              <a:rPr lang="en-US" sz="1800" i="0" dirty="0"/>
              <a:t> Mashon</a:t>
            </a:r>
          </a:p>
          <a:p>
            <a:pPr>
              <a:lnSpc>
                <a:spcPct val="100000"/>
              </a:lnSpc>
              <a:spcBef>
                <a:spcPts val="0"/>
              </a:spcBef>
            </a:pPr>
            <a:r>
              <a:rPr lang="en-US" sz="1800" i="0" dirty="0"/>
              <a:t>November 2025</a:t>
            </a:r>
          </a:p>
        </p:txBody>
      </p:sp>
      <p:sp>
        <p:nvSpPr>
          <p:cNvPr id="2" name="Rectangle 1"/>
          <p:cNvSpPr/>
          <p:nvPr/>
        </p:nvSpPr>
        <p:spPr>
          <a:xfrm>
            <a:off x="7782632" y="408575"/>
            <a:ext cx="4184779" cy="4616648"/>
          </a:xfrm>
          <a:prstGeom prst="rect">
            <a:avLst/>
          </a:prstGeom>
        </p:spPr>
        <p:txBody>
          <a:bodyPr wrap="square">
            <a:spAutoFit/>
          </a:bodyPr>
          <a:lstStyle/>
          <a:p>
            <a:pPr lvl="0" algn="r"/>
            <a:r>
              <a:rPr lang="en-US" sz="5400" b="1" u="sng" dirty="0">
                <a:solidFill>
                  <a:srgbClr val="000000"/>
                </a:solidFill>
              </a:rPr>
              <a:t>AABD Cash</a:t>
            </a:r>
          </a:p>
          <a:p>
            <a:pPr lvl="0" algn="r"/>
            <a:r>
              <a:rPr lang="en-US" sz="4000" b="1" dirty="0">
                <a:solidFill>
                  <a:srgbClr val="000000"/>
                </a:solidFill>
              </a:rPr>
              <a:t>State Cash Assistance for People who are Elderly and for People with Disabilities</a:t>
            </a:r>
          </a:p>
        </p:txBody>
      </p:sp>
    </p:spTree>
    <p:extLst>
      <p:ext uri="{BB962C8B-B14F-4D97-AF65-F5344CB8AC3E}">
        <p14:creationId xmlns:p14="http://schemas.microsoft.com/office/powerpoint/2010/main" val="9286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Categorical eligibility</a:t>
            </a:r>
          </a:p>
        </p:txBody>
      </p:sp>
      <p:graphicFrame>
        <p:nvGraphicFramePr>
          <p:cNvPr id="5" name="Diagram 4"/>
          <p:cNvGraphicFramePr/>
          <p:nvPr/>
        </p:nvGraphicFramePr>
        <p:xfrm>
          <a:off x="612648" y="1516952"/>
          <a:ext cx="10826496" cy="2553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12648" y="4306823"/>
            <a:ext cx="10741152" cy="138074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000000"/>
                </a:solidFill>
              </a:rPr>
              <a:t>DHS must determine if the application meets the “</a:t>
            </a:r>
            <a:r>
              <a:rPr lang="en-US" sz="1400" b="1" dirty="0">
                <a:solidFill>
                  <a:srgbClr val="000000"/>
                </a:solidFill>
              </a:rPr>
              <a:t>disabled</a:t>
            </a:r>
            <a:r>
              <a:rPr lang="en-US" sz="1400" dirty="0">
                <a:solidFill>
                  <a:srgbClr val="000000"/>
                </a:solidFill>
              </a:rPr>
              <a:t>” requirement </a:t>
            </a:r>
            <a:r>
              <a:rPr lang="en-US" sz="1400" b="1" dirty="0">
                <a:solidFill>
                  <a:srgbClr val="000000"/>
                </a:solidFill>
              </a:rPr>
              <a:t>only </a:t>
            </a:r>
            <a:r>
              <a:rPr lang="en-US" sz="1400" dirty="0">
                <a:solidFill>
                  <a:srgbClr val="000000"/>
                </a:solidFill>
              </a:rPr>
              <a:t>when SSA declined an application based on income and did not make a disability determination. This is most likely where someone is over-income for SSI but ineligible for Title II disability benefits. Under SSA rules, Disability =  Unable to engage in substantial gainful employment because of medical/psychiatric conditions that will last at least 12 months or result in death.</a:t>
            </a:r>
          </a:p>
          <a:p>
            <a:pPr marL="285750" indent="-285750">
              <a:buFont typeface="Arial" panose="020B0604020202020204" pitchFamily="34" charset="0"/>
              <a:buChar char="•"/>
            </a:pPr>
            <a:r>
              <a:rPr lang="en-US" sz="1400" dirty="0">
                <a:solidFill>
                  <a:srgbClr val="000000"/>
                </a:solidFill>
              </a:rPr>
              <a:t>In some situations, even people with very low amounts of Title II income are over-income for SSI.</a:t>
            </a:r>
          </a:p>
        </p:txBody>
      </p:sp>
      <p:sp>
        <p:nvSpPr>
          <p:cNvPr id="7" name="Down Arrow 6"/>
          <p:cNvSpPr/>
          <p:nvPr/>
        </p:nvSpPr>
        <p:spPr>
          <a:xfrm>
            <a:off x="4396740" y="3483864"/>
            <a:ext cx="539496" cy="92811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2648" y="5974324"/>
            <a:ext cx="7027501" cy="461665"/>
          </a:xfrm>
          <a:prstGeom prst="rect">
            <a:avLst/>
          </a:prstGeom>
        </p:spPr>
        <p:txBody>
          <a:bodyPr wrap="none">
            <a:spAutoFit/>
          </a:bodyPr>
          <a:lstStyle/>
          <a:p>
            <a:r>
              <a:rPr lang="en-US" sz="1200" dirty="0">
                <a:solidFill>
                  <a:srgbClr val="FFFFFF"/>
                </a:solidFill>
                <a:latin typeface="Segoe UI" panose="020B0502040204020203" pitchFamily="34" charset="0"/>
              </a:rPr>
              <a:t>PM 11-01-00: Categories of eligibility for AABD Cash</a:t>
            </a:r>
          </a:p>
          <a:p>
            <a:r>
              <a:rPr lang="en-US" sz="1200" dirty="0">
                <a:solidFill>
                  <a:srgbClr val="FFFFFF"/>
                </a:solidFill>
                <a:latin typeface="Segoe UI" panose="020B0502040204020203" pitchFamily="34" charset="0"/>
              </a:rPr>
              <a:t>PM 01-02-03: Clients must apply for and receive any other financial benefits that they may qualify for.</a:t>
            </a:r>
            <a:endParaRPr lang="en-US" sz="1200"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295455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a:t>Are you getting </a:t>
            </a:r>
            <a:r>
              <a:rPr lang="en-US" dirty="0" err="1"/>
              <a:t>ssi</a:t>
            </a:r>
            <a:r>
              <a:rPr lang="en-US" dirty="0"/>
              <a:t>?</a:t>
            </a:r>
          </a:p>
        </p:txBody>
      </p:sp>
      <p:graphicFrame>
        <p:nvGraphicFramePr>
          <p:cNvPr id="4" name="Diagram 3"/>
          <p:cNvGraphicFramePr/>
          <p:nvPr>
            <p:extLst>
              <p:ext uri="{D42A27DB-BD31-4B8C-83A1-F6EECF244321}">
                <p14:modId xmlns:p14="http://schemas.microsoft.com/office/powerpoint/2010/main" val="1549802596"/>
              </p:ext>
            </p:extLst>
          </p:nvPr>
        </p:nvGraphicFramePr>
        <p:xfrm>
          <a:off x="-967014" y="927100"/>
          <a:ext cx="14214928"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73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a:t>Are you getting </a:t>
            </a:r>
            <a:r>
              <a:rPr lang="en-US" dirty="0" err="1"/>
              <a:t>ssi</a:t>
            </a:r>
            <a:r>
              <a:rPr lang="en-US" dirty="0"/>
              <a:t>?</a:t>
            </a:r>
          </a:p>
        </p:txBody>
      </p:sp>
      <p:pic>
        <p:nvPicPr>
          <p:cNvPr id="5" name="Picture 4"/>
          <p:cNvPicPr>
            <a:picLocks noChangeAspect="1"/>
          </p:cNvPicPr>
          <p:nvPr/>
        </p:nvPicPr>
        <p:blipFill>
          <a:blip r:embed="rId3"/>
          <a:stretch>
            <a:fillRect/>
          </a:stretch>
        </p:blipFill>
        <p:spPr>
          <a:xfrm>
            <a:off x="1761664" y="1131125"/>
            <a:ext cx="3621463" cy="4620763"/>
          </a:xfrm>
          <a:prstGeom prst="rect">
            <a:avLst/>
          </a:prstGeom>
        </p:spPr>
      </p:pic>
      <p:sp>
        <p:nvSpPr>
          <p:cNvPr id="6" name="Line Callout 1 5"/>
          <p:cNvSpPr/>
          <p:nvPr/>
        </p:nvSpPr>
        <p:spPr>
          <a:xfrm flipH="1">
            <a:off x="247112" y="1131125"/>
            <a:ext cx="965000" cy="665777"/>
          </a:xfrm>
          <a:prstGeom prst="borderCallout1">
            <a:avLst>
              <a:gd name="adj1" fmla="val 18750"/>
              <a:gd name="adj2" fmla="val -8333"/>
              <a:gd name="adj3" fmla="val 54206"/>
              <a:gd name="adj4" fmla="val -58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This is not SSI</a:t>
            </a:r>
          </a:p>
        </p:txBody>
      </p:sp>
      <p:pic>
        <p:nvPicPr>
          <p:cNvPr id="9" name="Picture 8"/>
          <p:cNvPicPr>
            <a:picLocks noChangeAspect="1"/>
          </p:cNvPicPr>
          <p:nvPr/>
        </p:nvPicPr>
        <p:blipFill>
          <a:blip r:embed="rId4"/>
          <a:stretch>
            <a:fillRect/>
          </a:stretch>
        </p:blipFill>
        <p:spPr>
          <a:xfrm>
            <a:off x="7527729" y="1131125"/>
            <a:ext cx="3519499" cy="4568289"/>
          </a:xfrm>
          <a:prstGeom prst="rect">
            <a:avLst/>
          </a:prstGeom>
        </p:spPr>
      </p:pic>
      <p:sp>
        <p:nvSpPr>
          <p:cNvPr id="10" name="Line Callout 1 9"/>
          <p:cNvSpPr/>
          <p:nvPr/>
        </p:nvSpPr>
        <p:spPr>
          <a:xfrm flipH="1">
            <a:off x="5981700" y="1131125"/>
            <a:ext cx="965000" cy="665777"/>
          </a:xfrm>
          <a:prstGeom prst="borderCallout1">
            <a:avLst>
              <a:gd name="adj1" fmla="val 18750"/>
              <a:gd name="adj2" fmla="val -8333"/>
              <a:gd name="adj3" fmla="val 54206"/>
              <a:gd name="adj4" fmla="val -58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This is SSI</a:t>
            </a:r>
          </a:p>
        </p:txBody>
      </p:sp>
      <p:sp>
        <p:nvSpPr>
          <p:cNvPr id="3" name="Rectangle 2">
            <a:extLst>
              <a:ext uri="{FF2B5EF4-FFF2-40B4-BE49-F238E27FC236}">
                <a16:creationId xmlns:a16="http://schemas.microsoft.com/office/drawing/2014/main" id="{BC2856F8-587D-5364-59EE-5378A4663074}"/>
              </a:ext>
            </a:extLst>
          </p:cNvPr>
          <p:cNvSpPr/>
          <p:nvPr/>
        </p:nvSpPr>
        <p:spPr>
          <a:xfrm>
            <a:off x="1860605" y="1325563"/>
            <a:ext cx="1733385" cy="129526"/>
          </a:xfrm>
          <a:prstGeom prst="rect">
            <a:avLst/>
          </a:prstGeom>
          <a:solidFill>
            <a:srgbClr val="FFFF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B4AEC6-1A12-D701-802F-077F63231854}"/>
              </a:ext>
            </a:extLst>
          </p:cNvPr>
          <p:cNvSpPr/>
          <p:nvPr/>
        </p:nvSpPr>
        <p:spPr>
          <a:xfrm>
            <a:off x="7809506" y="1462233"/>
            <a:ext cx="1733385" cy="129526"/>
          </a:xfrm>
          <a:prstGeom prst="rect">
            <a:avLst/>
          </a:prstGeom>
          <a:solidFill>
            <a:srgbClr val="FFFF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BD8C4B-15FD-786D-B36D-1A8BEB34443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7768" y="1796902"/>
            <a:ext cx="934344" cy="818707"/>
          </a:xfrm>
          <a:prstGeom prst="rect">
            <a:avLst/>
          </a:prstGeom>
        </p:spPr>
      </p:pic>
      <p:pic>
        <p:nvPicPr>
          <p:cNvPr id="12" name="Picture 11">
            <a:extLst>
              <a:ext uri="{FF2B5EF4-FFF2-40B4-BE49-F238E27FC236}">
                <a16:creationId xmlns:a16="http://schemas.microsoft.com/office/drawing/2014/main" id="{3F9C9810-FC15-DA30-A00E-CC8DEDC2293A}"/>
              </a:ext>
            </a:extLst>
          </p:cNvPr>
          <p:cNvPicPr>
            <a:picLocks noChangeAspect="1"/>
          </p:cNvPicPr>
          <p:nvPr/>
        </p:nvPicPr>
        <p:blipFill>
          <a:blip r:embed="rId6">
            <a:clrChange>
              <a:clrFrom>
                <a:srgbClr val="FFFFFF"/>
              </a:clrFrom>
              <a:clrTo>
                <a:srgbClr val="FFFFFF">
                  <a:alpha val="0"/>
                </a:srgbClr>
              </a:clrTo>
            </a:clrChange>
          </a:blip>
          <a:srcRect t="6212" b="-1"/>
          <a:stretch>
            <a:fillRect/>
          </a:stretch>
        </p:blipFill>
        <p:spPr>
          <a:xfrm>
            <a:off x="6099286" y="1796902"/>
            <a:ext cx="758619" cy="818707"/>
          </a:xfrm>
          <a:prstGeom prst="rect">
            <a:avLst/>
          </a:prstGeom>
        </p:spPr>
      </p:pic>
    </p:spTree>
    <p:extLst>
      <p:ext uri="{BB962C8B-B14F-4D97-AF65-F5344CB8AC3E}">
        <p14:creationId xmlns:p14="http://schemas.microsoft.com/office/powerpoint/2010/main" val="363507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a:t>Are you getting </a:t>
            </a:r>
            <a:r>
              <a:rPr lang="en-US" dirty="0" err="1"/>
              <a:t>ssi</a:t>
            </a:r>
            <a:r>
              <a:rPr lang="en-US" dirty="0"/>
              <a:t>?</a:t>
            </a:r>
          </a:p>
        </p:txBody>
      </p:sp>
      <p:pic>
        <p:nvPicPr>
          <p:cNvPr id="3" name="Picture 2"/>
          <p:cNvPicPr>
            <a:picLocks noChangeAspect="1"/>
          </p:cNvPicPr>
          <p:nvPr/>
        </p:nvPicPr>
        <p:blipFill>
          <a:blip r:embed="rId3"/>
          <a:stretch>
            <a:fillRect/>
          </a:stretch>
        </p:blipFill>
        <p:spPr>
          <a:xfrm>
            <a:off x="1688900" y="1131125"/>
            <a:ext cx="4801270" cy="4334480"/>
          </a:xfrm>
          <a:prstGeom prst="rect">
            <a:avLst/>
          </a:prstGeom>
        </p:spPr>
      </p:pic>
      <p:sp>
        <p:nvSpPr>
          <p:cNvPr id="6" name="Line Callout 1 5"/>
          <p:cNvSpPr/>
          <p:nvPr/>
        </p:nvSpPr>
        <p:spPr>
          <a:xfrm>
            <a:off x="7455170" y="1701209"/>
            <a:ext cx="2177928" cy="1073889"/>
          </a:xfrm>
          <a:prstGeom prst="borderCallout1">
            <a:avLst>
              <a:gd name="adj1" fmla="val 18750"/>
              <a:gd name="adj2" fmla="val -8333"/>
              <a:gd name="adj3" fmla="val 69255"/>
              <a:gd name="adj4" fmla="val -788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This is not SSI. But this person is over-income for SSI. </a:t>
            </a:r>
          </a:p>
        </p:txBody>
      </p:sp>
      <p:sp>
        <p:nvSpPr>
          <p:cNvPr id="8" name="Line Callout 1 7"/>
          <p:cNvSpPr/>
          <p:nvPr/>
        </p:nvSpPr>
        <p:spPr>
          <a:xfrm>
            <a:off x="7455170" y="3298365"/>
            <a:ext cx="2177928" cy="912128"/>
          </a:xfrm>
          <a:prstGeom prst="borderCallout1">
            <a:avLst>
              <a:gd name="adj1" fmla="val 18750"/>
              <a:gd name="adj2" fmla="val -8333"/>
              <a:gd name="adj3" fmla="val -58052"/>
              <a:gd name="adj4" fmla="val -75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Medicare Part B monthly Premium Deducted</a:t>
            </a:r>
          </a:p>
        </p:txBody>
      </p:sp>
      <p:sp>
        <p:nvSpPr>
          <p:cNvPr id="11" name="Line Callout 1 10"/>
          <p:cNvSpPr/>
          <p:nvPr/>
        </p:nvSpPr>
        <p:spPr>
          <a:xfrm>
            <a:off x="7331124" y="4553477"/>
            <a:ext cx="2177928" cy="912128"/>
          </a:xfrm>
          <a:prstGeom prst="borderCallout1">
            <a:avLst>
              <a:gd name="adj1" fmla="val 18750"/>
              <a:gd name="adj2" fmla="val -8333"/>
              <a:gd name="adj3" fmla="val -59218"/>
              <a:gd name="adj4" fmla="val -73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Net income client receives in their account</a:t>
            </a:r>
          </a:p>
        </p:txBody>
      </p:sp>
      <p:pic>
        <p:nvPicPr>
          <p:cNvPr id="4" name="Picture 3">
            <a:extLst>
              <a:ext uri="{FF2B5EF4-FFF2-40B4-BE49-F238E27FC236}">
                <a16:creationId xmlns:a16="http://schemas.microsoft.com/office/drawing/2014/main" id="{AE8FFE95-28B4-D65C-D94C-599CF299468C}"/>
              </a:ext>
            </a:extLst>
          </p:cNvPr>
          <p:cNvPicPr>
            <a:picLocks noChangeAspect="1"/>
          </p:cNvPicPr>
          <p:nvPr/>
        </p:nvPicPr>
        <p:blipFill>
          <a:blip r:embed="rId4">
            <a:clrChange>
              <a:clrFrom>
                <a:srgbClr val="FFFFFF"/>
              </a:clrFrom>
              <a:clrTo>
                <a:srgbClr val="FFFFFF">
                  <a:alpha val="0"/>
                </a:srgbClr>
              </a:clrTo>
            </a:clrChange>
          </a:blip>
          <a:srcRect t="6212" b="-1"/>
          <a:stretch>
            <a:fillRect/>
          </a:stretch>
        </p:blipFill>
        <p:spPr>
          <a:xfrm>
            <a:off x="9770056" y="3319631"/>
            <a:ext cx="758619" cy="818707"/>
          </a:xfrm>
          <a:prstGeom prst="rect">
            <a:avLst/>
          </a:prstGeom>
        </p:spPr>
      </p:pic>
    </p:spTree>
    <p:extLst>
      <p:ext uri="{BB962C8B-B14F-4D97-AF65-F5344CB8AC3E}">
        <p14:creationId xmlns:p14="http://schemas.microsoft.com/office/powerpoint/2010/main" val="276716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US" dirty="0"/>
              <a:t>What </a:t>
            </a:r>
            <a:r>
              <a:rPr lang="en-US" dirty="0" err="1"/>
              <a:t>ssa</a:t>
            </a:r>
            <a:r>
              <a:rPr lang="en-US" dirty="0"/>
              <a:t> benefit is it?</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3009014" y="919452"/>
            <a:ext cx="4228953" cy="4768968"/>
          </a:xfrm>
          <a:prstGeom prst="rect">
            <a:avLst/>
          </a:prstGeom>
        </p:spPr>
      </p:pic>
      <p:sp>
        <p:nvSpPr>
          <p:cNvPr id="5" name="Left Brace 4"/>
          <p:cNvSpPr/>
          <p:nvPr/>
        </p:nvSpPr>
        <p:spPr>
          <a:xfrm>
            <a:off x="2275368" y="3317360"/>
            <a:ext cx="648586" cy="23710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Curved Connector 8"/>
          <p:cNvCxnSpPr>
            <a:stCxn id="5" idx="1"/>
          </p:cNvCxnSpPr>
          <p:nvPr/>
        </p:nvCxnSpPr>
        <p:spPr>
          <a:xfrm rot="10800000" flipH="1">
            <a:off x="2275368" y="1959574"/>
            <a:ext cx="839972" cy="2543317"/>
          </a:xfrm>
          <a:prstGeom prst="curvedConnector4">
            <a:avLst>
              <a:gd name="adj1" fmla="val -144936"/>
              <a:gd name="adj2" fmla="val 99645"/>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9159924" y="4479050"/>
            <a:ext cx="2177928" cy="912128"/>
          </a:xfrm>
          <a:prstGeom prst="borderCallout1">
            <a:avLst>
              <a:gd name="adj1" fmla="val 18750"/>
              <a:gd name="adj2" fmla="val -8333"/>
              <a:gd name="adj3" fmla="val -69710"/>
              <a:gd name="adj4" fmla="val -119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Non-SSI income SSA thinks the recipient receives</a:t>
            </a:r>
          </a:p>
        </p:txBody>
      </p:sp>
      <p:sp>
        <p:nvSpPr>
          <p:cNvPr id="6" name="Line Callout 1 5"/>
          <p:cNvSpPr/>
          <p:nvPr/>
        </p:nvSpPr>
        <p:spPr>
          <a:xfrm>
            <a:off x="8048114" y="919452"/>
            <a:ext cx="2949934" cy="1073889"/>
          </a:xfrm>
          <a:prstGeom prst="borderCallout1">
            <a:avLst>
              <a:gd name="adj1" fmla="val 18750"/>
              <a:gd name="adj2" fmla="val -8333"/>
              <a:gd name="adj3" fmla="val 79853"/>
              <a:gd name="adj4" fmla="val -58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SSI maximum (note this is from 2003)</a:t>
            </a:r>
          </a:p>
          <a:p>
            <a:pPr algn="ctr"/>
            <a:r>
              <a:rPr lang="en-US" sz="1400" dirty="0"/>
              <a:t>2025 max: $967 ($1,450 couple)</a:t>
            </a:r>
          </a:p>
          <a:p>
            <a:pPr algn="ctr"/>
            <a:r>
              <a:rPr lang="en-US" sz="1400" dirty="0"/>
              <a:t>2026 max: $994 ($1,491 couple)</a:t>
            </a:r>
          </a:p>
        </p:txBody>
      </p:sp>
      <p:sp>
        <p:nvSpPr>
          <p:cNvPr id="16" name="Line Callout 1 15"/>
          <p:cNvSpPr/>
          <p:nvPr/>
        </p:nvSpPr>
        <p:spPr>
          <a:xfrm>
            <a:off x="9443458" y="2143725"/>
            <a:ext cx="1280483" cy="1073889"/>
          </a:xfrm>
          <a:prstGeom prst="borderCallout1">
            <a:avLst>
              <a:gd name="adj1" fmla="val 18750"/>
              <a:gd name="adj2" fmla="val -8333"/>
              <a:gd name="adj3" fmla="val 49927"/>
              <a:gd name="adj4" fmla="val -238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Net SSI income</a:t>
            </a:r>
          </a:p>
        </p:txBody>
      </p:sp>
      <p:pic>
        <p:nvPicPr>
          <p:cNvPr id="3" name="Picture 2">
            <a:extLst>
              <a:ext uri="{FF2B5EF4-FFF2-40B4-BE49-F238E27FC236}">
                <a16:creationId xmlns:a16="http://schemas.microsoft.com/office/drawing/2014/main" id="{01EA9DA3-CFC1-3A4A-C6C8-752507C9D641}"/>
              </a:ext>
            </a:extLst>
          </p:cNvPr>
          <p:cNvPicPr>
            <a:picLocks noChangeAspect="1"/>
          </p:cNvPicPr>
          <p:nvPr/>
        </p:nvPicPr>
        <p:blipFill>
          <a:blip r:embed="rId5">
            <a:clrChange>
              <a:clrFrom>
                <a:srgbClr val="FFFFFF"/>
              </a:clrFrom>
              <a:clrTo>
                <a:srgbClr val="FFFFFF">
                  <a:alpha val="0"/>
                </a:srgbClr>
              </a:clrTo>
            </a:clrChange>
          </a:blip>
          <a:srcRect t="6212" b="-1"/>
          <a:stretch>
            <a:fillRect/>
          </a:stretch>
        </p:blipFill>
        <p:spPr>
          <a:xfrm>
            <a:off x="2220351" y="1047042"/>
            <a:ext cx="758619" cy="818707"/>
          </a:xfrm>
          <a:prstGeom prst="rect">
            <a:avLst/>
          </a:prstGeom>
        </p:spPr>
      </p:pic>
      <p:sp>
        <p:nvSpPr>
          <p:cNvPr id="7" name="Rectangle 6">
            <a:extLst>
              <a:ext uri="{FF2B5EF4-FFF2-40B4-BE49-F238E27FC236}">
                <a16:creationId xmlns:a16="http://schemas.microsoft.com/office/drawing/2014/main" id="{5C01189F-ED22-F553-DB1E-ADFF269A845A}"/>
              </a:ext>
            </a:extLst>
          </p:cNvPr>
          <p:cNvSpPr/>
          <p:nvPr/>
        </p:nvSpPr>
        <p:spPr>
          <a:xfrm>
            <a:off x="1193952" y="1047042"/>
            <a:ext cx="873388" cy="818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is SSI</a:t>
            </a:r>
          </a:p>
        </p:txBody>
      </p:sp>
    </p:spTree>
    <p:extLst>
      <p:ext uri="{BB962C8B-B14F-4D97-AF65-F5344CB8AC3E}">
        <p14:creationId xmlns:p14="http://schemas.microsoft.com/office/powerpoint/2010/main" val="228223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sp>
        <p:nvSpPr>
          <p:cNvPr id="6" name="TextBox 5"/>
          <p:cNvSpPr txBox="1"/>
          <p:nvPr/>
        </p:nvSpPr>
        <p:spPr>
          <a:xfrm>
            <a:off x="838200" y="537607"/>
            <a:ext cx="4672344" cy="5447645"/>
          </a:xfrm>
          <a:prstGeom prst="rect">
            <a:avLst/>
          </a:prstGeom>
          <a:noFill/>
        </p:spPr>
        <p:txBody>
          <a:bodyPr wrap="square" rtlCol="0">
            <a:spAutoFit/>
          </a:bodyPr>
          <a:lstStyle/>
          <a:p>
            <a:pPr algn="ctr"/>
            <a:r>
              <a:rPr lang="en-US" sz="2400" b="1" dirty="0">
                <a:solidFill>
                  <a:schemeClr val="bg1"/>
                </a:solidFill>
              </a:rPr>
              <a:t>Julia</a:t>
            </a:r>
          </a:p>
          <a:p>
            <a:pPr algn="ctr"/>
            <a:endParaRPr lang="en-US" dirty="0">
              <a:solidFill>
                <a:schemeClr val="bg1"/>
              </a:solidFill>
            </a:endParaRPr>
          </a:p>
          <a:p>
            <a:pPr algn="ctr"/>
            <a:r>
              <a:rPr lang="en-US" dirty="0">
                <a:solidFill>
                  <a:schemeClr val="bg1"/>
                </a:solidFill>
              </a:rPr>
              <a:t>61 years old</a:t>
            </a:r>
          </a:p>
          <a:p>
            <a:pPr algn="ctr"/>
            <a:r>
              <a:rPr lang="en-US" dirty="0">
                <a:solidFill>
                  <a:schemeClr val="bg1"/>
                </a:solidFill>
              </a:rPr>
              <a:t>Tells you she gets $436/month in SSI</a:t>
            </a:r>
          </a:p>
          <a:p>
            <a:pPr algn="ctr"/>
            <a:endParaRPr lang="en-US" dirty="0">
              <a:solidFill>
                <a:schemeClr val="bg1"/>
              </a:solidFill>
            </a:endParaRPr>
          </a:p>
          <a:p>
            <a:pPr algn="ctr"/>
            <a:r>
              <a:rPr lang="en-US" dirty="0">
                <a:solidFill>
                  <a:schemeClr val="bg1"/>
                </a:solidFill>
              </a:rPr>
              <a:t>You determined that’s NOT SSI. She’s getting Social Security Disability.  You also determine that her gross income is actually $600/month but $165/month is deducted for Medicare Premiums.</a:t>
            </a:r>
          </a:p>
          <a:p>
            <a:pPr algn="ctr"/>
            <a:endParaRPr lang="en-US" dirty="0">
              <a:solidFill>
                <a:schemeClr val="bg1"/>
              </a:solidFill>
            </a:endParaRPr>
          </a:p>
          <a:p>
            <a:pPr algn="ctr"/>
            <a:r>
              <a:rPr lang="en-US" dirty="0">
                <a:solidFill>
                  <a:schemeClr val="bg1"/>
                </a:solidFill>
              </a:rPr>
              <a:t>You help her apply for SSI. (NOTE that you do NOT need to do a SOAR application because  SSA already decided Julia is disabled.)</a:t>
            </a:r>
          </a:p>
          <a:p>
            <a:pPr algn="ctr"/>
            <a:endParaRPr lang="en-US" dirty="0">
              <a:solidFill>
                <a:schemeClr val="bg1"/>
              </a:solidFill>
            </a:endParaRPr>
          </a:p>
          <a:p>
            <a:pPr algn="ctr"/>
            <a:r>
              <a:rPr lang="en-US" b="1" dirty="0">
                <a:solidFill>
                  <a:schemeClr val="bg1"/>
                </a:solidFill>
              </a:rPr>
              <a:t>After her application is approved, </a:t>
            </a:r>
          </a:p>
          <a:p>
            <a:pPr algn="ctr"/>
            <a:r>
              <a:rPr lang="en-US" b="1" dirty="0">
                <a:solidFill>
                  <a:schemeClr val="bg1"/>
                </a:solidFill>
              </a:rPr>
              <a:t>Julia’s net income is increased to $796/month  ($934/month gross)</a:t>
            </a:r>
          </a:p>
          <a:p>
            <a:endParaRPr lang="en-US" dirty="0">
              <a:solidFill>
                <a:schemeClr val="bg1"/>
              </a:solidFill>
            </a:endParaRPr>
          </a:p>
        </p:txBody>
      </p:sp>
      <p:pic>
        <p:nvPicPr>
          <p:cNvPr id="8" name="Picture 7">
            <a:extLst>
              <a:ext uri="{FF2B5EF4-FFF2-40B4-BE49-F238E27FC236}">
                <a16:creationId xmlns:a16="http://schemas.microsoft.com/office/drawing/2014/main" id="{170F57F8-E1D0-DBE6-ADA1-3558DB1F5012}"/>
              </a:ext>
            </a:extLst>
          </p:cNvPr>
          <p:cNvPicPr>
            <a:picLocks noChangeAspect="1"/>
          </p:cNvPicPr>
          <p:nvPr/>
        </p:nvPicPr>
        <p:blipFill>
          <a:blip r:embed="rId2"/>
          <a:stretch>
            <a:fillRect/>
          </a:stretch>
        </p:blipFill>
        <p:spPr>
          <a:xfrm>
            <a:off x="3905211" y="0"/>
            <a:ext cx="8286790" cy="5817438"/>
          </a:xfrm>
          <a:prstGeom prst="rect">
            <a:avLst/>
          </a:prstGeom>
        </p:spPr>
      </p:pic>
      <p:sp>
        <p:nvSpPr>
          <p:cNvPr id="5" name="Rectangle 4"/>
          <p:cNvSpPr/>
          <p:nvPr/>
        </p:nvSpPr>
        <p:spPr>
          <a:xfrm>
            <a:off x="-1" y="-10606"/>
            <a:ext cx="4139921" cy="582804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512EE6C-7294-75F5-9BE7-51744D5976B0}"/>
              </a:ext>
            </a:extLst>
          </p:cNvPr>
          <p:cNvSpPr txBox="1"/>
          <p:nvPr/>
        </p:nvSpPr>
        <p:spPr>
          <a:xfrm>
            <a:off x="316383" y="236795"/>
            <a:ext cx="6222721" cy="1077218"/>
          </a:xfrm>
          <a:prstGeom prst="rect">
            <a:avLst/>
          </a:prstGeom>
          <a:noFill/>
        </p:spPr>
        <p:txBody>
          <a:bodyPr wrap="square" rtlCol="0">
            <a:spAutoFit/>
          </a:bodyPr>
          <a:lstStyle/>
          <a:p>
            <a:pPr algn="ctr"/>
            <a:r>
              <a:rPr lang="en-US" sz="2400" b="1" dirty="0">
                <a:solidFill>
                  <a:schemeClr val="bg1"/>
                </a:solidFill>
              </a:rPr>
              <a:t>Is Ben Categorically eligible for AABD Cash?</a:t>
            </a:r>
          </a:p>
          <a:p>
            <a:pPr algn="ctr"/>
            <a:endParaRPr lang="en-US" sz="2400" b="1" dirty="0">
              <a:solidFill>
                <a:schemeClr val="bg1"/>
              </a:solidFill>
            </a:endParaRPr>
          </a:p>
          <a:p>
            <a:pPr algn="ctr"/>
            <a:r>
              <a:rPr lang="en-US" sz="1600" b="1" dirty="0">
                <a:solidFill>
                  <a:schemeClr val="bg1"/>
                </a:solidFill>
              </a:rPr>
              <a:t>Is Ben receiving or over-income (both otherwise eligible) for SSI?</a:t>
            </a:r>
          </a:p>
        </p:txBody>
      </p:sp>
      <p:sp>
        <p:nvSpPr>
          <p:cNvPr id="7" name="TextBox 6">
            <a:extLst>
              <a:ext uri="{FF2B5EF4-FFF2-40B4-BE49-F238E27FC236}">
                <a16:creationId xmlns:a16="http://schemas.microsoft.com/office/drawing/2014/main" id="{9AC5E720-8B64-B41C-BBAB-B2F9E63BB6D8}"/>
              </a:ext>
            </a:extLst>
          </p:cNvPr>
          <p:cNvSpPr txBox="1"/>
          <p:nvPr/>
        </p:nvSpPr>
        <p:spPr>
          <a:xfrm>
            <a:off x="429687" y="4857337"/>
            <a:ext cx="6222721" cy="1323439"/>
          </a:xfrm>
          <a:prstGeom prst="rect">
            <a:avLst/>
          </a:prstGeom>
          <a:noFill/>
        </p:spPr>
        <p:txBody>
          <a:bodyPr wrap="square" rtlCol="0">
            <a:spAutoFit/>
          </a:bodyPr>
          <a:lstStyle/>
          <a:p>
            <a:pPr algn="ctr"/>
            <a:r>
              <a:rPr lang="en-US" sz="2000" b="1" dirty="0">
                <a:solidFill>
                  <a:schemeClr val="bg1"/>
                </a:solidFill>
              </a:rPr>
              <a:t>Yes  - Ben is categorically eligible!</a:t>
            </a:r>
          </a:p>
          <a:p>
            <a:pPr algn="ctr"/>
            <a:r>
              <a:rPr lang="en-US" sz="2000" dirty="0">
                <a:solidFill>
                  <a:schemeClr val="bg1"/>
                </a:solidFill>
              </a:rPr>
              <a:t>You can tell he is receiving SSI + another SSA benefit because he’s paid twice/month and gets $20 more than the SSI maximum.</a:t>
            </a:r>
            <a:endParaRPr lang="en-US" sz="1400" dirty="0">
              <a:solidFill>
                <a:schemeClr val="bg1"/>
              </a:solidFill>
            </a:endParaRPr>
          </a:p>
        </p:txBody>
      </p:sp>
      <p:graphicFrame>
        <p:nvGraphicFramePr>
          <p:cNvPr id="9" name="Diagram 8">
            <a:extLst>
              <a:ext uri="{FF2B5EF4-FFF2-40B4-BE49-F238E27FC236}">
                <a16:creationId xmlns:a16="http://schemas.microsoft.com/office/drawing/2014/main" id="{188324F8-1E8A-468C-D9C6-0C4939E16DC8}"/>
              </a:ext>
            </a:extLst>
          </p:cNvPr>
          <p:cNvGraphicFramePr/>
          <p:nvPr>
            <p:extLst>
              <p:ext uri="{D42A27DB-BD31-4B8C-83A1-F6EECF244321}">
                <p14:modId xmlns:p14="http://schemas.microsoft.com/office/powerpoint/2010/main" val="739271366"/>
              </p:ext>
            </p:extLst>
          </p:nvPr>
        </p:nvGraphicFramePr>
        <p:xfrm>
          <a:off x="-407581" y="1457026"/>
          <a:ext cx="7897258" cy="598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AB3CF425-50FE-8804-37A2-AAEA25D38BAA}"/>
              </a:ext>
            </a:extLst>
          </p:cNvPr>
          <p:cNvGraphicFramePr/>
          <p:nvPr>
            <p:extLst>
              <p:ext uri="{D42A27DB-BD31-4B8C-83A1-F6EECF244321}">
                <p14:modId xmlns:p14="http://schemas.microsoft.com/office/powerpoint/2010/main" val="1123990251"/>
              </p:ext>
            </p:extLst>
          </p:nvPr>
        </p:nvGraphicFramePr>
        <p:xfrm>
          <a:off x="-407581" y="2032346"/>
          <a:ext cx="7897258" cy="9230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A38A1923-8D41-E535-9C40-1936D8B85FD7}"/>
              </a:ext>
            </a:extLst>
          </p:cNvPr>
          <p:cNvGraphicFramePr/>
          <p:nvPr>
            <p:extLst>
              <p:ext uri="{D42A27DB-BD31-4B8C-83A1-F6EECF244321}">
                <p14:modId xmlns:p14="http://schemas.microsoft.com/office/powerpoint/2010/main" val="2743103568"/>
              </p:ext>
            </p:extLst>
          </p:nvPr>
        </p:nvGraphicFramePr>
        <p:xfrm>
          <a:off x="-407581" y="2903416"/>
          <a:ext cx="7897258" cy="9230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a:extLst>
              <a:ext uri="{FF2B5EF4-FFF2-40B4-BE49-F238E27FC236}">
                <a16:creationId xmlns:a16="http://schemas.microsoft.com/office/drawing/2014/main" id="{96A1DAEC-B05E-C479-A5D0-FBDA9C7C69DD}"/>
              </a:ext>
            </a:extLst>
          </p:cNvPr>
          <p:cNvGraphicFramePr/>
          <p:nvPr>
            <p:extLst>
              <p:ext uri="{D42A27DB-BD31-4B8C-83A1-F6EECF244321}">
                <p14:modId xmlns:p14="http://schemas.microsoft.com/office/powerpoint/2010/main" val="1611843360"/>
              </p:ext>
            </p:extLst>
          </p:nvPr>
        </p:nvGraphicFramePr>
        <p:xfrm>
          <a:off x="-407581" y="3803034"/>
          <a:ext cx="7897258" cy="9230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457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Graphic spid="10" grpId="0">
        <p:bldAsOne/>
      </p:bldGraphic>
      <p:bldGraphic spid="11" grpId="0">
        <p:bldAsOne/>
      </p:bldGraphic>
      <p:bldGraphic spid="1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5961F-DB13-2D44-0AC3-28D66A964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F7F6F-325B-6166-04CC-7312083EE4D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4D2B04E-3F5E-9B97-A670-8118054DC76E}"/>
              </a:ext>
            </a:extLst>
          </p:cNvPr>
          <p:cNvSpPr>
            <a:spLocks noGrp="1"/>
          </p:cNvSpPr>
          <p:nvPr>
            <p:ph type="body" sz="quarter" idx="13"/>
          </p:nvPr>
        </p:nvSpPr>
        <p:spPr/>
        <p:txBody>
          <a:bodyPr/>
          <a:lstStyle/>
          <a:p>
            <a:endParaRPr lang="en-US" dirty="0"/>
          </a:p>
        </p:txBody>
      </p:sp>
      <p:pic>
        <p:nvPicPr>
          <p:cNvPr id="4" name="Picture 3">
            <a:extLst>
              <a:ext uri="{FF2B5EF4-FFF2-40B4-BE49-F238E27FC236}">
                <a16:creationId xmlns:a16="http://schemas.microsoft.com/office/drawing/2014/main" id="{C08F97DB-2D91-ADFB-545D-42D38C6F7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7744" y="0"/>
            <a:ext cx="8764256" cy="5842837"/>
          </a:xfrm>
          <a:prstGeom prst="rect">
            <a:avLst/>
          </a:prstGeom>
        </p:spPr>
      </p:pic>
      <p:sp>
        <p:nvSpPr>
          <p:cNvPr id="5" name="Rectangle 4">
            <a:extLst>
              <a:ext uri="{FF2B5EF4-FFF2-40B4-BE49-F238E27FC236}">
                <a16:creationId xmlns:a16="http://schemas.microsoft.com/office/drawing/2014/main" id="{B1A7F790-30A6-6AA6-40CE-788510F707D0}"/>
              </a:ext>
            </a:extLst>
          </p:cNvPr>
          <p:cNvSpPr/>
          <p:nvPr/>
        </p:nvSpPr>
        <p:spPr>
          <a:xfrm>
            <a:off x="-1" y="-10606"/>
            <a:ext cx="4139921" cy="582804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FC7306B-7879-1555-A6F7-ABA9FEAB376E}"/>
              </a:ext>
            </a:extLst>
          </p:cNvPr>
          <p:cNvSpPr txBox="1"/>
          <p:nvPr/>
        </p:nvSpPr>
        <p:spPr>
          <a:xfrm>
            <a:off x="316383" y="236795"/>
            <a:ext cx="6222721" cy="1077218"/>
          </a:xfrm>
          <a:prstGeom prst="rect">
            <a:avLst/>
          </a:prstGeom>
          <a:noFill/>
        </p:spPr>
        <p:txBody>
          <a:bodyPr wrap="square" rtlCol="0">
            <a:spAutoFit/>
          </a:bodyPr>
          <a:lstStyle/>
          <a:p>
            <a:pPr algn="ctr"/>
            <a:r>
              <a:rPr lang="en-US" sz="2400" b="1" dirty="0">
                <a:solidFill>
                  <a:schemeClr val="bg1"/>
                </a:solidFill>
              </a:rPr>
              <a:t>Is Julia Categorically eligible for AABD Cash?</a:t>
            </a:r>
          </a:p>
          <a:p>
            <a:pPr algn="ctr"/>
            <a:endParaRPr lang="en-US" sz="2400" b="1" dirty="0">
              <a:solidFill>
                <a:schemeClr val="bg1"/>
              </a:solidFill>
            </a:endParaRPr>
          </a:p>
          <a:p>
            <a:pPr algn="ctr"/>
            <a:r>
              <a:rPr lang="en-US" sz="1600" b="1" dirty="0">
                <a:solidFill>
                  <a:schemeClr val="bg1"/>
                </a:solidFill>
              </a:rPr>
              <a:t>Is Julie receiving or over-income (both otherwise eligible) for SSI?</a:t>
            </a:r>
          </a:p>
        </p:txBody>
      </p:sp>
      <p:graphicFrame>
        <p:nvGraphicFramePr>
          <p:cNvPr id="11" name="Diagram 10">
            <a:extLst>
              <a:ext uri="{FF2B5EF4-FFF2-40B4-BE49-F238E27FC236}">
                <a16:creationId xmlns:a16="http://schemas.microsoft.com/office/drawing/2014/main" id="{302BAF49-82EA-CD70-38FC-C7EBCB9DFB99}"/>
              </a:ext>
            </a:extLst>
          </p:cNvPr>
          <p:cNvGraphicFramePr/>
          <p:nvPr>
            <p:extLst>
              <p:ext uri="{D42A27DB-BD31-4B8C-83A1-F6EECF244321}">
                <p14:modId xmlns:p14="http://schemas.microsoft.com/office/powerpoint/2010/main" val="1703321467"/>
              </p:ext>
            </p:extLst>
          </p:nvPr>
        </p:nvGraphicFramePr>
        <p:xfrm>
          <a:off x="-407581" y="1457026"/>
          <a:ext cx="7897258" cy="598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62AD46CE-6029-4296-11E0-883C5647049A}"/>
              </a:ext>
            </a:extLst>
          </p:cNvPr>
          <p:cNvGraphicFramePr/>
          <p:nvPr>
            <p:extLst>
              <p:ext uri="{D42A27DB-BD31-4B8C-83A1-F6EECF244321}">
                <p14:modId xmlns:p14="http://schemas.microsoft.com/office/powerpoint/2010/main" val="1523273972"/>
              </p:ext>
            </p:extLst>
          </p:nvPr>
        </p:nvGraphicFramePr>
        <p:xfrm>
          <a:off x="-407581" y="2032346"/>
          <a:ext cx="7897258" cy="9230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 13">
            <a:extLst>
              <a:ext uri="{FF2B5EF4-FFF2-40B4-BE49-F238E27FC236}">
                <a16:creationId xmlns:a16="http://schemas.microsoft.com/office/drawing/2014/main" id="{62BB0520-F7C2-4653-6B2B-778CA5309F78}"/>
              </a:ext>
            </a:extLst>
          </p:cNvPr>
          <p:cNvGraphicFramePr/>
          <p:nvPr>
            <p:extLst>
              <p:ext uri="{D42A27DB-BD31-4B8C-83A1-F6EECF244321}">
                <p14:modId xmlns:p14="http://schemas.microsoft.com/office/powerpoint/2010/main" val="4289887039"/>
              </p:ext>
            </p:extLst>
          </p:nvPr>
        </p:nvGraphicFramePr>
        <p:xfrm>
          <a:off x="-407581" y="2903416"/>
          <a:ext cx="7897258" cy="92308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 14">
            <a:extLst>
              <a:ext uri="{FF2B5EF4-FFF2-40B4-BE49-F238E27FC236}">
                <a16:creationId xmlns:a16="http://schemas.microsoft.com/office/drawing/2014/main" id="{A0CEC858-737C-8CA6-E47B-DF4E9EB6F587}"/>
              </a:ext>
            </a:extLst>
          </p:cNvPr>
          <p:cNvGraphicFramePr/>
          <p:nvPr>
            <p:extLst>
              <p:ext uri="{D42A27DB-BD31-4B8C-83A1-F6EECF244321}">
                <p14:modId xmlns:p14="http://schemas.microsoft.com/office/powerpoint/2010/main" val="1455308174"/>
              </p:ext>
            </p:extLst>
          </p:nvPr>
        </p:nvGraphicFramePr>
        <p:xfrm>
          <a:off x="-407581" y="3803034"/>
          <a:ext cx="7897258" cy="92308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6" name="TextBox 15">
            <a:extLst>
              <a:ext uri="{FF2B5EF4-FFF2-40B4-BE49-F238E27FC236}">
                <a16:creationId xmlns:a16="http://schemas.microsoft.com/office/drawing/2014/main" id="{DB42D8C5-5396-1823-C8B3-80A4A774A195}"/>
              </a:ext>
            </a:extLst>
          </p:cNvPr>
          <p:cNvSpPr txBox="1"/>
          <p:nvPr/>
        </p:nvSpPr>
        <p:spPr>
          <a:xfrm>
            <a:off x="429687" y="4857337"/>
            <a:ext cx="6222721" cy="1015663"/>
          </a:xfrm>
          <a:prstGeom prst="rect">
            <a:avLst/>
          </a:prstGeom>
          <a:noFill/>
        </p:spPr>
        <p:txBody>
          <a:bodyPr wrap="square" rtlCol="0">
            <a:spAutoFit/>
          </a:bodyPr>
          <a:lstStyle/>
          <a:p>
            <a:pPr algn="ctr"/>
            <a:r>
              <a:rPr lang="en-US" sz="2000" b="1" dirty="0">
                <a:solidFill>
                  <a:schemeClr val="bg1"/>
                </a:solidFill>
              </a:rPr>
              <a:t>You think, “Unfortunately, no. </a:t>
            </a:r>
            <a:r>
              <a:rPr lang="en-US" sz="2000" dirty="0">
                <a:solidFill>
                  <a:schemeClr val="bg1"/>
                </a:solidFill>
              </a:rPr>
              <a:t>Julia needs to apply for SSI and receive a decision before you might qualify for SSI.”</a:t>
            </a:r>
            <a:endParaRPr lang="en-US" sz="1400" dirty="0">
              <a:solidFill>
                <a:schemeClr val="bg1"/>
              </a:solidFill>
            </a:endParaRPr>
          </a:p>
        </p:txBody>
      </p:sp>
      <p:sp>
        <p:nvSpPr>
          <p:cNvPr id="18" name="TextBox 17">
            <a:extLst>
              <a:ext uri="{FF2B5EF4-FFF2-40B4-BE49-F238E27FC236}">
                <a16:creationId xmlns:a16="http://schemas.microsoft.com/office/drawing/2014/main" id="{A4FC7522-6B64-ACC2-DCFA-0A0C9C143E2D}"/>
              </a:ext>
            </a:extLst>
          </p:cNvPr>
          <p:cNvSpPr txBox="1"/>
          <p:nvPr/>
        </p:nvSpPr>
        <p:spPr>
          <a:xfrm>
            <a:off x="4978121" y="4972184"/>
            <a:ext cx="6222721" cy="646331"/>
          </a:xfrm>
          <a:prstGeom prst="rect">
            <a:avLst/>
          </a:prstGeom>
          <a:noFill/>
        </p:spPr>
        <p:txBody>
          <a:bodyPr wrap="square" rtlCol="0">
            <a:spAutoFit/>
          </a:bodyPr>
          <a:lstStyle/>
          <a:p>
            <a:pPr algn="ctr"/>
            <a:r>
              <a:rPr lang="en-US" sz="3600" b="1" dirty="0">
                <a:solidFill>
                  <a:srgbClr val="FFC000"/>
                </a:solidFill>
              </a:rPr>
              <a:t>But, WAIT!!!</a:t>
            </a:r>
            <a:endParaRPr lang="en-US" sz="2400" dirty="0">
              <a:solidFill>
                <a:srgbClr val="FFC000"/>
              </a:solidFill>
            </a:endParaRPr>
          </a:p>
        </p:txBody>
      </p:sp>
      <p:pic>
        <p:nvPicPr>
          <p:cNvPr id="7" name="Picture 6">
            <a:extLst>
              <a:ext uri="{FF2B5EF4-FFF2-40B4-BE49-F238E27FC236}">
                <a16:creationId xmlns:a16="http://schemas.microsoft.com/office/drawing/2014/main" id="{BF27CB4A-09A6-943E-65FA-DAECC2E13E40}"/>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9382012" y="4799808"/>
            <a:ext cx="934344" cy="818707"/>
          </a:xfrm>
          <a:prstGeom prst="rect">
            <a:avLst/>
          </a:prstGeom>
        </p:spPr>
      </p:pic>
    </p:spTree>
    <p:extLst>
      <p:ext uri="{BB962C8B-B14F-4D97-AF65-F5344CB8AC3E}">
        <p14:creationId xmlns:p14="http://schemas.microsoft.com/office/powerpoint/2010/main" val="16655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4" grpId="0">
        <p:bldAsOne/>
      </p:bldGraphic>
      <p:bldGraphic spid="15" grpId="0">
        <p:bldAsOne/>
      </p:bldGraphic>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CD3F7-8BA3-C16C-10E0-08AC51ABB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1BE14-9890-DC99-9748-BA51E14E182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DBAE5DA-30E1-0C11-8672-758C9AAC3548}"/>
              </a:ext>
            </a:extLst>
          </p:cNvPr>
          <p:cNvSpPr>
            <a:spLocks noGrp="1"/>
          </p:cNvSpPr>
          <p:nvPr>
            <p:ph type="body" sz="quarter" idx="13"/>
          </p:nvPr>
        </p:nvSpPr>
        <p:spPr/>
        <p:txBody>
          <a:bodyPr/>
          <a:lstStyle/>
          <a:p>
            <a:endParaRPr lang="en-US" dirty="0"/>
          </a:p>
        </p:txBody>
      </p:sp>
      <p:pic>
        <p:nvPicPr>
          <p:cNvPr id="4" name="Picture 3">
            <a:extLst>
              <a:ext uri="{FF2B5EF4-FFF2-40B4-BE49-F238E27FC236}">
                <a16:creationId xmlns:a16="http://schemas.microsoft.com/office/drawing/2014/main" id="{60647A10-CF57-E31A-480B-3BFE22B5D2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744" y="0"/>
            <a:ext cx="8764256" cy="5842837"/>
          </a:xfrm>
          <a:prstGeom prst="rect">
            <a:avLst/>
          </a:prstGeom>
        </p:spPr>
      </p:pic>
      <p:sp>
        <p:nvSpPr>
          <p:cNvPr id="5" name="Rectangle 4">
            <a:extLst>
              <a:ext uri="{FF2B5EF4-FFF2-40B4-BE49-F238E27FC236}">
                <a16:creationId xmlns:a16="http://schemas.microsoft.com/office/drawing/2014/main" id="{F940FEE3-58CB-F91B-2264-CDFE097286A5}"/>
              </a:ext>
            </a:extLst>
          </p:cNvPr>
          <p:cNvSpPr/>
          <p:nvPr/>
        </p:nvSpPr>
        <p:spPr>
          <a:xfrm>
            <a:off x="-1" y="-10606"/>
            <a:ext cx="4139921" cy="582804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EBE5D0-AFB9-9A28-B876-A9A63841DF21}"/>
              </a:ext>
            </a:extLst>
          </p:cNvPr>
          <p:cNvSpPr txBox="1"/>
          <p:nvPr/>
        </p:nvSpPr>
        <p:spPr>
          <a:xfrm>
            <a:off x="316383" y="236795"/>
            <a:ext cx="6222721" cy="1077218"/>
          </a:xfrm>
          <a:prstGeom prst="rect">
            <a:avLst/>
          </a:prstGeom>
          <a:noFill/>
        </p:spPr>
        <p:txBody>
          <a:bodyPr wrap="square" rtlCol="0">
            <a:spAutoFit/>
          </a:bodyPr>
          <a:lstStyle/>
          <a:p>
            <a:pPr algn="ctr"/>
            <a:r>
              <a:rPr lang="en-US" sz="2400" b="1" dirty="0">
                <a:solidFill>
                  <a:schemeClr val="bg1"/>
                </a:solidFill>
              </a:rPr>
              <a:t>Is Julia Categorically eligible for AABD Cash?</a:t>
            </a:r>
          </a:p>
          <a:p>
            <a:pPr algn="ctr"/>
            <a:endParaRPr lang="en-US" sz="2400" b="1" dirty="0">
              <a:solidFill>
                <a:schemeClr val="bg1"/>
              </a:solidFill>
            </a:endParaRPr>
          </a:p>
          <a:p>
            <a:pPr algn="ctr"/>
            <a:r>
              <a:rPr lang="en-US" sz="1600" b="1" dirty="0">
                <a:solidFill>
                  <a:schemeClr val="bg1"/>
                </a:solidFill>
              </a:rPr>
              <a:t>Is Julie receiving or over-income (both otherwise eligible) for SSI?</a:t>
            </a:r>
          </a:p>
        </p:txBody>
      </p:sp>
      <p:sp>
        <p:nvSpPr>
          <p:cNvPr id="16" name="TextBox 15">
            <a:extLst>
              <a:ext uri="{FF2B5EF4-FFF2-40B4-BE49-F238E27FC236}">
                <a16:creationId xmlns:a16="http://schemas.microsoft.com/office/drawing/2014/main" id="{5F68CF7B-FB2A-D7EB-C166-C9E4B6BC12D9}"/>
              </a:ext>
            </a:extLst>
          </p:cNvPr>
          <p:cNvSpPr txBox="1"/>
          <p:nvPr/>
        </p:nvSpPr>
        <p:spPr>
          <a:xfrm>
            <a:off x="299276" y="1433620"/>
            <a:ext cx="6222721" cy="707886"/>
          </a:xfrm>
          <a:prstGeom prst="rect">
            <a:avLst/>
          </a:prstGeom>
          <a:noFill/>
        </p:spPr>
        <p:txBody>
          <a:bodyPr wrap="square" rtlCol="0">
            <a:spAutoFit/>
          </a:bodyPr>
          <a:lstStyle/>
          <a:p>
            <a:pPr algn="ctr"/>
            <a:r>
              <a:rPr lang="en-US" sz="2000" b="1" dirty="0">
                <a:solidFill>
                  <a:schemeClr val="bg1"/>
                </a:solidFill>
              </a:rPr>
              <a:t>You take another look at Julia’s SSA award letter and you notice this </a:t>
            </a:r>
            <a:r>
              <a:rPr lang="en-US" sz="1400" dirty="0">
                <a:solidFill>
                  <a:schemeClr val="bg1"/>
                </a:solidFill>
              </a:rPr>
              <a:t>(let’s pretend the dates make sense):</a:t>
            </a:r>
          </a:p>
        </p:txBody>
      </p:sp>
      <p:sp>
        <p:nvSpPr>
          <p:cNvPr id="18" name="TextBox 17">
            <a:extLst>
              <a:ext uri="{FF2B5EF4-FFF2-40B4-BE49-F238E27FC236}">
                <a16:creationId xmlns:a16="http://schemas.microsoft.com/office/drawing/2014/main" id="{7A57B444-79EC-BC89-3928-2147FA98DC0F}"/>
              </a:ext>
            </a:extLst>
          </p:cNvPr>
          <p:cNvSpPr txBox="1"/>
          <p:nvPr/>
        </p:nvSpPr>
        <p:spPr>
          <a:xfrm>
            <a:off x="422051" y="4740612"/>
            <a:ext cx="6222721" cy="1015663"/>
          </a:xfrm>
          <a:prstGeom prst="rect">
            <a:avLst/>
          </a:prstGeom>
          <a:noFill/>
        </p:spPr>
        <p:txBody>
          <a:bodyPr wrap="square" rtlCol="0">
            <a:spAutoFit/>
          </a:bodyPr>
          <a:lstStyle/>
          <a:p>
            <a:pPr algn="ctr"/>
            <a:r>
              <a:rPr lang="en-US" sz="2000" b="1" dirty="0">
                <a:solidFill>
                  <a:schemeClr val="bg1"/>
                </a:solidFill>
              </a:rPr>
              <a:t>You determine that Julie has an overpayment. Julie states she is getting benefits based on disability*. </a:t>
            </a:r>
          </a:p>
          <a:p>
            <a:pPr algn="ctr"/>
            <a:r>
              <a:rPr lang="en-US" sz="2000" b="1" dirty="0">
                <a:solidFill>
                  <a:schemeClr val="bg1"/>
                </a:solidFill>
              </a:rPr>
              <a:t>So, she is categorically eligible!</a:t>
            </a:r>
            <a:endParaRPr lang="en-US" sz="1400" dirty="0">
              <a:solidFill>
                <a:schemeClr val="bg1"/>
              </a:solidFill>
            </a:endParaRPr>
          </a:p>
        </p:txBody>
      </p:sp>
      <p:pic>
        <p:nvPicPr>
          <p:cNvPr id="10" name="Picture 9">
            <a:extLst>
              <a:ext uri="{FF2B5EF4-FFF2-40B4-BE49-F238E27FC236}">
                <a16:creationId xmlns:a16="http://schemas.microsoft.com/office/drawing/2014/main" id="{9247F9D5-449E-1B0B-A5A4-992A1E4AA0F9}"/>
              </a:ext>
            </a:extLst>
          </p:cNvPr>
          <p:cNvPicPr>
            <a:picLocks noChangeAspect="1"/>
          </p:cNvPicPr>
          <p:nvPr/>
        </p:nvPicPr>
        <p:blipFill>
          <a:blip r:embed="rId3"/>
          <a:stretch>
            <a:fillRect/>
          </a:stretch>
        </p:blipFill>
        <p:spPr>
          <a:xfrm>
            <a:off x="1395387" y="2238464"/>
            <a:ext cx="4312702" cy="2381071"/>
          </a:xfrm>
          <a:prstGeom prst="rect">
            <a:avLst/>
          </a:prstGeom>
        </p:spPr>
      </p:pic>
      <p:sp>
        <p:nvSpPr>
          <p:cNvPr id="13" name="TextBox 12">
            <a:extLst>
              <a:ext uri="{FF2B5EF4-FFF2-40B4-BE49-F238E27FC236}">
                <a16:creationId xmlns:a16="http://schemas.microsoft.com/office/drawing/2014/main" id="{6637AABE-CBE9-058B-841F-85C5DC4C6144}"/>
              </a:ext>
            </a:extLst>
          </p:cNvPr>
          <p:cNvSpPr txBox="1"/>
          <p:nvPr/>
        </p:nvSpPr>
        <p:spPr>
          <a:xfrm>
            <a:off x="299276" y="5962444"/>
            <a:ext cx="6222721" cy="430887"/>
          </a:xfrm>
          <a:prstGeom prst="rect">
            <a:avLst/>
          </a:prstGeom>
          <a:noFill/>
        </p:spPr>
        <p:txBody>
          <a:bodyPr wrap="square" rtlCol="0">
            <a:spAutoFit/>
          </a:bodyPr>
          <a:lstStyle/>
          <a:p>
            <a:r>
              <a:rPr lang="en-US" sz="1100" dirty="0">
                <a:solidFill>
                  <a:schemeClr val="bg1"/>
                </a:solidFill>
              </a:rPr>
              <a:t>* Remember: SSA also gives benefits to certain survivors, regardless of their own disability status. To qualify for AABD Cash, a person must be “aged, blind, or disabled.”</a:t>
            </a:r>
          </a:p>
        </p:txBody>
      </p:sp>
    </p:spTree>
    <p:extLst>
      <p:ext uri="{BB962C8B-B14F-4D97-AF65-F5344CB8AC3E}">
        <p14:creationId xmlns:p14="http://schemas.microsoft.com/office/powerpoint/2010/main" val="20036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 Maximized other income?</a:t>
            </a:r>
          </a:p>
        </p:txBody>
      </p:sp>
      <p:sp>
        <p:nvSpPr>
          <p:cNvPr id="3" name="Text Placeholder 2"/>
          <p:cNvSpPr>
            <a:spLocks noGrp="1"/>
          </p:cNvSpPr>
          <p:nvPr>
            <p:ph type="body" sz="quarter" idx="13"/>
          </p:nvPr>
        </p:nvSpPr>
        <p:spPr>
          <a:xfrm>
            <a:off x="838200" y="1380606"/>
            <a:ext cx="10518775" cy="649287"/>
          </a:xfrm>
        </p:spPr>
        <p:txBody>
          <a:bodyPr/>
          <a:lstStyle/>
          <a:p>
            <a:pPr marL="0" indent="0">
              <a:buNone/>
            </a:pPr>
            <a:r>
              <a:rPr lang="en-US" dirty="0"/>
              <a:t>4 steps to determine eligibility:</a:t>
            </a:r>
          </a:p>
        </p:txBody>
      </p:sp>
      <p:graphicFrame>
        <p:nvGraphicFramePr>
          <p:cNvPr id="5" name="Diagram 4"/>
          <p:cNvGraphicFramePr/>
          <p:nvPr>
            <p:extLst>
              <p:ext uri="{D42A27DB-BD31-4B8C-83A1-F6EECF244321}">
                <p14:modId xmlns:p14="http://schemas.microsoft.com/office/powerpoint/2010/main" val="3047877950"/>
              </p:ext>
            </p:extLst>
          </p:nvPr>
        </p:nvGraphicFramePr>
        <p:xfrm>
          <a:off x="838200" y="1880267"/>
          <a:ext cx="10515600" cy="267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5"/>
          <p:cNvSpPr/>
          <p:nvPr/>
        </p:nvSpPr>
        <p:spPr>
          <a:xfrm>
            <a:off x="4147185" y="3946938"/>
            <a:ext cx="1170432" cy="12070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78602" y="3975031"/>
            <a:ext cx="6096000" cy="1754326"/>
          </a:xfrm>
          <a:prstGeom prst="rect">
            <a:avLst/>
          </a:prstGeom>
          <a:ln w="57150">
            <a:solidFill>
              <a:srgbClr val="FF0000"/>
            </a:solidFill>
          </a:ln>
        </p:spPr>
        <p:txBody>
          <a:bodyPr>
            <a:spAutoFit/>
          </a:bodyPr>
          <a:lstStyle/>
          <a:p>
            <a:r>
              <a:rPr lang="en-US" dirty="0"/>
              <a:t>Applicants must “avail themselves of all potential income”, so if no SSI and income is under SSI max, we they were denied SSI (e.g. SSA letter showing overpayment and/or child support deductions).*</a:t>
            </a:r>
          </a:p>
          <a:p>
            <a:endParaRPr lang="en-US" dirty="0"/>
          </a:p>
          <a:p>
            <a:r>
              <a:rPr lang="en-US" dirty="0"/>
              <a:t>PM 01-02-03 (exception for VA Aid and Attendance.)</a:t>
            </a:r>
          </a:p>
        </p:txBody>
      </p:sp>
      <p:sp>
        <p:nvSpPr>
          <p:cNvPr id="8" name="Right Brace 7">
            <a:extLst>
              <a:ext uri="{FF2B5EF4-FFF2-40B4-BE49-F238E27FC236}">
                <a16:creationId xmlns:a16="http://schemas.microsoft.com/office/drawing/2014/main" id="{9E9D3714-059E-AE32-1950-619177785A8B}"/>
              </a:ext>
            </a:extLst>
          </p:cNvPr>
          <p:cNvSpPr/>
          <p:nvPr/>
        </p:nvSpPr>
        <p:spPr>
          <a:xfrm rot="16200000">
            <a:off x="5611771" y="-71080"/>
            <a:ext cx="371051" cy="49926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CEE23001-E635-36F1-F5CA-63C6CDFC00B7}"/>
              </a:ext>
            </a:extLst>
          </p:cNvPr>
          <p:cNvSpPr txBox="1"/>
          <p:nvPr/>
        </p:nvSpPr>
        <p:spPr>
          <a:xfrm>
            <a:off x="5578602" y="1880267"/>
            <a:ext cx="5456943" cy="338554"/>
          </a:xfrm>
          <a:prstGeom prst="rect">
            <a:avLst/>
          </a:prstGeom>
          <a:noFill/>
        </p:spPr>
        <p:txBody>
          <a:bodyPr wrap="none" rtlCol="0">
            <a:spAutoFit/>
          </a:bodyPr>
          <a:lstStyle/>
          <a:p>
            <a:r>
              <a:rPr lang="en-US" sz="1600" dirty="0"/>
              <a:t>Do not forget these steps, esp. if the client is not receiving SSI.</a:t>
            </a:r>
          </a:p>
        </p:txBody>
      </p:sp>
      <p:sp>
        <p:nvSpPr>
          <p:cNvPr id="4" name="Rectangle 3">
            <a:extLst>
              <a:ext uri="{FF2B5EF4-FFF2-40B4-BE49-F238E27FC236}">
                <a16:creationId xmlns:a16="http://schemas.microsoft.com/office/drawing/2014/main" id="{093382FA-3CE5-8497-2545-970F18E784F7}"/>
              </a:ext>
            </a:extLst>
          </p:cNvPr>
          <p:cNvSpPr/>
          <p:nvPr/>
        </p:nvSpPr>
        <p:spPr>
          <a:xfrm>
            <a:off x="252983" y="5914715"/>
            <a:ext cx="8716355" cy="830997"/>
          </a:xfrm>
          <a:prstGeom prst="rect">
            <a:avLst/>
          </a:prstGeom>
        </p:spPr>
        <p:txBody>
          <a:bodyPr wrap="square">
            <a:spAutoFit/>
          </a:bodyPr>
          <a:lstStyle/>
          <a:p>
            <a:r>
              <a:rPr lang="en-US" sz="1600" dirty="0">
                <a:solidFill>
                  <a:schemeClr val="bg1"/>
                </a:solidFill>
              </a:rPr>
              <a:t>*DHS Policy indicates that it will treat SSA income higher than SSA max +$20 as over-income to avoid clients from the administrative burden of applying for a program they are obviously ineligible for; but we’re not confident this is enforceable on appeal.</a:t>
            </a:r>
          </a:p>
        </p:txBody>
      </p:sp>
    </p:spTree>
    <p:extLst>
      <p:ext uri="{BB962C8B-B14F-4D97-AF65-F5344CB8AC3E}">
        <p14:creationId xmlns:p14="http://schemas.microsoft.com/office/powerpoint/2010/main" val="19669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72E1E-CA2A-FAF4-3EEB-86CAA75B2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60D6E-1A01-2BE9-F91A-9FFF62488C04}"/>
              </a:ext>
            </a:extLst>
          </p:cNvPr>
          <p:cNvSpPr>
            <a:spLocks noGrp="1"/>
          </p:cNvSpPr>
          <p:nvPr>
            <p:ph type="title"/>
          </p:nvPr>
        </p:nvSpPr>
        <p:spPr/>
        <p:txBody>
          <a:bodyPr/>
          <a:lstStyle/>
          <a:p>
            <a:r>
              <a:rPr lang="en-US" dirty="0"/>
              <a:t>3 – asset eligible?</a:t>
            </a:r>
          </a:p>
        </p:txBody>
      </p:sp>
      <p:sp>
        <p:nvSpPr>
          <p:cNvPr id="3" name="Text Placeholder 2">
            <a:extLst>
              <a:ext uri="{FF2B5EF4-FFF2-40B4-BE49-F238E27FC236}">
                <a16:creationId xmlns:a16="http://schemas.microsoft.com/office/drawing/2014/main" id="{E1D3420D-F753-3EA7-1595-268CFE57FA3C}"/>
              </a:ext>
            </a:extLst>
          </p:cNvPr>
          <p:cNvSpPr>
            <a:spLocks noGrp="1"/>
          </p:cNvSpPr>
          <p:nvPr>
            <p:ph type="body" sz="quarter" idx="13"/>
          </p:nvPr>
        </p:nvSpPr>
        <p:spPr>
          <a:xfrm>
            <a:off x="838200" y="1380606"/>
            <a:ext cx="10518775" cy="649287"/>
          </a:xfrm>
        </p:spPr>
        <p:txBody>
          <a:bodyPr/>
          <a:lstStyle/>
          <a:p>
            <a:pPr marL="0" indent="0">
              <a:buNone/>
            </a:pPr>
            <a:r>
              <a:rPr lang="en-US" dirty="0"/>
              <a:t>4 steps to determine eligibility:</a:t>
            </a:r>
          </a:p>
        </p:txBody>
      </p:sp>
      <p:sp>
        <p:nvSpPr>
          <p:cNvPr id="7" name="Rectangle 6">
            <a:extLst>
              <a:ext uri="{FF2B5EF4-FFF2-40B4-BE49-F238E27FC236}">
                <a16:creationId xmlns:a16="http://schemas.microsoft.com/office/drawing/2014/main" id="{413DB441-2811-9959-7A17-E94454D7E93D}"/>
              </a:ext>
            </a:extLst>
          </p:cNvPr>
          <p:cNvSpPr/>
          <p:nvPr/>
        </p:nvSpPr>
        <p:spPr>
          <a:xfrm>
            <a:off x="421810" y="3961926"/>
            <a:ext cx="6670105" cy="1754326"/>
          </a:xfrm>
          <a:prstGeom prst="rect">
            <a:avLst/>
          </a:prstGeom>
          <a:ln w="57150">
            <a:solidFill>
              <a:srgbClr val="FF0000"/>
            </a:solidFill>
          </a:ln>
        </p:spPr>
        <p:txBody>
          <a:bodyPr wrap="square">
            <a:spAutoFit/>
          </a:bodyPr>
          <a:lstStyle/>
          <a:p>
            <a:r>
              <a:rPr lang="en-US" dirty="0"/>
              <a:t>Only includes “countable” assets of the person applying and anyone living with that person who is legally responsible for taking care of that person. There are many asset exemptions.</a:t>
            </a:r>
          </a:p>
          <a:p>
            <a:endParaRPr lang="en-US" dirty="0"/>
          </a:p>
          <a:p>
            <a:r>
              <a:rPr lang="en-US" dirty="0"/>
              <a:t>Countable Asset limit: 	1 Person:	$2,000</a:t>
            </a:r>
          </a:p>
          <a:p>
            <a:r>
              <a:rPr lang="en-US" dirty="0"/>
              <a:t>			2 People $3,000</a:t>
            </a:r>
          </a:p>
        </p:txBody>
      </p:sp>
      <p:graphicFrame>
        <p:nvGraphicFramePr>
          <p:cNvPr id="5" name="Diagram 4">
            <a:extLst>
              <a:ext uri="{FF2B5EF4-FFF2-40B4-BE49-F238E27FC236}">
                <a16:creationId xmlns:a16="http://schemas.microsoft.com/office/drawing/2014/main" id="{3B00814A-5E99-1A5E-A863-FD3CCF7500AC}"/>
              </a:ext>
            </a:extLst>
          </p:cNvPr>
          <p:cNvGraphicFramePr/>
          <p:nvPr>
            <p:extLst>
              <p:ext uri="{D42A27DB-BD31-4B8C-83A1-F6EECF244321}">
                <p14:modId xmlns:p14="http://schemas.microsoft.com/office/powerpoint/2010/main" val="2730198694"/>
              </p:ext>
            </p:extLst>
          </p:nvPr>
        </p:nvGraphicFramePr>
        <p:xfrm>
          <a:off x="838200" y="1880267"/>
          <a:ext cx="10515600" cy="267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5">
            <a:extLst>
              <a:ext uri="{FF2B5EF4-FFF2-40B4-BE49-F238E27FC236}">
                <a16:creationId xmlns:a16="http://schemas.microsoft.com/office/drawing/2014/main" id="{18A90D71-6914-3971-1911-7780A246E599}"/>
              </a:ext>
            </a:extLst>
          </p:cNvPr>
          <p:cNvSpPr/>
          <p:nvPr/>
        </p:nvSpPr>
        <p:spPr>
          <a:xfrm>
            <a:off x="7368850" y="3914558"/>
            <a:ext cx="1170432" cy="12070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1167E7E2-E19D-836C-64F7-3298777EF1D1}"/>
              </a:ext>
            </a:extLst>
          </p:cNvPr>
          <p:cNvSpPr/>
          <p:nvPr/>
        </p:nvSpPr>
        <p:spPr>
          <a:xfrm rot="16200000">
            <a:off x="5611771" y="-71080"/>
            <a:ext cx="371051" cy="49926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1EAC4AA5-BB26-61B1-4B1B-DAE1387BCD2D}"/>
              </a:ext>
            </a:extLst>
          </p:cNvPr>
          <p:cNvSpPr txBox="1"/>
          <p:nvPr/>
        </p:nvSpPr>
        <p:spPr>
          <a:xfrm>
            <a:off x="5578602" y="1880267"/>
            <a:ext cx="5456943" cy="338554"/>
          </a:xfrm>
          <a:prstGeom prst="rect">
            <a:avLst/>
          </a:prstGeom>
          <a:noFill/>
        </p:spPr>
        <p:txBody>
          <a:bodyPr wrap="none" rtlCol="0">
            <a:spAutoFit/>
          </a:bodyPr>
          <a:lstStyle/>
          <a:p>
            <a:r>
              <a:rPr lang="en-US" sz="1600" dirty="0"/>
              <a:t>Do not forget these steps, esp. if the client is not receiving SSI.</a:t>
            </a:r>
          </a:p>
        </p:txBody>
      </p:sp>
    </p:spTree>
    <p:extLst>
      <p:ext uri="{BB962C8B-B14F-4D97-AF65-F5344CB8AC3E}">
        <p14:creationId xmlns:p14="http://schemas.microsoft.com/office/powerpoint/2010/main" val="1041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213612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6E74C-9242-A54C-40DB-7D67A10A0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73047-131D-4C8F-9E6D-F675FE1C2B3E}"/>
              </a:ext>
            </a:extLst>
          </p:cNvPr>
          <p:cNvSpPr>
            <a:spLocks noGrp="1"/>
          </p:cNvSpPr>
          <p:nvPr>
            <p:ph type="title"/>
          </p:nvPr>
        </p:nvSpPr>
        <p:spPr/>
        <p:txBody>
          <a:bodyPr/>
          <a:lstStyle/>
          <a:p>
            <a:r>
              <a:rPr lang="en-US" dirty="0"/>
              <a:t>4 – Financially eligible?</a:t>
            </a:r>
          </a:p>
        </p:txBody>
      </p:sp>
      <p:sp>
        <p:nvSpPr>
          <p:cNvPr id="3" name="Text Placeholder 2">
            <a:extLst>
              <a:ext uri="{FF2B5EF4-FFF2-40B4-BE49-F238E27FC236}">
                <a16:creationId xmlns:a16="http://schemas.microsoft.com/office/drawing/2014/main" id="{921B23B2-439E-1ECE-BDA8-5E3CD667B68F}"/>
              </a:ext>
            </a:extLst>
          </p:cNvPr>
          <p:cNvSpPr>
            <a:spLocks noGrp="1"/>
          </p:cNvSpPr>
          <p:nvPr>
            <p:ph type="body" sz="quarter" idx="13"/>
          </p:nvPr>
        </p:nvSpPr>
        <p:spPr>
          <a:xfrm>
            <a:off x="838200" y="1380606"/>
            <a:ext cx="10518775" cy="649287"/>
          </a:xfrm>
        </p:spPr>
        <p:txBody>
          <a:bodyPr/>
          <a:lstStyle/>
          <a:p>
            <a:pPr marL="0" indent="0">
              <a:buNone/>
            </a:pPr>
            <a:r>
              <a:rPr lang="en-US" dirty="0"/>
              <a:t>4 steps to determine eligibility:</a:t>
            </a:r>
          </a:p>
        </p:txBody>
      </p:sp>
      <p:graphicFrame>
        <p:nvGraphicFramePr>
          <p:cNvPr id="5" name="Diagram 4">
            <a:extLst>
              <a:ext uri="{FF2B5EF4-FFF2-40B4-BE49-F238E27FC236}">
                <a16:creationId xmlns:a16="http://schemas.microsoft.com/office/drawing/2014/main" id="{FAB2D34D-6261-E529-F289-46A033F0928A}"/>
              </a:ext>
            </a:extLst>
          </p:cNvPr>
          <p:cNvGraphicFramePr/>
          <p:nvPr/>
        </p:nvGraphicFramePr>
        <p:xfrm>
          <a:off x="838200" y="1880267"/>
          <a:ext cx="10515600" cy="267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5">
            <a:extLst>
              <a:ext uri="{FF2B5EF4-FFF2-40B4-BE49-F238E27FC236}">
                <a16:creationId xmlns:a16="http://schemas.microsoft.com/office/drawing/2014/main" id="{928FE801-07F7-9D2C-0D81-6F84C3062CB8}"/>
              </a:ext>
            </a:extLst>
          </p:cNvPr>
          <p:cNvSpPr/>
          <p:nvPr/>
        </p:nvSpPr>
        <p:spPr>
          <a:xfrm>
            <a:off x="9217528" y="3933878"/>
            <a:ext cx="1170432" cy="12070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72CD7C46-905B-F74C-C3B8-6DBC532EEF64}"/>
              </a:ext>
            </a:extLst>
          </p:cNvPr>
          <p:cNvSpPr/>
          <p:nvPr/>
        </p:nvSpPr>
        <p:spPr>
          <a:xfrm rot="16200000">
            <a:off x="5611771" y="-71080"/>
            <a:ext cx="371051" cy="49926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F732E7FC-D96B-EBAF-E990-3239DD66D6EC}"/>
              </a:ext>
            </a:extLst>
          </p:cNvPr>
          <p:cNvSpPr txBox="1"/>
          <p:nvPr/>
        </p:nvSpPr>
        <p:spPr>
          <a:xfrm>
            <a:off x="5578602" y="1880267"/>
            <a:ext cx="5456943" cy="338554"/>
          </a:xfrm>
          <a:prstGeom prst="rect">
            <a:avLst/>
          </a:prstGeom>
          <a:noFill/>
        </p:spPr>
        <p:txBody>
          <a:bodyPr wrap="none" rtlCol="0">
            <a:spAutoFit/>
          </a:bodyPr>
          <a:lstStyle/>
          <a:p>
            <a:r>
              <a:rPr lang="en-US" sz="1600" dirty="0"/>
              <a:t>Do not forget these steps, esp. if the client is not receiving SSI.</a:t>
            </a:r>
          </a:p>
        </p:txBody>
      </p:sp>
      <p:sp>
        <p:nvSpPr>
          <p:cNvPr id="4" name="Text Placeholder 2"/>
          <p:cNvSpPr txBox="1">
            <a:spLocks/>
          </p:cNvSpPr>
          <p:nvPr/>
        </p:nvSpPr>
        <p:spPr>
          <a:xfrm>
            <a:off x="1036388" y="4058394"/>
            <a:ext cx="7712257" cy="1217769"/>
          </a:xfrm>
          <a:prstGeom prst="rect">
            <a:avLst/>
          </a:prstGeom>
          <a:ln w="57150">
            <a:solidFill>
              <a:srgbClr val="FF0000"/>
            </a:solidFill>
          </a:ln>
        </p:spPr>
        <p:txBody>
          <a:bodyPr wrap="square">
            <a:spAutoFit/>
          </a:bodyPr>
          <a:lstStyle>
            <a:defPPr>
              <a:defRPr lang="en-US"/>
            </a:defPPr>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Budgeting is the method by which non-exempt income is compared to the AABD Cash Standard (“Allowances”) to determine the amount of the monthly assistance payment for the assistance unit.</a:t>
            </a:r>
          </a:p>
          <a:p>
            <a:r>
              <a:rPr lang="en-US" sz="1800" dirty="0"/>
              <a:t>If monthly assistance payment &lt; $1, then ineligible for AABD Cash benefits.</a:t>
            </a:r>
          </a:p>
        </p:txBody>
      </p:sp>
    </p:spTree>
    <p:extLst>
      <p:ext uri="{BB962C8B-B14F-4D97-AF65-F5344CB8AC3E}">
        <p14:creationId xmlns:p14="http://schemas.microsoft.com/office/powerpoint/2010/main" val="10341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H="1">
            <a:off x="4577443" y="3089365"/>
            <a:ext cx="12736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4 – Financially eligible?</a:t>
            </a:r>
          </a:p>
        </p:txBody>
      </p:sp>
      <p:sp>
        <p:nvSpPr>
          <p:cNvPr id="4" name="Text Placeholder 2"/>
          <p:cNvSpPr txBox="1">
            <a:spLocks/>
          </p:cNvSpPr>
          <p:nvPr/>
        </p:nvSpPr>
        <p:spPr>
          <a:xfrm>
            <a:off x="4348389" y="4003875"/>
            <a:ext cx="3570117" cy="1405431"/>
          </a:xfrm>
          <a:prstGeom prst="rect">
            <a:avLst/>
          </a:prstGeom>
          <a:solidFill>
            <a:srgbClr val="001E6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solidFill>
                  <a:schemeClr val="bg1"/>
                </a:solidFill>
              </a:rPr>
              <a:t>   </a:t>
            </a:r>
            <a:r>
              <a:rPr lang="en-US" sz="2000" dirty="0">
                <a:solidFill>
                  <a:schemeClr val="bg1"/>
                </a:solidFill>
              </a:rPr>
              <a:t>AABD Cash Standard</a:t>
            </a:r>
          </a:p>
          <a:p>
            <a:pPr marL="0" indent="0">
              <a:buFont typeface="Wingdings" panose="05000000000000000000" pitchFamily="2" charset="2"/>
              <a:buNone/>
            </a:pPr>
            <a:r>
              <a:rPr lang="en-US" sz="2000" dirty="0">
                <a:solidFill>
                  <a:schemeClr val="bg1"/>
                </a:solidFill>
              </a:rPr>
              <a:t>- </a:t>
            </a:r>
            <a:r>
              <a:rPr lang="en-US" sz="2000" u="sng" dirty="0">
                <a:solidFill>
                  <a:schemeClr val="bg1"/>
                </a:solidFill>
              </a:rPr>
              <a:t>Countable Income</a:t>
            </a:r>
          </a:p>
          <a:p>
            <a:pPr marL="0" indent="0">
              <a:buFont typeface="Wingdings" panose="05000000000000000000" pitchFamily="2" charset="2"/>
              <a:buNone/>
            </a:pPr>
            <a:r>
              <a:rPr lang="en-US" sz="2000" b="1" dirty="0">
                <a:solidFill>
                  <a:schemeClr val="bg1"/>
                </a:solidFill>
              </a:rPr>
              <a:t>   Monthly assistance payment</a:t>
            </a:r>
          </a:p>
        </p:txBody>
      </p:sp>
      <p:grpSp>
        <p:nvGrpSpPr>
          <p:cNvPr id="8" name="Group 7"/>
          <p:cNvGrpSpPr/>
          <p:nvPr/>
        </p:nvGrpSpPr>
        <p:grpSpPr>
          <a:xfrm>
            <a:off x="256268" y="1359615"/>
            <a:ext cx="4574148" cy="3788855"/>
            <a:chOff x="89807" y="2476564"/>
            <a:chExt cx="3929743" cy="3167743"/>
          </a:xfrm>
        </p:grpSpPr>
        <p:sp>
          <p:nvSpPr>
            <p:cNvPr id="7" name="Oval 6"/>
            <p:cNvSpPr/>
            <p:nvPr/>
          </p:nvSpPr>
          <p:spPr>
            <a:xfrm>
              <a:off x="89807" y="2476564"/>
              <a:ext cx="3929743" cy="3167743"/>
            </a:xfrm>
            <a:prstGeom prst="ellips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697009160"/>
                </p:ext>
              </p:extLst>
            </p:nvPr>
          </p:nvGraphicFramePr>
          <p:xfrm>
            <a:off x="506186" y="2946359"/>
            <a:ext cx="3096986" cy="248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9" name="Oval 8"/>
          <p:cNvSpPr/>
          <p:nvPr/>
        </p:nvSpPr>
        <p:spPr>
          <a:xfrm>
            <a:off x="4442174" y="1426078"/>
            <a:ext cx="5838824" cy="9639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bg1"/>
                </a:solidFill>
              </a:rPr>
              <a:t>Fun fact</a:t>
            </a:r>
          </a:p>
          <a:p>
            <a:pPr algn="ctr"/>
            <a:r>
              <a:rPr lang="en-US" sz="1400" dirty="0">
                <a:solidFill>
                  <a:schemeClr val="bg1"/>
                </a:solidFill>
              </a:rPr>
              <a:t>Amounts budgeted are set allowances, not actual expenses. Most allowances have not been updated since the 1980s!</a:t>
            </a:r>
            <a:endParaRPr lang="en-US" sz="1200" dirty="0"/>
          </a:p>
        </p:txBody>
      </p:sp>
      <p:cxnSp>
        <p:nvCxnSpPr>
          <p:cNvPr id="11" name="Straight Arrow Connector 10"/>
          <p:cNvCxnSpPr>
            <a:cxnSpLocks/>
          </p:cNvCxnSpPr>
          <p:nvPr/>
        </p:nvCxnSpPr>
        <p:spPr>
          <a:xfrm>
            <a:off x="5851071" y="3089365"/>
            <a:ext cx="0" cy="8266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01869E6-4599-95B3-2B56-4F6CC535B320}"/>
              </a:ext>
            </a:extLst>
          </p:cNvPr>
          <p:cNvSpPr/>
          <p:nvPr/>
        </p:nvSpPr>
        <p:spPr>
          <a:xfrm>
            <a:off x="1072096" y="5201919"/>
            <a:ext cx="2780808" cy="517664"/>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Some allowances prorated for shared households</a:t>
            </a:r>
          </a:p>
        </p:txBody>
      </p:sp>
      <p:sp>
        <p:nvSpPr>
          <p:cNvPr id="10" name="Folded Corner 10"/>
          <p:cNvSpPr/>
          <p:nvPr/>
        </p:nvSpPr>
        <p:spPr>
          <a:xfrm>
            <a:off x="9441203" y="2623931"/>
            <a:ext cx="2569424" cy="306424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0000"/>
              </a:solidFill>
            </a:endParaRPr>
          </a:p>
          <a:p>
            <a:pPr algn="ctr"/>
            <a:r>
              <a:rPr lang="en-US" sz="1200" b="1" dirty="0">
                <a:solidFill>
                  <a:srgbClr val="000000"/>
                </a:solidFill>
              </a:rPr>
              <a:t>NOTE:</a:t>
            </a:r>
          </a:p>
          <a:p>
            <a:pPr algn="ctr"/>
            <a:r>
              <a:rPr lang="en-US" sz="1400" dirty="0">
                <a:solidFill>
                  <a:srgbClr val="000000"/>
                </a:solidFill>
              </a:rPr>
              <a:t>Under state law, people who are street homeless, or not paying rent, are unlikely to qualify for AABD Cash </a:t>
            </a:r>
            <a:r>
              <a:rPr lang="en-US" sz="1400" u="sng" dirty="0">
                <a:solidFill>
                  <a:srgbClr val="000000"/>
                </a:solidFill>
              </a:rPr>
              <a:t>unless:</a:t>
            </a:r>
            <a:r>
              <a:rPr lang="en-US" sz="1400" dirty="0">
                <a:solidFill>
                  <a:srgbClr val="000000"/>
                </a:solidFill>
              </a:rPr>
              <a:t> </a:t>
            </a:r>
          </a:p>
          <a:p>
            <a:pPr algn="ctr"/>
            <a:endParaRPr lang="en-US" sz="1400" dirty="0">
              <a:solidFill>
                <a:srgbClr val="000000"/>
              </a:solidFill>
            </a:endParaRPr>
          </a:p>
          <a:p>
            <a:pPr marL="285750" indent="-285750" algn="ctr">
              <a:buFont typeface="Arial" panose="020B0604020202020204" pitchFamily="34" charset="0"/>
              <a:buChar char="•"/>
            </a:pPr>
            <a:r>
              <a:rPr lang="en-US" sz="1400" dirty="0">
                <a:solidFill>
                  <a:srgbClr val="000000"/>
                </a:solidFill>
              </a:rPr>
              <a:t>their income is lower than the SSI maximum or</a:t>
            </a:r>
          </a:p>
          <a:p>
            <a:pPr algn="ctr"/>
            <a:r>
              <a:rPr lang="en-US" sz="1400" dirty="0">
                <a:solidFill>
                  <a:srgbClr val="000000"/>
                </a:solidFill>
              </a:rPr>
              <a:t> </a:t>
            </a:r>
          </a:p>
          <a:p>
            <a:pPr marL="285750" indent="-285750" algn="ctr">
              <a:buFont typeface="Arial" panose="020B0604020202020204" pitchFamily="34" charset="0"/>
              <a:buChar char="•"/>
            </a:pPr>
            <a:r>
              <a:rPr lang="en-US" sz="1400" dirty="0">
                <a:solidFill>
                  <a:srgbClr val="000000"/>
                </a:solidFill>
              </a:rPr>
              <a:t>they have non-SSI income and a dependent child or spouse.</a:t>
            </a:r>
          </a:p>
        </p:txBody>
      </p:sp>
    </p:spTree>
    <p:extLst>
      <p:ext uri="{BB962C8B-B14F-4D97-AF65-F5344CB8AC3E}">
        <p14:creationId xmlns:p14="http://schemas.microsoft.com/office/powerpoint/2010/main" val="18632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F33D8-605D-2CCD-82D0-BDD61627C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C2C6D-2C9B-3F5F-E58D-97B46A3A7E90}"/>
              </a:ext>
            </a:extLst>
          </p:cNvPr>
          <p:cNvSpPr>
            <a:spLocks noGrp="1"/>
          </p:cNvSpPr>
          <p:nvPr>
            <p:ph type="title"/>
          </p:nvPr>
        </p:nvSpPr>
        <p:spPr/>
        <p:txBody>
          <a:bodyPr/>
          <a:lstStyle/>
          <a:p>
            <a:r>
              <a:rPr lang="en-US" dirty="0"/>
              <a:t>4 – Financially eligible?</a:t>
            </a:r>
          </a:p>
        </p:txBody>
      </p:sp>
      <p:sp>
        <p:nvSpPr>
          <p:cNvPr id="3" name="Text Placeholder 2">
            <a:extLst>
              <a:ext uri="{FF2B5EF4-FFF2-40B4-BE49-F238E27FC236}">
                <a16:creationId xmlns:a16="http://schemas.microsoft.com/office/drawing/2014/main" id="{EEC8160F-4562-A6EA-980F-D500DE8F14CA}"/>
              </a:ext>
            </a:extLst>
          </p:cNvPr>
          <p:cNvSpPr>
            <a:spLocks noGrp="1"/>
          </p:cNvSpPr>
          <p:nvPr>
            <p:ph type="body" sz="quarter" idx="13"/>
          </p:nvPr>
        </p:nvSpPr>
        <p:spPr>
          <a:xfrm>
            <a:off x="835026" y="1436053"/>
            <a:ext cx="6174808" cy="4418095"/>
          </a:xfrm>
        </p:spPr>
        <p:txBody>
          <a:bodyPr>
            <a:normAutofit/>
          </a:bodyPr>
          <a:lstStyle/>
          <a:p>
            <a:pPr marL="0" indent="0">
              <a:buNone/>
            </a:pPr>
            <a:r>
              <a:rPr lang="en-US" sz="1800" dirty="0"/>
              <a:t>Budgeting is the method by which non-exempt income is compared to the AABD Cash Standard (“Allowances”) to determine the amount of the monthly assistance payment for the assistance unit.</a:t>
            </a:r>
          </a:p>
          <a:p>
            <a:pPr marL="0" indent="0">
              <a:buNone/>
            </a:pPr>
            <a:r>
              <a:rPr lang="en-US" sz="1800" dirty="0"/>
              <a:t>If monthly assistance payment &lt; $1, then ineligible for AABD Cash benefits.</a:t>
            </a:r>
          </a:p>
          <a:p>
            <a:pPr marL="0" indent="0">
              <a:buNone/>
            </a:pPr>
            <a:endParaRPr lang="en-US" dirty="0"/>
          </a:p>
        </p:txBody>
      </p:sp>
      <p:sp>
        <p:nvSpPr>
          <p:cNvPr id="4" name="Text Placeholder 2">
            <a:extLst>
              <a:ext uri="{FF2B5EF4-FFF2-40B4-BE49-F238E27FC236}">
                <a16:creationId xmlns:a16="http://schemas.microsoft.com/office/drawing/2014/main" id="{B3A47252-2F65-A612-B31E-4AF5062FBD28}"/>
              </a:ext>
            </a:extLst>
          </p:cNvPr>
          <p:cNvSpPr txBox="1">
            <a:spLocks/>
          </p:cNvSpPr>
          <p:nvPr/>
        </p:nvSpPr>
        <p:spPr>
          <a:xfrm>
            <a:off x="4348389" y="4003875"/>
            <a:ext cx="3570117" cy="1405431"/>
          </a:xfrm>
          <a:prstGeom prst="rect">
            <a:avLst/>
          </a:prstGeom>
          <a:solidFill>
            <a:srgbClr val="001E6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solidFill>
                  <a:schemeClr val="bg1"/>
                </a:solidFill>
              </a:rPr>
              <a:t>   </a:t>
            </a:r>
            <a:r>
              <a:rPr lang="en-US" sz="2000" dirty="0">
                <a:solidFill>
                  <a:schemeClr val="bg1"/>
                </a:solidFill>
              </a:rPr>
              <a:t>AABD Cash Standard</a:t>
            </a:r>
          </a:p>
          <a:p>
            <a:pPr marL="0" indent="0">
              <a:buFont typeface="Wingdings" panose="05000000000000000000" pitchFamily="2" charset="2"/>
              <a:buNone/>
            </a:pPr>
            <a:r>
              <a:rPr lang="en-US" sz="2000" dirty="0">
                <a:solidFill>
                  <a:schemeClr val="bg1"/>
                </a:solidFill>
              </a:rPr>
              <a:t>- </a:t>
            </a:r>
            <a:r>
              <a:rPr lang="en-US" sz="2000" u="sng" dirty="0">
                <a:solidFill>
                  <a:schemeClr val="bg1"/>
                </a:solidFill>
              </a:rPr>
              <a:t>Countable Income</a:t>
            </a:r>
          </a:p>
          <a:p>
            <a:pPr marL="0" indent="0">
              <a:buFont typeface="Wingdings" panose="05000000000000000000" pitchFamily="2" charset="2"/>
              <a:buNone/>
            </a:pPr>
            <a:r>
              <a:rPr lang="en-US" sz="2000" b="1" dirty="0">
                <a:solidFill>
                  <a:schemeClr val="bg1"/>
                </a:solidFill>
              </a:rPr>
              <a:t>   Monthly assistance payment</a:t>
            </a:r>
          </a:p>
        </p:txBody>
      </p:sp>
      <p:sp>
        <p:nvSpPr>
          <p:cNvPr id="15" name="Rectangle 14">
            <a:extLst>
              <a:ext uri="{FF2B5EF4-FFF2-40B4-BE49-F238E27FC236}">
                <a16:creationId xmlns:a16="http://schemas.microsoft.com/office/drawing/2014/main" id="{2859E539-BDE9-4B19-F83B-72218B02B8AC}"/>
              </a:ext>
            </a:extLst>
          </p:cNvPr>
          <p:cNvSpPr/>
          <p:nvPr/>
        </p:nvSpPr>
        <p:spPr>
          <a:xfrm>
            <a:off x="8130209" y="805070"/>
            <a:ext cx="3806686" cy="4942852"/>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srgbClr val="000000"/>
                </a:solidFill>
              </a:rPr>
              <a:t>Unearned income </a:t>
            </a:r>
          </a:p>
          <a:p>
            <a:pPr algn="ctr"/>
            <a:endParaRPr lang="en-US" sz="1400" dirty="0">
              <a:solidFill>
                <a:srgbClr val="000000"/>
              </a:solidFill>
            </a:endParaRPr>
          </a:p>
          <a:p>
            <a:pPr algn="ctr"/>
            <a:r>
              <a:rPr lang="en-US" sz="1400" b="1" dirty="0">
                <a:solidFill>
                  <a:srgbClr val="000000"/>
                </a:solidFill>
              </a:rPr>
              <a:t>+ Earned income</a:t>
            </a:r>
          </a:p>
          <a:p>
            <a:pPr algn="ctr"/>
            <a:r>
              <a:rPr lang="en-US" sz="1400" dirty="0">
                <a:solidFill>
                  <a:srgbClr val="000000"/>
                </a:solidFill>
              </a:rPr>
              <a:t>minus generous disregards for work-related expenses</a:t>
            </a:r>
          </a:p>
          <a:p>
            <a:pPr algn="ctr"/>
            <a:endParaRPr lang="en-US" sz="1400" dirty="0">
              <a:solidFill>
                <a:srgbClr val="000000"/>
              </a:solidFill>
            </a:endParaRPr>
          </a:p>
          <a:p>
            <a:pPr algn="ctr"/>
            <a:r>
              <a:rPr lang="en-US" sz="1400" b="1" dirty="0">
                <a:solidFill>
                  <a:srgbClr val="000000"/>
                </a:solidFill>
              </a:rPr>
              <a:t>+ Income deemed to applicant </a:t>
            </a:r>
          </a:p>
          <a:p>
            <a:pPr algn="ctr"/>
            <a:r>
              <a:rPr lang="en-US" sz="1400" dirty="0">
                <a:solidFill>
                  <a:srgbClr val="000000"/>
                </a:solidFill>
              </a:rPr>
              <a:t>if they live with a spouse or parent who has large enough income</a:t>
            </a:r>
          </a:p>
          <a:p>
            <a:pPr algn="ctr"/>
            <a:endParaRPr lang="en-US" sz="1400" dirty="0">
              <a:solidFill>
                <a:srgbClr val="000000"/>
              </a:solidFill>
            </a:endParaRPr>
          </a:p>
          <a:p>
            <a:pPr algn="ctr"/>
            <a:r>
              <a:rPr lang="en-US" sz="1400" b="1" dirty="0">
                <a:solidFill>
                  <a:srgbClr val="000000"/>
                </a:solidFill>
              </a:rPr>
              <a:t>- Exempt Income</a:t>
            </a:r>
          </a:p>
          <a:p>
            <a:pPr algn="ctr"/>
            <a:r>
              <a:rPr lang="en-US" sz="1400" dirty="0">
                <a:solidFill>
                  <a:srgbClr val="000000"/>
                </a:solidFill>
              </a:rPr>
              <a:t>e.g. income used to pay court-ordered child support, or Social Security overpayments</a:t>
            </a:r>
          </a:p>
          <a:p>
            <a:pPr marL="171450" indent="-171450" algn="ctr">
              <a:buFontTx/>
              <a:buChar char="-"/>
            </a:pPr>
            <a:endParaRPr lang="en-US" sz="1400" dirty="0">
              <a:solidFill>
                <a:srgbClr val="000000"/>
              </a:solidFill>
            </a:endParaRPr>
          </a:p>
          <a:p>
            <a:pPr algn="ctr"/>
            <a:r>
              <a:rPr lang="en-US" sz="1400" b="1" dirty="0">
                <a:solidFill>
                  <a:srgbClr val="000000"/>
                </a:solidFill>
              </a:rPr>
              <a:t>- Income diverted from applicant </a:t>
            </a:r>
          </a:p>
          <a:p>
            <a:pPr algn="ctr"/>
            <a:r>
              <a:rPr lang="en-US" sz="1400" dirty="0">
                <a:solidFill>
                  <a:srgbClr val="000000"/>
                </a:solidFill>
              </a:rPr>
              <a:t>if they live with a spouse or minor child who has little or no income</a:t>
            </a:r>
          </a:p>
          <a:p>
            <a:pPr marL="171450" indent="-171450" algn="ctr">
              <a:buFontTx/>
              <a:buChar char="-"/>
            </a:pPr>
            <a:endParaRPr lang="en-US" sz="1400" dirty="0">
              <a:solidFill>
                <a:srgbClr val="000000"/>
              </a:solidFill>
            </a:endParaRPr>
          </a:p>
          <a:p>
            <a:pPr marL="171450" indent="-171450" algn="ctr">
              <a:buFontTx/>
              <a:buChar char="-"/>
            </a:pPr>
            <a:r>
              <a:rPr lang="en-US" sz="1400" b="1" dirty="0">
                <a:solidFill>
                  <a:srgbClr val="000000"/>
                </a:solidFill>
              </a:rPr>
              <a:t>Deductions</a:t>
            </a:r>
          </a:p>
          <a:p>
            <a:r>
              <a:rPr lang="en-US" sz="1400" dirty="0">
                <a:solidFill>
                  <a:srgbClr val="000000"/>
                </a:solidFill>
              </a:rPr>
              <a:t>_________________________________________</a:t>
            </a:r>
          </a:p>
          <a:p>
            <a:pPr algn="ctr"/>
            <a:r>
              <a:rPr lang="en-US" sz="1400" b="1" dirty="0">
                <a:solidFill>
                  <a:srgbClr val="000000"/>
                </a:solidFill>
              </a:rPr>
              <a:t>Countable Income</a:t>
            </a:r>
          </a:p>
        </p:txBody>
      </p:sp>
      <p:sp>
        <p:nvSpPr>
          <p:cNvPr id="16" name="Left Arrow 15">
            <a:extLst>
              <a:ext uri="{FF2B5EF4-FFF2-40B4-BE49-F238E27FC236}">
                <a16:creationId xmlns:a16="http://schemas.microsoft.com/office/drawing/2014/main" id="{DBE7200C-114B-C245-2457-7B1D80CDFCA2}"/>
              </a:ext>
            </a:extLst>
          </p:cNvPr>
          <p:cNvSpPr/>
          <p:nvPr/>
        </p:nvSpPr>
        <p:spPr>
          <a:xfrm>
            <a:off x="7221537" y="4521533"/>
            <a:ext cx="1084262" cy="37011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533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 Financially eligible?</a:t>
            </a:r>
          </a:p>
        </p:txBody>
      </p:sp>
      <p:sp>
        <p:nvSpPr>
          <p:cNvPr id="3" name="Text Placeholder 2"/>
          <p:cNvSpPr>
            <a:spLocks noGrp="1"/>
          </p:cNvSpPr>
          <p:nvPr>
            <p:ph type="body" sz="quarter" idx="13"/>
          </p:nvPr>
        </p:nvSpPr>
        <p:spPr>
          <a:xfrm>
            <a:off x="838200" y="1428751"/>
            <a:ext cx="10518775" cy="514349"/>
          </a:xfrm>
        </p:spPr>
        <p:txBody>
          <a:bodyPr/>
          <a:lstStyle/>
          <a:p>
            <a:pPr marL="0" indent="0">
              <a:buNone/>
            </a:pPr>
            <a:r>
              <a:rPr lang="en-US" dirty="0"/>
              <a:t>Some special rules for allowances that can have a big impact:</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01038007"/>
              </p:ext>
            </p:extLst>
          </p:nvPr>
        </p:nvGraphicFramePr>
        <p:xfrm>
          <a:off x="474662" y="1661746"/>
          <a:ext cx="11026775" cy="3809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8012" y="6059269"/>
            <a:ext cx="4998484" cy="1015663"/>
          </a:xfrm>
          <a:prstGeom prst="rect">
            <a:avLst/>
          </a:prstGeom>
        </p:spPr>
        <p:txBody>
          <a:bodyPr wrap="none">
            <a:spAutoFit/>
          </a:bodyPr>
          <a:lstStyle/>
          <a:p>
            <a:r>
              <a:rPr lang="en-US" sz="1200" dirty="0">
                <a:solidFill>
                  <a:schemeClr val="bg1"/>
                </a:solidFill>
              </a:rPr>
              <a:t>PM 11-01-01-a: Restaurant Meals  &amp; Therapeutic Diet Allowances</a:t>
            </a:r>
          </a:p>
          <a:p>
            <a:r>
              <a:rPr lang="en-US" sz="1200" dirty="0">
                <a:solidFill>
                  <a:schemeClr val="bg1"/>
                </a:solidFill>
              </a:rPr>
              <a:t>PM 11-01-02-b: Excess Shelter Allowances; Ill. Admin. Code tit. 89, § 113.308</a:t>
            </a:r>
          </a:p>
          <a:p>
            <a:endParaRPr lang="en-US" dirty="0">
              <a:solidFill>
                <a:schemeClr val="bg1"/>
              </a:solidFill>
            </a:endParaRPr>
          </a:p>
          <a:p>
            <a:endParaRPr lang="en-US" dirty="0">
              <a:solidFill>
                <a:schemeClr val="bg1"/>
              </a:solidFill>
            </a:endParaRPr>
          </a:p>
        </p:txBody>
      </p:sp>
      <p:sp>
        <p:nvSpPr>
          <p:cNvPr id="6" name="Rectangle 5"/>
          <p:cNvSpPr/>
          <p:nvPr/>
        </p:nvSpPr>
        <p:spPr>
          <a:xfrm>
            <a:off x="474661" y="5178668"/>
            <a:ext cx="3373857"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Appears as a separate allowance in the notice</a:t>
            </a:r>
          </a:p>
        </p:txBody>
      </p:sp>
      <p:sp>
        <p:nvSpPr>
          <p:cNvPr id="8" name="Rectangle 7"/>
          <p:cNvSpPr/>
          <p:nvPr/>
        </p:nvSpPr>
        <p:spPr>
          <a:xfrm>
            <a:off x="4301120" y="5178668"/>
            <a:ext cx="3373857"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Included in food allowance in the notice</a:t>
            </a:r>
          </a:p>
        </p:txBody>
      </p:sp>
      <p:sp>
        <p:nvSpPr>
          <p:cNvPr id="9" name="Rectangle 8"/>
          <p:cNvSpPr/>
          <p:nvPr/>
        </p:nvSpPr>
        <p:spPr>
          <a:xfrm>
            <a:off x="8127580" y="5178668"/>
            <a:ext cx="3373857"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Appears as a separate allowance in the notice</a:t>
            </a:r>
          </a:p>
        </p:txBody>
      </p:sp>
    </p:spTree>
    <p:extLst>
      <p:ext uri="{BB962C8B-B14F-4D97-AF65-F5344CB8AC3E}">
        <p14:creationId xmlns:p14="http://schemas.microsoft.com/office/powerpoint/2010/main" val="2901276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D00C-5CB9-B0F7-9D94-2D56B295A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01706-4FFC-54D2-61AC-C089F067D8E8}"/>
              </a:ext>
            </a:extLst>
          </p:cNvPr>
          <p:cNvSpPr>
            <a:spLocks noGrp="1"/>
          </p:cNvSpPr>
          <p:nvPr>
            <p:ph type="title"/>
          </p:nvPr>
        </p:nvSpPr>
        <p:spPr/>
        <p:txBody>
          <a:bodyPr/>
          <a:lstStyle/>
          <a:p>
            <a:r>
              <a:rPr lang="en-US" dirty="0"/>
              <a:t>4 – Financially eligible?</a:t>
            </a:r>
          </a:p>
        </p:txBody>
      </p:sp>
      <p:sp>
        <p:nvSpPr>
          <p:cNvPr id="3" name="Text Placeholder 2">
            <a:extLst>
              <a:ext uri="{FF2B5EF4-FFF2-40B4-BE49-F238E27FC236}">
                <a16:creationId xmlns:a16="http://schemas.microsoft.com/office/drawing/2014/main" id="{B0B6196D-0422-D8A0-072A-868B6027E634}"/>
              </a:ext>
            </a:extLst>
          </p:cNvPr>
          <p:cNvSpPr>
            <a:spLocks noGrp="1"/>
          </p:cNvSpPr>
          <p:nvPr>
            <p:ph type="body" sz="quarter" idx="13"/>
          </p:nvPr>
        </p:nvSpPr>
        <p:spPr>
          <a:xfrm>
            <a:off x="838200" y="1428751"/>
            <a:ext cx="10518775" cy="514349"/>
          </a:xfrm>
        </p:spPr>
        <p:txBody>
          <a:bodyPr/>
          <a:lstStyle/>
          <a:p>
            <a:pPr marL="0" indent="0">
              <a:buNone/>
            </a:pPr>
            <a:r>
              <a:rPr lang="en-US" dirty="0"/>
              <a:t>Some special rules for allowances that can have a big impact:</a:t>
            </a:r>
          </a:p>
          <a:p>
            <a:pPr marL="0" indent="0">
              <a:buNone/>
            </a:pPr>
            <a:endParaRPr lang="en-US" dirty="0"/>
          </a:p>
        </p:txBody>
      </p:sp>
      <p:graphicFrame>
        <p:nvGraphicFramePr>
          <p:cNvPr id="4" name="Diagram 3">
            <a:extLst>
              <a:ext uri="{FF2B5EF4-FFF2-40B4-BE49-F238E27FC236}">
                <a16:creationId xmlns:a16="http://schemas.microsoft.com/office/drawing/2014/main" id="{FAE2CEFF-430B-6B04-FA15-3B1B0FAF9121}"/>
              </a:ext>
            </a:extLst>
          </p:cNvPr>
          <p:cNvGraphicFramePr/>
          <p:nvPr>
            <p:extLst>
              <p:ext uri="{D42A27DB-BD31-4B8C-83A1-F6EECF244321}">
                <p14:modId xmlns:p14="http://schemas.microsoft.com/office/powerpoint/2010/main" val="106521631"/>
              </p:ext>
            </p:extLst>
          </p:nvPr>
        </p:nvGraphicFramePr>
        <p:xfrm>
          <a:off x="474662" y="1661746"/>
          <a:ext cx="11026775" cy="3809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19383C39-E72E-B960-470A-41ECB0C326A4}"/>
              </a:ext>
            </a:extLst>
          </p:cNvPr>
          <p:cNvSpPr/>
          <p:nvPr/>
        </p:nvSpPr>
        <p:spPr>
          <a:xfrm>
            <a:off x="608012" y="6059269"/>
            <a:ext cx="4998484" cy="1015663"/>
          </a:xfrm>
          <a:prstGeom prst="rect">
            <a:avLst/>
          </a:prstGeom>
        </p:spPr>
        <p:txBody>
          <a:bodyPr wrap="none">
            <a:spAutoFit/>
          </a:bodyPr>
          <a:lstStyle/>
          <a:p>
            <a:r>
              <a:rPr lang="en-US" sz="1200" dirty="0">
                <a:solidFill>
                  <a:schemeClr val="bg1"/>
                </a:solidFill>
              </a:rPr>
              <a:t>PM 11-01-01-a: Restaurant Meals  &amp; Therapeutic Diet Allowances</a:t>
            </a:r>
          </a:p>
          <a:p>
            <a:r>
              <a:rPr lang="en-US" sz="1200" dirty="0">
                <a:solidFill>
                  <a:schemeClr val="bg1"/>
                </a:solidFill>
              </a:rPr>
              <a:t>PM 11-01-02-b: Excess Shelter Allowances; Ill. Admin. Code tit. 89, § 113.308</a:t>
            </a:r>
          </a:p>
          <a:p>
            <a:endParaRPr lang="en-US" dirty="0">
              <a:solidFill>
                <a:schemeClr val="bg1"/>
              </a:solidFill>
            </a:endParaRPr>
          </a:p>
          <a:p>
            <a:endParaRPr lang="en-US" dirty="0">
              <a:solidFill>
                <a:schemeClr val="bg1"/>
              </a:solidFill>
            </a:endParaRPr>
          </a:p>
        </p:txBody>
      </p:sp>
      <p:sp>
        <p:nvSpPr>
          <p:cNvPr id="6" name="Rectangle 5">
            <a:extLst>
              <a:ext uri="{FF2B5EF4-FFF2-40B4-BE49-F238E27FC236}">
                <a16:creationId xmlns:a16="http://schemas.microsoft.com/office/drawing/2014/main" id="{C63F90E0-FBB2-DB4D-B9A5-28F6B9FB78E5}"/>
              </a:ext>
            </a:extLst>
          </p:cNvPr>
          <p:cNvSpPr/>
          <p:nvPr/>
        </p:nvSpPr>
        <p:spPr>
          <a:xfrm>
            <a:off x="474661" y="5178668"/>
            <a:ext cx="3373857"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Appears as a separate budget in the notice</a:t>
            </a:r>
          </a:p>
        </p:txBody>
      </p:sp>
      <p:sp>
        <p:nvSpPr>
          <p:cNvPr id="8" name="Rectangle 7">
            <a:extLst>
              <a:ext uri="{FF2B5EF4-FFF2-40B4-BE49-F238E27FC236}">
                <a16:creationId xmlns:a16="http://schemas.microsoft.com/office/drawing/2014/main" id="{B564A9D4-26D8-5F50-700C-980315200354}"/>
              </a:ext>
            </a:extLst>
          </p:cNvPr>
          <p:cNvSpPr/>
          <p:nvPr/>
        </p:nvSpPr>
        <p:spPr>
          <a:xfrm>
            <a:off x="4301120" y="5178668"/>
            <a:ext cx="3373857" cy="5486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Appears as a separate allowance in the notice</a:t>
            </a:r>
          </a:p>
        </p:txBody>
      </p:sp>
      <p:sp>
        <p:nvSpPr>
          <p:cNvPr id="9" name="Rectangle 8">
            <a:extLst>
              <a:ext uri="{FF2B5EF4-FFF2-40B4-BE49-F238E27FC236}">
                <a16:creationId xmlns:a16="http://schemas.microsoft.com/office/drawing/2014/main" id="{202527B5-E067-078C-16F2-EE684BCC49CB}"/>
              </a:ext>
            </a:extLst>
          </p:cNvPr>
          <p:cNvSpPr/>
          <p:nvPr/>
        </p:nvSpPr>
        <p:spPr>
          <a:xfrm>
            <a:off x="8127580" y="5178668"/>
            <a:ext cx="3373857"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418647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791" y="68606"/>
            <a:ext cx="10515600" cy="1325563"/>
          </a:xfrm>
        </p:spPr>
        <p:txBody>
          <a:bodyPr/>
          <a:lstStyle/>
          <a:p>
            <a:r>
              <a:rPr lang="en-US" dirty="0"/>
              <a:t>Reviewing the notice</a:t>
            </a:r>
          </a:p>
        </p:txBody>
      </p:sp>
      <p:grpSp>
        <p:nvGrpSpPr>
          <p:cNvPr id="6" name="Group 5"/>
          <p:cNvGrpSpPr/>
          <p:nvPr/>
        </p:nvGrpSpPr>
        <p:grpSpPr>
          <a:xfrm>
            <a:off x="424544" y="206829"/>
            <a:ext cx="4679084" cy="5364631"/>
            <a:chOff x="2151783" y="1323975"/>
            <a:chExt cx="3563217" cy="4716604"/>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176" t="50834" r="21781" b="11806"/>
            <a:stretch/>
          </p:blipFill>
          <p:spPr>
            <a:xfrm>
              <a:off x="2162175" y="1323975"/>
              <a:ext cx="3552825" cy="2562225"/>
            </a:xfrm>
            <a:prstGeom prst="rect">
              <a:avLst/>
            </a:prstGeom>
          </p:spPr>
        </p:pic>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97" t="7487" r="22859" b="60000"/>
            <a:stretch/>
          </p:blipFill>
          <p:spPr>
            <a:xfrm>
              <a:off x="2151783" y="3810864"/>
              <a:ext cx="3506067" cy="2229715"/>
            </a:xfrm>
            <a:prstGeom prst="rect">
              <a:avLst/>
            </a:prstGeom>
          </p:spPr>
        </p:pic>
      </p:grpSp>
      <p:pic>
        <p:nvPicPr>
          <p:cNvPr id="7" name="Picture 6" descr="nobody can understand math it makes no sense - English Major Ermine -  quick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344" y="1367069"/>
            <a:ext cx="5271628" cy="350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89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3F35-B557-666A-673A-8BE66ADB3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EFBBB-2D19-207F-9F56-136E4769FCDE}"/>
              </a:ext>
            </a:extLst>
          </p:cNvPr>
          <p:cNvSpPr>
            <a:spLocks noGrp="1"/>
          </p:cNvSpPr>
          <p:nvPr>
            <p:ph type="title"/>
          </p:nvPr>
        </p:nvSpPr>
        <p:spPr/>
        <p:txBody>
          <a:bodyPr/>
          <a:lstStyle/>
          <a:p>
            <a:r>
              <a:rPr lang="en-US" dirty="0"/>
              <a:t>Getting and keeping benefits</a:t>
            </a:r>
          </a:p>
        </p:txBody>
      </p:sp>
      <p:sp>
        <p:nvSpPr>
          <p:cNvPr id="3" name="Text Placeholder 2">
            <a:extLst>
              <a:ext uri="{FF2B5EF4-FFF2-40B4-BE49-F238E27FC236}">
                <a16:creationId xmlns:a16="http://schemas.microsoft.com/office/drawing/2014/main" id="{7784EF71-4205-CD78-B7C3-F27986C28C7F}"/>
              </a:ext>
            </a:extLst>
          </p:cNvPr>
          <p:cNvSpPr>
            <a:spLocks noGrp="1"/>
          </p:cNvSpPr>
          <p:nvPr>
            <p:ph type="body" sz="quarter" idx="13"/>
          </p:nvPr>
        </p:nvSpPr>
        <p:spPr>
          <a:xfrm>
            <a:off x="838200" y="1441719"/>
            <a:ext cx="6405081" cy="4427537"/>
          </a:xfrm>
        </p:spPr>
        <p:txBody>
          <a:bodyPr>
            <a:normAutofit/>
          </a:bodyPr>
          <a:lstStyle/>
          <a:p>
            <a:pPr marL="0" indent="0">
              <a:buNone/>
            </a:pPr>
            <a:r>
              <a:rPr lang="en-US" sz="1800" dirty="0"/>
              <a:t>DHS will not automatically enroll those who are already receiving DHS benefits. Individuals must proactively apply.</a:t>
            </a:r>
          </a:p>
          <a:p>
            <a:pPr marL="0" indent="0">
              <a:buNone/>
            </a:pPr>
            <a:r>
              <a:rPr lang="en-US" sz="1800" dirty="0"/>
              <a:t>Because AABD Cash eligibility is so fact sensitive, we encourage people to considering applying often, and especially if they have a change that might make them eligible or eligible for more AABD Cash.</a:t>
            </a:r>
          </a:p>
          <a:p>
            <a:r>
              <a:rPr lang="en-US" sz="1600" dirty="0"/>
              <a:t>Apply online on ABE: </a:t>
            </a:r>
            <a:r>
              <a:rPr lang="en-US" sz="1600" dirty="0">
                <a:hlinkClick r:id="rId3"/>
              </a:rPr>
              <a:t>https://abe.Illinois.gov</a:t>
            </a:r>
            <a:r>
              <a:rPr lang="en-US" sz="1600" dirty="0"/>
              <a:t> </a:t>
            </a:r>
          </a:p>
          <a:p>
            <a:r>
              <a:rPr lang="en-US" sz="1600" dirty="0"/>
              <a:t>Apply at Local IDHS Office.  “Family Community Resource Center” locator at: </a:t>
            </a:r>
            <a:r>
              <a:rPr lang="en-US" sz="1600" dirty="0">
                <a:hlinkClick r:id="rId4"/>
              </a:rPr>
              <a:t>http://www.dhs.state.il.us/page.aspx?module=12</a:t>
            </a:r>
            <a:r>
              <a:rPr lang="en-US" sz="1600" dirty="0"/>
              <a:t> </a:t>
            </a:r>
          </a:p>
          <a:p>
            <a:endParaRPr lang="en-US" sz="1600" dirty="0"/>
          </a:p>
        </p:txBody>
      </p:sp>
      <p:pic>
        <p:nvPicPr>
          <p:cNvPr id="4" name="Picture 3">
            <a:extLst>
              <a:ext uri="{FF2B5EF4-FFF2-40B4-BE49-F238E27FC236}">
                <a16:creationId xmlns:a16="http://schemas.microsoft.com/office/drawing/2014/main" id="{4F532639-F27C-5181-FE5A-17D7D76A2651}"/>
              </a:ext>
            </a:extLst>
          </p:cNvPr>
          <p:cNvPicPr>
            <a:picLocks noChangeAspect="1"/>
          </p:cNvPicPr>
          <p:nvPr/>
        </p:nvPicPr>
        <p:blipFill rotWithShape="1">
          <a:blip r:embed="rId5"/>
          <a:srcRect l="13648" t="4075" r="14096" b="11230"/>
          <a:stretch/>
        </p:blipFill>
        <p:spPr>
          <a:xfrm>
            <a:off x="7890552" y="1503363"/>
            <a:ext cx="3597847" cy="237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ight Arrow 4">
            <a:extLst>
              <a:ext uri="{FF2B5EF4-FFF2-40B4-BE49-F238E27FC236}">
                <a16:creationId xmlns:a16="http://schemas.microsoft.com/office/drawing/2014/main" id="{B4B72BB3-4B20-A8AE-53A7-B5A15C2E0A10}"/>
              </a:ext>
            </a:extLst>
          </p:cNvPr>
          <p:cNvSpPr/>
          <p:nvPr/>
        </p:nvSpPr>
        <p:spPr>
          <a:xfrm rot="5400000">
            <a:off x="9244975" y="2530763"/>
            <a:ext cx="889000" cy="1206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6">
            <a:extLst>
              <a:ext uri="{FF2B5EF4-FFF2-40B4-BE49-F238E27FC236}">
                <a16:creationId xmlns:a16="http://schemas.microsoft.com/office/drawing/2014/main" id="{73FCCEA9-6DBB-24D5-E3CA-2A7883675911}"/>
              </a:ext>
            </a:extLst>
          </p:cNvPr>
          <p:cNvSpPr/>
          <p:nvPr/>
        </p:nvSpPr>
        <p:spPr>
          <a:xfrm>
            <a:off x="2737581" y="4968181"/>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dirty="0"/>
          </a:p>
        </p:txBody>
      </p:sp>
      <p:sp>
        <p:nvSpPr>
          <p:cNvPr id="7" name="Freeform 8">
            <a:extLst>
              <a:ext uri="{FF2B5EF4-FFF2-40B4-BE49-F238E27FC236}">
                <a16:creationId xmlns:a16="http://schemas.microsoft.com/office/drawing/2014/main" id="{0D89A307-F93A-3430-FBEE-9A9E2B83F0A9}"/>
              </a:ext>
            </a:extLst>
          </p:cNvPr>
          <p:cNvSpPr/>
          <p:nvPr/>
        </p:nvSpPr>
        <p:spPr>
          <a:xfrm>
            <a:off x="5701017" y="4968181"/>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dirty="0"/>
          </a:p>
        </p:txBody>
      </p:sp>
      <p:sp>
        <p:nvSpPr>
          <p:cNvPr id="8" name="Freeform 13">
            <a:extLst>
              <a:ext uri="{FF2B5EF4-FFF2-40B4-BE49-F238E27FC236}">
                <a16:creationId xmlns:a16="http://schemas.microsoft.com/office/drawing/2014/main" id="{DFC4BEE3-F83C-BC92-02DC-1ABDED26D598}"/>
              </a:ext>
            </a:extLst>
          </p:cNvPr>
          <p:cNvSpPr/>
          <p:nvPr/>
        </p:nvSpPr>
        <p:spPr>
          <a:xfrm>
            <a:off x="8664453" y="4968181"/>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dirty="0"/>
          </a:p>
        </p:txBody>
      </p:sp>
      <p:sp>
        <p:nvSpPr>
          <p:cNvPr id="29" name="Freeform 7">
            <a:extLst>
              <a:ext uri="{FF2B5EF4-FFF2-40B4-BE49-F238E27FC236}">
                <a16:creationId xmlns:a16="http://schemas.microsoft.com/office/drawing/2014/main" id="{F272C46F-7730-9625-1131-38DC01E4842A}"/>
              </a:ext>
            </a:extLst>
          </p:cNvPr>
          <p:cNvSpPr/>
          <p:nvPr/>
        </p:nvSpPr>
        <p:spPr>
          <a:xfrm>
            <a:off x="330084" y="4291112"/>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sz="2000" b="1" kern="1200" dirty="0">
                <a:solidFill>
                  <a:srgbClr val="001E61"/>
                </a:solidFill>
              </a:rPr>
              <a:t>Application</a:t>
            </a:r>
          </a:p>
        </p:txBody>
      </p:sp>
      <p:sp>
        <p:nvSpPr>
          <p:cNvPr id="32" name="Rectangle 31">
            <a:extLst>
              <a:ext uri="{FF2B5EF4-FFF2-40B4-BE49-F238E27FC236}">
                <a16:creationId xmlns:a16="http://schemas.microsoft.com/office/drawing/2014/main" id="{0D75DD6B-7002-C618-58D6-15A5C36048CC}"/>
              </a:ext>
            </a:extLst>
          </p:cNvPr>
          <p:cNvSpPr/>
          <p:nvPr/>
        </p:nvSpPr>
        <p:spPr>
          <a:xfrm>
            <a:off x="327835" y="4300139"/>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srgbClr val="000000"/>
                </a:solidFill>
              </a:rPr>
              <a:t>Step 1</a:t>
            </a:r>
          </a:p>
        </p:txBody>
      </p:sp>
      <p:sp>
        <p:nvSpPr>
          <p:cNvPr id="22" name="Freeform 11">
            <a:extLst>
              <a:ext uri="{FF2B5EF4-FFF2-40B4-BE49-F238E27FC236}">
                <a16:creationId xmlns:a16="http://schemas.microsoft.com/office/drawing/2014/main" id="{8FF29A00-8412-9762-38C9-B3CCF4B6C865}"/>
              </a:ext>
            </a:extLst>
          </p:cNvPr>
          <p:cNvSpPr/>
          <p:nvPr/>
        </p:nvSpPr>
        <p:spPr>
          <a:xfrm>
            <a:off x="3293520" y="4291112"/>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100000"/>
              </a:lnSpc>
              <a:spcBef>
                <a:spcPct val="0"/>
              </a:spcBef>
              <a:spcAft>
                <a:spcPts val="0"/>
              </a:spcAft>
            </a:pPr>
            <a:r>
              <a:rPr lang="en-US" sz="2000" b="1" dirty="0">
                <a:solidFill>
                  <a:srgbClr val="001E61"/>
                </a:solidFill>
              </a:rPr>
              <a:t>Interview</a:t>
            </a:r>
            <a:r>
              <a:rPr lang="en-US" sz="2000" b="1" kern="1200" dirty="0">
                <a:solidFill>
                  <a:srgbClr val="001E61"/>
                </a:solidFill>
              </a:rPr>
              <a:t> </a:t>
            </a:r>
          </a:p>
        </p:txBody>
      </p:sp>
      <p:sp>
        <p:nvSpPr>
          <p:cNvPr id="26" name="Rectangle 25">
            <a:extLst>
              <a:ext uri="{FF2B5EF4-FFF2-40B4-BE49-F238E27FC236}">
                <a16:creationId xmlns:a16="http://schemas.microsoft.com/office/drawing/2014/main" id="{0673B54A-0E1D-BF05-99DB-5065EB6B8594}"/>
              </a:ext>
            </a:extLst>
          </p:cNvPr>
          <p:cNvSpPr/>
          <p:nvPr/>
        </p:nvSpPr>
        <p:spPr>
          <a:xfrm>
            <a:off x="3290110" y="4300139"/>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srgbClr val="000000"/>
                </a:solidFill>
              </a:rPr>
              <a:t>Step 2</a:t>
            </a:r>
          </a:p>
        </p:txBody>
      </p:sp>
      <p:sp>
        <p:nvSpPr>
          <p:cNvPr id="17" name="Freeform 14">
            <a:extLst>
              <a:ext uri="{FF2B5EF4-FFF2-40B4-BE49-F238E27FC236}">
                <a16:creationId xmlns:a16="http://schemas.microsoft.com/office/drawing/2014/main" id="{5E1EB144-FD59-93A9-8665-F6C4A991D122}"/>
              </a:ext>
            </a:extLst>
          </p:cNvPr>
          <p:cNvSpPr/>
          <p:nvPr/>
        </p:nvSpPr>
        <p:spPr>
          <a:xfrm>
            <a:off x="6256956" y="4291112"/>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100000"/>
              </a:lnSpc>
              <a:spcBef>
                <a:spcPct val="0"/>
              </a:spcBef>
              <a:spcAft>
                <a:spcPts val="0"/>
              </a:spcAft>
            </a:pPr>
            <a:r>
              <a:rPr lang="en-US" sz="2000" b="1" kern="1200" dirty="0">
                <a:solidFill>
                  <a:srgbClr val="001E61"/>
                </a:solidFill>
              </a:rPr>
              <a:t>Verification</a:t>
            </a:r>
          </a:p>
        </p:txBody>
      </p:sp>
      <p:sp>
        <p:nvSpPr>
          <p:cNvPr id="21" name="Rectangle 20">
            <a:extLst>
              <a:ext uri="{FF2B5EF4-FFF2-40B4-BE49-F238E27FC236}">
                <a16:creationId xmlns:a16="http://schemas.microsoft.com/office/drawing/2014/main" id="{1F2C19CF-BF07-57C6-C0DA-40319992D691}"/>
              </a:ext>
            </a:extLst>
          </p:cNvPr>
          <p:cNvSpPr/>
          <p:nvPr/>
        </p:nvSpPr>
        <p:spPr>
          <a:xfrm>
            <a:off x="6252385" y="4300139"/>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srgbClr val="000000"/>
                </a:solidFill>
              </a:rPr>
              <a:t>Step 3</a:t>
            </a:r>
          </a:p>
        </p:txBody>
      </p:sp>
      <p:sp>
        <p:nvSpPr>
          <p:cNvPr id="12" name="Freeform 15">
            <a:extLst>
              <a:ext uri="{FF2B5EF4-FFF2-40B4-BE49-F238E27FC236}">
                <a16:creationId xmlns:a16="http://schemas.microsoft.com/office/drawing/2014/main" id="{E3AD3F24-BE3A-1A45-9BA4-B46846E56D8F}"/>
              </a:ext>
            </a:extLst>
          </p:cNvPr>
          <p:cNvSpPr/>
          <p:nvPr/>
        </p:nvSpPr>
        <p:spPr>
          <a:xfrm>
            <a:off x="9220392" y="4291112"/>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sz="2000" b="1" kern="1200" dirty="0">
                <a:solidFill>
                  <a:srgbClr val="001E61"/>
                </a:solidFill>
              </a:rPr>
              <a:t>Notice of Decision</a:t>
            </a:r>
          </a:p>
        </p:txBody>
      </p:sp>
      <p:sp>
        <p:nvSpPr>
          <p:cNvPr id="16" name="Rectangle 15">
            <a:extLst>
              <a:ext uri="{FF2B5EF4-FFF2-40B4-BE49-F238E27FC236}">
                <a16:creationId xmlns:a16="http://schemas.microsoft.com/office/drawing/2014/main" id="{7D276C6B-3460-6618-7134-D8120DF8BC9C}"/>
              </a:ext>
            </a:extLst>
          </p:cNvPr>
          <p:cNvSpPr/>
          <p:nvPr/>
        </p:nvSpPr>
        <p:spPr>
          <a:xfrm>
            <a:off x="9228153" y="4300139"/>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srgbClr val="000000"/>
                </a:solidFill>
              </a:rPr>
              <a:t>Step 4</a:t>
            </a:r>
          </a:p>
        </p:txBody>
      </p:sp>
    </p:spTree>
    <p:extLst>
      <p:ext uri="{BB962C8B-B14F-4D97-AF65-F5344CB8AC3E}">
        <p14:creationId xmlns:p14="http://schemas.microsoft.com/office/powerpoint/2010/main" val="150005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1588DA-2F12-F55D-CA26-DC2EAA2F9455}"/>
              </a:ext>
            </a:extLst>
          </p:cNvPr>
          <p:cNvSpPr>
            <a:spLocks noGrp="1"/>
          </p:cNvSpPr>
          <p:nvPr/>
        </p:nvSpPr>
        <p:spPr>
          <a:xfrm>
            <a:off x="708164" y="7391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r>
              <a:rPr lang="en-US" dirty="0"/>
              <a:t>Getting and keeping benefits</a:t>
            </a:r>
          </a:p>
        </p:txBody>
      </p:sp>
      <p:graphicFrame>
        <p:nvGraphicFramePr>
          <p:cNvPr id="34" name="Diagram 33">
            <a:extLst>
              <a:ext uri="{FF2B5EF4-FFF2-40B4-BE49-F238E27FC236}">
                <a16:creationId xmlns:a16="http://schemas.microsoft.com/office/drawing/2014/main" id="{AB9381CE-F196-DE17-8EEE-66B60C307999}"/>
              </a:ext>
            </a:extLst>
          </p:cNvPr>
          <p:cNvGraphicFramePr/>
          <p:nvPr>
            <p:extLst>
              <p:ext uri="{D42A27DB-BD31-4B8C-83A1-F6EECF244321}">
                <p14:modId xmlns:p14="http://schemas.microsoft.com/office/powerpoint/2010/main" val="3846428694"/>
              </p:ext>
            </p:extLst>
          </p:nvPr>
        </p:nvGraphicFramePr>
        <p:xfrm>
          <a:off x="588862" y="1603565"/>
          <a:ext cx="11014276"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03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DBEDB-3811-7A56-BB25-AE843E11B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CAB06-F07E-3DE3-38A9-C02D752D781E}"/>
              </a:ext>
            </a:extLst>
          </p:cNvPr>
          <p:cNvSpPr>
            <a:spLocks noGrp="1"/>
          </p:cNvSpPr>
          <p:nvPr>
            <p:ph type="title"/>
          </p:nvPr>
        </p:nvSpPr>
        <p:spPr/>
        <p:txBody>
          <a:bodyPr/>
          <a:lstStyle/>
          <a:p>
            <a:r>
              <a:rPr lang="en-US" dirty="0"/>
              <a:t>TAKE AWAYS</a:t>
            </a:r>
          </a:p>
        </p:txBody>
      </p:sp>
      <p:graphicFrame>
        <p:nvGraphicFramePr>
          <p:cNvPr id="4" name="Diagram 3">
            <a:extLst>
              <a:ext uri="{FF2B5EF4-FFF2-40B4-BE49-F238E27FC236}">
                <a16:creationId xmlns:a16="http://schemas.microsoft.com/office/drawing/2014/main" id="{45F1A9C2-FC7C-B524-1348-83F7FCCA2232}"/>
              </a:ext>
            </a:extLst>
          </p:cNvPr>
          <p:cNvGraphicFramePr/>
          <p:nvPr/>
        </p:nvGraphicFramePr>
        <p:xfrm>
          <a:off x="838200" y="1282149"/>
          <a:ext cx="10363200" cy="463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28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lgn="ctr">
              <a:buNone/>
            </a:pPr>
            <a:r>
              <a:rPr lang="en-US" dirty="0"/>
              <a:t>Gwynne Mashon</a:t>
            </a:r>
          </a:p>
          <a:p>
            <a:pPr marL="0" indent="0" algn="ctr">
              <a:buNone/>
            </a:pPr>
            <a:r>
              <a:rPr lang="en-US" dirty="0"/>
              <a:t>gmashon@legalaidchicago.org</a:t>
            </a:r>
          </a:p>
        </p:txBody>
      </p:sp>
    </p:spTree>
    <p:extLst>
      <p:ext uri="{BB962C8B-B14F-4D97-AF65-F5344CB8AC3E}">
        <p14:creationId xmlns:p14="http://schemas.microsoft.com/office/powerpoint/2010/main" val="336915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3"/>
          </p:nvPr>
        </p:nvSpPr>
        <p:spPr>
          <a:xfrm>
            <a:off x="835025" y="1557264"/>
            <a:ext cx="10518775" cy="3843337"/>
          </a:xfrm>
        </p:spPr>
        <p:txBody>
          <a:bodyPr>
            <a:normAutofit/>
          </a:bodyPr>
          <a:lstStyle/>
          <a:p>
            <a:r>
              <a:rPr lang="en-US" sz="2000" dirty="0"/>
              <a:t>What is AABD Cash</a:t>
            </a:r>
          </a:p>
          <a:p>
            <a:r>
              <a:rPr lang="en-US" sz="2000" dirty="0"/>
              <a:t>Eligibility &amp; Budgeting</a:t>
            </a:r>
          </a:p>
          <a:p>
            <a:r>
              <a:rPr lang="en-US" sz="2000" dirty="0"/>
              <a:t>Tips to maximize income and overcome barriers</a:t>
            </a:r>
          </a:p>
          <a:p>
            <a:r>
              <a:rPr lang="en-US" sz="2000" dirty="0"/>
              <a:t>Getting and Keeping benefits</a:t>
            </a:r>
          </a:p>
          <a:p>
            <a:r>
              <a:rPr lang="en-US" sz="2000" dirty="0"/>
              <a:t>Questions*</a:t>
            </a:r>
            <a:endParaRPr lang="en-US" sz="1100" dirty="0"/>
          </a:p>
          <a:p>
            <a:endParaRPr lang="en-US" sz="1100" dirty="0"/>
          </a:p>
          <a:p>
            <a:pPr marL="0" indent="0">
              <a:buNone/>
            </a:pPr>
            <a:r>
              <a:rPr lang="en-US" sz="1100" dirty="0"/>
              <a:t>*I will try to answer questions regarding AABD Cash through the presentation. Please hold any questions related to SNAP or the Federal Shut Down until the end. I’m hoping to reserve time to discuss non-AABD Cash questions.</a:t>
            </a:r>
          </a:p>
          <a:p>
            <a:pPr marL="0" indent="0">
              <a:buNone/>
            </a:pPr>
            <a:endParaRPr lang="en-US" sz="2000" dirty="0"/>
          </a:p>
        </p:txBody>
      </p:sp>
    </p:spTree>
    <p:extLst>
      <p:ext uri="{BB962C8B-B14F-4D97-AF65-F5344CB8AC3E}">
        <p14:creationId xmlns:p14="http://schemas.microsoft.com/office/powerpoint/2010/main" val="102731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534A-B1BF-F8C3-F3D8-30122961B755}"/>
              </a:ext>
            </a:extLst>
          </p:cNvPr>
          <p:cNvSpPr>
            <a:spLocks noGrp="1"/>
          </p:cNvSpPr>
          <p:nvPr>
            <p:ph type="title"/>
          </p:nvPr>
        </p:nvSpPr>
        <p:spPr/>
        <p:txBody>
          <a:bodyPr/>
          <a:lstStyle/>
          <a:p>
            <a:r>
              <a:rPr lang="en-US" dirty="0"/>
              <a:t>TAKE AWAYS</a:t>
            </a:r>
          </a:p>
        </p:txBody>
      </p:sp>
      <p:graphicFrame>
        <p:nvGraphicFramePr>
          <p:cNvPr id="4" name="Diagram 3">
            <a:extLst>
              <a:ext uri="{FF2B5EF4-FFF2-40B4-BE49-F238E27FC236}">
                <a16:creationId xmlns:a16="http://schemas.microsoft.com/office/drawing/2014/main" id="{C65A2C31-747C-B02D-F80B-6AF91A1A9B40}"/>
              </a:ext>
            </a:extLst>
          </p:cNvPr>
          <p:cNvGraphicFramePr/>
          <p:nvPr>
            <p:extLst>
              <p:ext uri="{D42A27DB-BD31-4B8C-83A1-F6EECF244321}">
                <p14:modId xmlns:p14="http://schemas.microsoft.com/office/powerpoint/2010/main" val="102373253"/>
              </p:ext>
            </p:extLst>
          </p:nvPr>
        </p:nvGraphicFramePr>
        <p:xfrm>
          <a:off x="838200" y="1282149"/>
          <a:ext cx="10363200" cy="463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64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6154D-CED5-1190-B705-C8546EA76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A725B-9B7F-3B89-8864-6642D793921C}"/>
              </a:ext>
            </a:extLst>
          </p:cNvPr>
          <p:cNvSpPr>
            <a:spLocks noGrp="1"/>
          </p:cNvSpPr>
          <p:nvPr>
            <p:ph type="title"/>
          </p:nvPr>
        </p:nvSpPr>
        <p:spPr/>
        <p:txBody>
          <a:bodyPr/>
          <a:lstStyle/>
          <a:p>
            <a:r>
              <a:rPr lang="en-US" dirty="0"/>
              <a:t>What is </a:t>
            </a:r>
            <a:r>
              <a:rPr lang="en-US" dirty="0" err="1"/>
              <a:t>aabd</a:t>
            </a:r>
            <a:r>
              <a:rPr lang="en-US" dirty="0"/>
              <a:t> cash?</a:t>
            </a:r>
          </a:p>
        </p:txBody>
      </p:sp>
      <p:sp>
        <p:nvSpPr>
          <p:cNvPr id="3" name="Text Placeholder 2">
            <a:extLst>
              <a:ext uri="{FF2B5EF4-FFF2-40B4-BE49-F238E27FC236}">
                <a16:creationId xmlns:a16="http://schemas.microsoft.com/office/drawing/2014/main" id="{F315E1ED-61C0-6EC2-EEEE-BCB2248A9E3B}"/>
              </a:ext>
            </a:extLst>
          </p:cNvPr>
          <p:cNvSpPr>
            <a:spLocks noGrp="1"/>
          </p:cNvSpPr>
          <p:nvPr>
            <p:ph type="body" sz="quarter" idx="13"/>
          </p:nvPr>
        </p:nvSpPr>
        <p:spPr>
          <a:xfrm>
            <a:off x="838200" y="1334465"/>
            <a:ext cx="8703365" cy="4472609"/>
          </a:xfrm>
        </p:spPr>
        <p:txBody>
          <a:bodyPr>
            <a:normAutofit fontScale="55000" lnSpcReduction="20000"/>
          </a:bodyPr>
          <a:lstStyle/>
          <a:p>
            <a:pPr marL="0" indent="0" algn="ctr" fontAlgn="base">
              <a:buNone/>
            </a:pPr>
            <a:r>
              <a:rPr lang="en-US" sz="8700" b="1" dirty="0">
                <a:solidFill>
                  <a:srgbClr val="FF0000"/>
                </a:solidFill>
                <a:latin typeface="Vivaldi" panose="03020602050506090804" pitchFamily="66" charset="0"/>
              </a:rPr>
              <a:t>Great question! </a:t>
            </a:r>
            <a:endParaRPr lang="en-US" sz="3300" b="1" dirty="0"/>
          </a:p>
          <a:p>
            <a:pPr fontAlgn="base">
              <a:lnSpc>
                <a:spcPct val="134000"/>
              </a:lnSpc>
            </a:pPr>
            <a:r>
              <a:rPr lang="en-US" sz="2900" b="1" dirty="0"/>
              <a:t>Most people (including some DHS staff) don’t know either.​</a:t>
            </a:r>
          </a:p>
          <a:p>
            <a:pPr fontAlgn="base">
              <a:lnSpc>
                <a:spcPct val="134000"/>
              </a:lnSpc>
            </a:pPr>
            <a:r>
              <a:rPr lang="en-US" sz="2900" b="1" dirty="0"/>
              <a:t>Program is highly under-enrolled.​</a:t>
            </a:r>
            <a:endParaRPr lang="en-US" sz="2900" dirty="0"/>
          </a:p>
          <a:p>
            <a:pPr lvl="1" fontAlgn="base">
              <a:lnSpc>
                <a:spcPct val="134000"/>
              </a:lnSpc>
            </a:pPr>
            <a:r>
              <a:rPr lang="en-US" sz="2500" b="0" i="0" dirty="0"/>
              <a:t>People who qualify don’t apply</a:t>
            </a:r>
          </a:p>
          <a:p>
            <a:pPr lvl="2" fontAlgn="base">
              <a:lnSpc>
                <a:spcPct val="134000"/>
              </a:lnSpc>
            </a:pPr>
            <a:r>
              <a:rPr lang="en-US" sz="2200" b="0" i="0" dirty="0"/>
              <a:t>They don’t know about or understand the program</a:t>
            </a:r>
          </a:p>
          <a:p>
            <a:pPr lvl="2" fontAlgn="base">
              <a:lnSpc>
                <a:spcPct val="134000"/>
              </a:lnSpc>
            </a:pPr>
            <a:r>
              <a:rPr lang="en-US" sz="2200" i="0" dirty="0"/>
              <a:t>They abandon or withdraw applications because DHS staff or ABE tells them that the program has work requirements</a:t>
            </a:r>
            <a:endParaRPr lang="en-US" sz="2200" b="0" i="0" dirty="0"/>
          </a:p>
          <a:p>
            <a:pPr lvl="2" fontAlgn="base">
              <a:lnSpc>
                <a:spcPct val="134000"/>
              </a:lnSpc>
            </a:pPr>
            <a:r>
              <a:rPr lang="en-US" sz="2200" b="0" i="0" dirty="0"/>
              <a:t>They withdraw applications because DHS staff tell them that they don’t qualify</a:t>
            </a:r>
          </a:p>
          <a:p>
            <a:pPr lvl="1" fontAlgn="base">
              <a:lnSpc>
                <a:spcPct val="134000"/>
              </a:lnSpc>
            </a:pPr>
            <a:r>
              <a:rPr lang="en-US" sz="2500" b="0" i="0" dirty="0"/>
              <a:t>Applications aren’t properly processed </a:t>
            </a:r>
          </a:p>
          <a:p>
            <a:pPr lvl="1" fontAlgn="base">
              <a:lnSpc>
                <a:spcPct val="134000"/>
              </a:lnSpc>
            </a:pPr>
            <a:r>
              <a:rPr lang="en-US" sz="2500" b="0" i="0" dirty="0"/>
              <a:t>Applications are erroneously denied</a:t>
            </a:r>
          </a:p>
          <a:p>
            <a:pPr lvl="2" fontAlgn="base">
              <a:lnSpc>
                <a:spcPct val="134000"/>
              </a:lnSpc>
            </a:pPr>
            <a:r>
              <a:rPr lang="en-US" sz="2100" b="0" i="0" dirty="0"/>
              <a:t>Notices are complicated and often do not have enough information for people to assess whether the denial was correct</a:t>
            </a:r>
            <a:endParaRPr lang="en-US" sz="2500" b="0" i="0" dirty="0"/>
          </a:p>
          <a:p>
            <a:pPr marL="0" lvl="1" indent="0" fontAlgn="base">
              <a:lnSpc>
                <a:spcPct val="134000"/>
              </a:lnSpc>
              <a:buNone/>
            </a:pPr>
            <a:r>
              <a:rPr lang="en-US" sz="2500" i="0" dirty="0"/>
              <a:t>Based on our experience, those who need the benefits the most are the likely to have benefits erroneously denied, or miscalculated</a:t>
            </a:r>
          </a:p>
        </p:txBody>
      </p:sp>
      <p:pic>
        <p:nvPicPr>
          <p:cNvPr id="5" name="Picture 4">
            <a:extLst>
              <a:ext uri="{FF2B5EF4-FFF2-40B4-BE49-F238E27FC236}">
                <a16:creationId xmlns:a16="http://schemas.microsoft.com/office/drawing/2014/main" id="{7927185D-6938-D3D2-B463-F77EEA22AB1F}"/>
              </a:ext>
            </a:extLst>
          </p:cNvPr>
          <p:cNvPicPr>
            <a:picLocks noChangeAspect="1"/>
          </p:cNvPicPr>
          <p:nvPr/>
        </p:nvPicPr>
        <p:blipFill>
          <a:blip r:embed="rId2"/>
          <a:stretch>
            <a:fillRect/>
          </a:stretch>
        </p:blipFill>
        <p:spPr>
          <a:xfrm>
            <a:off x="8905051" y="1191805"/>
            <a:ext cx="2886478" cy="3858163"/>
          </a:xfrm>
          <a:prstGeom prst="rect">
            <a:avLst/>
          </a:prstGeom>
        </p:spPr>
      </p:pic>
    </p:spTree>
    <p:extLst>
      <p:ext uri="{BB962C8B-B14F-4D97-AF65-F5344CB8AC3E}">
        <p14:creationId xmlns:p14="http://schemas.microsoft.com/office/powerpoint/2010/main" val="13045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B31E-8B37-3EE0-AD13-497067D49270}"/>
              </a:ext>
            </a:extLst>
          </p:cNvPr>
          <p:cNvSpPr>
            <a:spLocks noGrp="1"/>
          </p:cNvSpPr>
          <p:nvPr>
            <p:ph type="title"/>
          </p:nvPr>
        </p:nvSpPr>
        <p:spPr/>
        <p:txBody>
          <a:bodyPr/>
          <a:lstStyle/>
          <a:p>
            <a:r>
              <a:rPr lang="en-US" dirty="0"/>
              <a:t>What is </a:t>
            </a:r>
            <a:r>
              <a:rPr lang="en-US" dirty="0" err="1"/>
              <a:t>aabd</a:t>
            </a:r>
            <a:r>
              <a:rPr lang="en-US" dirty="0"/>
              <a:t> cash?</a:t>
            </a:r>
          </a:p>
        </p:txBody>
      </p:sp>
      <p:sp>
        <p:nvSpPr>
          <p:cNvPr id="4" name="Rectangle 3">
            <a:extLst>
              <a:ext uri="{FF2B5EF4-FFF2-40B4-BE49-F238E27FC236}">
                <a16:creationId xmlns:a16="http://schemas.microsoft.com/office/drawing/2014/main" id="{C06D1AFC-D79F-FE06-BE4B-BB1ABEBB1ECE}"/>
              </a:ext>
            </a:extLst>
          </p:cNvPr>
          <p:cNvSpPr/>
          <p:nvPr/>
        </p:nvSpPr>
        <p:spPr>
          <a:xfrm>
            <a:off x="520918" y="6031210"/>
            <a:ext cx="84550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PM 22-01-02: Upon request, the customer can choose to have all cash benefits, except child care and replacement checks, deposited directly into a checking or savings account in a bank, savings and loan or credit union</a:t>
            </a:r>
          </a:p>
        </p:txBody>
      </p:sp>
      <p:sp>
        <p:nvSpPr>
          <p:cNvPr id="5" name="Text Placeholder 2">
            <a:extLst>
              <a:ext uri="{FF2B5EF4-FFF2-40B4-BE49-F238E27FC236}">
                <a16:creationId xmlns:a16="http://schemas.microsoft.com/office/drawing/2014/main" id="{4C8720A0-0301-0972-7BA7-2CF37FB880B9}"/>
              </a:ext>
            </a:extLst>
          </p:cNvPr>
          <p:cNvSpPr txBox="1">
            <a:spLocks/>
          </p:cNvSpPr>
          <p:nvPr/>
        </p:nvSpPr>
        <p:spPr>
          <a:xfrm>
            <a:off x="3100553" y="1480479"/>
            <a:ext cx="8411887" cy="1674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Monthly state-funded cash benefit</a:t>
            </a:r>
          </a:p>
          <a:p>
            <a:r>
              <a:rPr lang="en-US" sz="1800" dirty="0"/>
              <a:t>Issued on a LINK card or direct deposited into a bank account*</a:t>
            </a:r>
          </a:p>
          <a:p>
            <a:r>
              <a:rPr lang="en-US" sz="1800" dirty="0"/>
              <a:t>Can be used for most purposes</a:t>
            </a:r>
          </a:p>
          <a:p>
            <a:r>
              <a:rPr lang="en-US" sz="1800" dirty="0"/>
              <a:t>No work requirements; No “clock” like in TANF</a:t>
            </a:r>
          </a:p>
          <a:p>
            <a:r>
              <a:rPr lang="en-US" sz="1800" dirty="0"/>
              <a:t>Benefits for those eligible range from $1/month – hundreds of dollars/month; average is:</a:t>
            </a:r>
          </a:p>
          <a:p>
            <a:endParaRPr lang="en-US" sz="1800" dirty="0"/>
          </a:p>
        </p:txBody>
      </p:sp>
      <p:pic>
        <p:nvPicPr>
          <p:cNvPr id="7" name="Picture 6">
            <a:extLst>
              <a:ext uri="{FF2B5EF4-FFF2-40B4-BE49-F238E27FC236}">
                <a16:creationId xmlns:a16="http://schemas.microsoft.com/office/drawing/2014/main" id="{D97A4E8D-9F7D-846B-5E7E-F030CD82B9C7}"/>
              </a:ext>
            </a:extLst>
          </p:cNvPr>
          <p:cNvPicPr>
            <a:picLocks noChangeAspect="1"/>
          </p:cNvPicPr>
          <p:nvPr/>
        </p:nvPicPr>
        <p:blipFill>
          <a:blip r:embed="rId2">
            <a:clrChange>
              <a:clrFrom>
                <a:srgbClr val="F1F3F4"/>
              </a:clrFrom>
              <a:clrTo>
                <a:srgbClr val="F1F3F4">
                  <a:alpha val="0"/>
                </a:srgbClr>
              </a:clrTo>
            </a:clrChange>
          </a:blip>
          <a:stretch>
            <a:fillRect/>
          </a:stretch>
        </p:blipFill>
        <p:spPr>
          <a:xfrm>
            <a:off x="520919" y="1731985"/>
            <a:ext cx="2579634" cy="1547780"/>
          </a:xfrm>
          <a:prstGeom prst="rect">
            <a:avLst/>
          </a:prstGeom>
        </p:spPr>
      </p:pic>
      <p:sp>
        <p:nvSpPr>
          <p:cNvPr id="9" name="TextBox 8">
            <a:extLst>
              <a:ext uri="{FF2B5EF4-FFF2-40B4-BE49-F238E27FC236}">
                <a16:creationId xmlns:a16="http://schemas.microsoft.com/office/drawing/2014/main" id="{C50DF17A-98A9-84A1-EB32-3AEF1F18B815}"/>
              </a:ext>
            </a:extLst>
          </p:cNvPr>
          <p:cNvSpPr txBox="1"/>
          <p:nvPr/>
        </p:nvSpPr>
        <p:spPr>
          <a:xfrm>
            <a:off x="679557" y="3749008"/>
            <a:ext cx="10832883" cy="369332"/>
          </a:xfrm>
          <a:prstGeom prst="rect">
            <a:avLst/>
          </a:prstGeom>
          <a:noFill/>
        </p:spPr>
        <p:txBody>
          <a:bodyPr wrap="square">
            <a:spAutoFit/>
          </a:bodyPr>
          <a:lstStyle/>
          <a:p>
            <a:pPr marL="0" indent="0" algn="ctr">
              <a:buNone/>
            </a:pPr>
            <a:r>
              <a:rPr lang="en-US" dirty="0"/>
              <a:t>How does AABD cash impact eligibility for other benefits?</a:t>
            </a:r>
          </a:p>
        </p:txBody>
      </p:sp>
      <p:graphicFrame>
        <p:nvGraphicFramePr>
          <p:cNvPr id="10" name="Table 9">
            <a:extLst>
              <a:ext uri="{FF2B5EF4-FFF2-40B4-BE49-F238E27FC236}">
                <a16:creationId xmlns:a16="http://schemas.microsoft.com/office/drawing/2014/main" id="{31094D97-750B-FD00-BB16-0AC6256525E4}"/>
              </a:ext>
            </a:extLst>
          </p:cNvPr>
          <p:cNvGraphicFramePr>
            <a:graphicFrameLocks noGrp="1"/>
          </p:cNvGraphicFramePr>
          <p:nvPr>
            <p:extLst>
              <p:ext uri="{D42A27DB-BD31-4B8C-83A1-F6EECF244321}">
                <p14:modId xmlns:p14="http://schemas.microsoft.com/office/powerpoint/2010/main" val="750548217"/>
              </p:ext>
            </p:extLst>
          </p:nvPr>
        </p:nvGraphicFramePr>
        <p:xfrm>
          <a:off x="679558" y="4093067"/>
          <a:ext cx="10832883" cy="1437640"/>
        </p:xfrm>
        <a:graphic>
          <a:graphicData uri="http://schemas.openxmlformats.org/drawingml/2006/table">
            <a:tbl>
              <a:tblPr firstRow="1" bandRow="1">
                <a:tableStyleId>{5C22544A-7EE6-4342-B048-85BDC9FD1C3A}</a:tableStyleId>
              </a:tblPr>
              <a:tblGrid>
                <a:gridCol w="3610961">
                  <a:extLst>
                    <a:ext uri="{9D8B030D-6E8A-4147-A177-3AD203B41FA5}">
                      <a16:colId xmlns:a16="http://schemas.microsoft.com/office/drawing/2014/main" val="446266055"/>
                    </a:ext>
                  </a:extLst>
                </a:gridCol>
                <a:gridCol w="3610961">
                  <a:extLst>
                    <a:ext uri="{9D8B030D-6E8A-4147-A177-3AD203B41FA5}">
                      <a16:colId xmlns:a16="http://schemas.microsoft.com/office/drawing/2014/main" val="2483322681"/>
                    </a:ext>
                  </a:extLst>
                </a:gridCol>
                <a:gridCol w="3610961">
                  <a:extLst>
                    <a:ext uri="{9D8B030D-6E8A-4147-A177-3AD203B41FA5}">
                      <a16:colId xmlns:a16="http://schemas.microsoft.com/office/drawing/2014/main" val="1524811234"/>
                    </a:ext>
                  </a:extLst>
                </a:gridCol>
              </a:tblGrid>
              <a:tr h="370840">
                <a:tc>
                  <a:txBody>
                    <a:bodyPr/>
                    <a:lstStyle/>
                    <a:p>
                      <a:r>
                        <a:rPr lang="en-US" dirty="0"/>
                        <a:t>Income not counted</a:t>
                      </a:r>
                    </a:p>
                  </a:txBody>
                  <a:tcPr/>
                </a:tc>
                <a:tc>
                  <a:txBody>
                    <a:bodyPr/>
                    <a:lstStyle/>
                    <a:p>
                      <a:r>
                        <a:rPr lang="en-US" dirty="0"/>
                        <a:t>Counts as Income</a:t>
                      </a:r>
                    </a:p>
                  </a:txBody>
                  <a:tcPr/>
                </a:tc>
                <a:tc>
                  <a:txBody>
                    <a:bodyPr/>
                    <a:lstStyle/>
                    <a:p>
                      <a:r>
                        <a:rPr lang="en-US" dirty="0"/>
                        <a:t>It’s Complicated</a:t>
                      </a:r>
                    </a:p>
                  </a:txBody>
                  <a:tcPr/>
                </a:tc>
                <a:extLst>
                  <a:ext uri="{0D108BD9-81ED-4DB2-BD59-A6C34878D82A}">
                    <a16:rowId xmlns:a16="http://schemas.microsoft.com/office/drawing/2014/main" val="2315778357"/>
                  </a:ext>
                </a:extLst>
              </a:tr>
              <a:tr h="370840">
                <a:tc>
                  <a:txBody>
                    <a:bodyPr/>
                    <a:lstStyle/>
                    <a:p>
                      <a:pPr marL="285750" indent="-285750">
                        <a:buFont typeface="Arial" panose="020B0604020202020204" pitchFamily="34" charset="0"/>
                        <a:buChar char="•"/>
                      </a:pPr>
                      <a:r>
                        <a:rPr lang="en-US" sz="1600" dirty="0"/>
                        <a:t>Social Security benefits – including SSI and Disability</a:t>
                      </a:r>
                    </a:p>
                    <a:p>
                      <a:pPr marL="285750" indent="-285750">
                        <a:buFont typeface="Arial" panose="020B0604020202020204" pitchFamily="34" charset="0"/>
                        <a:buChar char="•"/>
                      </a:pPr>
                      <a:r>
                        <a:rPr lang="en-US" sz="1600" dirty="0"/>
                        <a:t>Medicaid</a:t>
                      </a:r>
                    </a:p>
                    <a:p>
                      <a:endParaRPr lang="en-US" sz="1600" dirty="0"/>
                    </a:p>
                  </a:txBody>
                  <a:tcPr/>
                </a:tc>
                <a:tc>
                  <a:txBody>
                    <a:bodyPr/>
                    <a:lstStyle/>
                    <a:p>
                      <a:pPr marL="285750" indent="-285750">
                        <a:buFont typeface="Arial" panose="020B0604020202020204" pitchFamily="34" charset="0"/>
                        <a:buChar char="•"/>
                      </a:pPr>
                      <a:r>
                        <a:rPr lang="en-US" sz="1600" dirty="0"/>
                        <a:t>SNAP</a:t>
                      </a:r>
                    </a:p>
                    <a:p>
                      <a:pPr marL="285750" indent="-285750">
                        <a:buFont typeface="Arial" panose="020B0604020202020204" pitchFamily="34" charset="0"/>
                        <a:buChar char="•"/>
                      </a:pPr>
                      <a:r>
                        <a:rPr lang="en-US" sz="1600" dirty="0"/>
                        <a:t>Medicare Savings Programs</a:t>
                      </a:r>
                    </a:p>
                  </a:txBody>
                  <a:tcPr/>
                </a:tc>
                <a:tc>
                  <a:txBody>
                    <a:bodyPr/>
                    <a:lstStyle/>
                    <a:p>
                      <a:pPr marL="285750" indent="-285750">
                        <a:buFont typeface="Arial" panose="020B0604020202020204" pitchFamily="34" charset="0"/>
                        <a:buChar char="•"/>
                      </a:pPr>
                      <a:r>
                        <a:rPr lang="en-US" sz="1600" dirty="0"/>
                        <a:t>TANF</a:t>
                      </a:r>
                    </a:p>
                  </a:txBody>
                  <a:tcPr/>
                </a:tc>
                <a:extLst>
                  <a:ext uri="{0D108BD9-81ED-4DB2-BD59-A6C34878D82A}">
                    <a16:rowId xmlns:a16="http://schemas.microsoft.com/office/drawing/2014/main" val="1644991549"/>
                  </a:ext>
                </a:extLst>
              </a:tr>
            </a:tbl>
          </a:graphicData>
        </a:graphic>
      </p:graphicFrame>
      <p:sp>
        <p:nvSpPr>
          <p:cNvPr id="13" name="Rectangle 12">
            <a:extLst>
              <a:ext uri="{FF2B5EF4-FFF2-40B4-BE49-F238E27FC236}">
                <a16:creationId xmlns:a16="http://schemas.microsoft.com/office/drawing/2014/main" id="{3AF995FB-7AE3-A852-02BC-940E7D876101}"/>
              </a:ext>
            </a:extLst>
          </p:cNvPr>
          <p:cNvSpPr/>
          <p:nvPr/>
        </p:nvSpPr>
        <p:spPr>
          <a:xfrm>
            <a:off x="679557" y="3749008"/>
            <a:ext cx="10832883" cy="1781699"/>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18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aabd</a:t>
            </a:r>
            <a:r>
              <a:rPr lang="en-US" dirty="0"/>
              <a:t> cash? </a:t>
            </a:r>
          </a:p>
        </p:txBody>
      </p:sp>
      <p:sp>
        <p:nvSpPr>
          <p:cNvPr id="4" name="Rectangle 3">
            <a:extLst>
              <a:ext uri="{FF2B5EF4-FFF2-40B4-BE49-F238E27FC236}">
                <a16:creationId xmlns:a16="http://schemas.microsoft.com/office/drawing/2014/main" id="{BB033AAC-E74C-FFCF-08F9-00FE27603A41}"/>
              </a:ext>
            </a:extLst>
          </p:cNvPr>
          <p:cNvSpPr/>
          <p:nvPr/>
        </p:nvSpPr>
        <p:spPr>
          <a:xfrm>
            <a:off x="342116" y="5794513"/>
            <a:ext cx="5486400" cy="847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626151-3BED-5990-C9FE-3001EF5E8C21}"/>
              </a:ext>
            </a:extLst>
          </p:cNvPr>
          <p:cNvSpPr/>
          <p:nvPr/>
        </p:nvSpPr>
        <p:spPr>
          <a:xfrm>
            <a:off x="6314661" y="5794513"/>
            <a:ext cx="5486400" cy="847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1536739E-5544-ACBB-9757-0BCEC0BAF4D9}"/>
              </a:ext>
            </a:extLst>
          </p:cNvPr>
          <p:cNvGraphicFramePr/>
          <p:nvPr>
            <p:extLst>
              <p:ext uri="{D42A27DB-BD31-4B8C-83A1-F6EECF244321}">
                <p14:modId xmlns:p14="http://schemas.microsoft.com/office/powerpoint/2010/main" val="1791979246"/>
              </p:ext>
            </p:extLst>
          </p:nvPr>
        </p:nvGraphicFramePr>
        <p:xfrm>
          <a:off x="342116" y="1864957"/>
          <a:ext cx="5486400" cy="4777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E607FD63-26C7-6C5E-168A-9BC88D09B0AB}"/>
              </a:ext>
            </a:extLst>
          </p:cNvPr>
          <p:cNvGraphicFramePr/>
          <p:nvPr>
            <p:extLst>
              <p:ext uri="{D42A27DB-BD31-4B8C-83A1-F6EECF244321}">
                <p14:modId xmlns:p14="http://schemas.microsoft.com/office/powerpoint/2010/main" val="1235763705"/>
              </p:ext>
            </p:extLst>
          </p:nvPr>
        </p:nvGraphicFramePr>
        <p:xfrm>
          <a:off x="6314661" y="1864957"/>
          <a:ext cx="5486400" cy="47773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 Placeholder 2">
            <a:extLst>
              <a:ext uri="{FF2B5EF4-FFF2-40B4-BE49-F238E27FC236}">
                <a16:creationId xmlns:a16="http://schemas.microsoft.com/office/drawing/2014/main" id="{ED055677-9777-30A0-0E4B-42D3D0355F83}"/>
              </a:ext>
            </a:extLst>
          </p:cNvPr>
          <p:cNvSpPr txBox="1">
            <a:spLocks/>
          </p:cNvSpPr>
          <p:nvPr/>
        </p:nvSpPr>
        <p:spPr>
          <a:xfrm>
            <a:off x="2108717" y="1260682"/>
            <a:ext cx="8411887" cy="604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AABD Cash can be particularly helpful for people receiving SSA benefits whose total income is less than the maximum SSI amount ($967 in 2025)</a:t>
            </a:r>
          </a:p>
        </p:txBody>
      </p:sp>
    </p:spTree>
    <p:extLst>
      <p:ext uri="{BB962C8B-B14F-4D97-AF65-F5344CB8AC3E}">
        <p14:creationId xmlns:p14="http://schemas.microsoft.com/office/powerpoint/2010/main" val="103234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BDB8-534B-50BE-AE8A-4E803DB1A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DC67E-007E-57CD-C8B4-B7AE8A73ACE5}"/>
              </a:ext>
            </a:extLst>
          </p:cNvPr>
          <p:cNvSpPr>
            <a:spLocks noGrp="1"/>
          </p:cNvSpPr>
          <p:nvPr>
            <p:ph type="title"/>
          </p:nvPr>
        </p:nvSpPr>
        <p:spPr/>
        <p:txBody>
          <a:bodyPr/>
          <a:lstStyle/>
          <a:p>
            <a:r>
              <a:rPr lang="en-US" dirty="0"/>
              <a:t>eligibility</a:t>
            </a:r>
          </a:p>
        </p:txBody>
      </p:sp>
      <p:sp>
        <p:nvSpPr>
          <p:cNvPr id="3" name="Text Placeholder 2">
            <a:extLst>
              <a:ext uri="{FF2B5EF4-FFF2-40B4-BE49-F238E27FC236}">
                <a16:creationId xmlns:a16="http://schemas.microsoft.com/office/drawing/2014/main" id="{3F341874-059C-CBCA-86C7-3C471DC8C998}"/>
              </a:ext>
            </a:extLst>
          </p:cNvPr>
          <p:cNvSpPr>
            <a:spLocks noGrp="1"/>
          </p:cNvSpPr>
          <p:nvPr>
            <p:ph type="body" sz="quarter" idx="13"/>
          </p:nvPr>
        </p:nvSpPr>
        <p:spPr/>
        <p:txBody>
          <a:bodyPr/>
          <a:lstStyle/>
          <a:p>
            <a:r>
              <a:rPr lang="en-US" dirty="0"/>
              <a:t>US Citizen or eligible immigrant</a:t>
            </a:r>
          </a:p>
          <a:p>
            <a:r>
              <a:rPr lang="en-US" dirty="0"/>
              <a:t>Illinois resident</a:t>
            </a:r>
          </a:p>
          <a:p>
            <a:r>
              <a:rPr lang="en-US" dirty="0"/>
              <a:t>Persons in certain kinds of institutional care are ineligible PM 03-10</a:t>
            </a:r>
          </a:p>
          <a:p>
            <a:r>
              <a:rPr lang="en-US" dirty="0"/>
              <a:t>Must be </a:t>
            </a:r>
          </a:p>
          <a:p>
            <a:pPr lvl="1"/>
            <a:r>
              <a:rPr lang="en-US" b="0" i="0" dirty="0"/>
              <a:t>elderly (over 65) or </a:t>
            </a:r>
          </a:p>
          <a:p>
            <a:pPr lvl="1"/>
            <a:r>
              <a:rPr lang="en-US" b="0" i="0" dirty="0"/>
              <a:t>Blind (under SSA rules) or</a:t>
            </a:r>
          </a:p>
          <a:p>
            <a:pPr lvl="1"/>
            <a:r>
              <a:rPr lang="en-US" b="0" i="0" dirty="0"/>
              <a:t>Disabled (under SSA rules)</a:t>
            </a:r>
          </a:p>
        </p:txBody>
      </p:sp>
    </p:spTree>
    <p:extLst>
      <p:ext uri="{BB962C8B-B14F-4D97-AF65-F5344CB8AC3E}">
        <p14:creationId xmlns:p14="http://schemas.microsoft.com/office/powerpoint/2010/main" val="232741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a:t>
            </a:r>
          </a:p>
        </p:txBody>
      </p:sp>
      <p:sp>
        <p:nvSpPr>
          <p:cNvPr id="3" name="Text Placeholder 2"/>
          <p:cNvSpPr>
            <a:spLocks noGrp="1"/>
          </p:cNvSpPr>
          <p:nvPr>
            <p:ph type="body" sz="quarter" idx="13"/>
          </p:nvPr>
        </p:nvSpPr>
        <p:spPr>
          <a:xfrm>
            <a:off x="838200" y="1801813"/>
            <a:ext cx="10518775" cy="1052598"/>
          </a:xfrm>
        </p:spPr>
        <p:txBody>
          <a:bodyPr>
            <a:normAutofit fontScale="92500" lnSpcReduction="10000"/>
          </a:bodyPr>
          <a:lstStyle/>
          <a:p>
            <a:pPr marL="0" indent="0">
              <a:buNone/>
            </a:pPr>
            <a:r>
              <a:rPr lang="en-US" b="1" dirty="0"/>
              <a:t>Unlike other DHS programs, there is no income limit. Instead, income is compared to “allowances to determine” both program eligibility and monthly benefit.</a:t>
            </a:r>
          </a:p>
        </p:txBody>
      </p:sp>
      <p:sp>
        <p:nvSpPr>
          <p:cNvPr id="4" name="Up Arrow 3"/>
          <p:cNvSpPr/>
          <p:nvPr/>
        </p:nvSpPr>
        <p:spPr>
          <a:xfrm>
            <a:off x="2176272" y="4740021"/>
            <a:ext cx="1170432" cy="12070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72100" y="5105400"/>
            <a:ext cx="6200775" cy="54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The financial eligibility determination process will calculate the monthly eligibility amount.</a:t>
            </a:r>
          </a:p>
        </p:txBody>
      </p:sp>
      <p:graphicFrame>
        <p:nvGraphicFramePr>
          <p:cNvPr id="7" name="Diagram 6"/>
          <p:cNvGraphicFramePr/>
          <p:nvPr>
            <p:extLst>
              <p:ext uri="{D42A27DB-BD31-4B8C-83A1-F6EECF244321}">
                <p14:modId xmlns:p14="http://schemas.microsoft.com/office/powerpoint/2010/main" val="3279473716"/>
              </p:ext>
            </p:extLst>
          </p:nvPr>
        </p:nvGraphicFramePr>
        <p:xfrm>
          <a:off x="838200" y="2562225"/>
          <a:ext cx="10515600" cy="267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829634"/>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bf30d7cefb8848f185d70fa02ba79508 xmlns="2e5a7d3f-24b9-496e-86ff-85b7a2a2dfe4" xsi:nil="true"/>
    <l04badb96b514e288df607c4a42ab5a3 xmlns="2e5a7d3f-24b9-496e-86ff-85b7a2a2dfe4">
      <Terms xmlns="http://schemas.microsoft.com/office/infopath/2007/PartnerControls">
        <TermInfo xmlns="http://schemas.microsoft.com/office/infopath/2007/PartnerControls">
          <TermName xmlns="http://schemas.microsoft.com/office/infopath/2007/PartnerControls">Public Benefits</TermName>
          <TermId xmlns="http://schemas.microsoft.com/office/infopath/2007/PartnerControls">45fc5778-17dc-4a6b-85da-49ca3d8cf6ab</TermId>
        </TermInfo>
      </Terms>
    </l04badb96b514e288df607c4a42ab5a3>
    <a7608577269947f19232f16cdc00535d xmlns="2e5a7d3f-24b9-496e-86ff-85b7a2a2dfe4" xsi:nil="true"/>
    <TaxCatchAll xmlns="2e5a7d3f-24b9-496e-86ff-85b7a2a2dfe4">
      <Value>1</Value>
    </TaxCatchAll>
    <lcf76f155ced4ddcb4097134ff3c332f xmlns="db709f9b-122f-49ca-a96d-53bdee2e72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2756A7E89476438EB74E9795E0C4FD" ma:contentTypeVersion="34" ma:contentTypeDescription="Create a new document." ma:contentTypeScope="" ma:versionID="74b01dc7c1a0ee3dd736497580283dec">
  <xsd:schema xmlns:xsd="http://www.w3.org/2001/XMLSchema" xmlns:xs="http://www.w3.org/2001/XMLSchema" xmlns:p="http://schemas.microsoft.com/office/2006/metadata/properties" xmlns:ns1="http://schemas.microsoft.com/sharepoint/v3" xmlns:ns2="2e5a7d3f-24b9-496e-86ff-85b7a2a2dfe4" xmlns:ns3="db709f9b-122f-49ca-a96d-53bdee2e72ad" targetNamespace="http://schemas.microsoft.com/office/2006/metadata/properties" ma:root="true" ma:fieldsID="16ee73c7bce826d95908bdc739976686" ns1:_="" ns2:_="" ns3:_="">
    <xsd:import namespace="http://schemas.microsoft.com/sharepoint/v3"/>
    <xsd:import namespace="2e5a7d3f-24b9-496e-86ff-85b7a2a2dfe4"/>
    <xsd:import namespace="db709f9b-122f-49ca-a96d-53bdee2e72ad"/>
    <xsd:element name="properties">
      <xsd:complexType>
        <xsd:sequence>
          <xsd:element name="documentManagement">
            <xsd:complexType>
              <xsd:all>
                <xsd:element ref="ns1:PublishingStartDate" minOccurs="0"/>
                <xsd:element ref="ns1:PublishingExpirationDate" minOccurs="0"/>
                <xsd:element ref="ns2:TaxCatchAll" minOccurs="0"/>
                <xsd:element ref="ns3:MediaServiceMetadata" minOccurs="0"/>
                <xsd:element ref="ns3:MediaServiceFastMetadata" minOccurs="0"/>
                <xsd:element ref="ns3:MediaServiceSearchProperties" minOccurs="0"/>
                <xsd:element ref="ns2:l04badb96b514e288df607c4a42ab5a3" minOccurs="0"/>
                <xsd:element ref="ns2:a7608577269947f19232f16cdc00535d" minOccurs="0"/>
                <xsd:element ref="ns2:bf30d7cefb8848f185d70fa02ba79508"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5a7d3f-24b9-496e-86ff-85b7a2a2dfe4"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6314d376-bf50-4543-b4e8-aeb0f1f57596}" ma:internalName="TaxCatchAll" ma:showField="CatchAllData" ma:web="2e5a7d3f-24b9-496e-86ff-85b7a2a2dfe4">
      <xsd:complexType>
        <xsd:complexContent>
          <xsd:extension base="dms:MultiChoiceLookup">
            <xsd:sequence>
              <xsd:element name="Value" type="dms:Lookup" maxOccurs="unbounded" minOccurs="0" nillable="true"/>
            </xsd:sequence>
          </xsd:extension>
        </xsd:complexContent>
      </xsd:complexType>
    </xsd:element>
    <xsd:element name="l04badb96b514e288df607c4a42ab5a3" ma:index="17" nillable="true" ma:taxonomy="true" ma:internalName="l04badb96b514e288df607c4a42ab5a3" ma:taxonomyFieldName="Groups" ma:displayName="Groups" ma:readOnly="false" ma:default="1;#Public Benefits|45fc5778-17dc-4a6b-85da-49ca3d8cf6ab" ma:fieldId="{504badb9-6b51-4e28-8df6-07c4a42ab5a3}" ma:taxonomyMulti="true" ma:sspId="b05dbdd6-9556-43a8-85cf-a592eea5281a" ma:termSetId="bfbc8848-2931-4399-9571-9863e6c4ea5e" ma:anchorId="00000000-0000-0000-0000-000000000000" ma:open="true" ma:isKeyword="false">
      <xsd:complexType>
        <xsd:sequence>
          <xsd:element ref="pc:Terms" minOccurs="0" maxOccurs="1"/>
        </xsd:sequence>
      </xsd:complexType>
    </xsd:element>
    <xsd:element name="a7608577269947f19232f16cdc00535d" ma:index="18" nillable="true" ma:displayName="DocType_0" ma:hidden="true" ma:internalName="a7608577269947f19232f16cdc00535d" ma:readOnly="false">
      <xsd:simpleType>
        <xsd:restriction base="dms:Note"/>
      </xsd:simpleType>
    </xsd:element>
    <xsd:element name="bf30d7cefb8848f185d70fa02ba79508" ma:index="19" nillable="true" ma:displayName="Issues_0" ma:hidden="true" ma:internalName="bf30d7cefb8848f185d70fa02ba79508"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709f9b-122f-49ca-a96d-53bdee2e72a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05dbdd6-9556-43a8-85cf-a592eea5281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FFC112-B91E-4639-B7AE-8B67A2EAF5FF}">
  <ds:schemaRefs>
    <ds:schemaRef ds:uri="http://schemas.microsoft.com/sharepoint/v3/contenttype/forms"/>
  </ds:schemaRefs>
</ds:datastoreItem>
</file>

<file path=customXml/itemProps2.xml><?xml version="1.0" encoding="utf-8"?>
<ds:datastoreItem xmlns:ds="http://schemas.openxmlformats.org/officeDocument/2006/customXml" ds:itemID="{6933D111-1A79-4189-8E2F-A8276D7C4CE4}">
  <ds:schemaRefs>
    <ds:schemaRef ds:uri="http://purl.org/dc/elements/1.1/"/>
    <ds:schemaRef ds:uri="http://schemas.microsoft.com/sharepoint/v3"/>
    <ds:schemaRef ds:uri="http://www.w3.org/XML/1998/namespace"/>
    <ds:schemaRef ds:uri="http://schemas.microsoft.com/office/2006/documentManagement/types"/>
    <ds:schemaRef ds:uri="db709f9b-122f-49ca-a96d-53bdee2e72ad"/>
    <ds:schemaRef ds:uri="http://schemas.openxmlformats.org/package/2006/metadata/core-properties"/>
    <ds:schemaRef ds:uri="http://schemas.microsoft.com/office/infopath/2007/PartnerControls"/>
    <ds:schemaRef ds:uri="2e5a7d3f-24b9-496e-86ff-85b7a2a2dfe4"/>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7011CCBD-331D-4273-9563-6DACB731F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5a7d3f-24b9-496e-86ff-85b7a2a2dfe4"/>
    <ds:schemaRef ds:uri="db709f9b-122f-49ca-a96d-53bdee2e7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12819</TotalTime>
  <Words>3236</Words>
  <Application>Microsoft Office PowerPoint</Application>
  <PresentationFormat>Widescreen</PresentationFormat>
  <Paragraphs>345</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Vivaldi</vt:lpstr>
      <vt:lpstr>Calibri</vt:lpstr>
      <vt:lpstr>Wingdings</vt:lpstr>
      <vt:lpstr>Arial</vt:lpstr>
      <vt:lpstr>Segoe UI</vt:lpstr>
      <vt:lpstr>Source Sans Pro</vt:lpstr>
      <vt:lpstr>Office Theme</vt:lpstr>
      <vt:lpstr>PowerPoint Presentation</vt:lpstr>
      <vt:lpstr>PowerPoint Presentation</vt:lpstr>
      <vt:lpstr>AGENDA</vt:lpstr>
      <vt:lpstr>TAKE AWAYS</vt:lpstr>
      <vt:lpstr>What is aabd cash?</vt:lpstr>
      <vt:lpstr>What is aabd cash?</vt:lpstr>
      <vt:lpstr>What is aabd cash? </vt:lpstr>
      <vt:lpstr>eligibility</vt:lpstr>
      <vt:lpstr>eligibility</vt:lpstr>
      <vt:lpstr>1. Categorical eligibility</vt:lpstr>
      <vt:lpstr>Are you getting ssi?</vt:lpstr>
      <vt:lpstr>Are you getting ssi?</vt:lpstr>
      <vt:lpstr>Are you getting ssi?</vt:lpstr>
      <vt:lpstr>What ssa benefit is it?</vt:lpstr>
      <vt:lpstr>PowerPoint Presentation</vt:lpstr>
      <vt:lpstr>PowerPoint Presentation</vt:lpstr>
      <vt:lpstr>PowerPoint Presentation</vt:lpstr>
      <vt:lpstr>2 - Maximized other income?</vt:lpstr>
      <vt:lpstr>3 – asset eligible?</vt:lpstr>
      <vt:lpstr>4 – Financially eligible?</vt:lpstr>
      <vt:lpstr>4 – Financially eligible?</vt:lpstr>
      <vt:lpstr>4 – Financially eligible?</vt:lpstr>
      <vt:lpstr>4 – Financially eligible?</vt:lpstr>
      <vt:lpstr>4 – Financially eligible?</vt:lpstr>
      <vt:lpstr>Reviewing the notice</vt:lpstr>
      <vt:lpstr>Getting and keeping benefits</vt:lpstr>
      <vt:lpstr>PowerPoint Presentation</vt:lpstr>
      <vt:lpstr>TAKE 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Daniels</dc:creator>
  <cp:lastModifiedBy>Jonathan Russell</cp:lastModifiedBy>
  <cp:revision>376</cp:revision>
  <dcterms:created xsi:type="dcterms:W3CDTF">2021-10-22T18:41:33Z</dcterms:created>
  <dcterms:modified xsi:type="dcterms:W3CDTF">2025-12-10T18:14:10Z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0x010100082756A7E89476438EB74E9795E0C4FD</vt:lpwstr>
  </property>
  <property fmtid="{D5CDD505-2E9C-101B-9397-08002B2CF9AE}" pid="3" name="_dlc_DocIdItemGuid">
    <vt:lpwstr>4879b050-db24-47d1-8e3a-c28b75ebbe4f</vt:lpwstr>
  </property>
  <property fmtid="{D5CDD505-2E9C-101B-9397-08002B2CF9AE}" pid="4" name="DocType">
    <vt:lpwstr/>
  </property>
  <property fmtid="{D5CDD505-2E9C-101B-9397-08002B2CF9AE}" pid="5" name="Issues">
    <vt:lpwstr/>
  </property>
  <property fmtid="{D5CDD505-2E9C-101B-9397-08002B2CF9AE}" pid="6" name="Groups">
    <vt:lpwstr>1;#Public Benefits|45fc5778-17dc-4a6b-85da-49ca3d8cf6ab</vt:lpwstr>
  </property>
  <property fmtid="{D5CDD505-2E9C-101B-9397-08002B2CF9AE}" pid="7" name="IsMyDocuments">
    <vt:bool>true</vt:bool>
  </property>
  <property fmtid="{D5CDD505-2E9C-101B-9397-08002B2CF9AE}" pid="8" name="MediaServiceImageTags">
    <vt:lpwstr/>
  </property>
</Properties>
</file>