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2"/>
  </p:notesMasterIdLst>
  <p:handoutMasterIdLst>
    <p:handoutMasterId r:id="rId43"/>
  </p:handoutMasterIdLst>
  <p:sldIdLst>
    <p:sldId id="256" r:id="rId5"/>
    <p:sldId id="427" r:id="rId6"/>
    <p:sldId id="478" r:id="rId7"/>
    <p:sldId id="493" r:id="rId8"/>
    <p:sldId id="433" r:id="rId9"/>
    <p:sldId id="494" r:id="rId10"/>
    <p:sldId id="495" r:id="rId11"/>
    <p:sldId id="567" r:id="rId12"/>
    <p:sldId id="534" r:id="rId13"/>
    <p:sldId id="570" r:id="rId14"/>
    <p:sldId id="577" r:id="rId15"/>
    <p:sldId id="578" r:id="rId16"/>
    <p:sldId id="571" r:id="rId17"/>
    <p:sldId id="593" r:id="rId18"/>
    <p:sldId id="572" r:id="rId19"/>
    <p:sldId id="574" r:id="rId20"/>
    <p:sldId id="575" r:id="rId21"/>
    <p:sldId id="576" r:id="rId22"/>
    <p:sldId id="573" r:id="rId23"/>
    <p:sldId id="579" r:id="rId24"/>
    <p:sldId id="580" r:id="rId25"/>
    <p:sldId id="491" r:id="rId26"/>
    <p:sldId id="581" r:id="rId27"/>
    <p:sldId id="582" r:id="rId28"/>
    <p:sldId id="583" r:id="rId29"/>
    <p:sldId id="584" r:id="rId30"/>
    <p:sldId id="588" r:id="rId31"/>
    <p:sldId id="586" r:id="rId32"/>
    <p:sldId id="585" r:id="rId33"/>
    <p:sldId id="587" r:id="rId34"/>
    <p:sldId id="481" r:id="rId35"/>
    <p:sldId id="590" r:id="rId36"/>
    <p:sldId id="589" r:id="rId37"/>
    <p:sldId id="592" r:id="rId38"/>
    <p:sldId id="591" r:id="rId39"/>
    <p:sldId id="539" r:id="rId40"/>
    <p:sldId id="386" r:id="rId41"/>
  </p:sldIdLst>
  <p:sldSz cx="12192000" cy="6858000"/>
  <p:notesSz cx="6858000" cy="9144000"/>
  <p:embeddedFontLst>
    <p:embeddedFont>
      <p:font typeface="Source Sans Pro" panose="020B0503030403020204" pitchFamily="34" charset="0"/>
      <p:regular r:id="rId44"/>
      <p:bold r:id="rId45"/>
      <p:italic r:id="rId46"/>
      <p:boldItalic r:id="rId47"/>
    </p:embeddedFont>
    <p:embeddedFont>
      <p:font typeface="Source Serif Pro" panose="020F0502020204030204" pitchFamily="18"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3DE"/>
    <a:srgbClr val="264BA3"/>
    <a:srgbClr val="000000"/>
    <a:srgbClr val="91D9CF"/>
    <a:srgbClr val="0E1D61"/>
    <a:srgbClr val="6415CD"/>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C6E9D-30C4-4311-BF67-9939EE54DE6D}" v="102" dt="2025-10-21T15:38:53.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93979" autoAdjust="0"/>
  </p:normalViewPr>
  <p:slideViewPr>
    <p:cSldViewPr snapToGrid="0">
      <p:cViewPr varScale="1">
        <p:scale>
          <a:sx n="61" d="100"/>
          <a:sy n="61" d="100"/>
        </p:scale>
        <p:origin x="444" y="2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11/4/2025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1D56-2DDD-4A1C-9326-D60A8065A25A}" type="datetimeFigureOut">
              <a:rPr lang="en-US" smtClean="0"/>
              <a:t>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dirty="0"/>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110256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20BB-6429-1A06-482B-F17D358B4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9E8E6-7F9D-9869-4DE8-6AC06A14A8E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56ED718-75EE-CF6D-4CAA-5528EED7D3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83FA86-35EC-207E-78B0-38E89FFDEABA}"/>
              </a:ext>
            </a:extLst>
          </p:cNvPr>
          <p:cNvSpPr>
            <a:spLocks noGrp="1"/>
          </p:cNvSpPr>
          <p:nvPr>
            <p:ph type="sldNum" sz="quarter" idx="5"/>
          </p:nvPr>
        </p:nvSpPr>
        <p:spPr/>
        <p:txBody>
          <a:bodyPr/>
          <a:lstStyle/>
          <a:p>
            <a:fld id="{5FAA912F-32F9-4FB3-B1AD-8C0AA0242B59}" type="slidenum">
              <a:rPr lang="en-US" smtClean="0"/>
              <a:t>13</a:t>
            </a:fld>
            <a:endParaRPr lang="en-US" dirty="0"/>
          </a:p>
        </p:txBody>
      </p:sp>
    </p:spTree>
    <p:extLst>
      <p:ext uri="{BB962C8B-B14F-4D97-AF65-F5344CB8AC3E}">
        <p14:creationId xmlns:p14="http://schemas.microsoft.com/office/powerpoint/2010/main" val="247125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9EFC2-D55A-D9DD-BE97-8B006CEBC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A3734-736F-5EC7-9E40-FED5C735F30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CD6952D-1195-2E34-3887-54220CF3BA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B86DC3-994D-66AF-5AD9-75359A000DE5}"/>
              </a:ext>
            </a:extLst>
          </p:cNvPr>
          <p:cNvSpPr>
            <a:spLocks noGrp="1"/>
          </p:cNvSpPr>
          <p:nvPr>
            <p:ph type="sldNum" sz="quarter" idx="5"/>
          </p:nvPr>
        </p:nvSpPr>
        <p:spPr/>
        <p:txBody>
          <a:bodyPr/>
          <a:lstStyle/>
          <a:p>
            <a:fld id="{5FAA912F-32F9-4FB3-B1AD-8C0AA0242B59}" type="slidenum">
              <a:rPr lang="en-US" smtClean="0"/>
              <a:t>14</a:t>
            </a:fld>
            <a:endParaRPr lang="en-US" dirty="0"/>
          </a:p>
        </p:txBody>
      </p:sp>
    </p:spTree>
    <p:extLst>
      <p:ext uri="{BB962C8B-B14F-4D97-AF65-F5344CB8AC3E}">
        <p14:creationId xmlns:p14="http://schemas.microsoft.com/office/powerpoint/2010/main" val="250078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BA94-6B73-DE88-493B-0C6F9198C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DAC75-C345-05E0-FFA0-439358E4C94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4BE4E9-601A-8A9D-4BE2-D1BEFA554E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E185A-73C0-E8FA-AD83-72594AA45DF4}"/>
              </a:ext>
            </a:extLst>
          </p:cNvPr>
          <p:cNvSpPr>
            <a:spLocks noGrp="1"/>
          </p:cNvSpPr>
          <p:nvPr>
            <p:ph type="sldNum" sz="quarter" idx="5"/>
          </p:nvPr>
        </p:nvSpPr>
        <p:spPr/>
        <p:txBody>
          <a:bodyPr/>
          <a:lstStyle/>
          <a:p>
            <a:fld id="{5FAA912F-32F9-4FB3-B1AD-8C0AA0242B59}" type="slidenum">
              <a:rPr lang="en-US" smtClean="0"/>
              <a:t>15</a:t>
            </a:fld>
            <a:endParaRPr lang="en-US" dirty="0"/>
          </a:p>
        </p:txBody>
      </p:sp>
    </p:spTree>
    <p:extLst>
      <p:ext uri="{BB962C8B-B14F-4D97-AF65-F5344CB8AC3E}">
        <p14:creationId xmlns:p14="http://schemas.microsoft.com/office/powerpoint/2010/main" val="248893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17E3F-7D02-8706-BBA6-45ED00F76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6905D-6301-9DF0-B3D1-9B3595C6567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92D9345-50E0-7471-0DD7-7A867825DC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AE01AF-44BA-3C75-58BF-60E6C9E13C6F}"/>
              </a:ext>
            </a:extLst>
          </p:cNvPr>
          <p:cNvSpPr>
            <a:spLocks noGrp="1"/>
          </p:cNvSpPr>
          <p:nvPr>
            <p:ph type="sldNum" sz="quarter" idx="5"/>
          </p:nvPr>
        </p:nvSpPr>
        <p:spPr/>
        <p:txBody>
          <a:bodyPr/>
          <a:lstStyle/>
          <a:p>
            <a:fld id="{5FAA912F-32F9-4FB3-B1AD-8C0AA0242B59}" type="slidenum">
              <a:rPr lang="en-US" smtClean="0"/>
              <a:t>16</a:t>
            </a:fld>
            <a:endParaRPr lang="en-US" dirty="0"/>
          </a:p>
        </p:txBody>
      </p:sp>
    </p:spTree>
    <p:extLst>
      <p:ext uri="{BB962C8B-B14F-4D97-AF65-F5344CB8AC3E}">
        <p14:creationId xmlns:p14="http://schemas.microsoft.com/office/powerpoint/2010/main" val="4083220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369D8-133A-AAE8-B1CB-272DFDF82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5E70A-CB57-2AF7-B656-55DA35E75E9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2EAF17E-FB18-76E1-C00A-4563E416DC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68CEC-6866-4B5F-EF4F-C46E58CB40CC}"/>
              </a:ext>
            </a:extLst>
          </p:cNvPr>
          <p:cNvSpPr>
            <a:spLocks noGrp="1"/>
          </p:cNvSpPr>
          <p:nvPr>
            <p:ph type="sldNum" sz="quarter" idx="5"/>
          </p:nvPr>
        </p:nvSpPr>
        <p:spPr/>
        <p:txBody>
          <a:bodyPr/>
          <a:lstStyle/>
          <a:p>
            <a:fld id="{5FAA912F-32F9-4FB3-B1AD-8C0AA0242B59}" type="slidenum">
              <a:rPr lang="en-US" smtClean="0"/>
              <a:t>17</a:t>
            </a:fld>
            <a:endParaRPr lang="en-US" dirty="0"/>
          </a:p>
        </p:txBody>
      </p:sp>
    </p:spTree>
    <p:extLst>
      <p:ext uri="{BB962C8B-B14F-4D97-AF65-F5344CB8AC3E}">
        <p14:creationId xmlns:p14="http://schemas.microsoft.com/office/powerpoint/2010/main" val="93459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2A12-E1C7-678F-6689-AF10C557B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21F18-2482-6C2B-8E6F-D99B4E69A2F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F2FEC46-5A21-8F05-2DA1-FD8D78D16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292EE0-7300-2A07-676E-B26C6EF4DAC5}"/>
              </a:ext>
            </a:extLst>
          </p:cNvPr>
          <p:cNvSpPr>
            <a:spLocks noGrp="1"/>
          </p:cNvSpPr>
          <p:nvPr>
            <p:ph type="sldNum" sz="quarter" idx="5"/>
          </p:nvPr>
        </p:nvSpPr>
        <p:spPr/>
        <p:txBody>
          <a:bodyPr/>
          <a:lstStyle/>
          <a:p>
            <a:fld id="{5FAA912F-32F9-4FB3-B1AD-8C0AA0242B59}" type="slidenum">
              <a:rPr lang="en-US" smtClean="0"/>
              <a:t>18</a:t>
            </a:fld>
            <a:endParaRPr lang="en-US" dirty="0"/>
          </a:p>
        </p:txBody>
      </p:sp>
    </p:spTree>
    <p:extLst>
      <p:ext uri="{BB962C8B-B14F-4D97-AF65-F5344CB8AC3E}">
        <p14:creationId xmlns:p14="http://schemas.microsoft.com/office/powerpoint/2010/main" val="95264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C6A9-633F-00FA-4E98-374A49B34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BCEFE-A986-8ABE-D6A2-6019BD384B6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A49C663-A1DD-B774-B784-24056AA94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67607A-004E-C1A4-B1DB-A5E4A69B2614}"/>
              </a:ext>
            </a:extLst>
          </p:cNvPr>
          <p:cNvSpPr>
            <a:spLocks noGrp="1"/>
          </p:cNvSpPr>
          <p:nvPr>
            <p:ph type="sldNum" sz="quarter" idx="5"/>
          </p:nvPr>
        </p:nvSpPr>
        <p:spPr/>
        <p:txBody>
          <a:bodyPr/>
          <a:lstStyle/>
          <a:p>
            <a:fld id="{5FAA912F-32F9-4FB3-B1AD-8C0AA0242B59}" type="slidenum">
              <a:rPr lang="en-US" smtClean="0"/>
              <a:t>19</a:t>
            </a:fld>
            <a:endParaRPr lang="en-US" dirty="0"/>
          </a:p>
        </p:txBody>
      </p:sp>
    </p:spTree>
    <p:extLst>
      <p:ext uri="{BB962C8B-B14F-4D97-AF65-F5344CB8AC3E}">
        <p14:creationId xmlns:p14="http://schemas.microsoft.com/office/powerpoint/2010/main" val="307299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1092D-44D4-D292-90D4-B2785B827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91615-54B7-C75B-638E-9C2AE64114D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5DB6898-BC46-14E4-23CF-5EF21DB85B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647B5D-99F4-7DBD-A2BD-37D7102BB4F9}"/>
              </a:ext>
            </a:extLst>
          </p:cNvPr>
          <p:cNvSpPr>
            <a:spLocks noGrp="1"/>
          </p:cNvSpPr>
          <p:nvPr>
            <p:ph type="sldNum" sz="quarter" idx="5"/>
          </p:nvPr>
        </p:nvSpPr>
        <p:spPr/>
        <p:txBody>
          <a:bodyPr/>
          <a:lstStyle/>
          <a:p>
            <a:fld id="{5FAA912F-32F9-4FB3-B1AD-8C0AA0242B59}" type="slidenum">
              <a:rPr lang="en-US" smtClean="0"/>
              <a:t>20</a:t>
            </a:fld>
            <a:endParaRPr lang="en-US" dirty="0"/>
          </a:p>
        </p:txBody>
      </p:sp>
    </p:spTree>
    <p:extLst>
      <p:ext uri="{BB962C8B-B14F-4D97-AF65-F5344CB8AC3E}">
        <p14:creationId xmlns:p14="http://schemas.microsoft.com/office/powerpoint/2010/main" val="372800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3</a:t>
            </a:fld>
            <a:endParaRPr lang="en-US" dirty="0"/>
          </a:p>
        </p:txBody>
      </p:sp>
    </p:spTree>
    <p:extLst>
      <p:ext uri="{BB962C8B-B14F-4D97-AF65-F5344CB8AC3E}">
        <p14:creationId xmlns:p14="http://schemas.microsoft.com/office/powerpoint/2010/main" val="375292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BB295-1C62-64D4-8AC4-25274E34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B2B5-CEBC-1ECB-FD08-5D52278BE4F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08AEECF-2ABA-A7F4-0156-A2F817F90A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634F77-D9FF-2B86-204E-561DAB7B04E3}"/>
              </a:ext>
            </a:extLst>
          </p:cNvPr>
          <p:cNvSpPr>
            <a:spLocks noGrp="1"/>
          </p:cNvSpPr>
          <p:nvPr>
            <p:ph type="sldNum" sz="quarter" idx="10"/>
          </p:nvPr>
        </p:nvSpPr>
        <p:spPr/>
        <p:txBody>
          <a:bodyPr/>
          <a:lstStyle/>
          <a:p>
            <a:fld id="{78A8CE01-25CD-CF42-9DCE-3A72820397E1}" type="slidenum">
              <a:rPr lang="en-US" smtClean="0"/>
              <a:pPr/>
              <a:t>4</a:t>
            </a:fld>
            <a:endParaRPr lang="en-US" dirty="0"/>
          </a:p>
        </p:txBody>
      </p:sp>
    </p:spTree>
    <p:extLst>
      <p:ext uri="{BB962C8B-B14F-4D97-AF65-F5344CB8AC3E}">
        <p14:creationId xmlns:p14="http://schemas.microsoft.com/office/powerpoint/2010/main" val="15495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5</a:t>
            </a:fld>
            <a:endParaRPr lang="en-US" dirty="0"/>
          </a:p>
        </p:txBody>
      </p:sp>
    </p:spTree>
    <p:extLst>
      <p:ext uri="{BB962C8B-B14F-4D97-AF65-F5344CB8AC3E}">
        <p14:creationId xmlns:p14="http://schemas.microsoft.com/office/powerpoint/2010/main" val="56079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DF5F-E04E-2C9D-F9FC-5C7E21439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BA9F9-EA8B-3F39-3791-0EA3905DA19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6F1943D-B002-0A29-E713-53F6A8250C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96DA4-9EAB-C1CE-E5A0-DA87E0F376C7}"/>
              </a:ext>
            </a:extLst>
          </p:cNvPr>
          <p:cNvSpPr>
            <a:spLocks noGrp="1"/>
          </p:cNvSpPr>
          <p:nvPr>
            <p:ph type="sldNum" sz="quarter" idx="10"/>
          </p:nvPr>
        </p:nvSpPr>
        <p:spPr/>
        <p:txBody>
          <a:bodyPr/>
          <a:lstStyle/>
          <a:p>
            <a:fld id="{78A8CE01-25CD-CF42-9DCE-3A72820397E1}" type="slidenum">
              <a:rPr lang="en-US" smtClean="0"/>
              <a:pPr/>
              <a:t>6</a:t>
            </a:fld>
            <a:endParaRPr lang="en-US" dirty="0"/>
          </a:p>
        </p:txBody>
      </p:sp>
    </p:spTree>
    <p:extLst>
      <p:ext uri="{BB962C8B-B14F-4D97-AF65-F5344CB8AC3E}">
        <p14:creationId xmlns:p14="http://schemas.microsoft.com/office/powerpoint/2010/main" val="329168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2B89E-AF29-3651-6C1A-A8D419032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9AA63-1912-7624-0A09-FFAF6FBCF1E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4AAC052-CCAB-A7BE-023E-BA2EDD9273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50621D-F591-15BD-8F8D-8BE4EF4CC7E6}"/>
              </a:ext>
            </a:extLst>
          </p:cNvPr>
          <p:cNvSpPr>
            <a:spLocks noGrp="1"/>
          </p:cNvSpPr>
          <p:nvPr>
            <p:ph type="sldNum" sz="quarter" idx="10"/>
          </p:nvPr>
        </p:nvSpPr>
        <p:spPr/>
        <p:txBody>
          <a:bodyPr/>
          <a:lstStyle/>
          <a:p>
            <a:fld id="{78A8CE01-25CD-CF42-9DCE-3A72820397E1}" type="slidenum">
              <a:rPr lang="en-US" smtClean="0"/>
              <a:pPr/>
              <a:t>7</a:t>
            </a:fld>
            <a:endParaRPr lang="en-US" dirty="0"/>
          </a:p>
        </p:txBody>
      </p:sp>
    </p:spTree>
    <p:extLst>
      <p:ext uri="{BB962C8B-B14F-4D97-AF65-F5344CB8AC3E}">
        <p14:creationId xmlns:p14="http://schemas.microsoft.com/office/powerpoint/2010/main" val="379105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99D8-E9DE-0DF3-13CB-9236D87B9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58A79-2836-3FE2-E399-767A8487B7B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FA2C4ED-7295-FF30-3824-77DECF0823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286F81-0828-A04A-F905-6876FBE006AE}"/>
              </a:ext>
            </a:extLst>
          </p:cNvPr>
          <p:cNvSpPr>
            <a:spLocks noGrp="1"/>
          </p:cNvSpPr>
          <p:nvPr>
            <p:ph type="sldNum" sz="quarter" idx="5"/>
          </p:nvPr>
        </p:nvSpPr>
        <p:spPr/>
        <p:txBody>
          <a:bodyPr/>
          <a:lstStyle/>
          <a:p>
            <a:fld id="{5FAA912F-32F9-4FB3-B1AD-8C0AA0242B59}" type="slidenum">
              <a:rPr lang="en-US" smtClean="0"/>
              <a:t>10</a:t>
            </a:fld>
            <a:endParaRPr lang="en-US" dirty="0"/>
          </a:p>
        </p:txBody>
      </p:sp>
    </p:spTree>
    <p:extLst>
      <p:ext uri="{BB962C8B-B14F-4D97-AF65-F5344CB8AC3E}">
        <p14:creationId xmlns:p14="http://schemas.microsoft.com/office/powerpoint/2010/main" val="135804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EA7-774C-2B12-8708-AFD58D58E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58087-9E9A-6D7C-248B-9FD59D095AB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26A161C-568B-01DD-5238-B76A64634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5AF253-6D08-79B4-1B1C-934CDC6FACB5}"/>
              </a:ext>
            </a:extLst>
          </p:cNvPr>
          <p:cNvSpPr>
            <a:spLocks noGrp="1"/>
          </p:cNvSpPr>
          <p:nvPr>
            <p:ph type="sldNum" sz="quarter" idx="5"/>
          </p:nvPr>
        </p:nvSpPr>
        <p:spPr/>
        <p:txBody>
          <a:bodyPr/>
          <a:lstStyle/>
          <a:p>
            <a:fld id="{5FAA912F-32F9-4FB3-B1AD-8C0AA0242B59}" type="slidenum">
              <a:rPr lang="en-US" smtClean="0"/>
              <a:t>11</a:t>
            </a:fld>
            <a:endParaRPr lang="en-US" dirty="0"/>
          </a:p>
        </p:txBody>
      </p:sp>
    </p:spTree>
    <p:extLst>
      <p:ext uri="{BB962C8B-B14F-4D97-AF65-F5344CB8AC3E}">
        <p14:creationId xmlns:p14="http://schemas.microsoft.com/office/powerpoint/2010/main" val="331522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F8BE5-0952-6213-E477-31C28E5DC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B7704-A629-F037-86A5-3D6F5DBBB66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5A88367-9116-CFBD-25BB-FB55E8F8E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17E6EC-BDA2-6348-E0AE-334FA2462E2F}"/>
              </a:ext>
            </a:extLst>
          </p:cNvPr>
          <p:cNvSpPr>
            <a:spLocks noGrp="1"/>
          </p:cNvSpPr>
          <p:nvPr>
            <p:ph type="sldNum" sz="quarter" idx="5"/>
          </p:nvPr>
        </p:nvSpPr>
        <p:spPr/>
        <p:txBody>
          <a:bodyPr/>
          <a:lstStyle/>
          <a:p>
            <a:fld id="{5FAA912F-32F9-4FB3-B1AD-8C0AA0242B59}" type="slidenum">
              <a:rPr lang="en-US" smtClean="0"/>
              <a:t>12</a:t>
            </a:fld>
            <a:endParaRPr lang="en-US" dirty="0"/>
          </a:p>
        </p:txBody>
      </p:sp>
    </p:spTree>
    <p:extLst>
      <p:ext uri="{BB962C8B-B14F-4D97-AF65-F5344CB8AC3E}">
        <p14:creationId xmlns:p14="http://schemas.microsoft.com/office/powerpoint/2010/main" val="370910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38556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AC3543E3-5008-7142-ACE4-01CE7E64ED8C}"/>
              </a:ext>
            </a:extLst>
          </p:cNvPr>
          <p:cNvSpPr txBox="1">
            <a:spLocks noGrp="1"/>
          </p:cNvSpPr>
          <p:nvPr>
            <p:ph type="body" sz="quarter" idx="4294967295" hasCustomPrompt="1"/>
          </p:nvPr>
        </p:nvSpPr>
        <p:spPr>
          <a:xfrm>
            <a:off x="2858157" y="2175046"/>
            <a:ext cx="8631776" cy="579532"/>
          </a:xfrm>
          <a:prstGeom prst="rect">
            <a:avLst/>
          </a:prstGeom>
          <a:noFill/>
          <a:ln>
            <a:noFill/>
          </a:ln>
        </p:spPr>
        <p:txBody>
          <a:bodyPr vert="horz" wrap="square" lIns="91440" tIns="45720" rIns="91440" bIns="45720" anchor="t" anchorCtr="0" compatLnSpc="1">
            <a:noAutofit/>
          </a:bodyPr>
          <a:lstStyle>
            <a:lvl1pPr marL="0" marR="0" lvl="0" indent="0" defTabSz="914421" fontAlgn="auto">
              <a:lnSpc>
                <a:spcPct val="100000"/>
              </a:lnSpc>
              <a:spcBef>
                <a:spcPts val="0"/>
              </a:spcBef>
              <a:spcAft>
                <a:spcPts val="0"/>
              </a:spcAft>
              <a:buNone/>
              <a:tabLst/>
              <a:defRPr lang="en-US" sz="1765" b="1" i="0" u="none" strike="noStrike" cap="none" spc="0" baseline="0">
                <a:solidFill>
                  <a:srgbClr val="04A299"/>
                </a:solidFill>
                <a:uFillTx/>
                <a:latin typeface="Arial" pitchFamily="34"/>
                <a:ea typeface="Arimo" pitchFamily="34"/>
                <a:cs typeface="Arial" pitchFamily="34"/>
              </a:defRPr>
            </a:lvl1pPr>
          </a:lstStyle>
          <a:p>
            <a:pPr lvl="0"/>
            <a:r>
              <a:rPr lang="en-US" dirty="0"/>
              <a:t>Sub-head</a:t>
            </a:r>
          </a:p>
        </p:txBody>
      </p:sp>
      <p:sp>
        <p:nvSpPr>
          <p:cNvPr id="3" name="Text Placeholder 11">
            <a:extLst>
              <a:ext uri="{FF2B5EF4-FFF2-40B4-BE49-F238E27FC236}">
                <a16:creationId xmlns:a16="http://schemas.microsoft.com/office/drawing/2014/main" id="{1A34E694-9D67-134E-A400-AE8443581B92}"/>
              </a:ext>
            </a:extLst>
          </p:cNvPr>
          <p:cNvSpPr txBox="1">
            <a:spLocks noGrp="1"/>
          </p:cNvSpPr>
          <p:nvPr>
            <p:ph type="body" sz="quarter" idx="4294967295" hasCustomPrompt="1"/>
          </p:nvPr>
        </p:nvSpPr>
        <p:spPr>
          <a:xfrm>
            <a:off x="2858157" y="2765335"/>
            <a:ext cx="8631776" cy="3243579"/>
          </a:xfrm>
          <a:prstGeom prst="rect">
            <a:avLst/>
          </a:prstGeom>
          <a:noFill/>
          <a:ln>
            <a:noFill/>
          </a:ln>
        </p:spPr>
        <p:txBody>
          <a:bodyPr vert="horz" wrap="square" lIns="91440" tIns="45720" rIns="91440" bIns="45720" anchor="t" anchorCtr="0" compatLnSpc="1">
            <a:normAutofit/>
          </a:bodyPr>
          <a:lstStyle>
            <a:lvl1pPr marL="0" marR="0" lvl="0" indent="0" defTabSz="403433" fontAlgn="auto">
              <a:lnSpc>
                <a:spcPct val="100000"/>
              </a:lnSpc>
              <a:spcBef>
                <a:spcPts val="0"/>
              </a:spcBef>
              <a:spcAft>
                <a:spcPts val="0"/>
              </a:spcAft>
              <a:buNone/>
              <a:tabLst/>
              <a:defRPr lang="en-US" sz="1412" b="0" i="0" u="none" strike="noStrike" cap="none" spc="0" baseline="0">
                <a:solidFill>
                  <a:srgbClr val="2B2B2B"/>
                </a:solidFill>
                <a:uFillTx/>
                <a:latin typeface="Arial" pitchFamily="34"/>
                <a:ea typeface="Arimo" pitchFamily="34"/>
                <a:cs typeface="Arial" pitchFamily="34"/>
              </a:defRPr>
            </a:lvl1pPr>
          </a:lstStyle>
          <a:p>
            <a:pPr lvl="0"/>
            <a:r>
              <a:rPr lang="en-US" dirty="0"/>
              <a:t>Click to add your body text</a:t>
            </a:r>
          </a:p>
        </p:txBody>
      </p:sp>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16805" y="354147"/>
            <a:ext cx="503683" cy="1007367"/>
          </a:xfrm>
          <a:prstGeom prst="rect">
            <a:avLst/>
          </a:prstGeom>
          <a:noFill/>
          <a:ln cap="flat">
            <a:noFill/>
          </a:ln>
        </p:spPr>
      </p:pic>
      <p:sp>
        <p:nvSpPr>
          <p:cNvPr id="5" name="Title 4">
            <a:extLst>
              <a:ext uri="{FF2B5EF4-FFF2-40B4-BE49-F238E27FC236}">
                <a16:creationId xmlns:a16="http://schemas.microsoft.com/office/drawing/2014/main" id="{5AB4245C-DB0B-E64D-A5B5-E50697740531}"/>
              </a:ext>
            </a:extLst>
          </p:cNvPr>
          <p:cNvSpPr>
            <a:spLocks noGrp="1"/>
          </p:cNvSpPr>
          <p:nvPr>
            <p:ph type="title" hasCustomPrompt="1"/>
          </p:nvPr>
        </p:nvSpPr>
        <p:spPr>
          <a:xfrm>
            <a:off x="838200" y="0"/>
            <a:ext cx="9123218" cy="1828799"/>
          </a:xfrm>
          <a:prstGeom prst="rect">
            <a:avLst/>
          </a:prstGeom>
        </p:spPr>
        <p:txBody>
          <a:bodyPr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a:t>
            </a:r>
          </a:p>
        </p:txBody>
      </p:sp>
      <p:sp>
        <p:nvSpPr>
          <p:cNvPr id="10" name="Slide Number Placeholder 12">
            <a:extLst>
              <a:ext uri="{FF2B5EF4-FFF2-40B4-BE49-F238E27FC236}">
                <a16:creationId xmlns:a16="http://schemas.microsoft.com/office/drawing/2014/main" id="{817BF58D-BC17-A448-A144-84AFE167727F}"/>
              </a:ext>
            </a:extLst>
          </p:cNvPr>
          <p:cNvSpPr txBox="1"/>
          <p:nvPr userDrawn="1"/>
        </p:nvSpPr>
        <p:spPr>
          <a:xfrm>
            <a:off x="10909706" y="400446"/>
            <a:ext cx="398991" cy="340334"/>
          </a:xfrm>
          <a:prstGeom prst="rect">
            <a:avLst/>
          </a:prstGeom>
          <a:noFill/>
          <a:ln cap="flat">
            <a:noFill/>
          </a:ln>
        </p:spPr>
        <p:txBody>
          <a:bodyPr vert="horz" wrap="square" lIns="100584" tIns="50292" rIns="100584" bIns="50292"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059" b="1" i="0" smtClean="0">
                <a:solidFill>
                  <a:srgbClr val="F76466"/>
                </a:solidFill>
                <a:latin typeface="Arial" panose="020B0604020202020204" pitchFamily="34" charset="0"/>
              </a:rPr>
              <a:t>‹#›</a:t>
            </a:fld>
            <a:endParaRPr lang="en-US" sz="1059" b="1" i="0" u="none" strike="noStrike" kern="1200" cap="none" spc="0" baseline="0" dirty="0">
              <a:solidFill>
                <a:srgbClr val="F76466"/>
              </a:solidFill>
              <a:uFillTx/>
              <a:latin typeface="Arial" pitchFamily="34"/>
              <a:cs typeface="Arial" pitchFamily="34"/>
            </a:endParaRPr>
          </a:p>
        </p:txBody>
      </p:sp>
      <p:pic>
        <p:nvPicPr>
          <p:cNvPr id="14" name="Picture 13">
            <a:extLst>
              <a:ext uri="{FF2B5EF4-FFF2-40B4-BE49-F238E27FC236}">
                <a16:creationId xmlns:a16="http://schemas.microsoft.com/office/drawing/2014/main" id="{AAD32025-D4FC-4787-A883-5CE6AA324D39}"/>
              </a:ext>
            </a:extLst>
          </p:cNvPr>
          <p:cNvPicPr>
            <a:picLocks noChangeAspect="1"/>
          </p:cNvPicPr>
          <p:nvPr userDrawn="1"/>
        </p:nvPicPr>
        <p:blipFill>
          <a:blip r:embed="rId3"/>
          <a:srcRect/>
          <a:stretch/>
        </p:blipFill>
        <p:spPr>
          <a:xfrm>
            <a:off x="11308697" y="400446"/>
            <a:ext cx="598398" cy="276571"/>
          </a:xfrm>
          <a:prstGeom prst="rect">
            <a:avLst/>
          </a:prstGeom>
        </p:spPr>
      </p:pic>
    </p:spTree>
    <p:extLst>
      <p:ext uri="{BB962C8B-B14F-4D97-AF65-F5344CB8AC3E}">
        <p14:creationId xmlns:p14="http://schemas.microsoft.com/office/powerpoint/2010/main" val="225294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11/4/2025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11/4/2025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dhs.state.il.us/page.aspx?item=1339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hs.state.il.us/page.aspx?item=11687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_bookmark17"/><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getcovered.illinois.gov/get-started/open-enrollment.html"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a:bodyPr>
          <a:lstStyle/>
          <a:p>
            <a:pPr algn="r"/>
            <a:r>
              <a:rPr lang="en-US" sz="4000" dirty="0"/>
              <a:t>Medicaid and Medicare</a:t>
            </a:r>
            <a:br>
              <a:rPr lang="en-US" sz="4000" dirty="0"/>
            </a:br>
            <a:r>
              <a:rPr lang="en-US" sz="4000" dirty="0"/>
              <a:t>Fall 2025 updates</a:t>
            </a:r>
            <a:endParaRPr lang="en-US" dirty="0"/>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a:t>October 2025</a:t>
            </a:r>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80542-8282-A077-12F6-39E352DC191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712C136-D05E-2549-B69B-F1485290B31E}"/>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4FBC69F1-A704-7AAB-5B57-89BFF6BB8C51}"/>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EF2E976D-26FA-2F9F-C809-5975BAE678C5}"/>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1726D1EF-B24F-2C71-9414-14FC3E1676BB}"/>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65C3381-EF15-9F76-2948-16828BF72BA9}"/>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endParaRPr lang="en-US" b="1" dirty="0">
              <a:solidFill>
                <a:schemeClr val="bg1"/>
              </a:solidFill>
            </a:endParaRPr>
          </a:p>
          <a:p>
            <a:endParaRPr lang="en-US" b="1" dirty="0">
              <a:solidFill>
                <a:schemeClr val="bg1"/>
              </a:solidFill>
            </a:endParaRPr>
          </a:p>
          <a:p>
            <a:r>
              <a:rPr lang="en-US" b="1" dirty="0">
                <a:solidFill>
                  <a:schemeClr val="bg1"/>
                </a:solidFill>
              </a:rPr>
              <a:t>STEP 2: If that category has asset limits, do I meet them?</a:t>
            </a:r>
          </a:p>
          <a:p>
            <a:pPr marL="0" lvl="1"/>
            <a:endParaRPr lang="en-US" sz="1600" dirty="0">
              <a:solidFill>
                <a:schemeClr val="bg1"/>
              </a:solidFill>
            </a:endParaRPr>
          </a:p>
          <a:p>
            <a:pPr marL="0" lvl="1"/>
            <a:endParaRPr lang="en-US" sz="1600" dirty="0">
              <a:solidFill>
                <a:schemeClr val="bg1"/>
              </a:solidFill>
            </a:endParaRPr>
          </a:p>
          <a:p>
            <a:pPr marL="0" lvl="1"/>
            <a:r>
              <a:rPr lang="en-US" b="1" dirty="0">
                <a:solidFill>
                  <a:schemeClr val="bg1"/>
                </a:solidFill>
              </a:rPr>
              <a:t>STEP 3: Do I meet income limits?</a:t>
            </a:r>
          </a:p>
        </p:txBody>
      </p:sp>
      <p:sp>
        <p:nvSpPr>
          <p:cNvPr id="15" name="TextBox 14">
            <a:extLst>
              <a:ext uri="{FF2B5EF4-FFF2-40B4-BE49-F238E27FC236}">
                <a16:creationId xmlns:a16="http://schemas.microsoft.com/office/drawing/2014/main" id="{75632A40-73CC-14A2-E433-A958D7B64C33}"/>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355351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8046-AD6D-D105-B328-AE5D0405C78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CAA02D5-A36D-43A6-484B-E5D7DFB947C6}"/>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7BB1A20E-2D99-3560-5B7F-F0D9DF07C1E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E021D25C-FCAD-5F00-9DFE-16B18671720C}"/>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D9CF8B73-D6CA-B4CC-2B47-833CBC848E48}"/>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AE9CE95-357A-DA94-06A1-56FE86D8BF80}"/>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dirty="0">
                <a:solidFill>
                  <a:schemeClr val="bg1"/>
                </a:solidFill>
              </a:rPr>
              <a:t>State residency</a:t>
            </a:r>
          </a:p>
          <a:p>
            <a:pPr marL="285750" indent="-285750">
              <a:buFont typeface="Arial" panose="020B0604020202020204" pitchFamily="34" charset="0"/>
              <a:buChar char="•"/>
            </a:pPr>
            <a:r>
              <a:rPr lang="en-US" dirty="0">
                <a:solidFill>
                  <a:schemeClr val="bg1"/>
                </a:solidFill>
              </a:rPr>
              <a:t>U.S. Citizen or qualifying immigrant</a:t>
            </a:r>
          </a:p>
          <a:p>
            <a:pPr marL="742950" lvl="1" indent="-285750">
              <a:buFont typeface="Arial" panose="020B0604020202020204" pitchFamily="34" charset="0"/>
              <a:buChar char="•"/>
            </a:pPr>
            <a:r>
              <a:rPr lang="en-US" dirty="0">
                <a:solidFill>
                  <a:schemeClr val="bg1"/>
                </a:solidFill>
              </a:rPr>
              <a:t>No immigration requirement for children under 19 or pregnant women in Illinois</a:t>
            </a:r>
          </a:p>
          <a:p>
            <a:pPr marL="742950" lvl="1" indent="-285750">
              <a:buFont typeface="Arial" panose="020B0604020202020204" pitchFamily="34" charset="0"/>
              <a:buChar char="•"/>
            </a:pPr>
            <a:r>
              <a:rPr lang="en-US" dirty="0">
                <a:solidFill>
                  <a:schemeClr val="bg1"/>
                </a:solidFill>
              </a:rPr>
              <a:t>Otherwise, federal immigration requirements apply</a:t>
            </a:r>
          </a:p>
          <a:p>
            <a:endParaRPr lang="en-US" b="1" dirty="0">
              <a:solidFill>
                <a:schemeClr val="bg1"/>
              </a:solidFill>
            </a:endParaRPr>
          </a:p>
          <a:p>
            <a:endParaRPr lang="en-US" b="1" dirty="0">
              <a:solidFill>
                <a:schemeClr val="bg1"/>
              </a:solidFill>
            </a:endParaRPr>
          </a:p>
          <a:p>
            <a:r>
              <a:rPr lang="en-US" dirty="0">
                <a:solidFill>
                  <a:schemeClr val="bg1"/>
                </a:solidFill>
              </a:rPr>
              <a:t>STEP 2: If that category has asset limits, do I meet them?</a:t>
            </a:r>
          </a:p>
          <a:p>
            <a:pPr marL="0" lvl="1"/>
            <a:endParaRPr lang="en-US" sz="1600" dirty="0">
              <a:solidFill>
                <a:schemeClr val="bg1"/>
              </a:solidFill>
            </a:endParaRPr>
          </a:p>
          <a:p>
            <a:pPr marL="0" lvl="1"/>
            <a:endParaRPr lang="en-US" sz="1600" dirty="0">
              <a:solidFill>
                <a:schemeClr val="bg1"/>
              </a:solidFill>
            </a:endParaRPr>
          </a:p>
          <a:p>
            <a:pPr marL="0" lvl="1"/>
            <a:r>
              <a:rPr lang="en-US" dirty="0">
                <a:solidFill>
                  <a:schemeClr val="bg1"/>
                </a:solidFill>
              </a:rPr>
              <a:t>STEP 3: Do I meet income limits?</a:t>
            </a:r>
          </a:p>
        </p:txBody>
      </p:sp>
      <p:sp>
        <p:nvSpPr>
          <p:cNvPr id="15" name="TextBox 14">
            <a:extLst>
              <a:ext uri="{FF2B5EF4-FFF2-40B4-BE49-F238E27FC236}">
                <a16:creationId xmlns:a16="http://schemas.microsoft.com/office/drawing/2014/main" id="{37781579-383A-C3D1-C205-5A7581A12C74}"/>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371202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659AD-A6B5-4014-7C7D-C5B228107F7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DD83998-9EF1-04AD-A42A-1AFE99386A39}"/>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5A11AE23-D59C-E312-2ECE-04760C862C5B}"/>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0CEF1EF3-CC19-B334-8FB4-58D17CFF82E2}"/>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E5EB57F8-5D06-A218-ED12-4C47356844D4}"/>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6B5B59-B9FC-61DF-C762-48243F2BD710}"/>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dirty="0">
                <a:solidFill>
                  <a:schemeClr val="bg1"/>
                </a:solidFill>
              </a:rPr>
              <a:t>State residency</a:t>
            </a:r>
          </a:p>
          <a:p>
            <a:pPr marL="285750" indent="-285750">
              <a:buFont typeface="Arial" panose="020B0604020202020204" pitchFamily="34" charset="0"/>
              <a:buChar char="•"/>
            </a:pPr>
            <a:r>
              <a:rPr lang="en-US" dirty="0">
                <a:solidFill>
                  <a:schemeClr val="bg1"/>
                </a:solidFill>
              </a:rPr>
              <a:t>U.S. Citizen or qualifying immigrant</a:t>
            </a:r>
          </a:p>
          <a:p>
            <a:pPr marL="742950" lvl="1" indent="-285750">
              <a:buFont typeface="Arial" panose="020B0604020202020204" pitchFamily="34" charset="0"/>
              <a:buChar char="•"/>
            </a:pPr>
            <a:r>
              <a:rPr lang="en-US" dirty="0">
                <a:solidFill>
                  <a:schemeClr val="bg1"/>
                </a:solidFill>
              </a:rPr>
              <a:t>No immigration requirement for children under 19 or pregnant women in Illinois</a:t>
            </a:r>
          </a:p>
          <a:p>
            <a:pPr marL="742950" lvl="1" indent="-285750">
              <a:buFont typeface="Arial" panose="020B0604020202020204" pitchFamily="34" charset="0"/>
              <a:buChar char="•"/>
            </a:pPr>
            <a:r>
              <a:rPr lang="en-US" dirty="0">
                <a:solidFill>
                  <a:schemeClr val="bg1"/>
                </a:solidFill>
              </a:rPr>
              <a:t>Otherwise, federal immigration requirements apply</a:t>
            </a:r>
          </a:p>
          <a:p>
            <a:endParaRPr lang="en-US" b="1" dirty="0">
              <a:solidFill>
                <a:schemeClr val="bg1"/>
              </a:solidFill>
            </a:endParaRPr>
          </a:p>
          <a:p>
            <a:endParaRPr lang="en-US" b="1" dirty="0">
              <a:solidFill>
                <a:schemeClr val="bg1"/>
              </a:solidFill>
            </a:endParaRPr>
          </a:p>
          <a:p>
            <a:r>
              <a:rPr lang="en-US" dirty="0">
                <a:solidFill>
                  <a:schemeClr val="bg1"/>
                </a:solidFill>
              </a:rPr>
              <a:t>STEP 2: If that category has asset limits, do I meet them?</a:t>
            </a:r>
          </a:p>
          <a:p>
            <a:pPr marL="0" lvl="1"/>
            <a:endParaRPr lang="en-US" sz="1600" dirty="0">
              <a:solidFill>
                <a:schemeClr val="bg1"/>
              </a:solidFill>
            </a:endParaRPr>
          </a:p>
          <a:p>
            <a:pPr marL="0" lvl="1"/>
            <a:endParaRPr lang="en-US" sz="1600" dirty="0">
              <a:solidFill>
                <a:schemeClr val="bg1"/>
              </a:solidFill>
            </a:endParaRPr>
          </a:p>
          <a:p>
            <a:pPr marL="0" lvl="1"/>
            <a:r>
              <a:rPr lang="en-US" dirty="0">
                <a:solidFill>
                  <a:schemeClr val="bg1"/>
                </a:solidFill>
              </a:rPr>
              <a:t>Step 3: Do I meet income limits?</a:t>
            </a:r>
          </a:p>
        </p:txBody>
      </p:sp>
      <p:sp>
        <p:nvSpPr>
          <p:cNvPr id="15" name="TextBox 14">
            <a:extLst>
              <a:ext uri="{FF2B5EF4-FFF2-40B4-BE49-F238E27FC236}">
                <a16:creationId xmlns:a16="http://schemas.microsoft.com/office/drawing/2014/main" id="{5FDF9B21-E834-F3A1-46B4-C10A8C284D53}"/>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
        <p:nvSpPr>
          <p:cNvPr id="2" name="Callout: Up Arrow 1">
            <a:extLst>
              <a:ext uri="{FF2B5EF4-FFF2-40B4-BE49-F238E27FC236}">
                <a16:creationId xmlns:a16="http://schemas.microsoft.com/office/drawing/2014/main" id="{A2E89CDB-BD94-8025-CED0-675CF0D9A00F}"/>
              </a:ext>
            </a:extLst>
          </p:cNvPr>
          <p:cNvSpPr/>
          <p:nvPr/>
        </p:nvSpPr>
        <p:spPr>
          <a:xfrm>
            <a:off x="312309" y="3677948"/>
            <a:ext cx="6559953" cy="2651088"/>
          </a:xfrm>
          <a:prstGeom prst="up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OBBA eliminates eligibility for some lawfully-present immigrants who currently qualify for Medicaid starting October 2026, including:</a:t>
            </a:r>
          </a:p>
          <a:p>
            <a:pPr marL="285750" indent="-285750" algn="ctr">
              <a:buFont typeface="Arial" panose="020B0604020202020204" pitchFamily="34" charset="0"/>
              <a:buChar char="•"/>
            </a:pPr>
            <a:r>
              <a:rPr lang="en-US" sz="1600" b="1" dirty="0">
                <a:solidFill>
                  <a:srgbClr val="000000"/>
                </a:solidFill>
              </a:rPr>
              <a:t>Refugees</a:t>
            </a:r>
          </a:p>
          <a:p>
            <a:pPr marL="285750" indent="-285750" algn="ctr">
              <a:buFont typeface="Arial" panose="020B0604020202020204" pitchFamily="34" charset="0"/>
              <a:buChar char="•"/>
            </a:pPr>
            <a:r>
              <a:rPr lang="en-US" sz="1600" b="1" dirty="0">
                <a:solidFill>
                  <a:srgbClr val="000000"/>
                </a:solidFill>
              </a:rPr>
              <a:t>Asylees</a:t>
            </a:r>
          </a:p>
          <a:p>
            <a:pPr marL="285750" indent="-285750" algn="ctr">
              <a:buFont typeface="Arial" panose="020B0604020202020204" pitchFamily="34" charset="0"/>
              <a:buChar char="•"/>
            </a:pPr>
            <a:r>
              <a:rPr lang="en-US" sz="1600" b="1" dirty="0">
                <a:solidFill>
                  <a:srgbClr val="000000"/>
                </a:solidFill>
              </a:rPr>
              <a:t>Certain victims of domestic violence (VAWA)</a:t>
            </a:r>
          </a:p>
        </p:txBody>
      </p:sp>
    </p:spTree>
    <p:extLst>
      <p:ext uri="{BB962C8B-B14F-4D97-AF65-F5344CB8AC3E}">
        <p14:creationId xmlns:p14="http://schemas.microsoft.com/office/powerpoint/2010/main" val="219367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021C5-6841-B234-030F-EFCCECDFB71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AD3ED83-93B0-3018-D16E-78A772021011}"/>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74D2E589-2F93-D2AB-1AF4-29CBCD8EECEA}"/>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4FC2F342-3F39-0F77-DE24-DAEF8CDAC809}"/>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FC0B1EC3-3421-E5CC-1B98-76A4DFF664ED}"/>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E22D0D-27C6-3747-AA31-475F3C9C6BB3}"/>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a:t>
            </a: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1600" dirty="0">
                <a:solidFill>
                  <a:schemeClr val="bg1"/>
                </a:solidFill>
              </a:rPr>
              <a:t>ACA Expansion</a:t>
            </a:r>
          </a:p>
          <a:p>
            <a:endParaRPr lang="en-US" b="1" dirty="0">
              <a:solidFill>
                <a:schemeClr val="bg1"/>
              </a:solidFill>
            </a:endParaRPr>
          </a:p>
          <a:p>
            <a:r>
              <a:rPr lang="en-US" dirty="0">
                <a:solidFill>
                  <a:schemeClr val="bg1"/>
                </a:solidFill>
              </a:rPr>
              <a:t>STEP 2: If that category has asset limits, do I meet them?</a:t>
            </a:r>
          </a:p>
          <a:p>
            <a:pPr marL="0" lvl="1"/>
            <a:endParaRPr lang="en-US" sz="1600" dirty="0">
              <a:solidFill>
                <a:schemeClr val="bg1"/>
              </a:solidFill>
            </a:endParaRPr>
          </a:p>
          <a:p>
            <a:pPr marL="0" lvl="1"/>
            <a:endParaRPr lang="en-US" sz="1600" dirty="0">
              <a:solidFill>
                <a:schemeClr val="bg1"/>
              </a:solidFill>
            </a:endParaRPr>
          </a:p>
          <a:p>
            <a:pPr marL="0" lvl="1"/>
            <a:r>
              <a:rPr lang="en-US" dirty="0">
                <a:solidFill>
                  <a:schemeClr val="bg1"/>
                </a:solidFill>
              </a:rPr>
              <a:t>STEP 3: Do I meet income limits?</a:t>
            </a:r>
          </a:p>
          <a:p>
            <a:endParaRPr lang="en-US" b="1" dirty="0">
              <a:solidFill>
                <a:schemeClr val="bg1"/>
              </a:solidFill>
            </a:endParaRPr>
          </a:p>
        </p:txBody>
      </p:sp>
      <p:sp>
        <p:nvSpPr>
          <p:cNvPr id="15" name="TextBox 14">
            <a:extLst>
              <a:ext uri="{FF2B5EF4-FFF2-40B4-BE49-F238E27FC236}">
                <a16:creationId xmlns:a16="http://schemas.microsoft.com/office/drawing/2014/main" id="{B18ED30D-3992-A177-96E5-66DC8885CFB2}"/>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266714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04307-285A-7DB7-9B40-F1718E17A5C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5BAFD4A-D885-93ED-2910-64F1FC983AF5}"/>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409E63D7-CBE8-ECBB-1B74-DD197FAF14FB}"/>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A0C85E47-32A6-D2CD-E900-13C1AFFFD866}"/>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BD1A4C08-F35A-EE28-8A89-813A21DC4B07}"/>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628E0A-33AB-16CE-2355-EB652F5B0FF2}"/>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sz="2000" dirty="0">
                <a:solidFill>
                  <a:schemeClr val="bg1"/>
                </a:solidFill>
              </a:rPr>
              <a:t>Aged, Blind, Disabled</a:t>
            </a:r>
          </a:p>
          <a:p>
            <a:pPr marL="742950" lvl="1" indent="-285750">
              <a:buFont typeface="Arial" panose="020B0604020202020204" pitchFamily="34" charset="0"/>
              <a:buChar char="•"/>
            </a:pPr>
            <a:r>
              <a:rPr lang="en-US" sz="1600" dirty="0">
                <a:solidFill>
                  <a:schemeClr val="bg1"/>
                </a:solidFill>
              </a:rPr>
              <a:t>65+ or</a:t>
            </a:r>
          </a:p>
          <a:p>
            <a:pPr marL="742950" lvl="1" indent="-285750">
              <a:buFont typeface="Arial" panose="020B0604020202020204" pitchFamily="34" charset="0"/>
              <a:buChar char="•"/>
            </a:pPr>
            <a:r>
              <a:rPr lang="en-US" sz="1600" dirty="0">
                <a:solidFill>
                  <a:schemeClr val="bg1"/>
                </a:solidFill>
              </a:rPr>
              <a:t>Receiving SSI or SSD or </a:t>
            </a:r>
          </a:p>
          <a:p>
            <a:pPr marL="742950" lvl="1" indent="-285750">
              <a:buFont typeface="Arial" panose="020B0604020202020204" pitchFamily="34" charset="0"/>
              <a:buChar char="•"/>
            </a:pPr>
            <a:r>
              <a:rPr lang="en-US" sz="1600" dirty="0">
                <a:solidFill>
                  <a:schemeClr val="bg1"/>
                </a:solidFill>
              </a:rPr>
              <a:t>Found u</a:t>
            </a:r>
            <a:r>
              <a:rPr lang="en-US" sz="1600" dirty="0"/>
              <a:t>nable “to engage in any substantial gainful activity by reason of any medically determinable physical or mental impairment that can be expected to result in death or has lasted or can be expected to last for a continuous period of not less than 12 months.“ by the “Client Assessment Unit.”  </a:t>
            </a:r>
            <a:r>
              <a:rPr lang="en-US" sz="1600" u="sng" dirty="0">
                <a:solidFill>
                  <a:schemeClr val="accent6"/>
                </a:solidFill>
                <a:hlinkClick r:id="rId4">
                  <a:extLst>
                    <a:ext uri="{A12FA001-AC4F-418D-AE19-62706E023703}">
                      <ahyp:hlinkClr xmlns:ahyp="http://schemas.microsoft.com/office/drawing/2018/hyperlinkcolor" val="tx"/>
                    </a:ext>
                  </a:extLst>
                </a:hlinkClick>
              </a:rPr>
              <a:t>PM 03-08-00</a:t>
            </a:r>
            <a:endParaRPr lang="en-US" sz="1600" dirty="0">
              <a:solidFill>
                <a:schemeClr val="accent6"/>
              </a:solidFill>
            </a:endParaRPr>
          </a:p>
          <a:p>
            <a:pPr marL="742950" lvl="1"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1600" dirty="0">
                <a:solidFill>
                  <a:schemeClr val="bg1"/>
                </a:solidFill>
              </a:rPr>
              <a:t>ACA Expansion</a:t>
            </a:r>
          </a:p>
          <a:p>
            <a:endParaRPr lang="en-US" b="1" dirty="0">
              <a:solidFill>
                <a:schemeClr val="bg1"/>
              </a:solidFill>
            </a:endParaRPr>
          </a:p>
          <a:p>
            <a:endParaRPr lang="en-US" b="1" dirty="0">
              <a:solidFill>
                <a:schemeClr val="bg1"/>
              </a:solidFill>
            </a:endParaRPr>
          </a:p>
        </p:txBody>
      </p:sp>
      <p:sp>
        <p:nvSpPr>
          <p:cNvPr id="15" name="TextBox 14">
            <a:extLst>
              <a:ext uri="{FF2B5EF4-FFF2-40B4-BE49-F238E27FC236}">
                <a16:creationId xmlns:a16="http://schemas.microsoft.com/office/drawing/2014/main" id="{1A16C6B8-C6F5-0694-C1C7-7D3ED7D37101}"/>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84057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5E36-D36C-F3E2-E21F-7A895937A34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5D979E5-5946-4D51-EBDF-CCCF4F80A8B3}"/>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87A04A5B-022E-3748-980A-D052AF66D2DD}"/>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FBBE9E92-8418-B61F-54B9-7176D683C951}"/>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828F9E38-2C95-186D-9891-B555AF787E27}"/>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BDF0823-0280-6E20-F4D5-7852D331460E}"/>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a:t>
            </a:r>
          </a:p>
          <a:p>
            <a:pPr marL="285750" indent="-285750">
              <a:buFont typeface="Arial" panose="020B0604020202020204" pitchFamily="34" charset="0"/>
              <a:buChar char="•"/>
            </a:pPr>
            <a:r>
              <a:rPr lang="en-US" sz="2000" dirty="0">
                <a:solidFill>
                  <a:schemeClr val="bg1"/>
                </a:solidFill>
              </a:rPr>
              <a:t>Families with Children – Family Health Plans</a:t>
            </a:r>
          </a:p>
          <a:p>
            <a:pPr marL="742950" lvl="1" indent="-285750">
              <a:buFont typeface="Arial" panose="020B0604020202020204" pitchFamily="34" charset="0"/>
              <a:buChar char="•"/>
            </a:pPr>
            <a:r>
              <a:rPr lang="en-US" sz="1600" b="1" dirty="0">
                <a:solidFill>
                  <a:schemeClr val="bg1"/>
                </a:solidFill>
              </a:rPr>
              <a:t>Family Assist </a:t>
            </a:r>
            <a:r>
              <a:rPr lang="en-US" sz="1600" dirty="0">
                <a:solidFill>
                  <a:schemeClr val="bg1"/>
                </a:solidFill>
              </a:rPr>
              <a:t>– family with child(ren) with income below TANF Cash Payment Level. Automatically eligible for Medicaid if receiving TANF. PM I-03-00</a:t>
            </a:r>
          </a:p>
          <a:p>
            <a:pPr marL="742950" lvl="1" indent="-285750">
              <a:buFont typeface="Arial" panose="020B0604020202020204" pitchFamily="34" charset="0"/>
              <a:buChar char="•"/>
            </a:pPr>
            <a:r>
              <a:rPr lang="en-US" sz="1600" b="1" dirty="0">
                <a:solidFill>
                  <a:schemeClr val="bg1"/>
                </a:solidFill>
              </a:rPr>
              <a:t>Extended Medical </a:t>
            </a:r>
            <a:r>
              <a:rPr lang="en-US" sz="1600" dirty="0">
                <a:solidFill>
                  <a:schemeClr val="bg1"/>
                </a:solidFill>
              </a:rPr>
              <a:t>- family no longer eligible for TANF or Family Assist due to earnings or spousal support received by the parent or caretaker relative. PM 18-05-05</a:t>
            </a:r>
          </a:p>
          <a:p>
            <a:pPr marL="742950" lvl="1" indent="-285750">
              <a:buFont typeface="Arial" panose="020B0604020202020204" pitchFamily="34" charset="0"/>
              <a:buChar char="•"/>
            </a:pPr>
            <a:r>
              <a:rPr lang="en-US" sz="1600" b="1" dirty="0">
                <a:solidFill>
                  <a:schemeClr val="bg1"/>
                </a:solidFill>
              </a:rPr>
              <a:t>Moms &amp; Babies </a:t>
            </a:r>
            <a:r>
              <a:rPr lang="en-US" sz="1600" dirty="0">
                <a:solidFill>
                  <a:schemeClr val="bg1"/>
                </a:solidFill>
              </a:rPr>
              <a:t>- pregnant women and infants under 12 months of age,  born to eligible women through postpartum period regardless of changes in income. PM I-03-00</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1600" dirty="0">
                <a:solidFill>
                  <a:schemeClr val="bg1"/>
                </a:solidFill>
              </a:rPr>
              <a:t>ACA Expansion</a:t>
            </a:r>
          </a:p>
          <a:p>
            <a:endParaRPr lang="en-US" b="1" dirty="0">
              <a:solidFill>
                <a:schemeClr val="bg1"/>
              </a:solidFill>
            </a:endParaRPr>
          </a:p>
          <a:p>
            <a:endParaRPr lang="en-US" b="1" dirty="0">
              <a:solidFill>
                <a:schemeClr val="bg1"/>
              </a:solidFill>
            </a:endParaRPr>
          </a:p>
        </p:txBody>
      </p:sp>
      <p:sp>
        <p:nvSpPr>
          <p:cNvPr id="15" name="TextBox 14">
            <a:extLst>
              <a:ext uri="{FF2B5EF4-FFF2-40B4-BE49-F238E27FC236}">
                <a16:creationId xmlns:a16="http://schemas.microsoft.com/office/drawing/2014/main" id="{050AECAB-FF9B-54E5-1F24-71BCC06A02B7}"/>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145911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2097B-3E40-1054-82E9-CC51F3C1504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023B588-42DD-77F1-1E24-EC309BF7370F}"/>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550732E8-F4F4-BFCA-ACDC-9F6FE8DDAE1A}"/>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0AB47305-478C-0E64-6C55-B9E7C5187CE3}"/>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6C6918A0-43C9-21CC-4D04-F9BE312D1F8E}"/>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168A481-18F5-D00A-F247-61DE416C2034}"/>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a:t>
            </a: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2000" dirty="0">
                <a:solidFill>
                  <a:schemeClr val="bg1"/>
                </a:solidFill>
              </a:rPr>
              <a:t>Children’s Health Insurance</a:t>
            </a:r>
          </a:p>
          <a:p>
            <a:pPr marL="742950" lvl="1" indent="-285750">
              <a:buFont typeface="Arial" panose="020B0604020202020204" pitchFamily="34" charset="0"/>
              <a:buChar char="•"/>
            </a:pPr>
            <a:r>
              <a:rPr lang="en-US" sz="1600" dirty="0">
                <a:solidFill>
                  <a:schemeClr val="bg1"/>
                </a:solidFill>
              </a:rPr>
              <a:t>under age 19</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ACA Expansion</a:t>
            </a:r>
          </a:p>
          <a:p>
            <a:endParaRPr lang="en-US" b="1" dirty="0">
              <a:solidFill>
                <a:schemeClr val="bg1"/>
              </a:solidFill>
            </a:endParaRPr>
          </a:p>
          <a:p>
            <a:endParaRPr lang="en-US" b="1" dirty="0">
              <a:solidFill>
                <a:schemeClr val="bg1"/>
              </a:solidFill>
            </a:endParaRPr>
          </a:p>
        </p:txBody>
      </p:sp>
      <p:sp>
        <p:nvSpPr>
          <p:cNvPr id="15" name="TextBox 14">
            <a:extLst>
              <a:ext uri="{FF2B5EF4-FFF2-40B4-BE49-F238E27FC236}">
                <a16:creationId xmlns:a16="http://schemas.microsoft.com/office/drawing/2014/main" id="{E5F71B64-88EC-071C-4D11-254A534189F6}"/>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23687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B4508-BB6B-AC5C-60A0-5BEEF1320B9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13B40E6-79C1-A9B6-891B-11F063E7DE05}"/>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AE6CE8CF-7C06-DE9D-9379-5F32B1A21933}"/>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04D757A4-F37D-94AA-A281-956462E1F0C8}"/>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01E7AC69-DF6B-07D2-8FBB-D09191856DB8}"/>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A7C37B-68FD-57EE-3483-9B288770C71E}"/>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a:t>
            </a: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2000" dirty="0">
                <a:solidFill>
                  <a:schemeClr val="bg1"/>
                </a:solidFill>
              </a:rPr>
              <a:t>ACA Expansion</a:t>
            </a:r>
          </a:p>
          <a:p>
            <a:pPr marL="742950" lvl="1" indent="-285750">
              <a:buFont typeface="Arial" panose="020B0604020202020204" pitchFamily="34" charset="0"/>
              <a:buChar char="•"/>
            </a:pPr>
            <a:r>
              <a:rPr lang="en-US" sz="1600" dirty="0">
                <a:solidFill>
                  <a:schemeClr val="bg1"/>
                </a:solidFill>
              </a:rPr>
              <a:t>18-64 years old, and</a:t>
            </a:r>
          </a:p>
          <a:p>
            <a:pPr marL="742950" lvl="1" indent="-285750">
              <a:buFont typeface="Arial" panose="020B0604020202020204" pitchFamily="34" charset="0"/>
              <a:buChar char="•"/>
            </a:pPr>
            <a:r>
              <a:rPr lang="en-US" sz="1600" dirty="0">
                <a:solidFill>
                  <a:schemeClr val="bg1"/>
                </a:solidFill>
              </a:rPr>
              <a:t>Does not qualify for any of the programs above, and</a:t>
            </a:r>
          </a:p>
          <a:p>
            <a:pPr marL="742950" lvl="1" indent="-285750">
              <a:buFont typeface="Arial" panose="020B0604020202020204" pitchFamily="34" charset="0"/>
              <a:buChar char="•"/>
            </a:pPr>
            <a:r>
              <a:rPr lang="en-US" sz="1600" dirty="0">
                <a:solidFill>
                  <a:schemeClr val="bg1"/>
                </a:solidFill>
              </a:rPr>
              <a:t>Does not have Medicare.</a:t>
            </a:r>
          </a:p>
          <a:p>
            <a:pPr marL="742950" lvl="1" indent="-285750">
              <a:buFont typeface="Arial" panose="020B0604020202020204" pitchFamily="34" charset="0"/>
              <a:buChar char="•"/>
            </a:pPr>
            <a:r>
              <a:rPr lang="en-US" sz="1600" dirty="0">
                <a:solidFill>
                  <a:schemeClr val="bg1"/>
                </a:solidFill>
              </a:rPr>
              <a:t>Includes Family Care Assist, ACA categories</a:t>
            </a:r>
          </a:p>
          <a:p>
            <a:pPr lvl="1"/>
            <a:endParaRPr lang="en-US" sz="1600" dirty="0">
              <a:solidFill>
                <a:schemeClr val="bg1"/>
              </a:solidFill>
            </a:endParaRPr>
          </a:p>
          <a:p>
            <a:endParaRPr lang="en-US" b="1" dirty="0">
              <a:solidFill>
                <a:schemeClr val="bg1"/>
              </a:solidFill>
            </a:endParaRPr>
          </a:p>
          <a:p>
            <a:endParaRPr lang="en-US" b="1" dirty="0">
              <a:solidFill>
                <a:schemeClr val="bg1"/>
              </a:solidFill>
            </a:endParaRPr>
          </a:p>
        </p:txBody>
      </p:sp>
      <p:sp>
        <p:nvSpPr>
          <p:cNvPr id="15" name="TextBox 14">
            <a:extLst>
              <a:ext uri="{FF2B5EF4-FFF2-40B4-BE49-F238E27FC236}">
                <a16:creationId xmlns:a16="http://schemas.microsoft.com/office/drawing/2014/main" id="{2226D1CC-12AF-6C9E-F127-FD037DA298D2}"/>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339445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09E0-4B8A-CCA2-FFBC-E808A04CAF4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56903D8-F387-3382-32A4-7D2F9AD3CD40}"/>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567FC555-0C79-B4A6-3720-4428C646AB42}"/>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015EFF01-04A8-D627-5B0E-FCC1D52FBD76}"/>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5497D963-0306-8B22-3354-CA6CB52C281A}"/>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2FE14E6-2F0D-20F3-5794-7B9912AC7DBA}"/>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a:t>
            </a: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2000" dirty="0">
                <a:solidFill>
                  <a:schemeClr val="bg1"/>
                </a:solidFill>
              </a:rPr>
              <a:t>ACA Expansion</a:t>
            </a:r>
          </a:p>
          <a:p>
            <a:pPr marL="742950" lvl="1" indent="-285750">
              <a:buFont typeface="Arial" panose="020B0604020202020204" pitchFamily="34" charset="0"/>
              <a:buChar char="•"/>
            </a:pPr>
            <a:r>
              <a:rPr lang="en-US" sz="1600" dirty="0">
                <a:solidFill>
                  <a:schemeClr val="bg1"/>
                </a:solidFill>
              </a:rPr>
              <a:t>18-64 years old, and</a:t>
            </a:r>
          </a:p>
          <a:p>
            <a:pPr marL="742950" lvl="1" indent="-285750">
              <a:buFont typeface="Arial" panose="020B0604020202020204" pitchFamily="34" charset="0"/>
              <a:buChar char="•"/>
            </a:pPr>
            <a:r>
              <a:rPr lang="en-US" sz="1600" dirty="0">
                <a:solidFill>
                  <a:schemeClr val="bg1"/>
                </a:solidFill>
              </a:rPr>
              <a:t>Does not qualify for any of the programs above, and</a:t>
            </a:r>
          </a:p>
          <a:p>
            <a:pPr marL="742950" lvl="1" indent="-285750">
              <a:buFont typeface="Arial" panose="020B0604020202020204" pitchFamily="34" charset="0"/>
              <a:buChar char="•"/>
            </a:pPr>
            <a:r>
              <a:rPr lang="en-US" sz="1600" dirty="0">
                <a:solidFill>
                  <a:schemeClr val="bg1"/>
                </a:solidFill>
              </a:rPr>
              <a:t>Does not have Medicare.</a:t>
            </a:r>
          </a:p>
          <a:p>
            <a:pPr marL="742950" lvl="1" indent="-285750">
              <a:buFont typeface="Arial" panose="020B0604020202020204" pitchFamily="34" charset="0"/>
              <a:buChar char="•"/>
            </a:pPr>
            <a:r>
              <a:rPr lang="en-US" sz="1600" dirty="0">
                <a:solidFill>
                  <a:schemeClr val="bg1"/>
                </a:solidFill>
              </a:rPr>
              <a:t>Includes Family Care Assist, ACA categories</a:t>
            </a:r>
          </a:p>
          <a:p>
            <a:endParaRPr lang="en-US" b="1" dirty="0">
              <a:solidFill>
                <a:schemeClr val="bg1"/>
              </a:solidFill>
            </a:endParaRPr>
          </a:p>
          <a:p>
            <a:endParaRPr lang="en-US" b="1" dirty="0">
              <a:solidFill>
                <a:schemeClr val="bg1"/>
              </a:solidFill>
            </a:endParaRPr>
          </a:p>
        </p:txBody>
      </p:sp>
      <p:sp>
        <p:nvSpPr>
          <p:cNvPr id="15" name="TextBox 14">
            <a:extLst>
              <a:ext uri="{FF2B5EF4-FFF2-40B4-BE49-F238E27FC236}">
                <a16:creationId xmlns:a16="http://schemas.microsoft.com/office/drawing/2014/main" id="{73AEC6DA-616A-0502-2607-E46BC8A4991D}"/>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
        <p:nvSpPr>
          <p:cNvPr id="4" name="Callout: Up Arrow 3">
            <a:extLst>
              <a:ext uri="{FF2B5EF4-FFF2-40B4-BE49-F238E27FC236}">
                <a16:creationId xmlns:a16="http://schemas.microsoft.com/office/drawing/2014/main" id="{A2F44F34-8771-1305-EB73-6B3004E702BA}"/>
              </a:ext>
            </a:extLst>
          </p:cNvPr>
          <p:cNvSpPr/>
          <p:nvPr/>
        </p:nvSpPr>
        <p:spPr>
          <a:xfrm>
            <a:off x="207805" y="3857405"/>
            <a:ext cx="6559953" cy="2651088"/>
          </a:xfrm>
          <a:prstGeom prst="up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OBBA forces states to adds work requirements to the ACA Expansion Groups by 1/1/27.</a:t>
            </a:r>
          </a:p>
          <a:p>
            <a:pPr marL="625475"/>
            <a:r>
              <a:rPr lang="en-US" sz="1600" b="1" dirty="0">
                <a:solidFill>
                  <a:srgbClr val="000000"/>
                </a:solidFill>
              </a:rPr>
              <a:t>▪ 80 hours of work, community service, or work program participation (or some combination).  </a:t>
            </a:r>
          </a:p>
          <a:p>
            <a:pPr marL="625475"/>
            <a:r>
              <a:rPr lang="en-US" sz="1600" b="1" dirty="0">
                <a:solidFill>
                  <a:srgbClr val="000000"/>
                </a:solidFill>
              </a:rPr>
              <a:t>▪ Enrolled in an educational program at least half-time (40 hours/month). </a:t>
            </a:r>
            <a:endParaRPr lang="en-US" b="1" dirty="0">
              <a:solidFill>
                <a:srgbClr val="000000"/>
              </a:solidFill>
            </a:endParaRPr>
          </a:p>
        </p:txBody>
      </p:sp>
    </p:spTree>
    <p:extLst>
      <p:ext uri="{BB962C8B-B14F-4D97-AF65-F5344CB8AC3E}">
        <p14:creationId xmlns:p14="http://schemas.microsoft.com/office/powerpoint/2010/main" val="16299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5C56A-7091-3382-8C01-58EAC2E5A01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F972404-3CF7-B864-4CBF-00C3AC25C21C}"/>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0D30101B-4619-4DC2-7CA4-A9536700003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A1FA0F0C-24C9-50C7-29FB-8EAA0EFC2736}"/>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1158D8F9-A20B-2D08-08A3-2C254E88F8EF}"/>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01E863D-173D-86ED-294F-0ACE700C991B}"/>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 (AABD)</a:t>
            </a: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1600" dirty="0">
                <a:solidFill>
                  <a:schemeClr val="bg1"/>
                </a:solidFill>
              </a:rPr>
              <a:t>ACA Expansion</a:t>
            </a:r>
          </a:p>
          <a:p>
            <a:endParaRPr lang="en-US" b="1" dirty="0">
              <a:solidFill>
                <a:schemeClr val="bg1"/>
              </a:solidFill>
            </a:endParaRPr>
          </a:p>
          <a:p>
            <a:r>
              <a:rPr lang="en-US" b="1" dirty="0">
                <a:solidFill>
                  <a:schemeClr val="bg1"/>
                </a:solidFill>
              </a:rPr>
              <a:t>STEP 2: If that category has asset limits, do I meet them?</a:t>
            </a:r>
          </a:p>
          <a:p>
            <a:pPr marL="285750" lvl="1" indent="-285750">
              <a:buFont typeface="Arial" panose="020B0604020202020204" pitchFamily="34" charset="0"/>
              <a:buChar char="•"/>
            </a:pPr>
            <a:r>
              <a:rPr lang="en-US" sz="1600" dirty="0">
                <a:solidFill>
                  <a:schemeClr val="bg1"/>
                </a:solidFill>
              </a:rPr>
              <a:t>Look at “</a:t>
            </a:r>
            <a:r>
              <a:rPr lang="en-US" sz="1600" b="1" dirty="0">
                <a:solidFill>
                  <a:schemeClr val="bg1"/>
                </a:solidFill>
              </a:rPr>
              <a:t>countable</a:t>
            </a:r>
            <a:r>
              <a:rPr lang="en-US" sz="1600" dirty="0">
                <a:solidFill>
                  <a:schemeClr val="bg1"/>
                </a:solidFill>
              </a:rPr>
              <a:t>” assets only: </a:t>
            </a:r>
            <a:r>
              <a:rPr lang="en-US" dirty="0"/>
              <a:t>PM 07-02-00</a:t>
            </a:r>
          </a:p>
          <a:p>
            <a:pPr marL="742950" lvl="2" indent="-285750">
              <a:buFont typeface="Arial" panose="020B0604020202020204" pitchFamily="34" charset="0"/>
              <a:buChar char="•"/>
            </a:pPr>
            <a:r>
              <a:rPr lang="en-US" sz="1600" dirty="0">
                <a:solidFill>
                  <a:schemeClr val="bg1"/>
                </a:solidFill>
              </a:rPr>
              <a:t>Common exemptions: Homestead, Car</a:t>
            </a:r>
          </a:p>
          <a:p>
            <a:pPr marL="742950" lvl="2" indent="-285750">
              <a:buFont typeface="Arial" panose="020B0604020202020204" pitchFamily="34" charset="0"/>
              <a:buChar char="•"/>
            </a:pPr>
            <a:r>
              <a:rPr lang="en-US" sz="1600" dirty="0">
                <a:solidFill>
                  <a:schemeClr val="bg1"/>
                </a:solidFill>
              </a:rPr>
              <a:t>Watch out for life insurance</a:t>
            </a:r>
          </a:p>
          <a:p>
            <a:pPr marL="285750" lvl="1" indent="-285750">
              <a:buFont typeface="Arial" panose="020B0604020202020204" pitchFamily="34" charset="0"/>
              <a:buChar char="•"/>
            </a:pPr>
            <a:r>
              <a:rPr lang="en-US" sz="1600" dirty="0">
                <a:solidFill>
                  <a:schemeClr val="bg1"/>
                </a:solidFill>
              </a:rPr>
              <a:t>AABD Medicaid = $17,500</a:t>
            </a:r>
          </a:p>
          <a:p>
            <a:pPr marL="285750" lvl="1" indent="-285750">
              <a:buFont typeface="Arial" panose="020B0604020202020204" pitchFamily="34" charset="0"/>
              <a:buChar char="•"/>
            </a:pPr>
            <a:r>
              <a:rPr lang="en-US" sz="1600" dirty="0">
                <a:solidFill>
                  <a:schemeClr val="bg1"/>
                </a:solidFill>
              </a:rPr>
              <a:t>Medicare Savings Program = $9,660 (1 person), $14,470 (2 people)</a:t>
            </a:r>
          </a:p>
          <a:p>
            <a:pPr marL="285750" lvl="1" indent="-285750">
              <a:buFont typeface="Arial" panose="020B0604020202020204" pitchFamily="34" charset="0"/>
              <a:buChar char="•"/>
            </a:pPr>
            <a:endParaRPr lang="en-US" sz="1600" dirty="0">
              <a:solidFill>
                <a:schemeClr val="bg1"/>
              </a:solidFill>
            </a:endParaRPr>
          </a:p>
          <a:p>
            <a:pPr marL="0" lvl="1"/>
            <a:r>
              <a:rPr lang="en-US" dirty="0">
                <a:solidFill>
                  <a:schemeClr val="bg1"/>
                </a:solidFill>
              </a:rPr>
              <a:t>STEP 3: Do I meet income limits?</a:t>
            </a:r>
          </a:p>
        </p:txBody>
      </p:sp>
      <p:sp>
        <p:nvSpPr>
          <p:cNvPr id="15" name="TextBox 14">
            <a:extLst>
              <a:ext uri="{FF2B5EF4-FFF2-40B4-BE49-F238E27FC236}">
                <a16:creationId xmlns:a16="http://schemas.microsoft.com/office/drawing/2014/main" id="{AD6DD2E8-C77A-ADA6-754E-D3C432396984}"/>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210323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44" y="232773"/>
            <a:ext cx="5449200" cy="1655592"/>
          </a:xfrm>
          <a:prstGeom prst="rect">
            <a:avLst/>
          </a:prstGeom>
        </p:spPr>
      </p:pic>
      <p:sp>
        <p:nvSpPr>
          <p:cNvPr id="6" name="Rectangle 5"/>
          <p:cNvSpPr/>
          <p:nvPr/>
        </p:nvSpPr>
        <p:spPr>
          <a:xfrm>
            <a:off x="237744" y="2156166"/>
            <a:ext cx="5579732" cy="2677656"/>
          </a:xfrm>
          <a:prstGeom prst="rect">
            <a:avLst/>
          </a:prstGeom>
        </p:spPr>
        <p:txBody>
          <a:bodyPr wrap="square">
            <a:spAutoFit/>
          </a:bodyPr>
          <a:lstStyle/>
          <a:p>
            <a:r>
              <a:rPr lang="en-US" sz="2400" dirty="0">
                <a:solidFill>
                  <a:srgbClr val="001E61"/>
                </a:solidFill>
              </a:rPr>
              <a:t>Legal Aid Chicago is a private non-profit that provides </a:t>
            </a:r>
            <a:r>
              <a:rPr lang="en-US" sz="2400" b="1" dirty="0">
                <a:solidFill>
                  <a:srgbClr val="001E61"/>
                </a:solidFill>
              </a:rPr>
              <a:t>free </a:t>
            </a:r>
            <a:r>
              <a:rPr lang="en-US" sz="24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7" name="Rectangle 6"/>
          <p:cNvSpPr/>
          <p:nvPr/>
        </p:nvSpPr>
        <p:spPr>
          <a:xfrm>
            <a:off x="237744" y="5101623"/>
            <a:ext cx="6096000" cy="738664"/>
          </a:xfrm>
          <a:prstGeom prst="rect">
            <a:avLst/>
          </a:prstGeom>
        </p:spPr>
        <p:txBody>
          <a:bodyPr>
            <a:spAutoFit/>
          </a:bodyPr>
          <a:lstStyle/>
          <a:p>
            <a:r>
              <a:rPr lang="en-US" sz="1400" dirty="0">
                <a:solidFill>
                  <a:srgbClr val="001E61"/>
                </a:solidFill>
              </a:rPr>
              <a:t>* No financial eligibility requirements for seniors or victims of domestic or sexual violence; higher income limits for certain populations or legal issues, including veterans, people living with HIV, and others.</a:t>
            </a:r>
            <a:endParaRPr lang="en-US" sz="1400" dirty="0"/>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83146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0659A-5C60-FB5C-027C-9CE9D545288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5D611BC-5194-F351-B79E-6185C8DC9C4E}"/>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1C4AA412-5B3B-2D8D-A43B-4D99352D71EB}"/>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BB03221E-EB3D-8E6A-B7A7-043796BCE653}"/>
              </a:ext>
            </a:extLst>
          </p:cNvPr>
          <p:cNvPicPr>
            <a:picLocks noChangeAspect="1"/>
          </p:cNvPicPr>
          <p:nvPr/>
        </p:nvPicPr>
        <p:blipFill>
          <a:blip r:embed="rId3"/>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8A15836E-A4EC-A9C1-D957-43FB563A8ADD}"/>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AB53E1-B948-0C38-CD40-D4ADE723A7E4}"/>
              </a:ext>
            </a:extLst>
          </p:cNvPr>
          <p:cNvSpPr/>
          <p:nvPr/>
        </p:nvSpPr>
        <p:spPr>
          <a:xfrm>
            <a:off x="452387" y="1236315"/>
            <a:ext cx="5236144"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bg1"/>
                </a:solidFill>
              </a:rPr>
              <a:t>Step 1:  Which category (categories) of Medicaid could I fit into?</a:t>
            </a:r>
          </a:p>
          <a:p>
            <a:pPr marL="285750" indent="-285750">
              <a:buFont typeface="Arial" panose="020B0604020202020204" pitchFamily="34" charset="0"/>
              <a:buChar char="•"/>
            </a:pPr>
            <a:r>
              <a:rPr lang="en-US" sz="1600" dirty="0">
                <a:solidFill>
                  <a:schemeClr val="bg1"/>
                </a:solidFill>
              </a:rPr>
              <a:t>Aged, Blind, Disabled (AABD)</a:t>
            </a:r>
          </a:p>
          <a:p>
            <a:pPr marL="285750" indent="-285750">
              <a:buFont typeface="Arial" panose="020B0604020202020204" pitchFamily="34" charset="0"/>
              <a:buChar char="•"/>
            </a:pPr>
            <a:r>
              <a:rPr lang="en-US" sz="1600" dirty="0">
                <a:solidFill>
                  <a:schemeClr val="bg1"/>
                </a:solidFill>
              </a:rPr>
              <a:t>Families with Children – Family Health Plans</a:t>
            </a:r>
          </a:p>
          <a:p>
            <a:pPr marL="285750" indent="-285750">
              <a:buFont typeface="Arial" panose="020B0604020202020204" pitchFamily="34" charset="0"/>
              <a:buChar char="•"/>
            </a:pPr>
            <a:r>
              <a:rPr lang="en-US" sz="1600" dirty="0">
                <a:solidFill>
                  <a:schemeClr val="bg1"/>
                </a:solidFill>
              </a:rPr>
              <a:t>Children’s Health Insurance</a:t>
            </a:r>
          </a:p>
          <a:p>
            <a:pPr marL="285750" indent="-285750">
              <a:buFont typeface="Arial" panose="020B0604020202020204" pitchFamily="34" charset="0"/>
              <a:buChar char="•"/>
            </a:pPr>
            <a:r>
              <a:rPr lang="en-US" sz="1600" dirty="0">
                <a:solidFill>
                  <a:schemeClr val="bg1"/>
                </a:solidFill>
              </a:rPr>
              <a:t>ACA Expansion</a:t>
            </a:r>
          </a:p>
          <a:p>
            <a:endParaRPr lang="en-US" dirty="0">
              <a:solidFill>
                <a:schemeClr val="bg1"/>
              </a:solidFill>
            </a:endParaRPr>
          </a:p>
          <a:p>
            <a:r>
              <a:rPr lang="en-US" dirty="0">
                <a:solidFill>
                  <a:schemeClr val="bg1"/>
                </a:solidFill>
              </a:rPr>
              <a:t>Step 2: If that category has asset limits, do I meet them?</a:t>
            </a:r>
          </a:p>
          <a:p>
            <a:pPr marL="285750" lvl="1" indent="-285750">
              <a:buFont typeface="Arial" panose="020B0604020202020204" pitchFamily="34" charset="0"/>
              <a:buChar char="•"/>
            </a:pPr>
            <a:endParaRPr lang="en-US" sz="1600" dirty="0">
              <a:solidFill>
                <a:schemeClr val="bg1"/>
              </a:solidFill>
            </a:endParaRPr>
          </a:p>
          <a:p>
            <a:pPr marL="0" lvl="1"/>
            <a:r>
              <a:rPr lang="en-US" b="1" dirty="0">
                <a:solidFill>
                  <a:schemeClr val="bg1"/>
                </a:solidFill>
              </a:rPr>
              <a:t>STEP 3: Do I meet income limits?</a:t>
            </a:r>
          </a:p>
          <a:p>
            <a:pPr marL="285750" lvl="1" indent="-285750">
              <a:buFont typeface="Arial" panose="020B0604020202020204" pitchFamily="34" charset="0"/>
              <a:buChar char="•"/>
            </a:pPr>
            <a:r>
              <a:rPr lang="en-US" sz="1600" dirty="0">
                <a:solidFill>
                  <a:schemeClr val="bg1"/>
                </a:solidFill>
              </a:rPr>
              <a:t>Who is in my Eligibility Determination Group?</a:t>
            </a:r>
          </a:p>
          <a:p>
            <a:pPr marL="742950" lvl="2" indent="-285750">
              <a:buFont typeface="Arial" panose="020B0604020202020204" pitchFamily="34" charset="0"/>
              <a:buChar char="•"/>
            </a:pPr>
            <a:r>
              <a:rPr lang="en-US" sz="1600" dirty="0">
                <a:solidFill>
                  <a:schemeClr val="bg1"/>
                </a:solidFill>
              </a:rPr>
              <a:t>AABD: Applicant + Spouse + minor children living in household</a:t>
            </a:r>
          </a:p>
          <a:p>
            <a:pPr marL="742950" lvl="2" indent="-285750">
              <a:buFont typeface="Arial" panose="020B0604020202020204" pitchFamily="34" charset="0"/>
              <a:buChar char="•"/>
            </a:pPr>
            <a:r>
              <a:rPr lang="en-US" sz="1600" dirty="0">
                <a:solidFill>
                  <a:schemeClr val="bg1"/>
                </a:solidFill>
              </a:rPr>
              <a:t>Other groups “MAGI”: </a:t>
            </a:r>
            <a:r>
              <a:rPr lang="en-US" sz="1600" dirty="0"/>
              <a:t>PM 15-06-01-f</a:t>
            </a:r>
            <a:endParaRPr lang="en-US" sz="1600" dirty="0">
              <a:solidFill>
                <a:schemeClr val="bg1"/>
              </a:solidFill>
            </a:endParaRPr>
          </a:p>
          <a:p>
            <a:pPr marL="285750" lvl="1" indent="-285750">
              <a:buFont typeface="Arial" panose="020B0604020202020204" pitchFamily="34" charset="0"/>
              <a:buChar char="•"/>
            </a:pPr>
            <a:r>
              <a:rPr lang="en-US" sz="1600" dirty="0">
                <a:solidFill>
                  <a:schemeClr val="bg1"/>
                </a:solidFill>
              </a:rPr>
              <a:t>What income counts? PM 08-02; PM 08-03</a:t>
            </a:r>
          </a:p>
          <a:p>
            <a:pPr marL="742950" lvl="2" indent="-285750">
              <a:buFont typeface="Arial" panose="020B0604020202020204" pitchFamily="34" charset="0"/>
              <a:buChar char="•"/>
            </a:pPr>
            <a:r>
              <a:rPr lang="en-US" sz="1600" dirty="0">
                <a:solidFill>
                  <a:schemeClr val="bg1"/>
                </a:solidFill>
              </a:rPr>
              <a:t>Watch out for exclusions and disregards!</a:t>
            </a:r>
          </a:p>
          <a:p>
            <a:pPr marL="285750" lvl="1" indent="-285750">
              <a:buFont typeface="Arial" panose="020B0604020202020204" pitchFamily="34" charset="0"/>
              <a:buChar char="•"/>
            </a:pPr>
            <a:r>
              <a:rPr lang="en-US" sz="1600" dirty="0">
                <a:solidFill>
                  <a:schemeClr val="bg1"/>
                </a:solidFill>
              </a:rPr>
              <a:t>Compare to Program standards: </a:t>
            </a:r>
            <a:r>
              <a:rPr lang="en-US" sz="1600" dirty="0"/>
              <a:t>WAG 25-03-02 (2)</a:t>
            </a:r>
          </a:p>
        </p:txBody>
      </p:sp>
      <p:sp>
        <p:nvSpPr>
          <p:cNvPr id="15" name="TextBox 14">
            <a:extLst>
              <a:ext uri="{FF2B5EF4-FFF2-40B4-BE49-F238E27FC236}">
                <a16:creationId xmlns:a16="http://schemas.microsoft.com/office/drawing/2014/main" id="{C7644482-ED35-88B8-4EFB-BE46693E3261}"/>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eligibility</a:t>
            </a:r>
          </a:p>
        </p:txBody>
      </p:sp>
    </p:spTree>
    <p:extLst>
      <p:ext uri="{BB962C8B-B14F-4D97-AF65-F5344CB8AC3E}">
        <p14:creationId xmlns:p14="http://schemas.microsoft.com/office/powerpoint/2010/main" val="36043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495-2B77-DCE1-DDBF-44D1DC693D30}"/>
              </a:ext>
            </a:extLst>
          </p:cNvPr>
          <p:cNvSpPr>
            <a:spLocks noGrp="1"/>
          </p:cNvSpPr>
          <p:nvPr>
            <p:ph type="title"/>
          </p:nvPr>
        </p:nvSpPr>
        <p:spPr>
          <a:xfrm>
            <a:off x="838199" y="0"/>
            <a:ext cx="10515600" cy="1325563"/>
          </a:xfrm>
        </p:spPr>
        <p:txBody>
          <a:bodyPr/>
          <a:lstStyle/>
          <a:p>
            <a:r>
              <a:rPr lang="en-US" dirty="0"/>
              <a:t>ADVANCED topics</a:t>
            </a:r>
          </a:p>
        </p:txBody>
      </p:sp>
      <p:sp>
        <p:nvSpPr>
          <p:cNvPr id="3" name="Text Placeholder 2">
            <a:extLst>
              <a:ext uri="{FF2B5EF4-FFF2-40B4-BE49-F238E27FC236}">
                <a16:creationId xmlns:a16="http://schemas.microsoft.com/office/drawing/2014/main" id="{09B3EB3C-E3AB-E5C3-D8D6-C60A4914A2D2}"/>
              </a:ext>
            </a:extLst>
          </p:cNvPr>
          <p:cNvSpPr>
            <a:spLocks noGrp="1"/>
          </p:cNvSpPr>
          <p:nvPr>
            <p:ph type="body" sz="quarter" idx="13"/>
          </p:nvPr>
        </p:nvSpPr>
        <p:spPr>
          <a:xfrm>
            <a:off x="838201" y="1001027"/>
            <a:ext cx="8128000" cy="4841508"/>
          </a:xfrm>
        </p:spPr>
        <p:txBody>
          <a:bodyPr>
            <a:noAutofit/>
          </a:bodyPr>
          <a:lstStyle/>
          <a:p>
            <a:r>
              <a:rPr lang="en-US" sz="1800" dirty="0"/>
              <a:t>Children turning 19 living with their parents: </a:t>
            </a:r>
          </a:p>
          <a:p>
            <a:pPr lvl="1"/>
            <a:r>
              <a:rPr lang="en-US" sz="1600" b="0" i="0" dirty="0"/>
              <a:t>Do they need to reapply?</a:t>
            </a:r>
          </a:p>
          <a:p>
            <a:pPr lvl="1"/>
            <a:r>
              <a:rPr lang="en-US" sz="1600" b="0" i="0" dirty="0"/>
              <a:t>What tax-filing statuses maximize Medicaid eligibility?</a:t>
            </a:r>
          </a:p>
          <a:p>
            <a:r>
              <a:rPr lang="en-US" sz="1800" dirty="0"/>
              <a:t>Complicated/unusual income or resources</a:t>
            </a:r>
          </a:p>
          <a:p>
            <a:r>
              <a:rPr lang="en-US" sz="1800" dirty="0"/>
              <a:t>Families where members are receiving Medicaid in different categories </a:t>
            </a:r>
            <a:r>
              <a:rPr lang="en-US" sz="1600" dirty="0"/>
              <a:t>(or who are receiving federal and state benefits)</a:t>
            </a:r>
          </a:p>
          <a:p>
            <a:r>
              <a:rPr lang="en-US" sz="1800" dirty="0"/>
              <a:t>Application delays (T-Card)</a:t>
            </a:r>
          </a:p>
          <a:p>
            <a:pPr lvl="1"/>
            <a:r>
              <a:rPr lang="en-US" sz="1600" b="0" i="0" dirty="0">
                <a:hlinkClick r:id="rId2"/>
              </a:rPr>
              <a:t>https://www.dhs.state.il.us/page.aspx?item=116877</a:t>
            </a:r>
            <a:endParaRPr lang="en-US" sz="1600" b="0" i="0" dirty="0"/>
          </a:p>
          <a:p>
            <a:pPr lvl="1"/>
            <a:r>
              <a:rPr lang="en-US" sz="1600" b="0" i="0" dirty="0"/>
              <a:t>Appeals</a:t>
            </a:r>
          </a:p>
          <a:p>
            <a:r>
              <a:rPr lang="en-US" sz="1800" dirty="0"/>
              <a:t>Missed redeterminations</a:t>
            </a:r>
          </a:p>
          <a:p>
            <a:pPr lvl="1"/>
            <a:r>
              <a:rPr lang="en-US" sz="1600" b="0" i="0" dirty="0"/>
              <a:t>90-Day Grace Period for reinstatement</a:t>
            </a:r>
          </a:p>
          <a:p>
            <a:r>
              <a:rPr lang="en-US" sz="1800" dirty="0"/>
              <a:t>Medicaid Spenddown in AABD - PM 15-08-00: Income or Assets</a:t>
            </a:r>
          </a:p>
          <a:p>
            <a:pPr lvl="1"/>
            <a:r>
              <a:rPr lang="en-US" sz="1600" b="0" i="0" dirty="0"/>
              <a:t>Pay-In Spenddown PM 15-08-15</a:t>
            </a:r>
          </a:p>
          <a:p>
            <a:pPr lvl="1"/>
            <a:r>
              <a:rPr lang="en-US" sz="1600" b="0" i="0" dirty="0"/>
              <a:t>Medicaid Expenses Incurred During the Month PM 15-08-05</a:t>
            </a:r>
          </a:p>
        </p:txBody>
      </p:sp>
      <p:pic>
        <p:nvPicPr>
          <p:cNvPr id="4" name="Picture 3">
            <a:extLst>
              <a:ext uri="{FF2B5EF4-FFF2-40B4-BE49-F238E27FC236}">
                <a16:creationId xmlns:a16="http://schemas.microsoft.com/office/drawing/2014/main" id="{28933CA1-A87D-0CA4-8D17-759A3725FDE1}"/>
              </a:ext>
            </a:extLst>
          </p:cNvPr>
          <p:cNvPicPr>
            <a:picLocks noChangeAspect="1"/>
          </p:cNvPicPr>
          <p:nvPr/>
        </p:nvPicPr>
        <p:blipFill>
          <a:blip r:embed="rId3"/>
          <a:srcRect l="27964"/>
          <a:stretch>
            <a:fillRect/>
          </a:stretch>
        </p:blipFill>
        <p:spPr>
          <a:xfrm>
            <a:off x="9345370" y="1"/>
            <a:ext cx="2846628" cy="2633471"/>
          </a:xfrm>
          <a:prstGeom prst="rect">
            <a:avLst/>
          </a:prstGeom>
        </p:spPr>
      </p:pic>
    </p:spTree>
    <p:extLst>
      <p:ext uri="{BB962C8B-B14F-4D97-AF65-F5344CB8AC3E}">
        <p14:creationId xmlns:p14="http://schemas.microsoft.com/office/powerpoint/2010/main" val="257360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065984-20F9-4934-29EA-E43A406FAE07}"/>
              </a:ext>
            </a:extLst>
          </p:cNvPr>
          <p:cNvSpPr/>
          <p:nvPr/>
        </p:nvSpPr>
        <p:spPr>
          <a:xfrm>
            <a:off x="521110" y="339634"/>
            <a:ext cx="9641793" cy="1027153"/>
          </a:xfrm>
          <a:prstGeom prst="rect">
            <a:avLst/>
          </a:pr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4294967295"/>
          </p:nvPr>
        </p:nvSpPr>
        <p:spPr>
          <a:xfrm>
            <a:off x="833455" y="1580697"/>
            <a:ext cx="11002297" cy="4268153"/>
          </a:xfrm>
        </p:spPr>
        <p:txBody>
          <a:bodyPr wrap="square">
            <a:noAutofit/>
          </a:bodyPr>
          <a:lstStyle/>
          <a:p>
            <a:pPr marL="0" indent="0">
              <a:buNone/>
            </a:pPr>
            <a:r>
              <a:rPr lang="en-US" sz="1800" b="1" dirty="0"/>
              <a:t>When to apply?</a:t>
            </a:r>
          </a:p>
          <a:p>
            <a:r>
              <a:rPr lang="en-US" sz="1600" dirty="0"/>
              <a:t>Auto-enrollment if: </a:t>
            </a:r>
          </a:p>
          <a:p>
            <a:pPr lvl="1"/>
            <a:r>
              <a:rPr lang="en-US" sz="1600" b="0" i="0" dirty="0"/>
              <a:t>Receiving Social Security Disability</a:t>
            </a:r>
          </a:p>
          <a:p>
            <a:pPr lvl="1"/>
            <a:r>
              <a:rPr lang="en-US" sz="1600" b="0" i="0" dirty="0"/>
              <a:t>Receiving retirement benefits more than 4 months before you turn 65</a:t>
            </a:r>
          </a:p>
          <a:p>
            <a:r>
              <a:rPr lang="en-US" sz="1600" dirty="0"/>
              <a:t>Other:</a:t>
            </a:r>
          </a:p>
          <a:p>
            <a:pPr lvl="1"/>
            <a:r>
              <a:rPr lang="en-US" sz="1600" b="0" i="0" dirty="0"/>
              <a:t>Apply at 65 (+/- 3 months) to avoid late enrollment penalties</a:t>
            </a:r>
          </a:p>
          <a:p>
            <a:pPr lvl="1"/>
            <a:r>
              <a:rPr lang="en-US" sz="1600" b="0" i="0" dirty="0"/>
              <a:t>If you have insurance from work or other qualifying insurance, you can wait past 65 and avoid penalties</a:t>
            </a:r>
          </a:p>
          <a:p>
            <a:pPr lvl="1"/>
            <a:r>
              <a:rPr lang="en-US" sz="1600" b="0" i="0" dirty="0"/>
              <a:t>You must apply within 3 months of turning 65, during a special enrollment period, or during General Enrollment: January 1 to March 31</a:t>
            </a:r>
          </a:p>
          <a:p>
            <a:pPr marL="0" indent="0">
              <a:buNone/>
            </a:pPr>
            <a:r>
              <a:rPr lang="en-US" sz="1800" b="1" dirty="0"/>
              <a:t>When to apply?</a:t>
            </a:r>
          </a:p>
          <a:p>
            <a:pPr lvl="1"/>
            <a:r>
              <a:rPr lang="en-US" sz="1600" b="0" i="0" dirty="0"/>
              <a:t>If you fail to enroll in Medicare on time, you could be subject to severe late enrollment penalties</a:t>
            </a:r>
          </a:p>
          <a:p>
            <a:pPr lvl="2"/>
            <a:r>
              <a:rPr lang="en-US" sz="1200" i="0" dirty="0"/>
              <a:t>Part A: 10% of your monthly premium for twice the number of full years you delayed enrollment</a:t>
            </a:r>
          </a:p>
          <a:p>
            <a:pPr lvl="2"/>
            <a:r>
              <a:rPr lang="en-US" sz="1200" i="0" dirty="0"/>
              <a:t>Part B: 10% added to your monthly premium for each 12-month period you were eligible but did not enroll</a:t>
            </a:r>
          </a:p>
          <a:p>
            <a:pPr lvl="2"/>
            <a:r>
              <a:rPr lang="en-US" sz="1200" b="0" i="0" dirty="0"/>
              <a:t>Part D: 1% of the national base premium rate </a:t>
            </a:r>
            <a:r>
              <a:rPr lang="en-US" sz="1200" i="0" dirty="0"/>
              <a:t>* months you were eligible but not covered</a:t>
            </a:r>
            <a:endParaRPr lang="en-US" sz="1200" b="0" i="0" dirty="0"/>
          </a:p>
          <a:p>
            <a:pPr marL="0" indent="0">
              <a:buNone/>
            </a:pPr>
            <a:endParaRPr lang="en-US" dirty="0"/>
          </a:p>
        </p:txBody>
      </p:sp>
      <p:sp>
        <p:nvSpPr>
          <p:cNvPr id="4" name="Title 3"/>
          <p:cNvSpPr>
            <a:spLocks noGrp="1"/>
          </p:cNvSpPr>
          <p:nvPr>
            <p:ph type="title"/>
          </p:nvPr>
        </p:nvSpPr>
        <p:spPr>
          <a:xfrm>
            <a:off x="679655" y="304570"/>
            <a:ext cx="10832690" cy="1097280"/>
          </a:xfrm>
        </p:spPr>
        <p:txBody>
          <a:bodyPr/>
          <a:lstStyle/>
          <a:p>
            <a:r>
              <a:rPr lang="en-US" dirty="0">
                <a:solidFill>
                  <a:schemeClr val="bg1"/>
                </a:solidFill>
              </a:rPr>
              <a:t>Getting and keeping</a:t>
            </a:r>
          </a:p>
        </p:txBody>
      </p:sp>
      <p:pic>
        <p:nvPicPr>
          <p:cNvPr id="5" name="Picture 4">
            <a:extLst>
              <a:ext uri="{FF2B5EF4-FFF2-40B4-BE49-F238E27FC236}">
                <a16:creationId xmlns:a16="http://schemas.microsoft.com/office/drawing/2014/main" id="{87EDE1BA-199A-6850-B285-D9A47BA21BAF}"/>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10" name="Freeform: Shape 9">
            <a:extLst>
              <a:ext uri="{FF2B5EF4-FFF2-40B4-BE49-F238E27FC236}">
                <a16:creationId xmlns:a16="http://schemas.microsoft.com/office/drawing/2014/main" id="{AE904222-0169-74D5-8930-B61AAA9195F2}"/>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21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A494-BD18-EBD3-8299-E9CC59115E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3FE9021-01B9-B1A0-B20B-4C7AEE4A9DEC}"/>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0BFBADDC-5145-2E27-222B-24B64034864D}"/>
              </a:ext>
            </a:extLst>
          </p:cNvPr>
          <p:cNvSpPr>
            <a:spLocks noGrp="1"/>
          </p:cNvSpPr>
          <p:nvPr>
            <p:ph type="body" sz="quarter" idx="4294967295"/>
          </p:nvPr>
        </p:nvSpPr>
        <p:spPr>
          <a:xfrm>
            <a:off x="833455" y="1580697"/>
            <a:ext cx="11002297" cy="4268153"/>
          </a:xfrm>
        </p:spPr>
        <p:txBody>
          <a:bodyPr wrap="square">
            <a:noAutofit/>
          </a:bodyPr>
          <a:lstStyle/>
          <a:p>
            <a:pPr marL="0" indent="0">
              <a:buNone/>
            </a:pPr>
            <a:r>
              <a:rPr lang="en-US" sz="1800" b="1" dirty="0"/>
              <a:t>How to apply?</a:t>
            </a:r>
          </a:p>
          <a:p>
            <a:r>
              <a:rPr lang="en-US" sz="1600" dirty="0"/>
              <a:t>In person at local Social Security office</a:t>
            </a:r>
          </a:p>
          <a:p>
            <a:r>
              <a:rPr lang="en-US" sz="1600" dirty="0"/>
              <a:t>Call 800-772-1213</a:t>
            </a:r>
          </a:p>
          <a:p>
            <a:r>
              <a:rPr lang="en-US" sz="1600" dirty="0"/>
              <a:t>Online ssa.gov</a:t>
            </a:r>
          </a:p>
          <a:p>
            <a:endParaRPr lang="en-US" dirty="0"/>
          </a:p>
          <a:p>
            <a:pPr marL="0" indent="0">
              <a:buNone/>
            </a:pPr>
            <a:r>
              <a:rPr lang="en-US" sz="1800" b="1" dirty="0"/>
              <a:t>Redetermination</a:t>
            </a:r>
          </a:p>
          <a:p>
            <a:pPr marL="0" indent="0">
              <a:buNone/>
            </a:pPr>
            <a:r>
              <a:rPr lang="en-US" sz="1600" dirty="0"/>
              <a:t>There are no redeterminations for Medicare. Eligibility remains so long as you meet eligibility requirements and pay premiums.</a:t>
            </a:r>
          </a:p>
        </p:txBody>
      </p:sp>
      <p:sp>
        <p:nvSpPr>
          <p:cNvPr id="4" name="Title 3">
            <a:extLst>
              <a:ext uri="{FF2B5EF4-FFF2-40B4-BE49-F238E27FC236}">
                <a16:creationId xmlns:a16="http://schemas.microsoft.com/office/drawing/2014/main" id="{900C5770-E920-273A-080A-DE26609FA2C5}"/>
              </a:ext>
            </a:extLst>
          </p:cNvPr>
          <p:cNvSpPr>
            <a:spLocks noGrp="1"/>
          </p:cNvSpPr>
          <p:nvPr>
            <p:ph type="title"/>
          </p:nvPr>
        </p:nvSpPr>
        <p:spPr>
          <a:xfrm>
            <a:off x="679655" y="304570"/>
            <a:ext cx="10832690" cy="1097280"/>
          </a:xfrm>
        </p:spPr>
        <p:txBody>
          <a:bodyPr/>
          <a:lstStyle/>
          <a:p>
            <a:r>
              <a:rPr lang="en-US" dirty="0">
                <a:solidFill>
                  <a:schemeClr val="bg1"/>
                </a:solidFill>
              </a:rPr>
              <a:t>Getting and keeping</a:t>
            </a:r>
          </a:p>
        </p:txBody>
      </p:sp>
      <p:pic>
        <p:nvPicPr>
          <p:cNvPr id="5" name="Picture 4">
            <a:extLst>
              <a:ext uri="{FF2B5EF4-FFF2-40B4-BE49-F238E27FC236}">
                <a16:creationId xmlns:a16="http://schemas.microsoft.com/office/drawing/2014/main" id="{9BA02F92-C582-ABDD-104F-757EA65A5DFD}"/>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2" name="Freeform: Shape 1">
            <a:extLst>
              <a:ext uri="{FF2B5EF4-FFF2-40B4-BE49-F238E27FC236}">
                <a16:creationId xmlns:a16="http://schemas.microsoft.com/office/drawing/2014/main" id="{A4221C46-0F0B-3DC2-46B2-C4C8D3DAE9AB}"/>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72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2D592-4EBA-931A-642C-B3208DA7E7F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150CAFB-7608-3E8F-497E-0C782150B9C1}"/>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0238AEE-091F-85E7-3CE9-6E98187F4149}"/>
              </a:ext>
            </a:extLst>
          </p:cNvPr>
          <p:cNvSpPr>
            <a:spLocks noGrp="1"/>
          </p:cNvSpPr>
          <p:nvPr>
            <p:ph type="title"/>
          </p:nvPr>
        </p:nvSpPr>
        <p:spPr>
          <a:xfrm>
            <a:off x="679655" y="304570"/>
            <a:ext cx="10832690" cy="1097280"/>
          </a:xfrm>
        </p:spPr>
        <p:txBody>
          <a:bodyPr/>
          <a:lstStyle/>
          <a:p>
            <a:r>
              <a:rPr lang="en-US" dirty="0">
                <a:solidFill>
                  <a:schemeClr val="bg1"/>
                </a:solidFill>
              </a:rPr>
              <a:t>Eligibility – Part a (hospital)</a:t>
            </a:r>
          </a:p>
        </p:txBody>
      </p:sp>
      <p:pic>
        <p:nvPicPr>
          <p:cNvPr id="5" name="Picture 4">
            <a:extLst>
              <a:ext uri="{FF2B5EF4-FFF2-40B4-BE49-F238E27FC236}">
                <a16:creationId xmlns:a16="http://schemas.microsoft.com/office/drawing/2014/main" id="{FAA3845F-3612-DB9D-754C-9A3CABBC3318}"/>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3" name="Text Placeholder 2">
            <a:extLst>
              <a:ext uri="{FF2B5EF4-FFF2-40B4-BE49-F238E27FC236}">
                <a16:creationId xmlns:a16="http://schemas.microsoft.com/office/drawing/2014/main" id="{11B28BCE-D83A-F445-2B07-9E4E0C680D59}"/>
              </a:ext>
            </a:extLst>
          </p:cNvPr>
          <p:cNvSpPr>
            <a:spLocks noGrp="1"/>
          </p:cNvSpPr>
          <p:nvPr>
            <p:ph type="body" sz="quarter" idx="4294967295"/>
          </p:nvPr>
        </p:nvSpPr>
        <p:spPr>
          <a:xfrm>
            <a:off x="833456" y="1580697"/>
            <a:ext cx="8594008" cy="4268153"/>
          </a:xfrm>
        </p:spPr>
        <p:txBody>
          <a:bodyPr wrap="square">
            <a:noAutofit/>
          </a:bodyPr>
          <a:lstStyle/>
          <a:p>
            <a:pPr marL="0" marR="0" indent="0">
              <a:spcBef>
                <a:spcPts val="210"/>
              </a:spcBef>
              <a:spcAft>
                <a:spcPts val="0"/>
              </a:spcAft>
              <a:buNone/>
            </a:pPr>
            <a:r>
              <a:rPr lang="en-US" sz="1800" b="1" dirty="0">
                <a:ea typeface="Times New Roman" panose="02020603050405020304" pitchFamily="18" charset="0"/>
              </a:rPr>
              <a:t>Generally,</a:t>
            </a:r>
            <a:r>
              <a:rPr lang="en-US" sz="1800" b="1" spc="5" dirty="0">
                <a:ea typeface="Times New Roman" panose="02020603050405020304" pitchFamily="18" charset="0"/>
              </a:rPr>
              <a:t> </a:t>
            </a:r>
            <a:r>
              <a:rPr lang="en-US" sz="1800" b="1" dirty="0">
                <a:ea typeface="Times New Roman" panose="02020603050405020304" pitchFamily="18" charset="0"/>
              </a:rPr>
              <a:t>eligible</a:t>
            </a:r>
            <a:r>
              <a:rPr lang="en-US" sz="1800" b="1" spc="10" dirty="0">
                <a:ea typeface="Times New Roman" panose="02020603050405020304" pitchFamily="18" charset="0"/>
              </a:rPr>
              <a:t> </a:t>
            </a:r>
            <a:r>
              <a:rPr lang="en-US" sz="1800" b="1" dirty="0">
                <a:ea typeface="Times New Roman" panose="02020603050405020304" pitchFamily="18" charset="0"/>
              </a:rPr>
              <a:t>for</a:t>
            </a:r>
            <a:r>
              <a:rPr lang="en-US" sz="1800" b="1" spc="10" dirty="0">
                <a:ea typeface="Times New Roman" panose="02020603050405020304" pitchFamily="18" charset="0"/>
              </a:rPr>
              <a:t> </a:t>
            </a:r>
            <a:r>
              <a:rPr lang="en-US" sz="1800" b="1" dirty="0">
                <a:ea typeface="Times New Roman" panose="02020603050405020304" pitchFamily="18" charset="0"/>
              </a:rPr>
              <a:t>Part</a:t>
            </a:r>
            <a:r>
              <a:rPr lang="en-US" sz="1800" b="1" spc="10" dirty="0">
                <a:ea typeface="Times New Roman" panose="02020603050405020304" pitchFamily="18" charset="0"/>
              </a:rPr>
              <a:t> </a:t>
            </a:r>
            <a:r>
              <a:rPr lang="en-US" sz="1800" b="1" dirty="0">
                <a:ea typeface="Times New Roman" panose="02020603050405020304" pitchFamily="18" charset="0"/>
              </a:rPr>
              <a:t>A</a:t>
            </a:r>
            <a:r>
              <a:rPr lang="en-US" sz="1800" b="1" spc="10" dirty="0">
                <a:ea typeface="Times New Roman" panose="02020603050405020304" pitchFamily="18" charset="0"/>
              </a:rPr>
              <a:t> </a:t>
            </a:r>
            <a:r>
              <a:rPr lang="en-US" sz="1800" b="1" dirty="0">
                <a:ea typeface="Times New Roman" panose="02020603050405020304" pitchFamily="18" charset="0"/>
              </a:rPr>
              <a:t>if:</a:t>
            </a:r>
          </a:p>
          <a:p>
            <a:pPr marL="342900" marR="1089025" lvl="0" indent="-342900">
              <a:lnSpc>
                <a:spcPct val="103000"/>
              </a:lnSpc>
              <a:spcBef>
                <a:spcPts val="285"/>
              </a:spcBef>
              <a:spcAft>
                <a:spcPts val="0"/>
              </a:spcAft>
              <a:buSzPts val="1400"/>
              <a:buFont typeface="Times New Roman" panose="02020603050405020304" pitchFamily="18" charset="0"/>
              <a:buChar char="■"/>
              <a:tabLst>
                <a:tab pos="1367155" algn="l"/>
              </a:tabLst>
            </a:pPr>
            <a:r>
              <a:rPr lang="en-US" sz="1600" dirty="0">
                <a:ea typeface="Times New Roman" panose="02020603050405020304" pitchFamily="18" charset="0"/>
              </a:rPr>
              <a:t>65</a:t>
            </a:r>
            <a:r>
              <a:rPr lang="en-US" sz="1600" spc="-30" dirty="0">
                <a:ea typeface="Times New Roman" panose="02020603050405020304" pitchFamily="18" charset="0"/>
              </a:rPr>
              <a:t> </a:t>
            </a:r>
            <a:r>
              <a:rPr lang="en-US" sz="1600" dirty="0">
                <a:ea typeface="Times New Roman" panose="02020603050405020304" pitchFamily="18" charset="0"/>
              </a:rPr>
              <a:t>or</a:t>
            </a:r>
            <a:r>
              <a:rPr lang="en-US" sz="1600" spc="-30" dirty="0">
                <a:ea typeface="Times New Roman" panose="02020603050405020304" pitchFamily="18" charset="0"/>
              </a:rPr>
              <a:t> </a:t>
            </a:r>
            <a:r>
              <a:rPr lang="en-US" sz="1600" dirty="0">
                <a:ea typeface="Times New Roman" panose="02020603050405020304" pitchFamily="18" charset="0"/>
              </a:rPr>
              <a:t>older</a:t>
            </a:r>
            <a:r>
              <a:rPr lang="en-US" sz="1600" spc="-35" dirty="0">
                <a:ea typeface="Times New Roman" panose="02020603050405020304" pitchFamily="18" charset="0"/>
              </a:rPr>
              <a:t> </a:t>
            </a:r>
            <a:r>
              <a:rPr lang="en-US" sz="1600" dirty="0">
                <a:ea typeface="Times New Roman" panose="02020603050405020304" pitchFamily="18" charset="0"/>
              </a:rPr>
              <a:t>and</a:t>
            </a:r>
            <a:r>
              <a:rPr lang="en-US" sz="1600" spc="-30" dirty="0">
                <a:ea typeface="Times New Roman" panose="02020603050405020304" pitchFamily="18" charset="0"/>
              </a:rPr>
              <a:t> </a:t>
            </a:r>
            <a:r>
              <a:rPr lang="en-US" sz="1600" dirty="0">
                <a:ea typeface="Times New Roman" panose="02020603050405020304" pitchFamily="18" charset="0"/>
              </a:rPr>
              <a:t>meet</a:t>
            </a:r>
            <a:r>
              <a:rPr lang="en-US" sz="1600" spc="-35" dirty="0">
                <a:ea typeface="Times New Roman" panose="02020603050405020304" pitchFamily="18" charset="0"/>
              </a:rPr>
              <a:t> </a:t>
            </a:r>
            <a:r>
              <a:rPr lang="en-US" sz="1600" dirty="0">
                <a:ea typeface="Times New Roman" panose="02020603050405020304" pitchFamily="18" charset="0"/>
              </a:rPr>
              <a:t>the</a:t>
            </a:r>
            <a:r>
              <a:rPr lang="en-US" sz="1600" spc="-30" dirty="0">
                <a:ea typeface="Times New Roman" panose="02020603050405020304" pitchFamily="18" charset="0"/>
              </a:rPr>
              <a:t> </a:t>
            </a:r>
            <a:r>
              <a:rPr lang="en-US" sz="1600" dirty="0">
                <a:ea typeface="Times New Roman" panose="02020603050405020304" pitchFamily="18" charset="0"/>
              </a:rPr>
              <a:t>citizenship</a:t>
            </a:r>
            <a:r>
              <a:rPr lang="en-US" sz="1600" spc="-30" dirty="0">
                <a:ea typeface="Times New Roman" panose="02020603050405020304" pitchFamily="18" charset="0"/>
              </a:rPr>
              <a:t> </a:t>
            </a:r>
            <a:r>
              <a:rPr lang="en-US" sz="1600" dirty="0">
                <a:ea typeface="Times New Roman" panose="02020603050405020304" pitchFamily="18" charset="0"/>
              </a:rPr>
              <a:t>and</a:t>
            </a:r>
            <a:r>
              <a:rPr lang="en-US" sz="1600" spc="-35" dirty="0">
                <a:ea typeface="Times New Roman" panose="02020603050405020304" pitchFamily="18" charset="0"/>
              </a:rPr>
              <a:t> </a:t>
            </a:r>
            <a:r>
              <a:rPr lang="en-US" sz="1600" dirty="0">
                <a:ea typeface="Times New Roman" panose="02020603050405020304" pitchFamily="18" charset="0"/>
              </a:rPr>
              <a:t>residency </a:t>
            </a:r>
            <a:r>
              <a:rPr lang="en-US" sz="1600" spc="-335" dirty="0">
                <a:ea typeface="Times New Roman" panose="02020603050405020304" pitchFamily="18" charset="0"/>
              </a:rPr>
              <a:t> </a:t>
            </a:r>
            <a:r>
              <a:rPr lang="en-US" sz="1600" dirty="0">
                <a:ea typeface="Times New Roman" panose="02020603050405020304" pitchFamily="18" charset="0"/>
              </a:rPr>
              <a:t>requirements.</a:t>
            </a:r>
          </a:p>
          <a:p>
            <a:pPr marL="342900" marR="525780" indent="-342900">
              <a:lnSpc>
                <a:spcPct val="103000"/>
              </a:lnSpc>
              <a:spcBef>
                <a:spcPts val="225"/>
              </a:spcBef>
              <a:buSzPts val="1400"/>
              <a:buFont typeface="Times New Roman" panose="02020603050405020304" pitchFamily="18" charset="0"/>
              <a:buChar char="■"/>
              <a:tabLst>
                <a:tab pos="1367155" algn="l"/>
              </a:tabLst>
            </a:pPr>
            <a:r>
              <a:rPr lang="en-US" sz="1600" dirty="0">
                <a:ea typeface="Times New Roman" panose="02020603050405020304" pitchFamily="18" charset="0"/>
              </a:rPr>
              <a:t>Get</a:t>
            </a:r>
            <a:r>
              <a:rPr lang="en-US" sz="1600" spc="100" dirty="0">
                <a:ea typeface="Times New Roman" panose="02020603050405020304" pitchFamily="18" charset="0"/>
              </a:rPr>
              <a:t> </a:t>
            </a:r>
            <a:r>
              <a:rPr lang="en-US" sz="1600" dirty="0">
                <a:ea typeface="Times New Roman" panose="02020603050405020304" pitchFamily="18" charset="0"/>
              </a:rPr>
              <a:t>disability</a:t>
            </a:r>
            <a:r>
              <a:rPr lang="en-US" sz="1600" spc="100" dirty="0">
                <a:ea typeface="Times New Roman" panose="02020603050405020304" pitchFamily="18" charset="0"/>
              </a:rPr>
              <a:t> </a:t>
            </a:r>
            <a:r>
              <a:rPr lang="en-US" sz="1600" dirty="0">
                <a:ea typeface="Times New Roman" panose="02020603050405020304" pitchFamily="18" charset="0"/>
              </a:rPr>
              <a:t>benefits</a:t>
            </a:r>
            <a:r>
              <a:rPr lang="en-US" sz="1600" spc="105" dirty="0">
                <a:ea typeface="Times New Roman" panose="02020603050405020304" pitchFamily="18" charset="0"/>
              </a:rPr>
              <a:t> </a:t>
            </a:r>
            <a:r>
              <a:rPr lang="en-US" sz="1600" dirty="0">
                <a:ea typeface="Times New Roman" panose="02020603050405020304" pitchFamily="18" charset="0"/>
              </a:rPr>
              <a:t>because</a:t>
            </a:r>
            <a:r>
              <a:rPr lang="en-US" sz="1600" spc="100" dirty="0">
                <a:ea typeface="Times New Roman" panose="02020603050405020304" pitchFamily="18" charset="0"/>
              </a:rPr>
              <a:t> of </a:t>
            </a:r>
            <a:r>
              <a:rPr lang="en-US" sz="1600" dirty="0">
                <a:solidFill>
                  <a:srgbClr val="0079C1"/>
                </a:solidFill>
                <a:ea typeface="Times New Roman" panose="02020603050405020304" pitchFamily="18" charset="0"/>
                <a:hlinkClick r:id="rId3" action="ppaction://hlinkfile"/>
              </a:rPr>
              <a:t>ALS</a:t>
            </a:r>
            <a:r>
              <a:rPr lang="en-US" sz="1600" spc="105" dirty="0">
                <a:solidFill>
                  <a:srgbClr val="0079C1"/>
                </a:solidFill>
                <a:ea typeface="Times New Roman" panose="02020603050405020304" pitchFamily="18" charset="0"/>
                <a:hlinkClick r:id="rId3" action="ppaction://hlinkfile"/>
              </a:rPr>
              <a:t> </a:t>
            </a:r>
            <a:r>
              <a:rPr lang="en-US" sz="1600" dirty="0">
                <a:ea typeface="Times New Roman" panose="02020603050405020304" pitchFamily="18" charset="0"/>
              </a:rPr>
              <a:t>(Amyotrophic</a:t>
            </a:r>
            <a:r>
              <a:rPr lang="en-US" sz="1600" spc="100" dirty="0">
                <a:ea typeface="Times New Roman" panose="02020603050405020304" pitchFamily="18" charset="0"/>
              </a:rPr>
              <a:t> </a:t>
            </a:r>
            <a:r>
              <a:rPr lang="en-US" sz="1600" dirty="0">
                <a:ea typeface="Times New Roman" panose="02020603050405020304" pitchFamily="18" charset="0"/>
              </a:rPr>
              <a:t>Lateral</a:t>
            </a:r>
            <a:r>
              <a:rPr lang="en-US" sz="1600" spc="-320" dirty="0">
                <a:ea typeface="Times New Roman" panose="02020603050405020304" pitchFamily="18" charset="0"/>
              </a:rPr>
              <a:t> </a:t>
            </a:r>
            <a:r>
              <a:rPr lang="en-US" sz="1600" dirty="0">
                <a:ea typeface="Times New Roman" panose="02020603050405020304" pitchFamily="18" charset="0"/>
              </a:rPr>
              <a:t>Sclerosis,</a:t>
            </a:r>
            <a:r>
              <a:rPr lang="en-US" sz="1600" spc="-55" dirty="0">
                <a:ea typeface="Times New Roman" panose="02020603050405020304" pitchFamily="18" charset="0"/>
              </a:rPr>
              <a:t> aka </a:t>
            </a:r>
            <a:r>
              <a:rPr lang="en-US" sz="1600" dirty="0">
                <a:ea typeface="Times New Roman" panose="02020603050405020304" pitchFamily="18" charset="0"/>
              </a:rPr>
              <a:t>Lou</a:t>
            </a:r>
            <a:r>
              <a:rPr lang="en-US" sz="1600" spc="-55" dirty="0">
                <a:ea typeface="Times New Roman" panose="02020603050405020304" pitchFamily="18" charset="0"/>
              </a:rPr>
              <a:t> </a:t>
            </a:r>
            <a:r>
              <a:rPr lang="en-US" sz="1600" dirty="0">
                <a:ea typeface="Times New Roman" panose="02020603050405020304" pitchFamily="18" charset="0"/>
              </a:rPr>
              <a:t>Gehrig’s</a:t>
            </a:r>
            <a:r>
              <a:rPr lang="en-US" sz="1600" spc="-55" dirty="0">
                <a:ea typeface="Times New Roman" panose="02020603050405020304" pitchFamily="18" charset="0"/>
              </a:rPr>
              <a:t> </a:t>
            </a:r>
            <a:r>
              <a:rPr lang="en-US" sz="1600" dirty="0">
                <a:ea typeface="Times New Roman" panose="02020603050405020304" pitchFamily="18" charset="0"/>
              </a:rPr>
              <a:t>disease).</a:t>
            </a:r>
          </a:p>
          <a:p>
            <a:pPr marL="342900" marR="525780" indent="-342900">
              <a:lnSpc>
                <a:spcPct val="103000"/>
              </a:lnSpc>
              <a:spcBef>
                <a:spcPts val="225"/>
              </a:spcBef>
              <a:buSzPts val="1400"/>
              <a:buFont typeface="Times New Roman" panose="02020603050405020304" pitchFamily="18" charset="0"/>
              <a:buChar char="■"/>
              <a:tabLst>
                <a:tab pos="1367155" algn="l"/>
              </a:tabLst>
            </a:pPr>
            <a:r>
              <a:rPr lang="en-US" sz="1600" dirty="0">
                <a:ea typeface="Times New Roman" panose="02020603050405020304" pitchFamily="18" charset="0"/>
              </a:rPr>
              <a:t>Get</a:t>
            </a:r>
            <a:r>
              <a:rPr lang="en-US" sz="1600" spc="-65" dirty="0">
                <a:ea typeface="Times New Roman" panose="02020603050405020304" pitchFamily="18" charset="0"/>
              </a:rPr>
              <a:t> </a:t>
            </a:r>
            <a:r>
              <a:rPr lang="en-US" sz="1600" dirty="0">
                <a:ea typeface="Times New Roman" panose="02020603050405020304" pitchFamily="18" charset="0"/>
              </a:rPr>
              <a:t>disability</a:t>
            </a:r>
            <a:r>
              <a:rPr lang="en-US" sz="1600" spc="-60" dirty="0">
                <a:ea typeface="Times New Roman" panose="02020603050405020304" pitchFamily="18" charset="0"/>
              </a:rPr>
              <a:t> </a:t>
            </a:r>
            <a:r>
              <a:rPr lang="en-US" sz="1600" dirty="0">
                <a:ea typeface="Times New Roman" panose="02020603050405020304" pitchFamily="18" charset="0"/>
              </a:rPr>
              <a:t>benefits</a:t>
            </a:r>
            <a:r>
              <a:rPr lang="en-US" sz="1600" spc="-60" dirty="0">
                <a:ea typeface="Times New Roman" panose="02020603050405020304" pitchFamily="18" charset="0"/>
              </a:rPr>
              <a:t> </a:t>
            </a:r>
            <a:r>
              <a:rPr lang="en-US" sz="1600" dirty="0">
                <a:ea typeface="Times New Roman" panose="02020603050405020304" pitchFamily="18" charset="0"/>
              </a:rPr>
              <a:t>from</a:t>
            </a:r>
            <a:r>
              <a:rPr lang="en-US" sz="1600" spc="-60" dirty="0">
                <a:ea typeface="Times New Roman" panose="02020603050405020304" pitchFamily="18" charset="0"/>
              </a:rPr>
              <a:t> </a:t>
            </a:r>
            <a:r>
              <a:rPr lang="en-US" sz="1600" dirty="0">
                <a:ea typeface="Times New Roman" panose="02020603050405020304" pitchFamily="18" charset="0"/>
              </a:rPr>
              <a:t>Social</a:t>
            </a:r>
            <a:r>
              <a:rPr lang="en-US" sz="1600" spc="-60" dirty="0">
                <a:ea typeface="Times New Roman" panose="02020603050405020304" pitchFamily="18" charset="0"/>
              </a:rPr>
              <a:t> </a:t>
            </a:r>
            <a:r>
              <a:rPr lang="en-US" sz="1600" dirty="0">
                <a:ea typeface="Times New Roman" panose="02020603050405020304" pitchFamily="18" charset="0"/>
              </a:rPr>
              <a:t>Security</a:t>
            </a:r>
            <a:r>
              <a:rPr lang="en-US" sz="1600" spc="-60" dirty="0">
                <a:ea typeface="Times New Roman" panose="02020603050405020304" pitchFamily="18" charset="0"/>
              </a:rPr>
              <a:t> </a:t>
            </a:r>
            <a:r>
              <a:rPr lang="en-US" sz="1600" dirty="0">
                <a:ea typeface="Times New Roman" panose="02020603050405020304" pitchFamily="18" charset="0"/>
              </a:rPr>
              <a:t>or</a:t>
            </a:r>
            <a:r>
              <a:rPr lang="en-US" sz="1600" spc="-60" dirty="0">
                <a:ea typeface="Times New Roman" panose="02020603050405020304" pitchFamily="18" charset="0"/>
              </a:rPr>
              <a:t> </a:t>
            </a:r>
            <a:r>
              <a:rPr lang="en-US" sz="1600" dirty="0">
                <a:ea typeface="Times New Roman" panose="02020603050405020304" pitchFamily="18" charset="0"/>
              </a:rPr>
              <a:t>the</a:t>
            </a:r>
            <a:r>
              <a:rPr lang="en-US" sz="1600" spc="-60" dirty="0">
                <a:ea typeface="Times New Roman" panose="02020603050405020304" pitchFamily="18" charset="0"/>
              </a:rPr>
              <a:t> </a:t>
            </a:r>
            <a:r>
              <a:rPr lang="en-US" sz="1600" dirty="0">
                <a:ea typeface="Times New Roman" panose="02020603050405020304" pitchFamily="18" charset="0"/>
              </a:rPr>
              <a:t>Railroad </a:t>
            </a:r>
            <a:r>
              <a:rPr lang="en-US" sz="1600" spc="-335" dirty="0">
                <a:ea typeface="Times New Roman" panose="02020603050405020304" pitchFamily="18" charset="0"/>
              </a:rPr>
              <a:t> </a:t>
            </a:r>
            <a:r>
              <a:rPr lang="en-US" sz="1600" dirty="0">
                <a:ea typeface="Times New Roman" panose="02020603050405020304" pitchFamily="18" charset="0"/>
              </a:rPr>
              <a:t>Retirement</a:t>
            </a:r>
            <a:r>
              <a:rPr lang="en-US" sz="1600" spc="-40" dirty="0">
                <a:ea typeface="Times New Roman" panose="02020603050405020304" pitchFamily="18" charset="0"/>
              </a:rPr>
              <a:t> </a:t>
            </a:r>
            <a:r>
              <a:rPr lang="en-US" sz="1600" dirty="0">
                <a:ea typeface="Times New Roman" panose="02020603050405020304" pitchFamily="18" charset="0"/>
              </a:rPr>
              <a:t>Board</a:t>
            </a:r>
            <a:r>
              <a:rPr lang="en-US" sz="1600" spc="-40" dirty="0">
                <a:ea typeface="Times New Roman" panose="02020603050405020304" pitchFamily="18" charset="0"/>
              </a:rPr>
              <a:t> </a:t>
            </a:r>
            <a:r>
              <a:rPr lang="en-US" sz="1600" dirty="0">
                <a:ea typeface="Times New Roman" panose="02020603050405020304" pitchFamily="18" charset="0"/>
              </a:rPr>
              <a:t>&gt; 25</a:t>
            </a:r>
            <a:r>
              <a:rPr lang="en-US" sz="1600" spc="-40" dirty="0">
                <a:ea typeface="Times New Roman" panose="02020603050405020304" pitchFamily="18" charset="0"/>
              </a:rPr>
              <a:t> </a:t>
            </a:r>
            <a:r>
              <a:rPr lang="en-US" sz="1600" dirty="0">
                <a:ea typeface="Times New Roman" panose="02020603050405020304" pitchFamily="18" charset="0"/>
              </a:rPr>
              <a:t>mos.</a:t>
            </a:r>
          </a:p>
          <a:p>
            <a:pPr marL="342900" marR="0" lvl="0" indent="-342900">
              <a:spcBef>
                <a:spcPts val="230"/>
              </a:spcBef>
              <a:spcAft>
                <a:spcPts val="0"/>
              </a:spcAft>
              <a:buSzPts val="1400"/>
              <a:buFont typeface="Times New Roman" panose="02020603050405020304" pitchFamily="18" charset="0"/>
              <a:buChar char="■"/>
              <a:tabLst>
                <a:tab pos="1367155" algn="l"/>
              </a:tabLst>
            </a:pPr>
            <a:r>
              <a:rPr lang="en-US" sz="1600" dirty="0">
                <a:ea typeface="Times New Roman" panose="02020603050405020304" pitchFamily="18" charset="0"/>
              </a:rPr>
              <a:t>Have</a:t>
            </a:r>
            <a:r>
              <a:rPr lang="en-US" sz="1600" spc="-35" dirty="0">
                <a:ea typeface="Times New Roman" panose="02020603050405020304" pitchFamily="18" charset="0"/>
              </a:rPr>
              <a:t> </a:t>
            </a:r>
            <a:r>
              <a:rPr lang="en-US" sz="1600" dirty="0">
                <a:ea typeface="Times New Roman" panose="02020603050405020304" pitchFamily="18" charset="0"/>
              </a:rPr>
              <a:t>End Stage Rental Disease</a:t>
            </a:r>
            <a:r>
              <a:rPr lang="en-US" sz="1600" spc="-30" dirty="0">
                <a:ea typeface="Times New Roman" panose="02020603050405020304" pitchFamily="18" charset="0"/>
              </a:rPr>
              <a:t> </a:t>
            </a:r>
            <a:r>
              <a:rPr lang="en-US" sz="1600" dirty="0">
                <a:ea typeface="Times New Roman" panose="02020603050405020304" pitchFamily="18" charset="0"/>
              </a:rPr>
              <a:t>and</a:t>
            </a:r>
            <a:r>
              <a:rPr lang="en-US" sz="1600" spc="-35" dirty="0">
                <a:ea typeface="Times New Roman" panose="02020603050405020304" pitchFamily="18" charset="0"/>
              </a:rPr>
              <a:t> </a:t>
            </a:r>
            <a:r>
              <a:rPr lang="en-US" sz="1600" dirty="0">
                <a:ea typeface="Times New Roman" panose="02020603050405020304" pitchFamily="18" charset="0"/>
              </a:rPr>
              <a:t>meet</a:t>
            </a:r>
            <a:r>
              <a:rPr lang="en-US" sz="1600" spc="-30" dirty="0">
                <a:ea typeface="Times New Roman" panose="02020603050405020304" pitchFamily="18" charset="0"/>
              </a:rPr>
              <a:t> </a:t>
            </a:r>
            <a:r>
              <a:rPr lang="en-US" sz="1600" dirty="0">
                <a:ea typeface="Times New Roman" panose="02020603050405020304" pitchFamily="18" charset="0"/>
              </a:rPr>
              <a:t>certain</a:t>
            </a:r>
            <a:r>
              <a:rPr lang="en-US" sz="1600" spc="-35" dirty="0">
                <a:ea typeface="Times New Roman" panose="02020603050405020304" pitchFamily="18" charset="0"/>
              </a:rPr>
              <a:t> </a:t>
            </a:r>
            <a:r>
              <a:rPr lang="en-US" sz="1600" dirty="0">
                <a:ea typeface="Times New Roman" panose="02020603050405020304" pitchFamily="18" charset="0"/>
              </a:rPr>
              <a:t>requirements.</a:t>
            </a:r>
          </a:p>
          <a:p>
            <a:pPr marL="0" marR="0" indent="0">
              <a:spcBef>
                <a:spcPts val="1340"/>
              </a:spcBef>
              <a:spcAft>
                <a:spcPts val="0"/>
              </a:spcAft>
              <a:buNone/>
            </a:pPr>
            <a:r>
              <a:rPr lang="en-US" sz="1800" b="1" spc="-10" dirty="0">
                <a:ea typeface="Calibri" panose="020F0502020204030204" pitchFamily="34" charset="0"/>
              </a:rPr>
              <a:t>How</a:t>
            </a:r>
            <a:r>
              <a:rPr lang="en-US" sz="1800" b="1" spc="-75" dirty="0">
                <a:ea typeface="Calibri" panose="020F0502020204030204" pitchFamily="34" charset="0"/>
              </a:rPr>
              <a:t> </a:t>
            </a:r>
            <a:r>
              <a:rPr lang="en-US" sz="1800" b="1" spc="-10" dirty="0">
                <a:ea typeface="Calibri" panose="020F0502020204030204" pitchFamily="34" charset="0"/>
              </a:rPr>
              <a:t>much</a:t>
            </a:r>
            <a:r>
              <a:rPr lang="en-US" sz="1800" b="1" spc="-70" dirty="0">
                <a:ea typeface="Calibri" panose="020F0502020204030204" pitchFamily="34" charset="0"/>
              </a:rPr>
              <a:t> </a:t>
            </a:r>
            <a:r>
              <a:rPr lang="en-US" sz="1800" b="1" spc="-10" dirty="0">
                <a:ea typeface="Calibri" panose="020F0502020204030204" pitchFamily="34" charset="0"/>
              </a:rPr>
              <a:t>does</a:t>
            </a:r>
            <a:r>
              <a:rPr lang="en-US" sz="1800" b="1" spc="-75" dirty="0">
                <a:ea typeface="Calibri" panose="020F0502020204030204" pitchFamily="34" charset="0"/>
              </a:rPr>
              <a:t> </a:t>
            </a:r>
            <a:r>
              <a:rPr lang="en-US" sz="1800" b="1" spc="-10" dirty="0">
                <a:ea typeface="Calibri" panose="020F0502020204030204" pitchFamily="34" charset="0"/>
              </a:rPr>
              <a:t>Part</a:t>
            </a:r>
            <a:r>
              <a:rPr lang="en-US" sz="1800" b="1" spc="-70" dirty="0">
                <a:ea typeface="Calibri" panose="020F0502020204030204" pitchFamily="34" charset="0"/>
              </a:rPr>
              <a:t> </a:t>
            </a:r>
            <a:r>
              <a:rPr lang="en-US" sz="1800" b="1" spc="-10" dirty="0">
                <a:ea typeface="Calibri" panose="020F0502020204030204" pitchFamily="34" charset="0"/>
              </a:rPr>
              <a:t>A</a:t>
            </a:r>
            <a:r>
              <a:rPr lang="en-US" sz="1800" b="1" spc="-75" dirty="0">
                <a:ea typeface="Calibri" panose="020F0502020204030204" pitchFamily="34" charset="0"/>
              </a:rPr>
              <a:t> </a:t>
            </a:r>
            <a:r>
              <a:rPr lang="en-US" sz="1800" b="1" spc="-10" dirty="0">
                <a:ea typeface="Calibri" panose="020F0502020204030204" pitchFamily="34" charset="0"/>
              </a:rPr>
              <a:t>coverage</a:t>
            </a:r>
            <a:r>
              <a:rPr lang="en-US" sz="1800" b="1" spc="-70" dirty="0">
                <a:ea typeface="Calibri" panose="020F0502020204030204" pitchFamily="34" charset="0"/>
              </a:rPr>
              <a:t> </a:t>
            </a:r>
            <a:r>
              <a:rPr lang="en-US" sz="1800" b="1" spc="-10" dirty="0">
                <a:ea typeface="Calibri" panose="020F0502020204030204" pitchFamily="34" charset="0"/>
              </a:rPr>
              <a:t>cost?</a:t>
            </a:r>
            <a:endParaRPr lang="en-US" sz="1800" b="1" dirty="0">
              <a:ea typeface="Calibri" panose="020F0502020204030204" pitchFamily="34" charset="0"/>
            </a:endParaRPr>
          </a:p>
          <a:p>
            <a:pPr marR="317500">
              <a:lnSpc>
                <a:spcPct val="103000"/>
              </a:lnSpc>
              <a:spcBef>
                <a:spcPts val="215"/>
              </a:spcBef>
              <a:spcAft>
                <a:spcPts val="0"/>
              </a:spcAft>
            </a:pPr>
            <a:r>
              <a:rPr lang="en-US" sz="1600" b="1" dirty="0">
                <a:ea typeface="Times New Roman" panose="02020603050405020304" pitchFamily="18" charset="0"/>
              </a:rPr>
              <a:t>Usually $0 </a:t>
            </a:r>
            <a:r>
              <a:rPr lang="en-US" sz="1600" dirty="0">
                <a:ea typeface="Times New Roman" panose="02020603050405020304" pitchFamily="18" charset="0"/>
              </a:rPr>
              <a:t>-  if you</a:t>
            </a:r>
            <a:r>
              <a:rPr lang="en-US" sz="1600" spc="5" dirty="0">
                <a:ea typeface="Times New Roman" panose="02020603050405020304" pitchFamily="18" charset="0"/>
              </a:rPr>
              <a:t> </a:t>
            </a:r>
            <a:r>
              <a:rPr lang="en-US" sz="1600" dirty="0">
                <a:ea typeface="Times New Roman" panose="02020603050405020304" pitchFamily="18" charset="0"/>
              </a:rPr>
              <a:t>or</a:t>
            </a:r>
            <a:r>
              <a:rPr lang="en-US" sz="1600" spc="-75" dirty="0">
                <a:ea typeface="Times New Roman" panose="02020603050405020304" pitchFamily="18" charset="0"/>
              </a:rPr>
              <a:t> </a:t>
            </a:r>
            <a:r>
              <a:rPr lang="en-US" sz="1600" dirty="0">
                <a:ea typeface="Times New Roman" panose="02020603050405020304" pitchFamily="18" charset="0"/>
              </a:rPr>
              <a:t>your</a:t>
            </a:r>
            <a:r>
              <a:rPr lang="en-US" sz="1600" spc="-70" dirty="0">
                <a:ea typeface="Times New Roman" panose="02020603050405020304" pitchFamily="18" charset="0"/>
              </a:rPr>
              <a:t> </a:t>
            </a:r>
            <a:r>
              <a:rPr lang="en-US" sz="1600" dirty="0">
                <a:ea typeface="Times New Roman" panose="02020603050405020304" pitchFamily="18" charset="0"/>
              </a:rPr>
              <a:t>spouse</a:t>
            </a:r>
            <a:r>
              <a:rPr lang="en-US" sz="1600" spc="-70" dirty="0">
                <a:ea typeface="Times New Roman" panose="02020603050405020304" pitchFamily="18" charset="0"/>
              </a:rPr>
              <a:t> </a:t>
            </a:r>
            <a:r>
              <a:rPr lang="en-US" sz="1600" dirty="0">
                <a:ea typeface="Times New Roman" panose="02020603050405020304" pitchFamily="18" charset="0"/>
              </a:rPr>
              <a:t>paid</a:t>
            </a:r>
            <a:r>
              <a:rPr lang="en-US" sz="1600" spc="-75" dirty="0">
                <a:ea typeface="Times New Roman" panose="02020603050405020304" pitchFamily="18" charset="0"/>
              </a:rPr>
              <a:t> </a:t>
            </a:r>
            <a:r>
              <a:rPr lang="en-US" sz="1600" dirty="0">
                <a:ea typeface="Times New Roman" panose="02020603050405020304" pitchFamily="18" charset="0"/>
              </a:rPr>
              <a:t>Medicare</a:t>
            </a:r>
            <a:r>
              <a:rPr lang="en-US" sz="1600" spc="-70" dirty="0">
                <a:ea typeface="Times New Roman" panose="02020603050405020304" pitchFamily="18" charset="0"/>
              </a:rPr>
              <a:t> </a:t>
            </a:r>
            <a:r>
              <a:rPr lang="en-US" sz="1600" dirty="0">
                <a:ea typeface="Times New Roman" panose="02020603050405020304" pitchFamily="18" charset="0"/>
              </a:rPr>
              <a:t>taxes</a:t>
            </a:r>
            <a:r>
              <a:rPr lang="en-US" sz="1600" spc="-70" dirty="0">
                <a:ea typeface="Times New Roman" panose="02020603050405020304" pitchFamily="18" charset="0"/>
              </a:rPr>
              <a:t> </a:t>
            </a:r>
            <a:r>
              <a:rPr lang="en-US" sz="1600" dirty="0">
                <a:ea typeface="Times New Roman" panose="02020603050405020304" pitchFamily="18" charset="0"/>
              </a:rPr>
              <a:t>for</a:t>
            </a:r>
            <a:r>
              <a:rPr lang="en-US" sz="1600" spc="-75" dirty="0">
                <a:ea typeface="Times New Roman" panose="02020603050405020304" pitchFamily="18" charset="0"/>
              </a:rPr>
              <a:t> </a:t>
            </a:r>
            <a:r>
              <a:rPr lang="en-US" sz="1600" dirty="0">
                <a:ea typeface="Times New Roman" panose="02020603050405020304" pitchFamily="18" charset="0"/>
              </a:rPr>
              <a:t>at</a:t>
            </a:r>
            <a:r>
              <a:rPr lang="en-US" sz="1600" spc="-70" dirty="0">
                <a:ea typeface="Times New Roman" panose="02020603050405020304" pitchFamily="18" charset="0"/>
              </a:rPr>
              <a:t> </a:t>
            </a:r>
            <a:r>
              <a:rPr lang="en-US" sz="1600" dirty="0">
                <a:ea typeface="Times New Roman" panose="02020603050405020304" pitchFamily="18" charset="0"/>
              </a:rPr>
              <a:t>least</a:t>
            </a:r>
            <a:r>
              <a:rPr lang="en-US" sz="1600" spc="-70" dirty="0">
                <a:ea typeface="Times New Roman" panose="02020603050405020304" pitchFamily="18" charset="0"/>
              </a:rPr>
              <a:t> </a:t>
            </a:r>
            <a:r>
              <a:rPr lang="en-US" sz="1600" dirty="0">
                <a:ea typeface="Times New Roman" panose="02020603050405020304" pitchFamily="18" charset="0"/>
              </a:rPr>
              <a:t>10</a:t>
            </a:r>
            <a:r>
              <a:rPr lang="en-US" sz="1600" spc="-75" dirty="0">
                <a:ea typeface="Times New Roman" panose="02020603050405020304" pitchFamily="18" charset="0"/>
              </a:rPr>
              <a:t> </a:t>
            </a:r>
            <a:r>
              <a:rPr lang="en-US" sz="1600" dirty="0">
                <a:ea typeface="Times New Roman" panose="02020603050405020304" pitchFamily="18" charset="0"/>
              </a:rPr>
              <a:t>years</a:t>
            </a:r>
            <a:r>
              <a:rPr lang="en-US" sz="1600" spc="-70" dirty="0">
                <a:ea typeface="Times New Roman" panose="02020603050405020304" pitchFamily="18" charset="0"/>
              </a:rPr>
              <a:t> </a:t>
            </a:r>
            <a:r>
              <a:rPr lang="en-US" sz="1600" dirty="0">
                <a:ea typeface="Times New Roman" panose="02020603050405020304" pitchFamily="18" charset="0"/>
              </a:rPr>
              <a:t>while</a:t>
            </a:r>
            <a:r>
              <a:rPr lang="en-US" sz="1600" spc="-70" dirty="0">
                <a:ea typeface="Times New Roman" panose="02020603050405020304" pitchFamily="18" charset="0"/>
              </a:rPr>
              <a:t> </a:t>
            </a:r>
            <a:r>
              <a:rPr lang="en-US" sz="1600" dirty="0">
                <a:ea typeface="Times New Roman" panose="02020603050405020304" pitchFamily="18" charset="0"/>
              </a:rPr>
              <a:t>working.</a:t>
            </a:r>
            <a:r>
              <a:rPr lang="en-US" sz="1600" spc="-335" dirty="0">
                <a:ea typeface="Times New Roman" panose="02020603050405020304" pitchFamily="18" charset="0"/>
              </a:rPr>
              <a:t>  </a:t>
            </a:r>
          </a:p>
          <a:p>
            <a:pPr marR="317500">
              <a:lnSpc>
                <a:spcPct val="103000"/>
              </a:lnSpc>
              <a:spcBef>
                <a:spcPts val="215"/>
              </a:spcBef>
              <a:spcAft>
                <a:spcPts val="0"/>
              </a:spcAft>
            </a:pPr>
            <a:r>
              <a:rPr lang="en-US" sz="1600" dirty="0">
                <a:ea typeface="Times New Roman" panose="02020603050405020304" pitchFamily="18" charset="0"/>
              </a:rPr>
              <a:t>If not eligible for free Part A, you can buy-in if</a:t>
            </a:r>
            <a:r>
              <a:rPr lang="en-US" sz="1600" spc="-335" dirty="0">
                <a:ea typeface="Times New Roman" panose="02020603050405020304" pitchFamily="18" charset="0"/>
              </a:rPr>
              <a:t> </a:t>
            </a:r>
            <a:r>
              <a:rPr lang="en-US" sz="1600" dirty="0">
                <a:ea typeface="Times New Roman" panose="02020603050405020304" pitchFamily="18" charset="0"/>
              </a:rPr>
              <a:t>:</a:t>
            </a:r>
          </a:p>
          <a:p>
            <a:pPr marR="317500" lvl="1">
              <a:lnSpc>
                <a:spcPct val="103000"/>
              </a:lnSpc>
              <a:spcBef>
                <a:spcPts val="215"/>
              </a:spcBef>
            </a:pPr>
            <a:r>
              <a:rPr lang="en-US" sz="1600" b="0" i="0" dirty="0">
                <a:ea typeface="Times New Roman" panose="02020603050405020304" pitchFamily="18" charset="0"/>
              </a:rPr>
              <a:t>65</a:t>
            </a:r>
            <a:r>
              <a:rPr lang="en-US" sz="1600" b="0" i="0" spc="-30" dirty="0">
                <a:ea typeface="Times New Roman" panose="02020603050405020304" pitchFamily="18" charset="0"/>
              </a:rPr>
              <a:t> </a:t>
            </a:r>
            <a:r>
              <a:rPr lang="en-US" sz="1600" b="0" i="0" dirty="0">
                <a:ea typeface="Times New Roman" panose="02020603050405020304" pitchFamily="18" charset="0"/>
              </a:rPr>
              <a:t>or</a:t>
            </a:r>
            <a:r>
              <a:rPr lang="en-US" sz="1600" b="0" i="0" spc="-25" dirty="0">
                <a:ea typeface="Times New Roman" panose="02020603050405020304" pitchFamily="18" charset="0"/>
              </a:rPr>
              <a:t> </a:t>
            </a:r>
            <a:r>
              <a:rPr lang="en-US" sz="1600" b="0" i="0" dirty="0">
                <a:ea typeface="Times New Roman" panose="02020603050405020304" pitchFamily="18" charset="0"/>
              </a:rPr>
              <a:t>older</a:t>
            </a:r>
            <a:r>
              <a:rPr lang="en-US" sz="1600" b="0" i="0" spc="-25" dirty="0">
                <a:ea typeface="Times New Roman" panose="02020603050405020304" pitchFamily="18" charset="0"/>
              </a:rPr>
              <a:t> </a:t>
            </a:r>
            <a:r>
              <a:rPr lang="en-US" sz="1600" b="0" i="0" dirty="0">
                <a:ea typeface="Times New Roman" panose="02020603050405020304" pitchFamily="18" charset="0"/>
              </a:rPr>
              <a:t>and</a:t>
            </a:r>
            <a:r>
              <a:rPr lang="en-US" sz="1600" b="0" i="0" spc="-30" dirty="0">
                <a:ea typeface="Times New Roman" panose="02020603050405020304" pitchFamily="18" charset="0"/>
              </a:rPr>
              <a:t> </a:t>
            </a:r>
            <a:r>
              <a:rPr lang="en-US" sz="1600" b="0" i="0" dirty="0">
                <a:ea typeface="Times New Roman" panose="02020603050405020304" pitchFamily="18" charset="0"/>
              </a:rPr>
              <a:t>have</a:t>
            </a:r>
            <a:r>
              <a:rPr lang="en-US" sz="1600" b="0" i="0" spc="-25" dirty="0">
                <a:ea typeface="Times New Roman" panose="02020603050405020304" pitchFamily="18" charset="0"/>
              </a:rPr>
              <a:t> </a:t>
            </a:r>
            <a:r>
              <a:rPr lang="en-US" sz="1600" b="0" i="0" dirty="0">
                <a:ea typeface="Times New Roman" panose="02020603050405020304" pitchFamily="18" charset="0"/>
              </a:rPr>
              <a:t>(or</a:t>
            </a:r>
            <a:r>
              <a:rPr lang="en-US" sz="1600" b="0" i="0" spc="-25" dirty="0">
                <a:ea typeface="Times New Roman" panose="02020603050405020304" pitchFamily="18" charset="0"/>
              </a:rPr>
              <a:t> </a:t>
            </a:r>
            <a:r>
              <a:rPr lang="en-US" sz="1600" b="0" i="0" dirty="0">
                <a:ea typeface="Times New Roman" panose="02020603050405020304" pitchFamily="18" charset="0"/>
              </a:rPr>
              <a:t>are</a:t>
            </a:r>
            <a:r>
              <a:rPr lang="en-US" sz="1600" b="0" i="0" spc="-30" dirty="0">
                <a:ea typeface="Times New Roman" panose="02020603050405020304" pitchFamily="18" charset="0"/>
              </a:rPr>
              <a:t> </a:t>
            </a:r>
            <a:r>
              <a:rPr lang="en-US" sz="1600" b="0" i="0" dirty="0">
                <a:ea typeface="Times New Roman" panose="02020603050405020304" pitchFamily="18" charset="0"/>
              </a:rPr>
              <a:t>enrolling</a:t>
            </a:r>
            <a:r>
              <a:rPr lang="en-US" sz="1600" b="0" i="0" spc="-25" dirty="0">
                <a:ea typeface="Times New Roman" panose="02020603050405020304" pitchFamily="18" charset="0"/>
              </a:rPr>
              <a:t> </a:t>
            </a:r>
            <a:r>
              <a:rPr lang="en-US" sz="1600" b="0" i="0" dirty="0">
                <a:ea typeface="Times New Roman" panose="02020603050405020304" pitchFamily="18" charset="0"/>
              </a:rPr>
              <a:t>in)</a:t>
            </a:r>
            <a:r>
              <a:rPr lang="en-US" sz="1600" b="0" i="0" spc="-25" dirty="0">
                <a:ea typeface="Times New Roman" panose="02020603050405020304" pitchFamily="18" charset="0"/>
              </a:rPr>
              <a:t> </a:t>
            </a:r>
            <a:r>
              <a:rPr lang="en-US" sz="1600" b="0" i="0" dirty="0">
                <a:ea typeface="Times New Roman" panose="02020603050405020304" pitchFamily="18" charset="0"/>
              </a:rPr>
              <a:t>Part</a:t>
            </a:r>
            <a:r>
              <a:rPr lang="en-US" sz="1600" b="0" i="0" spc="-25" dirty="0">
                <a:ea typeface="Times New Roman" panose="02020603050405020304" pitchFamily="18" charset="0"/>
              </a:rPr>
              <a:t> </a:t>
            </a:r>
            <a:r>
              <a:rPr lang="en-US" sz="1600" b="0" i="0" dirty="0">
                <a:ea typeface="Times New Roman" panose="02020603050405020304" pitchFamily="18" charset="0"/>
              </a:rPr>
              <a:t>B</a:t>
            </a:r>
            <a:r>
              <a:rPr lang="en-US" sz="1600" b="0" i="0" spc="-30" dirty="0">
                <a:ea typeface="Times New Roman" panose="02020603050405020304" pitchFamily="18" charset="0"/>
              </a:rPr>
              <a:t> </a:t>
            </a:r>
            <a:r>
              <a:rPr lang="en-US" sz="1600" b="0" i="0" dirty="0">
                <a:ea typeface="Times New Roman" panose="02020603050405020304" pitchFamily="18" charset="0"/>
              </a:rPr>
              <a:t>and</a:t>
            </a:r>
            <a:r>
              <a:rPr lang="en-US" sz="1600" b="0" i="0" spc="-25" dirty="0">
                <a:ea typeface="Times New Roman" panose="02020603050405020304" pitchFamily="18" charset="0"/>
              </a:rPr>
              <a:t> </a:t>
            </a:r>
            <a:r>
              <a:rPr lang="en-US" sz="1600" b="0" i="0" dirty="0">
                <a:ea typeface="Times New Roman" panose="02020603050405020304" pitchFamily="18" charset="0"/>
              </a:rPr>
              <a:t>meet</a:t>
            </a:r>
            <a:r>
              <a:rPr lang="en-US" sz="1600" b="0" i="0" spc="-25" dirty="0">
                <a:ea typeface="Times New Roman" panose="02020603050405020304" pitchFamily="18" charset="0"/>
              </a:rPr>
              <a:t> </a:t>
            </a:r>
            <a:r>
              <a:rPr lang="en-US" sz="1600" b="0" i="0" dirty="0">
                <a:ea typeface="Times New Roman" panose="02020603050405020304" pitchFamily="18" charset="0"/>
              </a:rPr>
              <a:t>the</a:t>
            </a:r>
            <a:r>
              <a:rPr lang="en-US" sz="1600" b="0" i="0" spc="-335" dirty="0">
                <a:ea typeface="Times New Roman" panose="02020603050405020304" pitchFamily="18" charset="0"/>
              </a:rPr>
              <a:t> </a:t>
            </a:r>
            <a:r>
              <a:rPr lang="en-US" sz="1600" b="0" i="0" dirty="0">
                <a:ea typeface="Times New Roman" panose="02020603050405020304" pitchFamily="18" charset="0"/>
              </a:rPr>
              <a:t>citizenship</a:t>
            </a:r>
            <a:r>
              <a:rPr lang="en-US" sz="1600" b="0" i="0" spc="-35" dirty="0">
                <a:ea typeface="Times New Roman" panose="02020603050405020304" pitchFamily="18" charset="0"/>
              </a:rPr>
              <a:t> </a:t>
            </a:r>
            <a:r>
              <a:rPr lang="en-US" sz="1600" b="0" i="0" dirty="0">
                <a:ea typeface="Times New Roman" panose="02020603050405020304" pitchFamily="18" charset="0"/>
              </a:rPr>
              <a:t>and</a:t>
            </a:r>
            <a:r>
              <a:rPr lang="en-US" sz="1600" b="0" i="0" spc="-35" dirty="0">
                <a:ea typeface="Times New Roman" panose="02020603050405020304" pitchFamily="18" charset="0"/>
              </a:rPr>
              <a:t> </a:t>
            </a:r>
            <a:r>
              <a:rPr lang="en-US" sz="1600" b="0" i="0" dirty="0">
                <a:ea typeface="Times New Roman" panose="02020603050405020304" pitchFamily="18" charset="0"/>
              </a:rPr>
              <a:t>residency</a:t>
            </a:r>
            <a:r>
              <a:rPr lang="en-US" sz="1600" b="0" i="0" spc="-35" dirty="0">
                <a:ea typeface="Times New Roman" panose="02020603050405020304" pitchFamily="18" charset="0"/>
              </a:rPr>
              <a:t> </a:t>
            </a:r>
            <a:r>
              <a:rPr lang="en-US" sz="1600" b="0" i="0" dirty="0">
                <a:ea typeface="Times New Roman" panose="02020603050405020304" pitchFamily="18" charset="0"/>
              </a:rPr>
              <a:t>requirements.</a:t>
            </a:r>
          </a:p>
          <a:p>
            <a:pPr marR="317500" lvl="1">
              <a:lnSpc>
                <a:spcPct val="103000"/>
              </a:lnSpc>
              <a:spcBef>
                <a:spcPts val="215"/>
              </a:spcBef>
            </a:pPr>
            <a:r>
              <a:rPr lang="en-US" sz="1600" b="0" i="0" dirty="0">
                <a:ea typeface="Times New Roman" panose="02020603050405020304" pitchFamily="18" charset="0"/>
              </a:rPr>
              <a:t>Under</a:t>
            </a:r>
            <a:r>
              <a:rPr lang="en-US" sz="1600" b="0" i="0" spc="-65" dirty="0">
                <a:ea typeface="Times New Roman" panose="02020603050405020304" pitchFamily="18" charset="0"/>
              </a:rPr>
              <a:t> </a:t>
            </a:r>
            <a:r>
              <a:rPr lang="en-US" sz="1600" b="0" i="0" dirty="0">
                <a:ea typeface="Times New Roman" panose="02020603050405020304" pitchFamily="18" charset="0"/>
              </a:rPr>
              <a:t>65,</a:t>
            </a:r>
            <a:r>
              <a:rPr lang="en-US" sz="1600" b="0" i="0" spc="-65" dirty="0">
                <a:ea typeface="Times New Roman" panose="02020603050405020304" pitchFamily="18" charset="0"/>
              </a:rPr>
              <a:t> </a:t>
            </a:r>
            <a:r>
              <a:rPr lang="en-US" sz="1600" b="0" i="0" dirty="0">
                <a:ea typeface="Times New Roman" panose="02020603050405020304" pitchFamily="18" charset="0"/>
              </a:rPr>
              <a:t>disabled,</a:t>
            </a:r>
            <a:r>
              <a:rPr lang="en-US" sz="1600" b="0" i="0" spc="-60" dirty="0">
                <a:ea typeface="Times New Roman" panose="02020603050405020304" pitchFamily="18" charset="0"/>
              </a:rPr>
              <a:t> </a:t>
            </a:r>
            <a:r>
              <a:rPr lang="en-US" sz="1600" b="0" i="0" dirty="0">
                <a:ea typeface="Times New Roman" panose="02020603050405020304" pitchFamily="18" charset="0"/>
              </a:rPr>
              <a:t>and</a:t>
            </a:r>
            <a:r>
              <a:rPr lang="en-US" sz="1600" b="0" i="0" spc="-65" dirty="0">
                <a:ea typeface="Times New Roman" panose="02020603050405020304" pitchFamily="18" charset="0"/>
              </a:rPr>
              <a:t> </a:t>
            </a:r>
            <a:r>
              <a:rPr lang="en-US" sz="1600" b="0" i="0" dirty="0">
                <a:ea typeface="Times New Roman" panose="02020603050405020304" pitchFamily="18" charset="0"/>
              </a:rPr>
              <a:t>free</a:t>
            </a:r>
            <a:r>
              <a:rPr lang="en-US" sz="1600" b="0" i="0" spc="-65" dirty="0">
                <a:ea typeface="Times New Roman" panose="02020603050405020304" pitchFamily="18" charset="0"/>
              </a:rPr>
              <a:t> </a:t>
            </a:r>
            <a:r>
              <a:rPr lang="en-US" sz="1600" b="0" i="0" dirty="0">
                <a:ea typeface="Times New Roman" panose="02020603050405020304" pitchFamily="18" charset="0"/>
              </a:rPr>
              <a:t>Part</a:t>
            </a:r>
            <a:r>
              <a:rPr lang="en-US" sz="1600" b="0" i="0" spc="-60" dirty="0">
                <a:ea typeface="Times New Roman" panose="02020603050405020304" pitchFamily="18" charset="0"/>
              </a:rPr>
              <a:t> </a:t>
            </a:r>
            <a:r>
              <a:rPr lang="en-US" sz="1600" b="0" i="0" dirty="0">
                <a:ea typeface="Times New Roman" panose="02020603050405020304" pitchFamily="18" charset="0"/>
              </a:rPr>
              <a:t>A</a:t>
            </a:r>
            <a:r>
              <a:rPr lang="en-US" sz="1600" b="0" i="0" spc="-65" dirty="0">
                <a:ea typeface="Times New Roman" panose="02020603050405020304" pitchFamily="18" charset="0"/>
              </a:rPr>
              <a:t> </a:t>
            </a:r>
            <a:r>
              <a:rPr lang="en-US" sz="1600" b="0" i="0" dirty="0">
                <a:ea typeface="Times New Roman" panose="02020603050405020304" pitchFamily="18" charset="0"/>
              </a:rPr>
              <a:t>coverage</a:t>
            </a:r>
            <a:r>
              <a:rPr lang="en-US" sz="1600" b="0" i="0" spc="-60" dirty="0">
                <a:ea typeface="Times New Roman" panose="02020603050405020304" pitchFamily="18" charset="0"/>
              </a:rPr>
              <a:t> </a:t>
            </a:r>
            <a:r>
              <a:rPr lang="en-US" sz="1600" b="0" i="0" dirty="0">
                <a:ea typeface="Times New Roman" panose="02020603050405020304" pitchFamily="18" charset="0"/>
              </a:rPr>
              <a:t>ended</a:t>
            </a:r>
            <a:r>
              <a:rPr lang="en-US" sz="1600" b="0" i="0" spc="-65" dirty="0">
                <a:ea typeface="Times New Roman" panose="02020603050405020304" pitchFamily="18" charset="0"/>
              </a:rPr>
              <a:t> </a:t>
            </a:r>
            <a:r>
              <a:rPr lang="en-US" sz="1600" b="0" i="0" dirty="0">
                <a:ea typeface="Times New Roman" panose="02020603050405020304" pitchFamily="18" charset="0"/>
              </a:rPr>
              <a:t>because</a:t>
            </a:r>
            <a:r>
              <a:rPr lang="en-US" sz="1600" b="0" i="0" spc="-60" dirty="0">
                <a:ea typeface="Times New Roman" panose="02020603050405020304" pitchFamily="18" charset="0"/>
              </a:rPr>
              <a:t> of</a:t>
            </a:r>
            <a:r>
              <a:rPr lang="en-US" sz="1600" b="0" i="0" spc="-340" dirty="0">
                <a:ea typeface="Times New Roman" panose="02020603050405020304" pitchFamily="18" charset="0"/>
              </a:rPr>
              <a:t> </a:t>
            </a:r>
            <a:r>
              <a:rPr lang="en-US" sz="1600" b="0" i="0" dirty="0">
                <a:ea typeface="Times New Roman" panose="02020603050405020304" pitchFamily="18" charset="0"/>
              </a:rPr>
              <a:t>return to work. (If under 65 and disabled, Part A can continue for free</a:t>
            </a:r>
            <a:r>
              <a:rPr lang="en-US" sz="1600" b="0" i="0" spc="-35" dirty="0">
                <a:ea typeface="Times New Roman" panose="02020603050405020304" pitchFamily="18" charset="0"/>
              </a:rPr>
              <a:t> </a:t>
            </a:r>
            <a:r>
              <a:rPr lang="en-US" sz="1600" b="0" i="0" dirty="0">
                <a:ea typeface="Times New Roman" panose="02020603050405020304" pitchFamily="18" charset="0"/>
              </a:rPr>
              <a:t>up</a:t>
            </a:r>
            <a:r>
              <a:rPr lang="en-US" sz="1600" b="0" i="0" spc="-30" dirty="0">
                <a:ea typeface="Times New Roman" panose="02020603050405020304" pitchFamily="18" charset="0"/>
              </a:rPr>
              <a:t> </a:t>
            </a:r>
            <a:r>
              <a:rPr lang="en-US" sz="1600" b="0" i="0" dirty="0">
                <a:ea typeface="Times New Roman" panose="02020603050405020304" pitchFamily="18" charset="0"/>
              </a:rPr>
              <a:t>to</a:t>
            </a:r>
            <a:r>
              <a:rPr lang="en-US" sz="1600" b="0" i="0" spc="-35" dirty="0">
                <a:ea typeface="Times New Roman" panose="02020603050405020304" pitchFamily="18" charset="0"/>
              </a:rPr>
              <a:t> </a:t>
            </a:r>
            <a:r>
              <a:rPr lang="en-US" sz="1600" b="0" i="0" dirty="0">
                <a:ea typeface="Times New Roman" panose="02020603050405020304" pitchFamily="18" charset="0"/>
              </a:rPr>
              <a:t>8</a:t>
            </a:r>
            <a:r>
              <a:rPr lang="en-US" sz="1600" b="0" i="0" spc="-35" dirty="0">
                <a:ea typeface="Times New Roman" panose="02020603050405020304" pitchFamily="18" charset="0"/>
              </a:rPr>
              <a:t> </a:t>
            </a:r>
            <a:r>
              <a:rPr lang="en-US" sz="1600" b="0" i="0" dirty="0">
                <a:ea typeface="Times New Roman" panose="02020603050405020304" pitchFamily="18" charset="0"/>
              </a:rPr>
              <a:t>½</a:t>
            </a:r>
            <a:r>
              <a:rPr lang="en-US" sz="1600" b="0" i="0" spc="-30" dirty="0">
                <a:ea typeface="Times New Roman" panose="02020603050405020304" pitchFamily="18" charset="0"/>
              </a:rPr>
              <a:t> </a:t>
            </a:r>
            <a:r>
              <a:rPr lang="en-US" sz="1600" b="0" i="0" dirty="0">
                <a:ea typeface="Times New Roman" panose="02020603050405020304" pitchFamily="18" charset="0"/>
              </a:rPr>
              <a:t>years</a:t>
            </a:r>
            <a:r>
              <a:rPr lang="en-US" sz="1600" b="0" i="0" spc="-35" dirty="0">
                <a:ea typeface="Times New Roman" panose="02020603050405020304" pitchFamily="18" charset="0"/>
              </a:rPr>
              <a:t> </a:t>
            </a:r>
            <a:r>
              <a:rPr lang="en-US" sz="1600" b="0" i="0" dirty="0">
                <a:ea typeface="Times New Roman" panose="02020603050405020304" pitchFamily="18" charset="0"/>
              </a:rPr>
              <a:t>after</a:t>
            </a:r>
            <a:r>
              <a:rPr lang="en-US" sz="1600" b="0" i="0" spc="-35" dirty="0">
                <a:ea typeface="Times New Roman" panose="02020603050405020304" pitchFamily="18" charset="0"/>
              </a:rPr>
              <a:t> </a:t>
            </a:r>
            <a:r>
              <a:rPr lang="en-US" sz="1600" b="0" i="0" dirty="0">
                <a:ea typeface="Times New Roman" panose="02020603050405020304" pitchFamily="18" charset="0"/>
              </a:rPr>
              <a:t>you</a:t>
            </a:r>
            <a:r>
              <a:rPr lang="en-US" sz="1600" b="0" i="0" spc="-30" dirty="0">
                <a:ea typeface="Times New Roman" panose="02020603050405020304" pitchFamily="18" charset="0"/>
              </a:rPr>
              <a:t> </a:t>
            </a:r>
            <a:r>
              <a:rPr lang="en-US" sz="1600" b="0" i="0" dirty="0">
                <a:ea typeface="Times New Roman" panose="02020603050405020304" pitchFamily="18" charset="0"/>
              </a:rPr>
              <a:t>return</a:t>
            </a:r>
            <a:r>
              <a:rPr lang="en-US" sz="1600" b="0" i="0" spc="-35" dirty="0">
                <a:ea typeface="Times New Roman" panose="02020603050405020304" pitchFamily="18" charset="0"/>
              </a:rPr>
              <a:t> </a:t>
            </a:r>
            <a:r>
              <a:rPr lang="en-US" sz="1600" b="0" i="0" dirty="0">
                <a:ea typeface="Times New Roman" panose="02020603050405020304" pitchFamily="18" charset="0"/>
              </a:rPr>
              <a:t>to</a:t>
            </a:r>
            <a:r>
              <a:rPr lang="en-US" sz="1600" b="0" i="0" spc="-35" dirty="0">
                <a:ea typeface="Times New Roman" panose="02020603050405020304" pitchFamily="18" charset="0"/>
              </a:rPr>
              <a:t> </a:t>
            </a:r>
            <a:r>
              <a:rPr lang="en-US" sz="1600" b="0" i="0" dirty="0">
                <a:ea typeface="Times New Roman" panose="02020603050405020304" pitchFamily="18" charset="0"/>
              </a:rPr>
              <a:t>work.)</a:t>
            </a:r>
            <a:endParaRPr lang="en-US" sz="2000" b="0" i="0" dirty="0">
              <a:ea typeface="Times New Roman" panose="02020603050405020304" pitchFamily="18" charset="0"/>
            </a:endParaRPr>
          </a:p>
          <a:p>
            <a:pPr marR="317500">
              <a:lnSpc>
                <a:spcPct val="103000"/>
              </a:lnSpc>
              <a:spcBef>
                <a:spcPts val="215"/>
              </a:spcBef>
            </a:pPr>
            <a:r>
              <a:rPr lang="en-US" sz="1600" b="0" i="0" dirty="0">
                <a:ea typeface="Times New Roman" panose="02020603050405020304" pitchFamily="18" charset="0"/>
              </a:rPr>
              <a:t>Low-income individuals who qualify for QMB can have Part A premiums covered by Illinois (more on this later)</a:t>
            </a:r>
          </a:p>
        </p:txBody>
      </p:sp>
      <p:sp>
        <p:nvSpPr>
          <p:cNvPr id="2" name="Freeform: Shape 1">
            <a:extLst>
              <a:ext uri="{FF2B5EF4-FFF2-40B4-BE49-F238E27FC236}">
                <a16:creationId xmlns:a16="http://schemas.microsoft.com/office/drawing/2014/main" id="{DD5F3AFE-AA50-7DD9-DAE2-A8398D4F5E04}"/>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C3F76FCC-682F-9428-C479-A7C2B135F3E0}"/>
              </a:ext>
            </a:extLst>
          </p:cNvPr>
          <p:cNvGraphicFramePr>
            <a:graphicFrameLocks noGrp="1"/>
          </p:cNvGraphicFramePr>
          <p:nvPr>
            <p:extLst>
              <p:ext uri="{D42A27DB-BD31-4B8C-83A1-F6EECF244321}">
                <p14:modId xmlns:p14="http://schemas.microsoft.com/office/powerpoint/2010/main" val="1753625395"/>
              </p:ext>
            </p:extLst>
          </p:nvPr>
        </p:nvGraphicFramePr>
        <p:xfrm>
          <a:off x="8909096" y="3281191"/>
          <a:ext cx="2950672" cy="2194560"/>
        </p:xfrm>
        <a:graphic>
          <a:graphicData uri="http://schemas.openxmlformats.org/drawingml/2006/table">
            <a:tbl>
              <a:tblPr firstRow="1" bandRow="1">
                <a:tableStyleId>{5C22544A-7EE6-4342-B048-85BDC9FD1C3A}</a:tableStyleId>
              </a:tblPr>
              <a:tblGrid>
                <a:gridCol w="1606504">
                  <a:extLst>
                    <a:ext uri="{9D8B030D-6E8A-4147-A177-3AD203B41FA5}">
                      <a16:colId xmlns:a16="http://schemas.microsoft.com/office/drawing/2014/main" val="3546827859"/>
                    </a:ext>
                  </a:extLst>
                </a:gridCol>
                <a:gridCol w="1344168">
                  <a:extLst>
                    <a:ext uri="{9D8B030D-6E8A-4147-A177-3AD203B41FA5}">
                      <a16:colId xmlns:a16="http://schemas.microsoft.com/office/drawing/2014/main" val="3880826489"/>
                    </a:ext>
                  </a:extLst>
                </a:gridCol>
              </a:tblGrid>
              <a:tr h="202938">
                <a:tc>
                  <a:txBody>
                    <a:bodyPr/>
                    <a:lstStyle/>
                    <a:p>
                      <a:r>
                        <a:rPr lang="en-US" sz="1400" dirty="0"/>
                        <a:t>Monthly Premium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$0 (40 Q)  </a:t>
                      </a:r>
                    </a:p>
                    <a:p>
                      <a:r>
                        <a:rPr lang="en-US" sz="1400" dirty="0"/>
                        <a:t>$285 (30-39 Q) </a:t>
                      </a:r>
                    </a:p>
                    <a:p>
                      <a:r>
                        <a:rPr lang="en-US" sz="1400" dirty="0"/>
                        <a:t>$518 (&lt;30 Q)</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0359140"/>
                  </a:ext>
                </a:extLst>
              </a:tr>
              <a:tr h="0">
                <a:tc>
                  <a:txBody>
                    <a:bodyPr/>
                    <a:lstStyle/>
                    <a:p>
                      <a:r>
                        <a:rPr lang="en-US" sz="1400" dirty="0"/>
                        <a:t>Inpatient Hospital Deductible</a:t>
                      </a:r>
                    </a:p>
                  </a:txBody>
                  <a:tcPr>
                    <a:lnL w="12700" cap="flat" cmpd="sng" algn="ctr">
                      <a:solidFill>
                        <a:schemeClr val="tx1"/>
                      </a:solidFill>
                      <a:prstDash val="solid"/>
                      <a:round/>
                      <a:headEnd type="none" w="med" len="med"/>
                      <a:tailEnd type="none" w="med" len="med"/>
                    </a:lnL>
                  </a:tcPr>
                </a:tc>
                <a:tc>
                  <a:txBody>
                    <a:bodyPr/>
                    <a:lstStyle/>
                    <a:p>
                      <a:r>
                        <a:rPr lang="en-US" sz="1400" dirty="0"/>
                        <a:t>$1,676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4268661"/>
                  </a:ext>
                </a:extLst>
              </a:tr>
              <a:tr h="449826">
                <a:tc>
                  <a:txBody>
                    <a:bodyPr/>
                    <a:lstStyle/>
                    <a:p>
                      <a:r>
                        <a:rPr lang="en-US" sz="1400" dirty="0"/>
                        <a:t>Inpatient Hospital Co-Payment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Days</a:t>
                      </a:r>
                      <a:r>
                        <a:rPr lang="en-US" sz="1400" baseline="0" dirty="0"/>
                        <a:t> 61 – 90 = $419</a:t>
                      </a:r>
                    </a:p>
                    <a:p>
                      <a:r>
                        <a:rPr lang="en-US" sz="1400" baseline="0" dirty="0"/>
                        <a:t>Days 91 – 150 = $838</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055130"/>
                  </a:ext>
                </a:extLst>
              </a:tr>
            </a:tbl>
          </a:graphicData>
        </a:graphic>
      </p:graphicFrame>
    </p:spTree>
    <p:extLst>
      <p:ext uri="{BB962C8B-B14F-4D97-AF65-F5344CB8AC3E}">
        <p14:creationId xmlns:p14="http://schemas.microsoft.com/office/powerpoint/2010/main" val="320964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ED36-5F93-D905-BE38-26E5A78FB60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B75A23-6112-D741-AC0F-D652A7BA4950}"/>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313943B-F62D-D7F8-9E02-F5C55BA9994A}"/>
              </a:ext>
            </a:extLst>
          </p:cNvPr>
          <p:cNvSpPr>
            <a:spLocks noGrp="1"/>
          </p:cNvSpPr>
          <p:nvPr>
            <p:ph type="title"/>
          </p:nvPr>
        </p:nvSpPr>
        <p:spPr>
          <a:xfrm>
            <a:off x="679655" y="304570"/>
            <a:ext cx="10832690" cy="1097280"/>
          </a:xfrm>
        </p:spPr>
        <p:txBody>
          <a:bodyPr/>
          <a:lstStyle/>
          <a:p>
            <a:r>
              <a:rPr lang="en-US" dirty="0">
                <a:solidFill>
                  <a:schemeClr val="bg1"/>
                </a:solidFill>
              </a:rPr>
              <a:t>Eligibility – Part B (Doctors)</a:t>
            </a:r>
          </a:p>
        </p:txBody>
      </p:sp>
      <p:pic>
        <p:nvPicPr>
          <p:cNvPr id="5" name="Picture 4">
            <a:extLst>
              <a:ext uri="{FF2B5EF4-FFF2-40B4-BE49-F238E27FC236}">
                <a16:creationId xmlns:a16="http://schemas.microsoft.com/office/drawing/2014/main" id="{52FB9A92-86CD-7DFE-AD87-D128F05C2423}"/>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3" name="Text Placeholder 2">
            <a:extLst>
              <a:ext uri="{FF2B5EF4-FFF2-40B4-BE49-F238E27FC236}">
                <a16:creationId xmlns:a16="http://schemas.microsoft.com/office/drawing/2014/main" id="{2E110C95-EBC5-6A86-F097-D7AFD890D8F0}"/>
              </a:ext>
            </a:extLst>
          </p:cNvPr>
          <p:cNvSpPr>
            <a:spLocks noGrp="1"/>
          </p:cNvSpPr>
          <p:nvPr>
            <p:ph type="body" sz="quarter" idx="4294967295"/>
          </p:nvPr>
        </p:nvSpPr>
        <p:spPr>
          <a:xfrm>
            <a:off x="833456" y="1580697"/>
            <a:ext cx="9329448" cy="4268153"/>
          </a:xfrm>
        </p:spPr>
        <p:txBody>
          <a:bodyPr wrap="square">
            <a:noAutofit/>
          </a:bodyPr>
          <a:lstStyle/>
          <a:p>
            <a:pPr marL="0" lvl="0" indent="0">
              <a:spcBef>
                <a:spcPts val="1340"/>
              </a:spcBef>
              <a:buNone/>
            </a:pPr>
            <a:r>
              <a:rPr lang="en-US" sz="1800" b="1" spc="-10" dirty="0">
                <a:ea typeface="Calibri" panose="020F0502020204030204" pitchFamily="34" charset="0"/>
              </a:rPr>
              <a:t>Generally, eligible for Part B if</a:t>
            </a:r>
          </a:p>
          <a:p>
            <a:pPr marL="228600" marR="317500" lvl="1">
              <a:lnSpc>
                <a:spcPct val="103000"/>
              </a:lnSpc>
              <a:spcBef>
                <a:spcPts val="215"/>
              </a:spcBef>
            </a:pPr>
            <a:r>
              <a:rPr lang="en-US" sz="1600" b="0" i="0" dirty="0"/>
              <a:t>Entitled to hospital insurance (Part A); or </a:t>
            </a:r>
          </a:p>
          <a:p>
            <a:pPr marL="228600" marR="317500" lvl="1">
              <a:lnSpc>
                <a:spcPct val="103000"/>
              </a:lnSpc>
              <a:spcBef>
                <a:spcPts val="215"/>
              </a:spcBef>
            </a:pPr>
            <a:r>
              <a:rPr lang="en-US" sz="1600" b="0" i="0" dirty="0"/>
              <a:t>Meet the following requirements: </a:t>
            </a:r>
          </a:p>
          <a:p>
            <a:pPr marL="685800" marR="317500" lvl="3">
              <a:lnSpc>
                <a:spcPct val="103000"/>
              </a:lnSpc>
              <a:spcBef>
                <a:spcPts val="215"/>
              </a:spcBef>
            </a:pPr>
            <a:r>
              <a:rPr lang="en-US" b="0" cap="none" dirty="0"/>
              <a:t>Age 65. </a:t>
            </a:r>
          </a:p>
          <a:p>
            <a:pPr marL="685800" marR="317500" lvl="3">
              <a:lnSpc>
                <a:spcPct val="103000"/>
              </a:lnSpc>
              <a:spcBef>
                <a:spcPts val="215"/>
              </a:spcBef>
            </a:pPr>
            <a:r>
              <a:rPr lang="en-US" b="0" cap="none" dirty="0"/>
              <a:t>Resident of the United States. </a:t>
            </a:r>
          </a:p>
          <a:p>
            <a:pPr marL="685800" marR="317500" lvl="3">
              <a:lnSpc>
                <a:spcPct val="103000"/>
              </a:lnSpc>
              <a:spcBef>
                <a:spcPts val="215"/>
              </a:spcBef>
            </a:pPr>
            <a:r>
              <a:rPr lang="en-US" b="0" cap="none" dirty="0"/>
              <a:t>Citizen of the United States, or alien lawfully admitted for permanent residence who has resided continuously in the united states during the 5 years preceding the month in which applies for enrollment.</a:t>
            </a:r>
            <a:endParaRPr lang="en-US" sz="1600" dirty="0">
              <a:ea typeface="Times New Roman" panose="02020603050405020304" pitchFamily="18" charset="0"/>
            </a:endParaRPr>
          </a:p>
          <a:p>
            <a:pPr marL="0" marR="0" indent="0">
              <a:spcBef>
                <a:spcPts val="1340"/>
              </a:spcBef>
              <a:spcAft>
                <a:spcPts val="0"/>
              </a:spcAft>
              <a:buNone/>
            </a:pPr>
            <a:r>
              <a:rPr lang="en-US" sz="1800" b="1" spc="-10" dirty="0">
                <a:ea typeface="Calibri" panose="020F0502020204030204" pitchFamily="34" charset="0"/>
              </a:rPr>
              <a:t>How</a:t>
            </a:r>
            <a:r>
              <a:rPr lang="en-US" sz="1800" b="1" spc="-75" dirty="0">
                <a:ea typeface="Calibri" panose="020F0502020204030204" pitchFamily="34" charset="0"/>
              </a:rPr>
              <a:t> </a:t>
            </a:r>
            <a:r>
              <a:rPr lang="en-US" sz="1800" b="1" spc="-10" dirty="0">
                <a:ea typeface="Calibri" panose="020F0502020204030204" pitchFamily="34" charset="0"/>
              </a:rPr>
              <a:t>much</a:t>
            </a:r>
            <a:r>
              <a:rPr lang="en-US" sz="1800" b="1" spc="-70" dirty="0">
                <a:ea typeface="Calibri" panose="020F0502020204030204" pitchFamily="34" charset="0"/>
              </a:rPr>
              <a:t> </a:t>
            </a:r>
            <a:r>
              <a:rPr lang="en-US" sz="1800" b="1" spc="-10" dirty="0">
                <a:ea typeface="Calibri" panose="020F0502020204030204" pitchFamily="34" charset="0"/>
              </a:rPr>
              <a:t>does</a:t>
            </a:r>
            <a:r>
              <a:rPr lang="en-US" sz="1800" b="1" spc="-75" dirty="0">
                <a:ea typeface="Calibri" panose="020F0502020204030204" pitchFamily="34" charset="0"/>
              </a:rPr>
              <a:t> </a:t>
            </a:r>
            <a:r>
              <a:rPr lang="en-US" sz="1800" b="1" spc="-10" dirty="0">
                <a:ea typeface="Calibri" panose="020F0502020204030204" pitchFamily="34" charset="0"/>
              </a:rPr>
              <a:t>Part</a:t>
            </a:r>
            <a:r>
              <a:rPr lang="en-US" sz="1800" b="1" spc="-70" dirty="0">
                <a:ea typeface="Calibri" panose="020F0502020204030204" pitchFamily="34" charset="0"/>
              </a:rPr>
              <a:t> </a:t>
            </a:r>
            <a:r>
              <a:rPr lang="en-US" sz="1800" b="1" spc="-10" dirty="0">
                <a:ea typeface="Calibri" panose="020F0502020204030204" pitchFamily="34" charset="0"/>
              </a:rPr>
              <a:t>B</a:t>
            </a:r>
            <a:r>
              <a:rPr lang="en-US" sz="1800" b="1" spc="-75" dirty="0">
                <a:ea typeface="Calibri" panose="020F0502020204030204" pitchFamily="34" charset="0"/>
              </a:rPr>
              <a:t> </a:t>
            </a:r>
            <a:r>
              <a:rPr lang="en-US" sz="1800" b="1" spc="-10" dirty="0">
                <a:ea typeface="Calibri" panose="020F0502020204030204" pitchFamily="34" charset="0"/>
              </a:rPr>
              <a:t>coverage</a:t>
            </a:r>
            <a:r>
              <a:rPr lang="en-US" sz="1800" b="1" spc="-70" dirty="0">
                <a:ea typeface="Calibri" panose="020F0502020204030204" pitchFamily="34" charset="0"/>
              </a:rPr>
              <a:t> </a:t>
            </a:r>
            <a:r>
              <a:rPr lang="en-US" sz="1800" b="1" spc="-10" dirty="0">
                <a:ea typeface="Calibri" panose="020F0502020204030204" pitchFamily="34" charset="0"/>
              </a:rPr>
              <a:t>cost?</a:t>
            </a:r>
            <a:endParaRPr lang="en-US" sz="1800" b="1" dirty="0">
              <a:ea typeface="Calibri" panose="020F0502020204030204" pitchFamily="34" charset="0"/>
            </a:endParaRPr>
          </a:p>
        </p:txBody>
      </p:sp>
      <p:sp>
        <p:nvSpPr>
          <p:cNvPr id="2" name="Freeform: Shape 1">
            <a:extLst>
              <a:ext uri="{FF2B5EF4-FFF2-40B4-BE49-F238E27FC236}">
                <a16:creationId xmlns:a16="http://schemas.microsoft.com/office/drawing/2014/main" id="{0EA43325-BA27-CE65-1081-74E64A8D887C}"/>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551FAB02-D5BD-5078-8C40-B73CC743F00D}"/>
              </a:ext>
            </a:extLst>
          </p:cNvPr>
          <p:cNvGraphicFramePr>
            <a:graphicFrameLocks noGrp="1"/>
          </p:cNvGraphicFramePr>
          <p:nvPr>
            <p:extLst>
              <p:ext uri="{D42A27DB-BD31-4B8C-83A1-F6EECF244321}">
                <p14:modId xmlns:p14="http://schemas.microsoft.com/office/powerpoint/2010/main" val="3140347977"/>
              </p:ext>
            </p:extLst>
          </p:nvPr>
        </p:nvGraphicFramePr>
        <p:xfrm>
          <a:off x="4852416" y="3949909"/>
          <a:ext cx="5196839" cy="1349478"/>
        </p:xfrm>
        <a:graphic>
          <a:graphicData uri="http://schemas.openxmlformats.org/drawingml/2006/table">
            <a:tbl>
              <a:tblPr firstRow="1" bandRow="1">
                <a:tableStyleId>{5C22544A-7EE6-4342-B048-85BDC9FD1C3A}</a:tableStyleId>
              </a:tblPr>
              <a:tblGrid>
                <a:gridCol w="2078736">
                  <a:extLst>
                    <a:ext uri="{9D8B030D-6E8A-4147-A177-3AD203B41FA5}">
                      <a16:colId xmlns:a16="http://schemas.microsoft.com/office/drawing/2014/main" val="3198401021"/>
                    </a:ext>
                  </a:extLst>
                </a:gridCol>
                <a:gridCol w="3118103">
                  <a:extLst>
                    <a:ext uri="{9D8B030D-6E8A-4147-A177-3AD203B41FA5}">
                      <a16:colId xmlns:a16="http://schemas.microsoft.com/office/drawing/2014/main" val="1311127836"/>
                    </a:ext>
                  </a:extLst>
                </a:gridCol>
              </a:tblGrid>
              <a:tr h="449826">
                <a:tc>
                  <a:txBody>
                    <a:bodyPr/>
                    <a:lstStyle/>
                    <a:p>
                      <a:r>
                        <a:rPr lang="en-US" sz="1400" dirty="0"/>
                        <a:t>Monthly Premium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$185 – higher for higher income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9419623"/>
                  </a:ext>
                </a:extLst>
              </a:tr>
              <a:tr h="449826">
                <a:tc>
                  <a:txBody>
                    <a:bodyPr/>
                    <a:lstStyle/>
                    <a:p>
                      <a:r>
                        <a:rPr lang="en-US" sz="1400" dirty="0"/>
                        <a:t>Deductible</a:t>
                      </a:r>
                    </a:p>
                  </a:txBody>
                  <a:tcPr>
                    <a:lnL w="12700" cap="flat" cmpd="sng" algn="ctr">
                      <a:solidFill>
                        <a:schemeClr val="tx1"/>
                      </a:solidFill>
                      <a:prstDash val="solid"/>
                      <a:round/>
                      <a:headEnd type="none" w="med" len="med"/>
                      <a:tailEnd type="none" w="med" len="med"/>
                    </a:lnL>
                  </a:tcPr>
                </a:tc>
                <a:tc>
                  <a:txBody>
                    <a:bodyPr/>
                    <a:lstStyle/>
                    <a:p>
                      <a:r>
                        <a:rPr lang="en-US" sz="1400" dirty="0"/>
                        <a:t>$257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8271700"/>
                  </a:ext>
                </a:extLst>
              </a:tr>
              <a:tr h="449826">
                <a:tc>
                  <a:txBody>
                    <a:bodyPr/>
                    <a:lstStyle/>
                    <a:p>
                      <a:r>
                        <a:rPr lang="en-US" sz="1400" dirty="0"/>
                        <a:t>Co-Insurance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20%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609926"/>
                  </a:ext>
                </a:extLst>
              </a:tr>
            </a:tbl>
          </a:graphicData>
        </a:graphic>
      </p:graphicFrame>
    </p:spTree>
    <p:extLst>
      <p:ext uri="{BB962C8B-B14F-4D97-AF65-F5344CB8AC3E}">
        <p14:creationId xmlns:p14="http://schemas.microsoft.com/office/powerpoint/2010/main" val="37547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77301-6B9D-C94E-8F71-2C2D68718B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E5B261A-FF13-D428-B4EA-87DB7AB2FFD6}"/>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0EFEDEA-BFE8-CD06-E9EB-DF7BB796A1B1}"/>
              </a:ext>
            </a:extLst>
          </p:cNvPr>
          <p:cNvSpPr>
            <a:spLocks noGrp="1"/>
          </p:cNvSpPr>
          <p:nvPr>
            <p:ph type="title"/>
          </p:nvPr>
        </p:nvSpPr>
        <p:spPr>
          <a:xfrm>
            <a:off x="679655" y="304570"/>
            <a:ext cx="10832690" cy="1097280"/>
          </a:xfrm>
        </p:spPr>
        <p:txBody>
          <a:bodyPr/>
          <a:lstStyle/>
          <a:p>
            <a:r>
              <a:rPr lang="en-US" dirty="0">
                <a:solidFill>
                  <a:schemeClr val="bg1"/>
                </a:solidFill>
              </a:rPr>
              <a:t>Eligibility – Part D (Scripts)</a:t>
            </a:r>
          </a:p>
        </p:txBody>
      </p:sp>
      <p:pic>
        <p:nvPicPr>
          <p:cNvPr id="5" name="Picture 4">
            <a:extLst>
              <a:ext uri="{FF2B5EF4-FFF2-40B4-BE49-F238E27FC236}">
                <a16:creationId xmlns:a16="http://schemas.microsoft.com/office/drawing/2014/main" id="{9F66D99C-5628-7F6D-47C2-74DC0EEC9795}"/>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3" name="Text Placeholder 2">
            <a:extLst>
              <a:ext uri="{FF2B5EF4-FFF2-40B4-BE49-F238E27FC236}">
                <a16:creationId xmlns:a16="http://schemas.microsoft.com/office/drawing/2014/main" id="{DC58D8A4-7F5D-ED71-2A50-A1A84B75DB3B}"/>
              </a:ext>
            </a:extLst>
          </p:cNvPr>
          <p:cNvSpPr>
            <a:spLocks noGrp="1"/>
          </p:cNvSpPr>
          <p:nvPr>
            <p:ph type="body" sz="quarter" idx="4294967295"/>
          </p:nvPr>
        </p:nvSpPr>
        <p:spPr>
          <a:xfrm>
            <a:off x="833456" y="1580697"/>
            <a:ext cx="9329448" cy="4268153"/>
          </a:xfrm>
        </p:spPr>
        <p:txBody>
          <a:bodyPr wrap="square">
            <a:noAutofit/>
          </a:bodyPr>
          <a:lstStyle/>
          <a:p>
            <a:pPr marL="0" lvl="0" indent="0">
              <a:spcBef>
                <a:spcPts val="1340"/>
              </a:spcBef>
              <a:buNone/>
            </a:pPr>
            <a:r>
              <a:rPr lang="en-US" sz="1800" b="1" spc="-10" dirty="0">
                <a:ea typeface="Calibri" panose="020F0502020204030204" pitchFamily="34" charset="0"/>
              </a:rPr>
              <a:t>Generally, eligible for Part D if</a:t>
            </a:r>
          </a:p>
          <a:p>
            <a:pPr marL="228600" marR="317500" lvl="1">
              <a:lnSpc>
                <a:spcPct val="103000"/>
              </a:lnSpc>
              <a:spcBef>
                <a:spcPts val="215"/>
              </a:spcBef>
            </a:pPr>
            <a:r>
              <a:rPr lang="en-US" sz="1600" b="0" i="0" dirty="0"/>
              <a:t>You are receiving Medicare Part A or Part B </a:t>
            </a:r>
          </a:p>
          <a:p>
            <a:pPr marL="0" marR="0" indent="0">
              <a:spcBef>
                <a:spcPts val="1340"/>
              </a:spcBef>
              <a:spcAft>
                <a:spcPts val="0"/>
              </a:spcAft>
              <a:buNone/>
            </a:pPr>
            <a:endParaRPr lang="en-US" sz="1800" b="1" spc="-10" dirty="0">
              <a:ea typeface="Calibri" panose="020F0502020204030204" pitchFamily="34" charset="0"/>
            </a:endParaRPr>
          </a:p>
          <a:p>
            <a:pPr marL="0" marR="0" indent="0">
              <a:spcBef>
                <a:spcPts val="1340"/>
              </a:spcBef>
              <a:spcAft>
                <a:spcPts val="0"/>
              </a:spcAft>
              <a:buNone/>
            </a:pPr>
            <a:r>
              <a:rPr lang="en-US" sz="1800" b="1" spc="-10" dirty="0">
                <a:ea typeface="Calibri" panose="020F0502020204030204" pitchFamily="34" charset="0"/>
              </a:rPr>
              <a:t>How</a:t>
            </a:r>
            <a:r>
              <a:rPr lang="en-US" sz="1800" b="1" spc="-75" dirty="0">
                <a:ea typeface="Calibri" panose="020F0502020204030204" pitchFamily="34" charset="0"/>
              </a:rPr>
              <a:t> </a:t>
            </a:r>
            <a:r>
              <a:rPr lang="en-US" sz="1800" b="1" spc="-10" dirty="0">
                <a:ea typeface="Calibri" panose="020F0502020204030204" pitchFamily="34" charset="0"/>
              </a:rPr>
              <a:t>much</a:t>
            </a:r>
            <a:r>
              <a:rPr lang="en-US" sz="1800" b="1" spc="-70" dirty="0">
                <a:ea typeface="Calibri" panose="020F0502020204030204" pitchFamily="34" charset="0"/>
              </a:rPr>
              <a:t> </a:t>
            </a:r>
            <a:r>
              <a:rPr lang="en-US" sz="1800" b="1" spc="-10" dirty="0">
                <a:ea typeface="Calibri" panose="020F0502020204030204" pitchFamily="34" charset="0"/>
              </a:rPr>
              <a:t>does</a:t>
            </a:r>
            <a:r>
              <a:rPr lang="en-US" sz="1800" b="1" spc="-75" dirty="0">
                <a:ea typeface="Calibri" panose="020F0502020204030204" pitchFamily="34" charset="0"/>
              </a:rPr>
              <a:t> </a:t>
            </a:r>
            <a:r>
              <a:rPr lang="en-US" sz="1800" b="1" spc="-10" dirty="0">
                <a:ea typeface="Calibri" panose="020F0502020204030204" pitchFamily="34" charset="0"/>
              </a:rPr>
              <a:t>Part</a:t>
            </a:r>
            <a:r>
              <a:rPr lang="en-US" sz="1800" b="1" spc="-70" dirty="0">
                <a:ea typeface="Calibri" panose="020F0502020204030204" pitchFamily="34" charset="0"/>
              </a:rPr>
              <a:t> </a:t>
            </a:r>
            <a:r>
              <a:rPr lang="en-US" sz="1800" b="1" spc="-10" dirty="0">
                <a:ea typeface="Calibri" panose="020F0502020204030204" pitchFamily="34" charset="0"/>
              </a:rPr>
              <a:t>B</a:t>
            </a:r>
            <a:r>
              <a:rPr lang="en-US" sz="1800" b="1" spc="-75" dirty="0">
                <a:ea typeface="Calibri" panose="020F0502020204030204" pitchFamily="34" charset="0"/>
              </a:rPr>
              <a:t> </a:t>
            </a:r>
            <a:r>
              <a:rPr lang="en-US" sz="1800" b="1" spc="-10" dirty="0">
                <a:ea typeface="Calibri" panose="020F0502020204030204" pitchFamily="34" charset="0"/>
              </a:rPr>
              <a:t>coverage</a:t>
            </a:r>
            <a:r>
              <a:rPr lang="en-US" sz="1800" b="1" spc="-70" dirty="0">
                <a:ea typeface="Calibri" panose="020F0502020204030204" pitchFamily="34" charset="0"/>
              </a:rPr>
              <a:t> </a:t>
            </a:r>
            <a:r>
              <a:rPr lang="en-US" sz="1800" b="1" spc="-10" dirty="0">
                <a:ea typeface="Calibri" panose="020F0502020204030204" pitchFamily="34" charset="0"/>
              </a:rPr>
              <a:t>cost?</a:t>
            </a:r>
            <a:endParaRPr lang="en-US" sz="1800" b="1" dirty="0">
              <a:ea typeface="Calibri" panose="020F0502020204030204" pitchFamily="34" charset="0"/>
            </a:endParaRPr>
          </a:p>
        </p:txBody>
      </p:sp>
      <p:sp>
        <p:nvSpPr>
          <p:cNvPr id="2" name="Freeform: Shape 1">
            <a:extLst>
              <a:ext uri="{FF2B5EF4-FFF2-40B4-BE49-F238E27FC236}">
                <a16:creationId xmlns:a16="http://schemas.microsoft.com/office/drawing/2014/main" id="{E50D2846-C589-2FBB-3204-B2B66D70FA63}"/>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5E7FA6AB-C71A-185C-2E1C-005A0580C5AA}"/>
              </a:ext>
            </a:extLst>
          </p:cNvPr>
          <p:cNvGraphicFramePr>
            <a:graphicFrameLocks noGrp="1"/>
          </p:cNvGraphicFramePr>
          <p:nvPr>
            <p:extLst>
              <p:ext uri="{D42A27DB-BD31-4B8C-83A1-F6EECF244321}">
                <p14:modId xmlns:p14="http://schemas.microsoft.com/office/powerpoint/2010/main" val="3233447162"/>
              </p:ext>
            </p:extLst>
          </p:nvPr>
        </p:nvGraphicFramePr>
        <p:xfrm>
          <a:off x="2365372" y="3288665"/>
          <a:ext cx="6265615" cy="1867638"/>
        </p:xfrm>
        <a:graphic>
          <a:graphicData uri="http://schemas.openxmlformats.org/drawingml/2006/table">
            <a:tbl>
              <a:tblPr firstRow="1" bandRow="1">
                <a:tableStyleId>{5C22544A-7EE6-4342-B048-85BDC9FD1C3A}</a:tableStyleId>
              </a:tblPr>
              <a:tblGrid>
                <a:gridCol w="1614920">
                  <a:extLst>
                    <a:ext uri="{9D8B030D-6E8A-4147-A177-3AD203B41FA5}">
                      <a16:colId xmlns:a16="http://schemas.microsoft.com/office/drawing/2014/main" val="313022100"/>
                    </a:ext>
                  </a:extLst>
                </a:gridCol>
                <a:gridCol w="4650695">
                  <a:extLst>
                    <a:ext uri="{9D8B030D-6E8A-4147-A177-3AD203B41FA5}">
                      <a16:colId xmlns:a16="http://schemas.microsoft.com/office/drawing/2014/main" val="3230732997"/>
                    </a:ext>
                  </a:extLst>
                </a:gridCol>
              </a:tblGrid>
              <a:tr h="449826">
                <a:tc>
                  <a:txBody>
                    <a:bodyPr/>
                    <a:lstStyle/>
                    <a:p>
                      <a:r>
                        <a:rPr lang="en-US" sz="1400" dirty="0"/>
                        <a:t>Monthly</a:t>
                      </a:r>
                      <a:r>
                        <a:rPr lang="en-US" sz="1400" baseline="0" dirty="0"/>
                        <a:t> Premium</a:t>
                      </a:r>
                      <a:endParaRPr lang="en-US" sz="1400" dirty="0"/>
                    </a:p>
                  </a:txBody>
                  <a:tcPr/>
                </a:tc>
                <a:tc>
                  <a:txBody>
                    <a:bodyPr/>
                    <a:lstStyle/>
                    <a:p>
                      <a:r>
                        <a:rPr lang="en-US" sz="1400" dirty="0"/>
                        <a:t>$36.78</a:t>
                      </a:r>
                      <a:r>
                        <a:rPr lang="en-US" sz="1400" baseline="0" dirty="0"/>
                        <a:t> national base premium ($46.50 national average)</a:t>
                      </a:r>
                      <a:endParaRPr lang="en-US" sz="1400" dirty="0"/>
                    </a:p>
                  </a:txBody>
                  <a:tcPr/>
                </a:tc>
                <a:extLst>
                  <a:ext uri="{0D108BD9-81ED-4DB2-BD59-A6C34878D82A}">
                    <a16:rowId xmlns:a16="http://schemas.microsoft.com/office/drawing/2014/main" val="3528459172"/>
                  </a:ext>
                </a:extLst>
              </a:tr>
              <a:tr h="449826">
                <a:tc>
                  <a:txBody>
                    <a:bodyPr/>
                    <a:lstStyle/>
                    <a:p>
                      <a:r>
                        <a:rPr lang="en-US" sz="1400" dirty="0"/>
                        <a:t>Deductible</a:t>
                      </a:r>
                    </a:p>
                  </a:txBody>
                  <a:tcPr/>
                </a:tc>
                <a:tc>
                  <a:txBody>
                    <a:bodyPr/>
                    <a:lstStyle/>
                    <a:p>
                      <a:r>
                        <a:rPr lang="en-US" sz="1400" dirty="0"/>
                        <a:t>Up to $590</a:t>
                      </a:r>
                    </a:p>
                  </a:txBody>
                  <a:tcPr/>
                </a:tc>
                <a:extLst>
                  <a:ext uri="{0D108BD9-81ED-4DB2-BD59-A6C34878D82A}">
                    <a16:rowId xmlns:a16="http://schemas.microsoft.com/office/drawing/2014/main" val="788083136"/>
                  </a:ext>
                </a:extLst>
              </a:tr>
              <a:tr h="449826">
                <a:tc>
                  <a:txBody>
                    <a:bodyPr/>
                    <a:lstStyle/>
                    <a:p>
                      <a:r>
                        <a:rPr lang="en-US" sz="1400" dirty="0"/>
                        <a:t>Co-Insurance</a:t>
                      </a:r>
                    </a:p>
                  </a:txBody>
                  <a:tcPr/>
                </a:tc>
                <a:tc>
                  <a:txBody>
                    <a:bodyPr/>
                    <a:lstStyle/>
                    <a:p>
                      <a:r>
                        <a:rPr lang="en-US" sz="1400" dirty="0"/>
                        <a:t>Up to 25% per prescription</a:t>
                      </a:r>
                      <a:r>
                        <a:rPr lang="en-US" sz="1400" baseline="0" dirty="0"/>
                        <a:t> up to $2,000 </a:t>
                      </a:r>
                      <a:r>
                        <a:rPr lang="en-US" sz="1400" dirty="0"/>
                        <a:t>in Initial Coverage Period</a:t>
                      </a:r>
                    </a:p>
                  </a:txBody>
                  <a:tcPr/>
                </a:tc>
                <a:extLst>
                  <a:ext uri="{0D108BD9-81ED-4DB2-BD59-A6C34878D82A}">
                    <a16:rowId xmlns:a16="http://schemas.microsoft.com/office/drawing/2014/main" val="1942610542"/>
                  </a:ext>
                </a:extLst>
              </a:tr>
              <a:tr h="449826">
                <a:tc>
                  <a:txBody>
                    <a:bodyPr/>
                    <a:lstStyle/>
                    <a:p>
                      <a:r>
                        <a:rPr lang="en-US" sz="1400" dirty="0"/>
                        <a:t>Donut</a:t>
                      </a:r>
                      <a:r>
                        <a:rPr lang="en-US" sz="1400" baseline="0" dirty="0"/>
                        <a:t> Hole</a:t>
                      </a:r>
                      <a:endParaRPr lang="en-US" sz="1400" dirty="0"/>
                    </a:p>
                  </a:txBody>
                  <a:tcPr/>
                </a:tc>
                <a:tc>
                  <a:txBody>
                    <a:bodyPr/>
                    <a:lstStyle/>
                    <a:p>
                      <a:r>
                        <a:rPr lang="en-US" sz="1400" b="1" dirty="0">
                          <a:solidFill>
                            <a:srgbClr val="FF0000"/>
                          </a:solidFill>
                        </a:rPr>
                        <a:t>DONUT</a:t>
                      </a:r>
                      <a:r>
                        <a:rPr lang="en-US" sz="1400" b="1" baseline="0" dirty="0">
                          <a:solidFill>
                            <a:srgbClr val="FF0000"/>
                          </a:solidFill>
                        </a:rPr>
                        <a:t> HOLE ENDS: $2000 cap on out of pocket expenses</a:t>
                      </a:r>
                      <a:endParaRPr lang="en-US" sz="1400" b="1" dirty="0">
                        <a:solidFill>
                          <a:srgbClr val="FF0000"/>
                        </a:solidFill>
                      </a:endParaRPr>
                    </a:p>
                  </a:txBody>
                  <a:tcPr/>
                </a:tc>
                <a:extLst>
                  <a:ext uri="{0D108BD9-81ED-4DB2-BD59-A6C34878D82A}">
                    <a16:rowId xmlns:a16="http://schemas.microsoft.com/office/drawing/2014/main" val="2286976538"/>
                  </a:ext>
                </a:extLst>
              </a:tr>
            </a:tbl>
          </a:graphicData>
        </a:graphic>
      </p:graphicFrame>
    </p:spTree>
    <p:extLst>
      <p:ext uri="{BB962C8B-B14F-4D97-AF65-F5344CB8AC3E}">
        <p14:creationId xmlns:p14="http://schemas.microsoft.com/office/powerpoint/2010/main" val="332867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785F4-DCA6-1DF1-B590-160FEA5217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B7CF3E-ED91-D94F-8AFE-75813E9348E6}"/>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AE4CC13-7CCE-391E-D9F6-72F443EDED8E}"/>
              </a:ext>
            </a:extLst>
          </p:cNvPr>
          <p:cNvSpPr>
            <a:spLocks noGrp="1"/>
          </p:cNvSpPr>
          <p:nvPr>
            <p:ph type="title"/>
          </p:nvPr>
        </p:nvSpPr>
        <p:spPr>
          <a:xfrm>
            <a:off x="679655" y="304570"/>
            <a:ext cx="10832690" cy="1097280"/>
          </a:xfrm>
        </p:spPr>
        <p:txBody>
          <a:bodyPr/>
          <a:lstStyle/>
          <a:p>
            <a:r>
              <a:rPr lang="en-US" dirty="0">
                <a:solidFill>
                  <a:schemeClr val="bg1"/>
                </a:solidFill>
              </a:rPr>
              <a:t>Eligibility – Generally</a:t>
            </a:r>
          </a:p>
        </p:txBody>
      </p:sp>
      <p:pic>
        <p:nvPicPr>
          <p:cNvPr id="5" name="Picture 4">
            <a:extLst>
              <a:ext uri="{FF2B5EF4-FFF2-40B4-BE49-F238E27FC236}">
                <a16:creationId xmlns:a16="http://schemas.microsoft.com/office/drawing/2014/main" id="{360CC209-66D8-4006-9A97-8F61D338EE3C}"/>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2" name="Freeform: Shape 1">
            <a:extLst>
              <a:ext uri="{FF2B5EF4-FFF2-40B4-BE49-F238E27FC236}">
                <a16:creationId xmlns:a16="http://schemas.microsoft.com/office/drawing/2014/main" id="{E08C044C-D5A0-A67F-7D79-DC79B9C17E28}"/>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llout: Up Arrow 6">
            <a:extLst>
              <a:ext uri="{FF2B5EF4-FFF2-40B4-BE49-F238E27FC236}">
                <a16:creationId xmlns:a16="http://schemas.microsoft.com/office/drawing/2014/main" id="{7CAAD84B-89CB-8F9E-EA01-D83A35B4B585}"/>
              </a:ext>
            </a:extLst>
          </p:cNvPr>
          <p:cNvSpPr/>
          <p:nvPr/>
        </p:nvSpPr>
        <p:spPr>
          <a:xfrm>
            <a:off x="1427005" y="1505450"/>
            <a:ext cx="6688295" cy="3523749"/>
          </a:xfrm>
          <a:prstGeom prst="up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OBBA removes Medicare eligibility for certain immigrants by 1/1/27, including:</a:t>
            </a:r>
          </a:p>
          <a:p>
            <a:pPr marL="2806700" indent="-285750">
              <a:buFont typeface="Arial" panose="020B0604020202020204" pitchFamily="34" charset="0"/>
              <a:buChar char="•"/>
            </a:pPr>
            <a:r>
              <a:rPr lang="en-US" sz="1600" b="1" dirty="0">
                <a:solidFill>
                  <a:srgbClr val="000000"/>
                </a:solidFill>
              </a:rPr>
              <a:t>Refugees</a:t>
            </a:r>
          </a:p>
          <a:p>
            <a:pPr marL="2806700" indent="-285750">
              <a:buFont typeface="Arial" panose="020B0604020202020204" pitchFamily="34" charset="0"/>
              <a:buChar char="•"/>
            </a:pPr>
            <a:r>
              <a:rPr lang="en-US" sz="1600" b="1" dirty="0">
                <a:solidFill>
                  <a:srgbClr val="000000"/>
                </a:solidFill>
              </a:rPr>
              <a:t>Asylees</a:t>
            </a:r>
          </a:p>
          <a:p>
            <a:pPr marL="2520950"/>
            <a:endParaRPr lang="en-US" sz="1600" b="1" dirty="0">
              <a:solidFill>
                <a:srgbClr val="000000"/>
              </a:solidFill>
            </a:endParaRPr>
          </a:p>
          <a:p>
            <a:r>
              <a:rPr lang="en-US" sz="1600" b="1" dirty="0">
                <a:solidFill>
                  <a:srgbClr val="000000"/>
                </a:solidFill>
              </a:rPr>
              <a:t>This applies even if the immigrant has worked and paid sufficient Medicare taxes, so that they would otherwise be eligible for Medicare.</a:t>
            </a:r>
          </a:p>
        </p:txBody>
      </p:sp>
    </p:spTree>
    <p:extLst>
      <p:ext uri="{BB962C8B-B14F-4D97-AF65-F5344CB8AC3E}">
        <p14:creationId xmlns:p14="http://schemas.microsoft.com/office/powerpoint/2010/main" val="92184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6BCC0-81CA-2365-E502-CCA5F7D94E8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9A7899-9D81-2E7A-F49D-09B52AC9A597}"/>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40C95BD-2FC6-FD5D-2AB3-D855E2C96F7F}"/>
              </a:ext>
            </a:extLst>
          </p:cNvPr>
          <p:cNvSpPr>
            <a:spLocks noGrp="1"/>
          </p:cNvSpPr>
          <p:nvPr>
            <p:ph type="title"/>
          </p:nvPr>
        </p:nvSpPr>
        <p:spPr>
          <a:xfrm>
            <a:off x="679655" y="304570"/>
            <a:ext cx="10832690" cy="1097280"/>
          </a:xfrm>
        </p:spPr>
        <p:txBody>
          <a:bodyPr/>
          <a:lstStyle/>
          <a:p>
            <a:r>
              <a:rPr lang="en-US" dirty="0">
                <a:solidFill>
                  <a:schemeClr val="bg1"/>
                </a:solidFill>
              </a:rPr>
              <a:t>Medicare Part C</a:t>
            </a:r>
          </a:p>
        </p:txBody>
      </p:sp>
      <p:pic>
        <p:nvPicPr>
          <p:cNvPr id="5" name="Picture 4">
            <a:extLst>
              <a:ext uri="{FF2B5EF4-FFF2-40B4-BE49-F238E27FC236}">
                <a16:creationId xmlns:a16="http://schemas.microsoft.com/office/drawing/2014/main" id="{3A5AB0BA-6A4A-0903-6226-3B4EF1D7B0A6}"/>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3" name="Text Placeholder 2">
            <a:extLst>
              <a:ext uri="{FF2B5EF4-FFF2-40B4-BE49-F238E27FC236}">
                <a16:creationId xmlns:a16="http://schemas.microsoft.com/office/drawing/2014/main" id="{4A098D0B-A3DC-A46A-3916-57ACD6647F1A}"/>
              </a:ext>
            </a:extLst>
          </p:cNvPr>
          <p:cNvSpPr>
            <a:spLocks noGrp="1"/>
          </p:cNvSpPr>
          <p:nvPr>
            <p:ph type="body" sz="quarter" idx="4294967295"/>
          </p:nvPr>
        </p:nvSpPr>
        <p:spPr>
          <a:xfrm>
            <a:off x="833456" y="1580697"/>
            <a:ext cx="8132744" cy="4268153"/>
          </a:xfrm>
        </p:spPr>
        <p:txBody>
          <a:bodyPr wrap="square">
            <a:noAutofit/>
          </a:bodyPr>
          <a:lstStyle/>
          <a:p>
            <a:pPr marL="285750" lvl="1" indent="-285750">
              <a:spcBef>
                <a:spcPts val="1000"/>
              </a:spcBef>
              <a:buFont typeface="Arial" panose="020B0604020202020204" pitchFamily="34" charset="0"/>
              <a:buChar char="•"/>
            </a:pPr>
            <a:r>
              <a:rPr lang="en-US" sz="1800" dirty="0"/>
              <a:t>Medicare Open Enrollment Period: </a:t>
            </a:r>
            <a:r>
              <a:rPr lang="en-US" sz="1800" b="0" dirty="0"/>
              <a:t>October 15-December 7</a:t>
            </a:r>
          </a:p>
          <a:p>
            <a:pPr marL="285750" indent="-285750">
              <a:buFont typeface="Arial" panose="020B0604020202020204" pitchFamily="34" charset="0"/>
              <a:buChar char="•"/>
            </a:pPr>
            <a:r>
              <a:rPr lang="en-US" sz="1800" dirty="0"/>
              <a:t>Join, drop, or switch to another Medicare Advantage Plan (or add or drop drug coverage).</a:t>
            </a:r>
          </a:p>
          <a:p>
            <a:pPr marL="285750" indent="-285750">
              <a:buFont typeface="Arial" panose="020B0604020202020204" pitchFamily="34" charset="0"/>
              <a:buChar char="•"/>
            </a:pPr>
            <a:r>
              <a:rPr lang="en-US" sz="1800" dirty="0"/>
              <a:t>Switch from Original Medicare to a Medicare Advantage Plan or from a Medicare Advantage Plan to Original Medicare.</a:t>
            </a:r>
          </a:p>
          <a:p>
            <a:pPr marL="285750" indent="-285750">
              <a:buFont typeface="Arial" panose="020B0604020202020204" pitchFamily="34" charset="0"/>
              <a:buChar char="•"/>
            </a:pPr>
            <a:r>
              <a:rPr lang="en-US" sz="1800" dirty="0"/>
              <a:t>Join, drop, or switch to another Medicare drug plan if you’re in Original Medicare</a:t>
            </a:r>
          </a:p>
        </p:txBody>
      </p:sp>
      <p:sp>
        <p:nvSpPr>
          <p:cNvPr id="2" name="Freeform: Shape 1">
            <a:extLst>
              <a:ext uri="{FF2B5EF4-FFF2-40B4-BE49-F238E27FC236}">
                <a16:creationId xmlns:a16="http://schemas.microsoft.com/office/drawing/2014/main" id="{C6E88E96-5410-02DD-FCBA-114457B76B27}"/>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1963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4B67-89E5-9E57-5EE4-726FB206BD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AF8D40-AAB8-33AD-41CD-24DA58E2D448}"/>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8566F38-2437-E420-6FCC-BCBA00D6AC9C}"/>
              </a:ext>
            </a:extLst>
          </p:cNvPr>
          <p:cNvSpPr>
            <a:spLocks noGrp="1"/>
          </p:cNvSpPr>
          <p:nvPr>
            <p:ph type="title"/>
          </p:nvPr>
        </p:nvSpPr>
        <p:spPr>
          <a:xfrm>
            <a:off x="679655" y="304570"/>
            <a:ext cx="10832690" cy="1097280"/>
          </a:xfrm>
        </p:spPr>
        <p:txBody>
          <a:bodyPr/>
          <a:lstStyle/>
          <a:p>
            <a:r>
              <a:rPr lang="en-US" dirty="0">
                <a:solidFill>
                  <a:schemeClr val="bg1"/>
                </a:solidFill>
              </a:rPr>
              <a:t>Help paying for Medicare</a:t>
            </a:r>
          </a:p>
        </p:txBody>
      </p:sp>
      <p:pic>
        <p:nvPicPr>
          <p:cNvPr id="5" name="Picture 4">
            <a:extLst>
              <a:ext uri="{FF2B5EF4-FFF2-40B4-BE49-F238E27FC236}">
                <a16:creationId xmlns:a16="http://schemas.microsoft.com/office/drawing/2014/main" id="{4D66D1D2-AEF7-C2BC-81FB-D15B70EB5110}"/>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3" name="Text Placeholder 2">
            <a:extLst>
              <a:ext uri="{FF2B5EF4-FFF2-40B4-BE49-F238E27FC236}">
                <a16:creationId xmlns:a16="http://schemas.microsoft.com/office/drawing/2014/main" id="{22E27F10-6436-0B46-3500-A16CEE4E0594}"/>
              </a:ext>
            </a:extLst>
          </p:cNvPr>
          <p:cNvSpPr>
            <a:spLocks noGrp="1"/>
          </p:cNvSpPr>
          <p:nvPr>
            <p:ph type="body" sz="quarter" idx="4294967295"/>
          </p:nvPr>
        </p:nvSpPr>
        <p:spPr>
          <a:xfrm>
            <a:off x="833456" y="1580697"/>
            <a:ext cx="9329448" cy="4268153"/>
          </a:xfrm>
        </p:spPr>
        <p:txBody>
          <a:bodyPr wrap="square">
            <a:noAutofit/>
          </a:bodyPr>
          <a:lstStyle/>
          <a:p>
            <a:pPr marL="0" indent="0">
              <a:buNone/>
            </a:pPr>
            <a:r>
              <a:rPr lang="en-US" sz="2000" b="1" dirty="0"/>
              <a:t>Extra Help</a:t>
            </a:r>
          </a:p>
          <a:p>
            <a:pPr marL="0" indent="0">
              <a:buNone/>
            </a:pPr>
            <a:r>
              <a:rPr lang="en-US" sz="2000" dirty="0"/>
              <a:t>Helps pay Prescription Premiums and out of pocket costs</a:t>
            </a:r>
          </a:p>
          <a:p>
            <a:r>
              <a:rPr lang="en-US" sz="1800" b="1" dirty="0"/>
              <a:t>Income Limit: </a:t>
            </a:r>
            <a:r>
              <a:rPr lang="en-US" sz="1800" dirty="0"/>
              <a:t>150% FPL $15,060/yr ($1,255 /mo.)</a:t>
            </a:r>
          </a:p>
          <a:p>
            <a:r>
              <a:rPr lang="en-US" sz="1800" b="1" dirty="0"/>
              <a:t>Resource Limit: </a:t>
            </a:r>
            <a:r>
              <a:rPr lang="en-US" sz="1800" dirty="0"/>
              <a:t>$16,100 ($32,130 if married) – not all resources count</a:t>
            </a:r>
          </a:p>
          <a:p>
            <a:r>
              <a:rPr lang="en-US" sz="1800" b="1" dirty="0"/>
              <a:t>Benefit: </a:t>
            </a:r>
            <a:r>
              <a:rPr lang="en-US" sz="1800" dirty="0"/>
              <a:t>$0 premium; $0 deductible (Depending on plan, there might be some monthly costs)</a:t>
            </a:r>
          </a:p>
          <a:p>
            <a:r>
              <a:rPr lang="en-US" sz="1800" b="1" dirty="0"/>
              <a:t>How Enrolled: </a:t>
            </a:r>
            <a:r>
              <a:rPr lang="en-US" sz="1800" dirty="0"/>
              <a:t>Medicaid / SSI recipients auto-enrolled; others apply at SSA or DHS</a:t>
            </a:r>
          </a:p>
        </p:txBody>
      </p:sp>
      <p:sp>
        <p:nvSpPr>
          <p:cNvPr id="2" name="Freeform: Shape 1">
            <a:extLst>
              <a:ext uri="{FF2B5EF4-FFF2-40B4-BE49-F238E27FC236}">
                <a16:creationId xmlns:a16="http://schemas.microsoft.com/office/drawing/2014/main" id="{F09339E1-ECF7-A6F7-91D8-9C70D83B138A}"/>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408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
        <p:nvSpPr>
          <p:cNvPr id="7" name="Text Placeholder 2"/>
          <p:cNvSpPr>
            <a:spLocks noGrp="1"/>
          </p:cNvSpPr>
          <p:nvPr>
            <p:ph type="body" sz="quarter" idx="4294967295"/>
          </p:nvPr>
        </p:nvSpPr>
        <p:spPr>
          <a:xfrm>
            <a:off x="1175084" y="1428342"/>
            <a:ext cx="9996056" cy="4001316"/>
          </a:xfrm>
          <a:prstGeom prst="rect">
            <a:avLst/>
          </a:prstGeom>
          <a:ln w="76200">
            <a:solidFill>
              <a:schemeClr val="tx1"/>
            </a:solidFill>
          </a:ln>
        </p:spPr>
        <p:txBody>
          <a:bodyPr>
            <a:normAutofit/>
          </a:bodyPr>
          <a:lstStyle/>
          <a:p>
            <a:r>
              <a:rPr lang="en-US" sz="3200" dirty="0"/>
              <a:t>Medicare v. Medicaid</a:t>
            </a:r>
          </a:p>
          <a:p>
            <a:pPr lvl="1"/>
            <a:r>
              <a:rPr lang="en-US" b="0" i="0" dirty="0"/>
              <a:t>Who qualifies</a:t>
            </a:r>
          </a:p>
          <a:p>
            <a:pPr lvl="1"/>
            <a:r>
              <a:rPr lang="en-US" b="0" i="0" dirty="0"/>
              <a:t>What do they cover</a:t>
            </a:r>
          </a:p>
          <a:p>
            <a:pPr lvl="1"/>
            <a:r>
              <a:rPr lang="en-US" b="0" i="0" dirty="0"/>
              <a:t>How to apply</a:t>
            </a:r>
          </a:p>
          <a:p>
            <a:pPr lvl="1"/>
            <a:r>
              <a:rPr lang="en-US" b="0" i="0" dirty="0"/>
              <a:t>Keeping and using benefits</a:t>
            </a:r>
          </a:p>
          <a:p>
            <a:pPr lvl="1"/>
            <a:r>
              <a:rPr lang="en-US" b="0" i="0" dirty="0"/>
              <a:t>Costs</a:t>
            </a:r>
          </a:p>
          <a:p>
            <a:r>
              <a:rPr lang="en-US" sz="3200" dirty="0"/>
              <a:t>Alternatives</a:t>
            </a:r>
          </a:p>
          <a:p>
            <a:pPr lvl="1"/>
            <a:r>
              <a:rPr lang="en-US" b="0" i="0" dirty="0"/>
              <a:t>Marketplace</a:t>
            </a:r>
          </a:p>
          <a:p>
            <a:pPr lvl="1"/>
            <a:r>
              <a:rPr lang="en-US" b="0" i="0" dirty="0"/>
              <a:t>State-funded Medical Programs</a:t>
            </a:r>
          </a:p>
          <a:p>
            <a:endParaRPr lang="en-US" dirty="0"/>
          </a:p>
        </p:txBody>
      </p:sp>
      <p:sp>
        <p:nvSpPr>
          <p:cNvPr id="2" name="Right Brace 1">
            <a:extLst>
              <a:ext uri="{FF2B5EF4-FFF2-40B4-BE49-F238E27FC236}">
                <a16:creationId xmlns:a16="http://schemas.microsoft.com/office/drawing/2014/main" id="{761BCEB3-EB65-7360-DA5F-4FD6E4B1BAE9}"/>
              </a:ext>
            </a:extLst>
          </p:cNvPr>
          <p:cNvSpPr/>
          <p:nvPr/>
        </p:nvSpPr>
        <p:spPr>
          <a:xfrm>
            <a:off x="6593306" y="1691641"/>
            <a:ext cx="442762" cy="3378468"/>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CD4097B7-F765-8717-4CBB-C6D86427686F}"/>
              </a:ext>
            </a:extLst>
          </p:cNvPr>
          <p:cNvSpPr txBox="1"/>
          <p:nvPr/>
        </p:nvSpPr>
        <p:spPr>
          <a:xfrm>
            <a:off x="7410523" y="2397948"/>
            <a:ext cx="3386162" cy="2062103"/>
          </a:xfrm>
          <a:prstGeom prst="rect">
            <a:avLst/>
          </a:prstGeom>
          <a:solidFill>
            <a:srgbClr val="FFFF00"/>
          </a:solidFill>
          <a:ln w="57150">
            <a:solidFill>
              <a:srgbClr val="000000"/>
            </a:solidFill>
          </a:ln>
        </p:spPr>
        <p:txBody>
          <a:bodyPr wrap="square" rtlCol="0">
            <a:spAutoFit/>
          </a:bodyPr>
          <a:lstStyle/>
          <a:p>
            <a:r>
              <a:rPr lang="en-US" sz="1600" dirty="0">
                <a:solidFill>
                  <a:srgbClr val="000000"/>
                </a:solidFill>
              </a:rPr>
              <a:t>What changes did OBBBA make to cut Medicaid and Medicare?*</a:t>
            </a:r>
          </a:p>
          <a:p>
            <a:endParaRPr lang="en-US" sz="1600" dirty="0">
              <a:solidFill>
                <a:srgbClr val="000000"/>
              </a:solidFill>
            </a:endParaRPr>
          </a:p>
          <a:p>
            <a:r>
              <a:rPr lang="en-US" sz="1600" dirty="0">
                <a:solidFill>
                  <a:srgbClr val="000000"/>
                </a:solidFill>
              </a:rPr>
              <a:t>When will those changes happen?</a:t>
            </a:r>
          </a:p>
          <a:p>
            <a:endParaRPr lang="en-US" sz="1600" dirty="0">
              <a:solidFill>
                <a:srgbClr val="000000"/>
              </a:solidFill>
            </a:endParaRPr>
          </a:p>
          <a:p>
            <a:r>
              <a:rPr lang="en-US" sz="1600" dirty="0">
                <a:solidFill>
                  <a:srgbClr val="000000"/>
                </a:solidFill>
              </a:rPr>
              <a:t>*We will not cover all cuts because we will not have time to review them all.</a:t>
            </a:r>
            <a:endParaRPr lang="en-US" sz="2400" dirty="0">
              <a:solidFill>
                <a:srgbClr val="000000"/>
              </a:solidFill>
            </a:endParaRPr>
          </a:p>
        </p:txBody>
      </p:sp>
    </p:spTree>
    <p:extLst>
      <p:ext uri="{BB962C8B-B14F-4D97-AF65-F5344CB8AC3E}">
        <p14:creationId xmlns:p14="http://schemas.microsoft.com/office/powerpoint/2010/main" val="173234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92ED-3553-685A-C1C8-D3B001F834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96B5DA3-19B6-A0D8-A758-6EC050ECB672}"/>
              </a:ext>
            </a:extLst>
          </p:cNvPr>
          <p:cNvSpPr/>
          <p:nvPr/>
        </p:nvSpPr>
        <p:spPr>
          <a:xfrm>
            <a:off x="521110" y="339634"/>
            <a:ext cx="9641793" cy="1027153"/>
          </a:xfrm>
          <a:prstGeom prst="rect">
            <a:avLst/>
          </a:prstGeom>
          <a:solidFill>
            <a:srgbClr val="264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CBAE04-48F2-2F4E-006C-479C5DC8D952}"/>
              </a:ext>
            </a:extLst>
          </p:cNvPr>
          <p:cNvSpPr>
            <a:spLocks noGrp="1"/>
          </p:cNvSpPr>
          <p:nvPr>
            <p:ph type="title"/>
          </p:nvPr>
        </p:nvSpPr>
        <p:spPr>
          <a:xfrm>
            <a:off x="679655" y="304570"/>
            <a:ext cx="10832690" cy="1097280"/>
          </a:xfrm>
        </p:spPr>
        <p:txBody>
          <a:bodyPr/>
          <a:lstStyle/>
          <a:p>
            <a:r>
              <a:rPr lang="en-US" dirty="0">
                <a:solidFill>
                  <a:schemeClr val="bg1"/>
                </a:solidFill>
              </a:rPr>
              <a:t>Help paying for Medicare</a:t>
            </a:r>
          </a:p>
        </p:txBody>
      </p:sp>
      <p:pic>
        <p:nvPicPr>
          <p:cNvPr id="5" name="Picture 4">
            <a:extLst>
              <a:ext uri="{FF2B5EF4-FFF2-40B4-BE49-F238E27FC236}">
                <a16:creationId xmlns:a16="http://schemas.microsoft.com/office/drawing/2014/main" id="{2067835F-3F6B-6A03-00A9-EE1288CC7EA0}"/>
              </a:ext>
            </a:extLst>
          </p:cNvPr>
          <p:cNvPicPr>
            <a:picLocks noChangeAspect="1"/>
          </p:cNvPicPr>
          <p:nvPr/>
        </p:nvPicPr>
        <p:blipFill>
          <a:blip r:embed="rId2"/>
          <a:stretch>
            <a:fillRect/>
          </a:stretch>
        </p:blipFill>
        <p:spPr>
          <a:xfrm>
            <a:off x="9278483" y="102810"/>
            <a:ext cx="2830727" cy="2805282"/>
          </a:xfrm>
          <a:prstGeom prst="rect">
            <a:avLst/>
          </a:prstGeom>
        </p:spPr>
      </p:pic>
      <p:sp>
        <p:nvSpPr>
          <p:cNvPr id="3" name="Text Placeholder 2">
            <a:extLst>
              <a:ext uri="{FF2B5EF4-FFF2-40B4-BE49-F238E27FC236}">
                <a16:creationId xmlns:a16="http://schemas.microsoft.com/office/drawing/2014/main" id="{76455E15-DF4C-AF83-9B4E-4D7D743F62FC}"/>
              </a:ext>
            </a:extLst>
          </p:cNvPr>
          <p:cNvSpPr>
            <a:spLocks noGrp="1"/>
          </p:cNvSpPr>
          <p:nvPr>
            <p:ph type="body" sz="quarter" idx="4294967295"/>
          </p:nvPr>
        </p:nvSpPr>
        <p:spPr>
          <a:xfrm>
            <a:off x="833456" y="1580697"/>
            <a:ext cx="9329448" cy="4268153"/>
          </a:xfrm>
        </p:spPr>
        <p:txBody>
          <a:bodyPr wrap="square">
            <a:noAutofit/>
          </a:bodyPr>
          <a:lstStyle/>
          <a:p>
            <a:pPr marL="0" indent="0">
              <a:buNone/>
            </a:pPr>
            <a:r>
              <a:rPr lang="en-US" sz="2000" b="1" dirty="0"/>
              <a:t>Medicare Savings Programs</a:t>
            </a:r>
          </a:p>
          <a:p>
            <a:pPr marL="0" indent="0">
              <a:buNone/>
            </a:pPr>
            <a:r>
              <a:rPr lang="en-US" altLang="en-US" sz="1800" dirty="0"/>
              <a:t>Helps cover Medicare premiums and cost-sharing for those with Medicare who have limited incomes and resources and don’t qualify for full Medicaid​</a:t>
            </a:r>
          </a:p>
          <a:p>
            <a:r>
              <a:rPr lang="en-US" altLang="en-US" sz="1600" dirty="0"/>
              <a:t>Part B late enrollment penalties are waived</a:t>
            </a:r>
          </a:p>
          <a:p>
            <a:r>
              <a:rPr lang="en-US" altLang="en-US" sz="1600" dirty="0"/>
              <a:t>No estate recovery</a:t>
            </a:r>
          </a:p>
          <a:p>
            <a:r>
              <a:rPr lang="en-US" altLang="en-US" sz="1600" dirty="0"/>
              <a:t>Auto-enrollment into Extra Help</a:t>
            </a:r>
          </a:p>
          <a:p>
            <a:pPr marL="0" indent="0">
              <a:buNone/>
            </a:pPr>
            <a:r>
              <a:rPr lang="en-US" altLang="en-US" sz="1600" b="1" dirty="0"/>
              <a:t>Three types </a:t>
            </a:r>
            <a:r>
              <a:rPr lang="en-US" altLang="en-US" sz="1600" dirty="0"/>
              <a:t>(income limits individual; couple):</a:t>
            </a:r>
          </a:p>
          <a:p>
            <a:r>
              <a:rPr lang="en-US" altLang="en-US" sz="1600" b="1" dirty="0"/>
              <a:t>Qualified Medicare Beneficiary (QMB)​ </a:t>
            </a:r>
            <a:r>
              <a:rPr lang="en-US" altLang="en-US" sz="1600" dirty="0"/>
              <a:t>- $1,304; $17,62</a:t>
            </a:r>
          </a:p>
          <a:p>
            <a:pPr lvl="1"/>
            <a:r>
              <a:rPr lang="en-US" altLang="en-US" sz="1200" b="0" dirty="0"/>
              <a:t>Pays Part A premium (if applicable) and Part B premium; also pays Part A &amp; B deductibles, copayments and/or coinsurance​</a:t>
            </a:r>
          </a:p>
          <a:p>
            <a:r>
              <a:rPr lang="en-US" altLang="en-US" sz="1600" b="1" dirty="0"/>
              <a:t>Specified Low-Income Beneficiary (SLMB) and Qualified Individual (QI)</a:t>
            </a:r>
            <a:r>
              <a:rPr lang="en-US" altLang="en-US" sz="1600" dirty="0"/>
              <a:t>​ </a:t>
            </a:r>
            <a:r>
              <a:rPr lang="en-US" altLang="en-US" sz="1600" b="0" dirty="0"/>
              <a:t>- </a:t>
            </a:r>
            <a:r>
              <a:rPr lang="en-US" altLang="en-US" sz="1600" dirty="0"/>
              <a:t>$1,759; $2,378 </a:t>
            </a:r>
          </a:p>
          <a:p>
            <a:pPr lvl="1"/>
            <a:r>
              <a:rPr lang="en-US" altLang="en-US" sz="1200" b="0" dirty="0"/>
              <a:t>Pays only the Part B premium​</a:t>
            </a:r>
          </a:p>
          <a:p>
            <a:r>
              <a:rPr lang="en-US" sz="1600" b="1" dirty="0"/>
              <a:t>Countable Resource Limit: </a:t>
            </a:r>
            <a:r>
              <a:rPr lang="en-US" sz="1600" dirty="0"/>
              <a:t>$17,500</a:t>
            </a:r>
          </a:p>
          <a:p>
            <a:r>
              <a:rPr lang="en-US" sz="1600" b="1" dirty="0"/>
              <a:t>How To Enroll: </a:t>
            </a:r>
            <a:r>
              <a:rPr lang="en-US" sz="1600" dirty="0"/>
              <a:t>Through the Illinois Department of Huma Services</a:t>
            </a:r>
          </a:p>
        </p:txBody>
      </p:sp>
      <p:sp>
        <p:nvSpPr>
          <p:cNvPr id="2" name="Freeform: Shape 1">
            <a:extLst>
              <a:ext uri="{FF2B5EF4-FFF2-40B4-BE49-F238E27FC236}">
                <a16:creationId xmlns:a16="http://schemas.microsoft.com/office/drawing/2014/main" id="{7A2F9846-FD02-5908-CD9C-EC92ECF3F970}"/>
              </a:ext>
            </a:extLst>
          </p:cNvPr>
          <p:cNvSpPr/>
          <p:nvPr/>
        </p:nvSpPr>
        <p:spPr>
          <a:xfrm>
            <a:off x="9278482" y="319036"/>
            <a:ext cx="659267" cy="1082813"/>
          </a:xfrm>
          <a:custGeom>
            <a:avLst/>
            <a:gdLst>
              <a:gd name="connsiteX0" fmla="*/ 0 w 647700"/>
              <a:gd name="connsiteY0" fmla="*/ 12700 h 1047750"/>
              <a:gd name="connsiteX1" fmla="*/ 647700 w 647700"/>
              <a:gd name="connsiteY1" fmla="*/ 0 h 1047750"/>
              <a:gd name="connsiteX2" fmla="*/ 304800 w 647700"/>
              <a:gd name="connsiteY2" fmla="*/ 292100 h 1047750"/>
              <a:gd name="connsiteX3" fmla="*/ 177800 w 647700"/>
              <a:gd name="connsiteY3" fmla="*/ 520700 h 1047750"/>
              <a:gd name="connsiteX4" fmla="*/ 107950 w 647700"/>
              <a:gd name="connsiteY4" fmla="*/ 685800 h 1047750"/>
              <a:gd name="connsiteX5" fmla="*/ 50800 w 647700"/>
              <a:gd name="connsiteY5" fmla="*/ 876300 h 1047750"/>
              <a:gd name="connsiteX6" fmla="*/ 25400 w 647700"/>
              <a:gd name="connsiteY6" fmla="*/ 1047750 h 1047750"/>
              <a:gd name="connsiteX7" fmla="*/ 0 w 647700"/>
              <a:gd name="connsiteY7"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047750">
                <a:moveTo>
                  <a:pt x="0" y="12700"/>
                </a:moveTo>
                <a:lnTo>
                  <a:pt x="647700" y="0"/>
                </a:lnTo>
                <a:lnTo>
                  <a:pt x="304800" y="292100"/>
                </a:lnTo>
                <a:lnTo>
                  <a:pt x="177800" y="520700"/>
                </a:lnTo>
                <a:lnTo>
                  <a:pt x="107950" y="685800"/>
                </a:lnTo>
                <a:lnTo>
                  <a:pt x="50800" y="876300"/>
                </a:lnTo>
                <a:lnTo>
                  <a:pt x="25400" y="1047750"/>
                </a:lnTo>
                <a:lnTo>
                  <a:pt x="0" y="1047750"/>
                </a:lnTo>
              </a:path>
            </a:pathLst>
          </a:custGeom>
          <a:solidFill>
            <a:srgbClr val="264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4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82171" y="2652739"/>
            <a:ext cx="11157155" cy="4268604"/>
          </a:xfrm>
        </p:spPr>
        <p:txBody>
          <a:bodyPr>
            <a:normAutofit/>
          </a:bodyPr>
          <a:lstStyle/>
          <a:p>
            <a:pPr marL="285750" indent="-285750">
              <a:buFont typeface="Arial" panose="020B0604020202020204" pitchFamily="34" charset="0"/>
              <a:buChar char="•"/>
            </a:pPr>
            <a:r>
              <a:rPr lang="en-US" sz="1800" dirty="0"/>
              <a:t>Created by the </a:t>
            </a:r>
            <a:r>
              <a:rPr lang="en-US" sz="1800" b="1" dirty="0"/>
              <a:t>Affordable Care Act (Obamacare)</a:t>
            </a:r>
          </a:p>
          <a:p>
            <a:pPr marL="285750" indent="-285750">
              <a:buFont typeface="Arial" panose="020B0604020202020204" pitchFamily="34" charset="0"/>
              <a:buChar char="•"/>
            </a:pPr>
            <a:r>
              <a:rPr lang="en-US" sz="1800" dirty="0"/>
              <a:t>Offers affordable, private insurance to people for whom affordable insurance is not available through an employer</a:t>
            </a:r>
          </a:p>
          <a:p>
            <a:pPr marL="285750" indent="-285750">
              <a:buFont typeface="Arial" panose="020B0604020202020204" pitchFamily="34" charset="0"/>
              <a:buChar char="•"/>
            </a:pPr>
            <a:r>
              <a:rPr lang="en-US" sz="1800" dirty="0"/>
              <a:t>Over 20 million people have purchased coverage and most (93%) qualify for premium tax credit assistance through health insurance marketplaces. </a:t>
            </a:r>
          </a:p>
          <a:p>
            <a:pPr marL="285750" indent="-285750">
              <a:buFont typeface="Arial" panose="020B0604020202020204" pitchFamily="34" charset="0"/>
              <a:buChar char="•"/>
            </a:pPr>
            <a:r>
              <a:rPr lang="en-US" sz="1800" dirty="0"/>
              <a:t>The premium tax credit assistance was enhanced with the passage of the American Rescue Plan Act (ARPA) in 2021 and extended by The Inflation Reduction Act (IRA) through 2025.</a:t>
            </a:r>
          </a:p>
        </p:txBody>
      </p:sp>
      <p:sp>
        <p:nvSpPr>
          <p:cNvPr id="4" name="Title 3"/>
          <p:cNvSpPr>
            <a:spLocks noGrp="1"/>
          </p:cNvSpPr>
          <p:nvPr>
            <p:ph type="title"/>
          </p:nvPr>
        </p:nvSpPr>
        <p:spPr>
          <a:xfrm>
            <a:off x="3915321" y="314036"/>
            <a:ext cx="8746580" cy="1828799"/>
          </a:xfrm>
        </p:spPr>
        <p:txBody>
          <a:bodyPr/>
          <a:lstStyle/>
          <a:p>
            <a:r>
              <a:rPr lang="en-US" dirty="0"/>
              <a:t>Health insurance marketplace</a:t>
            </a:r>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978E53A4-B773-5068-B427-744B483838F4}"/>
              </a:ext>
            </a:extLst>
          </p:cNvPr>
          <p:cNvPicPr>
            <a:picLocks noChangeAspect="1"/>
          </p:cNvPicPr>
          <p:nvPr/>
        </p:nvPicPr>
        <p:blipFill>
          <a:blip r:embed="rId2"/>
          <a:stretch>
            <a:fillRect/>
          </a:stretch>
        </p:blipFill>
        <p:spPr>
          <a:xfrm>
            <a:off x="0" y="80630"/>
            <a:ext cx="3915321" cy="2572109"/>
          </a:xfrm>
          <a:prstGeom prst="rect">
            <a:avLst/>
          </a:prstGeom>
        </p:spPr>
      </p:pic>
      <p:cxnSp>
        <p:nvCxnSpPr>
          <p:cNvPr id="8" name="Straight Connector 7">
            <a:extLst>
              <a:ext uri="{FF2B5EF4-FFF2-40B4-BE49-F238E27FC236}">
                <a16:creationId xmlns:a16="http://schemas.microsoft.com/office/drawing/2014/main" id="{2142334A-207C-450B-C890-4CA80642EE18}"/>
              </a:ext>
            </a:extLst>
          </p:cNvPr>
          <p:cNvCxnSpPr/>
          <p:nvPr/>
        </p:nvCxnSpPr>
        <p:spPr>
          <a:xfrm>
            <a:off x="3746500" y="1803400"/>
            <a:ext cx="6489700" cy="0"/>
          </a:xfrm>
          <a:prstGeom prst="line">
            <a:avLst/>
          </a:prstGeom>
          <a:ln w="76200">
            <a:solidFill>
              <a:srgbClr val="14A3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687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3AA4D-0396-4068-00E1-8A8E843E850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5EA318-DACF-5666-340B-9517E54C38CD}"/>
              </a:ext>
            </a:extLst>
          </p:cNvPr>
          <p:cNvSpPr>
            <a:spLocks noGrp="1"/>
          </p:cNvSpPr>
          <p:nvPr>
            <p:ph type="body" sz="quarter" idx="4294967295"/>
          </p:nvPr>
        </p:nvSpPr>
        <p:spPr>
          <a:xfrm>
            <a:off x="282171" y="2652739"/>
            <a:ext cx="11157155" cy="4268604"/>
          </a:xfrm>
        </p:spPr>
        <p:txBody>
          <a:bodyPr>
            <a:normAutofit/>
          </a:bodyPr>
          <a:lstStyle/>
          <a:p>
            <a:pPr marL="285750" indent="-285750">
              <a:buFont typeface="Arial" panose="020B0604020202020204" pitchFamily="34" charset="0"/>
              <a:buChar char="•"/>
            </a:pPr>
            <a:r>
              <a:rPr lang="en-US" sz="1800" dirty="0"/>
              <a:t>Created by the </a:t>
            </a:r>
            <a:r>
              <a:rPr lang="en-US" sz="1800" b="1" dirty="0"/>
              <a:t>Affordable Care Act (Obamacare)</a:t>
            </a:r>
          </a:p>
          <a:p>
            <a:pPr marL="285750" indent="-285750">
              <a:buFont typeface="Arial" panose="020B0604020202020204" pitchFamily="34" charset="0"/>
              <a:buChar char="•"/>
            </a:pPr>
            <a:r>
              <a:rPr lang="en-US" sz="1800" dirty="0"/>
              <a:t>Offers affordable, private insurance to people for whom affordable insurance is not available through an employer</a:t>
            </a:r>
          </a:p>
          <a:p>
            <a:pPr marL="285750" indent="-285750">
              <a:buFont typeface="Arial" panose="020B0604020202020204" pitchFamily="34" charset="0"/>
              <a:buChar char="•"/>
            </a:pPr>
            <a:r>
              <a:rPr lang="en-US" sz="1800" dirty="0"/>
              <a:t>Over 20 million people have purchased coverage and most (93%) qualify for premium tax credit assistance through health insurance marketplaces. </a:t>
            </a:r>
          </a:p>
          <a:p>
            <a:pPr marL="285750" indent="-285750">
              <a:buFont typeface="Arial" panose="020B0604020202020204" pitchFamily="34" charset="0"/>
              <a:buChar char="•"/>
            </a:pPr>
            <a:r>
              <a:rPr lang="en-US" sz="1800" dirty="0"/>
              <a:t>The premium tax credit assistance was enhanced with the passage of the American Rescue Plan Act (ARPA) in 2021 and extended by The Inflation Reduction Act (IRA) through 2025.</a:t>
            </a:r>
          </a:p>
          <a:p>
            <a:pPr marL="285750" indent="-285750">
              <a:buFont typeface="Arial" panose="020B0604020202020204" pitchFamily="34" charset="0"/>
              <a:buChar char="•"/>
            </a:pPr>
            <a:r>
              <a:rPr lang="en-US" sz="1800" dirty="0"/>
              <a:t>Most people qualify for savings; e.g. Premium tax credit that lowers your monthly plan premium, and for extra savings on out-of-pocket costs like deductibles, copayments, and coinsurance. </a:t>
            </a:r>
          </a:p>
          <a:p>
            <a:pPr marL="285750" indent="-285750">
              <a:buFont typeface="Arial" panose="020B0604020202020204" pitchFamily="34" charset="0"/>
              <a:buChar char="•"/>
            </a:pPr>
            <a:endParaRPr lang="en-US" sz="1800" dirty="0"/>
          </a:p>
        </p:txBody>
      </p:sp>
      <p:sp>
        <p:nvSpPr>
          <p:cNvPr id="4" name="Title 3">
            <a:extLst>
              <a:ext uri="{FF2B5EF4-FFF2-40B4-BE49-F238E27FC236}">
                <a16:creationId xmlns:a16="http://schemas.microsoft.com/office/drawing/2014/main" id="{85BFB5B6-AFA3-458D-B5FB-0DA2592AADF8}"/>
              </a:ext>
            </a:extLst>
          </p:cNvPr>
          <p:cNvSpPr>
            <a:spLocks noGrp="1"/>
          </p:cNvSpPr>
          <p:nvPr>
            <p:ph type="title"/>
          </p:nvPr>
        </p:nvSpPr>
        <p:spPr>
          <a:xfrm>
            <a:off x="3915321" y="314036"/>
            <a:ext cx="8746580" cy="1828799"/>
          </a:xfrm>
        </p:spPr>
        <p:txBody>
          <a:bodyPr/>
          <a:lstStyle/>
          <a:p>
            <a:r>
              <a:rPr lang="en-US" dirty="0"/>
              <a:t>Health insurance marketplace</a:t>
            </a:r>
          </a:p>
        </p:txBody>
      </p:sp>
      <p:sp>
        <p:nvSpPr>
          <p:cNvPr id="5" name="TextBox 4">
            <a:extLst>
              <a:ext uri="{FF2B5EF4-FFF2-40B4-BE49-F238E27FC236}">
                <a16:creationId xmlns:a16="http://schemas.microsoft.com/office/drawing/2014/main" id="{1BB576A0-2263-4142-7519-A3AA189A9B03}"/>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E76DFA16-997C-3070-0D21-323F4CB11E03}"/>
              </a:ext>
            </a:extLst>
          </p:cNvPr>
          <p:cNvPicPr>
            <a:picLocks noChangeAspect="1"/>
          </p:cNvPicPr>
          <p:nvPr/>
        </p:nvPicPr>
        <p:blipFill>
          <a:blip r:embed="rId2"/>
          <a:stretch>
            <a:fillRect/>
          </a:stretch>
        </p:blipFill>
        <p:spPr>
          <a:xfrm>
            <a:off x="0" y="80630"/>
            <a:ext cx="3915321" cy="2572109"/>
          </a:xfrm>
          <a:prstGeom prst="rect">
            <a:avLst/>
          </a:prstGeom>
        </p:spPr>
      </p:pic>
      <p:cxnSp>
        <p:nvCxnSpPr>
          <p:cNvPr id="8" name="Straight Connector 7">
            <a:extLst>
              <a:ext uri="{FF2B5EF4-FFF2-40B4-BE49-F238E27FC236}">
                <a16:creationId xmlns:a16="http://schemas.microsoft.com/office/drawing/2014/main" id="{0E0250C2-DE22-311A-3F7E-882E73EEF203}"/>
              </a:ext>
            </a:extLst>
          </p:cNvPr>
          <p:cNvCxnSpPr/>
          <p:nvPr/>
        </p:nvCxnSpPr>
        <p:spPr>
          <a:xfrm>
            <a:off x="3746500" y="1803400"/>
            <a:ext cx="6489700" cy="0"/>
          </a:xfrm>
          <a:prstGeom prst="line">
            <a:avLst/>
          </a:prstGeom>
          <a:ln w="76200">
            <a:solidFill>
              <a:srgbClr val="14A3DE"/>
            </a:solidFill>
          </a:ln>
        </p:spPr>
        <p:style>
          <a:lnRef idx="1">
            <a:schemeClr val="accent1"/>
          </a:lnRef>
          <a:fillRef idx="0">
            <a:schemeClr val="accent1"/>
          </a:fillRef>
          <a:effectRef idx="0">
            <a:schemeClr val="accent1"/>
          </a:effectRef>
          <a:fontRef idx="minor">
            <a:schemeClr val="tx1"/>
          </a:fontRef>
        </p:style>
      </p:cxnSp>
      <p:sp>
        <p:nvSpPr>
          <p:cNvPr id="9" name="Callout: Down Arrow 8">
            <a:extLst>
              <a:ext uri="{FF2B5EF4-FFF2-40B4-BE49-F238E27FC236}">
                <a16:creationId xmlns:a16="http://schemas.microsoft.com/office/drawing/2014/main" id="{E522B756-99C5-C765-E384-9308C56D62B5}"/>
              </a:ext>
            </a:extLst>
          </p:cNvPr>
          <p:cNvSpPr/>
          <p:nvPr/>
        </p:nvSpPr>
        <p:spPr>
          <a:xfrm>
            <a:off x="4197492" y="544945"/>
            <a:ext cx="3696823" cy="3732940"/>
          </a:xfrm>
          <a:prstGeom prst="downArrowCallout">
            <a:avLst>
              <a:gd name="adj1" fmla="val 25000"/>
              <a:gd name="adj2" fmla="val 26908"/>
              <a:gd name="adj3" fmla="val 25000"/>
              <a:gd name="adj4" fmla="val 7364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Under OBBBA, starting in 2026, enhanced premium tax credits are set to end. This is expecting to increase out of pocket costs and make health insurance plans unaffordable for many who are currently enrolled.</a:t>
            </a:r>
          </a:p>
          <a:p>
            <a:pPr algn="r"/>
            <a:endParaRPr lang="en-US" sz="800" b="1" dirty="0">
              <a:solidFill>
                <a:srgbClr val="000000"/>
              </a:solidFill>
            </a:endParaRPr>
          </a:p>
          <a:p>
            <a:pPr algn="r"/>
            <a:r>
              <a:rPr lang="en-US" sz="800" b="1" dirty="0">
                <a:solidFill>
                  <a:srgbClr val="000000"/>
                </a:solidFill>
              </a:rPr>
              <a:t>https://www.kff.org/affordable-care-act/impact-of-key-provisions-of-the-american-rescue-plan-act-of-2021-covid-19-relief-on-marketplace-premiums/</a:t>
            </a:r>
          </a:p>
        </p:txBody>
      </p:sp>
      <p:sp>
        <p:nvSpPr>
          <p:cNvPr id="7" name="Callout: Down Arrow 6">
            <a:extLst>
              <a:ext uri="{FF2B5EF4-FFF2-40B4-BE49-F238E27FC236}">
                <a16:creationId xmlns:a16="http://schemas.microsoft.com/office/drawing/2014/main" id="{5CE11F14-8136-A0E9-9F40-6CB7BDA3D0CC}"/>
              </a:ext>
            </a:extLst>
          </p:cNvPr>
          <p:cNvSpPr/>
          <p:nvPr/>
        </p:nvSpPr>
        <p:spPr>
          <a:xfrm>
            <a:off x="8686800" y="775855"/>
            <a:ext cx="2671844" cy="4087386"/>
          </a:xfrm>
          <a:prstGeom prst="downArrowCallout">
            <a:avLst>
              <a:gd name="adj1" fmla="val 25000"/>
              <a:gd name="adj2" fmla="val 26908"/>
              <a:gd name="adj3" fmla="val 25000"/>
              <a:gd name="adj4" fmla="val 7364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Under OBBBA, if someone loses Medicaid eligibility because of failure to comply with Medicaid work requirements (effective 2027), that person will be ineligible for Marketplace premium tax credits.</a:t>
            </a:r>
          </a:p>
          <a:p>
            <a:pPr algn="r"/>
            <a:endParaRPr lang="en-US" sz="800" b="1" dirty="0">
              <a:solidFill>
                <a:srgbClr val="000000"/>
              </a:solidFill>
            </a:endParaRPr>
          </a:p>
        </p:txBody>
      </p:sp>
    </p:spTree>
    <p:extLst>
      <p:ext uri="{BB962C8B-B14F-4D97-AF65-F5344CB8AC3E}">
        <p14:creationId xmlns:p14="http://schemas.microsoft.com/office/powerpoint/2010/main" val="107767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5E0A-6A4A-E547-F7C8-D7826ED4882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617F4A-DBED-874F-3289-8BD86A0F49D7}"/>
              </a:ext>
            </a:extLst>
          </p:cNvPr>
          <p:cNvSpPr>
            <a:spLocks noGrp="1"/>
          </p:cNvSpPr>
          <p:nvPr>
            <p:ph type="body" sz="quarter" idx="4294967295"/>
          </p:nvPr>
        </p:nvSpPr>
        <p:spPr>
          <a:xfrm>
            <a:off x="282171" y="2625778"/>
            <a:ext cx="11157155" cy="4268604"/>
          </a:xfrm>
        </p:spPr>
        <p:txBody>
          <a:bodyPr>
            <a:normAutofit/>
          </a:bodyPr>
          <a:lstStyle/>
          <a:p>
            <a:pPr marL="0" indent="0">
              <a:buNone/>
            </a:pPr>
            <a:r>
              <a:rPr lang="en-US" sz="1900" b="1" dirty="0"/>
              <a:t>Who can Enroll:</a:t>
            </a:r>
          </a:p>
          <a:p>
            <a:pPr marL="285750" indent="-285750">
              <a:buFont typeface="Arial" panose="020B0604020202020204" pitchFamily="34" charset="0"/>
              <a:buChar char="•"/>
            </a:pPr>
            <a:r>
              <a:rPr lang="en-US" sz="1700" dirty="0"/>
              <a:t>Live in the United States (U.S).</a:t>
            </a:r>
          </a:p>
          <a:p>
            <a:pPr marL="285750" indent="-285750">
              <a:buFont typeface="Arial" panose="020B0604020202020204" pitchFamily="34" charset="0"/>
              <a:buChar char="•"/>
            </a:pPr>
            <a:r>
              <a:rPr lang="en-US" sz="1700" dirty="0"/>
              <a:t>U.S. citizen or national, or be lawfully present non-citizen in the U.S. </a:t>
            </a:r>
          </a:p>
          <a:p>
            <a:pPr marL="285750" indent="-285750">
              <a:buFont typeface="Arial" panose="020B0604020202020204" pitchFamily="34" charset="0"/>
              <a:buChar char="•"/>
            </a:pPr>
            <a:r>
              <a:rPr lang="en-US" sz="1700" dirty="0"/>
              <a:t>Not incarcerated.</a:t>
            </a:r>
          </a:p>
          <a:p>
            <a:pPr marL="285750" indent="-285750">
              <a:buFont typeface="Arial" panose="020B0604020202020204" pitchFamily="34" charset="0"/>
              <a:buChar char="•"/>
            </a:pPr>
            <a:r>
              <a:rPr lang="en-US" sz="1700" dirty="0"/>
              <a:t>Not enrolled in Medicare coverage.</a:t>
            </a:r>
          </a:p>
          <a:p>
            <a:pPr marL="0" indent="0">
              <a:buNone/>
            </a:pPr>
            <a:endParaRPr lang="en-US" sz="1800" dirty="0"/>
          </a:p>
        </p:txBody>
      </p:sp>
      <p:sp>
        <p:nvSpPr>
          <p:cNvPr id="4" name="Title 3">
            <a:extLst>
              <a:ext uri="{FF2B5EF4-FFF2-40B4-BE49-F238E27FC236}">
                <a16:creationId xmlns:a16="http://schemas.microsoft.com/office/drawing/2014/main" id="{BB0109D2-8D6D-484C-229D-6C42CF4DCB23}"/>
              </a:ext>
            </a:extLst>
          </p:cNvPr>
          <p:cNvSpPr>
            <a:spLocks noGrp="1"/>
          </p:cNvSpPr>
          <p:nvPr>
            <p:ph type="title"/>
          </p:nvPr>
        </p:nvSpPr>
        <p:spPr>
          <a:xfrm>
            <a:off x="3915321" y="314036"/>
            <a:ext cx="8746580" cy="1828799"/>
          </a:xfrm>
        </p:spPr>
        <p:txBody>
          <a:bodyPr/>
          <a:lstStyle/>
          <a:p>
            <a:r>
              <a:rPr lang="en-US" dirty="0"/>
              <a:t>Health insurance marketplace</a:t>
            </a:r>
          </a:p>
        </p:txBody>
      </p:sp>
      <p:sp>
        <p:nvSpPr>
          <p:cNvPr id="5" name="TextBox 4">
            <a:extLst>
              <a:ext uri="{FF2B5EF4-FFF2-40B4-BE49-F238E27FC236}">
                <a16:creationId xmlns:a16="http://schemas.microsoft.com/office/drawing/2014/main" id="{95F20F96-5141-88B5-EB0B-410207A12CFE}"/>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2F83D900-5EDC-0568-BD9A-754607CDD556}"/>
              </a:ext>
            </a:extLst>
          </p:cNvPr>
          <p:cNvPicPr>
            <a:picLocks noChangeAspect="1"/>
          </p:cNvPicPr>
          <p:nvPr/>
        </p:nvPicPr>
        <p:blipFill>
          <a:blip r:embed="rId2"/>
          <a:stretch>
            <a:fillRect/>
          </a:stretch>
        </p:blipFill>
        <p:spPr>
          <a:xfrm>
            <a:off x="0" y="80630"/>
            <a:ext cx="3915321" cy="2572109"/>
          </a:xfrm>
          <a:prstGeom prst="rect">
            <a:avLst/>
          </a:prstGeom>
        </p:spPr>
      </p:pic>
      <p:cxnSp>
        <p:nvCxnSpPr>
          <p:cNvPr id="8" name="Straight Connector 7">
            <a:extLst>
              <a:ext uri="{FF2B5EF4-FFF2-40B4-BE49-F238E27FC236}">
                <a16:creationId xmlns:a16="http://schemas.microsoft.com/office/drawing/2014/main" id="{0260F085-C81E-2CB7-58CD-18EB172F8263}"/>
              </a:ext>
            </a:extLst>
          </p:cNvPr>
          <p:cNvCxnSpPr/>
          <p:nvPr/>
        </p:nvCxnSpPr>
        <p:spPr>
          <a:xfrm>
            <a:off x="3746500" y="1803400"/>
            <a:ext cx="6489700" cy="0"/>
          </a:xfrm>
          <a:prstGeom prst="line">
            <a:avLst/>
          </a:prstGeom>
          <a:ln w="76200">
            <a:solidFill>
              <a:srgbClr val="14A3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86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E2633-743B-532D-845C-3C34D8E6E4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B1D22E8-A6B7-4B66-22FC-544A3B39CBB8}"/>
              </a:ext>
            </a:extLst>
          </p:cNvPr>
          <p:cNvSpPr>
            <a:spLocks noGrp="1"/>
          </p:cNvSpPr>
          <p:nvPr>
            <p:ph type="body" sz="quarter" idx="4294967295"/>
          </p:nvPr>
        </p:nvSpPr>
        <p:spPr>
          <a:xfrm>
            <a:off x="282171" y="2625778"/>
            <a:ext cx="11157155" cy="4268604"/>
          </a:xfrm>
        </p:spPr>
        <p:txBody>
          <a:bodyPr>
            <a:normAutofit/>
          </a:bodyPr>
          <a:lstStyle/>
          <a:p>
            <a:pPr marL="0" indent="0">
              <a:buNone/>
            </a:pPr>
            <a:r>
              <a:rPr lang="en-US" sz="1900" b="1" dirty="0"/>
              <a:t>Who can Enroll:</a:t>
            </a:r>
          </a:p>
          <a:p>
            <a:pPr marL="285750" indent="-285750">
              <a:buFont typeface="Arial" panose="020B0604020202020204" pitchFamily="34" charset="0"/>
              <a:buChar char="•"/>
            </a:pPr>
            <a:r>
              <a:rPr lang="en-US" sz="1700" dirty="0"/>
              <a:t>Live in the United States (U.S).</a:t>
            </a:r>
          </a:p>
          <a:p>
            <a:pPr marL="285750" indent="-285750">
              <a:buFont typeface="Arial" panose="020B0604020202020204" pitchFamily="34" charset="0"/>
              <a:buChar char="•"/>
            </a:pPr>
            <a:r>
              <a:rPr lang="en-US" sz="1700" dirty="0"/>
              <a:t>U.S. citizen or national, or be lawfully present non-citizen in the U.S. </a:t>
            </a:r>
          </a:p>
          <a:p>
            <a:pPr marL="285750" indent="-285750">
              <a:buFont typeface="Arial" panose="020B0604020202020204" pitchFamily="34" charset="0"/>
              <a:buChar char="•"/>
            </a:pPr>
            <a:r>
              <a:rPr lang="en-US" sz="1700" dirty="0"/>
              <a:t>Not incarcerated.</a:t>
            </a:r>
          </a:p>
          <a:p>
            <a:pPr marL="285750" indent="-285750">
              <a:buFont typeface="Arial" panose="020B0604020202020204" pitchFamily="34" charset="0"/>
              <a:buChar char="•"/>
            </a:pPr>
            <a:r>
              <a:rPr lang="en-US" sz="1700" dirty="0"/>
              <a:t>Not enrolled in Medicare coverage.</a:t>
            </a:r>
          </a:p>
          <a:p>
            <a:pPr marL="0" indent="0">
              <a:buNone/>
            </a:pPr>
            <a:endParaRPr lang="en-US" sz="1800" dirty="0"/>
          </a:p>
        </p:txBody>
      </p:sp>
      <p:sp>
        <p:nvSpPr>
          <p:cNvPr id="4" name="Title 3">
            <a:extLst>
              <a:ext uri="{FF2B5EF4-FFF2-40B4-BE49-F238E27FC236}">
                <a16:creationId xmlns:a16="http://schemas.microsoft.com/office/drawing/2014/main" id="{A8495118-0ACD-6F49-F0FE-4AB7EA73B9F7}"/>
              </a:ext>
            </a:extLst>
          </p:cNvPr>
          <p:cNvSpPr>
            <a:spLocks noGrp="1"/>
          </p:cNvSpPr>
          <p:nvPr>
            <p:ph type="title"/>
          </p:nvPr>
        </p:nvSpPr>
        <p:spPr>
          <a:xfrm>
            <a:off x="3915321" y="314036"/>
            <a:ext cx="8746580" cy="1828799"/>
          </a:xfrm>
        </p:spPr>
        <p:txBody>
          <a:bodyPr/>
          <a:lstStyle/>
          <a:p>
            <a:r>
              <a:rPr lang="en-US" dirty="0"/>
              <a:t>Health insurance marketplace</a:t>
            </a:r>
          </a:p>
        </p:txBody>
      </p:sp>
      <p:sp>
        <p:nvSpPr>
          <p:cNvPr id="5" name="TextBox 4">
            <a:extLst>
              <a:ext uri="{FF2B5EF4-FFF2-40B4-BE49-F238E27FC236}">
                <a16:creationId xmlns:a16="http://schemas.microsoft.com/office/drawing/2014/main" id="{F852EF13-2F8B-5766-F4BF-207C8E504798}"/>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5587B0E8-6D74-B83B-6DDE-F216215DA556}"/>
              </a:ext>
            </a:extLst>
          </p:cNvPr>
          <p:cNvPicPr>
            <a:picLocks noChangeAspect="1"/>
          </p:cNvPicPr>
          <p:nvPr/>
        </p:nvPicPr>
        <p:blipFill>
          <a:blip r:embed="rId2"/>
          <a:stretch>
            <a:fillRect/>
          </a:stretch>
        </p:blipFill>
        <p:spPr>
          <a:xfrm>
            <a:off x="0" y="80630"/>
            <a:ext cx="3915321" cy="2572109"/>
          </a:xfrm>
          <a:prstGeom prst="rect">
            <a:avLst/>
          </a:prstGeom>
        </p:spPr>
      </p:pic>
      <p:cxnSp>
        <p:nvCxnSpPr>
          <p:cNvPr id="8" name="Straight Connector 7">
            <a:extLst>
              <a:ext uri="{FF2B5EF4-FFF2-40B4-BE49-F238E27FC236}">
                <a16:creationId xmlns:a16="http://schemas.microsoft.com/office/drawing/2014/main" id="{6FC0F5F9-B3C5-37ED-A683-2B883E394256}"/>
              </a:ext>
            </a:extLst>
          </p:cNvPr>
          <p:cNvCxnSpPr/>
          <p:nvPr/>
        </p:nvCxnSpPr>
        <p:spPr>
          <a:xfrm>
            <a:off x="3746500" y="1803400"/>
            <a:ext cx="6489700" cy="0"/>
          </a:xfrm>
          <a:prstGeom prst="line">
            <a:avLst/>
          </a:prstGeom>
          <a:ln w="76200">
            <a:solidFill>
              <a:srgbClr val="14A3DE"/>
            </a:solidFill>
          </a:ln>
        </p:spPr>
        <p:style>
          <a:lnRef idx="1">
            <a:schemeClr val="accent1"/>
          </a:lnRef>
          <a:fillRef idx="0">
            <a:schemeClr val="accent1"/>
          </a:fillRef>
          <a:effectRef idx="0">
            <a:schemeClr val="accent1"/>
          </a:effectRef>
          <a:fontRef idx="minor">
            <a:schemeClr val="tx1"/>
          </a:fontRef>
        </p:style>
      </p:cxnSp>
      <p:sp>
        <p:nvSpPr>
          <p:cNvPr id="2" name="Callout: Left Arrow 1">
            <a:extLst>
              <a:ext uri="{FF2B5EF4-FFF2-40B4-BE49-F238E27FC236}">
                <a16:creationId xmlns:a16="http://schemas.microsoft.com/office/drawing/2014/main" id="{F3992B27-D8D9-DDE5-0F32-182939457BB9}"/>
              </a:ext>
            </a:extLst>
          </p:cNvPr>
          <p:cNvSpPr/>
          <p:nvPr/>
        </p:nvSpPr>
        <p:spPr>
          <a:xfrm>
            <a:off x="6763521" y="2286344"/>
            <a:ext cx="4957976" cy="2921000"/>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Under OBBBA, starting in 2026, certain lawfully-present immigrants will no longer qualify for premium tax subsidies, including:</a:t>
            </a:r>
          </a:p>
          <a:p>
            <a:pPr marL="285750" indent="-285750" algn="ctr">
              <a:buFont typeface="Arial" panose="020B0604020202020204" pitchFamily="34" charset="0"/>
              <a:buChar char="•"/>
            </a:pPr>
            <a:r>
              <a:rPr lang="en-US" b="1" dirty="0">
                <a:solidFill>
                  <a:srgbClr val="000000"/>
                </a:solidFill>
              </a:rPr>
              <a:t>Refugees</a:t>
            </a:r>
          </a:p>
          <a:p>
            <a:pPr marL="285750" indent="-285750" algn="ctr">
              <a:buFont typeface="Arial" panose="020B0604020202020204" pitchFamily="34" charset="0"/>
              <a:buChar char="•"/>
            </a:pPr>
            <a:r>
              <a:rPr lang="en-US" b="1" dirty="0">
                <a:solidFill>
                  <a:srgbClr val="000000"/>
                </a:solidFill>
              </a:rPr>
              <a:t>Asylees</a:t>
            </a:r>
          </a:p>
          <a:p>
            <a:pPr marL="285750" indent="-285750" algn="ctr">
              <a:buFont typeface="Arial" panose="020B0604020202020204" pitchFamily="34" charset="0"/>
              <a:buChar char="•"/>
            </a:pPr>
            <a:r>
              <a:rPr lang="en-US" b="1" dirty="0">
                <a:solidFill>
                  <a:srgbClr val="000000"/>
                </a:solidFill>
              </a:rPr>
              <a:t>VAWA</a:t>
            </a:r>
          </a:p>
          <a:p>
            <a:pPr marL="285750" indent="-285750" algn="ctr">
              <a:buFont typeface="Arial" panose="020B0604020202020204" pitchFamily="34" charset="0"/>
              <a:buChar char="•"/>
            </a:pPr>
            <a:r>
              <a:rPr lang="en-US" b="1" dirty="0">
                <a:solidFill>
                  <a:srgbClr val="000000"/>
                </a:solidFill>
              </a:rPr>
              <a:t>Humanitarian Parolees</a:t>
            </a:r>
          </a:p>
          <a:p>
            <a:pPr algn="ctr"/>
            <a:endParaRPr lang="en-US" b="1" dirty="0">
              <a:solidFill>
                <a:srgbClr val="000000"/>
              </a:solidFill>
            </a:endParaRPr>
          </a:p>
        </p:txBody>
      </p:sp>
    </p:spTree>
    <p:extLst>
      <p:ext uri="{BB962C8B-B14F-4D97-AF65-F5344CB8AC3E}">
        <p14:creationId xmlns:p14="http://schemas.microsoft.com/office/powerpoint/2010/main" val="295387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BECA7-CC56-ABAF-0841-517DB550B00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CFF5B5-5703-EC94-45EE-E2DF2B8AC542}"/>
              </a:ext>
            </a:extLst>
          </p:cNvPr>
          <p:cNvSpPr>
            <a:spLocks noGrp="1"/>
          </p:cNvSpPr>
          <p:nvPr>
            <p:ph type="body" sz="quarter" idx="4294967295"/>
          </p:nvPr>
        </p:nvSpPr>
        <p:spPr>
          <a:xfrm>
            <a:off x="282171" y="2625778"/>
            <a:ext cx="11157155" cy="4268604"/>
          </a:xfrm>
        </p:spPr>
        <p:txBody>
          <a:bodyPr>
            <a:normAutofit/>
          </a:bodyPr>
          <a:lstStyle/>
          <a:p>
            <a:pPr marL="0" indent="0">
              <a:buNone/>
            </a:pPr>
            <a:r>
              <a:rPr lang="en-US" sz="1800" b="1" dirty="0"/>
              <a:t>How to enroll/re-enroll</a:t>
            </a:r>
            <a:endParaRPr lang="en-US" sz="1800" dirty="0"/>
          </a:p>
          <a:p>
            <a:r>
              <a:rPr lang="en-US" sz="1600" dirty="0">
                <a:hlinkClick r:id="rId2"/>
              </a:rPr>
              <a:t>https://getcovered.illinois.gov/get-started/open-enrollment.html</a:t>
            </a:r>
            <a:endParaRPr lang="en-US" sz="1600" dirty="0"/>
          </a:p>
          <a:p>
            <a:r>
              <a:rPr lang="en-US" sz="1600" dirty="0"/>
              <a:t>Illinois Navigators can help you find the best plan to meet your financial and health needs</a:t>
            </a:r>
          </a:p>
          <a:p>
            <a:pPr marL="0" indent="0">
              <a:buNone/>
            </a:pPr>
            <a:r>
              <a:rPr lang="en-US" sz="1800" b="1" dirty="0"/>
              <a:t>When to enroll/re-enroll</a:t>
            </a:r>
          </a:p>
          <a:p>
            <a:r>
              <a:rPr lang="en-US" sz="1600" b="1" dirty="0"/>
              <a:t>Open Enrollment November 1-January 15 (enroll by 12/15 for coverage starting 1/1/26. Otherwise, benefits start 2/1/26.</a:t>
            </a:r>
          </a:p>
          <a:p>
            <a:r>
              <a:rPr lang="en-US" sz="1600" b="1" dirty="0"/>
              <a:t>Outside the yearly Open Enrollment</a:t>
            </a:r>
            <a:r>
              <a:rPr lang="en-US" sz="1600" dirty="0"/>
              <a:t>, only if you:</a:t>
            </a:r>
          </a:p>
          <a:p>
            <a:pPr marL="285750" indent="-285750">
              <a:buFont typeface="Arial" panose="020B0604020202020204" pitchFamily="34" charset="0"/>
              <a:buChar char="•"/>
            </a:pPr>
            <a:r>
              <a:rPr lang="en-US" sz="1600" dirty="0"/>
              <a:t>Have a life change or income that qualifies for a Special Enrollment Period.</a:t>
            </a:r>
          </a:p>
          <a:p>
            <a:pPr marL="285750" indent="-285750">
              <a:buFont typeface="Arial" panose="020B0604020202020204" pitchFamily="34" charset="0"/>
              <a:buChar char="•"/>
            </a:pPr>
            <a:r>
              <a:rPr lang="en-US" sz="1600" dirty="0"/>
              <a:t>Qualify for Medicaid or the Children's Health Insurance Program (CHIP). You can enroll any time of year and coverage can start immediately.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800" dirty="0"/>
          </a:p>
        </p:txBody>
      </p:sp>
      <p:sp>
        <p:nvSpPr>
          <p:cNvPr id="4" name="Title 3">
            <a:extLst>
              <a:ext uri="{FF2B5EF4-FFF2-40B4-BE49-F238E27FC236}">
                <a16:creationId xmlns:a16="http://schemas.microsoft.com/office/drawing/2014/main" id="{18B1FE0D-602A-0C9E-6B54-FF3C2380C657}"/>
              </a:ext>
            </a:extLst>
          </p:cNvPr>
          <p:cNvSpPr>
            <a:spLocks noGrp="1"/>
          </p:cNvSpPr>
          <p:nvPr>
            <p:ph type="title"/>
          </p:nvPr>
        </p:nvSpPr>
        <p:spPr>
          <a:xfrm>
            <a:off x="3915321" y="314036"/>
            <a:ext cx="8746580" cy="1828799"/>
          </a:xfrm>
        </p:spPr>
        <p:txBody>
          <a:bodyPr/>
          <a:lstStyle/>
          <a:p>
            <a:r>
              <a:rPr lang="en-US" dirty="0"/>
              <a:t>Health insurance marketplace</a:t>
            </a:r>
          </a:p>
        </p:txBody>
      </p:sp>
      <p:sp>
        <p:nvSpPr>
          <p:cNvPr id="5" name="TextBox 4">
            <a:extLst>
              <a:ext uri="{FF2B5EF4-FFF2-40B4-BE49-F238E27FC236}">
                <a16:creationId xmlns:a16="http://schemas.microsoft.com/office/drawing/2014/main" id="{A9965DDC-B7B5-BB13-82DA-52B856A38E85}"/>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B875783E-CD8B-A601-E48B-BF796FAC0805}"/>
              </a:ext>
            </a:extLst>
          </p:cNvPr>
          <p:cNvPicPr>
            <a:picLocks noChangeAspect="1"/>
          </p:cNvPicPr>
          <p:nvPr/>
        </p:nvPicPr>
        <p:blipFill>
          <a:blip r:embed="rId3"/>
          <a:stretch>
            <a:fillRect/>
          </a:stretch>
        </p:blipFill>
        <p:spPr>
          <a:xfrm>
            <a:off x="0" y="80630"/>
            <a:ext cx="3915321" cy="2572109"/>
          </a:xfrm>
          <a:prstGeom prst="rect">
            <a:avLst/>
          </a:prstGeom>
        </p:spPr>
      </p:pic>
      <p:cxnSp>
        <p:nvCxnSpPr>
          <p:cNvPr id="8" name="Straight Connector 7">
            <a:extLst>
              <a:ext uri="{FF2B5EF4-FFF2-40B4-BE49-F238E27FC236}">
                <a16:creationId xmlns:a16="http://schemas.microsoft.com/office/drawing/2014/main" id="{F9C12F48-C1AC-C384-4E93-67842058A050}"/>
              </a:ext>
            </a:extLst>
          </p:cNvPr>
          <p:cNvCxnSpPr/>
          <p:nvPr/>
        </p:nvCxnSpPr>
        <p:spPr>
          <a:xfrm>
            <a:off x="3746500" y="1803400"/>
            <a:ext cx="6489700" cy="0"/>
          </a:xfrm>
          <a:prstGeom prst="line">
            <a:avLst/>
          </a:prstGeom>
          <a:ln w="76200">
            <a:solidFill>
              <a:srgbClr val="14A3DE"/>
            </a:solidFill>
          </a:ln>
        </p:spPr>
        <p:style>
          <a:lnRef idx="1">
            <a:schemeClr val="accent1"/>
          </a:lnRef>
          <a:fillRef idx="0">
            <a:schemeClr val="accent1"/>
          </a:fillRef>
          <a:effectRef idx="0">
            <a:schemeClr val="accent1"/>
          </a:effectRef>
          <a:fontRef idx="minor">
            <a:schemeClr val="tx1"/>
          </a:fontRef>
        </p:style>
      </p:cxnSp>
      <p:sp>
        <p:nvSpPr>
          <p:cNvPr id="9" name="Callout: Down Arrow 8">
            <a:extLst>
              <a:ext uri="{FF2B5EF4-FFF2-40B4-BE49-F238E27FC236}">
                <a16:creationId xmlns:a16="http://schemas.microsoft.com/office/drawing/2014/main" id="{9D0E2337-B459-651A-72E4-878B0DC4E5E1}"/>
              </a:ext>
            </a:extLst>
          </p:cNvPr>
          <p:cNvSpPr/>
          <p:nvPr/>
        </p:nvSpPr>
        <p:spPr>
          <a:xfrm>
            <a:off x="7974824" y="1125703"/>
            <a:ext cx="3696823" cy="3732940"/>
          </a:xfrm>
          <a:prstGeom prst="downArrowCallout">
            <a:avLst>
              <a:gd name="adj1" fmla="val 25000"/>
              <a:gd name="adj2" fmla="val 26908"/>
              <a:gd name="adj3" fmla="val 25000"/>
              <a:gd name="adj4" fmla="val 7364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Under OBBBA, starting in 2026, the enrollment period will be reduced. No state can enroll someone in Marketplace with tax premiums outside of (reduced) special enrollment periods after December 31. 2026.</a:t>
            </a:r>
          </a:p>
          <a:p>
            <a:pPr algn="ctr"/>
            <a:endParaRPr lang="en-US" b="1" dirty="0">
              <a:solidFill>
                <a:srgbClr val="000000"/>
              </a:solidFill>
            </a:endParaRPr>
          </a:p>
        </p:txBody>
      </p:sp>
    </p:spTree>
    <p:extLst>
      <p:ext uri="{BB962C8B-B14F-4D97-AF65-F5344CB8AC3E}">
        <p14:creationId xmlns:p14="http://schemas.microsoft.com/office/powerpoint/2010/main" val="2352660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6299-CEDB-3500-95F4-71BF6D8986BC}"/>
              </a:ext>
            </a:extLst>
          </p:cNvPr>
          <p:cNvSpPr>
            <a:spLocks noGrp="1"/>
          </p:cNvSpPr>
          <p:nvPr>
            <p:ph type="title"/>
          </p:nvPr>
        </p:nvSpPr>
        <p:spPr/>
        <p:txBody>
          <a:bodyPr/>
          <a:lstStyle/>
          <a:p>
            <a:r>
              <a:rPr lang="en-US" dirty="0"/>
              <a:t>Other options</a:t>
            </a:r>
          </a:p>
        </p:txBody>
      </p:sp>
      <p:sp>
        <p:nvSpPr>
          <p:cNvPr id="3" name="Text Placeholder 2">
            <a:extLst>
              <a:ext uri="{FF2B5EF4-FFF2-40B4-BE49-F238E27FC236}">
                <a16:creationId xmlns:a16="http://schemas.microsoft.com/office/drawing/2014/main" id="{B8F3B9B7-7C1D-F086-64B5-BD88621B3A13}"/>
              </a:ext>
            </a:extLst>
          </p:cNvPr>
          <p:cNvSpPr>
            <a:spLocks noGrp="1"/>
          </p:cNvSpPr>
          <p:nvPr>
            <p:ph type="body" sz="quarter" idx="13"/>
          </p:nvPr>
        </p:nvSpPr>
        <p:spPr>
          <a:xfrm>
            <a:off x="838200" y="1454118"/>
            <a:ext cx="10518775" cy="3949763"/>
          </a:xfrm>
        </p:spPr>
        <p:txBody>
          <a:bodyPr>
            <a:normAutofit fontScale="77500" lnSpcReduction="20000"/>
          </a:bodyPr>
          <a:lstStyle/>
          <a:p>
            <a:pPr marL="0" indent="0">
              <a:buNone/>
            </a:pPr>
            <a:r>
              <a:rPr lang="en-US" sz="3800" b="1" dirty="0"/>
              <a:t>State-funded Immigrant Health Programs</a:t>
            </a:r>
          </a:p>
          <a:p>
            <a:pPr lvl="0"/>
            <a:r>
              <a:rPr lang="en-US" sz="3800" dirty="0"/>
              <a:t>Emergency Medical Assistance and End Stage Renal Disease for noncitizens. (See MR #18.05: Emergency Medical Coverage for Noncitizens Not Meeting Immigration Status).</a:t>
            </a:r>
          </a:p>
          <a:p>
            <a:pPr lvl="0"/>
            <a:r>
              <a:rPr lang="en-US" sz="3800" dirty="0"/>
              <a:t>Medical Benefits for Asylum Applicants and Torture Victims (AATV, see PM 06-21-00).</a:t>
            </a:r>
          </a:p>
          <a:p>
            <a:pPr lvl="0"/>
            <a:r>
              <a:rPr lang="en-US" sz="3800" dirty="0"/>
              <a:t>Medical Benefits for Noncitizen Victims of Trafficking, Torture or Other Serious Crimes (VTTC, see PM 06-30-00).</a:t>
            </a:r>
          </a:p>
          <a:p>
            <a:pPr lvl="0"/>
            <a:r>
              <a:rPr lang="en-US" sz="3800" dirty="0"/>
              <a:t>Health Benefits for Immigrant Seniors (HBIS) (see PM 06-36-00) (closed)</a:t>
            </a:r>
          </a:p>
          <a:p>
            <a:endParaRPr lang="en-US" dirty="0"/>
          </a:p>
        </p:txBody>
      </p:sp>
    </p:spTree>
    <p:extLst>
      <p:ext uri="{BB962C8B-B14F-4D97-AF65-F5344CB8AC3E}">
        <p14:creationId xmlns:p14="http://schemas.microsoft.com/office/powerpoint/2010/main" val="707874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0" cy="1325563"/>
          </a:xfrm>
        </p:spPr>
        <p:txBody>
          <a:bodyPr/>
          <a:lstStyle/>
          <a:p>
            <a:pPr algn="ctr"/>
            <a:r>
              <a:rPr lang="en-US" dirty="0"/>
              <a:t>questions</a:t>
            </a:r>
          </a:p>
        </p:txBody>
      </p:sp>
      <p:pic>
        <p:nvPicPr>
          <p:cNvPr id="5" name="Picture 4"/>
          <p:cNvPicPr>
            <a:picLocks noChangeAspect="1"/>
          </p:cNvPicPr>
          <p:nvPr/>
        </p:nvPicPr>
        <p:blipFill>
          <a:blip r:embed="rId2"/>
          <a:stretch>
            <a:fillRect/>
          </a:stretch>
        </p:blipFill>
        <p:spPr>
          <a:xfrm>
            <a:off x="5026025" y="2170545"/>
            <a:ext cx="2143125" cy="2143125"/>
          </a:xfrm>
          <a:prstGeom prst="rect">
            <a:avLst/>
          </a:prstGeom>
        </p:spPr>
      </p:pic>
      <p:sp>
        <p:nvSpPr>
          <p:cNvPr id="4" name="AutoShape 2" descr="Question mark pictures of questions marks clipart cliparting - Clipartix"/>
          <p:cNvSpPr>
            <a:spLocks noGrp="1" noChangeAspect="1" noChangeArrowheads="1"/>
          </p:cNvSpPr>
          <p:nvPr>
            <p:ph type="body" sz="quarter" idx="13"/>
          </p:nvPr>
        </p:nvSpPr>
        <p:spPr bwMode="auto">
          <a:xfrm>
            <a:off x="838200" y="1801813"/>
            <a:ext cx="10518775" cy="3843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sp>
        <p:nvSpPr>
          <p:cNvPr id="6" name="TextBox 5"/>
          <p:cNvSpPr txBox="1"/>
          <p:nvPr/>
        </p:nvSpPr>
        <p:spPr>
          <a:xfrm>
            <a:off x="4011128" y="4610100"/>
            <a:ext cx="4172937" cy="830997"/>
          </a:xfrm>
          <a:prstGeom prst="rect">
            <a:avLst/>
          </a:prstGeom>
          <a:noFill/>
        </p:spPr>
        <p:txBody>
          <a:bodyPr wrap="none" rtlCol="0">
            <a:spAutoFit/>
          </a:bodyPr>
          <a:lstStyle/>
          <a:p>
            <a:pPr algn="ctr"/>
            <a:r>
              <a:rPr lang="en-US" sz="2400" dirty="0"/>
              <a:t>Gwynne Mashon</a:t>
            </a:r>
          </a:p>
          <a:p>
            <a:pPr algn="ctr"/>
            <a:r>
              <a:rPr lang="en-US" sz="2400" dirty="0"/>
              <a:t>gmashon@legalaidchicago.org</a:t>
            </a:r>
          </a:p>
        </p:txBody>
      </p:sp>
    </p:spTree>
    <p:extLst>
      <p:ext uri="{BB962C8B-B14F-4D97-AF65-F5344CB8AC3E}">
        <p14:creationId xmlns:p14="http://schemas.microsoft.com/office/powerpoint/2010/main" val="388054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14E41-0627-9EAA-4F75-16D6511A0B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13D70E-CE3F-F4A1-1E52-054DAF0F0CE9}"/>
              </a:ext>
            </a:extLst>
          </p:cNvPr>
          <p:cNvSpPr>
            <a:spLocks noGrp="1"/>
          </p:cNvSpPr>
          <p:nvPr>
            <p:ph type="title"/>
          </p:nvPr>
        </p:nvSpPr>
        <p:spPr/>
        <p:txBody>
          <a:bodyPr/>
          <a:lstStyle/>
          <a:p>
            <a:r>
              <a:rPr lang="en-US" dirty="0"/>
              <a:t>Medicare v Medicaid</a:t>
            </a:r>
          </a:p>
        </p:txBody>
      </p:sp>
      <p:sp>
        <p:nvSpPr>
          <p:cNvPr id="6" name="TextBox 5">
            <a:extLst>
              <a:ext uri="{FF2B5EF4-FFF2-40B4-BE49-F238E27FC236}">
                <a16:creationId xmlns:a16="http://schemas.microsoft.com/office/drawing/2014/main" id="{4841C73D-0843-5CA8-6C74-353FD4A19F95}"/>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07B749FB-7305-1FAC-B236-91B52342AF50}"/>
              </a:ext>
            </a:extLst>
          </p:cNvPr>
          <p:cNvGraphicFramePr>
            <a:graphicFrameLocks noGrp="1"/>
          </p:cNvGraphicFramePr>
          <p:nvPr/>
        </p:nvGraphicFramePr>
        <p:xfrm>
          <a:off x="625320" y="1278979"/>
          <a:ext cx="11091759" cy="5227320"/>
        </p:xfrm>
        <a:graphic>
          <a:graphicData uri="http://schemas.openxmlformats.org/drawingml/2006/table">
            <a:tbl>
              <a:tblPr firstRow="1" bandRow="1">
                <a:tableStyleId>{5C22544A-7EE6-4342-B048-85BDC9FD1C3A}</a:tableStyleId>
              </a:tblPr>
              <a:tblGrid>
                <a:gridCol w="1352336">
                  <a:extLst>
                    <a:ext uri="{9D8B030D-6E8A-4147-A177-3AD203B41FA5}">
                      <a16:colId xmlns:a16="http://schemas.microsoft.com/office/drawing/2014/main" val="981659037"/>
                    </a:ext>
                  </a:extLst>
                </a:gridCol>
                <a:gridCol w="6042170">
                  <a:extLst>
                    <a:ext uri="{9D8B030D-6E8A-4147-A177-3AD203B41FA5}">
                      <a16:colId xmlns:a16="http://schemas.microsoft.com/office/drawing/2014/main" val="2670417939"/>
                    </a:ext>
                  </a:extLst>
                </a:gridCol>
                <a:gridCol w="3697253">
                  <a:extLst>
                    <a:ext uri="{9D8B030D-6E8A-4147-A177-3AD203B41FA5}">
                      <a16:colId xmlns:a16="http://schemas.microsoft.com/office/drawing/2014/main" val="2279850878"/>
                    </a:ext>
                  </a:extLst>
                </a:gridCol>
              </a:tblGrid>
              <a:tr h="370840">
                <a:tc>
                  <a:txBody>
                    <a:bodyPr/>
                    <a:lstStyle/>
                    <a:p>
                      <a:pPr algn="ctr"/>
                      <a:endParaRPr lang="en-US" sz="1600" dirty="0"/>
                    </a:p>
                  </a:txBody>
                  <a:tcPr/>
                </a:tc>
                <a:tc>
                  <a:txBody>
                    <a:bodyPr/>
                    <a:lstStyle/>
                    <a:p>
                      <a:pPr algn="ctr"/>
                      <a:r>
                        <a:rPr lang="en-US" sz="2400" dirty="0"/>
                        <a:t>Medicare</a:t>
                      </a:r>
                    </a:p>
                  </a:txBody>
                  <a:tcPr/>
                </a:tc>
                <a:tc>
                  <a:txBody>
                    <a:bodyPr/>
                    <a:lstStyle/>
                    <a:p>
                      <a:pPr algn="ctr"/>
                      <a:r>
                        <a:rPr lang="en-US" sz="2400" dirty="0"/>
                        <a:t>Medicaid</a:t>
                      </a:r>
                    </a:p>
                  </a:txBody>
                  <a:tcPr/>
                </a:tc>
                <a:extLst>
                  <a:ext uri="{0D108BD9-81ED-4DB2-BD59-A6C34878D82A}">
                    <a16:rowId xmlns:a16="http://schemas.microsoft.com/office/drawing/2014/main" val="3235173183"/>
                  </a:ext>
                </a:extLst>
              </a:tr>
              <a:tr h="370840">
                <a:tc>
                  <a:txBody>
                    <a:bodyPr/>
                    <a:lstStyle/>
                    <a:p>
                      <a:r>
                        <a:rPr lang="en-US" sz="1200" dirty="0"/>
                        <a:t>Purpose</a:t>
                      </a:r>
                    </a:p>
                  </a:txBody>
                  <a:tcPr/>
                </a:tc>
                <a:tc>
                  <a:txBody>
                    <a:bodyPr/>
                    <a:lstStyle/>
                    <a:p>
                      <a:r>
                        <a:rPr lang="en-US" dirty="0"/>
                        <a:t>Federal insurance program</a:t>
                      </a:r>
                    </a:p>
                  </a:txBody>
                  <a:tcPr/>
                </a:tc>
                <a:tc>
                  <a:txBody>
                    <a:bodyPr/>
                    <a:lstStyle/>
                    <a:p>
                      <a:r>
                        <a:rPr lang="en-US" dirty="0"/>
                        <a:t>Joint federal-state public assistance program</a:t>
                      </a:r>
                    </a:p>
                  </a:txBody>
                  <a:tcPr/>
                </a:tc>
                <a:extLst>
                  <a:ext uri="{0D108BD9-81ED-4DB2-BD59-A6C34878D82A}">
                    <a16:rowId xmlns:a16="http://schemas.microsoft.com/office/drawing/2014/main" val="3417732344"/>
                  </a:ext>
                </a:extLst>
              </a:tr>
              <a:tr h="370840">
                <a:tc>
                  <a:txBody>
                    <a:bodyPr/>
                    <a:lstStyle/>
                    <a:p>
                      <a:r>
                        <a:rPr lang="en-US" sz="1200" dirty="0"/>
                        <a:t>Administered by</a:t>
                      </a:r>
                    </a:p>
                  </a:txBody>
                  <a:tcPr/>
                </a:tc>
                <a:tc>
                  <a:txBody>
                    <a:bodyPr/>
                    <a:lstStyle/>
                    <a:p>
                      <a:r>
                        <a:rPr lang="en-US" dirty="0"/>
                        <a:t>SSA and HHS/CMS</a:t>
                      </a:r>
                    </a:p>
                  </a:txBody>
                  <a:tcPr/>
                </a:tc>
                <a:tc>
                  <a:txBody>
                    <a:bodyPr/>
                    <a:lstStyle/>
                    <a:p>
                      <a:r>
                        <a:rPr lang="en-US" dirty="0"/>
                        <a:t>IDHS and IDHFS</a:t>
                      </a:r>
                    </a:p>
                  </a:txBody>
                  <a:tcPr/>
                </a:tc>
                <a:extLst>
                  <a:ext uri="{0D108BD9-81ED-4DB2-BD59-A6C34878D82A}">
                    <a16:rowId xmlns:a16="http://schemas.microsoft.com/office/drawing/2014/main" val="4184750196"/>
                  </a:ext>
                </a:extLst>
              </a:tr>
              <a:tr h="370840">
                <a:tc>
                  <a:txBody>
                    <a:bodyPr/>
                    <a:lstStyle/>
                    <a:p>
                      <a:r>
                        <a:rPr lang="en-US" sz="1200" dirty="0"/>
                        <a:t>Eligibility</a:t>
                      </a:r>
                    </a:p>
                  </a:txBody>
                  <a:tcPr/>
                </a:tc>
                <a:tc>
                  <a:txBody>
                    <a:bodyPr/>
                    <a:lstStyle/>
                    <a:p>
                      <a:pPr marL="285750" indent="-285750">
                        <a:buFont typeface="Arial" panose="020B0604020202020204" pitchFamily="34" charset="0"/>
                        <a:buChar char="•"/>
                      </a:pPr>
                      <a:r>
                        <a:rPr lang="en-US" dirty="0"/>
                        <a:t>Over 65 years old</a:t>
                      </a:r>
                    </a:p>
                    <a:p>
                      <a:pPr marL="285750" indent="-285750">
                        <a:buFont typeface="Arial" panose="020B0604020202020204" pitchFamily="34" charset="0"/>
                        <a:buChar char="•"/>
                      </a:pPr>
                      <a:r>
                        <a:rPr lang="en-US" dirty="0"/>
                        <a:t>Under 65 years old + SSDI with 24 month waiting period after alleged onset date</a:t>
                      </a:r>
                    </a:p>
                    <a:p>
                      <a:pPr marL="285750" indent="-285750">
                        <a:buFont typeface="Arial" panose="020B0604020202020204" pitchFamily="34" charset="0"/>
                        <a:buChar char="•"/>
                      </a:pPr>
                      <a:r>
                        <a:rPr lang="en-US" dirty="0"/>
                        <a:t>Any age with End-State Renal Disease or ALS</a:t>
                      </a:r>
                    </a:p>
                  </a:txBody>
                  <a:tcPr/>
                </a:tc>
                <a:tc>
                  <a:txBody>
                    <a:bodyPr/>
                    <a:lstStyle/>
                    <a:p>
                      <a:pPr marL="0" indent="0">
                        <a:buFont typeface="Arial" panose="020B0604020202020204" pitchFamily="34" charset="0"/>
                        <a:buNone/>
                      </a:pPr>
                      <a:r>
                        <a:rPr lang="en-US" dirty="0"/>
                        <a:t>Based on financial and nonfinancial factors (more details later)</a:t>
                      </a:r>
                    </a:p>
                  </a:txBody>
                  <a:tcPr/>
                </a:tc>
                <a:extLst>
                  <a:ext uri="{0D108BD9-81ED-4DB2-BD59-A6C34878D82A}">
                    <a16:rowId xmlns:a16="http://schemas.microsoft.com/office/drawing/2014/main" val="2665920874"/>
                  </a:ext>
                </a:extLst>
              </a:tr>
              <a:tr h="370840">
                <a:tc>
                  <a:txBody>
                    <a:bodyPr/>
                    <a:lstStyle/>
                    <a:p>
                      <a:r>
                        <a:rPr lang="en-US" sz="1200" dirty="0"/>
                        <a:t>Funding</a:t>
                      </a:r>
                    </a:p>
                  </a:txBody>
                  <a:tcPr/>
                </a:tc>
                <a:tc>
                  <a:txBody>
                    <a:bodyPr/>
                    <a:lstStyle/>
                    <a:p>
                      <a:r>
                        <a:rPr lang="en-US" dirty="0"/>
                        <a:t>Federal payroll taxes, premiums, and general federal revenue</a:t>
                      </a:r>
                    </a:p>
                  </a:txBody>
                  <a:tcPr/>
                </a:tc>
                <a:tc>
                  <a:txBody>
                    <a:bodyPr/>
                    <a:lstStyle/>
                    <a:p>
                      <a:r>
                        <a:rPr lang="en-US" dirty="0"/>
                        <a:t>Joint federal and state governments</a:t>
                      </a:r>
                    </a:p>
                  </a:txBody>
                  <a:tcPr/>
                </a:tc>
                <a:extLst>
                  <a:ext uri="{0D108BD9-81ED-4DB2-BD59-A6C34878D82A}">
                    <a16:rowId xmlns:a16="http://schemas.microsoft.com/office/drawing/2014/main" val="3237376032"/>
                  </a:ext>
                </a:extLst>
              </a:tr>
              <a:tr h="370840">
                <a:tc>
                  <a:txBody>
                    <a:bodyPr/>
                    <a:lstStyle/>
                    <a:p>
                      <a:r>
                        <a:rPr lang="en-US" sz="1200" dirty="0"/>
                        <a:t>Coverage</a:t>
                      </a:r>
                    </a:p>
                  </a:txBody>
                  <a:tcPr/>
                </a:tc>
                <a:tc>
                  <a:txBody>
                    <a:bodyPr/>
                    <a:lstStyle/>
                    <a:p>
                      <a:r>
                        <a:rPr lang="en-US" dirty="0"/>
                        <a:t>Part A: Hospital</a:t>
                      </a:r>
                    </a:p>
                    <a:p>
                      <a:r>
                        <a:rPr lang="en-US" dirty="0"/>
                        <a:t>Part B: Outpatient visits</a:t>
                      </a:r>
                    </a:p>
                    <a:p>
                      <a:r>
                        <a:rPr lang="en-US" dirty="0"/>
                        <a:t>Part C: A+B and sometimes D+ (Medicare Advantage)</a:t>
                      </a:r>
                    </a:p>
                    <a:p>
                      <a:r>
                        <a:rPr lang="en-US" dirty="0"/>
                        <a:t>Part D: Prescriptions</a:t>
                      </a:r>
                    </a:p>
                  </a:txBody>
                  <a:tcPr/>
                </a:tc>
                <a:tc>
                  <a:txBody>
                    <a:bodyPr/>
                    <a:lstStyle/>
                    <a:p>
                      <a:endParaRPr lang="en-US" dirty="0"/>
                    </a:p>
                  </a:txBody>
                  <a:tcPr/>
                </a:tc>
                <a:extLst>
                  <a:ext uri="{0D108BD9-81ED-4DB2-BD59-A6C34878D82A}">
                    <a16:rowId xmlns:a16="http://schemas.microsoft.com/office/drawing/2014/main" val="2164952312"/>
                  </a:ext>
                </a:extLst>
              </a:tr>
              <a:tr h="370840">
                <a:tc>
                  <a:txBody>
                    <a:bodyPr/>
                    <a:lstStyle/>
                    <a:p>
                      <a:r>
                        <a:rPr lang="en-US" sz="1200" dirty="0"/>
                        <a:t>Costs</a:t>
                      </a:r>
                    </a:p>
                  </a:txBody>
                  <a:tcPr/>
                </a:tc>
                <a:tc>
                  <a:txBody>
                    <a:bodyPr/>
                    <a:lstStyle/>
                    <a:p>
                      <a:r>
                        <a:rPr lang="en-US" dirty="0"/>
                        <a:t>Monthly Premiums + Deductibles and Co-Pays (See Extra Help and MSP later)</a:t>
                      </a:r>
                    </a:p>
                  </a:txBody>
                  <a:tcPr/>
                </a:tc>
                <a:tc>
                  <a:txBody>
                    <a:bodyPr/>
                    <a:lstStyle/>
                    <a:p>
                      <a:r>
                        <a:rPr lang="en-US" dirty="0"/>
                        <a:t>Usually no- or low-costs; though some “spenddown”</a:t>
                      </a:r>
                    </a:p>
                  </a:txBody>
                  <a:tcPr/>
                </a:tc>
                <a:extLst>
                  <a:ext uri="{0D108BD9-81ED-4DB2-BD59-A6C34878D82A}">
                    <a16:rowId xmlns:a16="http://schemas.microsoft.com/office/drawing/2014/main" val="572483566"/>
                  </a:ext>
                </a:extLst>
              </a:tr>
              <a:tr h="370840">
                <a:tc>
                  <a:txBody>
                    <a:bodyPr/>
                    <a:lstStyle/>
                    <a:p>
                      <a:r>
                        <a:rPr lang="en-US" sz="1200" dirty="0"/>
                        <a:t>Long-Term Care</a:t>
                      </a:r>
                    </a:p>
                  </a:txBody>
                  <a:tcPr/>
                </a:tc>
                <a:tc>
                  <a:txBody>
                    <a:bodyPr/>
                    <a:lstStyle/>
                    <a:p>
                      <a:r>
                        <a:rPr lang="en-US" dirty="0"/>
                        <a:t>Only short-term skilled nursing or rehab after hospitalization</a:t>
                      </a:r>
                    </a:p>
                  </a:txBody>
                  <a:tcPr/>
                </a:tc>
                <a:tc>
                  <a:txBody>
                    <a:bodyPr/>
                    <a:lstStyle/>
                    <a:p>
                      <a:r>
                        <a:rPr lang="en-US" dirty="0"/>
                        <a:t>Yes</a:t>
                      </a:r>
                    </a:p>
                  </a:txBody>
                  <a:tcPr/>
                </a:tc>
                <a:extLst>
                  <a:ext uri="{0D108BD9-81ED-4DB2-BD59-A6C34878D82A}">
                    <a16:rowId xmlns:a16="http://schemas.microsoft.com/office/drawing/2014/main" val="3250221388"/>
                  </a:ext>
                </a:extLst>
              </a:tr>
            </a:tbl>
          </a:graphicData>
        </a:graphic>
      </p:graphicFrame>
    </p:spTree>
    <p:extLst>
      <p:ext uri="{BB962C8B-B14F-4D97-AF65-F5344CB8AC3E}">
        <p14:creationId xmlns:p14="http://schemas.microsoft.com/office/powerpoint/2010/main" val="71112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v Medicaid</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9172F5C1-9E48-C298-F9E4-D2EC37B598B0}"/>
              </a:ext>
            </a:extLst>
          </p:cNvPr>
          <p:cNvGraphicFramePr>
            <a:graphicFrameLocks noGrp="1"/>
          </p:cNvGraphicFramePr>
          <p:nvPr>
            <p:extLst>
              <p:ext uri="{D42A27DB-BD31-4B8C-83A1-F6EECF244321}">
                <p14:modId xmlns:p14="http://schemas.microsoft.com/office/powerpoint/2010/main" val="2030128052"/>
              </p:ext>
            </p:extLst>
          </p:nvPr>
        </p:nvGraphicFramePr>
        <p:xfrm>
          <a:off x="625320" y="1278979"/>
          <a:ext cx="11091759" cy="5227320"/>
        </p:xfrm>
        <a:graphic>
          <a:graphicData uri="http://schemas.openxmlformats.org/drawingml/2006/table">
            <a:tbl>
              <a:tblPr firstRow="1" bandRow="1">
                <a:tableStyleId>{5C22544A-7EE6-4342-B048-85BDC9FD1C3A}</a:tableStyleId>
              </a:tblPr>
              <a:tblGrid>
                <a:gridCol w="1352336">
                  <a:extLst>
                    <a:ext uri="{9D8B030D-6E8A-4147-A177-3AD203B41FA5}">
                      <a16:colId xmlns:a16="http://schemas.microsoft.com/office/drawing/2014/main" val="981659037"/>
                    </a:ext>
                  </a:extLst>
                </a:gridCol>
                <a:gridCol w="6042170">
                  <a:extLst>
                    <a:ext uri="{9D8B030D-6E8A-4147-A177-3AD203B41FA5}">
                      <a16:colId xmlns:a16="http://schemas.microsoft.com/office/drawing/2014/main" val="2670417939"/>
                    </a:ext>
                  </a:extLst>
                </a:gridCol>
                <a:gridCol w="3697253">
                  <a:extLst>
                    <a:ext uri="{9D8B030D-6E8A-4147-A177-3AD203B41FA5}">
                      <a16:colId xmlns:a16="http://schemas.microsoft.com/office/drawing/2014/main" val="2279850878"/>
                    </a:ext>
                  </a:extLst>
                </a:gridCol>
              </a:tblGrid>
              <a:tr h="370840">
                <a:tc>
                  <a:txBody>
                    <a:bodyPr/>
                    <a:lstStyle/>
                    <a:p>
                      <a:pPr algn="ctr"/>
                      <a:endParaRPr lang="en-US" sz="1600" dirty="0"/>
                    </a:p>
                  </a:txBody>
                  <a:tcPr/>
                </a:tc>
                <a:tc>
                  <a:txBody>
                    <a:bodyPr/>
                    <a:lstStyle/>
                    <a:p>
                      <a:pPr algn="ctr"/>
                      <a:r>
                        <a:rPr lang="en-US" sz="2400" dirty="0"/>
                        <a:t>Medicare</a:t>
                      </a:r>
                    </a:p>
                  </a:txBody>
                  <a:tcPr/>
                </a:tc>
                <a:tc>
                  <a:txBody>
                    <a:bodyPr/>
                    <a:lstStyle/>
                    <a:p>
                      <a:pPr algn="ctr"/>
                      <a:r>
                        <a:rPr lang="en-US" sz="2400" dirty="0"/>
                        <a:t>Medicaid</a:t>
                      </a:r>
                    </a:p>
                  </a:txBody>
                  <a:tcPr/>
                </a:tc>
                <a:extLst>
                  <a:ext uri="{0D108BD9-81ED-4DB2-BD59-A6C34878D82A}">
                    <a16:rowId xmlns:a16="http://schemas.microsoft.com/office/drawing/2014/main" val="3235173183"/>
                  </a:ext>
                </a:extLst>
              </a:tr>
              <a:tr h="370840">
                <a:tc>
                  <a:txBody>
                    <a:bodyPr/>
                    <a:lstStyle/>
                    <a:p>
                      <a:r>
                        <a:rPr lang="en-US" sz="1200" dirty="0"/>
                        <a:t>Purpose</a:t>
                      </a:r>
                    </a:p>
                  </a:txBody>
                  <a:tcPr/>
                </a:tc>
                <a:tc>
                  <a:txBody>
                    <a:bodyPr/>
                    <a:lstStyle/>
                    <a:p>
                      <a:r>
                        <a:rPr lang="en-US" dirty="0"/>
                        <a:t>Federal insurance program</a:t>
                      </a:r>
                    </a:p>
                  </a:txBody>
                  <a:tcPr/>
                </a:tc>
                <a:tc>
                  <a:txBody>
                    <a:bodyPr/>
                    <a:lstStyle/>
                    <a:p>
                      <a:r>
                        <a:rPr lang="en-US" dirty="0"/>
                        <a:t>Joint federal-state public assistance program</a:t>
                      </a:r>
                    </a:p>
                  </a:txBody>
                  <a:tcPr/>
                </a:tc>
                <a:extLst>
                  <a:ext uri="{0D108BD9-81ED-4DB2-BD59-A6C34878D82A}">
                    <a16:rowId xmlns:a16="http://schemas.microsoft.com/office/drawing/2014/main" val="3417732344"/>
                  </a:ext>
                </a:extLst>
              </a:tr>
              <a:tr h="370840">
                <a:tc>
                  <a:txBody>
                    <a:bodyPr/>
                    <a:lstStyle/>
                    <a:p>
                      <a:r>
                        <a:rPr lang="en-US" sz="1200" dirty="0"/>
                        <a:t>Administered by</a:t>
                      </a:r>
                    </a:p>
                  </a:txBody>
                  <a:tcPr/>
                </a:tc>
                <a:tc>
                  <a:txBody>
                    <a:bodyPr/>
                    <a:lstStyle/>
                    <a:p>
                      <a:r>
                        <a:rPr lang="en-US" dirty="0"/>
                        <a:t>SSA and HHS/CMS</a:t>
                      </a:r>
                    </a:p>
                  </a:txBody>
                  <a:tcPr/>
                </a:tc>
                <a:tc>
                  <a:txBody>
                    <a:bodyPr/>
                    <a:lstStyle/>
                    <a:p>
                      <a:r>
                        <a:rPr lang="en-US" dirty="0"/>
                        <a:t>IDHS and IDHFS</a:t>
                      </a:r>
                    </a:p>
                  </a:txBody>
                  <a:tcPr/>
                </a:tc>
                <a:extLst>
                  <a:ext uri="{0D108BD9-81ED-4DB2-BD59-A6C34878D82A}">
                    <a16:rowId xmlns:a16="http://schemas.microsoft.com/office/drawing/2014/main" val="4184750196"/>
                  </a:ext>
                </a:extLst>
              </a:tr>
              <a:tr h="370840">
                <a:tc>
                  <a:txBody>
                    <a:bodyPr/>
                    <a:lstStyle/>
                    <a:p>
                      <a:r>
                        <a:rPr lang="en-US" sz="1200" dirty="0"/>
                        <a:t>Eligibility</a:t>
                      </a:r>
                    </a:p>
                  </a:txBody>
                  <a:tcPr/>
                </a:tc>
                <a:tc>
                  <a:txBody>
                    <a:bodyPr/>
                    <a:lstStyle/>
                    <a:p>
                      <a:pPr marL="285750" indent="-285750">
                        <a:buFont typeface="Arial" panose="020B0604020202020204" pitchFamily="34" charset="0"/>
                        <a:buChar char="•"/>
                      </a:pPr>
                      <a:r>
                        <a:rPr lang="en-US" dirty="0"/>
                        <a:t>Over 65 years old</a:t>
                      </a:r>
                    </a:p>
                    <a:p>
                      <a:pPr marL="285750" indent="-285750">
                        <a:buFont typeface="Arial" panose="020B0604020202020204" pitchFamily="34" charset="0"/>
                        <a:buChar char="•"/>
                      </a:pPr>
                      <a:r>
                        <a:rPr lang="en-US" dirty="0"/>
                        <a:t>Under 65 years old + SSDI with 24 month waiting period after alleged onset date</a:t>
                      </a:r>
                    </a:p>
                    <a:p>
                      <a:pPr marL="285750" indent="-285750">
                        <a:buFont typeface="Arial" panose="020B0604020202020204" pitchFamily="34" charset="0"/>
                        <a:buChar char="•"/>
                      </a:pPr>
                      <a:r>
                        <a:rPr lang="en-US" dirty="0"/>
                        <a:t>Any age with End-State Renal Disease or ALS</a:t>
                      </a:r>
                    </a:p>
                  </a:txBody>
                  <a:tcPr/>
                </a:tc>
                <a:tc>
                  <a:txBody>
                    <a:bodyPr/>
                    <a:lstStyle/>
                    <a:p>
                      <a:pPr marL="0" indent="0">
                        <a:buFont typeface="Arial" panose="020B0604020202020204" pitchFamily="34" charset="0"/>
                        <a:buNone/>
                      </a:pPr>
                      <a:r>
                        <a:rPr lang="en-US" dirty="0"/>
                        <a:t>Based on financial and nonfinancial factors (more details later)</a:t>
                      </a:r>
                    </a:p>
                  </a:txBody>
                  <a:tcPr/>
                </a:tc>
                <a:extLst>
                  <a:ext uri="{0D108BD9-81ED-4DB2-BD59-A6C34878D82A}">
                    <a16:rowId xmlns:a16="http://schemas.microsoft.com/office/drawing/2014/main" val="2665920874"/>
                  </a:ext>
                </a:extLst>
              </a:tr>
              <a:tr h="370840">
                <a:tc>
                  <a:txBody>
                    <a:bodyPr/>
                    <a:lstStyle/>
                    <a:p>
                      <a:r>
                        <a:rPr lang="en-US" sz="1200" dirty="0"/>
                        <a:t>Funding</a:t>
                      </a:r>
                    </a:p>
                  </a:txBody>
                  <a:tcPr/>
                </a:tc>
                <a:tc>
                  <a:txBody>
                    <a:bodyPr/>
                    <a:lstStyle/>
                    <a:p>
                      <a:r>
                        <a:rPr lang="en-US" dirty="0"/>
                        <a:t>Federal payroll taxes, premiums, and general federal revenue</a:t>
                      </a:r>
                    </a:p>
                  </a:txBody>
                  <a:tcPr/>
                </a:tc>
                <a:tc>
                  <a:txBody>
                    <a:bodyPr/>
                    <a:lstStyle/>
                    <a:p>
                      <a:r>
                        <a:rPr lang="en-US" dirty="0"/>
                        <a:t>Joint federal and state governments</a:t>
                      </a:r>
                    </a:p>
                  </a:txBody>
                  <a:tcPr/>
                </a:tc>
                <a:extLst>
                  <a:ext uri="{0D108BD9-81ED-4DB2-BD59-A6C34878D82A}">
                    <a16:rowId xmlns:a16="http://schemas.microsoft.com/office/drawing/2014/main" val="3237376032"/>
                  </a:ext>
                </a:extLst>
              </a:tr>
              <a:tr h="370840">
                <a:tc>
                  <a:txBody>
                    <a:bodyPr/>
                    <a:lstStyle/>
                    <a:p>
                      <a:r>
                        <a:rPr lang="en-US" sz="1200" dirty="0"/>
                        <a:t>Coverage</a:t>
                      </a:r>
                    </a:p>
                  </a:txBody>
                  <a:tcPr/>
                </a:tc>
                <a:tc>
                  <a:txBody>
                    <a:bodyPr/>
                    <a:lstStyle/>
                    <a:p>
                      <a:r>
                        <a:rPr lang="en-US" dirty="0"/>
                        <a:t>Part A: Hospital</a:t>
                      </a:r>
                    </a:p>
                    <a:p>
                      <a:r>
                        <a:rPr lang="en-US" dirty="0"/>
                        <a:t>Part B: Outpatient visits</a:t>
                      </a:r>
                    </a:p>
                    <a:p>
                      <a:r>
                        <a:rPr lang="en-US" dirty="0"/>
                        <a:t>Part C: A+B and sometimes D+ (Medicare Advantage)</a:t>
                      </a:r>
                    </a:p>
                    <a:p>
                      <a:r>
                        <a:rPr lang="en-US" dirty="0"/>
                        <a:t>Part D: Prescriptions</a:t>
                      </a:r>
                    </a:p>
                  </a:txBody>
                  <a:tcPr/>
                </a:tc>
                <a:tc>
                  <a:txBody>
                    <a:bodyPr/>
                    <a:lstStyle/>
                    <a:p>
                      <a:endParaRPr lang="en-US" dirty="0"/>
                    </a:p>
                  </a:txBody>
                  <a:tcPr/>
                </a:tc>
                <a:extLst>
                  <a:ext uri="{0D108BD9-81ED-4DB2-BD59-A6C34878D82A}">
                    <a16:rowId xmlns:a16="http://schemas.microsoft.com/office/drawing/2014/main" val="2164952312"/>
                  </a:ext>
                </a:extLst>
              </a:tr>
              <a:tr h="370840">
                <a:tc>
                  <a:txBody>
                    <a:bodyPr/>
                    <a:lstStyle/>
                    <a:p>
                      <a:r>
                        <a:rPr lang="en-US" sz="1200" dirty="0"/>
                        <a:t>Costs</a:t>
                      </a:r>
                    </a:p>
                  </a:txBody>
                  <a:tcPr/>
                </a:tc>
                <a:tc>
                  <a:txBody>
                    <a:bodyPr/>
                    <a:lstStyle/>
                    <a:p>
                      <a:r>
                        <a:rPr lang="en-US" dirty="0"/>
                        <a:t>Monthly Premiums + Deductibles and Co-Pays (See Extra Help and MSP later)</a:t>
                      </a:r>
                    </a:p>
                  </a:txBody>
                  <a:tcPr/>
                </a:tc>
                <a:tc>
                  <a:txBody>
                    <a:bodyPr/>
                    <a:lstStyle/>
                    <a:p>
                      <a:r>
                        <a:rPr lang="en-US" dirty="0"/>
                        <a:t>Usually no- or low-costs; though some “spenddown”</a:t>
                      </a:r>
                    </a:p>
                  </a:txBody>
                  <a:tcPr/>
                </a:tc>
                <a:extLst>
                  <a:ext uri="{0D108BD9-81ED-4DB2-BD59-A6C34878D82A}">
                    <a16:rowId xmlns:a16="http://schemas.microsoft.com/office/drawing/2014/main" val="572483566"/>
                  </a:ext>
                </a:extLst>
              </a:tr>
              <a:tr h="370840">
                <a:tc>
                  <a:txBody>
                    <a:bodyPr/>
                    <a:lstStyle/>
                    <a:p>
                      <a:r>
                        <a:rPr lang="en-US" sz="1200" dirty="0"/>
                        <a:t>Long-Term Care</a:t>
                      </a:r>
                    </a:p>
                  </a:txBody>
                  <a:tcPr/>
                </a:tc>
                <a:tc>
                  <a:txBody>
                    <a:bodyPr/>
                    <a:lstStyle/>
                    <a:p>
                      <a:r>
                        <a:rPr lang="en-US" dirty="0"/>
                        <a:t>Only short-term skilled nursing or rehab after hospitalization</a:t>
                      </a:r>
                    </a:p>
                  </a:txBody>
                  <a:tcPr/>
                </a:tc>
                <a:tc>
                  <a:txBody>
                    <a:bodyPr/>
                    <a:lstStyle/>
                    <a:p>
                      <a:r>
                        <a:rPr lang="en-US" dirty="0"/>
                        <a:t>Yes</a:t>
                      </a:r>
                    </a:p>
                  </a:txBody>
                  <a:tcPr/>
                </a:tc>
                <a:extLst>
                  <a:ext uri="{0D108BD9-81ED-4DB2-BD59-A6C34878D82A}">
                    <a16:rowId xmlns:a16="http://schemas.microsoft.com/office/drawing/2014/main" val="3250221388"/>
                  </a:ext>
                </a:extLst>
              </a:tr>
            </a:tbl>
          </a:graphicData>
        </a:graphic>
      </p:graphicFrame>
      <p:sp>
        <p:nvSpPr>
          <p:cNvPr id="7" name="Callout: Down Arrow 6">
            <a:extLst>
              <a:ext uri="{FF2B5EF4-FFF2-40B4-BE49-F238E27FC236}">
                <a16:creationId xmlns:a16="http://schemas.microsoft.com/office/drawing/2014/main" id="{0298DB27-2228-4A3F-DA1C-935B08EB7427}"/>
              </a:ext>
            </a:extLst>
          </p:cNvPr>
          <p:cNvSpPr/>
          <p:nvPr/>
        </p:nvSpPr>
        <p:spPr>
          <a:xfrm>
            <a:off x="8548577" y="1711842"/>
            <a:ext cx="2785730" cy="3678865"/>
          </a:xfrm>
          <a:prstGeom prst="downArrowCallout">
            <a:avLst>
              <a:gd name="adj1" fmla="val 25000"/>
              <a:gd name="adj2" fmla="val 26908"/>
              <a:gd name="adj3" fmla="val 25000"/>
              <a:gd name="adj4" fmla="val 7364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Under OBBBA, starting in 2028 - States must impose cost-sharing of $1-$35/service for ACA/Family Care if income &gt;100% FPL; some services exempted.</a:t>
            </a:r>
          </a:p>
        </p:txBody>
      </p:sp>
    </p:spTree>
    <p:extLst>
      <p:ext uri="{BB962C8B-B14F-4D97-AF65-F5344CB8AC3E}">
        <p14:creationId xmlns:p14="http://schemas.microsoft.com/office/powerpoint/2010/main" val="207428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288AB-8B65-C579-3E0B-F14C5D42ED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86F3B3-6F91-B28A-AC88-8036632D1992}"/>
              </a:ext>
            </a:extLst>
          </p:cNvPr>
          <p:cNvSpPr>
            <a:spLocks noGrp="1"/>
          </p:cNvSpPr>
          <p:nvPr>
            <p:ph type="title"/>
          </p:nvPr>
        </p:nvSpPr>
        <p:spPr/>
        <p:txBody>
          <a:bodyPr/>
          <a:lstStyle/>
          <a:p>
            <a:r>
              <a:rPr lang="en-US" dirty="0"/>
              <a:t>Medicare v Medicaid</a:t>
            </a:r>
          </a:p>
        </p:txBody>
      </p:sp>
      <p:sp>
        <p:nvSpPr>
          <p:cNvPr id="6" name="TextBox 5">
            <a:extLst>
              <a:ext uri="{FF2B5EF4-FFF2-40B4-BE49-F238E27FC236}">
                <a16:creationId xmlns:a16="http://schemas.microsoft.com/office/drawing/2014/main" id="{303C286E-C480-759C-B2C2-1F1B095D9641}"/>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9D258D2A-2EA3-707B-1E1D-0CF3BB712A09}"/>
              </a:ext>
            </a:extLst>
          </p:cNvPr>
          <p:cNvGraphicFramePr>
            <a:graphicFrameLocks noGrp="1"/>
          </p:cNvGraphicFramePr>
          <p:nvPr>
            <p:extLst>
              <p:ext uri="{D42A27DB-BD31-4B8C-83A1-F6EECF244321}">
                <p14:modId xmlns:p14="http://schemas.microsoft.com/office/powerpoint/2010/main" val="2766873777"/>
              </p:ext>
            </p:extLst>
          </p:nvPr>
        </p:nvGraphicFramePr>
        <p:xfrm>
          <a:off x="625320" y="1278979"/>
          <a:ext cx="11091759" cy="4572000"/>
        </p:xfrm>
        <a:graphic>
          <a:graphicData uri="http://schemas.openxmlformats.org/drawingml/2006/table">
            <a:tbl>
              <a:tblPr firstRow="1" bandRow="1">
                <a:tableStyleId>{5C22544A-7EE6-4342-B048-85BDC9FD1C3A}</a:tableStyleId>
              </a:tblPr>
              <a:tblGrid>
                <a:gridCol w="1352336">
                  <a:extLst>
                    <a:ext uri="{9D8B030D-6E8A-4147-A177-3AD203B41FA5}">
                      <a16:colId xmlns:a16="http://schemas.microsoft.com/office/drawing/2014/main" val="981659037"/>
                    </a:ext>
                  </a:extLst>
                </a:gridCol>
                <a:gridCol w="4901609">
                  <a:extLst>
                    <a:ext uri="{9D8B030D-6E8A-4147-A177-3AD203B41FA5}">
                      <a16:colId xmlns:a16="http://schemas.microsoft.com/office/drawing/2014/main" val="2670417939"/>
                    </a:ext>
                  </a:extLst>
                </a:gridCol>
                <a:gridCol w="4837814">
                  <a:extLst>
                    <a:ext uri="{9D8B030D-6E8A-4147-A177-3AD203B41FA5}">
                      <a16:colId xmlns:a16="http://schemas.microsoft.com/office/drawing/2014/main" val="2279850878"/>
                    </a:ext>
                  </a:extLst>
                </a:gridCol>
              </a:tblGrid>
              <a:tr h="370840">
                <a:tc>
                  <a:txBody>
                    <a:bodyPr/>
                    <a:lstStyle/>
                    <a:p>
                      <a:pPr algn="ctr"/>
                      <a:endParaRPr lang="en-US" sz="1600" dirty="0"/>
                    </a:p>
                  </a:txBody>
                  <a:tcPr/>
                </a:tc>
                <a:tc>
                  <a:txBody>
                    <a:bodyPr/>
                    <a:lstStyle/>
                    <a:p>
                      <a:pPr algn="ctr"/>
                      <a:r>
                        <a:rPr lang="en-US" sz="2400" dirty="0"/>
                        <a:t>Medicare</a:t>
                      </a:r>
                    </a:p>
                  </a:txBody>
                  <a:tcPr/>
                </a:tc>
                <a:tc>
                  <a:txBody>
                    <a:bodyPr/>
                    <a:lstStyle/>
                    <a:p>
                      <a:pPr algn="ctr"/>
                      <a:r>
                        <a:rPr lang="en-US" sz="2400" dirty="0"/>
                        <a:t>Medicaid</a:t>
                      </a:r>
                    </a:p>
                  </a:txBody>
                  <a:tcPr/>
                </a:tc>
                <a:extLst>
                  <a:ext uri="{0D108BD9-81ED-4DB2-BD59-A6C34878D82A}">
                    <a16:rowId xmlns:a16="http://schemas.microsoft.com/office/drawing/2014/main" val="3235173183"/>
                  </a:ext>
                </a:extLst>
              </a:tr>
              <a:tr h="370840">
                <a:tc>
                  <a:txBody>
                    <a:bodyPr/>
                    <a:lstStyle/>
                    <a:p>
                      <a:r>
                        <a:rPr lang="en-US" sz="1200" dirty="0"/>
                        <a:t>Immigration Status</a:t>
                      </a:r>
                    </a:p>
                  </a:txBody>
                  <a:tcPr/>
                </a:tc>
                <a:tc>
                  <a:txBody>
                    <a:bodyPr/>
                    <a:lstStyle/>
                    <a:p>
                      <a:r>
                        <a:rPr lang="en-US" dirty="0"/>
                        <a:t>Set by federal law</a:t>
                      </a:r>
                    </a:p>
                  </a:txBody>
                  <a:tcPr/>
                </a:tc>
                <a:tc>
                  <a:txBody>
                    <a:bodyPr/>
                    <a:lstStyle/>
                    <a:p>
                      <a:r>
                        <a:rPr lang="en-US" dirty="0"/>
                        <a:t>Set by federal and state. </a:t>
                      </a:r>
                    </a:p>
                    <a:p>
                      <a:endParaRPr lang="en-US" dirty="0"/>
                    </a:p>
                    <a:p>
                      <a:r>
                        <a:rPr lang="en-US" dirty="0"/>
                        <a:t>Some who do not meet federal immigration status requirements can qualify for state-funded medical benefits.</a:t>
                      </a:r>
                    </a:p>
                  </a:txBody>
                  <a:tcPr/>
                </a:tc>
                <a:extLst>
                  <a:ext uri="{0D108BD9-81ED-4DB2-BD59-A6C34878D82A}">
                    <a16:rowId xmlns:a16="http://schemas.microsoft.com/office/drawing/2014/main" val="3417732344"/>
                  </a:ext>
                </a:extLst>
              </a:tr>
              <a:tr h="370840">
                <a:tc>
                  <a:txBody>
                    <a:bodyPr/>
                    <a:lstStyle/>
                    <a:p>
                      <a:r>
                        <a:rPr lang="en-US" sz="1200" dirty="0"/>
                        <a:t>Doctor availability</a:t>
                      </a:r>
                    </a:p>
                  </a:txBody>
                  <a:tcPr/>
                </a:tc>
                <a:tc>
                  <a:txBody>
                    <a:bodyPr/>
                    <a:lstStyle/>
                    <a:p>
                      <a:r>
                        <a:rPr lang="en-US" dirty="0"/>
                        <a:t>Wider because of high reimbursement rates</a:t>
                      </a:r>
                    </a:p>
                  </a:txBody>
                  <a:tcPr/>
                </a:tc>
                <a:tc>
                  <a:txBody>
                    <a:bodyPr/>
                    <a:lstStyle/>
                    <a:p>
                      <a:r>
                        <a:rPr lang="en-US" dirty="0"/>
                        <a:t>Harder to find doctors, esp. specialists because of lower reimbursement rates. However, there are time/distance requirements in MCO plans.</a:t>
                      </a:r>
                    </a:p>
                  </a:txBody>
                  <a:tcPr/>
                </a:tc>
                <a:extLst>
                  <a:ext uri="{0D108BD9-81ED-4DB2-BD59-A6C34878D82A}">
                    <a16:rowId xmlns:a16="http://schemas.microsoft.com/office/drawing/2014/main" val="4184750196"/>
                  </a:ext>
                </a:extLst>
              </a:tr>
              <a:tr h="370840">
                <a:tc>
                  <a:txBody>
                    <a:bodyPr/>
                    <a:lstStyle/>
                    <a:p>
                      <a:r>
                        <a:rPr lang="en-US" sz="1200" dirty="0"/>
                        <a:t>Which do I have?</a:t>
                      </a:r>
                    </a:p>
                  </a:txBody>
                  <a:tcPr/>
                </a:tc>
                <a:tc>
                  <a:txBody>
                    <a:bodyPr/>
                    <a:lstStyle/>
                    <a:p>
                      <a:r>
                        <a:rPr lang="en-US" dirty="0"/>
                        <a:t>“Red, White, and Blue” Card</a:t>
                      </a:r>
                    </a:p>
                    <a:p>
                      <a:r>
                        <a:rPr lang="en-US" dirty="0"/>
                        <a:t>My.ssa.gov</a:t>
                      </a:r>
                    </a:p>
                    <a:p>
                      <a:r>
                        <a:rPr lang="en-US" dirty="0"/>
                        <a:t>Medicare.gov</a:t>
                      </a:r>
                    </a:p>
                    <a:p>
                      <a:r>
                        <a:rPr lang="en-US" dirty="0"/>
                        <a:t>Gets benefits from a provider who is not an Illinois MCO</a:t>
                      </a:r>
                    </a:p>
                  </a:txBody>
                  <a:tcPr/>
                </a:tc>
                <a:tc>
                  <a:txBody>
                    <a:bodyPr/>
                    <a:lstStyle/>
                    <a:p>
                      <a:r>
                        <a:rPr lang="en-US" dirty="0"/>
                        <a:t>No physical card </a:t>
                      </a:r>
                    </a:p>
                    <a:p>
                      <a:r>
                        <a:rPr lang="en-US" dirty="0"/>
                        <a:t>Confirm benefits in Manage My Case</a:t>
                      </a:r>
                    </a:p>
                    <a:p>
                      <a:r>
                        <a:rPr lang="en-US" dirty="0"/>
                        <a:t>Call 1-855-828-4995 with RIN number</a:t>
                      </a:r>
                    </a:p>
                    <a:p>
                      <a:r>
                        <a:rPr lang="en-US" dirty="0"/>
                        <a:t>Has benefits through an IL MCO, e.g.: CountyCare, Molina, Meridian, Blue Cross Community, or Aetna Better Health</a:t>
                      </a:r>
                    </a:p>
                  </a:txBody>
                  <a:tcPr/>
                </a:tc>
                <a:extLst>
                  <a:ext uri="{0D108BD9-81ED-4DB2-BD59-A6C34878D82A}">
                    <a16:rowId xmlns:a16="http://schemas.microsoft.com/office/drawing/2014/main" val="3814294428"/>
                  </a:ext>
                </a:extLst>
              </a:tr>
            </a:tbl>
          </a:graphicData>
        </a:graphic>
      </p:graphicFrame>
    </p:spTree>
    <p:extLst>
      <p:ext uri="{BB962C8B-B14F-4D97-AF65-F5344CB8AC3E}">
        <p14:creationId xmlns:p14="http://schemas.microsoft.com/office/powerpoint/2010/main" val="421609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C1B33-D0E5-C8B3-E1F8-491B89F913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5A6F54-893C-4657-EF86-68AFE6EDFDD9}"/>
              </a:ext>
            </a:extLst>
          </p:cNvPr>
          <p:cNvSpPr>
            <a:spLocks noGrp="1"/>
          </p:cNvSpPr>
          <p:nvPr>
            <p:ph type="title"/>
          </p:nvPr>
        </p:nvSpPr>
        <p:spPr/>
        <p:txBody>
          <a:bodyPr/>
          <a:lstStyle/>
          <a:p>
            <a:r>
              <a:rPr lang="en-US" dirty="0"/>
              <a:t>Medicare v Medicaid</a:t>
            </a:r>
          </a:p>
        </p:txBody>
      </p:sp>
      <p:sp>
        <p:nvSpPr>
          <p:cNvPr id="6" name="TextBox 5">
            <a:extLst>
              <a:ext uri="{FF2B5EF4-FFF2-40B4-BE49-F238E27FC236}">
                <a16:creationId xmlns:a16="http://schemas.microsoft.com/office/drawing/2014/main" id="{C712E54A-FA4D-51F6-BCBF-4C8A1E4E48A7}"/>
              </a:ext>
            </a:extLst>
          </p:cNvPr>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DD64A67D-7EF9-C4E7-399F-B3DF133128FD}"/>
              </a:ext>
            </a:extLst>
          </p:cNvPr>
          <p:cNvGraphicFramePr>
            <a:graphicFrameLocks noGrp="1"/>
          </p:cNvGraphicFramePr>
          <p:nvPr>
            <p:extLst>
              <p:ext uri="{D42A27DB-BD31-4B8C-83A1-F6EECF244321}">
                <p14:modId xmlns:p14="http://schemas.microsoft.com/office/powerpoint/2010/main" val="2174087621"/>
              </p:ext>
            </p:extLst>
          </p:nvPr>
        </p:nvGraphicFramePr>
        <p:xfrm>
          <a:off x="625320" y="1278979"/>
          <a:ext cx="11091759" cy="4572000"/>
        </p:xfrm>
        <a:graphic>
          <a:graphicData uri="http://schemas.openxmlformats.org/drawingml/2006/table">
            <a:tbl>
              <a:tblPr firstRow="1" bandRow="1">
                <a:tableStyleId>{5C22544A-7EE6-4342-B048-85BDC9FD1C3A}</a:tableStyleId>
              </a:tblPr>
              <a:tblGrid>
                <a:gridCol w="1352336">
                  <a:extLst>
                    <a:ext uri="{9D8B030D-6E8A-4147-A177-3AD203B41FA5}">
                      <a16:colId xmlns:a16="http://schemas.microsoft.com/office/drawing/2014/main" val="981659037"/>
                    </a:ext>
                  </a:extLst>
                </a:gridCol>
                <a:gridCol w="4901609">
                  <a:extLst>
                    <a:ext uri="{9D8B030D-6E8A-4147-A177-3AD203B41FA5}">
                      <a16:colId xmlns:a16="http://schemas.microsoft.com/office/drawing/2014/main" val="2670417939"/>
                    </a:ext>
                  </a:extLst>
                </a:gridCol>
                <a:gridCol w="4837814">
                  <a:extLst>
                    <a:ext uri="{9D8B030D-6E8A-4147-A177-3AD203B41FA5}">
                      <a16:colId xmlns:a16="http://schemas.microsoft.com/office/drawing/2014/main" val="2279850878"/>
                    </a:ext>
                  </a:extLst>
                </a:gridCol>
              </a:tblGrid>
              <a:tr h="370840">
                <a:tc>
                  <a:txBody>
                    <a:bodyPr/>
                    <a:lstStyle/>
                    <a:p>
                      <a:pPr algn="ctr"/>
                      <a:endParaRPr lang="en-US" sz="1600" dirty="0"/>
                    </a:p>
                  </a:txBody>
                  <a:tcPr/>
                </a:tc>
                <a:tc>
                  <a:txBody>
                    <a:bodyPr/>
                    <a:lstStyle/>
                    <a:p>
                      <a:pPr algn="ctr"/>
                      <a:r>
                        <a:rPr lang="en-US" sz="2400" dirty="0"/>
                        <a:t>Medicare</a:t>
                      </a:r>
                    </a:p>
                  </a:txBody>
                  <a:tcPr/>
                </a:tc>
                <a:tc>
                  <a:txBody>
                    <a:bodyPr/>
                    <a:lstStyle/>
                    <a:p>
                      <a:pPr algn="ctr"/>
                      <a:r>
                        <a:rPr lang="en-US" sz="2400" dirty="0"/>
                        <a:t>Medicaid</a:t>
                      </a:r>
                    </a:p>
                  </a:txBody>
                  <a:tcPr/>
                </a:tc>
                <a:extLst>
                  <a:ext uri="{0D108BD9-81ED-4DB2-BD59-A6C34878D82A}">
                    <a16:rowId xmlns:a16="http://schemas.microsoft.com/office/drawing/2014/main" val="3235173183"/>
                  </a:ext>
                </a:extLst>
              </a:tr>
              <a:tr h="370840">
                <a:tc>
                  <a:txBody>
                    <a:bodyPr/>
                    <a:lstStyle/>
                    <a:p>
                      <a:r>
                        <a:rPr lang="en-US" sz="1200" dirty="0"/>
                        <a:t>Immigration Status</a:t>
                      </a:r>
                    </a:p>
                  </a:txBody>
                  <a:tcPr/>
                </a:tc>
                <a:tc>
                  <a:txBody>
                    <a:bodyPr/>
                    <a:lstStyle/>
                    <a:p>
                      <a:r>
                        <a:rPr lang="en-US" dirty="0"/>
                        <a:t>Set by federal law</a:t>
                      </a:r>
                    </a:p>
                  </a:txBody>
                  <a:tcPr/>
                </a:tc>
                <a:tc>
                  <a:txBody>
                    <a:bodyPr/>
                    <a:lstStyle/>
                    <a:p>
                      <a:r>
                        <a:rPr lang="en-US" dirty="0"/>
                        <a:t>Set by federal and state. </a:t>
                      </a:r>
                    </a:p>
                    <a:p>
                      <a:endParaRPr lang="en-US" dirty="0"/>
                    </a:p>
                    <a:p>
                      <a:r>
                        <a:rPr lang="en-US" dirty="0"/>
                        <a:t>Some who do not meet federal immigration status requirements can qualify for state-funded medical benefits.</a:t>
                      </a:r>
                    </a:p>
                  </a:txBody>
                  <a:tcPr/>
                </a:tc>
                <a:extLst>
                  <a:ext uri="{0D108BD9-81ED-4DB2-BD59-A6C34878D82A}">
                    <a16:rowId xmlns:a16="http://schemas.microsoft.com/office/drawing/2014/main" val="3417732344"/>
                  </a:ext>
                </a:extLst>
              </a:tr>
              <a:tr h="370840">
                <a:tc>
                  <a:txBody>
                    <a:bodyPr/>
                    <a:lstStyle/>
                    <a:p>
                      <a:r>
                        <a:rPr lang="en-US" sz="1200" dirty="0"/>
                        <a:t>Doctor availability</a:t>
                      </a:r>
                    </a:p>
                  </a:txBody>
                  <a:tcPr/>
                </a:tc>
                <a:tc>
                  <a:txBody>
                    <a:bodyPr/>
                    <a:lstStyle/>
                    <a:p>
                      <a:r>
                        <a:rPr lang="en-US" dirty="0"/>
                        <a:t>Wider because of high reimbursement rates</a:t>
                      </a:r>
                    </a:p>
                  </a:txBody>
                  <a:tcPr/>
                </a:tc>
                <a:tc>
                  <a:txBody>
                    <a:bodyPr/>
                    <a:lstStyle/>
                    <a:p>
                      <a:r>
                        <a:rPr lang="en-US" dirty="0"/>
                        <a:t>Harder to find doctors, esp. specialists because of lower reimbursement rates. However, there are time/distance requirements in MCO plans.</a:t>
                      </a:r>
                    </a:p>
                  </a:txBody>
                  <a:tcPr/>
                </a:tc>
                <a:extLst>
                  <a:ext uri="{0D108BD9-81ED-4DB2-BD59-A6C34878D82A}">
                    <a16:rowId xmlns:a16="http://schemas.microsoft.com/office/drawing/2014/main" val="4184750196"/>
                  </a:ext>
                </a:extLst>
              </a:tr>
              <a:tr h="370840">
                <a:tc>
                  <a:txBody>
                    <a:bodyPr/>
                    <a:lstStyle/>
                    <a:p>
                      <a:r>
                        <a:rPr lang="en-US" sz="1200" dirty="0"/>
                        <a:t>Which do I have?</a:t>
                      </a:r>
                    </a:p>
                  </a:txBody>
                  <a:tcPr/>
                </a:tc>
                <a:tc>
                  <a:txBody>
                    <a:bodyPr/>
                    <a:lstStyle/>
                    <a:p>
                      <a:r>
                        <a:rPr lang="en-US" dirty="0"/>
                        <a:t>“Red, White, and Blue” Card</a:t>
                      </a:r>
                    </a:p>
                    <a:p>
                      <a:r>
                        <a:rPr lang="en-US" dirty="0"/>
                        <a:t>My.ssa.gov</a:t>
                      </a:r>
                    </a:p>
                    <a:p>
                      <a:r>
                        <a:rPr lang="en-US" dirty="0"/>
                        <a:t>Medicare.gov</a:t>
                      </a:r>
                    </a:p>
                    <a:p>
                      <a:r>
                        <a:rPr lang="en-US" dirty="0"/>
                        <a:t>Gets benefits from a provider who is not an Illinois MCO</a:t>
                      </a:r>
                    </a:p>
                  </a:txBody>
                  <a:tcPr/>
                </a:tc>
                <a:tc>
                  <a:txBody>
                    <a:bodyPr/>
                    <a:lstStyle/>
                    <a:p>
                      <a:r>
                        <a:rPr lang="en-US" dirty="0"/>
                        <a:t>No physical card </a:t>
                      </a:r>
                    </a:p>
                    <a:p>
                      <a:r>
                        <a:rPr lang="en-US" dirty="0"/>
                        <a:t>Confirm benefits in Manage My Case</a:t>
                      </a:r>
                    </a:p>
                    <a:p>
                      <a:r>
                        <a:rPr lang="en-US" dirty="0"/>
                        <a:t>Call 1-855-828-4995 with RIN number</a:t>
                      </a:r>
                    </a:p>
                    <a:p>
                      <a:r>
                        <a:rPr lang="en-US" dirty="0"/>
                        <a:t>Has benefits through an IL MCO, e.g.: CountyCare, Molina, Meridian, Blue Cross Community, or Aetna Better Health</a:t>
                      </a:r>
                    </a:p>
                  </a:txBody>
                  <a:tcPr/>
                </a:tc>
                <a:extLst>
                  <a:ext uri="{0D108BD9-81ED-4DB2-BD59-A6C34878D82A}">
                    <a16:rowId xmlns:a16="http://schemas.microsoft.com/office/drawing/2014/main" val="415022384"/>
                  </a:ext>
                </a:extLst>
              </a:tr>
            </a:tbl>
          </a:graphicData>
        </a:graphic>
      </p:graphicFrame>
      <p:sp>
        <p:nvSpPr>
          <p:cNvPr id="5" name="Callout: Up Arrow 4">
            <a:extLst>
              <a:ext uri="{FF2B5EF4-FFF2-40B4-BE49-F238E27FC236}">
                <a16:creationId xmlns:a16="http://schemas.microsoft.com/office/drawing/2014/main" id="{201331D2-BA0F-3BE3-EB1D-A9096388ACF1}"/>
              </a:ext>
            </a:extLst>
          </p:cNvPr>
          <p:cNvSpPr/>
          <p:nvPr/>
        </p:nvSpPr>
        <p:spPr>
          <a:xfrm>
            <a:off x="148855" y="2331922"/>
            <a:ext cx="2977117" cy="3909389"/>
          </a:xfrm>
          <a:prstGeom prst="up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OBBA removes eligibility for some lawfully-present immigrants for both Medicare and Medicaid, including those who paid into the Medicare system. </a:t>
            </a:r>
            <a:r>
              <a:rPr lang="en-US" b="1" i="1" dirty="0">
                <a:solidFill>
                  <a:srgbClr val="000000"/>
                </a:solidFill>
              </a:rPr>
              <a:t>More on this later.</a:t>
            </a:r>
          </a:p>
        </p:txBody>
      </p:sp>
    </p:spTree>
    <p:extLst>
      <p:ext uri="{BB962C8B-B14F-4D97-AF65-F5344CB8AC3E}">
        <p14:creationId xmlns:p14="http://schemas.microsoft.com/office/powerpoint/2010/main" val="257841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DD50-8E6F-C0DD-0609-83D1B16EB34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6085ED0-55D8-69F7-0FA5-215DC64DDC3D}"/>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938967A7-F7A6-497F-BE90-02614CA537CA}"/>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2E80663F-8AC5-90CC-9AA1-72ACB1391D8F}"/>
              </a:ext>
            </a:extLst>
          </p:cNvPr>
          <p:cNvPicPr>
            <a:picLocks noChangeAspect="1"/>
          </p:cNvPicPr>
          <p:nvPr/>
        </p:nvPicPr>
        <p:blipFill>
          <a:blip r:embed="rId2"/>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E0F8DF1C-0FD9-A01E-ADA1-FA3FC67844CD}"/>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B6660D6-FB31-443D-1733-2D4F12643804}"/>
              </a:ext>
            </a:extLst>
          </p:cNvPr>
          <p:cNvSpPr/>
          <p:nvPr/>
        </p:nvSpPr>
        <p:spPr>
          <a:xfrm>
            <a:off x="452387" y="1236315"/>
            <a:ext cx="5034013"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APPLYING</a:t>
            </a:r>
          </a:p>
          <a:p>
            <a:pPr marL="285750" indent="-285750">
              <a:buFont typeface="Arial" panose="020B0604020202020204" pitchFamily="34" charset="0"/>
              <a:buChar char="•"/>
            </a:pPr>
            <a:r>
              <a:rPr lang="en-US" dirty="0">
                <a:solidFill>
                  <a:schemeClr val="bg1"/>
                </a:solidFill>
              </a:rPr>
              <a:t>Online (ABE/Manage My Case)</a:t>
            </a:r>
          </a:p>
          <a:p>
            <a:pPr marL="285750" indent="-285750">
              <a:buFont typeface="Arial" panose="020B0604020202020204" pitchFamily="34" charset="0"/>
              <a:buChar char="•"/>
            </a:pPr>
            <a:r>
              <a:rPr lang="en-US" dirty="0">
                <a:solidFill>
                  <a:schemeClr val="bg1"/>
                </a:solidFill>
              </a:rPr>
              <a:t>By Phone: </a:t>
            </a:r>
            <a:r>
              <a:rPr lang="en-US" dirty="0"/>
              <a:t>(800) 843-6154</a:t>
            </a:r>
          </a:p>
          <a:p>
            <a:pPr marL="285750" indent="-285750">
              <a:buFont typeface="Arial" panose="020B0604020202020204" pitchFamily="34" charset="0"/>
              <a:buChar char="•"/>
            </a:pPr>
            <a:r>
              <a:rPr lang="en-US" dirty="0">
                <a:solidFill>
                  <a:schemeClr val="bg1"/>
                </a:solidFill>
              </a:rPr>
              <a:t>In-Person at a local DHS Office</a:t>
            </a:r>
          </a:p>
          <a:p>
            <a:pPr marL="285750" indent="-285750">
              <a:buFont typeface="Arial" panose="020B0604020202020204" pitchFamily="34" charset="0"/>
              <a:buChar char="•"/>
            </a:pPr>
            <a:r>
              <a:rPr lang="en-US" dirty="0">
                <a:solidFill>
                  <a:schemeClr val="bg1"/>
                </a:solidFill>
              </a:rPr>
              <a:t>With a Medicaid Enrollment Assister</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After applying, the department will determine if you are eligible.  No interview required.</a:t>
            </a:r>
          </a:p>
          <a:p>
            <a:endParaRPr lang="en-US" dirty="0">
              <a:solidFill>
                <a:schemeClr val="bg1"/>
              </a:solidFill>
            </a:endParaRPr>
          </a:p>
          <a:p>
            <a:r>
              <a:rPr lang="en-US" b="1" dirty="0">
                <a:solidFill>
                  <a:schemeClr val="bg1"/>
                </a:solidFill>
              </a:rPr>
              <a:t>REDERMINATION</a:t>
            </a:r>
          </a:p>
          <a:p>
            <a:pPr marL="285750" indent="-285750">
              <a:buFont typeface="Arial" panose="020B0604020202020204" pitchFamily="34" charset="0"/>
              <a:buChar char="•"/>
            </a:pPr>
            <a:r>
              <a:rPr lang="en-US" dirty="0">
                <a:solidFill>
                  <a:schemeClr val="bg1"/>
                </a:solidFill>
              </a:rPr>
              <a:t>The state must redetermine eligibility after 12 months.</a:t>
            </a:r>
          </a:p>
          <a:p>
            <a:pPr marL="285750" indent="-285750">
              <a:buFont typeface="Arial" panose="020B0604020202020204" pitchFamily="34" charset="0"/>
              <a:buChar char="•"/>
            </a:pPr>
            <a:r>
              <a:rPr lang="en-US" dirty="0">
                <a:solidFill>
                  <a:schemeClr val="bg1"/>
                </a:solidFill>
              </a:rPr>
              <a:t>Many redeterminations are done </a:t>
            </a:r>
            <a:r>
              <a:rPr lang="en-US" i="1" dirty="0">
                <a:solidFill>
                  <a:schemeClr val="bg1"/>
                </a:solidFill>
              </a:rPr>
              <a:t>ex parte</a:t>
            </a:r>
            <a:r>
              <a:rPr lang="en-US" dirty="0">
                <a:solidFill>
                  <a:schemeClr val="bg1"/>
                </a:solidFill>
              </a:rPr>
              <a:t>, which means the state uses information it already has, which makes it less likely someone loses benefits because of problems getting and submitting paperwork</a:t>
            </a:r>
          </a:p>
        </p:txBody>
      </p:sp>
      <p:sp>
        <p:nvSpPr>
          <p:cNvPr id="15" name="TextBox 14">
            <a:extLst>
              <a:ext uri="{FF2B5EF4-FFF2-40B4-BE49-F238E27FC236}">
                <a16:creationId xmlns:a16="http://schemas.microsoft.com/office/drawing/2014/main" id="{A6E299B2-06BE-B10E-1A84-1AD08E1B7860}"/>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Getting and Keeping</a:t>
            </a:r>
          </a:p>
        </p:txBody>
      </p:sp>
    </p:spTree>
    <p:extLst>
      <p:ext uri="{BB962C8B-B14F-4D97-AF65-F5344CB8AC3E}">
        <p14:creationId xmlns:p14="http://schemas.microsoft.com/office/powerpoint/2010/main" val="333223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921A1FE-A283-8323-320A-719A5D5D982F}"/>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18C4784A-FA1A-C97C-BC1F-BA09C698D7C4}"/>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6CA9E02D-62AA-0CCA-E364-5CA68875AD78}"/>
              </a:ext>
            </a:extLst>
          </p:cNvPr>
          <p:cNvPicPr>
            <a:picLocks noChangeAspect="1"/>
          </p:cNvPicPr>
          <p:nvPr/>
        </p:nvPicPr>
        <p:blipFill>
          <a:blip r:embed="rId2"/>
          <a:stretch>
            <a:fillRect/>
          </a:stretch>
        </p:blipFill>
        <p:spPr>
          <a:xfrm>
            <a:off x="3487782" y="0"/>
            <a:ext cx="8704217" cy="5800607"/>
          </a:xfrm>
          <a:prstGeom prst="rect">
            <a:avLst/>
          </a:prstGeom>
        </p:spPr>
      </p:pic>
      <p:sp>
        <p:nvSpPr>
          <p:cNvPr id="12" name="Rectangle 11">
            <a:extLst>
              <a:ext uri="{FF2B5EF4-FFF2-40B4-BE49-F238E27FC236}">
                <a16:creationId xmlns:a16="http://schemas.microsoft.com/office/drawing/2014/main" id="{382AB4C9-DF68-3B68-7741-46EC153E5861}"/>
              </a:ext>
            </a:extLst>
          </p:cNvPr>
          <p:cNvSpPr/>
          <p:nvPr/>
        </p:nvSpPr>
        <p:spPr>
          <a:xfrm>
            <a:off x="0" y="0"/>
            <a:ext cx="3592286" cy="5800607"/>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F27A6B7-FD2D-08A0-240B-C4FD0DB9709E}"/>
              </a:ext>
            </a:extLst>
          </p:cNvPr>
          <p:cNvSpPr/>
          <p:nvPr/>
        </p:nvSpPr>
        <p:spPr>
          <a:xfrm>
            <a:off x="452387" y="1236315"/>
            <a:ext cx="5034013" cy="452387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APPLYING</a:t>
            </a:r>
          </a:p>
          <a:p>
            <a:pPr marL="285750" indent="-285750">
              <a:buFont typeface="Arial" panose="020B0604020202020204" pitchFamily="34" charset="0"/>
              <a:buChar char="•"/>
            </a:pPr>
            <a:r>
              <a:rPr lang="en-US" dirty="0">
                <a:solidFill>
                  <a:schemeClr val="bg1"/>
                </a:solidFill>
              </a:rPr>
              <a:t>Online (ABE/Manage My Case)</a:t>
            </a:r>
          </a:p>
          <a:p>
            <a:pPr marL="285750" indent="-285750">
              <a:buFont typeface="Arial" panose="020B0604020202020204" pitchFamily="34" charset="0"/>
              <a:buChar char="•"/>
            </a:pPr>
            <a:r>
              <a:rPr lang="en-US" dirty="0">
                <a:solidFill>
                  <a:schemeClr val="bg1"/>
                </a:solidFill>
              </a:rPr>
              <a:t>By Phone: </a:t>
            </a:r>
            <a:r>
              <a:rPr lang="en-US" dirty="0"/>
              <a:t>(800) 843-6154</a:t>
            </a:r>
          </a:p>
          <a:p>
            <a:pPr marL="285750" indent="-285750">
              <a:buFont typeface="Arial" panose="020B0604020202020204" pitchFamily="34" charset="0"/>
              <a:buChar char="•"/>
            </a:pPr>
            <a:r>
              <a:rPr lang="en-US" dirty="0">
                <a:solidFill>
                  <a:schemeClr val="bg1"/>
                </a:solidFill>
              </a:rPr>
              <a:t>In-Person at a local DHS Office</a:t>
            </a:r>
          </a:p>
          <a:p>
            <a:pPr marL="285750" indent="-285750">
              <a:buFont typeface="Arial" panose="020B0604020202020204" pitchFamily="34" charset="0"/>
              <a:buChar char="•"/>
            </a:pPr>
            <a:r>
              <a:rPr lang="en-US" dirty="0">
                <a:solidFill>
                  <a:schemeClr val="bg1"/>
                </a:solidFill>
              </a:rPr>
              <a:t>With a Medicaid Enrollment Assister</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After applying, the department will determine if you are eligible.  No interview required. </a:t>
            </a:r>
          </a:p>
          <a:p>
            <a:endParaRPr lang="en-US" dirty="0">
              <a:solidFill>
                <a:schemeClr val="bg1"/>
              </a:solidFill>
            </a:endParaRPr>
          </a:p>
          <a:p>
            <a:r>
              <a:rPr lang="en-US" b="1" dirty="0">
                <a:solidFill>
                  <a:schemeClr val="bg1"/>
                </a:solidFill>
              </a:rPr>
              <a:t>REDERMINATION</a:t>
            </a:r>
          </a:p>
          <a:p>
            <a:pPr marL="285750" indent="-285750">
              <a:buFont typeface="Arial" panose="020B0604020202020204" pitchFamily="34" charset="0"/>
              <a:buChar char="•"/>
            </a:pPr>
            <a:r>
              <a:rPr lang="en-US" dirty="0">
                <a:solidFill>
                  <a:schemeClr val="bg1"/>
                </a:solidFill>
              </a:rPr>
              <a:t>The state must redetermine eligibility after 12 months.</a:t>
            </a:r>
          </a:p>
          <a:p>
            <a:pPr marL="285750" indent="-285750">
              <a:buFont typeface="Arial" panose="020B0604020202020204" pitchFamily="34" charset="0"/>
              <a:buChar char="•"/>
            </a:pPr>
            <a:r>
              <a:rPr lang="en-US" dirty="0">
                <a:solidFill>
                  <a:schemeClr val="bg1"/>
                </a:solidFill>
              </a:rPr>
              <a:t>Many redeterminations are done </a:t>
            </a:r>
            <a:r>
              <a:rPr lang="en-US" i="1" dirty="0">
                <a:solidFill>
                  <a:schemeClr val="bg1"/>
                </a:solidFill>
              </a:rPr>
              <a:t>ex parte</a:t>
            </a:r>
            <a:r>
              <a:rPr lang="en-US" dirty="0">
                <a:solidFill>
                  <a:schemeClr val="bg1"/>
                </a:solidFill>
              </a:rPr>
              <a:t>, which means the state uses information it already has, which makes it less likely someone loses benefits because of problems getting and submitting paperwork</a:t>
            </a:r>
          </a:p>
        </p:txBody>
      </p:sp>
      <p:sp>
        <p:nvSpPr>
          <p:cNvPr id="15" name="TextBox 14">
            <a:extLst>
              <a:ext uri="{FF2B5EF4-FFF2-40B4-BE49-F238E27FC236}">
                <a16:creationId xmlns:a16="http://schemas.microsoft.com/office/drawing/2014/main" id="{5B957309-9187-DD61-455F-B13A6030B94D}"/>
              </a:ext>
            </a:extLst>
          </p:cNvPr>
          <p:cNvSpPr txBox="1"/>
          <p:nvPr/>
        </p:nvSpPr>
        <p:spPr>
          <a:xfrm>
            <a:off x="452387" y="528429"/>
            <a:ext cx="6093500" cy="707886"/>
          </a:xfrm>
          <a:prstGeom prst="rect">
            <a:avLst/>
          </a:prstGeom>
          <a:noFill/>
        </p:spPr>
        <p:txBody>
          <a:bodyPr wrap="square">
            <a:spAutoFit/>
          </a:bodyPr>
          <a:lstStyle/>
          <a:p>
            <a:r>
              <a:rPr lang="en-US" sz="4000" b="1" cap="all" dirty="0">
                <a:solidFill>
                  <a:schemeClr val="bg1"/>
                </a:solidFill>
                <a:latin typeface="Source Serif Pro" panose="02040603050405020204" pitchFamily="18" charset="0"/>
                <a:ea typeface="Source Serif Pro" panose="02040603050405020204" pitchFamily="18" charset="0"/>
                <a:cs typeface="+mj-cs"/>
              </a:rPr>
              <a:t>Getting and Keeping</a:t>
            </a:r>
          </a:p>
        </p:txBody>
      </p:sp>
      <p:sp>
        <p:nvSpPr>
          <p:cNvPr id="16" name="Callout: Down Arrow 15">
            <a:extLst>
              <a:ext uri="{FF2B5EF4-FFF2-40B4-BE49-F238E27FC236}">
                <a16:creationId xmlns:a16="http://schemas.microsoft.com/office/drawing/2014/main" id="{DA10FBD4-6E61-2740-425D-8357B1EFAE92}"/>
              </a:ext>
            </a:extLst>
          </p:cNvPr>
          <p:cNvSpPr/>
          <p:nvPr/>
        </p:nvSpPr>
        <p:spPr>
          <a:xfrm>
            <a:off x="2651808" y="528429"/>
            <a:ext cx="2785730" cy="3412537"/>
          </a:xfrm>
          <a:prstGeom prst="downArrowCallout">
            <a:avLst>
              <a:gd name="adj1" fmla="val 25000"/>
              <a:gd name="adj2" fmla="val 26908"/>
              <a:gd name="adj3" fmla="val 25000"/>
              <a:gd name="adj4" fmla="val 7364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Under OBBBA, starting in 2027 – States must use 6-month certifications periods for Medicaid expansion populations (ACA/Family Care)</a:t>
            </a:r>
          </a:p>
        </p:txBody>
      </p:sp>
    </p:spTree>
    <p:extLst>
      <p:ext uri="{BB962C8B-B14F-4D97-AF65-F5344CB8AC3E}">
        <p14:creationId xmlns:p14="http://schemas.microsoft.com/office/powerpoint/2010/main" val="4096606563"/>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bf30d7cefb8848f185d70fa02ba79508 xmlns="2e5a7d3f-24b9-496e-86ff-85b7a2a2dfe4" xsi:nil="true"/>
    <TaxCatchAll xmlns="2e5a7d3f-24b9-496e-86ff-85b7a2a2dfe4">
      <Value>3</Value>
    </TaxCatchAll>
    <PublishingExpirationDate xmlns="http://schemas.microsoft.com/sharepoint/v3" xsi:nil="true"/>
    <PublishingStartDate xmlns="http://schemas.microsoft.com/sharepoint/v3" xsi:nil="true"/>
    <lcf76f155ced4ddcb4097134ff3c332f xmlns="db709f9b-122f-49ca-a96d-53bdee2e72ad">
      <Terms xmlns="http://schemas.microsoft.com/office/infopath/2007/PartnerControls"/>
    </lcf76f155ced4ddcb4097134ff3c332f>
    <l04badb96b514e288df607c4a42ab5a3 xmlns="2e5a7d3f-24b9-496e-86ff-85b7a2a2dfe4">
      <Terms xmlns="http://schemas.microsoft.com/office/infopath/2007/PartnerControls">
        <TermInfo xmlns="http://schemas.microsoft.com/office/infopath/2007/PartnerControls">
          <TermName xmlns="http://schemas.microsoft.com/office/infopath/2007/PartnerControls">Public Benefits</TermName>
          <TermId xmlns="http://schemas.microsoft.com/office/infopath/2007/PartnerControls">783d7bfa-3cec-4cd1-9a6a-1a6656a7eeae</TermId>
        </TermInfo>
      </Terms>
    </l04badb96b514e288df607c4a42ab5a3>
    <a7608577269947f19232f16cdc00535d xmlns="2e5a7d3f-24b9-496e-86ff-85b7a2a2df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2756A7E89476438EB74E9795E0C4FD" ma:contentTypeVersion="34" ma:contentTypeDescription="Create a new document." ma:contentTypeScope="" ma:versionID="6172545d74f3767b422686e71e2a8b3b">
  <xsd:schema xmlns:xsd="http://www.w3.org/2001/XMLSchema" xmlns:xs="http://www.w3.org/2001/XMLSchema" xmlns:p="http://schemas.microsoft.com/office/2006/metadata/properties" xmlns:ns1="http://schemas.microsoft.com/sharepoint/v3" xmlns:ns2="2e5a7d3f-24b9-496e-86ff-85b7a2a2dfe4" xmlns:ns3="db709f9b-122f-49ca-a96d-53bdee2e72ad" targetNamespace="http://schemas.microsoft.com/office/2006/metadata/properties" ma:root="true" ma:fieldsID="f6b66b0891f262539879a42cbbf14466" ns1:_="" ns2:_="" ns3:_="">
    <xsd:import namespace="http://schemas.microsoft.com/sharepoint/v3"/>
    <xsd:import namespace="2e5a7d3f-24b9-496e-86ff-85b7a2a2dfe4"/>
    <xsd:import namespace="db709f9b-122f-49ca-a96d-53bdee2e72ad"/>
    <xsd:element name="properties">
      <xsd:complexType>
        <xsd:sequence>
          <xsd:element name="documentManagement">
            <xsd:complexType>
              <xsd:all>
                <xsd:element ref="ns1:PublishingStartDate" minOccurs="0"/>
                <xsd:element ref="ns1:PublishingExpirationDate" minOccurs="0"/>
                <xsd:element ref="ns2:TaxCatchAll" minOccurs="0"/>
                <xsd:element ref="ns3:MediaServiceMetadata" minOccurs="0"/>
                <xsd:element ref="ns3:MediaServiceFastMetadata" minOccurs="0"/>
                <xsd:element ref="ns3:MediaServiceSearchProperties" minOccurs="0"/>
                <xsd:element ref="ns2:l04badb96b514e288df607c4a42ab5a3" minOccurs="0"/>
                <xsd:element ref="ns2:a7608577269947f19232f16cdc00535d" minOccurs="0"/>
                <xsd:element ref="ns2:bf30d7cefb8848f185d70fa02ba79508"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5a7d3f-24b9-496e-86ff-85b7a2a2dfe4"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314d376-bf50-4543-b4e8-aeb0f1f57596}" ma:internalName="TaxCatchAll" ma:showField="CatchAllData" ma:web="2e5a7d3f-24b9-496e-86ff-85b7a2a2dfe4">
      <xsd:complexType>
        <xsd:complexContent>
          <xsd:extension base="dms:MultiChoiceLookup">
            <xsd:sequence>
              <xsd:element name="Value" type="dms:Lookup" maxOccurs="unbounded" minOccurs="0" nillable="true"/>
            </xsd:sequence>
          </xsd:extension>
        </xsd:complexContent>
      </xsd:complexType>
    </xsd:element>
    <xsd:element name="l04badb96b514e288df607c4a42ab5a3" ma:index="17" nillable="true" ma:taxonomy="true" ma:internalName="l04badb96b514e288df607c4a42ab5a3" ma:taxonomyFieldName="Groups" ma:displayName="Groups" ma:readOnly="false" ma:default="1;#Public Benefits|45fc5778-17dc-4a6b-85da-49ca3d8cf6ab" ma:fieldId="{504badb9-6b51-4e28-8df6-07c4a42ab5a3}" ma:taxonomyMulti="true" ma:sspId="b05dbdd6-9556-43a8-85cf-a592eea5281a" ma:termSetId="bfbc8848-2931-4399-9571-9863e6c4ea5e" ma:anchorId="00000000-0000-0000-0000-000000000000" ma:open="true" ma:isKeyword="false">
      <xsd:complexType>
        <xsd:sequence>
          <xsd:element ref="pc:Terms" minOccurs="0" maxOccurs="1"/>
        </xsd:sequence>
      </xsd:complexType>
    </xsd:element>
    <xsd:element name="a7608577269947f19232f16cdc00535d" ma:index="18" nillable="true" ma:displayName="DocType_0" ma:hidden="true" ma:internalName="a7608577269947f19232f16cdc00535d" ma:readOnly="false">
      <xsd:simpleType>
        <xsd:restriction base="dms:Note"/>
      </xsd:simpleType>
    </xsd:element>
    <xsd:element name="bf30d7cefb8848f185d70fa02ba79508" ma:index="19" nillable="true" ma:displayName="Issues_0" ma:hidden="true" ma:internalName="bf30d7cefb8848f185d70fa02ba79508"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709f9b-122f-49ca-a96d-53bdee2e72a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05dbdd6-9556-43a8-85cf-a592eea5281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71235-E7A2-422C-829C-C2633E6A6AB0}">
  <ds:schemaRefs>
    <ds:schemaRef ds:uri="http://schemas.microsoft.com/sharepoint/v3/contenttype/forms"/>
  </ds:schemaRefs>
</ds:datastoreItem>
</file>

<file path=customXml/itemProps2.xml><?xml version="1.0" encoding="utf-8"?>
<ds:datastoreItem xmlns:ds="http://schemas.openxmlformats.org/officeDocument/2006/customXml" ds:itemID="{6933D111-1A79-4189-8E2F-A8276D7C4CE4}">
  <ds:schemaRefs>
    <ds:schemaRef ds:uri="7a847ab8-5b33-4ef9-8841-01e661e4125f"/>
    <ds:schemaRef ds:uri="122fe50a-8461-476e-8011-41194c3d2ce6"/>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2e5a7d3f-24b9-496e-86ff-85b7a2a2dfe4"/>
    <ds:schemaRef ds:uri="http://schemas.microsoft.com/sharepoint/v3"/>
    <ds:schemaRef ds:uri="db709f9b-122f-49ca-a96d-53bdee2e72ad"/>
  </ds:schemaRefs>
</ds:datastoreItem>
</file>

<file path=customXml/itemProps3.xml><?xml version="1.0" encoding="utf-8"?>
<ds:datastoreItem xmlns:ds="http://schemas.openxmlformats.org/officeDocument/2006/customXml" ds:itemID="{6A162826-D906-4D25-9350-66948AA50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5a7d3f-24b9-496e-86ff-85b7a2a2dfe4"/>
    <ds:schemaRef ds:uri="db709f9b-122f-49ca-a96d-53bdee2e7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27065</TotalTime>
  <Words>3585</Words>
  <Application>Microsoft Office PowerPoint</Application>
  <PresentationFormat>Widescreen</PresentationFormat>
  <Paragraphs>465</Paragraphs>
  <Slides>37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Times New Roman</vt:lpstr>
      <vt:lpstr>Calibri</vt:lpstr>
      <vt:lpstr>Source Sans Pro</vt:lpstr>
      <vt:lpstr>Source Serif Pro</vt:lpstr>
      <vt:lpstr>Wingdings</vt:lpstr>
      <vt:lpstr>Office Theme</vt:lpstr>
      <vt:lpstr>Medicaid and Medicare Fall 2025 updates</vt:lpstr>
      <vt:lpstr>PowerPoint Presentation</vt:lpstr>
      <vt:lpstr>agenda</vt:lpstr>
      <vt:lpstr>Medicare v Medicaid</vt:lpstr>
      <vt:lpstr>Medicare v Medicaid</vt:lpstr>
      <vt:lpstr>Medicare v Medicaid</vt:lpstr>
      <vt:lpstr>Medicare v Medicaid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topics</vt:lpstr>
      <vt:lpstr>Getting and keeping</vt:lpstr>
      <vt:lpstr>Getting and keeping</vt:lpstr>
      <vt:lpstr>Eligibility – Part a (hospital)</vt:lpstr>
      <vt:lpstr>Eligibility – Part B (Doctors)</vt:lpstr>
      <vt:lpstr>Eligibility – Part D (Scripts)</vt:lpstr>
      <vt:lpstr>Eligibility – Generally</vt:lpstr>
      <vt:lpstr>Medicare Part C</vt:lpstr>
      <vt:lpstr>Help paying for Medicare</vt:lpstr>
      <vt:lpstr>Help paying for Medicare</vt:lpstr>
      <vt:lpstr>Health insurance marketplace</vt:lpstr>
      <vt:lpstr>Health insurance marketplace</vt:lpstr>
      <vt:lpstr>Health insurance marketplace</vt:lpstr>
      <vt:lpstr>Health insurance marketplace</vt:lpstr>
      <vt:lpstr>Health insurance marketplace</vt:lpstr>
      <vt:lpstr>Other options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406</cp:revision>
  <dcterms:created xsi:type="dcterms:W3CDTF">2021-10-22T18:41:33Z</dcterms:created>
  <dcterms:modified xsi:type="dcterms:W3CDTF">2025-11-04T16:55:44Z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0x010100082756A7E89476438EB74E9795E0C4FD</vt:lpwstr>
  </property>
  <property fmtid="{D5CDD505-2E9C-101B-9397-08002B2CF9AE}" pid="3" name="_dlc_DocIdItemGuid">
    <vt:lpwstr>658f4fb8-4d64-4eab-a2d2-c148b09341f4</vt:lpwstr>
  </property>
  <property fmtid="{D5CDD505-2E9C-101B-9397-08002B2CF9AE}" pid="4" name="DocType">
    <vt:lpwstr/>
  </property>
  <property fmtid="{D5CDD505-2E9C-101B-9397-08002B2CF9AE}" pid="5" name="Issues">
    <vt:lpwstr/>
  </property>
  <property fmtid="{D5CDD505-2E9C-101B-9397-08002B2CF9AE}" pid="6" name="Groups">
    <vt:lpwstr>3;#Public Benefits|783d7bfa-3cec-4cd1-9a6a-1a6656a7eeae</vt:lpwstr>
  </property>
  <property fmtid="{D5CDD505-2E9C-101B-9397-08002B2CF9AE}" pid="7" name="IsMyDocuments">
    <vt:bool>true</vt:bool>
  </property>
  <property fmtid="{D5CDD505-2E9C-101B-9397-08002B2CF9AE}" pid="8" name="MediaServiceImageTags">
    <vt:lpwstr/>
  </property>
</Properties>
</file>