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8"/>
  </p:notesMasterIdLst>
  <p:handoutMasterIdLst>
    <p:handoutMasterId r:id="rId29"/>
  </p:handoutMasterIdLst>
  <p:sldIdLst>
    <p:sldId id="256" r:id="rId6"/>
    <p:sldId id="269" r:id="rId7"/>
    <p:sldId id="555" r:id="rId8"/>
    <p:sldId id="423" r:id="rId9"/>
    <p:sldId id="392" r:id="rId10"/>
    <p:sldId id="424" r:id="rId11"/>
    <p:sldId id="554" r:id="rId12"/>
    <p:sldId id="557" r:id="rId13"/>
    <p:sldId id="562" r:id="rId14"/>
    <p:sldId id="553" r:id="rId15"/>
    <p:sldId id="558" r:id="rId16"/>
    <p:sldId id="413" r:id="rId17"/>
    <p:sldId id="406" r:id="rId18"/>
    <p:sldId id="559" r:id="rId19"/>
    <p:sldId id="387" r:id="rId20"/>
    <p:sldId id="257" r:id="rId21"/>
    <p:sldId id="420" r:id="rId22"/>
    <p:sldId id="421" r:id="rId23"/>
    <p:sldId id="560" r:id="rId24"/>
    <p:sldId id="419" r:id="rId25"/>
    <p:sldId id="561" r:id="rId26"/>
    <p:sldId id="386" r:id="rId27"/>
  </p:sldIdLst>
  <p:sldSz cx="12192000" cy="6858000"/>
  <p:notesSz cx="6858000" cy="9144000"/>
  <p:embeddedFontLst>
    <p:embeddedFont>
      <p:font typeface="Segoe UI" panose="020B0502040204020203" pitchFamily="3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15CD"/>
    <a:srgbClr val="91D9CF"/>
    <a:srgbClr val="0E1D61"/>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89" autoAdjust="0"/>
    <p:restoredTop sz="94660"/>
  </p:normalViewPr>
  <p:slideViewPr>
    <p:cSldViewPr snapToGrid="0">
      <p:cViewPr varScale="1">
        <p:scale>
          <a:sx n="66" d="100"/>
          <a:sy n="66" d="100"/>
        </p:scale>
        <p:origin x="228" y="2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1FE55-A67A-420E-A897-FEF3E43F5D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5C7DFC8-2EBE-4508-B29D-BE163E0FA379}">
      <dgm:prSet phldrT="[Text]"/>
      <dgm:spPr/>
      <dgm:t>
        <a:bodyPr/>
        <a:lstStyle/>
        <a:p>
          <a:r>
            <a:rPr lang="en-US" dirty="0"/>
            <a:t>SSI</a:t>
          </a:r>
        </a:p>
      </dgm:t>
    </dgm:pt>
    <dgm:pt modelId="{FA299FD4-A39E-4E3F-9B6D-B7B2C62A9574}" type="parTrans" cxnId="{78821395-5FC3-40E7-8C1F-37C412DDE5FF}">
      <dgm:prSet/>
      <dgm:spPr/>
      <dgm:t>
        <a:bodyPr/>
        <a:lstStyle/>
        <a:p>
          <a:endParaRPr lang="en-US"/>
        </a:p>
      </dgm:t>
    </dgm:pt>
    <dgm:pt modelId="{93B74171-9C13-4F14-8B44-2E932942634D}" type="sibTrans" cxnId="{78821395-5FC3-40E7-8C1F-37C412DDE5FF}">
      <dgm:prSet/>
      <dgm:spPr/>
      <dgm:t>
        <a:bodyPr/>
        <a:lstStyle/>
        <a:p>
          <a:endParaRPr lang="en-US"/>
        </a:p>
      </dgm:t>
    </dgm:pt>
    <dgm:pt modelId="{D7FEC9F7-4649-4699-9F9C-E56DE32EE98C}">
      <dgm:prSet phldrT="[Text]"/>
      <dgm:spPr/>
      <dgm:t>
        <a:bodyPr/>
        <a:lstStyle/>
        <a:p>
          <a:r>
            <a:rPr lang="en-US" dirty="0"/>
            <a:t>TANF</a:t>
          </a:r>
        </a:p>
      </dgm:t>
    </dgm:pt>
    <dgm:pt modelId="{4A6B9771-6867-46D2-9FBF-3A222DABF9CC}" type="parTrans" cxnId="{AB95365F-AAEE-4126-826F-BCF1B36ED4A6}">
      <dgm:prSet/>
      <dgm:spPr/>
      <dgm:t>
        <a:bodyPr/>
        <a:lstStyle/>
        <a:p>
          <a:endParaRPr lang="en-US"/>
        </a:p>
      </dgm:t>
    </dgm:pt>
    <dgm:pt modelId="{2FC7BB82-7DC3-44D9-9ECF-229E26920C49}" type="sibTrans" cxnId="{AB95365F-AAEE-4126-826F-BCF1B36ED4A6}">
      <dgm:prSet/>
      <dgm:spPr/>
      <dgm:t>
        <a:bodyPr/>
        <a:lstStyle/>
        <a:p>
          <a:endParaRPr lang="en-US"/>
        </a:p>
      </dgm:t>
    </dgm:pt>
    <dgm:pt modelId="{3F1AF0B1-9358-48D7-95EB-B1A9EBAB6B7B}">
      <dgm:prSet phldrT="[Text]"/>
      <dgm:spPr/>
      <dgm:t>
        <a:bodyPr/>
        <a:lstStyle/>
        <a:p>
          <a:r>
            <a:rPr lang="en-US" dirty="0"/>
            <a:t>Medicaid long-term care</a:t>
          </a:r>
        </a:p>
      </dgm:t>
    </dgm:pt>
    <dgm:pt modelId="{1F3CF042-2194-40FE-9F02-9BB6DD5547A5}" type="parTrans" cxnId="{FDA9A652-DD69-480C-AE78-0832999BC39F}">
      <dgm:prSet/>
      <dgm:spPr/>
      <dgm:t>
        <a:bodyPr/>
        <a:lstStyle/>
        <a:p>
          <a:endParaRPr lang="en-US"/>
        </a:p>
      </dgm:t>
    </dgm:pt>
    <dgm:pt modelId="{CBE9EA05-7E74-4F81-8798-02D00731C139}" type="sibTrans" cxnId="{FDA9A652-DD69-480C-AE78-0832999BC39F}">
      <dgm:prSet/>
      <dgm:spPr/>
      <dgm:t>
        <a:bodyPr/>
        <a:lstStyle/>
        <a:p>
          <a:endParaRPr lang="en-US"/>
        </a:p>
      </dgm:t>
    </dgm:pt>
    <dgm:pt modelId="{18F420CE-2505-4A15-8CCA-C7775D29842B}" type="pres">
      <dgm:prSet presAssocID="{76F1FE55-A67A-420E-A897-FEF3E43F5D04}" presName="diagram" presStyleCnt="0">
        <dgm:presLayoutVars>
          <dgm:dir/>
          <dgm:resizeHandles val="exact"/>
        </dgm:presLayoutVars>
      </dgm:prSet>
      <dgm:spPr/>
    </dgm:pt>
    <dgm:pt modelId="{67304F66-A8EF-4FB4-A30F-B7ED6F88059A}" type="pres">
      <dgm:prSet presAssocID="{15C7DFC8-2EBE-4508-B29D-BE163E0FA379}" presName="node" presStyleLbl="node1" presStyleIdx="0" presStyleCnt="3">
        <dgm:presLayoutVars>
          <dgm:bulletEnabled val="1"/>
        </dgm:presLayoutVars>
      </dgm:prSet>
      <dgm:spPr/>
    </dgm:pt>
    <dgm:pt modelId="{8CC8AA54-6877-4F73-B011-B5B60FE45533}" type="pres">
      <dgm:prSet presAssocID="{93B74171-9C13-4F14-8B44-2E932942634D}" presName="sibTrans" presStyleCnt="0"/>
      <dgm:spPr/>
    </dgm:pt>
    <dgm:pt modelId="{20A9434A-3F80-418C-B3C6-8220D3AD645A}" type="pres">
      <dgm:prSet presAssocID="{D7FEC9F7-4649-4699-9F9C-E56DE32EE98C}" presName="node" presStyleLbl="node1" presStyleIdx="1" presStyleCnt="3">
        <dgm:presLayoutVars>
          <dgm:bulletEnabled val="1"/>
        </dgm:presLayoutVars>
      </dgm:prSet>
      <dgm:spPr/>
    </dgm:pt>
    <dgm:pt modelId="{74D834B1-0578-4EF5-9DC1-50AE11654F6F}" type="pres">
      <dgm:prSet presAssocID="{2FC7BB82-7DC3-44D9-9ECF-229E26920C49}" presName="sibTrans" presStyleCnt="0"/>
      <dgm:spPr/>
    </dgm:pt>
    <dgm:pt modelId="{77905053-C17C-4751-B3AC-315BC2699275}" type="pres">
      <dgm:prSet presAssocID="{3F1AF0B1-9358-48D7-95EB-B1A9EBAB6B7B}" presName="node" presStyleLbl="node1" presStyleIdx="2" presStyleCnt="3">
        <dgm:presLayoutVars>
          <dgm:bulletEnabled val="1"/>
        </dgm:presLayoutVars>
      </dgm:prSet>
      <dgm:spPr/>
    </dgm:pt>
  </dgm:ptLst>
  <dgm:cxnLst>
    <dgm:cxn modelId="{1CB3911C-6938-491D-8E37-FF0D5C0543A4}" type="presOf" srcId="{76F1FE55-A67A-420E-A897-FEF3E43F5D04}" destId="{18F420CE-2505-4A15-8CCA-C7775D29842B}" srcOrd="0" destOrd="0" presId="urn:microsoft.com/office/officeart/2005/8/layout/default"/>
    <dgm:cxn modelId="{BE33C628-BA5D-4885-9287-F2AF01A78A9D}" type="presOf" srcId="{3F1AF0B1-9358-48D7-95EB-B1A9EBAB6B7B}" destId="{77905053-C17C-4751-B3AC-315BC2699275}" srcOrd="0" destOrd="0" presId="urn:microsoft.com/office/officeart/2005/8/layout/default"/>
    <dgm:cxn modelId="{AB95365F-AAEE-4126-826F-BCF1B36ED4A6}" srcId="{76F1FE55-A67A-420E-A897-FEF3E43F5D04}" destId="{D7FEC9F7-4649-4699-9F9C-E56DE32EE98C}" srcOrd="1" destOrd="0" parTransId="{4A6B9771-6867-46D2-9FBF-3A222DABF9CC}" sibTransId="{2FC7BB82-7DC3-44D9-9ECF-229E26920C49}"/>
    <dgm:cxn modelId="{FDA9A652-DD69-480C-AE78-0832999BC39F}" srcId="{76F1FE55-A67A-420E-A897-FEF3E43F5D04}" destId="{3F1AF0B1-9358-48D7-95EB-B1A9EBAB6B7B}" srcOrd="2" destOrd="0" parTransId="{1F3CF042-2194-40FE-9F02-9BB6DD5547A5}" sibTransId="{CBE9EA05-7E74-4F81-8798-02D00731C139}"/>
    <dgm:cxn modelId="{7D8A7979-A76B-4228-99E0-F7B3773B3581}" type="presOf" srcId="{D7FEC9F7-4649-4699-9F9C-E56DE32EE98C}" destId="{20A9434A-3F80-418C-B3C6-8220D3AD645A}" srcOrd="0" destOrd="0" presId="urn:microsoft.com/office/officeart/2005/8/layout/default"/>
    <dgm:cxn modelId="{12DCA290-BD11-40B1-BDAA-F7678B506F0C}" type="presOf" srcId="{15C7DFC8-2EBE-4508-B29D-BE163E0FA379}" destId="{67304F66-A8EF-4FB4-A30F-B7ED6F88059A}" srcOrd="0" destOrd="0" presId="urn:microsoft.com/office/officeart/2005/8/layout/default"/>
    <dgm:cxn modelId="{78821395-5FC3-40E7-8C1F-37C412DDE5FF}" srcId="{76F1FE55-A67A-420E-A897-FEF3E43F5D04}" destId="{15C7DFC8-2EBE-4508-B29D-BE163E0FA379}" srcOrd="0" destOrd="0" parTransId="{FA299FD4-A39E-4E3F-9B6D-B7B2C62A9574}" sibTransId="{93B74171-9C13-4F14-8B44-2E932942634D}"/>
    <dgm:cxn modelId="{9AEF8463-54D9-4192-BE3F-A30B2C9897FC}" type="presParOf" srcId="{18F420CE-2505-4A15-8CCA-C7775D29842B}" destId="{67304F66-A8EF-4FB4-A30F-B7ED6F88059A}" srcOrd="0" destOrd="0" presId="urn:microsoft.com/office/officeart/2005/8/layout/default"/>
    <dgm:cxn modelId="{24E0CBAA-571B-48C6-B89B-442AFCE09486}" type="presParOf" srcId="{18F420CE-2505-4A15-8CCA-C7775D29842B}" destId="{8CC8AA54-6877-4F73-B011-B5B60FE45533}" srcOrd="1" destOrd="0" presId="urn:microsoft.com/office/officeart/2005/8/layout/default"/>
    <dgm:cxn modelId="{6C4FDFB5-4ABA-4CCD-A8ED-F502797D96C4}" type="presParOf" srcId="{18F420CE-2505-4A15-8CCA-C7775D29842B}" destId="{20A9434A-3F80-418C-B3C6-8220D3AD645A}" srcOrd="2" destOrd="0" presId="urn:microsoft.com/office/officeart/2005/8/layout/default"/>
    <dgm:cxn modelId="{514CD5D3-22DE-4569-BD25-70A482DCF29B}" type="presParOf" srcId="{18F420CE-2505-4A15-8CCA-C7775D29842B}" destId="{74D834B1-0578-4EF5-9DC1-50AE11654F6F}" srcOrd="3" destOrd="0" presId="urn:microsoft.com/office/officeart/2005/8/layout/default"/>
    <dgm:cxn modelId="{B38DC30D-6C81-4BE2-99A0-7E5B779DC18C}" type="presParOf" srcId="{18F420CE-2505-4A15-8CCA-C7775D29842B}" destId="{77905053-C17C-4751-B3AC-315BC269927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3E2F8-A333-419C-81EC-390179275DF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E23B4F8-D4CF-40A1-A8CF-766F84904B70}">
      <dgm:prSet phldrT="[Text]"/>
      <dgm:spPr/>
      <dgm:t>
        <a:bodyPr/>
        <a:lstStyle/>
        <a:p>
          <a:r>
            <a:rPr lang="en-US" u="none" dirty="0"/>
            <a:t>Health Benefit Coverage for Immigrant Seniors </a:t>
          </a:r>
        </a:p>
      </dgm:t>
    </dgm:pt>
    <dgm:pt modelId="{08A11FAC-A3E8-460C-A577-253120A8D9E6}" type="parTrans" cxnId="{E0517C02-0434-4A54-ACF9-29E1643C2775}">
      <dgm:prSet/>
      <dgm:spPr/>
      <dgm:t>
        <a:bodyPr/>
        <a:lstStyle/>
        <a:p>
          <a:endParaRPr lang="en-US"/>
        </a:p>
      </dgm:t>
    </dgm:pt>
    <dgm:pt modelId="{9A717C88-5F2A-4306-8178-D6625DA088F4}" type="sibTrans" cxnId="{E0517C02-0434-4A54-ACF9-29E1643C2775}">
      <dgm:prSet/>
      <dgm:spPr/>
      <dgm:t>
        <a:bodyPr/>
        <a:lstStyle/>
        <a:p>
          <a:endParaRPr lang="en-US"/>
        </a:p>
      </dgm:t>
    </dgm:pt>
    <dgm:pt modelId="{3EF0C947-8DB2-43D4-B6B7-FBA0B6CD9C84}">
      <dgm:prSet/>
      <dgm:spPr/>
      <dgm:t>
        <a:bodyPr/>
        <a:lstStyle/>
        <a:p>
          <a:r>
            <a:rPr lang="en-US" dirty="0"/>
            <a:t>Aged 65+ that do not otherwise qualify for Medicaid because of immigration status and are not Legal Permanent Residents</a:t>
          </a:r>
        </a:p>
      </dgm:t>
    </dgm:pt>
    <dgm:pt modelId="{80E02722-C847-471C-B267-70704ED2DE41}" type="parTrans" cxnId="{CA27FCB5-284F-4E85-B47A-BDB2FD321176}">
      <dgm:prSet/>
      <dgm:spPr/>
      <dgm:t>
        <a:bodyPr/>
        <a:lstStyle/>
        <a:p>
          <a:endParaRPr lang="en-US"/>
        </a:p>
      </dgm:t>
    </dgm:pt>
    <dgm:pt modelId="{6196696C-3B9F-4728-BC8D-38ADB75B058D}" type="sibTrans" cxnId="{CA27FCB5-284F-4E85-B47A-BDB2FD321176}">
      <dgm:prSet/>
      <dgm:spPr/>
      <dgm:t>
        <a:bodyPr/>
        <a:lstStyle/>
        <a:p>
          <a:endParaRPr lang="en-US"/>
        </a:p>
      </dgm:t>
    </dgm:pt>
    <dgm:pt modelId="{E4327586-D976-49F3-8485-606075CFF0AF}">
      <dgm:prSet/>
      <dgm:spPr/>
      <dgm:t>
        <a:bodyPr/>
        <a:lstStyle/>
        <a:p>
          <a:r>
            <a:rPr lang="en-US" dirty="0"/>
            <a:t>Modeled after AABD Medicaid </a:t>
          </a:r>
        </a:p>
      </dgm:t>
    </dgm:pt>
    <dgm:pt modelId="{CAD7BDE1-1D6B-4BBC-9143-3636D8CD5C6C}" type="parTrans" cxnId="{DD00549B-FB8B-4784-A01C-ADFDD600855B}">
      <dgm:prSet/>
      <dgm:spPr/>
      <dgm:t>
        <a:bodyPr/>
        <a:lstStyle/>
        <a:p>
          <a:endParaRPr lang="en-US"/>
        </a:p>
      </dgm:t>
    </dgm:pt>
    <dgm:pt modelId="{48CFE89B-9AD3-4C7D-948E-3443B2405F75}" type="sibTrans" cxnId="{DD00549B-FB8B-4784-A01C-ADFDD600855B}">
      <dgm:prSet/>
      <dgm:spPr/>
      <dgm:t>
        <a:bodyPr/>
        <a:lstStyle/>
        <a:p>
          <a:endParaRPr lang="en-US"/>
        </a:p>
      </dgm:t>
    </dgm:pt>
    <dgm:pt modelId="{04250235-88A1-49F3-9A80-E5666E0000D1}">
      <dgm:prSet/>
      <dgm:spPr/>
      <dgm:t>
        <a:bodyPr/>
        <a:lstStyle/>
        <a:p>
          <a:r>
            <a:rPr lang="en-US" dirty="0"/>
            <a:t>Household definition</a:t>
          </a:r>
        </a:p>
      </dgm:t>
    </dgm:pt>
    <dgm:pt modelId="{4196A8CF-034E-4BF3-953E-BD6104EAC9A3}" type="parTrans" cxnId="{4A94A572-B230-40EE-B275-120D37AA492E}">
      <dgm:prSet/>
      <dgm:spPr/>
      <dgm:t>
        <a:bodyPr/>
        <a:lstStyle/>
        <a:p>
          <a:endParaRPr lang="en-US"/>
        </a:p>
      </dgm:t>
    </dgm:pt>
    <dgm:pt modelId="{031A610F-BDB8-408D-A575-B4848477C03B}" type="sibTrans" cxnId="{4A94A572-B230-40EE-B275-120D37AA492E}">
      <dgm:prSet/>
      <dgm:spPr/>
      <dgm:t>
        <a:bodyPr/>
        <a:lstStyle/>
        <a:p>
          <a:endParaRPr lang="en-US"/>
        </a:p>
      </dgm:t>
    </dgm:pt>
    <dgm:pt modelId="{D8E1C4E0-76CD-4743-9F97-2BA2B91766BA}">
      <dgm:prSet/>
      <dgm:spPr/>
      <dgm:t>
        <a:bodyPr/>
        <a:lstStyle/>
        <a:p>
          <a:r>
            <a:rPr lang="en-US" dirty="0"/>
            <a:t>Income limits: Under 100% FPL</a:t>
          </a:r>
        </a:p>
      </dgm:t>
    </dgm:pt>
    <dgm:pt modelId="{6002471C-F0B7-408C-9B00-B8895E5C0729}" type="parTrans" cxnId="{ADB4AD81-6C3B-4363-A137-151064F211E7}">
      <dgm:prSet/>
      <dgm:spPr/>
      <dgm:t>
        <a:bodyPr/>
        <a:lstStyle/>
        <a:p>
          <a:endParaRPr lang="en-US"/>
        </a:p>
      </dgm:t>
    </dgm:pt>
    <dgm:pt modelId="{7DB88A30-1821-47E9-B41B-C42753E2AA68}" type="sibTrans" cxnId="{ADB4AD81-6C3B-4363-A137-151064F211E7}">
      <dgm:prSet/>
      <dgm:spPr/>
      <dgm:t>
        <a:bodyPr/>
        <a:lstStyle/>
        <a:p>
          <a:endParaRPr lang="en-US"/>
        </a:p>
      </dgm:t>
    </dgm:pt>
    <dgm:pt modelId="{5E32D542-1F85-4441-A42A-1A94B6CBAC44}">
      <dgm:prSet/>
      <dgm:spPr/>
      <dgm:t>
        <a:bodyPr/>
        <a:lstStyle/>
        <a:p>
          <a:r>
            <a:rPr lang="en-US" dirty="0"/>
            <a:t>Asset limits: Under $17,500</a:t>
          </a:r>
        </a:p>
      </dgm:t>
    </dgm:pt>
    <dgm:pt modelId="{01BEC5D3-1EB9-4E9F-98CB-B40D34B42621}" type="parTrans" cxnId="{EA2D2DA3-7132-4043-A381-6F22C54BF230}">
      <dgm:prSet/>
      <dgm:spPr/>
      <dgm:t>
        <a:bodyPr/>
        <a:lstStyle/>
        <a:p>
          <a:endParaRPr lang="en-US"/>
        </a:p>
      </dgm:t>
    </dgm:pt>
    <dgm:pt modelId="{8DA73383-894E-4B9B-AABF-20B3D43D91D1}" type="sibTrans" cxnId="{EA2D2DA3-7132-4043-A381-6F22C54BF230}">
      <dgm:prSet/>
      <dgm:spPr/>
      <dgm:t>
        <a:bodyPr/>
        <a:lstStyle/>
        <a:p>
          <a:endParaRPr lang="en-US"/>
        </a:p>
      </dgm:t>
    </dgm:pt>
    <dgm:pt modelId="{D49DEC7B-380B-49B2-AAC0-50412B444CE3}">
      <dgm:prSet/>
      <dgm:spPr/>
      <dgm:t>
        <a:bodyPr/>
        <a:lstStyle/>
        <a:p>
          <a:r>
            <a:rPr lang="en-US" dirty="0"/>
            <a:t>Spenddown is available – for now.</a:t>
          </a:r>
        </a:p>
      </dgm:t>
    </dgm:pt>
    <dgm:pt modelId="{5453C436-B4CC-45D5-A47E-AED25C6AD24E}" type="parTrans" cxnId="{0058AB7F-4DB8-49E2-91E3-6C919BF93C4F}">
      <dgm:prSet/>
      <dgm:spPr/>
      <dgm:t>
        <a:bodyPr/>
        <a:lstStyle/>
        <a:p>
          <a:endParaRPr lang="en-US"/>
        </a:p>
      </dgm:t>
    </dgm:pt>
    <dgm:pt modelId="{684EC381-E1C6-4854-AFF8-36F92E33B25F}" type="sibTrans" cxnId="{0058AB7F-4DB8-49E2-91E3-6C919BF93C4F}">
      <dgm:prSet/>
      <dgm:spPr/>
      <dgm:t>
        <a:bodyPr/>
        <a:lstStyle/>
        <a:p>
          <a:endParaRPr lang="en-US"/>
        </a:p>
      </dgm:t>
    </dgm:pt>
    <dgm:pt modelId="{74FDB413-0553-4939-B528-3AB56E1311A6}">
      <dgm:prSet/>
      <dgm:spPr/>
      <dgm:t>
        <a:bodyPr/>
        <a:lstStyle/>
        <a:p>
          <a:r>
            <a:rPr lang="en-US" dirty="0"/>
            <a:t>Does not cover Long-term care</a:t>
          </a:r>
        </a:p>
      </dgm:t>
    </dgm:pt>
    <dgm:pt modelId="{6FF4FD53-14F8-49E3-B1F1-532F118DC9A2}" type="parTrans" cxnId="{CF9637B2-443D-41C9-8F85-B7932613EF96}">
      <dgm:prSet/>
      <dgm:spPr/>
      <dgm:t>
        <a:bodyPr/>
        <a:lstStyle/>
        <a:p>
          <a:endParaRPr lang="en-US"/>
        </a:p>
      </dgm:t>
    </dgm:pt>
    <dgm:pt modelId="{CAED5EBE-B520-48C0-9B7E-45580D1E9512}" type="sibTrans" cxnId="{CF9637B2-443D-41C9-8F85-B7932613EF96}">
      <dgm:prSet/>
      <dgm:spPr/>
      <dgm:t>
        <a:bodyPr/>
        <a:lstStyle/>
        <a:p>
          <a:endParaRPr lang="en-US"/>
        </a:p>
      </dgm:t>
    </dgm:pt>
    <dgm:pt modelId="{FB192E63-5A59-409C-8876-1186EF5A978C}">
      <dgm:prSet/>
      <dgm:spPr/>
      <dgm:t>
        <a:bodyPr/>
        <a:lstStyle/>
        <a:p>
          <a:r>
            <a:rPr lang="en-US" u="none" dirty="0"/>
            <a:t>Health Benefits Coverage for Immigrant Adults  </a:t>
          </a:r>
        </a:p>
      </dgm:t>
    </dgm:pt>
    <dgm:pt modelId="{88E9C68C-9FB8-4378-B693-46A296DAB2F6}" type="parTrans" cxnId="{302E2069-DBA9-4880-A969-7F3ACC14F76C}">
      <dgm:prSet/>
      <dgm:spPr/>
      <dgm:t>
        <a:bodyPr/>
        <a:lstStyle/>
        <a:p>
          <a:endParaRPr lang="en-US"/>
        </a:p>
      </dgm:t>
    </dgm:pt>
    <dgm:pt modelId="{F14F7CA0-6BA1-4339-96DB-3680F426E358}" type="sibTrans" cxnId="{302E2069-DBA9-4880-A969-7F3ACC14F76C}">
      <dgm:prSet/>
      <dgm:spPr/>
      <dgm:t>
        <a:bodyPr/>
        <a:lstStyle/>
        <a:p>
          <a:endParaRPr lang="en-US"/>
        </a:p>
      </dgm:t>
    </dgm:pt>
    <dgm:pt modelId="{5B3D4316-65B9-4B40-88BC-959F40843988}">
      <dgm:prSet/>
      <dgm:spPr/>
      <dgm:t>
        <a:bodyPr/>
        <a:lstStyle/>
        <a:p>
          <a:r>
            <a:rPr lang="en-US" dirty="0"/>
            <a:t>Aged 42-64 that do not otherwise qualify for Medicaid because of immigration status</a:t>
          </a:r>
        </a:p>
      </dgm:t>
    </dgm:pt>
    <dgm:pt modelId="{0D43C48E-B18C-4C40-9938-9BC7983A0438}" type="parTrans" cxnId="{5EAD9A82-E538-4858-AEC8-A67C7168F8D6}">
      <dgm:prSet/>
      <dgm:spPr/>
      <dgm:t>
        <a:bodyPr/>
        <a:lstStyle/>
        <a:p>
          <a:endParaRPr lang="en-US"/>
        </a:p>
      </dgm:t>
    </dgm:pt>
    <dgm:pt modelId="{392177F2-8687-43F8-AB3F-1FACCCA54BCB}" type="sibTrans" cxnId="{5EAD9A82-E538-4858-AEC8-A67C7168F8D6}">
      <dgm:prSet/>
      <dgm:spPr/>
      <dgm:t>
        <a:bodyPr/>
        <a:lstStyle/>
        <a:p>
          <a:endParaRPr lang="en-US"/>
        </a:p>
      </dgm:t>
    </dgm:pt>
    <dgm:pt modelId="{2C20173B-C2F8-4CA3-9272-52C6E0366F78}">
      <dgm:prSet/>
      <dgm:spPr/>
      <dgm:t>
        <a:bodyPr/>
        <a:lstStyle/>
        <a:p>
          <a:r>
            <a:rPr lang="en-US" dirty="0"/>
            <a:t>Modeled after ACA Medicaid</a:t>
          </a:r>
        </a:p>
      </dgm:t>
    </dgm:pt>
    <dgm:pt modelId="{9D03AAB8-0E2D-410F-9611-90A145E8F668}" type="parTrans" cxnId="{29F54122-BCEF-46D0-B375-79812BFAB89F}">
      <dgm:prSet/>
      <dgm:spPr/>
      <dgm:t>
        <a:bodyPr/>
        <a:lstStyle/>
        <a:p>
          <a:endParaRPr lang="en-US"/>
        </a:p>
      </dgm:t>
    </dgm:pt>
    <dgm:pt modelId="{6E72695B-07AE-47FC-A794-86E24E473C43}" type="sibTrans" cxnId="{29F54122-BCEF-46D0-B375-79812BFAB89F}">
      <dgm:prSet/>
      <dgm:spPr/>
      <dgm:t>
        <a:bodyPr/>
        <a:lstStyle/>
        <a:p>
          <a:endParaRPr lang="en-US"/>
        </a:p>
      </dgm:t>
    </dgm:pt>
    <dgm:pt modelId="{D9810F2B-58BC-4678-939A-EC9BFD732BEE}">
      <dgm:prSet/>
      <dgm:spPr/>
      <dgm:t>
        <a:bodyPr/>
        <a:lstStyle/>
        <a:p>
          <a:r>
            <a:rPr lang="en-US" dirty="0"/>
            <a:t>Household definition</a:t>
          </a:r>
        </a:p>
      </dgm:t>
    </dgm:pt>
    <dgm:pt modelId="{1153508B-F3DD-46B1-99B2-96E7F22B9547}" type="parTrans" cxnId="{FCC4C1DE-BA9E-4F70-8CEF-E3B23450B03E}">
      <dgm:prSet/>
      <dgm:spPr/>
      <dgm:t>
        <a:bodyPr/>
        <a:lstStyle/>
        <a:p>
          <a:endParaRPr lang="en-US"/>
        </a:p>
      </dgm:t>
    </dgm:pt>
    <dgm:pt modelId="{7A1425C3-7A1E-4EB6-9C59-10611C7EAFC6}" type="sibTrans" cxnId="{FCC4C1DE-BA9E-4F70-8CEF-E3B23450B03E}">
      <dgm:prSet/>
      <dgm:spPr/>
      <dgm:t>
        <a:bodyPr/>
        <a:lstStyle/>
        <a:p>
          <a:endParaRPr lang="en-US"/>
        </a:p>
      </dgm:t>
    </dgm:pt>
    <dgm:pt modelId="{E85EC889-67A7-44B1-91F8-181952449E3D}">
      <dgm:prSet/>
      <dgm:spPr/>
      <dgm:t>
        <a:bodyPr/>
        <a:lstStyle/>
        <a:p>
          <a:r>
            <a:rPr lang="en-US" dirty="0"/>
            <a:t>Income limits</a:t>
          </a:r>
        </a:p>
      </dgm:t>
    </dgm:pt>
    <dgm:pt modelId="{964A1CE9-64D9-4219-BA83-4C6CD9C928BF}" type="parTrans" cxnId="{1772A1A7-9CC6-46F7-A582-43694F377E46}">
      <dgm:prSet/>
      <dgm:spPr/>
      <dgm:t>
        <a:bodyPr/>
        <a:lstStyle/>
        <a:p>
          <a:endParaRPr lang="en-US"/>
        </a:p>
      </dgm:t>
    </dgm:pt>
    <dgm:pt modelId="{402F4CCE-4688-4810-8A80-D5C795BF1163}" type="sibTrans" cxnId="{1772A1A7-9CC6-46F7-A582-43694F377E46}">
      <dgm:prSet/>
      <dgm:spPr/>
      <dgm:t>
        <a:bodyPr/>
        <a:lstStyle/>
        <a:p>
          <a:endParaRPr lang="en-US"/>
        </a:p>
      </dgm:t>
    </dgm:pt>
    <dgm:pt modelId="{77AE76B2-73F4-4A91-B48A-E16ADE353981}" type="pres">
      <dgm:prSet presAssocID="{ECB3E2F8-A333-419C-81EC-390179275DF9}" presName="theList" presStyleCnt="0">
        <dgm:presLayoutVars>
          <dgm:dir/>
          <dgm:animLvl val="lvl"/>
          <dgm:resizeHandles val="exact"/>
        </dgm:presLayoutVars>
      </dgm:prSet>
      <dgm:spPr/>
    </dgm:pt>
    <dgm:pt modelId="{F2F2BFF7-9342-4140-85CE-3353FB6765B1}" type="pres">
      <dgm:prSet presAssocID="{EE23B4F8-D4CF-40A1-A8CF-766F84904B70}" presName="compNode" presStyleCnt="0"/>
      <dgm:spPr/>
    </dgm:pt>
    <dgm:pt modelId="{82955118-E5B3-42FD-A79C-0CE71E5D54F8}" type="pres">
      <dgm:prSet presAssocID="{EE23B4F8-D4CF-40A1-A8CF-766F84904B70}" presName="aNode" presStyleLbl="bgShp" presStyleIdx="0" presStyleCnt="2"/>
      <dgm:spPr/>
    </dgm:pt>
    <dgm:pt modelId="{2F2229B1-154D-4CA9-840B-E2CFB81C911D}" type="pres">
      <dgm:prSet presAssocID="{EE23B4F8-D4CF-40A1-A8CF-766F84904B70}" presName="textNode" presStyleLbl="bgShp" presStyleIdx="0" presStyleCnt="2"/>
      <dgm:spPr/>
    </dgm:pt>
    <dgm:pt modelId="{10F37EB9-7278-432E-B30B-4C67180DA7FA}" type="pres">
      <dgm:prSet presAssocID="{EE23B4F8-D4CF-40A1-A8CF-766F84904B70}" presName="compChildNode" presStyleCnt="0"/>
      <dgm:spPr/>
    </dgm:pt>
    <dgm:pt modelId="{13BDCE93-8745-450D-97AD-99D6EBF8E1DB}" type="pres">
      <dgm:prSet presAssocID="{EE23B4F8-D4CF-40A1-A8CF-766F84904B70}" presName="theInnerList" presStyleCnt="0"/>
      <dgm:spPr/>
    </dgm:pt>
    <dgm:pt modelId="{2CA8F0FD-405A-4032-B681-565DD7BF1E1D}" type="pres">
      <dgm:prSet presAssocID="{3EF0C947-8DB2-43D4-B6B7-FBA0B6CD9C84}" presName="childNode" presStyleLbl="node1" presStyleIdx="0" presStyleCnt="4">
        <dgm:presLayoutVars>
          <dgm:bulletEnabled val="1"/>
        </dgm:presLayoutVars>
      </dgm:prSet>
      <dgm:spPr/>
    </dgm:pt>
    <dgm:pt modelId="{97E5D121-424D-466E-BA30-BCFF69CF4E74}" type="pres">
      <dgm:prSet presAssocID="{3EF0C947-8DB2-43D4-B6B7-FBA0B6CD9C84}" presName="aSpace2" presStyleCnt="0"/>
      <dgm:spPr/>
    </dgm:pt>
    <dgm:pt modelId="{82E3972C-6AB7-46B8-87BE-9485AE5B0B80}" type="pres">
      <dgm:prSet presAssocID="{E4327586-D976-49F3-8485-606075CFF0AF}" presName="childNode" presStyleLbl="node1" presStyleIdx="1" presStyleCnt="4">
        <dgm:presLayoutVars>
          <dgm:bulletEnabled val="1"/>
        </dgm:presLayoutVars>
      </dgm:prSet>
      <dgm:spPr/>
    </dgm:pt>
    <dgm:pt modelId="{684A5FBB-2117-46BA-AC78-58050C2FBB55}" type="pres">
      <dgm:prSet presAssocID="{EE23B4F8-D4CF-40A1-A8CF-766F84904B70}" presName="aSpace" presStyleCnt="0"/>
      <dgm:spPr/>
    </dgm:pt>
    <dgm:pt modelId="{B0B05AAA-C97C-4DAD-BD89-FEF9F4687E62}" type="pres">
      <dgm:prSet presAssocID="{FB192E63-5A59-409C-8876-1186EF5A978C}" presName="compNode" presStyleCnt="0"/>
      <dgm:spPr/>
    </dgm:pt>
    <dgm:pt modelId="{F74CCFE0-8F59-49F5-BD15-2701B8BD90A3}" type="pres">
      <dgm:prSet presAssocID="{FB192E63-5A59-409C-8876-1186EF5A978C}" presName="aNode" presStyleLbl="bgShp" presStyleIdx="1" presStyleCnt="2"/>
      <dgm:spPr/>
    </dgm:pt>
    <dgm:pt modelId="{BD070318-6A48-4A5F-A05E-3272BB9FDBF2}" type="pres">
      <dgm:prSet presAssocID="{FB192E63-5A59-409C-8876-1186EF5A978C}" presName="textNode" presStyleLbl="bgShp" presStyleIdx="1" presStyleCnt="2"/>
      <dgm:spPr/>
    </dgm:pt>
    <dgm:pt modelId="{B2183180-0DE8-4E56-8673-CE290DFE280D}" type="pres">
      <dgm:prSet presAssocID="{FB192E63-5A59-409C-8876-1186EF5A978C}" presName="compChildNode" presStyleCnt="0"/>
      <dgm:spPr/>
    </dgm:pt>
    <dgm:pt modelId="{01156F2D-90EB-4923-8EB7-1785F1B40B63}" type="pres">
      <dgm:prSet presAssocID="{FB192E63-5A59-409C-8876-1186EF5A978C}" presName="theInnerList" presStyleCnt="0"/>
      <dgm:spPr/>
    </dgm:pt>
    <dgm:pt modelId="{E23CBF94-B1AA-48A0-98BC-0F9EAF404F13}" type="pres">
      <dgm:prSet presAssocID="{5B3D4316-65B9-4B40-88BC-959F40843988}" presName="childNode" presStyleLbl="node1" presStyleIdx="2" presStyleCnt="4">
        <dgm:presLayoutVars>
          <dgm:bulletEnabled val="1"/>
        </dgm:presLayoutVars>
      </dgm:prSet>
      <dgm:spPr/>
    </dgm:pt>
    <dgm:pt modelId="{6FD31A2F-B098-4602-A96F-2AD9A7081E4E}" type="pres">
      <dgm:prSet presAssocID="{5B3D4316-65B9-4B40-88BC-959F40843988}" presName="aSpace2" presStyleCnt="0"/>
      <dgm:spPr/>
    </dgm:pt>
    <dgm:pt modelId="{CB7436BE-B073-46C8-B8CE-C29EEDB8584A}" type="pres">
      <dgm:prSet presAssocID="{2C20173B-C2F8-4CA3-9272-52C6E0366F78}" presName="childNode" presStyleLbl="node1" presStyleIdx="3" presStyleCnt="4">
        <dgm:presLayoutVars>
          <dgm:bulletEnabled val="1"/>
        </dgm:presLayoutVars>
      </dgm:prSet>
      <dgm:spPr/>
    </dgm:pt>
  </dgm:ptLst>
  <dgm:cxnLst>
    <dgm:cxn modelId="{E0517C02-0434-4A54-ACF9-29E1643C2775}" srcId="{ECB3E2F8-A333-419C-81EC-390179275DF9}" destId="{EE23B4F8-D4CF-40A1-A8CF-766F84904B70}" srcOrd="0" destOrd="0" parTransId="{08A11FAC-A3E8-460C-A577-253120A8D9E6}" sibTransId="{9A717C88-5F2A-4306-8178-D6625DA088F4}"/>
    <dgm:cxn modelId="{A96C9B0F-EF5F-4E7C-96C7-4356A28FE3A5}" type="presOf" srcId="{74FDB413-0553-4939-B528-3AB56E1311A6}" destId="{82E3972C-6AB7-46B8-87BE-9485AE5B0B80}" srcOrd="0" destOrd="5" presId="urn:microsoft.com/office/officeart/2005/8/layout/lProcess2"/>
    <dgm:cxn modelId="{5FFC061F-9EB4-4EBF-97CE-94C816BD0E41}" type="presOf" srcId="{2C20173B-C2F8-4CA3-9272-52C6E0366F78}" destId="{CB7436BE-B073-46C8-B8CE-C29EEDB8584A}" srcOrd="0" destOrd="0" presId="urn:microsoft.com/office/officeart/2005/8/layout/lProcess2"/>
    <dgm:cxn modelId="{29F54122-BCEF-46D0-B375-79812BFAB89F}" srcId="{FB192E63-5A59-409C-8876-1186EF5A978C}" destId="{2C20173B-C2F8-4CA3-9272-52C6E0366F78}" srcOrd="1" destOrd="0" parTransId="{9D03AAB8-0E2D-410F-9611-90A145E8F668}" sibTransId="{6E72695B-07AE-47FC-A794-86E24E473C43}"/>
    <dgm:cxn modelId="{B429692B-4E41-487B-B80E-013D32C1524E}" type="presOf" srcId="{D49DEC7B-380B-49B2-AAC0-50412B444CE3}" destId="{82E3972C-6AB7-46B8-87BE-9485AE5B0B80}" srcOrd="0" destOrd="4" presId="urn:microsoft.com/office/officeart/2005/8/layout/lProcess2"/>
    <dgm:cxn modelId="{45E7EC2D-97DE-4C7E-BA67-E6F4F2F2D893}" type="presOf" srcId="{04250235-88A1-49F3-9A80-E5666E0000D1}" destId="{82E3972C-6AB7-46B8-87BE-9485AE5B0B80}" srcOrd="0" destOrd="1" presId="urn:microsoft.com/office/officeart/2005/8/layout/lProcess2"/>
    <dgm:cxn modelId="{302E2069-DBA9-4880-A969-7F3ACC14F76C}" srcId="{ECB3E2F8-A333-419C-81EC-390179275DF9}" destId="{FB192E63-5A59-409C-8876-1186EF5A978C}" srcOrd="1" destOrd="0" parTransId="{88E9C68C-9FB8-4378-B693-46A296DAB2F6}" sibTransId="{F14F7CA0-6BA1-4339-96DB-3680F426E358}"/>
    <dgm:cxn modelId="{103D6F72-DDE0-47F1-B466-BE4FEFAD19CC}" type="presOf" srcId="{3EF0C947-8DB2-43D4-B6B7-FBA0B6CD9C84}" destId="{2CA8F0FD-405A-4032-B681-565DD7BF1E1D}" srcOrd="0" destOrd="0" presId="urn:microsoft.com/office/officeart/2005/8/layout/lProcess2"/>
    <dgm:cxn modelId="{4A94A572-B230-40EE-B275-120D37AA492E}" srcId="{E4327586-D976-49F3-8485-606075CFF0AF}" destId="{04250235-88A1-49F3-9A80-E5666E0000D1}" srcOrd="0" destOrd="0" parTransId="{4196A8CF-034E-4BF3-953E-BD6104EAC9A3}" sibTransId="{031A610F-BDB8-408D-A575-B4848477C03B}"/>
    <dgm:cxn modelId="{2366F175-304E-4750-83B5-DEDD6997A296}" type="presOf" srcId="{D8E1C4E0-76CD-4743-9F97-2BA2B91766BA}" destId="{82E3972C-6AB7-46B8-87BE-9485AE5B0B80}" srcOrd="0" destOrd="2" presId="urn:microsoft.com/office/officeart/2005/8/layout/lProcess2"/>
    <dgm:cxn modelId="{83B84057-D805-4A19-9AAD-9853DC103C33}" type="presOf" srcId="{E85EC889-67A7-44B1-91F8-181952449E3D}" destId="{CB7436BE-B073-46C8-B8CE-C29EEDB8584A}" srcOrd="0" destOrd="2" presId="urn:microsoft.com/office/officeart/2005/8/layout/lProcess2"/>
    <dgm:cxn modelId="{0058AB7F-4DB8-49E2-91E3-6C919BF93C4F}" srcId="{E4327586-D976-49F3-8485-606075CFF0AF}" destId="{D49DEC7B-380B-49B2-AAC0-50412B444CE3}" srcOrd="3" destOrd="0" parTransId="{5453C436-B4CC-45D5-A47E-AED25C6AD24E}" sibTransId="{684EC381-E1C6-4854-AFF8-36F92E33B25F}"/>
    <dgm:cxn modelId="{29361381-5749-45F7-A758-E730143A247C}" type="presOf" srcId="{EE23B4F8-D4CF-40A1-A8CF-766F84904B70}" destId="{2F2229B1-154D-4CA9-840B-E2CFB81C911D}" srcOrd="1" destOrd="0" presId="urn:microsoft.com/office/officeart/2005/8/layout/lProcess2"/>
    <dgm:cxn modelId="{ADB4AD81-6C3B-4363-A137-151064F211E7}" srcId="{E4327586-D976-49F3-8485-606075CFF0AF}" destId="{D8E1C4E0-76CD-4743-9F97-2BA2B91766BA}" srcOrd="1" destOrd="0" parTransId="{6002471C-F0B7-408C-9B00-B8895E5C0729}" sibTransId="{7DB88A30-1821-47E9-B41B-C42753E2AA68}"/>
    <dgm:cxn modelId="{9349B181-C7DF-4426-9231-DEAEE7240205}" type="presOf" srcId="{EE23B4F8-D4CF-40A1-A8CF-766F84904B70}" destId="{82955118-E5B3-42FD-A79C-0CE71E5D54F8}" srcOrd="0" destOrd="0" presId="urn:microsoft.com/office/officeart/2005/8/layout/lProcess2"/>
    <dgm:cxn modelId="{5EAD9A82-E538-4858-AEC8-A67C7168F8D6}" srcId="{FB192E63-5A59-409C-8876-1186EF5A978C}" destId="{5B3D4316-65B9-4B40-88BC-959F40843988}" srcOrd="0" destOrd="0" parTransId="{0D43C48E-B18C-4C40-9938-9BC7983A0438}" sibTransId="{392177F2-8687-43F8-AB3F-1FACCCA54BCB}"/>
    <dgm:cxn modelId="{D9FD7983-5BF0-4F2B-8437-0C78A81ED955}" type="presOf" srcId="{E4327586-D976-49F3-8485-606075CFF0AF}" destId="{82E3972C-6AB7-46B8-87BE-9485AE5B0B80}" srcOrd="0" destOrd="0" presId="urn:microsoft.com/office/officeart/2005/8/layout/lProcess2"/>
    <dgm:cxn modelId="{DD00549B-FB8B-4784-A01C-ADFDD600855B}" srcId="{EE23B4F8-D4CF-40A1-A8CF-766F84904B70}" destId="{E4327586-D976-49F3-8485-606075CFF0AF}" srcOrd="1" destOrd="0" parTransId="{CAD7BDE1-1D6B-4BBC-9143-3636D8CD5C6C}" sibTransId="{48CFE89B-9AD3-4C7D-948E-3443B2405F75}"/>
    <dgm:cxn modelId="{EA2D2DA3-7132-4043-A381-6F22C54BF230}" srcId="{E4327586-D976-49F3-8485-606075CFF0AF}" destId="{5E32D542-1F85-4441-A42A-1A94B6CBAC44}" srcOrd="2" destOrd="0" parTransId="{01BEC5D3-1EB9-4E9F-98CB-B40D34B42621}" sibTransId="{8DA73383-894E-4B9B-AABF-20B3D43D91D1}"/>
    <dgm:cxn modelId="{1772A1A7-9CC6-46F7-A582-43694F377E46}" srcId="{2C20173B-C2F8-4CA3-9272-52C6E0366F78}" destId="{E85EC889-67A7-44B1-91F8-181952449E3D}" srcOrd="1" destOrd="0" parTransId="{964A1CE9-64D9-4219-BA83-4C6CD9C928BF}" sibTransId="{402F4CCE-4688-4810-8A80-D5C795BF1163}"/>
    <dgm:cxn modelId="{CF9637B2-443D-41C9-8F85-B7932613EF96}" srcId="{E4327586-D976-49F3-8485-606075CFF0AF}" destId="{74FDB413-0553-4939-B528-3AB56E1311A6}" srcOrd="4" destOrd="0" parTransId="{6FF4FD53-14F8-49E3-B1F1-532F118DC9A2}" sibTransId="{CAED5EBE-B520-48C0-9B7E-45580D1E9512}"/>
    <dgm:cxn modelId="{CA27FCB5-284F-4E85-B47A-BDB2FD321176}" srcId="{EE23B4F8-D4CF-40A1-A8CF-766F84904B70}" destId="{3EF0C947-8DB2-43D4-B6B7-FBA0B6CD9C84}" srcOrd="0" destOrd="0" parTransId="{80E02722-C847-471C-B267-70704ED2DE41}" sibTransId="{6196696C-3B9F-4728-BC8D-38ADB75B058D}"/>
    <dgm:cxn modelId="{794AE3D9-BF58-4756-8060-FC5AA6C21D03}" type="presOf" srcId="{FB192E63-5A59-409C-8876-1186EF5A978C}" destId="{F74CCFE0-8F59-49F5-BD15-2701B8BD90A3}" srcOrd="0" destOrd="0" presId="urn:microsoft.com/office/officeart/2005/8/layout/lProcess2"/>
    <dgm:cxn modelId="{FCC4C1DE-BA9E-4F70-8CEF-E3B23450B03E}" srcId="{2C20173B-C2F8-4CA3-9272-52C6E0366F78}" destId="{D9810F2B-58BC-4678-939A-EC9BFD732BEE}" srcOrd="0" destOrd="0" parTransId="{1153508B-F3DD-46B1-99B2-96E7F22B9547}" sibTransId="{7A1425C3-7A1E-4EB6-9C59-10611C7EAFC6}"/>
    <dgm:cxn modelId="{7D8534E1-CF9A-4C3D-8AA4-4D172D1BC926}" type="presOf" srcId="{5E32D542-1F85-4441-A42A-1A94B6CBAC44}" destId="{82E3972C-6AB7-46B8-87BE-9485AE5B0B80}" srcOrd="0" destOrd="3" presId="urn:microsoft.com/office/officeart/2005/8/layout/lProcess2"/>
    <dgm:cxn modelId="{83A21CE5-733D-4A04-9496-28C7E808E0ED}" type="presOf" srcId="{FB192E63-5A59-409C-8876-1186EF5A978C}" destId="{BD070318-6A48-4A5F-A05E-3272BB9FDBF2}" srcOrd="1" destOrd="0" presId="urn:microsoft.com/office/officeart/2005/8/layout/lProcess2"/>
    <dgm:cxn modelId="{482828EC-8787-4EAC-964B-A5B511DC84C2}" type="presOf" srcId="{5B3D4316-65B9-4B40-88BC-959F40843988}" destId="{E23CBF94-B1AA-48A0-98BC-0F9EAF404F13}" srcOrd="0" destOrd="0" presId="urn:microsoft.com/office/officeart/2005/8/layout/lProcess2"/>
    <dgm:cxn modelId="{A65AE3F3-6AD9-4FFC-9FB7-7EF558C9839B}" type="presOf" srcId="{ECB3E2F8-A333-419C-81EC-390179275DF9}" destId="{77AE76B2-73F4-4A91-B48A-E16ADE353981}" srcOrd="0" destOrd="0" presId="urn:microsoft.com/office/officeart/2005/8/layout/lProcess2"/>
    <dgm:cxn modelId="{5825C9F8-BB9D-43E5-9BBD-839EA871FE60}" type="presOf" srcId="{D9810F2B-58BC-4678-939A-EC9BFD732BEE}" destId="{CB7436BE-B073-46C8-B8CE-C29EEDB8584A}" srcOrd="0" destOrd="1" presId="urn:microsoft.com/office/officeart/2005/8/layout/lProcess2"/>
    <dgm:cxn modelId="{BB6A730A-11A6-400C-BEDE-C782D3C9AA68}" type="presParOf" srcId="{77AE76B2-73F4-4A91-B48A-E16ADE353981}" destId="{F2F2BFF7-9342-4140-85CE-3353FB6765B1}" srcOrd="0" destOrd="0" presId="urn:microsoft.com/office/officeart/2005/8/layout/lProcess2"/>
    <dgm:cxn modelId="{53700E94-9BDC-437E-AA83-98769A20934D}" type="presParOf" srcId="{F2F2BFF7-9342-4140-85CE-3353FB6765B1}" destId="{82955118-E5B3-42FD-A79C-0CE71E5D54F8}" srcOrd="0" destOrd="0" presId="urn:microsoft.com/office/officeart/2005/8/layout/lProcess2"/>
    <dgm:cxn modelId="{90CD203F-7A35-4433-855A-7E51E51CA41E}" type="presParOf" srcId="{F2F2BFF7-9342-4140-85CE-3353FB6765B1}" destId="{2F2229B1-154D-4CA9-840B-E2CFB81C911D}" srcOrd="1" destOrd="0" presId="urn:microsoft.com/office/officeart/2005/8/layout/lProcess2"/>
    <dgm:cxn modelId="{8A3F1D69-CA4C-4C29-B79B-E47B4F5CF85B}" type="presParOf" srcId="{F2F2BFF7-9342-4140-85CE-3353FB6765B1}" destId="{10F37EB9-7278-432E-B30B-4C67180DA7FA}" srcOrd="2" destOrd="0" presId="urn:microsoft.com/office/officeart/2005/8/layout/lProcess2"/>
    <dgm:cxn modelId="{F9852BA7-FD5C-4D03-8113-FF97397915E3}" type="presParOf" srcId="{10F37EB9-7278-432E-B30B-4C67180DA7FA}" destId="{13BDCE93-8745-450D-97AD-99D6EBF8E1DB}" srcOrd="0" destOrd="0" presId="urn:microsoft.com/office/officeart/2005/8/layout/lProcess2"/>
    <dgm:cxn modelId="{612377B0-52A8-492B-8D34-B66894FD063B}" type="presParOf" srcId="{13BDCE93-8745-450D-97AD-99D6EBF8E1DB}" destId="{2CA8F0FD-405A-4032-B681-565DD7BF1E1D}" srcOrd="0" destOrd="0" presId="urn:microsoft.com/office/officeart/2005/8/layout/lProcess2"/>
    <dgm:cxn modelId="{931990A5-A81B-42AB-B49F-4E702C097643}" type="presParOf" srcId="{13BDCE93-8745-450D-97AD-99D6EBF8E1DB}" destId="{97E5D121-424D-466E-BA30-BCFF69CF4E74}" srcOrd="1" destOrd="0" presId="urn:microsoft.com/office/officeart/2005/8/layout/lProcess2"/>
    <dgm:cxn modelId="{3A682D39-6BC6-4D19-AE10-A83812213364}" type="presParOf" srcId="{13BDCE93-8745-450D-97AD-99D6EBF8E1DB}" destId="{82E3972C-6AB7-46B8-87BE-9485AE5B0B80}" srcOrd="2" destOrd="0" presId="urn:microsoft.com/office/officeart/2005/8/layout/lProcess2"/>
    <dgm:cxn modelId="{1995388D-A346-4B2F-9E1D-FEBF9EAB802A}" type="presParOf" srcId="{77AE76B2-73F4-4A91-B48A-E16ADE353981}" destId="{684A5FBB-2117-46BA-AC78-58050C2FBB55}" srcOrd="1" destOrd="0" presId="urn:microsoft.com/office/officeart/2005/8/layout/lProcess2"/>
    <dgm:cxn modelId="{ECDA24B7-817D-46B9-95E3-BEA224EB089B}" type="presParOf" srcId="{77AE76B2-73F4-4A91-B48A-E16ADE353981}" destId="{B0B05AAA-C97C-4DAD-BD89-FEF9F4687E62}" srcOrd="2" destOrd="0" presId="urn:microsoft.com/office/officeart/2005/8/layout/lProcess2"/>
    <dgm:cxn modelId="{C5A50847-EC89-4DBE-A30F-7A3CB8D815B0}" type="presParOf" srcId="{B0B05AAA-C97C-4DAD-BD89-FEF9F4687E62}" destId="{F74CCFE0-8F59-49F5-BD15-2701B8BD90A3}" srcOrd="0" destOrd="0" presId="urn:microsoft.com/office/officeart/2005/8/layout/lProcess2"/>
    <dgm:cxn modelId="{BCB92FB5-3CC7-4D5F-A244-D700624B4531}" type="presParOf" srcId="{B0B05AAA-C97C-4DAD-BD89-FEF9F4687E62}" destId="{BD070318-6A48-4A5F-A05E-3272BB9FDBF2}" srcOrd="1" destOrd="0" presId="urn:microsoft.com/office/officeart/2005/8/layout/lProcess2"/>
    <dgm:cxn modelId="{DE086E90-3883-4A4B-AC74-D85274804B9E}" type="presParOf" srcId="{B0B05AAA-C97C-4DAD-BD89-FEF9F4687E62}" destId="{B2183180-0DE8-4E56-8673-CE290DFE280D}" srcOrd="2" destOrd="0" presId="urn:microsoft.com/office/officeart/2005/8/layout/lProcess2"/>
    <dgm:cxn modelId="{A4021328-ABC3-47D4-B398-4D1DE0649611}" type="presParOf" srcId="{B2183180-0DE8-4E56-8673-CE290DFE280D}" destId="{01156F2D-90EB-4923-8EB7-1785F1B40B63}" srcOrd="0" destOrd="0" presId="urn:microsoft.com/office/officeart/2005/8/layout/lProcess2"/>
    <dgm:cxn modelId="{043EFDA4-D66B-4543-96D6-DC436B81D290}" type="presParOf" srcId="{01156F2D-90EB-4923-8EB7-1785F1B40B63}" destId="{E23CBF94-B1AA-48A0-98BC-0F9EAF404F13}" srcOrd="0" destOrd="0" presId="urn:microsoft.com/office/officeart/2005/8/layout/lProcess2"/>
    <dgm:cxn modelId="{B8AB549A-0A3E-4DC3-8B41-57091D0E97DF}" type="presParOf" srcId="{01156F2D-90EB-4923-8EB7-1785F1B40B63}" destId="{6FD31A2F-B098-4602-A96F-2AD9A7081E4E}" srcOrd="1" destOrd="0" presId="urn:microsoft.com/office/officeart/2005/8/layout/lProcess2"/>
    <dgm:cxn modelId="{74864843-0C76-48A1-B219-3E4322A23E24}" type="presParOf" srcId="{01156F2D-90EB-4923-8EB7-1785F1B40B63}" destId="{CB7436BE-B073-46C8-B8CE-C29EEDB8584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F5A8D-21D8-4608-AF34-8D78A703C9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078D2C-2E3B-4E59-A658-42C1927F9DFE}">
      <dgm:prSet phldrT="[Text]"/>
      <dgm:spPr/>
      <dgm:t>
        <a:bodyPr/>
        <a:lstStyle/>
        <a:p>
          <a:r>
            <a:rPr lang="en-US" dirty="0"/>
            <a:t>Who?</a:t>
          </a:r>
        </a:p>
      </dgm:t>
    </dgm:pt>
    <dgm:pt modelId="{765EF459-00AD-42CB-A9EC-7A728D1050C3}" type="parTrans" cxnId="{9125AAA9-CCB5-48A2-8FD1-9EBB0A43645C}">
      <dgm:prSet/>
      <dgm:spPr/>
      <dgm:t>
        <a:bodyPr/>
        <a:lstStyle/>
        <a:p>
          <a:endParaRPr lang="en-US"/>
        </a:p>
      </dgm:t>
    </dgm:pt>
    <dgm:pt modelId="{28496C84-5911-4781-B00D-DC251FBE993F}" type="sibTrans" cxnId="{9125AAA9-CCB5-48A2-8FD1-9EBB0A43645C}">
      <dgm:prSet/>
      <dgm:spPr/>
      <dgm:t>
        <a:bodyPr/>
        <a:lstStyle/>
        <a:p>
          <a:endParaRPr lang="en-US"/>
        </a:p>
      </dgm:t>
    </dgm:pt>
    <dgm:pt modelId="{BCD5F0A8-109D-40A6-9584-36F603707AD2}">
      <dgm:prSet/>
      <dgm:spPr/>
      <dgm:t>
        <a:bodyPr/>
        <a:lstStyle/>
        <a:p>
          <a:r>
            <a:rPr lang="en-US" dirty="0"/>
            <a:t>Refugees who do not meet the requirements for SSI, TANF, or AABD Cash</a:t>
          </a:r>
        </a:p>
      </dgm:t>
    </dgm:pt>
    <dgm:pt modelId="{2F3C0266-A14D-47BA-BEEC-05F2E341757F}" type="parTrans" cxnId="{ED408F39-FDFC-4724-A30B-A2DC7CB03311}">
      <dgm:prSet/>
      <dgm:spPr/>
      <dgm:t>
        <a:bodyPr/>
        <a:lstStyle/>
        <a:p>
          <a:endParaRPr lang="en-US"/>
        </a:p>
      </dgm:t>
    </dgm:pt>
    <dgm:pt modelId="{741368DD-D0B4-4D18-88A7-9B709D6F3590}" type="sibTrans" cxnId="{ED408F39-FDFC-4724-A30B-A2DC7CB03311}">
      <dgm:prSet/>
      <dgm:spPr/>
      <dgm:t>
        <a:bodyPr/>
        <a:lstStyle/>
        <a:p>
          <a:endParaRPr lang="en-US"/>
        </a:p>
      </dgm:t>
    </dgm:pt>
    <dgm:pt modelId="{0C965AA3-CB0F-452F-9F32-6C736DCAE82A}">
      <dgm:prSet/>
      <dgm:spPr/>
      <dgm:t>
        <a:bodyPr/>
        <a:lstStyle/>
        <a:p>
          <a:r>
            <a:rPr lang="en-US" dirty="0"/>
            <a:t>Refugee, Asylee, and Conditional Entrant</a:t>
          </a:r>
        </a:p>
      </dgm:t>
    </dgm:pt>
    <dgm:pt modelId="{F4315E4B-D228-4BD8-B296-A5C0EF49E692}" type="parTrans" cxnId="{1340FEDE-EF71-4384-893C-82498F2A02B8}">
      <dgm:prSet/>
      <dgm:spPr/>
      <dgm:t>
        <a:bodyPr/>
        <a:lstStyle/>
        <a:p>
          <a:endParaRPr lang="en-US"/>
        </a:p>
      </dgm:t>
    </dgm:pt>
    <dgm:pt modelId="{A2B595B5-D079-4DE8-9149-F419C5B562C4}" type="sibTrans" cxnId="{1340FEDE-EF71-4384-893C-82498F2A02B8}">
      <dgm:prSet/>
      <dgm:spPr/>
      <dgm:t>
        <a:bodyPr/>
        <a:lstStyle/>
        <a:p>
          <a:endParaRPr lang="en-US"/>
        </a:p>
      </dgm:t>
    </dgm:pt>
    <dgm:pt modelId="{2BBDF59B-6C02-4471-9D8A-0F0A0B182D0D}">
      <dgm:prSet/>
      <dgm:spPr/>
      <dgm:t>
        <a:bodyPr/>
        <a:lstStyle/>
        <a:p>
          <a:r>
            <a:rPr lang="en-US" dirty="0"/>
            <a:t>Certain other immigrants from Vietnam, Cuba, or Haiti</a:t>
          </a:r>
        </a:p>
      </dgm:t>
    </dgm:pt>
    <dgm:pt modelId="{D2D30F09-26C5-4970-B013-B1474FD71DAE}" type="parTrans" cxnId="{0A45400E-6921-434E-AB62-15804BB412DE}">
      <dgm:prSet/>
      <dgm:spPr/>
      <dgm:t>
        <a:bodyPr/>
        <a:lstStyle/>
        <a:p>
          <a:endParaRPr lang="en-US"/>
        </a:p>
      </dgm:t>
    </dgm:pt>
    <dgm:pt modelId="{71B88A45-0640-420B-8E05-F4E1E8E3CFEF}" type="sibTrans" cxnId="{0A45400E-6921-434E-AB62-15804BB412DE}">
      <dgm:prSet/>
      <dgm:spPr/>
      <dgm:t>
        <a:bodyPr/>
        <a:lstStyle/>
        <a:p>
          <a:endParaRPr lang="en-US"/>
        </a:p>
      </dgm:t>
    </dgm:pt>
    <dgm:pt modelId="{9E406E75-908C-4E0A-8EB9-820E7805F41F}">
      <dgm:prSet/>
      <dgm:spPr/>
      <dgm:t>
        <a:bodyPr/>
        <a:lstStyle/>
        <a:p>
          <a:r>
            <a:rPr lang="en-US" dirty="0"/>
            <a:t>Requirements:</a:t>
          </a:r>
        </a:p>
      </dgm:t>
    </dgm:pt>
    <dgm:pt modelId="{D5AA5833-6454-49AF-996F-8BF1EA7F6600}" type="parTrans" cxnId="{DE7FCE91-48AD-4837-BD3F-921F7B265FDB}">
      <dgm:prSet/>
      <dgm:spPr/>
      <dgm:t>
        <a:bodyPr/>
        <a:lstStyle/>
        <a:p>
          <a:endParaRPr lang="en-US"/>
        </a:p>
      </dgm:t>
    </dgm:pt>
    <dgm:pt modelId="{3623049C-376D-4ABB-B8F9-059B106E60D7}" type="sibTrans" cxnId="{DE7FCE91-48AD-4837-BD3F-921F7B265FDB}">
      <dgm:prSet/>
      <dgm:spPr/>
      <dgm:t>
        <a:bodyPr/>
        <a:lstStyle/>
        <a:p>
          <a:endParaRPr lang="en-US"/>
        </a:p>
      </dgm:t>
    </dgm:pt>
    <dgm:pt modelId="{13676098-1337-4137-B3A3-CF26B19030D3}">
      <dgm:prSet/>
      <dgm:spPr/>
      <dgm:t>
        <a:bodyPr/>
        <a:lstStyle/>
        <a:p>
          <a:r>
            <a:rPr lang="en-US" dirty="0"/>
            <a:t>Similar to TANF except no requirement for a related dependent minor child</a:t>
          </a:r>
        </a:p>
      </dgm:t>
    </dgm:pt>
    <dgm:pt modelId="{AB38B8AC-2F80-4FAD-8981-6C26AFC3F0BE}" type="parTrans" cxnId="{74FDF060-C9E1-4132-889A-5E5DFB855DB0}">
      <dgm:prSet/>
      <dgm:spPr/>
      <dgm:t>
        <a:bodyPr/>
        <a:lstStyle/>
        <a:p>
          <a:endParaRPr lang="en-US"/>
        </a:p>
      </dgm:t>
    </dgm:pt>
    <dgm:pt modelId="{5B277EFD-92B0-4CB9-9030-C54F1D2BFBFA}" type="sibTrans" cxnId="{74FDF060-C9E1-4132-889A-5E5DFB855DB0}">
      <dgm:prSet/>
      <dgm:spPr/>
      <dgm:t>
        <a:bodyPr/>
        <a:lstStyle/>
        <a:p>
          <a:endParaRPr lang="en-US"/>
        </a:p>
      </dgm:t>
    </dgm:pt>
    <dgm:pt modelId="{A2927697-2C34-489E-BB70-C2C3A7C22831}">
      <dgm:prSet/>
      <dgm:spPr/>
      <dgm:t>
        <a:bodyPr/>
        <a:lstStyle/>
        <a:p>
          <a:r>
            <a:rPr lang="en-US" dirty="0"/>
            <a:t>Work registration, with some exceptions</a:t>
          </a:r>
        </a:p>
      </dgm:t>
    </dgm:pt>
    <dgm:pt modelId="{29F46776-B7E1-4CCE-8F43-9E9E42418FB1}" type="parTrans" cxnId="{AE2CC7C5-21D4-4641-A5DD-7D4B14B0D4B0}">
      <dgm:prSet/>
      <dgm:spPr/>
      <dgm:t>
        <a:bodyPr/>
        <a:lstStyle/>
        <a:p>
          <a:endParaRPr lang="en-US"/>
        </a:p>
      </dgm:t>
    </dgm:pt>
    <dgm:pt modelId="{3CF21D59-A10B-48A1-9DFB-F32683872E27}" type="sibTrans" cxnId="{AE2CC7C5-21D4-4641-A5DD-7D4B14B0D4B0}">
      <dgm:prSet/>
      <dgm:spPr/>
      <dgm:t>
        <a:bodyPr/>
        <a:lstStyle/>
        <a:p>
          <a:endParaRPr lang="en-US"/>
        </a:p>
      </dgm:t>
    </dgm:pt>
    <dgm:pt modelId="{2C728375-9B31-456B-9B48-91EAC8F230BF}">
      <dgm:prSet/>
      <dgm:spPr/>
      <dgm:t>
        <a:bodyPr/>
        <a:lstStyle/>
        <a:p>
          <a:r>
            <a:rPr lang="en-US" dirty="0"/>
            <a:t>Limited to 4 months …</a:t>
          </a:r>
        </a:p>
      </dgm:t>
    </dgm:pt>
    <dgm:pt modelId="{E07F3E1A-E3A6-40F9-AF86-88B90CAF5D53}" type="parTrans" cxnId="{532161D7-367B-4A65-9762-9AA28B7E9A4C}">
      <dgm:prSet/>
      <dgm:spPr/>
      <dgm:t>
        <a:bodyPr/>
        <a:lstStyle/>
        <a:p>
          <a:endParaRPr lang="en-US"/>
        </a:p>
      </dgm:t>
    </dgm:pt>
    <dgm:pt modelId="{4E61279F-2D8F-4E1C-BE69-20D7FEFEA946}" type="sibTrans" cxnId="{532161D7-367B-4A65-9762-9AA28B7E9A4C}">
      <dgm:prSet/>
      <dgm:spPr/>
      <dgm:t>
        <a:bodyPr/>
        <a:lstStyle/>
        <a:p>
          <a:endParaRPr lang="en-US"/>
        </a:p>
      </dgm:t>
    </dgm:pt>
    <dgm:pt modelId="{83D96363-7030-4E45-84D3-62A8E24701DD}">
      <dgm:prSet/>
      <dgm:spPr/>
      <dgm:t>
        <a:bodyPr/>
        <a:lstStyle/>
        <a:p>
          <a:r>
            <a:rPr lang="en-US" dirty="0"/>
            <a:t>After date asylum was granted, or</a:t>
          </a:r>
        </a:p>
      </dgm:t>
    </dgm:pt>
    <dgm:pt modelId="{7868D544-5FA3-4E0F-B78A-A1FACF53D30E}" type="parTrans" cxnId="{A6047CFA-2D78-421E-8D89-AD29CA5B48EC}">
      <dgm:prSet/>
      <dgm:spPr/>
      <dgm:t>
        <a:bodyPr/>
        <a:lstStyle/>
        <a:p>
          <a:endParaRPr lang="en-US"/>
        </a:p>
      </dgm:t>
    </dgm:pt>
    <dgm:pt modelId="{6B358614-B838-4E90-AAF9-19B8AAC10E28}" type="sibTrans" cxnId="{A6047CFA-2D78-421E-8D89-AD29CA5B48EC}">
      <dgm:prSet/>
      <dgm:spPr/>
      <dgm:t>
        <a:bodyPr/>
        <a:lstStyle/>
        <a:p>
          <a:endParaRPr lang="en-US"/>
        </a:p>
      </dgm:t>
    </dgm:pt>
    <dgm:pt modelId="{D4F63796-B100-4043-B841-9F2B441F8DD5}">
      <dgm:prSet/>
      <dgm:spPr/>
      <dgm:t>
        <a:bodyPr/>
        <a:lstStyle/>
        <a:p>
          <a:r>
            <a:rPr lang="en-US" dirty="0"/>
            <a:t>After trafficking victim identified by ORR</a:t>
          </a:r>
        </a:p>
      </dgm:t>
    </dgm:pt>
    <dgm:pt modelId="{D54DC8A6-BFF4-440D-B57D-19EDC4656B0C}" type="parTrans" cxnId="{4530C037-313E-4C55-8671-F855E78CE984}">
      <dgm:prSet/>
      <dgm:spPr/>
      <dgm:t>
        <a:bodyPr/>
        <a:lstStyle/>
        <a:p>
          <a:endParaRPr lang="en-US"/>
        </a:p>
      </dgm:t>
    </dgm:pt>
    <dgm:pt modelId="{35A71B0F-196E-48F2-96FB-2A534B1648F4}" type="sibTrans" cxnId="{4530C037-313E-4C55-8671-F855E78CE984}">
      <dgm:prSet/>
      <dgm:spPr/>
      <dgm:t>
        <a:bodyPr/>
        <a:lstStyle/>
        <a:p>
          <a:endParaRPr lang="en-US"/>
        </a:p>
      </dgm:t>
    </dgm:pt>
    <dgm:pt modelId="{7942BEA7-6F13-4DD3-A6D2-81A5D20AAA16}">
      <dgm:prSet/>
      <dgm:spPr/>
      <dgm:t>
        <a:bodyPr/>
        <a:lstStyle/>
        <a:p>
          <a:r>
            <a:rPr lang="en-US" dirty="0"/>
            <a:t>After date of entry into the U.S. for all others</a:t>
          </a:r>
        </a:p>
      </dgm:t>
    </dgm:pt>
    <dgm:pt modelId="{789778C2-F787-45DA-AF13-84FA374AA8E3}" type="parTrans" cxnId="{12E35015-B25A-4F68-A0A6-B80E2AA07C4D}">
      <dgm:prSet/>
      <dgm:spPr/>
      <dgm:t>
        <a:bodyPr/>
        <a:lstStyle/>
        <a:p>
          <a:endParaRPr lang="en-US"/>
        </a:p>
      </dgm:t>
    </dgm:pt>
    <dgm:pt modelId="{4DBB0652-B378-4906-B691-6614A2C724EC}" type="sibTrans" cxnId="{12E35015-B25A-4F68-A0A6-B80E2AA07C4D}">
      <dgm:prSet/>
      <dgm:spPr/>
      <dgm:t>
        <a:bodyPr/>
        <a:lstStyle/>
        <a:p>
          <a:endParaRPr lang="en-US"/>
        </a:p>
      </dgm:t>
    </dgm:pt>
    <dgm:pt modelId="{F6285837-6C07-4FC7-A1A8-E7D3E75C4078}">
      <dgm:prSet/>
      <dgm:spPr/>
      <dgm:t>
        <a:bodyPr/>
        <a:lstStyle/>
        <a:p>
          <a:r>
            <a:rPr lang="en-US" dirty="0"/>
            <a:t>Benefit Amount:</a:t>
          </a:r>
        </a:p>
      </dgm:t>
    </dgm:pt>
    <dgm:pt modelId="{C774EC00-5FAD-4B95-9A7D-CE8C4BD076F6}" type="parTrans" cxnId="{A70B66F4-9676-49D8-836B-958A61776FF7}">
      <dgm:prSet/>
      <dgm:spPr/>
      <dgm:t>
        <a:bodyPr/>
        <a:lstStyle/>
        <a:p>
          <a:endParaRPr lang="en-US"/>
        </a:p>
      </dgm:t>
    </dgm:pt>
    <dgm:pt modelId="{2FC978B8-E790-4FC3-9BF2-111A2DF50697}" type="sibTrans" cxnId="{A70B66F4-9676-49D8-836B-958A61776FF7}">
      <dgm:prSet/>
      <dgm:spPr/>
      <dgm:t>
        <a:bodyPr/>
        <a:lstStyle/>
        <a:p>
          <a:endParaRPr lang="en-US"/>
        </a:p>
      </dgm:t>
    </dgm:pt>
    <dgm:pt modelId="{05877E94-014A-4485-A766-CCD33D480FC5}">
      <dgm:prSet/>
      <dgm:spPr/>
      <dgm:t>
        <a:bodyPr/>
        <a:lstStyle/>
        <a:p>
          <a:r>
            <a:rPr lang="en-US" dirty="0"/>
            <a:t>Do not qualify for non-financial TANF services</a:t>
          </a:r>
        </a:p>
      </dgm:t>
    </dgm:pt>
    <dgm:pt modelId="{075FD310-8D2B-4A5E-92A2-7262B79B0058}" type="parTrans" cxnId="{407F4867-5658-44AD-8462-D0425E039F71}">
      <dgm:prSet/>
      <dgm:spPr/>
      <dgm:t>
        <a:bodyPr/>
        <a:lstStyle/>
        <a:p>
          <a:endParaRPr lang="en-US"/>
        </a:p>
      </dgm:t>
    </dgm:pt>
    <dgm:pt modelId="{1DE557AB-E6CD-435C-87C8-592A1931C337}" type="sibTrans" cxnId="{407F4867-5658-44AD-8462-D0425E039F71}">
      <dgm:prSet/>
      <dgm:spPr/>
      <dgm:t>
        <a:bodyPr/>
        <a:lstStyle/>
        <a:p>
          <a:endParaRPr lang="en-US"/>
        </a:p>
      </dgm:t>
    </dgm:pt>
    <dgm:pt modelId="{5163E15C-FFFB-4965-9149-5C814240B52F}">
      <dgm:prSet/>
      <dgm:spPr/>
      <dgm:t>
        <a:bodyPr/>
        <a:lstStyle/>
        <a:p>
          <a:r>
            <a:rPr lang="en-US" dirty="0"/>
            <a:t>Aligns with TANF; Max benefit $439/month</a:t>
          </a:r>
        </a:p>
      </dgm:t>
    </dgm:pt>
    <dgm:pt modelId="{D67F7360-8C72-4046-86D8-81246DCDE937}" type="parTrans" cxnId="{6DC8230B-B856-4F00-A89F-E778143AB19C}">
      <dgm:prSet/>
      <dgm:spPr/>
      <dgm:t>
        <a:bodyPr/>
        <a:lstStyle/>
        <a:p>
          <a:endParaRPr lang="en-US"/>
        </a:p>
      </dgm:t>
    </dgm:pt>
    <dgm:pt modelId="{E3688495-DD99-42C9-9816-114AF1A22748}" type="sibTrans" cxnId="{6DC8230B-B856-4F00-A89F-E778143AB19C}">
      <dgm:prSet/>
      <dgm:spPr/>
      <dgm:t>
        <a:bodyPr/>
        <a:lstStyle/>
        <a:p>
          <a:endParaRPr lang="en-US"/>
        </a:p>
      </dgm:t>
    </dgm:pt>
    <dgm:pt modelId="{2D3D8C95-4D54-44A1-98F3-DD6C0A35274F}" type="pres">
      <dgm:prSet presAssocID="{924F5A8D-21D8-4608-AF34-8D78A703C98D}" presName="linear" presStyleCnt="0">
        <dgm:presLayoutVars>
          <dgm:dir/>
          <dgm:animLvl val="lvl"/>
          <dgm:resizeHandles val="exact"/>
        </dgm:presLayoutVars>
      </dgm:prSet>
      <dgm:spPr/>
    </dgm:pt>
    <dgm:pt modelId="{917EF573-B4B5-4ACB-A8A9-8CB4D65EEDA8}" type="pres">
      <dgm:prSet presAssocID="{A2078D2C-2E3B-4E59-A658-42C1927F9DFE}" presName="parentLin" presStyleCnt="0"/>
      <dgm:spPr/>
    </dgm:pt>
    <dgm:pt modelId="{188685BA-6630-49D4-B083-9200274F6EA6}" type="pres">
      <dgm:prSet presAssocID="{A2078D2C-2E3B-4E59-A658-42C1927F9DFE}" presName="parentLeftMargin" presStyleLbl="node1" presStyleIdx="0" presStyleCnt="3"/>
      <dgm:spPr/>
    </dgm:pt>
    <dgm:pt modelId="{D01D9129-59ED-4B39-A040-56C46404582D}" type="pres">
      <dgm:prSet presAssocID="{A2078D2C-2E3B-4E59-A658-42C1927F9DFE}" presName="parentText" presStyleLbl="node1" presStyleIdx="0" presStyleCnt="3">
        <dgm:presLayoutVars>
          <dgm:chMax val="0"/>
          <dgm:bulletEnabled val="1"/>
        </dgm:presLayoutVars>
      </dgm:prSet>
      <dgm:spPr/>
    </dgm:pt>
    <dgm:pt modelId="{3B6D8AFC-BD3C-46B0-91FA-CC2530E6FB99}" type="pres">
      <dgm:prSet presAssocID="{A2078D2C-2E3B-4E59-A658-42C1927F9DFE}" presName="negativeSpace" presStyleCnt="0"/>
      <dgm:spPr/>
    </dgm:pt>
    <dgm:pt modelId="{FFEA787F-FC95-48EA-9B1D-1DE992A0F69E}" type="pres">
      <dgm:prSet presAssocID="{A2078D2C-2E3B-4E59-A658-42C1927F9DFE}" presName="childText" presStyleLbl="conFgAcc1" presStyleIdx="0" presStyleCnt="3">
        <dgm:presLayoutVars>
          <dgm:bulletEnabled val="1"/>
        </dgm:presLayoutVars>
      </dgm:prSet>
      <dgm:spPr/>
    </dgm:pt>
    <dgm:pt modelId="{8621DB5C-0417-4A1C-A954-7EFA64BA3975}" type="pres">
      <dgm:prSet presAssocID="{28496C84-5911-4781-B00D-DC251FBE993F}" presName="spaceBetweenRectangles" presStyleCnt="0"/>
      <dgm:spPr/>
    </dgm:pt>
    <dgm:pt modelId="{486741F5-A9A1-4C2C-B5C4-7AAA5E9FAA87}" type="pres">
      <dgm:prSet presAssocID="{9E406E75-908C-4E0A-8EB9-820E7805F41F}" presName="parentLin" presStyleCnt="0"/>
      <dgm:spPr/>
    </dgm:pt>
    <dgm:pt modelId="{10D1DBD3-02EF-4D89-9076-2DDEF14E89D9}" type="pres">
      <dgm:prSet presAssocID="{9E406E75-908C-4E0A-8EB9-820E7805F41F}" presName="parentLeftMargin" presStyleLbl="node1" presStyleIdx="0" presStyleCnt="3"/>
      <dgm:spPr/>
    </dgm:pt>
    <dgm:pt modelId="{475759F3-1343-4F23-8396-761F712F44C6}" type="pres">
      <dgm:prSet presAssocID="{9E406E75-908C-4E0A-8EB9-820E7805F41F}" presName="parentText" presStyleLbl="node1" presStyleIdx="1" presStyleCnt="3">
        <dgm:presLayoutVars>
          <dgm:chMax val="0"/>
          <dgm:bulletEnabled val="1"/>
        </dgm:presLayoutVars>
      </dgm:prSet>
      <dgm:spPr/>
    </dgm:pt>
    <dgm:pt modelId="{2F408EB1-0708-4375-8D09-DECE43EFDF99}" type="pres">
      <dgm:prSet presAssocID="{9E406E75-908C-4E0A-8EB9-820E7805F41F}" presName="negativeSpace" presStyleCnt="0"/>
      <dgm:spPr/>
    </dgm:pt>
    <dgm:pt modelId="{716480BC-6129-4DA2-BBE2-E5387D00ACB6}" type="pres">
      <dgm:prSet presAssocID="{9E406E75-908C-4E0A-8EB9-820E7805F41F}" presName="childText" presStyleLbl="conFgAcc1" presStyleIdx="1" presStyleCnt="3">
        <dgm:presLayoutVars>
          <dgm:bulletEnabled val="1"/>
        </dgm:presLayoutVars>
      </dgm:prSet>
      <dgm:spPr/>
    </dgm:pt>
    <dgm:pt modelId="{50065D16-0852-4076-B221-13F4E25D9D63}" type="pres">
      <dgm:prSet presAssocID="{3623049C-376D-4ABB-B8F9-059B106E60D7}" presName="spaceBetweenRectangles" presStyleCnt="0"/>
      <dgm:spPr/>
    </dgm:pt>
    <dgm:pt modelId="{924E8FFF-311C-4EA7-946A-1F14BE63437D}" type="pres">
      <dgm:prSet presAssocID="{F6285837-6C07-4FC7-A1A8-E7D3E75C4078}" presName="parentLin" presStyleCnt="0"/>
      <dgm:spPr/>
    </dgm:pt>
    <dgm:pt modelId="{5C1DC1E5-2651-425D-A3FC-53EF559049A9}" type="pres">
      <dgm:prSet presAssocID="{F6285837-6C07-4FC7-A1A8-E7D3E75C4078}" presName="parentLeftMargin" presStyleLbl="node1" presStyleIdx="1" presStyleCnt="3"/>
      <dgm:spPr/>
    </dgm:pt>
    <dgm:pt modelId="{BB9A1111-CAEA-49A9-A6D3-6EF5DF9DDE8D}" type="pres">
      <dgm:prSet presAssocID="{F6285837-6C07-4FC7-A1A8-E7D3E75C4078}" presName="parentText" presStyleLbl="node1" presStyleIdx="2" presStyleCnt="3">
        <dgm:presLayoutVars>
          <dgm:chMax val="0"/>
          <dgm:bulletEnabled val="1"/>
        </dgm:presLayoutVars>
      </dgm:prSet>
      <dgm:spPr/>
    </dgm:pt>
    <dgm:pt modelId="{F328BCF9-7324-48D2-A795-9A116F7EA50E}" type="pres">
      <dgm:prSet presAssocID="{F6285837-6C07-4FC7-A1A8-E7D3E75C4078}" presName="negativeSpace" presStyleCnt="0"/>
      <dgm:spPr/>
    </dgm:pt>
    <dgm:pt modelId="{7E037749-389F-4EE5-986F-00CBB476A6A3}" type="pres">
      <dgm:prSet presAssocID="{F6285837-6C07-4FC7-A1A8-E7D3E75C4078}" presName="childText" presStyleLbl="conFgAcc1" presStyleIdx="2" presStyleCnt="3">
        <dgm:presLayoutVars>
          <dgm:bulletEnabled val="1"/>
        </dgm:presLayoutVars>
      </dgm:prSet>
      <dgm:spPr/>
    </dgm:pt>
  </dgm:ptLst>
  <dgm:cxnLst>
    <dgm:cxn modelId="{6DC8230B-B856-4F00-A89F-E778143AB19C}" srcId="{F6285837-6C07-4FC7-A1A8-E7D3E75C4078}" destId="{5163E15C-FFFB-4965-9149-5C814240B52F}" srcOrd="0" destOrd="0" parTransId="{D67F7360-8C72-4046-86D8-81246DCDE937}" sibTransId="{E3688495-DD99-42C9-9816-114AF1A22748}"/>
    <dgm:cxn modelId="{EE3C050C-BD98-43F4-9BE2-BCDE89647FAA}" type="presOf" srcId="{83D96363-7030-4E45-84D3-62A8E24701DD}" destId="{716480BC-6129-4DA2-BBE2-E5387D00ACB6}" srcOrd="0" destOrd="3" presId="urn:microsoft.com/office/officeart/2005/8/layout/list1"/>
    <dgm:cxn modelId="{0A45400E-6921-434E-AB62-15804BB412DE}" srcId="{A2078D2C-2E3B-4E59-A658-42C1927F9DFE}" destId="{2BBDF59B-6C02-4471-9D8A-0F0A0B182D0D}" srcOrd="2" destOrd="0" parTransId="{D2D30F09-26C5-4970-B013-B1474FD71DAE}" sibTransId="{71B88A45-0640-420B-8E05-F4E1E8E3CFEF}"/>
    <dgm:cxn modelId="{12E35015-B25A-4F68-A0A6-B80E2AA07C4D}" srcId="{2C728375-9B31-456B-9B48-91EAC8F230BF}" destId="{7942BEA7-6F13-4DD3-A6D2-81A5D20AAA16}" srcOrd="2" destOrd="0" parTransId="{789778C2-F787-45DA-AF13-84FA374AA8E3}" sibTransId="{4DBB0652-B378-4906-B691-6614A2C724EC}"/>
    <dgm:cxn modelId="{9FBD361E-366B-416B-9847-5E4FBFF02775}" type="presOf" srcId="{5163E15C-FFFB-4965-9149-5C814240B52F}" destId="{7E037749-389F-4EE5-986F-00CBB476A6A3}" srcOrd="0" destOrd="0" presId="urn:microsoft.com/office/officeart/2005/8/layout/list1"/>
    <dgm:cxn modelId="{F8248634-66C2-4DAC-BF05-70E2B1337325}" type="presOf" srcId="{924F5A8D-21D8-4608-AF34-8D78A703C98D}" destId="{2D3D8C95-4D54-44A1-98F3-DD6C0A35274F}" srcOrd="0" destOrd="0" presId="urn:microsoft.com/office/officeart/2005/8/layout/list1"/>
    <dgm:cxn modelId="{4530C037-313E-4C55-8671-F855E78CE984}" srcId="{2C728375-9B31-456B-9B48-91EAC8F230BF}" destId="{D4F63796-B100-4043-B841-9F2B441F8DD5}" srcOrd="1" destOrd="0" parTransId="{D54DC8A6-BFF4-440D-B57D-19EDC4656B0C}" sibTransId="{35A71B0F-196E-48F2-96FB-2A534B1648F4}"/>
    <dgm:cxn modelId="{ED408F39-FDFC-4724-A30B-A2DC7CB03311}" srcId="{A2078D2C-2E3B-4E59-A658-42C1927F9DFE}" destId="{BCD5F0A8-109D-40A6-9584-36F603707AD2}" srcOrd="0" destOrd="0" parTransId="{2F3C0266-A14D-47BA-BEEC-05F2E341757F}" sibTransId="{741368DD-D0B4-4D18-88A7-9B709D6F3590}"/>
    <dgm:cxn modelId="{74FDF060-C9E1-4132-889A-5E5DFB855DB0}" srcId="{9E406E75-908C-4E0A-8EB9-820E7805F41F}" destId="{13676098-1337-4137-B3A3-CF26B19030D3}" srcOrd="0" destOrd="0" parTransId="{AB38B8AC-2F80-4FAD-8981-6C26AFC3F0BE}" sibTransId="{5B277EFD-92B0-4CB9-9030-C54F1D2BFBFA}"/>
    <dgm:cxn modelId="{C9D98A62-84FA-4D82-B0A7-72005A3D55C5}" type="presOf" srcId="{A2927697-2C34-489E-BB70-C2C3A7C22831}" destId="{716480BC-6129-4DA2-BBE2-E5387D00ACB6}" srcOrd="0" destOrd="1" presId="urn:microsoft.com/office/officeart/2005/8/layout/list1"/>
    <dgm:cxn modelId="{407F4867-5658-44AD-8462-D0425E039F71}" srcId="{F6285837-6C07-4FC7-A1A8-E7D3E75C4078}" destId="{05877E94-014A-4485-A766-CCD33D480FC5}" srcOrd="1" destOrd="0" parTransId="{075FD310-8D2B-4A5E-92A2-7262B79B0058}" sibTransId="{1DE557AB-E6CD-435C-87C8-592A1931C337}"/>
    <dgm:cxn modelId="{44A08B48-EC2C-4825-8D8B-B769FBF9E540}" type="presOf" srcId="{D4F63796-B100-4043-B841-9F2B441F8DD5}" destId="{716480BC-6129-4DA2-BBE2-E5387D00ACB6}" srcOrd="0" destOrd="4" presId="urn:microsoft.com/office/officeart/2005/8/layout/list1"/>
    <dgm:cxn modelId="{A23E894F-BCAD-465A-973C-54631CD84493}" type="presOf" srcId="{2C728375-9B31-456B-9B48-91EAC8F230BF}" destId="{716480BC-6129-4DA2-BBE2-E5387D00ACB6}" srcOrd="0" destOrd="2" presId="urn:microsoft.com/office/officeart/2005/8/layout/list1"/>
    <dgm:cxn modelId="{ED549C51-7012-4597-A143-96C679DB71C8}" type="presOf" srcId="{F6285837-6C07-4FC7-A1A8-E7D3E75C4078}" destId="{BB9A1111-CAEA-49A9-A6D3-6EF5DF9DDE8D}" srcOrd="1" destOrd="0" presId="urn:microsoft.com/office/officeart/2005/8/layout/list1"/>
    <dgm:cxn modelId="{510E6658-00DD-4D48-97ED-ABA093F5ED60}" type="presOf" srcId="{9E406E75-908C-4E0A-8EB9-820E7805F41F}" destId="{10D1DBD3-02EF-4D89-9076-2DDEF14E89D9}" srcOrd="0" destOrd="0" presId="urn:microsoft.com/office/officeart/2005/8/layout/list1"/>
    <dgm:cxn modelId="{C93BDA87-B442-459B-BE07-349AE3C4A35A}" type="presOf" srcId="{A2078D2C-2E3B-4E59-A658-42C1927F9DFE}" destId="{188685BA-6630-49D4-B083-9200274F6EA6}" srcOrd="0" destOrd="0" presId="urn:microsoft.com/office/officeart/2005/8/layout/list1"/>
    <dgm:cxn modelId="{DE7FCE91-48AD-4837-BD3F-921F7B265FDB}" srcId="{924F5A8D-21D8-4608-AF34-8D78A703C98D}" destId="{9E406E75-908C-4E0A-8EB9-820E7805F41F}" srcOrd="1" destOrd="0" parTransId="{D5AA5833-6454-49AF-996F-8BF1EA7F6600}" sibTransId="{3623049C-376D-4ABB-B8F9-059B106E60D7}"/>
    <dgm:cxn modelId="{9125AAA9-CCB5-48A2-8FD1-9EBB0A43645C}" srcId="{924F5A8D-21D8-4608-AF34-8D78A703C98D}" destId="{A2078D2C-2E3B-4E59-A658-42C1927F9DFE}" srcOrd="0" destOrd="0" parTransId="{765EF459-00AD-42CB-A9EC-7A728D1050C3}" sibTransId="{28496C84-5911-4781-B00D-DC251FBE993F}"/>
    <dgm:cxn modelId="{96BF60B6-A31F-4D01-AEEE-3E8505CD81CF}" type="presOf" srcId="{0C965AA3-CB0F-452F-9F32-6C736DCAE82A}" destId="{FFEA787F-FC95-48EA-9B1D-1DE992A0F69E}" srcOrd="0" destOrd="1" presId="urn:microsoft.com/office/officeart/2005/8/layout/list1"/>
    <dgm:cxn modelId="{BB7322C1-4B9B-4636-A767-33B3ED31EAC4}" type="presOf" srcId="{F6285837-6C07-4FC7-A1A8-E7D3E75C4078}" destId="{5C1DC1E5-2651-425D-A3FC-53EF559049A9}" srcOrd="0" destOrd="0" presId="urn:microsoft.com/office/officeart/2005/8/layout/list1"/>
    <dgm:cxn modelId="{F523BAC2-7577-4D6E-8E21-3A0B0FBC5CD1}" type="presOf" srcId="{05877E94-014A-4485-A766-CCD33D480FC5}" destId="{7E037749-389F-4EE5-986F-00CBB476A6A3}" srcOrd="0" destOrd="1" presId="urn:microsoft.com/office/officeart/2005/8/layout/list1"/>
    <dgm:cxn modelId="{AE2CC7C5-21D4-4641-A5DD-7D4B14B0D4B0}" srcId="{9E406E75-908C-4E0A-8EB9-820E7805F41F}" destId="{A2927697-2C34-489E-BB70-C2C3A7C22831}" srcOrd="1" destOrd="0" parTransId="{29F46776-B7E1-4CCE-8F43-9E9E42418FB1}" sibTransId="{3CF21D59-A10B-48A1-9DFB-F32683872E27}"/>
    <dgm:cxn modelId="{BB54F3C7-4903-45C9-8C7F-6DA356533C80}" type="presOf" srcId="{7942BEA7-6F13-4DD3-A6D2-81A5D20AAA16}" destId="{716480BC-6129-4DA2-BBE2-E5387D00ACB6}" srcOrd="0" destOrd="5" presId="urn:microsoft.com/office/officeart/2005/8/layout/list1"/>
    <dgm:cxn modelId="{9F4168CA-5A3C-45B0-BB50-3B57A4C3E7EF}" type="presOf" srcId="{A2078D2C-2E3B-4E59-A658-42C1927F9DFE}" destId="{D01D9129-59ED-4B39-A040-56C46404582D}" srcOrd="1" destOrd="0" presId="urn:microsoft.com/office/officeart/2005/8/layout/list1"/>
    <dgm:cxn modelId="{532161D7-367B-4A65-9762-9AA28B7E9A4C}" srcId="{9E406E75-908C-4E0A-8EB9-820E7805F41F}" destId="{2C728375-9B31-456B-9B48-91EAC8F230BF}" srcOrd="2" destOrd="0" parTransId="{E07F3E1A-E3A6-40F9-AF86-88B90CAF5D53}" sibTransId="{4E61279F-2D8F-4E1C-BE69-20D7FEFEA946}"/>
    <dgm:cxn modelId="{1340FEDE-EF71-4384-893C-82498F2A02B8}" srcId="{A2078D2C-2E3B-4E59-A658-42C1927F9DFE}" destId="{0C965AA3-CB0F-452F-9F32-6C736DCAE82A}" srcOrd="1" destOrd="0" parTransId="{F4315E4B-D228-4BD8-B296-A5C0EF49E692}" sibTransId="{A2B595B5-D079-4DE8-9149-F419C5B562C4}"/>
    <dgm:cxn modelId="{0FD36EE1-1497-4D6E-9575-B60AD8D8E831}" type="presOf" srcId="{13676098-1337-4137-B3A3-CF26B19030D3}" destId="{716480BC-6129-4DA2-BBE2-E5387D00ACB6}" srcOrd="0" destOrd="0" presId="urn:microsoft.com/office/officeart/2005/8/layout/list1"/>
    <dgm:cxn modelId="{770649EA-E5B7-4D5D-B37C-C971A3FC8E7A}" type="presOf" srcId="{9E406E75-908C-4E0A-8EB9-820E7805F41F}" destId="{475759F3-1343-4F23-8396-761F712F44C6}" srcOrd="1" destOrd="0" presId="urn:microsoft.com/office/officeart/2005/8/layout/list1"/>
    <dgm:cxn modelId="{A70B66F4-9676-49D8-836B-958A61776FF7}" srcId="{924F5A8D-21D8-4608-AF34-8D78A703C98D}" destId="{F6285837-6C07-4FC7-A1A8-E7D3E75C4078}" srcOrd="2" destOrd="0" parTransId="{C774EC00-5FAD-4B95-9A7D-CE8C4BD076F6}" sibTransId="{2FC978B8-E790-4FC3-9BF2-111A2DF50697}"/>
    <dgm:cxn modelId="{385A76F4-1880-4B61-92C1-CCF52D8F7C98}" type="presOf" srcId="{BCD5F0A8-109D-40A6-9584-36F603707AD2}" destId="{FFEA787F-FC95-48EA-9B1D-1DE992A0F69E}" srcOrd="0" destOrd="0" presId="urn:microsoft.com/office/officeart/2005/8/layout/list1"/>
    <dgm:cxn modelId="{A6047CFA-2D78-421E-8D89-AD29CA5B48EC}" srcId="{2C728375-9B31-456B-9B48-91EAC8F230BF}" destId="{83D96363-7030-4E45-84D3-62A8E24701DD}" srcOrd="0" destOrd="0" parTransId="{7868D544-5FA3-4E0F-B78A-A1FACF53D30E}" sibTransId="{6B358614-B838-4E90-AAF9-19B8AAC10E28}"/>
    <dgm:cxn modelId="{E9540CFB-E1EC-4669-89C5-5FF77591BEDC}" type="presOf" srcId="{2BBDF59B-6C02-4471-9D8A-0F0A0B182D0D}" destId="{FFEA787F-FC95-48EA-9B1D-1DE992A0F69E}" srcOrd="0" destOrd="2" presId="urn:microsoft.com/office/officeart/2005/8/layout/list1"/>
    <dgm:cxn modelId="{60F98B5C-D24A-497A-A034-18F16F37BC2D}" type="presParOf" srcId="{2D3D8C95-4D54-44A1-98F3-DD6C0A35274F}" destId="{917EF573-B4B5-4ACB-A8A9-8CB4D65EEDA8}" srcOrd="0" destOrd="0" presId="urn:microsoft.com/office/officeart/2005/8/layout/list1"/>
    <dgm:cxn modelId="{104CBC98-C2F5-4CE3-BE72-A0EB93A878C0}" type="presParOf" srcId="{917EF573-B4B5-4ACB-A8A9-8CB4D65EEDA8}" destId="{188685BA-6630-49D4-B083-9200274F6EA6}" srcOrd="0" destOrd="0" presId="urn:microsoft.com/office/officeart/2005/8/layout/list1"/>
    <dgm:cxn modelId="{3DC1C50C-167C-4525-B3A6-A0CDDE6EF425}" type="presParOf" srcId="{917EF573-B4B5-4ACB-A8A9-8CB4D65EEDA8}" destId="{D01D9129-59ED-4B39-A040-56C46404582D}" srcOrd="1" destOrd="0" presId="urn:microsoft.com/office/officeart/2005/8/layout/list1"/>
    <dgm:cxn modelId="{4657842D-6F6E-4A35-85D7-9E12FD6E7736}" type="presParOf" srcId="{2D3D8C95-4D54-44A1-98F3-DD6C0A35274F}" destId="{3B6D8AFC-BD3C-46B0-91FA-CC2530E6FB99}" srcOrd="1" destOrd="0" presId="urn:microsoft.com/office/officeart/2005/8/layout/list1"/>
    <dgm:cxn modelId="{33F83941-9155-4CA4-A13C-D080BC71FA3A}" type="presParOf" srcId="{2D3D8C95-4D54-44A1-98F3-DD6C0A35274F}" destId="{FFEA787F-FC95-48EA-9B1D-1DE992A0F69E}" srcOrd="2" destOrd="0" presId="urn:microsoft.com/office/officeart/2005/8/layout/list1"/>
    <dgm:cxn modelId="{C4296E3F-2A3A-4E17-8003-87FACC63F5B3}" type="presParOf" srcId="{2D3D8C95-4D54-44A1-98F3-DD6C0A35274F}" destId="{8621DB5C-0417-4A1C-A954-7EFA64BA3975}" srcOrd="3" destOrd="0" presId="urn:microsoft.com/office/officeart/2005/8/layout/list1"/>
    <dgm:cxn modelId="{77772EEC-0136-48B2-8B9D-16D76A47F971}" type="presParOf" srcId="{2D3D8C95-4D54-44A1-98F3-DD6C0A35274F}" destId="{486741F5-A9A1-4C2C-B5C4-7AAA5E9FAA87}" srcOrd="4" destOrd="0" presId="urn:microsoft.com/office/officeart/2005/8/layout/list1"/>
    <dgm:cxn modelId="{78666BE3-4F37-463B-91F1-34EE587E9472}" type="presParOf" srcId="{486741F5-A9A1-4C2C-B5C4-7AAA5E9FAA87}" destId="{10D1DBD3-02EF-4D89-9076-2DDEF14E89D9}" srcOrd="0" destOrd="0" presId="urn:microsoft.com/office/officeart/2005/8/layout/list1"/>
    <dgm:cxn modelId="{7C9D2827-DEF5-4A76-826E-C4E8BB7027BB}" type="presParOf" srcId="{486741F5-A9A1-4C2C-B5C4-7AAA5E9FAA87}" destId="{475759F3-1343-4F23-8396-761F712F44C6}" srcOrd="1" destOrd="0" presId="urn:microsoft.com/office/officeart/2005/8/layout/list1"/>
    <dgm:cxn modelId="{660496C7-BDDC-4C64-BA52-1D408BC52EF1}" type="presParOf" srcId="{2D3D8C95-4D54-44A1-98F3-DD6C0A35274F}" destId="{2F408EB1-0708-4375-8D09-DECE43EFDF99}" srcOrd="5" destOrd="0" presId="urn:microsoft.com/office/officeart/2005/8/layout/list1"/>
    <dgm:cxn modelId="{B46879C6-C2CE-4B12-937B-84BBD0CF2BFD}" type="presParOf" srcId="{2D3D8C95-4D54-44A1-98F3-DD6C0A35274F}" destId="{716480BC-6129-4DA2-BBE2-E5387D00ACB6}" srcOrd="6" destOrd="0" presId="urn:microsoft.com/office/officeart/2005/8/layout/list1"/>
    <dgm:cxn modelId="{2059CCC4-3B31-49D7-9EE7-3418C38D4C3B}" type="presParOf" srcId="{2D3D8C95-4D54-44A1-98F3-DD6C0A35274F}" destId="{50065D16-0852-4076-B221-13F4E25D9D63}" srcOrd="7" destOrd="0" presId="urn:microsoft.com/office/officeart/2005/8/layout/list1"/>
    <dgm:cxn modelId="{2CA84577-BF36-46C0-BF2A-B63343ED48F2}" type="presParOf" srcId="{2D3D8C95-4D54-44A1-98F3-DD6C0A35274F}" destId="{924E8FFF-311C-4EA7-946A-1F14BE63437D}" srcOrd="8" destOrd="0" presId="urn:microsoft.com/office/officeart/2005/8/layout/list1"/>
    <dgm:cxn modelId="{EE239485-E1B3-4D71-B3F5-3AF23468B419}" type="presParOf" srcId="{924E8FFF-311C-4EA7-946A-1F14BE63437D}" destId="{5C1DC1E5-2651-425D-A3FC-53EF559049A9}" srcOrd="0" destOrd="0" presId="urn:microsoft.com/office/officeart/2005/8/layout/list1"/>
    <dgm:cxn modelId="{DA9E092D-63FE-43A5-8AC5-04E4922352C0}" type="presParOf" srcId="{924E8FFF-311C-4EA7-946A-1F14BE63437D}" destId="{BB9A1111-CAEA-49A9-A6D3-6EF5DF9DDE8D}" srcOrd="1" destOrd="0" presId="urn:microsoft.com/office/officeart/2005/8/layout/list1"/>
    <dgm:cxn modelId="{82CA7B2D-8FF3-45BA-B188-5B9A89972C8D}" type="presParOf" srcId="{2D3D8C95-4D54-44A1-98F3-DD6C0A35274F}" destId="{F328BCF9-7324-48D2-A795-9A116F7EA50E}" srcOrd="9" destOrd="0" presId="urn:microsoft.com/office/officeart/2005/8/layout/list1"/>
    <dgm:cxn modelId="{733D10B9-225A-4C0F-ACE2-5F15CD6D4F43}" type="presParOf" srcId="{2D3D8C95-4D54-44A1-98F3-DD6C0A35274F}" destId="{7E037749-389F-4EE5-986F-00CBB476A6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4F5A8D-21D8-4608-AF34-8D78A703C9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078D2C-2E3B-4E59-A658-42C1927F9DFE}">
      <dgm:prSet phldrT="[Text]"/>
      <dgm:spPr/>
      <dgm:t>
        <a:bodyPr/>
        <a:lstStyle/>
        <a:p>
          <a:r>
            <a:rPr lang="en-US" dirty="0"/>
            <a:t>Who?</a:t>
          </a:r>
        </a:p>
      </dgm:t>
    </dgm:pt>
    <dgm:pt modelId="{765EF459-00AD-42CB-A9EC-7A728D1050C3}" type="parTrans" cxnId="{9125AAA9-CCB5-48A2-8FD1-9EBB0A43645C}">
      <dgm:prSet/>
      <dgm:spPr/>
      <dgm:t>
        <a:bodyPr/>
        <a:lstStyle/>
        <a:p>
          <a:endParaRPr lang="en-US"/>
        </a:p>
      </dgm:t>
    </dgm:pt>
    <dgm:pt modelId="{28496C84-5911-4781-B00D-DC251FBE993F}" type="sibTrans" cxnId="{9125AAA9-CCB5-48A2-8FD1-9EBB0A43645C}">
      <dgm:prSet/>
      <dgm:spPr/>
      <dgm:t>
        <a:bodyPr/>
        <a:lstStyle/>
        <a:p>
          <a:endParaRPr lang="en-US"/>
        </a:p>
      </dgm:t>
    </dgm:pt>
    <dgm:pt modelId="{BCD5F0A8-109D-40A6-9584-36F603707AD2}">
      <dgm:prSet/>
      <dgm:spPr/>
      <dgm:t>
        <a:bodyPr/>
        <a:lstStyle/>
        <a:p>
          <a:r>
            <a:rPr lang="en-US" dirty="0"/>
            <a:t>Pending asylum application, or an appeal pending regarding asylum decision</a:t>
          </a:r>
        </a:p>
      </dgm:t>
    </dgm:pt>
    <dgm:pt modelId="{2F3C0266-A14D-47BA-BEEC-05F2E341757F}" type="parTrans" cxnId="{ED408F39-FDFC-4724-A30B-A2DC7CB03311}">
      <dgm:prSet/>
      <dgm:spPr/>
      <dgm:t>
        <a:bodyPr/>
        <a:lstStyle/>
        <a:p>
          <a:endParaRPr lang="en-US"/>
        </a:p>
      </dgm:t>
    </dgm:pt>
    <dgm:pt modelId="{741368DD-D0B4-4D18-88A7-9B709D6F3590}" type="sibTrans" cxnId="{ED408F39-FDFC-4724-A30B-A2DC7CB03311}">
      <dgm:prSet/>
      <dgm:spPr/>
      <dgm:t>
        <a:bodyPr/>
        <a:lstStyle/>
        <a:p>
          <a:endParaRPr lang="en-US"/>
        </a:p>
      </dgm:t>
    </dgm:pt>
    <dgm:pt modelId="{9E406E75-908C-4E0A-8EB9-820E7805F41F}">
      <dgm:prSet/>
      <dgm:spPr/>
      <dgm:t>
        <a:bodyPr/>
        <a:lstStyle/>
        <a:p>
          <a:r>
            <a:rPr lang="en-US" dirty="0"/>
            <a:t>Requirements:</a:t>
          </a:r>
        </a:p>
      </dgm:t>
    </dgm:pt>
    <dgm:pt modelId="{D5AA5833-6454-49AF-996F-8BF1EA7F6600}" type="parTrans" cxnId="{DE7FCE91-48AD-4837-BD3F-921F7B265FDB}">
      <dgm:prSet/>
      <dgm:spPr/>
      <dgm:t>
        <a:bodyPr/>
        <a:lstStyle/>
        <a:p>
          <a:endParaRPr lang="en-US"/>
        </a:p>
      </dgm:t>
    </dgm:pt>
    <dgm:pt modelId="{3623049C-376D-4ABB-B8F9-059B106E60D7}" type="sibTrans" cxnId="{DE7FCE91-48AD-4837-BD3F-921F7B265FDB}">
      <dgm:prSet/>
      <dgm:spPr/>
      <dgm:t>
        <a:bodyPr/>
        <a:lstStyle/>
        <a:p>
          <a:endParaRPr lang="en-US"/>
        </a:p>
      </dgm:t>
    </dgm:pt>
    <dgm:pt modelId="{13676098-1337-4137-B3A3-CF26B19030D3}">
      <dgm:prSet/>
      <dgm:spPr/>
      <dgm:t>
        <a:bodyPr/>
        <a:lstStyle/>
        <a:p>
          <a:r>
            <a:rPr lang="en-US" dirty="0"/>
            <a:t>Ineligible for joint federal-state medical benefits</a:t>
          </a:r>
        </a:p>
      </dgm:t>
    </dgm:pt>
    <dgm:pt modelId="{AB38B8AC-2F80-4FAD-8981-6C26AFC3F0BE}" type="parTrans" cxnId="{74FDF060-C9E1-4132-889A-5E5DFB855DB0}">
      <dgm:prSet/>
      <dgm:spPr/>
      <dgm:t>
        <a:bodyPr/>
        <a:lstStyle/>
        <a:p>
          <a:endParaRPr lang="en-US"/>
        </a:p>
      </dgm:t>
    </dgm:pt>
    <dgm:pt modelId="{5B277EFD-92B0-4CB9-9030-C54F1D2BFBFA}" type="sibTrans" cxnId="{74FDF060-C9E1-4132-889A-5E5DFB855DB0}">
      <dgm:prSet/>
      <dgm:spPr/>
      <dgm:t>
        <a:bodyPr/>
        <a:lstStyle/>
        <a:p>
          <a:endParaRPr lang="en-US"/>
        </a:p>
      </dgm:t>
    </dgm:pt>
    <dgm:pt modelId="{F6285837-6C07-4FC7-A1A8-E7D3E75C4078}">
      <dgm:prSet/>
      <dgm:spPr/>
      <dgm:t>
        <a:bodyPr/>
        <a:lstStyle/>
        <a:p>
          <a:r>
            <a:rPr lang="en-US" dirty="0"/>
            <a:t>Limitations:</a:t>
          </a:r>
        </a:p>
      </dgm:t>
    </dgm:pt>
    <dgm:pt modelId="{C774EC00-5FAD-4B95-9A7D-CE8C4BD076F6}" type="parTrans" cxnId="{A70B66F4-9676-49D8-836B-958A61776FF7}">
      <dgm:prSet/>
      <dgm:spPr/>
      <dgm:t>
        <a:bodyPr/>
        <a:lstStyle/>
        <a:p>
          <a:endParaRPr lang="en-US"/>
        </a:p>
      </dgm:t>
    </dgm:pt>
    <dgm:pt modelId="{2FC978B8-E790-4FC3-9BF2-111A2DF50697}" type="sibTrans" cxnId="{A70B66F4-9676-49D8-836B-958A61776FF7}">
      <dgm:prSet/>
      <dgm:spPr/>
      <dgm:t>
        <a:bodyPr/>
        <a:lstStyle/>
        <a:p>
          <a:endParaRPr lang="en-US"/>
        </a:p>
      </dgm:t>
    </dgm:pt>
    <dgm:pt modelId="{5163E15C-FFFB-4965-9149-5C814240B52F}">
      <dgm:prSet/>
      <dgm:spPr/>
      <dgm:t>
        <a:bodyPr/>
        <a:lstStyle/>
        <a:p>
          <a:r>
            <a:rPr lang="en-US" dirty="0"/>
            <a:t>Maximum 24 months of coverage unless:</a:t>
          </a:r>
        </a:p>
      </dgm:t>
    </dgm:pt>
    <dgm:pt modelId="{D67F7360-8C72-4046-86D8-81246DCDE937}" type="parTrans" cxnId="{6DC8230B-B856-4F00-A89F-E778143AB19C}">
      <dgm:prSet/>
      <dgm:spPr/>
      <dgm:t>
        <a:bodyPr/>
        <a:lstStyle/>
        <a:p>
          <a:endParaRPr lang="en-US"/>
        </a:p>
      </dgm:t>
    </dgm:pt>
    <dgm:pt modelId="{E3688495-DD99-42C9-9816-114AF1A22748}" type="sibTrans" cxnId="{6DC8230B-B856-4F00-A89F-E778143AB19C}">
      <dgm:prSet/>
      <dgm:spPr/>
      <dgm:t>
        <a:bodyPr/>
        <a:lstStyle/>
        <a:p>
          <a:endParaRPr lang="en-US"/>
        </a:p>
      </dgm:t>
    </dgm:pt>
    <dgm:pt modelId="{24D70FCE-2779-4D0E-A8C3-A76742837A09}">
      <dgm:prSet/>
      <dgm:spPr/>
      <dgm:t>
        <a:bodyPr/>
        <a:lstStyle/>
        <a:p>
          <a:r>
            <a:rPr lang="en-US" dirty="0"/>
            <a:t>Receiving federally funded torture treatment services</a:t>
          </a:r>
        </a:p>
      </dgm:t>
    </dgm:pt>
    <dgm:pt modelId="{A6D4E5BE-4241-4CAC-BF63-7BFE7ABECDD0}" type="parTrans" cxnId="{0B4D9778-7368-4E0C-A288-378FB5B244B9}">
      <dgm:prSet/>
      <dgm:spPr/>
      <dgm:t>
        <a:bodyPr/>
        <a:lstStyle/>
        <a:p>
          <a:endParaRPr lang="en-US"/>
        </a:p>
      </dgm:t>
    </dgm:pt>
    <dgm:pt modelId="{C1559823-F28F-48B6-BD3E-D2C81282661C}" type="sibTrans" cxnId="{0B4D9778-7368-4E0C-A288-378FB5B244B9}">
      <dgm:prSet/>
      <dgm:spPr/>
      <dgm:t>
        <a:bodyPr/>
        <a:lstStyle/>
        <a:p>
          <a:endParaRPr lang="en-US"/>
        </a:p>
      </dgm:t>
    </dgm:pt>
    <dgm:pt modelId="{A989148D-CCE6-42B9-A665-9C028741E301}">
      <dgm:prSet/>
      <dgm:spPr/>
      <dgm:t>
        <a:bodyPr/>
        <a:lstStyle/>
        <a:p>
          <a:r>
            <a:rPr lang="en-US" dirty="0"/>
            <a:t>19 years or older</a:t>
          </a:r>
        </a:p>
      </dgm:t>
    </dgm:pt>
    <dgm:pt modelId="{9BAD99CF-B56E-499C-BC08-BA7DBD2B5128}" type="parTrans" cxnId="{EC514023-E5F3-4948-92D5-7E7E774172B6}">
      <dgm:prSet/>
      <dgm:spPr/>
      <dgm:t>
        <a:bodyPr/>
        <a:lstStyle/>
        <a:p>
          <a:endParaRPr lang="en-US"/>
        </a:p>
      </dgm:t>
    </dgm:pt>
    <dgm:pt modelId="{3E7EBE84-CF6E-4897-A697-97D077320531}" type="sibTrans" cxnId="{EC514023-E5F3-4948-92D5-7E7E774172B6}">
      <dgm:prSet/>
      <dgm:spPr/>
      <dgm:t>
        <a:bodyPr/>
        <a:lstStyle/>
        <a:p>
          <a:endParaRPr lang="en-US"/>
        </a:p>
      </dgm:t>
    </dgm:pt>
    <dgm:pt modelId="{FAB37D4F-71E5-41CF-A145-59FCA198E108}">
      <dgm:prSet/>
      <dgm:spPr/>
      <dgm:t>
        <a:bodyPr/>
        <a:lstStyle/>
        <a:p>
          <a:r>
            <a:rPr lang="en-US" dirty="0"/>
            <a:t>Financial eligibility aligns with AABD Medical (100% FPL income, $17,500 countable assets)</a:t>
          </a:r>
        </a:p>
      </dgm:t>
    </dgm:pt>
    <dgm:pt modelId="{826391F3-90C2-4B8B-9F4D-7B659AC36A92}" type="parTrans" cxnId="{5C9235EE-1F25-4BC2-A0D4-F1855BCFDE97}">
      <dgm:prSet/>
      <dgm:spPr/>
      <dgm:t>
        <a:bodyPr/>
        <a:lstStyle/>
        <a:p>
          <a:endParaRPr lang="en-US"/>
        </a:p>
      </dgm:t>
    </dgm:pt>
    <dgm:pt modelId="{C56CC4CA-6F23-45B3-AE92-73C59187BA13}" type="sibTrans" cxnId="{5C9235EE-1F25-4BC2-A0D4-F1855BCFDE97}">
      <dgm:prSet/>
      <dgm:spPr/>
      <dgm:t>
        <a:bodyPr/>
        <a:lstStyle/>
        <a:p>
          <a:endParaRPr lang="en-US"/>
        </a:p>
      </dgm:t>
    </dgm:pt>
    <dgm:pt modelId="{A4A0131A-CCDE-4847-B63D-76CFA5A651B1}">
      <dgm:prSet/>
      <dgm:spPr/>
      <dgm:t>
        <a:bodyPr/>
        <a:lstStyle/>
        <a:p>
          <a:r>
            <a:rPr lang="en-US" dirty="0"/>
            <a:t>If an appeal is pending, eligibility can be expanded for up to a total of 36 months</a:t>
          </a:r>
        </a:p>
      </dgm:t>
    </dgm:pt>
    <dgm:pt modelId="{25FC8F56-2C0C-4A1E-B6A6-ABF6F5C81ACB}" type="parTrans" cxnId="{25659CFD-951F-4577-8099-5C22181B71EA}">
      <dgm:prSet/>
      <dgm:spPr/>
      <dgm:t>
        <a:bodyPr/>
        <a:lstStyle/>
        <a:p>
          <a:endParaRPr lang="en-US"/>
        </a:p>
      </dgm:t>
    </dgm:pt>
    <dgm:pt modelId="{FC43ED20-67DF-4778-8184-B4B4A136CC1C}" type="sibTrans" cxnId="{25659CFD-951F-4577-8099-5C22181B71EA}">
      <dgm:prSet/>
      <dgm:spPr/>
      <dgm:t>
        <a:bodyPr/>
        <a:lstStyle/>
        <a:p>
          <a:endParaRPr lang="en-US"/>
        </a:p>
      </dgm:t>
    </dgm:pt>
    <dgm:pt modelId="{2D3D8C95-4D54-44A1-98F3-DD6C0A35274F}" type="pres">
      <dgm:prSet presAssocID="{924F5A8D-21D8-4608-AF34-8D78A703C98D}" presName="linear" presStyleCnt="0">
        <dgm:presLayoutVars>
          <dgm:dir/>
          <dgm:animLvl val="lvl"/>
          <dgm:resizeHandles val="exact"/>
        </dgm:presLayoutVars>
      </dgm:prSet>
      <dgm:spPr/>
    </dgm:pt>
    <dgm:pt modelId="{917EF573-B4B5-4ACB-A8A9-8CB4D65EEDA8}" type="pres">
      <dgm:prSet presAssocID="{A2078D2C-2E3B-4E59-A658-42C1927F9DFE}" presName="parentLin" presStyleCnt="0"/>
      <dgm:spPr/>
    </dgm:pt>
    <dgm:pt modelId="{188685BA-6630-49D4-B083-9200274F6EA6}" type="pres">
      <dgm:prSet presAssocID="{A2078D2C-2E3B-4E59-A658-42C1927F9DFE}" presName="parentLeftMargin" presStyleLbl="node1" presStyleIdx="0" presStyleCnt="3"/>
      <dgm:spPr/>
    </dgm:pt>
    <dgm:pt modelId="{D01D9129-59ED-4B39-A040-56C46404582D}" type="pres">
      <dgm:prSet presAssocID="{A2078D2C-2E3B-4E59-A658-42C1927F9DFE}" presName="parentText" presStyleLbl="node1" presStyleIdx="0" presStyleCnt="3">
        <dgm:presLayoutVars>
          <dgm:chMax val="0"/>
          <dgm:bulletEnabled val="1"/>
        </dgm:presLayoutVars>
      </dgm:prSet>
      <dgm:spPr/>
    </dgm:pt>
    <dgm:pt modelId="{3B6D8AFC-BD3C-46B0-91FA-CC2530E6FB99}" type="pres">
      <dgm:prSet presAssocID="{A2078D2C-2E3B-4E59-A658-42C1927F9DFE}" presName="negativeSpace" presStyleCnt="0"/>
      <dgm:spPr/>
    </dgm:pt>
    <dgm:pt modelId="{FFEA787F-FC95-48EA-9B1D-1DE992A0F69E}" type="pres">
      <dgm:prSet presAssocID="{A2078D2C-2E3B-4E59-A658-42C1927F9DFE}" presName="childText" presStyleLbl="conFgAcc1" presStyleIdx="0" presStyleCnt="3">
        <dgm:presLayoutVars>
          <dgm:bulletEnabled val="1"/>
        </dgm:presLayoutVars>
      </dgm:prSet>
      <dgm:spPr/>
    </dgm:pt>
    <dgm:pt modelId="{8621DB5C-0417-4A1C-A954-7EFA64BA3975}" type="pres">
      <dgm:prSet presAssocID="{28496C84-5911-4781-B00D-DC251FBE993F}" presName="spaceBetweenRectangles" presStyleCnt="0"/>
      <dgm:spPr/>
    </dgm:pt>
    <dgm:pt modelId="{486741F5-A9A1-4C2C-B5C4-7AAA5E9FAA87}" type="pres">
      <dgm:prSet presAssocID="{9E406E75-908C-4E0A-8EB9-820E7805F41F}" presName="parentLin" presStyleCnt="0"/>
      <dgm:spPr/>
    </dgm:pt>
    <dgm:pt modelId="{10D1DBD3-02EF-4D89-9076-2DDEF14E89D9}" type="pres">
      <dgm:prSet presAssocID="{9E406E75-908C-4E0A-8EB9-820E7805F41F}" presName="parentLeftMargin" presStyleLbl="node1" presStyleIdx="0" presStyleCnt="3"/>
      <dgm:spPr/>
    </dgm:pt>
    <dgm:pt modelId="{475759F3-1343-4F23-8396-761F712F44C6}" type="pres">
      <dgm:prSet presAssocID="{9E406E75-908C-4E0A-8EB9-820E7805F41F}" presName="parentText" presStyleLbl="node1" presStyleIdx="1" presStyleCnt="3">
        <dgm:presLayoutVars>
          <dgm:chMax val="0"/>
          <dgm:bulletEnabled val="1"/>
        </dgm:presLayoutVars>
      </dgm:prSet>
      <dgm:spPr/>
    </dgm:pt>
    <dgm:pt modelId="{2F408EB1-0708-4375-8D09-DECE43EFDF99}" type="pres">
      <dgm:prSet presAssocID="{9E406E75-908C-4E0A-8EB9-820E7805F41F}" presName="negativeSpace" presStyleCnt="0"/>
      <dgm:spPr/>
    </dgm:pt>
    <dgm:pt modelId="{716480BC-6129-4DA2-BBE2-E5387D00ACB6}" type="pres">
      <dgm:prSet presAssocID="{9E406E75-908C-4E0A-8EB9-820E7805F41F}" presName="childText" presStyleLbl="conFgAcc1" presStyleIdx="1" presStyleCnt="3">
        <dgm:presLayoutVars>
          <dgm:bulletEnabled val="1"/>
        </dgm:presLayoutVars>
      </dgm:prSet>
      <dgm:spPr/>
    </dgm:pt>
    <dgm:pt modelId="{50065D16-0852-4076-B221-13F4E25D9D63}" type="pres">
      <dgm:prSet presAssocID="{3623049C-376D-4ABB-B8F9-059B106E60D7}" presName="spaceBetweenRectangles" presStyleCnt="0"/>
      <dgm:spPr/>
    </dgm:pt>
    <dgm:pt modelId="{924E8FFF-311C-4EA7-946A-1F14BE63437D}" type="pres">
      <dgm:prSet presAssocID="{F6285837-6C07-4FC7-A1A8-E7D3E75C4078}" presName="parentLin" presStyleCnt="0"/>
      <dgm:spPr/>
    </dgm:pt>
    <dgm:pt modelId="{5C1DC1E5-2651-425D-A3FC-53EF559049A9}" type="pres">
      <dgm:prSet presAssocID="{F6285837-6C07-4FC7-A1A8-E7D3E75C4078}" presName="parentLeftMargin" presStyleLbl="node1" presStyleIdx="1" presStyleCnt="3"/>
      <dgm:spPr/>
    </dgm:pt>
    <dgm:pt modelId="{BB9A1111-CAEA-49A9-A6D3-6EF5DF9DDE8D}" type="pres">
      <dgm:prSet presAssocID="{F6285837-6C07-4FC7-A1A8-E7D3E75C4078}" presName="parentText" presStyleLbl="node1" presStyleIdx="2" presStyleCnt="3">
        <dgm:presLayoutVars>
          <dgm:chMax val="0"/>
          <dgm:bulletEnabled val="1"/>
        </dgm:presLayoutVars>
      </dgm:prSet>
      <dgm:spPr/>
    </dgm:pt>
    <dgm:pt modelId="{F328BCF9-7324-48D2-A795-9A116F7EA50E}" type="pres">
      <dgm:prSet presAssocID="{F6285837-6C07-4FC7-A1A8-E7D3E75C4078}" presName="negativeSpace" presStyleCnt="0"/>
      <dgm:spPr/>
    </dgm:pt>
    <dgm:pt modelId="{7E037749-389F-4EE5-986F-00CBB476A6A3}" type="pres">
      <dgm:prSet presAssocID="{F6285837-6C07-4FC7-A1A8-E7D3E75C4078}" presName="childText" presStyleLbl="conFgAcc1" presStyleIdx="2" presStyleCnt="3">
        <dgm:presLayoutVars>
          <dgm:bulletEnabled val="1"/>
        </dgm:presLayoutVars>
      </dgm:prSet>
      <dgm:spPr/>
    </dgm:pt>
  </dgm:ptLst>
  <dgm:cxnLst>
    <dgm:cxn modelId="{6DC8230B-B856-4F00-A89F-E778143AB19C}" srcId="{F6285837-6C07-4FC7-A1A8-E7D3E75C4078}" destId="{5163E15C-FFFB-4965-9149-5C814240B52F}" srcOrd="0" destOrd="0" parTransId="{D67F7360-8C72-4046-86D8-81246DCDE937}" sibTransId="{E3688495-DD99-42C9-9816-114AF1A22748}"/>
    <dgm:cxn modelId="{EC514023-E5F3-4948-92D5-7E7E774172B6}" srcId="{9E406E75-908C-4E0A-8EB9-820E7805F41F}" destId="{A989148D-CCE6-42B9-A665-9C028741E301}" srcOrd="2" destOrd="0" parTransId="{9BAD99CF-B56E-499C-BC08-BA7DBD2B5128}" sibTransId="{3E7EBE84-CF6E-4897-A697-97D077320531}"/>
    <dgm:cxn modelId="{F8248634-66C2-4DAC-BF05-70E2B1337325}" type="presOf" srcId="{924F5A8D-21D8-4608-AF34-8D78A703C98D}" destId="{2D3D8C95-4D54-44A1-98F3-DD6C0A35274F}" srcOrd="0" destOrd="0" presId="urn:microsoft.com/office/officeart/2005/8/layout/list1"/>
    <dgm:cxn modelId="{ED408F39-FDFC-4724-A30B-A2DC7CB03311}" srcId="{A2078D2C-2E3B-4E59-A658-42C1927F9DFE}" destId="{BCD5F0A8-109D-40A6-9584-36F603707AD2}" srcOrd="0" destOrd="0" parTransId="{2F3C0266-A14D-47BA-BEEC-05F2E341757F}" sibTransId="{741368DD-D0B4-4D18-88A7-9B709D6F3590}"/>
    <dgm:cxn modelId="{74FDF060-C9E1-4132-889A-5E5DFB855DB0}" srcId="{9E406E75-908C-4E0A-8EB9-820E7805F41F}" destId="{13676098-1337-4137-B3A3-CF26B19030D3}" srcOrd="0" destOrd="0" parTransId="{AB38B8AC-2F80-4FAD-8981-6C26AFC3F0BE}" sibTransId="{5B277EFD-92B0-4CB9-9030-C54F1D2BFBFA}"/>
    <dgm:cxn modelId="{C9E6C567-00DD-4E7B-84A5-E248E2992793}" type="presOf" srcId="{A2078D2C-2E3B-4E59-A658-42C1927F9DFE}" destId="{188685BA-6630-49D4-B083-9200274F6EA6}" srcOrd="0" destOrd="0" presId="urn:microsoft.com/office/officeart/2005/8/layout/list1"/>
    <dgm:cxn modelId="{292C176A-C52B-404D-A108-6CA118CAEE92}" type="presOf" srcId="{FAB37D4F-71E5-41CF-A145-59FCA198E108}" destId="{716480BC-6129-4DA2-BBE2-E5387D00ACB6}" srcOrd="0" destOrd="1" presId="urn:microsoft.com/office/officeart/2005/8/layout/list1"/>
    <dgm:cxn modelId="{58C4A76D-89AC-4BC5-9A33-6AC3B82BC253}" type="presOf" srcId="{A989148D-CCE6-42B9-A665-9C028741E301}" destId="{716480BC-6129-4DA2-BBE2-E5387D00ACB6}" srcOrd="0" destOrd="2" presId="urn:microsoft.com/office/officeart/2005/8/layout/list1"/>
    <dgm:cxn modelId="{D4034556-298A-4245-9811-5D446836A1CF}" type="presOf" srcId="{9E406E75-908C-4E0A-8EB9-820E7805F41F}" destId="{475759F3-1343-4F23-8396-761F712F44C6}" srcOrd="1" destOrd="0" presId="urn:microsoft.com/office/officeart/2005/8/layout/list1"/>
    <dgm:cxn modelId="{71D5ED56-763A-47C8-B2D1-DC902AF3EB3F}" type="presOf" srcId="{A4A0131A-CCDE-4847-B63D-76CFA5A651B1}" destId="{7E037749-389F-4EE5-986F-00CBB476A6A3}" srcOrd="0" destOrd="1" presId="urn:microsoft.com/office/officeart/2005/8/layout/list1"/>
    <dgm:cxn modelId="{0B4D9778-7368-4E0C-A288-378FB5B244B9}" srcId="{A2078D2C-2E3B-4E59-A658-42C1927F9DFE}" destId="{24D70FCE-2779-4D0E-A8C3-A76742837A09}" srcOrd="1" destOrd="0" parTransId="{A6D4E5BE-4241-4CAC-BF63-7BFE7ABECDD0}" sibTransId="{C1559823-F28F-48B6-BD3E-D2C81282661C}"/>
    <dgm:cxn modelId="{933C0389-E73E-4294-9BBD-3B8643C57181}" type="presOf" srcId="{24D70FCE-2779-4D0E-A8C3-A76742837A09}" destId="{FFEA787F-FC95-48EA-9B1D-1DE992A0F69E}" srcOrd="0" destOrd="1" presId="urn:microsoft.com/office/officeart/2005/8/layout/list1"/>
    <dgm:cxn modelId="{1B91CA8C-8023-4F0A-BC11-9A063D1C3D47}" type="presOf" srcId="{F6285837-6C07-4FC7-A1A8-E7D3E75C4078}" destId="{5C1DC1E5-2651-425D-A3FC-53EF559049A9}" srcOrd="0" destOrd="0" presId="urn:microsoft.com/office/officeart/2005/8/layout/list1"/>
    <dgm:cxn modelId="{DE7FCE91-48AD-4837-BD3F-921F7B265FDB}" srcId="{924F5A8D-21D8-4608-AF34-8D78A703C98D}" destId="{9E406E75-908C-4E0A-8EB9-820E7805F41F}" srcOrd="1" destOrd="0" parTransId="{D5AA5833-6454-49AF-996F-8BF1EA7F6600}" sibTransId="{3623049C-376D-4ABB-B8F9-059B106E60D7}"/>
    <dgm:cxn modelId="{2A4F3A9D-0B9A-4D1A-87D8-0B2F8041C6F6}" type="presOf" srcId="{9E406E75-908C-4E0A-8EB9-820E7805F41F}" destId="{10D1DBD3-02EF-4D89-9076-2DDEF14E89D9}" srcOrd="0" destOrd="0" presId="urn:microsoft.com/office/officeart/2005/8/layout/list1"/>
    <dgm:cxn modelId="{9125AAA9-CCB5-48A2-8FD1-9EBB0A43645C}" srcId="{924F5A8D-21D8-4608-AF34-8D78A703C98D}" destId="{A2078D2C-2E3B-4E59-A658-42C1927F9DFE}" srcOrd="0" destOrd="0" parTransId="{765EF459-00AD-42CB-A9EC-7A728D1050C3}" sibTransId="{28496C84-5911-4781-B00D-DC251FBE993F}"/>
    <dgm:cxn modelId="{F4A856AA-5E3D-4192-A418-50C3D2555524}" type="presOf" srcId="{5163E15C-FFFB-4965-9149-5C814240B52F}" destId="{7E037749-389F-4EE5-986F-00CBB476A6A3}" srcOrd="0" destOrd="0" presId="urn:microsoft.com/office/officeart/2005/8/layout/list1"/>
    <dgm:cxn modelId="{721493C3-E72A-406C-B53A-018B09C63937}" type="presOf" srcId="{A2078D2C-2E3B-4E59-A658-42C1927F9DFE}" destId="{D01D9129-59ED-4B39-A040-56C46404582D}" srcOrd="1" destOrd="0" presId="urn:microsoft.com/office/officeart/2005/8/layout/list1"/>
    <dgm:cxn modelId="{2CE44CCE-55A1-4802-8893-C2A3A01AE053}" type="presOf" srcId="{F6285837-6C07-4FC7-A1A8-E7D3E75C4078}" destId="{BB9A1111-CAEA-49A9-A6D3-6EF5DF9DDE8D}" srcOrd="1" destOrd="0" presId="urn:microsoft.com/office/officeart/2005/8/layout/list1"/>
    <dgm:cxn modelId="{5C9235EE-1F25-4BC2-A0D4-F1855BCFDE97}" srcId="{9E406E75-908C-4E0A-8EB9-820E7805F41F}" destId="{FAB37D4F-71E5-41CF-A145-59FCA198E108}" srcOrd="1" destOrd="0" parTransId="{826391F3-90C2-4B8B-9F4D-7B659AC36A92}" sibTransId="{C56CC4CA-6F23-45B3-AE92-73C59187BA13}"/>
    <dgm:cxn modelId="{D7D257EF-EA59-4AFF-85F9-B23BC7E2917D}" type="presOf" srcId="{13676098-1337-4137-B3A3-CF26B19030D3}" destId="{716480BC-6129-4DA2-BBE2-E5387D00ACB6}" srcOrd="0" destOrd="0" presId="urn:microsoft.com/office/officeart/2005/8/layout/list1"/>
    <dgm:cxn modelId="{A70B66F4-9676-49D8-836B-958A61776FF7}" srcId="{924F5A8D-21D8-4608-AF34-8D78A703C98D}" destId="{F6285837-6C07-4FC7-A1A8-E7D3E75C4078}" srcOrd="2" destOrd="0" parTransId="{C774EC00-5FAD-4B95-9A7D-CE8C4BD076F6}" sibTransId="{2FC978B8-E790-4FC3-9BF2-111A2DF50697}"/>
    <dgm:cxn modelId="{3FB0D6FC-62A6-41FB-8490-ECC57E208A63}" type="presOf" srcId="{BCD5F0A8-109D-40A6-9584-36F603707AD2}" destId="{FFEA787F-FC95-48EA-9B1D-1DE992A0F69E}" srcOrd="0" destOrd="0" presId="urn:microsoft.com/office/officeart/2005/8/layout/list1"/>
    <dgm:cxn modelId="{25659CFD-951F-4577-8099-5C22181B71EA}" srcId="{5163E15C-FFFB-4965-9149-5C814240B52F}" destId="{A4A0131A-CCDE-4847-B63D-76CFA5A651B1}" srcOrd="0" destOrd="0" parTransId="{25FC8F56-2C0C-4A1E-B6A6-ABF6F5C81ACB}" sibTransId="{FC43ED20-67DF-4778-8184-B4B4A136CC1C}"/>
    <dgm:cxn modelId="{022FEFB5-B3D2-4D42-8820-47502B974420}" type="presParOf" srcId="{2D3D8C95-4D54-44A1-98F3-DD6C0A35274F}" destId="{917EF573-B4B5-4ACB-A8A9-8CB4D65EEDA8}" srcOrd="0" destOrd="0" presId="urn:microsoft.com/office/officeart/2005/8/layout/list1"/>
    <dgm:cxn modelId="{B9D53105-63C5-4494-9C6C-4BA00C5CB324}" type="presParOf" srcId="{917EF573-B4B5-4ACB-A8A9-8CB4D65EEDA8}" destId="{188685BA-6630-49D4-B083-9200274F6EA6}" srcOrd="0" destOrd="0" presId="urn:microsoft.com/office/officeart/2005/8/layout/list1"/>
    <dgm:cxn modelId="{20D755A6-A312-44B1-BBEE-1940E085C753}" type="presParOf" srcId="{917EF573-B4B5-4ACB-A8A9-8CB4D65EEDA8}" destId="{D01D9129-59ED-4B39-A040-56C46404582D}" srcOrd="1" destOrd="0" presId="urn:microsoft.com/office/officeart/2005/8/layout/list1"/>
    <dgm:cxn modelId="{21982B2B-2825-4940-92BF-D74D9BE6A13B}" type="presParOf" srcId="{2D3D8C95-4D54-44A1-98F3-DD6C0A35274F}" destId="{3B6D8AFC-BD3C-46B0-91FA-CC2530E6FB99}" srcOrd="1" destOrd="0" presId="urn:microsoft.com/office/officeart/2005/8/layout/list1"/>
    <dgm:cxn modelId="{E9174FA6-035D-46CF-8AD5-1509D00EBBA4}" type="presParOf" srcId="{2D3D8C95-4D54-44A1-98F3-DD6C0A35274F}" destId="{FFEA787F-FC95-48EA-9B1D-1DE992A0F69E}" srcOrd="2" destOrd="0" presId="urn:microsoft.com/office/officeart/2005/8/layout/list1"/>
    <dgm:cxn modelId="{40A480F7-B009-409D-865A-C8895CD69874}" type="presParOf" srcId="{2D3D8C95-4D54-44A1-98F3-DD6C0A35274F}" destId="{8621DB5C-0417-4A1C-A954-7EFA64BA3975}" srcOrd="3" destOrd="0" presId="urn:microsoft.com/office/officeart/2005/8/layout/list1"/>
    <dgm:cxn modelId="{4FF0007B-DC31-4FCC-828D-829E15783881}" type="presParOf" srcId="{2D3D8C95-4D54-44A1-98F3-DD6C0A35274F}" destId="{486741F5-A9A1-4C2C-B5C4-7AAA5E9FAA87}" srcOrd="4" destOrd="0" presId="urn:microsoft.com/office/officeart/2005/8/layout/list1"/>
    <dgm:cxn modelId="{CFB3AFA8-B9FA-4F0E-8A84-2F8FBC17A7CF}" type="presParOf" srcId="{486741F5-A9A1-4C2C-B5C4-7AAA5E9FAA87}" destId="{10D1DBD3-02EF-4D89-9076-2DDEF14E89D9}" srcOrd="0" destOrd="0" presId="urn:microsoft.com/office/officeart/2005/8/layout/list1"/>
    <dgm:cxn modelId="{98257D84-BD19-455D-A34E-B6C9A4448F43}" type="presParOf" srcId="{486741F5-A9A1-4C2C-B5C4-7AAA5E9FAA87}" destId="{475759F3-1343-4F23-8396-761F712F44C6}" srcOrd="1" destOrd="0" presId="urn:microsoft.com/office/officeart/2005/8/layout/list1"/>
    <dgm:cxn modelId="{CCE6F09A-A4D2-481D-B8EC-8197219AC4D3}" type="presParOf" srcId="{2D3D8C95-4D54-44A1-98F3-DD6C0A35274F}" destId="{2F408EB1-0708-4375-8D09-DECE43EFDF99}" srcOrd="5" destOrd="0" presId="urn:microsoft.com/office/officeart/2005/8/layout/list1"/>
    <dgm:cxn modelId="{BAB1287F-A2CF-4BEF-8F7F-B195562F73A9}" type="presParOf" srcId="{2D3D8C95-4D54-44A1-98F3-DD6C0A35274F}" destId="{716480BC-6129-4DA2-BBE2-E5387D00ACB6}" srcOrd="6" destOrd="0" presId="urn:microsoft.com/office/officeart/2005/8/layout/list1"/>
    <dgm:cxn modelId="{C70E9480-8AF9-49A5-9AEA-3DFF5299FB75}" type="presParOf" srcId="{2D3D8C95-4D54-44A1-98F3-DD6C0A35274F}" destId="{50065D16-0852-4076-B221-13F4E25D9D63}" srcOrd="7" destOrd="0" presId="urn:microsoft.com/office/officeart/2005/8/layout/list1"/>
    <dgm:cxn modelId="{2EC85A86-FD27-4765-AB46-42717A4BA577}" type="presParOf" srcId="{2D3D8C95-4D54-44A1-98F3-DD6C0A35274F}" destId="{924E8FFF-311C-4EA7-946A-1F14BE63437D}" srcOrd="8" destOrd="0" presId="urn:microsoft.com/office/officeart/2005/8/layout/list1"/>
    <dgm:cxn modelId="{2E91C834-B484-4E7E-AC49-26EDEF06C792}" type="presParOf" srcId="{924E8FFF-311C-4EA7-946A-1F14BE63437D}" destId="{5C1DC1E5-2651-425D-A3FC-53EF559049A9}" srcOrd="0" destOrd="0" presId="urn:microsoft.com/office/officeart/2005/8/layout/list1"/>
    <dgm:cxn modelId="{3929970A-92BF-4A5B-9232-4E5C29B256FE}" type="presParOf" srcId="{924E8FFF-311C-4EA7-946A-1F14BE63437D}" destId="{BB9A1111-CAEA-49A9-A6D3-6EF5DF9DDE8D}" srcOrd="1" destOrd="0" presId="urn:microsoft.com/office/officeart/2005/8/layout/list1"/>
    <dgm:cxn modelId="{9BD2B8DA-BB53-4F23-B19B-F7BC342BFBF1}" type="presParOf" srcId="{2D3D8C95-4D54-44A1-98F3-DD6C0A35274F}" destId="{F328BCF9-7324-48D2-A795-9A116F7EA50E}" srcOrd="9" destOrd="0" presId="urn:microsoft.com/office/officeart/2005/8/layout/list1"/>
    <dgm:cxn modelId="{14F94F11-CFAA-4682-9232-D03615DC5021}" type="presParOf" srcId="{2D3D8C95-4D54-44A1-98F3-DD6C0A35274F}" destId="{7E037749-389F-4EE5-986F-00CBB476A6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F120BB-3586-4F8E-87F8-67C99AA54F2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EA67E57-0C7C-4D03-A325-B7EF02D34AB7}">
      <dgm:prSet phldrT="[Text]"/>
      <dgm:spPr/>
      <dgm:t>
        <a:bodyPr/>
        <a:lstStyle/>
        <a:p>
          <a:r>
            <a:rPr lang="en-US" dirty="0"/>
            <a:t>Non-Citizen Victims of Trafficking, Torture, or Other Serious Crimes (“VTTC”) programs provides cash, food, and medical assistance to certain immigrants</a:t>
          </a:r>
        </a:p>
      </dgm:t>
    </dgm:pt>
    <dgm:pt modelId="{5687AE9C-953B-4527-8BBA-3DF50143F0CC}" type="parTrans" cxnId="{C5E1A3CC-5E33-409A-A773-7DC5A1F36F54}">
      <dgm:prSet/>
      <dgm:spPr/>
      <dgm:t>
        <a:bodyPr/>
        <a:lstStyle/>
        <a:p>
          <a:endParaRPr lang="en-US"/>
        </a:p>
      </dgm:t>
    </dgm:pt>
    <dgm:pt modelId="{D3D6338B-4097-45D5-97E9-7A6E6BB24C44}" type="sibTrans" cxnId="{C5E1A3CC-5E33-409A-A773-7DC5A1F36F54}">
      <dgm:prSet/>
      <dgm:spPr/>
      <dgm:t>
        <a:bodyPr/>
        <a:lstStyle/>
        <a:p>
          <a:endParaRPr lang="en-US"/>
        </a:p>
      </dgm:t>
    </dgm:pt>
    <dgm:pt modelId="{33386E52-C048-4F35-A9EC-7DAA0F96D19C}">
      <dgm:prSet phldrT="[Text]" custT="1"/>
      <dgm:spPr/>
      <dgm:t>
        <a:bodyPr/>
        <a:lstStyle/>
        <a:p>
          <a:r>
            <a:rPr lang="en-US" sz="2000" b="1" u="sng" dirty="0"/>
            <a:t>T-Visa</a:t>
          </a:r>
          <a:r>
            <a:rPr lang="en-US" sz="2000" b="1" dirty="0"/>
            <a:t>: W</a:t>
          </a:r>
          <a:r>
            <a:rPr lang="en-US" sz="2000" dirty="0"/>
            <a:t>aiting for decision on T-Visa application</a:t>
          </a:r>
        </a:p>
      </dgm:t>
    </dgm:pt>
    <dgm:pt modelId="{A007FEF0-5B01-44D4-81A8-B17DE488E4D5}" type="parTrans" cxnId="{FDDC50B3-5B1B-4A23-AE21-ED52E56B35AA}">
      <dgm:prSet/>
      <dgm:spPr/>
      <dgm:t>
        <a:bodyPr/>
        <a:lstStyle/>
        <a:p>
          <a:endParaRPr lang="en-US"/>
        </a:p>
      </dgm:t>
    </dgm:pt>
    <dgm:pt modelId="{A1648235-8705-4887-B1E1-DA5C5709B359}" type="sibTrans" cxnId="{FDDC50B3-5B1B-4A23-AE21-ED52E56B35AA}">
      <dgm:prSet/>
      <dgm:spPr/>
      <dgm:t>
        <a:bodyPr/>
        <a:lstStyle/>
        <a:p>
          <a:endParaRPr lang="en-US"/>
        </a:p>
      </dgm:t>
    </dgm:pt>
    <dgm:pt modelId="{A4C13742-FC3C-4D93-8186-F0BEF2CF0AF2}">
      <dgm:prSet phldrT="[Text]" custT="1"/>
      <dgm:spPr/>
      <dgm:t>
        <a:bodyPr/>
        <a:lstStyle/>
        <a:p>
          <a:r>
            <a:rPr lang="en-US" sz="2000" b="1" u="sng" dirty="0"/>
            <a:t>U-Visa</a:t>
          </a:r>
          <a:r>
            <a:rPr lang="en-US" sz="2000" b="1" dirty="0"/>
            <a:t>: </a:t>
          </a:r>
          <a:r>
            <a:rPr lang="en-US" sz="2000" dirty="0"/>
            <a:t>Waiting for a decision on a U-Visa application, U-Visa holders, LPR for obtained status via U-Visa</a:t>
          </a:r>
        </a:p>
      </dgm:t>
    </dgm:pt>
    <dgm:pt modelId="{5CE83760-7084-4EAA-ADD5-D9278F1FD23B}" type="parTrans" cxnId="{F5A21982-EA41-45C5-B3CF-149A7DBB5F8C}">
      <dgm:prSet/>
      <dgm:spPr/>
      <dgm:t>
        <a:bodyPr/>
        <a:lstStyle/>
        <a:p>
          <a:endParaRPr lang="en-US"/>
        </a:p>
      </dgm:t>
    </dgm:pt>
    <dgm:pt modelId="{66C20918-35D1-4F0F-BE7B-FAF1C9E26F44}" type="sibTrans" cxnId="{F5A21982-EA41-45C5-B3CF-149A7DBB5F8C}">
      <dgm:prSet/>
      <dgm:spPr/>
      <dgm:t>
        <a:bodyPr/>
        <a:lstStyle/>
        <a:p>
          <a:endParaRPr lang="en-US"/>
        </a:p>
      </dgm:t>
    </dgm:pt>
    <dgm:pt modelId="{E2C41BB7-24A6-480D-A609-D7D813BEACD8}">
      <dgm:prSet phldrT="[Text]" custT="1"/>
      <dgm:spPr/>
      <dgm:t>
        <a:bodyPr/>
        <a:lstStyle/>
        <a:p>
          <a:r>
            <a:rPr lang="en-US" sz="2000" b="1" u="sng" dirty="0"/>
            <a:t>Asylum</a:t>
          </a:r>
          <a:r>
            <a:rPr lang="en-US" sz="2000" b="1" dirty="0"/>
            <a:t>: </a:t>
          </a:r>
          <a:r>
            <a:rPr lang="en-US" sz="2000" b="0" dirty="0"/>
            <a:t>Waiting</a:t>
          </a:r>
          <a:r>
            <a:rPr lang="en-US" sz="2000" dirty="0"/>
            <a:t> for a decision on Asylum application</a:t>
          </a:r>
        </a:p>
      </dgm:t>
    </dgm:pt>
    <dgm:pt modelId="{29C7DBB0-BA98-42A4-ABAA-0E25FF518749}" type="parTrans" cxnId="{503DF7A2-483F-4736-A3C2-548F9DCB813A}">
      <dgm:prSet/>
      <dgm:spPr/>
      <dgm:t>
        <a:bodyPr/>
        <a:lstStyle/>
        <a:p>
          <a:endParaRPr lang="en-US"/>
        </a:p>
      </dgm:t>
    </dgm:pt>
    <dgm:pt modelId="{BDE66084-D8DA-48E5-946C-2C5363832922}" type="sibTrans" cxnId="{503DF7A2-483F-4736-A3C2-548F9DCB813A}">
      <dgm:prSet/>
      <dgm:spPr/>
      <dgm:t>
        <a:bodyPr/>
        <a:lstStyle/>
        <a:p>
          <a:endParaRPr lang="en-US"/>
        </a:p>
      </dgm:t>
    </dgm:pt>
    <dgm:pt modelId="{DD44988C-2B6C-417C-AB55-5E9F35E2F580}" type="pres">
      <dgm:prSet presAssocID="{AAF120BB-3586-4F8E-87F8-67C99AA54F29}" presName="composite" presStyleCnt="0">
        <dgm:presLayoutVars>
          <dgm:chMax val="1"/>
          <dgm:dir/>
          <dgm:resizeHandles val="exact"/>
        </dgm:presLayoutVars>
      </dgm:prSet>
      <dgm:spPr/>
    </dgm:pt>
    <dgm:pt modelId="{DB3F97F8-4017-494D-B2D6-FD9A3C8561C2}" type="pres">
      <dgm:prSet presAssocID="{8EA67E57-0C7C-4D03-A325-B7EF02D34AB7}" presName="roof" presStyleLbl="dkBgShp" presStyleIdx="0" presStyleCnt="2"/>
      <dgm:spPr/>
    </dgm:pt>
    <dgm:pt modelId="{36503207-E7F4-4E05-823A-1E4EB0F0CE0D}" type="pres">
      <dgm:prSet presAssocID="{8EA67E57-0C7C-4D03-A325-B7EF02D34AB7}" presName="pillars" presStyleCnt="0"/>
      <dgm:spPr/>
    </dgm:pt>
    <dgm:pt modelId="{14369E84-EC55-4D0D-82D4-F665F556C336}" type="pres">
      <dgm:prSet presAssocID="{8EA67E57-0C7C-4D03-A325-B7EF02D34AB7}" presName="pillar1" presStyleLbl="node1" presStyleIdx="0" presStyleCnt="3">
        <dgm:presLayoutVars>
          <dgm:bulletEnabled val="1"/>
        </dgm:presLayoutVars>
      </dgm:prSet>
      <dgm:spPr/>
    </dgm:pt>
    <dgm:pt modelId="{0ECF2853-B8B8-4BA4-A401-3756841CA771}" type="pres">
      <dgm:prSet presAssocID="{A4C13742-FC3C-4D93-8186-F0BEF2CF0AF2}" presName="pillarX" presStyleLbl="node1" presStyleIdx="1" presStyleCnt="3">
        <dgm:presLayoutVars>
          <dgm:bulletEnabled val="1"/>
        </dgm:presLayoutVars>
      </dgm:prSet>
      <dgm:spPr/>
    </dgm:pt>
    <dgm:pt modelId="{F8D2D01A-C45A-4621-8DBF-271E22D17138}" type="pres">
      <dgm:prSet presAssocID="{E2C41BB7-24A6-480D-A609-D7D813BEACD8}" presName="pillarX" presStyleLbl="node1" presStyleIdx="2" presStyleCnt="3">
        <dgm:presLayoutVars>
          <dgm:bulletEnabled val="1"/>
        </dgm:presLayoutVars>
      </dgm:prSet>
      <dgm:spPr/>
    </dgm:pt>
    <dgm:pt modelId="{371BE9C3-493E-423A-AA1B-A6585615693B}" type="pres">
      <dgm:prSet presAssocID="{8EA67E57-0C7C-4D03-A325-B7EF02D34AB7}" presName="base" presStyleLbl="dkBgShp" presStyleIdx="1" presStyleCnt="2"/>
      <dgm:spPr/>
    </dgm:pt>
  </dgm:ptLst>
  <dgm:cxnLst>
    <dgm:cxn modelId="{6E76DE1C-3D97-456A-BBEA-CDA6C09075AE}" type="presOf" srcId="{33386E52-C048-4F35-A9EC-7DAA0F96D19C}" destId="{14369E84-EC55-4D0D-82D4-F665F556C336}" srcOrd="0" destOrd="0" presId="urn:microsoft.com/office/officeart/2005/8/layout/hList3"/>
    <dgm:cxn modelId="{68E42F29-0FED-4A01-9D89-9C7706166674}" type="presOf" srcId="{A4C13742-FC3C-4D93-8186-F0BEF2CF0AF2}" destId="{0ECF2853-B8B8-4BA4-A401-3756841CA771}" srcOrd="0" destOrd="0" presId="urn:microsoft.com/office/officeart/2005/8/layout/hList3"/>
    <dgm:cxn modelId="{3C549537-D5F6-40A3-96E2-6E941013B122}" type="presOf" srcId="{AAF120BB-3586-4F8E-87F8-67C99AA54F29}" destId="{DD44988C-2B6C-417C-AB55-5E9F35E2F580}" srcOrd="0" destOrd="0" presId="urn:microsoft.com/office/officeart/2005/8/layout/hList3"/>
    <dgm:cxn modelId="{43BD0D5E-0305-40F4-81BB-233237C9E790}" type="presOf" srcId="{8EA67E57-0C7C-4D03-A325-B7EF02D34AB7}" destId="{DB3F97F8-4017-494D-B2D6-FD9A3C8561C2}" srcOrd="0" destOrd="0" presId="urn:microsoft.com/office/officeart/2005/8/layout/hList3"/>
    <dgm:cxn modelId="{F5A21982-EA41-45C5-B3CF-149A7DBB5F8C}" srcId="{8EA67E57-0C7C-4D03-A325-B7EF02D34AB7}" destId="{A4C13742-FC3C-4D93-8186-F0BEF2CF0AF2}" srcOrd="1" destOrd="0" parTransId="{5CE83760-7084-4EAA-ADD5-D9278F1FD23B}" sibTransId="{66C20918-35D1-4F0F-BE7B-FAF1C9E26F44}"/>
    <dgm:cxn modelId="{E77FBA82-2028-44C6-948F-05C54B9C33B7}" type="presOf" srcId="{E2C41BB7-24A6-480D-A609-D7D813BEACD8}" destId="{F8D2D01A-C45A-4621-8DBF-271E22D17138}" srcOrd="0" destOrd="0" presId="urn:microsoft.com/office/officeart/2005/8/layout/hList3"/>
    <dgm:cxn modelId="{503DF7A2-483F-4736-A3C2-548F9DCB813A}" srcId="{8EA67E57-0C7C-4D03-A325-B7EF02D34AB7}" destId="{E2C41BB7-24A6-480D-A609-D7D813BEACD8}" srcOrd="2" destOrd="0" parTransId="{29C7DBB0-BA98-42A4-ABAA-0E25FF518749}" sibTransId="{BDE66084-D8DA-48E5-946C-2C5363832922}"/>
    <dgm:cxn modelId="{FDDC50B3-5B1B-4A23-AE21-ED52E56B35AA}" srcId="{8EA67E57-0C7C-4D03-A325-B7EF02D34AB7}" destId="{33386E52-C048-4F35-A9EC-7DAA0F96D19C}" srcOrd="0" destOrd="0" parTransId="{A007FEF0-5B01-44D4-81A8-B17DE488E4D5}" sibTransId="{A1648235-8705-4887-B1E1-DA5C5709B359}"/>
    <dgm:cxn modelId="{C5E1A3CC-5E33-409A-A773-7DC5A1F36F54}" srcId="{AAF120BB-3586-4F8E-87F8-67C99AA54F29}" destId="{8EA67E57-0C7C-4D03-A325-B7EF02D34AB7}" srcOrd="0" destOrd="0" parTransId="{5687AE9C-953B-4527-8BBA-3DF50143F0CC}" sibTransId="{D3D6338B-4097-45D5-97E9-7A6E6BB24C44}"/>
    <dgm:cxn modelId="{3A563C1D-4679-440A-9B9D-71BC3258BB9E}" type="presParOf" srcId="{DD44988C-2B6C-417C-AB55-5E9F35E2F580}" destId="{DB3F97F8-4017-494D-B2D6-FD9A3C8561C2}" srcOrd="0" destOrd="0" presId="urn:microsoft.com/office/officeart/2005/8/layout/hList3"/>
    <dgm:cxn modelId="{01742252-13BB-44C7-8805-979FE0D81D59}" type="presParOf" srcId="{DD44988C-2B6C-417C-AB55-5E9F35E2F580}" destId="{36503207-E7F4-4E05-823A-1E4EB0F0CE0D}" srcOrd="1" destOrd="0" presId="urn:microsoft.com/office/officeart/2005/8/layout/hList3"/>
    <dgm:cxn modelId="{224F1068-EFAB-448A-9507-45529EBC7CCD}" type="presParOf" srcId="{36503207-E7F4-4E05-823A-1E4EB0F0CE0D}" destId="{14369E84-EC55-4D0D-82D4-F665F556C336}" srcOrd="0" destOrd="0" presId="urn:microsoft.com/office/officeart/2005/8/layout/hList3"/>
    <dgm:cxn modelId="{34CEFCED-6392-4F50-8918-CA4FA82D9D63}" type="presParOf" srcId="{36503207-E7F4-4E05-823A-1E4EB0F0CE0D}" destId="{0ECF2853-B8B8-4BA4-A401-3756841CA771}" srcOrd="1" destOrd="0" presId="urn:microsoft.com/office/officeart/2005/8/layout/hList3"/>
    <dgm:cxn modelId="{7FDB32D5-C365-4D36-8D62-2F119991BB3C}" type="presParOf" srcId="{36503207-E7F4-4E05-823A-1E4EB0F0CE0D}" destId="{F8D2D01A-C45A-4621-8DBF-271E22D17138}" srcOrd="2" destOrd="0" presId="urn:microsoft.com/office/officeart/2005/8/layout/hList3"/>
    <dgm:cxn modelId="{C1C6FCDE-2A79-4A92-9A1C-48020D75189F}" type="presParOf" srcId="{DD44988C-2B6C-417C-AB55-5E9F35E2F580}" destId="{371BE9C3-493E-423A-AA1B-A658561569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F5A8D-21D8-4608-AF34-8D78A703C9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078D2C-2E3B-4E59-A658-42C1927F9DFE}">
      <dgm:prSet phldrT="[Text]"/>
      <dgm:spPr/>
      <dgm:t>
        <a:bodyPr/>
        <a:lstStyle/>
        <a:p>
          <a:r>
            <a:rPr lang="en-US" dirty="0"/>
            <a:t>Who?</a:t>
          </a:r>
        </a:p>
      </dgm:t>
    </dgm:pt>
    <dgm:pt modelId="{765EF459-00AD-42CB-A9EC-7A728D1050C3}" type="parTrans" cxnId="{9125AAA9-CCB5-48A2-8FD1-9EBB0A43645C}">
      <dgm:prSet/>
      <dgm:spPr/>
      <dgm:t>
        <a:bodyPr/>
        <a:lstStyle/>
        <a:p>
          <a:endParaRPr lang="en-US"/>
        </a:p>
      </dgm:t>
    </dgm:pt>
    <dgm:pt modelId="{28496C84-5911-4781-B00D-DC251FBE993F}" type="sibTrans" cxnId="{9125AAA9-CCB5-48A2-8FD1-9EBB0A43645C}">
      <dgm:prSet/>
      <dgm:spPr/>
      <dgm:t>
        <a:bodyPr/>
        <a:lstStyle/>
        <a:p>
          <a:endParaRPr lang="en-US"/>
        </a:p>
      </dgm:t>
    </dgm:pt>
    <dgm:pt modelId="{BCD5F0A8-109D-40A6-9584-36F603707AD2}">
      <dgm:prSet/>
      <dgm:spPr/>
      <dgm:t>
        <a:bodyPr/>
        <a:lstStyle/>
        <a:p>
          <a:r>
            <a:rPr lang="en-US" b="0" i="0" dirty="0"/>
            <a:t>individual who has filed a formal petition for relief under VAWA and the petition is in pending or approved status as verified in SAVE, who has not yet met the 5-year federal bar</a:t>
          </a:r>
          <a:endParaRPr lang="en-US" dirty="0"/>
        </a:p>
      </dgm:t>
    </dgm:pt>
    <dgm:pt modelId="{2F3C0266-A14D-47BA-BEEC-05F2E341757F}" type="parTrans" cxnId="{ED408F39-FDFC-4724-A30B-A2DC7CB03311}">
      <dgm:prSet/>
      <dgm:spPr/>
      <dgm:t>
        <a:bodyPr/>
        <a:lstStyle/>
        <a:p>
          <a:endParaRPr lang="en-US"/>
        </a:p>
      </dgm:t>
    </dgm:pt>
    <dgm:pt modelId="{741368DD-D0B4-4D18-88A7-9B709D6F3590}" type="sibTrans" cxnId="{ED408F39-FDFC-4724-A30B-A2DC7CB03311}">
      <dgm:prSet/>
      <dgm:spPr/>
      <dgm:t>
        <a:bodyPr/>
        <a:lstStyle/>
        <a:p>
          <a:endParaRPr lang="en-US"/>
        </a:p>
      </dgm:t>
    </dgm:pt>
    <dgm:pt modelId="{9E406E75-908C-4E0A-8EB9-820E7805F41F}">
      <dgm:prSet/>
      <dgm:spPr/>
      <dgm:t>
        <a:bodyPr/>
        <a:lstStyle/>
        <a:p>
          <a:r>
            <a:rPr lang="en-US" dirty="0"/>
            <a:t>Requirements:</a:t>
          </a:r>
        </a:p>
      </dgm:t>
    </dgm:pt>
    <dgm:pt modelId="{D5AA5833-6454-49AF-996F-8BF1EA7F6600}" type="parTrans" cxnId="{DE7FCE91-48AD-4837-BD3F-921F7B265FDB}">
      <dgm:prSet/>
      <dgm:spPr/>
      <dgm:t>
        <a:bodyPr/>
        <a:lstStyle/>
        <a:p>
          <a:endParaRPr lang="en-US"/>
        </a:p>
      </dgm:t>
    </dgm:pt>
    <dgm:pt modelId="{3623049C-376D-4ABB-B8F9-059B106E60D7}" type="sibTrans" cxnId="{DE7FCE91-48AD-4837-BD3F-921F7B265FDB}">
      <dgm:prSet/>
      <dgm:spPr/>
      <dgm:t>
        <a:bodyPr/>
        <a:lstStyle/>
        <a:p>
          <a:endParaRPr lang="en-US"/>
        </a:p>
      </dgm:t>
    </dgm:pt>
    <dgm:pt modelId="{13676098-1337-4137-B3A3-CF26B19030D3}">
      <dgm:prSet/>
      <dgm:spPr/>
      <dgm:t>
        <a:bodyPr/>
        <a:lstStyle/>
        <a:p>
          <a:r>
            <a:rPr lang="en-US" dirty="0"/>
            <a:t>Aligns with TANF and ACA or AABD Medicaid rules</a:t>
          </a:r>
        </a:p>
      </dgm:t>
    </dgm:pt>
    <dgm:pt modelId="{AB38B8AC-2F80-4FAD-8981-6C26AFC3F0BE}" type="parTrans" cxnId="{74FDF060-C9E1-4132-889A-5E5DFB855DB0}">
      <dgm:prSet/>
      <dgm:spPr/>
      <dgm:t>
        <a:bodyPr/>
        <a:lstStyle/>
        <a:p>
          <a:endParaRPr lang="en-US"/>
        </a:p>
      </dgm:t>
    </dgm:pt>
    <dgm:pt modelId="{5B277EFD-92B0-4CB9-9030-C54F1D2BFBFA}" type="sibTrans" cxnId="{74FDF060-C9E1-4132-889A-5E5DFB855DB0}">
      <dgm:prSet/>
      <dgm:spPr/>
      <dgm:t>
        <a:bodyPr/>
        <a:lstStyle/>
        <a:p>
          <a:endParaRPr lang="en-US"/>
        </a:p>
      </dgm:t>
    </dgm:pt>
    <dgm:pt modelId="{F6285837-6C07-4FC7-A1A8-E7D3E75C4078}">
      <dgm:prSet/>
      <dgm:spPr/>
      <dgm:t>
        <a:bodyPr/>
        <a:lstStyle/>
        <a:p>
          <a:r>
            <a:rPr lang="en-US" dirty="0"/>
            <a:t>Limitations:</a:t>
          </a:r>
        </a:p>
      </dgm:t>
    </dgm:pt>
    <dgm:pt modelId="{C774EC00-5FAD-4B95-9A7D-CE8C4BD076F6}" type="parTrans" cxnId="{A70B66F4-9676-49D8-836B-958A61776FF7}">
      <dgm:prSet/>
      <dgm:spPr/>
      <dgm:t>
        <a:bodyPr/>
        <a:lstStyle/>
        <a:p>
          <a:endParaRPr lang="en-US"/>
        </a:p>
      </dgm:t>
    </dgm:pt>
    <dgm:pt modelId="{2FC978B8-E790-4FC3-9BF2-111A2DF50697}" type="sibTrans" cxnId="{A70B66F4-9676-49D8-836B-958A61776FF7}">
      <dgm:prSet/>
      <dgm:spPr/>
      <dgm:t>
        <a:bodyPr/>
        <a:lstStyle/>
        <a:p>
          <a:endParaRPr lang="en-US"/>
        </a:p>
      </dgm:t>
    </dgm:pt>
    <dgm:pt modelId="{5163E15C-FFFB-4965-9149-5C814240B52F}">
      <dgm:prSet/>
      <dgm:spPr/>
      <dgm:t>
        <a:bodyPr/>
        <a:lstStyle/>
        <a:p>
          <a:r>
            <a:rPr lang="en-US" dirty="0"/>
            <a:t>Eligibility ends if VAWA petition is denied or person becomes eligible for federally-funded benefits</a:t>
          </a:r>
        </a:p>
      </dgm:t>
    </dgm:pt>
    <dgm:pt modelId="{D67F7360-8C72-4046-86D8-81246DCDE937}" type="parTrans" cxnId="{6DC8230B-B856-4F00-A89F-E778143AB19C}">
      <dgm:prSet/>
      <dgm:spPr/>
      <dgm:t>
        <a:bodyPr/>
        <a:lstStyle/>
        <a:p>
          <a:endParaRPr lang="en-US"/>
        </a:p>
      </dgm:t>
    </dgm:pt>
    <dgm:pt modelId="{E3688495-DD99-42C9-9816-114AF1A22748}" type="sibTrans" cxnId="{6DC8230B-B856-4F00-A89F-E778143AB19C}">
      <dgm:prSet/>
      <dgm:spPr/>
      <dgm:t>
        <a:bodyPr/>
        <a:lstStyle/>
        <a:p>
          <a:endParaRPr lang="en-US"/>
        </a:p>
      </dgm:t>
    </dgm:pt>
    <dgm:pt modelId="{2D3D8C95-4D54-44A1-98F3-DD6C0A35274F}" type="pres">
      <dgm:prSet presAssocID="{924F5A8D-21D8-4608-AF34-8D78A703C98D}" presName="linear" presStyleCnt="0">
        <dgm:presLayoutVars>
          <dgm:dir/>
          <dgm:animLvl val="lvl"/>
          <dgm:resizeHandles val="exact"/>
        </dgm:presLayoutVars>
      </dgm:prSet>
      <dgm:spPr/>
    </dgm:pt>
    <dgm:pt modelId="{917EF573-B4B5-4ACB-A8A9-8CB4D65EEDA8}" type="pres">
      <dgm:prSet presAssocID="{A2078D2C-2E3B-4E59-A658-42C1927F9DFE}" presName="parentLin" presStyleCnt="0"/>
      <dgm:spPr/>
    </dgm:pt>
    <dgm:pt modelId="{188685BA-6630-49D4-B083-9200274F6EA6}" type="pres">
      <dgm:prSet presAssocID="{A2078D2C-2E3B-4E59-A658-42C1927F9DFE}" presName="parentLeftMargin" presStyleLbl="node1" presStyleIdx="0" presStyleCnt="3"/>
      <dgm:spPr/>
    </dgm:pt>
    <dgm:pt modelId="{D01D9129-59ED-4B39-A040-56C46404582D}" type="pres">
      <dgm:prSet presAssocID="{A2078D2C-2E3B-4E59-A658-42C1927F9DFE}" presName="parentText" presStyleLbl="node1" presStyleIdx="0" presStyleCnt="3">
        <dgm:presLayoutVars>
          <dgm:chMax val="0"/>
          <dgm:bulletEnabled val="1"/>
        </dgm:presLayoutVars>
      </dgm:prSet>
      <dgm:spPr/>
    </dgm:pt>
    <dgm:pt modelId="{3B6D8AFC-BD3C-46B0-91FA-CC2530E6FB99}" type="pres">
      <dgm:prSet presAssocID="{A2078D2C-2E3B-4E59-A658-42C1927F9DFE}" presName="negativeSpace" presStyleCnt="0"/>
      <dgm:spPr/>
    </dgm:pt>
    <dgm:pt modelId="{FFEA787F-FC95-48EA-9B1D-1DE992A0F69E}" type="pres">
      <dgm:prSet presAssocID="{A2078D2C-2E3B-4E59-A658-42C1927F9DFE}" presName="childText" presStyleLbl="conFgAcc1" presStyleIdx="0" presStyleCnt="3">
        <dgm:presLayoutVars>
          <dgm:bulletEnabled val="1"/>
        </dgm:presLayoutVars>
      </dgm:prSet>
      <dgm:spPr/>
    </dgm:pt>
    <dgm:pt modelId="{8621DB5C-0417-4A1C-A954-7EFA64BA3975}" type="pres">
      <dgm:prSet presAssocID="{28496C84-5911-4781-B00D-DC251FBE993F}" presName="spaceBetweenRectangles" presStyleCnt="0"/>
      <dgm:spPr/>
    </dgm:pt>
    <dgm:pt modelId="{486741F5-A9A1-4C2C-B5C4-7AAA5E9FAA87}" type="pres">
      <dgm:prSet presAssocID="{9E406E75-908C-4E0A-8EB9-820E7805F41F}" presName="parentLin" presStyleCnt="0"/>
      <dgm:spPr/>
    </dgm:pt>
    <dgm:pt modelId="{10D1DBD3-02EF-4D89-9076-2DDEF14E89D9}" type="pres">
      <dgm:prSet presAssocID="{9E406E75-908C-4E0A-8EB9-820E7805F41F}" presName="parentLeftMargin" presStyleLbl="node1" presStyleIdx="0" presStyleCnt="3"/>
      <dgm:spPr/>
    </dgm:pt>
    <dgm:pt modelId="{475759F3-1343-4F23-8396-761F712F44C6}" type="pres">
      <dgm:prSet presAssocID="{9E406E75-908C-4E0A-8EB9-820E7805F41F}" presName="parentText" presStyleLbl="node1" presStyleIdx="1" presStyleCnt="3">
        <dgm:presLayoutVars>
          <dgm:chMax val="0"/>
          <dgm:bulletEnabled val="1"/>
        </dgm:presLayoutVars>
      </dgm:prSet>
      <dgm:spPr/>
    </dgm:pt>
    <dgm:pt modelId="{2F408EB1-0708-4375-8D09-DECE43EFDF99}" type="pres">
      <dgm:prSet presAssocID="{9E406E75-908C-4E0A-8EB9-820E7805F41F}" presName="negativeSpace" presStyleCnt="0"/>
      <dgm:spPr/>
    </dgm:pt>
    <dgm:pt modelId="{716480BC-6129-4DA2-BBE2-E5387D00ACB6}" type="pres">
      <dgm:prSet presAssocID="{9E406E75-908C-4E0A-8EB9-820E7805F41F}" presName="childText" presStyleLbl="conFgAcc1" presStyleIdx="1" presStyleCnt="3">
        <dgm:presLayoutVars>
          <dgm:bulletEnabled val="1"/>
        </dgm:presLayoutVars>
      </dgm:prSet>
      <dgm:spPr/>
    </dgm:pt>
    <dgm:pt modelId="{50065D16-0852-4076-B221-13F4E25D9D63}" type="pres">
      <dgm:prSet presAssocID="{3623049C-376D-4ABB-B8F9-059B106E60D7}" presName="spaceBetweenRectangles" presStyleCnt="0"/>
      <dgm:spPr/>
    </dgm:pt>
    <dgm:pt modelId="{924E8FFF-311C-4EA7-946A-1F14BE63437D}" type="pres">
      <dgm:prSet presAssocID="{F6285837-6C07-4FC7-A1A8-E7D3E75C4078}" presName="parentLin" presStyleCnt="0"/>
      <dgm:spPr/>
    </dgm:pt>
    <dgm:pt modelId="{5C1DC1E5-2651-425D-A3FC-53EF559049A9}" type="pres">
      <dgm:prSet presAssocID="{F6285837-6C07-4FC7-A1A8-E7D3E75C4078}" presName="parentLeftMargin" presStyleLbl="node1" presStyleIdx="1" presStyleCnt="3"/>
      <dgm:spPr/>
    </dgm:pt>
    <dgm:pt modelId="{BB9A1111-CAEA-49A9-A6D3-6EF5DF9DDE8D}" type="pres">
      <dgm:prSet presAssocID="{F6285837-6C07-4FC7-A1A8-E7D3E75C4078}" presName="parentText" presStyleLbl="node1" presStyleIdx="2" presStyleCnt="3">
        <dgm:presLayoutVars>
          <dgm:chMax val="0"/>
          <dgm:bulletEnabled val="1"/>
        </dgm:presLayoutVars>
      </dgm:prSet>
      <dgm:spPr/>
    </dgm:pt>
    <dgm:pt modelId="{F328BCF9-7324-48D2-A795-9A116F7EA50E}" type="pres">
      <dgm:prSet presAssocID="{F6285837-6C07-4FC7-A1A8-E7D3E75C4078}" presName="negativeSpace" presStyleCnt="0"/>
      <dgm:spPr/>
    </dgm:pt>
    <dgm:pt modelId="{7E037749-389F-4EE5-986F-00CBB476A6A3}" type="pres">
      <dgm:prSet presAssocID="{F6285837-6C07-4FC7-A1A8-E7D3E75C4078}" presName="childText" presStyleLbl="conFgAcc1" presStyleIdx="2" presStyleCnt="3">
        <dgm:presLayoutVars>
          <dgm:bulletEnabled val="1"/>
        </dgm:presLayoutVars>
      </dgm:prSet>
      <dgm:spPr/>
    </dgm:pt>
  </dgm:ptLst>
  <dgm:cxnLst>
    <dgm:cxn modelId="{6DC8230B-B856-4F00-A89F-E778143AB19C}" srcId="{F6285837-6C07-4FC7-A1A8-E7D3E75C4078}" destId="{5163E15C-FFFB-4965-9149-5C814240B52F}" srcOrd="0" destOrd="0" parTransId="{D67F7360-8C72-4046-86D8-81246DCDE937}" sibTransId="{E3688495-DD99-42C9-9816-114AF1A22748}"/>
    <dgm:cxn modelId="{3FF1911C-27A8-4064-A874-6043B95CC7AA}" type="presOf" srcId="{9E406E75-908C-4E0A-8EB9-820E7805F41F}" destId="{475759F3-1343-4F23-8396-761F712F44C6}" srcOrd="1" destOrd="0" presId="urn:microsoft.com/office/officeart/2005/8/layout/list1"/>
    <dgm:cxn modelId="{F8248634-66C2-4DAC-BF05-70E2B1337325}" type="presOf" srcId="{924F5A8D-21D8-4608-AF34-8D78A703C98D}" destId="{2D3D8C95-4D54-44A1-98F3-DD6C0A35274F}" srcOrd="0" destOrd="0" presId="urn:microsoft.com/office/officeart/2005/8/layout/list1"/>
    <dgm:cxn modelId="{ED408F39-FDFC-4724-A30B-A2DC7CB03311}" srcId="{A2078D2C-2E3B-4E59-A658-42C1927F9DFE}" destId="{BCD5F0A8-109D-40A6-9584-36F603707AD2}" srcOrd="0" destOrd="0" parTransId="{2F3C0266-A14D-47BA-BEEC-05F2E341757F}" sibTransId="{741368DD-D0B4-4D18-88A7-9B709D6F3590}"/>
    <dgm:cxn modelId="{74FDF060-C9E1-4132-889A-5E5DFB855DB0}" srcId="{9E406E75-908C-4E0A-8EB9-820E7805F41F}" destId="{13676098-1337-4137-B3A3-CF26B19030D3}" srcOrd="0" destOrd="0" parTransId="{AB38B8AC-2F80-4FAD-8981-6C26AFC3F0BE}" sibTransId="{5B277EFD-92B0-4CB9-9030-C54F1D2BFBFA}"/>
    <dgm:cxn modelId="{5820298A-F2C9-4C3D-90D6-EBCB2C6A442A}" type="presOf" srcId="{A2078D2C-2E3B-4E59-A658-42C1927F9DFE}" destId="{188685BA-6630-49D4-B083-9200274F6EA6}" srcOrd="0" destOrd="0" presId="urn:microsoft.com/office/officeart/2005/8/layout/list1"/>
    <dgm:cxn modelId="{2BAFA98B-121C-4845-A199-7C988E0B2F94}" type="presOf" srcId="{A2078D2C-2E3B-4E59-A658-42C1927F9DFE}" destId="{D01D9129-59ED-4B39-A040-56C46404582D}" srcOrd="1" destOrd="0" presId="urn:microsoft.com/office/officeart/2005/8/layout/list1"/>
    <dgm:cxn modelId="{DE7FCE91-48AD-4837-BD3F-921F7B265FDB}" srcId="{924F5A8D-21D8-4608-AF34-8D78A703C98D}" destId="{9E406E75-908C-4E0A-8EB9-820E7805F41F}" srcOrd="1" destOrd="0" parTransId="{D5AA5833-6454-49AF-996F-8BF1EA7F6600}" sibTransId="{3623049C-376D-4ABB-B8F9-059B106E60D7}"/>
    <dgm:cxn modelId="{CC7D109D-D394-4020-B467-66C42D9316E9}" type="presOf" srcId="{F6285837-6C07-4FC7-A1A8-E7D3E75C4078}" destId="{BB9A1111-CAEA-49A9-A6D3-6EF5DF9DDE8D}" srcOrd="1" destOrd="0" presId="urn:microsoft.com/office/officeart/2005/8/layout/list1"/>
    <dgm:cxn modelId="{9125AAA9-CCB5-48A2-8FD1-9EBB0A43645C}" srcId="{924F5A8D-21D8-4608-AF34-8D78A703C98D}" destId="{A2078D2C-2E3B-4E59-A658-42C1927F9DFE}" srcOrd="0" destOrd="0" parTransId="{765EF459-00AD-42CB-A9EC-7A728D1050C3}" sibTransId="{28496C84-5911-4781-B00D-DC251FBE993F}"/>
    <dgm:cxn modelId="{F4A856AA-5E3D-4192-A418-50C3D2555524}" type="presOf" srcId="{5163E15C-FFFB-4965-9149-5C814240B52F}" destId="{7E037749-389F-4EE5-986F-00CBB476A6A3}" srcOrd="0" destOrd="0" presId="urn:microsoft.com/office/officeart/2005/8/layout/list1"/>
    <dgm:cxn modelId="{26F850B8-9134-40D5-9467-D31D45B1E940}" type="presOf" srcId="{9E406E75-908C-4E0A-8EB9-820E7805F41F}" destId="{10D1DBD3-02EF-4D89-9076-2DDEF14E89D9}" srcOrd="0" destOrd="0" presId="urn:microsoft.com/office/officeart/2005/8/layout/list1"/>
    <dgm:cxn modelId="{BCCA49D5-E76B-4058-BC15-C6604CDB25F9}" type="presOf" srcId="{F6285837-6C07-4FC7-A1A8-E7D3E75C4078}" destId="{5C1DC1E5-2651-425D-A3FC-53EF559049A9}" srcOrd="0" destOrd="0" presId="urn:microsoft.com/office/officeart/2005/8/layout/list1"/>
    <dgm:cxn modelId="{D7D257EF-EA59-4AFF-85F9-B23BC7E2917D}" type="presOf" srcId="{13676098-1337-4137-B3A3-CF26B19030D3}" destId="{716480BC-6129-4DA2-BBE2-E5387D00ACB6}" srcOrd="0" destOrd="0" presId="urn:microsoft.com/office/officeart/2005/8/layout/list1"/>
    <dgm:cxn modelId="{A70B66F4-9676-49D8-836B-958A61776FF7}" srcId="{924F5A8D-21D8-4608-AF34-8D78A703C98D}" destId="{F6285837-6C07-4FC7-A1A8-E7D3E75C4078}" srcOrd="2" destOrd="0" parTransId="{C774EC00-5FAD-4B95-9A7D-CE8C4BD076F6}" sibTransId="{2FC978B8-E790-4FC3-9BF2-111A2DF50697}"/>
    <dgm:cxn modelId="{3FB0D6FC-62A6-41FB-8490-ECC57E208A63}" type="presOf" srcId="{BCD5F0A8-109D-40A6-9584-36F603707AD2}" destId="{FFEA787F-FC95-48EA-9B1D-1DE992A0F69E}" srcOrd="0" destOrd="0" presId="urn:microsoft.com/office/officeart/2005/8/layout/list1"/>
    <dgm:cxn modelId="{022FEFB5-B3D2-4D42-8820-47502B974420}" type="presParOf" srcId="{2D3D8C95-4D54-44A1-98F3-DD6C0A35274F}" destId="{917EF573-B4B5-4ACB-A8A9-8CB4D65EEDA8}" srcOrd="0" destOrd="0" presId="urn:microsoft.com/office/officeart/2005/8/layout/list1"/>
    <dgm:cxn modelId="{F473638A-67CE-479D-85CD-C7778157F866}" type="presParOf" srcId="{917EF573-B4B5-4ACB-A8A9-8CB4D65EEDA8}" destId="{188685BA-6630-49D4-B083-9200274F6EA6}" srcOrd="0" destOrd="0" presId="urn:microsoft.com/office/officeart/2005/8/layout/list1"/>
    <dgm:cxn modelId="{809E2912-C10F-462E-986E-EB4DDE4368D2}" type="presParOf" srcId="{917EF573-B4B5-4ACB-A8A9-8CB4D65EEDA8}" destId="{D01D9129-59ED-4B39-A040-56C46404582D}" srcOrd="1" destOrd="0" presId="urn:microsoft.com/office/officeart/2005/8/layout/list1"/>
    <dgm:cxn modelId="{21982B2B-2825-4940-92BF-D74D9BE6A13B}" type="presParOf" srcId="{2D3D8C95-4D54-44A1-98F3-DD6C0A35274F}" destId="{3B6D8AFC-BD3C-46B0-91FA-CC2530E6FB99}" srcOrd="1" destOrd="0" presId="urn:microsoft.com/office/officeart/2005/8/layout/list1"/>
    <dgm:cxn modelId="{E9174FA6-035D-46CF-8AD5-1509D00EBBA4}" type="presParOf" srcId="{2D3D8C95-4D54-44A1-98F3-DD6C0A35274F}" destId="{FFEA787F-FC95-48EA-9B1D-1DE992A0F69E}" srcOrd="2" destOrd="0" presId="urn:microsoft.com/office/officeart/2005/8/layout/list1"/>
    <dgm:cxn modelId="{40A480F7-B009-409D-865A-C8895CD69874}" type="presParOf" srcId="{2D3D8C95-4D54-44A1-98F3-DD6C0A35274F}" destId="{8621DB5C-0417-4A1C-A954-7EFA64BA3975}" srcOrd="3" destOrd="0" presId="urn:microsoft.com/office/officeart/2005/8/layout/list1"/>
    <dgm:cxn modelId="{4FF0007B-DC31-4FCC-828D-829E15783881}" type="presParOf" srcId="{2D3D8C95-4D54-44A1-98F3-DD6C0A35274F}" destId="{486741F5-A9A1-4C2C-B5C4-7AAA5E9FAA87}" srcOrd="4" destOrd="0" presId="urn:microsoft.com/office/officeart/2005/8/layout/list1"/>
    <dgm:cxn modelId="{E999204E-7E88-4BCA-94EA-21A2D8125DE9}" type="presParOf" srcId="{486741F5-A9A1-4C2C-B5C4-7AAA5E9FAA87}" destId="{10D1DBD3-02EF-4D89-9076-2DDEF14E89D9}" srcOrd="0" destOrd="0" presId="urn:microsoft.com/office/officeart/2005/8/layout/list1"/>
    <dgm:cxn modelId="{ED1A4403-BA6B-4FE7-8CBF-617E509D91A9}" type="presParOf" srcId="{486741F5-A9A1-4C2C-B5C4-7AAA5E9FAA87}" destId="{475759F3-1343-4F23-8396-761F712F44C6}" srcOrd="1" destOrd="0" presId="urn:microsoft.com/office/officeart/2005/8/layout/list1"/>
    <dgm:cxn modelId="{CCE6F09A-A4D2-481D-B8EC-8197219AC4D3}" type="presParOf" srcId="{2D3D8C95-4D54-44A1-98F3-DD6C0A35274F}" destId="{2F408EB1-0708-4375-8D09-DECE43EFDF99}" srcOrd="5" destOrd="0" presId="urn:microsoft.com/office/officeart/2005/8/layout/list1"/>
    <dgm:cxn modelId="{BAB1287F-A2CF-4BEF-8F7F-B195562F73A9}" type="presParOf" srcId="{2D3D8C95-4D54-44A1-98F3-DD6C0A35274F}" destId="{716480BC-6129-4DA2-BBE2-E5387D00ACB6}" srcOrd="6" destOrd="0" presId="urn:microsoft.com/office/officeart/2005/8/layout/list1"/>
    <dgm:cxn modelId="{C70E9480-8AF9-49A5-9AEA-3DFF5299FB75}" type="presParOf" srcId="{2D3D8C95-4D54-44A1-98F3-DD6C0A35274F}" destId="{50065D16-0852-4076-B221-13F4E25D9D63}" srcOrd="7" destOrd="0" presId="urn:microsoft.com/office/officeart/2005/8/layout/list1"/>
    <dgm:cxn modelId="{2EC85A86-FD27-4765-AB46-42717A4BA577}" type="presParOf" srcId="{2D3D8C95-4D54-44A1-98F3-DD6C0A35274F}" destId="{924E8FFF-311C-4EA7-946A-1F14BE63437D}" srcOrd="8" destOrd="0" presId="urn:microsoft.com/office/officeart/2005/8/layout/list1"/>
    <dgm:cxn modelId="{6A6D09B0-BDC3-4D85-AE24-4FD4DA72AFFC}" type="presParOf" srcId="{924E8FFF-311C-4EA7-946A-1F14BE63437D}" destId="{5C1DC1E5-2651-425D-A3FC-53EF559049A9}" srcOrd="0" destOrd="0" presId="urn:microsoft.com/office/officeart/2005/8/layout/list1"/>
    <dgm:cxn modelId="{E664A603-F2AA-43CB-86CA-D45AB9F738DC}" type="presParOf" srcId="{924E8FFF-311C-4EA7-946A-1F14BE63437D}" destId="{BB9A1111-CAEA-49A9-A6D3-6EF5DF9DDE8D}" srcOrd="1" destOrd="0" presId="urn:microsoft.com/office/officeart/2005/8/layout/list1"/>
    <dgm:cxn modelId="{9BD2B8DA-BB53-4F23-B19B-F7BC342BFBF1}" type="presParOf" srcId="{2D3D8C95-4D54-44A1-98F3-DD6C0A35274F}" destId="{F328BCF9-7324-48D2-A795-9A116F7EA50E}" srcOrd="9" destOrd="0" presId="urn:microsoft.com/office/officeart/2005/8/layout/list1"/>
    <dgm:cxn modelId="{14F94F11-CFAA-4682-9232-D03615DC5021}" type="presParOf" srcId="{2D3D8C95-4D54-44A1-98F3-DD6C0A35274F}" destId="{7E037749-389F-4EE5-986F-00CBB476A6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404448-39A8-4ECF-A726-BAE3F43411F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12CF663-AFEB-4D56-A7A6-315AB7CDBAA7}">
      <dgm:prSet phldrT="[Text]" custT="1"/>
      <dgm:spPr/>
      <dgm:t>
        <a:bodyPr/>
        <a:lstStyle/>
        <a:p>
          <a:r>
            <a:rPr lang="en-US" sz="3600" dirty="0"/>
            <a:t>Requirements</a:t>
          </a:r>
        </a:p>
      </dgm:t>
    </dgm:pt>
    <dgm:pt modelId="{3D3C2F9D-8E78-4C46-838F-E6C92E85F85E}" type="parTrans" cxnId="{81DB71C3-A8FD-4F9C-A50A-29E43542017B}">
      <dgm:prSet/>
      <dgm:spPr/>
      <dgm:t>
        <a:bodyPr/>
        <a:lstStyle/>
        <a:p>
          <a:endParaRPr lang="en-US"/>
        </a:p>
      </dgm:t>
    </dgm:pt>
    <dgm:pt modelId="{A9D4D0B8-8903-4C64-B112-ABCD77A84EC6}" type="sibTrans" cxnId="{81DB71C3-A8FD-4F9C-A50A-29E43542017B}">
      <dgm:prSet/>
      <dgm:spPr/>
      <dgm:t>
        <a:bodyPr/>
        <a:lstStyle/>
        <a:p>
          <a:endParaRPr lang="en-US"/>
        </a:p>
      </dgm:t>
    </dgm:pt>
    <dgm:pt modelId="{EDD945F6-E13A-4898-8889-51EC9C59BEA6}">
      <dgm:prSet custT="1"/>
      <dgm:spPr/>
      <dgm:t>
        <a:bodyPr/>
        <a:lstStyle/>
        <a:p>
          <a:r>
            <a:rPr lang="en-US" sz="1400" dirty="0"/>
            <a:t>Does not meet citizenship/immigration requirements for other Illinois medical assistance programs</a:t>
          </a:r>
        </a:p>
      </dgm:t>
    </dgm:pt>
    <dgm:pt modelId="{6348BC77-AC3F-47B3-AE76-F68E1A6FDCA0}" type="parTrans" cxnId="{EED54AE1-8949-4BAB-9FA6-E417CCD6AD1C}">
      <dgm:prSet/>
      <dgm:spPr/>
      <dgm:t>
        <a:bodyPr/>
        <a:lstStyle/>
        <a:p>
          <a:endParaRPr lang="en-US"/>
        </a:p>
      </dgm:t>
    </dgm:pt>
    <dgm:pt modelId="{06DBC3BF-9CF7-4EF2-8059-FF22BBA01E74}" type="sibTrans" cxnId="{EED54AE1-8949-4BAB-9FA6-E417CCD6AD1C}">
      <dgm:prSet/>
      <dgm:spPr/>
      <dgm:t>
        <a:bodyPr/>
        <a:lstStyle/>
        <a:p>
          <a:endParaRPr lang="en-US"/>
        </a:p>
      </dgm:t>
    </dgm:pt>
    <dgm:pt modelId="{11B07BE4-DA36-482B-AF1A-6CE18C1BD0A7}">
      <dgm:prSet custT="1"/>
      <dgm:spPr/>
      <dgm:t>
        <a:bodyPr/>
        <a:lstStyle/>
        <a:p>
          <a:r>
            <a:rPr lang="en-US" sz="1100" dirty="0"/>
            <a:t>Children under 19 qualify are ineligible</a:t>
          </a:r>
        </a:p>
      </dgm:t>
    </dgm:pt>
    <dgm:pt modelId="{7FEACC1C-8F9C-40B2-8D8A-333DC026E1DE}" type="parTrans" cxnId="{EB18DAFE-507F-4652-B65E-0FB0D035BFB8}">
      <dgm:prSet/>
      <dgm:spPr/>
      <dgm:t>
        <a:bodyPr/>
        <a:lstStyle/>
        <a:p>
          <a:endParaRPr lang="en-US"/>
        </a:p>
      </dgm:t>
    </dgm:pt>
    <dgm:pt modelId="{1E147878-AE97-40FB-9ECC-8BFD52855DA5}" type="sibTrans" cxnId="{EB18DAFE-507F-4652-B65E-0FB0D035BFB8}">
      <dgm:prSet/>
      <dgm:spPr/>
      <dgm:t>
        <a:bodyPr/>
        <a:lstStyle/>
        <a:p>
          <a:endParaRPr lang="en-US"/>
        </a:p>
      </dgm:t>
    </dgm:pt>
    <dgm:pt modelId="{9EC078FE-BC5A-4C89-9F45-DB38B9BBA847}">
      <dgm:prSet custT="1"/>
      <dgm:spPr/>
      <dgm:t>
        <a:bodyPr/>
        <a:lstStyle/>
        <a:p>
          <a:r>
            <a:rPr lang="en-US" sz="1100" dirty="0"/>
            <a:t>Pregnant women are ineligible</a:t>
          </a:r>
        </a:p>
      </dgm:t>
    </dgm:pt>
    <dgm:pt modelId="{63EC62CD-A7B5-4CFE-A02F-967474881638}" type="parTrans" cxnId="{D3A6F47B-B454-49E9-853B-F7924D069271}">
      <dgm:prSet/>
      <dgm:spPr/>
      <dgm:t>
        <a:bodyPr/>
        <a:lstStyle/>
        <a:p>
          <a:endParaRPr lang="en-US"/>
        </a:p>
      </dgm:t>
    </dgm:pt>
    <dgm:pt modelId="{FE4ABCCA-2C4B-4813-A0DC-80575DAB2131}" type="sibTrans" cxnId="{D3A6F47B-B454-49E9-853B-F7924D069271}">
      <dgm:prSet/>
      <dgm:spPr/>
      <dgm:t>
        <a:bodyPr/>
        <a:lstStyle/>
        <a:p>
          <a:endParaRPr lang="en-US"/>
        </a:p>
      </dgm:t>
    </dgm:pt>
    <dgm:pt modelId="{CB5DAC77-07BF-4181-99BC-4EC9EB18697D}">
      <dgm:prSet custT="1"/>
      <dgm:spPr/>
      <dgm:t>
        <a:bodyPr/>
        <a:lstStyle/>
        <a:p>
          <a:r>
            <a:rPr lang="en-US" sz="1400" dirty="0"/>
            <a:t>IL resident. </a:t>
          </a:r>
        </a:p>
      </dgm:t>
    </dgm:pt>
    <dgm:pt modelId="{79DA285F-CD93-4FDB-87C9-D37E8C8FF4E8}" type="parTrans" cxnId="{F2C34DFF-75E6-4B21-B895-CB5CCB1841A4}">
      <dgm:prSet/>
      <dgm:spPr/>
      <dgm:t>
        <a:bodyPr/>
        <a:lstStyle/>
        <a:p>
          <a:endParaRPr lang="en-US"/>
        </a:p>
      </dgm:t>
    </dgm:pt>
    <dgm:pt modelId="{825DE66F-B712-4A4E-A0B4-597501989E15}" type="sibTrans" cxnId="{F2C34DFF-75E6-4B21-B895-CB5CCB1841A4}">
      <dgm:prSet/>
      <dgm:spPr/>
      <dgm:t>
        <a:bodyPr/>
        <a:lstStyle/>
        <a:p>
          <a:endParaRPr lang="en-US"/>
        </a:p>
      </dgm:t>
    </dgm:pt>
    <dgm:pt modelId="{74318E9E-8727-42F8-9EFC-6C1F394A62FE}">
      <dgm:prSet custT="1"/>
      <dgm:spPr/>
      <dgm:t>
        <a:bodyPr/>
        <a:lstStyle/>
        <a:p>
          <a:r>
            <a:rPr lang="en-US" sz="1100" dirty="0"/>
            <a:t>Those coming to Illinois for purpose of receiving medical care</a:t>
          </a:r>
        </a:p>
      </dgm:t>
    </dgm:pt>
    <dgm:pt modelId="{B76C43A7-29E2-449A-8494-07C4CC938BA5}" type="parTrans" cxnId="{E2BB994D-CAAA-4C2E-A9AE-FA8F47B07F64}">
      <dgm:prSet/>
      <dgm:spPr/>
      <dgm:t>
        <a:bodyPr/>
        <a:lstStyle/>
        <a:p>
          <a:endParaRPr lang="en-US"/>
        </a:p>
      </dgm:t>
    </dgm:pt>
    <dgm:pt modelId="{2DAC80A8-545F-4EE7-83F0-8570467C487C}" type="sibTrans" cxnId="{E2BB994D-CAAA-4C2E-A9AE-FA8F47B07F64}">
      <dgm:prSet/>
      <dgm:spPr/>
      <dgm:t>
        <a:bodyPr/>
        <a:lstStyle/>
        <a:p>
          <a:endParaRPr lang="en-US"/>
        </a:p>
      </dgm:t>
    </dgm:pt>
    <dgm:pt modelId="{625CD4F2-3492-4BB7-97EF-2EECFF5B27E4}">
      <dgm:prSet custT="1"/>
      <dgm:spPr/>
      <dgm:t>
        <a:bodyPr/>
        <a:lstStyle/>
        <a:p>
          <a:r>
            <a:rPr lang="en-US" sz="3600" dirty="0"/>
            <a:t>What it covers</a:t>
          </a:r>
        </a:p>
      </dgm:t>
    </dgm:pt>
    <dgm:pt modelId="{AB55858F-1631-4DB6-AAD4-7C088506C32B}" type="parTrans" cxnId="{2F51CA19-50A7-4822-9062-B7DB46B0DBA4}">
      <dgm:prSet/>
      <dgm:spPr/>
      <dgm:t>
        <a:bodyPr/>
        <a:lstStyle/>
        <a:p>
          <a:endParaRPr lang="en-US"/>
        </a:p>
      </dgm:t>
    </dgm:pt>
    <dgm:pt modelId="{F5785865-6356-4875-9D60-94F683EF228A}" type="sibTrans" cxnId="{2F51CA19-50A7-4822-9062-B7DB46B0DBA4}">
      <dgm:prSet/>
      <dgm:spPr/>
      <dgm:t>
        <a:bodyPr/>
        <a:lstStyle/>
        <a:p>
          <a:endParaRPr lang="en-US"/>
        </a:p>
      </dgm:t>
    </dgm:pt>
    <dgm:pt modelId="{CC87D877-53F5-430B-A58A-CB52329F74E9}">
      <dgm:prSet custT="1"/>
      <dgm:spPr/>
      <dgm:t>
        <a:bodyPr/>
        <a:lstStyle/>
        <a:p>
          <a:r>
            <a:rPr lang="en-US" sz="1400" dirty="0"/>
            <a:t>Emergency medical services required as a result of a medical condition with acute symptoms that are severe enough that, without immediate medical attention, a physician could reasonably expect the condition to result in:</a:t>
          </a:r>
        </a:p>
      </dgm:t>
    </dgm:pt>
    <dgm:pt modelId="{D6D82CDD-6B54-4F0B-ADB1-B2D3F992D73D}" type="parTrans" cxnId="{062677C4-91C9-41C5-8116-4009A6BC4C83}">
      <dgm:prSet/>
      <dgm:spPr/>
      <dgm:t>
        <a:bodyPr/>
        <a:lstStyle/>
        <a:p>
          <a:endParaRPr lang="en-US"/>
        </a:p>
      </dgm:t>
    </dgm:pt>
    <dgm:pt modelId="{5169CC7D-8B83-42C1-95ED-71B2C59527CE}" type="sibTrans" cxnId="{062677C4-91C9-41C5-8116-4009A6BC4C83}">
      <dgm:prSet/>
      <dgm:spPr/>
      <dgm:t>
        <a:bodyPr/>
        <a:lstStyle/>
        <a:p>
          <a:endParaRPr lang="en-US"/>
        </a:p>
      </dgm:t>
    </dgm:pt>
    <dgm:pt modelId="{5304D75F-595B-489B-BB2E-2982CD501E75}">
      <dgm:prSet custT="1"/>
      <dgm:spPr/>
      <dgm:t>
        <a:bodyPr/>
        <a:lstStyle/>
        <a:p>
          <a:r>
            <a:rPr lang="en-US" sz="1100" dirty="0"/>
            <a:t>Placing individual’s health in serious jeopardy</a:t>
          </a:r>
        </a:p>
      </dgm:t>
    </dgm:pt>
    <dgm:pt modelId="{A7AE687A-0D20-4453-B529-3CB9CC5993C8}" type="parTrans" cxnId="{EB791922-29F5-4454-9B02-57D183FD493C}">
      <dgm:prSet/>
      <dgm:spPr/>
      <dgm:t>
        <a:bodyPr/>
        <a:lstStyle/>
        <a:p>
          <a:endParaRPr lang="en-US"/>
        </a:p>
      </dgm:t>
    </dgm:pt>
    <dgm:pt modelId="{8D34D44D-8C69-4102-AC9E-EA957D047E15}" type="sibTrans" cxnId="{EB791922-29F5-4454-9B02-57D183FD493C}">
      <dgm:prSet/>
      <dgm:spPr/>
      <dgm:t>
        <a:bodyPr/>
        <a:lstStyle/>
        <a:p>
          <a:endParaRPr lang="en-US"/>
        </a:p>
      </dgm:t>
    </dgm:pt>
    <dgm:pt modelId="{F11C613E-9B7E-461F-BA70-F944415359BB}">
      <dgm:prSet custT="1"/>
      <dgm:spPr/>
      <dgm:t>
        <a:bodyPr/>
        <a:lstStyle/>
        <a:p>
          <a:r>
            <a:rPr lang="en-US" sz="1100" dirty="0"/>
            <a:t>Serious impairments to bodily functions</a:t>
          </a:r>
        </a:p>
      </dgm:t>
    </dgm:pt>
    <dgm:pt modelId="{C7D5DC52-0C4B-46EA-9829-E1D4F825032E}" type="parTrans" cxnId="{DC5F5C04-A615-4A7A-ACD7-62A25B878CA4}">
      <dgm:prSet/>
      <dgm:spPr/>
      <dgm:t>
        <a:bodyPr/>
        <a:lstStyle/>
        <a:p>
          <a:endParaRPr lang="en-US"/>
        </a:p>
      </dgm:t>
    </dgm:pt>
    <dgm:pt modelId="{CFBDEE73-6EFB-4D04-BAB0-C40DB7F6FA78}" type="sibTrans" cxnId="{DC5F5C04-A615-4A7A-ACD7-62A25B878CA4}">
      <dgm:prSet/>
      <dgm:spPr/>
      <dgm:t>
        <a:bodyPr/>
        <a:lstStyle/>
        <a:p>
          <a:endParaRPr lang="en-US"/>
        </a:p>
      </dgm:t>
    </dgm:pt>
    <dgm:pt modelId="{CFEBAFE4-D864-4EBE-9F93-B31DB6B4AF53}">
      <dgm:prSet custT="1"/>
      <dgm:spPr/>
      <dgm:t>
        <a:bodyPr/>
        <a:lstStyle/>
        <a:p>
          <a:r>
            <a:rPr lang="en-US" sz="1100" dirty="0"/>
            <a:t>Serious dysfunction of any organ or part</a:t>
          </a:r>
        </a:p>
      </dgm:t>
    </dgm:pt>
    <dgm:pt modelId="{2AE1F552-2B4A-4B5D-83AA-692027DFF5A0}" type="parTrans" cxnId="{896F70E7-C9FC-4798-9C72-32AF083E867C}">
      <dgm:prSet/>
      <dgm:spPr/>
      <dgm:t>
        <a:bodyPr/>
        <a:lstStyle/>
        <a:p>
          <a:endParaRPr lang="en-US"/>
        </a:p>
      </dgm:t>
    </dgm:pt>
    <dgm:pt modelId="{6C392D63-75F3-4218-AB54-9821EA097522}" type="sibTrans" cxnId="{896F70E7-C9FC-4798-9C72-32AF083E867C}">
      <dgm:prSet/>
      <dgm:spPr/>
      <dgm:t>
        <a:bodyPr/>
        <a:lstStyle/>
        <a:p>
          <a:endParaRPr lang="en-US"/>
        </a:p>
      </dgm:t>
    </dgm:pt>
    <dgm:pt modelId="{0D97FD79-D65B-43F7-A08B-99BA07469096}">
      <dgm:prSet custT="1"/>
      <dgm:spPr/>
      <dgm:t>
        <a:bodyPr/>
        <a:lstStyle/>
        <a:p>
          <a:r>
            <a:rPr lang="en-US" sz="1400" dirty="0"/>
            <a:t>Requires emergency medical services</a:t>
          </a:r>
        </a:p>
      </dgm:t>
    </dgm:pt>
    <dgm:pt modelId="{3E773380-63D7-439A-9030-223D9C6F6B77}" type="parTrans" cxnId="{7AB76963-08F5-465B-92A7-ACBC3CD74B97}">
      <dgm:prSet/>
      <dgm:spPr/>
      <dgm:t>
        <a:bodyPr/>
        <a:lstStyle/>
        <a:p>
          <a:endParaRPr lang="en-US"/>
        </a:p>
      </dgm:t>
    </dgm:pt>
    <dgm:pt modelId="{A35281D7-1CDD-436F-BA50-956072D66775}" type="sibTrans" cxnId="{7AB76963-08F5-465B-92A7-ACBC3CD74B97}">
      <dgm:prSet/>
      <dgm:spPr/>
      <dgm:t>
        <a:bodyPr/>
        <a:lstStyle/>
        <a:p>
          <a:endParaRPr lang="en-US"/>
        </a:p>
      </dgm:t>
    </dgm:pt>
    <dgm:pt modelId="{A24AA120-A8F7-41FC-96A3-F0229C044DBD}">
      <dgm:prSet custT="1"/>
      <dgm:spPr/>
      <dgm:t>
        <a:bodyPr/>
        <a:lstStyle/>
        <a:p>
          <a:r>
            <a:rPr lang="en-US" sz="1400" dirty="0"/>
            <a:t>Doctor must verify emergency in writing</a:t>
          </a:r>
        </a:p>
      </dgm:t>
    </dgm:pt>
    <dgm:pt modelId="{C6C8FB78-4A4C-44FA-8EE0-C506406A0EAD}" type="parTrans" cxnId="{6DA54DB8-ABD8-4126-B0A5-4D7AA4865D45}">
      <dgm:prSet/>
      <dgm:spPr/>
      <dgm:t>
        <a:bodyPr/>
        <a:lstStyle/>
        <a:p>
          <a:endParaRPr lang="en-US"/>
        </a:p>
      </dgm:t>
    </dgm:pt>
    <dgm:pt modelId="{9D43FF0F-0626-49C8-A0CA-79CDD3D324BC}" type="sibTrans" cxnId="{6DA54DB8-ABD8-4126-B0A5-4D7AA4865D45}">
      <dgm:prSet/>
      <dgm:spPr/>
      <dgm:t>
        <a:bodyPr/>
        <a:lstStyle/>
        <a:p>
          <a:endParaRPr lang="en-US"/>
        </a:p>
      </dgm:t>
    </dgm:pt>
    <dgm:pt modelId="{79260C14-963E-466D-AD68-4546F221A419}">
      <dgm:prSet custT="1"/>
      <dgm:spPr/>
      <dgm:t>
        <a:bodyPr/>
        <a:lstStyle/>
        <a:p>
          <a:r>
            <a:rPr lang="en-US" sz="1400" dirty="0"/>
            <a:t>Only medical services required to stabilize the emergency; so there are no longer acute symptoms</a:t>
          </a:r>
        </a:p>
      </dgm:t>
    </dgm:pt>
    <dgm:pt modelId="{4748F47C-7EB4-4F3C-A6B5-B6D9943A9D94}" type="parTrans" cxnId="{220A12E4-EDB2-4EAD-8F38-94E23DFE93FF}">
      <dgm:prSet/>
      <dgm:spPr/>
      <dgm:t>
        <a:bodyPr/>
        <a:lstStyle/>
        <a:p>
          <a:endParaRPr lang="en-US"/>
        </a:p>
      </dgm:t>
    </dgm:pt>
    <dgm:pt modelId="{234FAE94-5C27-4649-80A9-3FA0FAD4C03F}" type="sibTrans" cxnId="{220A12E4-EDB2-4EAD-8F38-94E23DFE93FF}">
      <dgm:prSet/>
      <dgm:spPr/>
      <dgm:t>
        <a:bodyPr/>
        <a:lstStyle/>
        <a:p>
          <a:endParaRPr lang="en-US"/>
        </a:p>
      </dgm:t>
    </dgm:pt>
    <dgm:pt modelId="{CA3B8211-A626-4170-B34E-9C4C352B5E35}">
      <dgm:prSet custT="1"/>
      <dgm:spPr/>
      <dgm:t>
        <a:bodyPr/>
        <a:lstStyle/>
        <a:p>
          <a:r>
            <a:rPr lang="en-US" sz="1400" dirty="0"/>
            <a:t>Income/asset limits</a:t>
          </a:r>
        </a:p>
      </dgm:t>
    </dgm:pt>
    <dgm:pt modelId="{BFFD4644-89AD-42B3-9FFF-7E1A4C20755E}" type="parTrans" cxnId="{B13B2713-1673-4A70-AFC4-D3D62D37B881}">
      <dgm:prSet/>
      <dgm:spPr/>
      <dgm:t>
        <a:bodyPr/>
        <a:lstStyle/>
        <a:p>
          <a:endParaRPr lang="en-US"/>
        </a:p>
      </dgm:t>
    </dgm:pt>
    <dgm:pt modelId="{B66FF926-AE2F-44D1-B905-31F9291FC1A7}" type="sibTrans" cxnId="{B13B2713-1673-4A70-AFC4-D3D62D37B881}">
      <dgm:prSet/>
      <dgm:spPr/>
      <dgm:t>
        <a:bodyPr/>
        <a:lstStyle/>
        <a:p>
          <a:endParaRPr lang="en-US"/>
        </a:p>
      </dgm:t>
    </dgm:pt>
    <dgm:pt modelId="{04ADE8C7-8897-4942-A2A1-FD9C81FBBC7E}">
      <dgm:prSet custT="1"/>
      <dgm:spPr/>
      <dgm:t>
        <a:bodyPr/>
        <a:lstStyle/>
        <a:p>
          <a:endParaRPr lang="en-US" sz="1100" dirty="0"/>
        </a:p>
      </dgm:t>
    </dgm:pt>
    <dgm:pt modelId="{E29547AB-DF50-4995-9832-35E658890EE1}" type="parTrans" cxnId="{F2ACE750-B2A3-4398-8125-B16636AAD3EE}">
      <dgm:prSet/>
      <dgm:spPr/>
      <dgm:t>
        <a:bodyPr/>
        <a:lstStyle/>
        <a:p>
          <a:endParaRPr lang="en-US"/>
        </a:p>
      </dgm:t>
    </dgm:pt>
    <dgm:pt modelId="{0589A40D-C6E0-4D72-8D23-0536F3BA0468}" type="sibTrans" cxnId="{F2ACE750-B2A3-4398-8125-B16636AAD3EE}">
      <dgm:prSet/>
      <dgm:spPr/>
      <dgm:t>
        <a:bodyPr/>
        <a:lstStyle/>
        <a:p>
          <a:endParaRPr lang="en-US"/>
        </a:p>
      </dgm:t>
    </dgm:pt>
    <dgm:pt modelId="{4F38F886-7904-49AB-9F85-F8C4A647879A}">
      <dgm:prSet custT="1"/>
      <dgm:spPr/>
      <dgm:t>
        <a:bodyPr/>
        <a:lstStyle/>
        <a:p>
          <a:endParaRPr lang="en-US" sz="1100" dirty="0"/>
        </a:p>
      </dgm:t>
    </dgm:pt>
    <dgm:pt modelId="{8652DEA6-D094-4981-AC81-434FA45AB6F2}" type="parTrans" cxnId="{185000DF-23C1-400B-8CE9-D15A3E835BB0}">
      <dgm:prSet/>
      <dgm:spPr/>
      <dgm:t>
        <a:bodyPr/>
        <a:lstStyle/>
        <a:p>
          <a:endParaRPr lang="en-US"/>
        </a:p>
      </dgm:t>
    </dgm:pt>
    <dgm:pt modelId="{B2A005CF-E7F5-4E62-B78A-5BC7B43D799E}" type="sibTrans" cxnId="{185000DF-23C1-400B-8CE9-D15A3E835BB0}">
      <dgm:prSet/>
      <dgm:spPr/>
      <dgm:t>
        <a:bodyPr/>
        <a:lstStyle/>
        <a:p>
          <a:endParaRPr lang="en-US"/>
        </a:p>
      </dgm:t>
    </dgm:pt>
    <dgm:pt modelId="{9D10785B-E87C-467E-BB90-CFDF9F2AE7D2}">
      <dgm:prSet custT="1"/>
      <dgm:spPr/>
      <dgm:t>
        <a:bodyPr/>
        <a:lstStyle/>
        <a:p>
          <a:endParaRPr lang="en-US" sz="1400" dirty="0"/>
        </a:p>
      </dgm:t>
    </dgm:pt>
    <dgm:pt modelId="{EA5FBEBD-5789-47DA-A195-52D36D17C6D5}" type="parTrans" cxnId="{15D46D0B-85F5-45C6-AE5B-631A0A21CEDF}">
      <dgm:prSet/>
      <dgm:spPr/>
      <dgm:t>
        <a:bodyPr/>
        <a:lstStyle/>
        <a:p>
          <a:endParaRPr lang="en-US"/>
        </a:p>
      </dgm:t>
    </dgm:pt>
    <dgm:pt modelId="{8981B92C-9F75-4246-BEAD-C983AB0DE76C}" type="sibTrans" cxnId="{15D46D0B-85F5-45C6-AE5B-631A0A21CEDF}">
      <dgm:prSet/>
      <dgm:spPr/>
      <dgm:t>
        <a:bodyPr/>
        <a:lstStyle/>
        <a:p>
          <a:endParaRPr lang="en-US"/>
        </a:p>
      </dgm:t>
    </dgm:pt>
    <dgm:pt modelId="{91AC991F-AF96-4196-BBDC-89CBA8BA50BB}">
      <dgm:prSet custT="1"/>
      <dgm:spPr/>
      <dgm:t>
        <a:bodyPr/>
        <a:lstStyle/>
        <a:p>
          <a:endParaRPr lang="en-US" sz="1400" dirty="0"/>
        </a:p>
      </dgm:t>
    </dgm:pt>
    <dgm:pt modelId="{4490F688-F395-437E-BC25-308E679A38B1}" type="parTrans" cxnId="{03ED7F98-1DDD-4D16-8A8F-36FF466E55B6}">
      <dgm:prSet/>
      <dgm:spPr/>
      <dgm:t>
        <a:bodyPr/>
        <a:lstStyle/>
        <a:p>
          <a:endParaRPr lang="en-US"/>
        </a:p>
      </dgm:t>
    </dgm:pt>
    <dgm:pt modelId="{49584C64-460F-4702-8EB6-BD1CB0529D32}" type="sibTrans" cxnId="{03ED7F98-1DDD-4D16-8A8F-36FF466E55B6}">
      <dgm:prSet/>
      <dgm:spPr/>
      <dgm:t>
        <a:bodyPr/>
        <a:lstStyle/>
        <a:p>
          <a:endParaRPr lang="en-US"/>
        </a:p>
      </dgm:t>
    </dgm:pt>
    <dgm:pt modelId="{A10FB77E-9D91-4942-8983-04424624BA81}">
      <dgm:prSet custT="1"/>
      <dgm:spPr/>
      <dgm:t>
        <a:bodyPr/>
        <a:lstStyle/>
        <a:p>
          <a:r>
            <a:rPr lang="en-US" sz="1400" dirty="0"/>
            <a:t>The following non-immigrant visa classes do not qualify: </a:t>
          </a:r>
          <a:r>
            <a:rPr lang="en-US" sz="1100" dirty="0"/>
            <a:t>B (temporary visitor), C (alien in transit), D (crew member of vessels), TWOV (transit without visa)</a:t>
          </a:r>
          <a:endParaRPr lang="en-US" sz="1400" dirty="0"/>
        </a:p>
      </dgm:t>
    </dgm:pt>
    <dgm:pt modelId="{49DD9BD1-ADC1-4DCF-BF48-7038FC9F547E}" type="parTrans" cxnId="{1FA9310C-568E-4960-A130-57B36AFFBB14}">
      <dgm:prSet/>
      <dgm:spPr/>
      <dgm:t>
        <a:bodyPr/>
        <a:lstStyle/>
        <a:p>
          <a:endParaRPr lang="en-US"/>
        </a:p>
      </dgm:t>
    </dgm:pt>
    <dgm:pt modelId="{CB4A41CD-53FA-41FE-8E84-EA4534BB0389}" type="sibTrans" cxnId="{1FA9310C-568E-4960-A130-57B36AFFBB14}">
      <dgm:prSet/>
      <dgm:spPr/>
      <dgm:t>
        <a:bodyPr/>
        <a:lstStyle/>
        <a:p>
          <a:endParaRPr lang="en-US"/>
        </a:p>
      </dgm:t>
    </dgm:pt>
    <dgm:pt modelId="{B6F3CE69-5DA6-4488-9EB3-470BCBE046A6}">
      <dgm:prSet custT="1"/>
      <dgm:spPr/>
      <dgm:t>
        <a:bodyPr/>
        <a:lstStyle/>
        <a:p>
          <a:endParaRPr lang="en-US" sz="1100" dirty="0"/>
        </a:p>
      </dgm:t>
    </dgm:pt>
    <dgm:pt modelId="{D1C8484C-AA96-4A97-8D44-B8CC64944D87}" type="parTrans" cxnId="{56827590-AA4F-41C0-876E-C80CC34CF09D}">
      <dgm:prSet/>
      <dgm:spPr/>
      <dgm:t>
        <a:bodyPr/>
        <a:lstStyle/>
        <a:p>
          <a:endParaRPr lang="en-US"/>
        </a:p>
      </dgm:t>
    </dgm:pt>
    <dgm:pt modelId="{CC0551D6-13C6-496F-A62F-E64DCD9E4FD8}" type="sibTrans" cxnId="{56827590-AA4F-41C0-876E-C80CC34CF09D}">
      <dgm:prSet/>
      <dgm:spPr/>
      <dgm:t>
        <a:bodyPr/>
        <a:lstStyle/>
        <a:p>
          <a:endParaRPr lang="en-US"/>
        </a:p>
      </dgm:t>
    </dgm:pt>
    <dgm:pt modelId="{F731B624-BE06-49B2-9E1A-F77B7F09C61E}" type="pres">
      <dgm:prSet presAssocID="{A9404448-39A8-4ECF-A726-BAE3F43411F2}" presName="Name0" presStyleCnt="0">
        <dgm:presLayoutVars>
          <dgm:dir/>
          <dgm:animLvl val="lvl"/>
          <dgm:resizeHandles val="exact"/>
        </dgm:presLayoutVars>
      </dgm:prSet>
      <dgm:spPr/>
    </dgm:pt>
    <dgm:pt modelId="{B5D36D39-96A0-48CC-B0B1-AF719C84D610}" type="pres">
      <dgm:prSet presAssocID="{B12CF663-AFEB-4D56-A7A6-315AB7CDBAA7}" presName="compositeNode" presStyleCnt="0">
        <dgm:presLayoutVars>
          <dgm:bulletEnabled val="1"/>
        </dgm:presLayoutVars>
      </dgm:prSet>
      <dgm:spPr/>
    </dgm:pt>
    <dgm:pt modelId="{5D13D8E4-10F3-48A7-8E14-18DF989605D9}" type="pres">
      <dgm:prSet presAssocID="{B12CF663-AFEB-4D56-A7A6-315AB7CDBAA7}" presName="bgRect" presStyleLbl="node1" presStyleIdx="0" presStyleCnt="2" custLinFactNeighborX="-8505" custLinFactNeighborY="812"/>
      <dgm:spPr/>
    </dgm:pt>
    <dgm:pt modelId="{EC6FC77A-D66D-48DF-93FF-E546C97E56DD}" type="pres">
      <dgm:prSet presAssocID="{B12CF663-AFEB-4D56-A7A6-315AB7CDBAA7}" presName="parentNode" presStyleLbl="node1" presStyleIdx="0" presStyleCnt="2">
        <dgm:presLayoutVars>
          <dgm:chMax val="0"/>
          <dgm:bulletEnabled val="1"/>
        </dgm:presLayoutVars>
      </dgm:prSet>
      <dgm:spPr/>
    </dgm:pt>
    <dgm:pt modelId="{2044F41E-16AC-4F73-BF72-78370AD367AD}" type="pres">
      <dgm:prSet presAssocID="{B12CF663-AFEB-4D56-A7A6-315AB7CDBAA7}" presName="childNode" presStyleLbl="node1" presStyleIdx="0" presStyleCnt="2">
        <dgm:presLayoutVars>
          <dgm:bulletEnabled val="1"/>
        </dgm:presLayoutVars>
      </dgm:prSet>
      <dgm:spPr/>
    </dgm:pt>
    <dgm:pt modelId="{E5CAEA0F-F4E5-42E5-B5A3-317108BA06CF}" type="pres">
      <dgm:prSet presAssocID="{A9D4D0B8-8903-4C64-B112-ABCD77A84EC6}" presName="hSp" presStyleCnt="0"/>
      <dgm:spPr/>
    </dgm:pt>
    <dgm:pt modelId="{BCF387DB-4910-461A-A560-8F8AEAFE1EE8}" type="pres">
      <dgm:prSet presAssocID="{A9D4D0B8-8903-4C64-B112-ABCD77A84EC6}" presName="vProcSp" presStyleCnt="0"/>
      <dgm:spPr/>
    </dgm:pt>
    <dgm:pt modelId="{4FCCAD84-395B-4DF8-B531-E96F17F62F70}" type="pres">
      <dgm:prSet presAssocID="{A9D4D0B8-8903-4C64-B112-ABCD77A84EC6}" presName="vSp1" presStyleCnt="0"/>
      <dgm:spPr/>
    </dgm:pt>
    <dgm:pt modelId="{5D23EE54-A36E-4CF9-91C0-724D989ABDE0}" type="pres">
      <dgm:prSet presAssocID="{A9D4D0B8-8903-4C64-B112-ABCD77A84EC6}" presName="simulatedConn" presStyleLbl="solidFgAcc1" presStyleIdx="0" presStyleCnt="1"/>
      <dgm:spPr/>
    </dgm:pt>
    <dgm:pt modelId="{79BC5D91-128F-4F65-AFAE-D87B9006D052}" type="pres">
      <dgm:prSet presAssocID="{A9D4D0B8-8903-4C64-B112-ABCD77A84EC6}" presName="vSp2" presStyleCnt="0"/>
      <dgm:spPr/>
    </dgm:pt>
    <dgm:pt modelId="{EE306778-B7B7-4692-A22B-D11223A5C15B}" type="pres">
      <dgm:prSet presAssocID="{A9D4D0B8-8903-4C64-B112-ABCD77A84EC6}" presName="sibTrans" presStyleCnt="0"/>
      <dgm:spPr/>
    </dgm:pt>
    <dgm:pt modelId="{F95EF204-52E6-4E7C-AB71-5F2911633C60}" type="pres">
      <dgm:prSet presAssocID="{625CD4F2-3492-4BB7-97EF-2EECFF5B27E4}" presName="compositeNode" presStyleCnt="0">
        <dgm:presLayoutVars>
          <dgm:bulletEnabled val="1"/>
        </dgm:presLayoutVars>
      </dgm:prSet>
      <dgm:spPr/>
    </dgm:pt>
    <dgm:pt modelId="{BF40BF02-C20B-45F6-9A8C-12F510539895}" type="pres">
      <dgm:prSet presAssocID="{625CD4F2-3492-4BB7-97EF-2EECFF5B27E4}" presName="bgRect" presStyleLbl="node1" presStyleIdx="1" presStyleCnt="2"/>
      <dgm:spPr/>
    </dgm:pt>
    <dgm:pt modelId="{75CE16D5-055D-44C1-A194-D2D9DCE84584}" type="pres">
      <dgm:prSet presAssocID="{625CD4F2-3492-4BB7-97EF-2EECFF5B27E4}" presName="parentNode" presStyleLbl="node1" presStyleIdx="1" presStyleCnt="2">
        <dgm:presLayoutVars>
          <dgm:chMax val="0"/>
          <dgm:bulletEnabled val="1"/>
        </dgm:presLayoutVars>
      </dgm:prSet>
      <dgm:spPr/>
    </dgm:pt>
    <dgm:pt modelId="{39A8601F-347D-4CD1-B50A-2116171BE616}" type="pres">
      <dgm:prSet presAssocID="{625CD4F2-3492-4BB7-97EF-2EECFF5B27E4}" presName="childNode" presStyleLbl="node1" presStyleIdx="1" presStyleCnt="2">
        <dgm:presLayoutVars>
          <dgm:bulletEnabled val="1"/>
        </dgm:presLayoutVars>
      </dgm:prSet>
      <dgm:spPr/>
    </dgm:pt>
  </dgm:ptLst>
  <dgm:cxnLst>
    <dgm:cxn modelId="{DC5F5C04-A615-4A7A-ACD7-62A25B878CA4}" srcId="{CC87D877-53F5-430B-A58A-CB52329F74E9}" destId="{F11C613E-9B7E-461F-BA70-F944415359BB}" srcOrd="1" destOrd="0" parTransId="{C7D5DC52-0C4B-46EA-9829-E1D4F825032E}" sibTransId="{CFBDEE73-6EFB-4D04-BAB0-C40DB7F6FA78}"/>
    <dgm:cxn modelId="{15D46D0B-85F5-45C6-AE5B-631A0A21CEDF}" srcId="{B12CF663-AFEB-4D56-A7A6-315AB7CDBAA7}" destId="{9D10785B-E87C-467E-BB90-CFDF9F2AE7D2}" srcOrd="3" destOrd="0" parTransId="{EA5FBEBD-5789-47DA-A195-52D36D17C6D5}" sibTransId="{8981B92C-9F75-4246-BEAD-C983AB0DE76C}"/>
    <dgm:cxn modelId="{1FA9310C-568E-4960-A130-57B36AFFBB14}" srcId="{CB5DAC77-07BF-4181-99BC-4EC9EB18697D}" destId="{A10FB77E-9D91-4942-8983-04424624BA81}" srcOrd="0" destOrd="0" parTransId="{49DD9BD1-ADC1-4DCF-BF48-7038FC9F547E}" sibTransId="{CB4A41CD-53FA-41FE-8E84-EA4534BB0389}"/>
    <dgm:cxn modelId="{B13B2713-1673-4A70-AFC4-D3D62D37B881}" srcId="{B12CF663-AFEB-4D56-A7A6-315AB7CDBAA7}" destId="{CA3B8211-A626-4170-B34E-9C4C352B5E35}" srcOrd="6" destOrd="0" parTransId="{BFFD4644-89AD-42B3-9FFF-7E1A4C20755E}" sibTransId="{B66FF926-AE2F-44D1-B905-31F9291FC1A7}"/>
    <dgm:cxn modelId="{CC878616-2E11-4B5D-B2A7-1B873D21388C}" type="presOf" srcId="{04ADE8C7-8897-4942-A2A1-FD9C81FBBC7E}" destId="{2044F41E-16AC-4F73-BF72-78370AD367AD}" srcOrd="0" destOrd="3" presId="urn:microsoft.com/office/officeart/2005/8/layout/hProcess7"/>
    <dgm:cxn modelId="{D268A618-1E6E-4276-B463-9364AB8FB890}" type="presOf" srcId="{F11C613E-9B7E-461F-BA70-F944415359BB}" destId="{39A8601F-347D-4CD1-B50A-2116171BE616}" srcOrd="0" destOrd="2" presId="urn:microsoft.com/office/officeart/2005/8/layout/hProcess7"/>
    <dgm:cxn modelId="{2F51CA19-50A7-4822-9062-B7DB46B0DBA4}" srcId="{A9404448-39A8-4ECF-A726-BAE3F43411F2}" destId="{625CD4F2-3492-4BB7-97EF-2EECFF5B27E4}" srcOrd="1" destOrd="0" parTransId="{AB55858F-1631-4DB6-AAD4-7C088506C32B}" sibTransId="{F5785865-6356-4875-9D60-94F683EF228A}"/>
    <dgm:cxn modelId="{CE12D51F-E0F8-4A24-8FAC-CC1BA0ACB212}" type="presOf" srcId="{91AC991F-AF96-4196-BBDC-89CBA8BA50BB}" destId="{2044F41E-16AC-4F73-BF72-78370AD367AD}" srcOrd="0" destOrd="11" presId="urn:microsoft.com/office/officeart/2005/8/layout/hProcess7"/>
    <dgm:cxn modelId="{C2245321-CAE7-4922-A8EF-DA49CE840621}" type="presOf" srcId="{CB5DAC77-07BF-4181-99BC-4EC9EB18697D}" destId="{2044F41E-16AC-4F73-BF72-78370AD367AD}" srcOrd="0" destOrd="4" presId="urn:microsoft.com/office/officeart/2005/8/layout/hProcess7"/>
    <dgm:cxn modelId="{EB791922-29F5-4454-9B02-57D183FD493C}" srcId="{CC87D877-53F5-430B-A58A-CB52329F74E9}" destId="{5304D75F-595B-489B-BB2E-2982CD501E75}" srcOrd="0" destOrd="0" parTransId="{A7AE687A-0D20-4453-B529-3CB9CC5993C8}" sibTransId="{8D34D44D-8C69-4102-AC9E-EA957D047E15}"/>
    <dgm:cxn modelId="{774A012D-FF95-45D5-A063-56A58B2BD42A}" type="presOf" srcId="{4F38F886-7904-49AB-9F85-F8C4A647879A}" destId="{2044F41E-16AC-4F73-BF72-78370AD367AD}" srcOrd="0" destOrd="7" presId="urn:microsoft.com/office/officeart/2005/8/layout/hProcess7"/>
    <dgm:cxn modelId="{77F0892E-2187-416D-903C-F8128BAC22DA}" type="presOf" srcId="{A9404448-39A8-4ECF-A726-BAE3F43411F2}" destId="{F731B624-BE06-49B2-9E1A-F77B7F09C61E}" srcOrd="0" destOrd="0" presId="urn:microsoft.com/office/officeart/2005/8/layout/hProcess7"/>
    <dgm:cxn modelId="{A5E3233D-B4A7-4CB0-877E-AE7A88A2F0AB}" type="presOf" srcId="{A10FB77E-9D91-4942-8983-04424624BA81}" destId="{2044F41E-16AC-4F73-BF72-78370AD367AD}" srcOrd="0" destOrd="5" presId="urn:microsoft.com/office/officeart/2005/8/layout/hProcess7"/>
    <dgm:cxn modelId="{33B7635B-4428-4C70-8F14-E2DC7DAB3B85}" type="presOf" srcId="{B12CF663-AFEB-4D56-A7A6-315AB7CDBAA7}" destId="{EC6FC77A-D66D-48DF-93FF-E546C97E56DD}" srcOrd="1" destOrd="0" presId="urn:microsoft.com/office/officeart/2005/8/layout/hProcess7"/>
    <dgm:cxn modelId="{7AB76963-08F5-465B-92A7-ACBC3CD74B97}" srcId="{B12CF663-AFEB-4D56-A7A6-315AB7CDBAA7}" destId="{0D97FD79-D65B-43F7-A08B-99BA07469096}" srcOrd="2" destOrd="0" parTransId="{3E773380-63D7-439A-9030-223D9C6F6B77}" sibTransId="{A35281D7-1CDD-436F-BA50-956072D66775}"/>
    <dgm:cxn modelId="{E2BB994D-CAAA-4C2E-A9AE-FA8F47B07F64}" srcId="{CB5DAC77-07BF-4181-99BC-4EC9EB18697D}" destId="{74318E9E-8727-42F8-9EFC-6C1F394A62FE}" srcOrd="1" destOrd="0" parTransId="{B76C43A7-29E2-449A-8494-07C4CC938BA5}" sibTransId="{2DAC80A8-545F-4EE7-83F0-8570467C487C}"/>
    <dgm:cxn modelId="{FF630D4F-68AF-484E-A77B-B50F85B0D69B}" type="presOf" srcId="{9D10785B-E87C-467E-BB90-CFDF9F2AE7D2}" destId="{2044F41E-16AC-4F73-BF72-78370AD367AD}" srcOrd="0" destOrd="9" presId="urn:microsoft.com/office/officeart/2005/8/layout/hProcess7"/>
    <dgm:cxn modelId="{F2ACE750-B2A3-4398-8125-B16636AAD3EE}" srcId="{EDD945F6-E13A-4898-8889-51EC9C59BEA6}" destId="{04ADE8C7-8897-4942-A2A1-FD9C81FBBC7E}" srcOrd="2" destOrd="0" parTransId="{E29547AB-DF50-4995-9832-35E658890EE1}" sibTransId="{0589A40D-C6E0-4D72-8D23-0536F3BA0468}"/>
    <dgm:cxn modelId="{AC427777-958D-4589-AF5F-DC69C3D4827C}" type="presOf" srcId="{0D97FD79-D65B-43F7-A08B-99BA07469096}" destId="{2044F41E-16AC-4F73-BF72-78370AD367AD}" srcOrd="0" destOrd="8" presId="urn:microsoft.com/office/officeart/2005/8/layout/hProcess7"/>
    <dgm:cxn modelId="{D3A6F47B-B454-49E9-853B-F7924D069271}" srcId="{EDD945F6-E13A-4898-8889-51EC9C59BEA6}" destId="{9EC078FE-BC5A-4C89-9F45-DB38B9BBA847}" srcOrd="1" destOrd="0" parTransId="{63EC62CD-A7B5-4CFE-A02F-967474881638}" sibTransId="{FE4ABCCA-2C4B-4813-A0DC-80575DAB2131}"/>
    <dgm:cxn modelId="{0FBC9882-EB45-4F81-BB4C-E10EF9F2FA48}" type="presOf" srcId="{A24AA120-A8F7-41FC-96A3-F0229C044DBD}" destId="{2044F41E-16AC-4F73-BF72-78370AD367AD}" srcOrd="0" destOrd="10" presId="urn:microsoft.com/office/officeart/2005/8/layout/hProcess7"/>
    <dgm:cxn modelId="{A656CF84-5E58-4DC8-BB42-A7CEC3BAEE2A}" type="presOf" srcId="{625CD4F2-3492-4BB7-97EF-2EECFF5B27E4}" destId="{75CE16D5-055D-44C1-A194-D2D9DCE84584}" srcOrd="1" destOrd="0" presId="urn:microsoft.com/office/officeart/2005/8/layout/hProcess7"/>
    <dgm:cxn modelId="{56827590-AA4F-41C0-876E-C80CC34CF09D}" srcId="{CC87D877-53F5-430B-A58A-CB52329F74E9}" destId="{B6F3CE69-5DA6-4488-9EB3-470BCBE046A6}" srcOrd="3" destOrd="0" parTransId="{D1C8484C-AA96-4A97-8D44-B8CC64944D87}" sibTransId="{CC0551D6-13C6-496F-A62F-E64DCD9E4FD8}"/>
    <dgm:cxn modelId="{CA7AE791-C564-4C49-BA9A-3C1A13C070CE}" type="presOf" srcId="{B12CF663-AFEB-4D56-A7A6-315AB7CDBAA7}" destId="{5D13D8E4-10F3-48A7-8E14-18DF989605D9}" srcOrd="0" destOrd="0" presId="urn:microsoft.com/office/officeart/2005/8/layout/hProcess7"/>
    <dgm:cxn modelId="{03ED7F98-1DDD-4D16-8A8F-36FF466E55B6}" srcId="{B12CF663-AFEB-4D56-A7A6-315AB7CDBAA7}" destId="{91AC991F-AF96-4196-BBDC-89CBA8BA50BB}" srcOrd="5" destOrd="0" parTransId="{4490F688-F395-437E-BC25-308E679A38B1}" sibTransId="{49584C64-460F-4702-8EB6-BD1CB0529D32}"/>
    <dgm:cxn modelId="{579F769C-E905-446C-B5CC-EFC3E494642D}" type="presOf" srcId="{625CD4F2-3492-4BB7-97EF-2EECFF5B27E4}" destId="{BF40BF02-C20B-45F6-9A8C-12F510539895}" srcOrd="0" destOrd="0" presId="urn:microsoft.com/office/officeart/2005/8/layout/hProcess7"/>
    <dgm:cxn modelId="{1CD8DEA3-6389-45A5-8B84-25EC3D7F6243}" type="presOf" srcId="{CFEBAFE4-D864-4EBE-9F93-B31DB6B4AF53}" destId="{39A8601F-347D-4CD1-B50A-2116171BE616}" srcOrd="0" destOrd="3" presId="urn:microsoft.com/office/officeart/2005/8/layout/hProcess7"/>
    <dgm:cxn modelId="{9B4BE4B2-D148-41AE-A4B6-6C4D6059DD47}" type="presOf" srcId="{74318E9E-8727-42F8-9EFC-6C1F394A62FE}" destId="{2044F41E-16AC-4F73-BF72-78370AD367AD}" srcOrd="0" destOrd="6" presId="urn:microsoft.com/office/officeart/2005/8/layout/hProcess7"/>
    <dgm:cxn modelId="{E7DEB4B6-71BB-45F1-8E6E-08E4C8603639}" type="presOf" srcId="{5304D75F-595B-489B-BB2E-2982CD501E75}" destId="{39A8601F-347D-4CD1-B50A-2116171BE616}" srcOrd="0" destOrd="1" presId="urn:microsoft.com/office/officeart/2005/8/layout/hProcess7"/>
    <dgm:cxn modelId="{6DA54DB8-ABD8-4126-B0A5-4D7AA4865D45}" srcId="{B12CF663-AFEB-4D56-A7A6-315AB7CDBAA7}" destId="{A24AA120-A8F7-41FC-96A3-F0229C044DBD}" srcOrd="4" destOrd="0" parTransId="{C6C8FB78-4A4C-44FA-8EE0-C506406A0EAD}" sibTransId="{9D43FF0F-0626-49C8-A0CA-79CDD3D324BC}"/>
    <dgm:cxn modelId="{85829AB8-1D78-47C5-8059-A03BB038824C}" type="presOf" srcId="{9EC078FE-BC5A-4C89-9F45-DB38B9BBA847}" destId="{2044F41E-16AC-4F73-BF72-78370AD367AD}" srcOrd="0" destOrd="2" presId="urn:microsoft.com/office/officeart/2005/8/layout/hProcess7"/>
    <dgm:cxn modelId="{0012CDB9-1546-49AC-9FDB-888AE81D4234}" type="presOf" srcId="{CC87D877-53F5-430B-A58A-CB52329F74E9}" destId="{39A8601F-347D-4CD1-B50A-2116171BE616}" srcOrd="0" destOrd="0" presId="urn:microsoft.com/office/officeart/2005/8/layout/hProcess7"/>
    <dgm:cxn modelId="{81DB71C3-A8FD-4F9C-A50A-29E43542017B}" srcId="{A9404448-39A8-4ECF-A726-BAE3F43411F2}" destId="{B12CF663-AFEB-4D56-A7A6-315AB7CDBAA7}" srcOrd="0" destOrd="0" parTransId="{3D3C2F9D-8E78-4C46-838F-E6C92E85F85E}" sibTransId="{A9D4D0B8-8903-4C64-B112-ABCD77A84EC6}"/>
    <dgm:cxn modelId="{062677C4-91C9-41C5-8116-4009A6BC4C83}" srcId="{625CD4F2-3492-4BB7-97EF-2EECFF5B27E4}" destId="{CC87D877-53F5-430B-A58A-CB52329F74E9}" srcOrd="0" destOrd="0" parTransId="{D6D82CDD-6B54-4F0B-ADB1-B2D3F992D73D}" sibTransId="{5169CC7D-8B83-42C1-95ED-71B2C59527CE}"/>
    <dgm:cxn modelId="{7992F9C5-E8FD-480E-A965-875BF41435AD}" type="presOf" srcId="{11B07BE4-DA36-482B-AF1A-6CE18C1BD0A7}" destId="{2044F41E-16AC-4F73-BF72-78370AD367AD}" srcOrd="0" destOrd="1" presId="urn:microsoft.com/office/officeart/2005/8/layout/hProcess7"/>
    <dgm:cxn modelId="{A151E6CE-0A74-42C0-8AE9-77A93B94DCD0}" type="presOf" srcId="{EDD945F6-E13A-4898-8889-51EC9C59BEA6}" destId="{2044F41E-16AC-4F73-BF72-78370AD367AD}" srcOrd="0" destOrd="0" presId="urn:microsoft.com/office/officeart/2005/8/layout/hProcess7"/>
    <dgm:cxn modelId="{4F7789DB-74DA-4315-AFAB-5F69569ABD73}" type="presOf" srcId="{79260C14-963E-466D-AD68-4546F221A419}" destId="{39A8601F-347D-4CD1-B50A-2116171BE616}" srcOrd="0" destOrd="5" presId="urn:microsoft.com/office/officeart/2005/8/layout/hProcess7"/>
    <dgm:cxn modelId="{185000DF-23C1-400B-8CE9-D15A3E835BB0}" srcId="{CB5DAC77-07BF-4181-99BC-4EC9EB18697D}" destId="{4F38F886-7904-49AB-9F85-F8C4A647879A}" srcOrd="2" destOrd="0" parTransId="{8652DEA6-D094-4981-AC81-434FA45AB6F2}" sibTransId="{B2A005CF-E7F5-4E62-B78A-5BC7B43D799E}"/>
    <dgm:cxn modelId="{EED54AE1-8949-4BAB-9FA6-E417CCD6AD1C}" srcId="{B12CF663-AFEB-4D56-A7A6-315AB7CDBAA7}" destId="{EDD945F6-E13A-4898-8889-51EC9C59BEA6}" srcOrd="0" destOrd="0" parTransId="{6348BC77-AC3F-47B3-AE76-F68E1A6FDCA0}" sibTransId="{06DBC3BF-9CF7-4EF2-8059-FF22BBA01E74}"/>
    <dgm:cxn modelId="{220A12E4-EDB2-4EAD-8F38-94E23DFE93FF}" srcId="{625CD4F2-3492-4BB7-97EF-2EECFF5B27E4}" destId="{79260C14-963E-466D-AD68-4546F221A419}" srcOrd="1" destOrd="0" parTransId="{4748F47C-7EB4-4F3C-A6B5-B6D9943A9D94}" sibTransId="{234FAE94-5C27-4649-80A9-3FA0FAD4C03F}"/>
    <dgm:cxn modelId="{896F70E7-C9FC-4798-9C72-32AF083E867C}" srcId="{CC87D877-53F5-430B-A58A-CB52329F74E9}" destId="{CFEBAFE4-D864-4EBE-9F93-B31DB6B4AF53}" srcOrd="2" destOrd="0" parTransId="{2AE1F552-2B4A-4B5D-83AA-692027DFF5A0}" sibTransId="{6C392D63-75F3-4218-AB54-9821EA097522}"/>
    <dgm:cxn modelId="{4AA083F2-8E9C-431D-8929-50E43DE1FB2B}" type="presOf" srcId="{CA3B8211-A626-4170-B34E-9C4C352B5E35}" destId="{2044F41E-16AC-4F73-BF72-78370AD367AD}" srcOrd="0" destOrd="12" presId="urn:microsoft.com/office/officeart/2005/8/layout/hProcess7"/>
    <dgm:cxn modelId="{ECF3F6F5-DC18-4D0A-ADEC-EB0096F431C9}" type="presOf" srcId="{B6F3CE69-5DA6-4488-9EB3-470BCBE046A6}" destId="{39A8601F-347D-4CD1-B50A-2116171BE616}" srcOrd="0" destOrd="4" presId="urn:microsoft.com/office/officeart/2005/8/layout/hProcess7"/>
    <dgm:cxn modelId="{EB18DAFE-507F-4652-B65E-0FB0D035BFB8}" srcId="{EDD945F6-E13A-4898-8889-51EC9C59BEA6}" destId="{11B07BE4-DA36-482B-AF1A-6CE18C1BD0A7}" srcOrd="0" destOrd="0" parTransId="{7FEACC1C-8F9C-40B2-8D8A-333DC026E1DE}" sibTransId="{1E147878-AE97-40FB-9ECC-8BFD52855DA5}"/>
    <dgm:cxn modelId="{F2C34DFF-75E6-4B21-B895-CB5CCB1841A4}" srcId="{B12CF663-AFEB-4D56-A7A6-315AB7CDBAA7}" destId="{CB5DAC77-07BF-4181-99BC-4EC9EB18697D}" srcOrd="1" destOrd="0" parTransId="{79DA285F-CD93-4FDB-87C9-D37E8C8FF4E8}" sibTransId="{825DE66F-B712-4A4E-A0B4-597501989E15}"/>
    <dgm:cxn modelId="{1E898973-B2C7-46C4-BE89-0FDA0DDA11E6}" type="presParOf" srcId="{F731B624-BE06-49B2-9E1A-F77B7F09C61E}" destId="{B5D36D39-96A0-48CC-B0B1-AF719C84D610}" srcOrd="0" destOrd="0" presId="urn:microsoft.com/office/officeart/2005/8/layout/hProcess7"/>
    <dgm:cxn modelId="{09BBA102-3110-4292-850A-4625C14E320B}" type="presParOf" srcId="{B5D36D39-96A0-48CC-B0B1-AF719C84D610}" destId="{5D13D8E4-10F3-48A7-8E14-18DF989605D9}" srcOrd="0" destOrd="0" presId="urn:microsoft.com/office/officeart/2005/8/layout/hProcess7"/>
    <dgm:cxn modelId="{5A28938A-48DA-4CFF-86D8-FB3A5CF2E0D8}" type="presParOf" srcId="{B5D36D39-96A0-48CC-B0B1-AF719C84D610}" destId="{EC6FC77A-D66D-48DF-93FF-E546C97E56DD}" srcOrd="1" destOrd="0" presId="urn:microsoft.com/office/officeart/2005/8/layout/hProcess7"/>
    <dgm:cxn modelId="{0EA7D2B2-12C2-4939-A285-B0AD44279FF2}" type="presParOf" srcId="{B5D36D39-96A0-48CC-B0B1-AF719C84D610}" destId="{2044F41E-16AC-4F73-BF72-78370AD367AD}" srcOrd="2" destOrd="0" presId="urn:microsoft.com/office/officeart/2005/8/layout/hProcess7"/>
    <dgm:cxn modelId="{2B798833-39EA-4D7E-8729-ECB01EA7D51F}" type="presParOf" srcId="{F731B624-BE06-49B2-9E1A-F77B7F09C61E}" destId="{E5CAEA0F-F4E5-42E5-B5A3-317108BA06CF}" srcOrd="1" destOrd="0" presId="urn:microsoft.com/office/officeart/2005/8/layout/hProcess7"/>
    <dgm:cxn modelId="{5F9A0F65-1535-4E61-BEA9-6B94CA5CE035}" type="presParOf" srcId="{F731B624-BE06-49B2-9E1A-F77B7F09C61E}" destId="{BCF387DB-4910-461A-A560-8F8AEAFE1EE8}" srcOrd="2" destOrd="0" presId="urn:microsoft.com/office/officeart/2005/8/layout/hProcess7"/>
    <dgm:cxn modelId="{601E1EB6-7B04-4733-9743-2BB48C58DC62}" type="presParOf" srcId="{BCF387DB-4910-461A-A560-8F8AEAFE1EE8}" destId="{4FCCAD84-395B-4DF8-B531-E96F17F62F70}" srcOrd="0" destOrd="0" presId="urn:microsoft.com/office/officeart/2005/8/layout/hProcess7"/>
    <dgm:cxn modelId="{6EBD2C1D-47DF-4903-97FD-3D33A5439A13}" type="presParOf" srcId="{BCF387DB-4910-461A-A560-8F8AEAFE1EE8}" destId="{5D23EE54-A36E-4CF9-91C0-724D989ABDE0}" srcOrd="1" destOrd="0" presId="urn:microsoft.com/office/officeart/2005/8/layout/hProcess7"/>
    <dgm:cxn modelId="{A889DC4B-FC5D-4F33-810D-A99A6CA2CE14}" type="presParOf" srcId="{BCF387DB-4910-461A-A560-8F8AEAFE1EE8}" destId="{79BC5D91-128F-4F65-AFAE-D87B9006D052}" srcOrd="2" destOrd="0" presId="urn:microsoft.com/office/officeart/2005/8/layout/hProcess7"/>
    <dgm:cxn modelId="{259D7E3F-DB94-40C1-AE8E-504BD5142E04}" type="presParOf" srcId="{F731B624-BE06-49B2-9E1A-F77B7F09C61E}" destId="{EE306778-B7B7-4692-A22B-D11223A5C15B}" srcOrd="3" destOrd="0" presId="urn:microsoft.com/office/officeart/2005/8/layout/hProcess7"/>
    <dgm:cxn modelId="{6FAD0707-9128-43A7-B3A8-F33CB90C0F38}" type="presParOf" srcId="{F731B624-BE06-49B2-9E1A-F77B7F09C61E}" destId="{F95EF204-52E6-4E7C-AB71-5F2911633C60}" srcOrd="4" destOrd="0" presId="urn:microsoft.com/office/officeart/2005/8/layout/hProcess7"/>
    <dgm:cxn modelId="{09EC6824-1562-43F9-A319-82D3D277A5FA}" type="presParOf" srcId="{F95EF204-52E6-4E7C-AB71-5F2911633C60}" destId="{BF40BF02-C20B-45F6-9A8C-12F510539895}" srcOrd="0" destOrd="0" presId="urn:microsoft.com/office/officeart/2005/8/layout/hProcess7"/>
    <dgm:cxn modelId="{BC6F6F05-DA92-4C9C-A8BB-3709184816C8}" type="presParOf" srcId="{F95EF204-52E6-4E7C-AB71-5F2911633C60}" destId="{75CE16D5-055D-44C1-A194-D2D9DCE84584}" srcOrd="1" destOrd="0" presId="urn:microsoft.com/office/officeart/2005/8/layout/hProcess7"/>
    <dgm:cxn modelId="{9311031E-7FF4-466E-928A-D2F887E086AE}" type="presParOf" srcId="{F95EF204-52E6-4E7C-AB71-5F2911633C60}" destId="{39A8601F-347D-4CD1-B50A-2116171BE61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01C4FF-9913-4257-BACF-EC7F1F9234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C9983B-F5A7-40C7-96B0-E340DE567A19}">
      <dgm:prSet phldrT="[Text]" custT="1"/>
      <dgm:spPr/>
      <dgm:t>
        <a:bodyPr/>
        <a:lstStyle/>
        <a:p>
          <a:r>
            <a:rPr lang="en-US" sz="1600" dirty="0"/>
            <a:t>Benefit Unit</a:t>
          </a:r>
        </a:p>
      </dgm:t>
    </dgm:pt>
    <dgm:pt modelId="{9379839D-F6E9-44BE-B712-6953241137CA}" type="parTrans" cxnId="{EE420677-2BAC-4600-889B-0E81617777B7}">
      <dgm:prSet/>
      <dgm:spPr/>
      <dgm:t>
        <a:bodyPr/>
        <a:lstStyle/>
        <a:p>
          <a:endParaRPr lang="en-US"/>
        </a:p>
      </dgm:t>
    </dgm:pt>
    <dgm:pt modelId="{CBE4D309-41BF-4695-B35E-F3C6C7505728}" type="sibTrans" cxnId="{EE420677-2BAC-4600-889B-0E81617777B7}">
      <dgm:prSet/>
      <dgm:spPr/>
      <dgm:t>
        <a:bodyPr/>
        <a:lstStyle/>
        <a:p>
          <a:endParaRPr lang="en-US"/>
        </a:p>
      </dgm:t>
    </dgm:pt>
    <dgm:pt modelId="{57C61D2A-09E0-4C99-ADDF-41FE004020E1}">
      <dgm:prSet custT="1"/>
      <dgm:spPr/>
      <dgm:t>
        <a:bodyPr/>
        <a:lstStyle/>
        <a:p>
          <a:r>
            <a:rPr lang="en-US" sz="1600" dirty="0"/>
            <a:t>If ineligible parent or spouse who lives in the household has income, prorate across the family to determine how much of the income is countable income </a:t>
          </a:r>
        </a:p>
      </dgm:t>
    </dgm:pt>
    <dgm:pt modelId="{C7CCB9A6-3654-450B-85A1-6E84B2D452F9}" type="parTrans" cxnId="{69D3CB12-482C-43A9-ACD4-8751809ED8AA}">
      <dgm:prSet/>
      <dgm:spPr/>
      <dgm:t>
        <a:bodyPr/>
        <a:lstStyle/>
        <a:p>
          <a:endParaRPr lang="en-US"/>
        </a:p>
      </dgm:t>
    </dgm:pt>
    <dgm:pt modelId="{D998B141-4C59-4F28-AD1C-481998ED70E0}" type="sibTrans" cxnId="{69D3CB12-482C-43A9-ACD4-8751809ED8AA}">
      <dgm:prSet/>
      <dgm:spPr/>
      <dgm:t>
        <a:bodyPr/>
        <a:lstStyle/>
        <a:p>
          <a:endParaRPr lang="en-US"/>
        </a:p>
      </dgm:t>
    </dgm:pt>
    <dgm:pt modelId="{9EA03BBE-58F6-4A7B-974A-66353FF5C92C}">
      <dgm:prSet custT="1"/>
      <dgm:spPr/>
      <dgm:t>
        <a:bodyPr/>
        <a:lstStyle/>
        <a:p>
          <a:r>
            <a:rPr lang="en-US" sz="1600" dirty="0"/>
            <a:t>If a family member living in the home </a:t>
          </a:r>
          <a:r>
            <a:rPr lang="en-US" sz="1600" b="1" dirty="0"/>
            <a:t>is not </a:t>
          </a:r>
          <a:r>
            <a:rPr lang="en-US" sz="1600" dirty="0"/>
            <a:t>a parent or spouse to someone in the benefit unit, their income usually should not be counted.</a:t>
          </a:r>
        </a:p>
      </dgm:t>
    </dgm:pt>
    <dgm:pt modelId="{64407375-EA00-465A-8915-16DB665F3116}" type="parTrans" cxnId="{CED7EB21-68EA-45D6-BB91-29A1BFA1F76B}">
      <dgm:prSet/>
      <dgm:spPr/>
      <dgm:t>
        <a:bodyPr/>
        <a:lstStyle/>
        <a:p>
          <a:endParaRPr lang="en-US"/>
        </a:p>
      </dgm:t>
    </dgm:pt>
    <dgm:pt modelId="{65F37150-9665-491E-BE4F-96D63C1848A3}" type="sibTrans" cxnId="{CED7EB21-68EA-45D6-BB91-29A1BFA1F76B}">
      <dgm:prSet/>
      <dgm:spPr/>
      <dgm:t>
        <a:bodyPr/>
        <a:lstStyle/>
        <a:p>
          <a:endParaRPr lang="en-US"/>
        </a:p>
      </dgm:t>
    </dgm:pt>
    <dgm:pt modelId="{E656B352-F95F-488E-85B3-6DE05CC3F670}">
      <dgm:prSet phldrT="[Text]" custT="1"/>
      <dgm:spPr/>
      <dgm:t>
        <a:bodyPr/>
        <a:lstStyle/>
        <a:p>
          <a:r>
            <a:rPr lang="en-US" sz="1600" dirty="0"/>
            <a:t>Income</a:t>
          </a:r>
        </a:p>
      </dgm:t>
    </dgm:pt>
    <dgm:pt modelId="{92034188-61E8-464C-9C18-87D7EE01B567}" type="parTrans" cxnId="{C39CD1B6-4549-480C-8550-0EE6E96CA2AE}">
      <dgm:prSet/>
      <dgm:spPr/>
      <dgm:t>
        <a:bodyPr/>
        <a:lstStyle/>
        <a:p>
          <a:endParaRPr lang="en-US"/>
        </a:p>
      </dgm:t>
    </dgm:pt>
    <dgm:pt modelId="{85CD7430-F943-46B8-8013-B03FB3742301}" type="sibTrans" cxnId="{C39CD1B6-4549-480C-8550-0EE6E96CA2AE}">
      <dgm:prSet/>
      <dgm:spPr/>
      <dgm:t>
        <a:bodyPr/>
        <a:lstStyle/>
        <a:p>
          <a:endParaRPr lang="en-US"/>
        </a:p>
      </dgm:t>
    </dgm:pt>
    <dgm:pt modelId="{B1D13C8C-9DDC-434B-83F9-370177F5F640}">
      <dgm:prSet phldrT="[Text]" custT="1"/>
      <dgm:spPr/>
      <dgm:t>
        <a:bodyPr/>
        <a:lstStyle/>
        <a:p>
          <a:r>
            <a:rPr lang="en-US" sz="1600" dirty="0"/>
            <a:t>Remember that every benefit has its own rules for how to determine who is in the benefit unit. Sometimes, the definition of who is in the benefit unit is different for different family members.</a:t>
          </a:r>
        </a:p>
      </dgm:t>
    </dgm:pt>
    <dgm:pt modelId="{61DF6475-BE0C-4F99-AEF1-45FC0981DB0A}" type="parTrans" cxnId="{43EB3AFE-8423-4187-BB9D-C3F843D7BE93}">
      <dgm:prSet/>
      <dgm:spPr/>
      <dgm:t>
        <a:bodyPr/>
        <a:lstStyle/>
        <a:p>
          <a:endParaRPr lang="en-US"/>
        </a:p>
      </dgm:t>
    </dgm:pt>
    <dgm:pt modelId="{0134514C-9608-4E8F-B63E-55ED8D51FA89}" type="sibTrans" cxnId="{43EB3AFE-8423-4187-BB9D-C3F843D7BE93}">
      <dgm:prSet/>
      <dgm:spPr/>
      <dgm:t>
        <a:bodyPr/>
        <a:lstStyle/>
        <a:p>
          <a:endParaRPr lang="en-US"/>
        </a:p>
      </dgm:t>
    </dgm:pt>
    <dgm:pt modelId="{BCCBBE72-057C-4C54-BABA-81DF604C2A13}">
      <dgm:prSet phldrT="[Text]" custT="1"/>
      <dgm:spPr/>
      <dgm:t>
        <a:bodyPr/>
        <a:lstStyle/>
        <a:p>
          <a:r>
            <a:rPr lang="en-US" sz="1600" dirty="0"/>
            <a:t>If someone does not meet the immigration requirement, then they are not counted in the benefit unit size for determining eligibility or benefit amounts.</a:t>
          </a:r>
        </a:p>
      </dgm:t>
    </dgm:pt>
    <dgm:pt modelId="{CBE05E07-16A3-464C-B5D5-D78AD4687F7B}" type="parTrans" cxnId="{EF4B5377-5F10-4158-A78A-61F5E66FD356}">
      <dgm:prSet/>
      <dgm:spPr/>
      <dgm:t>
        <a:bodyPr/>
        <a:lstStyle/>
        <a:p>
          <a:endParaRPr lang="en-US"/>
        </a:p>
      </dgm:t>
    </dgm:pt>
    <dgm:pt modelId="{D374AA84-754D-42D7-B1CB-E53D0BC131B1}" type="sibTrans" cxnId="{EF4B5377-5F10-4158-A78A-61F5E66FD356}">
      <dgm:prSet/>
      <dgm:spPr/>
      <dgm:t>
        <a:bodyPr/>
        <a:lstStyle/>
        <a:p>
          <a:endParaRPr lang="en-US"/>
        </a:p>
      </dgm:t>
    </dgm:pt>
    <dgm:pt modelId="{59A8FDFB-3F4A-4412-8F87-6058606E5913}" type="pres">
      <dgm:prSet presAssocID="{5001C4FF-9913-4257-BACF-EC7F1F923427}" presName="vert0" presStyleCnt="0">
        <dgm:presLayoutVars>
          <dgm:dir/>
          <dgm:animOne val="branch"/>
          <dgm:animLvl val="lvl"/>
        </dgm:presLayoutVars>
      </dgm:prSet>
      <dgm:spPr/>
    </dgm:pt>
    <dgm:pt modelId="{5624D35A-A0B5-4E9E-B580-E7091CACF2F4}" type="pres">
      <dgm:prSet presAssocID="{1EC9983B-F5A7-40C7-96B0-E340DE567A19}" presName="thickLine" presStyleLbl="alignNode1" presStyleIdx="0" presStyleCnt="2"/>
      <dgm:spPr/>
    </dgm:pt>
    <dgm:pt modelId="{F0259AD4-CCC3-4B72-B0D9-EBA869C8190F}" type="pres">
      <dgm:prSet presAssocID="{1EC9983B-F5A7-40C7-96B0-E340DE567A19}" presName="horz1" presStyleCnt="0"/>
      <dgm:spPr/>
    </dgm:pt>
    <dgm:pt modelId="{D7FFEBE5-B5BA-4EFF-BCB0-6A28C9FD7D94}" type="pres">
      <dgm:prSet presAssocID="{1EC9983B-F5A7-40C7-96B0-E340DE567A19}" presName="tx1" presStyleLbl="revTx" presStyleIdx="0" presStyleCnt="6"/>
      <dgm:spPr/>
    </dgm:pt>
    <dgm:pt modelId="{A48E9B47-181A-4334-B117-1AC00542A259}" type="pres">
      <dgm:prSet presAssocID="{1EC9983B-F5A7-40C7-96B0-E340DE567A19}" presName="vert1" presStyleCnt="0"/>
      <dgm:spPr/>
    </dgm:pt>
    <dgm:pt modelId="{FCBF4904-2862-498A-BC53-E174EF176E3B}" type="pres">
      <dgm:prSet presAssocID="{B1D13C8C-9DDC-434B-83F9-370177F5F640}" presName="vertSpace2a" presStyleCnt="0"/>
      <dgm:spPr/>
    </dgm:pt>
    <dgm:pt modelId="{8E0634FE-15A4-4CC6-9F84-CE292A4755B2}" type="pres">
      <dgm:prSet presAssocID="{B1D13C8C-9DDC-434B-83F9-370177F5F640}" presName="horz2" presStyleCnt="0"/>
      <dgm:spPr/>
    </dgm:pt>
    <dgm:pt modelId="{7F1F9989-D263-45E3-867A-81F73AC53BFB}" type="pres">
      <dgm:prSet presAssocID="{B1D13C8C-9DDC-434B-83F9-370177F5F640}" presName="horzSpace2" presStyleCnt="0"/>
      <dgm:spPr/>
    </dgm:pt>
    <dgm:pt modelId="{2A663C8C-D788-480B-AC77-AE1C30F7E148}" type="pres">
      <dgm:prSet presAssocID="{B1D13C8C-9DDC-434B-83F9-370177F5F640}" presName="tx2" presStyleLbl="revTx" presStyleIdx="1" presStyleCnt="6"/>
      <dgm:spPr/>
    </dgm:pt>
    <dgm:pt modelId="{359A12DE-0DA8-49A8-B063-D262A4D0D26D}" type="pres">
      <dgm:prSet presAssocID="{B1D13C8C-9DDC-434B-83F9-370177F5F640}" presName="vert2" presStyleCnt="0"/>
      <dgm:spPr/>
    </dgm:pt>
    <dgm:pt modelId="{5BDCC8F5-7591-4EB5-AFE4-3684261231DC}" type="pres">
      <dgm:prSet presAssocID="{B1D13C8C-9DDC-434B-83F9-370177F5F640}" presName="thinLine2b" presStyleLbl="callout" presStyleIdx="0" presStyleCnt="4"/>
      <dgm:spPr/>
    </dgm:pt>
    <dgm:pt modelId="{552DD3A4-625B-4A31-8A52-0D594883537B}" type="pres">
      <dgm:prSet presAssocID="{B1D13C8C-9DDC-434B-83F9-370177F5F640}" presName="vertSpace2b" presStyleCnt="0"/>
      <dgm:spPr/>
    </dgm:pt>
    <dgm:pt modelId="{9CBE2CDC-6945-4DF2-AE12-2BFC65541D9A}" type="pres">
      <dgm:prSet presAssocID="{BCCBBE72-057C-4C54-BABA-81DF604C2A13}" presName="horz2" presStyleCnt="0"/>
      <dgm:spPr/>
    </dgm:pt>
    <dgm:pt modelId="{5718AEC2-0579-46F3-B676-A3198EC742B7}" type="pres">
      <dgm:prSet presAssocID="{BCCBBE72-057C-4C54-BABA-81DF604C2A13}" presName="horzSpace2" presStyleCnt="0"/>
      <dgm:spPr/>
    </dgm:pt>
    <dgm:pt modelId="{32FB8CC5-9385-42B1-8B8C-F2783E0C9A1A}" type="pres">
      <dgm:prSet presAssocID="{BCCBBE72-057C-4C54-BABA-81DF604C2A13}" presName="tx2" presStyleLbl="revTx" presStyleIdx="2" presStyleCnt="6"/>
      <dgm:spPr/>
    </dgm:pt>
    <dgm:pt modelId="{81F5B9DE-E46A-4E5E-995A-DD6BBDE1B94A}" type="pres">
      <dgm:prSet presAssocID="{BCCBBE72-057C-4C54-BABA-81DF604C2A13}" presName="vert2" presStyleCnt="0"/>
      <dgm:spPr/>
    </dgm:pt>
    <dgm:pt modelId="{5A4AFDF3-557B-4650-8D88-6734CBE4140A}" type="pres">
      <dgm:prSet presAssocID="{BCCBBE72-057C-4C54-BABA-81DF604C2A13}" presName="thinLine2b" presStyleLbl="callout" presStyleIdx="1" presStyleCnt="4"/>
      <dgm:spPr/>
    </dgm:pt>
    <dgm:pt modelId="{3E252A59-4E56-435D-A6B0-F10C462D6C5D}" type="pres">
      <dgm:prSet presAssocID="{BCCBBE72-057C-4C54-BABA-81DF604C2A13}" presName="vertSpace2b" presStyleCnt="0"/>
      <dgm:spPr/>
    </dgm:pt>
    <dgm:pt modelId="{39A34649-1DD2-4593-BFB3-54807E0CA940}" type="pres">
      <dgm:prSet presAssocID="{E656B352-F95F-488E-85B3-6DE05CC3F670}" presName="thickLine" presStyleLbl="alignNode1" presStyleIdx="1" presStyleCnt="2"/>
      <dgm:spPr/>
    </dgm:pt>
    <dgm:pt modelId="{5E18673A-6BF3-4142-B027-6D934BF4F165}" type="pres">
      <dgm:prSet presAssocID="{E656B352-F95F-488E-85B3-6DE05CC3F670}" presName="horz1" presStyleCnt="0"/>
      <dgm:spPr/>
    </dgm:pt>
    <dgm:pt modelId="{26A8D993-C597-473D-AABB-D79D0E74A6E6}" type="pres">
      <dgm:prSet presAssocID="{E656B352-F95F-488E-85B3-6DE05CC3F670}" presName="tx1" presStyleLbl="revTx" presStyleIdx="3" presStyleCnt="6"/>
      <dgm:spPr/>
    </dgm:pt>
    <dgm:pt modelId="{661A0F68-3DC1-4AE6-A0AF-0C4E0119AEA9}" type="pres">
      <dgm:prSet presAssocID="{E656B352-F95F-488E-85B3-6DE05CC3F670}" presName="vert1" presStyleCnt="0"/>
      <dgm:spPr/>
    </dgm:pt>
    <dgm:pt modelId="{7117E0D7-6637-401B-B508-2A673E1AD859}" type="pres">
      <dgm:prSet presAssocID="{57C61D2A-09E0-4C99-ADDF-41FE004020E1}" presName="vertSpace2a" presStyleCnt="0"/>
      <dgm:spPr/>
    </dgm:pt>
    <dgm:pt modelId="{E27B1A39-C6EB-405C-B817-D0BE383A441C}" type="pres">
      <dgm:prSet presAssocID="{57C61D2A-09E0-4C99-ADDF-41FE004020E1}" presName="horz2" presStyleCnt="0"/>
      <dgm:spPr/>
    </dgm:pt>
    <dgm:pt modelId="{C11821F0-9CE7-4C06-83B9-6D8B280648F1}" type="pres">
      <dgm:prSet presAssocID="{57C61D2A-09E0-4C99-ADDF-41FE004020E1}" presName="horzSpace2" presStyleCnt="0"/>
      <dgm:spPr/>
    </dgm:pt>
    <dgm:pt modelId="{01DEDA95-2D1F-4A48-B9E1-BB1A6131FAC5}" type="pres">
      <dgm:prSet presAssocID="{57C61D2A-09E0-4C99-ADDF-41FE004020E1}" presName="tx2" presStyleLbl="revTx" presStyleIdx="4" presStyleCnt="6"/>
      <dgm:spPr/>
    </dgm:pt>
    <dgm:pt modelId="{D668C736-B76A-418A-B187-ED75452E0447}" type="pres">
      <dgm:prSet presAssocID="{57C61D2A-09E0-4C99-ADDF-41FE004020E1}" presName="vert2" presStyleCnt="0"/>
      <dgm:spPr/>
    </dgm:pt>
    <dgm:pt modelId="{7C69E763-A30C-42F8-82A1-39A29FCEA184}" type="pres">
      <dgm:prSet presAssocID="{57C61D2A-09E0-4C99-ADDF-41FE004020E1}" presName="thinLine2b" presStyleLbl="callout" presStyleIdx="2" presStyleCnt="4"/>
      <dgm:spPr/>
    </dgm:pt>
    <dgm:pt modelId="{CA38A90C-68A3-47CB-9DDD-FEC801042A27}" type="pres">
      <dgm:prSet presAssocID="{57C61D2A-09E0-4C99-ADDF-41FE004020E1}" presName="vertSpace2b" presStyleCnt="0"/>
      <dgm:spPr/>
    </dgm:pt>
    <dgm:pt modelId="{8D535473-B5EB-48E0-972A-7AEE7EC10656}" type="pres">
      <dgm:prSet presAssocID="{9EA03BBE-58F6-4A7B-974A-66353FF5C92C}" presName="horz2" presStyleCnt="0"/>
      <dgm:spPr/>
    </dgm:pt>
    <dgm:pt modelId="{DF1ABCA4-2C8F-4263-B2DC-A34D5511EA0E}" type="pres">
      <dgm:prSet presAssocID="{9EA03BBE-58F6-4A7B-974A-66353FF5C92C}" presName="horzSpace2" presStyleCnt="0"/>
      <dgm:spPr/>
    </dgm:pt>
    <dgm:pt modelId="{697F1335-5F2D-4D33-861B-64DCBA019DC2}" type="pres">
      <dgm:prSet presAssocID="{9EA03BBE-58F6-4A7B-974A-66353FF5C92C}" presName="tx2" presStyleLbl="revTx" presStyleIdx="5" presStyleCnt="6"/>
      <dgm:spPr/>
    </dgm:pt>
    <dgm:pt modelId="{3A2C8424-1DF9-49EC-8366-92795BA81645}" type="pres">
      <dgm:prSet presAssocID="{9EA03BBE-58F6-4A7B-974A-66353FF5C92C}" presName="vert2" presStyleCnt="0"/>
      <dgm:spPr/>
    </dgm:pt>
    <dgm:pt modelId="{43B4D04D-C95E-4602-9E92-99A3DA4627AC}" type="pres">
      <dgm:prSet presAssocID="{9EA03BBE-58F6-4A7B-974A-66353FF5C92C}" presName="thinLine2b" presStyleLbl="callout" presStyleIdx="3" presStyleCnt="4"/>
      <dgm:spPr/>
    </dgm:pt>
    <dgm:pt modelId="{2406EF9A-0541-412F-B36A-9294ACDD52D9}" type="pres">
      <dgm:prSet presAssocID="{9EA03BBE-58F6-4A7B-974A-66353FF5C92C}" presName="vertSpace2b" presStyleCnt="0"/>
      <dgm:spPr/>
    </dgm:pt>
  </dgm:ptLst>
  <dgm:cxnLst>
    <dgm:cxn modelId="{69D3CB12-482C-43A9-ACD4-8751809ED8AA}" srcId="{E656B352-F95F-488E-85B3-6DE05CC3F670}" destId="{57C61D2A-09E0-4C99-ADDF-41FE004020E1}" srcOrd="0" destOrd="0" parTransId="{C7CCB9A6-3654-450B-85A1-6E84B2D452F9}" sibTransId="{D998B141-4C59-4F28-AD1C-481998ED70E0}"/>
    <dgm:cxn modelId="{CED7EB21-68EA-45D6-BB91-29A1BFA1F76B}" srcId="{E656B352-F95F-488E-85B3-6DE05CC3F670}" destId="{9EA03BBE-58F6-4A7B-974A-66353FF5C92C}" srcOrd="1" destOrd="0" parTransId="{64407375-EA00-465A-8915-16DB665F3116}" sibTransId="{65F37150-9665-491E-BE4F-96D63C1848A3}"/>
    <dgm:cxn modelId="{CA00A92F-E3EA-406F-998B-65E189AC85C6}" type="presOf" srcId="{9EA03BBE-58F6-4A7B-974A-66353FF5C92C}" destId="{697F1335-5F2D-4D33-861B-64DCBA019DC2}" srcOrd="0" destOrd="0" presId="urn:microsoft.com/office/officeart/2008/layout/LinedList"/>
    <dgm:cxn modelId="{71F08349-9B0D-469B-92CF-0BB2293EDC67}" type="presOf" srcId="{E656B352-F95F-488E-85B3-6DE05CC3F670}" destId="{26A8D993-C597-473D-AABB-D79D0E74A6E6}" srcOrd="0" destOrd="0" presId="urn:microsoft.com/office/officeart/2008/layout/LinedList"/>
    <dgm:cxn modelId="{9FD1334C-CE00-4FFC-A9CC-59443AE6C5D0}" type="presOf" srcId="{57C61D2A-09E0-4C99-ADDF-41FE004020E1}" destId="{01DEDA95-2D1F-4A48-B9E1-BB1A6131FAC5}" srcOrd="0" destOrd="0" presId="urn:microsoft.com/office/officeart/2008/layout/LinedList"/>
    <dgm:cxn modelId="{EE420677-2BAC-4600-889B-0E81617777B7}" srcId="{5001C4FF-9913-4257-BACF-EC7F1F923427}" destId="{1EC9983B-F5A7-40C7-96B0-E340DE567A19}" srcOrd="0" destOrd="0" parTransId="{9379839D-F6E9-44BE-B712-6953241137CA}" sibTransId="{CBE4D309-41BF-4695-B35E-F3C6C7505728}"/>
    <dgm:cxn modelId="{EF4B5377-5F10-4158-A78A-61F5E66FD356}" srcId="{1EC9983B-F5A7-40C7-96B0-E340DE567A19}" destId="{BCCBBE72-057C-4C54-BABA-81DF604C2A13}" srcOrd="1" destOrd="0" parTransId="{CBE05E07-16A3-464C-B5D5-D78AD4687F7B}" sibTransId="{D374AA84-754D-42D7-B1CB-E53D0BC131B1}"/>
    <dgm:cxn modelId="{FED12F81-FB8F-465A-95D7-FB3D6786D45F}" type="presOf" srcId="{BCCBBE72-057C-4C54-BABA-81DF604C2A13}" destId="{32FB8CC5-9385-42B1-8B8C-F2783E0C9A1A}" srcOrd="0" destOrd="0" presId="urn:microsoft.com/office/officeart/2008/layout/LinedList"/>
    <dgm:cxn modelId="{3D6B4A8A-77D1-44F3-8A9E-0ACCF7E30C73}" type="presOf" srcId="{5001C4FF-9913-4257-BACF-EC7F1F923427}" destId="{59A8FDFB-3F4A-4412-8F87-6058606E5913}" srcOrd="0" destOrd="0" presId="urn:microsoft.com/office/officeart/2008/layout/LinedList"/>
    <dgm:cxn modelId="{C39CD1B6-4549-480C-8550-0EE6E96CA2AE}" srcId="{5001C4FF-9913-4257-BACF-EC7F1F923427}" destId="{E656B352-F95F-488E-85B3-6DE05CC3F670}" srcOrd="1" destOrd="0" parTransId="{92034188-61E8-464C-9C18-87D7EE01B567}" sibTransId="{85CD7430-F943-46B8-8013-B03FB3742301}"/>
    <dgm:cxn modelId="{89FBBBCC-2D95-42F2-A779-D95C2C21E9F7}" type="presOf" srcId="{1EC9983B-F5A7-40C7-96B0-E340DE567A19}" destId="{D7FFEBE5-B5BA-4EFF-BCB0-6A28C9FD7D94}" srcOrd="0" destOrd="0" presId="urn:microsoft.com/office/officeart/2008/layout/LinedList"/>
    <dgm:cxn modelId="{7BC1ADD2-AD86-4979-8BA6-914901391A64}" type="presOf" srcId="{B1D13C8C-9DDC-434B-83F9-370177F5F640}" destId="{2A663C8C-D788-480B-AC77-AE1C30F7E148}" srcOrd="0" destOrd="0" presId="urn:microsoft.com/office/officeart/2008/layout/LinedList"/>
    <dgm:cxn modelId="{43EB3AFE-8423-4187-BB9D-C3F843D7BE93}" srcId="{1EC9983B-F5A7-40C7-96B0-E340DE567A19}" destId="{B1D13C8C-9DDC-434B-83F9-370177F5F640}" srcOrd="0" destOrd="0" parTransId="{61DF6475-BE0C-4F99-AEF1-45FC0981DB0A}" sibTransId="{0134514C-9608-4E8F-B63E-55ED8D51FA89}"/>
    <dgm:cxn modelId="{2990F841-A9F7-41F9-9B85-D0C7971CD34B}" type="presParOf" srcId="{59A8FDFB-3F4A-4412-8F87-6058606E5913}" destId="{5624D35A-A0B5-4E9E-B580-E7091CACF2F4}" srcOrd="0" destOrd="0" presId="urn:microsoft.com/office/officeart/2008/layout/LinedList"/>
    <dgm:cxn modelId="{A0CAAB82-98F9-480C-AF5E-2C829B154B59}" type="presParOf" srcId="{59A8FDFB-3F4A-4412-8F87-6058606E5913}" destId="{F0259AD4-CCC3-4B72-B0D9-EBA869C8190F}" srcOrd="1" destOrd="0" presId="urn:microsoft.com/office/officeart/2008/layout/LinedList"/>
    <dgm:cxn modelId="{AE5B254C-AE1C-4704-A9B2-265D1BCA8C7C}" type="presParOf" srcId="{F0259AD4-CCC3-4B72-B0D9-EBA869C8190F}" destId="{D7FFEBE5-B5BA-4EFF-BCB0-6A28C9FD7D94}" srcOrd="0" destOrd="0" presId="urn:microsoft.com/office/officeart/2008/layout/LinedList"/>
    <dgm:cxn modelId="{E67D7B2D-AC68-4845-AE66-38C380C878E0}" type="presParOf" srcId="{F0259AD4-CCC3-4B72-B0D9-EBA869C8190F}" destId="{A48E9B47-181A-4334-B117-1AC00542A259}" srcOrd="1" destOrd="0" presId="urn:microsoft.com/office/officeart/2008/layout/LinedList"/>
    <dgm:cxn modelId="{C6621557-33F3-4E99-834C-76943BB85ABA}" type="presParOf" srcId="{A48E9B47-181A-4334-B117-1AC00542A259}" destId="{FCBF4904-2862-498A-BC53-E174EF176E3B}" srcOrd="0" destOrd="0" presId="urn:microsoft.com/office/officeart/2008/layout/LinedList"/>
    <dgm:cxn modelId="{987C52FC-4EBF-4733-9529-1BBDB6916137}" type="presParOf" srcId="{A48E9B47-181A-4334-B117-1AC00542A259}" destId="{8E0634FE-15A4-4CC6-9F84-CE292A4755B2}" srcOrd="1" destOrd="0" presId="urn:microsoft.com/office/officeart/2008/layout/LinedList"/>
    <dgm:cxn modelId="{2F62F13F-87EF-49D9-864B-29CD61D4BB53}" type="presParOf" srcId="{8E0634FE-15A4-4CC6-9F84-CE292A4755B2}" destId="{7F1F9989-D263-45E3-867A-81F73AC53BFB}" srcOrd="0" destOrd="0" presId="urn:microsoft.com/office/officeart/2008/layout/LinedList"/>
    <dgm:cxn modelId="{5214DB2B-1E19-4A38-8EE0-692C45D31D8B}" type="presParOf" srcId="{8E0634FE-15A4-4CC6-9F84-CE292A4755B2}" destId="{2A663C8C-D788-480B-AC77-AE1C30F7E148}" srcOrd="1" destOrd="0" presId="urn:microsoft.com/office/officeart/2008/layout/LinedList"/>
    <dgm:cxn modelId="{E7FC0326-122A-4D32-B11F-A7BA27980551}" type="presParOf" srcId="{8E0634FE-15A4-4CC6-9F84-CE292A4755B2}" destId="{359A12DE-0DA8-49A8-B063-D262A4D0D26D}" srcOrd="2" destOrd="0" presId="urn:microsoft.com/office/officeart/2008/layout/LinedList"/>
    <dgm:cxn modelId="{FF441C11-8600-4A28-9266-252F9F96C8D2}" type="presParOf" srcId="{A48E9B47-181A-4334-B117-1AC00542A259}" destId="{5BDCC8F5-7591-4EB5-AFE4-3684261231DC}" srcOrd="2" destOrd="0" presId="urn:microsoft.com/office/officeart/2008/layout/LinedList"/>
    <dgm:cxn modelId="{A5C5959D-BA70-4C4E-8966-D5EC7F1568F4}" type="presParOf" srcId="{A48E9B47-181A-4334-B117-1AC00542A259}" destId="{552DD3A4-625B-4A31-8A52-0D594883537B}" srcOrd="3" destOrd="0" presId="urn:microsoft.com/office/officeart/2008/layout/LinedList"/>
    <dgm:cxn modelId="{8CEE87A7-3868-4750-A94C-C4E074E81DEB}" type="presParOf" srcId="{A48E9B47-181A-4334-B117-1AC00542A259}" destId="{9CBE2CDC-6945-4DF2-AE12-2BFC65541D9A}" srcOrd="4" destOrd="0" presId="urn:microsoft.com/office/officeart/2008/layout/LinedList"/>
    <dgm:cxn modelId="{B7559CEC-790D-44E5-8108-A8FE90C8A31F}" type="presParOf" srcId="{9CBE2CDC-6945-4DF2-AE12-2BFC65541D9A}" destId="{5718AEC2-0579-46F3-B676-A3198EC742B7}" srcOrd="0" destOrd="0" presId="urn:microsoft.com/office/officeart/2008/layout/LinedList"/>
    <dgm:cxn modelId="{5048DBF9-4B27-4430-88D3-E2426EF9DB76}" type="presParOf" srcId="{9CBE2CDC-6945-4DF2-AE12-2BFC65541D9A}" destId="{32FB8CC5-9385-42B1-8B8C-F2783E0C9A1A}" srcOrd="1" destOrd="0" presId="urn:microsoft.com/office/officeart/2008/layout/LinedList"/>
    <dgm:cxn modelId="{53FFB6AD-1DB6-4462-BB92-C4B6D81607F9}" type="presParOf" srcId="{9CBE2CDC-6945-4DF2-AE12-2BFC65541D9A}" destId="{81F5B9DE-E46A-4E5E-995A-DD6BBDE1B94A}" srcOrd="2" destOrd="0" presId="urn:microsoft.com/office/officeart/2008/layout/LinedList"/>
    <dgm:cxn modelId="{8AF24B81-9521-4971-8D17-5FC14C38D5CD}" type="presParOf" srcId="{A48E9B47-181A-4334-B117-1AC00542A259}" destId="{5A4AFDF3-557B-4650-8D88-6734CBE4140A}" srcOrd="5" destOrd="0" presId="urn:microsoft.com/office/officeart/2008/layout/LinedList"/>
    <dgm:cxn modelId="{6ECDB25C-F429-4A2A-A483-E7A2659F3BFC}" type="presParOf" srcId="{A48E9B47-181A-4334-B117-1AC00542A259}" destId="{3E252A59-4E56-435D-A6B0-F10C462D6C5D}" srcOrd="6" destOrd="0" presId="urn:microsoft.com/office/officeart/2008/layout/LinedList"/>
    <dgm:cxn modelId="{9A861258-D1C6-4BCD-A6F7-49DABD73CC3B}" type="presParOf" srcId="{59A8FDFB-3F4A-4412-8F87-6058606E5913}" destId="{39A34649-1DD2-4593-BFB3-54807E0CA940}" srcOrd="2" destOrd="0" presId="urn:microsoft.com/office/officeart/2008/layout/LinedList"/>
    <dgm:cxn modelId="{537663EA-E3DF-4E7A-8774-6150863C8D1C}" type="presParOf" srcId="{59A8FDFB-3F4A-4412-8F87-6058606E5913}" destId="{5E18673A-6BF3-4142-B027-6D934BF4F165}" srcOrd="3" destOrd="0" presId="urn:microsoft.com/office/officeart/2008/layout/LinedList"/>
    <dgm:cxn modelId="{3CD2A14E-FF47-4AB7-89A9-68B59821C18B}" type="presParOf" srcId="{5E18673A-6BF3-4142-B027-6D934BF4F165}" destId="{26A8D993-C597-473D-AABB-D79D0E74A6E6}" srcOrd="0" destOrd="0" presId="urn:microsoft.com/office/officeart/2008/layout/LinedList"/>
    <dgm:cxn modelId="{EF06BEEC-5989-414B-81B0-EE846ED74B4C}" type="presParOf" srcId="{5E18673A-6BF3-4142-B027-6D934BF4F165}" destId="{661A0F68-3DC1-4AE6-A0AF-0C4E0119AEA9}" srcOrd="1" destOrd="0" presId="urn:microsoft.com/office/officeart/2008/layout/LinedList"/>
    <dgm:cxn modelId="{F46B73EE-36DD-4023-8EC5-0BFB85D84E7A}" type="presParOf" srcId="{661A0F68-3DC1-4AE6-A0AF-0C4E0119AEA9}" destId="{7117E0D7-6637-401B-B508-2A673E1AD859}" srcOrd="0" destOrd="0" presId="urn:microsoft.com/office/officeart/2008/layout/LinedList"/>
    <dgm:cxn modelId="{2D7DD741-07B1-4864-A102-6E9B124EAFBA}" type="presParOf" srcId="{661A0F68-3DC1-4AE6-A0AF-0C4E0119AEA9}" destId="{E27B1A39-C6EB-405C-B817-D0BE383A441C}" srcOrd="1" destOrd="0" presId="urn:microsoft.com/office/officeart/2008/layout/LinedList"/>
    <dgm:cxn modelId="{870F032B-5C91-4935-B8A3-04F01E05559B}" type="presParOf" srcId="{E27B1A39-C6EB-405C-B817-D0BE383A441C}" destId="{C11821F0-9CE7-4C06-83B9-6D8B280648F1}" srcOrd="0" destOrd="0" presId="urn:microsoft.com/office/officeart/2008/layout/LinedList"/>
    <dgm:cxn modelId="{2EF0C9B1-3E0F-4869-AD48-2B5ECC74F5FE}" type="presParOf" srcId="{E27B1A39-C6EB-405C-B817-D0BE383A441C}" destId="{01DEDA95-2D1F-4A48-B9E1-BB1A6131FAC5}" srcOrd="1" destOrd="0" presId="urn:microsoft.com/office/officeart/2008/layout/LinedList"/>
    <dgm:cxn modelId="{039514FE-36AF-4BFD-857C-8EEA427E9E64}" type="presParOf" srcId="{E27B1A39-C6EB-405C-B817-D0BE383A441C}" destId="{D668C736-B76A-418A-B187-ED75452E0447}" srcOrd="2" destOrd="0" presId="urn:microsoft.com/office/officeart/2008/layout/LinedList"/>
    <dgm:cxn modelId="{D829B973-81C0-44E7-A080-1A13B1BCC570}" type="presParOf" srcId="{661A0F68-3DC1-4AE6-A0AF-0C4E0119AEA9}" destId="{7C69E763-A30C-42F8-82A1-39A29FCEA184}" srcOrd="2" destOrd="0" presId="urn:microsoft.com/office/officeart/2008/layout/LinedList"/>
    <dgm:cxn modelId="{EDE5F4E4-8A12-45AB-80DF-BE218C687F65}" type="presParOf" srcId="{661A0F68-3DC1-4AE6-A0AF-0C4E0119AEA9}" destId="{CA38A90C-68A3-47CB-9DDD-FEC801042A27}" srcOrd="3" destOrd="0" presId="urn:microsoft.com/office/officeart/2008/layout/LinedList"/>
    <dgm:cxn modelId="{05B1AB55-50EC-438E-8E60-831F9540006E}" type="presParOf" srcId="{661A0F68-3DC1-4AE6-A0AF-0C4E0119AEA9}" destId="{8D535473-B5EB-48E0-972A-7AEE7EC10656}" srcOrd="4" destOrd="0" presId="urn:microsoft.com/office/officeart/2008/layout/LinedList"/>
    <dgm:cxn modelId="{6FEDFE74-FEBA-497E-974B-56AB7EE62759}" type="presParOf" srcId="{8D535473-B5EB-48E0-972A-7AEE7EC10656}" destId="{DF1ABCA4-2C8F-4263-B2DC-A34D5511EA0E}" srcOrd="0" destOrd="0" presId="urn:microsoft.com/office/officeart/2008/layout/LinedList"/>
    <dgm:cxn modelId="{A0FA0D3A-BA9D-4778-A090-9253D1BBB9CC}" type="presParOf" srcId="{8D535473-B5EB-48E0-972A-7AEE7EC10656}" destId="{697F1335-5F2D-4D33-861B-64DCBA019DC2}" srcOrd="1" destOrd="0" presId="urn:microsoft.com/office/officeart/2008/layout/LinedList"/>
    <dgm:cxn modelId="{8DE48450-BB58-4ADB-957F-7A27B84D61D0}" type="presParOf" srcId="{8D535473-B5EB-48E0-972A-7AEE7EC10656}" destId="{3A2C8424-1DF9-49EC-8366-92795BA81645}" srcOrd="2" destOrd="0" presId="urn:microsoft.com/office/officeart/2008/layout/LinedList"/>
    <dgm:cxn modelId="{9846D484-0AB6-4D46-B44B-08218A46D9EE}" type="presParOf" srcId="{661A0F68-3DC1-4AE6-A0AF-0C4E0119AEA9}" destId="{43B4D04D-C95E-4602-9E92-99A3DA4627AC}" srcOrd="5" destOrd="0" presId="urn:microsoft.com/office/officeart/2008/layout/LinedList"/>
    <dgm:cxn modelId="{6B3BA1CA-FED9-411E-96F6-EDE7E5C4993B}" type="presParOf" srcId="{661A0F68-3DC1-4AE6-A0AF-0C4E0119AEA9}" destId="{2406EF9A-0541-412F-B36A-9294ACDD52D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04F66-A8EF-4FB4-A30F-B7ED6F88059A}">
      <dsp:nvSpPr>
        <dsp:cNvPr id="0" name=""/>
        <dsp:cNvSpPr/>
      </dsp:nvSpPr>
      <dsp:spPr>
        <a:xfrm>
          <a:off x="1616075" y="350"/>
          <a:ext cx="1529953" cy="9179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SSI</a:t>
          </a:r>
        </a:p>
      </dsp:txBody>
      <dsp:txXfrm>
        <a:off x="1616075" y="350"/>
        <a:ext cx="1529953" cy="917971"/>
      </dsp:txXfrm>
    </dsp:sp>
    <dsp:sp modelId="{20A9434A-3F80-418C-B3C6-8220D3AD645A}">
      <dsp:nvSpPr>
        <dsp:cNvPr id="0" name=""/>
        <dsp:cNvSpPr/>
      </dsp:nvSpPr>
      <dsp:spPr>
        <a:xfrm>
          <a:off x="3299023" y="350"/>
          <a:ext cx="1529953" cy="9179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TANF</a:t>
          </a:r>
        </a:p>
      </dsp:txBody>
      <dsp:txXfrm>
        <a:off x="3299023" y="350"/>
        <a:ext cx="1529953" cy="917971"/>
      </dsp:txXfrm>
    </dsp:sp>
    <dsp:sp modelId="{77905053-C17C-4751-B3AC-315BC2699275}">
      <dsp:nvSpPr>
        <dsp:cNvPr id="0" name=""/>
        <dsp:cNvSpPr/>
      </dsp:nvSpPr>
      <dsp:spPr>
        <a:xfrm>
          <a:off x="4981971" y="350"/>
          <a:ext cx="1529953" cy="9179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Medicaid long-term care</a:t>
          </a:r>
        </a:p>
      </dsp:txBody>
      <dsp:txXfrm>
        <a:off x="4981971" y="350"/>
        <a:ext cx="1529953" cy="917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5118-E5B3-42FD-A79C-0CE71E5D54F8}">
      <dsp:nvSpPr>
        <dsp:cNvPr id="0" name=""/>
        <dsp:cNvSpPr/>
      </dsp:nvSpPr>
      <dsp:spPr>
        <a:xfrm>
          <a:off x="4860" y="0"/>
          <a:ext cx="4676026" cy="44425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u="none" kern="1200" dirty="0"/>
            <a:t>Health Benefit Coverage for Immigrant Seniors </a:t>
          </a:r>
        </a:p>
      </dsp:txBody>
      <dsp:txXfrm>
        <a:off x="4860" y="0"/>
        <a:ext cx="4676026" cy="1332774"/>
      </dsp:txXfrm>
    </dsp:sp>
    <dsp:sp modelId="{2CA8F0FD-405A-4032-B681-565DD7BF1E1D}">
      <dsp:nvSpPr>
        <dsp:cNvPr id="0" name=""/>
        <dsp:cNvSpPr/>
      </dsp:nvSpPr>
      <dsp:spPr>
        <a:xfrm>
          <a:off x="472463" y="1334075"/>
          <a:ext cx="3740821" cy="1339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Aged 65+ that do not otherwise qualify for Medicaid because of immigration status and are not Legal Permanent Residents</a:t>
          </a:r>
        </a:p>
      </dsp:txBody>
      <dsp:txXfrm>
        <a:off x="511696" y="1373308"/>
        <a:ext cx="3662355" cy="1261032"/>
      </dsp:txXfrm>
    </dsp:sp>
    <dsp:sp modelId="{82E3972C-6AB7-46B8-87BE-9485AE5B0B80}">
      <dsp:nvSpPr>
        <dsp:cNvPr id="0" name=""/>
        <dsp:cNvSpPr/>
      </dsp:nvSpPr>
      <dsp:spPr>
        <a:xfrm>
          <a:off x="472463" y="2879650"/>
          <a:ext cx="3740821" cy="1339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US" sz="1400" kern="1200" dirty="0"/>
            <a:t>Modeled after AABD Medicaid </a:t>
          </a:r>
        </a:p>
        <a:p>
          <a:pPr marL="57150" lvl="1" indent="-57150" algn="l" defTabSz="488950">
            <a:lnSpc>
              <a:spcPct val="90000"/>
            </a:lnSpc>
            <a:spcBef>
              <a:spcPct val="0"/>
            </a:spcBef>
            <a:spcAft>
              <a:spcPct val="15000"/>
            </a:spcAft>
            <a:buChar char="•"/>
          </a:pPr>
          <a:r>
            <a:rPr lang="en-US" sz="1100" kern="1200" dirty="0"/>
            <a:t>Household definition</a:t>
          </a:r>
        </a:p>
        <a:p>
          <a:pPr marL="57150" lvl="1" indent="-57150" algn="l" defTabSz="488950">
            <a:lnSpc>
              <a:spcPct val="90000"/>
            </a:lnSpc>
            <a:spcBef>
              <a:spcPct val="0"/>
            </a:spcBef>
            <a:spcAft>
              <a:spcPct val="15000"/>
            </a:spcAft>
            <a:buChar char="•"/>
          </a:pPr>
          <a:r>
            <a:rPr lang="en-US" sz="1100" kern="1200" dirty="0"/>
            <a:t>Income limits: Under 100% FPL</a:t>
          </a:r>
        </a:p>
        <a:p>
          <a:pPr marL="57150" lvl="1" indent="-57150" algn="l" defTabSz="488950">
            <a:lnSpc>
              <a:spcPct val="90000"/>
            </a:lnSpc>
            <a:spcBef>
              <a:spcPct val="0"/>
            </a:spcBef>
            <a:spcAft>
              <a:spcPct val="15000"/>
            </a:spcAft>
            <a:buChar char="•"/>
          </a:pPr>
          <a:r>
            <a:rPr lang="en-US" sz="1100" kern="1200" dirty="0"/>
            <a:t>Asset limits: Under $17,500</a:t>
          </a:r>
        </a:p>
        <a:p>
          <a:pPr marL="57150" lvl="1" indent="-57150" algn="l" defTabSz="488950">
            <a:lnSpc>
              <a:spcPct val="90000"/>
            </a:lnSpc>
            <a:spcBef>
              <a:spcPct val="0"/>
            </a:spcBef>
            <a:spcAft>
              <a:spcPct val="15000"/>
            </a:spcAft>
            <a:buChar char="•"/>
          </a:pPr>
          <a:r>
            <a:rPr lang="en-US" sz="1100" kern="1200" dirty="0"/>
            <a:t>Spenddown is available – for now.</a:t>
          </a:r>
        </a:p>
        <a:p>
          <a:pPr marL="57150" lvl="1" indent="-57150" algn="l" defTabSz="488950">
            <a:lnSpc>
              <a:spcPct val="90000"/>
            </a:lnSpc>
            <a:spcBef>
              <a:spcPct val="0"/>
            </a:spcBef>
            <a:spcAft>
              <a:spcPct val="15000"/>
            </a:spcAft>
            <a:buChar char="•"/>
          </a:pPr>
          <a:r>
            <a:rPr lang="en-US" sz="1100" kern="1200" dirty="0"/>
            <a:t>Does not cover Long-term care</a:t>
          </a:r>
        </a:p>
      </dsp:txBody>
      <dsp:txXfrm>
        <a:off x="511696" y="2918883"/>
        <a:ext cx="3662355" cy="1261032"/>
      </dsp:txXfrm>
    </dsp:sp>
    <dsp:sp modelId="{F74CCFE0-8F59-49F5-BD15-2701B8BD90A3}">
      <dsp:nvSpPr>
        <dsp:cNvPr id="0" name=""/>
        <dsp:cNvSpPr/>
      </dsp:nvSpPr>
      <dsp:spPr>
        <a:xfrm>
          <a:off x="5031589" y="0"/>
          <a:ext cx="4676026" cy="44425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u="none" kern="1200" dirty="0"/>
            <a:t>Health Benefits Coverage for Immigrant Adults  </a:t>
          </a:r>
        </a:p>
      </dsp:txBody>
      <dsp:txXfrm>
        <a:off x="5031589" y="0"/>
        <a:ext cx="4676026" cy="1332774"/>
      </dsp:txXfrm>
    </dsp:sp>
    <dsp:sp modelId="{E23CBF94-B1AA-48A0-98BC-0F9EAF404F13}">
      <dsp:nvSpPr>
        <dsp:cNvPr id="0" name=""/>
        <dsp:cNvSpPr/>
      </dsp:nvSpPr>
      <dsp:spPr>
        <a:xfrm>
          <a:off x="5499192" y="1334075"/>
          <a:ext cx="3740821" cy="1339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Aged 42-64 that do not otherwise qualify for Medicaid because of immigration status</a:t>
          </a:r>
        </a:p>
      </dsp:txBody>
      <dsp:txXfrm>
        <a:off x="5538425" y="1373308"/>
        <a:ext cx="3662355" cy="1261032"/>
      </dsp:txXfrm>
    </dsp:sp>
    <dsp:sp modelId="{CB7436BE-B073-46C8-B8CE-C29EEDB8584A}">
      <dsp:nvSpPr>
        <dsp:cNvPr id="0" name=""/>
        <dsp:cNvSpPr/>
      </dsp:nvSpPr>
      <dsp:spPr>
        <a:xfrm>
          <a:off x="5499192" y="2879650"/>
          <a:ext cx="3740821" cy="1339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US" sz="1400" kern="1200" dirty="0"/>
            <a:t>Modeled after ACA Medicaid</a:t>
          </a:r>
        </a:p>
        <a:p>
          <a:pPr marL="57150" lvl="1" indent="-57150" algn="l" defTabSz="488950">
            <a:lnSpc>
              <a:spcPct val="90000"/>
            </a:lnSpc>
            <a:spcBef>
              <a:spcPct val="0"/>
            </a:spcBef>
            <a:spcAft>
              <a:spcPct val="15000"/>
            </a:spcAft>
            <a:buChar char="•"/>
          </a:pPr>
          <a:r>
            <a:rPr lang="en-US" sz="1100" kern="1200" dirty="0"/>
            <a:t>Household definition</a:t>
          </a:r>
        </a:p>
        <a:p>
          <a:pPr marL="57150" lvl="1" indent="-57150" algn="l" defTabSz="488950">
            <a:lnSpc>
              <a:spcPct val="90000"/>
            </a:lnSpc>
            <a:spcBef>
              <a:spcPct val="0"/>
            </a:spcBef>
            <a:spcAft>
              <a:spcPct val="15000"/>
            </a:spcAft>
            <a:buChar char="•"/>
          </a:pPr>
          <a:r>
            <a:rPr lang="en-US" sz="1100" kern="1200" dirty="0"/>
            <a:t>Income limits</a:t>
          </a:r>
        </a:p>
      </dsp:txBody>
      <dsp:txXfrm>
        <a:off x="5538425" y="2918883"/>
        <a:ext cx="3662355" cy="1261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787F-FC95-48EA-9B1D-1DE992A0F69E}">
      <dsp:nvSpPr>
        <dsp:cNvPr id="0" name=""/>
        <dsp:cNvSpPr/>
      </dsp:nvSpPr>
      <dsp:spPr>
        <a:xfrm>
          <a:off x="0" y="243754"/>
          <a:ext cx="10660413" cy="1003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270764" rIns="82736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Refugees who do not meet the requirements for SSI, TANF, or AABD Cash</a:t>
          </a:r>
        </a:p>
        <a:p>
          <a:pPr marL="114300" lvl="1" indent="-114300" algn="l" defTabSz="577850">
            <a:lnSpc>
              <a:spcPct val="90000"/>
            </a:lnSpc>
            <a:spcBef>
              <a:spcPct val="0"/>
            </a:spcBef>
            <a:spcAft>
              <a:spcPct val="15000"/>
            </a:spcAft>
            <a:buChar char="•"/>
          </a:pPr>
          <a:r>
            <a:rPr lang="en-US" sz="1300" kern="1200" dirty="0"/>
            <a:t>Refugee, Asylee, and Conditional Entrant</a:t>
          </a:r>
        </a:p>
        <a:p>
          <a:pPr marL="114300" lvl="1" indent="-114300" algn="l" defTabSz="577850">
            <a:lnSpc>
              <a:spcPct val="90000"/>
            </a:lnSpc>
            <a:spcBef>
              <a:spcPct val="0"/>
            </a:spcBef>
            <a:spcAft>
              <a:spcPct val="15000"/>
            </a:spcAft>
            <a:buChar char="•"/>
          </a:pPr>
          <a:r>
            <a:rPr lang="en-US" sz="1300" kern="1200" dirty="0"/>
            <a:t>Certain other immigrants from Vietnam, Cuba, or Haiti</a:t>
          </a:r>
        </a:p>
      </dsp:txBody>
      <dsp:txXfrm>
        <a:off x="0" y="243754"/>
        <a:ext cx="10660413" cy="1003275"/>
      </dsp:txXfrm>
    </dsp:sp>
    <dsp:sp modelId="{D01D9129-59ED-4B39-A040-56C46404582D}">
      <dsp:nvSpPr>
        <dsp:cNvPr id="0" name=""/>
        <dsp:cNvSpPr/>
      </dsp:nvSpPr>
      <dsp:spPr>
        <a:xfrm>
          <a:off x="533020" y="51874"/>
          <a:ext cx="74622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577850">
            <a:lnSpc>
              <a:spcPct val="90000"/>
            </a:lnSpc>
            <a:spcBef>
              <a:spcPct val="0"/>
            </a:spcBef>
            <a:spcAft>
              <a:spcPct val="35000"/>
            </a:spcAft>
            <a:buNone/>
          </a:pPr>
          <a:r>
            <a:rPr lang="en-US" sz="1300" kern="1200" dirty="0"/>
            <a:t>Who?</a:t>
          </a:r>
        </a:p>
      </dsp:txBody>
      <dsp:txXfrm>
        <a:off x="551754" y="70608"/>
        <a:ext cx="7424821" cy="346292"/>
      </dsp:txXfrm>
    </dsp:sp>
    <dsp:sp modelId="{716480BC-6129-4DA2-BBE2-E5387D00ACB6}">
      <dsp:nvSpPr>
        <dsp:cNvPr id="0" name=""/>
        <dsp:cNvSpPr/>
      </dsp:nvSpPr>
      <dsp:spPr>
        <a:xfrm>
          <a:off x="0" y="1509109"/>
          <a:ext cx="10660413" cy="167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270764" rIns="82736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Similar to TANF except no requirement for a related dependent minor child</a:t>
          </a:r>
        </a:p>
        <a:p>
          <a:pPr marL="114300" lvl="1" indent="-114300" algn="l" defTabSz="577850">
            <a:lnSpc>
              <a:spcPct val="90000"/>
            </a:lnSpc>
            <a:spcBef>
              <a:spcPct val="0"/>
            </a:spcBef>
            <a:spcAft>
              <a:spcPct val="15000"/>
            </a:spcAft>
            <a:buChar char="•"/>
          </a:pPr>
          <a:r>
            <a:rPr lang="en-US" sz="1300" kern="1200" dirty="0"/>
            <a:t>Work registration, with some exceptions</a:t>
          </a:r>
        </a:p>
        <a:p>
          <a:pPr marL="114300" lvl="1" indent="-114300" algn="l" defTabSz="577850">
            <a:lnSpc>
              <a:spcPct val="90000"/>
            </a:lnSpc>
            <a:spcBef>
              <a:spcPct val="0"/>
            </a:spcBef>
            <a:spcAft>
              <a:spcPct val="15000"/>
            </a:spcAft>
            <a:buChar char="•"/>
          </a:pPr>
          <a:r>
            <a:rPr lang="en-US" sz="1300" kern="1200" dirty="0"/>
            <a:t>Limited to 4 months …</a:t>
          </a:r>
        </a:p>
        <a:p>
          <a:pPr marL="228600" lvl="2" indent="-114300" algn="l" defTabSz="577850">
            <a:lnSpc>
              <a:spcPct val="90000"/>
            </a:lnSpc>
            <a:spcBef>
              <a:spcPct val="0"/>
            </a:spcBef>
            <a:spcAft>
              <a:spcPct val="15000"/>
            </a:spcAft>
            <a:buChar char="•"/>
          </a:pPr>
          <a:r>
            <a:rPr lang="en-US" sz="1300" kern="1200" dirty="0"/>
            <a:t>After date asylum was granted, or</a:t>
          </a:r>
        </a:p>
        <a:p>
          <a:pPr marL="228600" lvl="2" indent="-114300" algn="l" defTabSz="577850">
            <a:lnSpc>
              <a:spcPct val="90000"/>
            </a:lnSpc>
            <a:spcBef>
              <a:spcPct val="0"/>
            </a:spcBef>
            <a:spcAft>
              <a:spcPct val="15000"/>
            </a:spcAft>
            <a:buChar char="•"/>
          </a:pPr>
          <a:r>
            <a:rPr lang="en-US" sz="1300" kern="1200" dirty="0"/>
            <a:t>After trafficking victim identified by ORR</a:t>
          </a:r>
        </a:p>
        <a:p>
          <a:pPr marL="228600" lvl="2" indent="-114300" algn="l" defTabSz="577850">
            <a:lnSpc>
              <a:spcPct val="90000"/>
            </a:lnSpc>
            <a:spcBef>
              <a:spcPct val="0"/>
            </a:spcBef>
            <a:spcAft>
              <a:spcPct val="15000"/>
            </a:spcAft>
            <a:buChar char="•"/>
          </a:pPr>
          <a:r>
            <a:rPr lang="en-US" sz="1300" kern="1200" dirty="0"/>
            <a:t>After date of entry into the U.S. for all others</a:t>
          </a:r>
        </a:p>
      </dsp:txBody>
      <dsp:txXfrm>
        <a:off x="0" y="1509109"/>
        <a:ext cx="10660413" cy="1678950"/>
      </dsp:txXfrm>
    </dsp:sp>
    <dsp:sp modelId="{475759F3-1343-4F23-8396-761F712F44C6}">
      <dsp:nvSpPr>
        <dsp:cNvPr id="0" name=""/>
        <dsp:cNvSpPr/>
      </dsp:nvSpPr>
      <dsp:spPr>
        <a:xfrm>
          <a:off x="533020" y="1317229"/>
          <a:ext cx="74622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577850">
            <a:lnSpc>
              <a:spcPct val="90000"/>
            </a:lnSpc>
            <a:spcBef>
              <a:spcPct val="0"/>
            </a:spcBef>
            <a:spcAft>
              <a:spcPct val="35000"/>
            </a:spcAft>
            <a:buNone/>
          </a:pPr>
          <a:r>
            <a:rPr lang="en-US" sz="1300" kern="1200" dirty="0"/>
            <a:t>Requirements:</a:t>
          </a:r>
        </a:p>
      </dsp:txBody>
      <dsp:txXfrm>
        <a:off x="551754" y="1335963"/>
        <a:ext cx="7424821" cy="346292"/>
      </dsp:txXfrm>
    </dsp:sp>
    <dsp:sp modelId="{7E037749-389F-4EE5-986F-00CBB476A6A3}">
      <dsp:nvSpPr>
        <dsp:cNvPr id="0" name=""/>
        <dsp:cNvSpPr/>
      </dsp:nvSpPr>
      <dsp:spPr>
        <a:xfrm>
          <a:off x="0" y="3450139"/>
          <a:ext cx="10660413" cy="778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270764" rIns="82736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Aligns with TANF; Max benefit $439/month</a:t>
          </a:r>
        </a:p>
        <a:p>
          <a:pPr marL="114300" lvl="1" indent="-114300" algn="l" defTabSz="577850">
            <a:lnSpc>
              <a:spcPct val="90000"/>
            </a:lnSpc>
            <a:spcBef>
              <a:spcPct val="0"/>
            </a:spcBef>
            <a:spcAft>
              <a:spcPct val="15000"/>
            </a:spcAft>
            <a:buChar char="•"/>
          </a:pPr>
          <a:r>
            <a:rPr lang="en-US" sz="1300" kern="1200" dirty="0"/>
            <a:t>Do not qualify for non-financial TANF services</a:t>
          </a:r>
        </a:p>
      </dsp:txBody>
      <dsp:txXfrm>
        <a:off x="0" y="3450139"/>
        <a:ext cx="10660413" cy="778050"/>
      </dsp:txXfrm>
    </dsp:sp>
    <dsp:sp modelId="{BB9A1111-CAEA-49A9-A6D3-6EF5DF9DDE8D}">
      <dsp:nvSpPr>
        <dsp:cNvPr id="0" name=""/>
        <dsp:cNvSpPr/>
      </dsp:nvSpPr>
      <dsp:spPr>
        <a:xfrm>
          <a:off x="533020" y="3258259"/>
          <a:ext cx="74622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577850">
            <a:lnSpc>
              <a:spcPct val="90000"/>
            </a:lnSpc>
            <a:spcBef>
              <a:spcPct val="0"/>
            </a:spcBef>
            <a:spcAft>
              <a:spcPct val="35000"/>
            </a:spcAft>
            <a:buNone/>
          </a:pPr>
          <a:r>
            <a:rPr lang="en-US" sz="1300" kern="1200" dirty="0"/>
            <a:t>Benefit Amount:</a:t>
          </a:r>
        </a:p>
      </dsp:txBody>
      <dsp:txXfrm>
        <a:off x="551754" y="3276993"/>
        <a:ext cx="7424821"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787F-FC95-48EA-9B1D-1DE992A0F69E}">
      <dsp:nvSpPr>
        <dsp:cNvPr id="0" name=""/>
        <dsp:cNvSpPr/>
      </dsp:nvSpPr>
      <dsp:spPr>
        <a:xfrm>
          <a:off x="0" y="360552"/>
          <a:ext cx="10660413"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33248" rIns="8273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Pending asylum application, or an appeal pending regarding asylum decision</a:t>
          </a:r>
        </a:p>
        <a:p>
          <a:pPr marL="171450" lvl="1" indent="-171450" algn="l" defTabSz="711200">
            <a:lnSpc>
              <a:spcPct val="90000"/>
            </a:lnSpc>
            <a:spcBef>
              <a:spcPct val="0"/>
            </a:spcBef>
            <a:spcAft>
              <a:spcPct val="15000"/>
            </a:spcAft>
            <a:buChar char="•"/>
          </a:pPr>
          <a:r>
            <a:rPr lang="en-US" sz="1600" kern="1200" dirty="0"/>
            <a:t>Receiving federally funded torture treatment services</a:t>
          </a:r>
        </a:p>
      </dsp:txBody>
      <dsp:txXfrm>
        <a:off x="0" y="360552"/>
        <a:ext cx="10660413" cy="957600"/>
      </dsp:txXfrm>
    </dsp:sp>
    <dsp:sp modelId="{D01D9129-59ED-4B39-A040-56C46404582D}">
      <dsp:nvSpPr>
        <dsp:cNvPr id="0" name=""/>
        <dsp:cNvSpPr/>
      </dsp:nvSpPr>
      <dsp:spPr>
        <a:xfrm>
          <a:off x="533020" y="124392"/>
          <a:ext cx="746228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711200">
            <a:lnSpc>
              <a:spcPct val="90000"/>
            </a:lnSpc>
            <a:spcBef>
              <a:spcPct val="0"/>
            </a:spcBef>
            <a:spcAft>
              <a:spcPct val="35000"/>
            </a:spcAft>
            <a:buNone/>
          </a:pPr>
          <a:r>
            <a:rPr lang="en-US" sz="1600" kern="1200" dirty="0"/>
            <a:t>Who?</a:t>
          </a:r>
        </a:p>
      </dsp:txBody>
      <dsp:txXfrm>
        <a:off x="556077" y="147449"/>
        <a:ext cx="7416175" cy="426206"/>
      </dsp:txXfrm>
    </dsp:sp>
    <dsp:sp modelId="{716480BC-6129-4DA2-BBE2-E5387D00ACB6}">
      <dsp:nvSpPr>
        <dsp:cNvPr id="0" name=""/>
        <dsp:cNvSpPr/>
      </dsp:nvSpPr>
      <dsp:spPr>
        <a:xfrm>
          <a:off x="0" y="1640711"/>
          <a:ext cx="10660413" cy="123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33248" rIns="8273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Ineligible for joint federal-state medical benefits</a:t>
          </a:r>
        </a:p>
        <a:p>
          <a:pPr marL="171450" lvl="1" indent="-171450" algn="l" defTabSz="711200">
            <a:lnSpc>
              <a:spcPct val="90000"/>
            </a:lnSpc>
            <a:spcBef>
              <a:spcPct val="0"/>
            </a:spcBef>
            <a:spcAft>
              <a:spcPct val="15000"/>
            </a:spcAft>
            <a:buChar char="•"/>
          </a:pPr>
          <a:r>
            <a:rPr lang="en-US" sz="1600" kern="1200" dirty="0"/>
            <a:t>Financial eligibility aligns with AABD Medical (100% FPL income, $17,500 countable assets)</a:t>
          </a:r>
        </a:p>
        <a:p>
          <a:pPr marL="171450" lvl="1" indent="-171450" algn="l" defTabSz="711200">
            <a:lnSpc>
              <a:spcPct val="90000"/>
            </a:lnSpc>
            <a:spcBef>
              <a:spcPct val="0"/>
            </a:spcBef>
            <a:spcAft>
              <a:spcPct val="15000"/>
            </a:spcAft>
            <a:buChar char="•"/>
          </a:pPr>
          <a:r>
            <a:rPr lang="en-US" sz="1600" kern="1200" dirty="0"/>
            <a:t>19 years or older</a:t>
          </a:r>
        </a:p>
      </dsp:txBody>
      <dsp:txXfrm>
        <a:off x="0" y="1640711"/>
        <a:ext cx="10660413" cy="1234800"/>
      </dsp:txXfrm>
    </dsp:sp>
    <dsp:sp modelId="{475759F3-1343-4F23-8396-761F712F44C6}">
      <dsp:nvSpPr>
        <dsp:cNvPr id="0" name=""/>
        <dsp:cNvSpPr/>
      </dsp:nvSpPr>
      <dsp:spPr>
        <a:xfrm>
          <a:off x="533020" y="1404552"/>
          <a:ext cx="746228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711200">
            <a:lnSpc>
              <a:spcPct val="90000"/>
            </a:lnSpc>
            <a:spcBef>
              <a:spcPct val="0"/>
            </a:spcBef>
            <a:spcAft>
              <a:spcPct val="35000"/>
            </a:spcAft>
            <a:buNone/>
          </a:pPr>
          <a:r>
            <a:rPr lang="en-US" sz="1600" kern="1200" dirty="0"/>
            <a:t>Requirements:</a:t>
          </a:r>
        </a:p>
      </dsp:txBody>
      <dsp:txXfrm>
        <a:off x="556077" y="1427609"/>
        <a:ext cx="7416175" cy="426206"/>
      </dsp:txXfrm>
    </dsp:sp>
    <dsp:sp modelId="{7E037749-389F-4EE5-986F-00CBB476A6A3}">
      <dsp:nvSpPr>
        <dsp:cNvPr id="0" name=""/>
        <dsp:cNvSpPr/>
      </dsp:nvSpPr>
      <dsp:spPr>
        <a:xfrm>
          <a:off x="0" y="3198071"/>
          <a:ext cx="10660413"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33248" rIns="8273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Maximum 24 months of coverage unless:</a:t>
          </a:r>
        </a:p>
        <a:p>
          <a:pPr marL="342900" lvl="2" indent="-171450" algn="l" defTabSz="711200">
            <a:lnSpc>
              <a:spcPct val="90000"/>
            </a:lnSpc>
            <a:spcBef>
              <a:spcPct val="0"/>
            </a:spcBef>
            <a:spcAft>
              <a:spcPct val="15000"/>
            </a:spcAft>
            <a:buChar char="•"/>
          </a:pPr>
          <a:r>
            <a:rPr lang="en-US" sz="1600" kern="1200" dirty="0"/>
            <a:t>If an appeal is pending, eligibility can be expanded for up to a total of 36 months</a:t>
          </a:r>
        </a:p>
      </dsp:txBody>
      <dsp:txXfrm>
        <a:off x="0" y="3198071"/>
        <a:ext cx="10660413" cy="957600"/>
      </dsp:txXfrm>
    </dsp:sp>
    <dsp:sp modelId="{BB9A1111-CAEA-49A9-A6D3-6EF5DF9DDE8D}">
      <dsp:nvSpPr>
        <dsp:cNvPr id="0" name=""/>
        <dsp:cNvSpPr/>
      </dsp:nvSpPr>
      <dsp:spPr>
        <a:xfrm>
          <a:off x="533020" y="2961911"/>
          <a:ext cx="746228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711200">
            <a:lnSpc>
              <a:spcPct val="90000"/>
            </a:lnSpc>
            <a:spcBef>
              <a:spcPct val="0"/>
            </a:spcBef>
            <a:spcAft>
              <a:spcPct val="35000"/>
            </a:spcAft>
            <a:buNone/>
          </a:pPr>
          <a:r>
            <a:rPr lang="en-US" sz="1600" kern="1200" dirty="0"/>
            <a:t>Limitations:</a:t>
          </a:r>
        </a:p>
      </dsp:txBody>
      <dsp:txXfrm>
        <a:off x="556077" y="2984968"/>
        <a:ext cx="7416175"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F97F8-4017-494D-B2D6-FD9A3C8561C2}">
      <dsp:nvSpPr>
        <dsp:cNvPr id="0" name=""/>
        <dsp:cNvSpPr/>
      </dsp:nvSpPr>
      <dsp:spPr>
        <a:xfrm>
          <a:off x="0" y="0"/>
          <a:ext cx="10834914" cy="82644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Non-Citizen Victims of Trafficking, Torture, or Other Serious Crimes (“VTTC”) programs provides cash, food, and medical assistance to certain immigrants</a:t>
          </a:r>
        </a:p>
      </dsp:txBody>
      <dsp:txXfrm>
        <a:off x="0" y="0"/>
        <a:ext cx="10834914" cy="826443"/>
      </dsp:txXfrm>
    </dsp:sp>
    <dsp:sp modelId="{14369E84-EC55-4D0D-82D4-F665F556C336}">
      <dsp:nvSpPr>
        <dsp:cNvPr id="0" name=""/>
        <dsp:cNvSpPr/>
      </dsp:nvSpPr>
      <dsp:spPr>
        <a:xfrm>
          <a:off x="5290" y="826443"/>
          <a:ext cx="3608111" cy="1735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T-Visa</a:t>
          </a:r>
          <a:r>
            <a:rPr lang="en-US" sz="2000" b="1" kern="1200" dirty="0"/>
            <a:t>: W</a:t>
          </a:r>
          <a:r>
            <a:rPr lang="en-US" sz="2000" kern="1200" dirty="0"/>
            <a:t>aiting for decision on T-Visa application</a:t>
          </a:r>
        </a:p>
      </dsp:txBody>
      <dsp:txXfrm>
        <a:off x="5290" y="826443"/>
        <a:ext cx="3608111" cy="1735530"/>
      </dsp:txXfrm>
    </dsp:sp>
    <dsp:sp modelId="{0ECF2853-B8B8-4BA4-A401-3756841CA771}">
      <dsp:nvSpPr>
        <dsp:cNvPr id="0" name=""/>
        <dsp:cNvSpPr/>
      </dsp:nvSpPr>
      <dsp:spPr>
        <a:xfrm>
          <a:off x="3613401" y="826443"/>
          <a:ext cx="3608111" cy="1735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U-Visa</a:t>
          </a:r>
          <a:r>
            <a:rPr lang="en-US" sz="2000" b="1" kern="1200" dirty="0"/>
            <a:t>: </a:t>
          </a:r>
          <a:r>
            <a:rPr lang="en-US" sz="2000" kern="1200" dirty="0"/>
            <a:t>Waiting for a decision on a U-Visa application, U-Visa holders, LPR for obtained status via U-Visa</a:t>
          </a:r>
        </a:p>
      </dsp:txBody>
      <dsp:txXfrm>
        <a:off x="3613401" y="826443"/>
        <a:ext cx="3608111" cy="1735530"/>
      </dsp:txXfrm>
    </dsp:sp>
    <dsp:sp modelId="{F8D2D01A-C45A-4621-8DBF-271E22D17138}">
      <dsp:nvSpPr>
        <dsp:cNvPr id="0" name=""/>
        <dsp:cNvSpPr/>
      </dsp:nvSpPr>
      <dsp:spPr>
        <a:xfrm>
          <a:off x="7221512" y="826443"/>
          <a:ext cx="3608111" cy="1735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Asylum</a:t>
          </a:r>
          <a:r>
            <a:rPr lang="en-US" sz="2000" b="1" kern="1200" dirty="0"/>
            <a:t>: </a:t>
          </a:r>
          <a:r>
            <a:rPr lang="en-US" sz="2000" b="0" kern="1200" dirty="0"/>
            <a:t>Waiting</a:t>
          </a:r>
          <a:r>
            <a:rPr lang="en-US" sz="2000" kern="1200" dirty="0"/>
            <a:t> for a decision on Asylum application</a:t>
          </a:r>
        </a:p>
      </dsp:txBody>
      <dsp:txXfrm>
        <a:off x="7221512" y="826443"/>
        <a:ext cx="3608111" cy="1735530"/>
      </dsp:txXfrm>
    </dsp:sp>
    <dsp:sp modelId="{371BE9C3-493E-423A-AA1B-A6585615693B}">
      <dsp:nvSpPr>
        <dsp:cNvPr id="0" name=""/>
        <dsp:cNvSpPr/>
      </dsp:nvSpPr>
      <dsp:spPr>
        <a:xfrm>
          <a:off x="0" y="2561974"/>
          <a:ext cx="10834914" cy="19283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A787F-FC95-48EA-9B1D-1DE992A0F69E}">
      <dsp:nvSpPr>
        <dsp:cNvPr id="0" name=""/>
        <dsp:cNvSpPr/>
      </dsp:nvSpPr>
      <dsp:spPr>
        <a:xfrm>
          <a:off x="0" y="506666"/>
          <a:ext cx="10660413"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74904" rIns="827366"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individual who has filed a formal petition for relief under VAWA and the petition is in pending or approved status as verified in SAVE, who has not yet met the 5-year federal bar</a:t>
          </a:r>
          <a:endParaRPr lang="en-US" sz="1800" kern="1200" dirty="0"/>
        </a:p>
      </dsp:txBody>
      <dsp:txXfrm>
        <a:off x="0" y="506666"/>
        <a:ext cx="10660413" cy="1020600"/>
      </dsp:txXfrm>
    </dsp:sp>
    <dsp:sp modelId="{D01D9129-59ED-4B39-A040-56C46404582D}">
      <dsp:nvSpPr>
        <dsp:cNvPr id="0" name=""/>
        <dsp:cNvSpPr/>
      </dsp:nvSpPr>
      <dsp:spPr>
        <a:xfrm>
          <a:off x="533020" y="240986"/>
          <a:ext cx="746228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800100">
            <a:lnSpc>
              <a:spcPct val="90000"/>
            </a:lnSpc>
            <a:spcBef>
              <a:spcPct val="0"/>
            </a:spcBef>
            <a:spcAft>
              <a:spcPct val="35000"/>
            </a:spcAft>
            <a:buNone/>
          </a:pPr>
          <a:r>
            <a:rPr lang="en-US" sz="1800" kern="1200" dirty="0"/>
            <a:t>Who?</a:t>
          </a:r>
        </a:p>
      </dsp:txBody>
      <dsp:txXfrm>
        <a:off x="558959" y="266925"/>
        <a:ext cx="7410411" cy="479482"/>
      </dsp:txXfrm>
    </dsp:sp>
    <dsp:sp modelId="{716480BC-6129-4DA2-BBE2-E5387D00ACB6}">
      <dsp:nvSpPr>
        <dsp:cNvPr id="0" name=""/>
        <dsp:cNvSpPr/>
      </dsp:nvSpPr>
      <dsp:spPr>
        <a:xfrm>
          <a:off x="0" y="1890146"/>
          <a:ext cx="10660413"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74904" rIns="8273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Aligns with TANF and ACA or AABD Medicaid rules</a:t>
          </a:r>
        </a:p>
      </dsp:txBody>
      <dsp:txXfrm>
        <a:off x="0" y="1890146"/>
        <a:ext cx="10660413" cy="765450"/>
      </dsp:txXfrm>
    </dsp:sp>
    <dsp:sp modelId="{475759F3-1343-4F23-8396-761F712F44C6}">
      <dsp:nvSpPr>
        <dsp:cNvPr id="0" name=""/>
        <dsp:cNvSpPr/>
      </dsp:nvSpPr>
      <dsp:spPr>
        <a:xfrm>
          <a:off x="533020" y="1624466"/>
          <a:ext cx="746228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800100">
            <a:lnSpc>
              <a:spcPct val="90000"/>
            </a:lnSpc>
            <a:spcBef>
              <a:spcPct val="0"/>
            </a:spcBef>
            <a:spcAft>
              <a:spcPct val="35000"/>
            </a:spcAft>
            <a:buNone/>
          </a:pPr>
          <a:r>
            <a:rPr lang="en-US" sz="1800" kern="1200" dirty="0"/>
            <a:t>Requirements:</a:t>
          </a:r>
        </a:p>
      </dsp:txBody>
      <dsp:txXfrm>
        <a:off x="558959" y="1650405"/>
        <a:ext cx="7410411" cy="479482"/>
      </dsp:txXfrm>
    </dsp:sp>
    <dsp:sp modelId="{7E037749-389F-4EE5-986F-00CBB476A6A3}">
      <dsp:nvSpPr>
        <dsp:cNvPr id="0" name=""/>
        <dsp:cNvSpPr/>
      </dsp:nvSpPr>
      <dsp:spPr>
        <a:xfrm>
          <a:off x="0" y="3018477"/>
          <a:ext cx="10660413"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366" tIns="374904" rIns="8273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Eligibility ends if VAWA petition is denied or person becomes eligible for federally-funded benefits</a:t>
          </a:r>
        </a:p>
      </dsp:txBody>
      <dsp:txXfrm>
        <a:off x="0" y="3018477"/>
        <a:ext cx="10660413" cy="1020600"/>
      </dsp:txXfrm>
    </dsp:sp>
    <dsp:sp modelId="{BB9A1111-CAEA-49A9-A6D3-6EF5DF9DDE8D}">
      <dsp:nvSpPr>
        <dsp:cNvPr id="0" name=""/>
        <dsp:cNvSpPr/>
      </dsp:nvSpPr>
      <dsp:spPr>
        <a:xfrm>
          <a:off x="533020" y="2752797"/>
          <a:ext cx="746228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057" tIns="0" rIns="282057" bIns="0" numCol="1" spcCol="1270" anchor="ctr" anchorCtr="0">
          <a:noAutofit/>
        </a:bodyPr>
        <a:lstStyle/>
        <a:p>
          <a:pPr marL="0" lvl="0" indent="0" algn="l" defTabSz="800100">
            <a:lnSpc>
              <a:spcPct val="90000"/>
            </a:lnSpc>
            <a:spcBef>
              <a:spcPct val="0"/>
            </a:spcBef>
            <a:spcAft>
              <a:spcPct val="35000"/>
            </a:spcAft>
            <a:buNone/>
          </a:pPr>
          <a:r>
            <a:rPr lang="en-US" sz="1800" kern="1200" dirty="0"/>
            <a:t>Limitations:</a:t>
          </a:r>
        </a:p>
      </dsp:txBody>
      <dsp:txXfrm>
        <a:off x="558959" y="2778736"/>
        <a:ext cx="741041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3D8E4-10F3-48A7-8E14-18DF989605D9}">
      <dsp:nvSpPr>
        <dsp:cNvPr id="0" name=""/>
        <dsp:cNvSpPr/>
      </dsp:nvSpPr>
      <dsp:spPr>
        <a:xfrm>
          <a:off x="0" y="0"/>
          <a:ext cx="5424743" cy="417406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dirty="0"/>
            <a:t>Requirements</a:t>
          </a:r>
        </a:p>
      </dsp:txBody>
      <dsp:txXfrm rot="16200000">
        <a:off x="-1168893" y="1168893"/>
        <a:ext cx="3422734" cy="1084948"/>
      </dsp:txXfrm>
    </dsp:sp>
    <dsp:sp modelId="{2044F41E-16AC-4F73-BF72-78370AD367AD}">
      <dsp:nvSpPr>
        <dsp:cNvPr id="0" name=""/>
        <dsp:cNvSpPr/>
      </dsp:nvSpPr>
      <dsp:spPr>
        <a:xfrm>
          <a:off x="1084948" y="0"/>
          <a:ext cx="4041433" cy="4174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Does not meet citizenship/immigration requirements for other Illinois medical assistance programs</a:t>
          </a:r>
        </a:p>
        <a:p>
          <a:pPr marL="57150" lvl="1" indent="-57150" algn="l" defTabSz="488950">
            <a:lnSpc>
              <a:spcPct val="90000"/>
            </a:lnSpc>
            <a:spcBef>
              <a:spcPct val="0"/>
            </a:spcBef>
            <a:spcAft>
              <a:spcPct val="15000"/>
            </a:spcAft>
            <a:buChar char="•"/>
          </a:pPr>
          <a:r>
            <a:rPr lang="en-US" sz="1100" kern="1200" dirty="0"/>
            <a:t>Children under 19 qualify are ineligible</a:t>
          </a:r>
        </a:p>
        <a:p>
          <a:pPr marL="57150" lvl="1" indent="-57150" algn="l" defTabSz="488950">
            <a:lnSpc>
              <a:spcPct val="90000"/>
            </a:lnSpc>
            <a:spcBef>
              <a:spcPct val="0"/>
            </a:spcBef>
            <a:spcAft>
              <a:spcPct val="15000"/>
            </a:spcAft>
            <a:buChar char="•"/>
          </a:pPr>
          <a:r>
            <a:rPr lang="en-US" sz="1100" kern="1200" dirty="0"/>
            <a:t>Pregnant women are ineligible</a:t>
          </a:r>
        </a:p>
        <a:p>
          <a:pPr marL="57150" lvl="1" indent="-57150" algn="l" defTabSz="488950">
            <a:lnSpc>
              <a:spcPct val="90000"/>
            </a:lnSpc>
            <a:spcBef>
              <a:spcPct val="0"/>
            </a:spcBef>
            <a:spcAft>
              <a:spcPct val="15000"/>
            </a:spcAft>
            <a:buChar char="•"/>
          </a:pPr>
          <a:endParaRPr lang="en-US" sz="1100" kern="1200" dirty="0"/>
        </a:p>
        <a:p>
          <a:pPr marL="0" lvl="0" indent="0" algn="l" defTabSz="622300">
            <a:lnSpc>
              <a:spcPct val="90000"/>
            </a:lnSpc>
            <a:spcBef>
              <a:spcPct val="0"/>
            </a:spcBef>
            <a:spcAft>
              <a:spcPct val="35000"/>
            </a:spcAft>
            <a:buNone/>
          </a:pPr>
          <a:r>
            <a:rPr lang="en-US" sz="1400" kern="1200" dirty="0"/>
            <a:t>IL resident. </a:t>
          </a:r>
        </a:p>
        <a:p>
          <a:pPr marL="114300" lvl="1" indent="-114300" algn="l" defTabSz="622300">
            <a:lnSpc>
              <a:spcPct val="90000"/>
            </a:lnSpc>
            <a:spcBef>
              <a:spcPct val="0"/>
            </a:spcBef>
            <a:spcAft>
              <a:spcPct val="15000"/>
            </a:spcAft>
            <a:buChar char="•"/>
          </a:pPr>
          <a:r>
            <a:rPr lang="en-US" sz="1400" kern="1200" dirty="0"/>
            <a:t>The following non-immigrant visa classes do not qualify: </a:t>
          </a:r>
          <a:r>
            <a:rPr lang="en-US" sz="1100" kern="1200" dirty="0"/>
            <a:t>B (temporary visitor), C (alien in transit), D (crew member of vessels), TWOV (transit without visa)</a:t>
          </a:r>
          <a:endParaRPr lang="en-US" sz="1400" kern="1200" dirty="0"/>
        </a:p>
        <a:p>
          <a:pPr marL="57150" lvl="1" indent="-57150" algn="l" defTabSz="488950">
            <a:lnSpc>
              <a:spcPct val="90000"/>
            </a:lnSpc>
            <a:spcBef>
              <a:spcPct val="0"/>
            </a:spcBef>
            <a:spcAft>
              <a:spcPct val="15000"/>
            </a:spcAft>
            <a:buChar char="•"/>
          </a:pPr>
          <a:r>
            <a:rPr lang="en-US" sz="1100" kern="1200" dirty="0"/>
            <a:t>Those coming to Illinois for purpose of receiving medical care</a:t>
          </a:r>
        </a:p>
        <a:p>
          <a:pPr marL="57150" lvl="1" indent="-57150" algn="l" defTabSz="488950">
            <a:lnSpc>
              <a:spcPct val="90000"/>
            </a:lnSpc>
            <a:spcBef>
              <a:spcPct val="0"/>
            </a:spcBef>
            <a:spcAft>
              <a:spcPct val="15000"/>
            </a:spcAft>
            <a:buChar char="•"/>
          </a:pPr>
          <a:endParaRPr lang="en-US" sz="1100" kern="1200" dirty="0"/>
        </a:p>
        <a:p>
          <a:pPr marL="0" lvl="0" indent="0" algn="l" defTabSz="622300">
            <a:lnSpc>
              <a:spcPct val="90000"/>
            </a:lnSpc>
            <a:spcBef>
              <a:spcPct val="0"/>
            </a:spcBef>
            <a:spcAft>
              <a:spcPct val="35000"/>
            </a:spcAft>
            <a:buNone/>
          </a:pPr>
          <a:r>
            <a:rPr lang="en-US" sz="1400" kern="1200" dirty="0"/>
            <a:t>Requires emergency medical services</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Doctor must verify emergency in writing</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Income/asset limits</a:t>
          </a:r>
        </a:p>
      </dsp:txBody>
      <dsp:txXfrm>
        <a:off x="1084948" y="0"/>
        <a:ext cx="4041433" cy="4174067"/>
      </dsp:txXfrm>
    </dsp:sp>
    <dsp:sp modelId="{BF40BF02-C20B-45F6-9A8C-12F510539895}">
      <dsp:nvSpPr>
        <dsp:cNvPr id="0" name=""/>
        <dsp:cNvSpPr/>
      </dsp:nvSpPr>
      <dsp:spPr>
        <a:xfrm>
          <a:off x="5616739" y="0"/>
          <a:ext cx="5424743" cy="417406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dirty="0"/>
            <a:t>What it covers</a:t>
          </a:r>
        </a:p>
      </dsp:txBody>
      <dsp:txXfrm rot="16200000">
        <a:off x="4447845" y="1168893"/>
        <a:ext cx="3422734" cy="1084948"/>
      </dsp:txXfrm>
    </dsp:sp>
    <dsp:sp modelId="{5D23EE54-A36E-4CF9-91C0-724D989ABDE0}">
      <dsp:nvSpPr>
        <dsp:cNvPr id="0" name=""/>
        <dsp:cNvSpPr/>
      </dsp:nvSpPr>
      <dsp:spPr>
        <a:xfrm rot="5400000">
          <a:off x="5337305" y="3169646"/>
          <a:ext cx="613114" cy="81371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A8601F-347D-4CD1-B50A-2116171BE616}">
      <dsp:nvSpPr>
        <dsp:cNvPr id="0" name=""/>
        <dsp:cNvSpPr/>
      </dsp:nvSpPr>
      <dsp:spPr>
        <a:xfrm>
          <a:off x="6701687" y="0"/>
          <a:ext cx="4041433" cy="4174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Emergency medical services required as a result of a medical condition with acute symptoms that are severe enough that, without immediate medical attention, a physician could reasonably expect the condition to result in:</a:t>
          </a:r>
        </a:p>
        <a:p>
          <a:pPr marL="57150" lvl="1" indent="-57150" algn="l" defTabSz="488950">
            <a:lnSpc>
              <a:spcPct val="90000"/>
            </a:lnSpc>
            <a:spcBef>
              <a:spcPct val="0"/>
            </a:spcBef>
            <a:spcAft>
              <a:spcPct val="15000"/>
            </a:spcAft>
            <a:buChar char="•"/>
          </a:pPr>
          <a:r>
            <a:rPr lang="en-US" sz="1100" kern="1200" dirty="0"/>
            <a:t>Placing individual’s health in serious jeopardy</a:t>
          </a:r>
        </a:p>
        <a:p>
          <a:pPr marL="57150" lvl="1" indent="-57150" algn="l" defTabSz="488950">
            <a:lnSpc>
              <a:spcPct val="90000"/>
            </a:lnSpc>
            <a:spcBef>
              <a:spcPct val="0"/>
            </a:spcBef>
            <a:spcAft>
              <a:spcPct val="15000"/>
            </a:spcAft>
            <a:buChar char="•"/>
          </a:pPr>
          <a:r>
            <a:rPr lang="en-US" sz="1100" kern="1200" dirty="0"/>
            <a:t>Serious impairments to bodily functions</a:t>
          </a:r>
        </a:p>
        <a:p>
          <a:pPr marL="57150" lvl="1" indent="-57150" algn="l" defTabSz="488950">
            <a:lnSpc>
              <a:spcPct val="90000"/>
            </a:lnSpc>
            <a:spcBef>
              <a:spcPct val="0"/>
            </a:spcBef>
            <a:spcAft>
              <a:spcPct val="15000"/>
            </a:spcAft>
            <a:buChar char="•"/>
          </a:pPr>
          <a:r>
            <a:rPr lang="en-US" sz="1100" kern="1200" dirty="0"/>
            <a:t>Serious dysfunction of any organ or part</a:t>
          </a:r>
        </a:p>
        <a:p>
          <a:pPr marL="57150" lvl="1" indent="-57150" algn="l" defTabSz="488950">
            <a:lnSpc>
              <a:spcPct val="90000"/>
            </a:lnSpc>
            <a:spcBef>
              <a:spcPct val="0"/>
            </a:spcBef>
            <a:spcAft>
              <a:spcPct val="15000"/>
            </a:spcAft>
            <a:buChar char="•"/>
          </a:pPr>
          <a:endParaRPr lang="en-US" sz="1100" kern="1200" dirty="0"/>
        </a:p>
        <a:p>
          <a:pPr marL="0" lvl="0" indent="0" algn="l" defTabSz="622300">
            <a:lnSpc>
              <a:spcPct val="90000"/>
            </a:lnSpc>
            <a:spcBef>
              <a:spcPct val="0"/>
            </a:spcBef>
            <a:spcAft>
              <a:spcPct val="35000"/>
            </a:spcAft>
            <a:buNone/>
          </a:pPr>
          <a:r>
            <a:rPr lang="en-US" sz="1400" kern="1200" dirty="0"/>
            <a:t>Only medical services required to stabilize the emergency; so there are no longer acute symptoms</a:t>
          </a:r>
        </a:p>
      </dsp:txBody>
      <dsp:txXfrm>
        <a:off x="6701687" y="0"/>
        <a:ext cx="4041433" cy="4174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4D35A-A0B5-4E9E-B580-E7091CACF2F4}">
      <dsp:nvSpPr>
        <dsp:cNvPr id="0" name=""/>
        <dsp:cNvSpPr/>
      </dsp:nvSpPr>
      <dsp:spPr>
        <a:xfrm>
          <a:off x="0" y="0"/>
          <a:ext cx="10686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FEBE5-B5BA-4EFF-BCB0-6A28C9FD7D94}">
      <dsp:nvSpPr>
        <dsp:cNvPr id="0" name=""/>
        <dsp:cNvSpPr/>
      </dsp:nvSpPr>
      <dsp:spPr>
        <a:xfrm>
          <a:off x="0" y="0"/>
          <a:ext cx="2137294" cy="16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Benefit Unit</a:t>
          </a:r>
        </a:p>
      </dsp:txBody>
      <dsp:txXfrm>
        <a:off x="0" y="0"/>
        <a:ext cx="2137294" cy="1644944"/>
      </dsp:txXfrm>
    </dsp:sp>
    <dsp:sp modelId="{2A663C8C-D788-480B-AC77-AE1C30F7E148}">
      <dsp:nvSpPr>
        <dsp:cNvPr id="0" name=""/>
        <dsp:cNvSpPr/>
      </dsp:nvSpPr>
      <dsp:spPr>
        <a:xfrm>
          <a:off x="2297591" y="38232"/>
          <a:ext cx="8388882" cy="76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Remember that every benefit has its own rules for how to determine who is in the benefit unit. Sometimes, the definition of who is in the benefit unit is different for different family members.</a:t>
          </a:r>
        </a:p>
      </dsp:txBody>
      <dsp:txXfrm>
        <a:off x="2297591" y="38232"/>
        <a:ext cx="8388882" cy="764641"/>
      </dsp:txXfrm>
    </dsp:sp>
    <dsp:sp modelId="{5BDCC8F5-7591-4EB5-AFE4-3684261231DC}">
      <dsp:nvSpPr>
        <dsp:cNvPr id="0" name=""/>
        <dsp:cNvSpPr/>
      </dsp:nvSpPr>
      <dsp:spPr>
        <a:xfrm>
          <a:off x="2137294" y="802874"/>
          <a:ext cx="85491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FB8CC5-9385-42B1-8B8C-F2783E0C9A1A}">
      <dsp:nvSpPr>
        <dsp:cNvPr id="0" name=""/>
        <dsp:cNvSpPr/>
      </dsp:nvSpPr>
      <dsp:spPr>
        <a:xfrm>
          <a:off x="2297591" y="841106"/>
          <a:ext cx="8388882" cy="76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someone does not meet the immigration requirement, then they are not counted in the benefit unit size for determining eligibility or benefit amounts.</a:t>
          </a:r>
        </a:p>
      </dsp:txBody>
      <dsp:txXfrm>
        <a:off x="2297591" y="841106"/>
        <a:ext cx="8388882" cy="764641"/>
      </dsp:txXfrm>
    </dsp:sp>
    <dsp:sp modelId="{5A4AFDF3-557B-4650-8D88-6734CBE4140A}">
      <dsp:nvSpPr>
        <dsp:cNvPr id="0" name=""/>
        <dsp:cNvSpPr/>
      </dsp:nvSpPr>
      <dsp:spPr>
        <a:xfrm>
          <a:off x="2137294" y="1605748"/>
          <a:ext cx="85491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A34649-1DD2-4593-BFB3-54807E0CA940}">
      <dsp:nvSpPr>
        <dsp:cNvPr id="0" name=""/>
        <dsp:cNvSpPr/>
      </dsp:nvSpPr>
      <dsp:spPr>
        <a:xfrm>
          <a:off x="0" y="1644944"/>
          <a:ext cx="106864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A8D993-C597-473D-AABB-D79D0E74A6E6}">
      <dsp:nvSpPr>
        <dsp:cNvPr id="0" name=""/>
        <dsp:cNvSpPr/>
      </dsp:nvSpPr>
      <dsp:spPr>
        <a:xfrm>
          <a:off x="0" y="1644944"/>
          <a:ext cx="2137294" cy="16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Income</a:t>
          </a:r>
        </a:p>
      </dsp:txBody>
      <dsp:txXfrm>
        <a:off x="0" y="1644944"/>
        <a:ext cx="2137294" cy="1644944"/>
      </dsp:txXfrm>
    </dsp:sp>
    <dsp:sp modelId="{01DEDA95-2D1F-4A48-B9E1-BB1A6131FAC5}">
      <dsp:nvSpPr>
        <dsp:cNvPr id="0" name=""/>
        <dsp:cNvSpPr/>
      </dsp:nvSpPr>
      <dsp:spPr>
        <a:xfrm>
          <a:off x="2297591" y="1683176"/>
          <a:ext cx="8388882" cy="76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ineligible parent or spouse who lives in the household has income, prorate across the family to determine how much of the income is countable income </a:t>
          </a:r>
        </a:p>
      </dsp:txBody>
      <dsp:txXfrm>
        <a:off x="2297591" y="1683176"/>
        <a:ext cx="8388882" cy="764641"/>
      </dsp:txXfrm>
    </dsp:sp>
    <dsp:sp modelId="{7C69E763-A30C-42F8-82A1-39A29FCEA184}">
      <dsp:nvSpPr>
        <dsp:cNvPr id="0" name=""/>
        <dsp:cNvSpPr/>
      </dsp:nvSpPr>
      <dsp:spPr>
        <a:xfrm>
          <a:off x="2137294" y="2447818"/>
          <a:ext cx="85491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7F1335-5F2D-4D33-861B-64DCBA019DC2}">
      <dsp:nvSpPr>
        <dsp:cNvPr id="0" name=""/>
        <dsp:cNvSpPr/>
      </dsp:nvSpPr>
      <dsp:spPr>
        <a:xfrm>
          <a:off x="2297591" y="2486050"/>
          <a:ext cx="8388882" cy="76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a family member living in the home </a:t>
          </a:r>
          <a:r>
            <a:rPr lang="en-US" sz="1600" b="1" kern="1200" dirty="0"/>
            <a:t>is not </a:t>
          </a:r>
          <a:r>
            <a:rPr lang="en-US" sz="1600" kern="1200" dirty="0"/>
            <a:t>a parent or spouse to someone in the benefit unit, their income usually should not be counted.</a:t>
          </a:r>
        </a:p>
      </dsp:txBody>
      <dsp:txXfrm>
        <a:off x="2297591" y="2486050"/>
        <a:ext cx="8388882" cy="764641"/>
      </dsp:txXfrm>
    </dsp:sp>
    <dsp:sp modelId="{43B4D04D-C95E-4602-9E92-99A3DA4627AC}">
      <dsp:nvSpPr>
        <dsp:cNvPr id="0" name=""/>
        <dsp:cNvSpPr/>
      </dsp:nvSpPr>
      <dsp:spPr>
        <a:xfrm>
          <a:off x="2137294" y="3250692"/>
          <a:ext cx="85491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8/14/2025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8/14/2025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dirty="0"/>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27980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8/14/2025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8/14/2025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hpa-il.org/public-benefits-training-ser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www.kff.org/policy-watch/new-policy-bars-many-lawfully-present-and-undocumented-immigrants-from-a-broad-range-of-federal-health-and-social-suppor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fontScale="90000"/>
          </a:bodyPr>
          <a:lstStyle/>
          <a:p>
            <a:pPr algn="r"/>
            <a:r>
              <a:rPr lang="en-US" sz="4000" dirty="0"/>
              <a:t>Illinois Dept of human services</a:t>
            </a:r>
            <a:br>
              <a:rPr lang="en-US" sz="4000" dirty="0"/>
            </a:br>
            <a:r>
              <a:rPr lang="en-US" sz="4000" dirty="0"/>
              <a:t>Benefits for immigrants</a:t>
            </a:r>
            <a:br>
              <a:rPr lang="en-US" dirty="0"/>
            </a:br>
            <a:endParaRPr lang="en-US" dirty="0"/>
          </a:p>
        </p:txBody>
      </p:sp>
      <p:sp>
        <p:nvSpPr>
          <p:cNvPr id="3" name="Text Placeholder 2">
            <a:extLst>
              <a:ext uri="{FF2B5EF4-FFF2-40B4-BE49-F238E27FC236}">
                <a16:creationId xmlns:a16="http://schemas.microsoft.com/office/drawing/2014/main" id="{AFDCA37D-8A28-9915-67E1-0ED4F83E9945}"/>
              </a:ext>
            </a:extLst>
          </p:cNvPr>
          <p:cNvSpPr>
            <a:spLocks noGrp="1"/>
          </p:cNvSpPr>
          <p:nvPr>
            <p:ph type="body" sz="quarter" idx="11"/>
          </p:nvPr>
        </p:nvSpPr>
        <p:spPr/>
        <p:txBody>
          <a:bodyPr/>
          <a:lstStyle/>
          <a:p>
            <a:pPr algn="r"/>
            <a:r>
              <a:rPr lang="en-US" dirty="0"/>
              <a:t>08.12.2025</a:t>
            </a: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760C-A62A-B83C-5661-191F225A086D}"/>
              </a:ext>
            </a:extLst>
          </p:cNvPr>
          <p:cNvSpPr>
            <a:spLocks noGrp="1"/>
          </p:cNvSpPr>
          <p:nvPr>
            <p:ph type="title"/>
          </p:nvPr>
        </p:nvSpPr>
        <p:spPr/>
        <p:txBody>
          <a:bodyPr>
            <a:normAutofit/>
          </a:bodyPr>
          <a:lstStyle/>
          <a:p>
            <a:r>
              <a:rPr lang="en-US" dirty="0"/>
              <a:t>H.B. 1, immigrant eligibility  </a:t>
            </a:r>
            <a:r>
              <a:rPr lang="en-US" sz="1800" dirty="0"/>
              <a:t>eff. Date (11/2025?)</a:t>
            </a:r>
            <a:endParaRPr lang="en-US" dirty="0"/>
          </a:p>
        </p:txBody>
      </p:sp>
      <p:graphicFrame>
        <p:nvGraphicFramePr>
          <p:cNvPr id="4" name="Table 3">
            <a:extLst>
              <a:ext uri="{FF2B5EF4-FFF2-40B4-BE49-F238E27FC236}">
                <a16:creationId xmlns:a16="http://schemas.microsoft.com/office/drawing/2014/main" id="{27A99EAB-BEE6-4DA7-9D41-928B62ED266D}"/>
              </a:ext>
            </a:extLst>
          </p:cNvPr>
          <p:cNvGraphicFramePr>
            <a:graphicFrameLocks noGrp="1"/>
          </p:cNvGraphicFramePr>
          <p:nvPr>
            <p:extLst>
              <p:ext uri="{D42A27DB-BD31-4B8C-83A1-F6EECF244321}">
                <p14:modId xmlns:p14="http://schemas.microsoft.com/office/powerpoint/2010/main" val="227535032"/>
              </p:ext>
            </p:extLst>
          </p:nvPr>
        </p:nvGraphicFramePr>
        <p:xfrm>
          <a:off x="304562" y="1355695"/>
          <a:ext cx="11354037" cy="5303245"/>
        </p:xfrm>
        <a:graphic>
          <a:graphicData uri="http://schemas.openxmlformats.org/drawingml/2006/table">
            <a:tbl>
              <a:tblPr firstRow="1" bandRow="1">
                <a:tableStyleId>{5C22544A-7EE6-4342-B048-85BDC9FD1C3A}</a:tableStyleId>
              </a:tblPr>
              <a:tblGrid>
                <a:gridCol w="4378274">
                  <a:extLst>
                    <a:ext uri="{9D8B030D-6E8A-4147-A177-3AD203B41FA5}">
                      <a16:colId xmlns:a16="http://schemas.microsoft.com/office/drawing/2014/main" val="654170839"/>
                    </a:ext>
                  </a:extLst>
                </a:gridCol>
                <a:gridCol w="2890982">
                  <a:extLst>
                    <a:ext uri="{9D8B030D-6E8A-4147-A177-3AD203B41FA5}">
                      <a16:colId xmlns:a16="http://schemas.microsoft.com/office/drawing/2014/main" val="786289538"/>
                    </a:ext>
                  </a:extLst>
                </a:gridCol>
                <a:gridCol w="2198255">
                  <a:extLst>
                    <a:ext uri="{9D8B030D-6E8A-4147-A177-3AD203B41FA5}">
                      <a16:colId xmlns:a16="http://schemas.microsoft.com/office/drawing/2014/main" val="2447473371"/>
                    </a:ext>
                  </a:extLst>
                </a:gridCol>
                <a:gridCol w="1886526">
                  <a:extLst>
                    <a:ext uri="{9D8B030D-6E8A-4147-A177-3AD203B41FA5}">
                      <a16:colId xmlns:a16="http://schemas.microsoft.com/office/drawing/2014/main" val="3198705636"/>
                    </a:ext>
                  </a:extLst>
                </a:gridCol>
              </a:tblGrid>
              <a:tr h="846037">
                <a:tc>
                  <a:txBody>
                    <a:bodyPr/>
                    <a:lstStyle/>
                    <a:p>
                      <a:r>
                        <a:rPr lang="en-US" dirty="0"/>
                        <a:t>Incomplete</a:t>
                      </a:r>
                      <a:r>
                        <a:rPr lang="en-US" baseline="0" dirty="0"/>
                        <a:t> List of </a:t>
                      </a:r>
                      <a:r>
                        <a:rPr lang="en-US" dirty="0"/>
                        <a:t>Statuses Potentially Eligible for Joint Federal-State Programs</a:t>
                      </a:r>
                    </a:p>
                  </a:txBody>
                  <a:tcPr/>
                </a:tc>
                <a:tc>
                  <a:txBody>
                    <a:bodyPr/>
                    <a:lstStyle/>
                    <a:p>
                      <a:r>
                        <a:rPr lang="en-US" dirty="0"/>
                        <a:t>Current Eligibility</a:t>
                      </a:r>
                    </a:p>
                  </a:txBody>
                  <a:tcPr/>
                </a:tc>
                <a:tc>
                  <a:txBody>
                    <a:bodyPr/>
                    <a:lstStyle/>
                    <a:p>
                      <a:r>
                        <a:rPr lang="en-US" sz="1400" dirty="0"/>
                        <a:t>Expected future eligibility – Possibly around 11/2025</a:t>
                      </a:r>
                    </a:p>
                  </a:txBody>
                  <a:tcPr/>
                </a:tc>
                <a:tc>
                  <a:txBody>
                    <a:bodyPr/>
                    <a:lstStyle/>
                    <a:p>
                      <a:r>
                        <a:rPr lang="en-US" sz="1400" dirty="0"/>
                        <a:t>Expected future eligibility – possibly around 1/2027</a:t>
                      </a:r>
                    </a:p>
                  </a:txBody>
                  <a:tcPr/>
                </a:tc>
                <a:extLst>
                  <a:ext uri="{0D108BD9-81ED-4DB2-BD59-A6C34878D82A}">
                    <a16:rowId xmlns:a16="http://schemas.microsoft.com/office/drawing/2014/main" val="2863183843"/>
                  </a:ext>
                </a:extLst>
              </a:tr>
              <a:tr h="328238">
                <a:tc gridSpan="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a:t>
                      </a:r>
                      <a:r>
                        <a:rPr lang="en-US" sz="1200" b="0" baseline="0" dirty="0"/>
                        <a:t>Assumes person meets all other program requirements</a:t>
                      </a:r>
                      <a:endParaRPr lang="en-US" sz="1200" b="0" dirty="0"/>
                    </a:p>
                  </a:txBody>
                  <a:tcPr/>
                </a:tc>
                <a:tc hMerge="1">
                  <a:txBody>
                    <a:bodyPr/>
                    <a:lstStyle/>
                    <a:p>
                      <a:endParaRPr lang="en-US" sz="1300" dirty="0"/>
                    </a:p>
                  </a:txBody>
                  <a:tcPr/>
                </a:tc>
                <a:tc hMerge="1">
                  <a:txBody>
                    <a:bodyPr/>
                    <a:lstStyle/>
                    <a:p>
                      <a:endParaRPr lang="en-US"/>
                    </a:p>
                  </a:txBody>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tc>
                <a:extLst>
                  <a:ext uri="{0D108BD9-81ED-4DB2-BD59-A6C34878D82A}">
                    <a16:rowId xmlns:a16="http://schemas.microsoft.com/office/drawing/2014/main" val="4265279566"/>
                  </a:ext>
                </a:extLst>
              </a:tr>
              <a:tr h="328238">
                <a:tc>
                  <a:txBody>
                    <a:bodyPr/>
                    <a:lstStyle/>
                    <a:p>
                      <a:r>
                        <a:rPr lang="en-US" sz="1400" dirty="0"/>
                        <a:t>U.S. Citizens</a:t>
                      </a:r>
                    </a:p>
                  </a:txBody>
                  <a:tcPr/>
                </a:tc>
                <a:tc>
                  <a:txBody>
                    <a:bodyPr/>
                    <a:lstStyle/>
                    <a:p>
                      <a:r>
                        <a:rPr lang="en-US" sz="1400" dirty="0"/>
                        <a:t>SNAP, TANF, Medicaid </a:t>
                      </a:r>
                    </a:p>
                  </a:txBody>
                  <a:tcPr/>
                </a:tc>
                <a:tc>
                  <a:txBody>
                    <a:bodyPr/>
                    <a:lstStyle/>
                    <a:p>
                      <a:r>
                        <a:rPr lang="en-US" sz="1400" dirty="0"/>
                        <a:t>(no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txBody>
                  <a:tcPr/>
                </a:tc>
                <a:extLst>
                  <a:ext uri="{0D108BD9-81ED-4DB2-BD59-A6C34878D82A}">
                    <a16:rowId xmlns:a16="http://schemas.microsoft.com/office/drawing/2014/main" val="947558266"/>
                  </a:ext>
                </a:extLst>
              </a:tr>
              <a:tr h="48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Legal Permanent Residents (“LPR”; aka green card holders) who have met 5 year waiting period or obtained 40 work credits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SNAP, TANF, Medicaid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u="none" dirty="0"/>
                    </a:p>
                  </a:txBody>
                  <a:tcPr/>
                </a:tc>
                <a:extLst>
                  <a:ext uri="{0D108BD9-81ED-4DB2-BD59-A6C34878D82A}">
                    <a16:rowId xmlns:a16="http://schemas.microsoft.com/office/drawing/2014/main" val="2336957110"/>
                  </a:ext>
                </a:extLst>
              </a:tr>
              <a:tr h="407420">
                <a:tc>
                  <a:txBody>
                    <a:bodyPr/>
                    <a:lstStyle/>
                    <a:p>
                      <a:r>
                        <a:rPr lang="en-US" sz="1400" dirty="0"/>
                        <a:t>VAWA recipients who have met 5 year waiting period (from data on prima facie letter)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TANF, Medicaid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p>
                      <a:endParaRPr lang="en-US" sz="1400" dirty="0"/>
                    </a:p>
                  </a:txBody>
                  <a:tcPr/>
                </a:tc>
                <a:tc>
                  <a:txBody>
                    <a:bodyPr/>
                    <a:lstStyle/>
                    <a:p>
                      <a:r>
                        <a:rPr lang="en-US" sz="1400" dirty="0"/>
                        <a:t>TANF only</a:t>
                      </a:r>
                    </a:p>
                  </a:txBody>
                  <a:tcPr/>
                </a:tc>
                <a:extLst>
                  <a:ext uri="{0D108BD9-81ED-4DB2-BD59-A6C34878D82A}">
                    <a16:rowId xmlns:a16="http://schemas.microsoft.com/office/drawing/2014/main" val="1433997368"/>
                  </a:ext>
                </a:extLst>
              </a:tr>
              <a:tr h="474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Refugees and Asylees (application approved), Trafficking survivors (T-Visa holder)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SNAP, TANF, Medicaid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TANF, Medicaid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TANF only</a:t>
                      </a:r>
                    </a:p>
                  </a:txBody>
                  <a:tcPr/>
                </a:tc>
                <a:extLst>
                  <a:ext uri="{0D108BD9-81ED-4DB2-BD59-A6C34878D82A}">
                    <a16:rowId xmlns:a16="http://schemas.microsoft.com/office/drawing/2014/main" val="4215800238"/>
                  </a:ext>
                </a:extLst>
              </a:tr>
              <a:tr h="489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Children under 19</a:t>
                      </a:r>
                      <a:r>
                        <a:rPr lang="en-US" sz="1400" baseline="0" dirty="0"/>
                        <a:t> years old &amp;  Pregnant/Post Partum Women - who are ineligible for other federal-state programs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Medicaid (All Kids, Moms &amp; Babies)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p>
                      <a:endParaRPr lang="en-US" sz="1400" dirty="0"/>
                    </a:p>
                  </a:txBody>
                  <a:tcPr/>
                </a:tc>
                <a:extLst>
                  <a:ext uri="{0D108BD9-81ED-4DB2-BD59-A6C34878D82A}">
                    <a16:rowId xmlns:a16="http://schemas.microsoft.com/office/drawing/2014/main" val="3105041949"/>
                  </a:ext>
                </a:extLst>
              </a:tr>
              <a:tr h="356492">
                <a:tc>
                  <a:txBody>
                    <a:bodyPr/>
                    <a:lstStyle/>
                    <a:p>
                      <a:r>
                        <a:rPr lang="en-US" sz="1400" dirty="0"/>
                        <a:t>Cuban and Haitian entrants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SNAP, TANF, Medicaid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change)</a:t>
                      </a:r>
                    </a:p>
                  </a:txBody>
                  <a:tcPr/>
                </a:tc>
                <a:extLst>
                  <a:ext uri="{0D108BD9-81ED-4DB2-BD59-A6C34878D82A}">
                    <a16:rowId xmlns:a16="http://schemas.microsoft.com/office/drawing/2014/main" val="582886456"/>
                  </a:ext>
                </a:extLst>
              </a:tr>
              <a:tr h="859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a:t>
                      </a:r>
                      <a:r>
                        <a:rPr lang="en-US" sz="1400"/>
                        <a:t>ndividuals </a:t>
                      </a:r>
                      <a:r>
                        <a:rPr lang="en-US" sz="1400" dirty="0"/>
                        <a:t>who are lawfully residing in the US in accordance with the Compacts of Free Association between the US and Micronesia, the Marshall Islands &amp; Palau.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SNAP, TANF, Medicaid</a:t>
                      </a:r>
                    </a:p>
                  </a:txBody>
                  <a:tcPr/>
                </a:tc>
                <a:tc>
                  <a:txBody>
                    <a:bodyPr/>
                    <a:lstStyle/>
                    <a:p>
                      <a:r>
                        <a:rPr lang="en-US" sz="1400" dirty="0"/>
                        <a:t>(no change)</a:t>
                      </a:r>
                    </a:p>
                  </a:txBody>
                  <a:tcPr/>
                </a:tc>
                <a:tc>
                  <a:txBody>
                    <a:bodyPr/>
                    <a:lstStyle/>
                    <a:p>
                      <a:r>
                        <a:rPr lang="en-US" sz="1400" dirty="0"/>
                        <a:t>(no change)</a:t>
                      </a:r>
                    </a:p>
                  </a:txBody>
                  <a:tcPr/>
                </a:tc>
                <a:extLst>
                  <a:ext uri="{0D108BD9-81ED-4DB2-BD59-A6C34878D82A}">
                    <a16:rowId xmlns:a16="http://schemas.microsoft.com/office/drawing/2014/main" val="1450443354"/>
                  </a:ext>
                </a:extLst>
              </a:tr>
            </a:tbl>
          </a:graphicData>
        </a:graphic>
      </p:graphicFrame>
    </p:spTree>
    <p:extLst>
      <p:ext uri="{BB962C8B-B14F-4D97-AF65-F5344CB8AC3E}">
        <p14:creationId xmlns:p14="http://schemas.microsoft.com/office/powerpoint/2010/main" val="300970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A206-078C-2F61-87B2-C3C8410E6644}"/>
              </a:ext>
            </a:extLst>
          </p:cNvPr>
          <p:cNvSpPr>
            <a:spLocks noGrp="1"/>
          </p:cNvSpPr>
          <p:nvPr>
            <p:ph type="title"/>
          </p:nvPr>
        </p:nvSpPr>
        <p:spPr/>
        <p:txBody>
          <a:bodyPr/>
          <a:lstStyle/>
          <a:p>
            <a:r>
              <a:rPr lang="en-US" dirty="0"/>
              <a:t>State funded benefits (TODAY)</a:t>
            </a:r>
          </a:p>
        </p:txBody>
      </p:sp>
      <p:sp>
        <p:nvSpPr>
          <p:cNvPr id="13" name="Rectangle 12">
            <a:extLst>
              <a:ext uri="{FF2B5EF4-FFF2-40B4-BE49-F238E27FC236}">
                <a16:creationId xmlns:a16="http://schemas.microsoft.com/office/drawing/2014/main" id="{2335103D-7A05-228D-017E-FEC5E803AB64}"/>
              </a:ext>
            </a:extLst>
          </p:cNvPr>
          <p:cNvSpPr/>
          <p:nvPr/>
        </p:nvSpPr>
        <p:spPr>
          <a:xfrm>
            <a:off x="211281" y="5010651"/>
            <a:ext cx="2042392"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Joint Federal-State </a:t>
            </a:r>
          </a:p>
          <a:p>
            <a:pPr algn="ctr"/>
            <a:r>
              <a:rPr lang="en-US" dirty="0">
                <a:solidFill>
                  <a:srgbClr val="000000"/>
                </a:solidFill>
              </a:rPr>
              <a:t> Benefits</a:t>
            </a:r>
          </a:p>
        </p:txBody>
      </p:sp>
      <p:sp>
        <p:nvSpPr>
          <p:cNvPr id="14" name="Rectangle 13">
            <a:extLst>
              <a:ext uri="{FF2B5EF4-FFF2-40B4-BE49-F238E27FC236}">
                <a16:creationId xmlns:a16="http://schemas.microsoft.com/office/drawing/2014/main" id="{CD6FBF69-37E5-B88C-96EC-4E8B7A77DB89}"/>
              </a:ext>
            </a:extLst>
          </p:cNvPr>
          <p:cNvSpPr/>
          <p:nvPr/>
        </p:nvSpPr>
        <p:spPr>
          <a:xfrm>
            <a:off x="1250376" y="3905237"/>
            <a:ext cx="2937164"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Refugee Resettlement Cash</a:t>
            </a:r>
          </a:p>
        </p:txBody>
      </p:sp>
      <p:sp>
        <p:nvSpPr>
          <p:cNvPr id="15" name="Rectangle 14">
            <a:extLst>
              <a:ext uri="{FF2B5EF4-FFF2-40B4-BE49-F238E27FC236}">
                <a16:creationId xmlns:a16="http://schemas.microsoft.com/office/drawing/2014/main" id="{3C4C24A4-F716-AACD-D4AA-ADB9F9F85B40}"/>
              </a:ext>
            </a:extLst>
          </p:cNvPr>
          <p:cNvSpPr/>
          <p:nvPr/>
        </p:nvSpPr>
        <p:spPr>
          <a:xfrm>
            <a:off x="3284686" y="4948910"/>
            <a:ext cx="1798777"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AATV Medical</a:t>
            </a:r>
          </a:p>
        </p:txBody>
      </p:sp>
      <p:sp>
        <p:nvSpPr>
          <p:cNvPr id="16" name="Rectangle 15">
            <a:extLst>
              <a:ext uri="{FF2B5EF4-FFF2-40B4-BE49-F238E27FC236}">
                <a16:creationId xmlns:a16="http://schemas.microsoft.com/office/drawing/2014/main" id="{910BE127-D67A-F6FC-546E-9AE1529F312D}"/>
              </a:ext>
            </a:extLst>
          </p:cNvPr>
          <p:cNvSpPr/>
          <p:nvPr/>
        </p:nvSpPr>
        <p:spPr>
          <a:xfrm>
            <a:off x="5519883" y="4948910"/>
            <a:ext cx="2937164"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VTTC Medical, Cash &amp; Food</a:t>
            </a:r>
          </a:p>
        </p:txBody>
      </p:sp>
      <p:sp>
        <p:nvSpPr>
          <p:cNvPr id="17" name="Rectangle 16">
            <a:extLst>
              <a:ext uri="{FF2B5EF4-FFF2-40B4-BE49-F238E27FC236}">
                <a16:creationId xmlns:a16="http://schemas.microsoft.com/office/drawing/2014/main" id="{1AFBEDA4-4D14-C6E3-0398-0A7DAC8366EE}"/>
              </a:ext>
            </a:extLst>
          </p:cNvPr>
          <p:cNvSpPr/>
          <p:nvPr/>
        </p:nvSpPr>
        <p:spPr>
          <a:xfrm>
            <a:off x="8414902" y="3905237"/>
            <a:ext cx="2155537"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State-funded TANF, Medicaid</a:t>
            </a:r>
          </a:p>
        </p:txBody>
      </p:sp>
      <p:grpSp>
        <p:nvGrpSpPr>
          <p:cNvPr id="19" name="Group 18">
            <a:extLst>
              <a:ext uri="{FF2B5EF4-FFF2-40B4-BE49-F238E27FC236}">
                <a16:creationId xmlns:a16="http://schemas.microsoft.com/office/drawing/2014/main" id="{63CB3839-9767-7185-1543-644E082BC9E1}"/>
              </a:ext>
            </a:extLst>
          </p:cNvPr>
          <p:cNvGrpSpPr/>
          <p:nvPr/>
        </p:nvGrpSpPr>
        <p:grpSpPr>
          <a:xfrm>
            <a:off x="315191" y="1604001"/>
            <a:ext cx="11561618" cy="1645920"/>
            <a:chOff x="386542" y="2467528"/>
            <a:chExt cx="11561618" cy="1645920"/>
          </a:xfrm>
        </p:grpSpPr>
        <p:sp>
          <p:nvSpPr>
            <p:cNvPr id="5" name="Rectangle: Rounded Corners 4">
              <a:extLst>
                <a:ext uri="{FF2B5EF4-FFF2-40B4-BE49-F238E27FC236}">
                  <a16:creationId xmlns:a16="http://schemas.microsoft.com/office/drawing/2014/main" id="{8FB0D479-B0CE-2330-FAE4-596FA31A6D27}"/>
                </a:ext>
              </a:extLst>
            </p:cNvPr>
            <p:cNvSpPr/>
            <p:nvPr/>
          </p:nvSpPr>
          <p:spPr>
            <a:xfrm>
              <a:off x="386542"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Qualifies for </a:t>
              </a:r>
              <a:r>
                <a:rPr lang="en-US" sz="1600" dirty="0"/>
                <a:t>joint federal-state </a:t>
              </a:r>
              <a:r>
                <a:rPr lang="en-US" sz="1500" dirty="0"/>
                <a:t> benefits</a:t>
              </a:r>
            </a:p>
          </p:txBody>
        </p:sp>
        <p:sp>
          <p:nvSpPr>
            <p:cNvPr id="7" name="Rectangle: Rounded Corners 6">
              <a:extLst>
                <a:ext uri="{FF2B5EF4-FFF2-40B4-BE49-F238E27FC236}">
                  <a16:creationId xmlns:a16="http://schemas.microsoft.com/office/drawing/2014/main" id="{E753D774-DCF9-A50C-B37F-24BE3BA4A801}"/>
                </a:ext>
              </a:extLst>
            </p:cNvPr>
            <p:cNvSpPr/>
            <p:nvPr/>
          </p:nvSpPr>
          <p:spPr>
            <a:xfrm>
              <a:off x="2084878"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Refugees, Asylees</a:t>
              </a:r>
            </a:p>
          </p:txBody>
        </p:sp>
        <p:sp>
          <p:nvSpPr>
            <p:cNvPr id="8" name="Rectangle: Rounded Corners 7">
              <a:extLst>
                <a:ext uri="{FF2B5EF4-FFF2-40B4-BE49-F238E27FC236}">
                  <a16:creationId xmlns:a16="http://schemas.microsoft.com/office/drawing/2014/main" id="{C1898E37-3961-AEF6-5FBF-66ABCD04841B}"/>
                </a:ext>
              </a:extLst>
            </p:cNvPr>
            <p:cNvSpPr/>
            <p:nvPr/>
          </p:nvSpPr>
          <p:spPr>
            <a:xfrm>
              <a:off x="3783214"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Asylum Applicants</a:t>
              </a:r>
            </a:p>
          </p:txBody>
        </p:sp>
        <p:sp>
          <p:nvSpPr>
            <p:cNvPr id="9" name="Rectangle: Rounded Corners 8">
              <a:extLst>
                <a:ext uri="{FF2B5EF4-FFF2-40B4-BE49-F238E27FC236}">
                  <a16:creationId xmlns:a16="http://schemas.microsoft.com/office/drawing/2014/main" id="{AB65F486-24A7-C450-456A-16A35D4DE882}"/>
                </a:ext>
              </a:extLst>
            </p:cNvPr>
            <p:cNvSpPr/>
            <p:nvPr/>
          </p:nvSpPr>
          <p:spPr>
            <a:xfrm>
              <a:off x="5481550"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T-Visa Applicants</a:t>
              </a:r>
            </a:p>
          </p:txBody>
        </p:sp>
        <p:sp>
          <p:nvSpPr>
            <p:cNvPr id="10" name="Rectangle: Rounded Corners 9">
              <a:extLst>
                <a:ext uri="{FF2B5EF4-FFF2-40B4-BE49-F238E27FC236}">
                  <a16:creationId xmlns:a16="http://schemas.microsoft.com/office/drawing/2014/main" id="{692262CD-68A1-5DA4-074E-74936F57164B}"/>
                </a:ext>
              </a:extLst>
            </p:cNvPr>
            <p:cNvSpPr/>
            <p:nvPr/>
          </p:nvSpPr>
          <p:spPr>
            <a:xfrm>
              <a:off x="7179886"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500" dirty="0"/>
                <a:t>U-Visa applicants, U-Visa Holders, LPR pursuant to U-Visa</a:t>
              </a:r>
            </a:p>
          </p:txBody>
        </p:sp>
        <p:sp>
          <p:nvSpPr>
            <p:cNvPr id="11" name="Rectangle: Rounded Corners 10">
              <a:extLst>
                <a:ext uri="{FF2B5EF4-FFF2-40B4-BE49-F238E27FC236}">
                  <a16:creationId xmlns:a16="http://schemas.microsoft.com/office/drawing/2014/main" id="{4D963DCD-CEDF-F138-ACC6-A7734C3CCA7F}"/>
                </a:ext>
              </a:extLst>
            </p:cNvPr>
            <p:cNvSpPr/>
            <p:nvPr/>
          </p:nvSpPr>
          <p:spPr>
            <a:xfrm>
              <a:off x="8878222"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500" dirty="0"/>
                <a:t>VAWA (obtained prima facie letter)</a:t>
              </a:r>
            </a:p>
          </p:txBody>
        </p:sp>
        <p:sp>
          <p:nvSpPr>
            <p:cNvPr id="18" name="Rectangle: Rounded Corners 17">
              <a:extLst>
                <a:ext uri="{FF2B5EF4-FFF2-40B4-BE49-F238E27FC236}">
                  <a16:creationId xmlns:a16="http://schemas.microsoft.com/office/drawing/2014/main" id="{F9310497-DC15-E41D-D2E5-F5402CAE3B62}"/>
                </a:ext>
              </a:extLst>
            </p:cNvPr>
            <p:cNvSpPr/>
            <p:nvPr/>
          </p:nvSpPr>
          <p:spPr>
            <a:xfrm>
              <a:off x="10576560" y="2467528"/>
              <a:ext cx="1371600" cy="1645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500" dirty="0"/>
                <a:t>None of these</a:t>
              </a:r>
            </a:p>
          </p:txBody>
        </p:sp>
      </p:grpSp>
      <p:sp>
        <p:nvSpPr>
          <p:cNvPr id="20" name="Rectangle 19">
            <a:extLst>
              <a:ext uri="{FF2B5EF4-FFF2-40B4-BE49-F238E27FC236}">
                <a16:creationId xmlns:a16="http://schemas.microsoft.com/office/drawing/2014/main" id="{70513E12-8C51-1515-0D7F-1135DFB3D71B}"/>
              </a:ext>
            </a:extLst>
          </p:cNvPr>
          <p:cNvSpPr/>
          <p:nvPr/>
        </p:nvSpPr>
        <p:spPr>
          <a:xfrm>
            <a:off x="9818255" y="5010651"/>
            <a:ext cx="2155536" cy="6101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Emergency Medical</a:t>
            </a:r>
          </a:p>
        </p:txBody>
      </p:sp>
      <p:sp>
        <p:nvSpPr>
          <p:cNvPr id="21" name="Arrow: Down 20">
            <a:extLst>
              <a:ext uri="{FF2B5EF4-FFF2-40B4-BE49-F238E27FC236}">
                <a16:creationId xmlns:a16="http://schemas.microsoft.com/office/drawing/2014/main" id="{20EA83DA-199E-750B-4300-7540C74A1E74}"/>
              </a:ext>
            </a:extLst>
          </p:cNvPr>
          <p:cNvSpPr/>
          <p:nvPr/>
        </p:nvSpPr>
        <p:spPr>
          <a:xfrm>
            <a:off x="11191009" y="3384381"/>
            <a:ext cx="376381" cy="1491809"/>
          </a:xfrm>
          <a:prstGeom prst="downArrow">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61C3EA20-27A8-E2B6-F287-C081833E89CA}"/>
              </a:ext>
            </a:extLst>
          </p:cNvPr>
          <p:cNvSpPr/>
          <p:nvPr/>
        </p:nvSpPr>
        <p:spPr>
          <a:xfrm>
            <a:off x="9320640" y="3357171"/>
            <a:ext cx="376381" cy="440816"/>
          </a:xfrm>
          <a:prstGeom prst="downArrow">
            <a:avLst/>
          </a:prstGeom>
          <a:solidFill>
            <a:srgbClr val="6415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1EC99FBD-71DC-F861-5BAB-5E52DF6BF0B2}"/>
              </a:ext>
            </a:extLst>
          </p:cNvPr>
          <p:cNvSpPr/>
          <p:nvPr/>
        </p:nvSpPr>
        <p:spPr>
          <a:xfrm>
            <a:off x="812800" y="3391808"/>
            <a:ext cx="376381" cy="1491809"/>
          </a:xfrm>
          <a:prstGeom prst="downArrow">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Down 23">
            <a:extLst>
              <a:ext uri="{FF2B5EF4-FFF2-40B4-BE49-F238E27FC236}">
                <a16:creationId xmlns:a16="http://schemas.microsoft.com/office/drawing/2014/main" id="{A0F2454A-F02D-0B98-9E69-6D55D0F708A8}"/>
              </a:ext>
            </a:extLst>
          </p:cNvPr>
          <p:cNvSpPr/>
          <p:nvPr/>
        </p:nvSpPr>
        <p:spPr>
          <a:xfrm>
            <a:off x="2512291" y="3349063"/>
            <a:ext cx="376381" cy="440816"/>
          </a:xfrm>
          <a:prstGeom prst="downArrow">
            <a:avLst/>
          </a:prstGeom>
          <a:solidFill>
            <a:srgbClr val="6415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Down 24">
            <a:extLst>
              <a:ext uri="{FF2B5EF4-FFF2-40B4-BE49-F238E27FC236}">
                <a16:creationId xmlns:a16="http://schemas.microsoft.com/office/drawing/2014/main" id="{C5B8F5C9-C337-78CE-ACE1-8A28BAD65295}"/>
              </a:ext>
            </a:extLst>
          </p:cNvPr>
          <p:cNvSpPr/>
          <p:nvPr/>
        </p:nvSpPr>
        <p:spPr>
          <a:xfrm>
            <a:off x="4309634" y="3357171"/>
            <a:ext cx="376381" cy="1491809"/>
          </a:xfrm>
          <a:prstGeom prst="downArrow">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Down 26">
            <a:extLst>
              <a:ext uri="{FF2B5EF4-FFF2-40B4-BE49-F238E27FC236}">
                <a16:creationId xmlns:a16="http://schemas.microsoft.com/office/drawing/2014/main" id="{8E8891F7-A41B-080E-5DC2-C85A0AD3FC31}"/>
              </a:ext>
            </a:extLst>
          </p:cNvPr>
          <p:cNvSpPr/>
          <p:nvPr/>
        </p:nvSpPr>
        <p:spPr>
          <a:xfrm>
            <a:off x="7750321" y="3357171"/>
            <a:ext cx="376381" cy="1491809"/>
          </a:xfrm>
          <a:prstGeom prst="downArrow">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Down 27">
            <a:extLst>
              <a:ext uri="{FF2B5EF4-FFF2-40B4-BE49-F238E27FC236}">
                <a16:creationId xmlns:a16="http://schemas.microsoft.com/office/drawing/2014/main" id="{F956B0A3-FDFC-F110-B109-FD4A1BD83D9D}"/>
              </a:ext>
            </a:extLst>
          </p:cNvPr>
          <p:cNvSpPr/>
          <p:nvPr/>
        </p:nvSpPr>
        <p:spPr>
          <a:xfrm>
            <a:off x="6171043" y="3357171"/>
            <a:ext cx="376381" cy="1491809"/>
          </a:xfrm>
          <a:prstGeom prst="downArrow">
            <a:avLst/>
          </a:prstGeom>
          <a:solidFill>
            <a:srgbClr val="6415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Down 28">
            <a:extLst>
              <a:ext uri="{FF2B5EF4-FFF2-40B4-BE49-F238E27FC236}">
                <a16:creationId xmlns:a16="http://schemas.microsoft.com/office/drawing/2014/main" id="{EBE48C98-D482-F41D-EB5F-CDA0B223BD15}"/>
              </a:ext>
            </a:extLst>
          </p:cNvPr>
          <p:cNvSpPr/>
          <p:nvPr/>
        </p:nvSpPr>
        <p:spPr>
          <a:xfrm rot="20198311">
            <a:off x="5111972" y="3327434"/>
            <a:ext cx="376381" cy="1491809"/>
          </a:xfrm>
          <a:prstGeom prst="downArrow">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441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67154"/>
            <a:ext cx="10515600" cy="1325563"/>
          </a:xfrm>
        </p:spPr>
        <p:txBody>
          <a:bodyPr/>
          <a:lstStyle/>
          <a:p>
            <a:r>
              <a:rPr lang="en-US" dirty="0"/>
              <a:t>HBIA/HBIS</a:t>
            </a:r>
          </a:p>
        </p:txBody>
      </p:sp>
      <p:graphicFrame>
        <p:nvGraphicFramePr>
          <p:cNvPr id="5" name="Diagram 4"/>
          <p:cNvGraphicFramePr/>
          <p:nvPr>
            <p:extLst>
              <p:ext uri="{D42A27DB-BD31-4B8C-83A1-F6EECF244321}">
                <p14:modId xmlns:p14="http://schemas.microsoft.com/office/powerpoint/2010/main" val="3518967117"/>
              </p:ext>
            </p:extLst>
          </p:nvPr>
        </p:nvGraphicFramePr>
        <p:xfrm>
          <a:off x="1470120" y="1264861"/>
          <a:ext cx="9712477" cy="444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5BD82167-F8C4-A7DD-3DB3-CD31344A5CC2}"/>
              </a:ext>
            </a:extLst>
          </p:cNvPr>
          <p:cNvGrpSpPr/>
          <p:nvPr/>
        </p:nvGrpSpPr>
        <p:grpSpPr>
          <a:xfrm rot="18880647">
            <a:off x="6393295" y="1128269"/>
            <a:ext cx="4598387" cy="4715764"/>
            <a:chOff x="5740400" y="858982"/>
            <a:chExt cx="3602182" cy="3602182"/>
          </a:xfrm>
          <a:solidFill>
            <a:srgbClr val="000000">
              <a:alpha val="50196"/>
            </a:srgbClr>
          </a:solidFill>
        </p:grpSpPr>
        <p:sp>
          <p:nvSpPr>
            <p:cNvPr id="8" name="Rectangle 7">
              <a:extLst>
                <a:ext uri="{FF2B5EF4-FFF2-40B4-BE49-F238E27FC236}">
                  <a16:creationId xmlns:a16="http://schemas.microsoft.com/office/drawing/2014/main" id="{172B1B66-55A8-7705-9F40-B509F0EFF82D}"/>
                </a:ext>
              </a:extLst>
            </p:cNvPr>
            <p:cNvSpPr/>
            <p:nvPr/>
          </p:nvSpPr>
          <p:spPr>
            <a:xfrm>
              <a:off x="7329055" y="858982"/>
              <a:ext cx="424872" cy="3602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B736883-53B3-A225-543C-23A5A99DA8F4}"/>
                </a:ext>
              </a:extLst>
            </p:cNvPr>
            <p:cNvSpPr/>
            <p:nvPr/>
          </p:nvSpPr>
          <p:spPr>
            <a:xfrm rot="5400000">
              <a:off x="7329055" y="858982"/>
              <a:ext cx="424872" cy="3602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Callout: Right Arrow 10">
            <a:extLst>
              <a:ext uri="{FF2B5EF4-FFF2-40B4-BE49-F238E27FC236}">
                <a16:creationId xmlns:a16="http://schemas.microsoft.com/office/drawing/2014/main" id="{53242722-5A9D-9163-50C1-156A0E59BCD6}"/>
              </a:ext>
            </a:extLst>
          </p:cNvPr>
          <p:cNvSpPr/>
          <p:nvPr/>
        </p:nvSpPr>
        <p:spPr>
          <a:xfrm>
            <a:off x="406400" y="2660073"/>
            <a:ext cx="914288" cy="1865745"/>
          </a:xfrm>
          <a:prstGeom prst="rightArrowCallou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dirty="0"/>
              <a:t>Enrollment paused since 11/6/2023</a:t>
            </a:r>
          </a:p>
        </p:txBody>
      </p:sp>
    </p:spTree>
    <p:extLst>
      <p:ext uri="{BB962C8B-B14F-4D97-AF65-F5344CB8AC3E}">
        <p14:creationId xmlns:p14="http://schemas.microsoft.com/office/powerpoint/2010/main" val="407643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 resettlement program</a:t>
            </a:r>
          </a:p>
        </p:txBody>
      </p:sp>
      <p:graphicFrame>
        <p:nvGraphicFramePr>
          <p:cNvPr id="6" name="Diagram 5"/>
          <p:cNvGraphicFramePr/>
          <p:nvPr>
            <p:extLst>
              <p:ext uri="{D42A27DB-BD31-4B8C-83A1-F6EECF244321}">
                <p14:modId xmlns:p14="http://schemas.microsoft.com/office/powerpoint/2010/main" val="213076843"/>
              </p:ext>
            </p:extLst>
          </p:nvPr>
        </p:nvGraphicFramePr>
        <p:xfrm>
          <a:off x="1032822" y="1394691"/>
          <a:ext cx="10660413" cy="428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3192EE1-A2C0-9231-2EE8-70B75593AD84}"/>
              </a:ext>
            </a:extLst>
          </p:cNvPr>
          <p:cNvSpPr txBox="1"/>
          <p:nvPr/>
        </p:nvSpPr>
        <p:spPr>
          <a:xfrm>
            <a:off x="295564" y="6008315"/>
            <a:ext cx="6096000" cy="369332"/>
          </a:xfrm>
          <a:prstGeom prst="rect">
            <a:avLst/>
          </a:prstGeom>
          <a:noFill/>
        </p:spPr>
        <p:txBody>
          <a:bodyPr wrap="square">
            <a:spAutoFit/>
          </a:bodyPr>
          <a:lstStyle/>
          <a:p>
            <a:r>
              <a:rPr lang="en-US" dirty="0">
                <a:solidFill>
                  <a:schemeClr val="bg1"/>
                </a:solidFill>
              </a:rPr>
              <a:t>PM 06-01-00</a:t>
            </a:r>
          </a:p>
        </p:txBody>
      </p:sp>
    </p:spTree>
    <p:extLst>
      <p:ext uri="{BB962C8B-B14F-4D97-AF65-F5344CB8AC3E}">
        <p14:creationId xmlns:p14="http://schemas.microsoft.com/office/powerpoint/2010/main" val="405313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7F14-4E55-B043-A64F-138B75E8D02B}"/>
              </a:ext>
            </a:extLst>
          </p:cNvPr>
          <p:cNvSpPr>
            <a:spLocks noGrp="1"/>
          </p:cNvSpPr>
          <p:nvPr>
            <p:ph type="title"/>
          </p:nvPr>
        </p:nvSpPr>
        <p:spPr/>
        <p:txBody>
          <a:bodyPr/>
          <a:lstStyle/>
          <a:p>
            <a:r>
              <a:rPr lang="en-US" dirty="0"/>
              <a:t>Medical Benefits for Asylum Applicants and Torture Victims</a:t>
            </a:r>
          </a:p>
        </p:txBody>
      </p:sp>
      <p:sp>
        <p:nvSpPr>
          <p:cNvPr id="5" name="TextBox 4">
            <a:extLst>
              <a:ext uri="{FF2B5EF4-FFF2-40B4-BE49-F238E27FC236}">
                <a16:creationId xmlns:a16="http://schemas.microsoft.com/office/drawing/2014/main" id="{56630003-D1BF-5057-EFFC-05F9B5C7A8BE}"/>
              </a:ext>
            </a:extLst>
          </p:cNvPr>
          <p:cNvSpPr txBox="1"/>
          <p:nvPr/>
        </p:nvSpPr>
        <p:spPr>
          <a:xfrm>
            <a:off x="406400" y="6123543"/>
            <a:ext cx="6096000" cy="369332"/>
          </a:xfrm>
          <a:prstGeom prst="rect">
            <a:avLst/>
          </a:prstGeom>
          <a:noFill/>
        </p:spPr>
        <p:txBody>
          <a:bodyPr wrap="square">
            <a:spAutoFit/>
          </a:bodyPr>
          <a:lstStyle/>
          <a:p>
            <a:pPr algn="l">
              <a:buNone/>
            </a:pPr>
            <a:r>
              <a:rPr lang="en-US" b="0" i="0" dirty="0">
                <a:solidFill>
                  <a:srgbClr val="FFFFFF"/>
                </a:solidFill>
                <a:effectLst/>
                <a:latin typeface="Segoe UI" panose="020B0502040204020203" pitchFamily="34" charset="0"/>
              </a:rPr>
              <a:t>PM 06-21</a:t>
            </a:r>
          </a:p>
        </p:txBody>
      </p:sp>
      <p:graphicFrame>
        <p:nvGraphicFramePr>
          <p:cNvPr id="9" name="Diagram 8">
            <a:extLst>
              <a:ext uri="{FF2B5EF4-FFF2-40B4-BE49-F238E27FC236}">
                <a16:creationId xmlns:a16="http://schemas.microsoft.com/office/drawing/2014/main" id="{15876673-ED1C-1BB2-887A-7CB73F833524}"/>
              </a:ext>
            </a:extLst>
          </p:cNvPr>
          <p:cNvGraphicFramePr/>
          <p:nvPr>
            <p:extLst>
              <p:ext uri="{D42A27DB-BD31-4B8C-83A1-F6EECF244321}">
                <p14:modId xmlns:p14="http://schemas.microsoft.com/office/powerpoint/2010/main" val="2928582353"/>
              </p:ext>
            </p:extLst>
          </p:nvPr>
        </p:nvGraphicFramePr>
        <p:xfrm>
          <a:off x="1032822" y="1450110"/>
          <a:ext cx="10660413" cy="428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83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VTTC</a:t>
            </a:r>
          </a:p>
        </p:txBody>
      </p:sp>
      <p:sp>
        <p:nvSpPr>
          <p:cNvPr id="4" name="AutoShape 2" descr="Medicare for All bill is a winner (opinion) | CNN"/>
          <p:cNvSpPr>
            <a:spLocks noGrp="1" noChangeAspect="1" noChangeArrowheads="1"/>
          </p:cNvSpPr>
          <p:nvPr>
            <p:ph type="body" sz="quarter" idx="13"/>
          </p:nvPr>
        </p:nvSpPr>
        <p:spPr bwMode="auto">
          <a:xfrm>
            <a:off x="4103914" y="4571477"/>
            <a:ext cx="7492547" cy="12477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457200" lvl="1" indent="0">
              <a:buNone/>
            </a:pPr>
            <a:r>
              <a:rPr lang="en-US" sz="1700" dirty="0"/>
              <a:t>Includes family members listed as derivatives on immigration application: </a:t>
            </a:r>
          </a:p>
          <a:p>
            <a:pPr lvl="2"/>
            <a:r>
              <a:rPr lang="en-US" sz="1700" dirty="0"/>
              <a:t>Parents, Children and siblings under 18 </a:t>
            </a:r>
          </a:p>
          <a:p>
            <a:pPr lvl="2"/>
            <a:r>
              <a:rPr lang="en-US" sz="1700" dirty="0"/>
              <a:t>Spouses can’t get VTTC benefits unless the marriage happened before the main VTTC applicant came to the U.S.</a:t>
            </a:r>
            <a:endParaRPr lang="en-US" sz="1300" dirty="0"/>
          </a:p>
          <a:p>
            <a:pPr lvl="1"/>
            <a:endParaRPr lang="en-US" sz="1700" dirty="0"/>
          </a:p>
        </p:txBody>
      </p:sp>
      <p:graphicFrame>
        <p:nvGraphicFramePr>
          <p:cNvPr id="3" name="Diagram 2"/>
          <p:cNvGraphicFramePr/>
          <p:nvPr>
            <p:extLst>
              <p:ext uri="{D42A27DB-BD31-4B8C-83A1-F6EECF244321}">
                <p14:modId xmlns:p14="http://schemas.microsoft.com/office/powerpoint/2010/main" val="2484996718"/>
              </p:ext>
            </p:extLst>
          </p:nvPr>
        </p:nvGraphicFramePr>
        <p:xfrm>
          <a:off x="660400" y="1816666"/>
          <a:ext cx="10834914" cy="275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2A92F07-EB7C-5CB7-E3BE-4F2B9E8C48DB}"/>
              </a:ext>
            </a:extLst>
          </p:cNvPr>
          <p:cNvSpPr/>
          <p:nvPr/>
        </p:nvSpPr>
        <p:spPr>
          <a:xfrm>
            <a:off x="5501390" y="365125"/>
            <a:ext cx="5852410" cy="9540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Food and cash only available so long as funding is available.</a:t>
            </a:r>
          </a:p>
        </p:txBody>
      </p:sp>
      <p:sp>
        <p:nvSpPr>
          <p:cNvPr id="9" name="TextBox 8">
            <a:extLst>
              <a:ext uri="{FF2B5EF4-FFF2-40B4-BE49-F238E27FC236}">
                <a16:creationId xmlns:a16="http://schemas.microsoft.com/office/drawing/2014/main" id="{FC77FB2E-73D1-26D2-9E01-CF9586E5B2F8}"/>
              </a:ext>
            </a:extLst>
          </p:cNvPr>
          <p:cNvSpPr txBox="1"/>
          <p:nvPr/>
        </p:nvSpPr>
        <p:spPr>
          <a:xfrm>
            <a:off x="507999" y="6054498"/>
            <a:ext cx="7492547" cy="369332"/>
          </a:xfrm>
          <a:prstGeom prst="rect">
            <a:avLst/>
          </a:prstGeom>
          <a:noFill/>
        </p:spPr>
        <p:txBody>
          <a:bodyPr wrap="square">
            <a:spAutoFit/>
          </a:bodyPr>
          <a:lstStyle/>
          <a:p>
            <a:r>
              <a:rPr lang="en-US" dirty="0">
                <a:solidFill>
                  <a:schemeClr val="bg1"/>
                </a:solidFill>
              </a:rPr>
              <a:t>7.2.25 Memo: https://www.dhs.state.il.us/page.aspx?item=173308</a:t>
            </a:r>
          </a:p>
        </p:txBody>
      </p:sp>
    </p:spTree>
    <p:extLst>
      <p:ext uri="{BB962C8B-B14F-4D97-AF65-F5344CB8AC3E}">
        <p14:creationId xmlns:p14="http://schemas.microsoft.com/office/powerpoint/2010/main" val="22716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0"/>
            <a:ext cx="10515600" cy="1325563"/>
          </a:xfrm>
        </p:spPr>
        <p:txBody>
          <a:bodyPr/>
          <a:lstStyle/>
          <a:p>
            <a:r>
              <a:rPr lang="en-US" dirty="0"/>
              <a:t>VTTC FOOD</a:t>
            </a:r>
          </a:p>
        </p:txBody>
      </p:sp>
      <p:sp>
        <p:nvSpPr>
          <p:cNvPr id="3" name="Text Placeholder 2"/>
          <p:cNvSpPr>
            <a:spLocks noGrp="1"/>
          </p:cNvSpPr>
          <p:nvPr>
            <p:ph type="body" sz="quarter" idx="13"/>
          </p:nvPr>
        </p:nvSpPr>
        <p:spPr/>
        <p:txBody>
          <a:bodyPr/>
          <a:lstStyle/>
          <a:p>
            <a:pPr lvl="1"/>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8848357"/>
              </p:ext>
            </p:extLst>
          </p:nvPr>
        </p:nvGraphicFramePr>
        <p:xfrm>
          <a:off x="642360" y="968643"/>
          <a:ext cx="10711440" cy="1202789"/>
        </p:xfrm>
        <a:graphic>
          <a:graphicData uri="http://schemas.openxmlformats.org/drawingml/2006/table">
            <a:tbl>
              <a:tblPr firstRow="1" bandRow="1">
                <a:tableStyleId>{5C22544A-7EE6-4342-B048-85BDC9FD1C3A}</a:tableStyleId>
              </a:tblPr>
              <a:tblGrid>
                <a:gridCol w="2063895">
                  <a:extLst>
                    <a:ext uri="{9D8B030D-6E8A-4147-A177-3AD203B41FA5}">
                      <a16:colId xmlns:a16="http://schemas.microsoft.com/office/drawing/2014/main" val="61123972"/>
                    </a:ext>
                  </a:extLst>
                </a:gridCol>
                <a:gridCol w="8647545">
                  <a:extLst>
                    <a:ext uri="{9D8B030D-6E8A-4147-A177-3AD203B41FA5}">
                      <a16:colId xmlns:a16="http://schemas.microsoft.com/office/drawing/2014/main" val="3419160328"/>
                    </a:ext>
                  </a:extLst>
                </a:gridCol>
              </a:tblGrid>
              <a:tr h="366582">
                <a:tc>
                  <a:txBody>
                    <a:bodyPr/>
                    <a:lstStyle/>
                    <a:p>
                      <a:r>
                        <a:rPr lang="en-US" dirty="0"/>
                        <a:t>Financial Factors</a:t>
                      </a:r>
                    </a:p>
                  </a:txBody>
                  <a:tcPr/>
                </a:tc>
                <a:tc>
                  <a:txBody>
                    <a:bodyPr/>
                    <a:lstStyle/>
                    <a:p>
                      <a:r>
                        <a:rPr lang="en-US" dirty="0"/>
                        <a:t>Non-Financial</a:t>
                      </a:r>
                      <a:r>
                        <a:rPr lang="en-US" baseline="0" dirty="0"/>
                        <a:t> Factors</a:t>
                      </a:r>
                      <a:endParaRPr lang="en-US" dirty="0"/>
                    </a:p>
                  </a:txBody>
                  <a:tcPr/>
                </a:tc>
                <a:extLst>
                  <a:ext uri="{0D108BD9-81ED-4DB2-BD59-A6C34878D82A}">
                    <a16:rowId xmlns:a16="http://schemas.microsoft.com/office/drawing/2014/main" val="702706763"/>
                  </a:ext>
                </a:extLst>
              </a:tr>
              <a:tr h="836207">
                <a:tc>
                  <a:txBody>
                    <a:bodyPr/>
                    <a:lstStyle/>
                    <a:p>
                      <a:r>
                        <a:rPr lang="en-US" sz="1800" b="0" i="0" kern="1200" dirty="0">
                          <a:solidFill>
                            <a:schemeClr val="dk1"/>
                          </a:solidFill>
                          <a:effectLst/>
                          <a:latin typeface="+mn-lt"/>
                          <a:ea typeface="+mn-ea"/>
                          <a:cs typeface="+mn-cs"/>
                        </a:rPr>
                        <a:t>Aligned with SNAP</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Aligned with SNAP; SSN requirement is waived</a:t>
                      </a:r>
                      <a:endParaRPr lang="en-US" sz="1800" dirty="0"/>
                    </a:p>
                    <a:p>
                      <a:endParaRPr lang="en-US" sz="1800" dirty="0"/>
                    </a:p>
                  </a:txBody>
                  <a:tcPr/>
                </a:tc>
                <a:extLst>
                  <a:ext uri="{0D108BD9-81ED-4DB2-BD59-A6C34878D82A}">
                    <a16:rowId xmlns:a16="http://schemas.microsoft.com/office/drawing/2014/main" val="3648622296"/>
                  </a:ext>
                </a:extLst>
              </a:tr>
            </a:tbl>
          </a:graphicData>
        </a:graphic>
      </p:graphicFrame>
      <p:sp>
        <p:nvSpPr>
          <p:cNvPr id="5" name="Text Placeholder 2"/>
          <p:cNvSpPr txBox="1">
            <a:spLocks/>
          </p:cNvSpPr>
          <p:nvPr/>
        </p:nvSpPr>
        <p:spPr>
          <a:xfrm>
            <a:off x="616527" y="2294206"/>
            <a:ext cx="10518775" cy="3069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Benefit unit includes all individuals who buy and prepare food together</a:t>
            </a:r>
          </a:p>
          <a:p>
            <a:r>
              <a:rPr lang="en-US" sz="2000" dirty="0"/>
              <a:t>Benefit amount based on all income received and certain expenses, especially rent and childcare</a:t>
            </a:r>
          </a:p>
          <a:p>
            <a:endParaRPr lang="en-US" dirty="0"/>
          </a:p>
        </p:txBody>
      </p:sp>
      <p:pic>
        <p:nvPicPr>
          <p:cNvPr id="8" name="Picture 7">
            <a:extLst>
              <a:ext uri="{FF2B5EF4-FFF2-40B4-BE49-F238E27FC236}">
                <a16:creationId xmlns:a16="http://schemas.microsoft.com/office/drawing/2014/main" id="{834008DE-6369-715B-DEA9-08B4979FC9CD}"/>
              </a:ext>
            </a:extLst>
          </p:cNvPr>
          <p:cNvPicPr>
            <a:picLocks noChangeAspect="1"/>
          </p:cNvPicPr>
          <p:nvPr/>
        </p:nvPicPr>
        <p:blipFill>
          <a:blip r:embed="rId2"/>
          <a:stretch>
            <a:fillRect/>
          </a:stretch>
        </p:blipFill>
        <p:spPr>
          <a:xfrm>
            <a:off x="2691412" y="3233258"/>
            <a:ext cx="8638083" cy="3343774"/>
          </a:xfrm>
          <a:prstGeom prst="rect">
            <a:avLst/>
          </a:prstGeom>
        </p:spPr>
      </p:pic>
    </p:spTree>
    <p:extLst>
      <p:ext uri="{BB962C8B-B14F-4D97-AF65-F5344CB8AC3E}">
        <p14:creationId xmlns:p14="http://schemas.microsoft.com/office/powerpoint/2010/main" val="160473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0"/>
            <a:ext cx="10515600" cy="1325563"/>
          </a:xfrm>
        </p:spPr>
        <p:txBody>
          <a:bodyPr/>
          <a:lstStyle/>
          <a:p>
            <a:r>
              <a:rPr lang="en-US" dirty="0"/>
              <a:t>VTTC cash</a:t>
            </a:r>
          </a:p>
        </p:txBody>
      </p:sp>
      <p:sp>
        <p:nvSpPr>
          <p:cNvPr id="3" name="Text Placeholder 2"/>
          <p:cNvSpPr>
            <a:spLocks noGrp="1"/>
          </p:cNvSpPr>
          <p:nvPr>
            <p:ph type="body" sz="quarter" idx="13"/>
          </p:nvPr>
        </p:nvSpPr>
        <p:spPr/>
        <p:txBody>
          <a:bodyPr/>
          <a:lstStyle/>
          <a:p>
            <a:pPr lvl="1"/>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851704"/>
              </p:ext>
            </p:extLst>
          </p:nvPr>
        </p:nvGraphicFramePr>
        <p:xfrm>
          <a:off x="642360" y="968643"/>
          <a:ext cx="11025476" cy="1671274"/>
        </p:xfrm>
        <a:graphic>
          <a:graphicData uri="http://schemas.openxmlformats.org/drawingml/2006/table">
            <a:tbl>
              <a:tblPr firstRow="1" bandRow="1">
                <a:tableStyleId>{5C22544A-7EE6-4342-B048-85BDC9FD1C3A}</a:tableStyleId>
              </a:tblPr>
              <a:tblGrid>
                <a:gridCol w="2026949">
                  <a:extLst>
                    <a:ext uri="{9D8B030D-6E8A-4147-A177-3AD203B41FA5}">
                      <a16:colId xmlns:a16="http://schemas.microsoft.com/office/drawing/2014/main" val="61123972"/>
                    </a:ext>
                  </a:extLst>
                </a:gridCol>
                <a:gridCol w="8998527">
                  <a:extLst>
                    <a:ext uri="{9D8B030D-6E8A-4147-A177-3AD203B41FA5}">
                      <a16:colId xmlns:a16="http://schemas.microsoft.com/office/drawing/2014/main" val="3419160328"/>
                    </a:ext>
                  </a:extLst>
                </a:gridCol>
              </a:tblGrid>
              <a:tr h="301221">
                <a:tc>
                  <a:txBody>
                    <a:bodyPr/>
                    <a:lstStyle/>
                    <a:p>
                      <a:r>
                        <a:rPr lang="en-US" dirty="0"/>
                        <a:t>Financial Factors</a:t>
                      </a:r>
                    </a:p>
                  </a:txBody>
                  <a:tcPr/>
                </a:tc>
                <a:tc>
                  <a:txBody>
                    <a:bodyPr/>
                    <a:lstStyle/>
                    <a:p>
                      <a:r>
                        <a:rPr lang="en-US" dirty="0"/>
                        <a:t>Non-Financial</a:t>
                      </a:r>
                      <a:r>
                        <a:rPr lang="en-US" baseline="0" dirty="0"/>
                        <a:t> Factors</a:t>
                      </a:r>
                      <a:endParaRPr lang="en-US" dirty="0"/>
                    </a:p>
                  </a:txBody>
                  <a:tcPr/>
                </a:tc>
                <a:extLst>
                  <a:ext uri="{0D108BD9-81ED-4DB2-BD59-A6C34878D82A}">
                    <a16:rowId xmlns:a16="http://schemas.microsoft.com/office/drawing/2014/main" val="702706763"/>
                  </a:ext>
                </a:extLst>
              </a:tr>
              <a:tr h="1305514">
                <a:tc>
                  <a:txBody>
                    <a:bodyPr/>
                    <a:lstStyle/>
                    <a:p>
                      <a:r>
                        <a:rPr lang="en-US" sz="1800" b="0" i="0" kern="1200" dirty="0">
                          <a:solidFill>
                            <a:schemeClr val="dk1"/>
                          </a:solidFill>
                          <a:effectLst/>
                          <a:latin typeface="+mn-lt"/>
                          <a:ea typeface="+mn-ea"/>
                          <a:cs typeface="+mn-cs"/>
                        </a:rPr>
                        <a:t>Aligns with TANF</a:t>
                      </a:r>
                      <a:endParaRPr lang="en-US" sz="1800" b="0" i="0" kern="1200" baseline="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Aligned with TANF</a:t>
                      </a:r>
                      <a:r>
                        <a:rPr lang="en-US" sz="1800" b="0" i="0" kern="1200" baseline="0" dirty="0">
                          <a:solidFill>
                            <a:schemeClr val="dk1"/>
                          </a:solidFill>
                          <a:effectLst/>
                          <a:latin typeface="+mn-lt"/>
                          <a:ea typeface="+mn-ea"/>
                          <a:cs typeface="+mn-cs"/>
                        </a:rPr>
                        <a:t> or RRP, respectively;</a:t>
                      </a:r>
                      <a:r>
                        <a:rPr lang="en-US" sz="1800" b="0" i="0" kern="1200" dirty="0">
                          <a:solidFill>
                            <a:schemeClr val="dk1"/>
                          </a:solidFill>
                          <a:effectLst/>
                          <a:latin typeface="+mn-lt"/>
                          <a:ea typeface="+mn-ea"/>
                          <a:cs typeface="+mn-cs"/>
                        </a:rPr>
                        <a:t> SSN requirement is waived; child support cooperation requirement is waived</a:t>
                      </a:r>
                    </a:p>
                    <a:p>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Asylum applicants only must have derivative family member of immigration application</a:t>
                      </a:r>
                      <a:endParaRPr lang="en-US" sz="1800" dirty="0"/>
                    </a:p>
                  </a:txBody>
                  <a:tcPr/>
                </a:tc>
                <a:extLst>
                  <a:ext uri="{0D108BD9-81ED-4DB2-BD59-A6C34878D82A}">
                    <a16:rowId xmlns:a16="http://schemas.microsoft.com/office/drawing/2014/main" val="1950427305"/>
                  </a:ext>
                </a:extLst>
              </a:tr>
            </a:tbl>
          </a:graphicData>
        </a:graphic>
      </p:graphicFrame>
      <p:sp>
        <p:nvSpPr>
          <p:cNvPr id="5" name="Text Placeholder 2"/>
          <p:cNvSpPr txBox="1">
            <a:spLocks/>
          </p:cNvSpPr>
          <p:nvPr/>
        </p:nvSpPr>
        <p:spPr>
          <a:xfrm>
            <a:off x="527339" y="2658899"/>
            <a:ext cx="10518775" cy="32492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 VTTC (TANF), must have a dependent minor child. </a:t>
            </a:r>
          </a:p>
          <a:p>
            <a:r>
              <a:rPr lang="en-US" sz="2000" dirty="0"/>
              <a:t>If ineligible for VTTC (TANF), might be eligible for VTTC (RRP) (max 4 months.)</a:t>
            </a:r>
          </a:p>
          <a:p>
            <a:r>
              <a:rPr lang="en-US" sz="2000" dirty="0"/>
              <a:t>Each adult must sign the application.</a:t>
            </a:r>
          </a:p>
          <a:p>
            <a:r>
              <a:rPr lang="en-US" sz="2000" dirty="0"/>
              <a:t>All nonexempt adults under 60 years old must register for work with a refugee job placement agency, or other job service. Exemptions:</a:t>
            </a:r>
          </a:p>
          <a:p>
            <a:pPr lvl="1"/>
            <a:r>
              <a:rPr lang="en-US" sz="1600" b="0" i="0" dirty="0"/>
              <a:t>Child in case</a:t>
            </a:r>
          </a:p>
          <a:p>
            <a:pPr lvl="1"/>
            <a:r>
              <a:rPr lang="en-US" sz="1600" b="0" i="0" dirty="0"/>
              <a:t>Medical condition prevents from working</a:t>
            </a:r>
          </a:p>
          <a:p>
            <a:pPr lvl="1"/>
            <a:r>
              <a:rPr lang="en-US" sz="1600" b="0" i="0" dirty="0"/>
              <a:t>Needed for care of another person in home due to their medical condition</a:t>
            </a:r>
          </a:p>
          <a:p>
            <a:pPr lvl="1"/>
            <a:r>
              <a:rPr lang="en-US" sz="1600" b="0" i="0" dirty="0"/>
              <a:t>Provides child are to child under 1</a:t>
            </a:r>
          </a:p>
          <a:p>
            <a:pPr lvl="1"/>
            <a:r>
              <a:rPr lang="en-US" sz="1600" b="0" i="0" dirty="0"/>
              <a:t>Employed &gt; 30 hours/week</a:t>
            </a:r>
          </a:p>
          <a:p>
            <a:r>
              <a:rPr lang="en-US" sz="2000" dirty="0"/>
              <a:t>Benefit amount based on all income received</a:t>
            </a:r>
            <a:endParaRPr lang="en-US" dirty="0"/>
          </a:p>
        </p:txBody>
      </p:sp>
      <p:pic>
        <p:nvPicPr>
          <p:cNvPr id="8" name="Picture 7">
            <a:extLst>
              <a:ext uri="{FF2B5EF4-FFF2-40B4-BE49-F238E27FC236}">
                <a16:creationId xmlns:a16="http://schemas.microsoft.com/office/drawing/2014/main" id="{04A4E368-314B-5BFB-BC33-2BA8567771A9}"/>
              </a:ext>
            </a:extLst>
          </p:cNvPr>
          <p:cNvPicPr>
            <a:picLocks noChangeAspect="1"/>
          </p:cNvPicPr>
          <p:nvPr/>
        </p:nvPicPr>
        <p:blipFill>
          <a:blip r:embed="rId2"/>
          <a:stretch>
            <a:fillRect/>
          </a:stretch>
        </p:blipFill>
        <p:spPr>
          <a:xfrm>
            <a:off x="7959777" y="4426302"/>
            <a:ext cx="3837638" cy="2171940"/>
          </a:xfrm>
          <a:prstGeom prst="rect">
            <a:avLst/>
          </a:prstGeom>
        </p:spPr>
      </p:pic>
    </p:spTree>
    <p:extLst>
      <p:ext uri="{BB962C8B-B14F-4D97-AF65-F5344CB8AC3E}">
        <p14:creationId xmlns:p14="http://schemas.microsoft.com/office/powerpoint/2010/main" val="315085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0"/>
            <a:ext cx="10515600" cy="1325563"/>
          </a:xfrm>
        </p:spPr>
        <p:txBody>
          <a:bodyPr/>
          <a:lstStyle/>
          <a:p>
            <a:r>
              <a:rPr lang="en-US" dirty="0"/>
              <a:t>VTTC medical</a:t>
            </a:r>
          </a:p>
        </p:txBody>
      </p:sp>
      <p:sp>
        <p:nvSpPr>
          <p:cNvPr id="3" name="Text Placeholder 2"/>
          <p:cNvSpPr>
            <a:spLocks noGrp="1"/>
          </p:cNvSpPr>
          <p:nvPr>
            <p:ph type="body" sz="quarter" idx="13"/>
          </p:nvPr>
        </p:nvSpPr>
        <p:spPr/>
        <p:txBody>
          <a:bodyPr/>
          <a:lstStyle/>
          <a:p>
            <a:pPr lvl="1"/>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2717293"/>
              </p:ext>
            </p:extLst>
          </p:nvPr>
        </p:nvGraphicFramePr>
        <p:xfrm>
          <a:off x="642360" y="968643"/>
          <a:ext cx="10812534" cy="1990016"/>
        </p:xfrm>
        <a:graphic>
          <a:graphicData uri="http://schemas.openxmlformats.org/drawingml/2006/table">
            <a:tbl>
              <a:tblPr firstRow="1" bandRow="1">
                <a:tableStyleId>{5C22544A-7EE6-4342-B048-85BDC9FD1C3A}</a:tableStyleId>
              </a:tblPr>
              <a:tblGrid>
                <a:gridCol w="5121131">
                  <a:extLst>
                    <a:ext uri="{9D8B030D-6E8A-4147-A177-3AD203B41FA5}">
                      <a16:colId xmlns:a16="http://schemas.microsoft.com/office/drawing/2014/main" val="61123972"/>
                    </a:ext>
                  </a:extLst>
                </a:gridCol>
                <a:gridCol w="5691403">
                  <a:extLst>
                    <a:ext uri="{9D8B030D-6E8A-4147-A177-3AD203B41FA5}">
                      <a16:colId xmlns:a16="http://schemas.microsoft.com/office/drawing/2014/main" val="3419160328"/>
                    </a:ext>
                  </a:extLst>
                </a:gridCol>
              </a:tblGrid>
              <a:tr h="366582">
                <a:tc>
                  <a:txBody>
                    <a:bodyPr/>
                    <a:lstStyle/>
                    <a:p>
                      <a:r>
                        <a:rPr lang="en-US" dirty="0"/>
                        <a:t>Financial Factors</a:t>
                      </a:r>
                    </a:p>
                  </a:txBody>
                  <a:tcPr/>
                </a:tc>
                <a:tc>
                  <a:txBody>
                    <a:bodyPr/>
                    <a:lstStyle/>
                    <a:p>
                      <a:r>
                        <a:rPr lang="en-US" dirty="0"/>
                        <a:t>Non-Financial</a:t>
                      </a:r>
                      <a:r>
                        <a:rPr lang="en-US" baseline="0" dirty="0"/>
                        <a:t> Factors</a:t>
                      </a:r>
                      <a:endParaRPr lang="en-US" dirty="0"/>
                    </a:p>
                  </a:txBody>
                  <a:tcPr/>
                </a:tc>
                <a:extLst>
                  <a:ext uri="{0D108BD9-81ED-4DB2-BD59-A6C34878D82A}">
                    <a16:rowId xmlns:a16="http://schemas.microsoft.com/office/drawing/2014/main" val="702706763"/>
                  </a:ext>
                </a:extLst>
              </a:tr>
              <a:tr h="1623434">
                <a:tc>
                  <a:txBody>
                    <a:bodyPr/>
                    <a:lstStyle/>
                    <a:p>
                      <a:r>
                        <a:rPr lang="en-US" sz="1800" b="0" i="0" kern="1200" dirty="0">
                          <a:solidFill>
                            <a:schemeClr val="dk1"/>
                          </a:solidFill>
                          <a:effectLst/>
                          <a:latin typeface="+mn-lt"/>
                          <a:ea typeface="+mn-ea"/>
                          <a:cs typeface="+mn-cs"/>
                        </a:rPr>
                        <a:t>Income and resource limits aligned with AABD Medical (100% FPL Income, $17,500 asset limit)</a:t>
                      </a:r>
                      <a:endParaRPr lang="en-US" sz="1800" dirty="0"/>
                    </a:p>
                  </a:txBody>
                  <a:tcPr/>
                </a:tc>
                <a:tc>
                  <a:txBody>
                    <a:bodyPr/>
                    <a:lstStyle/>
                    <a:p>
                      <a:r>
                        <a:rPr lang="en-US" sz="1800" b="0" i="0" kern="1200" dirty="0">
                          <a:solidFill>
                            <a:schemeClr val="dk1"/>
                          </a:solidFill>
                          <a:effectLst/>
                          <a:latin typeface="+mn-lt"/>
                          <a:ea typeface="+mn-ea"/>
                          <a:cs typeface="+mn-cs"/>
                        </a:rPr>
                        <a:t>Aligned with ACA Medical; SSN requirement is waived</a:t>
                      </a:r>
                      <a:endParaRPr lang="en-US" sz="1800" dirty="0"/>
                    </a:p>
                  </a:txBody>
                  <a:tcPr/>
                </a:tc>
                <a:extLst>
                  <a:ext uri="{0D108BD9-81ED-4DB2-BD59-A6C34878D82A}">
                    <a16:rowId xmlns:a16="http://schemas.microsoft.com/office/drawing/2014/main" val="4191858911"/>
                  </a:ext>
                </a:extLst>
              </a:tr>
            </a:tbl>
          </a:graphicData>
        </a:graphic>
      </p:graphicFrame>
      <p:sp>
        <p:nvSpPr>
          <p:cNvPr id="6" name="Text Placeholder 2"/>
          <p:cNvSpPr txBox="1">
            <a:spLocks/>
          </p:cNvSpPr>
          <p:nvPr/>
        </p:nvSpPr>
        <p:spPr>
          <a:xfrm>
            <a:off x="936119" y="3126938"/>
            <a:ext cx="8380881" cy="3069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Must be over 19 years old (minor children can qualify for “regular” Medicaid.</a:t>
            </a:r>
          </a:p>
          <a:p>
            <a:r>
              <a:rPr lang="en-US" sz="2000" dirty="0"/>
              <a:t>Each adult must sign the application.</a:t>
            </a:r>
          </a:p>
          <a:p>
            <a:r>
              <a:rPr lang="en-US" sz="2000" dirty="0"/>
              <a:t>Financial eligibility based on all unearned income, and all earned income by adults</a:t>
            </a:r>
          </a:p>
          <a:p>
            <a:endParaRPr lang="en-US" dirty="0"/>
          </a:p>
        </p:txBody>
      </p:sp>
      <p:pic>
        <p:nvPicPr>
          <p:cNvPr id="8" name="Picture 7">
            <a:extLst>
              <a:ext uri="{FF2B5EF4-FFF2-40B4-BE49-F238E27FC236}">
                <a16:creationId xmlns:a16="http://schemas.microsoft.com/office/drawing/2014/main" id="{65653BFF-3E05-0A61-3CDE-4BA754F5F019}"/>
              </a:ext>
            </a:extLst>
          </p:cNvPr>
          <p:cNvPicPr>
            <a:picLocks noChangeAspect="1"/>
          </p:cNvPicPr>
          <p:nvPr/>
        </p:nvPicPr>
        <p:blipFill>
          <a:blip r:embed="rId2"/>
          <a:stretch>
            <a:fillRect/>
          </a:stretch>
        </p:blipFill>
        <p:spPr>
          <a:xfrm>
            <a:off x="9224636" y="3429000"/>
            <a:ext cx="2591162" cy="3191320"/>
          </a:xfrm>
          <a:prstGeom prst="rect">
            <a:avLst/>
          </a:prstGeom>
        </p:spPr>
      </p:pic>
    </p:spTree>
    <p:extLst>
      <p:ext uri="{BB962C8B-B14F-4D97-AF65-F5344CB8AC3E}">
        <p14:creationId xmlns:p14="http://schemas.microsoft.com/office/powerpoint/2010/main" val="69283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9423-CE85-EEB2-33C6-C150AAEAE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DFBB0-607F-4D8F-398B-90FADDE46B33}"/>
              </a:ext>
            </a:extLst>
          </p:cNvPr>
          <p:cNvSpPr>
            <a:spLocks noGrp="1"/>
          </p:cNvSpPr>
          <p:nvPr>
            <p:ph type="title"/>
          </p:nvPr>
        </p:nvSpPr>
        <p:spPr/>
        <p:txBody>
          <a:bodyPr/>
          <a:lstStyle/>
          <a:p>
            <a:r>
              <a:rPr lang="en-US" dirty="0"/>
              <a:t>VAWA CASH/Medical</a:t>
            </a:r>
          </a:p>
        </p:txBody>
      </p:sp>
      <p:sp>
        <p:nvSpPr>
          <p:cNvPr id="7" name="TextBox 6">
            <a:extLst>
              <a:ext uri="{FF2B5EF4-FFF2-40B4-BE49-F238E27FC236}">
                <a16:creationId xmlns:a16="http://schemas.microsoft.com/office/drawing/2014/main" id="{618E5A85-FEB2-FB0A-5184-3B3B459327C0}"/>
              </a:ext>
            </a:extLst>
          </p:cNvPr>
          <p:cNvSpPr txBox="1"/>
          <p:nvPr/>
        </p:nvSpPr>
        <p:spPr>
          <a:xfrm>
            <a:off x="422563" y="6123543"/>
            <a:ext cx="7086600" cy="369332"/>
          </a:xfrm>
          <a:prstGeom prst="rect">
            <a:avLst/>
          </a:prstGeom>
          <a:noFill/>
        </p:spPr>
        <p:txBody>
          <a:bodyPr wrap="square">
            <a:spAutoFit/>
          </a:bodyPr>
          <a:lstStyle/>
          <a:p>
            <a:r>
              <a:rPr lang="en-US" dirty="0">
                <a:solidFill>
                  <a:schemeClr val="bg1"/>
                </a:solidFill>
              </a:rPr>
              <a:t>4/25/25 Memo: https://www.dhs.state.il.us/page.aspx?item=171026</a:t>
            </a:r>
          </a:p>
        </p:txBody>
      </p:sp>
      <p:graphicFrame>
        <p:nvGraphicFramePr>
          <p:cNvPr id="9" name="Diagram 8">
            <a:extLst>
              <a:ext uri="{FF2B5EF4-FFF2-40B4-BE49-F238E27FC236}">
                <a16:creationId xmlns:a16="http://schemas.microsoft.com/office/drawing/2014/main" id="{8C3D224F-7BD3-313E-98A1-0B1C3AEFFCA2}"/>
              </a:ext>
            </a:extLst>
          </p:cNvPr>
          <p:cNvGraphicFramePr/>
          <p:nvPr>
            <p:extLst>
              <p:ext uri="{D42A27DB-BD31-4B8C-83A1-F6EECF244321}">
                <p14:modId xmlns:p14="http://schemas.microsoft.com/office/powerpoint/2010/main" val="868799850"/>
              </p:ext>
            </p:extLst>
          </p:nvPr>
        </p:nvGraphicFramePr>
        <p:xfrm>
          <a:off x="1032822" y="1450110"/>
          <a:ext cx="10660413" cy="428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32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639"/>
            <a:ext cx="10515600" cy="1325563"/>
          </a:xfrm>
        </p:spPr>
        <p:txBody>
          <a:bodyPr/>
          <a:lstStyle/>
          <a:p>
            <a:r>
              <a:rPr lang="en-US" dirty="0"/>
              <a:t>Before we get started</a:t>
            </a:r>
          </a:p>
        </p:txBody>
      </p:sp>
      <p:sp>
        <p:nvSpPr>
          <p:cNvPr id="3" name="Text Placeholder 2"/>
          <p:cNvSpPr>
            <a:spLocks noGrp="1"/>
          </p:cNvSpPr>
          <p:nvPr>
            <p:ph type="body" sz="quarter" idx="13"/>
          </p:nvPr>
        </p:nvSpPr>
        <p:spPr>
          <a:xfrm>
            <a:off x="835025" y="1698446"/>
            <a:ext cx="10518775" cy="4419600"/>
          </a:xfrm>
        </p:spPr>
        <p:txBody>
          <a:bodyPr numCol="2">
            <a:noAutofit/>
          </a:bodyPr>
          <a:lstStyle/>
          <a:p>
            <a:pPr marL="0" indent="0">
              <a:lnSpc>
                <a:spcPct val="100000"/>
              </a:lnSpc>
              <a:buNone/>
            </a:pPr>
            <a:r>
              <a:rPr lang="en-US" sz="1600" dirty="0"/>
              <a:t>This training assumes participants have at least some basic  knowledge of common public benefits programs:</a:t>
            </a:r>
          </a:p>
          <a:p>
            <a:pPr marL="457200" lvl="1" indent="0">
              <a:lnSpc>
                <a:spcPct val="100000"/>
              </a:lnSpc>
              <a:buNone/>
            </a:pPr>
            <a:endParaRPr lang="en-US" sz="1600" dirty="0"/>
          </a:p>
          <a:p>
            <a:pPr marL="457200" lvl="1" indent="0">
              <a:lnSpc>
                <a:spcPct val="100000"/>
              </a:lnSpc>
              <a:buNone/>
            </a:pPr>
            <a:endParaRPr lang="en-US" sz="1600" dirty="0"/>
          </a:p>
          <a:p>
            <a:pPr marL="457200" lvl="1" indent="0">
              <a:lnSpc>
                <a:spcPct val="100000"/>
              </a:lnSpc>
              <a:buNone/>
            </a:pPr>
            <a:endParaRPr lang="en-US" sz="1600" dirty="0"/>
          </a:p>
          <a:p>
            <a:pPr marL="457200" lvl="1" indent="0">
              <a:lnSpc>
                <a:spcPct val="100000"/>
              </a:lnSpc>
              <a:buNone/>
            </a:pPr>
            <a:endParaRPr lang="en-US" sz="1600" dirty="0"/>
          </a:p>
          <a:p>
            <a:pPr marL="457200" lvl="1" indent="0">
              <a:lnSpc>
                <a:spcPct val="100000"/>
              </a:lnSpc>
              <a:buNone/>
            </a:pPr>
            <a:endParaRPr lang="en-US" sz="1600" dirty="0"/>
          </a:p>
          <a:p>
            <a:pPr marL="457200" lvl="1" indent="0">
              <a:lnSpc>
                <a:spcPct val="100000"/>
              </a:lnSpc>
              <a:buNone/>
            </a:pPr>
            <a:endParaRPr lang="en-US" sz="1600" b="0" i="0" dirty="0">
              <a:hlinkClick r:id="rId2"/>
            </a:endParaRPr>
          </a:p>
          <a:p>
            <a:pPr marL="457200" lvl="1" indent="0">
              <a:lnSpc>
                <a:spcPct val="100000"/>
              </a:lnSpc>
              <a:buNone/>
            </a:pPr>
            <a:r>
              <a:rPr lang="en-US" sz="1600" b="0" i="0" dirty="0">
                <a:hlinkClick r:id="rId2"/>
              </a:rPr>
              <a:t>https://www.shpa-il.org/public-benefits-training-series/</a:t>
            </a:r>
            <a:endParaRPr lang="en-US" sz="1600" b="0" i="0" dirty="0"/>
          </a:p>
          <a:p>
            <a:pPr marL="457200" lvl="1" indent="0">
              <a:lnSpc>
                <a:spcPct val="100000"/>
              </a:lnSpc>
              <a:buNone/>
            </a:pPr>
            <a:endParaRPr lang="en-US" sz="1600" b="0" i="0" dirty="0"/>
          </a:p>
          <a:p>
            <a:pPr marL="0" indent="0">
              <a:lnSpc>
                <a:spcPct val="100000"/>
              </a:lnSpc>
              <a:buNone/>
            </a:pPr>
            <a:endParaRPr lang="en-US" sz="1600" dirty="0"/>
          </a:p>
          <a:p>
            <a:pPr>
              <a:lnSpc>
                <a:spcPct val="100000"/>
              </a:lnSpc>
            </a:pPr>
            <a:endParaRPr lang="en-US" sz="1600" dirty="0"/>
          </a:p>
          <a:p>
            <a:pPr marL="0" indent="0">
              <a:lnSpc>
                <a:spcPct val="100000"/>
              </a:lnSpc>
              <a:buNone/>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r>
              <a:rPr lang="en-US" sz="1600" dirty="0"/>
              <a:t>Today’s focus is on </a:t>
            </a:r>
            <a:r>
              <a:rPr lang="en-US" sz="1600" b="1" dirty="0"/>
              <a:t>immigration requirements</a:t>
            </a:r>
            <a:r>
              <a:rPr lang="en-US" sz="1600" dirty="0"/>
              <a:t>.</a:t>
            </a:r>
          </a:p>
          <a:p>
            <a:pPr>
              <a:lnSpc>
                <a:spcPct val="100000"/>
              </a:lnSpc>
            </a:pPr>
            <a:r>
              <a:rPr lang="en-US" sz="1600" dirty="0"/>
              <a:t>To receive benefits, households must also meet other financial and nonfinancial requirements.</a:t>
            </a:r>
          </a:p>
          <a:p>
            <a:pPr>
              <a:lnSpc>
                <a:spcPct val="100000"/>
              </a:lnSpc>
            </a:pPr>
            <a:r>
              <a:rPr lang="en-US" sz="1600" b="1" dirty="0"/>
              <a:t>Information included in this training includes the most up-to-date information I have.</a:t>
            </a:r>
          </a:p>
          <a:p>
            <a:pPr>
              <a:lnSpc>
                <a:spcPct val="100000"/>
              </a:lnSpc>
            </a:pPr>
            <a:r>
              <a:rPr lang="en-US" sz="1600" b="1" dirty="0"/>
              <a:t>I do not have expertise in immigration law</a:t>
            </a:r>
            <a:r>
              <a:rPr lang="en-US" sz="1600" dirty="0"/>
              <a:t>. </a:t>
            </a:r>
          </a:p>
          <a:p>
            <a:pPr>
              <a:lnSpc>
                <a:spcPct val="100000"/>
              </a:lnSpc>
            </a:pPr>
            <a:endParaRPr lang="en-US" sz="1600" i="0" dirty="0"/>
          </a:p>
        </p:txBody>
      </p:sp>
      <p:pic>
        <p:nvPicPr>
          <p:cNvPr id="5" name="Picture 4">
            <a:extLst>
              <a:ext uri="{FF2B5EF4-FFF2-40B4-BE49-F238E27FC236}">
                <a16:creationId xmlns:a16="http://schemas.microsoft.com/office/drawing/2014/main" id="{693A2F1A-2B61-3D39-856A-C99129CF8808}"/>
              </a:ext>
            </a:extLst>
          </p:cNvPr>
          <p:cNvPicPr>
            <a:picLocks noChangeAspect="1"/>
          </p:cNvPicPr>
          <p:nvPr/>
        </p:nvPicPr>
        <p:blipFill>
          <a:blip r:embed="rId3"/>
          <a:stretch>
            <a:fillRect/>
          </a:stretch>
        </p:blipFill>
        <p:spPr>
          <a:xfrm>
            <a:off x="835025" y="2280337"/>
            <a:ext cx="4444043" cy="1803012"/>
          </a:xfrm>
          <a:prstGeom prst="rect">
            <a:avLst/>
          </a:prstGeom>
        </p:spPr>
      </p:pic>
    </p:spTree>
    <p:extLst>
      <p:ext uri="{BB962C8B-B14F-4D97-AF65-F5344CB8AC3E}">
        <p14:creationId xmlns:p14="http://schemas.microsoft.com/office/powerpoint/2010/main" val="373104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medical</a:t>
            </a:r>
          </a:p>
        </p:txBody>
      </p:sp>
      <p:graphicFrame>
        <p:nvGraphicFramePr>
          <p:cNvPr id="4" name="Diagram 3"/>
          <p:cNvGraphicFramePr/>
          <p:nvPr>
            <p:extLst>
              <p:ext uri="{D42A27DB-BD31-4B8C-83A1-F6EECF244321}">
                <p14:modId xmlns:p14="http://schemas.microsoft.com/office/powerpoint/2010/main" val="3425033332"/>
              </p:ext>
            </p:extLst>
          </p:nvPr>
        </p:nvGraphicFramePr>
        <p:xfrm>
          <a:off x="575733" y="1422400"/>
          <a:ext cx="11043612" cy="417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0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50F2-E9A6-16A3-3827-824541F3FD75}"/>
              </a:ext>
            </a:extLst>
          </p:cNvPr>
          <p:cNvSpPr>
            <a:spLocks noGrp="1"/>
          </p:cNvSpPr>
          <p:nvPr>
            <p:ph type="title"/>
          </p:nvPr>
        </p:nvSpPr>
        <p:spPr/>
        <p:txBody>
          <a:bodyPr/>
          <a:lstStyle/>
          <a:p>
            <a:r>
              <a:rPr lang="en-US" dirty="0"/>
              <a:t>Mixed status</a:t>
            </a:r>
          </a:p>
        </p:txBody>
      </p:sp>
      <p:sp>
        <p:nvSpPr>
          <p:cNvPr id="3" name="Text Placeholder 2">
            <a:extLst>
              <a:ext uri="{FF2B5EF4-FFF2-40B4-BE49-F238E27FC236}">
                <a16:creationId xmlns:a16="http://schemas.microsoft.com/office/drawing/2014/main" id="{E7584EB7-03F8-78EC-5486-CA57D8D471F9}"/>
              </a:ext>
            </a:extLst>
          </p:cNvPr>
          <p:cNvSpPr>
            <a:spLocks noGrp="1"/>
          </p:cNvSpPr>
          <p:nvPr>
            <p:ph type="body" sz="quarter" idx="13"/>
          </p:nvPr>
        </p:nvSpPr>
        <p:spPr>
          <a:xfrm>
            <a:off x="835025" y="1404650"/>
            <a:ext cx="10518775" cy="3843337"/>
          </a:xfrm>
        </p:spPr>
        <p:txBody>
          <a:bodyPr>
            <a:normAutofit/>
          </a:bodyPr>
          <a:lstStyle/>
          <a:p>
            <a:pPr marL="0" indent="0">
              <a:buNone/>
            </a:pPr>
            <a:r>
              <a:rPr lang="en-US" sz="2400" dirty="0"/>
              <a:t>Adults and Children can receive all joint federal-state or state-only funded benefits they are eligible for, even if other people they live with are ineligible</a:t>
            </a:r>
          </a:p>
        </p:txBody>
      </p:sp>
      <p:graphicFrame>
        <p:nvGraphicFramePr>
          <p:cNvPr id="4" name="Diagram 3">
            <a:extLst>
              <a:ext uri="{FF2B5EF4-FFF2-40B4-BE49-F238E27FC236}">
                <a16:creationId xmlns:a16="http://schemas.microsoft.com/office/drawing/2014/main" id="{A4F65FEB-EF05-E132-0A90-91982F126917}"/>
              </a:ext>
            </a:extLst>
          </p:cNvPr>
          <p:cNvGraphicFramePr/>
          <p:nvPr>
            <p:extLst>
              <p:ext uri="{D42A27DB-BD31-4B8C-83A1-F6EECF244321}">
                <p14:modId xmlns:p14="http://schemas.microsoft.com/office/powerpoint/2010/main" val="604266266"/>
              </p:ext>
            </p:extLst>
          </p:nvPr>
        </p:nvGraphicFramePr>
        <p:xfrm>
          <a:off x="751175" y="2372976"/>
          <a:ext cx="10686474" cy="3289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24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a:t>questions</a:t>
            </a:r>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sp>
        <p:nvSpPr>
          <p:cNvPr id="6" name="TextBox 5"/>
          <p:cNvSpPr txBox="1"/>
          <p:nvPr/>
        </p:nvSpPr>
        <p:spPr>
          <a:xfrm>
            <a:off x="4011119" y="4610100"/>
            <a:ext cx="4172937" cy="830997"/>
          </a:xfrm>
          <a:prstGeom prst="rect">
            <a:avLst/>
          </a:prstGeom>
          <a:noFill/>
        </p:spPr>
        <p:txBody>
          <a:bodyPr wrap="none" rtlCol="0">
            <a:spAutoFit/>
          </a:bodyPr>
          <a:lstStyle/>
          <a:p>
            <a:pPr algn="ctr"/>
            <a:r>
              <a:rPr lang="en-US" sz="2400" dirty="0"/>
              <a:t>Gwynne Kizer Mashon</a:t>
            </a:r>
          </a:p>
          <a:p>
            <a:pPr algn="ctr"/>
            <a:r>
              <a:rPr lang="en-US" sz="2400" dirty="0"/>
              <a:t>gmashon@legalaidchicago.org</a:t>
            </a:r>
          </a:p>
        </p:txBody>
      </p:sp>
      <p:sp>
        <p:nvSpPr>
          <p:cNvPr id="7" name="Oval Callout 6"/>
          <p:cNvSpPr/>
          <p:nvPr/>
        </p:nvSpPr>
        <p:spPr>
          <a:xfrm rot="1123546">
            <a:off x="6507164" y="1518989"/>
            <a:ext cx="4470400" cy="1789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you have additional questions about new and upcoming changes to benefits for immigrants, you can reach out to Andrea Kovach from Shriver Center at andreakovach@povertylaw.org</a:t>
            </a:r>
          </a:p>
        </p:txBody>
      </p:sp>
    </p:spTree>
    <p:extLst>
      <p:ext uri="{BB962C8B-B14F-4D97-AF65-F5344CB8AC3E}">
        <p14:creationId xmlns:p14="http://schemas.microsoft.com/office/powerpoint/2010/main" val="388054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DC68-7812-8CD5-08F8-E3155B80B3F3}"/>
              </a:ext>
            </a:extLst>
          </p:cNvPr>
          <p:cNvSpPr>
            <a:spLocks noGrp="1"/>
          </p:cNvSpPr>
          <p:nvPr>
            <p:ph type="title"/>
          </p:nvPr>
        </p:nvSpPr>
        <p:spPr/>
        <p:txBody>
          <a:bodyPr/>
          <a:lstStyle/>
          <a:p>
            <a:r>
              <a:rPr lang="en-US" dirty="0"/>
              <a:t>IDHS benefits</a:t>
            </a:r>
          </a:p>
        </p:txBody>
      </p:sp>
      <p:pic>
        <p:nvPicPr>
          <p:cNvPr id="5" name="Picture 4">
            <a:extLst>
              <a:ext uri="{FF2B5EF4-FFF2-40B4-BE49-F238E27FC236}">
                <a16:creationId xmlns:a16="http://schemas.microsoft.com/office/drawing/2014/main" id="{C8C37F5D-6ED4-D5D9-06EA-3550828A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689" y="1341145"/>
            <a:ext cx="12076621" cy="4407108"/>
          </a:xfrm>
          <a:prstGeom prst="rect">
            <a:avLst/>
          </a:prstGeom>
        </p:spPr>
      </p:pic>
      <p:pic>
        <p:nvPicPr>
          <p:cNvPr id="7" name="Picture 6">
            <a:extLst>
              <a:ext uri="{FF2B5EF4-FFF2-40B4-BE49-F238E27FC236}">
                <a16:creationId xmlns:a16="http://schemas.microsoft.com/office/drawing/2014/main" id="{416BADA3-675E-0C9E-629B-F4DF495089A2}"/>
              </a:ext>
            </a:extLst>
          </p:cNvPr>
          <p:cNvPicPr>
            <a:picLocks noChangeAspect="1"/>
          </p:cNvPicPr>
          <p:nvPr/>
        </p:nvPicPr>
        <p:blipFill>
          <a:blip r:embed="rId3"/>
          <a:stretch>
            <a:fillRect/>
          </a:stretch>
        </p:blipFill>
        <p:spPr>
          <a:xfrm>
            <a:off x="277034" y="5853183"/>
            <a:ext cx="2943636" cy="847843"/>
          </a:xfrm>
          <a:prstGeom prst="rect">
            <a:avLst/>
          </a:prstGeom>
        </p:spPr>
      </p:pic>
    </p:spTree>
    <p:extLst>
      <p:ext uri="{BB962C8B-B14F-4D97-AF65-F5344CB8AC3E}">
        <p14:creationId xmlns:p14="http://schemas.microsoft.com/office/powerpoint/2010/main" val="376052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695F-9E2A-B77C-CB07-1C2246D36898}"/>
              </a:ext>
            </a:extLst>
          </p:cNvPr>
          <p:cNvSpPr>
            <a:spLocks noGrp="1"/>
          </p:cNvSpPr>
          <p:nvPr>
            <p:ph type="title"/>
          </p:nvPr>
        </p:nvSpPr>
        <p:spPr/>
        <p:txBody>
          <a:bodyPr/>
          <a:lstStyle/>
          <a:p>
            <a:r>
              <a:rPr lang="en-US" dirty="0"/>
              <a:t>Preliminary issues</a:t>
            </a:r>
          </a:p>
        </p:txBody>
      </p:sp>
      <p:sp>
        <p:nvSpPr>
          <p:cNvPr id="3" name="Text Placeholder 2">
            <a:extLst>
              <a:ext uri="{FF2B5EF4-FFF2-40B4-BE49-F238E27FC236}">
                <a16:creationId xmlns:a16="http://schemas.microsoft.com/office/drawing/2014/main" id="{78DB35D6-714D-43F2-D44D-3A1E7CF32DA9}"/>
              </a:ext>
            </a:extLst>
          </p:cNvPr>
          <p:cNvSpPr>
            <a:spLocks noGrp="1"/>
          </p:cNvSpPr>
          <p:nvPr>
            <p:ph type="body" sz="quarter" idx="13"/>
          </p:nvPr>
        </p:nvSpPr>
        <p:spPr/>
        <p:txBody>
          <a:bodyPr/>
          <a:lstStyle/>
          <a:p>
            <a:r>
              <a:rPr lang="en-US" dirty="0"/>
              <a:t>Public Charge</a:t>
            </a:r>
          </a:p>
          <a:p>
            <a:r>
              <a:rPr lang="en-US" dirty="0"/>
              <a:t>Information Sharing with Federal Agencies</a:t>
            </a:r>
          </a:p>
        </p:txBody>
      </p:sp>
    </p:spTree>
    <p:extLst>
      <p:ext uri="{BB962C8B-B14F-4D97-AF65-F5344CB8AC3E}">
        <p14:creationId xmlns:p14="http://schemas.microsoft.com/office/powerpoint/2010/main" val="60993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charge</a:t>
            </a:r>
          </a:p>
        </p:txBody>
      </p:sp>
      <p:sp>
        <p:nvSpPr>
          <p:cNvPr id="3" name="Text Placeholder 2"/>
          <p:cNvSpPr>
            <a:spLocks noGrp="1"/>
          </p:cNvSpPr>
          <p:nvPr>
            <p:ph type="body" sz="quarter" idx="13"/>
          </p:nvPr>
        </p:nvSpPr>
        <p:spPr>
          <a:xfrm>
            <a:off x="764309" y="1441595"/>
            <a:ext cx="10518775" cy="3843337"/>
          </a:xfrm>
        </p:spPr>
        <p:txBody>
          <a:bodyPr>
            <a:noAutofit/>
          </a:bodyPr>
          <a:lstStyle/>
          <a:p>
            <a:pPr marL="0" indent="0" fontAlgn="base">
              <a:buNone/>
            </a:pPr>
            <a:r>
              <a:rPr lang="en-US" sz="2000" b="1" dirty="0"/>
              <a:t>Public charge is an immigration rule that can prevent people from becoming Legal Permanent Residents </a:t>
            </a:r>
          </a:p>
        </p:txBody>
      </p:sp>
      <p:sp>
        <p:nvSpPr>
          <p:cNvPr id="4" name="Text Placeholder 2"/>
          <p:cNvSpPr txBox="1">
            <a:spLocks/>
          </p:cNvSpPr>
          <p:nvPr/>
        </p:nvSpPr>
        <p:spPr>
          <a:xfrm>
            <a:off x="838200" y="2305195"/>
            <a:ext cx="10518775" cy="2506949"/>
          </a:xfrm>
          <a:prstGeom prst="rect">
            <a:avLst/>
          </a:prstGeom>
          <a:solidFill>
            <a:srgbClr val="0E1D6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dirty="0">
                <a:solidFill>
                  <a:schemeClr val="bg1"/>
                </a:solidFill>
              </a:rPr>
              <a:t>The 2022 Final Rule, the public charge inadmissibility determination is a prospective determination based on the totality of the noncitizen’s circumstances (that is, we weigh all the information and evidence relevant to the statutory factors as applied to an applicant’s case). No one factor serves as the sole criterion for making a public charge inadmissibility determination (except for an insufficient Affidavit of Support Under Section 213A of the INA where required).” </a:t>
            </a:r>
          </a:p>
          <a:p>
            <a:pPr marL="0" indent="0" fontAlgn="base">
              <a:buNone/>
            </a:pPr>
            <a:endParaRPr lang="en-US" sz="2000" dirty="0">
              <a:solidFill>
                <a:schemeClr val="bg1"/>
              </a:solidFill>
            </a:endParaRPr>
          </a:p>
          <a:p>
            <a:pPr marL="0" indent="0" algn="r" fontAlgn="base">
              <a:buNone/>
            </a:pPr>
            <a:r>
              <a:rPr lang="en-US" sz="1600" dirty="0">
                <a:solidFill>
                  <a:schemeClr val="bg1"/>
                </a:solidFill>
              </a:rPr>
              <a:t>                            			https://www.uscis.gov/green-card/green-card-processes-and-procedures/public-charge/public-charge-resources</a:t>
            </a:r>
          </a:p>
        </p:txBody>
      </p:sp>
      <p:pic>
        <p:nvPicPr>
          <p:cNvPr id="7" name="Picture 6">
            <a:extLst>
              <a:ext uri="{FF2B5EF4-FFF2-40B4-BE49-F238E27FC236}">
                <a16:creationId xmlns:a16="http://schemas.microsoft.com/office/drawing/2014/main" id="{6AF8C56F-B46F-2689-9C0B-EDD564E6CF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83055" y="4847544"/>
            <a:ext cx="4492995" cy="874775"/>
          </a:xfrm>
          <a:prstGeom prst="rect">
            <a:avLst/>
          </a:prstGeom>
        </p:spPr>
      </p:pic>
    </p:spTree>
    <p:extLst>
      <p:ext uri="{BB962C8B-B14F-4D97-AF65-F5344CB8AC3E}">
        <p14:creationId xmlns:p14="http://schemas.microsoft.com/office/powerpoint/2010/main" val="189345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2900-BFFC-E491-C20B-5C5A533E7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8BCC5-A94D-2842-E43B-FACAFB9ACA7C}"/>
              </a:ext>
            </a:extLst>
          </p:cNvPr>
          <p:cNvSpPr>
            <a:spLocks noGrp="1"/>
          </p:cNvSpPr>
          <p:nvPr>
            <p:ph type="title"/>
          </p:nvPr>
        </p:nvSpPr>
        <p:spPr/>
        <p:txBody>
          <a:bodyPr/>
          <a:lstStyle/>
          <a:p>
            <a:r>
              <a:rPr lang="en-US" dirty="0"/>
              <a:t>Current state of Public charge</a:t>
            </a:r>
          </a:p>
        </p:txBody>
      </p:sp>
      <p:sp>
        <p:nvSpPr>
          <p:cNvPr id="3" name="Text Placeholder 2">
            <a:extLst>
              <a:ext uri="{FF2B5EF4-FFF2-40B4-BE49-F238E27FC236}">
                <a16:creationId xmlns:a16="http://schemas.microsoft.com/office/drawing/2014/main" id="{02521C1E-1C12-5DD7-1C06-4FE8CA3E5E8E}"/>
              </a:ext>
            </a:extLst>
          </p:cNvPr>
          <p:cNvSpPr>
            <a:spLocks noGrp="1"/>
          </p:cNvSpPr>
          <p:nvPr>
            <p:ph type="body" sz="quarter" idx="13"/>
          </p:nvPr>
        </p:nvSpPr>
        <p:spPr>
          <a:xfrm>
            <a:off x="979632" y="1625789"/>
            <a:ext cx="10518775" cy="3843337"/>
          </a:xfrm>
        </p:spPr>
        <p:txBody>
          <a:bodyPr>
            <a:noAutofit/>
          </a:bodyPr>
          <a:lstStyle/>
          <a:p>
            <a:pPr fontAlgn="base"/>
            <a:r>
              <a:rPr lang="en-US" sz="1800" dirty="0"/>
              <a:t>Public Charge only applies if someone has not yet obtained Legal Permanent Residency</a:t>
            </a:r>
          </a:p>
          <a:p>
            <a:pPr fontAlgn="base"/>
            <a:r>
              <a:rPr lang="en-US" sz="1800" dirty="0"/>
              <a:t>Receiving public benefits for other household members does not count </a:t>
            </a:r>
          </a:p>
          <a:p>
            <a:pPr lvl="1" fontAlgn="base"/>
            <a:r>
              <a:rPr lang="en-US" sz="1400" dirty="0"/>
              <a:t>Mom receiving child-only TANF for her children is not considered for Public Charge</a:t>
            </a:r>
          </a:p>
          <a:p>
            <a:pPr fontAlgn="base"/>
            <a:r>
              <a:rPr lang="en-US" sz="1800" dirty="0"/>
              <a:t>Receiving State-funded benefits does not count </a:t>
            </a:r>
          </a:p>
          <a:p>
            <a:pPr fontAlgn="base"/>
            <a:r>
              <a:rPr lang="en-US" sz="1800" dirty="0"/>
              <a:t>Public Charge rules do not apply to recipients of humanitarian relief (U Visa, T Visa, Asylum, VAWA, etc.)</a:t>
            </a:r>
          </a:p>
          <a:p>
            <a:pPr fontAlgn="base"/>
            <a:r>
              <a:rPr lang="en-US" sz="1800" dirty="0"/>
              <a:t>So, as of now, what might count?</a:t>
            </a:r>
          </a:p>
          <a:p>
            <a:pPr fontAlgn="base"/>
            <a:endParaRPr lang="en-US" sz="1800" dirty="0"/>
          </a:p>
          <a:p>
            <a:pPr fontAlgn="base"/>
            <a:endParaRPr lang="en-US" sz="1800" dirty="0"/>
          </a:p>
          <a:p>
            <a:pPr marL="0" indent="0" fontAlgn="base">
              <a:buNone/>
            </a:pPr>
            <a:endParaRPr lang="en-US" sz="1800" dirty="0"/>
          </a:p>
          <a:p>
            <a:pPr marL="0" indent="0" fontAlgn="base">
              <a:buNone/>
            </a:pPr>
            <a:r>
              <a:rPr lang="en-US" sz="1800" dirty="0"/>
              <a:t>If someone is concerned about public charge, they should consult an immigration attorney. </a:t>
            </a:r>
          </a:p>
          <a:p>
            <a:pPr marL="0" indent="0" fontAlgn="base">
              <a:buNone/>
            </a:pPr>
            <a:endParaRPr lang="en-US" sz="2000" dirty="0"/>
          </a:p>
          <a:p>
            <a:pPr lvl="1" fontAlgn="base"/>
            <a:endParaRPr lang="en-US" sz="1600" dirty="0"/>
          </a:p>
        </p:txBody>
      </p:sp>
      <p:graphicFrame>
        <p:nvGraphicFramePr>
          <p:cNvPr id="4" name="Diagram 3">
            <a:extLst>
              <a:ext uri="{FF2B5EF4-FFF2-40B4-BE49-F238E27FC236}">
                <a16:creationId xmlns:a16="http://schemas.microsoft.com/office/drawing/2014/main" id="{7BC6BFE8-57D9-D801-7791-F926A93A568A}"/>
              </a:ext>
            </a:extLst>
          </p:cNvPr>
          <p:cNvGraphicFramePr/>
          <p:nvPr/>
        </p:nvGraphicFramePr>
        <p:xfrm>
          <a:off x="838200" y="3852258"/>
          <a:ext cx="8128000" cy="91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51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89C0-BA31-4120-7965-DF753DFF0ED8}"/>
              </a:ext>
            </a:extLst>
          </p:cNvPr>
          <p:cNvSpPr>
            <a:spLocks noGrp="1"/>
          </p:cNvSpPr>
          <p:nvPr>
            <p:ph type="title"/>
          </p:nvPr>
        </p:nvSpPr>
        <p:spPr/>
        <p:txBody>
          <a:bodyPr/>
          <a:lstStyle/>
          <a:p>
            <a:r>
              <a:rPr lang="en-US" dirty="0"/>
              <a:t>Possible </a:t>
            </a:r>
            <a:r>
              <a:rPr lang="en-US" u="sng" dirty="0"/>
              <a:t>future</a:t>
            </a:r>
            <a:r>
              <a:rPr lang="en-US" dirty="0"/>
              <a:t> Expansion of public charge</a:t>
            </a:r>
          </a:p>
        </p:txBody>
      </p:sp>
      <p:sp>
        <p:nvSpPr>
          <p:cNvPr id="3" name="Text Placeholder 2">
            <a:extLst>
              <a:ext uri="{FF2B5EF4-FFF2-40B4-BE49-F238E27FC236}">
                <a16:creationId xmlns:a16="http://schemas.microsoft.com/office/drawing/2014/main" id="{61681888-31D5-D66C-322A-3BAA9D157A54}"/>
              </a:ext>
            </a:extLst>
          </p:cNvPr>
          <p:cNvSpPr>
            <a:spLocks noGrp="1"/>
          </p:cNvSpPr>
          <p:nvPr>
            <p:ph type="body" sz="quarter" idx="13"/>
          </p:nvPr>
        </p:nvSpPr>
        <p:spPr>
          <a:xfrm>
            <a:off x="838200" y="1690688"/>
            <a:ext cx="10518775" cy="2391495"/>
          </a:xfrm>
        </p:spPr>
        <p:txBody>
          <a:bodyPr>
            <a:normAutofit/>
          </a:bodyPr>
          <a:lstStyle/>
          <a:p>
            <a:pPr marL="0" indent="0">
              <a:buNone/>
            </a:pPr>
            <a:r>
              <a:rPr lang="en-US" sz="1800" dirty="0"/>
              <a:t>Rule expands definition of services that qualify as “public benefits”. However, as far as we can tell, this does not yet implicate public charge issues in immigration process.</a:t>
            </a:r>
          </a:p>
          <a:p>
            <a:pPr marL="0" indent="0">
              <a:buNone/>
            </a:pPr>
            <a:r>
              <a:rPr lang="en-US" sz="1800" dirty="0"/>
              <a:t>Benefits we’re discussing today that are included in this rule include:</a:t>
            </a:r>
          </a:p>
          <a:p>
            <a:pPr lvl="1"/>
            <a:r>
              <a:rPr lang="en-US" sz="1800" dirty="0"/>
              <a:t>Medicaid (except emergency Medicaid)</a:t>
            </a:r>
          </a:p>
          <a:p>
            <a:pPr lvl="1"/>
            <a:r>
              <a:rPr lang="en-US" sz="1800" dirty="0"/>
              <a:t>Medicare</a:t>
            </a:r>
          </a:p>
          <a:p>
            <a:pPr lvl="1"/>
            <a:r>
              <a:rPr lang="en-US" sz="1800" dirty="0"/>
              <a:t>Children’s Medicaid</a:t>
            </a:r>
          </a:p>
          <a:p>
            <a:pPr marL="0" indent="0">
              <a:buNone/>
            </a:pPr>
            <a:endParaRPr lang="en-US" sz="1800" dirty="0"/>
          </a:p>
        </p:txBody>
      </p:sp>
      <p:sp>
        <p:nvSpPr>
          <p:cNvPr id="5" name="TextBox 4">
            <a:extLst>
              <a:ext uri="{FF2B5EF4-FFF2-40B4-BE49-F238E27FC236}">
                <a16:creationId xmlns:a16="http://schemas.microsoft.com/office/drawing/2014/main" id="{8DF0AE1D-29DF-5975-7C89-5F1AA0036293}"/>
              </a:ext>
            </a:extLst>
          </p:cNvPr>
          <p:cNvSpPr txBox="1"/>
          <p:nvPr/>
        </p:nvSpPr>
        <p:spPr>
          <a:xfrm>
            <a:off x="2568767" y="3681509"/>
            <a:ext cx="9217891" cy="1754326"/>
          </a:xfrm>
          <a:prstGeom prst="rect">
            <a:avLst/>
          </a:prstGeom>
          <a:noFill/>
        </p:spPr>
        <p:txBody>
          <a:bodyPr wrap="square">
            <a:spAutoFit/>
          </a:bodyPr>
          <a:lstStyle/>
          <a:p>
            <a:r>
              <a:rPr lang="en-US" dirty="0">
                <a:solidFill>
                  <a:srgbClr val="000000"/>
                </a:solidFill>
              </a:rPr>
              <a:t>See more: </a:t>
            </a:r>
          </a:p>
          <a:p>
            <a:pPr marL="285750" indent="-285750">
              <a:buFont typeface="Arial" panose="020B0604020202020204" pitchFamily="34" charset="0"/>
              <a:buChar char="•"/>
            </a:pPr>
            <a:r>
              <a:rPr lang="en-US" dirty="0">
                <a:solidFill>
                  <a:srgbClr val="000000"/>
                </a:solidFill>
                <a:hlinkClick r:id="rId2"/>
              </a:rPr>
              <a:t>https://www.kff.org/policy-watch/new-policy-bars-many-lawfully-present-and-undocumented-immigrants-from-a-broad-range-of-federal-health-and-social-supports/</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Illinois has joined a coalition of other states in lawsuit challenging this rule. In response to this suit, HHS has agreed to delay implementation until 9/10/2025. Case 1:25-cv-00345-MSM-PAS, United States District Court for Rhode Island.</a:t>
            </a:r>
          </a:p>
        </p:txBody>
      </p:sp>
    </p:spTree>
    <p:extLst>
      <p:ext uri="{BB962C8B-B14F-4D97-AF65-F5344CB8AC3E}">
        <p14:creationId xmlns:p14="http://schemas.microsoft.com/office/powerpoint/2010/main" val="276990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7982-E98C-8CC5-3160-C666556AA037}"/>
              </a:ext>
            </a:extLst>
          </p:cNvPr>
          <p:cNvSpPr>
            <a:spLocks noGrp="1"/>
          </p:cNvSpPr>
          <p:nvPr>
            <p:ph type="title"/>
          </p:nvPr>
        </p:nvSpPr>
        <p:spPr/>
        <p:txBody>
          <a:bodyPr/>
          <a:lstStyle/>
          <a:p>
            <a:r>
              <a:rPr lang="en-US" dirty="0"/>
              <a:t>Information sharing</a:t>
            </a:r>
          </a:p>
        </p:txBody>
      </p:sp>
      <p:sp>
        <p:nvSpPr>
          <p:cNvPr id="3" name="Text Placeholder 2">
            <a:extLst>
              <a:ext uri="{FF2B5EF4-FFF2-40B4-BE49-F238E27FC236}">
                <a16:creationId xmlns:a16="http://schemas.microsoft.com/office/drawing/2014/main" id="{0AEEB7F6-CD1B-A7D4-B5DE-DEDD744E481C}"/>
              </a:ext>
            </a:extLst>
          </p:cNvPr>
          <p:cNvSpPr>
            <a:spLocks noGrp="1"/>
          </p:cNvSpPr>
          <p:nvPr>
            <p:ph type="body" sz="quarter" idx="13"/>
          </p:nvPr>
        </p:nvSpPr>
        <p:spPr>
          <a:xfrm>
            <a:off x="6927273" y="1403927"/>
            <a:ext cx="4429702" cy="4241223"/>
          </a:xfrm>
        </p:spPr>
        <p:txBody>
          <a:bodyPr>
            <a:normAutofit fontScale="92500" lnSpcReduction="20000"/>
          </a:bodyPr>
          <a:lstStyle/>
          <a:p>
            <a:pPr marL="0" indent="0">
              <a:buNone/>
            </a:pPr>
            <a:r>
              <a:rPr lang="en-US" sz="1800" dirty="0"/>
              <a:t>Illinois has joined a coalition of other states in lawsuit challenging this rule: State of California v. US Department of Health and Hospital, 3:25-cv-05536 in Us District Court for the Northern District of California.</a:t>
            </a:r>
          </a:p>
          <a:p>
            <a:pPr marL="0" indent="0">
              <a:buNone/>
            </a:pPr>
            <a:r>
              <a:rPr lang="en-US" sz="1800" dirty="0"/>
              <a:t>Kinds of information we believe was shared:</a:t>
            </a:r>
          </a:p>
          <a:p>
            <a:r>
              <a:rPr lang="en-US" sz="1800" dirty="0"/>
              <a:t>Names</a:t>
            </a:r>
          </a:p>
          <a:p>
            <a:r>
              <a:rPr lang="en-US" sz="1800" dirty="0"/>
              <a:t>Birthdates</a:t>
            </a:r>
          </a:p>
          <a:p>
            <a:r>
              <a:rPr lang="en-US" sz="1800" dirty="0"/>
              <a:t>Addresses</a:t>
            </a:r>
          </a:p>
          <a:p>
            <a:r>
              <a:rPr lang="en-US" sz="1800" dirty="0"/>
              <a:t>Immigration status</a:t>
            </a:r>
          </a:p>
          <a:p>
            <a:r>
              <a:rPr lang="en-US" sz="1800" dirty="0"/>
              <a:t>Claims and benefits history (including types of services received)</a:t>
            </a:r>
          </a:p>
          <a:p>
            <a:pPr marL="0" indent="0">
              <a:buNone/>
            </a:pPr>
            <a:r>
              <a:rPr lang="en-US" sz="1800" dirty="0"/>
              <a:t>As of 8/11/25, plaintiff states asked for preliminary injunction stopping current and future data sharing until the full case could be heard. It appears decision is pending.</a:t>
            </a:r>
          </a:p>
        </p:txBody>
      </p:sp>
      <p:pic>
        <p:nvPicPr>
          <p:cNvPr id="5" name="Picture 4">
            <a:extLst>
              <a:ext uri="{FF2B5EF4-FFF2-40B4-BE49-F238E27FC236}">
                <a16:creationId xmlns:a16="http://schemas.microsoft.com/office/drawing/2014/main" id="{923C8F56-E734-D4EF-578E-657CFBA42589}"/>
              </a:ext>
            </a:extLst>
          </p:cNvPr>
          <p:cNvPicPr>
            <a:picLocks noChangeAspect="1"/>
          </p:cNvPicPr>
          <p:nvPr/>
        </p:nvPicPr>
        <p:blipFill>
          <a:blip r:embed="rId3"/>
          <a:srcRect t="22632" r="29043"/>
          <a:stretch>
            <a:fillRect/>
          </a:stretch>
        </p:blipFill>
        <p:spPr>
          <a:xfrm>
            <a:off x="835025" y="1443182"/>
            <a:ext cx="5761274" cy="3690551"/>
          </a:xfrm>
          <a:prstGeom prst="rect">
            <a:avLst/>
          </a:prstGeom>
        </p:spPr>
      </p:pic>
      <p:sp>
        <p:nvSpPr>
          <p:cNvPr id="6" name="TextBox 5">
            <a:extLst>
              <a:ext uri="{FF2B5EF4-FFF2-40B4-BE49-F238E27FC236}">
                <a16:creationId xmlns:a16="http://schemas.microsoft.com/office/drawing/2014/main" id="{B5DA100F-4D20-87E8-48BA-F52E21610C49}"/>
              </a:ext>
            </a:extLst>
          </p:cNvPr>
          <p:cNvSpPr txBox="1"/>
          <p:nvPr/>
        </p:nvSpPr>
        <p:spPr>
          <a:xfrm>
            <a:off x="258619" y="5177074"/>
            <a:ext cx="6668654" cy="276999"/>
          </a:xfrm>
          <a:prstGeom prst="rect">
            <a:avLst/>
          </a:prstGeom>
          <a:noFill/>
        </p:spPr>
        <p:txBody>
          <a:bodyPr wrap="square">
            <a:spAutoFit/>
          </a:bodyPr>
          <a:lstStyle/>
          <a:p>
            <a:r>
              <a:rPr lang="en-US" sz="1200" dirty="0"/>
              <a:t>https://apnews.com/article/immigration-medicaid-trump-ice-ab9c2267ce596089410387bfcb40eeb7</a:t>
            </a:r>
          </a:p>
        </p:txBody>
      </p:sp>
    </p:spTree>
    <p:extLst>
      <p:ext uri="{BB962C8B-B14F-4D97-AF65-F5344CB8AC3E}">
        <p14:creationId xmlns:p14="http://schemas.microsoft.com/office/powerpoint/2010/main" val="419415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D93B-F326-E699-A1A3-7EAE1C5CBAC3}"/>
              </a:ext>
            </a:extLst>
          </p:cNvPr>
          <p:cNvSpPr>
            <a:spLocks noGrp="1"/>
          </p:cNvSpPr>
          <p:nvPr>
            <p:ph type="title"/>
          </p:nvPr>
        </p:nvSpPr>
        <p:spPr/>
        <p:txBody>
          <a:bodyPr/>
          <a:lstStyle/>
          <a:p>
            <a:r>
              <a:rPr lang="en-US" dirty="0"/>
              <a:t>Information sharing</a:t>
            </a:r>
          </a:p>
        </p:txBody>
      </p:sp>
      <p:sp>
        <p:nvSpPr>
          <p:cNvPr id="3" name="Text Placeholder 2">
            <a:extLst>
              <a:ext uri="{FF2B5EF4-FFF2-40B4-BE49-F238E27FC236}">
                <a16:creationId xmlns:a16="http://schemas.microsoft.com/office/drawing/2014/main" id="{CE609957-08F0-E523-5539-7A4510EDE094}"/>
              </a:ext>
            </a:extLst>
          </p:cNvPr>
          <p:cNvSpPr>
            <a:spLocks noGrp="1"/>
          </p:cNvSpPr>
          <p:nvPr>
            <p:ph type="body" sz="quarter" idx="13"/>
          </p:nvPr>
        </p:nvSpPr>
        <p:spPr>
          <a:xfrm>
            <a:off x="7210269" y="569627"/>
            <a:ext cx="4146706" cy="5075524"/>
          </a:xfrm>
        </p:spPr>
        <p:txBody>
          <a:bodyPr>
            <a:normAutofit fontScale="77500" lnSpcReduction="20000"/>
          </a:bodyPr>
          <a:lstStyle/>
          <a:p>
            <a:pPr marL="0" indent="0">
              <a:buNone/>
            </a:pPr>
            <a:r>
              <a:rPr lang="en-US" dirty="0"/>
              <a:t>USDA originally gave states and EBT vendors until July 30</a:t>
            </a:r>
            <a:r>
              <a:rPr lang="en-US" baseline="30000" dirty="0"/>
              <a:t>th</a:t>
            </a:r>
            <a:r>
              <a:rPr lang="en-US" dirty="0"/>
              <a:t> to produce data on anyone who even applied for SNAP since 1/1/20. They asked for data such as:</a:t>
            </a:r>
          </a:p>
          <a:p>
            <a:r>
              <a:rPr lang="en-US" dirty="0"/>
              <a:t>Names</a:t>
            </a:r>
          </a:p>
          <a:p>
            <a:r>
              <a:rPr lang="en-US" dirty="0"/>
              <a:t>Addresses</a:t>
            </a:r>
          </a:p>
          <a:p>
            <a:r>
              <a:rPr lang="en-US" dirty="0"/>
              <a:t>Social Security numbers</a:t>
            </a:r>
          </a:p>
          <a:p>
            <a:r>
              <a:rPr lang="en-US" dirty="0"/>
              <a:t>Citizenship status</a:t>
            </a:r>
          </a:p>
          <a:p>
            <a:r>
              <a:rPr lang="en-US" dirty="0"/>
              <a:t>Benefits received</a:t>
            </a:r>
          </a:p>
          <a:p>
            <a:pPr marL="0" indent="0">
              <a:buNone/>
            </a:pPr>
            <a:r>
              <a:rPr lang="en-US" dirty="0"/>
              <a:t>IL has joined 21 other states in a suit challenging this demand in the US District Court for the Northern District of CA, Case No. 3:25-cv-06310.</a:t>
            </a:r>
          </a:p>
          <a:p>
            <a:pPr marL="0" indent="0">
              <a:buNone/>
            </a:pPr>
            <a:r>
              <a:rPr lang="en-US" dirty="0"/>
              <a:t>The demand is currently paused.</a:t>
            </a:r>
          </a:p>
        </p:txBody>
      </p:sp>
      <p:pic>
        <p:nvPicPr>
          <p:cNvPr id="5" name="Picture 4">
            <a:extLst>
              <a:ext uri="{FF2B5EF4-FFF2-40B4-BE49-F238E27FC236}">
                <a16:creationId xmlns:a16="http://schemas.microsoft.com/office/drawing/2014/main" id="{B5CBA389-BA9D-159E-5A50-F494BE56A4A7}"/>
              </a:ext>
            </a:extLst>
          </p:cNvPr>
          <p:cNvPicPr>
            <a:picLocks noChangeAspect="1"/>
          </p:cNvPicPr>
          <p:nvPr/>
        </p:nvPicPr>
        <p:blipFill>
          <a:blip r:embed="rId2"/>
          <a:stretch>
            <a:fillRect/>
          </a:stretch>
        </p:blipFill>
        <p:spPr>
          <a:xfrm>
            <a:off x="835025" y="1350952"/>
            <a:ext cx="5701891" cy="4156095"/>
          </a:xfrm>
          <a:prstGeom prst="rect">
            <a:avLst/>
          </a:prstGeom>
        </p:spPr>
      </p:pic>
      <p:sp>
        <p:nvSpPr>
          <p:cNvPr id="7" name="TextBox 6">
            <a:extLst>
              <a:ext uri="{FF2B5EF4-FFF2-40B4-BE49-F238E27FC236}">
                <a16:creationId xmlns:a16="http://schemas.microsoft.com/office/drawing/2014/main" id="{125B23F0-C1B6-3863-6F80-12A8058CEDA8}"/>
              </a:ext>
            </a:extLst>
          </p:cNvPr>
          <p:cNvSpPr txBox="1"/>
          <p:nvPr/>
        </p:nvSpPr>
        <p:spPr>
          <a:xfrm>
            <a:off x="1339273" y="5506650"/>
            <a:ext cx="6528895" cy="276999"/>
          </a:xfrm>
          <a:prstGeom prst="rect">
            <a:avLst/>
          </a:prstGeom>
          <a:noFill/>
        </p:spPr>
        <p:txBody>
          <a:bodyPr wrap="square">
            <a:spAutoFit/>
          </a:bodyPr>
          <a:lstStyle/>
          <a:p>
            <a:r>
              <a:rPr lang="en-US" sz="1200" dirty="0"/>
              <a:t>https://www.npr.org/2025/07/28/nx-s1-5482842/snap-usda-privacy-lawsuit</a:t>
            </a:r>
          </a:p>
        </p:txBody>
      </p:sp>
    </p:spTree>
    <p:extLst>
      <p:ext uri="{BB962C8B-B14F-4D97-AF65-F5344CB8AC3E}">
        <p14:creationId xmlns:p14="http://schemas.microsoft.com/office/powerpoint/2010/main" val="2254824852"/>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FD9F688D333F4590E5B2582306FC72" ma:contentTypeVersion="0" ma:contentTypeDescription="Create a new document." ma:contentTypeScope="" ma:versionID="f4b36f0ec148a194c4ee195d6f339403">
  <xsd:schema xmlns:xsd="http://www.w3.org/2001/XMLSchema" xmlns:xs="http://www.w3.org/2001/XMLSchema" xmlns:p="http://schemas.microsoft.com/office/2006/metadata/properties" xmlns:ns2="122fe50a-8461-476e-8011-41194c3d2ce6" targetNamespace="http://schemas.microsoft.com/office/2006/metadata/properties" ma:root="true" ma:fieldsID="b89445ab64a2cd1657bb33832e75b09f" ns2:_="">
    <xsd:import namespace="122fe50a-8461-476e-8011-41194c3d2ce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NK2KVDMTXA6M-1445658424-30173</_dlc_DocId>
    <_dlc_DocIdUrl xmlns="122fe50a-8461-476e-8011-41194c3d2ce6">
      <Url>https://lafpoint.lafchicago.org/externalRelations/_layouts/15/DocIdRedir.aspx?ID=NK2KVDMTXA6M-1445658424-30173</Url>
      <Description>NK2KVDMTXA6M-1445658424-30173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1673D422-3124-4BE5-A989-D1DD989CF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3D111-1A79-4189-8E2F-A8276D7C4CE4}">
  <ds:schemaRefs>
    <ds:schemaRef ds:uri="http://schemas.microsoft.com/office/2006/metadata/properties"/>
    <ds:schemaRef ds:uri="http://schemas.microsoft.com/office/infopath/2007/PartnerControls"/>
    <ds:schemaRef ds:uri="122fe50a-8461-476e-8011-41194c3d2ce6"/>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DFD7BC9-FF05-4BBF-951B-CD1F7ECEE8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24644</TotalTime>
  <Words>2042</Words>
  <Application>Microsoft Office PowerPoint</Application>
  <PresentationFormat>Widescreen</PresentationFormat>
  <Paragraphs>247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Segoe UI</vt:lpstr>
      <vt:lpstr>Source Sans Pro</vt:lpstr>
      <vt:lpstr>Calibri</vt:lpstr>
      <vt:lpstr>Arial</vt:lpstr>
      <vt:lpstr>Wingdings</vt:lpstr>
      <vt:lpstr>Office Theme</vt:lpstr>
      <vt:lpstr>Illinois Dept of human services Benefits for immigrants </vt:lpstr>
      <vt:lpstr>Before we get started</vt:lpstr>
      <vt:lpstr>IDHS benefits</vt:lpstr>
      <vt:lpstr>Preliminary issues</vt:lpstr>
      <vt:lpstr>Public charge</vt:lpstr>
      <vt:lpstr>Current state of Public charge</vt:lpstr>
      <vt:lpstr>Possible future Expansion of public charge</vt:lpstr>
      <vt:lpstr>Information sharing</vt:lpstr>
      <vt:lpstr>Information sharing</vt:lpstr>
      <vt:lpstr>H.B. 1, immigrant eligibility  eff. Date (11/2025?)</vt:lpstr>
      <vt:lpstr>State funded benefits (TODAY)</vt:lpstr>
      <vt:lpstr>HBIA/HBIS</vt:lpstr>
      <vt:lpstr>Refugee resettlement program</vt:lpstr>
      <vt:lpstr>Medical Benefits for Asylum Applicants and Torture Victims</vt:lpstr>
      <vt:lpstr>VTTC</vt:lpstr>
      <vt:lpstr>VTTC FOOD</vt:lpstr>
      <vt:lpstr>VTTC cash</vt:lpstr>
      <vt:lpstr>VTTC medical</vt:lpstr>
      <vt:lpstr>VAWA CASH/Medical</vt:lpstr>
      <vt:lpstr>Emergency medical</vt:lpstr>
      <vt:lpstr>Mixed status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310</cp:revision>
  <dcterms:created xsi:type="dcterms:W3CDTF">2021-10-22T18:41:33Z</dcterms:created>
  <dcterms:modified xsi:type="dcterms:W3CDTF">2025-08-14T20:06:40Z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0x0101003BFD9F688D333F4590E5B2582306FC72</vt:lpwstr>
  </property>
  <property fmtid="{D5CDD505-2E9C-101B-9397-08002B2CF9AE}" pid="3" name="_dlc_DocIdItemGuid">
    <vt:lpwstr>5fda6323-47de-41dd-9eef-5d4270f3fd96</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