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57"/>
  </p:notesMasterIdLst>
  <p:handoutMasterIdLst>
    <p:handoutMasterId r:id="rId58"/>
  </p:handoutMasterIdLst>
  <p:sldIdLst>
    <p:sldId id="256" r:id="rId6"/>
    <p:sldId id="424" r:id="rId7"/>
    <p:sldId id="606" r:id="rId8"/>
    <p:sldId id="445" r:id="rId9"/>
    <p:sldId id="428" r:id="rId10"/>
    <p:sldId id="607" r:id="rId11"/>
    <p:sldId id="469" r:id="rId12"/>
    <p:sldId id="470" r:id="rId13"/>
    <p:sldId id="473" r:id="rId14"/>
    <p:sldId id="474" r:id="rId15"/>
    <p:sldId id="478" r:id="rId16"/>
    <p:sldId id="479" r:id="rId17"/>
    <p:sldId id="480" r:id="rId18"/>
    <p:sldId id="482" r:id="rId19"/>
    <p:sldId id="465" r:id="rId20"/>
    <p:sldId id="466" r:id="rId21"/>
    <p:sldId id="546" r:id="rId22"/>
    <p:sldId id="632" r:id="rId23"/>
    <p:sldId id="631" r:id="rId24"/>
    <p:sldId id="547" r:id="rId25"/>
    <p:sldId id="531" r:id="rId26"/>
    <p:sldId id="532" r:id="rId27"/>
    <p:sldId id="477" r:id="rId28"/>
    <p:sldId id="541" r:id="rId29"/>
    <p:sldId id="623" r:id="rId30"/>
    <p:sldId id="624" r:id="rId31"/>
    <p:sldId id="575" r:id="rId32"/>
    <p:sldId id="580" r:id="rId33"/>
    <p:sldId id="577" r:id="rId34"/>
    <p:sldId id="578" r:id="rId35"/>
    <p:sldId id="579" r:id="rId36"/>
    <p:sldId id="620" r:id="rId37"/>
    <p:sldId id="591" r:id="rId38"/>
    <p:sldId id="625" r:id="rId39"/>
    <p:sldId id="360" r:id="rId40"/>
    <p:sldId id="550" r:id="rId41"/>
    <p:sldId id="523" r:id="rId42"/>
    <p:sldId id="522" r:id="rId43"/>
    <p:sldId id="552" r:id="rId44"/>
    <p:sldId id="600" r:id="rId45"/>
    <p:sldId id="553" r:id="rId46"/>
    <p:sldId id="588" r:id="rId47"/>
    <p:sldId id="560" r:id="rId48"/>
    <p:sldId id="561" r:id="rId49"/>
    <p:sldId id="633" r:id="rId50"/>
    <p:sldId id="562" r:id="rId51"/>
    <p:sldId id="566" r:id="rId52"/>
    <p:sldId id="567" r:id="rId53"/>
    <p:sldId id="570" r:id="rId54"/>
    <p:sldId id="590" r:id="rId55"/>
    <p:sldId id="515" r:id="rId56"/>
  </p:sldIdLst>
  <p:sldSz cx="12192000" cy="6858000"/>
  <p:notesSz cx="6858000" cy="9144000"/>
  <p:embeddedFontLst>
    <p:embeddedFont>
      <p:font typeface="Source Sans Pro" panose="020B050303040302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F78F522-E658-4DB8-9388-93BD72A0B078}">
          <p14:sldIdLst>
            <p14:sldId id="256"/>
            <p14:sldId id="424"/>
            <p14:sldId id="606"/>
            <p14:sldId id="445"/>
            <p14:sldId id="428"/>
          </p14:sldIdLst>
        </p14:section>
        <p14:section name="Overview of ABE" id="{1F3DF66D-EDF0-457E-88FA-1C7635F685DD}">
          <p14:sldIdLst>
            <p14:sldId id="607"/>
            <p14:sldId id="469"/>
            <p14:sldId id="470"/>
            <p14:sldId id="473"/>
            <p14:sldId id="474"/>
            <p14:sldId id="478"/>
            <p14:sldId id="479"/>
            <p14:sldId id="480"/>
            <p14:sldId id="482"/>
            <p14:sldId id="465"/>
            <p14:sldId id="466"/>
            <p14:sldId id="546"/>
            <p14:sldId id="632"/>
            <p14:sldId id="631"/>
            <p14:sldId id="547"/>
            <p14:sldId id="531"/>
            <p14:sldId id="532"/>
            <p14:sldId id="477"/>
          </p14:sldIdLst>
        </p14:section>
        <p14:section name="Tabs" id="{2DF3C84E-26A5-4DF0-BAFD-F9B774B3779A}">
          <p14:sldIdLst>
            <p14:sldId id="541"/>
          </p14:sldIdLst>
        </p14:section>
        <p14:section name="Contact Information Tab" id="{96305828-6C65-4FFA-AC19-703E2E9D66B8}">
          <p14:sldIdLst>
            <p14:sldId id="623"/>
          </p14:sldIdLst>
        </p14:section>
        <p14:section name="Account Management Tab" id="{5FA64AC7-E5D9-465A-BC43-2BDD9792F1DF}">
          <p14:sldIdLst>
            <p14:sldId id="624"/>
          </p14:sldIdLst>
        </p14:section>
        <p14:section name="Review Benefits Tab" id="{4052709F-6F42-4868-A50C-BEF0030F79EF}">
          <p14:sldIdLst>
            <p14:sldId id="575"/>
            <p14:sldId id="580"/>
            <p14:sldId id="577"/>
            <p14:sldId id="578"/>
            <p14:sldId id="579"/>
          </p14:sldIdLst>
        </p14:section>
        <p14:section name="Case Summary Tab" id="{BA6DB504-AE8D-4318-B281-EF66F5604D64}">
          <p14:sldIdLst>
            <p14:sldId id="620"/>
          </p14:sldIdLst>
        </p14:section>
        <p14:section name="Viewing Notices" id="{55674707-1108-40EE-9690-37EE3E869A40}">
          <p14:sldIdLst>
            <p14:sldId id="591"/>
            <p14:sldId id="625"/>
          </p14:sldIdLst>
        </p14:section>
        <p14:section name="Applying for DHS Benefits" id="{EDE009DE-A6BC-47AF-A0F4-0A02969C4B30}">
          <p14:sldIdLst>
            <p14:sldId id="360"/>
            <p14:sldId id="550"/>
            <p14:sldId id="523"/>
            <p14:sldId id="522"/>
            <p14:sldId id="552"/>
            <p14:sldId id="600"/>
            <p14:sldId id="553"/>
            <p14:sldId id="588"/>
            <p14:sldId id="560"/>
            <p14:sldId id="561"/>
            <p14:sldId id="633"/>
            <p14:sldId id="562"/>
            <p14:sldId id="566"/>
            <p14:sldId id="567"/>
            <p14:sldId id="570"/>
            <p14:sldId id="590"/>
          </p14:sldIdLst>
        </p14:section>
        <p14:section name="Questions" id="{FE54E35D-6827-4234-B950-E83FE8D4BF03}">
          <p14:sldIdLst>
            <p14:sldId id="5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wynne Kizer Mashon" initials="GKM" lastIdx="1" clrIdx="0">
    <p:extLst>
      <p:ext uri="{19B8F6BF-5375-455C-9EA6-DF929625EA0E}">
        <p15:presenceInfo xmlns:p15="http://schemas.microsoft.com/office/powerpoint/2012/main" userId="S-1-5-21-2077504941-3110522328-3205064618-8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9101"/>
    <a:srgbClr val="C38C01"/>
    <a:srgbClr val="000000"/>
    <a:srgbClr val="72B7A4"/>
    <a:srgbClr val="F1EDEA"/>
    <a:srgbClr val="E7E0D8"/>
    <a:srgbClr val="F0ECE9"/>
    <a:srgbClr val="A80229"/>
    <a:srgbClr val="D29F0A"/>
    <a:srgbClr val="F3A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3947" autoAdjust="0"/>
  </p:normalViewPr>
  <p:slideViewPr>
    <p:cSldViewPr snapToGrid="0">
      <p:cViewPr varScale="1">
        <p:scale>
          <a:sx n="96" d="100"/>
          <a:sy n="96" d="100"/>
        </p:scale>
        <p:origin x="1116" y="31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3348"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47720-3D8D-4341-B058-331891DE8A2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8994DABA-77A3-4FCA-BDEB-DCE5B690C029}">
      <dgm:prSet phldrT="[Text]"/>
      <dgm:spPr/>
      <dgm:t>
        <a:bodyPr/>
        <a:lstStyle/>
        <a:p>
          <a:r>
            <a:rPr lang="en-US" b="1" u="sng" dirty="0"/>
            <a:t>Application</a:t>
          </a:r>
        </a:p>
        <a:p>
          <a:r>
            <a:rPr lang="en-US" b="1" dirty="0"/>
            <a:t>Online: Abe.Illinois.gov</a:t>
          </a:r>
        </a:p>
        <a:p>
          <a:r>
            <a:rPr lang="en-US" b="1" dirty="0"/>
            <a:t>Phone: 800-843-6154</a:t>
          </a:r>
        </a:p>
        <a:p>
          <a:r>
            <a:rPr lang="en-US" b="1" dirty="0"/>
            <a:t>In person @ FCRC</a:t>
          </a:r>
        </a:p>
      </dgm:t>
    </dgm:pt>
    <dgm:pt modelId="{63217D34-5F68-469A-9475-14D80D48C35D}" type="parTrans" cxnId="{92E5B1E1-B5E8-4E59-8970-84A20E1A4E78}">
      <dgm:prSet/>
      <dgm:spPr/>
      <dgm:t>
        <a:bodyPr/>
        <a:lstStyle/>
        <a:p>
          <a:endParaRPr lang="en-US"/>
        </a:p>
      </dgm:t>
    </dgm:pt>
    <dgm:pt modelId="{990EB380-F0D7-417C-B075-DD17B2BE84C1}" type="sibTrans" cxnId="{92E5B1E1-B5E8-4E59-8970-84A20E1A4E78}">
      <dgm:prSet/>
      <dgm:spPr/>
      <dgm:t>
        <a:bodyPr/>
        <a:lstStyle/>
        <a:p>
          <a:endParaRPr lang="en-US" dirty="0"/>
        </a:p>
      </dgm:t>
    </dgm:pt>
    <dgm:pt modelId="{E168F0E8-CB1F-49A6-8669-229E36AB3753}">
      <dgm:prSet phldrT="[Text]"/>
      <dgm:spPr/>
      <dgm:t>
        <a:bodyPr/>
        <a:lstStyle/>
        <a:p>
          <a:r>
            <a:rPr lang="en-US" b="1" dirty="0"/>
            <a:t>Verification/Agreement to benefits requirements</a:t>
          </a:r>
        </a:p>
      </dgm:t>
    </dgm:pt>
    <dgm:pt modelId="{DAD07D35-0519-4B97-92F3-F3D5B4CDDC40}" type="parTrans" cxnId="{26D3A184-E4E4-4CDF-9FEF-7A71A44421B5}">
      <dgm:prSet/>
      <dgm:spPr/>
      <dgm:t>
        <a:bodyPr/>
        <a:lstStyle/>
        <a:p>
          <a:endParaRPr lang="en-US"/>
        </a:p>
      </dgm:t>
    </dgm:pt>
    <dgm:pt modelId="{DFFFCF55-5108-4648-86EB-60CDFC481C87}" type="sibTrans" cxnId="{26D3A184-E4E4-4CDF-9FEF-7A71A44421B5}">
      <dgm:prSet/>
      <dgm:spPr/>
      <dgm:t>
        <a:bodyPr/>
        <a:lstStyle/>
        <a:p>
          <a:endParaRPr lang="en-US" dirty="0"/>
        </a:p>
      </dgm:t>
    </dgm:pt>
    <dgm:pt modelId="{CD074459-10E5-42FD-9E95-EFD1D168D470}">
      <dgm:prSet phldrT="[Text]"/>
      <dgm:spPr/>
      <dgm:t>
        <a:bodyPr/>
        <a:lstStyle/>
        <a:p>
          <a:r>
            <a:rPr lang="en-US" b="1" dirty="0"/>
            <a:t>Notice of Decision</a:t>
          </a:r>
        </a:p>
      </dgm:t>
    </dgm:pt>
    <dgm:pt modelId="{3BC72239-0AC6-4195-BD61-97FB065D9E85}" type="parTrans" cxnId="{CA711260-0C76-4383-B88D-70F93CA8BBC4}">
      <dgm:prSet/>
      <dgm:spPr/>
      <dgm:t>
        <a:bodyPr/>
        <a:lstStyle/>
        <a:p>
          <a:endParaRPr lang="en-US"/>
        </a:p>
      </dgm:t>
    </dgm:pt>
    <dgm:pt modelId="{885CEC04-DC2D-464E-9102-BC80DCD88429}" type="sibTrans" cxnId="{CA711260-0C76-4383-B88D-70F93CA8BBC4}">
      <dgm:prSet/>
      <dgm:spPr/>
      <dgm:t>
        <a:bodyPr/>
        <a:lstStyle/>
        <a:p>
          <a:endParaRPr lang="en-US"/>
        </a:p>
      </dgm:t>
    </dgm:pt>
    <dgm:pt modelId="{38D94519-7136-43B9-B880-EDF9EEEA91CC}">
      <dgm:prSet phldrT="[Text]"/>
      <dgm:spPr/>
      <dgm:t>
        <a:bodyPr/>
        <a:lstStyle/>
        <a:p>
          <a:r>
            <a:rPr lang="en-US" b="1" dirty="0"/>
            <a:t>Interview (for SNAP and CASH programs)</a:t>
          </a:r>
        </a:p>
      </dgm:t>
    </dgm:pt>
    <dgm:pt modelId="{9AD48505-741E-4852-83AF-88E6067246E3}" type="parTrans" cxnId="{0E13E979-F04F-4643-A877-E723F4CCAD48}">
      <dgm:prSet/>
      <dgm:spPr/>
      <dgm:t>
        <a:bodyPr/>
        <a:lstStyle/>
        <a:p>
          <a:endParaRPr lang="en-US"/>
        </a:p>
      </dgm:t>
    </dgm:pt>
    <dgm:pt modelId="{CA4A2224-0946-44E4-85EF-D9FC730BE496}" type="sibTrans" cxnId="{0E13E979-F04F-4643-A877-E723F4CCAD48}">
      <dgm:prSet/>
      <dgm:spPr/>
      <dgm:t>
        <a:bodyPr/>
        <a:lstStyle/>
        <a:p>
          <a:endParaRPr lang="en-US" dirty="0"/>
        </a:p>
      </dgm:t>
    </dgm:pt>
    <dgm:pt modelId="{02A53347-C527-4A77-BB29-D7C259D74EAB}" type="pres">
      <dgm:prSet presAssocID="{EBB47720-3D8D-4341-B058-331891DE8A2B}" presName="Name0" presStyleCnt="0">
        <dgm:presLayoutVars>
          <dgm:dir/>
          <dgm:resizeHandles val="exact"/>
        </dgm:presLayoutVars>
      </dgm:prSet>
      <dgm:spPr/>
    </dgm:pt>
    <dgm:pt modelId="{46D1D5F6-5682-4526-8BC3-9CD8453C7043}" type="pres">
      <dgm:prSet presAssocID="{8994DABA-77A3-4FCA-BDEB-DCE5B690C029}" presName="node" presStyleLbl="node1" presStyleIdx="0" presStyleCnt="4">
        <dgm:presLayoutVars>
          <dgm:bulletEnabled val="1"/>
        </dgm:presLayoutVars>
      </dgm:prSet>
      <dgm:spPr/>
    </dgm:pt>
    <dgm:pt modelId="{550803A5-D4BD-41EA-B541-55A4B17ACAAF}" type="pres">
      <dgm:prSet presAssocID="{990EB380-F0D7-417C-B075-DD17B2BE84C1}" presName="sibTrans" presStyleLbl="sibTrans1D1" presStyleIdx="0" presStyleCnt="3"/>
      <dgm:spPr/>
    </dgm:pt>
    <dgm:pt modelId="{AB6F59C2-70A4-4B67-8E9C-B27C69A71490}" type="pres">
      <dgm:prSet presAssocID="{990EB380-F0D7-417C-B075-DD17B2BE84C1}" presName="connectorText" presStyleLbl="sibTrans1D1" presStyleIdx="0" presStyleCnt="3"/>
      <dgm:spPr/>
    </dgm:pt>
    <dgm:pt modelId="{B9DF8C77-2E5B-4F3C-8392-6DC75595ECBC}" type="pres">
      <dgm:prSet presAssocID="{38D94519-7136-43B9-B880-EDF9EEEA91CC}" presName="node" presStyleLbl="node1" presStyleIdx="1" presStyleCnt="4">
        <dgm:presLayoutVars>
          <dgm:bulletEnabled val="1"/>
        </dgm:presLayoutVars>
      </dgm:prSet>
      <dgm:spPr/>
    </dgm:pt>
    <dgm:pt modelId="{CB3405DC-519F-4E6D-ADD8-B671010DD4C0}" type="pres">
      <dgm:prSet presAssocID="{CA4A2224-0946-44E4-85EF-D9FC730BE496}" presName="sibTrans" presStyleLbl="sibTrans1D1" presStyleIdx="1" presStyleCnt="3"/>
      <dgm:spPr/>
    </dgm:pt>
    <dgm:pt modelId="{88A4085B-725E-498B-8FE5-66BBD19BA2CE}" type="pres">
      <dgm:prSet presAssocID="{CA4A2224-0946-44E4-85EF-D9FC730BE496}" presName="connectorText" presStyleLbl="sibTrans1D1" presStyleIdx="1" presStyleCnt="3"/>
      <dgm:spPr/>
    </dgm:pt>
    <dgm:pt modelId="{5595324C-CB3D-43BE-8F2C-554B3E519463}" type="pres">
      <dgm:prSet presAssocID="{E168F0E8-CB1F-49A6-8669-229E36AB3753}" presName="node" presStyleLbl="node1" presStyleIdx="2" presStyleCnt="4">
        <dgm:presLayoutVars>
          <dgm:bulletEnabled val="1"/>
        </dgm:presLayoutVars>
      </dgm:prSet>
      <dgm:spPr/>
    </dgm:pt>
    <dgm:pt modelId="{C412B966-6BE5-4C27-8236-9CB5A473AF3A}" type="pres">
      <dgm:prSet presAssocID="{DFFFCF55-5108-4648-86EB-60CDFC481C87}" presName="sibTrans" presStyleLbl="sibTrans1D1" presStyleIdx="2" presStyleCnt="3"/>
      <dgm:spPr/>
    </dgm:pt>
    <dgm:pt modelId="{51CB39BA-EAD7-4327-B330-436B7ED40B2B}" type="pres">
      <dgm:prSet presAssocID="{DFFFCF55-5108-4648-86EB-60CDFC481C87}" presName="connectorText" presStyleLbl="sibTrans1D1" presStyleIdx="2" presStyleCnt="3"/>
      <dgm:spPr/>
    </dgm:pt>
    <dgm:pt modelId="{60837246-88EC-42E5-89E6-2A6F2193A816}" type="pres">
      <dgm:prSet presAssocID="{CD074459-10E5-42FD-9E95-EFD1D168D470}" presName="node" presStyleLbl="node1" presStyleIdx="3" presStyleCnt="4">
        <dgm:presLayoutVars>
          <dgm:bulletEnabled val="1"/>
        </dgm:presLayoutVars>
      </dgm:prSet>
      <dgm:spPr/>
    </dgm:pt>
  </dgm:ptLst>
  <dgm:cxnLst>
    <dgm:cxn modelId="{85024F1E-AB4B-4722-9CA8-E8CE13EE1E54}" type="presOf" srcId="{EBB47720-3D8D-4341-B058-331891DE8A2B}" destId="{02A53347-C527-4A77-BB29-D7C259D74EAB}" srcOrd="0" destOrd="0" presId="urn:microsoft.com/office/officeart/2005/8/layout/bProcess3"/>
    <dgm:cxn modelId="{08FA2922-FEA1-44D5-9442-A616CFE90158}" type="presOf" srcId="{E168F0E8-CB1F-49A6-8669-229E36AB3753}" destId="{5595324C-CB3D-43BE-8F2C-554B3E519463}" srcOrd="0" destOrd="0" presId="urn:microsoft.com/office/officeart/2005/8/layout/bProcess3"/>
    <dgm:cxn modelId="{CA711260-0C76-4383-B88D-70F93CA8BBC4}" srcId="{EBB47720-3D8D-4341-B058-331891DE8A2B}" destId="{CD074459-10E5-42FD-9E95-EFD1D168D470}" srcOrd="3" destOrd="0" parTransId="{3BC72239-0AC6-4195-BD61-97FB065D9E85}" sibTransId="{885CEC04-DC2D-464E-9102-BC80DCD88429}"/>
    <dgm:cxn modelId="{7B88216D-AB30-4586-AC7C-B6A99CB4C7DB}" type="presOf" srcId="{DFFFCF55-5108-4648-86EB-60CDFC481C87}" destId="{C412B966-6BE5-4C27-8236-9CB5A473AF3A}" srcOrd="0" destOrd="0" presId="urn:microsoft.com/office/officeart/2005/8/layout/bProcess3"/>
    <dgm:cxn modelId="{9F19A64D-D62C-4406-8102-F98742D7B5E0}" type="presOf" srcId="{38D94519-7136-43B9-B880-EDF9EEEA91CC}" destId="{B9DF8C77-2E5B-4F3C-8392-6DC75595ECBC}" srcOrd="0" destOrd="0" presId="urn:microsoft.com/office/officeart/2005/8/layout/bProcess3"/>
    <dgm:cxn modelId="{0E13E979-F04F-4643-A877-E723F4CCAD48}" srcId="{EBB47720-3D8D-4341-B058-331891DE8A2B}" destId="{38D94519-7136-43B9-B880-EDF9EEEA91CC}" srcOrd="1" destOrd="0" parTransId="{9AD48505-741E-4852-83AF-88E6067246E3}" sibTransId="{CA4A2224-0946-44E4-85EF-D9FC730BE496}"/>
    <dgm:cxn modelId="{26D3A184-E4E4-4CDF-9FEF-7A71A44421B5}" srcId="{EBB47720-3D8D-4341-B058-331891DE8A2B}" destId="{E168F0E8-CB1F-49A6-8669-229E36AB3753}" srcOrd="2" destOrd="0" parTransId="{DAD07D35-0519-4B97-92F3-F3D5B4CDDC40}" sibTransId="{DFFFCF55-5108-4648-86EB-60CDFC481C87}"/>
    <dgm:cxn modelId="{A6240F98-600E-4CA3-9DC0-6E6266AE21CB}" type="presOf" srcId="{CD074459-10E5-42FD-9E95-EFD1D168D470}" destId="{60837246-88EC-42E5-89E6-2A6F2193A816}" srcOrd="0" destOrd="0" presId="urn:microsoft.com/office/officeart/2005/8/layout/bProcess3"/>
    <dgm:cxn modelId="{0D96E9AB-B29D-4506-BFFB-25F9D8DFDB37}" type="presOf" srcId="{990EB380-F0D7-417C-B075-DD17B2BE84C1}" destId="{550803A5-D4BD-41EA-B541-55A4B17ACAAF}" srcOrd="0" destOrd="0" presId="urn:microsoft.com/office/officeart/2005/8/layout/bProcess3"/>
    <dgm:cxn modelId="{DC7E26C0-7F37-4E20-9592-C37A1CF0D191}" type="presOf" srcId="{CA4A2224-0946-44E4-85EF-D9FC730BE496}" destId="{CB3405DC-519F-4E6D-ADD8-B671010DD4C0}" srcOrd="0" destOrd="0" presId="urn:microsoft.com/office/officeart/2005/8/layout/bProcess3"/>
    <dgm:cxn modelId="{BD4CD3CE-FEE6-405F-9439-E4DB30DDF9BB}" type="presOf" srcId="{CA4A2224-0946-44E4-85EF-D9FC730BE496}" destId="{88A4085B-725E-498B-8FE5-66BBD19BA2CE}" srcOrd="1" destOrd="0" presId="urn:microsoft.com/office/officeart/2005/8/layout/bProcess3"/>
    <dgm:cxn modelId="{8CC6BCD1-0DC6-425A-A7F6-B533347A43CF}" type="presOf" srcId="{990EB380-F0D7-417C-B075-DD17B2BE84C1}" destId="{AB6F59C2-70A4-4B67-8E9C-B27C69A71490}" srcOrd="1" destOrd="0" presId="urn:microsoft.com/office/officeart/2005/8/layout/bProcess3"/>
    <dgm:cxn modelId="{393B14E1-E980-49F7-A30A-0476E0221250}" type="presOf" srcId="{8994DABA-77A3-4FCA-BDEB-DCE5B690C029}" destId="{46D1D5F6-5682-4526-8BC3-9CD8453C7043}" srcOrd="0" destOrd="0" presId="urn:microsoft.com/office/officeart/2005/8/layout/bProcess3"/>
    <dgm:cxn modelId="{92E5B1E1-B5E8-4E59-8970-84A20E1A4E78}" srcId="{EBB47720-3D8D-4341-B058-331891DE8A2B}" destId="{8994DABA-77A3-4FCA-BDEB-DCE5B690C029}" srcOrd="0" destOrd="0" parTransId="{63217D34-5F68-469A-9475-14D80D48C35D}" sibTransId="{990EB380-F0D7-417C-B075-DD17B2BE84C1}"/>
    <dgm:cxn modelId="{0A2E6EFD-02E9-45FB-90B2-6FD8760E0049}" type="presOf" srcId="{DFFFCF55-5108-4648-86EB-60CDFC481C87}" destId="{51CB39BA-EAD7-4327-B330-436B7ED40B2B}" srcOrd="1" destOrd="0" presId="urn:microsoft.com/office/officeart/2005/8/layout/bProcess3"/>
    <dgm:cxn modelId="{FCE44106-6229-4468-83D7-C2A9AD164FFD}" type="presParOf" srcId="{02A53347-C527-4A77-BB29-D7C259D74EAB}" destId="{46D1D5F6-5682-4526-8BC3-9CD8453C7043}" srcOrd="0" destOrd="0" presId="urn:microsoft.com/office/officeart/2005/8/layout/bProcess3"/>
    <dgm:cxn modelId="{621AEF5F-F301-458C-85FA-EE6DE4E6250A}" type="presParOf" srcId="{02A53347-C527-4A77-BB29-D7C259D74EAB}" destId="{550803A5-D4BD-41EA-B541-55A4B17ACAAF}" srcOrd="1" destOrd="0" presId="urn:microsoft.com/office/officeart/2005/8/layout/bProcess3"/>
    <dgm:cxn modelId="{677B321E-8026-4E5B-9B1F-4672C6176A94}" type="presParOf" srcId="{550803A5-D4BD-41EA-B541-55A4B17ACAAF}" destId="{AB6F59C2-70A4-4B67-8E9C-B27C69A71490}" srcOrd="0" destOrd="0" presId="urn:microsoft.com/office/officeart/2005/8/layout/bProcess3"/>
    <dgm:cxn modelId="{173BBDA9-46CC-497D-82BE-92656DF0DACE}" type="presParOf" srcId="{02A53347-C527-4A77-BB29-D7C259D74EAB}" destId="{B9DF8C77-2E5B-4F3C-8392-6DC75595ECBC}" srcOrd="2" destOrd="0" presId="urn:microsoft.com/office/officeart/2005/8/layout/bProcess3"/>
    <dgm:cxn modelId="{D5A2074D-F4F2-4AAB-B886-EA4FA1A822BB}" type="presParOf" srcId="{02A53347-C527-4A77-BB29-D7C259D74EAB}" destId="{CB3405DC-519F-4E6D-ADD8-B671010DD4C0}" srcOrd="3" destOrd="0" presId="urn:microsoft.com/office/officeart/2005/8/layout/bProcess3"/>
    <dgm:cxn modelId="{E181C590-9B15-4387-9971-5EB37AC1E31D}" type="presParOf" srcId="{CB3405DC-519F-4E6D-ADD8-B671010DD4C0}" destId="{88A4085B-725E-498B-8FE5-66BBD19BA2CE}" srcOrd="0" destOrd="0" presId="urn:microsoft.com/office/officeart/2005/8/layout/bProcess3"/>
    <dgm:cxn modelId="{B36D5D3D-EB37-4C39-859A-F653CB885EB0}" type="presParOf" srcId="{02A53347-C527-4A77-BB29-D7C259D74EAB}" destId="{5595324C-CB3D-43BE-8F2C-554B3E519463}" srcOrd="4" destOrd="0" presId="urn:microsoft.com/office/officeart/2005/8/layout/bProcess3"/>
    <dgm:cxn modelId="{4FE6401D-58A7-4923-9198-79DE70E6A84E}" type="presParOf" srcId="{02A53347-C527-4A77-BB29-D7C259D74EAB}" destId="{C412B966-6BE5-4C27-8236-9CB5A473AF3A}" srcOrd="5" destOrd="0" presId="urn:microsoft.com/office/officeart/2005/8/layout/bProcess3"/>
    <dgm:cxn modelId="{D6189F71-CEB3-4DC8-A255-770BA8362A1A}" type="presParOf" srcId="{C412B966-6BE5-4C27-8236-9CB5A473AF3A}" destId="{51CB39BA-EAD7-4327-B330-436B7ED40B2B}" srcOrd="0" destOrd="0" presId="urn:microsoft.com/office/officeart/2005/8/layout/bProcess3"/>
    <dgm:cxn modelId="{69C21B35-0F10-4339-925D-8FB2330EA7F7}" type="presParOf" srcId="{02A53347-C527-4A77-BB29-D7C259D74EAB}" destId="{60837246-88EC-42E5-89E6-2A6F2193A816}"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803A5-D4BD-41EA-B541-55A4B17ACAAF}">
      <dsp:nvSpPr>
        <dsp:cNvPr id="0" name=""/>
        <dsp:cNvSpPr/>
      </dsp:nvSpPr>
      <dsp:spPr>
        <a:xfrm>
          <a:off x="2996229" y="546486"/>
          <a:ext cx="423247" cy="91440"/>
        </a:xfrm>
        <a:custGeom>
          <a:avLst/>
          <a:gdLst/>
          <a:ahLst/>
          <a:cxnLst/>
          <a:rect l="0" t="0" r="0" b="0"/>
          <a:pathLst>
            <a:path>
              <a:moveTo>
                <a:pt x="0" y="45720"/>
              </a:moveTo>
              <a:lnTo>
                <a:pt x="4232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96507" y="589937"/>
        <a:ext cx="22692" cy="4538"/>
      </dsp:txXfrm>
    </dsp:sp>
    <dsp:sp modelId="{46D1D5F6-5682-4526-8BC3-9CD8453C7043}">
      <dsp:nvSpPr>
        <dsp:cNvPr id="0" name=""/>
        <dsp:cNvSpPr/>
      </dsp:nvSpPr>
      <dsp:spPr>
        <a:xfrm>
          <a:off x="1024779" y="231"/>
          <a:ext cx="1973250" cy="11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u="sng" kern="1200" dirty="0"/>
            <a:t>Application</a:t>
          </a:r>
        </a:p>
        <a:p>
          <a:pPr marL="0" lvl="0" indent="0" algn="ctr" defTabSz="577850">
            <a:lnSpc>
              <a:spcPct val="90000"/>
            </a:lnSpc>
            <a:spcBef>
              <a:spcPct val="0"/>
            </a:spcBef>
            <a:spcAft>
              <a:spcPct val="35000"/>
            </a:spcAft>
            <a:buNone/>
          </a:pPr>
          <a:r>
            <a:rPr lang="en-US" sz="1300" b="1" kern="1200" dirty="0"/>
            <a:t>Online: Abe.Illinois.gov</a:t>
          </a:r>
        </a:p>
        <a:p>
          <a:pPr marL="0" lvl="0" indent="0" algn="ctr" defTabSz="577850">
            <a:lnSpc>
              <a:spcPct val="90000"/>
            </a:lnSpc>
            <a:spcBef>
              <a:spcPct val="0"/>
            </a:spcBef>
            <a:spcAft>
              <a:spcPct val="35000"/>
            </a:spcAft>
            <a:buNone/>
          </a:pPr>
          <a:r>
            <a:rPr lang="en-US" sz="1300" b="1" kern="1200" dirty="0"/>
            <a:t>Phone: 800-843-6154</a:t>
          </a:r>
        </a:p>
        <a:p>
          <a:pPr marL="0" lvl="0" indent="0" algn="ctr" defTabSz="577850">
            <a:lnSpc>
              <a:spcPct val="90000"/>
            </a:lnSpc>
            <a:spcBef>
              <a:spcPct val="0"/>
            </a:spcBef>
            <a:spcAft>
              <a:spcPct val="35000"/>
            </a:spcAft>
            <a:buNone/>
          </a:pPr>
          <a:r>
            <a:rPr lang="en-US" sz="1300" b="1" kern="1200" dirty="0"/>
            <a:t>In person @ FCRC</a:t>
          </a:r>
        </a:p>
      </dsp:txBody>
      <dsp:txXfrm>
        <a:off x="1024779" y="231"/>
        <a:ext cx="1973250" cy="1183950"/>
      </dsp:txXfrm>
    </dsp:sp>
    <dsp:sp modelId="{CB3405DC-519F-4E6D-ADD8-B671010DD4C0}">
      <dsp:nvSpPr>
        <dsp:cNvPr id="0" name=""/>
        <dsp:cNvSpPr/>
      </dsp:nvSpPr>
      <dsp:spPr>
        <a:xfrm>
          <a:off x="5423328" y="546486"/>
          <a:ext cx="423247" cy="91440"/>
        </a:xfrm>
        <a:custGeom>
          <a:avLst/>
          <a:gdLst/>
          <a:ahLst/>
          <a:cxnLst/>
          <a:rect l="0" t="0" r="0" b="0"/>
          <a:pathLst>
            <a:path>
              <a:moveTo>
                <a:pt x="0" y="45720"/>
              </a:moveTo>
              <a:lnTo>
                <a:pt x="4232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23605" y="589937"/>
        <a:ext cx="22692" cy="4538"/>
      </dsp:txXfrm>
    </dsp:sp>
    <dsp:sp modelId="{B9DF8C77-2E5B-4F3C-8392-6DC75595ECBC}">
      <dsp:nvSpPr>
        <dsp:cNvPr id="0" name=""/>
        <dsp:cNvSpPr/>
      </dsp:nvSpPr>
      <dsp:spPr>
        <a:xfrm>
          <a:off x="3451877" y="231"/>
          <a:ext cx="1973250" cy="11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t>Interview (for SNAP and CASH programs)</a:t>
          </a:r>
        </a:p>
      </dsp:txBody>
      <dsp:txXfrm>
        <a:off x="3451877" y="231"/>
        <a:ext cx="1973250" cy="1183950"/>
      </dsp:txXfrm>
    </dsp:sp>
    <dsp:sp modelId="{C412B966-6BE5-4C27-8236-9CB5A473AF3A}">
      <dsp:nvSpPr>
        <dsp:cNvPr id="0" name=""/>
        <dsp:cNvSpPr/>
      </dsp:nvSpPr>
      <dsp:spPr>
        <a:xfrm>
          <a:off x="7850426" y="546486"/>
          <a:ext cx="423247" cy="91440"/>
        </a:xfrm>
        <a:custGeom>
          <a:avLst/>
          <a:gdLst/>
          <a:ahLst/>
          <a:cxnLst/>
          <a:rect l="0" t="0" r="0" b="0"/>
          <a:pathLst>
            <a:path>
              <a:moveTo>
                <a:pt x="0" y="45720"/>
              </a:moveTo>
              <a:lnTo>
                <a:pt x="4232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050704" y="589937"/>
        <a:ext cx="22692" cy="4538"/>
      </dsp:txXfrm>
    </dsp:sp>
    <dsp:sp modelId="{5595324C-CB3D-43BE-8F2C-554B3E519463}">
      <dsp:nvSpPr>
        <dsp:cNvPr id="0" name=""/>
        <dsp:cNvSpPr/>
      </dsp:nvSpPr>
      <dsp:spPr>
        <a:xfrm>
          <a:off x="5878975" y="231"/>
          <a:ext cx="1973250" cy="11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t>Verification/Agreement to benefits requirements</a:t>
          </a:r>
        </a:p>
      </dsp:txBody>
      <dsp:txXfrm>
        <a:off x="5878975" y="231"/>
        <a:ext cx="1973250" cy="1183950"/>
      </dsp:txXfrm>
    </dsp:sp>
    <dsp:sp modelId="{60837246-88EC-42E5-89E6-2A6F2193A816}">
      <dsp:nvSpPr>
        <dsp:cNvPr id="0" name=""/>
        <dsp:cNvSpPr/>
      </dsp:nvSpPr>
      <dsp:spPr>
        <a:xfrm>
          <a:off x="8306074" y="231"/>
          <a:ext cx="1973250" cy="11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t>Notice of Decision</a:t>
          </a:r>
        </a:p>
      </dsp:txBody>
      <dsp:txXfrm>
        <a:off x="8306074" y="231"/>
        <a:ext cx="1973250" cy="118395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9131E6-CDB4-42F7-BF87-4C55788654F7}" type="datetimeFigureOut">
              <a:rPr lang="en-US" smtClean="0"/>
              <a:t>6/12/2025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93126A-288C-429D-94ED-32A6872496EB}" type="slidenum">
              <a:rPr lang="en-US" smtClean="0"/>
              <a:t>‹#›</a:t>
            </a:fld>
            <a:endParaRPr lang="en-US" dirty="0"/>
          </a:p>
        </p:txBody>
      </p:sp>
    </p:spTree>
    <p:extLst>
      <p:ext uri="{BB962C8B-B14F-4D97-AF65-F5344CB8AC3E}">
        <p14:creationId xmlns:p14="http://schemas.microsoft.com/office/powerpoint/2010/main" val="3509508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50F10-F656-4C2F-9C71-2A1339FB31B7}" type="datetimeFigureOut">
              <a:rPr lang="en-US" smtClean="0"/>
              <a:t>6/12/2025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EA524-7A27-46AB-9B4A-7198D44C5B6B}" type="slidenum">
              <a:rPr lang="en-US" smtClean="0"/>
              <a:t>‹#›</a:t>
            </a:fld>
            <a:endParaRPr lang="en-US" dirty="0"/>
          </a:p>
        </p:txBody>
      </p:sp>
    </p:spTree>
    <p:extLst>
      <p:ext uri="{BB962C8B-B14F-4D97-AF65-F5344CB8AC3E}">
        <p14:creationId xmlns:p14="http://schemas.microsoft.com/office/powerpoint/2010/main" val="3290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be.illinois.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a:t>
            </a:fld>
            <a:endParaRPr lang="en-US" dirty="0"/>
          </a:p>
        </p:txBody>
      </p:sp>
    </p:spTree>
    <p:extLst>
      <p:ext uri="{BB962C8B-B14F-4D97-AF65-F5344CB8AC3E}">
        <p14:creationId xmlns:p14="http://schemas.microsoft.com/office/powerpoint/2010/main" val="1148565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7EA524-7A27-46AB-9B4A-7198D44C5B6B}" type="slidenum">
              <a:rPr lang="en-US" smtClean="0"/>
              <a:t>19</a:t>
            </a:fld>
            <a:endParaRPr lang="en-US" dirty="0"/>
          </a:p>
        </p:txBody>
      </p:sp>
    </p:spTree>
    <p:extLst>
      <p:ext uri="{BB962C8B-B14F-4D97-AF65-F5344CB8AC3E}">
        <p14:creationId xmlns:p14="http://schemas.microsoft.com/office/powerpoint/2010/main" val="186634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20</a:t>
            </a:fld>
            <a:endParaRPr lang="en-US" dirty="0"/>
          </a:p>
        </p:txBody>
      </p:sp>
    </p:spTree>
    <p:extLst>
      <p:ext uri="{BB962C8B-B14F-4D97-AF65-F5344CB8AC3E}">
        <p14:creationId xmlns:p14="http://schemas.microsoft.com/office/powerpoint/2010/main" val="3136819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sz="11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21</a:t>
            </a:fld>
            <a:endParaRPr lang="en-US" dirty="0"/>
          </a:p>
        </p:txBody>
      </p:sp>
    </p:spTree>
    <p:extLst>
      <p:ext uri="{BB962C8B-B14F-4D97-AF65-F5344CB8AC3E}">
        <p14:creationId xmlns:p14="http://schemas.microsoft.com/office/powerpoint/2010/main" val="1624381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22</a:t>
            </a:fld>
            <a:endParaRPr lang="en-US" dirty="0"/>
          </a:p>
        </p:txBody>
      </p:sp>
    </p:spTree>
    <p:extLst>
      <p:ext uri="{BB962C8B-B14F-4D97-AF65-F5344CB8AC3E}">
        <p14:creationId xmlns:p14="http://schemas.microsoft.com/office/powerpoint/2010/main" val="413865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1E61"/>
              </a:solidFill>
              <a:hlinkClick r:id="rId3"/>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24</a:t>
            </a:fld>
            <a:endParaRPr lang="en-US" dirty="0"/>
          </a:p>
        </p:txBody>
      </p:sp>
    </p:spTree>
    <p:extLst>
      <p:ext uri="{BB962C8B-B14F-4D97-AF65-F5344CB8AC3E}">
        <p14:creationId xmlns:p14="http://schemas.microsoft.com/office/powerpoint/2010/main" val="3813451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25</a:t>
            </a:fld>
            <a:endParaRPr lang="en-US" dirty="0"/>
          </a:p>
        </p:txBody>
      </p:sp>
    </p:spTree>
    <p:extLst>
      <p:ext uri="{BB962C8B-B14F-4D97-AF65-F5344CB8AC3E}">
        <p14:creationId xmlns:p14="http://schemas.microsoft.com/office/powerpoint/2010/main" val="232069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26</a:t>
            </a:fld>
            <a:endParaRPr lang="en-US" dirty="0"/>
          </a:p>
        </p:txBody>
      </p:sp>
    </p:spTree>
    <p:extLst>
      <p:ext uri="{BB962C8B-B14F-4D97-AF65-F5344CB8AC3E}">
        <p14:creationId xmlns:p14="http://schemas.microsoft.com/office/powerpoint/2010/main" val="233090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27</a:t>
            </a:fld>
            <a:endParaRPr lang="en-US" dirty="0"/>
          </a:p>
        </p:txBody>
      </p:sp>
    </p:spTree>
    <p:extLst>
      <p:ext uri="{BB962C8B-B14F-4D97-AF65-F5344CB8AC3E}">
        <p14:creationId xmlns:p14="http://schemas.microsoft.com/office/powerpoint/2010/main" val="3488316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28</a:t>
            </a:fld>
            <a:endParaRPr lang="en-US" dirty="0"/>
          </a:p>
        </p:txBody>
      </p:sp>
    </p:spTree>
    <p:extLst>
      <p:ext uri="{BB962C8B-B14F-4D97-AF65-F5344CB8AC3E}">
        <p14:creationId xmlns:p14="http://schemas.microsoft.com/office/powerpoint/2010/main" val="1956531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29</a:t>
            </a:fld>
            <a:endParaRPr lang="en-US" dirty="0"/>
          </a:p>
        </p:txBody>
      </p:sp>
    </p:spTree>
    <p:extLst>
      <p:ext uri="{BB962C8B-B14F-4D97-AF65-F5344CB8AC3E}">
        <p14:creationId xmlns:p14="http://schemas.microsoft.com/office/powerpoint/2010/main" val="276693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3EC77A-B71F-42C6-828E-2ECC22475577}" type="slidenum">
              <a:rPr lang="en-US" smtClean="0"/>
              <a:t>2</a:t>
            </a:fld>
            <a:endParaRPr lang="en-US" dirty="0"/>
          </a:p>
        </p:txBody>
      </p:sp>
    </p:spTree>
    <p:extLst>
      <p:ext uri="{BB962C8B-B14F-4D97-AF65-F5344CB8AC3E}">
        <p14:creationId xmlns:p14="http://schemas.microsoft.com/office/powerpoint/2010/main" val="250157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30</a:t>
            </a:fld>
            <a:endParaRPr lang="en-US" dirty="0"/>
          </a:p>
        </p:txBody>
      </p:sp>
    </p:spTree>
    <p:extLst>
      <p:ext uri="{BB962C8B-B14F-4D97-AF65-F5344CB8AC3E}">
        <p14:creationId xmlns:p14="http://schemas.microsoft.com/office/powerpoint/2010/main" val="3692053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E17EA524-7A27-46AB-9B4A-7198D44C5B6B}" type="slidenum">
              <a:rPr lang="en-US" smtClean="0"/>
              <a:t>31</a:t>
            </a:fld>
            <a:endParaRPr lang="en-US" dirty="0"/>
          </a:p>
        </p:txBody>
      </p:sp>
    </p:spTree>
    <p:extLst>
      <p:ext uri="{BB962C8B-B14F-4D97-AF65-F5344CB8AC3E}">
        <p14:creationId xmlns:p14="http://schemas.microsoft.com/office/powerpoint/2010/main" val="3775876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32</a:t>
            </a:fld>
            <a:endParaRPr lang="en-US" dirty="0"/>
          </a:p>
        </p:txBody>
      </p:sp>
    </p:spTree>
    <p:extLst>
      <p:ext uri="{BB962C8B-B14F-4D97-AF65-F5344CB8AC3E}">
        <p14:creationId xmlns:p14="http://schemas.microsoft.com/office/powerpoint/2010/main" val="359605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33</a:t>
            </a:fld>
            <a:endParaRPr lang="en-US" dirty="0"/>
          </a:p>
        </p:txBody>
      </p:sp>
    </p:spTree>
    <p:extLst>
      <p:ext uri="{BB962C8B-B14F-4D97-AF65-F5344CB8AC3E}">
        <p14:creationId xmlns:p14="http://schemas.microsoft.com/office/powerpoint/2010/main" val="3883876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1C4285"/>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34</a:t>
            </a:fld>
            <a:endParaRPr lang="en-US" dirty="0"/>
          </a:p>
        </p:txBody>
      </p:sp>
    </p:spTree>
    <p:extLst>
      <p:ext uri="{BB962C8B-B14F-4D97-AF65-F5344CB8AC3E}">
        <p14:creationId xmlns:p14="http://schemas.microsoft.com/office/powerpoint/2010/main" val="3764666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p>
        </p:txBody>
      </p:sp>
      <p:sp>
        <p:nvSpPr>
          <p:cNvPr id="4" name="Slide Number Placeholder 3"/>
          <p:cNvSpPr>
            <a:spLocks noGrp="1"/>
          </p:cNvSpPr>
          <p:nvPr>
            <p:ph type="sldNum" sz="quarter" idx="10"/>
          </p:nvPr>
        </p:nvSpPr>
        <p:spPr/>
        <p:txBody>
          <a:bodyPr/>
          <a:lstStyle/>
          <a:p>
            <a:fld id="{E17EA524-7A27-46AB-9B4A-7198D44C5B6B}" type="slidenum">
              <a:rPr lang="en-US" smtClean="0"/>
              <a:t>35</a:t>
            </a:fld>
            <a:endParaRPr lang="en-US" dirty="0"/>
          </a:p>
        </p:txBody>
      </p:sp>
    </p:spTree>
    <p:extLst>
      <p:ext uri="{BB962C8B-B14F-4D97-AF65-F5344CB8AC3E}">
        <p14:creationId xmlns:p14="http://schemas.microsoft.com/office/powerpoint/2010/main" val="3559590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36</a:t>
            </a:fld>
            <a:endParaRPr lang="en-US" dirty="0"/>
          </a:p>
        </p:txBody>
      </p:sp>
    </p:spTree>
    <p:extLst>
      <p:ext uri="{BB962C8B-B14F-4D97-AF65-F5344CB8AC3E}">
        <p14:creationId xmlns:p14="http://schemas.microsoft.com/office/powerpoint/2010/main" val="3748717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37</a:t>
            </a:fld>
            <a:endParaRPr lang="en-US" dirty="0"/>
          </a:p>
        </p:txBody>
      </p:sp>
    </p:spTree>
    <p:extLst>
      <p:ext uri="{BB962C8B-B14F-4D97-AF65-F5344CB8AC3E}">
        <p14:creationId xmlns:p14="http://schemas.microsoft.com/office/powerpoint/2010/main" val="279402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38</a:t>
            </a:fld>
            <a:endParaRPr lang="en-US" dirty="0"/>
          </a:p>
        </p:txBody>
      </p:sp>
    </p:spTree>
    <p:extLst>
      <p:ext uri="{BB962C8B-B14F-4D97-AF65-F5344CB8AC3E}">
        <p14:creationId xmlns:p14="http://schemas.microsoft.com/office/powerpoint/2010/main" val="608515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E17EA524-7A27-46AB-9B4A-7198D44C5B6B}" type="slidenum">
              <a:rPr lang="en-US" smtClean="0"/>
              <a:t>39</a:t>
            </a:fld>
            <a:endParaRPr lang="en-US" dirty="0"/>
          </a:p>
        </p:txBody>
      </p:sp>
    </p:spTree>
    <p:extLst>
      <p:ext uri="{BB962C8B-B14F-4D97-AF65-F5344CB8AC3E}">
        <p14:creationId xmlns:p14="http://schemas.microsoft.com/office/powerpoint/2010/main" val="2819160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3</a:t>
            </a:fld>
            <a:endParaRPr lang="en-US" dirty="0"/>
          </a:p>
        </p:txBody>
      </p:sp>
    </p:spTree>
    <p:extLst>
      <p:ext uri="{BB962C8B-B14F-4D97-AF65-F5344CB8AC3E}">
        <p14:creationId xmlns:p14="http://schemas.microsoft.com/office/powerpoint/2010/main" val="3794322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17EA524-7A27-46AB-9B4A-7198D44C5B6B}" type="slidenum">
              <a:rPr lang="en-US" smtClean="0"/>
              <a:t>40</a:t>
            </a:fld>
            <a:endParaRPr lang="en-US" dirty="0"/>
          </a:p>
        </p:txBody>
      </p:sp>
    </p:spTree>
    <p:extLst>
      <p:ext uri="{BB962C8B-B14F-4D97-AF65-F5344CB8AC3E}">
        <p14:creationId xmlns:p14="http://schemas.microsoft.com/office/powerpoint/2010/main" val="1406876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41</a:t>
            </a:fld>
            <a:endParaRPr lang="en-US" dirty="0"/>
          </a:p>
        </p:txBody>
      </p:sp>
    </p:spTree>
    <p:extLst>
      <p:ext uri="{BB962C8B-B14F-4D97-AF65-F5344CB8AC3E}">
        <p14:creationId xmlns:p14="http://schemas.microsoft.com/office/powerpoint/2010/main" val="3398556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42</a:t>
            </a:fld>
            <a:endParaRPr lang="en-US" dirty="0"/>
          </a:p>
        </p:txBody>
      </p:sp>
    </p:spTree>
    <p:extLst>
      <p:ext uri="{BB962C8B-B14F-4D97-AF65-F5344CB8AC3E}">
        <p14:creationId xmlns:p14="http://schemas.microsoft.com/office/powerpoint/2010/main" val="3398021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1" dirty="0"/>
          </a:p>
        </p:txBody>
      </p:sp>
      <p:sp>
        <p:nvSpPr>
          <p:cNvPr id="4" name="Slide Number Placeholder 3"/>
          <p:cNvSpPr>
            <a:spLocks noGrp="1"/>
          </p:cNvSpPr>
          <p:nvPr>
            <p:ph type="sldNum" sz="quarter" idx="10"/>
          </p:nvPr>
        </p:nvSpPr>
        <p:spPr/>
        <p:txBody>
          <a:bodyPr/>
          <a:lstStyle/>
          <a:p>
            <a:fld id="{E17EA524-7A27-46AB-9B4A-7198D44C5B6B}" type="slidenum">
              <a:rPr lang="en-US" smtClean="0"/>
              <a:t>43</a:t>
            </a:fld>
            <a:endParaRPr lang="en-US" dirty="0"/>
          </a:p>
        </p:txBody>
      </p:sp>
    </p:spTree>
    <p:extLst>
      <p:ext uri="{BB962C8B-B14F-4D97-AF65-F5344CB8AC3E}">
        <p14:creationId xmlns:p14="http://schemas.microsoft.com/office/powerpoint/2010/main" val="2483745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44</a:t>
            </a:fld>
            <a:endParaRPr lang="en-US" dirty="0"/>
          </a:p>
        </p:txBody>
      </p:sp>
    </p:spTree>
    <p:extLst>
      <p:ext uri="{BB962C8B-B14F-4D97-AF65-F5344CB8AC3E}">
        <p14:creationId xmlns:p14="http://schemas.microsoft.com/office/powerpoint/2010/main" val="3570444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890AC-5DAF-4E01-A0B0-240700E85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64EEA-A81F-16DE-5A6E-BF87CFD71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324D2-4E16-33A2-B41F-E07C430E7559}"/>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8D2995F-5F25-2D77-3D2F-3287829F81F2}"/>
              </a:ext>
            </a:extLst>
          </p:cNvPr>
          <p:cNvSpPr>
            <a:spLocks noGrp="1"/>
          </p:cNvSpPr>
          <p:nvPr>
            <p:ph type="sldNum" sz="quarter" idx="10"/>
          </p:nvPr>
        </p:nvSpPr>
        <p:spPr/>
        <p:txBody>
          <a:bodyPr/>
          <a:lstStyle/>
          <a:p>
            <a:fld id="{E17EA524-7A27-46AB-9B4A-7198D44C5B6B}" type="slidenum">
              <a:rPr lang="en-US" smtClean="0"/>
              <a:t>45</a:t>
            </a:fld>
            <a:endParaRPr lang="en-US" dirty="0"/>
          </a:p>
        </p:txBody>
      </p:sp>
    </p:spTree>
    <p:extLst>
      <p:ext uri="{BB962C8B-B14F-4D97-AF65-F5344CB8AC3E}">
        <p14:creationId xmlns:p14="http://schemas.microsoft.com/office/powerpoint/2010/main" val="2542787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46</a:t>
            </a:fld>
            <a:endParaRPr lang="en-US" dirty="0"/>
          </a:p>
        </p:txBody>
      </p:sp>
    </p:spTree>
    <p:extLst>
      <p:ext uri="{BB962C8B-B14F-4D97-AF65-F5344CB8AC3E}">
        <p14:creationId xmlns:p14="http://schemas.microsoft.com/office/powerpoint/2010/main" val="598214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47</a:t>
            </a:fld>
            <a:endParaRPr lang="en-US" dirty="0"/>
          </a:p>
        </p:txBody>
      </p:sp>
    </p:spTree>
    <p:extLst>
      <p:ext uri="{BB962C8B-B14F-4D97-AF65-F5344CB8AC3E}">
        <p14:creationId xmlns:p14="http://schemas.microsoft.com/office/powerpoint/2010/main" val="417071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48</a:t>
            </a:fld>
            <a:endParaRPr lang="en-US" dirty="0"/>
          </a:p>
        </p:txBody>
      </p:sp>
    </p:spTree>
    <p:extLst>
      <p:ext uri="{BB962C8B-B14F-4D97-AF65-F5344CB8AC3E}">
        <p14:creationId xmlns:p14="http://schemas.microsoft.com/office/powerpoint/2010/main" val="3790288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49</a:t>
            </a:fld>
            <a:endParaRPr lang="en-US" dirty="0"/>
          </a:p>
        </p:txBody>
      </p:sp>
    </p:spTree>
    <p:extLst>
      <p:ext uri="{BB962C8B-B14F-4D97-AF65-F5344CB8AC3E}">
        <p14:creationId xmlns:p14="http://schemas.microsoft.com/office/powerpoint/2010/main" val="157274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90E53-7E9B-A93B-097E-C719143EA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F8504-5105-42B6-D1F8-1C7D743AB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BA48C-9747-AFD5-6744-C469DB7FE9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5048D0-F9E3-E47E-7B29-52CDF8C7D243}"/>
              </a:ext>
            </a:extLst>
          </p:cNvPr>
          <p:cNvSpPr>
            <a:spLocks noGrp="1"/>
          </p:cNvSpPr>
          <p:nvPr>
            <p:ph type="sldNum" sz="quarter" idx="10"/>
          </p:nvPr>
        </p:nvSpPr>
        <p:spPr/>
        <p:txBody>
          <a:bodyPr/>
          <a:lstStyle/>
          <a:p>
            <a:fld id="{E17EA524-7A27-46AB-9B4A-7198D44C5B6B}" type="slidenum">
              <a:rPr lang="en-US" smtClean="0"/>
              <a:t>4</a:t>
            </a:fld>
            <a:endParaRPr lang="en-US" dirty="0"/>
          </a:p>
        </p:txBody>
      </p:sp>
    </p:spTree>
    <p:extLst>
      <p:ext uri="{BB962C8B-B14F-4D97-AF65-F5344CB8AC3E}">
        <p14:creationId xmlns:p14="http://schemas.microsoft.com/office/powerpoint/2010/main" val="3739141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50</a:t>
            </a:fld>
            <a:endParaRPr lang="en-US" dirty="0"/>
          </a:p>
        </p:txBody>
      </p:sp>
    </p:spTree>
    <p:extLst>
      <p:ext uri="{BB962C8B-B14F-4D97-AF65-F5344CB8AC3E}">
        <p14:creationId xmlns:p14="http://schemas.microsoft.com/office/powerpoint/2010/main" val="291813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3EC77A-B71F-42C6-828E-2ECC22475577}" type="slidenum">
              <a:rPr lang="en-US" smtClean="0"/>
              <a:t>5</a:t>
            </a:fld>
            <a:endParaRPr lang="en-US" dirty="0"/>
          </a:p>
        </p:txBody>
      </p:sp>
    </p:spTree>
    <p:extLst>
      <p:ext uri="{BB962C8B-B14F-4D97-AF65-F5344CB8AC3E}">
        <p14:creationId xmlns:p14="http://schemas.microsoft.com/office/powerpoint/2010/main" val="316632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1200" b="1" i="0" kern="1200" dirty="0">
              <a:solidFill>
                <a:schemeClr val="tx1"/>
              </a:solidFill>
              <a:effectLst/>
              <a:latin typeface="Source Sans Pro" panose="020B0503030403020204" pitchFamily="34" charset="0"/>
              <a:ea typeface="Source Sans Pro" panose="020B0503030403020204" pitchFamily="34" charset="0"/>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6</a:t>
            </a:fld>
            <a:endParaRPr lang="en-US" dirty="0"/>
          </a:p>
        </p:txBody>
      </p:sp>
    </p:spTree>
    <p:extLst>
      <p:ext uri="{BB962C8B-B14F-4D97-AF65-F5344CB8AC3E}">
        <p14:creationId xmlns:p14="http://schemas.microsoft.com/office/powerpoint/2010/main" val="313955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14</a:t>
            </a:fld>
            <a:endParaRPr lang="en-US" dirty="0"/>
          </a:p>
        </p:txBody>
      </p:sp>
    </p:spTree>
    <p:extLst>
      <p:ext uri="{BB962C8B-B14F-4D97-AF65-F5344CB8AC3E}">
        <p14:creationId xmlns:p14="http://schemas.microsoft.com/office/powerpoint/2010/main" val="49591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17</a:t>
            </a:fld>
            <a:endParaRPr lang="en-US" dirty="0"/>
          </a:p>
        </p:txBody>
      </p:sp>
    </p:spTree>
    <p:extLst>
      <p:ext uri="{BB962C8B-B14F-4D97-AF65-F5344CB8AC3E}">
        <p14:creationId xmlns:p14="http://schemas.microsoft.com/office/powerpoint/2010/main" val="3548982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28FCD-E4A6-C430-7FD8-5BC317F54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11B9F-2EF3-27F3-4A3E-57C08E8B9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A922F-D050-8701-F7A3-5D3469530AE0}"/>
              </a:ext>
            </a:extLst>
          </p:cNvPr>
          <p:cNvSpPr>
            <a:spLocks noGrp="1"/>
          </p:cNvSpPr>
          <p:nvPr>
            <p:ph type="body" idx="1"/>
          </p:nvPr>
        </p:nvSpPr>
        <p:spPr/>
        <p:txBody>
          <a:bodyPr/>
          <a:lstStyle/>
          <a:p>
            <a:endParaRPr lang="en-US" sz="1200"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135A6310-661C-CDCA-5710-D4AAD326A04A}"/>
              </a:ext>
            </a:extLst>
          </p:cNvPr>
          <p:cNvSpPr>
            <a:spLocks noGrp="1"/>
          </p:cNvSpPr>
          <p:nvPr>
            <p:ph type="sldNum" sz="quarter" idx="10"/>
          </p:nvPr>
        </p:nvSpPr>
        <p:spPr/>
        <p:txBody>
          <a:bodyPr/>
          <a:lstStyle/>
          <a:p>
            <a:fld id="{E17EA524-7A27-46AB-9B4A-7198D44C5B6B}" type="slidenum">
              <a:rPr lang="en-US" smtClean="0"/>
              <a:t>18</a:t>
            </a:fld>
            <a:endParaRPr lang="en-US" dirty="0"/>
          </a:p>
        </p:txBody>
      </p:sp>
    </p:spTree>
    <p:extLst>
      <p:ext uri="{BB962C8B-B14F-4D97-AF65-F5344CB8AC3E}">
        <p14:creationId xmlns:p14="http://schemas.microsoft.com/office/powerpoint/2010/main" val="1765282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
            <a:ext cx="3975100" cy="6858000"/>
          </a:xfrm>
          <a:prstGeom prst="rect">
            <a:avLst/>
          </a:prstGeom>
          <a:solidFill>
            <a:srgbClr val="00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543" y="2314965"/>
            <a:ext cx="2636014" cy="3256588"/>
          </a:xfrm>
          <a:prstGeom prst="rect">
            <a:avLst/>
          </a:prstGeom>
        </p:spPr>
      </p:pic>
      <p:sp>
        <p:nvSpPr>
          <p:cNvPr id="2" name="Title 1"/>
          <p:cNvSpPr>
            <a:spLocks noGrp="1"/>
          </p:cNvSpPr>
          <p:nvPr>
            <p:ph type="ctrTitle"/>
          </p:nvPr>
        </p:nvSpPr>
        <p:spPr>
          <a:xfrm>
            <a:off x="4625008" y="638659"/>
            <a:ext cx="6586330" cy="2387600"/>
          </a:xfrm>
        </p:spPr>
        <p:txBody>
          <a:bodyPr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4625008" y="3230978"/>
            <a:ext cx="6586330" cy="1655762"/>
          </a:xfrm>
        </p:spPr>
        <p:txBody>
          <a:bodyPr>
            <a:normAutofit/>
          </a:bodyPr>
          <a:lstStyle>
            <a:lvl1pPr marL="0" indent="0" algn="l">
              <a:buNone/>
              <a:defRPr sz="36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Text Placeholder 21"/>
          <p:cNvSpPr>
            <a:spLocks noGrp="1"/>
          </p:cNvSpPr>
          <p:nvPr>
            <p:ph type="body" sz="quarter" idx="10"/>
          </p:nvPr>
        </p:nvSpPr>
        <p:spPr>
          <a:xfrm>
            <a:off x="4624388" y="5351907"/>
            <a:ext cx="6586537" cy="439293"/>
          </a:xfrm>
        </p:spPr>
        <p:txBody>
          <a:bodyPr>
            <a:normAutofit/>
          </a:bodyPr>
          <a:lstStyle>
            <a:lvl1pPr marL="0" indent="0">
              <a:buFontTx/>
              <a:buNone/>
              <a:defRPr sz="2400" b="1" i="1" cap="all" baseline="0">
                <a:solidFill>
                  <a:srgbClr val="0E1D61"/>
                </a:solidFill>
              </a:defRPr>
            </a:lvl1pPr>
          </a:lstStyle>
          <a:p>
            <a:pPr lvl="0"/>
            <a:r>
              <a:rPr lang="en-US"/>
              <a:t>Edit Master text styles</a:t>
            </a:r>
          </a:p>
        </p:txBody>
      </p:sp>
      <p:sp>
        <p:nvSpPr>
          <p:cNvPr id="23" name="Text Placeholder 21"/>
          <p:cNvSpPr>
            <a:spLocks noGrp="1"/>
          </p:cNvSpPr>
          <p:nvPr>
            <p:ph type="body" sz="quarter" idx="11" hasCustomPrompt="1"/>
          </p:nvPr>
        </p:nvSpPr>
        <p:spPr>
          <a:xfrm>
            <a:off x="4624388" y="5925313"/>
            <a:ext cx="6586537" cy="438912"/>
          </a:xfrm>
        </p:spPr>
        <p:txBody>
          <a:bodyPr>
            <a:normAutofit/>
          </a:bodyPr>
          <a:lstStyle>
            <a:lvl1pPr marL="0" indent="0">
              <a:buFontTx/>
              <a:buNone/>
              <a:defRPr sz="2400" b="0" i="1">
                <a:solidFill>
                  <a:srgbClr val="0E1D61"/>
                </a:solidFill>
              </a:defRPr>
            </a:lvl1pPr>
          </a:lstStyle>
          <a:p>
            <a:pPr lvl="0"/>
            <a:r>
              <a:rPr lang="en-US" dirty="0"/>
              <a:t>9.16.2019</a:t>
            </a:r>
          </a:p>
        </p:txBody>
      </p:sp>
      <p:cxnSp>
        <p:nvCxnSpPr>
          <p:cNvPr id="26" name="Straight Connector 25"/>
          <p:cNvCxnSpPr/>
          <p:nvPr userDrawn="1"/>
        </p:nvCxnSpPr>
        <p:spPr>
          <a:xfrm>
            <a:off x="4624388" y="5096256"/>
            <a:ext cx="65865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42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FEA3BD-B67B-4A94-8A63-109203D608A6}" type="datetimeFigureOut">
              <a:rPr lang="en-US" smtClean="0"/>
              <a:t>6/12/2025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E3FAB-F2B0-4DCD-99C2-E6FAF15501EF}" type="slidenum">
              <a:rPr lang="en-US" smtClean="0"/>
              <a:t>‹#›</a:t>
            </a:fld>
            <a:endParaRPr lang="en-US" dirty="0"/>
          </a:p>
        </p:txBody>
      </p:sp>
    </p:spTree>
    <p:extLst>
      <p:ext uri="{BB962C8B-B14F-4D97-AF65-F5344CB8AC3E}">
        <p14:creationId xmlns:p14="http://schemas.microsoft.com/office/powerpoint/2010/main" val="119914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all" baseline="0"/>
            </a:lvl1pPr>
          </a:lstStyle>
          <a:p>
            <a:r>
              <a:rPr lang="en-US"/>
              <a:t>Click to edit Master 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8" name="Text Placeholder 7"/>
          <p:cNvSpPr>
            <a:spLocks noGrp="1"/>
          </p:cNvSpPr>
          <p:nvPr>
            <p:ph type="body" sz="quarter" idx="13"/>
          </p:nvPr>
        </p:nvSpPr>
        <p:spPr>
          <a:xfrm>
            <a:off x="838200" y="1801813"/>
            <a:ext cx="10518775" cy="384333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baseline="0"/>
            </a:lvl2pPr>
            <a:lvl3pPr marL="1143000" indent="-228600">
              <a:buFont typeface="Wingdings" panose="05000000000000000000" pitchFamily="2" charset="2"/>
              <a:buChar char="§"/>
              <a:defRPr b="0" i="1"/>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b="0" i="1" u="none" cap="all"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25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a:xfrm>
            <a:off x="831850" y="1020625"/>
            <a:ext cx="10515600" cy="2852737"/>
          </a:xfrm>
        </p:spPr>
        <p:txBody>
          <a:bodyPr anchor="b"/>
          <a:lstStyle>
            <a:lvl1pPr>
              <a:defRPr sz="6000" b="1" i="0" cap="all" baseline="0"/>
            </a:lvl1pPr>
          </a:lstStyle>
          <a:p>
            <a:r>
              <a:rPr lang="en-US"/>
              <a:t>Click to edit Master title style</a:t>
            </a:r>
            <a:endParaRPr lang="en-US" dirty="0"/>
          </a:p>
        </p:txBody>
      </p:sp>
      <p:sp>
        <p:nvSpPr>
          <p:cNvPr id="3" name="Text Placeholder 2"/>
          <p:cNvSpPr>
            <a:spLocks noGrp="1"/>
          </p:cNvSpPr>
          <p:nvPr>
            <p:ph type="body" idx="1"/>
          </p:nvPr>
        </p:nvSpPr>
        <p:spPr>
          <a:xfrm>
            <a:off x="831850" y="390035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55644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p:txBody>
          <a:bodyPr/>
          <a:lstStyle>
            <a:lvl1pPr>
              <a:defRPr b="1" i="0" cap="all" baseline="0"/>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383305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i="1" cap="all"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11" name="Content Placeholder 2"/>
          <p:cNvSpPr>
            <a:spLocks noGrp="1"/>
          </p:cNvSpPr>
          <p:nvPr>
            <p:ph sz="half" idx="13"/>
          </p:nvPr>
        </p:nvSpPr>
        <p:spPr>
          <a:xfrm>
            <a:off x="6172200" y="1825625"/>
            <a:ext cx="5181600" cy="383305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i="1" cap="all"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664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a:xfrm>
            <a:off x="839788" y="365125"/>
            <a:ext cx="10515600" cy="1325563"/>
          </a:xfrm>
        </p:spPr>
        <p:txBody>
          <a:bodyPr/>
          <a:lstStyle>
            <a:lvl1pPr>
              <a:defRPr b="1" i="0" cap="all" baseline="0"/>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166855"/>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i="0" cap="all" baseline="0"/>
            </a:lvl4pPr>
            <a:lvl5pPr>
              <a:defRPr sz="1500" b="0" i="1" cap="all"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11"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13" name="Content Placeholder 3"/>
          <p:cNvSpPr>
            <a:spLocks noGrp="1"/>
          </p:cNvSpPr>
          <p:nvPr>
            <p:ph sz="half" idx="13"/>
          </p:nvPr>
        </p:nvSpPr>
        <p:spPr>
          <a:xfrm>
            <a:off x="6172200" y="2531579"/>
            <a:ext cx="5157787" cy="3166855"/>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i="0" cap="all" baseline="0"/>
            </a:lvl4pPr>
            <a:lvl5pPr>
              <a:defRPr sz="1500" b="0" i="1" cap="all"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075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p:txBody>
          <a:bodyPr/>
          <a:lstStyle>
            <a:lvl1pPr>
              <a:defRPr b="1" i="0" cap="all" baseline="0"/>
            </a:lvl1pPr>
          </a:lstStyle>
          <a:p>
            <a:r>
              <a:rPr lang="en-US"/>
              <a:t>Click to edit Master title style</a:t>
            </a:r>
            <a:endParaRPr lang="en-US" dirty="0"/>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227838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cap="all" baseline="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724261"/>
          </a:xfrm>
        </p:spPr>
        <p:txBody>
          <a:bodyPr/>
          <a:lstStyle>
            <a:lvl1pPr marL="228600" indent="-228600">
              <a:buFont typeface="Wingdings" panose="05000000000000000000" pitchFamily="2" charset="2"/>
              <a:buChar char="§"/>
              <a:defRPr sz="3200"/>
            </a:lvl1pPr>
            <a:lvl2pPr marL="685800" indent="-228600">
              <a:buFont typeface="Wingdings" panose="05000000000000000000" pitchFamily="2" charset="2"/>
              <a:buChar char="§"/>
              <a:defRPr sz="2800" b="1" i="1"/>
            </a:lvl2pPr>
            <a:lvl3pPr marL="1143000" indent="-228600">
              <a:buFont typeface="Wingdings" panose="05000000000000000000" pitchFamily="2" charset="2"/>
              <a:buChar char="§"/>
              <a:defRPr sz="2400" i="1"/>
            </a:lvl3pPr>
            <a:lvl4pPr marL="1600200" indent="-228600">
              <a:buFont typeface="Wingdings" panose="05000000000000000000" pitchFamily="2" charset="2"/>
              <a:buChar char="§"/>
              <a:defRPr sz="1600" b="1" cap="all" baseline="0"/>
            </a:lvl4pPr>
            <a:lvl5pPr>
              <a:defRPr sz="1500" i="1" cap="all" baseline="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399"/>
            <a:ext cx="3932237" cy="36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358312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cap="all" baseline="0"/>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6977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399"/>
            <a:ext cx="3932237" cy="3627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3318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6DD503B0-FD62-4970-9B27-D1260B4DC56B}" type="datetimeFigureOut">
              <a:rPr lang="en-US" smtClean="0"/>
              <a:pPr/>
              <a:t>6/12/2025</a:t>
            </a:fld>
            <a:endParaRPr lang="en-US" dirty="0"/>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dirty="0"/>
          </a:p>
        </p:txBody>
      </p:sp>
      <p:sp>
        <p:nvSpPr>
          <p:cNvPr id="7"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tx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62092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5799221"/>
            <a:ext cx="12192000" cy="1058779"/>
          </a:xfrm>
          <a:prstGeom prst="rect">
            <a:avLst/>
          </a:prstGeom>
          <a:solidFill>
            <a:srgbClr val="00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93907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6/12/2025</a:t>
            </a:fld>
            <a:endParaRPr lang="en-US" dirty="0"/>
          </a:p>
        </p:txBody>
      </p:sp>
      <p:sp>
        <p:nvSpPr>
          <p:cNvPr id="8" name="Footer Placeholder 4"/>
          <p:cNvSpPr>
            <a:spLocks noGrp="1"/>
          </p:cNvSpPr>
          <p:nvPr>
            <p:ph type="ftr" sz="quarter" idx="3"/>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4"/>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239913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 id="2147483658" r:id="rId10"/>
  </p:sldLayoutIdLst>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i="1"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www.dhs.state.il.us/page.aspx?item=11593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hyperlink" Target="https://abe.illinois.gov/" TargetMode="Externa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hyperlink" Target="mailto:abe.questions@illinois.gov" TargetMode="External"/><Relationship Id="rId2" Type="http://schemas.openxmlformats.org/officeDocument/2006/relationships/hyperlink" Target="mailto:gmashon@legalaidchicago.org"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abe.illinois.gov/abe/access/appea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abe.illinois.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624388" y="5204849"/>
            <a:ext cx="6586537" cy="924646"/>
          </a:xfrm>
        </p:spPr>
        <p:txBody>
          <a:bodyPr>
            <a:noAutofit/>
          </a:bodyPr>
          <a:lstStyle/>
          <a:p>
            <a:r>
              <a:rPr lang="en-US" sz="1500" dirty="0"/>
              <a:t>June 2025</a:t>
            </a:r>
          </a:p>
        </p:txBody>
      </p:sp>
      <p:sp>
        <p:nvSpPr>
          <p:cNvPr id="8" name="Rectangle 7"/>
          <p:cNvSpPr/>
          <p:nvPr/>
        </p:nvSpPr>
        <p:spPr>
          <a:xfrm>
            <a:off x="10731500" y="219456"/>
            <a:ext cx="1041400" cy="439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499697" y="2772632"/>
            <a:ext cx="5496357" cy="707886"/>
          </a:xfrm>
          <a:prstGeom prst="rect">
            <a:avLst/>
          </a:prstGeom>
        </p:spPr>
        <p:txBody>
          <a:bodyPr wrap="square">
            <a:spAutoFit/>
          </a:bodyPr>
          <a:lstStyle/>
          <a:p>
            <a:pPr lvl="0"/>
            <a:r>
              <a:rPr lang="en-US" sz="4000" b="1" dirty="0">
                <a:solidFill>
                  <a:srgbClr val="001E61"/>
                </a:solidFill>
              </a:rPr>
              <a:t>Using ABE and MMC</a:t>
            </a:r>
          </a:p>
        </p:txBody>
      </p:sp>
    </p:spTree>
    <p:extLst>
      <p:ext uri="{BB962C8B-B14F-4D97-AF65-F5344CB8AC3E}">
        <p14:creationId xmlns:p14="http://schemas.microsoft.com/office/powerpoint/2010/main" val="92868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err="1"/>
              <a:t>Ilogin</a:t>
            </a:r>
            <a:r>
              <a:rPr lang="en-US" sz="4400" u="sng" dirty="0"/>
              <a:t> set up</a:t>
            </a:r>
            <a:endParaRPr lang="en-US"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7751" t="3482" r="10547" b="4819"/>
          <a:stretch/>
        </p:blipFill>
        <p:spPr>
          <a:xfrm>
            <a:off x="1458561" y="1474318"/>
            <a:ext cx="1534630" cy="5012207"/>
          </a:xfrm>
          <a:prstGeom prst="rect">
            <a:avLst/>
          </a:prstGeom>
          <a:ln w="57150">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609" t="7602" r="10439" b="9203"/>
          <a:stretch/>
        </p:blipFill>
        <p:spPr>
          <a:xfrm>
            <a:off x="4133850" y="2009775"/>
            <a:ext cx="2497086" cy="3590925"/>
          </a:xfrm>
          <a:prstGeom prst="rect">
            <a:avLst/>
          </a:prstGeom>
          <a:ln w="57150">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908" y="1284012"/>
            <a:ext cx="3455927" cy="4655128"/>
          </a:xfrm>
          <a:prstGeom prst="rect">
            <a:avLst/>
          </a:prstGeom>
          <a:ln w="57150">
            <a:solidFill>
              <a:schemeClr val="tx1"/>
            </a:solidFill>
          </a:ln>
        </p:spPr>
      </p:pic>
      <p:sp>
        <p:nvSpPr>
          <p:cNvPr id="2" name="Oval 1"/>
          <p:cNvSpPr/>
          <p:nvPr/>
        </p:nvSpPr>
        <p:spPr>
          <a:xfrm>
            <a:off x="1312965" y="2972628"/>
            <a:ext cx="1947912" cy="795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a:cxnSpLocks/>
          </p:cNvCxnSpPr>
          <p:nvPr/>
        </p:nvCxnSpPr>
        <p:spPr>
          <a:xfrm flipH="1" flipV="1">
            <a:off x="6363250" y="4769870"/>
            <a:ext cx="2325903" cy="1545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3FAD9C-2EA1-2176-2D88-073F9B609411}"/>
              </a:ext>
            </a:extLst>
          </p:cNvPr>
          <p:cNvSpPr/>
          <p:nvPr/>
        </p:nvSpPr>
        <p:spPr>
          <a:xfrm>
            <a:off x="197747" y="1366983"/>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E6919E26-D224-075F-E2AE-93C0FD5C9782}"/>
              </a:ext>
            </a:extLst>
          </p:cNvPr>
          <p:cNvSpPr/>
          <p:nvPr/>
        </p:nvSpPr>
        <p:spPr>
          <a:xfrm>
            <a:off x="4115163" y="1474318"/>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2</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2D5F8967-5056-EC49-DA5A-39C154D28DB5}"/>
              </a:ext>
            </a:extLst>
          </p:cNvPr>
          <p:cNvSpPr/>
          <p:nvPr/>
        </p:nvSpPr>
        <p:spPr>
          <a:xfrm>
            <a:off x="6630936" y="1257300"/>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3</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97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err="1"/>
              <a:t>Ilogin</a:t>
            </a:r>
            <a:r>
              <a:rPr lang="en-US" sz="4400" u="sng" dirty="0"/>
              <a:t> set up</a:t>
            </a:r>
            <a:endParaRPr lang="en-US"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8754" t="3922" r="8589" b="8947"/>
          <a:stretch/>
        </p:blipFill>
        <p:spPr>
          <a:xfrm>
            <a:off x="4610099" y="1447800"/>
            <a:ext cx="1552575" cy="4762500"/>
          </a:xfrm>
          <a:prstGeom prst="rect">
            <a:avLst/>
          </a:prstGeom>
          <a:ln w="57150">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7486" t="4964" r="11306" b="8345"/>
          <a:stretch/>
        </p:blipFill>
        <p:spPr>
          <a:xfrm>
            <a:off x="7320437" y="1447799"/>
            <a:ext cx="1828800" cy="3838442"/>
          </a:xfrm>
          <a:prstGeom prst="rect">
            <a:avLst/>
          </a:prstGeom>
          <a:ln w="57150">
            <a:solidFill>
              <a:schemeClr val="tx1"/>
            </a:solidFill>
          </a:ln>
        </p:spPr>
      </p:pic>
      <p:sp>
        <p:nvSpPr>
          <p:cNvPr id="8" name="Oval 7"/>
          <p:cNvSpPr/>
          <p:nvPr/>
        </p:nvSpPr>
        <p:spPr>
          <a:xfrm>
            <a:off x="4376095" y="3526501"/>
            <a:ext cx="1947912" cy="795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76095" y="4214192"/>
            <a:ext cx="1947912" cy="795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a:srcRect l="9028" t="3357" r="6102" b="5672"/>
          <a:stretch/>
        </p:blipFill>
        <p:spPr>
          <a:xfrm>
            <a:off x="9737560" y="1371600"/>
            <a:ext cx="1828800" cy="4114389"/>
          </a:xfrm>
          <a:prstGeom prst="rect">
            <a:avLst/>
          </a:prstGeom>
          <a:ln w="57150">
            <a:solidFill>
              <a:schemeClr val="tx1"/>
            </a:solidFill>
          </a:ln>
        </p:spPr>
      </p:pic>
      <p:sp>
        <p:nvSpPr>
          <p:cNvPr id="2" name="Rectangle 1">
            <a:extLst>
              <a:ext uri="{FF2B5EF4-FFF2-40B4-BE49-F238E27FC236}">
                <a16:creationId xmlns:a16="http://schemas.microsoft.com/office/drawing/2014/main" id="{BA309EEE-B636-9167-B945-929C24DA4C9C}"/>
              </a:ext>
            </a:extLst>
          </p:cNvPr>
          <p:cNvSpPr/>
          <p:nvPr/>
        </p:nvSpPr>
        <p:spPr>
          <a:xfrm>
            <a:off x="412992" y="1672108"/>
            <a:ext cx="3200677" cy="2246769"/>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4 – Option 1</a:t>
            </a:r>
          </a:p>
          <a:p>
            <a:pPr algn="ctr"/>
            <a:endParaRPr lang="en-US" sz="2000" dirty="0">
              <a:ln w="0"/>
              <a:effectLst>
                <a:outerShdw blurRad="38100" dist="19050" dir="2700000" algn="tl" rotWithShape="0">
                  <a:schemeClr val="dk1">
                    <a:alpha val="40000"/>
                  </a:schemeClr>
                </a:outerShdw>
              </a:effectLst>
            </a:endParaRPr>
          </a:p>
          <a:p>
            <a:pPr algn="ctr"/>
            <a:r>
              <a:rPr lang="en-US" sz="2000" dirty="0">
                <a:ln w="0"/>
                <a:effectLst>
                  <a:outerShdw blurRad="38100" dist="19050" dir="2700000" algn="tl" rotWithShape="0">
                    <a:schemeClr val="dk1">
                      <a:alpha val="40000"/>
                    </a:schemeClr>
                  </a:outerShdw>
                </a:effectLst>
              </a:rPr>
              <a:t>Only recommended if you have consistent access to a smart phone and know how to navigate these verification apps.</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3" name="Arrow: Notched Right 2">
            <a:extLst>
              <a:ext uri="{FF2B5EF4-FFF2-40B4-BE49-F238E27FC236}">
                <a16:creationId xmlns:a16="http://schemas.microsoft.com/office/drawing/2014/main" id="{BA5D6C84-F8D2-7D86-3170-791768E6D029}"/>
              </a:ext>
            </a:extLst>
          </p:cNvPr>
          <p:cNvSpPr/>
          <p:nvPr/>
        </p:nvSpPr>
        <p:spPr>
          <a:xfrm>
            <a:off x="6400800" y="3200400"/>
            <a:ext cx="685633" cy="504825"/>
          </a:xfrm>
          <a:prstGeom prst="notched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873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err="1"/>
              <a:t>Ilogin</a:t>
            </a:r>
            <a:r>
              <a:rPr lang="en-US" sz="4400" u="sng" dirty="0"/>
              <a:t> set up</a:t>
            </a:r>
            <a:endParaRPr lang="en-US"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10611" t="4534" r="7442" b="4627"/>
          <a:stretch/>
        </p:blipFill>
        <p:spPr>
          <a:xfrm>
            <a:off x="6008322" y="1371600"/>
            <a:ext cx="1539240" cy="4965192"/>
          </a:xfrm>
          <a:prstGeom prst="rect">
            <a:avLst/>
          </a:prstGeom>
          <a:ln w="57150">
            <a:solidFill>
              <a:schemeClr val="tx1"/>
            </a:solidFill>
          </a:ln>
        </p:spPr>
      </p:pic>
      <p:sp>
        <p:nvSpPr>
          <p:cNvPr id="10" name="Oval 9"/>
          <p:cNvSpPr/>
          <p:nvPr/>
        </p:nvSpPr>
        <p:spPr>
          <a:xfrm>
            <a:off x="5739431" y="4760447"/>
            <a:ext cx="1947912" cy="795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pic>
        <p:nvPicPr>
          <p:cNvPr id="9" name="Picture 8"/>
          <p:cNvPicPr>
            <a:picLocks noChangeAspect="1"/>
          </p:cNvPicPr>
          <p:nvPr/>
        </p:nvPicPr>
        <p:blipFill>
          <a:blip r:embed="rId3"/>
          <a:srcRect l="4262" t="4222" r="2974" b="4000"/>
          <a:stretch/>
        </p:blipFill>
        <p:spPr>
          <a:xfrm>
            <a:off x="8668512" y="1540764"/>
            <a:ext cx="2084832" cy="3776472"/>
          </a:xfrm>
          <a:prstGeom prst="rect">
            <a:avLst/>
          </a:prstGeom>
          <a:ln w="57150">
            <a:solidFill>
              <a:schemeClr val="tx1"/>
            </a:solidFill>
          </a:ln>
        </p:spPr>
      </p:pic>
      <p:sp>
        <p:nvSpPr>
          <p:cNvPr id="2" name="Rectangle 1">
            <a:extLst>
              <a:ext uri="{FF2B5EF4-FFF2-40B4-BE49-F238E27FC236}">
                <a16:creationId xmlns:a16="http://schemas.microsoft.com/office/drawing/2014/main" id="{FDCAC4BE-78B0-F91B-216C-62C2239AE6BB}"/>
              </a:ext>
            </a:extLst>
          </p:cNvPr>
          <p:cNvSpPr/>
          <p:nvPr/>
        </p:nvSpPr>
        <p:spPr>
          <a:xfrm>
            <a:off x="1216360" y="1767357"/>
            <a:ext cx="3200677" cy="3170099"/>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4 – Option 2</a:t>
            </a:r>
          </a:p>
          <a:p>
            <a:pPr algn="ctr"/>
            <a:endParaRPr lang="en-US" sz="2000" dirty="0">
              <a:ln w="0"/>
              <a:effectLst>
                <a:outerShdw blurRad="38100" dist="19050" dir="2700000" algn="tl" rotWithShape="0">
                  <a:schemeClr val="dk1">
                    <a:alpha val="40000"/>
                  </a:schemeClr>
                </a:outerShdw>
              </a:effectLst>
            </a:endParaRPr>
          </a:p>
          <a:p>
            <a:pPr algn="ctr"/>
            <a:r>
              <a:rPr lang="en-US" sz="2000" dirty="0">
                <a:ln w="0"/>
                <a:effectLst>
                  <a:outerShdw blurRad="38100" dist="19050" dir="2700000" algn="tl" rotWithShape="0">
                    <a:schemeClr val="dk1">
                      <a:alpha val="40000"/>
                    </a:schemeClr>
                  </a:outerShdw>
                </a:effectLst>
              </a:rPr>
              <a:t>Only recommended if you have consistent access to a phone (mobile or landline), and/or have the ability to move your phone number to a new phone when needed, and can navigate these fields.</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3" name="Arrow: Notched Right 2">
            <a:extLst>
              <a:ext uri="{FF2B5EF4-FFF2-40B4-BE49-F238E27FC236}">
                <a16:creationId xmlns:a16="http://schemas.microsoft.com/office/drawing/2014/main" id="{324C2697-85D4-5769-6D19-197B4470F198}"/>
              </a:ext>
            </a:extLst>
          </p:cNvPr>
          <p:cNvSpPr/>
          <p:nvPr/>
        </p:nvSpPr>
        <p:spPr>
          <a:xfrm>
            <a:off x="7687343" y="3429000"/>
            <a:ext cx="685633" cy="504825"/>
          </a:xfrm>
          <a:prstGeom prst="notched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398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err="1"/>
              <a:t>Ilogin</a:t>
            </a:r>
            <a:r>
              <a:rPr lang="en-US" sz="4400" u="sng" dirty="0"/>
              <a:t> set up</a:t>
            </a:r>
            <a:endParaRPr lang="en-US"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10128" t="3592" r="9415" b="6386"/>
          <a:stretch/>
        </p:blipFill>
        <p:spPr>
          <a:xfrm>
            <a:off x="5133491" y="1397865"/>
            <a:ext cx="1511237" cy="4920640"/>
          </a:xfrm>
          <a:prstGeom prst="rect">
            <a:avLst/>
          </a:prstGeom>
          <a:ln w="57150">
            <a:solidFill>
              <a:schemeClr val="tx1"/>
            </a:solidFill>
          </a:ln>
        </p:spPr>
      </p:pic>
      <p:sp>
        <p:nvSpPr>
          <p:cNvPr id="10" name="Oval 9"/>
          <p:cNvSpPr/>
          <p:nvPr/>
        </p:nvSpPr>
        <p:spPr>
          <a:xfrm>
            <a:off x="4907514" y="5405296"/>
            <a:ext cx="1947912" cy="795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rcRect l="7260" r="7202"/>
          <a:stretch/>
        </p:blipFill>
        <p:spPr>
          <a:xfrm>
            <a:off x="8032140" y="1397864"/>
            <a:ext cx="2487168" cy="4311804"/>
          </a:xfrm>
          <a:prstGeom prst="rect">
            <a:avLst/>
          </a:prstGeom>
          <a:ln w="57150">
            <a:solidFill>
              <a:schemeClr val="tx1"/>
            </a:solidFill>
          </a:ln>
        </p:spPr>
      </p:pic>
      <p:sp>
        <p:nvSpPr>
          <p:cNvPr id="2" name="Rectangle 1">
            <a:extLst>
              <a:ext uri="{FF2B5EF4-FFF2-40B4-BE49-F238E27FC236}">
                <a16:creationId xmlns:a16="http://schemas.microsoft.com/office/drawing/2014/main" id="{6BB73903-F458-8097-665B-170A82A4A980}"/>
              </a:ext>
            </a:extLst>
          </p:cNvPr>
          <p:cNvSpPr/>
          <p:nvPr/>
        </p:nvSpPr>
        <p:spPr>
          <a:xfrm>
            <a:off x="959185" y="2081682"/>
            <a:ext cx="3200677" cy="2246769"/>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4 – Option 3</a:t>
            </a:r>
          </a:p>
          <a:p>
            <a:pPr algn="ctr"/>
            <a:endParaRPr lang="en-US" sz="2000" dirty="0">
              <a:ln w="0"/>
              <a:effectLst>
                <a:outerShdw blurRad="38100" dist="19050" dir="2700000" algn="tl" rotWithShape="0">
                  <a:schemeClr val="dk1">
                    <a:alpha val="40000"/>
                  </a:schemeClr>
                </a:outerShdw>
              </a:effectLst>
            </a:endParaRPr>
          </a:p>
          <a:p>
            <a:pPr algn="ctr"/>
            <a:r>
              <a:rPr lang="en-US" sz="2000" dirty="0">
                <a:ln w="0"/>
                <a:effectLst>
                  <a:outerShdw blurRad="38100" dist="19050" dir="2700000" algn="tl" rotWithShape="0">
                    <a:schemeClr val="dk1">
                      <a:alpha val="40000"/>
                    </a:schemeClr>
                  </a:outerShdw>
                </a:effectLst>
              </a:rPr>
              <a:t>This is likely the best option for someone with limited tech skills or inconsistent access to their phone and/or email.</a:t>
            </a:r>
          </a:p>
        </p:txBody>
      </p:sp>
      <p:sp>
        <p:nvSpPr>
          <p:cNvPr id="3" name="Arrow: Notched Right 2">
            <a:extLst>
              <a:ext uri="{FF2B5EF4-FFF2-40B4-BE49-F238E27FC236}">
                <a16:creationId xmlns:a16="http://schemas.microsoft.com/office/drawing/2014/main" id="{F701D2A8-E55F-93C8-08BC-7C62423BDC1B}"/>
              </a:ext>
            </a:extLst>
          </p:cNvPr>
          <p:cNvSpPr/>
          <p:nvPr/>
        </p:nvSpPr>
        <p:spPr>
          <a:xfrm>
            <a:off x="6890080" y="3429000"/>
            <a:ext cx="685633" cy="504825"/>
          </a:xfrm>
          <a:prstGeom prst="notched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351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a:t>Ilogin</a:t>
            </a:r>
            <a:r>
              <a:rPr lang="en-US" u="sng" dirty="0"/>
              <a:t> set up</a:t>
            </a:r>
            <a:endParaRPr lang="en-US" dirty="0"/>
          </a:p>
        </p:txBody>
      </p:sp>
      <p:sp>
        <p:nvSpPr>
          <p:cNvPr id="3" name="Text Placeholder 2"/>
          <p:cNvSpPr>
            <a:spLocks noGrp="1"/>
          </p:cNvSpPr>
          <p:nvPr>
            <p:ph type="body" sz="quarter" idx="13"/>
          </p:nvPr>
        </p:nvSpPr>
        <p:spPr>
          <a:xfrm>
            <a:off x="4505325" y="1801813"/>
            <a:ext cx="6851650" cy="3843337"/>
          </a:xfrm>
        </p:spPr>
        <p:txBody>
          <a:bodyPr>
            <a:normAutofit/>
          </a:bodyPr>
          <a:lstStyle/>
          <a:p>
            <a:pPr marL="0" indent="0">
              <a:buNone/>
            </a:pPr>
            <a:r>
              <a:rPr lang="en-US" sz="2000" dirty="0"/>
              <a:t>The system will ask you to set up more security methods. If you don’t want to do that, just click “Continue”</a:t>
            </a:r>
          </a:p>
        </p:txBody>
      </p:sp>
      <p:pic>
        <p:nvPicPr>
          <p:cNvPr id="4" name="Picture 3"/>
          <p:cNvPicPr>
            <a:picLocks noChangeAspect="1"/>
          </p:cNvPicPr>
          <p:nvPr/>
        </p:nvPicPr>
        <p:blipFill>
          <a:blip r:embed="rId3"/>
          <a:srcRect l="4943" t="1878" r="5307" b="3966"/>
          <a:stretch/>
        </p:blipFill>
        <p:spPr>
          <a:xfrm>
            <a:off x="2231135" y="1499616"/>
            <a:ext cx="1883665" cy="4791456"/>
          </a:xfrm>
          <a:prstGeom prst="rect">
            <a:avLst/>
          </a:prstGeom>
          <a:ln w="57150">
            <a:solidFill>
              <a:schemeClr val="tx1"/>
            </a:solidFill>
          </a:ln>
        </p:spPr>
      </p:pic>
      <p:sp>
        <p:nvSpPr>
          <p:cNvPr id="6" name="Rectangle 5">
            <a:extLst>
              <a:ext uri="{FF2B5EF4-FFF2-40B4-BE49-F238E27FC236}">
                <a16:creationId xmlns:a16="http://schemas.microsoft.com/office/drawing/2014/main" id="{75945F78-8A17-B4E8-B464-6BFBFE8105BA}"/>
              </a:ext>
            </a:extLst>
          </p:cNvPr>
          <p:cNvSpPr/>
          <p:nvPr/>
        </p:nvSpPr>
        <p:spPr>
          <a:xfrm>
            <a:off x="987306" y="1673226"/>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5</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a:extLst>
              <a:ext uri="{FF2B5EF4-FFF2-40B4-BE49-F238E27FC236}">
                <a16:creationId xmlns:a16="http://schemas.microsoft.com/office/drawing/2014/main" id="{2775C74C-9D9A-5195-E20D-81881B04E52E}"/>
              </a:ext>
            </a:extLst>
          </p:cNvPr>
          <p:cNvCxnSpPr>
            <a:cxnSpLocks/>
          </p:cNvCxnSpPr>
          <p:nvPr/>
        </p:nvCxnSpPr>
        <p:spPr>
          <a:xfrm flipH="1">
            <a:off x="3743325" y="2486025"/>
            <a:ext cx="1447800" cy="3270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44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accounts</a:t>
            </a:r>
          </a:p>
        </p:txBody>
      </p:sp>
      <p:sp>
        <p:nvSpPr>
          <p:cNvPr id="3" name="Text Placeholder 2"/>
          <p:cNvSpPr>
            <a:spLocks noGrp="1"/>
          </p:cNvSpPr>
          <p:nvPr>
            <p:ph type="body" sz="quarter" idx="13"/>
          </p:nvPr>
        </p:nvSpPr>
        <p:spPr>
          <a:xfrm>
            <a:off x="1803537" y="1757333"/>
            <a:ext cx="3604453" cy="3843337"/>
          </a:xfrm>
        </p:spPr>
        <p:txBody>
          <a:bodyPr>
            <a:normAutofit/>
          </a:bodyPr>
          <a:lstStyle/>
          <a:p>
            <a:pPr marL="0" indent="0">
              <a:buNone/>
            </a:pPr>
            <a:r>
              <a:rPr lang="en-US" sz="2000" dirty="0"/>
              <a:t>Once you’ve created you ILogin account, the system will send you back here.</a:t>
            </a:r>
          </a:p>
        </p:txBody>
      </p:sp>
      <p:pic>
        <p:nvPicPr>
          <p:cNvPr id="4" name="Picture 3"/>
          <p:cNvPicPr>
            <a:picLocks noChangeAspect="1"/>
          </p:cNvPicPr>
          <p:nvPr/>
        </p:nvPicPr>
        <p:blipFill>
          <a:blip r:embed="rId2"/>
          <a:stretch>
            <a:fillRect/>
          </a:stretch>
        </p:blipFill>
        <p:spPr>
          <a:xfrm>
            <a:off x="506482" y="2797346"/>
            <a:ext cx="4607212" cy="2315646"/>
          </a:xfrm>
          <a:prstGeom prst="rect">
            <a:avLst/>
          </a:prstGeom>
          <a:ln w="57150">
            <a:solidFill>
              <a:schemeClr val="tx1"/>
            </a:solidFill>
          </a:ln>
        </p:spPr>
      </p:pic>
      <p:sp>
        <p:nvSpPr>
          <p:cNvPr id="5" name="Rectangle 4">
            <a:extLst>
              <a:ext uri="{FF2B5EF4-FFF2-40B4-BE49-F238E27FC236}">
                <a16:creationId xmlns:a16="http://schemas.microsoft.com/office/drawing/2014/main" id="{5CB0B42B-9F9A-90C7-C14B-E94831478773}"/>
              </a:ext>
            </a:extLst>
          </p:cNvPr>
          <p:cNvSpPr/>
          <p:nvPr/>
        </p:nvSpPr>
        <p:spPr>
          <a:xfrm>
            <a:off x="659522" y="2109613"/>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6</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04466969-5AB5-4F0B-2B1F-8B9A00787306}"/>
              </a:ext>
            </a:extLst>
          </p:cNvPr>
          <p:cNvSpPr/>
          <p:nvPr/>
        </p:nvSpPr>
        <p:spPr>
          <a:xfrm>
            <a:off x="6209557" y="1984221"/>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7</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1" name="Oval 10">
            <a:extLst>
              <a:ext uri="{FF2B5EF4-FFF2-40B4-BE49-F238E27FC236}">
                <a16:creationId xmlns:a16="http://schemas.microsoft.com/office/drawing/2014/main" id="{00C140AA-6DAB-3D77-B154-EB4307A0FC82}"/>
              </a:ext>
            </a:extLst>
          </p:cNvPr>
          <p:cNvSpPr/>
          <p:nvPr/>
        </p:nvSpPr>
        <p:spPr>
          <a:xfrm>
            <a:off x="2000001" y="4435467"/>
            <a:ext cx="3211524" cy="795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pic>
        <p:nvPicPr>
          <p:cNvPr id="15" name="Picture 14">
            <a:extLst>
              <a:ext uri="{FF2B5EF4-FFF2-40B4-BE49-F238E27FC236}">
                <a16:creationId xmlns:a16="http://schemas.microsoft.com/office/drawing/2014/main" id="{9D71C85A-800E-2CB7-7D95-8DEF7E53AAF8}"/>
              </a:ext>
            </a:extLst>
          </p:cNvPr>
          <p:cNvPicPr>
            <a:picLocks noChangeAspect="1"/>
          </p:cNvPicPr>
          <p:nvPr/>
        </p:nvPicPr>
        <p:blipFill rotWithShape="1">
          <a:blip r:embed="rId3">
            <a:extLst>
              <a:ext uri="{28A0092B-C50C-407E-A947-70E740481C1C}">
                <a14:useLocalDpi xmlns:a14="http://schemas.microsoft.com/office/drawing/2010/main" val="0"/>
              </a:ext>
            </a:extLst>
          </a:blip>
          <a:srcRect t="16903" b="44514"/>
          <a:stretch/>
        </p:blipFill>
        <p:spPr>
          <a:xfrm>
            <a:off x="6173179" y="2596912"/>
            <a:ext cx="5667375" cy="2080808"/>
          </a:xfrm>
          <a:prstGeom prst="rect">
            <a:avLst/>
          </a:prstGeom>
          <a:ln w="57150">
            <a:solidFill>
              <a:schemeClr val="tx1"/>
            </a:solidFill>
          </a:ln>
        </p:spPr>
      </p:pic>
      <p:cxnSp>
        <p:nvCxnSpPr>
          <p:cNvPr id="12" name="Straight Arrow Connector 11">
            <a:extLst>
              <a:ext uri="{FF2B5EF4-FFF2-40B4-BE49-F238E27FC236}">
                <a16:creationId xmlns:a16="http://schemas.microsoft.com/office/drawing/2014/main" id="{87CE83C7-C973-2BEB-DE66-E85553144EDF}"/>
              </a:ext>
            </a:extLst>
          </p:cNvPr>
          <p:cNvCxnSpPr>
            <a:cxnSpLocks/>
          </p:cNvCxnSpPr>
          <p:nvPr/>
        </p:nvCxnSpPr>
        <p:spPr>
          <a:xfrm flipV="1">
            <a:off x="5402633" y="3696955"/>
            <a:ext cx="952499" cy="5164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47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accounts</a:t>
            </a:r>
          </a:p>
        </p:txBody>
      </p:sp>
      <p:pic>
        <p:nvPicPr>
          <p:cNvPr id="4" name="Picture 3"/>
          <p:cNvPicPr>
            <a:picLocks noChangeAspect="1"/>
          </p:cNvPicPr>
          <p:nvPr/>
        </p:nvPicPr>
        <p:blipFill>
          <a:blip r:embed="rId2"/>
          <a:stretch>
            <a:fillRect/>
          </a:stretch>
        </p:blipFill>
        <p:spPr>
          <a:xfrm>
            <a:off x="1437599" y="2836927"/>
            <a:ext cx="7258836" cy="2438627"/>
          </a:xfrm>
          <a:prstGeom prst="rect">
            <a:avLst/>
          </a:prstGeom>
          <a:ln w="57150">
            <a:solidFill>
              <a:schemeClr val="tx1"/>
            </a:solidFill>
          </a:ln>
        </p:spPr>
      </p:pic>
      <p:sp>
        <p:nvSpPr>
          <p:cNvPr id="3" name="Rectangle 2">
            <a:extLst>
              <a:ext uri="{FF2B5EF4-FFF2-40B4-BE49-F238E27FC236}">
                <a16:creationId xmlns:a16="http://schemas.microsoft.com/office/drawing/2014/main" id="{70FF5C4B-4ED6-7C05-3239-406F35F5AF26}"/>
              </a:ext>
            </a:extLst>
          </p:cNvPr>
          <p:cNvSpPr/>
          <p:nvPr/>
        </p:nvSpPr>
        <p:spPr>
          <a:xfrm>
            <a:off x="659522" y="2109613"/>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8</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5" name="Straight Arrow Connector 4">
            <a:extLst>
              <a:ext uri="{FF2B5EF4-FFF2-40B4-BE49-F238E27FC236}">
                <a16:creationId xmlns:a16="http://schemas.microsoft.com/office/drawing/2014/main" id="{EA8731AA-7782-EEC8-5530-0C29176968CC}"/>
              </a:ext>
            </a:extLst>
          </p:cNvPr>
          <p:cNvCxnSpPr>
            <a:cxnSpLocks/>
          </p:cNvCxnSpPr>
          <p:nvPr/>
        </p:nvCxnSpPr>
        <p:spPr>
          <a:xfrm flipH="1">
            <a:off x="5430229" y="2109613"/>
            <a:ext cx="1170596" cy="16134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8A7ABC6-0DF6-5F59-A9EE-DAA8659D0159}"/>
              </a:ext>
            </a:extLst>
          </p:cNvPr>
          <p:cNvSpPr/>
          <p:nvPr/>
        </p:nvSpPr>
        <p:spPr>
          <a:xfrm>
            <a:off x="6551506" y="1361314"/>
            <a:ext cx="5045953" cy="790575"/>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Option 1: “I already have a MMC username and password that I want to use.”</a:t>
            </a:r>
          </a:p>
        </p:txBody>
      </p:sp>
      <p:sp>
        <p:nvSpPr>
          <p:cNvPr id="9" name="Rectangle 8">
            <a:extLst>
              <a:ext uri="{FF2B5EF4-FFF2-40B4-BE49-F238E27FC236}">
                <a16:creationId xmlns:a16="http://schemas.microsoft.com/office/drawing/2014/main" id="{15BE6677-BEAB-8B1E-CD8C-80CD62D521AF}"/>
              </a:ext>
            </a:extLst>
          </p:cNvPr>
          <p:cNvSpPr/>
          <p:nvPr/>
        </p:nvSpPr>
        <p:spPr>
          <a:xfrm>
            <a:off x="6551505" y="2479093"/>
            <a:ext cx="5045953" cy="790575"/>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Option 2: “I never set up an MMC username and password or I don’t remember what it is or don’t want to use it.”</a:t>
            </a:r>
          </a:p>
        </p:txBody>
      </p:sp>
      <p:cxnSp>
        <p:nvCxnSpPr>
          <p:cNvPr id="10" name="Straight Arrow Connector 9">
            <a:extLst>
              <a:ext uri="{FF2B5EF4-FFF2-40B4-BE49-F238E27FC236}">
                <a16:creationId xmlns:a16="http://schemas.microsoft.com/office/drawing/2014/main" id="{68906021-1157-29E7-0150-E9FAAE557FF7}"/>
              </a:ext>
            </a:extLst>
          </p:cNvPr>
          <p:cNvCxnSpPr>
            <a:cxnSpLocks/>
          </p:cNvCxnSpPr>
          <p:nvPr/>
        </p:nvCxnSpPr>
        <p:spPr>
          <a:xfrm flipH="1">
            <a:off x="6791325" y="3269668"/>
            <a:ext cx="600075" cy="14356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492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6730" b="12133"/>
          <a:stretch/>
        </p:blipFill>
        <p:spPr>
          <a:xfrm>
            <a:off x="367395" y="2207115"/>
            <a:ext cx="5181802" cy="1636851"/>
          </a:xfrm>
          <a:prstGeom prst="rect">
            <a:avLst/>
          </a:prstGeom>
          <a:ln w="57150">
            <a:solidFill>
              <a:schemeClr val="tx1"/>
            </a:solidFill>
          </a:ln>
        </p:spPr>
      </p:pic>
      <p:sp>
        <p:nvSpPr>
          <p:cNvPr id="2" name="Title 1"/>
          <p:cNvSpPr>
            <a:spLocks noGrp="1"/>
          </p:cNvSpPr>
          <p:nvPr>
            <p:ph type="title"/>
          </p:nvPr>
        </p:nvSpPr>
        <p:spPr>
          <a:xfrm>
            <a:off x="819731" y="533941"/>
            <a:ext cx="4261701" cy="624689"/>
          </a:xfrm>
        </p:spPr>
        <p:txBody>
          <a:bodyPr>
            <a:normAutofit fontScale="90000"/>
          </a:bodyPr>
          <a:lstStyle/>
          <a:p>
            <a:r>
              <a:rPr lang="en-US" dirty="0"/>
              <a:t>Connecting accounts</a:t>
            </a:r>
          </a:p>
        </p:txBody>
      </p:sp>
      <p:sp>
        <p:nvSpPr>
          <p:cNvPr id="7" name="Right Arrow 6"/>
          <p:cNvSpPr/>
          <p:nvPr/>
        </p:nvSpPr>
        <p:spPr>
          <a:xfrm>
            <a:off x="857831" y="3119086"/>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88F103E-F75F-B586-9FA9-E7E4A8CE4E37}"/>
              </a:ext>
            </a:extLst>
          </p:cNvPr>
          <p:cNvSpPr/>
          <p:nvPr/>
        </p:nvSpPr>
        <p:spPr>
          <a:xfrm>
            <a:off x="857831" y="1670491"/>
            <a:ext cx="3856807"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9a  - log into existing account</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rotWithShape="1">
          <a:blip r:embed="rId4"/>
          <a:srcRect t="12554" b="25510"/>
          <a:stretch/>
        </p:blipFill>
        <p:spPr>
          <a:xfrm>
            <a:off x="6642804" y="846285"/>
            <a:ext cx="4507796" cy="4619839"/>
          </a:xfrm>
          <a:prstGeom prst="rect">
            <a:avLst/>
          </a:prstGeom>
          <a:ln w="57150">
            <a:solidFill>
              <a:schemeClr val="tx1"/>
            </a:solidFill>
          </a:ln>
        </p:spPr>
      </p:pic>
      <p:sp>
        <p:nvSpPr>
          <p:cNvPr id="6" name="Rectangle 5">
            <a:extLst>
              <a:ext uri="{FF2B5EF4-FFF2-40B4-BE49-F238E27FC236}">
                <a16:creationId xmlns:a16="http://schemas.microsoft.com/office/drawing/2014/main" id="{618253A7-2674-9446-56B9-D6DB523C1357}"/>
              </a:ext>
            </a:extLst>
          </p:cNvPr>
          <p:cNvSpPr/>
          <p:nvPr/>
        </p:nvSpPr>
        <p:spPr>
          <a:xfrm>
            <a:off x="7063548" y="308486"/>
            <a:ext cx="3666307"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9b – Create new account</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64476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BBDD-9CE1-15FD-BA81-B9DB916681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D0B426-7B96-A294-9D83-82761733B4E7}"/>
              </a:ext>
            </a:extLst>
          </p:cNvPr>
          <p:cNvPicPr>
            <a:picLocks noChangeAspect="1"/>
          </p:cNvPicPr>
          <p:nvPr/>
        </p:nvPicPr>
        <p:blipFill rotWithShape="1">
          <a:blip r:embed="rId3"/>
          <a:srcRect t="16982"/>
          <a:stretch/>
        </p:blipFill>
        <p:spPr>
          <a:xfrm>
            <a:off x="457075" y="2488114"/>
            <a:ext cx="11571799" cy="3057537"/>
          </a:xfrm>
          <a:prstGeom prst="rect">
            <a:avLst/>
          </a:prstGeom>
          <a:ln w="57150">
            <a:solidFill>
              <a:schemeClr val="tx1"/>
            </a:solidFill>
          </a:ln>
        </p:spPr>
      </p:pic>
      <p:sp>
        <p:nvSpPr>
          <p:cNvPr id="2" name="Title 1">
            <a:extLst>
              <a:ext uri="{FF2B5EF4-FFF2-40B4-BE49-F238E27FC236}">
                <a16:creationId xmlns:a16="http://schemas.microsoft.com/office/drawing/2014/main" id="{54134E53-82AF-BEDC-F09E-D255437F79E3}"/>
              </a:ext>
            </a:extLst>
          </p:cNvPr>
          <p:cNvSpPr>
            <a:spLocks noGrp="1"/>
          </p:cNvSpPr>
          <p:nvPr>
            <p:ph type="title"/>
          </p:nvPr>
        </p:nvSpPr>
        <p:spPr>
          <a:xfrm>
            <a:off x="819731" y="533941"/>
            <a:ext cx="7041569" cy="624689"/>
          </a:xfrm>
        </p:spPr>
        <p:txBody>
          <a:bodyPr>
            <a:normAutofit fontScale="90000"/>
          </a:bodyPr>
          <a:lstStyle/>
          <a:p>
            <a:r>
              <a:rPr lang="en-US" dirty="0"/>
              <a:t>Connecting accounts</a:t>
            </a:r>
          </a:p>
        </p:txBody>
      </p:sp>
      <p:sp>
        <p:nvSpPr>
          <p:cNvPr id="9" name="Rectangle 8">
            <a:extLst>
              <a:ext uri="{FF2B5EF4-FFF2-40B4-BE49-F238E27FC236}">
                <a16:creationId xmlns:a16="http://schemas.microsoft.com/office/drawing/2014/main" id="{3EE161FC-3818-D797-29A2-852E919F5F56}"/>
              </a:ext>
            </a:extLst>
          </p:cNvPr>
          <p:cNvSpPr/>
          <p:nvPr/>
        </p:nvSpPr>
        <p:spPr>
          <a:xfrm>
            <a:off x="4327392" y="2207520"/>
            <a:ext cx="7432254" cy="461665"/>
          </a:xfrm>
          <a:prstGeom prst="rect">
            <a:avLst/>
          </a:prstGeom>
          <a:solidFill>
            <a:schemeClr val="accent2"/>
          </a:solidFill>
          <a:ln>
            <a:solidFill>
              <a:schemeClr val="accent1"/>
            </a:solidFill>
          </a:ln>
        </p:spPr>
        <p:txBody>
          <a:bodyPr wrap="square">
            <a:spAutoFit/>
          </a:bodyPr>
          <a:lstStyle/>
          <a:p>
            <a:r>
              <a:rPr lang="en-US" sz="2400" dirty="0"/>
              <a:t>Once logged in for the first time, you will see this screen:</a:t>
            </a:r>
          </a:p>
        </p:txBody>
      </p:sp>
      <p:sp>
        <p:nvSpPr>
          <p:cNvPr id="5" name="Rectangle 4">
            <a:extLst>
              <a:ext uri="{FF2B5EF4-FFF2-40B4-BE49-F238E27FC236}">
                <a16:creationId xmlns:a16="http://schemas.microsoft.com/office/drawing/2014/main" id="{9D99C5DE-FFCF-64EA-AB42-0639BB680230}"/>
              </a:ext>
            </a:extLst>
          </p:cNvPr>
          <p:cNvSpPr/>
          <p:nvPr/>
        </p:nvSpPr>
        <p:spPr>
          <a:xfrm>
            <a:off x="729467" y="1747652"/>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10</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2424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07C6-EA64-9100-3B9D-8C566F26B3E5}"/>
              </a:ext>
            </a:extLst>
          </p:cNvPr>
          <p:cNvSpPr>
            <a:spLocks noGrp="1"/>
          </p:cNvSpPr>
          <p:nvPr>
            <p:ph type="title"/>
          </p:nvPr>
        </p:nvSpPr>
        <p:spPr/>
        <p:txBody>
          <a:bodyPr/>
          <a:lstStyle/>
          <a:p>
            <a:r>
              <a:rPr lang="en-US" dirty="0"/>
              <a:t>Connecting accounts</a:t>
            </a:r>
          </a:p>
        </p:txBody>
      </p:sp>
      <p:pic>
        <p:nvPicPr>
          <p:cNvPr id="6" name="Picture 5" descr="A screenshot of a computer screen&#10;&#10;AI-generated content may be incorrect.">
            <a:extLst>
              <a:ext uri="{FF2B5EF4-FFF2-40B4-BE49-F238E27FC236}">
                <a16:creationId xmlns:a16="http://schemas.microsoft.com/office/drawing/2014/main" id="{2F314798-9294-76A0-0F43-EAC15CE75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38" y="1376790"/>
            <a:ext cx="6572727" cy="4899669"/>
          </a:xfrm>
          <a:prstGeom prst="rect">
            <a:avLst/>
          </a:prstGeom>
          <a:ln w="57150">
            <a:solidFill>
              <a:schemeClr val="tx1"/>
            </a:solidFill>
          </a:ln>
        </p:spPr>
      </p:pic>
      <p:pic>
        <p:nvPicPr>
          <p:cNvPr id="13" name="Picture 12">
            <a:extLst>
              <a:ext uri="{FF2B5EF4-FFF2-40B4-BE49-F238E27FC236}">
                <a16:creationId xmlns:a16="http://schemas.microsoft.com/office/drawing/2014/main" id="{85B1D7BE-F127-7B50-7079-42590DBA3C6C}"/>
              </a:ext>
            </a:extLst>
          </p:cNvPr>
          <p:cNvPicPr>
            <a:picLocks noChangeAspect="1"/>
          </p:cNvPicPr>
          <p:nvPr/>
        </p:nvPicPr>
        <p:blipFill>
          <a:blip r:embed="rId4"/>
          <a:stretch>
            <a:fillRect/>
          </a:stretch>
        </p:blipFill>
        <p:spPr>
          <a:xfrm>
            <a:off x="7905627" y="2838735"/>
            <a:ext cx="2857719" cy="2209072"/>
          </a:xfrm>
          <a:prstGeom prst="rect">
            <a:avLst/>
          </a:prstGeom>
          <a:ln w="57150">
            <a:solidFill>
              <a:schemeClr val="tx1"/>
            </a:solidFill>
          </a:ln>
        </p:spPr>
      </p:pic>
      <p:cxnSp>
        <p:nvCxnSpPr>
          <p:cNvPr id="10" name="Straight Arrow Connector 9">
            <a:extLst>
              <a:ext uri="{FF2B5EF4-FFF2-40B4-BE49-F238E27FC236}">
                <a16:creationId xmlns:a16="http://schemas.microsoft.com/office/drawing/2014/main" id="{D1F1AD0E-7C12-8C6E-2D3D-E96EE245586D}"/>
              </a:ext>
            </a:extLst>
          </p:cNvPr>
          <p:cNvCxnSpPr>
            <a:cxnSpLocks/>
          </p:cNvCxnSpPr>
          <p:nvPr/>
        </p:nvCxnSpPr>
        <p:spPr>
          <a:xfrm flipH="1">
            <a:off x="5786651" y="3429000"/>
            <a:ext cx="2934268" cy="1252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31F39A4-AD4D-930F-524A-0424FF122EAC}"/>
              </a:ext>
            </a:extLst>
          </p:cNvPr>
          <p:cNvSpPr/>
          <p:nvPr/>
        </p:nvSpPr>
        <p:spPr>
          <a:xfrm>
            <a:off x="7253785" y="810110"/>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11</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95168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61" y="189872"/>
            <a:ext cx="4781799" cy="1452820"/>
          </a:xfrm>
          <a:prstGeom prst="rect">
            <a:avLst/>
          </a:prstGeom>
        </p:spPr>
      </p:pic>
      <p:sp>
        <p:nvSpPr>
          <p:cNvPr id="6" name="Rectangle 5"/>
          <p:cNvSpPr/>
          <p:nvPr/>
        </p:nvSpPr>
        <p:spPr>
          <a:xfrm>
            <a:off x="311387" y="1874852"/>
            <a:ext cx="5579732" cy="3539430"/>
          </a:xfrm>
          <a:prstGeom prst="rect">
            <a:avLst/>
          </a:prstGeom>
        </p:spPr>
        <p:txBody>
          <a:bodyPr wrap="square">
            <a:spAutoFit/>
          </a:bodyPr>
          <a:lstStyle/>
          <a:p>
            <a:r>
              <a:rPr lang="en-US" sz="2800" dirty="0">
                <a:solidFill>
                  <a:srgbClr val="001E61"/>
                </a:solidFill>
              </a:rPr>
              <a:t>Legal Aid Chicago is a private non-profit that provides </a:t>
            </a:r>
            <a:r>
              <a:rPr lang="en-US" sz="2800" b="1" dirty="0">
                <a:solidFill>
                  <a:srgbClr val="001E61"/>
                </a:solidFill>
              </a:rPr>
              <a:t>free </a:t>
            </a:r>
            <a:r>
              <a:rPr lang="en-US" sz="2800" dirty="0">
                <a:solidFill>
                  <a:srgbClr val="001E61"/>
                </a:solidFill>
              </a:rPr>
              <a:t>civil legal services to people with limited income in Cook County, securing their rights to economic stability, affordable housing, personal safety, fair working conditions, and basic healthcare.</a:t>
            </a:r>
          </a:p>
        </p:txBody>
      </p:sp>
      <p:sp>
        <p:nvSpPr>
          <p:cNvPr id="59" name="AutoShape 2" descr="data:image/png;base64,iVBORw0KGgoAAAANSUhEUgAABZ0AAAWeCAYAAAAL3YudAAAACXBIWXMAAC4jAAAuIwF4pT92AAAgAElEQVR4nOzdf7BfdX0n/nc7Hbu0uElFVoX2JMa47QmYZOniNEG8tzUZBruS69LCIBxzgdpi49dcwBaxjkkcFekPSCwoW4vc+NE6Wq0XbHUZ6HgDC7i6i0mEfLaVRvJpsfoFbG6ly3z9h++8w7l4Cflxf3w+5+fjMZOB7czOnM/r9fkcw/O8zuv9E88880wAAIA2S9JsaQhhaZ9KsLvX7Rz0hQIAoK2EzgAAVEaSZqtDCIsPu54j/d+i4WNcdwyQl9Sks3tCCEcLqR/N/xxu9xH+/wi7AQCoBKEzAAB9laTZzDD48MD48KB4SPUHZioPp6cdHmDPDK4P9rqd3cVcFgAATSd0BgDgmGaEyIvzEPlI/75KFRtl14wPM3mEfxdSAwBwVEJnAICWmhEmT08jzwyV4z8X+W4wC9PrQQ7OmKyenqIWTgMAtJDQGQCggY4QKE//s067jmmW6enp6UB6et3Ho71u50h7qwEAqCmhMwBADc0IlQ//px3J1NXUjED6ef80LQ0AUC9CZwCACkrSbGk+lTz9Z3pSWahMWx2YOR09I5Ce9I0AAKgWoTMAQEmSNJteezEdLA87lA/mZXpKemYg/agJaQCAcgidAQAGLEmz6Snl4RkBs4llKMaBmUF0/s/dvW7noPoDAAyG0BkAoE/ycHl6Fcb0v5tahmo6fDp60qGGAAD9IXQGAJijfN/yauEyNNJ0GG0yGgBgnoTOAADHkKTZ8IxgebW1GNBaB2ZMRNsZDQBwDEJnAIDnH+o3PGOCeYnaAMexa+ZUdK/bmVQwAKDthM4AQOscth5jOmRe5JsA9MmeGSs6BNEAQOsInQGARjtsglnADJRFEA0AtIbQGQBolHwHsxUZQB3smbEjercd0QBAUwidAYDaytdkDM+YZF6lm0CNTeUB9OR0GN3rdg5qKABQN0JnAKA2DptiHrYmA2iBPTOCaNPQAEAtCJ0BgErKdzEPz/hjihng2Wno6ZUck3ZDAwBVJHQGACphxqqM6T92MQPMzq7DgmgrOQCAUgmdAYBSJGm2ekbA7MA/gP7ZM2MvtBAaACic0BkAKMRhIbN9zADFEUIDAIUSOgMAA2FdBkBlCaEBgIESOgMAfZEf/DciZAaonV0zAmgHEwIACyZ0BgDmLUmzmSHzKpUEaITbZ4TQu7UUAJgroTMAMGsz9jLHsHlI5QAa78CMVRwTVnEAALMhdAYAjsrKDAAOE/dBT1jFAQAci9AZAHiefJp5JP9jZQYARzM1PQGdh9CPqhQAEITOAEA+zTw8I2he1PqiADAf01PQE3ZBA0C7CZ0BoIWSNFs6I2S2mxmAfpuaDqDzKWi7oAGgRYTOANASSZrNnGa2mxmAIt0+4zBCazgAoOGEzgDQUNZmAFBRe/IAetwaDgBoJqEzADRIHjRPh8wb9BaAijswYwXHhGYBQDMInQGg5mbsZx4NIazSTwBqamrGQYQCaACoMaEzANSQoBmAFrh9RgjtIEIAqBGhMwDURJJmq/OQeVjQDEDLCKABoEaEzgBQYTOC5jjVvESvAEAADQBVJ3QGgIrJV2eMCZoB4LgE0ABQQUJnAKgAO5oBYMEE0ABQEUJnACiJoBkABmJqRvg8ocQAUDyhMwAUKEmzxTOC5iG1B4CBmg6gx3vdzqRSA0AxhM4AUIAkzaaD5g3qDQClODAjgN6tBQAwOEJnABiQJM2G86A5Bs6L1BkAKmNPDJ/zFRyPagsA9JfQGQD6KN/TPJYHzUvUFgAqzwGEANBnQmcAWKAZe5rHHAgIALVl/zMA9InQGQDmKd/THP9sVEMAaJQD+fqNces3AGDuhM4AMAfWZwBA6+yasf/Z+g0AmAWhMwAcx4z1GfFQwCH1AoBWml6/sb3X7ez2FQCAoxM6A8BRJGm2esZU8yJ1AgBycf3G9nz9hulnADiM0BkAZsinmkfzPw4FBACOZ2e+emNCpQDgWUJnAHg2bB7Og2aHAgIA8+HwQQDICZ0BaK0ZU81jDgUEAPro9jx8Nv0MQCsJnQFonRm7mk01AwCDZPczAK0kdAagFfKp5pE8bLarGQAo2s48fJ5UeQCaTugMQKMlabY0hLA1D5wX6TYAULID+d9NJkw/A9BUQmcAGilJs+mp5iEdBgAqaCoGzzGAdvAgAE0jdAagMfIVGmP54YAOBgQA6mJX3P3s4EEAmkLoDEDtORgQAGgIBw8C0AhCZwBqK0mz0Xyq2QoNAKBJrN4AoNaEzgDUihUaAEDLWL0BQO0InQGohSTNluYnvccDAhfpGgDQMgfyvwtNWL0BQNUJnQGotCTNhvPJ5g06BQBwaPXG9N5nqzcAqCShMwCVlO9rjmHzKh0CADiinfnqjd3KA0CVCJ0BqAz7mgEA5mVXfujgpPIBUAVCZwBKl+9rng6b7WsGAJifA3n4PK5+AJRJ6AxAaWYcDrhRFwAA+ubAjL3PDh0EoHBCZwAKlx8OGMPmIdUHABiY6UMHtwufASiS0BmAwiRpNpKv0RA2AwAUa2e+euNRdQdg0ITOAAxckmaj+WSzwwEBAMolfAZg4ITOAAyMsBkAoLJ25eHzpBYB0G9CZwD6KkmzxfkKjVFhMwBA5QmfAeg7oTMAfTEjbI5/FqkqAECtCJ8B6BuhMwALImwGAGiUGD6P97qdcW0FYL6EzgDMi7AZAKDRDuSTz8JnAOZM6AzAnAibAQBaRfgMwJwJnQGYFWEzAECrCZ8BmDWhMwDHJGwGAGAG4TMAxyV0BuCIhM0AAByD8BmAoxI6A/A8wmYAAOZgVx4+TyoaANOEzgAcImwGAGABhM8APEfoDEAMnGPQvFXYDADAAgmfARA6A7RZkmajedi8xBcBAIA+iuHzWK/b2a2oAO0jdAZoIWEzAAAF2ZlPPj+q4ADtIXQGaJEkzYbzsHlI3wEAKJDwGaBFhM4ALSBsBgCgAqZCCNvjn163c1BDAJpL6AzQYEmaLc3D5o36DABARUzlwfNWDQFoJqEzQAMlabY4nyIRNgMAUFUH8pUb4zoE0CxCZ4AGycPmsfzPIr0FAKAG9sS/v/a6nUnNAmgGoTNAQyRpNppPNwubAQCoo115+Lxb9wDqTegMUHP5IYHxlcQlegkAQAPszNduPKqZAPUkdAaoqSTNVueTzUN6CABAw0zlf9eNBw4e1FyAehE6A9SMQwIBAGiRqXzlhsMGAWpE6AxQEw4JBACgxRw2CFAjQmeAGsgPCdxqbzMAAC13ex4+2/cMUGFCZ4AKyw8J3GpvMwAAPM+O/LBB+54BKkjoDFBB9jYDAMBx2fcMUFFCZ4CKSdJsq73NAAAwa/Y9A1SM0BmgIpI0G8mnm+1tBgCAubPvGaAihM4AJUvSbGkIYdzeZgAAWLC4cmN7r9vZqpQA5RE6A5Qk39sc12hs0QMAAOirA/nU84SyAhRP6AxQgiTNRuNp21ZpAADAQO0KIYxauQFQLKEzQIGSNFud7222SgMAAIqzLV+7cVDNAQZP6AxQgHyVRpxs3qzeAABQCis3AAoidAYYsCTNRvKDAhepNQAAlM7KDYABEzoDDEiSZkvzsNkqDQAAqJ5tvW5nq74A9J/QGaDP8lUaYyGELWoLAACVdiCfep7UJoD+EToD9FGSZsP5dPMSdQUAgNq4PQ+fHTQI0AdCZ4A+yKebY9i8QT0BAKCWpuLh371uZ7v2ASyM0BlggZI0i6s0tjooEAAAGiEeNDjW63Z2ayfA/AidAeYpSbPVIYTtDgoEAIBG2hb/vm/lBsDcCZ0B5shBgQAA0BoOGgSYB6EzwBw4KBAAAFrJQYMAcyB0BpiFfLo5rtLYqF4AANBKU/mu53HtBzg2oTPAcSRpNpJPNzsoEAAA2JVPPT/a+koAHIXQGeAokjRbmk83b1AjAABghjj1vLXX7WxXFIAXEjoDHEGSZvGgwK2mmwEAgGPYk08971YkgB8TOgPMkE83x1UaQ+oCAADM0rZet7NVsQCeJXQGyJluBgAAFsDUM0BO6Ay0nulmAACgj0w9A60ndAZazXQzAAAwAKaegVYTOgOtZLoZAAAogKlnoJWEzkDrmG4GAAAKZOoZaB2hM9AappsBAIASmXoGWkPoDLSC6WYAAKACTD0DrSB0BhrNdDMAAFBBpp6BRhM6A42VpNloCGG76WYAAKCCduVTz49qDtA0QmegcZI0W5xPN2/QXQAAoMKm4hrAXrezXZOAJhE6A42SpNlIHjibbgYAAOoiTj2P9LqdgzoGNIHQGWiEfLo57kTbrKMAAEANTeXrNiY0D6g7oTNQe0marQ4hxL+YLdFNAACg5naGEMZMPQN19pO6B9RZkmZxuvmbAmcAAKAhNoYQdidpNqyhQF2ZdAZqKUmzpfl08yodBAAAGmpbr9vZqrlA3QidgdpJ0mw0hLDdYYEAAEAL7MkPGXxUs4G6EDoDtZEfFjgeQtigawAAQItM5XuexzUdqAOhM1AL+T6zcbubAQCAFrs9hDDqkEGg6hwkCFRefljgVwXOAABAy21wyCBQByadgcrKDwuM081DugQAAPA8DhkEKkvoDFRSkmYjeeDssEAAAIAj25Wv23DIIFApQmegUvLDAuPT+s06AwAAcFxTefA8oVRAVQidgcpI0mx1Pt28SlcAAADmZEev2xlTMqAKhM5AJSRpNhpC2G6dBgAAwLztCSGMWLcBlE3oDJQqX6cRw+aNOgEAALBgcd3GWK/bGVdKoCxCZ6A01mkAAAAMzM48fD6oxEDRflLFgTLk6zQmBc4AAAADEd8mncyHfQAKZdIZKJR1GgAAAIWybgMonNAZKIx1GgAAAKXZ0et2xpQfKILQGShEvk4jTjgvUnEAAIBS7AkhjPS6nUeVHxgkO52BgUvSLE433yZwBgAAKFV863R3kmYj2gAMkklnYGCSNFsaQpiwTgMAAKByrNsABkboDAxE/uR83HQzAABAZe3K120c1CKgn6zXAPouSbOtIYQvCpwBAAAqbSiE8Gh+6DtA35h0BvomSbPF+TqNIVUFAAColSt73c52LQP6QegM9EX+ZDwGzktUFAAAoJZ2hhDGrNsAFkroDCxYkmajIYTbVBIAAKD29uR7nh/VSmC+7HQGFiRJs3GBMwAAQGOsCiHszg+HB5gXk87AvOT7myfzv5AAAADQPNt63c5WfQXmSugMzFm+vzkGzotUDwAAoNFuDyGM2vMMzIX1GsCc5PubvylwBgAAaIUNcegoHz4CmBWhMzBr9jcDAAC00qo8eLbnGZgV6zWA47K/GQAAgJw9z8BxCZ2BY7K/GQAAgMPsDCGM2fMMHI31GsBR5fubBc4AAADMtDFft7FUVYAjMekMHFGSZttDCJtVBwAAgKOYCiEM97qd3QoEzCR0Bp4n3988np9QDAAAAMdzaa/bGVclYJr1GsBzZuxvFjgDAAAwW7claSZ0Bp5j0hk4JEmz4RDChP3NAAAAzNOuEMKIAwYBk87A9IGBXxU4AwAAsABD+QGDqxUR2s2kM7Rc/grUxrbXAQAAgL6ZyieeJ5UU2knoDC3lwEAAAAAGzAGD0FLWa0ALJWm21IGBAAAADFg8YHC7IkP7mHSGlsl3a03a3wwAAEBBbg8hjDpgENrDpDO0SH5goMAZAACAIm3IDxhcrOrQDkJnaIkkzcbiq00CZwAAAEqwKoTwaP72LdBwQmdogSTN4sENN+o1AAAAJVqUTzyPaAI0m53O0GD5q0sTIYQhfQYAAKBCLu11O+MaAs1k0hkaKkmzpfn+ZoEzAAAAVXNb/lYu0EAmnaGB8h1ZDgwEAACg6naGEMZ63c5BnYLmEDpDw+S7scYFzgAAANTEnhDCsOAZmsN6DWiQJM1GQwhfFDgDAABQI6vyAwZXaxo0g0lnaIgkzbaHEDbrJwAAADU1lU8879ZAqDeTztAA+eELAmcAAADqbFE+8Tyii1BvJp2hxpI0WxxCmAghDOkjAAAADXJpr9sZ11CoJ5POUFN54DwpcAYAAKCBbkvSbKvGQj0JnaGG8sMVJvPDFgAAAKCJtuTrJIGasV4DamZG4LxI7wAAAGiBnSGEsV63c1CzoR6EzlAjSZoN5zucBc4AAAC0yZ4QwrDgGerBeg2oiSTNRkMIXxU4AwAA0EJxveRkfr4RUHFCZ6iBPHC+Ta8AAABosRg8P5qvnQQqTOgMFZek2XaBMwAAAByyKJ94FjxDhQmdocLyU3o36xEAAAA8Zzp4HlYSqCahM1RUHjhv1B8AAAB4gRg8fzVfRwlUzE8888wzegIVkh+KMBFCGNIXAAAAOK5Le93OuDJBdQidoULywHkyPxwBAAAAmB3BM1SI9RpQEQJnAAAAmLfb8jWVQAUInaECkjRbKnAGAACABdkoeIZqsF4DSpak2eo8cF6kFwAAALBgO3vdjgMGoUQmnaFEAmcAAADoOxPPUDKTzlASgTMAAAAM1J4QwnCv2zmozFAsk85QAoEzAAAADFw8N2kyP7gfKJDQGQqWpNmowBkAAAAKIXiGElivAQXKA+fb1BwAAAAKZdUGFMikMxRE4AwAAAClMfEMBRI6QwEEzgAAAFA6wTMUROgMAyZwBgAAgMqIwfPu/IB/YEDsdIYBEjgDAABAJU3lO553aw/0n0lnGBCBMwAAAFTWonzVholnGAChMwyAwBkAAAAqT/AMAyJ0hj4TOAMAAEBtCJ5hAITO0EcCZwAAAKgdwTP0mdAZ+kTgDAAAALUleIY+EjpDHwicAQAAoPYEz9AnQmdYIIEzAAAANIbgGfpA6AwLIHAGAACAxhE8wwIJnWGeBM4AAADQWIJnWAChM8yDwBkAAAAaT/AM8yR0hjkSOAMAAEBrCJ5hHn7imWeeUTeYJYEzAABVsOzUk8KJJ/x0eNnJi8PLTv65Q1eUpq8Mixa/+LmrO29k7ZyudN/DvfDIt//puf/3Px745/DYdx8/9O97933n0D/3P/ZEeOrpH/kOAG00FUIY7nU7u3Ufjk/oDLMkcAZop5XLTzn0uWcGO6eecnL4hSWveF49Tjrp34ezzj79iDV64vGpcP99Dz/v/zZ18Ieh2302xHnq354O+w9879C/733ku75pwCEnnvCisOzUl4aVK14ZXvzinwmnnb48LH/1z4cVpyWlF+i+ex8KTz75r+FrD+wN33/8X8L3Hz/o/gW0wZ48eD6o23BsQmeYBYEzQLPFYHk6VJ6eFJzrhGC/3TFx/3PBtEAHmi8GzK959c+HVy19RfiVNSvD2rNOCy89eVHtPncMo3c/+Hfh777dO/QwzX0LaCDBM8yC0BmOQ+AM0BwzpwZjuPzLZ6aVmBicC4EONMPLX3JieM0vJuGMVf8x/Oq6M2t3L5qL+BAtTkTHFR3uWUBDCJ7hOITOcAwCZ4B6a0uoI9CBelizcllY/ZpXhdcPnXHUdTxtEO9Zd9/9P8Pe/3Mg7H/sSd9eoK4Ez3AMQmc4ivxk2m+qD0B9xEnmNauXt2Jy8FgEOlAN0/ek4defEc799V+p5bqMQYuHF97+xcmw+1v/EB7Yu7/ZHxZoIsEzHIXQGY4gD5wnQwj+ywCg4padelJY+UtLwoUXrm/15ODRTAc6d04+KICGAswMmrPRc5R8DuKhq5/9i7vDV+7+urc2gDoRPMMRCJ3hMAJngOqLQfM5w2eEDW8ebu0083wIoGFw4oGk5657bbjwLetMNPfB9P3qi195IHzvB0/V/vMAjber1+0MazP8mNAZZhA4A1RXnB5ct/Z0E819EgOdT33yy+Hu/7FHoAPzFPfGr3vdqnDJW9/oAdgAxZVBt9+xK9z1wL7GfkagEXb2up1RrYRnCZ0hJ3AGqKZ48NZ/OXet19QHqDN+Z5i850GBDszS9FTzps3nK1mB4vqNG/74Mx6WAVUmeIac0BmeDZwXhxB2hxCWqAdA+aanmq94+/mmBws0Pf08cdc3wlNP/6g1nxtma/2aFWHDeUPhvJG1alaym3d8Ifzll+61KgioIsEzrReEzvBc4BwnnFcpB0C54qvqbz53TXjb72ywE7VkMdDZ+bm7TRNCHjZfffXFHoJVUFy98We33u7gQaBqdvS6nTFdoc2EzrSawBmgGmLYvPGCdV5Vr6AYPn/l7q8LdGglYXN9CJ+BCrq01+2MawxtJXSmtQTOAOUTNteHQIc2ETbXl3sVUDGCZ1pL6ExrJWkWb/wbfQMAihd3No+sPzN86PorVL9m4qGDf/rxCWs3aKR4QOC1v5+Fs84+XYNrzr0KqBDBM60kdKaVBM4A5Rl5wxnhfVsus7O55ux8pkniWxfv/b3MAYENdN0HPhk6f7XL4ahA2f5Tr9vZrQu0idCZ1hE4A5QjThD+4Yc3eV29QZ54fCrc8MefCRN3fUOgQy1566Id4r3qmms+Gu56YF/bSwGUZyqEMCx4pk2EzrRKkmajIYTbdB2gODHUufadF4Rs9BxVb6h9D/fCtvffGh7Yu7/tpaBG1qxcFra873IPwlok7nu+4abPhf2PPdn2UgDlEDzTKkJnWkPgDFC8GOrcfNNVVmm0RAx0PvBHHSs3qDQPwnjPNbeET91xX+vrAJTiQAhhda/bOaj8NJ3QmVYQOAMUS6jTXvE19vdv+0SY+NsH214KKsiDMKbdd+9D4Q+2/bmpZ6AMe/KJZ8EzjSZ0pvGSNFsdQpgMIfivC4ACCHUIAh0qxoMwjsbUM1ASwTONJ3Sm0QTOAMV6+8Xrw7Xvfauq85x3vuNGU8+UyoMwjsdqIKAkO3vdzqji01RCZxorSbPFIYRHBc4Ag/fyl5wYbvzwpnDW2aerNi8g0KEMcbo5+69DHoQxK3E10KZ33OBAVKBogmcaS+hMI+WBc5xwXqXDAINlipDZEOhQpGWnnhQ+uOW3PAhjzq77wCfDxz59l8IBRdrW63a2qjhNI3SmkZI02y1wBhi8kTecET5y05UqzawJdBi09WtWhOuv/10Pwpi3uJP+bZtvDE89/SNFBIpyaa/bGVdtmkToTOMkaRZv1Bt1FmCwrrliJGzafL4qM2cx0Lny3Tdbt0HfuS/RL/HtjN+4aIvDUIEivbnX7UyoOE0hdKZRBM4Agxf3pH58x5VeW2dBYqAzetmHwt5HvquQLJj7EoMQ71PXXPPRcNcD+9QXKMJUCGG41+3sVm2aQOhMYyRpFpfv36ajAIMj2KHfLr/sOoEOCxL3N3/+M9us02Bg3nPNLeFTd9ynwEARBM80htCZRhA4AwxeDHY+uuOqsOK0RLXpq5t3fCFcf4u3SZk7+5spivsUUKA9efB8UNGpM6EztZek2eoQwmQIwX9tAAyISUIG7Y6J+8O733+rg7uYtUvOOyt86PorFIzCxOD55p1fdp8CiiB4pvaEztSawBlg8ATOFCUeMPi2zTcKdDguBwZSFvcpoEA7e93OqIJTV0JnaitJs8V54LxKFwEGQ+BM0fY93Au/u/mGsP+xJ9WeF4h75TdtfKPAmVIJnoEC7eh1O2MKTh0JnaklgTPA4AmcKcsTj0+F37hoi+CZ53GQKVUieAYKdGmv2xlXcOrmJ3WMmtoucAYYnBjuxEMDBc6UIX7v4gOP+OADgsCZCorfxfidjN9NgAG7LUmzEUWmboTO1E6SZjFw3qhzAIMxHe6sOC1RYUojeGaawJmqEjwDBRrPz7SC2rBeg1pJ0iwu0b9N1wAG5zN/do1wh8qwaqPdBM7UgVUbQEGmQghLe93OQQWnDkw6UxtJmg0LnAEG65orRoQ7VIqJ5/YSOFMX8Tt67Tsv0C9g0OLeu8n8jCuoPKEztZC/RjKhWwCDM/KGM8KmzeerMJUjeG4fgTN1k42ec+jBLcCAxbOtHCpILQidqbz8Kd54/lQPgAFYs3JZ+MhNVyotlSV4bpc4NSpwpm7ig1vBM1CADflZV1BpQmfqYDJ/mgfAALz8JSeGm2+6SmmpvOng2aFdzRZDuzg1CnUUg+f1a1boHTBom/Mzr6CyhM5UWpJm4wJngMGJ4d2NH950KMyDOojf1bh2QfDcTJecd5Y1P9TerZ+4VvAMFOG2fBUpVJLQmcpK0mwshLBRhwAGZ9PGN3qFndqJ39kPv+9yjWuYGNJ96Por2l4GGuL663/XOiCgCJOCZ6pK6EwlJWkWl6HdqDsAgxP3OJsopK7OG1lrd2qDxHAuhnTQFNYBAQWJryuO52dhQaUInamc/Cmd01gBBsgeZ5ogPjQZecMZellzMZT76I6rrPmhcabXAQEMWFxJOqHIVI3QmUrJn85N5E/rABiQ9/5eJuChET5y05Vh5fJTNLPG4qqUFaclbS8DDRXXAXkrAyjAUJJm2xWaKhE6UzWTIYQlugIwOHEyNK4mgKYY/8R7Dk3vUz/x4ED3I5ouvpXhYEGgAJuTNBtVaKpC6ExlJGk2nr8WAsCAxGDufVsuU14aJU7t3/jhTXan1kycUHdwIG3hYEGgILc5WJCqEDpTCfnTuI26ATBY1mrQVPEV9k0b36i/NREfEPzhhze1vQy0SPzf3g9u+S0Px4AiTCZptlSlKZvQmdIlaTYcn8bpBMBgxVd7vcZOk3mFvT6ufecF9jjTOh6OAQWJEyYT+ZlZUBqhM6XKn745ZRVgwOJkVXy1F5oufs/td662NSuXhWz0nLaXgZaKD8fibwBgwOLqUgcLUiqhM6XJn7pN5E/hABigOFllrQZtML3fmWqKD8Buvukq3aHV4m/Amg2gABuTNBtTaMoidKZM2x0cCDB48eCiOFkFbRFfYb/kvLP0u4LiWg0PwGi7+BuIvwWAAtyYpNmIQlMGoTOlSNJsq4MDAYpx1Tv8hy3t86Hrrzj0wIXqWLn8FGs1IBd/C9ZsAAUZT9JstWJTNKEzhcufsm1ReYDBi/9B6/BA2uqjO6xxqJI/tPYEnseaDaAgi/Lg2cGCFEroTKHygwPHVR2gGFved7lK01orTkus2aiI2IfYD+DHrNkACrRKFkPRhM4UxsGBAMVav2aFkIfWs2ajfHGS801K8EkAACAASURBVKp3XdT2MsARxTUbcfUMQAE25KtOoRBCZ4rk4ECAgsSQ5+qrL1ZuCCF8cMtvKUOJsv865PBAOAarZ4ACbUnSbFjBKYLQmUIkaTbm4ECA4oysP9OUM+TOOvv0MPKGM5SjBC9/yYnh2ve+tXWfG+bCKiCgYBP56lMYKKEzA5c/RbtRpQGK4VV2eKH3bbnMgV0l2HjButZ9ZpiP+L/b7lFAQRblwbODBRkooTMDlT89m1BlgOKsWb3cq+xwmPib2LTxjcpSoDjlvGnz+a35vLAQ7lFAwVblK1BhYITODJqDAwEKZpczHFkMQB0qWBxTzjA38R4VH9YAFGRjkmajis2gCJ0ZmCTNxh0cCFCs9WtW2OUMx3DVOy5QngKYcob5ee/vZSoHFOm2JM1WqziDIHRmIPKnZQ4OBCiYKWc4tvNG1oY1K5ep0oC9+dw1jf58MCjxHrVy+SnqCxRp0n5nBkHoTN/lT8nsBgIoWPyPVFPOcHxb3ne5Kg1QPAztbb+zobGfDwbtty/3+wEKtchZXAyC0Jm+yp+OjdvjDFC8C8//NVWHWYgPZ+IqGgZj3drTHWYKC2DaGSjBUJJmWxWefhI602/2OAOUIO5PzUbPUXqYJatoBueKt9vlDAtl2hkowZYkzUYUnn4ROtM3SZqNhRD87QigBPanwtyYdh4Ma36gP+K087JTT1JNoGjjSZotVXX6QehMX+R7nG9UTYBy2J8Kc2fauf/OXffapn0kKM1vvulsxQeKZr8zfSN0ZsHyPc5uSgAlidOa9qfC3Jl27q94gOCFb1nXpI8Epdq0+fxD67MACrYqSbPtis5CCZ3phxg4L1FJgHIMv/4MlYd5Mu3cP2tWL/cADPps3esclwOUYrP9ziyU0JkFyU83HVJFgHI4QBAWJk47r1m5TBX7wAMw6L+r3nWRqgJlsd+ZBRE6M29Jmg3H001VEKA8v/Kf/qPqwwJdfJEHNwsVV2t4AAb9F98esAYIKIn9ziyI0Jl5sccZoBquePv5OgELdN7I2rDs1JOUcQHiag1gMDac58VSoDT2OzNvQmfmayJ/6gVASWJIFlcDAAv3m286WxUXwGoNGJz4YMyBgkCJ7HdmXoTOzFmSZmP2OAOU75xhIQ/0y6bN5x9aEcH8WK0Bg+VAQaBk9jszZ0Jn5iRJs9UhhBtVDaB8G948rAvQR+vWnq6c8+AgRhi8S976RlUGymS/M3MmdGbW7HEGqA6rNaD/7Eifn9WveVUdLxtqJf5vvt3zQMnsd2ZOhM7MxXgIYYmKAZRv7S//ki5An8VQZ+XyU5R1jl4/ZNUPFMFaLaAC7Hdm1oTOzEq+x3mDagFUw6//l9fpBAzAueteq6xzEPdgn3W2tSRQBGu1gIoYz9+Eh2MSOnNc+R7nrSoFUA3xBHshDwzGhW9Z50DBOXjNq3++NtcKdWfFBlAR9jszK0Jnjil/ejWe31QAqIDX/KJdzjAoLz15UVizern6zpJ9zlAs67WAihhK0sxwIsckdOZ44k1klSoBVMfw6+10hEHyG5u9004X0EORrNcCKmRL/mY8HNFPPPPMMyrDEeXL4b+oOgDV8uA9Nx2axgQGZ8UZl4ennv6RCh9Hr9up9PVBE7k/ARVyIL741Ot2DmoKhzPpzBElabY0X6sBQIWsXH6KwBkKYMXG8dktC+WwSx2okCUhhO0awpEInTkae5wBKmjlildqCxTAio3je1XysqpfIjTS69eu1FigSjYmaTaqIxxO6MwL5Mvgh1QGoHp+ZY3/0IQiZKPnqPNxvOzkn6v09UFT/eq6M/UWqJrt+Rvz8ByhM8+TL4HfoioA1XTeyFqdgYKsWblMqY/BQzAox4rTknDiCS9SfaBKFlnRyuGEzjwnSbPFbhIA1RX3OQPF8Qr7sS23VxZKY68zUEFD+ZvzcIjQmZnizWGVigBUk33OUCyvsB9bnLYEyvGqpa9QeaCKtuRv0IPQmWclaTYSQtisHADV5VV2KFYMVZedepKqH4E3L6Bc/k4AVNhE/iY9LSd0xloNgJqwzxmKt/KXlqg6UDlrzzpNU4CqWpK/SU/LCZ0JeeC8SCUAqsu0JZTjzP+8QuWPwLofKNdLT14UXv6SE3UBqKrN+Rv1tJjQueWSNBsLIWxoex0Aqs60JZTj3F//FZUHKuk/vOTfawxQZePWbLSb0LnFkjRb6pUHgHr4xVc7sAvKEKcJvWnwQvbJQvm8cQBU3CKrXNtN6Nxu1moA1MTqM35Rq6Ak3jQAqujUU07WF6DqNuRv2NNCQueWStIsTjgPtb0OAHVx1tmn6xWUxF7nFzrpJK/1Q9l+Yckr9ACog635m/a0jNC5hZI0Wx1C2NL2OgDUxcrlp+gVlOiXz0yV/zAehEH51p51mi4AdWDNRksJndvJjx2gRl52svM3oEwrTkvCiSe8SA+ASok75wFqYsiajfYROrdMvlZjVdvrAFAny5edql9QsmWnvlQLgMrxNhRQI1vzN+9pCaFzi1irAVBPp52+XOegZCtXvFILcstOPakS1wEA1Io1Gy0jdG6JJM0W+3ED1JOdjVC+NBU6TzvxhJ+uxoUAVnABdbMqfwOfFhA6t4e1GgA1ZWcjlM9hgkAVvezkn9MXoG62WLPRDkLnFkjSbDiEsLntdQCoI7saoRriYYIAAPSFN/FbQOjccNZqANSb12ahOjwEAqrm1FNO1hOgjqzZaAGhc/PFH/GSthcBoK68NgvV8bM/8+90A6iUX1jyCg0B6sqajYYTOjeYtRoA9efwMqiOVy0V7gAA9JE38xtM6NxQ1moANMOixS/WSagIr7EDAPSVNRsNJnRuLms1ABpg7VmnaSNUhNfYAQD6zpqNhhI6N1D+Y7VWA6ABXnryIm2Eilj+6p/XCgCA/vOmfgMJnZvJjxWgAZadepI2QoWsOC3RDqBSzhtZqyFAE1iz0UBC54bJf6Sr2l4HgCY48YSf1kcAAKANxpI0W6rTzSF0bpB8rcaWttcBoCmWLXm5XkLFrFx+ipYAAPTfIm/uN4vQuVn8OAEa5MSfPUE7AQCAthhK0mxMt5tB6NwQ1moANM+LX/wzugoAHNW+h3uKAzTNVms2mkHo3AD5j9GTIICGOe305VoKFWPtDVAlj3z7n/QDaBprNhpC6NwM4/mPEgCAAbL2JoT9jz1RgasAABosrtkY0eB6EzrXXJJmo/HH2PY6ADTR8lf/vL4ClfPU0z/SFABg0MaTNFusyvUldK6x/Me3ve11AGiqFaclegsAALTRIplXvQmd681aDQAAAACaaGOSZsM6W09C55rKf3Qb2l4HgKY68YQX6S1QWffd+5DmQAX844F/1gag6RwqWFNC5xrK12r40QE02LJTX6q9QGU9+eS/ag5UwGPffVwbgKZbkqTZVl2uH6FzPY3FH13biwAAAABA421J0my1NteL0Llm8h/ZlrbXAQCA8jz80COqDxXw1L89rQ1AWzhUsGaEzvXjRwbQAj/7M/9Om4HK+uEP/6/mQAXsP/A9bQDaYihJs1Hdrg+hc40kaRbXagy1vQ4AbfCqpa/QZ6CyTFcCACXYnp9zRg0InWsi/1FZnA4AQOlMV0I17H/sCZ0A2mSRDQD1IXSuj+35jwsAAADCU0//SBGAttmYpNmwrlef0LkG8h/TxrbXAQCAatj7yHd1Akp2370PaQHQVuM6X31C53rwYwIAqIC9+76jDUAlPPnkv2oE0FZLkjSzgrbihM4Vl/+IlrS9DgBt8+IX/4yeA5V2x8T9GgQl+toDe5UfaLOxJM2W+gZUl9C5wvIfz1jb6wDQRqedvlzfgUqbOvhDDYISPfVvTys/0GYOFaw4oXO1OTwQAKBC7DL+sW7XqhEo0/4D31N/oO02OFSwuoTOFZX/aDa0vQ4AAFTT9x//F52BEu1/7AnlB3AOWmUJnavLjwYAoEL2PdzTjhm+//jBylwLtM0Tj0+Fp57+kb4DOFSwsoTOFeTwQACA6nnk2/+kKzOYsoTy3H/fw6oP8GMOFawgoXPFODwQAKCaHn7oEZ2ZIU5ZxmlLoHhfe2CvqgP8mEMFK0joXD0ODwQAqKAf/vD/asthTFtCOexUB3gBhwpWjNC5QhweCABQXXv3fUd3DmP6G8rxD73vqzzACzkfrUKEztXixwEAUFH/7w/+VWsO88/fe7JS1wNtENfa7H/Mbw/gCBwqWCFC54pI0mzM4YEAANX1vR88pTuH2X/ge5W6HmgDa20AjikeKrhYicondK6A/MfgSQwAQEXdMXG/1hzB/seeqNw1QdM5RBDgmBwqWBFC52pweCAAQIXZXXxkTz39o7Dv4V4VLw0ay355gOPa6FDB8gmdS5ak2er4Y2h1EQAAKu6R/Y9p0VH87290K3ld0FTeMACYFRsFSiZ0Lp+RfwCAivvW35nmPZpu19QlFOW+ex869IYBAMc1lKTZqDKVR+hcovzLP9TaAgAA1MATj085RPAYvOoPxbln14OqDTB72x0qWB6hc0kcHggAUA9f+Zuv6dQxeNUfirP7W/+g2gCzF89PG1OvcgidyxO/9Eva+uEBODYn00N1fON/7dONY3CYIBTngb37VRtgbrYkabZUzYondC5B/mX3pAUAoAa+9s2/16bjcJggDN4dE/erMsD8OE+tBELncmzNR/wBAKiwOMFrn/PxOUwQBu/uu/+nKgPMz4YkzYbVrlhC54IlabY6hLCxVR8aAKCmbv/ipNbNgsMEYfD2/p8Dqgwwf85VK5jQuXhG+gEAasKhXbOz95Hv1uEyobbiWxf7H3tSAwHmbyhJs1H1K47QuUBJmo3EL3lrPjAAQI098fiUQ7vm4L57H6rNtULdeOsCoC+2Jmm2WCmLIXQulilnAGbl+4//i0JByT77F3drwRzcs+vB2lwr1I23LgD6YkkIYUwpiyF0LkiSZmP5lxsAjuv7jx9UJCjZPffv1YI5EIrBYHjrAqCvxkw7F0PoXID8y2xhOQBATQh55u5b3/6nul0y1IK3LgD6apFNBMUQOhdjLP9SAwBQA0KeuXvq6R8dOuwM6C9vXQD03cYkzZYq62AJnQcs/xJvafSHBKDvnnr6/1NUKNFffule5Z+Hr979jdpdM1SZty4ABmZcaQdL6Dx41moAMGf7H3tS0aAkcVrXb3B+Htzz93W8bKgsb10ADMxQkmbDyjs4QucBStJsdRzZb+wHBABooFs+9gVtnadv/Z31GtBPVmsADJRB0QESOg+WxeQAADVz9/0Padk8fe8HT9nrDH1itQbAwMVp51FlHgyh84DkI/pDjfxwABQi/scmUKybd3zh0IF4zN/tX5xUPeiDj/+325URYPBMOw+I0HlwTDkDMC8nnvCi8MFrLgkvPXmRAkLBdn7O/tSF2v2tf6j3B4CKuHPyQa0AGLwlpp0HQ+g8APmXdVXjPhgAA7fs1JPC5ztbQjZ6jmJDwe6YuP/QeggW5lvf/icVhAVyoClAobYnabZYyftL6DwYRvMBmJM43fz2i9eHybu3hxWnJYoHJfizW73K3g9xPcl999qLDQvhQFOAQsVXTMeUvL+Ezn2WTzkvadSHAmBgYth8yXlnhXvuvCFc+963KjSUJE45733ku8rfJ3/z1/+jEZ8DyuJAU4DCjZl27q+fatKHKVv+5bTLGYDjimHzyPozw1XvusjuZqgAU879tXffd5r0caBQDjQFKMWifHOBiec+ETr311j+JQWAI3r5S04MGy9YFy58yzphM1SEKef+i/V84vEp9zmYh6/c/XVlAyjH5iTNtve6nUfVf+GEzn2STzl7GgLAEa1cfko4d91rw6bN5ysQVIwp58H4yt98zaGoMEfxAEEPwQBKFaedR7Vg4ex07h9TzgC8wPo1K8Jn/uya8Ndful7gDBVkynlwJu95sKkfDQbGAYIApduYpNlSbVg4k859kH8ZTTkDcEhcobHudavsa4YauOGmz2nTgHzr73qN/FwwKHEljQMEASrBtHMfmHTuj62mnAFYdupJ4ZorRsLX7/tY+ND1VwicoeLiYV37H3tSmwbkez94Ktx3rwANZuuzf3G3AwQBqiFOOw/rxcKYdF6gfMp5Y60/BAALEldobDhvKJw3slYhoSbiROHNO7+sXQN2z64Hw1lnn97ozwj98pdfulctAaojDpgKnhfApPPCba37BwBg7k484UWHwub//vkPhls/ca3AGWrm/ds+YaKwAHdO2usMsxH3y3vzAqBShkw7L4xJ5wUw5QzQPjFsHll/pn3NUGNx5cPE3wpDixBDtDhV7n4Jx/bpz9ypQgDVY9p5AUw6L4wpZ4CWiIcDxn3N99x5g33NUHPX/WFHCwsU99QCR7fv4V54YO9+FQKoHtPOCyB0nidTzgDtMB02x8MBN20+X9gMNXfdBz4Z9j7yXW0s0D33723NZ4X5+JM/+bS6AVSXgdN5sl5j/nzpABoshs0bL1h3KGgGmiFOE3b+apduFswEJxxdvC/d9cA+FQKorkPTzr1uZ1KP5sak8zwkabbalDNAMx0+2Qw0x++/+2aHB5akM25fLRzJpz75ZXUBqD6Dp/MgdJ6f7XW8aACOTtgMzWatRrkm73FwIxwuHrI5cdc31AWg+ux2ngfrNeYo/5IN1eqiATgqazSg+e6796HwsU/fpdMlemD3I6397HA0N/zxZ7x9AVAfcdpZ8DwHJp3nzkg9QAOYbIZ2iJOEf7Dtz3W7ZDFYs2IDfsyUM0DtmHaeI6HzHJhyBqi/E094kbAZWuSaaz4a9j/2pJZXwDf+l8PSYJopZ4BaMog6B0LnufHlAqipGDZfct5Z4Z47bxA2Q0vcvOML4a4HBJ1V8bVv/n3bSwCHmHIGqC3TznNgp/MsmXIGqK+RN5wR3rflsvDSkxfpIrRE3ON8/S0T2l0h3/vBU4f6ctbZp7e9FLScKWeAWrPbeZZMOs/eWF0uFIBnrVm5LPz3z38wfOSmKwXO0CJxivDKd9+s5RX02c860JF2M+UMUHumnWfJpPMsJGm2NISwofIXCsAhK5efEn778g3hvJG1CgIt9BsXbTk0VUv1WLFB25lyBmgE086zYNJ5duxyBqiBl7/kxEOHBP71l64XOENLXX7ZdQ4OrLDpFRvQRqacARrDtPMsCJ2PI59y3ljpiwTg0CGBX574sEMCocWu+8AnHRxYA1Zs0FamnAEaxYDqcQidj8+XCKDCpvc2f+j6K+xthha7eccXwsc+Lcysg7vvN+lM++x7uBc+dcd9Og/QHKadj0PofAymnAGqK67SuOm6t4fPfnZbWHFaolPQYndM3B+uv2XCV6Am4qRn7Bm0yZ/8yaf1G6B5DKoeg9D52Hx5ACrmxBNedGiVxtfv+5i9zcCh/cDvfv+tClET69esOPR2ivs3bRKnnK3+AWgk087H8FOVvbKSmXIGqJ6Vy08Jf/jhTSabgUNi4Py2zTfakVpx8WHhyPozw1XvusgaJFrp9999s8YDNFccWBU8H4HQ+ehMOQNURFyl8f+8bSRko+doCXCIwLn6lp16UvjNN53tgFdaLa6S2fvId9teBoAmi9POS3vdzqO6/HxC5yNI0myxKWeAahh5wxnhfVsuMx0HPEfgXG3xgNeLLzrHCg0IIXz6M3cqA0DzxcHVUX1+vp945plnqnQ9lZCkWfyybGl7HQDKFCfkrnrHBUIL4HkEztUUV2isW3t6uOLt51uBBIe57gOfDJ2/2uW+BdBsrzTt/HxC58PkU87xS2KkDqAk8aDAD11/hfIDzyNwrp64/ujN564Jb/udDd5IgWN44vGpsOkdN4QH9u5XJoBm2tnrdkw7zyB0PowpZ4DyxOnmD275rXDW2afrAvA8AudqiQe7nrvutfY1wxzFHc8f+KNO+N4PnlI6gOYx7TyD0PkwSZodNOUMUDzTzcDRxJDm3e+/VeBcAevXrAiXXfomDwdhgd5zzS1h4q5vuK8BNMuOXrczpqfPEjrPkKRZHIO/rTIXBNACppuBY7l5xxfC9bdMqFGJ4r7mkfVnhkve+kb7mqGP9j3cC9vef6uVGwDNMRVCWNrrduJAa+sJnWdI0iyOwC+pzAUBNJzpZuBY4uFbH/v0XWpUkriveeMF66zQgAGzcgOgUbb1up24urf1hM45U84AxYlBxo0f3mS6GTiqyy+7Ltz1wD4FKkHc1/zbl28I542sbd1nhzLFlRufuuM+PQCot6let7NYD4XOz0nSbHcIYVVFLgegsUbecEZ435bLwktPtj4feKEnHp8Ko5d9KOx95LuqU6C4QmPN6uXh6qsvtkIDShRXbvz+u292DwSot0t73c5423sodH42cB4OIXy1ApcC0Fgx0Lj2nReEbPQcTQaO6L57Hwp/sO3Pw/7HnlSggsQ3T9a9blW46l0XeRgIFdIZvzP86ccnrNwAqKcDvW5nadt7J3R+NnSeDCEMVeBSABopvqo9/on3CDSAo4oBy3Uf+Vx46ukfKVIB4n353HWvta8ZKiy++XHDH3/Gyg2Aemr9tHPrQ+ckzeKTh+9U4FIAGslhgcDxvPMdN4aJv31QnQqwfs2KsOG8IfuaoUas3ACopV29bme4za0TOqdZfOqwsQKXAtAo8ZXt9/5eJtgAjsr+5mLE9UYj688Ml7z1jfY1Q41ZuQFQO7/a63Ym29q2VofOppwBBmPNymXh5puusk4DOKo7Ju4P737/rdZpDFB8+LfxgnXhwrescz+GhogP696/7RPeDgGoh9t73c5IW3vV9tB5awhhSwUuBaAxrNMAjsc6jcGK+5ovPP/XHNwKDRYf3H3gjzqmngGq75W9bufRNvaptaFzkmaLQwix6cY+APogvr794fddbp0GcFT33ftQ+INtfx72P/akIg1A3Nd89dUXW6EBLeIhHkDl7ex1O6NtbFObQ+exEMKNFbgUgNpbdupJ4fOf2eb1beCorvvAJ0Pnr3ZZp9Fn0/uar3rXRe7B0FKmngEqbSqEsLTX7RxsW5vaHDrHKeclFbgUgFqLk3W3fuJaTQSOaN/DvfD7777ZYYF9Fh/2/eabzg6bNp/fqM8FzE/c9XzNNR8Ndz2wTwUBqmdbr9vZ2ra+tDJ0TtIsjrXfVoFLAai1a64YEXgAR2W6uf/iQa0XX3SOVUbAEXXG7wzXfeRz7rsA1TLV63YWt60nbQ2dJ0MIQxW4FIBaiq9zf3zHleGss0/XQOAF7G7ur3jPXbN6uX3NwKzEN0x+d/MN7sEA1XJpr9sZb1NPWhc6J2m2OoTwzQpcCkAt2d8MHE18vfv92z7hUKs+eflLTgxvPndNeNvvbHDPBebs8suus24DoDr29Lqd1W3qRxtD5/hUYWMFLgWgduxvBo4mvtL9px+fcJBVH6xcfko4d91rrS8CFuzmHV8IN+/8snUbANXwq71uZ7ItvWhV6Jyk2dIQwncqcCkAtfP2i9eHa9/7Vo0DnsdBgf0TH+xddumbrC4C+iquPHrb5hsFzwDlu73X7Yy0pQ9tC53jSZFbKnApALURd4lu2vhGE3fA81il0R/xHjuy/sxwyVvfaF8zMDDxnv0bF22x5xmgfK/sdTuPtqEPbQudD4YQLMQDmCUHBgJH8p5rbgkTd33D1NwCxH3NGy9YFy58yzr7moHC2PMMULodvW5nrA1taE3onKTZaAjhtgpcCkAtxAMDP7rjKpN3wHPibtCdn7vb3uYFiPuaf/vyDeG8kbW1/QxAvb3zHTd6SwWgPFMhhKW9budg03vwUxW4hqK04ikCQD/EwPnzn9lm+g44RNi8MPGtkTWrl4err77YgzygdB+56crwizu+EK6/ZUIzAIoX/yM77nUeb3rtWxE6J2k2HEJYVYFLAai8eJDVrZ+4VqOAcMfE/eGGmz5nB+g8xRUa6163Klz1ros8xAMqZfqsDsEzQCm2tiF0bsV6jSTNYiM3VuBSACpN4AyEfLL5K3d/Pex95LvqMQ/xbZHffNPZDmAFKu++ex8Kb9t8ox39AMX71V63M9nkujc+dE7SbGkI4TsVuBSASnv7xevDte99qyZBi1mjsTDxwd2G84bsawZqRfAMUIrbe93OSJNL34bQOY6sb6nApQBU1jVXjJjIg5Z64vGp8PH/dnv44lceEDbPQ9zXvG7t6eGKt59vXzNQW4JngFK8stftPNrU0rchdD6YL+kG4AgEztBO+x7uhU998sth4q5vCBnmIe5r3njBunDhW9bZ1ww0guAZoHA7et3OWFPL3ujQOUmz0RDCbRW4FIDKidN5177zgpCNnqM50CLxcMDb79gV7npgn7bPw8rlp4QLz/81906gkQTPAIWa6nU7i5ta8qaHznEh91AFLgWgUmLg/PEdV4azzj5dY6AF4gqNz/7F3eEvv3Rv2P/Yk1o+D3Ff82WXvsl9E2g8wTNAoS7tdTvjTSx5Y0PnJM1WhxC+WYFLAagUgTO0RwwOPnHbl8IDux8RHsxDvF+OrD8zXPWui6zQAFolvhXzjms/pukAg7en1+2sbmKdf6oC1zAojd2JAjBfAmdoPlPNCze9r9m+e6CtzhtZG/7xwD+H62+Z8B0AGKxVcXC21+3sblqdGxk6J2kW96GMVOBSACpD4AzN1hm/M0ze86BdzQuwZuWycPFF5xwKWwDabvrBm+AZYODi4Oxo08rcyPUaDhAEeD6BMzST9RkLF++Pa1YvD1dffXFYcVpS948D0HeXX3adB5oAgzUVQlja63YONqnOTQ2d40j6qgpcyv/P3t0HWVXd+cJfN5UyQRtBEEEwjbatSXdjS5hxYkNE8gSK8Q3a6EgRbXVkzGBwQsQ4iFLykDJqZ2b0mkeiN4leE0wspswVydu1IDcEA5gxIdgKGIOoTDBmUG9ISJzxn3lqHWmGt4Y+3fucs18+nyqqEoTutX/rcLr7u3/7twBqTuAM+RKD5mXLVoanf/FieP2t3Xa3j+IIjYvPawvX/u1085oBjmDGjEVhfdc2ZQKonBu2b1n6h/WrIwAAIABJREFU3/NU39yFzvVNHZNCCD9KwVIAak7gDPkgaE5e+8fHhS/dd0PeLgugIuJ5AZfOXOSsAIDKeXX7lqUn56m+eQydHw4hXJWCpQDUlMAZsiv+cP+D7z1dmtFsdEZlxE7nf1l7fx4vDaAi4g3Qa+fe42sSQOV8bPuWpavzUt9cHSS45wBBgTNQeAJnyJ7Nm7aHJx5fHTY+95JHmKsgdozHmpvjDNA78fvKBZ+5LNza+YiKAVRGPKNO6JxSuTvpEaAv4g8EAmdIt+5u5md+ttnYjBqJIX9zy5WFvHaAvui4emrYsuXl8MiKteoHkLyr6ps6PpuXAwXzFjp/NgVrAKip+bPbSz8QAOmzYvm68PT6rrDu5y+Yi5kCsascgPLc0Tk7dG1+OXRtfU3lAJIXG2pzcaBgbmY6O0AQ4N3Aec7cS1QCUmLpw0+WOsL8cJ5e27csLXoJAMoWn9aZOHWe+c4AycvNgYLvScEakmK0BlBo110+ReAMKbPs2/+n9AiywDm94o0BAMpz/LBBpXFuACRu9J7G2szLRei85wDB9hQsBaAmprQ1hwULzSWFtFnw9x32JOVWr9lQ9BIA9Ekc59b+8XGKB5C8XDTW5qXTOQbOg1KwDoCqi4Hzgw8tUHhIoXigZ/w3Sno998vtdgegj25bdE0YMaRO+QCS1b6nwTbT8hI6O0AQKKSGUUMFzpBynZ2fDnUDjrJNKfX6W7vD2qeeL3oZAPokjtlYeJOnegASNigPEx0yHzrXN3WMDSGcmYKlAFRVDJwfe3SxokPKxR/I26ecZZtS7Hvf/UnRSwDQZ9PaxxuzAZC8zDfY5qHTWZczUDixa/LL984rhVlA+t3ROdvjxym27ucvFL0EAP1izAZA4s7c02ibWXkInR0gCBRKDJy/eu8Nobml3sZDhlx12WTblVLbdrwZNm8y2xmgr4zZAKiITB8omOnQub6p42oHCAJFM+eq80uHkwHZMmfuJaG1caRdS6knHl9d9BIA9Escs9HW2qCIAMkROteQLmegUK6YNqEUXAHZ9KlZ0+1cSm187qWilwCg3xbdNsvhuQDJGbSn4TaTMhs61zd1nBxC8JMbUBhT2ppLc2GB7IpdYPHfMumzvmtbeGPnLjsD0A9x/JvDcwESldmG2yx3Ome6xRygHA2jhobOzk+rGeTAjTdebhtTatm3VhW9BAD9Nu9zMx0qCJCc6XsabzNH6AyQcvERxS/fO690QAuQfbELLI7KIX3WrOuyKwD9FL9ndXguQKIy2e2cydC5vqljUghhdAqWAlBxd902qxRSAfkRu8DMvEyf537166KXACAR8QwS3c4AiflsFkuZ1U5nXc5AIVx3+ZTSDFggX2IX2JyrzrerKbP77XfC0oefLHoZABKh2xkgMaPrmzrGZq2cWQ2dMztEG6C34mFjCxZeqV6QU7rA0mn1mg1FLwFAInydA0hU5rqdMxc61zd1xC5ng02BXHNwIBTDwps67HTKrN+4teglAEiMbmeAxGSuATeLnc66nIFci3Nev7DobxwcCAUQx+e0No601SkSR2ysWL6u6GUASIRuZ4DEDKpv6shUJpqp0Lm+qePkEML0FCwFoGLinNcJ54xRYCiIL941x1anzKpVPy16CQASo9sZIDGZOuMua53OupyBXItznGNHCFAczS31pX/7pMfTv3jRbgAkRLczQGKm1zd1DM5KObMWOmcq0QcohznOUFzx334crUM6vP7W7rD2qeftBkBCJn/0TKUESEZmGnIzEzrXN3WMDSH4SgXkkjnOUGzx3377lLOKXoZU+d53f1L0EgAkZt7nZrq5CpCMz2aljlnqdNblDORWxyfONccZCi7+QO7x4/RY9/MXil4CgMTEm6ttYxsVFKD/ztxz5l3qZSl0Ns8ZyKW21oawYOGVNhcKLv5A7rCl9Ni2482wedP2opcBIDHX/PVFigmQjEw05mYidK5v6pgUQhidgqUAJCo+ZrjkvnmKCpTEw5bifHfS4YnHV9sJgITEp/p8jQNIRCZC5/emYA29YbQGkEt33TbLHGdgP/Ouvyxcv+B+RUmBjc+9VPQSQGqtWL4u/Ourvwk7XttZWmLX5pf3W2rD6BGh7pgBYeDAo0PLmMbQeNpJobml3obW2F9ddE7ofGB5oWsAkIDR8ey77VuWbkxzMf/bf/7nf6ZgGYdX39TxuxCCVAbIlfaPjwtfuu8Gmwoc5MKL5oeura8pTApsWHOfm4OQAmufer50wGcMl/v6/hifMGsYdXxobT4lXHDhR52nUQNv7NwVxk28vnDXDVAB927fsjTVhwqmPnSub+qIs5wfT8FSABITDwv7/vK7BBnAIcVZwn956a2KkwLzZ7eXxp4A1RcDyq/+jyfC4z9YH15/a3finz+G0PFwu+nTzg3T2sfb4SqZMWNRWN+1rRDXClBBr27fsjTVBwpmYaazAwSB3LnnrjkCZ6BH8RHwKW3NCpQCG559seglgKqLYfMt8x8IE6fOC/d/c2VFAudo99vvhJXrN5dGGv3FhOtKnzN+bipr4vhWFQbov9F7GnVTK9WdzvVNHYNDCK8YrQHkyRXTJoQ7OmfbU+CwYvARA5cYilA7sRNy84YH7QBUyZJ7vx2WfP37NXvv6+5+7uz8tAaBCmoeN8vXN4D++/r2LUtTew5e2jud2wXOQJ7EE7sFzkBvxLCjfcpZalVjMRSJB5YBlRVvtMWxC/GQuVqGkd3dz/Gmn87nyjnjtJPyemkA1ZTqTucshM4AuTHv+stsJtBr8z43szQDntpateqndgAqKB4SeH77zama8xvD50dWrC2ty42n5BmxAZCIQWkesZHa0HnPaI3pKVgKQCLaPz7OITVAWWK381WXTVa0Gut64dVCXz9UUgycr517T8XmNvdXXFec+Ry7nknOjE/62gaQEKFzH+hyBnIjdiretugaGwqUbc7cS0qjeaidbTveDJs3bbcDkLDuwDkLs31j13Mc/2HcRjLiTdXWxpF5uBSAWhM694HQGciNhTd1OIwG6DOjeWrvicdXF70EkKgY3mYlcO4Wx39cOlPwnJQJH2nJx4UA1FZqR2ykMnQ2WgPIk7bWBmM1gH6J7yE6wmpr43MvFfnyIXExvM1S4NwtPvkgeE7GxHPH5eEyANJA6FwGXc5ALtQNOCosuW+ezQT6bcHfdyhiDT33q18X9tohaXE+cgxvsyqu/epr7vC66KcJ54wpfa8MQL8JncsgdAZyoeMT5xqrASQi/nA+pa1ZMWskdmSuWL6ukNcOSYrz0eN85Kzr2vpa+Mz193ht9NMZp52U6fUDpEQqR2ykLnQ2WgPIi3jw14KFV9pPIDE33ni5rrAaenp9V2GvHZLyT//0zdzUcvkPN7gZ1U9jzzg10+sHSBGhcy/ocgZywcFfQNKaW+pD+5Sz1LVG1v38hUJeNyQldjmvXL85V/W8/R+Wmu/cDy1jGjO7doCUETr3gtAZyLz4CLzDA4FKmPe5mbqdayTOcRUuQd/lqcu52+tv7Q53/+Oj6VhMBvl+GSAxqRuxkarQ2WgNIA9iGNTZ+Wl7CVREnBM/56rzFbdGfvC9pwt53dBf8YbN+o1bc1nH5SufcUOqH1obR2Z27QApI3Q+DF3OQOY5PBCotDlzLwkjhtSpcw0887N8jQaAaln2rVWlAznzKF6Xbue+axg9IqtLB0gbofNhCJ2BTIshkMMDgWpYeFOHOtdA1wuvFu6aIQkbnn0x13Vc9ZNnU7CKbDpxxNCilwAgKakasZGa0NloDSAPhEBAtcQ5mB5Jrj5znaFv8jpao1uc7bz04SfTsZiMcZggQKKEzoegyxnItBj+OAwFqKYFf+9GVy2Y6wzl2bxpe25Ha+xr9ZoN6VlMhvj+GSBRQudDmJSitQCUTfgDVNuEc8aEKW3N6l5lW7a8XKjrhf76+TNbClHD5365PQWryCbnFAAkJjUjNnQ6AyQghj4x/AGothtvvDzUDThK3auoa7PQGcpRlBs1ccRG7OqmfCcMOVbVAJIjdO62J4EflIa1APRFDH0AaqG5pT60TzlL7auoa+trhblWSMJvd/7fwtSxKF3dSWsYPSJfFwRQW6mYJpGWTmddzkBmXTFtQin0AaiVeZ+bqdu5ytY+9Xyhrhf647c7f1eY+hm/0zd1xwzI4rIB0mp0fVPH2FqvTegM0A8x5IlhD0AtHT9sUJhz1fn2oIo2bvhlYa4V+mv32/9RmBq+9MpvUrCK7GlqOqXoJQBI2tW1rmjNQ+c9ybvRGkAmxUfaY9gDUGtz5l7iIKYq+uWvzG2F3tq2483C1OqPf/r3FKwiewYNHlj0EgAkreYNvmnodK558g7QF7qcgbT5u2s9PFYt2159vRgXCv30xs5dhSphkbq6k9R42kn5uRiAdIgjNk6u5UrSEDr76QjIJF3OQNp0XD01tDaOtC9V4DBB6J11azcVqlJF6upOkvNRACqipplrTUPnPYn76FquAaAvdDkDafWpWdPtTZU4TBCO7F9fNeMYAGqkptMlat3prMsZyCRdzkBaTWsfH6a0NdufKtj20o7cXyP0147XdqohvRKbOgBI1Jn1TR2Da1XSWofO5jkDmaPLGUi7G2+83A/vVbBly8u5v0bor67N/p3QOw2jjlcpgOTVrOG3ZqHznqT9zFp9foC+0uUMpF2cjRnfq6isl14xNgCO5N/e+n2hajRiSF0KVgEAexUvdDZaA8giXc5AVsT3Kt3OlfXbN3fl+fIgEa+/tbtQhTxhyLEpWAUA7DWpVqUQOgOUQZczkBXxvWrOVefbrwratuPN3F4bJGHF8nXqCAC1Nai+qaMmGWwtQ+eaJe0AfaHLGciaOXMv8ah3hW3etD3X1wf9sen5rYWrX8PoESlYBQDspyYZbE1C5z0Ju1ZBIFPaxjbqcgYyZ+FNHTatgrb+6te5vTbor63bdhSuhnXHDEjBKrJp+LDBRS8BQKUUqtNZlzOQOTfeeLlNAzJnWvv40No40sZVSBE7OaG3Xtr+28LV6uy21hSsIpuGDzuu6CUAqJTR9U0dY6td3VqFzuY5A5kypa05NLfU2zQgkxb8vW7nSiliJyf0xhs7dxVy7nnjaSelYBUAcJCqNwBXPXSub+o4OSbs1f68AP0xfdq56gdk1oRzxpRunpG83+78narCIfzge08Xrizx/A9NCgCkVNUbgGvR6azLGciU+Fh6fDwdIMviiKAYiJCsrq2vqSgcwjM/21y4sjSMOj4Fq8iul175TdFLAFBJ59Y3dVR1eH4tQmfznIFMOW/yX9gwIPNi9137lLNsZAWsfer53F0T9FfXC68WroatzaekYBXZ9cc//XvRSwBQaVXNZGsROk+vwecE6JMRQ+rCnLmXKB6QC/M+N7P0vkayNm74pYrCPoo6z9khggCkXFWnT1Q1dK5v6jBaA8iUyR8904YBuXH8sEHhqssm29CEbXj2xVxdD/RXEec5R8axAZByue50NloDyJTYFQiQJ/HpjYZRQ+1pgp775fbcXAskYfWaDYWrY1trQwpWAQCHNbq+qWNstUpU7dBZpzOQGVPamktdgQB5M+/6y+xpgl5/a3fYvEnwDN2KeCNm7BmnpmAVAHBEVWsIrlroXN/UcXJM1Kv1+QD6a/q0c9UQyKX4CLiuvGT9aNUzeboc6LN4sGa8EVM0E88d50XTT//21u8zvX6AjKhaQ3A1O511OQOZER89N5cPyLNFt82yvwky1xnetWzZysJVom7AUWHCOWNSsJJsK+LNCoAaqFp3XTVDZ/Ocgcz4q4vOsVlArjW31Icrpk2wyQlZv3FrLq4D+uvpXxTvBkzb2MYUrAIAeqe+qaMqjcFCZ4ADxG6VGZ+crCxA7sXDUuN7Hv23++13SmMFoMiKOlpj3Jmnp2AV2WYuPkBVVSWjrUroXN/UES/GaVxAJsRuFQcIAkUQ3+s6PmF+fVKKOFYA9lXUfwOaFfpv669+nfVLAMiSXHU663IGMsMBgkCRLFh4ZRgxpM6eJ6CIYwVgX0X8NxDPAdGsAEDGjK5v6ji50kuuVujsEEEgE2Lw4gBBoGgW3tRhzxMQxwoYsUFRLX34yUKO1mj90OgUrCL7nl7fVfQSAFRbxRuEKx461zd1DA4hnFnpzwOQhIvPa1NHoHDizbbWxpE2PgFGbFBU3/3BukJe+eTJH0nBKgCgbNkPnY3WALJk+sXesoBi+uJdc+x8AozYoIjiIXDru7YV7srjQayekEtG1+aX83AZAFlS8akUQmeAPWKXX3NLvXIAhRTf/9o/Ps7m91McLxDHDECRPHD/twu532ecdlIKVpEPu9/+j6KXAKDaBtU3dYyt5OesRuhsnjOQCedN/gsbBRTabYuuKXXu0T9FHTNAMb2xc1dYta6Ys8wnjm9NwSryYduON4teAoBaqGijcEVD5z0nITpZAciEGZ+cbKOAQjt+2KDQ8Ylzi16GfotjBuK4ASiCu//x0bD77XcKude+d0yG90uAmslu6Gy0BpAVba0NpbAFoOgWLLwyjBhSV/Qy9FtRxw1QLLHLefnKZwq56w2jhvreMSFbf/XrXFwHQAZNr+SShc4AIYQLz3MIDEC3hTd1qEU/xXEDMZCDPCtyl/P4P/tQClaRD0+v7yp6CQBqpr6po2LZrdAZKLw4v7Tj6qlFLwPAXtPax5eeAKHvYhAXAznIqyJ3OUcXXPjRFKwiH1565TdFLwFALWUvdDbPGciKtrGN9grgAItum6Uk/RQDOd3O5FWRu5zjCKIJ54xJwUry4bdvep8EqKFMdjrrcgYyYdLEcTYK4ADNLfXhimkTlKUfdDuTV/HgtyJ3OZ/xwfoUrCI/tu14s+glAKilip0iLnQGCs1oDYCezfvczNL7JH2n25k8Wvz5Bwvb5Rw0LCRqxfJ1OboagGyq1FxnoTNQaEZrAPTs+GGDwpyrzlehfojB3OcXP5TZ9cOBYki4vmtboeuiYSE5DhEESIXshM71TR1jzXMGskCnCsDhzZl7SWhtHKlK/bD8hxtK4wgg62LX/u3/sLTQ++iQ1WQ5RBAgFTLV6azLGciE8y4420YBHMGnZk1Xon76+5uXZHr9EMWu/dff2l3oWkwc35qCVeTHc7/6ddFLAJAGFZnrXKnQeWyFPi5AYmKnSnx0HIDDm9Y+Pkxpa1alfuja+lpYcu+3M7t+iGM1Ytd+0X1s8llFL0Fi4hMgRZ4NDpAmlZjrrNMZKCydKgC919n5aYcK9tOSr3/foYJkUnzd3vz5Bwu/eQ2jhobmlvoUrCQffrTqmaKXACBN0h861zd1nGyeM5AFOlUAei8+GdI+xftmf8SOvquvuSO7F0BhxdetjtQQpk5yFkiSNjz7Yn4uBiD7MtHprMsZSD2dKgDlu6NzdhgxpE7l+iGO2bjz9m9kdv0Uzy3zHyi9bglh4rlC5yQ990sHrAKkSOJznYXOQCGN/7MP2XiAPlh4U4ey9dP931wZ1j71fKavgWKIc8gfWbHWbodQuuE24ZwxKVhJPsT3wKIfSgmQNknPdRY6A4V0wYUftfEAfRAPFYwHsdI/N9y8xHxnUi2GgnEOOe86+8Onq0SC1vzYoZQAKZTe0Nk8ZyAL4kFYOlUA+m7RbbMcKthPscPv0pmLMn0N5FcMnK+de485zvuYPPkjqVlLHmx87qWilwAgjcYmuaakO50TXRxAJbSNbVRXgH6IM/EdKth/23a8GWZdc2fWL4OcETgfLN5ki095kJznfvVr1QRIn1SP1zBaA0i9cWd6PBKgvxwqmIyV6zcLnkkNgfOhaVhIVnydeY0BpNKg+qaOxBqKhc5A4Xxssu48gCT83bXt6piAGDzHA9uglgTOPZs0cVxal5ZJ3/vuT4peAoA0SyzbTSx0rm/qGBxCODOpjwdQCQ2jhpYeCweg/zqunhpaG0eqZAI6H1gueKZmBM6HF9/rSE7X5pdVEyC9UtnpbJ4zkHqtH3LWKUCSvnjXHPVMSAyeP3P9Pbm4FrIj3uwQOPesrbUhrUvLrK6trxW9BABplr5OZ6M1gCw468+b7RNAguLTI1dMm6CkCVn+ww1mPFM1t8x/oHSzQ+Dcs4njW9O6tExa+vCTRS8BQNqNrm/qODmJNQqdgUI574KzbThAwhwqmKw443nGjEXhjZ278nRZpEh8bV140fzwyIq1tuUIZnxycqrXlzXP/Gxz0UsAkAWJTLMwXgMojDjP+fhhg2w4QAUsvKlDWRO0vmtbuHTmotKsXUjSiuXrwsSp84w46AXfOyav64VX83ZJAHmUSGNxIqFzfVNHDJx9NQZSzTxngMqZ1j7e7NOEbdvxZmnWrgMGSULsbo4zw69fcL9xGr00ddK4TKwzKzZv2l56XwMg9VLV6Wy0BpB65jkDVNai22aFugFHqXKCYjgYZ+7GOc/GbdBXsbv5/PabSzPD6b3pF/sxN0k/WvVMfi4GIN/OTeLqkgqdjdYAUs88Z4DKiocKtk85S5UrIM55jqFhDA+ht2JnaZwPHrubX39rt7qVIY7WiO9pJGfDsy+qJkBG1Dd19PvOq9AZKAQz+QCqIx4qGN9zSV4MDWN46JBBjqR7lMZfXnpraT445TOWLXnrN27N2yUB5Fm/s95+h871TR2DQwhnepkBaXZq/XD7A1Al866/TKkrKIaI8SC4W+Y/kNtrpG9i2BxfF/H1YZRG/8yYMSXLy0+deCiqWeIAmZKKTmddzkDqjTvzdJsEUCXxUMEpbeboV1IMbx5ZsTb8xYTrHDRIaYxGnPs9buL1pdeFcK9/RgypCxPOGZPlS0idNT92EwQgY2rf6ewQQSALxo77oH0CqKLOzk87VLAK4siNeNCg8LmYlj78ZLjwovmlMRpx7jfJOPvDmhWStvanm/J1QQD5N7q+qePk/lyl0BnIvRh66FYBqK44R3/OVeerepV0h8/N42aVxivEzlfyKY4piPOa417f2vlI6Nr6mp1O2Fl/7kmNpHmdAmRSv7qd35vAFRuvAaRaw6jjbRBADcyZe0n4wap/ETZUUffYjfirrbUhXHje+NBx9dTCXH9exaB52bKV4elfvFi6wUDlxGYF/2aSFTvyAcikmPku7+vC+xU672mzHuR1A6RZa/Mp9gegRr5415zSo/9UXzxwMP6680v/HNrGNoZJE8cJ0zIidqr/aNUzYcOzL4b1G7ea0VxF8d8KyXrmZ0a/AGRUv6Zb9LfTWZczkHpNTUJngFppbqkPV0ybUOq8pTZiYBnn/cZf3QF0PGD3Y5PPKu0Ptbdi+bqw6fmtYeu2HeG5X27XzVxDDp9OXuzQByCT+pX7/rf//M//7PNfrm/q+O8hhLleN0CabVhzX2m2KAC1Ew+6E6Slz4ghdeGMD9aXgrZ46K4zECorjsnY9tKOsGXLy+G3O/9veGn7b8O2HW/m+ZIzx/eNyYpd+552Aci0D2/fsnRjXy5ApzOQa/GHaT84ANTewps6wvUL7rcTKRNvBLy+pwu6W2vjyDB82OAwfNhxpaeFBg0eGBpPO6nqXdGx+/dAu373h1Jg2xfd19Jt6NBjEwnZ39i5K6xbu2nv/48dy3/4w59K/7tr87tr3bbjDSMyMiDOQfd9Y7KeeHx1ni4HoIhi9luT0PlcLzcgzU4Ycqz9AUiBae3jwxMrfrxfuEk6lQ5+7D788RBjURpGDQ11A9633+91h9Q9eemV34Q//unfD/lf/+2t31enC96IF45g7BmnKlHCNj73Uq6uB6CA+txw3OfQub6pQ5czkHoOEQRIj87OT4f1U+fp+My4Q46D6A6pIcOmX9yv85I4hHiYKQCZ1uf89z39uGqhM5B6DhEESI/42PqCz1xmR4DUiR38DtZM1tKHn8zT5QAUVZ+nXAidgVz7s7OabDBAinRcPbU0MxggTcb/2YfsR8Ke+ZlxSgB50NdpF0JnINd0rACkzxfvmhPqBhxlZ4DUuODCj9qMhD39ixdzdT0ABVb10NkhgkCq6aQDSKd4Q7DjE76VBNJhxJC6MOGcMXYjQZs3ba/OAaEAVEP1QmeHCAJZ0DB6hH0CSKkFC690cxBIhTM+6Mm4pD3x+Op8XRBAsVW101noDKTeiSOG2iSAFFvw9x22B6i5SRPH2YSEbXzupVxdD0DB9ekRxb6GzicXvdpA+rWMabRLACkWH2e/YtoEWwTUVDzglGSt79qmogA50pepF30NnSd54QBpN35Ciz0CSLk7OmeHhlGeTAFqo621QeUTtvThJ3N1PQCUlN2AbLwGkFvHDxtkcwEy4AuL/sY2ATUxcXyrwifsmZ9tztX1AFBS+U7n+qaOmGxLcoBUczgVQHYYswHUyoxPTlb7hD39ixdzdT0AlJQ99aIvnc66nIHUGz5ssE0CyBBjNoBqi+85noxL1uZN28Prb+3O0yUB8K6qzHQWOgOpN3zYcTYJIGOM2QCqaeqkceqdsCceX52r6wFgr0H1TR1ldfcJnYFcamo6xcYCZIwxG0A1Tb/Y+fhJW/vTTfm6IAD2VVYmLHQGcmnQ4IE2FiCDjNkAqiG+zzS31Kt1gt7YuSt0bX0tN9cDwEHKulvbl9B5tJoDaTetfbw9AsgoYzaAShv/Zx9S44T94HtP5+p6ADjIyeWUpKzQub6pw/NHQOrVDTjKJgFkWByzMX92uy0EKuaCCz+quAlbvWZDrq4HgINUdLyG0RpA6jWMOt4mAWTcnLmXhCltzbYRSNyIIXWlm1ska/3GrSoKkG9nlnN15YbOZbVRA9TCMUe/X90BcuDBhxYInoHEnf3h0xU1YWufej7sfvudXF0TAAerb+rodUOyTmcgd049+USbCpATgmcgaTNmTFHThC1btjJX1wNAj4TOQHENHHi03QfIEcEzkBSjNSqj64VX83hZABys11Mweh061zd1DA4hDFJsIO1axjTaI4CcicHzFdMm2FagX4zWSN7mTdvDth1v5u2yADi0Sb2tSzmdzrqcAQComTsY0vK4AAAgAElEQVQ6Z4f5s9tD3YCjbALQJ0ZrJO9Hq57J2yUB0LNedzq/t4wi9jrJBqilae3j1R+q5I2du8K6tZv2frLG004KzS31yk/FzJl7SRg77oPh1sVf01kHlKVh1FCjNSpgzbqu3F0TAD0a3dvSlBM69zrJBgDyJ55Mv+bHG8LWbTvCS9t/e9jAL87MPOWkE0oHe15w4Uf9kE+i4uvpsUcXh88vfigs/+EGxQV6ZeqkcQpVAeu7tuXumgDoWX1Tx6TtW5auPlKJhM5ArsQOFiA5cU7jA/d/Ozz9ixfD62/t7vXHjX82/oo/iD6yYm0phI5zNGdfd4lOaBJx/LBB4Uv33RAmL18Xbv+HpWW9PoFimn6xh3eTtvThJ/N1QQD0Rq8y4nJC53OVHUi7ugHvs0eQgBXL14WvPPhE6Nr6WiIfLwaCsSM1/mptHBk+NWu6UTgkIr6Oxk9o0fUMHFZba4ObnhWweo33XYAC6lXo3KuDBOubOgZ7BQFZcMzR77dP0A8xbL7wovnh+gX3JxY4Hyh+3PjxZ8xYVOqkhv7q7np+9CvzSzc1AA40cXyrmlTAc7/0dRyggHr16FCvQucQwlivICAL4vxYoHwx/I0hcCXD5gPF0Rt/eemt4Zb5D9gxEhFnPX/3O51h/uz2UDfgKEUFSuL7QTyElGTFsx6MNgIopOQ6nYXOAJBfd97+jXBpx+KaHQQUZz5PmvxZXc8kJoZLa568O1wxbYLwGQiTxzvMthK+992f5O+iAOiN0b35Q70NnR0iCGTCqJHDbBT0Ugx54yiN+7+5Mux++52alm3bjjdLwbcDiUhKHLlxR+fsUvg8pa1ZXaHA4iG2JG/dz19QVYCCqm/qOOKIDZ3OQK58YLTxGtAbMdyNIW+1Rmn0Rgy+b+18JCy599v2kMTE8PnBhxaE//3YF4TPUEBxzrsDBJMXb1zHG8YAFNYRz/8TOgNAwcQZyjHcrXV3c086H1geZl1zZ7E2hYqLoZPwGYrnU7Om2/UK+NGqZ3J3TQCU5YhZcW9D50HqDmRB42kn2Sc4jBjmxhnKabdy/WbBMxUhfIbiGDGkLkxrH2/HK2DNuq7cXRMAZel/6NybGR0AaeHxSTi0N3buKoW4MczNCsEzlSR8hvy76rLJdrkC4vcUtTp8GIDUSGS8hkMEASDjLp25KFOBc7e45jgOBCpF+Az5FLuc58x1gGAl/OB7T+fvogAo17lH+vNCZwDIudgtnOXDfuI4EIcLUmnCZ8gXXc6Vs3rNhrxeGgBlqG/qOGxm3JvQ2SGCQCbE08mB/WVtpEZP4uGCK5avS+fiyJV9w+e21gabCxkUvyfU5Vw56zduzeulAVCefofOR5zRAQCkT+wOzkPg3O3mzz8Y1j71fDoWQ+7F8HnZssXhvjuvc1MTMuZTs6bbsgqJX4d3v/1OLq8NgLIdtlG5N6HzEWd0AADpEn8oXPL17+dqV+IPubcu/lrpACOolmnt48N3v9MpfIaMaP/4uNK/Wypj2bKVKgtAt8M2Kh82dK5v6tDlDAAZFMPZPHYixdnUV19zRwpWQtF0h8/zZ7eXDigD0if+27xt0TV2poK6Xng1t9cGQNkmHe4vHKnT2TxnIDNam0+xWRBCuPP2b2T64MAj6dr6WmlWNdRCnBP7L2vvD1dMmxDqBhxlDyBFFt7UEY4fNsiWVMjmTdtz/f0FAGXre6fzkQZCAwDpEkdPLP1fP879rsRZ1XFmNdTKHZ2zw2NLFzlsEFIi3ggyVqOynnh8dZ4vD4DynXm4vyF0BoAcufsfHy3MAT+dDywPSx9+MgUroaj2PWzQyA2onSltzaUbQVTW2p9uUmEA9lPf1NFjdmy8BgDkROxyXr7ymUJt551f+ufSoYlQS7G78vvL7yodYAZUV8OooaGz89OqXmHxe4w43goADtDn0NlBggCQEV/9H08Upsu5W7zeG25eUvphGGopzpH90n036HqGKoqB82OPLjbHuQqWfWtV7q8RgD7psWH5SKHzueoNZMWokcPsFYX25OoNhbz819/aHS6duSgFK4H/6npubRypGlBBcaSGwLl61qzrKsqlAlCeHhuWewyd65s6dDkDmfKB0SfaMAqr6CfKx2ufdc2dKVgJvNv1/N3vdJZCMSB58dDABx9aIHCuoud+9evCXCsAZZnU0x8+XKezec4AkBFOlA9h5frN4Zb5D6RgJfCuGIrNn92uGpCQOLomjrBxaGB1xUN7iza+C4D+e+9hPoJOZwDIiI3PvWSrQgiPrFhbGrUzZ+4lKVgNhL2vxc4HlqsG9FHdgKNC+5SzhM018szPNhfyugHolR5HM+t0BoAcePnX/2Yb91jy9e+HtU89n4q1QNgTPOt4hvLFsDmO0ljz5N0C5xp6+hcvFvbaATiynkY0Hy501ukMABkRD9PjXfER4Gvn3hPe2LlLRUiNGDyb8Qy90zBqaOlGTXfYbHZz7cSbuL7HAOAIDtm4fLjxGjqdgUwZOvRYG0YhxUME2V8Mni+duSg89uhiYQWpEWc8X3jR/NC19TWbAgdobRwZJnykJUy/eFJobqlXnpT43nd/UvQSAHBkh2xcNtMZyI0J54yxmRTSVifKH9K2HW+G+fO/XAr6IC0efuiWcH77zToHKbQ4NqNh1PGhtfmUcHZba5jWPr7oJUmtdT9/oeglAODIYuPyQQeYHC50PlNRAYAsW7l+c7jz9m+EBQuvtI+kQuy8X3hTR7h+wf02hNzrDpeHDxschg87rhQwN552kk7mjIhPUsUbuABwBL3vdO5pADQAQNbc/82V4aSThoeOq6faO1IhdnU+vb4rPLJirQ0h0+JIjKg7VB448OjQMqax9Hu6l7PvicdXF70EAPROWTOdzXMGgIwYP6HFVh3BnV/659Bw6ihjeEiNeZ+bGVb95FljNkiFeHBf3YD37V1Kw+gRoe6YAaX/vW+QHITJhbLxuZeKXgIAeqesmc46nQEgIxyUd2TxYMFbF3/NwYKkRnwd/t217eHWzkdsCn0yYkhdOGHIwYcoxznJB4pjLfZlxAVH8sbOXWF91zZ1AqA3DjmiWaczAORA7FIzd/HwYn3mXH93WLZscZqXSYHEkS/Lvv1/QtfW12x7Dh3YPRz2GUNxoFEjh4UPjD7xkEXQWUwt/OB7T6s7AP2i0xnIhfiDHRTZqfXDhc69ELu2bpn/QLijc3bq10oxzLjk/wldup1Ta99u4gMD4327h4cOPdb4HnJl9ZoNNhSAXqtv6pi0fcvS/Q4D0OkM5MKBnURQNI0No8LK9Zvtey/Ew9uamk5xsCCpEF+H/99Xl5vtXGV1A44KDaOOL33S7nEU8X1h0OCBAmSIN2k3blUGAPqlp9AZAMiQ6RdPCvd/c6Ut6yUHC5Imkz96ZulmCMlrbRy591C82JksUIYjW7F8XeksBAAow6T4oMy+f7yn0PlcVQWA7IgHQpnr3HsOFiRNLrjwo0LnhLS1NoSxZ5waJp47TrgMfbRq1U+VDoB+0+kMADkxddI43c5liAH9/PlfDg8+tCAzayafYjgaxz3oLOybGDRPHN8aZnxysptIkICnf/GiMgJQroNGNR8UOtc3dZjnDAAZdO3fThc6lynOwb7z9m+EBQuvzNS6yZ84X7hr62t2tpdiSN8+5axwxZXnl570AJKx9qnnzZgPIUxpaw7jzjw97HhtZ3jpld+EP/7p371HAxze4AP/66E6nQ/6QwBA+sUOv/hDkgMFyxODeo/iU2tx7rBA48i6w+Z5n5upqxkqYM2PNyhrCOGav77ooO8LYiA/81OdNVsTQMqdfODy3nOI9R70hwDSrvvkeSi6G2+8vOgl6JMbbl4S3ti5K4MrJy/iQXccXvvHx4U1T94d7uicLXCGCnlytdB5xJC6Q96IdnMa4LBGH/gfhc4AkCPxMfMYzFCe+CjxnOvvVjVIoXhI6qNfmR++dN8NwmaooM2btjuQOIRw9odP7/G/xUAagN45VOgMAGTYbYuuKT2CTnnWd20LS+79tqpRE01Nntg5lDgy6LFHF+swhCr40apnlDmEcNafN/f4304YcmxV1wKQJfVNHZP2Xe6hQudJdhQAsit2Ai74zGV2sA+WfP37pZmNUG2DBg9U8wPMn90eHnxoge5mqJI167oKX+p4077j6qk9/vfhwxyBBdBbOp0BIIfiD0xtrQ22tky7334n3Lr4a5laM+RRDJznzL3E3kIVxSd+iq5tbONhKzB82HFFLxHA4Yzd978dKnQeq3wAkH1L7ptn9mAfxHmWn7n+nsytm2wbOtQj290EzlB9Sx9+UtXjY98TD38uxqiRw6q2FoAM2u9xkEOFzp5fA4AciI+k33PXHFvZB8t/uCGsWL4uc+smu8wsfpfAGWpj9ZoNha/8kUZrRB8YfWLV1gOQQUcMnQEyR9cBHFoMsmKIQ/lu/4el4Y2du1QOquSKaRMEzlAj6zduLXzpjzRaIxo/oaUqawHIqJ7Haxx4yiBAVug6gJ7FEKf944d/XJSDvf7W7vD5xQ+pDFRBa+PIcEfnbKWGGogH6MYzDYruSKM1wp6nyADoHZ3OAFAAX7rvhlKoQ3mM2aCaijqDPT7S/vBDt6RgJVBMy5attPN7DmHujYZRQ2u9VIC0OuxBgifbNgDIpxjqOFiwfMZsUC0nDCnmYYJzrjpf9yDUUNcLrxa+/G2tDb3+s3UD3lfRtQBk2H7f0AmdAaAgug8WjF2F9J4xG1A58QkMc5yhdjZv2h627Xiz8DswcXxrr/9sw+gRFV0LQF4YrwEABRIPFoxdhZQnjtmIMy+BZH1q1nQVhRp64vHVyh9CmPHJyb3+s3XHDKjoWgCybN/zAg8MncfaWQDINwcL9s2ti7+WxWWTIccc/f5CbVecizqtfXwKVgLFtfG5lwq/+3G0Rjkjfs5u631XNECRHRg6D/ZqAID8c7Bg+eLjx3fe/o2sLZsMOfXkEwu1XX910TkpWAUUVzyvYH3XtsK/AsoZrQFA7xmvAeRC42kn2UgoUzxY0Hzn8iz9Xz92qCAkIL73lPM4O5C8Zd9apapljtaIPKEBcFg9jtc4V92ALGpuqbdvUKb4KOldt81StjLsfvudMH/+lzOzXkirtrGNZT3ODiRvw7MvFr6q8akv70UAlaHTGQAKLHbrXHf5FC+BMqxcvzmsWL4uM+uFNBp35un2BWps/cathd+CCR9p6dPfM6IMoEd7RzcLnQGg4BYsvLJ0iA69d/s/LFUtEjdw4NGFKarRGlBb8eZpfHqn6KZfPKnoJQBI2tjuj7c3dK5v6vBuCwAFteS+eWHEkDrb30uvv7U73DL/gUyslexoGdNYiN1qGDXU4+xQY6tW/bTwWxDfi/o6oq+1+ZTE1wOQNzqdAYBSAHTPXXMUogyPrFgb1j71fGbWC2lxav1wewE19vQvzHOeOmlcn/9ukZ5MAegroTMAUDLhnDHmO5fp1sVfy9R6IQ2GDzvOPkANbd60vfTETtH1Z7RGUZ5MAeiDc7v/yr6h81iVBIBiM9+5PNt2vGnMBpSpqclj6VBLTzy+uvD1789ojWjo0GMTXQ9AHu0bOg+2wwCA+c7lMWYDyjNo8EAVgxpa+9NNhS9/64dG9+vvx6fDADg84zWAzIudCkByzHcu3w03Lwlv7NyVtWWTMuMntBRiS3QIQu3Er1VdW18r/A7MmNH/cWJu0AMcWn1TR2mahk5nIPPqBrzPJkLCzHcuT5yNOef6u7O0ZFIo3vApAh2CUDvLvrWq8NWPYXES70MnDHEDDaAHpYzZTGcA4JDMdy7P+q5t4c7bv5GlJQNQMBuefbHwW372h09P5OMMH6ZvD+BwjNcAAHoU5zvXDThKgXrp/m+uNN8ZgNRav3Fr4TfnrD9vTuTjDB92XCIfByCHDup0BgDYT3zc/67bZilKGcx3BiCN4k3R3W+/U+i9iTfSO66emsjHGjVyWCIfByCHDprpbLwGAHCQae3jwxXTJihML8X5zpfOXJSJtUItbN60Xd2hBpYtW1n4sreNbUzsY31g9ImJfSyAPNo3dC7GySUAQNnu6JwdWhtHKlwvbdvxZph1zZ2ZWCtU29Zf/VrNoQa6Xni18GWfNHFcYh9r/ISWxD4WQB4ZrwEA9MoX75pjvnMZVq7f7GBByubmDlAJ8QmDeEO06M674OzEKhBHkAFwSCcHoTMA0FvNLfVhwWcuU68yxIMFl9z77cysF6rhX1/9jTpDlf1o1TOFL3lba0PiQXHDqKGJfjyAnPiv0Lm+qWOSXQWy6pij32/voEri4TvtH0/u0dQi6HxgeVixfF3RywB77Xhtp2JAla1Z11X4ko8949TEP2bdgPcl/jEB8kKnM5B5p57sEA+optsWXaOzp0w3f/7BsPap5zO1ZqiUl17R6QzVtr5rW+FrPv3i5HvtGkaPSPxjAuSF0BkAKEt8NPULi/7GfOcy7H77nXDt3HsEzxBC+O2bu5QBqmjpw08WvtwjhtSVxoQlre6YAbW+NIA0MtMZAOibCeeMCR2fOFf1yiB4hnfFw8ze2Cl4hmpZvWZD4Wt99odPr8zHbWutyMcFyLjRYZ/QeazdBADKsWDhlaVDeeg9wTO8a93aTSoBVRBv8KzfuLXwpZ48+SMpWAVAsXSHzoPtOwBQriX3zSs9skrvCZ4hhFWrfqoKUAXLvrWq9HWnyOI4sGnt4ytSgUp9XIA8MF4DAOizON954U0dClgmwTM9KcqhVF0vvJqCVUD+/WDVvxR+l8847aQUrAKgeITOAEC/xC6fK6ZNUMQyxeB55qc6w5J7v52pdVNZRTmUKs513rxpewpWAvkV/411bX2t8Ds8cXxl5y63No6s6McHyKL6po5JQmcAoN/u6JwdGkYNVcg+6HxgueCZQnri8dU2Hiron/7pm8obQvjY5LMq+vGPOfr9Ff34AFnVHTpPsoMAQH98+d55pbmJlC8Gz7OuuVPlKJTHf7DehkOFOEDwXfGGeHNLfUU/x6knn1jRjw+QVTqdAYBExB/qFnzmMsXso5XrN4cLL5pfCgqgCF5/a3dYsXydvYYKuPsfHy38AYJR64dGV/xzDBx4dMU/B0AWCZ2BzGtqOsUmQkp0XD01TGlrth19FGdvnt9+swMGKYyvPPiEzYaExZuXy1c+o6whhMmTP1Lxz9EyprHinwMgi4TOQOYNGjzQJkKKdHZ+2nznfojdn9fOvcecZwoh3mjR7QzJ0uX8rjjyKx52XGlDhx5b82sFSKGxQmcAIFHHDxsUvrDobxS1H2JY0D3n2bgN8k63MyRn86btupz3aBtbnQ7kCeeMqcrnAciYwd2h82A7BwAkJf4Adt3lU9Szn+KcZ+M2yLvY7ayzH5LxT//0TV3Oe0yaOK5qn2vEkLqqfS6ArOgOnc+0YwBAkhYsvDK0tTaoaT/FcRszP9UZbpn/QKavAw5nyde/r6sf+imOqok3K3l3tEY8Z6JaThhixAbAgYzXAAAqZsl983T/JOSRFWvDpMmf1fWcc6NGDivkdcfOzKuvuSMFK4Fsijdtbv+HpXZvj2qN1ug2fJiHxwEOJHQGAComzndeeFOHAidk2443S13Pn7n+Hl2hOfWB0ScW9trjmA0d/dA3n1/8UOnJGN5VzdEaoRQ6H6fyAAcQOgMAFRVPjr9i2gRFTtDyH24ozXpe+vCTubkmCHs6+s13hvLEsRrx6wLvqvZojVDgp1QADmOs0BkAqLg7OmeH1saRCp2g2NF2a+cj4cKL5ofNm7bn5rqg84HlbqhAL8X3/5s//6By7aPaozVCwZ9SAejBYKEzAFAVDz90S6n7iGTFkQR/eemtRm6QK/GGio5nOLz4nv/puXeXZqLzX6o9WiMaP6HFDgAc4D31TR0nKwoAUGlxvvNdt81S5wqJj1ZPnDqvNBNX+EwexI5nwTP0bP78L5dm/fNf4uHF1R6tEfZ8jwPA/mKns9AZAKgK850rK3a7xZm4wmfyIgbPs66502sZDhD/Xaxcv1lZDnD2h0+v2eduGDW0Zp8bII2M1wAyr/G0k2wiZIj5zpUnfCZPYrB26cxFYe1Tz9tXEDgf1owZU2r2uesGvK9mnxsgjYTOQOY1t9TbRMgY852r48Dw2YGDZFUcITDzU51ml1N4AueexU7jCeeMqdnnb20+pWafGyCNhM4AQNWZ71xd3eFzPHAwBhY6Rskqs8spqvh6v/Ci+QLnw/iri85J7doAikjoDADUhPnOtREDi9gxGsMLh7SRRft28MfOZx385F28URhHzHRtfc1e9yA+PTXjk5Nruoaz21pr+vkBUubk99oRAKBW4nznrs0v+0G6BmLNu7YuD0u+/v0wefyY0hzMWj6WDOWK4XPsfI6/4pz48yb/RfjY5LOM3SJX4s3B+D4dX+/0rG1sY+kpKgBSY/R/+8CHrpgUQviRPQGyavuWpfYOMiw+Mnx++83h9bd228Yai/Mwp04aF6792+l+eK+R2LUbx6DQd/F13Pqh0eGsP28O511wttcymRTfCxZ//sGwvmubDeyFR78yPxU3TuubOmq+BoC0EDoDmSd0huyLjw7HkQ+kR1trQ5g4vrX0uLLQrrqEFsmKj903jDo+NIweEeqOGRCamk4JgwYP3Ps54qgfSJM4s3z5ymd0N/dSfNLhu99Jx/cQzeNm2TeAPYTOQOYJnSEf4iPEnQ8st5spJICuLqFz7cVu6boB79tvHcOHDQ7Dhx130NoONce18bSTjPmgbPHr4Nf/eZUnf8o0f3Z7mDP3klSsJZ6XYGQYwLti6PzZEMI96gFkldAZ8mPWNXc6mT/lYkfZhI+0hOkXTxKqVYjQOZ+6O64P1N2BfSBhdjHEEVPLvrVK2NxHI4bUhX9Ze39q1jNjxiIjUQD2iAcJDlYMACANHnxoQZg0+bNh24437UdKvXsA4Wvh/m+uLP2wf/aHTy/Nzu24emrRSwOHFR+5P1QHZE9dkY+sWNvrgh6qMztqbT7loN8bOPDo0DKm8aDfF2hXVxwr9dD//E5Yv3GrcQz9MPmjZ6ZqPaeefKLQGWCP9yoEAJAmX753Xri0Y7EfwjMgduUt/+GG0q9bOx/Z2wU98dxxqTjQCYqipxt1PT/mv7LXlYk3l04YcuxBv9/TuJEDZ2Z3E2qHsGL5urBq1U/D0794UVdzAuLTA/M+NzNVa4o3dQB4l9AZAEiVGErcdduscP2C9DwuS+/s2wUdw4AzTjspjD3jVCE0ZFgMRw8ZkPYUaJfRoR0OE2ofc/T7S12jB+qpUzuk7FDIzZu2h58/syVs2fJy6Nr8sjm/FdA+5azUnTPw7muz9zd1APIsznT+f0MIi+wykFVmOkM+OVgwf2IndHzcP86qHT+hxaGEPTDTGZLV0/iRnoLt0MNM7UN5en3X3t+N4fLut//DiKgq+d+PfSF13fPxZsNfXnprClYCUHtCZyDzhM6QXw4WzLcYBJ1aPzyMO/P0MHbcB3VD7yF0Bji8KW3NpXMg0sh7OMC7jNcAAFLLwYL5Fvc1/tr3xkLshm4YPSJ88LR6QTQAh3TjjZentjBxZIyZ3QBCZyDjYpcckG+PPbo4nN9+sx/gCqJ7LnT44Ya9FyyIBqBb7HJO86GUcUa571kAhM5Axh1qPh+QL3Hu7z13zQnXzr0n7H77HbtbQEcKoj8w+sRUHSAGQOWkucs5Gj5scM8HbQIUiNAZAEi92Nm64DOXhVs7H7FZlBwYRF+/4P69M6IbG0aFljGNmT2sMF6HkTIAB2v/+LhUdzmHUuh8XApWAVB7QmcAIBM6rp4afr9rd+h8YLkN45D2nxG9svRH4mzNU046IZx68onh7LbWTATRnuIBOFjdgKPCbYuuSX1lmppOCWHF2hSsBKC2hM4AQGbMmXtJ2PDsi/sdPAeHE+dqxl/ru7aFR/aEADG4aBh1fGhtPqUUDpx3wdmZ7IgGKJL2KWdl4r160OCBKVgFQO0JnQGATHnwoQVhxoxFpRAR+iLOBt87nmPF2tLYlix2RAMURbxZOO9zMzNxtfHrBwBCZwAgg5bcNy9cOnORubck5lAd0d0zosedeXr42OSzUj9HFCCv5lx1fmZuBLphCfAuoTMAkDnxB7rHHl0czm+/uRQUQiXsOyM6zhKPnXZnnHZSGHvGqWHiueNKB1wCUFnxBmAcr5UlDoQFEDoDABkVg+d77poTrp17T2lcAlRafJ3FTuj46/5vrhRCA1TBvOsvy1yZHQgLIHQGADIshnxfvfcGwTM1cWAIHedCn/HB+tI4jhmfnOwRa4B+mtLWHKa1j89cGeNBtaVzAwAK7D02HwDIshg833XbLHtIzcVRL92jOMZNvD5ceNH8cOft3wibN223OQBlik+TdHZ+WtkAMkroDABkXuyCmj+73UaSKrHLLXZA/+Wlt4ZJkz8bPnP9PWHtU8/bJIBeyNLhgQc6u601XQsCqAHjNQCAXOg+ZCh2mULadB9KuPyHG0pjOCZ/9MxwxZXnh+aW+oNWOnzY4BA8lg0UWGvjyMwdHgjA/nQ6AwC5EX9A1fFM2sUxHI+sWLu3A3rJvd8Ob+zctXfVw4cdZw+BwopjNb5415xMX34W51ADJE2nMwCQKzqeyZLY/Rxfq/FXPDBr+rRz7R9QaB2fOPeQT4FkTQzPHXIMFJnQGQDInRg8//4PfyzN04WsiIcQxl8ARRXHaixYeGUurr5h1PGl2f4ARWW8BgCQS/GH1tg5CgCkX+wMfvihW3KzU8cc/f4UrAKgdoTOAEBuPfjQgtD+8XE2GABSbsFnLgvHDxuUm2069eQTU7AKgNoROgMAufal+25wuCAApFi8Qdxx9dRcbdGokcNSsAqA2hE6A5k2fNhgGwgcUZzxLHgGgPRpGDW0dIM4bz4wWqczUGxCZyDThg87zgYCvSJ4BoB0iXOcv3zvvFzuSuNpJ6VgFQC1E0Pn1eoPABSB4BkA0uOu22aF5pb6XO5IXq8LoLd0OgMAhSeZXQsAACAASURBVBKD5y/Mv6LUXQUA1MZ1l08J09rH57r6I4bUpWAVALUhdAYACiceVvTVe28QPANADUxpaw4LFl6Z+9KfMOTYFKwCoDaEzgBAIU04Z0wpeI4HGAEA1RG/7j740IJCVLth9IgUrAKgNoTOAEBhxeD5sUcXC54BoAri19v4dbco6o4Z4GUFFNUuoTMAUGjHDxsUVq/676VHfQGAyogjrb5877zS192iaGo6xasJKKqNQmcAgBBKj/peMW2CUgBAwmLgHEdaNbfUF6q0gwYPTMEqAGpD6AwAsMcdnbPDF+Zf4YBBAEhId+AcR1oVzfgJLV5GQGEJnQEA9tFx9VQHDAJAAoocOIc9I7wAiiqGzr+z+wAA/6X7gMG21gZVAYA+KHrg3K21cWQ6FgJQZe/ZvmXpRkUHANhf7E5atmxxuO7yKSoDAGUQOANgvAYAwGEsWHhlePQr88OIIXXKBABHIHDeX2vzKWlaDkDVCJ0BAI4g/uD8/eV3GbcBAIcRb9AKnAEIQmcAgN7pHrcxf3Z7qYsLAPgv8QDeeINW4Ly/s9ta07QcgGpZLXQGACjDnLmXhMeWLnIwEADsEZ8Eigfwxhu07G/o0GNVBCgkoTMAQJmaW+rDd7/TWTpkUNczAEXW/vFxpSeBBM6HpvMbKKru0PlVrwAAgPLEQwZ1PQNQRPGmaxw59aX7brD/R+AGNVBE3aHzK3YfAKB83V3PX5h/hR8qASiE7gMD48gpjqxh1PGqBBSO8RoAAAnouHpqWPPk3aXHjAEgr+L8ZgcGlueYo9+fpeUCJELoDACQkDjPMj5m/OhX5hu5AUCudI/TML+5fKeefGLWlgzQX6uFzgAACYvdX3Hkxn13Xld6BBkAsizeSI1nGBin0TejRg7L4rIB+kXoDABQIdPax4d/WXt/qTNM+AxA1sTu5usun1K6kRrPMKBvPjBapzNQPN2h82p7DwBQGbEzLM6/vGLaBIcNApAJ3d3NCxZeacP6qfG0kzK9foC+0OkMAFAFcf7lHZ2zS4cNCp8BSKvu2c26m5OjjkARCZ0BAKqoO3zevOFBYzcASJV4UzTeHDW7OXm+3gMFs1HoDABQI/GH+u6Zz/ExZgCohSltzeF/P/aF0k3ReHOU5J0w5FhVBQpj+5alv3vvnov9nW0HAKiNGD7HX2ufej489D+/E1au32wnAKi4eMPzU7Omlw6+pbKGDxscwtbXVBkojO7QeaMtBwCorQnnjCn9emPnrvDV//FEeHL1hrBtx5t2BYBECZurb/iw44p2yUDBvbfoBQAASJv4aPOChVeWfsXu52XLVoZV654Pu99+x14B0GdxjMb0aecKm2ugqemUEFasLdx1A4W0KwidAQDSrbv7OVr68JNh9ZoNYf3GrQJoAHqlbsBRYfL4MWH2dZeE5pZ6RauRQYMHFvK6gUIqTdQQOgMAZETH1VNLv8KeAPqZn20OT//ixfD6W7ttIQD7aRg1NPzVReeEGZ+c7HDAFBg/oaXoJQAKxkxnINNGjRxmA4FC2jeAjiM41vx4Q1j7002hyyFFAIUVu5rbxjaGa/76or1PyZAOgn+gaEqh8/YtS39X39Rh84HM+cDoE20aUHj7juCIVixfF55e3xW6Nr8shAYogLbWhnDheeP33owknWL3uQOCgQL4XTBeAwAgf+IBUfseEtXdCb11247w0vbf+oEXIOO6O5rHnXm68RkZUjfgfUUvAVAMZjoDABTBgZ3QYU8QvXHDL8OO13bqiKawWhtH7r304cMGh+HDjutTKXb/8e2w7dXXD/tn/u2t35u/Tr/ELtnWD40Okyd/ZL8bi2RHa/Mpvt4ChbFv6PzjEMK5th4AIP8ODKLf2Lkr3P2Pj4ZHVqy1++TGiCF14YQhx5aCnoEDjw4tYxrD0KHHpm7W7eZN28PWX/36oN/f9bs/hC1bXj7o91965Tfhj3/69/1+T6idP/H1e8YH60vdzB+bfFZobqkvekkAyBCdzgAAlB7NvqNzdrjgwo+GWxd/zQgOMil2LseA+ey21jB+QktmRg7EMLESgeKhwuxNz28Nf/jDn/b7vfi0w752v/0f3gOqLI7LaBh1fOn129R0SjjvgrONzMih+N7k5i5QAK8EoTMAAPuKHaCPPbo4zLn+7rC+a5vakGrGDRzeocLsvtYpjuR5883f7/3/h+rCPrADW3h9aPHmSPc4lxhCNp52ki5mAPLkoND5FeM1AACI3XXLli0Os665M6xcv7nw9SBd4siBi89rC9MvniSoq6KkRpL0tvs6yyNE4s2QeGBcd7A8auSw8IHRJwqXKd30uX7B/QoBFMKBoTMAAJQ8+NCCcOFF8x16RM3F0QNtYxvDNX99UermMVOeJLuvu61Yvu6Qv//0+q4e/86BI0UOp6dDJmOXcjeBMgDsz3gNAAB69PBDt4RLZy7yiDw10d3VfO3fTjfflh71FFobuUIaxfEqbuYCebZ9y9LVQegMAMDhxKDvC4v+Jlw7956w++131IqqiGHzVZdNDnPmXqLgQK4cc/T7bShQCO/Z5yJX23IAAA4UxxnMuep8daHi4hiNK6ZNCN9ffpfAGcilU08+0cYChaDTGQCAI4oB4Jp1XWF91zbFoiLaWhvCkvvmGaMB5NrAgUfbYCDPnu2+tvfYZgAAemPRbbNKnaiQpPiauu/O68KyZYsFzkDutYxptMlAnv2u+9r2DZ032nIAAHrS3FIf2qecpT4kJnY3r3nybge+AYUxdOixNhsohL2h8/YtS39nywEAOJx5n5up25lEXHf5FN3NQOHEcxIAcuyV7kszXgMAgF6LAaFuZ/oj3rR49Cvzw4KFV6ojUEgjhtTZeCCvegydn7XlAAAcTux2hr5oGDU0fPXeG3T6AYV2whAjNoD8OzB0NmIDAIDDit3OcRYvlCMGzo89uljgDBTe8GGDi14CIL/2nhlovAYAAGWbOL5V0ei17sDZ/GaAGDofpwpAXu1taD4wdF5tywEAOJKPTTbXmd4ROAPsb9TIYSoC5J5OZwAAytbcUq9oHFE8NPALi/5G4Aywjw+MPlE5gLzqcbyGmc4AAPSK0/c5EocGAhys8bSTVAXIpe1blvY4XmOjLQcAoDecvs/hzJ/dLnAGOARPCwE5tWvfyzJeAwAASNSUtuYwZ+4ligrQA08LATm0XzOzTmcAACAxMUjp7Py0ggIchqeFgLzbL3Ted+4GAABAuRbe1OHgQIAjaBg9QomAvHll3+sxXgMAAEhE+8fHhWnt4xUT4AjqjhmgREDeHDF0/rEtBwAAylE34Khw26Jr1AygF5qaTlEmINd0OgMAAP0256rzjdUA6KVBgwcqFZA3q/e9nkOFzg4TBAAAeq1h1NAwZ+4lCgbQS+MntCgVkGuHCp0dJggAAPTavOsvUyyAMngyBMih/RqZhc4AAECftTaOdHggQB/Ep0QA8mL7lqX7ZcrGawAAAH123uS/UDyAPqgb8D5lA/Ji14HX4SBBAACgT0YMqTPLGaCPWptPUTogLw5qYj4odN6+Zelq2w0AABzJxee1qREAAAfR6QwAAPTJtX87XeEA+ujstlalA/LioCbmnkLnZ205AMD/z979x/hR3/nhf98puiaEXwEcAiQLIebaBerwzfebrwKIxJUSpd/qLudrU6G02mISXdUf9OJcqyNpKmGfToeQrondloKuvTtvJrkTkfLt2lVzQiaNN9Q2Kj3q3dieS1iW3Qk2BmOfFy/4wj9UsxkTA17vZz+fmc+8Z+bxkBDJH6zn83qN1rvPec3rDSznU7feGK5Yc4n6AADwNsuFzieVCgAAWM76j39EbQAG8JkNtykf0BYr73QuzGk5AABwLhe+65fC2MZPqw0AAOFcA8xCZwAAYFVuvWWtggGUYN3aq5URaAOTzgAAwGCs1gAA4IwsTUw6AwAAg7FaA6Ac6278oEoCTTd/rusXOgMAAD3zKjgAAGc5Z458ztA5SxOhMwAA8Dam8gDK87Fb16km0HS9h86Fc45GAwAA3SUgASjP5ZdfrJpA0606dDbtDAAAvMlnNtymIAAluf2Om5USaDqhMwAA0D/7nAHKd+G7fklVgSYTOgMAAP27/tr3qR5Aya6/5golBZpM6AwAQHkEkN3z128Y6XoJAEr37gveqahAY2VpInQGAKA8F777XarZMR+49qqulwCgdB+6zvdWoLGmlrtwoTMAANAThwgClO+iiy5QVaCpTi533cuGzsuNRgMAAN3joCuAatx081qVBZpq/3LXfb5J53C+EWkAAKA7HHQFUI3LL79YZYGmWv2kc2HZ/xAAAOiOK9dcqtsAFbj9jpuVFWiq3ctd90qh87L/IQAA0B1XrnmPbgNUxAojoKFMOgMAAP1z0BVAdawwApooS5O+dzov+x8CAADd4aArgOq8+4J3qi7QNPPnu96VQuc57QZi9pP55/UHAABotA9dd5UGAk1z3tz4vKFzliZCZyBqh48c0yAAGILLL79YmQEqcs3Va5QWaJrzbshYadI5N6XlAADQbbffcXPXSwBQmQ9ca9IZaJzzngXYS+jsMEEAAACAiqy94f1KCzTN7vNdby+h83m/AAAAAAD9u/GmEdUDmsakMwAAAEDM3nfZhfoDNEaWJgPvdD7vFwAAAABgMO+9zIGtQGOseAag0BkAAACgZleuuVQLgKZYcTPGiqFzlibWawAAAABU6Mo171FeoClWPAOwl0nn3KSWAwBAN11/zeU6D1Cxa65eo8RAU8ytdJ29hs4rfiEAAKCdLnzXX9NZgIp94NqrlBhoCqEzAAAAQOzW3vB+PQKaYsUzAHsNnVfc0wEAAABAf268aUTlgCZY6OUMQJPOAAAAABF432UXagMQuxWnnEOvoXOWJkJnAAAAgAq997KLlReIXXmhc2FKywEAAACqceWaS1UWiF1Pw8mrCZ1NOwMAAABU5Mo171FaIHalTzr39AUBAAAAWL1rrl6jakDshM4AAAAATfGBa6/SKyBmC1manOzl+oTOAAAAABFYe8P7tQGIWc/5cM+hc5YmdjoDAAAAVOTGm0aUFohZ+aFzYVLbAQAAAKrxvssuVFkgVj0PJa82dDbtDAAAAFCR9152sdICsaps0lnoDAAAAFCRK9dcqrRAlLI02d3rda02dO75CwMAAACwOleueY+KATGaX801rTZ07nmEGgAAAIDVuebqNSoGxGhVufCqQucsTU6GEBa0HQAAAKB8H7j2KlUFYlRd6Fww7QwAAABQgbU3vF9ZgRhVHjrb6wwAAABQgRtvGlFWIEaVh85z2g4AAABQjfdddqHKAlHJ0mRVmbD1GgAAAAARee9lF2sHEJPJ1V7LqkPnLE2EzgAAAAAVuXLNpUoLxGTVeXA/k86hn3QbAAAAgJVdueY9qgTEZGihs2lnAAAAgApcc/UaZQVisuoz/voNnR0mCAAAAFCBD1x7lbIC0cjSZPdqr8WkMwAAffnYresUDgAqsPaG9ysrEIupfq6jr9C5n3QbAAAAgJXdeNOIKgGx6Gv4uN9J59Bvyg0AAAAAQCMMPXS2YgMAAACgAuvWXq2sQAyEzgAAAAAAlKPfNctCZwAAAAAA3qrv9cp9h84OEwQAgG6Ynjmi0wAA3dP30PEgk87BYYIAAAAAAK1UW+hsxQZQq8VXTmsAAAAAQPlqC52t2ABqNTt/VAMAAAAASjbIemWTzgAAAAAAnG1ykGoMFDpnaSJ0BgCADjh0MNNmgCFyiCtQs4Fy30EnncOgqTcAABC/maef0yUAgO6oPXQ27QwAAC23cPKUFgMMyc6JvUoN1K320NlhggAA0HJp+qwWAwzJT+afV2qgTguDrlU26QwAAKzomTkBCMCw/Ohpe/SBWg2c9w4cOmdpMhdCmHcfAABAez373Iu6CzAk038hZgFqNfBmizImnYNpZwAAaLejJxbDoYMm7wCq9tKxhTB7+Lg6A3USOgMAAMPx/ceeVGmAij3yJ48pMVC3+tdrFBwmCAAALfeDvdNaDFAx32uBmk1laXJy0EsoJXTO0kToDAAALbdvenbptW8AqpGvMcq/1wLUqJSNFmVNOucmS/xaAABAhLz2DVCdb37ju6oL1K2U4eIyQ2d7nQEAoOXGvy10BqhC/ibJxC6784HaRTfpbMUGAAC03NETi2HnxF5tBijZ137/T8Pi6deUFajTQpYm0YXOJp0BAKAD/uAPd2gzQInyXc6mnIEIlDZUXFronKXJXAhhvqyvBwAAxGl65kh4cNt3dAegJL/95QdNOQMxKG2ouMxJ52DFBgAAdMOD499d2j8KwGDu/91vLD3MA4hAfJPOBaEzAAB0QD6Rt/Hzv6fVAAPId+Q/9K1dSghEIUuTaENne50BAKAj8sm837zn69oN0Ic9jx8IX/6dP1Q6IBaTZV5HqaFzcbqhd+wAAKAjJr73lP3OAKuUB86/8cWv2+MMxKTUDRZlTzoHKzYAAKBbHnh4YmknKQAryx/UCZyBCJW6wULoDAAADCzfSfqFz9/vcEGA88hXEuUP6gTOQIRMOgMAAPHZte9Q+Ozn7lt6bRyAn8sPDFz/yU1LK4kAIjSVpcnJMi+r9NDZXmcAAOiu2cPHw+f+8QNL03ymnoGuO3QwC3feeV+45ysPLX1/BIhU6UPE76joc+YX+msVfW0AACBy+TTfY3sPhFtvWRv+5b/8h+HGm0a0DOiMZPuj4ZHv/PcwPXNE04EmEDoDAADNkO8szVdu7PrsV8P111wePr3+I+Hjn/hIuP2Om3UQaJV8ovn7jz0Znpr6cdi3f8bOZqBpGhM6l3raIQAA0Gz5a+X5YYP5Pxe+65fC9ddcEdbd+MFwzdVrwgeuvWrps6294f0mooHo5Hvqjx9/+U2XdfDATDh16tUwfejZ8OKJl8PRE4saBzRV6fucQ1Whc5Ymu0dGx6r40gAAQMPlE4D5K+dte+38TJgODGbx9E/tPwYYntKnnEOFk865HVZsAAAAXXEmTAcAaJBKQudfrPDzV3LBAGebPfySegAAAAD0R+gM8FYO6AAAAADoSyX7nEOVoXOWJvlhggtVfX0AAAAAAPpW2dBwlZPOwbQzAAAAAECUhM4AAAAAAJRG6AwAAAAAQCkq2+ccqg6d7XUGAAAAAIjORJUXVPWkc6j6AwAAAAAAsCqVbqgYRuhsxQYAAAAAQCSyNBE6AwAAAABQih1Vl7Hy0DlLk7kQwnzVfw4AAAAAACuqfEh4GJPOwV5nAAAAAIAotCZ0tmIDAAAAAKBeC1ma7K/6CoTOAAAAAADdMJSNFEMJnbM0ORlCmBzGnwUAAAAAwDkNZTh4WJPOwbQzAAAAAECt2jPpXHCYIAAAAABAPaaKjRSVG1roXCyoXnBDAQAAAAAM3dA2UQxz0jmYdgYAAAAAqMXQstlhh872OgMAAAAADNdCliYmnQEAAAAAKMVQh4GHGjoXi6qnhvlnAgAAAAB03FCHgYc96RxMOwMAAAAADFV7J50LQmcAAAAAgOGYytJkbpi1HnronKXJ/nxx9bD/XAAAAACADhrqlHOoadI5mHYGAAAAABiKoWexdYXOQ0/XAQAAAAA6ZiFLE5POAAAAAACUopYctpbQOUuTkyGEyTr+bKB9Dh3MdBUAAADg7WrZOFHXpHMw7QyUZebp59QSAAAA4O26M+lcEDoDAAAAAFRjstg4MXS1hc5ZmsyFEObdUAAAAAAApatt6LfOSedg2hkAAAAAoBKdDZ231/znAwAAAAC0zXyxaaIWtYbOWZrsDyEstK2jAAAAAAA1qnXDRN2TzsGKDQAAAACAUtW6YULoDAAAAADQHgvFhona1B46Z2kidAYAAAAAKEfteWsMk865HRFcAwAAAABA0wmdC6adAQAAAAAGsxDDZgmhMwAAAABAO0SRs0YROmdpctKKDQAAAACAgeyOoXyxTDqHWAoCAAAAANBQJp3fwooNAAAAAID+7Cg2StQumtA5S5O5EMJUBJcCAAAAANA00Qz1xjTpnNsewTUAAAAAADSN0HkZVmwAAAAAAKxONKs1QmyhsxUbAAAAAACrFtUwb2yTzsGKDQAAAACAVRE6r8CKDQAAAACA3kS1WiPEGDpbsQEAAAAA0LPohnhjnHQOVmwAAAAAAPRE6NwjKzYAAAAAAM4vutUaIdbQ2YoNAAAAAIAVRTm8G+ukc7BiAwAAAADgvITOq2TFBgAAAADAuUW5WiPEHDpbsQEAAAAAsKxoh3ZjnnQOVmwAvTh4YEadAAAAgK4ROvfJig1gRadOvapIAAAAQJdEu1ojxB46Fys2dkRwKQAAAAAAsYh6WDf2Sedg2hkAAAAA4A0LQufBCZ0BAAAAAH5mIubVGqEJoXNRQCs2AAAAAAAaMKT7jgiuoRd5IX8t/ssEAADKsG7t1WHdjR9US6AW04eeDdMzRxQfiNFCliZC5zJkabJ9ZHRsawjhkiZcLwAAMJg8cP69B/6JKgK1+Nf3Pix0BmLViFXETdjpfIbdzgAAAEDlRke9aQFEa2sTWiN0BgAAADjLJZdepBxAjOazNNnfhM40JnQudpXMR3ApAAAAQIvddvtN2gvEaHtTutKkSedg2hkAAACo2hVrHCkFREnoXJHGFBYAAABornVrr9Y9ICZTWZrMNaUjjQqdi50lUxFcCgAAANBi777gndoLxKQRBwie0bRJ52DaGQAAAKjah667So2BmDRq7bDQGQAAAOAtLrroAiUBYrEjS5OTTepG40LnosA7IrgUAAAAoKVuunmt1gKxaNwQbhMnnUPTxskBAACAZll7w/t1DIjBQpYmjctCGxk6Z2mSp/sLEVwKAAAA0EI33jSirUAMGrlquKmTzsG0MwAAAFCl9112ofoCdRM6D9nWBl87AAAAELn3XnaxFgF1msrSZH8TO9DY0Lko+FQElwIAAAC00LsveKe2AnVq5JRzaPikc2hy4QEAAIC4fei6q3QIqJPQuSZCZwAAAACgbcazNDnZ1M/U6NC5KPx4BJcCAAAAtMxFF12gpUBdJppc+aZPOoemNwAAAACI0003r9UZoA7zWZoInetUNGC+6Z8DAAAAAKANK4XbMOkc7HYGAAAAAFpC6BwJoTMAAAAA0HQ7sjSZa/qHaEXoXDRiRwSXAgAAAADQr1acX9eWSefgQEEAAAAAoMEWsjRpxUaH1oTORUMWIrgUAAAAAIDVas0K4TZNOge7nQEAAACAhtralsa1LXRuTWMAAAAAgM6YbMMBgme0KnQuGjMZwaUAQ/TM3PPKDQAAADRZqzY4tG3SOVixAd3zyqt/pesAAABAU7XmAMEzWhc6Fw2aj+BSAAAAAABW0roh2jZOOgfTzgAAAABAQ7TunDqhMwAAAABAPXa06QDBM1oZOheN2hHBpQAAAAAALKeVw7NtnXQOpp0BAAAAgIjNZ2ky0cYGtTZ0LhrmQEEAAAAAIEatHZpt86RzaOMSbgAAAACgFVqbXbY9dLZiAwAAAACIzXiWJifb2pVWh85F48YjuBQAAAAAgDNaPSzb9knnYMUGAAAAABCRqSxNdre5Ia0PnbM02R9CmIzgUgAAAIAGue32m7QLqELrh2S7MOkc7HYGAAAAVuuKNZeoGVC2hSxNWp9VdiJ0Lho5H8GlAAAAAADd1YlVwF2ZdA6mnQEAAACAmnUio+xS6OxAQQAAAACgLuNZmsx1ofqdCZ2zNDmZNzaCSwEAAAAAuqczmxi6NOkcTDsDAAAAADWYytJkd1cK36nQOUuT/SGEyQguBQAAAADojk4Nw3Zt0jmYdgYAAAAAhmg+S5POrNYIXQydszSZyBsdwaUAAAAAAO3XqcA5dHTSOZh2BgAAAACGpHNZZFdD5/zpwkIE1wEAAAAAtNd4liYnu9bfTobORaM7N9YOAAAAAAzV5i6Wu6uTzsGKDQAAAACgQpNZmsx1scDviOAaapE3fGR0bDyEcFcHPz4AAEAr7ZzYG34y/3w4fORYmD707Dk/4pVrLg1XrnlP+Nit68JnNtzmRgCgKp2ccg5dDp0LW4XOAAAAzZVsfzQ8+b8Ohem/mA+zh4/39jlmjiz965s794R7vvJQuHXd9eHjt60L//yLf8+dAEBZprI02d3VanY6dM7SZP/I6NhkCOETEVwOAAAAPXhw23fCD/ZOh33Ts6WUK/86+T8Pjn83bPjUR8Nv/avPhSvWXKIVAAyi06t9uz7pHIox9+9HcB0AAAAs49DBLHzzG98NE7ueDIunX6ukTPnXzaefH/sfU+Ff/MaGMLbx09oBQD/mszTZ3uXKdfkgwSXFmPt8BJcCAADAW7x0bCF84fP3h7/92a8uBcJVBc5nO3piMXz1gW+GO++8b+nPB4BV6vSUcxA6v6GzS70BAABidf/vfiN8/NO/FXbtO1TLFeYrNz77ufvCnscPuEcA6FX+tLLTU85B6Pwzxbi7aWcAAIAI5Ks0fuVX7w0PfWvXUCabzyc/nPA3vvh1wTMAvdqapcnJrldL6PxznX8CAQAAULedE3vDZ8e2hOmZI9H0Ig++Bc8A9KjzqzWC0PlNthbj7wAAANTgwW3fCfd85aHap5vPRfAMQA/GTTn/jNC5UNwQnkQAAADUIA+cH3h4IurS58HzV7f8Z4cLArAc58YVhM5vJnQGAAAYsiYEzmfkO57/+T1fi+NiAIhJPuU8pyM/I3Q+SzHtPB7NBQEAALRcvq6iKYHzGfumZ5eCcgA4i/PiziJ0fjtj8AAAAEOQr6nI9yQ30YPj37VmA4AzJrM02a0aPyd0fotiDN60MwAAQMXyNRUxHhrYi/y67733P8Z/oQAMgyHWtxA6n5sbBQAAoELJ9keX1lQ02a59h8LOib1uE4BuM+V8DkLncyimnSejuzAAAIAWyNdS/Pv/1Kw9zsv5gz/cEeeFATAshlfPQei8PDcMAABABb72+38ajp5YbEVpp2eOmHYG6K55U87nJnReRnHDmHYGAAAoUT7lS1LNTQAAIABJREFUPLHryVaV1LQzQGcZWl2G0Pn83DgAAAAleuRPHmvs4YHLyaedDx3M4rw4AKqSTzlvV91zEzqfh2lnAACAco1/+7FWVvThh74TwVUAMESGVc9D6LwyNxAAAEAJ9jx+oDW7nN/qsb0H4rogAKpkynkFQucVmHYGAAAoxyOP7GptJfOVIcn2RyO4EgCGwJDqCoTOvXEjAQAADOiJ//3jVpdw9w+eiuAqAKiYKeceCJ17UEw7T0V/oQAAAJFq82qNM/btn4njQgCokuHUHgide7e1KRcKAAAQmx9Mtn8K2IoNgNYz5dwjoXOPihtqvhEXCwAAEJn9P3ymEy158n8diuAqAKiIKeceCZ1Xx40FAADQhx8+/Vwnyjb9F2aVAFrKlPMqCJ1XwbQzxOnFEy/rDABAxA4dzJZWT3TB7OHj4aVjC25HgPYxjLoKQufVc4NBZNp+IA0AQNP9+ZNpp3r4Z//tiQiuAoASmXJeJaHzKpl2BgAAWJ00fbZTFeva5wXoAEOoqyR07s+mJl40tJlXGAGGb+HkKVUHevLM3POdKtT0IaEzQIuYcu6D0LkPWZpMhBAmG3fh0GJ79xzUXoAhM8kH9OqVV/+qU7WaPfxSBFcBQElMOfdB6Nw/NxxE5Cfz3ZqeAQBokq6FsPmhid7EA2gFU859Ejr3KUuT3aadIR6HjxzTDQCASOUhbNd4Ew+gFQyd9knoPBg3HkTC3jyA4fO9F+hFVyd+Dx6YieAqABiAKecBCJ0HYNoZ4mFvHgBAnLo68Xvq1KsRXAUAAzBsOgCh8+DcgBCB/JXNQwczrQAYoumZI8oNsIxn5pw5AtBgppwHJHQekGlniMf3H3tSNwCGZM/jB5Qa4DxeefWvlAeguQyZDkjoXA43IkTgB3untQFgSPY/9SOlplIXXXSBAtNoL554WQMBmmnSlPPghM4lKKadxxv/QaDh9k3PdvagGoBhe2rqx2pOpW66ea0Ct8QT+7o5GHD0xGIEVwFAHwyXlkDoXB43JETgkT95TBsAhuCHP7JHHwCA1pkshksZkNC5JFmazJl2hvr92WP/UxcAKpbvczbBBwBACxkqLYnQuVxuTKjZ9MyRcOig6TuAKv3RH/9X9QXowc6JvcoE0BymnEskdC5RMe28pTUfCBrq3/7bb2kdQEXy3fn79s8oLwAAbbNRR8sjdC7f1hCCk8ygRrv2HTLtDFCRfHf+4unXlBcAgDYZL4ZJKYnQuWRZmpwsgmegRr/95QeVH6AC4992YCsAAK1jZW7JhM7VMO0MNct3OyfbH9UGgBL963sfdoAgAABts8WUc/mEzhUopp03te6DQcPc/+++vbR7FIDB5WuLJnY9qZIAALTJgo0F1RA6VyRLk+0hhPlWfjhoiHzn6MbP/552AZQgX1tklzMAAC2ztRgepWRC52qZdoaa5Ws2vvD5+7UBYAC/ec/Xl76fAvTjY7euUzcAYjRvyrk6QucKZWkyEUKYbO0HhIbYte/Q0h5SAFbvwW3fCRPfe0rlAABom82mnKsjdK6e0y8hAt/cuUfwDLBKeeD8wMMTygYAQNvMF6txqYjQuWJZmuwOIexo9YeEhsiDZ6s2AHpz/+9+Q+AMAEBbbdTZagmdh8NuZ4hEvmpj/Sc3hUMHMy0BOIeXji0sPaB76Fu7lAcAgDaaLIZEqZDQeQiyNJkLIWxr/QeFhpg9fDx8dmzL0hQfAD+3c2Jv+Dsbvrz0gA4AAFrKcOgQCJ2HJ9/tvNCVDwuxWzz92tIUXz71nIcsAF2Wv/1x5533hXu+8lA4emLRvQBQkoMHZpQSIC7jWZrs15PqCZ2HpDgNc2snPiw0SD71nIcsv/Kr94Zk+6NaB3RK/tAtX6Xxtz/71bBvelbzAUp26tSrSgoQj4ViKJQheIciD0+WJptHRsfyReXXduUzQ1NMzxwJ0w98M/z7/zQRPvZ//XK4885PhdvvuFn/gNbZ8/iB8Mgju8IT//vHppoBAOiSrcUKXIZA6Dx8+d6Y/9K1Dw1NkQcwE997aumf9112Yfibf30kfOTDvxz+1ic/Gm68aUQfgUbJ12bMPP1ceGLfdHhm7vnww6efW1ovBAAAHTNvA8FwCZ2HLEuTiZHRsckQwic69cGhgfIA+ui+Q0sHaj3w8MTSB1i39urw7gveGT503VVL//9jt67T2j7cdvtN4Yo1l9R+HS8dWwh79xys/TqISx7QNtHiK6fD7PzRpStfPP3TpfVBAADAks3F6luGROhcj3x/zPe7+MGh6fI1HLkzu0+/uXOPngIAAEC8prI02a4/w+UgwRpkabI7Py2zcx8cAAAAAIZrk3oPn9C5PpuLUzMBAAAAgPLtKIY/GTKhc02K0zItMAcAAACAaphyronQuV5bi9MzAQAAAIDybCmGPqmB0LlGxamZnrgAAAAAQHnmbRiol9C5ZlmaTIQQJjtdBAAAAAAoz+Zi2JOaCJ3jYNoZAAAAAAY3maXJdnWsl9A5Alma7A8hbOt6HQAAgPa5/PKLdRWAYTLcGQGhczw2hxAWul4EAACgXW6/42YdBWBYxovhTmomdI5EsWdmc9frAAAAuYMHZtQBAFiNBVPO8RA6RyRLk/xUzamu1wEAAE6derXzNQAAVsXhgREROsfHExkAAAAA6N1UMcxJJITOkcnSZHe+f6brdQAAAACAHhnijIzQOU6bHCoIAAAAACsaL4Y4iYjQOUIOFQQAAACAFTk8MFJC50g5VBAAAAAAzsvhgZESOsfNkxoAAAAAeDuHB0ZM6BwxhwoCAAAAwDkZ1oyY0Dl+DhUEAAAAgJ9zeGDkhM6Rc6ggAAAAALzB4YENIHRugGI/zWTX6wAAAABA5zk8sAGEzs3hCQ4AAAAAXTbp8MBmEDo3RJYm+0MI27peBwAAAAA6y1BmQwidmyXf7Tzf9SIAAAAA0DlbiqFMGkDo3CDFvhpPdAAAAADoknwI01qNBhE6N0yWJhMhhB1drwMAAAAAnbHJ4YHNInRupnzaeaHrRQAAAACg9XYUQ5g0iNC5gbI0mSv2OwMAAABAW+VDlxt1t3mEzg2VpUm+x2aq63UAAAAAoLU2W6vRTELnZvOkBwAAAIA2miyGLmkgoXODZWmyP4Swpet1AAAAAKB1Nmlpcwmdmy9/4jPf9SIAAAAA0BpbimFLGkro3HDFXhtrNgAAAABog/ksTTbrZLMJnVsgS5PdIYTxrtcBAAAAgMYzXNkCQuf2yPfcLHS9CAAAAAA01rZiuJKGEzq3hDUbAAAAADRYfmaZtRotIXRukSxNJkIIO7peBwAAAAAaZ2MxVEkLCJ3bZ6M1GwAAAAA0yA5rNdpF6Nwy1mwAAAAA0CALsqz2ETq3ULFmY7LrdQAAAAAgetZqtJDQub2s2QAAAAAgZjuK4UlaRujcUlmazDnxEwAAAIBIWavRYkLnFsvSZKs1GwAAAABEyFqNFhM6t581GwAAAADExFqNlhM6t5w1GwAAAABExFqNDhA6d4A1GwAAAABEwlqNDhA6d4c1GwAAAADUyVqNjhA6d0SxZmNT1+sAAAAAQC2s1egQoXOHZGmyPX+i1PU6AAAAADB01mp0iNC5e6zZAAAAAGCYtlmr0S1C544pnih5lQEAAACAYZgPIWxW6W4ROndQ8WTJmg0AAAAAqmatRgcJnbtrY/GkCQAAAACqkK/V2K2y3SN07ihrNgAAAACo0JS1Gt0ldO6w4knTtq7XAQAAAIDSWavRYUJnNhdPngAAAACgDFuyNNmvkt0ldO44azYAAAAAKNFklibWanSc0JlQPHnaohIAAAAADGDBcCNB6MwZxROoSQUBAAAAoE+bsjSZUzyEzpxtY/FECgAAAABWY0eWJttVjCB05mzFkyivQAAAULvFV05rAgA0x7xMibMJnXmTLE0m8idTqgIAQJ1m54+qPwA0x8YsTU7qF2cInTmXjcUTKgAAAAA4n21ZmuxWIc72DtXgrfInUyOjY3nw/H3FAWLyH+7/p/pBJ3zrTx8N+6ZnNRsAgNhNZWmySZd4K6Ez55Q/oRoZHdsSQrhPhYCYfGbDbfpB6x08MCN0BgAgdgshhA26xLlYr8GysjTZHEKYVCEAGK6Pf+IjKg4AQOw2ZWkyp0uci9CZlWwsnlwB1C6f/oQuuP2Om/UZAICY7cjSZLsOsRyhM+dVPLHaqEpADE6delUf6Ix1a6/WbAAAYjQvK2IlQmdWlKXJRH4SqUoBdXvh2F/qAZ2x7sYPajYAADHakKXJSZ3hfITO9Crf7zylWkCdXjjm5xq6Y3RU6AwAQHS2ZGmyX1tYidCZnhRPsOx3Bmq1ePqnGkBnXHLpRZoNAEBMJrM02awj9ELoTM+KJ1mbVAyoy+zh42pPZ/xk/nnNBgAgFvkQ4gbdoFdCZ1alOJl0XNWAurx0zAsXdMPhI8d0GgCAWNjjzKoInenHpuKkUoCh27vnoKLTCdOHntVoAABikO9x3q0TrIbQmVUrnmx5pQIAKvTiiZeVFwCAutnjTF+EzvSl2O/8JdUDhu2JfdNqTiccPbGo0QAA1MkeZ/omdKZvWZpsDSHsUEEAKNfOib0qCgBA3exxpm9CZwa10X5nYJiemXtevWm9gwdmNBkAgDrZ48xAhM4M5Kz9zgsqCQzDK6/+lTrTes8fPa7JAADUxR5nBiZ0ZmDFfudNKgkMw+zhl9SZ1pudP6rJAADUwR5nSiF0phRZmmwPIYyrJlC1xdOvqTGt9+KJlzUZAIA62ONMKYTOlCmfdp5SUaBqhw5makyrHT2xqMEAAAybPc6URuhMaYonYRvtdwaqNvP0c2pMa+2c2Ku5AAAM2w57nCmT0JlSFfudN6oqUKWFk6fUl9b6yfzzmgshhOmZI8oAAMMxL8uhbEJnSpelyUQIYZvKAlVJ02fVltY6fOSY5gIAMEz2OFM6oTOVyNLEfmegMouvnFZcWmv6kIcqAAAMzd3FW+tQKqEzVVpvvzNQhdn5o+pKay2e/qnmAgAwDONZmmxXaaogdKYyxasZG1QYAHo3e/i4agEAULWpLE3scaYyQmcqlaXJ7hDCl1QZKJPDpWirPY8f0FsAAKq2YEiQqgmdqVyWJlvzVzZUGgDO7/jxl1UIAICq5QcHzqkyVRI6MywOFgRKtXNir4LSOk/sm9ZUAACq9KXirXSolNCZoThrv7ODBQFgGYuvnFYaAACqsqN4Gx0qJ3RmaIpXNyypB0px8MCMQtI6s/NHNRUAgCpMyWQYJqEzQ5WlyUQIYYuqA4M6depVNaR1Zg+/pKkAAJQtf+t8Y/EWOgyF0Jmhy9Jks4MFgUG9cOwv1ZDWWTz9mqYCAFC2PHDer6oMk9CZujhYEBjIC8c8pKddHI4JAEAFthRvncNQCZ2phYMFgUEtnv6pGtIqCydPaSgAAGUaL942h6ETOlOb4mDBDToA9GP28HF1o1XS9FkNBQCgLFPFW+ZQC6EztcrSZHcI4Uu6AEDX2VMOAEBJ8rfKNzg4kDoJnaldliZbHSwI9MMOXNrEnnJ4uz2PH1AVAFi9DcXb5VAboTNRyNJko4MFAeiy2cMv6T+8xfHjLysJjTZ9yOokYOjuLt4qh1oJnYnJegcLAqtx8MCMetEai6df00wAAAaRHxy4XQWJgdCZaBS7hgTPQM9OnXpVsWgFq2IAABjQZPEWOURB6ExUsjTZ73RVoFcOXqMtFk6e0ksAAPo1n+9xVj1iInQmOsWrIFt0BliJg9doizS18xMAgL4sFAcH+uWIqAidiVKWJpvzXUS6A5zP4umfqg+tYGofAIA+bSzeGoeoCJ2JWb5mY0qHgOXMHj6uNrSCqX2AdnrxxMs6C1Tp7ixNJlSYGAmdiZaDBQHoitnDL+k1QAsdPbGorUBVxov1pBAloTNREzwDK9k5sVeNaLzF069pIgAAvZrM0mSjahEzoTPRK3YT+WYKQCt5cAIAwCrka0g3KBixEzrTCMWOoi/pFvBWP5l/Xk1oNPcwQLsdOpjpMFCWheLgQAeCED2hM42RpcnWfGeRjgFnO3zkmHrQaO5hgHabefo5HW4wDw2IzPribXCIntCZRil2Fk3qGgBt8cycSWdYzsEDM2oD1MpDAyJyt8CZJhE600Qbih1GAGH60LOKQKO9cNxZubCcU6deVRsazxoloARbsjTZrpA0idCZxil2F20odhkBQKPNHj6ugQAtZo0SMKDxLE02KyJNI3SmkbI0mct3GQmegRdPvNz5GtBc9kQCAHAek8WaUWgcoTONVewy8s0XOu7oicWul4AG+/MnU+0DaDmrwIA+TRVveUMjCZ1ptCxNJvJl+roIQBOlqSACAIC3yd/q3lCsF4VGEjrTeMUy/W06Cd215/EDuk8jPTPncCmAtpueOaLHDfbEvumul4DhywPn9cVaUWgsoTOtkKXJpny5vm5CNx0/bq8zzfTCcUcTAHSBHf7AKmws1olCowmdaY1iuf6UjkL3HDwwo+s00uzh4xoH57H4ymnloRVmnn5OI4Fe3F2sEYXGEzrTNusFz9A9p069qus0zs6JvZoGK5idP6pEtIIVDc31wrG/7HoJGJ4txfpQaAWhM61SLNlfX+xAAjrCqfA0kQl9WNns4ZdUiVYQXDbXC8ec48ZQjGdpslmpaROhM60jeIbuEUrQRDOzh/UNVrB4+jWHxdIKP/yRnc5NtXj6p10vAdXbUawLhVYROtNKxdL99boL3ZCHEg7ooWkEENCbP/rj/6pSNN7RE4vhpWNmYprI+QtULF8PKnCmlYTOtFYRPN+tw9AN33/sSZ2mMfKHJHkAAaxs3/4ZYR2t8MifPKaRDWOogYrlgfP64m1taB2hM61WLOEXPEMHPDX1Y22mMTwkgd7lb7N87ff/VMUazMGpP+NnleaZefq5rpeA6uRPUzcInGkzoTOtVwTP23Qa2i2fhIOmEDzA6kzsetK0M43nZ5XmcegvFVkoJpznFJg2EzrTCVmabMpPg9VtaK98Ei7Z/qgO0wiCB1gd0860gZ9Vmsehv1TgTOC8X3FpO6EznVGcBit4hhbb/YOntJfo7Xn8wFLwAKxOPu1svypN52eVZnHoLxXYJHCmK4TOdEoRPE/pOrSTw6Zogkce2aVP0If8Yc1vf/lBpaPR/KzSHA79pQJ3F+s/oROEznTResEztFMeSDgZntg9tveAHkGfpmeOhPt/9xvKR2NZFdMcDv2lZAJnOkfoTOcUp8MKnqGlxr8tdCZeD277jtUaMKDk/59cWlMDTeVgzGb4wd7prpeA8owLnOkioTOdVATPG4ol/kCL5K9B5sEexOjPHvuf+gIDyh/cfHXLfxba0VimneOXf3/ZNz3b9TJQjvFizSd0jtCZzsrSZK6YePYbC7TMg+PfFUYQnZ0Te5dWAwCDmz18PNx7739USRrrmzv3mNiPmIcClETgTKcJnem04tRYwTO0TD5B9Dtb/khbicof/OEODYES7dp3KPzmPV9XUhrLxH6c8p7kK1BgQJMCZ7pO6EznCZ6hnSa+91RItj+qu0QhP/jMlDOUL/9eb6USTWViP075lLPzFxjQVLHOEzpN6Aw/D543qQW0y/3/7tteXaV2hw5mSwefAdV44OEJwTONlU/sf+Hz92tgJPK/s005M6A8cF5fnCMFnSZ0hkJxmuzd6gHt4bAp6pbfe//si18zMQUVEzzTZILnePg7mwEJnOEsQmc4i+AZ2id/dfWzn7tP8MzQ5fdcfu/l9yBQvTx4zlfZQBPlwfP6T25amrSlHnnw7+9sBjAvcIY3EzrDWwieoX3OBM9WbTAsAmeox0Pf2mVilMZa+nllbIuHJzXIv2/kwT/0KZ9u2SBwhjcTOsM5CJ6hffJf5H7ji193uCCV2zmxN/ydDV8WOENNTIzSZPlqh/zhSX4P53+fUK38IfGv/Oq9AmcGsVBMOO9XRXizX3j99deVBJYxMjqWh893qQ+0y63rrg8P/offClesuURnKU3+i+vvbPmjMPG9pxQVInDhu34pjP3dT4Sv/Jt/pB01y8PTe77yUKdr0K/rr7k8/P1fvSPc+Q8+6eeWkuV74B8c/64dzgxC4AznIXSGFQieoZ3yMGLDpz4afutffc4vcQwkn6Z8+KHvhMf2HvCLK0Ro3dqrwz/+wq+Fz2y4TXtqInQux6duvTF85MO/LIAeUB42j3/7sXD0xGKjPwe1EzjDCoTO0APBM7RXHj5/8rabwz/5p38v3HjTiE7Tkzxo3vFfdodHdz9ljQY0RB4+/3+f/H/D3/rkR32/HzKhc/nyCeh1f+Pa8NH/58bwf3901D29gny92u4fPBX27Z/xgJgyCJyhB0Jn6JHgGdov/wXu0+s/Ej7+iY+E2++4Wcd5Qx6YHDwwE2ZmD4cf/igzHQUNlz9wvP6aK5Y+xLobP7j074suuiDcdPPapf99+eUX+3ugRELn4cgfrFy55tJw5Zr3hGuuXhM+cO1VnbyX8wfDf/5kGtL02TB96NkwPXMkgquiRQTO0COhM6yC4Bm640wgkYcRZ35xW3vD+00StUz+i+nM08+98aGe2De99O8Xjv1leOHYyTB7+CUTUcDSQ8kL3/XX3ijE9de+L1z47ne9qTBnh9bnU/bfJXsePxCOH3+57/8+f6B26tSrA1/Hme+b57J4+qfeConAW+/jMw9czvaxW9f1fKHDWllzrgMVfzL/fDh85NjS/z5z77nPGJJfz9JkQrFhZUJnWCXBM3DG2b+8vXjiZdOvyzh7orBOJp0AABjA3VmabFdA6I3QGfogeAYAAIDOEDjDKv2igsHqZWmyMYQwrnQAAADQagJn6IPQGfokeAYAAIBWEzhDn4TOMADBMwAAALSSwBkGIHSGAQmeAQAAoFUEzjAgoTOUQPAMAAAArSBwhhIInaEkgmcAAABoNIEzlEToDCUSPAMAAEAjCZyhREJnKJngGQAAABpF4AwlEzpDBQTPAAAA0AgCZ6iA0BkqIngGAACAqAmcoSJCZ6iQ4BkAAACisyBwhmr9wuuvv67EULGR0bH8L7K71BkAAABqlQfO67M02a8NUB2TzjAEJp4BAACgdgJnGBKhMwyJ4BkAAABqI3CGIRI6wxAJngEAAGDoBM4wZEJnGLIieL5b3QEAAKByAmeogdAZalCckCt4BgAAgOoInKEmQmeoieAZAAAAKjMVQrhF4Az1+IXXX39d6aFGI6Nj+bqNP9YDAAAAKMVUMeF8UjmhHiadoWbFxPOvF6/9AAAAAP0TOEMETDpDJEZGx24JIewOIVyiJwAAALBqAmeIhElniESxZ2q9iWcAAABYtXGBM8TDpDNExsQzAAAArMp4liYblQziYdIZIlNMPF9XvBYEAAAALE/gDBESOkOEiteB1gueAQAAYFlbBM4QJ+s1IGIjo2OXFqs2PqxPAAAA8Ia7szTZrhwQJ6EzNMDI6Fj+F+ldegUAAAACZ4id0BkaQvAMAABAxy2EEDZkabK764WA2NnpDA1R7Knaol8AAAB0UB44rxc4QzMInaFBsjTZnL9GpGcAAAB0yFQROO/XdGgG6zWggUZGx/Kp560hhEv0DwAAgBY7Ezif1GRoDqEzNNTI6NgtIYTdgmcAAABaarLY4SxwhoYROkODCZ4BAABoqfHibCOggex0hgYr9lldV7xuBAAAAG2wTeAMzWbSGVpgZHTs0mLi+cP6CQAAQIPdnaXJdg2EZhM6Q4uMjI7lfzHfpacAAAA0zEIIYZPAGdpB6AwtMzI6tjWE8EV9BQAAoCHywHl9sUISaAE7naFlsjTZlL+OpK8AAAA0wJTAGdrHpDO01Mjo2IYQQv5a0iV6DAAAQITOBM4nNQfaxaQztFSWJhP5X97Fa0oAAAAQk3GBM7SXSWdouZHRsUtDCLtDCB/WawAAACKwrVgNCbSUSWdoueKpcT7xvEOvAQAAqNndAmdoP5PO0CEjo2P5jue79BwAAIAhy1c/bsjSZLfCQ/uZdIYOydJkY/5UWc8BAAAYovlif7PAGTrCpDN00Mjo2IYQQj71fIn+AwAAUKEpBwZC9widoaNGRsduCSFMhBCudQ8AAABQgfHijVugY6zXgI7K0mR/COGW4qkzAAAAlGmLwBm6S+gMHVa83rQ+f/rsPgAAAKAE+YGBd2dpslkxobus1wCWjIyO5T8Q3KcaAAAA9Gmh2N+8XwGh24TOwBtGRsfyV5+2OmAQAACAVXJgIPAG6zWAN2Rpsr1YtzGvKgAAAPRoXOAMnM2kM/A2I6Njl4YQdocQPqw6AAAAnMeXsjTZqkDA2YTOwLJGRsfyyee7VAgAAIC3yPc3b8zSZEJhgLeyXgNYVpYm+Y7nu1UIAACAs5zZ3yxwBs7JpDOwopHRsXzP84QDBgEAADpvMoSwwf5m4HyEzkBPRkbHriuCZ3ueAQAAumlbliab9B5YifUaQE+yNJnLX58qTiUGAACgO/L9zXcLnIFemXQGVm1kdCz/QePrKgcAANB688U6jf1aDfRK6Az0xZ5nAACA1rO/GeiL0Bnomz3PAAAArWV/M9A3O52BvtnzDAAA0Dr5/uZfFzgDgzDpDJTCnmcAAIDGmwohbLS/GRiU0Bkozcjo2C0hhN32PAMAADTOjiJwtr8ZGJjQGSjVyOjYpcWe50+oLAAAQCN8KUuTrVoFlEXoDFRiZHQs/4Hli6oLAAAQrXx/84YsTXZrEVAmoTNQmZHRsQ0hhO3WbQAAAEQn39+83joNoApCZ6BSI6Nj1xXrNj6s0gAAAFHYlqXJJq0AqvKLKgtUKUuTufzpeQhhXKEBAABqla/T+HWBM1A1k87A0IyMjm0MIWy1bgMAAGDopor9zXNKD1RN6AwM1cjo2C3FnmfrNgAAAIZjPEuTjWoNDIv1GsBQZWmy37oNAACAocjXadwtcAaGzaQzUBvrNgAAACqTr9PYWAz+AAyVSWegNlmabC+mnqd0AQAAoDT5m6XrBc5AXUw6A7UbGR27tJiywoAmAAANIElEQVR4vks3AAAA+rZQTDdPKCFQJ6EzEA3rNgAAAPqWv0G6IUuTOSUE6iZ0BqIyMjp2SwghX7vxYZ0BAADoybYsTTYpFRALoTMQpZHRsXzi+Yu6AwAAsCzrNIAoCZ2BaI2Mjm0opp6t2wAAAHizyWKdxkl1AWIjdAaiVhwymD+1/4ROAQAALNmSpclmpQBiJXQGGmFkdCz/geo+3QIAADpsvphu3u8mAGImdAYaozhkMJ96vlbXAACAjhkPIWyyTgNoAqEz0CjFuo38kMG7dA4AAOgAhwUCjSN0BhrJIYMAAEAHTBaB85xmA00idAYaa2R07LoieHbIIAAA0DYOCwQaS+gMNN7I6NimEMLXdRIAAGiBqWK62WGBQGP9otbB/2nvbo7iWLIAjGaMA2BBiW2t4FkAY4FwoAI8EB48xgOeB020A40HtAew6i3dFoAHEznvtqZeC8RP/1VlnRPRIYVCG2WyQF9cbtJ3i9k473j+I745AwAA6Ku/UkpngjPQdyadgaJUdZMD9A+3CgAA9Eh+LPB8MRvfuzSgBCadgaIsZuO8auPfKaW5mwUAAHrgLqV0JDgDJTHpDBSpqpvDlFKeer5wwwAAQAe9xO7micsBSiM6A0Wr6uY8pTRKKR24aQAAoCOmsU7j2YUAJRKdgeLF1HMOz9/dNgAAsEd5uvk6HkMHKJboDAyGqWcAAGCPprFO48klAKUTnYFBMfUMAADsmOlmYHBEZ2CQTD0DAAA7YLoZGCTRGRgsU88AAMCWmG4GBk10BgbP1DMAALBBppuBwROdAUw9AwAA6zPdDBBEZ4AWU88AAMAXmG4GaBGdAVaYegYAAD7IdDPAK0RngDfE1HP+5vGbMwIAAFbcpZSuTDcD/Ep0BviNmHq+Tin9cE4AAEBMN+dVGhOHAfA60RngA6q6OYuVG6aeAQBguG5juvnZ1wDA20RngE+o6iZPPf/pzAAAYFDmMd1879oB3vcvZwTwcYvZOEfnP+J1agAAoHz/SSmdCM4AH2fSGeCLqrq5in3PB84QAACKM41VGg+uFuBzRGeANcRDg3nX83fnCAAARcgPBV4vZuMb1wnwNaIzwAZ4aBAAAIpwF7ubPRQIsAbRGWBDYur5ykODAADQOx4KBNgg0Rlgw6q6OUkp5R/FO3W2AADQefmhwBvTzQCbIzoDbElVN5cRnz00CAAA3TON6eYndwOwWaIzwBbFyo3rlNIP5wwAAJ2QHwq8WszGI9cBsB2iM8AOxEODeer52HkDAMDe/JWHQqzSANgu0Rlgh6q6uYrJZys3AABgd6Yx3fzgzAG2T3QG2LFYuZGnni+cPQAAbJVVGgB7IDoD7ElVNycRn0/dAQAAbJxVGgB7IjoD7FlVN5cRn63cAACA9eVVGpeL2fjJWQLsh+gM0AGxciPvev7hPgAA4EvmsUpj4vgA9kt0BuiQqm6OUkojKzcAAODDXuInB2+s0gDoBtEZoIOqujmL+PzN/QAAwJtuY2+zVRoAHSI6A3RYVTd55caVfc8AAPAPj7FK496xAHSP6AzQcbHvOf+44IW7AgBg4OYx2Twa+kEAdJnoDNATVd2cRHy27xkAgKGxtxmgR0RngJ6x7xkAgIGxtxmgZ0RngJ6q6ibver627xkAgEJNIzbb2wzQM6IzQI/Fvuccn/90jwAAFGIejwROXChAP4nOAAWo6uYopp49NggAQF+9xGTzjRsE6DfRGaAgse/52mODAAD0iEcCAQojOgMUyGODAAD0hEcCAQokOgMUrKqby5h8Fp8BAOiS/EjgpdgMUCbRGWAAqrq5jgcHD9w3AAB7NI3J5nuXAFAu0RlgIKq6OYzwLD4DALBr8/x96GI2njh5gPKJzgADE/E5P9Ry4e4BANiyeUw2jxw0wHCIzgADVdXNUex7Fp8BANi0l4jNN04WYHhEZ4CBi/ic/zPwfehnAQDA2l7ie8ubxWz87DgBhkl0BuB/qro5i8nnUycCAMAnic0A/CQ6A/AP4jMAAJ8gNgPwC9EZgFeJzwAAvOM2pXQlNgOwSnQG4LfEZwAAVtzGI4FPDgaA14jOAHyI+AwAMHhiMwAfIjoD8CniMwDA4IjNAHyK6AzAl4jPAADFE5sB+BLRGYC1iM8AAEV5SSlNxGYA1iE6A7AR4jMAQK/l2HyTP4vZ+NlVArAO0RmAjRKfAQB6RWwGYONEZwC2oqqbo4jPF04YAKBzxGYAtkZ0BmCrxGcAgE6Zx/dmE7EZgG0RnQHYiYjPVymly5TSgVMHANipeTwOOHLsAGyb6AzATlV1cxjx+Up8BgDYumms0Jg4agB2RXQGYC8iPp/Hj3d+cwsAABt1F7H53rECsGuiMwB7V9XNZUw+H7sNAIC13MYajSfHCMC+iM4AdEZVN2cx+XzqVgAAPuwlTzWnlEZiMwBdIDoD0Dnx6GCOzxduBwDgTfNWbH52TAB0hegMQGd5dBAA4FXTCM0jxwNAF4nOAPRC7H326CAAMGS3EZs9DghAp4nOAPSKvc8AwMDkfc15ovnGvmYA+kJ0BqCXWnufz63eAAAKNI/vdSb2NQPQN6IzAL0We58vY++z1RsAQN/dxVSzFRoA9JboDEAxqro5j/hs9QYA0CdWaABQFNEZgOLE6o2rmIC2egMA6CorNAAokugMQLFi9cZ5/GfO6g0AoCtu82SzFRoAlEp0BmAQqro5i8nnCzcOAOzBPFZojKzQAKB0ojMAg+LhQQBgx+4iNE8cPABDIToDMFjx8GAO0N99FQAAG+RhQAAGTXQGYPDi4cHL+Jh+BgC+ahpTzSMnCMCQic4A0GL6GQD4JLuaAWCF6AwAr7D7GQB4h13NAPAG0RkA3lHVzVkE6DwFfeC8AGCw8lTzTUppYqoZAN4mOgPAB8X083lMPx87NwAYhPwo4CSmmu9dOQC8T3QGgC+IxwevIkJbvwEA5ZnGruY81fzsfgHg40RnAFhTPD6YPxfOEgB6zaOAALABojMAbIj1GwDQS9ZnAMCGic4AsAWxfuMyPtZvAED33MXqjJG7AYDNEp0BYMuqujlpBegD5w0Ae/PYWp9hTzMAbInoDAA71Nr/fC5AA8BO2NMMADsmOgPAHrT2P+fPd3cAABs1b+1pfnC0ALBbojMA7JkADQAb4UFAAOgI0RkAOqQVoK9SSsfuBgB+axma84OAE0cFAN0gOgNAR1V1cxQB+lKABoCfhGYA6DjRGQB6QIAGYOCEZgDoEdEZAHrGDmgABkJoBoCeEp0BoMcEaAAKM2+FZo8BAkBPic4AUIgI0GetCH3gbgHogceUUg7Mo8Vs/ODCAKD/RGcAKFRVN+etCP3NPQPQITk0j2Ki+cnFAEBZRGcAGICqbk5aE9AeIgRg115imnm5OuPZDQBAuURnABiYqm6OWhPQ9kADsC3L/cz3HgIEgGERnQFg4KzhAGCDpq3QbD8zAAyU6AwA/BRrOJYB+tTJAPCOl2VktjYDAFgSnQGAV1V1c9gK0GemoAEI01ZkNs0MAPxCdAYAPiR2QS8DtF3QAMMxbz0CeG+aGQB4j+gMAHxJVTftKehjpwhQjJeIzMtp5idXCwB8hugMAKzNKg6A3luuzMiTzPeuEwBYh+gMAGxcrOI4a31EaIBueWxF5om7AQA2SXQGALZuZR90/hw4dYCdemytzLCXGQDYKtEZANi5qm5OViahRWiAzRKZAYC9EZ0BgL2zjgNgbXkn84PIDAB0gegMAHROK0IvJ6KP3RLATy8rgdnDfwBAp4jOAEDnVXVz2ArQyxhtJQcwFPMIzA8RmR/cPADQZaIzANBLsRf6pBWhTUMDpZiuRGarMgCAXhGdAYAimIYGeuox4rIpZgCgGKIzAFCs2A3dnog+ddvAHs3bgTn/aooZACiR6AwADEprLcfyI0QD2yAwAwCDJToDAIMXIfpoZUe01RzAR+UVGU8CMwDA30RnAIBXxGqOo1aEPvJYIRCP/D0sI/NiNr53KAAA/yQ6AwB8QlU3Z62p6BNT0VCs9vTyQwTmJ9cNAPA+0RkAYE1V3Ry2AvSRGA29Mo+4fN+aXn5whQAAXyc6AwBsyUqMPoxVHTlKf3PmsHOrk8tP4jIAwHaIzgAAexBrOg5b09H5c+ouYC3zVlh+asVlazEAAHZIdAYA6JDWdPTRyse6DvhbOyw/x1qMZ1PLAADdIToDAPRITEinWNXR/tWUNKV4aQXl9q8mlgEAekJ0BgAoyCtR+qS1xsOkNF3wGCH5aeVjWhkAoBCiMwDAgFR1s1zbkV4J0/lz7OuBL1pOKKfWhPJySjktZuN7BwsAMAyiMwAAv6jqZhmiUytOLyemk0A9KNP4xz63onL79w+L2fh56IcEAMD/ic4AAKyl9fjh0lnr9+14neye3qvlA3xLy2nktBKRTSUDALAW0RkAgL1p7aBeWo3U6Y0/SwMJ2KuheKkdjN/6Mw/vAQCwF6IzAADFWdld/RGf/fu/81oQ/u3ft54CAIBipJT+C8uFJfgkIdpuAAAAAElFTkSuQmCC"/>
          <p:cNvSpPr>
            <a:spLocks noChangeAspect="1" noChangeArrowheads="1"/>
          </p:cNvSpPr>
          <p:nvPr/>
        </p:nvSpPr>
        <p:spPr bwMode="auto">
          <a:xfrm>
            <a:off x="5649772" y="462467"/>
            <a:ext cx="202409" cy="2024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6757836" y="362532"/>
            <a:ext cx="4109528" cy="1491000"/>
            <a:chOff x="6481015" y="788725"/>
            <a:chExt cx="4109528" cy="1491000"/>
          </a:xfrm>
        </p:grpSpPr>
        <p:grpSp>
          <p:nvGrpSpPr>
            <p:cNvPr id="89" name="Group 88"/>
            <p:cNvGrpSpPr/>
            <p:nvPr/>
          </p:nvGrpSpPr>
          <p:grpSpPr>
            <a:xfrm>
              <a:off x="7081534" y="788725"/>
              <a:ext cx="3464374" cy="1280160"/>
              <a:chOff x="5987185" y="788725"/>
              <a:chExt cx="3464374" cy="1280160"/>
            </a:xfrm>
          </p:grpSpPr>
          <p:grpSp>
            <p:nvGrpSpPr>
              <p:cNvPr id="70" name="Group 69">
                <a:extLst>
                  <a:ext uri="{FF2B5EF4-FFF2-40B4-BE49-F238E27FC236}">
                    <a16:creationId xmlns:a16="http://schemas.microsoft.com/office/drawing/2014/main" id="{6C25DA76-23F2-CA40-817E-3ACFEC371F11}"/>
                  </a:ext>
                </a:extLst>
              </p:cNvPr>
              <p:cNvGrpSpPr/>
              <p:nvPr/>
            </p:nvGrpSpPr>
            <p:grpSpPr>
              <a:xfrm>
                <a:off x="5987185" y="788725"/>
                <a:ext cx="1280160" cy="1280160"/>
                <a:chOff x="327546" y="3773285"/>
                <a:chExt cx="1378424" cy="1371921"/>
              </a:xfrm>
            </p:grpSpPr>
            <p:sp>
              <p:nvSpPr>
                <p:cNvPr id="71" name="Oval 70">
                  <a:extLst>
                    <a:ext uri="{FF2B5EF4-FFF2-40B4-BE49-F238E27FC236}">
                      <a16:creationId xmlns:a16="http://schemas.microsoft.com/office/drawing/2014/main" id="{0962C64A-477C-6A44-BC72-4D7F81DF5F6B}"/>
                    </a:ext>
                  </a:extLst>
                </p:cNvPr>
                <p:cNvSpPr/>
                <p:nvPr/>
              </p:nvSpPr>
              <p:spPr>
                <a:xfrm>
                  <a:off x="327546" y="3773285"/>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2" name="Graphic 27" descr="Woman with kid">
                  <a:extLst>
                    <a:ext uri="{FF2B5EF4-FFF2-40B4-BE49-F238E27FC236}">
                      <a16:creationId xmlns:a16="http://schemas.microsoft.com/office/drawing/2014/main" id="{F95D1894-AE02-0640-838E-CB39F968E6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245" y="4002045"/>
                  <a:ext cx="914400" cy="914400"/>
                </a:xfrm>
                <a:prstGeom prst="rect">
                  <a:avLst/>
                </a:prstGeom>
              </p:spPr>
            </p:pic>
          </p:grpSp>
          <p:grpSp>
            <p:nvGrpSpPr>
              <p:cNvPr id="73" name="Group 72">
                <a:extLst>
                  <a:ext uri="{FF2B5EF4-FFF2-40B4-BE49-F238E27FC236}">
                    <a16:creationId xmlns:a16="http://schemas.microsoft.com/office/drawing/2014/main" id="{713852FA-2795-0549-8525-3148D0B6C94B}"/>
                  </a:ext>
                </a:extLst>
              </p:cNvPr>
              <p:cNvGrpSpPr/>
              <p:nvPr/>
            </p:nvGrpSpPr>
            <p:grpSpPr>
              <a:xfrm>
                <a:off x="8171399" y="788725"/>
                <a:ext cx="1280160" cy="1280160"/>
                <a:chOff x="2079653" y="3645740"/>
                <a:chExt cx="1378424" cy="1371921"/>
              </a:xfrm>
            </p:grpSpPr>
            <p:sp>
              <p:nvSpPr>
                <p:cNvPr id="74" name="Oval 73">
                  <a:extLst>
                    <a:ext uri="{FF2B5EF4-FFF2-40B4-BE49-F238E27FC236}">
                      <a16:creationId xmlns:a16="http://schemas.microsoft.com/office/drawing/2014/main" id="{EE5ED495-D35D-E94D-BCD7-F8A7B942B8AE}"/>
                    </a:ext>
                  </a:extLst>
                </p:cNvPr>
                <p:cNvSpPr/>
                <p:nvPr/>
              </p:nvSpPr>
              <p:spPr>
                <a:xfrm>
                  <a:off x="2079653" y="3645740"/>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5" name="Graphic 29" descr="Money">
                  <a:extLst>
                    <a:ext uri="{FF2B5EF4-FFF2-40B4-BE49-F238E27FC236}">
                      <a16:creationId xmlns:a16="http://schemas.microsoft.com/office/drawing/2014/main" id="{01762F0D-E2D5-7149-B9FB-D7DEC2660F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6823" y="3874500"/>
                  <a:ext cx="914400" cy="914400"/>
                </a:xfrm>
                <a:prstGeom prst="rect">
                  <a:avLst/>
                </a:prstGeom>
              </p:spPr>
            </p:pic>
          </p:grpSp>
        </p:grpSp>
        <p:sp>
          <p:nvSpPr>
            <p:cNvPr id="79" name="TextBox 78">
              <a:extLst>
                <a:ext uri="{FF2B5EF4-FFF2-40B4-BE49-F238E27FC236}">
                  <a16:creationId xmlns:a16="http://schemas.microsoft.com/office/drawing/2014/main" id="{2BF231BA-6B02-494D-B778-D7AE0C571CF1}"/>
                </a:ext>
              </a:extLst>
            </p:cNvPr>
            <p:cNvSpPr txBox="1"/>
            <p:nvPr/>
          </p:nvSpPr>
          <p:spPr>
            <a:xfrm>
              <a:off x="6481015" y="1879615"/>
              <a:ext cx="2472746"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Children &amp; Families</a:t>
              </a:r>
            </a:p>
          </p:txBody>
        </p:sp>
        <p:sp>
          <p:nvSpPr>
            <p:cNvPr id="80" name="TextBox 79">
              <a:extLst>
                <a:ext uri="{FF2B5EF4-FFF2-40B4-BE49-F238E27FC236}">
                  <a16:creationId xmlns:a16="http://schemas.microsoft.com/office/drawing/2014/main" id="{B6E48CA5-42DF-D649-83C1-512F14A0F656}"/>
                </a:ext>
              </a:extLst>
            </p:cNvPr>
            <p:cNvSpPr txBox="1"/>
            <p:nvPr/>
          </p:nvSpPr>
          <p:spPr>
            <a:xfrm>
              <a:off x="9212119" y="1879615"/>
              <a:ext cx="1378424"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Consumer</a:t>
              </a:r>
            </a:p>
          </p:txBody>
        </p:sp>
      </p:grpSp>
      <p:grpSp>
        <p:nvGrpSpPr>
          <p:cNvPr id="93" name="Group 92"/>
          <p:cNvGrpSpPr/>
          <p:nvPr/>
        </p:nvGrpSpPr>
        <p:grpSpPr>
          <a:xfrm>
            <a:off x="6235860" y="3971108"/>
            <a:ext cx="5153481" cy="1872371"/>
            <a:chOff x="5897190" y="3971108"/>
            <a:chExt cx="5153481" cy="1872371"/>
          </a:xfrm>
        </p:grpSpPr>
        <p:grpSp>
          <p:nvGrpSpPr>
            <p:cNvPr id="88" name="Group 87"/>
            <p:cNvGrpSpPr/>
            <p:nvPr/>
          </p:nvGrpSpPr>
          <p:grpSpPr>
            <a:xfrm>
              <a:off x="7081534" y="3971108"/>
              <a:ext cx="3464374" cy="1280160"/>
              <a:chOff x="5987185" y="4571792"/>
              <a:chExt cx="3464374" cy="1280160"/>
            </a:xfrm>
          </p:grpSpPr>
          <p:grpSp>
            <p:nvGrpSpPr>
              <p:cNvPr id="64" name="Group 63">
                <a:extLst>
                  <a:ext uri="{FF2B5EF4-FFF2-40B4-BE49-F238E27FC236}">
                    <a16:creationId xmlns:a16="http://schemas.microsoft.com/office/drawing/2014/main" id="{7184584F-BE34-C947-908D-0A923676D70A}"/>
                  </a:ext>
                </a:extLst>
              </p:cNvPr>
              <p:cNvGrpSpPr/>
              <p:nvPr/>
            </p:nvGrpSpPr>
            <p:grpSpPr>
              <a:xfrm>
                <a:off x="8171399" y="4571792"/>
                <a:ext cx="1280160" cy="1280160"/>
                <a:chOff x="3505826" y="3655324"/>
                <a:chExt cx="1378424" cy="1371921"/>
              </a:xfrm>
            </p:grpSpPr>
            <p:sp>
              <p:nvSpPr>
                <p:cNvPr id="65" name="Oval 64">
                  <a:extLst>
                    <a:ext uri="{FF2B5EF4-FFF2-40B4-BE49-F238E27FC236}">
                      <a16:creationId xmlns:a16="http://schemas.microsoft.com/office/drawing/2014/main" id="{B227CDF8-7C4C-3A40-A852-6CFDE48024A8}"/>
                    </a:ext>
                  </a:extLst>
                </p:cNvPr>
                <p:cNvSpPr/>
                <p:nvPr/>
              </p:nvSpPr>
              <p:spPr>
                <a:xfrm>
                  <a:off x="3505826" y="3655324"/>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66" name="Graphic 18" descr="Home">
                  <a:extLst>
                    <a:ext uri="{FF2B5EF4-FFF2-40B4-BE49-F238E27FC236}">
                      <a16:creationId xmlns:a16="http://schemas.microsoft.com/office/drawing/2014/main" id="{7DCF947E-E6B2-B447-9CE6-EFC331E242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23626" y="3715296"/>
                  <a:ext cx="1142824" cy="1142824"/>
                </a:xfrm>
                <a:prstGeom prst="rect">
                  <a:avLst/>
                </a:prstGeom>
              </p:spPr>
            </p:pic>
          </p:grpSp>
          <p:grpSp>
            <p:nvGrpSpPr>
              <p:cNvPr id="67" name="Group 66">
                <a:extLst>
                  <a:ext uri="{FF2B5EF4-FFF2-40B4-BE49-F238E27FC236}">
                    <a16:creationId xmlns:a16="http://schemas.microsoft.com/office/drawing/2014/main" id="{5D743517-F4DB-3948-920F-7B9F75C848F0}"/>
                  </a:ext>
                </a:extLst>
              </p:cNvPr>
              <p:cNvGrpSpPr/>
              <p:nvPr/>
            </p:nvGrpSpPr>
            <p:grpSpPr>
              <a:xfrm>
                <a:off x="5987185" y="4571792"/>
                <a:ext cx="1280160" cy="1280160"/>
                <a:chOff x="3940250" y="2711079"/>
                <a:chExt cx="1378424" cy="1371921"/>
              </a:xfrm>
            </p:grpSpPr>
            <p:sp>
              <p:nvSpPr>
                <p:cNvPr id="68" name="Oval 67">
                  <a:extLst>
                    <a:ext uri="{FF2B5EF4-FFF2-40B4-BE49-F238E27FC236}">
                      <a16:creationId xmlns:a16="http://schemas.microsoft.com/office/drawing/2014/main" id="{D5EAC462-838F-F54A-8F7F-7EBD0B83FE10}"/>
                    </a:ext>
                  </a:extLst>
                </p:cNvPr>
                <p:cNvSpPr/>
                <p:nvPr/>
              </p:nvSpPr>
              <p:spPr>
                <a:xfrm>
                  <a:off x="3940250" y="2711079"/>
                  <a:ext cx="1378424" cy="1371921"/>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69" name="Graphic 25" descr="Construction worker">
                  <a:extLst>
                    <a:ext uri="{FF2B5EF4-FFF2-40B4-BE49-F238E27FC236}">
                      <a16:creationId xmlns:a16="http://schemas.microsoft.com/office/drawing/2014/main" id="{20479829-A0CC-E74D-B156-C93CB6BE97F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74381" y="2841958"/>
                  <a:ext cx="1110161" cy="1110161"/>
                </a:xfrm>
                <a:prstGeom prst="rect">
                  <a:avLst/>
                </a:prstGeom>
              </p:spPr>
            </p:pic>
          </p:grpSp>
        </p:grpSp>
        <p:sp>
          <p:nvSpPr>
            <p:cNvPr id="81" name="TextBox 80">
              <a:extLst>
                <a:ext uri="{FF2B5EF4-FFF2-40B4-BE49-F238E27FC236}">
                  <a16:creationId xmlns:a16="http://schemas.microsoft.com/office/drawing/2014/main" id="{CD1D2A81-7083-414B-91E0-499A6C44C012}"/>
                </a:ext>
              </a:extLst>
            </p:cNvPr>
            <p:cNvSpPr txBox="1"/>
            <p:nvPr/>
          </p:nvSpPr>
          <p:spPr>
            <a:xfrm>
              <a:off x="8760983" y="5289481"/>
              <a:ext cx="2289688"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Housing</a:t>
              </a:r>
            </a:p>
          </p:txBody>
        </p:sp>
        <p:sp>
          <p:nvSpPr>
            <p:cNvPr id="82" name="TextBox 81">
              <a:extLst>
                <a:ext uri="{FF2B5EF4-FFF2-40B4-BE49-F238E27FC236}">
                  <a16:creationId xmlns:a16="http://schemas.microsoft.com/office/drawing/2014/main" id="{E09636BC-0DB6-1944-A08E-922427495583}"/>
                </a:ext>
              </a:extLst>
            </p:cNvPr>
            <p:cNvSpPr txBox="1"/>
            <p:nvPr/>
          </p:nvSpPr>
          <p:spPr>
            <a:xfrm>
              <a:off x="5897190" y="5135593"/>
              <a:ext cx="3744463" cy="707886"/>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Immigrants &amp; Workers’ </a:t>
              </a:r>
            </a:p>
            <a:p>
              <a:pPr algn="ctr"/>
              <a:r>
                <a:rPr lang="en-US" sz="2000" b="1" dirty="0">
                  <a:solidFill>
                    <a:srgbClr val="001E61"/>
                  </a:solidFill>
                  <a:latin typeface="Source Sans Pro" panose="020B0503030403020204" pitchFamily="34" charset="0"/>
                  <a:ea typeface="Source Sans Pro" panose="020B0503030403020204" pitchFamily="34" charset="0"/>
                </a:rPr>
                <a:t>Rights</a:t>
              </a:r>
            </a:p>
          </p:txBody>
        </p:sp>
      </p:grpSp>
      <p:grpSp>
        <p:nvGrpSpPr>
          <p:cNvPr id="92" name="Group 91"/>
          <p:cNvGrpSpPr/>
          <p:nvPr/>
        </p:nvGrpSpPr>
        <p:grpSpPr>
          <a:xfrm>
            <a:off x="5479734" y="2026185"/>
            <a:ext cx="6665733" cy="1772270"/>
            <a:chOff x="5479734" y="2379917"/>
            <a:chExt cx="6665733" cy="1772270"/>
          </a:xfrm>
        </p:grpSpPr>
        <p:grpSp>
          <p:nvGrpSpPr>
            <p:cNvPr id="90" name="Group 89"/>
            <p:cNvGrpSpPr/>
            <p:nvPr/>
          </p:nvGrpSpPr>
          <p:grpSpPr>
            <a:xfrm>
              <a:off x="5987185" y="2379917"/>
              <a:ext cx="5653073" cy="1280160"/>
              <a:chOff x="5987185" y="2239478"/>
              <a:chExt cx="5653073" cy="1280160"/>
            </a:xfrm>
          </p:grpSpPr>
          <p:grpSp>
            <p:nvGrpSpPr>
              <p:cNvPr id="76" name="Group 75">
                <a:extLst>
                  <a:ext uri="{FF2B5EF4-FFF2-40B4-BE49-F238E27FC236}">
                    <a16:creationId xmlns:a16="http://schemas.microsoft.com/office/drawing/2014/main" id="{FF6810AA-8472-2A48-86F9-71D9871BF838}"/>
                  </a:ext>
                </a:extLst>
              </p:cNvPr>
              <p:cNvGrpSpPr/>
              <p:nvPr/>
            </p:nvGrpSpPr>
            <p:grpSpPr>
              <a:xfrm>
                <a:off x="8171399" y="2239478"/>
                <a:ext cx="1280160" cy="1280160"/>
                <a:chOff x="9091684" y="3626090"/>
                <a:chExt cx="1378424" cy="1371921"/>
              </a:xfrm>
            </p:grpSpPr>
            <p:sp>
              <p:nvSpPr>
                <p:cNvPr id="77" name="Oval 76">
                  <a:extLst>
                    <a:ext uri="{FF2B5EF4-FFF2-40B4-BE49-F238E27FC236}">
                      <a16:creationId xmlns:a16="http://schemas.microsoft.com/office/drawing/2014/main" id="{CE496AE7-27F6-1A47-AA30-F7167025FA89}"/>
                    </a:ext>
                  </a:extLst>
                </p:cNvPr>
                <p:cNvSpPr/>
                <p:nvPr/>
              </p:nvSpPr>
              <p:spPr>
                <a:xfrm>
                  <a:off x="9091684" y="3626090"/>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8" name="Graphic 33" descr="Gavel">
                  <a:extLst>
                    <a:ext uri="{FF2B5EF4-FFF2-40B4-BE49-F238E27FC236}">
                      <a16:creationId xmlns:a16="http://schemas.microsoft.com/office/drawing/2014/main" id="{58BE78A5-6133-CE42-87F0-1A38A52A97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06230" y="3737610"/>
                  <a:ext cx="1029158" cy="1029158"/>
                </a:xfrm>
                <a:prstGeom prst="rect">
                  <a:avLst/>
                </a:prstGeom>
              </p:spPr>
            </p:pic>
          </p:grpSp>
          <p:pic>
            <p:nvPicPr>
              <p:cNvPr id="86" name="Picture 85"/>
              <p:cNvPicPr>
                <a:picLocks noChangeAspect="1"/>
              </p:cNvPicPr>
              <p:nvPr/>
            </p:nvPicPr>
            <p:blipFill>
              <a:blip r:embed="rId14" cstate="print">
                <a:duotone>
                  <a:schemeClr val="accent2">
                    <a:shade val="45000"/>
                    <a:satMod val="135000"/>
                  </a:schemeClr>
                  <a:prstClr val="white"/>
                </a:duotone>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10360988" y="2239478"/>
                <a:ext cx="1279270" cy="1280160"/>
              </a:xfrm>
              <a:prstGeom prst="rect">
                <a:avLst/>
              </a:prstGeom>
            </p:spPr>
          </p:pic>
          <p:pic>
            <p:nvPicPr>
              <p:cNvPr id="87" name="Picture 86"/>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87185" y="2239478"/>
                <a:ext cx="1274786" cy="1280160"/>
              </a:xfrm>
              <a:prstGeom prst="rect">
                <a:avLst/>
              </a:prstGeom>
            </p:spPr>
          </p:pic>
        </p:grpSp>
        <p:sp>
          <p:nvSpPr>
            <p:cNvPr id="84" name="TextBox 83">
              <a:extLst>
                <a:ext uri="{FF2B5EF4-FFF2-40B4-BE49-F238E27FC236}">
                  <a16:creationId xmlns:a16="http://schemas.microsoft.com/office/drawing/2014/main" id="{18C1346E-E1A2-544C-A9D7-DD6E68805499}"/>
                </a:ext>
              </a:extLst>
            </p:cNvPr>
            <p:cNvSpPr txBox="1"/>
            <p:nvPr/>
          </p:nvSpPr>
          <p:spPr>
            <a:xfrm>
              <a:off x="7378818" y="3444301"/>
              <a:ext cx="2939458" cy="707886"/>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Criminal Records </a:t>
              </a:r>
            </a:p>
            <a:p>
              <a:pPr algn="ctr"/>
              <a:r>
                <a:rPr lang="en-US" sz="2000" b="1" dirty="0">
                  <a:solidFill>
                    <a:srgbClr val="001E61"/>
                  </a:solidFill>
                  <a:latin typeface="Source Sans Pro" panose="020B0503030403020204" pitchFamily="34" charset="0"/>
                  <a:ea typeface="Source Sans Pro" panose="020B0503030403020204" pitchFamily="34" charset="0"/>
                </a:rPr>
                <a:t>Relief</a:t>
              </a:r>
            </a:p>
          </p:txBody>
        </p:sp>
        <p:sp>
          <p:nvSpPr>
            <p:cNvPr id="83" name="TextBox 82">
              <a:extLst>
                <a:ext uri="{FF2B5EF4-FFF2-40B4-BE49-F238E27FC236}">
                  <a16:creationId xmlns:a16="http://schemas.microsoft.com/office/drawing/2014/main" id="{24A75195-B7B7-EE4C-9C0C-B4FAD4E3AABA}"/>
                </a:ext>
              </a:extLst>
            </p:cNvPr>
            <p:cNvSpPr txBox="1"/>
            <p:nvPr/>
          </p:nvSpPr>
          <p:spPr>
            <a:xfrm>
              <a:off x="5479734" y="3598189"/>
              <a:ext cx="2289688"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Public Benefits</a:t>
              </a:r>
            </a:p>
          </p:txBody>
        </p:sp>
        <p:sp>
          <p:nvSpPr>
            <p:cNvPr id="85" name="TextBox 84">
              <a:extLst>
                <a:ext uri="{FF2B5EF4-FFF2-40B4-BE49-F238E27FC236}">
                  <a16:creationId xmlns:a16="http://schemas.microsoft.com/office/drawing/2014/main" id="{24A75195-B7B7-EE4C-9C0C-B4FAD4E3AABA}"/>
                </a:ext>
              </a:extLst>
            </p:cNvPr>
            <p:cNvSpPr txBox="1"/>
            <p:nvPr/>
          </p:nvSpPr>
          <p:spPr>
            <a:xfrm>
              <a:off x="9855779" y="3598189"/>
              <a:ext cx="2289688"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Long-Term Care</a:t>
              </a:r>
            </a:p>
          </p:txBody>
        </p:sp>
      </p:grpSp>
    </p:spTree>
    <p:extLst>
      <p:ext uri="{BB962C8B-B14F-4D97-AF65-F5344CB8AC3E}">
        <p14:creationId xmlns:p14="http://schemas.microsoft.com/office/powerpoint/2010/main" val="213612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89A6C36-999E-335F-5C4D-F14CED28F6A4}"/>
              </a:ext>
            </a:extLst>
          </p:cNvPr>
          <p:cNvCxnSpPr/>
          <p:nvPr/>
        </p:nvCxnSpPr>
        <p:spPr>
          <a:xfrm>
            <a:off x="4470400" y="2211751"/>
            <a:ext cx="0" cy="2207849"/>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2E019BF1-27F7-62A5-9182-A8B6401173A9}"/>
              </a:ext>
            </a:extLst>
          </p:cNvPr>
          <p:cNvCxnSpPr/>
          <p:nvPr/>
        </p:nvCxnSpPr>
        <p:spPr>
          <a:xfrm>
            <a:off x="4470400" y="4406900"/>
            <a:ext cx="21029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9730" y="533941"/>
            <a:ext cx="10635669" cy="624689"/>
          </a:xfrm>
        </p:spPr>
        <p:txBody>
          <a:bodyPr>
            <a:normAutofit fontScale="90000"/>
          </a:bodyPr>
          <a:lstStyle/>
          <a:p>
            <a:r>
              <a:rPr lang="en-US" dirty="0"/>
              <a:t>Identity proofing option 1</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135" t="37623" r="30184" b="39593"/>
          <a:stretch/>
        </p:blipFill>
        <p:spPr>
          <a:xfrm>
            <a:off x="363051" y="1229106"/>
            <a:ext cx="7088337" cy="1193288"/>
          </a:xfrm>
          <a:prstGeom prst="rect">
            <a:avLst/>
          </a:prstGeom>
          <a:ln w="57150">
            <a:solidFill>
              <a:schemeClr val="tx1"/>
            </a:solidFill>
          </a:ln>
        </p:spPr>
      </p:pic>
      <p:pic>
        <p:nvPicPr>
          <p:cNvPr id="4" name="Picture 3"/>
          <p:cNvPicPr>
            <a:picLocks noChangeAspect="1"/>
          </p:cNvPicPr>
          <p:nvPr/>
        </p:nvPicPr>
        <p:blipFill rotWithShape="1">
          <a:blip r:embed="rId4"/>
          <a:srcRect b="21338"/>
          <a:stretch/>
        </p:blipFill>
        <p:spPr>
          <a:xfrm>
            <a:off x="6741539" y="2492870"/>
            <a:ext cx="5203058" cy="4173181"/>
          </a:xfrm>
          <a:prstGeom prst="rect">
            <a:avLst/>
          </a:prstGeom>
          <a:ln w="57150">
            <a:solidFill>
              <a:schemeClr val="tx1"/>
            </a:solidFill>
          </a:ln>
        </p:spPr>
      </p:pic>
      <p:sp>
        <p:nvSpPr>
          <p:cNvPr id="12" name="Rectangle 11"/>
          <p:cNvSpPr/>
          <p:nvPr/>
        </p:nvSpPr>
        <p:spPr>
          <a:xfrm>
            <a:off x="855669" y="2721114"/>
            <a:ext cx="5717649" cy="707886"/>
          </a:xfrm>
          <a:prstGeom prst="rect">
            <a:avLst/>
          </a:prstGeom>
          <a:solidFill>
            <a:schemeClr val="bg1"/>
          </a:solidFill>
          <a:ln w="57150">
            <a:solidFill>
              <a:srgbClr val="FFC000"/>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They will advance to the Secretary of State ID Proofing process.</a:t>
            </a:r>
          </a:p>
        </p:txBody>
      </p:sp>
      <p:sp>
        <p:nvSpPr>
          <p:cNvPr id="6" name="Rectangle 5"/>
          <p:cNvSpPr/>
          <p:nvPr/>
        </p:nvSpPr>
        <p:spPr>
          <a:xfrm>
            <a:off x="7674640" y="1196088"/>
            <a:ext cx="4124528" cy="707886"/>
          </a:xfrm>
          <a:prstGeom prst="rect">
            <a:avLst/>
          </a:prstGeom>
          <a:noFill/>
          <a:ln w="57150">
            <a:solidFill>
              <a:srgbClr val="FFC000"/>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They will advance to the Experian Identity Proofing process</a:t>
            </a:r>
          </a:p>
        </p:txBody>
      </p:sp>
      <p:sp>
        <p:nvSpPr>
          <p:cNvPr id="3" name="Rectangle 2">
            <a:extLst>
              <a:ext uri="{FF2B5EF4-FFF2-40B4-BE49-F238E27FC236}">
                <a16:creationId xmlns:a16="http://schemas.microsoft.com/office/drawing/2014/main" id="{B4CD8A60-EAAE-5863-ED46-8161A3E8E32B}"/>
              </a:ext>
            </a:extLst>
          </p:cNvPr>
          <p:cNvSpPr/>
          <p:nvPr/>
        </p:nvSpPr>
        <p:spPr>
          <a:xfrm>
            <a:off x="10381294" y="463465"/>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12</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Arrow Connector 12">
            <a:extLst>
              <a:ext uri="{FF2B5EF4-FFF2-40B4-BE49-F238E27FC236}">
                <a16:creationId xmlns:a16="http://schemas.microsoft.com/office/drawing/2014/main" id="{F3772E38-4CB6-ACE6-CD71-68F14B06D450}"/>
              </a:ext>
            </a:extLst>
          </p:cNvPr>
          <p:cNvCxnSpPr/>
          <p:nvPr/>
        </p:nvCxnSpPr>
        <p:spPr>
          <a:xfrm>
            <a:off x="5766280" y="2019300"/>
            <a:ext cx="21029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200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a:t>Identity proofing option 2</a:t>
            </a:r>
          </a:p>
        </p:txBody>
      </p:sp>
      <p:pic>
        <p:nvPicPr>
          <p:cNvPr id="3" name="Picture 2"/>
          <p:cNvPicPr>
            <a:picLocks noChangeAspect="1"/>
          </p:cNvPicPr>
          <p:nvPr/>
        </p:nvPicPr>
        <p:blipFill rotWithShape="1">
          <a:blip r:embed="rId3"/>
          <a:srcRect l="3397" t="12618" r="24373" b="48524"/>
          <a:stretch/>
        </p:blipFill>
        <p:spPr>
          <a:xfrm>
            <a:off x="455561" y="1283601"/>
            <a:ext cx="4580105" cy="2694580"/>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650" y="2533851"/>
            <a:ext cx="3581604" cy="3089687"/>
          </a:xfrm>
          <a:prstGeom prst="rect">
            <a:avLst/>
          </a:prstGeom>
          <a:ln w="57150">
            <a:solidFill>
              <a:schemeClr val="tx1"/>
            </a:solidFill>
          </a:ln>
        </p:spPr>
      </p:pic>
      <p:sp>
        <p:nvSpPr>
          <p:cNvPr id="7" name="Rectangle 6"/>
          <p:cNvSpPr/>
          <p:nvPr/>
        </p:nvSpPr>
        <p:spPr>
          <a:xfrm>
            <a:off x="5108902" y="1329381"/>
            <a:ext cx="2625398" cy="369332"/>
          </a:xfrm>
          <a:prstGeom prst="rect">
            <a:avLst/>
          </a:prstGeom>
          <a:solidFill>
            <a:schemeClr val="bg1"/>
          </a:solidFill>
          <a:ln w="57150">
            <a:solidFill>
              <a:srgbClr val="FFC000"/>
            </a:solidFill>
          </a:ln>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Choose the best answer.</a:t>
            </a:r>
          </a:p>
        </p:txBody>
      </p:sp>
      <p:sp>
        <p:nvSpPr>
          <p:cNvPr id="8" name="Rectangle 7"/>
          <p:cNvSpPr/>
          <p:nvPr/>
        </p:nvSpPr>
        <p:spPr>
          <a:xfrm>
            <a:off x="1297036" y="4454513"/>
            <a:ext cx="5686629" cy="923330"/>
          </a:xfrm>
          <a:prstGeom prst="rect">
            <a:avLst/>
          </a:prstGeom>
          <a:solidFill>
            <a:schemeClr val="bg1"/>
          </a:solidFill>
          <a:ln w="57150">
            <a:solidFill>
              <a:srgbClr val="FFC000"/>
            </a:solidFill>
          </a:ln>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If identity is verified, the system will advance to Manage My Case.</a:t>
            </a:r>
          </a:p>
          <a:p>
            <a:pPr algn="ctr"/>
            <a:r>
              <a:rPr lang="en-US" dirty="0">
                <a:ln w="0"/>
                <a:effectLst>
                  <a:outerShdw blurRad="38100" dist="19050" dir="2700000" algn="tl" rotWithShape="0">
                    <a:schemeClr val="dk1">
                      <a:alpha val="40000"/>
                    </a:schemeClr>
                  </a:outerShdw>
                </a:effectLst>
              </a:rPr>
              <a:t>If identity is not or cannot be verified, you go this screen. </a:t>
            </a:r>
          </a:p>
        </p:txBody>
      </p:sp>
      <p:sp>
        <p:nvSpPr>
          <p:cNvPr id="14" name="Right Arrow 13"/>
          <p:cNvSpPr/>
          <p:nvPr/>
        </p:nvSpPr>
        <p:spPr>
          <a:xfrm>
            <a:off x="6983665" y="4845907"/>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B46BB4C-119F-B543-CAEA-FE5CD518D163}"/>
              </a:ext>
            </a:extLst>
          </p:cNvPr>
          <p:cNvSpPr/>
          <p:nvPr/>
        </p:nvSpPr>
        <p:spPr>
          <a:xfrm>
            <a:off x="10381294" y="463465"/>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12</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09485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2639"/>
          <a:stretch/>
        </p:blipFill>
        <p:spPr>
          <a:xfrm>
            <a:off x="5540307" y="1327730"/>
            <a:ext cx="6483626" cy="4743785"/>
          </a:xfrm>
          <a:prstGeom prst="rect">
            <a:avLst/>
          </a:prstGeom>
          <a:ln>
            <a:solidFill>
              <a:schemeClr val="accent1"/>
            </a:solidFill>
          </a:ln>
        </p:spPr>
      </p:pic>
      <p:sp>
        <p:nvSpPr>
          <p:cNvPr id="2" name="Title 1"/>
          <p:cNvSpPr>
            <a:spLocks noGrp="1"/>
          </p:cNvSpPr>
          <p:nvPr>
            <p:ph type="title"/>
          </p:nvPr>
        </p:nvSpPr>
        <p:spPr>
          <a:xfrm>
            <a:off x="819731" y="533941"/>
            <a:ext cx="7400538" cy="624689"/>
          </a:xfrm>
        </p:spPr>
        <p:txBody>
          <a:bodyPr>
            <a:normAutofit fontScale="90000"/>
          </a:bodyPr>
          <a:lstStyle/>
          <a:p>
            <a:r>
              <a:rPr lang="en-US" dirty="0"/>
              <a:t>Identity proofing 3 - Manual</a:t>
            </a:r>
          </a:p>
        </p:txBody>
      </p:sp>
      <p:sp>
        <p:nvSpPr>
          <p:cNvPr id="7" name="Rectangle 6"/>
          <p:cNvSpPr/>
          <p:nvPr/>
        </p:nvSpPr>
        <p:spPr>
          <a:xfrm>
            <a:off x="260839" y="1158630"/>
            <a:ext cx="4901274" cy="92333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1. Fill out, sign, and return the </a:t>
            </a:r>
            <a:r>
              <a:rPr lang="en-US" dirty="0">
                <a:ln w="0"/>
                <a:effectLst>
                  <a:outerShdw blurRad="38100" dist="19050" dir="2700000" algn="tl" rotWithShape="0">
                    <a:schemeClr val="dk1">
                      <a:alpha val="40000"/>
                    </a:schemeClr>
                  </a:outerShdw>
                </a:effectLst>
                <a:hlinkClick r:id="rId4"/>
              </a:rPr>
              <a:t>State Identity Proofing Request Form (pdf)</a:t>
            </a:r>
            <a:r>
              <a:rPr lang="en-US" dirty="0">
                <a:ln w="0"/>
                <a:effectLst>
                  <a:outerShdw blurRad="38100" dist="19050" dir="2700000" algn="tl" rotWithShape="0">
                    <a:schemeClr val="dk1">
                      <a:alpha val="40000"/>
                    </a:schemeClr>
                  </a:outerShdw>
                </a:effectLst>
              </a:rPr>
              <a:t>, and proof documents.</a:t>
            </a:r>
          </a:p>
        </p:txBody>
      </p:sp>
      <p:sp>
        <p:nvSpPr>
          <p:cNvPr id="9" name="Rectangle 8"/>
          <p:cNvSpPr/>
          <p:nvPr/>
        </p:nvSpPr>
        <p:spPr>
          <a:xfrm>
            <a:off x="260839" y="3925750"/>
            <a:ext cx="5670061" cy="2308324"/>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3. Return the completed form and proof documents to:</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Illinois Department of Human Services</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Attn.: ID Proofing Unit</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600 E. Ash, Building 500, 5th Fl.</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Springfield, IL 62703</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or</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Return the form to your local FCRC</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Allow 6-8 weeks to process.</a:t>
            </a:r>
          </a:p>
        </p:txBody>
      </p:sp>
      <p:pic>
        <p:nvPicPr>
          <p:cNvPr id="5" name="Picture 4"/>
          <p:cNvPicPr>
            <a:picLocks noChangeAspect="1"/>
          </p:cNvPicPr>
          <p:nvPr/>
        </p:nvPicPr>
        <p:blipFill>
          <a:blip r:embed="rId5"/>
          <a:stretch>
            <a:fillRect/>
          </a:stretch>
        </p:blipFill>
        <p:spPr>
          <a:xfrm>
            <a:off x="9018661" y="3213670"/>
            <a:ext cx="3005272" cy="3469108"/>
          </a:xfrm>
          <a:prstGeom prst="rect">
            <a:avLst/>
          </a:prstGeom>
          <a:ln>
            <a:solidFill>
              <a:schemeClr val="accent1"/>
            </a:solidFill>
          </a:ln>
        </p:spPr>
      </p:pic>
      <p:cxnSp>
        <p:nvCxnSpPr>
          <p:cNvPr id="10" name="Straight Arrow Connector 9"/>
          <p:cNvCxnSpPr/>
          <p:nvPr/>
        </p:nvCxnSpPr>
        <p:spPr>
          <a:xfrm>
            <a:off x="5278858" y="3142354"/>
            <a:ext cx="4183194" cy="1230863"/>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0839" y="2418274"/>
            <a:ext cx="5199961" cy="92333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2. Proof documents listed on pg. 3 of the form:</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one (1) document from Column A or </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two (2) documents from Column B </a:t>
            </a:r>
          </a:p>
        </p:txBody>
      </p:sp>
      <p:sp>
        <p:nvSpPr>
          <p:cNvPr id="6" name="Rectangle 5">
            <a:extLst>
              <a:ext uri="{FF2B5EF4-FFF2-40B4-BE49-F238E27FC236}">
                <a16:creationId xmlns:a16="http://schemas.microsoft.com/office/drawing/2014/main" id="{63219652-670F-723F-62D3-858E5091E855}"/>
              </a:ext>
            </a:extLst>
          </p:cNvPr>
          <p:cNvSpPr/>
          <p:nvPr/>
        </p:nvSpPr>
        <p:spPr>
          <a:xfrm>
            <a:off x="10381294" y="463465"/>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12</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14563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a:t>Ilogin Successful – accessing mmc</a:t>
            </a:r>
            <a:endParaRPr lang="en-US" sz="4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b="20796"/>
          <a:stretch/>
        </p:blipFill>
        <p:spPr>
          <a:xfrm>
            <a:off x="550711" y="2106576"/>
            <a:ext cx="4511820" cy="2270526"/>
          </a:xfrm>
          <a:prstGeom prst="rect">
            <a:avLst/>
          </a:prstGeom>
          <a:ln w="57150">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b="48302"/>
          <a:stretch/>
        </p:blipFill>
        <p:spPr>
          <a:xfrm>
            <a:off x="5690087" y="3102338"/>
            <a:ext cx="5905500" cy="1432946"/>
          </a:xfrm>
          <a:prstGeom prst="rect">
            <a:avLst/>
          </a:prstGeom>
          <a:ln w="57150">
            <a:solidFill>
              <a:schemeClr val="tx1"/>
            </a:solidFill>
          </a:ln>
        </p:spPr>
      </p:pic>
      <p:sp>
        <p:nvSpPr>
          <p:cNvPr id="3" name="Rectangle 2">
            <a:extLst>
              <a:ext uri="{FF2B5EF4-FFF2-40B4-BE49-F238E27FC236}">
                <a16:creationId xmlns:a16="http://schemas.microsoft.com/office/drawing/2014/main" id="{F5DB6855-7B04-F1AF-3B93-6461268A6D1D}"/>
              </a:ext>
            </a:extLst>
          </p:cNvPr>
          <p:cNvSpPr/>
          <p:nvPr/>
        </p:nvSpPr>
        <p:spPr>
          <a:xfrm>
            <a:off x="5669784" y="1875981"/>
            <a:ext cx="5946105" cy="1015663"/>
          </a:xfrm>
          <a:prstGeom prst="rect">
            <a:avLst/>
          </a:prstGeom>
          <a:noFill/>
          <a:ln w="57150">
            <a:solidFill>
              <a:srgbClr val="FFC000"/>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If you choose “Manage My Case”, you will get this screen. Click on “Click Here to Report Changes” to access information and copies of notices.</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22803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4705" r="27036" b="82046"/>
          <a:stretch/>
        </p:blipFill>
        <p:spPr>
          <a:xfrm>
            <a:off x="2186060" y="2181450"/>
            <a:ext cx="7204885" cy="650590"/>
          </a:xfrm>
          <a:prstGeom prst="rect">
            <a:avLst/>
          </a:prstGeom>
          <a:ln w="57150">
            <a:solidFill>
              <a:schemeClr val="tx1"/>
            </a:solidFill>
          </a:ln>
        </p:spPr>
      </p:pic>
      <p:sp>
        <p:nvSpPr>
          <p:cNvPr id="9" name="Title 1"/>
          <p:cNvSpPr txBox="1">
            <a:spLocks/>
          </p:cNvSpPr>
          <p:nvPr/>
        </p:nvSpPr>
        <p:spPr>
          <a:xfrm>
            <a:off x="744893" y="245366"/>
            <a:ext cx="86905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MMC – TABS Overview</a:t>
            </a:r>
          </a:p>
        </p:txBody>
      </p:sp>
      <p:sp>
        <p:nvSpPr>
          <p:cNvPr id="19" name="Rectangle 18"/>
          <p:cNvSpPr/>
          <p:nvPr/>
        </p:nvSpPr>
        <p:spPr>
          <a:xfrm>
            <a:off x="1542199" y="1414524"/>
            <a:ext cx="8634547" cy="461665"/>
          </a:xfrm>
          <a:prstGeom prst="rect">
            <a:avLst/>
          </a:prstGeom>
          <a:solidFill>
            <a:schemeClr val="bg1"/>
          </a:solidFill>
          <a:ln w="57150">
            <a:noFill/>
          </a:ln>
        </p:spPr>
        <p:txBody>
          <a:bodyPr wrap="square" lIns="91440" tIns="45720" rIns="91440" bIns="45720">
            <a:spAutoFit/>
          </a:bodyPr>
          <a:lstStyle/>
          <a:p>
            <a:r>
              <a:rPr lang="en-US" sz="2400" dirty="0">
                <a:ln w="0"/>
                <a:effectLst>
                  <a:outerShdw blurRad="38100" dist="19050" dir="2700000" algn="tl" rotWithShape="0">
                    <a:schemeClr val="dk1">
                      <a:alpha val="40000"/>
                    </a:schemeClr>
                  </a:outerShdw>
                </a:effectLst>
              </a:rPr>
              <a:t>The Manage My Case landing page is divided into four (4) tabs:</a:t>
            </a:r>
          </a:p>
        </p:txBody>
      </p:sp>
      <p:sp>
        <p:nvSpPr>
          <p:cNvPr id="46" name="Rectangle 45"/>
          <p:cNvSpPr/>
          <p:nvPr/>
        </p:nvSpPr>
        <p:spPr>
          <a:xfrm>
            <a:off x="558113" y="3175401"/>
            <a:ext cx="2725999" cy="2554545"/>
          </a:xfrm>
          <a:prstGeom prst="rect">
            <a:avLst/>
          </a:prstGeom>
          <a:solidFill>
            <a:schemeClr val="bg1"/>
          </a:solidFill>
          <a:ln w="57150">
            <a:solidFill>
              <a:srgbClr val="FFC000"/>
            </a:solidFill>
          </a:ln>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Apply for new benefits or report case changes</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 correspondence for past 12 months. </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 the status of application, redetermination, or reported case change</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Reschedule an Appointment</a:t>
            </a:r>
          </a:p>
        </p:txBody>
      </p:sp>
      <p:sp>
        <p:nvSpPr>
          <p:cNvPr id="47" name="Rectangle 46"/>
          <p:cNvSpPr/>
          <p:nvPr/>
        </p:nvSpPr>
        <p:spPr>
          <a:xfrm>
            <a:off x="8891510" y="3175401"/>
            <a:ext cx="2390169" cy="2092881"/>
          </a:xfrm>
          <a:prstGeom prst="rect">
            <a:avLst/>
          </a:prstGeom>
          <a:solidFill>
            <a:schemeClr val="bg1"/>
          </a:solidFill>
          <a:ln w="57150">
            <a:solidFill>
              <a:srgbClr val="FFC000"/>
            </a:solidFill>
          </a:ln>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Adjust access permissions for household members and third party reps</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View/change communication preferences</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Change a password</a:t>
            </a:r>
            <a:endParaRPr lang="en-US" sz="1600" dirty="0">
              <a:ln w="0"/>
              <a:effectLst>
                <a:outerShdw blurRad="38100" dist="19050" dir="2700000" algn="tl" rotWithShape="0">
                  <a:schemeClr val="dk1">
                    <a:alpha val="40000"/>
                  </a:schemeClr>
                </a:outerShdw>
              </a:effectLst>
              <a:hlinkClick r:id="rId5"/>
            </a:endParaRPr>
          </a:p>
        </p:txBody>
      </p:sp>
      <p:sp>
        <p:nvSpPr>
          <p:cNvPr id="48" name="Rectangle 47"/>
          <p:cNvSpPr/>
          <p:nvPr/>
        </p:nvSpPr>
        <p:spPr>
          <a:xfrm>
            <a:off x="6513701" y="3175401"/>
            <a:ext cx="1964267" cy="1323439"/>
          </a:xfrm>
          <a:prstGeom prst="rect">
            <a:avLst/>
          </a:prstGeom>
          <a:solidFill>
            <a:schemeClr val="bg1"/>
          </a:solidFill>
          <a:ln w="57150">
            <a:solidFill>
              <a:srgbClr val="FFC000"/>
            </a:solidFill>
          </a:ln>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 how to contact someone about their case</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Send an email to the FCRC</a:t>
            </a:r>
          </a:p>
        </p:txBody>
      </p:sp>
      <p:sp>
        <p:nvSpPr>
          <p:cNvPr id="49" name="Rectangle 48"/>
          <p:cNvSpPr/>
          <p:nvPr/>
        </p:nvSpPr>
        <p:spPr>
          <a:xfrm>
            <a:off x="3724279" y="3175401"/>
            <a:ext cx="2375880" cy="2062103"/>
          </a:xfrm>
          <a:prstGeom prst="rect">
            <a:avLst/>
          </a:prstGeom>
          <a:solidFill>
            <a:schemeClr val="bg1"/>
          </a:solidFill>
          <a:ln w="57150">
            <a:solidFill>
              <a:srgbClr val="FFC000"/>
            </a:solidFill>
          </a:ln>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 the type of assistance received by month</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 current benefits and when they’re up for redetermination</a:t>
            </a: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View historical benefit information</a:t>
            </a:r>
          </a:p>
        </p:txBody>
      </p:sp>
      <p:cxnSp>
        <p:nvCxnSpPr>
          <p:cNvPr id="51" name="Straight Arrow Connector 50"/>
          <p:cNvCxnSpPr>
            <a:cxnSpLocks/>
          </p:cNvCxnSpPr>
          <p:nvPr/>
        </p:nvCxnSpPr>
        <p:spPr>
          <a:xfrm flipH="1">
            <a:off x="2919211" y="2665927"/>
            <a:ext cx="364901" cy="47137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610637" y="2643381"/>
            <a:ext cx="128788" cy="49392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p:cNvCxnSpPr>
          <p:nvPr/>
        </p:nvCxnSpPr>
        <p:spPr>
          <a:xfrm>
            <a:off x="6722772" y="2737711"/>
            <a:ext cx="328741" cy="39959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p:cNvCxnSpPr>
          <p:nvPr/>
        </p:nvCxnSpPr>
        <p:spPr>
          <a:xfrm>
            <a:off x="8477968" y="2707507"/>
            <a:ext cx="653332" cy="42979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00035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3240314" y="1291985"/>
            <a:ext cx="5424187" cy="5307598"/>
            <a:chOff x="3240314" y="1291985"/>
            <a:chExt cx="5424187" cy="5307598"/>
          </a:xfrm>
        </p:grpSpPr>
        <p:pic>
          <p:nvPicPr>
            <p:cNvPr id="4" name="Picture 3"/>
            <p:cNvPicPr>
              <a:picLocks noChangeAspect="1"/>
            </p:cNvPicPr>
            <p:nvPr/>
          </p:nvPicPr>
          <p:blipFill rotWithShape="1">
            <a:blip r:embed="rId3"/>
            <a:srcRect b="11383"/>
            <a:stretch/>
          </p:blipFill>
          <p:spPr>
            <a:xfrm>
              <a:off x="3240314" y="1291985"/>
              <a:ext cx="5424187" cy="5307598"/>
            </a:xfrm>
            <a:prstGeom prst="rect">
              <a:avLst/>
            </a:prstGeom>
            <a:ln w="57150">
              <a:solidFill>
                <a:schemeClr val="tx1"/>
              </a:solidFill>
            </a:ln>
          </p:spPr>
        </p:pic>
        <p:sp>
          <p:nvSpPr>
            <p:cNvPr id="53" name="TextBox 52"/>
            <p:cNvSpPr txBox="1"/>
            <p:nvPr/>
          </p:nvSpPr>
          <p:spPr>
            <a:xfrm>
              <a:off x="4436087" y="6074229"/>
              <a:ext cx="779528" cy="261610"/>
            </a:xfrm>
            <a:prstGeom prst="rect">
              <a:avLst/>
            </a:prstGeom>
            <a:solidFill>
              <a:schemeClr val="accent2"/>
            </a:solidFill>
          </p:spPr>
          <p:txBody>
            <a:bodyPr wrap="square" rtlCol="0">
              <a:spAutoFit/>
            </a:bodyPr>
            <a:lstStyle/>
            <a:p>
              <a:r>
                <a:rPr lang="en-US" sz="1100" dirty="0"/>
                <a:t>12345678</a:t>
              </a:r>
            </a:p>
          </p:txBody>
        </p:sp>
        <p:sp>
          <p:nvSpPr>
            <p:cNvPr id="54" name="TextBox 53"/>
            <p:cNvSpPr txBox="1"/>
            <p:nvPr/>
          </p:nvSpPr>
          <p:spPr>
            <a:xfrm>
              <a:off x="4346713" y="6335839"/>
              <a:ext cx="779528" cy="261610"/>
            </a:xfrm>
            <a:prstGeom prst="rect">
              <a:avLst/>
            </a:prstGeom>
            <a:solidFill>
              <a:schemeClr val="accent2"/>
            </a:solidFill>
          </p:spPr>
          <p:txBody>
            <a:bodyPr wrap="square" rtlCol="0">
              <a:spAutoFit/>
            </a:bodyPr>
            <a:lstStyle/>
            <a:p>
              <a:r>
                <a:rPr lang="en-US" sz="1100" dirty="0"/>
                <a:t>12345678</a:t>
              </a:r>
            </a:p>
          </p:txBody>
        </p:sp>
      </p:grpSp>
      <p:sp>
        <p:nvSpPr>
          <p:cNvPr id="9" name="Title 1"/>
          <p:cNvSpPr txBox="1">
            <a:spLocks/>
          </p:cNvSpPr>
          <p:nvPr/>
        </p:nvSpPr>
        <p:spPr>
          <a:xfrm>
            <a:off x="744893" y="245366"/>
            <a:ext cx="8690509"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MMC – Contact information </a:t>
            </a:r>
          </a:p>
        </p:txBody>
      </p:sp>
      <p:sp>
        <p:nvSpPr>
          <p:cNvPr id="7" name="Rectangle 6"/>
          <p:cNvSpPr/>
          <p:nvPr/>
        </p:nvSpPr>
        <p:spPr>
          <a:xfrm>
            <a:off x="8740002" y="2924913"/>
            <a:ext cx="3306167" cy="1200329"/>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Homeless clients using their local FCRC for a mailing address will show up matching their local office.</a:t>
            </a:r>
          </a:p>
        </p:txBody>
      </p:sp>
      <p:cxnSp>
        <p:nvCxnSpPr>
          <p:cNvPr id="8" name="Straight Arrow Connector 7"/>
          <p:cNvCxnSpPr/>
          <p:nvPr/>
        </p:nvCxnSpPr>
        <p:spPr>
          <a:xfrm flipH="1">
            <a:off x="4825851" y="5274365"/>
            <a:ext cx="938845" cy="171683"/>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7" idx="1"/>
          </p:cNvCxnSpPr>
          <p:nvPr/>
        </p:nvCxnSpPr>
        <p:spPr>
          <a:xfrm flipH="1">
            <a:off x="4422214" y="3525078"/>
            <a:ext cx="4317788" cy="1344511"/>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651532" y="4869589"/>
            <a:ext cx="3783869" cy="707886"/>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Question sent here appear in caseworkers email queue in IES</a:t>
            </a:r>
          </a:p>
        </p:txBody>
      </p:sp>
      <p:sp>
        <p:nvSpPr>
          <p:cNvPr id="23" name="Rectangle 22"/>
          <p:cNvSpPr/>
          <p:nvPr/>
        </p:nvSpPr>
        <p:spPr>
          <a:xfrm>
            <a:off x="266542" y="4715700"/>
            <a:ext cx="2568561" cy="707886"/>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Case number and Individual ID</a:t>
            </a:r>
          </a:p>
        </p:txBody>
      </p:sp>
      <p:cxnSp>
        <p:nvCxnSpPr>
          <p:cNvPr id="24" name="Straight Arrow Connector 23"/>
          <p:cNvCxnSpPr/>
          <p:nvPr/>
        </p:nvCxnSpPr>
        <p:spPr>
          <a:xfrm>
            <a:off x="2764018" y="5423586"/>
            <a:ext cx="844596" cy="650643"/>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7" idx="1"/>
          </p:cNvCxnSpPr>
          <p:nvPr/>
        </p:nvCxnSpPr>
        <p:spPr>
          <a:xfrm flipH="1" flipV="1">
            <a:off x="4825851" y="3429000"/>
            <a:ext cx="3914151" cy="96078"/>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D298953-7791-9877-0D65-E4B2B1D753A6}"/>
              </a:ext>
            </a:extLst>
          </p:cNvPr>
          <p:cNvSpPr/>
          <p:nvPr/>
        </p:nvSpPr>
        <p:spPr>
          <a:xfrm>
            <a:off x="9033034" y="1247763"/>
            <a:ext cx="2568561"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Report change in contact information</a:t>
            </a:r>
          </a:p>
        </p:txBody>
      </p:sp>
      <p:cxnSp>
        <p:nvCxnSpPr>
          <p:cNvPr id="6" name="Straight Arrow Connector 5">
            <a:extLst>
              <a:ext uri="{FF2B5EF4-FFF2-40B4-BE49-F238E27FC236}">
                <a16:creationId xmlns:a16="http://schemas.microsoft.com/office/drawing/2014/main" id="{A1404E5B-C00C-8172-EDB4-744877917395}"/>
              </a:ext>
            </a:extLst>
          </p:cNvPr>
          <p:cNvCxnSpPr>
            <a:cxnSpLocks/>
            <a:stCxn id="5" idx="1"/>
          </p:cNvCxnSpPr>
          <p:nvPr/>
        </p:nvCxnSpPr>
        <p:spPr>
          <a:xfrm flipH="1">
            <a:off x="7899400" y="1570929"/>
            <a:ext cx="1133634" cy="1067512"/>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75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91548" y="1451782"/>
            <a:ext cx="5600976" cy="3882218"/>
            <a:chOff x="291548" y="1299382"/>
            <a:chExt cx="5600976" cy="388221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685" r="29054" b="31419"/>
            <a:stretch/>
          </p:blipFill>
          <p:spPr>
            <a:xfrm>
              <a:off x="291548" y="1299382"/>
              <a:ext cx="5600976" cy="3882218"/>
            </a:xfrm>
            <a:prstGeom prst="rect">
              <a:avLst/>
            </a:prstGeom>
            <a:ln w="57150">
              <a:solidFill>
                <a:schemeClr val="tx1"/>
              </a:solidFill>
            </a:ln>
          </p:spPr>
        </p:pic>
        <p:sp>
          <p:nvSpPr>
            <p:cNvPr id="22" name="Rectangle 21"/>
            <p:cNvSpPr/>
            <p:nvPr/>
          </p:nvSpPr>
          <p:spPr>
            <a:xfrm>
              <a:off x="744893" y="4674869"/>
              <a:ext cx="1936523" cy="50673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txBox="1">
            <a:spLocks/>
          </p:cNvSpPr>
          <p:nvPr/>
        </p:nvSpPr>
        <p:spPr>
          <a:xfrm>
            <a:off x="744893" y="245366"/>
            <a:ext cx="86905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MMC – Account Management</a:t>
            </a:r>
          </a:p>
        </p:txBody>
      </p:sp>
      <p:sp>
        <p:nvSpPr>
          <p:cNvPr id="5" name="Rectangle 4"/>
          <p:cNvSpPr/>
          <p:nvPr/>
        </p:nvSpPr>
        <p:spPr>
          <a:xfrm>
            <a:off x="6181772" y="3996272"/>
            <a:ext cx="5761410"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Primary account holder can grant access to other adult members on the case</a:t>
            </a:r>
          </a:p>
        </p:txBody>
      </p:sp>
      <p:cxnSp>
        <p:nvCxnSpPr>
          <p:cNvPr id="6" name="Straight Arrow Connector 5"/>
          <p:cNvCxnSpPr/>
          <p:nvPr/>
        </p:nvCxnSpPr>
        <p:spPr>
          <a:xfrm flipH="1">
            <a:off x="4800842" y="2938056"/>
            <a:ext cx="1380931" cy="62515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446643" y="4400497"/>
            <a:ext cx="735129" cy="31065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445566" y="1846950"/>
            <a:ext cx="2736206" cy="47033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181772" y="2782836"/>
            <a:ext cx="5264557"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Manage Communication Preferences (including signing up for text alerts)</a:t>
            </a:r>
          </a:p>
        </p:txBody>
      </p:sp>
      <p:sp>
        <p:nvSpPr>
          <p:cNvPr id="17" name="Rectangle 16"/>
          <p:cNvSpPr/>
          <p:nvPr/>
        </p:nvSpPr>
        <p:spPr>
          <a:xfrm>
            <a:off x="6181772" y="1572048"/>
            <a:ext cx="2864770"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Change password</a:t>
            </a:r>
          </a:p>
        </p:txBody>
      </p:sp>
    </p:spTree>
    <p:extLst>
      <p:ext uri="{BB962C8B-B14F-4D97-AF65-F5344CB8AC3E}">
        <p14:creationId xmlns:p14="http://schemas.microsoft.com/office/powerpoint/2010/main" val="19487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44893" y="245366"/>
            <a:ext cx="93637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MMC – benefits details</a:t>
            </a:r>
          </a:p>
        </p:txBody>
      </p:sp>
      <p:sp>
        <p:nvSpPr>
          <p:cNvPr id="15" name="Rectangle 14"/>
          <p:cNvSpPr/>
          <p:nvPr/>
        </p:nvSpPr>
        <p:spPr>
          <a:xfrm>
            <a:off x="7544476" y="3068403"/>
            <a:ext cx="3877246"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Click here to get detailed information</a:t>
            </a:r>
          </a:p>
        </p:txBody>
      </p:sp>
      <p:pic>
        <p:nvPicPr>
          <p:cNvPr id="4" name="Picture 3">
            <a:extLst>
              <a:ext uri="{FF2B5EF4-FFF2-40B4-BE49-F238E27FC236}">
                <a16:creationId xmlns:a16="http://schemas.microsoft.com/office/drawing/2014/main" id="{7C946D00-F32F-AB79-7CFF-879AFAF742C4}"/>
              </a:ext>
            </a:extLst>
          </p:cNvPr>
          <p:cNvPicPr>
            <a:picLocks noChangeAspect="1"/>
          </p:cNvPicPr>
          <p:nvPr/>
        </p:nvPicPr>
        <p:blipFill>
          <a:blip r:embed="rId3"/>
          <a:stretch>
            <a:fillRect/>
          </a:stretch>
        </p:blipFill>
        <p:spPr>
          <a:xfrm>
            <a:off x="744893" y="1933804"/>
            <a:ext cx="5332263" cy="2990391"/>
          </a:xfrm>
          <a:prstGeom prst="rect">
            <a:avLst/>
          </a:prstGeom>
          <a:ln w="57150">
            <a:solidFill>
              <a:schemeClr val="tx1"/>
            </a:solidFill>
          </a:ln>
        </p:spPr>
      </p:pic>
      <p:cxnSp>
        <p:nvCxnSpPr>
          <p:cNvPr id="5" name="Straight Arrow Connector 4">
            <a:extLst>
              <a:ext uri="{FF2B5EF4-FFF2-40B4-BE49-F238E27FC236}">
                <a16:creationId xmlns:a16="http://schemas.microsoft.com/office/drawing/2014/main" id="{BF034E98-9E99-AD8D-9598-52ACAF1B1625}"/>
              </a:ext>
            </a:extLst>
          </p:cNvPr>
          <p:cNvCxnSpPr>
            <a:cxnSpLocks/>
          </p:cNvCxnSpPr>
          <p:nvPr/>
        </p:nvCxnSpPr>
        <p:spPr>
          <a:xfrm flipH="1">
            <a:off x="5917326" y="3253069"/>
            <a:ext cx="1476313"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594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064337" y="1659252"/>
            <a:ext cx="5614336" cy="4552693"/>
            <a:chOff x="4064337" y="1659252"/>
            <a:chExt cx="5614336" cy="4552693"/>
          </a:xfrm>
        </p:grpSpPr>
        <p:pic>
          <p:nvPicPr>
            <p:cNvPr id="3" name="Picture 2"/>
            <p:cNvPicPr>
              <a:picLocks noChangeAspect="1"/>
            </p:cNvPicPr>
            <p:nvPr/>
          </p:nvPicPr>
          <p:blipFill rotWithShape="1">
            <a:blip r:embed="rId3"/>
            <a:srcRect t="23168" b="8210"/>
            <a:stretch/>
          </p:blipFill>
          <p:spPr>
            <a:xfrm>
              <a:off x="4064337" y="1659252"/>
              <a:ext cx="5614336" cy="4552693"/>
            </a:xfrm>
            <a:prstGeom prst="rect">
              <a:avLst/>
            </a:prstGeom>
            <a:ln w="57150">
              <a:solidFill>
                <a:schemeClr val="tx1"/>
              </a:solidFill>
            </a:ln>
          </p:spPr>
        </p:pic>
        <p:sp>
          <p:nvSpPr>
            <p:cNvPr id="26" name="Rectangle 25"/>
            <p:cNvSpPr/>
            <p:nvPr/>
          </p:nvSpPr>
          <p:spPr>
            <a:xfrm>
              <a:off x="4401184" y="5247039"/>
              <a:ext cx="489306" cy="240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txBox="1">
            <a:spLocks/>
          </p:cNvSpPr>
          <p:nvPr/>
        </p:nvSpPr>
        <p:spPr>
          <a:xfrm>
            <a:off x="744893" y="245366"/>
            <a:ext cx="97556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Benefits details -  Food</a:t>
            </a:r>
          </a:p>
        </p:txBody>
      </p:sp>
      <p:sp>
        <p:nvSpPr>
          <p:cNvPr id="8" name="Rectangle 7"/>
          <p:cNvSpPr/>
          <p:nvPr/>
        </p:nvSpPr>
        <p:spPr>
          <a:xfrm>
            <a:off x="1092200" y="2360226"/>
            <a:ext cx="2972136"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Restaurant Meals Program</a:t>
            </a:r>
          </a:p>
        </p:txBody>
      </p:sp>
      <p:sp>
        <p:nvSpPr>
          <p:cNvPr id="10" name="Rectangle 9"/>
          <p:cNvSpPr/>
          <p:nvPr/>
        </p:nvSpPr>
        <p:spPr>
          <a:xfrm>
            <a:off x="744892" y="4134477"/>
            <a:ext cx="2668955"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Other benefit months</a:t>
            </a:r>
          </a:p>
        </p:txBody>
      </p:sp>
      <p:sp>
        <p:nvSpPr>
          <p:cNvPr id="11" name="Rectangle 10"/>
          <p:cNvSpPr/>
          <p:nvPr/>
        </p:nvSpPr>
        <p:spPr>
          <a:xfrm>
            <a:off x="7064586" y="3247858"/>
            <a:ext cx="3057314"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Redetermination deadline</a:t>
            </a:r>
          </a:p>
        </p:txBody>
      </p:sp>
      <p:sp>
        <p:nvSpPr>
          <p:cNvPr id="12" name="Rectangle 11"/>
          <p:cNvSpPr/>
          <p:nvPr/>
        </p:nvSpPr>
        <p:spPr>
          <a:xfrm>
            <a:off x="9399548" y="5189503"/>
            <a:ext cx="1941552"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Benefit Amount</a:t>
            </a:r>
          </a:p>
        </p:txBody>
      </p:sp>
      <p:cxnSp>
        <p:nvCxnSpPr>
          <p:cNvPr id="13" name="Straight Arrow Connector 12"/>
          <p:cNvCxnSpPr/>
          <p:nvPr/>
        </p:nvCxnSpPr>
        <p:spPr>
          <a:xfrm flipH="1">
            <a:off x="6996576" y="3709523"/>
            <a:ext cx="808021" cy="58629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64338" y="2621869"/>
            <a:ext cx="778118" cy="3191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13848" y="3815319"/>
            <a:ext cx="1039549" cy="55742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141053" y="5291782"/>
            <a:ext cx="1258494" cy="1431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219489" y="3861639"/>
            <a:ext cx="2931111"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Current approval period</a:t>
            </a:r>
          </a:p>
        </p:txBody>
      </p:sp>
      <p:cxnSp>
        <p:nvCxnSpPr>
          <p:cNvPr id="25" name="Straight Arrow Connector 24"/>
          <p:cNvCxnSpPr/>
          <p:nvPr/>
        </p:nvCxnSpPr>
        <p:spPr>
          <a:xfrm flipH="1">
            <a:off x="7534401" y="4295813"/>
            <a:ext cx="808021" cy="58629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261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345" y="3983637"/>
            <a:ext cx="1185096" cy="46166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TANF</a:t>
            </a:r>
          </a:p>
        </p:txBody>
      </p:sp>
      <p:grpSp>
        <p:nvGrpSpPr>
          <p:cNvPr id="28" name="Group 27"/>
          <p:cNvGrpSpPr/>
          <p:nvPr/>
        </p:nvGrpSpPr>
        <p:grpSpPr>
          <a:xfrm>
            <a:off x="1101129" y="1209465"/>
            <a:ext cx="10616331" cy="5548343"/>
            <a:chOff x="1101129" y="1209465"/>
            <a:chExt cx="10616331" cy="5548343"/>
          </a:xfrm>
        </p:grpSpPr>
        <p:grpSp>
          <p:nvGrpSpPr>
            <p:cNvPr id="27" name="Group 26"/>
            <p:cNvGrpSpPr/>
            <p:nvPr/>
          </p:nvGrpSpPr>
          <p:grpSpPr>
            <a:xfrm>
              <a:off x="6498405" y="1209465"/>
              <a:ext cx="5219055" cy="5548343"/>
              <a:chOff x="6498405" y="1209465"/>
              <a:chExt cx="5219055" cy="5548343"/>
            </a:xfrm>
          </p:grpSpPr>
          <p:pic>
            <p:nvPicPr>
              <p:cNvPr id="3" name="Picture 2"/>
              <p:cNvPicPr>
                <a:picLocks noChangeAspect="1"/>
              </p:cNvPicPr>
              <p:nvPr/>
            </p:nvPicPr>
            <p:blipFill rotWithShape="1">
              <a:blip r:embed="rId3"/>
              <a:srcRect t="13614" b="7602"/>
              <a:stretch/>
            </p:blipFill>
            <p:spPr>
              <a:xfrm>
                <a:off x="6498405" y="1209465"/>
                <a:ext cx="5219055" cy="5548343"/>
              </a:xfrm>
              <a:prstGeom prst="rect">
                <a:avLst/>
              </a:prstGeom>
              <a:ln w="57150">
                <a:solidFill>
                  <a:schemeClr val="tx1"/>
                </a:solidFill>
              </a:ln>
            </p:spPr>
          </p:pic>
          <p:sp>
            <p:nvSpPr>
              <p:cNvPr id="26" name="Rectangle 25"/>
              <p:cNvSpPr/>
              <p:nvPr/>
            </p:nvSpPr>
            <p:spPr>
              <a:xfrm>
                <a:off x="6774287" y="4159264"/>
                <a:ext cx="468471" cy="130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9769" b="31909"/>
            <a:stretch/>
          </p:blipFill>
          <p:spPr>
            <a:xfrm>
              <a:off x="1101129" y="3173544"/>
              <a:ext cx="4448491" cy="1971439"/>
            </a:xfrm>
            <a:prstGeom prst="rect">
              <a:avLst/>
            </a:prstGeom>
            <a:ln w="57150">
              <a:solidFill>
                <a:schemeClr val="tx1"/>
              </a:solidFill>
            </a:ln>
          </p:spPr>
        </p:pic>
        <p:sp>
          <p:nvSpPr>
            <p:cNvPr id="22" name="Rectangle 21"/>
            <p:cNvSpPr/>
            <p:nvPr/>
          </p:nvSpPr>
          <p:spPr>
            <a:xfrm>
              <a:off x="1337441" y="4478208"/>
              <a:ext cx="281294" cy="9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900906" y="4478208"/>
              <a:ext cx="281294" cy="9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325084" y="4905995"/>
              <a:ext cx="281294" cy="9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863834" y="4863407"/>
              <a:ext cx="367785" cy="136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txBox="1">
            <a:spLocks/>
          </p:cNvSpPr>
          <p:nvPr/>
        </p:nvSpPr>
        <p:spPr>
          <a:xfrm>
            <a:off x="744893" y="245366"/>
            <a:ext cx="104389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Benefits details - Cash</a:t>
            </a:r>
          </a:p>
        </p:txBody>
      </p:sp>
      <p:sp>
        <p:nvSpPr>
          <p:cNvPr id="8" name="Rectangle 7"/>
          <p:cNvSpPr/>
          <p:nvPr/>
        </p:nvSpPr>
        <p:spPr>
          <a:xfrm>
            <a:off x="152345" y="1898727"/>
            <a:ext cx="1185096"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AABD</a:t>
            </a:r>
          </a:p>
        </p:txBody>
      </p:sp>
      <p:sp>
        <p:nvSpPr>
          <p:cNvPr id="11" name="Rectangle 10"/>
          <p:cNvSpPr/>
          <p:nvPr/>
        </p:nvSpPr>
        <p:spPr>
          <a:xfrm>
            <a:off x="5873163" y="1780905"/>
            <a:ext cx="3012861" cy="46166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Other benefit months</a:t>
            </a:r>
          </a:p>
        </p:txBody>
      </p:sp>
      <p:sp>
        <p:nvSpPr>
          <p:cNvPr id="13" name="Rectangle 12"/>
          <p:cNvSpPr/>
          <p:nvPr/>
        </p:nvSpPr>
        <p:spPr>
          <a:xfrm>
            <a:off x="9439361" y="2598528"/>
            <a:ext cx="2278099"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Start date and approval period</a:t>
            </a:r>
          </a:p>
        </p:txBody>
      </p:sp>
      <p:sp>
        <p:nvSpPr>
          <p:cNvPr id="14" name="Rectangle 13"/>
          <p:cNvSpPr/>
          <p:nvPr/>
        </p:nvSpPr>
        <p:spPr>
          <a:xfrm>
            <a:off x="9852339" y="4675163"/>
            <a:ext cx="2228045" cy="46166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Current amount</a:t>
            </a:r>
          </a:p>
        </p:txBody>
      </p:sp>
      <p:cxnSp>
        <p:nvCxnSpPr>
          <p:cNvPr id="16" name="Straight Arrow Connector 15"/>
          <p:cNvCxnSpPr/>
          <p:nvPr/>
        </p:nvCxnSpPr>
        <p:spPr>
          <a:xfrm flipH="1" flipV="1">
            <a:off x="10175915" y="4478208"/>
            <a:ext cx="158892" cy="19695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35481" y="2242570"/>
            <a:ext cx="638806" cy="39765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9651585" y="3335870"/>
            <a:ext cx="874911" cy="60740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1101129" y="1344909"/>
            <a:ext cx="4448492" cy="1569303"/>
            <a:chOff x="1101129" y="1344909"/>
            <a:chExt cx="4448492" cy="1569303"/>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2338" b="35236"/>
            <a:stretch/>
          </p:blipFill>
          <p:spPr>
            <a:xfrm>
              <a:off x="1101129" y="1344909"/>
              <a:ext cx="4448492" cy="1569303"/>
            </a:xfrm>
            <a:prstGeom prst="rect">
              <a:avLst/>
            </a:prstGeom>
            <a:ln w="57150">
              <a:solidFill>
                <a:schemeClr val="tx1"/>
              </a:solidFill>
            </a:ln>
          </p:spPr>
        </p:pic>
        <p:sp>
          <p:nvSpPr>
            <p:cNvPr id="21" name="Rectangle 20"/>
            <p:cNvSpPr/>
            <p:nvPr/>
          </p:nvSpPr>
          <p:spPr>
            <a:xfrm>
              <a:off x="1631092" y="2640224"/>
              <a:ext cx="432486" cy="140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641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 hope you’ll learn</a:t>
            </a:r>
          </a:p>
        </p:txBody>
      </p:sp>
      <p:sp>
        <p:nvSpPr>
          <p:cNvPr id="3" name="Text Placeholder 2"/>
          <p:cNvSpPr>
            <a:spLocks noGrp="1"/>
          </p:cNvSpPr>
          <p:nvPr>
            <p:ph type="body" sz="quarter" idx="13"/>
          </p:nvPr>
        </p:nvSpPr>
        <p:spPr>
          <a:xfrm>
            <a:off x="545485" y="1503010"/>
            <a:ext cx="10959578" cy="4106958"/>
          </a:xfrm>
        </p:spPr>
        <p:txBody>
          <a:bodyPr>
            <a:noAutofit/>
          </a:bodyPr>
          <a:lstStyle/>
          <a:p>
            <a:pPr marL="514350" indent="-514350">
              <a:buFont typeface="+mj-lt"/>
              <a:buAutoNum type="arabicPeriod"/>
            </a:pPr>
            <a:r>
              <a:rPr lang="en-US" dirty="0">
                <a:solidFill>
                  <a:schemeClr val="accent1"/>
                </a:solidFill>
              </a:rPr>
              <a:t>How to create an online account</a:t>
            </a:r>
          </a:p>
          <a:p>
            <a:pPr marL="514350" indent="-514350">
              <a:buFont typeface="+mj-lt"/>
              <a:buAutoNum type="arabicPeriod"/>
            </a:pPr>
            <a:r>
              <a:rPr lang="en-US" dirty="0">
                <a:solidFill>
                  <a:schemeClr val="accent1"/>
                </a:solidFill>
              </a:rPr>
              <a:t>How to submit an application</a:t>
            </a:r>
          </a:p>
          <a:p>
            <a:pPr marL="514350" indent="-514350">
              <a:buFont typeface="+mj-lt"/>
              <a:buAutoNum type="arabicPeriod"/>
            </a:pPr>
            <a:endParaRPr lang="en-US" dirty="0">
              <a:solidFill>
                <a:schemeClr val="accent1"/>
              </a:solidFill>
            </a:endParaRPr>
          </a:p>
          <a:p>
            <a:pPr marL="0" indent="0">
              <a:buNone/>
            </a:pPr>
            <a:r>
              <a:rPr lang="en-US" dirty="0">
                <a:solidFill>
                  <a:schemeClr val="accent1"/>
                </a:solidFill>
              </a:rPr>
              <a:t>We will not cover eligibility or details of programs today.</a:t>
            </a:r>
          </a:p>
          <a:p>
            <a:pPr marL="0" indent="0">
              <a:buNone/>
            </a:pPr>
            <a:endParaRPr lang="en-US" dirty="0">
              <a:solidFill>
                <a:schemeClr val="accent1"/>
              </a:solidFill>
            </a:endParaRPr>
          </a:p>
        </p:txBody>
      </p:sp>
    </p:spTree>
    <p:extLst>
      <p:ext uri="{BB962C8B-B14F-4D97-AF65-F5344CB8AC3E}">
        <p14:creationId xmlns:p14="http://schemas.microsoft.com/office/powerpoint/2010/main" val="3479218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592590" y="1656299"/>
            <a:ext cx="6479215" cy="4789291"/>
            <a:chOff x="2592590" y="1656299"/>
            <a:chExt cx="6479215" cy="4789291"/>
          </a:xfrm>
        </p:grpSpPr>
        <p:pic>
          <p:nvPicPr>
            <p:cNvPr id="2" name="Picture 1"/>
            <p:cNvPicPr>
              <a:picLocks noChangeAspect="1"/>
            </p:cNvPicPr>
            <p:nvPr/>
          </p:nvPicPr>
          <p:blipFill rotWithShape="1">
            <a:blip r:embed="rId3"/>
            <a:srcRect t="17162" b="11172"/>
            <a:stretch/>
          </p:blipFill>
          <p:spPr>
            <a:xfrm>
              <a:off x="2592590" y="1656299"/>
              <a:ext cx="6479215" cy="4789291"/>
            </a:xfrm>
            <a:prstGeom prst="rect">
              <a:avLst/>
            </a:prstGeom>
            <a:ln w="57150">
              <a:solidFill>
                <a:schemeClr val="tx1"/>
              </a:solidFill>
            </a:ln>
          </p:spPr>
        </p:pic>
        <p:sp>
          <p:nvSpPr>
            <p:cNvPr id="15" name="Rectangle 14"/>
            <p:cNvSpPr/>
            <p:nvPr/>
          </p:nvSpPr>
          <p:spPr>
            <a:xfrm>
              <a:off x="3026535" y="5585254"/>
              <a:ext cx="519854" cy="135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txBox="1">
            <a:spLocks/>
          </p:cNvSpPr>
          <p:nvPr/>
        </p:nvSpPr>
        <p:spPr>
          <a:xfrm>
            <a:off x="744892" y="245366"/>
            <a:ext cx="108609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Benefits details - Medicare savings program</a:t>
            </a:r>
          </a:p>
        </p:txBody>
      </p:sp>
      <p:sp>
        <p:nvSpPr>
          <p:cNvPr id="6" name="Rectangle 5"/>
          <p:cNvSpPr/>
          <p:nvPr/>
        </p:nvSpPr>
        <p:spPr>
          <a:xfrm>
            <a:off x="279384" y="2902965"/>
            <a:ext cx="3007078" cy="46166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Other benefit months</a:t>
            </a:r>
          </a:p>
        </p:txBody>
      </p:sp>
      <p:sp>
        <p:nvSpPr>
          <p:cNvPr id="7" name="Rectangle 6"/>
          <p:cNvSpPr/>
          <p:nvPr/>
        </p:nvSpPr>
        <p:spPr>
          <a:xfrm>
            <a:off x="6098765" y="3706921"/>
            <a:ext cx="3578514" cy="46166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Redetermination deadline</a:t>
            </a:r>
          </a:p>
        </p:txBody>
      </p:sp>
      <p:sp>
        <p:nvSpPr>
          <p:cNvPr id="8" name="Rectangle 7"/>
          <p:cNvSpPr/>
          <p:nvPr/>
        </p:nvSpPr>
        <p:spPr>
          <a:xfrm>
            <a:off x="7888022" y="4379304"/>
            <a:ext cx="3429544" cy="830997"/>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Start date and approval period</a:t>
            </a:r>
          </a:p>
        </p:txBody>
      </p:sp>
      <p:cxnSp>
        <p:nvCxnSpPr>
          <p:cNvPr id="5" name="Straight Arrow Connector 4"/>
          <p:cNvCxnSpPr/>
          <p:nvPr/>
        </p:nvCxnSpPr>
        <p:spPr>
          <a:xfrm flipH="1">
            <a:off x="7276563" y="4855335"/>
            <a:ext cx="611459" cy="35496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flipH="1">
            <a:off x="5640946" y="3891587"/>
            <a:ext cx="457819" cy="27699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79561" y="3335724"/>
            <a:ext cx="746974" cy="37119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178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D6F7A-9C46-A0ED-EA9E-BB3BD3E29DEF}"/>
              </a:ext>
            </a:extLst>
          </p:cNvPr>
          <p:cNvPicPr>
            <a:picLocks noChangeAspect="1"/>
          </p:cNvPicPr>
          <p:nvPr/>
        </p:nvPicPr>
        <p:blipFill>
          <a:blip r:embed="rId3"/>
          <a:stretch>
            <a:fillRect/>
          </a:stretch>
        </p:blipFill>
        <p:spPr>
          <a:xfrm>
            <a:off x="2851683" y="1333677"/>
            <a:ext cx="4944450" cy="4190646"/>
          </a:xfrm>
          <a:prstGeom prst="rect">
            <a:avLst/>
          </a:prstGeom>
          <a:ln w="57150">
            <a:solidFill>
              <a:schemeClr val="tx1"/>
            </a:solidFill>
          </a:ln>
        </p:spPr>
      </p:pic>
      <p:sp>
        <p:nvSpPr>
          <p:cNvPr id="9" name="Title 1"/>
          <p:cNvSpPr txBox="1">
            <a:spLocks/>
          </p:cNvSpPr>
          <p:nvPr/>
        </p:nvSpPr>
        <p:spPr>
          <a:xfrm>
            <a:off x="744892" y="245366"/>
            <a:ext cx="108609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sz="3600" dirty="0"/>
              <a:t>Benefits details – medical coverage</a:t>
            </a:r>
          </a:p>
        </p:txBody>
      </p:sp>
      <p:cxnSp>
        <p:nvCxnSpPr>
          <p:cNvPr id="14" name="Straight Arrow Connector 13"/>
          <p:cNvCxnSpPr/>
          <p:nvPr/>
        </p:nvCxnSpPr>
        <p:spPr>
          <a:xfrm flipV="1">
            <a:off x="4010930" y="4860926"/>
            <a:ext cx="141970" cy="69157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368347" y="3331848"/>
            <a:ext cx="665395" cy="41777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024840" y="3008951"/>
            <a:ext cx="2417517" cy="46166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Medical Program</a:t>
            </a:r>
          </a:p>
        </p:txBody>
      </p:sp>
      <p:sp>
        <p:nvSpPr>
          <p:cNvPr id="20" name="Rectangle 19"/>
          <p:cNvSpPr/>
          <p:nvPr/>
        </p:nvSpPr>
        <p:spPr>
          <a:xfrm>
            <a:off x="7684849" y="3749625"/>
            <a:ext cx="2379747"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Start date and approval period</a:t>
            </a:r>
          </a:p>
        </p:txBody>
      </p:sp>
      <p:sp>
        <p:nvSpPr>
          <p:cNvPr id="24" name="Rectangle 23"/>
          <p:cNvSpPr/>
          <p:nvPr/>
        </p:nvSpPr>
        <p:spPr>
          <a:xfrm>
            <a:off x="2638496" y="5552500"/>
            <a:ext cx="3386344"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MCO (Managed Care Organization) Plan details</a:t>
            </a:r>
          </a:p>
        </p:txBody>
      </p:sp>
      <p:sp>
        <p:nvSpPr>
          <p:cNvPr id="28" name="Rectangle 27"/>
          <p:cNvSpPr/>
          <p:nvPr/>
        </p:nvSpPr>
        <p:spPr>
          <a:xfrm>
            <a:off x="954438" y="3178294"/>
            <a:ext cx="1781364"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RIN Number</a:t>
            </a:r>
          </a:p>
        </p:txBody>
      </p:sp>
      <p:cxnSp>
        <p:nvCxnSpPr>
          <p:cNvPr id="31" name="Straight Arrow Connector 30"/>
          <p:cNvCxnSpPr/>
          <p:nvPr/>
        </p:nvCxnSpPr>
        <p:spPr>
          <a:xfrm>
            <a:off x="2655599" y="3515720"/>
            <a:ext cx="661680" cy="8567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6673665" y="3971743"/>
            <a:ext cx="1011778" cy="12092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83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eft Brace 22"/>
          <p:cNvSpPr/>
          <p:nvPr/>
        </p:nvSpPr>
        <p:spPr>
          <a:xfrm>
            <a:off x="2843266" y="1336667"/>
            <a:ext cx="374841" cy="1404915"/>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Left Brace 23"/>
          <p:cNvSpPr/>
          <p:nvPr/>
        </p:nvSpPr>
        <p:spPr>
          <a:xfrm rot="10800000" flipH="1">
            <a:off x="2835885" y="3127070"/>
            <a:ext cx="401516" cy="96356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Left Brace 24"/>
          <p:cNvSpPr/>
          <p:nvPr/>
        </p:nvSpPr>
        <p:spPr>
          <a:xfrm>
            <a:off x="2843266" y="4325619"/>
            <a:ext cx="394135" cy="646545"/>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Left Brace 25"/>
          <p:cNvSpPr/>
          <p:nvPr/>
        </p:nvSpPr>
        <p:spPr>
          <a:xfrm rot="10800000">
            <a:off x="6448496" y="5092236"/>
            <a:ext cx="412961" cy="480290"/>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Left Brace 26"/>
          <p:cNvSpPr/>
          <p:nvPr/>
        </p:nvSpPr>
        <p:spPr>
          <a:xfrm>
            <a:off x="2854374" y="5831147"/>
            <a:ext cx="394135" cy="646545"/>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ectangle 27"/>
          <p:cNvSpPr/>
          <p:nvPr/>
        </p:nvSpPr>
        <p:spPr>
          <a:xfrm>
            <a:off x="964920" y="1857573"/>
            <a:ext cx="1842039"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Make Changes</a:t>
            </a:r>
          </a:p>
        </p:txBody>
      </p:sp>
      <p:sp>
        <p:nvSpPr>
          <p:cNvPr id="30" name="Rectangle 29"/>
          <p:cNvSpPr/>
          <p:nvPr/>
        </p:nvSpPr>
        <p:spPr>
          <a:xfrm>
            <a:off x="539141" y="4481831"/>
            <a:ext cx="2240771" cy="957855"/>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Verification Documents submitted online</a:t>
            </a:r>
          </a:p>
        </p:txBody>
      </p:sp>
      <p:sp>
        <p:nvSpPr>
          <p:cNvPr id="31" name="Rectangle 30"/>
          <p:cNvSpPr/>
          <p:nvPr/>
        </p:nvSpPr>
        <p:spPr>
          <a:xfrm>
            <a:off x="621607" y="3254996"/>
            <a:ext cx="2152783"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Goes to benefits details page</a:t>
            </a:r>
          </a:p>
        </p:txBody>
      </p:sp>
      <p:sp>
        <p:nvSpPr>
          <p:cNvPr id="32" name="Rectangle 31"/>
          <p:cNvSpPr/>
          <p:nvPr/>
        </p:nvSpPr>
        <p:spPr>
          <a:xfrm>
            <a:off x="1438853" y="5954363"/>
            <a:ext cx="1504676"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Application Status</a:t>
            </a:r>
          </a:p>
        </p:txBody>
      </p:sp>
      <p:sp>
        <p:nvSpPr>
          <p:cNvPr id="33" name="Rectangle 32"/>
          <p:cNvSpPr/>
          <p:nvPr/>
        </p:nvSpPr>
        <p:spPr>
          <a:xfrm>
            <a:off x="6900419" y="4978438"/>
            <a:ext cx="3294213"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Summary of Communication from DHS</a:t>
            </a:r>
          </a:p>
        </p:txBody>
      </p:sp>
      <p:grpSp>
        <p:nvGrpSpPr>
          <p:cNvPr id="43" name="Group 42"/>
          <p:cNvGrpSpPr/>
          <p:nvPr/>
        </p:nvGrpSpPr>
        <p:grpSpPr>
          <a:xfrm>
            <a:off x="3298895" y="1019162"/>
            <a:ext cx="3121537" cy="5458530"/>
            <a:chOff x="5176928" y="1109392"/>
            <a:chExt cx="3121537" cy="545853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92" t="14770" r="3753" b="3451"/>
            <a:stretch/>
          </p:blipFill>
          <p:spPr>
            <a:xfrm>
              <a:off x="5176928" y="1109392"/>
              <a:ext cx="3121537" cy="5458530"/>
            </a:xfrm>
            <a:prstGeom prst="rect">
              <a:avLst/>
            </a:prstGeom>
            <a:ln w="57150">
              <a:solidFill>
                <a:schemeClr val="tx1"/>
              </a:solidFill>
            </a:ln>
          </p:spPr>
        </p:pic>
        <p:sp>
          <p:nvSpPr>
            <p:cNvPr id="6" name="TextBox 5"/>
            <p:cNvSpPr txBox="1"/>
            <p:nvPr/>
          </p:nvSpPr>
          <p:spPr>
            <a:xfrm>
              <a:off x="5622324" y="6215449"/>
              <a:ext cx="370703" cy="61783"/>
            </a:xfrm>
            <a:prstGeom prst="rect">
              <a:avLst/>
            </a:prstGeom>
            <a:solidFill>
              <a:schemeClr val="tx1"/>
            </a:solidFill>
          </p:spPr>
          <p:txBody>
            <a:bodyPr wrap="square" rtlCol="0">
              <a:spAutoFit/>
            </a:bodyPr>
            <a:lstStyle/>
            <a:p>
              <a:endParaRPr lang="en-US" dirty="0"/>
            </a:p>
          </p:txBody>
        </p:sp>
      </p:grpSp>
      <p:sp>
        <p:nvSpPr>
          <p:cNvPr id="2" name="Rectangle 1"/>
          <p:cNvSpPr/>
          <p:nvPr/>
        </p:nvSpPr>
        <p:spPr>
          <a:xfrm>
            <a:off x="539141" y="257306"/>
            <a:ext cx="3884397" cy="769441"/>
          </a:xfrm>
          <a:prstGeom prst="rect">
            <a:avLst/>
          </a:prstGeom>
        </p:spPr>
        <p:txBody>
          <a:bodyPr wrap="none">
            <a:spAutoFit/>
          </a:bodyPr>
          <a:lstStyle/>
          <a:p>
            <a:r>
              <a:rPr lang="en-US" sz="4400" b="1" dirty="0"/>
              <a:t>Case Summary</a:t>
            </a:r>
          </a:p>
        </p:txBody>
      </p:sp>
      <p:sp>
        <p:nvSpPr>
          <p:cNvPr id="3" name="Rectangle 2">
            <a:extLst>
              <a:ext uri="{FF2B5EF4-FFF2-40B4-BE49-F238E27FC236}">
                <a16:creationId xmlns:a16="http://schemas.microsoft.com/office/drawing/2014/main" id="{877EE7B0-00CB-10C4-3B4D-13CCD37F2334}"/>
              </a:ext>
            </a:extLst>
          </p:cNvPr>
          <p:cNvSpPr/>
          <p:nvPr/>
        </p:nvSpPr>
        <p:spPr>
          <a:xfrm>
            <a:off x="6768574" y="642026"/>
            <a:ext cx="4884285" cy="954107"/>
          </a:xfrm>
          <a:prstGeom prst="rect">
            <a:avLst/>
          </a:prstGeom>
          <a:solidFill>
            <a:schemeClr val="bg1"/>
          </a:solidFill>
          <a:ln w="57150">
            <a:solidFill>
              <a:srgbClr val="FFC000"/>
            </a:solidFill>
          </a:ln>
        </p:spPr>
        <p:txBody>
          <a:bodyPr wrap="square" lIns="91440" tIns="45720" rIns="91440" bIns="45720">
            <a:spAutoFit/>
          </a:bodyPr>
          <a:lstStyle/>
          <a:p>
            <a:r>
              <a:rPr lang="en-US" sz="1400" dirty="0">
                <a:ln w="0"/>
                <a:effectLst>
                  <a:outerShdw blurRad="38100" dist="19050" dir="2700000" algn="tl" rotWithShape="0">
                    <a:schemeClr val="dk1">
                      <a:alpha val="40000"/>
                    </a:schemeClr>
                  </a:outerShdw>
                </a:effectLst>
              </a:rPr>
              <a:t>Renew benefits - The Renew My Benefits button will display when the customer is up for redetermination. Appears when redetermination letter is generated 60 days before end of benefit period</a:t>
            </a:r>
          </a:p>
        </p:txBody>
      </p:sp>
      <p:sp>
        <p:nvSpPr>
          <p:cNvPr id="9" name="Rectangle 8">
            <a:extLst>
              <a:ext uri="{FF2B5EF4-FFF2-40B4-BE49-F238E27FC236}">
                <a16:creationId xmlns:a16="http://schemas.microsoft.com/office/drawing/2014/main" id="{99EEF8EE-807C-BD65-A964-763CBCB52692}"/>
              </a:ext>
            </a:extLst>
          </p:cNvPr>
          <p:cNvSpPr/>
          <p:nvPr/>
        </p:nvSpPr>
        <p:spPr>
          <a:xfrm>
            <a:off x="6861457" y="2039124"/>
            <a:ext cx="4112799" cy="738664"/>
          </a:xfrm>
          <a:prstGeom prst="rect">
            <a:avLst/>
          </a:prstGeom>
          <a:solidFill>
            <a:schemeClr val="bg1"/>
          </a:solidFill>
          <a:ln w="57150">
            <a:solidFill>
              <a:srgbClr val="FFC000"/>
            </a:solidFill>
          </a:ln>
        </p:spPr>
        <p:txBody>
          <a:bodyPr wrap="square" lIns="91440" tIns="45720" rIns="91440" bIns="45720">
            <a:spAutoFit/>
          </a:bodyPr>
          <a:lstStyle/>
          <a:p>
            <a:r>
              <a:rPr lang="en-US" sz="1400" dirty="0">
                <a:ln w="0"/>
                <a:effectLst>
                  <a:outerShdw blurRad="38100" dist="19050" dir="2700000" algn="tl" rotWithShape="0">
                    <a:schemeClr val="dk1">
                      <a:alpha val="40000"/>
                    </a:schemeClr>
                  </a:outerShdw>
                </a:effectLst>
              </a:rPr>
              <a:t>Apply for additional benefits - Apply for Other Benefits is only for requesting additional benefits on an existing case.</a:t>
            </a:r>
          </a:p>
        </p:txBody>
      </p:sp>
      <p:cxnSp>
        <p:nvCxnSpPr>
          <p:cNvPr id="12" name="Straight Arrow Connector 11">
            <a:extLst>
              <a:ext uri="{FF2B5EF4-FFF2-40B4-BE49-F238E27FC236}">
                <a16:creationId xmlns:a16="http://schemas.microsoft.com/office/drawing/2014/main" id="{38ED4DF9-5954-A63C-F5A3-09605F1829C9}"/>
              </a:ext>
            </a:extLst>
          </p:cNvPr>
          <p:cNvCxnSpPr>
            <a:cxnSpLocks/>
            <a:stCxn id="3" idx="1"/>
          </p:cNvCxnSpPr>
          <p:nvPr/>
        </p:nvCxnSpPr>
        <p:spPr>
          <a:xfrm flipH="1">
            <a:off x="5423427" y="1119080"/>
            <a:ext cx="1345147" cy="35412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BA86287-20D4-6CC8-7080-19127821C999}"/>
              </a:ext>
            </a:extLst>
          </p:cNvPr>
          <p:cNvCxnSpPr>
            <a:cxnSpLocks/>
            <a:stCxn id="9" idx="1"/>
          </p:cNvCxnSpPr>
          <p:nvPr/>
        </p:nvCxnSpPr>
        <p:spPr>
          <a:xfrm flipH="1" flipV="1">
            <a:off x="4813300" y="2133600"/>
            <a:ext cx="2048157" cy="2748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392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44893" y="245366"/>
            <a:ext cx="108250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Verifications docs, notices, case status</a:t>
            </a:r>
          </a:p>
        </p:txBody>
      </p:sp>
      <p:sp>
        <p:nvSpPr>
          <p:cNvPr id="10" name="Rectangle 9"/>
          <p:cNvSpPr/>
          <p:nvPr/>
        </p:nvSpPr>
        <p:spPr>
          <a:xfrm>
            <a:off x="2656335" y="3185415"/>
            <a:ext cx="1591776" cy="40011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View notices</a:t>
            </a:r>
          </a:p>
        </p:txBody>
      </p:sp>
      <p:pic>
        <p:nvPicPr>
          <p:cNvPr id="2" name="Picture 1"/>
          <p:cNvPicPr>
            <a:picLocks noChangeAspect="1"/>
          </p:cNvPicPr>
          <p:nvPr/>
        </p:nvPicPr>
        <p:blipFill>
          <a:blip r:embed="rId3"/>
          <a:stretch>
            <a:fillRect/>
          </a:stretch>
        </p:blipFill>
        <p:spPr>
          <a:xfrm>
            <a:off x="4509302" y="1167380"/>
            <a:ext cx="7515143" cy="5405446"/>
          </a:xfrm>
          <a:prstGeom prst="rect">
            <a:avLst/>
          </a:prstGeom>
          <a:ln w="57150">
            <a:solidFill>
              <a:schemeClr val="tx1"/>
            </a:solidFill>
          </a:ln>
        </p:spPr>
      </p:pic>
      <p:cxnSp>
        <p:nvCxnSpPr>
          <p:cNvPr id="14" name="Straight Arrow Connector 13"/>
          <p:cNvCxnSpPr>
            <a:cxnSpLocks/>
            <a:stCxn id="10" idx="3"/>
          </p:cNvCxnSpPr>
          <p:nvPr/>
        </p:nvCxnSpPr>
        <p:spPr>
          <a:xfrm>
            <a:off x="4248111" y="3370081"/>
            <a:ext cx="768389" cy="74471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3937960" y="5211654"/>
            <a:ext cx="1180140" cy="38904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95521" y="5046911"/>
            <a:ext cx="3779123" cy="40011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Check the status of an application</a:t>
            </a:r>
          </a:p>
        </p:txBody>
      </p:sp>
    </p:spTree>
    <p:extLst>
      <p:ext uri="{BB962C8B-B14F-4D97-AF65-F5344CB8AC3E}">
        <p14:creationId xmlns:p14="http://schemas.microsoft.com/office/powerpoint/2010/main" val="177353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1"/>
          <p:cNvSpPr txBox="1">
            <a:spLocks/>
          </p:cNvSpPr>
          <p:nvPr/>
        </p:nvSpPr>
        <p:spPr>
          <a:xfrm>
            <a:off x="744893" y="245366"/>
            <a:ext cx="66205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mj-lt"/>
                <a:ea typeface="+mj-ea"/>
                <a:cs typeface="+mj-cs"/>
              </a:defRPr>
            </a:lvl1pPr>
          </a:lstStyle>
          <a:p>
            <a:r>
              <a:rPr lang="en-US" dirty="0"/>
              <a:t>Notices</a:t>
            </a:r>
          </a:p>
        </p:txBody>
      </p:sp>
      <p:pic>
        <p:nvPicPr>
          <p:cNvPr id="5" name="Picture 4"/>
          <p:cNvPicPr>
            <a:picLocks noChangeAspect="1"/>
          </p:cNvPicPr>
          <p:nvPr/>
        </p:nvPicPr>
        <p:blipFill rotWithShape="1">
          <a:blip r:embed="rId4"/>
          <a:srcRect b="64110"/>
          <a:stretch/>
        </p:blipFill>
        <p:spPr>
          <a:xfrm>
            <a:off x="4594672" y="1961964"/>
            <a:ext cx="6576135" cy="1306287"/>
          </a:xfrm>
          <a:prstGeom prst="rect">
            <a:avLst/>
          </a:prstGeom>
          <a:ln w="57150">
            <a:solidFill>
              <a:schemeClr val="tx1"/>
            </a:solidFill>
          </a:ln>
        </p:spPr>
      </p:pic>
      <p:pic>
        <p:nvPicPr>
          <p:cNvPr id="6" name="Picture 5"/>
          <p:cNvPicPr>
            <a:picLocks noChangeAspect="1"/>
          </p:cNvPicPr>
          <p:nvPr/>
        </p:nvPicPr>
        <p:blipFill rotWithShape="1">
          <a:blip r:embed="rId5"/>
          <a:srcRect t="9577" b="80497"/>
          <a:stretch/>
        </p:blipFill>
        <p:spPr>
          <a:xfrm>
            <a:off x="4594672" y="722687"/>
            <a:ext cx="4635235" cy="932097"/>
          </a:xfrm>
          <a:prstGeom prst="rect">
            <a:avLst/>
          </a:prstGeom>
          <a:ln w="57150">
            <a:solidFill>
              <a:schemeClr val="tx1"/>
            </a:solidFill>
          </a:ln>
        </p:spPr>
      </p:pic>
      <p:grpSp>
        <p:nvGrpSpPr>
          <p:cNvPr id="7" name="Group 6"/>
          <p:cNvGrpSpPr/>
          <p:nvPr/>
        </p:nvGrpSpPr>
        <p:grpSpPr>
          <a:xfrm>
            <a:off x="3114188" y="4206119"/>
            <a:ext cx="5757677" cy="2174718"/>
            <a:chOff x="2850150" y="4236271"/>
            <a:chExt cx="5757677" cy="2174718"/>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5295" b="26914"/>
            <a:stretch/>
          </p:blipFill>
          <p:spPr>
            <a:xfrm>
              <a:off x="2850150" y="4236271"/>
              <a:ext cx="5757677" cy="2174718"/>
            </a:xfrm>
            <a:prstGeom prst="rect">
              <a:avLst/>
            </a:prstGeom>
            <a:ln w="57150">
              <a:solidFill>
                <a:schemeClr val="tx1"/>
              </a:solidFill>
            </a:ln>
          </p:spPr>
        </p:pic>
        <p:sp>
          <p:nvSpPr>
            <p:cNvPr id="4" name="Rectangle 3"/>
            <p:cNvSpPr/>
            <p:nvPr/>
          </p:nvSpPr>
          <p:spPr>
            <a:xfrm>
              <a:off x="3101546" y="5202195"/>
              <a:ext cx="778476" cy="1025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Straight Arrow Connector 16"/>
          <p:cNvCxnSpPr>
            <a:stCxn id="20" idx="3"/>
          </p:cNvCxnSpPr>
          <p:nvPr/>
        </p:nvCxnSpPr>
        <p:spPr>
          <a:xfrm flipV="1">
            <a:off x="3608173" y="1075746"/>
            <a:ext cx="1694873" cy="70155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234634" y="1592632"/>
            <a:ext cx="2373539" cy="40011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Click to view notices</a:t>
            </a:r>
          </a:p>
        </p:txBody>
      </p:sp>
      <p:sp>
        <p:nvSpPr>
          <p:cNvPr id="24" name="Rectangle 23"/>
          <p:cNvSpPr/>
          <p:nvPr/>
        </p:nvSpPr>
        <p:spPr>
          <a:xfrm>
            <a:off x="9159269" y="4347231"/>
            <a:ext cx="2011538" cy="707886"/>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Click here to see the notice</a:t>
            </a:r>
          </a:p>
        </p:txBody>
      </p:sp>
      <p:cxnSp>
        <p:nvCxnSpPr>
          <p:cNvPr id="25" name="Straight Arrow Connector 24"/>
          <p:cNvCxnSpPr/>
          <p:nvPr/>
        </p:nvCxnSpPr>
        <p:spPr>
          <a:xfrm flipH="1">
            <a:off x="7365449" y="4547286"/>
            <a:ext cx="1803265" cy="82625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0" idx="3"/>
          </p:cNvCxnSpPr>
          <p:nvPr/>
        </p:nvCxnSpPr>
        <p:spPr>
          <a:xfrm>
            <a:off x="3608173" y="1777298"/>
            <a:ext cx="1248032" cy="10330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342523" y="3924888"/>
            <a:ext cx="1145135" cy="99792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2544" y="2742064"/>
            <a:ext cx="3282278" cy="1477328"/>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Date POSTED – You must look at the notice itself to see the date of the notice, which is important for calculating appeal deadlines.</a:t>
            </a:r>
          </a:p>
        </p:txBody>
      </p:sp>
    </p:spTree>
    <p:extLst>
      <p:ext uri="{BB962C8B-B14F-4D97-AF65-F5344CB8AC3E}">
        <p14:creationId xmlns:p14="http://schemas.microsoft.com/office/powerpoint/2010/main" val="61367591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4" b="57057"/>
          <a:stretch/>
        </p:blipFill>
        <p:spPr>
          <a:xfrm>
            <a:off x="183449" y="1403445"/>
            <a:ext cx="4413951" cy="3180932"/>
          </a:xfrm>
          <a:prstGeom prst="rect">
            <a:avLst/>
          </a:prstGeom>
          <a:ln w="57150">
            <a:solidFill>
              <a:schemeClr val="tx1"/>
            </a:solidFill>
          </a:ln>
        </p:spPr>
      </p:pic>
      <p:sp>
        <p:nvSpPr>
          <p:cNvPr id="2" name="Title 1"/>
          <p:cNvSpPr>
            <a:spLocks noGrp="1"/>
          </p:cNvSpPr>
          <p:nvPr>
            <p:ph type="title"/>
          </p:nvPr>
        </p:nvSpPr>
        <p:spPr/>
        <p:txBody>
          <a:bodyPr/>
          <a:lstStyle/>
          <a:p>
            <a:r>
              <a:rPr lang="en-US" dirty="0"/>
              <a:t>DHS programs – how to apply</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05" t="25745" r="3545" b="30198"/>
          <a:stretch/>
        </p:blipFill>
        <p:spPr>
          <a:xfrm>
            <a:off x="5005593" y="3090427"/>
            <a:ext cx="7096986" cy="2534637"/>
          </a:xfrm>
          <a:prstGeom prst="rect">
            <a:avLst/>
          </a:prstGeom>
          <a:ln w="57150">
            <a:solidFill>
              <a:schemeClr val="tx1"/>
            </a:solidFill>
          </a:ln>
        </p:spPr>
      </p:pic>
      <p:sp>
        <p:nvSpPr>
          <p:cNvPr id="11" name="Rectangle 10"/>
          <p:cNvSpPr/>
          <p:nvPr/>
        </p:nvSpPr>
        <p:spPr>
          <a:xfrm>
            <a:off x="4038646" y="3662570"/>
            <a:ext cx="175363" cy="369332"/>
          </a:xfrm>
          <a:prstGeom prst="rect">
            <a:avLst/>
          </a:prstGeom>
        </p:spPr>
        <p:txBody>
          <a:bodyPr wrap="square">
            <a:spAutoFit/>
          </a:bodyPr>
          <a:lstStyle/>
          <a:p>
            <a:r>
              <a:rPr lang="en-US" b="1" dirty="0"/>
              <a:t>2</a:t>
            </a:r>
          </a:p>
        </p:txBody>
      </p:sp>
      <p:sp>
        <p:nvSpPr>
          <p:cNvPr id="8" name="TextBox 7">
            <a:extLst>
              <a:ext uri="{FF2B5EF4-FFF2-40B4-BE49-F238E27FC236}">
                <a16:creationId xmlns:a16="http://schemas.microsoft.com/office/drawing/2014/main" id="{CE9DFFA6-F0FC-EE5A-01BD-CC726FE421A8}"/>
              </a:ext>
            </a:extLst>
          </p:cNvPr>
          <p:cNvSpPr txBox="1"/>
          <p:nvPr/>
        </p:nvSpPr>
        <p:spPr>
          <a:xfrm>
            <a:off x="5411725" y="1458541"/>
            <a:ext cx="5689867" cy="954107"/>
          </a:xfrm>
          <a:prstGeom prst="rect">
            <a:avLst/>
          </a:prstGeom>
          <a:solidFill>
            <a:schemeClr val="bg1"/>
          </a:solidFill>
          <a:ln w="57150">
            <a:solidFill>
              <a:srgbClr val="FFC000"/>
            </a:solidFill>
          </a:ln>
        </p:spPr>
        <p:txBody>
          <a:bodyPr wrap="square" lIns="91440" tIns="45720" rIns="91440" bIns="45720">
            <a:spAutoFit/>
          </a:bodyPr>
          <a:lstStyle>
            <a:defPPr>
              <a:defRPr lang="en-US"/>
            </a:defPPr>
            <a:lvl1pPr>
              <a:defRPr>
                <a:ln w="0"/>
                <a:effectLst>
                  <a:outerShdw blurRad="38100" dist="19050" dir="2700000" algn="tl" rotWithShape="0">
                    <a:schemeClr val="dk1">
                      <a:alpha val="40000"/>
                    </a:schemeClr>
                  </a:outerShdw>
                </a:effectLst>
              </a:defRPr>
            </a:lvl1pPr>
          </a:lstStyle>
          <a:p>
            <a:pPr lvl="1"/>
            <a:r>
              <a:rPr lang="en-US" sz="1400" dirty="0"/>
              <a:t>Note: Once you submit an application in ABE, you can no longer make changes to it in ABE, but you are able to view the application as it was submitted. Applicants should contact the office where the application was sent for processing to report any changes. </a:t>
            </a:r>
          </a:p>
        </p:txBody>
      </p:sp>
      <p:cxnSp>
        <p:nvCxnSpPr>
          <p:cNvPr id="12" name="Straight Connector 11">
            <a:extLst>
              <a:ext uri="{FF2B5EF4-FFF2-40B4-BE49-F238E27FC236}">
                <a16:creationId xmlns:a16="http://schemas.microsoft.com/office/drawing/2014/main" id="{C2BE1D61-8003-6020-DE35-BEE84D43558F}"/>
              </a:ext>
            </a:extLst>
          </p:cNvPr>
          <p:cNvCxnSpPr>
            <a:stCxn id="7" idx="2"/>
          </p:cNvCxnSpPr>
          <p:nvPr/>
        </p:nvCxnSpPr>
        <p:spPr>
          <a:xfrm flipH="1">
            <a:off x="2374900" y="4584377"/>
            <a:ext cx="15525" cy="67342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DCE8EA-D29A-A5C1-8CB7-E13B09864A89}"/>
              </a:ext>
            </a:extLst>
          </p:cNvPr>
          <p:cNvCxnSpPr/>
          <p:nvPr/>
        </p:nvCxnSpPr>
        <p:spPr>
          <a:xfrm>
            <a:off x="2374900" y="5245100"/>
            <a:ext cx="22225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341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4246331" y="2005664"/>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3826494" y="3278978"/>
            <a:ext cx="1158403" cy="42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9731" y="533941"/>
            <a:ext cx="7400538" cy="624689"/>
          </a:xfrm>
        </p:spPr>
        <p:txBody>
          <a:bodyPr>
            <a:normAutofit fontScale="90000"/>
          </a:bodyPr>
          <a:lstStyle/>
          <a:p>
            <a:r>
              <a:rPr lang="en-US" dirty="0"/>
              <a:t>OVERVIEW OF APPLICATION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0" t="11157" r="75948" b="27129"/>
          <a:stretch/>
        </p:blipFill>
        <p:spPr>
          <a:xfrm>
            <a:off x="5385997" y="1165489"/>
            <a:ext cx="1486352" cy="4549511"/>
          </a:xfrm>
          <a:prstGeom prst="rect">
            <a:avLst/>
          </a:prstGeom>
          <a:ln w="57150">
            <a:solidFill>
              <a:schemeClr val="tx1"/>
            </a:solidFill>
          </a:ln>
        </p:spPr>
      </p:pic>
      <p:sp>
        <p:nvSpPr>
          <p:cNvPr id="7" name="Right Arrow 6"/>
          <p:cNvSpPr/>
          <p:nvPr/>
        </p:nvSpPr>
        <p:spPr>
          <a:xfrm>
            <a:off x="4221555" y="1212778"/>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497496" y="1092074"/>
            <a:ext cx="2964918"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Shows the percentage of the application complete</a:t>
            </a:r>
          </a:p>
        </p:txBody>
      </p:sp>
      <p:sp>
        <p:nvSpPr>
          <p:cNvPr id="10" name="Rectangle 9"/>
          <p:cNvSpPr/>
          <p:nvPr/>
        </p:nvSpPr>
        <p:spPr>
          <a:xfrm>
            <a:off x="650461" y="1951516"/>
            <a:ext cx="3938953" cy="646331"/>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How many people in the household, review of rights, who is filing app?</a:t>
            </a:r>
          </a:p>
        </p:txBody>
      </p:sp>
      <p:sp>
        <p:nvSpPr>
          <p:cNvPr id="12" name="Right Arrow 11"/>
          <p:cNvSpPr/>
          <p:nvPr/>
        </p:nvSpPr>
        <p:spPr>
          <a:xfrm rot="10800000">
            <a:off x="7299009" y="4147582"/>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972515" y="4184788"/>
            <a:ext cx="1232665" cy="40011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Expenses</a:t>
            </a:r>
          </a:p>
        </p:txBody>
      </p:sp>
      <p:sp>
        <p:nvSpPr>
          <p:cNvPr id="18" name="Right Bracket 17"/>
          <p:cNvSpPr/>
          <p:nvPr/>
        </p:nvSpPr>
        <p:spPr>
          <a:xfrm>
            <a:off x="6981326" y="4173445"/>
            <a:ext cx="235763" cy="422796"/>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Rectangle 19"/>
          <p:cNvSpPr/>
          <p:nvPr/>
        </p:nvSpPr>
        <p:spPr>
          <a:xfrm>
            <a:off x="1384178" y="3278978"/>
            <a:ext cx="3014736"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Income and Resources</a:t>
            </a:r>
          </a:p>
        </p:txBody>
      </p:sp>
      <p:sp>
        <p:nvSpPr>
          <p:cNvPr id="22" name="Right Arrow 21"/>
          <p:cNvSpPr/>
          <p:nvPr/>
        </p:nvSpPr>
        <p:spPr>
          <a:xfrm rot="10800000">
            <a:off x="7052802" y="2355698"/>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8302715" y="2411369"/>
            <a:ext cx="2339322"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Who is in the home?</a:t>
            </a:r>
          </a:p>
        </p:txBody>
      </p:sp>
      <p:sp>
        <p:nvSpPr>
          <p:cNvPr id="24" name="Right Arrow 23"/>
          <p:cNvSpPr/>
          <p:nvPr/>
        </p:nvSpPr>
        <p:spPr>
          <a:xfrm rot="10800000">
            <a:off x="6987448" y="5268653"/>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912265" y="4960532"/>
            <a:ext cx="2314048"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Review of answers </a:t>
            </a:r>
          </a:p>
        </p:txBody>
      </p:sp>
      <p:sp>
        <p:nvSpPr>
          <p:cNvPr id="26" name="Left Bracket 25"/>
          <p:cNvSpPr/>
          <p:nvPr/>
        </p:nvSpPr>
        <p:spPr>
          <a:xfrm>
            <a:off x="5040445" y="2880238"/>
            <a:ext cx="269949" cy="1173982"/>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ectangle 27"/>
          <p:cNvSpPr/>
          <p:nvPr/>
        </p:nvSpPr>
        <p:spPr>
          <a:xfrm>
            <a:off x="8331727" y="5288003"/>
            <a:ext cx="2338884" cy="369332"/>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Submit application</a:t>
            </a:r>
          </a:p>
        </p:txBody>
      </p:sp>
      <p:sp>
        <p:nvSpPr>
          <p:cNvPr id="27" name="Right Arrow 26"/>
          <p:cNvSpPr/>
          <p:nvPr/>
        </p:nvSpPr>
        <p:spPr>
          <a:xfrm>
            <a:off x="4232816" y="4919111"/>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124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560216" cy="624689"/>
          </a:xfrm>
        </p:spPr>
        <p:txBody>
          <a:bodyPr>
            <a:normAutofit fontScale="90000"/>
          </a:bodyPr>
          <a:lstStyle/>
          <a:p>
            <a:r>
              <a:rPr lang="en-US" dirty="0"/>
              <a:t>People in the home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018" t="20751" r="2017" b="66563"/>
          <a:stretch/>
        </p:blipFill>
        <p:spPr>
          <a:xfrm>
            <a:off x="1073915" y="1754670"/>
            <a:ext cx="9560217" cy="1791877"/>
          </a:xfrm>
          <a:prstGeom prst="rect">
            <a:avLst/>
          </a:prstGeom>
          <a:ln w="57150">
            <a:solidFill>
              <a:schemeClr val="tx1"/>
            </a:solidFill>
          </a:ln>
        </p:spPr>
      </p:pic>
      <p:sp>
        <p:nvSpPr>
          <p:cNvPr id="3" name="Rectangle 2"/>
          <p:cNvSpPr/>
          <p:nvPr/>
        </p:nvSpPr>
        <p:spPr>
          <a:xfrm>
            <a:off x="1354505" y="3788291"/>
            <a:ext cx="9482989" cy="1200329"/>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Include everyone in the Household when applying for benefits.</a:t>
            </a:r>
          </a:p>
          <a:p>
            <a:endParaRPr lang="en-US" dirty="0">
              <a:ln w="0"/>
              <a:effectLst>
                <a:outerShdw blurRad="38100" dist="19050" dir="2700000" algn="tl" rotWithShape="0">
                  <a:schemeClr val="dk1">
                    <a:alpha val="40000"/>
                  </a:schemeClr>
                </a:outerShdw>
              </a:effectLst>
            </a:endParaRPr>
          </a:p>
          <a:p>
            <a:r>
              <a:rPr lang="en-US" dirty="0">
                <a:ln w="0"/>
                <a:effectLst>
                  <a:outerShdw blurRad="38100" dist="19050" dir="2700000" algn="tl" rotWithShape="0">
                    <a:schemeClr val="dk1">
                      <a:alpha val="40000"/>
                    </a:schemeClr>
                  </a:outerShdw>
                </a:effectLst>
              </a:rPr>
              <a:t>Because eligibility for some medical programs are based on tax law, you also should include others who are included on your tax return if applying for medical benefits.</a:t>
            </a:r>
          </a:p>
        </p:txBody>
      </p:sp>
    </p:spTree>
    <p:extLst>
      <p:ext uri="{BB962C8B-B14F-4D97-AF65-F5344CB8AC3E}">
        <p14:creationId xmlns:p14="http://schemas.microsoft.com/office/powerpoint/2010/main" val="2935184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9188427" cy="624689"/>
          </a:xfrm>
        </p:spPr>
        <p:txBody>
          <a:bodyPr>
            <a:normAutofit fontScale="90000"/>
          </a:bodyPr>
          <a:lstStyle/>
          <a:p>
            <a:r>
              <a:rPr lang="en-US" dirty="0"/>
              <a:t>Selecting </a:t>
            </a:r>
            <a:br>
              <a:rPr lang="en-US" dirty="0"/>
            </a:br>
            <a:r>
              <a:rPr lang="en-US" dirty="0"/>
              <a:t>programs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803" t="18260" r="5164" b="21672"/>
          <a:stretch/>
        </p:blipFill>
        <p:spPr>
          <a:xfrm>
            <a:off x="5136204" y="196985"/>
            <a:ext cx="5466945" cy="5466945"/>
          </a:xfrm>
          <a:prstGeom prst="rect">
            <a:avLst/>
          </a:prstGeom>
          <a:ln w="57150">
            <a:solidFill>
              <a:schemeClr val="tx1"/>
            </a:solidFill>
          </a:ln>
        </p:spPr>
      </p:pic>
      <p:sp>
        <p:nvSpPr>
          <p:cNvPr id="5" name="TextBox 4"/>
          <p:cNvSpPr txBox="1"/>
          <p:nvPr/>
        </p:nvSpPr>
        <p:spPr>
          <a:xfrm>
            <a:off x="1045341" y="4210734"/>
            <a:ext cx="4254304" cy="646331"/>
          </a:xfrm>
          <a:prstGeom prst="rect">
            <a:avLst/>
          </a:prstGeom>
          <a:solidFill>
            <a:schemeClr val="bg1"/>
          </a:solidFill>
          <a:ln w="57150">
            <a:solidFill>
              <a:srgbClr val="FFC000"/>
            </a:solidFill>
          </a:ln>
        </p:spPr>
        <p:txBody>
          <a:bodyPr wrap="square" lIns="91440" tIns="45720" rIns="91440" bIns="45720">
            <a:spAutoFit/>
          </a:bodyPr>
          <a:lstStyle>
            <a:defPPr>
              <a:defRPr lang="en-US"/>
            </a:defPPr>
            <a:lvl1pPr>
              <a:defRPr>
                <a:ln w="0"/>
                <a:effectLst>
                  <a:outerShdw blurRad="38100" dist="19050" dir="2700000" algn="tl" rotWithShape="0">
                    <a:schemeClr val="dk1">
                      <a:alpha val="40000"/>
                    </a:schemeClr>
                  </a:outerShdw>
                </a:effectLst>
              </a:defRPr>
            </a:lvl1pPr>
          </a:lstStyle>
          <a:p>
            <a:r>
              <a:rPr lang="en-US" dirty="0"/>
              <a:t>Select yes for every program unless you do not want a benefit. </a:t>
            </a:r>
          </a:p>
        </p:txBody>
      </p:sp>
    </p:spTree>
    <p:extLst>
      <p:ext uri="{BB962C8B-B14F-4D97-AF65-F5344CB8AC3E}">
        <p14:creationId xmlns:p14="http://schemas.microsoft.com/office/powerpoint/2010/main" val="3258952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a:t>Personal information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990" t="32712" r="1320" b="29791"/>
          <a:stretch/>
        </p:blipFill>
        <p:spPr>
          <a:xfrm>
            <a:off x="1792114" y="1294028"/>
            <a:ext cx="6250874" cy="4137269"/>
          </a:xfrm>
          <a:prstGeom prst="rect">
            <a:avLst/>
          </a:prstGeom>
          <a:ln w="57150">
            <a:solidFill>
              <a:schemeClr val="tx1"/>
            </a:solidFill>
          </a:ln>
        </p:spPr>
      </p:pic>
      <p:sp>
        <p:nvSpPr>
          <p:cNvPr id="3" name="Rectangle 2"/>
          <p:cNvSpPr/>
          <p:nvPr/>
        </p:nvSpPr>
        <p:spPr>
          <a:xfrm>
            <a:off x="7087376" y="832363"/>
            <a:ext cx="4143841" cy="1015663"/>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Applicants will be asked identifying information. The red asterisks (*) indicate required information.</a:t>
            </a:r>
          </a:p>
        </p:txBody>
      </p:sp>
    </p:spTree>
    <p:extLst>
      <p:ext uri="{BB962C8B-B14F-4D97-AF65-F5344CB8AC3E}">
        <p14:creationId xmlns:p14="http://schemas.microsoft.com/office/powerpoint/2010/main" val="337286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4A1A-9DE8-AA3F-4C75-49AE4F24F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F2E7D-D9A5-184A-80C1-967F40B2A278}"/>
              </a:ext>
            </a:extLst>
          </p:cNvPr>
          <p:cNvSpPr>
            <a:spLocks noGrp="1"/>
          </p:cNvSpPr>
          <p:nvPr>
            <p:ph type="title"/>
          </p:nvPr>
        </p:nvSpPr>
        <p:spPr>
          <a:xfrm>
            <a:off x="832366" y="165715"/>
            <a:ext cx="10515600" cy="1325563"/>
          </a:xfrm>
        </p:spPr>
        <p:txBody>
          <a:bodyPr/>
          <a:lstStyle/>
          <a:p>
            <a:r>
              <a:rPr lang="en-US" dirty="0"/>
              <a:t>What are benefits from the </a:t>
            </a:r>
            <a:br>
              <a:rPr lang="en-US" dirty="0"/>
            </a:br>
            <a:r>
              <a:rPr lang="en-US" dirty="0"/>
              <a:t>IL Department of human services?</a:t>
            </a:r>
          </a:p>
        </p:txBody>
      </p:sp>
      <p:sp>
        <p:nvSpPr>
          <p:cNvPr id="6" name="Rectangle 5">
            <a:extLst>
              <a:ext uri="{FF2B5EF4-FFF2-40B4-BE49-F238E27FC236}">
                <a16:creationId xmlns:a16="http://schemas.microsoft.com/office/drawing/2014/main" id="{7877BF09-54E8-61F1-69DD-FAFF6BB000E2}"/>
              </a:ext>
            </a:extLst>
          </p:cNvPr>
          <p:cNvSpPr/>
          <p:nvPr/>
        </p:nvSpPr>
        <p:spPr>
          <a:xfrm>
            <a:off x="423672" y="1439470"/>
            <a:ext cx="3219714" cy="4005072"/>
          </a:xfrm>
          <a:prstGeom prst="rect">
            <a:avLst/>
          </a:prstGeom>
          <a:solidFill>
            <a:schemeClr val="bg1"/>
          </a:solidFill>
          <a:ln w="38100">
            <a:solidFill>
              <a:srgbClr val="001E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82D588C-643C-5BB9-9299-C39F53F4501F}"/>
              </a:ext>
            </a:extLst>
          </p:cNvPr>
          <p:cNvPicPr>
            <a:picLocks noChangeAspect="1"/>
          </p:cNvPicPr>
          <p:nvPr/>
        </p:nvPicPr>
        <p:blipFill>
          <a:blip r:embed="rId3">
            <a:clrChange>
              <a:clrFrom>
                <a:srgbClr val="FFFFFF"/>
              </a:clrFrom>
              <a:clrTo>
                <a:srgbClr val="FFFFFF">
                  <a:alpha val="0"/>
                </a:srgbClr>
              </a:clrTo>
            </a:clrChange>
          </a:blip>
          <a:srcRect l="3607" t="3435" r="15366" b="5202"/>
          <a:stretch/>
        </p:blipFill>
        <p:spPr>
          <a:xfrm>
            <a:off x="584205" y="2024686"/>
            <a:ext cx="2898648" cy="2834640"/>
          </a:xfrm>
          <a:prstGeom prst="rect">
            <a:avLst/>
          </a:prstGeom>
        </p:spPr>
      </p:pic>
      <p:sp>
        <p:nvSpPr>
          <p:cNvPr id="9" name="Rectangle 8">
            <a:extLst>
              <a:ext uri="{FF2B5EF4-FFF2-40B4-BE49-F238E27FC236}">
                <a16:creationId xmlns:a16="http://schemas.microsoft.com/office/drawing/2014/main" id="{93B97CF0-235A-2025-7FF1-144A9082F676}"/>
              </a:ext>
            </a:extLst>
          </p:cNvPr>
          <p:cNvSpPr/>
          <p:nvPr/>
        </p:nvSpPr>
        <p:spPr>
          <a:xfrm>
            <a:off x="8558784" y="1441200"/>
            <a:ext cx="3209544" cy="4001612"/>
          </a:xfrm>
          <a:prstGeom prst="rect">
            <a:avLst/>
          </a:prstGeom>
          <a:solidFill>
            <a:schemeClr val="bg1"/>
          </a:solidFill>
          <a:ln w="38100">
            <a:solidFill>
              <a:srgbClr val="001E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7C0A5B9-5321-C3D7-15DE-A07522606D3B}"/>
              </a:ext>
            </a:extLst>
          </p:cNvPr>
          <p:cNvPicPr>
            <a:picLocks noChangeAspect="1"/>
          </p:cNvPicPr>
          <p:nvPr/>
        </p:nvPicPr>
        <p:blipFill>
          <a:blip r:embed="rId4">
            <a:clrChange>
              <a:clrFrom>
                <a:srgbClr val="FFFFFF"/>
              </a:clrFrom>
              <a:clrTo>
                <a:srgbClr val="FFFFFF">
                  <a:alpha val="0"/>
                </a:srgbClr>
              </a:clrTo>
            </a:clrChange>
          </a:blip>
          <a:srcRect l="14381" r="17693" b="5575"/>
          <a:stretch/>
        </p:blipFill>
        <p:spPr>
          <a:xfrm>
            <a:off x="8659368" y="1714515"/>
            <a:ext cx="3008376" cy="3454982"/>
          </a:xfrm>
          <a:prstGeom prst="rect">
            <a:avLst/>
          </a:prstGeom>
        </p:spPr>
      </p:pic>
      <p:grpSp>
        <p:nvGrpSpPr>
          <p:cNvPr id="12" name="Group 11">
            <a:extLst>
              <a:ext uri="{FF2B5EF4-FFF2-40B4-BE49-F238E27FC236}">
                <a16:creationId xmlns:a16="http://schemas.microsoft.com/office/drawing/2014/main" id="{CD2821A3-018D-B867-333D-24EF35A3B71B}"/>
              </a:ext>
            </a:extLst>
          </p:cNvPr>
          <p:cNvGrpSpPr/>
          <p:nvPr/>
        </p:nvGrpSpPr>
        <p:grpSpPr>
          <a:xfrm>
            <a:off x="214884" y="5878172"/>
            <a:ext cx="2976372" cy="868680"/>
            <a:chOff x="973836" y="4956048"/>
            <a:chExt cx="2976372" cy="868680"/>
          </a:xfrm>
        </p:grpSpPr>
        <p:sp>
          <p:nvSpPr>
            <p:cNvPr id="13" name="Rectangle 12">
              <a:extLst>
                <a:ext uri="{FF2B5EF4-FFF2-40B4-BE49-F238E27FC236}">
                  <a16:creationId xmlns:a16="http://schemas.microsoft.com/office/drawing/2014/main" id="{EE1AB95A-814E-3130-88EF-2C58FD99D6D6}"/>
                </a:ext>
              </a:extLst>
            </p:cNvPr>
            <p:cNvSpPr/>
            <p:nvPr/>
          </p:nvSpPr>
          <p:spPr>
            <a:xfrm>
              <a:off x="973836" y="4956048"/>
              <a:ext cx="2976372" cy="868680"/>
            </a:xfrm>
            <a:prstGeom prst="rect">
              <a:avLst/>
            </a:prstGeom>
            <a:solidFill>
              <a:srgbClr val="91D9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CD926EE5-C84E-FABE-8204-CDBE3DFB00D8}"/>
                </a:ext>
              </a:extLst>
            </p:cNvPr>
            <p:cNvGrpSpPr/>
            <p:nvPr/>
          </p:nvGrpSpPr>
          <p:grpSpPr>
            <a:xfrm>
              <a:off x="1265822" y="5105158"/>
              <a:ext cx="2392401" cy="570460"/>
              <a:chOff x="1344295" y="5093015"/>
              <a:chExt cx="2392401" cy="570460"/>
            </a:xfrm>
          </p:grpSpPr>
          <p:sp>
            <p:nvSpPr>
              <p:cNvPr id="15" name="Rectangle 14">
                <a:extLst>
                  <a:ext uri="{FF2B5EF4-FFF2-40B4-BE49-F238E27FC236}">
                    <a16:creationId xmlns:a16="http://schemas.microsoft.com/office/drawing/2014/main" id="{2F48310E-9F7E-DC49-51CC-A82CC09BF203}"/>
                  </a:ext>
                </a:extLst>
              </p:cNvPr>
              <p:cNvSpPr/>
              <p:nvPr/>
            </p:nvSpPr>
            <p:spPr>
              <a:xfrm>
                <a:off x="1344295" y="5093015"/>
                <a:ext cx="2392401" cy="28523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Joint Federal-State</a:t>
                </a:r>
              </a:p>
            </p:txBody>
          </p:sp>
          <p:sp>
            <p:nvSpPr>
              <p:cNvPr id="16" name="Rectangle 15">
                <a:extLst>
                  <a:ext uri="{FF2B5EF4-FFF2-40B4-BE49-F238E27FC236}">
                    <a16:creationId xmlns:a16="http://schemas.microsoft.com/office/drawing/2014/main" id="{2F52BB91-1ECE-B642-C770-B0A8EFD013AF}"/>
                  </a:ext>
                </a:extLst>
              </p:cNvPr>
              <p:cNvSpPr/>
              <p:nvPr/>
            </p:nvSpPr>
            <p:spPr>
              <a:xfrm>
                <a:off x="1344295" y="5378245"/>
                <a:ext cx="2392401" cy="2852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State only</a:t>
                </a:r>
              </a:p>
            </p:txBody>
          </p:sp>
        </p:grpSp>
      </p:grpSp>
      <p:sp>
        <p:nvSpPr>
          <p:cNvPr id="17" name="Rectangle 16">
            <a:extLst>
              <a:ext uri="{FF2B5EF4-FFF2-40B4-BE49-F238E27FC236}">
                <a16:creationId xmlns:a16="http://schemas.microsoft.com/office/drawing/2014/main" id="{3EA73CDF-CD3E-231C-A05C-C8272103E61E}"/>
              </a:ext>
            </a:extLst>
          </p:cNvPr>
          <p:cNvSpPr/>
          <p:nvPr/>
        </p:nvSpPr>
        <p:spPr>
          <a:xfrm>
            <a:off x="3741686" y="1439470"/>
            <a:ext cx="4718797" cy="4005072"/>
          </a:xfrm>
          <a:prstGeom prst="rect">
            <a:avLst/>
          </a:prstGeom>
          <a:gradFill flip="none" rotWithShape="1">
            <a:gsLst>
              <a:gs pos="0">
                <a:srgbClr val="CBCCD2">
                  <a:shade val="30000"/>
                  <a:satMod val="115000"/>
                </a:srgbClr>
              </a:gs>
              <a:gs pos="32000">
                <a:srgbClr val="CBCCD2">
                  <a:shade val="67500"/>
                  <a:satMod val="115000"/>
                </a:srgbClr>
              </a:gs>
              <a:gs pos="58000">
                <a:srgbClr val="CBCCD2">
                  <a:shade val="100000"/>
                  <a:satMod val="115000"/>
                  <a:lumMod val="82000"/>
                  <a:lumOff val="18000"/>
                </a:srgb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E5A64FE-E73B-196A-28D5-C5FBF0C79FE7}"/>
              </a:ext>
            </a:extLst>
          </p:cNvPr>
          <p:cNvPicPr>
            <a:picLocks noChangeAspect="1"/>
          </p:cNvPicPr>
          <p:nvPr/>
        </p:nvPicPr>
        <p:blipFill>
          <a:blip r:embed="rId5"/>
          <a:stretch>
            <a:fillRect/>
          </a:stretch>
        </p:blipFill>
        <p:spPr>
          <a:xfrm>
            <a:off x="3785858" y="1492761"/>
            <a:ext cx="4630453" cy="3898490"/>
          </a:xfrm>
          <a:prstGeom prst="rect">
            <a:avLst/>
          </a:prstGeom>
          <a:solidFill>
            <a:schemeClr val="bg1"/>
          </a:solidFill>
          <a:ln w="38100">
            <a:solidFill>
              <a:srgbClr val="001E61"/>
            </a:solidFill>
          </a:ln>
        </p:spPr>
      </p:pic>
    </p:spTree>
    <p:extLst>
      <p:ext uri="{BB962C8B-B14F-4D97-AF65-F5344CB8AC3E}">
        <p14:creationId xmlns:p14="http://schemas.microsoft.com/office/powerpoint/2010/main" val="3744050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a:t>address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672" t="5568" r="2820" b="51850"/>
          <a:stretch/>
        </p:blipFill>
        <p:spPr>
          <a:xfrm>
            <a:off x="4165969" y="265465"/>
            <a:ext cx="6248032" cy="5032313"/>
          </a:xfrm>
          <a:prstGeom prst="rect">
            <a:avLst/>
          </a:prstGeom>
          <a:ln w="57150">
            <a:solidFill>
              <a:schemeClr val="tx1"/>
            </a:solidFill>
          </a:ln>
        </p:spPr>
      </p:pic>
      <p:sp>
        <p:nvSpPr>
          <p:cNvPr id="3" name="Rectangle 2"/>
          <p:cNvSpPr/>
          <p:nvPr/>
        </p:nvSpPr>
        <p:spPr>
          <a:xfrm>
            <a:off x="301593" y="1205816"/>
            <a:ext cx="3282170" cy="92333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Check this box to indicate whether you are homeless and leave the address blank.</a:t>
            </a:r>
          </a:p>
        </p:txBody>
      </p:sp>
      <p:sp>
        <p:nvSpPr>
          <p:cNvPr id="8" name="Rectangle 7"/>
          <p:cNvSpPr/>
          <p:nvPr/>
        </p:nvSpPr>
        <p:spPr>
          <a:xfrm>
            <a:off x="301593" y="3642775"/>
            <a:ext cx="3282170" cy="1569660"/>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WAG 06-04-03: Homeless Benefits</a:t>
            </a:r>
          </a:p>
          <a:p>
            <a:r>
              <a:rPr lang="en-US" dirty="0">
                <a:ln w="0"/>
                <a:effectLst>
                  <a:outerShdw blurRad="38100" dist="19050" dir="2700000" algn="tl" rotWithShape="0">
                    <a:schemeClr val="dk1">
                      <a:alpha val="40000"/>
                    </a:schemeClr>
                  </a:outerShdw>
                </a:effectLst>
              </a:rPr>
              <a:t>Mailing Address</a:t>
            </a:r>
          </a:p>
          <a:p>
            <a:r>
              <a:rPr lang="en-US" dirty="0">
                <a:ln w="0"/>
                <a:effectLst>
                  <a:outerShdw blurRad="38100" dist="19050" dir="2700000" algn="tl" rotWithShape="0">
                    <a:schemeClr val="dk1">
                      <a:alpha val="40000"/>
                    </a:schemeClr>
                  </a:outerShdw>
                </a:effectLst>
              </a:rPr>
              <a:t>Obtain approval of the LOA to use the Family Community Resource Center address for a customer with no permanent address.</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3830" t="71074" r="2224" b="21246"/>
          <a:stretch/>
        </p:blipFill>
        <p:spPr>
          <a:xfrm>
            <a:off x="3957120" y="5591944"/>
            <a:ext cx="7491388" cy="882454"/>
          </a:xfrm>
          <a:prstGeom prst="rect">
            <a:avLst/>
          </a:prstGeom>
          <a:ln w="57150">
            <a:solidFill>
              <a:schemeClr val="tx1"/>
            </a:solidFill>
          </a:ln>
        </p:spPr>
      </p:pic>
      <p:sp>
        <p:nvSpPr>
          <p:cNvPr id="12" name="Right Arrow 11"/>
          <p:cNvSpPr/>
          <p:nvPr/>
        </p:nvSpPr>
        <p:spPr>
          <a:xfrm>
            <a:off x="3583763" y="1427106"/>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a:stCxn id="3" idx="2"/>
            <a:endCxn id="3" idx="2"/>
          </p:cNvCxnSpPr>
          <p:nvPr/>
        </p:nvCxnSpPr>
        <p:spPr>
          <a:xfrm>
            <a:off x="1942678" y="2129146"/>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2"/>
            <a:endCxn id="8" idx="0"/>
          </p:cNvCxnSpPr>
          <p:nvPr/>
        </p:nvCxnSpPr>
        <p:spPr>
          <a:xfrm>
            <a:off x="1942678" y="3301545"/>
            <a:ext cx="0" cy="34123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rot="2323723">
            <a:off x="3222238" y="3115603"/>
            <a:ext cx="1449440" cy="53592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01593" y="2378215"/>
            <a:ext cx="3282170" cy="830997"/>
          </a:xfrm>
          <a:prstGeom prst="rect">
            <a:avLst/>
          </a:prstGeom>
          <a:solidFill>
            <a:schemeClr val="bg1"/>
          </a:solidFill>
          <a:ln w="57150">
            <a:solidFill>
              <a:srgbClr val="FFC000"/>
            </a:solidFill>
          </a:ln>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If you do not have a mailing address you can use the rule below to use your local FCRC. </a:t>
            </a:r>
          </a:p>
        </p:txBody>
      </p:sp>
    </p:spTree>
    <p:extLst>
      <p:ext uri="{BB962C8B-B14F-4D97-AF65-F5344CB8AC3E}">
        <p14:creationId xmlns:p14="http://schemas.microsoft.com/office/powerpoint/2010/main" val="3255353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a:t>Contact information</a:t>
            </a:r>
          </a:p>
        </p:txBody>
      </p:sp>
      <p:pic>
        <p:nvPicPr>
          <p:cNvPr id="5" name="Picture 4"/>
          <p:cNvPicPr>
            <a:picLocks noChangeAspect="1"/>
          </p:cNvPicPr>
          <p:nvPr/>
        </p:nvPicPr>
        <p:blipFill>
          <a:blip r:embed="rId3"/>
          <a:stretch>
            <a:fillRect/>
          </a:stretch>
        </p:blipFill>
        <p:spPr>
          <a:xfrm>
            <a:off x="1359441" y="1219456"/>
            <a:ext cx="5320760" cy="4419088"/>
          </a:xfrm>
          <a:prstGeom prst="rect">
            <a:avLst/>
          </a:prstGeom>
          <a:ln w="57150">
            <a:solidFill>
              <a:schemeClr val="tx1"/>
            </a:solidFill>
          </a:ln>
        </p:spPr>
      </p:pic>
      <p:sp>
        <p:nvSpPr>
          <p:cNvPr id="3" name="Rectangle 2">
            <a:extLst>
              <a:ext uri="{FF2B5EF4-FFF2-40B4-BE49-F238E27FC236}">
                <a16:creationId xmlns:a16="http://schemas.microsoft.com/office/drawing/2014/main" id="{07520EF7-C875-1F6A-F7B1-96ADA18A8AE9}"/>
              </a:ext>
            </a:extLst>
          </p:cNvPr>
          <p:cNvSpPr/>
          <p:nvPr/>
        </p:nvSpPr>
        <p:spPr>
          <a:xfrm>
            <a:off x="6905593" y="1720840"/>
            <a:ext cx="3282170" cy="3416320"/>
          </a:xfrm>
          <a:prstGeom prst="rect">
            <a:avLst/>
          </a:prstGeom>
          <a:solidFill>
            <a:schemeClr val="bg1"/>
          </a:solidFill>
          <a:ln w="57150">
            <a:solidFill>
              <a:srgbClr val="FFC000"/>
            </a:solidFill>
          </a:ln>
        </p:spPr>
        <p:txBody>
          <a:bodyPr wrap="square" lIns="91440" tIns="45720" rIns="91440" bIns="45720">
            <a:spAutoFit/>
          </a:bodyPr>
          <a:lstStyle/>
          <a:p>
            <a:r>
              <a:rPr lang="en-US" dirty="0"/>
              <a:t>It is important to provide accurate contact information so that DHS can reach you.</a:t>
            </a:r>
          </a:p>
          <a:p>
            <a:endParaRPr lang="en-US" dirty="0"/>
          </a:p>
          <a:p>
            <a:r>
              <a:rPr lang="en-US" dirty="0"/>
              <a:t>If DHS cannot reach you to complete your interview, you made be denied benefits.</a:t>
            </a:r>
          </a:p>
          <a:p>
            <a:endParaRPr lang="en-US" dirty="0"/>
          </a:p>
          <a:p>
            <a:r>
              <a:rPr lang="en-US" dirty="0"/>
              <a:t>If you do not have a phone, applicants can go into their local FCRC and request their interview on the spot</a:t>
            </a:r>
          </a:p>
        </p:txBody>
      </p:sp>
    </p:spTree>
    <p:extLst>
      <p:ext uri="{BB962C8B-B14F-4D97-AF65-F5344CB8AC3E}">
        <p14:creationId xmlns:p14="http://schemas.microsoft.com/office/powerpoint/2010/main" val="2205079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9991" y="369867"/>
            <a:ext cx="5407415" cy="6247864"/>
          </a:xfrm>
          <a:prstGeom prst="rect">
            <a:avLst/>
          </a:prstGeom>
          <a:solidFill>
            <a:schemeClr val="bg1"/>
          </a:solidFill>
          <a:ln w="57150">
            <a:solidFill>
              <a:srgbClr val="FFC000"/>
            </a:solidFill>
          </a:ln>
        </p:spPr>
        <p:txBody>
          <a:bodyPr wrap="square" lIns="91440" tIns="45720" rIns="91440" bIns="45720">
            <a:spAutoFit/>
          </a:bodyPr>
          <a:lstStyle/>
          <a:p>
            <a:r>
              <a:rPr lang="en-US" dirty="0"/>
              <a:t>If you are not a U.S Citizen: Select NO </a:t>
            </a:r>
          </a:p>
          <a:p>
            <a:r>
              <a:rPr lang="en-US" dirty="0"/>
              <a:t>---</a:t>
            </a:r>
          </a:p>
          <a:p>
            <a:r>
              <a:rPr lang="en-US" dirty="0"/>
              <a:t>If you are a documented non-citizen, select YES </a:t>
            </a:r>
          </a:p>
          <a:p>
            <a:r>
              <a:rPr lang="en-US" dirty="0"/>
              <a:t>If you are undocumented select NO </a:t>
            </a:r>
            <a:br>
              <a:rPr lang="en-US" dirty="0"/>
            </a:br>
            <a:r>
              <a:rPr lang="en-US" dirty="0"/>
              <a:t>(selecting NO does not automatically disqualify you from receiving benefits).</a:t>
            </a:r>
          </a:p>
          <a:p>
            <a:r>
              <a:rPr lang="en-US" dirty="0"/>
              <a:t>--- </a:t>
            </a:r>
          </a:p>
          <a:p>
            <a:r>
              <a:rPr lang="en-US" dirty="0"/>
              <a:t>Select document type, ex: </a:t>
            </a:r>
          </a:p>
          <a:p>
            <a:pPr lvl="1"/>
            <a:r>
              <a:rPr lang="en-US" dirty="0"/>
              <a:t>Permanent Resident (I-551)</a:t>
            </a:r>
          </a:p>
          <a:p>
            <a:pPr lvl="1"/>
            <a:r>
              <a:rPr lang="en-US" dirty="0"/>
              <a:t>Arrival/Departure record (I-94) </a:t>
            </a:r>
          </a:p>
          <a:p>
            <a:r>
              <a:rPr lang="en-US" dirty="0"/>
              <a:t>For document number – enter the full number on the documentation you have, ex: Alien number, certificate of naturalization number, etc.</a:t>
            </a:r>
          </a:p>
          <a:p>
            <a:endParaRPr lang="en-US" dirty="0"/>
          </a:p>
          <a:p>
            <a:r>
              <a:rPr lang="en-US" dirty="0"/>
              <a:t>Upload the document at the end of the application when it asks for documentation under the citizenship tab if you are able to – this will speed up processing your application.</a:t>
            </a:r>
          </a:p>
        </p:txBody>
      </p:sp>
      <p:sp>
        <p:nvSpPr>
          <p:cNvPr id="2" name="Title 1"/>
          <p:cNvSpPr>
            <a:spLocks noGrp="1"/>
          </p:cNvSpPr>
          <p:nvPr>
            <p:ph type="title"/>
          </p:nvPr>
        </p:nvSpPr>
        <p:spPr>
          <a:xfrm>
            <a:off x="819732" y="533941"/>
            <a:ext cx="3096286" cy="624689"/>
          </a:xfrm>
        </p:spPr>
        <p:txBody>
          <a:bodyPr>
            <a:normAutofit fontScale="90000"/>
          </a:bodyPr>
          <a:lstStyle/>
          <a:p>
            <a:r>
              <a:rPr lang="en-US" dirty="0"/>
              <a:t>Citizenship</a:t>
            </a:r>
          </a:p>
        </p:txBody>
      </p:sp>
      <p:pic>
        <p:nvPicPr>
          <p:cNvPr id="10" name="Picture 9"/>
          <p:cNvPicPr>
            <a:picLocks noChangeAspect="1"/>
          </p:cNvPicPr>
          <p:nvPr/>
        </p:nvPicPr>
        <p:blipFill>
          <a:blip r:embed="rId3"/>
          <a:stretch>
            <a:fillRect/>
          </a:stretch>
        </p:blipFill>
        <p:spPr>
          <a:xfrm>
            <a:off x="198520" y="5447958"/>
            <a:ext cx="6262180" cy="1091500"/>
          </a:xfrm>
          <a:prstGeom prst="rect">
            <a:avLst/>
          </a:prstGeom>
          <a:ln>
            <a:solidFill>
              <a:schemeClr val="accent1"/>
            </a:solidFill>
          </a:ln>
        </p:spPr>
      </p:pic>
      <p:pic>
        <p:nvPicPr>
          <p:cNvPr id="8" name="Picture 7"/>
          <p:cNvPicPr>
            <a:picLocks noChangeAspect="1"/>
          </p:cNvPicPr>
          <p:nvPr/>
        </p:nvPicPr>
        <p:blipFill rotWithShape="1">
          <a:blip r:embed="rId4"/>
          <a:srcRect t="1491"/>
          <a:stretch/>
        </p:blipFill>
        <p:spPr>
          <a:xfrm>
            <a:off x="319254" y="1158630"/>
            <a:ext cx="5982154" cy="4289328"/>
          </a:xfrm>
          <a:prstGeom prst="rect">
            <a:avLst/>
          </a:prstGeom>
          <a:ln w="57150">
            <a:solidFill>
              <a:schemeClr val="tx1"/>
            </a:solidFill>
          </a:ln>
        </p:spPr>
      </p:pic>
      <p:sp>
        <p:nvSpPr>
          <p:cNvPr id="6" name="Rectangle 5"/>
          <p:cNvSpPr/>
          <p:nvPr/>
        </p:nvSpPr>
        <p:spPr>
          <a:xfrm>
            <a:off x="2318548" y="1050034"/>
            <a:ext cx="3764200" cy="400110"/>
          </a:xfrm>
          <a:prstGeom prst="rect">
            <a:avLst/>
          </a:prstGeom>
          <a:solidFill>
            <a:schemeClr val="bg1"/>
          </a:solidFill>
          <a:ln w="57150">
            <a:solidFill>
              <a:srgbClr val="FFC000"/>
            </a:solidFill>
          </a:ln>
        </p:spPr>
        <p:txBody>
          <a:bodyPr wrap="square" lIns="91440" tIns="45720" rIns="91440" bIns="45720">
            <a:spAutoFit/>
          </a:bodyPr>
          <a:lstStyle/>
          <a:p>
            <a:r>
              <a:rPr lang="en-US" dirty="0"/>
              <a:t>If you are a U.S Citizen: Select YES </a:t>
            </a:r>
          </a:p>
        </p:txBody>
      </p:sp>
    </p:spTree>
    <p:extLst>
      <p:ext uri="{BB962C8B-B14F-4D97-AF65-F5344CB8AC3E}">
        <p14:creationId xmlns:p14="http://schemas.microsoft.com/office/powerpoint/2010/main" val="3133148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a:t>Other Resources</a:t>
            </a:r>
          </a:p>
        </p:txBody>
      </p:sp>
      <p:pic>
        <p:nvPicPr>
          <p:cNvPr id="3" name="Picture 2"/>
          <p:cNvPicPr>
            <a:picLocks noChangeAspect="1"/>
          </p:cNvPicPr>
          <p:nvPr/>
        </p:nvPicPr>
        <p:blipFill rotWithShape="1">
          <a:blip r:embed="rId3"/>
          <a:srcRect l="25230" t="33029" b="47920"/>
          <a:stretch/>
        </p:blipFill>
        <p:spPr>
          <a:xfrm>
            <a:off x="336004" y="1371488"/>
            <a:ext cx="5140785" cy="1696779"/>
          </a:xfrm>
          <a:prstGeom prst="rect">
            <a:avLst/>
          </a:prstGeom>
          <a:ln w="57150">
            <a:solidFill>
              <a:schemeClr val="tx1"/>
            </a:solidFill>
          </a:ln>
        </p:spPr>
      </p:pic>
      <p:sp>
        <p:nvSpPr>
          <p:cNvPr id="5" name="Rectangle 4">
            <a:extLst>
              <a:ext uri="{FF2B5EF4-FFF2-40B4-BE49-F238E27FC236}">
                <a16:creationId xmlns:a16="http://schemas.microsoft.com/office/drawing/2014/main" id="{01921728-9BC9-4BEF-FF81-FCCEA177F46F}"/>
              </a:ext>
            </a:extLst>
          </p:cNvPr>
          <p:cNvSpPr/>
          <p:nvPr/>
        </p:nvSpPr>
        <p:spPr>
          <a:xfrm>
            <a:off x="5964854" y="846285"/>
            <a:ext cx="5407415" cy="4247317"/>
          </a:xfrm>
          <a:prstGeom prst="rect">
            <a:avLst/>
          </a:prstGeom>
          <a:solidFill>
            <a:schemeClr val="bg1"/>
          </a:solidFill>
          <a:ln w="57150">
            <a:solidFill>
              <a:srgbClr val="FFC000"/>
            </a:solidFill>
          </a:ln>
        </p:spPr>
        <p:txBody>
          <a:bodyPr wrap="square" lIns="91440" tIns="45720" rIns="91440" bIns="45720">
            <a:spAutoFit/>
          </a:bodyPr>
          <a:lstStyle/>
          <a:p>
            <a:r>
              <a:rPr lang="en-US" dirty="0"/>
              <a:t>The system will ask you about various resources. Some programs have resources limits. Others require reporting resources, even if they aren’t relevant to eligibility.</a:t>
            </a:r>
          </a:p>
          <a:p>
            <a:endParaRPr lang="en-US" dirty="0"/>
          </a:p>
          <a:p>
            <a:r>
              <a:rPr lang="en-US" b="1" dirty="0"/>
              <a:t>Note on Life Insurance</a:t>
            </a:r>
          </a:p>
          <a:p>
            <a:r>
              <a:rPr lang="en-US" dirty="0"/>
              <a:t>ONLY report life insurance if it has a cash value. That means that you could “cash out” the plan while you are still alive.</a:t>
            </a:r>
          </a:p>
          <a:p>
            <a:r>
              <a:rPr lang="en-US" dirty="0"/>
              <a:t> - Term life insurance typically does not have cash value</a:t>
            </a:r>
          </a:p>
          <a:p>
            <a:r>
              <a:rPr lang="en-US" dirty="0"/>
              <a:t> - Employer provided life insurance typically does not have cash value</a:t>
            </a:r>
          </a:p>
          <a:p>
            <a:r>
              <a:rPr lang="en-US" dirty="0"/>
              <a:t> - Whole life insurance typically DOES have a cash value</a:t>
            </a:r>
          </a:p>
        </p:txBody>
      </p:sp>
    </p:spTree>
    <p:extLst>
      <p:ext uri="{BB962C8B-B14F-4D97-AF65-F5344CB8AC3E}">
        <p14:creationId xmlns:p14="http://schemas.microsoft.com/office/powerpoint/2010/main" val="2899160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0102269" cy="624689"/>
          </a:xfrm>
        </p:spPr>
        <p:txBody>
          <a:bodyPr>
            <a:normAutofit fontScale="90000"/>
          </a:bodyPr>
          <a:lstStyle/>
          <a:p>
            <a:r>
              <a:rPr lang="en-US" dirty="0"/>
              <a:t>Income from traditional employment</a:t>
            </a:r>
          </a:p>
        </p:txBody>
      </p:sp>
      <p:pic>
        <p:nvPicPr>
          <p:cNvPr id="3" name="Picture 2"/>
          <p:cNvPicPr>
            <a:picLocks noChangeAspect="1"/>
          </p:cNvPicPr>
          <p:nvPr/>
        </p:nvPicPr>
        <p:blipFill rotWithShape="1">
          <a:blip r:embed="rId3"/>
          <a:srcRect l="23994" t="15126" r="944" b="3800"/>
          <a:stretch/>
        </p:blipFill>
        <p:spPr>
          <a:xfrm>
            <a:off x="437322" y="1344628"/>
            <a:ext cx="5140810" cy="4168744"/>
          </a:xfrm>
          <a:prstGeom prst="rect">
            <a:avLst/>
          </a:prstGeom>
          <a:ln w="57150">
            <a:solidFill>
              <a:schemeClr val="tx1"/>
            </a:solidFill>
          </a:ln>
        </p:spPr>
      </p:pic>
      <p:sp>
        <p:nvSpPr>
          <p:cNvPr id="4" name="Rectangle 3">
            <a:extLst>
              <a:ext uri="{FF2B5EF4-FFF2-40B4-BE49-F238E27FC236}">
                <a16:creationId xmlns:a16="http://schemas.microsoft.com/office/drawing/2014/main" id="{E2B8110A-B608-8B78-2B18-0B1D0FDAEE13}"/>
              </a:ext>
            </a:extLst>
          </p:cNvPr>
          <p:cNvSpPr/>
          <p:nvPr/>
        </p:nvSpPr>
        <p:spPr>
          <a:xfrm>
            <a:off x="5964854" y="1266055"/>
            <a:ext cx="5407415" cy="1754326"/>
          </a:xfrm>
          <a:prstGeom prst="rect">
            <a:avLst/>
          </a:prstGeom>
          <a:solidFill>
            <a:schemeClr val="bg1"/>
          </a:solidFill>
          <a:ln w="57150">
            <a:solidFill>
              <a:srgbClr val="FFC000"/>
            </a:solidFill>
          </a:ln>
        </p:spPr>
        <p:txBody>
          <a:bodyPr wrap="square" lIns="91440" tIns="45720" rIns="91440" bIns="45720">
            <a:spAutoFit/>
          </a:bodyPr>
          <a:lstStyle/>
          <a:p>
            <a:r>
              <a:rPr lang="en-US" dirty="0"/>
              <a:t>IDHS wants “</a:t>
            </a:r>
            <a:r>
              <a:rPr lang="en-US" b="1" dirty="0"/>
              <a:t>Gross Pay</a:t>
            </a:r>
            <a:r>
              <a:rPr lang="en-US" dirty="0"/>
              <a:t>” – the amount you are paid before taxes or other deductions (not how much you receive)</a:t>
            </a:r>
          </a:p>
          <a:p>
            <a:endParaRPr lang="en-US" dirty="0"/>
          </a:p>
          <a:p>
            <a:r>
              <a:rPr lang="en-US" dirty="0"/>
              <a:t>IDHS will confirm your income with IDES (Illinois Department of Employment Security), if possible.</a:t>
            </a:r>
          </a:p>
        </p:txBody>
      </p:sp>
    </p:spTree>
    <p:extLst>
      <p:ext uri="{BB962C8B-B14F-4D97-AF65-F5344CB8AC3E}">
        <p14:creationId xmlns:p14="http://schemas.microsoft.com/office/powerpoint/2010/main" val="3771946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F7E0C-A2D5-92D3-B550-DCCEAF68C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B1969-3F35-3F5F-213B-086BFECA6953}"/>
              </a:ext>
            </a:extLst>
          </p:cNvPr>
          <p:cNvSpPr>
            <a:spLocks noGrp="1"/>
          </p:cNvSpPr>
          <p:nvPr>
            <p:ph type="title"/>
          </p:nvPr>
        </p:nvSpPr>
        <p:spPr>
          <a:xfrm>
            <a:off x="819731" y="533941"/>
            <a:ext cx="9695869" cy="624689"/>
          </a:xfrm>
        </p:spPr>
        <p:txBody>
          <a:bodyPr>
            <a:normAutofit fontScale="90000"/>
          </a:bodyPr>
          <a:lstStyle/>
          <a:p>
            <a:r>
              <a:rPr lang="en-US" dirty="0"/>
              <a:t>Income from self- employment</a:t>
            </a:r>
          </a:p>
        </p:txBody>
      </p:sp>
      <p:pic>
        <p:nvPicPr>
          <p:cNvPr id="6" name="Picture 5">
            <a:extLst>
              <a:ext uri="{FF2B5EF4-FFF2-40B4-BE49-F238E27FC236}">
                <a16:creationId xmlns:a16="http://schemas.microsoft.com/office/drawing/2014/main" id="{BBF08587-357B-3C0D-8664-7599D7480863}"/>
              </a:ext>
            </a:extLst>
          </p:cNvPr>
          <p:cNvPicPr>
            <a:picLocks noChangeAspect="1"/>
          </p:cNvPicPr>
          <p:nvPr/>
        </p:nvPicPr>
        <p:blipFill rotWithShape="1">
          <a:blip r:embed="rId3"/>
          <a:srcRect l="27151" t="11973" r="1620" b="17048"/>
          <a:stretch/>
        </p:blipFill>
        <p:spPr>
          <a:xfrm>
            <a:off x="571782" y="1333500"/>
            <a:ext cx="5877865" cy="5249008"/>
          </a:xfrm>
          <a:prstGeom prst="rect">
            <a:avLst/>
          </a:prstGeom>
          <a:ln w="57150">
            <a:solidFill>
              <a:schemeClr val="tx1"/>
            </a:solidFill>
          </a:ln>
        </p:spPr>
      </p:pic>
      <p:sp>
        <p:nvSpPr>
          <p:cNvPr id="4" name="Rectangle 3">
            <a:extLst>
              <a:ext uri="{FF2B5EF4-FFF2-40B4-BE49-F238E27FC236}">
                <a16:creationId xmlns:a16="http://schemas.microsoft.com/office/drawing/2014/main" id="{AF83431A-26F3-AE6D-848C-8FC47C44821F}"/>
              </a:ext>
            </a:extLst>
          </p:cNvPr>
          <p:cNvSpPr/>
          <p:nvPr/>
        </p:nvSpPr>
        <p:spPr>
          <a:xfrm>
            <a:off x="7226300" y="1997839"/>
            <a:ext cx="4541862" cy="3139321"/>
          </a:xfrm>
          <a:prstGeom prst="rect">
            <a:avLst/>
          </a:prstGeom>
          <a:solidFill>
            <a:schemeClr val="bg1"/>
          </a:solidFill>
          <a:ln w="57150">
            <a:solidFill>
              <a:srgbClr val="FFC000"/>
            </a:solidFill>
          </a:ln>
        </p:spPr>
        <p:txBody>
          <a:bodyPr wrap="square" lIns="91440" tIns="45720" rIns="91440" bIns="45720">
            <a:spAutoFit/>
          </a:bodyPr>
          <a:lstStyle/>
          <a:p>
            <a:r>
              <a:rPr lang="en-US" dirty="0"/>
              <a:t>Make sure you take time to think through your expenses, e.g.:</a:t>
            </a:r>
          </a:p>
          <a:p>
            <a:pPr marL="285750" indent="-285750">
              <a:buFont typeface="Arial" panose="020B0604020202020204" pitchFamily="34" charset="0"/>
              <a:buChar char="•"/>
            </a:pPr>
            <a:r>
              <a:rPr lang="en-US" dirty="0"/>
              <a:t>Anything you buy for work</a:t>
            </a:r>
          </a:p>
          <a:p>
            <a:pPr marL="285750" indent="-285750">
              <a:buFont typeface="Arial" panose="020B0604020202020204" pitchFamily="34" charset="0"/>
              <a:buChar char="•"/>
            </a:pPr>
            <a:r>
              <a:rPr lang="en-US" dirty="0"/>
              <a:t>Insurance</a:t>
            </a:r>
          </a:p>
          <a:p>
            <a:pPr marL="285750" indent="-285750">
              <a:buFont typeface="Arial" panose="020B0604020202020204" pitchFamily="34" charset="0"/>
              <a:buChar char="•"/>
            </a:pPr>
            <a:r>
              <a:rPr lang="en-US" dirty="0"/>
              <a:t>Transportation required for employment, which, depending on your job, could include mileage/gas, repairs, tune-ups</a:t>
            </a:r>
          </a:p>
          <a:p>
            <a:pPr marL="285750" indent="-285750">
              <a:buFont typeface="Arial" panose="020B0604020202020204" pitchFamily="34" charset="0"/>
              <a:buChar char="•"/>
            </a:pPr>
            <a:r>
              <a:rPr lang="en-US" dirty="0"/>
              <a:t>Taxes</a:t>
            </a:r>
          </a:p>
          <a:p>
            <a:pPr marL="285750" indent="-285750">
              <a:buFont typeface="Arial" panose="020B0604020202020204" pitchFamily="34" charset="0"/>
              <a:buChar char="•"/>
            </a:pPr>
            <a:r>
              <a:rPr lang="en-US" dirty="0"/>
              <a:t>Fees</a:t>
            </a:r>
          </a:p>
          <a:p>
            <a:pPr marL="285750" indent="-285750">
              <a:buFont typeface="Arial" panose="020B0604020202020204" pitchFamily="34" charset="0"/>
              <a:buChar char="•"/>
            </a:pPr>
            <a:r>
              <a:rPr lang="en-US" dirty="0"/>
              <a:t>Phone/Utilities</a:t>
            </a:r>
          </a:p>
          <a:p>
            <a:pPr marL="285750" indent="-285750">
              <a:buFont typeface="Arial" panose="020B0604020202020204" pitchFamily="34" charset="0"/>
              <a:buChar char="•"/>
            </a:pPr>
            <a:r>
              <a:rPr lang="en-US" dirty="0"/>
              <a:t>Advertising</a:t>
            </a:r>
          </a:p>
        </p:txBody>
      </p:sp>
    </p:spTree>
    <p:extLst>
      <p:ext uri="{BB962C8B-B14F-4D97-AF65-F5344CB8AC3E}">
        <p14:creationId xmlns:p14="http://schemas.microsoft.com/office/powerpoint/2010/main" val="2125879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a:t>Other income</a:t>
            </a:r>
          </a:p>
        </p:txBody>
      </p:sp>
      <p:pic>
        <p:nvPicPr>
          <p:cNvPr id="3" name="Picture 2"/>
          <p:cNvPicPr>
            <a:picLocks noChangeAspect="1"/>
          </p:cNvPicPr>
          <p:nvPr/>
        </p:nvPicPr>
        <p:blipFill rotWithShape="1">
          <a:blip r:embed="rId3"/>
          <a:srcRect l="25167" t="18234" r="-107" b="13934"/>
          <a:stretch/>
        </p:blipFill>
        <p:spPr>
          <a:xfrm>
            <a:off x="6520069" y="198783"/>
            <a:ext cx="5486400" cy="6400800"/>
          </a:xfrm>
          <a:prstGeom prst="rect">
            <a:avLst/>
          </a:prstGeom>
          <a:ln w="57150">
            <a:solidFill>
              <a:schemeClr val="tx1"/>
            </a:solidFill>
          </a:ln>
        </p:spPr>
      </p:pic>
      <p:sp>
        <p:nvSpPr>
          <p:cNvPr id="4" name="Rectangle 3"/>
          <p:cNvSpPr/>
          <p:nvPr/>
        </p:nvSpPr>
        <p:spPr>
          <a:xfrm>
            <a:off x="384806" y="1305341"/>
            <a:ext cx="5711194" cy="4247317"/>
          </a:xfrm>
          <a:prstGeom prst="rect">
            <a:avLst/>
          </a:prstGeom>
          <a:solidFill>
            <a:schemeClr val="bg1"/>
          </a:solidFill>
          <a:ln w="57150">
            <a:solidFill>
              <a:srgbClr val="FFC000"/>
            </a:solidFill>
          </a:ln>
        </p:spPr>
        <p:txBody>
          <a:bodyPr wrap="square" lIns="91440" tIns="45720" rIns="91440" bIns="45720">
            <a:spAutoFit/>
          </a:bodyPr>
          <a:lstStyle/>
          <a:p>
            <a:r>
              <a:rPr lang="en-US" dirty="0"/>
              <a:t>Always report GROSS income.</a:t>
            </a:r>
          </a:p>
          <a:p>
            <a:endParaRPr lang="en-US" dirty="0"/>
          </a:p>
          <a:p>
            <a:r>
              <a:rPr lang="en-US" dirty="0"/>
              <a:t>IDHS shares data with some other government agencies and will use that data to confirm your income. This includes:</a:t>
            </a:r>
          </a:p>
          <a:p>
            <a:pPr marL="285750" indent="-285750">
              <a:buFont typeface="Arial" panose="020B0604020202020204" pitchFamily="34" charset="0"/>
              <a:buChar char="•"/>
            </a:pPr>
            <a:r>
              <a:rPr lang="en-US" dirty="0"/>
              <a:t>Social Security income</a:t>
            </a:r>
          </a:p>
          <a:p>
            <a:pPr marL="285750" indent="-285750">
              <a:buFont typeface="Arial" panose="020B0604020202020204" pitchFamily="34" charset="0"/>
              <a:buChar char="•"/>
            </a:pPr>
            <a:r>
              <a:rPr lang="en-US" dirty="0"/>
              <a:t>Illinois unemployment benefits</a:t>
            </a:r>
          </a:p>
          <a:p>
            <a:pPr marL="285750" indent="-285750">
              <a:buFont typeface="Arial" panose="020B0604020202020204" pitchFamily="34" charset="0"/>
              <a:buChar char="•"/>
            </a:pPr>
            <a:r>
              <a:rPr lang="en-US" dirty="0"/>
              <a:t>Some child support</a:t>
            </a:r>
          </a:p>
          <a:p>
            <a:pPr marL="285750" indent="-285750">
              <a:buFont typeface="Arial" panose="020B0604020202020204" pitchFamily="34" charset="0"/>
              <a:buChar char="•"/>
            </a:pPr>
            <a:endParaRPr lang="en-US" dirty="0"/>
          </a:p>
          <a:p>
            <a:r>
              <a:rPr lang="en-US" dirty="0"/>
              <a:t>IDHS does not have access to data from other sources. You must later verify this monthly income:</a:t>
            </a:r>
          </a:p>
          <a:p>
            <a:pPr marL="285750" indent="-285750">
              <a:buFont typeface="Arial" panose="020B0604020202020204" pitchFamily="34" charset="0"/>
              <a:buChar char="•"/>
            </a:pPr>
            <a:r>
              <a:rPr lang="en-US" dirty="0"/>
              <a:t>Veterans Administration</a:t>
            </a:r>
          </a:p>
          <a:p>
            <a:pPr marL="285750" indent="-285750">
              <a:buFont typeface="Arial" panose="020B0604020202020204" pitchFamily="34" charset="0"/>
              <a:buChar char="•"/>
            </a:pPr>
            <a:r>
              <a:rPr lang="en-US" dirty="0"/>
              <a:t>Railroad Benefits</a:t>
            </a:r>
          </a:p>
          <a:p>
            <a:pPr marL="285750" indent="-285750">
              <a:buFont typeface="Arial" panose="020B0604020202020204" pitchFamily="34" charset="0"/>
              <a:buChar char="•"/>
            </a:pPr>
            <a:r>
              <a:rPr lang="en-US" dirty="0"/>
              <a:t>Pensions</a:t>
            </a:r>
          </a:p>
          <a:p>
            <a:pPr marL="285750" indent="-285750">
              <a:buFont typeface="Arial" panose="020B0604020202020204" pitchFamily="34" charset="0"/>
              <a:buChar char="•"/>
            </a:pPr>
            <a:r>
              <a:rPr lang="en-US" dirty="0"/>
              <a:t>Passive income</a:t>
            </a:r>
          </a:p>
        </p:txBody>
      </p:sp>
    </p:spTree>
    <p:extLst>
      <p:ext uri="{BB962C8B-B14F-4D97-AF65-F5344CB8AC3E}">
        <p14:creationId xmlns:p14="http://schemas.microsoft.com/office/powerpoint/2010/main" val="644731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8786493" cy="624689"/>
          </a:xfrm>
        </p:spPr>
        <p:txBody>
          <a:bodyPr>
            <a:normAutofit fontScale="90000"/>
          </a:bodyPr>
          <a:lstStyle/>
          <a:p>
            <a:r>
              <a:rPr lang="en-US" dirty="0"/>
              <a:t>interview information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626" t="20847" r="1716" b="9696"/>
          <a:stretch/>
        </p:blipFill>
        <p:spPr>
          <a:xfrm>
            <a:off x="598273" y="1158630"/>
            <a:ext cx="5242421" cy="5467714"/>
          </a:xfrm>
          <a:prstGeom prst="rect">
            <a:avLst/>
          </a:prstGeom>
          <a:ln w="57150">
            <a:solidFill>
              <a:schemeClr val="tx1"/>
            </a:solidFill>
          </a:ln>
        </p:spPr>
      </p:pic>
      <p:sp>
        <p:nvSpPr>
          <p:cNvPr id="3" name="Rectangle 2">
            <a:extLst>
              <a:ext uri="{FF2B5EF4-FFF2-40B4-BE49-F238E27FC236}">
                <a16:creationId xmlns:a16="http://schemas.microsoft.com/office/drawing/2014/main" id="{FC06F08A-F238-B986-55B3-EDA66D181F4F}"/>
              </a:ext>
            </a:extLst>
          </p:cNvPr>
          <p:cNvSpPr/>
          <p:nvPr/>
        </p:nvSpPr>
        <p:spPr>
          <a:xfrm>
            <a:off x="6096000" y="2619130"/>
            <a:ext cx="5711194" cy="2862322"/>
          </a:xfrm>
          <a:prstGeom prst="rect">
            <a:avLst/>
          </a:prstGeom>
          <a:solidFill>
            <a:schemeClr val="bg1"/>
          </a:solidFill>
          <a:ln w="57150">
            <a:solidFill>
              <a:srgbClr val="FFC000"/>
            </a:solidFill>
          </a:ln>
        </p:spPr>
        <p:txBody>
          <a:bodyPr wrap="square" lIns="91440" tIns="45720" rIns="91440" bIns="45720">
            <a:spAutoFit/>
          </a:bodyPr>
          <a:lstStyle/>
          <a:p>
            <a:r>
              <a:rPr lang="en-US" dirty="0"/>
              <a:t>Write anything else you want IDHS to know. It’s okay if you told them already. E.g. “I’m homeless.” or “I do not have a phone. I will come to the office for my interview.” and so on.</a:t>
            </a:r>
          </a:p>
          <a:p>
            <a:endParaRPr lang="en-US" dirty="0"/>
          </a:p>
          <a:p>
            <a:r>
              <a:rPr lang="en-US" dirty="0"/>
              <a:t>If you have a special rule you know and that you want the worker to use, you can put that here to. For example, “I am homeless and have shelter costs. Please use the Homeless Shelter Deduction in PM 06-04-03 for my SNAP.”</a:t>
            </a:r>
          </a:p>
        </p:txBody>
      </p:sp>
    </p:spTree>
    <p:extLst>
      <p:ext uri="{BB962C8B-B14F-4D97-AF65-F5344CB8AC3E}">
        <p14:creationId xmlns:p14="http://schemas.microsoft.com/office/powerpoint/2010/main" val="127247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8786493" cy="624689"/>
          </a:xfrm>
        </p:spPr>
        <p:txBody>
          <a:bodyPr>
            <a:normAutofit fontScale="90000"/>
          </a:bodyPr>
          <a:lstStyle/>
          <a:p>
            <a:r>
              <a:rPr lang="en-US" dirty="0"/>
              <a:t>Expedited snap - PM 02-08-01</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208" t="20372" r="2517"/>
          <a:stretch/>
        </p:blipFill>
        <p:spPr>
          <a:xfrm>
            <a:off x="235438" y="1236545"/>
            <a:ext cx="4373442" cy="5132468"/>
          </a:xfrm>
          <a:prstGeom prst="rect">
            <a:avLst/>
          </a:prstGeom>
          <a:ln w="57150">
            <a:solidFill>
              <a:schemeClr val="tx1"/>
            </a:solidFill>
          </a:ln>
        </p:spPr>
      </p:pic>
      <p:sp>
        <p:nvSpPr>
          <p:cNvPr id="4" name="Rectangle 3"/>
          <p:cNvSpPr/>
          <p:nvPr/>
        </p:nvSpPr>
        <p:spPr>
          <a:xfrm>
            <a:off x="4826751" y="2226553"/>
            <a:ext cx="7060448" cy="1200329"/>
          </a:xfrm>
          <a:prstGeom prst="rect">
            <a:avLst/>
          </a:prstGeom>
          <a:solidFill>
            <a:schemeClr val="bg1"/>
          </a:solidFill>
          <a:ln w="57150">
            <a:solidFill>
              <a:srgbClr val="FFC000"/>
            </a:solidFill>
          </a:ln>
        </p:spPr>
        <p:txBody>
          <a:bodyPr wrap="square" lIns="91440" tIns="45720" rIns="91440" bIns="45720">
            <a:spAutoFit/>
          </a:bodyPr>
          <a:lstStyle/>
          <a:p>
            <a:r>
              <a:rPr lang="en-US" dirty="0"/>
              <a:t>If you qualify, you will could get your benefits faster.</a:t>
            </a:r>
          </a:p>
          <a:p>
            <a:endParaRPr lang="en-US" dirty="0"/>
          </a:p>
          <a:p>
            <a:r>
              <a:rPr lang="en-US" dirty="0"/>
              <a:t>However, you still need to complete the whole SNAP application process later.</a:t>
            </a:r>
          </a:p>
        </p:txBody>
      </p:sp>
    </p:spTree>
    <p:extLst>
      <p:ext uri="{BB962C8B-B14F-4D97-AF65-F5344CB8AC3E}">
        <p14:creationId xmlns:p14="http://schemas.microsoft.com/office/powerpoint/2010/main" val="1604104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459" b="10935"/>
          <a:stretch/>
        </p:blipFill>
        <p:spPr>
          <a:xfrm>
            <a:off x="316845" y="1554448"/>
            <a:ext cx="7853120" cy="3989087"/>
          </a:xfrm>
          <a:prstGeom prst="rect">
            <a:avLst/>
          </a:prstGeom>
          <a:ln w="57150">
            <a:solidFill>
              <a:schemeClr val="tx1"/>
            </a:solidFill>
          </a:ln>
        </p:spPr>
      </p:pic>
      <p:sp>
        <p:nvSpPr>
          <p:cNvPr id="3" name="Rectangle 2"/>
          <p:cNvSpPr/>
          <p:nvPr/>
        </p:nvSpPr>
        <p:spPr>
          <a:xfrm>
            <a:off x="7315201" y="376013"/>
            <a:ext cx="4518991" cy="3046988"/>
          </a:xfrm>
          <a:prstGeom prst="rect">
            <a:avLst/>
          </a:prstGeom>
          <a:solidFill>
            <a:schemeClr val="bg1"/>
          </a:solidFill>
          <a:ln w="57150">
            <a:solidFill>
              <a:srgbClr val="FFC000"/>
            </a:solidFill>
          </a:ln>
        </p:spPr>
        <p:txBody>
          <a:bodyPr wrap="square" lIns="91440" tIns="45720" rIns="91440" bIns="45720">
            <a:spAutoFit/>
          </a:bodyPr>
          <a:lstStyle/>
          <a:p>
            <a:r>
              <a:rPr lang="en-US" dirty="0"/>
              <a:t>When the application has been successfully submitted, an Application Summary page comes up with your Application Number. </a:t>
            </a:r>
          </a:p>
          <a:p>
            <a:endParaRPr lang="en-US" dirty="0"/>
          </a:p>
          <a:p>
            <a:r>
              <a:rPr lang="en-US" dirty="0"/>
              <a:t>We recommend you print and keep a copy of your application.</a:t>
            </a:r>
          </a:p>
        </p:txBody>
      </p:sp>
      <p:sp>
        <p:nvSpPr>
          <p:cNvPr id="2" name="Title 1"/>
          <p:cNvSpPr>
            <a:spLocks noGrp="1"/>
          </p:cNvSpPr>
          <p:nvPr>
            <p:ph type="title"/>
          </p:nvPr>
        </p:nvSpPr>
        <p:spPr>
          <a:xfrm>
            <a:off x="819731" y="533941"/>
            <a:ext cx="5751891" cy="624689"/>
          </a:xfrm>
        </p:spPr>
        <p:txBody>
          <a:bodyPr>
            <a:normAutofit fontScale="90000"/>
          </a:bodyPr>
          <a:lstStyle/>
          <a:p>
            <a:r>
              <a:rPr lang="en-US" dirty="0"/>
              <a:t>Print submitted page</a:t>
            </a:r>
          </a:p>
        </p:txBody>
      </p:sp>
      <p:cxnSp>
        <p:nvCxnSpPr>
          <p:cNvPr id="10" name="Straight Arrow Connector 9"/>
          <p:cNvCxnSpPr/>
          <p:nvPr/>
        </p:nvCxnSpPr>
        <p:spPr>
          <a:xfrm flipH="1">
            <a:off x="6301410" y="2084173"/>
            <a:ext cx="1013791" cy="89756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757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575" y="2633225"/>
            <a:ext cx="12163425" cy="1316691"/>
          </a:xfrm>
          <a:prstGeom prst="rect">
            <a:avLst/>
          </a:prstGeom>
          <a:solidFill>
            <a:srgbClr val="91D9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Application process</a:t>
            </a:r>
          </a:p>
        </p:txBody>
      </p:sp>
      <p:graphicFrame>
        <p:nvGraphicFramePr>
          <p:cNvPr id="4" name="Content Placeholder 3"/>
          <p:cNvGraphicFramePr>
            <a:graphicFrameLocks noGrp="1"/>
          </p:cNvGraphicFramePr>
          <p:nvPr>
            <p:ph idx="1"/>
          </p:nvPr>
        </p:nvGraphicFramePr>
        <p:xfrm>
          <a:off x="443948" y="1307662"/>
          <a:ext cx="11304104" cy="1184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Premium Vector | Calendar vector illustrati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186" t="12760" b="11050"/>
          <a:stretch/>
        </p:blipFill>
        <p:spPr bwMode="auto">
          <a:xfrm>
            <a:off x="417198" y="2863650"/>
            <a:ext cx="1133444" cy="920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54738" y="2736502"/>
            <a:ext cx="2225774" cy="1384995"/>
          </a:xfrm>
          <a:prstGeom prst="rect">
            <a:avLst/>
          </a:prstGeom>
          <a:noFill/>
        </p:spPr>
        <p:txBody>
          <a:bodyPr wrap="square" rtlCol="0">
            <a:spAutoFit/>
          </a:bodyPr>
          <a:lstStyle/>
          <a:p>
            <a:r>
              <a:rPr lang="en-US" sz="1400" b="1" dirty="0"/>
              <a:t>TANF</a:t>
            </a:r>
            <a:r>
              <a:rPr lang="en-US" sz="1400" dirty="0"/>
              <a:t>: 45 days</a:t>
            </a:r>
          </a:p>
          <a:p>
            <a:endParaRPr lang="en-US" sz="1400" dirty="0"/>
          </a:p>
          <a:p>
            <a:r>
              <a:rPr lang="en-US" sz="1400" b="1" dirty="0"/>
              <a:t>AABD Cash</a:t>
            </a:r>
            <a:r>
              <a:rPr lang="en-US" sz="1400" dirty="0"/>
              <a:t>: 45 days</a:t>
            </a:r>
          </a:p>
          <a:p>
            <a:endParaRPr lang="en-US" sz="1400" dirty="0"/>
          </a:p>
          <a:p>
            <a:r>
              <a:rPr lang="en-US" sz="1400" b="1" dirty="0"/>
              <a:t>Medicaid</a:t>
            </a:r>
            <a:r>
              <a:rPr lang="en-US" sz="1400" dirty="0"/>
              <a:t>: 45 days</a:t>
            </a:r>
          </a:p>
          <a:p>
            <a:endParaRPr lang="en-US" sz="1400" dirty="0"/>
          </a:p>
        </p:txBody>
      </p:sp>
      <p:sp>
        <p:nvSpPr>
          <p:cNvPr id="3" name="TextBox 2"/>
          <p:cNvSpPr txBox="1"/>
          <p:nvPr/>
        </p:nvSpPr>
        <p:spPr>
          <a:xfrm>
            <a:off x="3446028" y="2755863"/>
            <a:ext cx="8302024" cy="1169551"/>
          </a:xfrm>
          <a:prstGeom prst="rect">
            <a:avLst/>
          </a:prstGeom>
          <a:noFill/>
        </p:spPr>
        <p:txBody>
          <a:bodyPr wrap="square" rtlCol="0">
            <a:spAutoFit/>
          </a:bodyPr>
          <a:lstStyle/>
          <a:p>
            <a:r>
              <a:rPr lang="en-US" sz="1400" b="1" dirty="0"/>
              <a:t>SNAP</a:t>
            </a:r>
            <a:r>
              <a:rPr lang="en-US" sz="1400" dirty="0"/>
              <a:t>: 30 days or 5 days if expedited</a:t>
            </a:r>
          </a:p>
          <a:p>
            <a:endParaRPr lang="en-US" sz="1400" dirty="0"/>
          </a:p>
          <a:p>
            <a:r>
              <a:rPr lang="en-US" sz="1400" dirty="0"/>
              <a:t>An applicant qualifies for expedited SNAP processing in a few situations, including when liquid assets are less than $100 and gross monthly income or the month of application is less than $150</a:t>
            </a:r>
          </a:p>
          <a:p>
            <a:r>
              <a:rPr lang="en-US" sz="1400" dirty="0"/>
              <a:t>*** Homelessness alone does not qualify someone for expedited benefits</a:t>
            </a:r>
          </a:p>
        </p:txBody>
      </p:sp>
      <p:grpSp>
        <p:nvGrpSpPr>
          <p:cNvPr id="9" name="Group 8">
            <a:extLst>
              <a:ext uri="{FF2B5EF4-FFF2-40B4-BE49-F238E27FC236}">
                <a16:creationId xmlns:a16="http://schemas.microsoft.com/office/drawing/2014/main" id="{7A2B3328-B46C-8BE6-29FC-BB672DE7B171}"/>
              </a:ext>
            </a:extLst>
          </p:cNvPr>
          <p:cNvGrpSpPr/>
          <p:nvPr/>
        </p:nvGrpSpPr>
        <p:grpSpPr>
          <a:xfrm>
            <a:off x="838200" y="4014588"/>
            <a:ext cx="10481227" cy="2126743"/>
            <a:chOff x="443948" y="4269620"/>
            <a:chExt cx="10481227" cy="2126743"/>
          </a:xfrm>
        </p:grpSpPr>
        <p:sp>
          <p:nvSpPr>
            <p:cNvPr id="6" name="Content Placeholder 2"/>
            <p:cNvSpPr txBox="1">
              <a:spLocks/>
            </p:cNvSpPr>
            <p:nvPr/>
          </p:nvSpPr>
          <p:spPr>
            <a:xfrm>
              <a:off x="443948" y="4269620"/>
              <a:ext cx="5013877" cy="21267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i="1"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t>No cost to apply</a:t>
              </a:r>
            </a:p>
            <a:p>
              <a:r>
                <a:rPr lang="en-US" sz="1300" dirty="0"/>
                <a:t>No punishment/fine for applying for something you don’t qualify for</a:t>
              </a:r>
            </a:p>
            <a:p>
              <a:r>
                <a:rPr lang="en-US" sz="1300" dirty="0"/>
                <a:t>No punishment for wrong answers as long as you’re not lying or misleading on purpose</a:t>
              </a:r>
            </a:p>
            <a:p>
              <a:r>
                <a:rPr lang="en-US" sz="1300" dirty="0"/>
                <a:t>Generally, recommend applicants apply for all benefits and apply for anything they are not getting at redetermination/changes.</a:t>
              </a:r>
            </a:p>
          </p:txBody>
        </p:sp>
        <p:sp>
          <p:nvSpPr>
            <p:cNvPr id="7" name="Content Placeholder 2">
              <a:extLst>
                <a:ext uri="{FF2B5EF4-FFF2-40B4-BE49-F238E27FC236}">
                  <a16:creationId xmlns:a16="http://schemas.microsoft.com/office/drawing/2014/main" id="{65877943-6AE1-598D-00F5-A1E29588AAD9}"/>
                </a:ext>
              </a:extLst>
            </p:cNvPr>
            <p:cNvSpPr txBox="1">
              <a:spLocks/>
            </p:cNvSpPr>
            <p:nvPr/>
          </p:nvSpPr>
          <p:spPr>
            <a:xfrm>
              <a:off x="5911298" y="4269620"/>
              <a:ext cx="5013877" cy="21267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i="1"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b="1" dirty="0"/>
                <a:t>The agency will lose things! </a:t>
              </a:r>
              <a:r>
                <a:rPr lang="en-US" sz="1300" dirty="0"/>
                <a:t>Keep copies of everything you submit and proof of submission when possible.</a:t>
              </a:r>
            </a:p>
            <a:p>
              <a:r>
                <a:rPr lang="en-US" sz="1300" dirty="0"/>
                <a:t>Failure to complete administrative eligibility steps often results in denials.</a:t>
              </a:r>
            </a:p>
            <a:p>
              <a:r>
                <a:rPr lang="en-US" sz="1300" dirty="0"/>
                <a:t>Agency errors are not uncommon. You have a constitutional right to appeal those decisions.</a:t>
              </a:r>
            </a:p>
          </p:txBody>
        </p:sp>
      </p:grpSp>
      <p:sp>
        <p:nvSpPr>
          <p:cNvPr id="11" name="TextBox 10">
            <a:extLst>
              <a:ext uri="{FF2B5EF4-FFF2-40B4-BE49-F238E27FC236}">
                <a16:creationId xmlns:a16="http://schemas.microsoft.com/office/drawing/2014/main" id="{C9EC9EE0-6A7A-C2AF-E7DF-6A329F60F864}"/>
              </a:ext>
            </a:extLst>
          </p:cNvPr>
          <p:cNvSpPr txBox="1"/>
          <p:nvPr/>
        </p:nvSpPr>
        <p:spPr>
          <a:xfrm rot="16200000">
            <a:off x="-2875779" y="761036"/>
            <a:ext cx="6100762" cy="276999"/>
          </a:xfrm>
          <a:prstGeom prst="rect">
            <a:avLst/>
          </a:prstGeom>
          <a:noFill/>
        </p:spPr>
        <p:txBody>
          <a:bodyPr wrap="square">
            <a:spAutoFit/>
          </a:bodyPr>
          <a:lstStyle/>
          <a:p>
            <a:r>
              <a:rPr lang="en-US" sz="1200" b="1" dirty="0"/>
              <a:t>Processing Time</a:t>
            </a:r>
          </a:p>
        </p:txBody>
      </p:sp>
      <p:cxnSp>
        <p:nvCxnSpPr>
          <p:cNvPr id="13" name="Straight Arrow Connector 12">
            <a:extLst>
              <a:ext uri="{FF2B5EF4-FFF2-40B4-BE49-F238E27FC236}">
                <a16:creationId xmlns:a16="http://schemas.microsoft.com/office/drawing/2014/main" id="{4E027105-A323-C47F-4E6F-73709F19363D}"/>
              </a:ext>
            </a:extLst>
          </p:cNvPr>
          <p:cNvCxnSpPr>
            <a:cxnSpLocks/>
          </p:cNvCxnSpPr>
          <p:nvPr/>
        </p:nvCxnSpPr>
        <p:spPr>
          <a:xfrm>
            <a:off x="204716" y="1307662"/>
            <a:ext cx="1187356" cy="383026"/>
          </a:xfrm>
          <a:prstGeom prst="straightConnector1">
            <a:avLst/>
          </a:prstGeom>
          <a:ln w="76200">
            <a:solidFill>
              <a:schemeClr val="accent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595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a:t>Upload documents</a:t>
            </a:r>
          </a:p>
        </p:txBody>
      </p:sp>
      <p:pic>
        <p:nvPicPr>
          <p:cNvPr id="5" name="Picture 4"/>
          <p:cNvPicPr>
            <a:picLocks noChangeAspect="1"/>
          </p:cNvPicPr>
          <p:nvPr/>
        </p:nvPicPr>
        <p:blipFill rotWithShape="1">
          <a:blip r:embed="rId3"/>
          <a:srcRect l="2660" t="23559" r="2270" b="9109"/>
          <a:stretch/>
        </p:blipFill>
        <p:spPr>
          <a:xfrm>
            <a:off x="327802" y="1073067"/>
            <a:ext cx="6262779" cy="4088921"/>
          </a:xfrm>
          <a:prstGeom prst="rect">
            <a:avLst/>
          </a:prstGeom>
          <a:ln w="57150">
            <a:solidFill>
              <a:schemeClr val="tx1"/>
            </a:solidFill>
          </a:ln>
        </p:spPr>
      </p:pic>
      <p:pic>
        <p:nvPicPr>
          <p:cNvPr id="4" name="Picture 3"/>
          <p:cNvPicPr>
            <a:picLocks noChangeAspect="1"/>
          </p:cNvPicPr>
          <p:nvPr/>
        </p:nvPicPr>
        <p:blipFill rotWithShape="1">
          <a:blip r:embed="rId4"/>
          <a:srcRect l="1511" t="1654" r="7193" b="18512"/>
          <a:stretch/>
        </p:blipFill>
        <p:spPr>
          <a:xfrm>
            <a:off x="6236195" y="3117527"/>
            <a:ext cx="5796972" cy="3607031"/>
          </a:xfrm>
          <a:prstGeom prst="rect">
            <a:avLst/>
          </a:prstGeom>
          <a:ln w="57150">
            <a:solidFill>
              <a:schemeClr val="tx1"/>
            </a:solidFill>
          </a:ln>
        </p:spPr>
      </p:pic>
      <p:sp>
        <p:nvSpPr>
          <p:cNvPr id="6" name="Rectangle 5"/>
          <p:cNvSpPr/>
          <p:nvPr/>
        </p:nvSpPr>
        <p:spPr>
          <a:xfrm>
            <a:off x="7861807" y="2190812"/>
            <a:ext cx="3674852" cy="646331"/>
          </a:xfrm>
          <a:prstGeom prst="rect">
            <a:avLst/>
          </a:prstGeom>
          <a:solidFill>
            <a:schemeClr val="bg1"/>
          </a:solidFill>
          <a:ln w="57150">
            <a:solidFill>
              <a:srgbClr val="FFC000"/>
            </a:solidFill>
          </a:ln>
        </p:spPr>
        <p:txBody>
          <a:bodyPr wrap="square" lIns="91440" tIns="45720" rIns="91440" bIns="45720">
            <a:spAutoFit/>
          </a:bodyPr>
          <a:lstStyle/>
          <a:p>
            <a:r>
              <a:rPr lang="en-US" dirty="0"/>
              <a:t>Be sure to click the [Add] button and the [submit] button</a:t>
            </a:r>
          </a:p>
        </p:txBody>
      </p:sp>
    </p:spTree>
    <p:extLst>
      <p:ext uri="{BB962C8B-B14F-4D97-AF65-F5344CB8AC3E}">
        <p14:creationId xmlns:p14="http://schemas.microsoft.com/office/powerpoint/2010/main" val="2561895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lgn="ctr">
              <a:buNone/>
            </a:pPr>
            <a:r>
              <a:rPr lang="en-US" dirty="0"/>
              <a:t>Gwynne Mashon</a:t>
            </a:r>
          </a:p>
          <a:p>
            <a:pPr marL="0" indent="0" algn="ctr">
              <a:buNone/>
            </a:pPr>
            <a:r>
              <a:rPr lang="en-US" dirty="0">
                <a:hlinkClick r:id="rId2"/>
              </a:rPr>
              <a:t>gmashon@legalaidchicago.org</a:t>
            </a:r>
            <a:endParaRPr lang="en-US" dirty="0"/>
          </a:p>
          <a:p>
            <a:pPr marL="0" indent="0" algn="ctr">
              <a:buNone/>
            </a:pPr>
            <a:endParaRPr lang="en-US" dirty="0"/>
          </a:p>
          <a:p>
            <a:pPr marL="0" indent="0" algn="ctr">
              <a:buNone/>
            </a:pPr>
            <a:r>
              <a:rPr lang="en-US" dirty="0"/>
              <a:t>For technical assistance reach out to DHS</a:t>
            </a:r>
          </a:p>
          <a:p>
            <a:pPr marL="0" indent="0" algn="ctr">
              <a:buNone/>
            </a:pPr>
            <a:r>
              <a:rPr lang="en-US" dirty="0">
                <a:hlinkClick r:id="rId3"/>
              </a:rPr>
              <a:t>abe.questions@illinois.gov</a:t>
            </a:r>
            <a:endParaRPr lang="en-US" dirty="0"/>
          </a:p>
          <a:p>
            <a:pPr marL="0" indent="0" algn="ctr">
              <a:buNone/>
            </a:pPr>
            <a:endParaRPr lang="en-US" dirty="0"/>
          </a:p>
        </p:txBody>
      </p:sp>
    </p:spTree>
    <p:extLst>
      <p:ext uri="{BB962C8B-B14F-4D97-AF65-F5344CB8AC3E}">
        <p14:creationId xmlns:p14="http://schemas.microsoft.com/office/powerpoint/2010/main" val="3883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518401" y="3688366"/>
            <a:ext cx="4323643" cy="1734178"/>
          </a:xfrm>
          <a:solidFill>
            <a:schemeClr val="accent2"/>
          </a:solidFill>
          <a:ln>
            <a:solidFill>
              <a:schemeClr val="accent1"/>
            </a:solidFill>
          </a:ln>
        </p:spPr>
        <p:txBody>
          <a:bodyPr>
            <a:noAutofit/>
          </a:bodyPr>
          <a:lstStyle/>
          <a:p>
            <a:pPr marL="0" indent="0" algn="ctr">
              <a:buNone/>
            </a:pPr>
            <a:r>
              <a:rPr lang="en-US" sz="1800" b="1" dirty="0"/>
              <a:t>Appeals</a:t>
            </a:r>
          </a:p>
          <a:p>
            <a:pPr marL="0" indent="0" algn="ctr">
              <a:buNone/>
            </a:pPr>
            <a:r>
              <a:rPr lang="en-US" sz="1800" dirty="0"/>
              <a:t>The ABE Appeals portal allow users to file and manage appeals via the web based portal. The Appeals portal can be accessed through MMC or directly:</a:t>
            </a:r>
            <a:br>
              <a:rPr lang="en-US" sz="1800" dirty="0"/>
            </a:br>
            <a:r>
              <a:rPr lang="en-US" sz="1800" dirty="0">
                <a:hlinkClick r:id="rId3"/>
              </a:rPr>
              <a:t>https://abe.illinois.gov/abe/access/appeals</a:t>
            </a:r>
            <a:endParaRPr lang="en-US" sz="1800" dirty="0"/>
          </a:p>
        </p:txBody>
      </p:sp>
      <p:sp>
        <p:nvSpPr>
          <p:cNvPr id="5" name="Text Placeholder 3"/>
          <p:cNvSpPr txBox="1">
            <a:spLocks/>
          </p:cNvSpPr>
          <p:nvPr/>
        </p:nvSpPr>
        <p:spPr>
          <a:xfrm>
            <a:off x="3646312" y="3688366"/>
            <a:ext cx="3793067" cy="1734179"/>
          </a:xfrm>
          <a:prstGeom prst="rect">
            <a:avLst/>
          </a:prstGeom>
          <a:solidFill>
            <a:schemeClr val="accent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Manage My Case (MMC)</a:t>
            </a:r>
          </a:p>
          <a:p>
            <a:pPr marL="0" indent="0" algn="ctr">
              <a:buNone/>
            </a:pPr>
            <a:r>
              <a:rPr lang="en-US" sz="1800" dirty="0"/>
              <a:t>MMC is a section on the </a:t>
            </a:r>
            <a:r>
              <a:rPr lang="en-US" sz="1800" dirty="0">
                <a:hlinkClick r:id="rId4"/>
              </a:rPr>
              <a:t>Application for Benefits Eligibility (ABE)</a:t>
            </a:r>
            <a:r>
              <a:rPr lang="en-US" sz="1800" dirty="0"/>
              <a:t> website that lets you check on, change, and renew your Medical, SNAP, and case benefits online, anytime. </a:t>
            </a:r>
          </a:p>
        </p:txBody>
      </p:sp>
      <p:sp>
        <p:nvSpPr>
          <p:cNvPr id="6" name="Text Placeholder 3"/>
          <p:cNvSpPr txBox="1">
            <a:spLocks/>
          </p:cNvSpPr>
          <p:nvPr/>
        </p:nvSpPr>
        <p:spPr>
          <a:xfrm>
            <a:off x="391596" y="3688366"/>
            <a:ext cx="3175693" cy="1734178"/>
          </a:xfrm>
          <a:prstGeom prst="rect">
            <a:avLst/>
          </a:prstGeom>
          <a:solidFill>
            <a:schemeClr val="accent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Apply for Benefits</a:t>
            </a:r>
          </a:p>
          <a:p>
            <a:pPr marL="0" indent="0" algn="ctr">
              <a:buNone/>
            </a:pPr>
            <a:r>
              <a:rPr lang="en-US" sz="1800" dirty="0"/>
              <a:t>ABE is the State of Illinois’ web based portal for applying for and managing health coverage, SNAP and cash benefits online, anytime.</a:t>
            </a:r>
          </a:p>
        </p:txBody>
      </p:sp>
      <p:sp>
        <p:nvSpPr>
          <p:cNvPr id="7" name="Text Placeholder 3"/>
          <p:cNvSpPr txBox="1">
            <a:spLocks/>
          </p:cNvSpPr>
          <p:nvPr/>
        </p:nvSpPr>
        <p:spPr>
          <a:xfrm>
            <a:off x="836611" y="2504189"/>
            <a:ext cx="10518775" cy="9444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Illinois' </a:t>
            </a:r>
            <a:r>
              <a:rPr lang="en-US" b="1" dirty="0"/>
              <a:t>Application for Benefits Eligibility (ABE)</a:t>
            </a:r>
            <a:r>
              <a:rPr lang="en-US" dirty="0"/>
              <a:t> has </a:t>
            </a:r>
            <a:r>
              <a:rPr lang="en-US" b="1" dirty="0"/>
              <a:t>three portals </a:t>
            </a:r>
            <a:r>
              <a:rPr lang="en-US" dirty="0"/>
              <a:t>to support applicants with their benefits:</a:t>
            </a:r>
          </a:p>
        </p:txBody>
      </p:sp>
      <p:pic>
        <p:nvPicPr>
          <p:cNvPr id="3" name="Picture 2"/>
          <p:cNvPicPr>
            <a:picLocks noChangeAspect="1"/>
          </p:cNvPicPr>
          <p:nvPr/>
        </p:nvPicPr>
        <p:blipFill>
          <a:blip r:embed="rId5"/>
          <a:stretch>
            <a:fillRect/>
          </a:stretch>
        </p:blipFill>
        <p:spPr>
          <a:xfrm>
            <a:off x="3379996" y="365125"/>
            <a:ext cx="5432007" cy="1603387"/>
          </a:xfrm>
          <a:prstGeom prst="rect">
            <a:avLst/>
          </a:prstGeom>
        </p:spPr>
      </p:pic>
      <p:sp>
        <p:nvSpPr>
          <p:cNvPr id="8" name="TextBox 7">
            <a:extLst>
              <a:ext uri="{FF2B5EF4-FFF2-40B4-BE49-F238E27FC236}">
                <a16:creationId xmlns:a16="http://schemas.microsoft.com/office/drawing/2014/main" id="{773B7DAD-8FFE-FC5C-F9E0-D980B1EAF8F3}"/>
              </a:ext>
            </a:extLst>
          </p:cNvPr>
          <p:cNvSpPr txBox="1"/>
          <p:nvPr/>
        </p:nvSpPr>
        <p:spPr>
          <a:xfrm>
            <a:off x="3049136" y="1720093"/>
            <a:ext cx="6093724" cy="461665"/>
          </a:xfrm>
          <a:prstGeom prst="rect">
            <a:avLst/>
          </a:prstGeom>
          <a:noFill/>
        </p:spPr>
        <p:txBody>
          <a:bodyPr wrap="square">
            <a:spAutoFit/>
          </a:bodyPr>
          <a:lstStyle/>
          <a:p>
            <a:pPr algn="ctr"/>
            <a:r>
              <a:rPr lang="en-US" sz="2400" dirty="0"/>
              <a:t>https://abe.illinois.gov/access/</a:t>
            </a:r>
          </a:p>
        </p:txBody>
      </p:sp>
    </p:spTree>
    <p:extLst>
      <p:ext uri="{BB962C8B-B14F-4D97-AF65-F5344CB8AC3E}">
        <p14:creationId xmlns:p14="http://schemas.microsoft.com/office/powerpoint/2010/main" val="312070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a:t>Ilogin multifactor authentication</a:t>
            </a:r>
            <a:endParaRPr lang="en-US" sz="4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185" y="1464271"/>
            <a:ext cx="3961796" cy="4894415"/>
          </a:xfrm>
          <a:prstGeom prst="rect">
            <a:avLst/>
          </a:prstGeom>
          <a:ln w="57150">
            <a:solidFill>
              <a:schemeClr val="tx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5825"/>
          <a:stretch/>
        </p:blipFill>
        <p:spPr>
          <a:xfrm>
            <a:off x="5827568" y="2011889"/>
            <a:ext cx="5801013" cy="3354438"/>
          </a:xfrm>
          <a:prstGeom prst="rect">
            <a:avLst/>
          </a:prstGeom>
          <a:ln w="57150">
            <a:solidFill>
              <a:schemeClr val="tx1"/>
            </a:solidFill>
          </a:ln>
        </p:spPr>
      </p:pic>
      <p:sp>
        <p:nvSpPr>
          <p:cNvPr id="2" name="Oval 1">
            <a:extLst>
              <a:ext uri="{FF2B5EF4-FFF2-40B4-BE49-F238E27FC236}">
                <a16:creationId xmlns:a16="http://schemas.microsoft.com/office/drawing/2014/main" id="{81FCAD65-F9A5-7AD6-534E-C80DD25C726C}"/>
              </a:ext>
            </a:extLst>
          </p:cNvPr>
          <p:cNvSpPr/>
          <p:nvPr/>
        </p:nvSpPr>
        <p:spPr>
          <a:xfrm>
            <a:off x="1968128" y="3740029"/>
            <a:ext cx="1803772" cy="4447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Notched Right 2">
            <a:extLst>
              <a:ext uri="{FF2B5EF4-FFF2-40B4-BE49-F238E27FC236}">
                <a16:creationId xmlns:a16="http://schemas.microsoft.com/office/drawing/2014/main" id="{E26D1955-7A35-4372-F0A5-575FD1F6319B}"/>
              </a:ext>
            </a:extLst>
          </p:cNvPr>
          <p:cNvSpPr/>
          <p:nvPr/>
        </p:nvSpPr>
        <p:spPr>
          <a:xfrm>
            <a:off x="5032458" y="3516192"/>
            <a:ext cx="685633" cy="504825"/>
          </a:xfrm>
          <a:prstGeom prst="notched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8BE02EF1-590E-50F0-9F01-5B5126F85B7A}"/>
              </a:ext>
            </a:extLst>
          </p:cNvPr>
          <p:cNvCxnSpPr/>
          <p:nvPr/>
        </p:nvCxnSpPr>
        <p:spPr>
          <a:xfrm>
            <a:off x="693235" y="2857500"/>
            <a:ext cx="1402265" cy="9111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602683F-8185-E78D-4F88-A8A6E1A40A41}"/>
              </a:ext>
            </a:extLst>
          </p:cNvPr>
          <p:cNvSpPr/>
          <p:nvPr/>
        </p:nvSpPr>
        <p:spPr>
          <a:xfrm>
            <a:off x="5981700" y="1340377"/>
            <a:ext cx="5346700" cy="5646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FOUR options :</a:t>
            </a:r>
          </a:p>
        </p:txBody>
      </p:sp>
    </p:spTree>
    <p:extLst>
      <p:ext uri="{BB962C8B-B14F-4D97-AF65-F5344CB8AC3E}">
        <p14:creationId xmlns:p14="http://schemas.microsoft.com/office/powerpoint/2010/main" val="214852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a:t>Ilogin MFA Without an Account</a:t>
            </a:r>
            <a:endParaRPr lang="en-US" sz="4400" dirty="0"/>
          </a:p>
        </p:txBody>
      </p:sp>
      <p:sp>
        <p:nvSpPr>
          <p:cNvPr id="2" name="Rectangle 1"/>
          <p:cNvSpPr/>
          <p:nvPr/>
        </p:nvSpPr>
        <p:spPr>
          <a:xfrm>
            <a:off x="4369261" y="4036770"/>
            <a:ext cx="4363338" cy="1569660"/>
          </a:xfrm>
          <a:prstGeom prst="rect">
            <a:avLst/>
          </a:prstGeom>
          <a:ln w="38100">
            <a:solidFill>
              <a:srgbClr val="FF0000"/>
            </a:solidFill>
          </a:ln>
        </p:spPr>
        <p:txBody>
          <a:bodyPr wrap="square">
            <a:spAutoFit/>
          </a:bodyPr>
          <a:lstStyle/>
          <a:p>
            <a:r>
              <a:rPr lang="en-US" sz="1200" dirty="0"/>
              <a:t>The ONLY </a:t>
            </a:r>
            <a:r>
              <a:rPr lang="en-US" sz="1200" b="1" dirty="0"/>
              <a:t>required</a:t>
            </a:r>
            <a:r>
              <a:rPr lang="en-US" sz="1200" dirty="0"/>
              <a:t> fields are:</a:t>
            </a:r>
          </a:p>
          <a:p>
            <a:pPr marL="742950" lvl="1" indent="-285750">
              <a:buFont typeface="Arial" panose="020B0604020202020204" pitchFamily="34" charset="0"/>
              <a:buChar char="•"/>
            </a:pPr>
            <a:r>
              <a:rPr lang="en-US" sz="1200" dirty="0"/>
              <a:t>Name</a:t>
            </a:r>
          </a:p>
          <a:p>
            <a:pPr marL="742950" lvl="1" indent="-285750">
              <a:buFont typeface="Arial" panose="020B0604020202020204" pitchFamily="34" charset="0"/>
              <a:buChar char="•"/>
            </a:pPr>
            <a:r>
              <a:rPr lang="en-US" sz="1200" dirty="0"/>
              <a:t>Present Address</a:t>
            </a:r>
          </a:p>
          <a:p>
            <a:pPr marL="742950" lvl="1" indent="-285750">
              <a:buFont typeface="Arial" panose="020B0604020202020204" pitchFamily="34" charset="0"/>
              <a:buChar char="•"/>
            </a:pPr>
            <a:r>
              <a:rPr lang="en-US" sz="1200" dirty="0"/>
              <a:t>Fraud Penalty Affidavit</a:t>
            </a:r>
          </a:p>
          <a:p>
            <a:pPr marL="742950" lvl="1" indent="-285750">
              <a:buFont typeface="Arial" panose="020B0604020202020204" pitchFamily="34" charset="0"/>
              <a:buChar char="•"/>
            </a:pPr>
            <a:r>
              <a:rPr lang="en-US" sz="1200" dirty="0"/>
              <a:t>Electronic Attestation</a:t>
            </a:r>
          </a:p>
          <a:p>
            <a:pPr lvl="1"/>
            <a:endParaRPr lang="en-US" sz="1200" dirty="0"/>
          </a:p>
          <a:p>
            <a:r>
              <a:rPr lang="en-US" sz="1200" dirty="0"/>
              <a:t>As always, we recommend you print a copy of the application after you submit it and keep it for your records.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r="5407" b="54290"/>
          <a:stretch/>
        </p:blipFill>
        <p:spPr>
          <a:xfrm>
            <a:off x="8437117" y="1678139"/>
            <a:ext cx="3649159" cy="4017876"/>
          </a:xfrm>
          <a:prstGeom prst="rect">
            <a:avLst/>
          </a:prstGeom>
          <a:ln w="57150">
            <a:solidFill>
              <a:schemeClr val="tx1"/>
            </a:solid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7736" r="3174" b="43131"/>
          <a:stretch/>
        </p:blipFill>
        <p:spPr>
          <a:xfrm>
            <a:off x="2881509" y="1666437"/>
            <a:ext cx="5301674" cy="1930731"/>
          </a:xfrm>
          <a:prstGeom prst="rect">
            <a:avLst/>
          </a:prstGeom>
          <a:ln w="57150">
            <a:solidFill>
              <a:schemeClr val="tx1"/>
            </a:solidFill>
          </a:ln>
        </p:spPr>
      </p:pic>
      <p:cxnSp>
        <p:nvCxnSpPr>
          <p:cNvPr id="10" name="Straight Arrow Connector 9">
            <a:extLst>
              <a:ext uri="{FF2B5EF4-FFF2-40B4-BE49-F238E27FC236}">
                <a16:creationId xmlns:a16="http://schemas.microsoft.com/office/drawing/2014/main" id="{55F1FB5F-E166-D7F7-A570-C3884FBBAF6C}"/>
              </a:ext>
            </a:extLst>
          </p:cNvPr>
          <p:cNvCxnSpPr>
            <a:cxnSpLocks/>
          </p:cNvCxnSpPr>
          <p:nvPr/>
        </p:nvCxnSpPr>
        <p:spPr>
          <a:xfrm>
            <a:off x="4448175" y="1539156"/>
            <a:ext cx="1400175" cy="16136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E9A36AE-AB99-2E52-1D85-19A60C7DCD17}"/>
              </a:ext>
            </a:extLst>
          </p:cNvPr>
          <p:cNvSpPr/>
          <p:nvPr/>
        </p:nvSpPr>
        <p:spPr>
          <a:xfrm>
            <a:off x="3622923" y="1140585"/>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1</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284" t="32413" r="38803" b="9239"/>
          <a:stretch/>
        </p:blipFill>
        <p:spPr>
          <a:xfrm>
            <a:off x="146100" y="2974775"/>
            <a:ext cx="2357634" cy="3009901"/>
          </a:xfrm>
          <a:prstGeom prst="rect">
            <a:avLst/>
          </a:prstGeom>
          <a:ln w="57150">
            <a:solidFill>
              <a:schemeClr val="tx1"/>
            </a:solidFill>
          </a:ln>
        </p:spPr>
      </p:pic>
      <p:cxnSp>
        <p:nvCxnSpPr>
          <p:cNvPr id="12" name="Straight Arrow Connector 11">
            <a:extLst>
              <a:ext uri="{FF2B5EF4-FFF2-40B4-BE49-F238E27FC236}">
                <a16:creationId xmlns:a16="http://schemas.microsoft.com/office/drawing/2014/main" id="{93CA2598-DBB9-F705-D72F-87FBED0640E9}"/>
              </a:ext>
            </a:extLst>
          </p:cNvPr>
          <p:cNvCxnSpPr>
            <a:cxnSpLocks/>
          </p:cNvCxnSpPr>
          <p:nvPr/>
        </p:nvCxnSpPr>
        <p:spPr>
          <a:xfrm>
            <a:off x="1343025" y="2778384"/>
            <a:ext cx="0" cy="27175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CD0695E-F240-69FE-1A92-0CEB9A784CBB}"/>
              </a:ext>
            </a:extLst>
          </p:cNvPr>
          <p:cNvSpPr/>
          <p:nvPr/>
        </p:nvSpPr>
        <p:spPr>
          <a:xfrm>
            <a:off x="1196918" y="2378274"/>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2</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F66531F5-81BD-0499-FCAD-3DE42EE6C0F0}"/>
              </a:ext>
            </a:extLst>
          </p:cNvPr>
          <p:cNvSpPr/>
          <p:nvPr/>
        </p:nvSpPr>
        <p:spPr>
          <a:xfrm>
            <a:off x="10115362" y="1046314"/>
            <a:ext cx="990976" cy="400110"/>
          </a:xfrm>
          <a:prstGeom prst="rect">
            <a:avLst/>
          </a:prstGeom>
          <a:noFill/>
          <a:ln w="57150">
            <a:solidFill>
              <a:srgbClr val="FFC000"/>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Step 3</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5" name="Connector: Curved 24">
            <a:extLst>
              <a:ext uri="{FF2B5EF4-FFF2-40B4-BE49-F238E27FC236}">
                <a16:creationId xmlns:a16="http://schemas.microsoft.com/office/drawing/2014/main" id="{47690D3C-6047-D85D-612D-2D95D552E0BE}"/>
              </a:ext>
            </a:extLst>
          </p:cNvPr>
          <p:cNvCxnSpPr>
            <a:cxnSpLocks/>
            <a:endCxn id="16" idx="0"/>
          </p:cNvCxnSpPr>
          <p:nvPr/>
        </p:nvCxnSpPr>
        <p:spPr>
          <a:xfrm rot="10800000" flipV="1">
            <a:off x="1692407" y="1233488"/>
            <a:ext cx="1860421" cy="1144786"/>
          </a:xfrm>
          <a:prstGeom prst="curvedConnector2">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7398B81E-4BC4-5BFC-573F-31CF2B365C41}"/>
              </a:ext>
            </a:extLst>
          </p:cNvPr>
          <p:cNvSpPr/>
          <p:nvPr/>
        </p:nvSpPr>
        <p:spPr>
          <a:xfrm>
            <a:off x="2200275" y="1400175"/>
            <a:ext cx="7812588" cy="2547011"/>
          </a:xfrm>
          <a:custGeom>
            <a:avLst/>
            <a:gdLst>
              <a:gd name="connsiteX0" fmla="*/ 0 w 7943850"/>
              <a:gd name="connsiteY0" fmla="*/ 1381125 h 2547011"/>
              <a:gd name="connsiteX1" fmla="*/ 47625 w 7943850"/>
              <a:gd name="connsiteY1" fmla="*/ 1390650 h 2547011"/>
              <a:gd name="connsiteX2" fmla="*/ 219075 w 7943850"/>
              <a:gd name="connsiteY2" fmla="*/ 1495425 h 2547011"/>
              <a:gd name="connsiteX3" fmla="*/ 390525 w 7943850"/>
              <a:gd name="connsiteY3" fmla="*/ 1562100 h 2547011"/>
              <a:gd name="connsiteX4" fmla="*/ 552450 w 7943850"/>
              <a:gd name="connsiteY4" fmla="*/ 1647825 h 2547011"/>
              <a:gd name="connsiteX5" fmla="*/ 657225 w 7943850"/>
              <a:gd name="connsiteY5" fmla="*/ 1714500 h 2547011"/>
              <a:gd name="connsiteX6" fmla="*/ 923925 w 7943850"/>
              <a:gd name="connsiteY6" fmla="*/ 1819275 h 2547011"/>
              <a:gd name="connsiteX7" fmla="*/ 1047750 w 7943850"/>
              <a:gd name="connsiteY7" fmla="*/ 1857375 h 2547011"/>
              <a:gd name="connsiteX8" fmla="*/ 1400175 w 7943850"/>
              <a:gd name="connsiteY8" fmla="*/ 2000250 h 2547011"/>
              <a:gd name="connsiteX9" fmla="*/ 1609725 w 7943850"/>
              <a:gd name="connsiteY9" fmla="*/ 2095500 h 2547011"/>
              <a:gd name="connsiteX10" fmla="*/ 1828800 w 7943850"/>
              <a:gd name="connsiteY10" fmla="*/ 2162175 h 2547011"/>
              <a:gd name="connsiteX11" fmla="*/ 1905000 w 7943850"/>
              <a:gd name="connsiteY11" fmla="*/ 2200275 h 2547011"/>
              <a:gd name="connsiteX12" fmla="*/ 2066925 w 7943850"/>
              <a:gd name="connsiteY12" fmla="*/ 2247900 h 2547011"/>
              <a:gd name="connsiteX13" fmla="*/ 2190750 w 7943850"/>
              <a:gd name="connsiteY13" fmla="*/ 2305050 h 2547011"/>
              <a:gd name="connsiteX14" fmla="*/ 2447925 w 7943850"/>
              <a:gd name="connsiteY14" fmla="*/ 2371725 h 2547011"/>
              <a:gd name="connsiteX15" fmla="*/ 2476500 w 7943850"/>
              <a:gd name="connsiteY15" fmla="*/ 2381250 h 2547011"/>
              <a:gd name="connsiteX16" fmla="*/ 2800350 w 7943850"/>
              <a:gd name="connsiteY16" fmla="*/ 2457450 h 2547011"/>
              <a:gd name="connsiteX17" fmla="*/ 3133725 w 7943850"/>
              <a:gd name="connsiteY17" fmla="*/ 2486025 h 2547011"/>
              <a:gd name="connsiteX18" fmla="*/ 3829050 w 7943850"/>
              <a:gd name="connsiteY18" fmla="*/ 2524125 h 2547011"/>
              <a:gd name="connsiteX19" fmla="*/ 4419600 w 7943850"/>
              <a:gd name="connsiteY19" fmla="*/ 2514600 h 2547011"/>
              <a:gd name="connsiteX20" fmla="*/ 5048250 w 7943850"/>
              <a:gd name="connsiteY20" fmla="*/ 2381250 h 2547011"/>
              <a:gd name="connsiteX21" fmla="*/ 5057775 w 7943850"/>
              <a:gd name="connsiteY21" fmla="*/ 2333625 h 2547011"/>
              <a:gd name="connsiteX22" fmla="*/ 5172075 w 7943850"/>
              <a:gd name="connsiteY22" fmla="*/ 2171700 h 2547011"/>
              <a:gd name="connsiteX23" fmla="*/ 5229225 w 7943850"/>
              <a:gd name="connsiteY23" fmla="*/ 2105025 h 2547011"/>
              <a:gd name="connsiteX24" fmla="*/ 5305425 w 7943850"/>
              <a:gd name="connsiteY24" fmla="*/ 1971675 h 2547011"/>
              <a:gd name="connsiteX25" fmla="*/ 5391150 w 7943850"/>
              <a:gd name="connsiteY25" fmla="*/ 1885950 h 2547011"/>
              <a:gd name="connsiteX26" fmla="*/ 5476875 w 7943850"/>
              <a:gd name="connsiteY26" fmla="*/ 1733550 h 2547011"/>
              <a:gd name="connsiteX27" fmla="*/ 5562600 w 7943850"/>
              <a:gd name="connsiteY27" fmla="*/ 1628775 h 2547011"/>
              <a:gd name="connsiteX28" fmla="*/ 5762625 w 7943850"/>
              <a:gd name="connsiteY28" fmla="*/ 1381125 h 2547011"/>
              <a:gd name="connsiteX29" fmla="*/ 5829300 w 7943850"/>
              <a:gd name="connsiteY29" fmla="*/ 1209675 h 2547011"/>
              <a:gd name="connsiteX30" fmla="*/ 5886450 w 7943850"/>
              <a:gd name="connsiteY30" fmla="*/ 1095375 h 2547011"/>
              <a:gd name="connsiteX31" fmla="*/ 5915025 w 7943850"/>
              <a:gd name="connsiteY31" fmla="*/ 990600 h 2547011"/>
              <a:gd name="connsiteX32" fmla="*/ 6000750 w 7943850"/>
              <a:gd name="connsiteY32" fmla="*/ 819150 h 2547011"/>
              <a:gd name="connsiteX33" fmla="*/ 6143625 w 7943850"/>
              <a:gd name="connsiteY33" fmla="*/ 638175 h 2547011"/>
              <a:gd name="connsiteX34" fmla="*/ 6229350 w 7943850"/>
              <a:gd name="connsiteY34" fmla="*/ 466725 h 2547011"/>
              <a:gd name="connsiteX35" fmla="*/ 6248400 w 7943850"/>
              <a:gd name="connsiteY35" fmla="*/ 419100 h 2547011"/>
              <a:gd name="connsiteX36" fmla="*/ 6324600 w 7943850"/>
              <a:gd name="connsiteY36" fmla="*/ 314325 h 2547011"/>
              <a:gd name="connsiteX37" fmla="*/ 6362700 w 7943850"/>
              <a:gd name="connsiteY37" fmla="*/ 276225 h 2547011"/>
              <a:gd name="connsiteX38" fmla="*/ 6629400 w 7943850"/>
              <a:gd name="connsiteY38" fmla="*/ 190500 h 2547011"/>
              <a:gd name="connsiteX39" fmla="*/ 7000875 w 7943850"/>
              <a:gd name="connsiteY39" fmla="*/ 123825 h 2547011"/>
              <a:gd name="connsiteX40" fmla="*/ 7096125 w 7943850"/>
              <a:gd name="connsiteY40" fmla="*/ 104775 h 2547011"/>
              <a:gd name="connsiteX41" fmla="*/ 7429500 w 7943850"/>
              <a:gd name="connsiteY41" fmla="*/ 85725 h 2547011"/>
              <a:gd name="connsiteX42" fmla="*/ 7677150 w 7943850"/>
              <a:gd name="connsiteY42" fmla="*/ 38100 h 2547011"/>
              <a:gd name="connsiteX43" fmla="*/ 7943850 w 7943850"/>
              <a:gd name="connsiteY43" fmla="*/ 0 h 254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43850" h="2547011">
                <a:moveTo>
                  <a:pt x="0" y="1381125"/>
                </a:moveTo>
                <a:cubicBezTo>
                  <a:pt x="15875" y="1384300"/>
                  <a:pt x="33145" y="1383410"/>
                  <a:pt x="47625" y="1390650"/>
                </a:cubicBezTo>
                <a:cubicBezTo>
                  <a:pt x="97682" y="1415679"/>
                  <a:pt x="163646" y="1471036"/>
                  <a:pt x="219075" y="1495425"/>
                </a:cubicBezTo>
                <a:cubicBezTo>
                  <a:pt x="275202" y="1520121"/>
                  <a:pt x="339504" y="1528086"/>
                  <a:pt x="390525" y="1562100"/>
                </a:cubicBezTo>
                <a:cubicBezTo>
                  <a:pt x="479055" y="1621120"/>
                  <a:pt x="328092" y="1522185"/>
                  <a:pt x="552450" y="1647825"/>
                </a:cubicBezTo>
                <a:cubicBezTo>
                  <a:pt x="588569" y="1668052"/>
                  <a:pt x="620883" y="1694677"/>
                  <a:pt x="657225" y="1714500"/>
                </a:cubicBezTo>
                <a:cubicBezTo>
                  <a:pt x="734599" y="1756704"/>
                  <a:pt x="844450" y="1792783"/>
                  <a:pt x="923925" y="1819275"/>
                </a:cubicBezTo>
                <a:cubicBezTo>
                  <a:pt x="964894" y="1832931"/>
                  <a:pt x="1007382" y="1842035"/>
                  <a:pt x="1047750" y="1857375"/>
                </a:cubicBezTo>
                <a:cubicBezTo>
                  <a:pt x="1166245" y="1902403"/>
                  <a:pt x="1284775" y="1947796"/>
                  <a:pt x="1400175" y="2000250"/>
                </a:cubicBezTo>
                <a:cubicBezTo>
                  <a:pt x="1470025" y="2032000"/>
                  <a:pt x="1535950" y="2074421"/>
                  <a:pt x="1609725" y="2095500"/>
                </a:cubicBezTo>
                <a:cubicBezTo>
                  <a:pt x="1648290" y="2106518"/>
                  <a:pt x="1779847" y="2142018"/>
                  <a:pt x="1828800" y="2162175"/>
                </a:cubicBezTo>
                <a:cubicBezTo>
                  <a:pt x="1855059" y="2172988"/>
                  <a:pt x="1878281" y="2190656"/>
                  <a:pt x="1905000" y="2200275"/>
                </a:cubicBezTo>
                <a:cubicBezTo>
                  <a:pt x="1957935" y="2219332"/>
                  <a:pt x="2014103" y="2228532"/>
                  <a:pt x="2066925" y="2247900"/>
                </a:cubicBezTo>
                <a:cubicBezTo>
                  <a:pt x="2109605" y="2263550"/>
                  <a:pt x="2148246" y="2288928"/>
                  <a:pt x="2190750" y="2305050"/>
                </a:cubicBezTo>
                <a:cubicBezTo>
                  <a:pt x="2347969" y="2364685"/>
                  <a:pt x="2310170" y="2342206"/>
                  <a:pt x="2447925" y="2371725"/>
                </a:cubicBezTo>
                <a:cubicBezTo>
                  <a:pt x="2457742" y="2373829"/>
                  <a:pt x="2466744" y="2378877"/>
                  <a:pt x="2476500" y="2381250"/>
                </a:cubicBezTo>
                <a:cubicBezTo>
                  <a:pt x="2584256" y="2407461"/>
                  <a:pt x="2690835" y="2439991"/>
                  <a:pt x="2800350" y="2457450"/>
                </a:cubicBezTo>
                <a:cubicBezTo>
                  <a:pt x="2910492" y="2475009"/>
                  <a:pt x="3022426" y="2478811"/>
                  <a:pt x="3133725" y="2486025"/>
                </a:cubicBezTo>
                <a:cubicBezTo>
                  <a:pt x="3365362" y="2501038"/>
                  <a:pt x="3597275" y="2511425"/>
                  <a:pt x="3829050" y="2524125"/>
                </a:cubicBezTo>
                <a:cubicBezTo>
                  <a:pt x="4048697" y="2555503"/>
                  <a:pt x="4029053" y="2556718"/>
                  <a:pt x="4419600" y="2514600"/>
                </a:cubicBezTo>
                <a:cubicBezTo>
                  <a:pt x="4654446" y="2489273"/>
                  <a:pt x="4832873" y="2437928"/>
                  <a:pt x="5048250" y="2381250"/>
                </a:cubicBezTo>
                <a:cubicBezTo>
                  <a:pt x="5051425" y="2365375"/>
                  <a:pt x="5049539" y="2347563"/>
                  <a:pt x="5057775" y="2333625"/>
                </a:cubicBezTo>
                <a:cubicBezTo>
                  <a:pt x="5091385" y="2276746"/>
                  <a:pt x="5132435" y="2224554"/>
                  <a:pt x="5172075" y="2171700"/>
                </a:cubicBezTo>
                <a:cubicBezTo>
                  <a:pt x="5189638" y="2148282"/>
                  <a:pt x="5212988" y="2129381"/>
                  <a:pt x="5229225" y="2105025"/>
                </a:cubicBezTo>
                <a:cubicBezTo>
                  <a:pt x="5257623" y="2062428"/>
                  <a:pt x="5274995" y="2012845"/>
                  <a:pt x="5305425" y="1971675"/>
                </a:cubicBezTo>
                <a:cubicBezTo>
                  <a:pt x="5329445" y="1939177"/>
                  <a:pt x="5367538" y="1918745"/>
                  <a:pt x="5391150" y="1885950"/>
                </a:cubicBezTo>
                <a:cubicBezTo>
                  <a:pt x="5425206" y="1838650"/>
                  <a:pt x="5444544" y="1782046"/>
                  <a:pt x="5476875" y="1733550"/>
                </a:cubicBezTo>
                <a:cubicBezTo>
                  <a:pt x="5501906" y="1696004"/>
                  <a:pt x="5535087" y="1664542"/>
                  <a:pt x="5562600" y="1628775"/>
                </a:cubicBezTo>
                <a:cubicBezTo>
                  <a:pt x="5843060" y="1264177"/>
                  <a:pt x="5509547" y="1676382"/>
                  <a:pt x="5762625" y="1381125"/>
                </a:cubicBezTo>
                <a:cubicBezTo>
                  <a:pt x="5802333" y="1334799"/>
                  <a:pt x="5809580" y="1258080"/>
                  <a:pt x="5829300" y="1209675"/>
                </a:cubicBezTo>
                <a:cubicBezTo>
                  <a:pt x="5845372" y="1170226"/>
                  <a:pt x="5870928" y="1135043"/>
                  <a:pt x="5886450" y="1095375"/>
                </a:cubicBezTo>
                <a:cubicBezTo>
                  <a:pt x="5899641" y="1061663"/>
                  <a:pt x="5901184" y="1024050"/>
                  <a:pt x="5915025" y="990600"/>
                </a:cubicBezTo>
                <a:cubicBezTo>
                  <a:pt x="5939456" y="931559"/>
                  <a:pt x="5961157" y="869301"/>
                  <a:pt x="6000750" y="819150"/>
                </a:cubicBezTo>
                <a:cubicBezTo>
                  <a:pt x="6048375" y="758825"/>
                  <a:pt x="6111821" y="708145"/>
                  <a:pt x="6143625" y="638175"/>
                </a:cubicBezTo>
                <a:cubicBezTo>
                  <a:pt x="6308876" y="274622"/>
                  <a:pt x="6100799" y="723827"/>
                  <a:pt x="6229350" y="466725"/>
                </a:cubicBezTo>
                <a:cubicBezTo>
                  <a:pt x="6236996" y="451432"/>
                  <a:pt x="6239338" y="433599"/>
                  <a:pt x="6248400" y="419100"/>
                </a:cubicBezTo>
                <a:cubicBezTo>
                  <a:pt x="6271288" y="382479"/>
                  <a:pt x="6297623" y="348047"/>
                  <a:pt x="6324600" y="314325"/>
                </a:cubicBezTo>
                <a:cubicBezTo>
                  <a:pt x="6335820" y="300300"/>
                  <a:pt x="6347046" y="285030"/>
                  <a:pt x="6362700" y="276225"/>
                </a:cubicBezTo>
                <a:cubicBezTo>
                  <a:pt x="6435485" y="235283"/>
                  <a:pt x="6550946" y="204582"/>
                  <a:pt x="6629400" y="190500"/>
                </a:cubicBezTo>
                <a:lnTo>
                  <a:pt x="7000875" y="123825"/>
                </a:lnTo>
                <a:cubicBezTo>
                  <a:pt x="7032721" y="117976"/>
                  <a:pt x="7063799" y="106622"/>
                  <a:pt x="7096125" y="104775"/>
                </a:cubicBezTo>
                <a:lnTo>
                  <a:pt x="7429500" y="85725"/>
                </a:lnTo>
                <a:cubicBezTo>
                  <a:pt x="7512050" y="69850"/>
                  <a:pt x="7594231" y="51920"/>
                  <a:pt x="7677150" y="38100"/>
                </a:cubicBezTo>
                <a:cubicBezTo>
                  <a:pt x="7765731" y="23337"/>
                  <a:pt x="7943850" y="0"/>
                  <a:pt x="7943850" y="0"/>
                </a:cubicBezTo>
              </a:path>
            </a:pathLst>
          </a:custGeom>
          <a:noFill/>
          <a:ln w="57150">
            <a:solidFill>
              <a:srgbClr val="FFC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936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3235" y="-92075"/>
            <a:ext cx="10515600" cy="1325563"/>
          </a:xfrm>
        </p:spPr>
        <p:txBody>
          <a:bodyPr>
            <a:normAutofit/>
          </a:bodyPr>
          <a:lstStyle/>
          <a:p>
            <a:r>
              <a:rPr lang="en-US" sz="4400" u="sng" dirty="0"/>
              <a:t>Ilogin Creating an account</a:t>
            </a:r>
            <a:endParaRPr lang="en-US" sz="4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7490" b="44095"/>
          <a:stretch/>
        </p:blipFill>
        <p:spPr>
          <a:xfrm>
            <a:off x="819150" y="2533315"/>
            <a:ext cx="7296150" cy="2568634"/>
          </a:xfrm>
          <a:prstGeom prst="rect">
            <a:avLst/>
          </a:prstGeom>
          <a:ln w="57150">
            <a:solidFill>
              <a:schemeClr val="tx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628" t="5061" r="25612" b="16038"/>
          <a:stretch/>
        </p:blipFill>
        <p:spPr>
          <a:xfrm>
            <a:off x="8753475" y="254000"/>
            <a:ext cx="1733549" cy="5381626"/>
          </a:xfrm>
          <a:prstGeom prst="rect">
            <a:avLst/>
          </a:prstGeom>
          <a:ln w="57150">
            <a:solidFill>
              <a:schemeClr val="tx1"/>
            </a:solidFill>
          </a:ln>
        </p:spPr>
      </p:pic>
      <p:sp>
        <p:nvSpPr>
          <p:cNvPr id="2" name="Rectangle 1">
            <a:extLst>
              <a:ext uri="{FF2B5EF4-FFF2-40B4-BE49-F238E27FC236}">
                <a16:creationId xmlns:a16="http://schemas.microsoft.com/office/drawing/2014/main" id="{C43FB44B-6E29-AE9E-6119-CEE0CF77FC9E}"/>
              </a:ext>
            </a:extLst>
          </p:cNvPr>
          <p:cNvSpPr/>
          <p:nvPr/>
        </p:nvSpPr>
        <p:spPr>
          <a:xfrm>
            <a:off x="1123950" y="1417498"/>
            <a:ext cx="6686550" cy="338554"/>
          </a:xfrm>
          <a:prstGeom prst="rect">
            <a:avLst/>
          </a:prstGeom>
          <a:ln w="38100">
            <a:solidFill>
              <a:srgbClr val="FFC000"/>
            </a:solidFill>
          </a:ln>
        </p:spPr>
        <p:txBody>
          <a:bodyPr wrap="square">
            <a:spAutoFit/>
          </a:bodyPr>
          <a:lstStyle/>
          <a:p>
            <a:r>
              <a:rPr lang="en-US" sz="1600" dirty="0"/>
              <a:t>“I have not set up my ILogin Account.”</a:t>
            </a:r>
          </a:p>
        </p:txBody>
      </p:sp>
      <p:sp>
        <p:nvSpPr>
          <p:cNvPr id="3" name="Freeform: Shape 2">
            <a:extLst>
              <a:ext uri="{FF2B5EF4-FFF2-40B4-BE49-F238E27FC236}">
                <a16:creationId xmlns:a16="http://schemas.microsoft.com/office/drawing/2014/main" id="{8E10DFB8-A212-89FE-45AE-1B77D90C67FD}"/>
              </a:ext>
            </a:extLst>
          </p:cNvPr>
          <p:cNvSpPr/>
          <p:nvPr/>
        </p:nvSpPr>
        <p:spPr>
          <a:xfrm>
            <a:off x="180975" y="1653843"/>
            <a:ext cx="942975" cy="1905000"/>
          </a:xfrm>
          <a:custGeom>
            <a:avLst/>
            <a:gdLst>
              <a:gd name="connsiteX0" fmla="*/ 1190625 w 1190625"/>
              <a:gd name="connsiteY0" fmla="*/ 0 h 2886075"/>
              <a:gd name="connsiteX1" fmla="*/ 1095375 w 1190625"/>
              <a:gd name="connsiteY1" fmla="*/ 19050 h 2886075"/>
              <a:gd name="connsiteX2" fmla="*/ 609600 w 1190625"/>
              <a:gd name="connsiteY2" fmla="*/ 238125 h 2886075"/>
              <a:gd name="connsiteX3" fmla="*/ 428625 w 1190625"/>
              <a:gd name="connsiteY3" fmla="*/ 476250 h 2886075"/>
              <a:gd name="connsiteX4" fmla="*/ 276225 w 1190625"/>
              <a:gd name="connsiteY4" fmla="*/ 714375 h 2886075"/>
              <a:gd name="connsiteX5" fmla="*/ 228600 w 1190625"/>
              <a:gd name="connsiteY5" fmla="*/ 857250 h 2886075"/>
              <a:gd name="connsiteX6" fmla="*/ 57150 w 1190625"/>
              <a:gd name="connsiteY6" fmla="*/ 1285875 h 2886075"/>
              <a:gd name="connsiteX7" fmla="*/ 0 w 1190625"/>
              <a:gd name="connsiteY7" fmla="*/ 1562100 h 2886075"/>
              <a:gd name="connsiteX8" fmla="*/ 19050 w 1190625"/>
              <a:gd name="connsiteY8" fmla="*/ 1828800 h 2886075"/>
              <a:gd name="connsiteX9" fmla="*/ 104775 w 1190625"/>
              <a:gd name="connsiteY9" fmla="*/ 2209800 h 2886075"/>
              <a:gd name="connsiteX10" fmla="*/ 123825 w 1190625"/>
              <a:gd name="connsiteY10" fmla="*/ 2324100 h 2886075"/>
              <a:gd name="connsiteX11" fmla="*/ 142875 w 1190625"/>
              <a:gd name="connsiteY11" fmla="*/ 2390775 h 2886075"/>
              <a:gd name="connsiteX12" fmla="*/ 161925 w 1190625"/>
              <a:gd name="connsiteY12" fmla="*/ 2466975 h 2886075"/>
              <a:gd name="connsiteX13" fmla="*/ 209550 w 1190625"/>
              <a:gd name="connsiteY13" fmla="*/ 2581275 h 2886075"/>
              <a:gd name="connsiteX14" fmla="*/ 266700 w 1190625"/>
              <a:gd name="connsiteY14" fmla="*/ 2714625 h 2886075"/>
              <a:gd name="connsiteX15" fmla="*/ 381000 w 1190625"/>
              <a:gd name="connsiteY15" fmla="*/ 2857500 h 2886075"/>
              <a:gd name="connsiteX16" fmla="*/ 457200 w 1190625"/>
              <a:gd name="connsiteY16" fmla="*/ 2886075 h 2886075"/>
              <a:gd name="connsiteX17" fmla="*/ 781050 w 1190625"/>
              <a:gd name="connsiteY17" fmla="*/ 2876550 h 2886075"/>
              <a:gd name="connsiteX18" fmla="*/ 923925 w 1190625"/>
              <a:gd name="connsiteY18" fmla="*/ 283845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90625" h="2886075">
                <a:moveTo>
                  <a:pt x="1190625" y="0"/>
                </a:moveTo>
                <a:cubicBezTo>
                  <a:pt x="1158875" y="6350"/>
                  <a:pt x="1125477" y="7123"/>
                  <a:pt x="1095375" y="19050"/>
                </a:cubicBezTo>
                <a:cubicBezTo>
                  <a:pt x="851356" y="115737"/>
                  <a:pt x="782860" y="151495"/>
                  <a:pt x="609600" y="238125"/>
                </a:cubicBezTo>
                <a:cubicBezTo>
                  <a:pt x="549275" y="317500"/>
                  <a:pt x="473211" y="387078"/>
                  <a:pt x="428625" y="476250"/>
                </a:cubicBezTo>
                <a:cubicBezTo>
                  <a:pt x="348187" y="637126"/>
                  <a:pt x="397447" y="556787"/>
                  <a:pt x="276225" y="714375"/>
                </a:cubicBezTo>
                <a:cubicBezTo>
                  <a:pt x="260350" y="762000"/>
                  <a:pt x="247608" y="810786"/>
                  <a:pt x="228600" y="857250"/>
                </a:cubicBezTo>
                <a:cubicBezTo>
                  <a:pt x="143841" y="1064440"/>
                  <a:pt x="102783" y="1099196"/>
                  <a:pt x="57150" y="1285875"/>
                </a:cubicBezTo>
                <a:cubicBezTo>
                  <a:pt x="34823" y="1377211"/>
                  <a:pt x="0" y="1562100"/>
                  <a:pt x="0" y="1562100"/>
                </a:cubicBezTo>
                <a:cubicBezTo>
                  <a:pt x="6350" y="1651000"/>
                  <a:pt x="7592" y="1740413"/>
                  <a:pt x="19050" y="1828800"/>
                </a:cubicBezTo>
                <a:cubicBezTo>
                  <a:pt x="60923" y="2151820"/>
                  <a:pt x="51545" y="1979139"/>
                  <a:pt x="104775" y="2209800"/>
                </a:cubicBezTo>
                <a:cubicBezTo>
                  <a:pt x="113460" y="2247436"/>
                  <a:pt x="113214" y="2286961"/>
                  <a:pt x="123825" y="2324100"/>
                </a:cubicBezTo>
                <a:cubicBezTo>
                  <a:pt x="130175" y="2346325"/>
                  <a:pt x="136919" y="2368441"/>
                  <a:pt x="142875" y="2390775"/>
                </a:cubicBezTo>
                <a:cubicBezTo>
                  <a:pt x="149621" y="2416073"/>
                  <a:pt x="153276" y="2442263"/>
                  <a:pt x="161925" y="2466975"/>
                </a:cubicBezTo>
                <a:cubicBezTo>
                  <a:pt x="175560" y="2505933"/>
                  <a:pt x="194590" y="2542807"/>
                  <a:pt x="209550" y="2581275"/>
                </a:cubicBezTo>
                <a:cubicBezTo>
                  <a:pt x="243395" y="2668305"/>
                  <a:pt x="211396" y="2616307"/>
                  <a:pt x="266700" y="2714625"/>
                </a:cubicBezTo>
                <a:cubicBezTo>
                  <a:pt x="284430" y="2746145"/>
                  <a:pt x="341996" y="2844499"/>
                  <a:pt x="381000" y="2857500"/>
                </a:cubicBezTo>
                <a:cubicBezTo>
                  <a:pt x="425795" y="2872432"/>
                  <a:pt x="400253" y="2863296"/>
                  <a:pt x="457200" y="2886075"/>
                </a:cubicBezTo>
                <a:lnTo>
                  <a:pt x="781050" y="2876550"/>
                </a:lnTo>
                <a:cubicBezTo>
                  <a:pt x="968993" y="2869321"/>
                  <a:pt x="992257" y="2906782"/>
                  <a:pt x="923925" y="2838450"/>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507961"/>
      </p:ext>
    </p:extLst>
  </p:cSld>
  <p:clrMapOvr>
    <a:masterClrMapping/>
  </p:clrMapOvr>
</p:sld>
</file>

<file path=ppt/theme/theme1.xml><?xml version="1.0" encoding="utf-8"?>
<a:theme xmlns:a="http://schemas.openxmlformats.org/drawingml/2006/main" name="Office Theme">
  <a:themeElements>
    <a:clrScheme name="Custom 1">
      <a:dk1>
        <a:srgbClr val="001E61"/>
      </a:dk1>
      <a:lt1>
        <a:sysClr val="window" lastClr="FFFFFF"/>
      </a:lt1>
      <a:dk2>
        <a:srgbClr val="44546A"/>
      </a:dk2>
      <a:lt2>
        <a:srgbClr val="E7E6E6"/>
      </a:lt2>
      <a:accent1>
        <a:srgbClr val="001E61"/>
      </a:accent1>
      <a:accent2>
        <a:srgbClr val="93DACF"/>
      </a:accent2>
      <a:accent3>
        <a:srgbClr val="001E61"/>
      </a:accent3>
      <a:accent4>
        <a:srgbClr val="93DACF"/>
      </a:accent4>
      <a:accent5>
        <a:srgbClr val="001E61"/>
      </a:accent5>
      <a:accent6>
        <a:srgbClr val="93DACF"/>
      </a:accent6>
      <a:hlink>
        <a:srgbClr val="001E61"/>
      </a:hlink>
      <a:folHlink>
        <a:srgbClr val="93DACF"/>
      </a:folHlink>
    </a:clrScheme>
    <a:fontScheme name="Legal Aid Chicag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owerPoint Template" id="{EE905F2A-3AC7-467E-BFA2-97B8FC41FDFA}" vid="{F58359CC-66F7-41AC-BB15-88A443DEAB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1E61"/>
    </a:dk1>
    <a:lt1>
      <a:sysClr val="window" lastClr="FFFFFF"/>
    </a:lt1>
    <a:dk2>
      <a:srgbClr val="44546A"/>
    </a:dk2>
    <a:lt2>
      <a:srgbClr val="E7E6E6"/>
    </a:lt2>
    <a:accent1>
      <a:srgbClr val="001E61"/>
    </a:accent1>
    <a:accent2>
      <a:srgbClr val="93DACF"/>
    </a:accent2>
    <a:accent3>
      <a:srgbClr val="001E61"/>
    </a:accent3>
    <a:accent4>
      <a:srgbClr val="93DACF"/>
    </a:accent4>
    <a:accent5>
      <a:srgbClr val="001E61"/>
    </a:accent5>
    <a:accent6>
      <a:srgbClr val="93DACF"/>
    </a:accent6>
    <a:hlink>
      <a:srgbClr val="001E61"/>
    </a:hlink>
    <a:folHlink>
      <a:srgbClr val="93DACF"/>
    </a:folHlink>
  </a:clrScheme>
</a:themeOverride>
</file>

<file path=ppt/theme/themeOverride2.xml><?xml version="1.0" encoding="utf-8"?>
<a:themeOverride xmlns:a="http://schemas.openxmlformats.org/drawingml/2006/main">
  <a:clrScheme name="Custom 1">
    <a:dk1>
      <a:srgbClr val="001E61"/>
    </a:dk1>
    <a:lt1>
      <a:sysClr val="window" lastClr="FFFFFF"/>
    </a:lt1>
    <a:dk2>
      <a:srgbClr val="44546A"/>
    </a:dk2>
    <a:lt2>
      <a:srgbClr val="E7E6E6"/>
    </a:lt2>
    <a:accent1>
      <a:srgbClr val="001E61"/>
    </a:accent1>
    <a:accent2>
      <a:srgbClr val="93DACF"/>
    </a:accent2>
    <a:accent3>
      <a:srgbClr val="001E61"/>
    </a:accent3>
    <a:accent4>
      <a:srgbClr val="93DACF"/>
    </a:accent4>
    <a:accent5>
      <a:srgbClr val="001E61"/>
    </a:accent5>
    <a:accent6>
      <a:srgbClr val="93DACF"/>
    </a:accent6>
    <a:hlink>
      <a:srgbClr val="001E61"/>
    </a:hlink>
    <a:folHlink>
      <a:srgbClr val="93DAC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122fe50a-8461-476e-8011-41194c3d2ce6">NK2KVDMTXA6M-989693286-72712</_dlc_DocId>
    <_dlc_DocIdUrl xmlns="122fe50a-8461-476e-8011-41194c3d2ce6">
      <Url>https://lafpoint.lafchicago.org/externalRelations/_layouts/15/DocIdRedir.aspx?ID=NK2KVDMTXA6M-989693286-72712</Url>
      <Description>NK2KVDMTXA6M-989693286-72712</Description>
    </_dlc_DocIdUrl>
    <Links xmlns="7a847ab8-5b33-4ef9-8841-01e661e4125f">
      <Url xsi:nil="true"/>
      <Description xsi:nil="true"/>
    </Link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41FA2E76447D54E818FB5F1D21EDFED" ma:contentTypeVersion="1" ma:contentTypeDescription="Create a new document." ma:contentTypeScope="" ma:versionID="baa3cab4971a6e8e5605ed1b5314ecb4">
  <xsd:schema xmlns:xsd="http://www.w3.org/2001/XMLSchema" xmlns:xs="http://www.w3.org/2001/XMLSchema" xmlns:p="http://schemas.microsoft.com/office/2006/metadata/properties" xmlns:ns2="122fe50a-8461-476e-8011-41194c3d2ce6" xmlns:ns3="7a847ab8-5b33-4ef9-8841-01e661e4125f" targetNamespace="http://schemas.microsoft.com/office/2006/metadata/properties" ma:root="true" ma:fieldsID="0fcc4a49f516e7fbab61cd8b680f02ea" ns2:_="" ns3:_="">
    <xsd:import namespace="122fe50a-8461-476e-8011-41194c3d2ce6"/>
    <xsd:import namespace="7a847ab8-5b33-4ef9-8841-01e661e4125f"/>
    <xsd:element name="properties">
      <xsd:complexType>
        <xsd:sequence>
          <xsd:element name="documentManagement">
            <xsd:complexType>
              <xsd:all>
                <xsd:element ref="ns2:_dlc_DocId" minOccurs="0"/>
                <xsd:element ref="ns2:_dlc_DocIdUrl" minOccurs="0"/>
                <xsd:element ref="ns2:_dlc_DocIdPersistId" minOccurs="0"/>
                <xsd:element ref="ns3: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fe50a-8461-476e-8011-41194c3d2ce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a847ab8-5b33-4ef9-8841-01e661e4125f" elementFormDefault="qualified">
    <xsd:import namespace="http://schemas.microsoft.com/office/2006/documentManagement/types"/>
    <xsd:import namespace="http://schemas.microsoft.com/office/infopath/2007/PartnerControls"/>
    <xsd:element name="Links" ma:index="11" nillable="true" ma:displayName="Links" ma:format="Hyperlink" ma:internalName="Links">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3DED5-9243-49F8-B15E-5799AE0E9D18}">
  <ds:schemaRefs>
    <ds:schemaRef ds:uri="http://schemas.microsoft.com/sharepoint/v3/contenttype/forms"/>
  </ds:schemaRefs>
</ds:datastoreItem>
</file>

<file path=customXml/itemProps2.xml><?xml version="1.0" encoding="utf-8"?>
<ds:datastoreItem xmlns:ds="http://schemas.openxmlformats.org/officeDocument/2006/customXml" ds:itemID="{6E9E869D-363E-4C9F-9E86-AAD3600E62DA}">
  <ds:schemaRefs>
    <ds:schemaRef ds:uri="http://schemas.microsoft.com/sharepoint/events"/>
  </ds:schemaRefs>
</ds:datastoreItem>
</file>

<file path=customXml/itemProps3.xml><?xml version="1.0" encoding="utf-8"?>
<ds:datastoreItem xmlns:ds="http://schemas.openxmlformats.org/officeDocument/2006/customXml" ds:itemID="{6933D111-1A79-4189-8E2F-A8276D7C4CE4}">
  <ds:schemaRefs>
    <ds:schemaRef ds:uri="http://purl.org/dc/terms/"/>
    <ds:schemaRef ds:uri="http://schemas.microsoft.com/office/2006/metadata/properties"/>
    <ds:schemaRef ds:uri="122fe50a-8461-476e-8011-41194c3d2ce6"/>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7a847ab8-5b33-4ef9-8841-01e661e4125f"/>
    <ds:schemaRef ds:uri="http://www.w3.org/XML/1998/namespace"/>
  </ds:schemaRefs>
</ds:datastoreItem>
</file>

<file path=customXml/itemProps4.xml><?xml version="1.0" encoding="utf-8"?>
<ds:datastoreItem xmlns:ds="http://schemas.openxmlformats.org/officeDocument/2006/customXml" ds:itemID="{0E510666-7E83-4273-A8AD-DEE7C039BE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2fe50a-8461-476e-8011-41194c3d2ce6"/>
    <ds:schemaRef ds:uri="7a847ab8-5b33-4ef9-8841-01e661e41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23390</TotalTime>
  <Words>2298</Words>
  <Application>Microsoft Office PowerPoint</Application>
  <PresentationFormat>Widescreen</PresentationFormat>
  <Paragraphs>320</Paragraphs>
  <Slides>51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Wingdings</vt:lpstr>
      <vt:lpstr>Source Sans Pro</vt:lpstr>
      <vt:lpstr>Office Theme</vt:lpstr>
      <vt:lpstr>PowerPoint Presentation</vt:lpstr>
      <vt:lpstr>PowerPoint Presentation</vt:lpstr>
      <vt:lpstr>What I hope you’ll learn</vt:lpstr>
      <vt:lpstr>What are benefits from the  IL Department of human services?</vt:lpstr>
      <vt:lpstr>Application process</vt:lpstr>
      <vt:lpstr>PowerPoint Presentation</vt:lpstr>
      <vt:lpstr>Ilogin multifactor authentication</vt:lpstr>
      <vt:lpstr>Ilogin MFA Without an Account</vt:lpstr>
      <vt:lpstr>Ilogin Creating an account</vt:lpstr>
      <vt:lpstr>Ilogin set up</vt:lpstr>
      <vt:lpstr>Ilogin set up</vt:lpstr>
      <vt:lpstr>Ilogin set up</vt:lpstr>
      <vt:lpstr>Ilogin set up</vt:lpstr>
      <vt:lpstr>Ilogin set up</vt:lpstr>
      <vt:lpstr>Connecting accounts</vt:lpstr>
      <vt:lpstr>Connecting accounts</vt:lpstr>
      <vt:lpstr>Connecting accounts</vt:lpstr>
      <vt:lpstr>Connecting accounts</vt:lpstr>
      <vt:lpstr>Connecting accounts</vt:lpstr>
      <vt:lpstr>Identity proofing option 1</vt:lpstr>
      <vt:lpstr>Identity proofing option 2</vt:lpstr>
      <vt:lpstr>Identity proofing 3 - Manual</vt:lpstr>
      <vt:lpstr>Ilogin Successful – accessing mmc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DHS programs – how to apply</vt:lpstr>
      <vt:lpstr>OVERVIEW OF APPLICATION</vt:lpstr>
      <vt:lpstr>People in the home</vt:lpstr>
      <vt:lpstr>Selecting  programs</vt:lpstr>
      <vt:lpstr>Personal information</vt:lpstr>
      <vt:lpstr>address</vt:lpstr>
      <vt:lpstr>Contact information</vt:lpstr>
      <vt:lpstr>Citizenship</vt:lpstr>
      <vt:lpstr>Other Resources</vt:lpstr>
      <vt:lpstr>Income from traditional employment</vt:lpstr>
      <vt:lpstr>Income from self- employment</vt:lpstr>
      <vt:lpstr>Other income</vt:lpstr>
      <vt:lpstr>interview information</vt:lpstr>
      <vt:lpstr>Expedited snap - PM 02-08-01</vt:lpstr>
      <vt:lpstr>Print submitted page</vt:lpstr>
      <vt:lpstr>Upload documents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Daniels</dc:creator>
  <cp:lastModifiedBy>Jonathan Russell</cp:lastModifiedBy>
  <cp:revision>572</cp:revision>
  <dcterms:created xsi:type="dcterms:W3CDTF">2021-10-22T18:41:33Z</dcterms:created>
  <dcterms:modified xsi:type="dcterms:W3CDTF">2025-06-12T19:02:24Z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0x010100341FA2E76447D54E818FB5F1D21EDFED</vt:lpwstr>
  </property>
  <property fmtid="{D5CDD505-2E9C-101B-9397-08002B2CF9AE}" pid="3" name="_dlc_DocIdItemGuid">
    <vt:lpwstr>94f2a6dc-d998-4c92-a0ac-92cac3c03bfc</vt:lpwstr>
  </property>
  <property fmtid="{D5CDD505-2E9C-101B-9397-08002B2CF9AE}" pid="4" name="DocType">
    <vt:lpwstr/>
  </property>
  <property fmtid="{D5CDD505-2E9C-101B-9397-08002B2CF9AE}" pid="5" name="Issues">
    <vt:lpwstr/>
  </property>
  <property fmtid="{D5CDD505-2E9C-101B-9397-08002B2CF9AE}" pid="6" name="Groups">
    <vt:lpwstr>91;#Public Benefits|783d7bfa-3cec-4cd1-9a6a-1a6656a7eeae</vt:lpwstr>
  </property>
  <property fmtid="{D5CDD505-2E9C-101B-9397-08002B2CF9AE}" pid="7" name="IsMyDocuments">
    <vt:bool>true</vt:bool>
  </property>
</Properties>
</file>