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33"/>
  </p:notesMasterIdLst>
  <p:handoutMasterIdLst>
    <p:handoutMasterId r:id="rId34"/>
  </p:handoutMasterIdLst>
  <p:sldIdLst>
    <p:sldId id="256" r:id="rId6"/>
    <p:sldId id="426" r:id="rId7"/>
    <p:sldId id="442" r:id="rId8"/>
    <p:sldId id="464" r:id="rId9"/>
    <p:sldId id="469" r:id="rId10"/>
    <p:sldId id="425" r:id="rId11"/>
    <p:sldId id="444" r:id="rId12"/>
    <p:sldId id="497" r:id="rId13"/>
    <p:sldId id="498" r:id="rId14"/>
    <p:sldId id="499" r:id="rId15"/>
    <p:sldId id="421" r:id="rId16"/>
    <p:sldId id="493" r:id="rId17"/>
    <p:sldId id="482" r:id="rId18"/>
    <p:sldId id="488" r:id="rId19"/>
    <p:sldId id="495" r:id="rId20"/>
    <p:sldId id="485" r:id="rId21"/>
    <p:sldId id="486" r:id="rId22"/>
    <p:sldId id="494" r:id="rId23"/>
    <p:sldId id="483" r:id="rId24"/>
    <p:sldId id="487" r:id="rId25"/>
    <p:sldId id="489" r:id="rId26"/>
    <p:sldId id="490" r:id="rId27"/>
    <p:sldId id="491" r:id="rId28"/>
    <p:sldId id="423" r:id="rId29"/>
    <p:sldId id="465" r:id="rId30"/>
    <p:sldId id="463" r:id="rId31"/>
    <p:sldId id="424" r:id="rId32"/>
  </p:sldIdLst>
  <p:sldSz cx="12192000" cy="6858000"/>
  <p:notesSz cx="6858000" cy="9144000"/>
  <p:embeddedFontLst>
    <p:embeddedFont>
      <p:font typeface="Candara Light" panose="020E0502030303020204" pitchFamily="34" charset="0"/>
      <p:regular r:id="rId35"/>
      <p:italic r:id="rId36"/>
    </p:embeddedFont>
    <p:embeddedFont>
      <p:font typeface="Source Sans Pro" panose="020B0503030403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ne Kizer Mashon" initials="GKM" lastIdx="1" clrIdx="0">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9A6"/>
    <a:srgbClr val="001E61"/>
    <a:srgbClr val="07651D"/>
    <a:srgbClr val="000000"/>
    <a:srgbClr val="E0E5EB"/>
    <a:srgbClr val="E2E5EC"/>
    <a:srgbClr val="91D9CF"/>
    <a:srgbClr val="0E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94161" autoAdjust="0"/>
  </p:normalViewPr>
  <p:slideViewPr>
    <p:cSldViewPr snapToGrid="0">
      <p:cViewPr varScale="1">
        <p:scale>
          <a:sx n="61" d="100"/>
          <a:sy n="61" d="100"/>
        </p:scale>
        <p:origin x="644" y="2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AC117-DAEE-43F9-81DA-D81840A9BC3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10DE6D7F-486F-4DEE-BAD1-C572C9876A8D}">
      <dgm:prSet phldrT="[Text]"/>
      <dgm:spPr/>
      <dgm:t>
        <a:bodyPr/>
        <a:lstStyle/>
        <a:p>
          <a:r>
            <a:rPr lang="en-US" dirty="0"/>
            <a:t>Complete online SSD  or SSI application</a:t>
          </a:r>
        </a:p>
      </dgm:t>
    </dgm:pt>
    <dgm:pt modelId="{916564EA-DA01-48C4-9E32-D4A94A085EB8}" type="parTrans" cxnId="{4AD230B1-1C1B-4F19-B377-8EF353B3CFA8}">
      <dgm:prSet/>
      <dgm:spPr/>
      <dgm:t>
        <a:bodyPr/>
        <a:lstStyle/>
        <a:p>
          <a:endParaRPr lang="en-US"/>
        </a:p>
      </dgm:t>
    </dgm:pt>
    <dgm:pt modelId="{D7C80E9C-9968-4F86-A919-B2C45DB45E59}" type="sibTrans" cxnId="{4AD230B1-1C1B-4F19-B377-8EF353B3CFA8}">
      <dgm:prSet/>
      <dgm:spPr/>
      <dgm:t>
        <a:bodyPr/>
        <a:lstStyle/>
        <a:p>
          <a:endParaRPr lang="en-US"/>
        </a:p>
      </dgm:t>
    </dgm:pt>
    <dgm:pt modelId="{1F95AF81-7E11-46FA-A284-F4AFAD79950F}">
      <dgm:prSet phldrT="[Text]"/>
      <dgm:spPr/>
      <dgm:t>
        <a:bodyPr/>
        <a:lstStyle/>
        <a:p>
          <a:r>
            <a:rPr lang="en-US" dirty="0"/>
            <a:t>Complete in-person SSD or SSI application, if needed</a:t>
          </a:r>
        </a:p>
      </dgm:t>
    </dgm:pt>
    <dgm:pt modelId="{0099449D-71BD-48DA-8550-BD9C18D7948E}" type="parTrans" cxnId="{A0C0E6B2-0F91-467A-999E-C57330423B7D}">
      <dgm:prSet/>
      <dgm:spPr/>
      <dgm:t>
        <a:bodyPr/>
        <a:lstStyle/>
        <a:p>
          <a:endParaRPr lang="en-US"/>
        </a:p>
      </dgm:t>
    </dgm:pt>
    <dgm:pt modelId="{4B243527-9E5E-4139-9EA2-C38DE2C69401}" type="sibTrans" cxnId="{A0C0E6B2-0F91-467A-999E-C57330423B7D}">
      <dgm:prSet/>
      <dgm:spPr/>
      <dgm:t>
        <a:bodyPr/>
        <a:lstStyle/>
        <a:p>
          <a:endParaRPr lang="en-US"/>
        </a:p>
      </dgm:t>
    </dgm:pt>
    <dgm:pt modelId="{14411842-8AF5-4BA0-B929-1F4A96C0AF59}">
      <dgm:prSet phldrT="[Text]"/>
      <dgm:spPr/>
      <dgm:t>
        <a:bodyPr/>
        <a:lstStyle/>
        <a:p>
          <a:r>
            <a:rPr lang="en-US" dirty="0"/>
            <a:t>SSA determines if client has enough work history for SSD</a:t>
          </a:r>
        </a:p>
      </dgm:t>
    </dgm:pt>
    <dgm:pt modelId="{22ACE2E6-AE17-434F-83FA-A7EAE0904225}" type="parTrans" cxnId="{6CA5A6E1-BB16-4700-85EF-1AE9C4970719}">
      <dgm:prSet/>
      <dgm:spPr/>
      <dgm:t>
        <a:bodyPr/>
        <a:lstStyle/>
        <a:p>
          <a:endParaRPr lang="en-US"/>
        </a:p>
      </dgm:t>
    </dgm:pt>
    <dgm:pt modelId="{2DFFF866-4855-4DCC-8A1F-0325CAAB9B12}" type="sibTrans" cxnId="{6CA5A6E1-BB16-4700-85EF-1AE9C4970719}">
      <dgm:prSet/>
      <dgm:spPr/>
      <dgm:t>
        <a:bodyPr/>
        <a:lstStyle/>
        <a:p>
          <a:endParaRPr lang="en-US"/>
        </a:p>
      </dgm:t>
    </dgm:pt>
    <dgm:pt modelId="{A96490C6-828F-41A0-AC87-731C5F7E158A}">
      <dgm:prSet phldrT="[Text]"/>
      <dgm:spPr/>
      <dgm:t>
        <a:bodyPr/>
        <a:lstStyle/>
        <a:p>
          <a:r>
            <a:rPr lang="en-US" dirty="0"/>
            <a:t>DDS sends claimant a lot of documents to complete</a:t>
          </a:r>
        </a:p>
      </dgm:t>
    </dgm:pt>
    <dgm:pt modelId="{EFAD0CE9-B94D-4746-B5BB-0D1A2622BEC1}" type="parTrans" cxnId="{C496E6D2-FFD0-4D16-AAE1-9893AD6EC454}">
      <dgm:prSet/>
      <dgm:spPr/>
      <dgm:t>
        <a:bodyPr/>
        <a:lstStyle/>
        <a:p>
          <a:endParaRPr lang="en-US"/>
        </a:p>
      </dgm:t>
    </dgm:pt>
    <dgm:pt modelId="{C286FFA9-ADF8-40F3-86D4-7637001E301F}" type="sibTrans" cxnId="{C496E6D2-FFD0-4D16-AAE1-9893AD6EC454}">
      <dgm:prSet/>
      <dgm:spPr/>
      <dgm:t>
        <a:bodyPr/>
        <a:lstStyle/>
        <a:p>
          <a:endParaRPr lang="en-US"/>
        </a:p>
      </dgm:t>
    </dgm:pt>
    <dgm:pt modelId="{6A08C3C5-59FD-4A9F-BB65-0AFFADAD69C1}">
      <dgm:prSet phldrT="[Text]"/>
      <dgm:spPr/>
      <dgm:t>
        <a:bodyPr/>
        <a:lstStyle/>
        <a:p>
          <a:r>
            <a:rPr lang="en-US" dirty="0"/>
            <a:t>Claimant returns documents</a:t>
          </a:r>
        </a:p>
      </dgm:t>
    </dgm:pt>
    <dgm:pt modelId="{DA477AD3-5349-42A3-B563-3A3043740101}" type="parTrans" cxnId="{B087CF13-B721-4DD8-86E1-9A0B5EAA91A8}">
      <dgm:prSet/>
      <dgm:spPr/>
      <dgm:t>
        <a:bodyPr/>
        <a:lstStyle/>
        <a:p>
          <a:endParaRPr lang="en-US"/>
        </a:p>
      </dgm:t>
    </dgm:pt>
    <dgm:pt modelId="{69994D74-AE7B-4C0D-902A-EAC159E99CCD}" type="sibTrans" cxnId="{B087CF13-B721-4DD8-86E1-9A0B5EAA91A8}">
      <dgm:prSet/>
      <dgm:spPr/>
      <dgm:t>
        <a:bodyPr/>
        <a:lstStyle/>
        <a:p>
          <a:endParaRPr lang="en-US"/>
        </a:p>
      </dgm:t>
    </dgm:pt>
    <dgm:pt modelId="{4A9CBC50-D37E-4306-890B-2740E8D9330B}">
      <dgm:prSet phldrT="[Text]"/>
      <dgm:spPr/>
      <dgm:t>
        <a:bodyPr/>
        <a:lstStyle/>
        <a:p>
          <a:r>
            <a:rPr lang="en-US" dirty="0"/>
            <a:t>DDS schedules “consultative exam(s)”</a:t>
          </a:r>
        </a:p>
      </dgm:t>
    </dgm:pt>
    <dgm:pt modelId="{EACC55A4-28FF-43A6-8E21-02D3D9EFC7CB}" type="parTrans" cxnId="{1A1057A3-9EAA-44F5-824A-A87FFD303A60}">
      <dgm:prSet/>
      <dgm:spPr/>
      <dgm:t>
        <a:bodyPr/>
        <a:lstStyle/>
        <a:p>
          <a:endParaRPr lang="en-US"/>
        </a:p>
      </dgm:t>
    </dgm:pt>
    <dgm:pt modelId="{A96C6A4C-BAC3-4A91-8F0C-791D851D3661}" type="sibTrans" cxnId="{1A1057A3-9EAA-44F5-824A-A87FFD303A60}">
      <dgm:prSet/>
      <dgm:spPr/>
      <dgm:t>
        <a:bodyPr/>
        <a:lstStyle/>
        <a:p>
          <a:endParaRPr lang="en-US"/>
        </a:p>
      </dgm:t>
    </dgm:pt>
    <dgm:pt modelId="{4949BA12-3854-4413-8B35-C73965A2A862}">
      <dgm:prSet phldrT="[Text]"/>
      <dgm:spPr/>
      <dgm:t>
        <a:bodyPr/>
        <a:lstStyle/>
        <a:p>
          <a:r>
            <a:rPr lang="en-US" dirty="0"/>
            <a:t>DDS determines whether the claimant meets SSA disability  standards</a:t>
          </a:r>
        </a:p>
      </dgm:t>
    </dgm:pt>
    <dgm:pt modelId="{C1C4BA66-CA31-4ED5-9D17-837F8FB85241}" type="parTrans" cxnId="{CDD392EA-61C4-4B3C-9448-5B25C86C0B37}">
      <dgm:prSet/>
      <dgm:spPr/>
      <dgm:t>
        <a:bodyPr/>
        <a:lstStyle/>
        <a:p>
          <a:endParaRPr lang="en-US"/>
        </a:p>
      </dgm:t>
    </dgm:pt>
    <dgm:pt modelId="{5739E118-A2F0-4B22-AC52-1999EB5BD1FB}" type="sibTrans" cxnId="{CDD392EA-61C4-4B3C-9448-5B25C86C0B37}">
      <dgm:prSet/>
      <dgm:spPr/>
      <dgm:t>
        <a:bodyPr/>
        <a:lstStyle/>
        <a:p>
          <a:endParaRPr lang="en-US"/>
        </a:p>
      </dgm:t>
    </dgm:pt>
    <dgm:pt modelId="{C936F502-E1C6-476E-BE80-D8D81017E171}">
      <dgm:prSet phldrT="[Text]"/>
      <dgm:spPr/>
      <dgm:t>
        <a:bodyPr/>
        <a:lstStyle/>
        <a:p>
          <a:r>
            <a:rPr lang="en-US" dirty="0"/>
            <a:t>If “disabled”, SSA determines if claimant meets SSI financial requirements</a:t>
          </a:r>
        </a:p>
      </dgm:t>
    </dgm:pt>
    <dgm:pt modelId="{DD86862A-9C3E-41CF-A64A-62D4C6174FA7}" type="parTrans" cxnId="{01535DC3-7314-4975-AD33-08D68E9BDCA5}">
      <dgm:prSet/>
      <dgm:spPr/>
      <dgm:t>
        <a:bodyPr/>
        <a:lstStyle/>
        <a:p>
          <a:endParaRPr lang="en-US"/>
        </a:p>
      </dgm:t>
    </dgm:pt>
    <dgm:pt modelId="{440DBED3-9286-4A7D-A9B8-422C75DDC370}" type="sibTrans" cxnId="{01535DC3-7314-4975-AD33-08D68E9BDCA5}">
      <dgm:prSet/>
      <dgm:spPr/>
      <dgm:t>
        <a:bodyPr/>
        <a:lstStyle/>
        <a:p>
          <a:endParaRPr lang="en-US"/>
        </a:p>
      </dgm:t>
    </dgm:pt>
    <dgm:pt modelId="{FD586F56-F470-4E90-B65E-1FFF48BAEAB2}">
      <dgm:prSet phldrT="[Text]"/>
      <dgm:spPr/>
      <dgm:t>
        <a:bodyPr/>
        <a:lstStyle/>
        <a:p>
          <a:r>
            <a:rPr lang="en-US" dirty="0"/>
            <a:t>SSA transfers case to DDS</a:t>
          </a:r>
        </a:p>
      </dgm:t>
    </dgm:pt>
    <dgm:pt modelId="{E0EE776D-469C-4097-A5EE-AFFD0930E1E4}" type="parTrans" cxnId="{9250587D-D74A-406C-BC75-20E761571952}">
      <dgm:prSet/>
      <dgm:spPr/>
      <dgm:t>
        <a:bodyPr/>
        <a:lstStyle/>
        <a:p>
          <a:endParaRPr lang="en-US"/>
        </a:p>
      </dgm:t>
    </dgm:pt>
    <dgm:pt modelId="{39BF73F4-96F0-4147-BAF4-71376481B48A}" type="sibTrans" cxnId="{9250587D-D74A-406C-BC75-20E761571952}">
      <dgm:prSet/>
      <dgm:spPr/>
      <dgm:t>
        <a:bodyPr/>
        <a:lstStyle/>
        <a:p>
          <a:endParaRPr lang="en-US"/>
        </a:p>
      </dgm:t>
    </dgm:pt>
    <dgm:pt modelId="{D9E210D5-42C6-4AEC-9089-62F1165A3397}" type="pres">
      <dgm:prSet presAssocID="{4E7AC117-DAEE-43F9-81DA-D81840A9BC3A}" presName="Name0" presStyleCnt="0">
        <dgm:presLayoutVars>
          <dgm:dir/>
          <dgm:resizeHandles/>
        </dgm:presLayoutVars>
      </dgm:prSet>
      <dgm:spPr/>
    </dgm:pt>
    <dgm:pt modelId="{AF0A6A94-36AA-4411-A99C-11A10DE6E56A}" type="pres">
      <dgm:prSet presAssocID="{10DE6D7F-486F-4DEE-BAD1-C572C9876A8D}" presName="compNode" presStyleCnt="0"/>
      <dgm:spPr/>
    </dgm:pt>
    <dgm:pt modelId="{16670B50-2BC2-4770-8AE2-BB7728A5C1CB}" type="pres">
      <dgm:prSet presAssocID="{10DE6D7F-486F-4DEE-BAD1-C572C9876A8D}" presName="dummyConnPt" presStyleCnt="0"/>
      <dgm:spPr/>
    </dgm:pt>
    <dgm:pt modelId="{51EADAD9-E2C6-41AD-AC7E-B094D9C39D28}" type="pres">
      <dgm:prSet presAssocID="{10DE6D7F-486F-4DEE-BAD1-C572C9876A8D}" presName="node" presStyleLbl="node1" presStyleIdx="0" presStyleCnt="9" custLinFactX="-32087" custLinFactNeighborX="-100000" custLinFactNeighborY="-93">
        <dgm:presLayoutVars>
          <dgm:bulletEnabled val="1"/>
        </dgm:presLayoutVars>
      </dgm:prSet>
      <dgm:spPr/>
    </dgm:pt>
    <dgm:pt modelId="{80D3D771-3F8D-42B1-B73B-ABFB8A2DCC7E}" type="pres">
      <dgm:prSet presAssocID="{D7C80E9C-9968-4F86-A919-B2C45DB45E59}" presName="sibTrans" presStyleLbl="bgSibTrans2D1" presStyleIdx="0" presStyleCnt="8"/>
      <dgm:spPr/>
    </dgm:pt>
    <dgm:pt modelId="{B6499A44-5600-4E88-A755-4E6077664AAE}" type="pres">
      <dgm:prSet presAssocID="{1F95AF81-7E11-46FA-A284-F4AFAD79950F}" presName="compNode" presStyleCnt="0"/>
      <dgm:spPr/>
    </dgm:pt>
    <dgm:pt modelId="{9C119FD3-892F-4CDB-BC10-2E6179DFAF33}" type="pres">
      <dgm:prSet presAssocID="{1F95AF81-7E11-46FA-A284-F4AFAD79950F}" presName="dummyConnPt" presStyleCnt="0"/>
      <dgm:spPr/>
    </dgm:pt>
    <dgm:pt modelId="{39EFB97F-5552-4DAA-AF71-4451F9DFF97E}" type="pres">
      <dgm:prSet presAssocID="{1F95AF81-7E11-46FA-A284-F4AFAD79950F}" presName="node" presStyleLbl="node1" presStyleIdx="1" presStyleCnt="9" custLinFactNeighborX="-88057" custLinFactNeighborY="-1048">
        <dgm:presLayoutVars>
          <dgm:bulletEnabled val="1"/>
        </dgm:presLayoutVars>
      </dgm:prSet>
      <dgm:spPr/>
    </dgm:pt>
    <dgm:pt modelId="{52EF96DD-0419-4F48-B93A-AC06CA7B6B84}" type="pres">
      <dgm:prSet presAssocID="{4B243527-9E5E-4139-9EA2-C38DE2C69401}" presName="sibTrans" presStyleLbl="bgSibTrans2D1" presStyleIdx="1" presStyleCnt="8"/>
      <dgm:spPr/>
    </dgm:pt>
    <dgm:pt modelId="{DBC27808-4783-44BF-9490-A2D0AB806960}" type="pres">
      <dgm:prSet presAssocID="{14411842-8AF5-4BA0-B929-1F4A96C0AF59}" presName="compNode" presStyleCnt="0"/>
      <dgm:spPr/>
    </dgm:pt>
    <dgm:pt modelId="{8AC8196E-DF0F-4E29-9B5F-C16F08DF9BD1}" type="pres">
      <dgm:prSet presAssocID="{14411842-8AF5-4BA0-B929-1F4A96C0AF59}" presName="dummyConnPt" presStyleCnt="0"/>
      <dgm:spPr/>
    </dgm:pt>
    <dgm:pt modelId="{0F9ACB02-7F4D-4866-A824-F7C337674BE4}" type="pres">
      <dgm:prSet presAssocID="{14411842-8AF5-4BA0-B929-1F4A96C0AF59}" presName="node" presStyleLbl="node1" presStyleIdx="2" presStyleCnt="9" custLinFactNeighborX="-40255" custLinFactNeighborY="-6290">
        <dgm:presLayoutVars>
          <dgm:bulletEnabled val="1"/>
        </dgm:presLayoutVars>
      </dgm:prSet>
      <dgm:spPr/>
    </dgm:pt>
    <dgm:pt modelId="{FCD0AABF-9239-4342-BDFC-0D287D5B9DE5}" type="pres">
      <dgm:prSet presAssocID="{2DFFF866-4855-4DCC-8A1F-0325CAAB9B12}" presName="sibTrans" presStyleLbl="bgSibTrans2D1" presStyleIdx="2" presStyleCnt="8"/>
      <dgm:spPr/>
    </dgm:pt>
    <dgm:pt modelId="{3419F5BE-4D12-4C42-9DB6-0F735A3680A9}" type="pres">
      <dgm:prSet presAssocID="{FD586F56-F470-4E90-B65E-1FFF48BAEAB2}" presName="compNode" presStyleCnt="0"/>
      <dgm:spPr/>
    </dgm:pt>
    <dgm:pt modelId="{061F004D-37D5-4EED-8458-08BF77094DB0}" type="pres">
      <dgm:prSet presAssocID="{FD586F56-F470-4E90-B65E-1FFF48BAEAB2}" presName="dummyConnPt" presStyleCnt="0"/>
      <dgm:spPr/>
    </dgm:pt>
    <dgm:pt modelId="{CC306F8F-6EF1-4808-92CA-E436D355F1E8}" type="pres">
      <dgm:prSet presAssocID="{FD586F56-F470-4E90-B65E-1FFF48BAEAB2}" presName="node" presStyleLbl="node1" presStyleIdx="3" presStyleCnt="9" custLinFactNeighborX="-49061" custLinFactNeighborY="-5241">
        <dgm:presLayoutVars>
          <dgm:bulletEnabled val="1"/>
        </dgm:presLayoutVars>
      </dgm:prSet>
      <dgm:spPr/>
    </dgm:pt>
    <dgm:pt modelId="{083D2C3F-FE44-4A5A-9C0B-350AAE020673}" type="pres">
      <dgm:prSet presAssocID="{39BF73F4-96F0-4147-BAF4-71376481B48A}" presName="sibTrans" presStyleLbl="bgSibTrans2D1" presStyleIdx="3" presStyleCnt="8"/>
      <dgm:spPr/>
    </dgm:pt>
    <dgm:pt modelId="{F3F8DC0E-FCA7-4B75-B828-93BD0626CA45}" type="pres">
      <dgm:prSet presAssocID="{A96490C6-828F-41A0-AC87-731C5F7E158A}" presName="compNode" presStyleCnt="0"/>
      <dgm:spPr/>
    </dgm:pt>
    <dgm:pt modelId="{9E3175E6-668C-4940-A0EF-053F5E3386DB}" type="pres">
      <dgm:prSet presAssocID="{A96490C6-828F-41A0-AC87-731C5F7E158A}" presName="dummyConnPt" presStyleCnt="0"/>
      <dgm:spPr/>
    </dgm:pt>
    <dgm:pt modelId="{5F00948B-2A24-4C66-AB7D-BC7459B83A6E}" type="pres">
      <dgm:prSet presAssocID="{A96490C6-828F-41A0-AC87-731C5F7E158A}" presName="node" presStyleLbl="node1" presStyleIdx="4" presStyleCnt="9">
        <dgm:presLayoutVars>
          <dgm:bulletEnabled val="1"/>
        </dgm:presLayoutVars>
      </dgm:prSet>
      <dgm:spPr/>
    </dgm:pt>
    <dgm:pt modelId="{96CFCA67-44D2-4D68-980F-0FE05C9A3B84}" type="pres">
      <dgm:prSet presAssocID="{C286FFA9-ADF8-40F3-86D4-7637001E301F}" presName="sibTrans" presStyleLbl="bgSibTrans2D1" presStyleIdx="4" presStyleCnt="8"/>
      <dgm:spPr/>
    </dgm:pt>
    <dgm:pt modelId="{D5FC6A41-C04F-45C0-959C-9C8884952367}" type="pres">
      <dgm:prSet presAssocID="{6A08C3C5-59FD-4A9F-BB65-0AFFADAD69C1}" presName="compNode" presStyleCnt="0"/>
      <dgm:spPr/>
    </dgm:pt>
    <dgm:pt modelId="{70ADC556-2677-41FC-AAD6-4AADED7D9416}" type="pres">
      <dgm:prSet presAssocID="{6A08C3C5-59FD-4A9F-BB65-0AFFADAD69C1}" presName="dummyConnPt" presStyleCnt="0"/>
      <dgm:spPr/>
    </dgm:pt>
    <dgm:pt modelId="{10EA6523-5418-47F4-9D39-0D65822C361A}" type="pres">
      <dgm:prSet presAssocID="{6A08C3C5-59FD-4A9F-BB65-0AFFADAD69C1}" presName="node" presStyleLbl="node1" presStyleIdx="5" presStyleCnt="9" custLinFactNeighborX="39626" custLinFactNeighborY="3625">
        <dgm:presLayoutVars>
          <dgm:bulletEnabled val="1"/>
        </dgm:presLayoutVars>
      </dgm:prSet>
      <dgm:spPr/>
    </dgm:pt>
    <dgm:pt modelId="{776B24AE-6C3D-4297-8400-91FCD265E0D0}" type="pres">
      <dgm:prSet presAssocID="{69994D74-AE7B-4C0D-902A-EAC159E99CCD}" presName="sibTrans" presStyleLbl="bgSibTrans2D1" presStyleIdx="5" presStyleCnt="8"/>
      <dgm:spPr/>
    </dgm:pt>
    <dgm:pt modelId="{A6655311-0481-41E4-9F20-A4C8EB549A68}" type="pres">
      <dgm:prSet presAssocID="{4A9CBC50-D37E-4306-890B-2740E8D9330B}" presName="compNode" presStyleCnt="0"/>
      <dgm:spPr/>
    </dgm:pt>
    <dgm:pt modelId="{456D5689-7C82-4787-8E31-6931F8DAE16E}" type="pres">
      <dgm:prSet presAssocID="{4A9CBC50-D37E-4306-890B-2740E8D9330B}" presName="dummyConnPt" presStyleCnt="0"/>
      <dgm:spPr/>
    </dgm:pt>
    <dgm:pt modelId="{8E3FF877-5D10-484F-93FB-24C65FC46EED}" type="pres">
      <dgm:prSet presAssocID="{4A9CBC50-D37E-4306-890B-2740E8D9330B}" presName="node" presStyleLbl="node1" presStyleIdx="6" presStyleCnt="9" custLinFactNeighborX="34594" custLinFactNeighborY="-29">
        <dgm:presLayoutVars>
          <dgm:bulletEnabled val="1"/>
        </dgm:presLayoutVars>
      </dgm:prSet>
      <dgm:spPr/>
    </dgm:pt>
    <dgm:pt modelId="{DB9113B9-CA25-4998-9BA8-DF4BB5E6E2A8}" type="pres">
      <dgm:prSet presAssocID="{A96C6A4C-BAC3-4A91-8F0C-791D851D3661}" presName="sibTrans" presStyleLbl="bgSibTrans2D1" presStyleIdx="6" presStyleCnt="8"/>
      <dgm:spPr/>
    </dgm:pt>
    <dgm:pt modelId="{FD2CED2A-7B10-477E-8623-EE27527ADCA2}" type="pres">
      <dgm:prSet presAssocID="{4949BA12-3854-4413-8B35-C73965A2A862}" presName="compNode" presStyleCnt="0"/>
      <dgm:spPr/>
    </dgm:pt>
    <dgm:pt modelId="{64A3FC94-4331-49F1-ABAB-4305F545FB48}" type="pres">
      <dgm:prSet presAssocID="{4949BA12-3854-4413-8B35-C73965A2A862}" presName="dummyConnPt" presStyleCnt="0"/>
      <dgm:spPr/>
    </dgm:pt>
    <dgm:pt modelId="{94AF595B-39AC-40C1-9520-80F991316353}" type="pres">
      <dgm:prSet presAssocID="{4949BA12-3854-4413-8B35-C73965A2A862}" presName="node" presStyleLbl="node1" presStyleIdx="7" presStyleCnt="9" custLinFactNeighborX="87428" custLinFactNeighborY="-3145">
        <dgm:presLayoutVars>
          <dgm:bulletEnabled val="1"/>
        </dgm:presLayoutVars>
      </dgm:prSet>
      <dgm:spPr/>
    </dgm:pt>
    <dgm:pt modelId="{F70D65B9-E900-4B50-B814-FFE6757257B2}" type="pres">
      <dgm:prSet presAssocID="{5739E118-A2F0-4B22-AC52-1999EB5BD1FB}" presName="sibTrans" presStyleLbl="bgSibTrans2D1" presStyleIdx="7" presStyleCnt="8"/>
      <dgm:spPr/>
    </dgm:pt>
    <dgm:pt modelId="{33CC2BF9-D815-4CDA-BDC0-2244C9442082}" type="pres">
      <dgm:prSet presAssocID="{C936F502-E1C6-476E-BE80-D8D81017E171}" presName="compNode" presStyleCnt="0"/>
      <dgm:spPr/>
    </dgm:pt>
    <dgm:pt modelId="{7AB6580A-FA8D-43A7-86B8-FF67D67B041E}" type="pres">
      <dgm:prSet presAssocID="{C936F502-E1C6-476E-BE80-D8D81017E171}" presName="dummyConnPt" presStyleCnt="0"/>
      <dgm:spPr/>
    </dgm:pt>
    <dgm:pt modelId="{3D6A0ACD-1ED0-4F2B-9057-322334D78DC9}" type="pres">
      <dgm:prSet presAssocID="{C936F502-E1C6-476E-BE80-D8D81017E171}" presName="node" presStyleLbl="node1" presStyleIdx="8" presStyleCnt="9" custLinFactX="33973" custLinFactNeighborX="100000" custLinFactNeighborY="-1048">
        <dgm:presLayoutVars>
          <dgm:bulletEnabled val="1"/>
        </dgm:presLayoutVars>
      </dgm:prSet>
      <dgm:spPr/>
    </dgm:pt>
  </dgm:ptLst>
  <dgm:cxnLst>
    <dgm:cxn modelId="{387C5609-F9C1-4A8F-88D7-026E4ACB2FA4}" type="presOf" srcId="{14411842-8AF5-4BA0-B929-1F4A96C0AF59}" destId="{0F9ACB02-7F4D-4866-A824-F7C337674BE4}" srcOrd="0" destOrd="0" presId="urn:microsoft.com/office/officeart/2005/8/layout/bProcess4"/>
    <dgm:cxn modelId="{D8CB830B-6F08-4B09-ACE0-7CBE077458C0}" type="presOf" srcId="{4949BA12-3854-4413-8B35-C73965A2A862}" destId="{94AF595B-39AC-40C1-9520-80F991316353}" srcOrd="0" destOrd="0" presId="urn:microsoft.com/office/officeart/2005/8/layout/bProcess4"/>
    <dgm:cxn modelId="{B087CF13-B721-4DD8-86E1-9A0B5EAA91A8}" srcId="{4E7AC117-DAEE-43F9-81DA-D81840A9BC3A}" destId="{6A08C3C5-59FD-4A9F-BB65-0AFFADAD69C1}" srcOrd="5" destOrd="0" parTransId="{DA477AD3-5349-42A3-B563-3A3043740101}" sibTransId="{69994D74-AE7B-4C0D-902A-EAC159E99CCD}"/>
    <dgm:cxn modelId="{91181725-C64C-41A6-965E-4F59BFF99635}" type="presOf" srcId="{C936F502-E1C6-476E-BE80-D8D81017E171}" destId="{3D6A0ACD-1ED0-4F2B-9057-322334D78DC9}" srcOrd="0" destOrd="0" presId="urn:microsoft.com/office/officeart/2005/8/layout/bProcess4"/>
    <dgm:cxn modelId="{E7339526-7F90-446C-B1DB-C958DBF59921}" type="presOf" srcId="{FD586F56-F470-4E90-B65E-1FFF48BAEAB2}" destId="{CC306F8F-6EF1-4808-92CA-E436D355F1E8}" srcOrd="0" destOrd="0" presId="urn:microsoft.com/office/officeart/2005/8/layout/bProcess4"/>
    <dgm:cxn modelId="{D6D95C28-7E70-4B14-9BA9-6865289D7684}" type="presOf" srcId="{69994D74-AE7B-4C0D-902A-EAC159E99CCD}" destId="{776B24AE-6C3D-4297-8400-91FCD265E0D0}" srcOrd="0" destOrd="0" presId="urn:microsoft.com/office/officeart/2005/8/layout/bProcess4"/>
    <dgm:cxn modelId="{620C3C35-2C5D-41EA-8AB9-CEE2F1D249D7}" type="presOf" srcId="{4E7AC117-DAEE-43F9-81DA-D81840A9BC3A}" destId="{D9E210D5-42C6-4AEC-9089-62F1165A3397}" srcOrd="0" destOrd="0" presId="urn:microsoft.com/office/officeart/2005/8/layout/bProcess4"/>
    <dgm:cxn modelId="{71685A51-CF17-4440-BEED-2104265CE687}" type="presOf" srcId="{6A08C3C5-59FD-4A9F-BB65-0AFFADAD69C1}" destId="{10EA6523-5418-47F4-9D39-0D65822C361A}" srcOrd="0" destOrd="0" presId="urn:microsoft.com/office/officeart/2005/8/layout/bProcess4"/>
    <dgm:cxn modelId="{C0D92752-4429-4AE5-8E34-1EBFA0FEBC6B}" type="presOf" srcId="{4B243527-9E5E-4139-9EA2-C38DE2C69401}" destId="{52EF96DD-0419-4F48-B93A-AC06CA7B6B84}" srcOrd="0" destOrd="0" presId="urn:microsoft.com/office/officeart/2005/8/layout/bProcess4"/>
    <dgm:cxn modelId="{01310573-37A9-4DD5-8851-6540FE862DA7}" type="presOf" srcId="{1F95AF81-7E11-46FA-A284-F4AFAD79950F}" destId="{39EFB97F-5552-4DAA-AF71-4451F9DFF97E}" srcOrd="0" destOrd="0" presId="urn:microsoft.com/office/officeart/2005/8/layout/bProcess4"/>
    <dgm:cxn modelId="{9250587D-D74A-406C-BC75-20E761571952}" srcId="{4E7AC117-DAEE-43F9-81DA-D81840A9BC3A}" destId="{FD586F56-F470-4E90-B65E-1FFF48BAEAB2}" srcOrd="3" destOrd="0" parTransId="{E0EE776D-469C-4097-A5EE-AFFD0930E1E4}" sibTransId="{39BF73F4-96F0-4147-BAF4-71376481B48A}"/>
    <dgm:cxn modelId="{2BD8728A-1A7C-402B-8670-30042E8861B3}" type="presOf" srcId="{5739E118-A2F0-4B22-AC52-1999EB5BD1FB}" destId="{F70D65B9-E900-4B50-B814-FFE6757257B2}" srcOrd="0" destOrd="0" presId="urn:microsoft.com/office/officeart/2005/8/layout/bProcess4"/>
    <dgm:cxn modelId="{60A04B97-F4A3-4D50-8A50-315298F3AC19}" type="presOf" srcId="{A96490C6-828F-41A0-AC87-731C5F7E158A}" destId="{5F00948B-2A24-4C66-AB7D-BC7459B83A6E}" srcOrd="0" destOrd="0" presId="urn:microsoft.com/office/officeart/2005/8/layout/bProcess4"/>
    <dgm:cxn modelId="{1A1057A3-9EAA-44F5-824A-A87FFD303A60}" srcId="{4E7AC117-DAEE-43F9-81DA-D81840A9BC3A}" destId="{4A9CBC50-D37E-4306-890B-2740E8D9330B}" srcOrd="6" destOrd="0" parTransId="{EACC55A4-28FF-43A6-8E21-02D3D9EFC7CB}" sibTransId="{A96C6A4C-BAC3-4A91-8F0C-791D851D3661}"/>
    <dgm:cxn modelId="{4DB4EDA8-E58A-44FC-94E8-21927FFF3C02}" type="presOf" srcId="{4A9CBC50-D37E-4306-890B-2740E8D9330B}" destId="{8E3FF877-5D10-484F-93FB-24C65FC46EED}" srcOrd="0" destOrd="0" presId="urn:microsoft.com/office/officeart/2005/8/layout/bProcess4"/>
    <dgm:cxn modelId="{4AD230B1-1C1B-4F19-B377-8EF353B3CFA8}" srcId="{4E7AC117-DAEE-43F9-81DA-D81840A9BC3A}" destId="{10DE6D7F-486F-4DEE-BAD1-C572C9876A8D}" srcOrd="0" destOrd="0" parTransId="{916564EA-DA01-48C4-9E32-D4A94A085EB8}" sibTransId="{D7C80E9C-9968-4F86-A919-B2C45DB45E59}"/>
    <dgm:cxn modelId="{A0C0E6B2-0F91-467A-999E-C57330423B7D}" srcId="{4E7AC117-DAEE-43F9-81DA-D81840A9BC3A}" destId="{1F95AF81-7E11-46FA-A284-F4AFAD79950F}" srcOrd="1" destOrd="0" parTransId="{0099449D-71BD-48DA-8550-BD9C18D7948E}" sibTransId="{4B243527-9E5E-4139-9EA2-C38DE2C69401}"/>
    <dgm:cxn modelId="{01535DC3-7314-4975-AD33-08D68E9BDCA5}" srcId="{4E7AC117-DAEE-43F9-81DA-D81840A9BC3A}" destId="{C936F502-E1C6-476E-BE80-D8D81017E171}" srcOrd="8" destOrd="0" parTransId="{DD86862A-9C3E-41CF-A64A-62D4C6174FA7}" sibTransId="{440DBED3-9286-4A7D-A9B8-422C75DDC370}"/>
    <dgm:cxn modelId="{3A4DF1CE-CFC8-4B55-B62D-188BE31252CC}" type="presOf" srcId="{A96C6A4C-BAC3-4A91-8F0C-791D851D3661}" destId="{DB9113B9-CA25-4998-9BA8-DF4BB5E6E2A8}" srcOrd="0" destOrd="0" presId="urn:microsoft.com/office/officeart/2005/8/layout/bProcess4"/>
    <dgm:cxn modelId="{ED6E9CCF-FAB0-477D-AC6D-9066E0083CBE}" type="presOf" srcId="{C286FFA9-ADF8-40F3-86D4-7637001E301F}" destId="{96CFCA67-44D2-4D68-980F-0FE05C9A3B84}" srcOrd="0" destOrd="0" presId="urn:microsoft.com/office/officeart/2005/8/layout/bProcess4"/>
    <dgm:cxn modelId="{C496E6D2-FFD0-4D16-AAE1-9893AD6EC454}" srcId="{4E7AC117-DAEE-43F9-81DA-D81840A9BC3A}" destId="{A96490C6-828F-41A0-AC87-731C5F7E158A}" srcOrd="4" destOrd="0" parTransId="{EFAD0CE9-B94D-4746-B5BB-0D1A2622BEC1}" sibTransId="{C286FFA9-ADF8-40F3-86D4-7637001E301F}"/>
    <dgm:cxn modelId="{C5D724D3-2269-4153-A798-CC1D2A78F0EF}" type="presOf" srcId="{D7C80E9C-9968-4F86-A919-B2C45DB45E59}" destId="{80D3D771-3F8D-42B1-B73B-ABFB8A2DCC7E}" srcOrd="0" destOrd="0" presId="urn:microsoft.com/office/officeart/2005/8/layout/bProcess4"/>
    <dgm:cxn modelId="{6CA5A6E1-BB16-4700-85EF-1AE9C4970719}" srcId="{4E7AC117-DAEE-43F9-81DA-D81840A9BC3A}" destId="{14411842-8AF5-4BA0-B929-1F4A96C0AF59}" srcOrd="2" destOrd="0" parTransId="{22ACE2E6-AE17-434F-83FA-A7EAE0904225}" sibTransId="{2DFFF866-4855-4DCC-8A1F-0325CAAB9B12}"/>
    <dgm:cxn modelId="{DF2A24E5-8574-4FF4-9574-F9371A14F948}" type="presOf" srcId="{2DFFF866-4855-4DCC-8A1F-0325CAAB9B12}" destId="{FCD0AABF-9239-4342-BDFC-0D287D5B9DE5}" srcOrd="0" destOrd="0" presId="urn:microsoft.com/office/officeart/2005/8/layout/bProcess4"/>
    <dgm:cxn modelId="{CDD392EA-61C4-4B3C-9448-5B25C86C0B37}" srcId="{4E7AC117-DAEE-43F9-81DA-D81840A9BC3A}" destId="{4949BA12-3854-4413-8B35-C73965A2A862}" srcOrd="7" destOrd="0" parTransId="{C1C4BA66-CA31-4ED5-9D17-837F8FB85241}" sibTransId="{5739E118-A2F0-4B22-AC52-1999EB5BD1FB}"/>
    <dgm:cxn modelId="{014D29F1-3E7E-49E6-B79D-68022C57DEDA}" type="presOf" srcId="{39BF73F4-96F0-4147-BAF4-71376481B48A}" destId="{083D2C3F-FE44-4A5A-9C0B-350AAE020673}" srcOrd="0" destOrd="0" presId="urn:microsoft.com/office/officeart/2005/8/layout/bProcess4"/>
    <dgm:cxn modelId="{DDCFB3FA-5CC7-47C3-9069-95884C11D78C}" type="presOf" srcId="{10DE6D7F-486F-4DEE-BAD1-C572C9876A8D}" destId="{51EADAD9-E2C6-41AD-AC7E-B094D9C39D28}" srcOrd="0" destOrd="0" presId="urn:microsoft.com/office/officeart/2005/8/layout/bProcess4"/>
    <dgm:cxn modelId="{ED67C2E2-5A77-4397-B9EC-A8028989575F}" type="presParOf" srcId="{D9E210D5-42C6-4AEC-9089-62F1165A3397}" destId="{AF0A6A94-36AA-4411-A99C-11A10DE6E56A}" srcOrd="0" destOrd="0" presId="urn:microsoft.com/office/officeart/2005/8/layout/bProcess4"/>
    <dgm:cxn modelId="{7DAC3155-40B4-44C2-A9E6-D6F7ED2BEC1E}" type="presParOf" srcId="{AF0A6A94-36AA-4411-A99C-11A10DE6E56A}" destId="{16670B50-2BC2-4770-8AE2-BB7728A5C1CB}" srcOrd="0" destOrd="0" presId="urn:microsoft.com/office/officeart/2005/8/layout/bProcess4"/>
    <dgm:cxn modelId="{A5B649D8-AFF8-4071-B769-35130B3B6CF2}" type="presParOf" srcId="{AF0A6A94-36AA-4411-A99C-11A10DE6E56A}" destId="{51EADAD9-E2C6-41AD-AC7E-B094D9C39D28}" srcOrd="1" destOrd="0" presId="urn:microsoft.com/office/officeart/2005/8/layout/bProcess4"/>
    <dgm:cxn modelId="{22B2A524-4220-4C10-BB94-11EE09291E72}" type="presParOf" srcId="{D9E210D5-42C6-4AEC-9089-62F1165A3397}" destId="{80D3D771-3F8D-42B1-B73B-ABFB8A2DCC7E}" srcOrd="1" destOrd="0" presId="urn:microsoft.com/office/officeart/2005/8/layout/bProcess4"/>
    <dgm:cxn modelId="{C4F63A6B-3E09-45B5-8588-B86E85FAD026}" type="presParOf" srcId="{D9E210D5-42C6-4AEC-9089-62F1165A3397}" destId="{B6499A44-5600-4E88-A755-4E6077664AAE}" srcOrd="2" destOrd="0" presId="urn:microsoft.com/office/officeart/2005/8/layout/bProcess4"/>
    <dgm:cxn modelId="{82EC885C-6F34-4897-BC1F-B7DE8FBCA0E0}" type="presParOf" srcId="{B6499A44-5600-4E88-A755-4E6077664AAE}" destId="{9C119FD3-892F-4CDB-BC10-2E6179DFAF33}" srcOrd="0" destOrd="0" presId="urn:microsoft.com/office/officeart/2005/8/layout/bProcess4"/>
    <dgm:cxn modelId="{E86A20C3-72C5-408E-90E5-0BCE9FD3441D}" type="presParOf" srcId="{B6499A44-5600-4E88-A755-4E6077664AAE}" destId="{39EFB97F-5552-4DAA-AF71-4451F9DFF97E}" srcOrd="1" destOrd="0" presId="urn:microsoft.com/office/officeart/2005/8/layout/bProcess4"/>
    <dgm:cxn modelId="{5D451AC8-927E-448B-8712-5EAEBD6C1EA8}" type="presParOf" srcId="{D9E210D5-42C6-4AEC-9089-62F1165A3397}" destId="{52EF96DD-0419-4F48-B93A-AC06CA7B6B84}" srcOrd="3" destOrd="0" presId="urn:microsoft.com/office/officeart/2005/8/layout/bProcess4"/>
    <dgm:cxn modelId="{A819E328-CF6F-4F75-AF16-8FAB3E87B51C}" type="presParOf" srcId="{D9E210D5-42C6-4AEC-9089-62F1165A3397}" destId="{DBC27808-4783-44BF-9490-A2D0AB806960}" srcOrd="4" destOrd="0" presId="urn:microsoft.com/office/officeart/2005/8/layout/bProcess4"/>
    <dgm:cxn modelId="{6977A09C-5BF9-4B45-B73A-6F1886F34CC5}" type="presParOf" srcId="{DBC27808-4783-44BF-9490-A2D0AB806960}" destId="{8AC8196E-DF0F-4E29-9B5F-C16F08DF9BD1}" srcOrd="0" destOrd="0" presId="urn:microsoft.com/office/officeart/2005/8/layout/bProcess4"/>
    <dgm:cxn modelId="{E6302873-6ED0-4B68-97C1-FAE01BC8F858}" type="presParOf" srcId="{DBC27808-4783-44BF-9490-A2D0AB806960}" destId="{0F9ACB02-7F4D-4866-A824-F7C337674BE4}" srcOrd="1" destOrd="0" presId="urn:microsoft.com/office/officeart/2005/8/layout/bProcess4"/>
    <dgm:cxn modelId="{C39A898E-0482-447D-9FC6-8B688EE9D052}" type="presParOf" srcId="{D9E210D5-42C6-4AEC-9089-62F1165A3397}" destId="{FCD0AABF-9239-4342-BDFC-0D287D5B9DE5}" srcOrd="5" destOrd="0" presId="urn:microsoft.com/office/officeart/2005/8/layout/bProcess4"/>
    <dgm:cxn modelId="{840E7141-0B49-4100-8FA4-53B119E90680}" type="presParOf" srcId="{D9E210D5-42C6-4AEC-9089-62F1165A3397}" destId="{3419F5BE-4D12-4C42-9DB6-0F735A3680A9}" srcOrd="6" destOrd="0" presId="urn:microsoft.com/office/officeart/2005/8/layout/bProcess4"/>
    <dgm:cxn modelId="{378612F8-702A-4737-AE5E-8FDE1E7C026F}" type="presParOf" srcId="{3419F5BE-4D12-4C42-9DB6-0F735A3680A9}" destId="{061F004D-37D5-4EED-8458-08BF77094DB0}" srcOrd="0" destOrd="0" presId="urn:microsoft.com/office/officeart/2005/8/layout/bProcess4"/>
    <dgm:cxn modelId="{5B8F7062-754E-4035-B7B1-033170E18EF6}" type="presParOf" srcId="{3419F5BE-4D12-4C42-9DB6-0F735A3680A9}" destId="{CC306F8F-6EF1-4808-92CA-E436D355F1E8}" srcOrd="1" destOrd="0" presId="urn:microsoft.com/office/officeart/2005/8/layout/bProcess4"/>
    <dgm:cxn modelId="{D4A2F9DC-269C-4D68-BBDD-4A076DB44DC1}" type="presParOf" srcId="{D9E210D5-42C6-4AEC-9089-62F1165A3397}" destId="{083D2C3F-FE44-4A5A-9C0B-350AAE020673}" srcOrd="7" destOrd="0" presId="urn:microsoft.com/office/officeart/2005/8/layout/bProcess4"/>
    <dgm:cxn modelId="{186BAF5F-0AEE-41B8-9D6A-F4859C3F7B2C}" type="presParOf" srcId="{D9E210D5-42C6-4AEC-9089-62F1165A3397}" destId="{F3F8DC0E-FCA7-4B75-B828-93BD0626CA45}" srcOrd="8" destOrd="0" presId="urn:microsoft.com/office/officeart/2005/8/layout/bProcess4"/>
    <dgm:cxn modelId="{B039C99E-0E96-4B28-892E-24CF2D42CDF6}" type="presParOf" srcId="{F3F8DC0E-FCA7-4B75-B828-93BD0626CA45}" destId="{9E3175E6-668C-4940-A0EF-053F5E3386DB}" srcOrd="0" destOrd="0" presId="urn:microsoft.com/office/officeart/2005/8/layout/bProcess4"/>
    <dgm:cxn modelId="{31A2B303-C90D-46B9-9B95-7CAE18958852}" type="presParOf" srcId="{F3F8DC0E-FCA7-4B75-B828-93BD0626CA45}" destId="{5F00948B-2A24-4C66-AB7D-BC7459B83A6E}" srcOrd="1" destOrd="0" presId="urn:microsoft.com/office/officeart/2005/8/layout/bProcess4"/>
    <dgm:cxn modelId="{65311FFD-BD37-4D7F-8EFC-D10239D8859C}" type="presParOf" srcId="{D9E210D5-42C6-4AEC-9089-62F1165A3397}" destId="{96CFCA67-44D2-4D68-980F-0FE05C9A3B84}" srcOrd="9" destOrd="0" presId="urn:microsoft.com/office/officeart/2005/8/layout/bProcess4"/>
    <dgm:cxn modelId="{212F2F93-25D5-4319-8B58-3BF223C19A2E}" type="presParOf" srcId="{D9E210D5-42C6-4AEC-9089-62F1165A3397}" destId="{D5FC6A41-C04F-45C0-959C-9C8884952367}" srcOrd="10" destOrd="0" presId="urn:microsoft.com/office/officeart/2005/8/layout/bProcess4"/>
    <dgm:cxn modelId="{D9FB57F2-E7BA-43AF-A364-C6127BF2ACB1}" type="presParOf" srcId="{D5FC6A41-C04F-45C0-959C-9C8884952367}" destId="{70ADC556-2677-41FC-AAD6-4AADED7D9416}" srcOrd="0" destOrd="0" presId="urn:microsoft.com/office/officeart/2005/8/layout/bProcess4"/>
    <dgm:cxn modelId="{216AD36F-1D42-450F-A2F3-7288CE6C6394}" type="presParOf" srcId="{D5FC6A41-C04F-45C0-959C-9C8884952367}" destId="{10EA6523-5418-47F4-9D39-0D65822C361A}" srcOrd="1" destOrd="0" presId="urn:microsoft.com/office/officeart/2005/8/layout/bProcess4"/>
    <dgm:cxn modelId="{ABA2C8E9-27A3-4FC9-935A-E031D533CDE5}" type="presParOf" srcId="{D9E210D5-42C6-4AEC-9089-62F1165A3397}" destId="{776B24AE-6C3D-4297-8400-91FCD265E0D0}" srcOrd="11" destOrd="0" presId="urn:microsoft.com/office/officeart/2005/8/layout/bProcess4"/>
    <dgm:cxn modelId="{6CC6CC0E-B86B-44B4-B664-444F163EA222}" type="presParOf" srcId="{D9E210D5-42C6-4AEC-9089-62F1165A3397}" destId="{A6655311-0481-41E4-9F20-A4C8EB549A68}" srcOrd="12" destOrd="0" presId="urn:microsoft.com/office/officeart/2005/8/layout/bProcess4"/>
    <dgm:cxn modelId="{663EE86F-7499-4BF1-ACBF-090E1C5BC1E0}" type="presParOf" srcId="{A6655311-0481-41E4-9F20-A4C8EB549A68}" destId="{456D5689-7C82-4787-8E31-6931F8DAE16E}" srcOrd="0" destOrd="0" presId="urn:microsoft.com/office/officeart/2005/8/layout/bProcess4"/>
    <dgm:cxn modelId="{6F10BF91-36A0-422C-BEBB-569FD4501EF8}" type="presParOf" srcId="{A6655311-0481-41E4-9F20-A4C8EB549A68}" destId="{8E3FF877-5D10-484F-93FB-24C65FC46EED}" srcOrd="1" destOrd="0" presId="urn:microsoft.com/office/officeart/2005/8/layout/bProcess4"/>
    <dgm:cxn modelId="{19FB21BE-A818-46A1-9BC9-FE88C7C099AD}" type="presParOf" srcId="{D9E210D5-42C6-4AEC-9089-62F1165A3397}" destId="{DB9113B9-CA25-4998-9BA8-DF4BB5E6E2A8}" srcOrd="13" destOrd="0" presId="urn:microsoft.com/office/officeart/2005/8/layout/bProcess4"/>
    <dgm:cxn modelId="{49E06D2D-5295-4896-B353-8A713AE3B43B}" type="presParOf" srcId="{D9E210D5-42C6-4AEC-9089-62F1165A3397}" destId="{FD2CED2A-7B10-477E-8623-EE27527ADCA2}" srcOrd="14" destOrd="0" presId="urn:microsoft.com/office/officeart/2005/8/layout/bProcess4"/>
    <dgm:cxn modelId="{0DDB953B-9623-4B76-868D-24597B5F9318}" type="presParOf" srcId="{FD2CED2A-7B10-477E-8623-EE27527ADCA2}" destId="{64A3FC94-4331-49F1-ABAB-4305F545FB48}" srcOrd="0" destOrd="0" presId="urn:microsoft.com/office/officeart/2005/8/layout/bProcess4"/>
    <dgm:cxn modelId="{835F3088-C47B-4E62-8BA0-39E167685EA8}" type="presParOf" srcId="{FD2CED2A-7B10-477E-8623-EE27527ADCA2}" destId="{94AF595B-39AC-40C1-9520-80F991316353}" srcOrd="1" destOrd="0" presId="urn:microsoft.com/office/officeart/2005/8/layout/bProcess4"/>
    <dgm:cxn modelId="{25E8ED78-E8B4-403A-BE78-90970AD0382B}" type="presParOf" srcId="{D9E210D5-42C6-4AEC-9089-62F1165A3397}" destId="{F70D65B9-E900-4B50-B814-FFE6757257B2}" srcOrd="15" destOrd="0" presId="urn:microsoft.com/office/officeart/2005/8/layout/bProcess4"/>
    <dgm:cxn modelId="{40E056D5-39F7-4734-875D-4A22086BA8F3}" type="presParOf" srcId="{D9E210D5-42C6-4AEC-9089-62F1165A3397}" destId="{33CC2BF9-D815-4CDA-BDC0-2244C9442082}" srcOrd="16" destOrd="0" presId="urn:microsoft.com/office/officeart/2005/8/layout/bProcess4"/>
    <dgm:cxn modelId="{7BD22F99-8271-4E34-943A-BC1B391193B3}" type="presParOf" srcId="{33CC2BF9-D815-4CDA-BDC0-2244C9442082}" destId="{7AB6580A-FA8D-43A7-86B8-FF67D67B041E}" srcOrd="0" destOrd="0" presId="urn:microsoft.com/office/officeart/2005/8/layout/bProcess4"/>
    <dgm:cxn modelId="{DB2B217E-E2D1-4F8E-9BBA-B1089011407F}" type="presParOf" srcId="{33CC2BF9-D815-4CDA-BDC0-2244C9442082}" destId="{3D6A0ACD-1ED0-4F2B-9057-322334D78DC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249C08-72E7-4820-A28A-037940F99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A0210D2-FA50-4CBB-AAD4-FC160CB0A4F4}">
      <dgm:prSet phldrT="[Text]" custT="1"/>
      <dgm:spPr>
        <a:solidFill>
          <a:srgbClr val="07651D"/>
        </a:solidFill>
      </dgm:spPr>
      <dgm:t>
        <a:bodyPr/>
        <a:lstStyle/>
        <a:p>
          <a:r>
            <a:rPr lang="en-US" sz="2000" dirty="0"/>
            <a:t>Think: Why do you think  your client’s conditions prevent them from getting or keeping a full-time job?</a:t>
          </a:r>
        </a:p>
      </dgm:t>
    </dgm:pt>
    <dgm:pt modelId="{F280FA96-2CA6-4CEF-A1AE-591257669714}" type="parTrans" cxnId="{128A1CFF-CC1F-479E-BA26-E9AB444DB70B}">
      <dgm:prSet/>
      <dgm:spPr/>
      <dgm:t>
        <a:bodyPr/>
        <a:lstStyle/>
        <a:p>
          <a:endParaRPr lang="en-US"/>
        </a:p>
      </dgm:t>
    </dgm:pt>
    <dgm:pt modelId="{85C93932-9A95-49F1-AF8D-2643531D12E9}" type="sibTrans" cxnId="{128A1CFF-CC1F-479E-BA26-E9AB444DB70B}">
      <dgm:prSet/>
      <dgm:spPr/>
      <dgm:t>
        <a:bodyPr/>
        <a:lstStyle/>
        <a:p>
          <a:endParaRPr lang="en-US"/>
        </a:p>
      </dgm:t>
    </dgm:pt>
    <dgm:pt modelId="{89FB3E58-2C4B-4D18-9813-32D9B8155ACB}">
      <dgm:prSet phldrT="[Text]" custT="1"/>
      <dgm:spPr/>
      <dgm:t>
        <a:bodyPr/>
        <a:lstStyle/>
        <a:p>
          <a:r>
            <a:rPr lang="en-US" sz="1400" dirty="0"/>
            <a:t>What observations have you made about your client’s functional limitations?</a:t>
          </a:r>
        </a:p>
      </dgm:t>
    </dgm:pt>
    <dgm:pt modelId="{87CA3F39-5FCA-4FDB-8904-F91260155B88}" type="parTrans" cxnId="{0E40ECA6-02D9-471E-9302-4E5877D94C78}">
      <dgm:prSet/>
      <dgm:spPr/>
      <dgm:t>
        <a:bodyPr/>
        <a:lstStyle/>
        <a:p>
          <a:endParaRPr lang="en-US"/>
        </a:p>
      </dgm:t>
    </dgm:pt>
    <dgm:pt modelId="{EA2815BF-CB3E-4D29-906B-D1BBA8AF10EC}" type="sibTrans" cxnId="{0E40ECA6-02D9-471E-9302-4E5877D94C78}">
      <dgm:prSet/>
      <dgm:spPr/>
      <dgm:t>
        <a:bodyPr/>
        <a:lstStyle/>
        <a:p>
          <a:endParaRPr lang="en-US"/>
        </a:p>
      </dgm:t>
    </dgm:pt>
    <dgm:pt modelId="{C3F7FFEE-4A37-4BB2-9E52-CABC39C4C56C}">
      <dgm:prSet phldrT="[Text]" custT="1"/>
      <dgm:spPr>
        <a:solidFill>
          <a:srgbClr val="07651D"/>
        </a:solidFill>
      </dgm:spPr>
      <dgm:t>
        <a:bodyPr/>
        <a:lstStyle/>
        <a:p>
          <a:pPr marL="0" lvl="0" indent="0" algn="l" defTabSz="977900">
            <a:lnSpc>
              <a:spcPct val="90000"/>
            </a:lnSpc>
            <a:spcBef>
              <a:spcPct val="0"/>
            </a:spcBef>
            <a:spcAft>
              <a:spcPct val="35000"/>
            </a:spcAft>
            <a:buNone/>
          </a:pPr>
          <a:r>
            <a:rPr lang="en-US" sz="2000" kern="1200" dirty="0">
              <a:solidFill>
                <a:prstClr val="white"/>
              </a:solidFill>
              <a:latin typeface="Source Sans Pro"/>
              <a:ea typeface="+mn-ea"/>
              <a:cs typeface="+mn-cs"/>
            </a:rPr>
            <a:t>Keep your professional licenses up to date</a:t>
          </a:r>
        </a:p>
      </dgm:t>
    </dgm:pt>
    <dgm:pt modelId="{A8BD473B-750E-4331-81C8-F016721F4FA1}" type="parTrans" cxnId="{15E8C2E5-B063-431F-BF66-A7324318A9E1}">
      <dgm:prSet/>
      <dgm:spPr/>
      <dgm:t>
        <a:bodyPr/>
        <a:lstStyle/>
        <a:p>
          <a:endParaRPr lang="en-US"/>
        </a:p>
      </dgm:t>
    </dgm:pt>
    <dgm:pt modelId="{0A58AA85-DAEF-4D6B-9794-BDFDAF9361AA}" type="sibTrans" cxnId="{15E8C2E5-B063-431F-BF66-A7324318A9E1}">
      <dgm:prSet/>
      <dgm:spPr/>
      <dgm:t>
        <a:bodyPr/>
        <a:lstStyle/>
        <a:p>
          <a:endParaRPr lang="en-US"/>
        </a:p>
      </dgm:t>
    </dgm:pt>
    <dgm:pt modelId="{3A7A6E36-628D-4F0F-AB44-B07BBD7B3664}">
      <dgm:prSet phldrT="[Text]" custT="1"/>
      <dgm:spPr/>
      <dgm:t>
        <a:bodyPr/>
        <a:lstStyle/>
        <a:p>
          <a:r>
            <a:rPr lang="en-US" sz="1400" dirty="0"/>
            <a:t>If you submit a letter to support the case or complete a Third-Party Function Report, your statements will have more  weight if you have license that reflects your expertise</a:t>
          </a:r>
        </a:p>
      </dgm:t>
    </dgm:pt>
    <dgm:pt modelId="{9D360D45-9890-44C4-9F9E-8B6244B66BF3}" type="parTrans" cxnId="{4111F661-897D-4118-8A6A-88DBF6A02975}">
      <dgm:prSet/>
      <dgm:spPr/>
      <dgm:t>
        <a:bodyPr/>
        <a:lstStyle/>
        <a:p>
          <a:endParaRPr lang="en-US"/>
        </a:p>
      </dgm:t>
    </dgm:pt>
    <dgm:pt modelId="{4EA5DD6A-1F10-4A70-B852-ECBAC7ED8E8A}" type="sibTrans" cxnId="{4111F661-897D-4118-8A6A-88DBF6A02975}">
      <dgm:prSet/>
      <dgm:spPr/>
      <dgm:t>
        <a:bodyPr/>
        <a:lstStyle/>
        <a:p>
          <a:endParaRPr lang="en-US"/>
        </a:p>
      </dgm:t>
    </dgm:pt>
    <dgm:pt modelId="{9BE540A8-FC27-4D5A-9802-3A4C55D1B236}">
      <dgm:prSet phldrT="[Text]" custT="1"/>
      <dgm:spPr>
        <a:solidFill>
          <a:schemeClr val="accent5">
            <a:lumMod val="50000"/>
            <a:lumOff val="50000"/>
          </a:schemeClr>
        </a:solidFill>
      </dgm:spPr>
      <dgm:t>
        <a:bodyPr/>
        <a:lstStyle/>
        <a:p>
          <a:pPr marL="0" lvl="0" indent="0" algn="l" defTabSz="977900">
            <a:lnSpc>
              <a:spcPct val="90000"/>
            </a:lnSpc>
            <a:spcBef>
              <a:spcPct val="0"/>
            </a:spcBef>
            <a:spcAft>
              <a:spcPct val="35000"/>
            </a:spcAft>
            <a:buNone/>
          </a:pPr>
          <a:r>
            <a:rPr lang="en-US" sz="2000" kern="1200" dirty="0">
              <a:solidFill>
                <a:prstClr val="white"/>
              </a:solidFill>
              <a:latin typeface="Source Sans Pro"/>
              <a:ea typeface="+mn-ea"/>
              <a:cs typeface="+mn-cs"/>
            </a:rPr>
            <a:t>Help ensure records are complete (documenting all diagnoses, symptoms, and functional limitations)</a:t>
          </a:r>
        </a:p>
      </dgm:t>
    </dgm:pt>
    <dgm:pt modelId="{53C4B1F9-4453-40DA-A339-C05F18B804EB}" type="parTrans" cxnId="{E2D93FCC-1253-46B1-AA20-8D3030A7B556}">
      <dgm:prSet/>
      <dgm:spPr/>
      <dgm:t>
        <a:bodyPr/>
        <a:lstStyle/>
        <a:p>
          <a:endParaRPr lang="en-US"/>
        </a:p>
      </dgm:t>
    </dgm:pt>
    <dgm:pt modelId="{62CA9BE4-1FF4-42DC-9930-1C862CD760BE}" type="sibTrans" cxnId="{E2D93FCC-1253-46B1-AA20-8D3030A7B556}">
      <dgm:prSet/>
      <dgm:spPr/>
      <dgm:t>
        <a:bodyPr/>
        <a:lstStyle/>
        <a:p>
          <a:endParaRPr lang="en-US"/>
        </a:p>
      </dgm:t>
    </dgm:pt>
    <dgm:pt modelId="{BA95A25E-C656-4DB2-960E-CE2B5C5E628D}">
      <dgm:prSet phldrT="[Text]" custT="1"/>
      <dgm:spPr/>
      <dgm:t>
        <a:bodyPr/>
        <a:lstStyle/>
        <a:p>
          <a:r>
            <a:rPr lang="en-US" sz="1400" dirty="0"/>
            <a:t>Encourage client to obtain and participate in medical treatment, psychiatric treatment, substance abuse, counseling, etc. related to </a:t>
          </a:r>
          <a:r>
            <a:rPr lang="en-US" sz="1400" u="sng" dirty="0"/>
            <a:t>any symptoms </a:t>
          </a:r>
          <a:r>
            <a:rPr lang="en-US" sz="1400" dirty="0"/>
            <a:t>they have that interfere with their ability to work.</a:t>
          </a:r>
        </a:p>
      </dgm:t>
    </dgm:pt>
    <dgm:pt modelId="{DF9177FB-514E-469F-8B57-F95BB7AB8D58}" type="parTrans" cxnId="{5382F20E-F9D1-462C-897E-BF97FFC39726}">
      <dgm:prSet/>
      <dgm:spPr/>
      <dgm:t>
        <a:bodyPr/>
        <a:lstStyle/>
        <a:p>
          <a:endParaRPr lang="en-US"/>
        </a:p>
      </dgm:t>
    </dgm:pt>
    <dgm:pt modelId="{FA751582-246B-4784-9525-7AB9953B0855}" type="sibTrans" cxnId="{5382F20E-F9D1-462C-897E-BF97FFC39726}">
      <dgm:prSet/>
      <dgm:spPr/>
      <dgm:t>
        <a:bodyPr/>
        <a:lstStyle/>
        <a:p>
          <a:endParaRPr lang="en-US"/>
        </a:p>
      </dgm:t>
    </dgm:pt>
    <dgm:pt modelId="{E8077C9E-A481-4A7C-BE9A-5C2A4CF2F004}">
      <dgm:prSet phldrT="[Text]" custT="1"/>
      <dgm:spPr/>
      <dgm:t>
        <a:bodyPr/>
        <a:lstStyle/>
        <a:p>
          <a:r>
            <a:rPr lang="en-US" sz="1400" dirty="0"/>
            <a:t>If your records have default answers, make sure those are accurate.</a:t>
          </a:r>
        </a:p>
      </dgm:t>
    </dgm:pt>
    <dgm:pt modelId="{3F6F2080-5FD2-46A0-B0EF-C9002CA8D42E}" type="parTrans" cxnId="{C2C38AE8-FEE9-42C6-BACA-575898341077}">
      <dgm:prSet/>
      <dgm:spPr/>
      <dgm:t>
        <a:bodyPr/>
        <a:lstStyle/>
        <a:p>
          <a:endParaRPr lang="en-US"/>
        </a:p>
      </dgm:t>
    </dgm:pt>
    <dgm:pt modelId="{3868CBA4-16B7-4BAE-9254-F82FBB460F26}" type="sibTrans" cxnId="{C2C38AE8-FEE9-42C6-BACA-575898341077}">
      <dgm:prSet/>
      <dgm:spPr/>
      <dgm:t>
        <a:bodyPr/>
        <a:lstStyle/>
        <a:p>
          <a:endParaRPr lang="en-US"/>
        </a:p>
      </dgm:t>
    </dgm:pt>
    <dgm:pt modelId="{0A8A6F85-8768-4095-8985-A7D7CECE76E0}">
      <dgm:prSet phldrT="[Text]" custT="1"/>
      <dgm:spPr/>
      <dgm:t>
        <a:bodyPr/>
        <a:lstStyle/>
        <a:p>
          <a:r>
            <a:rPr lang="en-US" sz="1400" dirty="0"/>
            <a:t>If client cannot seek or is refusing to seek treatment or follow prescribed treatment, document the reason why in your records. Keep good records of what you observe, not just what the client reports to you. Make it clear your observations are yours.</a:t>
          </a:r>
        </a:p>
      </dgm:t>
    </dgm:pt>
    <dgm:pt modelId="{1EC59085-66E9-4311-B85A-06F1C9DF2033}" type="parTrans" cxnId="{BECBE376-C43C-49A1-B72E-9CFCC76DCE85}">
      <dgm:prSet/>
      <dgm:spPr/>
      <dgm:t>
        <a:bodyPr/>
        <a:lstStyle/>
        <a:p>
          <a:endParaRPr lang="en-US"/>
        </a:p>
      </dgm:t>
    </dgm:pt>
    <dgm:pt modelId="{1924AB43-0AAD-41F4-9BA1-7C2CE546F317}" type="sibTrans" cxnId="{BECBE376-C43C-49A1-B72E-9CFCC76DCE85}">
      <dgm:prSet/>
      <dgm:spPr/>
      <dgm:t>
        <a:bodyPr/>
        <a:lstStyle/>
        <a:p>
          <a:endParaRPr lang="en-US"/>
        </a:p>
      </dgm:t>
    </dgm:pt>
    <dgm:pt modelId="{932A1C70-DD1A-44F4-A16E-35811BA43954}">
      <dgm:prSet custT="1"/>
      <dgm:spPr/>
      <dgm:t>
        <a:bodyPr/>
        <a:lstStyle/>
        <a:p>
          <a:r>
            <a:rPr lang="en-US" sz="1400" dirty="0">
              <a:solidFill>
                <a:schemeClr val="bg1"/>
              </a:solidFill>
            </a:rPr>
            <a:t>If client has any one medical condition that is severe, look up the “Listing” and ask doctors in they have or can perform mentioned in the related Listing   (more on this soon…)</a:t>
          </a:r>
        </a:p>
      </dgm:t>
    </dgm:pt>
    <dgm:pt modelId="{66A1A432-8EAC-47EB-B62A-5009C9AC26D5}" type="parTrans" cxnId="{F7E4354D-851E-4B58-A17E-3B28D72A7939}">
      <dgm:prSet/>
      <dgm:spPr/>
      <dgm:t>
        <a:bodyPr/>
        <a:lstStyle/>
        <a:p>
          <a:endParaRPr lang="en-US"/>
        </a:p>
      </dgm:t>
    </dgm:pt>
    <dgm:pt modelId="{5322117A-6007-41D4-98FD-C1D397ADBDF0}" type="sibTrans" cxnId="{F7E4354D-851E-4B58-A17E-3B28D72A7939}">
      <dgm:prSet/>
      <dgm:spPr/>
      <dgm:t>
        <a:bodyPr/>
        <a:lstStyle/>
        <a:p>
          <a:endParaRPr lang="en-US"/>
        </a:p>
      </dgm:t>
    </dgm:pt>
    <dgm:pt modelId="{C2585D5A-7449-40F3-B585-E0C7D300489B}">
      <dgm:prSet phldrT="[Text]" custT="1"/>
      <dgm:spPr/>
      <dgm:t>
        <a:bodyPr/>
        <a:lstStyle/>
        <a:p>
          <a:endParaRPr lang="en-US" sz="1400" dirty="0"/>
        </a:p>
      </dgm:t>
    </dgm:pt>
    <dgm:pt modelId="{04017C7C-0C4D-428C-94A6-D982F1E59679}" type="parTrans" cxnId="{5367C907-36F4-42A8-92AC-487706D43F3D}">
      <dgm:prSet/>
      <dgm:spPr/>
      <dgm:t>
        <a:bodyPr/>
        <a:lstStyle/>
        <a:p>
          <a:endParaRPr lang="en-US"/>
        </a:p>
      </dgm:t>
    </dgm:pt>
    <dgm:pt modelId="{7EE64DC6-0146-41D4-A05C-8B857B48CF85}" type="sibTrans" cxnId="{5367C907-36F4-42A8-92AC-487706D43F3D}">
      <dgm:prSet/>
      <dgm:spPr/>
      <dgm:t>
        <a:bodyPr/>
        <a:lstStyle/>
        <a:p>
          <a:endParaRPr lang="en-US"/>
        </a:p>
      </dgm:t>
    </dgm:pt>
    <dgm:pt modelId="{4AA994D7-5146-47F5-A5CE-FDC4C6E116A3}">
      <dgm:prSet phldrT="[Text]" custT="1"/>
      <dgm:spPr/>
      <dgm:t>
        <a:bodyPr/>
        <a:lstStyle/>
        <a:p>
          <a:endParaRPr lang="en-US" sz="1400" dirty="0"/>
        </a:p>
      </dgm:t>
    </dgm:pt>
    <dgm:pt modelId="{5856A6CD-719A-4E4A-A632-2029ED41924B}" type="parTrans" cxnId="{C4B7B258-D760-4414-ADEF-CF26E61A4E54}">
      <dgm:prSet/>
      <dgm:spPr/>
      <dgm:t>
        <a:bodyPr/>
        <a:lstStyle/>
        <a:p>
          <a:endParaRPr lang="en-US"/>
        </a:p>
      </dgm:t>
    </dgm:pt>
    <dgm:pt modelId="{73C167D2-E8F6-4B6D-93D2-45FD593E145A}" type="sibTrans" cxnId="{C4B7B258-D760-4414-ADEF-CF26E61A4E54}">
      <dgm:prSet/>
      <dgm:spPr/>
      <dgm:t>
        <a:bodyPr/>
        <a:lstStyle/>
        <a:p>
          <a:endParaRPr lang="en-US"/>
        </a:p>
      </dgm:t>
    </dgm:pt>
    <dgm:pt modelId="{DCBC39EE-24AC-46CE-9061-1F456C40BFFA}" type="pres">
      <dgm:prSet presAssocID="{2A249C08-72E7-4820-A28A-037940F998AC}" presName="linear" presStyleCnt="0">
        <dgm:presLayoutVars>
          <dgm:animLvl val="lvl"/>
          <dgm:resizeHandles val="exact"/>
        </dgm:presLayoutVars>
      </dgm:prSet>
      <dgm:spPr/>
    </dgm:pt>
    <dgm:pt modelId="{F0A25FA5-C008-4BC7-B3B2-87E69A796C69}" type="pres">
      <dgm:prSet presAssocID="{7A0210D2-FA50-4CBB-AAD4-FC160CB0A4F4}" presName="parentText" presStyleLbl="node1" presStyleIdx="0" presStyleCnt="3">
        <dgm:presLayoutVars>
          <dgm:chMax val="0"/>
          <dgm:bulletEnabled val="1"/>
        </dgm:presLayoutVars>
      </dgm:prSet>
      <dgm:spPr/>
    </dgm:pt>
    <dgm:pt modelId="{561EA6F9-8E0F-48AC-B717-13AEED5FD31B}" type="pres">
      <dgm:prSet presAssocID="{7A0210D2-FA50-4CBB-AAD4-FC160CB0A4F4}" presName="childText" presStyleLbl="revTx" presStyleIdx="0" presStyleCnt="3">
        <dgm:presLayoutVars>
          <dgm:bulletEnabled val="1"/>
        </dgm:presLayoutVars>
      </dgm:prSet>
      <dgm:spPr/>
    </dgm:pt>
    <dgm:pt modelId="{D53E1540-026D-4588-AF95-618A41213D8D}" type="pres">
      <dgm:prSet presAssocID="{C3F7FFEE-4A37-4BB2-9E52-CABC39C4C56C}" presName="parentText" presStyleLbl="node1" presStyleIdx="1" presStyleCnt="3">
        <dgm:presLayoutVars>
          <dgm:chMax val="0"/>
          <dgm:bulletEnabled val="1"/>
        </dgm:presLayoutVars>
      </dgm:prSet>
      <dgm:spPr/>
    </dgm:pt>
    <dgm:pt modelId="{587BE25C-CFD8-4383-98A7-396C44FE387A}" type="pres">
      <dgm:prSet presAssocID="{C3F7FFEE-4A37-4BB2-9E52-CABC39C4C56C}" presName="childText" presStyleLbl="revTx" presStyleIdx="1" presStyleCnt="3">
        <dgm:presLayoutVars>
          <dgm:bulletEnabled val="1"/>
        </dgm:presLayoutVars>
      </dgm:prSet>
      <dgm:spPr/>
    </dgm:pt>
    <dgm:pt modelId="{8BAA0180-9DA0-4F9C-897A-850FA92C1662}" type="pres">
      <dgm:prSet presAssocID="{9BE540A8-FC27-4D5A-9802-3A4C55D1B236}" presName="parentText" presStyleLbl="node1" presStyleIdx="2" presStyleCnt="3">
        <dgm:presLayoutVars>
          <dgm:chMax val="0"/>
          <dgm:bulletEnabled val="1"/>
        </dgm:presLayoutVars>
      </dgm:prSet>
      <dgm:spPr/>
    </dgm:pt>
    <dgm:pt modelId="{1CCB18DA-6A08-4954-81D1-DFC3E7533BBE}" type="pres">
      <dgm:prSet presAssocID="{9BE540A8-FC27-4D5A-9802-3A4C55D1B236}" presName="childText" presStyleLbl="revTx" presStyleIdx="2" presStyleCnt="3">
        <dgm:presLayoutVars>
          <dgm:bulletEnabled val="1"/>
        </dgm:presLayoutVars>
      </dgm:prSet>
      <dgm:spPr/>
    </dgm:pt>
  </dgm:ptLst>
  <dgm:cxnLst>
    <dgm:cxn modelId="{5367C907-36F4-42A8-92AC-487706D43F3D}" srcId="{7A0210D2-FA50-4CBB-AAD4-FC160CB0A4F4}" destId="{C2585D5A-7449-40F3-B585-E0C7D300489B}" srcOrd="1" destOrd="0" parTransId="{04017C7C-0C4D-428C-94A6-D982F1E59679}" sibTransId="{7EE64DC6-0146-41D4-A05C-8B857B48CF85}"/>
    <dgm:cxn modelId="{5382F20E-F9D1-462C-897E-BF97FFC39726}" srcId="{9BE540A8-FC27-4D5A-9802-3A4C55D1B236}" destId="{BA95A25E-C656-4DB2-960E-CE2B5C5E628D}" srcOrd="0" destOrd="0" parTransId="{DF9177FB-514E-469F-8B57-F95BB7AB8D58}" sibTransId="{FA751582-246B-4784-9525-7AB9953B0855}"/>
    <dgm:cxn modelId="{7979751D-18E8-425D-81DE-15C210FFF59B}" type="presOf" srcId="{C3F7FFEE-4A37-4BB2-9E52-CABC39C4C56C}" destId="{D53E1540-026D-4588-AF95-618A41213D8D}" srcOrd="0" destOrd="0" presId="urn:microsoft.com/office/officeart/2005/8/layout/vList2"/>
    <dgm:cxn modelId="{386AE02D-302E-4571-816D-52428CFDBE0A}" type="presOf" srcId="{932A1C70-DD1A-44F4-A16E-35811BA43954}" destId="{1CCB18DA-6A08-4954-81D1-DFC3E7533BBE}" srcOrd="0" destOrd="3" presId="urn:microsoft.com/office/officeart/2005/8/layout/vList2"/>
    <dgm:cxn modelId="{69D67D38-361D-4DCE-9E54-948281A1F242}" type="presOf" srcId="{BA95A25E-C656-4DB2-960E-CE2B5C5E628D}" destId="{1CCB18DA-6A08-4954-81D1-DFC3E7533BBE}" srcOrd="0" destOrd="0" presId="urn:microsoft.com/office/officeart/2005/8/layout/vList2"/>
    <dgm:cxn modelId="{F9798E5E-7D6A-4CCE-A909-4E7B1806FAFC}" type="presOf" srcId="{89FB3E58-2C4B-4D18-9813-32D9B8155ACB}" destId="{561EA6F9-8E0F-48AC-B717-13AEED5FD31B}" srcOrd="0" destOrd="0" presId="urn:microsoft.com/office/officeart/2005/8/layout/vList2"/>
    <dgm:cxn modelId="{4111F661-897D-4118-8A6A-88DBF6A02975}" srcId="{C3F7FFEE-4A37-4BB2-9E52-CABC39C4C56C}" destId="{3A7A6E36-628D-4F0F-AB44-B07BBD7B3664}" srcOrd="0" destOrd="0" parTransId="{9D360D45-9890-44C4-9F9E-8B6244B66BF3}" sibTransId="{4EA5DD6A-1F10-4A70-B852-ECBAC7ED8E8A}"/>
    <dgm:cxn modelId="{D2D4B643-E62A-4ECB-9C9E-366E8471D418}" type="presOf" srcId="{7A0210D2-FA50-4CBB-AAD4-FC160CB0A4F4}" destId="{F0A25FA5-C008-4BC7-B3B2-87E69A796C69}" srcOrd="0" destOrd="0" presId="urn:microsoft.com/office/officeart/2005/8/layout/vList2"/>
    <dgm:cxn modelId="{F7E4354D-851E-4B58-A17E-3B28D72A7939}" srcId="{9BE540A8-FC27-4D5A-9802-3A4C55D1B236}" destId="{932A1C70-DD1A-44F4-A16E-35811BA43954}" srcOrd="3" destOrd="0" parTransId="{66A1A432-8EAC-47EB-B62A-5009C9AC26D5}" sibTransId="{5322117A-6007-41D4-98FD-C1D397ADBDF0}"/>
    <dgm:cxn modelId="{33242876-4517-4D05-AABD-85F61F8C06FB}" type="presOf" srcId="{E8077C9E-A481-4A7C-BE9A-5C2A4CF2F004}" destId="{1CCB18DA-6A08-4954-81D1-DFC3E7533BBE}" srcOrd="0" destOrd="1" presId="urn:microsoft.com/office/officeart/2005/8/layout/vList2"/>
    <dgm:cxn modelId="{BECBE376-C43C-49A1-B72E-9CFCC76DCE85}" srcId="{9BE540A8-FC27-4D5A-9802-3A4C55D1B236}" destId="{0A8A6F85-8768-4095-8985-A7D7CECE76E0}" srcOrd="2" destOrd="0" parTransId="{1EC59085-66E9-4311-B85A-06F1C9DF2033}" sibTransId="{1924AB43-0AAD-41F4-9BA1-7C2CE546F317}"/>
    <dgm:cxn modelId="{D7C00C77-8AF2-459B-BF68-A0769864F77E}" type="presOf" srcId="{0A8A6F85-8768-4095-8985-A7D7CECE76E0}" destId="{1CCB18DA-6A08-4954-81D1-DFC3E7533BBE}" srcOrd="0" destOrd="2" presId="urn:microsoft.com/office/officeart/2005/8/layout/vList2"/>
    <dgm:cxn modelId="{C4B7B258-D760-4414-ADEF-CF26E61A4E54}" srcId="{C3F7FFEE-4A37-4BB2-9E52-CABC39C4C56C}" destId="{4AA994D7-5146-47F5-A5CE-FDC4C6E116A3}" srcOrd="1" destOrd="0" parTransId="{5856A6CD-719A-4E4A-A632-2029ED41924B}" sibTransId="{73C167D2-E8F6-4B6D-93D2-45FD593E145A}"/>
    <dgm:cxn modelId="{252B0F7D-0974-4035-BF36-3089C2C75B22}" type="presOf" srcId="{C2585D5A-7449-40F3-B585-E0C7D300489B}" destId="{561EA6F9-8E0F-48AC-B717-13AEED5FD31B}" srcOrd="0" destOrd="1" presId="urn:microsoft.com/office/officeart/2005/8/layout/vList2"/>
    <dgm:cxn modelId="{0E40ECA6-02D9-471E-9302-4E5877D94C78}" srcId="{7A0210D2-FA50-4CBB-AAD4-FC160CB0A4F4}" destId="{89FB3E58-2C4B-4D18-9813-32D9B8155ACB}" srcOrd="0" destOrd="0" parTransId="{87CA3F39-5FCA-4FDB-8904-F91260155B88}" sibTransId="{EA2815BF-CB3E-4D29-906B-D1BBA8AF10EC}"/>
    <dgm:cxn modelId="{20976FAA-67D4-428A-B0FE-15182A7D2291}" type="presOf" srcId="{9BE540A8-FC27-4D5A-9802-3A4C55D1B236}" destId="{8BAA0180-9DA0-4F9C-897A-850FA92C1662}" srcOrd="0" destOrd="0" presId="urn:microsoft.com/office/officeart/2005/8/layout/vList2"/>
    <dgm:cxn modelId="{300B1BAD-8FDA-4CF7-9E99-87B00E9E98AD}" type="presOf" srcId="{4AA994D7-5146-47F5-A5CE-FDC4C6E116A3}" destId="{587BE25C-CFD8-4383-98A7-396C44FE387A}" srcOrd="0" destOrd="1" presId="urn:microsoft.com/office/officeart/2005/8/layout/vList2"/>
    <dgm:cxn modelId="{DEA0B3B4-550F-4820-BCF4-9F1FEB904280}" type="presOf" srcId="{3A7A6E36-628D-4F0F-AB44-B07BBD7B3664}" destId="{587BE25C-CFD8-4383-98A7-396C44FE387A}" srcOrd="0" destOrd="0" presId="urn:microsoft.com/office/officeart/2005/8/layout/vList2"/>
    <dgm:cxn modelId="{E2D93FCC-1253-46B1-AA20-8D3030A7B556}" srcId="{2A249C08-72E7-4820-A28A-037940F998AC}" destId="{9BE540A8-FC27-4D5A-9802-3A4C55D1B236}" srcOrd="2" destOrd="0" parTransId="{53C4B1F9-4453-40DA-A339-C05F18B804EB}" sibTransId="{62CA9BE4-1FF4-42DC-9930-1C862CD760BE}"/>
    <dgm:cxn modelId="{D792A4D0-13B4-4A39-846D-27FE2D14E91E}" type="presOf" srcId="{2A249C08-72E7-4820-A28A-037940F998AC}" destId="{DCBC39EE-24AC-46CE-9061-1F456C40BFFA}" srcOrd="0" destOrd="0" presId="urn:microsoft.com/office/officeart/2005/8/layout/vList2"/>
    <dgm:cxn modelId="{15E8C2E5-B063-431F-BF66-A7324318A9E1}" srcId="{2A249C08-72E7-4820-A28A-037940F998AC}" destId="{C3F7FFEE-4A37-4BB2-9E52-CABC39C4C56C}" srcOrd="1" destOrd="0" parTransId="{A8BD473B-750E-4331-81C8-F016721F4FA1}" sibTransId="{0A58AA85-DAEF-4D6B-9794-BDFDAF9361AA}"/>
    <dgm:cxn modelId="{C2C38AE8-FEE9-42C6-BACA-575898341077}" srcId="{9BE540A8-FC27-4D5A-9802-3A4C55D1B236}" destId="{E8077C9E-A481-4A7C-BE9A-5C2A4CF2F004}" srcOrd="1" destOrd="0" parTransId="{3F6F2080-5FD2-46A0-B0EF-C9002CA8D42E}" sibTransId="{3868CBA4-16B7-4BAE-9254-F82FBB460F26}"/>
    <dgm:cxn modelId="{128A1CFF-CC1F-479E-BA26-E9AB444DB70B}" srcId="{2A249C08-72E7-4820-A28A-037940F998AC}" destId="{7A0210D2-FA50-4CBB-AAD4-FC160CB0A4F4}" srcOrd="0" destOrd="0" parTransId="{F280FA96-2CA6-4CEF-A1AE-591257669714}" sibTransId="{85C93932-9A95-49F1-AF8D-2643531D12E9}"/>
    <dgm:cxn modelId="{E9B90C44-EA71-439B-B7DA-2ED5F096CB80}" type="presParOf" srcId="{DCBC39EE-24AC-46CE-9061-1F456C40BFFA}" destId="{F0A25FA5-C008-4BC7-B3B2-87E69A796C69}" srcOrd="0" destOrd="0" presId="urn:microsoft.com/office/officeart/2005/8/layout/vList2"/>
    <dgm:cxn modelId="{72BD6F68-DFE3-4E9F-9780-24FB4BC322D4}" type="presParOf" srcId="{DCBC39EE-24AC-46CE-9061-1F456C40BFFA}" destId="{561EA6F9-8E0F-48AC-B717-13AEED5FD31B}" srcOrd="1" destOrd="0" presId="urn:microsoft.com/office/officeart/2005/8/layout/vList2"/>
    <dgm:cxn modelId="{BFC95847-6764-4126-9364-1F5473948FD5}" type="presParOf" srcId="{DCBC39EE-24AC-46CE-9061-1F456C40BFFA}" destId="{D53E1540-026D-4588-AF95-618A41213D8D}" srcOrd="2" destOrd="0" presId="urn:microsoft.com/office/officeart/2005/8/layout/vList2"/>
    <dgm:cxn modelId="{FB739670-C383-44B7-B9D6-0AC87584D3D6}" type="presParOf" srcId="{DCBC39EE-24AC-46CE-9061-1F456C40BFFA}" destId="{587BE25C-CFD8-4383-98A7-396C44FE387A}" srcOrd="3" destOrd="0" presId="urn:microsoft.com/office/officeart/2005/8/layout/vList2"/>
    <dgm:cxn modelId="{FAB29D0A-C219-405D-BE43-5DB3C99CA42D}" type="presParOf" srcId="{DCBC39EE-24AC-46CE-9061-1F456C40BFFA}" destId="{8BAA0180-9DA0-4F9C-897A-850FA92C1662}" srcOrd="4" destOrd="0" presId="urn:microsoft.com/office/officeart/2005/8/layout/vList2"/>
    <dgm:cxn modelId="{FAA752FF-A611-45E3-8131-05D6EBB1B31E}" type="presParOf" srcId="{DCBC39EE-24AC-46CE-9061-1F456C40BFFA}" destId="{1CCB18DA-6A08-4954-81D1-DFC3E7533BB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249C08-72E7-4820-A28A-037940F99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95D1FF-021D-444C-98CE-64429A3E301C}">
      <dgm:prSet phldrT="[Text]" custT="1"/>
      <dgm:spPr/>
      <dgm:t>
        <a:bodyPr/>
        <a:lstStyle/>
        <a:p>
          <a:r>
            <a:rPr lang="en-US" sz="1400" dirty="0"/>
            <a:t>Ultimately, what a client does is their choice. But explain options and potential consequences for choices that could hurt their chance of obtaining SSI/DI benefits.</a:t>
          </a:r>
        </a:p>
      </dgm:t>
    </dgm:pt>
    <dgm:pt modelId="{667FB22D-A7C0-4CFA-8DA7-288B33E2F645}" type="parTrans" cxnId="{E16E203A-7514-4818-B14D-06BDBDD356DE}">
      <dgm:prSet/>
      <dgm:spPr/>
      <dgm:t>
        <a:bodyPr/>
        <a:lstStyle/>
        <a:p>
          <a:endParaRPr lang="en-US"/>
        </a:p>
      </dgm:t>
    </dgm:pt>
    <dgm:pt modelId="{7AFE8985-6C79-4AB0-848F-655326501503}" type="sibTrans" cxnId="{E16E203A-7514-4818-B14D-06BDBDD356DE}">
      <dgm:prSet/>
      <dgm:spPr/>
      <dgm:t>
        <a:bodyPr/>
        <a:lstStyle/>
        <a:p>
          <a:endParaRPr lang="en-US"/>
        </a:p>
      </dgm:t>
    </dgm:pt>
    <dgm:pt modelId="{82B0B270-84DD-4AD7-8DE4-1CFC7F7782BC}">
      <dgm:prSet phldrT="[Text]" custT="1"/>
      <dgm:spPr>
        <a:solidFill>
          <a:srgbClr val="07651D"/>
        </a:solidFill>
      </dgm:spPr>
      <dgm:t>
        <a:bodyPr/>
        <a:lstStyle/>
        <a:p>
          <a:r>
            <a:rPr lang="en-US" sz="2000" dirty="0"/>
            <a:t>Encourage client to keep a journal or record that they could share with SSA</a:t>
          </a:r>
        </a:p>
      </dgm:t>
    </dgm:pt>
    <dgm:pt modelId="{C4BF9D52-7BE9-44EF-98C2-50F52A858344}" type="parTrans" cxnId="{12197769-E13A-401D-AE94-7F44F67B22E6}">
      <dgm:prSet/>
      <dgm:spPr/>
      <dgm:t>
        <a:bodyPr/>
        <a:lstStyle/>
        <a:p>
          <a:endParaRPr lang="en-US"/>
        </a:p>
      </dgm:t>
    </dgm:pt>
    <dgm:pt modelId="{8E8AD9CA-25F7-4533-A7B9-94E21D46E7AB}" type="sibTrans" cxnId="{12197769-E13A-401D-AE94-7F44F67B22E6}">
      <dgm:prSet/>
      <dgm:spPr/>
      <dgm:t>
        <a:bodyPr/>
        <a:lstStyle/>
        <a:p>
          <a:endParaRPr lang="en-US"/>
        </a:p>
      </dgm:t>
    </dgm:pt>
    <dgm:pt modelId="{6E0DDCB8-3D94-47BF-B946-D860F68BD82C}">
      <dgm:prSet phldrT="[Text]" custT="1"/>
      <dgm:spPr/>
      <dgm:t>
        <a:bodyPr/>
        <a:lstStyle/>
        <a:p>
          <a:r>
            <a:rPr lang="en-US" sz="1400" dirty="0"/>
            <a:t>This is particularly useful for chronic intermittent conditions – things like seizure disorders</a:t>
          </a:r>
        </a:p>
      </dgm:t>
    </dgm:pt>
    <dgm:pt modelId="{B6B16008-D191-483D-AEE4-152A3E400D6A}" type="parTrans" cxnId="{4FFB378E-B8DD-4B12-B706-4E1550703EDF}">
      <dgm:prSet/>
      <dgm:spPr/>
      <dgm:t>
        <a:bodyPr/>
        <a:lstStyle/>
        <a:p>
          <a:endParaRPr lang="en-US"/>
        </a:p>
      </dgm:t>
    </dgm:pt>
    <dgm:pt modelId="{D31DBBDD-75FE-4415-AA73-668A767FBAB8}" type="sibTrans" cxnId="{4FFB378E-B8DD-4B12-B706-4E1550703EDF}">
      <dgm:prSet/>
      <dgm:spPr/>
      <dgm:t>
        <a:bodyPr/>
        <a:lstStyle/>
        <a:p>
          <a:endParaRPr lang="en-US"/>
        </a:p>
      </dgm:t>
    </dgm:pt>
    <dgm:pt modelId="{180858DC-E759-4A4D-B4EA-21702170AFAB}">
      <dgm:prSet phldrT="[Text]" custT="1"/>
      <dgm:spPr/>
      <dgm:t>
        <a:bodyPr/>
        <a:lstStyle/>
        <a:p>
          <a:r>
            <a:rPr lang="en-US" sz="1400" dirty="0"/>
            <a:t>Focus on barriers related to mental, physical, and medical limitations</a:t>
          </a:r>
        </a:p>
      </dgm:t>
    </dgm:pt>
    <dgm:pt modelId="{E07ECB65-9E6C-4103-8B5A-BEA84B2FC30A}" type="parTrans" cxnId="{30C9C713-D22E-4A22-B5FF-9FAF0CC0173D}">
      <dgm:prSet/>
      <dgm:spPr/>
      <dgm:t>
        <a:bodyPr/>
        <a:lstStyle/>
        <a:p>
          <a:endParaRPr lang="en-US"/>
        </a:p>
      </dgm:t>
    </dgm:pt>
    <dgm:pt modelId="{1DC8B9E6-9E01-4C77-AED6-40372E64D2ED}" type="sibTrans" cxnId="{30C9C713-D22E-4A22-B5FF-9FAF0CC0173D}">
      <dgm:prSet/>
      <dgm:spPr/>
      <dgm:t>
        <a:bodyPr/>
        <a:lstStyle/>
        <a:p>
          <a:endParaRPr lang="en-US"/>
        </a:p>
      </dgm:t>
    </dgm:pt>
    <dgm:pt modelId="{334D8C75-986D-40F9-8F02-EC86E5F33D50}">
      <dgm:prSet phldrT="[Text]" custT="1"/>
      <dgm:spPr/>
      <dgm:t>
        <a:bodyPr/>
        <a:lstStyle/>
        <a:p>
          <a:r>
            <a:rPr lang="en-US" sz="1400" dirty="0"/>
            <a:t>“What if – why?” questions:</a:t>
          </a:r>
        </a:p>
      </dgm:t>
    </dgm:pt>
    <dgm:pt modelId="{9595F0C0-0E03-4DEE-B438-BD6283BE8B17}" type="parTrans" cxnId="{ACFFFA6E-BFAB-4891-B6A3-715582785719}">
      <dgm:prSet/>
      <dgm:spPr/>
      <dgm:t>
        <a:bodyPr/>
        <a:lstStyle/>
        <a:p>
          <a:endParaRPr lang="en-US"/>
        </a:p>
      </dgm:t>
    </dgm:pt>
    <dgm:pt modelId="{6B3165FE-527F-4982-9559-B68505D53871}" type="sibTrans" cxnId="{ACFFFA6E-BFAB-4891-B6A3-715582785719}">
      <dgm:prSet/>
      <dgm:spPr/>
      <dgm:t>
        <a:bodyPr/>
        <a:lstStyle/>
        <a:p>
          <a:endParaRPr lang="en-US"/>
        </a:p>
      </dgm:t>
    </dgm:pt>
    <dgm:pt modelId="{A41E124D-A587-4914-99CC-6A703B035430}">
      <dgm:prSet phldrT="[Text]" custT="1"/>
      <dgm:spPr/>
      <dgm:t>
        <a:bodyPr/>
        <a:lstStyle/>
        <a:p>
          <a:r>
            <a:rPr lang="en-US" sz="1400" dirty="0"/>
            <a:t>“What if you got a job as security monitor at a parking garage or a condo building? Why couldn’t you?”</a:t>
          </a:r>
        </a:p>
      </dgm:t>
    </dgm:pt>
    <dgm:pt modelId="{134AE1A0-DB03-4477-87B7-FCA267C903E9}" type="parTrans" cxnId="{E6E3F433-5E08-40DD-9839-854A61F6CC87}">
      <dgm:prSet/>
      <dgm:spPr/>
      <dgm:t>
        <a:bodyPr/>
        <a:lstStyle/>
        <a:p>
          <a:endParaRPr lang="en-US"/>
        </a:p>
      </dgm:t>
    </dgm:pt>
    <dgm:pt modelId="{75F8A305-0397-4DBA-A64E-396CF4E55422}" type="sibTrans" cxnId="{E6E3F433-5E08-40DD-9839-854A61F6CC87}">
      <dgm:prSet/>
      <dgm:spPr/>
      <dgm:t>
        <a:bodyPr/>
        <a:lstStyle/>
        <a:p>
          <a:endParaRPr lang="en-US"/>
        </a:p>
      </dgm:t>
    </dgm:pt>
    <dgm:pt modelId="{1A26A5CA-FA12-4EF7-B1B4-B7881140E254}">
      <dgm:prSet phldrT="[Text]" custT="1"/>
      <dgm:spPr/>
      <dgm:t>
        <a:bodyPr/>
        <a:lstStyle/>
        <a:p>
          <a:r>
            <a:rPr lang="en-US" sz="1400" dirty="0"/>
            <a:t>“What if you got hired by your last employer to do the last job that you worked full-time? Why couldn’t you?”</a:t>
          </a:r>
        </a:p>
      </dgm:t>
    </dgm:pt>
    <dgm:pt modelId="{1B995A5C-1DFD-451D-9738-8CC046CF6311}" type="parTrans" cxnId="{477AE4AB-DA03-4B7E-8180-324861C39E56}">
      <dgm:prSet/>
      <dgm:spPr/>
      <dgm:t>
        <a:bodyPr/>
        <a:lstStyle/>
        <a:p>
          <a:endParaRPr lang="en-US"/>
        </a:p>
      </dgm:t>
    </dgm:pt>
    <dgm:pt modelId="{68A88890-ACAC-4E60-887D-D5710F75E230}" type="sibTrans" cxnId="{477AE4AB-DA03-4B7E-8180-324861C39E56}">
      <dgm:prSet/>
      <dgm:spPr/>
      <dgm:t>
        <a:bodyPr/>
        <a:lstStyle/>
        <a:p>
          <a:endParaRPr lang="en-US"/>
        </a:p>
      </dgm:t>
    </dgm:pt>
    <dgm:pt modelId="{48D8D2DB-A7FA-4408-B583-714BE2533B9F}">
      <dgm:prSet phldrT="[Text]" custT="1"/>
      <dgm:spPr>
        <a:solidFill>
          <a:srgbClr val="07651D"/>
        </a:solidFill>
      </dgm:spPr>
      <dgm:t>
        <a:bodyPr/>
        <a:lstStyle/>
        <a:p>
          <a:r>
            <a:rPr lang="en-US" sz="2000" dirty="0"/>
            <a:t>Have a heart-to-heart about substance use, treatment avoidance, prior work experiences, etc.</a:t>
          </a:r>
        </a:p>
      </dgm:t>
    </dgm:pt>
    <dgm:pt modelId="{B3F9A1F8-FC83-4909-A6C5-0AF5AF8A208C}" type="parTrans" cxnId="{EDDBD85B-5605-4098-8416-4C0607FA98B1}">
      <dgm:prSet/>
      <dgm:spPr/>
      <dgm:t>
        <a:bodyPr/>
        <a:lstStyle/>
        <a:p>
          <a:endParaRPr lang="en-US"/>
        </a:p>
      </dgm:t>
    </dgm:pt>
    <dgm:pt modelId="{ED9E9D92-9AFA-47AC-B07E-5861C9D88780}" type="sibTrans" cxnId="{EDDBD85B-5605-4098-8416-4C0607FA98B1}">
      <dgm:prSet/>
      <dgm:spPr/>
      <dgm:t>
        <a:bodyPr/>
        <a:lstStyle/>
        <a:p>
          <a:endParaRPr lang="en-US"/>
        </a:p>
      </dgm:t>
    </dgm:pt>
    <dgm:pt modelId="{218469A9-EAB7-48BD-B20A-B229DC650A47}">
      <dgm:prSet phldrT="[Text]" custT="1"/>
      <dgm:spPr>
        <a:solidFill>
          <a:srgbClr val="07651D"/>
        </a:solidFill>
      </dgm:spPr>
      <dgm:t>
        <a:bodyPr/>
        <a:lstStyle/>
        <a:p>
          <a:r>
            <a:rPr lang="en-US" sz="2000" dirty="0"/>
            <a:t>Ask: “Why do you think you can’t get and keep a full-time job?”</a:t>
          </a:r>
        </a:p>
      </dgm:t>
    </dgm:pt>
    <dgm:pt modelId="{86079138-48FA-4924-90DC-F975BBFA9819}" type="parTrans" cxnId="{9EF2E386-8EFB-4098-9DF4-D5988A086281}">
      <dgm:prSet/>
      <dgm:spPr/>
      <dgm:t>
        <a:bodyPr/>
        <a:lstStyle/>
        <a:p>
          <a:endParaRPr lang="en-US"/>
        </a:p>
      </dgm:t>
    </dgm:pt>
    <dgm:pt modelId="{74305D61-ED9C-4C27-BDAF-15A0884B8949}" type="sibTrans" cxnId="{9EF2E386-8EFB-4098-9DF4-D5988A086281}">
      <dgm:prSet/>
      <dgm:spPr/>
      <dgm:t>
        <a:bodyPr/>
        <a:lstStyle/>
        <a:p>
          <a:endParaRPr lang="en-US"/>
        </a:p>
      </dgm:t>
    </dgm:pt>
    <dgm:pt modelId="{C23D4210-1563-4D2C-B4BB-960ADF1EE942}">
      <dgm:prSet phldrT="[Text]" custT="1"/>
      <dgm:spPr/>
      <dgm:t>
        <a:bodyPr/>
        <a:lstStyle/>
        <a:p>
          <a:endParaRPr lang="en-US" sz="1400" dirty="0"/>
        </a:p>
      </dgm:t>
    </dgm:pt>
    <dgm:pt modelId="{506C072A-18A1-4BE4-81C8-85B8EB812D12}" type="parTrans" cxnId="{D799211E-4FAA-4890-BF89-61AC68209D0F}">
      <dgm:prSet/>
      <dgm:spPr/>
      <dgm:t>
        <a:bodyPr/>
        <a:lstStyle/>
        <a:p>
          <a:endParaRPr lang="en-US"/>
        </a:p>
      </dgm:t>
    </dgm:pt>
    <dgm:pt modelId="{24A1A6F4-BCE8-41FA-B943-25731D4CF6E7}" type="sibTrans" cxnId="{D799211E-4FAA-4890-BF89-61AC68209D0F}">
      <dgm:prSet/>
      <dgm:spPr/>
      <dgm:t>
        <a:bodyPr/>
        <a:lstStyle/>
        <a:p>
          <a:endParaRPr lang="en-US"/>
        </a:p>
      </dgm:t>
    </dgm:pt>
    <dgm:pt modelId="{38CDBA95-9D37-4648-ABED-699BF47F8C74}">
      <dgm:prSet phldrT="[Text]" custT="1"/>
      <dgm:spPr/>
      <dgm:t>
        <a:bodyPr/>
        <a:lstStyle/>
        <a:p>
          <a:endParaRPr lang="en-US" sz="1400" dirty="0"/>
        </a:p>
      </dgm:t>
    </dgm:pt>
    <dgm:pt modelId="{089F1EAC-294F-4012-A9AC-7026F1C8341C}" type="parTrans" cxnId="{988ED490-ED7C-47D5-B49C-B8C58AA4ABB3}">
      <dgm:prSet/>
      <dgm:spPr/>
      <dgm:t>
        <a:bodyPr/>
        <a:lstStyle/>
        <a:p>
          <a:endParaRPr lang="en-US"/>
        </a:p>
      </dgm:t>
    </dgm:pt>
    <dgm:pt modelId="{D6A904CB-30E3-4269-B6EC-3FE4E89F7C7F}" type="sibTrans" cxnId="{988ED490-ED7C-47D5-B49C-B8C58AA4ABB3}">
      <dgm:prSet/>
      <dgm:spPr/>
      <dgm:t>
        <a:bodyPr/>
        <a:lstStyle/>
        <a:p>
          <a:endParaRPr lang="en-US"/>
        </a:p>
      </dgm:t>
    </dgm:pt>
    <dgm:pt modelId="{819DF576-6DF1-4E62-8332-D35319DDE557}">
      <dgm:prSet phldrT="[Text]" custT="1"/>
      <dgm:spPr/>
      <dgm:t>
        <a:bodyPr/>
        <a:lstStyle/>
        <a:p>
          <a:r>
            <a:rPr lang="en-US" sz="1400" dirty="0"/>
            <a:t>Date, what happened, how bad, how long, how long until they are better, etc.</a:t>
          </a:r>
        </a:p>
      </dgm:t>
    </dgm:pt>
    <dgm:pt modelId="{20FC8F5B-4584-4810-99C5-C0228F7C1453}" type="parTrans" cxnId="{44E5C025-0607-4D00-A892-42FBC9C2840D}">
      <dgm:prSet/>
      <dgm:spPr/>
      <dgm:t>
        <a:bodyPr/>
        <a:lstStyle/>
        <a:p>
          <a:endParaRPr lang="en-US"/>
        </a:p>
      </dgm:t>
    </dgm:pt>
    <dgm:pt modelId="{23FFC96A-241A-42F0-8878-9FB84C9B70B2}" type="sibTrans" cxnId="{44E5C025-0607-4D00-A892-42FBC9C2840D}">
      <dgm:prSet/>
      <dgm:spPr/>
      <dgm:t>
        <a:bodyPr/>
        <a:lstStyle/>
        <a:p>
          <a:endParaRPr lang="en-US"/>
        </a:p>
      </dgm:t>
    </dgm:pt>
    <dgm:pt modelId="{DCBC39EE-24AC-46CE-9061-1F456C40BFFA}" type="pres">
      <dgm:prSet presAssocID="{2A249C08-72E7-4820-A28A-037940F998AC}" presName="linear" presStyleCnt="0">
        <dgm:presLayoutVars>
          <dgm:animLvl val="lvl"/>
          <dgm:resizeHandles val="exact"/>
        </dgm:presLayoutVars>
      </dgm:prSet>
      <dgm:spPr/>
    </dgm:pt>
    <dgm:pt modelId="{8E0954C1-0A42-4F3E-A2BA-2CEF73D014A7}" type="pres">
      <dgm:prSet presAssocID="{218469A9-EAB7-48BD-B20A-B229DC650A47}" presName="parentText" presStyleLbl="node1" presStyleIdx="0" presStyleCnt="3">
        <dgm:presLayoutVars>
          <dgm:chMax val="0"/>
          <dgm:bulletEnabled val="1"/>
        </dgm:presLayoutVars>
      </dgm:prSet>
      <dgm:spPr/>
    </dgm:pt>
    <dgm:pt modelId="{E2C2792D-EBC4-4CFB-996C-E4615DDB9C3E}" type="pres">
      <dgm:prSet presAssocID="{218469A9-EAB7-48BD-B20A-B229DC650A47}" presName="childText" presStyleLbl="revTx" presStyleIdx="0" presStyleCnt="3">
        <dgm:presLayoutVars>
          <dgm:bulletEnabled val="1"/>
        </dgm:presLayoutVars>
      </dgm:prSet>
      <dgm:spPr/>
    </dgm:pt>
    <dgm:pt modelId="{63856931-D084-42B8-A684-4AEE9EC0E22B}" type="pres">
      <dgm:prSet presAssocID="{48D8D2DB-A7FA-4408-B583-714BE2533B9F}" presName="parentText" presStyleLbl="node1" presStyleIdx="1" presStyleCnt="3">
        <dgm:presLayoutVars>
          <dgm:chMax val="0"/>
          <dgm:bulletEnabled val="1"/>
        </dgm:presLayoutVars>
      </dgm:prSet>
      <dgm:spPr/>
    </dgm:pt>
    <dgm:pt modelId="{7E8F8217-0D06-40A9-836D-54B349667D2A}" type="pres">
      <dgm:prSet presAssocID="{48D8D2DB-A7FA-4408-B583-714BE2533B9F}" presName="childText" presStyleLbl="revTx" presStyleIdx="1" presStyleCnt="3">
        <dgm:presLayoutVars>
          <dgm:bulletEnabled val="1"/>
        </dgm:presLayoutVars>
      </dgm:prSet>
      <dgm:spPr/>
    </dgm:pt>
    <dgm:pt modelId="{71FF9B2B-5FE7-4197-8F65-3FE2CBFEE3FC}" type="pres">
      <dgm:prSet presAssocID="{82B0B270-84DD-4AD7-8DE4-1CFC7F7782BC}" presName="parentText" presStyleLbl="node1" presStyleIdx="2" presStyleCnt="3">
        <dgm:presLayoutVars>
          <dgm:chMax val="0"/>
          <dgm:bulletEnabled val="1"/>
        </dgm:presLayoutVars>
      </dgm:prSet>
      <dgm:spPr/>
    </dgm:pt>
    <dgm:pt modelId="{27524C13-770A-4210-8AF9-71FE54B77F65}" type="pres">
      <dgm:prSet presAssocID="{82B0B270-84DD-4AD7-8DE4-1CFC7F7782BC}" presName="childText" presStyleLbl="revTx" presStyleIdx="2" presStyleCnt="3">
        <dgm:presLayoutVars>
          <dgm:bulletEnabled val="1"/>
        </dgm:presLayoutVars>
      </dgm:prSet>
      <dgm:spPr/>
    </dgm:pt>
  </dgm:ptLst>
  <dgm:cxnLst>
    <dgm:cxn modelId="{30C9C713-D22E-4A22-B5FF-9FAF0CC0173D}" srcId="{218469A9-EAB7-48BD-B20A-B229DC650A47}" destId="{180858DC-E759-4A4D-B4EA-21702170AFAB}" srcOrd="0" destOrd="0" parTransId="{E07ECB65-9E6C-4103-8B5A-BEA84B2FC30A}" sibTransId="{1DC8B9E6-9E01-4C77-AED6-40372E64D2ED}"/>
    <dgm:cxn modelId="{8E8DA916-8F31-4C9C-970A-65456CFB2147}" type="presOf" srcId="{82B0B270-84DD-4AD7-8DE4-1CFC7F7782BC}" destId="{71FF9B2B-5FE7-4197-8F65-3FE2CBFEE3FC}" srcOrd="0" destOrd="0" presId="urn:microsoft.com/office/officeart/2005/8/layout/vList2"/>
    <dgm:cxn modelId="{D799211E-4FAA-4890-BF89-61AC68209D0F}" srcId="{334D8C75-986D-40F9-8F02-EC86E5F33D50}" destId="{C23D4210-1563-4D2C-B4BB-960ADF1EE942}" srcOrd="2" destOrd="0" parTransId="{506C072A-18A1-4BE4-81C8-85B8EB812D12}" sibTransId="{24A1A6F4-BCE8-41FA-B943-25731D4CF6E7}"/>
    <dgm:cxn modelId="{44E5C025-0607-4D00-A892-42FBC9C2840D}" srcId="{82B0B270-84DD-4AD7-8DE4-1CFC7F7782BC}" destId="{819DF576-6DF1-4E62-8332-D35319DDE557}" srcOrd="1" destOrd="0" parTransId="{20FC8F5B-4584-4810-99C5-C0228F7C1453}" sibTransId="{23FFC96A-241A-42F0-8878-9FB84C9B70B2}"/>
    <dgm:cxn modelId="{E6E3F433-5E08-40DD-9839-854A61F6CC87}" srcId="{334D8C75-986D-40F9-8F02-EC86E5F33D50}" destId="{A41E124D-A587-4914-99CC-6A703B035430}" srcOrd="0" destOrd="0" parTransId="{134AE1A0-DB03-4477-87B7-FCA267C903E9}" sibTransId="{75F8A305-0397-4DBA-A64E-396CF4E55422}"/>
    <dgm:cxn modelId="{E16E203A-7514-4818-B14D-06BDBDD356DE}" srcId="{48D8D2DB-A7FA-4408-B583-714BE2533B9F}" destId="{E495D1FF-021D-444C-98CE-64429A3E301C}" srcOrd="0" destOrd="0" parTransId="{667FB22D-A7C0-4CFA-8DA7-288B33E2F645}" sibTransId="{7AFE8985-6C79-4AB0-848F-655326501503}"/>
    <dgm:cxn modelId="{7A4E383C-1B6C-41C1-A3A2-295894E368EE}" type="presOf" srcId="{6E0DDCB8-3D94-47BF-B946-D860F68BD82C}" destId="{27524C13-770A-4210-8AF9-71FE54B77F65}" srcOrd="0" destOrd="0" presId="urn:microsoft.com/office/officeart/2005/8/layout/vList2"/>
    <dgm:cxn modelId="{AF4C3740-9649-4AF7-8828-F053DFB15401}" type="presOf" srcId="{1A26A5CA-FA12-4EF7-B1B4-B7881140E254}" destId="{E2C2792D-EBC4-4CFB-996C-E4615DDB9C3E}" srcOrd="0" destOrd="3" presId="urn:microsoft.com/office/officeart/2005/8/layout/vList2"/>
    <dgm:cxn modelId="{EDDBD85B-5605-4098-8416-4C0607FA98B1}" srcId="{2A249C08-72E7-4820-A28A-037940F998AC}" destId="{48D8D2DB-A7FA-4408-B583-714BE2533B9F}" srcOrd="1" destOrd="0" parTransId="{B3F9A1F8-FC83-4909-A6C5-0AF5AF8A208C}" sibTransId="{ED9E9D92-9AFA-47AC-B07E-5861C9D88780}"/>
    <dgm:cxn modelId="{12197769-E13A-401D-AE94-7F44F67B22E6}" srcId="{2A249C08-72E7-4820-A28A-037940F998AC}" destId="{82B0B270-84DD-4AD7-8DE4-1CFC7F7782BC}" srcOrd="2" destOrd="0" parTransId="{C4BF9D52-7BE9-44EF-98C2-50F52A858344}" sibTransId="{8E8AD9CA-25F7-4533-A7B9-94E21D46E7AB}"/>
    <dgm:cxn modelId="{ACFFFA6E-BFAB-4891-B6A3-715582785719}" srcId="{218469A9-EAB7-48BD-B20A-B229DC650A47}" destId="{334D8C75-986D-40F9-8F02-EC86E5F33D50}" srcOrd="1" destOrd="0" parTransId="{9595F0C0-0E03-4DEE-B438-BD6283BE8B17}" sibTransId="{6B3165FE-527F-4982-9559-B68505D53871}"/>
    <dgm:cxn modelId="{6362F750-03CB-405D-8238-4DE76AF5FC30}" type="presOf" srcId="{A41E124D-A587-4914-99CC-6A703B035430}" destId="{E2C2792D-EBC4-4CFB-996C-E4615DDB9C3E}" srcOrd="0" destOrd="2" presId="urn:microsoft.com/office/officeart/2005/8/layout/vList2"/>
    <dgm:cxn modelId="{5572F97B-7711-4F68-9B72-C79916E37FAD}" type="presOf" srcId="{334D8C75-986D-40F9-8F02-EC86E5F33D50}" destId="{E2C2792D-EBC4-4CFB-996C-E4615DDB9C3E}" srcOrd="0" destOrd="1" presId="urn:microsoft.com/office/officeart/2005/8/layout/vList2"/>
    <dgm:cxn modelId="{3E132E83-2924-4CC9-89E5-BB60E5664F7C}" type="presOf" srcId="{E495D1FF-021D-444C-98CE-64429A3E301C}" destId="{7E8F8217-0D06-40A9-836D-54B349667D2A}" srcOrd="0" destOrd="0" presId="urn:microsoft.com/office/officeart/2005/8/layout/vList2"/>
    <dgm:cxn modelId="{9EF2E386-8EFB-4098-9DF4-D5988A086281}" srcId="{2A249C08-72E7-4820-A28A-037940F998AC}" destId="{218469A9-EAB7-48BD-B20A-B229DC650A47}" srcOrd="0" destOrd="0" parTransId="{86079138-48FA-4924-90DC-F975BBFA9819}" sibTransId="{74305D61-ED9C-4C27-BDAF-15A0884B8949}"/>
    <dgm:cxn modelId="{4FFB378E-B8DD-4B12-B706-4E1550703EDF}" srcId="{82B0B270-84DD-4AD7-8DE4-1CFC7F7782BC}" destId="{6E0DDCB8-3D94-47BF-B946-D860F68BD82C}" srcOrd="0" destOrd="0" parTransId="{B6B16008-D191-483D-AEE4-152A3E400D6A}" sibTransId="{D31DBBDD-75FE-4415-AA73-668A767FBAB8}"/>
    <dgm:cxn modelId="{988ED490-ED7C-47D5-B49C-B8C58AA4ABB3}" srcId="{48D8D2DB-A7FA-4408-B583-714BE2533B9F}" destId="{38CDBA95-9D37-4648-ABED-699BF47F8C74}" srcOrd="1" destOrd="0" parTransId="{089F1EAC-294F-4012-A9AC-7026F1C8341C}" sibTransId="{D6A904CB-30E3-4269-B6EC-3FE4E89F7C7F}"/>
    <dgm:cxn modelId="{6A6AB5A7-0A2B-4ADA-A40C-73CA7142AF2E}" type="presOf" srcId="{C23D4210-1563-4D2C-B4BB-960ADF1EE942}" destId="{E2C2792D-EBC4-4CFB-996C-E4615DDB9C3E}" srcOrd="0" destOrd="4" presId="urn:microsoft.com/office/officeart/2005/8/layout/vList2"/>
    <dgm:cxn modelId="{477AE4AB-DA03-4B7E-8180-324861C39E56}" srcId="{334D8C75-986D-40F9-8F02-EC86E5F33D50}" destId="{1A26A5CA-FA12-4EF7-B1B4-B7881140E254}" srcOrd="1" destOrd="0" parTransId="{1B995A5C-1DFD-451D-9738-8CC046CF6311}" sibTransId="{68A88890-ACAC-4E60-887D-D5710F75E230}"/>
    <dgm:cxn modelId="{D6C7B4B8-0AB8-410E-AD56-6D7D5FF62F65}" type="presOf" srcId="{819DF576-6DF1-4E62-8332-D35319DDE557}" destId="{27524C13-770A-4210-8AF9-71FE54B77F65}" srcOrd="0" destOrd="1" presId="urn:microsoft.com/office/officeart/2005/8/layout/vList2"/>
    <dgm:cxn modelId="{1B935DBD-ADDE-44DF-9D17-E571A67E315A}" type="presOf" srcId="{218469A9-EAB7-48BD-B20A-B229DC650A47}" destId="{8E0954C1-0A42-4F3E-A2BA-2CEF73D014A7}" srcOrd="0" destOrd="0" presId="urn:microsoft.com/office/officeart/2005/8/layout/vList2"/>
    <dgm:cxn modelId="{D792A4D0-13B4-4A39-846D-27FE2D14E91E}" type="presOf" srcId="{2A249C08-72E7-4820-A28A-037940F998AC}" destId="{DCBC39EE-24AC-46CE-9061-1F456C40BFFA}" srcOrd="0" destOrd="0" presId="urn:microsoft.com/office/officeart/2005/8/layout/vList2"/>
    <dgm:cxn modelId="{04FC8CE3-ED4A-4850-A4AE-8191E4CDE2D2}" type="presOf" srcId="{180858DC-E759-4A4D-B4EA-21702170AFAB}" destId="{E2C2792D-EBC4-4CFB-996C-E4615DDB9C3E}" srcOrd="0" destOrd="0" presId="urn:microsoft.com/office/officeart/2005/8/layout/vList2"/>
    <dgm:cxn modelId="{51C44CF2-A316-485D-BDC5-5D97F7A54D25}" type="presOf" srcId="{48D8D2DB-A7FA-4408-B583-714BE2533B9F}" destId="{63856931-D084-42B8-A684-4AEE9EC0E22B}" srcOrd="0" destOrd="0" presId="urn:microsoft.com/office/officeart/2005/8/layout/vList2"/>
    <dgm:cxn modelId="{A63AFBF3-F851-42DC-8DB0-FC50A8B9BE2C}" type="presOf" srcId="{38CDBA95-9D37-4648-ABED-699BF47F8C74}" destId="{7E8F8217-0D06-40A9-836D-54B349667D2A}" srcOrd="0" destOrd="1" presId="urn:microsoft.com/office/officeart/2005/8/layout/vList2"/>
    <dgm:cxn modelId="{BA8A3546-F2A6-4078-89EF-7719FF5D65D1}" type="presParOf" srcId="{DCBC39EE-24AC-46CE-9061-1F456C40BFFA}" destId="{8E0954C1-0A42-4F3E-A2BA-2CEF73D014A7}" srcOrd="0" destOrd="0" presId="urn:microsoft.com/office/officeart/2005/8/layout/vList2"/>
    <dgm:cxn modelId="{C4E48B35-5C8B-4707-899A-6E9DD1E3013A}" type="presParOf" srcId="{DCBC39EE-24AC-46CE-9061-1F456C40BFFA}" destId="{E2C2792D-EBC4-4CFB-996C-E4615DDB9C3E}" srcOrd="1" destOrd="0" presId="urn:microsoft.com/office/officeart/2005/8/layout/vList2"/>
    <dgm:cxn modelId="{AFF7D0A2-3BA1-47A3-AA7F-6578F1E13F3A}" type="presParOf" srcId="{DCBC39EE-24AC-46CE-9061-1F456C40BFFA}" destId="{63856931-D084-42B8-A684-4AEE9EC0E22B}" srcOrd="2" destOrd="0" presId="urn:microsoft.com/office/officeart/2005/8/layout/vList2"/>
    <dgm:cxn modelId="{1FDB3014-9E3F-4C88-8E6C-EC2B88C578CE}" type="presParOf" srcId="{DCBC39EE-24AC-46CE-9061-1F456C40BFFA}" destId="{7E8F8217-0D06-40A9-836D-54B349667D2A}" srcOrd="3" destOrd="0" presId="urn:microsoft.com/office/officeart/2005/8/layout/vList2"/>
    <dgm:cxn modelId="{37DB28AF-3BA4-4197-86F3-9833B2AD9FC5}" type="presParOf" srcId="{DCBC39EE-24AC-46CE-9061-1F456C40BFFA}" destId="{71FF9B2B-5FE7-4197-8F65-3FE2CBFEE3FC}" srcOrd="4" destOrd="0" presId="urn:microsoft.com/office/officeart/2005/8/layout/vList2"/>
    <dgm:cxn modelId="{7F093143-0F70-48D7-92F2-78363E7F35BE}" type="presParOf" srcId="{DCBC39EE-24AC-46CE-9061-1F456C40BFFA}" destId="{27524C13-770A-4210-8AF9-71FE54B77F6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BE5C7D-7E39-4288-B69A-07A7BED6CD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B777AF-55D9-4773-A434-C8FF7F6CC3CF}">
      <dgm:prSet phldrT="[Text]" custT="1"/>
      <dgm:spPr>
        <a:solidFill>
          <a:schemeClr val="accent5">
            <a:lumMod val="50000"/>
            <a:lumOff val="50000"/>
          </a:schemeClr>
        </a:solidFill>
      </dgm:spPr>
      <dgm:t>
        <a:bodyPr/>
        <a:lstStyle/>
        <a:p>
          <a:r>
            <a:rPr lang="en-US" sz="2000" dirty="0"/>
            <a:t>Help apply for all benefits they might qualify for</a:t>
          </a:r>
        </a:p>
      </dgm:t>
    </dgm:pt>
    <dgm:pt modelId="{E1F6E144-7645-4274-97E7-6C161111CE94}" type="parTrans" cxnId="{A49EDD98-CF74-46B1-AAE4-0C1E595AE833}">
      <dgm:prSet/>
      <dgm:spPr/>
      <dgm:t>
        <a:bodyPr/>
        <a:lstStyle/>
        <a:p>
          <a:endParaRPr lang="en-US"/>
        </a:p>
      </dgm:t>
    </dgm:pt>
    <dgm:pt modelId="{CD071597-CDF4-49AB-A6D1-E54878FF1D8B}" type="sibTrans" cxnId="{A49EDD98-CF74-46B1-AAE4-0C1E595AE833}">
      <dgm:prSet/>
      <dgm:spPr/>
      <dgm:t>
        <a:bodyPr/>
        <a:lstStyle/>
        <a:p>
          <a:endParaRPr lang="en-US"/>
        </a:p>
      </dgm:t>
    </dgm:pt>
    <dgm:pt modelId="{80E93C6E-9D3A-4205-A4A2-AEF4BEF79F72}">
      <dgm:prSet phldrT="[Text]" custT="1"/>
      <dgm:spPr/>
      <dgm:t>
        <a:bodyPr/>
        <a:lstStyle/>
        <a:p>
          <a:r>
            <a:rPr lang="en-US" sz="1400" dirty="0"/>
            <a:t>Online applications: SSD, Retirement, some SSI</a:t>
          </a:r>
        </a:p>
      </dgm:t>
    </dgm:pt>
    <dgm:pt modelId="{891E0C95-37A6-40BB-878D-8E6DD5085676}" type="parTrans" cxnId="{E79008BD-BE8D-4584-9486-45EF86344376}">
      <dgm:prSet/>
      <dgm:spPr/>
      <dgm:t>
        <a:bodyPr/>
        <a:lstStyle/>
        <a:p>
          <a:endParaRPr lang="en-US"/>
        </a:p>
      </dgm:t>
    </dgm:pt>
    <dgm:pt modelId="{703C00FF-8886-4A4A-BA2A-C14A4129958F}" type="sibTrans" cxnId="{E79008BD-BE8D-4584-9486-45EF86344376}">
      <dgm:prSet/>
      <dgm:spPr/>
      <dgm:t>
        <a:bodyPr/>
        <a:lstStyle/>
        <a:p>
          <a:endParaRPr lang="en-US"/>
        </a:p>
      </dgm:t>
    </dgm:pt>
    <dgm:pt modelId="{98EE820B-6E6F-4BC0-842A-2F64BE5537C7}">
      <dgm:prSet phldrT="[Text]" custT="1"/>
      <dgm:spPr>
        <a:solidFill>
          <a:srgbClr val="B539A6"/>
        </a:solidFill>
      </dgm:spPr>
      <dgm:t>
        <a:bodyPr/>
        <a:lstStyle/>
        <a:p>
          <a:r>
            <a:rPr lang="en-US" sz="2000" dirty="0"/>
            <a:t>Help choose an “onset date” on Disability Report.</a:t>
          </a:r>
        </a:p>
      </dgm:t>
    </dgm:pt>
    <dgm:pt modelId="{2462EE96-06FD-43E8-9D5F-65477F233AE1}" type="parTrans" cxnId="{65CEEAC4-A9F8-4216-8F2F-6449428A8D44}">
      <dgm:prSet/>
      <dgm:spPr/>
      <dgm:t>
        <a:bodyPr/>
        <a:lstStyle/>
        <a:p>
          <a:endParaRPr lang="en-US"/>
        </a:p>
      </dgm:t>
    </dgm:pt>
    <dgm:pt modelId="{A20CF1AA-31B2-4023-9555-64CD0D8F4E28}" type="sibTrans" cxnId="{65CEEAC4-A9F8-4216-8F2F-6449428A8D44}">
      <dgm:prSet/>
      <dgm:spPr/>
      <dgm:t>
        <a:bodyPr/>
        <a:lstStyle/>
        <a:p>
          <a:endParaRPr lang="en-US"/>
        </a:p>
      </dgm:t>
    </dgm:pt>
    <dgm:pt modelId="{710EA681-0E67-4ABD-A898-4A2A97335BD9}">
      <dgm:prSet phldrT="[Text]" custT="1"/>
      <dgm:spPr/>
      <dgm:t>
        <a:bodyPr/>
        <a:lstStyle/>
        <a:p>
          <a:r>
            <a:rPr lang="en-US" sz="1400" dirty="0"/>
            <a:t>The onset date can change how much back pay someone might be eligible for and can impact SSD (and thus, Medicare) eligibility. If the person was disabled for a long time, we usually set the onset date at least 17 months before the application date.</a:t>
          </a:r>
        </a:p>
      </dgm:t>
    </dgm:pt>
    <dgm:pt modelId="{14933393-083C-4777-9952-67DBC2E1B16F}" type="parTrans" cxnId="{31D7A5A9-7DEB-4905-BCFE-6261E0608E91}">
      <dgm:prSet/>
      <dgm:spPr/>
      <dgm:t>
        <a:bodyPr/>
        <a:lstStyle/>
        <a:p>
          <a:endParaRPr lang="en-US"/>
        </a:p>
      </dgm:t>
    </dgm:pt>
    <dgm:pt modelId="{840F95DB-7400-4286-B643-941A80607E00}" type="sibTrans" cxnId="{31D7A5A9-7DEB-4905-BCFE-6261E0608E91}">
      <dgm:prSet/>
      <dgm:spPr/>
      <dgm:t>
        <a:bodyPr/>
        <a:lstStyle/>
        <a:p>
          <a:endParaRPr lang="en-US"/>
        </a:p>
      </dgm:t>
    </dgm:pt>
    <dgm:pt modelId="{EB38E87C-B008-42DA-BCEF-FFADCC5B2AD2}">
      <dgm:prSet phldrT="[Text]" custT="1"/>
      <dgm:spPr/>
      <dgm:t>
        <a:bodyPr/>
        <a:lstStyle/>
        <a:p>
          <a:r>
            <a:rPr lang="en-US" sz="1400" dirty="0"/>
            <a:t>Phone appointment for interview (all benefits): (800) 772-1213</a:t>
          </a:r>
        </a:p>
      </dgm:t>
    </dgm:pt>
    <dgm:pt modelId="{999E3989-5635-4F38-AC0C-513B2B899BBB}" type="parTrans" cxnId="{BE58BD6F-6047-438F-8934-00411BE01A23}">
      <dgm:prSet/>
      <dgm:spPr/>
      <dgm:t>
        <a:bodyPr/>
        <a:lstStyle/>
        <a:p>
          <a:endParaRPr lang="en-US"/>
        </a:p>
      </dgm:t>
    </dgm:pt>
    <dgm:pt modelId="{221216A1-BB94-42D6-B80B-7E1E1D83A02B}" type="sibTrans" cxnId="{BE58BD6F-6047-438F-8934-00411BE01A23}">
      <dgm:prSet/>
      <dgm:spPr/>
      <dgm:t>
        <a:bodyPr/>
        <a:lstStyle/>
        <a:p>
          <a:endParaRPr lang="en-US"/>
        </a:p>
      </dgm:t>
    </dgm:pt>
    <dgm:pt modelId="{BE468A7C-5A1A-48DA-AAA8-7928DB2C07DE}">
      <dgm:prSet phldrT="[Text]" custT="1"/>
      <dgm:spPr/>
      <dgm:t>
        <a:bodyPr/>
        <a:lstStyle/>
        <a:p>
          <a:r>
            <a:rPr lang="en-US" sz="1400" dirty="0"/>
            <a:t>In person at local SSA Field Office</a:t>
          </a:r>
        </a:p>
      </dgm:t>
    </dgm:pt>
    <dgm:pt modelId="{5045E047-A286-4D6B-B2F1-43505D091D0E}" type="parTrans" cxnId="{D12E57A3-DF19-44D6-9778-476A11B2A67C}">
      <dgm:prSet/>
      <dgm:spPr/>
      <dgm:t>
        <a:bodyPr/>
        <a:lstStyle/>
        <a:p>
          <a:endParaRPr lang="en-US"/>
        </a:p>
      </dgm:t>
    </dgm:pt>
    <dgm:pt modelId="{B163767A-94EC-4C7E-AFC6-1240B2F8EC24}" type="sibTrans" cxnId="{D12E57A3-DF19-44D6-9778-476A11B2A67C}">
      <dgm:prSet/>
      <dgm:spPr/>
      <dgm:t>
        <a:bodyPr/>
        <a:lstStyle/>
        <a:p>
          <a:endParaRPr lang="en-US"/>
        </a:p>
      </dgm:t>
    </dgm:pt>
    <dgm:pt modelId="{6AC5B63E-D570-4B03-9DF4-56B2ACCC6B37}">
      <dgm:prSet phldrT="[Text]" custT="1"/>
      <dgm:spPr/>
      <dgm:t>
        <a:bodyPr/>
        <a:lstStyle/>
        <a:p>
          <a:r>
            <a:rPr lang="en-US" sz="1400" dirty="0"/>
            <a:t>If client was denied SSA disability benefits within the last four years, you might want to set disability date to the same onset date as the previous application, if they still think they were disabled at that time.</a:t>
          </a:r>
        </a:p>
      </dgm:t>
    </dgm:pt>
    <dgm:pt modelId="{CA8F7E5D-35E7-4706-BD9F-DC97C9E24FB3}" type="parTrans" cxnId="{3ACA8B05-8011-4BD8-9212-FED29E684654}">
      <dgm:prSet/>
      <dgm:spPr/>
      <dgm:t>
        <a:bodyPr/>
        <a:lstStyle/>
        <a:p>
          <a:endParaRPr lang="en-US"/>
        </a:p>
      </dgm:t>
    </dgm:pt>
    <dgm:pt modelId="{0667ED1E-3927-419C-89AF-F5802636AED0}" type="sibTrans" cxnId="{3ACA8B05-8011-4BD8-9212-FED29E684654}">
      <dgm:prSet/>
      <dgm:spPr/>
      <dgm:t>
        <a:bodyPr/>
        <a:lstStyle/>
        <a:p>
          <a:endParaRPr lang="en-US"/>
        </a:p>
      </dgm:t>
    </dgm:pt>
    <dgm:pt modelId="{92BB7458-23C9-4EB8-AEE2-5D7094EC9FB4}">
      <dgm:prSet phldrT="[Text]" custT="1"/>
      <dgm:spPr/>
      <dgm:t>
        <a:bodyPr/>
        <a:lstStyle/>
        <a:p>
          <a:endParaRPr lang="en-US" sz="1400" dirty="0"/>
        </a:p>
      </dgm:t>
    </dgm:pt>
    <dgm:pt modelId="{60E9323B-B957-4752-BEAE-FE5D209CFE5A}" type="parTrans" cxnId="{E3518828-E3C4-4EDE-A4BD-02D574364596}">
      <dgm:prSet/>
      <dgm:spPr/>
      <dgm:t>
        <a:bodyPr/>
        <a:lstStyle/>
        <a:p>
          <a:endParaRPr lang="en-US"/>
        </a:p>
      </dgm:t>
    </dgm:pt>
    <dgm:pt modelId="{7D672CFD-5C56-4B20-8F8B-0A697A025CCC}" type="sibTrans" cxnId="{E3518828-E3C4-4EDE-A4BD-02D574364596}">
      <dgm:prSet/>
      <dgm:spPr/>
      <dgm:t>
        <a:bodyPr/>
        <a:lstStyle/>
        <a:p>
          <a:endParaRPr lang="en-US"/>
        </a:p>
      </dgm:t>
    </dgm:pt>
    <dgm:pt modelId="{6E3AC99B-9594-4ADB-A6AF-5D8001AAE84E}">
      <dgm:prSet phldrT="[Text]" custT="1"/>
      <dgm:spPr/>
      <dgm:t>
        <a:bodyPr/>
        <a:lstStyle/>
        <a:p>
          <a:endParaRPr lang="en-US" sz="1400" dirty="0"/>
        </a:p>
      </dgm:t>
    </dgm:pt>
    <dgm:pt modelId="{DD71140F-DAC6-4CD9-A15B-158CB756B481}" type="parTrans" cxnId="{579457AD-B376-4371-A920-9382FC25723B}">
      <dgm:prSet/>
      <dgm:spPr/>
      <dgm:t>
        <a:bodyPr/>
        <a:lstStyle/>
        <a:p>
          <a:endParaRPr lang="en-US"/>
        </a:p>
      </dgm:t>
    </dgm:pt>
    <dgm:pt modelId="{2E84EF3A-B5CB-442E-96F9-74A85D8BD431}" type="sibTrans" cxnId="{579457AD-B376-4371-A920-9382FC25723B}">
      <dgm:prSet/>
      <dgm:spPr/>
      <dgm:t>
        <a:bodyPr/>
        <a:lstStyle/>
        <a:p>
          <a:endParaRPr lang="en-US"/>
        </a:p>
      </dgm:t>
    </dgm:pt>
    <dgm:pt modelId="{DACDC94A-C206-41AE-B34E-0E5246DEE1A9}" type="pres">
      <dgm:prSet presAssocID="{B9BE5C7D-7E39-4288-B69A-07A7BED6CD2F}" presName="linear" presStyleCnt="0">
        <dgm:presLayoutVars>
          <dgm:animLvl val="lvl"/>
          <dgm:resizeHandles val="exact"/>
        </dgm:presLayoutVars>
      </dgm:prSet>
      <dgm:spPr/>
    </dgm:pt>
    <dgm:pt modelId="{7B54CFF5-BCF6-4D70-9BBD-B85D9A4E35A3}" type="pres">
      <dgm:prSet presAssocID="{97B777AF-55D9-4773-A434-C8FF7F6CC3CF}" presName="parentText" presStyleLbl="node1" presStyleIdx="0" presStyleCnt="2">
        <dgm:presLayoutVars>
          <dgm:chMax val="0"/>
          <dgm:bulletEnabled val="1"/>
        </dgm:presLayoutVars>
      </dgm:prSet>
      <dgm:spPr/>
    </dgm:pt>
    <dgm:pt modelId="{E7CB9EDE-EBC8-4B89-A67B-1FC0AF0FAB71}" type="pres">
      <dgm:prSet presAssocID="{97B777AF-55D9-4773-A434-C8FF7F6CC3CF}" presName="childText" presStyleLbl="revTx" presStyleIdx="0" presStyleCnt="2">
        <dgm:presLayoutVars>
          <dgm:bulletEnabled val="1"/>
        </dgm:presLayoutVars>
      </dgm:prSet>
      <dgm:spPr/>
    </dgm:pt>
    <dgm:pt modelId="{09E455E5-7CE6-4AC8-BB9B-59578F76E74C}" type="pres">
      <dgm:prSet presAssocID="{98EE820B-6E6F-4BC0-842A-2F64BE5537C7}" presName="parentText" presStyleLbl="node1" presStyleIdx="1" presStyleCnt="2">
        <dgm:presLayoutVars>
          <dgm:chMax val="0"/>
          <dgm:bulletEnabled val="1"/>
        </dgm:presLayoutVars>
      </dgm:prSet>
      <dgm:spPr/>
    </dgm:pt>
    <dgm:pt modelId="{D9BE1D48-1051-486F-A1B7-5CA807CBBF34}" type="pres">
      <dgm:prSet presAssocID="{98EE820B-6E6F-4BC0-842A-2F64BE5537C7}" presName="childText" presStyleLbl="revTx" presStyleIdx="1" presStyleCnt="2" custScaleY="135071">
        <dgm:presLayoutVars>
          <dgm:bulletEnabled val="1"/>
        </dgm:presLayoutVars>
      </dgm:prSet>
      <dgm:spPr/>
    </dgm:pt>
  </dgm:ptLst>
  <dgm:cxnLst>
    <dgm:cxn modelId="{3ACA8B05-8011-4BD8-9212-FED29E684654}" srcId="{98EE820B-6E6F-4BC0-842A-2F64BE5537C7}" destId="{6AC5B63E-D570-4B03-9DF4-56B2ACCC6B37}" srcOrd="1" destOrd="0" parTransId="{CA8F7E5D-35E7-4706-BD9F-DC97C9E24FB3}" sibTransId="{0667ED1E-3927-419C-89AF-F5802636AED0}"/>
    <dgm:cxn modelId="{ECC58509-ADC6-4A67-B34C-6BE0F9607AEC}" type="presOf" srcId="{B9BE5C7D-7E39-4288-B69A-07A7BED6CD2F}" destId="{DACDC94A-C206-41AE-B34E-0E5246DEE1A9}" srcOrd="0" destOrd="0" presId="urn:microsoft.com/office/officeart/2005/8/layout/vList2"/>
    <dgm:cxn modelId="{6826810B-1301-4233-B131-E75EC1618DB1}" type="presOf" srcId="{97B777AF-55D9-4773-A434-C8FF7F6CC3CF}" destId="{7B54CFF5-BCF6-4D70-9BBD-B85D9A4E35A3}" srcOrd="0" destOrd="0" presId="urn:microsoft.com/office/officeart/2005/8/layout/vList2"/>
    <dgm:cxn modelId="{BB052C0F-7210-4BB4-A814-86B5B4C3D082}" type="presOf" srcId="{BE468A7C-5A1A-48DA-AAA8-7928DB2C07DE}" destId="{E7CB9EDE-EBC8-4B89-A67B-1FC0AF0FAB71}" srcOrd="0" destOrd="4" presId="urn:microsoft.com/office/officeart/2005/8/layout/vList2"/>
    <dgm:cxn modelId="{E3518828-E3C4-4EDE-A4BD-02D574364596}" srcId="{97B777AF-55D9-4773-A434-C8FF7F6CC3CF}" destId="{92BB7458-23C9-4EB8-AEE2-5D7094EC9FB4}" srcOrd="3" destOrd="0" parTransId="{60E9323B-B957-4752-BEAE-FE5D209CFE5A}" sibTransId="{7D672CFD-5C56-4B20-8F8B-0A697A025CCC}"/>
    <dgm:cxn modelId="{BC6B4239-5191-4D24-A44B-DA46562F53C8}" type="presOf" srcId="{6E3AC99B-9594-4ADB-A6AF-5D8001AAE84E}" destId="{E7CB9EDE-EBC8-4B89-A67B-1FC0AF0FAB71}" srcOrd="0" destOrd="2" presId="urn:microsoft.com/office/officeart/2005/8/layout/vList2"/>
    <dgm:cxn modelId="{499E3D3B-1168-47C0-9252-3EDB5E1EC43F}" type="presOf" srcId="{92BB7458-23C9-4EB8-AEE2-5D7094EC9FB4}" destId="{E7CB9EDE-EBC8-4B89-A67B-1FC0AF0FAB71}" srcOrd="0" destOrd="3" presId="urn:microsoft.com/office/officeart/2005/8/layout/vList2"/>
    <dgm:cxn modelId="{10B0F13F-4CF4-4059-A25A-99C18FB1D0CC}" type="presOf" srcId="{6AC5B63E-D570-4B03-9DF4-56B2ACCC6B37}" destId="{D9BE1D48-1051-486F-A1B7-5CA807CBBF34}" srcOrd="0" destOrd="1" presId="urn:microsoft.com/office/officeart/2005/8/layout/vList2"/>
    <dgm:cxn modelId="{3F258866-96E1-4D47-B261-6C0D43469DB4}" type="presOf" srcId="{80E93C6E-9D3A-4205-A4A2-AEF4BEF79F72}" destId="{E7CB9EDE-EBC8-4B89-A67B-1FC0AF0FAB71}" srcOrd="0" destOrd="0" presId="urn:microsoft.com/office/officeart/2005/8/layout/vList2"/>
    <dgm:cxn modelId="{080BAF6A-E099-4AF9-BF06-DFD649EC1FD6}" type="presOf" srcId="{98EE820B-6E6F-4BC0-842A-2F64BE5537C7}" destId="{09E455E5-7CE6-4AC8-BB9B-59578F76E74C}" srcOrd="0" destOrd="0" presId="urn:microsoft.com/office/officeart/2005/8/layout/vList2"/>
    <dgm:cxn modelId="{BE58BD6F-6047-438F-8934-00411BE01A23}" srcId="{97B777AF-55D9-4773-A434-C8FF7F6CC3CF}" destId="{EB38E87C-B008-42DA-BCEF-FFADCC5B2AD2}" srcOrd="1" destOrd="0" parTransId="{999E3989-5635-4F38-AC0C-513B2B899BBB}" sibTransId="{221216A1-BB94-42D6-B80B-7E1E1D83A02B}"/>
    <dgm:cxn modelId="{D651178E-4F17-4623-A74A-ED32309D2D8C}" type="presOf" srcId="{EB38E87C-B008-42DA-BCEF-FFADCC5B2AD2}" destId="{E7CB9EDE-EBC8-4B89-A67B-1FC0AF0FAB71}" srcOrd="0" destOrd="1" presId="urn:microsoft.com/office/officeart/2005/8/layout/vList2"/>
    <dgm:cxn modelId="{A49EDD98-CF74-46B1-AAE4-0C1E595AE833}" srcId="{B9BE5C7D-7E39-4288-B69A-07A7BED6CD2F}" destId="{97B777AF-55D9-4773-A434-C8FF7F6CC3CF}" srcOrd="0" destOrd="0" parTransId="{E1F6E144-7645-4274-97E7-6C161111CE94}" sibTransId="{CD071597-CDF4-49AB-A6D1-E54878FF1D8B}"/>
    <dgm:cxn modelId="{D12E57A3-DF19-44D6-9778-476A11B2A67C}" srcId="{97B777AF-55D9-4773-A434-C8FF7F6CC3CF}" destId="{BE468A7C-5A1A-48DA-AAA8-7928DB2C07DE}" srcOrd="4" destOrd="0" parTransId="{5045E047-A286-4D6B-B2F1-43505D091D0E}" sibTransId="{B163767A-94EC-4C7E-AFC6-1240B2F8EC24}"/>
    <dgm:cxn modelId="{31D7A5A9-7DEB-4905-BCFE-6261E0608E91}" srcId="{98EE820B-6E6F-4BC0-842A-2F64BE5537C7}" destId="{710EA681-0E67-4ABD-A898-4A2A97335BD9}" srcOrd="0" destOrd="0" parTransId="{14933393-083C-4777-9952-67DBC2E1B16F}" sibTransId="{840F95DB-7400-4286-B643-941A80607E00}"/>
    <dgm:cxn modelId="{579457AD-B376-4371-A920-9382FC25723B}" srcId="{97B777AF-55D9-4773-A434-C8FF7F6CC3CF}" destId="{6E3AC99B-9594-4ADB-A6AF-5D8001AAE84E}" srcOrd="2" destOrd="0" parTransId="{DD71140F-DAC6-4CD9-A15B-158CB756B481}" sibTransId="{2E84EF3A-B5CB-442E-96F9-74A85D8BD431}"/>
    <dgm:cxn modelId="{E79008BD-BE8D-4584-9486-45EF86344376}" srcId="{97B777AF-55D9-4773-A434-C8FF7F6CC3CF}" destId="{80E93C6E-9D3A-4205-A4A2-AEF4BEF79F72}" srcOrd="0" destOrd="0" parTransId="{891E0C95-37A6-40BB-878D-8E6DD5085676}" sibTransId="{703C00FF-8886-4A4A-BA2A-C14A4129958F}"/>
    <dgm:cxn modelId="{65CEEAC4-A9F8-4216-8F2F-6449428A8D44}" srcId="{B9BE5C7D-7E39-4288-B69A-07A7BED6CD2F}" destId="{98EE820B-6E6F-4BC0-842A-2F64BE5537C7}" srcOrd="1" destOrd="0" parTransId="{2462EE96-06FD-43E8-9D5F-65477F233AE1}" sibTransId="{A20CF1AA-31B2-4023-9555-64CD0D8F4E28}"/>
    <dgm:cxn modelId="{70DB21DD-5487-41CF-95EB-F565CEE2E430}" type="presOf" srcId="{710EA681-0E67-4ABD-A898-4A2A97335BD9}" destId="{D9BE1D48-1051-486F-A1B7-5CA807CBBF34}" srcOrd="0" destOrd="0" presId="urn:microsoft.com/office/officeart/2005/8/layout/vList2"/>
    <dgm:cxn modelId="{73927E3B-A9DB-4BB6-B8F1-0F93CBD01213}" type="presParOf" srcId="{DACDC94A-C206-41AE-B34E-0E5246DEE1A9}" destId="{7B54CFF5-BCF6-4D70-9BBD-B85D9A4E35A3}" srcOrd="0" destOrd="0" presId="urn:microsoft.com/office/officeart/2005/8/layout/vList2"/>
    <dgm:cxn modelId="{42160062-AB0E-4F52-82F0-D00F3829CE36}" type="presParOf" srcId="{DACDC94A-C206-41AE-B34E-0E5246DEE1A9}" destId="{E7CB9EDE-EBC8-4B89-A67B-1FC0AF0FAB71}" srcOrd="1" destOrd="0" presId="urn:microsoft.com/office/officeart/2005/8/layout/vList2"/>
    <dgm:cxn modelId="{982A0EF6-C09D-4060-85D1-2BBB2B05934D}" type="presParOf" srcId="{DACDC94A-C206-41AE-B34E-0E5246DEE1A9}" destId="{09E455E5-7CE6-4AC8-BB9B-59578F76E74C}" srcOrd="2" destOrd="0" presId="urn:microsoft.com/office/officeart/2005/8/layout/vList2"/>
    <dgm:cxn modelId="{F35D4061-31F9-4D75-881D-F20842805415}" type="presParOf" srcId="{DACDC94A-C206-41AE-B34E-0E5246DEE1A9}" destId="{D9BE1D48-1051-486F-A1B7-5CA807CBBF34}"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custT="1"/>
      <dgm:spPr>
        <a:solidFill>
          <a:srgbClr val="07651D"/>
        </a:solidFill>
      </dgm:spPr>
      <dgm:t>
        <a:bodyPr/>
        <a:lstStyle/>
        <a:p>
          <a:r>
            <a:rPr lang="en-US" sz="2000" dirty="0"/>
            <a:t>Remember and remind your client:</a:t>
          </a:r>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1518A4AB-1233-41C2-AB62-3BC35B41A011}">
      <dgm:prSet custT="1"/>
      <dgm:spPr/>
      <dgm:t>
        <a:bodyPr/>
        <a:lstStyle/>
        <a:p>
          <a:r>
            <a:rPr lang="en-US" sz="1400" dirty="0"/>
            <a:t>There is no cost for applying</a:t>
          </a:r>
        </a:p>
      </dgm:t>
    </dgm:pt>
    <dgm:pt modelId="{AE068BD8-0412-4A65-B807-03688023038D}" type="parTrans" cxnId="{AB693BE8-030F-44DD-AC12-9CE0559540BC}">
      <dgm:prSet/>
      <dgm:spPr/>
      <dgm:t>
        <a:bodyPr/>
        <a:lstStyle/>
        <a:p>
          <a:endParaRPr lang="en-US"/>
        </a:p>
      </dgm:t>
    </dgm:pt>
    <dgm:pt modelId="{669EFD49-3475-45CB-BC1A-909739BFD5C1}" type="sibTrans" cxnId="{AB693BE8-030F-44DD-AC12-9CE0559540BC}">
      <dgm:prSet/>
      <dgm:spPr/>
      <dgm:t>
        <a:bodyPr/>
        <a:lstStyle/>
        <a:p>
          <a:endParaRPr lang="en-US"/>
        </a:p>
      </dgm:t>
    </dgm:pt>
    <dgm:pt modelId="{E23303CE-01CB-4F79-BE09-A08D9E39599E}">
      <dgm:prSet custT="1"/>
      <dgm:spPr/>
      <dgm:t>
        <a:bodyPr/>
        <a:lstStyle/>
        <a:p>
          <a:r>
            <a:rPr lang="en-US" sz="1400" dirty="0"/>
            <a:t>There is no punishment or fine for applying for something that you don’t qualify for</a:t>
          </a:r>
        </a:p>
      </dgm:t>
    </dgm:pt>
    <dgm:pt modelId="{4130D8A7-BE1E-4D40-8260-1792301DB65D}" type="parTrans" cxnId="{BA08B255-CDA0-4C77-9786-65D2D1DE6984}">
      <dgm:prSet/>
      <dgm:spPr/>
      <dgm:t>
        <a:bodyPr/>
        <a:lstStyle/>
        <a:p>
          <a:endParaRPr lang="en-US"/>
        </a:p>
      </dgm:t>
    </dgm:pt>
    <dgm:pt modelId="{D3174CFD-CD78-4788-B7B6-640A589DFFDE}" type="sibTrans" cxnId="{BA08B255-CDA0-4C77-9786-65D2D1DE6984}">
      <dgm:prSet/>
      <dgm:spPr/>
      <dgm:t>
        <a:bodyPr/>
        <a:lstStyle/>
        <a:p>
          <a:endParaRPr lang="en-US"/>
        </a:p>
      </dgm:t>
    </dgm:pt>
    <dgm:pt modelId="{B95F2562-1D3A-49AD-A7BE-EADE267B1336}">
      <dgm:prSet custT="1"/>
      <dgm:spPr/>
      <dgm:t>
        <a:bodyPr/>
        <a:lstStyle/>
        <a:p>
          <a:r>
            <a:rPr lang="en-US" sz="1400" dirty="0"/>
            <a:t>There is no punishment for wrong answers as long as you’re not lying or misleading on purpose. If your client is nervous, you can write “I provided all answers to the best of my memory, knowledge, and ability” in the “notes” section.</a:t>
          </a:r>
        </a:p>
      </dgm:t>
    </dgm:pt>
    <dgm:pt modelId="{0D43FFBF-5DBF-4D9D-9283-23218FC94607}" type="parTrans" cxnId="{76A774D9-FBBA-4BB4-82ED-DC65EACCF364}">
      <dgm:prSet/>
      <dgm:spPr/>
      <dgm:t>
        <a:bodyPr/>
        <a:lstStyle/>
        <a:p>
          <a:endParaRPr lang="en-US"/>
        </a:p>
      </dgm:t>
    </dgm:pt>
    <dgm:pt modelId="{C004A32D-5FAF-4996-ADD2-576DB50E3ACC}" type="sibTrans" cxnId="{76A774D9-FBBA-4BB4-82ED-DC65EACCF364}">
      <dgm:prSet/>
      <dgm:spPr/>
      <dgm:t>
        <a:bodyPr/>
        <a:lstStyle/>
        <a:p>
          <a:endParaRPr lang="en-US"/>
        </a:p>
      </dgm:t>
    </dgm:pt>
    <dgm:pt modelId="{5D2021E1-8418-45F7-B1AA-1169260183FE}">
      <dgm:prSet custT="1"/>
      <dgm:spPr>
        <a:solidFill>
          <a:schemeClr val="accent5">
            <a:lumMod val="50000"/>
            <a:lumOff val="50000"/>
          </a:schemeClr>
        </a:solidFill>
      </dgm:spPr>
      <dgm:t>
        <a:bodyPr/>
        <a:lstStyle/>
        <a:p>
          <a:r>
            <a:rPr lang="en-US" sz="2000" dirty="0"/>
            <a:t>Keep copies of everything filed with SSA so they have records if SSA loses something.</a:t>
          </a:r>
        </a:p>
      </dgm:t>
    </dgm:pt>
    <dgm:pt modelId="{5600B4D6-8107-48FC-BC47-F1D0C8372178}" type="parTrans" cxnId="{E8DE23EA-E3E1-4040-8760-9F52D1839B2B}">
      <dgm:prSet/>
      <dgm:spPr/>
      <dgm:t>
        <a:bodyPr/>
        <a:lstStyle/>
        <a:p>
          <a:endParaRPr lang="en-US"/>
        </a:p>
      </dgm:t>
    </dgm:pt>
    <dgm:pt modelId="{CD470B2A-F1B4-4F23-BEF2-60EF2112A6EB}" type="sibTrans" cxnId="{E8DE23EA-E3E1-4040-8760-9F52D1839B2B}">
      <dgm:prSet/>
      <dgm:spPr/>
      <dgm:t>
        <a:bodyPr/>
        <a:lstStyle/>
        <a:p>
          <a:endParaRPr lang="en-US"/>
        </a:p>
      </dgm:t>
    </dgm:pt>
    <dgm:pt modelId="{60E1BFF7-004D-4061-93EC-1ACE1D3EC1B1}">
      <dgm:prSet custT="1"/>
      <dgm:spPr/>
      <dgm:t>
        <a:bodyPr/>
        <a:lstStyle/>
        <a:p>
          <a:endParaRPr lang="en-US" sz="1400" dirty="0"/>
        </a:p>
      </dgm:t>
    </dgm:pt>
    <dgm:pt modelId="{AABACCEB-5212-4CEC-B895-4F64D7342921}" type="parTrans" cxnId="{6E51DDBB-F777-4B08-8366-A01FAF06CCAC}">
      <dgm:prSet/>
      <dgm:spPr/>
      <dgm:t>
        <a:bodyPr/>
        <a:lstStyle/>
        <a:p>
          <a:endParaRPr lang="en-US"/>
        </a:p>
      </dgm:t>
    </dgm:pt>
    <dgm:pt modelId="{A9F959FF-9DCA-4353-8CAE-48A53B066E49}" type="sibTrans" cxnId="{6E51DDBB-F777-4B08-8366-A01FAF06CCAC}">
      <dgm:prSet/>
      <dgm:spPr/>
      <dgm:t>
        <a:bodyPr/>
        <a:lstStyle/>
        <a:p>
          <a:endParaRPr lang="en-US"/>
        </a:p>
      </dgm:t>
    </dgm:pt>
    <dgm:pt modelId="{026291CD-2C2E-4CC7-9F18-D58D0B8152EE}">
      <dgm:prSet custT="1"/>
      <dgm:spPr/>
      <dgm:t>
        <a:bodyPr/>
        <a:lstStyle/>
        <a:p>
          <a:endParaRPr lang="en-US" sz="1400" dirty="0"/>
        </a:p>
      </dgm:t>
    </dgm:pt>
    <dgm:pt modelId="{13F8EE2E-3209-4F1D-A992-A877D4422745}" type="parTrans" cxnId="{F8B634F7-631C-481E-8B01-A7C80B1AD8CC}">
      <dgm:prSet/>
      <dgm:spPr/>
      <dgm:t>
        <a:bodyPr/>
        <a:lstStyle/>
        <a:p>
          <a:endParaRPr lang="en-US"/>
        </a:p>
      </dgm:t>
    </dgm:pt>
    <dgm:pt modelId="{76F98CDE-C9B4-47CE-ACA3-214DF8B956E7}" type="sibTrans" cxnId="{F8B634F7-631C-481E-8B01-A7C80B1AD8CC}">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pt>
    <dgm:pt modelId="{12755960-5982-4EBB-99E2-4005250CA10D}" type="pres">
      <dgm:prSet presAssocID="{3F5F2D86-80E7-41EE-A1C4-C1BDA9AB9F2C}" presName="parentText" presStyleLbl="node1" presStyleIdx="0" presStyleCnt="2" custScaleY="51302">
        <dgm:presLayoutVars>
          <dgm:chMax val="0"/>
          <dgm:bulletEnabled val="1"/>
        </dgm:presLayoutVars>
      </dgm:prSet>
      <dgm:spPr/>
    </dgm:pt>
    <dgm:pt modelId="{AA1ACA5F-55A7-4031-97E2-04EC2442DB30}" type="pres">
      <dgm:prSet presAssocID="{3F5F2D86-80E7-41EE-A1C4-C1BDA9AB9F2C}" presName="childText" presStyleLbl="revTx" presStyleIdx="0" presStyleCnt="1">
        <dgm:presLayoutVars>
          <dgm:bulletEnabled val="1"/>
        </dgm:presLayoutVars>
      </dgm:prSet>
      <dgm:spPr/>
    </dgm:pt>
    <dgm:pt modelId="{7F841BA6-D891-4D33-83D9-508480FE2D70}" type="pres">
      <dgm:prSet presAssocID="{5D2021E1-8418-45F7-B1AA-1169260183FE}" presName="parentText" presStyleLbl="node1" presStyleIdx="1" presStyleCnt="2">
        <dgm:presLayoutVars>
          <dgm:chMax val="0"/>
          <dgm:bulletEnabled val="1"/>
        </dgm:presLayoutVars>
      </dgm:prSet>
      <dgm:spPr/>
    </dgm:pt>
  </dgm:ptLst>
  <dgm:cxnLst>
    <dgm:cxn modelId="{A5F96E00-67AF-48B3-B020-9BD8550ECBAD}" type="presOf" srcId="{026291CD-2C2E-4CC7-9F18-D58D0B8152EE}" destId="{AA1ACA5F-55A7-4031-97E2-04EC2442DB30}" srcOrd="0" destOrd="3" presId="urn:microsoft.com/office/officeart/2005/8/layout/vList2"/>
    <dgm:cxn modelId="{019FB800-60FF-4D98-B7F9-67EF5DFEF47E}" type="presOf" srcId="{E23303CE-01CB-4F79-BE09-A08D9E39599E}" destId="{AA1ACA5F-55A7-4031-97E2-04EC2442DB30}" srcOrd="0" destOrd="1" presId="urn:microsoft.com/office/officeart/2005/8/layout/vList2"/>
    <dgm:cxn modelId="{36131B07-0060-4769-9EFD-4D2493F3F413}" type="presOf" srcId="{B95F2562-1D3A-49AD-A7BE-EADE267B1336}" destId="{AA1ACA5F-55A7-4031-97E2-04EC2442DB30}" srcOrd="0" destOrd="2" presId="urn:microsoft.com/office/officeart/2005/8/layout/vList2"/>
    <dgm:cxn modelId="{BA08B255-CDA0-4C77-9786-65D2D1DE6984}" srcId="{3F5F2D86-80E7-41EE-A1C4-C1BDA9AB9F2C}" destId="{E23303CE-01CB-4F79-BE09-A08D9E39599E}" srcOrd="1" destOrd="0" parTransId="{4130D8A7-BE1E-4D40-8260-1792301DB65D}" sibTransId="{D3174CFD-CD78-4788-B7B6-640A589DFFDE}"/>
    <dgm:cxn modelId="{FD9F9280-9C86-4EAC-99F8-86B6261FAF5A}" type="presOf" srcId="{60E1BFF7-004D-4061-93EC-1ACE1D3EC1B1}" destId="{AA1ACA5F-55A7-4031-97E2-04EC2442DB30}" srcOrd="0" destOrd="4" presId="urn:microsoft.com/office/officeart/2005/8/layout/vList2"/>
    <dgm:cxn modelId="{93E62584-9E17-43AD-9893-5A7C6FBB0E49}" type="presOf" srcId="{F38AEA13-8B19-45B4-9DE1-753BD6FBF60C}" destId="{6AA9CD88-BBE7-41C7-9505-71C27830799E}" srcOrd="0" destOrd="0" presId="urn:microsoft.com/office/officeart/2005/8/layout/vList2"/>
    <dgm:cxn modelId="{E6A88F8A-8896-43F5-8C17-A6A6E270DA72}" srcId="{F38AEA13-8B19-45B4-9DE1-753BD6FBF60C}" destId="{3F5F2D86-80E7-41EE-A1C4-C1BDA9AB9F2C}" srcOrd="0" destOrd="0" parTransId="{4F12BBFB-AB9C-48A1-B99B-14E87EE5A4FB}" sibTransId="{3BF63608-D2A7-48CA-9289-182D3FA5196C}"/>
    <dgm:cxn modelId="{6FED299D-B5BD-4871-9307-E5023314C025}" type="presOf" srcId="{5D2021E1-8418-45F7-B1AA-1169260183FE}" destId="{7F841BA6-D891-4D33-83D9-508480FE2D70}" srcOrd="0" destOrd="0" presId="urn:microsoft.com/office/officeart/2005/8/layout/vList2"/>
    <dgm:cxn modelId="{6E51DDBB-F777-4B08-8366-A01FAF06CCAC}" srcId="{3F5F2D86-80E7-41EE-A1C4-C1BDA9AB9F2C}" destId="{60E1BFF7-004D-4061-93EC-1ACE1D3EC1B1}" srcOrd="4" destOrd="0" parTransId="{AABACCEB-5212-4CEC-B895-4F64D7342921}" sibTransId="{A9F959FF-9DCA-4353-8CAE-48A53B066E49}"/>
    <dgm:cxn modelId="{76A774D9-FBBA-4BB4-82ED-DC65EACCF364}" srcId="{3F5F2D86-80E7-41EE-A1C4-C1BDA9AB9F2C}" destId="{B95F2562-1D3A-49AD-A7BE-EADE267B1336}" srcOrd="2" destOrd="0" parTransId="{0D43FFBF-5DBF-4D9D-9283-23218FC94607}" sibTransId="{C004A32D-5FAF-4996-ADD2-576DB50E3ACC}"/>
    <dgm:cxn modelId="{351E9FE7-212B-4035-8BDA-3C90195D15D4}" type="presOf" srcId="{3F5F2D86-80E7-41EE-A1C4-C1BDA9AB9F2C}" destId="{12755960-5982-4EBB-99E2-4005250CA10D}" srcOrd="0" destOrd="0" presId="urn:microsoft.com/office/officeart/2005/8/layout/vList2"/>
    <dgm:cxn modelId="{AB693BE8-030F-44DD-AC12-9CE0559540BC}" srcId="{3F5F2D86-80E7-41EE-A1C4-C1BDA9AB9F2C}" destId="{1518A4AB-1233-41C2-AB62-3BC35B41A011}" srcOrd="0" destOrd="0" parTransId="{AE068BD8-0412-4A65-B807-03688023038D}" sibTransId="{669EFD49-3475-45CB-BC1A-909739BFD5C1}"/>
    <dgm:cxn modelId="{E8DE23EA-E3E1-4040-8760-9F52D1839B2B}" srcId="{F38AEA13-8B19-45B4-9DE1-753BD6FBF60C}" destId="{5D2021E1-8418-45F7-B1AA-1169260183FE}" srcOrd="1" destOrd="0" parTransId="{5600B4D6-8107-48FC-BC47-F1D0C8372178}" sibTransId="{CD470B2A-F1B4-4F23-BEF2-60EF2112A6EB}"/>
    <dgm:cxn modelId="{9F8B6DF2-D45D-42A9-B44B-4D3867A52E61}" type="presOf" srcId="{1518A4AB-1233-41C2-AB62-3BC35B41A011}" destId="{AA1ACA5F-55A7-4031-97E2-04EC2442DB30}" srcOrd="0" destOrd="0" presId="urn:microsoft.com/office/officeart/2005/8/layout/vList2"/>
    <dgm:cxn modelId="{F8B634F7-631C-481E-8B01-A7C80B1AD8CC}" srcId="{3F5F2D86-80E7-41EE-A1C4-C1BDA9AB9F2C}" destId="{026291CD-2C2E-4CC7-9F18-D58D0B8152EE}" srcOrd="3" destOrd="0" parTransId="{13F8EE2E-3209-4F1D-A992-A877D4422745}" sibTransId="{76F98CDE-C9B4-47CE-ACA3-214DF8B956E7}"/>
    <dgm:cxn modelId="{AFCF5D8D-2B62-4C65-8FFD-73463AA456A2}" type="presParOf" srcId="{6AA9CD88-BBE7-41C7-9505-71C27830799E}" destId="{12755960-5982-4EBB-99E2-4005250CA10D}" srcOrd="0" destOrd="0" presId="urn:microsoft.com/office/officeart/2005/8/layout/vList2"/>
    <dgm:cxn modelId="{52716FEB-79E1-4863-8330-9AACDEEAC751}" type="presParOf" srcId="{6AA9CD88-BBE7-41C7-9505-71C27830799E}" destId="{AA1ACA5F-55A7-4031-97E2-04EC2442DB30}" srcOrd="1" destOrd="0" presId="urn:microsoft.com/office/officeart/2005/8/layout/vList2"/>
    <dgm:cxn modelId="{F9BB5356-5ECF-48CD-BE3C-87DF28FEB45C}" type="presParOf" srcId="{6AA9CD88-BBE7-41C7-9505-71C27830799E}" destId="{7F841BA6-D891-4D33-83D9-508480FE2D70}"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custT="1"/>
      <dgm:spPr>
        <a:solidFill>
          <a:srgbClr val="07651D"/>
        </a:solidFill>
      </dgm:spPr>
      <dgm:t>
        <a:bodyPr/>
        <a:lstStyle/>
        <a:p>
          <a:r>
            <a:rPr lang="en-US" sz="2000" dirty="0"/>
            <a:t>Help client understand next steps and what they need to do to successfully complete them.</a:t>
          </a:r>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1518A4AB-1233-41C2-AB62-3BC35B41A011}">
      <dgm:prSet custT="1"/>
      <dgm:spPr/>
      <dgm:t>
        <a:bodyPr/>
        <a:lstStyle/>
        <a:p>
          <a:r>
            <a:rPr lang="en-US" sz="1400" dirty="0"/>
            <a:t>Remind them to open their mail. Encourage them to be patient; the process is long.</a:t>
          </a:r>
        </a:p>
      </dgm:t>
    </dgm:pt>
    <dgm:pt modelId="{AE068BD8-0412-4A65-B807-03688023038D}" type="parTrans" cxnId="{AB693BE8-030F-44DD-AC12-9CE0559540BC}">
      <dgm:prSet/>
      <dgm:spPr/>
      <dgm:t>
        <a:bodyPr/>
        <a:lstStyle/>
        <a:p>
          <a:endParaRPr lang="en-US"/>
        </a:p>
      </dgm:t>
    </dgm:pt>
    <dgm:pt modelId="{669EFD49-3475-45CB-BC1A-909739BFD5C1}" type="sibTrans" cxnId="{AB693BE8-030F-44DD-AC12-9CE0559540BC}">
      <dgm:prSet/>
      <dgm:spPr/>
      <dgm:t>
        <a:bodyPr/>
        <a:lstStyle/>
        <a:p>
          <a:endParaRPr lang="en-US"/>
        </a:p>
      </dgm:t>
    </dgm:pt>
    <dgm:pt modelId="{F0927445-D670-43A8-92EC-DFC4C5460B42}">
      <dgm:prSet custT="1"/>
      <dgm:spPr>
        <a:solidFill>
          <a:srgbClr val="07651D"/>
        </a:solidFill>
      </dgm:spPr>
      <dgm:t>
        <a:bodyPr/>
        <a:lstStyle/>
        <a:p>
          <a:r>
            <a:rPr lang="en-US" sz="2000" dirty="0"/>
            <a:t>Help client understand and respond to SSA letters and forms.</a:t>
          </a:r>
        </a:p>
      </dgm:t>
    </dgm:pt>
    <dgm:pt modelId="{A942C81A-72C6-4C06-B919-758484BF4E40}" type="parTrans" cxnId="{35767298-C7DA-4537-9A58-85AB41B68128}">
      <dgm:prSet/>
      <dgm:spPr/>
      <dgm:t>
        <a:bodyPr/>
        <a:lstStyle/>
        <a:p>
          <a:endParaRPr lang="en-US"/>
        </a:p>
      </dgm:t>
    </dgm:pt>
    <dgm:pt modelId="{1CD8A248-6EBD-4701-9915-5BADE857E2DC}" type="sibTrans" cxnId="{35767298-C7DA-4537-9A58-85AB41B68128}">
      <dgm:prSet/>
      <dgm:spPr/>
      <dgm:t>
        <a:bodyPr/>
        <a:lstStyle/>
        <a:p>
          <a:endParaRPr lang="en-US"/>
        </a:p>
      </dgm:t>
    </dgm:pt>
    <dgm:pt modelId="{42B1D620-6104-4EDF-AE80-7901D7A243EC}">
      <dgm:prSet custT="1"/>
      <dgm:spPr/>
      <dgm:t>
        <a:bodyPr/>
        <a:lstStyle/>
        <a:p>
          <a:r>
            <a:rPr lang="en-US" sz="1400" dirty="0"/>
            <a:t>If possible, also need proof of the date documents were submitted (e.g. fax cover sheet, certified mail receipt)</a:t>
          </a:r>
        </a:p>
      </dgm:t>
    </dgm:pt>
    <dgm:pt modelId="{201EE426-5203-449B-9FC3-96EE3AFAF333}" type="parTrans" cxnId="{83E64DC1-45FF-41AE-B1D7-635F72F91F42}">
      <dgm:prSet/>
      <dgm:spPr/>
      <dgm:t>
        <a:bodyPr/>
        <a:lstStyle/>
        <a:p>
          <a:endParaRPr lang="en-US"/>
        </a:p>
      </dgm:t>
    </dgm:pt>
    <dgm:pt modelId="{A806F71B-4007-48B0-ABA8-36498E8C4A80}" type="sibTrans" cxnId="{83E64DC1-45FF-41AE-B1D7-635F72F91F42}">
      <dgm:prSet/>
      <dgm:spPr/>
      <dgm:t>
        <a:bodyPr/>
        <a:lstStyle/>
        <a:p>
          <a:endParaRPr lang="en-US"/>
        </a:p>
      </dgm:t>
    </dgm:pt>
    <dgm:pt modelId="{0ACADC6E-BD33-40E9-BC06-58F22341908D}">
      <dgm:prSet custT="1"/>
      <dgm:spPr>
        <a:solidFill>
          <a:srgbClr val="07651D"/>
        </a:solidFill>
      </dgm:spPr>
      <dgm:t>
        <a:bodyPr/>
        <a:lstStyle/>
        <a:p>
          <a:r>
            <a:rPr lang="en-US" sz="2000" dirty="0"/>
            <a:t>Help your client keep copies of everything SSA sends, and everything client submitted</a:t>
          </a:r>
        </a:p>
      </dgm:t>
    </dgm:pt>
    <dgm:pt modelId="{CEAD687A-60DF-44A6-963E-7CAF98A524AA}" type="parTrans" cxnId="{6CC3D74D-DAF4-418E-9E03-A2C5F7052F4F}">
      <dgm:prSet/>
      <dgm:spPr/>
      <dgm:t>
        <a:bodyPr/>
        <a:lstStyle/>
        <a:p>
          <a:endParaRPr lang="en-US"/>
        </a:p>
      </dgm:t>
    </dgm:pt>
    <dgm:pt modelId="{2679E0B6-BA8B-467F-9715-A4A7932A6A23}" type="sibTrans" cxnId="{6CC3D74D-DAF4-418E-9E03-A2C5F7052F4F}">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pt>
    <dgm:pt modelId="{12755960-5982-4EBB-99E2-4005250CA10D}" type="pres">
      <dgm:prSet presAssocID="{3F5F2D86-80E7-41EE-A1C4-C1BDA9AB9F2C}" presName="parentText" presStyleLbl="node1" presStyleIdx="0" presStyleCnt="3">
        <dgm:presLayoutVars>
          <dgm:chMax val="0"/>
          <dgm:bulletEnabled val="1"/>
        </dgm:presLayoutVars>
      </dgm:prSet>
      <dgm:spPr/>
    </dgm:pt>
    <dgm:pt modelId="{AA1ACA5F-55A7-4031-97E2-04EC2442DB30}" type="pres">
      <dgm:prSet presAssocID="{3F5F2D86-80E7-41EE-A1C4-C1BDA9AB9F2C}" presName="childText" presStyleLbl="revTx" presStyleIdx="0" presStyleCnt="2">
        <dgm:presLayoutVars>
          <dgm:bulletEnabled val="1"/>
        </dgm:presLayoutVars>
      </dgm:prSet>
      <dgm:spPr/>
    </dgm:pt>
    <dgm:pt modelId="{F46D3941-CA6C-49AC-819E-1DFB3EFC8620}" type="pres">
      <dgm:prSet presAssocID="{0ACADC6E-BD33-40E9-BC06-58F22341908D}" presName="parentText" presStyleLbl="node1" presStyleIdx="1" presStyleCnt="3" custScaleY="118431">
        <dgm:presLayoutVars>
          <dgm:chMax val="0"/>
          <dgm:bulletEnabled val="1"/>
        </dgm:presLayoutVars>
      </dgm:prSet>
      <dgm:spPr/>
    </dgm:pt>
    <dgm:pt modelId="{AA59DE48-5DA7-494B-A907-D5D5A8BA94AE}" type="pres">
      <dgm:prSet presAssocID="{0ACADC6E-BD33-40E9-BC06-58F22341908D}" presName="childText" presStyleLbl="revTx" presStyleIdx="1" presStyleCnt="2">
        <dgm:presLayoutVars>
          <dgm:bulletEnabled val="1"/>
        </dgm:presLayoutVars>
      </dgm:prSet>
      <dgm:spPr/>
    </dgm:pt>
    <dgm:pt modelId="{154007C6-2DD2-40DA-911B-63DA9E1A41E0}" type="pres">
      <dgm:prSet presAssocID="{F0927445-D670-43A8-92EC-DFC4C5460B42}" presName="parentText" presStyleLbl="node1" presStyleIdx="2" presStyleCnt="3">
        <dgm:presLayoutVars>
          <dgm:chMax val="0"/>
          <dgm:bulletEnabled val="1"/>
        </dgm:presLayoutVars>
      </dgm:prSet>
      <dgm:spPr/>
    </dgm:pt>
  </dgm:ptLst>
  <dgm:cxnLst>
    <dgm:cxn modelId="{6CC3D74D-DAF4-418E-9E03-A2C5F7052F4F}" srcId="{F38AEA13-8B19-45B4-9DE1-753BD6FBF60C}" destId="{0ACADC6E-BD33-40E9-BC06-58F22341908D}" srcOrd="1" destOrd="0" parTransId="{CEAD687A-60DF-44A6-963E-7CAF98A524AA}" sibTransId="{2679E0B6-BA8B-467F-9715-A4A7932A6A23}"/>
    <dgm:cxn modelId="{93AA127A-5556-4790-AA5A-0C13FEF544DA}" type="presOf" srcId="{F0927445-D670-43A8-92EC-DFC4C5460B42}" destId="{154007C6-2DD2-40DA-911B-63DA9E1A41E0}" srcOrd="0" destOrd="0" presId="urn:microsoft.com/office/officeart/2005/8/layout/vList2"/>
    <dgm:cxn modelId="{93E62584-9E17-43AD-9893-5A7C6FBB0E49}" type="presOf" srcId="{F38AEA13-8B19-45B4-9DE1-753BD6FBF60C}" destId="{6AA9CD88-BBE7-41C7-9505-71C27830799E}" srcOrd="0" destOrd="0" presId="urn:microsoft.com/office/officeart/2005/8/layout/vList2"/>
    <dgm:cxn modelId="{E6A88F8A-8896-43F5-8C17-A6A6E270DA72}" srcId="{F38AEA13-8B19-45B4-9DE1-753BD6FBF60C}" destId="{3F5F2D86-80E7-41EE-A1C4-C1BDA9AB9F2C}" srcOrd="0" destOrd="0" parTransId="{4F12BBFB-AB9C-48A1-B99B-14E87EE5A4FB}" sibTransId="{3BF63608-D2A7-48CA-9289-182D3FA5196C}"/>
    <dgm:cxn modelId="{35767298-C7DA-4537-9A58-85AB41B68128}" srcId="{F38AEA13-8B19-45B4-9DE1-753BD6FBF60C}" destId="{F0927445-D670-43A8-92EC-DFC4C5460B42}" srcOrd="2" destOrd="0" parTransId="{A942C81A-72C6-4C06-B919-758484BF4E40}" sibTransId="{1CD8A248-6EBD-4701-9915-5BADE857E2DC}"/>
    <dgm:cxn modelId="{802A63BA-C00C-4C02-908F-6322AEF0C3D6}" type="presOf" srcId="{0ACADC6E-BD33-40E9-BC06-58F22341908D}" destId="{F46D3941-CA6C-49AC-819E-1DFB3EFC8620}" srcOrd="0" destOrd="0" presId="urn:microsoft.com/office/officeart/2005/8/layout/vList2"/>
    <dgm:cxn modelId="{83E64DC1-45FF-41AE-B1D7-635F72F91F42}" srcId="{0ACADC6E-BD33-40E9-BC06-58F22341908D}" destId="{42B1D620-6104-4EDF-AE80-7901D7A243EC}" srcOrd="0" destOrd="0" parTransId="{201EE426-5203-449B-9FC3-96EE3AFAF333}" sibTransId="{A806F71B-4007-48B0-ABA8-36498E8C4A80}"/>
    <dgm:cxn modelId="{4AC014C8-8E37-4722-BC40-8C513C2B6B5B}" type="presOf" srcId="{42B1D620-6104-4EDF-AE80-7901D7A243EC}" destId="{AA59DE48-5DA7-494B-A907-D5D5A8BA94AE}" srcOrd="0" destOrd="0" presId="urn:microsoft.com/office/officeart/2005/8/layout/vList2"/>
    <dgm:cxn modelId="{351E9FE7-212B-4035-8BDA-3C90195D15D4}" type="presOf" srcId="{3F5F2D86-80E7-41EE-A1C4-C1BDA9AB9F2C}" destId="{12755960-5982-4EBB-99E2-4005250CA10D}" srcOrd="0" destOrd="0" presId="urn:microsoft.com/office/officeart/2005/8/layout/vList2"/>
    <dgm:cxn modelId="{AB693BE8-030F-44DD-AC12-9CE0559540BC}" srcId="{3F5F2D86-80E7-41EE-A1C4-C1BDA9AB9F2C}" destId="{1518A4AB-1233-41C2-AB62-3BC35B41A011}" srcOrd="0" destOrd="0" parTransId="{AE068BD8-0412-4A65-B807-03688023038D}" sibTransId="{669EFD49-3475-45CB-BC1A-909739BFD5C1}"/>
    <dgm:cxn modelId="{9F8B6DF2-D45D-42A9-B44B-4D3867A52E61}" type="presOf" srcId="{1518A4AB-1233-41C2-AB62-3BC35B41A011}" destId="{AA1ACA5F-55A7-4031-97E2-04EC2442DB30}" srcOrd="0" destOrd="0" presId="urn:microsoft.com/office/officeart/2005/8/layout/vList2"/>
    <dgm:cxn modelId="{AFCF5D8D-2B62-4C65-8FFD-73463AA456A2}" type="presParOf" srcId="{6AA9CD88-BBE7-41C7-9505-71C27830799E}" destId="{12755960-5982-4EBB-99E2-4005250CA10D}" srcOrd="0" destOrd="0" presId="urn:microsoft.com/office/officeart/2005/8/layout/vList2"/>
    <dgm:cxn modelId="{52716FEB-79E1-4863-8330-9AACDEEAC751}" type="presParOf" srcId="{6AA9CD88-BBE7-41C7-9505-71C27830799E}" destId="{AA1ACA5F-55A7-4031-97E2-04EC2442DB30}" srcOrd="1" destOrd="0" presId="urn:microsoft.com/office/officeart/2005/8/layout/vList2"/>
    <dgm:cxn modelId="{CF358203-7D2B-44A9-A528-B73D1B41717A}" type="presParOf" srcId="{6AA9CD88-BBE7-41C7-9505-71C27830799E}" destId="{F46D3941-CA6C-49AC-819E-1DFB3EFC8620}" srcOrd="2" destOrd="0" presId="urn:microsoft.com/office/officeart/2005/8/layout/vList2"/>
    <dgm:cxn modelId="{183B1378-4842-4578-BC84-5615283F0E23}" type="presParOf" srcId="{6AA9CD88-BBE7-41C7-9505-71C27830799E}" destId="{AA59DE48-5DA7-494B-A907-D5D5A8BA94AE}" srcOrd="3" destOrd="0" presId="urn:microsoft.com/office/officeart/2005/8/layout/vList2"/>
    <dgm:cxn modelId="{056861D3-6163-41C6-95E0-61C7D7F8FACC}" type="presParOf" srcId="{6AA9CD88-BBE7-41C7-9505-71C27830799E}" destId="{154007C6-2DD2-40DA-911B-63DA9E1A41E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custT="1"/>
      <dgm:spPr>
        <a:solidFill>
          <a:srgbClr val="07651D"/>
        </a:solidFill>
      </dgm:spPr>
      <dgm:t>
        <a:bodyPr/>
        <a:lstStyle/>
        <a:p>
          <a:r>
            <a:rPr lang="en-US" sz="2000" dirty="0"/>
            <a:t>Remind client about deadlines and appointments.</a:t>
          </a:r>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F0927445-D670-43A8-92EC-DFC4C5460B42}">
      <dgm:prSet custT="1"/>
      <dgm:spPr>
        <a:solidFill>
          <a:schemeClr val="accent5">
            <a:lumMod val="50000"/>
            <a:lumOff val="50000"/>
          </a:schemeClr>
        </a:solidFill>
      </dgm:spPr>
      <dgm:t>
        <a:bodyPr/>
        <a:lstStyle/>
        <a:p>
          <a:r>
            <a:rPr lang="en-US" sz="2000" kern="1200" dirty="0"/>
            <a:t>Help client obtain and submit a copy of their records from where you work, </a:t>
          </a:r>
          <a:r>
            <a:rPr lang="en-US" sz="2000" kern="1200" dirty="0">
              <a:solidFill>
                <a:prstClr val="white"/>
              </a:solidFill>
              <a:latin typeface="Source Sans Pro"/>
              <a:ea typeface="+mn-ea"/>
              <a:cs typeface="+mn-cs"/>
            </a:rPr>
            <a:t>including</a:t>
          </a:r>
          <a:r>
            <a:rPr lang="en-US" sz="2000" kern="1200" dirty="0"/>
            <a:t> your records.</a:t>
          </a:r>
        </a:p>
      </dgm:t>
    </dgm:pt>
    <dgm:pt modelId="{A942C81A-72C6-4C06-B919-758484BF4E40}" type="parTrans" cxnId="{35767298-C7DA-4537-9A58-85AB41B68128}">
      <dgm:prSet/>
      <dgm:spPr/>
      <dgm:t>
        <a:bodyPr/>
        <a:lstStyle/>
        <a:p>
          <a:endParaRPr lang="en-US"/>
        </a:p>
      </dgm:t>
    </dgm:pt>
    <dgm:pt modelId="{1CD8A248-6EBD-4701-9915-5BADE857E2DC}" type="sibTrans" cxnId="{35767298-C7DA-4537-9A58-85AB41B68128}">
      <dgm:prSet/>
      <dgm:spPr/>
      <dgm:t>
        <a:bodyPr/>
        <a:lstStyle/>
        <a:p>
          <a:endParaRPr lang="en-US"/>
        </a:p>
      </dgm:t>
    </dgm:pt>
    <dgm:pt modelId="{42B1D620-6104-4EDF-AE80-7901D7A243EC}">
      <dgm:prSet custT="1"/>
      <dgm:spPr>
        <a:solidFill>
          <a:schemeClr val="accent5">
            <a:lumMod val="50000"/>
            <a:lumOff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76200" tIns="76200" rIns="76200" bIns="76200" numCol="1" spcCol="1270" anchor="ctr" anchorCtr="0"/>
        <a:lstStyle/>
        <a:p>
          <a:r>
            <a:rPr lang="en-US" sz="2000" kern="1200" dirty="0"/>
            <a:t>Help client arrange for transportation to Consultative Exams and </a:t>
          </a:r>
          <a:r>
            <a:rPr lang="en-US" sz="2000" kern="1200" dirty="0">
              <a:solidFill>
                <a:prstClr val="white"/>
              </a:solidFill>
              <a:latin typeface="Source Sans Pro"/>
              <a:ea typeface="+mn-ea"/>
              <a:cs typeface="+mn-cs"/>
            </a:rPr>
            <a:t>other</a:t>
          </a:r>
          <a:r>
            <a:rPr lang="en-US" sz="2000" kern="1200" dirty="0"/>
            <a:t> appointments.</a:t>
          </a:r>
          <a:endParaRPr lang="en-US" sz="1400" kern="1200" dirty="0"/>
        </a:p>
      </dgm:t>
    </dgm:pt>
    <dgm:pt modelId="{201EE426-5203-449B-9FC3-96EE3AFAF333}" type="parTrans" cxnId="{83E64DC1-45FF-41AE-B1D7-635F72F91F42}">
      <dgm:prSet/>
      <dgm:spPr/>
      <dgm:t>
        <a:bodyPr/>
        <a:lstStyle/>
        <a:p>
          <a:endParaRPr lang="en-US"/>
        </a:p>
      </dgm:t>
    </dgm:pt>
    <dgm:pt modelId="{A806F71B-4007-48B0-ABA8-36498E8C4A80}" type="sibTrans" cxnId="{83E64DC1-45FF-41AE-B1D7-635F72F91F42}">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pt>
    <dgm:pt modelId="{12755960-5982-4EBB-99E2-4005250CA10D}" type="pres">
      <dgm:prSet presAssocID="{3F5F2D86-80E7-41EE-A1C4-C1BDA9AB9F2C}" presName="parentText" presStyleLbl="node1" presStyleIdx="0" presStyleCnt="3" custLinFactY="-195419" custLinFactNeighborY="-200000">
        <dgm:presLayoutVars>
          <dgm:chMax val="0"/>
          <dgm:bulletEnabled val="1"/>
        </dgm:presLayoutVars>
      </dgm:prSet>
      <dgm:spPr/>
    </dgm:pt>
    <dgm:pt modelId="{1E6E0499-49BF-4FB6-90E8-C1DF82303B3B}" type="pres">
      <dgm:prSet presAssocID="{3BF63608-D2A7-48CA-9289-182D3FA5196C}" presName="spacer" presStyleCnt="0"/>
      <dgm:spPr/>
    </dgm:pt>
    <dgm:pt modelId="{9ACE29B5-47CB-4B70-BFA5-0E8138464EF4}" type="pres">
      <dgm:prSet presAssocID="{42B1D620-6104-4EDF-AE80-7901D7A243EC}" presName="parentText" presStyleLbl="node1" presStyleIdx="1" presStyleCnt="3">
        <dgm:presLayoutVars>
          <dgm:chMax val="0"/>
          <dgm:bulletEnabled val="1"/>
        </dgm:presLayoutVars>
      </dgm:prSet>
      <dgm:spPr>
        <a:xfrm>
          <a:off x="0" y="2037148"/>
          <a:ext cx="3840480" cy="1216800"/>
        </a:xfrm>
        <a:prstGeom prst="roundRect">
          <a:avLst/>
        </a:prstGeom>
      </dgm:spPr>
    </dgm:pt>
    <dgm:pt modelId="{B341CB27-757B-4E49-BF74-FBA72C47CD46}" type="pres">
      <dgm:prSet presAssocID="{A806F71B-4007-48B0-ABA8-36498E8C4A80}" presName="spacer" presStyleCnt="0"/>
      <dgm:spPr/>
    </dgm:pt>
    <dgm:pt modelId="{154007C6-2DD2-40DA-911B-63DA9E1A41E0}" type="pres">
      <dgm:prSet presAssocID="{F0927445-D670-43A8-92EC-DFC4C5460B42}" presName="parentText" presStyleLbl="node1" presStyleIdx="2" presStyleCnt="3" custLinFactY="125718" custLinFactNeighborY="200000">
        <dgm:presLayoutVars>
          <dgm:chMax val="0"/>
          <dgm:bulletEnabled val="1"/>
        </dgm:presLayoutVars>
      </dgm:prSet>
      <dgm:spPr/>
    </dgm:pt>
  </dgm:ptLst>
  <dgm:cxnLst>
    <dgm:cxn modelId="{93AA127A-5556-4790-AA5A-0C13FEF544DA}" type="presOf" srcId="{F0927445-D670-43A8-92EC-DFC4C5460B42}" destId="{154007C6-2DD2-40DA-911B-63DA9E1A41E0}" srcOrd="0" destOrd="0" presId="urn:microsoft.com/office/officeart/2005/8/layout/vList2"/>
    <dgm:cxn modelId="{93E62584-9E17-43AD-9893-5A7C6FBB0E49}" type="presOf" srcId="{F38AEA13-8B19-45B4-9DE1-753BD6FBF60C}" destId="{6AA9CD88-BBE7-41C7-9505-71C27830799E}" srcOrd="0" destOrd="0" presId="urn:microsoft.com/office/officeart/2005/8/layout/vList2"/>
    <dgm:cxn modelId="{E6A88F8A-8896-43F5-8C17-A6A6E270DA72}" srcId="{F38AEA13-8B19-45B4-9DE1-753BD6FBF60C}" destId="{3F5F2D86-80E7-41EE-A1C4-C1BDA9AB9F2C}" srcOrd="0" destOrd="0" parTransId="{4F12BBFB-AB9C-48A1-B99B-14E87EE5A4FB}" sibTransId="{3BF63608-D2A7-48CA-9289-182D3FA5196C}"/>
    <dgm:cxn modelId="{35767298-C7DA-4537-9A58-85AB41B68128}" srcId="{F38AEA13-8B19-45B4-9DE1-753BD6FBF60C}" destId="{F0927445-D670-43A8-92EC-DFC4C5460B42}" srcOrd="2" destOrd="0" parTransId="{A942C81A-72C6-4C06-B919-758484BF4E40}" sibTransId="{1CD8A248-6EBD-4701-9915-5BADE857E2DC}"/>
    <dgm:cxn modelId="{83E64DC1-45FF-41AE-B1D7-635F72F91F42}" srcId="{F38AEA13-8B19-45B4-9DE1-753BD6FBF60C}" destId="{42B1D620-6104-4EDF-AE80-7901D7A243EC}" srcOrd="1" destOrd="0" parTransId="{201EE426-5203-449B-9FC3-96EE3AFAF333}" sibTransId="{A806F71B-4007-48B0-ABA8-36498E8C4A80}"/>
    <dgm:cxn modelId="{351E9FE7-212B-4035-8BDA-3C90195D15D4}" type="presOf" srcId="{3F5F2D86-80E7-41EE-A1C4-C1BDA9AB9F2C}" destId="{12755960-5982-4EBB-99E2-4005250CA10D}" srcOrd="0" destOrd="0" presId="urn:microsoft.com/office/officeart/2005/8/layout/vList2"/>
    <dgm:cxn modelId="{95CF73EB-038F-413C-9404-CEE78F44D96B}" type="presOf" srcId="{42B1D620-6104-4EDF-AE80-7901D7A243EC}" destId="{9ACE29B5-47CB-4B70-BFA5-0E8138464EF4}" srcOrd="0" destOrd="0" presId="urn:microsoft.com/office/officeart/2005/8/layout/vList2"/>
    <dgm:cxn modelId="{AFCF5D8D-2B62-4C65-8FFD-73463AA456A2}" type="presParOf" srcId="{6AA9CD88-BBE7-41C7-9505-71C27830799E}" destId="{12755960-5982-4EBB-99E2-4005250CA10D}" srcOrd="0" destOrd="0" presId="urn:microsoft.com/office/officeart/2005/8/layout/vList2"/>
    <dgm:cxn modelId="{41743AAE-4978-402F-A03F-2234D0EDDAD5}" type="presParOf" srcId="{6AA9CD88-BBE7-41C7-9505-71C27830799E}" destId="{1E6E0499-49BF-4FB6-90E8-C1DF82303B3B}" srcOrd="1" destOrd="0" presId="urn:microsoft.com/office/officeart/2005/8/layout/vList2"/>
    <dgm:cxn modelId="{A2FFEED1-5AD0-4F49-98FE-F330C27785A0}" type="presParOf" srcId="{6AA9CD88-BBE7-41C7-9505-71C27830799E}" destId="{9ACE29B5-47CB-4B70-BFA5-0E8138464EF4}" srcOrd="2" destOrd="0" presId="urn:microsoft.com/office/officeart/2005/8/layout/vList2"/>
    <dgm:cxn modelId="{C37A6AC9-04E7-45B7-8D53-2431C4D15DBB}" type="presParOf" srcId="{6AA9CD88-BBE7-41C7-9505-71C27830799E}" destId="{B341CB27-757B-4E49-BF74-FBA72C47CD46}" srcOrd="3" destOrd="0" presId="urn:microsoft.com/office/officeart/2005/8/layout/vList2"/>
    <dgm:cxn modelId="{056861D3-6163-41C6-95E0-61C7D7F8FACC}" type="presParOf" srcId="{6AA9CD88-BBE7-41C7-9505-71C27830799E}" destId="{154007C6-2DD2-40DA-911B-63DA9E1A41E0}"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9BE5C7D-7E39-4288-B69A-07A7BED6CD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B777AF-55D9-4773-A434-C8FF7F6CC3CF}">
      <dgm:prSet phldrT="[Text]" custT="1"/>
      <dgm:spPr>
        <a:solidFill>
          <a:schemeClr val="accent5">
            <a:lumMod val="50000"/>
            <a:lumOff val="50000"/>
          </a:schemeClr>
        </a:solidFill>
      </dgm:spPr>
      <dgm:t>
        <a:bodyPr/>
        <a:lstStyle/>
        <a:p>
          <a:r>
            <a:rPr lang="en-US" sz="2000" dirty="0"/>
            <a:t>Help client complete SSA/DDS forms.</a:t>
          </a:r>
        </a:p>
      </dgm:t>
    </dgm:pt>
    <dgm:pt modelId="{E1F6E144-7645-4274-97E7-6C161111CE94}" type="parTrans" cxnId="{A49EDD98-CF74-46B1-AAE4-0C1E595AE833}">
      <dgm:prSet/>
      <dgm:spPr/>
      <dgm:t>
        <a:bodyPr/>
        <a:lstStyle/>
        <a:p>
          <a:endParaRPr lang="en-US"/>
        </a:p>
      </dgm:t>
    </dgm:pt>
    <dgm:pt modelId="{CD071597-CDF4-49AB-A6D1-E54878FF1D8B}" type="sibTrans" cxnId="{A49EDD98-CF74-46B1-AAE4-0C1E595AE833}">
      <dgm:prSet/>
      <dgm:spPr/>
      <dgm:t>
        <a:bodyPr/>
        <a:lstStyle/>
        <a:p>
          <a:endParaRPr lang="en-US"/>
        </a:p>
      </dgm:t>
    </dgm:pt>
    <dgm:pt modelId="{82634103-7AAC-4284-82B5-7915EB2603FD}">
      <dgm:prSet phldrT="[Text]"/>
      <dgm:spPr/>
      <dgm:t>
        <a:bodyPr/>
        <a:lstStyle/>
        <a:p>
          <a:r>
            <a:rPr lang="en-US" b="1" dirty="0"/>
            <a:t>Disability Report</a:t>
          </a:r>
          <a:r>
            <a:rPr lang="en-US" dirty="0"/>
            <a:t>: Be sure to include ALL doctors, hospitals, and other treatment for at least the last 12 months, or since the alleged onset date, whichever is longer</a:t>
          </a:r>
        </a:p>
      </dgm:t>
    </dgm:pt>
    <dgm:pt modelId="{3B2FFDE5-B779-49E4-9BAE-96E154644E48}" type="parTrans" cxnId="{88B12BFD-CFC7-4F50-A1D0-64C272D1C7EF}">
      <dgm:prSet/>
      <dgm:spPr/>
      <dgm:t>
        <a:bodyPr/>
        <a:lstStyle/>
        <a:p>
          <a:endParaRPr lang="en-US"/>
        </a:p>
      </dgm:t>
    </dgm:pt>
    <dgm:pt modelId="{B1AE7BC4-DC03-44B9-8212-91F2272DA755}" type="sibTrans" cxnId="{88B12BFD-CFC7-4F50-A1D0-64C272D1C7EF}">
      <dgm:prSet/>
      <dgm:spPr/>
      <dgm:t>
        <a:bodyPr/>
        <a:lstStyle/>
        <a:p>
          <a:endParaRPr lang="en-US"/>
        </a:p>
      </dgm:t>
    </dgm:pt>
    <dgm:pt modelId="{25F801EC-1336-496C-A562-FF88228186BD}">
      <dgm:prSet phldrT="[Text]"/>
      <dgm:spPr/>
      <dgm:t>
        <a:bodyPr/>
        <a:lstStyle/>
        <a:p>
          <a:r>
            <a:rPr lang="en-US" b="1" dirty="0"/>
            <a:t>Work History</a:t>
          </a:r>
          <a:r>
            <a:rPr lang="en-US" dirty="0"/>
            <a:t>: Include all jobs worked. Provide information to the best of your ability.</a:t>
          </a:r>
        </a:p>
      </dgm:t>
    </dgm:pt>
    <dgm:pt modelId="{0DE6E724-6365-408F-9D80-75ED1817C0D1}" type="parTrans" cxnId="{3D521E69-23F9-479A-8DA8-DC7D3583097D}">
      <dgm:prSet/>
      <dgm:spPr/>
      <dgm:t>
        <a:bodyPr/>
        <a:lstStyle/>
        <a:p>
          <a:endParaRPr lang="en-US"/>
        </a:p>
      </dgm:t>
    </dgm:pt>
    <dgm:pt modelId="{552E061C-172F-452A-AFC2-57F9A3D0A657}" type="sibTrans" cxnId="{3D521E69-23F9-479A-8DA8-DC7D3583097D}">
      <dgm:prSet/>
      <dgm:spPr/>
      <dgm:t>
        <a:bodyPr/>
        <a:lstStyle/>
        <a:p>
          <a:endParaRPr lang="en-US"/>
        </a:p>
      </dgm:t>
    </dgm:pt>
    <dgm:pt modelId="{C594D3AF-F615-4C34-AD20-980B773793A9}">
      <dgm:prSet phldrT="[Text]"/>
      <dgm:spPr/>
      <dgm:t>
        <a:bodyPr/>
        <a:lstStyle/>
        <a:p>
          <a:r>
            <a:rPr lang="en-US" b="1" dirty="0"/>
            <a:t>Function Report</a:t>
          </a:r>
          <a:r>
            <a:rPr lang="en-US" dirty="0"/>
            <a:t>: Be honest about limitations caused by disability. I generally advise clients not to put too much information on these forms.</a:t>
          </a:r>
        </a:p>
      </dgm:t>
    </dgm:pt>
    <dgm:pt modelId="{0BC429C2-E1AC-4838-9686-C3447A560464}" type="parTrans" cxnId="{708B6553-94D2-40A2-866A-99B5FD8DAF55}">
      <dgm:prSet/>
      <dgm:spPr/>
      <dgm:t>
        <a:bodyPr/>
        <a:lstStyle/>
        <a:p>
          <a:endParaRPr lang="en-US"/>
        </a:p>
      </dgm:t>
    </dgm:pt>
    <dgm:pt modelId="{2FF20B7B-9B5A-4C7E-98C7-A9F5FF1AB0AE}" type="sibTrans" cxnId="{708B6553-94D2-40A2-866A-99B5FD8DAF55}">
      <dgm:prSet/>
      <dgm:spPr/>
      <dgm:t>
        <a:bodyPr/>
        <a:lstStyle/>
        <a:p>
          <a:endParaRPr lang="en-US"/>
        </a:p>
      </dgm:t>
    </dgm:pt>
    <dgm:pt modelId="{7777637A-B781-45BA-A378-493AB89D8B63}">
      <dgm:prSet phldrT="[Text]" custT="1"/>
      <dgm:spPr>
        <a:solidFill>
          <a:schemeClr val="accent5">
            <a:lumMod val="50000"/>
            <a:lumOff val="50000"/>
          </a:schemeClr>
        </a:solidFill>
      </dgm:spPr>
      <dgm:t>
        <a:bodyPr/>
        <a:lstStyle/>
        <a:p>
          <a:r>
            <a:rPr lang="en-US" sz="2000" dirty="0"/>
            <a:t>Complete and submit a Third-Party Function Report</a:t>
          </a:r>
        </a:p>
      </dgm:t>
    </dgm:pt>
    <dgm:pt modelId="{88A17C76-6BF5-409D-B48F-6238F53D3331}" type="parTrans" cxnId="{1CDFB3DD-BF0A-440D-BA80-451F68D52300}">
      <dgm:prSet/>
      <dgm:spPr/>
      <dgm:t>
        <a:bodyPr/>
        <a:lstStyle/>
        <a:p>
          <a:endParaRPr lang="en-US"/>
        </a:p>
      </dgm:t>
    </dgm:pt>
    <dgm:pt modelId="{A09A88D9-C048-4737-A116-6D0A62B8F284}" type="sibTrans" cxnId="{1CDFB3DD-BF0A-440D-BA80-451F68D52300}">
      <dgm:prSet/>
      <dgm:spPr/>
      <dgm:t>
        <a:bodyPr/>
        <a:lstStyle/>
        <a:p>
          <a:endParaRPr lang="en-US"/>
        </a:p>
      </dgm:t>
    </dgm:pt>
    <dgm:pt modelId="{389839A2-2FDE-4B00-A5AA-5B076E39900C}">
      <dgm:prSet phldrT="[Text]"/>
      <dgm:spPr/>
      <dgm:t>
        <a:bodyPr/>
        <a:lstStyle/>
        <a:p>
          <a:r>
            <a:rPr lang="en-US" dirty="0"/>
            <a:t>Make it clear that statements are focused on what you observed, not on what client has told you</a:t>
          </a:r>
        </a:p>
      </dgm:t>
    </dgm:pt>
    <dgm:pt modelId="{CB82D781-1C8F-4FAA-8727-6259770E1688}" type="parTrans" cxnId="{FB28EF93-4D1D-40A8-A26B-FA0CD8AB119F}">
      <dgm:prSet/>
      <dgm:spPr/>
      <dgm:t>
        <a:bodyPr/>
        <a:lstStyle/>
        <a:p>
          <a:endParaRPr lang="en-US"/>
        </a:p>
      </dgm:t>
    </dgm:pt>
    <dgm:pt modelId="{228F9FCF-693E-46EA-A0DD-5D1ED500F8E1}" type="sibTrans" cxnId="{FB28EF93-4D1D-40A8-A26B-FA0CD8AB119F}">
      <dgm:prSet/>
      <dgm:spPr/>
      <dgm:t>
        <a:bodyPr/>
        <a:lstStyle/>
        <a:p>
          <a:endParaRPr lang="en-US"/>
        </a:p>
      </dgm:t>
    </dgm:pt>
    <dgm:pt modelId="{360A14A5-594F-44EA-AFF2-265F77436BB1}">
      <dgm:prSet phldrT="[Text]"/>
      <dgm:spPr/>
      <dgm:t>
        <a:bodyPr/>
        <a:lstStyle/>
        <a:p>
          <a:r>
            <a:rPr lang="en-US" dirty="0"/>
            <a:t>Include information about your education, training, and licenses to support your credibility</a:t>
          </a:r>
        </a:p>
      </dgm:t>
    </dgm:pt>
    <dgm:pt modelId="{30426101-8FF4-492B-80B5-B793EC295DFC}" type="parTrans" cxnId="{66B1D7AF-A434-45AC-8DD1-70835341CE60}">
      <dgm:prSet/>
      <dgm:spPr/>
      <dgm:t>
        <a:bodyPr/>
        <a:lstStyle/>
        <a:p>
          <a:endParaRPr lang="en-US"/>
        </a:p>
      </dgm:t>
    </dgm:pt>
    <dgm:pt modelId="{98ECF9B1-2854-4E00-B67A-8D7A288E5834}" type="sibTrans" cxnId="{66B1D7AF-A434-45AC-8DD1-70835341CE60}">
      <dgm:prSet/>
      <dgm:spPr/>
      <dgm:t>
        <a:bodyPr/>
        <a:lstStyle/>
        <a:p>
          <a:endParaRPr lang="en-US"/>
        </a:p>
      </dgm:t>
    </dgm:pt>
    <dgm:pt modelId="{E944A8A0-85B8-4D97-8F9C-7359B7974ABE}">
      <dgm:prSet phldrT="[Text]"/>
      <dgm:spPr/>
      <dgm:t>
        <a:bodyPr/>
        <a:lstStyle/>
        <a:p>
          <a:r>
            <a:rPr lang="en-US" dirty="0"/>
            <a:t>Note how long you’ve known the client, how often you see them, if you have unannounced home visits, etc.</a:t>
          </a:r>
        </a:p>
      </dgm:t>
    </dgm:pt>
    <dgm:pt modelId="{8E69868C-C2A9-47AB-9D61-41FFC885EB5D}" type="parTrans" cxnId="{CCB32361-7539-400B-BBA9-DB98372CE797}">
      <dgm:prSet/>
      <dgm:spPr/>
      <dgm:t>
        <a:bodyPr/>
        <a:lstStyle/>
        <a:p>
          <a:endParaRPr lang="en-US"/>
        </a:p>
      </dgm:t>
    </dgm:pt>
    <dgm:pt modelId="{5C7C2E5D-B01F-45DF-8047-32DD06FAE2EB}" type="sibTrans" cxnId="{CCB32361-7539-400B-BBA9-DB98372CE797}">
      <dgm:prSet/>
      <dgm:spPr/>
      <dgm:t>
        <a:bodyPr/>
        <a:lstStyle/>
        <a:p>
          <a:endParaRPr lang="en-US"/>
        </a:p>
      </dgm:t>
    </dgm:pt>
    <dgm:pt modelId="{DACDC94A-C206-41AE-B34E-0E5246DEE1A9}" type="pres">
      <dgm:prSet presAssocID="{B9BE5C7D-7E39-4288-B69A-07A7BED6CD2F}" presName="linear" presStyleCnt="0">
        <dgm:presLayoutVars>
          <dgm:animLvl val="lvl"/>
          <dgm:resizeHandles val="exact"/>
        </dgm:presLayoutVars>
      </dgm:prSet>
      <dgm:spPr/>
    </dgm:pt>
    <dgm:pt modelId="{7B54CFF5-BCF6-4D70-9BBD-B85D9A4E35A3}" type="pres">
      <dgm:prSet presAssocID="{97B777AF-55D9-4773-A434-C8FF7F6CC3CF}" presName="parentText" presStyleLbl="node1" presStyleIdx="0" presStyleCnt="2">
        <dgm:presLayoutVars>
          <dgm:chMax val="0"/>
          <dgm:bulletEnabled val="1"/>
        </dgm:presLayoutVars>
      </dgm:prSet>
      <dgm:spPr/>
    </dgm:pt>
    <dgm:pt modelId="{E7CB9EDE-EBC8-4B89-A67B-1FC0AF0FAB71}" type="pres">
      <dgm:prSet presAssocID="{97B777AF-55D9-4773-A434-C8FF7F6CC3CF}" presName="childText" presStyleLbl="revTx" presStyleIdx="0" presStyleCnt="2">
        <dgm:presLayoutVars>
          <dgm:bulletEnabled val="1"/>
        </dgm:presLayoutVars>
      </dgm:prSet>
      <dgm:spPr/>
    </dgm:pt>
    <dgm:pt modelId="{B21CC2AB-F732-4FB5-92B4-47D38CBC5929}" type="pres">
      <dgm:prSet presAssocID="{7777637A-B781-45BA-A378-493AB89D8B63}" presName="parentText" presStyleLbl="node1" presStyleIdx="1" presStyleCnt="2">
        <dgm:presLayoutVars>
          <dgm:chMax val="0"/>
          <dgm:bulletEnabled val="1"/>
        </dgm:presLayoutVars>
      </dgm:prSet>
      <dgm:spPr/>
    </dgm:pt>
    <dgm:pt modelId="{DDC02F63-B488-408F-A201-EF354B64D1AC}" type="pres">
      <dgm:prSet presAssocID="{7777637A-B781-45BA-A378-493AB89D8B63}" presName="childText" presStyleLbl="revTx" presStyleIdx="1" presStyleCnt="2">
        <dgm:presLayoutVars>
          <dgm:bulletEnabled val="1"/>
        </dgm:presLayoutVars>
      </dgm:prSet>
      <dgm:spPr/>
    </dgm:pt>
  </dgm:ptLst>
  <dgm:cxnLst>
    <dgm:cxn modelId="{ECC58509-ADC6-4A67-B34C-6BE0F9607AEC}" type="presOf" srcId="{B9BE5C7D-7E39-4288-B69A-07A7BED6CD2F}" destId="{DACDC94A-C206-41AE-B34E-0E5246DEE1A9}" srcOrd="0" destOrd="0" presId="urn:microsoft.com/office/officeart/2005/8/layout/vList2"/>
    <dgm:cxn modelId="{6826810B-1301-4233-B131-E75EC1618DB1}" type="presOf" srcId="{97B777AF-55D9-4773-A434-C8FF7F6CC3CF}" destId="{7B54CFF5-BCF6-4D70-9BBD-B85D9A4E35A3}" srcOrd="0" destOrd="0" presId="urn:microsoft.com/office/officeart/2005/8/layout/vList2"/>
    <dgm:cxn modelId="{E7EB5D25-3682-42FB-B822-322059A25EE1}" type="presOf" srcId="{25F801EC-1336-496C-A562-FF88228186BD}" destId="{E7CB9EDE-EBC8-4B89-A67B-1FC0AF0FAB71}" srcOrd="0" destOrd="1" presId="urn:microsoft.com/office/officeart/2005/8/layout/vList2"/>
    <dgm:cxn modelId="{CCB32361-7539-400B-BBA9-DB98372CE797}" srcId="{7777637A-B781-45BA-A378-493AB89D8B63}" destId="{E944A8A0-85B8-4D97-8F9C-7359B7974ABE}" srcOrd="2" destOrd="0" parTransId="{8E69868C-C2A9-47AB-9D61-41FFC885EB5D}" sibTransId="{5C7C2E5D-B01F-45DF-8047-32DD06FAE2EB}"/>
    <dgm:cxn modelId="{7AFE0366-6C42-428E-8F55-4C954CA01274}" type="presOf" srcId="{82634103-7AAC-4284-82B5-7915EB2603FD}" destId="{E7CB9EDE-EBC8-4B89-A67B-1FC0AF0FAB71}" srcOrd="0" destOrd="0" presId="urn:microsoft.com/office/officeart/2005/8/layout/vList2"/>
    <dgm:cxn modelId="{3D521E69-23F9-479A-8DA8-DC7D3583097D}" srcId="{97B777AF-55D9-4773-A434-C8FF7F6CC3CF}" destId="{25F801EC-1336-496C-A562-FF88228186BD}" srcOrd="1" destOrd="0" parTransId="{0DE6E724-6365-408F-9D80-75ED1817C0D1}" sibTransId="{552E061C-172F-452A-AFC2-57F9A3D0A657}"/>
    <dgm:cxn modelId="{C797266C-A878-4D22-BFC2-C081A9C48A88}" type="presOf" srcId="{389839A2-2FDE-4B00-A5AA-5B076E39900C}" destId="{DDC02F63-B488-408F-A201-EF354B64D1AC}" srcOrd="0" destOrd="0" presId="urn:microsoft.com/office/officeart/2005/8/layout/vList2"/>
    <dgm:cxn modelId="{5881A86D-2D2F-449B-BE68-2E90AA3BA6C7}" type="presOf" srcId="{C594D3AF-F615-4C34-AD20-980B773793A9}" destId="{E7CB9EDE-EBC8-4B89-A67B-1FC0AF0FAB71}" srcOrd="0" destOrd="2" presId="urn:microsoft.com/office/officeart/2005/8/layout/vList2"/>
    <dgm:cxn modelId="{708B6553-94D2-40A2-866A-99B5FD8DAF55}" srcId="{97B777AF-55D9-4773-A434-C8FF7F6CC3CF}" destId="{C594D3AF-F615-4C34-AD20-980B773793A9}" srcOrd="2" destOrd="0" parTransId="{0BC429C2-E1AC-4838-9686-C3447A560464}" sibTransId="{2FF20B7B-9B5A-4C7E-98C7-A9F5FF1AB0AE}"/>
    <dgm:cxn modelId="{FB28EF93-4D1D-40A8-A26B-FA0CD8AB119F}" srcId="{7777637A-B781-45BA-A378-493AB89D8B63}" destId="{389839A2-2FDE-4B00-A5AA-5B076E39900C}" srcOrd="0" destOrd="0" parTransId="{CB82D781-1C8F-4FAA-8727-6259770E1688}" sibTransId="{228F9FCF-693E-46EA-A0DD-5D1ED500F8E1}"/>
    <dgm:cxn modelId="{A49EDD98-CF74-46B1-AAE4-0C1E595AE833}" srcId="{B9BE5C7D-7E39-4288-B69A-07A7BED6CD2F}" destId="{97B777AF-55D9-4773-A434-C8FF7F6CC3CF}" srcOrd="0" destOrd="0" parTransId="{E1F6E144-7645-4274-97E7-6C161111CE94}" sibTransId="{CD071597-CDF4-49AB-A6D1-E54878FF1D8B}"/>
    <dgm:cxn modelId="{CC06429A-810C-4047-B664-8699B87954F5}" type="presOf" srcId="{7777637A-B781-45BA-A378-493AB89D8B63}" destId="{B21CC2AB-F732-4FB5-92B4-47D38CBC5929}" srcOrd="0" destOrd="0" presId="urn:microsoft.com/office/officeart/2005/8/layout/vList2"/>
    <dgm:cxn modelId="{955173A8-B60E-4DD6-97FD-B695CED96A12}" type="presOf" srcId="{360A14A5-594F-44EA-AFF2-265F77436BB1}" destId="{DDC02F63-B488-408F-A201-EF354B64D1AC}" srcOrd="0" destOrd="1" presId="urn:microsoft.com/office/officeart/2005/8/layout/vList2"/>
    <dgm:cxn modelId="{66B1D7AF-A434-45AC-8DD1-70835341CE60}" srcId="{7777637A-B781-45BA-A378-493AB89D8B63}" destId="{360A14A5-594F-44EA-AFF2-265F77436BB1}" srcOrd="1" destOrd="0" parTransId="{30426101-8FF4-492B-80B5-B793EC295DFC}" sibTransId="{98ECF9B1-2854-4E00-B67A-8D7A288E5834}"/>
    <dgm:cxn modelId="{E5704BC1-8573-4195-B05C-8CBB6494D616}" type="presOf" srcId="{E944A8A0-85B8-4D97-8F9C-7359B7974ABE}" destId="{DDC02F63-B488-408F-A201-EF354B64D1AC}" srcOrd="0" destOrd="2" presId="urn:microsoft.com/office/officeart/2005/8/layout/vList2"/>
    <dgm:cxn modelId="{1CDFB3DD-BF0A-440D-BA80-451F68D52300}" srcId="{B9BE5C7D-7E39-4288-B69A-07A7BED6CD2F}" destId="{7777637A-B781-45BA-A378-493AB89D8B63}" srcOrd="1" destOrd="0" parTransId="{88A17C76-6BF5-409D-B48F-6238F53D3331}" sibTransId="{A09A88D9-C048-4737-A116-6D0A62B8F284}"/>
    <dgm:cxn modelId="{88B12BFD-CFC7-4F50-A1D0-64C272D1C7EF}" srcId="{97B777AF-55D9-4773-A434-C8FF7F6CC3CF}" destId="{82634103-7AAC-4284-82B5-7915EB2603FD}" srcOrd="0" destOrd="0" parTransId="{3B2FFDE5-B779-49E4-9BAE-96E154644E48}" sibTransId="{B1AE7BC4-DC03-44B9-8212-91F2272DA755}"/>
    <dgm:cxn modelId="{73927E3B-A9DB-4BB6-B8F1-0F93CBD01213}" type="presParOf" srcId="{DACDC94A-C206-41AE-B34E-0E5246DEE1A9}" destId="{7B54CFF5-BCF6-4D70-9BBD-B85D9A4E35A3}" srcOrd="0" destOrd="0" presId="urn:microsoft.com/office/officeart/2005/8/layout/vList2"/>
    <dgm:cxn modelId="{42160062-AB0E-4F52-82F0-D00F3829CE36}" type="presParOf" srcId="{DACDC94A-C206-41AE-B34E-0E5246DEE1A9}" destId="{E7CB9EDE-EBC8-4B89-A67B-1FC0AF0FAB71}" srcOrd="1" destOrd="0" presId="urn:microsoft.com/office/officeart/2005/8/layout/vList2"/>
    <dgm:cxn modelId="{ED633C04-D40D-4B7C-83C0-9F216778B3A9}" type="presParOf" srcId="{DACDC94A-C206-41AE-B34E-0E5246DEE1A9}" destId="{B21CC2AB-F732-4FB5-92B4-47D38CBC5929}" srcOrd="2" destOrd="0" presId="urn:microsoft.com/office/officeart/2005/8/layout/vList2"/>
    <dgm:cxn modelId="{02C05EEA-1E64-4352-9712-2B30C63C0DC6}" type="presParOf" srcId="{DACDC94A-C206-41AE-B34E-0E5246DEE1A9}" destId="{DDC02F63-B488-408F-A201-EF354B64D1A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9BE5C7D-7E39-4288-B69A-07A7BED6CD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EE820B-6E6F-4BC0-842A-2F64BE5537C7}">
      <dgm:prSet phldrT="[Text]" custT="1"/>
      <dgm:spPr>
        <a:solidFill>
          <a:schemeClr val="accent5">
            <a:lumMod val="50000"/>
            <a:lumOff val="50000"/>
          </a:schemeClr>
        </a:solidFill>
      </dgm:spPr>
      <dgm:t>
        <a:bodyPr/>
        <a:lstStyle/>
        <a:p>
          <a:r>
            <a:rPr lang="en-US" sz="2000" dirty="0"/>
            <a:t>Help client brainstorm what kinds of records might help them with their claim and ask SSA to get them.</a:t>
          </a:r>
        </a:p>
      </dgm:t>
    </dgm:pt>
    <dgm:pt modelId="{2462EE96-06FD-43E8-9D5F-65477F233AE1}" type="parTrans" cxnId="{65CEEAC4-A9F8-4216-8F2F-6449428A8D44}">
      <dgm:prSet/>
      <dgm:spPr/>
      <dgm:t>
        <a:bodyPr/>
        <a:lstStyle/>
        <a:p>
          <a:endParaRPr lang="en-US"/>
        </a:p>
      </dgm:t>
    </dgm:pt>
    <dgm:pt modelId="{A20CF1AA-31B2-4023-9555-64CD0D8F4E28}" type="sibTrans" cxnId="{65CEEAC4-A9F8-4216-8F2F-6449428A8D44}">
      <dgm:prSet/>
      <dgm:spPr/>
      <dgm:t>
        <a:bodyPr/>
        <a:lstStyle/>
        <a:p>
          <a:endParaRPr lang="en-US"/>
        </a:p>
      </dgm:t>
    </dgm:pt>
    <dgm:pt modelId="{710EA681-0E67-4ABD-A898-4A2A97335BD9}">
      <dgm:prSet phldrT="[Text]" custT="1"/>
      <dgm:spPr/>
      <dgm:t>
        <a:bodyPr/>
        <a:lstStyle/>
        <a:p>
          <a:r>
            <a:rPr lang="en-US" sz="1400" dirty="0"/>
            <a:t>Medical</a:t>
          </a:r>
        </a:p>
      </dgm:t>
    </dgm:pt>
    <dgm:pt modelId="{14933393-083C-4777-9952-67DBC2E1B16F}" type="parTrans" cxnId="{31D7A5A9-7DEB-4905-BCFE-6261E0608E91}">
      <dgm:prSet/>
      <dgm:spPr/>
      <dgm:t>
        <a:bodyPr/>
        <a:lstStyle/>
        <a:p>
          <a:endParaRPr lang="en-US"/>
        </a:p>
      </dgm:t>
    </dgm:pt>
    <dgm:pt modelId="{840F95DB-7400-4286-B643-941A80607E00}" type="sibTrans" cxnId="{31D7A5A9-7DEB-4905-BCFE-6261E0608E91}">
      <dgm:prSet/>
      <dgm:spPr/>
      <dgm:t>
        <a:bodyPr/>
        <a:lstStyle/>
        <a:p>
          <a:endParaRPr lang="en-US"/>
        </a:p>
      </dgm:t>
    </dgm:pt>
    <dgm:pt modelId="{F53B3EE5-9143-4C25-97AA-0BC490A2135D}">
      <dgm:prSet custT="1"/>
      <dgm:spPr/>
      <dgm:t>
        <a:bodyPr/>
        <a:lstStyle/>
        <a:p>
          <a:r>
            <a:rPr lang="en-US" sz="1400" dirty="0"/>
            <a:t>Education</a:t>
          </a:r>
        </a:p>
      </dgm:t>
    </dgm:pt>
    <dgm:pt modelId="{B38BE34D-FF3F-4729-B871-FB51A58B7A66}" type="parTrans" cxnId="{E99D8970-4497-4719-B46B-BF20D537EE38}">
      <dgm:prSet/>
      <dgm:spPr/>
      <dgm:t>
        <a:bodyPr/>
        <a:lstStyle/>
        <a:p>
          <a:endParaRPr lang="en-US"/>
        </a:p>
      </dgm:t>
    </dgm:pt>
    <dgm:pt modelId="{90C72333-A765-484D-95F7-0E551E871DC5}" type="sibTrans" cxnId="{E99D8970-4497-4719-B46B-BF20D537EE38}">
      <dgm:prSet/>
      <dgm:spPr/>
      <dgm:t>
        <a:bodyPr/>
        <a:lstStyle/>
        <a:p>
          <a:endParaRPr lang="en-US"/>
        </a:p>
      </dgm:t>
    </dgm:pt>
    <dgm:pt modelId="{06BF2DFF-B3FB-4B97-AC84-184623601377}">
      <dgm:prSet custT="1"/>
      <dgm:spPr/>
      <dgm:t>
        <a:bodyPr/>
        <a:lstStyle/>
        <a:p>
          <a:r>
            <a:rPr lang="en-US" sz="1400" dirty="0"/>
            <a:t>HR Records from previous jobs</a:t>
          </a:r>
        </a:p>
      </dgm:t>
    </dgm:pt>
    <dgm:pt modelId="{D97F40C7-DC4B-4796-839A-4CACF8A8771B}" type="parTrans" cxnId="{A1C01155-A469-472E-AF5A-665D5B2BF89E}">
      <dgm:prSet/>
      <dgm:spPr/>
      <dgm:t>
        <a:bodyPr/>
        <a:lstStyle/>
        <a:p>
          <a:endParaRPr lang="en-US"/>
        </a:p>
      </dgm:t>
    </dgm:pt>
    <dgm:pt modelId="{F185BF51-1730-420C-8BAB-21CB0BABDBA7}" type="sibTrans" cxnId="{A1C01155-A469-472E-AF5A-665D5B2BF89E}">
      <dgm:prSet/>
      <dgm:spPr/>
      <dgm:t>
        <a:bodyPr/>
        <a:lstStyle/>
        <a:p>
          <a:endParaRPr lang="en-US"/>
        </a:p>
      </dgm:t>
    </dgm:pt>
    <dgm:pt modelId="{2CAC68F8-97D9-44A0-B4EB-3B45BB9B2D63}">
      <dgm:prSet custT="1"/>
      <dgm:spPr/>
      <dgm:t>
        <a:bodyPr/>
        <a:lstStyle/>
        <a:p>
          <a:r>
            <a:rPr lang="en-US" sz="1400" dirty="0"/>
            <a:t>Social Service provider records!</a:t>
          </a:r>
        </a:p>
      </dgm:t>
    </dgm:pt>
    <dgm:pt modelId="{FC443BCD-1E83-4CDF-BA93-A6FA99F319DE}" type="parTrans" cxnId="{96B99ADB-3D94-49A4-9336-DF9E9DD19009}">
      <dgm:prSet/>
      <dgm:spPr/>
      <dgm:t>
        <a:bodyPr/>
        <a:lstStyle/>
        <a:p>
          <a:endParaRPr lang="en-US"/>
        </a:p>
      </dgm:t>
    </dgm:pt>
    <dgm:pt modelId="{17CC12C3-102D-4757-BBC5-EDF9277F9562}" type="sibTrans" cxnId="{96B99ADB-3D94-49A4-9336-DF9E9DD19009}">
      <dgm:prSet/>
      <dgm:spPr/>
      <dgm:t>
        <a:bodyPr/>
        <a:lstStyle/>
        <a:p>
          <a:endParaRPr lang="en-US"/>
        </a:p>
      </dgm:t>
    </dgm:pt>
    <dgm:pt modelId="{82410F71-8200-4627-BF01-921A4F9B4333}">
      <dgm:prSet custT="1"/>
      <dgm:spPr/>
      <dgm:t>
        <a:bodyPr/>
        <a:lstStyle/>
        <a:p>
          <a:r>
            <a:rPr lang="en-US" sz="1400" dirty="0"/>
            <a:t>Job training</a:t>
          </a:r>
        </a:p>
      </dgm:t>
    </dgm:pt>
    <dgm:pt modelId="{D690BC61-4CD3-4CB0-A0A6-AB8C30610F48}" type="parTrans" cxnId="{DE5B3BA3-E39C-4F7D-9DC5-65FB67501A3C}">
      <dgm:prSet/>
      <dgm:spPr/>
      <dgm:t>
        <a:bodyPr/>
        <a:lstStyle/>
        <a:p>
          <a:endParaRPr lang="en-US"/>
        </a:p>
      </dgm:t>
    </dgm:pt>
    <dgm:pt modelId="{C414D9B1-3A4C-4939-83B8-6FBEE7775FE3}" type="sibTrans" cxnId="{DE5B3BA3-E39C-4F7D-9DC5-65FB67501A3C}">
      <dgm:prSet/>
      <dgm:spPr/>
      <dgm:t>
        <a:bodyPr/>
        <a:lstStyle/>
        <a:p>
          <a:endParaRPr lang="en-US"/>
        </a:p>
      </dgm:t>
    </dgm:pt>
    <dgm:pt modelId="{7E78640B-EEFE-430D-89DB-9539CE0896B4}">
      <dgm:prSet custT="1"/>
      <dgm:spPr/>
      <dgm:t>
        <a:bodyPr/>
        <a:lstStyle/>
        <a:p>
          <a:r>
            <a:rPr lang="en-US" sz="1400" dirty="0"/>
            <a:t>Prison or Court records</a:t>
          </a:r>
        </a:p>
      </dgm:t>
    </dgm:pt>
    <dgm:pt modelId="{BC5A41C9-EC0A-4204-B0C4-DE436DFB1E2D}" type="parTrans" cxnId="{AF3882D8-55C0-406F-BE20-F01512A930CB}">
      <dgm:prSet/>
      <dgm:spPr/>
      <dgm:t>
        <a:bodyPr/>
        <a:lstStyle/>
        <a:p>
          <a:endParaRPr lang="en-US"/>
        </a:p>
      </dgm:t>
    </dgm:pt>
    <dgm:pt modelId="{1668EE53-E418-497B-8DE2-71A6284E1DF8}" type="sibTrans" cxnId="{AF3882D8-55C0-406F-BE20-F01512A930CB}">
      <dgm:prSet/>
      <dgm:spPr/>
      <dgm:t>
        <a:bodyPr/>
        <a:lstStyle/>
        <a:p>
          <a:endParaRPr lang="en-US"/>
        </a:p>
      </dgm:t>
    </dgm:pt>
    <dgm:pt modelId="{C85C4F47-0065-4185-A7F5-0A9D022B42B4}">
      <dgm:prSet custT="1"/>
      <dgm:spPr/>
      <dgm:t>
        <a:bodyPr/>
        <a:lstStyle/>
        <a:p>
          <a:r>
            <a:rPr lang="en-US" sz="1400" dirty="0"/>
            <a:t>Housing records</a:t>
          </a:r>
        </a:p>
      </dgm:t>
    </dgm:pt>
    <dgm:pt modelId="{BEAD1CEA-DC53-4283-A95D-82306D721675}" type="parTrans" cxnId="{EDE8E4F0-C1C9-430C-8FFF-BD837C5084BC}">
      <dgm:prSet/>
      <dgm:spPr/>
      <dgm:t>
        <a:bodyPr/>
        <a:lstStyle/>
        <a:p>
          <a:endParaRPr lang="en-US"/>
        </a:p>
      </dgm:t>
    </dgm:pt>
    <dgm:pt modelId="{FB33092E-4225-4D8E-99F3-B2C79C26D905}" type="sibTrans" cxnId="{EDE8E4F0-C1C9-430C-8FFF-BD837C5084BC}">
      <dgm:prSet/>
      <dgm:spPr/>
      <dgm:t>
        <a:bodyPr/>
        <a:lstStyle/>
        <a:p>
          <a:endParaRPr lang="en-US"/>
        </a:p>
      </dgm:t>
    </dgm:pt>
    <dgm:pt modelId="{1D1D7E6D-046E-49F0-B98F-0FF1195458FB}">
      <dgm:prSet custT="1"/>
      <dgm:spPr/>
      <dgm:t>
        <a:bodyPr/>
        <a:lstStyle/>
        <a:p>
          <a:r>
            <a:rPr lang="en-US" sz="1400" dirty="0"/>
            <a:t>ANY other records that could support the client’s case</a:t>
          </a:r>
        </a:p>
      </dgm:t>
    </dgm:pt>
    <dgm:pt modelId="{57D277EE-9A83-4872-A2DC-E5FC5B63EF85}" type="parTrans" cxnId="{CE5CC656-6564-4D31-8BE4-0BECF904863E}">
      <dgm:prSet/>
      <dgm:spPr/>
      <dgm:t>
        <a:bodyPr/>
        <a:lstStyle/>
        <a:p>
          <a:endParaRPr lang="en-US"/>
        </a:p>
      </dgm:t>
    </dgm:pt>
    <dgm:pt modelId="{6D310CBD-84D4-4A20-80AC-E17CCD112DEC}" type="sibTrans" cxnId="{CE5CC656-6564-4D31-8BE4-0BECF904863E}">
      <dgm:prSet/>
      <dgm:spPr/>
      <dgm:t>
        <a:bodyPr/>
        <a:lstStyle/>
        <a:p>
          <a:endParaRPr lang="en-US"/>
        </a:p>
      </dgm:t>
    </dgm:pt>
    <dgm:pt modelId="{0EA4063A-3B11-4B89-9D1F-EDE4BB5A7D82}">
      <dgm:prSet custT="1"/>
      <dgm:spPr/>
      <dgm:t>
        <a:bodyPr/>
        <a:lstStyle/>
        <a:p>
          <a:r>
            <a:rPr lang="en-US" sz="1400" dirty="0"/>
            <a:t>Records from any dates can be submitted</a:t>
          </a:r>
        </a:p>
      </dgm:t>
    </dgm:pt>
    <dgm:pt modelId="{2F7EFACC-06EA-4E92-B700-094A05222F84}" type="parTrans" cxnId="{9177A697-7368-4C6B-9AFE-394EC84A379F}">
      <dgm:prSet/>
      <dgm:spPr/>
      <dgm:t>
        <a:bodyPr/>
        <a:lstStyle/>
        <a:p>
          <a:endParaRPr lang="en-US"/>
        </a:p>
      </dgm:t>
    </dgm:pt>
    <dgm:pt modelId="{149F414E-4C88-41AD-BD09-31095B371C8C}" type="sibTrans" cxnId="{9177A697-7368-4C6B-9AFE-394EC84A379F}">
      <dgm:prSet/>
      <dgm:spPr/>
      <dgm:t>
        <a:bodyPr/>
        <a:lstStyle/>
        <a:p>
          <a:endParaRPr lang="en-US"/>
        </a:p>
      </dgm:t>
    </dgm:pt>
    <dgm:pt modelId="{DACDC94A-C206-41AE-B34E-0E5246DEE1A9}" type="pres">
      <dgm:prSet presAssocID="{B9BE5C7D-7E39-4288-B69A-07A7BED6CD2F}" presName="linear" presStyleCnt="0">
        <dgm:presLayoutVars>
          <dgm:animLvl val="lvl"/>
          <dgm:resizeHandles val="exact"/>
        </dgm:presLayoutVars>
      </dgm:prSet>
      <dgm:spPr/>
    </dgm:pt>
    <dgm:pt modelId="{09E455E5-7CE6-4AC8-BB9B-59578F76E74C}" type="pres">
      <dgm:prSet presAssocID="{98EE820B-6E6F-4BC0-842A-2F64BE5537C7}" presName="parentText" presStyleLbl="node1" presStyleIdx="0" presStyleCnt="1">
        <dgm:presLayoutVars>
          <dgm:chMax val="0"/>
          <dgm:bulletEnabled val="1"/>
        </dgm:presLayoutVars>
      </dgm:prSet>
      <dgm:spPr/>
    </dgm:pt>
    <dgm:pt modelId="{D9BE1D48-1051-486F-A1B7-5CA807CBBF34}" type="pres">
      <dgm:prSet presAssocID="{98EE820B-6E6F-4BC0-842A-2F64BE5537C7}" presName="childText" presStyleLbl="revTx" presStyleIdx="0" presStyleCnt="1">
        <dgm:presLayoutVars>
          <dgm:bulletEnabled val="1"/>
        </dgm:presLayoutVars>
      </dgm:prSet>
      <dgm:spPr/>
    </dgm:pt>
  </dgm:ptLst>
  <dgm:cxnLst>
    <dgm:cxn modelId="{ECC58509-ADC6-4A67-B34C-6BE0F9607AEC}" type="presOf" srcId="{B9BE5C7D-7E39-4288-B69A-07A7BED6CD2F}" destId="{DACDC94A-C206-41AE-B34E-0E5246DEE1A9}" srcOrd="0" destOrd="0" presId="urn:microsoft.com/office/officeart/2005/8/layout/vList2"/>
    <dgm:cxn modelId="{1D40E219-58F6-48CA-B46B-D348DCDAC857}" type="presOf" srcId="{82410F71-8200-4627-BF01-921A4F9B4333}" destId="{D9BE1D48-1051-486F-A1B7-5CA807CBBF34}" srcOrd="0" destOrd="4" presId="urn:microsoft.com/office/officeart/2005/8/layout/vList2"/>
    <dgm:cxn modelId="{567BF01E-75AA-4BA5-998C-0AD8310BD523}" type="presOf" srcId="{F53B3EE5-9143-4C25-97AA-0BC490A2135D}" destId="{D9BE1D48-1051-486F-A1B7-5CA807CBBF34}" srcOrd="0" destOrd="1" presId="urn:microsoft.com/office/officeart/2005/8/layout/vList2"/>
    <dgm:cxn modelId="{026E8747-21B2-4B31-A601-96750C3D2EFD}" type="presOf" srcId="{C85C4F47-0065-4185-A7F5-0A9D022B42B4}" destId="{D9BE1D48-1051-486F-A1B7-5CA807CBBF34}" srcOrd="0" destOrd="6" presId="urn:microsoft.com/office/officeart/2005/8/layout/vList2"/>
    <dgm:cxn modelId="{080BAF6A-E099-4AF9-BF06-DFD649EC1FD6}" type="presOf" srcId="{98EE820B-6E6F-4BC0-842A-2F64BE5537C7}" destId="{09E455E5-7CE6-4AC8-BB9B-59578F76E74C}" srcOrd="0" destOrd="0" presId="urn:microsoft.com/office/officeart/2005/8/layout/vList2"/>
    <dgm:cxn modelId="{E99D8970-4497-4719-B46B-BF20D537EE38}" srcId="{98EE820B-6E6F-4BC0-842A-2F64BE5537C7}" destId="{F53B3EE5-9143-4C25-97AA-0BC490A2135D}" srcOrd="1" destOrd="0" parTransId="{B38BE34D-FF3F-4729-B871-FB51A58B7A66}" sibTransId="{90C72333-A765-484D-95F7-0E551E871DC5}"/>
    <dgm:cxn modelId="{0296B374-DADC-4C5C-8D45-2BBC70B189E3}" type="presOf" srcId="{2CAC68F8-97D9-44A0-B4EB-3B45BB9B2D63}" destId="{D9BE1D48-1051-486F-A1B7-5CA807CBBF34}" srcOrd="0" destOrd="3" presId="urn:microsoft.com/office/officeart/2005/8/layout/vList2"/>
    <dgm:cxn modelId="{A1C01155-A469-472E-AF5A-665D5B2BF89E}" srcId="{98EE820B-6E6F-4BC0-842A-2F64BE5537C7}" destId="{06BF2DFF-B3FB-4B97-AC84-184623601377}" srcOrd="2" destOrd="0" parTransId="{D97F40C7-DC4B-4796-839A-4CACF8A8771B}" sibTransId="{F185BF51-1730-420C-8BAB-21CB0BABDBA7}"/>
    <dgm:cxn modelId="{CE5CC656-6564-4D31-8BE4-0BECF904863E}" srcId="{98EE820B-6E6F-4BC0-842A-2F64BE5537C7}" destId="{1D1D7E6D-046E-49F0-B98F-0FF1195458FB}" srcOrd="7" destOrd="0" parTransId="{57D277EE-9A83-4872-A2DC-E5FC5B63EF85}" sibTransId="{6D310CBD-84D4-4A20-80AC-E17CCD112DEC}"/>
    <dgm:cxn modelId="{AE985691-2EA0-4EDE-A107-1A81FEEBAD70}" type="presOf" srcId="{0EA4063A-3B11-4B89-9D1F-EDE4BB5A7D82}" destId="{D9BE1D48-1051-486F-A1B7-5CA807CBBF34}" srcOrd="0" destOrd="8" presId="urn:microsoft.com/office/officeart/2005/8/layout/vList2"/>
    <dgm:cxn modelId="{9177A697-7368-4C6B-9AFE-394EC84A379F}" srcId="{98EE820B-6E6F-4BC0-842A-2F64BE5537C7}" destId="{0EA4063A-3B11-4B89-9D1F-EDE4BB5A7D82}" srcOrd="8" destOrd="0" parTransId="{2F7EFACC-06EA-4E92-B700-094A05222F84}" sibTransId="{149F414E-4C88-41AD-BD09-31095B371C8C}"/>
    <dgm:cxn modelId="{A16D8DA0-B121-41EE-A335-BF915EEE9E9F}" type="presOf" srcId="{7E78640B-EEFE-430D-89DB-9539CE0896B4}" destId="{D9BE1D48-1051-486F-A1B7-5CA807CBBF34}" srcOrd="0" destOrd="5" presId="urn:microsoft.com/office/officeart/2005/8/layout/vList2"/>
    <dgm:cxn modelId="{DE5B3BA3-E39C-4F7D-9DC5-65FB67501A3C}" srcId="{98EE820B-6E6F-4BC0-842A-2F64BE5537C7}" destId="{82410F71-8200-4627-BF01-921A4F9B4333}" srcOrd="4" destOrd="0" parTransId="{D690BC61-4CD3-4CB0-A0A6-AB8C30610F48}" sibTransId="{C414D9B1-3A4C-4939-83B8-6FBEE7775FE3}"/>
    <dgm:cxn modelId="{31D7A5A9-7DEB-4905-BCFE-6261E0608E91}" srcId="{98EE820B-6E6F-4BC0-842A-2F64BE5537C7}" destId="{710EA681-0E67-4ABD-A898-4A2A97335BD9}" srcOrd="0" destOrd="0" parTransId="{14933393-083C-4777-9952-67DBC2E1B16F}" sibTransId="{840F95DB-7400-4286-B643-941A80607E00}"/>
    <dgm:cxn modelId="{65CEEAC4-A9F8-4216-8F2F-6449428A8D44}" srcId="{B9BE5C7D-7E39-4288-B69A-07A7BED6CD2F}" destId="{98EE820B-6E6F-4BC0-842A-2F64BE5537C7}" srcOrd="0" destOrd="0" parTransId="{2462EE96-06FD-43E8-9D5F-65477F233AE1}" sibTransId="{A20CF1AA-31B2-4023-9555-64CD0D8F4E28}"/>
    <dgm:cxn modelId="{99FC2DCA-4341-4896-8D1C-E384DB52C440}" type="presOf" srcId="{1D1D7E6D-046E-49F0-B98F-0FF1195458FB}" destId="{D9BE1D48-1051-486F-A1B7-5CA807CBBF34}" srcOrd="0" destOrd="7" presId="urn:microsoft.com/office/officeart/2005/8/layout/vList2"/>
    <dgm:cxn modelId="{CD37A8D7-98CF-4F05-936E-331B3513F97E}" type="presOf" srcId="{06BF2DFF-B3FB-4B97-AC84-184623601377}" destId="{D9BE1D48-1051-486F-A1B7-5CA807CBBF34}" srcOrd="0" destOrd="2" presId="urn:microsoft.com/office/officeart/2005/8/layout/vList2"/>
    <dgm:cxn modelId="{AF3882D8-55C0-406F-BE20-F01512A930CB}" srcId="{98EE820B-6E6F-4BC0-842A-2F64BE5537C7}" destId="{7E78640B-EEFE-430D-89DB-9539CE0896B4}" srcOrd="5" destOrd="0" parTransId="{BC5A41C9-EC0A-4204-B0C4-DE436DFB1E2D}" sibTransId="{1668EE53-E418-497B-8DE2-71A6284E1DF8}"/>
    <dgm:cxn modelId="{96B99ADB-3D94-49A4-9336-DF9E9DD19009}" srcId="{98EE820B-6E6F-4BC0-842A-2F64BE5537C7}" destId="{2CAC68F8-97D9-44A0-B4EB-3B45BB9B2D63}" srcOrd="3" destOrd="0" parTransId="{FC443BCD-1E83-4CDF-BA93-A6FA99F319DE}" sibTransId="{17CC12C3-102D-4757-BBC5-EDF9277F9562}"/>
    <dgm:cxn modelId="{70DB21DD-5487-41CF-95EB-F565CEE2E430}" type="presOf" srcId="{710EA681-0E67-4ABD-A898-4A2A97335BD9}" destId="{D9BE1D48-1051-486F-A1B7-5CA807CBBF34}" srcOrd="0" destOrd="0" presId="urn:microsoft.com/office/officeart/2005/8/layout/vList2"/>
    <dgm:cxn modelId="{EDE8E4F0-C1C9-430C-8FFF-BD837C5084BC}" srcId="{98EE820B-6E6F-4BC0-842A-2F64BE5537C7}" destId="{C85C4F47-0065-4185-A7F5-0A9D022B42B4}" srcOrd="6" destOrd="0" parTransId="{BEAD1CEA-DC53-4283-A95D-82306D721675}" sibTransId="{FB33092E-4225-4D8E-99F3-B2C79C26D905}"/>
    <dgm:cxn modelId="{982A0EF6-C09D-4060-85D1-2BBB2B05934D}" type="presParOf" srcId="{DACDC94A-C206-41AE-B34E-0E5246DEE1A9}" destId="{09E455E5-7CE6-4AC8-BB9B-59578F76E74C}" srcOrd="0" destOrd="0" presId="urn:microsoft.com/office/officeart/2005/8/layout/vList2"/>
    <dgm:cxn modelId="{F35D4061-31F9-4D75-881D-F20842805415}" type="presParOf" srcId="{DACDC94A-C206-41AE-B34E-0E5246DEE1A9}" destId="{D9BE1D48-1051-486F-A1B7-5CA807CBBF34}"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custT="1"/>
      <dgm:spPr>
        <a:solidFill>
          <a:srgbClr val="B539A6"/>
        </a:solidFill>
      </dgm:spPr>
      <dgm:t>
        <a:bodyPr/>
        <a:lstStyle/>
        <a:p>
          <a:r>
            <a:rPr lang="en-US" sz="2000" dirty="0"/>
            <a:t>Help client obtain and submit the records</a:t>
          </a:r>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F8CB59ED-B814-4F8B-9C4A-D75EF7B9A520}">
      <dgm:prSet custT="1"/>
      <dgm:spPr>
        <a:solidFill>
          <a:srgbClr val="B539A6"/>
        </a:solidFill>
      </dgm:spPr>
      <dgm:t>
        <a:bodyPr/>
        <a:lstStyle/>
        <a:p>
          <a:r>
            <a:rPr lang="en-US" sz="2000" dirty="0"/>
            <a:t>Submit a letter laying out what work limitations your client has, and the basis for that conclusion (based on your observations, training, and experience)</a:t>
          </a:r>
        </a:p>
      </dgm:t>
    </dgm:pt>
    <dgm:pt modelId="{8225F993-B1A2-4CC3-A592-38A0D1E6BFE5}" type="parTrans" cxnId="{69DC569A-AC33-4693-A19E-55577EBA3DDC}">
      <dgm:prSet/>
      <dgm:spPr/>
      <dgm:t>
        <a:bodyPr/>
        <a:lstStyle/>
        <a:p>
          <a:endParaRPr lang="en-US"/>
        </a:p>
      </dgm:t>
    </dgm:pt>
    <dgm:pt modelId="{B2ACF32D-0134-4BD0-8DC2-99C1FA8C6E12}" type="sibTrans" cxnId="{69DC569A-AC33-4693-A19E-55577EBA3DDC}">
      <dgm:prSet/>
      <dgm:spPr/>
      <dgm:t>
        <a:bodyPr/>
        <a:lstStyle/>
        <a:p>
          <a:endParaRPr lang="en-US"/>
        </a:p>
      </dgm:t>
    </dgm:pt>
    <dgm:pt modelId="{0A091396-8BBB-46A2-8E77-87D1C1E4FB3E}">
      <dgm:prSet custT="1"/>
      <dgm:spPr>
        <a:solidFill>
          <a:srgbClr val="B539A6"/>
        </a:solidFill>
      </dgm:spPr>
      <dgm:t>
        <a:bodyPr/>
        <a:lstStyle/>
        <a:p>
          <a:r>
            <a:rPr lang="en-US" sz="2000" dirty="0"/>
            <a:t>Bring client to CE appointments</a:t>
          </a:r>
        </a:p>
      </dgm:t>
    </dgm:pt>
    <dgm:pt modelId="{69568B8D-22B6-4B88-B098-8B7BACD28D9D}" type="parTrans" cxnId="{28871D26-0426-4FB9-A271-F9F1812E503E}">
      <dgm:prSet/>
      <dgm:spPr/>
      <dgm:t>
        <a:bodyPr/>
        <a:lstStyle/>
        <a:p>
          <a:endParaRPr lang="en-US"/>
        </a:p>
      </dgm:t>
    </dgm:pt>
    <dgm:pt modelId="{15174B3D-1FFC-4990-8D03-45FFB7B56616}" type="sibTrans" cxnId="{28871D26-0426-4FB9-A271-F9F1812E503E}">
      <dgm:prSet/>
      <dgm:spPr/>
      <dgm:t>
        <a:bodyPr/>
        <a:lstStyle/>
        <a:p>
          <a:endParaRPr lang="en-US"/>
        </a:p>
      </dgm:t>
    </dgm:pt>
    <dgm:pt modelId="{4072EB4E-BFB2-45CB-80B5-B1454DB9AFCF}">
      <dgm:prSet custT="1"/>
      <dgm:spPr/>
      <dgm:t>
        <a:bodyPr/>
        <a:lstStyle/>
        <a:p>
          <a:r>
            <a:rPr lang="en-US" sz="1400" dirty="0"/>
            <a:t>Bring copies of relevant medical records with you to the appointment.</a:t>
          </a:r>
        </a:p>
      </dgm:t>
    </dgm:pt>
    <dgm:pt modelId="{3F587831-DC92-480A-8164-09BFC1ED5DB3}" type="parTrans" cxnId="{D9C76072-ADBA-4468-9D6A-BC7588FF0866}">
      <dgm:prSet/>
      <dgm:spPr/>
      <dgm:t>
        <a:bodyPr/>
        <a:lstStyle/>
        <a:p>
          <a:endParaRPr lang="en-US"/>
        </a:p>
      </dgm:t>
    </dgm:pt>
    <dgm:pt modelId="{EEDA22C4-6D65-4FC5-8BC0-811E510FBB62}" type="sibTrans" cxnId="{D9C76072-ADBA-4468-9D6A-BC7588FF0866}">
      <dgm:prSet/>
      <dgm:spPr/>
      <dgm:t>
        <a:bodyPr/>
        <a:lstStyle/>
        <a:p>
          <a:endParaRPr lang="en-US"/>
        </a:p>
      </dgm:t>
    </dgm:pt>
    <dgm:pt modelId="{1518A4AB-1233-41C2-AB62-3BC35B41A011}">
      <dgm:prSet custT="1"/>
      <dgm:spPr/>
      <dgm:t>
        <a:bodyPr/>
        <a:lstStyle/>
        <a:p>
          <a:r>
            <a:rPr lang="en-US" sz="1400" dirty="0"/>
            <a:t>Remind them to open their mail. Encourage them to be patient; the process is long.</a:t>
          </a:r>
        </a:p>
      </dgm:t>
    </dgm:pt>
    <dgm:pt modelId="{669EFD49-3475-45CB-BC1A-909739BFD5C1}" type="sibTrans" cxnId="{AB693BE8-030F-44DD-AC12-9CE0559540BC}">
      <dgm:prSet/>
      <dgm:spPr/>
      <dgm:t>
        <a:bodyPr/>
        <a:lstStyle/>
        <a:p>
          <a:endParaRPr lang="en-US"/>
        </a:p>
      </dgm:t>
    </dgm:pt>
    <dgm:pt modelId="{AE068BD8-0412-4A65-B807-03688023038D}" type="parTrans" cxnId="{AB693BE8-030F-44DD-AC12-9CE0559540BC}">
      <dgm:prSet/>
      <dgm:spPr/>
      <dgm:t>
        <a:bodyPr/>
        <a:lstStyle/>
        <a:p>
          <a:endParaRPr lang="en-US"/>
        </a:p>
      </dgm:t>
    </dgm:pt>
    <dgm:pt modelId="{C243F460-BC2C-4404-98A6-562B2241BED1}">
      <dgm:prSet custT="1"/>
      <dgm:spPr/>
      <dgm:t>
        <a:bodyPr/>
        <a:lstStyle/>
        <a:p>
          <a:r>
            <a:rPr lang="en-US" sz="1400" dirty="0"/>
            <a:t>Be prepared to talk to the CE examiner and to provide CE examiner with your observations</a:t>
          </a:r>
        </a:p>
      </dgm:t>
    </dgm:pt>
    <dgm:pt modelId="{729B6381-C8EE-4941-A2FA-E883E9743C93}" type="parTrans" cxnId="{DAD8ABE4-5ECB-42FE-8572-BFE8F1E881BC}">
      <dgm:prSet/>
      <dgm:spPr/>
      <dgm:t>
        <a:bodyPr/>
        <a:lstStyle/>
        <a:p>
          <a:endParaRPr lang="en-US"/>
        </a:p>
      </dgm:t>
    </dgm:pt>
    <dgm:pt modelId="{659EB88D-99E4-427D-87F3-578BEF9512F3}" type="sibTrans" cxnId="{DAD8ABE4-5ECB-42FE-8572-BFE8F1E881BC}">
      <dgm:prSet/>
      <dgm:spPr/>
      <dgm:t>
        <a:bodyPr/>
        <a:lstStyle/>
        <a:p>
          <a:endParaRPr lang="en-US"/>
        </a:p>
      </dgm:t>
    </dgm:pt>
    <dgm:pt modelId="{176A0C19-7A54-4CEB-8B32-4073C620A8B2}">
      <dgm:prSet custT="1"/>
      <dgm:spPr/>
      <dgm:t>
        <a:bodyPr/>
        <a:lstStyle/>
        <a:p>
          <a:endParaRPr lang="en-US" sz="1400" dirty="0"/>
        </a:p>
      </dgm:t>
    </dgm:pt>
    <dgm:pt modelId="{4DEAFFD8-68C8-41D8-8F33-1F91AB4B9934}" type="parTrans" cxnId="{317734BE-FC1E-4BAE-8BC6-42F54F2FCAAF}">
      <dgm:prSet/>
      <dgm:spPr/>
      <dgm:t>
        <a:bodyPr/>
        <a:lstStyle/>
        <a:p>
          <a:endParaRPr lang="en-US"/>
        </a:p>
      </dgm:t>
    </dgm:pt>
    <dgm:pt modelId="{47A72BD4-6338-40B3-BB16-55FC1DCEB925}" type="sibTrans" cxnId="{317734BE-FC1E-4BAE-8BC6-42F54F2FCAAF}">
      <dgm:prSet/>
      <dgm:spPr/>
      <dgm:t>
        <a:bodyPr/>
        <a:lstStyle/>
        <a:p>
          <a:endParaRPr lang="en-US"/>
        </a:p>
      </dgm:t>
    </dgm:pt>
    <dgm:pt modelId="{CECA4ABA-33BF-4863-89B6-C84517A263D0}">
      <dgm:prSet/>
      <dgm:spPr/>
      <dgm:t>
        <a:bodyPr/>
        <a:lstStyle/>
        <a:p>
          <a:endParaRPr lang="en-US" sz="1200" dirty="0"/>
        </a:p>
      </dgm:t>
    </dgm:pt>
    <dgm:pt modelId="{18F0A664-82F2-4A13-8946-5BF2EBAD6A6A}" type="sibTrans" cxnId="{C886239A-C243-4A52-8CBB-95AAA27579B4}">
      <dgm:prSet/>
      <dgm:spPr/>
      <dgm:t>
        <a:bodyPr/>
        <a:lstStyle/>
        <a:p>
          <a:endParaRPr lang="en-US"/>
        </a:p>
      </dgm:t>
    </dgm:pt>
    <dgm:pt modelId="{E07D9B46-7A3A-4A4D-BA14-11EC14C199B8}" type="parTrans" cxnId="{C886239A-C243-4A52-8CBB-95AAA27579B4}">
      <dgm:prSet/>
      <dgm:spPr/>
      <dgm:t>
        <a:bodyPr/>
        <a:lstStyle/>
        <a:p>
          <a:endParaRPr lang="en-US"/>
        </a:p>
      </dgm:t>
    </dgm:pt>
    <dgm:pt modelId="{ED03EBD0-86B3-4754-A24F-8FD65F6FA0E7}">
      <dgm:prSet custT="1"/>
      <dgm:spPr>
        <a:noFill/>
        <a:ln>
          <a:noFill/>
        </a:ln>
      </dgm:spPr>
      <dgm:t>
        <a:bodyPr/>
        <a:lstStyle/>
        <a:p>
          <a:r>
            <a:rPr lang="en-US" sz="1400" dirty="0"/>
            <a:t>This could be a SOAR Medical Summary Report or something like it.</a:t>
          </a:r>
        </a:p>
      </dgm:t>
    </dgm:pt>
    <dgm:pt modelId="{5A88AF2E-A790-4B64-8FE1-5C6C7CDE044A}" type="parTrans" cxnId="{B34DBC58-1BED-49DE-B425-8659C6E0183E}">
      <dgm:prSet/>
      <dgm:spPr/>
      <dgm:t>
        <a:bodyPr/>
        <a:lstStyle/>
        <a:p>
          <a:endParaRPr lang="en-US"/>
        </a:p>
      </dgm:t>
    </dgm:pt>
    <dgm:pt modelId="{642F6F26-F42A-4FC5-9F02-9EA34A1EEDFB}" type="sibTrans" cxnId="{B34DBC58-1BED-49DE-B425-8659C6E0183E}">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pt>
    <dgm:pt modelId="{12755960-5982-4EBB-99E2-4005250CA10D}" type="pres">
      <dgm:prSet presAssocID="{3F5F2D86-80E7-41EE-A1C4-C1BDA9AB9F2C}" presName="parentText" presStyleLbl="node1" presStyleIdx="0" presStyleCnt="3" custScaleY="62989">
        <dgm:presLayoutVars>
          <dgm:chMax val="0"/>
          <dgm:bulletEnabled val="1"/>
        </dgm:presLayoutVars>
      </dgm:prSet>
      <dgm:spPr/>
    </dgm:pt>
    <dgm:pt modelId="{AA1ACA5F-55A7-4031-97E2-04EC2442DB30}" type="pres">
      <dgm:prSet presAssocID="{3F5F2D86-80E7-41EE-A1C4-C1BDA9AB9F2C}" presName="childText" presStyleLbl="revTx" presStyleIdx="0" presStyleCnt="3">
        <dgm:presLayoutVars>
          <dgm:bulletEnabled val="1"/>
        </dgm:presLayoutVars>
      </dgm:prSet>
      <dgm:spPr/>
    </dgm:pt>
    <dgm:pt modelId="{1AFA856C-60F5-4C48-A427-1AC524049C63}" type="pres">
      <dgm:prSet presAssocID="{0A091396-8BBB-46A2-8E77-87D1C1E4FB3E}" presName="parentText" presStyleLbl="node1" presStyleIdx="1" presStyleCnt="3" custScaleY="60251">
        <dgm:presLayoutVars>
          <dgm:chMax val="0"/>
          <dgm:bulletEnabled val="1"/>
        </dgm:presLayoutVars>
      </dgm:prSet>
      <dgm:spPr/>
    </dgm:pt>
    <dgm:pt modelId="{778E34D4-0D55-47B3-92E6-215BA19E67E9}" type="pres">
      <dgm:prSet presAssocID="{0A091396-8BBB-46A2-8E77-87D1C1E4FB3E}" presName="childText" presStyleLbl="revTx" presStyleIdx="1" presStyleCnt="3">
        <dgm:presLayoutVars>
          <dgm:bulletEnabled val="1"/>
        </dgm:presLayoutVars>
      </dgm:prSet>
      <dgm:spPr/>
    </dgm:pt>
    <dgm:pt modelId="{825C03B1-A5DC-4802-9C15-5C48F8895059}" type="pres">
      <dgm:prSet presAssocID="{F8CB59ED-B814-4F8B-9C4A-D75EF7B9A520}" presName="parentText" presStyleLbl="node1" presStyleIdx="2" presStyleCnt="3">
        <dgm:presLayoutVars>
          <dgm:chMax val="0"/>
          <dgm:bulletEnabled val="1"/>
        </dgm:presLayoutVars>
      </dgm:prSet>
      <dgm:spPr/>
    </dgm:pt>
    <dgm:pt modelId="{4E603458-F2F2-4037-B79B-22AD2E26E2A1}" type="pres">
      <dgm:prSet presAssocID="{F8CB59ED-B814-4F8B-9C4A-D75EF7B9A520}" presName="childText" presStyleLbl="revTx" presStyleIdx="2" presStyleCnt="3">
        <dgm:presLayoutVars>
          <dgm:bulletEnabled val="1"/>
        </dgm:presLayoutVars>
      </dgm:prSet>
      <dgm:spPr/>
    </dgm:pt>
  </dgm:ptLst>
  <dgm:cxnLst>
    <dgm:cxn modelId="{C7C63615-C7B4-41B6-806A-A676373275D6}" type="presOf" srcId="{176A0C19-7A54-4CEB-8B32-4073C620A8B2}" destId="{778E34D4-0D55-47B3-92E6-215BA19E67E9}" srcOrd="0" destOrd="2" presId="urn:microsoft.com/office/officeart/2005/8/layout/vList2"/>
    <dgm:cxn modelId="{05181826-9E6D-48BB-B5C8-70DDE9CA9D0F}" type="presOf" srcId="{F8CB59ED-B814-4F8B-9C4A-D75EF7B9A520}" destId="{825C03B1-A5DC-4802-9C15-5C48F8895059}" srcOrd="0" destOrd="0" presId="urn:microsoft.com/office/officeart/2005/8/layout/vList2"/>
    <dgm:cxn modelId="{28871D26-0426-4FB9-A271-F9F1812E503E}" srcId="{F38AEA13-8B19-45B4-9DE1-753BD6FBF60C}" destId="{0A091396-8BBB-46A2-8E77-87D1C1E4FB3E}" srcOrd="1" destOrd="0" parTransId="{69568B8D-22B6-4B88-B098-8B7BACD28D9D}" sibTransId="{15174B3D-1FFC-4990-8D03-45FFB7B56616}"/>
    <dgm:cxn modelId="{D9C76072-ADBA-4468-9D6A-BC7588FF0866}" srcId="{0A091396-8BBB-46A2-8E77-87D1C1E4FB3E}" destId="{4072EB4E-BFB2-45CB-80B5-B1454DB9AFCF}" srcOrd="0" destOrd="0" parTransId="{3F587831-DC92-480A-8164-09BFC1ED5DB3}" sibTransId="{EEDA22C4-6D65-4FC5-8BC0-811E510FBB62}"/>
    <dgm:cxn modelId="{B34DBC58-1BED-49DE-B425-8659C6E0183E}" srcId="{F8CB59ED-B814-4F8B-9C4A-D75EF7B9A520}" destId="{ED03EBD0-86B3-4754-A24F-8FD65F6FA0E7}" srcOrd="0" destOrd="0" parTransId="{5A88AF2E-A790-4B64-8FE1-5C6C7CDE044A}" sibTransId="{642F6F26-F42A-4FC5-9F02-9EA34A1EEDFB}"/>
    <dgm:cxn modelId="{7B2DD17E-4C73-4E0A-9C93-63D63A7E1B5B}" type="presOf" srcId="{CECA4ABA-33BF-4863-89B6-C84517A263D0}" destId="{AA1ACA5F-55A7-4031-97E2-04EC2442DB30}" srcOrd="0" destOrd="1" presId="urn:microsoft.com/office/officeart/2005/8/layout/vList2"/>
    <dgm:cxn modelId="{93E62584-9E17-43AD-9893-5A7C6FBB0E49}" type="presOf" srcId="{F38AEA13-8B19-45B4-9DE1-753BD6FBF60C}" destId="{6AA9CD88-BBE7-41C7-9505-71C27830799E}" srcOrd="0" destOrd="0" presId="urn:microsoft.com/office/officeart/2005/8/layout/vList2"/>
    <dgm:cxn modelId="{9BF65186-984C-421E-B09F-26DE99A3C588}" type="presOf" srcId="{0A091396-8BBB-46A2-8E77-87D1C1E4FB3E}" destId="{1AFA856C-60F5-4C48-A427-1AC524049C63}" srcOrd="0" destOrd="0" presId="urn:microsoft.com/office/officeart/2005/8/layout/vList2"/>
    <dgm:cxn modelId="{E6A88F8A-8896-43F5-8C17-A6A6E270DA72}" srcId="{F38AEA13-8B19-45B4-9DE1-753BD6FBF60C}" destId="{3F5F2D86-80E7-41EE-A1C4-C1BDA9AB9F2C}" srcOrd="0" destOrd="0" parTransId="{4F12BBFB-AB9C-48A1-B99B-14E87EE5A4FB}" sibTransId="{3BF63608-D2A7-48CA-9289-182D3FA5196C}"/>
    <dgm:cxn modelId="{4BF2A28C-3184-41D2-B283-0ADE7FEE4D73}" type="presOf" srcId="{4072EB4E-BFB2-45CB-80B5-B1454DB9AFCF}" destId="{778E34D4-0D55-47B3-92E6-215BA19E67E9}" srcOrd="0" destOrd="0" presId="urn:microsoft.com/office/officeart/2005/8/layout/vList2"/>
    <dgm:cxn modelId="{C886239A-C243-4A52-8CBB-95AAA27579B4}" srcId="{3F5F2D86-80E7-41EE-A1C4-C1BDA9AB9F2C}" destId="{CECA4ABA-33BF-4863-89B6-C84517A263D0}" srcOrd="1" destOrd="0" parTransId="{E07D9B46-7A3A-4A4D-BA14-11EC14C199B8}" sibTransId="{18F0A664-82F2-4A13-8946-5BF2EBAD6A6A}"/>
    <dgm:cxn modelId="{69DC569A-AC33-4693-A19E-55577EBA3DDC}" srcId="{F38AEA13-8B19-45B4-9DE1-753BD6FBF60C}" destId="{F8CB59ED-B814-4F8B-9C4A-D75EF7B9A520}" srcOrd="2" destOrd="0" parTransId="{8225F993-B1A2-4CC3-A592-38A0D1E6BFE5}" sibTransId="{B2ACF32D-0134-4BD0-8DC2-99C1FA8C6E12}"/>
    <dgm:cxn modelId="{3CEB2DAB-29AD-4EF5-8FDA-80FD27C78AF6}" type="presOf" srcId="{C243F460-BC2C-4404-98A6-562B2241BED1}" destId="{778E34D4-0D55-47B3-92E6-215BA19E67E9}" srcOrd="0" destOrd="1" presId="urn:microsoft.com/office/officeart/2005/8/layout/vList2"/>
    <dgm:cxn modelId="{317734BE-FC1E-4BAE-8BC6-42F54F2FCAAF}" srcId="{0A091396-8BBB-46A2-8E77-87D1C1E4FB3E}" destId="{176A0C19-7A54-4CEB-8B32-4073C620A8B2}" srcOrd="2" destOrd="0" parTransId="{4DEAFFD8-68C8-41D8-8F33-1F91AB4B9934}" sibTransId="{47A72BD4-6338-40B3-BB16-55FC1DCEB925}"/>
    <dgm:cxn modelId="{23E415E3-8438-432B-BA10-1A40D9918BDB}" type="presOf" srcId="{ED03EBD0-86B3-4754-A24F-8FD65F6FA0E7}" destId="{4E603458-F2F2-4037-B79B-22AD2E26E2A1}" srcOrd="0" destOrd="0" presId="urn:microsoft.com/office/officeart/2005/8/layout/vList2"/>
    <dgm:cxn modelId="{DAD8ABE4-5ECB-42FE-8572-BFE8F1E881BC}" srcId="{0A091396-8BBB-46A2-8E77-87D1C1E4FB3E}" destId="{C243F460-BC2C-4404-98A6-562B2241BED1}" srcOrd="1" destOrd="0" parTransId="{729B6381-C8EE-4941-A2FA-E883E9743C93}" sibTransId="{659EB88D-99E4-427D-87F3-578BEF9512F3}"/>
    <dgm:cxn modelId="{351E9FE7-212B-4035-8BDA-3C90195D15D4}" type="presOf" srcId="{3F5F2D86-80E7-41EE-A1C4-C1BDA9AB9F2C}" destId="{12755960-5982-4EBB-99E2-4005250CA10D}" srcOrd="0" destOrd="0" presId="urn:microsoft.com/office/officeart/2005/8/layout/vList2"/>
    <dgm:cxn modelId="{AB693BE8-030F-44DD-AC12-9CE0559540BC}" srcId="{3F5F2D86-80E7-41EE-A1C4-C1BDA9AB9F2C}" destId="{1518A4AB-1233-41C2-AB62-3BC35B41A011}" srcOrd="0" destOrd="0" parTransId="{AE068BD8-0412-4A65-B807-03688023038D}" sibTransId="{669EFD49-3475-45CB-BC1A-909739BFD5C1}"/>
    <dgm:cxn modelId="{9F8B6DF2-D45D-42A9-B44B-4D3867A52E61}" type="presOf" srcId="{1518A4AB-1233-41C2-AB62-3BC35B41A011}" destId="{AA1ACA5F-55A7-4031-97E2-04EC2442DB30}" srcOrd="0" destOrd="0" presId="urn:microsoft.com/office/officeart/2005/8/layout/vList2"/>
    <dgm:cxn modelId="{AFCF5D8D-2B62-4C65-8FFD-73463AA456A2}" type="presParOf" srcId="{6AA9CD88-BBE7-41C7-9505-71C27830799E}" destId="{12755960-5982-4EBB-99E2-4005250CA10D}" srcOrd="0" destOrd="0" presId="urn:microsoft.com/office/officeart/2005/8/layout/vList2"/>
    <dgm:cxn modelId="{52716FEB-79E1-4863-8330-9AACDEEAC751}" type="presParOf" srcId="{6AA9CD88-BBE7-41C7-9505-71C27830799E}" destId="{AA1ACA5F-55A7-4031-97E2-04EC2442DB30}" srcOrd="1" destOrd="0" presId="urn:microsoft.com/office/officeart/2005/8/layout/vList2"/>
    <dgm:cxn modelId="{80862085-2B04-4AB0-8BE1-BBEE52FAE180}" type="presParOf" srcId="{6AA9CD88-BBE7-41C7-9505-71C27830799E}" destId="{1AFA856C-60F5-4C48-A427-1AC524049C63}" srcOrd="2" destOrd="0" presId="urn:microsoft.com/office/officeart/2005/8/layout/vList2"/>
    <dgm:cxn modelId="{D841473B-CD60-4F8E-BFE1-10162A61BB71}" type="presParOf" srcId="{6AA9CD88-BBE7-41C7-9505-71C27830799E}" destId="{778E34D4-0D55-47B3-92E6-215BA19E67E9}" srcOrd="3" destOrd="0" presId="urn:microsoft.com/office/officeart/2005/8/layout/vList2"/>
    <dgm:cxn modelId="{DC3C05CF-A917-43D4-AD37-3CE22005D00E}" type="presParOf" srcId="{6AA9CD88-BBE7-41C7-9505-71C27830799E}" destId="{825C03B1-A5DC-4802-9C15-5C48F8895059}" srcOrd="4" destOrd="0" presId="urn:microsoft.com/office/officeart/2005/8/layout/vList2"/>
    <dgm:cxn modelId="{2D32940C-7AD4-419C-BF76-D8DBFEA575F2}" type="presParOf" srcId="{6AA9CD88-BBE7-41C7-9505-71C27830799E}" destId="{4E603458-F2F2-4037-B79B-22AD2E26E2A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custT="1"/>
      <dgm:spPr>
        <a:solidFill>
          <a:schemeClr val="accent5">
            <a:lumMod val="50000"/>
            <a:lumOff val="50000"/>
          </a:schemeClr>
        </a:solidFill>
      </dgm:spPr>
      <dgm:t>
        <a:bodyPr/>
        <a:lstStyle/>
        <a:p>
          <a:r>
            <a:rPr lang="en-US" sz="2000" dirty="0"/>
            <a:t>Review the Decision with your client</a:t>
          </a:r>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1518A4AB-1233-41C2-AB62-3BC35B41A011}">
      <dgm:prSet custT="1"/>
      <dgm:spPr/>
      <dgm:t>
        <a:bodyPr/>
        <a:lstStyle/>
        <a:p>
          <a:r>
            <a:rPr lang="en-US" sz="1400" dirty="0"/>
            <a:t>If the client was denied, note the date of the decision. The appeal deadline is 65 days after the date on the notice.</a:t>
          </a:r>
        </a:p>
      </dgm:t>
    </dgm:pt>
    <dgm:pt modelId="{669EFD49-3475-45CB-BC1A-909739BFD5C1}" type="sibTrans" cxnId="{AB693BE8-030F-44DD-AC12-9CE0559540BC}">
      <dgm:prSet/>
      <dgm:spPr/>
      <dgm:t>
        <a:bodyPr/>
        <a:lstStyle/>
        <a:p>
          <a:endParaRPr lang="en-US"/>
        </a:p>
      </dgm:t>
    </dgm:pt>
    <dgm:pt modelId="{AE068BD8-0412-4A65-B807-03688023038D}" type="parTrans" cxnId="{AB693BE8-030F-44DD-AC12-9CE0559540BC}">
      <dgm:prSet/>
      <dgm:spPr/>
      <dgm:t>
        <a:bodyPr/>
        <a:lstStyle/>
        <a:p>
          <a:endParaRPr lang="en-US"/>
        </a:p>
      </dgm:t>
    </dgm:pt>
    <dgm:pt modelId="{E0E83F1A-4663-4E59-BE25-478DA1CEC4A7}">
      <dgm:prSet custT="1"/>
      <dgm:spPr/>
      <dgm:t>
        <a:bodyPr/>
        <a:lstStyle/>
        <a:p>
          <a:r>
            <a:rPr lang="en-US" sz="1400" dirty="0"/>
            <a:t>Client might need to complete an additional interview before they can start getting benefits</a:t>
          </a:r>
        </a:p>
      </dgm:t>
    </dgm:pt>
    <dgm:pt modelId="{1CA746F8-87CE-445D-AA7D-46285C73D90A}" type="parTrans" cxnId="{5EA79915-1DC1-428D-A674-6F76C24C5A46}">
      <dgm:prSet/>
      <dgm:spPr/>
      <dgm:t>
        <a:bodyPr/>
        <a:lstStyle/>
        <a:p>
          <a:endParaRPr lang="en-US"/>
        </a:p>
      </dgm:t>
    </dgm:pt>
    <dgm:pt modelId="{A1517498-5C31-49E9-A47A-5430AA22F07A}" type="sibTrans" cxnId="{5EA79915-1DC1-428D-A674-6F76C24C5A46}">
      <dgm:prSet/>
      <dgm:spPr/>
      <dgm:t>
        <a:bodyPr/>
        <a:lstStyle/>
        <a:p>
          <a:endParaRPr lang="en-US"/>
        </a:p>
      </dgm:t>
    </dgm:pt>
    <dgm:pt modelId="{C5E22641-8777-41DE-9FF7-33D04095DFD8}">
      <dgm:prSet custT="1"/>
      <dgm:spPr/>
      <dgm:t>
        <a:bodyPr/>
        <a:lstStyle/>
        <a:p>
          <a:r>
            <a:rPr lang="en-US" sz="1400" dirty="0"/>
            <a:t>Help Client consider whether to get benefits in a bank account or through Direct Express</a:t>
          </a:r>
        </a:p>
      </dgm:t>
    </dgm:pt>
    <dgm:pt modelId="{3DC3C89D-5955-4B0F-BA3A-E1FE440BA0C4}" type="parTrans" cxnId="{C168665E-D5F6-4B91-90EB-E2AD5B14B570}">
      <dgm:prSet/>
      <dgm:spPr/>
      <dgm:t>
        <a:bodyPr/>
        <a:lstStyle/>
        <a:p>
          <a:endParaRPr lang="en-US"/>
        </a:p>
      </dgm:t>
    </dgm:pt>
    <dgm:pt modelId="{354BE5EC-73C2-4444-9F19-E54C9A7F5305}" type="sibTrans" cxnId="{C168665E-D5F6-4B91-90EB-E2AD5B14B570}">
      <dgm:prSet/>
      <dgm:spPr/>
      <dgm:t>
        <a:bodyPr/>
        <a:lstStyle/>
        <a:p>
          <a:endParaRPr lang="en-US"/>
        </a:p>
      </dgm:t>
    </dgm:pt>
    <dgm:pt modelId="{AF433EA9-76FD-4B85-BF26-299C4075DA3F}">
      <dgm:prSet custT="1"/>
      <dgm:spPr/>
      <dgm:t>
        <a:bodyPr/>
        <a:lstStyle/>
        <a:p>
          <a:r>
            <a:rPr lang="en-US" sz="1400" dirty="0"/>
            <a:t>If client is approved, let them know they might be eligible for </a:t>
          </a:r>
          <a:r>
            <a:rPr lang="en-US" sz="1400" b="1" dirty="0"/>
            <a:t>AABD Cash</a:t>
          </a:r>
          <a:r>
            <a:rPr lang="en-US" sz="1400" dirty="0"/>
            <a:t>, but they need to submit an application to Illinois Department of Human Services.</a:t>
          </a:r>
        </a:p>
      </dgm:t>
    </dgm:pt>
    <dgm:pt modelId="{9663DB47-C15E-48B5-B08E-2D182E4D0AE4}" type="parTrans" cxnId="{5D6E0B5B-00C0-471C-BA10-331342B4F1D5}">
      <dgm:prSet/>
      <dgm:spPr/>
      <dgm:t>
        <a:bodyPr/>
        <a:lstStyle/>
        <a:p>
          <a:endParaRPr lang="en-US"/>
        </a:p>
      </dgm:t>
    </dgm:pt>
    <dgm:pt modelId="{6691D489-5298-46A2-8C6B-6038EDBC80AE}" type="sibTrans" cxnId="{5D6E0B5B-00C0-471C-BA10-331342B4F1D5}">
      <dgm:prSet/>
      <dgm:spPr/>
      <dgm:t>
        <a:bodyPr/>
        <a:lstStyle/>
        <a:p>
          <a:endParaRPr lang="en-US"/>
        </a:p>
      </dgm:t>
    </dgm:pt>
    <dgm:pt modelId="{AE11EE65-5E18-4120-993C-D2FECB2BCBB3}">
      <dgm:prSet custT="1"/>
      <dgm:spPr/>
      <dgm:t>
        <a:bodyPr/>
        <a:lstStyle/>
        <a:p>
          <a:r>
            <a:rPr lang="en-US" sz="1400" dirty="0"/>
            <a:t>If client is approved for Medicare, they might be eligible for </a:t>
          </a:r>
          <a:r>
            <a:rPr lang="en-US" sz="1400" b="1" dirty="0"/>
            <a:t>Medicare Savings Program</a:t>
          </a:r>
          <a:r>
            <a:rPr lang="en-US" sz="1400" dirty="0"/>
            <a:t>, but they need to submit an application to the IL Department of Human Services</a:t>
          </a:r>
        </a:p>
      </dgm:t>
    </dgm:pt>
    <dgm:pt modelId="{461A25A1-AE12-4D4C-9C59-0514B4237223}" type="parTrans" cxnId="{169CE672-AC9C-4D01-9236-12BC38135B81}">
      <dgm:prSet/>
      <dgm:spPr/>
      <dgm:t>
        <a:bodyPr/>
        <a:lstStyle/>
        <a:p>
          <a:endParaRPr lang="en-US"/>
        </a:p>
      </dgm:t>
    </dgm:pt>
    <dgm:pt modelId="{1D518120-AB66-491E-90C5-613FC37C03B0}" type="sibTrans" cxnId="{169CE672-AC9C-4D01-9236-12BC38135B81}">
      <dgm:prSet/>
      <dgm:spPr/>
      <dgm:t>
        <a:bodyPr/>
        <a:lstStyle/>
        <a:p>
          <a:endParaRPr lang="en-US"/>
        </a:p>
      </dgm:t>
    </dgm:pt>
    <dgm:pt modelId="{37D46B46-E9A9-40AB-89F7-73CF7A4F0270}">
      <dgm:prSet custT="1"/>
      <dgm:spPr/>
      <dgm:t>
        <a:bodyPr/>
        <a:lstStyle/>
        <a:p>
          <a:r>
            <a:rPr lang="en-US" sz="1400" dirty="0"/>
            <a:t>If they have ANY IL Department of Human Services benefits, they should report their income within 10 days of receiving it.</a:t>
          </a:r>
        </a:p>
      </dgm:t>
    </dgm:pt>
    <dgm:pt modelId="{D9CA4AB2-2139-4590-BAE5-2D6A783A0EEC}" type="parTrans" cxnId="{25698388-D757-461D-A42B-1915FBD57D20}">
      <dgm:prSet/>
      <dgm:spPr/>
      <dgm:t>
        <a:bodyPr/>
        <a:lstStyle/>
        <a:p>
          <a:endParaRPr lang="en-US"/>
        </a:p>
      </dgm:t>
    </dgm:pt>
    <dgm:pt modelId="{D0189FAF-735D-452E-9358-B6C8B141076D}" type="sibTrans" cxnId="{25698388-D757-461D-A42B-1915FBD57D20}">
      <dgm:prSet/>
      <dgm:spPr/>
      <dgm:t>
        <a:bodyPr/>
        <a:lstStyle/>
        <a:p>
          <a:endParaRPr lang="en-US"/>
        </a:p>
      </dgm:t>
    </dgm:pt>
    <dgm:pt modelId="{6454F192-85C7-4286-91E6-0F3462DDAA20}">
      <dgm:prSet custT="1"/>
      <dgm:spPr>
        <a:solidFill>
          <a:srgbClr val="B539A6"/>
        </a:solidFill>
      </dgm:spPr>
      <dgm:t>
        <a:bodyPr/>
        <a:lstStyle/>
        <a:p>
          <a:r>
            <a:rPr lang="en-US" sz="2000" dirty="0"/>
            <a:t>If approved, help your client navigate next steps</a:t>
          </a:r>
        </a:p>
      </dgm:t>
    </dgm:pt>
    <dgm:pt modelId="{9A7B41DE-D4B4-43E9-BBBA-58984D0DEB31}" type="parTrans" cxnId="{ED216E06-C855-453F-BB48-1F2CD6F126B4}">
      <dgm:prSet/>
      <dgm:spPr/>
      <dgm:t>
        <a:bodyPr/>
        <a:lstStyle/>
        <a:p>
          <a:endParaRPr lang="en-US"/>
        </a:p>
      </dgm:t>
    </dgm:pt>
    <dgm:pt modelId="{2B563CE2-F345-44DF-9D56-AA21A45EC821}" type="sibTrans" cxnId="{ED216E06-C855-453F-BB48-1F2CD6F126B4}">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pt>
    <dgm:pt modelId="{12755960-5982-4EBB-99E2-4005250CA10D}" type="pres">
      <dgm:prSet presAssocID="{3F5F2D86-80E7-41EE-A1C4-C1BDA9AB9F2C}" presName="parentText" presStyleLbl="node1" presStyleIdx="0" presStyleCnt="2" custScaleY="62989">
        <dgm:presLayoutVars>
          <dgm:chMax val="0"/>
          <dgm:bulletEnabled val="1"/>
        </dgm:presLayoutVars>
      </dgm:prSet>
      <dgm:spPr/>
    </dgm:pt>
    <dgm:pt modelId="{AA1ACA5F-55A7-4031-97E2-04EC2442DB30}" type="pres">
      <dgm:prSet presAssocID="{3F5F2D86-80E7-41EE-A1C4-C1BDA9AB9F2C}" presName="childText" presStyleLbl="revTx" presStyleIdx="0" presStyleCnt="2" custScaleY="72098">
        <dgm:presLayoutVars>
          <dgm:bulletEnabled val="1"/>
        </dgm:presLayoutVars>
      </dgm:prSet>
      <dgm:spPr/>
    </dgm:pt>
    <dgm:pt modelId="{62D1FFFA-10D0-4B1D-A79E-87DF0D7FDBB8}" type="pres">
      <dgm:prSet presAssocID="{6454F192-85C7-4286-91E6-0F3462DDAA20}" presName="parentText" presStyleLbl="node1" presStyleIdx="1" presStyleCnt="2" custScaleY="74681">
        <dgm:presLayoutVars>
          <dgm:chMax val="0"/>
          <dgm:bulletEnabled val="1"/>
        </dgm:presLayoutVars>
      </dgm:prSet>
      <dgm:spPr/>
    </dgm:pt>
    <dgm:pt modelId="{12C287FE-4F7D-4421-94B3-FE5E0ADC8FB1}" type="pres">
      <dgm:prSet presAssocID="{6454F192-85C7-4286-91E6-0F3462DDAA20}" presName="childText" presStyleLbl="revTx" presStyleIdx="1" presStyleCnt="2">
        <dgm:presLayoutVars>
          <dgm:bulletEnabled val="1"/>
        </dgm:presLayoutVars>
      </dgm:prSet>
      <dgm:spPr/>
    </dgm:pt>
  </dgm:ptLst>
  <dgm:cxnLst>
    <dgm:cxn modelId="{ED216E06-C855-453F-BB48-1F2CD6F126B4}" srcId="{F38AEA13-8B19-45B4-9DE1-753BD6FBF60C}" destId="{6454F192-85C7-4286-91E6-0F3462DDAA20}" srcOrd="1" destOrd="0" parTransId="{9A7B41DE-D4B4-43E9-BBBA-58984D0DEB31}" sibTransId="{2B563CE2-F345-44DF-9D56-AA21A45EC821}"/>
    <dgm:cxn modelId="{4051AC08-F2C9-49E2-B7CC-BFCD2F85FBBF}" type="presOf" srcId="{C5E22641-8777-41DE-9FF7-33D04095DFD8}" destId="{12C287FE-4F7D-4421-94B3-FE5E0ADC8FB1}" srcOrd="0" destOrd="1" presId="urn:microsoft.com/office/officeart/2005/8/layout/vList2"/>
    <dgm:cxn modelId="{6A65C90F-C66F-4054-84DA-4D7BA06D028F}" type="presOf" srcId="{E0E83F1A-4663-4E59-BE25-478DA1CEC4A7}" destId="{12C287FE-4F7D-4421-94B3-FE5E0ADC8FB1}" srcOrd="0" destOrd="0" presId="urn:microsoft.com/office/officeart/2005/8/layout/vList2"/>
    <dgm:cxn modelId="{5EA79915-1DC1-428D-A674-6F76C24C5A46}" srcId="{6454F192-85C7-4286-91E6-0F3462DDAA20}" destId="{E0E83F1A-4663-4E59-BE25-478DA1CEC4A7}" srcOrd="0" destOrd="0" parTransId="{1CA746F8-87CE-445D-AA7D-46285C73D90A}" sibTransId="{A1517498-5C31-49E9-A47A-5430AA22F07A}"/>
    <dgm:cxn modelId="{5D6E0B5B-00C0-471C-BA10-331342B4F1D5}" srcId="{6454F192-85C7-4286-91E6-0F3462DDAA20}" destId="{AF433EA9-76FD-4B85-BF26-299C4075DA3F}" srcOrd="2" destOrd="0" parTransId="{9663DB47-C15E-48B5-B08E-2D182E4D0AE4}" sibTransId="{6691D489-5298-46A2-8C6B-6038EDBC80AE}"/>
    <dgm:cxn modelId="{C168665E-D5F6-4B91-90EB-E2AD5B14B570}" srcId="{6454F192-85C7-4286-91E6-0F3462DDAA20}" destId="{C5E22641-8777-41DE-9FF7-33D04095DFD8}" srcOrd="1" destOrd="0" parTransId="{3DC3C89D-5955-4B0F-BA3A-E1FE440BA0C4}" sibTransId="{354BE5EC-73C2-4444-9F19-E54C9A7F5305}"/>
    <dgm:cxn modelId="{169CE672-AC9C-4D01-9236-12BC38135B81}" srcId="{6454F192-85C7-4286-91E6-0F3462DDAA20}" destId="{AE11EE65-5E18-4120-993C-D2FECB2BCBB3}" srcOrd="3" destOrd="0" parTransId="{461A25A1-AE12-4D4C-9C59-0514B4237223}" sibTransId="{1D518120-AB66-491E-90C5-613FC37C03B0}"/>
    <dgm:cxn modelId="{93E62584-9E17-43AD-9893-5A7C6FBB0E49}" type="presOf" srcId="{F38AEA13-8B19-45B4-9DE1-753BD6FBF60C}" destId="{6AA9CD88-BBE7-41C7-9505-71C27830799E}" srcOrd="0" destOrd="0" presId="urn:microsoft.com/office/officeart/2005/8/layout/vList2"/>
    <dgm:cxn modelId="{23A4AA86-0C05-4043-B1CA-A71F9F4D7C62}" type="presOf" srcId="{37D46B46-E9A9-40AB-89F7-73CF7A4F0270}" destId="{12C287FE-4F7D-4421-94B3-FE5E0ADC8FB1}" srcOrd="0" destOrd="4" presId="urn:microsoft.com/office/officeart/2005/8/layout/vList2"/>
    <dgm:cxn modelId="{25698388-D757-461D-A42B-1915FBD57D20}" srcId="{6454F192-85C7-4286-91E6-0F3462DDAA20}" destId="{37D46B46-E9A9-40AB-89F7-73CF7A4F0270}" srcOrd="4" destOrd="0" parTransId="{D9CA4AB2-2139-4590-BAE5-2D6A783A0EEC}" sibTransId="{D0189FAF-735D-452E-9358-B6C8B141076D}"/>
    <dgm:cxn modelId="{E6A88F8A-8896-43F5-8C17-A6A6E270DA72}" srcId="{F38AEA13-8B19-45B4-9DE1-753BD6FBF60C}" destId="{3F5F2D86-80E7-41EE-A1C4-C1BDA9AB9F2C}" srcOrd="0" destOrd="0" parTransId="{4F12BBFB-AB9C-48A1-B99B-14E87EE5A4FB}" sibTransId="{3BF63608-D2A7-48CA-9289-182D3FA5196C}"/>
    <dgm:cxn modelId="{52A8A3AB-1595-457C-80E3-EE6645D21848}" type="presOf" srcId="{AF433EA9-76FD-4B85-BF26-299C4075DA3F}" destId="{12C287FE-4F7D-4421-94B3-FE5E0ADC8FB1}" srcOrd="0" destOrd="2" presId="urn:microsoft.com/office/officeart/2005/8/layout/vList2"/>
    <dgm:cxn modelId="{A2D5E0B9-4C11-4B15-84D1-382362CAD115}" type="presOf" srcId="{AE11EE65-5E18-4120-993C-D2FECB2BCBB3}" destId="{12C287FE-4F7D-4421-94B3-FE5E0ADC8FB1}" srcOrd="0" destOrd="3" presId="urn:microsoft.com/office/officeart/2005/8/layout/vList2"/>
    <dgm:cxn modelId="{351E9FE7-212B-4035-8BDA-3C90195D15D4}" type="presOf" srcId="{3F5F2D86-80E7-41EE-A1C4-C1BDA9AB9F2C}" destId="{12755960-5982-4EBB-99E2-4005250CA10D}" srcOrd="0" destOrd="0" presId="urn:microsoft.com/office/officeart/2005/8/layout/vList2"/>
    <dgm:cxn modelId="{AB693BE8-030F-44DD-AC12-9CE0559540BC}" srcId="{3F5F2D86-80E7-41EE-A1C4-C1BDA9AB9F2C}" destId="{1518A4AB-1233-41C2-AB62-3BC35B41A011}" srcOrd="0" destOrd="0" parTransId="{AE068BD8-0412-4A65-B807-03688023038D}" sibTransId="{669EFD49-3475-45CB-BC1A-909739BFD5C1}"/>
    <dgm:cxn modelId="{9F8B6DF2-D45D-42A9-B44B-4D3867A52E61}" type="presOf" srcId="{1518A4AB-1233-41C2-AB62-3BC35B41A011}" destId="{AA1ACA5F-55A7-4031-97E2-04EC2442DB30}" srcOrd="0" destOrd="0" presId="urn:microsoft.com/office/officeart/2005/8/layout/vList2"/>
    <dgm:cxn modelId="{33405CF4-4D02-4CEC-9A12-4C5806C1B983}" type="presOf" srcId="{6454F192-85C7-4286-91E6-0F3462DDAA20}" destId="{62D1FFFA-10D0-4B1D-A79E-87DF0D7FDBB8}" srcOrd="0" destOrd="0" presId="urn:microsoft.com/office/officeart/2005/8/layout/vList2"/>
    <dgm:cxn modelId="{AFCF5D8D-2B62-4C65-8FFD-73463AA456A2}" type="presParOf" srcId="{6AA9CD88-BBE7-41C7-9505-71C27830799E}" destId="{12755960-5982-4EBB-99E2-4005250CA10D}" srcOrd="0" destOrd="0" presId="urn:microsoft.com/office/officeart/2005/8/layout/vList2"/>
    <dgm:cxn modelId="{52716FEB-79E1-4863-8330-9AACDEEAC751}" type="presParOf" srcId="{6AA9CD88-BBE7-41C7-9505-71C27830799E}" destId="{AA1ACA5F-55A7-4031-97E2-04EC2442DB30}" srcOrd="1" destOrd="0" presId="urn:microsoft.com/office/officeart/2005/8/layout/vList2"/>
    <dgm:cxn modelId="{4F507D90-370C-459C-A944-A80FCE388528}" type="presParOf" srcId="{6AA9CD88-BBE7-41C7-9505-71C27830799E}" destId="{62D1FFFA-10D0-4B1D-A79E-87DF0D7FDBB8}" srcOrd="2" destOrd="0" presId="urn:microsoft.com/office/officeart/2005/8/layout/vList2"/>
    <dgm:cxn modelId="{B499577B-51C6-449B-95B2-FC13B1CDB933}" type="presParOf" srcId="{6AA9CD88-BBE7-41C7-9505-71C27830799E}" destId="{12C287FE-4F7D-4421-94B3-FE5E0ADC8FB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829AB-9760-4420-9171-7D92F56742A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3DBC26DE-E781-4C57-A125-668C8128B00C}">
      <dgm:prSet phldrT="[Text]"/>
      <dgm:spPr/>
      <dgm:t>
        <a:bodyPr/>
        <a:lstStyle/>
        <a:p>
          <a:r>
            <a:rPr lang="en-US" dirty="0"/>
            <a:t>Work History Report</a:t>
          </a:r>
        </a:p>
      </dgm:t>
    </dgm:pt>
    <dgm:pt modelId="{489505B6-5C4B-42F6-BD7B-C63B2669ACF0}" type="parTrans" cxnId="{29CC7DB6-7992-4DE1-BC0C-19D84BBEBFCA}">
      <dgm:prSet/>
      <dgm:spPr/>
      <dgm:t>
        <a:bodyPr/>
        <a:lstStyle/>
        <a:p>
          <a:endParaRPr lang="en-US"/>
        </a:p>
      </dgm:t>
    </dgm:pt>
    <dgm:pt modelId="{0DE3EA55-A02D-4227-83D9-AEAE7602AB67}" type="sibTrans" cxnId="{29CC7DB6-7992-4DE1-BC0C-19D84BBEBFCA}">
      <dgm:prSet/>
      <dgm:spPr/>
      <dgm:t>
        <a:bodyPr/>
        <a:lstStyle/>
        <a:p>
          <a:endParaRPr lang="en-US"/>
        </a:p>
      </dgm:t>
    </dgm:pt>
    <dgm:pt modelId="{7A560A03-9A3C-4474-A316-3069DF621C08}">
      <dgm:prSet phldrT="[Text]"/>
      <dgm:spPr/>
      <dgm:t>
        <a:bodyPr/>
        <a:lstStyle/>
        <a:p>
          <a:r>
            <a:rPr lang="en-US" dirty="0"/>
            <a:t>Function Report</a:t>
          </a:r>
        </a:p>
      </dgm:t>
    </dgm:pt>
    <dgm:pt modelId="{43C79A7A-780A-4413-8037-9A3F9A11A64C}" type="parTrans" cxnId="{BE753C15-FABF-4C83-A744-221231D5E215}">
      <dgm:prSet/>
      <dgm:spPr/>
      <dgm:t>
        <a:bodyPr/>
        <a:lstStyle/>
        <a:p>
          <a:endParaRPr lang="en-US"/>
        </a:p>
      </dgm:t>
    </dgm:pt>
    <dgm:pt modelId="{775BFE43-76FB-4202-889C-BC411012E391}" type="sibTrans" cxnId="{BE753C15-FABF-4C83-A744-221231D5E215}">
      <dgm:prSet/>
      <dgm:spPr/>
      <dgm:t>
        <a:bodyPr/>
        <a:lstStyle/>
        <a:p>
          <a:endParaRPr lang="en-US"/>
        </a:p>
      </dgm:t>
    </dgm:pt>
    <dgm:pt modelId="{63042A2B-A6BA-49E3-8FD4-FB8A62510E9A}">
      <dgm:prSet phldrT="[Text]"/>
      <dgm:spPr/>
      <dgm:t>
        <a:bodyPr/>
        <a:lstStyle/>
        <a:p>
          <a:r>
            <a:rPr lang="en-US" dirty="0"/>
            <a:t>827</a:t>
          </a:r>
        </a:p>
      </dgm:t>
    </dgm:pt>
    <dgm:pt modelId="{CD38ACF5-57C4-42C2-9750-BFE62B81527C}" type="parTrans" cxnId="{2BFC31C9-F7AE-45AF-897E-042DB0CC9703}">
      <dgm:prSet/>
      <dgm:spPr/>
      <dgm:t>
        <a:bodyPr/>
        <a:lstStyle/>
        <a:p>
          <a:endParaRPr lang="en-US"/>
        </a:p>
      </dgm:t>
    </dgm:pt>
    <dgm:pt modelId="{2A71C52D-1D8C-4873-9973-10EE54117603}" type="sibTrans" cxnId="{2BFC31C9-F7AE-45AF-897E-042DB0CC9703}">
      <dgm:prSet/>
      <dgm:spPr/>
      <dgm:t>
        <a:bodyPr/>
        <a:lstStyle/>
        <a:p>
          <a:endParaRPr lang="en-US"/>
        </a:p>
      </dgm:t>
    </dgm:pt>
    <dgm:pt modelId="{687394EE-ADFB-4A6F-B589-D792507B0EEB}">
      <dgm:prSet phldrT="[Text]"/>
      <dgm:spPr/>
      <dgm:t>
        <a:bodyPr/>
        <a:lstStyle/>
        <a:p>
          <a:r>
            <a:rPr lang="en-US" dirty="0"/>
            <a:t>Disability Report</a:t>
          </a:r>
        </a:p>
      </dgm:t>
    </dgm:pt>
    <dgm:pt modelId="{E9EC236A-B89F-4640-821B-71199B5DA199}" type="parTrans" cxnId="{BABE11E2-473A-4D2B-AD46-CA709D36E68B}">
      <dgm:prSet/>
      <dgm:spPr/>
      <dgm:t>
        <a:bodyPr/>
        <a:lstStyle/>
        <a:p>
          <a:endParaRPr lang="en-US"/>
        </a:p>
      </dgm:t>
    </dgm:pt>
    <dgm:pt modelId="{E5E7BAA3-8E0C-46DF-AC93-8AFD9F981F95}" type="sibTrans" cxnId="{BABE11E2-473A-4D2B-AD46-CA709D36E68B}">
      <dgm:prSet/>
      <dgm:spPr/>
      <dgm:t>
        <a:bodyPr/>
        <a:lstStyle/>
        <a:p>
          <a:endParaRPr lang="en-US"/>
        </a:p>
      </dgm:t>
    </dgm:pt>
    <dgm:pt modelId="{FF07B411-58C6-440D-981F-A7A97BE1BACE}">
      <dgm:prSet phldrT="[Text]"/>
      <dgm:spPr/>
      <dgm:t>
        <a:bodyPr/>
        <a:lstStyle/>
        <a:p>
          <a:r>
            <a:rPr lang="en-US" dirty="0"/>
            <a:t>Third Party Function Report</a:t>
          </a:r>
        </a:p>
      </dgm:t>
    </dgm:pt>
    <dgm:pt modelId="{50748944-52DC-4B3B-8438-CA9DA26EE867}" type="parTrans" cxnId="{10828C94-6A7E-4F74-8EA9-68DD7C707E1C}">
      <dgm:prSet/>
      <dgm:spPr/>
      <dgm:t>
        <a:bodyPr/>
        <a:lstStyle/>
        <a:p>
          <a:endParaRPr lang="en-US"/>
        </a:p>
      </dgm:t>
    </dgm:pt>
    <dgm:pt modelId="{1C19A34D-397A-4A57-99DD-E0D27CF10C9B}" type="sibTrans" cxnId="{10828C94-6A7E-4F74-8EA9-68DD7C707E1C}">
      <dgm:prSet/>
      <dgm:spPr/>
      <dgm:t>
        <a:bodyPr/>
        <a:lstStyle/>
        <a:p>
          <a:endParaRPr lang="en-US"/>
        </a:p>
      </dgm:t>
    </dgm:pt>
    <dgm:pt modelId="{3C6C4D24-5BF4-4B23-8AC7-042F83A91FAA}" type="pres">
      <dgm:prSet presAssocID="{E8A829AB-9760-4420-9171-7D92F56742A4}" presName="linear" presStyleCnt="0">
        <dgm:presLayoutVars>
          <dgm:dir/>
          <dgm:resizeHandles val="exact"/>
        </dgm:presLayoutVars>
      </dgm:prSet>
      <dgm:spPr/>
    </dgm:pt>
    <dgm:pt modelId="{88D693BE-E296-4001-AE19-DEDAF81D7212}" type="pres">
      <dgm:prSet presAssocID="{3DBC26DE-E781-4C57-A125-668C8128B00C}" presName="comp" presStyleCnt="0"/>
      <dgm:spPr/>
    </dgm:pt>
    <dgm:pt modelId="{D5DEF921-BCEE-4DEF-889C-E0CBA0BBB1B1}" type="pres">
      <dgm:prSet presAssocID="{3DBC26DE-E781-4C57-A125-668C8128B00C}" presName="box" presStyleLbl="node1" presStyleIdx="0" presStyleCnt="5"/>
      <dgm:spPr/>
    </dgm:pt>
    <dgm:pt modelId="{617B955F-12AC-4E79-9DA5-D23B730952F7}" type="pres">
      <dgm:prSet presAssocID="{3DBC26DE-E781-4C57-A125-668C8128B00C}" presName="img" presStyleLbl="fgImgPlace1" presStyleIdx="0" presStyleCnt="5"/>
      <dgm:spPr>
        <a:blipFill rotWithShape="1">
          <a:blip xmlns:r="http://schemas.openxmlformats.org/officeDocument/2006/relationships" r:embed="rId1"/>
          <a:srcRect/>
          <a:stretch>
            <a:fillRect l="-10000" r="-10000"/>
          </a:stretch>
        </a:blipFill>
      </dgm:spPr>
    </dgm:pt>
    <dgm:pt modelId="{6FC32BB0-6D83-42A8-BE36-9FCFD0E6F6B2}" type="pres">
      <dgm:prSet presAssocID="{3DBC26DE-E781-4C57-A125-668C8128B00C}" presName="text" presStyleLbl="node1" presStyleIdx="0" presStyleCnt="5">
        <dgm:presLayoutVars>
          <dgm:bulletEnabled val="1"/>
        </dgm:presLayoutVars>
      </dgm:prSet>
      <dgm:spPr/>
    </dgm:pt>
    <dgm:pt modelId="{7696B6B1-37C3-403A-99F7-9603CE88B4A6}" type="pres">
      <dgm:prSet presAssocID="{0DE3EA55-A02D-4227-83D9-AEAE7602AB67}" presName="spacer" presStyleCnt="0"/>
      <dgm:spPr/>
    </dgm:pt>
    <dgm:pt modelId="{649F4CD8-4AF8-4D0C-86FF-D149587824A8}" type="pres">
      <dgm:prSet presAssocID="{7A560A03-9A3C-4474-A316-3069DF621C08}" presName="comp" presStyleCnt="0"/>
      <dgm:spPr/>
    </dgm:pt>
    <dgm:pt modelId="{1033E2E6-56C0-41DB-BF48-FC6C833FB9CA}" type="pres">
      <dgm:prSet presAssocID="{7A560A03-9A3C-4474-A316-3069DF621C08}" presName="box" presStyleLbl="node1" presStyleIdx="1" presStyleCnt="5"/>
      <dgm:spPr/>
    </dgm:pt>
    <dgm:pt modelId="{75A7A3E4-AAD9-4C1A-AB94-DD8B42927FF9}" type="pres">
      <dgm:prSet presAssocID="{7A560A03-9A3C-4474-A316-3069DF621C08}" presName="img" presStyleLbl="fgImgPlace1" presStyleIdx="1" presStyleCnt="5"/>
      <dgm:spPr>
        <a:blipFill rotWithShape="1">
          <a:blip xmlns:r="http://schemas.openxmlformats.org/officeDocument/2006/relationships" r:embed="rId2"/>
          <a:srcRect/>
          <a:stretch>
            <a:fillRect l="-41000" r="-41000"/>
          </a:stretch>
        </a:blipFill>
      </dgm:spPr>
    </dgm:pt>
    <dgm:pt modelId="{A8F9C4F8-50E7-41AB-80F1-52ADF9810D8A}" type="pres">
      <dgm:prSet presAssocID="{7A560A03-9A3C-4474-A316-3069DF621C08}" presName="text" presStyleLbl="node1" presStyleIdx="1" presStyleCnt="5">
        <dgm:presLayoutVars>
          <dgm:bulletEnabled val="1"/>
        </dgm:presLayoutVars>
      </dgm:prSet>
      <dgm:spPr/>
    </dgm:pt>
    <dgm:pt modelId="{05D4DF9F-E6D6-4DB1-A141-70E0F874F4EF}" type="pres">
      <dgm:prSet presAssocID="{775BFE43-76FB-4202-889C-BC411012E391}" presName="spacer" presStyleCnt="0"/>
      <dgm:spPr/>
    </dgm:pt>
    <dgm:pt modelId="{7D3DA81D-212F-47C4-8330-7B21A0946DD9}" type="pres">
      <dgm:prSet presAssocID="{63042A2B-A6BA-49E3-8FD4-FB8A62510E9A}" presName="comp" presStyleCnt="0"/>
      <dgm:spPr/>
    </dgm:pt>
    <dgm:pt modelId="{CE3B30B3-8719-4D51-B59B-391DFD33AC09}" type="pres">
      <dgm:prSet presAssocID="{63042A2B-A6BA-49E3-8FD4-FB8A62510E9A}" presName="box" presStyleLbl="node1" presStyleIdx="2" presStyleCnt="5"/>
      <dgm:spPr/>
    </dgm:pt>
    <dgm:pt modelId="{DDFF1AE8-1A49-4E1F-8A40-711984692849}" type="pres">
      <dgm:prSet presAssocID="{63042A2B-A6BA-49E3-8FD4-FB8A62510E9A}" presName="img" presStyleLbl="fgImgPlace1" presStyleIdx="2" presStyleCnt="5"/>
      <dgm:spPr>
        <a:blipFill rotWithShape="1">
          <a:blip xmlns:r="http://schemas.openxmlformats.org/officeDocument/2006/relationships" r:embed="rId3"/>
          <a:srcRect/>
          <a:stretch>
            <a:fillRect l="-41000" r="-41000"/>
          </a:stretch>
        </a:blipFill>
      </dgm:spPr>
    </dgm:pt>
    <dgm:pt modelId="{A82E9750-412B-481E-9605-8FA93AB06194}" type="pres">
      <dgm:prSet presAssocID="{63042A2B-A6BA-49E3-8FD4-FB8A62510E9A}" presName="text" presStyleLbl="node1" presStyleIdx="2" presStyleCnt="5">
        <dgm:presLayoutVars>
          <dgm:bulletEnabled val="1"/>
        </dgm:presLayoutVars>
      </dgm:prSet>
      <dgm:spPr/>
    </dgm:pt>
    <dgm:pt modelId="{189F8607-C5F0-4B89-A030-7EB63494443F}" type="pres">
      <dgm:prSet presAssocID="{2A71C52D-1D8C-4873-9973-10EE54117603}" presName="spacer" presStyleCnt="0"/>
      <dgm:spPr/>
    </dgm:pt>
    <dgm:pt modelId="{DBBFDB93-351C-4FC8-9B4B-EE2880123FB9}" type="pres">
      <dgm:prSet presAssocID="{687394EE-ADFB-4A6F-B589-D792507B0EEB}" presName="comp" presStyleCnt="0"/>
      <dgm:spPr/>
    </dgm:pt>
    <dgm:pt modelId="{615A1034-E9BE-4F1F-B27A-C2AC6D504CB1}" type="pres">
      <dgm:prSet presAssocID="{687394EE-ADFB-4A6F-B589-D792507B0EEB}" presName="box" presStyleLbl="node1" presStyleIdx="3" presStyleCnt="5"/>
      <dgm:spPr/>
    </dgm:pt>
    <dgm:pt modelId="{5D0E7A15-1A8E-45F4-8660-EC937FFC18D7}" type="pres">
      <dgm:prSet presAssocID="{687394EE-ADFB-4A6F-B589-D792507B0EEB}" presName="img" presStyleLbl="fgImgPlace1" presStyleIdx="3" presStyleCnt="5"/>
      <dgm:spPr>
        <a:blipFill rotWithShape="1">
          <a:blip xmlns:r="http://schemas.openxmlformats.org/officeDocument/2006/relationships" r:embed="rId4"/>
          <a:srcRect/>
          <a:stretch>
            <a:fillRect l="-2000" r="-2000"/>
          </a:stretch>
        </a:blipFill>
      </dgm:spPr>
    </dgm:pt>
    <dgm:pt modelId="{EEB0C64E-BCD4-4B38-A6AB-853A437A3973}" type="pres">
      <dgm:prSet presAssocID="{687394EE-ADFB-4A6F-B589-D792507B0EEB}" presName="text" presStyleLbl="node1" presStyleIdx="3" presStyleCnt="5">
        <dgm:presLayoutVars>
          <dgm:bulletEnabled val="1"/>
        </dgm:presLayoutVars>
      </dgm:prSet>
      <dgm:spPr/>
    </dgm:pt>
    <dgm:pt modelId="{8057B97B-8EE0-428D-B73F-6A43F254F2E7}" type="pres">
      <dgm:prSet presAssocID="{E5E7BAA3-8E0C-46DF-AC93-8AFD9F981F95}" presName="spacer" presStyleCnt="0"/>
      <dgm:spPr/>
    </dgm:pt>
    <dgm:pt modelId="{2977ADB0-555C-44A4-98E6-1DB12C3DE45B}" type="pres">
      <dgm:prSet presAssocID="{FF07B411-58C6-440D-981F-A7A97BE1BACE}" presName="comp" presStyleCnt="0"/>
      <dgm:spPr/>
    </dgm:pt>
    <dgm:pt modelId="{F69493B6-80A7-40C9-AF52-6BDA3B54E038}" type="pres">
      <dgm:prSet presAssocID="{FF07B411-58C6-440D-981F-A7A97BE1BACE}" presName="box" presStyleLbl="node1" presStyleIdx="4" presStyleCnt="5"/>
      <dgm:spPr/>
    </dgm:pt>
    <dgm:pt modelId="{0EBA914A-3ACE-49E4-B35B-D762B5CBEF68}" type="pres">
      <dgm:prSet presAssocID="{FF07B411-58C6-440D-981F-A7A97BE1BACE}" presName="img" presStyleLbl="fgImgPlace1" presStyleIdx="4" presStyleCnt="5"/>
      <dgm:spPr>
        <a:blipFill rotWithShape="1">
          <a:blip xmlns:r="http://schemas.openxmlformats.org/officeDocument/2006/relationships" r:embed="rId5"/>
          <a:srcRect/>
          <a:stretch>
            <a:fillRect l="-19000" r="-19000"/>
          </a:stretch>
        </a:blipFill>
      </dgm:spPr>
    </dgm:pt>
    <dgm:pt modelId="{01DDB394-C6E5-4BDE-B8CE-F76F8688ACAE}" type="pres">
      <dgm:prSet presAssocID="{FF07B411-58C6-440D-981F-A7A97BE1BACE}" presName="text" presStyleLbl="node1" presStyleIdx="4" presStyleCnt="5">
        <dgm:presLayoutVars>
          <dgm:bulletEnabled val="1"/>
        </dgm:presLayoutVars>
      </dgm:prSet>
      <dgm:spPr/>
    </dgm:pt>
  </dgm:ptLst>
  <dgm:cxnLst>
    <dgm:cxn modelId="{B633D400-7F2F-4B4B-AA40-2A416E74F0D0}" type="presOf" srcId="{E8A829AB-9760-4420-9171-7D92F56742A4}" destId="{3C6C4D24-5BF4-4B23-8AC7-042F83A91FAA}" srcOrd="0" destOrd="0" presId="urn:microsoft.com/office/officeart/2005/8/layout/vList4"/>
    <dgm:cxn modelId="{96D02504-633C-4D82-B1E8-F34157D49BF1}" type="presOf" srcId="{63042A2B-A6BA-49E3-8FD4-FB8A62510E9A}" destId="{CE3B30B3-8719-4D51-B59B-391DFD33AC09}" srcOrd="0" destOrd="0" presId="urn:microsoft.com/office/officeart/2005/8/layout/vList4"/>
    <dgm:cxn modelId="{3F604206-FC93-4DC7-889F-CEFC4309E0B6}" type="presOf" srcId="{3DBC26DE-E781-4C57-A125-668C8128B00C}" destId="{D5DEF921-BCEE-4DEF-889C-E0CBA0BBB1B1}" srcOrd="0" destOrd="0" presId="urn:microsoft.com/office/officeart/2005/8/layout/vList4"/>
    <dgm:cxn modelId="{BE753C15-FABF-4C83-A744-221231D5E215}" srcId="{E8A829AB-9760-4420-9171-7D92F56742A4}" destId="{7A560A03-9A3C-4474-A316-3069DF621C08}" srcOrd="1" destOrd="0" parTransId="{43C79A7A-780A-4413-8037-9A3F9A11A64C}" sibTransId="{775BFE43-76FB-4202-889C-BC411012E391}"/>
    <dgm:cxn modelId="{D0AE851A-D219-42A1-A396-1CAAC357C56E}" type="presOf" srcId="{FF07B411-58C6-440D-981F-A7A97BE1BACE}" destId="{F69493B6-80A7-40C9-AF52-6BDA3B54E038}" srcOrd="0" destOrd="0" presId="urn:microsoft.com/office/officeart/2005/8/layout/vList4"/>
    <dgm:cxn modelId="{DBD2863D-DC14-464A-973B-85D33CA4821C}" type="presOf" srcId="{63042A2B-A6BA-49E3-8FD4-FB8A62510E9A}" destId="{A82E9750-412B-481E-9605-8FA93AB06194}" srcOrd="1" destOrd="0" presId="urn:microsoft.com/office/officeart/2005/8/layout/vList4"/>
    <dgm:cxn modelId="{71107741-755E-459C-864D-7C1A8A25A1B9}" type="presOf" srcId="{3DBC26DE-E781-4C57-A125-668C8128B00C}" destId="{6FC32BB0-6D83-42A8-BE36-9FCFD0E6F6B2}" srcOrd="1" destOrd="0" presId="urn:microsoft.com/office/officeart/2005/8/layout/vList4"/>
    <dgm:cxn modelId="{ADBCBE8E-32BA-45DC-835A-FB32210D49A0}" type="presOf" srcId="{687394EE-ADFB-4A6F-B589-D792507B0EEB}" destId="{615A1034-E9BE-4F1F-B27A-C2AC6D504CB1}" srcOrd="0" destOrd="0" presId="urn:microsoft.com/office/officeart/2005/8/layout/vList4"/>
    <dgm:cxn modelId="{10828C94-6A7E-4F74-8EA9-68DD7C707E1C}" srcId="{E8A829AB-9760-4420-9171-7D92F56742A4}" destId="{FF07B411-58C6-440D-981F-A7A97BE1BACE}" srcOrd="4" destOrd="0" parTransId="{50748944-52DC-4B3B-8438-CA9DA26EE867}" sibTransId="{1C19A34D-397A-4A57-99DD-E0D27CF10C9B}"/>
    <dgm:cxn modelId="{BE3D2AA1-C28E-4D30-B91B-FB10E0D9E25C}" type="presOf" srcId="{7A560A03-9A3C-4474-A316-3069DF621C08}" destId="{1033E2E6-56C0-41DB-BF48-FC6C833FB9CA}" srcOrd="0" destOrd="0" presId="urn:microsoft.com/office/officeart/2005/8/layout/vList4"/>
    <dgm:cxn modelId="{E292A3A6-B353-495D-A8D7-CC9840F99CF8}" type="presOf" srcId="{FF07B411-58C6-440D-981F-A7A97BE1BACE}" destId="{01DDB394-C6E5-4BDE-B8CE-F76F8688ACAE}" srcOrd="1" destOrd="0" presId="urn:microsoft.com/office/officeart/2005/8/layout/vList4"/>
    <dgm:cxn modelId="{2E5404B5-5B7A-4241-8DB9-EB987EDCABE6}" type="presOf" srcId="{7A560A03-9A3C-4474-A316-3069DF621C08}" destId="{A8F9C4F8-50E7-41AB-80F1-52ADF9810D8A}" srcOrd="1" destOrd="0" presId="urn:microsoft.com/office/officeart/2005/8/layout/vList4"/>
    <dgm:cxn modelId="{777E9CB5-4793-4F43-ACDE-5DE2719D6FB6}" type="presOf" srcId="{687394EE-ADFB-4A6F-B589-D792507B0EEB}" destId="{EEB0C64E-BCD4-4B38-A6AB-853A437A3973}" srcOrd="1" destOrd="0" presId="urn:microsoft.com/office/officeart/2005/8/layout/vList4"/>
    <dgm:cxn modelId="{29CC7DB6-7992-4DE1-BC0C-19D84BBEBFCA}" srcId="{E8A829AB-9760-4420-9171-7D92F56742A4}" destId="{3DBC26DE-E781-4C57-A125-668C8128B00C}" srcOrd="0" destOrd="0" parTransId="{489505B6-5C4B-42F6-BD7B-C63B2669ACF0}" sibTransId="{0DE3EA55-A02D-4227-83D9-AEAE7602AB67}"/>
    <dgm:cxn modelId="{2BFC31C9-F7AE-45AF-897E-042DB0CC9703}" srcId="{E8A829AB-9760-4420-9171-7D92F56742A4}" destId="{63042A2B-A6BA-49E3-8FD4-FB8A62510E9A}" srcOrd="2" destOrd="0" parTransId="{CD38ACF5-57C4-42C2-9750-BFE62B81527C}" sibTransId="{2A71C52D-1D8C-4873-9973-10EE54117603}"/>
    <dgm:cxn modelId="{BABE11E2-473A-4D2B-AD46-CA709D36E68B}" srcId="{E8A829AB-9760-4420-9171-7D92F56742A4}" destId="{687394EE-ADFB-4A6F-B589-D792507B0EEB}" srcOrd="3" destOrd="0" parTransId="{E9EC236A-B89F-4640-821B-71199B5DA199}" sibTransId="{E5E7BAA3-8E0C-46DF-AC93-8AFD9F981F95}"/>
    <dgm:cxn modelId="{73B3E724-E516-4478-B3B8-529DF9ABDF31}" type="presParOf" srcId="{3C6C4D24-5BF4-4B23-8AC7-042F83A91FAA}" destId="{88D693BE-E296-4001-AE19-DEDAF81D7212}" srcOrd="0" destOrd="0" presId="urn:microsoft.com/office/officeart/2005/8/layout/vList4"/>
    <dgm:cxn modelId="{76F25CAE-E3E3-4FDD-A08D-8A2C3CB87BD2}" type="presParOf" srcId="{88D693BE-E296-4001-AE19-DEDAF81D7212}" destId="{D5DEF921-BCEE-4DEF-889C-E0CBA0BBB1B1}" srcOrd="0" destOrd="0" presId="urn:microsoft.com/office/officeart/2005/8/layout/vList4"/>
    <dgm:cxn modelId="{32F9F9C5-92B0-4CE2-9ED2-8ACFF7A656CC}" type="presParOf" srcId="{88D693BE-E296-4001-AE19-DEDAF81D7212}" destId="{617B955F-12AC-4E79-9DA5-D23B730952F7}" srcOrd="1" destOrd="0" presId="urn:microsoft.com/office/officeart/2005/8/layout/vList4"/>
    <dgm:cxn modelId="{9C5FFDE9-0057-4D75-AC0B-BDB9DB2AF813}" type="presParOf" srcId="{88D693BE-E296-4001-AE19-DEDAF81D7212}" destId="{6FC32BB0-6D83-42A8-BE36-9FCFD0E6F6B2}" srcOrd="2" destOrd="0" presId="urn:microsoft.com/office/officeart/2005/8/layout/vList4"/>
    <dgm:cxn modelId="{EFBE1FFE-C606-4011-BC6C-7D38C33EA780}" type="presParOf" srcId="{3C6C4D24-5BF4-4B23-8AC7-042F83A91FAA}" destId="{7696B6B1-37C3-403A-99F7-9603CE88B4A6}" srcOrd="1" destOrd="0" presId="urn:microsoft.com/office/officeart/2005/8/layout/vList4"/>
    <dgm:cxn modelId="{7FBCB1DE-29C3-45B4-97DE-B2D8714CD34E}" type="presParOf" srcId="{3C6C4D24-5BF4-4B23-8AC7-042F83A91FAA}" destId="{649F4CD8-4AF8-4D0C-86FF-D149587824A8}" srcOrd="2" destOrd="0" presId="urn:microsoft.com/office/officeart/2005/8/layout/vList4"/>
    <dgm:cxn modelId="{B6B709D7-AC60-4580-AB26-BE421EF6BD9E}" type="presParOf" srcId="{649F4CD8-4AF8-4D0C-86FF-D149587824A8}" destId="{1033E2E6-56C0-41DB-BF48-FC6C833FB9CA}" srcOrd="0" destOrd="0" presId="urn:microsoft.com/office/officeart/2005/8/layout/vList4"/>
    <dgm:cxn modelId="{96C94A87-588E-4B28-AAA4-47237456DBCC}" type="presParOf" srcId="{649F4CD8-4AF8-4D0C-86FF-D149587824A8}" destId="{75A7A3E4-AAD9-4C1A-AB94-DD8B42927FF9}" srcOrd="1" destOrd="0" presId="urn:microsoft.com/office/officeart/2005/8/layout/vList4"/>
    <dgm:cxn modelId="{8ABCB572-0B39-4AFA-B33F-9359AC773CDD}" type="presParOf" srcId="{649F4CD8-4AF8-4D0C-86FF-D149587824A8}" destId="{A8F9C4F8-50E7-41AB-80F1-52ADF9810D8A}" srcOrd="2" destOrd="0" presId="urn:microsoft.com/office/officeart/2005/8/layout/vList4"/>
    <dgm:cxn modelId="{D3469F51-F792-430B-9628-9F6A9BED537B}" type="presParOf" srcId="{3C6C4D24-5BF4-4B23-8AC7-042F83A91FAA}" destId="{05D4DF9F-E6D6-4DB1-A141-70E0F874F4EF}" srcOrd="3" destOrd="0" presId="urn:microsoft.com/office/officeart/2005/8/layout/vList4"/>
    <dgm:cxn modelId="{E1CC210C-E2BC-4ECD-88E8-BDA95196D69C}" type="presParOf" srcId="{3C6C4D24-5BF4-4B23-8AC7-042F83A91FAA}" destId="{7D3DA81D-212F-47C4-8330-7B21A0946DD9}" srcOrd="4" destOrd="0" presId="urn:microsoft.com/office/officeart/2005/8/layout/vList4"/>
    <dgm:cxn modelId="{5885E015-8F44-4A6D-86CA-5DD5422EF792}" type="presParOf" srcId="{7D3DA81D-212F-47C4-8330-7B21A0946DD9}" destId="{CE3B30B3-8719-4D51-B59B-391DFD33AC09}" srcOrd="0" destOrd="0" presId="urn:microsoft.com/office/officeart/2005/8/layout/vList4"/>
    <dgm:cxn modelId="{5F37572C-A146-4C62-B903-2D7BA6CA3D5D}" type="presParOf" srcId="{7D3DA81D-212F-47C4-8330-7B21A0946DD9}" destId="{DDFF1AE8-1A49-4E1F-8A40-711984692849}" srcOrd="1" destOrd="0" presId="urn:microsoft.com/office/officeart/2005/8/layout/vList4"/>
    <dgm:cxn modelId="{0D2EA7E1-2FED-4D83-B217-F4922F067473}" type="presParOf" srcId="{7D3DA81D-212F-47C4-8330-7B21A0946DD9}" destId="{A82E9750-412B-481E-9605-8FA93AB06194}" srcOrd="2" destOrd="0" presId="urn:microsoft.com/office/officeart/2005/8/layout/vList4"/>
    <dgm:cxn modelId="{326E7E57-BDC2-490F-B0FD-B853FFB3D1B2}" type="presParOf" srcId="{3C6C4D24-5BF4-4B23-8AC7-042F83A91FAA}" destId="{189F8607-C5F0-4B89-A030-7EB63494443F}" srcOrd="5" destOrd="0" presId="urn:microsoft.com/office/officeart/2005/8/layout/vList4"/>
    <dgm:cxn modelId="{2DF1FC80-22D0-4BE0-8F52-5166D7E4492B}" type="presParOf" srcId="{3C6C4D24-5BF4-4B23-8AC7-042F83A91FAA}" destId="{DBBFDB93-351C-4FC8-9B4B-EE2880123FB9}" srcOrd="6" destOrd="0" presId="urn:microsoft.com/office/officeart/2005/8/layout/vList4"/>
    <dgm:cxn modelId="{4075B307-412D-4121-8AB6-863E6BA232CD}" type="presParOf" srcId="{DBBFDB93-351C-4FC8-9B4B-EE2880123FB9}" destId="{615A1034-E9BE-4F1F-B27A-C2AC6D504CB1}" srcOrd="0" destOrd="0" presId="urn:microsoft.com/office/officeart/2005/8/layout/vList4"/>
    <dgm:cxn modelId="{7D69C4A8-8EF1-455B-9DEC-DDAF2CF90C2D}" type="presParOf" srcId="{DBBFDB93-351C-4FC8-9B4B-EE2880123FB9}" destId="{5D0E7A15-1A8E-45F4-8660-EC937FFC18D7}" srcOrd="1" destOrd="0" presId="urn:microsoft.com/office/officeart/2005/8/layout/vList4"/>
    <dgm:cxn modelId="{B3DC48C1-7731-40CA-A0C6-5AD7C8420427}" type="presParOf" srcId="{DBBFDB93-351C-4FC8-9B4B-EE2880123FB9}" destId="{EEB0C64E-BCD4-4B38-A6AB-853A437A3973}" srcOrd="2" destOrd="0" presId="urn:microsoft.com/office/officeart/2005/8/layout/vList4"/>
    <dgm:cxn modelId="{AECFBCDC-E08A-4FC1-AB38-36FBD14212B7}" type="presParOf" srcId="{3C6C4D24-5BF4-4B23-8AC7-042F83A91FAA}" destId="{8057B97B-8EE0-428D-B73F-6A43F254F2E7}" srcOrd="7" destOrd="0" presId="urn:microsoft.com/office/officeart/2005/8/layout/vList4"/>
    <dgm:cxn modelId="{E3EA1278-F01E-4C79-86AB-941182B5FF31}" type="presParOf" srcId="{3C6C4D24-5BF4-4B23-8AC7-042F83A91FAA}" destId="{2977ADB0-555C-44A4-98E6-1DB12C3DE45B}" srcOrd="8" destOrd="0" presId="urn:microsoft.com/office/officeart/2005/8/layout/vList4"/>
    <dgm:cxn modelId="{66FF21C8-6645-490E-9F6C-8C42560C9671}" type="presParOf" srcId="{2977ADB0-555C-44A4-98E6-1DB12C3DE45B}" destId="{F69493B6-80A7-40C9-AF52-6BDA3B54E038}" srcOrd="0" destOrd="0" presId="urn:microsoft.com/office/officeart/2005/8/layout/vList4"/>
    <dgm:cxn modelId="{4277CA1E-D509-4F6F-BB1A-6355037EDD39}" type="presParOf" srcId="{2977ADB0-555C-44A4-98E6-1DB12C3DE45B}" destId="{0EBA914A-3ACE-49E4-B35B-D762B5CBEF68}" srcOrd="1" destOrd="0" presId="urn:microsoft.com/office/officeart/2005/8/layout/vList4"/>
    <dgm:cxn modelId="{D8D4716D-B3EB-4D2A-BEC8-919C0CC1ED83}" type="presParOf" srcId="{2977ADB0-555C-44A4-98E6-1DB12C3DE45B}" destId="{01DDB394-C6E5-4BDE-B8CE-F76F8688ACA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E743E9-990D-4768-BF4D-C6CCE473FDE4}">
      <dgm:prSet custT="1"/>
      <dgm:spPr>
        <a:solidFill>
          <a:srgbClr val="B539A6"/>
        </a:solidFill>
      </dgm:spPr>
      <dgm:t>
        <a:bodyPr/>
        <a:lstStyle/>
        <a:p>
          <a:r>
            <a:rPr lang="en-US" sz="2000" dirty="0"/>
            <a:t>If denied, help your client understand their options</a:t>
          </a:r>
        </a:p>
      </dgm:t>
    </dgm:pt>
    <dgm:pt modelId="{C682C619-4AB6-4D5E-B4A1-E4FD7D095DB1}" type="sibTrans" cxnId="{0CD0E3C4-D913-4D7F-A4CA-B5A1D6EE230F}">
      <dgm:prSet/>
      <dgm:spPr/>
      <dgm:t>
        <a:bodyPr/>
        <a:lstStyle/>
        <a:p>
          <a:endParaRPr lang="en-US"/>
        </a:p>
      </dgm:t>
    </dgm:pt>
    <dgm:pt modelId="{1B1E9934-652C-4859-AA5D-E120BBA04C92}" type="parTrans" cxnId="{0CD0E3C4-D913-4D7F-A4CA-B5A1D6EE230F}">
      <dgm:prSet/>
      <dgm:spPr/>
      <dgm:t>
        <a:bodyPr/>
        <a:lstStyle/>
        <a:p>
          <a:endParaRPr lang="en-US"/>
        </a:p>
      </dgm:t>
    </dgm:pt>
    <dgm:pt modelId="{4072EB4E-BFB2-45CB-80B5-B1454DB9AFCF}">
      <dgm:prSet custT="1"/>
      <dgm:spPr/>
      <dgm:t>
        <a:bodyPr/>
        <a:lstStyle/>
        <a:p>
          <a:r>
            <a:rPr lang="en-US" sz="1400" dirty="0"/>
            <a:t>Remind them that the vast majority of applicants are denied the first time and that they have a right to appeal the decision</a:t>
          </a:r>
        </a:p>
      </dgm:t>
    </dgm:pt>
    <dgm:pt modelId="{EEDA22C4-6D65-4FC5-8BC0-811E510FBB62}" type="sibTrans" cxnId="{D9C76072-ADBA-4468-9D6A-BC7588FF0866}">
      <dgm:prSet/>
      <dgm:spPr/>
      <dgm:t>
        <a:bodyPr/>
        <a:lstStyle/>
        <a:p>
          <a:endParaRPr lang="en-US"/>
        </a:p>
      </dgm:t>
    </dgm:pt>
    <dgm:pt modelId="{3F587831-DC92-480A-8164-09BFC1ED5DB3}" type="parTrans" cxnId="{D9C76072-ADBA-4468-9D6A-BC7588FF0866}">
      <dgm:prSet/>
      <dgm:spPr/>
      <dgm:t>
        <a:bodyPr/>
        <a:lstStyle/>
        <a:p>
          <a:endParaRPr lang="en-US"/>
        </a:p>
      </dgm:t>
    </dgm:pt>
    <dgm:pt modelId="{C243F460-BC2C-4404-98A6-562B2241BED1}">
      <dgm:prSet custT="1"/>
      <dgm:spPr/>
      <dgm:t>
        <a:bodyPr/>
        <a:lstStyle/>
        <a:p>
          <a:r>
            <a:rPr lang="en-US" sz="1400" dirty="0"/>
            <a:t>Encourage client to continue “building the record”</a:t>
          </a:r>
        </a:p>
      </dgm:t>
    </dgm:pt>
    <dgm:pt modelId="{659EB88D-99E4-427D-87F3-578BEF9512F3}" type="sibTrans" cxnId="{DAD8ABE4-5ECB-42FE-8572-BFE8F1E881BC}">
      <dgm:prSet/>
      <dgm:spPr/>
      <dgm:t>
        <a:bodyPr/>
        <a:lstStyle/>
        <a:p>
          <a:endParaRPr lang="en-US"/>
        </a:p>
      </dgm:t>
    </dgm:pt>
    <dgm:pt modelId="{729B6381-C8EE-4941-A2FA-E883E9743C93}" type="parTrans" cxnId="{DAD8ABE4-5ECB-42FE-8572-BFE8F1E881BC}">
      <dgm:prSet/>
      <dgm:spPr/>
      <dgm:t>
        <a:bodyPr/>
        <a:lstStyle/>
        <a:p>
          <a:endParaRPr lang="en-US"/>
        </a:p>
      </dgm:t>
    </dgm:pt>
    <dgm:pt modelId="{27E7B90F-31C7-4774-B0D6-21D3231A2EB5}">
      <dgm:prSet custT="1"/>
      <dgm:spPr/>
      <dgm:t>
        <a:bodyPr/>
        <a:lstStyle/>
        <a:p>
          <a:r>
            <a:rPr lang="en-US" sz="1400" dirty="0"/>
            <a:t>Help client understand the appeal deadline</a:t>
          </a:r>
        </a:p>
      </dgm:t>
    </dgm:pt>
    <dgm:pt modelId="{089F47AE-EB3B-4CC5-820C-481FE525B034}" type="sibTrans" cxnId="{887669EB-FDCE-4E5B-AA06-266002061993}">
      <dgm:prSet/>
      <dgm:spPr/>
      <dgm:t>
        <a:bodyPr/>
        <a:lstStyle/>
        <a:p>
          <a:endParaRPr lang="en-US"/>
        </a:p>
      </dgm:t>
    </dgm:pt>
    <dgm:pt modelId="{0C49AC2A-D2D8-4FC7-9E08-966E443686C8}" type="parTrans" cxnId="{887669EB-FDCE-4E5B-AA06-266002061993}">
      <dgm:prSet/>
      <dgm:spPr/>
      <dgm:t>
        <a:bodyPr/>
        <a:lstStyle/>
        <a:p>
          <a:endParaRPr lang="en-US"/>
        </a:p>
      </dgm:t>
    </dgm:pt>
    <dgm:pt modelId="{5D2021E1-8418-45F7-B1AA-1169260183FE}">
      <dgm:prSet custT="1"/>
      <dgm:spPr>
        <a:solidFill>
          <a:srgbClr val="B539A6"/>
        </a:solidFill>
      </dgm:spPr>
      <dgm:t>
        <a:bodyPr/>
        <a:lstStyle/>
        <a:p>
          <a:r>
            <a:rPr lang="en-US" sz="2000" dirty="0"/>
            <a:t>Recommend your client get help if they need it.</a:t>
          </a:r>
        </a:p>
      </dgm:t>
    </dgm:pt>
    <dgm:pt modelId="{CD470B2A-F1B4-4F23-BEF2-60EF2112A6EB}" type="sibTrans" cxnId="{E8DE23EA-E3E1-4040-8760-9F52D1839B2B}">
      <dgm:prSet/>
      <dgm:spPr/>
      <dgm:t>
        <a:bodyPr/>
        <a:lstStyle/>
        <a:p>
          <a:endParaRPr lang="en-US"/>
        </a:p>
      </dgm:t>
    </dgm:pt>
    <dgm:pt modelId="{5600B4D6-8107-48FC-BC47-F1D0C8372178}" type="parTrans" cxnId="{E8DE23EA-E3E1-4040-8760-9F52D1839B2B}">
      <dgm:prSet/>
      <dgm:spPr/>
      <dgm:t>
        <a:bodyPr/>
        <a:lstStyle/>
        <a:p>
          <a:endParaRPr lang="en-US"/>
        </a:p>
      </dgm:t>
    </dgm:pt>
    <dgm:pt modelId="{58138D2B-6783-44B6-AC93-C1AF18E2461C}">
      <dgm:prSet custT="1"/>
      <dgm:spPr>
        <a:noFill/>
        <a:ln>
          <a:noFill/>
        </a:ln>
      </dgm:spPr>
      <dgm:t>
        <a:bodyPr/>
        <a:lstStyle/>
        <a:p>
          <a:endParaRPr lang="en-US" sz="2000" dirty="0"/>
        </a:p>
      </dgm:t>
    </dgm:pt>
    <dgm:pt modelId="{1604017D-A125-47FE-8ABC-14A0CB19FBFE}" type="parTrans" cxnId="{B2FDB2B5-DB67-4FE4-84E9-B0C9219FC461}">
      <dgm:prSet/>
      <dgm:spPr/>
      <dgm:t>
        <a:bodyPr/>
        <a:lstStyle/>
        <a:p>
          <a:endParaRPr lang="en-US"/>
        </a:p>
      </dgm:t>
    </dgm:pt>
    <dgm:pt modelId="{53034EE4-64D9-4A39-92CA-362918E3A166}" type="sibTrans" cxnId="{B2FDB2B5-DB67-4FE4-84E9-B0C9219FC461}">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pt>
    <dgm:pt modelId="{7F841BA6-D891-4D33-83D9-508480FE2D70}" type="pres">
      <dgm:prSet presAssocID="{5D2021E1-8418-45F7-B1AA-1169260183FE}" presName="parentText" presStyleLbl="node1" presStyleIdx="0" presStyleCnt="2" custScaleY="72290">
        <dgm:presLayoutVars>
          <dgm:chMax val="0"/>
          <dgm:bulletEnabled val="1"/>
        </dgm:presLayoutVars>
      </dgm:prSet>
      <dgm:spPr/>
    </dgm:pt>
    <dgm:pt modelId="{2EA2E65F-E585-4758-AE98-B68887D68B0D}" type="pres">
      <dgm:prSet presAssocID="{5D2021E1-8418-45F7-B1AA-1169260183FE}" presName="childText" presStyleLbl="revTx" presStyleIdx="0" presStyleCnt="2">
        <dgm:presLayoutVars>
          <dgm:bulletEnabled val="1"/>
        </dgm:presLayoutVars>
      </dgm:prSet>
      <dgm:spPr/>
    </dgm:pt>
    <dgm:pt modelId="{29B399C1-1F41-434E-846A-ABA3EF6C793D}" type="pres">
      <dgm:prSet presAssocID="{91E743E9-990D-4768-BF4D-C6CCE473FDE4}" presName="parentText" presStyleLbl="node1" presStyleIdx="1" presStyleCnt="2" custScaleY="83673">
        <dgm:presLayoutVars>
          <dgm:chMax val="0"/>
          <dgm:bulletEnabled val="1"/>
        </dgm:presLayoutVars>
      </dgm:prSet>
      <dgm:spPr/>
    </dgm:pt>
    <dgm:pt modelId="{391F8347-6A24-4F42-BB95-6765019B17DB}" type="pres">
      <dgm:prSet presAssocID="{91E743E9-990D-4768-BF4D-C6CCE473FDE4}" presName="childText" presStyleLbl="revTx" presStyleIdx="1" presStyleCnt="2">
        <dgm:presLayoutVars>
          <dgm:bulletEnabled val="1"/>
        </dgm:presLayoutVars>
      </dgm:prSet>
      <dgm:spPr/>
    </dgm:pt>
  </dgm:ptLst>
  <dgm:cxnLst>
    <dgm:cxn modelId="{4F0D9506-60D3-4408-806E-658A9769B046}" type="presOf" srcId="{27E7B90F-31C7-4774-B0D6-21D3231A2EB5}" destId="{391F8347-6A24-4F42-BB95-6765019B17DB}" srcOrd="0" destOrd="2" presId="urn:microsoft.com/office/officeart/2005/8/layout/vList2"/>
    <dgm:cxn modelId="{E502321B-FB06-4030-AFEB-77CA66D2C898}" type="presOf" srcId="{91E743E9-990D-4768-BF4D-C6CCE473FDE4}" destId="{29B399C1-1F41-434E-846A-ABA3EF6C793D}" srcOrd="0" destOrd="0" presId="urn:microsoft.com/office/officeart/2005/8/layout/vList2"/>
    <dgm:cxn modelId="{DAFE3F52-18DA-433D-AA36-03180753E4E4}" type="presOf" srcId="{C243F460-BC2C-4404-98A6-562B2241BED1}" destId="{391F8347-6A24-4F42-BB95-6765019B17DB}" srcOrd="0" destOrd="1" presId="urn:microsoft.com/office/officeart/2005/8/layout/vList2"/>
    <dgm:cxn modelId="{D9C76072-ADBA-4468-9D6A-BC7588FF0866}" srcId="{91E743E9-990D-4768-BF4D-C6CCE473FDE4}" destId="{4072EB4E-BFB2-45CB-80B5-B1454DB9AFCF}" srcOrd="0" destOrd="0" parTransId="{3F587831-DC92-480A-8164-09BFC1ED5DB3}" sibTransId="{EEDA22C4-6D65-4FC5-8BC0-811E510FBB62}"/>
    <dgm:cxn modelId="{75EB7079-B66A-4689-90A2-F886B4499F4C}" type="presOf" srcId="{4072EB4E-BFB2-45CB-80B5-B1454DB9AFCF}" destId="{391F8347-6A24-4F42-BB95-6765019B17DB}" srcOrd="0" destOrd="0" presId="urn:microsoft.com/office/officeart/2005/8/layout/vList2"/>
    <dgm:cxn modelId="{93E62584-9E17-43AD-9893-5A7C6FBB0E49}" type="presOf" srcId="{F38AEA13-8B19-45B4-9DE1-753BD6FBF60C}" destId="{6AA9CD88-BBE7-41C7-9505-71C27830799E}" srcOrd="0" destOrd="0" presId="urn:microsoft.com/office/officeart/2005/8/layout/vList2"/>
    <dgm:cxn modelId="{6FED299D-B5BD-4871-9307-E5023314C025}" type="presOf" srcId="{5D2021E1-8418-45F7-B1AA-1169260183FE}" destId="{7F841BA6-D891-4D33-83D9-508480FE2D70}" srcOrd="0" destOrd="0" presId="urn:microsoft.com/office/officeart/2005/8/layout/vList2"/>
    <dgm:cxn modelId="{B2FDB2B5-DB67-4FE4-84E9-B0C9219FC461}" srcId="{5D2021E1-8418-45F7-B1AA-1169260183FE}" destId="{58138D2B-6783-44B6-AC93-C1AF18E2461C}" srcOrd="0" destOrd="0" parTransId="{1604017D-A125-47FE-8ABC-14A0CB19FBFE}" sibTransId="{53034EE4-64D9-4A39-92CA-362918E3A166}"/>
    <dgm:cxn modelId="{0CD0E3C4-D913-4D7F-A4CA-B5A1D6EE230F}" srcId="{F38AEA13-8B19-45B4-9DE1-753BD6FBF60C}" destId="{91E743E9-990D-4768-BF4D-C6CCE473FDE4}" srcOrd="1" destOrd="0" parTransId="{1B1E9934-652C-4859-AA5D-E120BBA04C92}" sibTransId="{C682C619-4AB6-4D5E-B4A1-E4FD7D095DB1}"/>
    <dgm:cxn modelId="{ABF571D0-EF16-4B1D-8636-A5A5066008D8}" type="presOf" srcId="{58138D2B-6783-44B6-AC93-C1AF18E2461C}" destId="{2EA2E65F-E585-4758-AE98-B68887D68B0D}" srcOrd="0" destOrd="0" presId="urn:microsoft.com/office/officeart/2005/8/layout/vList2"/>
    <dgm:cxn modelId="{DAD8ABE4-5ECB-42FE-8572-BFE8F1E881BC}" srcId="{91E743E9-990D-4768-BF4D-C6CCE473FDE4}" destId="{C243F460-BC2C-4404-98A6-562B2241BED1}" srcOrd="1" destOrd="0" parTransId="{729B6381-C8EE-4941-A2FA-E883E9743C93}" sibTransId="{659EB88D-99E4-427D-87F3-578BEF9512F3}"/>
    <dgm:cxn modelId="{E8DE23EA-E3E1-4040-8760-9F52D1839B2B}" srcId="{F38AEA13-8B19-45B4-9DE1-753BD6FBF60C}" destId="{5D2021E1-8418-45F7-B1AA-1169260183FE}" srcOrd="0" destOrd="0" parTransId="{5600B4D6-8107-48FC-BC47-F1D0C8372178}" sibTransId="{CD470B2A-F1B4-4F23-BEF2-60EF2112A6EB}"/>
    <dgm:cxn modelId="{887669EB-FDCE-4E5B-AA06-266002061993}" srcId="{91E743E9-990D-4768-BF4D-C6CCE473FDE4}" destId="{27E7B90F-31C7-4774-B0D6-21D3231A2EB5}" srcOrd="2" destOrd="0" parTransId="{0C49AC2A-D2D8-4FC7-9E08-966E443686C8}" sibTransId="{089F47AE-EB3B-4CC5-820C-481FE525B034}"/>
    <dgm:cxn modelId="{F9BB5356-5ECF-48CD-BE3C-87DF28FEB45C}" type="presParOf" srcId="{6AA9CD88-BBE7-41C7-9505-71C27830799E}" destId="{7F841BA6-D891-4D33-83D9-508480FE2D70}" srcOrd="0" destOrd="0" presId="urn:microsoft.com/office/officeart/2005/8/layout/vList2"/>
    <dgm:cxn modelId="{BF8619F1-563B-4414-80C9-F9939A550836}" type="presParOf" srcId="{6AA9CD88-BBE7-41C7-9505-71C27830799E}" destId="{2EA2E65F-E585-4758-AE98-B68887D68B0D}" srcOrd="1" destOrd="0" presId="urn:microsoft.com/office/officeart/2005/8/layout/vList2"/>
    <dgm:cxn modelId="{0FC33EC5-A0FA-4773-BB74-DECFBA80690E}" type="presParOf" srcId="{6AA9CD88-BBE7-41C7-9505-71C27830799E}" destId="{29B399C1-1F41-434E-846A-ABA3EF6C793D}" srcOrd="2" destOrd="0" presId="urn:microsoft.com/office/officeart/2005/8/layout/vList2"/>
    <dgm:cxn modelId="{CA40F667-BE72-4E60-AEB6-86BC9A955386}" type="presParOf" srcId="{6AA9CD88-BBE7-41C7-9505-71C27830799E}" destId="{391F8347-6A24-4F42-BB95-6765019B17DB}"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13BC617-5B7E-414D-9078-00D35F8FD1F3}" type="doc">
      <dgm:prSet loTypeId="urn:microsoft.com/office/officeart/2005/8/layout/chevron1" loCatId="process" qsTypeId="urn:microsoft.com/office/officeart/2005/8/quickstyle/simple1" qsCatId="simple" csTypeId="urn:microsoft.com/office/officeart/2005/8/colors/accent1_2" csCatId="accent1" phldr="1"/>
      <dgm:spPr/>
    </dgm:pt>
    <dgm:pt modelId="{D3D05E6E-9114-4AB4-800B-07DB22CCFB03}">
      <dgm:prSet phldrT="[Text]"/>
      <dgm:spPr/>
      <dgm:t>
        <a:bodyPr/>
        <a:lstStyle/>
        <a:p>
          <a:r>
            <a:rPr lang="en-US" dirty="0"/>
            <a:t>Application</a:t>
          </a:r>
        </a:p>
      </dgm:t>
    </dgm:pt>
    <dgm:pt modelId="{79171BFB-4639-430C-B029-5E5DA09F5B08}" type="parTrans" cxnId="{A9C91E25-5D58-49BF-A79A-D9401C0072DB}">
      <dgm:prSet/>
      <dgm:spPr/>
      <dgm:t>
        <a:bodyPr/>
        <a:lstStyle/>
        <a:p>
          <a:endParaRPr lang="en-US"/>
        </a:p>
      </dgm:t>
    </dgm:pt>
    <dgm:pt modelId="{F3BE3396-2076-4C88-8221-53C7709E520F}" type="sibTrans" cxnId="{A9C91E25-5D58-49BF-A79A-D9401C0072DB}">
      <dgm:prSet/>
      <dgm:spPr/>
      <dgm:t>
        <a:bodyPr/>
        <a:lstStyle/>
        <a:p>
          <a:endParaRPr lang="en-US"/>
        </a:p>
      </dgm:t>
    </dgm:pt>
    <dgm:pt modelId="{69795B11-C67C-4A43-B82A-253B385B8DDB}">
      <dgm:prSet phldrT="[Text]"/>
      <dgm:spPr/>
      <dgm:t>
        <a:bodyPr/>
        <a:lstStyle/>
        <a:p>
          <a:r>
            <a:rPr lang="en-US" dirty="0"/>
            <a:t>Reconsideration</a:t>
          </a:r>
        </a:p>
      </dgm:t>
    </dgm:pt>
    <dgm:pt modelId="{DC312529-EA17-4E2D-B863-42B03A664290}" type="parTrans" cxnId="{39EF1F50-F2CE-4B94-9A3E-B0A6C996BC2F}">
      <dgm:prSet/>
      <dgm:spPr/>
      <dgm:t>
        <a:bodyPr/>
        <a:lstStyle/>
        <a:p>
          <a:endParaRPr lang="en-US"/>
        </a:p>
      </dgm:t>
    </dgm:pt>
    <dgm:pt modelId="{44BBB2E2-D39F-40A3-97E8-26CEAD7379A8}" type="sibTrans" cxnId="{39EF1F50-F2CE-4B94-9A3E-B0A6C996BC2F}">
      <dgm:prSet/>
      <dgm:spPr/>
      <dgm:t>
        <a:bodyPr/>
        <a:lstStyle/>
        <a:p>
          <a:endParaRPr lang="en-US"/>
        </a:p>
      </dgm:t>
    </dgm:pt>
    <dgm:pt modelId="{C8CA9F1F-FBE1-417D-91E1-C53CBD8B1B19}">
      <dgm:prSet phldrT="[Text]"/>
      <dgm:spPr/>
      <dgm:t>
        <a:bodyPr/>
        <a:lstStyle/>
        <a:p>
          <a:r>
            <a:rPr lang="en-US" dirty="0"/>
            <a:t>Administrative Hearing</a:t>
          </a:r>
        </a:p>
      </dgm:t>
    </dgm:pt>
    <dgm:pt modelId="{EBD8D4AB-7821-4CDB-B527-AA7D0C49E2E8}" type="parTrans" cxnId="{030CD312-9619-415D-8A82-60F94DBB311C}">
      <dgm:prSet/>
      <dgm:spPr/>
      <dgm:t>
        <a:bodyPr/>
        <a:lstStyle/>
        <a:p>
          <a:endParaRPr lang="en-US"/>
        </a:p>
      </dgm:t>
    </dgm:pt>
    <dgm:pt modelId="{81717FDF-A3DE-4E20-A5CE-83C02819EF1D}" type="sibTrans" cxnId="{030CD312-9619-415D-8A82-60F94DBB311C}">
      <dgm:prSet/>
      <dgm:spPr/>
      <dgm:t>
        <a:bodyPr/>
        <a:lstStyle/>
        <a:p>
          <a:endParaRPr lang="en-US"/>
        </a:p>
      </dgm:t>
    </dgm:pt>
    <dgm:pt modelId="{5B1A43EE-18C9-45EE-9630-AFAADC9AF27C}">
      <dgm:prSet phldrT="[Text]"/>
      <dgm:spPr/>
      <dgm:t>
        <a:bodyPr/>
        <a:lstStyle/>
        <a:p>
          <a:r>
            <a:rPr lang="en-US" dirty="0"/>
            <a:t>Appeals Council</a:t>
          </a:r>
        </a:p>
      </dgm:t>
    </dgm:pt>
    <dgm:pt modelId="{0923125C-0AD6-457F-9C70-7334B04AF41A}" type="parTrans" cxnId="{BF7F31AC-9F15-42AF-90E0-38043C042CFB}">
      <dgm:prSet/>
      <dgm:spPr/>
      <dgm:t>
        <a:bodyPr/>
        <a:lstStyle/>
        <a:p>
          <a:endParaRPr lang="en-US"/>
        </a:p>
      </dgm:t>
    </dgm:pt>
    <dgm:pt modelId="{4020E94F-6947-4F8D-BFAC-7FD03E5D5B19}" type="sibTrans" cxnId="{BF7F31AC-9F15-42AF-90E0-38043C042CFB}">
      <dgm:prSet/>
      <dgm:spPr/>
      <dgm:t>
        <a:bodyPr/>
        <a:lstStyle/>
        <a:p>
          <a:endParaRPr lang="en-US"/>
        </a:p>
      </dgm:t>
    </dgm:pt>
    <dgm:pt modelId="{6000FF3E-8046-43EF-8D20-C5CF5F06DBB6}">
      <dgm:prSet phldrT="[Text]"/>
      <dgm:spPr/>
      <dgm:t>
        <a:bodyPr/>
        <a:lstStyle/>
        <a:p>
          <a:r>
            <a:rPr lang="en-US" dirty="0"/>
            <a:t>Federal Court</a:t>
          </a:r>
        </a:p>
      </dgm:t>
    </dgm:pt>
    <dgm:pt modelId="{A770033A-4723-4EFB-934A-CCCFDC5C6697}" type="parTrans" cxnId="{D07F8A06-E149-4C2C-ACF3-623341DADB5D}">
      <dgm:prSet/>
      <dgm:spPr/>
      <dgm:t>
        <a:bodyPr/>
        <a:lstStyle/>
        <a:p>
          <a:endParaRPr lang="en-US"/>
        </a:p>
      </dgm:t>
    </dgm:pt>
    <dgm:pt modelId="{94677FB0-CBBE-4C29-96C4-27B0500627AB}" type="sibTrans" cxnId="{D07F8A06-E149-4C2C-ACF3-623341DADB5D}">
      <dgm:prSet/>
      <dgm:spPr/>
      <dgm:t>
        <a:bodyPr/>
        <a:lstStyle/>
        <a:p>
          <a:endParaRPr lang="en-US"/>
        </a:p>
      </dgm:t>
    </dgm:pt>
    <dgm:pt modelId="{089425FE-8468-4F4D-91E9-7759296CAF5C}" type="pres">
      <dgm:prSet presAssocID="{413BC617-5B7E-414D-9078-00D35F8FD1F3}" presName="Name0" presStyleCnt="0">
        <dgm:presLayoutVars>
          <dgm:dir/>
          <dgm:animLvl val="lvl"/>
          <dgm:resizeHandles val="exact"/>
        </dgm:presLayoutVars>
      </dgm:prSet>
      <dgm:spPr/>
    </dgm:pt>
    <dgm:pt modelId="{8A11D4A9-B9F4-49F2-9D6F-FD0F3CD80085}" type="pres">
      <dgm:prSet presAssocID="{D3D05E6E-9114-4AB4-800B-07DB22CCFB03}" presName="parTxOnly" presStyleLbl="node1" presStyleIdx="0" presStyleCnt="5">
        <dgm:presLayoutVars>
          <dgm:chMax val="0"/>
          <dgm:chPref val="0"/>
          <dgm:bulletEnabled val="1"/>
        </dgm:presLayoutVars>
      </dgm:prSet>
      <dgm:spPr/>
    </dgm:pt>
    <dgm:pt modelId="{8EA8C6AE-6CCC-44AD-A83F-91D535AC87D1}" type="pres">
      <dgm:prSet presAssocID="{F3BE3396-2076-4C88-8221-53C7709E520F}" presName="parTxOnlySpace" presStyleCnt="0"/>
      <dgm:spPr/>
    </dgm:pt>
    <dgm:pt modelId="{E1AEC786-367C-4C08-9A3A-A1FBB29B81E6}" type="pres">
      <dgm:prSet presAssocID="{69795B11-C67C-4A43-B82A-253B385B8DDB}" presName="parTxOnly" presStyleLbl="node1" presStyleIdx="1" presStyleCnt="5">
        <dgm:presLayoutVars>
          <dgm:chMax val="0"/>
          <dgm:chPref val="0"/>
          <dgm:bulletEnabled val="1"/>
        </dgm:presLayoutVars>
      </dgm:prSet>
      <dgm:spPr/>
    </dgm:pt>
    <dgm:pt modelId="{F0FB587F-C40F-4225-BC15-65D632642EEB}" type="pres">
      <dgm:prSet presAssocID="{44BBB2E2-D39F-40A3-97E8-26CEAD7379A8}" presName="parTxOnlySpace" presStyleCnt="0"/>
      <dgm:spPr/>
    </dgm:pt>
    <dgm:pt modelId="{11B4A829-08D1-4201-96F3-3923B7AA1E65}" type="pres">
      <dgm:prSet presAssocID="{C8CA9F1F-FBE1-417D-91E1-C53CBD8B1B19}" presName="parTxOnly" presStyleLbl="node1" presStyleIdx="2" presStyleCnt="5">
        <dgm:presLayoutVars>
          <dgm:chMax val="0"/>
          <dgm:chPref val="0"/>
          <dgm:bulletEnabled val="1"/>
        </dgm:presLayoutVars>
      </dgm:prSet>
      <dgm:spPr/>
    </dgm:pt>
    <dgm:pt modelId="{E168D1F5-987C-48BD-A7CF-7CD533BDBBE9}" type="pres">
      <dgm:prSet presAssocID="{81717FDF-A3DE-4E20-A5CE-83C02819EF1D}" presName="parTxOnlySpace" presStyleCnt="0"/>
      <dgm:spPr/>
    </dgm:pt>
    <dgm:pt modelId="{0A673476-0102-4489-AE51-642B9FB19DD3}" type="pres">
      <dgm:prSet presAssocID="{5B1A43EE-18C9-45EE-9630-AFAADC9AF27C}" presName="parTxOnly" presStyleLbl="node1" presStyleIdx="3" presStyleCnt="5">
        <dgm:presLayoutVars>
          <dgm:chMax val="0"/>
          <dgm:chPref val="0"/>
          <dgm:bulletEnabled val="1"/>
        </dgm:presLayoutVars>
      </dgm:prSet>
      <dgm:spPr/>
    </dgm:pt>
    <dgm:pt modelId="{7ED2A155-23A1-474C-A36A-FC242ED22BD9}" type="pres">
      <dgm:prSet presAssocID="{4020E94F-6947-4F8D-BFAC-7FD03E5D5B19}" presName="parTxOnlySpace" presStyleCnt="0"/>
      <dgm:spPr/>
    </dgm:pt>
    <dgm:pt modelId="{3AB5C286-E625-44C3-AE67-7AC130CE1C3B}" type="pres">
      <dgm:prSet presAssocID="{6000FF3E-8046-43EF-8D20-C5CF5F06DBB6}" presName="parTxOnly" presStyleLbl="node1" presStyleIdx="4" presStyleCnt="5">
        <dgm:presLayoutVars>
          <dgm:chMax val="0"/>
          <dgm:chPref val="0"/>
          <dgm:bulletEnabled val="1"/>
        </dgm:presLayoutVars>
      </dgm:prSet>
      <dgm:spPr/>
    </dgm:pt>
  </dgm:ptLst>
  <dgm:cxnLst>
    <dgm:cxn modelId="{D07F8A06-E149-4C2C-ACF3-623341DADB5D}" srcId="{413BC617-5B7E-414D-9078-00D35F8FD1F3}" destId="{6000FF3E-8046-43EF-8D20-C5CF5F06DBB6}" srcOrd="4" destOrd="0" parTransId="{A770033A-4723-4EFB-934A-CCCFDC5C6697}" sibTransId="{94677FB0-CBBE-4C29-96C4-27B0500627AB}"/>
    <dgm:cxn modelId="{1A93A306-3870-435F-9EB7-95F9EE02DBD2}" type="presOf" srcId="{6000FF3E-8046-43EF-8D20-C5CF5F06DBB6}" destId="{3AB5C286-E625-44C3-AE67-7AC130CE1C3B}" srcOrd="0" destOrd="0" presId="urn:microsoft.com/office/officeart/2005/8/layout/chevron1"/>
    <dgm:cxn modelId="{030CD312-9619-415D-8A82-60F94DBB311C}" srcId="{413BC617-5B7E-414D-9078-00D35F8FD1F3}" destId="{C8CA9F1F-FBE1-417D-91E1-C53CBD8B1B19}" srcOrd="2" destOrd="0" parTransId="{EBD8D4AB-7821-4CDB-B527-AA7D0C49E2E8}" sibTransId="{81717FDF-A3DE-4E20-A5CE-83C02819EF1D}"/>
    <dgm:cxn modelId="{4F079C21-89E1-47A5-A70F-EE1A40A9D810}" type="presOf" srcId="{413BC617-5B7E-414D-9078-00D35F8FD1F3}" destId="{089425FE-8468-4F4D-91E9-7759296CAF5C}" srcOrd="0" destOrd="0" presId="urn:microsoft.com/office/officeart/2005/8/layout/chevron1"/>
    <dgm:cxn modelId="{A9C91E25-5D58-49BF-A79A-D9401C0072DB}" srcId="{413BC617-5B7E-414D-9078-00D35F8FD1F3}" destId="{D3D05E6E-9114-4AB4-800B-07DB22CCFB03}" srcOrd="0" destOrd="0" parTransId="{79171BFB-4639-430C-B029-5E5DA09F5B08}" sibTransId="{F3BE3396-2076-4C88-8221-53C7709E520F}"/>
    <dgm:cxn modelId="{39EF1F50-F2CE-4B94-9A3E-B0A6C996BC2F}" srcId="{413BC617-5B7E-414D-9078-00D35F8FD1F3}" destId="{69795B11-C67C-4A43-B82A-253B385B8DDB}" srcOrd="1" destOrd="0" parTransId="{DC312529-EA17-4E2D-B863-42B03A664290}" sibTransId="{44BBB2E2-D39F-40A3-97E8-26CEAD7379A8}"/>
    <dgm:cxn modelId="{0FA92191-39E3-413E-B9B9-7E9F99DADE68}" type="presOf" srcId="{D3D05E6E-9114-4AB4-800B-07DB22CCFB03}" destId="{8A11D4A9-B9F4-49F2-9D6F-FD0F3CD80085}" srcOrd="0" destOrd="0" presId="urn:microsoft.com/office/officeart/2005/8/layout/chevron1"/>
    <dgm:cxn modelId="{BF7F31AC-9F15-42AF-90E0-38043C042CFB}" srcId="{413BC617-5B7E-414D-9078-00D35F8FD1F3}" destId="{5B1A43EE-18C9-45EE-9630-AFAADC9AF27C}" srcOrd="3" destOrd="0" parTransId="{0923125C-0AD6-457F-9C70-7334B04AF41A}" sibTransId="{4020E94F-6947-4F8D-BFAC-7FD03E5D5B19}"/>
    <dgm:cxn modelId="{49401DC8-7E7B-4A7A-9CE9-67EB25D46861}" type="presOf" srcId="{69795B11-C67C-4A43-B82A-253B385B8DDB}" destId="{E1AEC786-367C-4C08-9A3A-A1FBB29B81E6}" srcOrd="0" destOrd="0" presId="urn:microsoft.com/office/officeart/2005/8/layout/chevron1"/>
    <dgm:cxn modelId="{978BA9D6-B21E-4D88-BE03-66A5853779B0}" type="presOf" srcId="{C8CA9F1F-FBE1-417D-91E1-C53CBD8B1B19}" destId="{11B4A829-08D1-4201-96F3-3923B7AA1E65}" srcOrd="0" destOrd="0" presId="urn:microsoft.com/office/officeart/2005/8/layout/chevron1"/>
    <dgm:cxn modelId="{0287AAD9-81FB-44A3-95E4-327FF21ED2DB}" type="presOf" srcId="{5B1A43EE-18C9-45EE-9630-AFAADC9AF27C}" destId="{0A673476-0102-4489-AE51-642B9FB19DD3}" srcOrd="0" destOrd="0" presId="urn:microsoft.com/office/officeart/2005/8/layout/chevron1"/>
    <dgm:cxn modelId="{94D28409-04AB-4D78-9B2A-CE941D29ECFD}" type="presParOf" srcId="{089425FE-8468-4F4D-91E9-7759296CAF5C}" destId="{8A11D4A9-B9F4-49F2-9D6F-FD0F3CD80085}" srcOrd="0" destOrd="0" presId="urn:microsoft.com/office/officeart/2005/8/layout/chevron1"/>
    <dgm:cxn modelId="{36D2B2A2-11BA-41A8-B7AD-8F5132C2FD90}" type="presParOf" srcId="{089425FE-8468-4F4D-91E9-7759296CAF5C}" destId="{8EA8C6AE-6CCC-44AD-A83F-91D535AC87D1}" srcOrd="1" destOrd="0" presId="urn:microsoft.com/office/officeart/2005/8/layout/chevron1"/>
    <dgm:cxn modelId="{62B1A9FF-7B54-48A1-B0B3-30345B336F29}" type="presParOf" srcId="{089425FE-8468-4F4D-91E9-7759296CAF5C}" destId="{E1AEC786-367C-4C08-9A3A-A1FBB29B81E6}" srcOrd="2" destOrd="0" presId="urn:microsoft.com/office/officeart/2005/8/layout/chevron1"/>
    <dgm:cxn modelId="{698883A4-812C-428B-9829-A7C118A737D6}" type="presParOf" srcId="{089425FE-8468-4F4D-91E9-7759296CAF5C}" destId="{F0FB587F-C40F-4225-BC15-65D632642EEB}" srcOrd="3" destOrd="0" presId="urn:microsoft.com/office/officeart/2005/8/layout/chevron1"/>
    <dgm:cxn modelId="{6170F8FC-94C3-498C-B466-036D8B13F412}" type="presParOf" srcId="{089425FE-8468-4F4D-91E9-7759296CAF5C}" destId="{11B4A829-08D1-4201-96F3-3923B7AA1E65}" srcOrd="4" destOrd="0" presId="urn:microsoft.com/office/officeart/2005/8/layout/chevron1"/>
    <dgm:cxn modelId="{F21CC5BC-F844-48B8-A196-2730A8016841}" type="presParOf" srcId="{089425FE-8468-4F4D-91E9-7759296CAF5C}" destId="{E168D1F5-987C-48BD-A7CF-7CD533BDBBE9}" srcOrd="5" destOrd="0" presId="urn:microsoft.com/office/officeart/2005/8/layout/chevron1"/>
    <dgm:cxn modelId="{74E5BFD4-C752-4FB5-AE48-FC6A1B7CFBAD}" type="presParOf" srcId="{089425FE-8468-4F4D-91E9-7759296CAF5C}" destId="{0A673476-0102-4489-AE51-642B9FB19DD3}" srcOrd="6" destOrd="0" presId="urn:microsoft.com/office/officeart/2005/8/layout/chevron1"/>
    <dgm:cxn modelId="{D01928E7-4D0C-497B-B7BB-47C6797D05D2}" type="presParOf" srcId="{089425FE-8468-4F4D-91E9-7759296CAF5C}" destId="{7ED2A155-23A1-474C-A36A-FC242ED22BD9}" srcOrd="7" destOrd="0" presId="urn:microsoft.com/office/officeart/2005/8/layout/chevron1"/>
    <dgm:cxn modelId="{63FB986B-B02F-4830-AD61-ED987E12538A}" type="presParOf" srcId="{089425FE-8468-4F4D-91E9-7759296CAF5C}" destId="{3AB5C286-E625-44C3-AE67-7AC130CE1C3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A829AB-9760-4420-9171-7D92F56742A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3DBC26DE-E781-4C57-A125-668C8128B00C}">
      <dgm:prSet phldrT="[Text]"/>
      <dgm:spPr>
        <a:solidFill>
          <a:schemeClr val="accent3">
            <a:lumMod val="50000"/>
            <a:lumOff val="50000"/>
          </a:schemeClr>
        </a:solidFill>
      </dgm:spPr>
      <dgm:t>
        <a:bodyPr/>
        <a:lstStyle/>
        <a:p>
          <a:r>
            <a:rPr lang="en-US" dirty="0"/>
            <a:t>Work History Report</a:t>
          </a:r>
        </a:p>
      </dgm:t>
    </dgm:pt>
    <dgm:pt modelId="{489505B6-5C4B-42F6-BD7B-C63B2669ACF0}" type="parTrans" cxnId="{29CC7DB6-7992-4DE1-BC0C-19D84BBEBFCA}">
      <dgm:prSet/>
      <dgm:spPr/>
      <dgm:t>
        <a:bodyPr/>
        <a:lstStyle/>
        <a:p>
          <a:endParaRPr lang="en-US"/>
        </a:p>
      </dgm:t>
    </dgm:pt>
    <dgm:pt modelId="{0DE3EA55-A02D-4227-83D9-AEAE7602AB67}" type="sibTrans" cxnId="{29CC7DB6-7992-4DE1-BC0C-19D84BBEBFCA}">
      <dgm:prSet/>
      <dgm:spPr/>
      <dgm:t>
        <a:bodyPr/>
        <a:lstStyle/>
        <a:p>
          <a:endParaRPr lang="en-US"/>
        </a:p>
      </dgm:t>
    </dgm:pt>
    <dgm:pt modelId="{E710E750-4378-49DD-A7C2-63DDB140FBAD}">
      <dgm:prSet phldrT="[Text]"/>
      <dgm:spPr>
        <a:solidFill>
          <a:schemeClr val="accent3">
            <a:lumMod val="50000"/>
            <a:lumOff val="50000"/>
          </a:schemeClr>
        </a:solidFill>
      </dgm:spPr>
      <dgm:t>
        <a:bodyPr/>
        <a:lstStyle/>
        <a:p>
          <a:r>
            <a:rPr lang="en-US" dirty="0"/>
            <a:t>https://www.ssa.gov/forms/ssa-3369.pdf</a:t>
          </a:r>
        </a:p>
      </dgm:t>
    </dgm:pt>
    <dgm:pt modelId="{345DA3FD-04D4-469E-9044-B41C45D2C488}" type="parTrans" cxnId="{C4E34E2E-8513-4289-B6E5-75E0DC779D54}">
      <dgm:prSet/>
      <dgm:spPr/>
      <dgm:t>
        <a:bodyPr/>
        <a:lstStyle/>
        <a:p>
          <a:endParaRPr lang="en-US"/>
        </a:p>
      </dgm:t>
    </dgm:pt>
    <dgm:pt modelId="{D6D8FEB0-44A5-4C2F-AE7B-F5D18E1770BD}" type="sibTrans" cxnId="{C4E34E2E-8513-4289-B6E5-75E0DC779D54}">
      <dgm:prSet/>
      <dgm:spPr/>
      <dgm:t>
        <a:bodyPr/>
        <a:lstStyle/>
        <a:p>
          <a:endParaRPr lang="en-US"/>
        </a:p>
      </dgm:t>
    </dgm:pt>
    <dgm:pt modelId="{F27DF349-0CF9-4BEC-BC70-4C256FF4D70B}">
      <dgm:prSet phldrT="[Text]"/>
      <dgm:spPr>
        <a:solidFill>
          <a:schemeClr val="accent3">
            <a:lumMod val="50000"/>
            <a:lumOff val="50000"/>
          </a:schemeClr>
        </a:solidFill>
      </dgm:spPr>
      <dgm:t>
        <a:bodyPr/>
        <a:lstStyle/>
        <a:p>
          <a:r>
            <a:rPr lang="en-US" dirty="0"/>
            <a:t>Include jobs going back to five years before your alleged onset date</a:t>
          </a:r>
        </a:p>
      </dgm:t>
    </dgm:pt>
    <dgm:pt modelId="{F925AEC8-A415-4BEA-B794-C1F9349FD2E6}" type="parTrans" cxnId="{845D3551-A5AC-400F-A5E3-7D9B8870E704}">
      <dgm:prSet/>
      <dgm:spPr/>
      <dgm:t>
        <a:bodyPr/>
        <a:lstStyle/>
        <a:p>
          <a:endParaRPr lang="en-US"/>
        </a:p>
      </dgm:t>
    </dgm:pt>
    <dgm:pt modelId="{2EA5A89E-F941-4053-B734-1A1B3346B927}" type="sibTrans" cxnId="{845D3551-A5AC-400F-A5E3-7D9B8870E704}">
      <dgm:prSet/>
      <dgm:spPr/>
      <dgm:t>
        <a:bodyPr/>
        <a:lstStyle/>
        <a:p>
          <a:endParaRPr lang="en-US"/>
        </a:p>
      </dgm:t>
    </dgm:pt>
    <dgm:pt modelId="{7A560A03-9A3C-4474-A316-3069DF621C08}">
      <dgm:prSet phldrT="[Text]"/>
      <dgm:spPr>
        <a:solidFill>
          <a:srgbClr val="7030A0"/>
        </a:solidFill>
      </dgm:spPr>
      <dgm:t>
        <a:bodyPr/>
        <a:lstStyle/>
        <a:p>
          <a:r>
            <a:rPr lang="en-US" dirty="0"/>
            <a:t>Function Report</a:t>
          </a:r>
        </a:p>
      </dgm:t>
    </dgm:pt>
    <dgm:pt modelId="{43C79A7A-780A-4413-8037-9A3F9A11A64C}" type="parTrans" cxnId="{BE753C15-FABF-4C83-A744-221231D5E215}">
      <dgm:prSet/>
      <dgm:spPr/>
      <dgm:t>
        <a:bodyPr/>
        <a:lstStyle/>
        <a:p>
          <a:endParaRPr lang="en-US"/>
        </a:p>
      </dgm:t>
    </dgm:pt>
    <dgm:pt modelId="{775BFE43-76FB-4202-889C-BC411012E391}" type="sibTrans" cxnId="{BE753C15-FABF-4C83-A744-221231D5E215}">
      <dgm:prSet/>
      <dgm:spPr/>
      <dgm:t>
        <a:bodyPr/>
        <a:lstStyle/>
        <a:p>
          <a:endParaRPr lang="en-US"/>
        </a:p>
      </dgm:t>
    </dgm:pt>
    <dgm:pt modelId="{22FB5777-0CF2-42F3-8056-C1BE78568147}">
      <dgm:prSet phldrT="[Text]"/>
      <dgm:spPr>
        <a:solidFill>
          <a:srgbClr val="7030A0"/>
        </a:solidFill>
      </dgm:spPr>
      <dgm:t>
        <a:bodyPr/>
        <a:lstStyle/>
        <a:p>
          <a:r>
            <a:rPr lang="en-US" dirty="0"/>
            <a:t>https://www.ssa.gov/forms/ssa-3373-bk.pdf</a:t>
          </a:r>
        </a:p>
      </dgm:t>
    </dgm:pt>
    <dgm:pt modelId="{0C2E56B5-F91B-4791-88D9-50E14E67ADB0}" type="parTrans" cxnId="{C83BB301-76F6-43D7-A12D-7FC7EB4CC18B}">
      <dgm:prSet/>
      <dgm:spPr/>
      <dgm:t>
        <a:bodyPr/>
        <a:lstStyle/>
        <a:p>
          <a:endParaRPr lang="en-US"/>
        </a:p>
      </dgm:t>
    </dgm:pt>
    <dgm:pt modelId="{ACB276C4-5238-4B0F-AE76-FAF00EB13D20}" type="sibTrans" cxnId="{C83BB301-76F6-43D7-A12D-7FC7EB4CC18B}">
      <dgm:prSet/>
      <dgm:spPr/>
      <dgm:t>
        <a:bodyPr/>
        <a:lstStyle/>
        <a:p>
          <a:endParaRPr lang="en-US"/>
        </a:p>
      </dgm:t>
    </dgm:pt>
    <dgm:pt modelId="{35AEFD44-07B1-4AEC-930A-B7E9D89C1116}">
      <dgm:prSet phldrT="[Text]"/>
      <dgm:spPr>
        <a:solidFill>
          <a:srgbClr val="7030A0"/>
        </a:solidFill>
      </dgm:spPr>
      <dgm:t>
        <a:bodyPr/>
        <a:lstStyle/>
        <a:p>
          <a:r>
            <a:rPr lang="en-US" dirty="0"/>
            <a:t>Describe how conditions and symptoms affect your life</a:t>
          </a:r>
        </a:p>
      </dgm:t>
    </dgm:pt>
    <dgm:pt modelId="{6F9D4385-9064-4827-9022-EA8BAA700754}" type="parTrans" cxnId="{A13F0A20-27DC-4089-B3F5-01DDEAF337FB}">
      <dgm:prSet/>
      <dgm:spPr/>
      <dgm:t>
        <a:bodyPr/>
        <a:lstStyle/>
        <a:p>
          <a:endParaRPr lang="en-US"/>
        </a:p>
      </dgm:t>
    </dgm:pt>
    <dgm:pt modelId="{3BD592D5-58BE-47AD-BE35-6658D6251770}" type="sibTrans" cxnId="{A13F0A20-27DC-4089-B3F5-01DDEAF337FB}">
      <dgm:prSet/>
      <dgm:spPr/>
      <dgm:t>
        <a:bodyPr/>
        <a:lstStyle/>
        <a:p>
          <a:endParaRPr lang="en-US"/>
        </a:p>
      </dgm:t>
    </dgm:pt>
    <dgm:pt modelId="{63042A2B-A6BA-49E3-8FD4-FB8A62510E9A}">
      <dgm:prSet phldrT="[Text]"/>
      <dgm:spPr/>
      <dgm:t>
        <a:bodyPr/>
        <a:lstStyle/>
        <a:p>
          <a:r>
            <a:rPr lang="en-US" dirty="0"/>
            <a:t>827</a:t>
          </a:r>
        </a:p>
      </dgm:t>
    </dgm:pt>
    <dgm:pt modelId="{CD38ACF5-57C4-42C2-9750-BFE62B81527C}" type="parTrans" cxnId="{2BFC31C9-F7AE-45AF-897E-042DB0CC9703}">
      <dgm:prSet/>
      <dgm:spPr/>
      <dgm:t>
        <a:bodyPr/>
        <a:lstStyle/>
        <a:p>
          <a:endParaRPr lang="en-US"/>
        </a:p>
      </dgm:t>
    </dgm:pt>
    <dgm:pt modelId="{2A71C52D-1D8C-4873-9973-10EE54117603}" type="sibTrans" cxnId="{2BFC31C9-F7AE-45AF-897E-042DB0CC9703}">
      <dgm:prSet/>
      <dgm:spPr/>
      <dgm:t>
        <a:bodyPr/>
        <a:lstStyle/>
        <a:p>
          <a:endParaRPr lang="en-US"/>
        </a:p>
      </dgm:t>
    </dgm:pt>
    <dgm:pt modelId="{4204CBA0-FCAD-441B-81F5-784D55633FD7}">
      <dgm:prSet phldrT="[Text]"/>
      <dgm:spPr/>
      <dgm:t>
        <a:bodyPr/>
        <a:lstStyle/>
        <a:p>
          <a:r>
            <a:rPr lang="en-US" dirty="0"/>
            <a:t>Sign so DDS can request your records</a:t>
          </a:r>
        </a:p>
      </dgm:t>
    </dgm:pt>
    <dgm:pt modelId="{A2768ED3-D8E0-4FB8-9CF4-574EED35F140}" type="parTrans" cxnId="{7B5E0CF0-C87B-42F9-9DE3-2B56344FAB96}">
      <dgm:prSet/>
      <dgm:spPr/>
      <dgm:t>
        <a:bodyPr/>
        <a:lstStyle/>
        <a:p>
          <a:endParaRPr lang="en-US"/>
        </a:p>
      </dgm:t>
    </dgm:pt>
    <dgm:pt modelId="{BD60DE28-65FE-479D-9843-39BE25176B58}" type="sibTrans" cxnId="{7B5E0CF0-C87B-42F9-9DE3-2B56344FAB96}">
      <dgm:prSet/>
      <dgm:spPr/>
      <dgm:t>
        <a:bodyPr/>
        <a:lstStyle/>
        <a:p>
          <a:endParaRPr lang="en-US"/>
        </a:p>
      </dgm:t>
    </dgm:pt>
    <dgm:pt modelId="{FF07B411-58C6-440D-981F-A7A97BE1BACE}">
      <dgm:prSet phldrT="[Text]"/>
      <dgm:spPr>
        <a:solidFill>
          <a:srgbClr val="7030A0"/>
        </a:solidFill>
      </dgm:spPr>
      <dgm:t>
        <a:bodyPr/>
        <a:lstStyle/>
        <a:p>
          <a:r>
            <a:rPr lang="en-US" dirty="0"/>
            <a:t>Third Party Function Report</a:t>
          </a:r>
        </a:p>
      </dgm:t>
    </dgm:pt>
    <dgm:pt modelId="{1C19A34D-397A-4A57-99DD-E0D27CF10C9B}" type="sibTrans" cxnId="{10828C94-6A7E-4F74-8EA9-68DD7C707E1C}">
      <dgm:prSet/>
      <dgm:spPr/>
      <dgm:t>
        <a:bodyPr/>
        <a:lstStyle/>
        <a:p>
          <a:endParaRPr lang="en-US"/>
        </a:p>
      </dgm:t>
    </dgm:pt>
    <dgm:pt modelId="{50748944-52DC-4B3B-8438-CA9DA26EE867}" type="parTrans" cxnId="{10828C94-6A7E-4F74-8EA9-68DD7C707E1C}">
      <dgm:prSet/>
      <dgm:spPr/>
      <dgm:t>
        <a:bodyPr/>
        <a:lstStyle/>
        <a:p>
          <a:endParaRPr lang="en-US"/>
        </a:p>
      </dgm:t>
    </dgm:pt>
    <dgm:pt modelId="{07A187A9-E8C2-4E39-B9B8-55A1A0F8717D}">
      <dgm:prSet phldrT="[Text]"/>
      <dgm:spPr>
        <a:solidFill>
          <a:srgbClr val="07651D"/>
        </a:solidFill>
      </dgm:spPr>
      <dgm:t>
        <a:bodyPr/>
        <a:lstStyle/>
        <a:p>
          <a:r>
            <a:rPr lang="en-US" dirty="0"/>
            <a:t>Detail past and present medical history</a:t>
          </a:r>
        </a:p>
        <a:p>
          <a:endParaRPr lang="en-US" dirty="0"/>
        </a:p>
      </dgm:t>
    </dgm:pt>
    <dgm:pt modelId="{999F46C9-1A68-43E6-AD22-CF2C82BE236E}" type="parTrans" cxnId="{49B49ED6-151E-4375-AC82-AA2873EDE2AA}">
      <dgm:prSet/>
      <dgm:spPr/>
      <dgm:t>
        <a:bodyPr/>
        <a:lstStyle/>
        <a:p>
          <a:endParaRPr lang="en-US"/>
        </a:p>
      </dgm:t>
    </dgm:pt>
    <dgm:pt modelId="{526D7D07-062B-48EB-AE55-5F0807A22183}" type="sibTrans" cxnId="{49B49ED6-151E-4375-AC82-AA2873EDE2AA}">
      <dgm:prSet/>
      <dgm:spPr/>
      <dgm:t>
        <a:bodyPr/>
        <a:lstStyle/>
        <a:p>
          <a:endParaRPr lang="en-US"/>
        </a:p>
      </dgm:t>
    </dgm:pt>
    <dgm:pt modelId="{3A669E53-E4CB-4288-97F4-D3905F1F659F}">
      <dgm:prSet phldrT="[Text]"/>
      <dgm:spPr>
        <a:solidFill>
          <a:srgbClr val="7030A0"/>
        </a:solidFill>
      </dgm:spPr>
      <dgm:t>
        <a:bodyPr/>
        <a:lstStyle/>
        <a:p>
          <a:r>
            <a:rPr lang="en-US" dirty="0"/>
            <a:t>Completed by someone else; They describe what they see as your limitations</a:t>
          </a:r>
        </a:p>
      </dgm:t>
    </dgm:pt>
    <dgm:pt modelId="{E2C2BE82-6C2F-4E50-A51A-055DF78A16EA}" type="parTrans" cxnId="{54D43A5C-0585-43C9-9D2E-4B178D87420B}">
      <dgm:prSet/>
      <dgm:spPr/>
      <dgm:t>
        <a:bodyPr/>
        <a:lstStyle/>
        <a:p>
          <a:endParaRPr lang="en-US"/>
        </a:p>
      </dgm:t>
    </dgm:pt>
    <dgm:pt modelId="{0133FE02-7FED-4F3D-9DFC-AA17A9A131FD}" type="sibTrans" cxnId="{54D43A5C-0585-43C9-9D2E-4B178D87420B}">
      <dgm:prSet/>
      <dgm:spPr/>
      <dgm:t>
        <a:bodyPr/>
        <a:lstStyle/>
        <a:p>
          <a:endParaRPr lang="en-US"/>
        </a:p>
      </dgm:t>
    </dgm:pt>
    <dgm:pt modelId="{687394EE-ADFB-4A6F-B589-D792507B0EEB}">
      <dgm:prSet phldrT="[Text]"/>
      <dgm:spPr>
        <a:solidFill>
          <a:srgbClr val="07651D"/>
        </a:solidFill>
      </dgm:spPr>
      <dgm:t>
        <a:bodyPr/>
        <a:lstStyle/>
        <a:p>
          <a:r>
            <a:rPr lang="en-US" dirty="0"/>
            <a:t>Disability Report</a:t>
          </a:r>
        </a:p>
      </dgm:t>
    </dgm:pt>
    <dgm:pt modelId="{E5E7BAA3-8E0C-46DF-AC93-8AFD9F981F95}" type="sibTrans" cxnId="{BABE11E2-473A-4D2B-AD46-CA709D36E68B}">
      <dgm:prSet/>
      <dgm:spPr/>
      <dgm:t>
        <a:bodyPr/>
        <a:lstStyle/>
        <a:p>
          <a:endParaRPr lang="en-US"/>
        </a:p>
      </dgm:t>
    </dgm:pt>
    <dgm:pt modelId="{E9EC236A-B89F-4640-821B-71199B5DA199}" type="parTrans" cxnId="{BABE11E2-473A-4D2B-AD46-CA709D36E68B}">
      <dgm:prSet/>
      <dgm:spPr/>
      <dgm:t>
        <a:bodyPr/>
        <a:lstStyle/>
        <a:p>
          <a:endParaRPr lang="en-US"/>
        </a:p>
      </dgm:t>
    </dgm:pt>
    <dgm:pt modelId="{3C6C4D24-5BF4-4B23-8AC7-042F83A91FAA}" type="pres">
      <dgm:prSet presAssocID="{E8A829AB-9760-4420-9171-7D92F56742A4}" presName="linear" presStyleCnt="0">
        <dgm:presLayoutVars>
          <dgm:dir/>
          <dgm:resizeHandles val="exact"/>
        </dgm:presLayoutVars>
      </dgm:prSet>
      <dgm:spPr/>
    </dgm:pt>
    <dgm:pt modelId="{88D693BE-E296-4001-AE19-DEDAF81D7212}" type="pres">
      <dgm:prSet presAssocID="{3DBC26DE-E781-4C57-A125-668C8128B00C}" presName="comp" presStyleCnt="0"/>
      <dgm:spPr/>
    </dgm:pt>
    <dgm:pt modelId="{D5DEF921-BCEE-4DEF-889C-E0CBA0BBB1B1}" type="pres">
      <dgm:prSet presAssocID="{3DBC26DE-E781-4C57-A125-668C8128B00C}" presName="box" presStyleLbl="node1" presStyleIdx="0" presStyleCnt="5"/>
      <dgm:spPr/>
    </dgm:pt>
    <dgm:pt modelId="{617B955F-12AC-4E79-9DA5-D23B730952F7}" type="pres">
      <dgm:prSet presAssocID="{3DBC26DE-E781-4C57-A125-668C8128B00C}" presName="img" presStyleLbl="fgImgPlace1" presStyleIdx="0" presStyleCnt="5"/>
      <dgm:spPr>
        <a:blipFill rotWithShape="1">
          <a:blip xmlns:r="http://schemas.openxmlformats.org/officeDocument/2006/relationships" r:embed="rId1"/>
          <a:srcRect/>
          <a:stretch>
            <a:fillRect l="-10000" r="-10000"/>
          </a:stretch>
        </a:blipFill>
      </dgm:spPr>
    </dgm:pt>
    <dgm:pt modelId="{6FC32BB0-6D83-42A8-BE36-9FCFD0E6F6B2}" type="pres">
      <dgm:prSet presAssocID="{3DBC26DE-E781-4C57-A125-668C8128B00C}" presName="text" presStyleLbl="node1" presStyleIdx="0" presStyleCnt="5">
        <dgm:presLayoutVars>
          <dgm:bulletEnabled val="1"/>
        </dgm:presLayoutVars>
      </dgm:prSet>
      <dgm:spPr/>
    </dgm:pt>
    <dgm:pt modelId="{7696B6B1-37C3-403A-99F7-9603CE88B4A6}" type="pres">
      <dgm:prSet presAssocID="{0DE3EA55-A02D-4227-83D9-AEAE7602AB67}" presName="spacer" presStyleCnt="0"/>
      <dgm:spPr/>
    </dgm:pt>
    <dgm:pt modelId="{649F4CD8-4AF8-4D0C-86FF-D149587824A8}" type="pres">
      <dgm:prSet presAssocID="{7A560A03-9A3C-4474-A316-3069DF621C08}" presName="comp" presStyleCnt="0"/>
      <dgm:spPr/>
    </dgm:pt>
    <dgm:pt modelId="{1033E2E6-56C0-41DB-BF48-FC6C833FB9CA}" type="pres">
      <dgm:prSet presAssocID="{7A560A03-9A3C-4474-A316-3069DF621C08}" presName="box" presStyleLbl="node1" presStyleIdx="1" presStyleCnt="5"/>
      <dgm:spPr/>
    </dgm:pt>
    <dgm:pt modelId="{75A7A3E4-AAD9-4C1A-AB94-DD8B42927FF9}" type="pres">
      <dgm:prSet presAssocID="{7A560A03-9A3C-4474-A316-3069DF621C08}" presName="img" presStyleLbl="fgImgPlace1" presStyleIdx="1" presStyleCnt="5"/>
      <dgm:spPr>
        <a:blipFill rotWithShape="1">
          <a:blip xmlns:r="http://schemas.openxmlformats.org/officeDocument/2006/relationships" r:embed="rId2"/>
          <a:srcRect/>
          <a:stretch>
            <a:fillRect l="-11000" r="-11000"/>
          </a:stretch>
        </a:blipFill>
      </dgm:spPr>
    </dgm:pt>
    <dgm:pt modelId="{A8F9C4F8-50E7-41AB-80F1-52ADF9810D8A}" type="pres">
      <dgm:prSet presAssocID="{7A560A03-9A3C-4474-A316-3069DF621C08}" presName="text" presStyleLbl="node1" presStyleIdx="1" presStyleCnt="5">
        <dgm:presLayoutVars>
          <dgm:bulletEnabled val="1"/>
        </dgm:presLayoutVars>
      </dgm:prSet>
      <dgm:spPr/>
    </dgm:pt>
    <dgm:pt modelId="{05D4DF9F-E6D6-4DB1-A141-70E0F874F4EF}" type="pres">
      <dgm:prSet presAssocID="{775BFE43-76FB-4202-889C-BC411012E391}" presName="spacer" presStyleCnt="0"/>
      <dgm:spPr/>
    </dgm:pt>
    <dgm:pt modelId="{7D3DA81D-212F-47C4-8330-7B21A0946DD9}" type="pres">
      <dgm:prSet presAssocID="{63042A2B-A6BA-49E3-8FD4-FB8A62510E9A}" presName="comp" presStyleCnt="0"/>
      <dgm:spPr/>
    </dgm:pt>
    <dgm:pt modelId="{CE3B30B3-8719-4D51-B59B-391DFD33AC09}" type="pres">
      <dgm:prSet presAssocID="{63042A2B-A6BA-49E3-8FD4-FB8A62510E9A}" presName="box" presStyleLbl="node1" presStyleIdx="2" presStyleCnt="5"/>
      <dgm:spPr/>
    </dgm:pt>
    <dgm:pt modelId="{DDFF1AE8-1A49-4E1F-8A40-711984692849}" type="pres">
      <dgm:prSet presAssocID="{63042A2B-A6BA-49E3-8FD4-FB8A62510E9A}" presName="img" presStyleLbl="fgImgPlace1" presStyleIdx="2" presStyleCnt="5"/>
      <dgm:spPr>
        <a:blipFill rotWithShape="1">
          <a:blip xmlns:r="http://schemas.openxmlformats.org/officeDocument/2006/relationships" r:embed="rId3"/>
          <a:srcRect/>
          <a:stretch>
            <a:fillRect l="-30000" r="-30000"/>
          </a:stretch>
        </a:blipFill>
      </dgm:spPr>
    </dgm:pt>
    <dgm:pt modelId="{A82E9750-412B-481E-9605-8FA93AB06194}" type="pres">
      <dgm:prSet presAssocID="{63042A2B-A6BA-49E3-8FD4-FB8A62510E9A}" presName="text" presStyleLbl="node1" presStyleIdx="2" presStyleCnt="5">
        <dgm:presLayoutVars>
          <dgm:bulletEnabled val="1"/>
        </dgm:presLayoutVars>
      </dgm:prSet>
      <dgm:spPr/>
    </dgm:pt>
    <dgm:pt modelId="{189F8607-C5F0-4B89-A030-7EB63494443F}" type="pres">
      <dgm:prSet presAssocID="{2A71C52D-1D8C-4873-9973-10EE54117603}" presName="spacer" presStyleCnt="0"/>
      <dgm:spPr/>
    </dgm:pt>
    <dgm:pt modelId="{DBBFDB93-351C-4FC8-9B4B-EE2880123FB9}" type="pres">
      <dgm:prSet presAssocID="{687394EE-ADFB-4A6F-B589-D792507B0EEB}" presName="comp" presStyleCnt="0"/>
      <dgm:spPr/>
    </dgm:pt>
    <dgm:pt modelId="{615A1034-E9BE-4F1F-B27A-C2AC6D504CB1}" type="pres">
      <dgm:prSet presAssocID="{687394EE-ADFB-4A6F-B589-D792507B0EEB}" presName="box" presStyleLbl="node1" presStyleIdx="3" presStyleCnt="5"/>
      <dgm:spPr/>
    </dgm:pt>
    <dgm:pt modelId="{5D0E7A15-1A8E-45F4-8660-EC937FFC18D7}" type="pres">
      <dgm:prSet presAssocID="{687394EE-ADFB-4A6F-B589-D792507B0EEB}" presName="img" presStyleLbl="fgImgPlace1" presStyleIdx="3" presStyleCnt="5"/>
      <dgm:spPr>
        <a:blipFill rotWithShape="1">
          <a:blip xmlns:r="http://schemas.openxmlformats.org/officeDocument/2006/relationships" r:embed="rId4"/>
          <a:srcRect/>
          <a:stretch>
            <a:fillRect l="-4000" r="-4000"/>
          </a:stretch>
        </a:blipFill>
      </dgm:spPr>
    </dgm:pt>
    <dgm:pt modelId="{EEB0C64E-BCD4-4B38-A6AB-853A437A3973}" type="pres">
      <dgm:prSet presAssocID="{687394EE-ADFB-4A6F-B589-D792507B0EEB}" presName="text" presStyleLbl="node1" presStyleIdx="3" presStyleCnt="5">
        <dgm:presLayoutVars>
          <dgm:bulletEnabled val="1"/>
        </dgm:presLayoutVars>
      </dgm:prSet>
      <dgm:spPr/>
    </dgm:pt>
    <dgm:pt modelId="{8057B97B-8EE0-428D-B73F-6A43F254F2E7}" type="pres">
      <dgm:prSet presAssocID="{E5E7BAA3-8E0C-46DF-AC93-8AFD9F981F95}" presName="spacer" presStyleCnt="0"/>
      <dgm:spPr/>
    </dgm:pt>
    <dgm:pt modelId="{2977ADB0-555C-44A4-98E6-1DB12C3DE45B}" type="pres">
      <dgm:prSet presAssocID="{FF07B411-58C6-440D-981F-A7A97BE1BACE}" presName="comp" presStyleCnt="0"/>
      <dgm:spPr/>
    </dgm:pt>
    <dgm:pt modelId="{F69493B6-80A7-40C9-AF52-6BDA3B54E038}" type="pres">
      <dgm:prSet presAssocID="{FF07B411-58C6-440D-981F-A7A97BE1BACE}" presName="box" presStyleLbl="node1" presStyleIdx="4" presStyleCnt="5" custLinFactNeighborX="-67896" custLinFactNeighborY="-2287"/>
      <dgm:spPr/>
    </dgm:pt>
    <dgm:pt modelId="{0EBA914A-3ACE-49E4-B35B-D762B5CBEF68}" type="pres">
      <dgm:prSet presAssocID="{FF07B411-58C6-440D-981F-A7A97BE1BACE}" presName="img" presStyleLbl="fgImgPlace1" presStyleIdx="4" presStyleCnt="5"/>
      <dgm:spPr>
        <a:blipFill rotWithShape="1">
          <a:blip xmlns:r="http://schemas.openxmlformats.org/officeDocument/2006/relationships" r:embed="rId5"/>
          <a:srcRect/>
          <a:stretch>
            <a:fillRect l="-8000" r="-8000"/>
          </a:stretch>
        </a:blipFill>
      </dgm:spPr>
    </dgm:pt>
    <dgm:pt modelId="{01DDB394-C6E5-4BDE-B8CE-F76F8688ACAE}" type="pres">
      <dgm:prSet presAssocID="{FF07B411-58C6-440D-981F-A7A97BE1BACE}" presName="text" presStyleLbl="node1" presStyleIdx="4" presStyleCnt="5">
        <dgm:presLayoutVars>
          <dgm:bulletEnabled val="1"/>
        </dgm:presLayoutVars>
      </dgm:prSet>
      <dgm:spPr/>
    </dgm:pt>
  </dgm:ptLst>
  <dgm:cxnLst>
    <dgm:cxn modelId="{5869BF00-2D01-4145-88C6-77A0F41F118A}" type="presOf" srcId="{35AEFD44-07B1-4AEC-930A-B7E9D89C1116}" destId="{A8F9C4F8-50E7-41AB-80F1-52ADF9810D8A}" srcOrd="1" destOrd="2" presId="urn:microsoft.com/office/officeart/2005/8/layout/vList4"/>
    <dgm:cxn modelId="{B633D400-7F2F-4B4B-AA40-2A416E74F0D0}" type="presOf" srcId="{E8A829AB-9760-4420-9171-7D92F56742A4}" destId="{3C6C4D24-5BF4-4B23-8AC7-042F83A91FAA}" srcOrd="0" destOrd="0" presId="urn:microsoft.com/office/officeart/2005/8/layout/vList4"/>
    <dgm:cxn modelId="{C83BB301-76F6-43D7-A12D-7FC7EB4CC18B}" srcId="{7A560A03-9A3C-4474-A316-3069DF621C08}" destId="{22FB5777-0CF2-42F3-8056-C1BE78568147}" srcOrd="0" destOrd="0" parTransId="{0C2E56B5-F91B-4791-88D9-50E14E67ADB0}" sibTransId="{ACB276C4-5238-4B0F-AE76-FAF00EB13D20}"/>
    <dgm:cxn modelId="{96D02504-633C-4D82-B1E8-F34157D49BF1}" type="presOf" srcId="{63042A2B-A6BA-49E3-8FD4-FB8A62510E9A}" destId="{CE3B30B3-8719-4D51-B59B-391DFD33AC09}" srcOrd="0" destOrd="0" presId="urn:microsoft.com/office/officeart/2005/8/layout/vList4"/>
    <dgm:cxn modelId="{3F604206-FC93-4DC7-889F-CEFC4309E0B6}" type="presOf" srcId="{3DBC26DE-E781-4C57-A125-668C8128B00C}" destId="{D5DEF921-BCEE-4DEF-889C-E0CBA0BBB1B1}" srcOrd="0" destOrd="0" presId="urn:microsoft.com/office/officeart/2005/8/layout/vList4"/>
    <dgm:cxn modelId="{4380110F-5674-4C25-804B-011453C0E98E}" type="presOf" srcId="{3A669E53-E4CB-4288-97F4-D3905F1F659F}" destId="{01DDB394-C6E5-4BDE-B8CE-F76F8688ACAE}" srcOrd="1" destOrd="1" presId="urn:microsoft.com/office/officeart/2005/8/layout/vList4"/>
    <dgm:cxn modelId="{BE753C15-FABF-4C83-A744-221231D5E215}" srcId="{E8A829AB-9760-4420-9171-7D92F56742A4}" destId="{7A560A03-9A3C-4474-A316-3069DF621C08}" srcOrd="1" destOrd="0" parTransId="{43C79A7A-780A-4413-8037-9A3F9A11A64C}" sibTransId="{775BFE43-76FB-4202-889C-BC411012E391}"/>
    <dgm:cxn modelId="{D0AE851A-D219-42A1-A396-1CAAC357C56E}" type="presOf" srcId="{FF07B411-58C6-440D-981F-A7A97BE1BACE}" destId="{F69493B6-80A7-40C9-AF52-6BDA3B54E038}" srcOrd="0" destOrd="0" presId="urn:microsoft.com/office/officeart/2005/8/layout/vList4"/>
    <dgm:cxn modelId="{A13F0A20-27DC-4089-B3F5-01DDEAF337FB}" srcId="{7A560A03-9A3C-4474-A316-3069DF621C08}" destId="{35AEFD44-07B1-4AEC-930A-B7E9D89C1116}" srcOrd="1" destOrd="0" parTransId="{6F9D4385-9064-4827-9022-EA8BAA700754}" sibTransId="{3BD592D5-58BE-47AD-BE35-6658D6251770}"/>
    <dgm:cxn modelId="{69373722-8B61-4A69-9918-13D7DB6C8706}" type="presOf" srcId="{3A669E53-E4CB-4288-97F4-D3905F1F659F}" destId="{F69493B6-80A7-40C9-AF52-6BDA3B54E038}" srcOrd="0" destOrd="1" presId="urn:microsoft.com/office/officeart/2005/8/layout/vList4"/>
    <dgm:cxn modelId="{C4E34E2E-8513-4289-B6E5-75E0DC779D54}" srcId="{3DBC26DE-E781-4C57-A125-668C8128B00C}" destId="{E710E750-4378-49DD-A7C2-63DDB140FBAD}" srcOrd="0" destOrd="0" parTransId="{345DA3FD-04D4-469E-9044-B41C45D2C488}" sibTransId="{D6D8FEB0-44A5-4C2F-AE7B-F5D18E1770BD}"/>
    <dgm:cxn modelId="{DBD2863D-DC14-464A-973B-85D33CA4821C}" type="presOf" srcId="{63042A2B-A6BA-49E3-8FD4-FB8A62510E9A}" destId="{A82E9750-412B-481E-9605-8FA93AB06194}" srcOrd="1" destOrd="0" presId="urn:microsoft.com/office/officeart/2005/8/layout/vList4"/>
    <dgm:cxn modelId="{54D43A5C-0585-43C9-9D2E-4B178D87420B}" srcId="{FF07B411-58C6-440D-981F-A7A97BE1BACE}" destId="{3A669E53-E4CB-4288-97F4-D3905F1F659F}" srcOrd="0" destOrd="0" parTransId="{E2C2BE82-6C2F-4E50-A51A-055DF78A16EA}" sibTransId="{0133FE02-7FED-4F3D-9DFC-AA17A9A131FD}"/>
    <dgm:cxn modelId="{71107741-755E-459C-864D-7C1A8A25A1B9}" type="presOf" srcId="{3DBC26DE-E781-4C57-A125-668C8128B00C}" destId="{6FC32BB0-6D83-42A8-BE36-9FCFD0E6F6B2}" srcOrd="1" destOrd="0" presId="urn:microsoft.com/office/officeart/2005/8/layout/vList4"/>
    <dgm:cxn modelId="{67067F4C-09FB-4B86-A07F-C417614E7BB5}" type="presOf" srcId="{07A187A9-E8C2-4E39-B9B8-55A1A0F8717D}" destId="{615A1034-E9BE-4F1F-B27A-C2AC6D504CB1}" srcOrd="0" destOrd="1" presId="urn:microsoft.com/office/officeart/2005/8/layout/vList4"/>
    <dgm:cxn modelId="{845D3551-A5AC-400F-A5E3-7D9B8870E704}" srcId="{3DBC26DE-E781-4C57-A125-668C8128B00C}" destId="{F27DF349-0CF9-4BEC-BC70-4C256FF4D70B}" srcOrd="1" destOrd="0" parTransId="{F925AEC8-A415-4BEA-B794-C1F9349FD2E6}" sibTransId="{2EA5A89E-F941-4053-B734-1A1B3346B927}"/>
    <dgm:cxn modelId="{187E2F8E-1DA3-4715-AB32-D5AB42836072}" type="presOf" srcId="{35AEFD44-07B1-4AEC-930A-B7E9D89C1116}" destId="{1033E2E6-56C0-41DB-BF48-FC6C833FB9CA}" srcOrd="0" destOrd="2" presId="urn:microsoft.com/office/officeart/2005/8/layout/vList4"/>
    <dgm:cxn modelId="{ADBCBE8E-32BA-45DC-835A-FB32210D49A0}" type="presOf" srcId="{687394EE-ADFB-4A6F-B589-D792507B0EEB}" destId="{615A1034-E9BE-4F1F-B27A-C2AC6D504CB1}" srcOrd="0" destOrd="0" presId="urn:microsoft.com/office/officeart/2005/8/layout/vList4"/>
    <dgm:cxn modelId="{9CEBAD90-8465-4F7C-B342-E20C776B7E66}" type="presOf" srcId="{4204CBA0-FCAD-441B-81F5-784D55633FD7}" destId="{CE3B30B3-8719-4D51-B59B-391DFD33AC09}" srcOrd="0" destOrd="1" presId="urn:microsoft.com/office/officeart/2005/8/layout/vList4"/>
    <dgm:cxn modelId="{10828C94-6A7E-4F74-8EA9-68DD7C707E1C}" srcId="{E8A829AB-9760-4420-9171-7D92F56742A4}" destId="{FF07B411-58C6-440D-981F-A7A97BE1BACE}" srcOrd="4" destOrd="0" parTransId="{50748944-52DC-4B3B-8438-CA9DA26EE867}" sibTransId="{1C19A34D-397A-4A57-99DD-E0D27CF10C9B}"/>
    <dgm:cxn modelId="{BE3D2AA1-C28E-4D30-B91B-FB10E0D9E25C}" type="presOf" srcId="{7A560A03-9A3C-4474-A316-3069DF621C08}" destId="{1033E2E6-56C0-41DB-BF48-FC6C833FB9CA}" srcOrd="0" destOrd="0" presId="urn:microsoft.com/office/officeart/2005/8/layout/vList4"/>
    <dgm:cxn modelId="{E292A3A6-B353-495D-A8D7-CC9840F99CF8}" type="presOf" srcId="{FF07B411-58C6-440D-981F-A7A97BE1BACE}" destId="{01DDB394-C6E5-4BDE-B8CE-F76F8688ACAE}" srcOrd="1" destOrd="0" presId="urn:microsoft.com/office/officeart/2005/8/layout/vList4"/>
    <dgm:cxn modelId="{8E292DA7-2BA6-46F6-8DE9-D089C21311DC}" type="presOf" srcId="{E710E750-4378-49DD-A7C2-63DDB140FBAD}" destId="{D5DEF921-BCEE-4DEF-889C-E0CBA0BBB1B1}" srcOrd="0" destOrd="1" presId="urn:microsoft.com/office/officeart/2005/8/layout/vList4"/>
    <dgm:cxn modelId="{5D5302A9-2FA3-47AD-9E6C-1714E96B0A36}" type="presOf" srcId="{F27DF349-0CF9-4BEC-BC70-4C256FF4D70B}" destId="{6FC32BB0-6D83-42A8-BE36-9FCFD0E6F6B2}" srcOrd="1" destOrd="2" presId="urn:microsoft.com/office/officeart/2005/8/layout/vList4"/>
    <dgm:cxn modelId="{291284AA-C0A9-410E-806D-0B81B529AF06}" type="presOf" srcId="{22FB5777-0CF2-42F3-8056-C1BE78568147}" destId="{1033E2E6-56C0-41DB-BF48-FC6C833FB9CA}" srcOrd="0" destOrd="1" presId="urn:microsoft.com/office/officeart/2005/8/layout/vList4"/>
    <dgm:cxn modelId="{B65FB2AA-CC9F-4C53-927D-E45E855EE132}" type="presOf" srcId="{22FB5777-0CF2-42F3-8056-C1BE78568147}" destId="{A8F9C4F8-50E7-41AB-80F1-52ADF9810D8A}" srcOrd="1" destOrd="1" presId="urn:microsoft.com/office/officeart/2005/8/layout/vList4"/>
    <dgm:cxn modelId="{2E5404B5-5B7A-4241-8DB9-EB987EDCABE6}" type="presOf" srcId="{7A560A03-9A3C-4474-A316-3069DF621C08}" destId="{A8F9C4F8-50E7-41AB-80F1-52ADF9810D8A}" srcOrd="1" destOrd="0" presId="urn:microsoft.com/office/officeart/2005/8/layout/vList4"/>
    <dgm:cxn modelId="{777E9CB5-4793-4F43-ACDE-5DE2719D6FB6}" type="presOf" srcId="{687394EE-ADFB-4A6F-B589-D792507B0EEB}" destId="{EEB0C64E-BCD4-4B38-A6AB-853A437A3973}" srcOrd="1" destOrd="0" presId="urn:microsoft.com/office/officeart/2005/8/layout/vList4"/>
    <dgm:cxn modelId="{29CC7DB6-7992-4DE1-BC0C-19D84BBEBFCA}" srcId="{E8A829AB-9760-4420-9171-7D92F56742A4}" destId="{3DBC26DE-E781-4C57-A125-668C8128B00C}" srcOrd="0" destOrd="0" parTransId="{489505B6-5C4B-42F6-BD7B-C63B2669ACF0}" sibTransId="{0DE3EA55-A02D-4227-83D9-AEAE7602AB67}"/>
    <dgm:cxn modelId="{4A0EE8B7-C8EC-49D3-AEEA-27231215B779}" type="presOf" srcId="{F27DF349-0CF9-4BEC-BC70-4C256FF4D70B}" destId="{D5DEF921-BCEE-4DEF-889C-E0CBA0BBB1B1}" srcOrd="0" destOrd="2" presId="urn:microsoft.com/office/officeart/2005/8/layout/vList4"/>
    <dgm:cxn modelId="{2BFC31C9-F7AE-45AF-897E-042DB0CC9703}" srcId="{E8A829AB-9760-4420-9171-7D92F56742A4}" destId="{63042A2B-A6BA-49E3-8FD4-FB8A62510E9A}" srcOrd="2" destOrd="0" parTransId="{CD38ACF5-57C4-42C2-9750-BFE62B81527C}" sibTransId="{2A71C52D-1D8C-4873-9973-10EE54117603}"/>
    <dgm:cxn modelId="{49B49ED6-151E-4375-AC82-AA2873EDE2AA}" srcId="{687394EE-ADFB-4A6F-B589-D792507B0EEB}" destId="{07A187A9-E8C2-4E39-B9B8-55A1A0F8717D}" srcOrd="0" destOrd="0" parTransId="{999F46C9-1A68-43E6-AD22-CF2C82BE236E}" sibTransId="{526D7D07-062B-48EB-AE55-5F0807A22183}"/>
    <dgm:cxn modelId="{DB40B1D8-787C-4A2F-A9D7-92B174A508C5}" type="presOf" srcId="{07A187A9-E8C2-4E39-B9B8-55A1A0F8717D}" destId="{EEB0C64E-BCD4-4B38-A6AB-853A437A3973}" srcOrd="1" destOrd="1" presId="urn:microsoft.com/office/officeart/2005/8/layout/vList4"/>
    <dgm:cxn modelId="{F5DB0EDC-5916-4DBA-8B44-6173362AB80F}" type="presOf" srcId="{E710E750-4378-49DD-A7C2-63DDB140FBAD}" destId="{6FC32BB0-6D83-42A8-BE36-9FCFD0E6F6B2}" srcOrd="1" destOrd="1" presId="urn:microsoft.com/office/officeart/2005/8/layout/vList4"/>
    <dgm:cxn modelId="{BABE11E2-473A-4D2B-AD46-CA709D36E68B}" srcId="{E8A829AB-9760-4420-9171-7D92F56742A4}" destId="{687394EE-ADFB-4A6F-B589-D792507B0EEB}" srcOrd="3" destOrd="0" parTransId="{E9EC236A-B89F-4640-821B-71199B5DA199}" sibTransId="{E5E7BAA3-8E0C-46DF-AC93-8AFD9F981F95}"/>
    <dgm:cxn modelId="{7B5E0CF0-C87B-42F9-9DE3-2B56344FAB96}" srcId="{63042A2B-A6BA-49E3-8FD4-FB8A62510E9A}" destId="{4204CBA0-FCAD-441B-81F5-784D55633FD7}" srcOrd="0" destOrd="0" parTransId="{A2768ED3-D8E0-4FB8-9CF4-574EED35F140}" sibTransId="{BD60DE28-65FE-479D-9843-39BE25176B58}"/>
    <dgm:cxn modelId="{E9198AFC-F339-4FFA-8337-D257E7CC9B58}" type="presOf" srcId="{4204CBA0-FCAD-441B-81F5-784D55633FD7}" destId="{A82E9750-412B-481E-9605-8FA93AB06194}" srcOrd="1" destOrd="1" presId="urn:microsoft.com/office/officeart/2005/8/layout/vList4"/>
    <dgm:cxn modelId="{73B3E724-E516-4478-B3B8-529DF9ABDF31}" type="presParOf" srcId="{3C6C4D24-5BF4-4B23-8AC7-042F83A91FAA}" destId="{88D693BE-E296-4001-AE19-DEDAF81D7212}" srcOrd="0" destOrd="0" presId="urn:microsoft.com/office/officeart/2005/8/layout/vList4"/>
    <dgm:cxn modelId="{76F25CAE-E3E3-4FDD-A08D-8A2C3CB87BD2}" type="presParOf" srcId="{88D693BE-E296-4001-AE19-DEDAF81D7212}" destId="{D5DEF921-BCEE-4DEF-889C-E0CBA0BBB1B1}" srcOrd="0" destOrd="0" presId="urn:microsoft.com/office/officeart/2005/8/layout/vList4"/>
    <dgm:cxn modelId="{32F9F9C5-92B0-4CE2-9ED2-8ACFF7A656CC}" type="presParOf" srcId="{88D693BE-E296-4001-AE19-DEDAF81D7212}" destId="{617B955F-12AC-4E79-9DA5-D23B730952F7}" srcOrd="1" destOrd="0" presId="urn:microsoft.com/office/officeart/2005/8/layout/vList4"/>
    <dgm:cxn modelId="{9C5FFDE9-0057-4D75-AC0B-BDB9DB2AF813}" type="presParOf" srcId="{88D693BE-E296-4001-AE19-DEDAF81D7212}" destId="{6FC32BB0-6D83-42A8-BE36-9FCFD0E6F6B2}" srcOrd="2" destOrd="0" presId="urn:microsoft.com/office/officeart/2005/8/layout/vList4"/>
    <dgm:cxn modelId="{EFBE1FFE-C606-4011-BC6C-7D38C33EA780}" type="presParOf" srcId="{3C6C4D24-5BF4-4B23-8AC7-042F83A91FAA}" destId="{7696B6B1-37C3-403A-99F7-9603CE88B4A6}" srcOrd="1" destOrd="0" presId="urn:microsoft.com/office/officeart/2005/8/layout/vList4"/>
    <dgm:cxn modelId="{7FBCB1DE-29C3-45B4-97DE-B2D8714CD34E}" type="presParOf" srcId="{3C6C4D24-5BF4-4B23-8AC7-042F83A91FAA}" destId="{649F4CD8-4AF8-4D0C-86FF-D149587824A8}" srcOrd="2" destOrd="0" presId="urn:microsoft.com/office/officeart/2005/8/layout/vList4"/>
    <dgm:cxn modelId="{B6B709D7-AC60-4580-AB26-BE421EF6BD9E}" type="presParOf" srcId="{649F4CD8-4AF8-4D0C-86FF-D149587824A8}" destId="{1033E2E6-56C0-41DB-BF48-FC6C833FB9CA}" srcOrd="0" destOrd="0" presId="urn:microsoft.com/office/officeart/2005/8/layout/vList4"/>
    <dgm:cxn modelId="{96C94A87-588E-4B28-AAA4-47237456DBCC}" type="presParOf" srcId="{649F4CD8-4AF8-4D0C-86FF-D149587824A8}" destId="{75A7A3E4-AAD9-4C1A-AB94-DD8B42927FF9}" srcOrd="1" destOrd="0" presId="urn:microsoft.com/office/officeart/2005/8/layout/vList4"/>
    <dgm:cxn modelId="{8ABCB572-0B39-4AFA-B33F-9359AC773CDD}" type="presParOf" srcId="{649F4CD8-4AF8-4D0C-86FF-D149587824A8}" destId="{A8F9C4F8-50E7-41AB-80F1-52ADF9810D8A}" srcOrd="2" destOrd="0" presId="urn:microsoft.com/office/officeart/2005/8/layout/vList4"/>
    <dgm:cxn modelId="{D3469F51-F792-430B-9628-9F6A9BED537B}" type="presParOf" srcId="{3C6C4D24-5BF4-4B23-8AC7-042F83A91FAA}" destId="{05D4DF9F-E6D6-4DB1-A141-70E0F874F4EF}" srcOrd="3" destOrd="0" presId="urn:microsoft.com/office/officeart/2005/8/layout/vList4"/>
    <dgm:cxn modelId="{E1CC210C-E2BC-4ECD-88E8-BDA95196D69C}" type="presParOf" srcId="{3C6C4D24-5BF4-4B23-8AC7-042F83A91FAA}" destId="{7D3DA81D-212F-47C4-8330-7B21A0946DD9}" srcOrd="4" destOrd="0" presId="urn:microsoft.com/office/officeart/2005/8/layout/vList4"/>
    <dgm:cxn modelId="{5885E015-8F44-4A6D-86CA-5DD5422EF792}" type="presParOf" srcId="{7D3DA81D-212F-47C4-8330-7B21A0946DD9}" destId="{CE3B30B3-8719-4D51-B59B-391DFD33AC09}" srcOrd="0" destOrd="0" presId="urn:microsoft.com/office/officeart/2005/8/layout/vList4"/>
    <dgm:cxn modelId="{5F37572C-A146-4C62-B903-2D7BA6CA3D5D}" type="presParOf" srcId="{7D3DA81D-212F-47C4-8330-7B21A0946DD9}" destId="{DDFF1AE8-1A49-4E1F-8A40-711984692849}" srcOrd="1" destOrd="0" presId="urn:microsoft.com/office/officeart/2005/8/layout/vList4"/>
    <dgm:cxn modelId="{0D2EA7E1-2FED-4D83-B217-F4922F067473}" type="presParOf" srcId="{7D3DA81D-212F-47C4-8330-7B21A0946DD9}" destId="{A82E9750-412B-481E-9605-8FA93AB06194}" srcOrd="2" destOrd="0" presId="urn:microsoft.com/office/officeart/2005/8/layout/vList4"/>
    <dgm:cxn modelId="{326E7E57-BDC2-490F-B0FD-B853FFB3D1B2}" type="presParOf" srcId="{3C6C4D24-5BF4-4B23-8AC7-042F83A91FAA}" destId="{189F8607-C5F0-4B89-A030-7EB63494443F}" srcOrd="5" destOrd="0" presId="urn:microsoft.com/office/officeart/2005/8/layout/vList4"/>
    <dgm:cxn modelId="{2DF1FC80-22D0-4BE0-8F52-5166D7E4492B}" type="presParOf" srcId="{3C6C4D24-5BF4-4B23-8AC7-042F83A91FAA}" destId="{DBBFDB93-351C-4FC8-9B4B-EE2880123FB9}" srcOrd="6" destOrd="0" presId="urn:microsoft.com/office/officeart/2005/8/layout/vList4"/>
    <dgm:cxn modelId="{4075B307-412D-4121-8AB6-863E6BA232CD}" type="presParOf" srcId="{DBBFDB93-351C-4FC8-9B4B-EE2880123FB9}" destId="{615A1034-E9BE-4F1F-B27A-C2AC6D504CB1}" srcOrd="0" destOrd="0" presId="urn:microsoft.com/office/officeart/2005/8/layout/vList4"/>
    <dgm:cxn modelId="{7D69C4A8-8EF1-455B-9DEC-DDAF2CF90C2D}" type="presParOf" srcId="{DBBFDB93-351C-4FC8-9B4B-EE2880123FB9}" destId="{5D0E7A15-1A8E-45F4-8660-EC937FFC18D7}" srcOrd="1" destOrd="0" presId="urn:microsoft.com/office/officeart/2005/8/layout/vList4"/>
    <dgm:cxn modelId="{B3DC48C1-7731-40CA-A0C6-5AD7C8420427}" type="presParOf" srcId="{DBBFDB93-351C-4FC8-9B4B-EE2880123FB9}" destId="{EEB0C64E-BCD4-4B38-A6AB-853A437A3973}" srcOrd="2" destOrd="0" presId="urn:microsoft.com/office/officeart/2005/8/layout/vList4"/>
    <dgm:cxn modelId="{AECFBCDC-E08A-4FC1-AB38-36FBD14212B7}" type="presParOf" srcId="{3C6C4D24-5BF4-4B23-8AC7-042F83A91FAA}" destId="{8057B97B-8EE0-428D-B73F-6A43F254F2E7}" srcOrd="7" destOrd="0" presId="urn:microsoft.com/office/officeart/2005/8/layout/vList4"/>
    <dgm:cxn modelId="{E3EA1278-F01E-4C79-86AB-941182B5FF31}" type="presParOf" srcId="{3C6C4D24-5BF4-4B23-8AC7-042F83A91FAA}" destId="{2977ADB0-555C-44A4-98E6-1DB12C3DE45B}" srcOrd="8" destOrd="0" presId="urn:microsoft.com/office/officeart/2005/8/layout/vList4"/>
    <dgm:cxn modelId="{66FF21C8-6645-490E-9F6C-8C42560C9671}" type="presParOf" srcId="{2977ADB0-555C-44A4-98E6-1DB12C3DE45B}" destId="{F69493B6-80A7-40C9-AF52-6BDA3B54E038}" srcOrd="0" destOrd="0" presId="urn:microsoft.com/office/officeart/2005/8/layout/vList4"/>
    <dgm:cxn modelId="{4277CA1E-D509-4F6F-BB1A-6355037EDD39}" type="presParOf" srcId="{2977ADB0-555C-44A4-98E6-1DB12C3DE45B}" destId="{0EBA914A-3ACE-49E4-B35B-D762B5CBEF68}" srcOrd="1" destOrd="0" presId="urn:microsoft.com/office/officeart/2005/8/layout/vList4"/>
    <dgm:cxn modelId="{D8D4716D-B3EB-4D2A-BEC8-919C0CC1ED83}" type="presParOf" srcId="{2977ADB0-555C-44A4-98E6-1DB12C3DE45B}" destId="{01DDB394-C6E5-4BDE-B8CE-F76F8688ACA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C26A5D-87C4-4AC5-AC93-01E2120DD325}"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en-US"/>
        </a:p>
      </dgm:t>
    </dgm:pt>
    <dgm:pt modelId="{D329BD29-D17B-48B5-826E-AD1050FE7F6F}">
      <dgm:prSet phldrT="[Text]"/>
      <dgm:spPr/>
      <dgm:t>
        <a:bodyPr/>
        <a:lstStyle/>
        <a:p>
          <a:r>
            <a:rPr lang="en-US" dirty="0"/>
            <a:t>Depression and PTSD</a:t>
          </a:r>
        </a:p>
      </dgm:t>
    </dgm:pt>
    <dgm:pt modelId="{F3CD8EBD-4ADF-4F13-A181-54EE18E2682C}" type="parTrans" cxnId="{EB158037-AC6B-4200-992C-E5EB9771BC85}">
      <dgm:prSet/>
      <dgm:spPr/>
      <dgm:t>
        <a:bodyPr/>
        <a:lstStyle/>
        <a:p>
          <a:endParaRPr lang="en-US"/>
        </a:p>
      </dgm:t>
    </dgm:pt>
    <dgm:pt modelId="{849E695D-31EC-49B1-81B8-D0E9F8E676AE}" type="sibTrans" cxnId="{EB158037-AC6B-4200-992C-E5EB9771BC85}">
      <dgm:prSet/>
      <dgm:spPr/>
      <dgm:t>
        <a:bodyPr/>
        <a:lstStyle/>
        <a:p>
          <a:endParaRPr lang="en-US"/>
        </a:p>
      </dgm:t>
    </dgm:pt>
    <dgm:pt modelId="{8047F70B-A343-4D22-BC7A-458971BC8C47}">
      <dgm:prSet phldrT="[Text]"/>
      <dgm:spPr>
        <a:solidFill>
          <a:srgbClr val="0070C0"/>
        </a:solidFill>
      </dgm:spPr>
      <dgm:t>
        <a:bodyPr/>
        <a:lstStyle/>
        <a:p>
          <a:r>
            <a:rPr lang="en-US" dirty="0"/>
            <a:t>Angry outbursts</a:t>
          </a:r>
        </a:p>
      </dgm:t>
    </dgm:pt>
    <dgm:pt modelId="{4339894C-1951-4C7E-80D9-6481AC5001A3}" type="parTrans" cxnId="{429A6545-2396-4699-B312-B449C87F9D34}">
      <dgm:prSet/>
      <dgm:spPr/>
      <dgm:t>
        <a:bodyPr/>
        <a:lstStyle/>
        <a:p>
          <a:endParaRPr lang="en-US" dirty="0"/>
        </a:p>
      </dgm:t>
    </dgm:pt>
    <dgm:pt modelId="{3B9A9C6A-7816-46E9-8C7F-2FA6109EF140}" type="sibTrans" cxnId="{429A6545-2396-4699-B312-B449C87F9D34}">
      <dgm:prSet/>
      <dgm:spPr/>
      <dgm:t>
        <a:bodyPr/>
        <a:lstStyle/>
        <a:p>
          <a:endParaRPr lang="en-US"/>
        </a:p>
      </dgm:t>
    </dgm:pt>
    <dgm:pt modelId="{C6409190-001B-4D66-8B9F-418A83024EDE}">
      <dgm:prSet phldrT="[Text]"/>
      <dgm:spPr>
        <a:solidFill>
          <a:srgbClr val="0070C0"/>
        </a:solidFill>
      </dgm:spPr>
      <dgm:t>
        <a:bodyPr/>
        <a:lstStyle/>
        <a:p>
          <a:r>
            <a:rPr lang="en-US" dirty="0"/>
            <a:t>Lack of energy</a:t>
          </a:r>
        </a:p>
      </dgm:t>
    </dgm:pt>
    <dgm:pt modelId="{94E1FFE4-B9A3-4FDE-B190-B9870D26F298}" type="parTrans" cxnId="{18DF4582-3FD3-4E64-9DD4-18F0F111425D}">
      <dgm:prSet/>
      <dgm:spPr/>
      <dgm:t>
        <a:bodyPr/>
        <a:lstStyle/>
        <a:p>
          <a:endParaRPr lang="en-US" dirty="0"/>
        </a:p>
      </dgm:t>
    </dgm:pt>
    <dgm:pt modelId="{66DBD598-4B37-494D-A2BB-4048B2045DDA}" type="sibTrans" cxnId="{18DF4582-3FD3-4E64-9DD4-18F0F111425D}">
      <dgm:prSet/>
      <dgm:spPr/>
      <dgm:t>
        <a:bodyPr/>
        <a:lstStyle/>
        <a:p>
          <a:endParaRPr lang="en-US"/>
        </a:p>
      </dgm:t>
    </dgm:pt>
    <dgm:pt modelId="{95A28E61-22B9-4B18-B74F-422C70839B2B}">
      <dgm:prSet phldrT="[Text]"/>
      <dgm:spPr>
        <a:solidFill>
          <a:srgbClr val="0070C0"/>
        </a:solidFill>
      </dgm:spPr>
      <dgm:t>
        <a:bodyPr/>
        <a:lstStyle/>
        <a:p>
          <a:r>
            <a:rPr lang="en-US" dirty="0"/>
            <a:t>Distracting thoughts and feelings of worthless, esp. after social interactions</a:t>
          </a:r>
        </a:p>
      </dgm:t>
    </dgm:pt>
    <dgm:pt modelId="{E1F31834-B628-45FC-BABA-3297EE24BFDB}" type="parTrans" cxnId="{A9A227FE-C634-4EDE-BE58-82FE6C82E686}">
      <dgm:prSet/>
      <dgm:spPr/>
      <dgm:t>
        <a:bodyPr/>
        <a:lstStyle/>
        <a:p>
          <a:endParaRPr lang="en-US" dirty="0"/>
        </a:p>
      </dgm:t>
    </dgm:pt>
    <dgm:pt modelId="{C1A22747-9F8A-43A8-98EF-302E61E607EC}" type="sibTrans" cxnId="{A9A227FE-C634-4EDE-BE58-82FE6C82E686}">
      <dgm:prSet/>
      <dgm:spPr/>
      <dgm:t>
        <a:bodyPr/>
        <a:lstStyle/>
        <a:p>
          <a:endParaRPr lang="en-US"/>
        </a:p>
      </dgm:t>
    </dgm:pt>
    <dgm:pt modelId="{99A719AD-0CAD-48A4-BBCE-793858B57718}" type="pres">
      <dgm:prSet presAssocID="{27C26A5D-87C4-4AC5-AC93-01E2120DD325}" presName="diagram" presStyleCnt="0">
        <dgm:presLayoutVars>
          <dgm:chPref val="1"/>
          <dgm:dir/>
          <dgm:animOne val="branch"/>
          <dgm:animLvl val="lvl"/>
          <dgm:resizeHandles val="exact"/>
        </dgm:presLayoutVars>
      </dgm:prSet>
      <dgm:spPr/>
    </dgm:pt>
    <dgm:pt modelId="{8416423A-F8F8-4748-97D3-D0F39BFA8AC1}" type="pres">
      <dgm:prSet presAssocID="{D329BD29-D17B-48B5-826E-AD1050FE7F6F}" presName="root1" presStyleCnt="0"/>
      <dgm:spPr/>
    </dgm:pt>
    <dgm:pt modelId="{B4EC2823-2D38-4135-A976-3C9FAD8B44DF}" type="pres">
      <dgm:prSet presAssocID="{D329BD29-D17B-48B5-826E-AD1050FE7F6F}" presName="LevelOneTextNode" presStyleLbl="node0" presStyleIdx="0" presStyleCnt="1" custScaleY="42874">
        <dgm:presLayoutVars>
          <dgm:chPref val="3"/>
        </dgm:presLayoutVars>
      </dgm:prSet>
      <dgm:spPr/>
    </dgm:pt>
    <dgm:pt modelId="{524B9B13-6EA9-4D90-9657-7E83FC79E24C}" type="pres">
      <dgm:prSet presAssocID="{D329BD29-D17B-48B5-826E-AD1050FE7F6F}" presName="level2hierChild" presStyleCnt="0"/>
      <dgm:spPr/>
    </dgm:pt>
    <dgm:pt modelId="{346A03AF-07DE-41CB-8F2C-E2B05BC93486}" type="pres">
      <dgm:prSet presAssocID="{4339894C-1951-4C7E-80D9-6481AC5001A3}" presName="conn2-1" presStyleLbl="parChTrans1D2" presStyleIdx="0" presStyleCnt="3"/>
      <dgm:spPr/>
    </dgm:pt>
    <dgm:pt modelId="{4545C4F7-F322-4375-81C0-EA3128D222E1}" type="pres">
      <dgm:prSet presAssocID="{4339894C-1951-4C7E-80D9-6481AC5001A3}" presName="connTx" presStyleLbl="parChTrans1D2" presStyleIdx="0" presStyleCnt="3"/>
      <dgm:spPr/>
    </dgm:pt>
    <dgm:pt modelId="{A839D1DA-EA7F-4B53-806F-4E1F20C2D923}" type="pres">
      <dgm:prSet presAssocID="{8047F70B-A343-4D22-BC7A-458971BC8C47}" presName="root2" presStyleCnt="0"/>
      <dgm:spPr/>
    </dgm:pt>
    <dgm:pt modelId="{C2A3C005-BF33-47DD-B4BA-7C6B625220CF}" type="pres">
      <dgm:prSet presAssocID="{8047F70B-A343-4D22-BC7A-458971BC8C47}" presName="LevelTwoTextNode" presStyleLbl="node2" presStyleIdx="0" presStyleCnt="3" custScaleY="42874">
        <dgm:presLayoutVars>
          <dgm:chPref val="3"/>
        </dgm:presLayoutVars>
      </dgm:prSet>
      <dgm:spPr/>
    </dgm:pt>
    <dgm:pt modelId="{42FF9EEE-C29F-4D60-8B8B-F18CCCEF9AEB}" type="pres">
      <dgm:prSet presAssocID="{8047F70B-A343-4D22-BC7A-458971BC8C47}" presName="level3hierChild" presStyleCnt="0"/>
      <dgm:spPr/>
    </dgm:pt>
    <dgm:pt modelId="{ACF04C8D-7F72-41BD-A3B4-6C1FAAC50E9B}" type="pres">
      <dgm:prSet presAssocID="{94E1FFE4-B9A3-4FDE-B190-B9870D26F298}" presName="conn2-1" presStyleLbl="parChTrans1D2" presStyleIdx="1" presStyleCnt="3"/>
      <dgm:spPr/>
    </dgm:pt>
    <dgm:pt modelId="{9CCB627D-10C2-4EF5-82FF-AAA3F3B366F9}" type="pres">
      <dgm:prSet presAssocID="{94E1FFE4-B9A3-4FDE-B190-B9870D26F298}" presName="connTx" presStyleLbl="parChTrans1D2" presStyleIdx="1" presStyleCnt="3"/>
      <dgm:spPr/>
    </dgm:pt>
    <dgm:pt modelId="{121795F8-E39B-4C35-991F-82DEBD0E5A27}" type="pres">
      <dgm:prSet presAssocID="{C6409190-001B-4D66-8B9F-418A83024EDE}" presName="root2" presStyleCnt="0"/>
      <dgm:spPr/>
    </dgm:pt>
    <dgm:pt modelId="{843603A3-BA0C-408E-BD16-EC0683661325}" type="pres">
      <dgm:prSet presAssocID="{C6409190-001B-4D66-8B9F-418A83024EDE}" presName="LevelTwoTextNode" presStyleLbl="node2" presStyleIdx="1" presStyleCnt="3" custScaleY="42874">
        <dgm:presLayoutVars>
          <dgm:chPref val="3"/>
        </dgm:presLayoutVars>
      </dgm:prSet>
      <dgm:spPr/>
    </dgm:pt>
    <dgm:pt modelId="{04AA7853-D8EA-4A6A-8286-05F6AA22DAAA}" type="pres">
      <dgm:prSet presAssocID="{C6409190-001B-4D66-8B9F-418A83024EDE}" presName="level3hierChild" presStyleCnt="0"/>
      <dgm:spPr/>
    </dgm:pt>
    <dgm:pt modelId="{762399B8-B044-4035-9078-CCE1E92030FE}" type="pres">
      <dgm:prSet presAssocID="{E1F31834-B628-45FC-BABA-3297EE24BFDB}" presName="conn2-1" presStyleLbl="parChTrans1D2" presStyleIdx="2" presStyleCnt="3"/>
      <dgm:spPr/>
    </dgm:pt>
    <dgm:pt modelId="{8A28EBB1-711F-4866-87FF-BE7FD3486975}" type="pres">
      <dgm:prSet presAssocID="{E1F31834-B628-45FC-BABA-3297EE24BFDB}" presName="connTx" presStyleLbl="parChTrans1D2" presStyleIdx="2" presStyleCnt="3"/>
      <dgm:spPr/>
    </dgm:pt>
    <dgm:pt modelId="{AE7144AC-6860-45DA-BA9F-B73D4E4DF38D}" type="pres">
      <dgm:prSet presAssocID="{95A28E61-22B9-4B18-B74F-422C70839B2B}" presName="root2" presStyleCnt="0"/>
      <dgm:spPr/>
    </dgm:pt>
    <dgm:pt modelId="{C8FDF424-45F6-451C-A0DB-8CDAA56619C2}" type="pres">
      <dgm:prSet presAssocID="{95A28E61-22B9-4B18-B74F-422C70839B2B}" presName="LevelTwoTextNode" presStyleLbl="node2" presStyleIdx="2" presStyleCnt="3" custScaleY="42874">
        <dgm:presLayoutVars>
          <dgm:chPref val="3"/>
        </dgm:presLayoutVars>
      </dgm:prSet>
      <dgm:spPr/>
    </dgm:pt>
    <dgm:pt modelId="{04AF8714-7FE8-4ABF-9E36-42F3B7295461}" type="pres">
      <dgm:prSet presAssocID="{95A28E61-22B9-4B18-B74F-422C70839B2B}" presName="level3hierChild" presStyleCnt="0"/>
      <dgm:spPr/>
    </dgm:pt>
  </dgm:ptLst>
  <dgm:cxnLst>
    <dgm:cxn modelId="{3BEBCD05-B2A0-46E6-916F-DB45C900F0FA}" type="presOf" srcId="{4339894C-1951-4C7E-80D9-6481AC5001A3}" destId="{346A03AF-07DE-41CB-8F2C-E2B05BC93486}" srcOrd="0" destOrd="0" presId="urn:microsoft.com/office/officeart/2005/8/layout/hierarchy2"/>
    <dgm:cxn modelId="{2720E205-4D3D-4C7C-B5B3-C92AC0CA6FBF}" type="presOf" srcId="{4339894C-1951-4C7E-80D9-6481AC5001A3}" destId="{4545C4F7-F322-4375-81C0-EA3128D222E1}" srcOrd="1" destOrd="0" presId="urn:microsoft.com/office/officeart/2005/8/layout/hierarchy2"/>
    <dgm:cxn modelId="{1C0EAE0D-4222-4B8F-9BF6-E83D1C1D3622}" type="presOf" srcId="{8047F70B-A343-4D22-BC7A-458971BC8C47}" destId="{C2A3C005-BF33-47DD-B4BA-7C6B625220CF}" srcOrd="0" destOrd="0" presId="urn:microsoft.com/office/officeart/2005/8/layout/hierarchy2"/>
    <dgm:cxn modelId="{6F52F818-2443-428D-A76C-289AB05C8AAD}" type="presOf" srcId="{94E1FFE4-B9A3-4FDE-B190-B9870D26F298}" destId="{ACF04C8D-7F72-41BD-A3B4-6C1FAAC50E9B}" srcOrd="0" destOrd="0" presId="urn:microsoft.com/office/officeart/2005/8/layout/hierarchy2"/>
    <dgm:cxn modelId="{A80A511D-67BE-4C69-AE7F-67B4F85326D5}" type="presOf" srcId="{27C26A5D-87C4-4AC5-AC93-01E2120DD325}" destId="{99A719AD-0CAD-48A4-BBCE-793858B57718}" srcOrd="0" destOrd="0" presId="urn:microsoft.com/office/officeart/2005/8/layout/hierarchy2"/>
    <dgm:cxn modelId="{A8016A26-2A4E-40EE-A924-1B118670AB0E}" type="presOf" srcId="{95A28E61-22B9-4B18-B74F-422C70839B2B}" destId="{C8FDF424-45F6-451C-A0DB-8CDAA56619C2}" srcOrd="0" destOrd="0" presId="urn:microsoft.com/office/officeart/2005/8/layout/hierarchy2"/>
    <dgm:cxn modelId="{EB158037-AC6B-4200-992C-E5EB9771BC85}" srcId="{27C26A5D-87C4-4AC5-AC93-01E2120DD325}" destId="{D329BD29-D17B-48B5-826E-AD1050FE7F6F}" srcOrd="0" destOrd="0" parTransId="{F3CD8EBD-4ADF-4F13-A181-54EE18E2682C}" sibTransId="{849E695D-31EC-49B1-81B8-D0E9F8E676AE}"/>
    <dgm:cxn modelId="{102D2E44-7065-4298-9C1B-E99DB6C70997}" type="presOf" srcId="{E1F31834-B628-45FC-BABA-3297EE24BFDB}" destId="{762399B8-B044-4035-9078-CCE1E92030FE}" srcOrd="0" destOrd="0" presId="urn:microsoft.com/office/officeart/2005/8/layout/hierarchy2"/>
    <dgm:cxn modelId="{429A6545-2396-4699-B312-B449C87F9D34}" srcId="{D329BD29-D17B-48B5-826E-AD1050FE7F6F}" destId="{8047F70B-A343-4D22-BC7A-458971BC8C47}" srcOrd="0" destOrd="0" parTransId="{4339894C-1951-4C7E-80D9-6481AC5001A3}" sibTransId="{3B9A9C6A-7816-46E9-8C7F-2FA6109EF140}"/>
    <dgm:cxn modelId="{18D6A658-A98C-4E6C-B6F5-57F9419AE109}" type="presOf" srcId="{D329BD29-D17B-48B5-826E-AD1050FE7F6F}" destId="{B4EC2823-2D38-4135-A976-3C9FAD8B44DF}" srcOrd="0" destOrd="0" presId="urn:microsoft.com/office/officeart/2005/8/layout/hierarchy2"/>
    <dgm:cxn modelId="{18DF4582-3FD3-4E64-9DD4-18F0F111425D}" srcId="{D329BD29-D17B-48B5-826E-AD1050FE7F6F}" destId="{C6409190-001B-4D66-8B9F-418A83024EDE}" srcOrd="1" destOrd="0" parTransId="{94E1FFE4-B9A3-4FDE-B190-B9870D26F298}" sibTransId="{66DBD598-4B37-494D-A2BB-4048B2045DDA}"/>
    <dgm:cxn modelId="{7E63528D-FB2E-4744-BC74-AE0F98DD2914}" type="presOf" srcId="{94E1FFE4-B9A3-4FDE-B190-B9870D26F298}" destId="{9CCB627D-10C2-4EF5-82FF-AAA3F3B366F9}" srcOrd="1" destOrd="0" presId="urn:microsoft.com/office/officeart/2005/8/layout/hierarchy2"/>
    <dgm:cxn modelId="{1D4F41D9-5792-4A1D-88A7-9FA8C70062AE}" type="presOf" srcId="{E1F31834-B628-45FC-BABA-3297EE24BFDB}" destId="{8A28EBB1-711F-4866-87FF-BE7FD3486975}" srcOrd="1" destOrd="0" presId="urn:microsoft.com/office/officeart/2005/8/layout/hierarchy2"/>
    <dgm:cxn modelId="{0DA733F9-07AA-4E87-9AE7-1E4C9FFFC148}" type="presOf" srcId="{C6409190-001B-4D66-8B9F-418A83024EDE}" destId="{843603A3-BA0C-408E-BD16-EC0683661325}" srcOrd="0" destOrd="0" presId="urn:microsoft.com/office/officeart/2005/8/layout/hierarchy2"/>
    <dgm:cxn modelId="{A9A227FE-C634-4EDE-BE58-82FE6C82E686}" srcId="{D329BD29-D17B-48B5-826E-AD1050FE7F6F}" destId="{95A28E61-22B9-4B18-B74F-422C70839B2B}" srcOrd="2" destOrd="0" parTransId="{E1F31834-B628-45FC-BABA-3297EE24BFDB}" sibTransId="{C1A22747-9F8A-43A8-98EF-302E61E607EC}"/>
    <dgm:cxn modelId="{DD9F78FB-7BE1-4169-AF69-7977A78CA1DD}" type="presParOf" srcId="{99A719AD-0CAD-48A4-BBCE-793858B57718}" destId="{8416423A-F8F8-4748-97D3-D0F39BFA8AC1}" srcOrd="0" destOrd="0" presId="urn:microsoft.com/office/officeart/2005/8/layout/hierarchy2"/>
    <dgm:cxn modelId="{A2555930-481C-42FB-9FF3-950FA74E285D}" type="presParOf" srcId="{8416423A-F8F8-4748-97D3-D0F39BFA8AC1}" destId="{B4EC2823-2D38-4135-A976-3C9FAD8B44DF}" srcOrd="0" destOrd="0" presId="urn:microsoft.com/office/officeart/2005/8/layout/hierarchy2"/>
    <dgm:cxn modelId="{BB11DB4F-F101-40A4-B3F7-172FC9220238}" type="presParOf" srcId="{8416423A-F8F8-4748-97D3-D0F39BFA8AC1}" destId="{524B9B13-6EA9-4D90-9657-7E83FC79E24C}" srcOrd="1" destOrd="0" presId="urn:microsoft.com/office/officeart/2005/8/layout/hierarchy2"/>
    <dgm:cxn modelId="{EEDA32F2-0EAD-4F94-9EFE-5BC9520184B3}" type="presParOf" srcId="{524B9B13-6EA9-4D90-9657-7E83FC79E24C}" destId="{346A03AF-07DE-41CB-8F2C-E2B05BC93486}" srcOrd="0" destOrd="0" presId="urn:microsoft.com/office/officeart/2005/8/layout/hierarchy2"/>
    <dgm:cxn modelId="{C5852713-5103-404D-808A-589D6C0C1CF6}" type="presParOf" srcId="{346A03AF-07DE-41CB-8F2C-E2B05BC93486}" destId="{4545C4F7-F322-4375-81C0-EA3128D222E1}" srcOrd="0" destOrd="0" presId="urn:microsoft.com/office/officeart/2005/8/layout/hierarchy2"/>
    <dgm:cxn modelId="{559CFA41-8CE1-45CE-BF56-8A7568621385}" type="presParOf" srcId="{524B9B13-6EA9-4D90-9657-7E83FC79E24C}" destId="{A839D1DA-EA7F-4B53-806F-4E1F20C2D923}" srcOrd="1" destOrd="0" presId="urn:microsoft.com/office/officeart/2005/8/layout/hierarchy2"/>
    <dgm:cxn modelId="{49521FFF-97E6-4FEA-BD63-8A47A723B09B}" type="presParOf" srcId="{A839D1DA-EA7F-4B53-806F-4E1F20C2D923}" destId="{C2A3C005-BF33-47DD-B4BA-7C6B625220CF}" srcOrd="0" destOrd="0" presId="urn:microsoft.com/office/officeart/2005/8/layout/hierarchy2"/>
    <dgm:cxn modelId="{906B6CEF-02AE-45A6-8649-291E0E730B6E}" type="presParOf" srcId="{A839D1DA-EA7F-4B53-806F-4E1F20C2D923}" destId="{42FF9EEE-C29F-4D60-8B8B-F18CCCEF9AEB}" srcOrd="1" destOrd="0" presId="urn:microsoft.com/office/officeart/2005/8/layout/hierarchy2"/>
    <dgm:cxn modelId="{0FC94B72-A9DA-4AD0-92F1-02F532D995BD}" type="presParOf" srcId="{524B9B13-6EA9-4D90-9657-7E83FC79E24C}" destId="{ACF04C8D-7F72-41BD-A3B4-6C1FAAC50E9B}" srcOrd="2" destOrd="0" presId="urn:microsoft.com/office/officeart/2005/8/layout/hierarchy2"/>
    <dgm:cxn modelId="{AB0E5687-FD4C-49A8-8986-3C750E4A6265}" type="presParOf" srcId="{ACF04C8D-7F72-41BD-A3B4-6C1FAAC50E9B}" destId="{9CCB627D-10C2-4EF5-82FF-AAA3F3B366F9}" srcOrd="0" destOrd="0" presId="urn:microsoft.com/office/officeart/2005/8/layout/hierarchy2"/>
    <dgm:cxn modelId="{139CD93C-8721-4F0C-9BDE-1BCAC3EF9317}" type="presParOf" srcId="{524B9B13-6EA9-4D90-9657-7E83FC79E24C}" destId="{121795F8-E39B-4C35-991F-82DEBD0E5A27}" srcOrd="3" destOrd="0" presId="urn:microsoft.com/office/officeart/2005/8/layout/hierarchy2"/>
    <dgm:cxn modelId="{99FE2B83-A6CA-478C-B406-7EB00BF55EA1}" type="presParOf" srcId="{121795F8-E39B-4C35-991F-82DEBD0E5A27}" destId="{843603A3-BA0C-408E-BD16-EC0683661325}" srcOrd="0" destOrd="0" presId="urn:microsoft.com/office/officeart/2005/8/layout/hierarchy2"/>
    <dgm:cxn modelId="{32B0615B-B725-4AC6-8EC0-E35986D9E423}" type="presParOf" srcId="{121795F8-E39B-4C35-991F-82DEBD0E5A27}" destId="{04AA7853-D8EA-4A6A-8286-05F6AA22DAAA}" srcOrd="1" destOrd="0" presId="urn:microsoft.com/office/officeart/2005/8/layout/hierarchy2"/>
    <dgm:cxn modelId="{6E8B86A9-D511-4627-B30D-4DD88BF60764}" type="presParOf" srcId="{524B9B13-6EA9-4D90-9657-7E83FC79E24C}" destId="{762399B8-B044-4035-9078-CCE1E92030FE}" srcOrd="4" destOrd="0" presId="urn:microsoft.com/office/officeart/2005/8/layout/hierarchy2"/>
    <dgm:cxn modelId="{10157B65-EBD8-473E-AF0B-86C0995028E0}" type="presParOf" srcId="{762399B8-B044-4035-9078-CCE1E92030FE}" destId="{8A28EBB1-711F-4866-87FF-BE7FD3486975}" srcOrd="0" destOrd="0" presId="urn:microsoft.com/office/officeart/2005/8/layout/hierarchy2"/>
    <dgm:cxn modelId="{0A6FBF0D-3B58-4902-8ECE-EE5A1A1F1AD9}" type="presParOf" srcId="{524B9B13-6EA9-4D90-9657-7E83FC79E24C}" destId="{AE7144AC-6860-45DA-BA9F-B73D4E4DF38D}" srcOrd="5" destOrd="0" presId="urn:microsoft.com/office/officeart/2005/8/layout/hierarchy2"/>
    <dgm:cxn modelId="{8C29F139-61ED-494A-993A-3E519886E037}" type="presParOf" srcId="{AE7144AC-6860-45DA-BA9F-B73D4E4DF38D}" destId="{C8FDF424-45F6-451C-A0DB-8CDAA56619C2}" srcOrd="0" destOrd="0" presId="urn:microsoft.com/office/officeart/2005/8/layout/hierarchy2"/>
    <dgm:cxn modelId="{4258B406-5227-4E36-BE59-256253D621EA}" type="presParOf" srcId="{AE7144AC-6860-45DA-BA9F-B73D4E4DF38D}" destId="{04AF8714-7FE8-4ABF-9E36-42F3B729546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C26A5D-87C4-4AC5-AC93-01E2120DD32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329BD29-D17B-48B5-826E-AD1050FE7F6F}">
      <dgm:prSet phldrT="[Text]" custT="1"/>
      <dgm:spPr/>
      <dgm:t>
        <a:bodyPr/>
        <a:lstStyle/>
        <a:p>
          <a:r>
            <a:rPr lang="en-US" sz="1200" b="0" i="0" dirty="0"/>
            <a:t>Emphysema </a:t>
          </a:r>
          <a:endParaRPr lang="en-US" sz="1200" dirty="0"/>
        </a:p>
      </dgm:t>
    </dgm:pt>
    <dgm:pt modelId="{F3CD8EBD-4ADF-4F13-A181-54EE18E2682C}" type="parTrans" cxnId="{EB158037-AC6B-4200-992C-E5EB9771BC85}">
      <dgm:prSet/>
      <dgm:spPr/>
      <dgm:t>
        <a:bodyPr/>
        <a:lstStyle/>
        <a:p>
          <a:endParaRPr lang="en-US"/>
        </a:p>
      </dgm:t>
    </dgm:pt>
    <dgm:pt modelId="{849E695D-31EC-49B1-81B8-D0E9F8E676AE}" type="sibTrans" cxnId="{EB158037-AC6B-4200-992C-E5EB9771BC85}">
      <dgm:prSet/>
      <dgm:spPr/>
      <dgm:t>
        <a:bodyPr/>
        <a:lstStyle/>
        <a:p>
          <a:endParaRPr lang="en-US"/>
        </a:p>
      </dgm:t>
    </dgm:pt>
    <dgm:pt modelId="{B67DB380-2B8D-4C8B-AD19-533534466CD5}">
      <dgm:prSet phldrT="[Text]" custT="1"/>
      <dgm:spPr>
        <a:solidFill>
          <a:srgbClr val="0070C0"/>
        </a:solidFill>
      </dgm:spPr>
      <dgm:t>
        <a:bodyPr/>
        <a:lstStyle/>
        <a:p>
          <a:r>
            <a:rPr lang="en-US" sz="1200" dirty="0"/>
            <a:t>Difficulty breathing </a:t>
          </a:r>
        </a:p>
      </dgm:t>
    </dgm:pt>
    <dgm:pt modelId="{8763D0B6-D696-4B86-ABAE-88A856D393A8}" type="parTrans" cxnId="{73CCA027-B62D-4435-A63B-EA9F424EB0CD}">
      <dgm:prSet/>
      <dgm:spPr/>
      <dgm:t>
        <a:bodyPr/>
        <a:lstStyle/>
        <a:p>
          <a:endParaRPr lang="en-US" dirty="0"/>
        </a:p>
      </dgm:t>
    </dgm:pt>
    <dgm:pt modelId="{E5F32BA2-AFDC-45AE-A8E8-D97A37206247}" type="sibTrans" cxnId="{73CCA027-B62D-4435-A63B-EA9F424EB0CD}">
      <dgm:prSet/>
      <dgm:spPr/>
      <dgm:t>
        <a:bodyPr/>
        <a:lstStyle/>
        <a:p>
          <a:endParaRPr lang="en-US"/>
        </a:p>
      </dgm:t>
    </dgm:pt>
    <dgm:pt modelId="{99A719AD-0CAD-48A4-BBCE-793858B57718}" type="pres">
      <dgm:prSet presAssocID="{27C26A5D-87C4-4AC5-AC93-01E2120DD325}" presName="diagram" presStyleCnt="0">
        <dgm:presLayoutVars>
          <dgm:chPref val="1"/>
          <dgm:dir/>
          <dgm:animOne val="branch"/>
          <dgm:animLvl val="lvl"/>
          <dgm:resizeHandles val="exact"/>
        </dgm:presLayoutVars>
      </dgm:prSet>
      <dgm:spPr/>
    </dgm:pt>
    <dgm:pt modelId="{8416423A-F8F8-4748-97D3-D0F39BFA8AC1}" type="pres">
      <dgm:prSet presAssocID="{D329BD29-D17B-48B5-826E-AD1050FE7F6F}" presName="root1" presStyleCnt="0"/>
      <dgm:spPr/>
    </dgm:pt>
    <dgm:pt modelId="{B4EC2823-2D38-4135-A976-3C9FAD8B44DF}" type="pres">
      <dgm:prSet presAssocID="{D329BD29-D17B-48B5-826E-AD1050FE7F6F}" presName="LevelOneTextNode" presStyleLbl="node0" presStyleIdx="0" presStyleCnt="1" custScaleY="61380">
        <dgm:presLayoutVars>
          <dgm:chPref val="3"/>
        </dgm:presLayoutVars>
      </dgm:prSet>
      <dgm:spPr/>
    </dgm:pt>
    <dgm:pt modelId="{524B9B13-6EA9-4D90-9657-7E83FC79E24C}" type="pres">
      <dgm:prSet presAssocID="{D329BD29-D17B-48B5-826E-AD1050FE7F6F}" presName="level2hierChild" presStyleCnt="0"/>
      <dgm:spPr/>
    </dgm:pt>
    <dgm:pt modelId="{0AE54DD2-75C5-4571-B65E-FF0EBE7CE799}" type="pres">
      <dgm:prSet presAssocID="{8763D0B6-D696-4B86-ABAE-88A856D393A8}" presName="conn2-1" presStyleLbl="parChTrans1D2" presStyleIdx="0" presStyleCnt="1"/>
      <dgm:spPr/>
    </dgm:pt>
    <dgm:pt modelId="{4FD9B526-3B5B-4BEC-8687-1889B3DA856E}" type="pres">
      <dgm:prSet presAssocID="{8763D0B6-D696-4B86-ABAE-88A856D393A8}" presName="connTx" presStyleLbl="parChTrans1D2" presStyleIdx="0" presStyleCnt="1"/>
      <dgm:spPr/>
    </dgm:pt>
    <dgm:pt modelId="{D0D50480-7A72-4AE7-95F4-5DB0FD279076}" type="pres">
      <dgm:prSet presAssocID="{B67DB380-2B8D-4C8B-AD19-533534466CD5}" presName="root2" presStyleCnt="0"/>
      <dgm:spPr/>
    </dgm:pt>
    <dgm:pt modelId="{8D0D3B7C-8DFB-4A11-971C-96189FCB3484}" type="pres">
      <dgm:prSet presAssocID="{B67DB380-2B8D-4C8B-AD19-533534466CD5}" presName="LevelTwoTextNode" presStyleLbl="node2" presStyleIdx="0" presStyleCnt="1" custScaleX="153091">
        <dgm:presLayoutVars>
          <dgm:chPref val="3"/>
        </dgm:presLayoutVars>
      </dgm:prSet>
      <dgm:spPr/>
    </dgm:pt>
    <dgm:pt modelId="{58AEF90C-63BC-48D8-9B06-B02CEA52655A}" type="pres">
      <dgm:prSet presAssocID="{B67DB380-2B8D-4C8B-AD19-533534466CD5}" presName="level3hierChild" presStyleCnt="0"/>
      <dgm:spPr/>
    </dgm:pt>
  </dgm:ptLst>
  <dgm:cxnLst>
    <dgm:cxn modelId="{A80A511D-67BE-4C69-AE7F-67B4F85326D5}" type="presOf" srcId="{27C26A5D-87C4-4AC5-AC93-01E2120DD325}" destId="{99A719AD-0CAD-48A4-BBCE-793858B57718}" srcOrd="0" destOrd="0" presId="urn:microsoft.com/office/officeart/2005/8/layout/hierarchy2"/>
    <dgm:cxn modelId="{73CCA027-B62D-4435-A63B-EA9F424EB0CD}" srcId="{D329BD29-D17B-48B5-826E-AD1050FE7F6F}" destId="{B67DB380-2B8D-4C8B-AD19-533534466CD5}" srcOrd="0" destOrd="0" parTransId="{8763D0B6-D696-4B86-ABAE-88A856D393A8}" sibTransId="{E5F32BA2-AFDC-45AE-A8E8-D97A37206247}"/>
    <dgm:cxn modelId="{EB158037-AC6B-4200-992C-E5EB9771BC85}" srcId="{27C26A5D-87C4-4AC5-AC93-01E2120DD325}" destId="{D329BD29-D17B-48B5-826E-AD1050FE7F6F}" srcOrd="0" destOrd="0" parTransId="{F3CD8EBD-4ADF-4F13-A181-54EE18E2682C}" sibTransId="{849E695D-31EC-49B1-81B8-D0E9F8E676AE}"/>
    <dgm:cxn modelId="{18D6A658-A98C-4E6C-B6F5-57F9419AE109}" type="presOf" srcId="{D329BD29-D17B-48B5-826E-AD1050FE7F6F}" destId="{B4EC2823-2D38-4135-A976-3C9FAD8B44DF}" srcOrd="0" destOrd="0" presId="urn:microsoft.com/office/officeart/2005/8/layout/hierarchy2"/>
    <dgm:cxn modelId="{C905398E-B9A8-44D3-98DA-A6C94C166690}" type="presOf" srcId="{8763D0B6-D696-4B86-ABAE-88A856D393A8}" destId="{4FD9B526-3B5B-4BEC-8687-1889B3DA856E}" srcOrd="1" destOrd="0" presId="urn:microsoft.com/office/officeart/2005/8/layout/hierarchy2"/>
    <dgm:cxn modelId="{AD8A05C1-80E6-4E60-A89B-9B053D89D52D}" type="presOf" srcId="{B67DB380-2B8D-4C8B-AD19-533534466CD5}" destId="{8D0D3B7C-8DFB-4A11-971C-96189FCB3484}" srcOrd="0" destOrd="0" presId="urn:microsoft.com/office/officeart/2005/8/layout/hierarchy2"/>
    <dgm:cxn modelId="{4D9AB1FB-8C4E-4DB3-8908-F96C7D0285B7}" type="presOf" srcId="{8763D0B6-D696-4B86-ABAE-88A856D393A8}" destId="{0AE54DD2-75C5-4571-B65E-FF0EBE7CE799}" srcOrd="0" destOrd="0" presId="urn:microsoft.com/office/officeart/2005/8/layout/hierarchy2"/>
    <dgm:cxn modelId="{DD9F78FB-7BE1-4169-AF69-7977A78CA1DD}" type="presParOf" srcId="{99A719AD-0CAD-48A4-BBCE-793858B57718}" destId="{8416423A-F8F8-4748-97D3-D0F39BFA8AC1}" srcOrd="0" destOrd="0" presId="urn:microsoft.com/office/officeart/2005/8/layout/hierarchy2"/>
    <dgm:cxn modelId="{A2555930-481C-42FB-9FF3-950FA74E285D}" type="presParOf" srcId="{8416423A-F8F8-4748-97D3-D0F39BFA8AC1}" destId="{B4EC2823-2D38-4135-A976-3C9FAD8B44DF}" srcOrd="0" destOrd="0" presId="urn:microsoft.com/office/officeart/2005/8/layout/hierarchy2"/>
    <dgm:cxn modelId="{BB11DB4F-F101-40A4-B3F7-172FC9220238}" type="presParOf" srcId="{8416423A-F8F8-4748-97D3-D0F39BFA8AC1}" destId="{524B9B13-6EA9-4D90-9657-7E83FC79E24C}" srcOrd="1" destOrd="0" presId="urn:microsoft.com/office/officeart/2005/8/layout/hierarchy2"/>
    <dgm:cxn modelId="{578F09C0-00A4-4AB2-A261-47F810D27AF1}" type="presParOf" srcId="{524B9B13-6EA9-4D90-9657-7E83FC79E24C}" destId="{0AE54DD2-75C5-4571-B65E-FF0EBE7CE799}" srcOrd="0" destOrd="0" presId="urn:microsoft.com/office/officeart/2005/8/layout/hierarchy2"/>
    <dgm:cxn modelId="{81DF3F2A-EEE5-466D-8AE1-E09A4BC27705}" type="presParOf" srcId="{0AE54DD2-75C5-4571-B65E-FF0EBE7CE799}" destId="{4FD9B526-3B5B-4BEC-8687-1889B3DA856E}" srcOrd="0" destOrd="0" presId="urn:microsoft.com/office/officeart/2005/8/layout/hierarchy2"/>
    <dgm:cxn modelId="{CC9EDBFC-32CE-4369-8C38-FE0162EF79B7}" type="presParOf" srcId="{524B9B13-6EA9-4D90-9657-7E83FC79E24C}" destId="{D0D50480-7A72-4AE7-95F4-5DB0FD279076}" srcOrd="1" destOrd="0" presId="urn:microsoft.com/office/officeart/2005/8/layout/hierarchy2"/>
    <dgm:cxn modelId="{200AAB87-A8BE-4C7C-8228-FD3118F570C6}" type="presParOf" srcId="{D0D50480-7A72-4AE7-95F4-5DB0FD279076}" destId="{8D0D3B7C-8DFB-4A11-971C-96189FCB3484}" srcOrd="0" destOrd="0" presId="urn:microsoft.com/office/officeart/2005/8/layout/hierarchy2"/>
    <dgm:cxn modelId="{F09529B9-9D6D-4ABC-9C1C-C769AE0A9F2A}" type="presParOf" srcId="{D0D50480-7A72-4AE7-95F4-5DB0FD279076}" destId="{58AEF90C-63BC-48D8-9B06-B02CEA52655A}"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C26A5D-87C4-4AC5-AC93-01E2120DD32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329BD29-D17B-48B5-826E-AD1050FE7F6F}">
      <dgm:prSet phldrT="[Text]" custT="1"/>
      <dgm:spPr/>
      <dgm:t>
        <a:bodyPr/>
        <a:lstStyle/>
        <a:p>
          <a:r>
            <a:rPr lang="en-US" sz="1200" b="0" i="0" dirty="0"/>
            <a:t>Knee Injury </a:t>
          </a:r>
          <a:endParaRPr lang="en-US" sz="1200" dirty="0"/>
        </a:p>
      </dgm:t>
    </dgm:pt>
    <dgm:pt modelId="{F3CD8EBD-4ADF-4F13-A181-54EE18E2682C}" type="parTrans" cxnId="{EB158037-AC6B-4200-992C-E5EB9771BC85}">
      <dgm:prSet/>
      <dgm:spPr/>
      <dgm:t>
        <a:bodyPr/>
        <a:lstStyle/>
        <a:p>
          <a:endParaRPr lang="en-US"/>
        </a:p>
      </dgm:t>
    </dgm:pt>
    <dgm:pt modelId="{849E695D-31EC-49B1-81B8-D0E9F8E676AE}" type="sibTrans" cxnId="{EB158037-AC6B-4200-992C-E5EB9771BC85}">
      <dgm:prSet/>
      <dgm:spPr/>
      <dgm:t>
        <a:bodyPr/>
        <a:lstStyle/>
        <a:p>
          <a:endParaRPr lang="en-US"/>
        </a:p>
      </dgm:t>
    </dgm:pt>
    <dgm:pt modelId="{B67DB380-2B8D-4C8B-AD19-533534466CD5}">
      <dgm:prSet phldrT="[Text]" custT="1"/>
      <dgm:spPr>
        <a:solidFill>
          <a:srgbClr val="0070C0"/>
        </a:solidFill>
      </dgm:spPr>
      <dgm:t>
        <a:bodyPr/>
        <a:lstStyle/>
        <a:p>
          <a:r>
            <a:rPr lang="en-US" sz="1200" dirty="0"/>
            <a:t>Pain when climbing and with standing after sitting for long periods</a:t>
          </a:r>
        </a:p>
      </dgm:t>
    </dgm:pt>
    <dgm:pt modelId="{8763D0B6-D696-4B86-ABAE-88A856D393A8}" type="parTrans" cxnId="{73CCA027-B62D-4435-A63B-EA9F424EB0CD}">
      <dgm:prSet/>
      <dgm:spPr/>
      <dgm:t>
        <a:bodyPr/>
        <a:lstStyle/>
        <a:p>
          <a:endParaRPr lang="en-US" dirty="0"/>
        </a:p>
      </dgm:t>
    </dgm:pt>
    <dgm:pt modelId="{E5F32BA2-AFDC-45AE-A8E8-D97A37206247}" type="sibTrans" cxnId="{73CCA027-B62D-4435-A63B-EA9F424EB0CD}">
      <dgm:prSet/>
      <dgm:spPr/>
      <dgm:t>
        <a:bodyPr/>
        <a:lstStyle/>
        <a:p>
          <a:endParaRPr lang="en-US"/>
        </a:p>
      </dgm:t>
    </dgm:pt>
    <dgm:pt modelId="{99A719AD-0CAD-48A4-BBCE-793858B57718}" type="pres">
      <dgm:prSet presAssocID="{27C26A5D-87C4-4AC5-AC93-01E2120DD325}" presName="diagram" presStyleCnt="0">
        <dgm:presLayoutVars>
          <dgm:chPref val="1"/>
          <dgm:dir/>
          <dgm:animOne val="branch"/>
          <dgm:animLvl val="lvl"/>
          <dgm:resizeHandles val="exact"/>
        </dgm:presLayoutVars>
      </dgm:prSet>
      <dgm:spPr/>
    </dgm:pt>
    <dgm:pt modelId="{8416423A-F8F8-4748-97D3-D0F39BFA8AC1}" type="pres">
      <dgm:prSet presAssocID="{D329BD29-D17B-48B5-826E-AD1050FE7F6F}" presName="root1" presStyleCnt="0"/>
      <dgm:spPr/>
    </dgm:pt>
    <dgm:pt modelId="{B4EC2823-2D38-4135-A976-3C9FAD8B44DF}" type="pres">
      <dgm:prSet presAssocID="{D329BD29-D17B-48B5-826E-AD1050FE7F6F}" presName="LevelOneTextNode" presStyleLbl="node0" presStyleIdx="0" presStyleCnt="1" custScaleY="55705" custLinFactNeighborX="21435" custLinFactNeighborY="-9059">
        <dgm:presLayoutVars>
          <dgm:chPref val="3"/>
        </dgm:presLayoutVars>
      </dgm:prSet>
      <dgm:spPr/>
    </dgm:pt>
    <dgm:pt modelId="{524B9B13-6EA9-4D90-9657-7E83FC79E24C}" type="pres">
      <dgm:prSet presAssocID="{D329BD29-D17B-48B5-826E-AD1050FE7F6F}" presName="level2hierChild" presStyleCnt="0"/>
      <dgm:spPr/>
    </dgm:pt>
    <dgm:pt modelId="{0AE54DD2-75C5-4571-B65E-FF0EBE7CE799}" type="pres">
      <dgm:prSet presAssocID="{8763D0B6-D696-4B86-ABAE-88A856D393A8}" presName="conn2-1" presStyleLbl="parChTrans1D2" presStyleIdx="0" presStyleCnt="1"/>
      <dgm:spPr/>
    </dgm:pt>
    <dgm:pt modelId="{4FD9B526-3B5B-4BEC-8687-1889B3DA856E}" type="pres">
      <dgm:prSet presAssocID="{8763D0B6-D696-4B86-ABAE-88A856D393A8}" presName="connTx" presStyleLbl="parChTrans1D2" presStyleIdx="0" presStyleCnt="1"/>
      <dgm:spPr/>
    </dgm:pt>
    <dgm:pt modelId="{D0D50480-7A72-4AE7-95F4-5DB0FD279076}" type="pres">
      <dgm:prSet presAssocID="{B67DB380-2B8D-4C8B-AD19-533534466CD5}" presName="root2" presStyleCnt="0"/>
      <dgm:spPr/>
    </dgm:pt>
    <dgm:pt modelId="{8D0D3B7C-8DFB-4A11-971C-96189FCB3484}" type="pres">
      <dgm:prSet presAssocID="{B67DB380-2B8D-4C8B-AD19-533534466CD5}" presName="LevelTwoTextNode" presStyleLbl="node2" presStyleIdx="0" presStyleCnt="1" custScaleX="189438" custScaleY="81882" custLinFactNeighborX="61469" custLinFactNeighborY="-8951">
        <dgm:presLayoutVars>
          <dgm:chPref val="3"/>
        </dgm:presLayoutVars>
      </dgm:prSet>
      <dgm:spPr/>
    </dgm:pt>
    <dgm:pt modelId="{58AEF90C-63BC-48D8-9B06-B02CEA52655A}" type="pres">
      <dgm:prSet presAssocID="{B67DB380-2B8D-4C8B-AD19-533534466CD5}" presName="level3hierChild" presStyleCnt="0"/>
      <dgm:spPr/>
    </dgm:pt>
  </dgm:ptLst>
  <dgm:cxnLst>
    <dgm:cxn modelId="{A80A511D-67BE-4C69-AE7F-67B4F85326D5}" type="presOf" srcId="{27C26A5D-87C4-4AC5-AC93-01E2120DD325}" destId="{99A719AD-0CAD-48A4-BBCE-793858B57718}" srcOrd="0" destOrd="0" presId="urn:microsoft.com/office/officeart/2005/8/layout/hierarchy2"/>
    <dgm:cxn modelId="{73CCA027-B62D-4435-A63B-EA9F424EB0CD}" srcId="{D329BD29-D17B-48B5-826E-AD1050FE7F6F}" destId="{B67DB380-2B8D-4C8B-AD19-533534466CD5}" srcOrd="0" destOrd="0" parTransId="{8763D0B6-D696-4B86-ABAE-88A856D393A8}" sibTransId="{E5F32BA2-AFDC-45AE-A8E8-D97A37206247}"/>
    <dgm:cxn modelId="{EB158037-AC6B-4200-992C-E5EB9771BC85}" srcId="{27C26A5D-87C4-4AC5-AC93-01E2120DD325}" destId="{D329BD29-D17B-48B5-826E-AD1050FE7F6F}" srcOrd="0" destOrd="0" parTransId="{F3CD8EBD-4ADF-4F13-A181-54EE18E2682C}" sibTransId="{849E695D-31EC-49B1-81B8-D0E9F8E676AE}"/>
    <dgm:cxn modelId="{18D6A658-A98C-4E6C-B6F5-57F9419AE109}" type="presOf" srcId="{D329BD29-D17B-48B5-826E-AD1050FE7F6F}" destId="{B4EC2823-2D38-4135-A976-3C9FAD8B44DF}" srcOrd="0" destOrd="0" presId="urn:microsoft.com/office/officeart/2005/8/layout/hierarchy2"/>
    <dgm:cxn modelId="{C905398E-B9A8-44D3-98DA-A6C94C166690}" type="presOf" srcId="{8763D0B6-D696-4B86-ABAE-88A856D393A8}" destId="{4FD9B526-3B5B-4BEC-8687-1889B3DA856E}" srcOrd="1" destOrd="0" presId="urn:microsoft.com/office/officeart/2005/8/layout/hierarchy2"/>
    <dgm:cxn modelId="{AD8A05C1-80E6-4E60-A89B-9B053D89D52D}" type="presOf" srcId="{B67DB380-2B8D-4C8B-AD19-533534466CD5}" destId="{8D0D3B7C-8DFB-4A11-971C-96189FCB3484}" srcOrd="0" destOrd="0" presId="urn:microsoft.com/office/officeart/2005/8/layout/hierarchy2"/>
    <dgm:cxn modelId="{4D9AB1FB-8C4E-4DB3-8908-F96C7D0285B7}" type="presOf" srcId="{8763D0B6-D696-4B86-ABAE-88A856D393A8}" destId="{0AE54DD2-75C5-4571-B65E-FF0EBE7CE799}" srcOrd="0" destOrd="0" presId="urn:microsoft.com/office/officeart/2005/8/layout/hierarchy2"/>
    <dgm:cxn modelId="{DD9F78FB-7BE1-4169-AF69-7977A78CA1DD}" type="presParOf" srcId="{99A719AD-0CAD-48A4-BBCE-793858B57718}" destId="{8416423A-F8F8-4748-97D3-D0F39BFA8AC1}" srcOrd="0" destOrd="0" presId="urn:microsoft.com/office/officeart/2005/8/layout/hierarchy2"/>
    <dgm:cxn modelId="{A2555930-481C-42FB-9FF3-950FA74E285D}" type="presParOf" srcId="{8416423A-F8F8-4748-97D3-D0F39BFA8AC1}" destId="{B4EC2823-2D38-4135-A976-3C9FAD8B44DF}" srcOrd="0" destOrd="0" presId="urn:microsoft.com/office/officeart/2005/8/layout/hierarchy2"/>
    <dgm:cxn modelId="{BB11DB4F-F101-40A4-B3F7-172FC9220238}" type="presParOf" srcId="{8416423A-F8F8-4748-97D3-D0F39BFA8AC1}" destId="{524B9B13-6EA9-4D90-9657-7E83FC79E24C}" srcOrd="1" destOrd="0" presId="urn:microsoft.com/office/officeart/2005/8/layout/hierarchy2"/>
    <dgm:cxn modelId="{578F09C0-00A4-4AB2-A261-47F810D27AF1}" type="presParOf" srcId="{524B9B13-6EA9-4D90-9657-7E83FC79E24C}" destId="{0AE54DD2-75C5-4571-B65E-FF0EBE7CE799}" srcOrd="0" destOrd="0" presId="urn:microsoft.com/office/officeart/2005/8/layout/hierarchy2"/>
    <dgm:cxn modelId="{81DF3F2A-EEE5-466D-8AE1-E09A4BC27705}" type="presParOf" srcId="{0AE54DD2-75C5-4571-B65E-FF0EBE7CE799}" destId="{4FD9B526-3B5B-4BEC-8687-1889B3DA856E}" srcOrd="0" destOrd="0" presId="urn:microsoft.com/office/officeart/2005/8/layout/hierarchy2"/>
    <dgm:cxn modelId="{CC9EDBFC-32CE-4369-8C38-FE0162EF79B7}" type="presParOf" srcId="{524B9B13-6EA9-4D90-9657-7E83FC79E24C}" destId="{D0D50480-7A72-4AE7-95F4-5DB0FD279076}" srcOrd="1" destOrd="0" presId="urn:microsoft.com/office/officeart/2005/8/layout/hierarchy2"/>
    <dgm:cxn modelId="{200AAB87-A8BE-4C7C-8228-FD3118F570C6}" type="presParOf" srcId="{D0D50480-7A72-4AE7-95F4-5DB0FD279076}" destId="{8D0D3B7C-8DFB-4A11-971C-96189FCB3484}" srcOrd="0" destOrd="0" presId="urn:microsoft.com/office/officeart/2005/8/layout/hierarchy2"/>
    <dgm:cxn modelId="{F09529B9-9D6D-4ABC-9C1C-C769AE0A9F2A}" type="presParOf" srcId="{D0D50480-7A72-4AE7-95F4-5DB0FD279076}" destId="{58AEF90C-63BC-48D8-9B06-B02CEA52655A}"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5BB82C-C11A-405A-9DAB-96B1785F3568}"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DCF03745-05D4-4E17-A4A5-44A2E852E0D1}">
      <dgm:prSet phldrT="[Text]"/>
      <dgm:spPr>
        <a:solidFill>
          <a:schemeClr val="bg2">
            <a:lumMod val="50000"/>
          </a:schemeClr>
        </a:solidFill>
      </dgm:spPr>
      <dgm:t>
        <a:bodyPr/>
        <a:lstStyle/>
        <a:p>
          <a:r>
            <a:rPr lang="en-US" b="0" dirty="0">
              <a:solidFill>
                <a:schemeClr val="bg1"/>
              </a:solidFill>
            </a:rPr>
            <a:t>Cannot stand or walk more than 2 hours a day</a:t>
          </a:r>
        </a:p>
      </dgm:t>
    </dgm:pt>
    <dgm:pt modelId="{E00A7550-5FE1-4AD2-96E0-2D2739B0D355}" type="parTrans" cxnId="{28B5F93E-A950-46DD-860B-57EBFF4C592E}">
      <dgm:prSet/>
      <dgm:spPr/>
      <dgm:t>
        <a:bodyPr/>
        <a:lstStyle/>
        <a:p>
          <a:endParaRPr lang="en-US" b="1">
            <a:solidFill>
              <a:srgbClr val="000000"/>
            </a:solidFill>
          </a:endParaRPr>
        </a:p>
      </dgm:t>
    </dgm:pt>
    <dgm:pt modelId="{AB4D0F30-DBFC-4427-80F2-AC5DAAC354F5}" type="sibTrans" cxnId="{28B5F93E-A950-46DD-860B-57EBFF4C592E}">
      <dgm:prSet/>
      <dgm:spPr/>
      <dgm:t>
        <a:bodyPr/>
        <a:lstStyle/>
        <a:p>
          <a:endParaRPr lang="en-US" b="1">
            <a:solidFill>
              <a:srgbClr val="000000"/>
            </a:solidFill>
          </a:endParaRPr>
        </a:p>
      </dgm:t>
    </dgm:pt>
    <dgm:pt modelId="{F4F70251-2C98-4F37-BBD9-9C49B7C58C00}">
      <dgm:prSet phldrT="[Text]"/>
      <dgm:spPr>
        <a:solidFill>
          <a:schemeClr val="bg2">
            <a:lumMod val="50000"/>
          </a:schemeClr>
        </a:solidFill>
      </dgm:spPr>
      <dgm:t>
        <a:bodyPr/>
        <a:lstStyle/>
        <a:p>
          <a:r>
            <a:rPr lang="en-US" b="0" dirty="0">
              <a:solidFill>
                <a:schemeClr val="bg1"/>
              </a:solidFill>
            </a:rPr>
            <a:t>If receives even constructive negative feedback, will shut down and stop working</a:t>
          </a:r>
        </a:p>
      </dgm:t>
    </dgm:pt>
    <dgm:pt modelId="{FF8DA8F3-EF72-40E5-AD68-56966EB2D08A}" type="parTrans" cxnId="{5AC551DB-F13E-4A3A-87FC-97740C7574E8}">
      <dgm:prSet/>
      <dgm:spPr/>
      <dgm:t>
        <a:bodyPr/>
        <a:lstStyle/>
        <a:p>
          <a:endParaRPr lang="en-US" b="1">
            <a:solidFill>
              <a:srgbClr val="000000"/>
            </a:solidFill>
          </a:endParaRPr>
        </a:p>
      </dgm:t>
    </dgm:pt>
    <dgm:pt modelId="{B1AE6F11-A31F-4DDB-8472-A537EF89877F}" type="sibTrans" cxnId="{5AC551DB-F13E-4A3A-87FC-97740C7574E8}">
      <dgm:prSet/>
      <dgm:spPr/>
      <dgm:t>
        <a:bodyPr/>
        <a:lstStyle/>
        <a:p>
          <a:endParaRPr lang="en-US" b="1">
            <a:solidFill>
              <a:srgbClr val="000000"/>
            </a:solidFill>
          </a:endParaRPr>
        </a:p>
      </dgm:t>
    </dgm:pt>
    <dgm:pt modelId="{8148DC78-92C5-4C03-816C-EE5D4189C6AC}">
      <dgm:prSet phldrT="[Text]"/>
      <dgm:spPr>
        <a:solidFill>
          <a:schemeClr val="bg2">
            <a:lumMod val="50000"/>
          </a:schemeClr>
        </a:solidFill>
      </dgm:spPr>
      <dgm:t>
        <a:bodyPr/>
        <a:lstStyle/>
        <a:p>
          <a:r>
            <a:rPr lang="en-US" b="0" dirty="0">
              <a:solidFill>
                <a:schemeClr val="bg1"/>
              </a:solidFill>
            </a:rPr>
            <a:t>Will lose focus and productivity if left to work alone for more than 1 hour</a:t>
          </a:r>
        </a:p>
      </dgm:t>
    </dgm:pt>
    <dgm:pt modelId="{32DE3429-E63A-4423-BD72-0B6C583EFB20}" type="parTrans" cxnId="{E3007269-9069-4640-A781-39D422513E1F}">
      <dgm:prSet/>
      <dgm:spPr/>
      <dgm:t>
        <a:bodyPr/>
        <a:lstStyle/>
        <a:p>
          <a:endParaRPr lang="en-US" b="1">
            <a:solidFill>
              <a:srgbClr val="000000"/>
            </a:solidFill>
          </a:endParaRPr>
        </a:p>
      </dgm:t>
    </dgm:pt>
    <dgm:pt modelId="{08B0EEE4-1730-4719-B9E5-574EA24DF12D}" type="sibTrans" cxnId="{E3007269-9069-4640-A781-39D422513E1F}">
      <dgm:prSet/>
      <dgm:spPr/>
      <dgm:t>
        <a:bodyPr/>
        <a:lstStyle/>
        <a:p>
          <a:endParaRPr lang="en-US" b="1">
            <a:solidFill>
              <a:srgbClr val="000000"/>
            </a:solidFill>
          </a:endParaRPr>
        </a:p>
      </dgm:t>
    </dgm:pt>
    <dgm:pt modelId="{7FE39E8B-0C75-4B90-83AA-B988AB423695}">
      <dgm:prSet phldrT="[Text]"/>
      <dgm:spPr>
        <a:solidFill>
          <a:schemeClr val="bg2">
            <a:lumMod val="50000"/>
          </a:schemeClr>
        </a:solidFill>
      </dgm:spPr>
      <dgm:t>
        <a:bodyPr/>
        <a:lstStyle/>
        <a:p>
          <a:r>
            <a:rPr lang="en-US" b="0" dirty="0">
              <a:solidFill>
                <a:schemeClr val="bg1"/>
              </a:solidFill>
            </a:rPr>
            <a:t>Needs to switch between sitting and standing at least once every 30 minutes</a:t>
          </a:r>
        </a:p>
      </dgm:t>
    </dgm:pt>
    <dgm:pt modelId="{DA7ABBC7-297B-482C-8625-2564B7880B29}" type="parTrans" cxnId="{F1FF840B-F99A-40DD-B85B-2C07AF5C4004}">
      <dgm:prSet/>
      <dgm:spPr/>
      <dgm:t>
        <a:bodyPr/>
        <a:lstStyle/>
        <a:p>
          <a:endParaRPr lang="en-US" b="1">
            <a:solidFill>
              <a:srgbClr val="000000"/>
            </a:solidFill>
          </a:endParaRPr>
        </a:p>
      </dgm:t>
    </dgm:pt>
    <dgm:pt modelId="{4984D23D-3932-4C56-A744-02CACA912547}" type="sibTrans" cxnId="{F1FF840B-F99A-40DD-B85B-2C07AF5C4004}">
      <dgm:prSet/>
      <dgm:spPr/>
      <dgm:t>
        <a:bodyPr/>
        <a:lstStyle/>
        <a:p>
          <a:endParaRPr lang="en-US" b="1">
            <a:solidFill>
              <a:srgbClr val="000000"/>
            </a:solidFill>
          </a:endParaRPr>
        </a:p>
      </dgm:t>
    </dgm:pt>
    <dgm:pt modelId="{9DD3EC39-BEDA-4BED-80FF-0EC518AE7ECD}">
      <dgm:prSet phldrT="[Text]"/>
      <dgm:spPr>
        <a:solidFill>
          <a:schemeClr val="bg2">
            <a:lumMod val="50000"/>
          </a:schemeClr>
        </a:solidFill>
      </dgm:spPr>
      <dgm:t>
        <a:bodyPr/>
        <a:lstStyle/>
        <a:p>
          <a:r>
            <a:rPr lang="en-US" b="0" dirty="0">
              <a:solidFill>
                <a:schemeClr val="bg1"/>
              </a:solidFill>
            </a:rPr>
            <a:t>Limited to simple tasks involving 1-2 steps</a:t>
          </a:r>
        </a:p>
      </dgm:t>
    </dgm:pt>
    <dgm:pt modelId="{951310D8-054F-4583-94D6-E8378028D2B7}" type="parTrans" cxnId="{1DBEDA81-1406-474A-A8EA-AEA506086D5C}">
      <dgm:prSet/>
      <dgm:spPr/>
      <dgm:t>
        <a:bodyPr/>
        <a:lstStyle/>
        <a:p>
          <a:endParaRPr lang="en-US" b="1">
            <a:solidFill>
              <a:srgbClr val="000000"/>
            </a:solidFill>
          </a:endParaRPr>
        </a:p>
      </dgm:t>
    </dgm:pt>
    <dgm:pt modelId="{27617242-63D8-411E-B6C8-6E6402ADEBC8}" type="sibTrans" cxnId="{1DBEDA81-1406-474A-A8EA-AEA506086D5C}">
      <dgm:prSet/>
      <dgm:spPr/>
      <dgm:t>
        <a:bodyPr/>
        <a:lstStyle/>
        <a:p>
          <a:endParaRPr lang="en-US" b="1">
            <a:solidFill>
              <a:srgbClr val="000000"/>
            </a:solidFill>
          </a:endParaRPr>
        </a:p>
      </dgm:t>
    </dgm:pt>
    <dgm:pt modelId="{A7964F26-23CC-41BD-9CF2-AB7215469707}">
      <dgm:prSet phldrT="[Text]"/>
      <dgm:spPr>
        <a:solidFill>
          <a:schemeClr val="bg2">
            <a:lumMod val="50000"/>
          </a:schemeClr>
        </a:solidFill>
      </dgm:spPr>
      <dgm:t>
        <a:bodyPr/>
        <a:lstStyle/>
        <a:p>
          <a:r>
            <a:rPr lang="en-US" b="0" dirty="0">
              <a:solidFill>
                <a:schemeClr val="bg1"/>
              </a:solidFill>
            </a:rPr>
            <a:t>Needs to work alone at least 6/8 hours a day</a:t>
          </a:r>
        </a:p>
      </dgm:t>
    </dgm:pt>
    <dgm:pt modelId="{431F4F5A-E91F-4246-ABFD-324389455B84}" type="sibTrans" cxnId="{080BF111-E0C2-4583-9F4A-5A9E086C8C6F}">
      <dgm:prSet/>
      <dgm:spPr/>
      <dgm:t>
        <a:bodyPr/>
        <a:lstStyle/>
        <a:p>
          <a:endParaRPr lang="en-US" b="1">
            <a:solidFill>
              <a:srgbClr val="000000"/>
            </a:solidFill>
          </a:endParaRPr>
        </a:p>
      </dgm:t>
    </dgm:pt>
    <dgm:pt modelId="{5A1A8143-176C-486F-B70B-6CBE38E3901E}" type="parTrans" cxnId="{080BF111-E0C2-4583-9F4A-5A9E086C8C6F}">
      <dgm:prSet/>
      <dgm:spPr/>
      <dgm:t>
        <a:bodyPr/>
        <a:lstStyle/>
        <a:p>
          <a:endParaRPr lang="en-US" b="1">
            <a:solidFill>
              <a:srgbClr val="000000"/>
            </a:solidFill>
          </a:endParaRPr>
        </a:p>
      </dgm:t>
    </dgm:pt>
    <dgm:pt modelId="{89B8C928-9BD0-4DE5-ADAB-F5A4B3972C03}" type="pres">
      <dgm:prSet presAssocID="{3E5BB82C-C11A-405A-9DAB-96B1785F3568}" presName="diagram" presStyleCnt="0">
        <dgm:presLayoutVars>
          <dgm:dir/>
          <dgm:resizeHandles val="exact"/>
        </dgm:presLayoutVars>
      </dgm:prSet>
      <dgm:spPr/>
    </dgm:pt>
    <dgm:pt modelId="{626E9D19-8376-4BA9-A8F7-C557739BB920}" type="pres">
      <dgm:prSet presAssocID="{DCF03745-05D4-4E17-A4A5-44A2E852E0D1}" presName="node" presStyleLbl="node1" presStyleIdx="0" presStyleCnt="6">
        <dgm:presLayoutVars>
          <dgm:bulletEnabled val="1"/>
        </dgm:presLayoutVars>
      </dgm:prSet>
      <dgm:spPr/>
    </dgm:pt>
    <dgm:pt modelId="{45D4BB8B-01D4-481B-85BC-B9260D98B3CE}" type="pres">
      <dgm:prSet presAssocID="{AB4D0F30-DBFC-4427-80F2-AC5DAAC354F5}" presName="sibTrans" presStyleCnt="0"/>
      <dgm:spPr/>
    </dgm:pt>
    <dgm:pt modelId="{2C8FE97C-A6CD-488E-8695-FD2F569C62C4}" type="pres">
      <dgm:prSet presAssocID="{A7964F26-23CC-41BD-9CF2-AB7215469707}" presName="node" presStyleLbl="node1" presStyleIdx="1" presStyleCnt="6">
        <dgm:presLayoutVars>
          <dgm:bulletEnabled val="1"/>
        </dgm:presLayoutVars>
      </dgm:prSet>
      <dgm:spPr/>
    </dgm:pt>
    <dgm:pt modelId="{0FF3B331-B226-4F8D-A9D3-73C96890DAB3}" type="pres">
      <dgm:prSet presAssocID="{431F4F5A-E91F-4246-ABFD-324389455B84}" presName="sibTrans" presStyleCnt="0"/>
      <dgm:spPr/>
    </dgm:pt>
    <dgm:pt modelId="{6BCC936C-35A8-4EEB-8022-9EF08775AD77}" type="pres">
      <dgm:prSet presAssocID="{F4F70251-2C98-4F37-BBD9-9C49B7C58C00}" presName="node" presStyleLbl="node1" presStyleIdx="2" presStyleCnt="6">
        <dgm:presLayoutVars>
          <dgm:bulletEnabled val="1"/>
        </dgm:presLayoutVars>
      </dgm:prSet>
      <dgm:spPr/>
    </dgm:pt>
    <dgm:pt modelId="{02C3C06E-5589-4B45-AE73-73E4158C5F78}" type="pres">
      <dgm:prSet presAssocID="{B1AE6F11-A31F-4DDB-8472-A537EF89877F}" presName="sibTrans" presStyleCnt="0"/>
      <dgm:spPr/>
    </dgm:pt>
    <dgm:pt modelId="{0D99BBFD-9DF4-420A-9F38-5F83B9BB37DC}" type="pres">
      <dgm:prSet presAssocID="{8148DC78-92C5-4C03-816C-EE5D4189C6AC}" presName="node" presStyleLbl="node1" presStyleIdx="3" presStyleCnt="6">
        <dgm:presLayoutVars>
          <dgm:bulletEnabled val="1"/>
        </dgm:presLayoutVars>
      </dgm:prSet>
      <dgm:spPr/>
    </dgm:pt>
    <dgm:pt modelId="{7F2A5D15-D4E3-43B9-9542-3890E397C899}" type="pres">
      <dgm:prSet presAssocID="{08B0EEE4-1730-4719-B9E5-574EA24DF12D}" presName="sibTrans" presStyleCnt="0"/>
      <dgm:spPr/>
    </dgm:pt>
    <dgm:pt modelId="{C5FBF409-07C4-49DF-8B9E-049B1BADC25E}" type="pres">
      <dgm:prSet presAssocID="{7FE39E8B-0C75-4B90-83AA-B988AB423695}" presName="node" presStyleLbl="node1" presStyleIdx="4" presStyleCnt="6">
        <dgm:presLayoutVars>
          <dgm:bulletEnabled val="1"/>
        </dgm:presLayoutVars>
      </dgm:prSet>
      <dgm:spPr/>
    </dgm:pt>
    <dgm:pt modelId="{568F1E30-460D-47CC-942B-A00B830B8396}" type="pres">
      <dgm:prSet presAssocID="{4984D23D-3932-4C56-A744-02CACA912547}" presName="sibTrans" presStyleCnt="0"/>
      <dgm:spPr/>
    </dgm:pt>
    <dgm:pt modelId="{141BDA1E-6068-4D2E-A9CC-FAD966F0B78D}" type="pres">
      <dgm:prSet presAssocID="{9DD3EC39-BEDA-4BED-80FF-0EC518AE7ECD}" presName="node" presStyleLbl="node1" presStyleIdx="5" presStyleCnt="6">
        <dgm:presLayoutVars>
          <dgm:bulletEnabled val="1"/>
        </dgm:presLayoutVars>
      </dgm:prSet>
      <dgm:spPr/>
    </dgm:pt>
  </dgm:ptLst>
  <dgm:cxnLst>
    <dgm:cxn modelId="{F1FF840B-F99A-40DD-B85B-2C07AF5C4004}" srcId="{3E5BB82C-C11A-405A-9DAB-96B1785F3568}" destId="{7FE39E8B-0C75-4B90-83AA-B988AB423695}" srcOrd="4" destOrd="0" parTransId="{DA7ABBC7-297B-482C-8625-2564B7880B29}" sibTransId="{4984D23D-3932-4C56-A744-02CACA912547}"/>
    <dgm:cxn modelId="{080BF111-E0C2-4583-9F4A-5A9E086C8C6F}" srcId="{3E5BB82C-C11A-405A-9DAB-96B1785F3568}" destId="{A7964F26-23CC-41BD-9CF2-AB7215469707}" srcOrd="1" destOrd="0" parTransId="{5A1A8143-176C-486F-B70B-6CBE38E3901E}" sibTransId="{431F4F5A-E91F-4246-ABFD-324389455B84}"/>
    <dgm:cxn modelId="{28B5F93E-A950-46DD-860B-57EBFF4C592E}" srcId="{3E5BB82C-C11A-405A-9DAB-96B1785F3568}" destId="{DCF03745-05D4-4E17-A4A5-44A2E852E0D1}" srcOrd="0" destOrd="0" parTransId="{E00A7550-5FE1-4AD2-96E0-2D2739B0D355}" sibTransId="{AB4D0F30-DBFC-4427-80F2-AC5DAAC354F5}"/>
    <dgm:cxn modelId="{2192F741-0299-4433-9D86-1693D7DE8A88}" type="presOf" srcId="{9DD3EC39-BEDA-4BED-80FF-0EC518AE7ECD}" destId="{141BDA1E-6068-4D2E-A9CC-FAD966F0B78D}" srcOrd="0" destOrd="0" presId="urn:microsoft.com/office/officeart/2005/8/layout/default"/>
    <dgm:cxn modelId="{91E35545-21C0-4383-B572-EED412BC70D8}" type="presOf" srcId="{7FE39E8B-0C75-4B90-83AA-B988AB423695}" destId="{C5FBF409-07C4-49DF-8B9E-049B1BADC25E}" srcOrd="0" destOrd="0" presId="urn:microsoft.com/office/officeart/2005/8/layout/default"/>
    <dgm:cxn modelId="{E3007269-9069-4640-A781-39D422513E1F}" srcId="{3E5BB82C-C11A-405A-9DAB-96B1785F3568}" destId="{8148DC78-92C5-4C03-816C-EE5D4189C6AC}" srcOrd="3" destOrd="0" parTransId="{32DE3429-E63A-4423-BD72-0B6C583EFB20}" sibTransId="{08B0EEE4-1730-4719-B9E5-574EA24DF12D}"/>
    <dgm:cxn modelId="{7B40494B-F75A-45F8-B056-EFBA76631725}" type="presOf" srcId="{A7964F26-23CC-41BD-9CF2-AB7215469707}" destId="{2C8FE97C-A6CD-488E-8695-FD2F569C62C4}" srcOrd="0" destOrd="0" presId="urn:microsoft.com/office/officeart/2005/8/layout/default"/>
    <dgm:cxn modelId="{1DBEDA81-1406-474A-A8EA-AEA506086D5C}" srcId="{3E5BB82C-C11A-405A-9DAB-96B1785F3568}" destId="{9DD3EC39-BEDA-4BED-80FF-0EC518AE7ECD}" srcOrd="5" destOrd="0" parTransId="{951310D8-054F-4583-94D6-E8378028D2B7}" sibTransId="{27617242-63D8-411E-B6C8-6E6402ADEBC8}"/>
    <dgm:cxn modelId="{0036BD84-DC6E-4867-9290-AD51BED69336}" type="presOf" srcId="{DCF03745-05D4-4E17-A4A5-44A2E852E0D1}" destId="{626E9D19-8376-4BA9-A8F7-C557739BB920}" srcOrd="0" destOrd="0" presId="urn:microsoft.com/office/officeart/2005/8/layout/default"/>
    <dgm:cxn modelId="{4F47C78B-CC50-4104-8ACE-25178ECF0232}" type="presOf" srcId="{8148DC78-92C5-4C03-816C-EE5D4189C6AC}" destId="{0D99BBFD-9DF4-420A-9F38-5F83B9BB37DC}" srcOrd="0" destOrd="0" presId="urn:microsoft.com/office/officeart/2005/8/layout/default"/>
    <dgm:cxn modelId="{FE99C8BC-5476-4822-97AD-EF1C9FB87EEF}" type="presOf" srcId="{F4F70251-2C98-4F37-BBD9-9C49B7C58C00}" destId="{6BCC936C-35A8-4EEB-8022-9EF08775AD77}" srcOrd="0" destOrd="0" presId="urn:microsoft.com/office/officeart/2005/8/layout/default"/>
    <dgm:cxn modelId="{67930CC3-FE43-4D1E-A9E6-FD5C2F883C18}" type="presOf" srcId="{3E5BB82C-C11A-405A-9DAB-96B1785F3568}" destId="{89B8C928-9BD0-4DE5-ADAB-F5A4B3972C03}" srcOrd="0" destOrd="0" presId="urn:microsoft.com/office/officeart/2005/8/layout/default"/>
    <dgm:cxn modelId="{5AC551DB-F13E-4A3A-87FC-97740C7574E8}" srcId="{3E5BB82C-C11A-405A-9DAB-96B1785F3568}" destId="{F4F70251-2C98-4F37-BBD9-9C49B7C58C00}" srcOrd="2" destOrd="0" parTransId="{FF8DA8F3-EF72-40E5-AD68-56966EB2D08A}" sibTransId="{B1AE6F11-A31F-4DDB-8472-A537EF89877F}"/>
    <dgm:cxn modelId="{D0AD6902-14A9-4C7B-9E9C-4BFE6CC5A148}" type="presParOf" srcId="{89B8C928-9BD0-4DE5-ADAB-F5A4B3972C03}" destId="{626E9D19-8376-4BA9-A8F7-C557739BB920}" srcOrd="0" destOrd="0" presId="urn:microsoft.com/office/officeart/2005/8/layout/default"/>
    <dgm:cxn modelId="{F13E5477-84AC-495F-AC6F-6FD4F5473976}" type="presParOf" srcId="{89B8C928-9BD0-4DE5-ADAB-F5A4B3972C03}" destId="{45D4BB8B-01D4-481B-85BC-B9260D98B3CE}" srcOrd="1" destOrd="0" presId="urn:microsoft.com/office/officeart/2005/8/layout/default"/>
    <dgm:cxn modelId="{4986A343-D774-4F5D-8291-6ACF2F1D9F8C}" type="presParOf" srcId="{89B8C928-9BD0-4DE5-ADAB-F5A4B3972C03}" destId="{2C8FE97C-A6CD-488E-8695-FD2F569C62C4}" srcOrd="2" destOrd="0" presId="urn:microsoft.com/office/officeart/2005/8/layout/default"/>
    <dgm:cxn modelId="{5D586125-6B77-4608-905D-467E1457D2D1}" type="presParOf" srcId="{89B8C928-9BD0-4DE5-ADAB-F5A4B3972C03}" destId="{0FF3B331-B226-4F8D-A9D3-73C96890DAB3}" srcOrd="3" destOrd="0" presId="urn:microsoft.com/office/officeart/2005/8/layout/default"/>
    <dgm:cxn modelId="{8802D118-233C-4825-9E04-4E4A055E7598}" type="presParOf" srcId="{89B8C928-9BD0-4DE5-ADAB-F5A4B3972C03}" destId="{6BCC936C-35A8-4EEB-8022-9EF08775AD77}" srcOrd="4" destOrd="0" presId="urn:microsoft.com/office/officeart/2005/8/layout/default"/>
    <dgm:cxn modelId="{6B933987-45E7-4E23-A16C-1AD1D6BC44B7}" type="presParOf" srcId="{89B8C928-9BD0-4DE5-ADAB-F5A4B3972C03}" destId="{02C3C06E-5589-4B45-AE73-73E4158C5F78}" srcOrd="5" destOrd="0" presId="urn:microsoft.com/office/officeart/2005/8/layout/default"/>
    <dgm:cxn modelId="{AF720BA7-A40E-4DE9-BA53-354FFE298133}" type="presParOf" srcId="{89B8C928-9BD0-4DE5-ADAB-F5A4B3972C03}" destId="{0D99BBFD-9DF4-420A-9F38-5F83B9BB37DC}" srcOrd="6" destOrd="0" presId="urn:microsoft.com/office/officeart/2005/8/layout/default"/>
    <dgm:cxn modelId="{394607D2-6FA4-41CE-947C-ECF600FDEE9A}" type="presParOf" srcId="{89B8C928-9BD0-4DE5-ADAB-F5A4B3972C03}" destId="{7F2A5D15-D4E3-43B9-9542-3890E397C899}" srcOrd="7" destOrd="0" presId="urn:microsoft.com/office/officeart/2005/8/layout/default"/>
    <dgm:cxn modelId="{47D20C11-EF19-4AF8-9A19-8005EB55D76E}" type="presParOf" srcId="{89B8C928-9BD0-4DE5-ADAB-F5A4B3972C03}" destId="{C5FBF409-07C4-49DF-8B9E-049B1BADC25E}" srcOrd="8" destOrd="0" presId="urn:microsoft.com/office/officeart/2005/8/layout/default"/>
    <dgm:cxn modelId="{70E21C81-17F4-46FA-933C-5B14243BFEAB}" type="presParOf" srcId="{89B8C928-9BD0-4DE5-ADAB-F5A4B3972C03}" destId="{568F1E30-460D-47CC-942B-A00B830B8396}" srcOrd="9" destOrd="0" presId="urn:microsoft.com/office/officeart/2005/8/layout/default"/>
    <dgm:cxn modelId="{99A9E5E6-0C78-4B8F-B873-977C873EDE1D}" type="presParOf" srcId="{89B8C928-9BD0-4DE5-ADAB-F5A4B3972C03}" destId="{141BDA1E-6068-4D2E-A9CC-FAD966F0B78D}" srcOrd="10"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9C5C7E-5CDB-48E4-849C-DB1F71736A2E}" type="doc">
      <dgm:prSet loTypeId="urn:microsoft.com/office/officeart/2005/8/layout/process1" loCatId="process" qsTypeId="urn:microsoft.com/office/officeart/2005/8/quickstyle/simple1" qsCatId="simple" csTypeId="urn:microsoft.com/office/officeart/2005/8/colors/accent1_3" csCatId="accent1" phldr="1"/>
      <dgm:spPr/>
    </dgm:pt>
    <dgm:pt modelId="{E9204D04-20B5-4FED-96F2-4A6180EBA292}">
      <dgm:prSet phldrT="[Text]" custT="1"/>
      <dgm:spPr/>
      <dgm:t>
        <a:bodyPr/>
        <a:lstStyle/>
        <a:p>
          <a:r>
            <a:rPr lang="en-US" sz="1600" dirty="0"/>
            <a:t>Diagnosed conditions expected to last &gt; 12 months or result in death</a:t>
          </a:r>
        </a:p>
      </dgm:t>
    </dgm:pt>
    <dgm:pt modelId="{0227F937-7B47-4775-9669-DACEC83ACA2F}" type="parTrans" cxnId="{3426C99F-69FF-4697-A369-84AA41BA5C46}">
      <dgm:prSet/>
      <dgm:spPr/>
      <dgm:t>
        <a:bodyPr/>
        <a:lstStyle/>
        <a:p>
          <a:endParaRPr lang="en-US"/>
        </a:p>
      </dgm:t>
    </dgm:pt>
    <dgm:pt modelId="{E94B8E91-4182-4851-8068-B95E02ED07CD}" type="sibTrans" cxnId="{3426C99F-69FF-4697-A369-84AA41BA5C46}">
      <dgm:prSet/>
      <dgm:spPr/>
      <dgm:t>
        <a:bodyPr/>
        <a:lstStyle/>
        <a:p>
          <a:endParaRPr lang="en-US" dirty="0"/>
        </a:p>
      </dgm:t>
    </dgm:pt>
    <dgm:pt modelId="{7C4549C2-B6A2-47CE-A921-B15882B2E12A}">
      <dgm:prSet phldrT="[Text]" custT="1"/>
      <dgm:spPr>
        <a:solidFill>
          <a:srgbClr val="0070C0"/>
        </a:solidFill>
      </dgm:spPr>
      <dgm:t>
        <a:bodyPr/>
        <a:lstStyle/>
        <a:p>
          <a:r>
            <a:rPr lang="en-US" sz="1600" dirty="0"/>
            <a:t>Actual Symptoms Experienced</a:t>
          </a:r>
        </a:p>
      </dgm:t>
    </dgm:pt>
    <dgm:pt modelId="{AE738FCA-5FFD-4525-9D9D-707ECD092005}" type="parTrans" cxnId="{C734AF4D-5E9B-47F9-8508-83E3B7DF3716}">
      <dgm:prSet/>
      <dgm:spPr/>
      <dgm:t>
        <a:bodyPr/>
        <a:lstStyle/>
        <a:p>
          <a:endParaRPr lang="en-US"/>
        </a:p>
      </dgm:t>
    </dgm:pt>
    <dgm:pt modelId="{F1419DAB-22E6-427D-B7AC-DA08CD70800F}" type="sibTrans" cxnId="{C734AF4D-5E9B-47F9-8508-83E3B7DF3716}">
      <dgm:prSet/>
      <dgm:spPr/>
      <dgm:t>
        <a:bodyPr/>
        <a:lstStyle/>
        <a:p>
          <a:endParaRPr lang="en-US" dirty="0"/>
        </a:p>
      </dgm:t>
    </dgm:pt>
    <dgm:pt modelId="{F4C244DB-D317-457C-8903-E7F350F74A3F}">
      <dgm:prSet phldrT="[Text]" custT="1"/>
      <dgm:spPr>
        <a:solidFill>
          <a:schemeClr val="bg2">
            <a:lumMod val="50000"/>
          </a:schemeClr>
        </a:solidFill>
      </dgm:spPr>
      <dgm:t>
        <a:bodyPr/>
        <a:lstStyle/>
        <a:p>
          <a:r>
            <a:rPr lang="en-US" sz="1600" dirty="0"/>
            <a:t>Functional limitations</a:t>
          </a:r>
        </a:p>
      </dgm:t>
    </dgm:pt>
    <dgm:pt modelId="{C1AB0A97-BAEE-4626-A9A0-A4A67638CFCD}" type="parTrans" cxnId="{E19A0415-5EE2-45FE-85EB-5572878CAFD7}">
      <dgm:prSet/>
      <dgm:spPr/>
      <dgm:t>
        <a:bodyPr/>
        <a:lstStyle/>
        <a:p>
          <a:endParaRPr lang="en-US"/>
        </a:p>
      </dgm:t>
    </dgm:pt>
    <dgm:pt modelId="{1AF0CA64-12B8-489C-AEDE-8381A66A7CB6}" type="sibTrans" cxnId="{E19A0415-5EE2-45FE-85EB-5572878CAFD7}">
      <dgm:prSet/>
      <dgm:spPr/>
      <dgm:t>
        <a:bodyPr/>
        <a:lstStyle/>
        <a:p>
          <a:endParaRPr lang="en-US"/>
        </a:p>
      </dgm:t>
    </dgm:pt>
    <dgm:pt modelId="{4D6450F3-9476-4AF5-A0B4-84102A94D7FF}" type="pres">
      <dgm:prSet presAssocID="{2F9C5C7E-5CDB-48E4-849C-DB1F71736A2E}" presName="Name0" presStyleCnt="0">
        <dgm:presLayoutVars>
          <dgm:dir/>
          <dgm:resizeHandles val="exact"/>
        </dgm:presLayoutVars>
      </dgm:prSet>
      <dgm:spPr/>
    </dgm:pt>
    <dgm:pt modelId="{E1E4A515-3782-4026-B376-B01532FB231B}" type="pres">
      <dgm:prSet presAssocID="{E9204D04-20B5-4FED-96F2-4A6180EBA292}" presName="node" presStyleLbl="node1" presStyleIdx="0" presStyleCnt="3" custScaleY="55024">
        <dgm:presLayoutVars>
          <dgm:bulletEnabled val="1"/>
        </dgm:presLayoutVars>
      </dgm:prSet>
      <dgm:spPr/>
    </dgm:pt>
    <dgm:pt modelId="{5AE62F78-049F-4875-8E03-E22007671426}" type="pres">
      <dgm:prSet presAssocID="{E94B8E91-4182-4851-8068-B95E02ED07CD}" presName="sibTrans" presStyleLbl="sibTrans2D1" presStyleIdx="0" presStyleCnt="2"/>
      <dgm:spPr/>
    </dgm:pt>
    <dgm:pt modelId="{7A3E0B1F-78BA-4C5B-98E6-248797A8B79B}" type="pres">
      <dgm:prSet presAssocID="{E94B8E91-4182-4851-8068-B95E02ED07CD}" presName="connectorText" presStyleLbl="sibTrans2D1" presStyleIdx="0" presStyleCnt="2"/>
      <dgm:spPr/>
    </dgm:pt>
    <dgm:pt modelId="{88303F89-0D98-4428-BAC7-22594D8F06D3}" type="pres">
      <dgm:prSet presAssocID="{7C4549C2-B6A2-47CE-A921-B15882B2E12A}" presName="node" presStyleLbl="node1" presStyleIdx="1" presStyleCnt="3" custScaleY="55024">
        <dgm:presLayoutVars>
          <dgm:bulletEnabled val="1"/>
        </dgm:presLayoutVars>
      </dgm:prSet>
      <dgm:spPr/>
    </dgm:pt>
    <dgm:pt modelId="{3F5661BB-6F2F-492F-A3C1-289750C10C1D}" type="pres">
      <dgm:prSet presAssocID="{F1419DAB-22E6-427D-B7AC-DA08CD70800F}" presName="sibTrans" presStyleLbl="sibTrans2D1" presStyleIdx="1" presStyleCnt="2"/>
      <dgm:spPr/>
    </dgm:pt>
    <dgm:pt modelId="{9D794C7E-BF02-4795-A72C-3FE6995E8BB2}" type="pres">
      <dgm:prSet presAssocID="{F1419DAB-22E6-427D-B7AC-DA08CD70800F}" presName="connectorText" presStyleLbl="sibTrans2D1" presStyleIdx="1" presStyleCnt="2"/>
      <dgm:spPr/>
    </dgm:pt>
    <dgm:pt modelId="{497F673D-F1A5-4E4E-A3C0-3671D55C92D9}" type="pres">
      <dgm:prSet presAssocID="{F4C244DB-D317-457C-8903-E7F350F74A3F}" presName="node" presStyleLbl="node1" presStyleIdx="2" presStyleCnt="3" custScaleY="51055">
        <dgm:presLayoutVars>
          <dgm:bulletEnabled val="1"/>
        </dgm:presLayoutVars>
      </dgm:prSet>
      <dgm:spPr/>
    </dgm:pt>
  </dgm:ptLst>
  <dgm:cxnLst>
    <dgm:cxn modelId="{E19A0415-5EE2-45FE-85EB-5572878CAFD7}" srcId="{2F9C5C7E-5CDB-48E4-849C-DB1F71736A2E}" destId="{F4C244DB-D317-457C-8903-E7F350F74A3F}" srcOrd="2" destOrd="0" parTransId="{C1AB0A97-BAEE-4626-A9A0-A4A67638CFCD}" sibTransId="{1AF0CA64-12B8-489C-AEDE-8381A66A7CB6}"/>
    <dgm:cxn modelId="{67613C23-0D30-4F20-9989-EBFEADCB2E29}" type="presOf" srcId="{F4C244DB-D317-457C-8903-E7F350F74A3F}" destId="{497F673D-F1A5-4E4E-A3C0-3671D55C92D9}" srcOrd="0" destOrd="0" presId="urn:microsoft.com/office/officeart/2005/8/layout/process1"/>
    <dgm:cxn modelId="{70839629-1C80-4F53-B74C-1C0049691DDC}" type="presOf" srcId="{E94B8E91-4182-4851-8068-B95E02ED07CD}" destId="{5AE62F78-049F-4875-8E03-E22007671426}" srcOrd="0" destOrd="0" presId="urn:microsoft.com/office/officeart/2005/8/layout/process1"/>
    <dgm:cxn modelId="{C734AF4D-5E9B-47F9-8508-83E3B7DF3716}" srcId="{2F9C5C7E-5CDB-48E4-849C-DB1F71736A2E}" destId="{7C4549C2-B6A2-47CE-A921-B15882B2E12A}" srcOrd="1" destOrd="0" parTransId="{AE738FCA-5FFD-4525-9D9D-707ECD092005}" sibTransId="{F1419DAB-22E6-427D-B7AC-DA08CD70800F}"/>
    <dgm:cxn modelId="{7E92D27F-DDD9-450C-AD4A-1E8374AEBEDE}" type="presOf" srcId="{2F9C5C7E-5CDB-48E4-849C-DB1F71736A2E}" destId="{4D6450F3-9476-4AF5-A0B4-84102A94D7FF}" srcOrd="0" destOrd="0" presId="urn:microsoft.com/office/officeart/2005/8/layout/process1"/>
    <dgm:cxn modelId="{B6ABB69A-C2E4-459C-8A63-8B86DB05A555}" type="presOf" srcId="{E9204D04-20B5-4FED-96F2-4A6180EBA292}" destId="{E1E4A515-3782-4026-B376-B01532FB231B}" srcOrd="0" destOrd="0" presId="urn:microsoft.com/office/officeart/2005/8/layout/process1"/>
    <dgm:cxn modelId="{2DE5949D-71BF-4FC9-93DC-6A4FEFF5ED23}" type="presOf" srcId="{E94B8E91-4182-4851-8068-B95E02ED07CD}" destId="{7A3E0B1F-78BA-4C5B-98E6-248797A8B79B}" srcOrd="1" destOrd="0" presId="urn:microsoft.com/office/officeart/2005/8/layout/process1"/>
    <dgm:cxn modelId="{3426C99F-69FF-4697-A369-84AA41BA5C46}" srcId="{2F9C5C7E-5CDB-48E4-849C-DB1F71736A2E}" destId="{E9204D04-20B5-4FED-96F2-4A6180EBA292}" srcOrd="0" destOrd="0" parTransId="{0227F937-7B47-4775-9669-DACEC83ACA2F}" sibTransId="{E94B8E91-4182-4851-8068-B95E02ED07CD}"/>
    <dgm:cxn modelId="{0E2917A2-1FF3-4AA9-81C5-CF0679729C96}" type="presOf" srcId="{F1419DAB-22E6-427D-B7AC-DA08CD70800F}" destId="{9D794C7E-BF02-4795-A72C-3FE6995E8BB2}" srcOrd="1" destOrd="0" presId="urn:microsoft.com/office/officeart/2005/8/layout/process1"/>
    <dgm:cxn modelId="{7BC4B4C8-2130-4E96-AE3C-575C98F6D265}" type="presOf" srcId="{7C4549C2-B6A2-47CE-A921-B15882B2E12A}" destId="{88303F89-0D98-4428-BAC7-22594D8F06D3}" srcOrd="0" destOrd="0" presId="urn:microsoft.com/office/officeart/2005/8/layout/process1"/>
    <dgm:cxn modelId="{88671BE7-B3F9-4455-A09E-6B2ED77D5D59}" type="presOf" srcId="{F1419DAB-22E6-427D-B7AC-DA08CD70800F}" destId="{3F5661BB-6F2F-492F-A3C1-289750C10C1D}" srcOrd="0" destOrd="0" presId="urn:microsoft.com/office/officeart/2005/8/layout/process1"/>
    <dgm:cxn modelId="{D0F1D125-9C02-41A7-B103-44F0FB7484DD}" type="presParOf" srcId="{4D6450F3-9476-4AF5-A0B4-84102A94D7FF}" destId="{E1E4A515-3782-4026-B376-B01532FB231B}" srcOrd="0" destOrd="0" presId="urn:microsoft.com/office/officeart/2005/8/layout/process1"/>
    <dgm:cxn modelId="{80606508-F52F-467E-81D7-8A6CD158B5FD}" type="presParOf" srcId="{4D6450F3-9476-4AF5-A0B4-84102A94D7FF}" destId="{5AE62F78-049F-4875-8E03-E22007671426}" srcOrd="1" destOrd="0" presId="urn:microsoft.com/office/officeart/2005/8/layout/process1"/>
    <dgm:cxn modelId="{E5F76216-E70D-4291-A3D9-C3C3A09F9BFC}" type="presParOf" srcId="{5AE62F78-049F-4875-8E03-E22007671426}" destId="{7A3E0B1F-78BA-4C5B-98E6-248797A8B79B}" srcOrd="0" destOrd="0" presId="urn:microsoft.com/office/officeart/2005/8/layout/process1"/>
    <dgm:cxn modelId="{E6932BEF-B681-4A55-BDF8-86EEA167AB6F}" type="presParOf" srcId="{4D6450F3-9476-4AF5-A0B4-84102A94D7FF}" destId="{88303F89-0D98-4428-BAC7-22594D8F06D3}" srcOrd="2" destOrd="0" presId="urn:microsoft.com/office/officeart/2005/8/layout/process1"/>
    <dgm:cxn modelId="{3BC709DA-CDD2-4677-8274-EBE91737197D}" type="presParOf" srcId="{4D6450F3-9476-4AF5-A0B4-84102A94D7FF}" destId="{3F5661BB-6F2F-492F-A3C1-289750C10C1D}" srcOrd="3" destOrd="0" presId="urn:microsoft.com/office/officeart/2005/8/layout/process1"/>
    <dgm:cxn modelId="{CF1E90F5-DE1C-4183-90D8-810ABD972014}" type="presParOf" srcId="{3F5661BB-6F2F-492F-A3C1-289750C10C1D}" destId="{9D794C7E-BF02-4795-A72C-3FE6995E8BB2}" srcOrd="0" destOrd="0" presId="urn:microsoft.com/office/officeart/2005/8/layout/process1"/>
    <dgm:cxn modelId="{A0353D60-D93D-47A6-9B9F-5E7318692E43}" type="presParOf" srcId="{4D6450F3-9476-4AF5-A0B4-84102A94D7FF}" destId="{497F673D-F1A5-4E4E-A3C0-3671D55C92D9}" srcOrd="4"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9709F9-0316-4B5F-8359-4C54F7DDBF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118A993-C6FC-4443-B545-51291B0DBACA}">
      <dgm:prSet phldrT="[Text]"/>
      <dgm:spPr/>
      <dgm:t>
        <a:bodyPr/>
        <a:lstStyle/>
        <a:p>
          <a:r>
            <a:rPr lang="en-US" dirty="0"/>
            <a:t>Exertional Limitations</a:t>
          </a:r>
        </a:p>
      </dgm:t>
    </dgm:pt>
    <dgm:pt modelId="{1DA628AA-F880-45DC-AF59-2252012426C6}" type="parTrans" cxnId="{5E7D6848-50A8-4465-BD23-599F92DA9F39}">
      <dgm:prSet/>
      <dgm:spPr/>
      <dgm:t>
        <a:bodyPr/>
        <a:lstStyle/>
        <a:p>
          <a:endParaRPr lang="en-US"/>
        </a:p>
      </dgm:t>
    </dgm:pt>
    <dgm:pt modelId="{A5270AD6-A732-4DCE-A73F-1BF2162A84D5}" type="sibTrans" cxnId="{5E7D6848-50A8-4465-BD23-599F92DA9F39}">
      <dgm:prSet/>
      <dgm:spPr/>
      <dgm:t>
        <a:bodyPr/>
        <a:lstStyle/>
        <a:p>
          <a:endParaRPr lang="en-US"/>
        </a:p>
      </dgm:t>
    </dgm:pt>
    <dgm:pt modelId="{7E42E431-FB8D-4F49-B26A-B44206BCF0A0}">
      <dgm:prSet phldrT="[Text]"/>
      <dgm:spPr/>
      <dgm:t>
        <a:bodyPr/>
        <a:lstStyle/>
        <a:p>
          <a:r>
            <a:rPr lang="en-US" dirty="0"/>
            <a:t>Sit/Stand/Alternating between the two (Difficulty? Necessity?)</a:t>
          </a:r>
        </a:p>
      </dgm:t>
    </dgm:pt>
    <dgm:pt modelId="{2C1033DB-D067-463B-AE3D-131E66BEB71A}" type="parTrans" cxnId="{B5955AED-FA56-48D1-9E98-4F3E8B2C0025}">
      <dgm:prSet/>
      <dgm:spPr/>
      <dgm:t>
        <a:bodyPr/>
        <a:lstStyle/>
        <a:p>
          <a:endParaRPr lang="en-US"/>
        </a:p>
      </dgm:t>
    </dgm:pt>
    <dgm:pt modelId="{4B6B2D36-5907-4AD7-BB35-66EA32CB8B8B}" type="sibTrans" cxnId="{B5955AED-FA56-48D1-9E98-4F3E8B2C0025}">
      <dgm:prSet/>
      <dgm:spPr/>
      <dgm:t>
        <a:bodyPr/>
        <a:lstStyle/>
        <a:p>
          <a:endParaRPr lang="en-US"/>
        </a:p>
      </dgm:t>
    </dgm:pt>
    <dgm:pt modelId="{446B38EB-30B6-44AA-A0D1-6EC63A18A673}">
      <dgm:prSet phldrT="[Text]"/>
      <dgm:spPr/>
      <dgm:t>
        <a:bodyPr/>
        <a:lstStyle/>
        <a:p>
          <a:r>
            <a:rPr lang="en-US" dirty="0"/>
            <a:t>Walk</a:t>
          </a:r>
        </a:p>
      </dgm:t>
    </dgm:pt>
    <dgm:pt modelId="{C0CB8A71-2E13-4CC5-A2E9-5DDABBEC9D5F}" type="parTrans" cxnId="{63E2CAD7-4C4B-402D-9196-B0AE8D58E319}">
      <dgm:prSet/>
      <dgm:spPr/>
      <dgm:t>
        <a:bodyPr/>
        <a:lstStyle/>
        <a:p>
          <a:endParaRPr lang="en-US"/>
        </a:p>
      </dgm:t>
    </dgm:pt>
    <dgm:pt modelId="{47E60D90-A39C-44DA-9F44-467F874873EF}" type="sibTrans" cxnId="{63E2CAD7-4C4B-402D-9196-B0AE8D58E319}">
      <dgm:prSet/>
      <dgm:spPr/>
      <dgm:t>
        <a:bodyPr/>
        <a:lstStyle/>
        <a:p>
          <a:endParaRPr lang="en-US"/>
        </a:p>
      </dgm:t>
    </dgm:pt>
    <dgm:pt modelId="{2AB3DB0D-BAF9-433A-A8A6-0FC19B7AB185}">
      <dgm:prSet phldrT="[Text]"/>
      <dgm:spPr/>
      <dgm:t>
        <a:bodyPr/>
        <a:lstStyle/>
        <a:p>
          <a:r>
            <a:rPr lang="en-US" dirty="0"/>
            <a:t>Non-exertional physical limitations</a:t>
          </a:r>
        </a:p>
      </dgm:t>
    </dgm:pt>
    <dgm:pt modelId="{953D11C4-EB6A-4E65-8EAF-1CA2362D9B70}" type="parTrans" cxnId="{95E73F4B-F918-475D-890F-A1CE6E89E92E}">
      <dgm:prSet/>
      <dgm:spPr/>
      <dgm:t>
        <a:bodyPr/>
        <a:lstStyle/>
        <a:p>
          <a:endParaRPr lang="en-US"/>
        </a:p>
      </dgm:t>
    </dgm:pt>
    <dgm:pt modelId="{58F1B9E7-A0AD-4EC8-A547-2F8164F05E09}" type="sibTrans" cxnId="{95E73F4B-F918-475D-890F-A1CE6E89E92E}">
      <dgm:prSet/>
      <dgm:spPr/>
      <dgm:t>
        <a:bodyPr/>
        <a:lstStyle/>
        <a:p>
          <a:endParaRPr lang="en-US"/>
        </a:p>
      </dgm:t>
    </dgm:pt>
    <dgm:pt modelId="{465DE84A-E754-4B39-83F4-75BC945BAEF8}">
      <dgm:prSet phldrT="[Text]"/>
      <dgm:spPr/>
      <dgm:t>
        <a:bodyPr/>
        <a:lstStyle/>
        <a:p>
          <a:r>
            <a:rPr lang="en-US" dirty="0"/>
            <a:t>Reach</a:t>
          </a:r>
        </a:p>
      </dgm:t>
    </dgm:pt>
    <dgm:pt modelId="{16F43001-0432-4128-BF7A-E7CA01612E8B}" type="parTrans" cxnId="{F836F02D-FF5F-465A-A863-41C6F8C9A403}">
      <dgm:prSet/>
      <dgm:spPr/>
      <dgm:t>
        <a:bodyPr/>
        <a:lstStyle/>
        <a:p>
          <a:endParaRPr lang="en-US"/>
        </a:p>
      </dgm:t>
    </dgm:pt>
    <dgm:pt modelId="{5175C62A-FDD1-4F2D-972E-BB5E32E98CD8}" type="sibTrans" cxnId="{F836F02D-FF5F-465A-A863-41C6F8C9A403}">
      <dgm:prSet/>
      <dgm:spPr/>
      <dgm:t>
        <a:bodyPr/>
        <a:lstStyle/>
        <a:p>
          <a:endParaRPr lang="en-US"/>
        </a:p>
      </dgm:t>
    </dgm:pt>
    <dgm:pt modelId="{004D7A85-4114-4415-9699-6D5058D2073D}">
      <dgm:prSet phldrT="[Text]"/>
      <dgm:spPr/>
      <dgm:t>
        <a:bodyPr/>
        <a:lstStyle/>
        <a:p>
          <a:r>
            <a:rPr lang="en-US" dirty="0"/>
            <a:t>Handling (seize, hold, grasp, turn an object with hands)</a:t>
          </a:r>
        </a:p>
      </dgm:t>
    </dgm:pt>
    <dgm:pt modelId="{858E7FAF-F180-45C9-855B-66559AAD60DD}" type="parTrans" cxnId="{BF248D1D-5BBF-4B6A-98CB-D77BBE407BF4}">
      <dgm:prSet/>
      <dgm:spPr/>
      <dgm:t>
        <a:bodyPr/>
        <a:lstStyle/>
        <a:p>
          <a:endParaRPr lang="en-US"/>
        </a:p>
      </dgm:t>
    </dgm:pt>
    <dgm:pt modelId="{636FCBD2-2723-4899-813D-68BBDF5D97F4}" type="sibTrans" cxnId="{BF248D1D-5BBF-4B6A-98CB-D77BBE407BF4}">
      <dgm:prSet/>
      <dgm:spPr/>
      <dgm:t>
        <a:bodyPr/>
        <a:lstStyle/>
        <a:p>
          <a:endParaRPr lang="en-US"/>
        </a:p>
      </dgm:t>
    </dgm:pt>
    <dgm:pt modelId="{D27BA113-CDF7-4E77-941E-59C1CDA602A4}">
      <dgm:prSet phldrT="[Text]"/>
      <dgm:spPr/>
      <dgm:t>
        <a:bodyPr/>
        <a:lstStyle/>
        <a:p>
          <a:r>
            <a:rPr lang="en-US" dirty="0"/>
            <a:t>Psychological/Social Limitations</a:t>
          </a:r>
        </a:p>
      </dgm:t>
    </dgm:pt>
    <dgm:pt modelId="{7F8AB9FF-E917-4CEA-9250-EB56FCFE2521}" type="parTrans" cxnId="{E9387809-709F-4C3B-8784-80E6C2A50EF2}">
      <dgm:prSet/>
      <dgm:spPr/>
      <dgm:t>
        <a:bodyPr/>
        <a:lstStyle/>
        <a:p>
          <a:endParaRPr lang="en-US"/>
        </a:p>
      </dgm:t>
    </dgm:pt>
    <dgm:pt modelId="{CF3D4ACB-ED1F-4195-8C69-05ECDE42CDB2}" type="sibTrans" cxnId="{E9387809-709F-4C3B-8784-80E6C2A50EF2}">
      <dgm:prSet/>
      <dgm:spPr/>
      <dgm:t>
        <a:bodyPr/>
        <a:lstStyle/>
        <a:p>
          <a:endParaRPr lang="en-US"/>
        </a:p>
      </dgm:t>
    </dgm:pt>
    <dgm:pt modelId="{C60E40A0-6701-450F-8B4A-C1E6DE5AE86C}">
      <dgm:prSet phldrT="[Text]"/>
      <dgm:spPr/>
      <dgm:t>
        <a:bodyPr/>
        <a:lstStyle/>
        <a:p>
          <a:r>
            <a:rPr lang="en-US" dirty="0"/>
            <a:t>Attention Span/Concentration</a:t>
          </a:r>
        </a:p>
      </dgm:t>
    </dgm:pt>
    <dgm:pt modelId="{DC3EDC3A-35EF-427C-91BD-C66C11306127}" type="parTrans" cxnId="{788F00A9-3492-4885-8EA9-0AA306E209EF}">
      <dgm:prSet/>
      <dgm:spPr/>
      <dgm:t>
        <a:bodyPr/>
        <a:lstStyle/>
        <a:p>
          <a:endParaRPr lang="en-US"/>
        </a:p>
      </dgm:t>
    </dgm:pt>
    <dgm:pt modelId="{8DC8F316-CAFF-4288-BE35-465A1FC938FC}" type="sibTrans" cxnId="{788F00A9-3492-4885-8EA9-0AA306E209EF}">
      <dgm:prSet/>
      <dgm:spPr/>
      <dgm:t>
        <a:bodyPr/>
        <a:lstStyle/>
        <a:p>
          <a:endParaRPr lang="en-US"/>
        </a:p>
      </dgm:t>
    </dgm:pt>
    <dgm:pt modelId="{22F9F2B9-D9E5-45AD-A529-292D676B1AE2}">
      <dgm:prSet phldrT="[Text]"/>
      <dgm:spPr/>
      <dgm:t>
        <a:bodyPr/>
        <a:lstStyle/>
        <a:p>
          <a:r>
            <a:rPr lang="en-US" dirty="0"/>
            <a:t>Lift/Carry</a:t>
          </a:r>
        </a:p>
      </dgm:t>
    </dgm:pt>
    <dgm:pt modelId="{6B1979CF-8119-4650-9D21-571CD8F660FE}" type="parTrans" cxnId="{511C98BF-146C-4CE6-B5AD-BDBBB4E3B007}">
      <dgm:prSet/>
      <dgm:spPr/>
      <dgm:t>
        <a:bodyPr/>
        <a:lstStyle/>
        <a:p>
          <a:endParaRPr lang="en-US"/>
        </a:p>
      </dgm:t>
    </dgm:pt>
    <dgm:pt modelId="{8820B6B6-B514-4F75-B349-DAFBDEC1234D}" type="sibTrans" cxnId="{511C98BF-146C-4CE6-B5AD-BDBBB4E3B007}">
      <dgm:prSet/>
      <dgm:spPr/>
      <dgm:t>
        <a:bodyPr/>
        <a:lstStyle/>
        <a:p>
          <a:endParaRPr lang="en-US"/>
        </a:p>
      </dgm:t>
    </dgm:pt>
    <dgm:pt modelId="{8B575428-238C-41E0-A904-788282F089EE}">
      <dgm:prSet phldrT="[Text]"/>
      <dgm:spPr/>
      <dgm:t>
        <a:bodyPr/>
        <a:lstStyle/>
        <a:p>
          <a:r>
            <a:rPr lang="en-US" dirty="0"/>
            <a:t>Push/Pull</a:t>
          </a:r>
        </a:p>
      </dgm:t>
    </dgm:pt>
    <dgm:pt modelId="{0BBD1C3E-1F73-4076-91ED-3682E4C5CBEE}" type="parTrans" cxnId="{EAD5EF16-8A61-4168-965A-5A5AA2419914}">
      <dgm:prSet/>
      <dgm:spPr/>
      <dgm:t>
        <a:bodyPr/>
        <a:lstStyle/>
        <a:p>
          <a:endParaRPr lang="en-US"/>
        </a:p>
      </dgm:t>
    </dgm:pt>
    <dgm:pt modelId="{4C93E7E2-547E-4FF0-856D-BCC6EF889668}" type="sibTrans" cxnId="{EAD5EF16-8A61-4168-965A-5A5AA2419914}">
      <dgm:prSet/>
      <dgm:spPr/>
      <dgm:t>
        <a:bodyPr/>
        <a:lstStyle/>
        <a:p>
          <a:endParaRPr lang="en-US"/>
        </a:p>
      </dgm:t>
    </dgm:pt>
    <dgm:pt modelId="{6673A1DB-57FF-460F-A3EE-FEEE2455AA49}">
      <dgm:prSet phldrT="[Text]"/>
      <dgm:spPr/>
      <dgm:t>
        <a:bodyPr/>
        <a:lstStyle/>
        <a:p>
          <a:r>
            <a:rPr lang="en-US" dirty="0"/>
            <a:t>Squat/Stoop/Crouch</a:t>
          </a:r>
        </a:p>
      </dgm:t>
    </dgm:pt>
    <dgm:pt modelId="{B0568227-4606-425F-9943-20F030017FF1}" type="parTrans" cxnId="{DA0D79C6-EBC6-4D54-90F4-884AA2491FE2}">
      <dgm:prSet/>
      <dgm:spPr/>
      <dgm:t>
        <a:bodyPr/>
        <a:lstStyle/>
        <a:p>
          <a:endParaRPr lang="en-US"/>
        </a:p>
      </dgm:t>
    </dgm:pt>
    <dgm:pt modelId="{6BFFAEC5-A2C9-4F64-891D-8FDDE1A471AA}" type="sibTrans" cxnId="{DA0D79C6-EBC6-4D54-90F4-884AA2491FE2}">
      <dgm:prSet/>
      <dgm:spPr/>
      <dgm:t>
        <a:bodyPr/>
        <a:lstStyle/>
        <a:p>
          <a:endParaRPr lang="en-US"/>
        </a:p>
      </dgm:t>
    </dgm:pt>
    <dgm:pt modelId="{C13E5C5E-5099-40F1-BAE7-664DB02EE072}">
      <dgm:prSet phldrT="[Text]"/>
      <dgm:spPr/>
      <dgm:t>
        <a:bodyPr/>
        <a:lstStyle/>
        <a:p>
          <a:r>
            <a:rPr lang="en-US" dirty="0"/>
            <a:t>Vision/Speech/Hearing</a:t>
          </a:r>
        </a:p>
      </dgm:t>
    </dgm:pt>
    <dgm:pt modelId="{833BB8FE-3691-4E30-8B62-0A56D7DD0083}" type="parTrans" cxnId="{9F8BFF43-36E1-4CEE-A9D3-014AA2C844C1}">
      <dgm:prSet/>
      <dgm:spPr/>
      <dgm:t>
        <a:bodyPr/>
        <a:lstStyle/>
        <a:p>
          <a:endParaRPr lang="en-US"/>
        </a:p>
      </dgm:t>
    </dgm:pt>
    <dgm:pt modelId="{ECDE7E17-D856-4E71-839D-BFB231A3F76B}" type="sibTrans" cxnId="{9F8BFF43-36E1-4CEE-A9D3-014AA2C844C1}">
      <dgm:prSet/>
      <dgm:spPr/>
      <dgm:t>
        <a:bodyPr/>
        <a:lstStyle/>
        <a:p>
          <a:endParaRPr lang="en-US"/>
        </a:p>
      </dgm:t>
    </dgm:pt>
    <dgm:pt modelId="{0E0CF313-EC82-4C14-BFCA-5A93BEF0E33A}">
      <dgm:prSet phldrT="[Text]"/>
      <dgm:spPr/>
      <dgm:t>
        <a:bodyPr/>
        <a:lstStyle/>
        <a:p>
          <a:r>
            <a:rPr lang="en-US" dirty="0"/>
            <a:t>Environmental Limitations</a:t>
          </a:r>
        </a:p>
      </dgm:t>
    </dgm:pt>
    <dgm:pt modelId="{7633795D-2870-4BC5-8E64-A7D76205FF48}" type="parTrans" cxnId="{B2E71829-22BD-4DFC-AE0B-A7D84D65A851}">
      <dgm:prSet/>
      <dgm:spPr/>
      <dgm:t>
        <a:bodyPr/>
        <a:lstStyle/>
        <a:p>
          <a:endParaRPr lang="en-US"/>
        </a:p>
      </dgm:t>
    </dgm:pt>
    <dgm:pt modelId="{521041E8-6405-4F47-985E-2185041BA0B6}" type="sibTrans" cxnId="{B2E71829-22BD-4DFC-AE0B-A7D84D65A851}">
      <dgm:prSet/>
      <dgm:spPr/>
      <dgm:t>
        <a:bodyPr/>
        <a:lstStyle/>
        <a:p>
          <a:endParaRPr lang="en-US"/>
        </a:p>
      </dgm:t>
    </dgm:pt>
    <dgm:pt modelId="{000BD177-4266-4FC1-AA50-6F65633A791E}">
      <dgm:prSet phldrT="[Text]"/>
      <dgm:spPr/>
      <dgm:t>
        <a:bodyPr/>
        <a:lstStyle/>
        <a:p>
          <a:r>
            <a:rPr lang="en-US" dirty="0"/>
            <a:t>Self-Direction/Ability to make a plan and follow through</a:t>
          </a:r>
        </a:p>
      </dgm:t>
    </dgm:pt>
    <dgm:pt modelId="{5190AD42-D92E-43D9-B87F-49AD1BEAA32C}" type="parTrans" cxnId="{51E087B5-3C53-423A-965B-30C2F875006C}">
      <dgm:prSet/>
      <dgm:spPr/>
      <dgm:t>
        <a:bodyPr/>
        <a:lstStyle/>
        <a:p>
          <a:endParaRPr lang="en-US"/>
        </a:p>
      </dgm:t>
    </dgm:pt>
    <dgm:pt modelId="{B4B19175-7AFB-4B52-AAAB-8EB85FB9147E}" type="sibTrans" cxnId="{51E087B5-3C53-423A-965B-30C2F875006C}">
      <dgm:prSet/>
      <dgm:spPr/>
      <dgm:t>
        <a:bodyPr/>
        <a:lstStyle/>
        <a:p>
          <a:endParaRPr lang="en-US"/>
        </a:p>
      </dgm:t>
    </dgm:pt>
    <dgm:pt modelId="{840CCEEE-804E-4A68-B19A-0126066A83B7}">
      <dgm:prSet phldrT="[Text]"/>
      <dgm:spPr/>
      <dgm:t>
        <a:bodyPr/>
        <a:lstStyle/>
        <a:p>
          <a:r>
            <a:rPr lang="en-US" dirty="0"/>
            <a:t>Ability to function with or around peers and authority figures</a:t>
          </a:r>
        </a:p>
      </dgm:t>
    </dgm:pt>
    <dgm:pt modelId="{CB44326C-5429-4F49-9019-4A9E620C47D6}" type="parTrans" cxnId="{B35BFAE5-103E-488F-A345-6B37F0192FD3}">
      <dgm:prSet/>
      <dgm:spPr/>
      <dgm:t>
        <a:bodyPr/>
        <a:lstStyle/>
        <a:p>
          <a:endParaRPr lang="en-US"/>
        </a:p>
      </dgm:t>
    </dgm:pt>
    <dgm:pt modelId="{FA90BB5C-9BC4-4A6F-8F1A-B2D982D863EB}" type="sibTrans" cxnId="{B35BFAE5-103E-488F-A345-6B37F0192FD3}">
      <dgm:prSet/>
      <dgm:spPr/>
      <dgm:t>
        <a:bodyPr/>
        <a:lstStyle/>
        <a:p>
          <a:endParaRPr lang="en-US"/>
        </a:p>
      </dgm:t>
    </dgm:pt>
    <dgm:pt modelId="{D429E6F3-F1CC-4644-B3B4-902976E5B1EC}">
      <dgm:prSet phldrT="[Text]"/>
      <dgm:spPr/>
      <dgm:t>
        <a:bodyPr/>
        <a:lstStyle/>
        <a:p>
          <a:r>
            <a:rPr lang="en-US" dirty="0"/>
            <a:t>Ability to Read, Understand, and/or follow simple multi-step instructions</a:t>
          </a:r>
        </a:p>
      </dgm:t>
    </dgm:pt>
    <dgm:pt modelId="{B61FC28E-24C5-4611-8BE6-932C6CBEA251}" type="parTrans" cxnId="{8A211F91-A314-4B43-8D6E-3814CD52B0BF}">
      <dgm:prSet/>
      <dgm:spPr/>
      <dgm:t>
        <a:bodyPr/>
        <a:lstStyle/>
        <a:p>
          <a:endParaRPr lang="en-US"/>
        </a:p>
      </dgm:t>
    </dgm:pt>
    <dgm:pt modelId="{86F5DEFD-90F3-4D34-9CE2-26F943AA17BC}" type="sibTrans" cxnId="{8A211F91-A314-4B43-8D6E-3814CD52B0BF}">
      <dgm:prSet/>
      <dgm:spPr/>
      <dgm:t>
        <a:bodyPr/>
        <a:lstStyle/>
        <a:p>
          <a:endParaRPr lang="en-US"/>
        </a:p>
      </dgm:t>
    </dgm:pt>
    <dgm:pt modelId="{D14A0B48-C932-41CE-93A6-360D6461C964}">
      <dgm:prSet phldrT="[Text]"/>
      <dgm:spPr/>
      <dgm:t>
        <a:bodyPr/>
        <a:lstStyle/>
        <a:p>
          <a:r>
            <a:rPr lang="en-US" dirty="0"/>
            <a:t>Ability to handle changes in routine or environment</a:t>
          </a:r>
        </a:p>
      </dgm:t>
    </dgm:pt>
    <dgm:pt modelId="{6F8A4D2E-4E29-4578-9C52-E1FCFC4D3258}" type="parTrans" cxnId="{5047404F-3B88-4D46-ABB4-27CAFB4A6BBA}">
      <dgm:prSet/>
      <dgm:spPr/>
      <dgm:t>
        <a:bodyPr/>
        <a:lstStyle/>
        <a:p>
          <a:endParaRPr lang="en-US"/>
        </a:p>
      </dgm:t>
    </dgm:pt>
    <dgm:pt modelId="{49290461-61DB-4CC4-8880-8DB617739896}" type="sibTrans" cxnId="{5047404F-3B88-4D46-ABB4-27CAFB4A6BBA}">
      <dgm:prSet/>
      <dgm:spPr/>
      <dgm:t>
        <a:bodyPr/>
        <a:lstStyle/>
        <a:p>
          <a:endParaRPr lang="en-US"/>
        </a:p>
      </dgm:t>
    </dgm:pt>
    <dgm:pt modelId="{A1AAAE8B-1455-492B-A2E4-2A91C51C3239}">
      <dgm:prSet phldrT="[Text]"/>
      <dgm:spPr/>
      <dgm:t>
        <a:bodyPr/>
        <a:lstStyle/>
        <a:p>
          <a:r>
            <a:rPr lang="en-US" dirty="0"/>
            <a:t>Ability to manage money and pay bills independently</a:t>
          </a:r>
        </a:p>
      </dgm:t>
    </dgm:pt>
    <dgm:pt modelId="{44C685C9-C1A9-41BD-A95B-477133CFFC3A}" type="parTrans" cxnId="{5F83A0C9-8D78-4680-9A89-D300AA09A4B8}">
      <dgm:prSet/>
      <dgm:spPr/>
      <dgm:t>
        <a:bodyPr/>
        <a:lstStyle/>
        <a:p>
          <a:endParaRPr lang="en-US"/>
        </a:p>
      </dgm:t>
    </dgm:pt>
    <dgm:pt modelId="{5DADA540-DF00-455F-8D6E-9F20C73C306E}" type="sibTrans" cxnId="{5F83A0C9-8D78-4680-9A89-D300AA09A4B8}">
      <dgm:prSet/>
      <dgm:spPr/>
      <dgm:t>
        <a:bodyPr/>
        <a:lstStyle/>
        <a:p>
          <a:endParaRPr lang="en-US"/>
        </a:p>
      </dgm:t>
    </dgm:pt>
    <dgm:pt modelId="{958BEAF5-7BEA-475E-8DFA-290FC5A7C8AB}" type="pres">
      <dgm:prSet presAssocID="{0D9709F9-0316-4B5F-8359-4C54F7DDBFEA}" presName="Name0" presStyleCnt="0">
        <dgm:presLayoutVars>
          <dgm:dir/>
          <dgm:animLvl val="lvl"/>
          <dgm:resizeHandles val="exact"/>
        </dgm:presLayoutVars>
      </dgm:prSet>
      <dgm:spPr/>
    </dgm:pt>
    <dgm:pt modelId="{AB0F343E-555C-4F3C-8CAE-923B3B947B41}" type="pres">
      <dgm:prSet presAssocID="{A118A993-C6FC-4443-B545-51291B0DBACA}" presName="linNode" presStyleCnt="0"/>
      <dgm:spPr/>
    </dgm:pt>
    <dgm:pt modelId="{B9AF87CC-F62D-40F0-A94E-0F619D44492E}" type="pres">
      <dgm:prSet presAssocID="{A118A993-C6FC-4443-B545-51291B0DBACA}" presName="parentText" presStyleLbl="node1" presStyleIdx="0" presStyleCnt="3" custScaleX="75056" custScaleY="75113">
        <dgm:presLayoutVars>
          <dgm:chMax val="1"/>
          <dgm:bulletEnabled val="1"/>
        </dgm:presLayoutVars>
      </dgm:prSet>
      <dgm:spPr/>
    </dgm:pt>
    <dgm:pt modelId="{FE2EAD79-2DA8-44CC-B12C-3C34A1067AC7}" type="pres">
      <dgm:prSet presAssocID="{A118A993-C6FC-4443-B545-51291B0DBACA}" presName="descendantText" presStyleLbl="alignAccFollowNode1" presStyleIdx="0" presStyleCnt="3" custScaleY="76033">
        <dgm:presLayoutVars>
          <dgm:bulletEnabled val="1"/>
        </dgm:presLayoutVars>
      </dgm:prSet>
      <dgm:spPr/>
    </dgm:pt>
    <dgm:pt modelId="{C0B045D7-BCEF-4776-A3DE-43CCE1678DA0}" type="pres">
      <dgm:prSet presAssocID="{A5270AD6-A732-4DCE-A73F-1BF2162A84D5}" presName="sp" presStyleCnt="0"/>
      <dgm:spPr/>
    </dgm:pt>
    <dgm:pt modelId="{A7481E82-9316-4B25-9F77-2D80AD032E14}" type="pres">
      <dgm:prSet presAssocID="{2AB3DB0D-BAF9-433A-A8A6-0FC19B7AB185}" presName="linNode" presStyleCnt="0"/>
      <dgm:spPr/>
    </dgm:pt>
    <dgm:pt modelId="{5AECDCC3-8A42-49D9-A1C1-0E5A92577725}" type="pres">
      <dgm:prSet presAssocID="{2AB3DB0D-BAF9-433A-A8A6-0FC19B7AB185}" presName="parentText" presStyleLbl="node1" presStyleIdx="1" presStyleCnt="3" custScaleX="75056" custScaleY="85964">
        <dgm:presLayoutVars>
          <dgm:chMax val="1"/>
          <dgm:bulletEnabled val="1"/>
        </dgm:presLayoutVars>
      </dgm:prSet>
      <dgm:spPr/>
    </dgm:pt>
    <dgm:pt modelId="{CC555243-E9BE-44D4-9CEC-E36EFDAE68D1}" type="pres">
      <dgm:prSet presAssocID="{2AB3DB0D-BAF9-433A-A8A6-0FC19B7AB185}" presName="descendantText" presStyleLbl="alignAccFollowNode1" presStyleIdx="1" presStyleCnt="3" custScaleY="88656">
        <dgm:presLayoutVars>
          <dgm:bulletEnabled val="1"/>
        </dgm:presLayoutVars>
      </dgm:prSet>
      <dgm:spPr/>
    </dgm:pt>
    <dgm:pt modelId="{6446D8C7-93D4-4250-9ED7-70A0341B621F}" type="pres">
      <dgm:prSet presAssocID="{58F1B9E7-A0AD-4EC8-A547-2F8164F05E09}" presName="sp" presStyleCnt="0"/>
      <dgm:spPr/>
    </dgm:pt>
    <dgm:pt modelId="{F5F70270-93FB-49C2-90A5-E229C955C861}" type="pres">
      <dgm:prSet presAssocID="{D27BA113-CDF7-4E77-941E-59C1CDA602A4}" presName="linNode" presStyleCnt="0"/>
      <dgm:spPr/>
    </dgm:pt>
    <dgm:pt modelId="{8DF9B68C-C935-4EBA-B2A8-035051592224}" type="pres">
      <dgm:prSet presAssocID="{D27BA113-CDF7-4E77-941E-59C1CDA602A4}" presName="parentText" presStyleLbl="node1" presStyleIdx="2" presStyleCnt="3" custScaleX="75056">
        <dgm:presLayoutVars>
          <dgm:chMax val="1"/>
          <dgm:bulletEnabled val="1"/>
        </dgm:presLayoutVars>
      </dgm:prSet>
      <dgm:spPr/>
    </dgm:pt>
    <dgm:pt modelId="{64F9542C-B93C-4D7E-9C64-BA3D52788FBB}" type="pres">
      <dgm:prSet presAssocID="{D27BA113-CDF7-4E77-941E-59C1CDA602A4}" presName="descendantText" presStyleLbl="alignAccFollowNode1" presStyleIdx="2" presStyleCnt="3">
        <dgm:presLayoutVars>
          <dgm:bulletEnabled val="1"/>
        </dgm:presLayoutVars>
      </dgm:prSet>
      <dgm:spPr/>
    </dgm:pt>
  </dgm:ptLst>
  <dgm:cxnLst>
    <dgm:cxn modelId="{4D063F01-2B11-4721-9BC1-AF6082D87A7C}" type="presOf" srcId="{840CCEEE-804E-4A68-B19A-0126066A83B7}" destId="{64F9542C-B93C-4D7E-9C64-BA3D52788FBB}" srcOrd="0" destOrd="2" presId="urn:microsoft.com/office/officeart/2005/8/layout/vList5"/>
    <dgm:cxn modelId="{E9387809-709F-4C3B-8784-80E6C2A50EF2}" srcId="{0D9709F9-0316-4B5F-8359-4C54F7DDBFEA}" destId="{D27BA113-CDF7-4E77-941E-59C1CDA602A4}" srcOrd="2" destOrd="0" parTransId="{7F8AB9FF-E917-4CEA-9250-EB56FCFE2521}" sibTransId="{CF3D4ACB-ED1F-4195-8C69-05ECDE42CDB2}"/>
    <dgm:cxn modelId="{2040ED0D-360B-4CE7-8CE5-1E9A41A247EB}" type="presOf" srcId="{C13E5C5E-5099-40F1-BAE7-664DB02EE072}" destId="{CC555243-E9BE-44D4-9CEC-E36EFDAE68D1}" srcOrd="0" destOrd="3" presId="urn:microsoft.com/office/officeart/2005/8/layout/vList5"/>
    <dgm:cxn modelId="{EAD5EF16-8A61-4168-965A-5A5AA2419914}" srcId="{A118A993-C6FC-4443-B545-51291B0DBACA}" destId="{8B575428-238C-41E0-A904-788282F089EE}" srcOrd="3" destOrd="0" parTransId="{0BBD1C3E-1F73-4076-91ED-3682E4C5CBEE}" sibTransId="{4C93E7E2-547E-4FF0-856D-BCC6EF889668}"/>
    <dgm:cxn modelId="{67A9AF18-0AA5-4484-8630-99399E409CAC}" type="presOf" srcId="{004D7A85-4114-4415-9699-6D5058D2073D}" destId="{CC555243-E9BE-44D4-9CEC-E36EFDAE68D1}" srcOrd="0" destOrd="2" presId="urn:microsoft.com/office/officeart/2005/8/layout/vList5"/>
    <dgm:cxn modelId="{E388E219-710B-4DFE-96C2-8C43D9C1716F}" type="presOf" srcId="{D429E6F3-F1CC-4644-B3B4-902976E5B1EC}" destId="{64F9542C-B93C-4D7E-9C64-BA3D52788FBB}" srcOrd="0" destOrd="3" presId="urn:microsoft.com/office/officeart/2005/8/layout/vList5"/>
    <dgm:cxn modelId="{DDAAF319-0EC1-4903-9372-7FBB9B1E4D6A}" type="presOf" srcId="{D27BA113-CDF7-4E77-941E-59C1CDA602A4}" destId="{8DF9B68C-C935-4EBA-B2A8-035051592224}" srcOrd="0" destOrd="0" presId="urn:microsoft.com/office/officeart/2005/8/layout/vList5"/>
    <dgm:cxn modelId="{BF248D1D-5BBF-4B6A-98CB-D77BBE407BF4}" srcId="{2AB3DB0D-BAF9-433A-A8A6-0FC19B7AB185}" destId="{004D7A85-4114-4415-9699-6D5058D2073D}" srcOrd="2" destOrd="0" parTransId="{858E7FAF-F180-45C9-855B-66559AAD60DD}" sibTransId="{636FCBD2-2723-4899-813D-68BBDF5D97F4}"/>
    <dgm:cxn modelId="{464A9B1D-0514-4975-A44C-C429FAB0F108}" type="presOf" srcId="{0E0CF313-EC82-4C14-BFCA-5A93BEF0E33A}" destId="{CC555243-E9BE-44D4-9CEC-E36EFDAE68D1}" srcOrd="0" destOrd="4" presId="urn:microsoft.com/office/officeart/2005/8/layout/vList5"/>
    <dgm:cxn modelId="{AA54C726-9498-49C3-AE22-9118A473741D}" type="presOf" srcId="{22F9F2B9-D9E5-45AD-A529-292D676B1AE2}" destId="{FE2EAD79-2DA8-44CC-B12C-3C34A1067AC7}" srcOrd="0" destOrd="2" presId="urn:microsoft.com/office/officeart/2005/8/layout/vList5"/>
    <dgm:cxn modelId="{B2E71829-22BD-4DFC-AE0B-A7D84D65A851}" srcId="{2AB3DB0D-BAF9-433A-A8A6-0FC19B7AB185}" destId="{0E0CF313-EC82-4C14-BFCA-5A93BEF0E33A}" srcOrd="4" destOrd="0" parTransId="{7633795D-2870-4BC5-8E64-A7D76205FF48}" sibTransId="{521041E8-6405-4F47-985E-2185041BA0B6}"/>
    <dgm:cxn modelId="{D1A7D62B-687C-4951-9040-F95DDD222525}" type="presOf" srcId="{000BD177-4266-4FC1-AA50-6F65633A791E}" destId="{64F9542C-B93C-4D7E-9C64-BA3D52788FBB}" srcOrd="0" destOrd="1" presId="urn:microsoft.com/office/officeart/2005/8/layout/vList5"/>
    <dgm:cxn modelId="{F836F02D-FF5F-465A-A863-41C6F8C9A403}" srcId="{2AB3DB0D-BAF9-433A-A8A6-0FC19B7AB185}" destId="{465DE84A-E754-4B39-83F4-75BC945BAEF8}" srcOrd="0" destOrd="0" parTransId="{16F43001-0432-4128-BF7A-E7CA01612E8B}" sibTransId="{5175C62A-FDD1-4F2D-972E-BB5E32E98CD8}"/>
    <dgm:cxn modelId="{9F8BFF43-36E1-4CEE-A9D3-014AA2C844C1}" srcId="{2AB3DB0D-BAF9-433A-A8A6-0FC19B7AB185}" destId="{C13E5C5E-5099-40F1-BAE7-664DB02EE072}" srcOrd="3" destOrd="0" parTransId="{833BB8FE-3691-4E30-8B62-0A56D7DD0083}" sibTransId="{ECDE7E17-D856-4E71-839D-BFB231A3F76B}"/>
    <dgm:cxn modelId="{5E7D6848-50A8-4465-BD23-599F92DA9F39}" srcId="{0D9709F9-0316-4B5F-8359-4C54F7DDBFEA}" destId="{A118A993-C6FC-4443-B545-51291B0DBACA}" srcOrd="0" destOrd="0" parTransId="{1DA628AA-F880-45DC-AF59-2252012426C6}" sibTransId="{A5270AD6-A732-4DCE-A73F-1BF2162A84D5}"/>
    <dgm:cxn modelId="{95E73F4B-F918-475D-890F-A1CE6E89E92E}" srcId="{0D9709F9-0316-4B5F-8359-4C54F7DDBFEA}" destId="{2AB3DB0D-BAF9-433A-A8A6-0FC19B7AB185}" srcOrd="1" destOrd="0" parTransId="{953D11C4-EB6A-4E65-8EAF-1CA2362D9B70}" sibTransId="{58F1B9E7-A0AD-4EC8-A547-2F8164F05E09}"/>
    <dgm:cxn modelId="{63D14F4E-9DF3-4C2A-967C-DF4F53D90703}" type="presOf" srcId="{465DE84A-E754-4B39-83F4-75BC945BAEF8}" destId="{CC555243-E9BE-44D4-9CEC-E36EFDAE68D1}" srcOrd="0" destOrd="0" presId="urn:microsoft.com/office/officeart/2005/8/layout/vList5"/>
    <dgm:cxn modelId="{5047404F-3B88-4D46-ABB4-27CAFB4A6BBA}" srcId="{D27BA113-CDF7-4E77-941E-59C1CDA602A4}" destId="{D14A0B48-C932-41CE-93A6-360D6461C964}" srcOrd="4" destOrd="0" parTransId="{6F8A4D2E-4E29-4578-9C52-E1FCFC4D3258}" sibTransId="{49290461-61DB-4CC4-8880-8DB617739896}"/>
    <dgm:cxn modelId="{6863D27D-F2E7-48D3-AF12-DA48FE2FC904}" type="presOf" srcId="{446B38EB-30B6-44AA-A0D1-6EC63A18A673}" destId="{FE2EAD79-2DA8-44CC-B12C-3C34A1067AC7}" srcOrd="0" destOrd="1" presId="urn:microsoft.com/office/officeart/2005/8/layout/vList5"/>
    <dgm:cxn modelId="{4FA78F83-35AF-4760-BBCC-638A452C7A79}" type="presOf" srcId="{A118A993-C6FC-4443-B545-51291B0DBACA}" destId="{B9AF87CC-F62D-40F0-A94E-0F619D44492E}" srcOrd="0" destOrd="0" presId="urn:microsoft.com/office/officeart/2005/8/layout/vList5"/>
    <dgm:cxn modelId="{462DE28A-9B90-4224-9846-C93512F1BE6C}" type="presOf" srcId="{A1AAAE8B-1455-492B-A2E4-2A91C51C3239}" destId="{64F9542C-B93C-4D7E-9C64-BA3D52788FBB}" srcOrd="0" destOrd="5" presId="urn:microsoft.com/office/officeart/2005/8/layout/vList5"/>
    <dgm:cxn modelId="{2DDEEF8F-13B2-4001-A4CC-B362D509B3AC}" type="presOf" srcId="{0D9709F9-0316-4B5F-8359-4C54F7DDBFEA}" destId="{958BEAF5-7BEA-475E-8DFA-290FC5A7C8AB}" srcOrd="0" destOrd="0" presId="urn:microsoft.com/office/officeart/2005/8/layout/vList5"/>
    <dgm:cxn modelId="{8A211F91-A314-4B43-8D6E-3814CD52B0BF}" srcId="{D27BA113-CDF7-4E77-941E-59C1CDA602A4}" destId="{D429E6F3-F1CC-4644-B3B4-902976E5B1EC}" srcOrd="3" destOrd="0" parTransId="{B61FC28E-24C5-4611-8BE6-932C6CBEA251}" sibTransId="{86F5DEFD-90F3-4D34-9CE2-26F943AA17BC}"/>
    <dgm:cxn modelId="{499DC7A2-AE37-40B9-9E9E-CAC97B8D820A}" type="presOf" srcId="{6673A1DB-57FF-460F-A3EE-FEEE2455AA49}" destId="{CC555243-E9BE-44D4-9CEC-E36EFDAE68D1}" srcOrd="0" destOrd="1" presId="urn:microsoft.com/office/officeart/2005/8/layout/vList5"/>
    <dgm:cxn modelId="{788F00A9-3492-4885-8EA9-0AA306E209EF}" srcId="{D27BA113-CDF7-4E77-941E-59C1CDA602A4}" destId="{C60E40A0-6701-450F-8B4A-C1E6DE5AE86C}" srcOrd="0" destOrd="0" parTransId="{DC3EDC3A-35EF-427C-91BD-C66C11306127}" sibTransId="{8DC8F316-CAFF-4288-BE35-465A1FC938FC}"/>
    <dgm:cxn modelId="{51E087B5-3C53-423A-965B-30C2F875006C}" srcId="{D27BA113-CDF7-4E77-941E-59C1CDA602A4}" destId="{000BD177-4266-4FC1-AA50-6F65633A791E}" srcOrd="1" destOrd="0" parTransId="{5190AD42-D92E-43D9-B87F-49AD1BEAA32C}" sibTransId="{B4B19175-7AFB-4B52-AAAB-8EB85FB9147E}"/>
    <dgm:cxn modelId="{511C98BF-146C-4CE6-B5AD-BDBBB4E3B007}" srcId="{A118A993-C6FC-4443-B545-51291B0DBACA}" destId="{22F9F2B9-D9E5-45AD-A529-292D676B1AE2}" srcOrd="2" destOrd="0" parTransId="{6B1979CF-8119-4650-9D21-571CD8F660FE}" sibTransId="{8820B6B6-B514-4F75-B349-DAFBDEC1234D}"/>
    <dgm:cxn modelId="{06601AC2-8B92-40CD-A3EC-6C80BD9CCFDD}" type="presOf" srcId="{D14A0B48-C932-41CE-93A6-360D6461C964}" destId="{64F9542C-B93C-4D7E-9C64-BA3D52788FBB}" srcOrd="0" destOrd="4" presId="urn:microsoft.com/office/officeart/2005/8/layout/vList5"/>
    <dgm:cxn modelId="{DA0D79C6-EBC6-4D54-90F4-884AA2491FE2}" srcId="{2AB3DB0D-BAF9-433A-A8A6-0FC19B7AB185}" destId="{6673A1DB-57FF-460F-A3EE-FEEE2455AA49}" srcOrd="1" destOrd="0" parTransId="{B0568227-4606-425F-9943-20F030017FF1}" sibTransId="{6BFFAEC5-A2C9-4F64-891D-8FDDE1A471AA}"/>
    <dgm:cxn modelId="{3AD835C8-6ED3-4AD8-9D77-6ED48A10345C}" type="presOf" srcId="{2AB3DB0D-BAF9-433A-A8A6-0FC19B7AB185}" destId="{5AECDCC3-8A42-49D9-A1C1-0E5A92577725}" srcOrd="0" destOrd="0" presId="urn:microsoft.com/office/officeart/2005/8/layout/vList5"/>
    <dgm:cxn modelId="{5F83A0C9-8D78-4680-9A89-D300AA09A4B8}" srcId="{D27BA113-CDF7-4E77-941E-59C1CDA602A4}" destId="{A1AAAE8B-1455-492B-A2E4-2A91C51C3239}" srcOrd="5" destOrd="0" parTransId="{44C685C9-C1A9-41BD-A95B-477133CFFC3A}" sibTransId="{5DADA540-DF00-455F-8D6E-9F20C73C306E}"/>
    <dgm:cxn modelId="{F00337CA-5931-457A-9AFC-DD8D3BAAD4A3}" type="presOf" srcId="{8B575428-238C-41E0-A904-788282F089EE}" destId="{FE2EAD79-2DA8-44CC-B12C-3C34A1067AC7}" srcOrd="0" destOrd="3" presId="urn:microsoft.com/office/officeart/2005/8/layout/vList5"/>
    <dgm:cxn modelId="{96686DCB-C935-4FB1-BAB6-98B097DC0DDC}" type="presOf" srcId="{C60E40A0-6701-450F-8B4A-C1E6DE5AE86C}" destId="{64F9542C-B93C-4D7E-9C64-BA3D52788FBB}" srcOrd="0" destOrd="0" presId="urn:microsoft.com/office/officeart/2005/8/layout/vList5"/>
    <dgm:cxn modelId="{63E2CAD7-4C4B-402D-9196-B0AE8D58E319}" srcId="{A118A993-C6FC-4443-B545-51291B0DBACA}" destId="{446B38EB-30B6-44AA-A0D1-6EC63A18A673}" srcOrd="1" destOrd="0" parTransId="{C0CB8A71-2E13-4CC5-A2E9-5DDABBEC9D5F}" sibTransId="{47E60D90-A39C-44DA-9F44-467F874873EF}"/>
    <dgm:cxn modelId="{B35BFAE5-103E-488F-A345-6B37F0192FD3}" srcId="{D27BA113-CDF7-4E77-941E-59C1CDA602A4}" destId="{840CCEEE-804E-4A68-B19A-0126066A83B7}" srcOrd="2" destOrd="0" parTransId="{CB44326C-5429-4F49-9019-4A9E620C47D6}" sibTransId="{FA90BB5C-9BC4-4A6F-8F1A-B2D982D863EB}"/>
    <dgm:cxn modelId="{B5955AED-FA56-48D1-9E98-4F3E8B2C0025}" srcId="{A118A993-C6FC-4443-B545-51291B0DBACA}" destId="{7E42E431-FB8D-4F49-B26A-B44206BCF0A0}" srcOrd="0" destOrd="0" parTransId="{2C1033DB-D067-463B-AE3D-131E66BEB71A}" sibTransId="{4B6B2D36-5907-4AD7-BB35-66EA32CB8B8B}"/>
    <dgm:cxn modelId="{0D8321F1-CC07-4A23-B26B-4C82C6B99EC6}" type="presOf" srcId="{7E42E431-FB8D-4F49-B26A-B44206BCF0A0}" destId="{FE2EAD79-2DA8-44CC-B12C-3C34A1067AC7}" srcOrd="0" destOrd="0" presId="urn:microsoft.com/office/officeart/2005/8/layout/vList5"/>
    <dgm:cxn modelId="{74313ACC-07E8-4FF5-8A33-3D27592794CB}" type="presParOf" srcId="{958BEAF5-7BEA-475E-8DFA-290FC5A7C8AB}" destId="{AB0F343E-555C-4F3C-8CAE-923B3B947B41}" srcOrd="0" destOrd="0" presId="urn:microsoft.com/office/officeart/2005/8/layout/vList5"/>
    <dgm:cxn modelId="{9D7C413C-17B7-4A0C-B9CB-9DE5218EEBE2}" type="presParOf" srcId="{AB0F343E-555C-4F3C-8CAE-923B3B947B41}" destId="{B9AF87CC-F62D-40F0-A94E-0F619D44492E}" srcOrd="0" destOrd="0" presId="urn:microsoft.com/office/officeart/2005/8/layout/vList5"/>
    <dgm:cxn modelId="{710ED3E4-9571-4685-8DA7-B7A2A627A9D6}" type="presParOf" srcId="{AB0F343E-555C-4F3C-8CAE-923B3B947B41}" destId="{FE2EAD79-2DA8-44CC-B12C-3C34A1067AC7}" srcOrd="1" destOrd="0" presId="urn:microsoft.com/office/officeart/2005/8/layout/vList5"/>
    <dgm:cxn modelId="{F42E1125-CBC4-4987-92C0-768DCB51FBC8}" type="presParOf" srcId="{958BEAF5-7BEA-475E-8DFA-290FC5A7C8AB}" destId="{C0B045D7-BCEF-4776-A3DE-43CCE1678DA0}" srcOrd="1" destOrd="0" presId="urn:microsoft.com/office/officeart/2005/8/layout/vList5"/>
    <dgm:cxn modelId="{34B87291-BB38-44DF-A425-1E7D4E822DB4}" type="presParOf" srcId="{958BEAF5-7BEA-475E-8DFA-290FC5A7C8AB}" destId="{A7481E82-9316-4B25-9F77-2D80AD032E14}" srcOrd="2" destOrd="0" presId="urn:microsoft.com/office/officeart/2005/8/layout/vList5"/>
    <dgm:cxn modelId="{EF00F0FA-736A-41C9-9836-4A6A1CB6D8FC}" type="presParOf" srcId="{A7481E82-9316-4B25-9F77-2D80AD032E14}" destId="{5AECDCC3-8A42-49D9-A1C1-0E5A92577725}" srcOrd="0" destOrd="0" presId="urn:microsoft.com/office/officeart/2005/8/layout/vList5"/>
    <dgm:cxn modelId="{45BB29B8-3CA4-42A4-9455-3AC0C5BC1856}" type="presParOf" srcId="{A7481E82-9316-4B25-9F77-2D80AD032E14}" destId="{CC555243-E9BE-44D4-9CEC-E36EFDAE68D1}" srcOrd="1" destOrd="0" presId="urn:microsoft.com/office/officeart/2005/8/layout/vList5"/>
    <dgm:cxn modelId="{302887F8-BBB4-42C3-8DC6-25F5C019CD4D}" type="presParOf" srcId="{958BEAF5-7BEA-475E-8DFA-290FC5A7C8AB}" destId="{6446D8C7-93D4-4250-9ED7-70A0341B621F}" srcOrd="3" destOrd="0" presId="urn:microsoft.com/office/officeart/2005/8/layout/vList5"/>
    <dgm:cxn modelId="{44EFB74D-176B-4396-83B5-6AED3ABEA023}" type="presParOf" srcId="{958BEAF5-7BEA-475E-8DFA-290FC5A7C8AB}" destId="{F5F70270-93FB-49C2-90A5-E229C955C861}" srcOrd="4" destOrd="0" presId="urn:microsoft.com/office/officeart/2005/8/layout/vList5"/>
    <dgm:cxn modelId="{2713C2E9-4C1C-492D-8EF9-64002DA5B155}" type="presParOf" srcId="{F5F70270-93FB-49C2-90A5-E229C955C861}" destId="{8DF9B68C-C935-4EBA-B2A8-035051592224}" srcOrd="0" destOrd="0" presId="urn:microsoft.com/office/officeart/2005/8/layout/vList5"/>
    <dgm:cxn modelId="{C20965C9-943B-4C90-A4E7-D52707303CE0}" type="presParOf" srcId="{F5F70270-93FB-49C2-90A5-E229C955C861}" destId="{64F9542C-B93C-4D7E-9C64-BA3D52788FB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3D771-3F8D-42B1-B73B-ABFB8A2DCC7E}">
      <dsp:nvSpPr>
        <dsp:cNvPr id="0" name=""/>
        <dsp:cNvSpPr/>
      </dsp:nvSpPr>
      <dsp:spPr>
        <a:xfrm rot="3565702">
          <a:off x="177100" y="841190"/>
          <a:ext cx="1529341"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EADAD9-E2C6-41AD-AC7E-B094D9C39D28}">
      <dsp:nvSpPr>
        <dsp:cNvPr id="0" name=""/>
        <dsp:cNvSpPr/>
      </dsp:nvSpPr>
      <dsp:spPr>
        <a:xfrm>
          <a:off x="195508" y="4"/>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Complete online SSD  or SSI application</a:t>
          </a:r>
        </a:p>
      </dsp:txBody>
      <dsp:txXfrm>
        <a:off x="226664" y="31160"/>
        <a:ext cx="1710584" cy="1001425"/>
      </dsp:txXfrm>
    </dsp:sp>
    <dsp:sp modelId="{52EF96DD-0419-4F48-B93A-AC06CA7B6B84}">
      <dsp:nvSpPr>
        <dsp:cNvPr id="0" name=""/>
        <dsp:cNvSpPr/>
      </dsp:nvSpPr>
      <dsp:spPr>
        <a:xfrm rot="3383683">
          <a:off x="992699" y="2137902"/>
          <a:ext cx="1526230"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FB97F-5552-4DAA-AF71-4451F9DFF97E}">
      <dsp:nvSpPr>
        <dsp:cNvPr id="0" name=""/>
        <dsp:cNvSpPr/>
      </dsp:nvSpPr>
      <dsp:spPr>
        <a:xfrm>
          <a:off x="976115" y="1319518"/>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Complete in-person SSD or SSI application, if needed</a:t>
          </a:r>
        </a:p>
      </dsp:txBody>
      <dsp:txXfrm>
        <a:off x="1007271" y="1350674"/>
        <a:ext cx="1710584" cy="1001425"/>
      </dsp:txXfrm>
    </dsp:sp>
    <dsp:sp modelId="{FCD0AABF-9239-4342-BDFC-0D287D5B9DE5}">
      <dsp:nvSpPr>
        <dsp:cNvPr id="0" name=""/>
        <dsp:cNvSpPr/>
      </dsp:nvSpPr>
      <dsp:spPr>
        <a:xfrm rot="13130">
          <a:off x="2180926" y="2780437"/>
          <a:ext cx="2199087"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9ACB02-7F4D-4866-A824-F7C337674BE4}">
      <dsp:nvSpPr>
        <dsp:cNvPr id="0" name=""/>
        <dsp:cNvSpPr/>
      </dsp:nvSpPr>
      <dsp:spPr>
        <a:xfrm>
          <a:off x="1823595" y="2593429"/>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SSA determines if client has enough work history for SSD</a:t>
          </a:r>
        </a:p>
      </dsp:txBody>
      <dsp:txXfrm>
        <a:off x="1854751" y="2624585"/>
        <a:ext cx="1710584" cy="1001425"/>
      </dsp:txXfrm>
    </dsp:sp>
    <dsp:sp modelId="{083D2C3F-FE44-4A5A-9C0B-350AAE020673}">
      <dsp:nvSpPr>
        <dsp:cNvPr id="0" name=""/>
        <dsp:cNvSpPr/>
      </dsp:nvSpPr>
      <dsp:spPr>
        <a:xfrm rot="18257839">
          <a:off x="4049692" y="2149056"/>
          <a:ext cx="1538704"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06F8F-6EF1-4808-92CA-E436D355F1E8}">
      <dsp:nvSpPr>
        <dsp:cNvPr id="0" name=""/>
        <dsp:cNvSpPr/>
      </dsp:nvSpPr>
      <dsp:spPr>
        <a:xfrm>
          <a:off x="4025426" y="2604587"/>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SSA transfers case to DDS</a:t>
          </a:r>
        </a:p>
      </dsp:txBody>
      <dsp:txXfrm>
        <a:off x="4056582" y="2635743"/>
        <a:ext cx="1710584" cy="1001425"/>
      </dsp:txXfrm>
    </dsp:sp>
    <dsp:sp modelId="{96CFCA67-44D2-4D68-980F-0FE05C9A3B84}">
      <dsp:nvSpPr>
        <dsp:cNvPr id="0" name=""/>
        <dsp:cNvSpPr/>
      </dsp:nvSpPr>
      <dsp:spPr>
        <a:xfrm rot="17910515">
          <a:off x="4872146" y="866539"/>
          <a:ext cx="1466126"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00948B-2A24-4C66-AB7D-BC7459B83A6E}">
      <dsp:nvSpPr>
        <dsp:cNvPr id="0" name=""/>
        <dsp:cNvSpPr/>
      </dsp:nvSpPr>
      <dsp:spPr>
        <a:xfrm>
          <a:off x="4895226" y="1330666"/>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DDS sends claimant a lot of documents to complete</a:t>
          </a:r>
        </a:p>
      </dsp:txBody>
      <dsp:txXfrm>
        <a:off x="4926382" y="1361822"/>
        <a:ext cx="1710584" cy="1001425"/>
      </dsp:txXfrm>
    </dsp:sp>
    <dsp:sp modelId="{776B24AE-6C3D-4297-8400-91FCD265E0D0}">
      <dsp:nvSpPr>
        <dsp:cNvPr id="0" name=""/>
        <dsp:cNvSpPr/>
      </dsp:nvSpPr>
      <dsp:spPr>
        <a:xfrm rot="21545223">
          <a:off x="5957709" y="201549"/>
          <a:ext cx="2266268"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A6523-5418-47F4-9D39-0D65822C361A}">
      <dsp:nvSpPr>
        <dsp:cNvPr id="0" name=""/>
        <dsp:cNvSpPr/>
      </dsp:nvSpPr>
      <dsp:spPr>
        <a:xfrm>
          <a:off x="5597754" y="39554"/>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Claimant returns documents</a:t>
          </a:r>
        </a:p>
      </dsp:txBody>
      <dsp:txXfrm>
        <a:off x="5628910" y="70710"/>
        <a:ext cx="1710584" cy="1001425"/>
      </dsp:txXfrm>
    </dsp:sp>
    <dsp:sp modelId="{DB9113B9-CA25-4998-9BA8-DF4BB5E6E2A8}">
      <dsp:nvSpPr>
        <dsp:cNvPr id="0" name=""/>
        <dsp:cNvSpPr/>
      </dsp:nvSpPr>
      <dsp:spPr>
        <a:xfrm rot="3250535">
          <a:off x="7892980" y="830377"/>
          <a:ext cx="1595638"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FF877-5D10-484F-93FB-24C65FC46EED}">
      <dsp:nvSpPr>
        <dsp:cNvPr id="0" name=""/>
        <dsp:cNvSpPr/>
      </dsp:nvSpPr>
      <dsp:spPr>
        <a:xfrm>
          <a:off x="7866494" y="685"/>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DDS schedules “consultative exam(s)”</a:t>
          </a:r>
        </a:p>
      </dsp:txBody>
      <dsp:txXfrm>
        <a:off x="7897650" y="31841"/>
        <a:ext cx="1710584" cy="1001425"/>
      </dsp:txXfrm>
    </dsp:sp>
    <dsp:sp modelId="{F70D65B9-E900-4B50-B814-FFE6757257B2}">
      <dsp:nvSpPr>
        <dsp:cNvPr id="0" name=""/>
        <dsp:cNvSpPr/>
      </dsp:nvSpPr>
      <dsp:spPr>
        <a:xfrm rot="3518102">
          <a:off x="8781681" y="2154630"/>
          <a:ext cx="1580123"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AF595B-39AC-40C1-9520-80F991316353}">
      <dsp:nvSpPr>
        <dsp:cNvPr id="0" name=""/>
        <dsp:cNvSpPr/>
      </dsp:nvSpPr>
      <dsp:spPr>
        <a:xfrm>
          <a:off x="8803186" y="1297211"/>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DDS determines whether the claimant meets SSA disability  standards</a:t>
          </a:r>
        </a:p>
      </dsp:txBody>
      <dsp:txXfrm>
        <a:off x="8834342" y="1328367"/>
        <a:ext cx="1710584" cy="1001425"/>
      </dsp:txXfrm>
    </dsp:sp>
    <dsp:sp modelId="{3D6A0ACD-1ED0-4F2B-9057-322334D78DC9}">
      <dsp:nvSpPr>
        <dsp:cNvPr id="0" name=""/>
        <dsp:cNvSpPr/>
      </dsp:nvSpPr>
      <dsp:spPr>
        <a:xfrm>
          <a:off x="9628381" y="2649190"/>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“disabled”, SSA determines if claimant meets SSI financial requirements</a:t>
          </a:r>
        </a:p>
      </dsp:txBody>
      <dsp:txXfrm>
        <a:off x="9659537" y="2680346"/>
        <a:ext cx="1710584" cy="10014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25FA5-C008-4BC7-B3B2-87E69A796C69}">
      <dsp:nvSpPr>
        <dsp:cNvPr id="0" name=""/>
        <dsp:cNvSpPr/>
      </dsp:nvSpPr>
      <dsp:spPr>
        <a:xfrm>
          <a:off x="0" y="20014"/>
          <a:ext cx="9300011" cy="810809"/>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Think: Why do you think  your client’s conditions prevent them from getting or keeping a full-time job?</a:t>
          </a:r>
        </a:p>
      </dsp:txBody>
      <dsp:txXfrm>
        <a:off x="39580" y="59594"/>
        <a:ext cx="9220851" cy="731649"/>
      </dsp:txXfrm>
    </dsp:sp>
    <dsp:sp modelId="{561EA6F9-8E0F-48AC-B717-13AEED5FD31B}">
      <dsp:nvSpPr>
        <dsp:cNvPr id="0" name=""/>
        <dsp:cNvSpPr/>
      </dsp:nvSpPr>
      <dsp:spPr>
        <a:xfrm>
          <a:off x="0" y="830824"/>
          <a:ext cx="9300011"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27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What observations have you made about your client’s functional limitations?</a:t>
          </a:r>
        </a:p>
        <a:p>
          <a:pPr marL="114300" lvl="1" indent="-114300" algn="l" defTabSz="622300">
            <a:lnSpc>
              <a:spcPct val="90000"/>
            </a:lnSpc>
            <a:spcBef>
              <a:spcPct val="0"/>
            </a:spcBef>
            <a:spcAft>
              <a:spcPct val="20000"/>
            </a:spcAft>
            <a:buChar char="•"/>
          </a:pPr>
          <a:endParaRPr lang="en-US" sz="1400" kern="1200" dirty="0"/>
        </a:p>
      </dsp:txBody>
      <dsp:txXfrm>
        <a:off x="0" y="830824"/>
        <a:ext cx="9300011" cy="695520"/>
      </dsp:txXfrm>
    </dsp:sp>
    <dsp:sp modelId="{D53E1540-026D-4588-AF95-618A41213D8D}">
      <dsp:nvSpPr>
        <dsp:cNvPr id="0" name=""/>
        <dsp:cNvSpPr/>
      </dsp:nvSpPr>
      <dsp:spPr>
        <a:xfrm>
          <a:off x="0" y="1526344"/>
          <a:ext cx="9300011" cy="810809"/>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977900">
            <a:lnSpc>
              <a:spcPct val="90000"/>
            </a:lnSpc>
            <a:spcBef>
              <a:spcPct val="0"/>
            </a:spcBef>
            <a:spcAft>
              <a:spcPct val="35000"/>
            </a:spcAft>
            <a:buNone/>
          </a:pPr>
          <a:r>
            <a:rPr lang="en-US" sz="2000" kern="1200" dirty="0">
              <a:solidFill>
                <a:prstClr val="white"/>
              </a:solidFill>
              <a:latin typeface="Source Sans Pro"/>
              <a:ea typeface="+mn-ea"/>
              <a:cs typeface="+mn-cs"/>
            </a:rPr>
            <a:t>Keep your professional licenses up to date</a:t>
          </a:r>
        </a:p>
      </dsp:txBody>
      <dsp:txXfrm>
        <a:off x="39580" y="1565924"/>
        <a:ext cx="9220851" cy="731649"/>
      </dsp:txXfrm>
    </dsp:sp>
    <dsp:sp modelId="{587BE25C-CFD8-4383-98A7-396C44FE387A}">
      <dsp:nvSpPr>
        <dsp:cNvPr id="0" name=""/>
        <dsp:cNvSpPr/>
      </dsp:nvSpPr>
      <dsp:spPr>
        <a:xfrm>
          <a:off x="0" y="2337154"/>
          <a:ext cx="9300011"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27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If you submit a letter to support the case or complete a Third-Party Function Report, your statements will have more  weight if you have license that reflects your expertise</a:t>
          </a:r>
        </a:p>
        <a:p>
          <a:pPr marL="114300" lvl="1" indent="-114300" algn="l" defTabSz="622300">
            <a:lnSpc>
              <a:spcPct val="90000"/>
            </a:lnSpc>
            <a:spcBef>
              <a:spcPct val="0"/>
            </a:spcBef>
            <a:spcAft>
              <a:spcPct val="20000"/>
            </a:spcAft>
            <a:buChar char="•"/>
          </a:pPr>
          <a:endParaRPr lang="en-US" sz="1400" kern="1200" dirty="0"/>
        </a:p>
      </dsp:txBody>
      <dsp:txXfrm>
        <a:off x="0" y="2337154"/>
        <a:ext cx="9300011" cy="695520"/>
      </dsp:txXfrm>
    </dsp:sp>
    <dsp:sp modelId="{8BAA0180-9DA0-4F9C-897A-850FA92C1662}">
      <dsp:nvSpPr>
        <dsp:cNvPr id="0" name=""/>
        <dsp:cNvSpPr/>
      </dsp:nvSpPr>
      <dsp:spPr>
        <a:xfrm>
          <a:off x="0" y="3032674"/>
          <a:ext cx="9300011" cy="810809"/>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977900">
            <a:lnSpc>
              <a:spcPct val="90000"/>
            </a:lnSpc>
            <a:spcBef>
              <a:spcPct val="0"/>
            </a:spcBef>
            <a:spcAft>
              <a:spcPct val="35000"/>
            </a:spcAft>
            <a:buNone/>
          </a:pPr>
          <a:r>
            <a:rPr lang="en-US" sz="2000" kern="1200" dirty="0">
              <a:solidFill>
                <a:prstClr val="white"/>
              </a:solidFill>
              <a:latin typeface="Source Sans Pro"/>
              <a:ea typeface="+mn-ea"/>
              <a:cs typeface="+mn-cs"/>
            </a:rPr>
            <a:t>Help ensure records are complete (documenting all diagnoses, symptoms, and functional limitations)</a:t>
          </a:r>
        </a:p>
      </dsp:txBody>
      <dsp:txXfrm>
        <a:off x="39580" y="3072254"/>
        <a:ext cx="9220851" cy="731649"/>
      </dsp:txXfrm>
    </dsp:sp>
    <dsp:sp modelId="{1CCB18DA-6A08-4954-81D1-DFC3E7533BBE}">
      <dsp:nvSpPr>
        <dsp:cNvPr id="0" name=""/>
        <dsp:cNvSpPr/>
      </dsp:nvSpPr>
      <dsp:spPr>
        <a:xfrm>
          <a:off x="0" y="3843484"/>
          <a:ext cx="9300011" cy="1782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27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Encourage client to obtain and participate in medical treatment, psychiatric treatment, substance abuse, counseling, etc. related to </a:t>
          </a:r>
          <a:r>
            <a:rPr lang="en-US" sz="1400" u="sng" kern="1200" dirty="0"/>
            <a:t>any symptoms </a:t>
          </a:r>
          <a:r>
            <a:rPr lang="en-US" sz="1400" kern="1200" dirty="0"/>
            <a:t>they have that interfere with their ability to work.</a:t>
          </a:r>
        </a:p>
        <a:p>
          <a:pPr marL="114300" lvl="1" indent="-114300" algn="l" defTabSz="622300">
            <a:lnSpc>
              <a:spcPct val="90000"/>
            </a:lnSpc>
            <a:spcBef>
              <a:spcPct val="0"/>
            </a:spcBef>
            <a:spcAft>
              <a:spcPct val="20000"/>
            </a:spcAft>
            <a:buChar char="•"/>
          </a:pPr>
          <a:r>
            <a:rPr lang="en-US" sz="1400" kern="1200" dirty="0"/>
            <a:t>If your records have default answers, make sure those are accurate.</a:t>
          </a:r>
        </a:p>
        <a:p>
          <a:pPr marL="114300" lvl="1" indent="-114300" algn="l" defTabSz="622300">
            <a:lnSpc>
              <a:spcPct val="90000"/>
            </a:lnSpc>
            <a:spcBef>
              <a:spcPct val="0"/>
            </a:spcBef>
            <a:spcAft>
              <a:spcPct val="20000"/>
            </a:spcAft>
            <a:buChar char="•"/>
          </a:pPr>
          <a:r>
            <a:rPr lang="en-US" sz="1400" kern="1200" dirty="0"/>
            <a:t>If client cannot seek or is refusing to seek treatment or follow prescribed treatment, document the reason why in your records. Keep good records of what you observe, not just what the client reports to you. Make it clear your observations are yours.</a:t>
          </a:r>
        </a:p>
        <a:p>
          <a:pPr marL="114300" lvl="1" indent="-114300" algn="l" defTabSz="622300">
            <a:lnSpc>
              <a:spcPct val="90000"/>
            </a:lnSpc>
            <a:spcBef>
              <a:spcPct val="0"/>
            </a:spcBef>
            <a:spcAft>
              <a:spcPct val="20000"/>
            </a:spcAft>
            <a:buChar char="•"/>
          </a:pPr>
          <a:r>
            <a:rPr lang="en-US" sz="1400" kern="1200" dirty="0">
              <a:solidFill>
                <a:schemeClr val="bg1"/>
              </a:solidFill>
            </a:rPr>
            <a:t>If client has any one medical condition that is severe, look up the “Listing” and ask doctors in they have or can perform mentioned in the related Listing   (more on this soon…)</a:t>
          </a:r>
        </a:p>
      </dsp:txBody>
      <dsp:txXfrm>
        <a:off x="0" y="3843484"/>
        <a:ext cx="9300011" cy="17822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954C1-0A42-4F3E-A2BA-2CEF73D014A7}">
      <dsp:nvSpPr>
        <dsp:cNvPr id="0" name=""/>
        <dsp:cNvSpPr/>
      </dsp:nvSpPr>
      <dsp:spPr>
        <a:xfrm>
          <a:off x="0" y="6248"/>
          <a:ext cx="8748030" cy="8424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Ask: “Why do you think you can’t get and keep a full-time job?”</a:t>
          </a:r>
        </a:p>
      </dsp:txBody>
      <dsp:txXfrm>
        <a:off x="41123" y="47371"/>
        <a:ext cx="8665784" cy="760154"/>
      </dsp:txXfrm>
    </dsp:sp>
    <dsp:sp modelId="{E2C2792D-EBC4-4CFB-996C-E4615DDB9C3E}">
      <dsp:nvSpPr>
        <dsp:cNvPr id="0" name=""/>
        <dsp:cNvSpPr/>
      </dsp:nvSpPr>
      <dsp:spPr>
        <a:xfrm>
          <a:off x="0" y="848648"/>
          <a:ext cx="8748030" cy="123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75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Focus on barriers related to mental, physical, and medical limitations</a:t>
          </a:r>
        </a:p>
        <a:p>
          <a:pPr marL="114300" lvl="1" indent="-114300" algn="l" defTabSz="622300">
            <a:lnSpc>
              <a:spcPct val="90000"/>
            </a:lnSpc>
            <a:spcBef>
              <a:spcPct val="0"/>
            </a:spcBef>
            <a:spcAft>
              <a:spcPct val="20000"/>
            </a:spcAft>
            <a:buChar char="•"/>
          </a:pPr>
          <a:r>
            <a:rPr lang="en-US" sz="1400" kern="1200" dirty="0"/>
            <a:t>“What if – why?” questions:</a:t>
          </a:r>
        </a:p>
        <a:p>
          <a:pPr marL="228600" lvl="2" indent="-114300" algn="l" defTabSz="622300">
            <a:lnSpc>
              <a:spcPct val="90000"/>
            </a:lnSpc>
            <a:spcBef>
              <a:spcPct val="0"/>
            </a:spcBef>
            <a:spcAft>
              <a:spcPct val="20000"/>
            </a:spcAft>
            <a:buChar char="•"/>
          </a:pPr>
          <a:r>
            <a:rPr lang="en-US" sz="1400" kern="1200" dirty="0"/>
            <a:t>“What if you got a job as security monitor at a parking garage or a condo building? Why couldn’t you?”</a:t>
          </a:r>
        </a:p>
        <a:p>
          <a:pPr marL="228600" lvl="2" indent="-114300" algn="l" defTabSz="622300">
            <a:lnSpc>
              <a:spcPct val="90000"/>
            </a:lnSpc>
            <a:spcBef>
              <a:spcPct val="0"/>
            </a:spcBef>
            <a:spcAft>
              <a:spcPct val="20000"/>
            </a:spcAft>
            <a:buChar char="•"/>
          </a:pPr>
          <a:r>
            <a:rPr lang="en-US" sz="1400" kern="1200" dirty="0"/>
            <a:t>“What if you got hired by your last employer to do the last job that you worked full-time? Why couldn’t you?”</a:t>
          </a:r>
        </a:p>
        <a:p>
          <a:pPr marL="228600" lvl="2" indent="-114300" algn="l" defTabSz="622300">
            <a:lnSpc>
              <a:spcPct val="90000"/>
            </a:lnSpc>
            <a:spcBef>
              <a:spcPct val="0"/>
            </a:spcBef>
            <a:spcAft>
              <a:spcPct val="20000"/>
            </a:spcAft>
            <a:buChar char="•"/>
          </a:pPr>
          <a:endParaRPr lang="en-US" sz="1400" kern="1200" dirty="0"/>
        </a:p>
      </dsp:txBody>
      <dsp:txXfrm>
        <a:off x="0" y="848648"/>
        <a:ext cx="8748030" cy="1234237"/>
      </dsp:txXfrm>
    </dsp:sp>
    <dsp:sp modelId="{63856931-D084-42B8-A684-4AEE9EC0E22B}">
      <dsp:nvSpPr>
        <dsp:cNvPr id="0" name=""/>
        <dsp:cNvSpPr/>
      </dsp:nvSpPr>
      <dsp:spPr>
        <a:xfrm>
          <a:off x="0" y="2082885"/>
          <a:ext cx="8748030" cy="8424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Have a heart-to-heart about substance use, treatment avoidance, prior work experiences, etc.</a:t>
          </a:r>
        </a:p>
      </dsp:txBody>
      <dsp:txXfrm>
        <a:off x="41123" y="2124008"/>
        <a:ext cx="8665784" cy="760154"/>
      </dsp:txXfrm>
    </dsp:sp>
    <dsp:sp modelId="{7E8F8217-0D06-40A9-836D-54B349667D2A}">
      <dsp:nvSpPr>
        <dsp:cNvPr id="0" name=""/>
        <dsp:cNvSpPr/>
      </dsp:nvSpPr>
      <dsp:spPr>
        <a:xfrm>
          <a:off x="0" y="2925285"/>
          <a:ext cx="874803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75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Ultimately, what a client does is their choice. But explain options and potential consequences for choices that could hurt their chance of obtaining SSI/DI benefits.</a:t>
          </a:r>
        </a:p>
        <a:p>
          <a:pPr marL="114300" lvl="1" indent="-114300" algn="l" defTabSz="622300">
            <a:lnSpc>
              <a:spcPct val="90000"/>
            </a:lnSpc>
            <a:spcBef>
              <a:spcPct val="0"/>
            </a:spcBef>
            <a:spcAft>
              <a:spcPct val="20000"/>
            </a:spcAft>
            <a:buChar char="•"/>
          </a:pPr>
          <a:endParaRPr lang="en-US" sz="1400" kern="1200" dirty="0"/>
        </a:p>
      </dsp:txBody>
      <dsp:txXfrm>
        <a:off x="0" y="2925285"/>
        <a:ext cx="8748030" cy="745200"/>
      </dsp:txXfrm>
    </dsp:sp>
    <dsp:sp modelId="{71FF9B2B-5FE7-4197-8F65-3FE2CBFEE3FC}">
      <dsp:nvSpPr>
        <dsp:cNvPr id="0" name=""/>
        <dsp:cNvSpPr/>
      </dsp:nvSpPr>
      <dsp:spPr>
        <a:xfrm>
          <a:off x="0" y="3670485"/>
          <a:ext cx="8748030" cy="8424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Encourage client to keep a journal or record that they could share with SSA</a:t>
          </a:r>
        </a:p>
      </dsp:txBody>
      <dsp:txXfrm>
        <a:off x="41123" y="3711608"/>
        <a:ext cx="8665784" cy="760154"/>
      </dsp:txXfrm>
    </dsp:sp>
    <dsp:sp modelId="{27524C13-770A-4210-8AF9-71FE54B77F65}">
      <dsp:nvSpPr>
        <dsp:cNvPr id="0" name=""/>
        <dsp:cNvSpPr/>
      </dsp:nvSpPr>
      <dsp:spPr>
        <a:xfrm>
          <a:off x="0" y="4512885"/>
          <a:ext cx="874803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75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This is particularly useful for chronic intermittent conditions – things like seizure disorders</a:t>
          </a:r>
        </a:p>
        <a:p>
          <a:pPr marL="114300" lvl="1" indent="-114300" algn="l" defTabSz="622300">
            <a:lnSpc>
              <a:spcPct val="90000"/>
            </a:lnSpc>
            <a:spcBef>
              <a:spcPct val="0"/>
            </a:spcBef>
            <a:spcAft>
              <a:spcPct val="20000"/>
            </a:spcAft>
            <a:buChar char="•"/>
          </a:pPr>
          <a:r>
            <a:rPr lang="en-US" sz="1400" kern="1200" dirty="0"/>
            <a:t>Date, what happened, how bad, how long, how long until they are better, etc.</a:t>
          </a:r>
        </a:p>
      </dsp:txBody>
      <dsp:txXfrm>
        <a:off x="0" y="4512885"/>
        <a:ext cx="8748030" cy="7452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4CFF5-BCF6-4D70-9BBD-B85D9A4E35A3}">
      <dsp:nvSpPr>
        <dsp:cNvPr id="0" name=""/>
        <dsp:cNvSpPr/>
      </dsp:nvSpPr>
      <dsp:spPr>
        <a:xfrm>
          <a:off x="0" y="3578"/>
          <a:ext cx="3549610" cy="616846"/>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apply for all benefits they might qualify for</a:t>
          </a:r>
        </a:p>
      </dsp:txBody>
      <dsp:txXfrm>
        <a:off x="30112" y="33690"/>
        <a:ext cx="3489386" cy="556622"/>
      </dsp:txXfrm>
    </dsp:sp>
    <dsp:sp modelId="{E7CB9EDE-EBC8-4B89-A67B-1FC0AF0FAB71}">
      <dsp:nvSpPr>
        <dsp:cNvPr id="0" name=""/>
        <dsp:cNvSpPr/>
      </dsp:nvSpPr>
      <dsp:spPr>
        <a:xfrm>
          <a:off x="0" y="620424"/>
          <a:ext cx="3549610" cy="124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70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Online applications: SSD, Retirement, some SSI</a:t>
          </a:r>
        </a:p>
        <a:p>
          <a:pPr marL="114300" lvl="1" indent="-114300" algn="l" defTabSz="622300">
            <a:lnSpc>
              <a:spcPct val="90000"/>
            </a:lnSpc>
            <a:spcBef>
              <a:spcPct val="0"/>
            </a:spcBef>
            <a:spcAft>
              <a:spcPct val="20000"/>
            </a:spcAft>
            <a:buChar char="•"/>
          </a:pPr>
          <a:r>
            <a:rPr lang="en-US" sz="1400" kern="1200" dirty="0"/>
            <a:t>Phone appointment for interview (all benefits): (800) 772-1213</a:t>
          </a:r>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In person at local SSA Field Office</a:t>
          </a:r>
        </a:p>
      </dsp:txBody>
      <dsp:txXfrm>
        <a:off x="0" y="620424"/>
        <a:ext cx="3549610" cy="1247249"/>
      </dsp:txXfrm>
    </dsp:sp>
    <dsp:sp modelId="{09E455E5-7CE6-4AC8-BB9B-59578F76E74C}">
      <dsp:nvSpPr>
        <dsp:cNvPr id="0" name=""/>
        <dsp:cNvSpPr/>
      </dsp:nvSpPr>
      <dsp:spPr>
        <a:xfrm>
          <a:off x="0" y="1867674"/>
          <a:ext cx="3549610" cy="616846"/>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choose an “onset date” on Disability Report.</a:t>
          </a:r>
        </a:p>
      </dsp:txBody>
      <dsp:txXfrm>
        <a:off x="30112" y="1897786"/>
        <a:ext cx="3489386" cy="556622"/>
      </dsp:txXfrm>
    </dsp:sp>
    <dsp:sp modelId="{D9BE1D48-1051-486F-A1B7-5CA807CBBF34}">
      <dsp:nvSpPr>
        <dsp:cNvPr id="0" name=""/>
        <dsp:cNvSpPr/>
      </dsp:nvSpPr>
      <dsp:spPr>
        <a:xfrm>
          <a:off x="0" y="2484520"/>
          <a:ext cx="3549610" cy="2358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70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The onset date can change how much back pay someone might be eligible for and can impact SSD (and thus, Medicare) eligibility. If the person was disabled for a long time, we usually set the onset date at least 17 months before the application date.</a:t>
          </a:r>
        </a:p>
        <a:p>
          <a:pPr marL="114300" lvl="1" indent="-114300" algn="l" defTabSz="622300">
            <a:lnSpc>
              <a:spcPct val="90000"/>
            </a:lnSpc>
            <a:spcBef>
              <a:spcPct val="0"/>
            </a:spcBef>
            <a:spcAft>
              <a:spcPct val="20000"/>
            </a:spcAft>
            <a:buChar char="•"/>
          </a:pPr>
          <a:r>
            <a:rPr lang="en-US" sz="1400" kern="1200" dirty="0"/>
            <a:t>If client was denied SSA disability benefits within the last four years, you might want to set disability date to the same onset date as the previous application, if they still think they were disabled at that time.</a:t>
          </a:r>
        </a:p>
      </dsp:txBody>
      <dsp:txXfrm>
        <a:off x="0" y="2484520"/>
        <a:ext cx="3549610" cy="23585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2042"/>
          <a:ext cx="4440792" cy="528375"/>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Remember and remind your client:</a:t>
          </a:r>
        </a:p>
      </dsp:txBody>
      <dsp:txXfrm>
        <a:off x="25793" y="27835"/>
        <a:ext cx="4389206" cy="476789"/>
      </dsp:txXfrm>
    </dsp:sp>
    <dsp:sp modelId="{AA1ACA5F-55A7-4031-97E2-04EC2442DB30}">
      <dsp:nvSpPr>
        <dsp:cNvPr id="0" name=""/>
        <dsp:cNvSpPr/>
      </dsp:nvSpPr>
      <dsp:spPr>
        <a:xfrm>
          <a:off x="0" y="530417"/>
          <a:ext cx="4440792" cy="202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9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There is no cost for applying</a:t>
          </a:r>
        </a:p>
        <a:p>
          <a:pPr marL="114300" lvl="1" indent="-114300" algn="l" defTabSz="622300">
            <a:lnSpc>
              <a:spcPct val="90000"/>
            </a:lnSpc>
            <a:spcBef>
              <a:spcPct val="0"/>
            </a:spcBef>
            <a:spcAft>
              <a:spcPct val="20000"/>
            </a:spcAft>
            <a:buChar char="•"/>
          </a:pPr>
          <a:r>
            <a:rPr lang="en-US" sz="1400" kern="1200" dirty="0"/>
            <a:t>There is no punishment or fine for applying for something that you don’t qualify for</a:t>
          </a:r>
        </a:p>
        <a:p>
          <a:pPr marL="114300" lvl="1" indent="-114300" algn="l" defTabSz="622300">
            <a:lnSpc>
              <a:spcPct val="90000"/>
            </a:lnSpc>
            <a:spcBef>
              <a:spcPct val="0"/>
            </a:spcBef>
            <a:spcAft>
              <a:spcPct val="20000"/>
            </a:spcAft>
            <a:buChar char="•"/>
          </a:pPr>
          <a:r>
            <a:rPr lang="en-US" sz="1400" kern="1200" dirty="0"/>
            <a:t>There is no punishment for wrong answers as long as you’re not lying or misleading on purpose. If your client is nervous, you can write “I provided all answers to the best of my memory, knowledge, and ability” in the “notes” section.</a:t>
          </a:r>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endParaRPr lang="en-US" sz="1400" kern="1200" dirty="0"/>
        </a:p>
      </dsp:txBody>
      <dsp:txXfrm>
        <a:off x="0" y="530417"/>
        <a:ext cx="4440792" cy="2026215"/>
      </dsp:txXfrm>
    </dsp:sp>
    <dsp:sp modelId="{7F841BA6-D891-4D33-83D9-508480FE2D70}">
      <dsp:nvSpPr>
        <dsp:cNvPr id="0" name=""/>
        <dsp:cNvSpPr/>
      </dsp:nvSpPr>
      <dsp:spPr>
        <a:xfrm>
          <a:off x="0" y="2556632"/>
          <a:ext cx="4440792" cy="1029931"/>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Keep copies of everything filed with SSA so they have records if SSA loses something.</a:t>
          </a:r>
        </a:p>
      </dsp:txBody>
      <dsp:txXfrm>
        <a:off x="50277" y="2606909"/>
        <a:ext cx="4340238" cy="9293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1297"/>
          <a:ext cx="3840480" cy="114075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understand next steps and what they need to do to successfully complete them.</a:t>
          </a:r>
        </a:p>
      </dsp:txBody>
      <dsp:txXfrm>
        <a:off x="55687" y="56984"/>
        <a:ext cx="3729106" cy="1029376"/>
      </dsp:txXfrm>
    </dsp:sp>
    <dsp:sp modelId="{AA1ACA5F-55A7-4031-97E2-04EC2442DB30}">
      <dsp:nvSpPr>
        <dsp:cNvPr id="0" name=""/>
        <dsp:cNvSpPr/>
      </dsp:nvSpPr>
      <dsp:spPr>
        <a:xfrm>
          <a:off x="0" y="1142047"/>
          <a:ext cx="384048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3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Remind them to open their mail. Encourage them to be patient; the process is long.</a:t>
          </a:r>
        </a:p>
      </dsp:txBody>
      <dsp:txXfrm>
        <a:off x="0" y="1142047"/>
        <a:ext cx="3840480" cy="828000"/>
      </dsp:txXfrm>
    </dsp:sp>
    <dsp:sp modelId="{F46D3941-CA6C-49AC-819E-1DFB3EFC8620}">
      <dsp:nvSpPr>
        <dsp:cNvPr id="0" name=""/>
        <dsp:cNvSpPr/>
      </dsp:nvSpPr>
      <dsp:spPr>
        <a:xfrm>
          <a:off x="0" y="1970047"/>
          <a:ext cx="3840480" cy="1351001"/>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your client keep copies of everything SSA sends, and everything client submitted</a:t>
          </a:r>
        </a:p>
      </dsp:txBody>
      <dsp:txXfrm>
        <a:off x="65950" y="2035997"/>
        <a:ext cx="3708580" cy="1219101"/>
      </dsp:txXfrm>
    </dsp:sp>
    <dsp:sp modelId="{AA59DE48-5DA7-494B-A907-D5D5A8BA94AE}">
      <dsp:nvSpPr>
        <dsp:cNvPr id="0" name=""/>
        <dsp:cNvSpPr/>
      </dsp:nvSpPr>
      <dsp:spPr>
        <a:xfrm>
          <a:off x="0" y="3321048"/>
          <a:ext cx="384048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3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If possible, also need proof of the date documents were submitted (e.g. fax cover sheet, certified mail receipt)</a:t>
          </a:r>
        </a:p>
      </dsp:txBody>
      <dsp:txXfrm>
        <a:off x="0" y="3321048"/>
        <a:ext cx="3840480" cy="828000"/>
      </dsp:txXfrm>
    </dsp:sp>
    <dsp:sp modelId="{154007C6-2DD2-40DA-911B-63DA9E1A41E0}">
      <dsp:nvSpPr>
        <dsp:cNvPr id="0" name=""/>
        <dsp:cNvSpPr/>
      </dsp:nvSpPr>
      <dsp:spPr>
        <a:xfrm>
          <a:off x="0" y="4149048"/>
          <a:ext cx="3840480" cy="114075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understand and respond to SSA letters and forms.</a:t>
          </a:r>
        </a:p>
      </dsp:txBody>
      <dsp:txXfrm>
        <a:off x="55687" y="4204735"/>
        <a:ext cx="3729106" cy="10293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0"/>
          <a:ext cx="3840480" cy="12168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Remind client about deadlines and appointments.</a:t>
          </a:r>
        </a:p>
      </dsp:txBody>
      <dsp:txXfrm>
        <a:off x="59399" y="59399"/>
        <a:ext cx="3721682" cy="1098002"/>
      </dsp:txXfrm>
    </dsp:sp>
    <dsp:sp modelId="{9ACE29B5-47CB-4B70-BFA5-0E8138464EF4}">
      <dsp:nvSpPr>
        <dsp:cNvPr id="0" name=""/>
        <dsp:cNvSpPr/>
      </dsp:nvSpPr>
      <dsp:spPr>
        <a:xfrm>
          <a:off x="0" y="2037148"/>
          <a:ext cx="3840480" cy="1216800"/>
        </a:xfrm>
        <a:prstGeom prst="roundRect">
          <a:avLst/>
        </a:prstGeom>
        <a:solidFill>
          <a:schemeClr val="accent5">
            <a:lumMod val="50000"/>
            <a:lumOff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arrange for transportation to Consultative Exams and </a:t>
          </a:r>
          <a:r>
            <a:rPr lang="en-US" sz="2000" kern="1200" dirty="0">
              <a:solidFill>
                <a:prstClr val="white"/>
              </a:solidFill>
              <a:latin typeface="Source Sans Pro"/>
              <a:ea typeface="+mn-ea"/>
              <a:cs typeface="+mn-cs"/>
            </a:rPr>
            <a:t>other</a:t>
          </a:r>
          <a:r>
            <a:rPr lang="en-US" sz="2000" kern="1200" dirty="0"/>
            <a:t> appointments.</a:t>
          </a:r>
          <a:endParaRPr lang="en-US" sz="1400" kern="1200" dirty="0"/>
        </a:p>
      </dsp:txBody>
      <dsp:txXfrm>
        <a:off x="59399" y="2096547"/>
        <a:ext cx="3721682" cy="1098002"/>
      </dsp:txXfrm>
    </dsp:sp>
    <dsp:sp modelId="{154007C6-2DD2-40DA-911B-63DA9E1A41E0}">
      <dsp:nvSpPr>
        <dsp:cNvPr id="0" name=""/>
        <dsp:cNvSpPr/>
      </dsp:nvSpPr>
      <dsp:spPr>
        <a:xfrm>
          <a:off x="0" y="4074296"/>
          <a:ext cx="3840480" cy="1216800"/>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obtain and submit a copy of their records from where you work, </a:t>
          </a:r>
          <a:r>
            <a:rPr lang="en-US" sz="2000" kern="1200" dirty="0">
              <a:solidFill>
                <a:prstClr val="white"/>
              </a:solidFill>
              <a:latin typeface="Source Sans Pro"/>
              <a:ea typeface="+mn-ea"/>
              <a:cs typeface="+mn-cs"/>
            </a:rPr>
            <a:t>including</a:t>
          </a:r>
          <a:r>
            <a:rPr lang="en-US" sz="2000" kern="1200" dirty="0"/>
            <a:t> your records.</a:t>
          </a:r>
        </a:p>
      </dsp:txBody>
      <dsp:txXfrm>
        <a:off x="59399" y="4133695"/>
        <a:ext cx="3721682" cy="10980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4CFF5-BCF6-4D70-9BBD-B85D9A4E35A3}">
      <dsp:nvSpPr>
        <dsp:cNvPr id="0" name=""/>
        <dsp:cNvSpPr/>
      </dsp:nvSpPr>
      <dsp:spPr>
        <a:xfrm>
          <a:off x="0" y="62215"/>
          <a:ext cx="4180882" cy="819694"/>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complete SSA/DDS forms.</a:t>
          </a:r>
        </a:p>
      </dsp:txBody>
      <dsp:txXfrm>
        <a:off x="40014" y="102229"/>
        <a:ext cx="4100854" cy="739666"/>
      </dsp:txXfrm>
    </dsp:sp>
    <dsp:sp modelId="{E7CB9EDE-EBC8-4B89-A67B-1FC0AF0FAB71}">
      <dsp:nvSpPr>
        <dsp:cNvPr id="0" name=""/>
        <dsp:cNvSpPr/>
      </dsp:nvSpPr>
      <dsp:spPr>
        <a:xfrm>
          <a:off x="0" y="881909"/>
          <a:ext cx="4180882" cy="19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4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t>Disability Report</a:t>
          </a:r>
          <a:r>
            <a:rPr lang="en-US" sz="1400" kern="1200" dirty="0"/>
            <a:t>: Be sure to include ALL doctors, hospitals, and other treatment for at least the last 12 months, or since the alleged onset date, whichever is longer</a:t>
          </a:r>
        </a:p>
        <a:p>
          <a:pPr marL="114300" lvl="1" indent="-114300" algn="l" defTabSz="622300">
            <a:lnSpc>
              <a:spcPct val="90000"/>
            </a:lnSpc>
            <a:spcBef>
              <a:spcPct val="0"/>
            </a:spcBef>
            <a:spcAft>
              <a:spcPct val="20000"/>
            </a:spcAft>
            <a:buChar char="•"/>
          </a:pPr>
          <a:r>
            <a:rPr lang="en-US" sz="1400" b="1" kern="1200" dirty="0"/>
            <a:t>Work History</a:t>
          </a:r>
          <a:r>
            <a:rPr lang="en-US" sz="1400" kern="1200" dirty="0"/>
            <a:t>: Include all jobs worked. Provide information to the best of your ability.</a:t>
          </a:r>
        </a:p>
        <a:p>
          <a:pPr marL="114300" lvl="1" indent="-114300" algn="l" defTabSz="622300">
            <a:lnSpc>
              <a:spcPct val="90000"/>
            </a:lnSpc>
            <a:spcBef>
              <a:spcPct val="0"/>
            </a:spcBef>
            <a:spcAft>
              <a:spcPct val="20000"/>
            </a:spcAft>
            <a:buChar char="•"/>
          </a:pPr>
          <a:r>
            <a:rPr lang="en-US" sz="1400" b="1" kern="1200" dirty="0"/>
            <a:t>Function Report</a:t>
          </a:r>
          <a:r>
            <a:rPr lang="en-US" sz="1400" kern="1200" dirty="0"/>
            <a:t>: Be honest about limitations caused by disability. I generally advise clients not to put too much information on these forms.</a:t>
          </a:r>
        </a:p>
      </dsp:txBody>
      <dsp:txXfrm>
        <a:off x="0" y="881909"/>
        <a:ext cx="4180882" cy="1974780"/>
      </dsp:txXfrm>
    </dsp:sp>
    <dsp:sp modelId="{B21CC2AB-F732-4FB5-92B4-47D38CBC5929}">
      <dsp:nvSpPr>
        <dsp:cNvPr id="0" name=""/>
        <dsp:cNvSpPr/>
      </dsp:nvSpPr>
      <dsp:spPr>
        <a:xfrm>
          <a:off x="0" y="2856689"/>
          <a:ext cx="4180882" cy="819694"/>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Complete and submit a Third-Party Function Report</a:t>
          </a:r>
        </a:p>
      </dsp:txBody>
      <dsp:txXfrm>
        <a:off x="40014" y="2896703"/>
        <a:ext cx="4100854" cy="739666"/>
      </dsp:txXfrm>
    </dsp:sp>
    <dsp:sp modelId="{DDC02F63-B488-408F-A201-EF354B64D1AC}">
      <dsp:nvSpPr>
        <dsp:cNvPr id="0" name=""/>
        <dsp:cNvSpPr/>
      </dsp:nvSpPr>
      <dsp:spPr>
        <a:xfrm>
          <a:off x="0" y="3676384"/>
          <a:ext cx="4180882"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4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Make it clear that statements are focused on what you observed, not on what client has told you</a:t>
          </a:r>
        </a:p>
        <a:p>
          <a:pPr marL="114300" lvl="1" indent="-114300" algn="l" defTabSz="622300">
            <a:lnSpc>
              <a:spcPct val="90000"/>
            </a:lnSpc>
            <a:spcBef>
              <a:spcPct val="0"/>
            </a:spcBef>
            <a:spcAft>
              <a:spcPct val="20000"/>
            </a:spcAft>
            <a:buChar char="•"/>
          </a:pPr>
          <a:r>
            <a:rPr lang="en-US" sz="1400" kern="1200" dirty="0"/>
            <a:t>Include information about your education, training, and licenses to support your credibility</a:t>
          </a:r>
        </a:p>
        <a:p>
          <a:pPr marL="114300" lvl="1" indent="-114300" algn="l" defTabSz="622300">
            <a:lnSpc>
              <a:spcPct val="90000"/>
            </a:lnSpc>
            <a:spcBef>
              <a:spcPct val="0"/>
            </a:spcBef>
            <a:spcAft>
              <a:spcPct val="20000"/>
            </a:spcAft>
            <a:buChar char="•"/>
          </a:pPr>
          <a:r>
            <a:rPr lang="en-US" sz="1400" kern="1200" dirty="0"/>
            <a:t>Note how long you’ve known the client, how often you see them, if you have unannounced home visits, etc.</a:t>
          </a:r>
        </a:p>
      </dsp:txBody>
      <dsp:txXfrm>
        <a:off x="0" y="3676384"/>
        <a:ext cx="4180882" cy="15649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455E5-7CE6-4AC8-BB9B-59578F76E74C}">
      <dsp:nvSpPr>
        <dsp:cNvPr id="0" name=""/>
        <dsp:cNvSpPr/>
      </dsp:nvSpPr>
      <dsp:spPr>
        <a:xfrm>
          <a:off x="0" y="3690"/>
          <a:ext cx="3474720" cy="1425321"/>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brainstorm what kinds of records might help them with their claim and ask SSA to get them.</a:t>
          </a:r>
        </a:p>
      </dsp:txBody>
      <dsp:txXfrm>
        <a:off x="69578" y="73268"/>
        <a:ext cx="3335564" cy="1286165"/>
      </dsp:txXfrm>
    </dsp:sp>
    <dsp:sp modelId="{D9BE1D48-1051-486F-A1B7-5CA807CBBF34}">
      <dsp:nvSpPr>
        <dsp:cNvPr id="0" name=""/>
        <dsp:cNvSpPr/>
      </dsp:nvSpPr>
      <dsp:spPr>
        <a:xfrm>
          <a:off x="0" y="1429011"/>
          <a:ext cx="3474720" cy="239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2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Medical</a:t>
          </a:r>
        </a:p>
        <a:p>
          <a:pPr marL="114300" lvl="1" indent="-114300" algn="l" defTabSz="622300">
            <a:lnSpc>
              <a:spcPct val="90000"/>
            </a:lnSpc>
            <a:spcBef>
              <a:spcPct val="0"/>
            </a:spcBef>
            <a:spcAft>
              <a:spcPct val="20000"/>
            </a:spcAft>
            <a:buChar char="•"/>
          </a:pPr>
          <a:r>
            <a:rPr lang="en-US" sz="1400" kern="1200" dirty="0"/>
            <a:t>Education</a:t>
          </a:r>
        </a:p>
        <a:p>
          <a:pPr marL="114300" lvl="1" indent="-114300" algn="l" defTabSz="622300">
            <a:lnSpc>
              <a:spcPct val="90000"/>
            </a:lnSpc>
            <a:spcBef>
              <a:spcPct val="0"/>
            </a:spcBef>
            <a:spcAft>
              <a:spcPct val="20000"/>
            </a:spcAft>
            <a:buChar char="•"/>
          </a:pPr>
          <a:r>
            <a:rPr lang="en-US" sz="1400" kern="1200" dirty="0"/>
            <a:t>HR Records from previous jobs</a:t>
          </a:r>
        </a:p>
        <a:p>
          <a:pPr marL="114300" lvl="1" indent="-114300" algn="l" defTabSz="622300">
            <a:lnSpc>
              <a:spcPct val="90000"/>
            </a:lnSpc>
            <a:spcBef>
              <a:spcPct val="0"/>
            </a:spcBef>
            <a:spcAft>
              <a:spcPct val="20000"/>
            </a:spcAft>
            <a:buChar char="•"/>
          </a:pPr>
          <a:r>
            <a:rPr lang="en-US" sz="1400" kern="1200" dirty="0"/>
            <a:t>Social Service provider records!</a:t>
          </a:r>
        </a:p>
        <a:p>
          <a:pPr marL="114300" lvl="1" indent="-114300" algn="l" defTabSz="622300">
            <a:lnSpc>
              <a:spcPct val="90000"/>
            </a:lnSpc>
            <a:spcBef>
              <a:spcPct val="0"/>
            </a:spcBef>
            <a:spcAft>
              <a:spcPct val="20000"/>
            </a:spcAft>
            <a:buChar char="•"/>
          </a:pPr>
          <a:r>
            <a:rPr lang="en-US" sz="1400" kern="1200" dirty="0"/>
            <a:t>Job training</a:t>
          </a:r>
        </a:p>
        <a:p>
          <a:pPr marL="114300" lvl="1" indent="-114300" algn="l" defTabSz="622300">
            <a:lnSpc>
              <a:spcPct val="90000"/>
            </a:lnSpc>
            <a:spcBef>
              <a:spcPct val="0"/>
            </a:spcBef>
            <a:spcAft>
              <a:spcPct val="20000"/>
            </a:spcAft>
            <a:buChar char="•"/>
          </a:pPr>
          <a:r>
            <a:rPr lang="en-US" sz="1400" kern="1200" dirty="0"/>
            <a:t>Prison or Court records</a:t>
          </a:r>
        </a:p>
        <a:p>
          <a:pPr marL="114300" lvl="1" indent="-114300" algn="l" defTabSz="622300">
            <a:lnSpc>
              <a:spcPct val="90000"/>
            </a:lnSpc>
            <a:spcBef>
              <a:spcPct val="0"/>
            </a:spcBef>
            <a:spcAft>
              <a:spcPct val="20000"/>
            </a:spcAft>
            <a:buChar char="•"/>
          </a:pPr>
          <a:r>
            <a:rPr lang="en-US" sz="1400" kern="1200" dirty="0"/>
            <a:t>Housing records</a:t>
          </a:r>
        </a:p>
        <a:p>
          <a:pPr marL="114300" lvl="1" indent="-114300" algn="l" defTabSz="622300">
            <a:lnSpc>
              <a:spcPct val="90000"/>
            </a:lnSpc>
            <a:spcBef>
              <a:spcPct val="0"/>
            </a:spcBef>
            <a:spcAft>
              <a:spcPct val="20000"/>
            </a:spcAft>
            <a:buChar char="•"/>
          </a:pPr>
          <a:r>
            <a:rPr lang="en-US" sz="1400" kern="1200" dirty="0"/>
            <a:t>ANY other records that could support the client’s case</a:t>
          </a:r>
        </a:p>
        <a:p>
          <a:pPr marL="114300" lvl="1" indent="-114300" algn="l" defTabSz="622300">
            <a:lnSpc>
              <a:spcPct val="90000"/>
            </a:lnSpc>
            <a:spcBef>
              <a:spcPct val="0"/>
            </a:spcBef>
            <a:spcAft>
              <a:spcPct val="20000"/>
            </a:spcAft>
            <a:buChar char="•"/>
          </a:pPr>
          <a:r>
            <a:rPr lang="en-US" sz="1400" kern="1200" dirty="0"/>
            <a:t>Records from any dates can be submitted</a:t>
          </a:r>
        </a:p>
      </dsp:txBody>
      <dsp:txXfrm>
        <a:off x="0" y="1429011"/>
        <a:ext cx="3474720" cy="23997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16448"/>
          <a:ext cx="7027488" cy="714125"/>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obtain and submit the records</a:t>
          </a:r>
        </a:p>
      </dsp:txBody>
      <dsp:txXfrm>
        <a:off x="34861" y="51309"/>
        <a:ext cx="6957766" cy="644403"/>
      </dsp:txXfrm>
    </dsp:sp>
    <dsp:sp modelId="{AA1ACA5F-55A7-4031-97E2-04EC2442DB30}">
      <dsp:nvSpPr>
        <dsp:cNvPr id="0" name=""/>
        <dsp:cNvSpPr/>
      </dsp:nvSpPr>
      <dsp:spPr>
        <a:xfrm>
          <a:off x="0" y="730573"/>
          <a:ext cx="7027488"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12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Remind them to open their mail. Encourage them to be patient; the process is long.</a:t>
          </a:r>
        </a:p>
        <a:p>
          <a:pPr marL="114300" lvl="1" indent="-114300" algn="l" defTabSz="533400">
            <a:lnSpc>
              <a:spcPct val="90000"/>
            </a:lnSpc>
            <a:spcBef>
              <a:spcPct val="0"/>
            </a:spcBef>
            <a:spcAft>
              <a:spcPct val="20000"/>
            </a:spcAft>
            <a:buChar char="•"/>
          </a:pPr>
          <a:endParaRPr lang="en-US" sz="1200" kern="1200" dirty="0"/>
        </a:p>
      </dsp:txBody>
      <dsp:txXfrm>
        <a:off x="0" y="730573"/>
        <a:ext cx="7027488" cy="943920"/>
      </dsp:txXfrm>
    </dsp:sp>
    <dsp:sp modelId="{1AFA856C-60F5-4C48-A427-1AC524049C63}">
      <dsp:nvSpPr>
        <dsp:cNvPr id="0" name=""/>
        <dsp:cNvSpPr/>
      </dsp:nvSpPr>
      <dsp:spPr>
        <a:xfrm>
          <a:off x="0" y="1674493"/>
          <a:ext cx="7027488" cy="683083"/>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Bring client to CE appointments</a:t>
          </a:r>
        </a:p>
      </dsp:txBody>
      <dsp:txXfrm>
        <a:off x="33345" y="1707838"/>
        <a:ext cx="6960798" cy="616393"/>
      </dsp:txXfrm>
    </dsp:sp>
    <dsp:sp modelId="{778E34D4-0D55-47B3-92E6-215BA19E67E9}">
      <dsp:nvSpPr>
        <dsp:cNvPr id="0" name=""/>
        <dsp:cNvSpPr/>
      </dsp:nvSpPr>
      <dsp:spPr>
        <a:xfrm>
          <a:off x="0" y="2357577"/>
          <a:ext cx="7027488"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12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Bring copies of relevant medical records with you to the appointment.</a:t>
          </a:r>
        </a:p>
        <a:p>
          <a:pPr marL="114300" lvl="1" indent="-114300" algn="l" defTabSz="622300">
            <a:lnSpc>
              <a:spcPct val="90000"/>
            </a:lnSpc>
            <a:spcBef>
              <a:spcPct val="0"/>
            </a:spcBef>
            <a:spcAft>
              <a:spcPct val="20000"/>
            </a:spcAft>
            <a:buChar char="•"/>
          </a:pPr>
          <a:r>
            <a:rPr lang="en-US" sz="1400" kern="1200" dirty="0"/>
            <a:t>Be prepared to talk to the CE examiner and to provide CE examiner with your observations</a:t>
          </a:r>
        </a:p>
        <a:p>
          <a:pPr marL="114300" lvl="1" indent="-114300" algn="l" defTabSz="622300">
            <a:lnSpc>
              <a:spcPct val="90000"/>
            </a:lnSpc>
            <a:spcBef>
              <a:spcPct val="0"/>
            </a:spcBef>
            <a:spcAft>
              <a:spcPct val="20000"/>
            </a:spcAft>
            <a:buChar char="•"/>
          </a:pPr>
          <a:endParaRPr lang="en-US" sz="1400" kern="1200" dirty="0"/>
        </a:p>
      </dsp:txBody>
      <dsp:txXfrm>
        <a:off x="0" y="2357577"/>
        <a:ext cx="7027488" cy="943920"/>
      </dsp:txXfrm>
    </dsp:sp>
    <dsp:sp modelId="{825C03B1-A5DC-4802-9C15-5C48F8895059}">
      <dsp:nvSpPr>
        <dsp:cNvPr id="0" name=""/>
        <dsp:cNvSpPr/>
      </dsp:nvSpPr>
      <dsp:spPr>
        <a:xfrm>
          <a:off x="0" y="3301497"/>
          <a:ext cx="7027488" cy="1133730"/>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Submit a letter laying out what work limitations your client has, and the basis for that conclusion (based on your observations, training, and experience)</a:t>
          </a:r>
        </a:p>
      </dsp:txBody>
      <dsp:txXfrm>
        <a:off x="55344" y="3356841"/>
        <a:ext cx="6916800" cy="1023042"/>
      </dsp:txXfrm>
    </dsp:sp>
    <dsp:sp modelId="{4E603458-F2F2-4037-B79B-22AD2E26E2A1}">
      <dsp:nvSpPr>
        <dsp:cNvPr id="0" name=""/>
        <dsp:cNvSpPr/>
      </dsp:nvSpPr>
      <dsp:spPr>
        <a:xfrm>
          <a:off x="0" y="4435227"/>
          <a:ext cx="7027488"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12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This could be a SOAR Medical Summary Report or something like it.</a:t>
          </a:r>
        </a:p>
      </dsp:txBody>
      <dsp:txXfrm>
        <a:off x="0" y="4435227"/>
        <a:ext cx="7027488" cy="9439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13454"/>
          <a:ext cx="4178808" cy="707492"/>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Review the Decision with your client</a:t>
          </a:r>
        </a:p>
      </dsp:txBody>
      <dsp:txXfrm>
        <a:off x="34537" y="47991"/>
        <a:ext cx="4109734" cy="638418"/>
      </dsp:txXfrm>
    </dsp:sp>
    <dsp:sp modelId="{AA1ACA5F-55A7-4031-97E2-04EC2442DB30}">
      <dsp:nvSpPr>
        <dsp:cNvPr id="0" name=""/>
        <dsp:cNvSpPr/>
      </dsp:nvSpPr>
      <dsp:spPr>
        <a:xfrm>
          <a:off x="0" y="720946"/>
          <a:ext cx="4178808" cy="71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7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If the client was denied, note the date of the decision. The appeal deadline is 65 days after the date on the notice.</a:t>
          </a:r>
        </a:p>
      </dsp:txBody>
      <dsp:txXfrm>
        <a:off x="0" y="720946"/>
        <a:ext cx="4178808" cy="716365"/>
      </dsp:txXfrm>
    </dsp:sp>
    <dsp:sp modelId="{62D1FFFA-10D0-4B1D-A79E-87DF0D7FDBB8}">
      <dsp:nvSpPr>
        <dsp:cNvPr id="0" name=""/>
        <dsp:cNvSpPr/>
      </dsp:nvSpPr>
      <dsp:spPr>
        <a:xfrm>
          <a:off x="0" y="1437312"/>
          <a:ext cx="4178808" cy="838816"/>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If approved, help your client navigate next steps</a:t>
          </a:r>
        </a:p>
      </dsp:txBody>
      <dsp:txXfrm>
        <a:off x="40948" y="1478260"/>
        <a:ext cx="4096912" cy="756920"/>
      </dsp:txXfrm>
    </dsp:sp>
    <dsp:sp modelId="{12C287FE-4F7D-4421-94B3-FE5E0ADC8FB1}">
      <dsp:nvSpPr>
        <dsp:cNvPr id="0" name=""/>
        <dsp:cNvSpPr/>
      </dsp:nvSpPr>
      <dsp:spPr>
        <a:xfrm>
          <a:off x="0" y="2276129"/>
          <a:ext cx="4178808" cy="329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7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Client might need to complete an additional interview before they can start getting benefits</a:t>
          </a:r>
        </a:p>
        <a:p>
          <a:pPr marL="114300" lvl="1" indent="-114300" algn="l" defTabSz="622300">
            <a:lnSpc>
              <a:spcPct val="90000"/>
            </a:lnSpc>
            <a:spcBef>
              <a:spcPct val="0"/>
            </a:spcBef>
            <a:spcAft>
              <a:spcPct val="20000"/>
            </a:spcAft>
            <a:buChar char="•"/>
          </a:pPr>
          <a:r>
            <a:rPr lang="en-US" sz="1400" kern="1200" dirty="0"/>
            <a:t>Help Client consider whether to get benefits in a bank account or through Direct Express</a:t>
          </a:r>
        </a:p>
        <a:p>
          <a:pPr marL="114300" lvl="1" indent="-114300" algn="l" defTabSz="622300">
            <a:lnSpc>
              <a:spcPct val="90000"/>
            </a:lnSpc>
            <a:spcBef>
              <a:spcPct val="0"/>
            </a:spcBef>
            <a:spcAft>
              <a:spcPct val="20000"/>
            </a:spcAft>
            <a:buChar char="•"/>
          </a:pPr>
          <a:r>
            <a:rPr lang="en-US" sz="1400" kern="1200" dirty="0"/>
            <a:t>If client is approved, let them know they might be eligible for </a:t>
          </a:r>
          <a:r>
            <a:rPr lang="en-US" sz="1400" b="1" kern="1200" dirty="0"/>
            <a:t>AABD Cash</a:t>
          </a:r>
          <a:r>
            <a:rPr lang="en-US" sz="1400" kern="1200" dirty="0"/>
            <a:t>, but they need to submit an application to Illinois Department of Human Services.</a:t>
          </a:r>
        </a:p>
        <a:p>
          <a:pPr marL="114300" lvl="1" indent="-114300" algn="l" defTabSz="622300">
            <a:lnSpc>
              <a:spcPct val="90000"/>
            </a:lnSpc>
            <a:spcBef>
              <a:spcPct val="0"/>
            </a:spcBef>
            <a:spcAft>
              <a:spcPct val="20000"/>
            </a:spcAft>
            <a:buChar char="•"/>
          </a:pPr>
          <a:r>
            <a:rPr lang="en-US" sz="1400" kern="1200" dirty="0"/>
            <a:t>If client is approved for Medicare, they might be eligible for </a:t>
          </a:r>
          <a:r>
            <a:rPr lang="en-US" sz="1400" b="1" kern="1200" dirty="0"/>
            <a:t>Medicare Savings Program</a:t>
          </a:r>
          <a:r>
            <a:rPr lang="en-US" sz="1400" kern="1200" dirty="0"/>
            <a:t>, but they need to submit an application to the IL Department of Human Services</a:t>
          </a:r>
        </a:p>
        <a:p>
          <a:pPr marL="114300" lvl="1" indent="-114300" algn="l" defTabSz="622300">
            <a:lnSpc>
              <a:spcPct val="90000"/>
            </a:lnSpc>
            <a:spcBef>
              <a:spcPct val="0"/>
            </a:spcBef>
            <a:spcAft>
              <a:spcPct val="20000"/>
            </a:spcAft>
            <a:buChar char="•"/>
          </a:pPr>
          <a:r>
            <a:rPr lang="en-US" sz="1400" kern="1200" dirty="0"/>
            <a:t>If they have ANY IL Department of Human Services benefits, they should report their income within 10 days of receiving it.</a:t>
          </a:r>
        </a:p>
      </dsp:txBody>
      <dsp:txXfrm>
        <a:off x="0" y="2276129"/>
        <a:ext cx="4178808" cy="3291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EF921-BCEE-4DEF-889C-E0CBA0BBB1B1}">
      <dsp:nvSpPr>
        <dsp:cNvPr id="0" name=""/>
        <dsp:cNvSpPr/>
      </dsp:nvSpPr>
      <dsp:spPr>
        <a:xfrm>
          <a:off x="0" y="0"/>
          <a:ext cx="5903876" cy="799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Work History Report</a:t>
          </a:r>
        </a:p>
      </dsp:txBody>
      <dsp:txXfrm>
        <a:off x="1260729" y="0"/>
        <a:ext cx="4643146" cy="799546"/>
      </dsp:txXfrm>
    </dsp:sp>
    <dsp:sp modelId="{617B955F-12AC-4E79-9DA5-D23B730952F7}">
      <dsp:nvSpPr>
        <dsp:cNvPr id="0" name=""/>
        <dsp:cNvSpPr/>
      </dsp:nvSpPr>
      <dsp:spPr>
        <a:xfrm>
          <a:off x="79954" y="79954"/>
          <a:ext cx="1180775" cy="639637"/>
        </a:xfrm>
        <a:prstGeom prst="roundRect">
          <a:avLst>
            <a:gd name="adj" fmla="val 10000"/>
          </a:avLst>
        </a:prstGeom>
        <a:blipFill rotWithShape="1">
          <a:blip xmlns:r="http://schemas.openxmlformats.org/officeDocument/2006/relationships" r:embed="rId1"/>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33E2E6-56C0-41DB-BF48-FC6C833FB9CA}">
      <dsp:nvSpPr>
        <dsp:cNvPr id="0" name=""/>
        <dsp:cNvSpPr/>
      </dsp:nvSpPr>
      <dsp:spPr>
        <a:xfrm>
          <a:off x="0" y="879501"/>
          <a:ext cx="5903876" cy="799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Function Report</a:t>
          </a:r>
        </a:p>
      </dsp:txBody>
      <dsp:txXfrm>
        <a:off x="1260729" y="879501"/>
        <a:ext cx="4643146" cy="799546"/>
      </dsp:txXfrm>
    </dsp:sp>
    <dsp:sp modelId="{75A7A3E4-AAD9-4C1A-AB94-DD8B42927FF9}">
      <dsp:nvSpPr>
        <dsp:cNvPr id="0" name=""/>
        <dsp:cNvSpPr/>
      </dsp:nvSpPr>
      <dsp:spPr>
        <a:xfrm>
          <a:off x="79954" y="959455"/>
          <a:ext cx="1180775" cy="639637"/>
        </a:xfrm>
        <a:prstGeom prst="roundRect">
          <a:avLst>
            <a:gd name="adj" fmla="val 10000"/>
          </a:avLst>
        </a:prstGeom>
        <a:blipFill rotWithShape="1">
          <a:blip xmlns:r="http://schemas.openxmlformats.org/officeDocument/2006/relationships" r:embed="rId2"/>
          <a:srcRect/>
          <a:stretch>
            <a:fillRect l="-41000" r="-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B30B3-8719-4D51-B59B-391DFD33AC09}">
      <dsp:nvSpPr>
        <dsp:cNvPr id="0" name=""/>
        <dsp:cNvSpPr/>
      </dsp:nvSpPr>
      <dsp:spPr>
        <a:xfrm>
          <a:off x="0" y="1759002"/>
          <a:ext cx="5903876" cy="799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827</a:t>
          </a:r>
        </a:p>
      </dsp:txBody>
      <dsp:txXfrm>
        <a:off x="1260729" y="1759002"/>
        <a:ext cx="4643146" cy="799546"/>
      </dsp:txXfrm>
    </dsp:sp>
    <dsp:sp modelId="{DDFF1AE8-1A49-4E1F-8A40-711984692849}">
      <dsp:nvSpPr>
        <dsp:cNvPr id="0" name=""/>
        <dsp:cNvSpPr/>
      </dsp:nvSpPr>
      <dsp:spPr>
        <a:xfrm>
          <a:off x="79954" y="1838957"/>
          <a:ext cx="1180775" cy="639637"/>
        </a:xfrm>
        <a:prstGeom prst="roundRect">
          <a:avLst>
            <a:gd name="adj" fmla="val 10000"/>
          </a:avLst>
        </a:prstGeom>
        <a:blipFill rotWithShape="1">
          <a:blip xmlns:r="http://schemas.openxmlformats.org/officeDocument/2006/relationships" r:embed="rId3"/>
          <a:srcRect/>
          <a:stretch>
            <a:fillRect l="-41000" r="-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5A1034-E9BE-4F1F-B27A-C2AC6D504CB1}">
      <dsp:nvSpPr>
        <dsp:cNvPr id="0" name=""/>
        <dsp:cNvSpPr/>
      </dsp:nvSpPr>
      <dsp:spPr>
        <a:xfrm>
          <a:off x="0" y="2638503"/>
          <a:ext cx="5903876" cy="799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Disability Report</a:t>
          </a:r>
        </a:p>
      </dsp:txBody>
      <dsp:txXfrm>
        <a:off x="1260729" y="2638503"/>
        <a:ext cx="4643146" cy="799546"/>
      </dsp:txXfrm>
    </dsp:sp>
    <dsp:sp modelId="{5D0E7A15-1A8E-45F4-8660-EC937FFC18D7}">
      <dsp:nvSpPr>
        <dsp:cNvPr id="0" name=""/>
        <dsp:cNvSpPr/>
      </dsp:nvSpPr>
      <dsp:spPr>
        <a:xfrm>
          <a:off x="79954" y="2718458"/>
          <a:ext cx="1180775" cy="639637"/>
        </a:xfrm>
        <a:prstGeom prst="roundRect">
          <a:avLst>
            <a:gd name="adj" fmla="val 10000"/>
          </a:avLst>
        </a:prstGeom>
        <a:blipFill rotWithShape="1">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9493B6-80A7-40C9-AF52-6BDA3B54E038}">
      <dsp:nvSpPr>
        <dsp:cNvPr id="0" name=""/>
        <dsp:cNvSpPr/>
      </dsp:nvSpPr>
      <dsp:spPr>
        <a:xfrm>
          <a:off x="0" y="3518004"/>
          <a:ext cx="5903876" cy="799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Third Party Function Report</a:t>
          </a:r>
        </a:p>
      </dsp:txBody>
      <dsp:txXfrm>
        <a:off x="1260729" y="3518004"/>
        <a:ext cx="4643146" cy="799546"/>
      </dsp:txXfrm>
    </dsp:sp>
    <dsp:sp modelId="{0EBA914A-3ACE-49E4-B35B-D762B5CBEF68}">
      <dsp:nvSpPr>
        <dsp:cNvPr id="0" name=""/>
        <dsp:cNvSpPr/>
      </dsp:nvSpPr>
      <dsp:spPr>
        <a:xfrm>
          <a:off x="79954" y="3597959"/>
          <a:ext cx="1180775" cy="639637"/>
        </a:xfrm>
        <a:prstGeom prst="roundRect">
          <a:avLst>
            <a:gd name="adj" fmla="val 10000"/>
          </a:avLst>
        </a:prstGeom>
        <a:blipFill rotWithShape="1">
          <a:blip xmlns:r="http://schemas.openxmlformats.org/officeDocument/2006/relationships" r:embed="rId5"/>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41BA6-D891-4D33-83D9-508480FE2D70}">
      <dsp:nvSpPr>
        <dsp:cNvPr id="0" name=""/>
        <dsp:cNvSpPr/>
      </dsp:nvSpPr>
      <dsp:spPr>
        <a:xfrm>
          <a:off x="0" y="731525"/>
          <a:ext cx="4178808" cy="879624"/>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Recommend your client get help if they need it.</a:t>
          </a:r>
        </a:p>
      </dsp:txBody>
      <dsp:txXfrm>
        <a:off x="42940" y="774465"/>
        <a:ext cx="4092928" cy="793744"/>
      </dsp:txXfrm>
    </dsp:sp>
    <dsp:sp modelId="{2EA2E65F-E585-4758-AE98-B68887D68B0D}">
      <dsp:nvSpPr>
        <dsp:cNvPr id="0" name=""/>
        <dsp:cNvSpPr/>
      </dsp:nvSpPr>
      <dsp:spPr>
        <a:xfrm>
          <a:off x="0" y="1611150"/>
          <a:ext cx="417880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77"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dsp:txBody>
      <dsp:txXfrm>
        <a:off x="0" y="1611150"/>
        <a:ext cx="4178808" cy="1076400"/>
      </dsp:txXfrm>
    </dsp:sp>
    <dsp:sp modelId="{29B399C1-1F41-434E-846A-ABA3EF6C793D}">
      <dsp:nvSpPr>
        <dsp:cNvPr id="0" name=""/>
        <dsp:cNvSpPr/>
      </dsp:nvSpPr>
      <dsp:spPr>
        <a:xfrm>
          <a:off x="0" y="2687550"/>
          <a:ext cx="4178808" cy="1018133"/>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If denied, help your client understand their options</a:t>
          </a:r>
        </a:p>
      </dsp:txBody>
      <dsp:txXfrm>
        <a:off x="49701" y="2737251"/>
        <a:ext cx="4079406" cy="918731"/>
      </dsp:txXfrm>
    </dsp:sp>
    <dsp:sp modelId="{391F8347-6A24-4F42-BB95-6765019B17DB}">
      <dsp:nvSpPr>
        <dsp:cNvPr id="0" name=""/>
        <dsp:cNvSpPr/>
      </dsp:nvSpPr>
      <dsp:spPr>
        <a:xfrm>
          <a:off x="0" y="3705683"/>
          <a:ext cx="4178808" cy="1143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7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Remind them that the vast majority of applicants are denied the first time and that they have a right to appeal the decision</a:t>
          </a:r>
        </a:p>
        <a:p>
          <a:pPr marL="114300" lvl="1" indent="-114300" algn="l" defTabSz="622300">
            <a:lnSpc>
              <a:spcPct val="90000"/>
            </a:lnSpc>
            <a:spcBef>
              <a:spcPct val="0"/>
            </a:spcBef>
            <a:spcAft>
              <a:spcPct val="20000"/>
            </a:spcAft>
            <a:buChar char="•"/>
          </a:pPr>
          <a:r>
            <a:rPr lang="en-US" sz="1400" kern="1200" dirty="0"/>
            <a:t>Encourage client to continue “building the record”</a:t>
          </a:r>
        </a:p>
        <a:p>
          <a:pPr marL="114300" lvl="1" indent="-114300" algn="l" defTabSz="622300">
            <a:lnSpc>
              <a:spcPct val="90000"/>
            </a:lnSpc>
            <a:spcBef>
              <a:spcPct val="0"/>
            </a:spcBef>
            <a:spcAft>
              <a:spcPct val="20000"/>
            </a:spcAft>
            <a:buChar char="•"/>
          </a:pPr>
          <a:r>
            <a:rPr lang="en-US" sz="1400" kern="1200" dirty="0"/>
            <a:t>Help client understand the appeal deadline</a:t>
          </a:r>
        </a:p>
      </dsp:txBody>
      <dsp:txXfrm>
        <a:off x="0" y="3705683"/>
        <a:ext cx="4178808" cy="11436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1D4A9-B9F4-49F2-9D6F-FD0F3CD80085}">
      <dsp:nvSpPr>
        <dsp:cNvPr id="0" name=""/>
        <dsp:cNvSpPr/>
      </dsp:nvSpPr>
      <dsp:spPr>
        <a:xfrm>
          <a:off x="2654"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Application</a:t>
          </a:r>
        </a:p>
      </dsp:txBody>
      <dsp:txXfrm>
        <a:off x="475138" y="1944336"/>
        <a:ext cx="1417452" cy="944967"/>
      </dsp:txXfrm>
    </dsp:sp>
    <dsp:sp modelId="{E1AEC786-367C-4C08-9A3A-A1FBB29B81E6}">
      <dsp:nvSpPr>
        <dsp:cNvPr id="0" name=""/>
        <dsp:cNvSpPr/>
      </dsp:nvSpPr>
      <dsp:spPr>
        <a:xfrm>
          <a:off x="2128831"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Reconsideration</a:t>
          </a:r>
        </a:p>
      </dsp:txBody>
      <dsp:txXfrm>
        <a:off x="2601315" y="1944336"/>
        <a:ext cx="1417452" cy="944967"/>
      </dsp:txXfrm>
    </dsp:sp>
    <dsp:sp modelId="{11B4A829-08D1-4201-96F3-3923B7AA1E65}">
      <dsp:nvSpPr>
        <dsp:cNvPr id="0" name=""/>
        <dsp:cNvSpPr/>
      </dsp:nvSpPr>
      <dsp:spPr>
        <a:xfrm>
          <a:off x="4255009"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Administrative Hearing</a:t>
          </a:r>
        </a:p>
      </dsp:txBody>
      <dsp:txXfrm>
        <a:off x="4727493" y="1944336"/>
        <a:ext cx="1417452" cy="944967"/>
      </dsp:txXfrm>
    </dsp:sp>
    <dsp:sp modelId="{0A673476-0102-4489-AE51-642B9FB19DD3}">
      <dsp:nvSpPr>
        <dsp:cNvPr id="0" name=""/>
        <dsp:cNvSpPr/>
      </dsp:nvSpPr>
      <dsp:spPr>
        <a:xfrm>
          <a:off x="6381186"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Appeals Council</a:t>
          </a:r>
        </a:p>
      </dsp:txBody>
      <dsp:txXfrm>
        <a:off x="6853670" y="1944336"/>
        <a:ext cx="1417452" cy="944967"/>
      </dsp:txXfrm>
    </dsp:sp>
    <dsp:sp modelId="{3AB5C286-E625-44C3-AE67-7AC130CE1C3B}">
      <dsp:nvSpPr>
        <dsp:cNvPr id="0" name=""/>
        <dsp:cNvSpPr/>
      </dsp:nvSpPr>
      <dsp:spPr>
        <a:xfrm>
          <a:off x="8507364"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Federal Court</a:t>
          </a:r>
        </a:p>
      </dsp:txBody>
      <dsp:txXfrm>
        <a:off x="8979848" y="1944336"/>
        <a:ext cx="1417452" cy="944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EF921-BCEE-4DEF-889C-E0CBA0BBB1B1}">
      <dsp:nvSpPr>
        <dsp:cNvPr id="0" name=""/>
        <dsp:cNvSpPr/>
      </dsp:nvSpPr>
      <dsp:spPr>
        <a:xfrm>
          <a:off x="0" y="0"/>
          <a:ext cx="5249709" cy="799546"/>
        </a:xfrm>
        <a:prstGeom prst="roundRect">
          <a:avLst>
            <a:gd name="adj" fmla="val 10000"/>
          </a:avLst>
        </a:prstGeom>
        <a:solidFill>
          <a:schemeClr val="accent3">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Work History Report</a:t>
          </a:r>
        </a:p>
        <a:p>
          <a:pPr marL="57150" lvl="1" indent="-57150" algn="l" defTabSz="488950">
            <a:lnSpc>
              <a:spcPct val="90000"/>
            </a:lnSpc>
            <a:spcBef>
              <a:spcPct val="0"/>
            </a:spcBef>
            <a:spcAft>
              <a:spcPct val="15000"/>
            </a:spcAft>
            <a:buChar char="•"/>
          </a:pPr>
          <a:r>
            <a:rPr lang="en-US" sz="1100" kern="1200" dirty="0"/>
            <a:t>https://www.ssa.gov/forms/ssa-3369.pdf</a:t>
          </a:r>
        </a:p>
        <a:p>
          <a:pPr marL="57150" lvl="1" indent="-57150" algn="l" defTabSz="488950">
            <a:lnSpc>
              <a:spcPct val="90000"/>
            </a:lnSpc>
            <a:spcBef>
              <a:spcPct val="0"/>
            </a:spcBef>
            <a:spcAft>
              <a:spcPct val="15000"/>
            </a:spcAft>
            <a:buChar char="•"/>
          </a:pPr>
          <a:r>
            <a:rPr lang="en-US" sz="1100" kern="1200" dirty="0"/>
            <a:t>Include jobs going back to five years before your alleged onset date</a:t>
          </a:r>
        </a:p>
      </dsp:txBody>
      <dsp:txXfrm>
        <a:off x="1129896" y="0"/>
        <a:ext cx="4119812" cy="799546"/>
      </dsp:txXfrm>
    </dsp:sp>
    <dsp:sp modelId="{617B955F-12AC-4E79-9DA5-D23B730952F7}">
      <dsp:nvSpPr>
        <dsp:cNvPr id="0" name=""/>
        <dsp:cNvSpPr/>
      </dsp:nvSpPr>
      <dsp:spPr>
        <a:xfrm>
          <a:off x="79954" y="79954"/>
          <a:ext cx="1049941" cy="639637"/>
        </a:xfrm>
        <a:prstGeom prst="roundRect">
          <a:avLst>
            <a:gd name="adj" fmla="val 10000"/>
          </a:avLst>
        </a:prstGeom>
        <a:blipFill rotWithShape="1">
          <a:blip xmlns:r="http://schemas.openxmlformats.org/officeDocument/2006/relationships" r:embed="rId1"/>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33E2E6-56C0-41DB-BF48-FC6C833FB9CA}">
      <dsp:nvSpPr>
        <dsp:cNvPr id="0" name=""/>
        <dsp:cNvSpPr/>
      </dsp:nvSpPr>
      <dsp:spPr>
        <a:xfrm>
          <a:off x="0" y="879501"/>
          <a:ext cx="5249709" cy="79954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Function Report</a:t>
          </a:r>
        </a:p>
        <a:p>
          <a:pPr marL="57150" lvl="1" indent="-57150" algn="l" defTabSz="488950">
            <a:lnSpc>
              <a:spcPct val="90000"/>
            </a:lnSpc>
            <a:spcBef>
              <a:spcPct val="0"/>
            </a:spcBef>
            <a:spcAft>
              <a:spcPct val="15000"/>
            </a:spcAft>
            <a:buChar char="•"/>
          </a:pPr>
          <a:r>
            <a:rPr lang="en-US" sz="1100" kern="1200" dirty="0"/>
            <a:t>https://www.ssa.gov/forms/ssa-3373-bk.pdf</a:t>
          </a:r>
        </a:p>
        <a:p>
          <a:pPr marL="57150" lvl="1" indent="-57150" algn="l" defTabSz="488950">
            <a:lnSpc>
              <a:spcPct val="90000"/>
            </a:lnSpc>
            <a:spcBef>
              <a:spcPct val="0"/>
            </a:spcBef>
            <a:spcAft>
              <a:spcPct val="15000"/>
            </a:spcAft>
            <a:buChar char="•"/>
          </a:pPr>
          <a:r>
            <a:rPr lang="en-US" sz="1100" kern="1200" dirty="0"/>
            <a:t>Describe how conditions and symptoms affect your life</a:t>
          </a:r>
        </a:p>
      </dsp:txBody>
      <dsp:txXfrm>
        <a:off x="1129896" y="879501"/>
        <a:ext cx="4119812" cy="799546"/>
      </dsp:txXfrm>
    </dsp:sp>
    <dsp:sp modelId="{75A7A3E4-AAD9-4C1A-AB94-DD8B42927FF9}">
      <dsp:nvSpPr>
        <dsp:cNvPr id="0" name=""/>
        <dsp:cNvSpPr/>
      </dsp:nvSpPr>
      <dsp:spPr>
        <a:xfrm>
          <a:off x="79954" y="959455"/>
          <a:ext cx="1049941" cy="639637"/>
        </a:xfrm>
        <a:prstGeom prst="roundRect">
          <a:avLst>
            <a:gd name="adj" fmla="val 10000"/>
          </a:avLst>
        </a:prstGeom>
        <a:blipFill rotWithShape="1">
          <a:blip xmlns:r="http://schemas.openxmlformats.org/officeDocument/2006/relationships" r:embed="rId2"/>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B30B3-8719-4D51-B59B-391DFD33AC09}">
      <dsp:nvSpPr>
        <dsp:cNvPr id="0" name=""/>
        <dsp:cNvSpPr/>
      </dsp:nvSpPr>
      <dsp:spPr>
        <a:xfrm>
          <a:off x="0" y="1759002"/>
          <a:ext cx="5249709" cy="799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827</a:t>
          </a:r>
        </a:p>
        <a:p>
          <a:pPr marL="57150" lvl="1" indent="-57150" algn="l" defTabSz="488950">
            <a:lnSpc>
              <a:spcPct val="90000"/>
            </a:lnSpc>
            <a:spcBef>
              <a:spcPct val="0"/>
            </a:spcBef>
            <a:spcAft>
              <a:spcPct val="15000"/>
            </a:spcAft>
            <a:buChar char="•"/>
          </a:pPr>
          <a:r>
            <a:rPr lang="en-US" sz="1100" kern="1200" dirty="0"/>
            <a:t>Sign so DDS can request your records</a:t>
          </a:r>
        </a:p>
      </dsp:txBody>
      <dsp:txXfrm>
        <a:off x="1129896" y="1759002"/>
        <a:ext cx="4119812" cy="799546"/>
      </dsp:txXfrm>
    </dsp:sp>
    <dsp:sp modelId="{DDFF1AE8-1A49-4E1F-8A40-711984692849}">
      <dsp:nvSpPr>
        <dsp:cNvPr id="0" name=""/>
        <dsp:cNvSpPr/>
      </dsp:nvSpPr>
      <dsp:spPr>
        <a:xfrm>
          <a:off x="79954" y="1838957"/>
          <a:ext cx="1049941" cy="639637"/>
        </a:xfrm>
        <a:prstGeom prst="roundRect">
          <a:avLst>
            <a:gd name="adj" fmla="val 10000"/>
          </a:avLst>
        </a:prstGeom>
        <a:blipFill rotWithShape="1">
          <a:blip xmlns:r="http://schemas.openxmlformats.org/officeDocument/2006/relationships" r:embed="rId3"/>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5A1034-E9BE-4F1F-B27A-C2AC6D504CB1}">
      <dsp:nvSpPr>
        <dsp:cNvPr id="0" name=""/>
        <dsp:cNvSpPr/>
      </dsp:nvSpPr>
      <dsp:spPr>
        <a:xfrm>
          <a:off x="0" y="2638503"/>
          <a:ext cx="5249709" cy="799546"/>
        </a:xfrm>
        <a:prstGeom prst="roundRect">
          <a:avLst>
            <a:gd name="adj" fmla="val 10000"/>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Disability Report</a:t>
          </a:r>
        </a:p>
        <a:p>
          <a:pPr marL="57150" lvl="1" indent="-57150" algn="l" defTabSz="488950">
            <a:lnSpc>
              <a:spcPct val="90000"/>
            </a:lnSpc>
            <a:spcBef>
              <a:spcPct val="0"/>
            </a:spcBef>
            <a:spcAft>
              <a:spcPct val="15000"/>
            </a:spcAft>
            <a:buChar char="•"/>
          </a:pPr>
          <a:r>
            <a:rPr lang="en-US" sz="1100" kern="1200" dirty="0"/>
            <a:t>Detail past and present medical history</a:t>
          </a:r>
        </a:p>
        <a:p>
          <a:pPr marL="57150" lvl="1" indent="-57150" algn="l" defTabSz="488950">
            <a:lnSpc>
              <a:spcPct val="90000"/>
            </a:lnSpc>
            <a:spcBef>
              <a:spcPct val="0"/>
            </a:spcBef>
            <a:spcAft>
              <a:spcPct val="15000"/>
            </a:spcAft>
            <a:buChar char="•"/>
          </a:pPr>
          <a:endParaRPr lang="en-US" sz="1100" kern="1200" dirty="0"/>
        </a:p>
      </dsp:txBody>
      <dsp:txXfrm>
        <a:off x="1129896" y="2638503"/>
        <a:ext cx="4119812" cy="799546"/>
      </dsp:txXfrm>
    </dsp:sp>
    <dsp:sp modelId="{5D0E7A15-1A8E-45F4-8660-EC937FFC18D7}">
      <dsp:nvSpPr>
        <dsp:cNvPr id="0" name=""/>
        <dsp:cNvSpPr/>
      </dsp:nvSpPr>
      <dsp:spPr>
        <a:xfrm>
          <a:off x="79954" y="2718458"/>
          <a:ext cx="1049941" cy="639637"/>
        </a:xfrm>
        <a:prstGeom prst="roundRect">
          <a:avLst>
            <a:gd name="adj" fmla="val 10000"/>
          </a:avLst>
        </a:prstGeom>
        <a:blipFill rotWithShape="1">
          <a:blip xmlns:r="http://schemas.openxmlformats.org/officeDocument/2006/relationships" r:embed="rId4"/>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9493B6-80A7-40C9-AF52-6BDA3B54E038}">
      <dsp:nvSpPr>
        <dsp:cNvPr id="0" name=""/>
        <dsp:cNvSpPr/>
      </dsp:nvSpPr>
      <dsp:spPr>
        <a:xfrm>
          <a:off x="0" y="3499719"/>
          <a:ext cx="5249709" cy="79954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Third Party Function Report</a:t>
          </a:r>
        </a:p>
        <a:p>
          <a:pPr marL="57150" lvl="1" indent="-57150" algn="l" defTabSz="488950">
            <a:lnSpc>
              <a:spcPct val="90000"/>
            </a:lnSpc>
            <a:spcBef>
              <a:spcPct val="0"/>
            </a:spcBef>
            <a:spcAft>
              <a:spcPct val="15000"/>
            </a:spcAft>
            <a:buChar char="•"/>
          </a:pPr>
          <a:r>
            <a:rPr lang="en-US" sz="1100" kern="1200" dirty="0"/>
            <a:t>Completed by someone else; They describe what they see as your limitations</a:t>
          </a:r>
        </a:p>
      </dsp:txBody>
      <dsp:txXfrm>
        <a:off x="1129896" y="3499719"/>
        <a:ext cx="4119812" cy="799546"/>
      </dsp:txXfrm>
    </dsp:sp>
    <dsp:sp modelId="{0EBA914A-3ACE-49E4-B35B-D762B5CBEF68}">
      <dsp:nvSpPr>
        <dsp:cNvPr id="0" name=""/>
        <dsp:cNvSpPr/>
      </dsp:nvSpPr>
      <dsp:spPr>
        <a:xfrm>
          <a:off x="79954" y="3597959"/>
          <a:ext cx="1049941" cy="639637"/>
        </a:xfrm>
        <a:prstGeom prst="roundRect">
          <a:avLst>
            <a:gd name="adj" fmla="val 10000"/>
          </a:avLst>
        </a:prstGeom>
        <a:blipFill rotWithShape="1">
          <a:blip xmlns:r="http://schemas.openxmlformats.org/officeDocument/2006/relationships" r:embed="rId5"/>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C2823-2D38-4135-A976-3C9FAD8B44DF}">
      <dsp:nvSpPr>
        <dsp:cNvPr id="0" name=""/>
        <dsp:cNvSpPr/>
      </dsp:nvSpPr>
      <dsp:spPr>
        <a:xfrm>
          <a:off x="3809" y="1432746"/>
          <a:ext cx="2660801" cy="57039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Depression and PTSD</a:t>
          </a:r>
        </a:p>
      </dsp:txBody>
      <dsp:txXfrm>
        <a:off x="20515" y="1449452"/>
        <a:ext cx="2627389" cy="536984"/>
      </dsp:txXfrm>
    </dsp:sp>
    <dsp:sp modelId="{346A03AF-07DE-41CB-8F2C-E2B05BC93486}">
      <dsp:nvSpPr>
        <dsp:cNvPr id="0" name=""/>
        <dsp:cNvSpPr/>
      </dsp:nvSpPr>
      <dsp:spPr>
        <a:xfrm rot="19447025">
          <a:off x="2539958" y="1298118"/>
          <a:ext cx="1313625" cy="69697"/>
        </a:xfrm>
        <a:custGeom>
          <a:avLst/>
          <a:gdLst/>
          <a:ahLst/>
          <a:cxnLst/>
          <a:rect l="0" t="0" r="0" b="0"/>
          <a:pathLst>
            <a:path>
              <a:moveTo>
                <a:pt x="0" y="34848"/>
              </a:moveTo>
              <a:lnTo>
                <a:pt x="1313625" y="3484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63930" y="1300126"/>
        <a:ext cx="65681" cy="65681"/>
      </dsp:txXfrm>
    </dsp:sp>
    <dsp:sp modelId="{C2A3C005-BF33-47DD-B4BA-7C6B625220CF}">
      <dsp:nvSpPr>
        <dsp:cNvPr id="0" name=""/>
        <dsp:cNvSpPr/>
      </dsp:nvSpPr>
      <dsp:spPr>
        <a:xfrm>
          <a:off x="3728931" y="662790"/>
          <a:ext cx="2660801" cy="57039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Angry outbursts</a:t>
          </a:r>
        </a:p>
      </dsp:txBody>
      <dsp:txXfrm>
        <a:off x="3745637" y="679496"/>
        <a:ext cx="2627389" cy="536984"/>
      </dsp:txXfrm>
    </dsp:sp>
    <dsp:sp modelId="{ACF04C8D-7F72-41BD-A3B4-6C1FAAC50E9B}">
      <dsp:nvSpPr>
        <dsp:cNvPr id="0" name=""/>
        <dsp:cNvSpPr/>
      </dsp:nvSpPr>
      <dsp:spPr>
        <a:xfrm>
          <a:off x="2664610" y="1683096"/>
          <a:ext cx="1064320" cy="69697"/>
        </a:xfrm>
        <a:custGeom>
          <a:avLst/>
          <a:gdLst/>
          <a:ahLst/>
          <a:cxnLst/>
          <a:rect l="0" t="0" r="0" b="0"/>
          <a:pathLst>
            <a:path>
              <a:moveTo>
                <a:pt x="0" y="34848"/>
              </a:moveTo>
              <a:lnTo>
                <a:pt x="1064320" y="3484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70162" y="1691336"/>
        <a:ext cx="53216" cy="53216"/>
      </dsp:txXfrm>
    </dsp:sp>
    <dsp:sp modelId="{843603A3-BA0C-408E-BD16-EC0683661325}">
      <dsp:nvSpPr>
        <dsp:cNvPr id="0" name=""/>
        <dsp:cNvSpPr/>
      </dsp:nvSpPr>
      <dsp:spPr>
        <a:xfrm>
          <a:off x="3728931" y="1432746"/>
          <a:ext cx="2660801" cy="57039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Lack of energy</a:t>
          </a:r>
        </a:p>
      </dsp:txBody>
      <dsp:txXfrm>
        <a:off x="3745637" y="1449452"/>
        <a:ext cx="2627389" cy="536984"/>
      </dsp:txXfrm>
    </dsp:sp>
    <dsp:sp modelId="{762399B8-B044-4035-9078-CCE1E92030FE}">
      <dsp:nvSpPr>
        <dsp:cNvPr id="0" name=""/>
        <dsp:cNvSpPr/>
      </dsp:nvSpPr>
      <dsp:spPr>
        <a:xfrm rot="2152975">
          <a:off x="2539958" y="2068074"/>
          <a:ext cx="1313625" cy="69697"/>
        </a:xfrm>
        <a:custGeom>
          <a:avLst/>
          <a:gdLst/>
          <a:ahLst/>
          <a:cxnLst/>
          <a:rect l="0" t="0" r="0" b="0"/>
          <a:pathLst>
            <a:path>
              <a:moveTo>
                <a:pt x="0" y="34848"/>
              </a:moveTo>
              <a:lnTo>
                <a:pt x="1313625" y="3484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63930" y="2070082"/>
        <a:ext cx="65681" cy="65681"/>
      </dsp:txXfrm>
    </dsp:sp>
    <dsp:sp modelId="{C8FDF424-45F6-451C-A0DB-8CDAA56619C2}">
      <dsp:nvSpPr>
        <dsp:cNvPr id="0" name=""/>
        <dsp:cNvSpPr/>
      </dsp:nvSpPr>
      <dsp:spPr>
        <a:xfrm>
          <a:off x="3728931" y="2202703"/>
          <a:ext cx="2660801" cy="57039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Distracting thoughts and feelings of worthless, esp. after social interactions</a:t>
          </a:r>
        </a:p>
      </dsp:txBody>
      <dsp:txXfrm>
        <a:off x="3745637" y="2219409"/>
        <a:ext cx="2627389" cy="5369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C2823-2D38-4135-A976-3C9FAD8B44DF}">
      <dsp:nvSpPr>
        <dsp:cNvPr id="0" name=""/>
        <dsp:cNvSpPr/>
      </dsp:nvSpPr>
      <dsp:spPr>
        <a:xfrm>
          <a:off x="2139875" y="106902"/>
          <a:ext cx="1107226" cy="3398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t>Emphysema </a:t>
          </a:r>
          <a:endParaRPr lang="en-US" sz="1200" kern="1200" dirty="0"/>
        </a:p>
      </dsp:txBody>
      <dsp:txXfrm>
        <a:off x="2149828" y="116855"/>
        <a:ext cx="1087320" cy="319901"/>
      </dsp:txXfrm>
    </dsp:sp>
    <dsp:sp modelId="{0AE54DD2-75C5-4571-B65E-FF0EBE7CE799}">
      <dsp:nvSpPr>
        <dsp:cNvPr id="0" name=""/>
        <dsp:cNvSpPr/>
      </dsp:nvSpPr>
      <dsp:spPr>
        <a:xfrm>
          <a:off x="3247101" y="186806"/>
          <a:ext cx="442890" cy="180000"/>
        </a:xfrm>
        <a:custGeom>
          <a:avLst/>
          <a:gdLst/>
          <a:ahLst/>
          <a:cxnLst/>
          <a:rect l="0" t="0" r="0" b="0"/>
          <a:pathLst>
            <a:path>
              <a:moveTo>
                <a:pt x="0" y="90000"/>
              </a:moveTo>
              <a:lnTo>
                <a:pt x="442890" y="900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57474" y="265734"/>
        <a:ext cx="22144" cy="22144"/>
      </dsp:txXfrm>
    </dsp:sp>
    <dsp:sp modelId="{8D0D3B7C-8DFB-4A11-971C-96189FCB3484}">
      <dsp:nvSpPr>
        <dsp:cNvPr id="0" name=""/>
        <dsp:cNvSpPr/>
      </dsp:nvSpPr>
      <dsp:spPr>
        <a:xfrm>
          <a:off x="3689991" y="0"/>
          <a:ext cx="1695063" cy="553613"/>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Difficulty breathing </a:t>
          </a:r>
        </a:p>
      </dsp:txBody>
      <dsp:txXfrm>
        <a:off x="3706206" y="16215"/>
        <a:ext cx="1662633" cy="5211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C2823-2D38-4135-A976-3C9FAD8B44DF}">
      <dsp:nvSpPr>
        <dsp:cNvPr id="0" name=""/>
        <dsp:cNvSpPr/>
      </dsp:nvSpPr>
      <dsp:spPr>
        <a:xfrm>
          <a:off x="1313942" y="111832"/>
          <a:ext cx="1708860" cy="4759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t>Knee Injury </a:t>
          </a:r>
          <a:endParaRPr lang="en-US" sz="1200" kern="1200" dirty="0"/>
        </a:p>
      </dsp:txBody>
      <dsp:txXfrm>
        <a:off x="1327882" y="125772"/>
        <a:ext cx="1680980" cy="448080"/>
      </dsp:txXfrm>
    </dsp:sp>
    <dsp:sp modelId="{0AE54DD2-75C5-4571-B65E-FF0EBE7CE799}">
      <dsp:nvSpPr>
        <dsp:cNvPr id="0" name=""/>
        <dsp:cNvSpPr/>
      </dsp:nvSpPr>
      <dsp:spPr>
        <a:xfrm rot="2508">
          <a:off x="3022802" y="260273"/>
          <a:ext cx="1264898" cy="180000"/>
        </a:xfrm>
        <a:custGeom>
          <a:avLst/>
          <a:gdLst/>
          <a:ahLst/>
          <a:cxnLst/>
          <a:rect l="0" t="0" r="0" b="0"/>
          <a:pathLst>
            <a:path>
              <a:moveTo>
                <a:pt x="0" y="90000"/>
              </a:moveTo>
              <a:lnTo>
                <a:pt x="1264898" y="900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623629" y="318651"/>
        <a:ext cx="63244" cy="63244"/>
      </dsp:txXfrm>
    </dsp:sp>
    <dsp:sp modelId="{8D0D3B7C-8DFB-4A11-971C-96189FCB3484}">
      <dsp:nvSpPr>
        <dsp:cNvPr id="0" name=""/>
        <dsp:cNvSpPr/>
      </dsp:nvSpPr>
      <dsp:spPr>
        <a:xfrm>
          <a:off x="4287700" y="922"/>
          <a:ext cx="3237230" cy="699624"/>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Pain when climbing and with standing after sitting for long periods</a:t>
          </a:r>
        </a:p>
      </dsp:txBody>
      <dsp:txXfrm>
        <a:off x="4308191" y="21413"/>
        <a:ext cx="3196248" cy="6586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9D19-8376-4BA9-A8F7-C557739BB920}">
      <dsp:nvSpPr>
        <dsp:cNvPr id="0" name=""/>
        <dsp:cNvSpPr/>
      </dsp:nvSpPr>
      <dsp:spPr>
        <a:xfrm>
          <a:off x="394" y="502152"/>
          <a:ext cx="1539773" cy="923863"/>
        </a:xfrm>
        <a:prstGeom prst="rect">
          <a:avLst/>
        </a:prstGeom>
        <a:solidFill>
          <a:schemeClr val="bg2">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bg1"/>
              </a:solidFill>
            </a:rPr>
            <a:t>Cannot stand or walk more than 2 hours a day</a:t>
          </a:r>
        </a:p>
      </dsp:txBody>
      <dsp:txXfrm>
        <a:off x="394" y="502152"/>
        <a:ext cx="1539773" cy="923863"/>
      </dsp:txXfrm>
    </dsp:sp>
    <dsp:sp modelId="{2C8FE97C-A6CD-488E-8695-FD2F569C62C4}">
      <dsp:nvSpPr>
        <dsp:cNvPr id="0" name=""/>
        <dsp:cNvSpPr/>
      </dsp:nvSpPr>
      <dsp:spPr>
        <a:xfrm>
          <a:off x="1694145" y="502152"/>
          <a:ext cx="1539773" cy="923863"/>
        </a:xfrm>
        <a:prstGeom prst="rect">
          <a:avLst/>
        </a:prstGeom>
        <a:solidFill>
          <a:schemeClr val="bg2">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bg1"/>
              </a:solidFill>
            </a:rPr>
            <a:t>Needs to work alone at least 6/8 hours a day</a:t>
          </a:r>
        </a:p>
      </dsp:txBody>
      <dsp:txXfrm>
        <a:off x="1694145" y="502152"/>
        <a:ext cx="1539773" cy="923863"/>
      </dsp:txXfrm>
    </dsp:sp>
    <dsp:sp modelId="{6BCC936C-35A8-4EEB-8022-9EF08775AD77}">
      <dsp:nvSpPr>
        <dsp:cNvPr id="0" name=""/>
        <dsp:cNvSpPr/>
      </dsp:nvSpPr>
      <dsp:spPr>
        <a:xfrm>
          <a:off x="394" y="1579993"/>
          <a:ext cx="1539773" cy="923863"/>
        </a:xfrm>
        <a:prstGeom prst="rect">
          <a:avLst/>
        </a:prstGeom>
        <a:solidFill>
          <a:schemeClr val="bg2">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bg1"/>
              </a:solidFill>
            </a:rPr>
            <a:t>If receives even constructive negative feedback, will shut down and stop working</a:t>
          </a:r>
        </a:p>
      </dsp:txBody>
      <dsp:txXfrm>
        <a:off x="394" y="1579993"/>
        <a:ext cx="1539773" cy="923863"/>
      </dsp:txXfrm>
    </dsp:sp>
    <dsp:sp modelId="{0D99BBFD-9DF4-420A-9F38-5F83B9BB37DC}">
      <dsp:nvSpPr>
        <dsp:cNvPr id="0" name=""/>
        <dsp:cNvSpPr/>
      </dsp:nvSpPr>
      <dsp:spPr>
        <a:xfrm>
          <a:off x="1694145" y="1579993"/>
          <a:ext cx="1539773" cy="923863"/>
        </a:xfrm>
        <a:prstGeom prst="rect">
          <a:avLst/>
        </a:prstGeom>
        <a:solidFill>
          <a:schemeClr val="bg2">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bg1"/>
              </a:solidFill>
            </a:rPr>
            <a:t>Will lose focus and productivity if left to work alone for more than 1 hour</a:t>
          </a:r>
        </a:p>
      </dsp:txBody>
      <dsp:txXfrm>
        <a:off x="1694145" y="1579993"/>
        <a:ext cx="1539773" cy="923863"/>
      </dsp:txXfrm>
    </dsp:sp>
    <dsp:sp modelId="{C5FBF409-07C4-49DF-8B9E-049B1BADC25E}">
      <dsp:nvSpPr>
        <dsp:cNvPr id="0" name=""/>
        <dsp:cNvSpPr/>
      </dsp:nvSpPr>
      <dsp:spPr>
        <a:xfrm>
          <a:off x="394" y="2657834"/>
          <a:ext cx="1539773" cy="923863"/>
        </a:xfrm>
        <a:prstGeom prst="rect">
          <a:avLst/>
        </a:prstGeom>
        <a:solidFill>
          <a:schemeClr val="bg2">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bg1"/>
              </a:solidFill>
            </a:rPr>
            <a:t>Needs to switch between sitting and standing at least once every 30 minutes</a:t>
          </a:r>
        </a:p>
      </dsp:txBody>
      <dsp:txXfrm>
        <a:off x="394" y="2657834"/>
        <a:ext cx="1539773" cy="923863"/>
      </dsp:txXfrm>
    </dsp:sp>
    <dsp:sp modelId="{141BDA1E-6068-4D2E-A9CC-FAD966F0B78D}">
      <dsp:nvSpPr>
        <dsp:cNvPr id="0" name=""/>
        <dsp:cNvSpPr/>
      </dsp:nvSpPr>
      <dsp:spPr>
        <a:xfrm>
          <a:off x="1694145" y="2657834"/>
          <a:ext cx="1539773" cy="923863"/>
        </a:xfrm>
        <a:prstGeom prst="rect">
          <a:avLst/>
        </a:prstGeom>
        <a:solidFill>
          <a:schemeClr val="bg2">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bg1"/>
              </a:solidFill>
            </a:rPr>
            <a:t>Limited to simple tasks involving 1-2 steps</a:t>
          </a:r>
        </a:p>
      </dsp:txBody>
      <dsp:txXfrm>
        <a:off x="1694145" y="2657834"/>
        <a:ext cx="1539773" cy="9238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4A515-3782-4026-B376-B01532FB231B}">
      <dsp:nvSpPr>
        <dsp:cNvPr id="0" name=""/>
        <dsp:cNvSpPr/>
      </dsp:nvSpPr>
      <dsp:spPr>
        <a:xfrm>
          <a:off x="9739" y="134637"/>
          <a:ext cx="2910953" cy="961033"/>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Diagnosed conditions expected to last &gt; 12 months or result in death</a:t>
          </a:r>
        </a:p>
      </dsp:txBody>
      <dsp:txXfrm>
        <a:off x="37887" y="162785"/>
        <a:ext cx="2854657" cy="904737"/>
      </dsp:txXfrm>
    </dsp:sp>
    <dsp:sp modelId="{5AE62F78-049F-4875-8E03-E22007671426}">
      <dsp:nvSpPr>
        <dsp:cNvPr id="0" name=""/>
        <dsp:cNvSpPr/>
      </dsp:nvSpPr>
      <dsp:spPr>
        <a:xfrm>
          <a:off x="3211787" y="254196"/>
          <a:ext cx="617122" cy="72191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3211787" y="398579"/>
        <a:ext cx="431985" cy="433150"/>
      </dsp:txXfrm>
    </dsp:sp>
    <dsp:sp modelId="{88303F89-0D98-4428-BAC7-22594D8F06D3}">
      <dsp:nvSpPr>
        <dsp:cNvPr id="0" name=""/>
        <dsp:cNvSpPr/>
      </dsp:nvSpPr>
      <dsp:spPr>
        <a:xfrm>
          <a:off x="4085073" y="134637"/>
          <a:ext cx="2910953" cy="961033"/>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Actual Symptoms Experienced</a:t>
          </a:r>
        </a:p>
      </dsp:txBody>
      <dsp:txXfrm>
        <a:off x="4113221" y="162785"/>
        <a:ext cx="2854657" cy="904737"/>
      </dsp:txXfrm>
    </dsp:sp>
    <dsp:sp modelId="{3F5661BB-6F2F-492F-A3C1-289750C10C1D}">
      <dsp:nvSpPr>
        <dsp:cNvPr id="0" name=""/>
        <dsp:cNvSpPr/>
      </dsp:nvSpPr>
      <dsp:spPr>
        <a:xfrm>
          <a:off x="7287121" y="254196"/>
          <a:ext cx="617122" cy="721916"/>
        </a:xfrm>
        <a:prstGeom prst="rightArrow">
          <a:avLst>
            <a:gd name="adj1" fmla="val 60000"/>
            <a:gd name="adj2" fmla="val 50000"/>
          </a:avLst>
        </a:prstGeom>
        <a:solidFill>
          <a:schemeClr val="accent1">
            <a:shade val="90000"/>
            <a:hueOff val="679491"/>
            <a:satOff val="-90966"/>
            <a:lumOff val="437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287121" y="398579"/>
        <a:ext cx="431985" cy="433150"/>
      </dsp:txXfrm>
    </dsp:sp>
    <dsp:sp modelId="{497F673D-F1A5-4E4E-A3C0-3671D55C92D9}">
      <dsp:nvSpPr>
        <dsp:cNvPr id="0" name=""/>
        <dsp:cNvSpPr/>
      </dsp:nvSpPr>
      <dsp:spPr>
        <a:xfrm>
          <a:off x="8160407" y="169298"/>
          <a:ext cx="2910953" cy="891712"/>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Functional limitations</a:t>
          </a:r>
        </a:p>
      </dsp:txBody>
      <dsp:txXfrm>
        <a:off x="8186524" y="195415"/>
        <a:ext cx="2858719" cy="8394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EAD79-2DA8-44CC-B12C-3C34A1067AC7}">
      <dsp:nvSpPr>
        <dsp:cNvPr id="0" name=""/>
        <dsp:cNvSpPr/>
      </dsp:nvSpPr>
      <dsp:spPr>
        <a:xfrm rot="5400000">
          <a:off x="5024602" y="-2097353"/>
          <a:ext cx="1183457" cy="56596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Sit/Stand/Alternating between the two (Difficulty? Necessity?)</a:t>
          </a:r>
        </a:p>
        <a:p>
          <a:pPr marL="114300" lvl="1" indent="-114300" algn="l" defTabSz="577850">
            <a:lnSpc>
              <a:spcPct val="90000"/>
            </a:lnSpc>
            <a:spcBef>
              <a:spcPct val="0"/>
            </a:spcBef>
            <a:spcAft>
              <a:spcPct val="15000"/>
            </a:spcAft>
            <a:buChar char="•"/>
          </a:pPr>
          <a:r>
            <a:rPr lang="en-US" sz="1300" kern="1200" dirty="0"/>
            <a:t>Walk</a:t>
          </a:r>
        </a:p>
        <a:p>
          <a:pPr marL="114300" lvl="1" indent="-114300" algn="l" defTabSz="577850">
            <a:lnSpc>
              <a:spcPct val="90000"/>
            </a:lnSpc>
            <a:spcBef>
              <a:spcPct val="0"/>
            </a:spcBef>
            <a:spcAft>
              <a:spcPct val="15000"/>
            </a:spcAft>
            <a:buChar char="•"/>
          </a:pPr>
          <a:r>
            <a:rPr lang="en-US" sz="1300" kern="1200" dirty="0"/>
            <a:t>Lift/Carry</a:t>
          </a:r>
        </a:p>
        <a:p>
          <a:pPr marL="114300" lvl="1" indent="-114300" algn="l" defTabSz="577850">
            <a:lnSpc>
              <a:spcPct val="90000"/>
            </a:lnSpc>
            <a:spcBef>
              <a:spcPct val="0"/>
            </a:spcBef>
            <a:spcAft>
              <a:spcPct val="15000"/>
            </a:spcAft>
            <a:buChar char="•"/>
          </a:pPr>
          <a:r>
            <a:rPr lang="en-US" sz="1300" kern="1200" dirty="0"/>
            <a:t>Push/Pull</a:t>
          </a:r>
        </a:p>
      </dsp:txBody>
      <dsp:txXfrm rot="-5400000">
        <a:off x="2786503" y="198518"/>
        <a:ext cx="5601883" cy="1067913"/>
      </dsp:txXfrm>
    </dsp:sp>
    <dsp:sp modelId="{B9AF87CC-F62D-40F0-A94E-0F619D44492E}">
      <dsp:nvSpPr>
        <dsp:cNvPr id="0" name=""/>
        <dsp:cNvSpPr/>
      </dsp:nvSpPr>
      <dsp:spPr>
        <a:xfrm>
          <a:off x="397053" y="1763"/>
          <a:ext cx="2389450" cy="1461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Exertional Limitations</a:t>
          </a:r>
        </a:p>
      </dsp:txBody>
      <dsp:txXfrm>
        <a:off x="468394" y="73104"/>
        <a:ext cx="2246768" cy="1318739"/>
      </dsp:txXfrm>
    </dsp:sp>
    <dsp:sp modelId="{CC555243-E9BE-44D4-9CEC-E36EFDAE68D1}">
      <dsp:nvSpPr>
        <dsp:cNvPr id="0" name=""/>
        <dsp:cNvSpPr/>
      </dsp:nvSpPr>
      <dsp:spPr>
        <a:xfrm rot="5400000">
          <a:off x="4926363" y="-433089"/>
          <a:ext cx="1379934" cy="56596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Reach</a:t>
          </a:r>
        </a:p>
        <a:p>
          <a:pPr marL="114300" lvl="1" indent="-114300" algn="l" defTabSz="577850">
            <a:lnSpc>
              <a:spcPct val="90000"/>
            </a:lnSpc>
            <a:spcBef>
              <a:spcPct val="0"/>
            </a:spcBef>
            <a:spcAft>
              <a:spcPct val="15000"/>
            </a:spcAft>
            <a:buChar char="•"/>
          </a:pPr>
          <a:r>
            <a:rPr lang="en-US" sz="1300" kern="1200" dirty="0"/>
            <a:t>Squat/Stoop/Crouch</a:t>
          </a:r>
        </a:p>
        <a:p>
          <a:pPr marL="114300" lvl="1" indent="-114300" algn="l" defTabSz="577850">
            <a:lnSpc>
              <a:spcPct val="90000"/>
            </a:lnSpc>
            <a:spcBef>
              <a:spcPct val="0"/>
            </a:spcBef>
            <a:spcAft>
              <a:spcPct val="15000"/>
            </a:spcAft>
            <a:buChar char="•"/>
          </a:pPr>
          <a:r>
            <a:rPr lang="en-US" sz="1300" kern="1200" dirty="0"/>
            <a:t>Handling (seize, hold, grasp, turn an object with hands)</a:t>
          </a:r>
        </a:p>
        <a:p>
          <a:pPr marL="114300" lvl="1" indent="-114300" algn="l" defTabSz="577850">
            <a:lnSpc>
              <a:spcPct val="90000"/>
            </a:lnSpc>
            <a:spcBef>
              <a:spcPct val="0"/>
            </a:spcBef>
            <a:spcAft>
              <a:spcPct val="15000"/>
            </a:spcAft>
            <a:buChar char="•"/>
          </a:pPr>
          <a:r>
            <a:rPr lang="en-US" sz="1300" kern="1200" dirty="0"/>
            <a:t>Vision/Speech/Hearing</a:t>
          </a:r>
        </a:p>
        <a:p>
          <a:pPr marL="114300" lvl="1" indent="-114300" algn="l" defTabSz="577850">
            <a:lnSpc>
              <a:spcPct val="90000"/>
            </a:lnSpc>
            <a:spcBef>
              <a:spcPct val="0"/>
            </a:spcBef>
            <a:spcAft>
              <a:spcPct val="15000"/>
            </a:spcAft>
            <a:buChar char="•"/>
          </a:pPr>
          <a:r>
            <a:rPr lang="en-US" sz="1300" kern="1200" dirty="0"/>
            <a:t>Environmental Limitations</a:t>
          </a:r>
        </a:p>
      </dsp:txBody>
      <dsp:txXfrm rot="-5400000">
        <a:off x="2786503" y="1774134"/>
        <a:ext cx="5592292" cy="1245208"/>
      </dsp:txXfrm>
    </dsp:sp>
    <dsp:sp modelId="{5AECDCC3-8A42-49D9-A1C1-0E5A92577725}">
      <dsp:nvSpPr>
        <dsp:cNvPr id="0" name=""/>
        <dsp:cNvSpPr/>
      </dsp:nvSpPr>
      <dsp:spPr>
        <a:xfrm>
          <a:off x="397053" y="1560466"/>
          <a:ext cx="2389450" cy="1672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Non-exertional physical limitations</a:t>
          </a:r>
        </a:p>
      </dsp:txBody>
      <dsp:txXfrm>
        <a:off x="478700" y="1642113"/>
        <a:ext cx="2226156" cy="1509248"/>
      </dsp:txXfrm>
    </dsp:sp>
    <dsp:sp modelId="{64F9542C-B93C-4D7E-9C64-BA3D52788FBB}">
      <dsp:nvSpPr>
        <dsp:cNvPr id="0" name=""/>
        <dsp:cNvSpPr/>
      </dsp:nvSpPr>
      <dsp:spPr>
        <a:xfrm rot="5400000">
          <a:off x="4838078" y="1473278"/>
          <a:ext cx="1556504" cy="56596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Attention Span/Concentration</a:t>
          </a:r>
        </a:p>
        <a:p>
          <a:pPr marL="114300" lvl="1" indent="-114300" algn="l" defTabSz="577850">
            <a:lnSpc>
              <a:spcPct val="90000"/>
            </a:lnSpc>
            <a:spcBef>
              <a:spcPct val="0"/>
            </a:spcBef>
            <a:spcAft>
              <a:spcPct val="15000"/>
            </a:spcAft>
            <a:buChar char="•"/>
          </a:pPr>
          <a:r>
            <a:rPr lang="en-US" sz="1300" kern="1200" dirty="0"/>
            <a:t>Self-Direction/Ability to make a plan and follow through</a:t>
          </a:r>
        </a:p>
        <a:p>
          <a:pPr marL="114300" lvl="1" indent="-114300" algn="l" defTabSz="577850">
            <a:lnSpc>
              <a:spcPct val="90000"/>
            </a:lnSpc>
            <a:spcBef>
              <a:spcPct val="0"/>
            </a:spcBef>
            <a:spcAft>
              <a:spcPct val="15000"/>
            </a:spcAft>
            <a:buChar char="•"/>
          </a:pPr>
          <a:r>
            <a:rPr lang="en-US" sz="1300" kern="1200" dirty="0"/>
            <a:t>Ability to function with or around peers and authority figures</a:t>
          </a:r>
        </a:p>
        <a:p>
          <a:pPr marL="114300" lvl="1" indent="-114300" algn="l" defTabSz="577850">
            <a:lnSpc>
              <a:spcPct val="90000"/>
            </a:lnSpc>
            <a:spcBef>
              <a:spcPct val="0"/>
            </a:spcBef>
            <a:spcAft>
              <a:spcPct val="15000"/>
            </a:spcAft>
            <a:buChar char="•"/>
          </a:pPr>
          <a:r>
            <a:rPr lang="en-US" sz="1300" kern="1200" dirty="0"/>
            <a:t>Ability to Read, Understand, and/or follow simple multi-step instructions</a:t>
          </a:r>
        </a:p>
        <a:p>
          <a:pPr marL="114300" lvl="1" indent="-114300" algn="l" defTabSz="577850">
            <a:lnSpc>
              <a:spcPct val="90000"/>
            </a:lnSpc>
            <a:spcBef>
              <a:spcPct val="0"/>
            </a:spcBef>
            <a:spcAft>
              <a:spcPct val="15000"/>
            </a:spcAft>
            <a:buChar char="•"/>
          </a:pPr>
          <a:r>
            <a:rPr lang="en-US" sz="1300" kern="1200" dirty="0"/>
            <a:t>Ability to handle changes in routine or environment</a:t>
          </a:r>
        </a:p>
        <a:p>
          <a:pPr marL="114300" lvl="1" indent="-114300" algn="l" defTabSz="577850">
            <a:lnSpc>
              <a:spcPct val="90000"/>
            </a:lnSpc>
            <a:spcBef>
              <a:spcPct val="0"/>
            </a:spcBef>
            <a:spcAft>
              <a:spcPct val="15000"/>
            </a:spcAft>
            <a:buChar char="•"/>
          </a:pPr>
          <a:r>
            <a:rPr lang="en-US" sz="1300" kern="1200" dirty="0"/>
            <a:t>Ability to manage money and pay bills independently</a:t>
          </a:r>
        </a:p>
      </dsp:txBody>
      <dsp:txXfrm rot="-5400000">
        <a:off x="2786503" y="3600835"/>
        <a:ext cx="5583673" cy="1404540"/>
      </dsp:txXfrm>
    </dsp:sp>
    <dsp:sp modelId="{8DF9B68C-C935-4EBA-B2A8-035051592224}">
      <dsp:nvSpPr>
        <dsp:cNvPr id="0" name=""/>
        <dsp:cNvSpPr/>
      </dsp:nvSpPr>
      <dsp:spPr>
        <a:xfrm>
          <a:off x="397053" y="3330290"/>
          <a:ext cx="2389450" cy="194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Psychological/Social Limitations</a:t>
          </a:r>
        </a:p>
      </dsp:txBody>
      <dsp:txXfrm>
        <a:off x="492031" y="3425268"/>
        <a:ext cx="2199494" cy="175567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5/29/2025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5/29/2025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dirty="0"/>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dirty="0"/>
          </a:p>
        </p:txBody>
      </p:sp>
    </p:spTree>
    <p:extLst>
      <p:ext uri="{BB962C8B-B14F-4D97-AF65-F5344CB8AC3E}">
        <p14:creationId xmlns:p14="http://schemas.microsoft.com/office/powerpoint/2010/main" val="114856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16</a:t>
            </a:fld>
            <a:endParaRPr lang="en-US" dirty="0"/>
          </a:p>
        </p:txBody>
      </p:sp>
    </p:spTree>
    <p:extLst>
      <p:ext uri="{BB962C8B-B14F-4D97-AF65-F5344CB8AC3E}">
        <p14:creationId xmlns:p14="http://schemas.microsoft.com/office/powerpoint/2010/main" val="16648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17</a:t>
            </a:fld>
            <a:endParaRPr lang="en-US" dirty="0"/>
          </a:p>
        </p:txBody>
      </p:sp>
    </p:spTree>
    <p:extLst>
      <p:ext uri="{BB962C8B-B14F-4D97-AF65-F5344CB8AC3E}">
        <p14:creationId xmlns:p14="http://schemas.microsoft.com/office/powerpoint/2010/main" val="2345781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660B2-9ED6-3A6E-491E-14B795136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4A385-B6AC-E2E5-AD70-07B68D0EA2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A7239-1AA6-33BA-F198-B5218ACA6F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D2E473-4C11-8900-7032-F591CE8C47EE}"/>
              </a:ext>
            </a:extLst>
          </p:cNvPr>
          <p:cNvSpPr>
            <a:spLocks noGrp="1"/>
          </p:cNvSpPr>
          <p:nvPr>
            <p:ph type="sldNum" sz="quarter" idx="10"/>
          </p:nvPr>
        </p:nvSpPr>
        <p:spPr/>
        <p:txBody>
          <a:bodyPr/>
          <a:lstStyle/>
          <a:p>
            <a:fld id="{E17EA524-7A27-46AB-9B4A-7198D44C5B6B}" type="slidenum">
              <a:rPr lang="en-US" smtClean="0"/>
              <a:t>18</a:t>
            </a:fld>
            <a:endParaRPr lang="en-US" dirty="0"/>
          </a:p>
        </p:txBody>
      </p:sp>
    </p:spTree>
    <p:extLst>
      <p:ext uri="{BB962C8B-B14F-4D97-AF65-F5344CB8AC3E}">
        <p14:creationId xmlns:p14="http://schemas.microsoft.com/office/powerpoint/2010/main" val="1707277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19</a:t>
            </a:fld>
            <a:endParaRPr lang="en-US" dirty="0"/>
          </a:p>
        </p:txBody>
      </p:sp>
    </p:spTree>
    <p:extLst>
      <p:ext uri="{BB962C8B-B14F-4D97-AF65-F5344CB8AC3E}">
        <p14:creationId xmlns:p14="http://schemas.microsoft.com/office/powerpoint/2010/main" val="1906839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20</a:t>
            </a:fld>
            <a:endParaRPr lang="en-US" dirty="0"/>
          </a:p>
        </p:txBody>
      </p:sp>
    </p:spTree>
    <p:extLst>
      <p:ext uri="{BB962C8B-B14F-4D97-AF65-F5344CB8AC3E}">
        <p14:creationId xmlns:p14="http://schemas.microsoft.com/office/powerpoint/2010/main" val="1641497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21</a:t>
            </a:fld>
            <a:endParaRPr lang="en-US" dirty="0"/>
          </a:p>
        </p:txBody>
      </p:sp>
    </p:spTree>
    <p:extLst>
      <p:ext uri="{BB962C8B-B14F-4D97-AF65-F5344CB8AC3E}">
        <p14:creationId xmlns:p14="http://schemas.microsoft.com/office/powerpoint/2010/main" val="2320001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22</a:t>
            </a:fld>
            <a:endParaRPr lang="en-US" dirty="0"/>
          </a:p>
        </p:txBody>
      </p:sp>
    </p:spTree>
    <p:extLst>
      <p:ext uri="{BB962C8B-B14F-4D97-AF65-F5344CB8AC3E}">
        <p14:creationId xmlns:p14="http://schemas.microsoft.com/office/powerpoint/2010/main" val="1726357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23</a:t>
            </a:fld>
            <a:endParaRPr lang="en-US" dirty="0"/>
          </a:p>
        </p:txBody>
      </p:sp>
    </p:spTree>
    <p:extLst>
      <p:ext uri="{BB962C8B-B14F-4D97-AF65-F5344CB8AC3E}">
        <p14:creationId xmlns:p14="http://schemas.microsoft.com/office/powerpoint/2010/main" val="271027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24</a:t>
            </a:fld>
            <a:endParaRPr lang="en-US" dirty="0"/>
          </a:p>
        </p:txBody>
      </p:sp>
    </p:spTree>
    <p:extLst>
      <p:ext uri="{BB962C8B-B14F-4D97-AF65-F5344CB8AC3E}">
        <p14:creationId xmlns:p14="http://schemas.microsoft.com/office/powerpoint/2010/main" val="1768813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25</a:t>
            </a:fld>
            <a:endParaRPr lang="en-US" dirty="0"/>
          </a:p>
        </p:txBody>
      </p:sp>
    </p:spTree>
    <p:extLst>
      <p:ext uri="{BB962C8B-B14F-4D97-AF65-F5344CB8AC3E}">
        <p14:creationId xmlns:p14="http://schemas.microsoft.com/office/powerpoint/2010/main" val="262362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4</a:t>
            </a:fld>
            <a:endParaRPr lang="en-US" dirty="0"/>
          </a:p>
        </p:txBody>
      </p:sp>
    </p:spTree>
    <p:extLst>
      <p:ext uri="{BB962C8B-B14F-4D97-AF65-F5344CB8AC3E}">
        <p14:creationId xmlns:p14="http://schemas.microsoft.com/office/powerpoint/2010/main" val="2071188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26</a:t>
            </a:fld>
            <a:endParaRPr lang="en-US" dirty="0"/>
          </a:p>
        </p:txBody>
      </p:sp>
    </p:spTree>
    <p:extLst>
      <p:ext uri="{BB962C8B-B14F-4D97-AF65-F5344CB8AC3E}">
        <p14:creationId xmlns:p14="http://schemas.microsoft.com/office/powerpoint/2010/main" val="1528269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27</a:t>
            </a:fld>
            <a:endParaRPr lang="en-US" dirty="0"/>
          </a:p>
        </p:txBody>
      </p:sp>
    </p:spTree>
    <p:extLst>
      <p:ext uri="{BB962C8B-B14F-4D97-AF65-F5344CB8AC3E}">
        <p14:creationId xmlns:p14="http://schemas.microsoft.com/office/powerpoint/2010/main" val="250157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7EA524-7A27-46AB-9B4A-7198D44C5B6B}" type="slidenum">
              <a:rPr lang="en-US" smtClean="0"/>
              <a:t>6</a:t>
            </a:fld>
            <a:endParaRPr lang="en-US" dirty="0"/>
          </a:p>
        </p:txBody>
      </p:sp>
    </p:spTree>
    <p:extLst>
      <p:ext uri="{BB962C8B-B14F-4D97-AF65-F5344CB8AC3E}">
        <p14:creationId xmlns:p14="http://schemas.microsoft.com/office/powerpoint/2010/main" val="421160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7</a:t>
            </a:fld>
            <a:endParaRPr lang="en-US" dirty="0"/>
          </a:p>
        </p:txBody>
      </p:sp>
    </p:spTree>
    <p:extLst>
      <p:ext uri="{BB962C8B-B14F-4D97-AF65-F5344CB8AC3E}">
        <p14:creationId xmlns:p14="http://schemas.microsoft.com/office/powerpoint/2010/main" val="66567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9</a:t>
            </a:fld>
            <a:endParaRPr lang="en-US" dirty="0"/>
          </a:p>
        </p:txBody>
      </p:sp>
    </p:spTree>
    <p:extLst>
      <p:ext uri="{BB962C8B-B14F-4D97-AF65-F5344CB8AC3E}">
        <p14:creationId xmlns:p14="http://schemas.microsoft.com/office/powerpoint/2010/main" val="298577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11</a:t>
            </a:fld>
            <a:endParaRPr lang="en-US" dirty="0"/>
          </a:p>
        </p:txBody>
      </p:sp>
    </p:spTree>
    <p:extLst>
      <p:ext uri="{BB962C8B-B14F-4D97-AF65-F5344CB8AC3E}">
        <p14:creationId xmlns:p14="http://schemas.microsoft.com/office/powerpoint/2010/main" val="341929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12</a:t>
            </a:fld>
            <a:endParaRPr lang="en-US" dirty="0"/>
          </a:p>
        </p:txBody>
      </p:sp>
    </p:spTree>
    <p:extLst>
      <p:ext uri="{BB962C8B-B14F-4D97-AF65-F5344CB8AC3E}">
        <p14:creationId xmlns:p14="http://schemas.microsoft.com/office/powerpoint/2010/main" val="422966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13</a:t>
            </a:fld>
            <a:endParaRPr lang="en-US" dirty="0"/>
          </a:p>
        </p:txBody>
      </p:sp>
    </p:spTree>
    <p:extLst>
      <p:ext uri="{BB962C8B-B14F-4D97-AF65-F5344CB8AC3E}">
        <p14:creationId xmlns:p14="http://schemas.microsoft.com/office/powerpoint/2010/main" val="19067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14</a:t>
            </a:fld>
            <a:endParaRPr lang="en-US" dirty="0"/>
          </a:p>
        </p:txBody>
      </p:sp>
    </p:spTree>
    <p:extLst>
      <p:ext uri="{BB962C8B-B14F-4D97-AF65-F5344CB8AC3E}">
        <p14:creationId xmlns:p14="http://schemas.microsoft.com/office/powerpoint/2010/main" val="1227206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EA3BD-B67B-4A94-8A63-109203D608A6}"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1991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5/29/2025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5/29/2025</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5/29/2025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5/29/2025</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5/29/2025</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5/29/2025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5/29/2025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5/29/2025</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5/29/2025</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26" Type="http://schemas.openxmlformats.org/officeDocument/2006/relationships/diagramColors" Target="../diagrams/colors8.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5" Type="http://schemas.openxmlformats.org/officeDocument/2006/relationships/diagramQuickStyle" Target="../diagrams/quickStyle8.xml"/><Relationship Id="rId2" Type="http://schemas.openxmlformats.org/officeDocument/2006/relationships/notesSlide" Target="../notesSlides/notesSlide7.xml"/><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24" Type="http://schemas.openxmlformats.org/officeDocument/2006/relationships/diagramLayout" Target="../diagrams/layout8.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23" Type="http://schemas.openxmlformats.org/officeDocument/2006/relationships/diagramData" Target="../diagrams/data8.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 Id="rId27" Type="http://schemas.microsoft.com/office/2007/relationships/diagramDrawing" Target="../diagrams/drawing8.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26.png"/><Relationship Id="rId4" Type="http://schemas.openxmlformats.org/officeDocument/2006/relationships/diagramLayout" Target="../diagrams/layout10.xml"/><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www.ssa.gov/disability/professiona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ssa.gov/disability/professionals/bluebook/AdultListings.ht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31.png"/><Relationship Id="rId4" Type="http://schemas.openxmlformats.org/officeDocument/2006/relationships/diagramLayout" Target="../diagrams/layout11.xml"/><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image" Target="../media/image32.png"/><Relationship Id="rId7" Type="http://schemas.openxmlformats.org/officeDocument/2006/relationships/diagramColors" Target="../diagrams/colors12.xml"/><Relationship Id="rId12" Type="http://schemas.openxmlformats.org/officeDocument/2006/relationships/diagramColors" Target="../diagrams/colors13.xml"/><Relationship Id="rId17" Type="http://schemas.openxmlformats.org/officeDocument/2006/relationships/image" Target="../media/image36.png"/><Relationship Id="rId2" Type="http://schemas.openxmlformats.org/officeDocument/2006/relationships/notesSlide" Target="../notesSlides/notesSlide13.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5" Type="http://schemas.openxmlformats.org/officeDocument/2006/relationships/image" Target="../media/image34.png"/><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37.png"/><Relationship Id="rId18" Type="http://schemas.openxmlformats.org/officeDocument/2006/relationships/image" Target="../media/image41.pn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17" Type="http://schemas.openxmlformats.org/officeDocument/2006/relationships/image" Target="../media/image40.png"/><Relationship Id="rId2" Type="http://schemas.openxmlformats.org/officeDocument/2006/relationships/notesSlide" Target="../notesSlides/notesSlide14.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image" Target="../media/image39.png"/><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42.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image" Target="../media/image44.png"/><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47.png"/><Relationship Id="rId4" Type="http://schemas.openxmlformats.org/officeDocument/2006/relationships/diagramLayout" Target="../diagrams/layout18.xml"/><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13" Type="http://schemas.microsoft.com/office/2007/relationships/diagramDrawing" Target="../diagrams/drawing20.xml"/><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diagramColors" Target="../diagrams/colors20.xml"/><Relationship Id="rId2" Type="http://schemas.openxmlformats.org/officeDocument/2006/relationships/notesSlide" Target="../notesSlides/notesSlide17.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QuickStyle" Target="../diagrams/quickStyle20.xml"/><Relationship Id="rId5" Type="http://schemas.openxmlformats.org/officeDocument/2006/relationships/diagramQuickStyle" Target="../diagrams/quickStyle19.xml"/><Relationship Id="rId15" Type="http://schemas.openxmlformats.org/officeDocument/2006/relationships/image" Target="../media/image50.png"/><Relationship Id="rId10" Type="http://schemas.openxmlformats.org/officeDocument/2006/relationships/diagramLayout" Target="../diagrams/layout20.xml"/><Relationship Id="rId4" Type="http://schemas.openxmlformats.org/officeDocument/2006/relationships/diagramLayout" Target="../diagrams/layout19.xml"/><Relationship Id="rId9" Type="http://schemas.openxmlformats.org/officeDocument/2006/relationships/diagramData" Target="../diagrams/data20.xml"/><Relationship Id="rId14" Type="http://schemas.openxmlformats.org/officeDocument/2006/relationships/image" Target="../media/image49.png"/></Relationships>
</file>

<file path=ppt/slides/_rels/slide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53.pn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notesSlide" Target="../notesSlides/notesSlide21.xml"/><Relationship Id="rId16" Type="http://schemas.openxmlformats.org/officeDocument/2006/relationships/image" Target="../media/image65.png"/><Relationship Id="rId1" Type="http://schemas.openxmlformats.org/officeDocument/2006/relationships/slideLayout" Target="../slideLayouts/slideLayout10.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5" Type="http://schemas.microsoft.com/office/2007/relationships/hdphoto" Target="../media/hdphoto1.wdp"/><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sa.gov/apply/ssi"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secure.ssa.gov/iClaim/dib"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4624388" y="5204849"/>
            <a:ext cx="6586537" cy="703582"/>
          </a:xfrm>
        </p:spPr>
        <p:txBody>
          <a:bodyPr>
            <a:noAutofit/>
          </a:bodyPr>
          <a:lstStyle/>
          <a:p>
            <a:r>
              <a:rPr lang="en-US" sz="1800" dirty="0"/>
              <a:t>Gwynne Kizer Mashon</a:t>
            </a:r>
          </a:p>
          <a:p>
            <a:pPr>
              <a:lnSpc>
                <a:spcPct val="100000"/>
              </a:lnSpc>
              <a:spcBef>
                <a:spcPts val="0"/>
              </a:spcBef>
            </a:pPr>
            <a:r>
              <a:rPr lang="en-US" sz="1800" dirty="0"/>
              <a:t>Associate director, Public Benefits Practice Group</a:t>
            </a:r>
          </a:p>
          <a:p>
            <a:pPr>
              <a:lnSpc>
                <a:spcPct val="100000"/>
              </a:lnSpc>
              <a:spcBef>
                <a:spcPts val="0"/>
              </a:spcBef>
            </a:pPr>
            <a:r>
              <a:rPr lang="en-US" sz="1800" dirty="0"/>
              <a:t>gmashon@legalaidchicago.org</a:t>
            </a:r>
          </a:p>
          <a:p>
            <a:pPr>
              <a:lnSpc>
                <a:spcPct val="100000"/>
              </a:lnSpc>
              <a:spcBef>
                <a:spcPts val="0"/>
              </a:spcBef>
            </a:pPr>
            <a:r>
              <a:rPr lang="en-US" sz="1800" dirty="0"/>
              <a:t>May 2025</a:t>
            </a:r>
          </a:p>
        </p:txBody>
      </p:sp>
      <p:sp>
        <p:nvSpPr>
          <p:cNvPr id="8" name="Rectangle 7"/>
          <p:cNvSpPr/>
          <p:nvPr/>
        </p:nvSpPr>
        <p:spPr>
          <a:xfrm>
            <a:off x="10731500" y="219456"/>
            <a:ext cx="1041400" cy="4390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764033" y="2581142"/>
            <a:ext cx="6446891" cy="1323439"/>
          </a:xfrm>
          <a:prstGeom prst="rect">
            <a:avLst/>
          </a:prstGeom>
        </p:spPr>
        <p:txBody>
          <a:bodyPr wrap="square">
            <a:spAutoFit/>
          </a:bodyPr>
          <a:lstStyle/>
          <a:p>
            <a:pPr lvl="0"/>
            <a:r>
              <a:rPr lang="en-US" sz="4000" b="1" dirty="0">
                <a:solidFill>
                  <a:srgbClr val="001E61"/>
                </a:solidFill>
              </a:rPr>
              <a:t>Obtaining Disability Benefits</a:t>
            </a:r>
          </a:p>
        </p:txBody>
      </p:sp>
    </p:spTree>
    <p:extLst>
      <p:ext uri="{BB962C8B-B14F-4D97-AF65-F5344CB8AC3E}">
        <p14:creationId xmlns:p14="http://schemas.microsoft.com/office/powerpoint/2010/main" val="92868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72D03-28CD-F675-BA33-A5FDC1D0F8F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B1D17F1-16B6-CB4E-A53E-6AF8955BD8F0}"/>
              </a:ext>
            </a:extLst>
          </p:cNvPr>
          <p:cNvSpPr>
            <a:spLocks noGrp="1"/>
          </p:cNvSpPr>
          <p:nvPr>
            <p:ph type="title"/>
          </p:nvPr>
        </p:nvSpPr>
        <p:spPr>
          <a:xfrm>
            <a:off x="307848" y="4924"/>
            <a:ext cx="10515600" cy="1325563"/>
          </a:xfrm>
        </p:spPr>
        <p:txBody>
          <a:bodyPr/>
          <a:lstStyle/>
          <a:p>
            <a:r>
              <a:rPr lang="en-US" dirty="0"/>
              <a:t>Typical SSI/DI application process</a:t>
            </a:r>
          </a:p>
        </p:txBody>
      </p:sp>
      <p:grpSp>
        <p:nvGrpSpPr>
          <p:cNvPr id="20" name="Group 19">
            <a:extLst>
              <a:ext uri="{FF2B5EF4-FFF2-40B4-BE49-F238E27FC236}">
                <a16:creationId xmlns:a16="http://schemas.microsoft.com/office/drawing/2014/main" id="{C6BBBA6A-B233-4E1F-125E-6AD029F9961E}"/>
              </a:ext>
            </a:extLst>
          </p:cNvPr>
          <p:cNvGrpSpPr/>
          <p:nvPr/>
        </p:nvGrpSpPr>
        <p:grpSpPr>
          <a:xfrm>
            <a:off x="241960" y="1800412"/>
            <a:ext cx="5301699" cy="3131784"/>
            <a:chOff x="385868" y="1330487"/>
            <a:chExt cx="6676669" cy="4197026"/>
          </a:xfrm>
        </p:grpSpPr>
        <p:pic>
          <p:nvPicPr>
            <p:cNvPr id="7" name="Picture 6">
              <a:extLst>
                <a:ext uri="{FF2B5EF4-FFF2-40B4-BE49-F238E27FC236}">
                  <a16:creationId xmlns:a16="http://schemas.microsoft.com/office/drawing/2014/main" id="{D03049DC-1315-80A8-CAE4-2DC7E39CFDDC}"/>
                </a:ext>
              </a:extLst>
            </p:cNvPr>
            <p:cNvPicPr>
              <a:picLocks noChangeAspect="1"/>
            </p:cNvPicPr>
            <p:nvPr/>
          </p:nvPicPr>
          <p:blipFill>
            <a:blip r:embed="rId2"/>
            <a:stretch>
              <a:fillRect/>
            </a:stretch>
          </p:blipFill>
          <p:spPr>
            <a:xfrm>
              <a:off x="385868" y="3996481"/>
              <a:ext cx="3873312" cy="1531032"/>
            </a:xfrm>
            <a:prstGeom prst="rect">
              <a:avLst/>
            </a:prstGeom>
          </p:spPr>
        </p:pic>
        <p:pic>
          <p:nvPicPr>
            <p:cNvPr id="9" name="Picture 8">
              <a:extLst>
                <a:ext uri="{FF2B5EF4-FFF2-40B4-BE49-F238E27FC236}">
                  <a16:creationId xmlns:a16="http://schemas.microsoft.com/office/drawing/2014/main" id="{3CE03E2D-A8EC-508F-2DE5-CC1AE8E05CC5}"/>
                </a:ext>
              </a:extLst>
            </p:cNvPr>
            <p:cNvPicPr>
              <a:picLocks noChangeAspect="1"/>
            </p:cNvPicPr>
            <p:nvPr/>
          </p:nvPicPr>
          <p:blipFill>
            <a:blip r:embed="rId2"/>
            <a:srcRect l="39151" t="9322" r="14297" b="29005"/>
            <a:stretch/>
          </p:blipFill>
          <p:spPr>
            <a:xfrm>
              <a:off x="2743200" y="1330487"/>
              <a:ext cx="4319337" cy="2261938"/>
            </a:xfrm>
            <a:prstGeom prst="rect">
              <a:avLst/>
            </a:prstGeom>
            <a:ln w="38100">
              <a:solidFill>
                <a:schemeClr val="accent5">
                  <a:lumMod val="90000"/>
                  <a:lumOff val="10000"/>
                </a:schemeClr>
              </a:solidFill>
            </a:ln>
          </p:spPr>
        </p:pic>
        <p:sp>
          <p:nvSpPr>
            <p:cNvPr id="10" name="Rectangle 9">
              <a:extLst>
                <a:ext uri="{FF2B5EF4-FFF2-40B4-BE49-F238E27FC236}">
                  <a16:creationId xmlns:a16="http://schemas.microsoft.com/office/drawing/2014/main" id="{55921FA3-A968-60F9-A03D-26952435F9EE}"/>
                </a:ext>
              </a:extLst>
            </p:cNvPr>
            <p:cNvSpPr/>
            <p:nvPr/>
          </p:nvSpPr>
          <p:spPr>
            <a:xfrm>
              <a:off x="1840832" y="4162926"/>
              <a:ext cx="1973179" cy="9144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73854BC-E208-B5D9-A61E-F624840213AF}"/>
                </a:ext>
              </a:extLst>
            </p:cNvPr>
            <p:cNvCxnSpPr>
              <a:cxnSpLocks/>
            </p:cNvCxnSpPr>
            <p:nvPr/>
          </p:nvCxnSpPr>
          <p:spPr>
            <a:xfrm flipV="1">
              <a:off x="1840832" y="1330487"/>
              <a:ext cx="902368" cy="28324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D9E3B28-5140-D0F5-D74E-885A6F4C95DC}"/>
                </a:ext>
              </a:extLst>
            </p:cNvPr>
            <p:cNvCxnSpPr>
              <a:cxnSpLocks/>
            </p:cNvCxnSpPr>
            <p:nvPr/>
          </p:nvCxnSpPr>
          <p:spPr>
            <a:xfrm flipV="1">
              <a:off x="3814011" y="3592425"/>
              <a:ext cx="3248526" cy="148490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EA2BE88D-3D8D-7AF1-449A-CF3113B071DA}"/>
              </a:ext>
            </a:extLst>
          </p:cNvPr>
          <p:cNvSpPr txBox="1"/>
          <p:nvPr/>
        </p:nvSpPr>
        <p:spPr>
          <a:xfrm>
            <a:off x="5543659" y="1550540"/>
            <a:ext cx="6234213" cy="615553"/>
          </a:xfrm>
          <a:prstGeom prst="rect">
            <a:avLst/>
          </a:prstGeom>
          <a:noFill/>
        </p:spPr>
        <p:txBody>
          <a:bodyPr wrap="square" rtlCol="0">
            <a:spAutoFit/>
          </a:bodyPr>
          <a:lstStyle/>
          <a:p>
            <a:pPr algn="ctr"/>
            <a:r>
              <a:rPr lang="en-US" sz="1600" b="1" dirty="0"/>
              <a:t>Tips on the Consultative Exam</a:t>
            </a:r>
          </a:p>
          <a:p>
            <a:endParaRPr lang="en-US" dirty="0"/>
          </a:p>
        </p:txBody>
      </p:sp>
      <p:sp>
        <p:nvSpPr>
          <p:cNvPr id="2" name="Rectangle 1">
            <a:extLst>
              <a:ext uri="{FF2B5EF4-FFF2-40B4-BE49-F238E27FC236}">
                <a16:creationId xmlns:a16="http://schemas.microsoft.com/office/drawing/2014/main" id="{F699514C-F1B6-8190-7CE1-18D5AF6047A2}"/>
              </a:ext>
            </a:extLst>
          </p:cNvPr>
          <p:cNvSpPr/>
          <p:nvPr/>
        </p:nvSpPr>
        <p:spPr>
          <a:xfrm>
            <a:off x="6177643" y="1955859"/>
            <a:ext cx="5376672" cy="29763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dirty="0"/>
              <a:t>Make sure you go and don’t be late</a:t>
            </a:r>
          </a:p>
          <a:p>
            <a:pPr marL="285750" indent="-285750">
              <a:spcAft>
                <a:spcPts val="600"/>
              </a:spcAft>
              <a:buFont typeface="Arial" panose="020B0604020202020204" pitchFamily="34" charset="0"/>
              <a:buChar char="•"/>
            </a:pPr>
            <a:r>
              <a:rPr lang="en-US" sz="1400" dirty="0"/>
              <a:t>If you cannot go or you miss it, contact your DDS worker right away! </a:t>
            </a:r>
          </a:p>
          <a:p>
            <a:pPr marL="742950" lvl="1" indent="-285750">
              <a:spcAft>
                <a:spcPts val="600"/>
              </a:spcAft>
              <a:buFont typeface="Arial" panose="020B0604020202020204" pitchFamily="34" charset="0"/>
              <a:buChar char="•"/>
            </a:pPr>
            <a:r>
              <a:rPr lang="en-US" sz="1400" dirty="0"/>
              <a:t>Their number will be on the notice scheduling the appointment</a:t>
            </a:r>
          </a:p>
          <a:p>
            <a:pPr marL="285750" indent="-285750">
              <a:spcAft>
                <a:spcPts val="600"/>
              </a:spcAft>
              <a:buFont typeface="Arial" panose="020B0604020202020204" pitchFamily="34" charset="0"/>
              <a:buChar char="•"/>
            </a:pPr>
            <a:r>
              <a:rPr lang="en-US" sz="1400" dirty="0"/>
              <a:t>Bring copies of as many medical records as you can with you. </a:t>
            </a:r>
          </a:p>
          <a:p>
            <a:pPr marL="285750" indent="-285750">
              <a:spcAft>
                <a:spcPts val="600"/>
              </a:spcAft>
              <a:buFont typeface="Arial" panose="020B0604020202020204" pitchFamily="34" charset="0"/>
              <a:buChar char="•"/>
            </a:pPr>
            <a:r>
              <a:rPr lang="en-US" sz="1400" dirty="0"/>
              <a:t>You might want to bring a trusted person with you who personally knows about your limitations.</a:t>
            </a:r>
          </a:p>
          <a:p>
            <a:pPr marL="285750" indent="-285750">
              <a:spcAft>
                <a:spcPts val="600"/>
              </a:spcAft>
              <a:buFont typeface="Arial" panose="020B0604020202020204" pitchFamily="34" charset="0"/>
              <a:buChar char="•"/>
            </a:pPr>
            <a:r>
              <a:rPr lang="en-US" sz="1400" dirty="0"/>
              <a:t>Be honest – they are not just evaluating your conditions; they might also evaluate your credibility.</a:t>
            </a:r>
          </a:p>
        </p:txBody>
      </p:sp>
    </p:spTree>
    <p:extLst>
      <p:ext uri="{BB962C8B-B14F-4D97-AF65-F5344CB8AC3E}">
        <p14:creationId xmlns:p14="http://schemas.microsoft.com/office/powerpoint/2010/main" val="367147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84" y="12931"/>
            <a:ext cx="10515600" cy="1325563"/>
          </a:xfrm>
        </p:spPr>
        <p:txBody>
          <a:bodyPr/>
          <a:lstStyle/>
          <a:p>
            <a:r>
              <a:rPr lang="en-US" dirty="0"/>
              <a:t>What does “disabled” mean?</a:t>
            </a:r>
          </a:p>
        </p:txBody>
      </p:sp>
      <p:sp>
        <p:nvSpPr>
          <p:cNvPr id="3" name="TextBox 2"/>
          <p:cNvSpPr txBox="1"/>
          <p:nvPr/>
        </p:nvSpPr>
        <p:spPr>
          <a:xfrm>
            <a:off x="947142" y="3072890"/>
            <a:ext cx="10704425" cy="923330"/>
          </a:xfrm>
          <a:prstGeom prst="rect">
            <a:avLst/>
          </a:prstGeom>
          <a:noFill/>
        </p:spPr>
        <p:txBody>
          <a:bodyPr wrap="square" rtlCol="0">
            <a:spAutoFit/>
          </a:bodyPr>
          <a:lstStyle/>
          <a:p>
            <a:r>
              <a:rPr lang="en-US" dirty="0"/>
              <a:t>Unable to engage in any </a:t>
            </a:r>
            <a:r>
              <a:rPr lang="en-US" dirty="0">
                <a:solidFill>
                  <a:srgbClr val="FF0000"/>
                </a:solidFill>
              </a:rPr>
              <a:t>a substantial gainful activity </a:t>
            </a:r>
            <a:r>
              <a:rPr lang="en-US" b="1" dirty="0"/>
              <a:t>because of </a:t>
            </a:r>
            <a:r>
              <a:rPr lang="en-US" dirty="0"/>
              <a:t>a </a:t>
            </a:r>
            <a:r>
              <a:rPr lang="en-US" dirty="0">
                <a:solidFill>
                  <a:srgbClr val="B539A6"/>
                </a:solidFill>
              </a:rPr>
              <a:t>medically determinable physical or</a:t>
            </a:r>
          </a:p>
          <a:p>
            <a:r>
              <a:rPr lang="en-US" dirty="0">
                <a:solidFill>
                  <a:srgbClr val="B539A6"/>
                </a:solidFill>
              </a:rPr>
              <a:t>mental impairment or combination of medically-determinable impairments</a:t>
            </a:r>
            <a:r>
              <a:rPr lang="en-US" dirty="0"/>
              <a:t> that is either expected to </a:t>
            </a:r>
          </a:p>
          <a:p>
            <a:r>
              <a:rPr lang="en-US" dirty="0"/>
              <a:t>result in death or that has lasted or is expected to last for a </a:t>
            </a:r>
            <a:r>
              <a:rPr lang="en-US" dirty="0">
                <a:solidFill>
                  <a:schemeClr val="accent4">
                    <a:lumMod val="50000"/>
                  </a:schemeClr>
                </a:solidFill>
              </a:rPr>
              <a:t>continuous period of at least 12 months</a:t>
            </a:r>
            <a:r>
              <a:rPr lang="en-US" dirty="0"/>
              <a:t>.</a:t>
            </a:r>
          </a:p>
        </p:txBody>
      </p:sp>
      <p:sp>
        <p:nvSpPr>
          <p:cNvPr id="6" name="Line Callout 2 5"/>
          <p:cNvSpPr/>
          <p:nvPr/>
        </p:nvSpPr>
        <p:spPr>
          <a:xfrm>
            <a:off x="5549995" y="1531626"/>
            <a:ext cx="5706979" cy="1417905"/>
          </a:xfrm>
          <a:prstGeom prst="borderCallout2">
            <a:avLst>
              <a:gd name="adj1" fmla="val 18750"/>
              <a:gd name="adj2" fmla="val -8333"/>
              <a:gd name="adj3" fmla="val 18750"/>
              <a:gd name="adj4" fmla="val -16667"/>
              <a:gd name="adj5" fmla="val 107923"/>
              <a:gd name="adj6" fmla="val -2222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400" dirty="0"/>
              <a:t>Work usually done for pay or profit. </a:t>
            </a:r>
          </a:p>
          <a:p>
            <a:pPr marL="171450" indent="-171450">
              <a:buFont typeface="Arial" panose="020B0604020202020204" pitchFamily="34" charset="0"/>
              <a:buChar char="•"/>
            </a:pPr>
            <a:r>
              <a:rPr lang="en-US" sz="1400" dirty="0"/>
              <a:t>Could include part-time or intermittent work but only if earnings are enough. </a:t>
            </a:r>
          </a:p>
          <a:p>
            <a:pPr marL="171450" indent="-171450">
              <a:buFont typeface="Arial" panose="020B0604020202020204" pitchFamily="34" charset="0"/>
              <a:buChar char="•"/>
            </a:pPr>
            <a:r>
              <a:rPr lang="en-US" sz="1400" dirty="0"/>
              <a:t>Work is presumed to be gainful if the worker earns over the SGA amount. In 2025: $1,620 (or $2700 if blind) per month</a:t>
            </a:r>
          </a:p>
        </p:txBody>
      </p:sp>
      <p:sp>
        <p:nvSpPr>
          <p:cNvPr id="8" name="Line Callout 3 7"/>
          <p:cNvSpPr/>
          <p:nvPr/>
        </p:nvSpPr>
        <p:spPr>
          <a:xfrm>
            <a:off x="1511064" y="4158144"/>
            <a:ext cx="2766845" cy="768282"/>
          </a:xfrm>
          <a:prstGeom prst="borderCallout3">
            <a:avLst>
              <a:gd name="adj1" fmla="val 18750"/>
              <a:gd name="adj2" fmla="val -8333"/>
              <a:gd name="adj3" fmla="val 3259"/>
              <a:gd name="adj4" fmla="val -19572"/>
              <a:gd name="adj5" fmla="val 100000"/>
              <a:gd name="adj6" fmla="val -34826"/>
              <a:gd name="adj7" fmla="val -96073"/>
              <a:gd name="adj8" fmla="val -19813"/>
            </a:avLst>
          </a:prstGeom>
          <a:solidFill>
            <a:srgbClr val="B53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Diagnosed physical, medical, or psychiatric condition</a:t>
            </a:r>
          </a:p>
        </p:txBody>
      </p:sp>
      <p:sp>
        <p:nvSpPr>
          <p:cNvPr id="9" name="Line Callout 3 8"/>
          <p:cNvSpPr/>
          <p:nvPr/>
        </p:nvSpPr>
        <p:spPr>
          <a:xfrm>
            <a:off x="8490129" y="4139935"/>
            <a:ext cx="2766845" cy="768282"/>
          </a:xfrm>
          <a:prstGeom prst="borderCallout3">
            <a:avLst>
              <a:gd name="adj1" fmla="val 18750"/>
              <a:gd name="adj2" fmla="val -8333"/>
              <a:gd name="adj3" fmla="val 18750"/>
              <a:gd name="adj4" fmla="val -16667"/>
              <a:gd name="adj5" fmla="val 100000"/>
              <a:gd name="adj6" fmla="val -16667"/>
              <a:gd name="adj7" fmla="val -34111"/>
              <a:gd name="adj8" fmla="val -3143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Can include intermittent conditions if other requirements of this rule are met</a:t>
            </a:r>
          </a:p>
        </p:txBody>
      </p:sp>
    </p:spTree>
    <p:extLst>
      <p:ext uri="{BB962C8B-B14F-4D97-AF65-F5344CB8AC3E}">
        <p14:creationId xmlns:p14="http://schemas.microsoft.com/office/powerpoint/2010/main" val="319968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36174410"/>
              </p:ext>
            </p:extLst>
          </p:nvPr>
        </p:nvGraphicFramePr>
        <p:xfrm>
          <a:off x="790280" y="1477019"/>
          <a:ext cx="6393542" cy="3435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532179343"/>
              </p:ext>
            </p:extLst>
          </p:nvPr>
        </p:nvGraphicFramePr>
        <p:xfrm>
          <a:off x="790280" y="4359296"/>
          <a:ext cx="7524930" cy="5536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3527184561"/>
              </p:ext>
            </p:extLst>
          </p:nvPr>
        </p:nvGraphicFramePr>
        <p:xfrm>
          <a:off x="183758" y="5030134"/>
          <a:ext cx="7524931" cy="85443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Right Arrow 7"/>
          <p:cNvSpPr/>
          <p:nvPr/>
        </p:nvSpPr>
        <p:spPr>
          <a:xfrm>
            <a:off x="7454704" y="3743117"/>
            <a:ext cx="654375" cy="274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1311469858"/>
              </p:ext>
            </p:extLst>
          </p:nvPr>
        </p:nvGraphicFramePr>
        <p:xfrm>
          <a:off x="8427505" y="1800713"/>
          <a:ext cx="3234313" cy="408385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Title 1">
            <a:extLst>
              <a:ext uri="{FF2B5EF4-FFF2-40B4-BE49-F238E27FC236}">
                <a16:creationId xmlns:a16="http://schemas.microsoft.com/office/drawing/2014/main" id="{FA240F27-9877-D4D6-DE4B-4E6A8911C582}"/>
              </a:ext>
            </a:extLst>
          </p:cNvPr>
          <p:cNvSpPr txBox="1">
            <a:spLocks/>
          </p:cNvSpPr>
          <p:nvPr/>
        </p:nvSpPr>
        <p:spPr>
          <a:xfrm>
            <a:off x="388403" y="152610"/>
            <a:ext cx="10515600" cy="8500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t>Functional limitations</a:t>
            </a:r>
          </a:p>
        </p:txBody>
      </p:sp>
      <p:graphicFrame>
        <p:nvGraphicFramePr>
          <p:cNvPr id="2" name="Diagram 1"/>
          <p:cNvGraphicFramePr/>
          <p:nvPr>
            <p:extLst>
              <p:ext uri="{D42A27DB-BD31-4B8C-83A1-F6EECF244321}">
                <p14:modId xmlns:p14="http://schemas.microsoft.com/office/powerpoint/2010/main" val="2380452846"/>
              </p:ext>
            </p:extLst>
          </p:nvPr>
        </p:nvGraphicFramePr>
        <p:xfrm>
          <a:off x="555450" y="861864"/>
          <a:ext cx="11081100" cy="123030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13" name="Straight Connector 12">
            <a:extLst>
              <a:ext uri="{FF2B5EF4-FFF2-40B4-BE49-F238E27FC236}">
                <a16:creationId xmlns:a16="http://schemas.microsoft.com/office/drawing/2014/main" id="{7BE74C0B-B0A6-C0DA-AFA0-3EC2511EAC5F}"/>
              </a:ext>
            </a:extLst>
          </p:cNvPr>
          <p:cNvCxnSpPr>
            <a:cxnSpLocks/>
          </p:cNvCxnSpPr>
          <p:nvPr/>
        </p:nvCxnSpPr>
        <p:spPr>
          <a:xfrm>
            <a:off x="1112520" y="2039112"/>
            <a:ext cx="9966960" cy="0"/>
          </a:xfrm>
          <a:prstGeom prst="line">
            <a:avLst/>
          </a:prstGeom>
          <a:ln w="381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03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371315" y="4224435"/>
            <a:ext cx="4703694" cy="1886471"/>
          </a:xfrm>
        </p:spPr>
        <p:txBody>
          <a:bodyPr>
            <a:normAutofit/>
          </a:bodyPr>
          <a:lstStyle/>
          <a:p>
            <a:pPr marL="0" indent="0">
              <a:buNone/>
            </a:pPr>
            <a:r>
              <a:rPr lang="en-US" sz="1600" dirty="0"/>
              <a:t>SSA cannot diagnose.</a:t>
            </a:r>
          </a:p>
          <a:p>
            <a:pPr marL="0" indent="0">
              <a:buNone/>
            </a:pPr>
            <a:r>
              <a:rPr lang="en-US" sz="1600" dirty="0"/>
              <a:t>Only SSA can determine if client is “disabled”.</a:t>
            </a:r>
          </a:p>
          <a:p>
            <a:pPr marL="0" indent="0">
              <a:buNone/>
            </a:pPr>
            <a:r>
              <a:rPr lang="en-US" sz="1600" dirty="0"/>
              <a:t>Some adjudicators will hold certain inconsistencies in client’s statements (to SSA or others), or between a client‘s statement and the records against them.</a:t>
            </a:r>
          </a:p>
        </p:txBody>
      </p:sp>
      <p:sp>
        <p:nvSpPr>
          <p:cNvPr id="54" name="Title 1"/>
          <p:cNvSpPr>
            <a:spLocks noGrp="1"/>
          </p:cNvSpPr>
          <p:nvPr>
            <p:ph type="title"/>
          </p:nvPr>
        </p:nvSpPr>
        <p:spPr>
          <a:xfrm>
            <a:off x="133495" y="8386"/>
            <a:ext cx="10515600" cy="1325563"/>
          </a:xfrm>
        </p:spPr>
        <p:txBody>
          <a:bodyPr/>
          <a:lstStyle/>
          <a:p>
            <a:r>
              <a:rPr lang="en-US" dirty="0"/>
              <a:t>What information does ssa use?</a:t>
            </a:r>
          </a:p>
        </p:txBody>
      </p:sp>
      <p:sp>
        <p:nvSpPr>
          <p:cNvPr id="55" name="Text Placeholder 2"/>
          <p:cNvSpPr txBox="1">
            <a:spLocks/>
          </p:cNvSpPr>
          <p:nvPr/>
        </p:nvSpPr>
        <p:spPr>
          <a:xfrm>
            <a:off x="943808" y="3405281"/>
            <a:ext cx="4784543" cy="2277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1800" dirty="0"/>
          </a:p>
        </p:txBody>
      </p:sp>
      <p:grpSp>
        <p:nvGrpSpPr>
          <p:cNvPr id="28" name="Group 27"/>
          <p:cNvGrpSpPr/>
          <p:nvPr/>
        </p:nvGrpSpPr>
        <p:grpSpPr>
          <a:xfrm>
            <a:off x="279799" y="1387601"/>
            <a:ext cx="11632401" cy="1753840"/>
            <a:chOff x="479018" y="1308726"/>
            <a:chExt cx="11632401" cy="1753840"/>
          </a:xfrm>
        </p:grpSpPr>
        <p:grpSp>
          <p:nvGrpSpPr>
            <p:cNvPr id="26" name="Group 25"/>
            <p:cNvGrpSpPr/>
            <p:nvPr/>
          </p:nvGrpSpPr>
          <p:grpSpPr>
            <a:xfrm>
              <a:off x="479018" y="1381435"/>
              <a:ext cx="1663597" cy="1608422"/>
              <a:chOff x="849086" y="1497212"/>
              <a:chExt cx="1663597" cy="1608422"/>
            </a:xfrm>
          </p:grpSpPr>
          <p:pic>
            <p:nvPicPr>
              <p:cNvPr id="2" name="Picture 1"/>
              <p:cNvPicPr>
                <a:picLocks noChangeAspect="1"/>
              </p:cNvPicPr>
              <p:nvPr/>
            </p:nvPicPr>
            <p:blipFill rotWithShape="1">
              <a:blip r:embed="rId3"/>
              <a:srcRect l="15883"/>
              <a:stretch/>
            </p:blipFill>
            <p:spPr>
              <a:xfrm>
                <a:off x="849086" y="1497212"/>
                <a:ext cx="1663597" cy="945542"/>
              </a:xfrm>
              <a:prstGeom prst="rect">
                <a:avLst/>
              </a:prstGeom>
            </p:spPr>
          </p:pic>
          <p:sp>
            <p:nvSpPr>
              <p:cNvPr id="4" name="TextBox 3"/>
              <p:cNvSpPr txBox="1"/>
              <p:nvPr/>
            </p:nvSpPr>
            <p:spPr>
              <a:xfrm>
                <a:off x="1162932" y="2366970"/>
                <a:ext cx="1045479" cy="738664"/>
              </a:xfrm>
              <a:prstGeom prst="rect">
                <a:avLst/>
              </a:prstGeom>
              <a:noFill/>
            </p:spPr>
            <p:txBody>
              <a:bodyPr wrap="none" rtlCol="0">
                <a:spAutoFit/>
              </a:bodyPr>
              <a:lstStyle/>
              <a:p>
                <a:pPr algn="ctr"/>
                <a:r>
                  <a:rPr lang="en-US" sz="1400" dirty="0"/>
                  <a:t>Application</a:t>
                </a:r>
              </a:p>
              <a:p>
                <a:pPr algn="ctr"/>
                <a:r>
                  <a:rPr lang="en-US" sz="1400" dirty="0"/>
                  <a:t>&amp; </a:t>
                </a:r>
              </a:p>
              <a:p>
                <a:pPr algn="ctr"/>
                <a:r>
                  <a:rPr lang="en-US" sz="1400" dirty="0"/>
                  <a:t>Forms</a:t>
                </a:r>
                <a:endParaRPr lang="en-US" dirty="0"/>
              </a:p>
            </p:txBody>
          </p:sp>
        </p:grpSp>
        <p:grpSp>
          <p:nvGrpSpPr>
            <p:cNvPr id="6" name="Group 5"/>
            <p:cNvGrpSpPr/>
            <p:nvPr/>
          </p:nvGrpSpPr>
          <p:grpSpPr>
            <a:xfrm>
              <a:off x="2369274" y="1445078"/>
              <a:ext cx="1266800" cy="1481136"/>
              <a:chOff x="3876614" y="1766989"/>
              <a:chExt cx="1266800" cy="1481136"/>
            </a:xfrm>
          </p:grpSpPr>
          <p:sp>
            <p:nvSpPr>
              <p:cNvPr id="10" name="TextBox 9"/>
              <p:cNvSpPr txBox="1"/>
              <p:nvPr/>
            </p:nvSpPr>
            <p:spPr>
              <a:xfrm>
                <a:off x="4113110" y="2940348"/>
                <a:ext cx="793807" cy="307777"/>
              </a:xfrm>
              <a:prstGeom prst="rect">
                <a:avLst/>
              </a:prstGeom>
              <a:noFill/>
            </p:spPr>
            <p:txBody>
              <a:bodyPr wrap="none" rtlCol="0">
                <a:spAutoFit/>
              </a:bodyPr>
              <a:lstStyle/>
              <a:p>
                <a:r>
                  <a:rPr lang="en-US" sz="1400" dirty="0"/>
                  <a:t>Records</a:t>
                </a:r>
                <a:endParaRPr lang="en-US" dirty="0"/>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3876614" y="1766989"/>
                <a:ext cx="1266800" cy="1264010"/>
              </a:xfrm>
              <a:prstGeom prst="rect">
                <a:avLst/>
              </a:prstGeom>
            </p:spPr>
          </p:pic>
        </p:grpSp>
        <p:grpSp>
          <p:nvGrpSpPr>
            <p:cNvPr id="8" name="Group 7"/>
            <p:cNvGrpSpPr/>
            <p:nvPr/>
          </p:nvGrpSpPr>
          <p:grpSpPr>
            <a:xfrm>
              <a:off x="3862733" y="1381070"/>
              <a:ext cx="1058303" cy="1609152"/>
              <a:chOff x="4050185" y="1389933"/>
              <a:chExt cx="1058303" cy="1609152"/>
            </a:xfrm>
          </p:grpSpPr>
          <p:sp>
            <p:nvSpPr>
              <p:cNvPr id="14" name="TextBox 13"/>
              <p:cNvSpPr txBox="1"/>
              <p:nvPr/>
            </p:nvSpPr>
            <p:spPr>
              <a:xfrm>
                <a:off x="4050185" y="2475865"/>
                <a:ext cx="1058303" cy="523220"/>
              </a:xfrm>
              <a:prstGeom prst="rect">
                <a:avLst/>
              </a:prstGeom>
              <a:noFill/>
            </p:spPr>
            <p:txBody>
              <a:bodyPr wrap="none" rtlCol="0">
                <a:spAutoFit/>
              </a:bodyPr>
              <a:lstStyle/>
              <a:p>
                <a:r>
                  <a:rPr lang="en-US" sz="1400" dirty="0"/>
                  <a:t>Applicant’s </a:t>
                </a:r>
              </a:p>
              <a:p>
                <a:r>
                  <a:rPr lang="en-US" sz="1400" dirty="0"/>
                  <a:t>Statements</a:t>
                </a:r>
                <a:endParaRPr lang="en-US" dirty="0"/>
              </a:p>
            </p:txBody>
          </p:sp>
          <p:pic>
            <p:nvPicPr>
              <p:cNvPr id="7" name="Picture 6"/>
              <p:cNvPicPr>
                <a:picLocks noChangeAspect="1"/>
              </p:cNvPicPr>
              <p:nvPr/>
            </p:nvPicPr>
            <p:blipFill rotWithShape="1">
              <a:blip r:embed="rId5">
                <a:clrChange>
                  <a:clrFrom>
                    <a:srgbClr val="FFFFFF"/>
                  </a:clrFrom>
                  <a:clrTo>
                    <a:srgbClr val="FFFFFF">
                      <a:alpha val="0"/>
                    </a:srgbClr>
                  </a:clrTo>
                </a:clrChange>
              </a:blip>
              <a:srcRect l="11649"/>
              <a:stretch/>
            </p:blipFill>
            <p:spPr>
              <a:xfrm>
                <a:off x="4088678" y="1389933"/>
                <a:ext cx="981317" cy="1185178"/>
              </a:xfrm>
              <a:prstGeom prst="rect">
                <a:avLst/>
              </a:prstGeom>
            </p:spPr>
          </p:pic>
        </p:grpSp>
        <p:grpSp>
          <p:nvGrpSpPr>
            <p:cNvPr id="12" name="Group 11"/>
            <p:cNvGrpSpPr/>
            <p:nvPr/>
          </p:nvGrpSpPr>
          <p:grpSpPr>
            <a:xfrm>
              <a:off x="5147696" y="1440059"/>
              <a:ext cx="1443024" cy="1491174"/>
              <a:chOff x="4838027" y="3394214"/>
              <a:chExt cx="1443024" cy="1491174"/>
            </a:xfrm>
          </p:grpSpPr>
          <p:sp>
            <p:nvSpPr>
              <p:cNvPr id="18" name="TextBox 17"/>
              <p:cNvSpPr txBox="1"/>
              <p:nvPr/>
            </p:nvSpPr>
            <p:spPr>
              <a:xfrm>
                <a:off x="4838027" y="4362168"/>
                <a:ext cx="1443024" cy="523220"/>
              </a:xfrm>
              <a:prstGeom prst="rect">
                <a:avLst/>
              </a:prstGeom>
              <a:noFill/>
            </p:spPr>
            <p:txBody>
              <a:bodyPr wrap="none" rtlCol="0">
                <a:spAutoFit/>
              </a:bodyPr>
              <a:lstStyle/>
              <a:p>
                <a:r>
                  <a:rPr lang="en-US" sz="1400" dirty="0"/>
                  <a:t>Medical Provider</a:t>
                </a:r>
              </a:p>
              <a:p>
                <a:pPr algn="ctr"/>
                <a:r>
                  <a:rPr lang="en-US" sz="1400" dirty="0"/>
                  <a:t>Statements</a:t>
                </a:r>
                <a:endParaRPr lang="en-US" dirty="0"/>
              </a:p>
            </p:txBody>
          </p:sp>
          <p:pic>
            <p:nvPicPr>
              <p:cNvPr id="11" name="Picture 10"/>
              <p:cNvPicPr>
                <a:picLocks noChangeAspect="1"/>
              </p:cNvPicPr>
              <p:nvPr/>
            </p:nvPicPr>
            <p:blipFill>
              <a:blip r:embed="rId6"/>
              <a:stretch>
                <a:fillRect/>
              </a:stretch>
            </p:blipFill>
            <p:spPr>
              <a:xfrm>
                <a:off x="4938004" y="3394214"/>
                <a:ext cx="1243070" cy="978386"/>
              </a:xfrm>
              <a:prstGeom prst="rect">
                <a:avLst/>
              </a:prstGeom>
            </p:spPr>
          </p:pic>
        </p:grpSp>
        <p:grpSp>
          <p:nvGrpSpPr>
            <p:cNvPr id="20" name="Group 19"/>
            <p:cNvGrpSpPr/>
            <p:nvPr/>
          </p:nvGrpSpPr>
          <p:grpSpPr>
            <a:xfrm>
              <a:off x="6817380" y="1315937"/>
              <a:ext cx="1675809" cy="1739418"/>
              <a:chOff x="6657168" y="1310299"/>
              <a:chExt cx="1675809" cy="1739418"/>
            </a:xfrm>
          </p:grpSpPr>
          <p:pic>
            <p:nvPicPr>
              <p:cNvPr id="16" name="Picture 15"/>
              <p:cNvPicPr>
                <a:picLocks noChangeAspect="1"/>
              </p:cNvPicPr>
              <p:nvPr/>
            </p:nvPicPr>
            <p:blipFill>
              <a:blip r:embed="rId7"/>
              <a:stretch>
                <a:fillRect/>
              </a:stretch>
            </p:blipFill>
            <p:spPr>
              <a:xfrm>
                <a:off x="6657168" y="1310299"/>
                <a:ext cx="1675809" cy="1319367"/>
              </a:xfrm>
              <a:prstGeom prst="rect">
                <a:avLst/>
              </a:prstGeom>
            </p:spPr>
          </p:pic>
          <p:sp>
            <p:nvSpPr>
              <p:cNvPr id="23" name="TextBox 22"/>
              <p:cNvSpPr txBox="1"/>
              <p:nvPr/>
            </p:nvSpPr>
            <p:spPr>
              <a:xfrm>
                <a:off x="6899177" y="2526497"/>
                <a:ext cx="1055097" cy="523220"/>
              </a:xfrm>
              <a:prstGeom prst="rect">
                <a:avLst/>
              </a:prstGeom>
              <a:noFill/>
            </p:spPr>
            <p:txBody>
              <a:bodyPr wrap="none" rtlCol="0">
                <a:spAutoFit/>
              </a:bodyPr>
              <a:lstStyle/>
              <a:p>
                <a:pPr algn="ctr"/>
                <a:r>
                  <a:rPr lang="en-US" sz="1400" dirty="0"/>
                  <a:t>Others’</a:t>
                </a:r>
              </a:p>
              <a:p>
                <a:pPr algn="ctr"/>
                <a:r>
                  <a:rPr lang="en-US" sz="1400" dirty="0"/>
                  <a:t>Statements</a:t>
                </a:r>
                <a:endParaRPr lang="en-US" dirty="0"/>
              </a:p>
            </p:txBody>
          </p:sp>
        </p:grpSp>
        <p:grpSp>
          <p:nvGrpSpPr>
            <p:cNvPr id="27" name="Group 26"/>
            <p:cNvGrpSpPr/>
            <p:nvPr/>
          </p:nvGrpSpPr>
          <p:grpSpPr>
            <a:xfrm>
              <a:off x="8719849" y="1308726"/>
              <a:ext cx="1223331" cy="1753840"/>
              <a:chOff x="8640259" y="1265658"/>
              <a:chExt cx="1223331" cy="1753840"/>
            </a:xfrm>
          </p:grpSpPr>
          <p:pic>
            <p:nvPicPr>
              <p:cNvPr id="19" name="Picture 18"/>
              <p:cNvPicPr>
                <a:picLocks noChangeAspect="1"/>
              </p:cNvPicPr>
              <p:nvPr/>
            </p:nvPicPr>
            <p:blipFill>
              <a:blip r:embed="rId8"/>
              <a:stretch>
                <a:fillRect/>
              </a:stretch>
            </p:blipFill>
            <p:spPr>
              <a:xfrm>
                <a:off x="8640259" y="1265658"/>
                <a:ext cx="1223331" cy="1260839"/>
              </a:xfrm>
              <a:prstGeom prst="rect">
                <a:avLst/>
              </a:prstGeom>
            </p:spPr>
          </p:pic>
          <p:sp>
            <p:nvSpPr>
              <p:cNvPr id="25" name="TextBox 24"/>
              <p:cNvSpPr txBox="1"/>
              <p:nvPr/>
            </p:nvSpPr>
            <p:spPr>
              <a:xfrm>
                <a:off x="8661057" y="2496278"/>
                <a:ext cx="1181734" cy="523220"/>
              </a:xfrm>
              <a:prstGeom prst="rect">
                <a:avLst/>
              </a:prstGeom>
              <a:noFill/>
            </p:spPr>
            <p:txBody>
              <a:bodyPr wrap="none" rtlCol="0">
                <a:spAutoFit/>
              </a:bodyPr>
              <a:lstStyle/>
              <a:p>
                <a:pPr algn="ctr"/>
                <a:r>
                  <a:rPr lang="en-US" sz="1400" dirty="0"/>
                  <a:t>Consultative</a:t>
                </a:r>
              </a:p>
              <a:p>
                <a:pPr algn="ctr"/>
                <a:r>
                  <a:rPr lang="en-US" sz="1400" dirty="0"/>
                  <a:t>Exam Results</a:t>
                </a:r>
                <a:endParaRPr lang="en-US" dirty="0"/>
              </a:p>
            </p:txBody>
          </p:sp>
        </p:grpSp>
        <p:grpSp>
          <p:nvGrpSpPr>
            <p:cNvPr id="24" name="Group 23"/>
            <p:cNvGrpSpPr/>
            <p:nvPr/>
          </p:nvGrpSpPr>
          <p:grpSpPr>
            <a:xfrm>
              <a:off x="10169839" y="1448657"/>
              <a:ext cx="1941580" cy="1473979"/>
              <a:chOff x="10169839" y="1457612"/>
              <a:chExt cx="1941580" cy="1473979"/>
            </a:xfrm>
          </p:grpSpPr>
          <p:pic>
            <p:nvPicPr>
              <p:cNvPr id="22" name="Picture 21"/>
              <p:cNvPicPr>
                <a:picLocks noChangeAspect="1"/>
              </p:cNvPicPr>
              <p:nvPr/>
            </p:nvPicPr>
            <p:blipFill>
              <a:blip r:embed="rId9">
                <a:clrChange>
                  <a:clrFrom>
                    <a:srgbClr val="FEFEFE"/>
                  </a:clrFrom>
                  <a:clrTo>
                    <a:srgbClr val="FEFEFE">
                      <a:alpha val="0"/>
                    </a:srgbClr>
                  </a:clrTo>
                </a:clrChange>
              </a:blip>
              <a:stretch>
                <a:fillRect/>
              </a:stretch>
            </p:blipFill>
            <p:spPr>
              <a:xfrm>
                <a:off x="10169839" y="1457612"/>
                <a:ext cx="1941580" cy="1278690"/>
              </a:xfrm>
              <a:prstGeom prst="rect">
                <a:avLst/>
              </a:prstGeom>
            </p:spPr>
          </p:pic>
          <p:sp>
            <p:nvSpPr>
              <p:cNvPr id="29" name="TextBox 28"/>
              <p:cNvSpPr txBox="1"/>
              <p:nvPr/>
            </p:nvSpPr>
            <p:spPr>
              <a:xfrm>
                <a:off x="10564990" y="2623814"/>
                <a:ext cx="1151277" cy="307777"/>
              </a:xfrm>
              <a:prstGeom prst="rect">
                <a:avLst/>
              </a:prstGeom>
              <a:noFill/>
            </p:spPr>
            <p:txBody>
              <a:bodyPr wrap="none" rtlCol="0">
                <a:spAutoFit/>
              </a:bodyPr>
              <a:lstStyle/>
              <a:p>
                <a:pPr algn="ctr"/>
                <a:r>
                  <a:rPr lang="en-US" sz="1400" dirty="0"/>
                  <a:t>Work History</a:t>
                </a:r>
                <a:endParaRPr lang="en-US" dirty="0"/>
              </a:p>
            </p:txBody>
          </p:sp>
        </p:grpSp>
      </p:grpSp>
      <p:sp>
        <p:nvSpPr>
          <p:cNvPr id="30" name="Right Brace 29"/>
          <p:cNvSpPr/>
          <p:nvPr/>
        </p:nvSpPr>
        <p:spPr>
          <a:xfrm rot="5400000">
            <a:off x="5756107" y="-2537455"/>
            <a:ext cx="679786" cy="116324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Oval 31"/>
          <p:cNvSpPr/>
          <p:nvPr/>
        </p:nvSpPr>
        <p:spPr>
          <a:xfrm>
            <a:off x="3817765" y="3469289"/>
            <a:ext cx="2573736" cy="2213053"/>
          </a:xfrm>
          <a:prstGeom prst="ellipse">
            <a:avLst/>
          </a:prstGeom>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Objective </a:t>
            </a:r>
            <a:r>
              <a:rPr lang="en-US" sz="2400" b="1" u="sng" dirty="0"/>
              <a:t>Evidence</a:t>
            </a:r>
          </a:p>
          <a:p>
            <a:pPr marL="285750" indent="-285750">
              <a:buFont typeface="Arial" panose="020B0604020202020204" pitchFamily="34" charset="0"/>
              <a:buChar char="•"/>
            </a:pPr>
            <a:r>
              <a:rPr lang="en-US" dirty="0"/>
              <a:t>Medical provider</a:t>
            </a:r>
          </a:p>
          <a:p>
            <a:pPr marL="285750" indent="-285750">
              <a:buFont typeface="Arial" panose="020B0604020202020204" pitchFamily="34" charset="0"/>
              <a:buChar char="•"/>
            </a:pPr>
            <a:r>
              <a:rPr lang="en-US" dirty="0"/>
              <a:t>Third party observations</a:t>
            </a:r>
          </a:p>
        </p:txBody>
      </p:sp>
      <p:sp>
        <p:nvSpPr>
          <p:cNvPr id="38" name="Oval 37"/>
          <p:cNvSpPr/>
          <p:nvPr/>
        </p:nvSpPr>
        <p:spPr>
          <a:xfrm>
            <a:off x="2170055" y="3400446"/>
            <a:ext cx="1879870" cy="1561840"/>
          </a:xfrm>
          <a:prstGeom prst="ellipse">
            <a:avLst/>
          </a:prstGeom>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Other Medical Evidence</a:t>
            </a:r>
            <a:endParaRPr lang="en-US" dirty="0"/>
          </a:p>
        </p:txBody>
      </p:sp>
      <p:sp>
        <p:nvSpPr>
          <p:cNvPr id="39" name="Oval 38"/>
          <p:cNvSpPr/>
          <p:nvPr/>
        </p:nvSpPr>
        <p:spPr>
          <a:xfrm>
            <a:off x="1037474" y="4373619"/>
            <a:ext cx="1601154" cy="1096780"/>
          </a:xfrm>
          <a:prstGeom prst="ellipse">
            <a:avLst/>
          </a:prstGeom>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Other Evidence</a:t>
            </a:r>
            <a:endParaRPr lang="en-US" dirty="0"/>
          </a:p>
        </p:txBody>
      </p:sp>
    </p:spTree>
    <p:extLst>
      <p:ext uri="{BB962C8B-B14F-4D97-AF65-F5344CB8AC3E}">
        <p14:creationId xmlns:p14="http://schemas.microsoft.com/office/powerpoint/2010/main" val="239035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03" y="152610"/>
            <a:ext cx="10515600" cy="850064"/>
          </a:xfrm>
        </p:spPr>
        <p:txBody>
          <a:bodyPr>
            <a:noAutofit/>
          </a:bodyPr>
          <a:lstStyle/>
          <a:p>
            <a:r>
              <a:rPr lang="en-US" dirty="0"/>
              <a:t>Examples of Functional limitations</a:t>
            </a:r>
          </a:p>
        </p:txBody>
      </p:sp>
      <p:sp>
        <p:nvSpPr>
          <p:cNvPr id="14" name="Content Placeholder 2"/>
          <p:cNvSpPr txBox="1">
            <a:spLocks/>
          </p:cNvSpPr>
          <p:nvPr/>
        </p:nvSpPr>
        <p:spPr>
          <a:xfrm>
            <a:off x="8343770" y="2232755"/>
            <a:ext cx="3688427" cy="284021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800" b="1" dirty="0"/>
              <a:t>“Quantum!” – </a:t>
            </a:r>
            <a:r>
              <a:rPr lang="en-US" sz="1100" b="1" dirty="0"/>
              <a:t>The Honorable ALJ Lou Volz. III</a:t>
            </a:r>
          </a:p>
          <a:p>
            <a:pPr lvl="1"/>
            <a:r>
              <a:rPr lang="en-US" sz="1600" dirty="0"/>
              <a:t>How much (weight)? </a:t>
            </a:r>
          </a:p>
          <a:p>
            <a:pPr lvl="1"/>
            <a:r>
              <a:rPr lang="en-US" sz="1600" dirty="0"/>
              <a:t>How long (distance)? </a:t>
            </a:r>
          </a:p>
          <a:p>
            <a:pPr lvl="1"/>
            <a:r>
              <a:rPr lang="en-US" sz="1600" dirty="0"/>
              <a:t>For how long (time)?</a:t>
            </a:r>
          </a:p>
          <a:p>
            <a:pPr lvl="1"/>
            <a:r>
              <a:rPr lang="en-US" sz="1600" dirty="0"/>
              <a:t>How quickly?</a:t>
            </a:r>
          </a:p>
          <a:p>
            <a:pPr lvl="1"/>
            <a:r>
              <a:rPr lang="en-US" sz="1600" dirty="0"/>
              <a:t>How frequently?</a:t>
            </a:r>
          </a:p>
          <a:p>
            <a:pPr lvl="1"/>
            <a:r>
              <a:rPr lang="en-US" sz="1600" dirty="0"/>
              <a:t>Frequency and length of needed breaks?</a:t>
            </a:r>
          </a:p>
        </p:txBody>
      </p:sp>
      <p:graphicFrame>
        <p:nvGraphicFramePr>
          <p:cNvPr id="4" name="Diagram 3"/>
          <p:cNvGraphicFramePr/>
          <p:nvPr>
            <p:extLst>
              <p:ext uri="{D42A27DB-BD31-4B8C-83A1-F6EECF244321}">
                <p14:modId xmlns:p14="http://schemas.microsoft.com/office/powerpoint/2010/main" val="2960685267"/>
              </p:ext>
            </p:extLst>
          </p:nvPr>
        </p:nvGraphicFramePr>
        <p:xfrm>
          <a:off x="0" y="876862"/>
          <a:ext cx="8843212" cy="5277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42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32F3-7846-F8F8-A298-7059EB9E494B}"/>
              </a:ext>
            </a:extLst>
          </p:cNvPr>
          <p:cNvSpPr>
            <a:spLocks noGrp="1"/>
          </p:cNvSpPr>
          <p:nvPr>
            <p:ph type="title"/>
          </p:nvPr>
        </p:nvSpPr>
        <p:spPr/>
        <p:txBody>
          <a:bodyPr/>
          <a:lstStyle/>
          <a:p>
            <a:r>
              <a:rPr lang="en-US" u="sng" dirty="0"/>
              <a:t>Tips for service providers</a:t>
            </a:r>
          </a:p>
        </p:txBody>
      </p:sp>
      <p:grpSp>
        <p:nvGrpSpPr>
          <p:cNvPr id="3" name="Group 2">
            <a:extLst>
              <a:ext uri="{FF2B5EF4-FFF2-40B4-BE49-F238E27FC236}">
                <a16:creationId xmlns:a16="http://schemas.microsoft.com/office/drawing/2014/main" id="{4FC20098-532E-43F8-1518-1480AD59DBE4}"/>
              </a:ext>
            </a:extLst>
          </p:cNvPr>
          <p:cNvGrpSpPr/>
          <p:nvPr/>
        </p:nvGrpSpPr>
        <p:grpSpPr>
          <a:xfrm>
            <a:off x="772188" y="1866899"/>
            <a:ext cx="10647625" cy="3172968"/>
            <a:chOff x="608799" y="1866899"/>
            <a:chExt cx="10647625" cy="3172968"/>
          </a:xfrm>
        </p:grpSpPr>
        <p:sp>
          <p:nvSpPr>
            <p:cNvPr id="4" name="Oval 3">
              <a:extLst>
                <a:ext uri="{FF2B5EF4-FFF2-40B4-BE49-F238E27FC236}">
                  <a16:creationId xmlns:a16="http://schemas.microsoft.com/office/drawing/2014/main" id="{73572DE6-AAB2-5419-3DDC-BF939EE154F4}"/>
                </a:ext>
              </a:extLst>
            </p:cNvPr>
            <p:cNvSpPr/>
            <p:nvPr/>
          </p:nvSpPr>
          <p:spPr>
            <a:xfrm>
              <a:off x="608799" y="1866899"/>
              <a:ext cx="3176336" cy="3172968"/>
            </a:xfrm>
            <a:prstGeom prst="ellipse">
              <a:avLst/>
            </a:prstGeom>
            <a:solidFill>
              <a:srgbClr val="0765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Things we hope everyone can do to help clients obtain disability benefits</a:t>
              </a:r>
            </a:p>
          </p:txBody>
        </p:sp>
        <p:sp>
          <p:nvSpPr>
            <p:cNvPr id="7" name="Oval 6">
              <a:extLst>
                <a:ext uri="{FF2B5EF4-FFF2-40B4-BE49-F238E27FC236}">
                  <a16:creationId xmlns:a16="http://schemas.microsoft.com/office/drawing/2014/main" id="{9F07209D-023B-DF0B-3EF0-C6B350D5B1D4}"/>
                </a:ext>
              </a:extLst>
            </p:cNvPr>
            <p:cNvSpPr/>
            <p:nvPr/>
          </p:nvSpPr>
          <p:spPr>
            <a:xfrm>
              <a:off x="4344443" y="1866899"/>
              <a:ext cx="3176336" cy="3172968"/>
            </a:xfrm>
            <a:prstGeom prst="ellipse">
              <a:avLst/>
            </a:prstGeom>
            <a:solidFill>
              <a:schemeClr val="accent5">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Things that can make a </a:t>
              </a:r>
              <a:r>
                <a:rPr lang="en-US" sz="2400" u="sng" dirty="0"/>
                <a:t>big difference </a:t>
              </a:r>
              <a:r>
                <a:rPr lang="en-US" sz="2400" dirty="0"/>
                <a:t>if you have time to do them</a:t>
              </a:r>
            </a:p>
          </p:txBody>
        </p:sp>
        <p:sp>
          <p:nvSpPr>
            <p:cNvPr id="8" name="Oval 7">
              <a:extLst>
                <a:ext uri="{FF2B5EF4-FFF2-40B4-BE49-F238E27FC236}">
                  <a16:creationId xmlns:a16="http://schemas.microsoft.com/office/drawing/2014/main" id="{7A0C7578-D136-F58E-E918-28CFDDA70687}"/>
                </a:ext>
              </a:extLst>
            </p:cNvPr>
            <p:cNvSpPr/>
            <p:nvPr/>
          </p:nvSpPr>
          <p:spPr>
            <a:xfrm>
              <a:off x="8080088" y="1866899"/>
              <a:ext cx="3176336" cy="3172968"/>
            </a:xfrm>
            <a:prstGeom prst="ellipse">
              <a:avLst/>
            </a:prstGeom>
            <a:solidFill>
              <a:srgbClr val="B53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Things that might be a little more advanced or that we expect would take more time</a:t>
              </a:r>
            </a:p>
          </p:txBody>
        </p:sp>
      </p:grpSp>
    </p:spTree>
    <p:extLst>
      <p:ext uri="{BB962C8B-B14F-4D97-AF65-F5344CB8AC3E}">
        <p14:creationId xmlns:p14="http://schemas.microsoft.com/office/powerpoint/2010/main" val="2196140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86B2094-0C16-6673-512E-A57B1008A52A}"/>
              </a:ext>
            </a:extLst>
          </p:cNvPr>
          <p:cNvSpPr/>
          <p:nvPr/>
        </p:nvSpPr>
        <p:spPr>
          <a:xfrm>
            <a:off x="2423161" y="5425005"/>
            <a:ext cx="9089135" cy="461119"/>
          </a:xfrm>
          <a:prstGeom prst="roundRect">
            <a:avLst/>
          </a:prstGeom>
          <a:solidFill>
            <a:srgbClr val="B53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6200000">
            <a:off x="-1969384" y="2400459"/>
            <a:ext cx="5264333" cy="1325563"/>
          </a:xfrm>
        </p:spPr>
        <p:txBody>
          <a:bodyPr/>
          <a:lstStyle/>
          <a:p>
            <a:r>
              <a:rPr lang="en-US" dirty="0"/>
              <a:t>Generally…</a:t>
            </a:r>
          </a:p>
        </p:txBody>
      </p:sp>
      <p:graphicFrame>
        <p:nvGraphicFramePr>
          <p:cNvPr id="8" name="Diagram 7"/>
          <p:cNvGraphicFramePr/>
          <p:nvPr>
            <p:extLst>
              <p:ext uri="{D42A27DB-BD31-4B8C-83A1-F6EECF244321}">
                <p14:modId xmlns:p14="http://schemas.microsoft.com/office/powerpoint/2010/main" val="2333819130"/>
              </p:ext>
            </p:extLst>
          </p:nvPr>
        </p:nvGraphicFramePr>
        <p:xfrm>
          <a:off x="2303725" y="240356"/>
          <a:ext cx="9300011" cy="5645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956ECD21-B562-377A-72A5-0C7C2637A9E7}"/>
              </a:ext>
            </a:extLst>
          </p:cNvPr>
          <p:cNvPicPr>
            <a:picLocks noChangeAspect="1"/>
          </p:cNvPicPr>
          <p:nvPr/>
        </p:nvPicPr>
        <p:blipFill>
          <a:blip r:embed="rId8"/>
          <a:stretch>
            <a:fillRect/>
          </a:stretch>
        </p:blipFill>
        <p:spPr>
          <a:xfrm>
            <a:off x="1279597" y="161756"/>
            <a:ext cx="1024128" cy="952852"/>
          </a:xfrm>
          <a:prstGeom prst="rect">
            <a:avLst/>
          </a:prstGeom>
          <a:ln w="76200">
            <a:solidFill>
              <a:srgbClr val="07651D"/>
            </a:solidFill>
          </a:ln>
        </p:spPr>
      </p:pic>
      <p:pic>
        <p:nvPicPr>
          <p:cNvPr id="12" name="Picture 11">
            <a:extLst>
              <a:ext uri="{FF2B5EF4-FFF2-40B4-BE49-F238E27FC236}">
                <a16:creationId xmlns:a16="http://schemas.microsoft.com/office/drawing/2014/main" id="{048F1C78-A9A5-7E10-E70F-5A215E23BDBE}"/>
              </a:ext>
            </a:extLst>
          </p:cNvPr>
          <p:cNvPicPr>
            <a:picLocks noChangeAspect="1"/>
          </p:cNvPicPr>
          <p:nvPr/>
        </p:nvPicPr>
        <p:blipFill>
          <a:blip r:embed="rId9"/>
          <a:stretch>
            <a:fillRect/>
          </a:stretch>
        </p:blipFill>
        <p:spPr>
          <a:xfrm>
            <a:off x="1281338" y="1800292"/>
            <a:ext cx="1022387" cy="1262948"/>
          </a:xfrm>
          <a:prstGeom prst="rect">
            <a:avLst/>
          </a:prstGeom>
          <a:ln w="76200">
            <a:solidFill>
              <a:srgbClr val="07651D"/>
            </a:solidFill>
          </a:ln>
        </p:spPr>
      </p:pic>
      <p:pic>
        <p:nvPicPr>
          <p:cNvPr id="14" name="Picture 13">
            <a:extLst>
              <a:ext uri="{FF2B5EF4-FFF2-40B4-BE49-F238E27FC236}">
                <a16:creationId xmlns:a16="http://schemas.microsoft.com/office/drawing/2014/main" id="{446B0A91-7415-ADBD-EBBB-08879A600F19}"/>
              </a:ext>
            </a:extLst>
          </p:cNvPr>
          <p:cNvPicPr>
            <a:picLocks noChangeAspect="1"/>
          </p:cNvPicPr>
          <p:nvPr/>
        </p:nvPicPr>
        <p:blipFill>
          <a:blip r:embed="rId10"/>
          <a:stretch>
            <a:fillRect/>
          </a:stretch>
        </p:blipFill>
        <p:spPr>
          <a:xfrm>
            <a:off x="1279597" y="3350577"/>
            <a:ext cx="1024128" cy="1103627"/>
          </a:xfrm>
          <a:prstGeom prst="rect">
            <a:avLst/>
          </a:prstGeom>
          <a:ln w="76200">
            <a:solidFill>
              <a:schemeClr val="accent5">
                <a:lumMod val="50000"/>
                <a:lumOff val="50000"/>
              </a:schemeClr>
            </a:solidFill>
          </a:ln>
        </p:spPr>
      </p:pic>
    </p:spTree>
    <p:extLst>
      <p:ext uri="{BB962C8B-B14F-4D97-AF65-F5344CB8AC3E}">
        <p14:creationId xmlns:p14="http://schemas.microsoft.com/office/powerpoint/2010/main" val="4271779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A54B71-CC68-AF9D-5B27-64FEB50FBC56}"/>
              </a:ext>
            </a:extLst>
          </p:cNvPr>
          <p:cNvSpPr/>
          <p:nvPr/>
        </p:nvSpPr>
        <p:spPr>
          <a:xfrm>
            <a:off x="471006" y="587970"/>
            <a:ext cx="3241457" cy="763915"/>
          </a:xfrm>
          <a:prstGeom prst="roundRect">
            <a:avLst/>
          </a:prstGeom>
          <a:solidFill>
            <a:srgbClr val="B53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6200000">
            <a:off x="-1739548" y="2630295"/>
            <a:ext cx="4804660" cy="1325563"/>
          </a:xfrm>
        </p:spPr>
        <p:txBody>
          <a:bodyPr/>
          <a:lstStyle/>
          <a:p>
            <a:r>
              <a:rPr lang="en-US" dirty="0"/>
              <a:t>Generally..</a:t>
            </a:r>
          </a:p>
        </p:txBody>
      </p:sp>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solidFill>
                  <a:schemeClr val="bg1"/>
                </a:solidFill>
              </a:rPr>
              <a:t>Listings</a:t>
            </a:r>
          </a:p>
        </p:txBody>
      </p:sp>
      <p:sp>
        <p:nvSpPr>
          <p:cNvPr id="20" name="Oval 19"/>
          <p:cNvSpPr/>
          <p:nvPr/>
        </p:nvSpPr>
        <p:spPr>
          <a:xfrm>
            <a:off x="6657781" y="1133857"/>
            <a:ext cx="5220275" cy="4471416"/>
          </a:xfrm>
          <a:prstGeom prst="ellipse">
            <a:avLst/>
          </a:prstGeom>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1" name="Text Placeholder 2"/>
          <p:cNvSpPr>
            <a:spLocks noGrp="1"/>
          </p:cNvSpPr>
          <p:nvPr>
            <p:ph type="body" sz="quarter" idx="13"/>
          </p:nvPr>
        </p:nvSpPr>
        <p:spPr>
          <a:xfrm>
            <a:off x="274832" y="1625671"/>
            <a:ext cx="10518775" cy="3843337"/>
          </a:xfrm>
        </p:spPr>
        <p:txBody>
          <a:bodyPr/>
          <a:lstStyle/>
          <a:p>
            <a:pPr marL="52388" lvl="2" indent="0">
              <a:buNone/>
            </a:pPr>
            <a:r>
              <a:rPr lang="en-US" sz="1600" dirty="0">
                <a:hlinkClick r:id="rId3"/>
              </a:rPr>
              <a:t>https://www.ssa.gov/disability/professionals/</a:t>
            </a:r>
            <a:r>
              <a:rPr lang="en-US" sz="1600" dirty="0">
                <a:hlinkClick r:id="rId4"/>
              </a:rPr>
              <a:t>bluebook/AdultListings.htm</a:t>
            </a:r>
            <a:endParaRPr lang="en-US" sz="1600" dirty="0"/>
          </a:p>
          <a:p>
            <a:endParaRPr lang="en-US" dirty="0"/>
          </a:p>
        </p:txBody>
      </p:sp>
      <p:grpSp>
        <p:nvGrpSpPr>
          <p:cNvPr id="12" name="Group 11"/>
          <p:cNvGrpSpPr/>
          <p:nvPr/>
        </p:nvGrpSpPr>
        <p:grpSpPr>
          <a:xfrm>
            <a:off x="1195191" y="2179864"/>
            <a:ext cx="4523014" cy="3281363"/>
            <a:chOff x="7072086" y="2624136"/>
            <a:chExt cx="4523014" cy="3281363"/>
          </a:xfrm>
        </p:grpSpPr>
        <p:sp>
          <p:nvSpPr>
            <p:cNvPr id="14" name="Rectangle 13"/>
            <p:cNvSpPr/>
            <p:nvPr/>
          </p:nvSpPr>
          <p:spPr>
            <a:xfrm>
              <a:off x="7072086" y="2624136"/>
              <a:ext cx="4523014" cy="3281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5"/>
            <a:srcRect l="25833" t="14445" r="14306" b="7532"/>
            <a:stretch/>
          </p:blipFill>
          <p:spPr>
            <a:xfrm>
              <a:off x="7207632" y="2706108"/>
              <a:ext cx="4251923" cy="3117419"/>
            </a:xfrm>
            <a:prstGeom prst="rect">
              <a:avLst/>
            </a:prstGeom>
          </p:spPr>
        </p:pic>
      </p:grpSp>
      <p:pic>
        <p:nvPicPr>
          <p:cNvPr id="3" name="Picture 2"/>
          <p:cNvPicPr>
            <a:picLocks noChangeAspect="1"/>
          </p:cNvPicPr>
          <p:nvPr/>
        </p:nvPicPr>
        <p:blipFill>
          <a:blip r:embed="rId6"/>
          <a:stretch>
            <a:fillRect/>
          </a:stretch>
        </p:blipFill>
        <p:spPr>
          <a:xfrm>
            <a:off x="7124754" y="1488151"/>
            <a:ext cx="4394482" cy="3744178"/>
          </a:xfrm>
          <a:prstGeom prst="rect">
            <a:avLst/>
          </a:prstGeom>
          <a:ln w="57150">
            <a:solidFill>
              <a:srgbClr val="FF0000"/>
            </a:solidFill>
          </a:ln>
        </p:spPr>
      </p:pic>
      <p:cxnSp>
        <p:nvCxnSpPr>
          <p:cNvPr id="6" name="Curved Connector 5"/>
          <p:cNvCxnSpPr/>
          <p:nvPr/>
        </p:nvCxnSpPr>
        <p:spPr>
          <a:xfrm flipV="1">
            <a:off x="2405859" y="2261836"/>
            <a:ext cx="4923819" cy="681618"/>
          </a:xfrm>
          <a:prstGeom prst="curvedConnector3">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73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1CB8D-38ED-DF6B-E628-435DF340E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8A98E-B601-CEA4-0B00-FA924EEA3FD9}"/>
              </a:ext>
            </a:extLst>
          </p:cNvPr>
          <p:cNvSpPr>
            <a:spLocks noGrp="1"/>
          </p:cNvSpPr>
          <p:nvPr>
            <p:ph type="title"/>
          </p:nvPr>
        </p:nvSpPr>
        <p:spPr>
          <a:xfrm rot="16200000">
            <a:off x="-1969384" y="2400459"/>
            <a:ext cx="5264333" cy="1325563"/>
          </a:xfrm>
        </p:spPr>
        <p:txBody>
          <a:bodyPr/>
          <a:lstStyle/>
          <a:p>
            <a:r>
              <a:rPr lang="en-US" dirty="0"/>
              <a:t>Generally…</a:t>
            </a:r>
          </a:p>
        </p:txBody>
      </p:sp>
      <p:graphicFrame>
        <p:nvGraphicFramePr>
          <p:cNvPr id="8" name="Diagram 7">
            <a:extLst>
              <a:ext uri="{FF2B5EF4-FFF2-40B4-BE49-F238E27FC236}">
                <a16:creationId xmlns:a16="http://schemas.microsoft.com/office/drawing/2014/main" id="{1B3980CA-A03D-14B9-73B0-8EB6FE9061BC}"/>
              </a:ext>
            </a:extLst>
          </p:cNvPr>
          <p:cNvGraphicFramePr/>
          <p:nvPr>
            <p:extLst>
              <p:ext uri="{D42A27DB-BD31-4B8C-83A1-F6EECF244321}">
                <p14:modId xmlns:p14="http://schemas.microsoft.com/office/powerpoint/2010/main" val="1072760740"/>
              </p:ext>
            </p:extLst>
          </p:nvPr>
        </p:nvGraphicFramePr>
        <p:xfrm>
          <a:off x="2541469" y="365761"/>
          <a:ext cx="8748030" cy="5264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ADEC2A5-A403-687E-20B1-07E4AE5C63E2}"/>
              </a:ext>
            </a:extLst>
          </p:cNvPr>
          <p:cNvPicPr>
            <a:picLocks noChangeAspect="1"/>
          </p:cNvPicPr>
          <p:nvPr/>
        </p:nvPicPr>
        <p:blipFill>
          <a:blip r:embed="rId8"/>
          <a:stretch>
            <a:fillRect/>
          </a:stretch>
        </p:blipFill>
        <p:spPr>
          <a:xfrm>
            <a:off x="1517341" y="559946"/>
            <a:ext cx="1024128" cy="876109"/>
          </a:xfrm>
          <a:prstGeom prst="rect">
            <a:avLst/>
          </a:prstGeom>
          <a:ln w="76200">
            <a:solidFill>
              <a:srgbClr val="07651D"/>
            </a:solidFill>
          </a:ln>
        </p:spPr>
      </p:pic>
      <p:pic>
        <p:nvPicPr>
          <p:cNvPr id="7" name="Picture 6">
            <a:extLst>
              <a:ext uri="{FF2B5EF4-FFF2-40B4-BE49-F238E27FC236}">
                <a16:creationId xmlns:a16="http://schemas.microsoft.com/office/drawing/2014/main" id="{5B92DA15-8FD5-148F-DEAD-D50ABF7FDBC8}"/>
              </a:ext>
            </a:extLst>
          </p:cNvPr>
          <p:cNvPicPr>
            <a:picLocks noChangeAspect="1"/>
          </p:cNvPicPr>
          <p:nvPr/>
        </p:nvPicPr>
        <p:blipFill>
          <a:blip r:embed="rId9"/>
          <a:stretch>
            <a:fillRect/>
          </a:stretch>
        </p:blipFill>
        <p:spPr>
          <a:xfrm>
            <a:off x="1517341" y="2627529"/>
            <a:ext cx="1024128" cy="905545"/>
          </a:xfrm>
          <a:prstGeom prst="rect">
            <a:avLst/>
          </a:prstGeom>
          <a:ln w="76200">
            <a:solidFill>
              <a:srgbClr val="07651D"/>
            </a:solidFill>
          </a:ln>
        </p:spPr>
      </p:pic>
      <p:pic>
        <p:nvPicPr>
          <p:cNvPr id="10" name="Picture 9">
            <a:extLst>
              <a:ext uri="{FF2B5EF4-FFF2-40B4-BE49-F238E27FC236}">
                <a16:creationId xmlns:a16="http://schemas.microsoft.com/office/drawing/2014/main" id="{E5229F06-AE8F-7630-0793-CA553A9CB903}"/>
              </a:ext>
            </a:extLst>
          </p:cNvPr>
          <p:cNvPicPr>
            <a:picLocks noChangeAspect="1"/>
          </p:cNvPicPr>
          <p:nvPr/>
        </p:nvPicPr>
        <p:blipFill>
          <a:blip r:embed="rId10"/>
          <a:stretch>
            <a:fillRect/>
          </a:stretch>
        </p:blipFill>
        <p:spPr>
          <a:xfrm>
            <a:off x="1517341" y="4164191"/>
            <a:ext cx="1024128" cy="1308241"/>
          </a:xfrm>
          <a:prstGeom prst="rect">
            <a:avLst/>
          </a:prstGeom>
          <a:ln w="76200">
            <a:solidFill>
              <a:srgbClr val="07651D"/>
            </a:solidFill>
          </a:ln>
        </p:spPr>
      </p:pic>
    </p:spTree>
    <p:extLst>
      <p:ext uri="{BB962C8B-B14F-4D97-AF65-F5344CB8AC3E}">
        <p14:creationId xmlns:p14="http://schemas.microsoft.com/office/powerpoint/2010/main" val="1560591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64376" y="268868"/>
            <a:ext cx="3842479" cy="1214624"/>
          </a:xfrm>
          <a:prstGeom prst="rect">
            <a:avLst/>
          </a:prstGeom>
          <a:ln w="57150">
            <a:solidFill>
              <a:srgbClr val="001E61"/>
            </a:solidFill>
          </a:ln>
        </p:spPr>
      </p:pic>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t>The application(s)</a:t>
            </a:r>
          </a:p>
        </p:txBody>
      </p:sp>
      <p:sp>
        <p:nvSpPr>
          <p:cNvPr id="7" name="Text Placeholder 2"/>
          <p:cNvSpPr txBox="1">
            <a:spLocks/>
          </p:cNvSpPr>
          <p:nvPr/>
        </p:nvSpPr>
        <p:spPr>
          <a:xfrm>
            <a:off x="1065076" y="655487"/>
            <a:ext cx="10518775"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8" name="Diagram 7"/>
          <p:cNvGraphicFramePr/>
          <p:nvPr>
            <p:extLst>
              <p:ext uri="{D42A27DB-BD31-4B8C-83A1-F6EECF244321}">
                <p14:modId xmlns:p14="http://schemas.microsoft.com/office/powerpoint/2010/main" val="3477850722"/>
              </p:ext>
            </p:extLst>
          </p:nvPr>
        </p:nvGraphicFramePr>
        <p:xfrm>
          <a:off x="8125681" y="606945"/>
          <a:ext cx="3549610" cy="4846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74264464"/>
              </p:ext>
            </p:extLst>
          </p:nvPr>
        </p:nvGraphicFramePr>
        <p:xfrm>
          <a:off x="2349693" y="1773855"/>
          <a:ext cx="4440792" cy="35886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 name="Picture 9">
            <a:extLst>
              <a:ext uri="{FF2B5EF4-FFF2-40B4-BE49-F238E27FC236}">
                <a16:creationId xmlns:a16="http://schemas.microsoft.com/office/drawing/2014/main" id="{50E46E48-437A-6328-642A-42DA02FF1D24}"/>
              </a:ext>
            </a:extLst>
          </p:cNvPr>
          <p:cNvPicPr>
            <a:picLocks noChangeAspect="1"/>
          </p:cNvPicPr>
          <p:nvPr/>
        </p:nvPicPr>
        <p:blipFill>
          <a:blip r:embed="rId14"/>
          <a:stretch>
            <a:fillRect/>
          </a:stretch>
        </p:blipFill>
        <p:spPr>
          <a:xfrm>
            <a:off x="1325565" y="1977428"/>
            <a:ext cx="1024128" cy="972922"/>
          </a:xfrm>
          <a:prstGeom prst="rect">
            <a:avLst/>
          </a:prstGeom>
          <a:ln w="76200">
            <a:solidFill>
              <a:srgbClr val="07651D"/>
            </a:solidFill>
          </a:ln>
        </p:spPr>
      </p:pic>
      <p:pic>
        <p:nvPicPr>
          <p:cNvPr id="12" name="Picture 11">
            <a:extLst>
              <a:ext uri="{FF2B5EF4-FFF2-40B4-BE49-F238E27FC236}">
                <a16:creationId xmlns:a16="http://schemas.microsoft.com/office/drawing/2014/main" id="{26AE7D95-E3C8-09D1-880D-879C0A436667}"/>
              </a:ext>
            </a:extLst>
          </p:cNvPr>
          <p:cNvPicPr>
            <a:picLocks noChangeAspect="1"/>
          </p:cNvPicPr>
          <p:nvPr/>
        </p:nvPicPr>
        <p:blipFill>
          <a:blip r:embed="rId15"/>
          <a:stretch>
            <a:fillRect/>
          </a:stretch>
        </p:blipFill>
        <p:spPr>
          <a:xfrm>
            <a:off x="1325565" y="4640913"/>
            <a:ext cx="1024128" cy="786572"/>
          </a:xfrm>
          <a:prstGeom prst="rect">
            <a:avLst/>
          </a:prstGeom>
          <a:ln w="76200">
            <a:solidFill>
              <a:schemeClr val="accent5">
                <a:lumMod val="50000"/>
                <a:lumOff val="50000"/>
              </a:schemeClr>
            </a:solidFill>
          </a:ln>
        </p:spPr>
      </p:pic>
      <p:pic>
        <p:nvPicPr>
          <p:cNvPr id="14" name="Picture 13">
            <a:extLst>
              <a:ext uri="{FF2B5EF4-FFF2-40B4-BE49-F238E27FC236}">
                <a16:creationId xmlns:a16="http://schemas.microsoft.com/office/drawing/2014/main" id="{C963FCB0-1AD0-5178-D9B2-51B8C9CEF369}"/>
              </a:ext>
            </a:extLst>
          </p:cNvPr>
          <p:cNvPicPr>
            <a:picLocks noChangeAspect="1"/>
          </p:cNvPicPr>
          <p:nvPr/>
        </p:nvPicPr>
        <p:blipFill>
          <a:blip r:embed="rId16"/>
          <a:stretch>
            <a:fillRect/>
          </a:stretch>
        </p:blipFill>
        <p:spPr>
          <a:xfrm>
            <a:off x="7063310" y="876180"/>
            <a:ext cx="1024128" cy="394509"/>
          </a:xfrm>
          <a:prstGeom prst="rect">
            <a:avLst/>
          </a:prstGeom>
          <a:ln w="76200">
            <a:solidFill>
              <a:schemeClr val="accent5">
                <a:lumMod val="50000"/>
                <a:lumOff val="50000"/>
              </a:schemeClr>
            </a:solidFill>
          </a:ln>
        </p:spPr>
      </p:pic>
      <p:pic>
        <p:nvPicPr>
          <p:cNvPr id="16" name="Picture 15">
            <a:extLst>
              <a:ext uri="{FF2B5EF4-FFF2-40B4-BE49-F238E27FC236}">
                <a16:creationId xmlns:a16="http://schemas.microsoft.com/office/drawing/2014/main" id="{DC0CC551-09AF-6DEA-654A-155C37D4FDE2}"/>
              </a:ext>
            </a:extLst>
          </p:cNvPr>
          <p:cNvPicPr>
            <a:picLocks noChangeAspect="1"/>
          </p:cNvPicPr>
          <p:nvPr/>
        </p:nvPicPr>
        <p:blipFill>
          <a:blip r:embed="rId17"/>
          <a:srcRect l="24256" t="28596" r="7256" b="3304"/>
          <a:stretch/>
        </p:blipFill>
        <p:spPr>
          <a:xfrm>
            <a:off x="7101553" y="2674067"/>
            <a:ext cx="1024128" cy="712395"/>
          </a:xfrm>
          <a:prstGeom prst="rect">
            <a:avLst/>
          </a:prstGeom>
          <a:ln w="76200">
            <a:solidFill>
              <a:srgbClr val="B539A6"/>
            </a:solidFill>
          </a:ln>
        </p:spPr>
      </p:pic>
    </p:spTree>
    <p:extLst>
      <p:ext uri="{BB962C8B-B14F-4D97-AF65-F5344CB8AC3E}">
        <p14:creationId xmlns:p14="http://schemas.microsoft.com/office/powerpoint/2010/main" val="201556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680"/>
            <a:ext cx="10515600" cy="1325563"/>
          </a:xfrm>
        </p:spPr>
        <p:txBody>
          <a:bodyPr/>
          <a:lstStyle/>
          <a:p>
            <a:r>
              <a:rPr lang="en-US" dirty="0"/>
              <a:t>AGENDA</a:t>
            </a:r>
            <a:endParaRPr lang="en-US" sz="3200" dirty="0"/>
          </a:p>
        </p:txBody>
      </p:sp>
      <p:sp>
        <p:nvSpPr>
          <p:cNvPr id="5" name="TextBox 4"/>
          <p:cNvSpPr txBox="1"/>
          <p:nvPr/>
        </p:nvSpPr>
        <p:spPr>
          <a:xfrm>
            <a:off x="838200" y="1184923"/>
            <a:ext cx="9923585" cy="1862048"/>
          </a:xfrm>
          <a:prstGeom prst="rect">
            <a:avLst/>
          </a:prstGeom>
          <a:solidFill>
            <a:schemeClr val="accent2"/>
          </a:solidFill>
        </p:spPr>
        <p:txBody>
          <a:bodyPr wrap="square" rtlCol="0">
            <a:spAutoFit/>
          </a:bodyPr>
          <a:lstStyle/>
          <a:p>
            <a:pPr marL="514350" indent="-514350">
              <a:spcAft>
                <a:spcPts val="600"/>
              </a:spcAft>
              <a:buAutoNum type="romanUcPeriod"/>
            </a:pPr>
            <a:r>
              <a:rPr lang="en-US" sz="2000" b="1" dirty="0">
                <a:ln w="0"/>
                <a:solidFill>
                  <a:schemeClr val="accent1"/>
                </a:solidFill>
                <a:effectLst>
                  <a:outerShdw blurRad="38100" dist="25400" dir="5400000" algn="ctr" rotWithShape="0">
                    <a:srgbClr val="6E747A">
                      <a:alpha val="43000"/>
                    </a:srgbClr>
                  </a:outerShdw>
                </a:effectLst>
              </a:rPr>
              <a:t>What SSA benefits are available for people with disabilities?</a:t>
            </a:r>
          </a:p>
          <a:p>
            <a:pPr marL="514350" indent="-514350">
              <a:spcAft>
                <a:spcPts val="600"/>
              </a:spcAft>
              <a:buAutoNum type="romanUcPeriod"/>
            </a:pPr>
            <a:r>
              <a:rPr lang="en-US" sz="2000" b="1" dirty="0">
                <a:ln w="0"/>
                <a:solidFill>
                  <a:schemeClr val="accent1"/>
                </a:solidFill>
                <a:effectLst>
                  <a:outerShdw blurRad="38100" dist="25400" dir="5400000" algn="ctr" rotWithShape="0">
                    <a:srgbClr val="6E747A">
                      <a:alpha val="43000"/>
                    </a:srgbClr>
                  </a:outerShdw>
                </a:effectLst>
              </a:rPr>
              <a:t>Who qualifies?</a:t>
            </a:r>
          </a:p>
          <a:p>
            <a:pPr marL="514350" indent="-514350">
              <a:spcAft>
                <a:spcPts val="600"/>
              </a:spcAft>
              <a:buAutoNum type="romanUcPeriod"/>
            </a:pPr>
            <a:r>
              <a:rPr lang="en-US" sz="2000" b="1" dirty="0">
                <a:ln w="0"/>
                <a:solidFill>
                  <a:schemeClr val="accent1"/>
                </a:solidFill>
                <a:effectLst>
                  <a:outerShdw blurRad="38100" dist="25400" dir="5400000" algn="ctr" rotWithShape="0">
                    <a:srgbClr val="6E747A">
                      <a:alpha val="43000"/>
                    </a:srgbClr>
                  </a:outerShdw>
                </a:effectLst>
              </a:rPr>
              <a:t>What is the application process for disability-based SSA benefits?</a:t>
            </a:r>
          </a:p>
          <a:p>
            <a:pPr marL="514350" indent="-514350">
              <a:spcAft>
                <a:spcPts val="600"/>
              </a:spcAft>
              <a:buAutoNum type="romanUcPeriod"/>
            </a:pPr>
            <a:r>
              <a:rPr lang="en-US" sz="2000" b="1" dirty="0">
                <a:ln w="0"/>
                <a:solidFill>
                  <a:schemeClr val="accent1"/>
                </a:solidFill>
                <a:effectLst>
                  <a:outerShdw blurRad="38100" dist="25400" dir="5400000" algn="ctr" rotWithShape="0">
                    <a:srgbClr val="6E747A">
                      <a:alpha val="43000"/>
                    </a:srgbClr>
                  </a:outerShdw>
                </a:effectLst>
              </a:rPr>
              <a:t>What can caseworkers and applicants do to increase the chance that applications will be approved?</a:t>
            </a:r>
          </a:p>
        </p:txBody>
      </p:sp>
      <p:sp>
        <p:nvSpPr>
          <p:cNvPr id="7" name="TextBox 6"/>
          <p:cNvSpPr txBox="1"/>
          <p:nvPr/>
        </p:nvSpPr>
        <p:spPr>
          <a:xfrm>
            <a:off x="3838471" y="3247510"/>
            <a:ext cx="8098971" cy="2769989"/>
          </a:xfrm>
          <a:prstGeom prst="rect">
            <a:avLst/>
          </a:prstGeom>
          <a:noFill/>
        </p:spPr>
        <p:txBody>
          <a:bodyPr wrap="square" rtlCol="0">
            <a:spAutoFit/>
          </a:bodyPr>
          <a:lstStyle/>
          <a:p>
            <a:r>
              <a:rPr lang="en-US" sz="1600" b="1" dirty="0"/>
              <a:t>We will NOT discuss in detail:</a:t>
            </a:r>
          </a:p>
          <a:p>
            <a:pPr marL="285750" indent="-285750">
              <a:buFont typeface="Arial" panose="020B0604020202020204" pitchFamily="34" charset="0"/>
              <a:buChar char="•"/>
            </a:pPr>
            <a:r>
              <a:rPr lang="en-US" sz="1400" dirty="0"/>
              <a:t>SOAR</a:t>
            </a:r>
          </a:p>
          <a:p>
            <a:pPr marL="285750" indent="-285750">
              <a:buFont typeface="Arial" panose="020B0604020202020204" pitchFamily="34" charset="0"/>
              <a:buChar char="•"/>
            </a:pPr>
            <a:r>
              <a:rPr lang="en-US" sz="1400" dirty="0"/>
              <a:t>How SSA counts income and assets or what kinds of income and assets are exempt</a:t>
            </a:r>
          </a:p>
          <a:p>
            <a:pPr marL="285750" indent="-285750">
              <a:buFont typeface="Arial" panose="020B0604020202020204" pitchFamily="34" charset="0"/>
              <a:buChar char="•"/>
            </a:pPr>
            <a:r>
              <a:rPr lang="en-US" sz="1400" dirty="0"/>
              <a:t>Redeterminations/Cessations</a:t>
            </a:r>
          </a:p>
          <a:p>
            <a:pPr marL="285750" indent="-285750">
              <a:buFont typeface="Arial" panose="020B0604020202020204" pitchFamily="34" charset="0"/>
              <a:buChar char="•"/>
            </a:pPr>
            <a:r>
              <a:rPr lang="en-US" sz="1400" dirty="0"/>
              <a:t>Children’s Benefits</a:t>
            </a:r>
          </a:p>
          <a:p>
            <a:pPr marL="285750" indent="-285750">
              <a:buFont typeface="Arial" panose="020B0604020202020204" pitchFamily="34" charset="0"/>
              <a:buChar char="•"/>
            </a:pPr>
            <a:r>
              <a:rPr lang="en-US" sz="1400" dirty="0"/>
              <a:t>Requirements for Immigrants</a:t>
            </a:r>
          </a:p>
          <a:p>
            <a:pPr marL="285750" indent="-285750">
              <a:buFont typeface="Arial" panose="020B0604020202020204" pitchFamily="34" charset="0"/>
              <a:buChar char="•"/>
            </a:pPr>
            <a:r>
              <a:rPr lang="en-US" sz="1400" dirty="0"/>
              <a:t>SSA Benefits that are not based on disability – including benefits for spouses, ex-spouses, and children of people with disabilities</a:t>
            </a:r>
          </a:p>
          <a:p>
            <a:pPr marL="285750" indent="-285750">
              <a:buFont typeface="Arial" panose="020B0604020202020204" pitchFamily="34" charset="0"/>
              <a:buChar char="•"/>
            </a:pPr>
            <a:r>
              <a:rPr lang="en-US" sz="1400" dirty="0"/>
              <a:t>How SSA calculates work credits</a:t>
            </a:r>
          </a:p>
          <a:p>
            <a:pPr marL="285750" indent="-285750">
              <a:buFont typeface="Arial" panose="020B0604020202020204" pitchFamily="34" charset="0"/>
              <a:buChar char="•"/>
            </a:pPr>
            <a:r>
              <a:rPr lang="en-US" sz="1400" dirty="0"/>
              <a:t>Appeals</a:t>
            </a:r>
          </a:p>
          <a:p>
            <a:pPr marL="285750" indent="-285750">
              <a:buFont typeface="Arial" panose="020B0604020202020204" pitchFamily="34" charset="0"/>
              <a:buChar char="•"/>
            </a:pPr>
            <a:r>
              <a:rPr lang="en-US" sz="1400" dirty="0"/>
              <a:t>Benefit amount calculations</a:t>
            </a:r>
          </a:p>
          <a:p>
            <a:endParaRPr lang="en-US" dirty="0"/>
          </a:p>
        </p:txBody>
      </p:sp>
    </p:spTree>
    <p:extLst>
      <p:ext uri="{BB962C8B-B14F-4D97-AF65-F5344CB8AC3E}">
        <p14:creationId xmlns:p14="http://schemas.microsoft.com/office/powerpoint/2010/main" val="232976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t>After applying</a:t>
            </a:r>
          </a:p>
        </p:txBody>
      </p:sp>
      <p:sp>
        <p:nvSpPr>
          <p:cNvPr id="7" name="Text Placeholder 2"/>
          <p:cNvSpPr txBox="1">
            <a:spLocks/>
          </p:cNvSpPr>
          <p:nvPr/>
        </p:nvSpPr>
        <p:spPr>
          <a:xfrm>
            <a:off x="960573" y="1020611"/>
            <a:ext cx="3474720"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9" name="Diagram 8"/>
          <p:cNvGraphicFramePr/>
          <p:nvPr>
            <p:extLst>
              <p:ext uri="{D42A27DB-BD31-4B8C-83A1-F6EECF244321}">
                <p14:modId xmlns:p14="http://schemas.microsoft.com/office/powerpoint/2010/main" val="1283049200"/>
              </p:ext>
            </p:extLst>
          </p:nvPr>
        </p:nvGraphicFramePr>
        <p:xfrm>
          <a:off x="2529854" y="384717"/>
          <a:ext cx="3840480" cy="529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a:extLst>
              <a:ext uri="{FF2B5EF4-FFF2-40B4-BE49-F238E27FC236}">
                <a16:creationId xmlns:a16="http://schemas.microsoft.com/office/drawing/2014/main" id="{D936A1EB-B508-76BD-6806-89C703EF2861}"/>
              </a:ext>
            </a:extLst>
          </p:cNvPr>
          <p:cNvGraphicFramePr/>
          <p:nvPr>
            <p:extLst>
              <p:ext uri="{D42A27DB-BD31-4B8C-83A1-F6EECF244321}">
                <p14:modId xmlns:p14="http://schemas.microsoft.com/office/powerpoint/2010/main" val="3536172582"/>
              </p:ext>
            </p:extLst>
          </p:nvPr>
        </p:nvGraphicFramePr>
        <p:xfrm>
          <a:off x="7910313" y="384717"/>
          <a:ext cx="3840480" cy="5291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9" name="Picture 18">
            <a:extLst>
              <a:ext uri="{FF2B5EF4-FFF2-40B4-BE49-F238E27FC236}">
                <a16:creationId xmlns:a16="http://schemas.microsoft.com/office/drawing/2014/main" id="{ED7D8AE7-687B-109E-8922-27AB3CD3E6D6}"/>
              </a:ext>
            </a:extLst>
          </p:cNvPr>
          <p:cNvPicPr>
            <a:picLocks noChangeAspect="1"/>
          </p:cNvPicPr>
          <p:nvPr/>
        </p:nvPicPr>
        <p:blipFill>
          <a:blip r:embed="rId13"/>
          <a:stretch>
            <a:fillRect/>
          </a:stretch>
        </p:blipFill>
        <p:spPr>
          <a:xfrm>
            <a:off x="1441718" y="674792"/>
            <a:ext cx="1024128" cy="1014789"/>
          </a:xfrm>
          <a:prstGeom prst="rect">
            <a:avLst/>
          </a:prstGeom>
          <a:ln w="76200">
            <a:solidFill>
              <a:srgbClr val="07651D"/>
            </a:solidFill>
          </a:ln>
        </p:spPr>
      </p:pic>
      <p:pic>
        <p:nvPicPr>
          <p:cNvPr id="21" name="Picture 20">
            <a:extLst>
              <a:ext uri="{FF2B5EF4-FFF2-40B4-BE49-F238E27FC236}">
                <a16:creationId xmlns:a16="http://schemas.microsoft.com/office/drawing/2014/main" id="{DB65AE04-CABB-ADC5-142F-C330C15009F1}"/>
              </a:ext>
            </a:extLst>
          </p:cNvPr>
          <p:cNvPicPr>
            <a:picLocks noChangeAspect="1"/>
          </p:cNvPicPr>
          <p:nvPr/>
        </p:nvPicPr>
        <p:blipFill>
          <a:blip r:embed="rId14"/>
          <a:stretch>
            <a:fillRect/>
          </a:stretch>
        </p:blipFill>
        <p:spPr>
          <a:xfrm>
            <a:off x="1441718" y="2599704"/>
            <a:ext cx="1024128" cy="1546642"/>
          </a:xfrm>
          <a:prstGeom prst="rect">
            <a:avLst/>
          </a:prstGeom>
          <a:ln w="76200">
            <a:solidFill>
              <a:srgbClr val="07651D"/>
            </a:solidFill>
          </a:ln>
        </p:spPr>
      </p:pic>
      <p:pic>
        <p:nvPicPr>
          <p:cNvPr id="23" name="Picture 22">
            <a:extLst>
              <a:ext uri="{FF2B5EF4-FFF2-40B4-BE49-F238E27FC236}">
                <a16:creationId xmlns:a16="http://schemas.microsoft.com/office/drawing/2014/main" id="{93A21116-3B3A-F66D-AB19-B8961ADD2692}"/>
              </a:ext>
            </a:extLst>
          </p:cNvPr>
          <p:cNvPicPr>
            <a:picLocks noChangeAspect="1"/>
          </p:cNvPicPr>
          <p:nvPr/>
        </p:nvPicPr>
        <p:blipFill>
          <a:blip r:embed="rId15"/>
          <a:srcRect l="4381" t="11310" r="3127" b="1793"/>
          <a:stretch/>
        </p:blipFill>
        <p:spPr>
          <a:xfrm>
            <a:off x="1441718" y="5056469"/>
            <a:ext cx="1024128" cy="606417"/>
          </a:xfrm>
          <a:prstGeom prst="rect">
            <a:avLst/>
          </a:prstGeom>
          <a:ln w="76200">
            <a:solidFill>
              <a:srgbClr val="07651D"/>
            </a:solidFill>
          </a:ln>
        </p:spPr>
      </p:pic>
      <p:pic>
        <p:nvPicPr>
          <p:cNvPr id="24" name="Picture 23">
            <a:extLst>
              <a:ext uri="{FF2B5EF4-FFF2-40B4-BE49-F238E27FC236}">
                <a16:creationId xmlns:a16="http://schemas.microsoft.com/office/drawing/2014/main" id="{75C80988-9AA4-FE16-D187-7484F8F1372A}"/>
              </a:ext>
            </a:extLst>
          </p:cNvPr>
          <p:cNvPicPr>
            <a:picLocks noChangeAspect="1"/>
          </p:cNvPicPr>
          <p:nvPr/>
        </p:nvPicPr>
        <p:blipFill>
          <a:blip r:embed="rId16"/>
          <a:stretch>
            <a:fillRect/>
          </a:stretch>
        </p:blipFill>
        <p:spPr>
          <a:xfrm>
            <a:off x="6867897" y="716659"/>
            <a:ext cx="1024128" cy="972922"/>
          </a:xfrm>
          <a:prstGeom prst="rect">
            <a:avLst/>
          </a:prstGeom>
          <a:ln w="76200">
            <a:solidFill>
              <a:srgbClr val="07651D"/>
            </a:solidFill>
          </a:ln>
        </p:spPr>
      </p:pic>
      <p:pic>
        <p:nvPicPr>
          <p:cNvPr id="26" name="Picture 25">
            <a:extLst>
              <a:ext uri="{FF2B5EF4-FFF2-40B4-BE49-F238E27FC236}">
                <a16:creationId xmlns:a16="http://schemas.microsoft.com/office/drawing/2014/main" id="{6E61AE5E-21BB-696A-28FD-D1359B41630F}"/>
              </a:ext>
            </a:extLst>
          </p:cNvPr>
          <p:cNvPicPr>
            <a:picLocks noChangeAspect="1"/>
          </p:cNvPicPr>
          <p:nvPr/>
        </p:nvPicPr>
        <p:blipFill>
          <a:blip r:embed="rId17"/>
          <a:srcRect l="3997" t="12819" b="10181"/>
          <a:stretch/>
        </p:blipFill>
        <p:spPr>
          <a:xfrm>
            <a:off x="6867897" y="2960487"/>
            <a:ext cx="1024128" cy="722209"/>
          </a:xfrm>
          <a:prstGeom prst="rect">
            <a:avLst/>
          </a:prstGeom>
          <a:ln w="76200">
            <a:solidFill>
              <a:schemeClr val="accent5">
                <a:lumMod val="50000"/>
                <a:lumOff val="50000"/>
              </a:schemeClr>
            </a:solidFill>
          </a:ln>
        </p:spPr>
      </p:pic>
      <p:pic>
        <p:nvPicPr>
          <p:cNvPr id="28" name="Picture 27">
            <a:extLst>
              <a:ext uri="{FF2B5EF4-FFF2-40B4-BE49-F238E27FC236}">
                <a16:creationId xmlns:a16="http://schemas.microsoft.com/office/drawing/2014/main" id="{47AE8BB7-B3BC-E6C6-02F4-FBDACB3E1594}"/>
              </a:ext>
            </a:extLst>
          </p:cNvPr>
          <p:cNvPicPr>
            <a:picLocks noChangeAspect="1"/>
          </p:cNvPicPr>
          <p:nvPr/>
        </p:nvPicPr>
        <p:blipFill>
          <a:blip r:embed="rId18"/>
          <a:srcRect l="12997" t="3621" b="3035"/>
          <a:stretch/>
        </p:blipFill>
        <p:spPr>
          <a:xfrm>
            <a:off x="6864110" y="4665928"/>
            <a:ext cx="1024128" cy="1337629"/>
          </a:xfrm>
          <a:prstGeom prst="rect">
            <a:avLst/>
          </a:prstGeom>
          <a:ln w="76200">
            <a:solidFill>
              <a:schemeClr val="accent5">
                <a:lumMod val="50000"/>
                <a:lumOff val="50000"/>
              </a:schemeClr>
            </a:solidFill>
          </a:ln>
        </p:spPr>
      </p:pic>
    </p:spTree>
    <p:extLst>
      <p:ext uri="{BB962C8B-B14F-4D97-AF65-F5344CB8AC3E}">
        <p14:creationId xmlns:p14="http://schemas.microsoft.com/office/powerpoint/2010/main" val="378471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t>After applying</a:t>
            </a:r>
          </a:p>
        </p:txBody>
      </p:sp>
      <p:sp>
        <p:nvSpPr>
          <p:cNvPr id="7" name="Text Placeholder 2"/>
          <p:cNvSpPr txBox="1">
            <a:spLocks/>
          </p:cNvSpPr>
          <p:nvPr/>
        </p:nvSpPr>
        <p:spPr>
          <a:xfrm>
            <a:off x="960573" y="1020611"/>
            <a:ext cx="3474720"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8" name="Diagram 7"/>
          <p:cNvGraphicFramePr/>
          <p:nvPr>
            <p:extLst>
              <p:ext uri="{D42A27DB-BD31-4B8C-83A1-F6EECF244321}">
                <p14:modId xmlns:p14="http://schemas.microsoft.com/office/powerpoint/2010/main" val="392580375"/>
              </p:ext>
            </p:extLst>
          </p:nvPr>
        </p:nvGraphicFramePr>
        <p:xfrm>
          <a:off x="2286137" y="308727"/>
          <a:ext cx="4180882" cy="530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rc 10"/>
          <p:cNvSpPr/>
          <p:nvPr/>
        </p:nvSpPr>
        <p:spPr>
          <a:xfrm rot="21337671" flipV="1">
            <a:off x="10644669" y="3806126"/>
            <a:ext cx="764809" cy="888044"/>
          </a:xfrm>
          <a:prstGeom prst="arc">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7716178" y="4310412"/>
            <a:ext cx="3646700" cy="1384995"/>
          </a:xfrm>
          <a:prstGeom prst="rect">
            <a:avLst/>
          </a:prstGeom>
          <a:noFill/>
        </p:spPr>
        <p:txBody>
          <a:bodyPr wrap="square" rtlCol="0">
            <a:spAutoFit/>
          </a:bodyPr>
          <a:lstStyle/>
          <a:p>
            <a:r>
              <a:rPr lang="en-US" sz="1400" dirty="0">
                <a:solidFill>
                  <a:srgbClr val="000000"/>
                </a:solidFill>
                <a:latin typeface="Candara Light" panose="020E0502030303020204" pitchFamily="34" charset="0"/>
              </a:rPr>
              <a:t>DDS usually will not request or obtain older records or non-medical records; but if you submit them, they must consider them. This can be vital for people who have chronic conditions and/or those who have been out of treatment.</a:t>
            </a:r>
          </a:p>
        </p:txBody>
      </p:sp>
      <p:graphicFrame>
        <p:nvGraphicFramePr>
          <p:cNvPr id="15" name="Diagram 14"/>
          <p:cNvGraphicFramePr/>
          <p:nvPr>
            <p:extLst>
              <p:ext uri="{D42A27DB-BD31-4B8C-83A1-F6EECF244321}">
                <p14:modId xmlns:p14="http://schemas.microsoft.com/office/powerpoint/2010/main" val="3084157718"/>
              </p:ext>
            </p:extLst>
          </p:nvPr>
        </p:nvGraphicFramePr>
        <p:xfrm>
          <a:off x="8140496" y="308727"/>
          <a:ext cx="3474720" cy="38324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a:extLst>
              <a:ext uri="{FF2B5EF4-FFF2-40B4-BE49-F238E27FC236}">
                <a16:creationId xmlns:a16="http://schemas.microsoft.com/office/drawing/2014/main" id="{EF30E258-065B-C947-5BB9-DC15CF223B71}"/>
              </a:ext>
            </a:extLst>
          </p:cNvPr>
          <p:cNvPicPr>
            <a:picLocks noChangeAspect="1"/>
          </p:cNvPicPr>
          <p:nvPr/>
        </p:nvPicPr>
        <p:blipFill>
          <a:blip r:embed="rId13"/>
          <a:srcRect l="9305" r="5016"/>
          <a:stretch/>
        </p:blipFill>
        <p:spPr>
          <a:xfrm>
            <a:off x="7050023" y="673901"/>
            <a:ext cx="1024128" cy="1342407"/>
          </a:xfrm>
          <a:prstGeom prst="rect">
            <a:avLst/>
          </a:prstGeom>
          <a:ln w="76200">
            <a:solidFill>
              <a:schemeClr val="accent5">
                <a:lumMod val="50000"/>
                <a:lumOff val="50000"/>
              </a:schemeClr>
            </a:solidFill>
          </a:ln>
        </p:spPr>
      </p:pic>
      <p:pic>
        <p:nvPicPr>
          <p:cNvPr id="10" name="Picture 9">
            <a:extLst>
              <a:ext uri="{FF2B5EF4-FFF2-40B4-BE49-F238E27FC236}">
                <a16:creationId xmlns:a16="http://schemas.microsoft.com/office/drawing/2014/main" id="{F4414352-0F26-AD43-4E66-89544F72C739}"/>
              </a:ext>
            </a:extLst>
          </p:cNvPr>
          <p:cNvPicPr>
            <a:picLocks noChangeAspect="1"/>
          </p:cNvPicPr>
          <p:nvPr/>
        </p:nvPicPr>
        <p:blipFill>
          <a:blip r:embed="rId14"/>
          <a:stretch>
            <a:fillRect/>
          </a:stretch>
        </p:blipFill>
        <p:spPr>
          <a:xfrm>
            <a:off x="1200213" y="3429000"/>
            <a:ext cx="1024128" cy="958055"/>
          </a:xfrm>
          <a:prstGeom prst="rect">
            <a:avLst/>
          </a:prstGeom>
          <a:ln w="76200">
            <a:solidFill>
              <a:schemeClr val="accent5">
                <a:lumMod val="50000"/>
                <a:lumOff val="50000"/>
              </a:schemeClr>
            </a:solidFill>
          </a:ln>
        </p:spPr>
      </p:pic>
      <p:pic>
        <p:nvPicPr>
          <p:cNvPr id="13" name="Picture 12">
            <a:extLst>
              <a:ext uri="{FF2B5EF4-FFF2-40B4-BE49-F238E27FC236}">
                <a16:creationId xmlns:a16="http://schemas.microsoft.com/office/drawing/2014/main" id="{794E9BBC-16B3-3506-BCD3-45F5D4C2DA1B}"/>
              </a:ext>
            </a:extLst>
          </p:cNvPr>
          <p:cNvPicPr>
            <a:picLocks noChangeAspect="1"/>
          </p:cNvPicPr>
          <p:nvPr/>
        </p:nvPicPr>
        <p:blipFill>
          <a:blip r:embed="rId15"/>
          <a:srcRect l="3625" t="7608" r="2574"/>
          <a:stretch/>
        </p:blipFill>
        <p:spPr>
          <a:xfrm>
            <a:off x="1228837" y="724813"/>
            <a:ext cx="1024128" cy="620291"/>
          </a:xfrm>
          <a:prstGeom prst="rect">
            <a:avLst/>
          </a:prstGeom>
          <a:ln w="76200">
            <a:solidFill>
              <a:schemeClr val="accent5">
                <a:lumMod val="50000"/>
                <a:lumOff val="50000"/>
              </a:schemeClr>
            </a:solidFill>
          </a:ln>
        </p:spPr>
      </p:pic>
    </p:spTree>
    <p:extLst>
      <p:ext uri="{BB962C8B-B14F-4D97-AF65-F5344CB8AC3E}">
        <p14:creationId xmlns:p14="http://schemas.microsoft.com/office/powerpoint/2010/main" val="3395479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t>After applying</a:t>
            </a:r>
          </a:p>
        </p:txBody>
      </p:sp>
      <p:sp>
        <p:nvSpPr>
          <p:cNvPr id="7" name="Text Placeholder 2"/>
          <p:cNvSpPr txBox="1">
            <a:spLocks/>
          </p:cNvSpPr>
          <p:nvPr/>
        </p:nvSpPr>
        <p:spPr>
          <a:xfrm>
            <a:off x="960573" y="1020611"/>
            <a:ext cx="3474720"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10" name="Diagram 9"/>
          <p:cNvGraphicFramePr/>
          <p:nvPr>
            <p:extLst>
              <p:ext uri="{D42A27DB-BD31-4B8C-83A1-F6EECF244321}">
                <p14:modId xmlns:p14="http://schemas.microsoft.com/office/powerpoint/2010/main" val="679749572"/>
              </p:ext>
            </p:extLst>
          </p:nvPr>
        </p:nvGraphicFramePr>
        <p:xfrm>
          <a:off x="3250368" y="548322"/>
          <a:ext cx="7027488" cy="5395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242EDCA-1BF5-5ED7-E4B5-B6EA4511A871}"/>
              </a:ext>
            </a:extLst>
          </p:cNvPr>
          <p:cNvPicPr>
            <a:picLocks noChangeAspect="1"/>
          </p:cNvPicPr>
          <p:nvPr/>
        </p:nvPicPr>
        <p:blipFill>
          <a:blip r:embed="rId8"/>
          <a:srcRect l="10763" r="6171"/>
          <a:stretch/>
        </p:blipFill>
        <p:spPr>
          <a:xfrm>
            <a:off x="2226240" y="837731"/>
            <a:ext cx="1024128" cy="980012"/>
          </a:xfrm>
          <a:prstGeom prst="rect">
            <a:avLst/>
          </a:prstGeom>
          <a:ln w="76200">
            <a:solidFill>
              <a:srgbClr val="B539A6"/>
            </a:solidFill>
          </a:ln>
        </p:spPr>
      </p:pic>
      <p:pic>
        <p:nvPicPr>
          <p:cNvPr id="6" name="Picture 5">
            <a:extLst>
              <a:ext uri="{FF2B5EF4-FFF2-40B4-BE49-F238E27FC236}">
                <a16:creationId xmlns:a16="http://schemas.microsoft.com/office/drawing/2014/main" id="{449D30C9-C7E8-D2A8-3528-8747325A1BE4}"/>
              </a:ext>
            </a:extLst>
          </p:cNvPr>
          <p:cNvPicPr>
            <a:picLocks noChangeAspect="1"/>
          </p:cNvPicPr>
          <p:nvPr/>
        </p:nvPicPr>
        <p:blipFill>
          <a:blip r:embed="rId9"/>
          <a:stretch>
            <a:fillRect/>
          </a:stretch>
        </p:blipFill>
        <p:spPr>
          <a:xfrm>
            <a:off x="2226693" y="2457241"/>
            <a:ext cx="1024128" cy="780288"/>
          </a:xfrm>
          <a:prstGeom prst="rect">
            <a:avLst/>
          </a:prstGeom>
          <a:ln w="76200">
            <a:solidFill>
              <a:srgbClr val="B539A6"/>
            </a:solidFill>
          </a:ln>
        </p:spPr>
      </p:pic>
      <p:pic>
        <p:nvPicPr>
          <p:cNvPr id="9" name="Picture 8">
            <a:extLst>
              <a:ext uri="{FF2B5EF4-FFF2-40B4-BE49-F238E27FC236}">
                <a16:creationId xmlns:a16="http://schemas.microsoft.com/office/drawing/2014/main" id="{5B720E32-A5FB-41DA-0C67-B1C413E49798}"/>
              </a:ext>
            </a:extLst>
          </p:cNvPr>
          <p:cNvPicPr>
            <a:picLocks noChangeAspect="1"/>
          </p:cNvPicPr>
          <p:nvPr/>
        </p:nvPicPr>
        <p:blipFill>
          <a:blip r:embed="rId10"/>
          <a:stretch>
            <a:fillRect/>
          </a:stretch>
        </p:blipFill>
        <p:spPr>
          <a:xfrm>
            <a:off x="2177649" y="4085845"/>
            <a:ext cx="1024128" cy="1186249"/>
          </a:xfrm>
          <a:prstGeom prst="rect">
            <a:avLst/>
          </a:prstGeom>
          <a:ln w="76200">
            <a:solidFill>
              <a:srgbClr val="B539A6"/>
            </a:solidFill>
          </a:ln>
        </p:spPr>
      </p:pic>
    </p:spTree>
    <p:extLst>
      <p:ext uri="{BB962C8B-B14F-4D97-AF65-F5344CB8AC3E}">
        <p14:creationId xmlns:p14="http://schemas.microsoft.com/office/powerpoint/2010/main" val="3487025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t>After decision</a:t>
            </a:r>
          </a:p>
        </p:txBody>
      </p:sp>
      <p:sp>
        <p:nvSpPr>
          <p:cNvPr id="7" name="Text Placeholder 2"/>
          <p:cNvSpPr txBox="1">
            <a:spLocks/>
          </p:cNvSpPr>
          <p:nvPr/>
        </p:nvSpPr>
        <p:spPr>
          <a:xfrm>
            <a:off x="960573" y="1020611"/>
            <a:ext cx="3474720"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10" name="Diagram 9"/>
          <p:cNvGraphicFramePr/>
          <p:nvPr>
            <p:extLst>
              <p:ext uri="{D42A27DB-BD31-4B8C-83A1-F6EECF244321}">
                <p14:modId xmlns:p14="http://schemas.microsoft.com/office/powerpoint/2010/main" val="4180855723"/>
              </p:ext>
            </p:extLst>
          </p:nvPr>
        </p:nvGraphicFramePr>
        <p:xfrm>
          <a:off x="2186375" y="214302"/>
          <a:ext cx="4178808" cy="558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693BFE2-164D-3235-49D9-8752FC136498}"/>
              </a:ext>
            </a:extLst>
          </p:cNvPr>
          <p:cNvPicPr>
            <a:picLocks noChangeAspect="1"/>
          </p:cNvPicPr>
          <p:nvPr/>
        </p:nvPicPr>
        <p:blipFill>
          <a:blip r:embed="rId8"/>
          <a:stretch>
            <a:fillRect/>
          </a:stretch>
        </p:blipFill>
        <p:spPr>
          <a:xfrm>
            <a:off x="1162247" y="348141"/>
            <a:ext cx="1024128" cy="1180683"/>
          </a:xfrm>
          <a:prstGeom prst="rect">
            <a:avLst/>
          </a:prstGeom>
          <a:ln w="76200">
            <a:solidFill>
              <a:schemeClr val="accent5">
                <a:lumMod val="50000"/>
                <a:lumOff val="50000"/>
              </a:schemeClr>
            </a:solidFill>
          </a:ln>
        </p:spPr>
      </p:pic>
      <p:graphicFrame>
        <p:nvGraphicFramePr>
          <p:cNvPr id="4" name="Diagram 3">
            <a:extLst>
              <a:ext uri="{FF2B5EF4-FFF2-40B4-BE49-F238E27FC236}">
                <a16:creationId xmlns:a16="http://schemas.microsoft.com/office/drawing/2014/main" id="{6438ABB9-4857-0D76-9971-85D38721946F}"/>
              </a:ext>
            </a:extLst>
          </p:cNvPr>
          <p:cNvGraphicFramePr/>
          <p:nvPr>
            <p:extLst>
              <p:ext uri="{D42A27DB-BD31-4B8C-83A1-F6EECF244321}">
                <p14:modId xmlns:p14="http://schemas.microsoft.com/office/powerpoint/2010/main" val="3365775582"/>
              </p:ext>
            </p:extLst>
          </p:nvPr>
        </p:nvGraphicFramePr>
        <p:xfrm>
          <a:off x="7642498" y="-524911"/>
          <a:ext cx="4178808" cy="55808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7">
            <a:extLst>
              <a:ext uri="{FF2B5EF4-FFF2-40B4-BE49-F238E27FC236}">
                <a16:creationId xmlns:a16="http://schemas.microsoft.com/office/drawing/2014/main" id="{D515C6D9-D203-7AD1-3F16-87B5BC6308F8}"/>
              </a:ext>
            </a:extLst>
          </p:cNvPr>
          <p:cNvPicPr>
            <a:picLocks noChangeAspect="1"/>
          </p:cNvPicPr>
          <p:nvPr/>
        </p:nvPicPr>
        <p:blipFill>
          <a:blip r:embed="rId14"/>
          <a:srcRect l="7056" r="7481"/>
          <a:stretch/>
        </p:blipFill>
        <p:spPr>
          <a:xfrm>
            <a:off x="1157902" y="2003730"/>
            <a:ext cx="1024128" cy="832061"/>
          </a:xfrm>
          <a:prstGeom prst="rect">
            <a:avLst/>
          </a:prstGeom>
          <a:ln w="76200">
            <a:solidFill>
              <a:srgbClr val="B539A6"/>
            </a:solidFill>
          </a:ln>
        </p:spPr>
      </p:pic>
      <p:pic>
        <p:nvPicPr>
          <p:cNvPr id="11" name="Picture 10">
            <a:extLst>
              <a:ext uri="{FF2B5EF4-FFF2-40B4-BE49-F238E27FC236}">
                <a16:creationId xmlns:a16="http://schemas.microsoft.com/office/drawing/2014/main" id="{D8238D94-BC4B-8776-7E39-4E1596BB704A}"/>
              </a:ext>
            </a:extLst>
          </p:cNvPr>
          <p:cNvPicPr>
            <a:picLocks noChangeAspect="1"/>
          </p:cNvPicPr>
          <p:nvPr/>
        </p:nvPicPr>
        <p:blipFill>
          <a:blip r:embed="rId15"/>
          <a:stretch>
            <a:fillRect/>
          </a:stretch>
        </p:blipFill>
        <p:spPr>
          <a:xfrm>
            <a:off x="6618370" y="425500"/>
            <a:ext cx="1024128" cy="921715"/>
          </a:xfrm>
          <a:prstGeom prst="rect">
            <a:avLst/>
          </a:prstGeom>
          <a:ln w="76200">
            <a:solidFill>
              <a:srgbClr val="B539A6"/>
            </a:solidFill>
          </a:ln>
        </p:spPr>
      </p:pic>
      <p:pic>
        <p:nvPicPr>
          <p:cNvPr id="13" name="Picture 12">
            <a:extLst>
              <a:ext uri="{FF2B5EF4-FFF2-40B4-BE49-F238E27FC236}">
                <a16:creationId xmlns:a16="http://schemas.microsoft.com/office/drawing/2014/main" id="{C7262A13-476C-14D1-FD2A-A125377060F5}"/>
              </a:ext>
            </a:extLst>
          </p:cNvPr>
          <p:cNvPicPr>
            <a:picLocks noChangeAspect="1"/>
          </p:cNvPicPr>
          <p:nvPr/>
        </p:nvPicPr>
        <p:blipFill>
          <a:blip r:embed="rId16"/>
          <a:stretch>
            <a:fillRect/>
          </a:stretch>
        </p:blipFill>
        <p:spPr>
          <a:xfrm>
            <a:off x="6618370" y="2475830"/>
            <a:ext cx="1024128" cy="977577"/>
          </a:xfrm>
          <a:prstGeom prst="rect">
            <a:avLst/>
          </a:prstGeom>
          <a:ln w="76200">
            <a:solidFill>
              <a:srgbClr val="B539A6"/>
            </a:solidFill>
          </a:ln>
        </p:spPr>
      </p:pic>
    </p:spTree>
    <p:extLst>
      <p:ext uri="{BB962C8B-B14F-4D97-AF65-F5344CB8AC3E}">
        <p14:creationId xmlns:p14="http://schemas.microsoft.com/office/powerpoint/2010/main" val="1156054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a:t>
            </a:r>
          </a:p>
        </p:txBody>
      </p:sp>
      <p:sp>
        <p:nvSpPr>
          <p:cNvPr id="3" name="Text Placeholder 2"/>
          <p:cNvSpPr>
            <a:spLocks noGrp="1"/>
          </p:cNvSpPr>
          <p:nvPr>
            <p:ph type="body" sz="quarter" idx="13"/>
          </p:nvPr>
        </p:nvSpPr>
        <p:spPr>
          <a:xfrm>
            <a:off x="838200" y="1429544"/>
            <a:ext cx="10518775" cy="522287"/>
          </a:xfrm>
        </p:spPr>
        <p:txBody>
          <a:bodyPr/>
          <a:lstStyle/>
          <a:p>
            <a:pPr marL="0" indent="0">
              <a:buNone/>
            </a:pPr>
            <a:r>
              <a:rPr lang="en-US" b="1" dirty="0"/>
              <a:t>Appeals Process for applying for SSI and Disability (SSD)</a:t>
            </a:r>
          </a:p>
        </p:txBody>
      </p:sp>
      <p:graphicFrame>
        <p:nvGraphicFramePr>
          <p:cNvPr id="6" name="Diagram 5"/>
          <p:cNvGraphicFramePr/>
          <p:nvPr>
            <p:extLst>
              <p:ext uri="{D42A27DB-BD31-4B8C-83A1-F6EECF244321}">
                <p14:modId xmlns:p14="http://schemas.microsoft.com/office/powerpoint/2010/main" val="1609405413"/>
              </p:ext>
            </p:extLst>
          </p:nvPr>
        </p:nvGraphicFramePr>
        <p:xfrm>
          <a:off x="635620" y="843261"/>
          <a:ext cx="10872438" cy="483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38200" y="3893530"/>
            <a:ext cx="9233618" cy="369332"/>
          </a:xfrm>
          <a:prstGeom prst="rect">
            <a:avLst/>
          </a:prstGeom>
          <a:noFill/>
        </p:spPr>
        <p:txBody>
          <a:bodyPr wrap="none" rtlCol="0">
            <a:spAutoFit/>
          </a:bodyPr>
          <a:lstStyle/>
          <a:p>
            <a:r>
              <a:rPr lang="en-US" dirty="0"/>
              <a:t>Deadline for filing appeals at each level is 65 days after the date on the notice denying benefits</a:t>
            </a:r>
          </a:p>
        </p:txBody>
      </p:sp>
      <p:sp>
        <p:nvSpPr>
          <p:cNvPr id="8" name="Rectangle 7"/>
          <p:cNvSpPr/>
          <p:nvPr/>
        </p:nvSpPr>
        <p:spPr>
          <a:xfrm>
            <a:off x="635621" y="2045230"/>
            <a:ext cx="10872437" cy="646331"/>
          </a:xfrm>
          <a:prstGeom prst="rect">
            <a:avLst/>
          </a:prstGeom>
        </p:spPr>
        <p:txBody>
          <a:bodyPr wrap="square">
            <a:spAutoFit/>
          </a:bodyPr>
          <a:lstStyle/>
          <a:p>
            <a:r>
              <a:rPr lang="en-US" dirty="0"/>
              <a:t>If an application is denied, try not to get discouraged! Only about 30% of applications are approved on the first application so encourage your client not to feel too defeated if their application is not approved initially.</a:t>
            </a:r>
          </a:p>
        </p:txBody>
      </p:sp>
      <p:pic>
        <p:nvPicPr>
          <p:cNvPr id="9" name="Picture 8" descr="Premium Vector | Calendar vector illustra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86" t="12760" b="11050"/>
          <a:stretch/>
        </p:blipFill>
        <p:spPr bwMode="auto">
          <a:xfrm>
            <a:off x="9983426" y="4438690"/>
            <a:ext cx="1524632" cy="12382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09057" y="4873129"/>
            <a:ext cx="8362762" cy="369332"/>
          </a:xfrm>
          <a:prstGeom prst="rect">
            <a:avLst/>
          </a:prstGeom>
          <a:noFill/>
        </p:spPr>
        <p:txBody>
          <a:bodyPr wrap="square" rtlCol="0">
            <a:spAutoFit/>
          </a:bodyPr>
          <a:lstStyle/>
          <a:p>
            <a:pPr algn="r"/>
            <a:r>
              <a:rPr lang="en-US" dirty="0"/>
              <a:t>Appeals add anywhere from 6 months to </a:t>
            </a:r>
            <a:r>
              <a:rPr lang="en-US" b="1" dirty="0"/>
              <a:t>several years </a:t>
            </a:r>
            <a:r>
              <a:rPr lang="en-US" dirty="0"/>
              <a:t>to processing time.</a:t>
            </a:r>
          </a:p>
        </p:txBody>
      </p:sp>
    </p:spTree>
    <p:extLst>
      <p:ext uri="{BB962C8B-B14F-4D97-AF65-F5344CB8AC3E}">
        <p14:creationId xmlns:p14="http://schemas.microsoft.com/office/powerpoint/2010/main" val="2809486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blip>
          <a:srcRect l="27034"/>
          <a:stretch/>
        </p:blipFill>
        <p:spPr>
          <a:xfrm>
            <a:off x="-1" y="1446963"/>
            <a:ext cx="4133063" cy="4059482"/>
          </a:xfrm>
          <a:prstGeom prst="rect">
            <a:avLst/>
          </a:prstGeom>
        </p:spPr>
      </p:pic>
      <p:sp>
        <p:nvSpPr>
          <p:cNvPr id="2" name="Title 1"/>
          <p:cNvSpPr>
            <a:spLocks noGrp="1"/>
          </p:cNvSpPr>
          <p:nvPr>
            <p:ph type="title"/>
          </p:nvPr>
        </p:nvSpPr>
        <p:spPr/>
        <p:txBody>
          <a:bodyPr/>
          <a:lstStyle/>
          <a:p>
            <a:r>
              <a:rPr lang="en-US" dirty="0"/>
              <a:t>Note on working with attorneys</a:t>
            </a:r>
          </a:p>
        </p:txBody>
      </p:sp>
      <p:sp>
        <p:nvSpPr>
          <p:cNvPr id="3" name="Text Placeholder 2"/>
          <p:cNvSpPr>
            <a:spLocks noGrp="1"/>
          </p:cNvSpPr>
          <p:nvPr>
            <p:ph type="body" sz="quarter" idx="13"/>
          </p:nvPr>
        </p:nvSpPr>
        <p:spPr>
          <a:xfrm>
            <a:off x="3792416" y="2402372"/>
            <a:ext cx="3593596" cy="4000421"/>
          </a:xfrm>
        </p:spPr>
        <p:txBody>
          <a:bodyPr>
            <a:noAutofit/>
          </a:bodyPr>
          <a:lstStyle/>
          <a:p>
            <a:pPr marL="0" indent="0">
              <a:buNone/>
            </a:pPr>
            <a:r>
              <a:rPr lang="en-US" sz="1600" b="1" dirty="0"/>
              <a:t>Choosing at attorney</a:t>
            </a:r>
          </a:p>
          <a:p>
            <a:r>
              <a:rPr lang="en-US" sz="1600" dirty="0"/>
              <a:t>Ask about their experience with SSA claims. SSA is a specialized area of law that law school does not typically train people for.</a:t>
            </a:r>
          </a:p>
          <a:p>
            <a:r>
              <a:rPr lang="en-US" sz="1600" dirty="0"/>
              <a:t>Ask about their fee structure including typical costs that would get passed on to or need to be reimbursed by the client.</a:t>
            </a:r>
          </a:p>
          <a:p>
            <a:r>
              <a:rPr lang="en-US" sz="1600" dirty="0"/>
              <a:t>Ask what steps the attorney will take to get medical records and other evidence needed to win the claim.</a:t>
            </a:r>
          </a:p>
          <a:p>
            <a:pPr marL="457200" lvl="1" indent="0">
              <a:buNone/>
            </a:pPr>
            <a:endParaRPr lang="en-US" sz="1600" dirty="0"/>
          </a:p>
        </p:txBody>
      </p:sp>
      <p:sp>
        <p:nvSpPr>
          <p:cNvPr id="5" name="Text Placeholder 2"/>
          <p:cNvSpPr txBox="1">
            <a:spLocks/>
          </p:cNvSpPr>
          <p:nvPr/>
        </p:nvSpPr>
        <p:spPr>
          <a:xfrm>
            <a:off x="7506118" y="2402372"/>
            <a:ext cx="4021489" cy="384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Working with attorneys</a:t>
            </a:r>
          </a:p>
          <a:p>
            <a:r>
              <a:rPr lang="en-US" sz="1600" dirty="0"/>
              <a:t>Attorney-client confidentiality</a:t>
            </a:r>
          </a:p>
          <a:p>
            <a:r>
              <a:rPr lang="en-US" sz="1600" dirty="0"/>
              <a:t>Duty to submit all records – regardless of whether they’re good or bad for the client’s case</a:t>
            </a:r>
          </a:p>
          <a:p>
            <a:r>
              <a:rPr lang="en-US" sz="1600" dirty="0"/>
              <a:t>If you have questions or don’t understand what your attorney is say, ask them to slow down and explain.</a:t>
            </a:r>
          </a:p>
          <a:p>
            <a:endParaRPr lang="en-US" sz="1600" dirty="0"/>
          </a:p>
        </p:txBody>
      </p:sp>
      <p:sp>
        <p:nvSpPr>
          <p:cNvPr id="6" name="Text Placeholder 2"/>
          <p:cNvSpPr txBox="1">
            <a:spLocks/>
          </p:cNvSpPr>
          <p:nvPr/>
        </p:nvSpPr>
        <p:spPr>
          <a:xfrm>
            <a:off x="3480916" y="1345474"/>
            <a:ext cx="8171153" cy="4467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Ideally, people would not need an attorney to access SSA benefits; but many people still choose to hire one – esp. if their initial application was denied.</a:t>
            </a:r>
          </a:p>
        </p:txBody>
      </p:sp>
    </p:spTree>
    <p:extLst>
      <p:ext uri="{BB962C8B-B14F-4D97-AF65-F5344CB8AC3E}">
        <p14:creationId xmlns:p14="http://schemas.microsoft.com/office/powerpoint/2010/main" val="4084181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00054552"/>
              </p:ext>
            </p:extLst>
          </p:nvPr>
        </p:nvGraphicFramePr>
        <p:xfrm>
          <a:off x="327175" y="171891"/>
          <a:ext cx="11351943" cy="5534361"/>
        </p:xfrm>
        <a:graphic>
          <a:graphicData uri="http://schemas.openxmlformats.org/drawingml/2006/table">
            <a:tbl>
              <a:tblPr firstRow="1" bandRow="1">
                <a:tableStyleId>{EB344D84-9AFB-497E-A393-DC336BA19D2E}</a:tableStyleId>
              </a:tblPr>
              <a:tblGrid>
                <a:gridCol w="1090145">
                  <a:extLst>
                    <a:ext uri="{9D8B030D-6E8A-4147-A177-3AD203B41FA5}">
                      <a16:colId xmlns:a16="http://schemas.microsoft.com/office/drawing/2014/main" val="1503500121"/>
                    </a:ext>
                  </a:extLst>
                </a:gridCol>
                <a:gridCol w="5870448">
                  <a:extLst>
                    <a:ext uri="{9D8B030D-6E8A-4147-A177-3AD203B41FA5}">
                      <a16:colId xmlns:a16="http://schemas.microsoft.com/office/drawing/2014/main" val="2605404406"/>
                    </a:ext>
                  </a:extLst>
                </a:gridCol>
                <a:gridCol w="4391350">
                  <a:extLst>
                    <a:ext uri="{9D8B030D-6E8A-4147-A177-3AD203B41FA5}">
                      <a16:colId xmlns:a16="http://schemas.microsoft.com/office/drawing/2014/main" val="548254095"/>
                    </a:ext>
                  </a:extLst>
                </a:gridCol>
              </a:tblGrid>
              <a:tr h="392725">
                <a:tc>
                  <a:txBody>
                    <a:bodyPr/>
                    <a:lstStyle/>
                    <a:p>
                      <a:pPr algn="ctr"/>
                      <a:endParaRPr lang="en-US" dirty="0"/>
                    </a:p>
                  </a:txBody>
                  <a:tcPr/>
                </a:tc>
                <a:tc>
                  <a:txBody>
                    <a:bodyPr/>
                    <a:lstStyle/>
                    <a:p>
                      <a:pPr algn="ctr"/>
                      <a:r>
                        <a:rPr lang="en-US" dirty="0"/>
                        <a:t>Social</a:t>
                      </a:r>
                      <a:r>
                        <a:rPr lang="en-US" baseline="0" dirty="0"/>
                        <a:t> Security Disability</a:t>
                      </a:r>
                      <a:endParaRPr lang="en-US" dirty="0"/>
                    </a:p>
                  </a:txBody>
                  <a:tcPr/>
                </a:tc>
                <a:tc>
                  <a:txBody>
                    <a:bodyPr/>
                    <a:lstStyle/>
                    <a:p>
                      <a:pPr algn="ctr"/>
                      <a:r>
                        <a:rPr lang="en-US" dirty="0"/>
                        <a:t>SSI</a:t>
                      </a:r>
                    </a:p>
                  </a:txBody>
                  <a:tcPr/>
                </a:tc>
                <a:extLst>
                  <a:ext uri="{0D108BD9-81ED-4DB2-BD59-A6C34878D82A}">
                    <a16:rowId xmlns:a16="http://schemas.microsoft.com/office/drawing/2014/main" val="769068219"/>
                  </a:ext>
                </a:extLst>
              </a:tr>
              <a:tr h="1472719">
                <a:tc>
                  <a:txBody>
                    <a:bodyPr/>
                    <a:lstStyle/>
                    <a:p>
                      <a:pPr marL="0" indent="0">
                        <a:buFont typeface="Arial" panose="020B0604020202020204" pitchFamily="34" charset="0"/>
                        <a:buNone/>
                      </a:pPr>
                      <a:r>
                        <a:rPr lang="en-US" sz="1400" dirty="0">
                          <a:solidFill>
                            <a:schemeClr val="bg1"/>
                          </a:solidFill>
                        </a:rPr>
                        <a:t>Work History</a:t>
                      </a:r>
                    </a:p>
                  </a:txBody>
                  <a:tcPr>
                    <a:solidFill>
                      <a:schemeClr val="tx1"/>
                    </a:solidFill>
                  </a:tcPr>
                </a:tc>
                <a:tc>
                  <a:txBody>
                    <a:bodyPr/>
                    <a:lstStyle/>
                    <a:p>
                      <a:r>
                        <a:rPr lang="en-US" sz="1400" dirty="0"/>
                        <a:t>Must have Sufficient work history</a:t>
                      </a:r>
                    </a:p>
                    <a:p>
                      <a:pPr marL="285750" indent="-285750">
                        <a:buFont typeface="Arial" panose="020B0604020202020204" pitchFamily="34" charset="0"/>
                        <a:buChar char="•"/>
                      </a:pPr>
                      <a:r>
                        <a:rPr lang="en-US" sz="1400" dirty="0"/>
                        <a:t>You can earn up to 4 credits/year</a:t>
                      </a:r>
                    </a:p>
                    <a:p>
                      <a:pPr marL="285750" indent="-285750">
                        <a:buFont typeface="Arial" panose="020B0604020202020204" pitchFamily="34" charset="0"/>
                        <a:buChar char="•"/>
                      </a:pPr>
                      <a:r>
                        <a:rPr lang="en-US" sz="1400" dirty="0"/>
                        <a:t>The amount you need to earn</a:t>
                      </a:r>
                      <a:r>
                        <a:rPr lang="en-US" sz="1400" baseline="0" dirty="0"/>
                        <a:t> to get a credit varies per year: https://www.ssa.gov/OACT/COLA/QC.html</a:t>
                      </a:r>
                    </a:p>
                    <a:p>
                      <a:pPr marL="285750" indent="-285750">
                        <a:buFont typeface="Arial" panose="020B0604020202020204" pitchFamily="34" charset="0"/>
                        <a:buChar char="•"/>
                      </a:pPr>
                      <a:r>
                        <a:rPr lang="en-US" sz="1400" baseline="0" dirty="0"/>
                        <a:t>Number of credits required depends on age;</a:t>
                      </a:r>
                    </a:p>
                    <a:p>
                      <a:pPr marL="285750" indent="-285750">
                        <a:buFont typeface="Arial" panose="020B0604020202020204" pitchFamily="34" charset="0"/>
                        <a:buChar char="•"/>
                      </a:pPr>
                      <a:r>
                        <a:rPr lang="en-US" sz="1400" baseline="0" dirty="0"/>
                        <a:t>SSA Statement: https://www.ssa.gov/myaccount/</a:t>
                      </a:r>
                      <a:endParaRPr lang="en-US" sz="1400" dirty="0"/>
                    </a:p>
                  </a:txBody>
                  <a:tcPr/>
                </a:tc>
                <a:tc>
                  <a:txBody>
                    <a:bodyPr/>
                    <a:lstStyle/>
                    <a:p>
                      <a:r>
                        <a:rPr lang="en-US" sz="1400" b="0" dirty="0"/>
                        <a:t>No work history requirement</a:t>
                      </a:r>
                      <a:r>
                        <a:rPr lang="en-US" sz="1400" b="0" baseline="0" dirty="0"/>
                        <a:t> for most (but there is a work history requirement for some immigrants; must also meet other immigration requirements)</a:t>
                      </a:r>
                      <a:endParaRPr lang="en-US" sz="1400" b="0" dirty="0"/>
                    </a:p>
                  </a:txBody>
                  <a:tcPr/>
                </a:tc>
                <a:extLst>
                  <a:ext uri="{0D108BD9-81ED-4DB2-BD59-A6C34878D82A}">
                    <a16:rowId xmlns:a16="http://schemas.microsoft.com/office/drawing/2014/main" val="493470453"/>
                  </a:ext>
                </a:extLst>
              </a:tr>
              <a:tr h="727120">
                <a:tc>
                  <a:txBody>
                    <a:bodyPr/>
                    <a:lstStyle/>
                    <a:p>
                      <a:pPr marL="0" indent="0">
                        <a:buFont typeface="Arial" panose="020B0604020202020204" pitchFamily="34" charset="0"/>
                        <a:buNone/>
                      </a:pPr>
                      <a:r>
                        <a:rPr lang="en-US" sz="1400" dirty="0">
                          <a:solidFill>
                            <a:schemeClr val="bg1"/>
                          </a:solidFill>
                        </a:rPr>
                        <a:t>Asset Limit</a:t>
                      </a:r>
                    </a:p>
                  </a:txBody>
                  <a:tcPr>
                    <a:solidFill>
                      <a:schemeClr val="tx1"/>
                    </a:solidFill>
                  </a:tcPr>
                </a:tc>
                <a:tc>
                  <a:txBody>
                    <a:bodyPr/>
                    <a:lstStyle/>
                    <a:p>
                      <a:pPr marL="0" indent="0">
                        <a:buFont typeface="Arial" panose="020B0604020202020204" pitchFamily="34" charset="0"/>
                        <a:buNone/>
                      </a:pPr>
                      <a:r>
                        <a:rPr lang="en-US" sz="1400" dirty="0"/>
                        <a:t>No asset limit</a:t>
                      </a:r>
                    </a:p>
                  </a:txBody>
                  <a:tcPr/>
                </a:tc>
                <a:tc>
                  <a:txBody>
                    <a:bodyPr/>
                    <a:lstStyle/>
                    <a:p>
                      <a:r>
                        <a:rPr lang="en-US" sz="1400" dirty="0"/>
                        <a:t>Limited “countable” resources:</a:t>
                      </a:r>
                      <a:r>
                        <a:rPr lang="en-US" sz="1400" baseline="0" dirty="0"/>
                        <a:t> </a:t>
                      </a:r>
                    </a:p>
                    <a:p>
                      <a:pPr marL="285750" indent="-285750">
                        <a:buFont typeface="Arial" panose="020B0604020202020204" pitchFamily="34" charset="0"/>
                        <a:buChar char="•"/>
                      </a:pPr>
                      <a:r>
                        <a:rPr lang="en-US" sz="1400" b="0" kern="1200" dirty="0">
                          <a:solidFill>
                            <a:schemeClr val="dk1"/>
                          </a:solidFill>
                          <a:effectLst/>
                        </a:rPr>
                        <a:t>Individual/Child — $2,000</a:t>
                      </a:r>
                    </a:p>
                    <a:p>
                      <a:pPr marL="285750" indent="-285750">
                        <a:buFont typeface="Arial" panose="020B0604020202020204" pitchFamily="34" charset="0"/>
                        <a:buChar char="•"/>
                      </a:pPr>
                      <a:r>
                        <a:rPr lang="en-US" sz="1400" b="0" kern="1200" dirty="0">
                          <a:solidFill>
                            <a:schemeClr val="dk1"/>
                          </a:solidFill>
                          <a:effectLst/>
                        </a:rPr>
                        <a:t>Couple — $3,000</a:t>
                      </a:r>
                      <a:endParaRPr lang="en-US" sz="1400" b="0" dirty="0"/>
                    </a:p>
                  </a:txBody>
                  <a:tcPr/>
                </a:tc>
                <a:extLst>
                  <a:ext uri="{0D108BD9-81ED-4DB2-BD59-A6C34878D82A}">
                    <a16:rowId xmlns:a16="http://schemas.microsoft.com/office/drawing/2014/main" val="3424222560"/>
                  </a:ext>
                </a:extLst>
              </a:tr>
              <a:tr h="346597">
                <a:tc>
                  <a:txBody>
                    <a:bodyPr/>
                    <a:lstStyle/>
                    <a:p>
                      <a:r>
                        <a:rPr lang="en-US" sz="1400" dirty="0">
                          <a:solidFill>
                            <a:schemeClr val="bg1"/>
                          </a:solidFill>
                        </a:rPr>
                        <a:t>Income Limit</a:t>
                      </a:r>
                    </a:p>
                  </a:txBody>
                  <a:tcPr>
                    <a:solidFill>
                      <a:schemeClr val="tx1"/>
                    </a:solidFill>
                  </a:tcPr>
                </a:tc>
                <a:tc>
                  <a:txBody>
                    <a:bodyPr/>
                    <a:lstStyle/>
                    <a:p>
                      <a:r>
                        <a:rPr lang="en-US" sz="1400" dirty="0"/>
                        <a:t>No unearned</a:t>
                      </a:r>
                      <a:r>
                        <a:rPr lang="en-US" sz="1400" baseline="0" dirty="0"/>
                        <a:t> income limit; Earned income can impact eligibility</a:t>
                      </a:r>
                      <a:endParaRPr lang="en-US" sz="1400" dirty="0"/>
                    </a:p>
                  </a:txBody>
                  <a:tcPr/>
                </a:tc>
                <a:tc>
                  <a:txBody>
                    <a:bodyPr/>
                    <a:lstStyle/>
                    <a:p>
                      <a:pPr marL="0" indent="0">
                        <a:buFont typeface="Arial" panose="020B0604020202020204" pitchFamily="34" charset="0"/>
                        <a:buNone/>
                      </a:pPr>
                      <a:r>
                        <a:rPr lang="en-US" sz="1400" b="0" dirty="0"/>
                        <a:t>No</a:t>
                      </a:r>
                      <a:r>
                        <a:rPr lang="en-US" sz="1400" b="0" baseline="0" dirty="0"/>
                        <a:t>-to-low income (earned and unearned)</a:t>
                      </a:r>
                      <a:endParaRPr lang="en-US" sz="1400" b="0" dirty="0"/>
                    </a:p>
                  </a:txBody>
                  <a:tcPr/>
                </a:tc>
                <a:extLst>
                  <a:ext uri="{0D108BD9-81ED-4DB2-BD59-A6C34878D82A}">
                    <a16:rowId xmlns:a16="http://schemas.microsoft.com/office/drawing/2014/main" val="2618133727"/>
                  </a:ext>
                </a:extLst>
              </a:tr>
              <a:tr h="346597">
                <a:tc>
                  <a:txBody>
                    <a:bodyPr/>
                    <a:lstStyle/>
                    <a:p>
                      <a:pPr marL="0" indent="0">
                        <a:buFont typeface="Arial" panose="020B0604020202020204" pitchFamily="34" charset="0"/>
                        <a:buNone/>
                      </a:pPr>
                      <a:r>
                        <a:rPr lang="en-US" sz="1400" dirty="0">
                          <a:solidFill>
                            <a:schemeClr val="bg1"/>
                          </a:solidFill>
                        </a:rPr>
                        <a:t>Waiting Period</a:t>
                      </a:r>
                    </a:p>
                  </a:txBody>
                  <a:tcPr>
                    <a:solidFill>
                      <a:schemeClr val="tx1"/>
                    </a:solidFill>
                  </a:tcPr>
                </a:tc>
                <a:tc>
                  <a:txBody>
                    <a:bodyPr/>
                    <a:lstStyle/>
                    <a:p>
                      <a:pPr marL="0" indent="0">
                        <a:buFont typeface="Arial" panose="020B0604020202020204" pitchFamily="34" charset="0"/>
                        <a:buNone/>
                      </a:pPr>
                      <a:r>
                        <a:rPr lang="en-US" sz="1400" dirty="0"/>
                        <a:t>5-month</a:t>
                      </a:r>
                      <a:r>
                        <a:rPr lang="en-US" sz="1400" baseline="0" dirty="0"/>
                        <a:t> waiting period from disability onset date</a:t>
                      </a:r>
                      <a:endParaRPr lang="en-US" sz="1400" dirty="0"/>
                    </a:p>
                  </a:txBody>
                  <a:tcPr/>
                </a:tc>
                <a:tc>
                  <a:txBody>
                    <a:bodyPr/>
                    <a:lstStyle/>
                    <a:p>
                      <a:pPr marL="0" indent="0">
                        <a:buFont typeface="Arial" panose="020B0604020202020204" pitchFamily="34" charset="0"/>
                        <a:buNone/>
                      </a:pPr>
                      <a:r>
                        <a:rPr lang="en-US" sz="1400" b="0" dirty="0"/>
                        <a:t>No</a:t>
                      </a:r>
                      <a:r>
                        <a:rPr lang="en-US" sz="1400" b="0" baseline="0" dirty="0"/>
                        <a:t> waiting period</a:t>
                      </a:r>
                      <a:endParaRPr lang="en-US" sz="1400" b="0" dirty="0"/>
                    </a:p>
                  </a:txBody>
                  <a:tcPr/>
                </a:tc>
                <a:extLst>
                  <a:ext uri="{0D108BD9-81ED-4DB2-BD59-A6C34878D82A}">
                    <a16:rowId xmlns:a16="http://schemas.microsoft.com/office/drawing/2014/main" val="2511864514"/>
                  </a:ext>
                </a:extLst>
              </a:tr>
              <a:tr h="346597">
                <a:tc>
                  <a:txBody>
                    <a:bodyPr/>
                    <a:lstStyle/>
                    <a:p>
                      <a:pPr marL="0" indent="0">
                        <a:buFont typeface="Arial" panose="020B0604020202020204" pitchFamily="34" charset="0"/>
                        <a:buNone/>
                      </a:pPr>
                      <a:r>
                        <a:rPr lang="en-US" sz="1400" dirty="0">
                          <a:solidFill>
                            <a:schemeClr val="bg1"/>
                          </a:solidFill>
                        </a:rPr>
                        <a:t>Medicare</a:t>
                      </a:r>
                    </a:p>
                  </a:txBody>
                  <a:tcPr>
                    <a:solidFill>
                      <a:schemeClr val="tx1"/>
                    </a:solidFill>
                  </a:tcPr>
                </a:tc>
                <a:tc>
                  <a:txBody>
                    <a:bodyPr/>
                    <a:lstStyle/>
                    <a:p>
                      <a:pPr marL="0" indent="0">
                        <a:buFont typeface="Arial" panose="020B0604020202020204" pitchFamily="34" charset="0"/>
                        <a:buNone/>
                      </a:pPr>
                      <a:r>
                        <a:rPr lang="en-US" sz="1400" dirty="0"/>
                        <a:t>Comes</a:t>
                      </a:r>
                      <a:r>
                        <a:rPr lang="en-US" sz="1400" baseline="0" dirty="0"/>
                        <a:t> with Medicare eligibility after 2 year waiting period</a:t>
                      </a:r>
                      <a:endParaRPr lang="en-US" sz="1400" dirty="0"/>
                    </a:p>
                  </a:txBody>
                  <a:tcPr/>
                </a:tc>
                <a:tc>
                  <a:txBody>
                    <a:bodyPr/>
                    <a:lstStyle/>
                    <a:p>
                      <a:pPr marL="0" indent="0">
                        <a:buFont typeface="Arial" panose="020B0604020202020204" pitchFamily="34" charset="0"/>
                        <a:buNone/>
                      </a:pPr>
                      <a:r>
                        <a:rPr lang="en-US" sz="1400" b="0" dirty="0"/>
                        <a:t>Not</a:t>
                      </a:r>
                      <a:r>
                        <a:rPr lang="en-US" sz="1400" b="0" baseline="0" dirty="0"/>
                        <a:t> associated with Medicare ability</a:t>
                      </a:r>
                      <a:endParaRPr lang="en-US" sz="1400" b="0" dirty="0"/>
                    </a:p>
                  </a:txBody>
                  <a:tcPr/>
                </a:tc>
                <a:extLst>
                  <a:ext uri="{0D108BD9-81ED-4DB2-BD59-A6C34878D82A}">
                    <a16:rowId xmlns:a16="http://schemas.microsoft.com/office/drawing/2014/main" val="975528104"/>
                  </a:ext>
                </a:extLst>
              </a:tr>
              <a:tr h="490906">
                <a:tc>
                  <a:txBody>
                    <a:bodyPr/>
                    <a:lstStyle/>
                    <a:p>
                      <a:pPr marL="0" indent="0">
                        <a:buFont typeface="Arial" panose="020B0604020202020204" pitchFamily="34" charset="0"/>
                        <a:buNone/>
                      </a:pPr>
                      <a:r>
                        <a:rPr lang="en-US" sz="1400" dirty="0">
                          <a:solidFill>
                            <a:schemeClr val="bg1"/>
                          </a:solidFill>
                        </a:rPr>
                        <a:t>Age</a:t>
                      </a:r>
                    </a:p>
                  </a:txBody>
                  <a:tcPr>
                    <a:solidFill>
                      <a:schemeClr val="tx1"/>
                    </a:solidFill>
                  </a:tcPr>
                </a:tc>
                <a:tc>
                  <a:txBody>
                    <a:bodyPr/>
                    <a:lstStyle/>
                    <a:p>
                      <a:pPr marL="0" indent="0">
                        <a:buFont typeface="Arial" panose="020B0604020202020204" pitchFamily="34" charset="0"/>
                        <a:buNone/>
                      </a:pPr>
                      <a:r>
                        <a:rPr lang="en-US" sz="1400" dirty="0"/>
                        <a:t>Can</a:t>
                      </a:r>
                      <a:r>
                        <a:rPr lang="en-US" sz="1400" baseline="0" dirty="0"/>
                        <a:t> be eligible until full retirement age, after full retirement age, will receive retirement instead (automatically converts for those receiving benefits)</a:t>
                      </a:r>
                      <a:endParaRPr lang="en-US" sz="1400" dirty="0"/>
                    </a:p>
                  </a:txBody>
                  <a:tcPr/>
                </a:tc>
                <a:tc>
                  <a:txBody>
                    <a:bodyPr/>
                    <a:lstStyle/>
                    <a:p>
                      <a:pPr marL="0" indent="0">
                        <a:buFont typeface="Arial" panose="020B0604020202020204" pitchFamily="34" charset="0"/>
                        <a:buNone/>
                      </a:pPr>
                      <a:r>
                        <a:rPr lang="en-US" sz="1400" b="0" dirty="0"/>
                        <a:t>No age restrictions; People over 65 do not need to prove they are disabled</a:t>
                      </a:r>
                    </a:p>
                  </a:txBody>
                  <a:tcPr/>
                </a:tc>
                <a:extLst>
                  <a:ext uri="{0D108BD9-81ED-4DB2-BD59-A6C34878D82A}">
                    <a16:rowId xmlns:a16="http://schemas.microsoft.com/office/drawing/2014/main" val="206989172"/>
                  </a:ext>
                </a:extLst>
              </a:tr>
              <a:tr h="490906">
                <a:tc>
                  <a:txBody>
                    <a:bodyPr/>
                    <a:lstStyle/>
                    <a:p>
                      <a:pPr marL="0" indent="0">
                        <a:buFont typeface="Arial" panose="020B0604020202020204" pitchFamily="34" charset="0"/>
                        <a:buNone/>
                      </a:pPr>
                      <a:r>
                        <a:rPr lang="en-US" sz="1400" dirty="0">
                          <a:solidFill>
                            <a:schemeClr val="bg1"/>
                          </a:solidFill>
                        </a:rPr>
                        <a:t>Other benefits</a:t>
                      </a:r>
                    </a:p>
                  </a:txBody>
                  <a:tcPr>
                    <a:solidFill>
                      <a:schemeClr val="tx1"/>
                    </a:solidFill>
                  </a:tcPr>
                </a:tc>
                <a:tc>
                  <a:txBody>
                    <a:bodyPr/>
                    <a:lstStyle/>
                    <a:p>
                      <a:pPr marL="0" indent="0">
                        <a:buFont typeface="Arial" panose="020B0604020202020204" pitchFamily="34" charset="0"/>
                        <a:buNone/>
                      </a:pPr>
                      <a:r>
                        <a:rPr lang="en-US" sz="1400" dirty="0"/>
                        <a:t>No requirement to maximize</a:t>
                      </a:r>
                      <a:r>
                        <a:rPr lang="en-US" sz="1400" baseline="0" dirty="0"/>
                        <a:t> other benefits </a:t>
                      </a:r>
                      <a:endParaRPr lang="en-US" sz="1400" dirty="0"/>
                    </a:p>
                  </a:txBody>
                  <a:tcPr/>
                </a:tc>
                <a:tc>
                  <a:txBody>
                    <a:bodyPr/>
                    <a:lstStyle/>
                    <a:p>
                      <a:pPr marL="0" indent="0">
                        <a:buFont typeface="Arial" panose="020B0604020202020204" pitchFamily="34" charset="0"/>
                        <a:buNone/>
                      </a:pPr>
                      <a:r>
                        <a:rPr lang="en-US" sz="1400" b="0" dirty="0"/>
                        <a:t>Must maximize</a:t>
                      </a:r>
                      <a:r>
                        <a:rPr lang="en-US" sz="1400" b="0" baseline="0" dirty="0"/>
                        <a:t> other sources of income (VA benefits, other SSA benefits, etc.)</a:t>
                      </a:r>
                      <a:endParaRPr lang="en-US" sz="1400" b="0" dirty="0"/>
                    </a:p>
                  </a:txBody>
                  <a:tcPr/>
                </a:tc>
                <a:extLst>
                  <a:ext uri="{0D108BD9-81ED-4DB2-BD59-A6C34878D82A}">
                    <a16:rowId xmlns:a16="http://schemas.microsoft.com/office/drawing/2014/main" val="1045523053"/>
                  </a:ext>
                </a:extLst>
              </a:tr>
              <a:tr h="346597">
                <a:tc>
                  <a:txBody>
                    <a:bodyPr/>
                    <a:lstStyle/>
                    <a:p>
                      <a:pPr marL="0" indent="0">
                        <a:buFont typeface="Arial" panose="020B0604020202020204" pitchFamily="34" charset="0"/>
                        <a:buNone/>
                      </a:pPr>
                      <a:r>
                        <a:rPr lang="en-US" sz="1400" dirty="0">
                          <a:solidFill>
                            <a:schemeClr val="bg1"/>
                          </a:solidFill>
                        </a:rPr>
                        <a:t>Amount</a:t>
                      </a:r>
                    </a:p>
                  </a:txBody>
                  <a:tcPr>
                    <a:solidFill>
                      <a:schemeClr val="tx1"/>
                    </a:solidFill>
                  </a:tcPr>
                </a:tc>
                <a:tc>
                  <a:txBody>
                    <a:bodyPr/>
                    <a:lstStyle/>
                    <a:p>
                      <a:pPr marL="0" indent="0">
                        <a:buFont typeface="Arial" panose="020B0604020202020204" pitchFamily="34" charset="0"/>
                        <a:buNone/>
                      </a:pPr>
                      <a:r>
                        <a:rPr lang="en-US" sz="1400" dirty="0"/>
                        <a:t>Benefit amount based on work history</a:t>
                      </a:r>
                    </a:p>
                  </a:txBody>
                  <a:tcPr/>
                </a:tc>
                <a:tc>
                  <a:txBody>
                    <a:bodyPr/>
                    <a:lstStyle/>
                    <a:p>
                      <a:pPr marL="0" indent="0">
                        <a:buFont typeface="Arial" panose="020B0604020202020204" pitchFamily="34" charset="0"/>
                        <a:buNone/>
                      </a:pPr>
                      <a:r>
                        <a:rPr lang="en-US" sz="1400" b="0" dirty="0"/>
                        <a:t>Benefit</a:t>
                      </a:r>
                      <a:r>
                        <a:rPr lang="en-US" sz="1400" b="0" baseline="0" dirty="0"/>
                        <a:t> amount based on income (including Social Security Disability Income) and “income”</a:t>
                      </a:r>
                      <a:endParaRPr lang="en-US" sz="1400" b="0" dirty="0"/>
                    </a:p>
                  </a:txBody>
                  <a:tcPr/>
                </a:tc>
                <a:extLst>
                  <a:ext uri="{0D108BD9-81ED-4DB2-BD59-A6C34878D82A}">
                    <a16:rowId xmlns:a16="http://schemas.microsoft.com/office/drawing/2014/main" val="3550399423"/>
                  </a:ext>
                </a:extLst>
              </a:tr>
            </a:tbl>
          </a:graphicData>
        </a:graphic>
      </p:graphicFrame>
    </p:spTree>
    <p:extLst>
      <p:ext uri="{BB962C8B-B14F-4D97-AF65-F5344CB8AC3E}">
        <p14:creationId xmlns:p14="http://schemas.microsoft.com/office/powerpoint/2010/main" val="2199495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p:cNvSpPr/>
          <p:nvPr/>
        </p:nvSpPr>
        <p:spPr>
          <a:xfrm>
            <a:off x="280049" y="2101284"/>
            <a:ext cx="5271578" cy="1938992"/>
          </a:xfrm>
          <a:prstGeom prst="rect">
            <a:avLst/>
          </a:prstGeom>
        </p:spPr>
        <p:txBody>
          <a:bodyPr wrap="square">
            <a:spAutoFit/>
          </a:bodyPr>
          <a:lstStyle/>
          <a:p>
            <a:r>
              <a:rPr lang="en-US" sz="2000" dirty="0">
                <a:solidFill>
                  <a:srgbClr val="001E61"/>
                </a:solidFill>
              </a:rPr>
              <a:t>Legal Aid Chicago is a private non-profit that provides </a:t>
            </a:r>
            <a:r>
              <a:rPr lang="en-US" sz="2000" b="1" dirty="0">
                <a:solidFill>
                  <a:srgbClr val="001E61"/>
                </a:solidFill>
              </a:rPr>
              <a:t>free </a:t>
            </a:r>
            <a:r>
              <a:rPr lang="en-US" sz="2000" dirty="0">
                <a:solidFill>
                  <a:srgbClr val="001E61"/>
                </a:solidFill>
              </a:rPr>
              <a:t>civil legal services to people with limited income in Cook County, securing their rights to economic stability, affordable housing, personal safety, fair working conditions, and basic healthcare.</a:t>
            </a: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Families</a:t>
              </a: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Housing</a:t>
              </a: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Immigrants &amp; Workers’ </a:t>
              </a:r>
            </a:p>
            <a:p>
              <a:pPr algn="ctr"/>
              <a:r>
                <a:rPr lang="en-US" sz="2000" b="1" dirty="0">
                  <a:solidFill>
                    <a:srgbClr val="001E61"/>
                  </a:solidFill>
                  <a:latin typeface="Source Sans Pro" panose="020B0503030403020204" pitchFamily="34" charset="0"/>
                  <a:ea typeface="Source Sans Pro" panose="020B0503030403020204" pitchFamily="34" charset="0"/>
                </a:rPr>
                <a:t>Rights</a:t>
              </a: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4" cstate="print">
                <a:duotone>
                  <a:schemeClr val="accent2">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p>
            <a:p>
              <a:pPr algn="ctr"/>
              <a:r>
                <a:rPr lang="en-US" sz="2000" b="1" dirty="0">
                  <a:solidFill>
                    <a:srgbClr val="001E61"/>
                  </a:solidFill>
                  <a:latin typeface="Source Sans Pro" panose="020B0503030403020204" pitchFamily="34" charset="0"/>
                  <a:ea typeface="Source Sans Pro" panose="020B0503030403020204" pitchFamily="34" charset="0"/>
                </a:rPr>
                <a:t>Relief</a:t>
              </a: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Long-Term Care</a:t>
              </a:r>
            </a:p>
          </p:txBody>
        </p:sp>
      </p:grpSp>
      <p:sp>
        <p:nvSpPr>
          <p:cNvPr id="35" name="Content Placeholder 2"/>
          <p:cNvSpPr>
            <a:spLocks noGrp="1"/>
          </p:cNvSpPr>
          <p:nvPr>
            <p:ph idx="1"/>
          </p:nvPr>
        </p:nvSpPr>
        <p:spPr>
          <a:xfrm>
            <a:off x="311387" y="4504039"/>
            <a:ext cx="5924473" cy="1178832"/>
          </a:xfrm>
          <a:solidFill>
            <a:schemeClr val="tx1"/>
          </a:solidFill>
        </p:spPr>
        <p:txBody>
          <a:bodyPr/>
          <a:lstStyle/>
          <a:p>
            <a:pPr marL="0" indent="0" algn="ctr">
              <a:buNone/>
            </a:pPr>
            <a:r>
              <a:rPr lang="en-US" dirty="0">
                <a:solidFill>
                  <a:schemeClr val="bg1"/>
                </a:solidFill>
              </a:rPr>
              <a:t>Gwynne Mashon</a:t>
            </a:r>
          </a:p>
          <a:p>
            <a:pPr marL="0" indent="0" algn="ctr">
              <a:buNone/>
            </a:pPr>
            <a:r>
              <a:rPr lang="en-US" dirty="0">
                <a:solidFill>
                  <a:schemeClr val="bg1"/>
                </a:solidFill>
              </a:rPr>
              <a:t>gmashon@legalaidchicago.org</a:t>
            </a:r>
          </a:p>
        </p:txBody>
      </p:sp>
    </p:spTree>
    <p:extLst>
      <p:ext uri="{BB962C8B-B14F-4D97-AF65-F5344CB8AC3E}">
        <p14:creationId xmlns:p14="http://schemas.microsoft.com/office/powerpoint/2010/main" val="213612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799909"/>
          </a:xfrm>
          <a:prstGeom prst="rect">
            <a:avLst/>
          </a:prstGeom>
          <a:solidFill>
            <a:srgbClr val="E0E5EB"/>
          </a:solidFill>
          <a:ln>
            <a:solidFill>
              <a:srgbClr val="E2E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3"/>
          </p:nvPr>
        </p:nvSpPr>
        <p:spPr>
          <a:xfrm>
            <a:off x="469233" y="602525"/>
            <a:ext cx="5462336" cy="4993105"/>
          </a:xfrm>
        </p:spPr>
        <p:txBody>
          <a:bodyPr>
            <a:normAutofit/>
          </a:bodyPr>
          <a:lstStyle/>
          <a:p>
            <a:r>
              <a:rPr lang="en-US" sz="1800" dirty="0"/>
              <a:t>SSA law is complicated! Many words in the rules have precise definitions and there are exceptions to nearly every rule and nearly every exception. We will not get into those levels of detail today.</a:t>
            </a:r>
          </a:p>
          <a:p>
            <a:pPr marL="0" indent="0">
              <a:buNone/>
            </a:pPr>
            <a:endParaRPr lang="en-US" sz="1800" dirty="0"/>
          </a:p>
          <a:p>
            <a:r>
              <a:rPr lang="en-US" sz="1800" dirty="0"/>
              <a:t>If you want advice or assistance obtaining SSA benefits, I recommend you talk to an attorney who specializes in SSA law.</a:t>
            </a:r>
          </a:p>
          <a:p>
            <a:endParaRPr lang="en-US" sz="1800" dirty="0"/>
          </a:p>
          <a:p>
            <a:r>
              <a:rPr lang="en-US" sz="1800" dirty="0"/>
              <a:t>Any opinions expressed are mine and mine alone. They do not reflect the opinions of SHPA or Legal Aid Chicago.</a:t>
            </a:r>
          </a:p>
          <a:p>
            <a:endParaRPr lang="en-US" sz="1800" dirty="0"/>
          </a:p>
          <a:p>
            <a:r>
              <a:rPr lang="en-US" sz="1800" b="1" dirty="0"/>
              <a:t>Nothing in this training should be construed as providing legal advice or the creation of an attorney-client relationship</a:t>
            </a:r>
          </a:p>
        </p:txBody>
      </p:sp>
      <p:pic>
        <p:nvPicPr>
          <p:cNvPr id="5" name="Picture 4"/>
          <p:cNvPicPr>
            <a:picLocks noChangeAspect="1"/>
          </p:cNvPicPr>
          <p:nvPr/>
        </p:nvPicPr>
        <p:blipFill>
          <a:blip r:embed="rId2"/>
          <a:srcRect r="1542"/>
          <a:stretch/>
        </p:blipFill>
        <p:spPr>
          <a:xfrm>
            <a:off x="6085952" y="1346234"/>
            <a:ext cx="6106048" cy="3505689"/>
          </a:xfrm>
          <a:prstGeom prst="rect">
            <a:avLst/>
          </a:prstGeom>
        </p:spPr>
      </p:pic>
    </p:spTree>
    <p:extLst>
      <p:ext uri="{BB962C8B-B14F-4D97-AF65-F5344CB8AC3E}">
        <p14:creationId xmlns:p14="http://schemas.microsoft.com/office/powerpoint/2010/main" val="325193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64083"/>
            <a:ext cx="12192000" cy="5847907"/>
          </a:xfrm>
          <a:prstGeom prst="rect">
            <a:avLst/>
          </a:prstGeom>
        </p:spPr>
      </p:pic>
      <p:sp>
        <p:nvSpPr>
          <p:cNvPr id="7" name="Rectangle 6"/>
          <p:cNvSpPr/>
          <p:nvPr/>
        </p:nvSpPr>
        <p:spPr>
          <a:xfrm>
            <a:off x="0" y="-209006"/>
            <a:ext cx="12192000" cy="5992830"/>
          </a:xfrm>
          <a:prstGeom prst="rect">
            <a:avLst/>
          </a:prstGeom>
          <a:solidFill>
            <a:schemeClr val="bg1">
              <a:lumMod val="85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8194" y="69348"/>
            <a:ext cx="11569338" cy="1325563"/>
          </a:xfrm>
        </p:spPr>
        <p:txBody>
          <a:bodyPr>
            <a:normAutofit/>
          </a:bodyPr>
          <a:lstStyle/>
          <a:p>
            <a:r>
              <a:rPr lang="en-US" sz="3600" dirty="0"/>
              <a:t>Social service staff, </a:t>
            </a:r>
            <a:r>
              <a:rPr lang="en-US" sz="3600" u="sng" dirty="0"/>
              <a:t>you</a:t>
            </a:r>
            <a:r>
              <a:rPr lang="en-US" sz="3600" dirty="0"/>
              <a:t> can play a vital role</a:t>
            </a:r>
          </a:p>
        </p:txBody>
      </p:sp>
      <p:sp>
        <p:nvSpPr>
          <p:cNvPr id="3" name="Text Placeholder 2"/>
          <p:cNvSpPr>
            <a:spLocks noGrp="1"/>
          </p:cNvSpPr>
          <p:nvPr>
            <p:ph type="body" sz="quarter" idx="13"/>
          </p:nvPr>
        </p:nvSpPr>
        <p:spPr>
          <a:xfrm>
            <a:off x="248194" y="1834174"/>
            <a:ext cx="8447315" cy="4083081"/>
          </a:xfrm>
        </p:spPr>
        <p:txBody>
          <a:bodyPr>
            <a:noAutofit/>
          </a:bodyPr>
          <a:lstStyle/>
          <a:p>
            <a:r>
              <a:rPr lang="en-US" sz="2200" b="1" dirty="0"/>
              <a:t>Provide emotional support through this stressful process</a:t>
            </a:r>
          </a:p>
          <a:p>
            <a:r>
              <a:rPr lang="en-US" sz="2200" b="1" dirty="0"/>
              <a:t>Have sincere conversations with your client to get a good understanding of how their conditions interfere with their lives</a:t>
            </a:r>
          </a:p>
          <a:p>
            <a:r>
              <a:rPr lang="en-US" sz="2200" b="1" dirty="0"/>
              <a:t>Ensure your own records are complete and reflect your client’s conditions and limitations</a:t>
            </a:r>
          </a:p>
          <a:p>
            <a:r>
              <a:rPr lang="en-US" sz="2200" b="1" dirty="0"/>
              <a:t>If your client has an attorney, help your client communicate with their attorney </a:t>
            </a:r>
          </a:p>
          <a:p>
            <a:r>
              <a:rPr lang="en-US" sz="2200" b="1" dirty="0"/>
              <a:t>Help your client attend appointments</a:t>
            </a:r>
          </a:p>
          <a:p>
            <a:r>
              <a:rPr lang="en-US" sz="2200" b="1" dirty="0"/>
              <a:t>Know when you need to call in legal experts and how to reach them</a:t>
            </a:r>
          </a:p>
        </p:txBody>
      </p:sp>
      <p:sp>
        <p:nvSpPr>
          <p:cNvPr id="5" name="Text Placeholder 2"/>
          <p:cNvSpPr txBox="1">
            <a:spLocks/>
          </p:cNvSpPr>
          <p:nvPr/>
        </p:nvSpPr>
        <p:spPr>
          <a:xfrm>
            <a:off x="679268" y="1139030"/>
            <a:ext cx="10833463"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You don’t need to understand the complicated rules to help your client. </a:t>
            </a:r>
            <a:endParaRPr lang="en-US" sz="2000" dirty="0"/>
          </a:p>
        </p:txBody>
      </p:sp>
      <p:sp>
        <p:nvSpPr>
          <p:cNvPr id="9" name="Oval 8"/>
          <p:cNvSpPr/>
          <p:nvPr/>
        </p:nvSpPr>
        <p:spPr>
          <a:xfrm>
            <a:off x="8943703" y="1990855"/>
            <a:ext cx="2873829" cy="2964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 play an important role…</a:t>
            </a:r>
          </a:p>
          <a:p>
            <a:pPr algn="ctr"/>
            <a:endParaRPr lang="en-US" b="1" dirty="0"/>
          </a:p>
          <a:p>
            <a:pPr algn="ctr"/>
            <a:r>
              <a:rPr lang="en-US" b="1" dirty="0"/>
              <a:t> One that even SSA legal experts could not play!</a:t>
            </a:r>
          </a:p>
        </p:txBody>
      </p:sp>
    </p:spTree>
    <p:extLst>
      <p:ext uri="{BB962C8B-B14F-4D97-AF65-F5344CB8AC3E}">
        <p14:creationId xmlns:p14="http://schemas.microsoft.com/office/powerpoint/2010/main" val="3165805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when homeless </a:t>
            </a:r>
          </a:p>
        </p:txBody>
      </p:sp>
      <p:sp>
        <p:nvSpPr>
          <p:cNvPr id="3" name="Text Placeholder 2"/>
          <p:cNvSpPr>
            <a:spLocks noGrp="1"/>
          </p:cNvSpPr>
          <p:nvPr>
            <p:ph type="body" sz="quarter" idx="13"/>
          </p:nvPr>
        </p:nvSpPr>
        <p:spPr>
          <a:xfrm>
            <a:off x="270831" y="1374371"/>
            <a:ext cx="7945825" cy="4737672"/>
          </a:xfrm>
        </p:spPr>
        <p:txBody>
          <a:bodyPr>
            <a:noAutofit/>
          </a:bodyPr>
          <a:lstStyle/>
          <a:p>
            <a:pPr>
              <a:spcAft>
                <a:spcPts val="1200"/>
              </a:spcAft>
            </a:pPr>
            <a:r>
              <a:rPr lang="en-US" sz="1800" b="1" dirty="0"/>
              <a:t>This is not a SOAR training. </a:t>
            </a:r>
            <a:r>
              <a:rPr lang="en-US" sz="1800" dirty="0"/>
              <a:t>Ultimately SOAR and other applications are assessed under the same laws and rules.</a:t>
            </a:r>
            <a:endParaRPr lang="en-US" sz="1100" dirty="0"/>
          </a:p>
          <a:p>
            <a:pPr>
              <a:spcAft>
                <a:spcPts val="1200"/>
              </a:spcAft>
            </a:pPr>
            <a:r>
              <a:rPr lang="en-US" sz="1800" dirty="0"/>
              <a:t>A person does not have to use the SOAR process because they are homeless.</a:t>
            </a:r>
          </a:p>
          <a:p>
            <a:pPr>
              <a:spcAft>
                <a:spcPts val="1200"/>
              </a:spcAft>
            </a:pPr>
            <a:r>
              <a:rPr lang="en-US" sz="1800" dirty="0"/>
              <a:t>Applications for people who are homeless should get special treatment – </a:t>
            </a:r>
            <a:r>
              <a:rPr lang="en-US" sz="1800" b="1" dirty="0"/>
              <a:t>including expedited processing </a:t>
            </a:r>
            <a:r>
              <a:rPr lang="en-US" sz="1800" dirty="0"/>
              <a:t>- regardless of whether they use SOAR or not</a:t>
            </a:r>
          </a:p>
          <a:p>
            <a:r>
              <a:rPr lang="en-US" sz="1800" dirty="0"/>
              <a:t>What does SSA mean when they use the word “homeless”?  </a:t>
            </a:r>
          </a:p>
          <a:p>
            <a:pPr marL="0" indent="0">
              <a:buNone/>
            </a:pPr>
            <a:r>
              <a:rPr lang="en-US" sz="1800" b="1" dirty="0"/>
              <a:t>Lacks fixed, regular, and adequate nighttime residence</a:t>
            </a:r>
            <a:r>
              <a:rPr lang="en-US" sz="1800" dirty="0"/>
              <a:t>, including:</a:t>
            </a:r>
          </a:p>
          <a:p>
            <a:pPr lvl="2"/>
            <a:r>
              <a:rPr lang="en-US" sz="1800" i="0" dirty="0"/>
              <a:t>Publicly or privately operated shelters</a:t>
            </a:r>
          </a:p>
          <a:p>
            <a:pPr lvl="2"/>
            <a:r>
              <a:rPr lang="en-US" sz="1800" i="0" dirty="0"/>
              <a:t>Hotels or motels paid for by the government for low-income individuals</a:t>
            </a:r>
          </a:p>
          <a:p>
            <a:pPr lvl="2"/>
            <a:r>
              <a:rPr lang="en-US" sz="1800" i="0" dirty="0"/>
              <a:t>Car, abandoned building, bus or train station, airport or outdoors</a:t>
            </a:r>
          </a:p>
          <a:p>
            <a:pPr lvl="2"/>
            <a:r>
              <a:rPr lang="en-US" sz="1800" i="0" dirty="0"/>
              <a:t>Temporarily with a friend, family member, or other household</a:t>
            </a:r>
          </a:p>
        </p:txBody>
      </p:sp>
      <p:sp>
        <p:nvSpPr>
          <p:cNvPr id="4" name="Oval Callout 3"/>
          <p:cNvSpPr/>
          <p:nvPr/>
        </p:nvSpPr>
        <p:spPr>
          <a:xfrm>
            <a:off x="8720614" y="961534"/>
            <a:ext cx="3187336" cy="23471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e.g. “I am living in a homeless shelter. Please flag my case as “homeless” under POMS DI 11005.004”</a:t>
            </a: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8517446" y="3308684"/>
            <a:ext cx="1007912" cy="1509668"/>
          </a:xfrm>
          <a:prstGeom prst="rect">
            <a:avLst/>
          </a:prstGeom>
        </p:spPr>
      </p:pic>
    </p:spTree>
    <p:extLst>
      <p:ext uri="{BB962C8B-B14F-4D97-AF65-F5344CB8AC3E}">
        <p14:creationId xmlns:p14="http://schemas.microsoft.com/office/powerpoint/2010/main" val="26369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 Disability-based benefits</a:t>
            </a:r>
          </a:p>
        </p:txBody>
      </p:sp>
      <p:sp>
        <p:nvSpPr>
          <p:cNvPr id="11" name="Rectangle 10"/>
          <p:cNvSpPr/>
          <p:nvPr/>
        </p:nvSpPr>
        <p:spPr>
          <a:xfrm>
            <a:off x="514576" y="1489718"/>
            <a:ext cx="2592475" cy="851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Supplemental Security Income (SSI)</a:t>
            </a:r>
          </a:p>
        </p:txBody>
      </p:sp>
      <p:sp>
        <p:nvSpPr>
          <p:cNvPr id="12" name="Rectangle 11"/>
          <p:cNvSpPr/>
          <p:nvPr/>
        </p:nvSpPr>
        <p:spPr>
          <a:xfrm>
            <a:off x="3915524" y="1489718"/>
            <a:ext cx="2592475" cy="851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Social Security Disability</a:t>
            </a:r>
          </a:p>
        </p:txBody>
      </p:sp>
      <p:sp>
        <p:nvSpPr>
          <p:cNvPr id="14" name="Rectangle 13"/>
          <p:cNvSpPr/>
          <p:nvPr/>
        </p:nvSpPr>
        <p:spPr>
          <a:xfrm>
            <a:off x="7575433" y="1489718"/>
            <a:ext cx="2592475" cy="851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Survivors</a:t>
            </a:r>
            <a:endParaRPr lang="en-US" b="1" dirty="0">
              <a:ln w="22225">
                <a:solidFill>
                  <a:schemeClr val="accent2"/>
                </a:solidFill>
                <a:prstDash val="solid"/>
              </a:ln>
              <a:solidFill>
                <a:schemeClr val="accent2">
                  <a:lumMod val="40000"/>
                  <a:lumOff val="60000"/>
                </a:schemeClr>
              </a:solidFill>
            </a:endParaRPr>
          </a:p>
        </p:txBody>
      </p:sp>
      <p:cxnSp>
        <p:nvCxnSpPr>
          <p:cNvPr id="16" name="Elbow Connector 15"/>
          <p:cNvCxnSpPr/>
          <p:nvPr/>
        </p:nvCxnSpPr>
        <p:spPr>
          <a:xfrm>
            <a:off x="514576" y="2240779"/>
            <a:ext cx="743578" cy="5745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3915524" y="2240779"/>
            <a:ext cx="743578" cy="5745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7575433" y="2240779"/>
            <a:ext cx="743578" cy="5745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258154" y="2572378"/>
            <a:ext cx="2411605" cy="21184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US" sz="1400" b="1" dirty="0">
                <a:solidFill>
                  <a:schemeClr val="tx1"/>
                </a:solidFill>
              </a:rPr>
              <a:t>Blind or disabled </a:t>
            </a:r>
            <a:r>
              <a:rPr lang="en-US" sz="1400" dirty="0">
                <a:solidFill>
                  <a:schemeClr val="tx1"/>
                </a:solidFill>
              </a:rPr>
              <a:t>or over 65 years old, and</a:t>
            </a:r>
          </a:p>
          <a:p>
            <a:pPr marL="171450" indent="-171450">
              <a:buFont typeface="Arial" panose="020B0604020202020204" pitchFamily="34" charset="0"/>
              <a:buChar char="•"/>
            </a:pPr>
            <a:r>
              <a:rPr lang="en-US" sz="1400" dirty="0">
                <a:solidFill>
                  <a:schemeClr val="tx1"/>
                </a:solidFill>
              </a:rPr>
              <a:t>Meets SSI income and asset  caps</a:t>
            </a:r>
          </a:p>
          <a:p>
            <a:pPr marL="171450" indent="-171450">
              <a:buFont typeface="Arial" panose="020B0604020202020204" pitchFamily="34" charset="0"/>
              <a:buChar char="•"/>
            </a:pPr>
            <a:r>
              <a:rPr lang="en-US" sz="1400" dirty="0">
                <a:solidFill>
                  <a:schemeClr val="tx1"/>
                </a:solidFill>
              </a:rPr>
              <a:t>Apply:</a:t>
            </a:r>
          </a:p>
          <a:p>
            <a:pPr marL="628650" lvl="1" indent="-171450">
              <a:buFont typeface="Arial" panose="020B0604020202020204" pitchFamily="34" charset="0"/>
              <a:buChar char="•"/>
            </a:pPr>
            <a:r>
              <a:rPr lang="en-US" sz="1200" dirty="0">
                <a:solidFill>
                  <a:schemeClr val="tx1"/>
                </a:solidFill>
              </a:rPr>
              <a:t>online (for some): </a:t>
            </a:r>
            <a:r>
              <a:rPr lang="en-US" sz="1200" dirty="0">
                <a:solidFill>
                  <a:schemeClr val="tx1"/>
                </a:solidFill>
                <a:hlinkClick r:id="rId3"/>
              </a:rPr>
              <a:t>https://www.ssa.gov/apply/ssi</a:t>
            </a:r>
            <a:endParaRPr lang="en-US" sz="1200" dirty="0">
              <a:solidFill>
                <a:schemeClr val="tx1"/>
              </a:solidFill>
            </a:endParaRPr>
          </a:p>
          <a:p>
            <a:pPr marL="628650" lvl="1" indent="-171450">
              <a:buFont typeface="Arial" panose="020B0604020202020204" pitchFamily="34" charset="0"/>
              <a:buChar char="•"/>
            </a:pPr>
            <a:r>
              <a:rPr lang="en-US" sz="1200" dirty="0">
                <a:solidFill>
                  <a:schemeClr val="tx1"/>
                </a:solidFill>
              </a:rPr>
              <a:t>By phone</a:t>
            </a:r>
          </a:p>
          <a:p>
            <a:pPr marL="628650" lvl="1" indent="-171450">
              <a:buFont typeface="Arial" panose="020B0604020202020204" pitchFamily="34" charset="0"/>
              <a:buChar char="•"/>
            </a:pPr>
            <a:r>
              <a:rPr lang="en-US" sz="1200" dirty="0">
                <a:solidFill>
                  <a:schemeClr val="tx1"/>
                </a:solidFill>
              </a:rPr>
              <a:t>In person</a:t>
            </a:r>
            <a:endParaRPr lang="en-US" sz="1200" dirty="0"/>
          </a:p>
        </p:txBody>
      </p:sp>
      <p:sp>
        <p:nvSpPr>
          <p:cNvPr id="21" name="Rectangle 20"/>
          <p:cNvSpPr/>
          <p:nvPr/>
        </p:nvSpPr>
        <p:spPr>
          <a:xfrm>
            <a:off x="4659102" y="2618852"/>
            <a:ext cx="2939562" cy="23189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US" sz="1400" b="1" dirty="0">
                <a:solidFill>
                  <a:schemeClr val="tx1"/>
                </a:solidFill>
              </a:rPr>
              <a:t>Blind or disabled</a:t>
            </a:r>
            <a:r>
              <a:rPr lang="en-US" sz="1400" dirty="0">
                <a:solidFill>
                  <a:schemeClr val="tx1"/>
                </a:solidFill>
              </a:rPr>
              <a:t>, and</a:t>
            </a:r>
          </a:p>
          <a:p>
            <a:pPr marL="171450" indent="-171450">
              <a:buFont typeface="Arial" panose="020B0604020202020204" pitchFamily="34" charset="0"/>
              <a:buChar char="•"/>
            </a:pPr>
            <a:r>
              <a:rPr lang="en-US" sz="1400" dirty="0">
                <a:solidFill>
                  <a:schemeClr val="tx1"/>
                </a:solidFill>
              </a:rPr>
              <a:t>Under 65 years old, and</a:t>
            </a:r>
          </a:p>
          <a:p>
            <a:pPr marL="171450" indent="-171450">
              <a:buFont typeface="Arial" panose="020B0604020202020204" pitchFamily="34" charset="0"/>
              <a:buChar char="•"/>
            </a:pPr>
            <a:r>
              <a:rPr lang="en-US" sz="1400" dirty="0">
                <a:solidFill>
                  <a:schemeClr val="tx1"/>
                </a:solidFill>
              </a:rPr>
              <a:t>Has earned enough work credits</a:t>
            </a:r>
          </a:p>
          <a:p>
            <a:pPr marL="171450" indent="-171450">
              <a:buFont typeface="Arial" panose="020B0604020202020204" pitchFamily="34" charset="0"/>
              <a:buChar char="•"/>
            </a:pPr>
            <a:r>
              <a:rPr lang="en-US" sz="1400" dirty="0">
                <a:solidFill>
                  <a:schemeClr val="tx1"/>
                </a:solidFill>
              </a:rPr>
              <a:t>Apply:</a:t>
            </a:r>
          </a:p>
          <a:p>
            <a:pPr marL="628650" lvl="1" indent="-171450">
              <a:buFont typeface="Arial" panose="020B0604020202020204" pitchFamily="34" charset="0"/>
              <a:buChar char="•"/>
            </a:pPr>
            <a:r>
              <a:rPr lang="en-US" sz="1200" dirty="0">
                <a:solidFill>
                  <a:schemeClr val="tx1"/>
                </a:solidFill>
              </a:rPr>
              <a:t>online: </a:t>
            </a:r>
            <a:r>
              <a:rPr lang="en-US" sz="1200" dirty="0">
                <a:solidFill>
                  <a:schemeClr val="tx1"/>
                </a:solidFill>
                <a:hlinkClick r:id="rId4"/>
              </a:rPr>
              <a:t>https://secure.ssa.gov/iClaim/dib</a:t>
            </a:r>
            <a:endParaRPr lang="en-US" sz="1200" dirty="0">
              <a:solidFill>
                <a:schemeClr val="tx1"/>
              </a:solidFill>
            </a:endParaRPr>
          </a:p>
          <a:p>
            <a:pPr marL="628650" lvl="1" indent="-171450">
              <a:buFont typeface="Arial" panose="020B0604020202020204" pitchFamily="34" charset="0"/>
              <a:buChar char="•"/>
            </a:pPr>
            <a:r>
              <a:rPr lang="en-US" sz="1200" dirty="0">
                <a:solidFill>
                  <a:schemeClr val="tx1"/>
                </a:solidFill>
              </a:rPr>
              <a:t>By phone</a:t>
            </a:r>
          </a:p>
          <a:p>
            <a:pPr marL="628650" lvl="1" indent="-171450">
              <a:buFont typeface="Arial" panose="020B0604020202020204" pitchFamily="34" charset="0"/>
              <a:buChar char="•"/>
            </a:pPr>
            <a:r>
              <a:rPr lang="en-US" sz="1200" dirty="0">
                <a:solidFill>
                  <a:schemeClr val="tx1"/>
                </a:solidFill>
              </a:rPr>
              <a:t>In person</a:t>
            </a:r>
            <a:endParaRPr lang="en-US" sz="1400" dirty="0">
              <a:solidFill>
                <a:schemeClr val="tx1"/>
              </a:solidFill>
            </a:endParaRPr>
          </a:p>
        </p:txBody>
      </p:sp>
      <p:sp>
        <p:nvSpPr>
          <p:cNvPr id="22" name="Rectangle 21"/>
          <p:cNvSpPr/>
          <p:nvPr/>
        </p:nvSpPr>
        <p:spPr>
          <a:xfrm>
            <a:off x="8319011" y="2471895"/>
            <a:ext cx="3415670" cy="29779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US" sz="1400" b="1" dirty="0">
                <a:solidFill>
                  <a:schemeClr val="tx1"/>
                </a:solidFill>
              </a:rPr>
              <a:t>Blind or disabled</a:t>
            </a:r>
            <a:r>
              <a:rPr lang="en-US" sz="1400" dirty="0">
                <a:solidFill>
                  <a:schemeClr val="tx1"/>
                </a:solidFill>
              </a:rPr>
              <a:t>, and one of the following</a:t>
            </a:r>
          </a:p>
          <a:p>
            <a:pPr marL="401638" lvl="1" indent="-171450">
              <a:buFont typeface="Arial" panose="020B0604020202020204" pitchFamily="34" charset="0"/>
              <a:buChar char="•"/>
            </a:pPr>
            <a:r>
              <a:rPr lang="en-US" sz="1400" dirty="0">
                <a:solidFill>
                  <a:schemeClr val="tx1"/>
                </a:solidFill>
              </a:rPr>
              <a:t>Surviving spouse of worker who earned enough work credits, and 60 or older, </a:t>
            </a:r>
            <a:r>
              <a:rPr lang="en-US" sz="1400" b="1" dirty="0">
                <a:solidFill>
                  <a:schemeClr val="tx1"/>
                </a:solidFill>
              </a:rPr>
              <a:t>or 50 or older and disabled</a:t>
            </a:r>
          </a:p>
          <a:p>
            <a:pPr marL="401638" lvl="1" indent="-171450">
              <a:buFont typeface="Arial" panose="020B0604020202020204" pitchFamily="34" charset="0"/>
              <a:buChar char="•"/>
            </a:pPr>
            <a:r>
              <a:rPr lang="en-US" sz="1400" dirty="0">
                <a:solidFill>
                  <a:schemeClr val="tx1"/>
                </a:solidFill>
              </a:rPr>
              <a:t>Unmarried surviving child of worker who earned enough work credits, and either 18 or </a:t>
            </a:r>
            <a:r>
              <a:rPr lang="en-US" sz="1400" b="1" dirty="0">
                <a:solidFill>
                  <a:schemeClr val="tx1"/>
                </a:solidFill>
              </a:rPr>
              <a:t>over 18 and has a disability that began before age 22</a:t>
            </a:r>
            <a:r>
              <a:rPr lang="en-US" sz="1400" dirty="0">
                <a:solidFill>
                  <a:schemeClr val="tx1"/>
                </a:solidFill>
              </a:rPr>
              <a:t>.</a:t>
            </a:r>
          </a:p>
          <a:p>
            <a:pPr marL="171450" indent="-171450">
              <a:buFont typeface="Arial" panose="020B0604020202020204" pitchFamily="34" charset="0"/>
              <a:buChar char="•"/>
            </a:pPr>
            <a:r>
              <a:rPr lang="en-US" sz="1400" dirty="0">
                <a:solidFill>
                  <a:schemeClr val="tx1"/>
                </a:solidFill>
              </a:rPr>
              <a:t>Apply:</a:t>
            </a:r>
          </a:p>
          <a:p>
            <a:pPr marL="628650" lvl="1" indent="-171450">
              <a:buFont typeface="Arial" panose="020B0604020202020204" pitchFamily="34" charset="0"/>
              <a:buChar char="•"/>
            </a:pPr>
            <a:r>
              <a:rPr lang="en-US" sz="1200" dirty="0">
                <a:solidFill>
                  <a:schemeClr val="tx1"/>
                </a:solidFill>
              </a:rPr>
              <a:t>online: </a:t>
            </a:r>
            <a:r>
              <a:rPr lang="en-US" sz="1200" dirty="0">
                <a:solidFill>
                  <a:schemeClr val="tx1"/>
                </a:solidFill>
                <a:hlinkClick r:id="rId4"/>
              </a:rPr>
              <a:t>https://secure.ssa.gov/iClaim/dib</a:t>
            </a:r>
            <a:endParaRPr lang="en-US" sz="1200" dirty="0">
              <a:solidFill>
                <a:schemeClr val="tx1"/>
              </a:solidFill>
            </a:endParaRPr>
          </a:p>
          <a:p>
            <a:pPr marL="628650" lvl="1" indent="-171450">
              <a:buFont typeface="Arial" panose="020B0604020202020204" pitchFamily="34" charset="0"/>
              <a:buChar char="•"/>
            </a:pPr>
            <a:r>
              <a:rPr lang="en-US" sz="1200" dirty="0">
                <a:solidFill>
                  <a:schemeClr val="tx1"/>
                </a:solidFill>
              </a:rPr>
              <a:t>By phone</a:t>
            </a:r>
          </a:p>
          <a:p>
            <a:pPr marL="628650" lvl="1" indent="-171450">
              <a:buFont typeface="Arial" panose="020B0604020202020204" pitchFamily="34" charset="0"/>
              <a:buChar char="•"/>
            </a:pPr>
            <a:r>
              <a:rPr lang="en-US" sz="1200" dirty="0">
                <a:solidFill>
                  <a:schemeClr val="tx1"/>
                </a:solidFill>
              </a:rPr>
              <a:t>In person</a:t>
            </a:r>
            <a:endParaRPr lang="en-US" sz="1400" dirty="0">
              <a:solidFill>
                <a:schemeClr val="tx1"/>
              </a:solidFill>
            </a:endParaRPr>
          </a:p>
        </p:txBody>
      </p:sp>
      <p:sp>
        <p:nvSpPr>
          <p:cNvPr id="3" name="Rectangle 2">
            <a:extLst>
              <a:ext uri="{FF2B5EF4-FFF2-40B4-BE49-F238E27FC236}">
                <a16:creationId xmlns:a16="http://schemas.microsoft.com/office/drawing/2014/main" id="{03C57189-EAD9-5F92-1345-2E4BF178823A}"/>
              </a:ext>
            </a:extLst>
          </p:cNvPr>
          <p:cNvSpPr/>
          <p:nvPr/>
        </p:nvSpPr>
        <p:spPr>
          <a:xfrm>
            <a:off x="0" y="5020056"/>
            <a:ext cx="4300695" cy="7614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t>SSA also has benefits for some people who aren’t disabled:</a:t>
            </a:r>
          </a:p>
          <a:p>
            <a:pPr marL="285750" indent="-285750">
              <a:buFont typeface="Arial" panose="020B0604020202020204" pitchFamily="34" charset="0"/>
              <a:buChar char="•"/>
            </a:pPr>
            <a:r>
              <a:rPr lang="en-US" sz="1100" dirty="0"/>
              <a:t>Retirement</a:t>
            </a:r>
          </a:p>
          <a:p>
            <a:pPr marL="285750" indent="-285750">
              <a:buFont typeface="Arial" panose="020B0604020202020204" pitchFamily="34" charset="0"/>
              <a:buChar char="•"/>
            </a:pPr>
            <a:r>
              <a:rPr lang="en-US" sz="1100" dirty="0"/>
              <a:t>Certain Survivors of workers</a:t>
            </a:r>
          </a:p>
          <a:p>
            <a:endParaRPr lang="en-US" sz="600" dirty="0"/>
          </a:p>
          <a:p>
            <a:r>
              <a:rPr lang="en-US" sz="1100" dirty="0"/>
              <a:t>We will not discuss these benefits today.</a:t>
            </a:r>
          </a:p>
        </p:txBody>
      </p:sp>
    </p:spTree>
    <p:extLst>
      <p:ext uri="{BB962C8B-B14F-4D97-AF65-F5344CB8AC3E}">
        <p14:creationId xmlns:p14="http://schemas.microsoft.com/office/powerpoint/2010/main" val="122162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0986" y="1578808"/>
            <a:ext cx="3925229" cy="3980986"/>
          </a:xfrm>
          <a:prstGeom prst="roundRect">
            <a:avLst/>
          </a:prstGeom>
          <a:solidFill>
            <a:srgbClr val="E0F4F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0986" y="54026"/>
            <a:ext cx="10515600" cy="1325563"/>
          </a:xfrm>
        </p:spPr>
        <p:txBody>
          <a:bodyPr/>
          <a:lstStyle/>
          <a:p>
            <a:r>
              <a:rPr lang="en-US" dirty="0"/>
              <a:t>Typical SSI/Di application process</a:t>
            </a:r>
          </a:p>
        </p:txBody>
      </p:sp>
      <p:sp>
        <p:nvSpPr>
          <p:cNvPr id="8" name="Rounded Rectangle 7"/>
          <p:cNvSpPr/>
          <p:nvPr/>
        </p:nvSpPr>
        <p:spPr>
          <a:xfrm>
            <a:off x="9847339" y="4272797"/>
            <a:ext cx="2115014" cy="1156010"/>
          </a:xfrm>
          <a:prstGeom prst="roundRect">
            <a:avLst/>
          </a:prstGeom>
          <a:solidFill>
            <a:srgbClr val="E0F4F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9" name="Rounded Rectangle 8"/>
          <p:cNvSpPr/>
          <p:nvPr/>
        </p:nvSpPr>
        <p:spPr>
          <a:xfrm>
            <a:off x="4268582" y="4055975"/>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525104" y="1533721"/>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432285" y="1586512"/>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5714988" y="1578808"/>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5087858" y="2636783"/>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9033790" y="2722650"/>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p:cNvGraphicFramePr/>
          <p:nvPr>
            <p:extLst>
              <p:ext uri="{D42A27DB-BD31-4B8C-83A1-F6EECF244321}">
                <p14:modId xmlns:p14="http://schemas.microsoft.com/office/powerpoint/2010/main" val="395684512"/>
              </p:ext>
            </p:extLst>
          </p:nvPr>
        </p:nvGraphicFramePr>
        <p:xfrm>
          <a:off x="399003" y="1690688"/>
          <a:ext cx="11563350" cy="3725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Premium Vector | Calendar vector illustra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86" t="12760" b="11050"/>
          <a:stretch/>
        </p:blipFill>
        <p:spPr bwMode="auto">
          <a:xfrm>
            <a:off x="7400764" y="4177547"/>
            <a:ext cx="1524632" cy="12382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7808" y="3903465"/>
            <a:ext cx="2710543" cy="369332"/>
          </a:xfrm>
          <a:prstGeom prst="rect">
            <a:avLst/>
          </a:prstGeom>
          <a:noFill/>
        </p:spPr>
        <p:txBody>
          <a:bodyPr wrap="square" rtlCol="0">
            <a:spAutoFit/>
          </a:bodyPr>
          <a:lstStyle/>
          <a:p>
            <a:pPr algn="ctr"/>
            <a:r>
              <a:rPr lang="en-US" dirty="0"/>
              <a:t>&gt;9 months</a:t>
            </a:r>
          </a:p>
        </p:txBody>
      </p:sp>
    </p:spTree>
    <p:extLst>
      <p:ext uri="{BB962C8B-B14F-4D97-AF65-F5344CB8AC3E}">
        <p14:creationId xmlns:p14="http://schemas.microsoft.com/office/powerpoint/2010/main" val="28756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5374DC-88A2-7FE9-86F1-0E81D5BD37B1}"/>
              </a:ext>
            </a:extLst>
          </p:cNvPr>
          <p:cNvSpPr>
            <a:spLocks noGrp="1"/>
          </p:cNvSpPr>
          <p:nvPr>
            <p:ph type="title"/>
          </p:nvPr>
        </p:nvSpPr>
        <p:spPr>
          <a:xfrm>
            <a:off x="307848" y="4924"/>
            <a:ext cx="10515600" cy="1325563"/>
          </a:xfrm>
        </p:spPr>
        <p:txBody>
          <a:bodyPr/>
          <a:lstStyle/>
          <a:p>
            <a:r>
              <a:rPr lang="en-US" dirty="0"/>
              <a:t>Typical SSI/DI application process</a:t>
            </a:r>
          </a:p>
        </p:txBody>
      </p:sp>
      <p:grpSp>
        <p:nvGrpSpPr>
          <p:cNvPr id="20" name="Group 19">
            <a:extLst>
              <a:ext uri="{FF2B5EF4-FFF2-40B4-BE49-F238E27FC236}">
                <a16:creationId xmlns:a16="http://schemas.microsoft.com/office/drawing/2014/main" id="{63182F1E-6814-8015-317A-13794F6AF547}"/>
              </a:ext>
            </a:extLst>
          </p:cNvPr>
          <p:cNvGrpSpPr/>
          <p:nvPr/>
        </p:nvGrpSpPr>
        <p:grpSpPr>
          <a:xfrm>
            <a:off x="159407" y="1330487"/>
            <a:ext cx="5301699" cy="3131784"/>
            <a:chOff x="385868" y="1330487"/>
            <a:chExt cx="6676669" cy="4197026"/>
          </a:xfrm>
        </p:grpSpPr>
        <p:pic>
          <p:nvPicPr>
            <p:cNvPr id="7" name="Picture 6">
              <a:extLst>
                <a:ext uri="{FF2B5EF4-FFF2-40B4-BE49-F238E27FC236}">
                  <a16:creationId xmlns:a16="http://schemas.microsoft.com/office/drawing/2014/main" id="{0ADFA6E6-841D-AD9B-0A5B-0E3C9F344430}"/>
                </a:ext>
              </a:extLst>
            </p:cNvPr>
            <p:cNvPicPr>
              <a:picLocks noChangeAspect="1"/>
            </p:cNvPicPr>
            <p:nvPr/>
          </p:nvPicPr>
          <p:blipFill>
            <a:blip r:embed="rId2"/>
            <a:stretch>
              <a:fillRect/>
            </a:stretch>
          </p:blipFill>
          <p:spPr>
            <a:xfrm>
              <a:off x="385868" y="3996481"/>
              <a:ext cx="3873312" cy="1531032"/>
            </a:xfrm>
            <a:prstGeom prst="rect">
              <a:avLst/>
            </a:prstGeom>
          </p:spPr>
        </p:pic>
        <p:pic>
          <p:nvPicPr>
            <p:cNvPr id="9" name="Picture 8">
              <a:extLst>
                <a:ext uri="{FF2B5EF4-FFF2-40B4-BE49-F238E27FC236}">
                  <a16:creationId xmlns:a16="http://schemas.microsoft.com/office/drawing/2014/main" id="{C222152D-ACC8-8BC4-93C7-A94380B13217}"/>
                </a:ext>
              </a:extLst>
            </p:cNvPr>
            <p:cNvPicPr>
              <a:picLocks noChangeAspect="1"/>
            </p:cNvPicPr>
            <p:nvPr/>
          </p:nvPicPr>
          <p:blipFill>
            <a:blip r:embed="rId2"/>
            <a:srcRect l="39151" t="9322" r="14297" b="29005"/>
            <a:stretch/>
          </p:blipFill>
          <p:spPr>
            <a:xfrm>
              <a:off x="2743200" y="1330487"/>
              <a:ext cx="4319337" cy="2261938"/>
            </a:xfrm>
            <a:prstGeom prst="rect">
              <a:avLst/>
            </a:prstGeom>
            <a:ln w="38100">
              <a:solidFill>
                <a:schemeClr val="accent5">
                  <a:lumMod val="90000"/>
                  <a:lumOff val="10000"/>
                </a:schemeClr>
              </a:solidFill>
            </a:ln>
          </p:spPr>
        </p:pic>
        <p:sp>
          <p:nvSpPr>
            <p:cNvPr id="10" name="Rectangle 9">
              <a:extLst>
                <a:ext uri="{FF2B5EF4-FFF2-40B4-BE49-F238E27FC236}">
                  <a16:creationId xmlns:a16="http://schemas.microsoft.com/office/drawing/2014/main" id="{5A9BF4A5-D796-2087-9E56-DB5827181167}"/>
                </a:ext>
              </a:extLst>
            </p:cNvPr>
            <p:cNvSpPr/>
            <p:nvPr/>
          </p:nvSpPr>
          <p:spPr>
            <a:xfrm>
              <a:off x="1840832" y="4162926"/>
              <a:ext cx="1973179" cy="9144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B1EE7CEB-4BED-C931-AF7C-7914A3782B3E}"/>
                </a:ext>
              </a:extLst>
            </p:cNvPr>
            <p:cNvCxnSpPr>
              <a:cxnSpLocks/>
            </p:cNvCxnSpPr>
            <p:nvPr/>
          </p:nvCxnSpPr>
          <p:spPr>
            <a:xfrm flipV="1">
              <a:off x="1840832" y="1330487"/>
              <a:ext cx="902368" cy="28324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A5E3D0E-1382-AD21-2883-B662B0C9BD01}"/>
                </a:ext>
              </a:extLst>
            </p:cNvPr>
            <p:cNvCxnSpPr>
              <a:cxnSpLocks/>
            </p:cNvCxnSpPr>
            <p:nvPr/>
          </p:nvCxnSpPr>
          <p:spPr>
            <a:xfrm flipV="1">
              <a:off x="3814011" y="3592425"/>
              <a:ext cx="3248526" cy="148490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0A996187-CCB2-89BE-F850-45AE83A2A540}"/>
              </a:ext>
            </a:extLst>
          </p:cNvPr>
          <p:cNvSpPr txBox="1"/>
          <p:nvPr/>
        </p:nvSpPr>
        <p:spPr>
          <a:xfrm>
            <a:off x="5565648" y="925168"/>
            <a:ext cx="6234213" cy="615553"/>
          </a:xfrm>
          <a:prstGeom prst="rect">
            <a:avLst/>
          </a:prstGeom>
          <a:noFill/>
        </p:spPr>
        <p:txBody>
          <a:bodyPr wrap="square" rtlCol="0">
            <a:spAutoFit/>
          </a:bodyPr>
          <a:lstStyle/>
          <a:p>
            <a:pPr algn="ctr"/>
            <a:r>
              <a:rPr lang="en-US" sz="1600" b="1" dirty="0"/>
              <a:t>Common Documents</a:t>
            </a:r>
          </a:p>
          <a:p>
            <a:endParaRPr lang="en-US" dirty="0"/>
          </a:p>
        </p:txBody>
      </p:sp>
      <p:graphicFrame>
        <p:nvGraphicFramePr>
          <p:cNvPr id="19" name="Diagram 18">
            <a:extLst>
              <a:ext uri="{FF2B5EF4-FFF2-40B4-BE49-F238E27FC236}">
                <a16:creationId xmlns:a16="http://schemas.microsoft.com/office/drawing/2014/main" id="{271522A1-AA8B-C26E-71DA-74B8C4CD1BF3}"/>
              </a:ext>
            </a:extLst>
          </p:cNvPr>
          <p:cNvGraphicFramePr/>
          <p:nvPr>
            <p:extLst>
              <p:ext uri="{D42A27DB-BD31-4B8C-83A1-F6EECF244321}">
                <p14:modId xmlns:p14="http://schemas.microsoft.com/office/powerpoint/2010/main" val="2252491775"/>
              </p:ext>
            </p:extLst>
          </p:nvPr>
        </p:nvGraphicFramePr>
        <p:xfrm>
          <a:off x="5980276" y="1330487"/>
          <a:ext cx="5903876" cy="4320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934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6356-02F9-6610-1BAD-086A04C5558E}"/>
            </a:ext>
          </a:extLst>
        </p:cNvPr>
        <p:cNvGrpSpPr/>
        <p:nvPr/>
      </p:nvGrpSpPr>
      <p:grpSpPr>
        <a:xfrm>
          <a:off x="0" y="0"/>
          <a:ext cx="0" cy="0"/>
          <a:chOff x="0" y="0"/>
          <a:chExt cx="0" cy="0"/>
        </a:xfrm>
      </p:grpSpPr>
      <p:sp>
        <p:nvSpPr>
          <p:cNvPr id="3" name="Callout: Line 2">
            <a:extLst>
              <a:ext uri="{FF2B5EF4-FFF2-40B4-BE49-F238E27FC236}">
                <a16:creationId xmlns:a16="http://schemas.microsoft.com/office/drawing/2014/main" id="{449E614E-3454-D805-B664-149A0B43F71A}"/>
              </a:ext>
            </a:extLst>
          </p:cNvPr>
          <p:cNvSpPr/>
          <p:nvPr/>
        </p:nvSpPr>
        <p:spPr>
          <a:xfrm>
            <a:off x="8634984" y="1023597"/>
            <a:ext cx="3066288" cy="835754"/>
          </a:xfrm>
          <a:prstGeom prst="borderCallout1">
            <a:avLst>
              <a:gd name="adj1" fmla="val 18750"/>
              <a:gd name="adj2" fmla="val -8333"/>
              <a:gd name="adj3" fmla="val 80771"/>
              <a:gd name="adj4" fmla="val -30564"/>
            </a:avLst>
          </a:prstGeom>
          <a:solidFill>
            <a:schemeClr val="accent3">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Think about why you can’t do your past work anymore. Make sure you describe the job requirements you can no longer do because of your condition(s).</a:t>
            </a:r>
          </a:p>
        </p:txBody>
      </p:sp>
      <p:sp>
        <p:nvSpPr>
          <p:cNvPr id="5" name="Title 1">
            <a:extLst>
              <a:ext uri="{FF2B5EF4-FFF2-40B4-BE49-F238E27FC236}">
                <a16:creationId xmlns:a16="http://schemas.microsoft.com/office/drawing/2014/main" id="{12317C57-F399-21EA-5368-86D783A6425B}"/>
              </a:ext>
            </a:extLst>
          </p:cNvPr>
          <p:cNvSpPr>
            <a:spLocks noGrp="1"/>
          </p:cNvSpPr>
          <p:nvPr>
            <p:ph type="title"/>
          </p:nvPr>
        </p:nvSpPr>
        <p:spPr>
          <a:xfrm>
            <a:off x="307848" y="4924"/>
            <a:ext cx="10515600" cy="1325563"/>
          </a:xfrm>
        </p:spPr>
        <p:txBody>
          <a:bodyPr/>
          <a:lstStyle/>
          <a:p>
            <a:r>
              <a:rPr lang="en-US" dirty="0"/>
              <a:t>Typical SSI/DI application process</a:t>
            </a:r>
          </a:p>
        </p:txBody>
      </p:sp>
      <p:sp>
        <p:nvSpPr>
          <p:cNvPr id="15" name="Callout: Line 14">
            <a:extLst>
              <a:ext uri="{FF2B5EF4-FFF2-40B4-BE49-F238E27FC236}">
                <a16:creationId xmlns:a16="http://schemas.microsoft.com/office/drawing/2014/main" id="{094603BA-39D3-4ED2-5152-56416FEDA86E}"/>
              </a:ext>
            </a:extLst>
          </p:cNvPr>
          <p:cNvSpPr/>
          <p:nvPr/>
        </p:nvSpPr>
        <p:spPr>
          <a:xfrm>
            <a:off x="8452104" y="3795341"/>
            <a:ext cx="3432048" cy="1892227"/>
          </a:xfrm>
          <a:prstGeom prst="borderCallout1">
            <a:avLst>
              <a:gd name="adj1" fmla="val 18750"/>
              <a:gd name="adj2" fmla="val -8333"/>
              <a:gd name="adj3" fmla="val 30281"/>
              <a:gd name="adj4" fmla="val -33546"/>
            </a:avLst>
          </a:prstGeom>
          <a:solidFill>
            <a:srgbClr val="0765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Think broadly. Here are some that we think people sometimes miss that might be relevant:</a:t>
            </a:r>
          </a:p>
          <a:p>
            <a:pPr marL="171450" indent="-171450">
              <a:buFont typeface="Arial" panose="020B0604020202020204" pitchFamily="34" charset="0"/>
              <a:buChar char="•"/>
            </a:pPr>
            <a:r>
              <a:rPr lang="en-US" sz="1200" dirty="0"/>
              <a:t>School records</a:t>
            </a:r>
          </a:p>
          <a:p>
            <a:pPr marL="171450" indent="-171450">
              <a:buFont typeface="Arial" panose="020B0604020202020204" pitchFamily="34" charset="0"/>
              <a:buChar char="•"/>
            </a:pPr>
            <a:r>
              <a:rPr lang="en-US" sz="1200" dirty="0"/>
              <a:t>Social Worker or Case Worker records</a:t>
            </a:r>
          </a:p>
          <a:p>
            <a:pPr marL="171450" indent="-171450">
              <a:buFont typeface="Arial" panose="020B0604020202020204" pitchFamily="34" charset="0"/>
              <a:buChar char="•"/>
            </a:pPr>
            <a:r>
              <a:rPr lang="en-US" sz="1200" dirty="0"/>
              <a:t>DCFS</a:t>
            </a:r>
          </a:p>
          <a:p>
            <a:pPr marL="171450" indent="-171450">
              <a:buFont typeface="Arial" panose="020B0604020202020204" pitchFamily="34" charset="0"/>
              <a:buChar char="•"/>
            </a:pPr>
            <a:r>
              <a:rPr lang="en-US" sz="1200" dirty="0"/>
              <a:t>Prison/Jail records</a:t>
            </a:r>
          </a:p>
          <a:p>
            <a:pPr marL="171450" indent="-171450">
              <a:buFont typeface="Arial" panose="020B0604020202020204" pitchFamily="34" charset="0"/>
              <a:buChar char="•"/>
            </a:pPr>
            <a:r>
              <a:rPr lang="en-US" sz="1200" dirty="0"/>
              <a:t>Police records </a:t>
            </a:r>
          </a:p>
          <a:p>
            <a:pPr marL="171450" indent="-171450">
              <a:buFont typeface="Arial" panose="020B0604020202020204" pitchFamily="34" charset="0"/>
              <a:buChar char="•"/>
            </a:pPr>
            <a:r>
              <a:rPr lang="en-US" sz="1200" dirty="0"/>
              <a:t>Counselor/Mental Health</a:t>
            </a:r>
          </a:p>
          <a:p>
            <a:pPr marL="171450" indent="-171450">
              <a:buFont typeface="Arial" panose="020B0604020202020204" pitchFamily="34" charset="0"/>
              <a:buChar char="•"/>
            </a:pPr>
            <a:r>
              <a:rPr lang="en-US" sz="1200" dirty="0"/>
              <a:t>Employment Supports Services</a:t>
            </a:r>
          </a:p>
          <a:p>
            <a:pPr marL="171450" indent="-171450">
              <a:buFont typeface="Arial" panose="020B0604020202020204" pitchFamily="34" charset="0"/>
              <a:buChar char="•"/>
            </a:pPr>
            <a:r>
              <a:rPr lang="en-US" sz="1200" dirty="0"/>
              <a:t>Housing Providers</a:t>
            </a:r>
          </a:p>
        </p:txBody>
      </p:sp>
      <p:sp>
        <p:nvSpPr>
          <p:cNvPr id="11" name="Callout: Line 10">
            <a:extLst>
              <a:ext uri="{FF2B5EF4-FFF2-40B4-BE49-F238E27FC236}">
                <a16:creationId xmlns:a16="http://schemas.microsoft.com/office/drawing/2014/main" id="{259D5F3A-FD0A-4BF7-A739-A2B5468B09A2}"/>
              </a:ext>
            </a:extLst>
          </p:cNvPr>
          <p:cNvSpPr/>
          <p:nvPr/>
        </p:nvSpPr>
        <p:spPr>
          <a:xfrm>
            <a:off x="8634984" y="1931283"/>
            <a:ext cx="3066288" cy="835754"/>
          </a:xfrm>
          <a:prstGeom prst="borderCallout1">
            <a:avLst>
              <a:gd name="adj1" fmla="val 18750"/>
              <a:gd name="adj2" fmla="val -8333"/>
              <a:gd name="adj3" fmla="val -18792"/>
              <a:gd name="adj4" fmla="val -37721"/>
            </a:avLst>
          </a:prstGeom>
          <a:solidFill>
            <a:schemeClr val="accent3">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If you had work you still might be able to do because of special rules or accommodations that the employer allowed, list those.</a:t>
            </a:r>
          </a:p>
        </p:txBody>
      </p:sp>
      <p:sp>
        <p:nvSpPr>
          <p:cNvPr id="13" name="Callout: Line 12">
            <a:extLst>
              <a:ext uri="{FF2B5EF4-FFF2-40B4-BE49-F238E27FC236}">
                <a16:creationId xmlns:a16="http://schemas.microsoft.com/office/drawing/2014/main" id="{8EADF209-BBDD-C885-A0DA-C2CBB111DAC6}"/>
              </a:ext>
            </a:extLst>
          </p:cNvPr>
          <p:cNvSpPr/>
          <p:nvPr/>
        </p:nvSpPr>
        <p:spPr>
          <a:xfrm>
            <a:off x="8634984" y="2863312"/>
            <a:ext cx="3066288" cy="835754"/>
          </a:xfrm>
          <a:prstGeom prst="borderCallout1">
            <a:avLst>
              <a:gd name="adj1" fmla="val 18750"/>
              <a:gd name="adj2" fmla="val -8333"/>
              <a:gd name="adj3" fmla="val -107414"/>
              <a:gd name="adj4" fmla="val -32055"/>
            </a:avLst>
          </a:prstGeom>
          <a:solidFill>
            <a:schemeClr val="accent3">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Do not list jobs that you held for less than 30 days.</a:t>
            </a:r>
          </a:p>
        </p:txBody>
      </p:sp>
      <p:sp>
        <p:nvSpPr>
          <p:cNvPr id="21" name="Callout: Line 20">
            <a:extLst>
              <a:ext uri="{FF2B5EF4-FFF2-40B4-BE49-F238E27FC236}">
                <a16:creationId xmlns:a16="http://schemas.microsoft.com/office/drawing/2014/main" id="{4DDB4DE0-DF35-4297-4B97-B113526244BF}"/>
              </a:ext>
            </a:extLst>
          </p:cNvPr>
          <p:cNvSpPr/>
          <p:nvPr/>
        </p:nvSpPr>
        <p:spPr>
          <a:xfrm>
            <a:off x="354036" y="1225296"/>
            <a:ext cx="1173480" cy="4320505"/>
          </a:xfrm>
          <a:prstGeom prst="borderCallout1">
            <a:avLst>
              <a:gd name="adj1" fmla="val 56883"/>
              <a:gd name="adj2" fmla="val 98651"/>
              <a:gd name="adj3" fmla="val 32368"/>
              <a:gd name="adj4" fmla="val 188175"/>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Make sure you describe all limitations, but don’t overstate</a:t>
            </a:r>
          </a:p>
          <a:p>
            <a:pPr algn="ctr"/>
            <a:endParaRPr lang="en-US" sz="1200" dirty="0"/>
          </a:p>
          <a:p>
            <a:pPr algn="ctr"/>
            <a:r>
              <a:rPr lang="en-US" sz="1200" dirty="0"/>
              <a:t>If you say you can do something. Think about whether you can do it all the time, or on an on-going basis.</a:t>
            </a:r>
          </a:p>
          <a:p>
            <a:pPr algn="ctr"/>
            <a:endParaRPr lang="en-US" sz="1200" dirty="0"/>
          </a:p>
          <a:p>
            <a:pPr algn="ctr"/>
            <a:r>
              <a:rPr lang="en-US" sz="1200" dirty="0"/>
              <a:t>Include specific examples, if possible.</a:t>
            </a:r>
          </a:p>
          <a:p>
            <a:pPr algn="ctr"/>
            <a:endParaRPr lang="en-US" sz="1200" dirty="0"/>
          </a:p>
          <a:p>
            <a:pPr algn="ctr"/>
            <a:r>
              <a:rPr lang="en-US" sz="1200" dirty="0"/>
              <a:t>See Functional Limitations slides</a:t>
            </a:r>
          </a:p>
        </p:txBody>
      </p:sp>
      <p:cxnSp>
        <p:nvCxnSpPr>
          <p:cNvPr id="24" name="Straight Connector 23">
            <a:extLst>
              <a:ext uri="{FF2B5EF4-FFF2-40B4-BE49-F238E27FC236}">
                <a16:creationId xmlns:a16="http://schemas.microsoft.com/office/drawing/2014/main" id="{9ACCB937-0FBC-92C0-6BAA-7387B4373C57}"/>
              </a:ext>
            </a:extLst>
          </p:cNvPr>
          <p:cNvCxnSpPr>
            <a:cxnSpLocks/>
          </p:cNvCxnSpPr>
          <p:nvPr/>
        </p:nvCxnSpPr>
        <p:spPr>
          <a:xfrm>
            <a:off x="1527516" y="3632436"/>
            <a:ext cx="1105956" cy="1858501"/>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53AD018-3555-FF61-00F7-9D054268BDB8}"/>
              </a:ext>
            </a:extLst>
          </p:cNvPr>
          <p:cNvSpPr txBox="1"/>
          <p:nvPr/>
        </p:nvSpPr>
        <p:spPr>
          <a:xfrm>
            <a:off x="2392678" y="1023597"/>
            <a:ext cx="6234213" cy="615553"/>
          </a:xfrm>
          <a:prstGeom prst="rect">
            <a:avLst/>
          </a:prstGeom>
          <a:noFill/>
        </p:spPr>
        <p:txBody>
          <a:bodyPr wrap="square" rtlCol="0">
            <a:spAutoFit/>
          </a:bodyPr>
          <a:lstStyle/>
          <a:p>
            <a:pPr algn="ctr"/>
            <a:r>
              <a:rPr lang="en-US" sz="1600" b="1" dirty="0"/>
              <a:t>Tips for Completing Common Documents</a:t>
            </a:r>
          </a:p>
          <a:p>
            <a:endParaRPr lang="en-US" dirty="0"/>
          </a:p>
        </p:txBody>
      </p:sp>
      <p:graphicFrame>
        <p:nvGraphicFramePr>
          <p:cNvPr id="19" name="Diagram 18">
            <a:extLst>
              <a:ext uri="{FF2B5EF4-FFF2-40B4-BE49-F238E27FC236}">
                <a16:creationId xmlns:a16="http://schemas.microsoft.com/office/drawing/2014/main" id="{CC9E23DC-67EB-24F3-3477-5E7296979939}"/>
              </a:ext>
            </a:extLst>
          </p:cNvPr>
          <p:cNvGraphicFramePr/>
          <p:nvPr>
            <p:extLst>
              <p:ext uri="{D42A27DB-BD31-4B8C-83A1-F6EECF244321}">
                <p14:modId xmlns:p14="http://schemas.microsoft.com/office/powerpoint/2010/main" val="3138954379"/>
              </p:ext>
            </p:extLst>
          </p:nvPr>
        </p:nvGraphicFramePr>
        <p:xfrm>
          <a:off x="2476969" y="1367063"/>
          <a:ext cx="5249709" cy="4320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3813424"/>
      </p:ext>
    </p:extLst>
  </p:cSld>
  <p:clrMapOvr>
    <a:masterClrMapping/>
  </p:clrMapOvr>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NK2KVDMTXA6M-989693286-72196</_dlc_DocId>
    <_dlc_DocIdUrl xmlns="122fe50a-8461-476e-8011-41194c3d2ce6">
      <Url>https://lafpoint.lafchicago.org/externalRelations/_layouts/15/DocIdRedir.aspx?ID=NK2KVDMTXA6M-989693286-72196</Url>
      <Description>NK2KVDMTXA6M-989693286-72196</Description>
    </_dlc_DocIdUrl>
    <Links xmlns="7a847ab8-5b33-4ef9-8841-01e661e4125f">
      <Url xsi:nil="true"/>
      <Description xsi:nil="true"/>
    </Link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2.xml><?xml version="1.0" encoding="utf-8"?>
<ds:datastoreItem xmlns:ds="http://schemas.openxmlformats.org/officeDocument/2006/customXml" ds:itemID="{6933D111-1A79-4189-8E2F-A8276D7C4CE4}">
  <ds:schemaRefs>
    <ds:schemaRef ds:uri="http://purl.org/dc/elements/1.1/"/>
    <ds:schemaRef ds:uri="http://purl.org/dc/terms/"/>
    <ds:schemaRef ds:uri="http://www.w3.org/XML/1998/namespace"/>
    <ds:schemaRef ds:uri="122fe50a-8461-476e-8011-41194c3d2ce6"/>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7a847ab8-5b33-4ef9-8841-01e661e4125f"/>
  </ds:schemaRefs>
</ds:datastoreItem>
</file>

<file path=customXml/itemProps3.xml><?xml version="1.0" encoding="utf-8"?>
<ds:datastoreItem xmlns:ds="http://schemas.openxmlformats.org/officeDocument/2006/customXml" ds:itemID="{6E9E869D-363E-4C9F-9E86-AAD3600E62DA}">
  <ds:schemaRefs>
    <ds:schemaRef ds:uri="http://schemas.microsoft.com/sharepoint/events"/>
  </ds:schemaRefs>
</ds:datastoreItem>
</file>

<file path=customXml/itemProps4.xml><?xml version="1.0" encoding="utf-8"?>
<ds:datastoreItem xmlns:ds="http://schemas.openxmlformats.org/officeDocument/2006/customXml" ds:itemID="{DACC2752-A300-484C-A4F9-4D15A7319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13947</TotalTime>
  <Words>3563</Words>
  <Application>Microsoft Office PowerPoint</Application>
  <PresentationFormat>Widescreen</PresentationFormat>
  <Paragraphs>389</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Source Sans Pro</vt:lpstr>
      <vt:lpstr>Wingdings</vt:lpstr>
      <vt:lpstr>Arial</vt:lpstr>
      <vt:lpstr>Candara Light</vt:lpstr>
      <vt:lpstr>Calibri</vt:lpstr>
      <vt:lpstr>Office Theme</vt:lpstr>
      <vt:lpstr>PowerPoint Presentation</vt:lpstr>
      <vt:lpstr>AGENDA</vt:lpstr>
      <vt:lpstr>PowerPoint Presentation</vt:lpstr>
      <vt:lpstr>Social service staff, you can play a vital role</vt:lpstr>
      <vt:lpstr>Applying when homeless </vt:lpstr>
      <vt:lpstr>SSA Disability-based benefits</vt:lpstr>
      <vt:lpstr>Typical SSI/Di application process</vt:lpstr>
      <vt:lpstr>Typical SSI/DI application process</vt:lpstr>
      <vt:lpstr>Typical SSI/DI application process</vt:lpstr>
      <vt:lpstr>Typical SSI/DI application process</vt:lpstr>
      <vt:lpstr>What does “disabled” mean?</vt:lpstr>
      <vt:lpstr>PowerPoint Presentation</vt:lpstr>
      <vt:lpstr>What information does ssa use?</vt:lpstr>
      <vt:lpstr>Examples of Functional limitations</vt:lpstr>
      <vt:lpstr>Tips for service providers</vt:lpstr>
      <vt:lpstr>Generally…</vt:lpstr>
      <vt:lpstr>Generally..</vt:lpstr>
      <vt:lpstr>Generally…</vt:lpstr>
      <vt:lpstr>PowerPoint Presentation</vt:lpstr>
      <vt:lpstr>PowerPoint Presentation</vt:lpstr>
      <vt:lpstr>PowerPoint Presentation</vt:lpstr>
      <vt:lpstr>PowerPoint Presentation</vt:lpstr>
      <vt:lpstr>PowerPoint Presentation</vt:lpstr>
      <vt:lpstr>Social Security</vt:lpstr>
      <vt:lpstr>Note on working with attorneys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Daniels</dc:creator>
  <cp:lastModifiedBy>Jonathan Russell</cp:lastModifiedBy>
  <cp:revision>400</cp:revision>
  <dcterms:created xsi:type="dcterms:W3CDTF">2021-10-22T18:41:33Z</dcterms:created>
  <dcterms:modified xsi:type="dcterms:W3CDTF">2025-05-29T15:12:18Z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1cfd6e7f-888f-4f55-89db-553c1e04b973</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