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40"/>
  </p:notesMasterIdLst>
  <p:handoutMasterIdLst>
    <p:handoutMasterId r:id="rId41"/>
  </p:handoutMasterIdLst>
  <p:sldIdLst>
    <p:sldId id="256" r:id="rId6"/>
    <p:sldId id="442" r:id="rId7"/>
    <p:sldId id="428" r:id="rId8"/>
    <p:sldId id="420" r:id="rId9"/>
    <p:sldId id="421" r:id="rId10"/>
    <p:sldId id="319" r:id="rId11"/>
    <p:sldId id="422" r:id="rId12"/>
    <p:sldId id="423" r:id="rId13"/>
    <p:sldId id="439" r:id="rId14"/>
    <p:sldId id="418" r:id="rId15"/>
    <p:sldId id="408" r:id="rId16"/>
    <p:sldId id="409" r:id="rId17"/>
    <p:sldId id="410" r:id="rId18"/>
    <p:sldId id="358" r:id="rId19"/>
    <p:sldId id="412" r:id="rId20"/>
    <p:sldId id="367" r:id="rId21"/>
    <p:sldId id="411" r:id="rId22"/>
    <p:sldId id="416" r:id="rId23"/>
    <p:sldId id="426" r:id="rId24"/>
    <p:sldId id="364" r:id="rId25"/>
    <p:sldId id="441" r:id="rId26"/>
    <p:sldId id="360" r:id="rId27"/>
    <p:sldId id="397" r:id="rId28"/>
    <p:sldId id="413" r:id="rId29"/>
    <p:sldId id="415" r:id="rId30"/>
    <p:sldId id="394" r:id="rId31"/>
    <p:sldId id="388" r:id="rId32"/>
    <p:sldId id="382" r:id="rId33"/>
    <p:sldId id="392" r:id="rId34"/>
    <p:sldId id="272" r:id="rId35"/>
    <p:sldId id="284" r:id="rId36"/>
    <p:sldId id="288" r:id="rId37"/>
    <p:sldId id="402" r:id="rId38"/>
    <p:sldId id="414" r:id="rId39"/>
  </p:sldIdLst>
  <p:sldSz cx="12192000" cy="6858000"/>
  <p:notesSz cx="6858000" cy="9144000"/>
  <p:embeddedFontLst>
    <p:embeddedFont>
      <p:font typeface="Source Sans Pro" panose="020B0503030403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CD2"/>
    <a:srgbClr val="91D9CF"/>
    <a:srgbClr val="000000"/>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2432" autoAdjust="0"/>
  </p:normalViewPr>
  <p:slideViewPr>
    <p:cSldViewPr snapToGrid="0">
      <p:cViewPr varScale="1">
        <p:scale>
          <a:sx n="91" d="100"/>
          <a:sy n="91" d="100"/>
        </p:scale>
        <p:origin x="1530"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jp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fif"/><Relationship Id="rId1" Type="http://schemas.openxmlformats.org/officeDocument/2006/relationships/hyperlink" Target="mailto:DHS.BAH@Illinois.gov" TargetMode="External"/><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jpg"/></Relationships>
</file>

<file path=ppt/diagrams/_rels/drawing8.xml.rels><?xml version="1.0" encoding="UTF-8" standalone="yes"?>
<Relationships xmlns="http://schemas.openxmlformats.org/package/2006/relationships"><Relationship Id="rId3" Type="http://schemas.openxmlformats.org/officeDocument/2006/relationships/hyperlink" Target="mailto:DHS.BAH@Illinois.gov" TargetMode="External"/><Relationship Id="rId2" Type="http://schemas.openxmlformats.org/officeDocument/2006/relationships/image" Target="../media/image26.png"/><Relationship Id="rId1" Type="http://schemas.openxmlformats.org/officeDocument/2006/relationships/image" Target="../media/image25.jfif"/><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246A2-84ED-476E-9018-F24E9CAA4F2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6EF1E99-5DF6-4550-846D-75B873F6FDD8}">
      <dgm:prSet phldrT="[Text]"/>
      <dgm:spPr/>
      <dgm:t>
        <a:bodyPr/>
        <a:lstStyle/>
        <a:p>
          <a:r>
            <a:rPr lang="en-US" b="1" dirty="0">
              <a:solidFill>
                <a:srgbClr val="001E61"/>
              </a:solidFill>
            </a:rPr>
            <a:t>Back to Basics: An Introduction to Public Benefits</a:t>
          </a:r>
        </a:p>
      </dgm:t>
    </dgm:pt>
    <dgm:pt modelId="{2634DFBD-1750-4BEA-A80A-F32F3B707523}" type="parTrans" cxnId="{283097AB-1579-4404-8629-F74C926FBAE7}">
      <dgm:prSet/>
      <dgm:spPr/>
      <dgm:t>
        <a:bodyPr/>
        <a:lstStyle/>
        <a:p>
          <a:endParaRPr lang="en-US"/>
        </a:p>
      </dgm:t>
    </dgm:pt>
    <dgm:pt modelId="{8CDA5B17-A208-441C-ACE7-A86A29CD2948}" type="sibTrans" cxnId="{283097AB-1579-4404-8629-F74C926FBAE7}">
      <dgm:prSet/>
      <dgm:spPr>
        <a:noFill/>
        <a:ln>
          <a:noFill/>
        </a:ln>
      </dgm:spPr>
      <dgm:t>
        <a:bodyPr/>
        <a:lstStyle/>
        <a:p>
          <a:endParaRPr lang="en-US"/>
        </a:p>
      </dgm:t>
    </dgm:pt>
    <dgm:pt modelId="{7EE357B8-DB41-483A-8465-591D5D7FBA13}">
      <dgm:prSet phldrT="[Text]" phldr="1"/>
      <dgm:spPr/>
      <dgm:t>
        <a:bodyPr/>
        <a:lstStyle/>
        <a:p>
          <a:endParaRPr lang="en-US"/>
        </a:p>
      </dgm:t>
    </dgm:pt>
    <dgm:pt modelId="{88FA9F7F-7441-4942-8B52-56F910F9F032}" type="parTrans" cxnId="{0A08BE40-A28C-4665-B6DD-8F193A552FCF}">
      <dgm:prSet/>
      <dgm:spPr/>
      <dgm:t>
        <a:bodyPr/>
        <a:lstStyle/>
        <a:p>
          <a:endParaRPr lang="en-US"/>
        </a:p>
      </dgm:t>
    </dgm:pt>
    <dgm:pt modelId="{FA2A8137-2788-46F4-BDF6-6250DF4B483D}" type="sibTrans" cxnId="{0A08BE40-A28C-4665-B6DD-8F193A552FCF}">
      <dgm:prSet/>
      <dgm:spPr/>
      <dgm:t>
        <a:bodyPr/>
        <a:lstStyle/>
        <a:p>
          <a:endParaRPr lang="en-US"/>
        </a:p>
      </dgm:t>
    </dgm:pt>
    <dgm:pt modelId="{A42147F6-2466-4861-A355-BB55802A3F9B}">
      <dgm:prSet phldrT="[Text]" phldr="1"/>
      <dgm:spPr/>
      <dgm:t>
        <a:bodyPr/>
        <a:lstStyle/>
        <a:p>
          <a:endParaRPr lang="en-US"/>
        </a:p>
      </dgm:t>
    </dgm:pt>
    <dgm:pt modelId="{AB84BE82-CCB5-43BF-96D0-3610E5DD9539}" type="sibTrans" cxnId="{FC1B5D9C-EF00-4474-807A-C76CDF475E30}">
      <dgm:prSet/>
      <dgm:spPr/>
      <dgm:t>
        <a:bodyPr/>
        <a:lstStyle/>
        <a:p>
          <a:endParaRPr lang="en-US"/>
        </a:p>
      </dgm:t>
    </dgm:pt>
    <dgm:pt modelId="{1FE8F490-F15B-414E-B5BF-D2115E61B8FB}" type="parTrans" cxnId="{FC1B5D9C-EF00-4474-807A-C76CDF475E30}">
      <dgm:prSet/>
      <dgm:spPr/>
      <dgm:t>
        <a:bodyPr/>
        <a:lstStyle/>
        <a:p>
          <a:endParaRPr lang="en-US"/>
        </a:p>
      </dgm:t>
    </dgm:pt>
    <dgm:pt modelId="{45630C69-9BCB-4347-BABE-5D5C19BF4345}">
      <dgm:prSet phldrT="[Text]" phldr="1"/>
      <dgm:spPr/>
      <dgm:t>
        <a:bodyPr/>
        <a:lstStyle/>
        <a:p>
          <a:endParaRPr lang="en-US" dirty="0"/>
        </a:p>
      </dgm:t>
    </dgm:pt>
    <dgm:pt modelId="{3EE57D28-326B-416E-9D20-5102CA14FE08}" type="sibTrans" cxnId="{372FE348-7A07-4DCA-B99C-F72CB18F43C4}">
      <dgm:prSet/>
      <dgm:spPr/>
      <dgm:t>
        <a:bodyPr/>
        <a:lstStyle/>
        <a:p>
          <a:endParaRPr lang="en-US"/>
        </a:p>
      </dgm:t>
    </dgm:pt>
    <dgm:pt modelId="{E8B7F6F6-D84A-40E8-9A31-E8EDFE01E034}" type="parTrans" cxnId="{372FE348-7A07-4DCA-B99C-F72CB18F43C4}">
      <dgm:prSet/>
      <dgm:spPr/>
      <dgm:t>
        <a:bodyPr/>
        <a:lstStyle/>
        <a:p>
          <a:endParaRPr lang="en-US"/>
        </a:p>
      </dgm:t>
    </dgm:pt>
    <dgm:pt modelId="{6AC0D5D3-1D25-4AB8-8209-B07EF957EF86}" type="pres">
      <dgm:prSet presAssocID="{BB4246A2-84ED-476E-9018-F24E9CAA4F21}" presName="Name0" presStyleCnt="0">
        <dgm:presLayoutVars>
          <dgm:dir/>
        </dgm:presLayoutVars>
      </dgm:prSet>
      <dgm:spPr/>
    </dgm:pt>
    <dgm:pt modelId="{3EAD0EBB-FF31-494A-8D8D-060C9E8C26C4}" type="pres">
      <dgm:prSet presAssocID="{8CDA5B17-A208-441C-ACE7-A86A29CD2948}" presName="picture_1" presStyleLbl="bgImgPlace1" presStyleIdx="0" presStyleCnt="1" custScaleX="185465" custLinFactNeighborX="-37550" custLinFactNeighborY="-1303"/>
      <dgm:spPr/>
    </dgm:pt>
    <dgm:pt modelId="{2623DA27-40FD-42DD-8A5A-4770813335C9}" type="pres">
      <dgm:prSet presAssocID="{26EF1E99-5DF6-4550-846D-75B873F6FDD8}" presName="text_1" presStyleLbl="node1" presStyleIdx="0" presStyleCnt="0" custScaleX="140803" custScaleY="161708" custLinFactNeighborX="-58282" custLinFactNeighborY="-32245">
        <dgm:presLayoutVars>
          <dgm:bulletEnabled val="1"/>
        </dgm:presLayoutVars>
      </dgm:prSet>
      <dgm:spPr/>
    </dgm:pt>
    <dgm:pt modelId="{1D309E4D-E668-4D77-AAEE-4521F143DFDE}" type="pres">
      <dgm:prSet presAssocID="{BB4246A2-84ED-476E-9018-F24E9CAA4F21}" presName="linV" presStyleCnt="0"/>
      <dgm:spPr/>
    </dgm:pt>
    <dgm:pt modelId="{0F275D15-BD06-4A78-A567-59C7B80D742B}" type="pres">
      <dgm:prSet presAssocID="{45630C69-9BCB-4347-BABE-5D5C19BF4345}" presName="pair" presStyleCnt="0"/>
      <dgm:spPr/>
    </dgm:pt>
    <dgm:pt modelId="{58FE6FF9-9393-4C01-B156-FF44FE796B6D}" type="pres">
      <dgm:prSet presAssocID="{45630C69-9BCB-4347-BABE-5D5C19BF4345}" presName="spaceH" presStyleLbl="node1" presStyleIdx="0" presStyleCnt="0"/>
      <dgm:spPr/>
    </dgm:pt>
    <dgm:pt modelId="{5EFC757A-B366-46BF-AC4F-3DAE76FA1951}" type="pres">
      <dgm:prSet presAssocID="{45630C69-9BCB-4347-BABE-5D5C19BF4345}" presName="desPictures" presStyleLbl="alignImgPlace1" presStyleIdx="0" presStyleCnt="3" custScaleX="115923" custScaleY="113126" custLinFactY="100000" custLinFactNeighborX="-60357" custLinFactNeighborY="1544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dgm:spPr>
    </dgm:pt>
    <dgm:pt modelId="{62FBD62A-A36C-4632-B26C-FF9FF5181253}" type="pres">
      <dgm:prSet presAssocID="{45630C69-9BCB-4347-BABE-5D5C19BF4345}" presName="desTextWrapper" presStyleCnt="0"/>
      <dgm:spPr/>
    </dgm:pt>
    <dgm:pt modelId="{A220BA70-F228-4281-8918-3D1BF8C1C896}" type="pres">
      <dgm:prSet presAssocID="{45630C69-9BCB-4347-BABE-5D5C19BF4345}" presName="desText" presStyleLbl="revTx" presStyleIdx="0" presStyleCnt="3">
        <dgm:presLayoutVars>
          <dgm:bulletEnabled val="1"/>
        </dgm:presLayoutVars>
      </dgm:prSet>
      <dgm:spPr/>
    </dgm:pt>
    <dgm:pt modelId="{E77059C6-9544-47B2-9BCF-9446C02A4E66}" type="pres">
      <dgm:prSet presAssocID="{3EE57D28-326B-416E-9D20-5102CA14FE08}" presName="spaceV" presStyleCnt="0"/>
      <dgm:spPr/>
    </dgm:pt>
    <dgm:pt modelId="{C6988A70-5CEC-4BE9-8AF3-02815E817E07}" type="pres">
      <dgm:prSet presAssocID="{A42147F6-2466-4861-A355-BB55802A3F9B}" presName="pair" presStyleCnt="0"/>
      <dgm:spPr/>
    </dgm:pt>
    <dgm:pt modelId="{A51ABF41-10B8-48D7-8F4A-1F26B51F18C9}" type="pres">
      <dgm:prSet presAssocID="{A42147F6-2466-4861-A355-BB55802A3F9B}" presName="spaceH" presStyleLbl="node1" presStyleIdx="0" presStyleCnt="0"/>
      <dgm:spPr/>
    </dgm:pt>
    <dgm:pt modelId="{E870F793-48B9-4321-AA32-FC1EE8E04588}" type="pres">
      <dgm:prSet presAssocID="{A42147F6-2466-4861-A355-BB55802A3F9B}" presName="desPictures" presStyleLbl="alignImgPlace1" presStyleIdx="1" presStyleCnt="3" custScaleX="115923" custScaleY="113126" custLinFactNeighborX="-61049" custLinFactNeighborY="738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 modelId="{5A130002-8F52-4A20-B45E-3BD765E652E1}" type="pres">
      <dgm:prSet presAssocID="{A42147F6-2466-4861-A355-BB55802A3F9B}" presName="desTextWrapper" presStyleCnt="0"/>
      <dgm:spPr/>
    </dgm:pt>
    <dgm:pt modelId="{79072C42-681F-4DAA-A0FB-D4639AF93303}" type="pres">
      <dgm:prSet presAssocID="{A42147F6-2466-4861-A355-BB55802A3F9B}" presName="desText" presStyleLbl="revTx" presStyleIdx="1" presStyleCnt="3">
        <dgm:presLayoutVars>
          <dgm:bulletEnabled val="1"/>
        </dgm:presLayoutVars>
      </dgm:prSet>
      <dgm:spPr/>
    </dgm:pt>
    <dgm:pt modelId="{D3C763E6-AE88-4A22-AEFD-BAD9418A4AAC}" type="pres">
      <dgm:prSet presAssocID="{AB84BE82-CCB5-43BF-96D0-3610E5DD9539}" presName="spaceV" presStyleCnt="0"/>
      <dgm:spPr/>
    </dgm:pt>
    <dgm:pt modelId="{DB4F20DD-FC41-4F98-8984-898D32144471}" type="pres">
      <dgm:prSet presAssocID="{7EE357B8-DB41-483A-8465-591D5D7FBA13}" presName="pair" presStyleCnt="0"/>
      <dgm:spPr/>
    </dgm:pt>
    <dgm:pt modelId="{562D512C-1626-4C4C-98EE-44BF3E514FA6}" type="pres">
      <dgm:prSet presAssocID="{7EE357B8-DB41-483A-8465-591D5D7FBA13}" presName="spaceH" presStyleLbl="node1" presStyleIdx="0" presStyleCnt="0"/>
      <dgm:spPr/>
    </dgm:pt>
    <dgm:pt modelId="{03021D79-DE20-42B6-B5A8-D2891FCA5067}" type="pres">
      <dgm:prSet presAssocID="{7EE357B8-DB41-483A-8465-591D5D7FBA13}" presName="desPictures" presStyleLbl="alignImgPlace1" presStyleIdx="2" presStyleCnt="3" custScaleX="115923" custScaleY="113126" custLinFactY="-100000" custLinFactNeighborX="-60830" custLinFactNeighborY="-145251"/>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F8532A67-1ED5-4C13-A7CB-DE0B4BDA83BD}" type="pres">
      <dgm:prSet presAssocID="{7EE357B8-DB41-483A-8465-591D5D7FBA13}" presName="desTextWrapper" presStyleCnt="0"/>
      <dgm:spPr/>
    </dgm:pt>
    <dgm:pt modelId="{658A5072-2653-4F1E-AEF2-6093A6B95943}" type="pres">
      <dgm:prSet presAssocID="{7EE357B8-DB41-483A-8465-591D5D7FBA13}" presName="desText" presStyleLbl="revTx" presStyleIdx="2" presStyleCnt="3">
        <dgm:presLayoutVars>
          <dgm:bulletEnabled val="1"/>
        </dgm:presLayoutVars>
      </dgm:prSet>
      <dgm:spPr/>
    </dgm:pt>
    <dgm:pt modelId="{3442DC68-66FD-4DC9-96A4-6F4D5EC6ED68}" type="pres">
      <dgm:prSet presAssocID="{BB4246A2-84ED-476E-9018-F24E9CAA4F21}" presName="maxNode" presStyleCnt="0"/>
      <dgm:spPr/>
    </dgm:pt>
    <dgm:pt modelId="{BE9308BA-00C2-4A29-9035-2F67DC9442F5}" type="pres">
      <dgm:prSet presAssocID="{BB4246A2-84ED-476E-9018-F24E9CAA4F21}" presName="Name33" presStyleCnt="0"/>
      <dgm:spPr/>
    </dgm:pt>
  </dgm:ptLst>
  <dgm:cxnLst>
    <dgm:cxn modelId="{1C854527-B95D-4771-9CD9-908DE53DCBDA}" type="presOf" srcId="{7EE357B8-DB41-483A-8465-591D5D7FBA13}" destId="{658A5072-2653-4F1E-AEF2-6093A6B95943}" srcOrd="0" destOrd="0" presId="urn:microsoft.com/office/officeart/2008/layout/AccentedPicture"/>
    <dgm:cxn modelId="{0A08BE40-A28C-4665-B6DD-8F193A552FCF}" srcId="{BB4246A2-84ED-476E-9018-F24E9CAA4F21}" destId="{7EE357B8-DB41-483A-8465-591D5D7FBA13}" srcOrd="3" destOrd="0" parTransId="{88FA9F7F-7441-4942-8B52-56F910F9F032}" sibTransId="{FA2A8137-2788-46F4-BDF6-6250DF4B483D}"/>
    <dgm:cxn modelId="{6297E140-C859-4797-B76D-C874DF58545C}" type="presOf" srcId="{A42147F6-2466-4861-A355-BB55802A3F9B}" destId="{79072C42-681F-4DAA-A0FB-D4639AF93303}" srcOrd="0" destOrd="0" presId="urn:microsoft.com/office/officeart/2008/layout/AccentedPicture"/>
    <dgm:cxn modelId="{26122943-095A-416F-969C-7775601D25CF}" type="presOf" srcId="{26EF1E99-5DF6-4550-846D-75B873F6FDD8}" destId="{2623DA27-40FD-42DD-8A5A-4770813335C9}" srcOrd="0" destOrd="0" presId="urn:microsoft.com/office/officeart/2008/layout/AccentedPicture"/>
    <dgm:cxn modelId="{372FE348-7A07-4DCA-B99C-F72CB18F43C4}" srcId="{BB4246A2-84ED-476E-9018-F24E9CAA4F21}" destId="{45630C69-9BCB-4347-BABE-5D5C19BF4345}" srcOrd="1" destOrd="0" parTransId="{E8B7F6F6-D84A-40E8-9A31-E8EDFE01E034}" sibTransId="{3EE57D28-326B-416E-9D20-5102CA14FE08}"/>
    <dgm:cxn modelId="{89F0B64D-D8F9-43DF-B3B4-8110DA7CF918}" type="presOf" srcId="{45630C69-9BCB-4347-BABE-5D5C19BF4345}" destId="{A220BA70-F228-4281-8918-3D1BF8C1C896}" srcOrd="0" destOrd="0" presId="urn:microsoft.com/office/officeart/2008/layout/AccentedPicture"/>
    <dgm:cxn modelId="{47207F93-5ED8-48A7-B096-6D9309F69286}" type="presOf" srcId="{8CDA5B17-A208-441C-ACE7-A86A29CD2948}" destId="{3EAD0EBB-FF31-494A-8D8D-060C9E8C26C4}" srcOrd="0" destOrd="0" presId="urn:microsoft.com/office/officeart/2008/layout/AccentedPicture"/>
    <dgm:cxn modelId="{FC1B5D9C-EF00-4474-807A-C76CDF475E30}" srcId="{BB4246A2-84ED-476E-9018-F24E9CAA4F21}" destId="{A42147F6-2466-4861-A355-BB55802A3F9B}" srcOrd="2" destOrd="0" parTransId="{1FE8F490-F15B-414E-B5BF-D2115E61B8FB}" sibTransId="{AB84BE82-CCB5-43BF-96D0-3610E5DD9539}"/>
    <dgm:cxn modelId="{283097AB-1579-4404-8629-F74C926FBAE7}" srcId="{BB4246A2-84ED-476E-9018-F24E9CAA4F21}" destId="{26EF1E99-5DF6-4550-846D-75B873F6FDD8}" srcOrd="0" destOrd="0" parTransId="{2634DFBD-1750-4BEA-A80A-F32F3B707523}" sibTransId="{8CDA5B17-A208-441C-ACE7-A86A29CD2948}"/>
    <dgm:cxn modelId="{5296F9FF-B464-4CA0-B204-35AE644C4B65}" type="presOf" srcId="{BB4246A2-84ED-476E-9018-F24E9CAA4F21}" destId="{6AC0D5D3-1D25-4AB8-8209-B07EF957EF86}" srcOrd="0" destOrd="0" presId="urn:microsoft.com/office/officeart/2008/layout/AccentedPicture"/>
    <dgm:cxn modelId="{46E733CB-0237-43DC-8D44-28C7AC16A9BF}" type="presParOf" srcId="{6AC0D5D3-1D25-4AB8-8209-B07EF957EF86}" destId="{3EAD0EBB-FF31-494A-8D8D-060C9E8C26C4}" srcOrd="0" destOrd="0" presId="urn:microsoft.com/office/officeart/2008/layout/AccentedPicture"/>
    <dgm:cxn modelId="{340F1F53-6DD7-4EBB-9A0B-230990878F3C}" type="presParOf" srcId="{6AC0D5D3-1D25-4AB8-8209-B07EF957EF86}" destId="{2623DA27-40FD-42DD-8A5A-4770813335C9}" srcOrd="1" destOrd="0" presId="urn:microsoft.com/office/officeart/2008/layout/AccentedPicture"/>
    <dgm:cxn modelId="{CB6B612B-A27D-42B7-9AE6-E7A171F943FA}" type="presParOf" srcId="{6AC0D5D3-1D25-4AB8-8209-B07EF957EF86}" destId="{1D309E4D-E668-4D77-AAEE-4521F143DFDE}" srcOrd="2" destOrd="0" presId="urn:microsoft.com/office/officeart/2008/layout/AccentedPicture"/>
    <dgm:cxn modelId="{666EB2F7-3149-4017-A53A-23644DBD91B8}" type="presParOf" srcId="{1D309E4D-E668-4D77-AAEE-4521F143DFDE}" destId="{0F275D15-BD06-4A78-A567-59C7B80D742B}" srcOrd="0" destOrd="0" presId="urn:microsoft.com/office/officeart/2008/layout/AccentedPicture"/>
    <dgm:cxn modelId="{04C9773A-ED4B-438A-99F0-DED08732B85F}" type="presParOf" srcId="{0F275D15-BD06-4A78-A567-59C7B80D742B}" destId="{58FE6FF9-9393-4C01-B156-FF44FE796B6D}" srcOrd="0" destOrd="0" presId="urn:microsoft.com/office/officeart/2008/layout/AccentedPicture"/>
    <dgm:cxn modelId="{7F7FE651-22C7-4AFA-AAC2-3767A73B4777}" type="presParOf" srcId="{0F275D15-BD06-4A78-A567-59C7B80D742B}" destId="{5EFC757A-B366-46BF-AC4F-3DAE76FA1951}" srcOrd="1" destOrd="0" presId="urn:microsoft.com/office/officeart/2008/layout/AccentedPicture"/>
    <dgm:cxn modelId="{251E8D32-1220-488E-935C-065415EB13AD}" type="presParOf" srcId="{0F275D15-BD06-4A78-A567-59C7B80D742B}" destId="{62FBD62A-A36C-4632-B26C-FF9FF5181253}" srcOrd="2" destOrd="0" presId="urn:microsoft.com/office/officeart/2008/layout/AccentedPicture"/>
    <dgm:cxn modelId="{6B76B32D-CEDC-4D4E-9C9B-F6B506E48A8C}" type="presParOf" srcId="{62FBD62A-A36C-4632-B26C-FF9FF5181253}" destId="{A220BA70-F228-4281-8918-3D1BF8C1C896}" srcOrd="0" destOrd="0" presId="urn:microsoft.com/office/officeart/2008/layout/AccentedPicture"/>
    <dgm:cxn modelId="{3A9B40C6-78CA-45E3-9362-D0716A84928F}" type="presParOf" srcId="{1D309E4D-E668-4D77-AAEE-4521F143DFDE}" destId="{E77059C6-9544-47B2-9BCF-9446C02A4E66}" srcOrd="1" destOrd="0" presId="urn:microsoft.com/office/officeart/2008/layout/AccentedPicture"/>
    <dgm:cxn modelId="{65786EDB-F93B-4A78-8146-AED862F596FE}" type="presParOf" srcId="{1D309E4D-E668-4D77-AAEE-4521F143DFDE}" destId="{C6988A70-5CEC-4BE9-8AF3-02815E817E07}" srcOrd="2" destOrd="0" presId="urn:microsoft.com/office/officeart/2008/layout/AccentedPicture"/>
    <dgm:cxn modelId="{051BC265-C940-4C20-9DE5-2DB20C51685E}" type="presParOf" srcId="{C6988A70-5CEC-4BE9-8AF3-02815E817E07}" destId="{A51ABF41-10B8-48D7-8F4A-1F26B51F18C9}" srcOrd="0" destOrd="0" presId="urn:microsoft.com/office/officeart/2008/layout/AccentedPicture"/>
    <dgm:cxn modelId="{F57B7002-DFD3-4095-8A01-81FA8ED80641}" type="presParOf" srcId="{C6988A70-5CEC-4BE9-8AF3-02815E817E07}" destId="{E870F793-48B9-4321-AA32-FC1EE8E04588}" srcOrd="1" destOrd="0" presId="urn:microsoft.com/office/officeart/2008/layout/AccentedPicture"/>
    <dgm:cxn modelId="{AD09287F-6A00-45B0-B640-3FDEC321884B}" type="presParOf" srcId="{C6988A70-5CEC-4BE9-8AF3-02815E817E07}" destId="{5A130002-8F52-4A20-B45E-3BD765E652E1}" srcOrd="2" destOrd="0" presId="urn:microsoft.com/office/officeart/2008/layout/AccentedPicture"/>
    <dgm:cxn modelId="{5CE76502-93BC-4A3F-8267-7AA335677345}" type="presParOf" srcId="{5A130002-8F52-4A20-B45E-3BD765E652E1}" destId="{79072C42-681F-4DAA-A0FB-D4639AF93303}" srcOrd="0" destOrd="0" presId="urn:microsoft.com/office/officeart/2008/layout/AccentedPicture"/>
    <dgm:cxn modelId="{928149EE-9A64-4026-9DA5-19F649C4DB13}" type="presParOf" srcId="{1D309E4D-E668-4D77-AAEE-4521F143DFDE}" destId="{D3C763E6-AE88-4A22-AEFD-BAD9418A4AAC}" srcOrd="3" destOrd="0" presId="urn:microsoft.com/office/officeart/2008/layout/AccentedPicture"/>
    <dgm:cxn modelId="{10C37777-A638-478C-86EA-9A90E83E0E82}" type="presParOf" srcId="{1D309E4D-E668-4D77-AAEE-4521F143DFDE}" destId="{DB4F20DD-FC41-4F98-8984-898D32144471}" srcOrd="4" destOrd="0" presId="urn:microsoft.com/office/officeart/2008/layout/AccentedPicture"/>
    <dgm:cxn modelId="{6ED6805B-A047-4090-875E-C816B334E67E}" type="presParOf" srcId="{DB4F20DD-FC41-4F98-8984-898D32144471}" destId="{562D512C-1626-4C4C-98EE-44BF3E514FA6}" srcOrd="0" destOrd="0" presId="urn:microsoft.com/office/officeart/2008/layout/AccentedPicture"/>
    <dgm:cxn modelId="{7D804A72-4E16-4F88-8783-6D49E8DF43EB}" type="presParOf" srcId="{DB4F20DD-FC41-4F98-8984-898D32144471}" destId="{03021D79-DE20-42B6-B5A8-D2891FCA5067}" srcOrd="1" destOrd="0" presId="urn:microsoft.com/office/officeart/2008/layout/AccentedPicture"/>
    <dgm:cxn modelId="{B75D80D3-95CF-49E9-9D73-E2EE4E2B2720}" type="presParOf" srcId="{DB4F20DD-FC41-4F98-8984-898D32144471}" destId="{F8532A67-1ED5-4C13-A7CB-DE0B4BDA83BD}" srcOrd="2" destOrd="0" presId="urn:microsoft.com/office/officeart/2008/layout/AccentedPicture"/>
    <dgm:cxn modelId="{184FEFA3-8B98-4CFC-B27F-9DB7219577B1}" type="presParOf" srcId="{F8532A67-1ED5-4C13-A7CB-DE0B4BDA83BD}" destId="{658A5072-2653-4F1E-AEF2-6093A6B95943}" srcOrd="0" destOrd="0" presId="urn:microsoft.com/office/officeart/2008/layout/AccentedPicture"/>
    <dgm:cxn modelId="{2255C65E-6544-4B23-A93B-C1598BA20D47}" type="presParOf" srcId="{6AC0D5D3-1D25-4AB8-8209-B07EF957EF86}" destId="{3442DC68-66FD-4DC9-96A4-6F4D5EC6ED68}" srcOrd="3" destOrd="0" presId="urn:microsoft.com/office/officeart/2008/layout/AccentedPicture"/>
    <dgm:cxn modelId="{9A06F6E2-DF83-4E75-85CF-020CDF484B23}" type="presParOf" srcId="{3442DC68-66FD-4DC9-96A4-6F4D5EC6ED68}" destId="{BE9308BA-00C2-4A29-9035-2F67DC9442F5}"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3F9A21-79C4-410D-BDB2-8B8690AF2315}" type="doc">
      <dgm:prSet loTypeId="urn:microsoft.com/office/officeart/2005/8/layout/process1" loCatId="process" qsTypeId="urn:microsoft.com/office/officeart/2005/8/quickstyle/simple1" qsCatId="simple" csTypeId="urn:microsoft.com/office/officeart/2005/8/colors/accent1_2" csCatId="accent1" phldr="1"/>
      <dgm:spPr/>
    </dgm:pt>
    <dgm:pt modelId="{988B0E80-6388-40A2-B763-4DA7D3AB1612}">
      <dgm:prSet phldrT="[Text]" custT="1"/>
      <dgm:spPr/>
      <dgm:t>
        <a:bodyPr/>
        <a:lstStyle/>
        <a:p>
          <a:r>
            <a:rPr lang="en-US" sz="1400" dirty="0"/>
            <a:t>Application</a:t>
          </a:r>
        </a:p>
      </dgm:t>
    </dgm:pt>
    <dgm:pt modelId="{4558E5C3-D6C8-4E40-9F1B-2E5670A88C53}" type="parTrans" cxnId="{BA895DF9-C9C7-41C2-A80E-018BE82B0ADD}">
      <dgm:prSet/>
      <dgm:spPr/>
      <dgm:t>
        <a:bodyPr/>
        <a:lstStyle/>
        <a:p>
          <a:endParaRPr lang="en-US"/>
        </a:p>
      </dgm:t>
    </dgm:pt>
    <dgm:pt modelId="{797B0959-810D-4CA7-9DE0-7313DF91C644}" type="sibTrans" cxnId="{BA895DF9-C9C7-41C2-A80E-018BE82B0ADD}">
      <dgm:prSet/>
      <dgm:spPr/>
      <dgm:t>
        <a:bodyPr/>
        <a:lstStyle/>
        <a:p>
          <a:endParaRPr lang="en-US" dirty="0"/>
        </a:p>
      </dgm:t>
    </dgm:pt>
    <dgm:pt modelId="{A5E0A400-453A-4E5F-9889-10B179E3B08D}">
      <dgm:prSet phldrT="[Text]" custT="1"/>
      <dgm:spPr/>
      <dgm:t>
        <a:bodyPr/>
        <a:lstStyle/>
        <a:p>
          <a:r>
            <a:rPr lang="en-US" sz="1400" dirty="0"/>
            <a:t>Written decision</a:t>
          </a:r>
        </a:p>
      </dgm:t>
    </dgm:pt>
    <dgm:pt modelId="{7F3EC902-097D-4DDD-95A0-6B602562B17A}" type="parTrans" cxnId="{4434861E-3E0A-4A71-817A-6BBCEE6E88C0}">
      <dgm:prSet/>
      <dgm:spPr/>
      <dgm:t>
        <a:bodyPr/>
        <a:lstStyle/>
        <a:p>
          <a:endParaRPr lang="en-US"/>
        </a:p>
      </dgm:t>
    </dgm:pt>
    <dgm:pt modelId="{672F4D4B-F923-4C4A-9D8D-28AC53A35EA6}" type="sibTrans" cxnId="{4434861E-3E0A-4A71-817A-6BBCEE6E88C0}">
      <dgm:prSet/>
      <dgm:spPr/>
      <dgm:t>
        <a:bodyPr/>
        <a:lstStyle/>
        <a:p>
          <a:endParaRPr lang="en-US" dirty="0"/>
        </a:p>
      </dgm:t>
    </dgm:pt>
    <dgm:pt modelId="{CFE9EC75-1C35-4382-BCF6-000454E4E3FC}">
      <dgm:prSet phldrT="[Text]" custT="1"/>
      <dgm:spPr/>
      <dgm:t>
        <a:bodyPr/>
        <a:lstStyle/>
        <a:p>
          <a:r>
            <a:rPr lang="en-US" sz="1400" dirty="0"/>
            <a:t>Opportunity for Appeals if the decision isn’t fully favorable</a:t>
          </a:r>
        </a:p>
      </dgm:t>
    </dgm:pt>
    <dgm:pt modelId="{78A0D918-36EB-4D44-BBB0-E7753C835E11}" type="parTrans" cxnId="{AC4FBF3D-239C-45DE-8DDB-739927D10B96}">
      <dgm:prSet/>
      <dgm:spPr/>
      <dgm:t>
        <a:bodyPr/>
        <a:lstStyle/>
        <a:p>
          <a:endParaRPr lang="en-US"/>
        </a:p>
      </dgm:t>
    </dgm:pt>
    <dgm:pt modelId="{C32DE253-06BC-431F-8E4A-90DB3534D3E8}" type="sibTrans" cxnId="{AC4FBF3D-239C-45DE-8DDB-739927D10B96}">
      <dgm:prSet/>
      <dgm:spPr/>
      <dgm:t>
        <a:bodyPr/>
        <a:lstStyle/>
        <a:p>
          <a:endParaRPr lang="en-US"/>
        </a:p>
      </dgm:t>
    </dgm:pt>
    <dgm:pt modelId="{99B8E92B-A38B-4604-87CB-F846368F8DC1}">
      <dgm:prSet phldrT="[Text]" custT="1"/>
      <dgm:spPr/>
      <dgm:t>
        <a:bodyPr/>
        <a:lstStyle/>
        <a:p>
          <a:r>
            <a:rPr lang="en-US" sz="1400" dirty="0"/>
            <a:t>Agency confirms eligibility:</a:t>
          </a:r>
        </a:p>
      </dgm:t>
    </dgm:pt>
    <dgm:pt modelId="{EBD08F57-73D1-4344-867A-D44C98FD68B4}" type="parTrans" cxnId="{9BB47FFF-0892-4F15-94C8-DF2DB98686B7}">
      <dgm:prSet/>
      <dgm:spPr/>
      <dgm:t>
        <a:bodyPr/>
        <a:lstStyle/>
        <a:p>
          <a:endParaRPr lang="en-US"/>
        </a:p>
      </dgm:t>
    </dgm:pt>
    <dgm:pt modelId="{77E62D43-2F1E-411D-80A6-13699304B291}" type="sibTrans" cxnId="{9BB47FFF-0892-4F15-94C8-DF2DB98686B7}">
      <dgm:prSet/>
      <dgm:spPr/>
      <dgm:t>
        <a:bodyPr/>
        <a:lstStyle/>
        <a:p>
          <a:endParaRPr lang="en-US" dirty="0"/>
        </a:p>
      </dgm:t>
    </dgm:pt>
    <dgm:pt modelId="{A47D369F-39C6-4F3F-9E37-4E0A836FCA25}" type="pres">
      <dgm:prSet presAssocID="{383F9A21-79C4-410D-BDB2-8B8690AF2315}" presName="Name0" presStyleCnt="0">
        <dgm:presLayoutVars>
          <dgm:dir/>
          <dgm:resizeHandles val="exact"/>
        </dgm:presLayoutVars>
      </dgm:prSet>
      <dgm:spPr/>
    </dgm:pt>
    <dgm:pt modelId="{D133C7DF-C82C-4462-BCA8-5815F77BBE66}" type="pres">
      <dgm:prSet presAssocID="{988B0E80-6388-40A2-B763-4DA7D3AB1612}" presName="node" presStyleLbl="node1" presStyleIdx="0" presStyleCnt="4">
        <dgm:presLayoutVars>
          <dgm:bulletEnabled val="1"/>
        </dgm:presLayoutVars>
      </dgm:prSet>
      <dgm:spPr/>
    </dgm:pt>
    <dgm:pt modelId="{B38E05EE-B37D-48DA-92E6-FB79242D724F}" type="pres">
      <dgm:prSet presAssocID="{797B0959-810D-4CA7-9DE0-7313DF91C644}" presName="sibTrans" presStyleLbl="sibTrans2D1" presStyleIdx="0" presStyleCnt="3"/>
      <dgm:spPr/>
    </dgm:pt>
    <dgm:pt modelId="{1B031ACA-DE2B-4494-804C-01AAD3DD12AD}" type="pres">
      <dgm:prSet presAssocID="{797B0959-810D-4CA7-9DE0-7313DF91C644}" presName="connectorText" presStyleLbl="sibTrans2D1" presStyleIdx="0" presStyleCnt="3"/>
      <dgm:spPr/>
    </dgm:pt>
    <dgm:pt modelId="{4774FE81-A598-456F-B333-1AD183EBA4B3}" type="pres">
      <dgm:prSet presAssocID="{99B8E92B-A38B-4604-87CB-F846368F8DC1}" presName="node" presStyleLbl="node1" presStyleIdx="1" presStyleCnt="4">
        <dgm:presLayoutVars>
          <dgm:bulletEnabled val="1"/>
        </dgm:presLayoutVars>
      </dgm:prSet>
      <dgm:spPr/>
    </dgm:pt>
    <dgm:pt modelId="{941C2B81-4918-41DB-A5A8-5FE4A30B92A5}" type="pres">
      <dgm:prSet presAssocID="{77E62D43-2F1E-411D-80A6-13699304B291}" presName="sibTrans" presStyleLbl="sibTrans2D1" presStyleIdx="1" presStyleCnt="3"/>
      <dgm:spPr/>
    </dgm:pt>
    <dgm:pt modelId="{B4B1BF4C-094B-40DF-B59A-480390A1A2D9}" type="pres">
      <dgm:prSet presAssocID="{77E62D43-2F1E-411D-80A6-13699304B291}" presName="connectorText" presStyleLbl="sibTrans2D1" presStyleIdx="1" presStyleCnt="3"/>
      <dgm:spPr/>
    </dgm:pt>
    <dgm:pt modelId="{3A9B7E12-D2A2-4FE6-B2D4-E744A83B59BB}" type="pres">
      <dgm:prSet presAssocID="{A5E0A400-453A-4E5F-9889-10B179E3B08D}" presName="node" presStyleLbl="node1" presStyleIdx="2" presStyleCnt="4">
        <dgm:presLayoutVars>
          <dgm:bulletEnabled val="1"/>
        </dgm:presLayoutVars>
      </dgm:prSet>
      <dgm:spPr/>
    </dgm:pt>
    <dgm:pt modelId="{3B9E6D2E-069E-40D5-8D6F-D650D5184AF9}" type="pres">
      <dgm:prSet presAssocID="{672F4D4B-F923-4C4A-9D8D-28AC53A35EA6}" presName="sibTrans" presStyleLbl="sibTrans2D1" presStyleIdx="2" presStyleCnt="3"/>
      <dgm:spPr/>
    </dgm:pt>
    <dgm:pt modelId="{D7618DC7-9F4B-4FAB-92E1-E687A7140353}" type="pres">
      <dgm:prSet presAssocID="{672F4D4B-F923-4C4A-9D8D-28AC53A35EA6}" presName="connectorText" presStyleLbl="sibTrans2D1" presStyleIdx="2" presStyleCnt="3"/>
      <dgm:spPr/>
    </dgm:pt>
    <dgm:pt modelId="{80F439C6-70D8-4CE8-B9B1-13D353DAF706}" type="pres">
      <dgm:prSet presAssocID="{CFE9EC75-1C35-4382-BCF6-000454E4E3FC}" presName="node" presStyleLbl="node1" presStyleIdx="3" presStyleCnt="4" custLinFactNeighborY="-1560">
        <dgm:presLayoutVars>
          <dgm:bulletEnabled val="1"/>
        </dgm:presLayoutVars>
      </dgm:prSet>
      <dgm:spPr/>
    </dgm:pt>
  </dgm:ptLst>
  <dgm:cxnLst>
    <dgm:cxn modelId="{4434861E-3E0A-4A71-817A-6BBCEE6E88C0}" srcId="{383F9A21-79C4-410D-BDB2-8B8690AF2315}" destId="{A5E0A400-453A-4E5F-9889-10B179E3B08D}" srcOrd="2" destOrd="0" parTransId="{7F3EC902-097D-4DDD-95A0-6B602562B17A}" sibTransId="{672F4D4B-F923-4C4A-9D8D-28AC53A35EA6}"/>
    <dgm:cxn modelId="{AC4FBF3D-239C-45DE-8DDB-739927D10B96}" srcId="{383F9A21-79C4-410D-BDB2-8B8690AF2315}" destId="{CFE9EC75-1C35-4382-BCF6-000454E4E3FC}" srcOrd="3" destOrd="0" parTransId="{78A0D918-36EB-4D44-BBB0-E7753C835E11}" sibTransId="{C32DE253-06BC-431F-8E4A-90DB3534D3E8}"/>
    <dgm:cxn modelId="{F66FA73E-B76A-49B6-BF8B-4725B750FE48}" type="presOf" srcId="{797B0959-810D-4CA7-9DE0-7313DF91C644}" destId="{B38E05EE-B37D-48DA-92E6-FB79242D724F}" srcOrd="0" destOrd="0" presId="urn:microsoft.com/office/officeart/2005/8/layout/process1"/>
    <dgm:cxn modelId="{1CA0165D-5F0C-4507-937D-17AF88F05356}" type="presOf" srcId="{672F4D4B-F923-4C4A-9D8D-28AC53A35EA6}" destId="{D7618DC7-9F4B-4FAB-92E1-E687A7140353}" srcOrd="1" destOrd="0" presId="urn:microsoft.com/office/officeart/2005/8/layout/process1"/>
    <dgm:cxn modelId="{9FF41641-7480-41B7-A99E-B77F8880BDF9}" type="presOf" srcId="{CFE9EC75-1C35-4382-BCF6-000454E4E3FC}" destId="{80F439C6-70D8-4CE8-B9B1-13D353DAF706}" srcOrd="0" destOrd="0" presId="urn:microsoft.com/office/officeart/2005/8/layout/process1"/>
    <dgm:cxn modelId="{B4477D82-8BC7-442C-99ED-432F65FF9B43}" type="presOf" srcId="{77E62D43-2F1E-411D-80A6-13699304B291}" destId="{B4B1BF4C-094B-40DF-B59A-480390A1A2D9}" srcOrd="1" destOrd="0" presId="urn:microsoft.com/office/officeart/2005/8/layout/process1"/>
    <dgm:cxn modelId="{A0907992-B321-4C34-B047-2650A21586E1}" type="presOf" srcId="{77E62D43-2F1E-411D-80A6-13699304B291}" destId="{941C2B81-4918-41DB-A5A8-5FE4A30B92A5}" srcOrd="0" destOrd="0" presId="urn:microsoft.com/office/officeart/2005/8/layout/process1"/>
    <dgm:cxn modelId="{522059B7-2F3E-4E05-9079-4C68463D293A}" type="presOf" srcId="{672F4D4B-F923-4C4A-9D8D-28AC53A35EA6}" destId="{3B9E6D2E-069E-40D5-8D6F-D650D5184AF9}" srcOrd="0" destOrd="0" presId="urn:microsoft.com/office/officeart/2005/8/layout/process1"/>
    <dgm:cxn modelId="{B0718CC5-9742-446A-B5E1-53FF8F756293}" type="presOf" srcId="{99B8E92B-A38B-4604-87CB-F846368F8DC1}" destId="{4774FE81-A598-456F-B333-1AD183EBA4B3}" srcOrd="0" destOrd="0" presId="urn:microsoft.com/office/officeart/2005/8/layout/process1"/>
    <dgm:cxn modelId="{9687A0D2-3998-4F6E-930E-2E9C2B997F9A}" type="presOf" srcId="{988B0E80-6388-40A2-B763-4DA7D3AB1612}" destId="{D133C7DF-C82C-4462-BCA8-5815F77BBE66}" srcOrd="0" destOrd="0" presId="urn:microsoft.com/office/officeart/2005/8/layout/process1"/>
    <dgm:cxn modelId="{5BE5BDE2-F266-47C6-B449-630A2438AD31}" type="presOf" srcId="{797B0959-810D-4CA7-9DE0-7313DF91C644}" destId="{1B031ACA-DE2B-4494-804C-01AAD3DD12AD}" srcOrd="1" destOrd="0" presId="urn:microsoft.com/office/officeart/2005/8/layout/process1"/>
    <dgm:cxn modelId="{A0DF33F5-FB9C-4A3A-BCBC-5939A6B30D8B}" type="presOf" srcId="{383F9A21-79C4-410D-BDB2-8B8690AF2315}" destId="{A47D369F-39C6-4F3F-9E37-4E0A836FCA25}" srcOrd="0" destOrd="0" presId="urn:microsoft.com/office/officeart/2005/8/layout/process1"/>
    <dgm:cxn modelId="{B48C72F6-F70C-46BC-8CBA-7F234F3EE2AA}" type="presOf" srcId="{A5E0A400-453A-4E5F-9889-10B179E3B08D}" destId="{3A9B7E12-D2A2-4FE6-B2D4-E744A83B59BB}" srcOrd="0" destOrd="0" presId="urn:microsoft.com/office/officeart/2005/8/layout/process1"/>
    <dgm:cxn modelId="{BA895DF9-C9C7-41C2-A80E-018BE82B0ADD}" srcId="{383F9A21-79C4-410D-BDB2-8B8690AF2315}" destId="{988B0E80-6388-40A2-B763-4DA7D3AB1612}" srcOrd="0" destOrd="0" parTransId="{4558E5C3-D6C8-4E40-9F1B-2E5670A88C53}" sibTransId="{797B0959-810D-4CA7-9DE0-7313DF91C644}"/>
    <dgm:cxn modelId="{9BB47FFF-0892-4F15-94C8-DF2DB98686B7}" srcId="{383F9A21-79C4-410D-BDB2-8B8690AF2315}" destId="{99B8E92B-A38B-4604-87CB-F846368F8DC1}" srcOrd="1" destOrd="0" parTransId="{EBD08F57-73D1-4344-867A-D44C98FD68B4}" sibTransId="{77E62D43-2F1E-411D-80A6-13699304B291}"/>
    <dgm:cxn modelId="{E5BC52F8-9689-4B0D-85D2-5C390DA3FEC4}" type="presParOf" srcId="{A47D369F-39C6-4F3F-9E37-4E0A836FCA25}" destId="{D133C7DF-C82C-4462-BCA8-5815F77BBE66}" srcOrd="0" destOrd="0" presId="urn:microsoft.com/office/officeart/2005/8/layout/process1"/>
    <dgm:cxn modelId="{FA098601-A741-4A3D-8605-2F8AB79EF4CE}" type="presParOf" srcId="{A47D369F-39C6-4F3F-9E37-4E0A836FCA25}" destId="{B38E05EE-B37D-48DA-92E6-FB79242D724F}" srcOrd="1" destOrd="0" presId="urn:microsoft.com/office/officeart/2005/8/layout/process1"/>
    <dgm:cxn modelId="{B9F60E0E-0F9A-406E-A9F0-B81A6758D42B}" type="presParOf" srcId="{B38E05EE-B37D-48DA-92E6-FB79242D724F}" destId="{1B031ACA-DE2B-4494-804C-01AAD3DD12AD}" srcOrd="0" destOrd="0" presId="urn:microsoft.com/office/officeart/2005/8/layout/process1"/>
    <dgm:cxn modelId="{3078CD86-B610-472C-8BD3-D5410DB0BED1}" type="presParOf" srcId="{A47D369F-39C6-4F3F-9E37-4E0A836FCA25}" destId="{4774FE81-A598-456F-B333-1AD183EBA4B3}" srcOrd="2" destOrd="0" presId="urn:microsoft.com/office/officeart/2005/8/layout/process1"/>
    <dgm:cxn modelId="{0E1D752E-87F5-44D3-9695-EAF41FC9F587}" type="presParOf" srcId="{A47D369F-39C6-4F3F-9E37-4E0A836FCA25}" destId="{941C2B81-4918-41DB-A5A8-5FE4A30B92A5}" srcOrd="3" destOrd="0" presId="urn:microsoft.com/office/officeart/2005/8/layout/process1"/>
    <dgm:cxn modelId="{7DECBC5D-5AA2-4CD7-BEFA-FD78FFC4E118}" type="presParOf" srcId="{941C2B81-4918-41DB-A5A8-5FE4A30B92A5}" destId="{B4B1BF4C-094B-40DF-B59A-480390A1A2D9}" srcOrd="0" destOrd="0" presId="urn:microsoft.com/office/officeart/2005/8/layout/process1"/>
    <dgm:cxn modelId="{58DD032B-A1F1-4C62-BB4E-09B829B154F3}" type="presParOf" srcId="{A47D369F-39C6-4F3F-9E37-4E0A836FCA25}" destId="{3A9B7E12-D2A2-4FE6-B2D4-E744A83B59BB}" srcOrd="4" destOrd="0" presId="urn:microsoft.com/office/officeart/2005/8/layout/process1"/>
    <dgm:cxn modelId="{0837BBC0-496B-40E1-B593-249A122DB810}" type="presParOf" srcId="{A47D369F-39C6-4F3F-9E37-4E0A836FCA25}" destId="{3B9E6D2E-069E-40D5-8D6F-D650D5184AF9}" srcOrd="5" destOrd="0" presId="urn:microsoft.com/office/officeart/2005/8/layout/process1"/>
    <dgm:cxn modelId="{96B47C38-8A62-47E5-9BA6-53A1B3903E0F}" type="presParOf" srcId="{3B9E6D2E-069E-40D5-8D6F-D650D5184AF9}" destId="{D7618DC7-9F4B-4FAB-92E1-E687A7140353}" srcOrd="0" destOrd="0" presId="urn:microsoft.com/office/officeart/2005/8/layout/process1"/>
    <dgm:cxn modelId="{60F601A5-C908-4176-AB65-2FF67A34993C}" type="presParOf" srcId="{A47D369F-39C6-4F3F-9E37-4E0A836FCA25}" destId="{80F439C6-70D8-4CE8-B9B1-13D353DAF70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8149E-553A-46FC-BE0E-DF74E63C510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8544B23-4351-43B7-B385-124DBB8B5B95}">
      <dgm:prSet phldrT="[Text]"/>
      <dgm:spPr/>
      <dgm:t>
        <a:bodyPr/>
        <a:lstStyle/>
        <a:p>
          <a:r>
            <a:rPr lang="en-US" b="1" dirty="0"/>
            <a:t>Unable to engage in substantial gainful employment</a:t>
          </a:r>
          <a:endParaRPr lang="en-US" dirty="0"/>
        </a:p>
      </dgm:t>
    </dgm:pt>
    <dgm:pt modelId="{9EAF1199-7DE5-4502-9194-A2E0AE48812E}" type="parTrans" cxnId="{1F746AFB-0CA1-49A9-A18E-A2EF0D4D4335}">
      <dgm:prSet/>
      <dgm:spPr/>
      <dgm:t>
        <a:bodyPr/>
        <a:lstStyle/>
        <a:p>
          <a:endParaRPr lang="en-US"/>
        </a:p>
      </dgm:t>
    </dgm:pt>
    <dgm:pt modelId="{A52F0868-BFB6-4E99-80CC-41E1A2061385}" type="sibTrans" cxnId="{1F746AFB-0CA1-49A9-A18E-A2EF0D4D4335}">
      <dgm:prSet/>
      <dgm:spPr/>
      <dgm:t>
        <a:bodyPr/>
        <a:lstStyle/>
        <a:p>
          <a:endParaRPr lang="en-US"/>
        </a:p>
      </dgm:t>
    </dgm:pt>
    <dgm:pt modelId="{144BC615-3D2C-4A5E-A01F-60EE357D4F63}">
      <dgm:prSet custT="1"/>
      <dgm:spPr/>
      <dgm:t>
        <a:bodyPr/>
        <a:lstStyle/>
        <a:p>
          <a:pPr>
            <a:lnSpc>
              <a:spcPct val="100000"/>
            </a:lnSpc>
          </a:pPr>
          <a:r>
            <a:rPr lang="en-US" sz="1600" b="1" dirty="0"/>
            <a:t>Most show they cannot work </a:t>
          </a:r>
          <a:r>
            <a:rPr lang="en-US" sz="1600" b="1" i="1" dirty="0"/>
            <a:t>any </a:t>
          </a:r>
          <a:r>
            <a:rPr lang="en-US" sz="1600" b="1" dirty="0"/>
            <a:t>jobs</a:t>
          </a:r>
          <a:r>
            <a:rPr lang="en-US" sz="1600" dirty="0"/>
            <a:t>, not just the jobs they’ve held in the past</a:t>
          </a:r>
        </a:p>
      </dgm:t>
    </dgm:pt>
    <dgm:pt modelId="{0D210EE0-C7FC-46FD-8395-F1279F4A2568}" type="parTrans" cxnId="{B708E4E1-DB72-4EAD-ADEA-5EF46A161ECA}">
      <dgm:prSet/>
      <dgm:spPr/>
      <dgm:t>
        <a:bodyPr/>
        <a:lstStyle/>
        <a:p>
          <a:endParaRPr lang="en-US"/>
        </a:p>
      </dgm:t>
    </dgm:pt>
    <dgm:pt modelId="{5B0DB3DE-0AF0-4BD9-A445-4B5813FC8168}" type="sibTrans" cxnId="{B708E4E1-DB72-4EAD-ADEA-5EF46A161ECA}">
      <dgm:prSet/>
      <dgm:spPr/>
      <dgm:t>
        <a:bodyPr/>
        <a:lstStyle/>
        <a:p>
          <a:endParaRPr lang="en-US"/>
        </a:p>
      </dgm:t>
    </dgm:pt>
    <dgm:pt modelId="{1B3D9C3E-5331-454E-A2C4-FE1558A92851}">
      <dgm:prSet custT="1"/>
      <dgm:spPr/>
      <dgm:t>
        <a:bodyPr/>
        <a:lstStyle/>
        <a:p>
          <a:pPr>
            <a:lnSpc>
              <a:spcPct val="100000"/>
            </a:lnSpc>
          </a:pPr>
          <a:r>
            <a:rPr lang="en-US" sz="1600" b="1" dirty="0"/>
            <a:t>Diagnosis is not enough</a:t>
          </a:r>
          <a:r>
            <a:rPr lang="en-US" sz="1600" dirty="0"/>
            <a:t>. Conditions must result in symptoms and limitations that prevent a person from working.</a:t>
          </a:r>
        </a:p>
      </dgm:t>
    </dgm:pt>
    <dgm:pt modelId="{6E19ED1C-2F4E-49B7-AF1A-311818B9E297}" type="parTrans" cxnId="{2D0CBBFB-F707-4AA0-8280-121FBED3BBA1}">
      <dgm:prSet/>
      <dgm:spPr/>
      <dgm:t>
        <a:bodyPr/>
        <a:lstStyle/>
        <a:p>
          <a:endParaRPr lang="en-US"/>
        </a:p>
      </dgm:t>
    </dgm:pt>
    <dgm:pt modelId="{FD07ACEF-825D-42C4-8977-D13BAFCC24B5}" type="sibTrans" cxnId="{2D0CBBFB-F707-4AA0-8280-121FBED3BBA1}">
      <dgm:prSet/>
      <dgm:spPr/>
      <dgm:t>
        <a:bodyPr/>
        <a:lstStyle/>
        <a:p>
          <a:endParaRPr lang="en-US"/>
        </a:p>
      </dgm:t>
    </dgm:pt>
    <dgm:pt modelId="{8E92D6FA-970D-4B08-8961-DE1A016E3786}">
      <dgm:prSet custT="1"/>
      <dgm:spPr/>
      <dgm:t>
        <a:bodyPr/>
        <a:lstStyle/>
        <a:p>
          <a:pPr>
            <a:lnSpc>
              <a:spcPct val="100000"/>
            </a:lnSpc>
          </a:pPr>
          <a:r>
            <a:rPr lang="en-US" sz="1600" b="1" dirty="0"/>
            <a:t>Evidence used</a:t>
          </a:r>
          <a:r>
            <a:rPr lang="en-US" sz="1600" dirty="0"/>
            <a:t>: statements by the claimant and others who know the claimant; objective evidence documented in medical and other treatment records</a:t>
          </a:r>
        </a:p>
      </dgm:t>
    </dgm:pt>
    <dgm:pt modelId="{9949C417-27EE-43BF-8187-A553CF5FBCCC}" type="parTrans" cxnId="{2614F95D-C8CF-423E-BC9D-EF53118FBDB5}">
      <dgm:prSet/>
      <dgm:spPr/>
      <dgm:t>
        <a:bodyPr/>
        <a:lstStyle/>
        <a:p>
          <a:endParaRPr lang="en-US"/>
        </a:p>
      </dgm:t>
    </dgm:pt>
    <dgm:pt modelId="{FAC8C845-31BE-408F-8BD9-658D412535A0}" type="sibTrans" cxnId="{2614F95D-C8CF-423E-BC9D-EF53118FBDB5}">
      <dgm:prSet/>
      <dgm:spPr/>
      <dgm:t>
        <a:bodyPr/>
        <a:lstStyle/>
        <a:p>
          <a:endParaRPr lang="en-US"/>
        </a:p>
      </dgm:t>
    </dgm:pt>
    <dgm:pt modelId="{6C444627-2D72-4C56-8F2C-E5679D31C226}">
      <dgm:prSet custT="1"/>
      <dgm:spPr/>
      <dgm:t>
        <a:bodyPr/>
        <a:lstStyle/>
        <a:p>
          <a:pPr>
            <a:lnSpc>
              <a:spcPct val="100000"/>
            </a:lnSpc>
          </a:pPr>
          <a:r>
            <a:rPr lang="en-US" sz="1600" dirty="0"/>
            <a:t>Strongest evidence is </a:t>
          </a:r>
          <a:r>
            <a:rPr lang="en-US" sz="1600" b="1" dirty="0"/>
            <a:t>medical records, objective testing, and doctor’s observations</a:t>
          </a:r>
        </a:p>
      </dgm:t>
    </dgm:pt>
    <dgm:pt modelId="{C3DA49D1-75EC-4FE9-914B-3D3C408EE4D7}" type="parTrans" cxnId="{828E196B-FFDA-431F-9DD9-C1073A4A3917}">
      <dgm:prSet/>
      <dgm:spPr/>
      <dgm:t>
        <a:bodyPr/>
        <a:lstStyle/>
        <a:p>
          <a:endParaRPr lang="en-US"/>
        </a:p>
      </dgm:t>
    </dgm:pt>
    <dgm:pt modelId="{94BE81C0-DBAB-4E2D-856B-CC87A8D5B6F9}" type="sibTrans" cxnId="{828E196B-FFDA-431F-9DD9-C1073A4A3917}">
      <dgm:prSet/>
      <dgm:spPr/>
      <dgm:t>
        <a:bodyPr/>
        <a:lstStyle/>
        <a:p>
          <a:endParaRPr lang="en-US"/>
        </a:p>
      </dgm:t>
    </dgm:pt>
    <dgm:pt modelId="{59D50133-B7A3-49FE-BB69-EF1AC6DD750C}">
      <dgm:prSet custT="1"/>
      <dgm:spPr/>
      <dgm:t>
        <a:bodyPr/>
        <a:lstStyle/>
        <a:p>
          <a:pPr>
            <a:lnSpc>
              <a:spcPct val="100000"/>
            </a:lnSpc>
          </a:pPr>
          <a:r>
            <a:rPr lang="en-US" sz="1600" dirty="0"/>
            <a:t>If client declines a treatment because of side effects, or fear of side effects, or the inability to pay for or access a treatment, or some other legitimate reason, </a:t>
          </a:r>
          <a:r>
            <a:rPr lang="en-US" sz="1600" b="1" dirty="0"/>
            <a:t>that needs to be documented by the medical provider</a:t>
          </a:r>
          <a:r>
            <a:rPr lang="en-US" sz="1600" dirty="0"/>
            <a:t>; otherwise, SSA might decline the application</a:t>
          </a:r>
        </a:p>
      </dgm:t>
    </dgm:pt>
    <dgm:pt modelId="{CDA954A7-0C1A-4BBC-AA4D-45042A5667FC}" type="parTrans" cxnId="{3CCF48B0-0ECA-4216-8FA7-7751FE3A50B5}">
      <dgm:prSet/>
      <dgm:spPr/>
      <dgm:t>
        <a:bodyPr/>
        <a:lstStyle/>
        <a:p>
          <a:endParaRPr lang="en-US"/>
        </a:p>
      </dgm:t>
    </dgm:pt>
    <dgm:pt modelId="{ECD93F3A-244B-4E90-BA61-AEF30DBB3F68}" type="sibTrans" cxnId="{3CCF48B0-0ECA-4216-8FA7-7751FE3A50B5}">
      <dgm:prSet/>
      <dgm:spPr/>
      <dgm:t>
        <a:bodyPr/>
        <a:lstStyle/>
        <a:p>
          <a:endParaRPr lang="en-US"/>
        </a:p>
      </dgm:t>
    </dgm:pt>
    <dgm:pt modelId="{E6B7A0FB-7E6C-41F9-BFC1-DDE6C4672FDC}">
      <dgm:prSet custT="1"/>
      <dgm:spPr/>
      <dgm:t>
        <a:bodyPr/>
        <a:lstStyle/>
        <a:p>
          <a:pPr>
            <a:lnSpc>
              <a:spcPct val="100000"/>
            </a:lnSpc>
          </a:pPr>
          <a:r>
            <a:rPr lang="en-US" sz="1600" dirty="0"/>
            <a:t>Must have lasted or be expected to last for </a:t>
          </a:r>
          <a:r>
            <a:rPr lang="en-US" sz="1600" b="1" dirty="0"/>
            <a:t>at least 12 months</a:t>
          </a:r>
        </a:p>
      </dgm:t>
    </dgm:pt>
    <dgm:pt modelId="{17E7A8F5-49C4-48DF-8F25-AA1D341397A2}" type="parTrans" cxnId="{F332A6DF-1C35-48A2-8041-C5B8F2EB4E24}">
      <dgm:prSet/>
      <dgm:spPr/>
      <dgm:t>
        <a:bodyPr/>
        <a:lstStyle/>
        <a:p>
          <a:endParaRPr lang="en-US"/>
        </a:p>
      </dgm:t>
    </dgm:pt>
    <dgm:pt modelId="{E3112CA3-7737-4D23-BFCA-BDB5F2757856}" type="sibTrans" cxnId="{F332A6DF-1C35-48A2-8041-C5B8F2EB4E24}">
      <dgm:prSet/>
      <dgm:spPr/>
      <dgm:t>
        <a:bodyPr/>
        <a:lstStyle/>
        <a:p>
          <a:endParaRPr lang="en-US"/>
        </a:p>
      </dgm:t>
    </dgm:pt>
    <dgm:pt modelId="{C729913A-CC9A-4FAF-861B-E23DFBBEABAE}" type="pres">
      <dgm:prSet presAssocID="{EA78149E-553A-46FC-BE0E-DF74E63C510C}" presName="Name0" presStyleCnt="0">
        <dgm:presLayoutVars>
          <dgm:dir/>
          <dgm:animLvl val="lvl"/>
          <dgm:resizeHandles val="exact"/>
        </dgm:presLayoutVars>
      </dgm:prSet>
      <dgm:spPr/>
    </dgm:pt>
    <dgm:pt modelId="{3CE3B489-9260-4B59-8624-2070E13F5C11}" type="pres">
      <dgm:prSet presAssocID="{48544B23-4351-43B7-B385-124DBB8B5B95}" presName="linNode" presStyleCnt="0"/>
      <dgm:spPr/>
    </dgm:pt>
    <dgm:pt modelId="{37779113-0BAD-4664-A8B8-7D64C73FE8EE}" type="pres">
      <dgm:prSet presAssocID="{48544B23-4351-43B7-B385-124DBB8B5B95}" presName="parentText" presStyleLbl="node1" presStyleIdx="0" presStyleCnt="1" custScaleX="39255">
        <dgm:presLayoutVars>
          <dgm:chMax val="1"/>
          <dgm:bulletEnabled val="1"/>
        </dgm:presLayoutVars>
      </dgm:prSet>
      <dgm:spPr/>
    </dgm:pt>
    <dgm:pt modelId="{DCC88C16-2501-48CC-8CFC-7C5462F38DD6}" type="pres">
      <dgm:prSet presAssocID="{48544B23-4351-43B7-B385-124DBB8B5B95}" presName="descendantText" presStyleLbl="alignAccFollowNode1" presStyleIdx="0" presStyleCnt="1" custScaleX="113305">
        <dgm:presLayoutVars>
          <dgm:bulletEnabled val="1"/>
        </dgm:presLayoutVars>
      </dgm:prSet>
      <dgm:spPr/>
    </dgm:pt>
  </dgm:ptLst>
  <dgm:cxnLst>
    <dgm:cxn modelId="{19053C10-9651-4AF9-BEB2-D3A14CF91C80}" type="presOf" srcId="{8E92D6FA-970D-4B08-8961-DE1A016E3786}" destId="{DCC88C16-2501-48CC-8CFC-7C5462F38DD6}" srcOrd="0" destOrd="3" presId="urn:microsoft.com/office/officeart/2005/8/layout/vList5"/>
    <dgm:cxn modelId="{8FC7BC1E-21A8-4C0C-A025-33C4DA7B9E20}" type="presOf" srcId="{144BC615-3D2C-4A5E-A01F-60EE357D4F63}" destId="{DCC88C16-2501-48CC-8CFC-7C5462F38DD6}" srcOrd="0" destOrd="0" presId="urn:microsoft.com/office/officeart/2005/8/layout/vList5"/>
    <dgm:cxn modelId="{EBEA135B-EBEB-48E6-B292-43AC1940A3A1}" type="presOf" srcId="{59D50133-B7A3-49FE-BB69-EF1AC6DD750C}" destId="{DCC88C16-2501-48CC-8CFC-7C5462F38DD6}" srcOrd="0" destOrd="5" presId="urn:microsoft.com/office/officeart/2005/8/layout/vList5"/>
    <dgm:cxn modelId="{2614F95D-C8CF-423E-BC9D-EF53118FBDB5}" srcId="{48544B23-4351-43B7-B385-124DBB8B5B95}" destId="{8E92D6FA-970D-4B08-8961-DE1A016E3786}" srcOrd="3" destOrd="0" parTransId="{9949C417-27EE-43BF-8187-A553CF5FBCCC}" sibTransId="{FAC8C845-31BE-408F-8BD9-658D412535A0}"/>
    <dgm:cxn modelId="{7EC9B648-4600-4E7E-AD34-D5DE0F552419}" type="presOf" srcId="{E6B7A0FB-7E6C-41F9-BFC1-DDE6C4672FDC}" destId="{DCC88C16-2501-48CC-8CFC-7C5462F38DD6}" srcOrd="0" destOrd="1" presId="urn:microsoft.com/office/officeart/2005/8/layout/vList5"/>
    <dgm:cxn modelId="{828E196B-FFDA-431F-9DD9-C1073A4A3917}" srcId="{48544B23-4351-43B7-B385-124DBB8B5B95}" destId="{6C444627-2D72-4C56-8F2C-E5679D31C226}" srcOrd="4" destOrd="0" parTransId="{C3DA49D1-75EC-4FE9-914B-3D3C408EE4D7}" sibTransId="{94BE81C0-DBAB-4E2D-856B-CC87A8D5B6F9}"/>
    <dgm:cxn modelId="{AC83FD4C-2AD9-4F17-A2BA-3A7CE85F2D75}" type="presOf" srcId="{48544B23-4351-43B7-B385-124DBB8B5B95}" destId="{37779113-0BAD-4664-A8B8-7D64C73FE8EE}" srcOrd="0" destOrd="0" presId="urn:microsoft.com/office/officeart/2005/8/layout/vList5"/>
    <dgm:cxn modelId="{8FF13671-D7E6-440C-9A4F-12C647EBC178}" type="presOf" srcId="{EA78149E-553A-46FC-BE0E-DF74E63C510C}" destId="{C729913A-CC9A-4FAF-861B-E23DFBBEABAE}" srcOrd="0" destOrd="0" presId="urn:microsoft.com/office/officeart/2005/8/layout/vList5"/>
    <dgm:cxn modelId="{0A233F84-1A9F-4A48-9F1E-F78C83C684F3}" type="presOf" srcId="{1B3D9C3E-5331-454E-A2C4-FE1558A92851}" destId="{DCC88C16-2501-48CC-8CFC-7C5462F38DD6}" srcOrd="0" destOrd="2" presId="urn:microsoft.com/office/officeart/2005/8/layout/vList5"/>
    <dgm:cxn modelId="{3CCF48B0-0ECA-4216-8FA7-7751FE3A50B5}" srcId="{48544B23-4351-43B7-B385-124DBB8B5B95}" destId="{59D50133-B7A3-49FE-BB69-EF1AC6DD750C}" srcOrd="5" destOrd="0" parTransId="{CDA954A7-0C1A-4BBC-AA4D-45042A5667FC}" sibTransId="{ECD93F3A-244B-4E90-BA61-AEF30DBB3F68}"/>
    <dgm:cxn modelId="{F332A6DF-1C35-48A2-8041-C5B8F2EB4E24}" srcId="{48544B23-4351-43B7-B385-124DBB8B5B95}" destId="{E6B7A0FB-7E6C-41F9-BFC1-DDE6C4672FDC}" srcOrd="1" destOrd="0" parTransId="{17E7A8F5-49C4-48DF-8F25-AA1D341397A2}" sibTransId="{E3112CA3-7737-4D23-BFCA-BDB5F2757856}"/>
    <dgm:cxn modelId="{B708E4E1-DB72-4EAD-ADEA-5EF46A161ECA}" srcId="{48544B23-4351-43B7-B385-124DBB8B5B95}" destId="{144BC615-3D2C-4A5E-A01F-60EE357D4F63}" srcOrd="0" destOrd="0" parTransId="{0D210EE0-C7FC-46FD-8395-F1279F4A2568}" sibTransId="{5B0DB3DE-0AF0-4BD9-A445-4B5813FC8168}"/>
    <dgm:cxn modelId="{41E834F5-E0C0-4181-AA67-31D078DD6D8C}" type="presOf" srcId="{6C444627-2D72-4C56-8F2C-E5679D31C226}" destId="{DCC88C16-2501-48CC-8CFC-7C5462F38DD6}" srcOrd="0" destOrd="4" presId="urn:microsoft.com/office/officeart/2005/8/layout/vList5"/>
    <dgm:cxn modelId="{1F746AFB-0CA1-49A9-A18E-A2EF0D4D4335}" srcId="{EA78149E-553A-46FC-BE0E-DF74E63C510C}" destId="{48544B23-4351-43B7-B385-124DBB8B5B95}" srcOrd="0" destOrd="0" parTransId="{9EAF1199-7DE5-4502-9194-A2E0AE48812E}" sibTransId="{A52F0868-BFB6-4E99-80CC-41E1A2061385}"/>
    <dgm:cxn modelId="{2D0CBBFB-F707-4AA0-8280-121FBED3BBA1}" srcId="{48544B23-4351-43B7-B385-124DBB8B5B95}" destId="{1B3D9C3E-5331-454E-A2C4-FE1558A92851}" srcOrd="2" destOrd="0" parTransId="{6E19ED1C-2F4E-49B7-AF1A-311818B9E297}" sibTransId="{FD07ACEF-825D-42C4-8977-D13BAFCC24B5}"/>
    <dgm:cxn modelId="{D10CB928-B9A7-4F45-9F57-A1EBC8EBDB00}" type="presParOf" srcId="{C729913A-CC9A-4FAF-861B-E23DFBBEABAE}" destId="{3CE3B489-9260-4B59-8624-2070E13F5C11}" srcOrd="0" destOrd="0" presId="urn:microsoft.com/office/officeart/2005/8/layout/vList5"/>
    <dgm:cxn modelId="{E20DEDDA-164A-43C0-84C1-A540B972F840}" type="presParOf" srcId="{3CE3B489-9260-4B59-8624-2070E13F5C11}" destId="{37779113-0BAD-4664-A8B8-7D64C73FE8EE}" srcOrd="0" destOrd="0" presId="urn:microsoft.com/office/officeart/2005/8/layout/vList5"/>
    <dgm:cxn modelId="{7F4095BB-B825-4940-A7C7-EE24057C86C2}" type="presParOf" srcId="{3CE3B489-9260-4B59-8624-2070E13F5C11}" destId="{DCC88C16-2501-48CC-8CFC-7C5462F38D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23BA79-2737-4477-B2F6-814670897D02}" type="doc">
      <dgm:prSet loTypeId="urn:microsoft.com/office/officeart/2005/8/layout/hChevron3" loCatId="process" qsTypeId="urn:microsoft.com/office/officeart/2005/8/quickstyle/simple1" qsCatId="simple" csTypeId="urn:microsoft.com/office/officeart/2005/8/colors/accent1_2" csCatId="accent1" phldr="1"/>
      <dgm:spPr/>
    </dgm:pt>
    <dgm:pt modelId="{ABB55373-B8B3-4EF4-B6D8-F278BFF35204}">
      <dgm:prSet phldrT="[Text]"/>
      <dgm:spPr/>
      <dgm:t>
        <a:bodyPr/>
        <a:lstStyle/>
        <a:p>
          <a:r>
            <a:rPr lang="en-US" dirty="0"/>
            <a:t>diagnosis</a:t>
          </a:r>
        </a:p>
      </dgm:t>
    </dgm:pt>
    <dgm:pt modelId="{470FB140-3F3A-4DD5-B01F-C76617F8BFFE}" type="parTrans" cxnId="{9410AF92-0340-4148-850A-4E5A1E40E7C7}">
      <dgm:prSet/>
      <dgm:spPr/>
      <dgm:t>
        <a:bodyPr/>
        <a:lstStyle/>
        <a:p>
          <a:endParaRPr lang="en-US"/>
        </a:p>
      </dgm:t>
    </dgm:pt>
    <dgm:pt modelId="{A7A6C77A-5A0D-40DC-850A-3FF66DC8B2BC}" type="sibTrans" cxnId="{9410AF92-0340-4148-850A-4E5A1E40E7C7}">
      <dgm:prSet/>
      <dgm:spPr/>
      <dgm:t>
        <a:bodyPr/>
        <a:lstStyle/>
        <a:p>
          <a:endParaRPr lang="en-US"/>
        </a:p>
      </dgm:t>
    </dgm:pt>
    <dgm:pt modelId="{2F57FCCE-6465-46E1-8D79-FF5A3C671645}">
      <dgm:prSet phldrT="[Text]"/>
      <dgm:spPr/>
      <dgm:t>
        <a:bodyPr/>
        <a:lstStyle/>
        <a:p>
          <a:r>
            <a:rPr lang="en-US" dirty="0"/>
            <a:t>symptoms</a:t>
          </a:r>
        </a:p>
      </dgm:t>
    </dgm:pt>
    <dgm:pt modelId="{B4695230-78BC-47A6-B0DC-6DD264CCE9FF}" type="parTrans" cxnId="{1A1E90BC-4D53-43CF-90C4-AD68AACA317D}">
      <dgm:prSet/>
      <dgm:spPr/>
      <dgm:t>
        <a:bodyPr/>
        <a:lstStyle/>
        <a:p>
          <a:endParaRPr lang="en-US"/>
        </a:p>
      </dgm:t>
    </dgm:pt>
    <dgm:pt modelId="{E35A6BED-EA8B-4549-9730-3367D2286E27}" type="sibTrans" cxnId="{1A1E90BC-4D53-43CF-90C4-AD68AACA317D}">
      <dgm:prSet/>
      <dgm:spPr/>
      <dgm:t>
        <a:bodyPr/>
        <a:lstStyle/>
        <a:p>
          <a:endParaRPr lang="en-US"/>
        </a:p>
      </dgm:t>
    </dgm:pt>
    <dgm:pt modelId="{39EB9156-38D9-46A8-8FB4-5B69EF0F996A}">
      <dgm:prSet phldrT="[Text]"/>
      <dgm:spPr/>
      <dgm:t>
        <a:bodyPr/>
        <a:lstStyle/>
        <a:p>
          <a:r>
            <a:rPr lang="en-US" dirty="0"/>
            <a:t>Functional limitations</a:t>
          </a:r>
        </a:p>
      </dgm:t>
    </dgm:pt>
    <dgm:pt modelId="{B9995A9F-C048-4C3D-8985-E71925827389}" type="parTrans" cxnId="{194570F9-A079-4369-B828-0D685B9A0591}">
      <dgm:prSet/>
      <dgm:spPr/>
      <dgm:t>
        <a:bodyPr/>
        <a:lstStyle/>
        <a:p>
          <a:endParaRPr lang="en-US"/>
        </a:p>
      </dgm:t>
    </dgm:pt>
    <dgm:pt modelId="{B692B202-27F8-4104-A124-7216D85CE92E}" type="sibTrans" cxnId="{194570F9-A079-4369-B828-0D685B9A0591}">
      <dgm:prSet/>
      <dgm:spPr/>
      <dgm:t>
        <a:bodyPr/>
        <a:lstStyle/>
        <a:p>
          <a:endParaRPr lang="en-US"/>
        </a:p>
      </dgm:t>
    </dgm:pt>
    <dgm:pt modelId="{71C71156-5829-4A61-82A7-2CAB16ADA9E3}" type="pres">
      <dgm:prSet presAssocID="{6623BA79-2737-4477-B2F6-814670897D02}" presName="Name0" presStyleCnt="0">
        <dgm:presLayoutVars>
          <dgm:dir/>
          <dgm:resizeHandles val="exact"/>
        </dgm:presLayoutVars>
      </dgm:prSet>
      <dgm:spPr/>
    </dgm:pt>
    <dgm:pt modelId="{E4135D09-F55B-4DDF-8AC7-83B052FCA462}" type="pres">
      <dgm:prSet presAssocID="{ABB55373-B8B3-4EF4-B6D8-F278BFF35204}" presName="parTxOnly" presStyleLbl="node1" presStyleIdx="0" presStyleCnt="3">
        <dgm:presLayoutVars>
          <dgm:bulletEnabled val="1"/>
        </dgm:presLayoutVars>
      </dgm:prSet>
      <dgm:spPr/>
    </dgm:pt>
    <dgm:pt modelId="{320771D1-E58F-46CA-B9C9-6E8023E9527B}" type="pres">
      <dgm:prSet presAssocID="{A7A6C77A-5A0D-40DC-850A-3FF66DC8B2BC}" presName="parSpace" presStyleCnt="0"/>
      <dgm:spPr/>
    </dgm:pt>
    <dgm:pt modelId="{3C6A0851-EED5-4382-8D73-47C5E9BA9BB4}" type="pres">
      <dgm:prSet presAssocID="{2F57FCCE-6465-46E1-8D79-FF5A3C671645}" presName="parTxOnly" presStyleLbl="node1" presStyleIdx="1" presStyleCnt="3">
        <dgm:presLayoutVars>
          <dgm:bulletEnabled val="1"/>
        </dgm:presLayoutVars>
      </dgm:prSet>
      <dgm:spPr/>
    </dgm:pt>
    <dgm:pt modelId="{D881F2D8-7F46-41FD-860A-B9432FC35463}" type="pres">
      <dgm:prSet presAssocID="{E35A6BED-EA8B-4549-9730-3367D2286E27}" presName="parSpace" presStyleCnt="0"/>
      <dgm:spPr/>
    </dgm:pt>
    <dgm:pt modelId="{2808860F-78C7-4C98-99F8-F7CD57AAD5E1}" type="pres">
      <dgm:prSet presAssocID="{39EB9156-38D9-46A8-8FB4-5B69EF0F996A}" presName="parTxOnly" presStyleLbl="node1" presStyleIdx="2" presStyleCnt="3">
        <dgm:presLayoutVars>
          <dgm:bulletEnabled val="1"/>
        </dgm:presLayoutVars>
      </dgm:prSet>
      <dgm:spPr/>
    </dgm:pt>
  </dgm:ptLst>
  <dgm:cxnLst>
    <dgm:cxn modelId="{FA11FD39-5CAC-480B-84DE-36EC3026AC88}" type="presOf" srcId="{6623BA79-2737-4477-B2F6-814670897D02}" destId="{71C71156-5829-4A61-82A7-2CAB16ADA9E3}" srcOrd="0" destOrd="0" presId="urn:microsoft.com/office/officeart/2005/8/layout/hChevron3"/>
    <dgm:cxn modelId="{9410AF92-0340-4148-850A-4E5A1E40E7C7}" srcId="{6623BA79-2737-4477-B2F6-814670897D02}" destId="{ABB55373-B8B3-4EF4-B6D8-F278BFF35204}" srcOrd="0" destOrd="0" parTransId="{470FB140-3F3A-4DD5-B01F-C76617F8BFFE}" sibTransId="{A7A6C77A-5A0D-40DC-850A-3FF66DC8B2BC}"/>
    <dgm:cxn modelId="{2353F495-E950-4600-9601-C3E14236FD7E}" type="presOf" srcId="{ABB55373-B8B3-4EF4-B6D8-F278BFF35204}" destId="{E4135D09-F55B-4DDF-8AC7-83B052FCA462}" srcOrd="0" destOrd="0" presId="urn:microsoft.com/office/officeart/2005/8/layout/hChevron3"/>
    <dgm:cxn modelId="{3406F8A9-404D-478F-B023-EA7EE7C2602F}" type="presOf" srcId="{39EB9156-38D9-46A8-8FB4-5B69EF0F996A}" destId="{2808860F-78C7-4C98-99F8-F7CD57AAD5E1}" srcOrd="0" destOrd="0" presId="urn:microsoft.com/office/officeart/2005/8/layout/hChevron3"/>
    <dgm:cxn modelId="{1A1E90BC-4D53-43CF-90C4-AD68AACA317D}" srcId="{6623BA79-2737-4477-B2F6-814670897D02}" destId="{2F57FCCE-6465-46E1-8D79-FF5A3C671645}" srcOrd="1" destOrd="0" parTransId="{B4695230-78BC-47A6-B0DC-6DD264CCE9FF}" sibTransId="{E35A6BED-EA8B-4549-9730-3367D2286E27}"/>
    <dgm:cxn modelId="{194570F9-A079-4369-B828-0D685B9A0591}" srcId="{6623BA79-2737-4477-B2F6-814670897D02}" destId="{39EB9156-38D9-46A8-8FB4-5B69EF0F996A}" srcOrd="2" destOrd="0" parTransId="{B9995A9F-C048-4C3D-8985-E71925827389}" sibTransId="{B692B202-27F8-4104-A124-7216D85CE92E}"/>
    <dgm:cxn modelId="{C9A183FF-37D0-4637-894F-1A990AAD167D}" type="presOf" srcId="{2F57FCCE-6465-46E1-8D79-FF5A3C671645}" destId="{3C6A0851-EED5-4382-8D73-47C5E9BA9BB4}" srcOrd="0" destOrd="0" presId="urn:microsoft.com/office/officeart/2005/8/layout/hChevron3"/>
    <dgm:cxn modelId="{37A5C42B-00D4-46B5-BA5F-88F3404D9EC0}" type="presParOf" srcId="{71C71156-5829-4A61-82A7-2CAB16ADA9E3}" destId="{E4135D09-F55B-4DDF-8AC7-83B052FCA462}" srcOrd="0" destOrd="0" presId="urn:microsoft.com/office/officeart/2005/8/layout/hChevron3"/>
    <dgm:cxn modelId="{C26ED0D5-156B-4D73-9FA7-8B1AE8F8BFA7}" type="presParOf" srcId="{71C71156-5829-4A61-82A7-2CAB16ADA9E3}" destId="{320771D1-E58F-46CA-B9C9-6E8023E9527B}" srcOrd="1" destOrd="0" presId="urn:microsoft.com/office/officeart/2005/8/layout/hChevron3"/>
    <dgm:cxn modelId="{EBA68C1F-3E21-44E3-B06F-0BA26859F6E1}" type="presParOf" srcId="{71C71156-5829-4A61-82A7-2CAB16ADA9E3}" destId="{3C6A0851-EED5-4382-8D73-47C5E9BA9BB4}" srcOrd="2" destOrd="0" presId="urn:microsoft.com/office/officeart/2005/8/layout/hChevron3"/>
    <dgm:cxn modelId="{FD3E2AD7-7CD3-40DF-B6A6-B21581DB398C}" type="presParOf" srcId="{71C71156-5829-4A61-82A7-2CAB16ADA9E3}" destId="{D881F2D8-7F46-41FD-860A-B9432FC35463}" srcOrd="3" destOrd="0" presId="urn:microsoft.com/office/officeart/2005/8/layout/hChevron3"/>
    <dgm:cxn modelId="{6CE20AA0-4EA9-4124-AAF1-FCEB2F54B705}" type="presParOf" srcId="{71C71156-5829-4A61-82A7-2CAB16ADA9E3}" destId="{2808860F-78C7-4C98-99F8-F7CD57AAD5E1}"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7AC117-DAEE-43F9-81DA-D81840A9BC3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F95AF81-7E11-46FA-A284-F4AFAD79950F}">
      <dgm:prSet phldrT="[Text]"/>
      <dgm:spPr/>
      <dgm:t>
        <a:bodyPr/>
        <a:lstStyle/>
        <a:p>
          <a:r>
            <a:rPr lang="en-US" dirty="0"/>
            <a:t>Complete SSI and SSD application</a:t>
          </a:r>
        </a:p>
      </dgm:t>
    </dgm:pt>
    <dgm:pt modelId="{0099449D-71BD-48DA-8550-BD9C18D7948E}" type="parTrans" cxnId="{A0C0E6B2-0F91-467A-999E-C57330423B7D}">
      <dgm:prSet/>
      <dgm:spPr/>
      <dgm:t>
        <a:bodyPr/>
        <a:lstStyle/>
        <a:p>
          <a:endParaRPr lang="en-US"/>
        </a:p>
      </dgm:t>
    </dgm:pt>
    <dgm:pt modelId="{4B243527-9E5E-4139-9EA2-C38DE2C69401}" type="sibTrans" cxnId="{A0C0E6B2-0F91-467A-999E-C57330423B7D}">
      <dgm:prSet/>
      <dgm:spPr/>
      <dgm:t>
        <a:bodyPr/>
        <a:lstStyle/>
        <a:p>
          <a:endParaRPr lang="en-US"/>
        </a:p>
      </dgm:t>
    </dgm:pt>
    <dgm:pt modelId="{14411842-8AF5-4BA0-B929-1F4A96C0AF59}">
      <dgm:prSet phldrT="[Text]"/>
      <dgm:spPr/>
      <dgm:t>
        <a:bodyPr/>
        <a:lstStyle/>
        <a:p>
          <a:r>
            <a:rPr lang="en-US" dirty="0"/>
            <a:t>SSA determines if client has enough work history for SSD</a:t>
          </a:r>
        </a:p>
      </dgm:t>
    </dgm:pt>
    <dgm:pt modelId="{22ACE2E6-AE17-434F-83FA-A7EAE0904225}" type="parTrans" cxnId="{6CA5A6E1-BB16-4700-85EF-1AE9C4970719}">
      <dgm:prSet/>
      <dgm:spPr/>
      <dgm:t>
        <a:bodyPr/>
        <a:lstStyle/>
        <a:p>
          <a:endParaRPr lang="en-US"/>
        </a:p>
      </dgm:t>
    </dgm:pt>
    <dgm:pt modelId="{2DFFF866-4855-4DCC-8A1F-0325CAAB9B12}" type="sibTrans" cxnId="{6CA5A6E1-BB16-4700-85EF-1AE9C4970719}">
      <dgm:prSet/>
      <dgm:spPr/>
      <dgm:t>
        <a:bodyPr/>
        <a:lstStyle/>
        <a:p>
          <a:endParaRPr lang="en-US"/>
        </a:p>
      </dgm:t>
    </dgm:pt>
    <dgm:pt modelId="{A96490C6-828F-41A0-AC87-731C5F7E158A}">
      <dgm:prSet phldrT="[Text]"/>
      <dgm:spPr/>
      <dgm:t>
        <a:bodyPr/>
        <a:lstStyle/>
        <a:p>
          <a:r>
            <a:rPr lang="en-US" dirty="0"/>
            <a:t>DDS sends claimant a lot of documents to complete</a:t>
          </a:r>
        </a:p>
      </dgm:t>
    </dgm:pt>
    <dgm:pt modelId="{EFAD0CE9-B94D-4746-B5BB-0D1A2622BEC1}" type="parTrans" cxnId="{C496E6D2-FFD0-4D16-AAE1-9893AD6EC454}">
      <dgm:prSet/>
      <dgm:spPr/>
      <dgm:t>
        <a:bodyPr/>
        <a:lstStyle/>
        <a:p>
          <a:endParaRPr lang="en-US"/>
        </a:p>
      </dgm:t>
    </dgm:pt>
    <dgm:pt modelId="{C286FFA9-ADF8-40F3-86D4-7637001E301F}" type="sibTrans" cxnId="{C496E6D2-FFD0-4D16-AAE1-9893AD6EC454}">
      <dgm:prSet/>
      <dgm:spPr/>
      <dgm:t>
        <a:bodyPr/>
        <a:lstStyle/>
        <a:p>
          <a:endParaRPr lang="en-US"/>
        </a:p>
      </dgm:t>
    </dgm:pt>
    <dgm:pt modelId="{6A08C3C5-59FD-4A9F-BB65-0AFFADAD69C1}">
      <dgm:prSet phldrT="[Text]"/>
      <dgm:spPr/>
      <dgm:t>
        <a:bodyPr/>
        <a:lstStyle/>
        <a:p>
          <a:r>
            <a:rPr lang="en-US" dirty="0"/>
            <a:t>Claimant returns documents</a:t>
          </a:r>
        </a:p>
      </dgm:t>
    </dgm:pt>
    <dgm:pt modelId="{DA477AD3-5349-42A3-B563-3A3043740101}" type="parTrans" cxnId="{B087CF13-B721-4DD8-86E1-9A0B5EAA91A8}">
      <dgm:prSet/>
      <dgm:spPr/>
      <dgm:t>
        <a:bodyPr/>
        <a:lstStyle/>
        <a:p>
          <a:endParaRPr lang="en-US"/>
        </a:p>
      </dgm:t>
    </dgm:pt>
    <dgm:pt modelId="{69994D74-AE7B-4C0D-902A-EAC159E99CCD}" type="sibTrans" cxnId="{B087CF13-B721-4DD8-86E1-9A0B5EAA91A8}">
      <dgm:prSet/>
      <dgm:spPr/>
      <dgm:t>
        <a:bodyPr/>
        <a:lstStyle/>
        <a:p>
          <a:endParaRPr lang="en-US"/>
        </a:p>
      </dgm:t>
    </dgm:pt>
    <dgm:pt modelId="{4A9CBC50-D37E-4306-890B-2740E8D9330B}">
      <dgm:prSet phldrT="[Text]"/>
      <dgm:spPr/>
      <dgm:t>
        <a:bodyPr/>
        <a:lstStyle/>
        <a:p>
          <a:r>
            <a:rPr lang="en-US" dirty="0"/>
            <a:t>DDS schedules “consultative exam(s)”</a:t>
          </a:r>
        </a:p>
      </dgm:t>
    </dgm:pt>
    <dgm:pt modelId="{EACC55A4-28FF-43A6-8E21-02D3D9EFC7CB}" type="parTrans" cxnId="{1A1057A3-9EAA-44F5-824A-A87FFD303A60}">
      <dgm:prSet/>
      <dgm:spPr/>
      <dgm:t>
        <a:bodyPr/>
        <a:lstStyle/>
        <a:p>
          <a:endParaRPr lang="en-US"/>
        </a:p>
      </dgm:t>
    </dgm:pt>
    <dgm:pt modelId="{A96C6A4C-BAC3-4A91-8F0C-791D851D3661}" type="sibTrans" cxnId="{1A1057A3-9EAA-44F5-824A-A87FFD303A60}">
      <dgm:prSet/>
      <dgm:spPr/>
      <dgm:t>
        <a:bodyPr/>
        <a:lstStyle/>
        <a:p>
          <a:endParaRPr lang="en-US"/>
        </a:p>
      </dgm:t>
    </dgm:pt>
    <dgm:pt modelId="{4949BA12-3854-4413-8B35-C73965A2A862}">
      <dgm:prSet phldrT="[Text]"/>
      <dgm:spPr/>
      <dgm:t>
        <a:bodyPr/>
        <a:lstStyle/>
        <a:p>
          <a:r>
            <a:rPr lang="en-US" dirty="0"/>
            <a:t>DDS determines whether the claimant meets SSA disability  standards</a:t>
          </a:r>
        </a:p>
      </dgm:t>
    </dgm:pt>
    <dgm:pt modelId="{C1C4BA66-CA31-4ED5-9D17-837F8FB85241}" type="parTrans" cxnId="{CDD392EA-61C4-4B3C-9448-5B25C86C0B37}">
      <dgm:prSet/>
      <dgm:spPr/>
      <dgm:t>
        <a:bodyPr/>
        <a:lstStyle/>
        <a:p>
          <a:endParaRPr lang="en-US"/>
        </a:p>
      </dgm:t>
    </dgm:pt>
    <dgm:pt modelId="{5739E118-A2F0-4B22-AC52-1999EB5BD1FB}" type="sibTrans" cxnId="{CDD392EA-61C4-4B3C-9448-5B25C86C0B37}">
      <dgm:prSet/>
      <dgm:spPr/>
      <dgm:t>
        <a:bodyPr/>
        <a:lstStyle/>
        <a:p>
          <a:endParaRPr lang="en-US"/>
        </a:p>
      </dgm:t>
    </dgm:pt>
    <dgm:pt modelId="{C936F502-E1C6-476E-BE80-D8D81017E171}">
      <dgm:prSet phldrT="[Text]"/>
      <dgm:spPr/>
      <dgm:t>
        <a:bodyPr/>
        <a:lstStyle/>
        <a:p>
          <a:r>
            <a:rPr lang="en-US" dirty="0"/>
            <a:t>If “disabled”, SSA determines if claimant meets SSI financial requirements</a:t>
          </a:r>
        </a:p>
      </dgm:t>
    </dgm:pt>
    <dgm:pt modelId="{DD86862A-9C3E-41CF-A64A-62D4C6174FA7}" type="parTrans" cxnId="{01535DC3-7314-4975-AD33-08D68E9BDCA5}">
      <dgm:prSet/>
      <dgm:spPr/>
      <dgm:t>
        <a:bodyPr/>
        <a:lstStyle/>
        <a:p>
          <a:endParaRPr lang="en-US"/>
        </a:p>
      </dgm:t>
    </dgm:pt>
    <dgm:pt modelId="{440DBED3-9286-4A7D-A9B8-422C75DDC370}" type="sibTrans" cxnId="{01535DC3-7314-4975-AD33-08D68E9BDCA5}">
      <dgm:prSet/>
      <dgm:spPr/>
      <dgm:t>
        <a:bodyPr/>
        <a:lstStyle/>
        <a:p>
          <a:endParaRPr lang="en-US"/>
        </a:p>
      </dgm:t>
    </dgm:pt>
    <dgm:pt modelId="{FD586F56-F470-4E90-B65E-1FFF48BAEAB2}">
      <dgm:prSet phldrT="[Text]"/>
      <dgm:spPr/>
      <dgm:t>
        <a:bodyPr/>
        <a:lstStyle/>
        <a:p>
          <a:r>
            <a:rPr lang="en-US" dirty="0"/>
            <a:t>SSA transfers case to DDS</a:t>
          </a:r>
        </a:p>
      </dgm:t>
    </dgm:pt>
    <dgm:pt modelId="{E0EE776D-469C-4097-A5EE-AFFD0930E1E4}" type="parTrans" cxnId="{9250587D-D74A-406C-BC75-20E761571952}">
      <dgm:prSet/>
      <dgm:spPr/>
      <dgm:t>
        <a:bodyPr/>
        <a:lstStyle/>
        <a:p>
          <a:endParaRPr lang="en-US"/>
        </a:p>
      </dgm:t>
    </dgm:pt>
    <dgm:pt modelId="{39BF73F4-96F0-4147-BAF4-71376481B48A}" type="sibTrans" cxnId="{9250587D-D74A-406C-BC75-20E761571952}">
      <dgm:prSet/>
      <dgm:spPr/>
      <dgm:t>
        <a:bodyPr/>
        <a:lstStyle/>
        <a:p>
          <a:endParaRPr lang="en-US"/>
        </a:p>
      </dgm:t>
    </dgm:pt>
    <dgm:pt modelId="{D9E210D5-42C6-4AEC-9089-62F1165A3397}" type="pres">
      <dgm:prSet presAssocID="{4E7AC117-DAEE-43F9-81DA-D81840A9BC3A}" presName="Name0" presStyleCnt="0">
        <dgm:presLayoutVars>
          <dgm:dir/>
          <dgm:resizeHandles/>
        </dgm:presLayoutVars>
      </dgm:prSet>
      <dgm:spPr/>
    </dgm:pt>
    <dgm:pt modelId="{B6499A44-5600-4E88-A755-4E6077664AAE}" type="pres">
      <dgm:prSet presAssocID="{1F95AF81-7E11-46FA-A284-F4AFAD79950F}" presName="compNode" presStyleCnt="0"/>
      <dgm:spPr/>
    </dgm:pt>
    <dgm:pt modelId="{9C119FD3-892F-4CDB-BC10-2E6179DFAF33}" type="pres">
      <dgm:prSet presAssocID="{1F95AF81-7E11-46FA-A284-F4AFAD79950F}" presName="dummyConnPt" presStyleCnt="0"/>
      <dgm:spPr/>
    </dgm:pt>
    <dgm:pt modelId="{39EFB97F-5552-4DAA-AF71-4451F9DFF97E}" type="pres">
      <dgm:prSet presAssocID="{1F95AF81-7E11-46FA-A284-F4AFAD79950F}" presName="node" presStyleLbl="node1" presStyleIdx="0" presStyleCnt="8" custLinFactX="-26125" custLinFactNeighborX="-100000" custLinFactNeighborY="-93">
        <dgm:presLayoutVars>
          <dgm:bulletEnabled val="1"/>
        </dgm:presLayoutVars>
      </dgm:prSet>
      <dgm:spPr/>
    </dgm:pt>
    <dgm:pt modelId="{52EF96DD-0419-4F48-B93A-AC06CA7B6B84}" type="pres">
      <dgm:prSet presAssocID="{4B243527-9E5E-4139-9EA2-C38DE2C69401}" presName="sibTrans" presStyleLbl="bgSibTrans2D1" presStyleIdx="0" presStyleCnt="7"/>
      <dgm:spPr/>
    </dgm:pt>
    <dgm:pt modelId="{DBC27808-4783-44BF-9490-A2D0AB806960}" type="pres">
      <dgm:prSet presAssocID="{14411842-8AF5-4BA0-B929-1F4A96C0AF59}" presName="compNode" presStyleCnt="0"/>
      <dgm:spPr/>
    </dgm:pt>
    <dgm:pt modelId="{8AC8196E-DF0F-4E29-9B5F-C16F08DF9BD1}" type="pres">
      <dgm:prSet presAssocID="{14411842-8AF5-4BA0-B929-1F4A96C0AF59}" presName="dummyConnPt" presStyleCnt="0"/>
      <dgm:spPr/>
    </dgm:pt>
    <dgm:pt modelId="{0F9ACB02-7F4D-4866-A824-F7C337674BE4}" type="pres">
      <dgm:prSet presAssocID="{14411842-8AF5-4BA0-B929-1F4A96C0AF59}" presName="node" presStyleLbl="node1" presStyleIdx="1" presStyleCnt="8" custLinFactX="-26843" custLinFactNeighborX="-100000" custLinFactNeighborY="4215">
        <dgm:presLayoutVars>
          <dgm:bulletEnabled val="1"/>
        </dgm:presLayoutVars>
      </dgm:prSet>
      <dgm:spPr/>
    </dgm:pt>
    <dgm:pt modelId="{FCD0AABF-9239-4342-BDFC-0D287D5B9DE5}" type="pres">
      <dgm:prSet presAssocID="{2DFFF866-4855-4DCC-8A1F-0325CAAB9B12}" presName="sibTrans" presStyleLbl="bgSibTrans2D1" presStyleIdx="1" presStyleCnt="7"/>
      <dgm:spPr/>
    </dgm:pt>
    <dgm:pt modelId="{3419F5BE-4D12-4C42-9DB6-0F735A3680A9}" type="pres">
      <dgm:prSet presAssocID="{FD586F56-F470-4E90-B65E-1FFF48BAEAB2}" presName="compNode" presStyleCnt="0"/>
      <dgm:spPr/>
    </dgm:pt>
    <dgm:pt modelId="{061F004D-37D5-4EED-8458-08BF77094DB0}" type="pres">
      <dgm:prSet presAssocID="{FD586F56-F470-4E90-B65E-1FFF48BAEAB2}" presName="dummyConnPt" presStyleCnt="0"/>
      <dgm:spPr/>
    </dgm:pt>
    <dgm:pt modelId="{CC306F8F-6EF1-4808-92CA-E436D355F1E8}" type="pres">
      <dgm:prSet presAssocID="{FD586F56-F470-4E90-B65E-1FFF48BAEAB2}" presName="node" presStyleLbl="node1" presStyleIdx="2" presStyleCnt="8" custLinFactNeighborX="14182" custLinFactNeighborY="-8108">
        <dgm:presLayoutVars>
          <dgm:bulletEnabled val="1"/>
        </dgm:presLayoutVars>
      </dgm:prSet>
      <dgm:spPr/>
    </dgm:pt>
    <dgm:pt modelId="{083D2C3F-FE44-4A5A-9C0B-350AAE020673}" type="pres">
      <dgm:prSet presAssocID="{39BF73F4-96F0-4147-BAF4-71376481B48A}" presName="sibTrans" presStyleLbl="bgSibTrans2D1" presStyleIdx="2" presStyleCnt="7"/>
      <dgm:spPr/>
    </dgm:pt>
    <dgm:pt modelId="{F3F8DC0E-FCA7-4B75-B828-93BD0626CA45}" type="pres">
      <dgm:prSet presAssocID="{A96490C6-828F-41A0-AC87-731C5F7E158A}" presName="compNode" presStyleCnt="0"/>
      <dgm:spPr/>
    </dgm:pt>
    <dgm:pt modelId="{9E3175E6-668C-4940-A0EF-053F5E3386DB}" type="pres">
      <dgm:prSet presAssocID="{A96490C6-828F-41A0-AC87-731C5F7E158A}" presName="dummyConnPt" presStyleCnt="0"/>
      <dgm:spPr/>
    </dgm:pt>
    <dgm:pt modelId="{5F00948B-2A24-4C66-AB7D-BC7459B83A6E}" type="pres">
      <dgm:prSet presAssocID="{A96490C6-828F-41A0-AC87-731C5F7E158A}" presName="node" presStyleLbl="node1" presStyleIdx="3" presStyleCnt="8" custLinFactY="-100000" custLinFactNeighborX="-93979" custLinFactNeighborY="-133244">
        <dgm:presLayoutVars>
          <dgm:bulletEnabled val="1"/>
        </dgm:presLayoutVars>
      </dgm:prSet>
      <dgm:spPr/>
    </dgm:pt>
    <dgm:pt modelId="{96CFCA67-44D2-4D68-980F-0FE05C9A3B84}" type="pres">
      <dgm:prSet presAssocID="{C286FFA9-ADF8-40F3-86D4-7637001E301F}" presName="sibTrans" presStyleLbl="bgSibTrans2D1" presStyleIdx="3" presStyleCnt="7"/>
      <dgm:spPr/>
    </dgm:pt>
    <dgm:pt modelId="{D5FC6A41-C04F-45C0-959C-9C8884952367}" type="pres">
      <dgm:prSet presAssocID="{6A08C3C5-59FD-4A9F-BB65-0AFFADAD69C1}" presName="compNode" presStyleCnt="0"/>
      <dgm:spPr/>
    </dgm:pt>
    <dgm:pt modelId="{70ADC556-2677-41FC-AAD6-4AADED7D9416}" type="pres">
      <dgm:prSet presAssocID="{6A08C3C5-59FD-4A9F-BB65-0AFFADAD69C1}" presName="dummyConnPt" presStyleCnt="0"/>
      <dgm:spPr/>
    </dgm:pt>
    <dgm:pt modelId="{10EA6523-5418-47F4-9D39-0D65822C361A}" type="pres">
      <dgm:prSet presAssocID="{6A08C3C5-59FD-4A9F-BB65-0AFFADAD69C1}" presName="node" presStyleLbl="node1" presStyleIdx="4" presStyleCnt="8" custLinFactY="-14923" custLinFactNeighborX="19722" custLinFactNeighborY="-100000">
        <dgm:presLayoutVars>
          <dgm:bulletEnabled val="1"/>
        </dgm:presLayoutVars>
      </dgm:prSet>
      <dgm:spPr/>
    </dgm:pt>
    <dgm:pt modelId="{776B24AE-6C3D-4297-8400-91FCD265E0D0}" type="pres">
      <dgm:prSet presAssocID="{69994D74-AE7B-4C0D-902A-EAC159E99CCD}" presName="sibTrans" presStyleLbl="bgSibTrans2D1" presStyleIdx="4" presStyleCnt="7"/>
      <dgm:spPr/>
    </dgm:pt>
    <dgm:pt modelId="{A6655311-0481-41E4-9F20-A4C8EB549A68}" type="pres">
      <dgm:prSet presAssocID="{4A9CBC50-D37E-4306-890B-2740E8D9330B}" presName="compNode" presStyleCnt="0"/>
      <dgm:spPr/>
    </dgm:pt>
    <dgm:pt modelId="{456D5689-7C82-4787-8E31-6931F8DAE16E}" type="pres">
      <dgm:prSet presAssocID="{4A9CBC50-D37E-4306-890B-2740E8D9330B}" presName="dummyConnPt" presStyleCnt="0"/>
      <dgm:spPr/>
    </dgm:pt>
    <dgm:pt modelId="{8E3FF877-5D10-484F-93FB-24C65FC46EED}" type="pres">
      <dgm:prSet presAssocID="{4A9CBC50-D37E-4306-890B-2740E8D9330B}" presName="node" presStyleLbl="node1" presStyleIdx="5" presStyleCnt="8" custLinFactX="39164" custLinFactNeighborX="100000" custLinFactNeighborY="10077">
        <dgm:presLayoutVars>
          <dgm:bulletEnabled val="1"/>
        </dgm:presLayoutVars>
      </dgm:prSet>
      <dgm:spPr/>
    </dgm:pt>
    <dgm:pt modelId="{DB9113B9-CA25-4998-9BA8-DF4BB5E6E2A8}" type="pres">
      <dgm:prSet presAssocID="{A96C6A4C-BAC3-4A91-8F0C-791D851D3661}" presName="sibTrans" presStyleLbl="bgSibTrans2D1" presStyleIdx="5" presStyleCnt="7"/>
      <dgm:spPr/>
    </dgm:pt>
    <dgm:pt modelId="{FD2CED2A-7B10-477E-8623-EE27527ADCA2}" type="pres">
      <dgm:prSet presAssocID="{4949BA12-3854-4413-8B35-C73965A2A862}" presName="compNode" presStyleCnt="0"/>
      <dgm:spPr/>
    </dgm:pt>
    <dgm:pt modelId="{64A3FC94-4331-49F1-ABAB-4305F545FB48}" type="pres">
      <dgm:prSet presAssocID="{4949BA12-3854-4413-8B35-C73965A2A862}" presName="dummyConnPt" presStyleCnt="0"/>
      <dgm:spPr/>
    </dgm:pt>
    <dgm:pt modelId="{94AF595B-39AC-40C1-9520-80F991316353}" type="pres">
      <dgm:prSet presAssocID="{4949BA12-3854-4413-8B35-C73965A2A862}" presName="node" presStyleLbl="node1" presStyleIdx="6" presStyleCnt="8" custLinFactX="23681" custLinFactNeighborX="100000" custLinFactNeighborY="10077">
        <dgm:presLayoutVars>
          <dgm:bulletEnabled val="1"/>
        </dgm:presLayoutVars>
      </dgm:prSet>
      <dgm:spPr/>
    </dgm:pt>
    <dgm:pt modelId="{F70D65B9-E900-4B50-B814-FFE6757257B2}" type="pres">
      <dgm:prSet presAssocID="{5739E118-A2F0-4B22-AC52-1999EB5BD1FB}" presName="sibTrans" presStyleLbl="bgSibTrans2D1" presStyleIdx="6" presStyleCnt="7"/>
      <dgm:spPr/>
    </dgm:pt>
    <dgm:pt modelId="{33CC2BF9-D815-4CDA-BDC0-2244C9442082}" type="pres">
      <dgm:prSet presAssocID="{C936F502-E1C6-476E-BE80-D8D81017E171}" presName="compNode" presStyleCnt="0"/>
      <dgm:spPr/>
    </dgm:pt>
    <dgm:pt modelId="{7AB6580A-FA8D-43A7-86B8-FF67D67B041E}" type="pres">
      <dgm:prSet presAssocID="{C936F502-E1C6-476E-BE80-D8D81017E171}" presName="dummyConnPt" presStyleCnt="0"/>
      <dgm:spPr/>
    </dgm:pt>
    <dgm:pt modelId="{3D6A0ACD-1ED0-4F2B-9057-322334D78DC9}" type="pres">
      <dgm:prSet presAssocID="{C936F502-E1C6-476E-BE80-D8D81017E171}" presName="node" presStyleLbl="node1" presStyleIdx="7" presStyleCnt="8" custLinFactX="22921" custLinFactY="16892" custLinFactNeighborX="100000" custLinFactNeighborY="100000">
        <dgm:presLayoutVars>
          <dgm:bulletEnabled val="1"/>
        </dgm:presLayoutVars>
      </dgm:prSet>
      <dgm:spPr/>
    </dgm:pt>
  </dgm:ptLst>
  <dgm:cxnLst>
    <dgm:cxn modelId="{387C5609-F9C1-4A8F-88D7-026E4ACB2FA4}" type="presOf" srcId="{14411842-8AF5-4BA0-B929-1F4A96C0AF59}" destId="{0F9ACB02-7F4D-4866-A824-F7C337674BE4}" srcOrd="0" destOrd="0" presId="urn:microsoft.com/office/officeart/2005/8/layout/bProcess4"/>
    <dgm:cxn modelId="{D8CB830B-6F08-4B09-ACE0-7CBE077458C0}" type="presOf" srcId="{4949BA12-3854-4413-8B35-C73965A2A862}" destId="{94AF595B-39AC-40C1-9520-80F991316353}" srcOrd="0" destOrd="0" presId="urn:microsoft.com/office/officeart/2005/8/layout/bProcess4"/>
    <dgm:cxn modelId="{B087CF13-B721-4DD8-86E1-9A0B5EAA91A8}" srcId="{4E7AC117-DAEE-43F9-81DA-D81840A9BC3A}" destId="{6A08C3C5-59FD-4A9F-BB65-0AFFADAD69C1}" srcOrd="4" destOrd="0" parTransId="{DA477AD3-5349-42A3-B563-3A3043740101}" sibTransId="{69994D74-AE7B-4C0D-902A-EAC159E99CCD}"/>
    <dgm:cxn modelId="{91181725-C64C-41A6-965E-4F59BFF99635}" type="presOf" srcId="{C936F502-E1C6-476E-BE80-D8D81017E171}" destId="{3D6A0ACD-1ED0-4F2B-9057-322334D78DC9}" srcOrd="0" destOrd="0" presId="urn:microsoft.com/office/officeart/2005/8/layout/bProcess4"/>
    <dgm:cxn modelId="{E7339526-7F90-446C-B1DB-C958DBF59921}" type="presOf" srcId="{FD586F56-F470-4E90-B65E-1FFF48BAEAB2}" destId="{CC306F8F-6EF1-4808-92CA-E436D355F1E8}" srcOrd="0" destOrd="0" presId="urn:microsoft.com/office/officeart/2005/8/layout/bProcess4"/>
    <dgm:cxn modelId="{D6D95C28-7E70-4B14-9BA9-6865289D7684}" type="presOf" srcId="{69994D74-AE7B-4C0D-902A-EAC159E99CCD}" destId="{776B24AE-6C3D-4297-8400-91FCD265E0D0}" srcOrd="0" destOrd="0" presId="urn:microsoft.com/office/officeart/2005/8/layout/bProcess4"/>
    <dgm:cxn modelId="{620C3C35-2C5D-41EA-8AB9-CEE2F1D249D7}" type="presOf" srcId="{4E7AC117-DAEE-43F9-81DA-D81840A9BC3A}" destId="{D9E210D5-42C6-4AEC-9089-62F1165A3397}" srcOrd="0" destOrd="0" presId="urn:microsoft.com/office/officeart/2005/8/layout/bProcess4"/>
    <dgm:cxn modelId="{71685A51-CF17-4440-BEED-2104265CE687}" type="presOf" srcId="{6A08C3C5-59FD-4A9F-BB65-0AFFADAD69C1}" destId="{10EA6523-5418-47F4-9D39-0D65822C361A}" srcOrd="0" destOrd="0" presId="urn:microsoft.com/office/officeart/2005/8/layout/bProcess4"/>
    <dgm:cxn modelId="{C0D92752-4429-4AE5-8E34-1EBFA0FEBC6B}" type="presOf" srcId="{4B243527-9E5E-4139-9EA2-C38DE2C69401}" destId="{52EF96DD-0419-4F48-B93A-AC06CA7B6B84}" srcOrd="0" destOrd="0" presId="urn:microsoft.com/office/officeart/2005/8/layout/bProcess4"/>
    <dgm:cxn modelId="{01310573-37A9-4DD5-8851-6540FE862DA7}" type="presOf" srcId="{1F95AF81-7E11-46FA-A284-F4AFAD79950F}" destId="{39EFB97F-5552-4DAA-AF71-4451F9DFF97E}" srcOrd="0" destOrd="0" presId="urn:microsoft.com/office/officeart/2005/8/layout/bProcess4"/>
    <dgm:cxn modelId="{9250587D-D74A-406C-BC75-20E761571952}" srcId="{4E7AC117-DAEE-43F9-81DA-D81840A9BC3A}" destId="{FD586F56-F470-4E90-B65E-1FFF48BAEAB2}" srcOrd="2" destOrd="0" parTransId="{E0EE776D-469C-4097-A5EE-AFFD0930E1E4}" sibTransId="{39BF73F4-96F0-4147-BAF4-71376481B48A}"/>
    <dgm:cxn modelId="{2BD8728A-1A7C-402B-8670-30042E8861B3}" type="presOf" srcId="{5739E118-A2F0-4B22-AC52-1999EB5BD1FB}" destId="{F70D65B9-E900-4B50-B814-FFE6757257B2}" srcOrd="0" destOrd="0" presId="urn:microsoft.com/office/officeart/2005/8/layout/bProcess4"/>
    <dgm:cxn modelId="{60A04B97-F4A3-4D50-8A50-315298F3AC19}" type="presOf" srcId="{A96490C6-828F-41A0-AC87-731C5F7E158A}" destId="{5F00948B-2A24-4C66-AB7D-BC7459B83A6E}" srcOrd="0" destOrd="0" presId="urn:microsoft.com/office/officeart/2005/8/layout/bProcess4"/>
    <dgm:cxn modelId="{1A1057A3-9EAA-44F5-824A-A87FFD303A60}" srcId="{4E7AC117-DAEE-43F9-81DA-D81840A9BC3A}" destId="{4A9CBC50-D37E-4306-890B-2740E8D9330B}" srcOrd="5" destOrd="0" parTransId="{EACC55A4-28FF-43A6-8E21-02D3D9EFC7CB}" sibTransId="{A96C6A4C-BAC3-4A91-8F0C-791D851D3661}"/>
    <dgm:cxn modelId="{4DB4EDA8-E58A-44FC-94E8-21927FFF3C02}" type="presOf" srcId="{4A9CBC50-D37E-4306-890B-2740E8D9330B}" destId="{8E3FF877-5D10-484F-93FB-24C65FC46EED}" srcOrd="0" destOrd="0" presId="urn:microsoft.com/office/officeart/2005/8/layout/bProcess4"/>
    <dgm:cxn modelId="{A0C0E6B2-0F91-467A-999E-C57330423B7D}" srcId="{4E7AC117-DAEE-43F9-81DA-D81840A9BC3A}" destId="{1F95AF81-7E11-46FA-A284-F4AFAD79950F}" srcOrd="0" destOrd="0" parTransId="{0099449D-71BD-48DA-8550-BD9C18D7948E}" sibTransId="{4B243527-9E5E-4139-9EA2-C38DE2C69401}"/>
    <dgm:cxn modelId="{01535DC3-7314-4975-AD33-08D68E9BDCA5}" srcId="{4E7AC117-DAEE-43F9-81DA-D81840A9BC3A}" destId="{C936F502-E1C6-476E-BE80-D8D81017E171}" srcOrd="7" destOrd="0" parTransId="{DD86862A-9C3E-41CF-A64A-62D4C6174FA7}" sibTransId="{440DBED3-9286-4A7D-A9B8-422C75DDC370}"/>
    <dgm:cxn modelId="{3A4DF1CE-CFC8-4B55-B62D-188BE31252CC}" type="presOf" srcId="{A96C6A4C-BAC3-4A91-8F0C-791D851D3661}" destId="{DB9113B9-CA25-4998-9BA8-DF4BB5E6E2A8}" srcOrd="0" destOrd="0" presId="urn:microsoft.com/office/officeart/2005/8/layout/bProcess4"/>
    <dgm:cxn modelId="{ED6E9CCF-FAB0-477D-AC6D-9066E0083CBE}" type="presOf" srcId="{C286FFA9-ADF8-40F3-86D4-7637001E301F}" destId="{96CFCA67-44D2-4D68-980F-0FE05C9A3B84}" srcOrd="0" destOrd="0" presId="urn:microsoft.com/office/officeart/2005/8/layout/bProcess4"/>
    <dgm:cxn modelId="{C496E6D2-FFD0-4D16-AAE1-9893AD6EC454}" srcId="{4E7AC117-DAEE-43F9-81DA-D81840A9BC3A}" destId="{A96490C6-828F-41A0-AC87-731C5F7E158A}" srcOrd="3" destOrd="0" parTransId="{EFAD0CE9-B94D-4746-B5BB-0D1A2622BEC1}" sibTransId="{C286FFA9-ADF8-40F3-86D4-7637001E301F}"/>
    <dgm:cxn modelId="{6CA5A6E1-BB16-4700-85EF-1AE9C4970719}" srcId="{4E7AC117-DAEE-43F9-81DA-D81840A9BC3A}" destId="{14411842-8AF5-4BA0-B929-1F4A96C0AF59}" srcOrd="1" destOrd="0" parTransId="{22ACE2E6-AE17-434F-83FA-A7EAE0904225}" sibTransId="{2DFFF866-4855-4DCC-8A1F-0325CAAB9B12}"/>
    <dgm:cxn modelId="{DF2A24E5-8574-4FF4-9574-F9371A14F948}" type="presOf" srcId="{2DFFF866-4855-4DCC-8A1F-0325CAAB9B12}" destId="{FCD0AABF-9239-4342-BDFC-0D287D5B9DE5}" srcOrd="0" destOrd="0" presId="urn:microsoft.com/office/officeart/2005/8/layout/bProcess4"/>
    <dgm:cxn modelId="{CDD392EA-61C4-4B3C-9448-5B25C86C0B37}" srcId="{4E7AC117-DAEE-43F9-81DA-D81840A9BC3A}" destId="{4949BA12-3854-4413-8B35-C73965A2A862}" srcOrd="6" destOrd="0" parTransId="{C1C4BA66-CA31-4ED5-9D17-837F8FB85241}" sibTransId="{5739E118-A2F0-4B22-AC52-1999EB5BD1FB}"/>
    <dgm:cxn modelId="{014D29F1-3E7E-49E6-B79D-68022C57DEDA}" type="presOf" srcId="{39BF73F4-96F0-4147-BAF4-71376481B48A}" destId="{083D2C3F-FE44-4A5A-9C0B-350AAE020673}" srcOrd="0" destOrd="0" presId="urn:microsoft.com/office/officeart/2005/8/layout/bProcess4"/>
    <dgm:cxn modelId="{C4F63A6B-3E09-45B5-8588-B86E85FAD026}" type="presParOf" srcId="{D9E210D5-42C6-4AEC-9089-62F1165A3397}" destId="{B6499A44-5600-4E88-A755-4E6077664AAE}" srcOrd="0" destOrd="0" presId="urn:microsoft.com/office/officeart/2005/8/layout/bProcess4"/>
    <dgm:cxn modelId="{82EC885C-6F34-4897-BC1F-B7DE8FBCA0E0}" type="presParOf" srcId="{B6499A44-5600-4E88-A755-4E6077664AAE}" destId="{9C119FD3-892F-4CDB-BC10-2E6179DFAF33}" srcOrd="0" destOrd="0" presId="urn:microsoft.com/office/officeart/2005/8/layout/bProcess4"/>
    <dgm:cxn modelId="{E86A20C3-72C5-408E-90E5-0BCE9FD3441D}" type="presParOf" srcId="{B6499A44-5600-4E88-A755-4E6077664AAE}" destId="{39EFB97F-5552-4DAA-AF71-4451F9DFF97E}" srcOrd="1" destOrd="0" presId="urn:microsoft.com/office/officeart/2005/8/layout/bProcess4"/>
    <dgm:cxn modelId="{5D451AC8-927E-448B-8712-5EAEBD6C1EA8}" type="presParOf" srcId="{D9E210D5-42C6-4AEC-9089-62F1165A3397}" destId="{52EF96DD-0419-4F48-B93A-AC06CA7B6B84}" srcOrd="1" destOrd="0" presId="urn:microsoft.com/office/officeart/2005/8/layout/bProcess4"/>
    <dgm:cxn modelId="{A819E328-CF6F-4F75-AF16-8FAB3E87B51C}" type="presParOf" srcId="{D9E210D5-42C6-4AEC-9089-62F1165A3397}" destId="{DBC27808-4783-44BF-9490-A2D0AB806960}" srcOrd="2" destOrd="0" presId="urn:microsoft.com/office/officeart/2005/8/layout/bProcess4"/>
    <dgm:cxn modelId="{6977A09C-5BF9-4B45-B73A-6F1886F34CC5}" type="presParOf" srcId="{DBC27808-4783-44BF-9490-A2D0AB806960}" destId="{8AC8196E-DF0F-4E29-9B5F-C16F08DF9BD1}" srcOrd="0" destOrd="0" presId="urn:microsoft.com/office/officeart/2005/8/layout/bProcess4"/>
    <dgm:cxn modelId="{E6302873-6ED0-4B68-97C1-FAE01BC8F858}" type="presParOf" srcId="{DBC27808-4783-44BF-9490-A2D0AB806960}" destId="{0F9ACB02-7F4D-4866-A824-F7C337674BE4}" srcOrd="1" destOrd="0" presId="urn:microsoft.com/office/officeart/2005/8/layout/bProcess4"/>
    <dgm:cxn modelId="{C39A898E-0482-447D-9FC6-8B688EE9D052}" type="presParOf" srcId="{D9E210D5-42C6-4AEC-9089-62F1165A3397}" destId="{FCD0AABF-9239-4342-BDFC-0D287D5B9DE5}" srcOrd="3" destOrd="0" presId="urn:microsoft.com/office/officeart/2005/8/layout/bProcess4"/>
    <dgm:cxn modelId="{840E7141-0B49-4100-8FA4-53B119E90680}" type="presParOf" srcId="{D9E210D5-42C6-4AEC-9089-62F1165A3397}" destId="{3419F5BE-4D12-4C42-9DB6-0F735A3680A9}" srcOrd="4" destOrd="0" presId="urn:microsoft.com/office/officeart/2005/8/layout/bProcess4"/>
    <dgm:cxn modelId="{378612F8-702A-4737-AE5E-8FDE1E7C026F}" type="presParOf" srcId="{3419F5BE-4D12-4C42-9DB6-0F735A3680A9}" destId="{061F004D-37D5-4EED-8458-08BF77094DB0}" srcOrd="0" destOrd="0" presId="urn:microsoft.com/office/officeart/2005/8/layout/bProcess4"/>
    <dgm:cxn modelId="{5B8F7062-754E-4035-B7B1-033170E18EF6}" type="presParOf" srcId="{3419F5BE-4D12-4C42-9DB6-0F735A3680A9}" destId="{CC306F8F-6EF1-4808-92CA-E436D355F1E8}" srcOrd="1" destOrd="0" presId="urn:microsoft.com/office/officeart/2005/8/layout/bProcess4"/>
    <dgm:cxn modelId="{D4A2F9DC-269C-4D68-BBDD-4A076DB44DC1}" type="presParOf" srcId="{D9E210D5-42C6-4AEC-9089-62F1165A3397}" destId="{083D2C3F-FE44-4A5A-9C0B-350AAE020673}" srcOrd="5" destOrd="0" presId="urn:microsoft.com/office/officeart/2005/8/layout/bProcess4"/>
    <dgm:cxn modelId="{186BAF5F-0AEE-41B8-9D6A-F4859C3F7B2C}" type="presParOf" srcId="{D9E210D5-42C6-4AEC-9089-62F1165A3397}" destId="{F3F8DC0E-FCA7-4B75-B828-93BD0626CA45}" srcOrd="6" destOrd="0" presId="urn:microsoft.com/office/officeart/2005/8/layout/bProcess4"/>
    <dgm:cxn modelId="{B039C99E-0E96-4B28-892E-24CF2D42CDF6}" type="presParOf" srcId="{F3F8DC0E-FCA7-4B75-B828-93BD0626CA45}" destId="{9E3175E6-668C-4940-A0EF-053F5E3386DB}" srcOrd="0" destOrd="0" presId="urn:microsoft.com/office/officeart/2005/8/layout/bProcess4"/>
    <dgm:cxn modelId="{31A2B303-C90D-46B9-9B95-7CAE18958852}" type="presParOf" srcId="{F3F8DC0E-FCA7-4B75-B828-93BD0626CA45}" destId="{5F00948B-2A24-4C66-AB7D-BC7459B83A6E}" srcOrd="1" destOrd="0" presId="urn:microsoft.com/office/officeart/2005/8/layout/bProcess4"/>
    <dgm:cxn modelId="{65311FFD-BD37-4D7F-8EFC-D10239D8859C}" type="presParOf" srcId="{D9E210D5-42C6-4AEC-9089-62F1165A3397}" destId="{96CFCA67-44D2-4D68-980F-0FE05C9A3B84}" srcOrd="7" destOrd="0" presId="urn:microsoft.com/office/officeart/2005/8/layout/bProcess4"/>
    <dgm:cxn modelId="{212F2F93-25D5-4319-8B58-3BF223C19A2E}" type="presParOf" srcId="{D9E210D5-42C6-4AEC-9089-62F1165A3397}" destId="{D5FC6A41-C04F-45C0-959C-9C8884952367}" srcOrd="8" destOrd="0" presId="urn:microsoft.com/office/officeart/2005/8/layout/bProcess4"/>
    <dgm:cxn modelId="{D9FB57F2-E7BA-43AF-A364-C6127BF2ACB1}" type="presParOf" srcId="{D5FC6A41-C04F-45C0-959C-9C8884952367}" destId="{70ADC556-2677-41FC-AAD6-4AADED7D9416}" srcOrd="0" destOrd="0" presId="urn:microsoft.com/office/officeart/2005/8/layout/bProcess4"/>
    <dgm:cxn modelId="{216AD36F-1D42-450F-A2F3-7288CE6C6394}" type="presParOf" srcId="{D5FC6A41-C04F-45C0-959C-9C8884952367}" destId="{10EA6523-5418-47F4-9D39-0D65822C361A}" srcOrd="1" destOrd="0" presId="urn:microsoft.com/office/officeart/2005/8/layout/bProcess4"/>
    <dgm:cxn modelId="{ABA2C8E9-27A3-4FC9-935A-E031D533CDE5}" type="presParOf" srcId="{D9E210D5-42C6-4AEC-9089-62F1165A3397}" destId="{776B24AE-6C3D-4297-8400-91FCD265E0D0}" srcOrd="9" destOrd="0" presId="urn:microsoft.com/office/officeart/2005/8/layout/bProcess4"/>
    <dgm:cxn modelId="{6CC6CC0E-B86B-44B4-B664-444F163EA222}" type="presParOf" srcId="{D9E210D5-42C6-4AEC-9089-62F1165A3397}" destId="{A6655311-0481-41E4-9F20-A4C8EB549A68}" srcOrd="10" destOrd="0" presId="urn:microsoft.com/office/officeart/2005/8/layout/bProcess4"/>
    <dgm:cxn modelId="{663EE86F-7499-4BF1-ACBF-090E1C5BC1E0}" type="presParOf" srcId="{A6655311-0481-41E4-9F20-A4C8EB549A68}" destId="{456D5689-7C82-4787-8E31-6931F8DAE16E}" srcOrd="0" destOrd="0" presId="urn:microsoft.com/office/officeart/2005/8/layout/bProcess4"/>
    <dgm:cxn modelId="{6F10BF91-36A0-422C-BEBB-569FD4501EF8}" type="presParOf" srcId="{A6655311-0481-41E4-9F20-A4C8EB549A68}" destId="{8E3FF877-5D10-484F-93FB-24C65FC46EED}" srcOrd="1" destOrd="0" presId="urn:microsoft.com/office/officeart/2005/8/layout/bProcess4"/>
    <dgm:cxn modelId="{19FB21BE-A818-46A1-9BC9-FE88C7C099AD}" type="presParOf" srcId="{D9E210D5-42C6-4AEC-9089-62F1165A3397}" destId="{DB9113B9-CA25-4998-9BA8-DF4BB5E6E2A8}" srcOrd="11" destOrd="0" presId="urn:microsoft.com/office/officeart/2005/8/layout/bProcess4"/>
    <dgm:cxn modelId="{49E06D2D-5295-4896-B353-8A713AE3B43B}" type="presParOf" srcId="{D9E210D5-42C6-4AEC-9089-62F1165A3397}" destId="{FD2CED2A-7B10-477E-8623-EE27527ADCA2}" srcOrd="12" destOrd="0" presId="urn:microsoft.com/office/officeart/2005/8/layout/bProcess4"/>
    <dgm:cxn modelId="{0DDB953B-9623-4B76-868D-24597B5F9318}" type="presParOf" srcId="{FD2CED2A-7B10-477E-8623-EE27527ADCA2}" destId="{64A3FC94-4331-49F1-ABAB-4305F545FB48}" srcOrd="0" destOrd="0" presId="urn:microsoft.com/office/officeart/2005/8/layout/bProcess4"/>
    <dgm:cxn modelId="{835F3088-C47B-4E62-8BA0-39E167685EA8}" type="presParOf" srcId="{FD2CED2A-7B10-477E-8623-EE27527ADCA2}" destId="{94AF595B-39AC-40C1-9520-80F991316353}" srcOrd="1" destOrd="0" presId="urn:microsoft.com/office/officeart/2005/8/layout/bProcess4"/>
    <dgm:cxn modelId="{25E8ED78-E8B4-403A-BE78-90970AD0382B}" type="presParOf" srcId="{D9E210D5-42C6-4AEC-9089-62F1165A3397}" destId="{F70D65B9-E900-4B50-B814-FFE6757257B2}" srcOrd="13" destOrd="0" presId="urn:microsoft.com/office/officeart/2005/8/layout/bProcess4"/>
    <dgm:cxn modelId="{40E056D5-39F7-4734-875D-4A22086BA8F3}" type="presParOf" srcId="{D9E210D5-42C6-4AEC-9089-62F1165A3397}" destId="{33CC2BF9-D815-4CDA-BDC0-2244C9442082}" srcOrd="14" destOrd="0" presId="urn:microsoft.com/office/officeart/2005/8/layout/bProcess4"/>
    <dgm:cxn modelId="{7BD22F99-8271-4E34-943A-BC1B391193B3}" type="presParOf" srcId="{33CC2BF9-D815-4CDA-BDC0-2244C9442082}" destId="{7AB6580A-FA8D-43A7-86B8-FF67D67B041E}" srcOrd="0" destOrd="0" presId="urn:microsoft.com/office/officeart/2005/8/layout/bProcess4"/>
    <dgm:cxn modelId="{DB2B217E-E2D1-4F8E-9BBA-B1089011407F}" type="presParOf" srcId="{33CC2BF9-D815-4CDA-BDC0-2244C9442082}" destId="{3D6A0ACD-1ED0-4F2B-9057-322334D78DC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3BC617-5B7E-414D-9078-00D35F8FD1F3}" type="doc">
      <dgm:prSet loTypeId="urn:microsoft.com/office/officeart/2005/8/layout/chevron1" loCatId="process" qsTypeId="urn:microsoft.com/office/officeart/2005/8/quickstyle/simple1" qsCatId="simple" csTypeId="urn:microsoft.com/office/officeart/2005/8/colors/accent1_2" csCatId="accent1" phldr="1"/>
      <dgm:spPr/>
    </dgm:pt>
    <dgm:pt modelId="{D3D05E6E-9114-4AB4-800B-07DB22CCFB03}">
      <dgm:prSet phldrT="[Text]"/>
      <dgm:spPr/>
      <dgm:t>
        <a:bodyPr/>
        <a:lstStyle/>
        <a:p>
          <a:r>
            <a:rPr lang="en-US" dirty="0"/>
            <a:t>Application</a:t>
          </a:r>
        </a:p>
      </dgm:t>
    </dgm:pt>
    <dgm:pt modelId="{79171BFB-4639-430C-B029-5E5DA09F5B08}" type="parTrans" cxnId="{A9C91E25-5D58-49BF-A79A-D9401C0072DB}">
      <dgm:prSet/>
      <dgm:spPr/>
      <dgm:t>
        <a:bodyPr/>
        <a:lstStyle/>
        <a:p>
          <a:endParaRPr lang="en-US"/>
        </a:p>
      </dgm:t>
    </dgm:pt>
    <dgm:pt modelId="{F3BE3396-2076-4C88-8221-53C7709E520F}" type="sibTrans" cxnId="{A9C91E25-5D58-49BF-A79A-D9401C0072DB}">
      <dgm:prSet/>
      <dgm:spPr/>
      <dgm:t>
        <a:bodyPr/>
        <a:lstStyle/>
        <a:p>
          <a:endParaRPr lang="en-US"/>
        </a:p>
      </dgm:t>
    </dgm:pt>
    <dgm:pt modelId="{69795B11-C67C-4A43-B82A-253B385B8DDB}">
      <dgm:prSet phldrT="[Text]"/>
      <dgm:spPr/>
      <dgm:t>
        <a:bodyPr/>
        <a:lstStyle/>
        <a:p>
          <a:r>
            <a:rPr lang="en-US" dirty="0"/>
            <a:t>Reconsideration</a:t>
          </a:r>
        </a:p>
      </dgm:t>
    </dgm:pt>
    <dgm:pt modelId="{DC312529-EA17-4E2D-B863-42B03A664290}" type="parTrans" cxnId="{39EF1F50-F2CE-4B94-9A3E-B0A6C996BC2F}">
      <dgm:prSet/>
      <dgm:spPr/>
      <dgm:t>
        <a:bodyPr/>
        <a:lstStyle/>
        <a:p>
          <a:endParaRPr lang="en-US"/>
        </a:p>
      </dgm:t>
    </dgm:pt>
    <dgm:pt modelId="{44BBB2E2-D39F-40A3-97E8-26CEAD7379A8}" type="sibTrans" cxnId="{39EF1F50-F2CE-4B94-9A3E-B0A6C996BC2F}">
      <dgm:prSet/>
      <dgm:spPr/>
      <dgm:t>
        <a:bodyPr/>
        <a:lstStyle/>
        <a:p>
          <a:endParaRPr lang="en-US"/>
        </a:p>
      </dgm:t>
    </dgm:pt>
    <dgm:pt modelId="{C8CA9F1F-FBE1-417D-91E1-C53CBD8B1B19}">
      <dgm:prSet phldrT="[Text]"/>
      <dgm:spPr/>
      <dgm:t>
        <a:bodyPr/>
        <a:lstStyle/>
        <a:p>
          <a:r>
            <a:rPr lang="en-US" dirty="0"/>
            <a:t>Administrative Hearing</a:t>
          </a:r>
        </a:p>
      </dgm:t>
    </dgm:pt>
    <dgm:pt modelId="{EBD8D4AB-7821-4CDB-B527-AA7D0C49E2E8}" type="parTrans" cxnId="{030CD312-9619-415D-8A82-60F94DBB311C}">
      <dgm:prSet/>
      <dgm:spPr/>
      <dgm:t>
        <a:bodyPr/>
        <a:lstStyle/>
        <a:p>
          <a:endParaRPr lang="en-US"/>
        </a:p>
      </dgm:t>
    </dgm:pt>
    <dgm:pt modelId="{81717FDF-A3DE-4E20-A5CE-83C02819EF1D}" type="sibTrans" cxnId="{030CD312-9619-415D-8A82-60F94DBB311C}">
      <dgm:prSet/>
      <dgm:spPr/>
      <dgm:t>
        <a:bodyPr/>
        <a:lstStyle/>
        <a:p>
          <a:endParaRPr lang="en-US"/>
        </a:p>
      </dgm:t>
    </dgm:pt>
    <dgm:pt modelId="{5B1A43EE-18C9-45EE-9630-AFAADC9AF27C}">
      <dgm:prSet phldrT="[Text]"/>
      <dgm:spPr/>
      <dgm:t>
        <a:bodyPr/>
        <a:lstStyle/>
        <a:p>
          <a:r>
            <a:rPr lang="en-US" dirty="0"/>
            <a:t>Appeals Council</a:t>
          </a:r>
        </a:p>
      </dgm:t>
    </dgm:pt>
    <dgm:pt modelId="{0923125C-0AD6-457F-9C70-7334B04AF41A}" type="parTrans" cxnId="{BF7F31AC-9F15-42AF-90E0-38043C042CFB}">
      <dgm:prSet/>
      <dgm:spPr/>
      <dgm:t>
        <a:bodyPr/>
        <a:lstStyle/>
        <a:p>
          <a:endParaRPr lang="en-US"/>
        </a:p>
      </dgm:t>
    </dgm:pt>
    <dgm:pt modelId="{4020E94F-6947-4F8D-BFAC-7FD03E5D5B19}" type="sibTrans" cxnId="{BF7F31AC-9F15-42AF-90E0-38043C042CFB}">
      <dgm:prSet/>
      <dgm:spPr/>
      <dgm:t>
        <a:bodyPr/>
        <a:lstStyle/>
        <a:p>
          <a:endParaRPr lang="en-US"/>
        </a:p>
      </dgm:t>
    </dgm:pt>
    <dgm:pt modelId="{6000FF3E-8046-43EF-8D20-C5CF5F06DBB6}">
      <dgm:prSet phldrT="[Text]"/>
      <dgm:spPr/>
      <dgm:t>
        <a:bodyPr/>
        <a:lstStyle/>
        <a:p>
          <a:r>
            <a:rPr lang="en-US" dirty="0"/>
            <a:t>Federal Court</a:t>
          </a:r>
        </a:p>
      </dgm:t>
    </dgm:pt>
    <dgm:pt modelId="{A770033A-4723-4EFB-934A-CCCFDC5C6697}" type="parTrans" cxnId="{D07F8A06-E149-4C2C-ACF3-623341DADB5D}">
      <dgm:prSet/>
      <dgm:spPr/>
      <dgm:t>
        <a:bodyPr/>
        <a:lstStyle/>
        <a:p>
          <a:endParaRPr lang="en-US"/>
        </a:p>
      </dgm:t>
    </dgm:pt>
    <dgm:pt modelId="{94677FB0-CBBE-4C29-96C4-27B0500627AB}" type="sibTrans" cxnId="{D07F8A06-E149-4C2C-ACF3-623341DADB5D}">
      <dgm:prSet/>
      <dgm:spPr/>
      <dgm:t>
        <a:bodyPr/>
        <a:lstStyle/>
        <a:p>
          <a:endParaRPr lang="en-US"/>
        </a:p>
      </dgm:t>
    </dgm:pt>
    <dgm:pt modelId="{089425FE-8468-4F4D-91E9-7759296CAF5C}" type="pres">
      <dgm:prSet presAssocID="{413BC617-5B7E-414D-9078-00D35F8FD1F3}" presName="Name0" presStyleCnt="0">
        <dgm:presLayoutVars>
          <dgm:dir/>
          <dgm:animLvl val="lvl"/>
          <dgm:resizeHandles val="exact"/>
        </dgm:presLayoutVars>
      </dgm:prSet>
      <dgm:spPr/>
    </dgm:pt>
    <dgm:pt modelId="{8A11D4A9-B9F4-49F2-9D6F-FD0F3CD80085}" type="pres">
      <dgm:prSet presAssocID="{D3D05E6E-9114-4AB4-800B-07DB22CCFB03}" presName="parTxOnly" presStyleLbl="node1" presStyleIdx="0" presStyleCnt="5">
        <dgm:presLayoutVars>
          <dgm:chMax val="0"/>
          <dgm:chPref val="0"/>
          <dgm:bulletEnabled val="1"/>
        </dgm:presLayoutVars>
      </dgm:prSet>
      <dgm:spPr/>
    </dgm:pt>
    <dgm:pt modelId="{8EA8C6AE-6CCC-44AD-A83F-91D535AC87D1}" type="pres">
      <dgm:prSet presAssocID="{F3BE3396-2076-4C88-8221-53C7709E520F}" presName="parTxOnlySpace" presStyleCnt="0"/>
      <dgm:spPr/>
    </dgm:pt>
    <dgm:pt modelId="{E1AEC786-367C-4C08-9A3A-A1FBB29B81E6}" type="pres">
      <dgm:prSet presAssocID="{69795B11-C67C-4A43-B82A-253B385B8DDB}" presName="parTxOnly" presStyleLbl="node1" presStyleIdx="1" presStyleCnt="5">
        <dgm:presLayoutVars>
          <dgm:chMax val="0"/>
          <dgm:chPref val="0"/>
          <dgm:bulletEnabled val="1"/>
        </dgm:presLayoutVars>
      </dgm:prSet>
      <dgm:spPr/>
    </dgm:pt>
    <dgm:pt modelId="{F0FB587F-C40F-4225-BC15-65D632642EEB}" type="pres">
      <dgm:prSet presAssocID="{44BBB2E2-D39F-40A3-97E8-26CEAD7379A8}" presName="parTxOnlySpace" presStyleCnt="0"/>
      <dgm:spPr/>
    </dgm:pt>
    <dgm:pt modelId="{11B4A829-08D1-4201-96F3-3923B7AA1E65}" type="pres">
      <dgm:prSet presAssocID="{C8CA9F1F-FBE1-417D-91E1-C53CBD8B1B19}" presName="parTxOnly" presStyleLbl="node1" presStyleIdx="2" presStyleCnt="5">
        <dgm:presLayoutVars>
          <dgm:chMax val="0"/>
          <dgm:chPref val="0"/>
          <dgm:bulletEnabled val="1"/>
        </dgm:presLayoutVars>
      </dgm:prSet>
      <dgm:spPr/>
    </dgm:pt>
    <dgm:pt modelId="{E168D1F5-987C-48BD-A7CF-7CD533BDBBE9}" type="pres">
      <dgm:prSet presAssocID="{81717FDF-A3DE-4E20-A5CE-83C02819EF1D}" presName="parTxOnlySpace" presStyleCnt="0"/>
      <dgm:spPr/>
    </dgm:pt>
    <dgm:pt modelId="{0A673476-0102-4489-AE51-642B9FB19DD3}" type="pres">
      <dgm:prSet presAssocID="{5B1A43EE-18C9-45EE-9630-AFAADC9AF27C}" presName="parTxOnly" presStyleLbl="node1" presStyleIdx="3" presStyleCnt="5">
        <dgm:presLayoutVars>
          <dgm:chMax val="0"/>
          <dgm:chPref val="0"/>
          <dgm:bulletEnabled val="1"/>
        </dgm:presLayoutVars>
      </dgm:prSet>
      <dgm:spPr/>
    </dgm:pt>
    <dgm:pt modelId="{7ED2A155-23A1-474C-A36A-FC242ED22BD9}" type="pres">
      <dgm:prSet presAssocID="{4020E94F-6947-4F8D-BFAC-7FD03E5D5B19}" presName="parTxOnlySpace" presStyleCnt="0"/>
      <dgm:spPr/>
    </dgm:pt>
    <dgm:pt modelId="{3AB5C286-E625-44C3-AE67-7AC130CE1C3B}" type="pres">
      <dgm:prSet presAssocID="{6000FF3E-8046-43EF-8D20-C5CF5F06DBB6}" presName="parTxOnly" presStyleLbl="node1" presStyleIdx="4" presStyleCnt="5">
        <dgm:presLayoutVars>
          <dgm:chMax val="0"/>
          <dgm:chPref val="0"/>
          <dgm:bulletEnabled val="1"/>
        </dgm:presLayoutVars>
      </dgm:prSet>
      <dgm:spPr/>
    </dgm:pt>
  </dgm:ptLst>
  <dgm:cxnLst>
    <dgm:cxn modelId="{D07F8A06-E149-4C2C-ACF3-623341DADB5D}" srcId="{413BC617-5B7E-414D-9078-00D35F8FD1F3}" destId="{6000FF3E-8046-43EF-8D20-C5CF5F06DBB6}" srcOrd="4" destOrd="0" parTransId="{A770033A-4723-4EFB-934A-CCCFDC5C6697}" sibTransId="{94677FB0-CBBE-4C29-96C4-27B0500627AB}"/>
    <dgm:cxn modelId="{1A93A306-3870-435F-9EB7-95F9EE02DBD2}" type="presOf" srcId="{6000FF3E-8046-43EF-8D20-C5CF5F06DBB6}" destId="{3AB5C286-E625-44C3-AE67-7AC130CE1C3B}" srcOrd="0" destOrd="0" presId="urn:microsoft.com/office/officeart/2005/8/layout/chevron1"/>
    <dgm:cxn modelId="{030CD312-9619-415D-8A82-60F94DBB311C}" srcId="{413BC617-5B7E-414D-9078-00D35F8FD1F3}" destId="{C8CA9F1F-FBE1-417D-91E1-C53CBD8B1B19}" srcOrd="2" destOrd="0" parTransId="{EBD8D4AB-7821-4CDB-B527-AA7D0C49E2E8}" sibTransId="{81717FDF-A3DE-4E20-A5CE-83C02819EF1D}"/>
    <dgm:cxn modelId="{4F079C21-89E1-47A5-A70F-EE1A40A9D810}" type="presOf" srcId="{413BC617-5B7E-414D-9078-00D35F8FD1F3}" destId="{089425FE-8468-4F4D-91E9-7759296CAF5C}" srcOrd="0" destOrd="0" presId="urn:microsoft.com/office/officeart/2005/8/layout/chevron1"/>
    <dgm:cxn modelId="{A9C91E25-5D58-49BF-A79A-D9401C0072DB}" srcId="{413BC617-5B7E-414D-9078-00D35F8FD1F3}" destId="{D3D05E6E-9114-4AB4-800B-07DB22CCFB03}" srcOrd="0" destOrd="0" parTransId="{79171BFB-4639-430C-B029-5E5DA09F5B08}" sibTransId="{F3BE3396-2076-4C88-8221-53C7709E520F}"/>
    <dgm:cxn modelId="{39EF1F50-F2CE-4B94-9A3E-B0A6C996BC2F}" srcId="{413BC617-5B7E-414D-9078-00D35F8FD1F3}" destId="{69795B11-C67C-4A43-B82A-253B385B8DDB}" srcOrd="1" destOrd="0" parTransId="{DC312529-EA17-4E2D-B863-42B03A664290}" sibTransId="{44BBB2E2-D39F-40A3-97E8-26CEAD7379A8}"/>
    <dgm:cxn modelId="{0FA92191-39E3-413E-B9B9-7E9F99DADE68}" type="presOf" srcId="{D3D05E6E-9114-4AB4-800B-07DB22CCFB03}" destId="{8A11D4A9-B9F4-49F2-9D6F-FD0F3CD80085}" srcOrd="0" destOrd="0" presId="urn:microsoft.com/office/officeart/2005/8/layout/chevron1"/>
    <dgm:cxn modelId="{BF7F31AC-9F15-42AF-90E0-38043C042CFB}" srcId="{413BC617-5B7E-414D-9078-00D35F8FD1F3}" destId="{5B1A43EE-18C9-45EE-9630-AFAADC9AF27C}" srcOrd="3" destOrd="0" parTransId="{0923125C-0AD6-457F-9C70-7334B04AF41A}" sibTransId="{4020E94F-6947-4F8D-BFAC-7FD03E5D5B19}"/>
    <dgm:cxn modelId="{49401DC8-7E7B-4A7A-9CE9-67EB25D46861}" type="presOf" srcId="{69795B11-C67C-4A43-B82A-253B385B8DDB}" destId="{E1AEC786-367C-4C08-9A3A-A1FBB29B81E6}" srcOrd="0" destOrd="0" presId="urn:microsoft.com/office/officeart/2005/8/layout/chevron1"/>
    <dgm:cxn modelId="{978BA9D6-B21E-4D88-BE03-66A5853779B0}" type="presOf" srcId="{C8CA9F1F-FBE1-417D-91E1-C53CBD8B1B19}" destId="{11B4A829-08D1-4201-96F3-3923B7AA1E65}" srcOrd="0" destOrd="0" presId="urn:microsoft.com/office/officeart/2005/8/layout/chevron1"/>
    <dgm:cxn modelId="{0287AAD9-81FB-44A3-95E4-327FF21ED2DB}" type="presOf" srcId="{5B1A43EE-18C9-45EE-9630-AFAADC9AF27C}" destId="{0A673476-0102-4489-AE51-642B9FB19DD3}" srcOrd="0" destOrd="0" presId="urn:microsoft.com/office/officeart/2005/8/layout/chevron1"/>
    <dgm:cxn modelId="{94D28409-04AB-4D78-9B2A-CE941D29ECFD}" type="presParOf" srcId="{089425FE-8468-4F4D-91E9-7759296CAF5C}" destId="{8A11D4A9-B9F4-49F2-9D6F-FD0F3CD80085}" srcOrd="0" destOrd="0" presId="urn:microsoft.com/office/officeart/2005/8/layout/chevron1"/>
    <dgm:cxn modelId="{36D2B2A2-11BA-41A8-B7AD-8F5132C2FD90}" type="presParOf" srcId="{089425FE-8468-4F4D-91E9-7759296CAF5C}" destId="{8EA8C6AE-6CCC-44AD-A83F-91D535AC87D1}" srcOrd="1" destOrd="0" presId="urn:microsoft.com/office/officeart/2005/8/layout/chevron1"/>
    <dgm:cxn modelId="{62B1A9FF-7B54-48A1-B0B3-30345B336F29}" type="presParOf" srcId="{089425FE-8468-4F4D-91E9-7759296CAF5C}" destId="{E1AEC786-367C-4C08-9A3A-A1FBB29B81E6}" srcOrd="2" destOrd="0" presId="urn:microsoft.com/office/officeart/2005/8/layout/chevron1"/>
    <dgm:cxn modelId="{698883A4-812C-428B-9829-A7C118A737D6}" type="presParOf" srcId="{089425FE-8468-4F4D-91E9-7759296CAF5C}" destId="{F0FB587F-C40F-4225-BC15-65D632642EEB}" srcOrd="3" destOrd="0" presId="urn:microsoft.com/office/officeart/2005/8/layout/chevron1"/>
    <dgm:cxn modelId="{6170F8FC-94C3-498C-B466-036D8B13F412}" type="presParOf" srcId="{089425FE-8468-4F4D-91E9-7759296CAF5C}" destId="{11B4A829-08D1-4201-96F3-3923B7AA1E65}" srcOrd="4" destOrd="0" presId="urn:microsoft.com/office/officeart/2005/8/layout/chevron1"/>
    <dgm:cxn modelId="{F21CC5BC-F844-48B8-A196-2730A8016841}" type="presParOf" srcId="{089425FE-8468-4F4D-91E9-7759296CAF5C}" destId="{E168D1F5-987C-48BD-A7CF-7CD533BDBBE9}" srcOrd="5" destOrd="0" presId="urn:microsoft.com/office/officeart/2005/8/layout/chevron1"/>
    <dgm:cxn modelId="{74E5BFD4-C752-4FB5-AE48-FC6A1B7CFBAD}" type="presParOf" srcId="{089425FE-8468-4F4D-91E9-7759296CAF5C}" destId="{0A673476-0102-4489-AE51-642B9FB19DD3}" srcOrd="6" destOrd="0" presId="urn:microsoft.com/office/officeart/2005/8/layout/chevron1"/>
    <dgm:cxn modelId="{D01928E7-4D0C-497B-B7BB-47C6797D05D2}" type="presParOf" srcId="{089425FE-8468-4F4D-91E9-7759296CAF5C}" destId="{7ED2A155-23A1-474C-A36A-FC242ED22BD9}" srcOrd="7" destOrd="0" presId="urn:microsoft.com/office/officeart/2005/8/layout/chevron1"/>
    <dgm:cxn modelId="{63FB986B-B02F-4830-AD61-ED987E12538A}" type="presParOf" srcId="{089425FE-8468-4F4D-91E9-7759296CAF5C}" destId="{3AB5C286-E625-44C3-AE67-7AC130CE1C3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4C66CD-8791-46D9-B687-A79B07B2E7A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2B9F0C12-21C8-48F1-B05D-4EA38D724BAB}">
      <dgm:prSet phldrT="[Text]"/>
      <dgm:spPr/>
      <dgm:t>
        <a:bodyPr/>
        <a:lstStyle/>
        <a:p>
          <a:r>
            <a:rPr lang="en-US" dirty="0"/>
            <a:t>Food Assistance</a:t>
          </a:r>
        </a:p>
      </dgm:t>
    </dgm:pt>
    <dgm:pt modelId="{A209103D-4928-47FB-9437-C11549341D14}" type="parTrans" cxnId="{A1782708-C3BD-47EA-B289-8F1323A34352}">
      <dgm:prSet/>
      <dgm:spPr/>
      <dgm:t>
        <a:bodyPr/>
        <a:lstStyle/>
        <a:p>
          <a:endParaRPr lang="en-US"/>
        </a:p>
      </dgm:t>
    </dgm:pt>
    <dgm:pt modelId="{586EFFAF-7E4D-4604-9E0E-FCF6C253A1C9}" type="sibTrans" cxnId="{A1782708-C3BD-47EA-B289-8F1323A34352}">
      <dgm:prSet/>
      <dgm:spPr/>
      <dgm:t>
        <a:bodyPr/>
        <a:lstStyle/>
        <a:p>
          <a:endParaRPr lang="en-US"/>
        </a:p>
      </dgm:t>
    </dgm:pt>
    <dgm:pt modelId="{7083CD39-7624-41EA-BE35-90D7015FDD8C}">
      <dgm:prSet phldrT="[Text]"/>
      <dgm:spPr/>
      <dgm:t>
        <a:bodyPr/>
        <a:lstStyle/>
        <a:p>
          <a:r>
            <a:rPr lang="en-US" dirty="0"/>
            <a:t>Medical Assistance</a:t>
          </a:r>
        </a:p>
      </dgm:t>
    </dgm:pt>
    <dgm:pt modelId="{C584FE8E-9DD0-478E-8498-E3D15BAF97F9}" type="parTrans" cxnId="{B35EB9A2-18E4-44A6-A221-0E2A2FAD2510}">
      <dgm:prSet/>
      <dgm:spPr/>
      <dgm:t>
        <a:bodyPr/>
        <a:lstStyle/>
        <a:p>
          <a:endParaRPr lang="en-US"/>
        </a:p>
      </dgm:t>
    </dgm:pt>
    <dgm:pt modelId="{86F976A8-2702-4466-AC43-2494A9A9B719}" type="sibTrans" cxnId="{B35EB9A2-18E4-44A6-A221-0E2A2FAD2510}">
      <dgm:prSet/>
      <dgm:spPr/>
      <dgm:t>
        <a:bodyPr/>
        <a:lstStyle/>
        <a:p>
          <a:endParaRPr lang="en-US"/>
        </a:p>
      </dgm:t>
    </dgm:pt>
    <dgm:pt modelId="{A6652D46-EC53-4385-A4AA-34E234DA1464}">
      <dgm:prSet phldrT="[Text]"/>
      <dgm:spPr/>
      <dgm:t>
        <a:bodyPr/>
        <a:lstStyle/>
        <a:p>
          <a:r>
            <a:rPr lang="en-US" dirty="0"/>
            <a:t>Cash Assistance for Low-Income Families</a:t>
          </a:r>
        </a:p>
      </dgm:t>
    </dgm:pt>
    <dgm:pt modelId="{95641085-7697-4A32-B897-CD288CF5AC47}" type="parTrans" cxnId="{0D07B412-9188-43F9-BF8D-46F4030327E6}">
      <dgm:prSet/>
      <dgm:spPr/>
      <dgm:t>
        <a:bodyPr/>
        <a:lstStyle/>
        <a:p>
          <a:endParaRPr lang="en-US"/>
        </a:p>
      </dgm:t>
    </dgm:pt>
    <dgm:pt modelId="{13597925-4EDB-4F9F-9C9F-C9165760031D}" type="sibTrans" cxnId="{0D07B412-9188-43F9-BF8D-46F4030327E6}">
      <dgm:prSet/>
      <dgm:spPr/>
      <dgm:t>
        <a:bodyPr/>
        <a:lstStyle/>
        <a:p>
          <a:endParaRPr lang="en-US"/>
        </a:p>
      </dgm:t>
    </dgm:pt>
    <dgm:pt modelId="{B048BF03-FB04-4185-B85A-F1A7D9943E57}">
      <dgm:prSet phldrT="[Text]"/>
      <dgm:spPr/>
      <dgm:t>
        <a:bodyPr/>
        <a:lstStyle/>
        <a:p>
          <a:r>
            <a:rPr lang="en-US" dirty="0"/>
            <a:t>Cash Assistance for Elderly and People with Disabilities</a:t>
          </a:r>
        </a:p>
      </dgm:t>
    </dgm:pt>
    <dgm:pt modelId="{ED3A98E5-752C-4D13-BEF3-1B53DA801D30}" type="parTrans" cxnId="{E78E1021-99E6-4A81-8609-DA580DFB4195}">
      <dgm:prSet/>
      <dgm:spPr/>
      <dgm:t>
        <a:bodyPr/>
        <a:lstStyle/>
        <a:p>
          <a:endParaRPr lang="en-US"/>
        </a:p>
      </dgm:t>
    </dgm:pt>
    <dgm:pt modelId="{5F373B68-2BE6-4E56-9F4C-3F1E63BD3D9D}" type="sibTrans" cxnId="{E78E1021-99E6-4A81-8609-DA580DFB4195}">
      <dgm:prSet/>
      <dgm:spPr/>
      <dgm:t>
        <a:bodyPr/>
        <a:lstStyle/>
        <a:p>
          <a:endParaRPr lang="en-US"/>
        </a:p>
      </dgm:t>
    </dgm:pt>
    <dgm:pt modelId="{6A307D00-9440-4BF7-8177-75608E16F2E9}">
      <dgm:prSet phldrT="[Text]"/>
      <dgm:spPr/>
      <dgm:t>
        <a:bodyPr/>
        <a:lstStyle/>
        <a:p>
          <a:r>
            <a:rPr lang="en-US" dirty="0"/>
            <a:t>Cash Assistance for </a:t>
          </a:r>
          <a:r>
            <a:rPr lang="en-US" b="0" i="0" dirty="0"/>
            <a:t>Non-Citizen Victims of Trafficking, Torture, or Other Serious Crimes</a:t>
          </a:r>
          <a:endParaRPr lang="en-US" dirty="0"/>
        </a:p>
      </dgm:t>
    </dgm:pt>
    <dgm:pt modelId="{9B279DCC-AE04-4AD5-83F1-5243F38863B4}" type="parTrans" cxnId="{C4C305F6-C584-4038-82DE-D79D201E9D54}">
      <dgm:prSet/>
      <dgm:spPr/>
      <dgm:t>
        <a:bodyPr/>
        <a:lstStyle/>
        <a:p>
          <a:endParaRPr lang="en-US"/>
        </a:p>
      </dgm:t>
    </dgm:pt>
    <dgm:pt modelId="{40DF2B38-C370-403A-B381-92F9F1D0A31C}" type="sibTrans" cxnId="{C4C305F6-C584-4038-82DE-D79D201E9D54}">
      <dgm:prSet/>
      <dgm:spPr/>
      <dgm:t>
        <a:bodyPr/>
        <a:lstStyle/>
        <a:p>
          <a:endParaRPr lang="en-US"/>
        </a:p>
      </dgm:t>
    </dgm:pt>
    <dgm:pt modelId="{5504D590-B1DA-4295-838E-AAF692AE713B}" type="pres">
      <dgm:prSet presAssocID="{DF4C66CD-8791-46D9-B687-A79B07B2E7A7}" presName="Name0" presStyleCnt="0">
        <dgm:presLayoutVars>
          <dgm:dir/>
          <dgm:resizeHandles val="exact"/>
        </dgm:presLayoutVars>
      </dgm:prSet>
      <dgm:spPr/>
    </dgm:pt>
    <dgm:pt modelId="{6EA3F32A-4ECB-4C73-8419-EF28543D58CE}" type="pres">
      <dgm:prSet presAssocID="{2B9F0C12-21C8-48F1-B05D-4EA38D724BAB}" presName="compNode" presStyleCnt="0"/>
      <dgm:spPr/>
    </dgm:pt>
    <dgm:pt modelId="{89B46E2E-33D5-4ABD-A8EA-068C8C67F9A9}" type="pres">
      <dgm:prSet presAssocID="{2B9F0C12-21C8-48F1-B05D-4EA38D724BAB}" presName="pict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58217F81-67EB-4427-A91D-83AA12442C9D}" type="pres">
      <dgm:prSet presAssocID="{2B9F0C12-21C8-48F1-B05D-4EA38D724BAB}" presName="textRect" presStyleLbl="revTx" presStyleIdx="0" presStyleCnt="5">
        <dgm:presLayoutVars>
          <dgm:bulletEnabled val="1"/>
        </dgm:presLayoutVars>
      </dgm:prSet>
      <dgm:spPr/>
    </dgm:pt>
    <dgm:pt modelId="{B3F8F8A2-0F8D-499F-8E55-7D74A5140A84}" type="pres">
      <dgm:prSet presAssocID="{586EFFAF-7E4D-4604-9E0E-FCF6C253A1C9}" presName="sibTrans" presStyleLbl="sibTrans2D1" presStyleIdx="0" presStyleCnt="0"/>
      <dgm:spPr/>
    </dgm:pt>
    <dgm:pt modelId="{C108552C-4A4A-495D-A985-737909BFC8FA}" type="pres">
      <dgm:prSet presAssocID="{7083CD39-7624-41EA-BE35-90D7015FDD8C}" presName="compNode" presStyleCnt="0"/>
      <dgm:spPr/>
    </dgm:pt>
    <dgm:pt modelId="{A3C3F501-C250-4DC0-9ECE-253D9933CB7D}" type="pres">
      <dgm:prSet presAssocID="{7083CD39-7624-41EA-BE35-90D7015FDD8C}" presName="pict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12D34118-7E85-4E73-BD34-E3AAA465750C}" type="pres">
      <dgm:prSet presAssocID="{7083CD39-7624-41EA-BE35-90D7015FDD8C}" presName="textRect" presStyleLbl="revTx" presStyleIdx="1" presStyleCnt="5">
        <dgm:presLayoutVars>
          <dgm:bulletEnabled val="1"/>
        </dgm:presLayoutVars>
      </dgm:prSet>
      <dgm:spPr/>
    </dgm:pt>
    <dgm:pt modelId="{D125CFC2-3EF4-49C0-9B81-EEEC0DFE2FA6}" type="pres">
      <dgm:prSet presAssocID="{86F976A8-2702-4466-AC43-2494A9A9B719}" presName="sibTrans" presStyleLbl="sibTrans2D1" presStyleIdx="0" presStyleCnt="0"/>
      <dgm:spPr/>
    </dgm:pt>
    <dgm:pt modelId="{0CE725B3-EDC1-4D9D-905C-31CFBF8BDC9D}" type="pres">
      <dgm:prSet presAssocID="{A6652D46-EC53-4385-A4AA-34E234DA1464}" presName="compNode" presStyleCnt="0"/>
      <dgm:spPr/>
    </dgm:pt>
    <dgm:pt modelId="{39B3A2AE-DBA6-46FF-84BB-F8E89DA7BD4E}" type="pres">
      <dgm:prSet presAssocID="{A6652D46-EC53-4385-A4AA-34E234DA1464}"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FD28CF12-B480-4327-95B8-AFA61D8FB597}" type="pres">
      <dgm:prSet presAssocID="{A6652D46-EC53-4385-A4AA-34E234DA1464}" presName="textRect" presStyleLbl="revTx" presStyleIdx="2" presStyleCnt="5">
        <dgm:presLayoutVars>
          <dgm:bulletEnabled val="1"/>
        </dgm:presLayoutVars>
      </dgm:prSet>
      <dgm:spPr/>
    </dgm:pt>
    <dgm:pt modelId="{EFD8F9BD-62D6-48E0-B56A-14A9A9040DCF}" type="pres">
      <dgm:prSet presAssocID="{13597925-4EDB-4F9F-9C9F-C9165760031D}" presName="sibTrans" presStyleLbl="sibTrans2D1" presStyleIdx="0" presStyleCnt="0"/>
      <dgm:spPr/>
    </dgm:pt>
    <dgm:pt modelId="{BAF8242A-1EC2-46E0-9E84-CA8A50E05DE5}" type="pres">
      <dgm:prSet presAssocID="{B048BF03-FB04-4185-B85A-F1A7D9943E57}" presName="compNode" presStyleCnt="0"/>
      <dgm:spPr/>
    </dgm:pt>
    <dgm:pt modelId="{5329B245-3052-49F6-8C8A-AD45E8519FD0}" type="pres">
      <dgm:prSet presAssocID="{B048BF03-FB04-4185-B85A-F1A7D9943E57}"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1B761515-6342-40E6-8D8E-5ABA4A8C49A4}" type="pres">
      <dgm:prSet presAssocID="{B048BF03-FB04-4185-B85A-F1A7D9943E57}" presName="textRect" presStyleLbl="revTx" presStyleIdx="3" presStyleCnt="5">
        <dgm:presLayoutVars>
          <dgm:bulletEnabled val="1"/>
        </dgm:presLayoutVars>
      </dgm:prSet>
      <dgm:spPr/>
    </dgm:pt>
    <dgm:pt modelId="{6CE26CF9-1C76-45D9-BC1A-FD38D392E807}" type="pres">
      <dgm:prSet presAssocID="{5F373B68-2BE6-4E56-9F4C-3F1E63BD3D9D}" presName="sibTrans" presStyleLbl="sibTrans2D1" presStyleIdx="0" presStyleCnt="0"/>
      <dgm:spPr/>
    </dgm:pt>
    <dgm:pt modelId="{B65BC16E-9B0A-4296-A7FA-482A6035179E}" type="pres">
      <dgm:prSet presAssocID="{6A307D00-9440-4BF7-8177-75608E16F2E9}" presName="compNode" presStyleCnt="0"/>
      <dgm:spPr/>
    </dgm:pt>
    <dgm:pt modelId="{49581D6D-2A11-435A-9EB3-9DC7AA36B2F4}" type="pres">
      <dgm:prSet presAssocID="{6A307D00-9440-4BF7-8177-75608E16F2E9}" presName="pict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3000" b="-23000"/>
          </a:stretch>
        </a:blipFill>
      </dgm:spPr>
    </dgm:pt>
    <dgm:pt modelId="{00F8B1C1-D966-4241-9CC4-55D2DAC59B51}" type="pres">
      <dgm:prSet presAssocID="{6A307D00-9440-4BF7-8177-75608E16F2E9}" presName="textRect" presStyleLbl="revTx" presStyleIdx="4" presStyleCnt="5">
        <dgm:presLayoutVars>
          <dgm:bulletEnabled val="1"/>
        </dgm:presLayoutVars>
      </dgm:prSet>
      <dgm:spPr/>
    </dgm:pt>
  </dgm:ptLst>
  <dgm:cxnLst>
    <dgm:cxn modelId="{A1782708-C3BD-47EA-B289-8F1323A34352}" srcId="{DF4C66CD-8791-46D9-B687-A79B07B2E7A7}" destId="{2B9F0C12-21C8-48F1-B05D-4EA38D724BAB}" srcOrd="0" destOrd="0" parTransId="{A209103D-4928-47FB-9437-C11549341D14}" sibTransId="{586EFFAF-7E4D-4604-9E0E-FCF6C253A1C9}"/>
    <dgm:cxn modelId="{0D07B412-9188-43F9-BF8D-46F4030327E6}" srcId="{DF4C66CD-8791-46D9-B687-A79B07B2E7A7}" destId="{A6652D46-EC53-4385-A4AA-34E234DA1464}" srcOrd="2" destOrd="0" parTransId="{95641085-7697-4A32-B897-CD288CF5AC47}" sibTransId="{13597925-4EDB-4F9F-9C9F-C9165760031D}"/>
    <dgm:cxn modelId="{E78E1021-99E6-4A81-8609-DA580DFB4195}" srcId="{DF4C66CD-8791-46D9-B687-A79B07B2E7A7}" destId="{B048BF03-FB04-4185-B85A-F1A7D9943E57}" srcOrd="3" destOrd="0" parTransId="{ED3A98E5-752C-4D13-BEF3-1B53DA801D30}" sibTransId="{5F373B68-2BE6-4E56-9F4C-3F1E63BD3D9D}"/>
    <dgm:cxn modelId="{CD870637-4EAF-4DD0-BF6C-DECAED331CF5}" type="presOf" srcId="{7083CD39-7624-41EA-BE35-90D7015FDD8C}" destId="{12D34118-7E85-4E73-BD34-E3AAA465750C}" srcOrd="0" destOrd="0" presId="urn:microsoft.com/office/officeart/2005/8/layout/pList1"/>
    <dgm:cxn modelId="{E3830563-8949-465E-B90A-188E4561665C}" type="presOf" srcId="{6A307D00-9440-4BF7-8177-75608E16F2E9}" destId="{00F8B1C1-D966-4241-9CC4-55D2DAC59B51}" srcOrd="0" destOrd="0" presId="urn:microsoft.com/office/officeart/2005/8/layout/pList1"/>
    <dgm:cxn modelId="{645D5F63-9EF4-4F28-8ABB-EDF4347FC7B4}" type="presOf" srcId="{B048BF03-FB04-4185-B85A-F1A7D9943E57}" destId="{1B761515-6342-40E6-8D8E-5ABA4A8C49A4}" srcOrd="0" destOrd="0" presId="urn:microsoft.com/office/officeart/2005/8/layout/pList1"/>
    <dgm:cxn modelId="{C372E16A-2FC4-411F-AC1C-3B7A6716E78E}" type="presOf" srcId="{13597925-4EDB-4F9F-9C9F-C9165760031D}" destId="{EFD8F9BD-62D6-48E0-B56A-14A9A9040DCF}" srcOrd="0" destOrd="0" presId="urn:microsoft.com/office/officeart/2005/8/layout/pList1"/>
    <dgm:cxn modelId="{9FD41284-5BBD-457E-BAA2-5296539FE399}" type="presOf" srcId="{5F373B68-2BE6-4E56-9F4C-3F1E63BD3D9D}" destId="{6CE26CF9-1C76-45D9-BC1A-FD38D392E807}" srcOrd="0" destOrd="0" presId="urn:microsoft.com/office/officeart/2005/8/layout/pList1"/>
    <dgm:cxn modelId="{1C4CAB97-2ED6-450F-9F12-C9286B54D8C7}" type="presOf" srcId="{86F976A8-2702-4466-AC43-2494A9A9B719}" destId="{D125CFC2-3EF4-49C0-9B81-EEEC0DFE2FA6}" srcOrd="0" destOrd="0" presId="urn:microsoft.com/office/officeart/2005/8/layout/pList1"/>
    <dgm:cxn modelId="{B35EB9A2-18E4-44A6-A221-0E2A2FAD2510}" srcId="{DF4C66CD-8791-46D9-B687-A79B07B2E7A7}" destId="{7083CD39-7624-41EA-BE35-90D7015FDD8C}" srcOrd="1" destOrd="0" parTransId="{C584FE8E-9DD0-478E-8498-E3D15BAF97F9}" sibTransId="{86F976A8-2702-4466-AC43-2494A9A9B719}"/>
    <dgm:cxn modelId="{DA6975C3-A1DE-4635-B199-95CF451C5A78}" type="presOf" srcId="{2B9F0C12-21C8-48F1-B05D-4EA38D724BAB}" destId="{58217F81-67EB-4427-A91D-83AA12442C9D}" srcOrd="0" destOrd="0" presId="urn:microsoft.com/office/officeart/2005/8/layout/pList1"/>
    <dgm:cxn modelId="{50B963CD-5F74-4281-978F-E6C2865033E1}" type="presOf" srcId="{A6652D46-EC53-4385-A4AA-34E234DA1464}" destId="{FD28CF12-B480-4327-95B8-AFA61D8FB597}" srcOrd="0" destOrd="0" presId="urn:microsoft.com/office/officeart/2005/8/layout/pList1"/>
    <dgm:cxn modelId="{703112EC-3FBC-4698-8164-A43D4EFC1141}" type="presOf" srcId="{586EFFAF-7E4D-4604-9E0E-FCF6C253A1C9}" destId="{B3F8F8A2-0F8D-499F-8E55-7D74A5140A84}" srcOrd="0" destOrd="0" presId="urn:microsoft.com/office/officeart/2005/8/layout/pList1"/>
    <dgm:cxn modelId="{C4C305F6-C584-4038-82DE-D79D201E9D54}" srcId="{DF4C66CD-8791-46D9-B687-A79B07B2E7A7}" destId="{6A307D00-9440-4BF7-8177-75608E16F2E9}" srcOrd="4" destOrd="0" parTransId="{9B279DCC-AE04-4AD5-83F1-5243F38863B4}" sibTransId="{40DF2B38-C370-403A-B381-92F9F1D0A31C}"/>
    <dgm:cxn modelId="{8B4D59F8-0EE0-4837-88B6-20C93A3C1A66}" type="presOf" srcId="{DF4C66CD-8791-46D9-B687-A79B07B2E7A7}" destId="{5504D590-B1DA-4295-838E-AAF692AE713B}" srcOrd="0" destOrd="0" presId="urn:microsoft.com/office/officeart/2005/8/layout/pList1"/>
    <dgm:cxn modelId="{E118E2E4-1455-4915-A2EB-9D500924F83D}" type="presParOf" srcId="{5504D590-B1DA-4295-838E-AAF692AE713B}" destId="{6EA3F32A-4ECB-4C73-8419-EF28543D58CE}" srcOrd="0" destOrd="0" presId="urn:microsoft.com/office/officeart/2005/8/layout/pList1"/>
    <dgm:cxn modelId="{A33BECA4-4C26-46E9-AE4C-C19C760A69E0}" type="presParOf" srcId="{6EA3F32A-4ECB-4C73-8419-EF28543D58CE}" destId="{89B46E2E-33D5-4ABD-A8EA-068C8C67F9A9}" srcOrd="0" destOrd="0" presId="urn:microsoft.com/office/officeart/2005/8/layout/pList1"/>
    <dgm:cxn modelId="{C90FC5BB-B260-4AA9-93DA-D68DEADD3ACC}" type="presParOf" srcId="{6EA3F32A-4ECB-4C73-8419-EF28543D58CE}" destId="{58217F81-67EB-4427-A91D-83AA12442C9D}" srcOrd="1" destOrd="0" presId="urn:microsoft.com/office/officeart/2005/8/layout/pList1"/>
    <dgm:cxn modelId="{1DB49FA7-4466-4020-963D-6566520AC186}" type="presParOf" srcId="{5504D590-B1DA-4295-838E-AAF692AE713B}" destId="{B3F8F8A2-0F8D-499F-8E55-7D74A5140A84}" srcOrd="1" destOrd="0" presId="urn:microsoft.com/office/officeart/2005/8/layout/pList1"/>
    <dgm:cxn modelId="{31D68C9C-EB40-4461-AAC7-3A1A48C0A7F3}" type="presParOf" srcId="{5504D590-B1DA-4295-838E-AAF692AE713B}" destId="{C108552C-4A4A-495D-A985-737909BFC8FA}" srcOrd="2" destOrd="0" presId="urn:microsoft.com/office/officeart/2005/8/layout/pList1"/>
    <dgm:cxn modelId="{8AC3FCAC-BE81-47A3-8AB9-41AA35D1FACF}" type="presParOf" srcId="{C108552C-4A4A-495D-A985-737909BFC8FA}" destId="{A3C3F501-C250-4DC0-9ECE-253D9933CB7D}" srcOrd="0" destOrd="0" presId="urn:microsoft.com/office/officeart/2005/8/layout/pList1"/>
    <dgm:cxn modelId="{A7203FE3-CAB9-46A1-975D-E0099DABCFAD}" type="presParOf" srcId="{C108552C-4A4A-495D-A985-737909BFC8FA}" destId="{12D34118-7E85-4E73-BD34-E3AAA465750C}" srcOrd="1" destOrd="0" presId="urn:microsoft.com/office/officeart/2005/8/layout/pList1"/>
    <dgm:cxn modelId="{4EA0FC32-1B65-4347-8F80-A29FD70FCF4E}" type="presParOf" srcId="{5504D590-B1DA-4295-838E-AAF692AE713B}" destId="{D125CFC2-3EF4-49C0-9B81-EEEC0DFE2FA6}" srcOrd="3" destOrd="0" presId="urn:microsoft.com/office/officeart/2005/8/layout/pList1"/>
    <dgm:cxn modelId="{62B1A8F0-242A-42B2-ADD3-1F04402240B2}" type="presParOf" srcId="{5504D590-B1DA-4295-838E-AAF692AE713B}" destId="{0CE725B3-EDC1-4D9D-905C-31CFBF8BDC9D}" srcOrd="4" destOrd="0" presId="urn:microsoft.com/office/officeart/2005/8/layout/pList1"/>
    <dgm:cxn modelId="{78794460-B597-48B7-848E-7B43BC8FDA9A}" type="presParOf" srcId="{0CE725B3-EDC1-4D9D-905C-31CFBF8BDC9D}" destId="{39B3A2AE-DBA6-46FF-84BB-F8E89DA7BD4E}" srcOrd="0" destOrd="0" presId="urn:microsoft.com/office/officeart/2005/8/layout/pList1"/>
    <dgm:cxn modelId="{29CC8094-933D-43B3-AA53-B169BE135285}" type="presParOf" srcId="{0CE725B3-EDC1-4D9D-905C-31CFBF8BDC9D}" destId="{FD28CF12-B480-4327-95B8-AFA61D8FB597}" srcOrd="1" destOrd="0" presId="urn:microsoft.com/office/officeart/2005/8/layout/pList1"/>
    <dgm:cxn modelId="{366A4D5E-5A74-4E36-9E8D-8B485F7A1AF8}" type="presParOf" srcId="{5504D590-B1DA-4295-838E-AAF692AE713B}" destId="{EFD8F9BD-62D6-48E0-B56A-14A9A9040DCF}" srcOrd="5" destOrd="0" presId="urn:microsoft.com/office/officeart/2005/8/layout/pList1"/>
    <dgm:cxn modelId="{59248D6E-539F-4BCE-B32C-C295FFCF39E7}" type="presParOf" srcId="{5504D590-B1DA-4295-838E-AAF692AE713B}" destId="{BAF8242A-1EC2-46E0-9E84-CA8A50E05DE5}" srcOrd="6" destOrd="0" presId="urn:microsoft.com/office/officeart/2005/8/layout/pList1"/>
    <dgm:cxn modelId="{8271F4DF-011A-4B71-B937-2DDAC9985B4C}" type="presParOf" srcId="{BAF8242A-1EC2-46E0-9E84-CA8A50E05DE5}" destId="{5329B245-3052-49F6-8C8A-AD45E8519FD0}" srcOrd="0" destOrd="0" presId="urn:microsoft.com/office/officeart/2005/8/layout/pList1"/>
    <dgm:cxn modelId="{4DF7EB50-D132-41AD-82E1-402CCFCF0614}" type="presParOf" srcId="{BAF8242A-1EC2-46E0-9E84-CA8A50E05DE5}" destId="{1B761515-6342-40E6-8D8E-5ABA4A8C49A4}" srcOrd="1" destOrd="0" presId="urn:microsoft.com/office/officeart/2005/8/layout/pList1"/>
    <dgm:cxn modelId="{11A34520-E1D9-4B25-B335-895A310836FF}" type="presParOf" srcId="{5504D590-B1DA-4295-838E-AAF692AE713B}" destId="{6CE26CF9-1C76-45D9-BC1A-FD38D392E807}" srcOrd="7" destOrd="0" presId="urn:microsoft.com/office/officeart/2005/8/layout/pList1"/>
    <dgm:cxn modelId="{027A25C4-9836-4B0D-9740-C8D36050D110}" type="presParOf" srcId="{5504D590-B1DA-4295-838E-AAF692AE713B}" destId="{B65BC16E-9B0A-4296-A7FA-482A6035179E}" srcOrd="8" destOrd="0" presId="urn:microsoft.com/office/officeart/2005/8/layout/pList1"/>
    <dgm:cxn modelId="{49614108-2988-46AC-9FAD-1998A0F077C1}" type="presParOf" srcId="{B65BC16E-9B0A-4296-A7FA-482A6035179E}" destId="{49581D6D-2A11-435A-9EB3-9DC7AA36B2F4}" srcOrd="0" destOrd="0" presId="urn:microsoft.com/office/officeart/2005/8/layout/pList1"/>
    <dgm:cxn modelId="{215D7607-9F94-432E-82F0-E297A6F46A12}" type="presParOf" srcId="{B65BC16E-9B0A-4296-A7FA-482A6035179E}" destId="{00F8B1C1-D966-4241-9CC4-55D2DAC59B51}"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2BB2E8-EBF6-4D57-8702-2A6BD85EC77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C95392A0-8BE7-4546-BA72-2DB3F06B619D}">
      <dgm:prSet phldrT="[Text]"/>
      <dgm:spPr/>
      <dgm:t>
        <a:bodyPr/>
        <a:lstStyle/>
        <a:p>
          <a:r>
            <a:rPr lang="en-US" dirty="0"/>
            <a:t>What is appealed?</a:t>
          </a:r>
        </a:p>
      </dgm:t>
    </dgm:pt>
    <dgm:pt modelId="{A1A42E48-2D60-4699-997E-510C769D4ADD}" type="parTrans" cxnId="{C3F3956B-0CEB-44C7-87E7-5CBDE6F3F2C0}">
      <dgm:prSet/>
      <dgm:spPr/>
      <dgm:t>
        <a:bodyPr/>
        <a:lstStyle/>
        <a:p>
          <a:endParaRPr lang="en-US"/>
        </a:p>
      </dgm:t>
    </dgm:pt>
    <dgm:pt modelId="{70896E73-AAC8-49D6-B8AD-1790CC870B13}" type="sibTrans" cxnId="{C3F3956B-0CEB-44C7-87E7-5CBDE6F3F2C0}">
      <dgm:prSet/>
      <dgm:spPr/>
      <dgm:t>
        <a:bodyPr/>
        <a:lstStyle/>
        <a:p>
          <a:endParaRPr lang="en-US"/>
        </a:p>
      </dgm:t>
    </dgm:pt>
    <dgm:pt modelId="{1EC791BD-1D21-4483-892F-89C69AE5D78E}">
      <dgm:prSet phldrT="[Text]"/>
      <dgm:spPr/>
      <dgm:t>
        <a:bodyPr/>
        <a:lstStyle/>
        <a:p>
          <a:r>
            <a:rPr lang="en-US" dirty="0"/>
            <a:t>Incorrect decision </a:t>
          </a:r>
        </a:p>
      </dgm:t>
    </dgm:pt>
    <dgm:pt modelId="{14E2CC7A-1049-401A-BCEA-02800A399612}" type="parTrans" cxnId="{80CAE031-4276-4178-B5CA-624FE9155699}">
      <dgm:prSet/>
      <dgm:spPr/>
      <dgm:t>
        <a:bodyPr/>
        <a:lstStyle/>
        <a:p>
          <a:endParaRPr lang="en-US"/>
        </a:p>
      </dgm:t>
    </dgm:pt>
    <dgm:pt modelId="{443C3D05-0255-4D40-B961-6F8EDB08B2C6}" type="sibTrans" cxnId="{80CAE031-4276-4178-B5CA-624FE9155699}">
      <dgm:prSet/>
      <dgm:spPr/>
      <dgm:t>
        <a:bodyPr/>
        <a:lstStyle/>
        <a:p>
          <a:endParaRPr lang="en-US"/>
        </a:p>
      </dgm:t>
    </dgm:pt>
    <dgm:pt modelId="{C7F5BA1C-8796-4E38-9C56-A1948E1A0622}">
      <dgm:prSet phldrT="[Text]"/>
      <dgm:spPr/>
      <dgm:t>
        <a:bodyPr/>
        <a:lstStyle/>
        <a:p>
          <a:r>
            <a:rPr lang="en-US" dirty="0"/>
            <a:t>No decision within the processing time (“Inaction”)</a:t>
          </a:r>
        </a:p>
      </dgm:t>
    </dgm:pt>
    <dgm:pt modelId="{CB6EB61A-D205-4026-BA64-98CCB7537773}" type="parTrans" cxnId="{07556724-AB3A-41A8-A84B-7CADA7019E0F}">
      <dgm:prSet/>
      <dgm:spPr/>
      <dgm:t>
        <a:bodyPr/>
        <a:lstStyle/>
        <a:p>
          <a:endParaRPr lang="en-US"/>
        </a:p>
      </dgm:t>
    </dgm:pt>
    <dgm:pt modelId="{C1E1F6ED-9206-4E07-9863-672E14A22AEC}" type="sibTrans" cxnId="{07556724-AB3A-41A8-A84B-7CADA7019E0F}">
      <dgm:prSet/>
      <dgm:spPr/>
      <dgm:t>
        <a:bodyPr/>
        <a:lstStyle/>
        <a:p>
          <a:endParaRPr lang="en-US"/>
        </a:p>
      </dgm:t>
    </dgm:pt>
    <dgm:pt modelId="{38EC3201-78E6-44CF-A0E8-8A9480B892FC}">
      <dgm:prSet phldrT="[Text]"/>
      <dgm:spPr/>
      <dgm:t>
        <a:bodyPr/>
        <a:lstStyle/>
        <a:p>
          <a:r>
            <a:rPr lang="en-US" dirty="0"/>
            <a:t>Time to File</a:t>
          </a:r>
        </a:p>
      </dgm:t>
    </dgm:pt>
    <dgm:pt modelId="{1CDB7E1F-AF93-40AB-AB9F-7B4CEAC3979B}" type="parTrans" cxnId="{B8CEFA9D-28F4-4535-9C2D-C0421871926E}">
      <dgm:prSet/>
      <dgm:spPr/>
      <dgm:t>
        <a:bodyPr/>
        <a:lstStyle/>
        <a:p>
          <a:endParaRPr lang="en-US"/>
        </a:p>
      </dgm:t>
    </dgm:pt>
    <dgm:pt modelId="{082CCFD1-94FF-46A6-B857-969041663FEF}" type="sibTrans" cxnId="{B8CEFA9D-28F4-4535-9C2D-C0421871926E}">
      <dgm:prSet/>
      <dgm:spPr/>
      <dgm:t>
        <a:bodyPr/>
        <a:lstStyle/>
        <a:p>
          <a:endParaRPr lang="en-US"/>
        </a:p>
      </dgm:t>
    </dgm:pt>
    <dgm:pt modelId="{FBAB31A1-CA3D-44A6-A454-03242543D508}">
      <dgm:prSet phldrT="[Text]"/>
      <dgm:spPr/>
      <dgm:t>
        <a:bodyPr/>
        <a:lstStyle/>
        <a:p>
          <a:r>
            <a:rPr lang="en-US" dirty="0"/>
            <a:t>AABD Cash, MSP, TANF, or Medical: </a:t>
          </a:r>
          <a:r>
            <a:rPr lang="en-US" b="1" dirty="0"/>
            <a:t>60 days*</a:t>
          </a:r>
        </a:p>
      </dgm:t>
    </dgm:pt>
    <dgm:pt modelId="{ACB32DD9-DEE0-45E0-8BE1-D68E4EC9C09F}" type="parTrans" cxnId="{13F107CA-2F26-4AFE-A78E-41CE1E217372}">
      <dgm:prSet/>
      <dgm:spPr/>
      <dgm:t>
        <a:bodyPr/>
        <a:lstStyle/>
        <a:p>
          <a:endParaRPr lang="en-US"/>
        </a:p>
      </dgm:t>
    </dgm:pt>
    <dgm:pt modelId="{E1F91657-9327-40F2-97D5-C3A4CDB731EC}" type="sibTrans" cxnId="{13F107CA-2F26-4AFE-A78E-41CE1E217372}">
      <dgm:prSet/>
      <dgm:spPr/>
      <dgm:t>
        <a:bodyPr/>
        <a:lstStyle/>
        <a:p>
          <a:endParaRPr lang="en-US"/>
        </a:p>
      </dgm:t>
    </dgm:pt>
    <dgm:pt modelId="{9F389A3B-5D0E-46F4-8769-E83C34E4E058}">
      <dgm:prSet phldrT="[Text]"/>
      <dgm:spPr/>
      <dgm:t>
        <a:bodyPr/>
        <a:lstStyle/>
        <a:p>
          <a:r>
            <a:rPr lang="en-US" dirty="0"/>
            <a:t>SNAP: </a:t>
          </a:r>
          <a:r>
            <a:rPr lang="en-US" b="1" dirty="0"/>
            <a:t>90 days*</a:t>
          </a:r>
        </a:p>
      </dgm:t>
    </dgm:pt>
    <dgm:pt modelId="{9763D556-B39C-4B0A-8142-79F9C9A9F45C}" type="parTrans" cxnId="{96EFEBC2-F927-4B4E-8252-EAF2D8309ACA}">
      <dgm:prSet/>
      <dgm:spPr/>
      <dgm:t>
        <a:bodyPr/>
        <a:lstStyle/>
        <a:p>
          <a:endParaRPr lang="en-US"/>
        </a:p>
      </dgm:t>
    </dgm:pt>
    <dgm:pt modelId="{71C2C961-EFA6-4360-9460-5AB9236CE313}" type="sibTrans" cxnId="{96EFEBC2-F927-4B4E-8252-EAF2D8309ACA}">
      <dgm:prSet/>
      <dgm:spPr/>
      <dgm:t>
        <a:bodyPr/>
        <a:lstStyle/>
        <a:p>
          <a:endParaRPr lang="en-US"/>
        </a:p>
      </dgm:t>
    </dgm:pt>
    <dgm:pt modelId="{C438B7E8-E789-4F47-AF51-7C87E2533711}">
      <dgm:prSet phldrT="[Text]"/>
      <dgm:spPr/>
      <dgm:t>
        <a:bodyPr/>
        <a:lstStyle/>
        <a:p>
          <a:r>
            <a:rPr lang="en-US" dirty="0"/>
            <a:t>How to File</a:t>
          </a:r>
        </a:p>
      </dgm:t>
    </dgm:pt>
    <dgm:pt modelId="{320E5448-96A2-45A1-805E-77251ADC9ED2}" type="parTrans" cxnId="{844FAED9-B2DF-49C6-B7EA-0F62A9E42257}">
      <dgm:prSet/>
      <dgm:spPr/>
      <dgm:t>
        <a:bodyPr/>
        <a:lstStyle/>
        <a:p>
          <a:endParaRPr lang="en-US"/>
        </a:p>
      </dgm:t>
    </dgm:pt>
    <dgm:pt modelId="{EE026F0A-5AE7-4C0A-B169-3A60EC084AA3}" type="sibTrans" cxnId="{844FAED9-B2DF-49C6-B7EA-0F62A9E42257}">
      <dgm:prSet/>
      <dgm:spPr/>
      <dgm:t>
        <a:bodyPr/>
        <a:lstStyle/>
        <a:p>
          <a:endParaRPr lang="en-US"/>
        </a:p>
      </dgm:t>
    </dgm:pt>
    <dgm:pt modelId="{D0498EFD-A647-4E80-9474-83170B2FF54A}">
      <dgm:prSet phldrT="[Text]"/>
      <dgm:spPr/>
      <dgm:t>
        <a:bodyPr/>
        <a:lstStyle/>
        <a:p>
          <a:r>
            <a:rPr lang="en-US" b="0" dirty="0"/>
            <a:t>Through “Manage my Case” https://abe.Illinois.gov</a:t>
          </a:r>
          <a:endParaRPr lang="en-US" dirty="0"/>
        </a:p>
      </dgm:t>
    </dgm:pt>
    <dgm:pt modelId="{4033627F-F8FC-4E77-9192-EC3305046CE9}" type="parTrans" cxnId="{FF41A00E-0358-451C-8376-684D627FA11E}">
      <dgm:prSet/>
      <dgm:spPr/>
      <dgm:t>
        <a:bodyPr/>
        <a:lstStyle/>
        <a:p>
          <a:endParaRPr lang="en-US"/>
        </a:p>
      </dgm:t>
    </dgm:pt>
    <dgm:pt modelId="{C24741D7-791F-4F1F-A340-2391E84F493F}" type="sibTrans" cxnId="{FF41A00E-0358-451C-8376-684D627FA11E}">
      <dgm:prSet/>
      <dgm:spPr/>
      <dgm:t>
        <a:bodyPr/>
        <a:lstStyle/>
        <a:p>
          <a:endParaRPr lang="en-US"/>
        </a:p>
      </dgm:t>
    </dgm:pt>
    <dgm:pt modelId="{C94AF1C5-112C-4283-B961-19D3D84931B9}">
      <dgm:prSet phldrT="[Text]"/>
      <dgm:spPr/>
      <dgm:t>
        <a:bodyPr/>
        <a:lstStyle/>
        <a:p>
          <a:r>
            <a:rPr lang="en-US" dirty="0"/>
            <a:t>Inaction for any benefit: </a:t>
          </a:r>
          <a:r>
            <a:rPr lang="en-US" b="1" dirty="0"/>
            <a:t>No deadline</a:t>
          </a:r>
        </a:p>
      </dgm:t>
    </dgm:pt>
    <dgm:pt modelId="{B51661B8-E17E-4038-BCF8-704C78D5F230}" type="parTrans" cxnId="{4C780629-E680-4A58-9672-0FB28FE2EE3D}">
      <dgm:prSet/>
      <dgm:spPr/>
      <dgm:t>
        <a:bodyPr/>
        <a:lstStyle/>
        <a:p>
          <a:endParaRPr lang="en-US"/>
        </a:p>
      </dgm:t>
    </dgm:pt>
    <dgm:pt modelId="{07640410-13AE-4835-B35B-BE658C30D5D3}" type="sibTrans" cxnId="{4C780629-E680-4A58-9672-0FB28FE2EE3D}">
      <dgm:prSet/>
      <dgm:spPr/>
      <dgm:t>
        <a:bodyPr/>
        <a:lstStyle/>
        <a:p>
          <a:endParaRPr lang="en-US"/>
        </a:p>
      </dgm:t>
    </dgm:pt>
    <dgm:pt modelId="{BE58500D-A2A0-4543-B2B7-B2BB794DB9BD}">
      <dgm:prSet/>
      <dgm:spPr/>
      <dgm:t>
        <a:bodyPr/>
        <a:lstStyle/>
        <a:p>
          <a:r>
            <a:rPr lang="en-US" b="0"/>
            <a:t>phone: 1-800-435-0774 or 312-793-2618</a:t>
          </a:r>
          <a:endParaRPr lang="en-US" b="0" dirty="0"/>
        </a:p>
      </dgm:t>
    </dgm:pt>
    <dgm:pt modelId="{5A30247E-D2A6-4826-9DD2-1D39480D97BB}" type="parTrans" cxnId="{8DDF004B-C284-4AB8-8B57-5308C4C6F815}">
      <dgm:prSet/>
      <dgm:spPr/>
      <dgm:t>
        <a:bodyPr/>
        <a:lstStyle/>
        <a:p>
          <a:endParaRPr lang="en-US"/>
        </a:p>
      </dgm:t>
    </dgm:pt>
    <dgm:pt modelId="{7C67011F-99D3-4376-A80E-A1FB99D299C1}" type="sibTrans" cxnId="{8DDF004B-C284-4AB8-8B57-5308C4C6F815}">
      <dgm:prSet/>
      <dgm:spPr/>
      <dgm:t>
        <a:bodyPr/>
        <a:lstStyle/>
        <a:p>
          <a:endParaRPr lang="en-US"/>
        </a:p>
      </dgm:t>
    </dgm:pt>
    <dgm:pt modelId="{FB918A7C-9C63-45B6-BAA7-8EBCA13C4072}">
      <dgm:prSet/>
      <dgm:spPr/>
      <dgm:t>
        <a:bodyPr/>
        <a:lstStyle/>
        <a:p>
          <a:r>
            <a:rPr lang="en-US" b="0" dirty="0"/>
            <a:t>Fax: 312-793-3387</a:t>
          </a:r>
        </a:p>
      </dgm:t>
    </dgm:pt>
    <dgm:pt modelId="{101481F1-9E6E-4F15-A8D3-3648FD92E9FF}" type="parTrans" cxnId="{137950AC-3A2E-4DAC-9670-CAAD7CF2F399}">
      <dgm:prSet/>
      <dgm:spPr/>
      <dgm:t>
        <a:bodyPr/>
        <a:lstStyle/>
        <a:p>
          <a:endParaRPr lang="en-US"/>
        </a:p>
      </dgm:t>
    </dgm:pt>
    <dgm:pt modelId="{9A67B91A-0242-4C2E-B7FB-6646401C228E}" type="sibTrans" cxnId="{137950AC-3A2E-4DAC-9670-CAAD7CF2F399}">
      <dgm:prSet/>
      <dgm:spPr/>
      <dgm:t>
        <a:bodyPr/>
        <a:lstStyle/>
        <a:p>
          <a:endParaRPr lang="en-US"/>
        </a:p>
      </dgm:t>
    </dgm:pt>
    <dgm:pt modelId="{5A3DD1FC-A898-4DBF-8A9E-8D65344AD269}">
      <dgm:prSet/>
      <dgm:spPr/>
      <dgm:t>
        <a:bodyPr/>
        <a:lstStyle/>
        <a:p>
          <a:r>
            <a:rPr lang="en-US" b="0" dirty="0">
              <a:hlinkClick xmlns:r="http://schemas.openxmlformats.org/officeDocument/2006/relationships" r:id="rId1"/>
            </a:rPr>
            <a:t>DHS.BAH@Illinois.gov</a:t>
          </a:r>
          <a:r>
            <a:rPr lang="en-US" b="0" dirty="0"/>
            <a:t> </a:t>
          </a:r>
        </a:p>
      </dgm:t>
    </dgm:pt>
    <dgm:pt modelId="{8762356F-1739-4FD4-BBE3-A90FD548C1B2}" type="parTrans" cxnId="{EA4E39D9-C90C-4452-92DF-F94226F6E78A}">
      <dgm:prSet/>
      <dgm:spPr/>
      <dgm:t>
        <a:bodyPr/>
        <a:lstStyle/>
        <a:p>
          <a:endParaRPr lang="en-US"/>
        </a:p>
      </dgm:t>
    </dgm:pt>
    <dgm:pt modelId="{B971E9E5-7E7B-401F-9285-ED465D82F0E4}" type="sibTrans" cxnId="{EA4E39D9-C90C-4452-92DF-F94226F6E78A}">
      <dgm:prSet/>
      <dgm:spPr/>
      <dgm:t>
        <a:bodyPr/>
        <a:lstStyle/>
        <a:p>
          <a:endParaRPr lang="en-US"/>
        </a:p>
      </dgm:t>
    </dgm:pt>
    <dgm:pt modelId="{C7811B6C-FF2E-4622-9166-1B4DFA447F87}">
      <dgm:prSet phldrT="[Text]"/>
      <dgm:spPr/>
      <dgm:t>
        <a:bodyPr/>
        <a:lstStyle/>
        <a:p>
          <a:r>
            <a:rPr lang="en-US" dirty="0"/>
            <a:t>Decisions where benefits are denied because of missing verifications or a missed interview!</a:t>
          </a:r>
        </a:p>
      </dgm:t>
    </dgm:pt>
    <dgm:pt modelId="{245EE4BB-54F1-4076-9C30-305C79BA95F6}" type="parTrans" cxnId="{C1D91137-2C66-46D9-B9DC-FC162705343A}">
      <dgm:prSet/>
      <dgm:spPr/>
      <dgm:t>
        <a:bodyPr/>
        <a:lstStyle/>
        <a:p>
          <a:endParaRPr lang="en-US"/>
        </a:p>
      </dgm:t>
    </dgm:pt>
    <dgm:pt modelId="{410CBF55-A155-4AE6-8EC1-E657A73BBCDF}" type="sibTrans" cxnId="{C1D91137-2C66-46D9-B9DC-FC162705343A}">
      <dgm:prSet/>
      <dgm:spPr/>
      <dgm:t>
        <a:bodyPr/>
        <a:lstStyle/>
        <a:p>
          <a:endParaRPr lang="en-US"/>
        </a:p>
      </dgm:t>
    </dgm:pt>
    <dgm:pt modelId="{CB580007-CE91-4857-A158-8367C1DBC219}" type="pres">
      <dgm:prSet presAssocID="{9D2BB2E8-EBF6-4D57-8702-2A6BD85EC778}" presName="linearFlow" presStyleCnt="0">
        <dgm:presLayoutVars>
          <dgm:dir/>
          <dgm:animLvl val="lvl"/>
          <dgm:resizeHandles/>
        </dgm:presLayoutVars>
      </dgm:prSet>
      <dgm:spPr/>
    </dgm:pt>
    <dgm:pt modelId="{8FE6DC0B-38AF-42AE-BBC0-23860DFD7E24}" type="pres">
      <dgm:prSet presAssocID="{C95392A0-8BE7-4546-BA72-2DB3F06B619D}" presName="compositeNode" presStyleCnt="0">
        <dgm:presLayoutVars>
          <dgm:bulletEnabled val="1"/>
        </dgm:presLayoutVars>
      </dgm:prSet>
      <dgm:spPr/>
    </dgm:pt>
    <dgm:pt modelId="{8843E63F-C338-438D-B475-6FC7D4691772}" type="pres">
      <dgm:prSet presAssocID="{C95392A0-8BE7-4546-BA72-2DB3F06B619D}" presName="image" presStyleLbl="fgImgPlace1"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pt>
    <dgm:pt modelId="{19A2B7FF-BB7B-4537-B987-A22832951BB2}" type="pres">
      <dgm:prSet presAssocID="{C95392A0-8BE7-4546-BA72-2DB3F06B619D}" presName="childNode" presStyleLbl="node1" presStyleIdx="0" presStyleCnt="3">
        <dgm:presLayoutVars>
          <dgm:bulletEnabled val="1"/>
        </dgm:presLayoutVars>
      </dgm:prSet>
      <dgm:spPr/>
    </dgm:pt>
    <dgm:pt modelId="{8FC5CC88-1832-4E30-A700-5FB1BC92C15A}" type="pres">
      <dgm:prSet presAssocID="{C95392A0-8BE7-4546-BA72-2DB3F06B619D}" presName="parentNode" presStyleLbl="revTx" presStyleIdx="0" presStyleCnt="3">
        <dgm:presLayoutVars>
          <dgm:chMax val="0"/>
          <dgm:bulletEnabled val="1"/>
        </dgm:presLayoutVars>
      </dgm:prSet>
      <dgm:spPr/>
    </dgm:pt>
    <dgm:pt modelId="{D2A8D18A-AE06-4670-963D-7858648A394A}" type="pres">
      <dgm:prSet presAssocID="{70896E73-AAC8-49D6-B8AD-1790CC870B13}" presName="sibTrans" presStyleCnt="0"/>
      <dgm:spPr/>
    </dgm:pt>
    <dgm:pt modelId="{11B8700A-207B-4585-8418-CC5A1959D913}" type="pres">
      <dgm:prSet presAssocID="{38EC3201-78E6-44CF-A0E8-8A9480B892FC}" presName="compositeNode" presStyleCnt="0">
        <dgm:presLayoutVars>
          <dgm:bulletEnabled val="1"/>
        </dgm:presLayoutVars>
      </dgm:prSet>
      <dgm:spPr/>
    </dgm:pt>
    <dgm:pt modelId="{076E71B1-CD41-429A-83C1-3399F1410C83}" type="pres">
      <dgm:prSet presAssocID="{38EC3201-78E6-44CF-A0E8-8A9480B892FC}"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B73D7BE-924A-4E09-8249-7FA09F4E391F}" type="pres">
      <dgm:prSet presAssocID="{38EC3201-78E6-44CF-A0E8-8A9480B892FC}" presName="childNode" presStyleLbl="node1" presStyleIdx="1" presStyleCnt="3">
        <dgm:presLayoutVars>
          <dgm:bulletEnabled val="1"/>
        </dgm:presLayoutVars>
      </dgm:prSet>
      <dgm:spPr/>
    </dgm:pt>
    <dgm:pt modelId="{A5DBB5A7-D9B4-47BC-99D4-029580A205A1}" type="pres">
      <dgm:prSet presAssocID="{38EC3201-78E6-44CF-A0E8-8A9480B892FC}" presName="parentNode" presStyleLbl="revTx" presStyleIdx="1" presStyleCnt="3">
        <dgm:presLayoutVars>
          <dgm:chMax val="0"/>
          <dgm:bulletEnabled val="1"/>
        </dgm:presLayoutVars>
      </dgm:prSet>
      <dgm:spPr/>
    </dgm:pt>
    <dgm:pt modelId="{76872341-B711-47D0-B2A8-B4024D9B0060}" type="pres">
      <dgm:prSet presAssocID="{082CCFD1-94FF-46A6-B857-969041663FEF}" presName="sibTrans" presStyleCnt="0"/>
      <dgm:spPr/>
    </dgm:pt>
    <dgm:pt modelId="{6E40B28B-E48F-4C53-99A5-F88264EEE0B7}" type="pres">
      <dgm:prSet presAssocID="{C438B7E8-E789-4F47-AF51-7C87E2533711}" presName="compositeNode" presStyleCnt="0">
        <dgm:presLayoutVars>
          <dgm:bulletEnabled val="1"/>
        </dgm:presLayoutVars>
      </dgm:prSet>
      <dgm:spPr/>
    </dgm:pt>
    <dgm:pt modelId="{B71D77EA-2672-4A9B-B108-415AAAF3C44E}" type="pres">
      <dgm:prSet presAssocID="{C438B7E8-E789-4F47-AF51-7C87E2533711}" presName="image" presStyleLbl="fg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1D54B6AC-CF2B-4337-ADBF-C5E13DD0C0F0}" type="pres">
      <dgm:prSet presAssocID="{C438B7E8-E789-4F47-AF51-7C87E2533711}" presName="childNode" presStyleLbl="node1" presStyleIdx="2" presStyleCnt="3">
        <dgm:presLayoutVars>
          <dgm:bulletEnabled val="1"/>
        </dgm:presLayoutVars>
      </dgm:prSet>
      <dgm:spPr/>
    </dgm:pt>
    <dgm:pt modelId="{8F656E3B-D9B5-493C-814F-D1C9946DF7E6}" type="pres">
      <dgm:prSet presAssocID="{C438B7E8-E789-4F47-AF51-7C87E2533711}" presName="parentNode" presStyleLbl="revTx" presStyleIdx="2" presStyleCnt="3">
        <dgm:presLayoutVars>
          <dgm:chMax val="0"/>
          <dgm:bulletEnabled val="1"/>
        </dgm:presLayoutVars>
      </dgm:prSet>
      <dgm:spPr/>
    </dgm:pt>
  </dgm:ptLst>
  <dgm:cxnLst>
    <dgm:cxn modelId="{D208B003-B557-4899-8604-C8032E78D6AB}" type="presOf" srcId="{1EC791BD-1D21-4483-892F-89C69AE5D78E}" destId="{19A2B7FF-BB7B-4537-B987-A22832951BB2}" srcOrd="0" destOrd="0" presId="urn:microsoft.com/office/officeart/2005/8/layout/hList2"/>
    <dgm:cxn modelId="{D18AF004-405A-477D-B302-AB8861F08240}" type="presOf" srcId="{C95392A0-8BE7-4546-BA72-2DB3F06B619D}" destId="{8FC5CC88-1832-4E30-A700-5FB1BC92C15A}" srcOrd="0" destOrd="0" presId="urn:microsoft.com/office/officeart/2005/8/layout/hList2"/>
    <dgm:cxn modelId="{058B7408-3135-4050-9F98-C351BD73549D}" type="presOf" srcId="{C94AF1C5-112C-4283-B961-19D3D84931B9}" destId="{3B73D7BE-924A-4E09-8249-7FA09F4E391F}" srcOrd="0" destOrd="2" presId="urn:microsoft.com/office/officeart/2005/8/layout/hList2"/>
    <dgm:cxn modelId="{8C72B20C-EE82-42D2-874B-43D5856685CD}" type="presOf" srcId="{D0498EFD-A647-4E80-9474-83170B2FF54A}" destId="{1D54B6AC-CF2B-4337-ADBF-C5E13DD0C0F0}" srcOrd="0" destOrd="0" presId="urn:microsoft.com/office/officeart/2005/8/layout/hList2"/>
    <dgm:cxn modelId="{FF41A00E-0358-451C-8376-684D627FA11E}" srcId="{C438B7E8-E789-4F47-AF51-7C87E2533711}" destId="{D0498EFD-A647-4E80-9474-83170B2FF54A}" srcOrd="0" destOrd="0" parTransId="{4033627F-F8FC-4E77-9192-EC3305046CE9}" sibTransId="{C24741D7-791F-4F1F-A340-2391E84F493F}"/>
    <dgm:cxn modelId="{B64E9315-3B31-47AB-BDA6-FB6F7FE797DC}" type="presOf" srcId="{9D2BB2E8-EBF6-4D57-8702-2A6BD85EC778}" destId="{CB580007-CE91-4857-A158-8367C1DBC219}" srcOrd="0" destOrd="0" presId="urn:microsoft.com/office/officeart/2005/8/layout/hList2"/>
    <dgm:cxn modelId="{07556724-AB3A-41A8-A84B-7CADA7019E0F}" srcId="{C95392A0-8BE7-4546-BA72-2DB3F06B619D}" destId="{C7F5BA1C-8796-4E38-9C56-A1948E1A0622}" srcOrd="1" destOrd="0" parTransId="{CB6EB61A-D205-4026-BA64-98CCB7537773}" sibTransId="{C1E1F6ED-9206-4E07-9863-672E14A22AEC}"/>
    <dgm:cxn modelId="{4C780629-E680-4A58-9672-0FB28FE2EE3D}" srcId="{38EC3201-78E6-44CF-A0E8-8A9480B892FC}" destId="{C94AF1C5-112C-4283-B961-19D3D84931B9}" srcOrd="2" destOrd="0" parTransId="{B51661B8-E17E-4038-BCF8-704C78D5F230}" sibTransId="{07640410-13AE-4835-B35B-BE658C30D5D3}"/>
    <dgm:cxn modelId="{AE07922E-B03F-4AE3-9B05-10A6C0E27F5E}" type="presOf" srcId="{9F389A3B-5D0E-46F4-8769-E83C34E4E058}" destId="{3B73D7BE-924A-4E09-8249-7FA09F4E391F}" srcOrd="0" destOrd="1" presId="urn:microsoft.com/office/officeart/2005/8/layout/hList2"/>
    <dgm:cxn modelId="{80CAE031-4276-4178-B5CA-624FE9155699}" srcId="{C95392A0-8BE7-4546-BA72-2DB3F06B619D}" destId="{1EC791BD-1D21-4483-892F-89C69AE5D78E}" srcOrd="0" destOrd="0" parTransId="{14E2CC7A-1049-401A-BCEA-02800A399612}" sibTransId="{443C3D05-0255-4D40-B961-6F8EDB08B2C6}"/>
    <dgm:cxn modelId="{C1D91137-2C66-46D9-B9DC-FC162705343A}" srcId="{C95392A0-8BE7-4546-BA72-2DB3F06B619D}" destId="{C7811B6C-FF2E-4622-9166-1B4DFA447F87}" srcOrd="2" destOrd="0" parTransId="{245EE4BB-54F1-4076-9C30-305C79BA95F6}" sibTransId="{410CBF55-A155-4AE6-8EC1-E657A73BBCDF}"/>
    <dgm:cxn modelId="{28868B41-A17C-44E7-B43C-92DDEC95A7B7}" type="presOf" srcId="{C7811B6C-FF2E-4622-9166-1B4DFA447F87}" destId="{19A2B7FF-BB7B-4537-B987-A22832951BB2}" srcOrd="0" destOrd="2" presId="urn:microsoft.com/office/officeart/2005/8/layout/hList2"/>
    <dgm:cxn modelId="{8DDF004B-C284-4AB8-8B57-5308C4C6F815}" srcId="{C438B7E8-E789-4F47-AF51-7C87E2533711}" destId="{BE58500D-A2A0-4543-B2B7-B2BB794DB9BD}" srcOrd="1" destOrd="0" parTransId="{5A30247E-D2A6-4826-9DD2-1D39480D97BB}" sibTransId="{7C67011F-99D3-4376-A80E-A1FB99D299C1}"/>
    <dgm:cxn modelId="{C3F3956B-0CEB-44C7-87E7-5CBDE6F3F2C0}" srcId="{9D2BB2E8-EBF6-4D57-8702-2A6BD85EC778}" destId="{C95392A0-8BE7-4546-BA72-2DB3F06B619D}" srcOrd="0" destOrd="0" parTransId="{A1A42E48-2D60-4699-997E-510C769D4ADD}" sibTransId="{70896E73-AAC8-49D6-B8AD-1790CC870B13}"/>
    <dgm:cxn modelId="{6E8C414C-A781-4E41-AEE6-A23472775051}" type="presOf" srcId="{C438B7E8-E789-4F47-AF51-7C87E2533711}" destId="{8F656E3B-D9B5-493C-814F-D1C9946DF7E6}" srcOrd="0" destOrd="0" presId="urn:microsoft.com/office/officeart/2005/8/layout/hList2"/>
    <dgm:cxn modelId="{511E9B9D-B61B-4E63-9714-5216FEB62B8A}" type="presOf" srcId="{FBAB31A1-CA3D-44A6-A454-03242543D508}" destId="{3B73D7BE-924A-4E09-8249-7FA09F4E391F}" srcOrd="0" destOrd="0" presId="urn:microsoft.com/office/officeart/2005/8/layout/hList2"/>
    <dgm:cxn modelId="{B8CEFA9D-28F4-4535-9C2D-C0421871926E}" srcId="{9D2BB2E8-EBF6-4D57-8702-2A6BD85EC778}" destId="{38EC3201-78E6-44CF-A0E8-8A9480B892FC}" srcOrd="1" destOrd="0" parTransId="{1CDB7E1F-AF93-40AB-AB9F-7B4CEAC3979B}" sibTransId="{082CCFD1-94FF-46A6-B857-969041663FEF}"/>
    <dgm:cxn modelId="{137950AC-3A2E-4DAC-9670-CAAD7CF2F399}" srcId="{C438B7E8-E789-4F47-AF51-7C87E2533711}" destId="{FB918A7C-9C63-45B6-BAA7-8EBCA13C4072}" srcOrd="2" destOrd="0" parTransId="{101481F1-9E6E-4F15-A8D3-3648FD92E9FF}" sibTransId="{9A67B91A-0242-4C2E-B7FB-6646401C228E}"/>
    <dgm:cxn modelId="{386834B9-E33C-4C98-9195-EE5F3D41DF23}" type="presOf" srcId="{FB918A7C-9C63-45B6-BAA7-8EBCA13C4072}" destId="{1D54B6AC-CF2B-4337-ADBF-C5E13DD0C0F0}" srcOrd="0" destOrd="2" presId="urn:microsoft.com/office/officeart/2005/8/layout/hList2"/>
    <dgm:cxn modelId="{96EFEBC2-F927-4B4E-8252-EAF2D8309ACA}" srcId="{38EC3201-78E6-44CF-A0E8-8A9480B892FC}" destId="{9F389A3B-5D0E-46F4-8769-E83C34E4E058}" srcOrd="1" destOrd="0" parTransId="{9763D556-B39C-4B0A-8142-79F9C9A9F45C}" sibTransId="{71C2C961-EFA6-4360-9460-5AB9236CE313}"/>
    <dgm:cxn modelId="{13F107CA-2F26-4AFE-A78E-41CE1E217372}" srcId="{38EC3201-78E6-44CF-A0E8-8A9480B892FC}" destId="{FBAB31A1-CA3D-44A6-A454-03242543D508}" srcOrd="0" destOrd="0" parTransId="{ACB32DD9-DEE0-45E0-8BE1-D68E4EC9C09F}" sibTransId="{E1F91657-9327-40F2-97D5-C3A4CDB731EC}"/>
    <dgm:cxn modelId="{6798F6CA-F2AC-4FC1-B766-D5D939F138A8}" type="presOf" srcId="{C7F5BA1C-8796-4E38-9C56-A1948E1A0622}" destId="{19A2B7FF-BB7B-4537-B987-A22832951BB2}" srcOrd="0" destOrd="1" presId="urn:microsoft.com/office/officeart/2005/8/layout/hList2"/>
    <dgm:cxn modelId="{EA4E39D9-C90C-4452-92DF-F94226F6E78A}" srcId="{C438B7E8-E789-4F47-AF51-7C87E2533711}" destId="{5A3DD1FC-A898-4DBF-8A9E-8D65344AD269}" srcOrd="3" destOrd="0" parTransId="{8762356F-1739-4FD4-BBE3-A90FD548C1B2}" sibTransId="{B971E9E5-7E7B-401F-9285-ED465D82F0E4}"/>
    <dgm:cxn modelId="{844FAED9-B2DF-49C6-B7EA-0F62A9E42257}" srcId="{9D2BB2E8-EBF6-4D57-8702-2A6BD85EC778}" destId="{C438B7E8-E789-4F47-AF51-7C87E2533711}" srcOrd="2" destOrd="0" parTransId="{320E5448-96A2-45A1-805E-77251ADC9ED2}" sibTransId="{EE026F0A-5AE7-4C0A-B169-3A60EC084AA3}"/>
    <dgm:cxn modelId="{6ECB0ADC-6326-4856-A058-B5F5DFA9ECF1}" type="presOf" srcId="{38EC3201-78E6-44CF-A0E8-8A9480B892FC}" destId="{A5DBB5A7-D9B4-47BC-99D4-029580A205A1}" srcOrd="0" destOrd="0" presId="urn:microsoft.com/office/officeart/2005/8/layout/hList2"/>
    <dgm:cxn modelId="{7DCE39ED-5F73-4045-A1F2-F83A48DAA5AD}" type="presOf" srcId="{BE58500D-A2A0-4543-B2B7-B2BB794DB9BD}" destId="{1D54B6AC-CF2B-4337-ADBF-C5E13DD0C0F0}" srcOrd="0" destOrd="1" presId="urn:microsoft.com/office/officeart/2005/8/layout/hList2"/>
    <dgm:cxn modelId="{E4D993F2-1F2A-424B-81E9-7DBD23759581}" type="presOf" srcId="{5A3DD1FC-A898-4DBF-8A9E-8D65344AD269}" destId="{1D54B6AC-CF2B-4337-ADBF-C5E13DD0C0F0}" srcOrd="0" destOrd="3" presId="urn:microsoft.com/office/officeart/2005/8/layout/hList2"/>
    <dgm:cxn modelId="{72642AC8-A2A2-4B3D-AFCF-6FC7C27DEB54}" type="presParOf" srcId="{CB580007-CE91-4857-A158-8367C1DBC219}" destId="{8FE6DC0B-38AF-42AE-BBC0-23860DFD7E24}" srcOrd="0" destOrd="0" presId="urn:microsoft.com/office/officeart/2005/8/layout/hList2"/>
    <dgm:cxn modelId="{C18B2687-BBFA-4EAE-A8B5-60F6293636A3}" type="presParOf" srcId="{8FE6DC0B-38AF-42AE-BBC0-23860DFD7E24}" destId="{8843E63F-C338-438D-B475-6FC7D4691772}" srcOrd="0" destOrd="0" presId="urn:microsoft.com/office/officeart/2005/8/layout/hList2"/>
    <dgm:cxn modelId="{5A718AA9-3730-4A09-9C79-D04052F500BF}" type="presParOf" srcId="{8FE6DC0B-38AF-42AE-BBC0-23860DFD7E24}" destId="{19A2B7FF-BB7B-4537-B987-A22832951BB2}" srcOrd="1" destOrd="0" presId="urn:microsoft.com/office/officeart/2005/8/layout/hList2"/>
    <dgm:cxn modelId="{FDB3DC30-69B1-4415-A6A3-D35D6F1FCDD6}" type="presParOf" srcId="{8FE6DC0B-38AF-42AE-BBC0-23860DFD7E24}" destId="{8FC5CC88-1832-4E30-A700-5FB1BC92C15A}" srcOrd="2" destOrd="0" presId="urn:microsoft.com/office/officeart/2005/8/layout/hList2"/>
    <dgm:cxn modelId="{7B250136-5BD8-4F7F-BE27-A6124149E67D}" type="presParOf" srcId="{CB580007-CE91-4857-A158-8367C1DBC219}" destId="{D2A8D18A-AE06-4670-963D-7858648A394A}" srcOrd="1" destOrd="0" presId="urn:microsoft.com/office/officeart/2005/8/layout/hList2"/>
    <dgm:cxn modelId="{9D326C6B-0E0F-4DDE-80E9-F708A0E56B85}" type="presParOf" srcId="{CB580007-CE91-4857-A158-8367C1DBC219}" destId="{11B8700A-207B-4585-8418-CC5A1959D913}" srcOrd="2" destOrd="0" presId="urn:microsoft.com/office/officeart/2005/8/layout/hList2"/>
    <dgm:cxn modelId="{CFD06BC9-B7E8-4509-8C8D-D1C2C4CCA294}" type="presParOf" srcId="{11B8700A-207B-4585-8418-CC5A1959D913}" destId="{076E71B1-CD41-429A-83C1-3399F1410C83}" srcOrd="0" destOrd="0" presId="urn:microsoft.com/office/officeart/2005/8/layout/hList2"/>
    <dgm:cxn modelId="{CC6843C0-0E27-4ADE-9B9A-0ED054302153}" type="presParOf" srcId="{11B8700A-207B-4585-8418-CC5A1959D913}" destId="{3B73D7BE-924A-4E09-8249-7FA09F4E391F}" srcOrd="1" destOrd="0" presId="urn:microsoft.com/office/officeart/2005/8/layout/hList2"/>
    <dgm:cxn modelId="{E867F282-D0D3-474D-975D-B89FE4217F4D}" type="presParOf" srcId="{11B8700A-207B-4585-8418-CC5A1959D913}" destId="{A5DBB5A7-D9B4-47BC-99D4-029580A205A1}" srcOrd="2" destOrd="0" presId="urn:microsoft.com/office/officeart/2005/8/layout/hList2"/>
    <dgm:cxn modelId="{1A698427-58EC-4691-89CB-D88CE53151B9}" type="presParOf" srcId="{CB580007-CE91-4857-A158-8367C1DBC219}" destId="{76872341-B711-47D0-B2A8-B4024D9B0060}" srcOrd="3" destOrd="0" presId="urn:microsoft.com/office/officeart/2005/8/layout/hList2"/>
    <dgm:cxn modelId="{576A5658-9A4A-4FCE-9619-BAB80BEA86BE}" type="presParOf" srcId="{CB580007-CE91-4857-A158-8367C1DBC219}" destId="{6E40B28B-E48F-4C53-99A5-F88264EEE0B7}" srcOrd="4" destOrd="0" presId="urn:microsoft.com/office/officeart/2005/8/layout/hList2"/>
    <dgm:cxn modelId="{FC82F33F-91A8-4E4D-BA53-1C0E57525DAA}" type="presParOf" srcId="{6E40B28B-E48F-4C53-99A5-F88264EEE0B7}" destId="{B71D77EA-2672-4A9B-B108-415AAAF3C44E}" srcOrd="0" destOrd="0" presId="urn:microsoft.com/office/officeart/2005/8/layout/hList2"/>
    <dgm:cxn modelId="{B92913AC-65D5-4C06-86BA-FF1AB8BBB5D1}" type="presParOf" srcId="{6E40B28B-E48F-4C53-99A5-F88264EEE0B7}" destId="{1D54B6AC-CF2B-4337-ADBF-C5E13DD0C0F0}" srcOrd="1" destOrd="0" presId="urn:microsoft.com/office/officeart/2005/8/layout/hList2"/>
    <dgm:cxn modelId="{A1539EC5-AA0E-41C6-BBC3-56BEC130EF74}" type="presParOf" srcId="{6E40B28B-E48F-4C53-99A5-F88264EEE0B7}" destId="{8F656E3B-D9B5-493C-814F-D1C9946DF7E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AD0EBB-FF31-494A-8D8D-060C9E8C26C4}">
      <dsp:nvSpPr>
        <dsp:cNvPr id="0" name=""/>
        <dsp:cNvSpPr/>
      </dsp:nvSpPr>
      <dsp:spPr>
        <a:xfrm>
          <a:off x="41069" y="0"/>
          <a:ext cx="6800067" cy="4676653"/>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623DA27-40FD-42DD-8A5A-4770813335C9}">
      <dsp:nvSpPr>
        <dsp:cNvPr id="0" name=""/>
        <dsp:cNvSpPr/>
      </dsp:nvSpPr>
      <dsp:spPr>
        <a:xfrm>
          <a:off x="909889" y="0"/>
          <a:ext cx="3975153" cy="45375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b" anchorCtr="0">
          <a:noAutofit/>
        </a:bodyPr>
        <a:lstStyle/>
        <a:p>
          <a:pPr marL="0" lvl="0" indent="0" algn="l" defTabSz="2266950">
            <a:lnSpc>
              <a:spcPct val="90000"/>
            </a:lnSpc>
            <a:spcBef>
              <a:spcPct val="0"/>
            </a:spcBef>
            <a:spcAft>
              <a:spcPct val="35000"/>
            </a:spcAft>
            <a:buNone/>
          </a:pPr>
          <a:r>
            <a:rPr lang="en-US" sz="5100" b="1" kern="1200" dirty="0">
              <a:solidFill>
                <a:srgbClr val="001E61"/>
              </a:solidFill>
            </a:rPr>
            <a:t>Back to Basics: An Introduction to Public Benefits</a:t>
          </a:r>
        </a:p>
      </dsp:txBody>
      <dsp:txXfrm>
        <a:off x="909889" y="0"/>
        <a:ext cx="3975153" cy="4537513"/>
      </dsp:txXfrm>
    </dsp:sp>
    <dsp:sp modelId="{5EFC757A-B366-46BF-AC4F-3DAE76FA1951}">
      <dsp:nvSpPr>
        <dsp:cNvPr id="0" name=""/>
        <dsp:cNvSpPr/>
      </dsp:nvSpPr>
      <dsp:spPr>
        <a:xfrm>
          <a:off x="5157116" y="2990176"/>
          <a:ext cx="1463755" cy="14284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20BA70-F228-4281-8918-3D1BF8C1C896}">
      <dsp:nvSpPr>
        <dsp:cNvPr id="0" name=""/>
        <dsp:cNvSpPr/>
      </dsp:nvSpPr>
      <dsp:spPr>
        <a:xfrm>
          <a:off x="7282468" y="-139302"/>
          <a:ext cx="533789" cy="126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7282468" y="-139302"/>
        <a:ext cx="533789" cy="1262696"/>
      </dsp:txXfrm>
    </dsp:sp>
    <dsp:sp modelId="{E870F793-48B9-4321-AA32-FC1EE8E04588}">
      <dsp:nvSpPr>
        <dsp:cNvPr id="0" name=""/>
        <dsp:cNvSpPr/>
      </dsp:nvSpPr>
      <dsp:spPr>
        <a:xfrm>
          <a:off x="5148378" y="1526799"/>
          <a:ext cx="1463755" cy="142843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072C42-681F-4DAA-A0FB-D4639AF93303}">
      <dsp:nvSpPr>
        <dsp:cNvPr id="0" name=""/>
        <dsp:cNvSpPr/>
      </dsp:nvSpPr>
      <dsp:spPr>
        <a:xfrm>
          <a:off x="7282468" y="1516420"/>
          <a:ext cx="533789" cy="126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7282468" y="1516420"/>
        <a:ext cx="533789" cy="1262696"/>
      </dsp:txXfrm>
    </dsp:sp>
    <dsp:sp modelId="{03021D79-DE20-42B6-B5A8-D2891FCA5067}">
      <dsp:nvSpPr>
        <dsp:cNvPr id="0" name=""/>
        <dsp:cNvSpPr/>
      </dsp:nvSpPr>
      <dsp:spPr>
        <a:xfrm>
          <a:off x="5151144" y="0"/>
          <a:ext cx="1463755" cy="142843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A5072-2653-4F1E-AEF2-6093A6B95943}">
      <dsp:nvSpPr>
        <dsp:cNvPr id="0" name=""/>
        <dsp:cNvSpPr/>
      </dsp:nvSpPr>
      <dsp:spPr>
        <a:xfrm>
          <a:off x="7282468" y="3172143"/>
          <a:ext cx="533789" cy="126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endParaRPr lang="en-US" sz="1400" kern="1200"/>
        </a:p>
      </dsp:txBody>
      <dsp:txXfrm>
        <a:off x="7282468" y="3172143"/>
        <a:ext cx="533789" cy="126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3C7DF-C82C-4462-BCA8-5815F77BBE66}">
      <dsp:nvSpPr>
        <dsp:cNvPr id="0" name=""/>
        <dsp:cNvSpPr/>
      </dsp:nvSpPr>
      <dsp:spPr>
        <a:xfrm>
          <a:off x="4029" y="231731"/>
          <a:ext cx="1761660" cy="1056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Application</a:t>
          </a:r>
        </a:p>
      </dsp:txBody>
      <dsp:txXfrm>
        <a:off x="34987" y="262689"/>
        <a:ext cx="1699744" cy="995080"/>
      </dsp:txXfrm>
    </dsp:sp>
    <dsp:sp modelId="{B38E05EE-B37D-48DA-92E6-FB79242D724F}">
      <dsp:nvSpPr>
        <dsp:cNvPr id="0" name=""/>
        <dsp:cNvSpPr/>
      </dsp:nvSpPr>
      <dsp:spPr>
        <a:xfrm>
          <a:off x="1941855" y="541784"/>
          <a:ext cx="373472" cy="436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941855" y="629162"/>
        <a:ext cx="261430" cy="262135"/>
      </dsp:txXfrm>
    </dsp:sp>
    <dsp:sp modelId="{4774FE81-A598-456F-B333-1AD183EBA4B3}">
      <dsp:nvSpPr>
        <dsp:cNvPr id="0" name=""/>
        <dsp:cNvSpPr/>
      </dsp:nvSpPr>
      <dsp:spPr>
        <a:xfrm>
          <a:off x="2470353" y="231731"/>
          <a:ext cx="1761660" cy="1056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Agency confirms eligibility:</a:t>
          </a:r>
        </a:p>
      </dsp:txBody>
      <dsp:txXfrm>
        <a:off x="2501311" y="262689"/>
        <a:ext cx="1699744" cy="995080"/>
      </dsp:txXfrm>
    </dsp:sp>
    <dsp:sp modelId="{941C2B81-4918-41DB-A5A8-5FE4A30B92A5}">
      <dsp:nvSpPr>
        <dsp:cNvPr id="0" name=""/>
        <dsp:cNvSpPr/>
      </dsp:nvSpPr>
      <dsp:spPr>
        <a:xfrm>
          <a:off x="4408180" y="541784"/>
          <a:ext cx="373472" cy="436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408180" y="629162"/>
        <a:ext cx="261430" cy="262135"/>
      </dsp:txXfrm>
    </dsp:sp>
    <dsp:sp modelId="{3A9B7E12-D2A2-4FE6-B2D4-E744A83B59BB}">
      <dsp:nvSpPr>
        <dsp:cNvPr id="0" name=""/>
        <dsp:cNvSpPr/>
      </dsp:nvSpPr>
      <dsp:spPr>
        <a:xfrm>
          <a:off x="4936678" y="231731"/>
          <a:ext cx="1761660" cy="1056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Written decision</a:t>
          </a:r>
        </a:p>
      </dsp:txBody>
      <dsp:txXfrm>
        <a:off x="4967636" y="262689"/>
        <a:ext cx="1699744" cy="995080"/>
      </dsp:txXfrm>
    </dsp:sp>
    <dsp:sp modelId="{3B9E6D2E-069E-40D5-8D6F-D650D5184AF9}">
      <dsp:nvSpPr>
        <dsp:cNvPr id="0" name=""/>
        <dsp:cNvSpPr/>
      </dsp:nvSpPr>
      <dsp:spPr>
        <a:xfrm rot="21577017">
          <a:off x="6874500" y="533468"/>
          <a:ext cx="373480" cy="436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874501" y="621221"/>
        <a:ext cx="261436" cy="262135"/>
      </dsp:txXfrm>
    </dsp:sp>
    <dsp:sp modelId="{80F439C6-70D8-4CE8-B9B1-13D353DAF706}">
      <dsp:nvSpPr>
        <dsp:cNvPr id="0" name=""/>
        <dsp:cNvSpPr/>
      </dsp:nvSpPr>
      <dsp:spPr>
        <a:xfrm>
          <a:off x="7403003" y="215242"/>
          <a:ext cx="1761660" cy="1056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Opportunity for Appeals if the decision isn’t fully favorable</a:t>
          </a:r>
        </a:p>
      </dsp:txBody>
      <dsp:txXfrm>
        <a:off x="7433961" y="246200"/>
        <a:ext cx="1699744" cy="995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88C16-2501-48CC-8CFC-7C5462F38DD6}">
      <dsp:nvSpPr>
        <dsp:cNvPr id="0" name=""/>
        <dsp:cNvSpPr/>
      </dsp:nvSpPr>
      <dsp:spPr>
        <a:xfrm rot="5400000">
          <a:off x="5480609" y="-2502502"/>
          <a:ext cx="3181504" cy="898577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100000"/>
            </a:lnSpc>
            <a:spcBef>
              <a:spcPct val="0"/>
            </a:spcBef>
            <a:spcAft>
              <a:spcPct val="15000"/>
            </a:spcAft>
            <a:buChar char="•"/>
          </a:pPr>
          <a:r>
            <a:rPr lang="en-US" sz="1600" b="1" kern="1200" dirty="0"/>
            <a:t>Most show they cannot work </a:t>
          </a:r>
          <a:r>
            <a:rPr lang="en-US" sz="1600" b="1" i="1" kern="1200" dirty="0"/>
            <a:t>any </a:t>
          </a:r>
          <a:r>
            <a:rPr lang="en-US" sz="1600" b="1" kern="1200" dirty="0"/>
            <a:t>jobs</a:t>
          </a:r>
          <a:r>
            <a:rPr lang="en-US" sz="1600" kern="1200" dirty="0"/>
            <a:t>, not just the jobs they’ve held in the past</a:t>
          </a:r>
        </a:p>
        <a:p>
          <a:pPr marL="171450" lvl="1" indent="-171450" algn="l" defTabSz="711200">
            <a:lnSpc>
              <a:spcPct val="100000"/>
            </a:lnSpc>
            <a:spcBef>
              <a:spcPct val="0"/>
            </a:spcBef>
            <a:spcAft>
              <a:spcPct val="15000"/>
            </a:spcAft>
            <a:buChar char="•"/>
          </a:pPr>
          <a:r>
            <a:rPr lang="en-US" sz="1600" kern="1200" dirty="0"/>
            <a:t>Must have lasted or be expected to last for </a:t>
          </a:r>
          <a:r>
            <a:rPr lang="en-US" sz="1600" b="1" kern="1200" dirty="0"/>
            <a:t>at least 12 months</a:t>
          </a:r>
        </a:p>
        <a:p>
          <a:pPr marL="171450" lvl="1" indent="-171450" algn="l" defTabSz="711200">
            <a:lnSpc>
              <a:spcPct val="100000"/>
            </a:lnSpc>
            <a:spcBef>
              <a:spcPct val="0"/>
            </a:spcBef>
            <a:spcAft>
              <a:spcPct val="15000"/>
            </a:spcAft>
            <a:buChar char="•"/>
          </a:pPr>
          <a:r>
            <a:rPr lang="en-US" sz="1600" b="1" kern="1200" dirty="0"/>
            <a:t>Diagnosis is not enough</a:t>
          </a:r>
          <a:r>
            <a:rPr lang="en-US" sz="1600" kern="1200" dirty="0"/>
            <a:t>. Conditions must result in symptoms and limitations that prevent a person from working.</a:t>
          </a:r>
        </a:p>
        <a:p>
          <a:pPr marL="171450" lvl="1" indent="-171450" algn="l" defTabSz="711200">
            <a:lnSpc>
              <a:spcPct val="100000"/>
            </a:lnSpc>
            <a:spcBef>
              <a:spcPct val="0"/>
            </a:spcBef>
            <a:spcAft>
              <a:spcPct val="15000"/>
            </a:spcAft>
            <a:buChar char="•"/>
          </a:pPr>
          <a:r>
            <a:rPr lang="en-US" sz="1600" b="1" kern="1200" dirty="0"/>
            <a:t>Evidence used</a:t>
          </a:r>
          <a:r>
            <a:rPr lang="en-US" sz="1600" kern="1200" dirty="0"/>
            <a:t>: statements by the claimant and others who know the claimant; objective evidence documented in medical and other treatment records</a:t>
          </a:r>
        </a:p>
        <a:p>
          <a:pPr marL="171450" lvl="1" indent="-171450" algn="l" defTabSz="711200">
            <a:lnSpc>
              <a:spcPct val="100000"/>
            </a:lnSpc>
            <a:spcBef>
              <a:spcPct val="0"/>
            </a:spcBef>
            <a:spcAft>
              <a:spcPct val="15000"/>
            </a:spcAft>
            <a:buChar char="•"/>
          </a:pPr>
          <a:r>
            <a:rPr lang="en-US" sz="1600" kern="1200" dirty="0"/>
            <a:t>Strongest evidence is </a:t>
          </a:r>
          <a:r>
            <a:rPr lang="en-US" sz="1600" b="1" kern="1200" dirty="0"/>
            <a:t>medical records, objective testing, and doctor’s observations</a:t>
          </a:r>
        </a:p>
        <a:p>
          <a:pPr marL="171450" lvl="1" indent="-171450" algn="l" defTabSz="711200">
            <a:lnSpc>
              <a:spcPct val="100000"/>
            </a:lnSpc>
            <a:spcBef>
              <a:spcPct val="0"/>
            </a:spcBef>
            <a:spcAft>
              <a:spcPct val="15000"/>
            </a:spcAft>
            <a:buChar char="•"/>
          </a:pPr>
          <a:r>
            <a:rPr lang="en-US" sz="1600" kern="1200" dirty="0"/>
            <a:t>If client declines a treatment because of side effects, or fear of side effects, or the inability to pay for or access a treatment, or some other legitimate reason, </a:t>
          </a:r>
          <a:r>
            <a:rPr lang="en-US" sz="1600" b="1" kern="1200" dirty="0"/>
            <a:t>that needs to be documented by the medical provider</a:t>
          </a:r>
          <a:r>
            <a:rPr lang="en-US" sz="1600" kern="1200" dirty="0"/>
            <a:t>; otherwise, SSA might decline the application</a:t>
          </a:r>
        </a:p>
      </dsp:txBody>
      <dsp:txXfrm rot="-5400000">
        <a:off x="2578475" y="554940"/>
        <a:ext cx="8830465" cy="2870888"/>
      </dsp:txXfrm>
    </dsp:sp>
    <dsp:sp modelId="{37779113-0BAD-4664-A8B8-7D64C73FE8EE}">
      <dsp:nvSpPr>
        <dsp:cNvPr id="0" name=""/>
        <dsp:cNvSpPr/>
      </dsp:nvSpPr>
      <dsp:spPr>
        <a:xfrm>
          <a:off x="827323" y="1943"/>
          <a:ext cx="1751152" cy="3976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Unable to engage in substantial gainful employment</a:t>
          </a:r>
          <a:endParaRPr lang="en-US" sz="1900" kern="1200" dirty="0"/>
        </a:p>
      </dsp:txBody>
      <dsp:txXfrm>
        <a:off x="912807" y="87427"/>
        <a:ext cx="1580184" cy="3805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5D09-F55B-4DDF-8AC7-83B052FCA462}">
      <dsp:nvSpPr>
        <dsp:cNvPr id="0" name=""/>
        <dsp:cNvSpPr/>
      </dsp:nvSpPr>
      <dsp:spPr>
        <a:xfrm>
          <a:off x="2626" y="1534498"/>
          <a:ext cx="2297005" cy="9188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dirty="0"/>
            <a:t>diagnosis</a:t>
          </a:r>
        </a:p>
      </dsp:txBody>
      <dsp:txXfrm>
        <a:off x="2626" y="1534498"/>
        <a:ext cx="2067305" cy="918802"/>
      </dsp:txXfrm>
    </dsp:sp>
    <dsp:sp modelId="{3C6A0851-EED5-4382-8D73-47C5E9BA9BB4}">
      <dsp:nvSpPr>
        <dsp:cNvPr id="0" name=""/>
        <dsp:cNvSpPr/>
      </dsp:nvSpPr>
      <dsp:spPr>
        <a:xfrm>
          <a:off x="1840230" y="1534498"/>
          <a:ext cx="2297005" cy="9188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dirty="0"/>
            <a:t>symptoms</a:t>
          </a:r>
        </a:p>
      </dsp:txBody>
      <dsp:txXfrm>
        <a:off x="2299631" y="1534498"/>
        <a:ext cx="1378203" cy="918802"/>
      </dsp:txXfrm>
    </dsp:sp>
    <dsp:sp modelId="{2808860F-78C7-4C98-99F8-F7CD57AAD5E1}">
      <dsp:nvSpPr>
        <dsp:cNvPr id="0" name=""/>
        <dsp:cNvSpPr/>
      </dsp:nvSpPr>
      <dsp:spPr>
        <a:xfrm>
          <a:off x="3677835" y="1534498"/>
          <a:ext cx="2297005" cy="9188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marL="0" lvl="0" indent="0" algn="ctr" defTabSz="977900">
            <a:lnSpc>
              <a:spcPct val="90000"/>
            </a:lnSpc>
            <a:spcBef>
              <a:spcPct val="0"/>
            </a:spcBef>
            <a:spcAft>
              <a:spcPct val="35000"/>
            </a:spcAft>
            <a:buNone/>
          </a:pPr>
          <a:r>
            <a:rPr lang="en-US" sz="2200" kern="1200" dirty="0"/>
            <a:t>Functional limitations</a:t>
          </a:r>
        </a:p>
      </dsp:txBody>
      <dsp:txXfrm>
        <a:off x="4137236" y="1534498"/>
        <a:ext cx="1378203" cy="918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F96DD-0419-4F48-B93A-AC06CA7B6B84}">
      <dsp:nvSpPr>
        <dsp:cNvPr id="0" name=""/>
        <dsp:cNvSpPr/>
      </dsp:nvSpPr>
      <dsp:spPr>
        <a:xfrm rot="5431942">
          <a:off x="-32835" y="867802"/>
          <a:ext cx="1370037"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FB97F-5552-4DAA-AF71-4451F9DFF97E}">
      <dsp:nvSpPr>
        <dsp:cNvPr id="0" name=""/>
        <dsp:cNvSpPr/>
      </dsp:nvSpPr>
      <dsp:spPr>
        <a:xfrm>
          <a:off x="301208" y="4"/>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Complete SSI and SSD application</a:t>
          </a:r>
        </a:p>
      </dsp:txBody>
      <dsp:txXfrm>
        <a:off x="332364" y="31160"/>
        <a:ext cx="1710584" cy="1001425"/>
      </dsp:txXfrm>
    </dsp:sp>
    <dsp:sp modelId="{FCD0AABF-9239-4342-BDFC-0D287D5B9DE5}">
      <dsp:nvSpPr>
        <dsp:cNvPr id="0" name=""/>
        <dsp:cNvSpPr/>
      </dsp:nvSpPr>
      <dsp:spPr>
        <a:xfrm rot="1535152">
          <a:off x="510053" y="2156225"/>
          <a:ext cx="2768997"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9ACB02-7F4D-4866-A824-F7C337674BE4}">
      <dsp:nvSpPr>
        <dsp:cNvPr id="0" name=""/>
        <dsp:cNvSpPr/>
      </dsp:nvSpPr>
      <dsp:spPr>
        <a:xfrm>
          <a:off x="288479" y="1375502"/>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SSA determines if client has enough work history for SSD</a:t>
          </a:r>
        </a:p>
      </dsp:txBody>
      <dsp:txXfrm>
        <a:off x="319635" y="1406658"/>
        <a:ext cx="1710584" cy="1001425"/>
      </dsp:txXfrm>
    </dsp:sp>
    <dsp:sp modelId="{083D2C3F-FE44-4A5A-9C0B-350AAE020673}">
      <dsp:nvSpPr>
        <dsp:cNvPr id="0" name=""/>
        <dsp:cNvSpPr/>
      </dsp:nvSpPr>
      <dsp:spPr>
        <a:xfrm rot="16822023">
          <a:off x="2151712" y="1558091"/>
          <a:ext cx="2431795"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06F8F-6EF1-4808-92CA-E436D355F1E8}">
      <dsp:nvSpPr>
        <dsp:cNvPr id="0" name=""/>
        <dsp:cNvSpPr/>
      </dsp:nvSpPr>
      <dsp:spPr>
        <a:xfrm>
          <a:off x="2788706" y="2574090"/>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SSA transfers case to DDS</a:t>
          </a:r>
        </a:p>
      </dsp:txBody>
      <dsp:txXfrm>
        <a:off x="2819862" y="2605246"/>
        <a:ext cx="1710584" cy="1001425"/>
      </dsp:txXfrm>
    </dsp:sp>
    <dsp:sp modelId="{96CFCA67-44D2-4D68-980F-0FE05C9A3B84}">
      <dsp:nvSpPr>
        <dsp:cNvPr id="0" name=""/>
        <dsp:cNvSpPr/>
      </dsp:nvSpPr>
      <dsp:spPr>
        <a:xfrm rot="21483428">
          <a:off x="3588596" y="325139"/>
          <a:ext cx="2014199"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0948B-2A24-4C66-AB7D-BC7459B83A6E}">
      <dsp:nvSpPr>
        <dsp:cNvPr id="0" name=""/>
        <dsp:cNvSpPr/>
      </dsp:nvSpPr>
      <dsp:spPr>
        <a:xfrm>
          <a:off x="3229076" y="179233"/>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sends claimant a lot of documents to complete</a:t>
          </a:r>
        </a:p>
      </dsp:txBody>
      <dsp:txXfrm>
        <a:off x="3260232" y="210389"/>
        <a:ext cx="1710584" cy="1001425"/>
      </dsp:txXfrm>
    </dsp:sp>
    <dsp:sp modelId="{776B24AE-6C3D-4297-8400-91FCD265E0D0}">
      <dsp:nvSpPr>
        <dsp:cNvPr id="0" name=""/>
        <dsp:cNvSpPr/>
      </dsp:nvSpPr>
      <dsp:spPr>
        <a:xfrm>
          <a:off x="5604976" y="288236"/>
          <a:ext cx="2112063"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A6523-5418-47F4-9D39-0D65822C361A}">
      <dsp:nvSpPr>
        <dsp:cNvPr id="0" name=""/>
        <dsp:cNvSpPr/>
      </dsp:nvSpPr>
      <dsp:spPr>
        <a:xfrm>
          <a:off x="5244877" y="108186"/>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Claimant returns documents</a:t>
          </a:r>
        </a:p>
      </dsp:txBody>
      <dsp:txXfrm>
        <a:off x="5276033" y="139342"/>
        <a:ext cx="1710584" cy="1001425"/>
      </dsp:txXfrm>
    </dsp:sp>
    <dsp:sp modelId="{DB9113B9-CA25-4998-9BA8-DF4BB5E6E2A8}">
      <dsp:nvSpPr>
        <dsp:cNvPr id="0" name=""/>
        <dsp:cNvSpPr/>
      </dsp:nvSpPr>
      <dsp:spPr>
        <a:xfrm>
          <a:off x="7722559" y="288236"/>
          <a:ext cx="2077935"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FF877-5D10-484F-93FB-24C65FC46EED}">
      <dsp:nvSpPr>
        <dsp:cNvPr id="0" name=""/>
        <dsp:cNvSpPr/>
      </dsp:nvSpPr>
      <dsp:spPr>
        <a:xfrm>
          <a:off x="7362460" y="108186"/>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schedules “consultative exam(s)”</a:t>
          </a:r>
        </a:p>
      </dsp:txBody>
      <dsp:txXfrm>
        <a:off x="7393616" y="139342"/>
        <a:ext cx="1710584" cy="1001425"/>
      </dsp:txXfrm>
    </dsp:sp>
    <dsp:sp modelId="{F70D65B9-E900-4B50-B814-FFE6757257B2}">
      <dsp:nvSpPr>
        <dsp:cNvPr id="0" name=""/>
        <dsp:cNvSpPr/>
      </dsp:nvSpPr>
      <dsp:spPr>
        <a:xfrm rot="5418826">
          <a:off x="8566306" y="1521187"/>
          <a:ext cx="2460421"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AF595B-39AC-40C1-9520-80F991316353}">
      <dsp:nvSpPr>
        <dsp:cNvPr id="0" name=""/>
        <dsp:cNvSpPr/>
      </dsp:nvSpPr>
      <dsp:spPr>
        <a:xfrm>
          <a:off x="9445915" y="108186"/>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DDS determines whether the claimant meets SSA disability  standards</a:t>
          </a:r>
        </a:p>
      </dsp:txBody>
      <dsp:txXfrm>
        <a:off x="9477071" y="139342"/>
        <a:ext cx="1710584" cy="1001425"/>
      </dsp:txXfrm>
    </dsp:sp>
    <dsp:sp modelId="{3D6A0ACD-1ED0-4F2B-9057-322334D78DC9}">
      <dsp:nvSpPr>
        <dsp:cNvPr id="0" name=""/>
        <dsp:cNvSpPr/>
      </dsp:nvSpPr>
      <dsp:spPr>
        <a:xfrm>
          <a:off x="9432441" y="2574090"/>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“disabled”, SSA determines if claimant meets SSI financial requirements</a:t>
          </a:r>
        </a:p>
      </dsp:txBody>
      <dsp:txXfrm>
        <a:off x="9463597" y="2605246"/>
        <a:ext cx="1710584" cy="10014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D4A9-B9F4-49F2-9D6F-FD0F3CD80085}">
      <dsp:nvSpPr>
        <dsp:cNvPr id="0" name=""/>
        <dsp:cNvSpPr/>
      </dsp:nvSpPr>
      <dsp:spPr>
        <a:xfrm>
          <a:off x="265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Application</a:t>
          </a:r>
        </a:p>
      </dsp:txBody>
      <dsp:txXfrm>
        <a:off x="475138" y="1944336"/>
        <a:ext cx="1417452" cy="944967"/>
      </dsp:txXfrm>
    </dsp:sp>
    <dsp:sp modelId="{E1AEC786-367C-4C08-9A3A-A1FBB29B81E6}">
      <dsp:nvSpPr>
        <dsp:cNvPr id="0" name=""/>
        <dsp:cNvSpPr/>
      </dsp:nvSpPr>
      <dsp:spPr>
        <a:xfrm>
          <a:off x="2128831"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Reconsideration</a:t>
          </a:r>
        </a:p>
      </dsp:txBody>
      <dsp:txXfrm>
        <a:off x="2601315" y="1944336"/>
        <a:ext cx="1417452" cy="944967"/>
      </dsp:txXfrm>
    </dsp:sp>
    <dsp:sp modelId="{11B4A829-08D1-4201-96F3-3923B7AA1E65}">
      <dsp:nvSpPr>
        <dsp:cNvPr id="0" name=""/>
        <dsp:cNvSpPr/>
      </dsp:nvSpPr>
      <dsp:spPr>
        <a:xfrm>
          <a:off x="4255009"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Administrative Hearing</a:t>
          </a:r>
        </a:p>
      </dsp:txBody>
      <dsp:txXfrm>
        <a:off x="4727493" y="1944336"/>
        <a:ext cx="1417452" cy="944967"/>
      </dsp:txXfrm>
    </dsp:sp>
    <dsp:sp modelId="{0A673476-0102-4489-AE51-642B9FB19DD3}">
      <dsp:nvSpPr>
        <dsp:cNvPr id="0" name=""/>
        <dsp:cNvSpPr/>
      </dsp:nvSpPr>
      <dsp:spPr>
        <a:xfrm>
          <a:off x="6381186"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Appeals Council</a:t>
          </a:r>
        </a:p>
      </dsp:txBody>
      <dsp:txXfrm>
        <a:off x="6853670" y="1944336"/>
        <a:ext cx="1417452" cy="944967"/>
      </dsp:txXfrm>
    </dsp:sp>
    <dsp:sp modelId="{3AB5C286-E625-44C3-AE67-7AC130CE1C3B}">
      <dsp:nvSpPr>
        <dsp:cNvPr id="0" name=""/>
        <dsp:cNvSpPr/>
      </dsp:nvSpPr>
      <dsp:spPr>
        <a:xfrm>
          <a:off x="850736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Federal Court</a:t>
          </a:r>
        </a:p>
      </dsp:txBody>
      <dsp:txXfrm>
        <a:off x="8979848" y="1944336"/>
        <a:ext cx="1417452" cy="944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6E2E-33D5-4ABD-A8EA-068C8C67F9A9}">
      <dsp:nvSpPr>
        <dsp:cNvPr id="0" name=""/>
        <dsp:cNvSpPr/>
      </dsp:nvSpPr>
      <dsp:spPr>
        <a:xfrm>
          <a:off x="5685" y="777762"/>
          <a:ext cx="1961879" cy="1351735"/>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217F81-67EB-4427-A91D-83AA12442C9D}">
      <dsp:nvSpPr>
        <dsp:cNvPr id="0" name=""/>
        <dsp:cNvSpPr/>
      </dsp:nvSpPr>
      <dsp:spPr>
        <a:xfrm>
          <a:off x="5685" y="2129497"/>
          <a:ext cx="1961879" cy="727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Food Assistance</a:t>
          </a:r>
        </a:p>
      </dsp:txBody>
      <dsp:txXfrm>
        <a:off x="5685" y="2129497"/>
        <a:ext cx="1961879" cy="727857"/>
      </dsp:txXfrm>
    </dsp:sp>
    <dsp:sp modelId="{A3C3F501-C250-4DC0-9ECE-253D9933CB7D}">
      <dsp:nvSpPr>
        <dsp:cNvPr id="0" name=""/>
        <dsp:cNvSpPr/>
      </dsp:nvSpPr>
      <dsp:spPr>
        <a:xfrm>
          <a:off x="2163836" y="777762"/>
          <a:ext cx="1961879" cy="1351735"/>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34118-7E85-4E73-BD34-E3AAA465750C}">
      <dsp:nvSpPr>
        <dsp:cNvPr id="0" name=""/>
        <dsp:cNvSpPr/>
      </dsp:nvSpPr>
      <dsp:spPr>
        <a:xfrm>
          <a:off x="2163836" y="2129497"/>
          <a:ext cx="1961879" cy="727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Medical Assistance</a:t>
          </a:r>
        </a:p>
      </dsp:txBody>
      <dsp:txXfrm>
        <a:off x="2163836" y="2129497"/>
        <a:ext cx="1961879" cy="727857"/>
      </dsp:txXfrm>
    </dsp:sp>
    <dsp:sp modelId="{39B3A2AE-DBA6-46FF-84BB-F8E89DA7BD4E}">
      <dsp:nvSpPr>
        <dsp:cNvPr id="0" name=""/>
        <dsp:cNvSpPr/>
      </dsp:nvSpPr>
      <dsp:spPr>
        <a:xfrm>
          <a:off x="4321986" y="777762"/>
          <a:ext cx="1961879" cy="135173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8CF12-B480-4327-95B8-AFA61D8FB597}">
      <dsp:nvSpPr>
        <dsp:cNvPr id="0" name=""/>
        <dsp:cNvSpPr/>
      </dsp:nvSpPr>
      <dsp:spPr>
        <a:xfrm>
          <a:off x="4321986" y="2129497"/>
          <a:ext cx="1961879" cy="727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Cash Assistance for Low-Income Families</a:t>
          </a:r>
        </a:p>
      </dsp:txBody>
      <dsp:txXfrm>
        <a:off x="4321986" y="2129497"/>
        <a:ext cx="1961879" cy="727857"/>
      </dsp:txXfrm>
    </dsp:sp>
    <dsp:sp modelId="{5329B245-3052-49F6-8C8A-AD45E8519FD0}">
      <dsp:nvSpPr>
        <dsp:cNvPr id="0" name=""/>
        <dsp:cNvSpPr/>
      </dsp:nvSpPr>
      <dsp:spPr>
        <a:xfrm>
          <a:off x="6480136" y="777762"/>
          <a:ext cx="1961879" cy="135173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61515-6342-40E6-8D8E-5ABA4A8C49A4}">
      <dsp:nvSpPr>
        <dsp:cNvPr id="0" name=""/>
        <dsp:cNvSpPr/>
      </dsp:nvSpPr>
      <dsp:spPr>
        <a:xfrm>
          <a:off x="6480136" y="2129497"/>
          <a:ext cx="1961879" cy="727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Cash Assistance for Elderly and People with Disabilities</a:t>
          </a:r>
        </a:p>
      </dsp:txBody>
      <dsp:txXfrm>
        <a:off x="6480136" y="2129497"/>
        <a:ext cx="1961879" cy="727857"/>
      </dsp:txXfrm>
    </dsp:sp>
    <dsp:sp modelId="{49581D6D-2A11-435A-9EB3-9DC7AA36B2F4}">
      <dsp:nvSpPr>
        <dsp:cNvPr id="0" name=""/>
        <dsp:cNvSpPr/>
      </dsp:nvSpPr>
      <dsp:spPr>
        <a:xfrm>
          <a:off x="8638287" y="777762"/>
          <a:ext cx="1961879" cy="1351735"/>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8B1C1-D966-4241-9CC4-55D2DAC59B51}">
      <dsp:nvSpPr>
        <dsp:cNvPr id="0" name=""/>
        <dsp:cNvSpPr/>
      </dsp:nvSpPr>
      <dsp:spPr>
        <a:xfrm>
          <a:off x="8638287" y="2129497"/>
          <a:ext cx="1961879" cy="727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sz="1100" kern="1200" dirty="0"/>
            <a:t>Cash Assistance for </a:t>
          </a:r>
          <a:r>
            <a:rPr lang="en-US" sz="1100" b="0" i="0" kern="1200" dirty="0"/>
            <a:t>Non-Citizen Victims of Trafficking, Torture, or Other Serious Crimes</a:t>
          </a:r>
          <a:endParaRPr lang="en-US" sz="1100" kern="1200" dirty="0"/>
        </a:p>
      </dsp:txBody>
      <dsp:txXfrm>
        <a:off x="8638287" y="2129497"/>
        <a:ext cx="1961879" cy="727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5CC88-1832-4E30-A700-5FB1BC92C15A}">
      <dsp:nvSpPr>
        <dsp:cNvPr id="0" name=""/>
        <dsp:cNvSpPr/>
      </dsp:nvSpPr>
      <dsp:spPr>
        <a:xfrm rot="16200000">
          <a:off x="-1275209" y="2141921"/>
          <a:ext cx="3209544" cy="52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96" bIns="0" numCol="1" spcCol="1270" anchor="t" anchorCtr="0">
          <a:noAutofit/>
        </a:bodyPr>
        <a:lstStyle/>
        <a:p>
          <a:pPr marL="0" lvl="0" indent="0" algn="r" defTabSz="1200150">
            <a:lnSpc>
              <a:spcPct val="90000"/>
            </a:lnSpc>
            <a:spcBef>
              <a:spcPct val="0"/>
            </a:spcBef>
            <a:spcAft>
              <a:spcPct val="35000"/>
            </a:spcAft>
            <a:buNone/>
          </a:pPr>
          <a:r>
            <a:rPr lang="en-US" sz="2700" kern="1200" dirty="0"/>
            <a:t>What is appealed?</a:t>
          </a:r>
        </a:p>
      </dsp:txBody>
      <dsp:txXfrm>
        <a:off x="-1275209" y="2141921"/>
        <a:ext cx="3209544" cy="528259"/>
      </dsp:txXfrm>
    </dsp:sp>
    <dsp:sp modelId="{19A2B7FF-BB7B-4537-B987-A22832951BB2}">
      <dsp:nvSpPr>
        <dsp:cNvPr id="0" name=""/>
        <dsp:cNvSpPr/>
      </dsp:nvSpPr>
      <dsp:spPr>
        <a:xfrm>
          <a:off x="593692" y="801279"/>
          <a:ext cx="2631293" cy="32095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65896"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Incorrect decision </a:t>
          </a:r>
        </a:p>
        <a:p>
          <a:pPr marL="171450" lvl="1" indent="-171450" algn="l" defTabSz="755650">
            <a:lnSpc>
              <a:spcPct val="90000"/>
            </a:lnSpc>
            <a:spcBef>
              <a:spcPct val="0"/>
            </a:spcBef>
            <a:spcAft>
              <a:spcPct val="15000"/>
            </a:spcAft>
            <a:buChar char="•"/>
          </a:pPr>
          <a:r>
            <a:rPr lang="en-US" sz="1700" kern="1200" dirty="0"/>
            <a:t>No decision within the processing time (“Inaction”)</a:t>
          </a:r>
        </a:p>
        <a:p>
          <a:pPr marL="171450" lvl="1" indent="-171450" algn="l" defTabSz="755650">
            <a:lnSpc>
              <a:spcPct val="90000"/>
            </a:lnSpc>
            <a:spcBef>
              <a:spcPct val="0"/>
            </a:spcBef>
            <a:spcAft>
              <a:spcPct val="15000"/>
            </a:spcAft>
            <a:buChar char="•"/>
          </a:pPr>
          <a:r>
            <a:rPr lang="en-US" sz="1700" kern="1200" dirty="0"/>
            <a:t>Decisions where benefits are denied because of missing verifications or a missed interview!</a:t>
          </a:r>
        </a:p>
      </dsp:txBody>
      <dsp:txXfrm>
        <a:off x="593692" y="801279"/>
        <a:ext cx="2631293" cy="3209544"/>
      </dsp:txXfrm>
    </dsp:sp>
    <dsp:sp modelId="{8843E63F-C338-438D-B475-6FC7D4691772}">
      <dsp:nvSpPr>
        <dsp:cNvPr id="0" name=""/>
        <dsp:cNvSpPr/>
      </dsp:nvSpPr>
      <dsp:spPr>
        <a:xfrm>
          <a:off x="65433" y="103976"/>
          <a:ext cx="1056519" cy="10565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DBB5A7-D9B4-47BC-99D4-029580A205A1}">
      <dsp:nvSpPr>
        <dsp:cNvPr id="0" name=""/>
        <dsp:cNvSpPr/>
      </dsp:nvSpPr>
      <dsp:spPr>
        <a:xfrm rot="16200000">
          <a:off x="2586719" y="2141921"/>
          <a:ext cx="3209544" cy="52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96" bIns="0" numCol="1" spcCol="1270" anchor="t" anchorCtr="0">
          <a:noAutofit/>
        </a:bodyPr>
        <a:lstStyle/>
        <a:p>
          <a:pPr marL="0" lvl="0" indent="0" algn="r" defTabSz="1200150">
            <a:lnSpc>
              <a:spcPct val="90000"/>
            </a:lnSpc>
            <a:spcBef>
              <a:spcPct val="0"/>
            </a:spcBef>
            <a:spcAft>
              <a:spcPct val="35000"/>
            </a:spcAft>
            <a:buNone/>
          </a:pPr>
          <a:r>
            <a:rPr lang="en-US" sz="2700" kern="1200" dirty="0"/>
            <a:t>Time to File</a:t>
          </a:r>
        </a:p>
      </dsp:txBody>
      <dsp:txXfrm>
        <a:off x="2586719" y="2141921"/>
        <a:ext cx="3209544" cy="528259"/>
      </dsp:txXfrm>
    </dsp:sp>
    <dsp:sp modelId="{3B73D7BE-924A-4E09-8249-7FA09F4E391F}">
      <dsp:nvSpPr>
        <dsp:cNvPr id="0" name=""/>
        <dsp:cNvSpPr/>
      </dsp:nvSpPr>
      <dsp:spPr>
        <a:xfrm>
          <a:off x="4455621" y="801279"/>
          <a:ext cx="2631293" cy="32095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65896"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AABD Cash, MSP, TANF, or Medical: </a:t>
          </a:r>
          <a:r>
            <a:rPr lang="en-US" sz="1700" b="1" kern="1200" dirty="0"/>
            <a:t>60 days*</a:t>
          </a:r>
        </a:p>
        <a:p>
          <a:pPr marL="171450" lvl="1" indent="-171450" algn="l" defTabSz="755650">
            <a:lnSpc>
              <a:spcPct val="90000"/>
            </a:lnSpc>
            <a:spcBef>
              <a:spcPct val="0"/>
            </a:spcBef>
            <a:spcAft>
              <a:spcPct val="15000"/>
            </a:spcAft>
            <a:buChar char="•"/>
          </a:pPr>
          <a:r>
            <a:rPr lang="en-US" sz="1700" kern="1200" dirty="0"/>
            <a:t>SNAP: </a:t>
          </a:r>
          <a:r>
            <a:rPr lang="en-US" sz="1700" b="1" kern="1200" dirty="0"/>
            <a:t>90 days*</a:t>
          </a:r>
        </a:p>
        <a:p>
          <a:pPr marL="171450" lvl="1" indent="-171450" algn="l" defTabSz="755650">
            <a:lnSpc>
              <a:spcPct val="90000"/>
            </a:lnSpc>
            <a:spcBef>
              <a:spcPct val="0"/>
            </a:spcBef>
            <a:spcAft>
              <a:spcPct val="15000"/>
            </a:spcAft>
            <a:buChar char="•"/>
          </a:pPr>
          <a:r>
            <a:rPr lang="en-US" sz="1700" kern="1200" dirty="0"/>
            <a:t>Inaction for any benefit: </a:t>
          </a:r>
          <a:r>
            <a:rPr lang="en-US" sz="1700" b="1" kern="1200" dirty="0"/>
            <a:t>No deadline</a:t>
          </a:r>
        </a:p>
      </dsp:txBody>
      <dsp:txXfrm>
        <a:off x="4455621" y="801279"/>
        <a:ext cx="2631293" cy="3209544"/>
      </dsp:txXfrm>
    </dsp:sp>
    <dsp:sp modelId="{076E71B1-CD41-429A-83C1-3399F1410C83}">
      <dsp:nvSpPr>
        <dsp:cNvPr id="0" name=""/>
        <dsp:cNvSpPr/>
      </dsp:nvSpPr>
      <dsp:spPr>
        <a:xfrm>
          <a:off x="3927361" y="103976"/>
          <a:ext cx="1056519" cy="10565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56E3B-D9B5-493C-814F-D1C9946DF7E6}">
      <dsp:nvSpPr>
        <dsp:cNvPr id="0" name=""/>
        <dsp:cNvSpPr/>
      </dsp:nvSpPr>
      <dsp:spPr>
        <a:xfrm rot="16200000">
          <a:off x="6448647" y="2141921"/>
          <a:ext cx="3209544" cy="52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96" bIns="0" numCol="1" spcCol="1270" anchor="t" anchorCtr="0">
          <a:noAutofit/>
        </a:bodyPr>
        <a:lstStyle/>
        <a:p>
          <a:pPr marL="0" lvl="0" indent="0" algn="r" defTabSz="1200150">
            <a:lnSpc>
              <a:spcPct val="90000"/>
            </a:lnSpc>
            <a:spcBef>
              <a:spcPct val="0"/>
            </a:spcBef>
            <a:spcAft>
              <a:spcPct val="35000"/>
            </a:spcAft>
            <a:buNone/>
          </a:pPr>
          <a:r>
            <a:rPr lang="en-US" sz="2700" kern="1200" dirty="0"/>
            <a:t>How to File</a:t>
          </a:r>
        </a:p>
      </dsp:txBody>
      <dsp:txXfrm>
        <a:off x="6448647" y="2141921"/>
        <a:ext cx="3209544" cy="528259"/>
      </dsp:txXfrm>
    </dsp:sp>
    <dsp:sp modelId="{1D54B6AC-CF2B-4337-ADBF-C5E13DD0C0F0}">
      <dsp:nvSpPr>
        <dsp:cNvPr id="0" name=""/>
        <dsp:cNvSpPr/>
      </dsp:nvSpPr>
      <dsp:spPr>
        <a:xfrm>
          <a:off x="8317549" y="801279"/>
          <a:ext cx="2631293" cy="32095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65896"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b="0" kern="1200" dirty="0"/>
            <a:t>Through “Manage my Case” https://abe.Illinois.gov</a:t>
          </a:r>
          <a:endParaRPr lang="en-US" sz="1700" kern="1200" dirty="0"/>
        </a:p>
        <a:p>
          <a:pPr marL="171450" lvl="1" indent="-171450" algn="l" defTabSz="755650">
            <a:lnSpc>
              <a:spcPct val="90000"/>
            </a:lnSpc>
            <a:spcBef>
              <a:spcPct val="0"/>
            </a:spcBef>
            <a:spcAft>
              <a:spcPct val="15000"/>
            </a:spcAft>
            <a:buChar char="•"/>
          </a:pPr>
          <a:r>
            <a:rPr lang="en-US" sz="1700" b="0" kern="1200"/>
            <a:t>phone: 1-800-435-0774 or 312-793-2618</a:t>
          </a:r>
          <a:endParaRPr lang="en-US" sz="1700" b="0" kern="1200" dirty="0"/>
        </a:p>
        <a:p>
          <a:pPr marL="171450" lvl="1" indent="-171450" algn="l" defTabSz="755650">
            <a:lnSpc>
              <a:spcPct val="90000"/>
            </a:lnSpc>
            <a:spcBef>
              <a:spcPct val="0"/>
            </a:spcBef>
            <a:spcAft>
              <a:spcPct val="15000"/>
            </a:spcAft>
            <a:buChar char="•"/>
          </a:pPr>
          <a:r>
            <a:rPr lang="en-US" sz="1700" b="0" kern="1200" dirty="0"/>
            <a:t>Fax: 312-793-3387</a:t>
          </a:r>
        </a:p>
        <a:p>
          <a:pPr marL="171450" lvl="1" indent="-171450" algn="l" defTabSz="755650">
            <a:lnSpc>
              <a:spcPct val="90000"/>
            </a:lnSpc>
            <a:spcBef>
              <a:spcPct val="0"/>
            </a:spcBef>
            <a:spcAft>
              <a:spcPct val="15000"/>
            </a:spcAft>
            <a:buChar char="•"/>
          </a:pPr>
          <a:r>
            <a:rPr lang="en-US" sz="1700" b="0" kern="1200" dirty="0">
              <a:hlinkClick xmlns:r="http://schemas.openxmlformats.org/officeDocument/2006/relationships" r:id="rId3"/>
            </a:rPr>
            <a:t>DHS.BAH@Illinois.gov</a:t>
          </a:r>
          <a:r>
            <a:rPr lang="en-US" sz="1700" b="0" kern="1200" dirty="0"/>
            <a:t> </a:t>
          </a:r>
        </a:p>
      </dsp:txBody>
      <dsp:txXfrm>
        <a:off x="8317549" y="801279"/>
        <a:ext cx="2631293" cy="3209544"/>
      </dsp:txXfrm>
    </dsp:sp>
    <dsp:sp modelId="{B71D77EA-2672-4A9B-B108-415AAAF3C44E}">
      <dsp:nvSpPr>
        <dsp:cNvPr id="0" name=""/>
        <dsp:cNvSpPr/>
      </dsp:nvSpPr>
      <dsp:spPr>
        <a:xfrm>
          <a:off x="7789289" y="103976"/>
          <a:ext cx="1056519" cy="105651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5/9/2025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a:p>
        </p:txBody>
      </p:sp>
    </p:spTree>
    <p:extLst>
      <p:ext uri="{BB962C8B-B14F-4D97-AF65-F5344CB8AC3E}">
        <p14:creationId xmlns:p14="http://schemas.microsoft.com/office/powerpoint/2010/main" val="114856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10</a:t>
            </a:fld>
            <a:endParaRPr lang="en-US" dirty="0"/>
          </a:p>
        </p:txBody>
      </p:sp>
    </p:spTree>
    <p:extLst>
      <p:ext uri="{BB962C8B-B14F-4D97-AF65-F5344CB8AC3E}">
        <p14:creationId xmlns:p14="http://schemas.microsoft.com/office/powerpoint/2010/main" val="3104992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a:p>
        </p:txBody>
      </p:sp>
    </p:spTree>
    <p:extLst>
      <p:ext uri="{BB962C8B-B14F-4D97-AF65-F5344CB8AC3E}">
        <p14:creationId xmlns:p14="http://schemas.microsoft.com/office/powerpoint/2010/main" val="331552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12</a:t>
            </a:fld>
            <a:endParaRPr lang="en-US"/>
          </a:p>
        </p:txBody>
      </p:sp>
    </p:spTree>
    <p:extLst>
      <p:ext uri="{BB962C8B-B14F-4D97-AF65-F5344CB8AC3E}">
        <p14:creationId xmlns:p14="http://schemas.microsoft.com/office/powerpoint/2010/main" val="247757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13</a:t>
            </a:fld>
            <a:endParaRPr lang="en-US"/>
          </a:p>
        </p:txBody>
      </p:sp>
    </p:spTree>
    <p:extLst>
      <p:ext uri="{BB962C8B-B14F-4D97-AF65-F5344CB8AC3E}">
        <p14:creationId xmlns:p14="http://schemas.microsoft.com/office/powerpoint/2010/main" val="257914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14</a:t>
            </a:fld>
            <a:endParaRPr lang="en-US"/>
          </a:p>
        </p:txBody>
      </p:sp>
    </p:spTree>
    <p:extLst>
      <p:ext uri="{BB962C8B-B14F-4D97-AF65-F5344CB8AC3E}">
        <p14:creationId xmlns:p14="http://schemas.microsoft.com/office/powerpoint/2010/main" val="4046814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15</a:t>
            </a:fld>
            <a:endParaRPr lang="en-US"/>
          </a:p>
        </p:txBody>
      </p:sp>
    </p:spTree>
    <p:extLst>
      <p:ext uri="{BB962C8B-B14F-4D97-AF65-F5344CB8AC3E}">
        <p14:creationId xmlns:p14="http://schemas.microsoft.com/office/powerpoint/2010/main" val="190017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17</a:t>
            </a:fld>
            <a:endParaRPr lang="en-US"/>
          </a:p>
        </p:txBody>
      </p:sp>
    </p:spTree>
    <p:extLst>
      <p:ext uri="{BB962C8B-B14F-4D97-AF65-F5344CB8AC3E}">
        <p14:creationId xmlns:p14="http://schemas.microsoft.com/office/powerpoint/2010/main" val="118002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18</a:t>
            </a:fld>
            <a:endParaRPr lang="en-US"/>
          </a:p>
        </p:txBody>
      </p:sp>
    </p:spTree>
    <p:extLst>
      <p:ext uri="{BB962C8B-B14F-4D97-AF65-F5344CB8AC3E}">
        <p14:creationId xmlns:p14="http://schemas.microsoft.com/office/powerpoint/2010/main" val="1581648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28</a:t>
            </a:fld>
            <a:endParaRPr lang="en-US"/>
          </a:p>
        </p:txBody>
      </p:sp>
    </p:spTree>
    <p:extLst>
      <p:ext uri="{BB962C8B-B14F-4D97-AF65-F5344CB8AC3E}">
        <p14:creationId xmlns:p14="http://schemas.microsoft.com/office/powerpoint/2010/main" val="205951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31</a:t>
            </a:fld>
            <a:endParaRPr lang="en-US"/>
          </a:p>
        </p:txBody>
      </p:sp>
    </p:spTree>
    <p:extLst>
      <p:ext uri="{BB962C8B-B14F-4D97-AF65-F5344CB8AC3E}">
        <p14:creationId xmlns:p14="http://schemas.microsoft.com/office/powerpoint/2010/main" val="4741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2</a:t>
            </a:fld>
            <a:endParaRPr lang="en-US"/>
          </a:p>
        </p:txBody>
      </p:sp>
    </p:spTree>
    <p:extLst>
      <p:ext uri="{BB962C8B-B14F-4D97-AF65-F5344CB8AC3E}">
        <p14:creationId xmlns:p14="http://schemas.microsoft.com/office/powerpoint/2010/main" val="2751314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33</a:t>
            </a:fld>
            <a:endParaRPr lang="en-US"/>
          </a:p>
        </p:txBody>
      </p:sp>
    </p:spTree>
    <p:extLst>
      <p:ext uri="{BB962C8B-B14F-4D97-AF65-F5344CB8AC3E}">
        <p14:creationId xmlns:p14="http://schemas.microsoft.com/office/powerpoint/2010/main" val="48737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7EA524-7A27-46AB-9B4A-7198D44C5B6B}" type="slidenum">
              <a:rPr lang="en-US" smtClean="0"/>
              <a:t>3</a:t>
            </a:fld>
            <a:endParaRPr lang="en-US" dirty="0"/>
          </a:p>
        </p:txBody>
      </p:sp>
    </p:spTree>
    <p:extLst>
      <p:ext uri="{BB962C8B-B14F-4D97-AF65-F5344CB8AC3E}">
        <p14:creationId xmlns:p14="http://schemas.microsoft.com/office/powerpoint/2010/main" val="421160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A524-7A27-46AB-9B4A-7198D44C5B6B}" type="slidenum">
              <a:rPr lang="en-US" smtClean="0"/>
              <a:t>4</a:t>
            </a:fld>
            <a:endParaRPr lang="en-US"/>
          </a:p>
        </p:txBody>
      </p:sp>
    </p:spTree>
    <p:extLst>
      <p:ext uri="{BB962C8B-B14F-4D97-AF65-F5344CB8AC3E}">
        <p14:creationId xmlns:p14="http://schemas.microsoft.com/office/powerpoint/2010/main" val="45682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5</a:t>
            </a:fld>
            <a:endParaRPr lang="en-US" dirty="0"/>
          </a:p>
        </p:txBody>
      </p:sp>
    </p:spTree>
    <p:extLst>
      <p:ext uri="{BB962C8B-B14F-4D97-AF65-F5344CB8AC3E}">
        <p14:creationId xmlns:p14="http://schemas.microsoft.com/office/powerpoint/2010/main" val="341929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47689F-2EA8-4847-960C-2C24B70B6669}" type="slidenum">
              <a:rPr lang="en-US" smtClean="0"/>
              <a:t>6</a:t>
            </a:fld>
            <a:endParaRPr lang="en-US"/>
          </a:p>
        </p:txBody>
      </p:sp>
    </p:spTree>
    <p:extLst>
      <p:ext uri="{BB962C8B-B14F-4D97-AF65-F5344CB8AC3E}">
        <p14:creationId xmlns:p14="http://schemas.microsoft.com/office/powerpoint/2010/main" val="3405520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7</a:t>
            </a:fld>
            <a:endParaRPr lang="en-US" dirty="0"/>
          </a:p>
        </p:txBody>
      </p:sp>
    </p:spTree>
    <p:extLst>
      <p:ext uri="{BB962C8B-B14F-4D97-AF65-F5344CB8AC3E}">
        <p14:creationId xmlns:p14="http://schemas.microsoft.com/office/powerpoint/2010/main" val="206882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8</a:t>
            </a:fld>
            <a:endParaRPr lang="en-US" dirty="0"/>
          </a:p>
        </p:txBody>
      </p:sp>
    </p:spTree>
    <p:extLst>
      <p:ext uri="{BB962C8B-B14F-4D97-AF65-F5344CB8AC3E}">
        <p14:creationId xmlns:p14="http://schemas.microsoft.com/office/powerpoint/2010/main" val="176881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9</a:t>
            </a:fld>
            <a:endParaRPr lang="en-US" dirty="0"/>
          </a:p>
        </p:txBody>
      </p:sp>
    </p:spTree>
    <p:extLst>
      <p:ext uri="{BB962C8B-B14F-4D97-AF65-F5344CB8AC3E}">
        <p14:creationId xmlns:p14="http://schemas.microsoft.com/office/powerpoint/2010/main" val="1143025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FEA3BD-B67B-4A94-8A63-109203D608A6}" type="datetimeFigureOut">
              <a:rPr lang="en-US" smtClean="0"/>
              <a:t>5/9/2025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85699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5/9/2025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5/9/2025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ogin5.fisglobal.com/idp/EBTEdge_NCH/?client_id=EBTEdge_NCH_APIKey&amp;redirect_uri=https://cardholder.ebtedge.com/mobilev2/auth/callback/&amp;scope=openid&amp;response_type=code&amp;code_challenge=_AlhFwKjjRL5b0p9l-ZQIan8m2yJT9h86dFngw-eO-g=&amp;code_challenge_method=S25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btedge.com/gov/portal/PortalHome.do"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hs.state.il.us/page.aspx?module=12" TargetMode="External"/><Relationship Id="rId2" Type="http://schemas.openxmlformats.org/officeDocument/2006/relationships/hyperlink" Target="https://abe.illinois.gov/"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be.illinois.gov/"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ecure.ssa.gov/iClaim/ri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ecure.ssa.gov/iClaim/dib"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p:txBody>
          <a:bodyPr>
            <a:normAutofit/>
          </a:bodyPr>
          <a:lstStyle/>
          <a:p>
            <a:r>
              <a:rPr lang="en-US" dirty="0"/>
              <a:t>Keegan </a:t>
            </a:r>
            <a:r>
              <a:rPr lang="en-US"/>
              <a:t>Dyer (</a:t>
            </a:r>
            <a:r>
              <a:rPr lang="en-US" dirty="0"/>
              <a:t>w/ </a:t>
            </a:r>
            <a:r>
              <a:rPr lang="en-US"/>
              <a:t>Gwynne Kizer </a:t>
            </a:r>
            <a:r>
              <a:rPr lang="en-US" dirty="0"/>
              <a:t>MASHON)</a:t>
            </a:r>
          </a:p>
          <a:p>
            <a:endParaRPr lang="en-US" dirty="0"/>
          </a:p>
        </p:txBody>
      </p:sp>
      <p:sp>
        <p:nvSpPr>
          <p:cNvPr id="16" name="Text Placeholder 15"/>
          <p:cNvSpPr>
            <a:spLocks noGrp="1"/>
          </p:cNvSpPr>
          <p:nvPr>
            <p:ph type="body" sz="quarter" idx="11"/>
          </p:nvPr>
        </p:nvSpPr>
        <p:spPr/>
        <p:txBody>
          <a:bodyPr/>
          <a:lstStyle/>
          <a:p>
            <a:r>
              <a:rPr lang="en-US" dirty="0"/>
              <a:t>04/08/2025</a:t>
            </a:r>
          </a:p>
        </p:txBody>
      </p:sp>
      <p:graphicFrame>
        <p:nvGraphicFramePr>
          <p:cNvPr id="6" name="Diagram 5"/>
          <p:cNvGraphicFramePr/>
          <p:nvPr>
            <p:extLst>
              <p:ext uri="{D42A27DB-BD31-4B8C-83A1-F6EECF244321}">
                <p14:modId xmlns:p14="http://schemas.microsoft.com/office/powerpoint/2010/main" val="2008908952"/>
              </p:ext>
            </p:extLst>
          </p:nvPr>
        </p:nvGraphicFramePr>
        <p:xfrm>
          <a:off x="3738880" y="219456"/>
          <a:ext cx="9635744" cy="5144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0731500" y="219456"/>
            <a:ext cx="1041400" cy="439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6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00089" y="1557866"/>
            <a:ext cx="5941302" cy="4271433"/>
          </a:xfrm>
        </p:spPr>
        <p:txBody>
          <a:bodyPr numCol="1">
            <a:normAutofit fontScale="47500" lnSpcReduction="20000"/>
          </a:bodyPr>
          <a:lstStyle/>
          <a:p>
            <a:pPr marL="0" indent="0">
              <a:buNone/>
            </a:pPr>
            <a:r>
              <a:rPr lang="en-US" sz="3200" b="1" dirty="0"/>
              <a:t>SNAP “Households” live and prepare food together</a:t>
            </a:r>
            <a:endParaRPr lang="en-US" sz="2500" b="1" dirty="0"/>
          </a:p>
          <a:p>
            <a:r>
              <a:rPr lang="en-US" sz="2500" dirty="0"/>
              <a:t>Under 22 and living with parents must be in parents’ household</a:t>
            </a:r>
          </a:p>
          <a:p>
            <a:r>
              <a:rPr lang="en-US" sz="2500" dirty="0"/>
              <a:t>Under 18 and living with adults must be in adults’ household</a:t>
            </a:r>
          </a:p>
          <a:p>
            <a:endParaRPr lang="en-US" sz="2500" dirty="0"/>
          </a:p>
          <a:p>
            <a:pPr marL="0" indent="0">
              <a:buNone/>
            </a:pPr>
            <a:r>
              <a:rPr lang="en-US" sz="3200" b="1" dirty="0"/>
              <a:t>Eligibility factors include:</a:t>
            </a:r>
            <a:endParaRPr lang="en-US" sz="2500" b="1" dirty="0"/>
          </a:p>
          <a:p>
            <a:r>
              <a:rPr lang="en-US" sz="2500" dirty="0"/>
              <a:t>Citizenship/Immigration Status</a:t>
            </a:r>
          </a:p>
          <a:p>
            <a:r>
              <a:rPr lang="en-US" sz="2500" dirty="0"/>
              <a:t>Illinois residency</a:t>
            </a:r>
          </a:p>
          <a:p>
            <a:pPr marL="0" indent="0">
              <a:buNone/>
            </a:pPr>
            <a:endParaRPr lang="en-US" sz="2500" b="0" i="0" dirty="0"/>
          </a:p>
          <a:p>
            <a:pPr marL="0" indent="0">
              <a:buNone/>
            </a:pPr>
            <a:r>
              <a:rPr lang="en-US" sz="3200" b="1" i="0" dirty="0"/>
              <a:t>Gross Income limit:</a:t>
            </a:r>
          </a:p>
          <a:p>
            <a:r>
              <a:rPr lang="en-US" sz="2600" b="0" i="0" dirty="0"/>
              <a:t>165% FPL (currently </a:t>
            </a:r>
            <a:r>
              <a:rPr lang="en-US" sz="2600" dirty="0"/>
              <a:t>$2,071 </a:t>
            </a:r>
            <a:r>
              <a:rPr lang="en-US" sz="2600" b="0" i="0" dirty="0"/>
              <a:t>for a single person </a:t>
            </a:r>
            <a:r>
              <a:rPr lang="en-US" sz="2600" i="0" dirty="0"/>
              <a:t>as of 10/24</a:t>
            </a:r>
            <a:r>
              <a:rPr lang="en-US" sz="2600" b="0" i="0" dirty="0"/>
              <a:t>)</a:t>
            </a:r>
            <a:endParaRPr lang="en-US" sz="2600" dirty="0"/>
          </a:p>
          <a:p>
            <a:r>
              <a:rPr lang="en-US" sz="2600" b="0" i="0" dirty="0"/>
              <a:t>200% FPL (currently $2,510 for a single person as of 10/24) if 60+ or disabled*</a:t>
            </a:r>
          </a:p>
          <a:p>
            <a:r>
              <a:rPr lang="en-US" sz="2600" dirty="0"/>
              <a:t>[Net income limit for 60+ or disabled = $1,255]</a:t>
            </a:r>
            <a:endParaRPr lang="en-US" sz="2600" b="0" i="0" dirty="0"/>
          </a:p>
          <a:p>
            <a:pPr marL="0" indent="0">
              <a:buNone/>
            </a:pPr>
            <a:endParaRPr lang="en-US" sz="2200" b="0" i="0" dirty="0"/>
          </a:p>
          <a:p>
            <a:pPr marL="0" lvl="2" indent="0">
              <a:buNone/>
            </a:pPr>
            <a:r>
              <a:rPr lang="en-US" sz="3200" b="1" i="0" dirty="0"/>
              <a:t>Asset limit:</a:t>
            </a:r>
          </a:p>
          <a:p>
            <a:pPr marL="0" lvl="2" indent="0">
              <a:buNone/>
            </a:pPr>
            <a:r>
              <a:rPr lang="en-US" sz="2600" b="0" i="0" dirty="0"/>
              <a:t>There is no asset limit for most households in Illinois</a:t>
            </a:r>
          </a:p>
          <a:p>
            <a:pPr marL="0" indent="0">
              <a:buNone/>
            </a:pPr>
            <a:endParaRPr lang="en-US" sz="2200" dirty="0"/>
          </a:p>
          <a:p>
            <a:pPr marL="0" indent="0">
              <a:buNone/>
            </a:pPr>
            <a:endParaRPr lang="en-US" sz="3200" b="0" dirty="0"/>
          </a:p>
          <a:p>
            <a:pPr marL="0" indent="0">
              <a:buNone/>
            </a:pPr>
            <a:endParaRPr lang="en-US" sz="2600" dirty="0"/>
          </a:p>
          <a:p>
            <a:pPr marL="0" indent="0">
              <a:buNone/>
            </a:pPr>
            <a:endParaRPr lang="en-US" sz="2900" dirty="0"/>
          </a:p>
          <a:p>
            <a:pPr marL="0" indent="0">
              <a:buNone/>
            </a:pPr>
            <a:endParaRPr lang="en-US" sz="2400" dirty="0"/>
          </a:p>
          <a:p>
            <a:pPr marL="0" indent="0">
              <a:buNone/>
            </a:pPr>
            <a:endParaRPr lang="en-US" sz="2500" dirty="0"/>
          </a:p>
        </p:txBody>
      </p:sp>
      <p:sp>
        <p:nvSpPr>
          <p:cNvPr id="5" name="Rounded Rectangle 4"/>
          <p:cNvSpPr/>
          <p:nvPr/>
        </p:nvSpPr>
        <p:spPr>
          <a:xfrm>
            <a:off x="1081669" y="130146"/>
            <a:ext cx="2720898" cy="1274908"/>
          </a:xfrm>
          <a:prstGeom prst="roundRect">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Text Placeholder 2"/>
          <p:cNvSpPr txBox="1">
            <a:spLocks/>
          </p:cNvSpPr>
          <p:nvPr/>
        </p:nvSpPr>
        <p:spPr>
          <a:xfrm>
            <a:off x="6641391" y="1405053"/>
            <a:ext cx="5311244" cy="4424246"/>
          </a:xfrm>
          <a:prstGeom prst="rect">
            <a:avLst/>
          </a:prstGeom>
        </p:spPr>
        <p:txBody>
          <a:bodyPr vert="horz" lIns="91440" tIns="45720" rIns="91440" bIns="45720" numCol="1" rtlCol="0">
            <a:normAutofit fontScale="5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3200" b="1" dirty="0"/>
              <a:t>Covers food: </a:t>
            </a:r>
            <a:r>
              <a:rPr lang="en-US" sz="2600" i="1" u="sng" dirty="0"/>
              <a:t>only</a:t>
            </a:r>
            <a:r>
              <a:rPr lang="en-US" sz="2600" dirty="0"/>
              <a:t> can be used for unprepared foods</a:t>
            </a:r>
          </a:p>
          <a:p>
            <a:pPr marL="0" indent="0">
              <a:buFont typeface="Wingdings" panose="05000000000000000000" pitchFamily="2" charset="2"/>
              <a:buNone/>
            </a:pPr>
            <a:r>
              <a:rPr lang="en-US" sz="2600" dirty="0"/>
              <a:t>*** SNAP Restaurant Meals Pilot is on track to expand access to people who cannot prepare their own meals***</a:t>
            </a:r>
          </a:p>
          <a:p>
            <a:pPr marL="0" indent="0">
              <a:buFont typeface="Wingdings" panose="05000000000000000000" pitchFamily="2" charset="2"/>
              <a:buNone/>
            </a:pPr>
            <a:endParaRPr lang="en-US" sz="2200" dirty="0"/>
          </a:p>
          <a:p>
            <a:pPr marL="0" indent="0">
              <a:buFont typeface="Wingdings" panose="05000000000000000000" pitchFamily="2" charset="2"/>
              <a:buNone/>
            </a:pPr>
            <a:r>
              <a:rPr lang="en-US" sz="3600" b="1" dirty="0"/>
              <a:t>Benefit Amount: </a:t>
            </a:r>
          </a:p>
          <a:p>
            <a:pPr marL="0" indent="0">
              <a:buFont typeface="Wingdings" panose="05000000000000000000" pitchFamily="2" charset="2"/>
              <a:buNone/>
            </a:pPr>
            <a:r>
              <a:rPr lang="en-US" sz="2600" dirty="0"/>
              <a:t>Based on household size, income and certain expenses</a:t>
            </a:r>
          </a:p>
          <a:p>
            <a:pPr marL="0" indent="0">
              <a:buFont typeface="Wingdings" panose="05000000000000000000" pitchFamily="2" charset="2"/>
              <a:buNone/>
            </a:pPr>
            <a:r>
              <a:rPr lang="en-US" sz="2600" dirty="0"/>
              <a:t>Before comparing to the gross income standard, these costs are deducted:</a:t>
            </a:r>
          </a:p>
          <a:p>
            <a:r>
              <a:rPr lang="en-US" sz="2600" dirty="0"/>
              <a:t>Court-ordered child support someone pays</a:t>
            </a:r>
          </a:p>
          <a:p>
            <a:r>
              <a:rPr lang="en-US" sz="2600" dirty="0"/>
              <a:t>Self-Employment expenses</a:t>
            </a:r>
          </a:p>
          <a:p>
            <a:pPr marL="0" indent="0">
              <a:buNone/>
            </a:pPr>
            <a:endParaRPr lang="en-US" sz="2600" dirty="0"/>
          </a:p>
          <a:p>
            <a:pPr marL="0" indent="0">
              <a:buNone/>
            </a:pPr>
            <a:r>
              <a:rPr lang="en-US" sz="2600" dirty="0"/>
              <a:t>Other considerations for determining net income and monthly benefit:</a:t>
            </a:r>
          </a:p>
          <a:p>
            <a:r>
              <a:rPr lang="en-US" sz="2600" dirty="0"/>
              <a:t>Housing expenses</a:t>
            </a:r>
          </a:p>
          <a:p>
            <a:r>
              <a:rPr lang="en-US" sz="2600" dirty="0"/>
              <a:t>Homeless Shelter deduction for people who are homeless</a:t>
            </a:r>
          </a:p>
          <a:p>
            <a:r>
              <a:rPr lang="en-US" sz="2600" dirty="0"/>
              <a:t>Some medical expenses</a:t>
            </a:r>
          </a:p>
          <a:p>
            <a:r>
              <a:rPr lang="en-US" sz="2600" dirty="0"/>
              <a:t>Some child care expenses</a:t>
            </a:r>
          </a:p>
        </p:txBody>
      </p:sp>
    </p:spTree>
    <p:extLst>
      <p:ext uri="{BB962C8B-B14F-4D97-AF65-F5344CB8AC3E}">
        <p14:creationId xmlns:p14="http://schemas.microsoft.com/office/powerpoint/2010/main" val="325931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1538868"/>
            <a:ext cx="10518775" cy="4290432"/>
          </a:xfrm>
        </p:spPr>
        <p:txBody>
          <a:bodyPr>
            <a:normAutofit fontScale="62500" lnSpcReduction="20000"/>
          </a:bodyPr>
          <a:lstStyle/>
          <a:p>
            <a:pPr>
              <a:buFont typeface="Arial" panose="020B0604020202020204" pitchFamily="34" charset="0"/>
              <a:buChar char="•"/>
            </a:pPr>
            <a:r>
              <a:rPr lang="en-US" sz="3200" dirty="0"/>
              <a:t>You must have housing and a mailing address to get SNAP.</a:t>
            </a:r>
          </a:p>
          <a:p>
            <a:pPr lvl="1">
              <a:buFont typeface="Arial" panose="020B0604020202020204" pitchFamily="34" charset="0"/>
              <a:buChar char="•"/>
            </a:pPr>
            <a:r>
              <a:rPr lang="en-US" sz="2600" b="0" i="0" dirty="0"/>
              <a:t>If a person does not have a mailing address, they can list the local FCRC office as their mailing address. They will need to check in the FCRC or check their case on Manage My Case frequently to ensure they don’t miss notices or deadlines.</a:t>
            </a:r>
          </a:p>
          <a:p>
            <a:pPr>
              <a:buFont typeface="Arial" panose="020B0604020202020204" pitchFamily="34" charset="0"/>
              <a:buChar char="•"/>
            </a:pPr>
            <a:r>
              <a:rPr lang="en-US" sz="3200" dirty="0"/>
              <a:t>People who live in shelters can’t get SNAP because they already get free meals.</a:t>
            </a:r>
          </a:p>
          <a:p>
            <a:pPr lvl="1">
              <a:buFont typeface="Arial" panose="020B0604020202020204" pitchFamily="34" charset="0"/>
              <a:buChar char="•"/>
            </a:pPr>
            <a:r>
              <a:rPr lang="en-US" sz="2600" b="0" i="0" dirty="0"/>
              <a:t>You can get SNAP even if you live in a shelter with meals.</a:t>
            </a:r>
          </a:p>
          <a:p>
            <a:pPr>
              <a:buFont typeface="Arial" panose="020B0604020202020204" pitchFamily="34" charset="0"/>
              <a:buChar char="•"/>
            </a:pPr>
            <a:r>
              <a:rPr lang="en-US" sz="3200" dirty="0"/>
              <a:t>You need a photo ID to get SNAP</a:t>
            </a:r>
          </a:p>
          <a:p>
            <a:pPr lvl="1">
              <a:buFont typeface="Arial" panose="020B0604020202020204" pitchFamily="34" charset="0"/>
              <a:buChar char="•"/>
            </a:pPr>
            <a:r>
              <a:rPr lang="en-US" sz="2600" b="0" i="0" dirty="0"/>
              <a:t>You must prove identity to get SNAP. You can use the state ID or the City Key ID. If you do not have those, you can use a work or school badge, an ID from a social service provider, a pay stub, a voter registration card, or your birth certificate.</a:t>
            </a:r>
          </a:p>
          <a:p>
            <a:pPr lvl="1">
              <a:buFont typeface="Arial" panose="020B0604020202020204" pitchFamily="34" charset="0"/>
              <a:buChar char="•"/>
            </a:pPr>
            <a:r>
              <a:rPr lang="en-US" sz="2600" b="0" i="0" dirty="0"/>
              <a:t>If DHS already has an ID for you on file, you should not be required to submit identify evidence again.</a:t>
            </a:r>
          </a:p>
          <a:p>
            <a:pPr>
              <a:buFont typeface="Arial" panose="020B0604020202020204" pitchFamily="34" charset="0"/>
              <a:buChar char="•"/>
            </a:pPr>
            <a:r>
              <a:rPr lang="en-US" sz="3200" dirty="0"/>
              <a:t>Homeless youth have to provide their parent’s income when they apply for SNAP benefits</a:t>
            </a:r>
          </a:p>
          <a:p>
            <a:pPr lvl="1">
              <a:buFont typeface="Arial" panose="020B0604020202020204" pitchFamily="34" charset="0"/>
              <a:buChar char="•"/>
            </a:pPr>
            <a:r>
              <a:rPr lang="en-US" sz="2600" b="0" i="0" dirty="0"/>
              <a:t>Homeless youth can apply on their own. Their parent’s income does not count.</a:t>
            </a:r>
          </a:p>
          <a:p>
            <a:pPr>
              <a:buFont typeface="Arial" panose="020B0604020202020204" pitchFamily="34" charset="0"/>
              <a:buChar char="•"/>
            </a:pPr>
            <a:r>
              <a:rPr lang="en-US" sz="3200" dirty="0"/>
              <a:t>You are required to work to apply for SNAP benefits.</a:t>
            </a:r>
          </a:p>
          <a:p>
            <a:pPr lvl="1">
              <a:buFont typeface="Arial" panose="020B0604020202020204" pitchFamily="34" charset="0"/>
              <a:buChar char="•"/>
            </a:pPr>
            <a:r>
              <a:rPr lang="en-US" sz="2600" b="0" i="0" dirty="0"/>
              <a:t>SNAP requires people “register for work” (which is done through the application process), not reject a suitable job, and not voluntarily quit a job without good cause. These work requirements do not apply to all people; e.g. elderly, people with young children, people with disabilities, etc.</a:t>
            </a:r>
          </a:p>
          <a:p>
            <a:pPr marL="0" indent="0">
              <a:buNone/>
            </a:pPr>
            <a:endParaRPr lang="en-US" sz="2500" dirty="0"/>
          </a:p>
          <a:p>
            <a:pPr marL="457200" indent="-457200">
              <a:buFont typeface="+mj-lt"/>
              <a:buAutoNum type="arabicPeriod"/>
            </a:pPr>
            <a:endParaRPr lang="en-US" sz="2500" dirty="0"/>
          </a:p>
        </p:txBody>
      </p:sp>
      <p:sp>
        <p:nvSpPr>
          <p:cNvPr id="5" name="Rounded Rectangle 4"/>
          <p:cNvSpPr/>
          <p:nvPr/>
        </p:nvSpPr>
        <p:spPr>
          <a:xfrm>
            <a:off x="1081669" y="130146"/>
            <a:ext cx="2720898" cy="1274908"/>
          </a:xfrm>
          <a:prstGeom prst="roundRect">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Title 1"/>
          <p:cNvSpPr>
            <a:spLocks noGrp="1"/>
          </p:cNvSpPr>
          <p:nvPr>
            <p:ph type="title"/>
          </p:nvPr>
        </p:nvSpPr>
        <p:spPr>
          <a:xfrm>
            <a:off x="4046036" y="342823"/>
            <a:ext cx="7554408" cy="1318710"/>
          </a:xfrm>
        </p:spPr>
        <p:txBody>
          <a:bodyPr>
            <a:noAutofit/>
          </a:bodyPr>
          <a:lstStyle/>
          <a:p>
            <a:r>
              <a:rPr lang="en-US" sz="2800" u="sng" dirty="0"/>
              <a:t>Myths and facts about Snap for people who are homeless</a:t>
            </a:r>
            <a:endParaRPr lang="en-US" sz="2800" dirty="0"/>
          </a:p>
        </p:txBody>
      </p:sp>
    </p:spTree>
    <p:extLst>
      <p:ext uri="{BB962C8B-B14F-4D97-AF65-F5344CB8AC3E}">
        <p14:creationId xmlns:p14="http://schemas.microsoft.com/office/powerpoint/2010/main" val="201515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1538868"/>
            <a:ext cx="10518775" cy="4290432"/>
          </a:xfrm>
        </p:spPr>
        <p:txBody>
          <a:bodyPr>
            <a:normAutofit fontScale="92500" lnSpcReduction="20000"/>
          </a:bodyPr>
          <a:lstStyle/>
          <a:p>
            <a:pPr marL="0" indent="0">
              <a:buNone/>
            </a:pPr>
            <a:r>
              <a:rPr lang="en-US" sz="3200" dirty="0"/>
              <a:t>For DHS purposes, a person is considered “Homeless” if their main nighttime residence is ANY of the following:</a:t>
            </a:r>
          </a:p>
          <a:p>
            <a:r>
              <a:rPr lang="en-US" sz="3200" dirty="0"/>
              <a:t>A supervised shelter that provides temporary accommodations</a:t>
            </a:r>
          </a:p>
          <a:p>
            <a:r>
              <a:rPr lang="en-US" sz="3200" dirty="0"/>
              <a:t>A halfway house or similar facility that provides temporary residence for persons intended to be institutionalized</a:t>
            </a:r>
          </a:p>
          <a:p>
            <a:r>
              <a:rPr lang="en-US" sz="3200" dirty="0"/>
              <a:t>A place not normally recognized as a place to sleep (a hallway, a garage or shed, a train or train station, a library, their car, a tent, etc.)</a:t>
            </a:r>
          </a:p>
          <a:p>
            <a:r>
              <a:rPr lang="en-US" sz="3200" dirty="0"/>
              <a:t>A temporary stay in the residence of another person. Persons are considered homeless for no more than 90 days when they are residing temporarily in the home of another person.</a:t>
            </a:r>
          </a:p>
          <a:p>
            <a:pPr marL="0" indent="0">
              <a:buNone/>
            </a:pPr>
            <a:endParaRPr lang="en-US" sz="3200" dirty="0"/>
          </a:p>
          <a:p>
            <a:pPr marL="0" indent="0">
              <a:buNone/>
            </a:pPr>
            <a:endParaRPr lang="en-US" sz="2500" dirty="0"/>
          </a:p>
          <a:p>
            <a:pPr marL="457200" indent="-457200">
              <a:buFont typeface="+mj-lt"/>
              <a:buAutoNum type="arabicPeriod"/>
            </a:pPr>
            <a:endParaRPr lang="en-US" sz="2500" dirty="0"/>
          </a:p>
        </p:txBody>
      </p:sp>
      <p:sp>
        <p:nvSpPr>
          <p:cNvPr id="5" name="Rounded Rectangle 4"/>
          <p:cNvSpPr/>
          <p:nvPr/>
        </p:nvSpPr>
        <p:spPr>
          <a:xfrm>
            <a:off x="1081669" y="130146"/>
            <a:ext cx="2720898" cy="1274908"/>
          </a:xfrm>
          <a:prstGeom prst="roundRect">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Title 1"/>
          <p:cNvSpPr>
            <a:spLocks noGrp="1"/>
          </p:cNvSpPr>
          <p:nvPr>
            <p:ph type="title"/>
          </p:nvPr>
        </p:nvSpPr>
        <p:spPr>
          <a:xfrm>
            <a:off x="4046036" y="342823"/>
            <a:ext cx="7554408" cy="1318710"/>
          </a:xfrm>
        </p:spPr>
        <p:txBody>
          <a:bodyPr>
            <a:noAutofit/>
          </a:bodyPr>
          <a:lstStyle/>
          <a:p>
            <a:r>
              <a:rPr lang="en-US" sz="2800" u="sng" dirty="0"/>
              <a:t>Special snap rules for people who are homeless</a:t>
            </a:r>
            <a:endParaRPr lang="en-US" sz="2800" dirty="0"/>
          </a:p>
        </p:txBody>
      </p:sp>
    </p:spTree>
    <p:extLst>
      <p:ext uri="{BB962C8B-B14F-4D97-AF65-F5344CB8AC3E}">
        <p14:creationId xmlns:p14="http://schemas.microsoft.com/office/powerpoint/2010/main" val="3322148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93595" y="1405054"/>
            <a:ext cx="10518775" cy="4290432"/>
          </a:xfrm>
        </p:spPr>
        <p:txBody>
          <a:bodyPr>
            <a:noAutofit/>
          </a:bodyPr>
          <a:lstStyle/>
          <a:p>
            <a:pPr marL="0" indent="0">
              <a:buNone/>
            </a:pPr>
            <a:r>
              <a:rPr lang="en-US" sz="1600" b="1" dirty="0"/>
              <a:t>Residency</a:t>
            </a:r>
          </a:p>
          <a:p>
            <a:pPr>
              <a:buFont typeface="Arial" panose="020B0604020202020204" pitchFamily="34" charset="0"/>
              <a:buChar char="•"/>
            </a:pPr>
            <a:r>
              <a:rPr lang="en-US" sz="1600" dirty="0"/>
              <a:t>Proof of Illinois residency is not required unless DHS has reason to believe the applicant actually lives in another state (e.g. if they are getting benefits from another state)</a:t>
            </a:r>
          </a:p>
          <a:p>
            <a:pPr marL="0" indent="0">
              <a:buNone/>
            </a:pPr>
            <a:r>
              <a:rPr lang="en-US" sz="1600" b="1" dirty="0"/>
              <a:t>Homeless Shelter Standard</a:t>
            </a:r>
          </a:p>
          <a:p>
            <a:r>
              <a:rPr lang="en-US" sz="1600" dirty="0"/>
              <a:t>When calculating how much SNAP a person receives, DHS will consider housing expenses. If housing expenses are more than 50% of income, then the person might receive a higher SNAP amount.</a:t>
            </a:r>
          </a:p>
          <a:p>
            <a:r>
              <a:rPr lang="en-US" sz="1600" dirty="0"/>
              <a:t>If a person is homeless, they should qualify for the Homeless Shelter Standard if they do not have free shelter throughout the month and they do not opt for an excess shelter allowance.</a:t>
            </a:r>
          </a:p>
          <a:p>
            <a:r>
              <a:rPr lang="en-US" sz="1600" dirty="0"/>
              <a:t>To qualify, they must allege some sort of shelter cost, </a:t>
            </a:r>
            <a:r>
              <a:rPr lang="en-US" sz="1600" b="1" dirty="0"/>
              <a:t>but they do not need to verify the expense.</a:t>
            </a:r>
          </a:p>
          <a:p>
            <a:pPr marL="0" indent="0">
              <a:buNone/>
            </a:pPr>
            <a:r>
              <a:rPr lang="en-US" sz="1600" b="1" dirty="0"/>
              <a:t>Expedited Benefits Processing</a:t>
            </a:r>
          </a:p>
          <a:p>
            <a:r>
              <a:rPr lang="en-US" sz="1600" dirty="0"/>
              <a:t>Though not specifically for people who are homeless, many should qualify – e.g. if liquid assets are less than $100 and gross monthly income or the month of application is less than $150</a:t>
            </a:r>
          </a:p>
          <a:p>
            <a:r>
              <a:rPr lang="en-US" sz="1600" dirty="0"/>
              <a:t>Should be interviewed within 2 days of application and have benefits in hand within 5 days</a:t>
            </a:r>
          </a:p>
          <a:p>
            <a:r>
              <a:rPr lang="en-US" sz="1600" dirty="0"/>
              <a:t>They still must complete regular application process or benefits will be terminated</a:t>
            </a:r>
          </a:p>
        </p:txBody>
      </p:sp>
      <p:sp>
        <p:nvSpPr>
          <p:cNvPr id="5" name="Rounded Rectangle 4"/>
          <p:cNvSpPr/>
          <p:nvPr/>
        </p:nvSpPr>
        <p:spPr>
          <a:xfrm>
            <a:off x="1081669" y="130146"/>
            <a:ext cx="2720898" cy="1274908"/>
          </a:xfrm>
          <a:prstGeom prst="roundRect">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 name="Title 1"/>
          <p:cNvSpPr>
            <a:spLocks noGrp="1"/>
          </p:cNvSpPr>
          <p:nvPr>
            <p:ph type="title"/>
          </p:nvPr>
        </p:nvSpPr>
        <p:spPr>
          <a:xfrm>
            <a:off x="4046036" y="342823"/>
            <a:ext cx="7554408" cy="1318710"/>
          </a:xfrm>
        </p:spPr>
        <p:txBody>
          <a:bodyPr>
            <a:noAutofit/>
          </a:bodyPr>
          <a:lstStyle/>
          <a:p>
            <a:r>
              <a:rPr lang="en-US" sz="2800" u="sng" dirty="0"/>
              <a:t>Special snap rules for people who are homeless</a:t>
            </a:r>
            <a:endParaRPr lang="en-US" sz="2800" dirty="0"/>
          </a:p>
        </p:txBody>
      </p:sp>
    </p:spTree>
    <p:extLst>
      <p:ext uri="{BB962C8B-B14F-4D97-AF65-F5344CB8AC3E}">
        <p14:creationId xmlns:p14="http://schemas.microsoft.com/office/powerpoint/2010/main" val="368153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TANF</a:t>
            </a:r>
            <a:endParaRPr lang="en-US" dirty="0"/>
          </a:p>
        </p:txBody>
      </p:sp>
      <p:sp>
        <p:nvSpPr>
          <p:cNvPr id="15" name="Text Placeholder 2"/>
          <p:cNvSpPr txBox="1">
            <a:spLocks/>
          </p:cNvSpPr>
          <p:nvPr/>
        </p:nvSpPr>
        <p:spPr>
          <a:xfrm>
            <a:off x="559963" y="1349298"/>
            <a:ext cx="10793838" cy="470581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t>Usually requires a relative caretaker and a minor child (but not always) </a:t>
            </a:r>
          </a:p>
          <a:p>
            <a:r>
              <a:rPr lang="en-US" sz="4000" dirty="0"/>
              <a:t>Families who are homeless ARE eligible!</a:t>
            </a:r>
          </a:p>
          <a:p>
            <a:pPr marL="0" indent="0">
              <a:buFont typeface="Wingdings" panose="05000000000000000000" pitchFamily="2" charset="2"/>
              <a:buNone/>
            </a:pPr>
            <a:r>
              <a:rPr lang="en-US" sz="3800" b="1" dirty="0"/>
              <a:t>Cash benefits: </a:t>
            </a:r>
            <a:r>
              <a:rPr lang="en-US" sz="3800" dirty="0"/>
              <a:t>Can be used to pay for most expenses; Recipients can withdraw cash funds from ATMs</a:t>
            </a:r>
          </a:p>
          <a:p>
            <a:pPr marL="0" indent="0">
              <a:buFont typeface="Wingdings" panose="05000000000000000000" pitchFamily="2" charset="2"/>
              <a:buNone/>
            </a:pPr>
            <a:r>
              <a:rPr lang="en-US" sz="3800" b="1" dirty="0"/>
              <a:t>Benefits Amount: </a:t>
            </a:r>
            <a:r>
              <a:rPr lang="en-US" sz="3800" dirty="0"/>
              <a:t>Based on household size and income. Benefits are usually very low ~ 30% FPL</a:t>
            </a:r>
          </a:p>
          <a:p>
            <a:pPr marL="0" indent="0">
              <a:buFont typeface="Wingdings" panose="05000000000000000000" pitchFamily="2" charset="2"/>
              <a:buNone/>
            </a:pPr>
            <a:r>
              <a:rPr lang="en-US" sz="3800" b="1" dirty="0"/>
              <a:t>TANF is hard!</a:t>
            </a:r>
          </a:p>
          <a:p>
            <a:r>
              <a:rPr lang="en-US" b="1" dirty="0"/>
              <a:t>Limited to </a:t>
            </a:r>
            <a:r>
              <a:rPr lang="en-US" b="1" u="sng" dirty="0"/>
              <a:t>60 months </a:t>
            </a:r>
            <a:r>
              <a:rPr lang="en-US" b="1" dirty="0"/>
              <a:t>in (adult) lifetime: “clock”</a:t>
            </a:r>
          </a:p>
          <a:p>
            <a:r>
              <a:rPr lang="en-US" b="1" dirty="0"/>
              <a:t>Work Activity Requirement</a:t>
            </a:r>
          </a:p>
          <a:p>
            <a:r>
              <a:rPr lang="en-US" b="1" u="sng" dirty="0"/>
              <a:t>BUT exemptions </a:t>
            </a:r>
            <a:r>
              <a:rPr lang="en-US" b="1" dirty="0"/>
              <a:t>to both clock and work requirement for</a:t>
            </a:r>
          </a:p>
          <a:p>
            <a:pPr lvl="1"/>
            <a:r>
              <a:rPr lang="en-US" b="0" i="0" dirty="0"/>
              <a:t>people with disabilities</a:t>
            </a:r>
          </a:p>
          <a:p>
            <a:pPr lvl="1"/>
            <a:r>
              <a:rPr lang="en-US" b="0" i="0" dirty="0"/>
              <a:t>experiencing domestic violence</a:t>
            </a:r>
          </a:p>
          <a:p>
            <a:pPr lvl="1"/>
            <a:r>
              <a:rPr lang="en-US" b="0" i="0" dirty="0"/>
              <a:t>caring for very ill family members</a:t>
            </a:r>
          </a:p>
          <a:p>
            <a:pPr lvl="1"/>
            <a:r>
              <a:rPr lang="en-US" b="0" i="0" dirty="0"/>
              <a:t>Caring for child under 1 year old (stops work, not clock)</a:t>
            </a:r>
          </a:p>
          <a:p>
            <a:pPr lvl="1"/>
            <a:r>
              <a:rPr lang="en-US" b="0" i="0" dirty="0"/>
              <a:t>Good cause for work activity at various points during the pandemic; does not apply to the “clock”</a:t>
            </a:r>
          </a:p>
          <a:p>
            <a:pPr lvl="1"/>
            <a:r>
              <a:rPr lang="en-US" b="0" i="0" dirty="0"/>
              <a:t>Continuing/ returning education</a:t>
            </a:r>
          </a:p>
          <a:p>
            <a:r>
              <a:rPr lang="en-US" b="1" dirty="0"/>
              <a:t>Have to Cooperate with Child Support Enforcement</a:t>
            </a:r>
          </a:p>
          <a:p>
            <a:pPr lvl="1"/>
            <a:r>
              <a:rPr lang="en-US" b="0" i="0" dirty="0"/>
              <a:t>Exceptions for DV, sexual violence, etc.</a:t>
            </a:r>
          </a:p>
          <a:p>
            <a:pPr lvl="1"/>
            <a:r>
              <a:rPr lang="en-US" b="0" i="0" dirty="0"/>
              <a:t>Have to tell what you know – cannot be penalized for what you don’t know</a:t>
            </a:r>
          </a:p>
          <a:p>
            <a:pPr lvl="1"/>
            <a:r>
              <a:rPr lang="en-US" b="0" i="0" dirty="0"/>
              <a:t>“Pass-Through”:  If receive TANF and child support, state “passes through” $100 for 1</a:t>
            </a:r>
            <a:r>
              <a:rPr lang="en-US" b="0" i="0" baseline="30000" dirty="0"/>
              <a:t>st</a:t>
            </a:r>
            <a:r>
              <a:rPr lang="en-US" b="0" i="0" dirty="0"/>
              <a:t> child and $200 for 2+ children families.  This means parent/recipient will get pass through amount + TANF grant.  State keeps rest of support.  If support &gt; TANF, get off TANF.</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6829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927410" y="1828799"/>
            <a:ext cx="10518775" cy="4290432"/>
          </a:xfrm>
        </p:spPr>
        <p:txBody>
          <a:bodyPr>
            <a:normAutofit/>
          </a:bodyPr>
          <a:lstStyle/>
          <a:p>
            <a:pPr marL="0" indent="0">
              <a:buNone/>
            </a:pPr>
            <a:r>
              <a:rPr lang="en-US" sz="3200" dirty="0"/>
              <a:t>Homeless families can qualify for payments under the Crisis Assistance Program</a:t>
            </a:r>
          </a:p>
          <a:p>
            <a:r>
              <a:rPr lang="en-US" sz="3200" dirty="0"/>
              <a:t>Crisis Assistance: Provides payment for rent, food, clothing, household supplies, and essential household furnishing</a:t>
            </a:r>
          </a:p>
          <a:p>
            <a:r>
              <a:rPr lang="en-US" sz="3200" dirty="0"/>
              <a:t>Emergency Shelter: Provided crisis housing for homeless families in Cook County</a:t>
            </a:r>
          </a:p>
          <a:p>
            <a:pPr marL="0" indent="0">
              <a:buNone/>
            </a:pPr>
            <a:endParaRPr lang="en-US" sz="3200" dirty="0"/>
          </a:p>
          <a:p>
            <a:pPr marL="0" indent="0">
              <a:buNone/>
            </a:pPr>
            <a:endParaRPr lang="en-US" sz="2500" dirty="0"/>
          </a:p>
          <a:p>
            <a:pPr marL="457200" indent="-457200">
              <a:buFont typeface="+mj-lt"/>
              <a:buAutoNum type="arabicPeriod"/>
            </a:pPr>
            <a:endParaRPr lang="en-US" sz="2500" dirty="0"/>
          </a:p>
        </p:txBody>
      </p:sp>
      <p:sp>
        <p:nvSpPr>
          <p:cNvPr id="4" name="Title 1"/>
          <p:cNvSpPr>
            <a:spLocks noGrp="1"/>
          </p:cNvSpPr>
          <p:nvPr>
            <p:ph type="title"/>
          </p:nvPr>
        </p:nvSpPr>
        <p:spPr>
          <a:xfrm>
            <a:off x="927410" y="342823"/>
            <a:ext cx="10673034" cy="1318710"/>
          </a:xfrm>
        </p:spPr>
        <p:txBody>
          <a:bodyPr>
            <a:noAutofit/>
          </a:bodyPr>
          <a:lstStyle/>
          <a:p>
            <a:r>
              <a:rPr lang="en-US" sz="2800" u="sng" dirty="0"/>
              <a:t>Special TANF rules for people who are homeless</a:t>
            </a:r>
            <a:endParaRPr lang="en-US" sz="2800" dirty="0"/>
          </a:p>
        </p:txBody>
      </p:sp>
    </p:spTree>
    <p:extLst>
      <p:ext uri="{BB962C8B-B14F-4D97-AF65-F5344CB8AC3E}">
        <p14:creationId xmlns:p14="http://schemas.microsoft.com/office/powerpoint/2010/main" val="343179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AABD Cash</a:t>
            </a:r>
            <a:endParaRPr lang="en-US" dirty="0"/>
          </a:p>
        </p:txBody>
      </p:sp>
      <p:sp>
        <p:nvSpPr>
          <p:cNvPr id="3" name="Text Placeholder 2"/>
          <p:cNvSpPr>
            <a:spLocks noGrp="1"/>
          </p:cNvSpPr>
          <p:nvPr>
            <p:ph type="body" sz="quarter" idx="13"/>
          </p:nvPr>
        </p:nvSpPr>
        <p:spPr>
          <a:xfrm>
            <a:off x="735725" y="1420461"/>
            <a:ext cx="10618076" cy="4297167"/>
          </a:xfrm>
        </p:spPr>
        <p:txBody>
          <a:bodyPr>
            <a:noAutofit/>
          </a:bodyPr>
          <a:lstStyle/>
          <a:p>
            <a:pPr marL="0" indent="0">
              <a:buNone/>
            </a:pPr>
            <a:r>
              <a:rPr lang="en-US" sz="2000" b="1" dirty="0"/>
              <a:t>For People Age 65+ OR meets SSA’s definition of “disabled”</a:t>
            </a:r>
          </a:p>
          <a:p>
            <a:r>
              <a:rPr lang="en-US" sz="2000" b="0" i="0" dirty="0"/>
              <a:t>Usually must be receiving SSI or be over-income for SSI under SSI’s rule (note that because of the ways SSI counts income, a person might be “over-income” for SSI but actually receiving very little income)</a:t>
            </a:r>
          </a:p>
          <a:p>
            <a:r>
              <a:rPr lang="en-US" sz="2000" b="0" i="0" dirty="0"/>
              <a:t>Some immigrants who cannot get SSI for immigration status reasons (7 year limit for </a:t>
            </a:r>
            <a:r>
              <a:rPr lang="en-US" sz="2000" b="0" i="0" dirty="0" err="1"/>
              <a:t>asylees</a:t>
            </a:r>
            <a:r>
              <a:rPr lang="en-US" sz="2000" b="0" i="0" dirty="0"/>
              <a:t>/refugees) can get larger AABD cash grant)</a:t>
            </a:r>
          </a:p>
          <a:p>
            <a:r>
              <a:rPr lang="en-US" sz="2000" b="0" i="0" dirty="0"/>
              <a:t>Must have </a:t>
            </a:r>
            <a:r>
              <a:rPr lang="en-US" sz="2000" b="0" i="0" u="sng" dirty="0"/>
              <a:t>countable</a:t>
            </a:r>
            <a:r>
              <a:rPr lang="en-US" sz="2000" b="0" i="0" dirty="0"/>
              <a:t> assets under the limit ($2000 individuals; $3000 married couples)</a:t>
            </a:r>
          </a:p>
          <a:p>
            <a:pPr marL="0" indent="0">
              <a:buNone/>
            </a:pPr>
            <a:r>
              <a:rPr lang="en-US" sz="2000" b="1" dirty="0"/>
              <a:t>Benefit Amount: </a:t>
            </a:r>
          </a:p>
          <a:p>
            <a:r>
              <a:rPr lang="en-US" sz="2000" b="0" i="0" dirty="0"/>
              <a:t>Based on income and certain expenses; taking into consider whether the applicant is legally responsible for someone else and whether someone is legally responsible for them</a:t>
            </a:r>
          </a:p>
          <a:p>
            <a:r>
              <a:rPr lang="en-US" sz="2000" b="0" i="0" dirty="0"/>
              <a:t>The average is about $60-$70/</a:t>
            </a:r>
            <a:r>
              <a:rPr lang="en-US" sz="2000" b="0" i="0" dirty="0" err="1"/>
              <a:t>mo</a:t>
            </a:r>
            <a:r>
              <a:rPr lang="en-US" sz="2000" b="0" i="0" dirty="0"/>
              <a:t>, but can be several hundred dollars per month. </a:t>
            </a:r>
          </a:p>
          <a:p>
            <a:pPr marL="0" indent="0">
              <a:buNone/>
            </a:pPr>
            <a:r>
              <a:rPr lang="en-US" sz="2000" b="1" dirty="0"/>
              <a:t>Cash benefits: </a:t>
            </a:r>
            <a:r>
              <a:rPr lang="en-US" sz="1800" dirty="0"/>
              <a:t>Can be used to pay for most expenses; Recipients can withdraw cash funds at ATMs</a:t>
            </a:r>
            <a:endParaRPr lang="en-US" sz="1800" b="0" dirty="0"/>
          </a:p>
          <a:p>
            <a:endParaRPr lang="en-US" sz="2400" dirty="0"/>
          </a:p>
        </p:txBody>
      </p:sp>
    </p:spTree>
    <p:extLst>
      <p:ext uri="{BB962C8B-B14F-4D97-AF65-F5344CB8AC3E}">
        <p14:creationId xmlns:p14="http://schemas.microsoft.com/office/powerpoint/2010/main" val="379574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1538868"/>
            <a:ext cx="10518775" cy="4290432"/>
          </a:xfrm>
        </p:spPr>
        <p:txBody>
          <a:bodyPr>
            <a:normAutofit/>
          </a:bodyPr>
          <a:lstStyle/>
          <a:p>
            <a:pPr marL="0" indent="0">
              <a:buNone/>
            </a:pPr>
            <a:r>
              <a:rPr lang="en-US" sz="3200" dirty="0"/>
              <a:t>Restaurant Meals Allowance:</a:t>
            </a:r>
          </a:p>
          <a:p>
            <a:pPr marL="0" indent="0">
              <a:buNone/>
            </a:pPr>
            <a:r>
              <a:rPr lang="en-US" sz="2000" dirty="0"/>
              <a:t>Though not specifically for people who are homeless, many people who are homeless who are categorically eligible for AABD Cash should qualify for the AABD Cash Restaurant Meals allowance. Because of the complicated way AABD Cash is evaluated, this allowance could mean that many people who are homeless who would otherwise be ineligible are eligible for cash benefits.</a:t>
            </a:r>
          </a:p>
          <a:p>
            <a:pPr marL="0" indent="0">
              <a:buNone/>
            </a:pPr>
            <a:endParaRPr lang="en-US" sz="2000" dirty="0"/>
          </a:p>
          <a:p>
            <a:pPr marL="0" indent="0">
              <a:buNone/>
            </a:pPr>
            <a:r>
              <a:rPr lang="en-US" sz="3200" dirty="0"/>
              <a:t>Excess Shelter Allowance: </a:t>
            </a:r>
          </a:p>
          <a:p>
            <a:pPr marL="0" indent="0">
              <a:buNone/>
            </a:pPr>
            <a:r>
              <a:rPr lang="en-US" sz="2000" dirty="0"/>
              <a:t>This is a rent assistance payment for people who are blind or disabled. To be eligible a person just needs to show that they have disability and that the cost of housing that would accommodate the disability is greater than $97. NOTE: this benefit is not available to unhoused people, but can be a good way for disabled people to maintain housing that would otherwise be unaffordable.</a:t>
            </a:r>
          </a:p>
          <a:p>
            <a:pPr marL="0" indent="0">
              <a:buNone/>
            </a:pPr>
            <a:endParaRPr lang="en-US" sz="3200" dirty="0"/>
          </a:p>
          <a:p>
            <a:pPr marL="0" indent="0">
              <a:buNone/>
            </a:pPr>
            <a:endParaRPr lang="en-US" sz="2500" dirty="0"/>
          </a:p>
          <a:p>
            <a:pPr marL="457200" indent="-457200">
              <a:buFont typeface="+mj-lt"/>
              <a:buAutoNum type="arabicPeriod"/>
            </a:pPr>
            <a:endParaRPr lang="en-US" sz="2500" dirty="0"/>
          </a:p>
        </p:txBody>
      </p:sp>
      <p:sp>
        <p:nvSpPr>
          <p:cNvPr id="4" name="Title 1"/>
          <p:cNvSpPr>
            <a:spLocks noGrp="1"/>
          </p:cNvSpPr>
          <p:nvPr>
            <p:ph type="title"/>
          </p:nvPr>
        </p:nvSpPr>
        <p:spPr>
          <a:xfrm>
            <a:off x="838200" y="342823"/>
            <a:ext cx="10762244" cy="1318710"/>
          </a:xfrm>
        </p:spPr>
        <p:txBody>
          <a:bodyPr>
            <a:noAutofit/>
          </a:bodyPr>
          <a:lstStyle/>
          <a:p>
            <a:r>
              <a:rPr lang="en-US" sz="2800" u="sng" dirty="0"/>
              <a:t>Special AABD Cash rules for people who are homeless OR PRECARIOUSLY HOUSED</a:t>
            </a:r>
            <a:endParaRPr lang="en-US" sz="2800" dirty="0"/>
          </a:p>
        </p:txBody>
      </p:sp>
    </p:spTree>
    <p:extLst>
      <p:ext uri="{BB962C8B-B14F-4D97-AF65-F5344CB8AC3E}">
        <p14:creationId xmlns:p14="http://schemas.microsoft.com/office/powerpoint/2010/main" val="343185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Replacement link cards</a:t>
            </a:r>
          </a:p>
        </p:txBody>
      </p:sp>
      <p:sp>
        <p:nvSpPr>
          <p:cNvPr id="6" name="Text Placeholder 2"/>
          <p:cNvSpPr>
            <a:spLocks noGrp="1"/>
          </p:cNvSpPr>
          <p:nvPr>
            <p:ph type="body" sz="quarter" idx="13"/>
          </p:nvPr>
        </p:nvSpPr>
        <p:spPr>
          <a:xfrm>
            <a:off x="780535" y="1484743"/>
            <a:ext cx="10248900" cy="3907224"/>
          </a:xfrm>
        </p:spPr>
        <p:txBody>
          <a:bodyPr>
            <a:noAutofit/>
          </a:bodyPr>
          <a:lstStyle/>
          <a:p>
            <a:pPr marL="0" indent="0">
              <a:buNone/>
            </a:pPr>
            <a:r>
              <a:rPr lang="en-US" sz="1400" dirty="0"/>
              <a:t>If your card is lost or stolen, report the card missing and request a replacement as soon as you can. Keep a log of what day and time you report your card missing. You should not be responsible for charges made to your card after you report it missing. Under current policy, DHS will not replace stolen benefits.</a:t>
            </a:r>
          </a:p>
          <a:p>
            <a:r>
              <a:rPr lang="en-US" sz="1400" dirty="0"/>
              <a:t>Go to the FCRC if:</a:t>
            </a:r>
          </a:p>
          <a:p>
            <a:pPr lvl="1"/>
            <a:r>
              <a:rPr lang="en-US" sz="1200" b="0" i="0" dirty="0"/>
              <a:t>You never received a card or set up your PIN</a:t>
            </a:r>
          </a:p>
          <a:p>
            <a:pPr lvl="1"/>
            <a:r>
              <a:rPr lang="en-US" sz="1200" b="0" i="0" dirty="0"/>
              <a:t>You use the FCRC as your mailing address</a:t>
            </a:r>
          </a:p>
          <a:p>
            <a:pPr lvl="1"/>
            <a:r>
              <a:rPr lang="en-US" sz="1200" b="0" i="0" dirty="0"/>
              <a:t>You have an approved representative</a:t>
            </a:r>
          </a:p>
          <a:p>
            <a:pPr lvl="1"/>
            <a:r>
              <a:rPr lang="en-US" sz="1200" b="0" i="0" dirty="0"/>
              <a:t>You have no SSN</a:t>
            </a:r>
          </a:p>
          <a:p>
            <a:pPr lvl="1"/>
            <a:r>
              <a:rPr lang="en-US" sz="1200" b="0" i="0" dirty="0"/>
              <a:t>Your card was destroyed in a fire*</a:t>
            </a:r>
          </a:p>
          <a:p>
            <a:r>
              <a:rPr lang="en-US" sz="1400" dirty="0"/>
              <a:t>Otherwise, call 1-800-678-LINK (5465) or visit </a:t>
            </a:r>
            <a:r>
              <a:rPr lang="en-US" sz="1400" dirty="0">
                <a:hlinkClick r:id="rId3"/>
              </a:rPr>
              <a:t>LINK.gov</a:t>
            </a:r>
            <a:r>
              <a:rPr lang="en-US" sz="1400" dirty="0"/>
              <a:t>. You will need:</a:t>
            </a:r>
          </a:p>
          <a:p>
            <a:pPr lvl="1"/>
            <a:r>
              <a:rPr lang="en-US" sz="1200" b="0" i="0" dirty="0"/>
              <a:t>Social Security number on the LINK account</a:t>
            </a:r>
          </a:p>
          <a:p>
            <a:pPr lvl="1"/>
            <a:r>
              <a:rPr lang="en-US" sz="1200" b="0" i="0" dirty="0"/>
              <a:t>Date of birth</a:t>
            </a:r>
          </a:p>
          <a:p>
            <a:pPr lvl="1"/>
            <a:r>
              <a:rPr lang="en-US" sz="1200" b="0" i="0" dirty="0"/>
              <a:t>LINK card number or PIN</a:t>
            </a:r>
          </a:p>
          <a:p>
            <a:pPr marL="0" indent="0">
              <a:buNone/>
            </a:pPr>
            <a:r>
              <a:rPr lang="en-US" sz="1400" dirty="0"/>
              <a:t>If you request five replacements within a 12 month period, DHS might investigate to determine whether there’s wrongful use of benefits, before issuing the fifth replacement. </a:t>
            </a:r>
          </a:p>
          <a:p>
            <a:pPr marL="0" indent="0">
              <a:buNone/>
            </a:pPr>
            <a:r>
              <a:rPr lang="en-US" sz="1400" dirty="0"/>
              <a:t>* If food purchased with SNAP is destroyed in a fire, you can request replacement benefit to purchase new food. But the request must be made immediately. </a:t>
            </a:r>
          </a:p>
        </p:txBody>
      </p:sp>
    </p:spTree>
    <p:extLst>
      <p:ext uri="{BB962C8B-B14F-4D97-AF65-F5344CB8AC3E}">
        <p14:creationId xmlns:p14="http://schemas.microsoft.com/office/powerpoint/2010/main" val="210495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413" y="1433116"/>
            <a:ext cx="5898849" cy="265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693235" y="-92075"/>
            <a:ext cx="10515600" cy="1325563"/>
          </a:xfrm>
        </p:spPr>
        <p:txBody>
          <a:bodyPr>
            <a:normAutofit/>
          </a:bodyPr>
          <a:lstStyle/>
          <a:p>
            <a:r>
              <a:rPr lang="en-US" sz="4400" u="sng" dirty="0"/>
              <a:t>Illinois Link card fraud</a:t>
            </a:r>
            <a:endParaRPr lang="en-US" sz="4400" dirty="0"/>
          </a:p>
        </p:txBody>
      </p:sp>
      <p:sp>
        <p:nvSpPr>
          <p:cNvPr id="10" name="Rectangle 9"/>
          <p:cNvSpPr/>
          <p:nvPr/>
        </p:nvSpPr>
        <p:spPr>
          <a:xfrm>
            <a:off x="6040822" y="4099132"/>
            <a:ext cx="5396029" cy="369332"/>
          </a:xfrm>
          <a:prstGeom prst="rect">
            <a:avLst/>
          </a:prstGeom>
        </p:spPr>
        <p:txBody>
          <a:bodyPr wrap="none">
            <a:spAutoFit/>
          </a:bodyPr>
          <a:lstStyle/>
          <a:p>
            <a:r>
              <a:rPr lang="en-US" u="sng" dirty="0">
                <a:solidFill>
                  <a:srgbClr val="0563C1"/>
                </a:solidFill>
                <a:latin typeface="Source Sans Pro" panose="020B0503030403020204" pitchFamily="34" charset="0"/>
                <a:ea typeface="Calibri" panose="020F0502020204030204" pitchFamily="34" charset="0"/>
                <a:cs typeface="Calibri" panose="020F0502020204030204" pitchFamily="34" charset="0"/>
                <a:hlinkClick r:id="rId3"/>
              </a:rPr>
              <a:t>https://www.ebtedge.com/gov/portal/PortalHome.do</a:t>
            </a:r>
            <a:endParaRPr lang="en-US" dirty="0"/>
          </a:p>
        </p:txBody>
      </p:sp>
      <p:sp>
        <p:nvSpPr>
          <p:cNvPr id="6" name="Text Placeholder 2"/>
          <p:cNvSpPr>
            <a:spLocks noGrp="1"/>
          </p:cNvSpPr>
          <p:nvPr>
            <p:ph type="body" sz="quarter" idx="4294967295"/>
          </p:nvPr>
        </p:nvSpPr>
        <p:spPr>
          <a:xfrm>
            <a:off x="835025" y="1433116"/>
            <a:ext cx="4803775" cy="4252577"/>
          </a:xfrm>
          <a:prstGeom prst="rect">
            <a:avLst/>
          </a:prstGeom>
        </p:spPr>
        <p:txBody>
          <a:bodyPr>
            <a:noAutofit/>
          </a:bodyPr>
          <a:lstStyle/>
          <a:p>
            <a:pPr marL="0" indent="0">
              <a:buNone/>
            </a:pPr>
            <a:r>
              <a:rPr lang="en-US" sz="2000" b="1" dirty="0"/>
              <a:t>Link theft seems to be more and more common.</a:t>
            </a:r>
          </a:p>
          <a:p>
            <a:pPr marL="0" indent="0">
              <a:buNone/>
            </a:pPr>
            <a:endParaRPr lang="en-US" sz="2000" b="1" dirty="0"/>
          </a:p>
          <a:p>
            <a:pPr>
              <a:buFontTx/>
              <a:buChar char="-"/>
            </a:pPr>
            <a:r>
              <a:rPr lang="en-US" sz="2000" b="1" dirty="0"/>
              <a:t>Protect Yourself</a:t>
            </a:r>
          </a:p>
          <a:p>
            <a:pPr>
              <a:buFontTx/>
              <a:buChar char="-"/>
            </a:pPr>
            <a:r>
              <a:rPr lang="en-US" sz="2000" b="1" dirty="0"/>
              <a:t>Report Theft</a:t>
            </a:r>
          </a:p>
          <a:p>
            <a:pPr>
              <a:buFontTx/>
              <a:buChar char="-"/>
            </a:pPr>
            <a:r>
              <a:rPr lang="en-US" sz="2000" b="1" dirty="0"/>
              <a:t>Request replacement SNAP benefits </a:t>
            </a:r>
            <a:r>
              <a:rPr lang="en-US" sz="2000" dirty="0"/>
              <a:t>(DHS currently states that it cannot reimburse other benefits for any cash benefits or state food benefits or SNAP benefits stolen after 10/20/24.)</a:t>
            </a:r>
          </a:p>
          <a:p>
            <a:pPr>
              <a:buFontTx/>
              <a:buChar char="-"/>
            </a:pPr>
            <a:endParaRPr lang="en-US" sz="2000" dirty="0"/>
          </a:p>
          <a:p>
            <a:pPr marL="0" indent="0">
              <a:buNone/>
            </a:pPr>
            <a:endParaRPr lang="en-US" sz="1600" dirty="0"/>
          </a:p>
        </p:txBody>
      </p:sp>
    </p:spTree>
    <p:extLst>
      <p:ext uri="{BB962C8B-B14F-4D97-AF65-F5344CB8AC3E}">
        <p14:creationId xmlns:p14="http://schemas.microsoft.com/office/powerpoint/2010/main" val="273557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endParaRPr lang="en-US" sz="3200" dirty="0"/>
          </a:p>
        </p:txBody>
      </p:sp>
      <p:graphicFrame>
        <p:nvGraphicFramePr>
          <p:cNvPr id="4" name="Table 3"/>
          <p:cNvGraphicFramePr>
            <a:graphicFrameLocks noGrp="1"/>
          </p:cNvGraphicFramePr>
          <p:nvPr/>
        </p:nvGraphicFramePr>
        <p:xfrm>
          <a:off x="838200" y="1578308"/>
          <a:ext cx="10646228" cy="3177560"/>
        </p:xfrm>
        <a:graphic>
          <a:graphicData uri="http://schemas.openxmlformats.org/drawingml/2006/table">
            <a:tbl>
              <a:tblPr firstRow="1" bandRow="1">
                <a:tableStyleId>{5C22544A-7EE6-4342-B048-85BDC9FD1C3A}</a:tableStyleId>
              </a:tblPr>
              <a:tblGrid>
                <a:gridCol w="4277382">
                  <a:extLst>
                    <a:ext uri="{9D8B030D-6E8A-4147-A177-3AD203B41FA5}">
                      <a16:colId xmlns:a16="http://schemas.microsoft.com/office/drawing/2014/main" val="2922531029"/>
                    </a:ext>
                  </a:extLst>
                </a:gridCol>
                <a:gridCol w="6368846">
                  <a:extLst>
                    <a:ext uri="{9D8B030D-6E8A-4147-A177-3AD203B41FA5}">
                      <a16:colId xmlns:a16="http://schemas.microsoft.com/office/drawing/2014/main" val="3126945357"/>
                    </a:ext>
                  </a:extLst>
                </a:gridCol>
              </a:tblGrid>
              <a:tr h="670989">
                <a:tc>
                  <a:txBody>
                    <a:bodyPr/>
                    <a:lstStyle/>
                    <a:p>
                      <a:r>
                        <a:rPr lang="en-US" sz="2400" dirty="0"/>
                        <a:t>Administrative Agency</a:t>
                      </a:r>
                    </a:p>
                  </a:txBody>
                  <a:tcPr/>
                </a:tc>
                <a:tc>
                  <a:txBody>
                    <a:bodyPr/>
                    <a:lstStyle/>
                    <a:p>
                      <a:r>
                        <a:rPr lang="en-US" sz="2400" dirty="0"/>
                        <a:t>Topic</a:t>
                      </a:r>
                      <a:r>
                        <a:rPr lang="en-US" sz="2400" baseline="0" dirty="0"/>
                        <a:t>s we will discuss</a:t>
                      </a:r>
                      <a:endParaRPr lang="en-US" sz="2400" dirty="0"/>
                    </a:p>
                  </a:txBody>
                  <a:tcPr/>
                </a:tc>
                <a:extLst>
                  <a:ext uri="{0D108BD9-81ED-4DB2-BD59-A6C34878D82A}">
                    <a16:rowId xmlns:a16="http://schemas.microsoft.com/office/drawing/2014/main" val="3652180618"/>
                  </a:ext>
                </a:extLst>
              </a:tr>
              <a:tr h="626256">
                <a:tc>
                  <a:txBody>
                    <a:bodyPr/>
                    <a:lstStyle/>
                    <a:p>
                      <a:pPr algn="ctr"/>
                      <a:r>
                        <a:rPr lang="en-US" sz="2200" dirty="0"/>
                        <a:t>Social</a:t>
                      </a:r>
                      <a:r>
                        <a:rPr lang="en-US" sz="2200" baseline="0" dirty="0"/>
                        <a:t> Security Administration (SSA)</a:t>
                      </a:r>
                      <a:endParaRPr lang="en-US" sz="2200" dirty="0"/>
                    </a:p>
                  </a:txBody>
                  <a:tcPr anchor="ctr"/>
                </a:tc>
                <a:tc rowSpan="2">
                  <a:txBody>
                    <a:bodyPr/>
                    <a:lstStyle/>
                    <a:p>
                      <a:pPr marL="285750" indent="-285750">
                        <a:buFont typeface="Arial" panose="020B0604020202020204" pitchFamily="34" charset="0"/>
                        <a:buChar char="•"/>
                      </a:pPr>
                      <a:r>
                        <a:rPr lang="en-US" sz="2200" dirty="0"/>
                        <a:t>What</a:t>
                      </a:r>
                      <a:r>
                        <a:rPr lang="en-US" sz="2200" baseline="0" dirty="0"/>
                        <a:t> benefits do they administer</a:t>
                      </a:r>
                    </a:p>
                    <a:p>
                      <a:pPr marL="285750" indent="-285750">
                        <a:buFont typeface="Arial" panose="020B0604020202020204" pitchFamily="34" charset="0"/>
                        <a:buChar char="•"/>
                      </a:pPr>
                      <a:r>
                        <a:rPr lang="en-US" sz="2200" baseline="0" dirty="0"/>
                        <a:t>Who qualifies</a:t>
                      </a:r>
                    </a:p>
                    <a:p>
                      <a:pPr marL="285750" indent="-285750">
                        <a:buFont typeface="Arial" panose="020B0604020202020204" pitchFamily="34" charset="0"/>
                        <a:buChar char="•"/>
                      </a:pPr>
                      <a:r>
                        <a:rPr lang="en-US" sz="2200" baseline="0" dirty="0"/>
                        <a:t>What do people who qualify for the benefit get</a:t>
                      </a:r>
                    </a:p>
                    <a:p>
                      <a:pPr marL="285750" indent="-285750">
                        <a:buFont typeface="Arial" panose="020B0604020202020204" pitchFamily="34" charset="0"/>
                        <a:buChar char="•"/>
                      </a:pPr>
                      <a:r>
                        <a:rPr lang="en-US" sz="2200" baseline="0" dirty="0"/>
                        <a:t>How to apply</a:t>
                      </a:r>
                    </a:p>
                  </a:txBody>
                  <a:tcPr anchor="ctr">
                    <a:solidFill>
                      <a:srgbClr val="91D9CF"/>
                    </a:solidFill>
                  </a:tcPr>
                </a:tc>
                <a:extLst>
                  <a:ext uri="{0D108BD9-81ED-4DB2-BD59-A6C34878D82A}">
                    <a16:rowId xmlns:a16="http://schemas.microsoft.com/office/drawing/2014/main" val="2267274283"/>
                  </a:ext>
                </a:extLst>
              </a:tr>
              <a:tr h="1744571">
                <a:tc>
                  <a:txBody>
                    <a:bodyPr/>
                    <a:lstStyle/>
                    <a:p>
                      <a:pPr algn="ctr"/>
                      <a:r>
                        <a:rPr lang="en-US" sz="2200" dirty="0"/>
                        <a:t>IL Department</a:t>
                      </a:r>
                      <a:r>
                        <a:rPr lang="en-US" sz="2200" baseline="0" dirty="0"/>
                        <a:t> of Human Services (IDHS)</a:t>
                      </a:r>
                    </a:p>
                  </a:txBody>
                  <a:tcPr anchor="ctr"/>
                </a:tc>
                <a:tc vMerge="1">
                  <a:txBody>
                    <a:bodyPr/>
                    <a:lstStyle/>
                    <a:p>
                      <a:pPr marL="285750" indent="-285750">
                        <a:buFont typeface="Arial" panose="020B0604020202020204" pitchFamily="34" charset="0"/>
                        <a:buChar char="•"/>
                      </a:pPr>
                      <a:endParaRPr lang="en-US" sz="2200" baseline="0" dirty="0"/>
                    </a:p>
                  </a:txBody>
                  <a:tcPr anchor="ctr">
                    <a:solidFill>
                      <a:srgbClr val="91D9CF"/>
                    </a:solidFill>
                  </a:tcPr>
                </a:tc>
                <a:extLst>
                  <a:ext uri="{0D108BD9-81ED-4DB2-BD59-A6C34878D82A}">
                    <a16:rowId xmlns:a16="http://schemas.microsoft.com/office/drawing/2014/main" val="3980823249"/>
                  </a:ext>
                </a:extLst>
              </a:tr>
            </a:tbl>
          </a:graphicData>
        </a:graphic>
      </p:graphicFrame>
      <p:sp>
        <p:nvSpPr>
          <p:cNvPr id="5" name="TextBox 4"/>
          <p:cNvSpPr txBox="1"/>
          <p:nvPr/>
        </p:nvSpPr>
        <p:spPr>
          <a:xfrm>
            <a:off x="838200" y="4775200"/>
            <a:ext cx="10197022" cy="584775"/>
          </a:xfrm>
          <a:prstGeom prst="rect">
            <a:avLst/>
          </a:prstGeom>
          <a:noFill/>
        </p:spPr>
        <p:txBody>
          <a:bodyPr wrap="none" rtlCol="0">
            <a:spAutoFit/>
          </a:bodyPr>
          <a:lstStyle/>
          <a:p>
            <a:r>
              <a:rPr lang="en-US" sz="1600" b="1" dirty="0"/>
              <a:t>Caveat: </a:t>
            </a:r>
            <a:r>
              <a:rPr lang="en-US" sz="1600" dirty="0"/>
              <a:t>All of these programs have a lot of complicated rules which have exceptions, exceptions to those exceptions, </a:t>
            </a:r>
          </a:p>
          <a:p>
            <a:r>
              <a:rPr lang="en-US" sz="1600" dirty="0"/>
              <a:t>and so on. Thus, we cannot cover all of the rules for any of these programs today. </a:t>
            </a:r>
          </a:p>
        </p:txBody>
      </p:sp>
    </p:spTree>
    <p:extLst>
      <p:ext uri="{BB962C8B-B14F-4D97-AF65-F5344CB8AC3E}">
        <p14:creationId xmlns:p14="http://schemas.microsoft.com/office/powerpoint/2010/main" val="232976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075" y="62970"/>
            <a:ext cx="10515600" cy="1325563"/>
          </a:xfrm>
        </p:spPr>
        <p:txBody>
          <a:bodyPr/>
          <a:lstStyle/>
          <a:p>
            <a:r>
              <a:rPr lang="en-US" u="sng" dirty="0"/>
              <a:t>Medicaid</a:t>
            </a:r>
            <a:endParaRPr lang="en-US" dirty="0"/>
          </a:p>
        </p:txBody>
      </p:sp>
      <p:sp>
        <p:nvSpPr>
          <p:cNvPr id="5" name="TextBox 4"/>
          <p:cNvSpPr txBox="1"/>
          <p:nvPr/>
        </p:nvSpPr>
        <p:spPr>
          <a:xfrm>
            <a:off x="9294853" y="4117534"/>
            <a:ext cx="1247457" cy="307777"/>
          </a:xfrm>
          <a:prstGeom prst="rect">
            <a:avLst/>
          </a:prstGeom>
          <a:noFill/>
        </p:spPr>
        <p:txBody>
          <a:bodyPr wrap="none" rtlCol="0">
            <a:spAutoFit/>
          </a:bodyPr>
          <a:lstStyle/>
          <a:p>
            <a:r>
              <a:rPr lang="en-US" sz="1400" dirty="0"/>
              <a:t>2022 amounts</a:t>
            </a:r>
          </a:p>
        </p:txBody>
      </p:sp>
      <p:graphicFrame>
        <p:nvGraphicFramePr>
          <p:cNvPr id="7" name="Table 6"/>
          <p:cNvGraphicFramePr>
            <a:graphicFrameLocks noGrp="1"/>
          </p:cNvGraphicFramePr>
          <p:nvPr>
            <p:extLst>
              <p:ext uri="{D42A27DB-BD31-4B8C-83A1-F6EECF244321}">
                <p14:modId xmlns:p14="http://schemas.microsoft.com/office/powerpoint/2010/main" val="4188893160"/>
              </p:ext>
            </p:extLst>
          </p:nvPr>
        </p:nvGraphicFramePr>
        <p:xfrm>
          <a:off x="627875" y="1245513"/>
          <a:ext cx="10733050" cy="4079576"/>
        </p:xfrm>
        <a:graphic>
          <a:graphicData uri="http://schemas.openxmlformats.org/drawingml/2006/table">
            <a:tbl>
              <a:tblPr firstRow="1" bandRow="1">
                <a:tableStyleId>{5C22544A-7EE6-4342-B048-85BDC9FD1C3A}</a:tableStyleId>
              </a:tblPr>
              <a:tblGrid>
                <a:gridCol w="4675150">
                  <a:extLst>
                    <a:ext uri="{9D8B030D-6E8A-4147-A177-3AD203B41FA5}">
                      <a16:colId xmlns:a16="http://schemas.microsoft.com/office/drawing/2014/main" val="2374154823"/>
                    </a:ext>
                  </a:extLst>
                </a:gridCol>
                <a:gridCol w="2667000">
                  <a:extLst>
                    <a:ext uri="{9D8B030D-6E8A-4147-A177-3AD203B41FA5}">
                      <a16:colId xmlns:a16="http://schemas.microsoft.com/office/drawing/2014/main" val="2102823433"/>
                    </a:ext>
                  </a:extLst>
                </a:gridCol>
                <a:gridCol w="977900">
                  <a:extLst>
                    <a:ext uri="{9D8B030D-6E8A-4147-A177-3AD203B41FA5}">
                      <a16:colId xmlns:a16="http://schemas.microsoft.com/office/drawing/2014/main" val="4188075852"/>
                    </a:ext>
                  </a:extLst>
                </a:gridCol>
                <a:gridCol w="2413000">
                  <a:extLst>
                    <a:ext uri="{9D8B030D-6E8A-4147-A177-3AD203B41FA5}">
                      <a16:colId xmlns:a16="http://schemas.microsoft.com/office/drawing/2014/main" val="44437575"/>
                    </a:ext>
                  </a:extLst>
                </a:gridCol>
              </a:tblGrid>
              <a:tr h="652732">
                <a:tc>
                  <a:txBody>
                    <a:bodyPr/>
                    <a:lstStyle/>
                    <a:p>
                      <a:pPr algn="ctr"/>
                      <a:r>
                        <a:rPr lang="en-US" sz="1500" dirty="0"/>
                        <a:t>Who Qualifies (non-exclusive list)</a:t>
                      </a:r>
                    </a:p>
                  </a:txBody>
                  <a:tcPr/>
                </a:tc>
                <a:tc>
                  <a:txBody>
                    <a:bodyPr/>
                    <a:lstStyle/>
                    <a:p>
                      <a:pPr algn="ctr"/>
                      <a:r>
                        <a:rPr lang="en-US" sz="1500" dirty="0"/>
                        <a:t>Income Limits (2023)</a:t>
                      </a:r>
                    </a:p>
                  </a:txBody>
                  <a:tcPr/>
                </a:tc>
                <a:tc>
                  <a:txBody>
                    <a:bodyPr/>
                    <a:lstStyle/>
                    <a:p>
                      <a:pPr algn="ctr"/>
                      <a:r>
                        <a:rPr lang="en-US" sz="1500" dirty="0"/>
                        <a:t>Asset Limit</a:t>
                      </a:r>
                    </a:p>
                  </a:txBody>
                  <a:tcPr/>
                </a:tc>
                <a:tc>
                  <a:txBody>
                    <a:bodyPr/>
                    <a:lstStyle/>
                    <a:p>
                      <a:pPr algn="ctr"/>
                      <a:r>
                        <a:rPr lang="en-US" sz="1500" dirty="0"/>
                        <a:t>Other</a:t>
                      </a:r>
                    </a:p>
                  </a:txBody>
                  <a:tcPr/>
                </a:tc>
                <a:extLst>
                  <a:ext uri="{0D108BD9-81ED-4DB2-BD59-A6C34878D82A}">
                    <a16:rowId xmlns:a16="http://schemas.microsoft.com/office/drawing/2014/main" val="1224965508"/>
                  </a:ext>
                </a:extLst>
              </a:tr>
              <a:tr h="652732">
                <a:tc>
                  <a:txBody>
                    <a:bodyPr/>
                    <a:lstStyle/>
                    <a:p>
                      <a:pPr algn="ctr"/>
                      <a:r>
                        <a:rPr lang="en-US" sz="1500" b="0" i="0" dirty="0"/>
                        <a:t>US citizens and most LPRs and some other immigrant </a:t>
                      </a:r>
                      <a:r>
                        <a:rPr lang="en-US" sz="1500" b="1" i="0" dirty="0"/>
                        <a:t>under</a:t>
                      </a:r>
                      <a:r>
                        <a:rPr lang="en-US" sz="1500" b="0" i="0" dirty="0"/>
                        <a:t> 65 years</a:t>
                      </a:r>
                      <a:r>
                        <a:rPr lang="en-US" sz="1500" b="0" i="0" baseline="0" dirty="0"/>
                        <a:t> old IF they do not have Medicare</a:t>
                      </a:r>
                      <a:endParaRPr lang="en-US" sz="1500" dirty="0"/>
                    </a:p>
                  </a:txBody>
                  <a:tcPr/>
                </a:tc>
                <a:tc>
                  <a:txBody>
                    <a:bodyPr/>
                    <a:lstStyle/>
                    <a:p>
                      <a:pPr algn="ctr"/>
                      <a:r>
                        <a:rPr lang="en-US" sz="1500" dirty="0"/>
                        <a:t>138% FPL </a:t>
                      </a:r>
                    </a:p>
                    <a:p>
                      <a:pPr algn="ctr"/>
                      <a:r>
                        <a:rPr lang="en-US" sz="1500" b="0" i="0" kern="1200" dirty="0">
                          <a:solidFill>
                            <a:schemeClr val="dk1"/>
                          </a:solidFill>
                          <a:effectLst/>
                          <a:latin typeface="+mn-lt"/>
                          <a:ea typeface="+mn-ea"/>
                          <a:cs typeface="+mn-cs"/>
                        </a:rPr>
                        <a:t>$1,677 for</a:t>
                      </a:r>
                      <a:r>
                        <a:rPr lang="en-US" sz="1500" b="0" i="0" kern="1200" baseline="0" dirty="0">
                          <a:solidFill>
                            <a:schemeClr val="dk1"/>
                          </a:solidFill>
                          <a:effectLst/>
                          <a:latin typeface="+mn-lt"/>
                          <a:ea typeface="+mn-ea"/>
                          <a:cs typeface="+mn-cs"/>
                        </a:rPr>
                        <a:t> an individual</a:t>
                      </a:r>
                    </a:p>
                  </a:txBody>
                  <a:tcPr/>
                </a:tc>
                <a:tc>
                  <a:txBody>
                    <a:bodyPr/>
                    <a:lstStyle/>
                    <a:p>
                      <a:pPr algn="ctr"/>
                      <a:r>
                        <a:rPr lang="en-US" sz="1500" dirty="0"/>
                        <a:t>None</a:t>
                      </a:r>
                    </a:p>
                  </a:txBody>
                  <a:tcPr/>
                </a:tc>
                <a:tc>
                  <a:txBody>
                    <a:bodyPr/>
                    <a:lstStyle/>
                    <a:p>
                      <a:pPr algn="ctr"/>
                      <a:endParaRPr lang="en-US" sz="1500" dirty="0"/>
                    </a:p>
                  </a:txBody>
                  <a:tcPr/>
                </a:tc>
                <a:extLst>
                  <a:ext uri="{0D108BD9-81ED-4DB2-BD59-A6C34878D82A}">
                    <a16:rowId xmlns:a16="http://schemas.microsoft.com/office/drawing/2014/main" val="1070175131"/>
                  </a:ext>
                </a:extLst>
              </a:tr>
              <a:tr h="652732">
                <a:tc>
                  <a:txBody>
                    <a:bodyPr/>
                    <a:lstStyle/>
                    <a:p>
                      <a:pPr algn="ctr"/>
                      <a:r>
                        <a:rPr lang="en-US" sz="1500" dirty="0"/>
                        <a:t>Children</a:t>
                      </a:r>
                    </a:p>
                  </a:txBody>
                  <a:tcPr>
                    <a:solidFill>
                      <a:schemeClr val="bg2"/>
                    </a:solidFill>
                  </a:tcPr>
                </a:tc>
                <a:tc>
                  <a:txBody>
                    <a:bodyPr/>
                    <a:lstStyle/>
                    <a:p>
                      <a:pPr algn="ctr"/>
                      <a:r>
                        <a:rPr lang="en-US" sz="1500" b="0" i="0" kern="1200" dirty="0">
                          <a:solidFill>
                            <a:schemeClr val="dk1"/>
                          </a:solidFill>
                          <a:effectLst/>
                          <a:latin typeface="+mn-lt"/>
                          <a:ea typeface="+mn-ea"/>
                          <a:cs typeface="+mn-cs"/>
                        </a:rPr>
                        <a:t>318% FPL </a:t>
                      </a:r>
                    </a:p>
                    <a:p>
                      <a:pPr algn="ctr"/>
                      <a:r>
                        <a:rPr lang="en-US" sz="1500" b="0" i="0" kern="1200" dirty="0">
                          <a:solidFill>
                            <a:schemeClr val="dk1"/>
                          </a:solidFill>
                          <a:effectLst/>
                          <a:latin typeface="+mn-lt"/>
                          <a:ea typeface="+mn-ea"/>
                          <a:cs typeface="+mn-cs"/>
                        </a:rPr>
                        <a:t>$3,864 for</a:t>
                      </a:r>
                      <a:r>
                        <a:rPr lang="en-US" sz="1500" b="0" i="0" kern="1200" baseline="0" dirty="0">
                          <a:solidFill>
                            <a:schemeClr val="dk1"/>
                          </a:solidFill>
                          <a:effectLst/>
                          <a:latin typeface="+mn-lt"/>
                          <a:ea typeface="+mn-ea"/>
                          <a:cs typeface="+mn-cs"/>
                        </a:rPr>
                        <a:t> an individual</a:t>
                      </a:r>
                    </a:p>
                  </a:txBody>
                  <a:tcPr>
                    <a:solidFill>
                      <a:schemeClr val="bg2"/>
                    </a:solidFill>
                  </a:tcPr>
                </a:tc>
                <a:tc>
                  <a:txBody>
                    <a:bodyPr/>
                    <a:lstStyle/>
                    <a:p>
                      <a:pPr algn="ctr"/>
                      <a:r>
                        <a:rPr lang="en-US" sz="1500" dirty="0"/>
                        <a:t>none</a:t>
                      </a:r>
                    </a:p>
                  </a:txBody>
                  <a:tcPr>
                    <a:solidFill>
                      <a:schemeClr val="bg2"/>
                    </a:solidFill>
                  </a:tcPr>
                </a:tc>
                <a:tc>
                  <a:txBody>
                    <a:bodyPr/>
                    <a:lstStyle/>
                    <a:p>
                      <a:pPr algn="ctr"/>
                      <a:endParaRPr lang="en-US" sz="1500" dirty="0"/>
                    </a:p>
                  </a:txBody>
                  <a:tcPr/>
                </a:tc>
                <a:extLst>
                  <a:ext uri="{0D108BD9-81ED-4DB2-BD59-A6C34878D82A}">
                    <a16:rowId xmlns:a16="http://schemas.microsoft.com/office/drawing/2014/main" val="2668552226"/>
                  </a:ext>
                </a:extLst>
              </a:tr>
              <a:tr h="11966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dirty="0"/>
                        <a:t>Medicare</a:t>
                      </a:r>
                      <a:r>
                        <a:rPr lang="en-US" sz="1500" b="0" i="0" baseline="0" dirty="0"/>
                        <a:t> beneficiaries</a:t>
                      </a:r>
                      <a:r>
                        <a:rPr lang="en-US" sz="1500" b="0" i="0" dirty="0"/>
                        <a:t>;</a:t>
                      </a:r>
                      <a:r>
                        <a:rPr lang="en-US" sz="1500" b="0" i="0" baseline="0" dirty="0"/>
                        <a:t> </a:t>
                      </a:r>
                      <a:r>
                        <a:rPr lang="en-US" sz="1500" b="0" i="0" dirty="0"/>
                        <a:t>US citizens and most LPRs over 65 years</a:t>
                      </a:r>
                      <a:r>
                        <a:rPr lang="en-US" sz="1500" b="0" i="0" baseline="0" dirty="0"/>
                        <a:t> old; (noncitizens 65+); </a:t>
                      </a:r>
                      <a:r>
                        <a:rPr lang="en-US" sz="1500" dirty="0"/>
                        <a:t>Non-Citizen</a:t>
                      </a:r>
                      <a:r>
                        <a:rPr lang="en-US" sz="1500" baseline="0" dirty="0"/>
                        <a:t> victims of trafficking, torture or other serious crimes; Asylum Applicants and some other immigrants</a:t>
                      </a:r>
                      <a:endParaRPr lang="en-US" sz="1500" dirty="0"/>
                    </a:p>
                  </a:txBody>
                  <a:tcPr>
                    <a:solidFill>
                      <a:srgbClr val="CBCCD2"/>
                    </a:solidFill>
                  </a:tcPr>
                </a:tc>
                <a:tc>
                  <a:txBody>
                    <a:bodyPr/>
                    <a:lstStyle/>
                    <a:p>
                      <a:pPr algn="ctr"/>
                      <a:r>
                        <a:rPr lang="en-US" sz="1500" dirty="0"/>
                        <a:t>100% FPL</a:t>
                      </a:r>
                    </a:p>
                    <a:p>
                      <a:pPr algn="ctr"/>
                      <a:r>
                        <a:rPr lang="en-US" sz="1500" dirty="0"/>
                        <a:t>$1,215</a:t>
                      </a:r>
                      <a:r>
                        <a:rPr lang="en-US" sz="1500" baseline="0" dirty="0"/>
                        <a:t> for an individual</a:t>
                      </a:r>
                    </a:p>
                  </a:txBody>
                  <a:tcPr>
                    <a:solidFill>
                      <a:srgbClr val="CBCCD2"/>
                    </a:solidFill>
                  </a:tcPr>
                </a:tc>
                <a:tc>
                  <a:txBody>
                    <a:bodyPr/>
                    <a:lstStyle/>
                    <a:p>
                      <a:pPr algn="ctr"/>
                      <a:r>
                        <a:rPr lang="en-US" sz="1500" dirty="0"/>
                        <a:t>$17,500</a:t>
                      </a:r>
                    </a:p>
                  </a:txBody>
                  <a:tcPr>
                    <a:solidFill>
                      <a:srgbClr val="CBCCD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Can spenddown excess income/assets to become eligible for Medicaid</a:t>
                      </a:r>
                    </a:p>
                  </a:txBody>
                  <a:tcPr>
                    <a:solidFill>
                      <a:srgbClr val="CBCCD2"/>
                    </a:solidFill>
                  </a:tcPr>
                </a:tc>
                <a:extLst>
                  <a:ext uri="{0D108BD9-81ED-4DB2-BD59-A6C34878D82A}">
                    <a16:rowId xmlns:a16="http://schemas.microsoft.com/office/drawing/2014/main" val="3438475382"/>
                  </a:ext>
                </a:extLst>
              </a:tr>
              <a:tr h="924704">
                <a:tc>
                  <a:txBody>
                    <a:bodyPr/>
                    <a:lstStyle/>
                    <a:p>
                      <a:pPr algn="ctr"/>
                      <a:r>
                        <a:rPr lang="en-US" sz="1500" dirty="0"/>
                        <a:t>Pregnant</a:t>
                      </a:r>
                      <a:r>
                        <a:rPr lang="en-US" sz="1500" baseline="0" dirty="0"/>
                        <a:t> Women and their babies (until baby is 12 months old)</a:t>
                      </a:r>
                      <a:endParaRPr lang="en-US" sz="1500" dirty="0"/>
                    </a:p>
                  </a:txBody>
                  <a:tcPr/>
                </a:tc>
                <a:tc>
                  <a:txBody>
                    <a:bodyPr/>
                    <a:lstStyle/>
                    <a:p>
                      <a:pPr algn="ctr"/>
                      <a:r>
                        <a:rPr lang="en-US" sz="1500" dirty="0"/>
                        <a:t>213%</a:t>
                      </a:r>
                      <a:r>
                        <a:rPr lang="en-US" sz="1500" baseline="0" dirty="0"/>
                        <a:t> FPL</a:t>
                      </a:r>
                    </a:p>
                    <a:p>
                      <a:pPr algn="ctr"/>
                      <a:r>
                        <a:rPr lang="en-US" sz="1500" baseline="0" dirty="0"/>
                        <a:t>$3500 for a family of 2</a:t>
                      </a:r>
                    </a:p>
                    <a:p>
                      <a:pPr algn="ctr"/>
                      <a:r>
                        <a:rPr lang="en-US" sz="1500" dirty="0"/>
                        <a:t>$5,325 for</a:t>
                      </a:r>
                      <a:r>
                        <a:rPr lang="en-US" sz="1500" baseline="0" dirty="0"/>
                        <a:t> a family of 4</a:t>
                      </a:r>
                      <a:endParaRPr lang="en-US" sz="1500" dirty="0"/>
                    </a:p>
                  </a:txBody>
                  <a:tcPr/>
                </a:tc>
                <a:tc>
                  <a:txBody>
                    <a:bodyPr/>
                    <a:lstStyle/>
                    <a:p>
                      <a:pPr algn="ctr"/>
                      <a:r>
                        <a:rPr lang="en-US" sz="1500" dirty="0"/>
                        <a:t>None</a:t>
                      </a:r>
                    </a:p>
                  </a:txBody>
                  <a:tcPr/>
                </a:tc>
                <a:tc>
                  <a:txBody>
                    <a:bodyPr/>
                    <a:lstStyle/>
                    <a:p>
                      <a:pPr algn="ctr"/>
                      <a:endParaRPr lang="en-US" sz="1500" dirty="0"/>
                    </a:p>
                  </a:txBody>
                  <a:tcPr/>
                </a:tc>
                <a:extLst>
                  <a:ext uri="{0D108BD9-81ED-4DB2-BD59-A6C34878D82A}">
                    <a16:rowId xmlns:a16="http://schemas.microsoft.com/office/drawing/2014/main" val="1581520177"/>
                  </a:ext>
                </a:extLst>
              </a:tr>
            </a:tbl>
          </a:graphicData>
        </a:graphic>
      </p:graphicFrame>
    </p:spTree>
    <p:extLst>
      <p:ext uri="{BB962C8B-B14F-4D97-AF65-F5344CB8AC3E}">
        <p14:creationId xmlns:p14="http://schemas.microsoft.com/office/powerpoint/2010/main" val="1569591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62E0-58FE-2575-EB3E-3D57DC250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61832-45F1-D87F-DF03-BB27F4E8F979}"/>
              </a:ext>
            </a:extLst>
          </p:cNvPr>
          <p:cNvSpPr>
            <a:spLocks noGrp="1"/>
          </p:cNvSpPr>
          <p:nvPr>
            <p:ph type="title"/>
          </p:nvPr>
        </p:nvSpPr>
        <p:spPr>
          <a:xfrm>
            <a:off x="838200" y="0"/>
            <a:ext cx="10515600" cy="1325563"/>
          </a:xfrm>
        </p:spPr>
        <p:txBody>
          <a:bodyPr/>
          <a:lstStyle/>
          <a:p>
            <a:r>
              <a:rPr lang="en-US" u="sng" dirty="0" err="1"/>
              <a:t>MedicaRe</a:t>
            </a:r>
            <a:r>
              <a:rPr lang="en-US" u="sng" dirty="0"/>
              <a:t> Savings Plan</a:t>
            </a:r>
            <a:endParaRPr lang="en-US" dirty="0"/>
          </a:p>
        </p:txBody>
      </p:sp>
      <p:sp>
        <p:nvSpPr>
          <p:cNvPr id="5" name="TextBox 4">
            <a:extLst>
              <a:ext uri="{FF2B5EF4-FFF2-40B4-BE49-F238E27FC236}">
                <a16:creationId xmlns:a16="http://schemas.microsoft.com/office/drawing/2014/main" id="{726C5DD5-BB73-53D2-193D-11D08D2F6CE4}"/>
              </a:ext>
            </a:extLst>
          </p:cNvPr>
          <p:cNvSpPr txBox="1"/>
          <p:nvPr/>
        </p:nvSpPr>
        <p:spPr>
          <a:xfrm>
            <a:off x="9294853" y="4117534"/>
            <a:ext cx="1247457" cy="307777"/>
          </a:xfrm>
          <a:prstGeom prst="rect">
            <a:avLst/>
          </a:prstGeom>
          <a:noFill/>
        </p:spPr>
        <p:txBody>
          <a:bodyPr wrap="none" rtlCol="0">
            <a:spAutoFit/>
          </a:bodyPr>
          <a:lstStyle/>
          <a:p>
            <a:r>
              <a:rPr lang="en-US" sz="1400" dirty="0"/>
              <a:t>2022 amounts</a:t>
            </a:r>
          </a:p>
        </p:txBody>
      </p:sp>
      <p:graphicFrame>
        <p:nvGraphicFramePr>
          <p:cNvPr id="3" name="object 3">
            <a:extLst>
              <a:ext uri="{FF2B5EF4-FFF2-40B4-BE49-F238E27FC236}">
                <a16:creationId xmlns:a16="http://schemas.microsoft.com/office/drawing/2014/main" id="{82430760-04B7-6F7E-F833-6849A1D869C8}"/>
              </a:ext>
            </a:extLst>
          </p:cNvPr>
          <p:cNvGraphicFramePr>
            <a:graphicFrameLocks noGrp="1"/>
          </p:cNvGraphicFramePr>
          <p:nvPr>
            <p:extLst>
              <p:ext uri="{D42A27DB-BD31-4B8C-83A1-F6EECF244321}">
                <p14:modId xmlns:p14="http://schemas.microsoft.com/office/powerpoint/2010/main" val="3672368477"/>
              </p:ext>
            </p:extLst>
          </p:nvPr>
        </p:nvGraphicFramePr>
        <p:xfrm>
          <a:off x="654517" y="1101125"/>
          <a:ext cx="10443411" cy="4936311"/>
        </p:xfrm>
        <a:graphic>
          <a:graphicData uri="http://schemas.openxmlformats.org/drawingml/2006/table">
            <a:tbl>
              <a:tblPr firstRow="1" bandRow="1">
                <a:tableStyleId>{2D5ABB26-0587-4C30-8999-92F81FD0307C}</a:tableStyleId>
              </a:tblPr>
              <a:tblGrid>
                <a:gridCol w="2011632">
                  <a:extLst>
                    <a:ext uri="{9D8B030D-6E8A-4147-A177-3AD203B41FA5}">
                      <a16:colId xmlns:a16="http://schemas.microsoft.com/office/drawing/2014/main" val="20000"/>
                    </a:ext>
                  </a:extLst>
                </a:gridCol>
                <a:gridCol w="1405520">
                  <a:extLst>
                    <a:ext uri="{9D8B030D-6E8A-4147-A177-3AD203B41FA5}">
                      <a16:colId xmlns:a16="http://schemas.microsoft.com/office/drawing/2014/main" val="20001"/>
                    </a:ext>
                  </a:extLst>
                </a:gridCol>
                <a:gridCol w="1445345">
                  <a:extLst>
                    <a:ext uri="{9D8B030D-6E8A-4147-A177-3AD203B41FA5}">
                      <a16:colId xmlns:a16="http://schemas.microsoft.com/office/drawing/2014/main" val="20002"/>
                    </a:ext>
                  </a:extLst>
                </a:gridCol>
                <a:gridCol w="2028144">
                  <a:extLst>
                    <a:ext uri="{9D8B030D-6E8A-4147-A177-3AD203B41FA5}">
                      <a16:colId xmlns:a16="http://schemas.microsoft.com/office/drawing/2014/main" val="20003"/>
                    </a:ext>
                  </a:extLst>
                </a:gridCol>
                <a:gridCol w="3552770">
                  <a:extLst>
                    <a:ext uri="{9D8B030D-6E8A-4147-A177-3AD203B41FA5}">
                      <a16:colId xmlns:a16="http://schemas.microsoft.com/office/drawing/2014/main" val="20004"/>
                    </a:ext>
                  </a:extLst>
                </a:gridCol>
              </a:tblGrid>
              <a:tr h="501822">
                <a:tc>
                  <a:txBody>
                    <a:bodyPr/>
                    <a:lstStyle/>
                    <a:p>
                      <a:pPr>
                        <a:lnSpc>
                          <a:spcPct val="100000"/>
                        </a:lnSpc>
                        <a:spcBef>
                          <a:spcPts val="45"/>
                        </a:spcBef>
                      </a:pPr>
                      <a:endParaRPr sz="1600" dirty="0">
                        <a:latin typeface="Times New Roman"/>
                        <a:cs typeface="Times New Roman"/>
                      </a:endParaRPr>
                    </a:p>
                    <a:p>
                      <a:pPr marL="219075">
                        <a:lnSpc>
                          <a:spcPct val="100000"/>
                        </a:lnSpc>
                      </a:pPr>
                      <a:r>
                        <a:rPr sz="1600" b="1" dirty="0">
                          <a:solidFill>
                            <a:srgbClr val="FFFFFF"/>
                          </a:solidFill>
                          <a:latin typeface="Calibri"/>
                          <a:cs typeface="Calibri"/>
                        </a:rPr>
                        <a:t>Program</a:t>
                      </a:r>
                      <a:r>
                        <a:rPr sz="1600" b="1" spc="-25" dirty="0">
                          <a:solidFill>
                            <a:srgbClr val="FFFFFF"/>
                          </a:solidFill>
                          <a:latin typeface="Calibri"/>
                          <a:cs typeface="Calibri"/>
                        </a:rPr>
                        <a:t> </a:t>
                      </a:r>
                      <a:r>
                        <a:rPr sz="1600" b="1" spc="-20" dirty="0">
                          <a:solidFill>
                            <a:srgbClr val="FFFFFF"/>
                          </a:solidFill>
                          <a:latin typeface="Calibri"/>
                          <a:cs typeface="Calibri"/>
                        </a:rPr>
                        <a:t>Name</a:t>
                      </a:r>
                      <a:endParaRPr sz="1600" dirty="0">
                        <a:latin typeface="Calibri"/>
                        <a:cs typeface="Calibri"/>
                      </a:endParaRPr>
                    </a:p>
                  </a:txBody>
                  <a:tcPr marL="0" marR="0" marT="38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1"/>
                    </a:solidFill>
                  </a:tcPr>
                </a:tc>
                <a:tc>
                  <a:txBody>
                    <a:bodyPr/>
                    <a:lstStyle/>
                    <a:p>
                      <a:pPr marL="211454">
                        <a:lnSpc>
                          <a:spcPts val="1290"/>
                        </a:lnSpc>
                      </a:pPr>
                      <a:endParaRPr lang="en-US" sz="1600" b="1" spc="-10" dirty="0">
                        <a:solidFill>
                          <a:srgbClr val="FFFFFF"/>
                        </a:solidFill>
                        <a:latin typeface="Calibri"/>
                        <a:cs typeface="Calibri"/>
                      </a:endParaRPr>
                    </a:p>
                    <a:p>
                      <a:pPr marL="211454">
                        <a:lnSpc>
                          <a:spcPts val="1290"/>
                        </a:lnSpc>
                      </a:pPr>
                      <a:r>
                        <a:rPr sz="1600" b="1" spc="-10" dirty="0">
                          <a:solidFill>
                            <a:srgbClr val="FFFFFF"/>
                          </a:solidFill>
                          <a:latin typeface="Calibri"/>
                          <a:cs typeface="Calibri"/>
                        </a:rPr>
                        <a:t>Monthly</a:t>
                      </a:r>
                      <a:endParaRPr sz="1600" dirty="0">
                        <a:latin typeface="Calibri"/>
                        <a:cs typeface="Calibri"/>
                      </a:endParaRPr>
                    </a:p>
                    <a:p>
                      <a:pPr marL="286385" marR="235585" indent="-43180">
                        <a:lnSpc>
                          <a:spcPct val="101800"/>
                        </a:lnSpc>
                      </a:pPr>
                      <a:r>
                        <a:rPr sz="1600" b="1" spc="-10" dirty="0">
                          <a:solidFill>
                            <a:srgbClr val="FFFFFF"/>
                          </a:solidFill>
                          <a:latin typeface="Calibri"/>
                          <a:cs typeface="Calibri"/>
                        </a:rPr>
                        <a:t>Income Limits</a:t>
                      </a:r>
                      <a:endParaRPr sz="16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1"/>
                    </a:solidFill>
                  </a:tcPr>
                </a:tc>
                <a:tc>
                  <a:txBody>
                    <a:bodyPr/>
                    <a:lstStyle/>
                    <a:p>
                      <a:pPr marL="124460" marR="119380" indent="48260">
                        <a:lnSpc>
                          <a:spcPct val="101800"/>
                        </a:lnSpc>
                        <a:spcBef>
                          <a:spcPts val="615"/>
                        </a:spcBef>
                      </a:pPr>
                      <a:r>
                        <a:rPr sz="1600" b="1" spc="-10" dirty="0">
                          <a:solidFill>
                            <a:srgbClr val="FFFFFF"/>
                          </a:solidFill>
                          <a:latin typeface="Calibri"/>
                          <a:cs typeface="Calibri"/>
                        </a:rPr>
                        <a:t>Resource/ </a:t>
                      </a:r>
                      <a:r>
                        <a:rPr sz="1600" b="1" dirty="0">
                          <a:solidFill>
                            <a:srgbClr val="FFFFFF"/>
                          </a:solidFill>
                          <a:latin typeface="Calibri"/>
                          <a:cs typeface="Calibri"/>
                        </a:rPr>
                        <a:t>Asset</a:t>
                      </a:r>
                      <a:r>
                        <a:rPr sz="1600" b="1" spc="-25" dirty="0">
                          <a:solidFill>
                            <a:srgbClr val="FFFFFF"/>
                          </a:solidFill>
                          <a:latin typeface="Calibri"/>
                          <a:cs typeface="Calibri"/>
                        </a:rPr>
                        <a:t> </a:t>
                      </a:r>
                      <a:r>
                        <a:rPr sz="1600" b="1" spc="-10" dirty="0">
                          <a:solidFill>
                            <a:srgbClr val="FFFFFF"/>
                          </a:solidFill>
                          <a:latin typeface="Calibri"/>
                          <a:cs typeface="Calibri"/>
                        </a:rPr>
                        <a:t>Limits</a:t>
                      </a:r>
                      <a:endParaRPr sz="1600">
                        <a:latin typeface="Calibri"/>
                        <a:cs typeface="Calibri"/>
                      </a:endParaRPr>
                    </a:p>
                  </a:txBody>
                  <a:tcPr marL="0" marR="0" marT="5325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1"/>
                    </a:solidFill>
                  </a:tcPr>
                </a:tc>
                <a:tc>
                  <a:txBody>
                    <a:bodyPr/>
                    <a:lstStyle/>
                    <a:p>
                      <a:pPr>
                        <a:lnSpc>
                          <a:spcPct val="100000"/>
                        </a:lnSpc>
                        <a:spcBef>
                          <a:spcPts val="45"/>
                        </a:spcBef>
                      </a:pPr>
                      <a:endParaRPr sz="1600" dirty="0">
                        <a:latin typeface="Times New Roman"/>
                        <a:cs typeface="Times New Roman"/>
                      </a:endParaRPr>
                    </a:p>
                    <a:p>
                      <a:pPr marL="264795">
                        <a:lnSpc>
                          <a:spcPct val="100000"/>
                        </a:lnSpc>
                      </a:pPr>
                      <a:r>
                        <a:rPr sz="1600" b="1" dirty="0">
                          <a:solidFill>
                            <a:srgbClr val="FFFFFF"/>
                          </a:solidFill>
                          <a:latin typeface="Calibri"/>
                          <a:cs typeface="Calibri"/>
                        </a:rPr>
                        <a:t>Program</a:t>
                      </a:r>
                      <a:r>
                        <a:rPr sz="1600" b="1" spc="-25" dirty="0">
                          <a:solidFill>
                            <a:srgbClr val="FFFFFF"/>
                          </a:solidFill>
                          <a:latin typeface="Calibri"/>
                          <a:cs typeface="Calibri"/>
                        </a:rPr>
                        <a:t> </a:t>
                      </a:r>
                      <a:r>
                        <a:rPr sz="1600" b="1" spc="-20" dirty="0">
                          <a:solidFill>
                            <a:srgbClr val="FFFFFF"/>
                          </a:solidFill>
                          <a:latin typeface="Calibri"/>
                          <a:cs typeface="Calibri"/>
                        </a:rPr>
                        <a:t>Pays</a:t>
                      </a:r>
                      <a:endParaRPr sz="1600" dirty="0">
                        <a:latin typeface="Calibri"/>
                        <a:cs typeface="Calibri"/>
                      </a:endParaRPr>
                    </a:p>
                  </a:txBody>
                  <a:tcPr marL="0" marR="0" marT="38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1"/>
                    </a:solidFill>
                  </a:tcPr>
                </a:tc>
                <a:tc>
                  <a:txBody>
                    <a:bodyPr/>
                    <a:lstStyle/>
                    <a:p>
                      <a:pPr>
                        <a:lnSpc>
                          <a:spcPct val="100000"/>
                        </a:lnSpc>
                        <a:spcBef>
                          <a:spcPts val="45"/>
                        </a:spcBef>
                      </a:pPr>
                      <a:endParaRPr sz="1600" dirty="0">
                        <a:latin typeface="Times New Roman"/>
                        <a:cs typeface="Times New Roman"/>
                      </a:endParaRPr>
                    </a:p>
                    <a:p>
                      <a:pPr marL="760095">
                        <a:lnSpc>
                          <a:spcPct val="100000"/>
                        </a:lnSpc>
                      </a:pPr>
                      <a:r>
                        <a:rPr sz="1600" b="1" dirty="0">
                          <a:solidFill>
                            <a:srgbClr val="FFFFFF"/>
                          </a:solidFill>
                          <a:latin typeface="Calibri"/>
                          <a:cs typeface="Calibri"/>
                        </a:rPr>
                        <a:t>Effective</a:t>
                      </a:r>
                      <a:r>
                        <a:rPr sz="1600" b="1" spc="-40" dirty="0">
                          <a:solidFill>
                            <a:srgbClr val="FFFFFF"/>
                          </a:solidFill>
                          <a:latin typeface="Calibri"/>
                          <a:cs typeface="Calibri"/>
                        </a:rPr>
                        <a:t> </a:t>
                      </a:r>
                      <a:r>
                        <a:rPr sz="1600" b="1" spc="-20" dirty="0">
                          <a:solidFill>
                            <a:srgbClr val="FFFFFF"/>
                          </a:solidFill>
                          <a:latin typeface="Calibri"/>
                          <a:cs typeface="Calibri"/>
                        </a:rPr>
                        <a:t>Date</a:t>
                      </a:r>
                      <a:endParaRPr sz="1600" dirty="0">
                        <a:latin typeface="Calibri"/>
                        <a:cs typeface="Calibri"/>
                      </a:endParaRPr>
                    </a:p>
                  </a:txBody>
                  <a:tcPr marL="0" marR="0" marT="38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accent1"/>
                    </a:solidFill>
                  </a:tcPr>
                </a:tc>
                <a:extLst>
                  <a:ext uri="{0D108BD9-81ED-4DB2-BD59-A6C34878D82A}">
                    <a16:rowId xmlns:a16="http://schemas.microsoft.com/office/drawing/2014/main" val="10000"/>
                  </a:ext>
                </a:extLst>
              </a:tr>
              <a:tr h="808662">
                <a:tc>
                  <a:txBody>
                    <a:bodyPr/>
                    <a:lstStyle/>
                    <a:p>
                      <a:pPr>
                        <a:lnSpc>
                          <a:spcPct val="100000"/>
                        </a:lnSpc>
                        <a:spcBef>
                          <a:spcPts val="595"/>
                        </a:spcBef>
                      </a:pPr>
                      <a:endParaRPr sz="1600" dirty="0">
                        <a:latin typeface="Times New Roman"/>
                        <a:cs typeface="Times New Roman"/>
                      </a:endParaRPr>
                    </a:p>
                    <a:p>
                      <a:pPr marL="98425" marR="93345" algn="ctr">
                        <a:lnSpc>
                          <a:spcPct val="101800"/>
                        </a:lnSpc>
                        <a:spcBef>
                          <a:spcPts val="5"/>
                        </a:spcBef>
                      </a:pPr>
                      <a:r>
                        <a:rPr sz="1600" b="1" dirty="0">
                          <a:solidFill>
                            <a:srgbClr val="2E5395"/>
                          </a:solidFill>
                          <a:latin typeface="Calibri"/>
                          <a:cs typeface="Calibri"/>
                        </a:rPr>
                        <a:t>Qualified</a:t>
                      </a:r>
                      <a:r>
                        <a:rPr sz="1600" b="1" spc="-35" dirty="0">
                          <a:solidFill>
                            <a:srgbClr val="2E5395"/>
                          </a:solidFill>
                          <a:latin typeface="Calibri"/>
                          <a:cs typeface="Calibri"/>
                        </a:rPr>
                        <a:t> </a:t>
                      </a:r>
                      <a:r>
                        <a:rPr sz="1600" b="1" spc="-10" dirty="0">
                          <a:solidFill>
                            <a:srgbClr val="2E5395"/>
                          </a:solidFill>
                          <a:latin typeface="Calibri"/>
                          <a:cs typeface="Calibri"/>
                        </a:rPr>
                        <a:t>Medicare Beneficiary</a:t>
                      </a:r>
                      <a:endParaRPr sz="1600" dirty="0">
                        <a:latin typeface="Calibri"/>
                        <a:cs typeface="Calibri"/>
                      </a:endParaRPr>
                    </a:p>
                    <a:p>
                      <a:pPr algn="ctr">
                        <a:lnSpc>
                          <a:spcPct val="100000"/>
                        </a:lnSpc>
                        <a:spcBef>
                          <a:spcPts val="20"/>
                        </a:spcBef>
                      </a:pPr>
                      <a:r>
                        <a:rPr sz="1600" b="1" spc="-10" dirty="0">
                          <a:solidFill>
                            <a:srgbClr val="2E5395"/>
                          </a:solidFill>
                          <a:latin typeface="Calibri"/>
                          <a:cs typeface="Calibri"/>
                        </a:rPr>
                        <a:t>(QMB)</a:t>
                      </a:r>
                      <a:endParaRPr sz="1600" dirty="0">
                        <a:latin typeface="Calibri"/>
                        <a:cs typeface="Calibri"/>
                      </a:endParaRPr>
                    </a:p>
                  </a:txBody>
                  <a:tcPr marL="0" marR="0" marT="515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635" algn="ctr">
                        <a:lnSpc>
                          <a:spcPct val="100000"/>
                        </a:lnSpc>
                        <a:spcBef>
                          <a:spcPts val="540"/>
                        </a:spcBef>
                      </a:pPr>
                      <a:r>
                        <a:rPr sz="1600" b="1" dirty="0">
                          <a:latin typeface="Calibri"/>
                          <a:cs typeface="Calibri"/>
                        </a:rPr>
                        <a:t>100%</a:t>
                      </a:r>
                      <a:r>
                        <a:rPr sz="1600" b="1" spc="-25" dirty="0">
                          <a:latin typeface="Calibri"/>
                          <a:cs typeface="Calibri"/>
                        </a:rPr>
                        <a:t> FPL</a:t>
                      </a:r>
                      <a:endParaRPr sz="1600" dirty="0">
                        <a:latin typeface="Calibri"/>
                        <a:cs typeface="Calibri"/>
                      </a:endParaRPr>
                    </a:p>
                    <a:p>
                      <a:pPr marL="635" algn="ctr">
                        <a:lnSpc>
                          <a:spcPct val="100000"/>
                        </a:lnSpc>
                        <a:spcBef>
                          <a:spcPts val="25"/>
                        </a:spcBef>
                      </a:pPr>
                      <a:r>
                        <a:rPr sz="1600" spc="-10" dirty="0">
                          <a:latin typeface="Calibri"/>
                          <a:cs typeface="Calibri"/>
                        </a:rPr>
                        <a:t>$1,305</a:t>
                      </a:r>
                      <a:endParaRPr sz="1600" dirty="0">
                        <a:latin typeface="Calibri"/>
                        <a:cs typeface="Calibri"/>
                      </a:endParaRPr>
                    </a:p>
                    <a:p>
                      <a:pPr marL="1270" algn="ctr">
                        <a:lnSpc>
                          <a:spcPct val="100000"/>
                        </a:lnSpc>
                        <a:spcBef>
                          <a:spcPts val="25"/>
                        </a:spcBef>
                      </a:pPr>
                      <a:r>
                        <a:rPr sz="1600" spc="-10" dirty="0">
                          <a:latin typeface="Calibri"/>
                          <a:cs typeface="Calibri"/>
                        </a:rPr>
                        <a:t>Individual</a:t>
                      </a:r>
                      <a:endParaRPr sz="1600" dirty="0">
                        <a:latin typeface="Calibri"/>
                        <a:cs typeface="Calibri"/>
                      </a:endParaRPr>
                    </a:p>
                    <a:p>
                      <a:pPr algn="ctr">
                        <a:lnSpc>
                          <a:spcPct val="100000"/>
                        </a:lnSpc>
                        <a:spcBef>
                          <a:spcPts val="25"/>
                        </a:spcBef>
                      </a:pPr>
                      <a:r>
                        <a:rPr sz="1600" spc="-10" dirty="0">
                          <a:latin typeface="Calibri"/>
                          <a:cs typeface="Calibri"/>
                        </a:rPr>
                        <a:t>$1,763</a:t>
                      </a:r>
                      <a:endParaRPr sz="1600" dirty="0">
                        <a:latin typeface="Calibri"/>
                        <a:cs typeface="Calibri"/>
                      </a:endParaRPr>
                    </a:p>
                    <a:p>
                      <a:pPr marL="2540" algn="ctr">
                        <a:lnSpc>
                          <a:spcPct val="100000"/>
                        </a:lnSpc>
                        <a:spcBef>
                          <a:spcPts val="20"/>
                        </a:spcBef>
                      </a:pPr>
                      <a:r>
                        <a:rPr sz="1600" spc="-10" dirty="0">
                          <a:latin typeface="Calibri"/>
                          <a:cs typeface="Calibri"/>
                        </a:rPr>
                        <a:t>Couple</a:t>
                      </a:r>
                      <a:endParaRPr sz="1600" dirty="0">
                        <a:latin typeface="Calibri"/>
                        <a:cs typeface="Calibri"/>
                      </a:endParaRPr>
                    </a:p>
                  </a:txBody>
                  <a:tcPr marL="0" marR="0" marT="467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algn="ctr">
                        <a:lnSpc>
                          <a:spcPct val="100000"/>
                        </a:lnSpc>
                        <a:spcBef>
                          <a:spcPts val="1210"/>
                        </a:spcBef>
                      </a:pPr>
                      <a:r>
                        <a:rPr sz="1600" spc="-10" dirty="0">
                          <a:latin typeface="Calibri"/>
                          <a:cs typeface="Calibri"/>
                        </a:rPr>
                        <a:t>$9,660</a:t>
                      </a:r>
                      <a:endParaRPr sz="1600" dirty="0">
                        <a:latin typeface="Calibri"/>
                        <a:cs typeface="Calibri"/>
                      </a:endParaRPr>
                    </a:p>
                    <a:p>
                      <a:pPr algn="ctr">
                        <a:lnSpc>
                          <a:spcPct val="100000"/>
                        </a:lnSpc>
                        <a:spcBef>
                          <a:spcPts val="25"/>
                        </a:spcBef>
                      </a:pPr>
                      <a:r>
                        <a:rPr sz="1600" spc="-10" dirty="0">
                          <a:latin typeface="Calibri"/>
                          <a:cs typeface="Calibri"/>
                        </a:rPr>
                        <a:t>Individual</a:t>
                      </a:r>
                      <a:endParaRPr sz="1600" dirty="0">
                        <a:latin typeface="Calibri"/>
                        <a:cs typeface="Calibri"/>
                      </a:endParaRPr>
                    </a:p>
                    <a:p>
                      <a:pPr algn="ctr">
                        <a:lnSpc>
                          <a:spcPct val="100000"/>
                        </a:lnSpc>
                        <a:spcBef>
                          <a:spcPts val="25"/>
                        </a:spcBef>
                      </a:pPr>
                      <a:r>
                        <a:rPr sz="1600" spc="-10" dirty="0">
                          <a:latin typeface="Calibri"/>
                          <a:cs typeface="Calibri"/>
                        </a:rPr>
                        <a:t>$14,470</a:t>
                      </a:r>
                      <a:endParaRPr sz="1600" dirty="0">
                        <a:latin typeface="Calibri"/>
                        <a:cs typeface="Calibri"/>
                      </a:endParaRPr>
                    </a:p>
                    <a:p>
                      <a:pPr algn="ctr">
                        <a:lnSpc>
                          <a:spcPct val="100000"/>
                        </a:lnSpc>
                        <a:spcBef>
                          <a:spcPts val="25"/>
                        </a:spcBef>
                      </a:pPr>
                      <a:r>
                        <a:rPr sz="1600" spc="-10" dirty="0">
                          <a:latin typeface="Calibri"/>
                          <a:cs typeface="Calibri"/>
                        </a:rPr>
                        <a:t>Couple</a:t>
                      </a:r>
                      <a:endParaRPr sz="1600" dirty="0">
                        <a:latin typeface="Calibri"/>
                        <a:cs typeface="Calibri"/>
                      </a:endParaRPr>
                    </a:p>
                  </a:txBody>
                  <a:tcPr marL="0" marR="0" marT="1047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245110" marR="239395" algn="ctr">
                        <a:lnSpc>
                          <a:spcPct val="101800"/>
                        </a:lnSpc>
                        <a:spcBef>
                          <a:spcPts val="1185"/>
                        </a:spcBef>
                      </a:pPr>
                      <a:r>
                        <a:rPr sz="1600" dirty="0">
                          <a:latin typeface="Calibri"/>
                          <a:cs typeface="Calibri"/>
                        </a:rPr>
                        <a:t>Part</a:t>
                      </a:r>
                      <a:r>
                        <a:rPr sz="1600" spc="5" dirty="0">
                          <a:latin typeface="Calibri"/>
                          <a:cs typeface="Calibri"/>
                        </a:rPr>
                        <a:t> </a:t>
                      </a:r>
                      <a:r>
                        <a:rPr sz="1600" dirty="0">
                          <a:latin typeface="Calibri"/>
                          <a:cs typeface="Calibri"/>
                        </a:rPr>
                        <a:t>A</a:t>
                      </a:r>
                      <a:r>
                        <a:rPr sz="1600" spc="-15" dirty="0">
                          <a:latin typeface="Calibri"/>
                          <a:cs typeface="Calibri"/>
                        </a:rPr>
                        <a:t> </a:t>
                      </a:r>
                      <a:r>
                        <a:rPr sz="1600" dirty="0">
                          <a:latin typeface="Calibri"/>
                          <a:cs typeface="Calibri"/>
                        </a:rPr>
                        <a:t>&amp;</a:t>
                      </a:r>
                      <a:r>
                        <a:rPr sz="1600" spc="5" dirty="0">
                          <a:latin typeface="Calibri"/>
                          <a:cs typeface="Calibri"/>
                        </a:rPr>
                        <a:t> </a:t>
                      </a:r>
                      <a:r>
                        <a:rPr sz="1600" spc="-50" dirty="0">
                          <a:latin typeface="Calibri"/>
                          <a:cs typeface="Calibri"/>
                        </a:rPr>
                        <a:t>B</a:t>
                      </a:r>
                      <a:r>
                        <a:rPr sz="1600" spc="-10" dirty="0">
                          <a:latin typeface="Calibri"/>
                          <a:cs typeface="Calibri"/>
                        </a:rPr>
                        <a:t> Premiums, </a:t>
                      </a:r>
                      <a:r>
                        <a:rPr sz="1600" dirty="0">
                          <a:latin typeface="Calibri"/>
                          <a:cs typeface="Calibri"/>
                        </a:rPr>
                        <a:t>Deductibles,</a:t>
                      </a:r>
                      <a:r>
                        <a:rPr sz="1600" spc="-30" dirty="0">
                          <a:latin typeface="Calibri"/>
                          <a:cs typeface="Calibri"/>
                        </a:rPr>
                        <a:t> </a:t>
                      </a:r>
                      <a:r>
                        <a:rPr sz="1600" spc="-50" dirty="0">
                          <a:latin typeface="Calibri"/>
                          <a:cs typeface="Calibri"/>
                        </a:rPr>
                        <a:t>&amp;</a:t>
                      </a:r>
                      <a:r>
                        <a:rPr sz="1600" spc="-10" dirty="0">
                          <a:latin typeface="Calibri"/>
                          <a:cs typeface="Calibri"/>
                        </a:rPr>
                        <a:t> Coinsurance</a:t>
                      </a:r>
                      <a:endParaRPr sz="1600" dirty="0">
                        <a:latin typeface="Calibri"/>
                        <a:cs typeface="Calibri"/>
                      </a:endParaRPr>
                    </a:p>
                  </a:txBody>
                  <a:tcPr marL="0" marR="0" marT="1026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94615" marR="88265" indent="-1905" algn="ctr">
                        <a:lnSpc>
                          <a:spcPct val="101800"/>
                        </a:lnSpc>
                        <a:spcBef>
                          <a:spcPts val="1185"/>
                        </a:spcBef>
                      </a:pPr>
                      <a:r>
                        <a:rPr sz="1600" dirty="0">
                          <a:latin typeface="Calibri"/>
                          <a:cs typeface="Calibri"/>
                        </a:rPr>
                        <a:t>Premiums</a:t>
                      </a:r>
                      <a:r>
                        <a:rPr sz="1600" spc="-30" dirty="0">
                          <a:latin typeface="Calibri"/>
                          <a:cs typeface="Calibri"/>
                        </a:rPr>
                        <a:t> </a:t>
                      </a:r>
                      <a:r>
                        <a:rPr sz="1600" dirty="0">
                          <a:latin typeface="Calibri"/>
                          <a:cs typeface="Calibri"/>
                        </a:rPr>
                        <a:t>are</a:t>
                      </a:r>
                      <a:r>
                        <a:rPr sz="1600" spc="-35" dirty="0">
                          <a:latin typeface="Calibri"/>
                          <a:cs typeface="Calibri"/>
                        </a:rPr>
                        <a:t> </a:t>
                      </a:r>
                      <a:r>
                        <a:rPr sz="1600" dirty="0">
                          <a:latin typeface="Calibri"/>
                          <a:cs typeface="Calibri"/>
                        </a:rPr>
                        <a:t>paid</a:t>
                      </a:r>
                      <a:r>
                        <a:rPr sz="1600" spc="-30" dirty="0">
                          <a:latin typeface="Calibri"/>
                          <a:cs typeface="Calibri"/>
                        </a:rPr>
                        <a:t> </a:t>
                      </a:r>
                      <a:r>
                        <a:rPr sz="1600" dirty="0">
                          <a:latin typeface="Calibri"/>
                          <a:cs typeface="Calibri"/>
                        </a:rPr>
                        <a:t>effective</a:t>
                      </a:r>
                      <a:r>
                        <a:rPr sz="1600" spc="-20" dirty="0">
                          <a:latin typeface="Calibri"/>
                          <a:cs typeface="Calibri"/>
                        </a:rPr>
                        <a:t> </a:t>
                      </a:r>
                      <a:r>
                        <a:rPr sz="1600" spc="-25" dirty="0">
                          <a:latin typeface="Calibri"/>
                          <a:cs typeface="Calibri"/>
                        </a:rPr>
                        <a:t>the </a:t>
                      </a:r>
                      <a:r>
                        <a:rPr sz="1600" dirty="0">
                          <a:latin typeface="Calibri"/>
                          <a:cs typeface="Calibri"/>
                        </a:rPr>
                        <a:t>month</a:t>
                      </a:r>
                      <a:r>
                        <a:rPr sz="1600" spc="-15" dirty="0">
                          <a:latin typeface="Calibri"/>
                          <a:cs typeface="Calibri"/>
                        </a:rPr>
                        <a:t> </a:t>
                      </a:r>
                      <a:r>
                        <a:rPr sz="1600" dirty="0">
                          <a:latin typeface="Calibri"/>
                          <a:cs typeface="Calibri"/>
                        </a:rPr>
                        <a:t>of</a:t>
                      </a:r>
                      <a:r>
                        <a:rPr sz="1600" spc="-20" dirty="0">
                          <a:latin typeface="Calibri"/>
                          <a:cs typeface="Calibri"/>
                        </a:rPr>
                        <a:t> </a:t>
                      </a:r>
                      <a:r>
                        <a:rPr sz="1600" dirty="0">
                          <a:latin typeface="Calibri"/>
                          <a:cs typeface="Calibri"/>
                        </a:rPr>
                        <a:t>QMB</a:t>
                      </a:r>
                      <a:r>
                        <a:rPr sz="1600" spc="-5" dirty="0">
                          <a:latin typeface="Calibri"/>
                          <a:cs typeface="Calibri"/>
                        </a:rPr>
                        <a:t> </a:t>
                      </a:r>
                      <a:r>
                        <a:rPr sz="1600" dirty="0">
                          <a:latin typeface="Calibri"/>
                          <a:cs typeface="Calibri"/>
                        </a:rPr>
                        <a:t>eligibility</a:t>
                      </a:r>
                      <a:r>
                        <a:rPr sz="1600" spc="-5" dirty="0">
                          <a:latin typeface="Calibri"/>
                          <a:cs typeface="Calibri"/>
                        </a:rPr>
                        <a:t> </a:t>
                      </a:r>
                      <a:r>
                        <a:rPr sz="1600" dirty="0">
                          <a:latin typeface="Calibri"/>
                          <a:cs typeface="Calibri"/>
                        </a:rPr>
                        <a:t>which</a:t>
                      </a:r>
                      <a:r>
                        <a:rPr sz="1600" spc="-10" dirty="0">
                          <a:latin typeface="Calibri"/>
                          <a:cs typeface="Calibri"/>
                        </a:rPr>
                        <a:t> </a:t>
                      </a:r>
                      <a:r>
                        <a:rPr sz="1600" dirty="0">
                          <a:latin typeface="Calibri"/>
                          <a:cs typeface="Calibri"/>
                        </a:rPr>
                        <a:t>is</a:t>
                      </a:r>
                      <a:r>
                        <a:rPr sz="1600" spc="-10" dirty="0">
                          <a:latin typeface="Calibri"/>
                          <a:cs typeface="Calibri"/>
                        </a:rPr>
                        <a:t> </a:t>
                      </a:r>
                      <a:r>
                        <a:rPr sz="1600" spc="-20" dirty="0">
                          <a:latin typeface="Calibri"/>
                          <a:cs typeface="Calibri"/>
                        </a:rPr>
                        <a:t>(the </a:t>
                      </a:r>
                      <a:r>
                        <a:rPr sz="1600" dirty="0">
                          <a:latin typeface="Calibri"/>
                          <a:cs typeface="Calibri"/>
                        </a:rPr>
                        <a:t>month</a:t>
                      </a:r>
                      <a:r>
                        <a:rPr sz="1600" spc="-10" dirty="0">
                          <a:latin typeface="Calibri"/>
                          <a:cs typeface="Calibri"/>
                        </a:rPr>
                        <a:t> </a:t>
                      </a:r>
                      <a:r>
                        <a:rPr sz="1600" dirty="0">
                          <a:latin typeface="Calibri"/>
                          <a:cs typeface="Calibri"/>
                        </a:rPr>
                        <a:t>after</a:t>
                      </a:r>
                      <a:r>
                        <a:rPr sz="1600" spc="-10" dirty="0">
                          <a:latin typeface="Calibri"/>
                          <a:cs typeface="Calibri"/>
                        </a:rPr>
                        <a:t> </a:t>
                      </a:r>
                      <a:r>
                        <a:rPr sz="1600" dirty="0">
                          <a:latin typeface="Calibri"/>
                          <a:cs typeface="Calibri"/>
                        </a:rPr>
                        <a:t>the</a:t>
                      </a:r>
                      <a:r>
                        <a:rPr sz="1600" spc="-15" dirty="0">
                          <a:latin typeface="Calibri"/>
                          <a:cs typeface="Calibri"/>
                        </a:rPr>
                        <a:t> </a:t>
                      </a:r>
                      <a:r>
                        <a:rPr sz="1600" dirty="0">
                          <a:latin typeface="Calibri"/>
                          <a:cs typeface="Calibri"/>
                        </a:rPr>
                        <a:t>month</a:t>
                      </a:r>
                      <a:r>
                        <a:rPr sz="1600" spc="-15" dirty="0">
                          <a:latin typeface="Calibri"/>
                          <a:cs typeface="Calibri"/>
                        </a:rPr>
                        <a:t> </a:t>
                      </a:r>
                      <a:r>
                        <a:rPr sz="1600" dirty="0">
                          <a:latin typeface="Calibri"/>
                          <a:cs typeface="Calibri"/>
                        </a:rPr>
                        <a:t>of</a:t>
                      </a:r>
                      <a:r>
                        <a:rPr sz="1600" spc="-5" dirty="0">
                          <a:latin typeface="Calibri"/>
                          <a:cs typeface="Calibri"/>
                        </a:rPr>
                        <a:t> </a:t>
                      </a:r>
                      <a:r>
                        <a:rPr sz="1600" dirty="0">
                          <a:latin typeface="Calibri"/>
                          <a:cs typeface="Calibri"/>
                        </a:rPr>
                        <a:t>the</a:t>
                      </a:r>
                      <a:r>
                        <a:rPr sz="1600" spc="5" dirty="0">
                          <a:latin typeface="Calibri"/>
                          <a:cs typeface="Calibri"/>
                        </a:rPr>
                        <a:t> </a:t>
                      </a:r>
                      <a:r>
                        <a:rPr sz="1600" spc="-25" dirty="0">
                          <a:latin typeface="Calibri"/>
                          <a:cs typeface="Calibri"/>
                        </a:rPr>
                        <a:t>QMB </a:t>
                      </a:r>
                      <a:r>
                        <a:rPr sz="1600" dirty="0">
                          <a:latin typeface="Calibri"/>
                          <a:cs typeface="Calibri"/>
                        </a:rPr>
                        <a:t>eligibility</a:t>
                      </a:r>
                      <a:r>
                        <a:rPr sz="1600" spc="-20" dirty="0">
                          <a:latin typeface="Calibri"/>
                          <a:cs typeface="Calibri"/>
                        </a:rPr>
                        <a:t> </a:t>
                      </a:r>
                      <a:r>
                        <a:rPr sz="1600" spc="-10" dirty="0">
                          <a:latin typeface="Calibri"/>
                          <a:cs typeface="Calibri"/>
                        </a:rPr>
                        <a:t>determination.</a:t>
                      </a:r>
                      <a:endParaRPr sz="1600" dirty="0">
                        <a:latin typeface="Calibri"/>
                        <a:cs typeface="Calibri"/>
                      </a:endParaRPr>
                    </a:p>
                  </a:txBody>
                  <a:tcPr marL="0" marR="0" marT="1026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extLst>
                  <a:ext uri="{0D108BD9-81ED-4DB2-BD59-A6C34878D82A}">
                    <a16:rowId xmlns:a16="http://schemas.microsoft.com/office/drawing/2014/main" val="10001"/>
                  </a:ext>
                </a:extLst>
              </a:tr>
              <a:tr h="791629">
                <a:tc>
                  <a:txBody>
                    <a:bodyPr/>
                    <a:lstStyle/>
                    <a:p>
                      <a:pPr marL="150495" marR="144145" indent="-635" algn="ctr">
                        <a:lnSpc>
                          <a:spcPct val="101800"/>
                        </a:lnSpc>
                        <a:spcBef>
                          <a:spcPts val="845"/>
                        </a:spcBef>
                      </a:pPr>
                      <a:r>
                        <a:rPr sz="1600" b="1" dirty="0">
                          <a:solidFill>
                            <a:srgbClr val="2E5395"/>
                          </a:solidFill>
                          <a:latin typeface="Calibri"/>
                          <a:cs typeface="Calibri"/>
                        </a:rPr>
                        <a:t>Specified</a:t>
                      </a:r>
                      <a:r>
                        <a:rPr sz="1600" b="1" spc="-45" dirty="0">
                          <a:solidFill>
                            <a:srgbClr val="2E5395"/>
                          </a:solidFill>
                          <a:latin typeface="Calibri"/>
                          <a:cs typeface="Calibri"/>
                        </a:rPr>
                        <a:t> </a:t>
                      </a:r>
                      <a:r>
                        <a:rPr sz="1600" b="1" spc="-20" dirty="0">
                          <a:solidFill>
                            <a:srgbClr val="2E5395"/>
                          </a:solidFill>
                          <a:latin typeface="Calibri"/>
                          <a:cs typeface="Calibri"/>
                        </a:rPr>
                        <a:t>Low- </a:t>
                      </a:r>
                      <a:r>
                        <a:rPr sz="1600" b="1" dirty="0">
                          <a:solidFill>
                            <a:srgbClr val="2E5395"/>
                          </a:solidFill>
                          <a:latin typeface="Calibri"/>
                          <a:cs typeface="Calibri"/>
                        </a:rPr>
                        <a:t>Income</a:t>
                      </a:r>
                      <a:r>
                        <a:rPr sz="1600" b="1" spc="-5" dirty="0">
                          <a:solidFill>
                            <a:srgbClr val="2E5395"/>
                          </a:solidFill>
                          <a:latin typeface="Calibri"/>
                          <a:cs typeface="Calibri"/>
                        </a:rPr>
                        <a:t> </a:t>
                      </a:r>
                      <a:r>
                        <a:rPr sz="1600" b="1" spc="-10" dirty="0">
                          <a:solidFill>
                            <a:srgbClr val="2E5395"/>
                          </a:solidFill>
                          <a:latin typeface="Calibri"/>
                          <a:cs typeface="Calibri"/>
                        </a:rPr>
                        <a:t>Medicare Beneficiary (SLIB/SLMB)</a:t>
                      </a:r>
                      <a:endParaRPr sz="1600" dirty="0">
                        <a:latin typeface="Calibri"/>
                        <a:cs typeface="Calibri"/>
                      </a:endParaRPr>
                    </a:p>
                  </a:txBody>
                  <a:tcPr marL="0" marR="0" marT="7316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2">
                        <a:lumMod val="75000"/>
                      </a:schemeClr>
                    </a:solidFill>
                  </a:tcPr>
                </a:tc>
                <a:tc>
                  <a:txBody>
                    <a:bodyPr/>
                    <a:lstStyle/>
                    <a:p>
                      <a:pPr marL="1270" algn="ctr">
                        <a:lnSpc>
                          <a:spcPct val="100000"/>
                        </a:lnSpc>
                        <a:spcBef>
                          <a:spcPts val="195"/>
                        </a:spcBef>
                      </a:pPr>
                      <a:r>
                        <a:rPr sz="1600" b="1" dirty="0">
                          <a:latin typeface="Calibri"/>
                          <a:cs typeface="Calibri"/>
                        </a:rPr>
                        <a:t>120%</a:t>
                      </a:r>
                      <a:r>
                        <a:rPr sz="1600" b="1" spc="-25" dirty="0">
                          <a:latin typeface="Calibri"/>
                          <a:cs typeface="Calibri"/>
                        </a:rPr>
                        <a:t> FPL</a:t>
                      </a:r>
                      <a:endParaRPr sz="1600" dirty="0">
                        <a:latin typeface="Calibri"/>
                        <a:cs typeface="Calibri"/>
                      </a:endParaRPr>
                    </a:p>
                    <a:p>
                      <a:pPr algn="ctr">
                        <a:lnSpc>
                          <a:spcPct val="100000"/>
                        </a:lnSpc>
                        <a:spcBef>
                          <a:spcPts val="20"/>
                        </a:spcBef>
                      </a:pPr>
                      <a:r>
                        <a:rPr sz="1600" spc="-10" dirty="0">
                          <a:latin typeface="Calibri"/>
                          <a:cs typeface="Calibri"/>
                        </a:rPr>
                        <a:t>$1,565</a:t>
                      </a:r>
                      <a:endParaRPr sz="1600" dirty="0">
                        <a:latin typeface="Calibri"/>
                        <a:cs typeface="Calibri"/>
                      </a:endParaRPr>
                    </a:p>
                    <a:p>
                      <a:pPr marL="1270" algn="ctr">
                        <a:lnSpc>
                          <a:spcPct val="100000"/>
                        </a:lnSpc>
                        <a:spcBef>
                          <a:spcPts val="25"/>
                        </a:spcBef>
                      </a:pPr>
                      <a:r>
                        <a:rPr sz="1600" spc="-10" dirty="0">
                          <a:latin typeface="Calibri"/>
                          <a:cs typeface="Calibri"/>
                        </a:rPr>
                        <a:t>Individual</a:t>
                      </a:r>
                      <a:endParaRPr sz="1600" dirty="0">
                        <a:latin typeface="Calibri"/>
                        <a:cs typeface="Calibri"/>
                      </a:endParaRPr>
                    </a:p>
                    <a:p>
                      <a:pPr algn="ctr">
                        <a:lnSpc>
                          <a:spcPct val="100000"/>
                        </a:lnSpc>
                        <a:spcBef>
                          <a:spcPts val="25"/>
                        </a:spcBef>
                      </a:pPr>
                      <a:r>
                        <a:rPr sz="1600" spc="-10" dirty="0">
                          <a:latin typeface="Calibri"/>
                          <a:cs typeface="Calibri"/>
                        </a:rPr>
                        <a:t>$2,115</a:t>
                      </a:r>
                      <a:endParaRPr sz="1600" dirty="0">
                        <a:latin typeface="Calibri"/>
                        <a:cs typeface="Calibri"/>
                      </a:endParaRPr>
                    </a:p>
                    <a:p>
                      <a:pPr marL="2540" algn="ctr">
                        <a:lnSpc>
                          <a:spcPct val="100000"/>
                        </a:lnSpc>
                        <a:spcBef>
                          <a:spcPts val="20"/>
                        </a:spcBef>
                      </a:pPr>
                      <a:r>
                        <a:rPr sz="1600" spc="-10" dirty="0">
                          <a:latin typeface="Calibri"/>
                          <a:cs typeface="Calibri"/>
                        </a:rPr>
                        <a:t>Couple</a:t>
                      </a:r>
                      <a:endParaRPr sz="1600" dirty="0">
                        <a:latin typeface="Calibri"/>
                        <a:cs typeface="Calibri"/>
                      </a:endParaRPr>
                    </a:p>
                  </a:txBody>
                  <a:tcPr marL="0" marR="0" marT="168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2">
                        <a:lumMod val="75000"/>
                      </a:schemeClr>
                    </a:solidFill>
                  </a:tcPr>
                </a:tc>
                <a:tc>
                  <a:txBody>
                    <a:bodyPr/>
                    <a:lstStyle/>
                    <a:p>
                      <a:pPr algn="ctr">
                        <a:lnSpc>
                          <a:spcPct val="100000"/>
                        </a:lnSpc>
                        <a:spcBef>
                          <a:spcPts val="865"/>
                        </a:spcBef>
                      </a:pPr>
                      <a:r>
                        <a:rPr sz="1600" spc="-10" dirty="0">
                          <a:latin typeface="Calibri"/>
                          <a:cs typeface="Calibri"/>
                        </a:rPr>
                        <a:t>$9,660</a:t>
                      </a:r>
                      <a:endParaRPr sz="1600" dirty="0">
                        <a:latin typeface="Calibri"/>
                        <a:cs typeface="Calibri"/>
                      </a:endParaRPr>
                    </a:p>
                    <a:p>
                      <a:pPr algn="ctr">
                        <a:lnSpc>
                          <a:spcPct val="100000"/>
                        </a:lnSpc>
                        <a:spcBef>
                          <a:spcPts val="20"/>
                        </a:spcBef>
                      </a:pPr>
                      <a:r>
                        <a:rPr sz="1600" spc="-10" dirty="0">
                          <a:latin typeface="Calibri"/>
                          <a:cs typeface="Calibri"/>
                        </a:rPr>
                        <a:t>Individual</a:t>
                      </a:r>
                      <a:endParaRPr sz="1600" dirty="0">
                        <a:latin typeface="Calibri"/>
                        <a:cs typeface="Calibri"/>
                      </a:endParaRPr>
                    </a:p>
                    <a:p>
                      <a:pPr algn="ctr">
                        <a:lnSpc>
                          <a:spcPct val="100000"/>
                        </a:lnSpc>
                        <a:spcBef>
                          <a:spcPts val="25"/>
                        </a:spcBef>
                      </a:pPr>
                      <a:r>
                        <a:rPr sz="1600" spc="-10" dirty="0">
                          <a:latin typeface="Calibri"/>
                          <a:cs typeface="Calibri"/>
                        </a:rPr>
                        <a:t>$14,470</a:t>
                      </a:r>
                      <a:endParaRPr sz="1600" dirty="0">
                        <a:latin typeface="Calibri"/>
                        <a:cs typeface="Calibri"/>
                      </a:endParaRPr>
                    </a:p>
                    <a:p>
                      <a:pPr algn="ctr">
                        <a:lnSpc>
                          <a:spcPct val="100000"/>
                        </a:lnSpc>
                        <a:spcBef>
                          <a:spcPts val="25"/>
                        </a:spcBef>
                      </a:pPr>
                      <a:r>
                        <a:rPr sz="1600" spc="-10" dirty="0">
                          <a:latin typeface="Calibri"/>
                          <a:cs typeface="Calibri"/>
                        </a:rPr>
                        <a:t>Couple</a:t>
                      </a:r>
                      <a:endParaRPr sz="1600" dirty="0">
                        <a:latin typeface="Calibri"/>
                        <a:cs typeface="Calibri"/>
                      </a:endParaRPr>
                    </a:p>
                  </a:txBody>
                  <a:tcPr marL="0" marR="0" marT="7490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2">
                        <a:lumMod val="75000"/>
                      </a:schemeClr>
                    </a:solidFill>
                  </a:tcPr>
                </a:tc>
                <a:tc>
                  <a:txBody>
                    <a:bodyPr/>
                    <a:lstStyle/>
                    <a:p>
                      <a:pPr>
                        <a:lnSpc>
                          <a:spcPct val="100000"/>
                        </a:lnSpc>
                        <a:spcBef>
                          <a:spcPts val="915"/>
                        </a:spcBef>
                      </a:pPr>
                      <a:endParaRPr sz="1600" dirty="0">
                        <a:latin typeface="Times New Roman"/>
                        <a:cs typeface="Times New Roman"/>
                      </a:endParaRPr>
                    </a:p>
                    <a:p>
                      <a:pPr marL="374650" marR="197485" indent="-169545">
                        <a:lnSpc>
                          <a:spcPct val="101800"/>
                        </a:lnSpc>
                      </a:pPr>
                      <a:r>
                        <a:rPr sz="1600" dirty="0">
                          <a:latin typeface="Calibri"/>
                          <a:cs typeface="Calibri"/>
                        </a:rPr>
                        <a:t>Medicare</a:t>
                      </a:r>
                      <a:r>
                        <a:rPr sz="1600" spc="-20" dirty="0">
                          <a:latin typeface="Calibri"/>
                          <a:cs typeface="Calibri"/>
                        </a:rPr>
                        <a:t> </a:t>
                      </a:r>
                      <a:r>
                        <a:rPr sz="1600" dirty="0">
                          <a:latin typeface="Calibri"/>
                          <a:cs typeface="Calibri"/>
                        </a:rPr>
                        <a:t>Part</a:t>
                      </a:r>
                      <a:r>
                        <a:rPr sz="1600" spc="-20" dirty="0">
                          <a:latin typeface="Calibri"/>
                          <a:cs typeface="Calibri"/>
                        </a:rPr>
                        <a:t> </a:t>
                      </a:r>
                      <a:r>
                        <a:rPr sz="1600" spc="-50" dirty="0">
                          <a:latin typeface="Calibri"/>
                          <a:cs typeface="Calibri"/>
                        </a:rPr>
                        <a:t>B</a:t>
                      </a:r>
                      <a:r>
                        <a:rPr sz="1600" spc="-10" dirty="0">
                          <a:latin typeface="Calibri"/>
                          <a:cs typeface="Calibri"/>
                        </a:rPr>
                        <a:t> Premiums</a:t>
                      </a:r>
                      <a:endParaRPr sz="1600" dirty="0">
                        <a:latin typeface="Calibri"/>
                        <a:cs typeface="Calibri"/>
                      </a:endParaRPr>
                    </a:p>
                  </a:txBody>
                  <a:tcPr marL="0" marR="0" marT="792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2">
                        <a:lumMod val="75000"/>
                      </a:schemeClr>
                    </a:solidFill>
                  </a:tcPr>
                </a:tc>
                <a:tc>
                  <a:txBody>
                    <a:bodyPr/>
                    <a:lstStyle/>
                    <a:p>
                      <a:pPr>
                        <a:lnSpc>
                          <a:spcPct val="100000"/>
                        </a:lnSpc>
                        <a:spcBef>
                          <a:spcPts val="245"/>
                        </a:spcBef>
                      </a:pPr>
                      <a:endParaRPr sz="1600" dirty="0">
                        <a:latin typeface="Times New Roman"/>
                        <a:cs typeface="Times New Roman"/>
                      </a:endParaRPr>
                    </a:p>
                    <a:p>
                      <a:pPr marL="151130" marR="145415" algn="ctr">
                        <a:lnSpc>
                          <a:spcPct val="101800"/>
                        </a:lnSpc>
                      </a:pPr>
                      <a:r>
                        <a:rPr sz="1600" dirty="0">
                          <a:latin typeface="Calibri"/>
                          <a:cs typeface="Calibri"/>
                        </a:rPr>
                        <a:t>Part</a:t>
                      </a:r>
                      <a:r>
                        <a:rPr sz="1600" spc="-5" dirty="0">
                          <a:latin typeface="Calibri"/>
                          <a:cs typeface="Calibri"/>
                        </a:rPr>
                        <a:t> </a:t>
                      </a:r>
                      <a:r>
                        <a:rPr sz="1600" dirty="0">
                          <a:latin typeface="Calibri"/>
                          <a:cs typeface="Calibri"/>
                        </a:rPr>
                        <a:t>B</a:t>
                      </a:r>
                      <a:r>
                        <a:rPr sz="1600" spc="-20" dirty="0">
                          <a:latin typeface="Calibri"/>
                          <a:cs typeface="Calibri"/>
                        </a:rPr>
                        <a:t> </a:t>
                      </a:r>
                      <a:r>
                        <a:rPr sz="1600" dirty="0">
                          <a:latin typeface="Calibri"/>
                          <a:cs typeface="Calibri"/>
                        </a:rPr>
                        <a:t>premium</a:t>
                      </a:r>
                      <a:r>
                        <a:rPr sz="1600" spc="-15" dirty="0">
                          <a:latin typeface="Calibri"/>
                          <a:cs typeface="Calibri"/>
                        </a:rPr>
                        <a:t> </a:t>
                      </a:r>
                      <a:r>
                        <a:rPr sz="1600" dirty="0">
                          <a:latin typeface="Calibri"/>
                          <a:cs typeface="Calibri"/>
                        </a:rPr>
                        <a:t>paid</a:t>
                      </a:r>
                      <a:r>
                        <a:rPr sz="1600" spc="-15" dirty="0">
                          <a:latin typeface="Calibri"/>
                          <a:cs typeface="Calibri"/>
                        </a:rPr>
                        <a:t> </a:t>
                      </a:r>
                      <a:r>
                        <a:rPr sz="1600" dirty="0">
                          <a:latin typeface="Calibri"/>
                          <a:cs typeface="Calibri"/>
                        </a:rPr>
                        <a:t>for</a:t>
                      </a:r>
                      <a:r>
                        <a:rPr sz="1600" spc="-15" dirty="0">
                          <a:latin typeface="Calibri"/>
                          <a:cs typeface="Calibri"/>
                        </a:rPr>
                        <a:t> </a:t>
                      </a:r>
                      <a:r>
                        <a:rPr sz="1600" spc="-10" dirty="0">
                          <a:latin typeface="Calibri"/>
                          <a:cs typeface="Calibri"/>
                        </a:rPr>
                        <a:t>application </a:t>
                      </a:r>
                      <a:r>
                        <a:rPr sz="1600" dirty="0">
                          <a:latin typeface="Calibri"/>
                          <a:cs typeface="Calibri"/>
                        </a:rPr>
                        <a:t>month</a:t>
                      </a:r>
                      <a:r>
                        <a:rPr sz="1600" spc="-20" dirty="0">
                          <a:latin typeface="Calibri"/>
                          <a:cs typeface="Calibri"/>
                        </a:rPr>
                        <a:t> </a:t>
                      </a:r>
                      <a:r>
                        <a:rPr sz="1600" dirty="0">
                          <a:latin typeface="Calibri"/>
                          <a:cs typeface="Calibri"/>
                        </a:rPr>
                        <a:t>&amp;</a:t>
                      </a:r>
                      <a:r>
                        <a:rPr sz="1600" spc="-20" dirty="0">
                          <a:latin typeface="Calibri"/>
                          <a:cs typeface="Calibri"/>
                        </a:rPr>
                        <a:t> </a:t>
                      </a:r>
                      <a:r>
                        <a:rPr sz="1600" dirty="0">
                          <a:latin typeface="Calibri"/>
                          <a:cs typeface="Calibri"/>
                        </a:rPr>
                        <a:t>may</a:t>
                      </a:r>
                      <a:r>
                        <a:rPr sz="1600" spc="-10" dirty="0">
                          <a:latin typeface="Calibri"/>
                          <a:cs typeface="Calibri"/>
                        </a:rPr>
                        <a:t> </a:t>
                      </a:r>
                      <a:r>
                        <a:rPr sz="1600" dirty="0">
                          <a:latin typeface="Calibri"/>
                          <a:cs typeface="Calibri"/>
                        </a:rPr>
                        <a:t>be</a:t>
                      </a:r>
                      <a:r>
                        <a:rPr sz="1600" spc="-20" dirty="0">
                          <a:latin typeface="Calibri"/>
                          <a:cs typeface="Calibri"/>
                        </a:rPr>
                        <a:t> </a:t>
                      </a:r>
                      <a:r>
                        <a:rPr sz="1600" dirty="0">
                          <a:latin typeface="Calibri"/>
                          <a:cs typeface="Calibri"/>
                        </a:rPr>
                        <a:t>backdated</a:t>
                      </a:r>
                      <a:r>
                        <a:rPr sz="1600" spc="-20" dirty="0">
                          <a:latin typeface="Calibri"/>
                          <a:cs typeface="Calibri"/>
                        </a:rPr>
                        <a:t> </a:t>
                      </a:r>
                      <a:r>
                        <a:rPr sz="1600" spc="-25" dirty="0">
                          <a:latin typeface="Calibri"/>
                          <a:cs typeface="Calibri"/>
                        </a:rPr>
                        <a:t>an </a:t>
                      </a:r>
                      <a:r>
                        <a:rPr sz="1600" dirty="0">
                          <a:latin typeface="Calibri"/>
                          <a:cs typeface="Calibri"/>
                        </a:rPr>
                        <a:t>additional</a:t>
                      </a:r>
                      <a:r>
                        <a:rPr sz="1600" spc="-10" dirty="0">
                          <a:latin typeface="Calibri"/>
                          <a:cs typeface="Calibri"/>
                        </a:rPr>
                        <a:t> </a:t>
                      </a:r>
                      <a:r>
                        <a:rPr sz="1600" dirty="0">
                          <a:latin typeface="Calibri"/>
                          <a:cs typeface="Calibri"/>
                        </a:rPr>
                        <a:t>3</a:t>
                      </a:r>
                      <a:r>
                        <a:rPr sz="1600" spc="-15" dirty="0">
                          <a:latin typeface="Calibri"/>
                          <a:cs typeface="Calibri"/>
                        </a:rPr>
                        <a:t> </a:t>
                      </a:r>
                      <a:r>
                        <a:rPr sz="1600" spc="-10" dirty="0">
                          <a:latin typeface="Calibri"/>
                          <a:cs typeface="Calibri"/>
                        </a:rPr>
                        <a:t>months.</a:t>
                      </a:r>
                      <a:endParaRPr sz="1600" dirty="0">
                        <a:latin typeface="Calibri"/>
                        <a:cs typeface="Calibri"/>
                      </a:endParaRPr>
                    </a:p>
                  </a:txBody>
                  <a:tcPr marL="0" marR="0" marT="212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2">
                        <a:lumMod val="75000"/>
                      </a:schemeClr>
                    </a:solidFill>
                  </a:tcPr>
                </a:tc>
                <a:extLst>
                  <a:ext uri="{0D108BD9-81ED-4DB2-BD59-A6C34878D82A}">
                    <a16:rowId xmlns:a16="http://schemas.microsoft.com/office/drawing/2014/main" val="10002"/>
                  </a:ext>
                </a:extLst>
              </a:tr>
              <a:tr h="808662">
                <a:tc>
                  <a:txBody>
                    <a:bodyPr/>
                    <a:lstStyle/>
                    <a:p>
                      <a:pPr>
                        <a:lnSpc>
                          <a:spcPct val="100000"/>
                        </a:lnSpc>
                        <a:spcBef>
                          <a:spcPts val="595"/>
                        </a:spcBef>
                      </a:pPr>
                      <a:endParaRPr sz="1600" dirty="0">
                        <a:latin typeface="Times New Roman"/>
                        <a:cs typeface="Times New Roman"/>
                      </a:endParaRPr>
                    </a:p>
                    <a:p>
                      <a:pPr marL="312420" marR="304800" indent="-635" algn="ctr">
                        <a:lnSpc>
                          <a:spcPct val="101800"/>
                        </a:lnSpc>
                        <a:spcBef>
                          <a:spcPts val="5"/>
                        </a:spcBef>
                      </a:pPr>
                      <a:r>
                        <a:rPr sz="1600" b="1" spc="-10" dirty="0">
                          <a:solidFill>
                            <a:srgbClr val="2E5395"/>
                          </a:solidFill>
                          <a:latin typeface="Calibri"/>
                          <a:cs typeface="Calibri"/>
                        </a:rPr>
                        <a:t>Qualified Individual-</a:t>
                      </a:r>
                      <a:r>
                        <a:rPr sz="1600" b="1" spc="-50" dirty="0">
                          <a:solidFill>
                            <a:srgbClr val="2E5395"/>
                          </a:solidFill>
                          <a:latin typeface="Calibri"/>
                          <a:cs typeface="Calibri"/>
                        </a:rPr>
                        <a:t>1</a:t>
                      </a:r>
                      <a:r>
                        <a:rPr sz="1600" b="1" spc="-10" dirty="0">
                          <a:solidFill>
                            <a:srgbClr val="2E5395"/>
                          </a:solidFill>
                          <a:latin typeface="Calibri"/>
                          <a:cs typeface="Calibri"/>
                        </a:rPr>
                        <a:t> (QI-</a:t>
                      </a:r>
                      <a:r>
                        <a:rPr sz="1600" b="1" spc="-25" dirty="0">
                          <a:solidFill>
                            <a:srgbClr val="2E5395"/>
                          </a:solidFill>
                          <a:latin typeface="Calibri"/>
                          <a:cs typeface="Calibri"/>
                        </a:rPr>
                        <a:t>1)</a:t>
                      </a:r>
                      <a:endParaRPr sz="1600" dirty="0">
                        <a:latin typeface="Calibri"/>
                        <a:cs typeface="Calibri"/>
                      </a:endParaRPr>
                    </a:p>
                  </a:txBody>
                  <a:tcPr marL="0" marR="0" marT="515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marL="1270" algn="ctr">
                        <a:lnSpc>
                          <a:spcPct val="100000"/>
                        </a:lnSpc>
                        <a:spcBef>
                          <a:spcPts val="540"/>
                        </a:spcBef>
                      </a:pPr>
                      <a:r>
                        <a:rPr sz="1600" b="1" dirty="0">
                          <a:latin typeface="Calibri"/>
                          <a:cs typeface="Calibri"/>
                        </a:rPr>
                        <a:t>135</a:t>
                      </a:r>
                      <a:r>
                        <a:rPr sz="1600" b="1" spc="-10" dirty="0">
                          <a:latin typeface="Calibri"/>
                          <a:cs typeface="Calibri"/>
                        </a:rPr>
                        <a:t> </a:t>
                      </a:r>
                      <a:r>
                        <a:rPr sz="1600" b="1" dirty="0">
                          <a:latin typeface="Calibri"/>
                          <a:cs typeface="Calibri"/>
                        </a:rPr>
                        <a:t>%</a:t>
                      </a:r>
                      <a:r>
                        <a:rPr sz="1600" b="1" spc="-15" dirty="0">
                          <a:latin typeface="Calibri"/>
                          <a:cs typeface="Calibri"/>
                        </a:rPr>
                        <a:t> </a:t>
                      </a:r>
                      <a:r>
                        <a:rPr sz="1600" b="1" spc="-25" dirty="0">
                          <a:latin typeface="Calibri"/>
                          <a:cs typeface="Calibri"/>
                        </a:rPr>
                        <a:t>FPL</a:t>
                      </a:r>
                      <a:endParaRPr sz="1600">
                        <a:latin typeface="Calibri"/>
                        <a:cs typeface="Calibri"/>
                      </a:endParaRPr>
                    </a:p>
                    <a:p>
                      <a:pPr algn="ctr">
                        <a:lnSpc>
                          <a:spcPct val="100000"/>
                        </a:lnSpc>
                        <a:spcBef>
                          <a:spcPts val="25"/>
                        </a:spcBef>
                      </a:pPr>
                      <a:r>
                        <a:rPr sz="1600" spc="-10" dirty="0">
                          <a:latin typeface="Calibri"/>
                          <a:cs typeface="Calibri"/>
                        </a:rPr>
                        <a:t>$1,761</a:t>
                      </a:r>
                      <a:endParaRPr sz="1600">
                        <a:latin typeface="Calibri"/>
                        <a:cs typeface="Calibri"/>
                      </a:endParaRPr>
                    </a:p>
                    <a:p>
                      <a:pPr marL="1270" algn="ctr">
                        <a:lnSpc>
                          <a:spcPct val="100000"/>
                        </a:lnSpc>
                        <a:spcBef>
                          <a:spcPts val="25"/>
                        </a:spcBef>
                      </a:pPr>
                      <a:r>
                        <a:rPr sz="1600" spc="-10" dirty="0">
                          <a:latin typeface="Calibri"/>
                          <a:cs typeface="Calibri"/>
                        </a:rPr>
                        <a:t>Individual</a:t>
                      </a:r>
                      <a:endParaRPr sz="1600">
                        <a:latin typeface="Calibri"/>
                        <a:cs typeface="Calibri"/>
                      </a:endParaRPr>
                    </a:p>
                    <a:p>
                      <a:pPr algn="ctr">
                        <a:lnSpc>
                          <a:spcPct val="100000"/>
                        </a:lnSpc>
                        <a:spcBef>
                          <a:spcPts val="25"/>
                        </a:spcBef>
                      </a:pPr>
                      <a:r>
                        <a:rPr sz="1600" spc="-10" dirty="0">
                          <a:latin typeface="Calibri"/>
                          <a:cs typeface="Calibri"/>
                        </a:rPr>
                        <a:t>$2,380</a:t>
                      </a:r>
                      <a:endParaRPr sz="1600">
                        <a:latin typeface="Calibri"/>
                        <a:cs typeface="Calibri"/>
                      </a:endParaRPr>
                    </a:p>
                    <a:p>
                      <a:pPr marL="33020" algn="ctr">
                        <a:lnSpc>
                          <a:spcPct val="100000"/>
                        </a:lnSpc>
                        <a:spcBef>
                          <a:spcPts val="20"/>
                        </a:spcBef>
                      </a:pPr>
                      <a:r>
                        <a:rPr sz="1600" spc="-10" dirty="0">
                          <a:latin typeface="Calibri"/>
                          <a:cs typeface="Calibri"/>
                        </a:rPr>
                        <a:t>Couple</a:t>
                      </a:r>
                      <a:endParaRPr sz="1600">
                        <a:latin typeface="Calibri"/>
                        <a:cs typeface="Calibri"/>
                      </a:endParaRPr>
                    </a:p>
                  </a:txBody>
                  <a:tcPr marL="0" marR="0" marT="46759"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algn="ctr">
                        <a:lnSpc>
                          <a:spcPct val="100000"/>
                        </a:lnSpc>
                        <a:spcBef>
                          <a:spcPts val="1210"/>
                        </a:spcBef>
                      </a:pPr>
                      <a:r>
                        <a:rPr sz="1600" spc="-10" dirty="0">
                          <a:latin typeface="Calibri"/>
                          <a:cs typeface="Calibri"/>
                        </a:rPr>
                        <a:t>$9,660</a:t>
                      </a:r>
                      <a:endParaRPr sz="1600" dirty="0">
                        <a:latin typeface="Calibri"/>
                        <a:cs typeface="Calibri"/>
                      </a:endParaRPr>
                    </a:p>
                    <a:p>
                      <a:pPr algn="ctr">
                        <a:lnSpc>
                          <a:spcPct val="100000"/>
                        </a:lnSpc>
                        <a:spcBef>
                          <a:spcPts val="25"/>
                        </a:spcBef>
                      </a:pPr>
                      <a:r>
                        <a:rPr sz="1600" spc="-10" dirty="0">
                          <a:latin typeface="Calibri"/>
                          <a:cs typeface="Calibri"/>
                        </a:rPr>
                        <a:t>Individual</a:t>
                      </a:r>
                      <a:endParaRPr sz="1600" dirty="0">
                        <a:latin typeface="Calibri"/>
                        <a:cs typeface="Calibri"/>
                      </a:endParaRPr>
                    </a:p>
                    <a:p>
                      <a:pPr algn="ctr">
                        <a:lnSpc>
                          <a:spcPct val="100000"/>
                        </a:lnSpc>
                        <a:spcBef>
                          <a:spcPts val="25"/>
                        </a:spcBef>
                      </a:pPr>
                      <a:r>
                        <a:rPr sz="1600" spc="-10" dirty="0">
                          <a:latin typeface="Calibri"/>
                          <a:cs typeface="Calibri"/>
                        </a:rPr>
                        <a:t>$14,470</a:t>
                      </a:r>
                      <a:endParaRPr sz="1600" dirty="0">
                        <a:latin typeface="Calibri"/>
                        <a:cs typeface="Calibri"/>
                      </a:endParaRPr>
                    </a:p>
                    <a:p>
                      <a:pPr algn="ctr">
                        <a:lnSpc>
                          <a:spcPct val="100000"/>
                        </a:lnSpc>
                        <a:spcBef>
                          <a:spcPts val="25"/>
                        </a:spcBef>
                      </a:pPr>
                      <a:r>
                        <a:rPr sz="1600" spc="-10" dirty="0">
                          <a:latin typeface="Calibri"/>
                          <a:cs typeface="Calibri"/>
                        </a:rPr>
                        <a:t>Couple</a:t>
                      </a:r>
                      <a:endParaRPr sz="1600" dirty="0">
                        <a:latin typeface="Calibri"/>
                        <a:cs typeface="Calibri"/>
                      </a:endParaRPr>
                    </a:p>
                  </a:txBody>
                  <a:tcPr marL="0" marR="0" marT="1047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marL="374650" marR="197485" indent="-169545">
                        <a:lnSpc>
                          <a:spcPct val="101800"/>
                        </a:lnSpc>
                      </a:pPr>
                      <a:r>
                        <a:rPr sz="1600" dirty="0">
                          <a:latin typeface="Calibri"/>
                          <a:cs typeface="Calibri"/>
                        </a:rPr>
                        <a:t>Medicare</a:t>
                      </a:r>
                      <a:r>
                        <a:rPr sz="1600" spc="-20" dirty="0">
                          <a:latin typeface="Calibri"/>
                          <a:cs typeface="Calibri"/>
                        </a:rPr>
                        <a:t> </a:t>
                      </a:r>
                      <a:r>
                        <a:rPr sz="1600" dirty="0">
                          <a:latin typeface="Calibri"/>
                          <a:cs typeface="Calibri"/>
                        </a:rPr>
                        <a:t>Part</a:t>
                      </a:r>
                      <a:r>
                        <a:rPr sz="1600" spc="-20" dirty="0">
                          <a:latin typeface="Calibri"/>
                          <a:cs typeface="Calibri"/>
                        </a:rPr>
                        <a:t> </a:t>
                      </a:r>
                      <a:r>
                        <a:rPr sz="1600" spc="-50" dirty="0">
                          <a:latin typeface="Calibri"/>
                          <a:cs typeface="Calibri"/>
                        </a:rPr>
                        <a:t>B</a:t>
                      </a:r>
                      <a:r>
                        <a:rPr sz="1600" spc="-10" dirty="0">
                          <a:latin typeface="Calibri"/>
                          <a:cs typeface="Calibri"/>
                        </a:rPr>
                        <a:t> Premiums</a:t>
                      </a:r>
                      <a:endParaRPr sz="16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tc>
                  <a:txBody>
                    <a:bodyPr/>
                    <a:lstStyle/>
                    <a:p>
                      <a:pPr>
                        <a:lnSpc>
                          <a:spcPct val="100000"/>
                        </a:lnSpc>
                        <a:spcBef>
                          <a:spcPts val="595"/>
                        </a:spcBef>
                      </a:pPr>
                      <a:endParaRPr sz="1600" dirty="0">
                        <a:latin typeface="Times New Roman"/>
                        <a:cs typeface="Times New Roman"/>
                      </a:endParaRPr>
                    </a:p>
                    <a:p>
                      <a:pPr marL="150495" marR="146050" algn="ctr">
                        <a:lnSpc>
                          <a:spcPct val="101800"/>
                        </a:lnSpc>
                      </a:pPr>
                      <a:r>
                        <a:rPr sz="1600" dirty="0">
                          <a:latin typeface="Calibri"/>
                          <a:cs typeface="Calibri"/>
                        </a:rPr>
                        <a:t>Part</a:t>
                      </a:r>
                      <a:r>
                        <a:rPr sz="1600" spc="-5" dirty="0">
                          <a:latin typeface="Calibri"/>
                          <a:cs typeface="Calibri"/>
                        </a:rPr>
                        <a:t> </a:t>
                      </a:r>
                      <a:r>
                        <a:rPr sz="1600" dirty="0">
                          <a:latin typeface="Calibri"/>
                          <a:cs typeface="Calibri"/>
                        </a:rPr>
                        <a:t>B</a:t>
                      </a:r>
                      <a:r>
                        <a:rPr sz="1600" spc="-20" dirty="0">
                          <a:latin typeface="Calibri"/>
                          <a:cs typeface="Calibri"/>
                        </a:rPr>
                        <a:t> </a:t>
                      </a:r>
                      <a:r>
                        <a:rPr sz="1600" dirty="0">
                          <a:latin typeface="Calibri"/>
                          <a:cs typeface="Calibri"/>
                        </a:rPr>
                        <a:t>premium</a:t>
                      </a:r>
                      <a:r>
                        <a:rPr sz="1600" spc="-15" dirty="0">
                          <a:latin typeface="Calibri"/>
                          <a:cs typeface="Calibri"/>
                        </a:rPr>
                        <a:t> </a:t>
                      </a:r>
                      <a:r>
                        <a:rPr sz="1600" dirty="0">
                          <a:latin typeface="Calibri"/>
                          <a:cs typeface="Calibri"/>
                        </a:rPr>
                        <a:t>paid</a:t>
                      </a:r>
                      <a:r>
                        <a:rPr sz="1600" spc="-15" dirty="0">
                          <a:latin typeface="Calibri"/>
                          <a:cs typeface="Calibri"/>
                        </a:rPr>
                        <a:t> </a:t>
                      </a:r>
                      <a:r>
                        <a:rPr sz="1600" dirty="0">
                          <a:latin typeface="Calibri"/>
                          <a:cs typeface="Calibri"/>
                        </a:rPr>
                        <a:t>for</a:t>
                      </a:r>
                      <a:r>
                        <a:rPr sz="1600" spc="-15" dirty="0">
                          <a:latin typeface="Calibri"/>
                          <a:cs typeface="Calibri"/>
                        </a:rPr>
                        <a:t> </a:t>
                      </a:r>
                      <a:r>
                        <a:rPr sz="1600" spc="-10" dirty="0">
                          <a:latin typeface="Calibri"/>
                          <a:cs typeface="Calibri"/>
                        </a:rPr>
                        <a:t>application </a:t>
                      </a:r>
                      <a:r>
                        <a:rPr sz="1600" dirty="0">
                          <a:latin typeface="Calibri"/>
                          <a:cs typeface="Calibri"/>
                        </a:rPr>
                        <a:t>month</a:t>
                      </a:r>
                      <a:r>
                        <a:rPr sz="1600" spc="-20" dirty="0">
                          <a:latin typeface="Calibri"/>
                          <a:cs typeface="Calibri"/>
                        </a:rPr>
                        <a:t> </a:t>
                      </a:r>
                      <a:r>
                        <a:rPr sz="1600" dirty="0">
                          <a:latin typeface="Calibri"/>
                          <a:cs typeface="Calibri"/>
                        </a:rPr>
                        <a:t>&amp;</a:t>
                      </a:r>
                      <a:r>
                        <a:rPr sz="1600" spc="-20" dirty="0">
                          <a:latin typeface="Calibri"/>
                          <a:cs typeface="Calibri"/>
                        </a:rPr>
                        <a:t> </a:t>
                      </a:r>
                      <a:r>
                        <a:rPr sz="1600" dirty="0">
                          <a:latin typeface="Calibri"/>
                          <a:cs typeface="Calibri"/>
                        </a:rPr>
                        <a:t>may</a:t>
                      </a:r>
                      <a:r>
                        <a:rPr sz="1600" spc="-10" dirty="0">
                          <a:latin typeface="Calibri"/>
                          <a:cs typeface="Calibri"/>
                        </a:rPr>
                        <a:t> </a:t>
                      </a:r>
                      <a:r>
                        <a:rPr sz="1600" dirty="0">
                          <a:latin typeface="Calibri"/>
                          <a:cs typeface="Calibri"/>
                        </a:rPr>
                        <a:t>be</a:t>
                      </a:r>
                      <a:r>
                        <a:rPr sz="1600" spc="-20" dirty="0">
                          <a:latin typeface="Calibri"/>
                          <a:cs typeface="Calibri"/>
                        </a:rPr>
                        <a:t> </a:t>
                      </a:r>
                      <a:r>
                        <a:rPr sz="1600" dirty="0">
                          <a:latin typeface="Calibri"/>
                          <a:cs typeface="Calibri"/>
                        </a:rPr>
                        <a:t>backdated</a:t>
                      </a:r>
                      <a:r>
                        <a:rPr sz="1600" spc="-20" dirty="0">
                          <a:latin typeface="Calibri"/>
                          <a:cs typeface="Calibri"/>
                        </a:rPr>
                        <a:t> </a:t>
                      </a:r>
                      <a:r>
                        <a:rPr sz="1600" spc="-25" dirty="0">
                          <a:latin typeface="Calibri"/>
                          <a:cs typeface="Calibri"/>
                        </a:rPr>
                        <a:t>an </a:t>
                      </a:r>
                      <a:r>
                        <a:rPr sz="1600" dirty="0">
                          <a:latin typeface="Calibri"/>
                          <a:cs typeface="Calibri"/>
                        </a:rPr>
                        <a:t>additional</a:t>
                      </a:r>
                      <a:r>
                        <a:rPr sz="1600" spc="-10" dirty="0">
                          <a:latin typeface="Calibri"/>
                          <a:cs typeface="Calibri"/>
                        </a:rPr>
                        <a:t> </a:t>
                      </a:r>
                      <a:r>
                        <a:rPr sz="1600" dirty="0">
                          <a:latin typeface="Calibri"/>
                          <a:cs typeface="Calibri"/>
                        </a:rPr>
                        <a:t>3</a:t>
                      </a:r>
                      <a:r>
                        <a:rPr sz="1600" spc="-15" dirty="0">
                          <a:latin typeface="Calibri"/>
                          <a:cs typeface="Calibri"/>
                        </a:rPr>
                        <a:t> </a:t>
                      </a:r>
                      <a:r>
                        <a:rPr sz="1600" spc="-10" dirty="0">
                          <a:latin typeface="Calibri"/>
                          <a:cs typeface="Calibri"/>
                        </a:rPr>
                        <a:t>months.</a:t>
                      </a:r>
                      <a:endParaRPr sz="1600" dirty="0">
                        <a:latin typeface="Calibri"/>
                        <a:cs typeface="Calibri"/>
                      </a:endParaRPr>
                    </a:p>
                  </a:txBody>
                  <a:tcPr marL="0" marR="0" marT="5152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chemeClr val="bg1">
                        <a:lumMod val="85000"/>
                      </a:schemeClr>
                    </a:solidFill>
                  </a:tcPr>
                </a:tc>
                <a:extLst>
                  <a:ext uri="{0D108BD9-81ED-4DB2-BD59-A6C34878D82A}">
                    <a16:rowId xmlns:a16="http://schemas.microsoft.com/office/drawing/2014/main" val="10003"/>
                  </a:ext>
                </a:extLst>
              </a:tr>
              <a:tr h="199105">
                <a:tc gridSpan="5">
                  <a:txBody>
                    <a:bodyPr/>
                    <a:lstStyle/>
                    <a:p>
                      <a:pPr marL="68580">
                        <a:lnSpc>
                          <a:spcPct val="100000"/>
                        </a:lnSpc>
                        <a:spcBef>
                          <a:spcPts val="865"/>
                        </a:spcBef>
                      </a:pPr>
                      <a:endParaRPr sz="1800" dirty="0">
                        <a:latin typeface="Calibri"/>
                        <a:cs typeface="Calibri"/>
                      </a:endParaRPr>
                    </a:p>
                  </a:txBody>
                  <a:tcPr marL="0" marR="0" marT="74901" marB="0">
                    <a:lnL w="6350">
                      <a:solidFill>
                        <a:srgbClr val="000000"/>
                      </a:solidFill>
                      <a:prstDash val="solid"/>
                    </a:lnL>
                    <a:lnT w="6350">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050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DHS programs – how to apply</a:t>
            </a:r>
          </a:p>
        </p:txBody>
      </p:sp>
      <p:sp>
        <p:nvSpPr>
          <p:cNvPr id="3" name="Text Placeholder 2"/>
          <p:cNvSpPr>
            <a:spLocks noGrp="1"/>
          </p:cNvSpPr>
          <p:nvPr>
            <p:ph type="body" sz="quarter" idx="13"/>
          </p:nvPr>
        </p:nvSpPr>
        <p:spPr>
          <a:xfrm>
            <a:off x="838200" y="1503363"/>
            <a:ext cx="4881899" cy="4427537"/>
          </a:xfrm>
        </p:spPr>
        <p:txBody>
          <a:bodyPr>
            <a:normAutofit/>
          </a:bodyPr>
          <a:lstStyle/>
          <a:p>
            <a:r>
              <a:rPr lang="en-US" sz="1800" dirty="0"/>
              <a:t>Apply online on ABE: </a:t>
            </a:r>
            <a:r>
              <a:rPr lang="en-US" sz="1800" dirty="0">
                <a:hlinkClick r:id="rId2"/>
              </a:rPr>
              <a:t>https://abe.Illinois.gov</a:t>
            </a:r>
            <a:r>
              <a:rPr lang="en-US" sz="1800" dirty="0"/>
              <a:t> </a:t>
            </a:r>
          </a:p>
          <a:p>
            <a:r>
              <a:rPr lang="en-US" sz="1800" dirty="0"/>
              <a:t>Apply at Local IDHS Office.  “Family Community Resource Center” locator at: </a:t>
            </a:r>
            <a:r>
              <a:rPr lang="en-US" sz="1800" dirty="0">
                <a:hlinkClick r:id="rId3"/>
              </a:rPr>
              <a:t>http://www.dhs.state.il.us/page.aspx?module=12</a:t>
            </a:r>
            <a:r>
              <a:rPr lang="en-US" sz="1800" dirty="0"/>
              <a:t> </a:t>
            </a:r>
          </a:p>
          <a:p>
            <a:r>
              <a:rPr lang="en-US" sz="1800" u="sng" dirty="0"/>
              <a:t>What to bring</a:t>
            </a:r>
            <a:r>
              <a:rPr lang="en-US" sz="1800" dirty="0"/>
              <a:t>:  ID, SSNs for all household members, proof of immigration status, proof of income for last 30 days</a:t>
            </a:r>
          </a:p>
          <a:p>
            <a:r>
              <a:rPr lang="en-US" sz="1800" u="sng" dirty="0"/>
              <a:t>Legal Aid Chicago PBOE referrals</a:t>
            </a:r>
            <a:r>
              <a:rPr lang="en-US" sz="1800" dirty="0"/>
              <a:t>– more on this later</a:t>
            </a:r>
          </a:p>
          <a:p>
            <a:r>
              <a:rPr lang="en-US" sz="1800" b="0" dirty="0"/>
              <a:t>To be treated as an application, all the form needs is your name and signature. (Though practically, DHS also needs a way to contact you.)</a:t>
            </a:r>
          </a:p>
          <a:p>
            <a:endParaRPr lang="en-US" sz="1800" dirty="0"/>
          </a:p>
        </p:txBody>
      </p:sp>
      <p:pic>
        <p:nvPicPr>
          <p:cNvPr id="4" name="Picture 3"/>
          <p:cNvPicPr>
            <a:picLocks noChangeAspect="1"/>
          </p:cNvPicPr>
          <p:nvPr/>
        </p:nvPicPr>
        <p:blipFill rotWithShape="1">
          <a:blip r:embed="rId4"/>
          <a:srcRect l="13648" t="4075" r="14096" b="11230"/>
          <a:stretch/>
        </p:blipFill>
        <p:spPr>
          <a:xfrm>
            <a:off x="6422780" y="1503363"/>
            <a:ext cx="5065620" cy="334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ight Arrow 4"/>
          <p:cNvSpPr/>
          <p:nvPr/>
        </p:nvSpPr>
        <p:spPr>
          <a:xfrm rot="16200000">
            <a:off x="8511090" y="4684713"/>
            <a:ext cx="889000" cy="1206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34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DHS programs – After application</a:t>
            </a:r>
          </a:p>
        </p:txBody>
      </p:sp>
      <p:sp>
        <p:nvSpPr>
          <p:cNvPr id="3" name="Text Placeholder 2"/>
          <p:cNvSpPr>
            <a:spLocks noGrp="1"/>
          </p:cNvSpPr>
          <p:nvPr>
            <p:ph type="body" sz="quarter" idx="13"/>
          </p:nvPr>
        </p:nvSpPr>
        <p:spPr>
          <a:xfrm>
            <a:off x="838200" y="1256228"/>
            <a:ext cx="10248900" cy="2820987"/>
          </a:xfrm>
        </p:spPr>
        <p:txBody>
          <a:bodyPr>
            <a:noAutofit/>
          </a:bodyPr>
          <a:lstStyle/>
          <a:p>
            <a:pPr marL="0" indent="0">
              <a:buNone/>
            </a:pPr>
            <a:r>
              <a:rPr lang="en-US" sz="1400" dirty="0"/>
              <a:t>Participate in an eligibility interview (SNAP, TANF, AABD Cash)</a:t>
            </a:r>
          </a:p>
          <a:p>
            <a:pPr marL="0" indent="0">
              <a:buNone/>
            </a:pPr>
            <a:r>
              <a:rPr lang="en-US" sz="1400" dirty="0"/>
              <a:t>Submit requested verification documents to DHS.</a:t>
            </a:r>
          </a:p>
          <a:p>
            <a:pPr lvl="1">
              <a:buFont typeface="Arial" panose="020B0604020202020204" pitchFamily="34" charset="0"/>
              <a:buChar char="•"/>
            </a:pPr>
            <a:r>
              <a:rPr lang="en-US" sz="1100" b="0" i="0" dirty="0"/>
              <a:t>Pay check stubs or other proof of income</a:t>
            </a:r>
          </a:p>
          <a:p>
            <a:pPr lvl="1">
              <a:buFont typeface="Arial" panose="020B0604020202020204" pitchFamily="34" charset="0"/>
              <a:buChar char="•"/>
            </a:pPr>
            <a:r>
              <a:rPr lang="en-US" sz="1100" b="0" i="0" dirty="0"/>
              <a:t>Proof of identity</a:t>
            </a:r>
          </a:p>
          <a:p>
            <a:pPr lvl="1">
              <a:buFont typeface="Arial" panose="020B0604020202020204" pitchFamily="34" charset="0"/>
              <a:buChar char="•"/>
            </a:pPr>
            <a:r>
              <a:rPr lang="en-US" sz="1100" b="0" i="0" dirty="0"/>
              <a:t>Proof of available resources (AABD and TANF)</a:t>
            </a:r>
          </a:p>
          <a:p>
            <a:pPr lvl="1">
              <a:buFont typeface="Arial" panose="020B0604020202020204" pitchFamily="34" charset="0"/>
              <a:buChar char="•"/>
            </a:pPr>
            <a:r>
              <a:rPr lang="en-US" sz="1100" b="0" i="0" dirty="0"/>
              <a:t>Other proof as needed esp. if there’s a conflict between information in the application and information on databases used by DHS</a:t>
            </a:r>
          </a:p>
          <a:p>
            <a:pPr marL="0" indent="0">
              <a:buNone/>
            </a:pPr>
            <a:r>
              <a:rPr lang="en-US" sz="1400" dirty="0"/>
              <a:t>Creating and signing a Responsibility and Services Plan (TANF only)</a:t>
            </a:r>
          </a:p>
          <a:p>
            <a:pPr marL="0" indent="0">
              <a:buNone/>
            </a:pPr>
            <a:r>
              <a:rPr lang="en-US" sz="1400" dirty="0"/>
              <a:t>Agreeing to cooperate with child support enforcement (some TANF and Medical)</a:t>
            </a:r>
          </a:p>
          <a:p>
            <a:pPr marL="0" indent="0">
              <a:buNone/>
            </a:pPr>
            <a:r>
              <a:rPr lang="en-US" sz="1400" b="1" dirty="0"/>
              <a:t>Notices:</a:t>
            </a:r>
          </a:p>
          <a:p>
            <a:pPr marL="0" indent="0">
              <a:buNone/>
            </a:pPr>
            <a:r>
              <a:rPr lang="en-US" sz="1400" dirty="0"/>
              <a:t>Open and read mail from DHS as soon as you get it. Keep copies of notices AND the envelope if you have one. DHS </a:t>
            </a:r>
            <a:r>
              <a:rPr lang="en-US" sz="1400" i="1" dirty="0"/>
              <a:t>should</a:t>
            </a:r>
            <a:r>
              <a:rPr lang="en-US" sz="1400" dirty="0"/>
              <a:t> send you a notice once it’s made a decision. Be sure to read the notice, esp. the short paragraphs. Also pay attention to dates.</a:t>
            </a:r>
          </a:p>
          <a:p>
            <a:pPr marL="0" indent="0">
              <a:buNone/>
            </a:pPr>
            <a:r>
              <a:rPr lang="en-US" sz="1400" dirty="0"/>
              <a:t>If your application is denied because you didn’t turn in verifications or because you missed an interview, </a:t>
            </a:r>
            <a:r>
              <a:rPr lang="en-US" sz="1400" b="1" dirty="0"/>
              <a:t>you can appeal </a:t>
            </a:r>
            <a:r>
              <a:rPr lang="en-US" sz="1400" dirty="0"/>
              <a:t>and ask DHS to reopen your case and grant benefits back to the application date. But there’s a deadline for filing the appeal*.</a:t>
            </a:r>
          </a:p>
          <a:p>
            <a:pPr marL="0" indent="0">
              <a:buNone/>
            </a:pPr>
            <a:r>
              <a:rPr lang="en-US" sz="1400" dirty="0"/>
              <a:t>If your application is denied because DHS just got it wrong, </a:t>
            </a:r>
            <a:r>
              <a:rPr lang="en-US" sz="1400" b="1" dirty="0"/>
              <a:t>you can appeal</a:t>
            </a:r>
            <a:r>
              <a:rPr lang="en-US" sz="1400" dirty="0"/>
              <a:t>, but there’s a deadline for that too*.</a:t>
            </a:r>
          </a:p>
          <a:p>
            <a:pPr marL="0" indent="0">
              <a:buNone/>
            </a:pPr>
            <a:r>
              <a:rPr lang="en-US" sz="1400" dirty="0"/>
              <a:t>If DHS doesn’t make a decision in the required processing time, </a:t>
            </a:r>
            <a:r>
              <a:rPr lang="en-US" sz="1400" b="1" dirty="0"/>
              <a:t>you can appeal that too</a:t>
            </a:r>
            <a:r>
              <a:rPr lang="en-US" sz="1400" dirty="0"/>
              <a:t>. </a:t>
            </a:r>
          </a:p>
          <a:p>
            <a:pPr marL="0" indent="0" algn="r">
              <a:buNone/>
            </a:pPr>
            <a:r>
              <a:rPr lang="en-US" sz="1400" dirty="0"/>
              <a:t>* Not every deadline is really a deadline. If a notice is legally insufficient, we can argue that appeal deadlines should not apply. This is particularly common with AABD Cash decisions. </a:t>
            </a:r>
          </a:p>
          <a:p>
            <a:pPr marL="0" indent="0">
              <a:buNone/>
            </a:pPr>
            <a:endParaRPr lang="en-US" sz="1400" b="1" dirty="0"/>
          </a:p>
        </p:txBody>
      </p:sp>
      <p:graphicFrame>
        <p:nvGraphicFramePr>
          <p:cNvPr id="4" name="Table 3"/>
          <p:cNvGraphicFramePr>
            <a:graphicFrameLocks noGrp="1"/>
          </p:cNvGraphicFramePr>
          <p:nvPr>
            <p:extLst>
              <p:ext uri="{D42A27DB-BD31-4B8C-83A1-F6EECF244321}">
                <p14:modId xmlns:p14="http://schemas.microsoft.com/office/powerpoint/2010/main" val="1805944548"/>
              </p:ext>
            </p:extLst>
          </p:nvPr>
        </p:nvGraphicFramePr>
        <p:xfrm>
          <a:off x="7971482" y="2809456"/>
          <a:ext cx="3899243" cy="806954"/>
        </p:xfrm>
        <a:graphic>
          <a:graphicData uri="http://schemas.openxmlformats.org/drawingml/2006/table">
            <a:tbl>
              <a:tblPr firstRow="1" bandRow="1">
                <a:tableStyleId>{5C22544A-7EE6-4342-B048-85BDC9FD1C3A}</a:tableStyleId>
              </a:tblPr>
              <a:tblGrid>
                <a:gridCol w="1172519">
                  <a:extLst>
                    <a:ext uri="{9D8B030D-6E8A-4147-A177-3AD203B41FA5}">
                      <a16:colId xmlns:a16="http://schemas.microsoft.com/office/drawing/2014/main" val="1518633447"/>
                    </a:ext>
                  </a:extLst>
                </a:gridCol>
                <a:gridCol w="2726724">
                  <a:extLst>
                    <a:ext uri="{9D8B030D-6E8A-4147-A177-3AD203B41FA5}">
                      <a16:colId xmlns:a16="http://schemas.microsoft.com/office/drawing/2014/main" val="2883547170"/>
                    </a:ext>
                  </a:extLst>
                </a:gridCol>
              </a:tblGrid>
              <a:tr h="289931">
                <a:tc>
                  <a:txBody>
                    <a:bodyPr/>
                    <a:lstStyle/>
                    <a:p>
                      <a:r>
                        <a:rPr lang="en-US" sz="1200" dirty="0"/>
                        <a:t>Benefit</a:t>
                      </a:r>
                    </a:p>
                  </a:txBody>
                  <a:tcPr/>
                </a:tc>
                <a:tc>
                  <a:txBody>
                    <a:bodyPr/>
                    <a:lstStyle/>
                    <a:p>
                      <a:r>
                        <a:rPr lang="en-US" sz="1200" baseline="0" dirty="0"/>
                        <a:t>Processing Time</a:t>
                      </a:r>
                      <a:endParaRPr lang="en-US" sz="1200" dirty="0"/>
                    </a:p>
                  </a:txBody>
                  <a:tcPr/>
                </a:tc>
                <a:extLst>
                  <a:ext uri="{0D108BD9-81ED-4DB2-BD59-A6C34878D82A}">
                    <a16:rowId xmlns:a16="http://schemas.microsoft.com/office/drawing/2014/main" val="1296547131"/>
                  </a:ext>
                </a:extLst>
              </a:tr>
              <a:tr h="265563">
                <a:tc>
                  <a:txBody>
                    <a:bodyPr/>
                    <a:lstStyle/>
                    <a:p>
                      <a:r>
                        <a:rPr lang="en-US" sz="1050" dirty="0"/>
                        <a:t>SNAP</a:t>
                      </a:r>
                    </a:p>
                  </a:txBody>
                  <a:tcPr/>
                </a:tc>
                <a:tc>
                  <a:txBody>
                    <a:bodyPr/>
                    <a:lstStyle/>
                    <a:p>
                      <a:r>
                        <a:rPr lang="en-US" sz="1050" dirty="0"/>
                        <a:t>5 day (expedited)</a:t>
                      </a:r>
                      <a:r>
                        <a:rPr lang="en-US" sz="1050" baseline="0" dirty="0"/>
                        <a:t>; </a:t>
                      </a:r>
                      <a:r>
                        <a:rPr lang="en-US" sz="1050" dirty="0"/>
                        <a:t>30 days other applications</a:t>
                      </a:r>
                    </a:p>
                  </a:txBody>
                  <a:tcPr/>
                </a:tc>
                <a:extLst>
                  <a:ext uri="{0D108BD9-81ED-4DB2-BD59-A6C34878D82A}">
                    <a16:rowId xmlns:a16="http://schemas.microsoft.com/office/drawing/2014/main" val="2816431451"/>
                  </a:ext>
                </a:extLst>
              </a:tr>
              <a:tr h="238898">
                <a:tc>
                  <a:txBody>
                    <a:bodyPr/>
                    <a:lstStyle/>
                    <a:p>
                      <a:r>
                        <a:rPr lang="en-US" sz="1050" dirty="0"/>
                        <a:t>Everything</a:t>
                      </a:r>
                      <a:r>
                        <a:rPr lang="en-US" sz="1050" baseline="0" dirty="0"/>
                        <a:t> Else</a:t>
                      </a:r>
                      <a:endParaRPr lang="en-US" sz="1050" dirty="0"/>
                    </a:p>
                  </a:txBody>
                  <a:tcPr/>
                </a:tc>
                <a:tc>
                  <a:txBody>
                    <a:bodyPr/>
                    <a:lstStyle/>
                    <a:p>
                      <a:r>
                        <a:rPr lang="en-US" sz="1050" dirty="0"/>
                        <a:t>45 days</a:t>
                      </a:r>
                    </a:p>
                  </a:txBody>
                  <a:tcPr/>
                </a:tc>
                <a:extLst>
                  <a:ext uri="{0D108BD9-81ED-4DB2-BD59-A6C34878D82A}">
                    <a16:rowId xmlns:a16="http://schemas.microsoft.com/office/drawing/2014/main" val="3447887793"/>
                  </a:ext>
                </a:extLst>
              </a:tr>
            </a:tbl>
          </a:graphicData>
        </a:graphic>
      </p:graphicFrame>
    </p:spTree>
    <p:extLst>
      <p:ext uri="{BB962C8B-B14F-4D97-AF65-F5344CB8AC3E}">
        <p14:creationId xmlns:p14="http://schemas.microsoft.com/office/powerpoint/2010/main" val="2600125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DHS programs – Tips on applying when homeless</a:t>
            </a:r>
          </a:p>
        </p:txBody>
      </p:sp>
      <p:sp>
        <p:nvSpPr>
          <p:cNvPr id="3" name="Text Placeholder 2"/>
          <p:cNvSpPr>
            <a:spLocks noGrp="1"/>
          </p:cNvSpPr>
          <p:nvPr>
            <p:ph type="body" sz="quarter" idx="13"/>
          </p:nvPr>
        </p:nvSpPr>
        <p:spPr>
          <a:xfrm>
            <a:off x="838200" y="1517695"/>
            <a:ext cx="10248900" cy="3907224"/>
          </a:xfrm>
        </p:spPr>
        <p:txBody>
          <a:bodyPr>
            <a:noAutofit/>
          </a:bodyPr>
          <a:lstStyle/>
          <a:p>
            <a:pPr marL="0" indent="0">
              <a:buNone/>
            </a:pPr>
            <a:r>
              <a:rPr lang="en-US" sz="1400" dirty="0"/>
              <a:t>The application:</a:t>
            </a:r>
          </a:p>
          <a:p>
            <a:r>
              <a:rPr lang="en-US" sz="1400" b="1" i="0" dirty="0"/>
              <a:t>No mailing address? </a:t>
            </a:r>
            <a:r>
              <a:rPr lang="en-US" sz="1400" b="0" i="0" dirty="0"/>
              <a:t>Use the address of a service provider (with permission) or the FCRC nearest you</a:t>
            </a:r>
          </a:p>
          <a:p>
            <a:r>
              <a:rPr lang="en-US" sz="1400" b="1" i="0" dirty="0"/>
              <a:t>Unsure of information in the application? </a:t>
            </a:r>
            <a:r>
              <a:rPr lang="en-US" sz="1400" b="0" i="0" dirty="0"/>
              <a:t>That’s okay! DHS must verify information. </a:t>
            </a:r>
            <a:r>
              <a:rPr lang="en-US" sz="1400" b="1" i="0" dirty="0"/>
              <a:t>The application is not a test. </a:t>
            </a:r>
            <a:r>
              <a:rPr lang="en-US" sz="1400" b="0" i="0" dirty="0"/>
              <a:t>You won’t get charged with fraud just for not being completely correct</a:t>
            </a:r>
            <a:r>
              <a:rPr lang="en-US" sz="1400" dirty="0"/>
              <a:t>, or for not understanding what they’re asking for.</a:t>
            </a:r>
            <a:endParaRPr lang="en-US" sz="1400" b="0" i="0" dirty="0"/>
          </a:p>
          <a:p>
            <a:r>
              <a:rPr lang="en-US" sz="1400" b="1" i="0" dirty="0"/>
              <a:t>Don’t have rent? </a:t>
            </a:r>
            <a:r>
              <a:rPr lang="en-US" sz="1400" b="0" i="0" dirty="0"/>
              <a:t>Still think of any shelter related expenses you can think of and put them in the application somewhere – </a:t>
            </a:r>
            <a:r>
              <a:rPr lang="en-US" sz="1400" dirty="0"/>
              <a:t>if nowhere else, you can add it to the notes at the end of the application</a:t>
            </a:r>
            <a:r>
              <a:rPr lang="en-US" sz="1400" b="0" i="0" dirty="0"/>
              <a:t>. For example: </a:t>
            </a:r>
          </a:p>
          <a:p>
            <a:pPr lvl="1"/>
            <a:r>
              <a:rPr lang="en-US" sz="1100" b="0" i="0" dirty="0"/>
              <a:t>Do you stay in motels sometimes?</a:t>
            </a:r>
          </a:p>
          <a:p>
            <a:pPr lvl="1"/>
            <a:r>
              <a:rPr lang="en-US" sz="1100" b="0" i="0" dirty="0"/>
              <a:t>Do you pay train fare so you can have a place to rest?</a:t>
            </a:r>
          </a:p>
          <a:p>
            <a:pPr lvl="1"/>
            <a:r>
              <a:rPr lang="en-US" sz="1100" b="0" i="0" dirty="0"/>
              <a:t>Do you stay at friend’s houses sometimes and chip in for expenses while you’re there to thank them?</a:t>
            </a:r>
          </a:p>
          <a:p>
            <a:r>
              <a:rPr lang="en-US" sz="1400" b="0" i="0" dirty="0"/>
              <a:t>In the notes at the end of your application write </a:t>
            </a:r>
            <a:r>
              <a:rPr lang="en-US" sz="1400" b="1" i="0" dirty="0"/>
              <a:t>“I am homeless under PM 06-04.”</a:t>
            </a:r>
          </a:p>
          <a:p>
            <a:r>
              <a:rPr lang="en-US" sz="1400" b="0" i="0" dirty="0"/>
              <a:t>If possible, </a:t>
            </a:r>
            <a:r>
              <a:rPr lang="en-US" sz="1400" b="1" i="0" dirty="0"/>
              <a:t>apply online and LINK your account</a:t>
            </a:r>
            <a:r>
              <a:rPr lang="en-US" sz="1400" b="0" i="0" dirty="0"/>
              <a:t>. That way, your documents are saved online for you and you can check on the status of your application and see any notices there.</a:t>
            </a:r>
          </a:p>
          <a:p>
            <a:r>
              <a:rPr lang="en-US" sz="1400" b="1" i="0" dirty="0"/>
              <a:t>Submit whatever ID documents you have </a:t>
            </a:r>
            <a:r>
              <a:rPr lang="en-US" sz="1400" b="0" i="0" dirty="0"/>
              <a:t>with your application. If you have it, also submit proof of any earned income you received in the last 30 days. But do not wait until you have these documents to file your application.</a:t>
            </a:r>
          </a:p>
          <a:p>
            <a:r>
              <a:rPr lang="en-US" sz="1400" b="1" dirty="0"/>
              <a:t>Keep a copy of your application after you submit it! </a:t>
            </a:r>
            <a:r>
              <a:rPr lang="en-US" sz="1400" dirty="0"/>
              <a:t>Try to keep a copy somewhere that will be safe. You can consider taking a picture on your phone or saving the pdf to your device. Maybe you can even upload the picture to online storage, text the image to someone you trust, email yourself a copy, etc.</a:t>
            </a:r>
            <a:endParaRPr lang="en-US" sz="1400" b="1" dirty="0"/>
          </a:p>
        </p:txBody>
      </p:sp>
    </p:spTree>
    <p:extLst>
      <p:ext uri="{BB962C8B-B14F-4D97-AF65-F5344CB8AC3E}">
        <p14:creationId xmlns:p14="http://schemas.microsoft.com/office/powerpoint/2010/main" val="395377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DHS programs – Tips on applying when homeless</a:t>
            </a:r>
          </a:p>
        </p:txBody>
      </p:sp>
      <p:sp>
        <p:nvSpPr>
          <p:cNvPr id="3" name="Text Placeholder 2"/>
          <p:cNvSpPr>
            <a:spLocks noGrp="1"/>
          </p:cNvSpPr>
          <p:nvPr>
            <p:ph type="body" sz="quarter" idx="13"/>
          </p:nvPr>
        </p:nvSpPr>
        <p:spPr>
          <a:xfrm>
            <a:off x="838200" y="1690689"/>
            <a:ext cx="10248900" cy="3907224"/>
          </a:xfrm>
        </p:spPr>
        <p:txBody>
          <a:bodyPr>
            <a:noAutofit/>
          </a:bodyPr>
          <a:lstStyle/>
          <a:p>
            <a:pPr marL="0" indent="0">
              <a:buNone/>
            </a:pPr>
            <a:r>
              <a:rPr lang="en-US" sz="1400" b="1" dirty="0"/>
              <a:t>Verification Checklist: </a:t>
            </a:r>
          </a:p>
          <a:p>
            <a:r>
              <a:rPr lang="en-US" sz="1400" dirty="0"/>
              <a:t>If DHS asks you to submit verifications and you don’t have them, then </a:t>
            </a:r>
            <a:r>
              <a:rPr lang="en-US" sz="1400" b="1" dirty="0"/>
              <a:t>ask DHS for help</a:t>
            </a:r>
            <a:r>
              <a:rPr lang="en-US" sz="1400" dirty="0"/>
              <a:t>. They should either help you get the verification or give you other ideas for other things you can use to prove whatever it is they are trying to prove.</a:t>
            </a:r>
          </a:p>
          <a:p>
            <a:r>
              <a:rPr lang="en-US" sz="1400" dirty="0"/>
              <a:t>DHS only gives 10 days from the date they mail the verification checklist to submit verifications</a:t>
            </a:r>
            <a:r>
              <a:rPr lang="en-US" sz="1400" b="1" dirty="0"/>
              <a:t>. If you need extra time, ask DHS </a:t>
            </a:r>
            <a:r>
              <a:rPr lang="en-US" sz="1400" dirty="0"/>
              <a:t>and they should give it to you. If you obtain verifications after the deadline, still turn them in.</a:t>
            </a:r>
          </a:p>
          <a:p>
            <a:r>
              <a:rPr lang="en-US" sz="1400" b="1" dirty="0"/>
              <a:t>Keep copies of everything</a:t>
            </a:r>
            <a:r>
              <a:rPr lang="en-US" sz="1400" dirty="0"/>
              <a:t>. Also keep proof that you submitted information. If you can keep of log of your calls with DHS, that can also help later on if there’s problems.</a:t>
            </a:r>
          </a:p>
          <a:p>
            <a:pPr marL="0" indent="0">
              <a:buNone/>
            </a:pPr>
            <a:r>
              <a:rPr lang="en-US" sz="1400" b="1" dirty="0"/>
              <a:t>Interview: </a:t>
            </a:r>
          </a:p>
          <a:p>
            <a:r>
              <a:rPr lang="en-US" sz="1400" dirty="0"/>
              <a:t>Make sure you </a:t>
            </a:r>
            <a:r>
              <a:rPr lang="en-US" sz="1400" b="1" dirty="0"/>
              <a:t>answer your phone </a:t>
            </a:r>
            <a:r>
              <a:rPr lang="en-US" sz="1400" dirty="0"/>
              <a:t>even if you don’t know the number. DHS might try to call you from an unknown or blocked telephone number.</a:t>
            </a:r>
          </a:p>
          <a:p>
            <a:r>
              <a:rPr lang="en-US" sz="1400" dirty="0"/>
              <a:t>If you miss an interview, </a:t>
            </a:r>
            <a:r>
              <a:rPr lang="en-US" sz="1400" b="1" dirty="0"/>
              <a:t>call DHS </a:t>
            </a:r>
            <a:r>
              <a:rPr lang="en-US" sz="1400" dirty="0"/>
              <a:t>to ask them to reschedule it. If they haven’t denied your application yet, they are supposed to reschedule your interview. You can also </a:t>
            </a:r>
            <a:r>
              <a:rPr lang="en-US" sz="1400" b="1" dirty="0"/>
              <a:t>go to the FCRC </a:t>
            </a:r>
            <a:r>
              <a:rPr lang="en-US" sz="1400" dirty="0"/>
              <a:t>and let them know that you have an interview by no phone. They should do the interview in the office.</a:t>
            </a:r>
          </a:p>
        </p:txBody>
      </p:sp>
    </p:spTree>
    <p:extLst>
      <p:ext uri="{BB962C8B-B14F-4D97-AF65-F5344CB8AC3E}">
        <p14:creationId xmlns:p14="http://schemas.microsoft.com/office/powerpoint/2010/main" val="418932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9997"/>
          </a:xfrm>
        </p:spPr>
        <p:txBody>
          <a:bodyPr/>
          <a:lstStyle/>
          <a:p>
            <a:r>
              <a:rPr lang="en-US" dirty="0"/>
              <a:t>Manage My Case </a:t>
            </a:r>
          </a:p>
        </p:txBody>
      </p:sp>
      <p:pic>
        <p:nvPicPr>
          <p:cNvPr id="7" name="Picture 6"/>
          <p:cNvPicPr>
            <a:picLocks noChangeAspect="1"/>
          </p:cNvPicPr>
          <p:nvPr/>
        </p:nvPicPr>
        <p:blipFill rotWithShape="1">
          <a:blip r:embed="rId2"/>
          <a:srcRect t="38184" r="36052" b="39218"/>
          <a:stretch/>
        </p:blipFill>
        <p:spPr>
          <a:xfrm>
            <a:off x="5231612" y="1365191"/>
            <a:ext cx="6412555" cy="1442298"/>
          </a:xfrm>
          <a:prstGeom prst="rect">
            <a:avLst/>
          </a:prstGeom>
        </p:spPr>
      </p:pic>
      <p:sp>
        <p:nvSpPr>
          <p:cNvPr id="8" name="TextBox 7"/>
          <p:cNvSpPr txBox="1"/>
          <p:nvPr/>
        </p:nvSpPr>
        <p:spPr>
          <a:xfrm>
            <a:off x="5370158" y="2777491"/>
            <a:ext cx="2466109" cy="261610"/>
          </a:xfrm>
          <a:prstGeom prst="rect">
            <a:avLst/>
          </a:prstGeom>
          <a:solidFill>
            <a:srgbClr val="FFC000"/>
          </a:solidFill>
          <a:ln w="38100">
            <a:solidFill>
              <a:schemeClr val="tx1"/>
            </a:solidFill>
          </a:ln>
        </p:spPr>
        <p:txBody>
          <a:bodyPr wrap="square" rtlCol="0">
            <a:spAutoFit/>
          </a:bodyPr>
          <a:lstStyle/>
          <a:p>
            <a:pPr algn="ctr"/>
            <a:r>
              <a:rPr lang="en-US" sz="1100" dirty="0"/>
              <a:t>Be sure to check all cases</a:t>
            </a:r>
          </a:p>
        </p:txBody>
      </p:sp>
      <p:sp>
        <p:nvSpPr>
          <p:cNvPr id="9" name="Left Arrow 8"/>
          <p:cNvSpPr/>
          <p:nvPr/>
        </p:nvSpPr>
        <p:spPr>
          <a:xfrm rot="5400000">
            <a:off x="8572358" y="3867789"/>
            <a:ext cx="2872510" cy="6919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Click here to see case details</a:t>
            </a:r>
          </a:p>
        </p:txBody>
      </p:sp>
      <p:sp>
        <p:nvSpPr>
          <p:cNvPr id="3" name="Rectangle 2"/>
          <p:cNvSpPr/>
          <p:nvPr/>
        </p:nvSpPr>
        <p:spPr>
          <a:xfrm>
            <a:off x="838200" y="995859"/>
            <a:ext cx="2419252" cy="369332"/>
          </a:xfrm>
          <a:prstGeom prst="rect">
            <a:avLst/>
          </a:prstGeom>
        </p:spPr>
        <p:txBody>
          <a:bodyPr wrap="none">
            <a:spAutoFit/>
          </a:bodyPr>
          <a:lstStyle/>
          <a:p>
            <a:r>
              <a:rPr lang="en-US" dirty="0">
                <a:hlinkClick r:id="rId3"/>
              </a:rPr>
              <a:t>https://abe.Illinois.gov</a:t>
            </a:r>
            <a:r>
              <a:rPr lang="en-US" dirty="0"/>
              <a:t> </a:t>
            </a:r>
          </a:p>
        </p:txBody>
      </p:sp>
      <p:pic>
        <p:nvPicPr>
          <p:cNvPr id="15" name="Picture 14"/>
          <p:cNvPicPr>
            <a:picLocks noChangeAspect="1"/>
          </p:cNvPicPr>
          <p:nvPr/>
        </p:nvPicPr>
        <p:blipFill rotWithShape="1">
          <a:blip r:embed="rId4"/>
          <a:srcRect l="13648" t="4075" r="14096" b="11230"/>
          <a:stretch/>
        </p:blipFill>
        <p:spPr>
          <a:xfrm>
            <a:off x="522028" y="1755592"/>
            <a:ext cx="4115123" cy="2713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ight Arrow 15"/>
          <p:cNvSpPr/>
          <p:nvPr/>
        </p:nvSpPr>
        <p:spPr>
          <a:xfrm rot="16200000">
            <a:off x="3402074" y="4389784"/>
            <a:ext cx="889000" cy="1206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88566" y="2241395"/>
            <a:ext cx="61331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0" y="2431385"/>
            <a:ext cx="61331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97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2055" r="79210" b="25001"/>
          <a:stretch/>
        </p:blipFill>
        <p:spPr>
          <a:xfrm>
            <a:off x="4045527" y="92364"/>
            <a:ext cx="4193309" cy="5673170"/>
          </a:xfrm>
          <a:prstGeom prst="rect">
            <a:avLst/>
          </a:prstGeom>
        </p:spPr>
      </p:pic>
      <p:sp>
        <p:nvSpPr>
          <p:cNvPr id="5" name="Right Arrow 4"/>
          <p:cNvSpPr/>
          <p:nvPr/>
        </p:nvSpPr>
        <p:spPr>
          <a:xfrm>
            <a:off x="1348509" y="3784761"/>
            <a:ext cx="2632364" cy="7666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Verifications</a:t>
            </a:r>
          </a:p>
        </p:txBody>
      </p:sp>
      <p:sp>
        <p:nvSpPr>
          <p:cNvPr id="6" name="Right Arrow 5"/>
          <p:cNvSpPr/>
          <p:nvPr/>
        </p:nvSpPr>
        <p:spPr>
          <a:xfrm>
            <a:off x="1403927" y="4826082"/>
            <a:ext cx="2576946" cy="8654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Notice History</a:t>
            </a:r>
          </a:p>
        </p:txBody>
      </p:sp>
      <p:sp>
        <p:nvSpPr>
          <p:cNvPr id="7" name="Right Arrow 6"/>
          <p:cNvSpPr/>
          <p:nvPr/>
        </p:nvSpPr>
        <p:spPr>
          <a:xfrm>
            <a:off x="1376218" y="2641840"/>
            <a:ext cx="2632364" cy="86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Benefit Details</a:t>
            </a:r>
          </a:p>
        </p:txBody>
      </p:sp>
    </p:spTree>
    <p:extLst>
      <p:ext uri="{BB962C8B-B14F-4D97-AF65-F5344CB8AC3E}">
        <p14:creationId xmlns:p14="http://schemas.microsoft.com/office/powerpoint/2010/main" val="3190134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4903" r="68070" b="26853"/>
          <a:stretch/>
        </p:blipFill>
        <p:spPr>
          <a:xfrm>
            <a:off x="6404779" y="380774"/>
            <a:ext cx="5355632" cy="162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rotWithShape="1">
          <a:blip r:embed="rId4"/>
          <a:srcRect l="-1" t="50938" r="68929" b="20028"/>
          <a:stretch/>
        </p:blipFill>
        <p:spPr>
          <a:xfrm>
            <a:off x="6787805" y="2297634"/>
            <a:ext cx="4589579" cy="22783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256740" y="4867275"/>
            <a:ext cx="11630460" cy="646331"/>
          </a:xfrm>
          <a:prstGeom prst="rect">
            <a:avLst/>
          </a:prstGeom>
          <a:noFill/>
        </p:spPr>
        <p:txBody>
          <a:bodyPr wrap="square" rtlCol="0">
            <a:spAutoFit/>
          </a:bodyPr>
          <a:lstStyle/>
          <a:p>
            <a:r>
              <a:rPr lang="en-US" dirty="0"/>
              <a:t>Note that information in this section isn’t always up to date or reliable, esp. regarding dates applications were denied or benefits terminated.</a:t>
            </a:r>
          </a:p>
        </p:txBody>
      </p:sp>
      <p:pic>
        <p:nvPicPr>
          <p:cNvPr id="5" name="Picture 4"/>
          <p:cNvPicPr>
            <a:picLocks noChangeAspect="1"/>
          </p:cNvPicPr>
          <p:nvPr/>
        </p:nvPicPr>
        <p:blipFill rotWithShape="1">
          <a:blip r:embed="rId5"/>
          <a:srcRect t="30777" r="50333" b="4155"/>
          <a:stretch/>
        </p:blipFill>
        <p:spPr>
          <a:xfrm>
            <a:off x="708025" y="747913"/>
            <a:ext cx="4858291" cy="3381334"/>
          </a:xfrm>
          <a:prstGeom prst="rect">
            <a:avLst/>
          </a:prstGeom>
        </p:spPr>
      </p:pic>
      <p:sp>
        <p:nvSpPr>
          <p:cNvPr id="6" name="Right Arrow 5"/>
          <p:cNvSpPr/>
          <p:nvPr/>
        </p:nvSpPr>
        <p:spPr>
          <a:xfrm>
            <a:off x="3137170" y="1724692"/>
            <a:ext cx="1443182" cy="86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Benefit Details</a:t>
            </a:r>
          </a:p>
        </p:txBody>
      </p:sp>
      <p:sp>
        <p:nvSpPr>
          <p:cNvPr id="7" name="Rectangle 6"/>
          <p:cNvSpPr/>
          <p:nvPr/>
        </p:nvSpPr>
        <p:spPr>
          <a:xfrm>
            <a:off x="1246936" y="2393975"/>
            <a:ext cx="61331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74720" y="1104364"/>
            <a:ext cx="61331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81378" y="2886165"/>
            <a:ext cx="61331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81378" y="3076400"/>
            <a:ext cx="613317" cy="89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393862" y="2686896"/>
            <a:ext cx="1443182" cy="8682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Medicaid RIN</a:t>
            </a:r>
          </a:p>
        </p:txBody>
      </p:sp>
    </p:spTree>
    <p:extLst>
      <p:ext uri="{BB962C8B-B14F-4D97-AF65-F5344CB8AC3E}">
        <p14:creationId xmlns:p14="http://schemas.microsoft.com/office/powerpoint/2010/main" val="185736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4707" r="78649" b="55495"/>
          <a:stretch/>
        </p:blipFill>
        <p:spPr>
          <a:xfrm>
            <a:off x="2727529" y="0"/>
            <a:ext cx="6397998" cy="4743449"/>
          </a:xfrm>
          <a:prstGeom prst="rect">
            <a:avLst/>
          </a:prstGeom>
        </p:spPr>
      </p:pic>
      <p:sp>
        <p:nvSpPr>
          <p:cNvPr id="5" name="Left Arrow 4"/>
          <p:cNvSpPr/>
          <p:nvPr/>
        </p:nvSpPr>
        <p:spPr>
          <a:xfrm>
            <a:off x="6080329" y="2237832"/>
            <a:ext cx="2706254" cy="5634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Notice of Decision</a:t>
            </a:r>
          </a:p>
        </p:txBody>
      </p:sp>
      <p:sp>
        <p:nvSpPr>
          <p:cNvPr id="6" name="Left Arrow 5"/>
          <p:cNvSpPr/>
          <p:nvPr/>
        </p:nvSpPr>
        <p:spPr>
          <a:xfrm>
            <a:off x="6955879" y="3084240"/>
            <a:ext cx="2244437" cy="406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Medical Card</a:t>
            </a:r>
          </a:p>
        </p:txBody>
      </p:sp>
      <p:sp>
        <p:nvSpPr>
          <p:cNvPr id="7" name="TextBox 6"/>
          <p:cNvSpPr txBox="1"/>
          <p:nvPr/>
        </p:nvSpPr>
        <p:spPr>
          <a:xfrm>
            <a:off x="443057" y="2371724"/>
            <a:ext cx="3352800" cy="2862322"/>
          </a:xfrm>
          <a:prstGeom prst="rect">
            <a:avLst/>
          </a:prstGeom>
          <a:solidFill>
            <a:srgbClr val="FFC000"/>
          </a:solidFill>
          <a:ln w="38100">
            <a:solidFill>
              <a:srgbClr val="000000"/>
            </a:solidFill>
          </a:ln>
        </p:spPr>
        <p:txBody>
          <a:bodyPr wrap="square" rtlCol="0">
            <a:spAutoFit/>
          </a:bodyPr>
          <a:lstStyle/>
          <a:p>
            <a:pPr algn="ctr"/>
            <a:r>
              <a:rPr lang="en-US" dirty="0"/>
              <a:t>Notices for last 12 months posted. </a:t>
            </a:r>
          </a:p>
          <a:p>
            <a:endParaRPr lang="en-US" dirty="0"/>
          </a:p>
          <a:p>
            <a:r>
              <a:rPr lang="en-US" dirty="0"/>
              <a:t>Types of Notices include:</a:t>
            </a:r>
          </a:p>
          <a:p>
            <a:pPr marL="285750" indent="-285750">
              <a:buFont typeface="Arial" panose="020B0604020202020204" pitchFamily="34" charset="0"/>
              <a:buChar char="•"/>
            </a:pPr>
            <a:r>
              <a:rPr lang="en-US" dirty="0"/>
              <a:t>Notice of Decision, </a:t>
            </a:r>
          </a:p>
          <a:p>
            <a:pPr marL="285750" indent="-285750">
              <a:buFont typeface="Arial" panose="020B0604020202020204" pitchFamily="34" charset="0"/>
              <a:buChar char="•"/>
            </a:pPr>
            <a:r>
              <a:rPr lang="en-US" dirty="0"/>
              <a:t>Medical Cards, </a:t>
            </a:r>
          </a:p>
          <a:p>
            <a:pPr marL="285750" indent="-285750">
              <a:buFont typeface="Arial" panose="020B0604020202020204" pitchFamily="34" charset="0"/>
              <a:buChar char="•"/>
            </a:pPr>
            <a:r>
              <a:rPr lang="en-US" dirty="0"/>
              <a:t>Prehearing Meeting Scheduling, </a:t>
            </a:r>
          </a:p>
          <a:p>
            <a:pPr marL="285750" indent="-285750">
              <a:buFont typeface="Arial" panose="020B0604020202020204" pitchFamily="34" charset="0"/>
              <a:buChar char="•"/>
            </a:pPr>
            <a:r>
              <a:rPr lang="en-US" dirty="0"/>
              <a:t>Verification Checklist, </a:t>
            </a:r>
          </a:p>
          <a:p>
            <a:pPr marL="285750" indent="-285750">
              <a:buFont typeface="Arial" panose="020B0604020202020204" pitchFamily="34" charset="0"/>
              <a:buChar char="•"/>
            </a:pPr>
            <a:r>
              <a:rPr lang="en-US" dirty="0"/>
              <a:t>Redetermination Application</a:t>
            </a:r>
          </a:p>
        </p:txBody>
      </p:sp>
      <p:sp>
        <p:nvSpPr>
          <p:cNvPr id="10" name="Oval 9"/>
          <p:cNvSpPr/>
          <p:nvPr/>
        </p:nvSpPr>
        <p:spPr>
          <a:xfrm>
            <a:off x="4676774" y="1479020"/>
            <a:ext cx="1847851" cy="4115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2 11"/>
          <p:cNvSpPr/>
          <p:nvPr/>
        </p:nvSpPr>
        <p:spPr>
          <a:xfrm>
            <a:off x="8549552" y="1292291"/>
            <a:ext cx="1876425" cy="480359"/>
          </a:xfrm>
          <a:prstGeom prst="borderCallout2">
            <a:avLst>
              <a:gd name="adj1" fmla="val 58408"/>
              <a:gd name="adj2" fmla="val -775"/>
              <a:gd name="adj3" fmla="val 58408"/>
              <a:gd name="adj4" fmla="val -16086"/>
              <a:gd name="adj5" fmla="val 64910"/>
              <a:gd name="adj6" fmla="val -111346"/>
            </a:avLst>
          </a:prstGeom>
          <a:solidFill>
            <a:srgbClr val="FF0000"/>
          </a:solidFill>
          <a:ln>
            <a:solidFill>
              <a:srgbClr val="0E1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Date system updated</a:t>
            </a:r>
          </a:p>
        </p:txBody>
      </p:sp>
      <p:sp>
        <p:nvSpPr>
          <p:cNvPr id="14" name="Left Arrow 13"/>
          <p:cNvSpPr/>
          <p:nvPr/>
        </p:nvSpPr>
        <p:spPr>
          <a:xfrm>
            <a:off x="7433456" y="4180031"/>
            <a:ext cx="3533720" cy="56341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Click on these to download</a:t>
            </a:r>
          </a:p>
        </p:txBody>
      </p:sp>
    </p:spTree>
    <p:extLst>
      <p:ext uri="{BB962C8B-B14F-4D97-AF65-F5344CB8AC3E}">
        <p14:creationId xmlns:p14="http://schemas.microsoft.com/office/powerpoint/2010/main" val="24883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for benefits Generally</a:t>
            </a:r>
          </a:p>
        </p:txBody>
      </p:sp>
      <p:sp>
        <p:nvSpPr>
          <p:cNvPr id="3" name="Content Placeholder 2"/>
          <p:cNvSpPr>
            <a:spLocks noGrp="1"/>
          </p:cNvSpPr>
          <p:nvPr>
            <p:ph idx="1"/>
          </p:nvPr>
        </p:nvSpPr>
        <p:spPr>
          <a:xfrm>
            <a:off x="838200" y="2921487"/>
            <a:ext cx="10515600" cy="2126743"/>
          </a:xfrm>
        </p:spPr>
        <p:txBody>
          <a:bodyPr>
            <a:noAutofit/>
          </a:bodyPr>
          <a:lstStyle/>
          <a:p>
            <a:r>
              <a:rPr lang="en-US" sz="1800" dirty="0"/>
              <a:t>No cost to apply</a:t>
            </a:r>
          </a:p>
          <a:p>
            <a:r>
              <a:rPr lang="en-US" sz="1800" dirty="0"/>
              <a:t>No negative consequences for applying for something you don’t qualify for</a:t>
            </a:r>
          </a:p>
          <a:p>
            <a:r>
              <a:rPr lang="en-US" sz="1800" dirty="0"/>
              <a:t>No punishment for wrong answers as long as you’re not lying or misleading on purpose</a:t>
            </a:r>
          </a:p>
          <a:p>
            <a:r>
              <a:rPr lang="en-US" sz="1800" b="1" dirty="0"/>
              <a:t>The agency will lose things! </a:t>
            </a:r>
            <a:r>
              <a:rPr lang="en-US" sz="1800" dirty="0"/>
              <a:t>Keep copies of everything you submit and proof of submission when possible.</a:t>
            </a:r>
          </a:p>
          <a:p>
            <a:r>
              <a:rPr lang="en-US" sz="1800" dirty="0"/>
              <a:t>Failure to complete administrative eligibility steps often results in denials.</a:t>
            </a:r>
          </a:p>
          <a:p>
            <a:r>
              <a:rPr lang="en-US" sz="1800" dirty="0"/>
              <a:t>Agency errors are not uncommon. You have a constitutional right to appeal those decisions.</a:t>
            </a:r>
          </a:p>
        </p:txBody>
      </p:sp>
      <p:graphicFrame>
        <p:nvGraphicFramePr>
          <p:cNvPr id="4" name="Diagram 3"/>
          <p:cNvGraphicFramePr/>
          <p:nvPr/>
        </p:nvGraphicFramePr>
        <p:xfrm>
          <a:off x="1396602" y="1123348"/>
          <a:ext cx="9168693" cy="1520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96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210" t="23876" r="13631"/>
          <a:stretch/>
        </p:blipFill>
        <p:spPr>
          <a:xfrm>
            <a:off x="3094471" y="590550"/>
            <a:ext cx="5233454" cy="4219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6791325" y="990600"/>
            <a:ext cx="876300" cy="962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7383031" y="590550"/>
            <a:ext cx="1360920" cy="6286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Notice Date</a:t>
            </a:r>
          </a:p>
        </p:txBody>
      </p:sp>
      <p:sp>
        <p:nvSpPr>
          <p:cNvPr id="8" name="Right Arrow 7"/>
          <p:cNvSpPr/>
          <p:nvPr/>
        </p:nvSpPr>
        <p:spPr>
          <a:xfrm>
            <a:off x="1829421" y="2700337"/>
            <a:ext cx="1698048" cy="8459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Proposed Action</a:t>
            </a:r>
          </a:p>
        </p:txBody>
      </p:sp>
      <p:sp>
        <p:nvSpPr>
          <p:cNvPr id="9" name="TextBox 8"/>
          <p:cNvSpPr txBox="1"/>
          <p:nvPr/>
        </p:nvSpPr>
        <p:spPr>
          <a:xfrm>
            <a:off x="8829387" y="2456359"/>
            <a:ext cx="2854036" cy="2308324"/>
          </a:xfrm>
          <a:prstGeom prst="rect">
            <a:avLst/>
          </a:prstGeom>
          <a:solidFill>
            <a:srgbClr val="FFC000"/>
          </a:solidFill>
          <a:ln w="38100">
            <a:solidFill>
              <a:schemeClr val="tx1"/>
            </a:solidFill>
          </a:ln>
        </p:spPr>
        <p:txBody>
          <a:bodyPr wrap="square" rtlCol="0">
            <a:spAutoFit/>
          </a:bodyPr>
          <a:lstStyle/>
          <a:p>
            <a:pPr algn="ctr"/>
            <a:r>
              <a:rPr lang="en-US" dirty="0"/>
              <a:t>Unfortunately, the “proposed action” does not always state what DHS is actually doing!</a:t>
            </a:r>
          </a:p>
          <a:p>
            <a:pPr algn="ctr"/>
            <a:endParaRPr lang="en-US" dirty="0"/>
          </a:p>
          <a:p>
            <a:pPr algn="ctr"/>
            <a:r>
              <a:rPr lang="en-US" dirty="0"/>
              <a:t>If you need help figuring out what’s going on, reach out to LAC-PBOE.</a:t>
            </a:r>
          </a:p>
        </p:txBody>
      </p:sp>
      <p:sp>
        <p:nvSpPr>
          <p:cNvPr id="2" name="Rectangle 1"/>
          <p:cNvSpPr/>
          <p:nvPr/>
        </p:nvSpPr>
        <p:spPr>
          <a:xfrm>
            <a:off x="3648075" y="1866900"/>
            <a:ext cx="1638300" cy="589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34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7987" t="31901" r="23526" b="8260"/>
          <a:stretch/>
        </p:blipFill>
        <p:spPr>
          <a:xfrm>
            <a:off x="406426" y="285750"/>
            <a:ext cx="4566441" cy="5095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Left Arrow 4"/>
          <p:cNvSpPr/>
          <p:nvPr/>
        </p:nvSpPr>
        <p:spPr>
          <a:xfrm>
            <a:off x="3965601" y="958235"/>
            <a:ext cx="2893290" cy="9051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Monthly SNAP Benefit Amount &amp; </a:t>
            </a:r>
          </a:p>
          <a:p>
            <a:pPr algn="ctr"/>
            <a:r>
              <a:rPr lang="en-US" sz="1100" b="1" dirty="0">
                <a:solidFill>
                  <a:schemeClr val="tx1"/>
                </a:solidFill>
              </a:rPr>
              <a:t>Who is included in the SNAP Household</a:t>
            </a:r>
          </a:p>
        </p:txBody>
      </p:sp>
      <p:sp>
        <p:nvSpPr>
          <p:cNvPr id="6" name="Left Arrow 5"/>
          <p:cNvSpPr/>
          <p:nvPr/>
        </p:nvSpPr>
        <p:spPr>
          <a:xfrm>
            <a:off x="2603526" y="2195494"/>
            <a:ext cx="1993901" cy="9513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Income Used to Calculate SNAP amount</a:t>
            </a:r>
          </a:p>
        </p:txBody>
      </p:sp>
      <p:pic>
        <p:nvPicPr>
          <p:cNvPr id="11" name="Picture 10"/>
          <p:cNvPicPr>
            <a:picLocks noChangeAspect="1"/>
          </p:cNvPicPr>
          <p:nvPr/>
        </p:nvPicPr>
        <p:blipFill rotWithShape="1">
          <a:blip r:embed="rId4"/>
          <a:srcRect l="48094" t="37195" r="30396" b="10380"/>
          <a:stretch/>
        </p:blipFill>
        <p:spPr>
          <a:xfrm>
            <a:off x="7361426" y="354979"/>
            <a:ext cx="3933825" cy="5093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Left Arrow 11"/>
          <p:cNvSpPr/>
          <p:nvPr/>
        </p:nvSpPr>
        <p:spPr>
          <a:xfrm>
            <a:off x="9823162" y="285750"/>
            <a:ext cx="1864014" cy="812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Medical Expenses</a:t>
            </a:r>
          </a:p>
        </p:txBody>
      </p:sp>
      <p:sp>
        <p:nvSpPr>
          <p:cNvPr id="13" name="Left Arrow 12"/>
          <p:cNvSpPr/>
          <p:nvPr/>
        </p:nvSpPr>
        <p:spPr>
          <a:xfrm>
            <a:off x="9952945" y="3878789"/>
            <a:ext cx="1877105" cy="8464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Shelter Expenses</a:t>
            </a:r>
          </a:p>
        </p:txBody>
      </p:sp>
      <p:sp>
        <p:nvSpPr>
          <p:cNvPr id="14" name="Left Arrow 13"/>
          <p:cNvSpPr/>
          <p:nvPr/>
        </p:nvSpPr>
        <p:spPr>
          <a:xfrm>
            <a:off x="9823162" y="1642173"/>
            <a:ext cx="1877105" cy="8464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Homeless Shelter Standard</a:t>
            </a:r>
          </a:p>
        </p:txBody>
      </p:sp>
      <p:sp>
        <p:nvSpPr>
          <p:cNvPr id="2" name="Rectangle 1"/>
          <p:cNvSpPr/>
          <p:nvPr/>
        </p:nvSpPr>
        <p:spPr>
          <a:xfrm>
            <a:off x="3200400" y="1409700"/>
            <a:ext cx="666750" cy="123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081473" y="1884667"/>
            <a:ext cx="1338502" cy="3363608"/>
          </a:xfrm>
          <a:custGeom>
            <a:avLst/>
            <a:gdLst>
              <a:gd name="connsiteX0" fmla="*/ 1338502 w 1338502"/>
              <a:gd name="connsiteY0" fmla="*/ 3363608 h 3363608"/>
              <a:gd name="connsiteX1" fmla="*/ 157402 w 1338502"/>
              <a:gd name="connsiteY1" fmla="*/ 2468258 h 3363608"/>
              <a:gd name="connsiteX2" fmla="*/ 138352 w 1338502"/>
              <a:gd name="connsiteY2" fmla="*/ 401333 h 3363608"/>
              <a:gd name="connsiteX3" fmla="*/ 1319452 w 1338502"/>
              <a:gd name="connsiteY3" fmla="*/ 1283 h 3363608"/>
            </a:gdLst>
            <a:ahLst/>
            <a:cxnLst>
              <a:cxn ang="0">
                <a:pos x="connsiteX0" y="connsiteY0"/>
              </a:cxn>
              <a:cxn ang="0">
                <a:pos x="connsiteX1" y="connsiteY1"/>
              </a:cxn>
              <a:cxn ang="0">
                <a:pos x="connsiteX2" y="connsiteY2"/>
              </a:cxn>
              <a:cxn ang="0">
                <a:pos x="connsiteX3" y="connsiteY3"/>
              </a:cxn>
            </a:cxnLst>
            <a:rect l="l" t="t" r="r" b="b"/>
            <a:pathLst>
              <a:path w="1338502" h="3363608">
                <a:moveTo>
                  <a:pt x="1338502" y="3363608"/>
                </a:moveTo>
                <a:cubicBezTo>
                  <a:pt x="847964" y="3162789"/>
                  <a:pt x="357427" y="2961970"/>
                  <a:pt x="157402" y="2468258"/>
                </a:cubicBezTo>
                <a:cubicBezTo>
                  <a:pt x="-42623" y="1974546"/>
                  <a:pt x="-55323" y="812495"/>
                  <a:pt x="138352" y="401333"/>
                </a:cubicBezTo>
                <a:cubicBezTo>
                  <a:pt x="332027" y="-9829"/>
                  <a:pt x="825739" y="-4273"/>
                  <a:pt x="1319452" y="1283"/>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15391" y="1941817"/>
            <a:ext cx="2666320" cy="4232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3008" y="1218925"/>
            <a:ext cx="2015944" cy="4232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92194" y="2833687"/>
            <a:ext cx="1694316" cy="1107996"/>
          </a:xfrm>
          <a:prstGeom prst="rect">
            <a:avLst/>
          </a:prstGeom>
          <a:solidFill>
            <a:srgbClr val="FFC000"/>
          </a:solidFill>
          <a:ln w="38100">
            <a:solidFill>
              <a:srgbClr val="000000"/>
            </a:solidFill>
          </a:ln>
        </p:spPr>
        <p:txBody>
          <a:bodyPr wrap="square" rtlCol="0">
            <a:spAutoFit/>
          </a:bodyPr>
          <a:lstStyle/>
          <a:p>
            <a:pPr algn="ctr"/>
            <a:r>
              <a:rPr lang="en-US" sz="1100" dirty="0"/>
              <a:t>People who are homeless can be eligible for the Homeless Shelter Standard OR the Excess Shelter Deduction, not both</a:t>
            </a:r>
          </a:p>
        </p:txBody>
      </p:sp>
    </p:spTree>
    <p:extLst>
      <p:ext uri="{BB962C8B-B14F-4D97-AF65-F5344CB8AC3E}">
        <p14:creationId xmlns:p14="http://schemas.microsoft.com/office/powerpoint/2010/main" val="3854395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277" t="36389" r="19624" b="13611"/>
          <a:stretch/>
        </p:blipFill>
        <p:spPr>
          <a:xfrm>
            <a:off x="514350" y="342900"/>
            <a:ext cx="3714750" cy="3429000"/>
          </a:xfrm>
          <a:prstGeom prst="rect">
            <a:avLst/>
          </a:prstGeom>
        </p:spPr>
      </p:pic>
      <p:sp>
        <p:nvSpPr>
          <p:cNvPr id="6" name="Left Arrow 5"/>
          <p:cNvSpPr/>
          <p:nvPr/>
        </p:nvSpPr>
        <p:spPr>
          <a:xfrm>
            <a:off x="3965287" y="880173"/>
            <a:ext cx="2187863" cy="8464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Restaurant Meals could be here or in its own line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200" t="17500" r="14951" b="30278"/>
          <a:stretch/>
        </p:blipFill>
        <p:spPr>
          <a:xfrm>
            <a:off x="6677024" y="219075"/>
            <a:ext cx="4019551" cy="3581400"/>
          </a:xfrm>
          <a:prstGeom prst="rect">
            <a:avLst/>
          </a:prstGeom>
        </p:spPr>
      </p:pic>
      <p:sp>
        <p:nvSpPr>
          <p:cNvPr id="7" name="TextBox 6"/>
          <p:cNvSpPr txBox="1"/>
          <p:nvPr/>
        </p:nvSpPr>
        <p:spPr>
          <a:xfrm>
            <a:off x="7448549" y="3637459"/>
            <a:ext cx="3419475" cy="646331"/>
          </a:xfrm>
          <a:prstGeom prst="rect">
            <a:avLst/>
          </a:prstGeom>
          <a:solidFill>
            <a:srgbClr val="FFC000"/>
          </a:solidFill>
          <a:ln w="38100">
            <a:solidFill>
              <a:schemeClr val="tx1"/>
            </a:solidFill>
          </a:ln>
        </p:spPr>
        <p:txBody>
          <a:bodyPr wrap="square" rtlCol="0">
            <a:spAutoFit/>
          </a:bodyPr>
          <a:lstStyle/>
          <a:p>
            <a:pPr algn="ctr"/>
            <a:r>
              <a:rPr lang="en-US" dirty="0"/>
              <a:t>Final calculations for AABD Cash often don’t make sense.</a:t>
            </a:r>
          </a:p>
        </p:txBody>
      </p:sp>
    </p:spTree>
    <p:extLst>
      <p:ext uri="{BB962C8B-B14F-4D97-AF65-F5344CB8AC3E}">
        <p14:creationId xmlns:p14="http://schemas.microsoft.com/office/powerpoint/2010/main" val="245966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Appealing </a:t>
            </a:r>
            <a:r>
              <a:rPr lang="en-US" dirty="0" err="1"/>
              <a:t>dhs</a:t>
            </a:r>
            <a:r>
              <a:rPr lang="en-US" dirty="0"/>
              <a:t> decisions</a:t>
            </a:r>
          </a:p>
        </p:txBody>
      </p:sp>
      <p:graphicFrame>
        <p:nvGraphicFramePr>
          <p:cNvPr id="5" name="Diagram 4"/>
          <p:cNvGraphicFramePr/>
          <p:nvPr>
            <p:extLst>
              <p:ext uri="{D42A27DB-BD31-4B8C-83A1-F6EECF244321}">
                <p14:modId xmlns:p14="http://schemas.microsoft.com/office/powerpoint/2010/main" val="1006672493"/>
              </p:ext>
            </p:extLst>
          </p:nvPr>
        </p:nvGraphicFramePr>
        <p:xfrm>
          <a:off x="548833" y="1178377"/>
          <a:ext cx="11014276"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398383" y="5405449"/>
            <a:ext cx="7449475" cy="369332"/>
          </a:xfrm>
          <a:prstGeom prst="rect">
            <a:avLst/>
          </a:prstGeom>
          <a:noFill/>
        </p:spPr>
        <p:txBody>
          <a:bodyPr wrap="none" rtlCol="0">
            <a:spAutoFit/>
          </a:bodyPr>
          <a:lstStyle/>
          <a:p>
            <a:r>
              <a:rPr lang="en-US" dirty="0"/>
              <a:t>*If the notice is legally insufficient, these deadlines arguably do not apply.</a:t>
            </a:r>
          </a:p>
        </p:txBody>
      </p:sp>
    </p:spTree>
    <p:extLst>
      <p:ext uri="{BB962C8B-B14F-4D97-AF65-F5344CB8AC3E}">
        <p14:creationId xmlns:p14="http://schemas.microsoft.com/office/powerpoint/2010/main" val="2539795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0750"/>
          </a:xfrm>
        </p:spPr>
        <p:txBody>
          <a:bodyPr>
            <a:normAutofit fontScale="90000"/>
          </a:bodyPr>
          <a:lstStyle/>
          <a:p>
            <a:r>
              <a:rPr lang="en-US" dirty="0"/>
              <a:t>Referring clients to Legal Aid Chicago</a:t>
            </a:r>
          </a:p>
        </p:txBody>
      </p:sp>
      <p:sp>
        <p:nvSpPr>
          <p:cNvPr id="3" name="Text Placeholder 2"/>
          <p:cNvSpPr>
            <a:spLocks noGrp="1"/>
          </p:cNvSpPr>
          <p:nvPr>
            <p:ph type="body" sz="quarter" idx="13"/>
          </p:nvPr>
        </p:nvSpPr>
        <p:spPr>
          <a:xfrm>
            <a:off x="752475" y="1516063"/>
            <a:ext cx="10518775" cy="3843337"/>
          </a:xfrm>
        </p:spPr>
        <p:txBody>
          <a:bodyPr>
            <a:noAutofit/>
          </a:bodyPr>
          <a:lstStyle/>
          <a:p>
            <a:pPr marL="0" indent="0">
              <a:buNone/>
            </a:pPr>
            <a:r>
              <a:rPr lang="en-US" sz="2000" b="1" dirty="0"/>
              <a:t>Legal Aid Chicago Public Benefits Outreach and Enrollment Team can help people </a:t>
            </a:r>
          </a:p>
          <a:p>
            <a:pPr marL="514350" indent="-514350">
              <a:buAutoNum type="arabicParenBoth"/>
            </a:pPr>
            <a:r>
              <a:rPr lang="en-US" sz="2000" dirty="0"/>
              <a:t>determine what DHS, SSA, and Medicare benefits they might qualify for, </a:t>
            </a:r>
          </a:p>
          <a:p>
            <a:pPr marL="514350" indent="-514350">
              <a:buAutoNum type="arabicParenBoth"/>
            </a:pPr>
            <a:r>
              <a:rPr lang="en-US" sz="2000" dirty="0"/>
              <a:t>submit applications for DHS benefits, </a:t>
            </a:r>
          </a:p>
          <a:p>
            <a:pPr marL="514350" indent="-514350">
              <a:buAutoNum type="arabicParenBoth"/>
            </a:pPr>
            <a:r>
              <a:rPr lang="en-US" sz="2000" dirty="0"/>
              <a:t>Review DHS decisions to determine if they are correct, and </a:t>
            </a:r>
          </a:p>
          <a:p>
            <a:pPr marL="514350" indent="-514350">
              <a:buAutoNum type="arabicParenBoth"/>
            </a:pPr>
            <a:r>
              <a:rPr lang="en-US" sz="2000" dirty="0"/>
              <a:t>file and succeed in appeals related to DHS benefits.</a:t>
            </a:r>
          </a:p>
          <a:p>
            <a:pPr marL="0" indent="0">
              <a:buNone/>
            </a:pPr>
            <a:endParaRPr lang="en-US" sz="2000" dirty="0"/>
          </a:p>
          <a:p>
            <a:pPr marL="0" indent="0">
              <a:buNone/>
            </a:pPr>
            <a:r>
              <a:rPr lang="en-US" sz="2000" dirty="0"/>
              <a:t>Refer cases to Beth Warner during ride-</a:t>
            </a:r>
            <a:r>
              <a:rPr lang="en-US" sz="2000" dirty="0" err="1"/>
              <a:t>alongs</a:t>
            </a:r>
            <a:r>
              <a:rPr lang="en-US" sz="2000" dirty="0"/>
              <a:t>, to Chicago Public Library Cares at Harold Washington Library (on Wednesdays starting in April, or to our phone hotline (312-347-8342) or by contacting a PBOE paralegal directly.</a:t>
            </a:r>
          </a:p>
          <a:p>
            <a:pPr marL="0" indent="0">
              <a:buNone/>
            </a:pPr>
            <a:r>
              <a:rPr lang="en-US" sz="2000" dirty="0"/>
              <a:t>Legal Aid Chicago also helps people with other civil legal matters including family, consumer, and eviction issues, including expungement. Call 312-341-1070 to apply for help.</a:t>
            </a:r>
          </a:p>
        </p:txBody>
      </p:sp>
    </p:spTree>
    <p:extLst>
      <p:ext uri="{BB962C8B-B14F-4D97-AF65-F5344CB8AC3E}">
        <p14:creationId xmlns:p14="http://schemas.microsoft.com/office/powerpoint/2010/main" val="285394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515600" cy="1325563"/>
          </a:xfrm>
        </p:spPr>
        <p:txBody>
          <a:bodyPr/>
          <a:lstStyle/>
          <a:p>
            <a:r>
              <a:rPr lang="en-US" dirty="0"/>
              <a:t>Social security</a:t>
            </a:r>
          </a:p>
        </p:txBody>
      </p:sp>
      <p:graphicFrame>
        <p:nvGraphicFramePr>
          <p:cNvPr id="5" name="Table 4"/>
          <p:cNvGraphicFramePr>
            <a:graphicFrameLocks noGrp="1"/>
          </p:cNvGraphicFramePr>
          <p:nvPr>
            <p:extLst>
              <p:ext uri="{D42A27DB-BD31-4B8C-83A1-F6EECF244321}">
                <p14:modId xmlns:p14="http://schemas.microsoft.com/office/powerpoint/2010/main" val="1330678109"/>
              </p:ext>
            </p:extLst>
          </p:nvPr>
        </p:nvGraphicFramePr>
        <p:xfrm>
          <a:off x="653144" y="979658"/>
          <a:ext cx="10929256" cy="4297680"/>
        </p:xfrm>
        <a:graphic>
          <a:graphicData uri="http://schemas.openxmlformats.org/drawingml/2006/table">
            <a:tbl>
              <a:tblPr firstRow="1" bandRow="1">
                <a:tableStyleId>{5C22544A-7EE6-4342-B048-85BDC9FD1C3A}</a:tableStyleId>
              </a:tblPr>
              <a:tblGrid>
                <a:gridCol w="1556656">
                  <a:extLst>
                    <a:ext uri="{9D8B030D-6E8A-4147-A177-3AD203B41FA5}">
                      <a16:colId xmlns:a16="http://schemas.microsoft.com/office/drawing/2014/main" val="2134805467"/>
                    </a:ext>
                  </a:extLst>
                </a:gridCol>
                <a:gridCol w="4413566">
                  <a:extLst>
                    <a:ext uri="{9D8B030D-6E8A-4147-A177-3AD203B41FA5}">
                      <a16:colId xmlns:a16="http://schemas.microsoft.com/office/drawing/2014/main" val="2708930351"/>
                    </a:ext>
                  </a:extLst>
                </a:gridCol>
                <a:gridCol w="1056296">
                  <a:extLst>
                    <a:ext uri="{9D8B030D-6E8A-4147-A177-3AD203B41FA5}">
                      <a16:colId xmlns:a16="http://schemas.microsoft.com/office/drawing/2014/main" val="999399114"/>
                    </a:ext>
                  </a:extLst>
                </a:gridCol>
                <a:gridCol w="3902738">
                  <a:extLst>
                    <a:ext uri="{9D8B030D-6E8A-4147-A177-3AD203B41FA5}">
                      <a16:colId xmlns:a16="http://schemas.microsoft.com/office/drawing/2014/main" val="1584552605"/>
                    </a:ext>
                  </a:extLst>
                </a:gridCol>
              </a:tblGrid>
              <a:tr h="591827">
                <a:tc>
                  <a:txBody>
                    <a:bodyPr/>
                    <a:lstStyle/>
                    <a:p>
                      <a:r>
                        <a:rPr lang="en-US" sz="1400" dirty="0"/>
                        <a:t>Benefit Type</a:t>
                      </a:r>
                    </a:p>
                  </a:txBody>
                  <a:tcPr/>
                </a:tc>
                <a:tc>
                  <a:txBody>
                    <a:bodyPr/>
                    <a:lstStyle/>
                    <a:p>
                      <a:r>
                        <a:rPr lang="en-US" sz="1400" dirty="0"/>
                        <a:t>Eligibility</a:t>
                      </a:r>
                    </a:p>
                  </a:txBody>
                  <a:tcPr/>
                </a:tc>
                <a:tc>
                  <a:txBody>
                    <a:bodyPr/>
                    <a:lstStyle/>
                    <a:p>
                      <a:r>
                        <a:rPr lang="en-US" sz="1400" dirty="0"/>
                        <a:t>Maximum (average)</a:t>
                      </a:r>
                      <a:r>
                        <a:rPr lang="en-US" sz="1400" baseline="0" dirty="0"/>
                        <a:t> monthly benefit in 2025*</a:t>
                      </a:r>
                      <a:endParaRPr lang="en-US" sz="1400" dirty="0"/>
                    </a:p>
                  </a:txBody>
                  <a:tcPr/>
                </a:tc>
                <a:tc>
                  <a:txBody>
                    <a:bodyPr/>
                    <a:lstStyle/>
                    <a:p>
                      <a:r>
                        <a:rPr lang="en-US" sz="1400" dirty="0"/>
                        <a:t>How to Apply</a:t>
                      </a:r>
                    </a:p>
                  </a:txBody>
                  <a:tcPr/>
                </a:tc>
                <a:extLst>
                  <a:ext uri="{0D108BD9-81ED-4DB2-BD59-A6C34878D82A}">
                    <a16:rowId xmlns:a16="http://schemas.microsoft.com/office/drawing/2014/main" val="1518273023"/>
                  </a:ext>
                </a:extLst>
              </a:tr>
              <a:tr h="397617">
                <a:tc>
                  <a:txBody>
                    <a:bodyPr/>
                    <a:lstStyle/>
                    <a:p>
                      <a:r>
                        <a:rPr lang="en-US" baseline="0" dirty="0"/>
                        <a:t>Retirement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Is at least 62 years old</a:t>
                      </a:r>
                      <a:r>
                        <a:rPr lang="en-US" sz="1400" baseline="0" dirty="0"/>
                        <a:t> and has earned enough SSA work credits</a:t>
                      </a:r>
                      <a:endParaRPr lang="en-US" sz="1400" dirty="0"/>
                    </a:p>
                  </a:txBody>
                  <a:tcPr/>
                </a:tc>
                <a:tc>
                  <a:txBody>
                    <a:bodyPr/>
                    <a:lstStyle/>
                    <a:p>
                      <a:r>
                        <a:rPr lang="en-US" sz="1400" b="0" i="0" kern="1200" dirty="0">
                          <a:solidFill>
                            <a:schemeClr val="dk1"/>
                          </a:solidFill>
                          <a:effectLst/>
                          <a:latin typeface="+mn-lt"/>
                          <a:ea typeface="+mn-ea"/>
                          <a:cs typeface="+mn-cs"/>
                        </a:rPr>
                        <a:t>$5,108 ($1,976)</a:t>
                      </a:r>
                      <a:endParaRPr lang="en-US" sz="1400" dirty="0"/>
                    </a:p>
                  </a:txBody>
                  <a:tcPr/>
                </a:tc>
                <a:tc>
                  <a:txBody>
                    <a:bodyPr/>
                    <a:lstStyle/>
                    <a:p>
                      <a:r>
                        <a:rPr lang="en-US" sz="1400" dirty="0">
                          <a:hlinkClick r:id="rId3"/>
                        </a:rPr>
                        <a:t>https://secure.ssa.gov/iClaim/rib</a:t>
                      </a:r>
                      <a:r>
                        <a:rPr lang="en-US" sz="1400" dirty="0"/>
                        <a:t> or in Person</a:t>
                      </a:r>
                    </a:p>
                  </a:txBody>
                  <a:tcPr/>
                </a:tc>
                <a:extLst>
                  <a:ext uri="{0D108BD9-81ED-4DB2-BD59-A6C34878D82A}">
                    <a16:rowId xmlns:a16="http://schemas.microsoft.com/office/drawing/2014/main" val="3602307192"/>
                  </a:ext>
                </a:extLst>
              </a:tr>
              <a:tr h="397617">
                <a:tc>
                  <a:txBody>
                    <a:bodyPr/>
                    <a:lstStyle/>
                    <a:p>
                      <a:r>
                        <a:rPr lang="en-US" baseline="0" dirty="0"/>
                        <a:t>Disability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Has one</a:t>
                      </a:r>
                      <a:r>
                        <a:rPr lang="en-US" sz="1400" baseline="0" dirty="0"/>
                        <a:t> or more conditions that together prevent the person from </a:t>
                      </a:r>
                      <a:r>
                        <a:rPr lang="en-US" sz="1400" b="1" baseline="0" dirty="0"/>
                        <a:t>engaging in “substantial gainful employment”</a:t>
                      </a:r>
                      <a:r>
                        <a:rPr lang="en-US" sz="1400" baseline="0" dirty="0"/>
                        <a:t> and has earned enough SSA work credits</a:t>
                      </a:r>
                      <a:endParaRPr lang="en-US" sz="1400" dirty="0"/>
                    </a:p>
                    <a:p>
                      <a:endParaRPr lang="en-US" sz="1400" dirty="0"/>
                    </a:p>
                  </a:txBody>
                  <a:tcPr/>
                </a:tc>
                <a:tc>
                  <a:txBody>
                    <a:bodyPr/>
                    <a:lstStyle/>
                    <a:p>
                      <a:r>
                        <a:rPr lang="en-US" sz="1400" dirty="0"/>
                        <a:t>$4,018 ($,1580)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linkClick r:id="rId4"/>
                        </a:rPr>
                        <a:t>https://secure.ssa.gov/iClaim/dib</a:t>
                      </a:r>
                      <a:r>
                        <a:rPr lang="en-US" sz="1400" dirty="0"/>
                        <a:t> or 1-800-772-1213</a:t>
                      </a:r>
                    </a:p>
                    <a:p>
                      <a:endParaRPr lang="en-US" sz="1400" dirty="0"/>
                    </a:p>
                  </a:txBody>
                  <a:tcPr/>
                </a:tc>
                <a:extLst>
                  <a:ext uri="{0D108BD9-81ED-4DB2-BD59-A6C34878D82A}">
                    <a16:rowId xmlns:a16="http://schemas.microsoft.com/office/drawing/2014/main" val="1534015675"/>
                  </a:ext>
                </a:extLst>
              </a:tr>
              <a:tr h="397617">
                <a:tc>
                  <a:txBody>
                    <a:bodyPr/>
                    <a:lstStyle/>
                    <a:p>
                      <a:r>
                        <a:rPr lang="en-US" baseline="0" dirty="0"/>
                        <a:t>Survivors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Certain</a:t>
                      </a:r>
                      <a:r>
                        <a:rPr lang="en-US" sz="1400" baseline="0" dirty="0"/>
                        <a:t> surviving spouses and ex-spouses, parents, and children</a:t>
                      </a:r>
                      <a:endParaRPr lang="en-US" sz="1400" dirty="0"/>
                    </a:p>
                  </a:txBody>
                  <a:tcPr/>
                </a:tc>
                <a:tc>
                  <a:txBody>
                    <a:bodyPr/>
                    <a:lstStyle/>
                    <a:p>
                      <a:r>
                        <a:rPr lang="en-US" sz="1400" dirty="0"/>
                        <a:t>$5,108</a:t>
                      </a:r>
                      <a:r>
                        <a:rPr lang="en-US" sz="1400" baseline="0" dirty="0"/>
                        <a:t> ($1,832)</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 Person</a:t>
                      </a:r>
                    </a:p>
                  </a:txBody>
                  <a:tcPr/>
                </a:tc>
                <a:extLst>
                  <a:ext uri="{0D108BD9-81ED-4DB2-BD59-A6C34878D82A}">
                    <a16:rowId xmlns:a16="http://schemas.microsoft.com/office/drawing/2014/main" val="2630365468"/>
                  </a:ext>
                </a:extLst>
              </a:tr>
              <a:tr h="397617">
                <a:tc>
                  <a:txBody>
                    <a:bodyPr/>
                    <a:lstStyle/>
                    <a:p>
                      <a:r>
                        <a:rPr lang="en-US" baseline="0" dirty="0"/>
                        <a:t>Supplemental Security Income (SSI)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Has one ore more conditions that</a:t>
                      </a:r>
                      <a:r>
                        <a:rPr lang="en-US" sz="1400" baseline="0" dirty="0"/>
                        <a:t> together prevent the person from </a:t>
                      </a:r>
                      <a:r>
                        <a:rPr lang="en-US" sz="1400" b="1" baseline="0" dirty="0"/>
                        <a:t>engaging in “substantial gainful employment”, </a:t>
                      </a:r>
                      <a:r>
                        <a:rPr lang="en-US" sz="1400" baseline="0" dirty="0"/>
                        <a:t>or is blind, or is over 65 years old; AND meets SSI income and asset  caps</a:t>
                      </a:r>
                      <a:endParaRPr lang="en-US" sz="1400" dirty="0"/>
                    </a:p>
                    <a:p>
                      <a:endParaRPr lang="en-US" sz="1400" dirty="0"/>
                    </a:p>
                  </a:txBody>
                  <a:tcPr/>
                </a:tc>
                <a:tc>
                  <a:txBody>
                    <a:bodyPr/>
                    <a:lstStyle/>
                    <a:p>
                      <a:r>
                        <a:rPr lang="en-US" sz="1400" dirty="0"/>
                        <a:t>$967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https://secure.ssa.gov/iClaim/dib</a:t>
                      </a:r>
                    </a:p>
                    <a:p>
                      <a:endParaRPr lang="en-US" sz="1400" dirty="0"/>
                    </a:p>
                  </a:txBody>
                  <a:tcPr/>
                </a:tc>
                <a:extLst>
                  <a:ext uri="{0D108BD9-81ED-4DB2-BD59-A6C34878D82A}">
                    <a16:rowId xmlns:a16="http://schemas.microsoft.com/office/drawing/2014/main" val="297544276"/>
                  </a:ext>
                </a:extLst>
              </a:tr>
            </a:tbl>
          </a:graphicData>
        </a:graphic>
      </p:graphicFrame>
      <p:sp>
        <p:nvSpPr>
          <p:cNvPr id="6" name="TextBox 5"/>
          <p:cNvSpPr txBox="1"/>
          <p:nvPr/>
        </p:nvSpPr>
        <p:spPr>
          <a:xfrm>
            <a:off x="1420894" y="5277338"/>
            <a:ext cx="9350211" cy="461665"/>
          </a:xfrm>
          <a:prstGeom prst="rect">
            <a:avLst/>
          </a:prstGeom>
          <a:noFill/>
        </p:spPr>
        <p:txBody>
          <a:bodyPr wrap="square" rtlCol="0">
            <a:spAutoFit/>
          </a:bodyPr>
          <a:lstStyle/>
          <a:p>
            <a:r>
              <a:rPr lang="en-US" sz="1200" dirty="0"/>
              <a:t>* Most do not get the maximum amount. The reasons amount might be lower then the maximum</a:t>
            </a:r>
          </a:p>
          <a:p>
            <a:r>
              <a:rPr lang="en-US" sz="1200" dirty="0"/>
              <a:t>vary by benefit type. Maximums amounts for all benefits change every year.</a:t>
            </a:r>
          </a:p>
        </p:txBody>
      </p:sp>
    </p:spTree>
    <p:extLst>
      <p:ext uri="{BB962C8B-B14F-4D97-AF65-F5344CB8AC3E}">
        <p14:creationId xmlns:p14="http://schemas.microsoft.com/office/powerpoint/2010/main" val="249271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a:t>
            </a:r>
          </a:p>
        </p:txBody>
      </p:sp>
      <p:graphicFrame>
        <p:nvGraphicFramePr>
          <p:cNvPr id="4" name="Diagram 3"/>
          <p:cNvGraphicFramePr/>
          <p:nvPr/>
        </p:nvGraphicFramePr>
        <p:xfrm>
          <a:off x="-199572" y="1581831"/>
          <a:ext cx="12391572" cy="398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5795433" y="-965994"/>
          <a:ext cx="5977467" cy="398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99683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 5-step Sequential Analysis</a:t>
            </a:r>
          </a:p>
        </p:txBody>
      </p:sp>
      <p:sp>
        <p:nvSpPr>
          <p:cNvPr id="3" name="Text Placeholder 2"/>
          <p:cNvSpPr>
            <a:spLocks noGrp="1"/>
          </p:cNvSpPr>
          <p:nvPr>
            <p:ph type="body" sz="quarter" idx="13"/>
          </p:nvPr>
        </p:nvSpPr>
        <p:spPr/>
        <p:txBody>
          <a:bodyPr>
            <a:normAutofit fontScale="92500" lnSpcReduction="10000"/>
          </a:bodyPr>
          <a:lstStyle/>
          <a:p>
            <a:pPr marL="457200" lvl="1" indent="0">
              <a:buNone/>
            </a:pPr>
            <a:r>
              <a:rPr lang="en-US" dirty="0"/>
              <a:t>1.  Not working at “substantial” level ($1,620 gross per month/ $2700 if blind); and</a:t>
            </a:r>
          </a:p>
          <a:p>
            <a:pPr marL="457200" lvl="1" indent="0">
              <a:buNone/>
            </a:pPr>
            <a:r>
              <a:rPr lang="en-US" dirty="0"/>
              <a:t>2.  Have a “severe” medical impairment; and </a:t>
            </a:r>
          </a:p>
          <a:p>
            <a:pPr marL="457200" lvl="1" indent="0">
              <a:buNone/>
            </a:pPr>
            <a:r>
              <a:rPr lang="en-US" dirty="0"/>
              <a:t>3.  “Meet a Listing” =</a:t>
            </a:r>
            <a:r>
              <a:rPr lang="en-US" b="0" dirty="0"/>
              <a:t> have illness that meets specific regulatory guidelines (test results, labs, </a:t>
            </a:r>
            <a:r>
              <a:rPr lang="en-US" b="0" dirty="0" err="1"/>
              <a:t>etc</a:t>
            </a:r>
            <a:r>
              <a:rPr lang="en-US" b="0" dirty="0"/>
              <a:t>) considered automatically disabling</a:t>
            </a:r>
          </a:p>
          <a:p>
            <a:pPr marL="457200" lvl="1" indent="0">
              <a:buNone/>
            </a:pPr>
            <a:r>
              <a:rPr lang="en-US" b="0" dirty="0"/>
              <a:t>	OR</a:t>
            </a:r>
          </a:p>
          <a:p>
            <a:pPr marL="457200" lvl="1" indent="0">
              <a:buNone/>
            </a:pPr>
            <a:r>
              <a:rPr lang="en-US" b="0" dirty="0"/>
              <a:t>4.  Based on what you still can do despite your physical and mental impairments (“Residual Functional Capacity = RFC), you cannot Return to Past Relevant Work (last 15 years); and </a:t>
            </a:r>
          </a:p>
          <a:p>
            <a:pPr marL="457200" lvl="1" indent="0">
              <a:buNone/>
            </a:pPr>
            <a:r>
              <a:rPr lang="en-US" b="0" dirty="0"/>
              <a:t>5.  Considering your RFC, your age, education, and previous work experience (if any).</a:t>
            </a:r>
          </a:p>
          <a:p>
            <a:pPr lvl="1"/>
            <a:endParaRPr lang="en-US" b="0" dirty="0"/>
          </a:p>
          <a:p>
            <a:pPr marL="457200" lvl="1" indent="0">
              <a:buNone/>
            </a:pPr>
            <a:r>
              <a:rPr lang="en-US" sz="2600" b="1" dirty="0"/>
              <a:t>You can be found disabled as you age (generally 50+) if you cannot do past physically demanding work, and you have little education </a:t>
            </a:r>
            <a:r>
              <a:rPr lang="en-US" sz="2600" dirty="0"/>
              <a:t>and </a:t>
            </a:r>
            <a:r>
              <a:rPr lang="en-US" sz="2600" dirty="0" err="1"/>
              <a:t>voc</a:t>
            </a:r>
            <a:r>
              <a:rPr lang="en-US" sz="2600" dirty="0"/>
              <a:t> </a:t>
            </a:r>
            <a:r>
              <a:rPr lang="en-US" sz="2600" b="1" dirty="0"/>
              <a:t>skills</a:t>
            </a:r>
          </a:p>
          <a:p>
            <a:endParaRPr lang="en-US" dirty="0"/>
          </a:p>
        </p:txBody>
      </p:sp>
    </p:spTree>
    <p:extLst>
      <p:ext uri="{BB962C8B-B14F-4D97-AF65-F5344CB8AC3E}">
        <p14:creationId xmlns:p14="http://schemas.microsoft.com/office/powerpoint/2010/main" val="357846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a:t>
            </a:r>
          </a:p>
        </p:txBody>
      </p:sp>
      <p:sp>
        <p:nvSpPr>
          <p:cNvPr id="3" name="Text Placeholder 2"/>
          <p:cNvSpPr>
            <a:spLocks noGrp="1"/>
          </p:cNvSpPr>
          <p:nvPr>
            <p:ph type="body" sz="quarter" idx="13"/>
          </p:nvPr>
        </p:nvSpPr>
        <p:spPr>
          <a:xfrm>
            <a:off x="838200" y="1429544"/>
            <a:ext cx="10518775" cy="522287"/>
          </a:xfrm>
        </p:spPr>
        <p:txBody>
          <a:bodyPr/>
          <a:lstStyle/>
          <a:p>
            <a:pPr marL="0" indent="0">
              <a:buNone/>
            </a:pPr>
            <a:r>
              <a:rPr lang="en-US" b="1" dirty="0"/>
              <a:t>Typical Process for applying for SSI and Disability (SSD)</a:t>
            </a:r>
          </a:p>
        </p:txBody>
      </p:sp>
      <p:graphicFrame>
        <p:nvGraphicFramePr>
          <p:cNvPr id="4" name="Diagram 3"/>
          <p:cNvGraphicFramePr/>
          <p:nvPr/>
        </p:nvGraphicFramePr>
        <p:xfrm>
          <a:off x="419100" y="1951831"/>
          <a:ext cx="11563350" cy="3725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6500701" y="4068575"/>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07745" y="3699243"/>
            <a:ext cx="2710543" cy="369332"/>
          </a:xfrm>
          <a:prstGeom prst="rect">
            <a:avLst/>
          </a:prstGeom>
          <a:noFill/>
        </p:spPr>
        <p:txBody>
          <a:bodyPr wrap="square" rtlCol="0">
            <a:spAutoFit/>
          </a:bodyPr>
          <a:lstStyle/>
          <a:p>
            <a:pPr algn="ctr"/>
            <a:r>
              <a:rPr lang="en-US" dirty="0"/>
              <a:t>Approx. 9 months!</a:t>
            </a:r>
          </a:p>
        </p:txBody>
      </p:sp>
    </p:spTree>
    <p:extLst>
      <p:ext uri="{BB962C8B-B14F-4D97-AF65-F5344CB8AC3E}">
        <p14:creationId xmlns:p14="http://schemas.microsoft.com/office/powerpoint/2010/main" val="129136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a:t>
            </a:r>
          </a:p>
        </p:txBody>
      </p:sp>
      <p:sp>
        <p:nvSpPr>
          <p:cNvPr id="3" name="Text Placeholder 2"/>
          <p:cNvSpPr>
            <a:spLocks noGrp="1"/>
          </p:cNvSpPr>
          <p:nvPr>
            <p:ph type="body" sz="quarter" idx="13"/>
          </p:nvPr>
        </p:nvSpPr>
        <p:spPr>
          <a:xfrm>
            <a:off x="838200" y="1429544"/>
            <a:ext cx="10518775" cy="522287"/>
          </a:xfrm>
        </p:spPr>
        <p:txBody>
          <a:bodyPr/>
          <a:lstStyle/>
          <a:p>
            <a:pPr marL="0" indent="0">
              <a:buNone/>
            </a:pPr>
            <a:r>
              <a:rPr lang="en-US" b="1" dirty="0"/>
              <a:t>Appeals Process for applying for SSI and Disability (SSD)</a:t>
            </a:r>
          </a:p>
        </p:txBody>
      </p:sp>
      <p:graphicFrame>
        <p:nvGraphicFramePr>
          <p:cNvPr id="6" name="Diagram 5"/>
          <p:cNvGraphicFramePr/>
          <p:nvPr/>
        </p:nvGraphicFramePr>
        <p:xfrm>
          <a:off x="635620" y="843261"/>
          <a:ext cx="10872438" cy="483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3893530"/>
            <a:ext cx="9233618" cy="369332"/>
          </a:xfrm>
          <a:prstGeom prst="rect">
            <a:avLst/>
          </a:prstGeom>
          <a:noFill/>
        </p:spPr>
        <p:txBody>
          <a:bodyPr wrap="none" rtlCol="0">
            <a:spAutoFit/>
          </a:bodyPr>
          <a:lstStyle/>
          <a:p>
            <a:r>
              <a:rPr lang="en-US" dirty="0"/>
              <a:t>Deadline for filing appeals at each level is 65 days after the date on the notice denying benefits</a:t>
            </a:r>
          </a:p>
        </p:txBody>
      </p:sp>
      <p:sp>
        <p:nvSpPr>
          <p:cNvPr id="8" name="Rectangle 7"/>
          <p:cNvSpPr/>
          <p:nvPr/>
        </p:nvSpPr>
        <p:spPr>
          <a:xfrm>
            <a:off x="635621" y="2045230"/>
            <a:ext cx="10872437" cy="646331"/>
          </a:xfrm>
          <a:prstGeom prst="rect">
            <a:avLst/>
          </a:prstGeom>
        </p:spPr>
        <p:txBody>
          <a:bodyPr wrap="square">
            <a:spAutoFit/>
          </a:bodyPr>
          <a:lstStyle/>
          <a:p>
            <a:r>
              <a:rPr lang="en-US" dirty="0"/>
              <a:t>Only about 30% of applications are approved on the first application so encourage your client not to feel too defeated if their application is not approved initially.</a:t>
            </a:r>
          </a:p>
        </p:txBody>
      </p:sp>
      <p:pic>
        <p:nvPicPr>
          <p:cNvPr id="9" name="Picture 8"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9983426" y="4438690"/>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09057" y="4873129"/>
            <a:ext cx="8362762" cy="369332"/>
          </a:xfrm>
          <a:prstGeom prst="rect">
            <a:avLst/>
          </a:prstGeom>
          <a:noFill/>
        </p:spPr>
        <p:txBody>
          <a:bodyPr wrap="square" rtlCol="0">
            <a:spAutoFit/>
          </a:bodyPr>
          <a:lstStyle/>
          <a:p>
            <a:pPr algn="r"/>
            <a:r>
              <a:rPr lang="en-US" dirty="0"/>
              <a:t>Appeals add anywhere from 6 months to </a:t>
            </a:r>
            <a:r>
              <a:rPr lang="en-US" b="1" dirty="0"/>
              <a:t>several years </a:t>
            </a:r>
            <a:r>
              <a:rPr lang="en-US" dirty="0"/>
              <a:t>to processing time.</a:t>
            </a:r>
          </a:p>
        </p:txBody>
      </p:sp>
    </p:spTree>
    <p:extLst>
      <p:ext uri="{BB962C8B-B14F-4D97-AF65-F5344CB8AC3E}">
        <p14:creationId xmlns:p14="http://schemas.microsoft.com/office/powerpoint/2010/main" val="280948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 Department of human services</a:t>
            </a:r>
          </a:p>
        </p:txBody>
      </p:sp>
      <p:graphicFrame>
        <p:nvGraphicFramePr>
          <p:cNvPr id="4" name="Diagram 3"/>
          <p:cNvGraphicFramePr/>
          <p:nvPr/>
        </p:nvGraphicFramePr>
        <p:xfrm>
          <a:off x="747947" y="1350361"/>
          <a:ext cx="10605853" cy="363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Brace 5"/>
          <p:cNvSpPr/>
          <p:nvPr/>
        </p:nvSpPr>
        <p:spPr>
          <a:xfrm rot="16200000">
            <a:off x="7984617" y="1795338"/>
            <a:ext cx="512064" cy="56037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697599" y="4985478"/>
            <a:ext cx="3086099" cy="369332"/>
          </a:xfrm>
          <a:prstGeom prst="rect">
            <a:avLst/>
          </a:prstGeom>
          <a:noFill/>
        </p:spPr>
        <p:txBody>
          <a:bodyPr wrap="square" rtlCol="0">
            <a:spAutoFit/>
          </a:bodyPr>
          <a:lstStyle/>
          <a:p>
            <a:pPr algn="ctr"/>
            <a:r>
              <a:rPr lang="en-US" dirty="0"/>
              <a:t>Cash Assistance Programs</a:t>
            </a:r>
          </a:p>
        </p:txBody>
      </p:sp>
    </p:spTree>
    <p:extLst>
      <p:ext uri="{BB962C8B-B14F-4D97-AF65-F5344CB8AC3E}">
        <p14:creationId xmlns:p14="http://schemas.microsoft.com/office/powerpoint/2010/main" val="719355951"/>
      </p:ext>
    </p:extLst>
  </p:cSld>
  <p:clrMapOvr>
    <a:masterClrMapping/>
  </p:clrMapOvr>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NK2KVDMTXA6M-989693286-71871</_dlc_DocId>
    <_dlc_DocIdUrl xmlns="122fe50a-8461-476e-8011-41194c3d2ce6">
      <Url>https://lafpoint.lafchicago.org/externalRelations/_layouts/15/DocIdRedir.aspx?ID=NK2KVDMTXA6M-989693286-71871</Url>
      <Description>NK2KVDMTXA6M-989693286-71871</Description>
    </_dlc_DocIdUrl>
    <Links xmlns="7a847ab8-5b33-4ef9-8841-01e661e4125f">
      <Url xsi:nil="true"/>
      <Description xsi:nil="true"/>
    </Link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29FA3-A471-4CAB-9478-2389824E9CB7}">
  <ds:schemaRefs>
    <ds:schemaRef ds:uri="http://schemas.microsoft.com/sharepoint/events"/>
  </ds:schemaRefs>
</ds:datastoreItem>
</file>

<file path=customXml/itemProps2.xml><?xml version="1.0" encoding="utf-8"?>
<ds:datastoreItem xmlns:ds="http://schemas.openxmlformats.org/officeDocument/2006/customXml" ds:itemID="{6933D111-1A79-4189-8E2F-A8276D7C4CE4}">
  <ds:schemaRefs>
    <ds:schemaRef ds:uri="http://schemas.microsoft.com/office/infopath/2007/PartnerControls"/>
    <ds:schemaRef ds:uri="http://purl.org/dc/dcmitype/"/>
    <ds:schemaRef ds:uri="http://purl.org/dc/terms/"/>
    <ds:schemaRef ds:uri="7a847ab8-5b33-4ef9-8841-01e661e4125f"/>
    <ds:schemaRef ds:uri="http://schemas.microsoft.com/office/2006/documentManagement/types"/>
    <ds:schemaRef ds:uri="http://purl.org/dc/elements/1.1/"/>
    <ds:schemaRef ds:uri="122fe50a-8461-476e-8011-41194c3d2ce6"/>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4.xml><?xml version="1.0" encoding="utf-8"?>
<ds:datastoreItem xmlns:ds="http://schemas.openxmlformats.org/officeDocument/2006/customXml" ds:itemID="{D0937F8D-3505-486D-A030-63C9B9A61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17854</TotalTime>
  <Words>4274</Words>
  <Application>Microsoft Office PowerPoint</Application>
  <PresentationFormat>Widescreen</PresentationFormat>
  <Paragraphs>427</Paragraphs>
  <Slides>34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Wingdings</vt:lpstr>
      <vt:lpstr>Times New Roman</vt:lpstr>
      <vt:lpstr>Calibri</vt:lpstr>
      <vt:lpstr>Source Sans Pro</vt:lpstr>
      <vt:lpstr>Office Theme</vt:lpstr>
      <vt:lpstr>PowerPoint Presentation</vt:lpstr>
      <vt:lpstr>AGENDA</vt:lpstr>
      <vt:lpstr>Applying for benefits Generally</vt:lpstr>
      <vt:lpstr>Social security</vt:lpstr>
      <vt:lpstr>Social Security</vt:lpstr>
      <vt:lpstr>Disability – 5-step Sequential Analysis</vt:lpstr>
      <vt:lpstr>Social Security</vt:lpstr>
      <vt:lpstr>Social Security</vt:lpstr>
      <vt:lpstr>IL Department of human services</vt:lpstr>
      <vt:lpstr>PowerPoint Presentation</vt:lpstr>
      <vt:lpstr>Myths and facts about Snap for people who are homeless</vt:lpstr>
      <vt:lpstr>Special snap rules for people who are homeless</vt:lpstr>
      <vt:lpstr>Special snap rules for people who are homeless</vt:lpstr>
      <vt:lpstr>TANF</vt:lpstr>
      <vt:lpstr>Special TANF rules for people who are homeless</vt:lpstr>
      <vt:lpstr>AABD Cash</vt:lpstr>
      <vt:lpstr>Special AABD Cash rules for people who are homeless OR PRECARIOUSLY HOUSED</vt:lpstr>
      <vt:lpstr>Replacement link cards</vt:lpstr>
      <vt:lpstr>Illinois Link card fraud</vt:lpstr>
      <vt:lpstr>Medicaid</vt:lpstr>
      <vt:lpstr>MedicaRe Savings Plan</vt:lpstr>
      <vt:lpstr>DHS programs – how to apply</vt:lpstr>
      <vt:lpstr>DHS programs – After application</vt:lpstr>
      <vt:lpstr>DHS programs – Tips on applying when homeless</vt:lpstr>
      <vt:lpstr>DHS programs – Tips on applying when homeless</vt:lpstr>
      <vt:lpstr>Manage My Case </vt:lpstr>
      <vt:lpstr>PowerPoint Presentation</vt:lpstr>
      <vt:lpstr>PowerPoint Presentation</vt:lpstr>
      <vt:lpstr>PowerPoint Presentation</vt:lpstr>
      <vt:lpstr>PowerPoint Presentation</vt:lpstr>
      <vt:lpstr>PowerPoint Presentation</vt:lpstr>
      <vt:lpstr>PowerPoint Presentation</vt:lpstr>
      <vt:lpstr>Appealing dhs decisions</vt:lpstr>
      <vt:lpstr>Referring clients to Legal Aid Chicago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Jessica Daniels</dc:creator>
  <cp:lastModifiedBy>Jonathan Russell</cp:lastModifiedBy>
  <cp:revision>189</cp:revision>
  <dcterms:created xsi:type="dcterms:W3CDTF">2021-10-22T18:41:33Z</dcterms:created>
  <dcterms:modified xsi:type="dcterms:W3CDTF">2025-05-09T19:01:30Z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18282e83-4571-4755-b2c5-d1620ed17a82</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