
<file path=[Content_Types].xml><?xml version="1.0" encoding="utf-8"?>
<Types xmlns="http://schemas.openxmlformats.org/package/2006/content-types">
  <Default Extension="fntdata" ContentType="application/x-fontdata"/>
  <Default Extension="jfif" ContentType="image/jpeg"/>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5"/>
  </p:sldMasterIdLst>
  <p:notesMasterIdLst>
    <p:notesMasterId r:id="rId37"/>
  </p:notesMasterIdLst>
  <p:handoutMasterIdLst>
    <p:handoutMasterId r:id="rId38"/>
  </p:handoutMasterIdLst>
  <p:sldIdLst>
    <p:sldId id="441" r:id="rId6"/>
    <p:sldId id="424" r:id="rId7"/>
    <p:sldId id="442" r:id="rId8"/>
    <p:sldId id="493" r:id="rId9"/>
    <p:sldId id="505" r:id="rId10"/>
    <p:sldId id="506" r:id="rId11"/>
    <p:sldId id="481" r:id="rId12"/>
    <p:sldId id="511" r:id="rId13"/>
    <p:sldId id="515" r:id="rId14"/>
    <p:sldId id="512" r:id="rId15"/>
    <p:sldId id="513" r:id="rId16"/>
    <p:sldId id="514" r:id="rId17"/>
    <p:sldId id="482" r:id="rId18"/>
    <p:sldId id="480" r:id="rId19"/>
    <p:sldId id="483" r:id="rId20"/>
    <p:sldId id="490" r:id="rId21"/>
    <p:sldId id="491" r:id="rId22"/>
    <p:sldId id="485" r:id="rId23"/>
    <p:sldId id="487" r:id="rId24"/>
    <p:sldId id="501" r:id="rId25"/>
    <p:sldId id="502" r:id="rId26"/>
    <p:sldId id="503" r:id="rId27"/>
    <p:sldId id="504" r:id="rId28"/>
    <p:sldId id="489" r:id="rId29"/>
    <p:sldId id="500" r:id="rId30"/>
    <p:sldId id="507" r:id="rId31"/>
    <p:sldId id="508" r:id="rId32"/>
    <p:sldId id="509" r:id="rId33"/>
    <p:sldId id="510" r:id="rId34"/>
    <p:sldId id="499" r:id="rId35"/>
    <p:sldId id="478" r:id="rId36"/>
  </p:sldIdLst>
  <p:sldSz cx="12192000" cy="6858000"/>
  <p:notesSz cx="6858000" cy="9144000"/>
  <p:embeddedFontLst>
    <p:embeddedFont>
      <p:font typeface="Segoe UI" panose="020B0502040204020203" pitchFamily="34" charset="0"/>
      <p:regular r:id="rId39"/>
      <p:bold r:id="rId40"/>
      <p:italic r:id="rId41"/>
      <p:boldItalic r:id="rId42"/>
    </p:embeddedFont>
    <p:embeddedFont>
      <p:font typeface="Source Sans Pro" panose="020B0503030403020204" pitchFamily="34" charset="0"/>
      <p:regular r:id="rId43"/>
      <p:bold r:id="rId44"/>
      <p:italic r:id="rId45"/>
      <p:bold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wynne Kizer Mashon" initials="GKM" lastIdx="1" clrIdx="0">
    <p:extLst>
      <p:ext uri="{19B8F6BF-5375-455C-9EA6-DF929625EA0E}">
        <p15:presenceInfo xmlns:p15="http://schemas.microsoft.com/office/powerpoint/2012/main" userId="S-1-5-21-2077504941-3110522328-3205064618-89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1D61"/>
    <a:srgbClr val="000000"/>
    <a:srgbClr val="001E61"/>
    <a:srgbClr val="92E1DB"/>
    <a:srgbClr val="97E4DE"/>
    <a:srgbClr val="A2E9E3"/>
    <a:srgbClr val="91D9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93325" autoAdjust="0"/>
  </p:normalViewPr>
  <p:slideViewPr>
    <p:cSldViewPr snapToGrid="0">
      <p:cViewPr varScale="1">
        <p:scale>
          <a:sx n="69" d="100"/>
          <a:sy n="69" d="100"/>
        </p:scale>
        <p:origin x="620" y="4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0" d="100"/>
          <a:sy n="70" d="100"/>
        </p:scale>
        <p:origin x="3348"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4.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6.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5.fntdata"/><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46" Type="http://schemas.openxmlformats.org/officeDocument/2006/relationships/font" Target="fonts/font8.fntdata"/><Relationship Id="rId20" Type="http://schemas.openxmlformats.org/officeDocument/2006/relationships/slide" Target="slides/slide15.xml"/><Relationship Id="rId41"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1.xml"/></Relationships>
</file>

<file path=ppt/diagrams/_rels/data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image" Target="../media/image17.png"/><Relationship Id="rId4" Type="http://schemas.openxmlformats.org/officeDocument/2006/relationships/image" Target="../media/image20.jpeg"/></Relationships>
</file>

<file path=ppt/diagrams/_rels/data2.xml.rels><?xml version="1.0" encoding="UTF-8" standalone="yes"?>
<Relationships xmlns="http://schemas.openxmlformats.org/package/2006/relationships"><Relationship Id="rId8" Type="http://schemas.openxmlformats.org/officeDocument/2006/relationships/image" Target="../media/image43.jfif"/><Relationship Id="rId3" Type="http://schemas.openxmlformats.org/officeDocument/2006/relationships/image" Target="../media/image38.jfif"/><Relationship Id="rId7" Type="http://schemas.openxmlformats.org/officeDocument/2006/relationships/image" Target="../media/image42.png"/><Relationship Id="rId2" Type="http://schemas.openxmlformats.org/officeDocument/2006/relationships/image" Target="../media/image37.jfif"/><Relationship Id="rId1" Type="http://schemas.openxmlformats.org/officeDocument/2006/relationships/image" Target="../media/image36.jfif"/><Relationship Id="rId6" Type="http://schemas.openxmlformats.org/officeDocument/2006/relationships/image" Target="../media/image41.jfif"/><Relationship Id="rId5" Type="http://schemas.openxmlformats.org/officeDocument/2006/relationships/image" Target="../media/image40.jpeg"/><Relationship Id="rId4" Type="http://schemas.openxmlformats.org/officeDocument/2006/relationships/image" Target="../media/image39.jfif"/></Relationships>
</file>

<file path=ppt/diagrams/_rels/data4.xml.rels><?xml version="1.0" encoding="UTF-8" standalone="yes"?>
<Relationships xmlns="http://schemas.openxmlformats.org/package/2006/relationships"><Relationship Id="rId3" Type="http://schemas.openxmlformats.org/officeDocument/2006/relationships/image" Target="../media/image55.jfif"/><Relationship Id="rId2" Type="http://schemas.openxmlformats.org/officeDocument/2006/relationships/image" Target="../media/image54.png"/><Relationship Id="rId1" Type="http://schemas.openxmlformats.org/officeDocument/2006/relationships/image" Target="../media/image53.png"/><Relationship Id="rId5" Type="http://schemas.openxmlformats.org/officeDocument/2006/relationships/image" Target="../media/image57.jpeg"/><Relationship Id="rId4" Type="http://schemas.openxmlformats.org/officeDocument/2006/relationships/image" Target="../media/image5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image" Target="../media/image17.png"/><Relationship Id="rId4" Type="http://schemas.openxmlformats.org/officeDocument/2006/relationships/image" Target="../media/image20.jpeg"/></Relationships>
</file>

<file path=ppt/diagrams/_rels/drawing2.xml.rels><?xml version="1.0" encoding="UTF-8" standalone="yes"?>
<Relationships xmlns="http://schemas.openxmlformats.org/package/2006/relationships"><Relationship Id="rId8" Type="http://schemas.openxmlformats.org/officeDocument/2006/relationships/image" Target="../media/image43.jfif"/><Relationship Id="rId3" Type="http://schemas.openxmlformats.org/officeDocument/2006/relationships/image" Target="../media/image38.jfif"/><Relationship Id="rId7" Type="http://schemas.openxmlformats.org/officeDocument/2006/relationships/image" Target="../media/image42.png"/><Relationship Id="rId2" Type="http://schemas.openxmlformats.org/officeDocument/2006/relationships/image" Target="../media/image37.jfif"/><Relationship Id="rId1" Type="http://schemas.openxmlformats.org/officeDocument/2006/relationships/image" Target="../media/image36.jfif"/><Relationship Id="rId6" Type="http://schemas.openxmlformats.org/officeDocument/2006/relationships/image" Target="../media/image41.jfif"/><Relationship Id="rId5" Type="http://schemas.openxmlformats.org/officeDocument/2006/relationships/image" Target="../media/image40.jpeg"/><Relationship Id="rId4" Type="http://schemas.openxmlformats.org/officeDocument/2006/relationships/image" Target="../media/image39.jfif"/></Relationships>
</file>

<file path=ppt/diagrams/_rels/drawing4.xml.rels><?xml version="1.0" encoding="UTF-8" standalone="yes"?>
<Relationships xmlns="http://schemas.openxmlformats.org/package/2006/relationships"><Relationship Id="rId3" Type="http://schemas.openxmlformats.org/officeDocument/2006/relationships/image" Target="../media/image55.jfif"/><Relationship Id="rId2" Type="http://schemas.openxmlformats.org/officeDocument/2006/relationships/image" Target="../media/image54.png"/><Relationship Id="rId1" Type="http://schemas.openxmlformats.org/officeDocument/2006/relationships/image" Target="../media/image53.png"/><Relationship Id="rId5" Type="http://schemas.openxmlformats.org/officeDocument/2006/relationships/image" Target="../media/image57.jpeg"/><Relationship Id="rId4" Type="http://schemas.openxmlformats.org/officeDocument/2006/relationships/image" Target="../media/image5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4C66CD-8791-46D9-B687-A79B07B2E7A7}"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2B9F0C12-21C8-48F1-B05D-4EA38D724BAB}">
      <dgm:prSet phldrT="[Text]"/>
      <dgm:spPr/>
      <dgm:t>
        <a:bodyPr/>
        <a:lstStyle/>
        <a:p>
          <a:r>
            <a:rPr lang="en-US" dirty="0"/>
            <a:t>Food Assistance</a:t>
          </a:r>
        </a:p>
      </dgm:t>
    </dgm:pt>
    <dgm:pt modelId="{A209103D-4928-47FB-9437-C11549341D14}" type="parTrans" cxnId="{A1782708-C3BD-47EA-B289-8F1323A34352}">
      <dgm:prSet/>
      <dgm:spPr/>
      <dgm:t>
        <a:bodyPr/>
        <a:lstStyle/>
        <a:p>
          <a:endParaRPr lang="en-US"/>
        </a:p>
      </dgm:t>
    </dgm:pt>
    <dgm:pt modelId="{586EFFAF-7E4D-4604-9E0E-FCF6C253A1C9}" type="sibTrans" cxnId="{A1782708-C3BD-47EA-B289-8F1323A34352}">
      <dgm:prSet/>
      <dgm:spPr/>
      <dgm:t>
        <a:bodyPr/>
        <a:lstStyle/>
        <a:p>
          <a:endParaRPr lang="en-US"/>
        </a:p>
      </dgm:t>
    </dgm:pt>
    <dgm:pt modelId="{7083CD39-7624-41EA-BE35-90D7015FDD8C}">
      <dgm:prSet phldrT="[Text]"/>
      <dgm:spPr/>
      <dgm:t>
        <a:bodyPr/>
        <a:lstStyle/>
        <a:p>
          <a:r>
            <a:rPr lang="en-US" dirty="0"/>
            <a:t>Medicaid &amp; Medicare Savings Plans</a:t>
          </a:r>
        </a:p>
      </dgm:t>
    </dgm:pt>
    <dgm:pt modelId="{C584FE8E-9DD0-478E-8498-E3D15BAF97F9}" type="parTrans" cxnId="{B35EB9A2-18E4-44A6-A221-0E2A2FAD2510}">
      <dgm:prSet/>
      <dgm:spPr/>
      <dgm:t>
        <a:bodyPr/>
        <a:lstStyle/>
        <a:p>
          <a:endParaRPr lang="en-US"/>
        </a:p>
      </dgm:t>
    </dgm:pt>
    <dgm:pt modelId="{86F976A8-2702-4466-AC43-2494A9A9B719}" type="sibTrans" cxnId="{B35EB9A2-18E4-44A6-A221-0E2A2FAD2510}">
      <dgm:prSet/>
      <dgm:spPr/>
      <dgm:t>
        <a:bodyPr/>
        <a:lstStyle/>
        <a:p>
          <a:endParaRPr lang="en-US"/>
        </a:p>
      </dgm:t>
    </dgm:pt>
    <dgm:pt modelId="{A6652D46-EC53-4385-A4AA-34E234DA1464}">
      <dgm:prSet phldrT="[Text]"/>
      <dgm:spPr/>
      <dgm:t>
        <a:bodyPr/>
        <a:lstStyle/>
        <a:p>
          <a:r>
            <a:rPr lang="en-US" dirty="0"/>
            <a:t>Cash Assistance for Low-Income Families</a:t>
          </a:r>
        </a:p>
      </dgm:t>
    </dgm:pt>
    <dgm:pt modelId="{95641085-7697-4A32-B897-CD288CF5AC47}" type="parTrans" cxnId="{0D07B412-9188-43F9-BF8D-46F4030327E6}">
      <dgm:prSet/>
      <dgm:spPr/>
      <dgm:t>
        <a:bodyPr/>
        <a:lstStyle/>
        <a:p>
          <a:endParaRPr lang="en-US"/>
        </a:p>
      </dgm:t>
    </dgm:pt>
    <dgm:pt modelId="{13597925-4EDB-4F9F-9C9F-C9165760031D}" type="sibTrans" cxnId="{0D07B412-9188-43F9-BF8D-46F4030327E6}">
      <dgm:prSet/>
      <dgm:spPr/>
      <dgm:t>
        <a:bodyPr/>
        <a:lstStyle/>
        <a:p>
          <a:endParaRPr lang="en-US"/>
        </a:p>
      </dgm:t>
    </dgm:pt>
    <dgm:pt modelId="{B048BF03-FB04-4185-B85A-F1A7D9943E57}">
      <dgm:prSet phldrT="[Text]"/>
      <dgm:spPr/>
      <dgm:t>
        <a:bodyPr/>
        <a:lstStyle/>
        <a:p>
          <a:r>
            <a:rPr lang="en-US" dirty="0"/>
            <a:t>Cash Assistance for Elderly and People with Disabilities</a:t>
          </a:r>
        </a:p>
      </dgm:t>
    </dgm:pt>
    <dgm:pt modelId="{ED3A98E5-752C-4D13-BEF3-1B53DA801D30}" type="parTrans" cxnId="{E78E1021-99E6-4A81-8609-DA580DFB4195}">
      <dgm:prSet/>
      <dgm:spPr/>
      <dgm:t>
        <a:bodyPr/>
        <a:lstStyle/>
        <a:p>
          <a:endParaRPr lang="en-US"/>
        </a:p>
      </dgm:t>
    </dgm:pt>
    <dgm:pt modelId="{5F373B68-2BE6-4E56-9F4C-3F1E63BD3D9D}" type="sibTrans" cxnId="{E78E1021-99E6-4A81-8609-DA580DFB4195}">
      <dgm:prSet/>
      <dgm:spPr/>
      <dgm:t>
        <a:bodyPr/>
        <a:lstStyle/>
        <a:p>
          <a:endParaRPr lang="en-US"/>
        </a:p>
      </dgm:t>
    </dgm:pt>
    <dgm:pt modelId="{5504D590-B1DA-4295-838E-AAF692AE713B}" type="pres">
      <dgm:prSet presAssocID="{DF4C66CD-8791-46D9-B687-A79B07B2E7A7}" presName="Name0" presStyleCnt="0">
        <dgm:presLayoutVars>
          <dgm:dir/>
          <dgm:resizeHandles val="exact"/>
        </dgm:presLayoutVars>
      </dgm:prSet>
      <dgm:spPr/>
    </dgm:pt>
    <dgm:pt modelId="{6EA3F32A-4ECB-4C73-8419-EF28543D58CE}" type="pres">
      <dgm:prSet presAssocID="{2B9F0C12-21C8-48F1-B05D-4EA38D724BAB}" presName="compNode" presStyleCnt="0"/>
      <dgm:spPr/>
    </dgm:pt>
    <dgm:pt modelId="{89B46E2E-33D5-4ABD-A8EA-068C8C67F9A9}" type="pres">
      <dgm:prSet presAssocID="{2B9F0C12-21C8-48F1-B05D-4EA38D724BAB}" presName="pict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5000" r="-5000"/>
          </a:stretch>
        </a:blipFill>
      </dgm:spPr>
    </dgm:pt>
    <dgm:pt modelId="{58217F81-67EB-4427-A91D-83AA12442C9D}" type="pres">
      <dgm:prSet presAssocID="{2B9F0C12-21C8-48F1-B05D-4EA38D724BAB}" presName="textRect" presStyleLbl="revTx" presStyleIdx="0" presStyleCnt="4">
        <dgm:presLayoutVars>
          <dgm:bulletEnabled val="1"/>
        </dgm:presLayoutVars>
      </dgm:prSet>
      <dgm:spPr/>
    </dgm:pt>
    <dgm:pt modelId="{B3F8F8A2-0F8D-499F-8E55-7D74A5140A84}" type="pres">
      <dgm:prSet presAssocID="{586EFFAF-7E4D-4604-9E0E-FCF6C253A1C9}" presName="sibTrans" presStyleLbl="sibTrans2D1" presStyleIdx="0" presStyleCnt="0"/>
      <dgm:spPr/>
    </dgm:pt>
    <dgm:pt modelId="{C108552C-4A4A-495D-A985-737909BFC8FA}" type="pres">
      <dgm:prSet presAssocID="{7083CD39-7624-41EA-BE35-90D7015FDD8C}" presName="compNode" presStyleCnt="0"/>
      <dgm:spPr/>
    </dgm:pt>
    <dgm:pt modelId="{A3C3F501-C250-4DC0-9ECE-253D9933CB7D}" type="pres">
      <dgm:prSet presAssocID="{7083CD39-7624-41EA-BE35-90D7015FDD8C}" presName="pictRect" presStyleLbl="nod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1000" r="-11000"/>
          </a:stretch>
        </a:blipFill>
      </dgm:spPr>
    </dgm:pt>
    <dgm:pt modelId="{12D34118-7E85-4E73-BD34-E3AAA465750C}" type="pres">
      <dgm:prSet presAssocID="{7083CD39-7624-41EA-BE35-90D7015FDD8C}" presName="textRect" presStyleLbl="revTx" presStyleIdx="1" presStyleCnt="4">
        <dgm:presLayoutVars>
          <dgm:bulletEnabled val="1"/>
        </dgm:presLayoutVars>
      </dgm:prSet>
      <dgm:spPr/>
    </dgm:pt>
    <dgm:pt modelId="{D125CFC2-3EF4-49C0-9B81-EEEC0DFE2FA6}" type="pres">
      <dgm:prSet presAssocID="{86F976A8-2702-4466-AC43-2494A9A9B719}" presName="sibTrans" presStyleLbl="sibTrans2D1" presStyleIdx="0" presStyleCnt="0"/>
      <dgm:spPr/>
    </dgm:pt>
    <dgm:pt modelId="{0CE725B3-EDC1-4D9D-905C-31CFBF8BDC9D}" type="pres">
      <dgm:prSet presAssocID="{A6652D46-EC53-4385-A4AA-34E234DA1464}" presName="compNode" presStyleCnt="0"/>
      <dgm:spPr/>
    </dgm:pt>
    <dgm:pt modelId="{39B3A2AE-DBA6-46FF-84BB-F8E89DA7BD4E}" type="pres">
      <dgm:prSet presAssocID="{A6652D46-EC53-4385-A4AA-34E234DA1464}" presName="pictRect" presStyleLbl="nod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23000" b="-23000"/>
          </a:stretch>
        </a:blipFill>
      </dgm:spPr>
    </dgm:pt>
    <dgm:pt modelId="{FD28CF12-B480-4327-95B8-AFA61D8FB597}" type="pres">
      <dgm:prSet presAssocID="{A6652D46-EC53-4385-A4AA-34E234DA1464}" presName="textRect" presStyleLbl="revTx" presStyleIdx="2" presStyleCnt="4">
        <dgm:presLayoutVars>
          <dgm:bulletEnabled val="1"/>
        </dgm:presLayoutVars>
      </dgm:prSet>
      <dgm:spPr/>
    </dgm:pt>
    <dgm:pt modelId="{EFD8F9BD-62D6-48E0-B56A-14A9A9040DCF}" type="pres">
      <dgm:prSet presAssocID="{13597925-4EDB-4F9F-9C9F-C9165760031D}" presName="sibTrans" presStyleLbl="sibTrans2D1" presStyleIdx="0" presStyleCnt="0"/>
      <dgm:spPr/>
    </dgm:pt>
    <dgm:pt modelId="{BAF8242A-1EC2-46E0-9E84-CA8A50E05DE5}" type="pres">
      <dgm:prSet presAssocID="{B048BF03-FB04-4185-B85A-F1A7D9943E57}" presName="compNode" presStyleCnt="0"/>
      <dgm:spPr/>
    </dgm:pt>
    <dgm:pt modelId="{5329B245-3052-49F6-8C8A-AD45E8519FD0}" type="pres">
      <dgm:prSet presAssocID="{B048BF03-FB04-4185-B85A-F1A7D9943E57}" presName="pictRect" presStyleLbl="nod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4000" b="-4000"/>
          </a:stretch>
        </a:blipFill>
      </dgm:spPr>
    </dgm:pt>
    <dgm:pt modelId="{1B761515-6342-40E6-8D8E-5ABA4A8C49A4}" type="pres">
      <dgm:prSet presAssocID="{B048BF03-FB04-4185-B85A-F1A7D9943E57}" presName="textRect" presStyleLbl="revTx" presStyleIdx="3" presStyleCnt="4">
        <dgm:presLayoutVars>
          <dgm:bulletEnabled val="1"/>
        </dgm:presLayoutVars>
      </dgm:prSet>
      <dgm:spPr/>
    </dgm:pt>
  </dgm:ptLst>
  <dgm:cxnLst>
    <dgm:cxn modelId="{A1782708-C3BD-47EA-B289-8F1323A34352}" srcId="{DF4C66CD-8791-46D9-B687-A79B07B2E7A7}" destId="{2B9F0C12-21C8-48F1-B05D-4EA38D724BAB}" srcOrd="0" destOrd="0" parTransId="{A209103D-4928-47FB-9437-C11549341D14}" sibTransId="{586EFFAF-7E4D-4604-9E0E-FCF6C253A1C9}"/>
    <dgm:cxn modelId="{0D07B412-9188-43F9-BF8D-46F4030327E6}" srcId="{DF4C66CD-8791-46D9-B687-A79B07B2E7A7}" destId="{A6652D46-EC53-4385-A4AA-34E234DA1464}" srcOrd="2" destOrd="0" parTransId="{95641085-7697-4A32-B897-CD288CF5AC47}" sibTransId="{13597925-4EDB-4F9F-9C9F-C9165760031D}"/>
    <dgm:cxn modelId="{E78E1021-99E6-4A81-8609-DA580DFB4195}" srcId="{DF4C66CD-8791-46D9-B687-A79B07B2E7A7}" destId="{B048BF03-FB04-4185-B85A-F1A7D9943E57}" srcOrd="3" destOrd="0" parTransId="{ED3A98E5-752C-4D13-BEF3-1B53DA801D30}" sibTransId="{5F373B68-2BE6-4E56-9F4C-3F1E63BD3D9D}"/>
    <dgm:cxn modelId="{CD870637-4EAF-4DD0-BF6C-DECAED331CF5}" type="presOf" srcId="{7083CD39-7624-41EA-BE35-90D7015FDD8C}" destId="{12D34118-7E85-4E73-BD34-E3AAA465750C}" srcOrd="0" destOrd="0" presId="urn:microsoft.com/office/officeart/2005/8/layout/pList1"/>
    <dgm:cxn modelId="{645D5F63-9EF4-4F28-8ABB-EDF4347FC7B4}" type="presOf" srcId="{B048BF03-FB04-4185-B85A-F1A7D9943E57}" destId="{1B761515-6342-40E6-8D8E-5ABA4A8C49A4}" srcOrd="0" destOrd="0" presId="urn:microsoft.com/office/officeart/2005/8/layout/pList1"/>
    <dgm:cxn modelId="{C372E16A-2FC4-411F-AC1C-3B7A6716E78E}" type="presOf" srcId="{13597925-4EDB-4F9F-9C9F-C9165760031D}" destId="{EFD8F9BD-62D6-48E0-B56A-14A9A9040DCF}" srcOrd="0" destOrd="0" presId="urn:microsoft.com/office/officeart/2005/8/layout/pList1"/>
    <dgm:cxn modelId="{1C4CAB97-2ED6-450F-9F12-C9286B54D8C7}" type="presOf" srcId="{86F976A8-2702-4466-AC43-2494A9A9B719}" destId="{D125CFC2-3EF4-49C0-9B81-EEEC0DFE2FA6}" srcOrd="0" destOrd="0" presId="urn:microsoft.com/office/officeart/2005/8/layout/pList1"/>
    <dgm:cxn modelId="{B35EB9A2-18E4-44A6-A221-0E2A2FAD2510}" srcId="{DF4C66CD-8791-46D9-B687-A79B07B2E7A7}" destId="{7083CD39-7624-41EA-BE35-90D7015FDD8C}" srcOrd="1" destOrd="0" parTransId="{C584FE8E-9DD0-478E-8498-E3D15BAF97F9}" sibTransId="{86F976A8-2702-4466-AC43-2494A9A9B719}"/>
    <dgm:cxn modelId="{DA6975C3-A1DE-4635-B199-95CF451C5A78}" type="presOf" srcId="{2B9F0C12-21C8-48F1-B05D-4EA38D724BAB}" destId="{58217F81-67EB-4427-A91D-83AA12442C9D}" srcOrd="0" destOrd="0" presId="urn:microsoft.com/office/officeart/2005/8/layout/pList1"/>
    <dgm:cxn modelId="{50B963CD-5F74-4281-978F-E6C2865033E1}" type="presOf" srcId="{A6652D46-EC53-4385-A4AA-34E234DA1464}" destId="{FD28CF12-B480-4327-95B8-AFA61D8FB597}" srcOrd="0" destOrd="0" presId="urn:microsoft.com/office/officeart/2005/8/layout/pList1"/>
    <dgm:cxn modelId="{703112EC-3FBC-4698-8164-A43D4EFC1141}" type="presOf" srcId="{586EFFAF-7E4D-4604-9E0E-FCF6C253A1C9}" destId="{B3F8F8A2-0F8D-499F-8E55-7D74A5140A84}" srcOrd="0" destOrd="0" presId="urn:microsoft.com/office/officeart/2005/8/layout/pList1"/>
    <dgm:cxn modelId="{8B4D59F8-0EE0-4837-88B6-20C93A3C1A66}" type="presOf" srcId="{DF4C66CD-8791-46D9-B687-A79B07B2E7A7}" destId="{5504D590-B1DA-4295-838E-AAF692AE713B}" srcOrd="0" destOrd="0" presId="urn:microsoft.com/office/officeart/2005/8/layout/pList1"/>
    <dgm:cxn modelId="{E118E2E4-1455-4915-A2EB-9D500924F83D}" type="presParOf" srcId="{5504D590-B1DA-4295-838E-AAF692AE713B}" destId="{6EA3F32A-4ECB-4C73-8419-EF28543D58CE}" srcOrd="0" destOrd="0" presId="urn:microsoft.com/office/officeart/2005/8/layout/pList1"/>
    <dgm:cxn modelId="{A33BECA4-4C26-46E9-AE4C-C19C760A69E0}" type="presParOf" srcId="{6EA3F32A-4ECB-4C73-8419-EF28543D58CE}" destId="{89B46E2E-33D5-4ABD-A8EA-068C8C67F9A9}" srcOrd="0" destOrd="0" presId="urn:microsoft.com/office/officeart/2005/8/layout/pList1"/>
    <dgm:cxn modelId="{C90FC5BB-B260-4AA9-93DA-D68DEADD3ACC}" type="presParOf" srcId="{6EA3F32A-4ECB-4C73-8419-EF28543D58CE}" destId="{58217F81-67EB-4427-A91D-83AA12442C9D}" srcOrd="1" destOrd="0" presId="urn:microsoft.com/office/officeart/2005/8/layout/pList1"/>
    <dgm:cxn modelId="{1DB49FA7-4466-4020-963D-6566520AC186}" type="presParOf" srcId="{5504D590-B1DA-4295-838E-AAF692AE713B}" destId="{B3F8F8A2-0F8D-499F-8E55-7D74A5140A84}" srcOrd="1" destOrd="0" presId="urn:microsoft.com/office/officeart/2005/8/layout/pList1"/>
    <dgm:cxn modelId="{31D68C9C-EB40-4461-AAC7-3A1A48C0A7F3}" type="presParOf" srcId="{5504D590-B1DA-4295-838E-AAF692AE713B}" destId="{C108552C-4A4A-495D-A985-737909BFC8FA}" srcOrd="2" destOrd="0" presId="urn:microsoft.com/office/officeart/2005/8/layout/pList1"/>
    <dgm:cxn modelId="{8AC3FCAC-BE81-47A3-8AB9-41AA35D1FACF}" type="presParOf" srcId="{C108552C-4A4A-495D-A985-737909BFC8FA}" destId="{A3C3F501-C250-4DC0-9ECE-253D9933CB7D}" srcOrd="0" destOrd="0" presId="urn:microsoft.com/office/officeart/2005/8/layout/pList1"/>
    <dgm:cxn modelId="{A7203FE3-CAB9-46A1-975D-E0099DABCFAD}" type="presParOf" srcId="{C108552C-4A4A-495D-A985-737909BFC8FA}" destId="{12D34118-7E85-4E73-BD34-E3AAA465750C}" srcOrd="1" destOrd="0" presId="urn:microsoft.com/office/officeart/2005/8/layout/pList1"/>
    <dgm:cxn modelId="{4EA0FC32-1B65-4347-8F80-A29FD70FCF4E}" type="presParOf" srcId="{5504D590-B1DA-4295-838E-AAF692AE713B}" destId="{D125CFC2-3EF4-49C0-9B81-EEEC0DFE2FA6}" srcOrd="3" destOrd="0" presId="urn:microsoft.com/office/officeart/2005/8/layout/pList1"/>
    <dgm:cxn modelId="{62B1A8F0-242A-42B2-ADD3-1F04402240B2}" type="presParOf" srcId="{5504D590-B1DA-4295-838E-AAF692AE713B}" destId="{0CE725B3-EDC1-4D9D-905C-31CFBF8BDC9D}" srcOrd="4" destOrd="0" presId="urn:microsoft.com/office/officeart/2005/8/layout/pList1"/>
    <dgm:cxn modelId="{78794460-B597-48B7-848E-7B43BC8FDA9A}" type="presParOf" srcId="{0CE725B3-EDC1-4D9D-905C-31CFBF8BDC9D}" destId="{39B3A2AE-DBA6-46FF-84BB-F8E89DA7BD4E}" srcOrd="0" destOrd="0" presId="urn:microsoft.com/office/officeart/2005/8/layout/pList1"/>
    <dgm:cxn modelId="{29CC8094-933D-43B3-AA53-B169BE135285}" type="presParOf" srcId="{0CE725B3-EDC1-4D9D-905C-31CFBF8BDC9D}" destId="{FD28CF12-B480-4327-95B8-AFA61D8FB597}" srcOrd="1" destOrd="0" presId="urn:microsoft.com/office/officeart/2005/8/layout/pList1"/>
    <dgm:cxn modelId="{366A4D5E-5A74-4E36-9E8D-8B485F7A1AF8}" type="presParOf" srcId="{5504D590-B1DA-4295-838E-AAF692AE713B}" destId="{EFD8F9BD-62D6-48E0-B56A-14A9A9040DCF}" srcOrd="5" destOrd="0" presId="urn:microsoft.com/office/officeart/2005/8/layout/pList1"/>
    <dgm:cxn modelId="{59248D6E-539F-4BCE-B32C-C295FFCF39E7}" type="presParOf" srcId="{5504D590-B1DA-4295-838E-AAF692AE713B}" destId="{BAF8242A-1EC2-46E0-9E84-CA8A50E05DE5}" srcOrd="6" destOrd="0" presId="urn:microsoft.com/office/officeart/2005/8/layout/pList1"/>
    <dgm:cxn modelId="{8271F4DF-011A-4B71-B937-2DDAC9985B4C}" type="presParOf" srcId="{BAF8242A-1EC2-46E0-9E84-CA8A50E05DE5}" destId="{5329B245-3052-49F6-8C8A-AD45E8519FD0}" srcOrd="0" destOrd="0" presId="urn:microsoft.com/office/officeart/2005/8/layout/pList1"/>
    <dgm:cxn modelId="{4DF7EB50-D132-41AD-82E1-402CCFCF0614}" type="presParOf" srcId="{BAF8242A-1EC2-46E0-9E84-CA8A50E05DE5}" destId="{1B761515-6342-40E6-8D8E-5ABA4A8C49A4}"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D022FD-D4EE-4D9A-AEDC-BD1E07C04E4C}" type="doc">
      <dgm:prSet loTypeId="urn:microsoft.com/office/officeart/2005/8/layout/vList3" loCatId="list" qsTypeId="urn:microsoft.com/office/officeart/2005/8/quickstyle/simple1" qsCatId="simple" csTypeId="urn:microsoft.com/office/officeart/2005/8/colors/accent1_2" csCatId="accent1" phldr="1"/>
      <dgm:spPr/>
    </dgm:pt>
    <dgm:pt modelId="{CC462065-9291-4654-8D51-B5347923A403}">
      <dgm:prSet phldrT="[Text]"/>
      <dgm:spPr/>
      <dgm:t>
        <a:bodyPr/>
        <a:lstStyle/>
        <a:p>
          <a:r>
            <a:rPr lang="en-US" b="0" i="0" dirty="0"/>
            <a:t>Small business you run</a:t>
          </a:r>
          <a:endParaRPr lang="en-US" dirty="0"/>
        </a:p>
      </dgm:t>
    </dgm:pt>
    <dgm:pt modelId="{659517C7-9707-4471-B1B4-3C377F05F0DA}" type="parTrans" cxnId="{336BEA61-94E6-4493-B82B-5ED1E0E1A1D3}">
      <dgm:prSet/>
      <dgm:spPr/>
      <dgm:t>
        <a:bodyPr/>
        <a:lstStyle/>
        <a:p>
          <a:endParaRPr lang="en-US"/>
        </a:p>
      </dgm:t>
    </dgm:pt>
    <dgm:pt modelId="{1EDF1D11-B114-46EE-B5C1-6C07897E37F0}" type="sibTrans" cxnId="{336BEA61-94E6-4493-B82B-5ED1E0E1A1D3}">
      <dgm:prSet/>
      <dgm:spPr/>
      <dgm:t>
        <a:bodyPr/>
        <a:lstStyle/>
        <a:p>
          <a:endParaRPr lang="en-US"/>
        </a:p>
      </dgm:t>
    </dgm:pt>
    <dgm:pt modelId="{59ED784E-BB9E-410B-ACCF-EE67462F856C}">
      <dgm:prSet/>
      <dgm:spPr/>
      <dgm:t>
        <a:bodyPr/>
        <a:lstStyle/>
        <a:p>
          <a:r>
            <a:rPr lang="en-US" b="0" i="0"/>
            <a:t>Your grow fruits and vegetables and sell them</a:t>
          </a:r>
          <a:endParaRPr lang="en-US" b="0" i="0" dirty="0"/>
        </a:p>
      </dgm:t>
    </dgm:pt>
    <dgm:pt modelId="{65F4AEDF-17D2-4AB2-A56E-BD1435040F31}" type="parTrans" cxnId="{8DF9BABA-D878-4FA3-B225-E388645871EF}">
      <dgm:prSet/>
      <dgm:spPr/>
      <dgm:t>
        <a:bodyPr/>
        <a:lstStyle/>
        <a:p>
          <a:endParaRPr lang="en-US"/>
        </a:p>
      </dgm:t>
    </dgm:pt>
    <dgm:pt modelId="{F06A962F-A21D-42E4-BEA7-54DFCE54EDDF}" type="sibTrans" cxnId="{8DF9BABA-D878-4FA3-B225-E388645871EF}">
      <dgm:prSet/>
      <dgm:spPr/>
      <dgm:t>
        <a:bodyPr/>
        <a:lstStyle/>
        <a:p>
          <a:endParaRPr lang="en-US"/>
        </a:p>
      </dgm:t>
    </dgm:pt>
    <dgm:pt modelId="{CC73156B-83AD-477A-A975-A561743957A1}">
      <dgm:prSet/>
      <dgm:spPr/>
      <dgm:t>
        <a:bodyPr/>
        <a:lstStyle/>
        <a:p>
          <a:r>
            <a:rPr lang="en-US" b="0" i="0"/>
            <a:t>You create crafts/clothing/food and sell them</a:t>
          </a:r>
          <a:endParaRPr lang="en-US" b="0" i="0" dirty="0"/>
        </a:p>
      </dgm:t>
    </dgm:pt>
    <dgm:pt modelId="{DF5C75A4-65DE-4B48-9416-B794EA566B68}" type="parTrans" cxnId="{6367584C-26D3-4AC3-9040-0CFCF054322C}">
      <dgm:prSet/>
      <dgm:spPr/>
      <dgm:t>
        <a:bodyPr/>
        <a:lstStyle/>
        <a:p>
          <a:endParaRPr lang="en-US"/>
        </a:p>
      </dgm:t>
    </dgm:pt>
    <dgm:pt modelId="{A83D9495-0B58-4627-8086-686CDE838E32}" type="sibTrans" cxnId="{6367584C-26D3-4AC3-9040-0CFCF054322C}">
      <dgm:prSet/>
      <dgm:spPr/>
      <dgm:t>
        <a:bodyPr/>
        <a:lstStyle/>
        <a:p>
          <a:endParaRPr lang="en-US"/>
        </a:p>
      </dgm:t>
    </dgm:pt>
    <dgm:pt modelId="{F1129A32-2FA4-4383-870B-9251F60F6DC2}">
      <dgm:prSet/>
      <dgm:spPr/>
      <dgm:t>
        <a:bodyPr/>
        <a:lstStyle/>
        <a:p>
          <a:r>
            <a:rPr lang="en-US" b="0" i="0"/>
            <a:t>You do hair and are paid directly by clients</a:t>
          </a:r>
          <a:endParaRPr lang="en-US" b="0" i="0" dirty="0"/>
        </a:p>
      </dgm:t>
    </dgm:pt>
    <dgm:pt modelId="{3A18AA9F-45FC-4EC2-AAF6-6C2DF93EC9A9}" type="parTrans" cxnId="{A178AA41-8039-43D6-9F0D-DB4602E5F20A}">
      <dgm:prSet/>
      <dgm:spPr/>
      <dgm:t>
        <a:bodyPr/>
        <a:lstStyle/>
        <a:p>
          <a:endParaRPr lang="en-US"/>
        </a:p>
      </dgm:t>
    </dgm:pt>
    <dgm:pt modelId="{42F0B765-0963-4F11-9D31-2E8FFD256D1E}" type="sibTrans" cxnId="{A178AA41-8039-43D6-9F0D-DB4602E5F20A}">
      <dgm:prSet/>
      <dgm:spPr/>
      <dgm:t>
        <a:bodyPr/>
        <a:lstStyle/>
        <a:p>
          <a:endParaRPr lang="en-US"/>
        </a:p>
      </dgm:t>
    </dgm:pt>
    <dgm:pt modelId="{EF6CCD7E-EA9D-4041-B02A-3535602743B3}">
      <dgm:prSet/>
      <dgm:spPr/>
      <dgm:t>
        <a:bodyPr/>
        <a:lstStyle/>
        <a:p>
          <a:r>
            <a:rPr lang="en-US" i="0"/>
            <a:t>Child care</a:t>
          </a:r>
          <a:endParaRPr lang="en-US" b="0" i="0" dirty="0"/>
        </a:p>
      </dgm:t>
    </dgm:pt>
    <dgm:pt modelId="{2206714D-D9C8-4D59-BF76-F14306757D84}" type="parTrans" cxnId="{5F7DCCE1-E66D-4794-8E3C-896E8BABFB2B}">
      <dgm:prSet/>
      <dgm:spPr/>
      <dgm:t>
        <a:bodyPr/>
        <a:lstStyle/>
        <a:p>
          <a:endParaRPr lang="en-US"/>
        </a:p>
      </dgm:t>
    </dgm:pt>
    <dgm:pt modelId="{F0FCE9EF-AF11-4387-8E15-D7B496463803}" type="sibTrans" cxnId="{5F7DCCE1-E66D-4794-8E3C-896E8BABFB2B}">
      <dgm:prSet/>
      <dgm:spPr/>
      <dgm:t>
        <a:bodyPr/>
        <a:lstStyle/>
        <a:p>
          <a:endParaRPr lang="en-US"/>
        </a:p>
      </dgm:t>
    </dgm:pt>
    <dgm:pt modelId="{FCCFD87A-7567-45FA-8F90-5FB0958B0F6B}">
      <dgm:prSet/>
      <dgm:spPr/>
      <dgm:t>
        <a:bodyPr/>
        <a:lstStyle/>
        <a:p>
          <a:r>
            <a:rPr lang="en-US" b="0" i="0"/>
            <a:t>Ride-share and Food Delivery for apps like Uber/UberEats</a:t>
          </a:r>
          <a:endParaRPr lang="en-US" b="0" i="0" dirty="0"/>
        </a:p>
      </dgm:t>
    </dgm:pt>
    <dgm:pt modelId="{2755F6F0-8491-4564-AC9B-F59A5382F644}" type="parTrans" cxnId="{30583675-891F-418D-8027-2CAE3F58D25D}">
      <dgm:prSet/>
      <dgm:spPr/>
      <dgm:t>
        <a:bodyPr/>
        <a:lstStyle/>
        <a:p>
          <a:endParaRPr lang="en-US"/>
        </a:p>
      </dgm:t>
    </dgm:pt>
    <dgm:pt modelId="{42525977-B1FA-4414-9886-EC6D5D961C17}" type="sibTrans" cxnId="{30583675-891F-418D-8027-2CAE3F58D25D}">
      <dgm:prSet/>
      <dgm:spPr/>
      <dgm:t>
        <a:bodyPr/>
        <a:lstStyle/>
        <a:p>
          <a:endParaRPr lang="en-US"/>
        </a:p>
      </dgm:t>
    </dgm:pt>
    <dgm:pt modelId="{E971AE9B-D4A6-4330-B7C1-12D49BFD81ED}">
      <dgm:prSet/>
      <dgm:spPr/>
      <dgm:t>
        <a:bodyPr/>
        <a:lstStyle/>
        <a:p>
          <a:r>
            <a:rPr lang="en-US" b="0" i="0"/>
            <a:t>You rent a room in your house and manage that property</a:t>
          </a:r>
          <a:endParaRPr lang="en-US" b="0" i="0" dirty="0"/>
        </a:p>
      </dgm:t>
    </dgm:pt>
    <dgm:pt modelId="{2184A734-476B-4C53-A854-3568CADD36E4}" type="parTrans" cxnId="{F5FE44D7-1C10-4EC2-B325-721579220E27}">
      <dgm:prSet/>
      <dgm:spPr/>
      <dgm:t>
        <a:bodyPr/>
        <a:lstStyle/>
        <a:p>
          <a:endParaRPr lang="en-US"/>
        </a:p>
      </dgm:t>
    </dgm:pt>
    <dgm:pt modelId="{5DD77FB0-26A9-49C0-B89F-09D7192E8D74}" type="sibTrans" cxnId="{F5FE44D7-1C10-4EC2-B325-721579220E27}">
      <dgm:prSet/>
      <dgm:spPr/>
      <dgm:t>
        <a:bodyPr/>
        <a:lstStyle/>
        <a:p>
          <a:endParaRPr lang="en-US"/>
        </a:p>
      </dgm:t>
    </dgm:pt>
    <dgm:pt modelId="{B57D79BA-08C7-41F6-9959-241AF0CD79F5}">
      <dgm:prSet/>
      <dgm:spPr/>
      <dgm:t>
        <a:bodyPr/>
        <a:lstStyle/>
        <a:p>
          <a:r>
            <a:rPr lang="en-US" b="0" i="0" dirty="0"/>
            <a:t>Cash paid to you for work done where you are not an official employee</a:t>
          </a:r>
          <a:endParaRPr lang="en-US" i="0" dirty="0"/>
        </a:p>
      </dgm:t>
    </dgm:pt>
    <dgm:pt modelId="{98CA876F-53B0-4570-ACB9-241EEE064208}" type="parTrans" cxnId="{1EDB28E0-A3CB-4454-A332-AA2AA3C955CD}">
      <dgm:prSet/>
      <dgm:spPr/>
      <dgm:t>
        <a:bodyPr/>
        <a:lstStyle/>
        <a:p>
          <a:endParaRPr lang="en-US"/>
        </a:p>
      </dgm:t>
    </dgm:pt>
    <dgm:pt modelId="{23D34C38-7966-44DC-AC92-0FF6B4A546DD}" type="sibTrans" cxnId="{1EDB28E0-A3CB-4454-A332-AA2AA3C955CD}">
      <dgm:prSet/>
      <dgm:spPr/>
      <dgm:t>
        <a:bodyPr/>
        <a:lstStyle/>
        <a:p>
          <a:endParaRPr lang="en-US"/>
        </a:p>
      </dgm:t>
    </dgm:pt>
    <dgm:pt modelId="{FF7EF99F-BDEB-4186-AAB2-2061F38F39C8}" type="pres">
      <dgm:prSet presAssocID="{E1D022FD-D4EE-4D9A-AEDC-BD1E07C04E4C}" presName="linearFlow" presStyleCnt="0">
        <dgm:presLayoutVars>
          <dgm:dir/>
          <dgm:resizeHandles val="exact"/>
        </dgm:presLayoutVars>
      </dgm:prSet>
      <dgm:spPr/>
    </dgm:pt>
    <dgm:pt modelId="{2DEBB3D5-A541-48DD-94D5-E6F60EFB8C0D}" type="pres">
      <dgm:prSet presAssocID="{CC462065-9291-4654-8D51-B5347923A403}" presName="composite" presStyleCnt="0"/>
      <dgm:spPr/>
    </dgm:pt>
    <dgm:pt modelId="{61CDF3E9-0EA9-4E6A-8660-59D9D3C2671C}" type="pres">
      <dgm:prSet presAssocID="{CC462065-9291-4654-8D51-B5347923A403}" presName="imgShp" presStyleLbl="fgImgPlace1" presStyleIdx="0" presStyleCnt="8"/>
      <dgm:spPr>
        <a:blipFill>
          <a:blip xmlns:r="http://schemas.openxmlformats.org/officeDocument/2006/relationships" r:embed="rId1">
            <a:extLst>
              <a:ext uri="{28A0092B-C50C-407E-A947-70E740481C1C}">
                <a14:useLocalDpi xmlns:a14="http://schemas.microsoft.com/office/drawing/2010/main" val="0"/>
              </a:ext>
            </a:extLst>
          </a:blip>
          <a:srcRect/>
          <a:stretch>
            <a:fillRect l="-44000" r="-44000"/>
          </a:stretch>
        </a:blipFill>
      </dgm:spPr>
    </dgm:pt>
    <dgm:pt modelId="{96B9D54F-B837-4D52-A527-3AEDAC924440}" type="pres">
      <dgm:prSet presAssocID="{CC462065-9291-4654-8D51-B5347923A403}" presName="txShp" presStyleLbl="node1" presStyleIdx="0" presStyleCnt="8">
        <dgm:presLayoutVars>
          <dgm:bulletEnabled val="1"/>
        </dgm:presLayoutVars>
      </dgm:prSet>
      <dgm:spPr/>
    </dgm:pt>
    <dgm:pt modelId="{F95F2BD8-50A0-43A7-9FFA-64C2BA9779F5}" type="pres">
      <dgm:prSet presAssocID="{1EDF1D11-B114-46EE-B5C1-6C07897E37F0}" presName="spacing" presStyleCnt="0"/>
      <dgm:spPr/>
    </dgm:pt>
    <dgm:pt modelId="{73C10985-2709-4606-9703-A31D5B41EB24}" type="pres">
      <dgm:prSet presAssocID="{59ED784E-BB9E-410B-ACCF-EE67462F856C}" presName="composite" presStyleCnt="0"/>
      <dgm:spPr/>
    </dgm:pt>
    <dgm:pt modelId="{7FE66D30-C01A-4957-A459-B9A3E7B3B56B}" type="pres">
      <dgm:prSet presAssocID="{59ED784E-BB9E-410B-ACCF-EE67462F856C}" presName="imgShp" presStyleLbl="fgImgPlace1" presStyleIdx="1" presStyleCnt="8"/>
      <dgm:spPr>
        <a:blipFill>
          <a:blip xmlns:r="http://schemas.openxmlformats.org/officeDocument/2006/relationships" r:embed="rId2">
            <a:extLst>
              <a:ext uri="{28A0092B-C50C-407E-A947-70E740481C1C}">
                <a14:useLocalDpi xmlns:a14="http://schemas.microsoft.com/office/drawing/2010/main" val="0"/>
              </a:ext>
            </a:extLst>
          </a:blip>
          <a:srcRect/>
          <a:stretch>
            <a:fillRect l="-37000" r="-37000"/>
          </a:stretch>
        </a:blipFill>
      </dgm:spPr>
    </dgm:pt>
    <dgm:pt modelId="{3E427534-3476-48AA-A16A-B0D91F50EEEF}" type="pres">
      <dgm:prSet presAssocID="{59ED784E-BB9E-410B-ACCF-EE67462F856C}" presName="txShp" presStyleLbl="node1" presStyleIdx="1" presStyleCnt="8">
        <dgm:presLayoutVars>
          <dgm:bulletEnabled val="1"/>
        </dgm:presLayoutVars>
      </dgm:prSet>
      <dgm:spPr/>
    </dgm:pt>
    <dgm:pt modelId="{271A4F7D-F4F4-42E6-B47F-9E414D58AED1}" type="pres">
      <dgm:prSet presAssocID="{F06A962F-A21D-42E4-BEA7-54DFCE54EDDF}" presName="spacing" presStyleCnt="0"/>
      <dgm:spPr/>
    </dgm:pt>
    <dgm:pt modelId="{D9296AA3-C780-43A9-8E86-B6103CB59663}" type="pres">
      <dgm:prSet presAssocID="{CC73156B-83AD-477A-A975-A561743957A1}" presName="composite" presStyleCnt="0"/>
      <dgm:spPr/>
    </dgm:pt>
    <dgm:pt modelId="{6F89E39A-0719-419E-B4A8-2E858F7E243D}" type="pres">
      <dgm:prSet presAssocID="{CC73156B-83AD-477A-A975-A561743957A1}" presName="imgShp" presStyleLbl="fgImgPlace1" presStyleIdx="2" presStyleCnt="8"/>
      <dgm:spPr>
        <a:blipFill>
          <a:blip xmlns:r="http://schemas.openxmlformats.org/officeDocument/2006/relationships" r:embed="rId3">
            <a:extLst>
              <a:ext uri="{28A0092B-C50C-407E-A947-70E740481C1C}">
                <a14:useLocalDpi xmlns:a14="http://schemas.microsoft.com/office/drawing/2010/main" val="0"/>
              </a:ext>
            </a:extLst>
          </a:blip>
          <a:srcRect/>
          <a:stretch>
            <a:fillRect l="-37000" r="-37000"/>
          </a:stretch>
        </a:blipFill>
      </dgm:spPr>
    </dgm:pt>
    <dgm:pt modelId="{80B0C6C3-B8DE-440E-B89D-7DE3EFB2B603}" type="pres">
      <dgm:prSet presAssocID="{CC73156B-83AD-477A-A975-A561743957A1}" presName="txShp" presStyleLbl="node1" presStyleIdx="2" presStyleCnt="8">
        <dgm:presLayoutVars>
          <dgm:bulletEnabled val="1"/>
        </dgm:presLayoutVars>
      </dgm:prSet>
      <dgm:spPr/>
    </dgm:pt>
    <dgm:pt modelId="{E215ABEA-08F6-4FC6-BE24-6097258D8F0D}" type="pres">
      <dgm:prSet presAssocID="{A83D9495-0B58-4627-8086-686CDE838E32}" presName="spacing" presStyleCnt="0"/>
      <dgm:spPr/>
    </dgm:pt>
    <dgm:pt modelId="{8856BABE-1A64-4E9B-862A-ADA5D5D9332D}" type="pres">
      <dgm:prSet presAssocID="{F1129A32-2FA4-4383-870B-9251F60F6DC2}" presName="composite" presStyleCnt="0"/>
      <dgm:spPr/>
    </dgm:pt>
    <dgm:pt modelId="{CE35C4E9-7D09-43DA-8B48-77C0123604E6}" type="pres">
      <dgm:prSet presAssocID="{F1129A32-2FA4-4383-870B-9251F60F6DC2}" presName="imgShp" presStyleLbl="fgImgPlace1" presStyleIdx="3" presStyleCnt="8"/>
      <dgm:spPr>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dgm:spPr>
    </dgm:pt>
    <dgm:pt modelId="{0E875C90-98B6-4E1C-AFD0-107D2C18D38A}" type="pres">
      <dgm:prSet presAssocID="{F1129A32-2FA4-4383-870B-9251F60F6DC2}" presName="txShp" presStyleLbl="node1" presStyleIdx="3" presStyleCnt="8">
        <dgm:presLayoutVars>
          <dgm:bulletEnabled val="1"/>
        </dgm:presLayoutVars>
      </dgm:prSet>
      <dgm:spPr/>
    </dgm:pt>
    <dgm:pt modelId="{1B8E7899-1CA6-4D1F-B82C-F91FF85AD727}" type="pres">
      <dgm:prSet presAssocID="{42F0B765-0963-4F11-9D31-2E8FFD256D1E}" presName="spacing" presStyleCnt="0"/>
      <dgm:spPr/>
    </dgm:pt>
    <dgm:pt modelId="{C32F1257-0626-43B4-9CBB-A0CF867F7C35}" type="pres">
      <dgm:prSet presAssocID="{EF6CCD7E-EA9D-4041-B02A-3535602743B3}" presName="composite" presStyleCnt="0"/>
      <dgm:spPr/>
    </dgm:pt>
    <dgm:pt modelId="{02D0DE47-103A-43A2-B47B-359C1405F6F6}" type="pres">
      <dgm:prSet presAssocID="{EF6CCD7E-EA9D-4041-B02A-3535602743B3}" presName="imgShp" presStyleLbl="fgImgPlace1" presStyleIdx="4" presStyleCnt="8"/>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pt>
    <dgm:pt modelId="{CF8807CA-BEAA-46F9-AA5F-F754F3C84BCA}" type="pres">
      <dgm:prSet presAssocID="{EF6CCD7E-EA9D-4041-B02A-3535602743B3}" presName="txShp" presStyleLbl="node1" presStyleIdx="4" presStyleCnt="8">
        <dgm:presLayoutVars>
          <dgm:bulletEnabled val="1"/>
        </dgm:presLayoutVars>
      </dgm:prSet>
      <dgm:spPr/>
    </dgm:pt>
    <dgm:pt modelId="{5DDDCFD0-2DC0-48A3-AAC9-53F96C23FE90}" type="pres">
      <dgm:prSet presAssocID="{F0FCE9EF-AF11-4387-8E15-D7B496463803}" presName="spacing" presStyleCnt="0"/>
      <dgm:spPr/>
    </dgm:pt>
    <dgm:pt modelId="{07E63E3F-2E8B-49B1-A32E-7D028B30AAA8}" type="pres">
      <dgm:prSet presAssocID="{FCCFD87A-7567-45FA-8F90-5FB0958B0F6B}" presName="composite" presStyleCnt="0"/>
      <dgm:spPr/>
    </dgm:pt>
    <dgm:pt modelId="{5FCCEF73-46F9-4AED-9DBD-1889892C50F8}" type="pres">
      <dgm:prSet presAssocID="{FCCFD87A-7567-45FA-8F90-5FB0958B0F6B}" presName="imgShp" presStyleLbl="fgImgPlace1" presStyleIdx="5" presStyleCnt="8"/>
      <dgm:spPr>
        <a:blipFill>
          <a:blip xmlns:r="http://schemas.openxmlformats.org/officeDocument/2006/relationships" r:embed="rId6">
            <a:extLst>
              <a:ext uri="{28A0092B-C50C-407E-A947-70E740481C1C}">
                <a14:useLocalDpi xmlns:a14="http://schemas.microsoft.com/office/drawing/2010/main" val="0"/>
              </a:ext>
            </a:extLst>
          </a:blip>
          <a:srcRect/>
          <a:stretch>
            <a:fillRect l="-39000" r="-39000"/>
          </a:stretch>
        </a:blipFill>
      </dgm:spPr>
    </dgm:pt>
    <dgm:pt modelId="{B27CE3D4-EE5B-4808-AA8E-9C5AD95F6C9D}" type="pres">
      <dgm:prSet presAssocID="{FCCFD87A-7567-45FA-8F90-5FB0958B0F6B}" presName="txShp" presStyleLbl="node1" presStyleIdx="5" presStyleCnt="8">
        <dgm:presLayoutVars>
          <dgm:bulletEnabled val="1"/>
        </dgm:presLayoutVars>
      </dgm:prSet>
      <dgm:spPr/>
    </dgm:pt>
    <dgm:pt modelId="{C6B280C8-0229-4CC0-AF2C-BDF018019442}" type="pres">
      <dgm:prSet presAssocID="{42525977-B1FA-4414-9886-EC6D5D961C17}" presName="spacing" presStyleCnt="0"/>
      <dgm:spPr/>
    </dgm:pt>
    <dgm:pt modelId="{875CA971-6188-49C0-9CAC-29497A92F4DF}" type="pres">
      <dgm:prSet presAssocID="{E971AE9B-D4A6-4330-B7C1-12D49BFD81ED}" presName="composite" presStyleCnt="0"/>
      <dgm:spPr/>
    </dgm:pt>
    <dgm:pt modelId="{E08CC223-5597-40AC-8695-84F6A2FDB7C5}" type="pres">
      <dgm:prSet presAssocID="{E971AE9B-D4A6-4330-B7C1-12D49BFD81ED}" presName="imgShp" presStyleLbl="fgImgPlace1" presStyleIdx="6" presStyleCnt="8"/>
      <dgm:spPr>
        <a:blipFill>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pt>
    <dgm:pt modelId="{F398AD85-5638-4FD2-B411-CF9D8B27C8DD}" type="pres">
      <dgm:prSet presAssocID="{E971AE9B-D4A6-4330-B7C1-12D49BFD81ED}" presName="txShp" presStyleLbl="node1" presStyleIdx="6" presStyleCnt="8">
        <dgm:presLayoutVars>
          <dgm:bulletEnabled val="1"/>
        </dgm:presLayoutVars>
      </dgm:prSet>
      <dgm:spPr/>
    </dgm:pt>
    <dgm:pt modelId="{1BE63766-87D7-4969-8FEB-8A94B9726956}" type="pres">
      <dgm:prSet presAssocID="{5DD77FB0-26A9-49C0-B89F-09D7192E8D74}" presName="spacing" presStyleCnt="0"/>
      <dgm:spPr/>
    </dgm:pt>
    <dgm:pt modelId="{24B3A90F-9AE4-4FAB-AEEC-181C980830A5}" type="pres">
      <dgm:prSet presAssocID="{B57D79BA-08C7-41F6-9959-241AF0CD79F5}" presName="composite" presStyleCnt="0"/>
      <dgm:spPr/>
    </dgm:pt>
    <dgm:pt modelId="{FD89E996-182E-4791-8703-0FD0BA47B1AA}" type="pres">
      <dgm:prSet presAssocID="{B57D79BA-08C7-41F6-9959-241AF0CD79F5}" presName="imgShp" presStyleLbl="fgImgPlace1" presStyleIdx="7" presStyleCnt="8"/>
      <dgm:spPr>
        <a:blipFill>
          <a:blip xmlns:r="http://schemas.openxmlformats.org/officeDocument/2006/relationships" r:embed="rId8">
            <a:extLst>
              <a:ext uri="{28A0092B-C50C-407E-A947-70E740481C1C}">
                <a14:useLocalDpi xmlns:a14="http://schemas.microsoft.com/office/drawing/2010/main" val="0"/>
              </a:ext>
            </a:extLst>
          </a:blip>
          <a:srcRect/>
          <a:stretch>
            <a:fillRect l="-25000" r="-25000"/>
          </a:stretch>
        </a:blipFill>
      </dgm:spPr>
    </dgm:pt>
    <dgm:pt modelId="{1232607A-6D26-478C-B079-B427345449ED}" type="pres">
      <dgm:prSet presAssocID="{B57D79BA-08C7-41F6-9959-241AF0CD79F5}" presName="txShp" presStyleLbl="node1" presStyleIdx="7" presStyleCnt="8">
        <dgm:presLayoutVars>
          <dgm:bulletEnabled val="1"/>
        </dgm:presLayoutVars>
      </dgm:prSet>
      <dgm:spPr/>
    </dgm:pt>
  </dgm:ptLst>
  <dgm:cxnLst>
    <dgm:cxn modelId="{65BCDF00-D088-4C49-BC53-3C1609AE0AC5}" type="presOf" srcId="{E971AE9B-D4A6-4330-B7C1-12D49BFD81ED}" destId="{F398AD85-5638-4FD2-B411-CF9D8B27C8DD}" srcOrd="0" destOrd="0" presId="urn:microsoft.com/office/officeart/2005/8/layout/vList3"/>
    <dgm:cxn modelId="{0282DE17-AB34-4F6C-9C7D-8AD158FE7077}" type="presOf" srcId="{CC462065-9291-4654-8D51-B5347923A403}" destId="{96B9D54F-B837-4D52-A527-3AEDAC924440}" srcOrd="0" destOrd="0" presId="urn:microsoft.com/office/officeart/2005/8/layout/vList3"/>
    <dgm:cxn modelId="{5628052F-3BC6-460A-9D3F-0A434ED90A3E}" type="presOf" srcId="{B57D79BA-08C7-41F6-9959-241AF0CD79F5}" destId="{1232607A-6D26-478C-B079-B427345449ED}" srcOrd="0" destOrd="0" presId="urn:microsoft.com/office/officeart/2005/8/layout/vList3"/>
    <dgm:cxn modelId="{A178AA41-8039-43D6-9F0D-DB4602E5F20A}" srcId="{E1D022FD-D4EE-4D9A-AEDC-BD1E07C04E4C}" destId="{F1129A32-2FA4-4383-870B-9251F60F6DC2}" srcOrd="3" destOrd="0" parTransId="{3A18AA9F-45FC-4EC2-AAF6-6C2DF93EC9A9}" sibTransId="{42F0B765-0963-4F11-9D31-2E8FFD256D1E}"/>
    <dgm:cxn modelId="{336BEA61-94E6-4493-B82B-5ED1E0E1A1D3}" srcId="{E1D022FD-D4EE-4D9A-AEDC-BD1E07C04E4C}" destId="{CC462065-9291-4654-8D51-B5347923A403}" srcOrd="0" destOrd="0" parTransId="{659517C7-9707-4471-B1B4-3C377F05F0DA}" sibTransId="{1EDF1D11-B114-46EE-B5C1-6C07897E37F0}"/>
    <dgm:cxn modelId="{12750747-53AD-4978-9372-5848121C8357}" type="presOf" srcId="{F1129A32-2FA4-4383-870B-9251F60F6DC2}" destId="{0E875C90-98B6-4E1C-AFD0-107D2C18D38A}" srcOrd="0" destOrd="0" presId="urn:microsoft.com/office/officeart/2005/8/layout/vList3"/>
    <dgm:cxn modelId="{6367584C-26D3-4AC3-9040-0CFCF054322C}" srcId="{E1D022FD-D4EE-4D9A-AEDC-BD1E07C04E4C}" destId="{CC73156B-83AD-477A-A975-A561743957A1}" srcOrd="2" destOrd="0" parTransId="{DF5C75A4-65DE-4B48-9416-B794EA566B68}" sibTransId="{A83D9495-0B58-4627-8086-686CDE838E32}"/>
    <dgm:cxn modelId="{AEE7A46E-BCD5-4AD1-B493-A3B6BF28D270}" type="presOf" srcId="{CC73156B-83AD-477A-A975-A561743957A1}" destId="{80B0C6C3-B8DE-440E-B89D-7DE3EFB2B603}" srcOrd="0" destOrd="0" presId="urn:microsoft.com/office/officeart/2005/8/layout/vList3"/>
    <dgm:cxn modelId="{EBC4C253-9DDC-445B-9269-4013C843320E}" type="presOf" srcId="{EF6CCD7E-EA9D-4041-B02A-3535602743B3}" destId="{CF8807CA-BEAA-46F9-AA5F-F754F3C84BCA}" srcOrd="0" destOrd="0" presId="urn:microsoft.com/office/officeart/2005/8/layout/vList3"/>
    <dgm:cxn modelId="{30583675-891F-418D-8027-2CAE3F58D25D}" srcId="{E1D022FD-D4EE-4D9A-AEDC-BD1E07C04E4C}" destId="{FCCFD87A-7567-45FA-8F90-5FB0958B0F6B}" srcOrd="5" destOrd="0" parTransId="{2755F6F0-8491-4564-AC9B-F59A5382F644}" sibTransId="{42525977-B1FA-4414-9886-EC6D5D961C17}"/>
    <dgm:cxn modelId="{5D475884-6985-4C1A-A958-123ED71E4902}" type="presOf" srcId="{FCCFD87A-7567-45FA-8F90-5FB0958B0F6B}" destId="{B27CE3D4-EE5B-4808-AA8E-9C5AD95F6C9D}" srcOrd="0" destOrd="0" presId="urn:microsoft.com/office/officeart/2005/8/layout/vList3"/>
    <dgm:cxn modelId="{EA5FE8B7-8260-4D62-BF6B-0778F06A6EC9}" type="presOf" srcId="{59ED784E-BB9E-410B-ACCF-EE67462F856C}" destId="{3E427534-3476-48AA-A16A-B0D91F50EEEF}" srcOrd="0" destOrd="0" presId="urn:microsoft.com/office/officeart/2005/8/layout/vList3"/>
    <dgm:cxn modelId="{8DF9BABA-D878-4FA3-B225-E388645871EF}" srcId="{E1D022FD-D4EE-4D9A-AEDC-BD1E07C04E4C}" destId="{59ED784E-BB9E-410B-ACCF-EE67462F856C}" srcOrd="1" destOrd="0" parTransId="{65F4AEDF-17D2-4AB2-A56E-BD1435040F31}" sibTransId="{F06A962F-A21D-42E4-BEA7-54DFCE54EDDF}"/>
    <dgm:cxn modelId="{F5FE44D7-1C10-4EC2-B325-721579220E27}" srcId="{E1D022FD-D4EE-4D9A-AEDC-BD1E07C04E4C}" destId="{E971AE9B-D4A6-4330-B7C1-12D49BFD81ED}" srcOrd="6" destOrd="0" parTransId="{2184A734-476B-4C53-A854-3568CADD36E4}" sibTransId="{5DD77FB0-26A9-49C0-B89F-09D7192E8D74}"/>
    <dgm:cxn modelId="{1EDB28E0-A3CB-4454-A332-AA2AA3C955CD}" srcId="{E1D022FD-D4EE-4D9A-AEDC-BD1E07C04E4C}" destId="{B57D79BA-08C7-41F6-9959-241AF0CD79F5}" srcOrd="7" destOrd="0" parTransId="{98CA876F-53B0-4570-ACB9-241EEE064208}" sibTransId="{23D34C38-7966-44DC-AC92-0FF6B4A546DD}"/>
    <dgm:cxn modelId="{5F7DCCE1-E66D-4794-8E3C-896E8BABFB2B}" srcId="{E1D022FD-D4EE-4D9A-AEDC-BD1E07C04E4C}" destId="{EF6CCD7E-EA9D-4041-B02A-3535602743B3}" srcOrd="4" destOrd="0" parTransId="{2206714D-D9C8-4D59-BF76-F14306757D84}" sibTransId="{F0FCE9EF-AF11-4387-8E15-D7B496463803}"/>
    <dgm:cxn modelId="{73C80CE4-7C82-494C-A9C4-70F843DCC418}" type="presOf" srcId="{E1D022FD-D4EE-4D9A-AEDC-BD1E07C04E4C}" destId="{FF7EF99F-BDEB-4186-AAB2-2061F38F39C8}" srcOrd="0" destOrd="0" presId="urn:microsoft.com/office/officeart/2005/8/layout/vList3"/>
    <dgm:cxn modelId="{53A6AC9E-EF39-43D9-8435-FC49020C902C}" type="presParOf" srcId="{FF7EF99F-BDEB-4186-AAB2-2061F38F39C8}" destId="{2DEBB3D5-A541-48DD-94D5-E6F60EFB8C0D}" srcOrd="0" destOrd="0" presId="urn:microsoft.com/office/officeart/2005/8/layout/vList3"/>
    <dgm:cxn modelId="{41B40C36-9967-4231-BCE0-D9C28EB8E69F}" type="presParOf" srcId="{2DEBB3D5-A541-48DD-94D5-E6F60EFB8C0D}" destId="{61CDF3E9-0EA9-4E6A-8660-59D9D3C2671C}" srcOrd="0" destOrd="0" presId="urn:microsoft.com/office/officeart/2005/8/layout/vList3"/>
    <dgm:cxn modelId="{117872E1-A5F6-4B12-A414-561300E526D4}" type="presParOf" srcId="{2DEBB3D5-A541-48DD-94D5-E6F60EFB8C0D}" destId="{96B9D54F-B837-4D52-A527-3AEDAC924440}" srcOrd="1" destOrd="0" presId="urn:microsoft.com/office/officeart/2005/8/layout/vList3"/>
    <dgm:cxn modelId="{E04BAFE3-DC2F-4F90-B370-F9BCBD9AF918}" type="presParOf" srcId="{FF7EF99F-BDEB-4186-AAB2-2061F38F39C8}" destId="{F95F2BD8-50A0-43A7-9FFA-64C2BA9779F5}" srcOrd="1" destOrd="0" presId="urn:microsoft.com/office/officeart/2005/8/layout/vList3"/>
    <dgm:cxn modelId="{D54F3169-DF38-454D-8EF8-A2703DE685CC}" type="presParOf" srcId="{FF7EF99F-BDEB-4186-AAB2-2061F38F39C8}" destId="{73C10985-2709-4606-9703-A31D5B41EB24}" srcOrd="2" destOrd="0" presId="urn:microsoft.com/office/officeart/2005/8/layout/vList3"/>
    <dgm:cxn modelId="{01FB50C1-F0B1-4D9A-A832-45A8FD70C21F}" type="presParOf" srcId="{73C10985-2709-4606-9703-A31D5B41EB24}" destId="{7FE66D30-C01A-4957-A459-B9A3E7B3B56B}" srcOrd="0" destOrd="0" presId="urn:microsoft.com/office/officeart/2005/8/layout/vList3"/>
    <dgm:cxn modelId="{82613DCD-100B-41AE-8207-365EB7E505C9}" type="presParOf" srcId="{73C10985-2709-4606-9703-A31D5B41EB24}" destId="{3E427534-3476-48AA-A16A-B0D91F50EEEF}" srcOrd="1" destOrd="0" presId="urn:microsoft.com/office/officeart/2005/8/layout/vList3"/>
    <dgm:cxn modelId="{CA81CC2C-707D-4DB9-A660-27FAB681AE2D}" type="presParOf" srcId="{FF7EF99F-BDEB-4186-AAB2-2061F38F39C8}" destId="{271A4F7D-F4F4-42E6-B47F-9E414D58AED1}" srcOrd="3" destOrd="0" presId="urn:microsoft.com/office/officeart/2005/8/layout/vList3"/>
    <dgm:cxn modelId="{0F43D48F-22A7-430B-82F0-B68BCBEC2CCE}" type="presParOf" srcId="{FF7EF99F-BDEB-4186-AAB2-2061F38F39C8}" destId="{D9296AA3-C780-43A9-8E86-B6103CB59663}" srcOrd="4" destOrd="0" presId="urn:microsoft.com/office/officeart/2005/8/layout/vList3"/>
    <dgm:cxn modelId="{D2F39102-C566-4E01-99BB-2F8CB77F7BE7}" type="presParOf" srcId="{D9296AA3-C780-43A9-8E86-B6103CB59663}" destId="{6F89E39A-0719-419E-B4A8-2E858F7E243D}" srcOrd="0" destOrd="0" presId="urn:microsoft.com/office/officeart/2005/8/layout/vList3"/>
    <dgm:cxn modelId="{00655498-3A58-4C30-A344-1CABA9CE2708}" type="presParOf" srcId="{D9296AA3-C780-43A9-8E86-B6103CB59663}" destId="{80B0C6C3-B8DE-440E-B89D-7DE3EFB2B603}" srcOrd="1" destOrd="0" presId="urn:microsoft.com/office/officeart/2005/8/layout/vList3"/>
    <dgm:cxn modelId="{AEDE92BD-55F2-4B85-854E-2DB351E353BC}" type="presParOf" srcId="{FF7EF99F-BDEB-4186-AAB2-2061F38F39C8}" destId="{E215ABEA-08F6-4FC6-BE24-6097258D8F0D}" srcOrd="5" destOrd="0" presId="urn:microsoft.com/office/officeart/2005/8/layout/vList3"/>
    <dgm:cxn modelId="{21B0A811-E954-4AF0-99A5-9AF9CEAEA5FB}" type="presParOf" srcId="{FF7EF99F-BDEB-4186-AAB2-2061F38F39C8}" destId="{8856BABE-1A64-4E9B-862A-ADA5D5D9332D}" srcOrd="6" destOrd="0" presId="urn:microsoft.com/office/officeart/2005/8/layout/vList3"/>
    <dgm:cxn modelId="{9FC508EE-DBEB-47D8-B316-74F5EB00610F}" type="presParOf" srcId="{8856BABE-1A64-4E9B-862A-ADA5D5D9332D}" destId="{CE35C4E9-7D09-43DA-8B48-77C0123604E6}" srcOrd="0" destOrd="0" presId="urn:microsoft.com/office/officeart/2005/8/layout/vList3"/>
    <dgm:cxn modelId="{0C3C4AE1-F30A-425E-AD2D-D7C921AB2D90}" type="presParOf" srcId="{8856BABE-1A64-4E9B-862A-ADA5D5D9332D}" destId="{0E875C90-98B6-4E1C-AFD0-107D2C18D38A}" srcOrd="1" destOrd="0" presId="urn:microsoft.com/office/officeart/2005/8/layout/vList3"/>
    <dgm:cxn modelId="{B993BB51-3D6E-4195-827C-FFA622423FEA}" type="presParOf" srcId="{FF7EF99F-BDEB-4186-AAB2-2061F38F39C8}" destId="{1B8E7899-1CA6-4D1F-B82C-F91FF85AD727}" srcOrd="7" destOrd="0" presId="urn:microsoft.com/office/officeart/2005/8/layout/vList3"/>
    <dgm:cxn modelId="{07D69BEB-0908-4EA8-A534-EB3773EC4C38}" type="presParOf" srcId="{FF7EF99F-BDEB-4186-AAB2-2061F38F39C8}" destId="{C32F1257-0626-43B4-9CBB-A0CF867F7C35}" srcOrd="8" destOrd="0" presId="urn:microsoft.com/office/officeart/2005/8/layout/vList3"/>
    <dgm:cxn modelId="{AE3C350F-2B22-4046-8601-21770F6CE605}" type="presParOf" srcId="{C32F1257-0626-43B4-9CBB-A0CF867F7C35}" destId="{02D0DE47-103A-43A2-B47B-359C1405F6F6}" srcOrd="0" destOrd="0" presId="urn:microsoft.com/office/officeart/2005/8/layout/vList3"/>
    <dgm:cxn modelId="{A8C303BE-3939-4021-BFFD-4BF5A7E17598}" type="presParOf" srcId="{C32F1257-0626-43B4-9CBB-A0CF867F7C35}" destId="{CF8807CA-BEAA-46F9-AA5F-F754F3C84BCA}" srcOrd="1" destOrd="0" presId="urn:microsoft.com/office/officeart/2005/8/layout/vList3"/>
    <dgm:cxn modelId="{1B24993D-5A64-4685-A4D9-B892EFEEBF37}" type="presParOf" srcId="{FF7EF99F-BDEB-4186-AAB2-2061F38F39C8}" destId="{5DDDCFD0-2DC0-48A3-AAC9-53F96C23FE90}" srcOrd="9" destOrd="0" presId="urn:microsoft.com/office/officeart/2005/8/layout/vList3"/>
    <dgm:cxn modelId="{F7E2131E-E68A-4104-ACD4-7FDE73B76CFB}" type="presParOf" srcId="{FF7EF99F-BDEB-4186-AAB2-2061F38F39C8}" destId="{07E63E3F-2E8B-49B1-A32E-7D028B30AAA8}" srcOrd="10" destOrd="0" presId="urn:microsoft.com/office/officeart/2005/8/layout/vList3"/>
    <dgm:cxn modelId="{C894DAB5-CD03-4E57-9AAC-B6C58C158756}" type="presParOf" srcId="{07E63E3F-2E8B-49B1-A32E-7D028B30AAA8}" destId="{5FCCEF73-46F9-4AED-9DBD-1889892C50F8}" srcOrd="0" destOrd="0" presId="urn:microsoft.com/office/officeart/2005/8/layout/vList3"/>
    <dgm:cxn modelId="{C113C02D-5537-483C-8F55-6363A470EE1A}" type="presParOf" srcId="{07E63E3F-2E8B-49B1-A32E-7D028B30AAA8}" destId="{B27CE3D4-EE5B-4808-AA8E-9C5AD95F6C9D}" srcOrd="1" destOrd="0" presId="urn:microsoft.com/office/officeart/2005/8/layout/vList3"/>
    <dgm:cxn modelId="{1CE0E221-6783-442D-87D1-3D4888A674D0}" type="presParOf" srcId="{FF7EF99F-BDEB-4186-AAB2-2061F38F39C8}" destId="{C6B280C8-0229-4CC0-AF2C-BDF018019442}" srcOrd="11" destOrd="0" presId="urn:microsoft.com/office/officeart/2005/8/layout/vList3"/>
    <dgm:cxn modelId="{2034E101-B2A0-4701-AC1E-CCFA7060B9DA}" type="presParOf" srcId="{FF7EF99F-BDEB-4186-AAB2-2061F38F39C8}" destId="{875CA971-6188-49C0-9CAC-29497A92F4DF}" srcOrd="12" destOrd="0" presId="urn:microsoft.com/office/officeart/2005/8/layout/vList3"/>
    <dgm:cxn modelId="{F10B8877-BAFE-4426-88BB-D91D42768337}" type="presParOf" srcId="{875CA971-6188-49C0-9CAC-29497A92F4DF}" destId="{E08CC223-5597-40AC-8695-84F6A2FDB7C5}" srcOrd="0" destOrd="0" presId="urn:microsoft.com/office/officeart/2005/8/layout/vList3"/>
    <dgm:cxn modelId="{58D5C8FC-B9A4-416D-94AE-75A355C9CC14}" type="presParOf" srcId="{875CA971-6188-49C0-9CAC-29497A92F4DF}" destId="{F398AD85-5638-4FD2-B411-CF9D8B27C8DD}" srcOrd="1" destOrd="0" presId="urn:microsoft.com/office/officeart/2005/8/layout/vList3"/>
    <dgm:cxn modelId="{A92973BE-10E3-4072-9A75-4029DFD5D9F5}" type="presParOf" srcId="{FF7EF99F-BDEB-4186-AAB2-2061F38F39C8}" destId="{1BE63766-87D7-4969-8FEB-8A94B9726956}" srcOrd="13" destOrd="0" presId="urn:microsoft.com/office/officeart/2005/8/layout/vList3"/>
    <dgm:cxn modelId="{8321911B-E58B-4F87-A745-929277F072D5}" type="presParOf" srcId="{FF7EF99F-BDEB-4186-AAB2-2061F38F39C8}" destId="{24B3A90F-9AE4-4FAB-AEEC-181C980830A5}" srcOrd="14" destOrd="0" presId="urn:microsoft.com/office/officeart/2005/8/layout/vList3"/>
    <dgm:cxn modelId="{38F0CEAD-CDCF-4B8C-8AE5-62F86C6E4A76}" type="presParOf" srcId="{24B3A90F-9AE4-4FAB-AEEC-181C980830A5}" destId="{FD89E996-182E-4791-8703-0FD0BA47B1AA}" srcOrd="0" destOrd="0" presId="urn:microsoft.com/office/officeart/2005/8/layout/vList3"/>
    <dgm:cxn modelId="{324BBF2D-2F84-4B49-81EA-077BA3712E70}" type="presParOf" srcId="{24B3A90F-9AE4-4FAB-AEEC-181C980830A5}" destId="{1232607A-6D26-478C-B079-B427345449E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B8FA12-99DB-48A6-A47A-A5E00EAB91E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7E536EE-01E2-4876-AA5B-34A0D047F362}">
      <dgm:prSet phldrT="[Text]"/>
      <dgm:spPr/>
      <dgm:t>
        <a:bodyPr/>
        <a:lstStyle/>
        <a:p>
          <a:r>
            <a:rPr lang="en-US" dirty="0"/>
            <a:t>Basic rules for consistent income</a:t>
          </a:r>
        </a:p>
      </dgm:t>
    </dgm:pt>
    <dgm:pt modelId="{1221B4C2-E1CD-4623-9B85-A2C297B01823}" type="parTrans" cxnId="{4AE12449-91C8-4B60-87F5-283EDF8F0C4B}">
      <dgm:prSet/>
      <dgm:spPr/>
      <dgm:t>
        <a:bodyPr/>
        <a:lstStyle/>
        <a:p>
          <a:endParaRPr lang="en-US"/>
        </a:p>
      </dgm:t>
    </dgm:pt>
    <dgm:pt modelId="{62FC7244-C66F-4587-B663-C297BE8DDD71}" type="sibTrans" cxnId="{4AE12449-91C8-4B60-87F5-283EDF8F0C4B}">
      <dgm:prSet/>
      <dgm:spPr/>
      <dgm:t>
        <a:bodyPr/>
        <a:lstStyle/>
        <a:p>
          <a:endParaRPr lang="en-US"/>
        </a:p>
      </dgm:t>
    </dgm:pt>
    <dgm:pt modelId="{D1D997CA-88CE-4111-B682-4BB6484CC850}">
      <dgm:prSet/>
      <dgm:spPr/>
      <dgm:t>
        <a:bodyPr/>
        <a:lstStyle/>
        <a:p>
          <a:r>
            <a:rPr lang="en-US" dirty="0"/>
            <a:t>Income that varies</a:t>
          </a:r>
        </a:p>
      </dgm:t>
    </dgm:pt>
    <dgm:pt modelId="{58975A26-16DE-4202-9A74-36F033C3A8CA}" type="parTrans" cxnId="{A63A0C51-CCED-4811-8E5A-749B406E6520}">
      <dgm:prSet/>
      <dgm:spPr/>
      <dgm:t>
        <a:bodyPr/>
        <a:lstStyle/>
        <a:p>
          <a:endParaRPr lang="en-US"/>
        </a:p>
      </dgm:t>
    </dgm:pt>
    <dgm:pt modelId="{3EB6E5C7-4661-4F58-965A-3A8E3959CA82}" type="sibTrans" cxnId="{A63A0C51-CCED-4811-8E5A-749B406E6520}">
      <dgm:prSet/>
      <dgm:spPr/>
      <dgm:t>
        <a:bodyPr/>
        <a:lstStyle/>
        <a:p>
          <a:endParaRPr lang="en-US"/>
        </a:p>
      </dgm:t>
    </dgm:pt>
    <dgm:pt modelId="{858FD8F3-A013-4717-B0B0-9B2F0561F7CC}">
      <dgm:prSet/>
      <dgm:spPr/>
      <dgm:t>
        <a:bodyPr/>
        <a:lstStyle/>
        <a:p>
          <a:r>
            <a:rPr lang="en-US" dirty="0"/>
            <a:t>Changes in income</a:t>
          </a:r>
        </a:p>
      </dgm:t>
    </dgm:pt>
    <dgm:pt modelId="{9EB83F56-2EC8-4924-9BD8-37EF96D9372C}" type="parTrans" cxnId="{4380FD55-0094-46E5-A7FA-3A2D33EF9D3D}">
      <dgm:prSet/>
      <dgm:spPr/>
      <dgm:t>
        <a:bodyPr/>
        <a:lstStyle/>
        <a:p>
          <a:endParaRPr lang="en-US"/>
        </a:p>
      </dgm:t>
    </dgm:pt>
    <dgm:pt modelId="{119385C9-362E-4BF0-AB05-467CD915B864}" type="sibTrans" cxnId="{4380FD55-0094-46E5-A7FA-3A2D33EF9D3D}">
      <dgm:prSet/>
      <dgm:spPr/>
      <dgm:t>
        <a:bodyPr/>
        <a:lstStyle/>
        <a:p>
          <a:endParaRPr lang="en-US"/>
        </a:p>
      </dgm:t>
    </dgm:pt>
    <dgm:pt modelId="{BF37E219-A2F3-4476-BBD4-AD393845AAAD}">
      <dgm:prSet phldrT="[Text]" custT="1"/>
      <dgm:spPr/>
      <dgm:t>
        <a:bodyPr/>
        <a:lstStyle/>
        <a:p>
          <a:r>
            <a:rPr lang="en-US" sz="1400" dirty="0"/>
            <a:t>Weekly and Bi-Weekly pay: Total income for one month ÷ (number of checks) x 4.3</a:t>
          </a:r>
        </a:p>
      </dgm:t>
    </dgm:pt>
    <dgm:pt modelId="{8B403E3A-8A2A-4A8E-B3FE-7A3ED3F70363}" type="parTrans" cxnId="{2D4E5E95-5238-4CB9-9208-57AA27D9E5C0}">
      <dgm:prSet/>
      <dgm:spPr/>
      <dgm:t>
        <a:bodyPr/>
        <a:lstStyle/>
        <a:p>
          <a:endParaRPr lang="en-US"/>
        </a:p>
      </dgm:t>
    </dgm:pt>
    <dgm:pt modelId="{99DCE3B3-5F40-4B0F-88C7-64419A35951D}" type="sibTrans" cxnId="{2D4E5E95-5238-4CB9-9208-57AA27D9E5C0}">
      <dgm:prSet/>
      <dgm:spPr/>
      <dgm:t>
        <a:bodyPr/>
        <a:lstStyle/>
        <a:p>
          <a:endParaRPr lang="en-US"/>
        </a:p>
      </dgm:t>
    </dgm:pt>
    <dgm:pt modelId="{A809AB95-72F3-4C5D-BB00-98BF637276D7}">
      <dgm:prSet phldrT="[Text]" custT="1"/>
      <dgm:spPr/>
      <dgm:t>
        <a:bodyPr/>
        <a:lstStyle/>
        <a:p>
          <a:r>
            <a:rPr lang="en-US" sz="1400" dirty="0"/>
            <a:t>Semi-monthly pay:; Total income for one month ÷ 2 x 2</a:t>
          </a:r>
        </a:p>
      </dgm:t>
    </dgm:pt>
    <dgm:pt modelId="{F8E6A7D7-EC04-40C2-AC8B-A558D3D66C54}" type="parTrans" cxnId="{8A44858F-D424-427F-A0FF-09CA3DA25344}">
      <dgm:prSet/>
      <dgm:spPr/>
      <dgm:t>
        <a:bodyPr/>
        <a:lstStyle/>
        <a:p>
          <a:endParaRPr lang="en-US"/>
        </a:p>
      </dgm:t>
    </dgm:pt>
    <dgm:pt modelId="{BAA2B8FC-C7F3-4C0F-A5AD-BB0EC04C3227}" type="sibTrans" cxnId="{8A44858F-D424-427F-A0FF-09CA3DA25344}">
      <dgm:prSet/>
      <dgm:spPr/>
      <dgm:t>
        <a:bodyPr/>
        <a:lstStyle/>
        <a:p>
          <a:endParaRPr lang="en-US"/>
        </a:p>
      </dgm:t>
    </dgm:pt>
    <dgm:pt modelId="{EE853F9B-6776-4668-99C4-33E9ED292346}">
      <dgm:prSet custT="1"/>
      <dgm:spPr/>
      <dgm:t>
        <a:bodyPr/>
        <a:lstStyle/>
        <a:p>
          <a:r>
            <a:rPr lang="en-US" sz="1400" dirty="0"/>
            <a:t>If change is expected, DHS uses a “best estimate” based on client’s statement, expected pay and hours, etc.</a:t>
          </a:r>
        </a:p>
      </dgm:t>
    </dgm:pt>
    <dgm:pt modelId="{52CCA0BF-165A-4C15-BE88-1F27249C484F}" type="parTrans" cxnId="{48773F23-A181-499A-94F5-F69D5C0A6E07}">
      <dgm:prSet/>
      <dgm:spPr/>
      <dgm:t>
        <a:bodyPr/>
        <a:lstStyle/>
        <a:p>
          <a:endParaRPr lang="en-US"/>
        </a:p>
      </dgm:t>
    </dgm:pt>
    <dgm:pt modelId="{FF4BE908-8676-4560-B057-E95609709E4D}" type="sibTrans" cxnId="{48773F23-A181-499A-94F5-F69D5C0A6E07}">
      <dgm:prSet/>
      <dgm:spPr/>
      <dgm:t>
        <a:bodyPr/>
        <a:lstStyle/>
        <a:p>
          <a:endParaRPr lang="en-US"/>
        </a:p>
      </dgm:t>
    </dgm:pt>
    <dgm:pt modelId="{5ADCB5BC-F794-43AB-94F7-741482B82BFF}">
      <dgm:prSet custT="1"/>
      <dgm:spPr/>
      <dgm:t>
        <a:bodyPr/>
        <a:lstStyle/>
        <a:p>
          <a:r>
            <a:rPr lang="en-US" sz="1400" dirty="0"/>
            <a:t>If income is less than monthly, annualize and average over the approval period to calculate monthly income</a:t>
          </a:r>
        </a:p>
      </dgm:t>
    </dgm:pt>
    <dgm:pt modelId="{B1D8E843-ACA4-49B6-ACE5-B035A1718949}" type="parTrans" cxnId="{EDC3F5B5-ECFC-4E4A-B1DC-65C1842E5C6F}">
      <dgm:prSet/>
      <dgm:spPr/>
      <dgm:t>
        <a:bodyPr/>
        <a:lstStyle/>
        <a:p>
          <a:endParaRPr lang="en-US"/>
        </a:p>
      </dgm:t>
    </dgm:pt>
    <dgm:pt modelId="{A897B715-1462-4BEE-9C6A-D39137C6CE31}" type="sibTrans" cxnId="{EDC3F5B5-ECFC-4E4A-B1DC-65C1842E5C6F}">
      <dgm:prSet/>
      <dgm:spPr/>
      <dgm:t>
        <a:bodyPr/>
        <a:lstStyle/>
        <a:p>
          <a:endParaRPr lang="en-US"/>
        </a:p>
      </dgm:t>
    </dgm:pt>
    <dgm:pt modelId="{896CBE03-ACA4-4A61-92DC-C38729B8EAFB}">
      <dgm:prSet custT="1"/>
      <dgm:spPr/>
      <dgm:t>
        <a:bodyPr/>
        <a:lstStyle/>
        <a:p>
          <a:r>
            <a:rPr lang="en-US" sz="1400" dirty="0"/>
            <a:t>If income at application or redetermination is expected to end, use best estimate to calculate future income.</a:t>
          </a:r>
        </a:p>
      </dgm:t>
    </dgm:pt>
    <dgm:pt modelId="{4F3DC15C-E076-42E8-8B0F-8057B9ED675C}" type="parTrans" cxnId="{F8A8A27A-BDC5-47E7-861F-A1F6F07C70DF}">
      <dgm:prSet/>
      <dgm:spPr/>
      <dgm:t>
        <a:bodyPr/>
        <a:lstStyle/>
        <a:p>
          <a:endParaRPr lang="en-US"/>
        </a:p>
      </dgm:t>
    </dgm:pt>
    <dgm:pt modelId="{3388A087-C218-4D6B-B2CF-F30092954661}" type="sibTrans" cxnId="{F8A8A27A-BDC5-47E7-861F-A1F6F07C70DF}">
      <dgm:prSet/>
      <dgm:spPr/>
      <dgm:t>
        <a:bodyPr/>
        <a:lstStyle/>
        <a:p>
          <a:endParaRPr lang="en-US"/>
        </a:p>
      </dgm:t>
    </dgm:pt>
    <dgm:pt modelId="{28B7C1B1-6EE3-490D-9C85-E87CC922226F}">
      <dgm:prSet custT="1"/>
      <dgm:spPr/>
      <dgm:t>
        <a:bodyPr/>
        <a:lstStyle/>
        <a:p>
          <a:r>
            <a:rPr lang="en-US" sz="1400" dirty="0"/>
            <a:t>If a household is over-income for MAGI Medicaid but has projected annual income under 100% FPL, DHS must do a second determination of eligibility using projected annual income. </a:t>
          </a:r>
        </a:p>
      </dgm:t>
    </dgm:pt>
    <dgm:pt modelId="{9B93B2A0-4C8B-4FAE-8760-0D346F4BE758}" type="parTrans" cxnId="{7F175F67-1FA4-4CAA-A415-ECF1B96D6C0F}">
      <dgm:prSet/>
      <dgm:spPr/>
      <dgm:t>
        <a:bodyPr/>
        <a:lstStyle/>
        <a:p>
          <a:endParaRPr lang="en-US"/>
        </a:p>
      </dgm:t>
    </dgm:pt>
    <dgm:pt modelId="{6F58B334-88A0-4C7C-A737-DD6908D1EE7B}" type="sibTrans" cxnId="{7F175F67-1FA4-4CAA-A415-ECF1B96D6C0F}">
      <dgm:prSet/>
      <dgm:spPr/>
      <dgm:t>
        <a:bodyPr/>
        <a:lstStyle/>
        <a:p>
          <a:endParaRPr lang="en-US"/>
        </a:p>
      </dgm:t>
    </dgm:pt>
    <dgm:pt modelId="{56445E52-0B55-42DD-B790-791B4E20FFD5}">
      <dgm:prSet custT="1"/>
      <dgm:spPr/>
      <dgm:t>
        <a:bodyPr/>
        <a:lstStyle/>
        <a:p>
          <a:r>
            <a:rPr lang="en-US" sz="2500" dirty="0"/>
            <a:t>Special MAGI rule</a:t>
          </a:r>
        </a:p>
      </dgm:t>
    </dgm:pt>
    <dgm:pt modelId="{0686077F-BF21-48B7-8F6F-9845E1B23630}" type="parTrans" cxnId="{61C5BD06-C8F0-4B5C-A8E3-73DE703450DD}">
      <dgm:prSet/>
      <dgm:spPr/>
      <dgm:t>
        <a:bodyPr/>
        <a:lstStyle/>
        <a:p>
          <a:endParaRPr lang="en-US"/>
        </a:p>
      </dgm:t>
    </dgm:pt>
    <dgm:pt modelId="{A881BCD1-BD2A-49A7-8618-98033B280F1E}" type="sibTrans" cxnId="{61C5BD06-C8F0-4B5C-A8E3-73DE703450DD}">
      <dgm:prSet/>
      <dgm:spPr/>
      <dgm:t>
        <a:bodyPr/>
        <a:lstStyle/>
        <a:p>
          <a:endParaRPr lang="en-US"/>
        </a:p>
      </dgm:t>
    </dgm:pt>
    <dgm:pt modelId="{4982C92B-3452-4DAA-9DA3-BB172FAB543E}">
      <dgm:prSet custT="1"/>
      <dgm:spPr/>
      <dgm:t>
        <a:bodyPr/>
        <a:lstStyle/>
        <a:p>
          <a:r>
            <a:rPr lang="en-US" sz="1400" dirty="0"/>
            <a:t>Fluctuation in work hours</a:t>
          </a:r>
        </a:p>
      </dgm:t>
    </dgm:pt>
    <dgm:pt modelId="{A9FF836B-C12B-4991-A774-B49DFE98CCA0}" type="parTrans" cxnId="{F466A76C-911F-4611-AF9E-8F3A6A950BB5}">
      <dgm:prSet/>
      <dgm:spPr/>
      <dgm:t>
        <a:bodyPr/>
        <a:lstStyle/>
        <a:p>
          <a:endParaRPr lang="en-US"/>
        </a:p>
      </dgm:t>
    </dgm:pt>
    <dgm:pt modelId="{1926D44C-4573-44A8-BE1D-E928D2AF7E6E}" type="sibTrans" cxnId="{F466A76C-911F-4611-AF9E-8F3A6A950BB5}">
      <dgm:prSet/>
      <dgm:spPr/>
      <dgm:t>
        <a:bodyPr/>
        <a:lstStyle/>
        <a:p>
          <a:endParaRPr lang="en-US"/>
        </a:p>
      </dgm:t>
    </dgm:pt>
    <dgm:pt modelId="{CED3C5A6-849E-4CC9-809C-5005F6113943}">
      <dgm:prSet custT="1"/>
      <dgm:spPr/>
      <dgm:t>
        <a:bodyPr/>
        <a:lstStyle/>
        <a:p>
          <a:r>
            <a:rPr lang="en-US" sz="1400" dirty="0"/>
            <a:t>Increase/decrease in salary</a:t>
          </a:r>
        </a:p>
      </dgm:t>
    </dgm:pt>
    <dgm:pt modelId="{95A18B5D-B2F9-4B58-A59D-1DEF6FE53406}" type="parTrans" cxnId="{9352DB70-974A-4C88-A506-E8DEEDC14A2B}">
      <dgm:prSet/>
      <dgm:spPr/>
      <dgm:t>
        <a:bodyPr/>
        <a:lstStyle/>
        <a:p>
          <a:endParaRPr lang="en-US"/>
        </a:p>
      </dgm:t>
    </dgm:pt>
    <dgm:pt modelId="{097B26DB-0BBC-4084-86BB-478E7E6A3C46}" type="sibTrans" cxnId="{9352DB70-974A-4C88-A506-E8DEEDC14A2B}">
      <dgm:prSet/>
      <dgm:spPr/>
      <dgm:t>
        <a:bodyPr/>
        <a:lstStyle/>
        <a:p>
          <a:endParaRPr lang="en-US"/>
        </a:p>
      </dgm:t>
    </dgm:pt>
    <dgm:pt modelId="{11C535DC-FC06-4753-BA88-31AEA6F3FD2E}">
      <dgm:prSet custT="1"/>
      <dgm:spPr/>
      <dgm:t>
        <a:bodyPr/>
        <a:lstStyle/>
        <a:p>
          <a:r>
            <a:rPr lang="en-US" sz="1400" dirty="0"/>
            <a:t>Temporary absence from work</a:t>
          </a:r>
        </a:p>
      </dgm:t>
    </dgm:pt>
    <dgm:pt modelId="{65623A94-ADBF-42D7-A62A-D78F52374C65}" type="parTrans" cxnId="{2DE3862D-A8CD-4B0E-B2AE-F6960D02BE87}">
      <dgm:prSet/>
      <dgm:spPr/>
      <dgm:t>
        <a:bodyPr/>
        <a:lstStyle/>
        <a:p>
          <a:endParaRPr lang="en-US"/>
        </a:p>
      </dgm:t>
    </dgm:pt>
    <dgm:pt modelId="{F37A49F2-3E6A-40A3-BD71-BFFAEFE61607}" type="sibTrans" cxnId="{2DE3862D-A8CD-4B0E-B2AE-F6960D02BE87}">
      <dgm:prSet/>
      <dgm:spPr/>
      <dgm:t>
        <a:bodyPr/>
        <a:lstStyle/>
        <a:p>
          <a:endParaRPr lang="en-US"/>
        </a:p>
      </dgm:t>
    </dgm:pt>
    <dgm:pt modelId="{22BF4C4A-B6C2-4A62-AEB1-DE63AC46E93E}">
      <dgm:prSet custT="1"/>
      <dgm:spPr/>
      <dgm:t>
        <a:bodyPr/>
        <a:lstStyle/>
        <a:p>
          <a:r>
            <a:rPr lang="en-US" sz="1400" dirty="0"/>
            <a:t>Job loss</a:t>
          </a:r>
        </a:p>
      </dgm:t>
    </dgm:pt>
    <dgm:pt modelId="{0F116760-B11F-49EE-8329-D6F61D832744}" type="parTrans" cxnId="{88BD7E5F-BD03-478B-AB16-FD0B8DCF6996}">
      <dgm:prSet/>
      <dgm:spPr/>
      <dgm:t>
        <a:bodyPr/>
        <a:lstStyle/>
        <a:p>
          <a:endParaRPr lang="en-US"/>
        </a:p>
      </dgm:t>
    </dgm:pt>
    <dgm:pt modelId="{9F721035-D6B2-4770-BC66-0BAAE06BBD95}" type="sibTrans" cxnId="{88BD7E5F-BD03-478B-AB16-FD0B8DCF6996}">
      <dgm:prSet/>
      <dgm:spPr/>
      <dgm:t>
        <a:bodyPr/>
        <a:lstStyle/>
        <a:p>
          <a:endParaRPr lang="en-US"/>
        </a:p>
      </dgm:t>
    </dgm:pt>
    <dgm:pt modelId="{CACC7838-F003-4494-A780-6278EC2EF833}">
      <dgm:prSet custT="1"/>
      <dgm:spPr/>
      <dgm:t>
        <a:bodyPr/>
        <a:lstStyle/>
        <a:p>
          <a:r>
            <a:rPr lang="en-US" sz="1400" dirty="0"/>
            <a:t>Fluctuations in unearned income</a:t>
          </a:r>
        </a:p>
      </dgm:t>
    </dgm:pt>
    <dgm:pt modelId="{AC523BF2-0991-4996-8AF5-CC370DCD0E90}" type="parTrans" cxnId="{199DF738-0531-4913-90B7-B8BCEEC06493}">
      <dgm:prSet/>
      <dgm:spPr/>
      <dgm:t>
        <a:bodyPr/>
        <a:lstStyle/>
        <a:p>
          <a:endParaRPr lang="en-US"/>
        </a:p>
      </dgm:t>
    </dgm:pt>
    <dgm:pt modelId="{DB42530C-D128-40B0-A54B-95AE2BA14697}" type="sibTrans" cxnId="{199DF738-0531-4913-90B7-B8BCEEC06493}">
      <dgm:prSet/>
      <dgm:spPr/>
      <dgm:t>
        <a:bodyPr/>
        <a:lstStyle/>
        <a:p>
          <a:endParaRPr lang="en-US"/>
        </a:p>
      </dgm:t>
    </dgm:pt>
    <dgm:pt modelId="{803C12A5-293C-4790-99A5-7285D533BA5F}">
      <dgm:prSet custT="1"/>
      <dgm:spPr/>
      <dgm:t>
        <a:bodyPr/>
        <a:lstStyle/>
        <a:p>
          <a:r>
            <a:rPr lang="en-US" sz="1400" dirty="0"/>
            <a:t>Use the same calculation for income that varies:</a:t>
          </a:r>
        </a:p>
      </dgm:t>
    </dgm:pt>
    <dgm:pt modelId="{3A67D84E-FA38-4C00-8C86-E2E2BF992D25}" type="parTrans" cxnId="{19B47DD4-6C3C-42AA-88A1-03A831EDAA00}">
      <dgm:prSet/>
      <dgm:spPr/>
      <dgm:t>
        <a:bodyPr/>
        <a:lstStyle/>
        <a:p>
          <a:endParaRPr lang="en-US"/>
        </a:p>
      </dgm:t>
    </dgm:pt>
    <dgm:pt modelId="{DAC5BF95-B1A5-47F1-941A-04C04A554F6F}" type="sibTrans" cxnId="{19B47DD4-6C3C-42AA-88A1-03A831EDAA00}">
      <dgm:prSet/>
      <dgm:spPr/>
      <dgm:t>
        <a:bodyPr/>
        <a:lstStyle/>
        <a:p>
          <a:endParaRPr lang="en-US"/>
        </a:p>
      </dgm:t>
    </dgm:pt>
    <dgm:pt modelId="{68FB13B8-5303-48BA-9692-23B4D944D9F2}">
      <dgm:prSet custT="1"/>
      <dgm:spPr/>
      <dgm:t>
        <a:bodyPr/>
        <a:lstStyle/>
        <a:p>
          <a:endParaRPr lang="en-US" sz="1400" dirty="0"/>
        </a:p>
      </dgm:t>
    </dgm:pt>
    <dgm:pt modelId="{975410CA-5552-4C32-8EA1-7A049AD4FC4A}" type="parTrans" cxnId="{844C56BE-835B-4EE4-B901-FA7A30FD858E}">
      <dgm:prSet/>
      <dgm:spPr/>
      <dgm:t>
        <a:bodyPr/>
        <a:lstStyle/>
        <a:p>
          <a:endParaRPr lang="en-US"/>
        </a:p>
      </dgm:t>
    </dgm:pt>
    <dgm:pt modelId="{DA3DF046-B9F6-4C64-9D14-171646DD0BCF}" type="sibTrans" cxnId="{844C56BE-835B-4EE4-B901-FA7A30FD858E}">
      <dgm:prSet/>
      <dgm:spPr/>
      <dgm:t>
        <a:bodyPr/>
        <a:lstStyle/>
        <a:p>
          <a:endParaRPr lang="en-US"/>
        </a:p>
      </dgm:t>
    </dgm:pt>
    <dgm:pt modelId="{5D9188AD-D1C6-4BF9-8E6C-B45FD2E52396}">
      <dgm:prSet custT="1"/>
      <dgm:spPr/>
      <dgm:t>
        <a:bodyPr/>
        <a:lstStyle/>
        <a:p>
          <a:endParaRPr lang="en-US" sz="1400" dirty="0"/>
        </a:p>
      </dgm:t>
    </dgm:pt>
    <dgm:pt modelId="{C61E048C-40BE-4BA2-9668-D6928EE2DDBE}" type="parTrans" cxnId="{C78781EB-93ED-49FB-BFF6-275E9A76A543}">
      <dgm:prSet/>
      <dgm:spPr/>
      <dgm:t>
        <a:bodyPr/>
        <a:lstStyle/>
        <a:p>
          <a:endParaRPr lang="en-US"/>
        </a:p>
      </dgm:t>
    </dgm:pt>
    <dgm:pt modelId="{89005106-F302-4D6E-99E9-42918FD107EE}" type="sibTrans" cxnId="{C78781EB-93ED-49FB-BFF6-275E9A76A543}">
      <dgm:prSet/>
      <dgm:spPr/>
      <dgm:t>
        <a:bodyPr/>
        <a:lstStyle/>
        <a:p>
          <a:endParaRPr lang="en-US"/>
        </a:p>
      </dgm:t>
    </dgm:pt>
    <dgm:pt modelId="{30BD0344-40DD-40F0-8CA9-4E13C6A25599}">
      <dgm:prSet phldrT="[Text]" custT="1"/>
      <dgm:spPr/>
      <dgm:t>
        <a:bodyPr/>
        <a:lstStyle/>
        <a:p>
          <a:endParaRPr lang="en-US" sz="1400" dirty="0"/>
        </a:p>
      </dgm:t>
    </dgm:pt>
    <dgm:pt modelId="{92E92918-6BD8-4C44-9797-474F634DBCFD}" type="parTrans" cxnId="{C0AD2971-C7CF-42EB-925D-3EFFE464D5FD}">
      <dgm:prSet/>
      <dgm:spPr/>
      <dgm:t>
        <a:bodyPr/>
        <a:lstStyle/>
        <a:p>
          <a:endParaRPr lang="en-US"/>
        </a:p>
      </dgm:t>
    </dgm:pt>
    <dgm:pt modelId="{FF289A00-6ED3-473C-B204-1AFEE22C043A}" type="sibTrans" cxnId="{C0AD2971-C7CF-42EB-925D-3EFFE464D5FD}">
      <dgm:prSet/>
      <dgm:spPr/>
      <dgm:t>
        <a:bodyPr/>
        <a:lstStyle/>
        <a:p>
          <a:endParaRPr lang="en-US"/>
        </a:p>
      </dgm:t>
    </dgm:pt>
    <dgm:pt modelId="{FA909981-F201-4A21-8D8D-F705DC33E4BB}" type="pres">
      <dgm:prSet presAssocID="{78B8FA12-99DB-48A6-A47A-A5E00EAB91E8}" presName="Name0" presStyleCnt="0">
        <dgm:presLayoutVars>
          <dgm:dir/>
          <dgm:animLvl val="lvl"/>
          <dgm:resizeHandles val="exact"/>
        </dgm:presLayoutVars>
      </dgm:prSet>
      <dgm:spPr/>
    </dgm:pt>
    <dgm:pt modelId="{3044F782-9E87-4AFD-8E4C-4B4CB7665552}" type="pres">
      <dgm:prSet presAssocID="{37E536EE-01E2-4876-AA5B-34A0D047F362}" presName="composite" presStyleCnt="0"/>
      <dgm:spPr/>
    </dgm:pt>
    <dgm:pt modelId="{BDAFBA99-9E70-4BFA-9E1C-E4A28277AB09}" type="pres">
      <dgm:prSet presAssocID="{37E536EE-01E2-4876-AA5B-34A0D047F362}" presName="parTx" presStyleLbl="alignNode1" presStyleIdx="0" presStyleCnt="4">
        <dgm:presLayoutVars>
          <dgm:chMax val="0"/>
          <dgm:chPref val="0"/>
          <dgm:bulletEnabled val="1"/>
        </dgm:presLayoutVars>
      </dgm:prSet>
      <dgm:spPr/>
    </dgm:pt>
    <dgm:pt modelId="{5C6FB8EA-6E56-4EC8-A6E3-839568BE88C1}" type="pres">
      <dgm:prSet presAssocID="{37E536EE-01E2-4876-AA5B-34A0D047F362}" presName="desTx" presStyleLbl="alignAccFollowNode1" presStyleIdx="0" presStyleCnt="4">
        <dgm:presLayoutVars>
          <dgm:bulletEnabled val="1"/>
        </dgm:presLayoutVars>
      </dgm:prSet>
      <dgm:spPr/>
    </dgm:pt>
    <dgm:pt modelId="{2187E7C9-7002-4DDE-BF58-E35AA2F9B455}" type="pres">
      <dgm:prSet presAssocID="{62FC7244-C66F-4587-B663-C297BE8DDD71}" presName="space" presStyleCnt="0"/>
      <dgm:spPr/>
    </dgm:pt>
    <dgm:pt modelId="{263F0E10-B855-4E43-87FC-FFA14D7AEEFF}" type="pres">
      <dgm:prSet presAssocID="{D1D997CA-88CE-4111-B682-4BB6484CC850}" presName="composite" presStyleCnt="0"/>
      <dgm:spPr/>
    </dgm:pt>
    <dgm:pt modelId="{A0C24287-616D-416A-B54C-1D2449A022CF}" type="pres">
      <dgm:prSet presAssocID="{D1D997CA-88CE-4111-B682-4BB6484CC850}" presName="parTx" presStyleLbl="alignNode1" presStyleIdx="1" presStyleCnt="4">
        <dgm:presLayoutVars>
          <dgm:chMax val="0"/>
          <dgm:chPref val="0"/>
          <dgm:bulletEnabled val="1"/>
        </dgm:presLayoutVars>
      </dgm:prSet>
      <dgm:spPr/>
    </dgm:pt>
    <dgm:pt modelId="{B6769C7C-1145-4D36-8C8F-A786D0CD9183}" type="pres">
      <dgm:prSet presAssocID="{D1D997CA-88CE-4111-B682-4BB6484CC850}" presName="desTx" presStyleLbl="alignAccFollowNode1" presStyleIdx="1" presStyleCnt="4">
        <dgm:presLayoutVars>
          <dgm:bulletEnabled val="1"/>
        </dgm:presLayoutVars>
      </dgm:prSet>
      <dgm:spPr/>
    </dgm:pt>
    <dgm:pt modelId="{D9673AF1-02BE-41BE-B5BA-452350D1BDAF}" type="pres">
      <dgm:prSet presAssocID="{3EB6E5C7-4661-4F58-965A-3A8E3959CA82}" presName="space" presStyleCnt="0"/>
      <dgm:spPr/>
    </dgm:pt>
    <dgm:pt modelId="{16A5CB01-16CF-4C30-AA72-43B651A4B9E9}" type="pres">
      <dgm:prSet presAssocID="{858FD8F3-A013-4717-B0B0-9B2F0561F7CC}" presName="composite" presStyleCnt="0"/>
      <dgm:spPr/>
    </dgm:pt>
    <dgm:pt modelId="{E4D8C73C-0A85-4E56-BA07-0E0112A1F114}" type="pres">
      <dgm:prSet presAssocID="{858FD8F3-A013-4717-B0B0-9B2F0561F7CC}" presName="parTx" presStyleLbl="alignNode1" presStyleIdx="2" presStyleCnt="4">
        <dgm:presLayoutVars>
          <dgm:chMax val="0"/>
          <dgm:chPref val="0"/>
          <dgm:bulletEnabled val="1"/>
        </dgm:presLayoutVars>
      </dgm:prSet>
      <dgm:spPr/>
    </dgm:pt>
    <dgm:pt modelId="{7DED0E89-53D2-41A8-8C76-659427E57F22}" type="pres">
      <dgm:prSet presAssocID="{858FD8F3-A013-4717-B0B0-9B2F0561F7CC}" presName="desTx" presStyleLbl="alignAccFollowNode1" presStyleIdx="2" presStyleCnt="4">
        <dgm:presLayoutVars>
          <dgm:bulletEnabled val="1"/>
        </dgm:presLayoutVars>
      </dgm:prSet>
      <dgm:spPr/>
    </dgm:pt>
    <dgm:pt modelId="{E552389C-4840-49EC-9A8E-248851E6C071}" type="pres">
      <dgm:prSet presAssocID="{119385C9-362E-4BF0-AB05-467CD915B864}" presName="space" presStyleCnt="0"/>
      <dgm:spPr/>
    </dgm:pt>
    <dgm:pt modelId="{65377777-D394-4F9F-A168-C0E1EE85A72B}" type="pres">
      <dgm:prSet presAssocID="{56445E52-0B55-42DD-B790-791B4E20FFD5}" presName="composite" presStyleCnt="0"/>
      <dgm:spPr/>
    </dgm:pt>
    <dgm:pt modelId="{A88FE948-4220-4A70-8B4C-FB1CEB43EE14}" type="pres">
      <dgm:prSet presAssocID="{56445E52-0B55-42DD-B790-791B4E20FFD5}" presName="parTx" presStyleLbl="alignNode1" presStyleIdx="3" presStyleCnt="4">
        <dgm:presLayoutVars>
          <dgm:chMax val="0"/>
          <dgm:chPref val="0"/>
          <dgm:bulletEnabled val="1"/>
        </dgm:presLayoutVars>
      </dgm:prSet>
      <dgm:spPr/>
    </dgm:pt>
    <dgm:pt modelId="{1C25783B-F4FF-4D0B-973D-E56A4EFC039E}" type="pres">
      <dgm:prSet presAssocID="{56445E52-0B55-42DD-B790-791B4E20FFD5}" presName="desTx" presStyleLbl="alignAccFollowNode1" presStyleIdx="3" presStyleCnt="4">
        <dgm:presLayoutVars>
          <dgm:bulletEnabled val="1"/>
        </dgm:presLayoutVars>
      </dgm:prSet>
      <dgm:spPr/>
    </dgm:pt>
  </dgm:ptLst>
  <dgm:cxnLst>
    <dgm:cxn modelId="{9C7CB604-8F7F-40D0-A591-40469582C30F}" type="presOf" srcId="{BF37E219-A2F3-4476-BBD4-AD393845AAAD}" destId="{5C6FB8EA-6E56-4EC8-A6E3-839568BE88C1}" srcOrd="0" destOrd="0" presId="urn:microsoft.com/office/officeart/2005/8/layout/hList1"/>
    <dgm:cxn modelId="{61C5BD06-C8F0-4B5C-A8E3-73DE703450DD}" srcId="{78B8FA12-99DB-48A6-A47A-A5E00EAB91E8}" destId="{56445E52-0B55-42DD-B790-791B4E20FFD5}" srcOrd="3" destOrd="0" parTransId="{0686077F-BF21-48B7-8F6F-9845E1B23630}" sibTransId="{A881BCD1-BD2A-49A7-8618-98033B280F1E}"/>
    <dgm:cxn modelId="{48773F23-A181-499A-94F5-F69D5C0A6E07}" srcId="{858FD8F3-A013-4717-B0B0-9B2F0561F7CC}" destId="{EE853F9B-6776-4668-99C4-33E9ED292346}" srcOrd="0" destOrd="0" parTransId="{52CCA0BF-165A-4C15-BE88-1F27249C484F}" sibTransId="{FF4BE908-8676-4560-B057-E95609709E4D}"/>
    <dgm:cxn modelId="{2DE3862D-A8CD-4B0E-B2AE-F6960D02BE87}" srcId="{803C12A5-293C-4790-99A5-7285D533BA5F}" destId="{11C535DC-FC06-4753-BA88-31AEA6F3FD2E}" srcOrd="2" destOrd="0" parTransId="{65623A94-ADBF-42D7-A62A-D78F52374C65}" sibTransId="{F37A49F2-3E6A-40A3-BD71-BFFAEFE61607}"/>
    <dgm:cxn modelId="{0F5A7E2E-8A3B-4581-841A-2FC7345C5F35}" type="presOf" srcId="{CACC7838-F003-4494-A780-6278EC2EF833}" destId="{B6769C7C-1145-4D36-8C8F-A786D0CD9183}" srcOrd="0" destOrd="7" presId="urn:microsoft.com/office/officeart/2005/8/layout/hList1"/>
    <dgm:cxn modelId="{67B51A31-9EE3-4189-895E-EBA1E16DA3D3}" type="presOf" srcId="{68FB13B8-5303-48BA-9692-23B4D944D9F2}" destId="{B6769C7C-1145-4D36-8C8F-A786D0CD9183}" srcOrd="0" destOrd="1" presId="urn:microsoft.com/office/officeart/2005/8/layout/hList1"/>
    <dgm:cxn modelId="{FF84BB31-4D67-4276-ADFD-B51282FCDF92}" type="presOf" srcId="{CED3C5A6-849E-4CC9-809C-5005F6113943}" destId="{B6769C7C-1145-4D36-8C8F-A786D0CD9183}" srcOrd="0" destOrd="4" presId="urn:microsoft.com/office/officeart/2005/8/layout/hList1"/>
    <dgm:cxn modelId="{199DF738-0531-4913-90B7-B8BCEEC06493}" srcId="{803C12A5-293C-4790-99A5-7285D533BA5F}" destId="{CACC7838-F003-4494-A780-6278EC2EF833}" srcOrd="4" destOrd="0" parTransId="{AC523BF2-0991-4996-8AF5-CC370DCD0E90}" sibTransId="{DB42530C-D128-40B0-A54B-95AE2BA14697}"/>
    <dgm:cxn modelId="{BEDA365F-ED7F-4C57-AB30-2F75D5E1CFB9}" type="presOf" srcId="{803C12A5-293C-4790-99A5-7285D533BA5F}" destId="{B6769C7C-1145-4D36-8C8F-A786D0CD9183}" srcOrd="0" destOrd="2" presId="urn:microsoft.com/office/officeart/2005/8/layout/hList1"/>
    <dgm:cxn modelId="{88BD7E5F-BD03-478B-AB16-FD0B8DCF6996}" srcId="{803C12A5-293C-4790-99A5-7285D533BA5F}" destId="{22BF4C4A-B6C2-4A62-AEB1-DE63AC46E93E}" srcOrd="3" destOrd="0" parTransId="{0F116760-B11F-49EE-8329-D6F61D832744}" sibTransId="{9F721035-D6B2-4770-BC66-0BAAE06BBD95}"/>
    <dgm:cxn modelId="{7F175F67-1FA4-4CAA-A415-ECF1B96D6C0F}" srcId="{56445E52-0B55-42DD-B790-791B4E20FFD5}" destId="{28B7C1B1-6EE3-490D-9C85-E87CC922226F}" srcOrd="0" destOrd="0" parTransId="{9B93B2A0-4C8B-4FAE-8760-0D346F4BE758}" sibTransId="{6F58B334-88A0-4C7C-A737-DD6908D1EE7B}"/>
    <dgm:cxn modelId="{4AE12449-91C8-4B60-87F5-283EDF8F0C4B}" srcId="{78B8FA12-99DB-48A6-A47A-A5E00EAB91E8}" destId="{37E536EE-01E2-4876-AA5B-34A0D047F362}" srcOrd="0" destOrd="0" parTransId="{1221B4C2-E1CD-4623-9B85-A2C297B01823}" sibTransId="{62FC7244-C66F-4587-B663-C297BE8DDD71}"/>
    <dgm:cxn modelId="{F466A76C-911F-4611-AF9E-8F3A6A950BB5}" srcId="{803C12A5-293C-4790-99A5-7285D533BA5F}" destId="{4982C92B-3452-4DAA-9DA3-BB172FAB543E}" srcOrd="0" destOrd="0" parTransId="{A9FF836B-C12B-4991-A774-B49DFE98CCA0}" sibTransId="{1926D44C-4573-44A8-BE1D-E928D2AF7E6E}"/>
    <dgm:cxn modelId="{9352DB70-974A-4C88-A506-E8DEEDC14A2B}" srcId="{803C12A5-293C-4790-99A5-7285D533BA5F}" destId="{CED3C5A6-849E-4CC9-809C-5005F6113943}" srcOrd="1" destOrd="0" parTransId="{95A18B5D-B2F9-4B58-A59D-1DEF6FE53406}" sibTransId="{097B26DB-0BBC-4084-86BB-478E7E6A3C46}"/>
    <dgm:cxn modelId="{A63A0C51-CCED-4811-8E5A-749B406E6520}" srcId="{78B8FA12-99DB-48A6-A47A-A5E00EAB91E8}" destId="{D1D997CA-88CE-4111-B682-4BB6484CC850}" srcOrd="1" destOrd="0" parTransId="{58975A26-16DE-4202-9A74-36F033C3A8CA}" sibTransId="{3EB6E5C7-4661-4F58-965A-3A8E3959CA82}"/>
    <dgm:cxn modelId="{C0AD2971-C7CF-42EB-925D-3EFFE464D5FD}" srcId="{37E536EE-01E2-4876-AA5B-34A0D047F362}" destId="{30BD0344-40DD-40F0-8CA9-4E13C6A25599}" srcOrd="1" destOrd="0" parTransId="{92E92918-6BD8-4C44-9797-474F634DBCFD}" sibTransId="{FF289A00-6ED3-473C-B204-1AFEE22C043A}"/>
    <dgm:cxn modelId="{0F98D553-1C07-492D-A0F0-D2BD6C60EBCB}" type="presOf" srcId="{5D9188AD-D1C6-4BF9-8E6C-B45FD2E52396}" destId="{7DED0E89-53D2-41A8-8C76-659427E57F22}" srcOrd="0" destOrd="1" presId="urn:microsoft.com/office/officeart/2005/8/layout/hList1"/>
    <dgm:cxn modelId="{4380FD55-0094-46E5-A7FA-3A2D33EF9D3D}" srcId="{78B8FA12-99DB-48A6-A47A-A5E00EAB91E8}" destId="{858FD8F3-A013-4717-B0B0-9B2F0561F7CC}" srcOrd="2" destOrd="0" parTransId="{9EB83F56-2EC8-4924-9BD8-37EF96D9372C}" sibTransId="{119385C9-362E-4BF0-AB05-467CD915B864}"/>
    <dgm:cxn modelId="{F8A8A27A-BDC5-47E7-861F-A1F6F07C70DF}" srcId="{858FD8F3-A013-4717-B0B0-9B2F0561F7CC}" destId="{896CBE03-ACA4-4A61-92DC-C38729B8EAFB}" srcOrd="2" destOrd="0" parTransId="{4F3DC15C-E076-42E8-8B0F-8057B9ED675C}" sibTransId="{3388A087-C218-4D6B-B2CF-F30092954661}"/>
    <dgm:cxn modelId="{E1590780-8DCF-4F9D-92BD-0AA202BA1959}" type="presOf" srcId="{56445E52-0B55-42DD-B790-791B4E20FFD5}" destId="{A88FE948-4220-4A70-8B4C-FB1CEB43EE14}" srcOrd="0" destOrd="0" presId="urn:microsoft.com/office/officeart/2005/8/layout/hList1"/>
    <dgm:cxn modelId="{626E4D81-243A-47A6-8E83-017D84F02894}" type="presOf" srcId="{22BF4C4A-B6C2-4A62-AEB1-DE63AC46E93E}" destId="{B6769C7C-1145-4D36-8C8F-A786D0CD9183}" srcOrd="0" destOrd="6" presId="urn:microsoft.com/office/officeart/2005/8/layout/hList1"/>
    <dgm:cxn modelId="{8A44858F-D424-427F-A0FF-09CA3DA25344}" srcId="{37E536EE-01E2-4876-AA5B-34A0D047F362}" destId="{A809AB95-72F3-4C5D-BB00-98BF637276D7}" srcOrd="2" destOrd="0" parTransId="{F8E6A7D7-EC04-40C2-AC8B-A558D3D66C54}" sibTransId="{BAA2B8FC-C7F3-4C0F-A5AD-BB0EC04C3227}"/>
    <dgm:cxn modelId="{2D4E5E95-5238-4CB9-9208-57AA27D9E5C0}" srcId="{37E536EE-01E2-4876-AA5B-34A0D047F362}" destId="{BF37E219-A2F3-4476-BBD4-AD393845AAAD}" srcOrd="0" destOrd="0" parTransId="{8B403E3A-8A2A-4A8E-B3FE-7A3ED3F70363}" sibTransId="{99DCE3B3-5F40-4B0F-88C7-64419A35951D}"/>
    <dgm:cxn modelId="{673BCC96-747C-401B-9878-75B9A016942E}" type="presOf" srcId="{A809AB95-72F3-4C5D-BB00-98BF637276D7}" destId="{5C6FB8EA-6E56-4EC8-A6E3-839568BE88C1}" srcOrd="0" destOrd="2" presId="urn:microsoft.com/office/officeart/2005/8/layout/hList1"/>
    <dgm:cxn modelId="{63A7EC9D-44F7-4A28-8D19-6E09CAF9B6A7}" type="presOf" srcId="{EE853F9B-6776-4668-99C4-33E9ED292346}" destId="{7DED0E89-53D2-41A8-8C76-659427E57F22}" srcOrd="0" destOrd="0" presId="urn:microsoft.com/office/officeart/2005/8/layout/hList1"/>
    <dgm:cxn modelId="{EDC3F5B5-ECFC-4E4A-B1DC-65C1842E5C6F}" srcId="{D1D997CA-88CE-4111-B682-4BB6484CC850}" destId="{5ADCB5BC-F794-43AB-94F7-741482B82BFF}" srcOrd="0" destOrd="0" parTransId="{B1D8E843-ACA4-49B6-ACE5-B035A1718949}" sibTransId="{A897B715-1462-4BEE-9C6A-D39137C6CE31}"/>
    <dgm:cxn modelId="{DD9BFAB9-36C7-48A5-BAA8-DB9478FC9815}" type="presOf" srcId="{D1D997CA-88CE-4111-B682-4BB6484CC850}" destId="{A0C24287-616D-416A-B54C-1D2449A022CF}" srcOrd="0" destOrd="0" presId="urn:microsoft.com/office/officeart/2005/8/layout/hList1"/>
    <dgm:cxn modelId="{844C56BE-835B-4EE4-B901-FA7A30FD858E}" srcId="{D1D997CA-88CE-4111-B682-4BB6484CC850}" destId="{68FB13B8-5303-48BA-9692-23B4D944D9F2}" srcOrd="1" destOrd="0" parTransId="{975410CA-5552-4C32-8EA1-7A049AD4FC4A}" sibTransId="{DA3DF046-B9F6-4C64-9D14-171646DD0BCF}"/>
    <dgm:cxn modelId="{5F5CB4C4-B75E-40C2-93F0-E77620E2B477}" type="presOf" srcId="{30BD0344-40DD-40F0-8CA9-4E13C6A25599}" destId="{5C6FB8EA-6E56-4EC8-A6E3-839568BE88C1}" srcOrd="0" destOrd="1" presId="urn:microsoft.com/office/officeart/2005/8/layout/hList1"/>
    <dgm:cxn modelId="{55FC63D3-7F2F-431B-AA13-3741B8111746}" type="presOf" srcId="{4982C92B-3452-4DAA-9DA3-BB172FAB543E}" destId="{B6769C7C-1145-4D36-8C8F-A786D0CD9183}" srcOrd="0" destOrd="3" presId="urn:microsoft.com/office/officeart/2005/8/layout/hList1"/>
    <dgm:cxn modelId="{19B47DD4-6C3C-42AA-88A1-03A831EDAA00}" srcId="{D1D997CA-88CE-4111-B682-4BB6484CC850}" destId="{803C12A5-293C-4790-99A5-7285D533BA5F}" srcOrd="2" destOrd="0" parTransId="{3A67D84E-FA38-4C00-8C86-E2E2BF992D25}" sibTransId="{DAC5BF95-B1A5-47F1-941A-04C04A554F6F}"/>
    <dgm:cxn modelId="{62346DDD-8769-404A-91B3-E09891E08E98}" type="presOf" srcId="{11C535DC-FC06-4753-BA88-31AEA6F3FD2E}" destId="{B6769C7C-1145-4D36-8C8F-A786D0CD9183}" srcOrd="0" destOrd="5" presId="urn:microsoft.com/office/officeart/2005/8/layout/hList1"/>
    <dgm:cxn modelId="{651306DE-C6EF-4C4B-B269-A47F58F512FF}" type="presOf" srcId="{5ADCB5BC-F794-43AB-94F7-741482B82BFF}" destId="{B6769C7C-1145-4D36-8C8F-A786D0CD9183}" srcOrd="0" destOrd="0" presId="urn:microsoft.com/office/officeart/2005/8/layout/hList1"/>
    <dgm:cxn modelId="{C78781EB-93ED-49FB-BFF6-275E9A76A543}" srcId="{858FD8F3-A013-4717-B0B0-9B2F0561F7CC}" destId="{5D9188AD-D1C6-4BF9-8E6C-B45FD2E52396}" srcOrd="1" destOrd="0" parTransId="{C61E048C-40BE-4BA2-9668-D6928EE2DDBE}" sibTransId="{89005106-F302-4D6E-99E9-42918FD107EE}"/>
    <dgm:cxn modelId="{5FB29CEB-4333-4ABD-AFAF-CE4A9DBE4481}" type="presOf" srcId="{78B8FA12-99DB-48A6-A47A-A5E00EAB91E8}" destId="{FA909981-F201-4A21-8D8D-F705DC33E4BB}" srcOrd="0" destOrd="0" presId="urn:microsoft.com/office/officeart/2005/8/layout/hList1"/>
    <dgm:cxn modelId="{6FCEEBEB-4A4F-4476-AE4B-998ED2303C6D}" type="presOf" srcId="{858FD8F3-A013-4717-B0B0-9B2F0561F7CC}" destId="{E4D8C73C-0A85-4E56-BA07-0E0112A1F114}" srcOrd="0" destOrd="0" presId="urn:microsoft.com/office/officeart/2005/8/layout/hList1"/>
    <dgm:cxn modelId="{8AD38BED-8EB4-43F2-8577-FEEE9ACA7950}" type="presOf" srcId="{37E536EE-01E2-4876-AA5B-34A0D047F362}" destId="{BDAFBA99-9E70-4BFA-9E1C-E4A28277AB09}" srcOrd="0" destOrd="0" presId="urn:microsoft.com/office/officeart/2005/8/layout/hList1"/>
    <dgm:cxn modelId="{E52E35F3-0C5B-46A8-991A-575D14EFD64D}" type="presOf" srcId="{28B7C1B1-6EE3-490D-9C85-E87CC922226F}" destId="{1C25783B-F4FF-4D0B-973D-E56A4EFC039E}" srcOrd="0" destOrd="0" presId="urn:microsoft.com/office/officeart/2005/8/layout/hList1"/>
    <dgm:cxn modelId="{F64CE1F4-F759-4028-8FB1-8A6D7CBA9FBA}" type="presOf" srcId="{896CBE03-ACA4-4A61-92DC-C38729B8EAFB}" destId="{7DED0E89-53D2-41A8-8C76-659427E57F22}" srcOrd="0" destOrd="2" presId="urn:microsoft.com/office/officeart/2005/8/layout/hList1"/>
    <dgm:cxn modelId="{598801D3-C75B-4F3F-93DD-57D608793901}" type="presParOf" srcId="{FA909981-F201-4A21-8D8D-F705DC33E4BB}" destId="{3044F782-9E87-4AFD-8E4C-4B4CB7665552}" srcOrd="0" destOrd="0" presId="urn:microsoft.com/office/officeart/2005/8/layout/hList1"/>
    <dgm:cxn modelId="{2DE2894C-7633-49CD-8FF3-18123C701FF1}" type="presParOf" srcId="{3044F782-9E87-4AFD-8E4C-4B4CB7665552}" destId="{BDAFBA99-9E70-4BFA-9E1C-E4A28277AB09}" srcOrd="0" destOrd="0" presId="urn:microsoft.com/office/officeart/2005/8/layout/hList1"/>
    <dgm:cxn modelId="{3038715A-BE68-4A76-9199-D1186F66E550}" type="presParOf" srcId="{3044F782-9E87-4AFD-8E4C-4B4CB7665552}" destId="{5C6FB8EA-6E56-4EC8-A6E3-839568BE88C1}" srcOrd="1" destOrd="0" presId="urn:microsoft.com/office/officeart/2005/8/layout/hList1"/>
    <dgm:cxn modelId="{18F62BC5-0196-4861-AD8B-D64AD423DEE5}" type="presParOf" srcId="{FA909981-F201-4A21-8D8D-F705DC33E4BB}" destId="{2187E7C9-7002-4DDE-BF58-E35AA2F9B455}" srcOrd="1" destOrd="0" presId="urn:microsoft.com/office/officeart/2005/8/layout/hList1"/>
    <dgm:cxn modelId="{7A99BB82-A234-47D9-A291-C22A1EF54B85}" type="presParOf" srcId="{FA909981-F201-4A21-8D8D-F705DC33E4BB}" destId="{263F0E10-B855-4E43-87FC-FFA14D7AEEFF}" srcOrd="2" destOrd="0" presId="urn:microsoft.com/office/officeart/2005/8/layout/hList1"/>
    <dgm:cxn modelId="{B77D5D55-7883-46FC-9AB2-23D98E788D3F}" type="presParOf" srcId="{263F0E10-B855-4E43-87FC-FFA14D7AEEFF}" destId="{A0C24287-616D-416A-B54C-1D2449A022CF}" srcOrd="0" destOrd="0" presId="urn:microsoft.com/office/officeart/2005/8/layout/hList1"/>
    <dgm:cxn modelId="{D28BBCC4-B87F-495B-8AEE-457D122B922F}" type="presParOf" srcId="{263F0E10-B855-4E43-87FC-FFA14D7AEEFF}" destId="{B6769C7C-1145-4D36-8C8F-A786D0CD9183}" srcOrd="1" destOrd="0" presId="urn:microsoft.com/office/officeart/2005/8/layout/hList1"/>
    <dgm:cxn modelId="{FC4F4C23-882A-484A-8C2F-1C086EB8CA21}" type="presParOf" srcId="{FA909981-F201-4A21-8D8D-F705DC33E4BB}" destId="{D9673AF1-02BE-41BE-B5BA-452350D1BDAF}" srcOrd="3" destOrd="0" presId="urn:microsoft.com/office/officeart/2005/8/layout/hList1"/>
    <dgm:cxn modelId="{FD407EE2-2D72-427D-BAEF-2E32533C9E3B}" type="presParOf" srcId="{FA909981-F201-4A21-8D8D-F705DC33E4BB}" destId="{16A5CB01-16CF-4C30-AA72-43B651A4B9E9}" srcOrd="4" destOrd="0" presId="urn:microsoft.com/office/officeart/2005/8/layout/hList1"/>
    <dgm:cxn modelId="{0265B9B6-EB30-4B57-BAEE-09E8E0D01C39}" type="presParOf" srcId="{16A5CB01-16CF-4C30-AA72-43B651A4B9E9}" destId="{E4D8C73C-0A85-4E56-BA07-0E0112A1F114}" srcOrd="0" destOrd="0" presId="urn:microsoft.com/office/officeart/2005/8/layout/hList1"/>
    <dgm:cxn modelId="{F1B24A53-8E72-45C9-984C-1DD4D7FFE2CB}" type="presParOf" srcId="{16A5CB01-16CF-4C30-AA72-43B651A4B9E9}" destId="{7DED0E89-53D2-41A8-8C76-659427E57F22}" srcOrd="1" destOrd="0" presId="urn:microsoft.com/office/officeart/2005/8/layout/hList1"/>
    <dgm:cxn modelId="{B9FC4168-AE10-40E7-A386-E372FBFF30E3}" type="presParOf" srcId="{FA909981-F201-4A21-8D8D-F705DC33E4BB}" destId="{E552389C-4840-49EC-9A8E-248851E6C071}" srcOrd="5" destOrd="0" presId="urn:microsoft.com/office/officeart/2005/8/layout/hList1"/>
    <dgm:cxn modelId="{6D69BE12-BB62-4462-AAED-D65EF26087B6}" type="presParOf" srcId="{FA909981-F201-4A21-8D8D-F705DC33E4BB}" destId="{65377777-D394-4F9F-A168-C0E1EE85A72B}" srcOrd="6" destOrd="0" presId="urn:microsoft.com/office/officeart/2005/8/layout/hList1"/>
    <dgm:cxn modelId="{E50DB71C-E5B0-40D2-9FFE-7BFF42F1FFC4}" type="presParOf" srcId="{65377777-D394-4F9F-A168-C0E1EE85A72B}" destId="{A88FE948-4220-4A70-8B4C-FB1CEB43EE14}" srcOrd="0" destOrd="0" presId="urn:microsoft.com/office/officeart/2005/8/layout/hList1"/>
    <dgm:cxn modelId="{A672FFEE-B93F-4A4E-AC5B-0C21591CA5A7}" type="presParOf" srcId="{65377777-D394-4F9F-A168-C0E1EE85A72B}" destId="{1C25783B-F4FF-4D0B-973D-E56A4EFC039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4D3190-A8B3-4691-8AE8-65E135C79BF5}"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B7B83E4C-855A-47BD-AD20-995A6BB0C573}">
      <dgm:prSet phldrT="[Text]" custT="1"/>
      <dgm:spPr/>
      <dgm:t>
        <a:bodyPr/>
        <a:lstStyle/>
        <a:p>
          <a:pPr algn="l"/>
          <a:r>
            <a:rPr lang="en-US" sz="1300" dirty="0"/>
            <a:t>Earned income can impact your benefits, but not always; and even if it does, the impact is less than increases in unearned income</a:t>
          </a:r>
        </a:p>
      </dgm:t>
    </dgm:pt>
    <dgm:pt modelId="{02602FAB-4084-4049-8ED8-77E49BB3B5D2}" type="parTrans" cxnId="{D4DD166F-07F5-43CD-B3E0-B1759BF7B67C}">
      <dgm:prSet/>
      <dgm:spPr/>
      <dgm:t>
        <a:bodyPr/>
        <a:lstStyle/>
        <a:p>
          <a:endParaRPr lang="en-US"/>
        </a:p>
      </dgm:t>
    </dgm:pt>
    <dgm:pt modelId="{6CA21AB9-FF27-4660-AF8A-2A8E2F36521C}" type="sibTrans" cxnId="{D4DD166F-07F5-43CD-B3E0-B1759BF7B67C}">
      <dgm:prSet/>
      <dgm:spPr/>
      <dgm:t>
        <a:bodyPr/>
        <a:lstStyle/>
        <a:p>
          <a:endParaRPr lang="en-US"/>
        </a:p>
      </dgm:t>
    </dgm:pt>
    <dgm:pt modelId="{B163BCD5-642D-4823-AA74-B7D6FA7DDF68}">
      <dgm:prSet custT="1"/>
      <dgm:spPr/>
      <dgm:t>
        <a:bodyPr/>
        <a:lstStyle/>
        <a:p>
          <a:pPr algn="l"/>
          <a:r>
            <a:rPr lang="en-US" sz="1300" dirty="0"/>
            <a:t>Report income changes (both increases and decreases) within 10 calendar days of the change.</a:t>
          </a:r>
        </a:p>
      </dgm:t>
    </dgm:pt>
    <dgm:pt modelId="{DE80C478-05CA-450E-8F41-0D8A2142539B}" type="parTrans" cxnId="{CD240EC5-4156-483D-9777-5A3EE533B08D}">
      <dgm:prSet/>
      <dgm:spPr/>
      <dgm:t>
        <a:bodyPr/>
        <a:lstStyle/>
        <a:p>
          <a:endParaRPr lang="en-US"/>
        </a:p>
      </dgm:t>
    </dgm:pt>
    <dgm:pt modelId="{4FAD3C62-4D32-4C9A-99FA-604142DB1DD7}" type="sibTrans" cxnId="{CD240EC5-4156-483D-9777-5A3EE533B08D}">
      <dgm:prSet/>
      <dgm:spPr/>
      <dgm:t>
        <a:bodyPr/>
        <a:lstStyle/>
        <a:p>
          <a:endParaRPr lang="en-US"/>
        </a:p>
      </dgm:t>
    </dgm:pt>
    <dgm:pt modelId="{BAA99D11-4B39-4ABA-B562-E74625A87CA5}">
      <dgm:prSet custT="1"/>
      <dgm:spPr/>
      <dgm:t>
        <a:bodyPr/>
        <a:lstStyle/>
        <a:p>
          <a:pPr algn="l"/>
          <a:r>
            <a:rPr lang="en-US" sz="1300" dirty="0"/>
            <a:t>IDHS will ask you to submit verification documents to prove your income and expenses. If you don’t have something and need help getting, tell IDHS that.</a:t>
          </a:r>
        </a:p>
      </dgm:t>
    </dgm:pt>
    <dgm:pt modelId="{A2744E7F-B9BB-43E8-8CA6-AB61CB8CE0B7}" type="parTrans" cxnId="{00D3EB8F-E538-4F7C-878A-32D513D8DF3C}">
      <dgm:prSet/>
      <dgm:spPr/>
      <dgm:t>
        <a:bodyPr/>
        <a:lstStyle/>
        <a:p>
          <a:endParaRPr lang="en-US"/>
        </a:p>
      </dgm:t>
    </dgm:pt>
    <dgm:pt modelId="{623D2054-9C6B-4CA2-8F41-C14F9225EC52}" type="sibTrans" cxnId="{00D3EB8F-E538-4F7C-878A-32D513D8DF3C}">
      <dgm:prSet/>
      <dgm:spPr/>
      <dgm:t>
        <a:bodyPr/>
        <a:lstStyle/>
        <a:p>
          <a:endParaRPr lang="en-US"/>
        </a:p>
      </dgm:t>
    </dgm:pt>
    <dgm:pt modelId="{0120E8BC-AED3-42FC-AFB8-A75456AB706D}">
      <dgm:prSet phldrT="[Text]" custT="1"/>
      <dgm:spPr/>
      <dgm:t>
        <a:bodyPr/>
        <a:lstStyle/>
        <a:p>
          <a:pPr algn="l"/>
          <a:r>
            <a:rPr lang="en-US" sz="1300" dirty="0"/>
            <a:t>Just do the best you can to report your income on applications and redeterminations; If you try, you won’t get in trouble if you’re off</a:t>
          </a:r>
        </a:p>
      </dgm:t>
    </dgm:pt>
    <dgm:pt modelId="{25DB412F-4F72-428E-AF28-F653CAFCEB92}" type="parTrans" cxnId="{E9E4EB76-26C3-4D3A-92D3-5C2F07BE56CB}">
      <dgm:prSet/>
      <dgm:spPr/>
      <dgm:t>
        <a:bodyPr/>
        <a:lstStyle/>
        <a:p>
          <a:endParaRPr lang="en-US"/>
        </a:p>
      </dgm:t>
    </dgm:pt>
    <dgm:pt modelId="{3D458D67-387A-4C53-97D0-8259A8991801}" type="sibTrans" cxnId="{E9E4EB76-26C3-4D3A-92D3-5C2F07BE56CB}">
      <dgm:prSet/>
      <dgm:spPr/>
      <dgm:t>
        <a:bodyPr/>
        <a:lstStyle/>
        <a:p>
          <a:endParaRPr lang="en-US"/>
        </a:p>
      </dgm:t>
    </dgm:pt>
    <dgm:pt modelId="{7A77E441-7F8E-43F2-AB1D-03FCD03267F0}">
      <dgm:prSet custT="1"/>
      <dgm:spPr/>
      <dgm:t>
        <a:bodyPr/>
        <a:lstStyle/>
        <a:p>
          <a:pPr algn="l"/>
          <a:r>
            <a:rPr lang="en-US" sz="1300" dirty="0"/>
            <a:t>If you have self-employment, spend some time to think through your self-employment expenses and report those to IDHS. </a:t>
          </a:r>
        </a:p>
        <a:p>
          <a:pPr algn="l"/>
          <a:r>
            <a:rPr lang="en-US" sz="1300" dirty="0"/>
            <a:t>Try to keep good records of your income and expenses. You also might want to report similar expenses on your taxes. </a:t>
          </a:r>
        </a:p>
      </dgm:t>
    </dgm:pt>
    <dgm:pt modelId="{BF6E14E9-126F-4DE7-865C-BCF057028BE3}" type="parTrans" cxnId="{CB8A2C56-2350-4082-B268-41A4E301EAF0}">
      <dgm:prSet/>
      <dgm:spPr/>
      <dgm:t>
        <a:bodyPr/>
        <a:lstStyle/>
        <a:p>
          <a:endParaRPr lang="en-US"/>
        </a:p>
      </dgm:t>
    </dgm:pt>
    <dgm:pt modelId="{F9CDDE2B-7F48-47C0-A441-71DCA3669803}" type="sibTrans" cxnId="{CB8A2C56-2350-4082-B268-41A4E301EAF0}">
      <dgm:prSet/>
      <dgm:spPr/>
      <dgm:t>
        <a:bodyPr/>
        <a:lstStyle/>
        <a:p>
          <a:endParaRPr lang="en-US"/>
        </a:p>
      </dgm:t>
    </dgm:pt>
    <dgm:pt modelId="{50524065-7E1D-4393-A0CD-CD97D6FC4B62}" type="pres">
      <dgm:prSet presAssocID="{E04D3190-A8B3-4691-8AE8-65E135C79BF5}" presName="Name0" presStyleCnt="0">
        <dgm:presLayoutVars>
          <dgm:dir/>
          <dgm:resizeHandles val="exact"/>
        </dgm:presLayoutVars>
      </dgm:prSet>
      <dgm:spPr/>
    </dgm:pt>
    <dgm:pt modelId="{593A1EC2-B39B-4331-9294-8963230035D0}" type="pres">
      <dgm:prSet presAssocID="{E04D3190-A8B3-4691-8AE8-65E135C79BF5}" presName="fgShape" presStyleLbl="fgShp" presStyleIdx="0" presStyleCnt="1"/>
      <dgm:spPr/>
    </dgm:pt>
    <dgm:pt modelId="{B4F0B579-CA61-404F-ADC4-963C1C7B5557}" type="pres">
      <dgm:prSet presAssocID="{E04D3190-A8B3-4691-8AE8-65E135C79BF5}" presName="linComp" presStyleCnt="0"/>
      <dgm:spPr/>
    </dgm:pt>
    <dgm:pt modelId="{088FECD3-C794-4791-AE20-85C182DB58F5}" type="pres">
      <dgm:prSet presAssocID="{B7B83E4C-855A-47BD-AD20-995A6BB0C573}" presName="compNode" presStyleCnt="0"/>
      <dgm:spPr/>
    </dgm:pt>
    <dgm:pt modelId="{744D9762-E1D3-44AE-8505-40A22E86C683}" type="pres">
      <dgm:prSet presAssocID="{B7B83E4C-855A-47BD-AD20-995A6BB0C573}" presName="bkgdShape" presStyleLbl="node1" presStyleIdx="0" presStyleCnt="5"/>
      <dgm:spPr/>
    </dgm:pt>
    <dgm:pt modelId="{30644DAF-99F3-4AB9-B180-BB18C5DC8086}" type="pres">
      <dgm:prSet presAssocID="{B7B83E4C-855A-47BD-AD20-995A6BB0C573}" presName="nodeTx" presStyleLbl="node1" presStyleIdx="0" presStyleCnt="5">
        <dgm:presLayoutVars>
          <dgm:bulletEnabled val="1"/>
        </dgm:presLayoutVars>
      </dgm:prSet>
      <dgm:spPr/>
    </dgm:pt>
    <dgm:pt modelId="{D51C0FF5-51D9-4F33-817D-5C30AEC4E042}" type="pres">
      <dgm:prSet presAssocID="{B7B83E4C-855A-47BD-AD20-995A6BB0C573}" presName="invisiNode" presStyleLbl="node1" presStyleIdx="0" presStyleCnt="5"/>
      <dgm:spPr/>
    </dgm:pt>
    <dgm:pt modelId="{E812EE61-1DAF-446C-B47F-6D0DEB9C2A5F}" type="pres">
      <dgm:prSet presAssocID="{B7B83E4C-855A-47BD-AD20-995A6BB0C573}"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38000" r="-38000"/>
          </a:stretch>
        </a:blipFill>
      </dgm:spPr>
    </dgm:pt>
    <dgm:pt modelId="{D3B64B40-871E-471E-9BB5-B486325F9D78}" type="pres">
      <dgm:prSet presAssocID="{6CA21AB9-FF27-4660-AF8A-2A8E2F36521C}" presName="sibTrans" presStyleLbl="sibTrans2D1" presStyleIdx="0" presStyleCnt="0"/>
      <dgm:spPr/>
    </dgm:pt>
    <dgm:pt modelId="{8ABF368A-2E10-4335-B8FA-0C6121ED967F}" type="pres">
      <dgm:prSet presAssocID="{0120E8BC-AED3-42FC-AFB8-A75456AB706D}" presName="compNode" presStyleCnt="0"/>
      <dgm:spPr/>
    </dgm:pt>
    <dgm:pt modelId="{3F7A18F1-91E7-432B-A72D-FBC190B8C391}" type="pres">
      <dgm:prSet presAssocID="{0120E8BC-AED3-42FC-AFB8-A75456AB706D}" presName="bkgdShape" presStyleLbl="node1" presStyleIdx="1" presStyleCnt="5"/>
      <dgm:spPr/>
    </dgm:pt>
    <dgm:pt modelId="{AD324FBF-E2C7-41BF-951A-F52D042F29E5}" type="pres">
      <dgm:prSet presAssocID="{0120E8BC-AED3-42FC-AFB8-A75456AB706D}" presName="nodeTx" presStyleLbl="node1" presStyleIdx="1" presStyleCnt="5">
        <dgm:presLayoutVars>
          <dgm:bulletEnabled val="1"/>
        </dgm:presLayoutVars>
      </dgm:prSet>
      <dgm:spPr/>
    </dgm:pt>
    <dgm:pt modelId="{EA6FF955-0668-4278-97F5-C20464D19976}" type="pres">
      <dgm:prSet presAssocID="{0120E8BC-AED3-42FC-AFB8-A75456AB706D}" presName="invisiNode" presStyleLbl="node1" presStyleIdx="1" presStyleCnt="5"/>
      <dgm:spPr/>
    </dgm:pt>
    <dgm:pt modelId="{E7151F47-5882-49FF-AECD-3A09E301996C}" type="pres">
      <dgm:prSet presAssocID="{0120E8BC-AED3-42FC-AFB8-A75456AB706D}" presName="imagNode"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885EC729-865C-4308-823B-7303C347549B}" type="pres">
      <dgm:prSet presAssocID="{3D458D67-387A-4C53-97D0-8259A8991801}" presName="sibTrans" presStyleLbl="sibTrans2D1" presStyleIdx="0" presStyleCnt="0"/>
      <dgm:spPr/>
    </dgm:pt>
    <dgm:pt modelId="{DD00BD54-A4B3-4774-A92C-882247267213}" type="pres">
      <dgm:prSet presAssocID="{B163BCD5-642D-4823-AA74-B7D6FA7DDF68}" presName="compNode" presStyleCnt="0"/>
      <dgm:spPr/>
    </dgm:pt>
    <dgm:pt modelId="{6610F10D-F0A6-4457-A110-02180B06632A}" type="pres">
      <dgm:prSet presAssocID="{B163BCD5-642D-4823-AA74-B7D6FA7DDF68}" presName="bkgdShape" presStyleLbl="node1" presStyleIdx="2" presStyleCnt="5"/>
      <dgm:spPr/>
    </dgm:pt>
    <dgm:pt modelId="{EBDAAA97-42DD-483D-8286-3743EBF8171C}" type="pres">
      <dgm:prSet presAssocID="{B163BCD5-642D-4823-AA74-B7D6FA7DDF68}" presName="nodeTx" presStyleLbl="node1" presStyleIdx="2" presStyleCnt="5">
        <dgm:presLayoutVars>
          <dgm:bulletEnabled val="1"/>
        </dgm:presLayoutVars>
      </dgm:prSet>
      <dgm:spPr/>
    </dgm:pt>
    <dgm:pt modelId="{5EA4AA10-4FA8-4111-A7D5-42D23471DDF7}" type="pres">
      <dgm:prSet presAssocID="{B163BCD5-642D-4823-AA74-B7D6FA7DDF68}" presName="invisiNode" presStyleLbl="node1" presStyleIdx="2" presStyleCnt="5"/>
      <dgm:spPr/>
    </dgm:pt>
    <dgm:pt modelId="{5A8A90E2-2207-4473-B68F-D66BD3C22D5D}" type="pres">
      <dgm:prSet presAssocID="{B163BCD5-642D-4823-AA74-B7D6FA7DDF68}" presName="imagNode"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dgm:spPr>
    </dgm:pt>
    <dgm:pt modelId="{2F512FB6-D32F-48C2-A141-20BCFA2BF0BC}" type="pres">
      <dgm:prSet presAssocID="{4FAD3C62-4D32-4C9A-99FA-604142DB1DD7}" presName="sibTrans" presStyleLbl="sibTrans2D1" presStyleIdx="0" presStyleCnt="0"/>
      <dgm:spPr/>
    </dgm:pt>
    <dgm:pt modelId="{F075C23A-B502-4211-948D-00BF0D676F25}" type="pres">
      <dgm:prSet presAssocID="{BAA99D11-4B39-4ABA-B562-E74625A87CA5}" presName="compNode" presStyleCnt="0"/>
      <dgm:spPr/>
    </dgm:pt>
    <dgm:pt modelId="{F3B1C428-485F-486C-A929-004746BF9A65}" type="pres">
      <dgm:prSet presAssocID="{BAA99D11-4B39-4ABA-B562-E74625A87CA5}" presName="bkgdShape" presStyleLbl="node1" presStyleIdx="3" presStyleCnt="5"/>
      <dgm:spPr/>
    </dgm:pt>
    <dgm:pt modelId="{B75281D4-3F95-4FF4-93EC-41E28A03C16B}" type="pres">
      <dgm:prSet presAssocID="{BAA99D11-4B39-4ABA-B562-E74625A87CA5}" presName="nodeTx" presStyleLbl="node1" presStyleIdx="3" presStyleCnt="5">
        <dgm:presLayoutVars>
          <dgm:bulletEnabled val="1"/>
        </dgm:presLayoutVars>
      </dgm:prSet>
      <dgm:spPr/>
    </dgm:pt>
    <dgm:pt modelId="{A7075281-613A-40F8-8AB6-11678F048486}" type="pres">
      <dgm:prSet presAssocID="{BAA99D11-4B39-4ABA-B562-E74625A87CA5}" presName="invisiNode" presStyleLbl="node1" presStyleIdx="3" presStyleCnt="5"/>
      <dgm:spPr/>
    </dgm:pt>
    <dgm:pt modelId="{954EA0DB-FC0D-4EFD-8BDC-7170E9ED55DF}" type="pres">
      <dgm:prSet presAssocID="{BAA99D11-4B39-4ABA-B562-E74625A87CA5}" presName="imagNode" presStyleLbl="fgImgPlac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 modelId="{7AF55D92-D98E-4D35-B372-B6DD91EAE649}" type="pres">
      <dgm:prSet presAssocID="{623D2054-9C6B-4CA2-8F41-C14F9225EC52}" presName="sibTrans" presStyleLbl="sibTrans2D1" presStyleIdx="0" presStyleCnt="0"/>
      <dgm:spPr/>
    </dgm:pt>
    <dgm:pt modelId="{3CD8B47A-D065-4DE3-A435-71764C2B4324}" type="pres">
      <dgm:prSet presAssocID="{7A77E441-7F8E-43F2-AB1D-03FCD03267F0}" presName="compNode" presStyleCnt="0"/>
      <dgm:spPr/>
    </dgm:pt>
    <dgm:pt modelId="{7E540703-A377-4871-BD4C-5E2289B93AB8}" type="pres">
      <dgm:prSet presAssocID="{7A77E441-7F8E-43F2-AB1D-03FCD03267F0}" presName="bkgdShape" presStyleLbl="node1" presStyleIdx="4" presStyleCnt="5"/>
      <dgm:spPr/>
    </dgm:pt>
    <dgm:pt modelId="{028C4308-A31C-4A9C-995A-E94BC295823D}" type="pres">
      <dgm:prSet presAssocID="{7A77E441-7F8E-43F2-AB1D-03FCD03267F0}" presName="nodeTx" presStyleLbl="node1" presStyleIdx="4" presStyleCnt="5">
        <dgm:presLayoutVars>
          <dgm:bulletEnabled val="1"/>
        </dgm:presLayoutVars>
      </dgm:prSet>
      <dgm:spPr/>
    </dgm:pt>
    <dgm:pt modelId="{4C94E6AD-EAE5-4404-82DF-56AD7B71948D}" type="pres">
      <dgm:prSet presAssocID="{7A77E441-7F8E-43F2-AB1D-03FCD03267F0}" presName="invisiNode" presStyleLbl="node1" presStyleIdx="4" presStyleCnt="5"/>
      <dgm:spPr/>
    </dgm:pt>
    <dgm:pt modelId="{0C3FA352-51E3-4E7C-9D7C-56F452920363}" type="pres">
      <dgm:prSet presAssocID="{7A77E441-7F8E-43F2-AB1D-03FCD03267F0}" presName="imagNode" presStyleLbl="fgImgPlace1" presStyleIdx="4"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pt>
  </dgm:ptLst>
  <dgm:cxnLst>
    <dgm:cxn modelId="{2A641F10-9331-4AFD-AF1A-B5DF3FFEA147}" type="presOf" srcId="{B163BCD5-642D-4823-AA74-B7D6FA7DDF68}" destId="{EBDAAA97-42DD-483D-8286-3743EBF8171C}" srcOrd="1" destOrd="0" presId="urn:microsoft.com/office/officeart/2005/8/layout/hList7"/>
    <dgm:cxn modelId="{C3126420-B8CC-401E-B1F1-46DBFD24F6A0}" type="presOf" srcId="{623D2054-9C6B-4CA2-8F41-C14F9225EC52}" destId="{7AF55D92-D98E-4D35-B372-B6DD91EAE649}" srcOrd="0" destOrd="0" presId="urn:microsoft.com/office/officeart/2005/8/layout/hList7"/>
    <dgm:cxn modelId="{7045912F-6AF8-47F7-9B02-83AEF2FE57D0}" type="presOf" srcId="{4FAD3C62-4D32-4C9A-99FA-604142DB1DD7}" destId="{2F512FB6-D32F-48C2-A141-20BCFA2BF0BC}" srcOrd="0" destOrd="0" presId="urn:microsoft.com/office/officeart/2005/8/layout/hList7"/>
    <dgm:cxn modelId="{DF8F0233-3E59-4735-8EA7-58363DA9EA59}" type="presOf" srcId="{7A77E441-7F8E-43F2-AB1D-03FCD03267F0}" destId="{7E540703-A377-4871-BD4C-5E2289B93AB8}" srcOrd="0" destOrd="0" presId="urn:microsoft.com/office/officeart/2005/8/layout/hList7"/>
    <dgm:cxn modelId="{CA983362-DD84-4C22-867C-564E0927AED6}" type="presOf" srcId="{7A77E441-7F8E-43F2-AB1D-03FCD03267F0}" destId="{028C4308-A31C-4A9C-995A-E94BC295823D}" srcOrd="1" destOrd="0" presId="urn:microsoft.com/office/officeart/2005/8/layout/hList7"/>
    <dgm:cxn modelId="{2D32146A-0490-4A5B-A9F9-A0463938C8EB}" type="presOf" srcId="{BAA99D11-4B39-4ABA-B562-E74625A87CA5}" destId="{B75281D4-3F95-4FF4-93EC-41E28A03C16B}" srcOrd="1" destOrd="0" presId="urn:microsoft.com/office/officeart/2005/8/layout/hList7"/>
    <dgm:cxn modelId="{D4DD166F-07F5-43CD-B3E0-B1759BF7B67C}" srcId="{E04D3190-A8B3-4691-8AE8-65E135C79BF5}" destId="{B7B83E4C-855A-47BD-AD20-995A6BB0C573}" srcOrd="0" destOrd="0" parTransId="{02602FAB-4084-4049-8ED8-77E49BB3B5D2}" sibTransId="{6CA21AB9-FF27-4660-AF8A-2A8E2F36521C}"/>
    <dgm:cxn modelId="{1265394F-F781-475F-AEFE-32C8B8E91AD7}" type="presOf" srcId="{0120E8BC-AED3-42FC-AFB8-A75456AB706D}" destId="{3F7A18F1-91E7-432B-A72D-FBC190B8C391}" srcOrd="0" destOrd="0" presId="urn:microsoft.com/office/officeart/2005/8/layout/hList7"/>
    <dgm:cxn modelId="{CB8A2C56-2350-4082-B268-41A4E301EAF0}" srcId="{E04D3190-A8B3-4691-8AE8-65E135C79BF5}" destId="{7A77E441-7F8E-43F2-AB1D-03FCD03267F0}" srcOrd="4" destOrd="0" parTransId="{BF6E14E9-126F-4DE7-865C-BCF057028BE3}" sibTransId="{F9CDDE2B-7F48-47C0-A441-71DCA3669803}"/>
    <dgm:cxn modelId="{E9E4EB76-26C3-4D3A-92D3-5C2F07BE56CB}" srcId="{E04D3190-A8B3-4691-8AE8-65E135C79BF5}" destId="{0120E8BC-AED3-42FC-AFB8-A75456AB706D}" srcOrd="1" destOrd="0" parTransId="{25DB412F-4F72-428E-AF28-F653CAFCEB92}" sibTransId="{3D458D67-387A-4C53-97D0-8259A8991801}"/>
    <dgm:cxn modelId="{3B853A7C-D444-48EF-BD3F-A2F537441709}" type="presOf" srcId="{E04D3190-A8B3-4691-8AE8-65E135C79BF5}" destId="{50524065-7E1D-4393-A0CD-CD97D6FC4B62}" srcOrd="0" destOrd="0" presId="urn:microsoft.com/office/officeart/2005/8/layout/hList7"/>
    <dgm:cxn modelId="{4BA3C481-38EE-4041-9107-A3184169C0F3}" type="presOf" srcId="{B163BCD5-642D-4823-AA74-B7D6FA7DDF68}" destId="{6610F10D-F0A6-4457-A110-02180B06632A}" srcOrd="0" destOrd="0" presId="urn:microsoft.com/office/officeart/2005/8/layout/hList7"/>
    <dgm:cxn modelId="{00D3EB8F-E538-4F7C-878A-32D513D8DF3C}" srcId="{E04D3190-A8B3-4691-8AE8-65E135C79BF5}" destId="{BAA99D11-4B39-4ABA-B562-E74625A87CA5}" srcOrd="3" destOrd="0" parTransId="{A2744E7F-B9BB-43E8-8CA6-AB61CB8CE0B7}" sibTransId="{623D2054-9C6B-4CA2-8F41-C14F9225EC52}"/>
    <dgm:cxn modelId="{2DCFE7AF-6232-4BA9-8417-8A97EDF44721}" type="presOf" srcId="{BAA99D11-4B39-4ABA-B562-E74625A87CA5}" destId="{F3B1C428-485F-486C-A929-004746BF9A65}" srcOrd="0" destOrd="0" presId="urn:microsoft.com/office/officeart/2005/8/layout/hList7"/>
    <dgm:cxn modelId="{DB8682B4-7D22-4766-910F-E7BB89C98F45}" type="presOf" srcId="{B7B83E4C-855A-47BD-AD20-995A6BB0C573}" destId="{30644DAF-99F3-4AB9-B180-BB18C5DC8086}" srcOrd="1" destOrd="0" presId="urn:microsoft.com/office/officeart/2005/8/layout/hList7"/>
    <dgm:cxn modelId="{8856CBB4-8E56-4A50-9AF8-86FC395F09E9}" type="presOf" srcId="{B7B83E4C-855A-47BD-AD20-995A6BB0C573}" destId="{744D9762-E1D3-44AE-8505-40A22E86C683}" srcOrd="0" destOrd="0" presId="urn:microsoft.com/office/officeart/2005/8/layout/hList7"/>
    <dgm:cxn modelId="{589EB5BF-CCE9-4F04-9222-725F734EB723}" type="presOf" srcId="{6CA21AB9-FF27-4660-AF8A-2A8E2F36521C}" destId="{D3B64B40-871E-471E-9BB5-B486325F9D78}" srcOrd="0" destOrd="0" presId="urn:microsoft.com/office/officeart/2005/8/layout/hList7"/>
    <dgm:cxn modelId="{CD240EC5-4156-483D-9777-5A3EE533B08D}" srcId="{E04D3190-A8B3-4691-8AE8-65E135C79BF5}" destId="{B163BCD5-642D-4823-AA74-B7D6FA7DDF68}" srcOrd="2" destOrd="0" parTransId="{DE80C478-05CA-450E-8F41-0D8A2142539B}" sibTransId="{4FAD3C62-4D32-4C9A-99FA-604142DB1DD7}"/>
    <dgm:cxn modelId="{9D36B2EC-A121-490E-8A50-AF2DD697FF37}" type="presOf" srcId="{0120E8BC-AED3-42FC-AFB8-A75456AB706D}" destId="{AD324FBF-E2C7-41BF-951A-F52D042F29E5}" srcOrd="1" destOrd="0" presId="urn:microsoft.com/office/officeart/2005/8/layout/hList7"/>
    <dgm:cxn modelId="{F67D76F4-ABBA-46BA-8C1F-4C87B0EE1CA4}" type="presOf" srcId="{3D458D67-387A-4C53-97D0-8259A8991801}" destId="{885EC729-865C-4308-823B-7303C347549B}" srcOrd="0" destOrd="0" presId="urn:microsoft.com/office/officeart/2005/8/layout/hList7"/>
    <dgm:cxn modelId="{7718717A-186E-4581-8306-79D5AD457892}" type="presParOf" srcId="{50524065-7E1D-4393-A0CD-CD97D6FC4B62}" destId="{593A1EC2-B39B-4331-9294-8963230035D0}" srcOrd="0" destOrd="0" presId="urn:microsoft.com/office/officeart/2005/8/layout/hList7"/>
    <dgm:cxn modelId="{6D35C1C8-0D07-4952-9270-D41C104831F6}" type="presParOf" srcId="{50524065-7E1D-4393-A0CD-CD97D6FC4B62}" destId="{B4F0B579-CA61-404F-ADC4-963C1C7B5557}" srcOrd="1" destOrd="0" presId="urn:microsoft.com/office/officeart/2005/8/layout/hList7"/>
    <dgm:cxn modelId="{BC30DEE5-6B76-41FA-A590-628A83767078}" type="presParOf" srcId="{B4F0B579-CA61-404F-ADC4-963C1C7B5557}" destId="{088FECD3-C794-4791-AE20-85C182DB58F5}" srcOrd="0" destOrd="0" presId="urn:microsoft.com/office/officeart/2005/8/layout/hList7"/>
    <dgm:cxn modelId="{A9540121-1547-4B6C-B1B4-89E15BDFAF95}" type="presParOf" srcId="{088FECD3-C794-4791-AE20-85C182DB58F5}" destId="{744D9762-E1D3-44AE-8505-40A22E86C683}" srcOrd="0" destOrd="0" presId="urn:microsoft.com/office/officeart/2005/8/layout/hList7"/>
    <dgm:cxn modelId="{19290699-E80D-4980-8A7A-3D1815F5A0EE}" type="presParOf" srcId="{088FECD3-C794-4791-AE20-85C182DB58F5}" destId="{30644DAF-99F3-4AB9-B180-BB18C5DC8086}" srcOrd="1" destOrd="0" presId="urn:microsoft.com/office/officeart/2005/8/layout/hList7"/>
    <dgm:cxn modelId="{4422378B-C6F8-4629-9316-64FC72E4C929}" type="presParOf" srcId="{088FECD3-C794-4791-AE20-85C182DB58F5}" destId="{D51C0FF5-51D9-4F33-817D-5C30AEC4E042}" srcOrd="2" destOrd="0" presId="urn:microsoft.com/office/officeart/2005/8/layout/hList7"/>
    <dgm:cxn modelId="{22841363-D0FC-495D-90DD-2C73028133D8}" type="presParOf" srcId="{088FECD3-C794-4791-AE20-85C182DB58F5}" destId="{E812EE61-1DAF-446C-B47F-6D0DEB9C2A5F}" srcOrd="3" destOrd="0" presId="urn:microsoft.com/office/officeart/2005/8/layout/hList7"/>
    <dgm:cxn modelId="{5A269FDD-742E-4D41-ACB8-72E96710C254}" type="presParOf" srcId="{B4F0B579-CA61-404F-ADC4-963C1C7B5557}" destId="{D3B64B40-871E-471E-9BB5-B486325F9D78}" srcOrd="1" destOrd="0" presId="urn:microsoft.com/office/officeart/2005/8/layout/hList7"/>
    <dgm:cxn modelId="{BE53D816-218F-4746-A511-94DD7631C48A}" type="presParOf" srcId="{B4F0B579-CA61-404F-ADC4-963C1C7B5557}" destId="{8ABF368A-2E10-4335-B8FA-0C6121ED967F}" srcOrd="2" destOrd="0" presId="urn:microsoft.com/office/officeart/2005/8/layout/hList7"/>
    <dgm:cxn modelId="{CFB68730-1E3C-4E0C-85AA-86DAE71AE525}" type="presParOf" srcId="{8ABF368A-2E10-4335-B8FA-0C6121ED967F}" destId="{3F7A18F1-91E7-432B-A72D-FBC190B8C391}" srcOrd="0" destOrd="0" presId="urn:microsoft.com/office/officeart/2005/8/layout/hList7"/>
    <dgm:cxn modelId="{27D5725F-172B-49D9-A576-5FB76C65A717}" type="presParOf" srcId="{8ABF368A-2E10-4335-B8FA-0C6121ED967F}" destId="{AD324FBF-E2C7-41BF-951A-F52D042F29E5}" srcOrd="1" destOrd="0" presId="urn:microsoft.com/office/officeart/2005/8/layout/hList7"/>
    <dgm:cxn modelId="{895498DB-B48C-4E19-B874-25433D07DF10}" type="presParOf" srcId="{8ABF368A-2E10-4335-B8FA-0C6121ED967F}" destId="{EA6FF955-0668-4278-97F5-C20464D19976}" srcOrd="2" destOrd="0" presId="urn:microsoft.com/office/officeart/2005/8/layout/hList7"/>
    <dgm:cxn modelId="{BC471271-3671-426E-971C-F3E156A66CF8}" type="presParOf" srcId="{8ABF368A-2E10-4335-B8FA-0C6121ED967F}" destId="{E7151F47-5882-49FF-AECD-3A09E301996C}" srcOrd="3" destOrd="0" presId="urn:microsoft.com/office/officeart/2005/8/layout/hList7"/>
    <dgm:cxn modelId="{BA4B1671-2420-4980-812C-3F468873161B}" type="presParOf" srcId="{B4F0B579-CA61-404F-ADC4-963C1C7B5557}" destId="{885EC729-865C-4308-823B-7303C347549B}" srcOrd="3" destOrd="0" presId="urn:microsoft.com/office/officeart/2005/8/layout/hList7"/>
    <dgm:cxn modelId="{0282C396-AF80-498F-8743-394048032314}" type="presParOf" srcId="{B4F0B579-CA61-404F-ADC4-963C1C7B5557}" destId="{DD00BD54-A4B3-4774-A92C-882247267213}" srcOrd="4" destOrd="0" presId="urn:microsoft.com/office/officeart/2005/8/layout/hList7"/>
    <dgm:cxn modelId="{4270FB50-723E-4058-9034-E2F507B63190}" type="presParOf" srcId="{DD00BD54-A4B3-4774-A92C-882247267213}" destId="{6610F10D-F0A6-4457-A110-02180B06632A}" srcOrd="0" destOrd="0" presId="urn:microsoft.com/office/officeart/2005/8/layout/hList7"/>
    <dgm:cxn modelId="{BF402BA8-5655-49B6-9D55-4ABA1C1FD689}" type="presParOf" srcId="{DD00BD54-A4B3-4774-A92C-882247267213}" destId="{EBDAAA97-42DD-483D-8286-3743EBF8171C}" srcOrd="1" destOrd="0" presId="urn:microsoft.com/office/officeart/2005/8/layout/hList7"/>
    <dgm:cxn modelId="{BC90D41A-DF63-4BDB-825C-4985EC4E0221}" type="presParOf" srcId="{DD00BD54-A4B3-4774-A92C-882247267213}" destId="{5EA4AA10-4FA8-4111-A7D5-42D23471DDF7}" srcOrd="2" destOrd="0" presId="urn:microsoft.com/office/officeart/2005/8/layout/hList7"/>
    <dgm:cxn modelId="{B420B724-595C-4BEF-8BBE-CBF2DFB486AC}" type="presParOf" srcId="{DD00BD54-A4B3-4774-A92C-882247267213}" destId="{5A8A90E2-2207-4473-B68F-D66BD3C22D5D}" srcOrd="3" destOrd="0" presId="urn:microsoft.com/office/officeart/2005/8/layout/hList7"/>
    <dgm:cxn modelId="{79613089-DA01-4A26-A3C2-4D44471A6840}" type="presParOf" srcId="{B4F0B579-CA61-404F-ADC4-963C1C7B5557}" destId="{2F512FB6-D32F-48C2-A141-20BCFA2BF0BC}" srcOrd="5" destOrd="0" presId="urn:microsoft.com/office/officeart/2005/8/layout/hList7"/>
    <dgm:cxn modelId="{CC8D15DA-7E1F-4DE7-A3E6-C3FCC9E7F42E}" type="presParOf" srcId="{B4F0B579-CA61-404F-ADC4-963C1C7B5557}" destId="{F075C23A-B502-4211-948D-00BF0D676F25}" srcOrd="6" destOrd="0" presId="urn:microsoft.com/office/officeart/2005/8/layout/hList7"/>
    <dgm:cxn modelId="{AFCF915C-9DA7-4B59-BACF-FFC3BAFBE491}" type="presParOf" srcId="{F075C23A-B502-4211-948D-00BF0D676F25}" destId="{F3B1C428-485F-486C-A929-004746BF9A65}" srcOrd="0" destOrd="0" presId="urn:microsoft.com/office/officeart/2005/8/layout/hList7"/>
    <dgm:cxn modelId="{19ED8DB6-E13E-4720-B4D6-26C98E68D927}" type="presParOf" srcId="{F075C23A-B502-4211-948D-00BF0D676F25}" destId="{B75281D4-3F95-4FF4-93EC-41E28A03C16B}" srcOrd="1" destOrd="0" presId="urn:microsoft.com/office/officeart/2005/8/layout/hList7"/>
    <dgm:cxn modelId="{21D51995-3CA8-4EDB-A855-C46FA0C90567}" type="presParOf" srcId="{F075C23A-B502-4211-948D-00BF0D676F25}" destId="{A7075281-613A-40F8-8AB6-11678F048486}" srcOrd="2" destOrd="0" presId="urn:microsoft.com/office/officeart/2005/8/layout/hList7"/>
    <dgm:cxn modelId="{B919C6EE-A2AF-49AC-BAD5-97A5A1BAA4F0}" type="presParOf" srcId="{F075C23A-B502-4211-948D-00BF0D676F25}" destId="{954EA0DB-FC0D-4EFD-8BDC-7170E9ED55DF}" srcOrd="3" destOrd="0" presId="urn:microsoft.com/office/officeart/2005/8/layout/hList7"/>
    <dgm:cxn modelId="{D0EFECE7-1944-466A-B838-E6723951FC45}" type="presParOf" srcId="{B4F0B579-CA61-404F-ADC4-963C1C7B5557}" destId="{7AF55D92-D98E-4D35-B372-B6DD91EAE649}" srcOrd="7" destOrd="0" presId="urn:microsoft.com/office/officeart/2005/8/layout/hList7"/>
    <dgm:cxn modelId="{217BC05C-86DC-4CD7-9B4B-82C19665CE84}" type="presParOf" srcId="{B4F0B579-CA61-404F-ADC4-963C1C7B5557}" destId="{3CD8B47A-D065-4DE3-A435-71764C2B4324}" srcOrd="8" destOrd="0" presId="urn:microsoft.com/office/officeart/2005/8/layout/hList7"/>
    <dgm:cxn modelId="{86F786E8-D6C8-4E69-B21B-8E61AABB3E8A}" type="presParOf" srcId="{3CD8B47A-D065-4DE3-A435-71764C2B4324}" destId="{7E540703-A377-4871-BD4C-5E2289B93AB8}" srcOrd="0" destOrd="0" presId="urn:microsoft.com/office/officeart/2005/8/layout/hList7"/>
    <dgm:cxn modelId="{CEB2F76C-0BF8-4FAC-AE0C-C4294CE63327}" type="presParOf" srcId="{3CD8B47A-D065-4DE3-A435-71764C2B4324}" destId="{028C4308-A31C-4A9C-995A-E94BC295823D}" srcOrd="1" destOrd="0" presId="urn:microsoft.com/office/officeart/2005/8/layout/hList7"/>
    <dgm:cxn modelId="{037601ED-50AC-4858-835E-2AE7037A323D}" type="presParOf" srcId="{3CD8B47A-D065-4DE3-A435-71764C2B4324}" destId="{4C94E6AD-EAE5-4404-82DF-56AD7B71948D}" srcOrd="2" destOrd="0" presId="urn:microsoft.com/office/officeart/2005/8/layout/hList7"/>
    <dgm:cxn modelId="{1E93AC99-1306-445A-AF48-06AD0BFCA8E6}" type="presParOf" srcId="{3CD8B47A-D065-4DE3-A435-71764C2B4324}" destId="{0C3FA352-51E3-4E7C-9D7C-56F452920363}"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B46E2E-33D5-4ABD-A8EA-068C8C67F9A9}">
      <dsp:nvSpPr>
        <dsp:cNvPr id="0" name=""/>
        <dsp:cNvSpPr/>
      </dsp:nvSpPr>
      <dsp:spPr>
        <a:xfrm>
          <a:off x="1518748" y="293"/>
          <a:ext cx="1268002" cy="873653"/>
        </a:xfrm>
        <a:prstGeom prst="round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5000" r="-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217F81-67EB-4427-A91D-83AA12442C9D}">
      <dsp:nvSpPr>
        <dsp:cNvPr id="0" name=""/>
        <dsp:cNvSpPr/>
      </dsp:nvSpPr>
      <dsp:spPr>
        <a:xfrm>
          <a:off x="1518748" y="873946"/>
          <a:ext cx="1268002" cy="470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0" numCol="1" spcCol="1270" anchor="t" anchorCtr="0">
          <a:noAutofit/>
        </a:bodyPr>
        <a:lstStyle/>
        <a:p>
          <a:pPr marL="0" lvl="0" indent="0" algn="ctr" defTabSz="400050">
            <a:lnSpc>
              <a:spcPct val="90000"/>
            </a:lnSpc>
            <a:spcBef>
              <a:spcPct val="0"/>
            </a:spcBef>
            <a:spcAft>
              <a:spcPct val="35000"/>
            </a:spcAft>
            <a:buNone/>
          </a:pPr>
          <a:r>
            <a:rPr lang="en-US" sz="900" kern="1200" dirty="0"/>
            <a:t>Food Assistance</a:t>
          </a:r>
        </a:p>
      </dsp:txBody>
      <dsp:txXfrm>
        <a:off x="1518748" y="873946"/>
        <a:ext cx="1268002" cy="470429"/>
      </dsp:txXfrm>
    </dsp:sp>
    <dsp:sp modelId="{A3C3F501-C250-4DC0-9ECE-253D9933CB7D}">
      <dsp:nvSpPr>
        <dsp:cNvPr id="0" name=""/>
        <dsp:cNvSpPr/>
      </dsp:nvSpPr>
      <dsp:spPr>
        <a:xfrm>
          <a:off x="2913604" y="293"/>
          <a:ext cx="1268002" cy="873653"/>
        </a:xfrm>
        <a:prstGeom prst="round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D34118-7E85-4E73-BD34-E3AAA465750C}">
      <dsp:nvSpPr>
        <dsp:cNvPr id="0" name=""/>
        <dsp:cNvSpPr/>
      </dsp:nvSpPr>
      <dsp:spPr>
        <a:xfrm>
          <a:off x="2913604" y="873946"/>
          <a:ext cx="1268002" cy="470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0" numCol="1" spcCol="1270" anchor="t" anchorCtr="0">
          <a:noAutofit/>
        </a:bodyPr>
        <a:lstStyle/>
        <a:p>
          <a:pPr marL="0" lvl="0" indent="0" algn="ctr" defTabSz="400050">
            <a:lnSpc>
              <a:spcPct val="90000"/>
            </a:lnSpc>
            <a:spcBef>
              <a:spcPct val="0"/>
            </a:spcBef>
            <a:spcAft>
              <a:spcPct val="35000"/>
            </a:spcAft>
            <a:buNone/>
          </a:pPr>
          <a:r>
            <a:rPr lang="en-US" sz="900" kern="1200" dirty="0"/>
            <a:t>Medicaid &amp; Medicare Savings Plans</a:t>
          </a:r>
        </a:p>
      </dsp:txBody>
      <dsp:txXfrm>
        <a:off x="2913604" y="873946"/>
        <a:ext cx="1268002" cy="470429"/>
      </dsp:txXfrm>
    </dsp:sp>
    <dsp:sp modelId="{39B3A2AE-DBA6-46FF-84BB-F8E89DA7BD4E}">
      <dsp:nvSpPr>
        <dsp:cNvPr id="0" name=""/>
        <dsp:cNvSpPr/>
      </dsp:nvSpPr>
      <dsp:spPr>
        <a:xfrm>
          <a:off x="4308460" y="293"/>
          <a:ext cx="1268002" cy="873653"/>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28CF12-B480-4327-95B8-AFA61D8FB597}">
      <dsp:nvSpPr>
        <dsp:cNvPr id="0" name=""/>
        <dsp:cNvSpPr/>
      </dsp:nvSpPr>
      <dsp:spPr>
        <a:xfrm>
          <a:off x="4308460" y="873946"/>
          <a:ext cx="1268002" cy="470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0" numCol="1" spcCol="1270" anchor="t" anchorCtr="0">
          <a:noAutofit/>
        </a:bodyPr>
        <a:lstStyle/>
        <a:p>
          <a:pPr marL="0" lvl="0" indent="0" algn="ctr" defTabSz="400050">
            <a:lnSpc>
              <a:spcPct val="90000"/>
            </a:lnSpc>
            <a:spcBef>
              <a:spcPct val="0"/>
            </a:spcBef>
            <a:spcAft>
              <a:spcPct val="35000"/>
            </a:spcAft>
            <a:buNone/>
          </a:pPr>
          <a:r>
            <a:rPr lang="en-US" sz="900" kern="1200" dirty="0"/>
            <a:t>Cash Assistance for Low-Income Families</a:t>
          </a:r>
        </a:p>
      </dsp:txBody>
      <dsp:txXfrm>
        <a:off x="4308460" y="873946"/>
        <a:ext cx="1268002" cy="470429"/>
      </dsp:txXfrm>
    </dsp:sp>
    <dsp:sp modelId="{5329B245-3052-49F6-8C8A-AD45E8519FD0}">
      <dsp:nvSpPr>
        <dsp:cNvPr id="0" name=""/>
        <dsp:cNvSpPr/>
      </dsp:nvSpPr>
      <dsp:spPr>
        <a:xfrm>
          <a:off x="5703317" y="293"/>
          <a:ext cx="1268002" cy="873653"/>
        </a:xfrm>
        <a:prstGeom prst="round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761515-6342-40E6-8D8E-5ABA4A8C49A4}">
      <dsp:nvSpPr>
        <dsp:cNvPr id="0" name=""/>
        <dsp:cNvSpPr/>
      </dsp:nvSpPr>
      <dsp:spPr>
        <a:xfrm>
          <a:off x="5703317" y="873946"/>
          <a:ext cx="1268002" cy="470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0" numCol="1" spcCol="1270" anchor="t" anchorCtr="0">
          <a:noAutofit/>
        </a:bodyPr>
        <a:lstStyle/>
        <a:p>
          <a:pPr marL="0" lvl="0" indent="0" algn="ctr" defTabSz="400050">
            <a:lnSpc>
              <a:spcPct val="90000"/>
            </a:lnSpc>
            <a:spcBef>
              <a:spcPct val="0"/>
            </a:spcBef>
            <a:spcAft>
              <a:spcPct val="35000"/>
            </a:spcAft>
            <a:buNone/>
          </a:pPr>
          <a:r>
            <a:rPr lang="en-US" sz="900" kern="1200" dirty="0"/>
            <a:t>Cash Assistance for Elderly and People with Disabilities</a:t>
          </a:r>
        </a:p>
      </dsp:txBody>
      <dsp:txXfrm>
        <a:off x="5703317" y="873946"/>
        <a:ext cx="1268002" cy="4704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B9D54F-B837-4D52-A527-3AEDAC924440}">
      <dsp:nvSpPr>
        <dsp:cNvPr id="0" name=""/>
        <dsp:cNvSpPr/>
      </dsp:nvSpPr>
      <dsp:spPr>
        <a:xfrm rot="10800000">
          <a:off x="1538211" y="148"/>
          <a:ext cx="5580364" cy="53052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3946"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t>Small business you run</a:t>
          </a:r>
          <a:endParaRPr lang="en-US" sz="1400" kern="1200" dirty="0"/>
        </a:p>
      </dsp:txBody>
      <dsp:txXfrm rot="10800000">
        <a:off x="1670842" y="148"/>
        <a:ext cx="5447733" cy="530524"/>
      </dsp:txXfrm>
    </dsp:sp>
    <dsp:sp modelId="{61CDF3E9-0EA9-4E6A-8660-59D9D3C2671C}">
      <dsp:nvSpPr>
        <dsp:cNvPr id="0" name=""/>
        <dsp:cNvSpPr/>
      </dsp:nvSpPr>
      <dsp:spPr>
        <a:xfrm>
          <a:off x="1272949" y="148"/>
          <a:ext cx="530524" cy="53052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4000" r="-4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427534-3476-48AA-A16A-B0D91F50EEEF}">
      <dsp:nvSpPr>
        <dsp:cNvPr id="0" name=""/>
        <dsp:cNvSpPr/>
      </dsp:nvSpPr>
      <dsp:spPr>
        <a:xfrm rot="10800000">
          <a:off x="1538211" y="689038"/>
          <a:ext cx="5580364" cy="53052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3946"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b="0" i="0" kern="1200"/>
            <a:t>Your grow fruits and vegetables and sell them</a:t>
          </a:r>
          <a:endParaRPr lang="en-US" sz="1400" b="0" i="0" kern="1200" dirty="0"/>
        </a:p>
      </dsp:txBody>
      <dsp:txXfrm rot="10800000">
        <a:off x="1670842" y="689038"/>
        <a:ext cx="5447733" cy="530524"/>
      </dsp:txXfrm>
    </dsp:sp>
    <dsp:sp modelId="{7FE66D30-C01A-4957-A459-B9A3E7B3B56B}">
      <dsp:nvSpPr>
        <dsp:cNvPr id="0" name=""/>
        <dsp:cNvSpPr/>
      </dsp:nvSpPr>
      <dsp:spPr>
        <a:xfrm>
          <a:off x="1272949" y="689038"/>
          <a:ext cx="530524" cy="53052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7000" r="-3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B0C6C3-B8DE-440E-B89D-7DE3EFB2B603}">
      <dsp:nvSpPr>
        <dsp:cNvPr id="0" name=""/>
        <dsp:cNvSpPr/>
      </dsp:nvSpPr>
      <dsp:spPr>
        <a:xfrm rot="10800000">
          <a:off x="1538211" y="1377927"/>
          <a:ext cx="5580364" cy="53052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3946"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b="0" i="0" kern="1200"/>
            <a:t>You create crafts/clothing/food and sell them</a:t>
          </a:r>
          <a:endParaRPr lang="en-US" sz="1400" b="0" i="0" kern="1200" dirty="0"/>
        </a:p>
      </dsp:txBody>
      <dsp:txXfrm rot="10800000">
        <a:off x="1670842" y="1377927"/>
        <a:ext cx="5447733" cy="530524"/>
      </dsp:txXfrm>
    </dsp:sp>
    <dsp:sp modelId="{6F89E39A-0719-419E-B4A8-2E858F7E243D}">
      <dsp:nvSpPr>
        <dsp:cNvPr id="0" name=""/>
        <dsp:cNvSpPr/>
      </dsp:nvSpPr>
      <dsp:spPr>
        <a:xfrm>
          <a:off x="1272949" y="1377927"/>
          <a:ext cx="530524" cy="530524"/>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7000" r="-3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875C90-98B6-4E1C-AFD0-107D2C18D38A}">
      <dsp:nvSpPr>
        <dsp:cNvPr id="0" name=""/>
        <dsp:cNvSpPr/>
      </dsp:nvSpPr>
      <dsp:spPr>
        <a:xfrm rot="10800000">
          <a:off x="1538211" y="2066817"/>
          <a:ext cx="5580364" cy="53052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3946"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b="0" i="0" kern="1200"/>
            <a:t>You do hair and are paid directly by clients</a:t>
          </a:r>
          <a:endParaRPr lang="en-US" sz="1400" b="0" i="0" kern="1200" dirty="0"/>
        </a:p>
      </dsp:txBody>
      <dsp:txXfrm rot="10800000">
        <a:off x="1670842" y="2066817"/>
        <a:ext cx="5447733" cy="530524"/>
      </dsp:txXfrm>
    </dsp:sp>
    <dsp:sp modelId="{CE35C4E9-7D09-43DA-8B48-77C0123604E6}">
      <dsp:nvSpPr>
        <dsp:cNvPr id="0" name=""/>
        <dsp:cNvSpPr/>
      </dsp:nvSpPr>
      <dsp:spPr>
        <a:xfrm>
          <a:off x="1272949" y="2066817"/>
          <a:ext cx="530524" cy="530524"/>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8807CA-BEAA-46F9-AA5F-F754F3C84BCA}">
      <dsp:nvSpPr>
        <dsp:cNvPr id="0" name=""/>
        <dsp:cNvSpPr/>
      </dsp:nvSpPr>
      <dsp:spPr>
        <a:xfrm rot="10800000">
          <a:off x="1538211" y="2755707"/>
          <a:ext cx="5580364" cy="53052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3946"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i="0" kern="1200"/>
            <a:t>Child care</a:t>
          </a:r>
          <a:endParaRPr lang="en-US" sz="1400" b="0" i="0" kern="1200" dirty="0"/>
        </a:p>
      </dsp:txBody>
      <dsp:txXfrm rot="10800000">
        <a:off x="1670842" y="2755707"/>
        <a:ext cx="5447733" cy="530524"/>
      </dsp:txXfrm>
    </dsp:sp>
    <dsp:sp modelId="{02D0DE47-103A-43A2-B47B-359C1405F6F6}">
      <dsp:nvSpPr>
        <dsp:cNvPr id="0" name=""/>
        <dsp:cNvSpPr/>
      </dsp:nvSpPr>
      <dsp:spPr>
        <a:xfrm>
          <a:off x="1272949" y="2755707"/>
          <a:ext cx="530524" cy="530524"/>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7CE3D4-EE5B-4808-AA8E-9C5AD95F6C9D}">
      <dsp:nvSpPr>
        <dsp:cNvPr id="0" name=""/>
        <dsp:cNvSpPr/>
      </dsp:nvSpPr>
      <dsp:spPr>
        <a:xfrm rot="10800000">
          <a:off x="1538211" y="3444596"/>
          <a:ext cx="5580364" cy="53052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3946"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b="0" i="0" kern="1200"/>
            <a:t>Ride-share and Food Delivery for apps like Uber/UberEats</a:t>
          </a:r>
          <a:endParaRPr lang="en-US" sz="1400" b="0" i="0" kern="1200" dirty="0"/>
        </a:p>
      </dsp:txBody>
      <dsp:txXfrm rot="10800000">
        <a:off x="1670842" y="3444596"/>
        <a:ext cx="5447733" cy="530524"/>
      </dsp:txXfrm>
    </dsp:sp>
    <dsp:sp modelId="{5FCCEF73-46F9-4AED-9DBD-1889892C50F8}">
      <dsp:nvSpPr>
        <dsp:cNvPr id="0" name=""/>
        <dsp:cNvSpPr/>
      </dsp:nvSpPr>
      <dsp:spPr>
        <a:xfrm>
          <a:off x="1272949" y="3444596"/>
          <a:ext cx="530524" cy="530524"/>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98AD85-5638-4FD2-B411-CF9D8B27C8DD}">
      <dsp:nvSpPr>
        <dsp:cNvPr id="0" name=""/>
        <dsp:cNvSpPr/>
      </dsp:nvSpPr>
      <dsp:spPr>
        <a:xfrm rot="10800000">
          <a:off x="1538211" y="4133486"/>
          <a:ext cx="5580364" cy="53052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3946"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b="0" i="0" kern="1200"/>
            <a:t>You rent a room in your house and manage that property</a:t>
          </a:r>
          <a:endParaRPr lang="en-US" sz="1400" b="0" i="0" kern="1200" dirty="0"/>
        </a:p>
      </dsp:txBody>
      <dsp:txXfrm rot="10800000">
        <a:off x="1670842" y="4133486"/>
        <a:ext cx="5447733" cy="530524"/>
      </dsp:txXfrm>
    </dsp:sp>
    <dsp:sp modelId="{E08CC223-5597-40AC-8695-84F6A2FDB7C5}">
      <dsp:nvSpPr>
        <dsp:cNvPr id="0" name=""/>
        <dsp:cNvSpPr/>
      </dsp:nvSpPr>
      <dsp:spPr>
        <a:xfrm>
          <a:off x="1272949" y="4133486"/>
          <a:ext cx="530524" cy="530524"/>
        </a:xfrm>
        <a:prstGeom prst="ellipse">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32607A-6D26-478C-B079-B427345449ED}">
      <dsp:nvSpPr>
        <dsp:cNvPr id="0" name=""/>
        <dsp:cNvSpPr/>
      </dsp:nvSpPr>
      <dsp:spPr>
        <a:xfrm rot="10800000">
          <a:off x="1538211" y="4822376"/>
          <a:ext cx="5580364" cy="53052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3946"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t>Cash paid to you for work done where you are not an official employee</a:t>
          </a:r>
          <a:endParaRPr lang="en-US" sz="1400" i="0" kern="1200" dirty="0"/>
        </a:p>
      </dsp:txBody>
      <dsp:txXfrm rot="10800000">
        <a:off x="1670842" y="4822376"/>
        <a:ext cx="5447733" cy="530524"/>
      </dsp:txXfrm>
    </dsp:sp>
    <dsp:sp modelId="{FD89E996-182E-4791-8703-0FD0BA47B1AA}">
      <dsp:nvSpPr>
        <dsp:cNvPr id="0" name=""/>
        <dsp:cNvSpPr/>
      </dsp:nvSpPr>
      <dsp:spPr>
        <a:xfrm>
          <a:off x="1272949" y="4822376"/>
          <a:ext cx="530524" cy="530524"/>
        </a:xfrm>
        <a:prstGeom prst="ellipse">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FBA99-9E70-4BFA-9E1C-E4A28277AB09}">
      <dsp:nvSpPr>
        <dsp:cNvPr id="0" name=""/>
        <dsp:cNvSpPr/>
      </dsp:nvSpPr>
      <dsp:spPr>
        <a:xfrm>
          <a:off x="4224" y="581235"/>
          <a:ext cx="2540243" cy="92719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Basic rules for consistent income</a:t>
          </a:r>
        </a:p>
      </dsp:txBody>
      <dsp:txXfrm>
        <a:off x="4224" y="581235"/>
        <a:ext cx="2540243" cy="927196"/>
      </dsp:txXfrm>
    </dsp:sp>
    <dsp:sp modelId="{5C6FB8EA-6E56-4EC8-A6E3-839568BE88C1}">
      <dsp:nvSpPr>
        <dsp:cNvPr id="0" name=""/>
        <dsp:cNvSpPr/>
      </dsp:nvSpPr>
      <dsp:spPr>
        <a:xfrm>
          <a:off x="4224" y="1508432"/>
          <a:ext cx="2540243" cy="332899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Weekly and Bi-Weekly pay: Total income for one month ÷ (number of checks) x 4.3</a:t>
          </a: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a:t>Semi-monthly pay:; Total income for one month ÷ 2 x 2</a:t>
          </a:r>
        </a:p>
      </dsp:txBody>
      <dsp:txXfrm>
        <a:off x="4224" y="1508432"/>
        <a:ext cx="2540243" cy="3328998"/>
      </dsp:txXfrm>
    </dsp:sp>
    <dsp:sp modelId="{A0C24287-616D-416A-B54C-1D2449A022CF}">
      <dsp:nvSpPr>
        <dsp:cNvPr id="0" name=""/>
        <dsp:cNvSpPr/>
      </dsp:nvSpPr>
      <dsp:spPr>
        <a:xfrm>
          <a:off x="2900102" y="581235"/>
          <a:ext cx="2540243" cy="92719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Income that varies</a:t>
          </a:r>
        </a:p>
      </dsp:txBody>
      <dsp:txXfrm>
        <a:off x="2900102" y="581235"/>
        <a:ext cx="2540243" cy="927196"/>
      </dsp:txXfrm>
    </dsp:sp>
    <dsp:sp modelId="{B6769C7C-1145-4D36-8C8F-A786D0CD9183}">
      <dsp:nvSpPr>
        <dsp:cNvPr id="0" name=""/>
        <dsp:cNvSpPr/>
      </dsp:nvSpPr>
      <dsp:spPr>
        <a:xfrm>
          <a:off x="2900102" y="1508432"/>
          <a:ext cx="2540243" cy="332899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If income is less than monthly, annualize and average over the approval period to calculate monthly income</a:t>
          </a: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a:t>Use the same calculation for income that varies:</a:t>
          </a:r>
        </a:p>
        <a:p>
          <a:pPr marL="228600" lvl="2" indent="-114300" algn="l" defTabSz="622300">
            <a:lnSpc>
              <a:spcPct val="90000"/>
            </a:lnSpc>
            <a:spcBef>
              <a:spcPct val="0"/>
            </a:spcBef>
            <a:spcAft>
              <a:spcPct val="15000"/>
            </a:spcAft>
            <a:buChar char="•"/>
          </a:pPr>
          <a:r>
            <a:rPr lang="en-US" sz="1400" kern="1200" dirty="0"/>
            <a:t>Fluctuation in work hours</a:t>
          </a:r>
        </a:p>
        <a:p>
          <a:pPr marL="228600" lvl="2" indent="-114300" algn="l" defTabSz="622300">
            <a:lnSpc>
              <a:spcPct val="90000"/>
            </a:lnSpc>
            <a:spcBef>
              <a:spcPct val="0"/>
            </a:spcBef>
            <a:spcAft>
              <a:spcPct val="15000"/>
            </a:spcAft>
            <a:buChar char="•"/>
          </a:pPr>
          <a:r>
            <a:rPr lang="en-US" sz="1400" kern="1200" dirty="0"/>
            <a:t>Increase/decrease in salary</a:t>
          </a:r>
        </a:p>
        <a:p>
          <a:pPr marL="228600" lvl="2" indent="-114300" algn="l" defTabSz="622300">
            <a:lnSpc>
              <a:spcPct val="90000"/>
            </a:lnSpc>
            <a:spcBef>
              <a:spcPct val="0"/>
            </a:spcBef>
            <a:spcAft>
              <a:spcPct val="15000"/>
            </a:spcAft>
            <a:buChar char="•"/>
          </a:pPr>
          <a:r>
            <a:rPr lang="en-US" sz="1400" kern="1200" dirty="0"/>
            <a:t>Temporary absence from work</a:t>
          </a:r>
        </a:p>
        <a:p>
          <a:pPr marL="228600" lvl="2" indent="-114300" algn="l" defTabSz="622300">
            <a:lnSpc>
              <a:spcPct val="90000"/>
            </a:lnSpc>
            <a:spcBef>
              <a:spcPct val="0"/>
            </a:spcBef>
            <a:spcAft>
              <a:spcPct val="15000"/>
            </a:spcAft>
            <a:buChar char="•"/>
          </a:pPr>
          <a:r>
            <a:rPr lang="en-US" sz="1400" kern="1200" dirty="0"/>
            <a:t>Job loss</a:t>
          </a:r>
        </a:p>
        <a:p>
          <a:pPr marL="228600" lvl="2" indent="-114300" algn="l" defTabSz="622300">
            <a:lnSpc>
              <a:spcPct val="90000"/>
            </a:lnSpc>
            <a:spcBef>
              <a:spcPct val="0"/>
            </a:spcBef>
            <a:spcAft>
              <a:spcPct val="15000"/>
            </a:spcAft>
            <a:buChar char="•"/>
          </a:pPr>
          <a:r>
            <a:rPr lang="en-US" sz="1400" kern="1200" dirty="0"/>
            <a:t>Fluctuations in unearned income</a:t>
          </a:r>
        </a:p>
      </dsp:txBody>
      <dsp:txXfrm>
        <a:off x="2900102" y="1508432"/>
        <a:ext cx="2540243" cy="3328998"/>
      </dsp:txXfrm>
    </dsp:sp>
    <dsp:sp modelId="{E4D8C73C-0A85-4E56-BA07-0E0112A1F114}">
      <dsp:nvSpPr>
        <dsp:cNvPr id="0" name=""/>
        <dsp:cNvSpPr/>
      </dsp:nvSpPr>
      <dsp:spPr>
        <a:xfrm>
          <a:off x="5795980" y="581235"/>
          <a:ext cx="2540243" cy="92719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Changes in income</a:t>
          </a:r>
        </a:p>
      </dsp:txBody>
      <dsp:txXfrm>
        <a:off x="5795980" y="581235"/>
        <a:ext cx="2540243" cy="927196"/>
      </dsp:txXfrm>
    </dsp:sp>
    <dsp:sp modelId="{7DED0E89-53D2-41A8-8C76-659427E57F22}">
      <dsp:nvSpPr>
        <dsp:cNvPr id="0" name=""/>
        <dsp:cNvSpPr/>
      </dsp:nvSpPr>
      <dsp:spPr>
        <a:xfrm>
          <a:off x="5795980" y="1508432"/>
          <a:ext cx="2540243" cy="332899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If change is expected, DHS uses a “best estimate” based on client’s statement, expected pay and hours, etc.</a:t>
          </a: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a:t>If income at application or redetermination is expected to end, use best estimate to calculate future income.</a:t>
          </a:r>
        </a:p>
      </dsp:txBody>
      <dsp:txXfrm>
        <a:off x="5795980" y="1508432"/>
        <a:ext cx="2540243" cy="3328998"/>
      </dsp:txXfrm>
    </dsp:sp>
    <dsp:sp modelId="{A88FE948-4220-4A70-8B4C-FB1CEB43EE14}">
      <dsp:nvSpPr>
        <dsp:cNvPr id="0" name=""/>
        <dsp:cNvSpPr/>
      </dsp:nvSpPr>
      <dsp:spPr>
        <a:xfrm>
          <a:off x="8691857" y="581235"/>
          <a:ext cx="2540243" cy="92719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t>Special MAGI rule</a:t>
          </a:r>
        </a:p>
      </dsp:txBody>
      <dsp:txXfrm>
        <a:off x="8691857" y="581235"/>
        <a:ext cx="2540243" cy="927196"/>
      </dsp:txXfrm>
    </dsp:sp>
    <dsp:sp modelId="{1C25783B-F4FF-4D0B-973D-E56A4EFC039E}">
      <dsp:nvSpPr>
        <dsp:cNvPr id="0" name=""/>
        <dsp:cNvSpPr/>
      </dsp:nvSpPr>
      <dsp:spPr>
        <a:xfrm>
          <a:off x="8691857" y="1508432"/>
          <a:ext cx="2540243" cy="332899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If a household is over-income for MAGI Medicaid but has projected annual income under 100% FPL, DHS must do a second determination of eligibility using projected annual income. </a:t>
          </a:r>
        </a:p>
      </dsp:txBody>
      <dsp:txXfrm>
        <a:off x="8691857" y="1508432"/>
        <a:ext cx="2540243" cy="33289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4D9762-E1D3-44AE-8505-40A22E86C683}">
      <dsp:nvSpPr>
        <dsp:cNvPr id="0" name=""/>
        <dsp:cNvSpPr/>
      </dsp:nvSpPr>
      <dsp:spPr>
        <a:xfrm>
          <a:off x="0" y="0"/>
          <a:ext cx="2242963" cy="51530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r>
            <a:rPr lang="en-US" sz="1300" kern="1200" dirty="0"/>
            <a:t>Earned income can impact your benefits, but not always; and even if it does, the impact is less than increases in unearned income</a:t>
          </a:r>
        </a:p>
      </dsp:txBody>
      <dsp:txXfrm>
        <a:off x="0" y="2061209"/>
        <a:ext cx="2242963" cy="2061209"/>
      </dsp:txXfrm>
    </dsp:sp>
    <dsp:sp modelId="{E812EE61-1DAF-446C-B47F-6D0DEB9C2A5F}">
      <dsp:nvSpPr>
        <dsp:cNvPr id="0" name=""/>
        <dsp:cNvSpPr/>
      </dsp:nvSpPr>
      <dsp:spPr>
        <a:xfrm>
          <a:off x="263503" y="309181"/>
          <a:ext cx="1715957" cy="171595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8000" r="-3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7A18F1-91E7-432B-A72D-FBC190B8C391}">
      <dsp:nvSpPr>
        <dsp:cNvPr id="0" name=""/>
        <dsp:cNvSpPr/>
      </dsp:nvSpPr>
      <dsp:spPr>
        <a:xfrm>
          <a:off x="2310252" y="0"/>
          <a:ext cx="2242963" cy="51530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r>
            <a:rPr lang="en-US" sz="1300" kern="1200" dirty="0"/>
            <a:t>Just do the best you can to report your income on applications and redeterminations; If you try, you won’t get in trouble if you’re off</a:t>
          </a:r>
        </a:p>
      </dsp:txBody>
      <dsp:txXfrm>
        <a:off x="2310252" y="2061209"/>
        <a:ext cx="2242963" cy="2061209"/>
      </dsp:txXfrm>
    </dsp:sp>
    <dsp:sp modelId="{E7151F47-5882-49FF-AECD-3A09E301996C}">
      <dsp:nvSpPr>
        <dsp:cNvPr id="0" name=""/>
        <dsp:cNvSpPr/>
      </dsp:nvSpPr>
      <dsp:spPr>
        <a:xfrm>
          <a:off x="2573756" y="309181"/>
          <a:ext cx="1715957" cy="1715957"/>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10F10D-F0A6-4457-A110-02180B06632A}">
      <dsp:nvSpPr>
        <dsp:cNvPr id="0" name=""/>
        <dsp:cNvSpPr/>
      </dsp:nvSpPr>
      <dsp:spPr>
        <a:xfrm>
          <a:off x="4620505" y="0"/>
          <a:ext cx="2242963" cy="51530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r>
            <a:rPr lang="en-US" sz="1300" kern="1200" dirty="0"/>
            <a:t>Report income changes (both increases and decreases) within 10 calendar days of the change.</a:t>
          </a:r>
        </a:p>
      </dsp:txBody>
      <dsp:txXfrm>
        <a:off x="4620505" y="2061209"/>
        <a:ext cx="2242963" cy="2061209"/>
      </dsp:txXfrm>
    </dsp:sp>
    <dsp:sp modelId="{5A8A90E2-2207-4473-B68F-D66BD3C22D5D}">
      <dsp:nvSpPr>
        <dsp:cNvPr id="0" name=""/>
        <dsp:cNvSpPr/>
      </dsp:nvSpPr>
      <dsp:spPr>
        <a:xfrm>
          <a:off x="4884008" y="309181"/>
          <a:ext cx="1715957" cy="1715957"/>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B1C428-485F-486C-A929-004746BF9A65}">
      <dsp:nvSpPr>
        <dsp:cNvPr id="0" name=""/>
        <dsp:cNvSpPr/>
      </dsp:nvSpPr>
      <dsp:spPr>
        <a:xfrm>
          <a:off x="6930758" y="0"/>
          <a:ext cx="2242963" cy="51530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r>
            <a:rPr lang="en-US" sz="1300" kern="1200" dirty="0"/>
            <a:t>IDHS will ask you to submit verification documents to prove your income and expenses. If you don’t have something and need help getting, tell IDHS that.</a:t>
          </a:r>
        </a:p>
      </dsp:txBody>
      <dsp:txXfrm>
        <a:off x="6930758" y="2061209"/>
        <a:ext cx="2242963" cy="2061209"/>
      </dsp:txXfrm>
    </dsp:sp>
    <dsp:sp modelId="{954EA0DB-FC0D-4EFD-8BDC-7170E9ED55DF}">
      <dsp:nvSpPr>
        <dsp:cNvPr id="0" name=""/>
        <dsp:cNvSpPr/>
      </dsp:nvSpPr>
      <dsp:spPr>
        <a:xfrm>
          <a:off x="7194261" y="309181"/>
          <a:ext cx="1715957" cy="1715957"/>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540703-A377-4871-BD4C-5E2289B93AB8}">
      <dsp:nvSpPr>
        <dsp:cNvPr id="0" name=""/>
        <dsp:cNvSpPr/>
      </dsp:nvSpPr>
      <dsp:spPr>
        <a:xfrm>
          <a:off x="9241011" y="0"/>
          <a:ext cx="2242963" cy="51530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r>
            <a:rPr lang="en-US" sz="1300" kern="1200" dirty="0"/>
            <a:t>If you have self-employment, spend some time to think through your self-employment expenses and report those to IDHS. </a:t>
          </a:r>
        </a:p>
        <a:p>
          <a:pPr marL="0" lvl="0" indent="0" algn="l" defTabSz="577850">
            <a:lnSpc>
              <a:spcPct val="90000"/>
            </a:lnSpc>
            <a:spcBef>
              <a:spcPct val="0"/>
            </a:spcBef>
            <a:spcAft>
              <a:spcPct val="35000"/>
            </a:spcAft>
            <a:buNone/>
          </a:pPr>
          <a:r>
            <a:rPr lang="en-US" sz="1300" kern="1200" dirty="0"/>
            <a:t>Try to keep good records of your income and expenses. You also might want to report similar expenses on your taxes. </a:t>
          </a:r>
        </a:p>
      </dsp:txBody>
      <dsp:txXfrm>
        <a:off x="9241011" y="2061209"/>
        <a:ext cx="2242963" cy="2061209"/>
      </dsp:txXfrm>
    </dsp:sp>
    <dsp:sp modelId="{0C3FA352-51E3-4E7C-9D7C-56F452920363}">
      <dsp:nvSpPr>
        <dsp:cNvPr id="0" name=""/>
        <dsp:cNvSpPr/>
      </dsp:nvSpPr>
      <dsp:spPr>
        <a:xfrm>
          <a:off x="9504514" y="309181"/>
          <a:ext cx="1715957" cy="1715957"/>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3A1EC2-B39B-4331-9294-8963230035D0}">
      <dsp:nvSpPr>
        <dsp:cNvPr id="0" name=""/>
        <dsp:cNvSpPr/>
      </dsp:nvSpPr>
      <dsp:spPr>
        <a:xfrm>
          <a:off x="459358" y="4122420"/>
          <a:ext cx="10565257" cy="772953"/>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59131E6-CDB4-42F7-BF87-4C55788654F7}" type="datetimeFigureOut">
              <a:rPr lang="en-US" smtClean="0"/>
              <a:t>3/20/2025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93126A-288C-429D-94ED-32A6872496EB}" type="slidenum">
              <a:rPr lang="en-US" smtClean="0"/>
              <a:t>‹#›</a:t>
            </a:fld>
            <a:endParaRPr lang="en-US" dirty="0"/>
          </a:p>
        </p:txBody>
      </p:sp>
    </p:spTree>
    <p:extLst>
      <p:ext uri="{BB962C8B-B14F-4D97-AF65-F5344CB8AC3E}">
        <p14:creationId xmlns:p14="http://schemas.microsoft.com/office/powerpoint/2010/main" val="3509508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A50F10-F656-4C2F-9C71-2A1339FB31B7}" type="datetimeFigureOut">
              <a:rPr lang="en-US" smtClean="0"/>
              <a:t>3/20/2025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7EA524-7A27-46AB-9B4A-7198D44C5B6B}" type="slidenum">
              <a:rPr lang="en-US" smtClean="0"/>
              <a:t>‹#›</a:t>
            </a:fld>
            <a:endParaRPr lang="en-US" dirty="0"/>
          </a:p>
        </p:txBody>
      </p:sp>
    </p:spTree>
    <p:extLst>
      <p:ext uri="{BB962C8B-B14F-4D97-AF65-F5344CB8AC3E}">
        <p14:creationId xmlns:p14="http://schemas.microsoft.com/office/powerpoint/2010/main" val="3290236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1</a:t>
            </a:fld>
            <a:endParaRPr lang="en-US" dirty="0"/>
          </a:p>
        </p:txBody>
      </p:sp>
    </p:spTree>
    <p:extLst>
      <p:ext uri="{BB962C8B-B14F-4D97-AF65-F5344CB8AC3E}">
        <p14:creationId xmlns:p14="http://schemas.microsoft.com/office/powerpoint/2010/main" val="803275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EC77A-B71F-42C6-828E-2ECC22475577}" type="slidenum">
              <a:rPr lang="en-US" smtClean="0"/>
              <a:t>2</a:t>
            </a:fld>
            <a:endParaRPr lang="en-US" dirty="0"/>
          </a:p>
        </p:txBody>
      </p:sp>
    </p:spTree>
    <p:extLst>
      <p:ext uri="{BB962C8B-B14F-4D97-AF65-F5344CB8AC3E}">
        <p14:creationId xmlns:p14="http://schemas.microsoft.com/office/powerpoint/2010/main" val="2501576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3</a:t>
            </a:fld>
            <a:endParaRPr lang="en-US" dirty="0"/>
          </a:p>
        </p:txBody>
      </p:sp>
    </p:spTree>
    <p:extLst>
      <p:ext uri="{BB962C8B-B14F-4D97-AF65-F5344CB8AC3E}">
        <p14:creationId xmlns:p14="http://schemas.microsoft.com/office/powerpoint/2010/main" val="3234057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12</a:t>
            </a:fld>
            <a:endParaRPr lang="en-US" dirty="0"/>
          </a:p>
        </p:txBody>
      </p:sp>
    </p:spTree>
    <p:extLst>
      <p:ext uri="{BB962C8B-B14F-4D97-AF65-F5344CB8AC3E}">
        <p14:creationId xmlns:p14="http://schemas.microsoft.com/office/powerpoint/2010/main" val="1731981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23</a:t>
            </a:fld>
            <a:endParaRPr lang="en-US" dirty="0"/>
          </a:p>
        </p:txBody>
      </p:sp>
    </p:spTree>
    <p:extLst>
      <p:ext uri="{BB962C8B-B14F-4D97-AF65-F5344CB8AC3E}">
        <p14:creationId xmlns:p14="http://schemas.microsoft.com/office/powerpoint/2010/main" val="4013509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24</a:t>
            </a:fld>
            <a:endParaRPr lang="en-US" dirty="0"/>
          </a:p>
        </p:txBody>
      </p:sp>
    </p:spTree>
    <p:extLst>
      <p:ext uri="{BB962C8B-B14F-4D97-AF65-F5344CB8AC3E}">
        <p14:creationId xmlns:p14="http://schemas.microsoft.com/office/powerpoint/2010/main" val="3371132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25</a:t>
            </a:fld>
            <a:endParaRPr lang="en-US" dirty="0"/>
          </a:p>
        </p:txBody>
      </p:sp>
    </p:spTree>
    <p:extLst>
      <p:ext uri="{BB962C8B-B14F-4D97-AF65-F5344CB8AC3E}">
        <p14:creationId xmlns:p14="http://schemas.microsoft.com/office/powerpoint/2010/main" val="2228939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30</a:t>
            </a:fld>
            <a:endParaRPr lang="en-US" dirty="0"/>
          </a:p>
        </p:txBody>
      </p:sp>
    </p:spTree>
    <p:extLst>
      <p:ext uri="{BB962C8B-B14F-4D97-AF65-F5344CB8AC3E}">
        <p14:creationId xmlns:p14="http://schemas.microsoft.com/office/powerpoint/2010/main" val="9944398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1"/>
            <a:ext cx="3975100" cy="6858000"/>
          </a:xfrm>
          <a:prstGeom prst="rect">
            <a:avLst/>
          </a:prstGeom>
          <a:solidFill>
            <a:srgbClr val="001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9543" y="2314965"/>
            <a:ext cx="2636014" cy="3256588"/>
          </a:xfrm>
          <a:prstGeom prst="rect">
            <a:avLst/>
          </a:prstGeom>
        </p:spPr>
      </p:pic>
      <p:sp>
        <p:nvSpPr>
          <p:cNvPr id="2" name="Title 1"/>
          <p:cNvSpPr>
            <a:spLocks noGrp="1"/>
          </p:cNvSpPr>
          <p:nvPr>
            <p:ph type="ctrTitle"/>
          </p:nvPr>
        </p:nvSpPr>
        <p:spPr>
          <a:xfrm>
            <a:off x="4625008" y="638659"/>
            <a:ext cx="6586330" cy="2387600"/>
          </a:xfrm>
        </p:spPr>
        <p:txBody>
          <a:bodyPr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4625008" y="3230978"/>
            <a:ext cx="6586330" cy="1655762"/>
          </a:xfrm>
        </p:spPr>
        <p:txBody>
          <a:bodyPr>
            <a:normAutofit/>
          </a:bodyPr>
          <a:lstStyle>
            <a:lvl1pPr marL="0" indent="0" algn="l">
              <a:buNone/>
              <a:defRPr sz="36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Text Placeholder 21"/>
          <p:cNvSpPr>
            <a:spLocks noGrp="1"/>
          </p:cNvSpPr>
          <p:nvPr>
            <p:ph type="body" sz="quarter" idx="10"/>
          </p:nvPr>
        </p:nvSpPr>
        <p:spPr>
          <a:xfrm>
            <a:off x="4624388" y="5351907"/>
            <a:ext cx="6586537" cy="439293"/>
          </a:xfrm>
        </p:spPr>
        <p:txBody>
          <a:bodyPr>
            <a:normAutofit/>
          </a:bodyPr>
          <a:lstStyle>
            <a:lvl1pPr marL="0" indent="0">
              <a:buFontTx/>
              <a:buNone/>
              <a:defRPr sz="2400" b="1" i="1" cap="all" baseline="0">
                <a:solidFill>
                  <a:srgbClr val="0E1D61"/>
                </a:solidFill>
              </a:defRPr>
            </a:lvl1pPr>
          </a:lstStyle>
          <a:p>
            <a:pPr lvl="0"/>
            <a:r>
              <a:rPr lang="en-US"/>
              <a:t>Edit Master text styles</a:t>
            </a:r>
          </a:p>
        </p:txBody>
      </p:sp>
      <p:sp>
        <p:nvSpPr>
          <p:cNvPr id="23" name="Text Placeholder 21"/>
          <p:cNvSpPr>
            <a:spLocks noGrp="1"/>
          </p:cNvSpPr>
          <p:nvPr>
            <p:ph type="body" sz="quarter" idx="11" hasCustomPrompt="1"/>
          </p:nvPr>
        </p:nvSpPr>
        <p:spPr>
          <a:xfrm>
            <a:off x="4624388" y="5925313"/>
            <a:ext cx="6586537" cy="438912"/>
          </a:xfrm>
        </p:spPr>
        <p:txBody>
          <a:bodyPr>
            <a:normAutofit/>
          </a:bodyPr>
          <a:lstStyle>
            <a:lvl1pPr marL="0" indent="0">
              <a:buFontTx/>
              <a:buNone/>
              <a:defRPr sz="2400" b="0" i="1">
                <a:solidFill>
                  <a:srgbClr val="0E1D61"/>
                </a:solidFill>
              </a:defRPr>
            </a:lvl1pPr>
          </a:lstStyle>
          <a:p>
            <a:pPr lvl="0"/>
            <a:r>
              <a:rPr lang="en-US" dirty="0"/>
              <a:t>9.16.2019</a:t>
            </a:r>
          </a:p>
        </p:txBody>
      </p:sp>
      <p:cxnSp>
        <p:nvCxnSpPr>
          <p:cNvPr id="26" name="Straight Connector 25"/>
          <p:cNvCxnSpPr/>
          <p:nvPr userDrawn="1"/>
        </p:nvCxnSpPr>
        <p:spPr>
          <a:xfrm>
            <a:off x="4624388" y="5096256"/>
            <a:ext cx="6586537"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2425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FEA3BD-B67B-4A94-8A63-109203D608A6}" type="datetimeFigureOut">
              <a:rPr lang="en-US" smtClean="0"/>
              <a:t>3/20/2025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8E3FAB-F2B0-4DCD-99C2-E6FAF15501EF}" type="slidenum">
              <a:rPr lang="en-US" smtClean="0"/>
              <a:t>‹#›</a:t>
            </a:fld>
            <a:endParaRPr lang="en-US" dirty="0"/>
          </a:p>
        </p:txBody>
      </p:sp>
    </p:spTree>
    <p:extLst>
      <p:ext uri="{BB962C8B-B14F-4D97-AF65-F5344CB8AC3E}">
        <p14:creationId xmlns:p14="http://schemas.microsoft.com/office/powerpoint/2010/main" val="1199143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cap="all" baseline="0"/>
            </a:lvl1pPr>
          </a:lstStyle>
          <a:p>
            <a:r>
              <a:rPr lang="en-US"/>
              <a:t>Click to edit Master 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3/20/2025</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
        <p:nvSpPr>
          <p:cNvPr id="8" name="Text Placeholder 7"/>
          <p:cNvSpPr>
            <a:spLocks noGrp="1"/>
          </p:cNvSpPr>
          <p:nvPr>
            <p:ph type="body" sz="quarter" idx="13"/>
          </p:nvPr>
        </p:nvSpPr>
        <p:spPr>
          <a:xfrm>
            <a:off x="838200" y="1801813"/>
            <a:ext cx="10518775" cy="3843337"/>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baseline="0"/>
            </a:lvl2pPr>
            <a:lvl3pPr marL="1143000" indent="-228600">
              <a:buFont typeface="Wingdings" panose="05000000000000000000" pitchFamily="2" charset="2"/>
              <a:buChar char="§"/>
              <a:defRPr b="0" i="1"/>
            </a:lvl3pPr>
            <a:lvl4pPr marL="1600200" indent="-228600">
              <a:buFont typeface="Wingdings" panose="05000000000000000000" pitchFamily="2" charset="2"/>
              <a:buChar char="§"/>
              <a:defRPr sz="1600" b="1" cap="all" baseline="0"/>
            </a:lvl4pPr>
            <a:lvl5pPr marL="2057400" indent="-228600">
              <a:buFont typeface="Wingdings" panose="05000000000000000000" pitchFamily="2" charset="2"/>
              <a:buChar char="§"/>
              <a:defRPr sz="1500" b="0" i="1" u="none" cap="all"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26253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a:xfrm>
            <a:off x="831850" y="1020625"/>
            <a:ext cx="10515600" cy="2852737"/>
          </a:xfrm>
        </p:spPr>
        <p:txBody>
          <a:bodyPr anchor="b"/>
          <a:lstStyle>
            <a:lvl1pPr>
              <a:defRPr sz="6000" b="1" i="0" cap="all" baseline="0"/>
            </a:lvl1pPr>
          </a:lstStyle>
          <a:p>
            <a:r>
              <a:rPr lang="en-US"/>
              <a:t>Click to edit Master title style</a:t>
            </a:r>
            <a:endParaRPr lang="en-US" dirty="0"/>
          </a:p>
        </p:txBody>
      </p:sp>
      <p:sp>
        <p:nvSpPr>
          <p:cNvPr id="3" name="Text Placeholder 2"/>
          <p:cNvSpPr>
            <a:spLocks noGrp="1"/>
          </p:cNvSpPr>
          <p:nvPr>
            <p:ph type="body" idx="1"/>
          </p:nvPr>
        </p:nvSpPr>
        <p:spPr>
          <a:xfrm>
            <a:off x="831850" y="3900350"/>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3/20/2025</a:t>
            </a:fld>
            <a:endParaRPr lang="en-US" dirty="0"/>
          </a:p>
        </p:txBody>
      </p:sp>
      <p:sp>
        <p:nvSpPr>
          <p:cNvPr id="8"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9"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1556449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Rectangle 11"/>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p:txBody>
          <a:bodyPr/>
          <a:lstStyle>
            <a:lvl1pPr>
              <a:defRPr b="1" i="0" cap="all" baseline="0"/>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3833053"/>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cap="all" baseline="0"/>
            </a:lvl4pPr>
            <a:lvl5pPr marL="2057400" indent="-228600">
              <a:buFont typeface="Wingdings" panose="05000000000000000000" pitchFamily="2" charset="2"/>
              <a:buChar char="§"/>
              <a:defRPr sz="1500" i="1" cap="all"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3/20/2025</a:t>
            </a:fld>
            <a:endParaRPr lang="en-US" dirty="0"/>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0"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
        <p:nvSpPr>
          <p:cNvPr id="11" name="Content Placeholder 2"/>
          <p:cNvSpPr>
            <a:spLocks noGrp="1"/>
          </p:cNvSpPr>
          <p:nvPr>
            <p:ph sz="half" idx="13"/>
          </p:nvPr>
        </p:nvSpPr>
        <p:spPr>
          <a:xfrm>
            <a:off x="6172200" y="1825625"/>
            <a:ext cx="5181600" cy="3833053"/>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cap="all" baseline="0"/>
            </a:lvl4pPr>
            <a:lvl5pPr marL="2057400" indent="-228600">
              <a:buFont typeface="Wingdings" panose="05000000000000000000" pitchFamily="2" charset="2"/>
              <a:buChar char="§"/>
              <a:defRPr sz="1500" i="1" cap="all"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16647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Rectangle 13"/>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a:xfrm>
            <a:off x="839788" y="365125"/>
            <a:ext cx="10515600" cy="1325563"/>
          </a:xfrm>
        </p:spPr>
        <p:txBody>
          <a:bodyPr/>
          <a:lstStyle>
            <a:lvl1pPr>
              <a:defRPr b="1" i="0" cap="all" baseline="0"/>
            </a:lvl1p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166855"/>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i="0" cap="all" baseline="0"/>
            </a:lvl4pPr>
            <a:lvl5pPr>
              <a:defRPr sz="1500" b="0" i="1" cap="all"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3/20/2025</a:t>
            </a:fld>
            <a:endParaRPr lang="en-US" dirty="0"/>
          </a:p>
        </p:txBody>
      </p:sp>
      <p:sp>
        <p:nvSpPr>
          <p:cNvPr id="11"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2"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
        <p:nvSpPr>
          <p:cNvPr id="13" name="Content Placeholder 3"/>
          <p:cNvSpPr>
            <a:spLocks noGrp="1"/>
          </p:cNvSpPr>
          <p:nvPr>
            <p:ph sz="half" idx="13"/>
          </p:nvPr>
        </p:nvSpPr>
        <p:spPr>
          <a:xfrm>
            <a:off x="6172200" y="2531579"/>
            <a:ext cx="5157787" cy="3166855"/>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i="0" cap="all" baseline="0"/>
            </a:lvl4pPr>
            <a:lvl5pPr>
              <a:defRPr sz="1500" b="0" i="1" cap="all"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0075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p:txBody>
          <a:bodyPr/>
          <a:lstStyle>
            <a:lvl1pPr>
              <a:defRPr b="1" i="0" cap="all" baseline="0"/>
            </a:lvl1pPr>
          </a:lstStyle>
          <a:p>
            <a:r>
              <a:rPr lang="en-US"/>
              <a:t>Click to edit Master title style</a:t>
            </a:r>
            <a:endParaRPr lang="en-US" dirty="0"/>
          </a:p>
        </p:txBody>
      </p:sp>
      <p:sp>
        <p:nvSpPr>
          <p:cNvPr id="6"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3/20/2025</a:t>
            </a:fld>
            <a:endParaRPr lang="en-US" dirty="0"/>
          </a:p>
        </p:txBody>
      </p:sp>
      <p:sp>
        <p:nvSpPr>
          <p:cNvPr id="7"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8"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2278384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i="0" cap="all" baseline="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724261"/>
          </a:xfrm>
        </p:spPr>
        <p:txBody>
          <a:bodyPr/>
          <a:lstStyle>
            <a:lvl1pPr marL="228600" indent="-228600">
              <a:buFont typeface="Wingdings" panose="05000000000000000000" pitchFamily="2" charset="2"/>
              <a:buChar char="§"/>
              <a:defRPr sz="3200"/>
            </a:lvl1pPr>
            <a:lvl2pPr marL="685800" indent="-228600">
              <a:buFont typeface="Wingdings" panose="05000000000000000000" pitchFamily="2" charset="2"/>
              <a:buChar char="§"/>
              <a:defRPr sz="2800" b="1" i="1"/>
            </a:lvl2pPr>
            <a:lvl3pPr marL="1143000" indent="-228600">
              <a:buFont typeface="Wingdings" panose="05000000000000000000" pitchFamily="2" charset="2"/>
              <a:buChar char="§"/>
              <a:defRPr sz="2400" i="1"/>
            </a:lvl3pPr>
            <a:lvl4pPr marL="1600200" indent="-228600">
              <a:buFont typeface="Wingdings" panose="05000000000000000000" pitchFamily="2" charset="2"/>
              <a:buChar char="§"/>
              <a:defRPr sz="1600" b="1" cap="all" baseline="0"/>
            </a:lvl4pPr>
            <a:lvl5pPr>
              <a:defRPr sz="1500" i="1" cap="all" baseline="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399"/>
            <a:ext cx="3932237" cy="3654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3/20/2025</a:t>
            </a:fld>
            <a:endParaRPr lang="en-US" dirty="0"/>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0"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3583121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i="0" cap="all" baseline="0"/>
            </a:lvl1pPr>
          </a:lstStyle>
          <a:p>
            <a:r>
              <a:rPr lang="en-US"/>
              <a:t>Click to edit Master title style</a:t>
            </a:r>
            <a:endParaRPr lang="en-US" dirty="0"/>
          </a:p>
        </p:txBody>
      </p:sp>
      <p:sp>
        <p:nvSpPr>
          <p:cNvPr id="3" name="Picture Placeholder 2"/>
          <p:cNvSpPr>
            <a:spLocks noGrp="1"/>
          </p:cNvSpPr>
          <p:nvPr>
            <p:ph type="pic" idx="1"/>
          </p:nvPr>
        </p:nvSpPr>
        <p:spPr>
          <a:xfrm>
            <a:off x="5183188" y="987425"/>
            <a:ext cx="6172200" cy="46977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399"/>
            <a:ext cx="3932237" cy="362778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3/20/2025</a:t>
            </a:fld>
            <a:endParaRPr lang="en-US" dirty="0"/>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0"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1331836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3"/>
          <p:cNvSpPr>
            <a:spLocks noGrp="1"/>
          </p:cNvSpPr>
          <p:nvPr>
            <p:ph type="dt" sz="half" idx="10"/>
          </p:nvPr>
        </p:nvSpPr>
        <p:spPr>
          <a:xfrm>
            <a:off x="838200" y="6356350"/>
            <a:ext cx="2743200" cy="365125"/>
          </a:xfrm>
          <a:prstGeom prst="rect">
            <a:avLst/>
          </a:prstGeom>
        </p:spPr>
        <p:txBody>
          <a:bodyPr/>
          <a:lstStyle>
            <a:lvl1pPr>
              <a:defRPr>
                <a:solidFill>
                  <a:schemeClr val="tx1"/>
                </a:solidFill>
              </a:defRPr>
            </a:lvl1pPr>
          </a:lstStyle>
          <a:p>
            <a:fld id="{6DD503B0-FD62-4970-9B27-D1260B4DC56B}" type="datetimeFigureOut">
              <a:rPr lang="en-US" smtClean="0"/>
              <a:pPr/>
              <a:t>3/20/2025</a:t>
            </a:fld>
            <a:endParaRPr lang="en-US" dirty="0"/>
          </a:p>
        </p:txBody>
      </p:sp>
      <p:sp>
        <p:nvSpPr>
          <p:cNvPr id="6"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tx1"/>
                </a:solidFill>
              </a:defRPr>
            </a:lvl1pPr>
          </a:lstStyle>
          <a:p>
            <a:endParaRPr lang="en-US" dirty="0"/>
          </a:p>
        </p:txBody>
      </p:sp>
      <p:sp>
        <p:nvSpPr>
          <p:cNvPr id="7"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tx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1620923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5799221"/>
            <a:ext cx="12192000" cy="1058779"/>
          </a:xfrm>
          <a:prstGeom prst="rect">
            <a:avLst/>
          </a:prstGeom>
          <a:solidFill>
            <a:srgbClr val="001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93907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3/20/2025</a:t>
            </a:fld>
            <a:endParaRPr lang="en-US" dirty="0"/>
          </a:p>
        </p:txBody>
      </p:sp>
      <p:sp>
        <p:nvSpPr>
          <p:cNvPr id="8" name="Footer Placeholder 4"/>
          <p:cNvSpPr>
            <a:spLocks noGrp="1"/>
          </p:cNvSpPr>
          <p:nvPr>
            <p:ph type="ftr" sz="quarter" idx="3"/>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9" name="Slide Number Placeholder 5"/>
          <p:cNvSpPr>
            <a:spLocks noGrp="1"/>
          </p:cNvSpPr>
          <p:nvPr>
            <p:ph type="sldNum" sz="quarter" idx="4"/>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2399136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5" r:id="rId9"/>
    <p:sldLayoutId id="2147483658" r:id="rId10"/>
  </p:sldLayoutIdLst>
  <p:txStyles>
    <p:titleStyle>
      <a:lvl1pPr algn="l" defTabSz="914400" rtl="0" eaLnBrk="1" latinLnBrk="0" hangingPunct="1">
        <a:lnSpc>
          <a:spcPct val="90000"/>
        </a:lnSpc>
        <a:spcBef>
          <a:spcPct val="0"/>
        </a:spcBef>
        <a:buNone/>
        <a:defRPr sz="44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i="1"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pn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notesSlide" Target="../notesSlides/notesSlide2.xml"/><Relationship Id="rId16" Type="http://schemas.openxmlformats.org/officeDocument/2006/relationships/image" Target="../media/image16.png"/><Relationship Id="rId1" Type="http://schemas.openxmlformats.org/officeDocument/2006/relationships/slideLayout" Target="../slideLayouts/slideLayout10.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microsoft.com/office/2007/relationships/hdphoto" Target="../media/hdphoto1.wdp"/><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dhs.state.il.us/onenetlibrary/12/documents/Forms/IL444-2790-IES.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hyperlink" Target="https://fscalc.dhs.illinois.gov/FSCalc/calculateFS.do"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3179" y="0"/>
            <a:ext cx="8238821" cy="6858000"/>
          </a:xfrm>
          <a:prstGeom prst="rect">
            <a:avLst/>
          </a:prstGeom>
          <a:solidFill>
            <a:srgbClr val="92E1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ctrTitle"/>
          </p:nvPr>
        </p:nvSpPr>
        <p:spPr/>
        <p:txBody>
          <a:bodyPr/>
          <a:lstStyle/>
          <a:p>
            <a:r>
              <a:rPr lang="en-US" dirty="0"/>
              <a:t>	</a:t>
            </a:r>
          </a:p>
        </p:txBody>
      </p:sp>
      <p:pic>
        <p:nvPicPr>
          <p:cNvPr id="2" name="Picture 1"/>
          <p:cNvPicPr>
            <a:picLocks noChangeAspect="1"/>
          </p:cNvPicPr>
          <p:nvPr/>
        </p:nvPicPr>
        <p:blipFill>
          <a:blip r:embed="rId3"/>
          <a:stretch>
            <a:fillRect/>
          </a:stretch>
        </p:blipFill>
        <p:spPr>
          <a:xfrm>
            <a:off x="4573975" y="1783016"/>
            <a:ext cx="7618025" cy="4353157"/>
          </a:xfrm>
          <a:prstGeom prst="rect">
            <a:avLst/>
          </a:prstGeom>
        </p:spPr>
      </p:pic>
      <p:sp>
        <p:nvSpPr>
          <p:cNvPr id="3" name="Rectangle 2"/>
          <p:cNvSpPr/>
          <p:nvPr/>
        </p:nvSpPr>
        <p:spPr>
          <a:xfrm>
            <a:off x="4118761" y="1988640"/>
            <a:ext cx="6046855" cy="1569660"/>
          </a:xfrm>
          <a:prstGeom prst="rect">
            <a:avLst/>
          </a:prstGeom>
          <a:noFill/>
          <a:ln>
            <a:noFill/>
          </a:ln>
        </p:spPr>
        <p:txBody>
          <a:bodyPr wrap="square" lIns="91440" tIns="45720" rIns="91440" bIns="45720">
            <a:spAutoFit/>
          </a:bodyPr>
          <a:lstStyle/>
          <a:p>
            <a:pPr algn="ctr"/>
            <a:r>
              <a:rPr lang="en-US" sz="4000" b="1" dirty="0"/>
              <a:t>Making Cents of Income: </a:t>
            </a:r>
            <a:r>
              <a:rPr lang="en-US" sz="2800" b="1" dirty="0"/>
              <a:t>Reporting Income and Expenses to Maximize IDHS Benefits</a:t>
            </a:r>
            <a:endParaRPr lang="en-US" sz="7200" b="1" spc="50" dirty="0">
              <a:ln w="19050" cmpd="sng">
                <a:solidFill>
                  <a:schemeClr val="bg1"/>
                </a:solidFill>
                <a:prstDash val="solid"/>
              </a:ln>
              <a:solidFill>
                <a:sysClr val="windowText" lastClr="000000"/>
              </a:solidFill>
              <a:effectLst>
                <a:glow rad="38100">
                  <a:schemeClr val="accent1">
                    <a:alpha val="40000"/>
                  </a:schemeClr>
                </a:glow>
              </a:effectLst>
            </a:endParaRPr>
          </a:p>
        </p:txBody>
      </p:sp>
      <p:sp>
        <p:nvSpPr>
          <p:cNvPr id="9" name="Rectangle 8"/>
          <p:cNvSpPr/>
          <p:nvPr/>
        </p:nvSpPr>
        <p:spPr>
          <a:xfrm>
            <a:off x="10298235" y="6266254"/>
            <a:ext cx="1826205" cy="461665"/>
          </a:xfrm>
          <a:prstGeom prst="rect">
            <a:avLst/>
          </a:prstGeom>
          <a:noFill/>
          <a:ln>
            <a:noFill/>
          </a:ln>
        </p:spPr>
        <p:txBody>
          <a:bodyPr wrap="square" lIns="91440" tIns="45720" rIns="91440" bIns="45720">
            <a:spAutoFit/>
          </a:bodyPr>
          <a:lstStyle/>
          <a:p>
            <a:pPr algn="r"/>
            <a:r>
              <a:rPr lang="en-US" sz="1200" b="1" spc="50" dirty="0">
                <a:ln w="19050" cmpd="sng">
                  <a:noFill/>
                  <a:prstDash val="solid"/>
                </a:ln>
                <a:solidFill>
                  <a:sysClr val="windowText" lastClr="000000"/>
                </a:solidFill>
                <a:effectLst>
                  <a:glow rad="38100">
                    <a:schemeClr val="accent1">
                      <a:alpha val="40000"/>
                    </a:schemeClr>
                  </a:glow>
                </a:effectLst>
              </a:rPr>
              <a:t>Gwynne Kizer Mashon</a:t>
            </a:r>
          </a:p>
          <a:p>
            <a:pPr algn="r"/>
            <a:r>
              <a:rPr lang="en-US" sz="1200" b="1" spc="50" dirty="0">
                <a:ln w="19050" cmpd="sng">
                  <a:noFill/>
                  <a:prstDash val="solid"/>
                </a:ln>
                <a:solidFill>
                  <a:sysClr val="windowText" lastClr="000000"/>
                </a:solidFill>
                <a:effectLst>
                  <a:glow rad="38100">
                    <a:schemeClr val="accent1">
                      <a:alpha val="40000"/>
                    </a:schemeClr>
                  </a:glow>
                </a:effectLst>
              </a:rPr>
              <a:t>03.2025</a:t>
            </a:r>
          </a:p>
        </p:txBody>
      </p:sp>
    </p:spTree>
    <p:extLst>
      <p:ext uri="{BB962C8B-B14F-4D97-AF65-F5344CB8AC3E}">
        <p14:creationId xmlns:p14="http://schemas.microsoft.com/office/powerpoint/2010/main" val="939048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Income on notices</a:t>
            </a:r>
          </a:p>
        </p:txBody>
      </p:sp>
      <p:sp>
        <p:nvSpPr>
          <p:cNvPr id="3" name="Text Placeholder 2"/>
          <p:cNvSpPr>
            <a:spLocks noGrp="1"/>
          </p:cNvSpPr>
          <p:nvPr>
            <p:ph type="body" sz="quarter" idx="13"/>
          </p:nvPr>
        </p:nvSpPr>
        <p:spPr>
          <a:xfrm>
            <a:off x="838200" y="1801813"/>
            <a:ext cx="4486275" cy="3843337"/>
          </a:xfrm>
        </p:spPr>
        <p:txBody>
          <a:bodyPr>
            <a:normAutofit/>
          </a:bodyPr>
          <a:lstStyle/>
          <a:p>
            <a:pPr marL="0" indent="0">
              <a:buNone/>
            </a:pPr>
            <a:r>
              <a:rPr lang="en-US" sz="2000" dirty="0"/>
              <a:t>TANF notices should include budgets that indicate amounts of countable income DHS used in its decision. </a:t>
            </a:r>
          </a:p>
        </p:txBody>
      </p:sp>
      <p:pic>
        <p:nvPicPr>
          <p:cNvPr id="4" name="Picture 3"/>
          <p:cNvPicPr>
            <a:picLocks noChangeAspect="1"/>
          </p:cNvPicPr>
          <p:nvPr/>
        </p:nvPicPr>
        <p:blipFill>
          <a:blip r:embed="rId2"/>
          <a:stretch>
            <a:fillRect/>
          </a:stretch>
        </p:blipFill>
        <p:spPr>
          <a:xfrm>
            <a:off x="7391401" y="365124"/>
            <a:ext cx="4381776" cy="5129627"/>
          </a:xfrm>
          <a:prstGeom prst="rect">
            <a:avLst/>
          </a:prstGeom>
        </p:spPr>
      </p:pic>
      <p:sp>
        <p:nvSpPr>
          <p:cNvPr id="5" name="Left Brace 4"/>
          <p:cNvSpPr/>
          <p:nvPr/>
        </p:nvSpPr>
        <p:spPr>
          <a:xfrm>
            <a:off x="7181850" y="1801813"/>
            <a:ext cx="314325" cy="80803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5"/>
          <p:cNvSpPr/>
          <p:nvPr/>
        </p:nvSpPr>
        <p:spPr>
          <a:xfrm>
            <a:off x="6105525" y="1905000"/>
            <a:ext cx="1009650" cy="704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Earned income</a:t>
            </a:r>
          </a:p>
        </p:txBody>
      </p:sp>
      <p:sp>
        <p:nvSpPr>
          <p:cNvPr id="7" name="Left Brace 6"/>
          <p:cNvSpPr/>
          <p:nvPr/>
        </p:nvSpPr>
        <p:spPr>
          <a:xfrm>
            <a:off x="7181849" y="3511946"/>
            <a:ext cx="314325" cy="42306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p:cNvSpPr/>
          <p:nvPr/>
        </p:nvSpPr>
        <p:spPr>
          <a:xfrm>
            <a:off x="6053138" y="3419475"/>
            <a:ext cx="1009650" cy="704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Unearned income</a:t>
            </a:r>
          </a:p>
        </p:txBody>
      </p:sp>
    </p:spTree>
    <p:extLst>
      <p:ext uri="{BB962C8B-B14F-4D97-AF65-F5344CB8AC3E}">
        <p14:creationId xmlns:p14="http://schemas.microsoft.com/office/powerpoint/2010/main" val="2043295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Income on notices</a:t>
            </a:r>
          </a:p>
        </p:txBody>
      </p:sp>
      <p:sp>
        <p:nvSpPr>
          <p:cNvPr id="3" name="Text Placeholder 2"/>
          <p:cNvSpPr>
            <a:spLocks noGrp="1"/>
          </p:cNvSpPr>
          <p:nvPr>
            <p:ph type="body" sz="quarter" idx="13"/>
          </p:nvPr>
        </p:nvSpPr>
        <p:spPr>
          <a:xfrm>
            <a:off x="835025" y="1650279"/>
            <a:ext cx="10518775" cy="3843337"/>
          </a:xfrm>
        </p:spPr>
        <p:txBody>
          <a:bodyPr/>
          <a:lstStyle/>
          <a:p>
            <a:pPr marL="0" indent="0">
              <a:buNone/>
            </a:pPr>
            <a:r>
              <a:rPr lang="en-US" dirty="0"/>
              <a:t>Medical notices often lack budgets, which can make it more difficult to see how DHS reached its conclusions.</a:t>
            </a:r>
          </a:p>
        </p:txBody>
      </p:sp>
      <p:pic>
        <p:nvPicPr>
          <p:cNvPr id="4" name="Picture 3"/>
          <p:cNvPicPr>
            <a:picLocks noChangeAspect="1"/>
          </p:cNvPicPr>
          <p:nvPr/>
        </p:nvPicPr>
        <p:blipFill rotWithShape="1">
          <a:blip r:embed="rId2"/>
          <a:srcRect r="2818"/>
          <a:stretch/>
        </p:blipFill>
        <p:spPr>
          <a:xfrm>
            <a:off x="2798762" y="3665250"/>
            <a:ext cx="6591300" cy="1858297"/>
          </a:xfrm>
          <a:prstGeom prst="rect">
            <a:avLst/>
          </a:prstGeom>
          <a:ln>
            <a:solidFill>
              <a:schemeClr val="tx1"/>
            </a:solidFill>
          </a:ln>
        </p:spPr>
      </p:pic>
      <p:pic>
        <p:nvPicPr>
          <p:cNvPr id="5" name="Picture 4"/>
          <p:cNvPicPr>
            <a:picLocks noChangeAspect="1"/>
          </p:cNvPicPr>
          <p:nvPr/>
        </p:nvPicPr>
        <p:blipFill rotWithShape="1">
          <a:blip r:embed="rId3"/>
          <a:srcRect t="11876" b="24104"/>
          <a:stretch/>
        </p:blipFill>
        <p:spPr>
          <a:xfrm>
            <a:off x="2819913" y="2878986"/>
            <a:ext cx="6548997" cy="692961"/>
          </a:xfrm>
          <a:prstGeom prst="rect">
            <a:avLst/>
          </a:prstGeom>
          <a:ln>
            <a:solidFill>
              <a:schemeClr val="tx1"/>
            </a:solidFill>
          </a:ln>
        </p:spPr>
      </p:pic>
    </p:spTree>
    <p:extLst>
      <p:ext uri="{BB962C8B-B14F-4D97-AF65-F5344CB8AC3E}">
        <p14:creationId xmlns:p14="http://schemas.microsoft.com/office/powerpoint/2010/main" val="4140575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9526" y="0"/>
            <a:ext cx="12201526" cy="5816917"/>
            <a:chOff x="-9526" y="0"/>
            <a:chExt cx="12201526" cy="5816917"/>
          </a:xfrm>
        </p:grpSpPr>
        <p:pic>
          <p:nvPicPr>
            <p:cNvPr id="4" name="Picture 3"/>
            <p:cNvPicPr>
              <a:picLocks noChangeAspect="1"/>
            </p:cNvPicPr>
            <p:nvPr/>
          </p:nvPicPr>
          <p:blipFill rotWithShape="1">
            <a:blip r:embed="rId3"/>
            <a:srcRect l="3782" r="1891"/>
            <a:stretch/>
          </p:blipFill>
          <p:spPr>
            <a:xfrm>
              <a:off x="-9526" y="1"/>
              <a:ext cx="8077201" cy="5816916"/>
            </a:xfrm>
            <a:prstGeom prst="rect">
              <a:avLst/>
            </a:prstGeom>
          </p:spPr>
        </p:pic>
        <p:pic>
          <p:nvPicPr>
            <p:cNvPr id="5" name="Picture 4"/>
            <p:cNvPicPr>
              <a:picLocks noChangeAspect="1"/>
            </p:cNvPicPr>
            <p:nvPr/>
          </p:nvPicPr>
          <p:blipFill rotWithShape="1">
            <a:blip r:embed="rId3"/>
            <a:srcRect l="-1" r="25028"/>
            <a:stretch/>
          </p:blipFill>
          <p:spPr>
            <a:xfrm>
              <a:off x="5772151" y="0"/>
              <a:ext cx="6419849" cy="5816917"/>
            </a:xfrm>
            <a:prstGeom prst="rect">
              <a:avLst/>
            </a:prstGeom>
          </p:spPr>
        </p:pic>
      </p:grpSp>
      <p:sp>
        <p:nvSpPr>
          <p:cNvPr id="3" name="Text Placeholder 2"/>
          <p:cNvSpPr>
            <a:spLocks noGrp="1"/>
          </p:cNvSpPr>
          <p:nvPr>
            <p:ph type="body" sz="quarter" idx="13"/>
          </p:nvPr>
        </p:nvSpPr>
        <p:spPr>
          <a:xfrm>
            <a:off x="838200" y="1801814"/>
            <a:ext cx="10518775" cy="874712"/>
          </a:xfrm>
        </p:spPr>
        <p:txBody>
          <a:bodyPr>
            <a:noAutofit/>
          </a:bodyPr>
          <a:lstStyle/>
          <a:p>
            <a:pPr marL="0" indent="0">
              <a:buNone/>
            </a:pPr>
            <a:r>
              <a:rPr lang="en-US" sz="4000" b="1" spc="50" dirty="0">
                <a:ln w="19050" cmpd="sng">
                  <a:solidFill>
                    <a:schemeClr val="accent1"/>
                  </a:solidFill>
                  <a:prstDash val="solid"/>
                </a:ln>
                <a:solidFill>
                  <a:srgbClr val="70AD47">
                    <a:tint val="1000"/>
                  </a:srgbClr>
                </a:solidFill>
                <a:effectLst>
                  <a:glow rad="38100">
                    <a:schemeClr val="accent1">
                      <a:alpha val="40000"/>
                    </a:schemeClr>
                  </a:glow>
                </a:effectLst>
              </a:rPr>
              <a:t>These numbers are often different than the amount a client thinks they earned. </a:t>
            </a:r>
          </a:p>
          <a:p>
            <a:pPr marL="0" indent="0">
              <a:buNone/>
            </a:pPr>
            <a:r>
              <a:rPr lang="en-US" sz="4000" b="1" u="sng" spc="50" dirty="0">
                <a:ln w="19050" cmpd="sng">
                  <a:solidFill>
                    <a:schemeClr val="accent1"/>
                  </a:solidFill>
                  <a:prstDash val="solid"/>
                </a:ln>
                <a:solidFill>
                  <a:srgbClr val="70AD47">
                    <a:tint val="1000"/>
                  </a:srgbClr>
                </a:solidFill>
                <a:effectLst>
                  <a:glow rad="38100">
                    <a:schemeClr val="accent1">
                      <a:alpha val="40000"/>
                    </a:schemeClr>
                  </a:glow>
                </a:effectLst>
              </a:rPr>
              <a:t>How did DHS get these numbers?</a:t>
            </a:r>
          </a:p>
        </p:txBody>
      </p:sp>
    </p:spTree>
    <p:extLst>
      <p:ext uri="{BB962C8B-B14F-4D97-AF65-F5344CB8AC3E}">
        <p14:creationId xmlns:p14="http://schemas.microsoft.com/office/powerpoint/2010/main" val="119908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3332057" y="1547414"/>
            <a:ext cx="5156842" cy="2621437"/>
          </a:xfrm>
          <a:prstGeom prst="rect">
            <a:avLst/>
          </a:prstGeom>
        </p:spPr>
      </p:pic>
      <p:sp>
        <p:nvSpPr>
          <p:cNvPr id="2" name="Title 1"/>
          <p:cNvSpPr>
            <a:spLocks noGrp="1"/>
          </p:cNvSpPr>
          <p:nvPr>
            <p:ph type="title"/>
          </p:nvPr>
        </p:nvSpPr>
        <p:spPr>
          <a:xfrm>
            <a:off x="360155" y="105230"/>
            <a:ext cx="10515600" cy="1325563"/>
          </a:xfrm>
        </p:spPr>
        <p:txBody>
          <a:bodyPr/>
          <a:lstStyle/>
          <a:p>
            <a:r>
              <a:rPr lang="en-US" dirty="0"/>
              <a:t>“Gross income”</a:t>
            </a:r>
          </a:p>
        </p:txBody>
      </p:sp>
      <p:sp>
        <p:nvSpPr>
          <p:cNvPr id="5" name="TextBox 4"/>
          <p:cNvSpPr txBox="1"/>
          <p:nvPr/>
        </p:nvSpPr>
        <p:spPr>
          <a:xfrm>
            <a:off x="301558" y="6021421"/>
            <a:ext cx="3822970" cy="738664"/>
          </a:xfrm>
          <a:prstGeom prst="rect">
            <a:avLst/>
          </a:prstGeom>
          <a:noFill/>
        </p:spPr>
        <p:txBody>
          <a:bodyPr wrap="square" rtlCol="0">
            <a:spAutoFit/>
          </a:bodyPr>
          <a:lstStyle/>
          <a:p>
            <a:r>
              <a:rPr lang="en-US" sz="1400" dirty="0">
                <a:solidFill>
                  <a:schemeClr val="bg1"/>
                </a:solidFill>
              </a:rPr>
              <a:t>PM 08</a:t>
            </a:r>
          </a:p>
          <a:p>
            <a:r>
              <a:rPr lang="en-US" sz="1400" dirty="0">
                <a:solidFill>
                  <a:schemeClr val="bg1"/>
                </a:solidFill>
              </a:rPr>
              <a:t>WAG 25-03-02</a:t>
            </a:r>
          </a:p>
          <a:p>
            <a:endParaRPr lang="en-US" sz="1400" dirty="0">
              <a:solidFill>
                <a:schemeClr val="bg1"/>
              </a:solidFill>
            </a:endParaRPr>
          </a:p>
        </p:txBody>
      </p:sp>
      <p:sp>
        <p:nvSpPr>
          <p:cNvPr id="8" name="Rectangle 7"/>
          <p:cNvSpPr/>
          <p:nvPr/>
        </p:nvSpPr>
        <p:spPr>
          <a:xfrm>
            <a:off x="278648" y="1343025"/>
            <a:ext cx="2921878" cy="42832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00"/>
              </a:spcBef>
            </a:pPr>
            <a:r>
              <a:rPr lang="en-US" sz="1400" b="1" dirty="0"/>
              <a:t>What is Gross Income?</a:t>
            </a:r>
          </a:p>
          <a:p>
            <a:pPr>
              <a:spcBef>
                <a:spcPts val="100"/>
              </a:spcBef>
            </a:pPr>
            <a:endParaRPr lang="en-US" sz="1400" dirty="0"/>
          </a:p>
          <a:p>
            <a:pPr>
              <a:spcBef>
                <a:spcPts val="100"/>
              </a:spcBef>
            </a:pPr>
            <a:r>
              <a:rPr lang="en-US" sz="1400" dirty="0"/>
              <a:t>Income paid to you before deductions.</a:t>
            </a:r>
          </a:p>
          <a:p>
            <a:pPr>
              <a:spcBef>
                <a:spcPts val="100"/>
              </a:spcBef>
            </a:pPr>
            <a:endParaRPr lang="en-US" sz="1400" dirty="0"/>
          </a:p>
          <a:p>
            <a:pPr>
              <a:spcBef>
                <a:spcPts val="100"/>
              </a:spcBef>
            </a:pPr>
            <a:r>
              <a:rPr lang="en-US" sz="1400" dirty="0"/>
              <a:t>This might be different than the amount of money you receive.</a:t>
            </a:r>
          </a:p>
          <a:p>
            <a:pPr>
              <a:spcBef>
                <a:spcPts val="100"/>
              </a:spcBef>
            </a:pPr>
            <a:endParaRPr lang="en-US" sz="1400" dirty="0"/>
          </a:p>
          <a:p>
            <a:pPr>
              <a:spcBef>
                <a:spcPts val="100"/>
              </a:spcBef>
            </a:pPr>
            <a:r>
              <a:rPr lang="en-US" sz="1400" u="sng" dirty="0"/>
              <a:t>Common deductions:</a:t>
            </a:r>
          </a:p>
          <a:p>
            <a:pPr marL="285750" indent="-285750">
              <a:spcBef>
                <a:spcPts val="100"/>
              </a:spcBef>
              <a:buFont typeface="Arial" panose="020B0604020202020204" pitchFamily="34" charset="0"/>
              <a:buChar char="•"/>
            </a:pPr>
            <a:r>
              <a:rPr lang="en-US" sz="1400" dirty="0"/>
              <a:t>Garnishments</a:t>
            </a:r>
          </a:p>
          <a:p>
            <a:pPr marL="285750" indent="-285750">
              <a:spcBef>
                <a:spcPts val="100"/>
              </a:spcBef>
              <a:buFont typeface="Arial" panose="020B0604020202020204" pitchFamily="34" charset="0"/>
              <a:buChar char="•"/>
            </a:pPr>
            <a:r>
              <a:rPr lang="en-US" sz="1400" dirty="0"/>
              <a:t>Child support and alimony paid as directed by legally binding agreement to go to a third party</a:t>
            </a:r>
          </a:p>
          <a:p>
            <a:pPr marL="285750" indent="-285750">
              <a:spcBef>
                <a:spcPts val="100"/>
              </a:spcBef>
              <a:buFont typeface="Arial" panose="020B0604020202020204" pitchFamily="34" charset="0"/>
              <a:buChar char="•"/>
            </a:pPr>
            <a:r>
              <a:rPr lang="en-US" sz="1400" dirty="0"/>
              <a:t>Federal, state, and local taxes</a:t>
            </a:r>
          </a:p>
          <a:p>
            <a:pPr marL="285750" indent="-285750">
              <a:spcBef>
                <a:spcPts val="100"/>
              </a:spcBef>
              <a:buFont typeface="Arial" panose="020B0604020202020204" pitchFamily="34" charset="0"/>
              <a:buChar char="•"/>
            </a:pPr>
            <a:r>
              <a:rPr lang="en-US" sz="1400" dirty="0"/>
              <a:t>FICA</a:t>
            </a:r>
          </a:p>
          <a:p>
            <a:pPr marL="285750" indent="-285750">
              <a:spcBef>
                <a:spcPts val="100"/>
              </a:spcBef>
              <a:buFont typeface="Arial" panose="020B0604020202020204" pitchFamily="34" charset="0"/>
              <a:buChar char="•"/>
            </a:pPr>
            <a:r>
              <a:rPr lang="en-US" sz="1400" dirty="0"/>
              <a:t>Insurance (health, life, disability, etc.)</a:t>
            </a:r>
          </a:p>
          <a:p>
            <a:pPr marL="285750" indent="-285750">
              <a:spcBef>
                <a:spcPts val="100"/>
              </a:spcBef>
              <a:buFont typeface="Arial" panose="020B0604020202020204" pitchFamily="34" charset="0"/>
              <a:buChar char="•"/>
            </a:pPr>
            <a:r>
              <a:rPr lang="en-US" sz="1400" dirty="0"/>
              <a:t>Retirement plan contributions</a:t>
            </a:r>
          </a:p>
        </p:txBody>
      </p:sp>
      <p:sp>
        <p:nvSpPr>
          <p:cNvPr id="3" name="Oval 2"/>
          <p:cNvSpPr/>
          <p:nvPr/>
        </p:nvSpPr>
        <p:spPr>
          <a:xfrm>
            <a:off x="6181725" y="3638550"/>
            <a:ext cx="526599" cy="497347"/>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V="1">
            <a:off x="5447156" y="4168851"/>
            <a:ext cx="826077" cy="982925"/>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stretch>
            <a:fillRect/>
          </a:stretch>
        </p:blipFill>
        <p:spPr>
          <a:xfrm>
            <a:off x="8519863" y="500063"/>
            <a:ext cx="3236956" cy="3432596"/>
          </a:xfrm>
          <a:prstGeom prst="rect">
            <a:avLst/>
          </a:prstGeom>
        </p:spPr>
      </p:pic>
      <p:sp>
        <p:nvSpPr>
          <p:cNvPr id="12" name="Oval 11"/>
          <p:cNvSpPr/>
          <p:nvPr/>
        </p:nvSpPr>
        <p:spPr>
          <a:xfrm>
            <a:off x="10875755" y="1264106"/>
            <a:ext cx="828675" cy="333375"/>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612725" y="4352925"/>
            <a:ext cx="5429250" cy="1273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This person’s gross income is </a:t>
            </a:r>
          </a:p>
          <a:p>
            <a:pPr algn="ctr"/>
            <a:r>
              <a:rPr lang="en-US" sz="1400" dirty="0"/>
              <a:t>$600 + $1248 = </a:t>
            </a:r>
            <a:r>
              <a:rPr lang="en-US" sz="1400" b="1" dirty="0"/>
              <a:t>$1848</a:t>
            </a:r>
          </a:p>
          <a:p>
            <a:pPr algn="ctr"/>
            <a:endParaRPr lang="en-US" sz="1400" b="1" dirty="0"/>
          </a:p>
          <a:p>
            <a:pPr algn="ctr"/>
            <a:r>
              <a:rPr lang="en-US" sz="1400" dirty="0"/>
              <a:t>The amount of money deposited into this person’s bank each month is </a:t>
            </a:r>
          </a:p>
          <a:p>
            <a:pPr algn="ctr"/>
            <a:r>
              <a:rPr lang="en-US" sz="1400" dirty="0"/>
              <a:t>$503 + $1078 = </a:t>
            </a:r>
            <a:r>
              <a:rPr lang="en-US" sz="1400" b="1" dirty="0"/>
              <a:t>$1581</a:t>
            </a:r>
          </a:p>
        </p:txBody>
      </p:sp>
      <p:sp>
        <p:nvSpPr>
          <p:cNvPr id="10" name="Rectangle 9"/>
          <p:cNvSpPr/>
          <p:nvPr/>
        </p:nvSpPr>
        <p:spPr>
          <a:xfrm>
            <a:off x="3467100" y="1828800"/>
            <a:ext cx="942975" cy="523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495958" y="800100"/>
            <a:ext cx="441139" cy="166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8609690" y="683081"/>
            <a:ext cx="2213677" cy="659944"/>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428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Earned or unearned?</a:t>
            </a:r>
          </a:p>
        </p:txBody>
      </p:sp>
      <p:sp>
        <p:nvSpPr>
          <p:cNvPr id="3" name="Text Placeholder 2"/>
          <p:cNvSpPr>
            <a:spLocks noGrp="1"/>
          </p:cNvSpPr>
          <p:nvPr>
            <p:ph type="body" sz="quarter" idx="13"/>
          </p:nvPr>
        </p:nvSpPr>
        <p:spPr>
          <a:xfrm>
            <a:off x="838200" y="1801813"/>
            <a:ext cx="9436100" cy="1570037"/>
          </a:xfrm>
        </p:spPr>
        <p:txBody>
          <a:bodyPr>
            <a:normAutofit/>
          </a:bodyPr>
          <a:lstStyle/>
          <a:p>
            <a:pPr marL="0" indent="0">
              <a:buNone/>
            </a:pPr>
            <a:r>
              <a:rPr lang="en-US" sz="2400" b="1" dirty="0"/>
              <a:t>Earned income </a:t>
            </a:r>
            <a:r>
              <a:rPr lang="en-US" sz="2400" dirty="0"/>
              <a:t>= wages or salary for work performed as an employee or profits from a person’s self-employment</a:t>
            </a:r>
          </a:p>
          <a:p>
            <a:pPr marL="0" indent="0">
              <a:buNone/>
            </a:pPr>
            <a:endParaRPr lang="en-US" sz="2400" dirty="0"/>
          </a:p>
          <a:p>
            <a:pPr marL="0" indent="0">
              <a:buNone/>
            </a:pPr>
            <a:r>
              <a:rPr lang="en-US" sz="2400" b="1" dirty="0"/>
              <a:t>Unearned income </a:t>
            </a:r>
            <a:r>
              <a:rPr lang="en-US" sz="2400" dirty="0"/>
              <a:t>= income that is not earned income (e.g. Social Security, IDHS Cash benefits, pension)</a:t>
            </a:r>
          </a:p>
        </p:txBody>
      </p:sp>
      <p:sp>
        <p:nvSpPr>
          <p:cNvPr id="4" name="TextBox 3"/>
          <p:cNvSpPr txBox="1"/>
          <p:nvPr/>
        </p:nvSpPr>
        <p:spPr>
          <a:xfrm>
            <a:off x="301558" y="5901882"/>
            <a:ext cx="7576350" cy="1169551"/>
          </a:xfrm>
          <a:prstGeom prst="rect">
            <a:avLst/>
          </a:prstGeom>
          <a:noFill/>
        </p:spPr>
        <p:txBody>
          <a:bodyPr wrap="square" rtlCol="0">
            <a:spAutoFit/>
          </a:bodyPr>
          <a:lstStyle/>
          <a:p>
            <a:r>
              <a:rPr lang="en-US" sz="1400" dirty="0">
                <a:solidFill>
                  <a:schemeClr val="bg1"/>
                </a:solidFill>
              </a:rPr>
              <a:t>PM 08-01-01: TANF</a:t>
            </a:r>
          </a:p>
          <a:p>
            <a:r>
              <a:rPr lang="en-US" sz="1400" dirty="0">
                <a:solidFill>
                  <a:schemeClr val="bg1"/>
                </a:solidFill>
              </a:rPr>
              <a:t>PM 08-02-02: Medicaid for the Aged, Blind and Disabled</a:t>
            </a:r>
          </a:p>
          <a:p>
            <a:r>
              <a:rPr lang="en-US" sz="1400" dirty="0">
                <a:solidFill>
                  <a:schemeClr val="bg1"/>
                </a:solidFill>
              </a:rPr>
              <a:t>PM 08-04-00: SNAP</a:t>
            </a:r>
          </a:p>
          <a:p>
            <a:endParaRPr lang="en-US" sz="1400" dirty="0">
              <a:solidFill>
                <a:schemeClr val="bg1"/>
              </a:solidFill>
            </a:endParaRPr>
          </a:p>
          <a:p>
            <a:endParaRPr lang="en-US" sz="1400" dirty="0">
              <a:solidFill>
                <a:schemeClr val="bg1"/>
              </a:solidFill>
            </a:endParaRPr>
          </a:p>
        </p:txBody>
      </p:sp>
      <p:sp>
        <p:nvSpPr>
          <p:cNvPr id="5" name="Rectangle 4"/>
          <p:cNvSpPr/>
          <p:nvPr/>
        </p:nvSpPr>
        <p:spPr>
          <a:xfrm>
            <a:off x="1219200" y="4396161"/>
            <a:ext cx="11068050" cy="1015663"/>
          </a:xfrm>
          <a:prstGeom prst="rect">
            <a:avLst/>
          </a:prstGeom>
          <a:solidFill>
            <a:srgbClr val="0E1D61"/>
          </a:solidFill>
        </p:spPr>
        <p:txBody>
          <a:bodyPr wrap="square">
            <a:spAutoFit/>
          </a:bodyPr>
          <a:lstStyle/>
          <a:p>
            <a:r>
              <a:rPr lang="en-US" sz="2000" dirty="0">
                <a:solidFill>
                  <a:schemeClr val="bg1"/>
                </a:solidFill>
              </a:rPr>
              <a:t>How both earned and unearned income are treated vary by program. We will not get into detailed </a:t>
            </a:r>
          </a:p>
          <a:p>
            <a:r>
              <a:rPr lang="en-US" sz="2000" dirty="0">
                <a:solidFill>
                  <a:schemeClr val="bg1"/>
                </a:solidFill>
              </a:rPr>
              <a:t>program rules today but will look at general rules, and we will also highlight </a:t>
            </a:r>
          </a:p>
          <a:p>
            <a:r>
              <a:rPr lang="en-US" sz="2000" dirty="0">
                <a:solidFill>
                  <a:schemeClr val="bg1"/>
                </a:solidFill>
              </a:rPr>
              <a:t>any notable and common exceptions to rules that apply to most programs.</a:t>
            </a:r>
          </a:p>
        </p:txBody>
      </p:sp>
    </p:spTree>
    <p:extLst>
      <p:ext uri="{BB962C8B-B14F-4D97-AF65-F5344CB8AC3E}">
        <p14:creationId xmlns:p14="http://schemas.microsoft.com/office/powerpoint/2010/main" val="2982456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 on Unearned income</a:t>
            </a:r>
          </a:p>
        </p:txBody>
      </p:sp>
      <p:sp>
        <p:nvSpPr>
          <p:cNvPr id="3" name="Text Placeholder 2"/>
          <p:cNvSpPr>
            <a:spLocks noGrp="1"/>
          </p:cNvSpPr>
          <p:nvPr>
            <p:ph type="body" sz="quarter" idx="13"/>
          </p:nvPr>
        </p:nvSpPr>
        <p:spPr>
          <a:xfrm>
            <a:off x="838200" y="1801813"/>
            <a:ext cx="7381875" cy="2513012"/>
          </a:xfrm>
        </p:spPr>
        <p:txBody>
          <a:bodyPr>
            <a:normAutofit/>
          </a:bodyPr>
          <a:lstStyle/>
          <a:p>
            <a:pPr marL="0" indent="0">
              <a:buNone/>
            </a:pPr>
            <a:r>
              <a:rPr lang="en-US" sz="2000" dirty="0"/>
              <a:t>Though not the topic of today’s training, please note:</a:t>
            </a:r>
          </a:p>
          <a:p>
            <a:pPr marL="0" indent="0">
              <a:buNone/>
            </a:pPr>
            <a:r>
              <a:rPr lang="en-US" sz="1600" dirty="0"/>
              <a:t>Many categories of unearned income are exempt or excluded, or get some sort of special treatment. There is no easy way to summarize these rules. If you want to see how your unearned should be treated, you can:</a:t>
            </a:r>
          </a:p>
          <a:p>
            <a:pPr marL="342900" indent="-342900">
              <a:buAutoNum type="arabicPeriod"/>
            </a:pPr>
            <a:r>
              <a:rPr lang="en-US" sz="1600" dirty="0"/>
              <a:t>Do an internet search for “unearned income PM” and the program.</a:t>
            </a:r>
          </a:p>
          <a:p>
            <a:pPr marL="342900" indent="-342900">
              <a:buAutoNum type="arabicPeriod"/>
            </a:pPr>
            <a:r>
              <a:rPr lang="en-US" sz="1600" dirty="0"/>
              <a:t>Find a category that sounds like the income you have. Click on the link to see if the rule applies to you and how it applies to you.</a:t>
            </a:r>
          </a:p>
          <a:p>
            <a:pPr marL="342900" indent="-342900">
              <a:buAutoNum type="arabicPeriod"/>
            </a:pPr>
            <a:r>
              <a:rPr lang="en-US" sz="1600" dirty="0"/>
              <a:t>If the unearned income you have isn’t here, it probably counts as income.</a:t>
            </a:r>
          </a:p>
        </p:txBody>
      </p:sp>
      <p:pic>
        <p:nvPicPr>
          <p:cNvPr id="4" name="Picture 3"/>
          <p:cNvPicPr>
            <a:picLocks noChangeAspect="1"/>
          </p:cNvPicPr>
          <p:nvPr/>
        </p:nvPicPr>
        <p:blipFill>
          <a:blip r:embed="rId2"/>
          <a:stretch>
            <a:fillRect/>
          </a:stretch>
        </p:blipFill>
        <p:spPr>
          <a:xfrm>
            <a:off x="8377021" y="228069"/>
            <a:ext cx="3096057" cy="7602011"/>
          </a:xfrm>
          <a:prstGeom prst="rect">
            <a:avLst/>
          </a:prstGeom>
        </p:spPr>
      </p:pic>
      <p:sp>
        <p:nvSpPr>
          <p:cNvPr id="5" name="Right Arrow 4"/>
          <p:cNvSpPr/>
          <p:nvPr/>
        </p:nvSpPr>
        <p:spPr>
          <a:xfrm>
            <a:off x="1485901" y="4425950"/>
            <a:ext cx="6812648" cy="116205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Search for “unearned income PM SNAP” brought me to https://www.dhs.state.il.us/page.aspx?item=15615</a:t>
            </a:r>
          </a:p>
        </p:txBody>
      </p:sp>
    </p:spTree>
    <p:extLst>
      <p:ext uri="{BB962C8B-B14F-4D97-AF65-F5344CB8AC3E}">
        <p14:creationId xmlns:p14="http://schemas.microsoft.com/office/powerpoint/2010/main" val="4151894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treatment of earned income</a:t>
            </a:r>
          </a:p>
        </p:txBody>
      </p:sp>
      <p:graphicFrame>
        <p:nvGraphicFramePr>
          <p:cNvPr id="4" name="Table 3"/>
          <p:cNvGraphicFramePr>
            <a:graphicFrameLocks noGrp="1"/>
          </p:cNvGraphicFramePr>
          <p:nvPr>
            <p:extLst>
              <p:ext uri="{D42A27DB-BD31-4B8C-83A1-F6EECF244321}">
                <p14:modId xmlns:p14="http://schemas.microsoft.com/office/powerpoint/2010/main" val="4274885740"/>
              </p:ext>
            </p:extLst>
          </p:nvPr>
        </p:nvGraphicFramePr>
        <p:xfrm>
          <a:off x="503382" y="2182683"/>
          <a:ext cx="11212367" cy="3448111"/>
        </p:xfrm>
        <a:graphic>
          <a:graphicData uri="http://schemas.openxmlformats.org/drawingml/2006/table">
            <a:tbl>
              <a:tblPr firstRow="1" bandRow="1">
                <a:tableStyleId>{5C22544A-7EE6-4342-B048-85BDC9FD1C3A}</a:tableStyleId>
              </a:tblPr>
              <a:tblGrid>
                <a:gridCol w="2392218">
                  <a:extLst>
                    <a:ext uri="{9D8B030D-6E8A-4147-A177-3AD203B41FA5}">
                      <a16:colId xmlns:a16="http://schemas.microsoft.com/office/drawing/2014/main" val="1979084530"/>
                    </a:ext>
                  </a:extLst>
                </a:gridCol>
                <a:gridCol w="2590800">
                  <a:extLst>
                    <a:ext uri="{9D8B030D-6E8A-4147-A177-3AD203B41FA5}">
                      <a16:colId xmlns:a16="http://schemas.microsoft.com/office/drawing/2014/main" val="1469211014"/>
                    </a:ext>
                  </a:extLst>
                </a:gridCol>
                <a:gridCol w="3833645">
                  <a:extLst>
                    <a:ext uri="{9D8B030D-6E8A-4147-A177-3AD203B41FA5}">
                      <a16:colId xmlns:a16="http://schemas.microsoft.com/office/drawing/2014/main" val="2996339665"/>
                    </a:ext>
                  </a:extLst>
                </a:gridCol>
                <a:gridCol w="2395704">
                  <a:extLst>
                    <a:ext uri="{9D8B030D-6E8A-4147-A177-3AD203B41FA5}">
                      <a16:colId xmlns:a16="http://schemas.microsoft.com/office/drawing/2014/main" val="2173241477"/>
                    </a:ext>
                  </a:extLst>
                </a:gridCol>
              </a:tblGrid>
              <a:tr h="582991">
                <a:tc>
                  <a:txBody>
                    <a:bodyPr/>
                    <a:lstStyle/>
                    <a:p>
                      <a:r>
                        <a:rPr lang="en-US" sz="1600" dirty="0"/>
                        <a:t>SNAP</a:t>
                      </a:r>
                    </a:p>
                  </a:txBody>
                  <a:tcPr/>
                </a:tc>
                <a:tc>
                  <a:txBody>
                    <a:bodyPr/>
                    <a:lstStyle/>
                    <a:p>
                      <a:r>
                        <a:rPr lang="en-US" sz="1600" dirty="0"/>
                        <a:t>TANF</a:t>
                      </a:r>
                    </a:p>
                  </a:txBody>
                  <a:tcPr/>
                </a:tc>
                <a:tc>
                  <a:txBody>
                    <a:bodyPr/>
                    <a:lstStyle/>
                    <a:p>
                      <a:r>
                        <a:rPr lang="en-US" sz="1600" dirty="0"/>
                        <a:t>AABD Cash and</a:t>
                      </a:r>
                      <a:r>
                        <a:rPr lang="en-US" sz="1600" baseline="0" dirty="0"/>
                        <a:t> Medicaid + MSP</a:t>
                      </a:r>
                      <a:endParaRPr lang="en-US" sz="1600" dirty="0"/>
                    </a:p>
                  </a:txBody>
                  <a:tcPr/>
                </a:tc>
                <a:tc>
                  <a:txBody>
                    <a:bodyPr/>
                    <a:lstStyle/>
                    <a:p>
                      <a:r>
                        <a:rPr lang="en-US" sz="1600" dirty="0"/>
                        <a:t>MAGI Medicaid</a:t>
                      </a:r>
                    </a:p>
                  </a:txBody>
                  <a:tcPr/>
                </a:tc>
                <a:extLst>
                  <a:ext uri="{0D108BD9-81ED-4DB2-BD59-A6C34878D82A}">
                    <a16:rowId xmlns:a16="http://schemas.microsoft.com/office/drawing/2014/main" val="691288428"/>
                  </a:ext>
                </a:extLst>
              </a:tr>
              <a:tr h="582991">
                <a:tc>
                  <a:txBody>
                    <a:bodyPr/>
                    <a:lstStyle/>
                    <a:p>
                      <a:r>
                        <a:rPr lang="en-US" sz="1400" b="0" i="0" kern="1200" dirty="0">
                          <a:solidFill>
                            <a:schemeClr val="dk1"/>
                          </a:solidFill>
                          <a:effectLst/>
                          <a:latin typeface="+mn-lt"/>
                          <a:ea typeface="+mn-ea"/>
                          <a:cs typeface="+mn-cs"/>
                        </a:rPr>
                        <a:t>20% of countable</a:t>
                      </a:r>
                      <a:r>
                        <a:rPr lang="en-US" sz="1400" b="0" i="0" kern="1200" baseline="0" dirty="0">
                          <a:solidFill>
                            <a:schemeClr val="dk1"/>
                          </a:solidFill>
                          <a:effectLst/>
                          <a:latin typeface="+mn-lt"/>
                          <a:ea typeface="+mn-ea"/>
                          <a:cs typeface="+mn-cs"/>
                        </a:rPr>
                        <a:t> earned income is deducted from the gross income when calculating net income.</a:t>
                      </a:r>
                    </a:p>
                    <a:p>
                      <a:endParaRPr lang="en-US" sz="1400" b="0" i="0" kern="1200" baseline="0" dirty="0">
                        <a:solidFill>
                          <a:schemeClr val="dk1"/>
                        </a:solidFill>
                        <a:effectLst/>
                        <a:latin typeface="+mn-lt"/>
                        <a:ea typeface="+mn-ea"/>
                        <a:cs typeface="+mn-cs"/>
                      </a:endParaRPr>
                    </a:p>
                    <a:p>
                      <a:r>
                        <a:rPr lang="en-US" sz="1400" b="0" i="0" kern="1200" baseline="0" dirty="0">
                          <a:solidFill>
                            <a:schemeClr val="dk1"/>
                          </a:solidFill>
                          <a:effectLst/>
                          <a:latin typeface="+mn-lt"/>
                          <a:ea typeface="+mn-ea"/>
                          <a:cs typeface="+mn-cs"/>
                        </a:rPr>
                        <a:t>The net income is used to determine monthly SNAP benefits, and for eligibility determinations for some households (e.g. members who receive disability benefits and those 60+)</a:t>
                      </a:r>
                      <a:endParaRPr lang="en-US" sz="1400" b="0" i="0" kern="1200" dirty="0">
                        <a:solidFill>
                          <a:schemeClr val="dk1"/>
                        </a:solidFill>
                        <a:effectLst/>
                        <a:latin typeface="+mn-lt"/>
                        <a:ea typeface="+mn-ea"/>
                        <a:cs typeface="+mn-cs"/>
                      </a:endParaRPr>
                    </a:p>
                  </a:txBody>
                  <a:tcPr/>
                </a:tc>
                <a:tc>
                  <a:txBody>
                    <a:bodyPr/>
                    <a:lstStyle/>
                    <a:p>
                      <a:r>
                        <a:rPr lang="en-US" sz="1400" dirty="0"/>
                        <a:t>Those</a:t>
                      </a:r>
                      <a:r>
                        <a:rPr lang="en-US" sz="1400" baseline="0" dirty="0"/>
                        <a:t> with earned income at eligibility are eligible for an “initial employment deduction”, reducing their net income. DHS then compares net income to the payment level to determine if a household is eligible.</a:t>
                      </a:r>
                      <a:endParaRPr lang="en-US" sz="1400" dirty="0"/>
                    </a:p>
                    <a:p>
                      <a:endParaRPr lang="en-US" sz="1400" dirty="0"/>
                    </a:p>
                    <a:p>
                      <a:r>
                        <a:rPr lang="en-US" sz="1400" dirty="0"/>
                        <a:t>75% of earned income is deducted</a:t>
                      </a:r>
                      <a:r>
                        <a:rPr lang="en-US" sz="1400" baseline="0" dirty="0"/>
                        <a:t> before determining benefit amount and on-going TANF eligibility. </a:t>
                      </a:r>
                      <a:endParaRPr lang="en-US" sz="1400" dirty="0"/>
                    </a:p>
                  </a:txBody>
                  <a:tcPr/>
                </a:tc>
                <a:tc>
                  <a:txBody>
                    <a:bodyPr/>
                    <a:lstStyle/>
                    <a:p>
                      <a:r>
                        <a:rPr lang="en-US" sz="1400" dirty="0"/>
                        <a:t>Earned income disregard:</a:t>
                      </a:r>
                    </a:p>
                    <a:p>
                      <a:pPr marL="285750" indent="-285750">
                        <a:buFont typeface="Arial" panose="020B0604020202020204" pitchFamily="34" charset="0"/>
                        <a:buChar char="•"/>
                      </a:pPr>
                      <a:r>
                        <a:rPr lang="en-US" sz="1400" dirty="0"/>
                        <a:t>Aged/Disabled:</a:t>
                      </a:r>
                      <a:r>
                        <a:rPr lang="en-US" sz="1400" baseline="0" dirty="0"/>
                        <a:t> first $20 of earned income plus 1/2 of the next $60</a:t>
                      </a:r>
                    </a:p>
                    <a:p>
                      <a:pPr marL="285750" indent="-285750">
                        <a:buFont typeface="Arial" panose="020B0604020202020204" pitchFamily="34" charset="0"/>
                        <a:buChar char="•"/>
                      </a:pPr>
                      <a:r>
                        <a:rPr lang="en-US" sz="1400" baseline="0" dirty="0"/>
                        <a:t>Blind: first $85 of earned income plus 1/2 of the amount over $85 </a:t>
                      </a:r>
                    </a:p>
                    <a:p>
                      <a:pPr marL="0" indent="0">
                        <a:buFont typeface="Arial" panose="020B0604020202020204" pitchFamily="34" charset="0"/>
                        <a:buNone/>
                      </a:pPr>
                      <a:endParaRPr lang="en-US" sz="1400" baseline="0" dirty="0"/>
                    </a:p>
                    <a:p>
                      <a:pPr marL="0" indent="0">
                        <a:buFont typeface="Arial" panose="020B0604020202020204" pitchFamily="34" charset="0"/>
                        <a:buNone/>
                      </a:pPr>
                      <a:r>
                        <a:rPr lang="en-US" sz="1400" baseline="0" dirty="0"/>
                        <a:t>Employment expense deduction, including:</a:t>
                      </a:r>
                    </a:p>
                    <a:p>
                      <a:pPr marL="285750" indent="-285750">
                        <a:buFont typeface="Arial" panose="020B0604020202020204" pitchFamily="34" charset="0"/>
                        <a:buChar char="•"/>
                      </a:pPr>
                      <a:r>
                        <a:rPr lang="en-US" sz="1400" baseline="0" dirty="0"/>
                        <a:t>Withheld income taxes</a:t>
                      </a:r>
                    </a:p>
                    <a:p>
                      <a:pPr marL="285750" indent="-285750">
                        <a:buFont typeface="Arial" panose="020B0604020202020204" pitchFamily="34" charset="0"/>
                        <a:buChar char="•"/>
                      </a:pPr>
                      <a:r>
                        <a:rPr lang="en-US" sz="1400" dirty="0"/>
                        <a:t>SSA tax</a:t>
                      </a:r>
                    </a:p>
                    <a:p>
                      <a:pPr marL="285750" indent="-285750">
                        <a:buFont typeface="Arial" panose="020B0604020202020204" pitchFamily="34" charset="0"/>
                        <a:buChar char="•"/>
                      </a:pPr>
                      <a:r>
                        <a:rPr lang="en-US" sz="1400" dirty="0"/>
                        <a:t>Transportation</a:t>
                      </a:r>
                      <a:r>
                        <a:rPr lang="en-US" sz="1400" baseline="0" dirty="0"/>
                        <a:t> Costs</a:t>
                      </a:r>
                    </a:p>
                    <a:p>
                      <a:pPr marL="285750" indent="-285750">
                        <a:buFont typeface="Arial" panose="020B0604020202020204" pitchFamily="34" charset="0"/>
                        <a:buChar char="•"/>
                      </a:pPr>
                      <a:r>
                        <a:rPr lang="en-US" sz="1400" baseline="0" dirty="0"/>
                        <a:t>Special Tools and Uniforms</a:t>
                      </a:r>
                      <a:endParaRPr lang="en-US" sz="1400" dirty="0"/>
                    </a:p>
                    <a:p>
                      <a:pPr marL="285750" indent="-285750">
                        <a:buFont typeface="Arial" panose="020B0604020202020204" pitchFamily="34" charset="0"/>
                        <a:buChar char="•"/>
                      </a:pPr>
                      <a:r>
                        <a:rPr lang="en-US" sz="1400" dirty="0"/>
                        <a:t>Day care costs</a:t>
                      </a:r>
                    </a:p>
                    <a:p>
                      <a:pPr marL="285750" indent="-285750">
                        <a:buFont typeface="Arial" panose="020B0604020202020204" pitchFamily="34" charset="0"/>
                        <a:buChar char="•"/>
                      </a:pPr>
                      <a:r>
                        <a:rPr lang="en-US" sz="1400" dirty="0"/>
                        <a:t>Special Work expenses for disabled</a:t>
                      </a:r>
                      <a:r>
                        <a:rPr lang="en-US" sz="1400" baseline="0" dirty="0"/>
                        <a:t> persons</a:t>
                      </a:r>
                      <a:endParaRPr lang="en-US" sz="1400" dirty="0"/>
                    </a:p>
                  </a:txBody>
                  <a:tcPr/>
                </a:tc>
                <a:tc>
                  <a:txBody>
                    <a:bodyPr/>
                    <a:lstStyle/>
                    <a:p>
                      <a:pPr marL="0" indent="0">
                        <a:buFont typeface="Arial" panose="020B0604020202020204" pitchFamily="34" charset="0"/>
                        <a:buNone/>
                      </a:pPr>
                      <a:r>
                        <a:rPr lang="en-US" sz="1400" dirty="0"/>
                        <a:t>Pre-tax</a:t>
                      </a:r>
                      <a:r>
                        <a:rPr lang="en-US" sz="1400" baseline="0" dirty="0"/>
                        <a:t> deductions for health insurance premiums, 401(k) contributions, life insurance, etc.</a:t>
                      </a:r>
                    </a:p>
                    <a:p>
                      <a:pPr marL="0" indent="0">
                        <a:buFont typeface="Arial" panose="020B0604020202020204" pitchFamily="34" charset="0"/>
                        <a:buNone/>
                      </a:pPr>
                      <a:endParaRPr lang="en-US" sz="1400" baseline="0" dirty="0"/>
                    </a:p>
                    <a:p>
                      <a:pPr marL="0" indent="0">
                        <a:buFont typeface="Arial" panose="020B0604020202020204" pitchFamily="34" charset="0"/>
                        <a:buNone/>
                      </a:pPr>
                      <a:r>
                        <a:rPr lang="en-US" sz="1400" baseline="0" dirty="0"/>
                        <a:t>Certain other expenses that were (or could have been) reported on IRS form 1040, including:</a:t>
                      </a:r>
                    </a:p>
                    <a:p>
                      <a:pPr marL="285750" indent="-285750">
                        <a:buFont typeface="Arial" panose="020B0604020202020204" pitchFamily="34" charset="0"/>
                        <a:buChar char="•"/>
                      </a:pPr>
                      <a:r>
                        <a:rPr lang="en-US" sz="1400" baseline="0" dirty="0"/>
                        <a:t>Student loan interest</a:t>
                      </a:r>
                    </a:p>
                    <a:p>
                      <a:pPr marL="285750" indent="-285750">
                        <a:buFont typeface="Arial" panose="020B0604020202020204" pitchFamily="34" charset="0"/>
                        <a:buChar char="•"/>
                      </a:pPr>
                      <a:r>
                        <a:rPr lang="en-US" sz="1400" baseline="0" dirty="0"/>
                        <a:t>Tuition and fees</a:t>
                      </a:r>
                    </a:p>
                    <a:p>
                      <a:pPr marL="285750" indent="-285750">
                        <a:buFont typeface="Arial" panose="020B0604020202020204" pitchFamily="34" charset="0"/>
                        <a:buChar char="•"/>
                      </a:pPr>
                      <a:r>
                        <a:rPr lang="en-US" sz="1400" baseline="0" dirty="0"/>
                        <a:t>Alimony paid</a:t>
                      </a:r>
                    </a:p>
                    <a:p>
                      <a:pPr marL="285750" indent="-285750">
                        <a:buFont typeface="Arial" panose="020B0604020202020204" pitchFamily="34" charset="0"/>
                        <a:buChar char="•"/>
                      </a:pPr>
                      <a:endParaRPr lang="en-US" sz="1400" dirty="0"/>
                    </a:p>
                  </a:txBody>
                  <a:tcPr/>
                </a:tc>
                <a:extLst>
                  <a:ext uri="{0D108BD9-81ED-4DB2-BD59-A6C34878D82A}">
                    <a16:rowId xmlns:a16="http://schemas.microsoft.com/office/drawing/2014/main" val="3918224821"/>
                  </a:ext>
                </a:extLst>
              </a:tr>
            </a:tbl>
          </a:graphicData>
        </a:graphic>
      </p:graphicFrame>
      <p:sp>
        <p:nvSpPr>
          <p:cNvPr id="3" name="Rectangle 2"/>
          <p:cNvSpPr/>
          <p:nvPr/>
        </p:nvSpPr>
        <p:spPr>
          <a:xfrm>
            <a:off x="503382" y="5863709"/>
            <a:ext cx="5554518" cy="954107"/>
          </a:xfrm>
          <a:prstGeom prst="rect">
            <a:avLst/>
          </a:prstGeom>
        </p:spPr>
        <p:txBody>
          <a:bodyPr wrap="square">
            <a:spAutoFit/>
          </a:bodyPr>
          <a:lstStyle/>
          <a:p>
            <a:r>
              <a:rPr lang="en-US" sz="1400" dirty="0">
                <a:solidFill>
                  <a:srgbClr val="FFFFFF"/>
                </a:solidFill>
                <a:latin typeface="Segoe UI" panose="020B0502040204020203" pitchFamily="34" charset="0"/>
              </a:rPr>
              <a:t>PM 13-01-02-a: SNAP</a:t>
            </a:r>
          </a:p>
          <a:p>
            <a:r>
              <a:rPr lang="en-US" sz="1400" dirty="0">
                <a:solidFill>
                  <a:srgbClr val="FFFFFF"/>
                </a:solidFill>
                <a:latin typeface="Segoe UI" panose="020B0502040204020203" pitchFamily="34" charset="0"/>
              </a:rPr>
              <a:t>PM 10-02: TANF</a:t>
            </a:r>
          </a:p>
          <a:p>
            <a:r>
              <a:rPr lang="en-US" sz="1400" dirty="0">
                <a:solidFill>
                  <a:srgbClr val="FFFFFF"/>
                </a:solidFill>
                <a:latin typeface="Segoe UI" panose="020B0502040204020203" pitchFamily="34" charset="0"/>
              </a:rPr>
              <a:t>PM 08-02-03: AABD medical, AABD Cash, MSP</a:t>
            </a:r>
          </a:p>
          <a:p>
            <a:r>
              <a:rPr lang="en-US" sz="1400" dirty="0">
                <a:solidFill>
                  <a:srgbClr val="FFFFFF"/>
                </a:solidFill>
                <a:latin typeface="Segoe UI" panose="020B0502040204020203" pitchFamily="34" charset="0"/>
              </a:rPr>
              <a:t>PM 08-03-03: MAGI Medicaid</a:t>
            </a:r>
            <a:endParaRPr lang="en-US" sz="1400" b="0" i="0" dirty="0">
              <a:solidFill>
                <a:srgbClr val="FFFFFF"/>
              </a:solidFill>
              <a:effectLst/>
              <a:latin typeface="Segoe UI" panose="020B0502040204020203" pitchFamily="34" charset="0"/>
            </a:endParaRPr>
          </a:p>
        </p:txBody>
      </p:sp>
      <p:sp>
        <p:nvSpPr>
          <p:cNvPr id="5" name="Rectangle 4"/>
          <p:cNvSpPr/>
          <p:nvPr/>
        </p:nvSpPr>
        <p:spPr>
          <a:xfrm>
            <a:off x="1804987" y="1351598"/>
            <a:ext cx="8582025" cy="67818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 do not need to memorize this! </a:t>
            </a:r>
          </a:p>
          <a:p>
            <a:pPr algn="ctr"/>
            <a:r>
              <a:rPr lang="en-US" sz="1600" b="1" dirty="0"/>
              <a:t>Take-Away: </a:t>
            </a:r>
            <a:r>
              <a:rPr lang="en-US" sz="1600" dirty="0"/>
              <a:t>Programs are generally designed to reward earned income over unearned income.</a:t>
            </a:r>
          </a:p>
        </p:txBody>
      </p:sp>
    </p:spTree>
    <p:extLst>
      <p:ext uri="{BB962C8B-B14F-4D97-AF65-F5344CB8AC3E}">
        <p14:creationId xmlns:p14="http://schemas.microsoft.com/office/powerpoint/2010/main" val="1982425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Earned income</a:t>
            </a:r>
          </a:p>
        </p:txBody>
      </p:sp>
      <p:sp>
        <p:nvSpPr>
          <p:cNvPr id="3" name="Text Placeholder 2"/>
          <p:cNvSpPr>
            <a:spLocks noGrp="1"/>
          </p:cNvSpPr>
          <p:nvPr>
            <p:ph type="body" sz="quarter" idx="13"/>
          </p:nvPr>
        </p:nvSpPr>
        <p:spPr>
          <a:xfrm>
            <a:off x="838201" y="1435101"/>
            <a:ext cx="7988300" cy="4210050"/>
          </a:xfrm>
        </p:spPr>
        <p:txBody>
          <a:bodyPr>
            <a:normAutofit/>
          </a:bodyPr>
          <a:lstStyle/>
          <a:p>
            <a:pPr marL="0" indent="0">
              <a:buNone/>
            </a:pPr>
            <a:r>
              <a:rPr lang="en-US" sz="1600" b="1" dirty="0"/>
              <a:t>Earned income </a:t>
            </a:r>
            <a:r>
              <a:rPr lang="en-US" sz="1600" dirty="0"/>
              <a:t>= wages or salary for work performed as an employee or profits from a person’s self-employment</a:t>
            </a:r>
          </a:p>
          <a:p>
            <a:pPr marL="0" indent="0">
              <a:buNone/>
            </a:pPr>
            <a:r>
              <a:rPr lang="en-US" sz="1600" dirty="0"/>
              <a:t>This includes:</a:t>
            </a:r>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r>
              <a:rPr lang="en-US" sz="1600" dirty="0"/>
              <a:t>Certain kinds of less common income get treated differently. It is hard to summarize how all types of unearned income are treated. If you want to see how your earned should be treated, you can do an internet search for “earned income PM” and the program</a:t>
            </a:r>
          </a:p>
          <a:p>
            <a:pPr marL="0" indent="0">
              <a:buNone/>
            </a:pPr>
            <a:endParaRPr lang="en-US" sz="1600" dirty="0"/>
          </a:p>
        </p:txBody>
      </p:sp>
      <p:pic>
        <p:nvPicPr>
          <p:cNvPr id="4" name="Picture 3"/>
          <p:cNvPicPr>
            <a:picLocks noChangeAspect="1"/>
          </p:cNvPicPr>
          <p:nvPr/>
        </p:nvPicPr>
        <p:blipFill>
          <a:blip r:embed="rId2"/>
          <a:stretch>
            <a:fillRect/>
          </a:stretch>
        </p:blipFill>
        <p:spPr>
          <a:xfrm>
            <a:off x="8924713" y="171006"/>
            <a:ext cx="3029373" cy="6363588"/>
          </a:xfrm>
          <a:prstGeom prst="rect">
            <a:avLst/>
          </a:prstGeom>
        </p:spPr>
      </p:pic>
      <p:sp>
        <p:nvSpPr>
          <p:cNvPr id="5" name="Right Arrow 4"/>
          <p:cNvSpPr/>
          <p:nvPr/>
        </p:nvSpPr>
        <p:spPr>
          <a:xfrm>
            <a:off x="1914526" y="4793277"/>
            <a:ext cx="6911976" cy="108585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Search for “earned income PM TANF” brought me to https://www.dhs.state.il.us/page.aspx?item=15191</a:t>
            </a:r>
          </a:p>
        </p:txBody>
      </p:sp>
      <p:sp>
        <p:nvSpPr>
          <p:cNvPr id="6" name="Rectangle 5"/>
          <p:cNvSpPr/>
          <p:nvPr/>
        </p:nvSpPr>
        <p:spPr>
          <a:xfrm>
            <a:off x="838200" y="2327011"/>
            <a:ext cx="7797800" cy="1467993"/>
          </a:xfrm>
          <a:prstGeom prst="rect">
            <a:avLst/>
          </a:prstGeom>
        </p:spPr>
        <p:txBody>
          <a:bodyPr wrap="square" numCol="2">
            <a:noAutofit/>
          </a:bodyPr>
          <a:lstStyle/>
          <a:p>
            <a:pPr marL="285750" indent="-285750">
              <a:buFont typeface="Arial" panose="020B0604020202020204" pitchFamily="34" charset="0"/>
              <a:buChar char="•"/>
            </a:pPr>
            <a:r>
              <a:rPr lang="en-US" sz="1600" dirty="0">
                <a:solidFill>
                  <a:srgbClr val="000000"/>
                </a:solidFill>
              </a:rPr>
              <a:t>Wages, Tips</a:t>
            </a:r>
          </a:p>
          <a:p>
            <a:pPr marL="285750" indent="-285750">
              <a:buFont typeface="Arial" panose="020B0604020202020204" pitchFamily="34" charset="0"/>
              <a:buChar char="•"/>
            </a:pPr>
            <a:r>
              <a:rPr lang="en-US" sz="1600" dirty="0">
                <a:solidFill>
                  <a:srgbClr val="000000"/>
                </a:solidFill>
              </a:rPr>
              <a:t>Self-Employment Income</a:t>
            </a:r>
          </a:p>
          <a:p>
            <a:pPr marL="285750" indent="-285750">
              <a:buFont typeface="Arial" panose="020B0604020202020204" pitchFamily="34" charset="0"/>
              <a:buChar char="•"/>
            </a:pPr>
            <a:r>
              <a:rPr lang="en-US" sz="1600" dirty="0">
                <a:solidFill>
                  <a:srgbClr val="000000"/>
                </a:solidFill>
              </a:rPr>
              <a:t>Advances, Back Pay</a:t>
            </a:r>
          </a:p>
          <a:p>
            <a:pPr marL="285750" indent="-285750">
              <a:buFont typeface="Arial" panose="020B0604020202020204" pitchFamily="34" charset="0"/>
              <a:buChar char="•"/>
            </a:pPr>
            <a:r>
              <a:rPr lang="en-US" sz="1600" dirty="0">
                <a:solidFill>
                  <a:srgbClr val="000000"/>
                </a:solidFill>
              </a:rPr>
              <a:t>Bonuses, Commissions</a:t>
            </a:r>
          </a:p>
          <a:p>
            <a:pPr marL="285750" indent="-285750">
              <a:buFont typeface="Arial" panose="020B0604020202020204" pitchFamily="34" charset="0"/>
              <a:buChar char="•"/>
            </a:pPr>
            <a:r>
              <a:rPr lang="en-US" sz="1600" dirty="0">
                <a:solidFill>
                  <a:srgbClr val="000000"/>
                </a:solidFill>
              </a:rPr>
              <a:t>Paid time off </a:t>
            </a:r>
          </a:p>
          <a:p>
            <a:pPr marL="285750" indent="-285750">
              <a:buFont typeface="Arial" panose="020B0604020202020204" pitchFamily="34" charset="0"/>
              <a:buChar char="•"/>
            </a:pPr>
            <a:r>
              <a:rPr lang="en-US" sz="1600" dirty="0">
                <a:solidFill>
                  <a:srgbClr val="000000"/>
                </a:solidFill>
              </a:rPr>
              <a:t>Overtime pay</a:t>
            </a:r>
          </a:p>
          <a:p>
            <a:pPr marL="285750" indent="-285750">
              <a:buFont typeface="Arial" panose="020B0604020202020204" pitchFamily="34" charset="0"/>
              <a:buChar char="•"/>
            </a:pPr>
            <a:r>
              <a:rPr lang="en-US" sz="1600" dirty="0">
                <a:solidFill>
                  <a:srgbClr val="000000"/>
                </a:solidFill>
              </a:rPr>
              <a:t>Severance pay</a:t>
            </a:r>
          </a:p>
          <a:p>
            <a:pPr marL="285750" indent="-285750">
              <a:buFont typeface="Arial" panose="020B0604020202020204" pitchFamily="34" charset="0"/>
              <a:buChar char="•"/>
            </a:pPr>
            <a:r>
              <a:rPr lang="en-US" sz="1600" dirty="0">
                <a:solidFill>
                  <a:srgbClr val="000000"/>
                </a:solidFill>
              </a:rPr>
              <a:t>Sheltered Workshop or Work Activities Center payments</a:t>
            </a:r>
          </a:p>
          <a:p>
            <a:pPr marL="285750" indent="-285750">
              <a:buFont typeface="Arial" panose="020B0604020202020204" pitchFamily="34" charset="0"/>
              <a:buChar char="•"/>
            </a:pPr>
            <a:r>
              <a:rPr lang="en-US" sz="1600" dirty="0">
                <a:solidFill>
                  <a:srgbClr val="000000"/>
                </a:solidFill>
              </a:rPr>
              <a:t>Income from rental property you own and manage</a:t>
            </a:r>
          </a:p>
          <a:p>
            <a:endParaRPr lang="en-US" sz="1600" dirty="0">
              <a:solidFill>
                <a:srgbClr val="001E61"/>
              </a:solidFill>
            </a:endParaRPr>
          </a:p>
        </p:txBody>
      </p:sp>
    </p:spTree>
    <p:extLst>
      <p:ext uri="{BB962C8B-B14F-4D97-AF65-F5344CB8AC3E}">
        <p14:creationId xmlns:p14="http://schemas.microsoft.com/office/powerpoint/2010/main" val="104871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earned income rules for certain types of income</a:t>
            </a:r>
          </a:p>
        </p:txBody>
      </p:sp>
      <p:graphicFrame>
        <p:nvGraphicFramePr>
          <p:cNvPr id="4" name="Table 3"/>
          <p:cNvGraphicFramePr>
            <a:graphicFrameLocks noGrp="1"/>
          </p:cNvGraphicFramePr>
          <p:nvPr>
            <p:extLst>
              <p:ext uri="{D42A27DB-BD31-4B8C-83A1-F6EECF244321}">
                <p14:modId xmlns:p14="http://schemas.microsoft.com/office/powerpoint/2010/main" val="1819374959"/>
              </p:ext>
            </p:extLst>
          </p:nvPr>
        </p:nvGraphicFramePr>
        <p:xfrm>
          <a:off x="503382" y="1690688"/>
          <a:ext cx="11185235" cy="2926080"/>
        </p:xfrm>
        <a:graphic>
          <a:graphicData uri="http://schemas.openxmlformats.org/drawingml/2006/table">
            <a:tbl>
              <a:tblPr firstRow="1" bandRow="1">
                <a:tableStyleId>{5C22544A-7EE6-4342-B048-85BDC9FD1C3A}</a:tableStyleId>
              </a:tblPr>
              <a:tblGrid>
                <a:gridCol w="2237047">
                  <a:extLst>
                    <a:ext uri="{9D8B030D-6E8A-4147-A177-3AD203B41FA5}">
                      <a16:colId xmlns:a16="http://schemas.microsoft.com/office/drawing/2014/main" val="2801874694"/>
                    </a:ext>
                  </a:extLst>
                </a:gridCol>
                <a:gridCol w="2237047">
                  <a:extLst>
                    <a:ext uri="{9D8B030D-6E8A-4147-A177-3AD203B41FA5}">
                      <a16:colId xmlns:a16="http://schemas.microsoft.com/office/drawing/2014/main" val="1979084530"/>
                    </a:ext>
                  </a:extLst>
                </a:gridCol>
                <a:gridCol w="2237047">
                  <a:extLst>
                    <a:ext uri="{9D8B030D-6E8A-4147-A177-3AD203B41FA5}">
                      <a16:colId xmlns:a16="http://schemas.microsoft.com/office/drawing/2014/main" val="1469211014"/>
                    </a:ext>
                  </a:extLst>
                </a:gridCol>
                <a:gridCol w="2562168">
                  <a:extLst>
                    <a:ext uri="{9D8B030D-6E8A-4147-A177-3AD203B41FA5}">
                      <a16:colId xmlns:a16="http://schemas.microsoft.com/office/drawing/2014/main" val="2996339665"/>
                    </a:ext>
                  </a:extLst>
                </a:gridCol>
                <a:gridCol w="1911926">
                  <a:extLst>
                    <a:ext uri="{9D8B030D-6E8A-4147-A177-3AD203B41FA5}">
                      <a16:colId xmlns:a16="http://schemas.microsoft.com/office/drawing/2014/main" val="2173241477"/>
                    </a:ext>
                  </a:extLst>
                </a:gridCol>
              </a:tblGrid>
              <a:tr h="582991">
                <a:tc rowSpan="2">
                  <a:txBody>
                    <a:bodyPr/>
                    <a:lstStyle/>
                    <a:p>
                      <a:r>
                        <a:rPr lang="en-US" sz="1600" dirty="0"/>
                        <a:t>Earned income of minor</a:t>
                      </a:r>
                    </a:p>
                  </a:txBody>
                  <a:tcPr anchor="ctr"/>
                </a:tc>
                <a:tc>
                  <a:txBody>
                    <a:bodyPr/>
                    <a:lstStyle/>
                    <a:p>
                      <a:r>
                        <a:rPr lang="en-US" dirty="0"/>
                        <a:t>SNAP</a:t>
                      </a:r>
                    </a:p>
                  </a:txBody>
                  <a:tcPr/>
                </a:tc>
                <a:tc>
                  <a:txBody>
                    <a:bodyPr/>
                    <a:lstStyle/>
                    <a:p>
                      <a:r>
                        <a:rPr lang="en-US" dirty="0"/>
                        <a:t>TANF</a:t>
                      </a:r>
                    </a:p>
                  </a:txBody>
                  <a:tcPr/>
                </a:tc>
                <a:tc>
                  <a:txBody>
                    <a:bodyPr/>
                    <a:lstStyle/>
                    <a:p>
                      <a:r>
                        <a:rPr lang="en-US" dirty="0"/>
                        <a:t>AABD Cash and</a:t>
                      </a:r>
                      <a:r>
                        <a:rPr lang="en-US" baseline="0" dirty="0"/>
                        <a:t> Medicaid + MSP</a:t>
                      </a:r>
                      <a:endParaRPr lang="en-US" dirty="0"/>
                    </a:p>
                  </a:txBody>
                  <a:tcPr/>
                </a:tc>
                <a:tc>
                  <a:txBody>
                    <a:bodyPr/>
                    <a:lstStyle/>
                    <a:p>
                      <a:r>
                        <a:rPr lang="en-US" dirty="0"/>
                        <a:t>MAGI Medicaid</a:t>
                      </a:r>
                    </a:p>
                  </a:txBody>
                  <a:tcPr/>
                </a:tc>
                <a:extLst>
                  <a:ext uri="{0D108BD9-81ED-4DB2-BD59-A6C34878D82A}">
                    <a16:rowId xmlns:a16="http://schemas.microsoft.com/office/drawing/2014/main" val="691288428"/>
                  </a:ext>
                </a:extLst>
              </a:tr>
              <a:tr h="582991">
                <a:tc vMerge="1">
                  <a:txBody>
                    <a:bodyPr/>
                    <a:lstStyle/>
                    <a:p>
                      <a:endParaRPr lang="en-US" sz="1600" dirty="0"/>
                    </a:p>
                  </a:txBody>
                  <a:tcPr/>
                </a:tc>
                <a:tc>
                  <a:txBody>
                    <a:bodyPr/>
                    <a:lstStyle/>
                    <a:p>
                      <a:r>
                        <a:rPr lang="en-US" sz="1600" dirty="0"/>
                        <a:t>Exempt if: </a:t>
                      </a:r>
                    </a:p>
                    <a:p>
                      <a:pPr marL="285750" indent="-285750">
                        <a:buFont typeface="Arial" panose="020B0604020202020204" pitchFamily="34" charset="0"/>
                        <a:buChar char="•"/>
                      </a:pPr>
                      <a:r>
                        <a:rPr lang="en-US" sz="1600" dirty="0"/>
                        <a:t>is age 17 or under; and</a:t>
                      </a:r>
                    </a:p>
                    <a:p>
                      <a:pPr marL="285750" indent="-285750">
                        <a:buFont typeface="Arial" panose="020B0604020202020204" pitchFamily="34" charset="0"/>
                        <a:buChar char="•"/>
                      </a:pPr>
                      <a:r>
                        <a:rPr lang="en-US" sz="1600" dirty="0"/>
                        <a:t>attends elementary or secondary school; and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is under the parental control of a SNAP unit member. </a:t>
                      </a:r>
                      <a:endParaRPr lang="en-US" sz="1600" b="0" i="0" kern="1200" dirty="0">
                        <a:solidFill>
                          <a:schemeClr val="dk1"/>
                        </a:solidFill>
                        <a:effectLst/>
                        <a:latin typeface="+mn-lt"/>
                        <a:ea typeface="+mn-ea"/>
                        <a:cs typeface="+mn-cs"/>
                      </a:endParaRPr>
                    </a:p>
                  </a:txBody>
                  <a:tcPr/>
                </a:tc>
                <a:tc>
                  <a:txBody>
                    <a:bodyPr/>
                    <a:lstStyle/>
                    <a:p>
                      <a:r>
                        <a:rPr lang="en-US" sz="1600" dirty="0"/>
                        <a:t>Exempt</a:t>
                      </a:r>
                      <a:r>
                        <a:rPr lang="en-US" sz="1600" baseline="0" dirty="0"/>
                        <a:t> if receiving benefits as a dependent in the case</a:t>
                      </a:r>
                      <a:endParaRPr lang="en-US" sz="1600" dirty="0"/>
                    </a:p>
                  </a:txBody>
                  <a:tcPr/>
                </a:tc>
                <a:tc>
                  <a:txBody>
                    <a:bodyPr/>
                    <a:lstStyle/>
                    <a:p>
                      <a:r>
                        <a:rPr lang="en-US" sz="1600" dirty="0"/>
                        <a:t>Not</a:t>
                      </a:r>
                      <a:r>
                        <a:rPr lang="en-US" sz="1600" baseline="0" dirty="0"/>
                        <a:t> counted, but would only be relevant if the minor is receiving Medicare or if child is trying to access AABD Cash</a:t>
                      </a:r>
                      <a:endParaRPr lang="en-US" sz="1600" dirty="0"/>
                    </a:p>
                  </a:txBody>
                  <a:tcPr/>
                </a:tc>
                <a:tc>
                  <a:txBody>
                    <a:bodyPr/>
                    <a:lstStyle/>
                    <a:p>
                      <a:r>
                        <a:rPr lang="en-US" sz="1600" dirty="0"/>
                        <a:t>Federal Income Tax</a:t>
                      </a:r>
                      <a:r>
                        <a:rPr lang="en-US" sz="1600" baseline="0" dirty="0"/>
                        <a:t> Rules apply</a:t>
                      </a:r>
                      <a:endParaRPr lang="en-US" sz="1600" dirty="0"/>
                    </a:p>
                  </a:txBody>
                  <a:tcPr/>
                </a:tc>
                <a:extLst>
                  <a:ext uri="{0D108BD9-81ED-4DB2-BD59-A6C34878D82A}">
                    <a16:rowId xmlns:a16="http://schemas.microsoft.com/office/drawing/2014/main" val="3918224821"/>
                  </a:ext>
                </a:extLst>
              </a:tr>
            </a:tbl>
          </a:graphicData>
        </a:graphic>
      </p:graphicFrame>
      <p:sp>
        <p:nvSpPr>
          <p:cNvPr id="5" name="Rectangle 4"/>
          <p:cNvSpPr/>
          <p:nvPr/>
        </p:nvSpPr>
        <p:spPr>
          <a:xfrm>
            <a:off x="493852" y="5945970"/>
            <a:ext cx="2677973" cy="738664"/>
          </a:xfrm>
          <a:prstGeom prst="rect">
            <a:avLst/>
          </a:prstGeom>
        </p:spPr>
        <p:txBody>
          <a:bodyPr wrap="square">
            <a:spAutoFit/>
          </a:bodyPr>
          <a:lstStyle/>
          <a:p>
            <a:r>
              <a:rPr lang="en-US" sz="1400" dirty="0">
                <a:solidFill>
                  <a:srgbClr val="FFFFFF"/>
                </a:solidFill>
                <a:latin typeface="Segoe UI" panose="020B0502040204020203" pitchFamily="34" charset="0"/>
              </a:rPr>
              <a:t>SNAP: PM 08-04-01-g</a:t>
            </a:r>
          </a:p>
          <a:p>
            <a:r>
              <a:rPr lang="en-US" sz="1400" dirty="0">
                <a:solidFill>
                  <a:srgbClr val="FFFFFF"/>
                </a:solidFill>
                <a:latin typeface="Segoe UI" panose="020B0502040204020203" pitchFamily="34" charset="0"/>
              </a:rPr>
              <a:t>TANF: PM 08-01-01-e</a:t>
            </a:r>
          </a:p>
          <a:p>
            <a:endParaRPr lang="en-US" sz="1400" dirty="0">
              <a:solidFill>
                <a:srgbClr val="FFFFFF"/>
              </a:solidFill>
              <a:latin typeface="Segoe UI" panose="020B0502040204020203" pitchFamily="34" charset="0"/>
            </a:endParaRPr>
          </a:p>
        </p:txBody>
      </p:sp>
    </p:spTree>
    <p:extLst>
      <p:ext uri="{BB962C8B-B14F-4D97-AF65-F5344CB8AC3E}">
        <p14:creationId xmlns:p14="http://schemas.microsoft.com/office/powerpoint/2010/main" val="2146716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earned income rules for certain types of income</a:t>
            </a:r>
          </a:p>
        </p:txBody>
      </p:sp>
      <p:graphicFrame>
        <p:nvGraphicFramePr>
          <p:cNvPr id="4" name="Table 3"/>
          <p:cNvGraphicFramePr>
            <a:graphicFrameLocks noGrp="1"/>
          </p:cNvGraphicFramePr>
          <p:nvPr>
            <p:extLst>
              <p:ext uri="{D42A27DB-BD31-4B8C-83A1-F6EECF244321}">
                <p14:modId xmlns:p14="http://schemas.microsoft.com/office/powerpoint/2010/main" val="1039866131"/>
              </p:ext>
            </p:extLst>
          </p:nvPr>
        </p:nvGraphicFramePr>
        <p:xfrm>
          <a:off x="503382" y="1690688"/>
          <a:ext cx="11185235" cy="3169920"/>
        </p:xfrm>
        <a:graphic>
          <a:graphicData uri="http://schemas.openxmlformats.org/drawingml/2006/table">
            <a:tbl>
              <a:tblPr firstRow="1" bandRow="1">
                <a:tableStyleId>{5C22544A-7EE6-4342-B048-85BDC9FD1C3A}</a:tableStyleId>
              </a:tblPr>
              <a:tblGrid>
                <a:gridCol w="2237047">
                  <a:extLst>
                    <a:ext uri="{9D8B030D-6E8A-4147-A177-3AD203B41FA5}">
                      <a16:colId xmlns:a16="http://schemas.microsoft.com/office/drawing/2014/main" val="2801874694"/>
                    </a:ext>
                  </a:extLst>
                </a:gridCol>
                <a:gridCol w="2237047">
                  <a:extLst>
                    <a:ext uri="{9D8B030D-6E8A-4147-A177-3AD203B41FA5}">
                      <a16:colId xmlns:a16="http://schemas.microsoft.com/office/drawing/2014/main" val="1979084530"/>
                    </a:ext>
                  </a:extLst>
                </a:gridCol>
                <a:gridCol w="2237047">
                  <a:extLst>
                    <a:ext uri="{9D8B030D-6E8A-4147-A177-3AD203B41FA5}">
                      <a16:colId xmlns:a16="http://schemas.microsoft.com/office/drawing/2014/main" val="1469211014"/>
                    </a:ext>
                  </a:extLst>
                </a:gridCol>
                <a:gridCol w="2562168">
                  <a:extLst>
                    <a:ext uri="{9D8B030D-6E8A-4147-A177-3AD203B41FA5}">
                      <a16:colId xmlns:a16="http://schemas.microsoft.com/office/drawing/2014/main" val="2996339665"/>
                    </a:ext>
                  </a:extLst>
                </a:gridCol>
                <a:gridCol w="1911926">
                  <a:extLst>
                    <a:ext uri="{9D8B030D-6E8A-4147-A177-3AD203B41FA5}">
                      <a16:colId xmlns:a16="http://schemas.microsoft.com/office/drawing/2014/main" val="2173241477"/>
                    </a:ext>
                  </a:extLst>
                </a:gridCol>
              </a:tblGrid>
              <a:tr h="582991">
                <a:tc rowSpan="2">
                  <a:txBody>
                    <a:bodyPr/>
                    <a:lstStyle/>
                    <a:p>
                      <a:r>
                        <a:rPr lang="en-US" sz="1600" dirty="0"/>
                        <a:t>College Work-Study</a:t>
                      </a:r>
                    </a:p>
                  </a:txBody>
                  <a:tcPr anchor="ctr"/>
                </a:tc>
                <a:tc>
                  <a:txBody>
                    <a:bodyPr/>
                    <a:lstStyle/>
                    <a:p>
                      <a:r>
                        <a:rPr lang="en-US" dirty="0"/>
                        <a:t>SNAP</a:t>
                      </a:r>
                    </a:p>
                  </a:txBody>
                  <a:tcPr/>
                </a:tc>
                <a:tc>
                  <a:txBody>
                    <a:bodyPr/>
                    <a:lstStyle/>
                    <a:p>
                      <a:r>
                        <a:rPr lang="en-US" dirty="0"/>
                        <a:t>TANF</a:t>
                      </a:r>
                    </a:p>
                  </a:txBody>
                  <a:tcPr/>
                </a:tc>
                <a:tc>
                  <a:txBody>
                    <a:bodyPr/>
                    <a:lstStyle/>
                    <a:p>
                      <a:r>
                        <a:rPr lang="en-US" dirty="0"/>
                        <a:t>AABD Cash and</a:t>
                      </a:r>
                      <a:r>
                        <a:rPr lang="en-US" baseline="0" dirty="0"/>
                        <a:t> Medicaid + MSP</a:t>
                      </a:r>
                      <a:endParaRPr lang="en-US" dirty="0"/>
                    </a:p>
                  </a:txBody>
                  <a:tcPr/>
                </a:tc>
                <a:tc>
                  <a:txBody>
                    <a:bodyPr/>
                    <a:lstStyle/>
                    <a:p>
                      <a:r>
                        <a:rPr lang="en-US" dirty="0"/>
                        <a:t>MAGI Medicaid</a:t>
                      </a:r>
                    </a:p>
                  </a:txBody>
                  <a:tcPr/>
                </a:tc>
                <a:extLst>
                  <a:ext uri="{0D108BD9-81ED-4DB2-BD59-A6C34878D82A}">
                    <a16:rowId xmlns:a16="http://schemas.microsoft.com/office/drawing/2014/main" val="691288428"/>
                  </a:ext>
                </a:extLst>
              </a:tr>
              <a:tr h="582991">
                <a:tc vMerge="1">
                  <a:txBody>
                    <a:bodyPr/>
                    <a:lstStyle/>
                    <a:p>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baseline="0" dirty="0">
                          <a:solidFill>
                            <a:schemeClr val="dk1"/>
                          </a:solidFill>
                          <a:effectLst/>
                          <a:latin typeface="+mn-lt"/>
                          <a:ea typeface="+mn-ea"/>
                          <a:cs typeface="+mn-cs"/>
                        </a:rPr>
                        <a:t>Treated as exempt unearned income</a:t>
                      </a:r>
                      <a:endParaRPr lang="en-US" sz="1600" b="0" i="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Can help student meet exception to college student ineligibility</a:t>
                      </a:r>
                      <a:r>
                        <a:rPr lang="en-US" sz="1600" b="0" i="0" kern="1200" baseline="0" dirty="0">
                          <a:solidFill>
                            <a:schemeClr val="dk1"/>
                          </a:solidFill>
                          <a:effectLst/>
                          <a:latin typeface="+mn-lt"/>
                          <a:ea typeface="+mn-ea"/>
                          <a:cs typeface="+mn-cs"/>
                        </a:rPr>
                        <a:t> rules.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kern="1200" baseline="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Exempt earned income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Can keep</a:t>
                      </a:r>
                      <a:r>
                        <a:rPr lang="en-US" sz="1600" baseline="0" dirty="0"/>
                        <a:t> a month from counting against the 60-month clock</a:t>
                      </a:r>
                      <a:endParaRPr lang="en-US" sz="1600" b="0" i="0" kern="1200" dirty="0">
                        <a:solidFill>
                          <a:schemeClr val="dk1"/>
                        </a:solidFill>
                        <a:effectLst/>
                        <a:latin typeface="+mn-lt"/>
                        <a:ea typeface="+mn-ea"/>
                        <a:cs typeface="+mn-cs"/>
                      </a:endParaRPr>
                    </a:p>
                    <a:p>
                      <a:endParaRPr lang="en-US" sz="1600" dirty="0"/>
                    </a:p>
                  </a:txBody>
                  <a:tcPr/>
                </a:tc>
                <a:tc>
                  <a:txBody>
                    <a:bodyPr/>
                    <a:lstStyle/>
                    <a:p>
                      <a:r>
                        <a:rPr lang="en-US" sz="1600" dirty="0"/>
                        <a:t>Exempt</a:t>
                      </a:r>
                    </a:p>
                  </a:txBody>
                  <a:tcPr/>
                </a:tc>
                <a:tc>
                  <a:txBody>
                    <a:bodyPr/>
                    <a:lstStyle/>
                    <a:p>
                      <a:r>
                        <a:rPr lang="en-US" sz="1600" dirty="0"/>
                        <a:t>Not</a:t>
                      </a:r>
                      <a:r>
                        <a:rPr lang="en-US" sz="1600" baseline="0" dirty="0"/>
                        <a:t> exempt</a:t>
                      </a:r>
                      <a:endParaRPr lang="en-US" sz="1600" dirty="0"/>
                    </a:p>
                  </a:txBody>
                  <a:tcPr/>
                </a:tc>
                <a:extLst>
                  <a:ext uri="{0D108BD9-81ED-4DB2-BD59-A6C34878D82A}">
                    <a16:rowId xmlns:a16="http://schemas.microsoft.com/office/drawing/2014/main" val="3918224821"/>
                  </a:ext>
                </a:extLst>
              </a:tr>
            </a:tbl>
          </a:graphicData>
        </a:graphic>
      </p:graphicFrame>
      <p:sp>
        <p:nvSpPr>
          <p:cNvPr id="5" name="Rectangle 4"/>
          <p:cNvSpPr/>
          <p:nvPr/>
        </p:nvSpPr>
        <p:spPr>
          <a:xfrm>
            <a:off x="493852" y="5945970"/>
            <a:ext cx="4068623" cy="738664"/>
          </a:xfrm>
          <a:prstGeom prst="rect">
            <a:avLst/>
          </a:prstGeom>
        </p:spPr>
        <p:txBody>
          <a:bodyPr wrap="square">
            <a:spAutoFit/>
          </a:bodyPr>
          <a:lstStyle/>
          <a:p>
            <a:r>
              <a:rPr lang="en-US" sz="1400" dirty="0">
                <a:solidFill>
                  <a:srgbClr val="FFFFFF"/>
                </a:solidFill>
                <a:latin typeface="Segoe UI" panose="020B0502040204020203" pitchFamily="34" charset="0"/>
              </a:rPr>
              <a:t>SNAP: PM 03-04-03-b; PM 08-04-04-04-b</a:t>
            </a:r>
          </a:p>
          <a:p>
            <a:r>
              <a:rPr lang="en-US" sz="1400" dirty="0">
                <a:solidFill>
                  <a:srgbClr val="FFFFFF"/>
                </a:solidFill>
                <a:latin typeface="Segoe UI" panose="020B0502040204020203" pitchFamily="34" charset="0"/>
              </a:rPr>
              <a:t>TANF: PM 08-01-01-f</a:t>
            </a:r>
          </a:p>
          <a:p>
            <a:r>
              <a:rPr lang="en-US" sz="1400" dirty="0">
                <a:solidFill>
                  <a:srgbClr val="FFFFFF"/>
                </a:solidFill>
                <a:latin typeface="Segoe UI" panose="020B0502040204020203" pitchFamily="34" charset="0"/>
              </a:rPr>
              <a:t>AABD: PM 08-02-02-d</a:t>
            </a:r>
          </a:p>
        </p:txBody>
      </p:sp>
    </p:spTree>
    <p:extLst>
      <p:ext uri="{BB962C8B-B14F-4D97-AF65-F5344CB8AC3E}">
        <p14:creationId xmlns:p14="http://schemas.microsoft.com/office/powerpoint/2010/main" val="2421810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161" y="189872"/>
            <a:ext cx="4781799" cy="1452820"/>
          </a:xfrm>
          <a:prstGeom prst="rect">
            <a:avLst/>
          </a:prstGeom>
        </p:spPr>
      </p:pic>
      <p:sp>
        <p:nvSpPr>
          <p:cNvPr id="6" name="Rectangle 5"/>
          <p:cNvSpPr/>
          <p:nvPr/>
        </p:nvSpPr>
        <p:spPr>
          <a:xfrm>
            <a:off x="311387" y="1874852"/>
            <a:ext cx="5579732" cy="3539430"/>
          </a:xfrm>
          <a:prstGeom prst="rect">
            <a:avLst/>
          </a:prstGeom>
        </p:spPr>
        <p:txBody>
          <a:bodyPr wrap="square">
            <a:spAutoFit/>
          </a:bodyPr>
          <a:lstStyle/>
          <a:p>
            <a:r>
              <a:rPr lang="en-US" sz="2800" dirty="0">
                <a:solidFill>
                  <a:srgbClr val="001E61"/>
                </a:solidFill>
              </a:rPr>
              <a:t>Legal Aid Chicago is a private non-profit that provides </a:t>
            </a:r>
            <a:r>
              <a:rPr lang="en-US" sz="2800" b="1" dirty="0">
                <a:solidFill>
                  <a:srgbClr val="001E61"/>
                </a:solidFill>
              </a:rPr>
              <a:t>free </a:t>
            </a:r>
            <a:r>
              <a:rPr lang="en-US" sz="2800" dirty="0">
                <a:solidFill>
                  <a:srgbClr val="001E61"/>
                </a:solidFill>
              </a:rPr>
              <a:t>civil legal services to people with limited income in Cook County, securing their rights to economic stability, affordable housing, personal safety, fair working conditions, and basic healthcare.</a:t>
            </a:r>
          </a:p>
        </p:txBody>
      </p:sp>
      <p:sp>
        <p:nvSpPr>
          <p:cNvPr id="59" name="AutoShape 2" descr="data:image/png;base64,iVBORw0KGgoAAAANSUhEUgAABZ0AAAWeCAYAAAAL3YudAAAACXBIWXMAAC4jAAAuIwF4pT92AAAgAElEQVR4nOzdf7BfdX0n/nc7Hbu0uElFVoX2JMa47QmYZOniNEG8tzUZBruS69LCIBxzgdpi49dcwBaxjkkcFekPSCwoW4vc+NE6Wq0XbHUZ6HgDC7i6i0mEfLaVRvJpsfoFbG6ly3z9h++8w7l4Cflxf3w+5+fjMZOB7czOnM/r9fkcw/O8zuv9E88880wAAIA2S9JsaQhhaZ9KsLvX7Rz0hQIAoK2EzgAAVEaSZqtDCIsPu54j/d+i4WNcdwyQl9Sks3tCCEcLqR/N/xxu9xH+/wi7AQCoBKEzAAB9laTZzDD48MD48KB4SPUHZioPp6cdHmDPDK4P9rqd3cVcFgAATSd0BgDgmGaEyIvzEPlI/75KFRtl14wPM3mEfxdSAwBwVEJnAICWmhEmT08jzwyV4z8X+W4wC9PrQQ7OmKyenqIWTgMAtJDQGQCggY4QKE//s067jmmW6enp6UB6et3Ho71u50h7qwEAqCmhMwBADc0IlQ//px3J1NXUjED6ef80LQ0AUC9CZwCACkrSbGk+lTz9Z3pSWahMWx2YOR09I5Ce9I0AAKgWoTMAQEmSNJteezEdLA87lA/mZXpKemYg/agJaQCAcgidAQAGLEmz6Snl4RkBs4llKMaBmUF0/s/dvW7noPoDAAyG0BkAoE/ycHl6Fcb0v5tahmo6fDp60qGGAAD9IXQGAJijfN/yauEyNNJ0GG0yGgBgnoTOAADHkKTZ8IxgebW1GNBaB2ZMRNsZDQBwDEJnAIDnH+o3PGOCeYnaAMexa+ZUdK/bmVQwAKDthM4AQOscth5jOmRe5JsA9MmeGSs6BNEAQOsInQGARjtsglnADJRFEA0AtIbQGQBolHwHsxUZQB3smbEjercd0QBAUwidAYDaytdkDM+YZF6lm0CNTeUB9OR0GN3rdg5qKABQN0JnAKA2DptiHrYmA2iBPTOCaNPQAEAtCJ0BgErKdzEPz/hjihng2Wno6ZUck3ZDAwBVJHQGACphxqqM6T92MQPMzq7DgmgrOQCAUgmdAYBSJGm2ekbA7MA/gP7ZM2MvtBAaACic0BkAKMRhIbN9zADFEUIDAIUSOgMAA2FdBkBlCaEBgIESOgMAfZEf/DciZAaonV0zAmgHEwIACyZ0BgDmLUmzmSHzKpUEaITbZ4TQu7UUAJgroTMAMGsz9jLHsHlI5QAa78CMVRwTVnEAALMhdAYAjsrKDAAOE/dBT1jFAQAci9AZAHiefJp5JP9jZQYARzM1PQGdh9CPqhQAEITOAEA+zTw8I2he1PqiADAf01PQE3ZBA0C7CZ0BoIWSNFs6I2S2mxmAfpuaDqDzKWi7oAGgRYTOANASSZrNnGa2mxmAIt0+4zBCazgAoOGEzgDQUNZmAFBRe/IAetwaDgBoJqEzADRIHjRPh8wb9BaAijswYwXHhGYBQDMInQGg5mbsZx4NIazSTwBqamrGQYQCaACoMaEzANSQoBmAFrh9RgjtIEIAqBGhMwDURJJmq/OQeVjQDEDLCKABoEaEzgBQYTOC5jjVvESvAEAADQBVJ3QGgIrJV2eMCZoB4LgE0ABQQUJnAKgAO5oBYMEE0ABQEUJnACiJoBkABmJqRvg8ocQAUDyhMwAUKEmzxTOC5iG1B4CBmg6gx3vdzqRSA0AxhM4AUIAkzaaD5g3qDQClODAjgN6tBQAwOEJnABiQJM2G86A5Bs6L1BkAKmNPDJ/zFRyPagsA9JfQGQD6KN/TPJYHzUvUFgAqzwGEANBnQmcAWKAZe5rHHAgIALVl/zMA9InQGQDmKd/THP9sVEMAaJQD+fqNces3AGDuhM4AMAfWZwBA6+yasf/Z+g0AmAWhMwAcx4z1GfFQwCH1AoBWml6/sb3X7ez2FQCAoxM6A8BRJGm2esZU8yJ1AgBycf3G9nz9hulnADiM0BkAZsinmkfzPw4FBACOZ2e+emNCpQDgWUJnAHg2bB7Og2aHAgIA8+HwQQDICZ0BaK0ZU81jDgUEAPro9jx8Nv0MQCsJnQFonRm7mk01AwCDZPczAK0kdAagFfKp5pE8bLarGQAo2s48fJ5UeQCaTugMQKMlabY0hLA1D5wX6TYAULID+d9NJkw/A9BUQmcAGilJs+mp5iEdBgAqaCoGzzGAdvAgAE0jdAagMfIVGmP54YAOBgQA6mJX3P3s4EEAmkLoDEDtORgQAGgIBw8C0AhCZwBqK0mz0Xyq2QoNAKBJrN4AoNaEzgDUihUaAEDLWL0BQO0InQGohSTNluYnvccDAhfpGgDQMgfyvwtNWL0BQNUJnQGotCTNhvPJ5g06BQBwaPXG9N5nqzcAqCShMwCVlO9rjmHzKh0CADiinfnqjd3KA0CVCJ0BqAz7mgEA5mVXfujgpPIBUAVCZwBKl+9rng6b7WsGAJifA3n4PK5+AJRJ6AxAaWYcDrhRFwAA+ubAjL3PDh0EoHBCZwAKlx8OGMPmIdUHABiY6UMHtwufASiS0BmAwiRpNpKv0RA2AwAUa2e+euNRdQdg0ITOAAxckmaj+WSzwwEBAMolfAZg4ITOAAyMsBkAoLJ25eHzpBYB0G9CZwD6KkmzxfkKjVFhMwBA5QmfAeg7oTMAfTEjbI5/FqkqAECtCJ8B6BuhMwALImwGAGiUGD6P97qdcW0FYL6EzgDMi7AZAKDRDuSTz8JnAOZM6AzAnAibAQBaRfgMwJwJnQGYFWEzAECrCZ8BmDWhMwDHJGwGAGAG4TMAxyV0BuCIhM0AAByD8BmAoxI6A/A8wmYAAOZgVx4+TyoaANOEzgAcImwGAGABhM8APEfoDEAMnGPQvFXYDADAAgmfARA6A7RZkmajedi8xBcBAIA+iuHzWK/b2a2oAO0jdAZoIWEzAAAF2ZlPPj+q4ADtIXQGaJEkzYbzsHlI3wEAKJDwGaBFhM4ALSBsBgCgAqZCCNvjn163c1BDAJpL6AzQYEmaLc3D5o36DABARUzlwfNWDQFoJqEzQAMlabY4nyIRNgMAUFUH8pUb4zoE0CxCZ4AGycPmsfzPIr0FAKAG9sS/v/a6nUnNAmgGoTNAQyRpNppPNwubAQCoo115+Lxb9wDqTegMUHP5IYHxlcQlegkAQAPszNduPKqZAPUkdAaoqSTNVueTzUN6CABAw0zlf9eNBw4e1FyAehE6A9SMQwIBAGiRqXzlhsMGAWpE6AxQEw4JBACgxRw2CFAjQmeAGsgPCdxqbzMAAC13ex4+2/cMUGFCZ4AKyw8J3GpvMwAAPM+O/LBB+54BKkjoDFBB9jYDAMBx2fcMUFFCZ4CKSdJsq73NAAAwa/Y9A1SM0BmgIpI0G8mnm+1tBgCAubPvGaAihM4AJUvSbGkIYdzeZgAAWLC4cmN7r9vZqpQA5RE6A5Qk39sc12hs0QMAAOirA/nU84SyAhRP6AxQgiTNRuNp21ZpAADAQO0KIYxauQFQLKEzQIGSNFud7222SgMAAIqzLV+7cVDNAQZP6AxQgHyVRpxs3qzeAABQCis3AAoidAYYsCTNRvKDAhepNQAAlM7KDYABEzoDDEiSZkvzsNkqDQAAqJ5tvW5nq74A9J/QGaDP8lUaYyGELWoLAACVdiCfep7UJoD+EToD9FGSZsP5dPMSdQUAgNq4PQ+fHTQI0AdCZ4A+yKebY9i8QT0BAKCWpuLh371uZ7v2ASyM0BlggZI0i6s0tjooEAAAGiEeNDjW63Z2ayfA/AidAeYpSbPVIYTtDgoEAIBG2hb/vm/lBsDcCZ0B5shBgQAA0BoOGgSYB6EzwBw4KBAAAFrJQYMAcyB0BpiFfLo5rtLYqF4AANBKU/mu53HtBzg2oTPAcSRpNpJPNzsoEAAA2JVPPT/a+koAHIXQGeAokjRbmk83b1AjAABghjj1vLXX7WxXFIAXEjoDHEGSZvGgwK2mmwEAgGPYk08971YkgB8TOgPMkE83x1UaQ+oCAADM0rZet7NVsQCeJXQGyJluBgAAFsDUM0BO6Ay0nulmAACgj0w9A60ndAZazXQzAAAwAKaegVYTOgOtZLoZAAAogKlnoJWEzkDrmG4GAAAKZOoZaB2hM9AappsBAIASmXoGWkPoDLSC6WYAAKACTD0DrSB0BhrNdDMAAFBBpp6BRhM6A42VpNloCGG76WYAAKCCduVTz49qDtA0QmegcZI0W5xPN2/QXQAAoMKm4hrAXrezXZOAJhE6A42SpNlIHjibbgYAAOoiTj2P9LqdgzoGNIHQGWiEfLo57kTbrKMAAEANTeXrNiY0D6g7oTNQe0marQ4hxL+YLdFNAACg5naGEMZMPQN19pO6B9RZkmZxuvmbAmcAAKAhNoYQdidpNqyhQF2ZdAZqKUmzpfl08yodBAAAGmpbr9vZqrlA3QidgdpJ0mw0hLDdYYEAAEAL7MkPGXxUs4G6EDoDtZEfFjgeQtigawAAQItM5XuexzUdqAOhM1AL+T6zcbubAQCAFrs9hDDqkEGg6hwkCFRefljgVwXOAABAy21wyCBQByadgcrKDwuM081DugQAAPA8DhkEKkvoDFRSkmYjeeDssEAAAIAj25Wv23DIIFApQmegUvLDAuPT+s06AwAAcFxTefA8oVRAVQidgcpI0mx1Pt28SlcAAADmZEev2xlTMqAKhM5AJSRpNhpC2G6dBgAAwLztCSGMWLcBlE3oDJQqX6cRw+aNOgEAALBgcd3GWK/bGVdKoCxCZ6A01mkAAAAMzM48fD6oxEDRflLFgTLk6zQmBc4AAAADEd8mncyHfQAKZdIZKJR1GgAAAIWybgMonNAZKIx1GgAAAKXZ0et2xpQfKILQGShEvk4jTjgvUnEAAIBS7AkhjPS6nUeVHxgkO52BgUvSLE433yZwBgAAKFV863R3kmYj2gAMkklnYGCSNFsaQpiwTgMAAKByrNsABkboDAxE/uR83HQzAABAZe3K120c1CKgn6zXAPouSbOtIYQvCpwBAAAqbSiE8Gh+6DtA35h0BvomSbPF+TqNIVUFAAColSt73c52LQP6QegM9EX+ZDwGzktUFAAAoJZ2hhDGrNsAFkroDCxYkmajIYTbVBIAAKD29uR7nh/VSmC+7HQGFiRJs3GBMwAAQGOsCiHszg+HB5gXk87AvOT7myfzv5AAAADQPNt63c5WfQXmSugMzFm+vzkGzotUDwAAoNFuDyGM2vMMzIX1GsCc5PubvylwBgAAaIUNcegoHz4CmBWhMzBr9jcDAAC00qo8eLbnGZgV6zWA47K/GQAAgJw9z8BxCZ2BY7K/GQAAgMPsDCGM2fMMHI31GsBR5fubBc4AAADMtDFft7FUVYAjMekMHFGSZttDCJtVBwAAgKOYCiEM97qd3QoEzCR0Bp4n3988np9QDAAAAMdzaa/bGVclYJr1GsBzZuxvFjgDAAAwW7claSZ0Bp5j0hk4JEmz4RDChP3NAAAAzNOuEMKIAwYBk87A9IGBXxU4AwAAsABD+QGDqxUR2s2kM7Rc/grUxrbXAQAAgL6ZyieeJ5UU2knoDC3lwEAAAAAGzAGD0FLWa0ALJWm21IGBAAAADFg8YHC7IkP7mHSGlsl3a03a3wwAAEBBbg8hjDpgENrDpDO0SH5goMAZAACAIm3IDxhcrOrQDkJnaIkkzcbiq00CZwAAAEqwKoTwaP72LdBwQmdogSTN4sENN+o1AAAAJVqUTzyPaAI0m53O0GD5q0sTIYQhfQYAAKBCLu11O+MaAs1k0hkaKkmzpfn+ZoEzAAAAVXNb/lYu0EAmnaGB8h1ZDgwEAACg6naGEMZ63c5BnYLmEDpDw+S7scYFzgAAANTEnhDCsOAZmsN6DWiQJM1GQwhfFDgDAABQI6vyAwZXaxo0g0lnaIgkzbaHEDbrJwAAADU1lU8879ZAqDeTztAA+eELAmcAAADqbFE+8Tyii1BvJp2hxpI0WxxCmAghDOkjAAAADXJpr9sZ11CoJ5POUFN54DwpcAYAAKCBbkvSbKvGQj0JnaGG8sMVJvPDFgAAAKCJtuTrJIGasV4DamZG4LxI7wAAAGiBnSGEsV63c1CzoR6EzlAjSZoN5zucBc4AAAC0yZ4QwrDgGerBeg2oiSTNRkMIXxU4AwAA0EJxveRkfr4RUHFCZ6iBPHC+Ta8AAABosRg8P5qvnQQqTOgMFZek2XaBMwAAAByyKJ94FjxDhQmdocLyU3o36xEAAAA8Zzp4HlYSqCahM1RUHjhv1B8AAAB4gRg8fzVfRwlUzE8888wzegIVkh+KMBFCGNIXAAAAOK5Le93OuDJBdQidoULywHkyPxwBAAAAmB3BM1SI9RpQEQJnAAAAmLfb8jWVQAUInaECkjRbKnAGAACABdkoeIZqsF4DSpak2eo8cF6kFwAAALBgO3vdjgMGoUQmnaFEAmcAAADoOxPPUDKTzlASgTMAAAAM1J4QwnCv2zmozFAsk85QAoEzAAAADFw8N2kyP7gfKJDQGQqWpNmowBkAAAAKIXiGElivAQXKA+fb1BwAAAAKZdUGFMikMxRE4AwAAAClMfEMBRI6QwEEzgAAAFA6wTMUROgMAyZwBgAAgMqIwfPu/IB/YEDsdIYBEjgDAABAJU3lO553aw/0n0lnGBCBMwAAAFTWonzVholnGAChMwyAwBkAAAAqT/AMAyJ0hj4TOAMAAEBtCJ5hAITO0EcCZwAAAKgdwTP0mdAZ+kTgDAAAALUleIY+EjpDHwicAQAAoPYEz9AnQmdYIIEzAAAANIbgGfpA6AwLIHAGAACAxhE8wwIJnWGeBM4AAADQWIJnWAChM8yDwBkAAAAaT/AM8yR0hjkSOAMAAEBrCJ5hHn7imWeeUTeYJYEzAABVsOzUk8KJJ/x0eNnJi8PLTv65Q1eUpq8Mixa/+LmrO29k7ZyudN/DvfDIt//puf/3Px745/DYdx8/9O97933n0D/3P/ZEeOrpH/kOAG00FUIY7nU7u3Ufjk/oDLMkcAZop5XLTzn0uWcGO6eecnL4hSWveF49Tjrp34ezzj79iDV64vGpcP99Dz/v/zZ18Ieh2302xHnq354O+w9879C/733ku75pwCEnnvCisOzUl4aVK14ZXvzinwmnnb48LH/1z4cVpyWlF+i+ex8KTz75r+FrD+wN33/8X8L3Hz/o/gW0wZ48eD6o23BsQmeYBYEzQLPFYHk6VJ6eFJzrhGC/3TFx/3PBtEAHmi8GzK959c+HVy19RfiVNSvD2rNOCy89eVHtPncMo3c/+Hfh777dO/QwzX0LaCDBM8yC0BmOQ+AM0BwzpwZjuPzLZ6aVmBicC4EONMPLX3JieM0vJuGMVf8x/Oq6M2t3L5qL+BAtTkTHFR3uWUBDCJ7hOITOcAwCZ4B6a0uoI9CBelizcllY/ZpXhdcPnXHUdTxtEO9Zd9/9P8Pe/3Mg7H/sSd9eoK4Ez3AMQmc4ivxk2m+qD0B9xEnmNauXt2Jy8FgEOlAN0/ek4defEc799V+p5bqMQYuHF97+xcmw+1v/EB7Yu7/ZHxZoIsEzHIXQGY4gD5wnQwj+ywCg4padelJY+UtLwoUXrm/15ODRTAc6d04+KICGAswMmrPRc5R8DuKhq5/9i7vDV+7+urc2gDoRPMMRCJ3hMAJngOqLQfM5w2eEDW8ebu0083wIoGFw4oGk5657bbjwLetMNPfB9P3qi195IHzvB0/V/vMAjber1+0MazP8mNAZZhA4A1RXnB5ct/Z0E819EgOdT33yy+Hu/7FHoAPzFPfGr3vdqnDJW9/oAdgAxZVBt9+xK9z1wL7GfkagEXb2up1RrYRnCZ0hJ3AGqKZ48NZ/OXet19QHqDN+Z5i850GBDszS9FTzps3nK1mB4vqNG/74Mx6WAVUmeIac0BmeDZwXhxB2hxCWqAdA+aanmq94+/mmBws0Pf08cdc3wlNP/6g1nxtma/2aFWHDeUPhvJG1alaym3d8Ifzll+61KgioIsEzrReEzvBc4BwnnFcpB0C54qvqbz53TXjb72ywE7VkMdDZ+bm7TRNCHjZfffXFHoJVUFy98We33u7gQaBqdvS6nTFdoc2EzrSawBmgGmLYvPGCdV5Vr6AYPn/l7q8LdGglYXN9CJ+BCrq01+2MawxtJXSmtQTOAOUTNteHQIc2ETbXl3sVUDGCZ1pL6ExrJWkWb/wbfQMAihd3No+sPzN86PorVL9m4qGDf/rxCWs3aKR4QOC1v5+Fs84+XYNrzr0KqBDBM60kdKaVBM4A5Rl5wxnhfVsus7O55ux8pkniWxfv/b3MAYENdN0HPhk6f7XL4ahA2f5Tr9vZrQu0idCZ1hE4A5QjThD+4Yc3eV29QZ54fCrc8MefCRN3fUOgQy1566Id4r3qmms+Gu56YF/bSwGUZyqEMCx4pk2EzrRKkmajIYTbdB2gODHUufadF4Rs9BxVb6h9D/fCtvffGh7Yu7/tpaBG1qxcFra873IPwlok7nu+4abPhf2PPdn2UgDlEDzTKkJnWkPgDFC8GOrcfNNVVmm0RAx0PvBHHSs3qDQPwnjPNbeET91xX+vrAJTiQAhhda/bOaj8NJ3QmVYQOAMUS6jTXvE19vdv+0SY+NsH214KKsiDMKbdd+9D4Q+2/bmpZ6AMe/KJZ8EzjSZ0pvGSNFsdQpgMIfivC4ACCHUIAh0qxoMwjsbUM1ASwTONJ3Sm0QTOAMV6+8Xrw7Xvfauq85x3vuNGU8+UyoMwjsdqIKAkO3vdzqji01RCZxorSbPFIYRHBc4Ag/fyl5wYbvzwpnDW2aerNi8g0KEMcbo5+69DHoQxK3E10KZ33OBAVKBogmcaS+hMI+WBc5xwXqXDAINlipDZEOhQpGWnnhQ+uOW3PAhjzq77wCfDxz59l8IBRdrW63a2qjhNI3SmkZI02y1wBhi8kTecET5y05UqzawJdBi09WtWhOuv/10Pwpi3uJP+bZtvDE89/SNFBIpyaa/bGVdtmkToTOMkaRZv1Bt1FmCwrrliJGzafL4qM2cx0Lny3Tdbt0HfuS/RL/HtjN+4aIvDUIEivbnX7UyoOE0hdKZRBM4Agxf3pH58x5VeW2dBYqAzetmHwt5HvquQLJj7EoMQ71PXXPPRcNcD+9QXKMJUCGG41+3sVm2aQOhMYyRpFpfv36ajAIMj2KHfLr/sOoEOCxL3N3/+M9us02Bg3nPNLeFTd9ynwEARBM80htCZRhA4AwxeDHY+uuOqsOK0RLXpq5t3fCFcf4u3SZk7+5spivsUUKA9efB8UNGpM6EztZek2eoQwmQIwX9tAAyISUIG7Y6J+8O733+rg7uYtUvOOyt86PorFIzCxOD55p1fdp8CiiB4pvaEztSawBlg8ATOFCUeMPi2zTcKdDguBwZSFvcpoEA7e93OqIJTV0JnaitJs8V54LxKFwEGQ+BM0fY93Au/u/mGsP+xJ9WeF4h75TdtfKPAmVIJnoEC7eh1O2MKTh0JnaklgTPA4AmcKcsTj0+F37hoi+CZ53GQKVUieAYKdGmv2xlXcOrmJ3WMmtoucAYYnBjuxEMDBc6UIX7v4gOP+OADgsCZCorfxfidjN9NgAG7LUmzEUWmboTO1E6SZjFw3qhzAIMxHe6sOC1RYUojeGaawJmqEjwDBRrPz7SC2rBeg1pJ0iwu0b9N1wAG5zN/do1wh8qwaqPdBM7UgVUbQEGmQghLe93OQQWnDkw6UxtJmg0LnAEG65orRoQ7VIqJ5/YSOFMX8Tt67Tsv0C9g0OLeu8n8jCuoPKEztZC/RjKhWwCDM/KGM8KmzeerMJUjeG4fgTN1k42ec+jBLcCAxbOtHCpILQidqbz8Kd54/lQPgAFYs3JZ+MhNVyotlSV4bpc4NSpwpm7ig1vBM1CADflZV1BpQmfqYDJ/mgfAALz8JSeGm2+6SmmpvOng2aFdzRZDuzg1CnUUg+f1a1boHTBom/Mzr6CyhM5UWpJm4wJngMGJ4d2NH950KMyDOojf1bh2QfDcTJecd5Y1P9TerZ+4VvAMFOG2fBUpVJLQmcpK0mwshLBRhwAGZ9PGN3qFndqJ39kPv+9yjWuYGNJ96Por2l4GGuL663/XOiCgCJOCZ6pK6EwlJWkWl6HdqDsAgxP3OJsopK7OG1lrd2qDxHAuhnTQFNYBAQWJryuO52dhQaUInamc/Cmd01gBBsgeZ5ogPjQZecMZellzMZT76I6rrPmhcabXAQEMWFxJOqHIVI3QmUrJn85N5E/rABiQ9/5eJuChET5y05Vh5fJTNLPG4qqUFaclbS8DDRXXAXkrAyjAUJJm2xWaKhE6UzWTIYQlugIwOHEyNK4mgKYY/8R7Dk3vUz/x4ED3I5ouvpXhYEGgAJuTNBtVaKpC6ExlJGk2nr8WAsCAxGDufVsuU14aJU7t3/jhTXan1kycUHdwIG3hYEGgILc5WJCqEDpTCfnTuI26ATBY1mrQVPEV9k0b36i/NREfEPzhhze1vQy0SPzf3g9u+S0Px4AiTCZptlSlKZvQmdIlaTYcn8bpBMBgxVd7vcZOk3mFvT6ufecF9jjTOh6OAQWJEyYT+ZlZUBqhM6XKn745ZRVgwOJkVXy1F5oufs/td662NSuXhWz0nLaXgZaKD8fibwBgwOLqUgcLUiqhM6XJn7pN5E/hABigOFllrQZtML3fmWqKD8Buvukq3aHV4m/Amg2gABuTNBtTaMoidKZM2x0cCDB48eCiOFkFbRFfYb/kvLP0u4LiWg0PwGi7+BuIvwWAAtyYpNmIQlMGoTOlSNJsq4MDAYpx1Tv8hy3t86Hrrzj0wIXqWLn8FGs1IBd/C9ZsAAUZT9JstWJTNKEzhcufsm1ReYDBi/9B6/BA2uqjO6xxqJI/tPYEnseaDaAgi/Lg2cGCFEroTKHygwPHVR2gGFved7lK01orTkus2aiI2IfYD+DHrNkACrRKFkPRhM4UxsGBAMVav2aFkIfWs2ajfHGS801K8EkAACAASURBVKp3XdT2MsARxTUbcfUMQAE25KtOoRBCZ4rk4ECAgsSQ5+qrL1ZuCCF8cMtvKUOJsv865PBAOAarZ4ACbUnSbFjBKYLQmUIkaTbm4ECA4oysP9OUM+TOOvv0MPKGM5SjBC9/yYnh2ve+tXWfG+bCKiCgYBP56lMYKKEzA5c/RbtRpQGK4VV2eKH3bbnMgV0l2HjButZ9ZpiP+L/b7lFAQRblwbODBRkooTMDlT89m1BlgOKsWb3cq+xwmPib2LTxjcpSoDjlvGnz+a35vLAQ7lFAwVblK1BhYITODJqDAwEKZpczHFkMQB0qWBxTzjA38R4VH9YAFGRjkmajis2gCJ0ZmCTNxh0cCFCs9WtW2OUMx3DVOy5QngKYcob5ee/vZSoHFOm2JM1WqziDIHRmIPKnZQ4OBCiYKWc4tvNG1oY1K5ep0oC9+dw1jf58MCjxHrVy+SnqCxRp0n5nBkHoTN/lT8nsBgIoWPyPVFPOcHxb3ne5Kg1QPAztbb+zobGfDwbtty/3+wEKtchZXAyC0Jm+yp+OjdvjDFC8C8//NVWHWYgPZ+IqGgZj3drTHWYKC2DaGSjBUJJmWxWefhI602/2OAOUIO5PzUbPUXqYJatoBueKt9vlDAtl2hkowZYkzUYUnn4ROtM3SZqNhRD87QigBPanwtyYdh4Ma36gP+K087JTT1JNoGjjSZotVXX6QehMX+R7nG9UTYBy2J8Kc2fauf/OXffapn0kKM1vvulsxQeKZr8zfSN0ZsHyPc5uSgAlidOa9qfC3Jl27q94gOCFb1nXpI8Epdq0+fxD67MACrYqSbPtis5CCZ3phxg4L1FJgHIMv/4MlYd5Mu3cP2tWL/cADPps3esclwOUYrP9ziyU0JkFyU83HVJFgHI4QBAWJk47r1m5TBX7wAMw6L+r3nWRqgJlsd+ZBRE6M29Jmg3H001VEKA8v/Kf/qPqwwJdfJEHNwsVV2t4AAb9F98esAYIKIn9ziyI0Jl5sccZoBquePv5OgELdN7I2rDs1JOUcQHiag1gMDac58VSoDT2OzNvQmfmayJ/6gVASWJIFlcDAAv3m286WxUXwGoNGJz4YMyBgkCJ7HdmXoTOzFmSZmP2OAOU75xhIQ/0y6bN5x9aEcH8WK0Bg+VAQaBk9jszZ0Jn5iRJs9UhhBtVDaB8G948rAvQR+vWnq6c8+AgRhi8S976RlUGymS/M3MmdGbW7HEGqA6rNaD/7Eifn9WveVUdLxtqJf5vvt3zQMnsd2ZOhM7MxXgIYYmKAZRv7S//ki5An8VQZ+XyU5R1jl4/ZNUPFMFaLaAC7Hdm1oTOzEq+x3mDagFUw6//l9fpBAzAueteq6xzEPdgn3W2tSRQBGu1gIoYz9+Eh2MSOnNc+R7nrSoFUA3xBHshDwzGhW9Z50DBOXjNq3++NtcKdWfFBlAR9jszK0Jnjil/ejWe31QAqIDX/KJdzjAoLz15UVizern6zpJ9zlAs67WAihhK0sxwIsckdOZ44k1klSoBVMfw6+10hEHyG5u9004X0EORrNcCKmRL/mY8HNFPPPPMMyrDEeXL4b+oOgDV8uA9Nx2axgQGZ8UZl4ennv6RCh9Hr9up9PVBE7k/ARVyIL741Ot2DmoKhzPpzBElabY0X6sBQIWsXH6KwBkKYMXG8dktC+WwSx2okCUhhO0awpEInTkae5wBKmjlildqCxTAio3je1XysqpfIjTS69eu1FigSjYmaTaqIxxO6MwL5Mvgh1QGoHp+ZY3/0IQiZKPnqPNxvOzkn6v09UFT/eq6M/UWqJrt+Rvz8ByhM8+TL4HfoioA1XTeyFqdgYKsWblMqY/BQzAox4rTknDiCS9SfaBKFlnRyuGEzjwnSbPFbhIA1RX3OQPF8Qr7sS23VxZKY68zUEFD+ZvzcIjQmZnizWGVigBUk33OUCyvsB9bnLYEyvGqpa9QeaCKtuRv0IPQmWclaTYSQtisHADV5VV2KFYMVZedepKqH4E3L6Bc/k4AVNhE/iY9LSd0xloNgJqwzxmKt/KXlqg6UDlrzzpNU4CqWpK/SU/LCZ0JeeC8SCUAqsu0JZTjzP+8QuWPwLofKNdLT14UXv6SE3UBqKrN+Rv1tJjQueWSNBsLIWxoex0Aqs60JZTj3F//FZUHKuk/vOTfawxQZePWbLSb0LnFkjRb6pUHgHr4xVc7sAvKEKcJvWnwQvbJQvm8cQBU3CKrXNtN6Nxu1moA1MTqM35Rq6Ak3jQAqujUU07WF6DqNuRv2NNCQueWStIsTjgPtb0OAHVx1tmn6xWUxF7nFzrpJK/1Q9l+Yckr9ACog635m/a0jNC5hZI0Wx1C2NL2OgDUxcrlp+gVlOiXz0yV/zAehEH51p51mi4AdWDNRksJndvJjx2gRl52svM3oEwrTkvCiSe8SA+ASok75wFqYsiajfYROrdMvlZjVdvrAFAny5edql9QsmWnvlQLgMrxNhRQI1vzN+9pCaFzi1irAVBPp52+XOegZCtXvFILcstOPakS1wEA1Io1Gy0jdG6JJM0W+3ED1JOdjVC+NBU6TzvxhJ+uxoUAVnABdbMqfwOfFhA6t4e1GgA1ZWcjlM9hgkAVvezkn9MXoG62WLPRDkLnFkjSbDiEsLntdQCoI7saoRriYYIAAPSFN/FbQOjccNZqANSb12ahOjwEAqrm1FNO1hOgjqzZaAGhc/PFH/GSthcBoK68NgvV8bM/8+90A6iUX1jyCg0B6sqajYYTOjeYtRoA9efwMqiOVy0V7gAA9JE38xtM6NxQ1moANMOixS/WSagIr7EDAPSVNRsNJnRuLms1ABpg7VmnaSNUhNfYAQD6zpqNhhI6N1D+Y7VWA6ABXnryIm2Eilj+6p/XCgCA/vOmfgMJnZvJjxWgAZadepI2QoWsOC3RDqBSzhtZqyFAE1iz0UBC54bJf6Sr2l4HgCY48YSf1kcAAKANxpI0W6rTzSF0bpB8rcaWttcBoCmWLXm5XkLFrFx+ipYAAPTfIm/uN4vQuVn8OAEa5MSfPUE7AQCAthhK0mxMt5tB6NwQ1moANM+LX/wzugoAHNW+h3uKAzTNVms2mkHo3AD5j9GTIICGOe305VoKFWPtDVAlj3z7n/QDaBprNhpC6NwM4/mPEgCAAbL2JoT9jz1RgasAABosrtkY0eB6EzrXXJJmo/HH2PY6ADTR8lf/vL4ClfPU0z/SFABg0MaTNFusyvUldK6x/Me3ve11AGiqFaclegsAALTRIplXvQmd681aDQAAAACaaGOSZsM6W09C55rKf3Qb2l4HgKY68YQX6S1QWffd+5DmQAX844F/1gag6RwqWFNC5xrK12r40QE02LJTX6q9QGU9+eS/ag5UwGPffVwbgKZbkqTZVl2uH6FzPY3FH13biwAAAABA421J0my1NteL0Llm8h/ZlrbXAQCA8jz80COqDxXw1L89rQ1AWzhUsGaEzvXjRwbQAj/7M/9Om4HK+uEP/6/mQAXsP/A9bQDaYihJs1Hdrg+hc40kaRbXagy1vQ4AbfCqpa/QZ6CyTFcCACXYnp9zRg0InWsi/1FZnA4AQOlMV0I17H/sCZ0A2mSRDQD1IXSuj+35jwsAAADCU0//SBGAttmYpNmwrlef0LkG8h/TxrbXAQCAatj7yHd1Akp2370PaQHQVuM6X31C53rwYwIAqIC9+76jDUAlPPnkv2oE0FZLkjSzgrbihM4Vl/+IlrS9DgBt8+IX/4yeA5V2x8T9GgQl+toDe5UfaLOxJM2W+gZUl9C5wvIfz1jb6wDQRqedvlzfgUqbOvhDDYISPfVvTys/0GYOFaw4oXO1OTwQAKBC7DL+sW7XqhEo0/4D31N/oO02OFSwuoTOFZX/aDa0vQ4AAFTT9x//F52BEu1/7AnlB3AOWmUJnavLjwYAoEL2PdzTjhm+//jBylwLtM0Tj0+Fp57+kb4DOFSwsoTOFeTwQACA6nnk2/+kKzOYsoTy3H/fw6oP8GMOFawgoXPFODwQAKCaHn7oEZ2ZIU5ZxmlLoHhfe2CvqgP8mEMFK0joXD0ODwQAqKAf/vD/asthTFtCOexUB3gBhwpWjNC5QhweCABQXXv3fUd3DmP6G8rxD73vqzzACzkfrUKEztXixwEAUFH/7w/+VWsO88/fe7JS1wNtENfa7H/Mbw/gCBwqWCFC54pI0mzM4YEAANX1vR88pTuH2X/ge5W6HmgDa20AjikeKrhYicondK6A/MfgSQwAQEXdMXG/1hzB/seeqNw1QdM5RBDgmBwqWBFC52pweCAAQIXZXXxkTz39o7Dv4V4VLw0ay355gOPa6FDB8gmdS5ak2er4Y2h1EQAAKu6R/Y9p0VH87290K3ld0FTeMACYFRsFSiZ0Lp+RfwCAivvW35nmPZpu19QlFOW+ex869IYBAMc1lKTZqDKVR+hcovzLP9TaAgAA1MATj085RPAYvOoPxbln14OqDTB72x0qWB6hc0kcHggAUA9f+Zuv6dQxeNUfirP7W/+g2gCzF89PG1OvcgidyxO/9Eva+uEBODYn00N1fON/7dONY3CYIBTngb37VRtgbrYkabZUzYondC5B/mX3pAUAoAa+9s2/16bjcJggDN4dE/erMsD8OE+tBELncmzNR/wBAKiwOMFrn/PxOUwQBu/uu/+nKgPMz4YkzYbVrlhC54IlabY6hLCxVR8aAKCmbv/ipNbNgsMEYfD2/p8Dqgwwf85VK5jQuXhG+gEAasKhXbOz95Hv1uEyobbiWxf7H3tSAwHmbyhJs1H1K47QuUBJmo3EL3lrPjAAQI098fiUQ7vm4L57H6rNtULdeOsCoC+2Jmm2WCmLIXQulilnAGbl+4//i0JByT77F3drwRzcs+vB2lwr1I23LgD6YkkIYUwpiyF0LkiSZmP5lxsAjuv7jx9UJCjZPffv1YI5EIrBYHjrAqCvxkw7F0PoXID8y2xhOQBATQh55u5b3/6nul0y1IK3LgD6apFNBMUQOhdjLP9SAwBQA0KeuXvq6R8dOuwM6C9vXQD03cYkzZYq62AJnQcs/xJvafSHBKDvnnr6/1NUKNFffule5Z+Hr979jdpdM1SZty4ABmZcaQdL6Dx41moAMGf7H3tS0aAkcVrXb3B+Htzz93W8bKgsb10ADMxQkmbDyjs4QucBStJsdRzZb+wHBABooFs+9gVtnadv/Z31GtBPVmsADJRB0QESOg+WxeQAADVz9/0Padk8fe8HT9nrDH1itQbAwMVp51FlHgyh84DkI/pDjfxwABQi/scmUKybd3zh0IF4zN/tX5xUPeiDj/+325URYPBMOw+I0HlwTDkDMC8nnvCi8MFrLgkvPXmRAkLBdn7O/tSF2v2tf6j3B4CKuHPyQa0AGLwlpp0HQ+g8APmXdVXjPhgAA7fs1JPC5ztbQjZ6jmJDwe6YuP/QeggW5lvf/icVhAVyoClAobYnabZYyftL6DwYRvMBmJM43fz2i9eHybu3hxWnJYoHJfizW73K3g9xPcl999qLDQvhQFOAQsVXTMeUvL+Ezn2WTzkvadSHAmBgYth8yXlnhXvuvCFc+963KjSUJE45733ku8rfJ3/z1/+jEZ8DyuJAU4DCjZl27q+fatKHKVv+5bTLGYDjimHzyPozw1XvusjuZqgAU879tXffd5r0caBQDjQFKMWifHOBiec+ETr311j+JQWAI3r5S04MGy9YFy58yzphM1SEKef+i/V84vEp9zmYh6/c/XVlAyjH5iTNtve6nUfVf+GEzn2STzl7GgLAEa1cfko4d91rw6bN5ysQVIwp58H4yt98zaGoMEfxAEEPwQBKFaedR7Vg4ex07h9TzgC8wPo1K8Jn/uya8Ndful7gDBVkynlwJu95sKkfDQbGAYIApduYpNlSbVg4k859kH8ZTTkDcEhcobHudavsa4YauOGmz2nTgHzr73qN/FwwKHEljQMEASrBtHMfmHTuj62mnAFYdupJ4ZorRsLX7/tY+ND1VwicoeLiYV37H3tSmwbkez94Ktx3rwANZuuzf3G3AwQBqiFOOw/rxcKYdF6gfMp5Y60/BAALEldobDhvKJw3slYhoSbiROHNO7+sXQN2z64Hw1lnn97ozwj98pdfulctAaojDpgKnhfApPPCba37BwBg7k484UWHwub//vkPhls/ca3AGWrm/ds+YaKwAHdO2usMsxH3y3vzAqBShkw7L4xJ5wUw5QzQPjFsHll/pn3NUGNx5cPE3wpDixBDtDhV7n4Jx/bpz9ypQgDVY9p5AUw6L4wpZ4CWiIcDxn3N99x5g33NUHPX/WFHCwsU99QCR7fv4V54YO9+FQKoHtPOCyB0nidTzgDtMB02x8MBN20+X9gMNXfdBz4Z9j7yXW0s0D33723NZ4X5+JM/+bS6AVSXgdN5sl5j/nzpABoshs0bL1h3KGgGmiFOE3b+apduFswEJxxdvC/d9cA+FQKorkPTzr1uZ1KP5sak8zwkabbalDNAMx0+2Qw0x++/+2aHB5akM25fLRzJpz75ZXUBqD6Dp/MgdJ6f7XW8aACOTtgMzWatRrkm73FwIxwuHrI5cdc31AWg+ux2ngfrNeYo/5IN1eqiATgqazSg+e6796HwsU/fpdMlemD3I6397HA0N/zxZ7x9AVAfcdpZ8DwHJp3nzkg9QAOYbIZ2iJOEf7Dtz3W7ZDFYs2IDfsyUM0DtmHaeI6HzHJhyBqi/E094kbAZWuSaaz4a9j/2pJZXwDf+l8PSYJopZ4BaMog6B0LnufHlAqipGDZfct5Z4Z47bxA2Q0vcvOML4a4HBJ1V8bVv/n3bSwCHmHIGqC3TznNgp/MsmXIGqK+RN5wR3rflsvDSkxfpIrRE3ON8/S0T2l0h3/vBU4f6ctbZp7e9FLScKWeAWrPbeZZMOs/eWF0uFIBnrVm5LPz3z38wfOSmKwXO0CJxivDKd9+s5RX02c860JF2M+UMUHumnWfJpPMsJGm2NISwofIXCsAhK5efEn778g3hvJG1CgIt9BsXbTk0VUv1WLFB25lyBmgE086zYNJ5duxyBqiBl7/kxEOHBP71l64XOENLXX7ZdQ4OrLDpFRvQRqacARrDtPMsCJ2PI59y3ljpiwTg0CGBX574sEMCocWu+8AnHRxYA1Zs0FamnAEaxYDqcQidj8+XCKDCpvc2f+j6K+xthha7eccXwsc+Lcysg7vvN+lM++x7uBc+dcd9Og/QHKadj0PofAymnAGqK67SuOm6t4fPfnZbWHFaolPQYndM3B+uv2XCV6Am4qRn7Bm0yZ/8yaf1G6B5DKoeg9D52Hx5ACrmxBNedGiVxtfv+5i9zcCh/cDvfv+tClET69esOPR2ivs3bRKnnK3+AWgk087H8FOVvbKSmXIGqJ6Vy08Jf/jhTSabgUNi4Py2zTfakVpx8WHhyPozw1XvusgaJFrp9999s8YDNFccWBU8H4HQ+ehMOQNURFyl8f+8bSRko+doCXCIwLn6lp16UvjNN53tgFdaLa6S2fvId9teBoAmi9POS3vdzqO6/HxC5yNI0myxKWeAahh5wxnhfVsuMx0HPEfgXG3xgNeLLzrHCg0IIXz6M3cqA0DzxcHVUX1+vp945plnqnQ9lZCkWfyybGl7HQDKFCfkrnrHBUIL4HkEztUUV2isW3t6uOLt51uBBIe57gOfDJ2/2uW+BdBsrzTt/HxC58PkU87xS2KkDqAk8aDAD11/hfIDzyNwrp64/ujN564Jb/udDd5IgWN44vGpsOkdN4QH9u5XJoBm2tnrdkw7zyB0PowpZ4DyxOnmD275rXDW2afrAvA8AudqiQe7nrvutfY1wxzFHc8f+KNO+N4PnlI6gOYx7TyD0PkwSZodNOUMUDzTzcDRxJDm3e+/VeBcAevXrAiXXfomDwdhgd5zzS1h4q5vuK8BNMuOXrczpqfPEjrPkKRZHIO/rTIXBNACppuBY7l5xxfC9bdMqFGJ4r7mkfVnhkve+kb7mqGP9j3cC9vef6uVGwDNMRVCWNrrduJAa+sJnWdI0iyOwC+pzAUBNJzpZuBY4uFbH/v0XWpUkriveeMF66zQgAGzcgOgUbb1up24urf1hM45U84AxYlBxo0f3mS6GTiqyy+7Ltz1wD4FKkHc1/zbl28I542sbd1nhzLFlRufuuM+PQCot6let7NYD4XOz0nSbHcIYVVFLgegsUbecEZ435bLwktPtj4feKEnHp8Ko5d9KOx95LuqU6C4QmPN6uXh6qsvtkIDShRXbvz+u292DwSot0t73c5423sodH42cB4OIXy1ApcC0Fgx0Lj2nReEbPQcTQaO6L57Hwp/sO3Pw/7HnlSggsQ3T9a9blW46l0XeRgIFdIZvzP86ccnrNwAqKcDvW5nadt7J3R+NnSeDCEMVeBSABopvqo9/on3CDSAo4oBy3Uf+Vx46ukfKVIB4n353HWvta8ZKiy++XHDH3/Gyg2Aemr9tHPrQ+ckzeKTh+9U4FIAGslhgcDxvPMdN4aJv31QnQqwfs2KsOG8IfuaoUas3ACopV29bme4za0TOqdZfOqwsQKXAtAo8ZXt9/5eJtgAjsr+5mLE9UYj688Ml7z1jfY1Q41ZuQFQO7/a63Ym29q2VofOppwBBmPNymXh5puusk4DOKo7Ju4P737/rdZpDFB8+LfxgnXhwrescz+GhogP696/7RPeDgGoh9t73c5IW3vV9tB5awhhSwUuBaAxrNMAjsc6jcGK+5ovPP/XHNwKDRYf3H3gjzqmngGq75W9bufRNvaptaFzkmaLQwix6cY+APogvr794fddbp0GcFT33ftQ+INtfx72P/akIg1A3Nd89dUXW6EBLeIhHkDl7ex1O6NtbFObQ+exEMKNFbgUgNpbdupJ4fOf2eb1beCorvvAJ0Pnr3ZZp9Fn0/uar3rXRe7B0FKmngEqbSqEsLTX7RxsW5vaHDrHKeclFbgUgFqLk3W3fuJaTQSOaN/DvfD7777ZYYF9Fh/2/eabzg6bNp/fqM8FzE/c9XzNNR8Ndz2wTwUBqmdbr9vZ2ra+tDJ0TtIsjrXfVoFLAai1a64YEXgAR2W6uf/iQa0XX3SOVUbAEXXG7wzXfeRz7rsA1TLV63YWt60nbQ2dJ0MIQxW4FIBaiq9zf3zHleGss0/XQOAF7G7ur3jPXbN6uX3NwKzEN0x+d/MN7sEA1XJpr9sZb1NPWhc6J2m2OoTwzQpcCkAt2d8MHE18vfv92z7hUKs+eflLTgxvPndNeNvvbHDPBebs8suus24DoDr29Lqd1W3qRxtD5/hUYWMFLgWgduxvBo4mvtL9px+fcJBVH6xcfko4d91rrS8CFuzmHV8IN+/8snUbANXwq71uZ7ItvWhV6Jyk2dIQwncqcCkAtfP2i9eHa9/7Vo0DnsdBgf0TH+xddumbrC4C+iquPHrb5hsFzwDlu73X7Yy0pQ9tC53jSZFbKnApALURd4lu2vhGE3fA81il0R/xHjuy/sxwyVvfaF8zMDDxnv0bF22x5xmgfK/sdTuPtqEPbQudD4YQLMQDmCUHBgJH8p5rbgkTd33D1NwCxH3NGy9YFy58yzr7moHC2PMMULodvW5nrA1taE3onKTZaAjhtgpcCkAtxAMDP7rjKpN3wHPibtCdn7vb3uYFiPuaf/vyDeG8kbW1/QxAvb3zHTd6SwWgPFMhhKW9budg03vwUxW4hqK04ikCQD/EwPnzn9lm+g44RNi8MPGtkTWrl4err77YgzygdB+56crwizu+EK6/ZUIzAIoX/yM77nUeb3rtWxE6J2k2HEJYVYFLAai8eJDVrZ+4VqOAcMfE/eGGmz5nB+g8xRUa6163Klz1ros8xAMqZfqsDsEzQCm2tiF0bsV6jSTNYiM3VuBSACpN4AyEfLL5K3d/Pex95LvqMQ/xbZHffNPZDmAFKu++ex8Kb9t8ox39AMX71V63M9nkujc+dE7SbGkI4TsVuBSASnv7xevDte99qyZBi1mjsTDxwd2G84bsawZqRfAMUIrbe93OSJNL34bQOY6sb6nApQBU1jVXjJjIg5Z64vGp8PH/dnv44lceEDbPQ9zXvG7t6eGKt59vXzNQW4JngFK8stftPNrU0rchdD6YL+kG4AgEztBO+x7uhU998sth4q5vCBnmIe5r3njBunDhW9bZ1ww0guAZoHA7et3OWFPL3ujQOUmz0RDCbRW4FIDKidN5177zgpCNnqM50CLxcMDb79gV7npgn7bPw8rlp4QLz/81906gkQTPAIWa6nU7i5ta8qaHznEh91AFLgWgUmLg/PEdV4azzj5dY6AF4gqNz/7F3eEvv3Rv2P/Yk1o+D3Ff82WXvsl9E2g8wTNAoS7tdTvjTSx5Y0PnJM1WhxC+WYFLAagUgTO0RwwOPnHbl8IDux8RHsxDvF+OrD8zXPWui6zQAFolvhXzjms/pukAg7en1+2sbmKdf6oC1zAojd2JAjBfAmdoPlPNCze9r9m+e6CtzhtZG/7xwD+H62+Z8B0AGKxVcXC21+3sblqdGxk6J2kW96GMVOBSACpD4AzN1hm/M0ze86BdzQuwZuWycPFF5xwKWwDabvrBm+AZYODi4Oxo08rcyPUaDhAEeD6BMzST9RkLF++Pa1YvD1dffXFYcVpS948D0HeXX3adB5oAgzUVQlja63YONqnOTQ2d40j6qgpcyv/P3t0HWVXd+cJfN5UyQRtBEEEwjbatSXdjS5hxYkNE8gSK8Q3a6EgRbXVkzGBwQsQ4iFLykDJqZ2b0mkeiN4leE0wspswVydu1IDcEA5gxIdgKGIOoTDBmUG9ISJzxn3lqHWmGt4Y+3fucs18+nyqqEoTutX/rcLr7u3/7twBqTuAM+RKD5mXLVoanf/FieP2t3Xa3j+IIjYvPawvX/u1085oBjmDGjEVhfdc2ZQKonBu2b1n6h/WrIwAAIABJREFU3/NU39yFzvVNHZNCCD9KwVIAak7gDPkgaE5e+8fHhS/dd0PeLgugIuJ5AZfOXOSsAIDKeXX7lqUn56m+eQydHw4hXJWCpQDUlMAZsiv+cP+D7z1dmtFsdEZlxE7nf1l7fx4vDaAi4g3Qa+fe42sSQOV8bPuWpavzUt9cHSS45wBBgTNQeAJnyJ7Nm7aHJx5fHTY+95JHmKsgdozHmpvjDNA78fvKBZ+5LNza+YiKAVRGPKNO6JxSuTvpEaAv4g8EAmdIt+5u5md+ttnYjBqJIX9zy5WFvHaAvui4emrYsuXl8MiKteoHkLyr6ps6PpuXAwXzFjp/NgVrAKip+bPbSz8QAOmzYvm68PT6rrDu5y+Yi5kCsascgPLc0Tk7dG1+OXRtfU3lAJIXG2pzcaBgbmY6O0AQ4N3Aec7cS1QCUmLpw0+WOsL8cJ5e27csLXoJAMoWn9aZOHWe+c4AycvNgYLvScEakmK0BlBo110+ReAMKbPs2/+n9AiywDm94o0BAMpz/LBBpXFuACRu9J7G2szLRei85wDB9hQsBaAmprQ1hwULzSWFtFnw9x32JOVWr9lQ9BIA9Ekc59b+8XGKB5C8XDTW5qXTOQbOg1KwDoCqi4Hzgw8tUHhIoXigZ/w3Sno998vtdgegj25bdE0YMaRO+QCS1b6nwTbT8hI6O0AQKKSGUUMFzpBynZ2fDnUDjrJNKfX6W7vD2qeeL3oZAPokjtlYeJOnegASNigPEx0yHzrXN3WMDSGcmYKlAFRVDJwfe3SxokPKxR/I26ecZZtS7Hvf/UnRSwDQZ9PaxxuzAZC8zDfY5qHTWZczUDixa/LL984rhVlA+t3ROdvjxym27ucvFL0EAP1izAZA4s7c02ibWXkInR0gCBRKDJy/eu8Nobml3sZDhlx12WTblVLbdrwZNm8y2xmgr4zZAKiITB8omOnQub6p42oHCAJFM+eq80uHkwHZMmfuJaG1caRdS6knHl9d9BIA9Escs9HW2qCIAMkROteQLmegUK6YNqEUXAHZ9KlZ0+1cSm187qWilwCg3xbdNsvhuQDJGbSn4TaTMhs61zd1nBxC8JMbUBhT2ppLc2GB7IpdYPHfMumzvmtbeGPnLjsD0A9x/JvDcwESldmG2yx3Ome6xRygHA2jhobOzk+rGeTAjTdebhtTatm3VhW9BAD9Nu9zMx0qCJCc6XsabzNH6AyQcvERxS/fO690QAuQfbELLI7KIX3WrOuyKwD9FL9ndXguQKIy2e2cydC5vqljUghhdAqWAlBxd902qxRSAfkRu8DMvEyf537166KXACAR8QwS3c4AiflsFkuZ1U5nXc5AIVx3+ZTSDFggX2IX2JyrzrerKbP77XfC0oefLHoZABKh2xkgMaPrmzrGZq2cWQ2dMztEG6C34mFjCxZeqV6QU7rA0mn1mg1FLwFAInydA0hU5rqdMxc61zd1xC5ng02BXHNwIBTDwps67HTKrN+4teglAEiMbmeAxGSuATeLnc66nIFci3Nev7DobxwcCAUQx+e0No601SkSR2ysWL6u6GUASIRuZ4DEDKpv6shUJpqp0Lm+qePkEML0FCwFoGLinNcJ54xRYCiIL941x1anzKpVPy16CQASo9sZIDGZOuMua53OupyBXItznGNHCFAczS31pX/7pMfTv3jRbgAkRLczQGKm1zd1DM5KObMWOmcq0QcohznOUFzx334crUM6vP7W7rD2qeftBkBCJn/0TKUESEZmGnIzEzrXN3WMDSH4SgXkkjnOUGzx3377lLOKXoZU+d53f1L0EgAkZt7nZrq5CpCMz2aljlnqdNblDORWxyfONccZCi7+QO7x4/RY9/MXil4CgMTEm6ttYxsVFKD/ztxz5l3qZSl0Ns8ZyKW21oawYOGVNhcKLv5A7rCl9Ni2482wedP2opcBIDHX/PVFigmQjEw05mYidK5v6pgUQhidgqUAJCo+ZrjkvnmKCpTEw5bifHfS4YnHV9sJgITEp/p8jQNIRCZC5/emYA29YbQGkEt33TbLHGdgP/Ouvyxcv+B+RUmBjc+9VPQSQGqtWL4u/Ourvwk7XttZWmLX5pf3W2rD6BGh7pgBYeDAo0PLmMbQeNpJobml3obW2F9ddE7ofGB5oWsAkIDR8ey77VuWbkxzMf/bf/7nf6ZgGYdX39TxuxCCVAbIlfaPjwtfuu8Gmwoc5MKL5oeura8pTApsWHOfm4OQAmufer50wGcMl/v6/hifMGsYdXxobT4lXHDhR52nUQNv7NwVxk28vnDXDVAB927fsjTVhwqmPnSub+qIs5wfT8FSABITDwv7/vK7BBnAIcVZwn956a2KkwLzZ7eXxp4A1RcDyq/+jyfC4z9YH15/a3finz+G0PFwu+nTzg3T2sfb4SqZMWNRWN+1rRDXClBBr27fsjTVBwpmYaazAwSB3LnnrjkCZ6BH8RHwKW3NCpQCG559seglgKqLYfMt8x8IE6fOC/d/c2VFAudo99vvhJXrN5dGGv3FhOtKnzN+bipr4vhWFQbov9F7GnVTK9WdzvVNHYNDCK8YrQHkyRXTJoQ7OmfbU+CwYvARA5cYilA7sRNy84YH7QBUyZJ7vx2WfP37NXvv6+5+7uz8tAaBCmoeN8vXN4D++/r2LUtTew5e2jud2wXOQJ7EE7sFzkBvxLCjfcpZalVjMRSJB5YBlRVvtMWxC/GQuVqGkd3dz/Gmn87nyjnjtJPyemkA1ZTqTucshM4AuTHv+stsJtBr8z43szQDntpateqndgAqKB4SeH77zama8xvD50dWrC2ty42n5BmxAZCIQWkesZHa0HnPaI3pKVgKQCLaPz7OITVAWWK381WXTVa0Gut64dVCXz9UUgycr517T8XmNvdXXFec+Ry7nknOjE/62gaQEKFzH+hyBnIjdiretugaGwqUbc7cS0qjeaidbTveDJs3bbcDkLDuwDkLs31j13Mc/2HcRjLiTdXWxpF5uBSAWhM694HQGciNhTd1OIwG6DOjeWrvicdXF70EkKgY3mYlcO4Wx39cOlPwnJQJH2nJx4UA1FZqR2ykMnQ2WgPIk7bWBmM1gH6J7yE6wmpr43MvFfnyIXExvM1S4NwtPvkgeE7GxHPH5eEyANJA6FwGXc5ALtQNOCosuW+ezQT6bcHfdyhiDT33q18X9tohaXE+cgxvsyqu/epr7vC66KcJ54wpfa8MQL8JncsgdAZyoeMT5xqrASQi/nA+pa1ZMWskdmSuWL6ukNcOSYrz0eN85Kzr2vpa+Mz193ht9NMZp52U6fUDpEQqR2ykLnQ2WgPIi3jw14KFV9pPIDE33ni5rrAaenp9V2GvHZLyT//0zdzUcvkPN7gZ1U9jzzg10+sHSBGhcy/ocgZywcFfQNKaW+pD+5Sz1LVG1v38hUJeNyQldjmvXL85V/W8/R+Wmu/cDy1jGjO7doCUETr3gtAZyLz4CLzDA4FKmPe5mbqdayTOcRUuQd/lqcu52+tv7Q53/+Oj6VhMBvl+GSAxqRuxkarQ2WgNIA9iGNTZ+Wl7CVREnBM/56rzFbdGfvC9pwt53dBf8YbN+o1bc1nH5SufcUOqH1obR2Z27QApI3Q+DF3OQOY5PBCotDlzLwkjhtSpcw0887N8jQaAaln2rVWlAznzKF6Xbue+axg9IqtLB0gbofNhCJ2BTIshkMMDgWpYeFOHOtdA1wuvFu6aIQkbnn0x13Vc9ZNnU7CKbDpxxNCilwAgKakasZGa0NloDSAPhEBAtcQ5mB5Jrj5znaFv8jpao1uc7bz04SfTsZiMcZggQKKEzoegyxnItBj+OAwFqKYFf+9GVy2Y6wzl2bxpe25Ha+xr9ZoN6VlMhvj+GSBRQudDmJSitQCUTfgDVNuEc8aEKW3N6l5lW7a8XKjrhf76+TNbClHD5365PQWryCbnFAAkJjUjNnQ6AyQghj4x/AGothtvvDzUDThK3auoa7PQGcpRlBs1ccRG7OqmfCcMOVbVAJIjdO62J4EflIa1APRFDH0AaqG5pT60TzlL7auoa+trhblWSMJvd/7fwtSxKF3dSWsYPSJfFwRQW6mYJpGWTmddzkBmXTFtQin0AaiVeZ+bqdu5ytY+9Xyhrhf647c7f1eY+hm/0zd1xwzI4rIB0mp0fVPH2FqvTegM0A8x5IlhD0AtHT9sUJhz1fn2oIo2bvhlYa4V+mv32/9RmBq+9MpvUrCK7GlqOqXoJQBI2tW1rmjNQ+c9ybvRGkAmxUfaY9gDUGtz5l7iIKYq+uWvzG2F3tq2483C1OqPf/r3FKwiewYNHlj0EgAkreYNvmnodK558g7QF7qcgbT5u2s9PFYt2159vRgXCv30xs5dhSphkbq6k9R42kn5uRiAdIgjNk6u5UrSEDr76QjIJF3OQNp0XD01tDaOtC9V4DBB6J11azcVqlJF6upOkvNRACqipplrTUPnPYn76FquAaAvdDkDafWpWdPtTZU4TBCO7F9fNeMYAGqkptMlat3prMsZyCRdzkBaTWsfH6a0NdufKtj20o7cXyP0147XdqohvRKbOgBI1Jn1TR2Da1XSWofO5jkDmaPLGUi7G2+83A/vVbBly8u5v0bor67N/p3QOw2jjlcpgOTVrOG3ZqHznqT9zFp9foC+0uUMpF2cjRnfq6isl14xNgCO5N/e+n2hajRiSF0KVgEAexUvdDZaA8giXc5AVsT3Kt3OlfXbN3fl+fIgEa+/tbtQhTxhyLEpWAUA7DWpVqUQOgOUQZczkBXxvWrOVefbrwratuPN3F4bJGHF8nXqCAC1Nai+qaMmGWwtQ+eaJe0AfaHLGciaOXMv8ah3hW3etD3X1wf9sen5rYWrX8PoESlYBQDspyYZbE1C5z0Ju1ZBIFPaxjbqcgYyZ+FNHTatgrb+6te5vTbor63bdhSuhnXHDEjBKrJp+LDBRS8BQKUUqtNZlzOQOTfeeLlNAzJnWvv40No40sZVSBE7OaG3Xtr+28LV6uy21hSsIpuGDzuu6CUAqJTR9U0dY6td3VqFzuY5A5kypa05NLfU2zQgkxb8vW7nSiliJyf0xhs7dxVy7nnjaSelYBUAcJCqNwBXPXSub+o4OSbs1f68AP0xfdq56gdk1oRzxpRunpG83+78narCIfzge08Xrizx/A9NCgCkVNUbgGvR6azLGciU+Fh6fDwdIMviiKAYiJCsrq2vqSgcwjM/21y4sjSMOj4Fq8iul175TdFLAFBJ59Y3dVR1eH4tQmfznIFMOW/yX9gwIPNi9137lLNsZAWsfer53F0T9FfXC68WroatzaekYBXZ9cc//XvRSwBQaVXNZGsROk+vwecE6JMRQ+rCnLmXKB6QC/M+N7P0vkayNm74pYrCPoo6z9khggCkXFWnT1Q1dK5v6jBaA8iUyR8904YBuXH8sEHhqssm29CEbXj2xVxdD/RXEec5R8axAZByue50NloDyJTYFQiQJ/HpjYZRQ+1pgp775fbcXAskYfWaDYWrY1trQwpWAQCHNbq+qWNstUpU7dBZpzOQGVPamktdgQB5M+/6y+xpgl5/a3fYvEnwDN2KeCNm7BmnpmAVAHBEVWsIrlroXN/UcXJM1Kv1+QD6a/q0c9UQyKX4CLiuvGT9aNUzeboc6LN4sGa8EVM0E88d50XTT//21u8zvX6AjKhaQ3A1O511OQOZER89N5cPyLNFt82yvwky1xnetWzZysJVom7AUWHCOWNSsJJsK+LNCoAaqFp3XTVDZ/Ocgcz4q4vOsVlArjW31Icrpk2wyQlZv3FrLq4D+uvpXxTvBkzb2MYUrAIAeqe+qaMqjcFCZ4ADxG6VGZ+crCxA7sXDUuN7Hv23++13SmMFoMiKOlpj3Jmnp2AV2WYuPkBVVSWjrUroXN/UES/GaVxAJsRuFQcIAkUQ3+s6PmF+fVKKOFYA9lXUfwOaFfpv669+nfVLAMiSXHU663IGMsMBgkCRLFh4ZRgxpM6eJ6CIYwVgX0X8NxDPAdGsAEDGjK5v6ji50kuuVujsEEEgE2Lw4gBBoGgW3tRhzxMQxwoYsUFRLX34yUKO1mj90OgUrCL7nl7fVfQSAFRbxRuEKx461zd1DA4hnFnpzwOQhIvPa1NHoHDizbbWxpE2PgFGbFBU3/3BukJe+eTJH0nBKgCgbNkPnY3WALJk+sXesoBi+uJdc+x8AozYoIjiIXDru7YV7srjQayekEtG1+aX83AZAFlS8akUQmeAPWKXX3NLvXIAhRTf/9o/Ps7m91McLxDHDECRPHD/twu532ecdlIKVpEPu9/+j6KXAKDaBtU3dYyt5OesRuhsnjOQCedN/gsbBRTabYuuKXXu0T9FHTNAMb2xc1dYta6Ys8wnjm9NwSryYduON4teAoBaqGijcEVD5z0nITpZAciEGZ+cbKOAQjt+2KDQ8Ylzi16GfotjBuK4ASiCu//x0bD77XcKude+d0yG90uAmslu6Gy0BpAVba0NpbAFoOgWLLwyjBhSV/Qy9FtRxw1QLLHLefnKZwq56w2jhvreMSFbf/XrXFwHQAZNr+SShc4AIYQLz3MIDEC3hTd1qEU/xXEDMZCDPCtyl/P4P/tQClaRD0+v7yp6CQBqpr6po2LZrdAZKLw4v7Tj6qlFLwPAXtPax5eeAKHvYhAXAznIqyJ3OUcXXPjRFKwiH1565TdFLwFALWUvdDbPGciKtrGN9grgAItum6Uk/RQDOd3O5FWRu5zjCKIJ54xJwUry4bdvep8EqKFMdjrrcgYyYdLEcTYK4ADNLfXhimkTlKUfdDuTV/HgtyJ3OZ/xwfoUrCI/tu14s+glAKilip0iLnQGCs1oDYCezfvczNL7JH2n25k8Wvz5Bwvb5Rw0LCRqxfJ1OboagGyq1FxnoTNQaEZrAPTs+GGDwpyrzlehfojB3OcXP5TZ9cOBYki4vmtboeuiYSE5DhEESIXshM71TR1jzXMGskCnCsDhzZl7SWhtHKlK/bD8hxtK4wgg62LX/u3/sLTQ++iQ1WQ5RBAgFTLV6azLGciE8y4420YBHMGnZk1Xon76+5uXZHr9EMWu/dff2l3oWkwc35qCVeTHc7/6ddFLAJAGFZnrXKnQeWyFPi5AYmKnSnx0HIDDm9Y+Pkxpa1alfuja+lpYcu+3M7t+iGM1Ytd+0X1s8llFL0Fi4hMgRZ4NDpAmlZjrrNMZKCydKgC919n5aYcK9tOSr3/foYJkUnzd3vz5Bwu/eQ2jhobmlvoUrCQffrTqmaKXACBN0h861zd1nGyeM5AFOlUAei8+GdI+xftmf8SOvquvuSO7F0BhxdetjtQQpk5yFkiSNjz7Yn4uBiD7MtHprMsZSD2dKgDlu6NzdhgxpE7l+iGO2bjz9m9kdv0Uzy3zHyi9bglh4rlC5yQ990sHrAKkSOJznYXOQCGN/7MP2XiAPlh4U4ey9dP931wZ1j71fKavgWKIc8gfWbHWbodQuuE24ZwxKVhJPsT3wKIfSgmQNknPdRY6A4V0wYUftfEAfRAPFYwHsdI/N9y8xHxnUi2GgnEOOe86+8Onq0SC1vzYoZQAKZTe0Nk8ZyAL4kFYOlUA+m7RbbMcKthPscPv0pmLMn0N5FcMnK+de485zvuYPPkjqVlLHmx87qWilwAgjcYmuaakO50TXRxAJbSNbVRXgH6IM/EdKth/23a8GWZdc2fWL4OcETgfLN5ki095kJznfvVr1QRIn1SP1zBaA0i9cWd6PBKgvxwqmIyV6zcLnkkNgfOhaVhIVnydeY0BpNKg+qaOxBqKhc5A4Xxssu48gCT83bXt6piAGDzHA9uglgTOPZs0cVxal5ZJ3/vuT4peAoA0SyzbTSx0rm/qGBxCODOpjwdQCQ2jhpYeCweg/zqunhpaG0eqZAI6H1gueKZmBM6HF9/rSE7X5pdVEyC9UtnpbJ4zkHqtH3LWKUCSvnjXHPVMSAyeP3P9Pbm4FrIj3uwQOPesrbUhrUvLrK6trxW9BABplr5OZ6M1gCw468+b7RNAguLTI1dMm6CkCVn+ww1mPFM1t8x/oHSzQ+Dcs4njW9O6tExa+vCTRS8BQNqNrm/qODmJNQqdgUI574KzbThAwhwqmKw443nGjEXhjZ278nRZpEh8bV140fzwyIq1tuUIZnxycqrXlzXP/Gxz0UsAkAWJTLMwXgMojDjP+fhhg2w4QAUsvKlDWRO0vmtbuHTmotKsXUjSiuXrwsSp84w46AXfOyav64VX83ZJAHmUSGNxIqFzfVNHDJx9NQZSzTxngMqZ1j7e7NOEbdvxZmnWrgMGSULsbo4zw69fcL9xGr00ddK4TKwzKzZv2l56XwMg9VLV6Wy0BpB65jkDVNai22aFugFHqXKCYjgYZ+7GOc/GbdBXsbv5/PabSzPD6b3pF/sxN0k/WvVMfi4GIN/OTeLqkgqdjdYAUs88Z4DKiocKtk85S5UrIM55jqFhDA+ht2JnaZwPHrubX39rt7qVIY7WiO9pJGfDsy+qJkBG1Dd19PvOq9AZKAQz+QCqIx4qGN9zSV4MDWN46JBBjqR7lMZfXnpraT445TOWLXnrN27N2yUB5Fm/s95+h871TR2DQwhnepkBaXZq/XD7A1Al866/TKkrKIaI8SC4W+Y/kNtrpG9i2BxfF/H1YZRG/8yYMSXLy0+deCiqWeIAmZKKTmddzkDqjTvzdJsEUCXxUMEpbeboV1IMbx5ZsTb8xYTrHDRIaYxGnPs9buL1pdeFcK9/RgypCxPOGZPlS0idNT92EwQgY2rf6ewQQSALxo77oH0CqKLOzk87VLAK4siNeNCg8LmYlj78ZLjwovmlMRpx7jfJOPvDmhWStvanm/J1QQD5N7q+qePk/lyl0BnIvRh66FYBqK44R3/OVeerepV0h8/N42aVxivEzlfyKY4piPOa417f2vlI6Nr6mp1O2Fl/7kmNpHmdAmRSv7qd35vAFRuvAaRaw6jjbRBADcyZe0n4wap/ETZUUffYjfirrbUhXHje+NBx9dTCXH9exaB52bKV4elfvFi6wUDlxGYF/2aSFTvyAcikmPku7+vC+xU672mzHuR1A6RZa/Mp9gegRr5415zSo/9UXzxwMP6680v/HNrGNoZJE8cJ0zIidqr/aNUzYcOzL4b1G7ea0VxF8d8KyXrmZ0a/AGRUv6Zb9LfTWZczkHpNTUJngFppbqkPV0ybUOq8pTZiYBnn/cZf3QF0PGD3Y5PPKu0Ptbdi+bqw6fmtYeu2HeG5X27XzVxDDp9OXuzQByCT+pX7/rf//M//7PNfrm/q+O8hhLleN0CabVhzX2m2KAC1Ew+6E6Slz4ghdeGMD9aXgrZ46K4zECorjsnY9tKOsGXLy+G3O/9veGn7b8O2HW/m+ZIzx/eNyYpd+552Aci0D2/fsnRjXy5ApzOQa/GHaT84ANTewps6wvUL7rcTKRNvBLy+pwu6W2vjyDB82OAwfNhxpaeFBg0eGBpPO6nqXdGx+/dAu373h1Jg2xfd19Jt6NBjEwnZ39i5K6xbu2nv/48dy3/4w59K/7tr87tr3bbjDSMyMiDOQfd9Y7KeeHx1ni4HoIhi9luT0PlcLzcgzU4Ycqz9AUiBae3jwxMrfrxfuEk6lQ5+7D788RBjURpGDQ11A9633+91h9Q9eemV34Q//unfD/lf/+2t31enC96IF45g7BmnKlHCNj73Uq6uB6CA+txw3OfQub6pQ5czkHoOEQRIj87OT4f1U+fp+My4Q46D6A6pIcOmX9yv85I4hHiYKQCZ1uf89z39uGqhM5B6DhEESI/42PqCz1xmR4DUiR38DtZM1tKHn8zT5QAUVZ+nXAidgVz7s7OabDBAinRcPbU0MxggTcb/2YfsR8Ke+ZlxSgB50NdpF0JnINd0rACkzxfvmhPqBhxlZ4DUuODCj9qMhD39ixdzdT0ABVb10NkhgkCq6aQDSKd4Q7DjE76VBNJhxJC6MOGcMXYjQZs3ba/OAaEAVEP1QmeHCAJZ0DB6hH0CSKkFC690cxBIhTM+6Mm4pD3x+Op8XRBAsVW101noDKTeiSOG2iSAFFvw9x22B6i5SRPH2YSEbXzupVxdD0DB9ekRxb6GzicXvdpA+rWMabRLACkWH2e/YtoEWwTUVDzglGSt79qmogA50pepF30NnSd54QBpN35Ciz0CSLk7OmeHhlGeTAFqo621QeUTtvThJ3N1PQCUlN2AbLwGkFvHDxtkcwEy4AuL/sY2ATUxcXyrwifsmZ9tztX1AFBS+U7n+qaOmGxLcoBUczgVQHYYswHUyoxPTlb7hD39ixdzdT0AlJQ99aIvnc66nIHUGz5ssE0CyBBjNoBqi+85noxL1uZN28Prb+3O0yUB8K6qzHQWOgOpN3zYcTYJIGOM2QCqaeqkceqdsCceX52r6wFgr0H1TR1ldfcJnYFcamo6xcYCZIwxG0A1Tb/Y+fhJW/vTTfm6IAD2VVYmLHQGcmnQ4IE2FiCDjNkAqiG+zzS31Kt1gt7YuSt0bX0tN9cDwEHKulvbl9B5tJoDaTetfbw9AsgoYzaAShv/Zx9S44T94HtP5+p6ADjIyeWUpKzQub6pw/NHQOrVDTjKJgFkWByzMX92uy0EKuaCCz+quAlbvWZDrq4HgINUdLyG0RpA6jWMOt4mAWTcnLmXhCltzbYRSNyIIXWlm1ska/3GrSoKkG9nlnN15YbOZbVRA9TCMUe/X90BcuDBhxYInoHEnf3h0xU1YWufej7sfvudXF0TAAerb+rodUOyTmcgd049+USbCpATgmcgaTNmTFHThC1btjJX1wNAj4TOQHENHHi03QfIEcEzkBSjNSqj64VX83hZABys11Mweh061zd1DA4hDFJsIO1axjTaI4CcicHzFdMm2FagX4zWSN7mTdvDth1v5u2yADi0Sb2tSzmdzrqcAQComTsY0vK4AAAgAElEQVQ6Z4f5s9tD3YCjbALQJ0ZrJO9Hq57J2yUB0LNedzq/t4wi9jrJBqilae3j1R+q5I2du8K6tZv2frLG004KzS31yk/FzJl7SRg77oPh1sVf01kHlKVh1FCjNSpgzbqu3F0TAD0a3dvSlBM69zrJBgDyJ55Mv+bHG8LWbTvCS9t/e9jAL87MPOWkE0oHe15w4Uf9kE+i4uvpsUcXh88vfigs/+EGxQV6ZeqkcQpVAeu7tuXumgDoWX1Tx6TtW5auPlKJhM5ArsQOFiA5cU7jA/d/Ozz9ixfD62/t7vXHjX82/oo/iD6yYm0phI5zNGdfd4lOaBJx/LBB4Uv33RAmL18Xbv+HpWW9PoFimn6xh3eTtvThJ/N1QQD0Rq8y4nJC53OVHUi7ugHvs0eQgBXL14WvPPhE6Nr6WiIfLwaCsSM1/mptHBk+NWu6UTgkIr6Oxk9o0fUMHFZba4ObnhWweo33XYAC6lXo3KuDBOubOgZ7BQFZcMzR77dP0A8xbL7wovnh+gX3JxY4Hyh+3PjxZ8xYVOqkhv7q7np+9CvzSzc1AA40cXyrmlTAc7/0dRyggHr16FCvQucQwlivICAL4vxYoHwx/I0hcCXD5gPF0Rt/eemt4Zb5D9gxEhFnPX/3O51h/uz2UDfgKEUFSuL7QTyElGTFsx6MNgIopOQ6nYXOAJBfd97+jXBpx+KaHQQUZz5PmvxZXc8kJoZLa568O1wxbYLwGQiTxzvMthK+992f5O+iAOiN0b35Q70NnR0iCGTCqJHDbBT0Ugx54yiN+7+5Mux++52alm3bjjdLwbcDiUhKHLlxR+fsUvg8pa1ZXaHA4iG2JG/dz19QVYCCqm/qOOKIDZ3OQK58YLTxGtAbMdyNIW+1Rmn0Rgy+b+18JCy599v2kMTE8PnBhxaE//3YF4TPUEBxzrsDBJMXb1zHG8YAFNYRz/8TOgNAwcQZyjHcrXV3c086H1geZl1zZ7E2hYqLoZPwGYrnU7Om2/UK+NGqZ3J3TQCU5YhZcW9D50HqDmRB42kn2Sc4jBjmxhnKabdy/WbBMxUhfIbiGDGkLkxrH2/HK2DNuq7cXRMAZel/6NybGR0AaeHxSTi0N3buKoW4MczNCsEzlSR8hvy76rLJdrkC4vcUtTp8GIDUSGS8hkMEASDjLp25KFOBc7e45jgOBCpF+Az5FLuc58x1gGAl/OB7T+fvogAo17lH+vNCZwDIudgtnOXDfuI4EIcLUmnCZ8gXXc6Vs3rNhrxeGgBlqG/qOGxm3JvQ2SGCQCbE08mB/WVtpEZP4uGCK5avS+fiyJV9w+e21gabCxkUvyfU5Vw56zduzeulAVCefofOR5zRAQCkT+wOzkPg3O3mzz8Y1j71fDoWQ+7F8HnZssXhvjuvc1MTMuZTs6bbsgqJX4d3v/1OLq8NgLIdtlG5N6HzEWd0AADpEn8oXPL17+dqV+IPubcu/lrpACOolmnt48N3v9MpfIaMaP/4uNK/Wypj2bKVKgtAt8M2Kh82dK5v6tDlDAAZFMPZPHYixdnUV19zRwpWQtF0h8/zZ7eXDigD0if+27xt0TV2poK6Xng1t9cGQNkmHe4vHKnT2TxnIDNam0+xWRBCuPP2b2T64MAj6dr6WmlWNdRCnBP7L2vvD1dMmxDqBhxlDyBFFt7UEY4fNsiWVMjmTdtz/f0FAGXre6fzkQZCAwDpEkdPLP1fP879rsRZ1XFmNdTKHZ2zw2NLFzlsEFIi3ggyVqOynnh8dZ4vD4DynXm4vyF0BoAcufsfHy3MAT+dDywPSx9+MgUroaj2PWzQyA2onSltzaUbQVTW2p9uUmEA9lPf1NFjdmy8BgDkROxyXr7ymUJt551f+ufSoYlQS7G78vvL7yodYAZUV8OooaGz89OqXmHxe4w43goADtDn0NlBggCQEV/9H08Upsu5W7zeG25eUvphGGopzpH90n036HqGKoqB82OPLjbHuQqWfWtV7q8RgD7psWH5SKHzueoNZMWokcPsFYX25OoNhbz819/aHS6duSgFK4H/6npubRypGlBBcaSGwLl61qzrKsqlAlCeHhuWewyd65s6dDkDmfKB0SfaMAqr6CfKx2ufdc2dKVgJvNv1/N3vdJZCMSB58dDABx9aIHCuoud+9evCXCsAZZnU0x8+XKezec4AkBFOlA9h5frN4Zb5D6RgJfCuGIrNn92uGpCQOLomjrBxaGB1xUN7iza+C4D+e+9hPoJOZwDIiI3PvWSrQgiPrFhbGrUzZ+4lKVgNhL2vxc4HlqsG9FHdgKNC+5SzhM018szPNhfyugHolR5HM+t0BoAcePnX/2Yb91jy9e+HtU89n4q1QNgTPOt4hvLFsDmO0ljz5N0C5xp6+hcvFvbaATiynkY0Hy501ukMABkRD9PjXfER4Gvn3hPe2LlLRUiNGDyb8Qy90zBqaOlGTXfYbHZz7cSbuL7HAOAIDtm4fLjxGjqdgUwZOvRYG0YhxUME2V8Mni+duSg89uhiYQWpEWc8X3jR/NC19TWbAgdobRwZJnykJUy/eFJobqlXnpT43nd/UvQSAHBkh2xcNtMZyI0J54yxmRTSVifKH9K2HW+G+fO/XAr6IC0efuiWcH77zToHKbQ4NqNh1PGhtfmUcHZba5jWPr7oJUmtdT9/oeglAODIYuPyQQeYHC50PlNRAYAsW7l+c7jz9m+EBQuvtI+kQuy8X3hTR7h+wf02hNzrDpeHDxschg87rhQwN552kk7mjIhPUsUbuABwBL3vdO5pADQAQNbc/82V4aSThoeOq6faO1IhdnU+vb4rPLJirQ0h0+JIjKg7VB448OjQMqax9Hu6l7PvicdXF70EAPROWTOdzXMGgIwYP6HFVh3BnV/659Bw6ihjeEiNeZ+bGVb95FljNkiFeHBf3YD37V1Kw+gRoe6YAaX/vW+QHITJhbLxuZeKXgIAeqesmc46nQEgIxyUd2TxYMFbF3/NwYKkRnwd/t217eHWzkdsCn0yYkhdOGHIwYcoxznJB4pjLfZlxAVH8sbOXWF91zZ1AqA3DjmiWaczAORA7FIzd/HwYn3mXH93WLZscZqXSYHEkS/Lvv1/QtfW12x7Dh3YPRz2GUNxoFEjh4UPjD7xkEXQWUwt/OB7T6s7AP2i0xnIhfiDHRTZqfXDhc69ELu2bpn/QLijc3bq10oxzLjk/wldup1Ta99u4gMD4327h4cOPdb4HnJl9ZoNNhSAXqtv6pi0fcvS/Q4D0OkM5MKBnURQNI0No8LK9Zvtey/Ew9uamk5xsCCpEF+H/99Xl5vtXGV1A44KDaOOL33S7nEU8X1h0OCBAmSIN2k3blUGAPqlp9AZAMiQ6RdPCvd/c6Ut6yUHC5Imkz96ZulmCMlrbRy591C82JksUIYjW7F8XeksBAAow6T4oMy+f7yn0PlcVQWA7IgHQpnr3HsOFiRNLrjwo0LnhLS1NoSxZ5waJp47TrgMfbRq1U+VDoB+0+kMADkxddI43c5liAH9/PlfDg8+tCAzayafYjgaxz3oLOybGDRPHN8aZnxysptIkICnf/GiMgJQroNGNR8UOtc3dZjnDAAZdO3fThc6lynOwb7z9m+EBQuvzNS6yZ84X7hr62t2tpdiSN8+5axwxZXnl570AJKx9qnnzZgPIUxpaw7jzjw97HhtZ3jpld+EP/7p371HAxze4AP/66E6nQ/6QwBA+sUOv/hDkgMFyxODeo/iU2tx7rBA48i6w+Z5n5upqxkqYM2PNyhrCOGav77ooO8LYiA/81OdNVsTQMqdfODy3nOI9R70hwDSrvvkeSi6G2+8vOgl6JMbbl4S3ti5K4MrJy/iQXccXvvHx4U1T94d7uicLXCGCnlytdB5xJC6Q96IdnMa4LBGH/gfhc4AkCPxMfMYzFCe+CjxnOvvVjVIoXhI6qNfmR++dN8NwmaooM2btjuQOIRw9odP7/G/xUAagN45VOgMAGTYbYuuKT2CTnnWd20LS+79tqpRE01Nntg5lDgy6LFHF+swhCr40apnlDmEcNafN/f4304YcmxV1wKQJfVNHZP2Xe6hQudJdhQAsit2Ai74zGV2sA+WfP37pZmNUG2DBg9U8wPMn90eHnxoge5mqJI167oKX+p4077j6qk9/vfhwxyBBdBbOp0BIIfiD0xtrQ22tky7334n3Lr4a5laM+RRDJznzL3E3kIVxSd+iq5tbONhKzB82HFFLxHA4Yzd978dKnQeq3wAkH1L7ptn9mAfxHmWn7n+nsytm2wbOtQj290EzlB9Sx9+UtXjY98TD38uxqiRw6q2FoAM2u9xkEOFzp5fA4AciI+k33PXHFvZB8t/uCGsWL4uc+smu8wsfpfAGWpj9ZoNha/8kUZrRB8YfWLV1gOQQUcMnQEyR9cBHFoMsmKIQ/lu/4el4Y2du1QOquSKaRMEzlAj6zduLXzpjzRaIxo/oaUqawHIqJ7Haxx4yiBAVug6gJ7FEKf944d/XJSDvf7W7vD5xQ+pDFRBa+PIcEfnbKWGGogH6MYzDYruSKM1wp6nyADoHZ3OAFAAX7rvhlKoQ3mM2aCaijqDPT7S/vBDt6RgJVBMy5attPN7DmHujYZRQ2u9VIC0OuxBgifbNgDIpxjqOFiwfMZsUC0nDCnmYYJzrjpf9yDUUNcLrxa+/G2tDb3+s3UD3lfRtQBk2H7f0AmdAaAgug8WjF2F9J4xG1A58QkMc5yhdjZv2h627Xiz8DswcXxrr/9sw+gRFV0LQF4YrwEABRIPFoxdhZQnjtmIMy+BZH1q1nQVhRp64vHVyh9CmPHJyb3+s3XHDKjoWgCybN/zAg8MncfaWQDINwcL9s2ti7+WxWWTIccc/f5CbVecizqtfXwKVgLFtfG5lwq/+3G0Rjkjfs5u631XNECRHRg6D/ZqAID8c7Bg+eLjx3fe/o2sLZsMOfXkEwu1XX910TkpWAUUVzyvYH3XtsK/AsoZrQFA7xmvAeRC42kn2UgoUzxY0Hzn8iz9Xz92qCAkIL73lPM4O5C8Zd9apapljtaIPKEBcFg9jtc4V92ALGpuqbdvUKb4KOldt81StjLsfvudMH/+lzOzXkirtrGNZT3ODiRvw7MvFr6q8akv70UAlaHTGQAKLHbrXHf5FC+BMqxcvzmsWL4uM+uFNBp35un2BWps/cathd+CCR9p6dPfM6IMoEd7RzcLnQGg4BYsvLJ0iA69d/s/LFUtEjdw4NGFKarRGlBb8eZpfHqn6KZfPKnoJQBI2tjuj7c3dK5v6vBuCwAFteS+eWHEkDrb30uvv7U73DL/gUyslexoGdNYiN1qGDXU4+xQY6tW/bTwWxDfi/o6oq+1+ZTE1wOQNzqdAYBSAHTPXXMUogyPrFgb1j71fGbWC2lxav1wewE19vQvzHOeOmlcn/9ukZ5MAegroTMAUDLhnDHmO5fp1sVfy9R6IQ2GDzvOPkANbd60vfTETtH1Z7RGUZ5MAeiDc7v/yr6h81iVBIBiM9+5PNt2vGnMBpSpqclj6VBLTzy+uvD1789ojWjo0GMTXQ9AHu0bOg+2wwCA+c7lMWYDyjNo8EAVgxpa+9NNhS9/64dG9+vvx6fDADg84zWAzIudCkByzHcu3w03Lwlv7NyVtWWTMuMntBRiS3QIQu3Er1VdW18r/A7MmNH/cWJu0AMcWn1TR2mahk5nIPPqBrzPJkLCzHcuT5yNOef6u7O0ZFIo3vApAh2CUDvLvrWq8NWPYXES70MnDHEDDaAHpYzZTGcA4JDMdy7P+q5t4c7bv5GlJQNQMBuefbHwW372h09P5OMMH6ZvD+BwjNcAAHoU5zvXDThKgXrp/m+uNN8ZgNRav3Fr4TfnrD9vTuTjDB92XCIfByCHDup0BgDYT3zc/67bZilKGcx3BiCN4k3R3W+/U+i9iTfSO66emsjHGjVyWCIfByCHDprpbLwGAHCQae3jwxXTJihML8X5zpfOXJSJtUItbN60Xd2hBpYtW1n4sreNbUzsY31g9ImJfSyAPNo3dC7GySUAQNnu6JwdWhtHKlwvbdvxZph1zZ2ZWCtU29Zf/VrNoQa6Xni18GWfNHFcYh9r/ISWxD4WQB4ZrwEA9MoX75pjvnMZVq7f7GBByubmDlAJ8QmDeEO06M674OzEKhBHkAFwSCcHoTMA0FvNLfVhwWcuU68yxIMFl9z77cysF6rhX1/9jTpDlf1o1TOFL3lba0PiQXHDqKGJfjyAnPiv0Lm+qWOSXQWy6pij32/voEri4TvtH0/u0dQi6HxgeVixfF3RywB77Xhtp2JAla1Z11X4ko8949TEP2bdgPcl/jEB8kKnM5B5p57sEA+optsWXaOzp0w3f/7BsPap5zO1ZqiUl17R6QzVtr5rW+FrPv3i5HvtGkaPSPxjAuSF0BkAKEt8NPULi/7GfOcy7H77nXDt3HsEzxBC+O2bu5QBqmjpw08WvtwjhtSVxoQlre6YAbW+NIA0MtMZAOibCeeMCR2fOFf1yiB4hnfFw8ze2Cl4hmpZvWZD4Wt99odPr8zHbWutyMcFyLjRYZ/QeazdBADKsWDhlaVDeeg9wTO8a93aTSoBVRBv8KzfuLXwpZ48+SMpWAVAsXSHzoPtOwBQriX3zSs9skrvCZ4hhFWrfqoKUAXLvrWq9HWnyOI4sGnt4ytSgUp9XIA8MF4DAOizON954U0dClgmwTM9KcqhVF0vvJqCVUD+/WDVvxR+l8847aQUrAKgeITOAEC/xC6fK6ZNUMQyxeB55qc6w5J7v52pdVNZRTmUKs513rxpewpWAvkV/411bX2t8Ds8cXxl5y63No6s6McHyKL6po5JQmcAoN/u6JwdGkYNVcg+6HxgueCZQnri8dU2Hiron/7pm8obQvjY5LMq+vGPOfr9Ff34AFnVHTpPsoMAQH98+d55pbmJlC8Gz7OuuVPlKJTHf7DehkOFOEDwXfGGeHNLfUU/x6knn1jRjw+QVTqdAYBExB/qFnzmMsXso5XrN4cLL5pfCgqgCF5/a3dYsXydvYYKuPsfHy38AYJR64dGV/xzDBx4dMU/B0AWCZ2BzGtqOsUmQkp0XD01TGlrth19FGdvnt9+swMGKYyvPPiEzYaExZuXy1c+o6whhMmTP1Lxz9EyprHinwMgi4TOQOYNGjzQJkKKdHZ+2nznfojdn9fOvcecZwoh3mjR7QzJ0uX8rjjyKx52XGlDhx5b82sFSKGxQmcAIFHHDxsUvrDobxS1H2JY0D3n2bgN8k63MyRn86btupz3aBtbnQ7kCeeMqcrnAciYwd2h82A7BwAkJf4Adt3lU9Szn+KcZ+M2yLvY7ayzH5LxT//0TV3Oe0yaOK5qn2vEkLqqfS6ArOgOnc+0YwBAkhYsvDK0tTaoaT/FcRszP9UZbpn/QKavAw5nyde/r6sf+imOqok3K3l3tEY8Z6JaThhixAbAgYzXAAAqZsl983T/JOSRFWvDpMmf1fWcc6NGDivkdcfOzKuvuSMFK4Fsijdtbv+HpXZvj2qN1ug2fJiHxwEOJHQGAComzndeeFOHAidk2443S13Pn7n+Hl2hOfWB0ScW9trjmA0d/dA3n1/8UOnJGN5VzdEaoRQ6H6fyAAcQOgMAFRVPjr9i2gRFTtDyH24ozXpe+vCTubkmCHs6+s13hvLEsRrx6wLvqvZojVDgp1QADmOs0BkAqLg7OmeH1saRCp2g2NF2a+cj4cKL5ofNm7bn5rqg84HlbqhAL8X3/5s//6By7aPaozVCwZ9SAejBYKEzAFAVDz90S6n7iGTFkQR/eemtRm6QK/GGio5nOLz4nv/puXeXZqLzX6o9WiMaP6HFDgAc4D31TR0nKwoAUGlxvvNdt81S5wqJj1ZPnDqvNBNX+EwexI5nwTP0bP78L5dm/fNf4uHF1R6tEfZ8jwPA/mKns9AZAKgK850rK3a7xZm4wmfyIgbPs66502sZDhD/Xaxcv1lZDnD2h0+v2eduGDW0Zp8bII2M1wAyr/G0k2wiZIj5zpUnfCZPYrB26cxFYe1Tz9tXEDgf1owZU2r2uesGvK9mnxsgjYTOQOY1t9TbRMgY852r48Dw2YGDZFUcITDzU51ml1N4AueexU7jCeeMqdnnb20+pWafGyCNhM4AQNWZ71xd3eFzPHAwBhY6Rskqs8spqvh6v/Ci+QLnw/iri85J7doAikjoDADUhPnOtREDi9gxGsMLh7SRRft28MfOZx385F28URhHzHRtfc1e9yA+PTXjk5Nruoaz21pr+vkBUubk99oRAKBW4nznrs0v+0G6BmLNu7YuD0u+/v0wefyY0hzMWj6WDOWK4XPsfI6/4pz48yb/RfjY5LOM3SJX4s3B+D4dX+/0rG1sY+kpKgBSY/R/+8CHrpgUQviRPQGyavuWpfYOMiw+Mnx++83h9bd228Yai/Mwp04aF6792+l+eK+R2LUbx6DQd/F13Pqh0eGsP28O511wttcymRTfCxZ//sGwvmubDeyFR78yPxU3TuubOmq+BoC0EDoDmSd0huyLjw7HkQ+kR1trQ5g4vrX0uLLQrrqEFsmKj903jDo+NIweEeqOGRCamk4JgwYP3Ps54qgfSJM4s3z5ymd0N/dSfNLhu99Jx/cQzeNm2TeAPYTOQOYJnSEf4iPEnQ8st5spJICuLqFz7cVu6boB79tvHcOHDQ7Dhx130NoONce18bSTjPmgbPHr4Nf/eZUnf8o0f3Z7mDP3klSsJZ6XYGQYwLti6PzZEMI96gFkldAZ8mPWNXc6mT/lYkfZhI+0hOkXTxKqVYjQOZ+6O64P1N2BfSBhdjHEEVPLvrVK2NxHI4bUhX9Ze39q1jNjxiIjUQD2iAcJDlYMACANHnxoQZg0+bNh24437UdKvXsA4Wvh/m+uLP2wf/aHTy/Nzu24emrRSwOHFR+5P1QHZE9dkY+sWNvrgh6qMztqbT7loN8bOPDo0DKm8aDfF2hXVxwr9dD//E5Yv3GrcQz9MPmjZ6ZqPaeefKLQGWCP9yoEAJAmX753Xri0Y7EfwjMgduUt/+GG0q9bOx/Z2wU98dxxqTjQCYqipxt1PT/mv7LXlYk3l04YcuxBv9/TuJEDZ2Z3E2qHsGL5urBq1U/D0794UVdzAuLTA/M+NzNVa4o3dQB4l9AZAEiVGErcdduscP2C9DwuS+/s2wUdw4AzTjspjD3jVCE0ZFgMRw8ZkPYUaJfRoR0OE2ofc/T7S12jB+qpUzuk7FDIzZu2h58/syVs2fJy6Nr8sjm/FdA+5azUnTPw7muz9zd1APIsznT+f0MIi+wykFVmOkM+OVgwf2IndHzcP86qHT+hxaGEPTDTGZLV0/iRnoLt0MNM7UN5en3X3t+N4fLut//DiKgq+d+PfSF13fPxZsNfXnprClYCUHtCZyDzhM6QXw4WzLcYBJ1aPzyMO/P0MHbcB3VD7yF0Bji8KW3NpXMg0sh7OMC7jNcAAFLLwYL5Fvc1/tr3xkLshm4YPSJ88LR6QTQAh3TjjZentjBxZIyZ3QBCZyDjYpcckG+PPbo4nN9+sx/gCqJ7LnT44Ya9FyyIBqBb7HJO86GUcUa571kAhM5Axh1qPh+QL3Hu7z13zQnXzr0n7H77HbtbQEcKoj8w+sRUHSAGQOWkucs5Gj5scM8HbQIUiNAZAEi92Nm64DOXhVs7H7FZlBwYRF+/4P69M6IbG0aFljGNmT2sMF6HkTIAB2v/+LhUdzmHUuh8XApWAVB7QmcAIBM6rp4afr9rd+h8YLkN45D2nxG9svRH4mzNU046IZx68onh7LbWTATRnuIBOFjdgKPCbYuuSX1lmppOCWHF2hSsBKC2hM4AQGbMmXtJ2PDsi/sdPAeHE+dqxl/ru7aFR/aEADG4aBh1fGhtPqUUDpx3wdmZ7IgGKJL2KWdl4r160OCBKVgFQO0JnQGATHnwoQVhxoxFpRAR+iLOBt87nmPF2tLYlix2RAMURbxZOO9zMzNxtfHrBwBCZwAgg5bcNy9cOnORubck5lAd0d0zosedeXr42OSzUj9HFCCv5lx1fmZuBLphCfAuoTMAkDnxB7rHHl0czm+/uRQUQiXsOyM6zhKPnXZnnHZSGHvGqWHiueNKB1wCUFnxBmAcr5UlDoQFEDoDABkVg+d77poTrp17T2lcAlRafJ3FTuj46/5vrhRCA1TBvOsvy1yZHQgLIHQGADIshnxfvfcGwTM1cWAIHedCn/HB+tI4jhmfnOwRa4B+mtLWHKa1j89cGeNBtaVzAwAK7D02HwDIshg833XbLHtIzcVRL92jOMZNvD5ceNH8cOft3wibN223OQBlik+TdHZ+WtkAMkroDABkXuyCmj+73UaSKrHLLXZA/+Wlt4ZJkz8bPnP9PWHtU8/bJIBeyNLhgQc6u601XQsCqAHjNQCAXOg+ZCh2mULadB9KuPyHG0pjOCZ/9MxwxZXnh+aW+oNWOnzY4BA8lg0UWGvjyMwdHgjA/nQ6AwC5EX9A1fFM2sUxHI+sWLu3A3rJvd8Ob+zctXfVw4cdZw+BwopjNb5415xMX34W51ADJE2nMwCQKzqeyZLY/Rxfq/FXPDBr+rRz7R9QaB2fOPeQT4FkTQzPHXIMFJnQGQDInRg8//4PfyzN04WsiIcQxl8ARRXHaixYeGUurr5h1PGl2f4ARWW8BgCQS/GH1tg5CgCkX+wMfvihW3KzU8cc/f4UrAKgdoTOAEBuPfjQgtD+8XE2GABSbsFnLgvHDxuUm2069eQTU7AKgNoROgMAufal+25wuCAApFi8Qdxx9dRcbdGokcNSsAqA2hE6A5k2fNhgGwgcUZzxLHgGgPRpGDW0dIM4bz4wWqczUGxCZyDThg87zgYCvSJ4BoB0iXOcv3zvvFzuSuNpJ6VgFQC1E0Pn1eoPABSB4BkA0uOu22aF5pb6XO5IXq8LoLd0OgMAhSeZXQsAACAASURBVBKD5y/Mv6LUXQUA1MZ1l08J09rH57r6I4bUpWAVALUhdAYACiceVvTVe28QPANADUxpaw4LFl6Z+9KfMOTYFKwCoDaEzgBAIU04Z0wpeI4HGAEA1RG/7j740IJCVLth9IgUrAKgNoTOAEBhxeD5sUcXC54BoAri19v4dbco6o4Z4GUFFNUuoTMAUGjHDxsUVq/676VHfQGAyogjrb5877zS192iaGo6xasJKKqNQmcAgBBKj/peMW2CUgBAwmLgHEdaNbfUF6q0gwYPTMEqAGpD6AwAsMcdnbPDF+Zf4YBBAEhId+AcR1oVzfgJLV5GQGEJnQEA9tFx9VQHDAJAAoocOIc9I7wAiiqGzr+z+wAA/6X7gMG21gZVAYA+KHrg3K21cWQ6FgJQZe/ZvmXpRkUHANhf7E5atmxxuO7yKSoDAGUQOANgvAYAwGEsWHhlePQr88OIIXXKBABHIHDeX2vzKWlaDkDVCJ0BAI4g/uD8/eV3GbcBAIcRb9AKnAEIQmcAgN7pHrcxf3Z7qYsLAPgv8QDeeINW4Ly/s9ta07QcgGpZLXQGACjDnLmXhMeWLnIwEADsEZ8Eigfwxhu07G/o0GNVBCgkoTMAQJmaW+rDd7/TWTpkUNczAEXW/vFxpSeBBM6HpvMbKKru0PlVrwAAgPLEQwZ1PQNQRPGmaxw59aX7brD/R+AGNVBE3aHzK3YfAKB83V3PX5h/hR8qASiE7gMD48gpjqxh1PGqBBSO8RoAAAnouHpqWPPk3aXHjAEgr+L8ZgcGlueYo9+fpeUCJELoDACQkDjPMj5m/OhX5hu5AUCudI/TML+5fKeefGLWlgzQX6uFzgAACYvdX3Hkxn13Xld6BBkAsizeSI1nGBin0TejRg7L4rIB+kXoDABQIdPax4d/WXt/qTNM+AxA1sTu5usun1K6kRrPMKBvPjBapzNQPN2h82p7DwBQGbEzLM6/vGLaBIcNApAJ3d3NCxZeacP6qfG0kzK9foC+0OkMAFAFcf7lHZ2zS4cNCp8BSKvu2c26m5OjjkARCZ0BAKqoO3zevOFBYzcASJV4UzTeHDW7OXm+3gMFs1HoDABQI/GH+u6Zz/ExZgCohSltzeF/P/aF0k3ReHOU5J0w5FhVBQpj+5alv3vvnov9nW0HAKiNGD7HX2ufej489D+/E1au32wnAKi4eMPzU7Omlw6+pbKGDxscwtbXVBkojO7QeaMtBwCorQnnjCn9emPnrvDV//FEeHL1hrBtx5t2BYBECZurb/iw44p2yUDBvbfoBQAASJv4aPOChVeWfsXu52XLVoZV654Pu99+x14B0GdxjMb0aecKm2ugqemUEFasLdx1A4W0KwidAQDSrbv7OVr68JNh9ZoNYf3GrQJoAHqlbsBRYfL4MWH2dZeE5pZ6RauRQYMHFvK6gUIqTdQQOgMAZETH1VNLv8KeAPqZn20OT//ixfD6W7ttIQD7aRg1NPzVReeEGZ+c7HDAFBg/oaXoJQAKxkxnINNGjRxmA4FC2jeAjiM41vx4Q1j7002hyyFFAIUVu5rbxjaGa/76or1PyZAOgn+gaEqh8/YtS39X39Rh84HM+cDoE20aUHj7juCIVixfF55e3xW6Nr8shAYogLbWhnDheeP33owknWL3uQOCgQL4XTBeAwAgf+IBUfseEtXdCb11247w0vbf+oEXIOO6O5rHnXm68RkZUjfgfUUvAVAMZjoDABTBgZ3QYU8QvXHDL8OO13bqiKawWhtH7r304cMGh+HDjutTKXb/8e2w7dXXD/tn/u2t35u/Tr/ELtnWD40Okyd/ZL8bi2RHa/Mpvt4ChbFv6PzjEMK5th4AIP8ODKLf2Lkr3P2Pj4ZHVqy1++TGiCF14YQhx5aCnoEDjw4tYxrD0KHHpm7W7eZN28PWX/36oN/f9bs/hC1bXj7o91965Tfhj3/69/1+T6idP/H1e8YH60vdzB+bfFZobqkvekkAyBCdzgAAlB7NvqNzdrjgwo+GWxd/zQgOMil2LseA+ey21jB+QktmRg7EMLESgeKhwuxNz28Nf/jDn/b7vfi0w752v/0f3gOqLI7LaBh1fOn129R0SjjvgrONzMih+N7k5i5QAK8EoTMAAPuKHaCPPbo4zLn+7rC+a5vakGrGDRzeocLsvtYpjuR5883f7/3/h+rCPrADW3h9aPHmSPc4lxhCNp52ki5mAPLkoND5FeM1AACI3XXLli0Os665M6xcv7nw9SBd4siBi89rC9MvniSoq6KkRpL0tvs6yyNE4s2QeGBcd7A8auSw8IHRJwqXKd30uX7B/QoBFMKBoTMAAJQ8+NCCcOFF8x16RM3F0QNtYxvDNX99UermMVOeJLuvu61Yvu6Qv//0+q4e/86BI0UOp6dDJmOXcjeBMgDsz3gNAAB69PBDt4RLZy7yiDw10d3VfO3fTjfflh71FFobuUIaxfEqbuYCebZ9y9LVQegMAMDhxKDvC4v+Jlw7956w++131IqqiGHzVZdNDnPmXqLgQK4cc/T7bShQCO/Z5yJX23IAAA4UxxnMuep8daHi4hiNK6ZNCN9ffpfAGcilU08+0cYChaDTGQCAI4oB4Jp1XWF91zbFoiLaWhvCkvvmGaMB5NrAgUfbYCDPnu2+tvfYZgAAemPRbbNKnaiQpPiauu/O68KyZYsFzkDutYxptMlAnv2u+9r2DZ032nIAAHrS3FIf2qecpT4kJnY3r3nybge+AYUxdOixNhsohL2h8/YtS39nywEAOJx5n5up25lEXHf5FN3NQOHEcxIAcuyV7kszXgMAgF6LAaFuZ/oj3rR49Cvzw4KFV6ojUEgjhtTZeCCvegydn7XlAAAcTux2hr5oGDU0fPXeG3T6AYV2whAjNoD8OzB0NmIDAIDDit3OcRYvlCMGzo89uljgDBTe8GGDi14CIL/2nhlovAYAAGWbOL5V0ei17sDZ/GaAGDofpwpAXu1taD4wdF5tywEAOJKPTTbXmd4ROAPsb9TIYSoC5J5OZwAAytbcUq9oHFE8NPALi/5G4Aywjw+MPlE5gLzqcbyGmc4AAPSK0/c5EocGAhys8bSTVAXIpe1blvY4XmOjLQcAoDecvs/hzJ/dLnAGOARPCwE5tWvfyzJeAwAASNSUtuYwZ+4ligrQA08LATm0XzOzTmcAACAxMUjp7Py0ggIchqeFgLzbL3Ted+4GAABAuRbe1OHgQIAjaBg9QomAvHll3+sxXgMAAEhE+8fHhWnt4xUT4AjqjhmgREDeHDF0/rEtBwAAylE34Khw26Jr1AygF5qaTlEmINd0OgMAAP0256rzjdUA6KVBgwcqFZA3q/e9nkOFzg4TBAAAeq1h1NAwZ+4lCgbQS+MntCgVkGuHCp0dJggAAPTavOsvUyyAMngyBMih/RqZhc4AAECftTaOdHggQB/Ep0QA8mL7lqX7ZcrGawAAAH123uS/UDyAPqgb8D5lA/Ji14HX4SBBAACgT0YMqTPLGaCPWptPUTogLw5qYj4odN6+Zelq2w0AABzJxee1qREAAAfR6QwAAPTJtX87XeEA+ujstlalA/LioCbmnkLnZ205AMD/z979x/hR3/nhf98puiaEXwEcAiQLIebaBerwzfebrwKIxJUSpd/qLudrU6G02mISXdUf9OJcqyNpKmGfToeQrondloKuvTtvJrkTkfLt2lVzQiaNN9Q2Kj3q3dieS1iW3Qk2BmOfFy/4wj9UsxkTA17vZz+fmc+8Z+bxkBDJH6zn83qN1rvPec3rDSznU7feGK5Yc4n6AADwNsuFzieVCgAAWM76j39EbQAG8JkNtykf0BYr73QuzGk5AABwLhe+65fC2MZPqw0AAOFcA8xCZwAAYFVuvWWtggGUYN3aq5URaAOTzgAAwGCs1gAA4IwsTUw6AwAAg7FaA6Ac6278oEoCTTd/rusXOgMAAD3zKjgAAGc5Z458ztA5SxOhMwAA8Dam8gDK87Fb16km0HS9h86Fc45GAwAA3SUgASjP5ZdfrJpA0606dDbtDAAAvMlnNtymIAAluf2Om5USaDqhMwAA0D/7nAHKd+G7fklVgSYTOgMAAP27/tr3qR5Aya6/5golBZpM6AwAQHkEkN3z128Y6XoJAEr37gveqahAY2VpInQGAKA8F777XarZMR+49qqulwCgdB+6zvdWoLGmlrtwoTMAANAThwgClO+iiy5QVaCpTi533cuGzsuNRgMAAN3joCuAatx081qVBZpq/3LXfb5J53C+EWkAAKA7HHQFUI3LL79YZYGmWv2kc2HZ/xAAAOiOK9dcqtsAFbj9jpuVFWiq3ctd90qh87L/IQAA0B1XrnmPbgNUxAojoKFMOgMAAP1z0BVAdawwApooS5O+dzov+x8CAADd4aArgOq8+4J3qi7QNPPnu96VQuc57QZi9pP55/UHAABotA9dd5UGAk1z3tz4vKFzliZCZyBqh48c0yAAGILLL79YmQEqcs3Va5QWaJrzbshYadI5N6XlAADQbbffcXPXSwBQmQ9ca9IZaJzzngXYS+jsMEEAAACAiqy94f1KCzTN7vNdby+h83m/AAAAAAD9u/GmEdUDmsakMwAAAEDM3nfZhfoDNEaWJgPvdD7vFwAAAABgMO+9zIGtQGOseAag0BkAAACgZleuuVQLgKZYcTPGiqFzlibWawAAAABU6Mo171FeoClWPAOwl0nn3KSWAwBAN11/zeU6D1Cxa65eo8RAU8ytdJ29hs4rfiEAAKCdLnzXX9NZgIp94NqrlBhoCqEzAAAAQOzW3vB+PQKaYsUzAHsNnVfc0wEAAABAf268aUTlgCZY6OUMQJPOAAAAABF432UXagMQuxWnnEOvoXOWJkJnAAAAgAq997KLlReIXXmhc2FKywEAAACqceWaS1UWiF1Pw8mrCZ1NOwMAAABU5Mo171FaIHalTzr39AUBAAAAWL1rrl6jakDshM4AAAAATfGBa6/SKyBmC1manOzl+oTOAAAAABFYe8P7tQGIWc/5cM+hc5YmdjoDAAAAVOTGm0aUFohZ+aFzYVLbAQAAAKrxvssuVFkgVj0PJa82dDbtDAAAAFCR9152sdICsaps0lnoDAAAAFCRK9dcqrRAlLI02d3rda02dO75CwMAAACwOleueY+KATGaX801rTZ07nmEGgAAAIDVuebqNSoGxGhVufCqQucsTU6GEBa0HQAAAKB8H7j2KlUFYlRd6Fww7QwAAABQgbU3vF9ZgRhVHjrb6wwAAABQgRtvGlFWIEaVh85z2g4AAABQjfdddqHKAlHJ0mRVmbD1GgAAAAARee9lF2sHEJPJ1V7LqkPnLE2EzgAAAAAVuXLNpUoLxGTVeXA/k86hn3QbAAAAgJVdueY9qgTEZGihs2lnAAAAgApcc/UaZQVisuoz/voNnR0mCAAAAFCBD1x7lbIC0cjSZPdqr8WkMwAAffnYresUDgAqsPaG9ysrEIupfq6jr9C5n3QbAAAAgJXdeNOIKgGx6Gv4uN9J59Bvyg0AAAAAQCMMPXS2YgMAAACgAuvWXq2sQAyEzgAAAAAAlKPfNctCZwAAAAAA3qrv9cp9h84OEwQAgG6Ynjmi0wAA3dP30PEgk87BYYIAAAAAAK1UW+hsxQZQq8VXTmsAAAAAQPlqC52t2ABqNTt/VAMAAAAASjbIemWTzgAAAAAAnG1ykGoMFDpnaSJ0BgCADjh0MNNmgCFyiCtQs4Fy30EnncOgqTcAABC/maef0yUAgO6oPXQ27QwAAC23cPKUFgMMyc6JvUoN1K320NlhggAA0HJp+qwWAwzJT+afV2qgTguDrlU26QwAAKzomTkBCMCw/Ohpe/SBWg2c9w4cOmdpMhdCmHcfAABAez373Iu6CzAk038hZgFqNfBmizImnYNpZwAAaLejJxbDoYMm7wCq9tKxhTB7+Lg6A3USOgMAAMPx/ceeVGmAij3yJ48pMVC3+tdrFBwmCAAALfeDvdNaDFAx32uBmk1laXJy0EsoJXTO0kToDAAALbdvenbptW8AqpGvMcq/1wLUqJSNFmVNOucmS/xaAABAhLz2DVCdb37ju6oL1K2U4eIyQ2d7nQEAoOXGvy10BqhC/ibJxC6784HaRTfpbMUGAAC03NETi2HnxF5tBijZ137/T8Pi6deUFajTQpYm0YXOJp0BAKAD/uAPd2gzQInyXc6mnIEIlDZUXFronKXJXAhhvqyvBwAAxGl65kh4cNt3dAegJL/95QdNOQMxKG2ouMxJ52DFBgAAdMOD499d2j8KwGDu/91vLD3MA4hAfJPOBaEzAAB0QD6Rt/Hzv6fVAAPId+Q/9K1dSghEIUuTaENne50BAKAj8sm837zn69oN0Ic9jx8IX/6dP1Q6IBaTZV5HqaFzcbqhd+wAAKAjJr73lP3OAKuUB86/8cWv2+MMxKTUDRZlTzoHKzYAAKBbHnh4YmknKQAryx/UCZyBCJW6wULoDAAADCzfSfqFz9/vcEGA88hXEuUP6gTOQIRMOgMAAPHZte9Q+Ozn7lt6bRyAn8sPDFz/yU1LK4kAIjSVpcnJMi+r9NDZXmcAAOiu2cPHw+f+8QNL03ymnoGuO3QwC3feeV+45ysPLX1/BIhU6UPE76joc+YX+msVfW0AACBy+TTfY3sPhFtvWRv+5b/8h+HGm0a0DOiMZPuj4ZHv/PcwPXNE04EmEDoDAADNkO8szVdu7PrsV8P111wePr3+I+Hjn/hIuP2Om3UQaJV8ovn7jz0Znpr6cdi3f8bOZqBpGhM6l3raIQAA0Gz5a+X5YYP5Pxe+65fC9ddcEdbd+MFwzdVrwgeuvWrps6294f0mooHo5Hvqjx9/+U2XdfDATDh16tUwfejZ8OKJl8PRE4saBzRV6fucQ1Whc5Ymu0dGx6r40gAAQMPlE4D5K+dte+38TJgODGbx9E/tPwYYntKnnEOFk865HVZsAAAAXXEmTAcAaJBKQudfrPDzV3LBAGebPfySegAAAAD0R+gM8FYO6AAAAADoSyX7nEOVoXOWJvlhggtVfX0AAAAAAPpW2dBwlZPOwbQzAAAAAECUhM4AAAAAAJRG6AwAAAAAQCkq2+ccqg6d7XUGAAAAAIjORJUXVPWkc6j6AwAAAAAAsCqVbqgYRuhsxQYAAAAAQCSyNBE6AwAAAABQih1Vl7Hy0DlLk7kQwnzVfw4AAAAAACuqfEh4GJPOwV5nAAAAAIAotCZ0tmIDAAAAAKBeC1ma7K/6CoTOAAAAAADdMJSNFEMJnbM0ORlCmBzGnwUAAAAAwDkNZTh4WJPOwbQzAAAAAECt2jPpXHCYIAAAAABAPaaKjRSVG1roXCyoXnBDAQAAAAAM3dA2UQxz0jmYdgYAAAAAqMXQstlhh872OgMAAAAADNdCliYmnQEAAAAAKMVQh4GHGjoXi6qnhvlnAgAAAAB03FCHgYc96RxMOwMAAAAADFV7J50LQmcAAAAAgOGYytJkbpi1HnronKXJ/nxx9bD/XAAAAACADhrqlHOoadI5mHYGAAAAABiKoWexdYXOQ0/XAQAAAAA6ZiFLE5POAAAAAACUopYctpbQOUuTkyGEyTr+bKB9Dh3MdBUAAADg7WrZOFHXpHMw7QyUZebp59QSAAAA4O26M+lcEDoDAAAAAFRjstg4MXS1hc5ZmsyFEObdUAAAAAAApatt6LfOSedg2hkAAAAAoBKdDZ231/znAwAAAAC0zXyxaaIWtYbOWZrsDyEstK2jAAAAAAA1qnXDRN2TzsGKDQAAAACAUtW6YULoDAAAAADQHgvFhona1B46Z2kidAYAAAAAKEfteWsMk865HRFcAwAAAABA0wmdC6adAQAAAAAGsxDDZgmhMwAAAABAO0SRs0YROmdpctKKDQAAAACAgeyOoXyxTDqHWAoCAAAAANBQJp3fwooNAAAAAID+7Cg2StQumtA5S5O5EMJUBJcCAAAAANA00Qz1xjTpnNsewTUAAAAAADSN0HkZVmwAAAAAAKxONKs1QmyhsxUbAAAAAACrFtUwb2yTzsGKDQAAAACAVRE6r8CKDQAAAACA3kS1WiPEGDpbsQEAAAAA0LPohnhjnHQOVmwAAAAAAPRE6NwjKzYAAAAAAM4vutUaIdbQ2YoNAAAAAIAVRTm8G+ukc7BiAwAAAADgvITOq2TFBgAAAADAuUW5WiPEHDpbsQEAAAAAsKxoh3ZjnnQOVmwAvTh4YEadAAAAgK4ROvfJig1gRadOvapIAAAAQJdEu1ojxB46Fys2dkRwKQAAAAAAsYh6WDf2Sedg2hkAAAAA4A0LQufBCZ0BAAAAAH5mIubVGqEJoXNRQCs2AAAAAAAaMKT7jgiuoRd5IX8t/ssEAADKsG7t1WHdjR9US6AW04eeDdMzRxQfiNFCliZC5zJkabJ9ZHRsawjhkiZcLwAAMJg8cP69B/6JKgK1+Nf3Pix0BmLViFXETdjpfIbdzgAAAEDlRke9aQFEa2sTWiN0BgAAADjLJZdepBxAjOazNNnfhM40JnQudpXMR3ApAAAAQIvddvtN2gvEaHtTutKkSedg2hkAAACo2hVrHCkFREnoXJHGFBYAAABornVrr9Y9ICZTWZrMNaUjjQqdi50lUxFcCgAAANBi777gndoLxKQRBwie0bRJ52DaGQAAAKjah667So2BmDRq7bDQGQAAAOAtLrroAiUBYrEjS5OTTepG40LnosA7IrgUAAAAoKVuunmt1gKxaNwQbhMnnUPTxskBAACAZll7w/t1DIjBQpYmjctCGxk6Z2mSp/sLEVwKAAAA0EI33jSirUAMGrlquKmTzsG0MwAAAFCl9112ofoCdRM6D9nWBl87AAAAELn3XnaxFgF1msrSZH8TO9DY0Lko+FQElwIAAAC00LsveKe2AnVq5JRzaPikc2hy4QEAAIC4fei6q3QIqJPQuSZCZwAAAACgbcazNDnZ1M/U6NC5KPx4BJcCAAAAtMxFF12gpUBdJppc+aZPOoemNwAAAACI0003r9UZoA7zWZoInetUNGC+6Z8DAAAAAKANK4XbMOkc7HYGAAAAAFpC6BwJoTMAAAAA0HQ7sjSZa/qHaEXoXDRiRwSXAgAAAADQr1acX9eWSefgQEEAAAAAoMEWsjRpxUaH1oTORUMWIrgUAAAAAIDVas0K4TZNOge7nQEAAACAhtralsa1LXRuTWMAAAAAgM6YbMMBgme0KnQuGjMZwaUAQ/TM3PPKDQAAADRZqzY4tG3SOVixAd3zyqt/pesAAABAU7XmAMEzWhc6Fw2aj+BSAAAAAABW0roh2jZOOgfTzgAAAABAQ7TunDqhMwAAAABAPXa06QDBM1oZOheN2hHBpQAAAAAALKeVw7NtnXQOpp0BAAAAgIjNZ2ky0cYGtTZ0LhrmQEEAAAAAIEatHZpt86RzaOMSbgAAAACgFVqbXbY9dLZiAwAAAACIzXiWJifb2pVWh85F48YjuBQAAAAAgDNaPSzb9knnYMUGAAAAABCRqSxNdre5Ia0PnbM02R9CmIzgUgAAAIAGue32m7QLqELrh2S7MOkc7HYGAAAAVuuKNZeoGVC2hSxNWp9VdiJ0Lho5H8GlAAAAAADd1YlVwF2ZdA6mnQEAAACAmnUio+xS6OxAQQAAAACgLuNZmsx1ofqdCZ2zNDmZNzaCSwEAAAAAuqczmxi6NOkcTDsDAAAAADWYytJkd1cK36nQOUuT/SGEyQguBQAAAADojk4Nw3Zt0jmYdgYAAAAAhmg+S5POrNYIXQydszSZyBsdwaUAAAAAAO3XqcA5dHTSOZh2BgAAAACGpHNZZFdD5/zpwkIE1wEAAAAAtNd4liYnu9bfTobORaM7N9YOAAAAAAzV5i6Wu6uTzsGKDQAAAACgQpNZmsx1scDviOAaapE3fGR0bDyEcFcHPz4AAEAr7ZzYG34y/3w4fORYmD707Dk/4pVrLg1XrnlP+Nit68JnNtzmRgCgKp2ccg5dDp0LW4XOAAAAzZVsfzQ8+b8Ohem/mA+zh4/39jlmjiz965s794R7vvJQuHXd9eHjt60L//yLf8+dAEBZprI02d3VanY6dM7SZP/I6NhkCOETEVwOAAAAPXhw23fCD/ZOh33Ts6WUK/86+T8Pjn83bPjUR8Nv/avPhSvWXKIVAAyi06t9uz7pHIox9+9HcB0AAAAs49DBLHzzG98NE7ueDIunX6ukTPnXzaefH/sfU+Ff/MaGMLbx09oBQD/mszTZ3uXKdfkgwSXFmPt8BJcCAADAW7x0bCF84fP3h7/92a8uBcJVBc5nO3piMXz1gW+GO++8b+nPB4BV6vSUcxA6v6GzS70BAABidf/vfiN8/NO/FXbtO1TLFeYrNz77ufvCnscPuEcA6FX+tLLTU85B6Pwzxbi7aWcAAIAI5Ks0fuVX7w0PfWvXUCabzyc/nPA3vvh1wTMAvdqapcnJrldL6PxznX8CAQAAULedE3vDZ8e2hOmZI9H0Ig++Bc8A9KjzqzWC0PlNthbj7wAAANTgwW3fCfd85aHap5vPRfAMQA/GTTn/jNC5UNwQnkQAAADUIA+cH3h4IurS58HzV7f8Z4cLArAc58YVhM5vJnQGAAAYsiYEzmfkO57/+T1fi+NiAIhJPuU8pyM/I3Q+SzHtPB7NBQEAALRcvq6iKYHzGfumZ5eCcgA4i/PiziJ0fjtj8AAAAEOQr6nI9yQ30YPj37VmA4AzJrM02a0aPyd0fotiDN60MwAAQMXyNRUxHhrYi/y67733P8Z/oQAMgyHWtxA6n5sbBQAAoELJ9keX1lQ02a59h8LOib1uE4BuM+V8DkLncyimnSejuzAAAIAWyNdS/Pv/1Kw9zsv5gz/cEeeFATAshlfPQei8PDcMAABABb72+38ajp5YbEVpp2eOmHYG6K55U87nJnReRnHDmHYGAAAoUT7lS1LNTQAAIABJREFUPLHryVaV1LQzQGcZWl2G0Pn83DgAAAAleuRPHmvs4YHLyaedDx3M4rw4AKqSTzlvV91zEzqfh2lnAACAco1/+7FWVvThh74TwVUAMESGVc9D6LwyNxAAAEAJ9jx+oDW7nN/qsb0H4rogAKpkynkFQucVmHYGAAAoxyOP7GptJfOVIcn2RyO4EgCGwJDqCoTOvXEjAQAADOiJ//3jVpdw9w+eiuAqAKiYKeceCJ17UEw7T0V/oQAAAJFq82qNM/btn4njQgCokuHUHgide7e1KRcKAAAQmx9Mtn8K2IoNgNYz5dwjoXOPihtqvhEXCwAAEJn9P3ymEy158n8diuAqAKiIKeceCZ1Xx40FAADQhx8+/Vwnyjb9F2aVAFrKlPMqCJ1XwbQzxOnFEy/rDABAxA4dzJZWT3TB7OHj4aVjC25HgPYxjLoKQufVc4NBZNp+IA0AQNP9+ZNpp3r4Z//tiQiuAoASmXJeJaHzKpl2BgAAWJ00fbZTFeva5wXoAEOoqyR07s+mJl40tJlXGAGGb+HkKVUHevLM3POdKtT0IaEzQIuYcu6D0LkPWZpMhBAmG3fh0GJ79xzUXoAhM8kH9OqVV/+qU7WaPfxSBFcBQElMOfdB6Nw/NxxE5Cfz3ZqeAQBokq6FsPmhid7EA2gFU859Ejr3KUuT3aadIR6HjxzTDQCASOUhbNd4Ew+gFQyd9knoPBg3HkTC3jyA4fO9F+hFVyd+Dx6YieAqABiAKecBCJ0HYNoZ4mFvHgBAnLo68Xvq1KsRXAUAAzBsOgCh8+DcgBCB/JXNQwczrQAYoumZI8oNsIxn5pw5AtBgppwHJHQekGlniMf3H3tSNwCGZM/jB5Qa4DxeefWvlAeguQyZDkjoXA43IkTgB3untQFgSPY/9SOlplIXXXSBAtNoL554WQMBmmnSlPPghM4lKKadxxv/QaDh9k3PdvagGoBhe2rqx2pOpW66ea0Ct8QT+7o5GHD0xGIEVwFAHwyXlkDoXB43JETgkT95TBsAhuCHP7JHHwCA1pkshksZkNC5JFmazJl2hvr92WP/UxcAKpbvczbBBwBACxkqLYnQuVxuTKjZ9MyRcOig6TuAKv3RH/9X9QXowc6JvcoE0BymnEskdC5RMe28pTUfCBrq3/7bb2kdQEXy3fn79s8oLwAAbbNRR8sjdC7f1hCCk8ygRrv2HTLtDFCRfHf+4unXlBcAgDYZL4ZJKYnQuWRZmpwsgmegRr/95QeVH6AC4992YCsAAK1jZW7JhM7VMO0MNct3OyfbH9UGgBL963sfdoAgAABts8WUc/mEzhUopp03te6DQcPc/+++vbR7FIDB5WuLJnY9qZIAALTJgo0F1RA6VyRLk+0hhPlWfjhoiHzn6MbP/552AZQgX1tklzMAAC2ztRgepWRC52qZdoaa5Ws2vvD5+7UBYAC/ec/Xl76fAvTjY7euUzcAYjRvyrk6QucKZWkyEUKYbO0HhIbYte/Q0h5SAFbvwW3fCRPfe0rlAABom82mnKsjdK6e0y8hAt/cuUfwDLBKeeD8wMMTygYAQNvMF6txqYjQuWJZmuwOIexo9YeEhsiDZ6s2AHpz/+9+Q+AMAEBbbdTZagmdh8NuZ4hEvmpj/Sc3hUMHMy0BOIeXji0sPaB76Fu7lAcAgDaaLIZEqZDQeQiyNJkLIWxr/QeFhpg9fDx8dmzL0hQfAD+3c2Jv+Dsbvrz0gA4AAFrKcOgQCJ2HJ9/tvNCVDwuxWzz92tIUXz71nIcsAF2Wv/1x5533hXu+8lA4emLRvQBQkoMHZpQSIC7jWZrs15PqCZ2HpDgNc2snPiw0SD71nIcsv/Kr94Zk+6NaB3RK/tAtX6Xxtz/71bBvelbzAUp26tSrSgoQj4ViKJQheIciD0+WJptHRsfyReXXduUzQ1NMzxwJ0w98M/z7/zQRPvZ//XK4885PhdvvuFn/gNbZ8/iB8Mgju8IT//vHppoBAOiSrcUKXIZA6Dx8+d6Y/9K1Dw1NkQcwE997aumf9112Yfibf30kfOTDvxz+1ic/Gm68aUQfgUbJ12bMPP1ceGLfdHhm7vnww6efW1ovBAAAHTNvA8FwCZ2HLEuTiZHRsckQwic69cGhgfIA+ui+Q0sHaj3w8MTSB1i39urw7gveGT503VVL//9jt67T2j7cdvtN4Yo1l9R+HS8dWwh79xys/TqISx7QNtHiK6fD7PzRpStfPP3TpfVBAADAks3F6luGROhcj3x/zPe7+MGh6fI1HLkzu0+/uXOPngIAAEC8prI02a4/w+UgwRpkabI7Py2zcx8cAAAAAIZrk3oPn9C5PpuLUzMBAAAAgPLtKIY/GTKhc02K0zItMAcAAACAaphyronQuV5bi9MzAQAAAIDybCmGPqmB0LlGxamZnrgAAAAAQHnmbRiol9C5ZlmaTIQQJjtdBAAAAAAoz+Zi2JOaCJ3jYNoZAAAAAAY3maXJdnWsl9A5Alma7A8hbOt6HQAAgPa5/PKLdRWAYTLcGQGhczw2hxAWul4EAACgXW6/42YdBWBYxovhTmomdI5EsWdmc9frAAAAuYMHZtQBAFiNBVPO8RA6RyRLk/xUzamu1wEAAE6derXzNQAAVsXhgREROsfHExkAAAAA6N1UMcxJJITOkcnSZHe+f6brdQAAAACAHhnijIzQOU6bHCoIAAAAACsaL4Y4iYjQOUIOFQQAAACAFTk8MFJC50g5VBAAAAAAzsvhgZESOsfNkxoAAAAAeDuHB0ZM6BwxhwoCAAAAwDkZ1oyY0Dl+DhUEAAAAgJ9zeGDkhM6Rc6ggAAAAALzB4YENIHRugGI/zWTX6wAAAABA5zk8sAGEzs3hCQ4AAAAAXTbp8MBmEDo3RJYm+0MI27peBwAAAAA6y1BmQwidmyXf7Tzf9SIAAAAA0DlbiqFMGkDo3CDFvhpPdAAAAADoknwI01qNBhE6N0yWJhMhhB1drwMAAAAAnbHJ4YHNInRupnzaeaHrRQAAAACg9XYUQ5g0iNC5gbI0mSv2OwMAAABAW+VDlxt1t3mEzg2VpUm+x2aq63UAAAAAoLU2W6vRTELnZvOkBwAAAIA2miyGLmkgoXODZWmyP4Swpet1AAAAAKB1Nmlpcwmdmy9/4jPf9SIAAAAA0BpbimFLGkro3HDFXhtrNgAAAABog/ksTTbrZLMJnVsgS5PdIYTxrtcBAAAAgMYzXNkCQuf2yPfcLHS9CAAAAAA01rZiuJKGEzq3hDUbAAAAADRYfmaZtRotIXRukSxNJkIIO7peBwAAAAAaZ2MxVEkLCJ3bZ6M1GwAAAAA0yA5rNdpF6Nwy1mwAAAAA0CALsqz2ETq3ULFmY7LrdQAAAAAgetZqtJDQub2s2QAAAAAgZjuK4UlaRujcUlmazDnxEwAAAIBIWavRYkLnFsvSZKs1GwAAAABEyFqNFhM6t581GwAAAADExFqNlhM6t5w1GwAAAABExFqNDhA6d4A1GwAAAABEwlqNDhA6d4c1GwAAAADUyVqNjhA6d0SxZmNT1+sAAAAAQC2s1egQoXOHZGmyPX+i1PU6AAAAADB01mp0iNC5e6zZAAAAAGCYtlmr0S1C544pnih5lQEAAACAYZgPIWxW6W4ROndQ8WTJmg0AAAAAqmatRgcJnbtrY/GkCQAAAACqkK/V2K2y3SN07ihrNgAAAACo0JS1Gt0ldO6w4knTtq7XAQAAAIDSWavRYUJnNhdPngAAAACgDFuyNNmvkt0ldO44azYAAAAAKNFklibWanSc0JlQPHnaohIAAAAADGDBcCNB6MwZxROoSQUBAAAAoE+bsjSZUzyEzpxtY/FECgAAAABWY0eWJttVjCB05mzFkyivQAAAULvFV05rAgA0x7xMibMJnXmTLE0m8idTqgIAQJ1m54+qPwA0x8YsTU7qF2cInTmXjcUTKgAAAAA4n21ZmuxWIc72DtXgrfInUyOjY3nw/H3FAWLyH+7/p/pBJ3zrTx8N+6ZnNRsAgNhNZWmySZd4K6Ez55Q/oRoZHdsSQrhPhYCYfGbDbfpB6x08MCN0BgAgdgshhA26xLlYr8GysjTZHEKYVCEAGK6Pf+IjKg4AQOw2ZWkyp0uci9CZlWwsnlwB1C6f/oQuuP2Om/UZAICY7cjSZLsOsRyhM+dVPLHaqEpADE6delUf6Ix1a6/WbAAAYjQvK2IlQmdWlKXJRH4SqUoBdXvh2F/qAZ2x7sYPajYAADHakKXJSZ3hfITO9Crf7zylWkCdXjjm5xq6Y3RU6AwAQHS2ZGmyX1tYidCZnhRPsOx3Bmq1ePqnGkBnXHLpRZoNAEBMJrM02awj9ELoTM+KJ1mbVAyoy+zh42pPZ/xk/nnNBgAgFvkQ4gbdoFdCZ1alOJl0XNWAurx0zAsXdMPhI8d0GgCAWNjjzKoInenHpuKkUoCh27vnoKLTCdOHntVoAABikO9x3q0TrIbQmVUrnmx5pQIAKvTiiZeVFwCAutnjTF+EzvSl2O/8JdUDhu2JfdNqTiccPbGo0QAA1MkeZ/omdKZvWZpsDSHsUEEAKNfOib0qCgBA3exxpm9CZwa10X5nYJiemXtevWm9gwdmNBkAgDrZ48xAhM4M5Kz9zgsqCQzDK6/+lTrTes8fPa7JAADUxR5nBiZ0ZmDFfudNKgkMw+zhl9SZ1pudP6rJAADUwR5nSiF0phRZmmwPIYyrJlC1xdOvqTGt9+KJlzUZAIA62ONMKYTOlCmfdp5SUaBqhw5makyrHT2xqMEAAAybPc6URuhMaYonYRvtdwaqNvP0c2pMa+2c2Ku5AAAM2w57nCmT0JlSFfudN6oqUKWFk6fUl9b6yfzzmgshhOmZI8oAAMMxL8uhbEJnSpelyUQIYZvKAlVJ02fVltY6fOSY5gIAMEz2OFM6oTOVyNLEfmegMouvnFZcWmv6kIcqAAAMzd3FW+tQKqEzVVpvvzNQhdn5o+pKay2e/qnmAgAwDONZmmxXaaogdKYyxasZG1QYAHo3e/i4agEAULWpLE3scaYyQmcqlaXJ7hDCl1QZKJPDpWirPY8f0FsAAKq2YEiQqgmdqVyWJlvzVzZUGgDO7/jxl1UIAICq5QcHzqkyVRI6MywOFgRKtXNir4LSOk/sm9ZUAACq9KXirXSolNCZoThrv7ODBQFgGYuvnFYaAACqsqN4Gx0qJ3RmaIpXNyypB0px8MCMQtI6s/NHNRUAgCpMyWQYJqEzQ5WlyUQIYYuqA4M6depVNaR1Zg+/pKkAAJQtf+t8Y/EWOgyF0Jmhy9Jks4MFgUG9cOwv1ZDWWTz9mqYCAFC2PHDer6oMk9CZujhYEBjIC8c8pKddHI4JAEAFthRvncNQCZ2phYMFgUEtnv6pGtIqCydPaSgAAGUaL942h6ETOlOb4mDBDToA9GP28HF1o1XS9FkNBQCgLFPFW+ZQC6EztcrSZHcI4Uu6AEDX2VMOAEBJ8rfKNzg4kDoJnaldliZbHSwI9MMOXNrEnnJ4uz2PH1AVAFi9DcXb5VAboTNRyNJko4MFAeiy2cMv6T+8xfHjLysJjTZ9yOokYOjuLt4qh1oJnYnJegcLAqtx8MCMetEai6df00wAAAaRHxy4XQWJgdCZaBS7hgTPQM9OnXpVsWgFq2IAABjQZPEWOURB6ExUsjTZ73RVoFcOXqMtFk6e0ksAAPo1n+9xVj1iInQmOsWrIFt0BliJg9doizS18xMAgL4sFAcH+uWIqAidiVKWJpvzXUS6A5zP4umfqg+tYGofAIA+bSzeGoeoCJ2JWb5mY0qHgOXMHj6uNrSCqX2AdnrxxMs6C1Tp7ixNJlSYGAmdiZaDBQHoitnDL+k1QAsdPbGorUBVxov1pBAloTNREzwDK9k5sVeNaLzF069pIgAAvZrM0mSjahEzoTPRK3YT+WYKQCt5cAIAwCrka0g3KBixEzrTCMWOoi/pFvBWP5l/Xk1oNPcwQLsdOpjpMFCWheLgQAeCED2hM42RpcnWfGeRjgFnO3zkmHrQaO5hgHabefo5HW4wDw2IzPribXCIntCZRil2Fk3qGgBt8cycSWdYzsEDM2oD1MpDAyJyt8CZJhE600Qbih1GAGH60LOKQKO9cNxZubCcU6deVRsazxoloARbsjTZrpA0idCZxil2F20odhkBQKPNHj6ugQAtZo0SMKDxLE02KyJNI3SmkbI0mct3GQmegRdPvNz5GtBc9kQCAHAek8WaUWgcoTONVewy8s0XOu7oicWul4AG+/MnU+0DaDmrwIA+TRVveUMjCZ1ptCxNJvJl+roIQBOlqSACAIC3yd/q3lCsF4VGEjrTeMUy/W06Cd215/EDuk8jPTPncCmAtpueOaLHDfbEvumul4DhywPn9cVaUWgsoTOtkKXJpny5vm5CNx0/bq8zzfTCcUcTAHSBHf7AKmws1olCowmdaY1iuf6UjkL3HDwwo+s00uzh4xoH57H4ymnloRVmnn5OI4Fe3F2sEYXGEzrTNusFz9A9p069qus0zs6JvZoGK5idP6pEtIIVDc31wrG/7HoJGJ4txfpQaAWhM61SLNlfX+xAAjrCqfA0kQl9WNns4ZdUiVYQXDbXC8ec48ZQjGdpslmpaROhM60jeIbuEUrQRDOzh/UNVrB4+jWHxdIKP/yRnc5NtXj6p10vAdXbUawLhVYROtNKxdL99boL3ZCHEg7ooWkEENCbP/rj/6pSNN7RE4vhpWNmYprI+QtULF8PKnCmlYTOtFYRPN+tw9AN33/sSZ2mMfKHJHkAAaxs3/4ZYR2t8MifPKaRDWOogYrlgfP64m1taB2hM61WLOEXPEMHPDX1Y22mMTwkgd7lb7N87ff/VMUazMGpP+NnleaZefq5rpeA6uRPUzcInGkzoTOtVwTP23Qa2i2fhIOmEDzA6kzsetK0M43nZ5XmcegvFVkoJpznFJg2EzrTCVmabMpPg9VtaK98Ei7Z/qgO0wiCB1gd0860gZ9Vmsehv1TgTOC8X3FpO6EznVGcBit4hhbb/YOntJfo7Xn8wFLwAKxOPu1svypN52eVZnHoLxXYJHCmK4TOdEoRPE/pOrSTw6Zogkce2aVP0If8Yc1vf/lBpaPR/KzSHA79pQJ3F+s/oROEznTResEztFMeSDgZntg9tveAHkGfpmeOhPt/9xvKR2NZFdMcDv2lZAJnOkfoTOcUp8MKnqGlxr8tdCZeD277jtUaMKDk/59cWlMDTeVgzGb4wd7prpeA8owLnOkioTOdVATPG4ol/kCL5K9B5sEexOjPHvuf+gIDyh/cfHXLfxba0VimneOXf3/ZNz3b9TJQjvFizSd0jtCZzsrSZK6YePYbC7TMg+PfFUYQnZ0Te5dWAwCDmz18PNx7739USRrrmzv3mNiPmIcClETgTKcJnem04tRYwTO0TD5B9Dtb/khbicof/OEODYES7dp3KPzmPV9XUhrLxH6c8p7kK1BgQJMCZ7pO6EznCZ6hnSa+91RItj+qu0QhP/jMlDOUL/9eb6USTWViP075lLPzFxjQVLHOEzpN6Aw/D543qQW0y/3/7tteXaV2hw5mSwefAdV44OEJwTONlU/sf+Hz92tgJPK/s005M6A8cF5fnCMFnSZ0hkJxmuzd6gHt4bAp6pbfe//si18zMQUVEzzTZILnePg7mwEJnOEsQmc4i+AZ2id/dfWzn7tP8MzQ5fdcfu/l9yBQvTx4zlfZQBPlwfP6T25amrSlHnnw7+9sBjAvcIY3EzrDWwieoX3OBM9WbTAsAmeox0Pf2mVilMZa+nllbIuHJzXIv2/kwT/0KZ9u2SBwhjcTOsM5CJ6hffJf5H7ji193uCCV2zmxN/ydDV8WOENNTIzSZPlqh/zhSX4P53+fUK38IfGv/Oq9AmcGsVBMOO9XRXizX3j99deVBJYxMjqWh893qQ+0y63rrg8P/offClesuURnKU3+i+vvbPmjMPG9pxQVInDhu34pjP3dT4Sv/Jt/pB01y8PTe77yUKdr0K/rr7k8/P1fvSPc+Q8+6eeWkuV74B8c/64dzgxC4AznIXSGFQieoZ3yMGLDpz4afutffc4vcQwkn6Z8+KHvhMf2HvCLK0Ro3dqrwz/+wq+Fz2y4TXtqInQux6duvTF85MO/LIAeUB42j3/7sXD0xGKjPwe1EzjDCoTO0APBM7RXHj5/8rabwz/5p38v3HjTiE7Tkzxo3vFfdodHdz9ljQY0RB4+/3+f/H/D3/rkR32/HzKhc/nyCeh1f+Pa8NH/58bwf3901D29gny92u4fPBX27Z/xgJgyCJyhB0Jn6JHgGdov/wXu0+s/Ej7+iY+E2++4Wcd5Qx6YHDwwE2ZmD4cf/igzHQUNlz9wvP6aK5Y+xLobP7j074suuiDcdPPapf99+eUX+3ugRELn4cgfrFy55tJw5Zr3hGuuXhM+cO1VnbyX8wfDf/5kGtL02TB96NkwPXMkgquiRQTO0COhM6yC4Bm640wgkYcRZ35xW3vD+00StUz+i+nM08+98aGe2De99O8Xjv1leOHYyTB7+CUTUcDSQ8kL3/XX3ijE9de+L1z47ne9qTBnh9bnU/bfJXsePxCOH3+57/8+f6B26tSrA1/Hme+b57J4+qfeConAW+/jMw9czvaxW9f1fKHDWllzrgMVfzL/fDh85NjS/z5z77nPGJJfz9JkQrFhZUJnWCXBM3DG2b+8vXjiZdOvyzh7orBOJp0AABjA3VmabFdA6I3QGfogeAYAAIDOEDjDKv2igsHqZWmyMYQwrnQAAADQagJn6IPQGfokeAYAAIBWEzhDn4TOMADBMwAAALSSwBkGIHSGAQmeAQAAoFUEzjAgoTOUQPAMAAAArSBwhhIInaEkgmcAAABoNIEzlEToDCUSPAMAAEAjCZyhREJnKJngGQAAABpF4AwlEzpDBQTPAAAA0AgCZ6iA0BkqIngGAACAqAmcoSJCZ6iQ4BkAAACisyBwhmr9wuuvv67EULGR0bH8L7K71BkAAABqlQfO67M02a8NUB2TzjAEJp4BAACgdgJnGBKhMwyJ4BkAAABqI3CGIRI6wxAJngEAAGDoBM4wZEJnGLIieL5b3QEAAKByAmeogdAZalCckCt4BgAAgOoInKEmQmeoieAZAAAAKjMVQrhF4Az1+IXXX39d6aFGI6Nj+bqNP9YDAAAAKMVUMeF8UjmhHiadoWbFxPOvF6/9AAAAAP0TOEMETDpDJEZGx24JIewOIVyiJwAAALBqAmeIhElniESxZ2q9iWcAAABYtXGBM8TDpDNExsQzAAAArMp4liYblQziYdIZIlNMPF9XvBYEAAAALE/gDBESOkOEiteB1gueAQAAYFlbBM4QJ+s1IGIjo2OXFqs2PqxPAAAA8Ia7szTZrhwQJ6EzNMDI6Fj+F+ldegUAAAACZ4id0BkaQvAMAABAxy2EEDZkabK764WA2NnpDA1R7Knaol8AAAB0UB44rxc4QzMInaFBsjTZnL9GpGcAAAB0yFQROO/XdGgG6zWggUZGx/Kp560hhEv0DwAAgBY7Ezif1GRoDqEzNNTI6NgtIYTdgmcAAABaarLY4SxwhoYROkODCZ4BAABoqfHibCOggex0hgYr9lldV7xuBAAAAG2wTeAMzWbSGVpgZHTs0mLi+cP6CQAAQIPdnaXJdg2EZhM6Q4uMjI7lfzHfpacAAAA0zEIIYZPAGdpB6AwtMzI6tjWE8EV9BQAAoCHywHl9sUISaAE7naFlsjTZlL+OpK8AAAA0wJTAGdrHpDO01Mjo2IYQQv5a0iV6DAAAQITOBM4nNQfaxaQztFSWJhP5X97Fa0oAAAAQk3GBM7SXSWdouZHRsUtDCLtDCB/WawAAACKwrVgNCbSUSWdoueKpcT7xvEOvAQAAqNndAmdoP5PO0CEjo2P5jue79BwAAIAhy1c/bsjSZLfCQ/uZdIYOydJkY/5UWc8BAAAYovlif7PAGTrCpDN00Mjo2IYQQj71fIn+AwAAUKEpBwZC9widoaNGRsduCSFMhBCudQ8AAABQgfHijVugY6zXgI7K0mR/COGW4qkzAAAAlGmLwBm6S+gMHVa83rQ+f/rsPgAAAKAE+YGBd2dpslkxobus1wCWjIyO5T8Q3KcaAAAA9Gmh2N+8XwGh24TOwBtGRsfyV5+2OmAQAACAVXJgIPAG6zWAN2Rpsr1YtzGvKgAAAPRoXOAMnM2kM/A2I6Njl4YQdocQPqw6AAAAnMeXsjTZqkDA2YTOwLJGRsfyyee7VAgAAIC3yPc3b8zSZEJhgLeyXgNYVpYm+Y7nu1UIAACAs5zZ3yxwBs7JpDOwopHRsXzP84QDBgEAADpvMoSwwf5m4HyEzkBPRkbHriuCZ3ueAQAAumlbliab9B5YifUaQE+yNJnLX58qTiUGAACgO/L9zXcLnIFemXQGVm1kdCz/QePrKgcAANB688U6jf1aDfRK6Az0xZ5nAACA1rO/GeiL0Bnomz3PAAAArWV/M9A3O52BvtnzDAAA0Dr5/uZfFzgDgzDpDJTCnmcAAIDGmwohbLS/GRiU0Bkozcjo2C0hhN32PAMAADTOjiJwtr8ZGJjQGSjVyOjYpcWe50+oLAAAQCN8KUuTrVoFlEXoDFRiZHQs/4Hli6oLAAAQrXx/84YsTXZrEVAmoTNQmZHRsQ0hhO3WbQAAAEQn39+83joNoApCZ6BSI6Nj1xXrNj6s0gAAAFHYlqXJJq0AqvKLKgtUKUuTufzpeQhhXKEBAABqla/T+HWBM1A1k87A0IyMjm0MIWy1bgMAAGDopor9zXNKD1RN6AwM1cjo2C3FnmfrNgAAAIZjPEuTjWoNDIv1GsBQZWmy37oNAACAocjXadwtcAaGzaQzUBvrNgAAACqTr9PYWAz+AAyVSWegNlmabC+mnqd0AQAAoDT5m6XrBc5AXUw6A7UbGR27tJiywoAmAAANIElEQVR4vks3AAAA+rZQTDdPKCFQJ6EzEA3rNgAAAPqWv0G6IUuTOSUE6iZ0BqIyMjp2SwghX7vxYZ0BAADoybYsTTYpFRALoTMQpZHRsXzi+Yu6AwAAsCzrNIAoCZ2BaI2Mjm0opp6t2wAAAHizyWKdxkl1AWIjdAaiVhwymD+1/4ROAQAALNmSpclmpQBiJXQGGmFkdCz/geo+3QIAADpsvphu3u8mAGImdAYaozhkMJ96vlbXAACAjhkPIWyyTgNoAqEz0CjFuo38kMG7dA4AAOgAhwUCjSN0BhrJIYMAAEAHTBaB85xmA00idAYaa2R07LoieHbIIAAA0DYOCwQaS+gMNN7I6NimEMLXdRIAAGiBqWK62WGBQGP9otbB/2nvbo7iWLIAjGaMA2BBiW2t4FkAY4FwoAI8EB48xgOeB020A40HtAew6i3dFoAHEznvtqZeC8RP/1VlnRPRIYVCG2WyQF9cbtJ3i9k473j+I745AwAA6Ku/UkpngjPQdyadgaJUdZMD9A+3CgAA9Eh+LPB8MRvfuzSgBCadgaIsZuO8auPfKaW5mwUAAHrgLqV0JDgDJTHpDBSpqpvDlFKeer5wwwAAQAe9xO7micsBSiM6A0Wr6uY8pTRKKR24aQAAoCOmsU7j2YUAJRKdgeLF1HMOz9/dNgAAsEd5uvk6HkMHKJboDAyGqWcAAGCPprFO48klAKUTnYFBMfUMAADsmOlmYHBEZ2CQTD0DAAA7YLoZGCTRGRgsU88AAMCWmG4GBk10BgbP1DMAALBBppuBwROdAUw9AwAA6zPdDBBEZ4AWU88AAMAXmG4GaBGdAVaYegYAAD7IdDPAK0RngDfE1HP+5vGbMwIAAFbcpZSuTDcD/Ep0BviNmHq+Tin9cE4AAEBMN+dVGhOHAfA60RngA6q6OYuVG6aeAQBguG5juvnZ1wDA20RngE+o6iZPPf/pzAAAYFDmMd1879oB3vcvZwTwcYvZOEfnP+J1agAAoHz/SSmdCM4AH2fSGeCLqrq5in3PB84QAACKM41VGg+uFuBzRGeANcRDg3nX83fnCAAARcgPBV4vZuMb1wnwNaIzwAZ4aBAAAIpwF7ubPRQIsAbRGWBDYur5ykODAADQOx4KBNgg0Rlgw6q6OUkp5R/FO3W2AADQefmhwBvTzQCbIzoDbElVN5cRnz00CAAA3TON6eYndwOwWaIzwBbFyo3rlNIP5wwAAJ2QHwq8WszGI9cBsB2iM8AOxEODeer52HkDAMDe/JWHQqzSANgu0Rlgh6q6uYrJZys3AABgd6Yx3fzgzAG2T3QG2LFYuZGnni+cPQAAbJVVGgB7IDoD7ElVNycRn0/dAQAAbJxVGgB7IjoD7FlVN5cRn63cAACA9eVVGpeL2fjJWQLsh+gM0AGxciPvev7hPgAA4EvmsUpj4vgA9kt0BuiQqm6OUkojKzcAAODDXuInB2+s0gDoBtEZoIOqujmL+PzN/QAAwJtuY2+zVRoAHSI6A3RYVTd55caVfc8AAPAPj7FK496xAHSP6AzQcbHvOf+44IW7AgBg4OYx2Twa+kEAdJnoDNATVd2cRHy27xkAgKGxtxmgR0RngJ6x7xkAgIGxtxmgZ0RngJ6q6ibver627xkAgEJNIzbb2wzQM6IzQI/Fvuccn/90jwAAFGIejwROXChAP4nOAAWo6uYopp49NggAQF+9xGTzjRsE6DfRGaAgse/52mODAAD0iEcCAQojOgMUyGODAAD0hEcCAQokOgMUrKqby5h8Fp8BAOiS/EjgpdgMUCbRGWAAqrq5jgcHD9w3AAB7NI3J5nuXAFAu0RlgIKq6OYzwLD4DALBr8/x96GI2njh5gPKJzgADE/E5P9Ry4e4BANiyeUw2jxw0wHCIzgADVdXNUex7Fp8BANi0l4jNN04WYHhEZ4CBi/ic/zPwfehnAQDA2l7ie8ubxWz87DgBhkl0BuB/qro5i8nnUycCAMAnic0A/CQ6A/AP4jMAAJ8gNgPwC9EZgFeJzwAAvOM2pXQlNgOwSnQG4LfEZwAAVtzGI4FPDgaA14jOAHyI+AwAMHhiMwAfIjoD8CniMwDA4IjNAHyK6AzAl4jPAADFE5sB+BLRGYC1iM8AAEV5SSlNxGYA1iE6A7AR4jMAQK/l2HyTP4vZ+NlVArAO0RmAjRKfAQB6RWwGYONEZwC2oqqbo4jPF04YAKBzxGYAtkZ0BmCrxGcAgE6Zx/dmE7EZgG0RnQHYiYjPVymly5TSgVMHANipeTwOOHLsAGyb6AzATlV1cxjx+Up8BgDYumms0Jg4agB2RXQGYC8iPp/Hj3d+cwsAABt1F7H53rECsGuiMwB7V9XNZUw+H7sNAIC13MYajSfHCMC+iM4AdEZVN2cx+XzqVgAAPuwlTzWnlEZiMwBdIDoD0Dnx6GCOzxduBwDgTfNWbH52TAB0hegMQGd5dBAA4FXTCM0jxwNAF4nOAPRC7H326CAAMGS3EZs9DghAp4nOAPSKvc8AwMDkfc15ovnGvmYA+kJ0BqCXWnufz63eAAAKNI/vdSb2NQPQN6IzAL0We58vY++z1RsAQN/dxVSzFRoA9JboDEAxqro5j/hs9QYA0CdWaABQFNEZgOLE6o2rmIC2egMA6CorNAAokugMQLFi9cZ5/GfO6g0AoCtu82SzFRoAlEp0BmAQqro5i8nnCzcOAOzBPFZojKzQAKB0ojMAg+LhQQBgx+4iNE8cPABDIToDMFjx8GAO0N99FQAAG+RhQAAGTXQGYPDi4cHL+Jh+BgC+ahpTzSMnCMCQic4A0GL6GQD4JLuaAWCF6AwAr7D7GQB4h13NAPAG0RkA3lHVzVkE6DwFfeC8AGCw8lTzTUppYqoZAN4mOgPAB8X083lMPx87NwAYhPwo4CSmmu9dOQC8T3QGgC+IxwevIkJbvwEA5ZnGruY81fzsfgHg40RnAFhTPD6YPxfOEgB6zaOAALABojMAbIj1GwDQS9ZnAMCGic4AsAWxfuMyPtZvAED33MXqjJG7AYDNEp0BYMuqujlpBegD5w0Ae/PYWp9hTzMAbInoDAA71Nr/fC5AA8BO2NMMADsmOgPAHrT2P+fPd3cAABs1b+1pfnC0ALBbojMA7JkADQAb4UFAAOgI0RkAOqQVoK9SSsfuBgB+axma84OAE0cFAN0gOgNAR1V1cxQB+lKABoCfhGYA6DjRGQB6QIAGYOCEZgDoEdEZAHrGDmgABkJoBoCeEp0BoMcEaAAKM2+FZo8BAkBPic4AUIgI0GetCH3gbgHogceUUg7Mo8Vs/ODCAKD/RGcAKFRVN+etCP3NPQPQITk0j2Ki+cnFAEBZRGcAGICqbk5aE9AeIgRg115imnm5OuPZDQBAuURnABiYqm6OWhPQ9kADsC3L/cz3HgIEgGERnQFg4KzhAGCDpq3QbD8zAAyU6AwA/BRrOJYB+tTJAPCOl2VktjYDAFgSnQGAV1V1c9gK0GemoAEI01ZkNs0MAPxCdAYAPiR2QS8DtF3QAMMxbz0CeG+aGQB4j+gMAHxJVTftKehjpwhQjJeIzMtp5idXCwB8hugMAKzNKg6A3luuzMiTzPeuEwBYh+gMAGxcrOI4a31EaIBueWxF5om7AQA2SXQGALZuZR90/hw4dYCdemytzLCXGQDYKtEZANi5qm5OViahRWiAzRKZAYC9EZ0BgL2zjgNgbXkn84PIDAB0gegMAHROK0IvJ6KP3RLATy8rgdnDfwBAp4jOAEDnVXVz2ArQyxhtJQcwFPMIzA8RmR/cPADQZaIzANBLsRf6pBWhTUMDpZiuRGarMgCAXhGdAYAimIYGeuox4rIpZgCgGKIzAFCs2A3dnog+ddvAHs3bgTn/aooZACiR6AwADEprLcfyI0QD2yAwAwCDJToDAIMXIfpoZUe01RzAR+UVGU8CMwDA30RnAIBXxGqOo1aEPvJYIRCP/D0sI/NiNr53KAAA/yQ6AwB8QlU3Z62p6BNT0VCs9vTyQwTmJ9cNAPA+0RkAYE1V3Ry2AvSRGA29Mo+4fN+aXn5whQAAXyc6AwBsyUqMPoxVHTlKf3PmsHOrk8tP4jIAwHaIzgAAexBrOg5b09H5c+ouYC3zVlh+asVlazEAAHZIdAYA6JDWdPTRyse6DvhbOyw/x1qMZ1PLAADdIToDAPRITEinWNXR/tWUNKV4aQXl9q8mlgEAekJ0BgAoyCtR+qS1xsOkNF3wGCH5aeVjWhkAoBCiMwDAgFR1s1zbkV4J0/lz7OuBL1pOKKfWhPJySjktZuN7BwsAMAyiMwAAv6jqZhmiUytOLyemk0A9KNP4xz63onL79w+L2fh56IcEAMD/ic4AAKyl9fjh0lnr9+14neye3qvlA3xLy2nktBKRTSUDALAW0RkAgL1p7aBeWo3U6Y0/SwMJ2KuheKkdjN/6Mw/vAQCwF6IzAADFWdld/RGf/fu/81oQ/u3ft54CAIBipJT+C8uFJfgkIdpuAAAAAElFTkSuQmCC"/>
          <p:cNvSpPr>
            <a:spLocks noChangeAspect="1" noChangeArrowheads="1"/>
          </p:cNvSpPr>
          <p:nvPr/>
        </p:nvSpPr>
        <p:spPr bwMode="auto">
          <a:xfrm>
            <a:off x="5649772" y="462467"/>
            <a:ext cx="202409" cy="20241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91" name="Group 90"/>
          <p:cNvGrpSpPr/>
          <p:nvPr/>
        </p:nvGrpSpPr>
        <p:grpSpPr>
          <a:xfrm>
            <a:off x="6757836" y="362532"/>
            <a:ext cx="4109528" cy="1491000"/>
            <a:chOff x="6481015" y="788725"/>
            <a:chExt cx="4109528" cy="1491000"/>
          </a:xfrm>
        </p:grpSpPr>
        <p:grpSp>
          <p:nvGrpSpPr>
            <p:cNvPr id="89" name="Group 88"/>
            <p:cNvGrpSpPr/>
            <p:nvPr/>
          </p:nvGrpSpPr>
          <p:grpSpPr>
            <a:xfrm>
              <a:off x="7081534" y="788725"/>
              <a:ext cx="3464374" cy="1280160"/>
              <a:chOff x="5987185" y="788725"/>
              <a:chExt cx="3464374" cy="1280160"/>
            </a:xfrm>
          </p:grpSpPr>
          <p:grpSp>
            <p:nvGrpSpPr>
              <p:cNvPr id="70" name="Group 69">
                <a:extLst>
                  <a:ext uri="{FF2B5EF4-FFF2-40B4-BE49-F238E27FC236}">
                    <a16:creationId xmlns:a16="http://schemas.microsoft.com/office/drawing/2014/main" id="{6C25DA76-23F2-CA40-817E-3ACFEC371F11}"/>
                  </a:ext>
                </a:extLst>
              </p:cNvPr>
              <p:cNvGrpSpPr/>
              <p:nvPr/>
            </p:nvGrpSpPr>
            <p:grpSpPr>
              <a:xfrm>
                <a:off x="5987185" y="788725"/>
                <a:ext cx="1280160" cy="1280160"/>
                <a:chOff x="327546" y="3773285"/>
                <a:chExt cx="1378424" cy="1371921"/>
              </a:xfrm>
            </p:grpSpPr>
            <p:sp>
              <p:nvSpPr>
                <p:cNvPr id="71" name="Oval 70">
                  <a:extLst>
                    <a:ext uri="{FF2B5EF4-FFF2-40B4-BE49-F238E27FC236}">
                      <a16:creationId xmlns:a16="http://schemas.microsoft.com/office/drawing/2014/main" id="{0962C64A-477C-6A44-BC72-4D7F81DF5F6B}"/>
                    </a:ext>
                  </a:extLst>
                </p:cNvPr>
                <p:cNvSpPr/>
                <p:nvPr/>
              </p:nvSpPr>
              <p:spPr>
                <a:xfrm>
                  <a:off x="327546" y="3773285"/>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72" name="Graphic 27" descr="Woman with kid">
                  <a:extLst>
                    <a:ext uri="{FF2B5EF4-FFF2-40B4-BE49-F238E27FC236}">
                      <a16:creationId xmlns:a16="http://schemas.microsoft.com/office/drawing/2014/main" id="{F95D1894-AE02-0640-838E-CB39F968E64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3245" y="4002045"/>
                  <a:ext cx="914400" cy="914400"/>
                </a:xfrm>
                <a:prstGeom prst="rect">
                  <a:avLst/>
                </a:prstGeom>
              </p:spPr>
            </p:pic>
          </p:grpSp>
          <p:grpSp>
            <p:nvGrpSpPr>
              <p:cNvPr id="73" name="Group 72">
                <a:extLst>
                  <a:ext uri="{FF2B5EF4-FFF2-40B4-BE49-F238E27FC236}">
                    <a16:creationId xmlns:a16="http://schemas.microsoft.com/office/drawing/2014/main" id="{713852FA-2795-0549-8525-3148D0B6C94B}"/>
                  </a:ext>
                </a:extLst>
              </p:cNvPr>
              <p:cNvGrpSpPr/>
              <p:nvPr/>
            </p:nvGrpSpPr>
            <p:grpSpPr>
              <a:xfrm>
                <a:off x="8171399" y="788725"/>
                <a:ext cx="1280160" cy="1280160"/>
                <a:chOff x="2079653" y="3645740"/>
                <a:chExt cx="1378424" cy="1371921"/>
              </a:xfrm>
            </p:grpSpPr>
            <p:sp>
              <p:nvSpPr>
                <p:cNvPr id="74" name="Oval 73">
                  <a:extLst>
                    <a:ext uri="{FF2B5EF4-FFF2-40B4-BE49-F238E27FC236}">
                      <a16:creationId xmlns:a16="http://schemas.microsoft.com/office/drawing/2014/main" id="{EE5ED495-D35D-E94D-BCD7-F8A7B942B8AE}"/>
                    </a:ext>
                  </a:extLst>
                </p:cNvPr>
                <p:cNvSpPr/>
                <p:nvPr/>
              </p:nvSpPr>
              <p:spPr>
                <a:xfrm>
                  <a:off x="2079653" y="3645740"/>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75" name="Graphic 29" descr="Money">
                  <a:extLst>
                    <a:ext uri="{FF2B5EF4-FFF2-40B4-BE49-F238E27FC236}">
                      <a16:creationId xmlns:a16="http://schemas.microsoft.com/office/drawing/2014/main" id="{01762F0D-E2D5-7149-B9FB-D7DEC2660F9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06823" y="3874500"/>
                  <a:ext cx="914400" cy="914400"/>
                </a:xfrm>
                <a:prstGeom prst="rect">
                  <a:avLst/>
                </a:prstGeom>
              </p:spPr>
            </p:pic>
          </p:grpSp>
        </p:grpSp>
        <p:sp>
          <p:nvSpPr>
            <p:cNvPr id="79" name="TextBox 78">
              <a:extLst>
                <a:ext uri="{FF2B5EF4-FFF2-40B4-BE49-F238E27FC236}">
                  <a16:creationId xmlns:a16="http://schemas.microsoft.com/office/drawing/2014/main" id="{2BF231BA-6B02-494D-B778-D7AE0C571CF1}"/>
                </a:ext>
              </a:extLst>
            </p:cNvPr>
            <p:cNvSpPr txBox="1"/>
            <p:nvPr/>
          </p:nvSpPr>
          <p:spPr>
            <a:xfrm>
              <a:off x="6481015" y="1879615"/>
              <a:ext cx="2472746"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Children &amp; Families</a:t>
              </a:r>
            </a:p>
          </p:txBody>
        </p:sp>
        <p:sp>
          <p:nvSpPr>
            <p:cNvPr id="80" name="TextBox 79">
              <a:extLst>
                <a:ext uri="{FF2B5EF4-FFF2-40B4-BE49-F238E27FC236}">
                  <a16:creationId xmlns:a16="http://schemas.microsoft.com/office/drawing/2014/main" id="{B6E48CA5-42DF-D649-83C1-512F14A0F656}"/>
                </a:ext>
              </a:extLst>
            </p:cNvPr>
            <p:cNvSpPr txBox="1"/>
            <p:nvPr/>
          </p:nvSpPr>
          <p:spPr>
            <a:xfrm>
              <a:off x="9212119" y="1879615"/>
              <a:ext cx="1378424"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Consumer</a:t>
              </a:r>
            </a:p>
          </p:txBody>
        </p:sp>
      </p:grpSp>
      <p:grpSp>
        <p:nvGrpSpPr>
          <p:cNvPr id="93" name="Group 92"/>
          <p:cNvGrpSpPr/>
          <p:nvPr/>
        </p:nvGrpSpPr>
        <p:grpSpPr>
          <a:xfrm>
            <a:off x="6235860" y="3971108"/>
            <a:ext cx="5153481" cy="1872371"/>
            <a:chOff x="5897190" y="3971108"/>
            <a:chExt cx="5153481" cy="1872371"/>
          </a:xfrm>
        </p:grpSpPr>
        <p:grpSp>
          <p:nvGrpSpPr>
            <p:cNvPr id="88" name="Group 87"/>
            <p:cNvGrpSpPr/>
            <p:nvPr/>
          </p:nvGrpSpPr>
          <p:grpSpPr>
            <a:xfrm>
              <a:off x="7081534" y="3971108"/>
              <a:ext cx="3464374" cy="1280160"/>
              <a:chOff x="5987185" y="4571792"/>
              <a:chExt cx="3464374" cy="1280160"/>
            </a:xfrm>
          </p:grpSpPr>
          <p:grpSp>
            <p:nvGrpSpPr>
              <p:cNvPr id="64" name="Group 63">
                <a:extLst>
                  <a:ext uri="{FF2B5EF4-FFF2-40B4-BE49-F238E27FC236}">
                    <a16:creationId xmlns:a16="http://schemas.microsoft.com/office/drawing/2014/main" id="{7184584F-BE34-C947-908D-0A923676D70A}"/>
                  </a:ext>
                </a:extLst>
              </p:cNvPr>
              <p:cNvGrpSpPr/>
              <p:nvPr/>
            </p:nvGrpSpPr>
            <p:grpSpPr>
              <a:xfrm>
                <a:off x="8171399" y="4571792"/>
                <a:ext cx="1280160" cy="1280160"/>
                <a:chOff x="3505826" y="3655324"/>
                <a:chExt cx="1378424" cy="1371921"/>
              </a:xfrm>
            </p:grpSpPr>
            <p:sp>
              <p:nvSpPr>
                <p:cNvPr id="65" name="Oval 64">
                  <a:extLst>
                    <a:ext uri="{FF2B5EF4-FFF2-40B4-BE49-F238E27FC236}">
                      <a16:creationId xmlns:a16="http://schemas.microsoft.com/office/drawing/2014/main" id="{B227CDF8-7C4C-3A40-A852-6CFDE48024A8}"/>
                    </a:ext>
                  </a:extLst>
                </p:cNvPr>
                <p:cNvSpPr/>
                <p:nvPr/>
              </p:nvSpPr>
              <p:spPr>
                <a:xfrm>
                  <a:off x="3505826" y="3655324"/>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66" name="Graphic 18" descr="Home">
                  <a:extLst>
                    <a:ext uri="{FF2B5EF4-FFF2-40B4-BE49-F238E27FC236}">
                      <a16:creationId xmlns:a16="http://schemas.microsoft.com/office/drawing/2014/main" id="{7DCF947E-E6B2-B447-9CE6-EFC331E2428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23626" y="3715296"/>
                  <a:ext cx="1142824" cy="1142824"/>
                </a:xfrm>
                <a:prstGeom prst="rect">
                  <a:avLst/>
                </a:prstGeom>
              </p:spPr>
            </p:pic>
          </p:grpSp>
          <p:grpSp>
            <p:nvGrpSpPr>
              <p:cNvPr id="67" name="Group 66">
                <a:extLst>
                  <a:ext uri="{FF2B5EF4-FFF2-40B4-BE49-F238E27FC236}">
                    <a16:creationId xmlns:a16="http://schemas.microsoft.com/office/drawing/2014/main" id="{5D743517-F4DB-3948-920F-7B9F75C848F0}"/>
                  </a:ext>
                </a:extLst>
              </p:cNvPr>
              <p:cNvGrpSpPr/>
              <p:nvPr/>
            </p:nvGrpSpPr>
            <p:grpSpPr>
              <a:xfrm>
                <a:off x="5987185" y="4571792"/>
                <a:ext cx="1280160" cy="1280160"/>
                <a:chOff x="3940250" y="2711079"/>
                <a:chExt cx="1378424" cy="1371921"/>
              </a:xfrm>
            </p:grpSpPr>
            <p:sp>
              <p:nvSpPr>
                <p:cNvPr id="68" name="Oval 67">
                  <a:extLst>
                    <a:ext uri="{FF2B5EF4-FFF2-40B4-BE49-F238E27FC236}">
                      <a16:creationId xmlns:a16="http://schemas.microsoft.com/office/drawing/2014/main" id="{D5EAC462-838F-F54A-8F7F-7EBD0B83FE10}"/>
                    </a:ext>
                  </a:extLst>
                </p:cNvPr>
                <p:cNvSpPr/>
                <p:nvPr/>
              </p:nvSpPr>
              <p:spPr>
                <a:xfrm>
                  <a:off x="3940250" y="2711079"/>
                  <a:ext cx="1378424" cy="1371921"/>
                </a:xfrm>
                <a:prstGeom prst="ellipse">
                  <a:avLst/>
                </a:prstGeom>
                <a:solidFill>
                  <a:schemeClr val="accent4"/>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69" name="Graphic 25" descr="Construction worker">
                  <a:extLst>
                    <a:ext uri="{FF2B5EF4-FFF2-40B4-BE49-F238E27FC236}">
                      <a16:creationId xmlns:a16="http://schemas.microsoft.com/office/drawing/2014/main" id="{20479829-A0CC-E74D-B156-C93CB6BE97F9}"/>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074381" y="2841958"/>
                  <a:ext cx="1110161" cy="1110161"/>
                </a:xfrm>
                <a:prstGeom prst="rect">
                  <a:avLst/>
                </a:prstGeom>
              </p:spPr>
            </p:pic>
          </p:grpSp>
        </p:grpSp>
        <p:sp>
          <p:nvSpPr>
            <p:cNvPr id="81" name="TextBox 80">
              <a:extLst>
                <a:ext uri="{FF2B5EF4-FFF2-40B4-BE49-F238E27FC236}">
                  <a16:creationId xmlns:a16="http://schemas.microsoft.com/office/drawing/2014/main" id="{CD1D2A81-7083-414B-91E0-499A6C44C012}"/>
                </a:ext>
              </a:extLst>
            </p:cNvPr>
            <p:cNvSpPr txBox="1"/>
            <p:nvPr/>
          </p:nvSpPr>
          <p:spPr>
            <a:xfrm>
              <a:off x="8760983" y="5289481"/>
              <a:ext cx="2289688"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Housing</a:t>
              </a:r>
            </a:p>
          </p:txBody>
        </p:sp>
        <p:sp>
          <p:nvSpPr>
            <p:cNvPr id="82" name="TextBox 81">
              <a:extLst>
                <a:ext uri="{FF2B5EF4-FFF2-40B4-BE49-F238E27FC236}">
                  <a16:creationId xmlns:a16="http://schemas.microsoft.com/office/drawing/2014/main" id="{E09636BC-0DB6-1944-A08E-922427495583}"/>
                </a:ext>
              </a:extLst>
            </p:cNvPr>
            <p:cNvSpPr txBox="1"/>
            <p:nvPr/>
          </p:nvSpPr>
          <p:spPr>
            <a:xfrm>
              <a:off x="5897190" y="5135593"/>
              <a:ext cx="3744463" cy="707886"/>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Immigrants &amp; Workers’ </a:t>
              </a:r>
            </a:p>
            <a:p>
              <a:pPr algn="ctr"/>
              <a:r>
                <a:rPr lang="en-US" sz="2000" b="1" dirty="0">
                  <a:solidFill>
                    <a:srgbClr val="001E61"/>
                  </a:solidFill>
                  <a:latin typeface="Source Sans Pro" panose="020B0503030403020204" pitchFamily="34" charset="0"/>
                  <a:ea typeface="Source Sans Pro" panose="020B0503030403020204" pitchFamily="34" charset="0"/>
                </a:rPr>
                <a:t>Rights</a:t>
              </a:r>
            </a:p>
          </p:txBody>
        </p:sp>
      </p:grpSp>
      <p:grpSp>
        <p:nvGrpSpPr>
          <p:cNvPr id="92" name="Group 91"/>
          <p:cNvGrpSpPr/>
          <p:nvPr/>
        </p:nvGrpSpPr>
        <p:grpSpPr>
          <a:xfrm>
            <a:off x="5479734" y="2026185"/>
            <a:ext cx="6665733" cy="1772270"/>
            <a:chOff x="5479734" y="2379917"/>
            <a:chExt cx="6665733" cy="1772270"/>
          </a:xfrm>
        </p:grpSpPr>
        <p:grpSp>
          <p:nvGrpSpPr>
            <p:cNvPr id="90" name="Group 89"/>
            <p:cNvGrpSpPr/>
            <p:nvPr/>
          </p:nvGrpSpPr>
          <p:grpSpPr>
            <a:xfrm>
              <a:off x="5987185" y="2379917"/>
              <a:ext cx="5653073" cy="1280160"/>
              <a:chOff x="5987185" y="2239478"/>
              <a:chExt cx="5653073" cy="1280160"/>
            </a:xfrm>
          </p:grpSpPr>
          <p:grpSp>
            <p:nvGrpSpPr>
              <p:cNvPr id="76" name="Group 75">
                <a:extLst>
                  <a:ext uri="{FF2B5EF4-FFF2-40B4-BE49-F238E27FC236}">
                    <a16:creationId xmlns:a16="http://schemas.microsoft.com/office/drawing/2014/main" id="{FF6810AA-8472-2A48-86F9-71D9871BF838}"/>
                  </a:ext>
                </a:extLst>
              </p:cNvPr>
              <p:cNvGrpSpPr/>
              <p:nvPr/>
            </p:nvGrpSpPr>
            <p:grpSpPr>
              <a:xfrm>
                <a:off x="8171399" y="2239478"/>
                <a:ext cx="1280160" cy="1280160"/>
                <a:chOff x="9091684" y="3626090"/>
                <a:chExt cx="1378424" cy="1371921"/>
              </a:xfrm>
            </p:grpSpPr>
            <p:sp>
              <p:nvSpPr>
                <p:cNvPr id="77" name="Oval 76">
                  <a:extLst>
                    <a:ext uri="{FF2B5EF4-FFF2-40B4-BE49-F238E27FC236}">
                      <a16:creationId xmlns:a16="http://schemas.microsoft.com/office/drawing/2014/main" id="{CE496AE7-27F6-1A47-AA30-F7167025FA89}"/>
                    </a:ext>
                  </a:extLst>
                </p:cNvPr>
                <p:cNvSpPr/>
                <p:nvPr/>
              </p:nvSpPr>
              <p:spPr>
                <a:xfrm>
                  <a:off x="9091684" y="3626090"/>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78" name="Graphic 33" descr="Gavel">
                  <a:extLst>
                    <a:ext uri="{FF2B5EF4-FFF2-40B4-BE49-F238E27FC236}">
                      <a16:creationId xmlns:a16="http://schemas.microsoft.com/office/drawing/2014/main" id="{58BE78A5-6133-CE42-87F0-1A38A52A976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306230" y="3737610"/>
                  <a:ext cx="1029158" cy="1029158"/>
                </a:xfrm>
                <a:prstGeom prst="rect">
                  <a:avLst/>
                </a:prstGeom>
              </p:spPr>
            </p:pic>
          </p:grpSp>
          <p:pic>
            <p:nvPicPr>
              <p:cNvPr id="86" name="Picture 85"/>
              <p:cNvPicPr>
                <a:picLocks noChangeAspect="1"/>
              </p:cNvPicPr>
              <p:nvPr/>
            </p:nvPicPr>
            <p:blipFill>
              <a:blip r:embed="rId14" cstate="print">
                <a:duotone>
                  <a:schemeClr val="accent2">
                    <a:shade val="45000"/>
                    <a:satMod val="135000"/>
                  </a:schemeClr>
                  <a:prstClr val="white"/>
                </a:duotone>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val="0"/>
                  </a:ext>
                </a:extLst>
              </a:blip>
              <a:stretch>
                <a:fillRect/>
              </a:stretch>
            </p:blipFill>
            <p:spPr>
              <a:xfrm>
                <a:off x="10360988" y="2239478"/>
                <a:ext cx="1279270" cy="1280160"/>
              </a:xfrm>
              <a:prstGeom prst="rect">
                <a:avLst/>
              </a:prstGeom>
            </p:spPr>
          </p:pic>
          <p:pic>
            <p:nvPicPr>
              <p:cNvPr id="87" name="Picture 86"/>
              <p:cNvPicPr>
                <a:picLocks noChangeAspect="1"/>
              </p:cNvPicPr>
              <p:nvPr/>
            </p:nvPicPr>
            <p:blipFill>
              <a:blip r:embed="rId1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987185" y="2239478"/>
                <a:ext cx="1274786" cy="1280160"/>
              </a:xfrm>
              <a:prstGeom prst="rect">
                <a:avLst/>
              </a:prstGeom>
            </p:spPr>
          </p:pic>
        </p:grpSp>
        <p:sp>
          <p:nvSpPr>
            <p:cNvPr id="84" name="TextBox 83">
              <a:extLst>
                <a:ext uri="{FF2B5EF4-FFF2-40B4-BE49-F238E27FC236}">
                  <a16:creationId xmlns:a16="http://schemas.microsoft.com/office/drawing/2014/main" id="{18C1346E-E1A2-544C-A9D7-DD6E68805499}"/>
                </a:ext>
              </a:extLst>
            </p:cNvPr>
            <p:cNvSpPr txBox="1"/>
            <p:nvPr/>
          </p:nvSpPr>
          <p:spPr>
            <a:xfrm>
              <a:off x="7378818" y="3444301"/>
              <a:ext cx="2939458" cy="707886"/>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Criminal Records </a:t>
              </a:r>
            </a:p>
            <a:p>
              <a:pPr algn="ctr"/>
              <a:r>
                <a:rPr lang="en-US" sz="2000" b="1" dirty="0">
                  <a:solidFill>
                    <a:srgbClr val="001E61"/>
                  </a:solidFill>
                  <a:latin typeface="Source Sans Pro" panose="020B0503030403020204" pitchFamily="34" charset="0"/>
                  <a:ea typeface="Source Sans Pro" panose="020B0503030403020204" pitchFamily="34" charset="0"/>
                </a:rPr>
                <a:t>Relief</a:t>
              </a:r>
            </a:p>
          </p:txBody>
        </p:sp>
        <p:sp>
          <p:nvSpPr>
            <p:cNvPr id="83" name="TextBox 82">
              <a:extLst>
                <a:ext uri="{FF2B5EF4-FFF2-40B4-BE49-F238E27FC236}">
                  <a16:creationId xmlns:a16="http://schemas.microsoft.com/office/drawing/2014/main" id="{24A75195-B7B7-EE4C-9C0C-B4FAD4E3AABA}"/>
                </a:ext>
              </a:extLst>
            </p:cNvPr>
            <p:cNvSpPr txBox="1"/>
            <p:nvPr/>
          </p:nvSpPr>
          <p:spPr>
            <a:xfrm>
              <a:off x="5479734" y="3598189"/>
              <a:ext cx="2289688"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Public Benefits</a:t>
              </a:r>
            </a:p>
          </p:txBody>
        </p:sp>
        <p:sp>
          <p:nvSpPr>
            <p:cNvPr id="85" name="TextBox 84">
              <a:extLst>
                <a:ext uri="{FF2B5EF4-FFF2-40B4-BE49-F238E27FC236}">
                  <a16:creationId xmlns:a16="http://schemas.microsoft.com/office/drawing/2014/main" id="{24A75195-B7B7-EE4C-9C0C-B4FAD4E3AABA}"/>
                </a:ext>
              </a:extLst>
            </p:cNvPr>
            <p:cNvSpPr txBox="1"/>
            <p:nvPr/>
          </p:nvSpPr>
          <p:spPr>
            <a:xfrm>
              <a:off x="9855779" y="3598189"/>
              <a:ext cx="2289688"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Long-Term Care</a:t>
              </a:r>
            </a:p>
          </p:txBody>
        </p:sp>
      </p:grpSp>
    </p:spTree>
    <p:extLst>
      <p:ext uri="{BB962C8B-B14F-4D97-AF65-F5344CB8AC3E}">
        <p14:creationId xmlns:p14="http://schemas.microsoft.com/office/powerpoint/2010/main" val="2136123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 employment</a:t>
            </a:r>
          </a:p>
        </p:txBody>
      </p:sp>
      <p:sp>
        <p:nvSpPr>
          <p:cNvPr id="3" name="Text Placeholder 2"/>
          <p:cNvSpPr>
            <a:spLocks noGrp="1"/>
          </p:cNvSpPr>
          <p:nvPr>
            <p:ph type="body" sz="quarter" idx="13"/>
          </p:nvPr>
        </p:nvSpPr>
        <p:spPr>
          <a:xfrm>
            <a:off x="1016001" y="1573214"/>
            <a:ext cx="4546600" cy="2922586"/>
          </a:xfrm>
        </p:spPr>
        <p:txBody>
          <a:bodyPr/>
          <a:lstStyle/>
          <a:p>
            <a:pPr marL="0" indent="0">
              <a:buNone/>
            </a:pPr>
            <a:r>
              <a:rPr lang="en-US" sz="2000" dirty="0"/>
              <a:t>Income you receive for work you do not paid by an employer</a:t>
            </a:r>
          </a:p>
          <a:p>
            <a:pPr marL="0" indent="0">
              <a:buNone/>
            </a:pPr>
            <a:endParaRPr lang="en-US" sz="2000" dirty="0"/>
          </a:p>
          <a:p>
            <a:pPr marL="0" lvl="2" indent="0" algn="ctr">
              <a:spcBef>
                <a:spcPts val="1000"/>
              </a:spcBef>
              <a:buNone/>
            </a:pPr>
            <a:r>
              <a:rPr lang="en-US" sz="1600" b="1" u="sng" dirty="0"/>
              <a:t>Gross countable income from self-employment </a:t>
            </a:r>
            <a:endParaRPr lang="en-US" sz="1600" u="sng" dirty="0"/>
          </a:p>
          <a:p>
            <a:pPr marL="0" lvl="2" indent="0" algn="ctr">
              <a:spcBef>
                <a:spcPts val="1000"/>
              </a:spcBef>
              <a:buNone/>
            </a:pPr>
            <a:r>
              <a:rPr lang="en-US" sz="1600" dirty="0"/>
              <a:t>Total amount you were paid – allowable self-employment  expenses</a:t>
            </a:r>
          </a:p>
          <a:p>
            <a:pPr marL="0" indent="0">
              <a:buNone/>
            </a:pPr>
            <a:endParaRPr lang="en-US" sz="2000" dirty="0"/>
          </a:p>
          <a:p>
            <a:pPr marL="0" indent="0">
              <a:buNone/>
            </a:pPr>
            <a:r>
              <a:rPr lang="en-US" sz="1600" dirty="0"/>
              <a:t>	</a:t>
            </a:r>
            <a:endParaRPr lang="en-US" sz="1600" u="sng" dirty="0"/>
          </a:p>
          <a:p>
            <a:pPr marL="914400" lvl="2" indent="0">
              <a:buNone/>
            </a:pPr>
            <a:endParaRPr lang="en-US" sz="1400" b="0" i="0" dirty="0"/>
          </a:p>
        </p:txBody>
      </p:sp>
      <p:graphicFrame>
        <p:nvGraphicFramePr>
          <p:cNvPr id="6" name="Diagram 5"/>
          <p:cNvGraphicFramePr/>
          <p:nvPr>
            <p:extLst>
              <p:ext uri="{D42A27DB-BD31-4B8C-83A1-F6EECF244321}">
                <p14:modId xmlns:p14="http://schemas.microsoft.com/office/powerpoint/2010/main" val="1936552753"/>
              </p:ext>
            </p:extLst>
          </p:nvPr>
        </p:nvGraphicFramePr>
        <p:xfrm>
          <a:off x="4819650" y="219076"/>
          <a:ext cx="8391525" cy="53530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3986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Self employment expenses (not exhaustive)</a:t>
            </a:r>
          </a:p>
        </p:txBody>
      </p:sp>
      <p:graphicFrame>
        <p:nvGraphicFramePr>
          <p:cNvPr id="4" name="Table 3"/>
          <p:cNvGraphicFramePr>
            <a:graphicFrameLocks noGrp="1"/>
          </p:cNvGraphicFramePr>
          <p:nvPr>
            <p:extLst>
              <p:ext uri="{D42A27DB-BD31-4B8C-83A1-F6EECF244321}">
                <p14:modId xmlns:p14="http://schemas.microsoft.com/office/powerpoint/2010/main" val="2602582427"/>
              </p:ext>
            </p:extLst>
          </p:nvPr>
        </p:nvGraphicFramePr>
        <p:xfrm>
          <a:off x="503382" y="1252539"/>
          <a:ext cx="11117117" cy="4145894"/>
        </p:xfrm>
        <a:graphic>
          <a:graphicData uri="http://schemas.openxmlformats.org/drawingml/2006/table">
            <a:tbl>
              <a:tblPr firstRow="1" bandRow="1">
                <a:tableStyleId>{5C22544A-7EE6-4342-B048-85BDC9FD1C3A}</a:tableStyleId>
              </a:tblPr>
              <a:tblGrid>
                <a:gridCol w="2289986">
                  <a:extLst>
                    <a:ext uri="{9D8B030D-6E8A-4147-A177-3AD203B41FA5}">
                      <a16:colId xmlns:a16="http://schemas.microsoft.com/office/drawing/2014/main" val="2801874694"/>
                    </a:ext>
                  </a:extLst>
                </a:gridCol>
                <a:gridCol w="1883407">
                  <a:extLst>
                    <a:ext uri="{9D8B030D-6E8A-4147-A177-3AD203B41FA5}">
                      <a16:colId xmlns:a16="http://schemas.microsoft.com/office/drawing/2014/main" val="1469211014"/>
                    </a:ext>
                  </a:extLst>
                </a:gridCol>
                <a:gridCol w="2085975">
                  <a:extLst>
                    <a:ext uri="{9D8B030D-6E8A-4147-A177-3AD203B41FA5}">
                      <a16:colId xmlns:a16="http://schemas.microsoft.com/office/drawing/2014/main" val="2996339665"/>
                    </a:ext>
                  </a:extLst>
                </a:gridCol>
                <a:gridCol w="2900577">
                  <a:extLst>
                    <a:ext uri="{9D8B030D-6E8A-4147-A177-3AD203B41FA5}">
                      <a16:colId xmlns:a16="http://schemas.microsoft.com/office/drawing/2014/main" val="1375512289"/>
                    </a:ext>
                  </a:extLst>
                </a:gridCol>
                <a:gridCol w="1957172">
                  <a:extLst>
                    <a:ext uri="{9D8B030D-6E8A-4147-A177-3AD203B41FA5}">
                      <a16:colId xmlns:a16="http://schemas.microsoft.com/office/drawing/2014/main" val="2173241477"/>
                    </a:ext>
                  </a:extLst>
                </a:gridCol>
              </a:tblGrid>
              <a:tr h="561129">
                <a:tc>
                  <a:txBody>
                    <a:bodyPr/>
                    <a:lstStyle/>
                    <a:p>
                      <a:endParaRPr lang="en-US" sz="1600" dirty="0"/>
                    </a:p>
                  </a:txBody>
                  <a:tcPr anchor="ctr"/>
                </a:tc>
                <a:tc>
                  <a:txBody>
                    <a:bodyPr/>
                    <a:lstStyle/>
                    <a:p>
                      <a:r>
                        <a:rPr lang="en-US" dirty="0"/>
                        <a:t>TANF</a:t>
                      </a:r>
                    </a:p>
                  </a:txBody>
                  <a:tcPr/>
                </a:tc>
                <a:tc>
                  <a:txBody>
                    <a:bodyPr/>
                    <a:lstStyle/>
                    <a:p>
                      <a:r>
                        <a:rPr lang="en-US" dirty="0"/>
                        <a:t>AABD Cash and</a:t>
                      </a:r>
                      <a:r>
                        <a:rPr lang="en-US" baseline="0" dirty="0"/>
                        <a:t> Medicaid + MSP</a:t>
                      </a:r>
                      <a:endParaRPr lang="en-US" dirty="0"/>
                    </a:p>
                  </a:txBody>
                  <a:tcPr/>
                </a:tc>
                <a:tc>
                  <a:txBody>
                    <a:bodyPr/>
                    <a:lstStyle/>
                    <a:p>
                      <a:r>
                        <a:rPr lang="en-US" dirty="0"/>
                        <a:t>SNAP</a:t>
                      </a:r>
                    </a:p>
                  </a:txBody>
                  <a:tcPr/>
                </a:tc>
                <a:tc>
                  <a:txBody>
                    <a:bodyPr/>
                    <a:lstStyle/>
                    <a:p>
                      <a:r>
                        <a:rPr lang="en-US" dirty="0"/>
                        <a:t>MAGI Medicaid</a:t>
                      </a:r>
                    </a:p>
                  </a:txBody>
                  <a:tcPr/>
                </a:tc>
                <a:extLst>
                  <a:ext uri="{0D108BD9-81ED-4DB2-BD59-A6C34878D82A}">
                    <a16:rowId xmlns:a16="http://schemas.microsoft.com/office/drawing/2014/main" val="691288428"/>
                  </a:ext>
                </a:extLst>
              </a:tr>
              <a:tr h="1015377">
                <a:tc>
                  <a:txBody>
                    <a:bodyPr/>
                    <a:lstStyle/>
                    <a:p>
                      <a:r>
                        <a:rPr lang="en-US" sz="1600" dirty="0"/>
                        <a:t>Travel Expenses</a:t>
                      </a:r>
                    </a:p>
                    <a:p>
                      <a:endParaRPr lang="en-US" sz="1600" dirty="0"/>
                    </a:p>
                    <a:p>
                      <a:endParaRPr lang="en-US" sz="1600" dirty="0"/>
                    </a:p>
                    <a:p>
                      <a:endParaRPr lang="en-US" sz="1600" dirty="0"/>
                    </a:p>
                  </a:txBody>
                  <a:tcPr anchor="ctr"/>
                </a:tc>
                <a:tc gridSpan="2">
                  <a:txBody>
                    <a:bodyPr/>
                    <a:lstStyle/>
                    <a:p>
                      <a:pPr marL="0" indent="0">
                        <a:buFont typeface="Arial" panose="020B0604020202020204" pitchFamily="34" charset="0"/>
                        <a:buNone/>
                      </a:pPr>
                      <a:r>
                        <a:rPr lang="en-US" sz="1400" dirty="0"/>
                        <a:t>A percentage of vehicle</a:t>
                      </a:r>
                      <a:r>
                        <a:rPr lang="en-US" sz="1400" baseline="0" dirty="0"/>
                        <a:t> costs equal (including repairs, tune-ups, </a:t>
                      </a:r>
                      <a:r>
                        <a:rPr lang="en-US" sz="1400" baseline="0" dirty="0" err="1"/>
                        <a:t>etc</a:t>
                      </a:r>
                      <a:r>
                        <a:rPr lang="en-US" sz="1400" baseline="0" dirty="0"/>
                        <a:t>) to the percentage of mileage that the vehicle was used for business expenses</a:t>
                      </a:r>
                      <a:endParaRPr lang="en-US" sz="1400" dirty="0"/>
                    </a:p>
                  </a:txBody>
                  <a:tcPr/>
                </a:tc>
                <a:tc hMerge="1">
                  <a:txBody>
                    <a:bodyPr/>
                    <a:lstStyle/>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baseline="0" dirty="0">
                          <a:solidFill>
                            <a:schemeClr val="dk1"/>
                          </a:solidFill>
                          <a:effectLst/>
                          <a:latin typeface="+mn-lt"/>
                          <a:ea typeface="+mn-ea"/>
                          <a:cs typeface="+mn-cs"/>
                        </a:rPr>
                        <a:t>Same as TANF + insurance premiums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 percentage of vehicle</a:t>
                      </a:r>
                      <a:r>
                        <a:rPr lang="en-US" sz="1400" baseline="0" dirty="0"/>
                        <a:t> costs equal to the percentage of mileage that the vehicle was used for business expenses</a:t>
                      </a:r>
                      <a:endParaRPr lang="en-US" sz="1400" dirty="0"/>
                    </a:p>
                  </a:txBody>
                  <a:tcPr/>
                </a:tc>
                <a:extLst>
                  <a:ext uri="{0D108BD9-81ED-4DB2-BD59-A6C34878D82A}">
                    <a16:rowId xmlns:a16="http://schemas.microsoft.com/office/drawing/2014/main" val="629730306"/>
                  </a:ext>
                </a:extLst>
              </a:tr>
              <a:tr h="928686">
                <a:tc>
                  <a:txBody>
                    <a:bodyPr/>
                    <a:lstStyle/>
                    <a:p>
                      <a:r>
                        <a:rPr lang="en-US" sz="1600" dirty="0"/>
                        <a:t>Phone</a:t>
                      </a:r>
                      <a:r>
                        <a:rPr lang="en-US" sz="1600" baseline="0" dirty="0"/>
                        <a:t> costs</a:t>
                      </a:r>
                    </a:p>
                    <a:p>
                      <a:endParaRPr lang="en-US" sz="1600" baseline="0" dirty="0"/>
                    </a:p>
                    <a:p>
                      <a:endParaRPr lang="en-US" sz="1600" dirty="0"/>
                    </a:p>
                  </a:txBody>
                  <a:tcPr anchor="ctr"/>
                </a:tc>
                <a:tc gridSpan="4">
                  <a:txBody>
                    <a:bodyPr/>
                    <a:lstStyle/>
                    <a:p>
                      <a:pPr marL="0" indent="0">
                        <a:buFont typeface="Arial" panose="020B0604020202020204" pitchFamily="34" charset="0"/>
                        <a:buNone/>
                      </a:pPr>
                      <a:r>
                        <a:rPr lang="en-US" sz="1400" dirty="0"/>
                        <a:t>Costs in excess of what client would have paid for phone, but for the business</a:t>
                      </a:r>
                      <a:r>
                        <a:rPr lang="en-US" sz="1400" baseline="0" dirty="0"/>
                        <a:t> needs</a:t>
                      </a:r>
                      <a:endParaRPr lang="en-US" sz="1400" dirty="0"/>
                    </a:p>
                  </a:txBody>
                  <a:tcPr/>
                </a:tc>
                <a:tc hMerge="1">
                  <a:txBody>
                    <a:bodyPr/>
                    <a:lstStyle/>
                    <a:p>
                      <a:endParaRPr lang="en-US" sz="1400"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kern="1200" baseline="0" dirty="0">
                        <a:solidFill>
                          <a:schemeClr val="dk1"/>
                        </a:solidFill>
                        <a:effectLst/>
                        <a:latin typeface="+mn-lt"/>
                        <a:ea typeface="+mn-ea"/>
                        <a:cs typeface="+mn-cs"/>
                      </a:endParaRPr>
                    </a:p>
                  </a:txBody>
                  <a:tcPr/>
                </a:tc>
                <a:tc hMerge="1">
                  <a:txBody>
                    <a:bodyPr/>
                    <a:lstStyle/>
                    <a:p>
                      <a:endParaRPr lang="en-US" sz="1400" dirty="0"/>
                    </a:p>
                  </a:txBody>
                  <a:tcPr/>
                </a:tc>
                <a:extLst>
                  <a:ext uri="{0D108BD9-81ED-4DB2-BD59-A6C34878D82A}">
                    <a16:rowId xmlns:a16="http://schemas.microsoft.com/office/drawing/2014/main" val="4091102171"/>
                  </a:ext>
                </a:extLst>
              </a:tr>
              <a:tr h="1205528">
                <a:tc>
                  <a:txBody>
                    <a:bodyPr/>
                    <a:lstStyle/>
                    <a:p>
                      <a:r>
                        <a:rPr lang="en-US" sz="1600" dirty="0"/>
                        <a:t>Utility costs</a:t>
                      </a:r>
                    </a:p>
                    <a:p>
                      <a:endParaRPr lang="en-US" sz="1600" dirty="0"/>
                    </a:p>
                    <a:p>
                      <a:endParaRPr lang="en-US" sz="1600" dirty="0"/>
                    </a:p>
                    <a:p>
                      <a:endParaRPr lang="en-US" sz="1600" dirty="0"/>
                    </a:p>
                  </a:txBody>
                  <a:tcPr anchor="ctr"/>
                </a:tc>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t>Costs in excess of what client would have paid for utilities, but for the business</a:t>
                      </a:r>
                      <a:r>
                        <a:rPr lang="en-US" sz="1400" baseline="0" dirty="0"/>
                        <a:t> needs</a:t>
                      </a:r>
                      <a:endParaRPr lang="en-US" sz="1400" dirty="0"/>
                    </a:p>
                    <a:p>
                      <a:pPr marL="0" indent="0">
                        <a:buFont typeface="Arial" panose="020B0604020202020204" pitchFamily="34" charset="0"/>
                        <a:buNone/>
                      </a:pPr>
                      <a:endParaRPr lang="en-US" sz="1400" dirty="0"/>
                    </a:p>
                  </a:txBody>
                  <a:tcPr/>
                </a:tc>
                <a:tc hMerge="1">
                  <a:txBody>
                    <a:bodyPr/>
                    <a:lstStyle/>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baseline="0" dirty="0">
                          <a:solidFill>
                            <a:schemeClr val="dk1"/>
                          </a:solidFill>
                          <a:effectLst/>
                          <a:latin typeface="+mn-lt"/>
                          <a:ea typeface="+mn-ea"/>
                          <a:cs typeface="+mn-cs"/>
                        </a:rPr>
                        <a:t>Client can deduct a prorated portion of shelter expenses (utilities, rent/mortgage, insurance, taxes)</a:t>
                      </a:r>
                    </a:p>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Costs in excess of what client would have paid for utilities, but for the business</a:t>
                      </a:r>
                      <a:r>
                        <a:rPr lang="en-US" sz="1400" baseline="0" dirty="0"/>
                        <a:t> needs</a:t>
                      </a:r>
                      <a:endParaRPr lang="en-US" sz="1400" dirty="0"/>
                    </a:p>
                    <a:p>
                      <a:endParaRPr lang="en-US" sz="1400" dirty="0"/>
                    </a:p>
                  </a:txBody>
                  <a:tcPr/>
                </a:tc>
                <a:extLst>
                  <a:ext uri="{0D108BD9-81ED-4DB2-BD59-A6C34878D82A}">
                    <a16:rowId xmlns:a16="http://schemas.microsoft.com/office/drawing/2014/main" val="1414899407"/>
                  </a:ext>
                </a:extLst>
              </a:tr>
            </a:tbl>
          </a:graphicData>
        </a:graphic>
      </p:graphicFrame>
      <p:sp>
        <p:nvSpPr>
          <p:cNvPr id="5" name="Rectangle 4"/>
          <p:cNvSpPr/>
          <p:nvPr/>
        </p:nvSpPr>
        <p:spPr>
          <a:xfrm>
            <a:off x="427177" y="5860245"/>
            <a:ext cx="9021623" cy="1015663"/>
          </a:xfrm>
          <a:prstGeom prst="rect">
            <a:avLst/>
          </a:prstGeom>
        </p:spPr>
        <p:txBody>
          <a:bodyPr wrap="square">
            <a:spAutoFit/>
          </a:bodyPr>
          <a:lstStyle/>
          <a:p>
            <a:r>
              <a:rPr lang="en-US" sz="1200" dirty="0">
                <a:solidFill>
                  <a:srgbClr val="FFFFFF"/>
                </a:solidFill>
                <a:latin typeface="Segoe UI" panose="020B0502040204020203" pitchFamily="34" charset="0"/>
              </a:rPr>
              <a:t>SNAP: PM 08-04-01-b</a:t>
            </a:r>
          </a:p>
          <a:p>
            <a:r>
              <a:rPr lang="en-US" sz="1200" dirty="0">
                <a:solidFill>
                  <a:srgbClr val="FFFFFF"/>
                </a:solidFill>
                <a:latin typeface="Segoe UI" panose="020B0502040204020203" pitchFamily="34" charset="0"/>
              </a:rPr>
              <a:t>TANF: PM 08-01-02-a; PM 08-01-01-a</a:t>
            </a:r>
          </a:p>
          <a:p>
            <a:r>
              <a:rPr lang="en-US" sz="1200" dirty="0">
                <a:solidFill>
                  <a:srgbClr val="FFFFFF"/>
                </a:solidFill>
                <a:latin typeface="Segoe UI" panose="020B0502040204020203" pitchFamily="34" charset="0"/>
              </a:rPr>
              <a:t>AABD: PM 08-02-02-a</a:t>
            </a:r>
          </a:p>
          <a:p>
            <a:r>
              <a:rPr lang="en-US" sz="1200" dirty="0">
                <a:solidFill>
                  <a:srgbClr val="FFFFFF"/>
                </a:solidFill>
                <a:latin typeface="Segoe UI" panose="020B0502040204020203" pitchFamily="34" charset="0"/>
              </a:rPr>
              <a:t>MAGI: PM 08-03-01-a; PM 08-03-01-b.; If self-employment expenses are greater than self-employment income, subtract loss from other income.</a:t>
            </a:r>
          </a:p>
        </p:txBody>
      </p:sp>
      <p:pic>
        <p:nvPicPr>
          <p:cNvPr id="6" name="Picture 5"/>
          <p:cNvPicPr>
            <a:picLocks noChangeAspect="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colorTemperature colorTemp="4700"/>
                    </a14:imgEffect>
                    <a14:imgEffect>
                      <a14:saturation sat="400000"/>
                    </a14:imgEffect>
                  </a14:imgLayer>
                </a14:imgProps>
              </a:ext>
            </a:extLst>
          </a:blip>
          <a:stretch>
            <a:fillRect/>
          </a:stretch>
        </p:blipFill>
        <p:spPr>
          <a:xfrm>
            <a:off x="704723" y="2372822"/>
            <a:ext cx="1810003" cy="781159"/>
          </a:xfrm>
          <a:prstGeom prst="rect">
            <a:avLst/>
          </a:prstGeom>
        </p:spPr>
      </p:pic>
      <p:pic>
        <p:nvPicPr>
          <p:cNvPr id="7" name="Picture 6"/>
          <p:cNvPicPr>
            <a:picLocks noChangeAspect="1"/>
          </p:cNvPicPr>
          <p:nvPr/>
        </p:nvPicPr>
        <p:blipFill>
          <a:blip r:embed="rId4">
            <a:duotone>
              <a:prstClr val="black"/>
              <a:schemeClr val="tx2">
                <a:tint val="45000"/>
                <a:satMod val="400000"/>
              </a:schemeClr>
            </a:duotone>
          </a:blip>
          <a:stretch>
            <a:fillRect/>
          </a:stretch>
        </p:blipFill>
        <p:spPr>
          <a:xfrm>
            <a:off x="1026612" y="3644368"/>
            <a:ext cx="1052303" cy="479064"/>
          </a:xfrm>
          <a:prstGeom prst="rect">
            <a:avLst/>
          </a:prstGeom>
        </p:spPr>
      </p:pic>
      <p:pic>
        <p:nvPicPr>
          <p:cNvPr id="8" name="Picture 7"/>
          <p:cNvPicPr>
            <a:picLocks noChangeAspect="1"/>
          </p:cNvPicPr>
          <p:nvPr/>
        </p:nvPicPr>
        <p:blipFill>
          <a:blip r:embed="rId5">
            <a:duotone>
              <a:prstClr val="black"/>
              <a:schemeClr val="tx2">
                <a:tint val="45000"/>
                <a:satMod val="400000"/>
              </a:schemeClr>
            </a:duotone>
          </a:blip>
          <a:stretch>
            <a:fillRect/>
          </a:stretch>
        </p:blipFill>
        <p:spPr>
          <a:xfrm>
            <a:off x="1115752" y="4613819"/>
            <a:ext cx="827348" cy="739019"/>
          </a:xfrm>
          <a:prstGeom prst="rect">
            <a:avLst/>
          </a:prstGeom>
        </p:spPr>
      </p:pic>
    </p:spTree>
    <p:extLst>
      <p:ext uri="{BB962C8B-B14F-4D97-AF65-F5344CB8AC3E}">
        <p14:creationId xmlns:p14="http://schemas.microsoft.com/office/powerpoint/2010/main" val="619116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Self employment expenses (not exhaustive)</a:t>
            </a:r>
          </a:p>
        </p:txBody>
      </p:sp>
      <p:graphicFrame>
        <p:nvGraphicFramePr>
          <p:cNvPr id="4" name="Table 3"/>
          <p:cNvGraphicFramePr>
            <a:graphicFrameLocks noGrp="1"/>
          </p:cNvGraphicFramePr>
          <p:nvPr>
            <p:extLst>
              <p:ext uri="{D42A27DB-BD31-4B8C-83A1-F6EECF244321}">
                <p14:modId xmlns:p14="http://schemas.microsoft.com/office/powerpoint/2010/main" val="3162110263"/>
              </p:ext>
            </p:extLst>
          </p:nvPr>
        </p:nvGraphicFramePr>
        <p:xfrm>
          <a:off x="503381" y="1471615"/>
          <a:ext cx="11107593" cy="4266402"/>
        </p:xfrm>
        <a:graphic>
          <a:graphicData uri="http://schemas.openxmlformats.org/drawingml/2006/table">
            <a:tbl>
              <a:tblPr firstRow="1" bandRow="1">
                <a:tableStyleId>{5C22544A-7EE6-4342-B048-85BDC9FD1C3A}</a:tableStyleId>
              </a:tblPr>
              <a:tblGrid>
                <a:gridCol w="2288024">
                  <a:extLst>
                    <a:ext uri="{9D8B030D-6E8A-4147-A177-3AD203B41FA5}">
                      <a16:colId xmlns:a16="http://schemas.microsoft.com/office/drawing/2014/main" val="2801874694"/>
                    </a:ext>
                  </a:extLst>
                </a:gridCol>
                <a:gridCol w="1694870">
                  <a:extLst>
                    <a:ext uri="{9D8B030D-6E8A-4147-A177-3AD203B41FA5}">
                      <a16:colId xmlns:a16="http://schemas.microsoft.com/office/drawing/2014/main" val="1469211014"/>
                    </a:ext>
                  </a:extLst>
                </a:gridCol>
                <a:gridCol w="2257425">
                  <a:extLst>
                    <a:ext uri="{9D8B030D-6E8A-4147-A177-3AD203B41FA5}">
                      <a16:colId xmlns:a16="http://schemas.microsoft.com/office/drawing/2014/main" val="2996339665"/>
                    </a:ext>
                  </a:extLst>
                </a:gridCol>
                <a:gridCol w="2911779">
                  <a:extLst>
                    <a:ext uri="{9D8B030D-6E8A-4147-A177-3AD203B41FA5}">
                      <a16:colId xmlns:a16="http://schemas.microsoft.com/office/drawing/2014/main" val="3912090665"/>
                    </a:ext>
                  </a:extLst>
                </a:gridCol>
                <a:gridCol w="1955495">
                  <a:extLst>
                    <a:ext uri="{9D8B030D-6E8A-4147-A177-3AD203B41FA5}">
                      <a16:colId xmlns:a16="http://schemas.microsoft.com/office/drawing/2014/main" val="2173241477"/>
                    </a:ext>
                  </a:extLst>
                </a:gridCol>
              </a:tblGrid>
              <a:tr h="574031">
                <a:tc>
                  <a:txBody>
                    <a:bodyPr/>
                    <a:lstStyle/>
                    <a:p>
                      <a:endParaRPr lang="en-US" sz="1600" dirty="0"/>
                    </a:p>
                  </a:txBody>
                  <a:tcPr anchor="ctr"/>
                </a:tc>
                <a:tc>
                  <a:txBody>
                    <a:bodyPr/>
                    <a:lstStyle/>
                    <a:p>
                      <a:r>
                        <a:rPr lang="en-US" dirty="0"/>
                        <a:t>TANF</a:t>
                      </a:r>
                    </a:p>
                  </a:txBody>
                  <a:tcPr/>
                </a:tc>
                <a:tc>
                  <a:txBody>
                    <a:bodyPr/>
                    <a:lstStyle/>
                    <a:p>
                      <a:r>
                        <a:rPr lang="en-US" dirty="0"/>
                        <a:t>AABD Cash and</a:t>
                      </a:r>
                      <a:r>
                        <a:rPr lang="en-US" baseline="0" dirty="0"/>
                        <a:t> Medicaid + MSP</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SNAP</a:t>
                      </a:r>
                    </a:p>
                  </a:txBody>
                  <a:tcPr/>
                </a:tc>
                <a:tc>
                  <a:txBody>
                    <a:bodyPr/>
                    <a:lstStyle/>
                    <a:p>
                      <a:r>
                        <a:rPr lang="en-US" dirty="0"/>
                        <a:t>MAGI Medicaid</a:t>
                      </a:r>
                    </a:p>
                  </a:txBody>
                  <a:tcPr/>
                </a:tc>
                <a:extLst>
                  <a:ext uri="{0D108BD9-81ED-4DB2-BD59-A6C34878D82A}">
                    <a16:rowId xmlns:a16="http://schemas.microsoft.com/office/drawing/2014/main" val="691288428"/>
                  </a:ext>
                </a:extLst>
              </a:tr>
              <a:tr h="1612753">
                <a:tc>
                  <a:txBody>
                    <a:bodyPr/>
                    <a:lstStyle/>
                    <a:p>
                      <a:r>
                        <a:rPr lang="en-US" sz="1600" dirty="0"/>
                        <a:t>Other</a:t>
                      </a:r>
                      <a:r>
                        <a:rPr lang="en-US" sz="1600" baseline="0" dirty="0"/>
                        <a:t> deductions specifically stated in rules</a:t>
                      </a:r>
                      <a:endParaRPr lang="en-US" sz="1600" dirty="0"/>
                    </a:p>
                  </a:txBody>
                  <a:tcPr anchor="ctr"/>
                </a:tc>
                <a:tc gridSpan="2">
                  <a:txBody>
                    <a:bodyPr/>
                    <a:lstStyle/>
                    <a:p>
                      <a:pPr marL="285750" indent="-285750">
                        <a:buFont typeface="Arial" panose="020B0604020202020204" pitchFamily="34" charset="0"/>
                        <a:buChar char="•"/>
                      </a:pPr>
                      <a:r>
                        <a:rPr lang="en-US" sz="1400" dirty="0"/>
                        <a:t>Inventory, Supplies, Raw</a:t>
                      </a:r>
                      <a:r>
                        <a:rPr lang="en-US" sz="1400" baseline="0" dirty="0"/>
                        <a:t> Materials, </a:t>
                      </a:r>
                      <a:r>
                        <a:rPr lang="en-US" sz="1400" dirty="0"/>
                        <a:t>Tools</a:t>
                      </a:r>
                    </a:p>
                    <a:p>
                      <a:pPr marL="285750" indent="-285750">
                        <a:buFont typeface="Arial" panose="020B0604020202020204" pitchFamily="34" charset="0"/>
                        <a:buChar char="•"/>
                      </a:pPr>
                      <a:r>
                        <a:rPr lang="en-US" sz="1400" dirty="0"/>
                        <a:t>Repairs</a:t>
                      </a:r>
                    </a:p>
                    <a:p>
                      <a:pPr marL="285750" indent="-285750">
                        <a:buFont typeface="Arial" panose="020B0604020202020204" pitchFamily="34" charset="0"/>
                        <a:buChar char="•"/>
                      </a:pPr>
                      <a:r>
                        <a:rPr lang="en-US" sz="1400" dirty="0"/>
                        <a:t>Space rental &amp; utilities</a:t>
                      </a:r>
                    </a:p>
                    <a:p>
                      <a:pPr marL="285750" indent="-285750">
                        <a:buFont typeface="Arial" panose="020B0604020202020204" pitchFamily="34" charset="0"/>
                        <a:buChar char="•"/>
                      </a:pPr>
                      <a:r>
                        <a:rPr lang="en-US" sz="1400" dirty="0"/>
                        <a:t>Advertising</a:t>
                      </a:r>
                    </a:p>
                    <a:p>
                      <a:pPr marL="285750" indent="-285750">
                        <a:buFont typeface="Arial" panose="020B0604020202020204" pitchFamily="34" charset="0"/>
                        <a:buChar char="•"/>
                      </a:pPr>
                      <a:r>
                        <a:rPr lang="en-US" sz="1400" dirty="0"/>
                        <a:t>Payments</a:t>
                      </a:r>
                      <a:r>
                        <a:rPr lang="en-US" sz="1400" baseline="0" dirty="0"/>
                        <a:t> to other employees/contractors</a:t>
                      </a:r>
                      <a:endParaRPr lang="en-US" sz="1400" dirty="0"/>
                    </a:p>
                    <a:p>
                      <a:pPr marL="285750" indent="-285750">
                        <a:buFont typeface="Arial" panose="020B0604020202020204" pitchFamily="34" charset="0"/>
                        <a:buChar char="•"/>
                      </a:pPr>
                      <a:r>
                        <a:rPr lang="en-US" sz="1400" dirty="0"/>
                        <a:t>Interest on loans</a:t>
                      </a:r>
                    </a:p>
                    <a:p>
                      <a:pPr marL="285750" indent="-285750">
                        <a:buFont typeface="Arial" panose="020B0604020202020204" pitchFamily="34" charset="0"/>
                        <a:buChar char="•"/>
                      </a:pPr>
                      <a:r>
                        <a:rPr lang="en-US" sz="1400" dirty="0"/>
                        <a:t>Transportation</a:t>
                      </a:r>
                      <a:r>
                        <a:rPr lang="en-US" sz="1400" baseline="0" dirty="0"/>
                        <a:t> required for employment</a:t>
                      </a:r>
                      <a:endParaRPr lang="en-US" sz="1400" dirty="0"/>
                    </a:p>
                  </a:txBody>
                  <a:tcPr/>
                </a:tc>
                <a:tc hMerge="1">
                  <a:txBody>
                    <a:bodyPr/>
                    <a:lstStyle/>
                    <a:p>
                      <a:endParaRPr lang="en-US" sz="1400" dirty="0"/>
                    </a:p>
                  </a:txBody>
                  <a:tcPr/>
                </a:tc>
                <a:tc>
                  <a:txBody>
                    <a:bodyPr/>
                    <a:lstStyle/>
                    <a:p>
                      <a:r>
                        <a:rPr lang="en-US" sz="1400" dirty="0"/>
                        <a:t>Same as TANF</a:t>
                      </a:r>
                      <a:r>
                        <a:rPr lang="en-US" sz="1400" baseline="0" dirty="0"/>
                        <a:t> plus</a:t>
                      </a:r>
                    </a:p>
                    <a:p>
                      <a:pPr marL="285750" indent="-285750">
                        <a:buFont typeface="Arial" panose="020B0604020202020204" pitchFamily="34" charset="0"/>
                        <a:buChar char="•"/>
                      </a:pPr>
                      <a:r>
                        <a:rPr lang="en-US" sz="1400" baseline="0" dirty="0"/>
                        <a:t>Principal and interest payments on real estate, equipment, machinery, and other durable goods</a:t>
                      </a:r>
                    </a:p>
                    <a:p>
                      <a:pPr marL="285750" indent="-285750">
                        <a:buFont typeface="Arial" panose="020B0604020202020204" pitchFamily="34" charset="0"/>
                        <a:buChar char="•"/>
                      </a:pPr>
                      <a:r>
                        <a:rPr lang="en-US" sz="1400" baseline="0" dirty="0"/>
                        <a:t>Insurance premiums</a:t>
                      </a:r>
                    </a:p>
                    <a:p>
                      <a:pPr marL="285750" indent="-285750">
                        <a:buFont typeface="Arial" panose="020B0604020202020204" pitchFamily="34" charset="0"/>
                        <a:buChar char="•"/>
                      </a:pPr>
                      <a:r>
                        <a:rPr lang="en-US" sz="1400" baseline="0" dirty="0"/>
                        <a:t>Taxes on income-producing property</a:t>
                      </a:r>
                      <a:endParaRPr lang="en-US" sz="1400" dirty="0"/>
                    </a:p>
                  </a:txBody>
                  <a:tcPr/>
                </a:tc>
                <a:tc>
                  <a:txBody>
                    <a:bodyPr/>
                    <a:lstStyle/>
                    <a:p>
                      <a:r>
                        <a:rPr lang="en-US" sz="1400" dirty="0"/>
                        <a:t>See PM – the list of deductible</a:t>
                      </a:r>
                      <a:r>
                        <a:rPr lang="en-US" sz="1400" baseline="0" dirty="0"/>
                        <a:t> expenses for MAGI is longer for MAGI than for other IDHS administered benefits</a:t>
                      </a:r>
                      <a:endParaRPr lang="en-US" sz="1400" dirty="0"/>
                    </a:p>
                  </a:txBody>
                  <a:tcPr/>
                </a:tc>
                <a:extLst>
                  <a:ext uri="{0D108BD9-81ED-4DB2-BD59-A6C34878D82A}">
                    <a16:rowId xmlns:a16="http://schemas.microsoft.com/office/drawing/2014/main" val="3918224821"/>
                  </a:ext>
                </a:extLst>
              </a:tr>
              <a:tr h="1828002">
                <a:tc>
                  <a:txBody>
                    <a:bodyPr/>
                    <a:lstStyle/>
                    <a:p>
                      <a:r>
                        <a:rPr lang="en-US" sz="1600" dirty="0"/>
                        <a:t>What does not count</a:t>
                      </a:r>
                    </a:p>
                  </a:txBody>
                  <a:tcPr anchor="ctr"/>
                </a:tc>
                <a:tc gridSpan="2">
                  <a:txBody>
                    <a:bodyPr/>
                    <a:lstStyle/>
                    <a:p>
                      <a:pPr marL="285750" indent="-285750">
                        <a:buFont typeface="Arial" panose="020B0604020202020204" pitchFamily="34" charset="0"/>
                        <a:buChar char="•"/>
                      </a:pPr>
                      <a:r>
                        <a:rPr lang="en-US" sz="1400" dirty="0"/>
                        <a:t>Depreciation</a:t>
                      </a:r>
                    </a:p>
                    <a:p>
                      <a:pPr marL="285750" indent="-285750">
                        <a:buFont typeface="Arial" panose="020B0604020202020204" pitchFamily="34" charset="0"/>
                        <a:buChar char="•"/>
                      </a:pPr>
                      <a:r>
                        <a:rPr lang="en-US" sz="1400" dirty="0"/>
                        <a:t>Losses of going out</a:t>
                      </a:r>
                      <a:r>
                        <a:rPr lang="en-US" sz="1400" baseline="0" dirty="0"/>
                        <a:t> of business</a:t>
                      </a:r>
                      <a:endParaRPr lang="en-US" sz="1400" dirty="0"/>
                    </a:p>
                    <a:p>
                      <a:pPr marL="285750" indent="-285750">
                        <a:buFont typeface="Arial" panose="020B0604020202020204" pitchFamily="34" charset="0"/>
                        <a:buChar char="•"/>
                      </a:pPr>
                      <a:r>
                        <a:rPr lang="en-US" sz="1400" dirty="0"/>
                        <a:t>Entertainment</a:t>
                      </a:r>
                    </a:p>
                    <a:p>
                      <a:pPr marL="285750" indent="-285750">
                        <a:buFont typeface="Arial" panose="020B0604020202020204" pitchFamily="34" charset="0"/>
                        <a:buChar char="•"/>
                      </a:pPr>
                      <a:r>
                        <a:rPr lang="en-US" sz="1400" dirty="0"/>
                        <a:t>Meals</a:t>
                      </a:r>
                    </a:p>
                    <a:p>
                      <a:pPr marL="285750" indent="-285750">
                        <a:buFont typeface="Arial" panose="020B0604020202020204" pitchFamily="34" charset="0"/>
                        <a:buChar char="•"/>
                      </a:pPr>
                      <a:r>
                        <a:rPr lang="en-US" sz="1400" dirty="0"/>
                        <a:t>Personal transportation or commuting</a:t>
                      </a:r>
                    </a:p>
                    <a:p>
                      <a:pPr marL="285750" indent="-285750">
                        <a:buFont typeface="Arial" panose="020B0604020202020204" pitchFamily="34" charset="0"/>
                        <a:buChar char="•"/>
                      </a:pPr>
                      <a:r>
                        <a:rPr lang="en-US" sz="1400" dirty="0"/>
                        <a:t>Housing/phone/utility</a:t>
                      </a:r>
                      <a:r>
                        <a:rPr lang="en-US" sz="1400" baseline="0" dirty="0"/>
                        <a:t> costs they would incur even if they didn’t have self-employment</a:t>
                      </a:r>
                      <a:endParaRPr lang="en-US" sz="1400" dirty="0"/>
                    </a:p>
                  </a:txBody>
                  <a:tcPr/>
                </a:tc>
                <a:tc hMerge="1">
                  <a:txBody>
                    <a:bodyPr/>
                    <a:lstStyle/>
                    <a:p>
                      <a:endParaRPr lang="en-US" sz="1400" dirty="0"/>
                    </a:p>
                  </a:txBody>
                  <a:tcPr/>
                </a:tc>
                <a:tc>
                  <a:txBody>
                    <a:bodyPr/>
                    <a:lstStyle/>
                    <a:p>
                      <a:pPr marL="0" indent="0">
                        <a:buNone/>
                      </a:pPr>
                      <a:r>
                        <a:rPr lang="en-US" sz="1400" baseline="0" dirty="0"/>
                        <a:t>Same as TANF plus</a:t>
                      </a:r>
                    </a:p>
                    <a:p>
                      <a:pPr marL="285750" indent="-285750">
                        <a:buFont typeface="Arial" panose="020B0604020202020204" pitchFamily="34" charset="0"/>
                        <a:buChar char="•"/>
                      </a:pPr>
                      <a:r>
                        <a:rPr lang="en-US" sz="1400" baseline="0" dirty="0"/>
                        <a:t>Net losses from previous periods</a:t>
                      </a:r>
                    </a:p>
                    <a:p>
                      <a:pPr marL="285750" indent="-285750">
                        <a:buFont typeface="Arial" panose="020B0604020202020204" pitchFamily="34" charset="0"/>
                        <a:buChar char="•"/>
                      </a:pPr>
                      <a:r>
                        <a:rPr lang="en-US" sz="1400" baseline="0" dirty="0"/>
                        <a:t>Taxes</a:t>
                      </a:r>
                    </a:p>
                    <a:p>
                      <a:pPr marL="285750" indent="-285750">
                        <a:buFont typeface="Arial" panose="020B0604020202020204" pitchFamily="34" charset="0"/>
                        <a:buChar char="•"/>
                      </a:pPr>
                      <a:r>
                        <a:rPr lang="en-US" sz="1400" baseline="0" dirty="0"/>
                        <a:t>Money set aside for retirement</a:t>
                      </a:r>
                    </a:p>
                    <a:p>
                      <a:pPr marL="285750" indent="-285750">
                        <a:buFont typeface="Arial" panose="020B0604020202020204" pitchFamily="34" charset="0"/>
                        <a:buChar char="•"/>
                      </a:pPr>
                      <a:r>
                        <a:rPr lang="en-US" sz="1400" baseline="0" dirty="0"/>
                        <a:t>Other work-related expenses (e.g. transportation to and from work)</a:t>
                      </a:r>
                    </a:p>
                  </a:txBody>
                  <a:tcPr/>
                </a:tc>
                <a:tc>
                  <a:txBody>
                    <a:bodyPr/>
                    <a:lstStyle/>
                    <a:p>
                      <a:r>
                        <a:rPr lang="en-US" sz="1400" dirty="0"/>
                        <a:t>None</a:t>
                      </a:r>
                      <a:r>
                        <a:rPr lang="en-US" sz="1400" baseline="0" dirty="0"/>
                        <a:t> specifically listed, but expenses must be:</a:t>
                      </a:r>
                    </a:p>
                    <a:p>
                      <a:pPr marL="342900" indent="-342900">
                        <a:buAutoNum type="arabicParenBoth"/>
                      </a:pPr>
                      <a:r>
                        <a:rPr lang="en-US" sz="1400" baseline="0" dirty="0"/>
                        <a:t>reasonable and</a:t>
                      </a:r>
                    </a:p>
                    <a:p>
                      <a:pPr marL="342900" indent="-342900">
                        <a:buAutoNum type="arabicParenBoth"/>
                      </a:pPr>
                      <a:r>
                        <a:rPr lang="en-US" sz="1400" baseline="0" dirty="0"/>
                        <a:t>necessary</a:t>
                      </a:r>
                    </a:p>
                    <a:p>
                      <a:pPr marL="0" indent="0">
                        <a:buNone/>
                      </a:pPr>
                      <a:r>
                        <a:rPr lang="en-US" sz="1400" baseline="0" dirty="0"/>
                        <a:t>for producing self-employment income.</a:t>
                      </a:r>
                    </a:p>
                  </a:txBody>
                  <a:tcPr/>
                </a:tc>
                <a:extLst>
                  <a:ext uri="{0D108BD9-81ED-4DB2-BD59-A6C34878D82A}">
                    <a16:rowId xmlns:a16="http://schemas.microsoft.com/office/drawing/2014/main" val="629730306"/>
                  </a:ext>
                </a:extLst>
              </a:tr>
            </a:tbl>
          </a:graphicData>
        </a:graphic>
      </p:graphicFrame>
      <p:sp>
        <p:nvSpPr>
          <p:cNvPr id="7" name="Rectangle 6"/>
          <p:cNvSpPr/>
          <p:nvPr/>
        </p:nvSpPr>
        <p:spPr>
          <a:xfrm>
            <a:off x="427177" y="5888820"/>
            <a:ext cx="9021623" cy="830997"/>
          </a:xfrm>
          <a:prstGeom prst="rect">
            <a:avLst/>
          </a:prstGeom>
        </p:spPr>
        <p:txBody>
          <a:bodyPr wrap="square">
            <a:spAutoFit/>
          </a:bodyPr>
          <a:lstStyle/>
          <a:p>
            <a:r>
              <a:rPr lang="en-US" sz="1200" dirty="0">
                <a:solidFill>
                  <a:srgbClr val="FFFFFF"/>
                </a:solidFill>
                <a:latin typeface="Segoe UI" panose="020B0502040204020203" pitchFamily="34" charset="0"/>
              </a:rPr>
              <a:t>SNAP: PM 08-04-01-b</a:t>
            </a:r>
          </a:p>
          <a:p>
            <a:r>
              <a:rPr lang="en-US" sz="1200" dirty="0">
                <a:solidFill>
                  <a:srgbClr val="FFFFFF"/>
                </a:solidFill>
                <a:latin typeface="Segoe UI" panose="020B0502040204020203" pitchFamily="34" charset="0"/>
              </a:rPr>
              <a:t>TANF: PM 08-01-02-a</a:t>
            </a:r>
          </a:p>
          <a:p>
            <a:r>
              <a:rPr lang="en-US" sz="1200" dirty="0">
                <a:solidFill>
                  <a:srgbClr val="FFFFFF"/>
                </a:solidFill>
                <a:latin typeface="Segoe UI" panose="020B0502040204020203" pitchFamily="34" charset="0"/>
              </a:rPr>
              <a:t>AABD: PM 08-02-02-a</a:t>
            </a:r>
          </a:p>
          <a:p>
            <a:r>
              <a:rPr lang="en-US" sz="1200" dirty="0">
                <a:solidFill>
                  <a:srgbClr val="FFFFFF"/>
                </a:solidFill>
                <a:latin typeface="Segoe UI" panose="020B0502040204020203" pitchFamily="34" charset="0"/>
              </a:rPr>
              <a:t>MAGI: PM 08-03-01-b.; If self-employment expenses are greater than self-employment income, subtract loss from other income.</a:t>
            </a:r>
          </a:p>
        </p:txBody>
      </p:sp>
    </p:spTree>
    <p:extLst>
      <p:ext uri="{BB962C8B-B14F-4D97-AF65-F5344CB8AC3E}">
        <p14:creationId xmlns:p14="http://schemas.microsoft.com/office/powerpoint/2010/main" val="1039888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self-employment</a:t>
            </a:r>
          </a:p>
        </p:txBody>
      </p:sp>
      <p:sp>
        <p:nvSpPr>
          <p:cNvPr id="3" name="Text Placeholder 2"/>
          <p:cNvSpPr>
            <a:spLocks noGrp="1"/>
          </p:cNvSpPr>
          <p:nvPr>
            <p:ph type="body" sz="quarter" idx="13"/>
          </p:nvPr>
        </p:nvSpPr>
        <p:spPr>
          <a:xfrm>
            <a:off x="476250" y="1409701"/>
            <a:ext cx="11239500" cy="4235450"/>
          </a:xfrm>
        </p:spPr>
        <p:txBody>
          <a:bodyPr>
            <a:noAutofit/>
          </a:bodyPr>
          <a:lstStyle/>
          <a:p>
            <a:pPr marL="0" indent="0">
              <a:buNone/>
            </a:pPr>
            <a:r>
              <a:rPr lang="en-US" sz="1600" b="1" dirty="0"/>
              <a:t>No specific form is required but DHS will send IDHS Form 2790:</a:t>
            </a:r>
          </a:p>
          <a:p>
            <a:pPr marL="0" indent="0">
              <a:buNone/>
            </a:pPr>
            <a:r>
              <a:rPr lang="en-US" sz="1400" dirty="0">
                <a:hlinkClick r:id="rId3"/>
              </a:rPr>
              <a:t>https://www.dhs.state.il.us/onenetlibrary/12/documents/Forms/IL444-2790-IES.pdf</a:t>
            </a: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r>
              <a:rPr lang="en-US" sz="1600" b="1" dirty="0"/>
              <a:t>Other proof of self-employment income and expenses:</a:t>
            </a:r>
          </a:p>
          <a:p>
            <a:pPr>
              <a:spcBef>
                <a:spcPts val="600"/>
              </a:spcBef>
            </a:pPr>
            <a:r>
              <a:rPr lang="en-US" sz="1400" dirty="0"/>
              <a:t>Business ledgers</a:t>
            </a:r>
          </a:p>
          <a:p>
            <a:pPr>
              <a:spcBef>
                <a:spcPts val="600"/>
              </a:spcBef>
            </a:pPr>
            <a:r>
              <a:rPr lang="en-US" sz="1400" dirty="0"/>
              <a:t>Invoices</a:t>
            </a:r>
          </a:p>
          <a:p>
            <a:pPr>
              <a:spcBef>
                <a:spcPts val="600"/>
              </a:spcBef>
            </a:pPr>
            <a:r>
              <a:rPr lang="en-US" sz="1400" dirty="0"/>
              <a:t>Receipts</a:t>
            </a:r>
          </a:p>
          <a:p>
            <a:pPr>
              <a:spcBef>
                <a:spcPts val="600"/>
              </a:spcBef>
            </a:pPr>
            <a:r>
              <a:rPr lang="en-US" sz="1400" dirty="0"/>
              <a:t>Tax returns</a:t>
            </a:r>
          </a:p>
          <a:p>
            <a:pPr>
              <a:spcBef>
                <a:spcPts val="600"/>
              </a:spcBef>
            </a:pPr>
            <a:r>
              <a:rPr lang="en-US" sz="1400" dirty="0"/>
              <a:t>Client’s statements if worker does not find information questionable and it is not reasonable for him to obtain third party evidence</a:t>
            </a:r>
          </a:p>
        </p:txBody>
      </p:sp>
      <p:grpSp>
        <p:nvGrpSpPr>
          <p:cNvPr id="15" name="Group 14"/>
          <p:cNvGrpSpPr/>
          <p:nvPr/>
        </p:nvGrpSpPr>
        <p:grpSpPr>
          <a:xfrm>
            <a:off x="4639649" y="2168861"/>
            <a:ext cx="6714151" cy="1398254"/>
            <a:chOff x="3020399" y="2228628"/>
            <a:chExt cx="6714151" cy="1398254"/>
          </a:xfrm>
        </p:grpSpPr>
        <p:pic>
          <p:nvPicPr>
            <p:cNvPr id="4" name="Picture 3"/>
            <p:cNvPicPr>
              <a:picLocks noChangeAspect="1"/>
            </p:cNvPicPr>
            <p:nvPr/>
          </p:nvPicPr>
          <p:blipFill rotWithShape="1">
            <a:blip r:embed="rId4"/>
            <a:srcRect t="5445" r="745"/>
            <a:stretch/>
          </p:blipFill>
          <p:spPr>
            <a:xfrm>
              <a:off x="4163032" y="2228628"/>
              <a:ext cx="4386578" cy="1340073"/>
            </a:xfrm>
            <a:prstGeom prst="rect">
              <a:avLst/>
            </a:prstGeom>
          </p:spPr>
        </p:pic>
        <p:cxnSp>
          <p:nvCxnSpPr>
            <p:cNvPr id="6" name="Straight Arrow Connector 5"/>
            <p:cNvCxnSpPr/>
            <p:nvPr/>
          </p:nvCxnSpPr>
          <p:spPr>
            <a:xfrm>
              <a:off x="3653361" y="2392817"/>
              <a:ext cx="438150" cy="35242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020399" y="2745242"/>
              <a:ext cx="1048685" cy="738664"/>
            </a:xfrm>
            <a:prstGeom prst="rect">
              <a:avLst/>
            </a:prstGeom>
            <a:noFill/>
          </p:spPr>
          <p:txBody>
            <a:bodyPr wrap="none" rtlCol="0">
              <a:spAutoFit/>
            </a:bodyPr>
            <a:lstStyle/>
            <a:p>
              <a:r>
                <a:rPr lang="en-US" sz="1400" dirty="0"/>
                <a:t>List income</a:t>
              </a:r>
            </a:p>
            <a:p>
              <a:r>
                <a:rPr lang="en-US" sz="1400" dirty="0"/>
                <a:t>In the first</a:t>
              </a:r>
            </a:p>
            <a:p>
              <a:r>
                <a:rPr lang="en-US" sz="1400" dirty="0"/>
                <a:t>3 columns</a:t>
              </a:r>
            </a:p>
          </p:txBody>
        </p:sp>
        <p:sp>
          <p:nvSpPr>
            <p:cNvPr id="8" name="TextBox 7"/>
            <p:cNvSpPr txBox="1"/>
            <p:nvPr/>
          </p:nvSpPr>
          <p:spPr>
            <a:xfrm>
              <a:off x="8549610" y="2888218"/>
              <a:ext cx="1184940" cy="738664"/>
            </a:xfrm>
            <a:prstGeom prst="rect">
              <a:avLst/>
            </a:prstGeom>
            <a:noFill/>
          </p:spPr>
          <p:txBody>
            <a:bodyPr wrap="none" rtlCol="0">
              <a:spAutoFit/>
            </a:bodyPr>
            <a:lstStyle/>
            <a:p>
              <a:r>
                <a:rPr lang="en-US" sz="1400" dirty="0"/>
                <a:t>List expenses</a:t>
              </a:r>
            </a:p>
            <a:p>
              <a:r>
                <a:rPr lang="en-US" sz="1400" dirty="0"/>
                <a:t>In the last 2</a:t>
              </a:r>
            </a:p>
            <a:p>
              <a:r>
                <a:rPr lang="en-US" sz="1400" dirty="0"/>
                <a:t>columns</a:t>
              </a:r>
            </a:p>
          </p:txBody>
        </p:sp>
        <p:cxnSp>
          <p:nvCxnSpPr>
            <p:cNvPr id="9" name="Straight Arrow Connector 8"/>
            <p:cNvCxnSpPr/>
            <p:nvPr/>
          </p:nvCxnSpPr>
          <p:spPr>
            <a:xfrm flipH="1" flipV="1">
              <a:off x="8706458" y="2602266"/>
              <a:ext cx="545088" cy="28595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91104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monthly income calculated</a:t>
            </a:r>
          </a:p>
        </p:txBody>
      </p:sp>
      <p:graphicFrame>
        <p:nvGraphicFramePr>
          <p:cNvPr id="4" name="Diagram 3"/>
          <p:cNvGraphicFramePr/>
          <p:nvPr>
            <p:extLst>
              <p:ext uri="{D42A27DB-BD31-4B8C-83A1-F6EECF244321}">
                <p14:modId xmlns:p14="http://schemas.microsoft.com/office/powerpoint/2010/main" val="396409127"/>
              </p:ext>
            </p:extLst>
          </p:nvPr>
        </p:nvGraphicFramePr>
        <p:xfrm>
          <a:off x="477837" y="731930"/>
          <a:ext cx="1123632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427177" y="5888820"/>
            <a:ext cx="9021623" cy="461665"/>
          </a:xfrm>
          <a:prstGeom prst="rect">
            <a:avLst/>
          </a:prstGeom>
        </p:spPr>
        <p:txBody>
          <a:bodyPr wrap="square">
            <a:spAutoFit/>
          </a:bodyPr>
          <a:lstStyle/>
          <a:p>
            <a:r>
              <a:rPr lang="en-US" sz="1200" dirty="0">
                <a:solidFill>
                  <a:srgbClr val="FFFFFF"/>
                </a:solidFill>
                <a:latin typeface="Segoe UI" panose="020B0502040204020203" pitchFamily="34" charset="0"/>
              </a:rPr>
              <a:t>PM 13-02-03: SNAP</a:t>
            </a:r>
          </a:p>
          <a:p>
            <a:r>
              <a:rPr lang="en-US" sz="1200" dirty="0">
                <a:solidFill>
                  <a:srgbClr val="FFFFFF"/>
                </a:solidFill>
                <a:latin typeface="Segoe UI" panose="020B0502040204020203" pitchFamily="34" charset="0"/>
              </a:rPr>
              <a:t>PM 10-01-03-a: TANF</a:t>
            </a:r>
          </a:p>
        </p:txBody>
      </p:sp>
    </p:spTree>
    <p:extLst>
      <p:ext uri="{BB962C8B-B14F-4D97-AF65-F5344CB8AC3E}">
        <p14:creationId xmlns:p14="http://schemas.microsoft.com/office/powerpoint/2010/main" val="2967969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 confused. </a:t>
            </a:r>
            <a:br>
              <a:rPr lang="en-US" dirty="0"/>
            </a:br>
            <a:r>
              <a:rPr lang="en-US" dirty="0"/>
              <a:t>What income do I report?</a:t>
            </a:r>
          </a:p>
        </p:txBody>
      </p:sp>
      <p:sp>
        <p:nvSpPr>
          <p:cNvPr id="5" name="Text Placeholder 2"/>
          <p:cNvSpPr txBox="1">
            <a:spLocks/>
          </p:cNvSpPr>
          <p:nvPr/>
        </p:nvSpPr>
        <p:spPr>
          <a:xfrm>
            <a:off x="748603" y="1900238"/>
            <a:ext cx="7214298" cy="40426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1600" b="1" dirty="0"/>
              <a:t>Do the best you can!</a:t>
            </a:r>
          </a:p>
          <a:p>
            <a:r>
              <a:rPr lang="en-US" sz="1600" dirty="0"/>
              <a:t>Wages, tips, bonuses</a:t>
            </a:r>
          </a:p>
          <a:p>
            <a:r>
              <a:rPr lang="en-US" sz="1600" dirty="0"/>
              <a:t>All income you receive from self-employment</a:t>
            </a:r>
          </a:p>
          <a:p>
            <a:r>
              <a:rPr lang="en-US" sz="1600" dirty="0"/>
              <a:t>All self-employment expenses, even if you’re not sure if it will count. </a:t>
            </a:r>
          </a:p>
          <a:p>
            <a:r>
              <a:rPr lang="en-US" sz="1600" b="1" dirty="0"/>
              <a:t>Be sure to say </a:t>
            </a:r>
          </a:p>
          <a:p>
            <a:pPr lvl="1"/>
            <a:r>
              <a:rPr lang="en-US" sz="1600" b="0" i="0" dirty="0"/>
              <a:t>Who in your family is getting payments, </a:t>
            </a:r>
          </a:p>
          <a:p>
            <a:pPr lvl="1"/>
            <a:r>
              <a:rPr lang="en-US" sz="1600" b="0" i="0" dirty="0"/>
              <a:t>Who the payments are from, and </a:t>
            </a:r>
          </a:p>
          <a:p>
            <a:pPr lvl="1"/>
            <a:r>
              <a:rPr lang="en-US" sz="1600" b="0" i="0" dirty="0"/>
              <a:t>What the payments are for</a:t>
            </a:r>
          </a:p>
          <a:p>
            <a:endParaRPr lang="en-US" sz="1600" dirty="0"/>
          </a:p>
          <a:p>
            <a:pPr marL="0" indent="0">
              <a:buNone/>
            </a:pPr>
            <a:endParaRPr lang="en-US" sz="1600" dirty="0"/>
          </a:p>
        </p:txBody>
      </p:sp>
      <p:sp>
        <p:nvSpPr>
          <p:cNvPr id="6" name="Oval 5"/>
          <p:cNvSpPr/>
          <p:nvPr/>
        </p:nvSpPr>
        <p:spPr>
          <a:xfrm>
            <a:off x="8235571" y="1690688"/>
            <a:ext cx="3217351" cy="27412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 should report ALL income.</a:t>
            </a:r>
          </a:p>
          <a:p>
            <a:pPr algn="ctr"/>
            <a:endParaRPr lang="en-US" sz="1600" dirty="0"/>
          </a:p>
          <a:p>
            <a:pPr algn="ctr"/>
            <a:r>
              <a:rPr lang="en-US" sz="1600" dirty="0"/>
              <a:t>Regardless of whether IDHS asks, also report your expenses.</a:t>
            </a:r>
          </a:p>
        </p:txBody>
      </p:sp>
    </p:spTree>
    <p:extLst>
      <p:ext uri="{BB962C8B-B14F-4D97-AF65-F5344CB8AC3E}">
        <p14:creationId xmlns:p14="http://schemas.microsoft.com/office/powerpoint/2010/main" val="4115586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5713"/>
            <a:ext cx="10515600" cy="1325563"/>
          </a:xfrm>
        </p:spPr>
        <p:txBody>
          <a:bodyPr>
            <a:normAutofit/>
          </a:bodyPr>
          <a:lstStyle/>
          <a:p>
            <a:r>
              <a:rPr lang="en-US" sz="3200" dirty="0"/>
              <a:t>Let’s see why reporting </a:t>
            </a:r>
            <a:r>
              <a:rPr lang="en-US" sz="3200" dirty="0" err="1"/>
              <a:t>whos</a:t>
            </a:r>
            <a:r>
              <a:rPr lang="en-US" sz="3200" dirty="0"/>
              <a:t> and whys are important</a:t>
            </a:r>
          </a:p>
        </p:txBody>
      </p:sp>
      <p:sp>
        <p:nvSpPr>
          <p:cNvPr id="3" name="Text Placeholder 2"/>
          <p:cNvSpPr>
            <a:spLocks noGrp="1"/>
          </p:cNvSpPr>
          <p:nvPr>
            <p:ph type="body" sz="quarter" idx="13"/>
          </p:nvPr>
        </p:nvSpPr>
        <p:spPr>
          <a:xfrm>
            <a:off x="4675704" y="1480017"/>
            <a:ext cx="6994837" cy="873439"/>
          </a:xfrm>
        </p:spPr>
        <p:txBody>
          <a:bodyPr>
            <a:normAutofit/>
          </a:bodyPr>
          <a:lstStyle/>
          <a:p>
            <a:pPr marL="0" indent="0">
              <a:buNone/>
            </a:pPr>
            <a:r>
              <a:rPr lang="en-US" sz="1600" dirty="0"/>
              <a:t>Jan is a single mom living with her children who are 19 years old and 16 years old. They all work but are having a hard time making ends meet. They applied for SNAP but were denied. Jan entered all of the income on her application as her own income. This is what the notice looked like </a:t>
            </a:r>
          </a:p>
          <a:p>
            <a:pPr marL="0" indent="0">
              <a:buNone/>
            </a:pPr>
            <a:endParaRPr lang="en-US" sz="1600" dirty="0"/>
          </a:p>
        </p:txBody>
      </p:sp>
      <p:pic>
        <p:nvPicPr>
          <p:cNvPr id="4" name="Picture 3"/>
          <p:cNvPicPr>
            <a:picLocks noChangeAspect="1"/>
          </p:cNvPicPr>
          <p:nvPr/>
        </p:nvPicPr>
        <p:blipFill>
          <a:blip r:embed="rId2"/>
          <a:stretch>
            <a:fillRect/>
          </a:stretch>
        </p:blipFill>
        <p:spPr>
          <a:xfrm>
            <a:off x="8817413" y="2562140"/>
            <a:ext cx="2621791" cy="1720938"/>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32553" t="11177" r="5599" b="32047"/>
          <a:stretch/>
        </p:blipFill>
        <p:spPr>
          <a:xfrm>
            <a:off x="449892" y="1480017"/>
            <a:ext cx="4072189" cy="2492376"/>
          </a:xfrm>
          <a:prstGeom prst="rect">
            <a:avLst/>
          </a:prstGeom>
        </p:spPr>
      </p:pic>
      <p:sp>
        <p:nvSpPr>
          <p:cNvPr id="7" name="Text Placeholder 2"/>
          <p:cNvSpPr txBox="1">
            <a:spLocks/>
          </p:cNvSpPr>
          <p:nvPr/>
        </p:nvSpPr>
        <p:spPr>
          <a:xfrm>
            <a:off x="4675704" y="2597281"/>
            <a:ext cx="3988086" cy="29698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You learn she pays $2000/month in rent plus all utilities.</a:t>
            </a:r>
          </a:p>
          <a:p>
            <a:pPr marL="0" indent="0">
              <a:buNone/>
            </a:pPr>
            <a:r>
              <a:rPr lang="en-US" sz="1600" dirty="0"/>
              <a:t>You run the IDHS SNAP Calculator. </a:t>
            </a:r>
            <a:r>
              <a:rPr lang="en-US" sz="1600" dirty="0">
                <a:hlinkClick r:id="rId4"/>
              </a:rPr>
              <a:t>https://fscalc.dhs.illinois.gov/FSCalc/calculateFS.do</a:t>
            </a:r>
            <a:r>
              <a:rPr lang="en-US" sz="1600" dirty="0"/>
              <a:t>.  </a:t>
            </a:r>
          </a:p>
        </p:txBody>
      </p:sp>
      <p:pic>
        <p:nvPicPr>
          <p:cNvPr id="8" name="Picture 7"/>
          <p:cNvPicPr>
            <a:picLocks noChangeAspect="1"/>
          </p:cNvPicPr>
          <p:nvPr/>
        </p:nvPicPr>
        <p:blipFill>
          <a:blip r:embed="rId5"/>
          <a:stretch>
            <a:fillRect/>
          </a:stretch>
        </p:blipFill>
        <p:spPr>
          <a:xfrm>
            <a:off x="1472508" y="4121295"/>
            <a:ext cx="5721896" cy="2247665"/>
          </a:xfrm>
          <a:prstGeom prst="rect">
            <a:avLst/>
          </a:prstGeom>
        </p:spPr>
      </p:pic>
      <p:sp>
        <p:nvSpPr>
          <p:cNvPr id="9" name="Text Placeholder 2"/>
          <p:cNvSpPr txBox="1">
            <a:spLocks/>
          </p:cNvSpPr>
          <p:nvPr/>
        </p:nvSpPr>
        <p:spPr>
          <a:xfrm>
            <a:off x="7478569" y="4723158"/>
            <a:ext cx="3988086" cy="29698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Jan is frustrated because she knows she isn’t making enough money to feed her family.</a:t>
            </a:r>
          </a:p>
          <a:p>
            <a:pPr marL="0" indent="0">
              <a:buNone/>
            </a:pPr>
            <a:r>
              <a:rPr lang="en-US" sz="1600" b="1" dirty="0"/>
              <a:t>What can we do?</a:t>
            </a:r>
          </a:p>
          <a:p>
            <a:pPr marL="0" indent="0">
              <a:buFont typeface="Wingdings" panose="05000000000000000000" pitchFamily="2" charset="2"/>
              <a:buNone/>
            </a:pPr>
            <a:endParaRPr lang="en-US" sz="1600" dirty="0"/>
          </a:p>
        </p:txBody>
      </p:sp>
      <p:cxnSp>
        <p:nvCxnSpPr>
          <p:cNvPr id="11" name="Straight Arrow Connector 10"/>
          <p:cNvCxnSpPr/>
          <p:nvPr/>
        </p:nvCxnSpPr>
        <p:spPr>
          <a:xfrm flipH="1">
            <a:off x="5619750" y="3647760"/>
            <a:ext cx="315304" cy="43447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9172575" y="2257425"/>
            <a:ext cx="600075" cy="30471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866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more information</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2553" t="11177" r="5599" b="32047"/>
          <a:stretch/>
        </p:blipFill>
        <p:spPr>
          <a:xfrm>
            <a:off x="359952" y="1405066"/>
            <a:ext cx="4072189" cy="2492376"/>
          </a:xfrm>
          <a:prstGeom prst="rect">
            <a:avLst/>
          </a:prstGeom>
        </p:spPr>
      </p:pic>
      <p:sp>
        <p:nvSpPr>
          <p:cNvPr id="5" name="Text Placeholder 2"/>
          <p:cNvSpPr>
            <a:spLocks noGrp="1"/>
          </p:cNvSpPr>
          <p:nvPr>
            <p:ph type="body" sz="quarter" idx="13"/>
          </p:nvPr>
        </p:nvSpPr>
        <p:spPr>
          <a:xfrm>
            <a:off x="4675704" y="1480018"/>
            <a:ext cx="6994837" cy="1768008"/>
          </a:xfrm>
        </p:spPr>
        <p:txBody>
          <a:bodyPr>
            <a:normAutofit/>
          </a:bodyPr>
          <a:lstStyle/>
          <a:p>
            <a:pPr marL="0" indent="0">
              <a:buNone/>
            </a:pPr>
            <a:r>
              <a:rPr lang="en-US" sz="1600" b="1" dirty="0"/>
              <a:t>Ask: “Who is earning income and where is it from?”</a:t>
            </a:r>
          </a:p>
          <a:p>
            <a:pPr marL="0" indent="0">
              <a:buNone/>
            </a:pPr>
            <a:r>
              <a:rPr lang="en-US" sz="1600" dirty="0"/>
              <a:t>Jan – Works for </a:t>
            </a:r>
            <a:r>
              <a:rPr lang="en-US" sz="1600" dirty="0" err="1"/>
              <a:t>UberEats</a:t>
            </a:r>
            <a:endParaRPr lang="en-US" sz="1600" dirty="0"/>
          </a:p>
          <a:p>
            <a:pPr marL="0" indent="0">
              <a:buNone/>
            </a:pPr>
            <a:r>
              <a:rPr lang="en-US" sz="1600" dirty="0"/>
              <a:t>College student – Has on-campus job (you ask and she tells you this is for work-study) – earns $400/month</a:t>
            </a:r>
          </a:p>
          <a:p>
            <a:pPr marL="0" indent="0">
              <a:buNone/>
            </a:pPr>
            <a:r>
              <a:rPr lang="en-US" sz="1600" dirty="0"/>
              <a:t>High school student – works on weekends at the mall – earns $400/month</a:t>
            </a:r>
          </a:p>
        </p:txBody>
      </p:sp>
      <p:sp>
        <p:nvSpPr>
          <p:cNvPr id="6" name="Text Placeholder 2"/>
          <p:cNvSpPr txBox="1">
            <a:spLocks/>
          </p:cNvSpPr>
          <p:nvPr/>
        </p:nvSpPr>
        <p:spPr>
          <a:xfrm>
            <a:off x="359952" y="4090805"/>
            <a:ext cx="4991537" cy="10145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1600" dirty="0"/>
              <a:t>You remember that under SNAP rules, work study income and income from high school students under 17 shouldn’t count. (See previous slides) You run the calculator again but only include Jan’s income.</a:t>
            </a:r>
          </a:p>
          <a:p>
            <a:pPr marL="0" indent="0">
              <a:buFont typeface="Wingdings" panose="05000000000000000000" pitchFamily="2" charset="2"/>
              <a:buNone/>
            </a:pPr>
            <a:endParaRPr lang="en-US" sz="1600" dirty="0"/>
          </a:p>
        </p:txBody>
      </p:sp>
      <p:pic>
        <p:nvPicPr>
          <p:cNvPr id="8" name="Picture 7"/>
          <p:cNvPicPr>
            <a:picLocks noChangeAspect="1"/>
          </p:cNvPicPr>
          <p:nvPr/>
        </p:nvPicPr>
        <p:blipFill>
          <a:blip r:embed="rId3"/>
          <a:stretch>
            <a:fillRect/>
          </a:stretch>
        </p:blipFill>
        <p:spPr>
          <a:xfrm>
            <a:off x="5351489" y="3173541"/>
            <a:ext cx="6028425" cy="2610787"/>
          </a:xfrm>
          <a:prstGeom prst="rect">
            <a:avLst/>
          </a:prstGeom>
        </p:spPr>
      </p:pic>
      <p:cxnSp>
        <p:nvCxnSpPr>
          <p:cNvPr id="10" name="Straight Arrow Connector 9"/>
          <p:cNvCxnSpPr/>
          <p:nvPr/>
        </p:nvCxnSpPr>
        <p:spPr>
          <a:xfrm>
            <a:off x="4505325" y="4905375"/>
            <a:ext cx="638175" cy="3200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46218" y="5195629"/>
            <a:ext cx="5205271" cy="369332"/>
          </a:xfrm>
          <a:prstGeom prst="rect">
            <a:avLst/>
          </a:prstGeom>
        </p:spPr>
        <p:txBody>
          <a:bodyPr wrap="none">
            <a:spAutoFit/>
          </a:bodyPr>
          <a:lstStyle/>
          <a:p>
            <a:r>
              <a:rPr lang="en-US" dirty="0">
                <a:solidFill>
                  <a:schemeClr val="bg2">
                    <a:lumMod val="10000"/>
                  </a:schemeClr>
                </a:solidFill>
              </a:rPr>
              <a:t>Hooray! They should be eligible; but we’re not done.</a:t>
            </a:r>
          </a:p>
        </p:txBody>
      </p:sp>
    </p:spTree>
    <p:extLst>
      <p:ext uri="{BB962C8B-B14F-4D97-AF65-F5344CB8AC3E}">
        <p14:creationId xmlns:p14="http://schemas.microsoft.com/office/powerpoint/2010/main" val="244064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talk about self-employment</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2553" t="11177" r="5599" b="32047"/>
          <a:stretch/>
        </p:blipFill>
        <p:spPr>
          <a:xfrm>
            <a:off x="359952" y="1405066"/>
            <a:ext cx="4072189" cy="2492376"/>
          </a:xfrm>
          <a:prstGeom prst="rect">
            <a:avLst/>
          </a:prstGeom>
        </p:spPr>
      </p:pic>
      <p:sp>
        <p:nvSpPr>
          <p:cNvPr id="5" name="Text Placeholder 2"/>
          <p:cNvSpPr>
            <a:spLocks noGrp="1"/>
          </p:cNvSpPr>
          <p:nvPr>
            <p:ph type="body" sz="quarter" idx="13"/>
          </p:nvPr>
        </p:nvSpPr>
        <p:spPr>
          <a:xfrm>
            <a:off x="4675704" y="1480017"/>
            <a:ext cx="6994837" cy="2417425"/>
          </a:xfrm>
        </p:spPr>
        <p:txBody>
          <a:bodyPr>
            <a:normAutofit/>
          </a:bodyPr>
          <a:lstStyle/>
          <a:p>
            <a:pPr marL="0" indent="0">
              <a:buNone/>
            </a:pPr>
            <a:r>
              <a:rPr lang="en-US" sz="1600" b="1" dirty="0"/>
              <a:t>You ask: “How much are you spending to work </a:t>
            </a:r>
            <a:r>
              <a:rPr lang="en-US" sz="1600" b="1" dirty="0" err="1"/>
              <a:t>UberEats</a:t>
            </a:r>
            <a:r>
              <a:rPr lang="en-US" sz="1600" b="1" dirty="0"/>
              <a:t>?”</a:t>
            </a:r>
          </a:p>
          <a:p>
            <a:pPr marL="0" indent="0">
              <a:buNone/>
            </a:pPr>
            <a:r>
              <a:rPr lang="en-US" sz="1600" dirty="0"/>
              <a:t>First you ask about her phone/technology needed to do Uber Eats: You find out that Jan is paying $150/month for her phone plan. Her children pay separately for month to month phone plans. She uses her phone for work about 60% of the time.</a:t>
            </a:r>
          </a:p>
          <a:p>
            <a:pPr marL="0" indent="0">
              <a:buNone/>
            </a:pPr>
            <a:r>
              <a:rPr lang="en-US" sz="1600" dirty="0"/>
              <a:t>You also ask about the car she uses. She says she almost exclusively uses it for work because she needs to save her gas for deliveries. Also, she recently needed an oil change and needed her breaks redone, which cost her about $1000. </a:t>
            </a:r>
          </a:p>
        </p:txBody>
      </p:sp>
      <p:grpSp>
        <p:nvGrpSpPr>
          <p:cNvPr id="34" name="Group 33"/>
          <p:cNvGrpSpPr/>
          <p:nvPr/>
        </p:nvGrpSpPr>
        <p:grpSpPr>
          <a:xfrm>
            <a:off x="4829031" y="3696457"/>
            <a:ext cx="6127875" cy="2050344"/>
            <a:chOff x="4829031" y="3696457"/>
            <a:chExt cx="6127875" cy="2050344"/>
          </a:xfrm>
        </p:grpSpPr>
        <p:pic>
          <p:nvPicPr>
            <p:cNvPr id="7" name="Picture 6"/>
            <p:cNvPicPr>
              <a:picLocks noChangeAspect="1"/>
            </p:cNvPicPr>
            <p:nvPr/>
          </p:nvPicPr>
          <p:blipFill rotWithShape="1">
            <a:blip r:embed="rId3"/>
            <a:srcRect t="5445" r="745"/>
            <a:stretch/>
          </p:blipFill>
          <p:spPr>
            <a:xfrm>
              <a:off x="4829034" y="3696457"/>
              <a:ext cx="6127872" cy="1872028"/>
            </a:xfrm>
            <a:prstGeom prst="rect">
              <a:avLst/>
            </a:prstGeom>
          </p:spPr>
        </p:pic>
        <p:sp>
          <p:nvSpPr>
            <p:cNvPr id="9" name="TextBox 8"/>
            <p:cNvSpPr txBox="1"/>
            <p:nvPr/>
          </p:nvSpPr>
          <p:spPr>
            <a:xfrm>
              <a:off x="4829033" y="4086871"/>
              <a:ext cx="1390791" cy="307777"/>
            </a:xfrm>
            <a:prstGeom prst="rect">
              <a:avLst/>
            </a:prstGeom>
            <a:noFill/>
          </p:spPr>
          <p:txBody>
            <a:bodyPr wrap="square" rtlCol="0">
              <a:spAutoFit/>
            </a:bodyPr>
            <a:lstStyle/>
            <a:p>
              <a:r>
                <a:rPr lang="en-US" sz="1400" dirty="0"/>
                <a:t>Paid week 1</a:t>
              </a:r>
            </a:p>
          </p:txBody>
        </p:sp>
        <p:sp>
          <p:nvSpPr>
            <p:cNvPr id="12" name="TextBox 11"/>
            <p:cNvSpPr txBox="1"/>
            <p:nvPr/>
          </p:nvSpPr>
          <p:spPr>
            <a:xfrm>
              <a:off x="4829033" y="4271298"/>
              <a:ext cx="1390791" cy="307777"/>
            </a:xfrm>
            <a:prstGeom prst="rect">
              <a:avLst/>
            </a:prstGeom>
            <a:noFill/>
          </p:spPr>
          <p:txBody>
            <a:bodyPr wrap="square" rtlCol="0">
              <a:spAutoFit/>
            </a:bodyPr>
            <a:lstStyle/>
            <a:p>
              <a:r>
                <a:rPr lang="en-US" sz="1400" dirty="0"/>
                <a:t>Paid week 2</a:t>
              </a:r>
            </a:p>
          </p:txBody>
        </p:sp>
        <p:sp>
          <p:nvSpPr>
            <p:cNvPr id="13" name="TextBox 12"/>
            <p:cNvSpPr txBox="1"/>
            <p:nvPr/>
          </p:nvSpPr>
          <p:spPr>
            <a:xfrm>
              <a:off x="4829032" y="4478582"/>
              <a:ext cx="1390791" cy="307777"/>
            </a:xfrm>
            <a:prstGeom prst="rect">
              <a:avLst/>
            </a:prstGeom>
            <a:noFill/>
          </p:spPr>
          <p:txBody>
            <a:bodyPr wrap="square" rtlCol="0">
              <a:spAutoFit/>
            </a:bodyPr>
            <a:lstStyle/>
            <a:p>
              <a:r>
                <a:rPr lang="en-US" sz="1400" dirty="0"/>
                <a:t>Paid week 3</a:t>
              </a:r>
            </a:p>
          </p:txBody>
        </p:sp>
        <p:sp>
          <p:nvSpPr>
            <p:cNvPr id="14" name="TextBox 13"/>
            <p:cNvSpPr txBox="1"/>
            <p:nvPr/>
          </p:nvSpPr>
          <p:spPr>
            <a:xfrm>
              <a:off x="4829031" y="4672465"/>
              <a:ext cx="1390791" cy="307777"/>
            </a:xfrm>
            <a:prstGeom prst="rect">
              <a:avLst/>
            </a:prstGeom>
            <a:noFill/>
          </p:spPr>
          <p:txBody>
            <a:bodyPr wrap="square" rtlCol="0">
              <a:spAutoFit/>
            </a:bodyPr>
            <a:lstStyle/>
            <a:p>
              <a:r>
                <a:rPr lang="en-US" sz="1400" dirty="0"/>
                <a:t>Paid week 4</a:t>
              </a:r>
            </a:p>
          </p:txBody>
        </p:sp>
        <p:sp>
          <p:nvSpPr>
            <p:cNvPr id="15" name="TextBox 14"/>
            <p:cNvSpPr txBox="1"/>
            <p:nvPr/>
          </p:nvSpPr>
          <p:spPr>
            <a:xfrm>
              <a:off x="7600950" y="4048305"/>
              <a:ext cx="866775" cy="307777"/>
            </a:xfrm>
            <a:prstGeom prst="rect">
              <a:avLst/>
            </a:prstGeom>
            <a:noFill/>
          </p:spPr>
          <p:txBody>
            <a:bodyPr wrap="square" rtlCol="0">
              <a:spAutoFit/>
            </a:bodyPr>
            <a:lstStyle/>
            <a:p>
              <a:r>
                <a:rPr lang="en-US" sz="1400" dirty="0"/>
                <a:t>$748.50</a:t>
              </a:r>
            </a:p>
          </p:txBody>
        </p:sp>
        <p:sp>
          <p:nvSpPr>
            <p:cNvPr id="16" name="TextBox 15"/>
            <p:cNvSpPr txBox="1"/>
            <p:nvPr/>
          </p:nvSpPr>
          <p:spPr>
            <a:xfrm>
              <a:off x="7600949" y="4271298"/>
              <a:ext cx="866775" cy="307777"/>
            </a:xfrm>
            <a:prstGeom prst="rect">
              <a:avLst/>
            </a:prstGeom>
            <a:noFill/>
          </p:spPr>
          <p:txBody>
            <a:bodyPr wrap="square" rtlCol="0">
              <a:spAutoFit/>
            </a:bodyPr>
            <a:lstStyle/>
            <a:p>
              <a:r>
                <a:rPr lang="en-US" sz="1400" dirty="0"/>
                <a:t>$748.50</a:t>
              </a:r>
            </a:p>
          </p:txBody>
        </p:sp>
        <p:sp>
          <p:nvSpPr>
            <p:cNvPr id="17" name="TextBox 16"/>
            <p:cNvSpPr txBox="1"/>
            <p:nvPr/>
          </p:nvSpPr>
          <p:spPr>
            <a:xfrm>
              <a:off x="7600949" y="4478581"/>
              <a:ext cx="866775" cy="307777"/>
            </a:xfrm>
            <a:prstGeom prst="rect">
              <a:avLst/>
            </a:prstGeom>
            <a:noFill/>
          </p:spPr>
          <p:txBody>
            <a:bodyPr wrap="square" rtlCol="0">
              <a:spAutoFit/>
            </a:bodyPr>
            <a:lstStyle/>
            <a:p>
              <a:r>
                <a:rPr lang="en-US" sz="1400" dirty="0"/>
                <a:t>$748.50</a:t>
              </a:r>
            </a:p>
          </p:txBody>
        </p:sp>
        <p:sp>
          <p:nvSpPr>
            <p:cNvPr id="18" name="TextBox 17"/>
            <p:cNvSpPr txBox="1"/>
            <p:nvPr/>
          </p:nvSpPr>
          <p:spPr>
            <a:xfrm>
              <a:off x="7600576" y="4656897"/>
              <a:ext cx="866775" cy="307777"/>
            </a:xfrm>
            <a:prstGeom prst="rect">
              <a:avLst/>
            </a:prstGeom>
            <a:noFill/>
          </p:spPr>
          <p:txBody>
            <a:bodyPr wrap="square" rtlCol="0">
              <a:spAutoFit/>
            </a:bodyPr>
            <a:lstStyle/>
            <a:p>
              <a:r>
                <a:rPr lang="en-US" sz="1400" dirty="0"/>
                <a:t>$748.50</a:t>
              </a:r>
            </a:p>
          </p:txBody>
        </p:sp>
        <p:sp>
          <p:nvSpPr>
            <p:cNvPr id="19" name="TextBox 18"/>
            <p:cNvSpPr txBox="1"/>
            <p:nvPr/>
          </p:nvSpPr>
          <p:spPr>
            <a:xfrm>
              <a:off x="8543781" y="4082896"/>
              <a:ext cx="1390791" cy="307777"/>
            </a:xfrm>
            <a:prstGeom prst="rect">
              <a:avLst/>
            </a:prstGeom>
            <a:noFill/>
          </p:spPr>
          <p:txBody>
            <a:bodyPr wrap="square" rtlCol="0">
              <a:spAutoFit/>
            </a:bodyPr>
            <a:lstStyle/>
            <a:p>
              <a:r>
                <a:rPr lang="en-US" sz="1400" dirty="0"/>
                <a:t>Gas week 1</a:t>
              </a:r>
            </a:p>
          </p:txBody>
        </p:sp>
        <p:sp>
          <p:nvSpPr>
            <p:cNvPr id="20" name="TextBox 19"/>
            <p:cNvSpPr txBox="1"/>
            <p:nvPr/>
          </p:nvSpPr>
          <p:spPr>
            <a:xfrm>
              <a:off x="10000729" y="4087312"/>
              <a:ext cx="866775" cy="307777"/>
            </a:xfrm>
            <a:prstGeom prst="rect">
              <a:avLst/>
            </a:prstGeom>
            <a:noFill/>
          </p:spPr>
          <p:txBody>
            <a:bodyPr wrap="square" rtlCol="0">
              <a:spAutoFit/>
            </a:bodyPr>
            <a:lstStyle/>
            <a:p>
              <a:r>
                <a:rPr lang="en-US" sz="1400" dirty="0"/>
                <a:t>$60</a:t>
              </a:r>
            </a:p>
          </p:txBody>
        </p:sp>
        <p:sp>
          <p:nvSpPr>
            <p:cNvPr id="21" name="TextBox 20"/>
            <p:cNvSpPr txBox="1"/>
            <p:nvPr/>
          </p:nvSpPr>
          <p:spPr>
            <a:xfrm>
              <a:off x="8543781" y="4272766"/>
              <a:ext cx="1390791" cy="307777"/>
            </a:xfrm>
            <a:prstGeom prst="rect">
              <a:avLst/>
            </a:prstGeom>
            <a:noFill/>
          </p:spPr>
          <p:txBody>
            <a:bodyPr wrap="square" rtlCol="0">
              <a:spAutoFit/>
            </a:bodyPr>
            <a:lstStyle/>
            <a:p>
              <a:r>
                <a:rPr lang="en-US" sz="1400" dirty="0"/>
                <a:t>Gas week 2</a:t>
              </a:r>
            </a:p>
          </p:txBody>
        </p:sp>
        <p:sp>
          <p:nvSpPr>
            <p:cNvPr id="22" name="TextBox 21"/>
            <p:cNvSpPr txBox="1"/>
            <p:nvPr/>
          </p:nvSpPr>
          <p:spPr>
            <a:xfrm>
              <a:off x="10000729" y="4277182"/>
              <a:ext cx="866775" cy="307777"/>
            </a:xfrm>
            <a:prstGeom prst="rect">
              <a:avLst/>
            </a:prstGeom>
            <a:noFill/>
          </p:spPr>
          <p:txBody>
            <a:bodyPr wrap="square" rtlCol="0">
              <a:spAutoFit/>
            </a:bodyPr>
            <a:lstStyle/>
            <a:p>
              <a:r>
                <a:rPr lang="en-US" sz="1400" dirty="0"/>
                <a:t>$60</a:t>
              </a:r>
            </a:p>
          </p:txBody>
        </p:sp>
        <p:sp>
          <p:nvSpPr>
            <p:cNvPr id="23" name="TextBox 22"/>
            <p:cNvSpPr txBox="1"/>
            <p:nvPr/>
          </p:nvSpPr>
          <p:spPr>
            <a:xfrm>
              <a:off x="8533508" y="4474165"/>
              <a:ext cx="1390791" cy="307777"/>
            </a:xfrm>
            <a:prstGeom prst="rect">
              <a:avLst/>
            </a:prstGeom>
            <a:noFill/>
          </p:spPr>
          <p:txBody>
            <a:bodyPr wrap="square" rtlCol="0">
              <a:spAutoFit/>
            </a:bodyPr>
            <a:lstStyle/>
            <a:p>
              <a:r>
                <a:rPr lang="en-US" sz="1400" dirty="0"/>
                <a:t>Gas week 3</a:t>
              </a:r>
            </a:p>
          </p:txBody>
        </p:sp>
        <p:sp>
          <p:nvSpPr>
            <p:cNvPr id="24" name="TextBox 23"/>
            <p:cNvSpPr txBox="1"/>
            <p:nvPr/>
          </p:nvSpPr>
          <p:spPr>
            <a:xfrm>
              <a:off x="9990456" y="4478581"/>
              <a:ext cx="866775" cy="307777"/>
            </a:xfrm>
            <a:prstGeom prst="rect">
              <a:avLst/>
            </a:prstGeom>
            <a:noFill/>
          </p:spPr>
          <p:txBody>
            <a:bodyPr wrap="square" rtlCol="0">
              <a:spAutoFit/>
            </a:bodyPr>
            <a:lstStyle/>
            <a:p>
              <a:r>
                <a:rPr lang="en-US" sz="1400" dirty="0"/>
                <a:t>$60</a:t>
              </a:r>
            </a:p>
          </p:txBody>
        </p:sp>
        <p:sp>
          <p:nvSpPr>
            <p:cNvPr id="27" name="TextBox 26"/>
            <p:cNvSpPr txBox="1"/>
            <p:nvPr/>
          </p:nvSpPr>
          <p:spPr>
            <a:xfrm>
              <a:off x="8546492" y="4671328"/>
              <a:ext cx="1390791" cy="307777"/>
            </a:xfrm>
            <a:prstGeom prst="rect">
              <a:avLst/>
            </a:prstGeom>
            <a:noFill/>
          </p:spPr>
          <p:txBody>
            <a:bodyPr wrap="square" rtlCol="0">
              <a:spAutoFit/>
            </a:bodyPr>
            <a:lstStyle/>
            <a:p>
              <a:r>
                <a:rPr lang="en-US" sz="1400" dirty="0"/>
                <a:t>Gas week 4</a:t>
              </a:r>
            </a:p>
          </p:txBody>
        </p:sp>
        <p:sp>
          <p:nvSpPr>
            <p:cNvPr id="28" name="TextBox 27"/>
            <p:cNvSpPr txBox="1"/>
            <p:nvPr/>
          </p:nvSpPr>
          <p:spPr>
            <a:xfrm>
              <a:off x="10003440" y="4675744"/>
              <a:ext cx="866775" cy="307777"/>
            </a:xfrm>
            <a:prstGeom prst="rect">
              <a:avLst/>
            </a:prstGeom>
            <a:noFill/>
          </p:spPr>
          <p:txBody>
            <a:bodyPr wrap="square" rtlCol="0">
              <a:spAutoFit/>
            </a:bodyPr>
            <a:lstStyle/>
            <a:p>
              <a:r>
                <a:rPr lang="en-US" sz="1400" dirty="0"/>
                <a:t>$60</a:t>
              </a:r>
            </a:p>
          </p:txBody>
        </p:sp>
        <p:sp>
          <p:nvSpPr>
            <p:cNvPr id="29" name="TextBox 28"/>
            <p:cNvSpPr txBox="1"/>
            <p:nvPr/>
          </p:nvSpPr>
          <p:spPr>
            <a:xfrm>
              <a:off x="8597170" y="4871312"/>
              <a:ext cx="2196851" cy="307777"/>
            </a:xfrm>
            <a:prstGeom prst="rect">
              <a:avLst/>
            </a:prstGeom>
            <a:noFill/>
          </p:spPr>
          <p:txBody>
            <a:bodyPr wrap="square" rtlCol="0">
              <a:spAutoFit/>
            </a:bodyPr>
            <a:lstStyle/>
            <a:p>
              <a:r>
                <a:rPr lang="en-US" sz="1400" dirty="0"/>
                <a:t>Uber eats fees          $855</a:t>
              </a:r>
            </a:p>
          </p:txBody>
        </p:sp>
        <p:sp>
          <p:nvSpPr>
            <p:cNvPr id="30" name="TextBox 29"/>
            <p:cNvSpPr txBox="1"/>
            <p:nvPr/>
          </p:nvSpPr>
          <p:spPr>
            <a:xfrm>
              <a:off x="8597169" y="5061182"/>
              <a:ext cx="2196851" cy="307777"/>
            </a:xfrm>
            <a:prstGeom prst="rect">
              <a:avLst/>
            </a:prstGeom>
            <a:noFill/>
          </p:spPr>
          <p:txBody>
            <a:bodyPr wrap="square" rtlCol="0">
              <a:spAutoFit/>
            </a:bodyPr>
            <a:lstStyle/>
            <a:p>
              <a:r>
                <a:rPr lang="en-US" sz="1400" dirty="0"/>
                <a:t>Phone 	             $150</a:t>
              </a:r>
            </a:p>
          </p:txBody>
        </p:sp>
        <p:sp>
          <p:nvSpPr>
            <p:cNvPr id="31" name="TextBox 30"/>
            <p:cNvSpPr txBox="1"/>
            <p:nvPr/>
          </p:nvSpPr>
          <p:spPr>
            <a:xfrm>
              <a:off x="8467351" y="5259322"/>
              <a:ext cx="2326669" cy="307777"/>
            </a:xfrm>
            <a:prstGeom prst="rect">
              <a:avLst/>
            </a:prstGeom>
            <a:noFill/>
          </p:spPr>
          <p:txBody>
            <a:bodyPr wrap="square" rtlCol="0">
              <a:spAutoFit/>
            </a:bodyPr>
            <a:lstStyle/>
            <a:p>
              <a:r>
                <a:rPr lang="en-US" sz="1400" dirty="0"/>
                <a:t>Car Insurance             $105</a:t>
              </a:r>
            </a:p>
          </p:txBody>
        </p:sp>
        <p:sp>
          <p:nvSpPr>
            <p:cNvPr id="32" name="TextBox 31"/>
            <p:cNvSpPr txBox="1"/>
            <p:nvPr/>
          </p:nvSpPr>
          <p:spPr>
            <a:xfrm>
              <a:off x="8467351" y="5439024"/>
              <a:ext cx="2326669" cy="307777"/>
            </a:xfrm>
            <a:prstGeom prst="rect">
              <a:avLst/>
            </a:prstGeom>
            <a:noFill/>
          </p:spPr>
          <p:txBody>
            <a:bodyPr wrap="square" rtlCol="0">
              <a:spAutoFit/>
            </a:bodyPr>
            <a:lstStyle/>
            <a:p>
              <a:r>
                <a:rPr lang="en-US" sz="1400" dirty="0"/>
                <a:t>Car Repairs                 $1000</a:t>
              </a:r>
            </a:p>
          </p:txBody>
        </p:sp>
      </p:grpSp>
      <p:graphicFrame>
        <p:nvGraphicFramePr>
          <p:cNvPr id="33" name="Table 32"/>
          <p:cNvGraphicFramePr>
            <a:graphicFrameLocks noGrp="1"/>
          </p:cNvGraphicFramePr>
          <p:nvPr>
            <p:extLst>
              <p:ext uri="{D42A27DB-BD31-4B8C-83A1-F6EECF244321}">
                <p14:modId xmlns:p14="http://schemas.microsoft.com/office/powerpoint/2010/main" val="326148036"/>
              </p:ext>
            </p:extLst>
          </p:nvPr>
        </p:nvGraphicFramePr>
        <p:xfrm>
          <a:off x="270724" y="4129632"/>
          <a:ext cx="4015526" cy="1381760"/>
        </p:xfrm>
        <a:graphic>
          <a:graphicData uri="http://schemas.openxmlformats.org/drawingml/2006/table">
            <a:tbl>
              <a:tblPr firstRow="1" bandRow="1">
                <a:tableStyleId>{5C22544A-7EE6-4342-B048-85BDC9FD1C3A}</a:tableStyleId>
              </a:tblPr>
              <a:tblGrid>
                <a:gridCol w="2007763">
                  <a:extLst>
                    <a:ext uri="{9D8B030D-6E8A-4147-A177-3AD203B41FA5}">
                      <a16:colId xmlns:a16="http://schemas.microsoft.com/office/drawing/2014/main" val="2923004546"/>
                    </a:ext>
                  </a:extLst>
                </a:gridCol>
                <a:gridCol w="2007763">
                  <a:extLst>
                    <a:ext uri="{9D8B030D-6E8A-4147-A177-3AD203B41FA5}">
                      <a16:colId xmlns:a16="http://schemas.microsoft.com/office/drawing/2014/main" val="4283516845"/>
                    </a:ext>
                  </a:extLst>
                </a:gridCol>
              </a:tblGrid>
              <a:tr h="370840">
                <a:tc>
                  <a:txBody>
                    <a:bodyPr/>
                    <a:lstStyle/>
                    <a:p>
                      <a:r>
                        <a:rPr lang="en-US" dirty="0"/>
                        <a:t>Total income</a:t>
                      </a:r>
                    </a:p>
                  </a:txBody>
                  <a:tcPr/>
                </a:tc>
                <a:tc>
                  <a:txBody>
                    <a:bodyPr/>
                    <a:lstStyle/>
                    <a:p>
                      <a:r>
                        <a:rPr lang="en-US" dirty="0"/>
                        <a:t>Business Expenses</a:t>
                      </a:r>
                    </a:p>
                  </a:txBody>
                  <a:tcPr/>
                </a:tc>
                <a:extLst>
                  <a:ext uri="{0D108BD9-81ED-4DB2-BD59-A6C34878D82A}">
                    <a16:rowId xmlns:a16="http://schemas.microsoft.com/office/drawing/2014/main" val="3944217111"/>
                  </a:ext>
                </a:extLst>
              </a:tr>
              <a:tr h="370840">
                <a:tc>
                  <a:txBody>
                    <a:bodyPr/>
                    <a:lstStyle/>
                    <a:p>
                      <a:r>
                        <a:rPr lang="en-US" dirty="0"/>
                        <a:t>$2,994</a:t>
                      </a:r>
                    </a:p>
                  </a:txBody>
                  <a:tcPr/>
                </a:tc>
                <a:tc>
                  <a:txBody>
                    <a:bodyPr/>
                    <a:lstStyle/>
                    <a:p>
                      <a:r>
                        <a:rPr lang="en-US" dirty="0"/>
                        <a:t>$2,350</a:t>
                      </a:r>
                    </a:p>
                  </a:txBody>
                  <a:tcPr/>
                </a:tc>
                <a:extLst>
                  <a:ext uri="{0D108BD9-81ED-4DB2-BD59-A6C34878D82A}">
                    <a16:rowId xmlns:a16="http://schemas.microsoft.com/office/drawing/2014/main" val="2579651025"/>
                  </a:ext>
                </a:extLst>
              </a:tr>
              <a:tr h="370840">
                <a:tc gridSpan="2">
                  <a:txBody>
                    <a:bodyPr/>
                    <a:lstStyle/>
                    <a:p>
                      <a:r>
                        <a:rPr lang="en-US" dirty="0"/>
                        <a:t>Actual income for last month:</a:t>
                      </a:r>
                      <a:r>
                        <a:rPr lang="en-US" baseline="0" dirty="0"/>
                        <a:t> $644</a:t>
                      </a:r>
                      <a:endParaRPr lang="en-US" dirty="0"/>
                    </a:p>
                  </a:txBody>
                  <a:tcPr/>
                </a:tc>
                <a:tc hMerge="1">
                  <a:txBody>
                    <a:bodyPr/>
                    <a:lstStyle/>
                    <a:p>
                      <a:endParaRPr lang="en-US" dirty="0"/>
                    </a:p>
                  </a:txBody>
                  <a:tcPr/>
                </a:tc>
                <a:extLst>
                  <a:ext uri="{0D108BD9-81ED-4DB2-BD59-A6C34878D82A}">
                    <a16:rowId xmlns:a16="http://schemas.microsoft.com/office/drawing/2014/main" val="3896038627"/>
                  </a:ext>
                </a:extLst>
              </a:tr>
            </a:tbl>
          </a:graphicData>
        </a:graphic>
      </p:graphicFrame>
    </p:spTree>
    <p:extLst>
      <p:ext uri="{BB962C8B-B14F-4D97-AF65-F5344CB8AC3E}">
        <p14:creationId xmlns:p14="http://schemas.microsoft.com/office/powerpoint/2010/main" val="191077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talk about self-employment</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2553" t="11177" r="5599" b="32047"/>
          <a:stretch/>
        </p:blipFill>
        <p:spPr>
          <a:xfrm>
            <a:off x="359952" y="1405066"/>
            <a:ext cx="4072189" cy="2492376"/>
          </a:xfrm>
          <a:prstGeom prst="rect">
            <a:avLst/>
          </a:prstGeom>
        </p:spPr>
      </p:pic>
      <p:sp>
        <p:nvSpPr>
          <p:cNvPr id="5" name="Text Placeholder 2"/>
          <p:cNvSpPr>
            <a:spLocks noGrp="1"/>
          </p:cNvSpPr>
          <p:nvPr>
            <p:ph type="body" sz="quarter" idx="13"/>
          </p:nvPr>
        </p:nvSpPr>
        <p:spPr>
          <a:xfrm>
            <a:off x="4656654" y="1405066"/>
            <a:ext cx="6994837" cy="405933"/>
          </a:xfrm>
        </p:spPr>
        <p:txBody>
          <a:bodyPr>
            <a:normAutofit/>
          </a:bodyPr>
          <a:lstStyle/>
          <a:p>
            <a:pPr marL="0" indent="0">
              <a:buNone/>
            </a:pPr>
            <a:r>
              <a:rPr lang="en-US" sz="1600" b="1" dirty="0"/>
              <a:t>You run the calculator again:</a:t>
            </a:r>
          </a:p>
        </p:txBody>
      </p:sp>
      <p:pic>
        <p:nvPicPr>
          <p:cNvPr id="3" name="Picture 2"/>
          <p:cNvPicPr>
            <a:picLocks noChangeAspect="1"/>
          </p:cNvPicPr>
          <p:nvPr/>
        </p:nvPicPr>
        <p:blipFill>
          <a:blip r:embed="rId3"/>
          <a:stretch>
            <a:fillRect/>
          </a:stretch>
        </p:blipFill>
        <p:spPr>
          <a:xfrm>
            <a:off x="5028129" y="1669647"/>
            <a:ext cx="5830986" cy="2512487"/>
          </a:xfrm>
          <a:prstGeom prst="rect">
            <a:avLst/>
          </a:prstGeom>
        </p:spPr>
      </p:pic>
      <p:sp>
        <p:nvSpPr>
          <p:cNvPr id="34" name="Text Placeholder 2"/>
          <p:cNvSpPr txBox="1">
            <a:spLocks/>
          </p:cNvSpPr>
          <p:nvPr/>
        </p:nvSpPr>
        <p:spPr>
          <a:xfrm>
            <a:off x="456129" y="4411259"/>
            <a:ext cx="11195362" cy="126564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1600" b="1" dirty="0"/>
              <a:t>But what can you do to get DHS to increase the benefits?</a:t>
            </a:r>
          </a:p>
          <a:p>
            <a:pPr marL="342900" indent="-342900">
              <a:buFont typeface="+mj-lt"/>
              <a:buAutoNum type="arabicPeriod"/>
            </a:pPr>
            <a:r>
              <a:rPr lang="en-US" sz="1600" dirty="0"/>
              <a:t>If the date on the Notice of Decision is less than 90 days ago, you can file an appeal. When DHS adjusts the benefits, they should increase benefits all the way back to the application.</a:t>
            </a:r>
          </a:p>
          <a:p>
            <a:pPr marL="342900" indent="-342900">
              <a:buFont typeface="+mj-lt"/>
              <a:buAutoNum type="arabicPeriod"/>
            </a:pPr>
            <a:r>
              <a:rPr lang="en-US" sz="1600" dirty="0"/>
              <a:t>Regardless of how old the Notice of Decision is, you can file a Change Report asking DHS to recalculate your benefits. This will only increase benefits moving forward. </a:t>
            </a:r>
          </a:p>
          <a:p>
            <a:pPr marL="0" indent="0">
              <a:buFont typeface="Wingdings" panose="05000000000000000000" pitchFamily="2" charset="2"/>
              <a:buNone/>
            </a:pPr>
            <a:endParaRPr lang="en-US" sz="1600" dirty="0"/>
          </a:p>
        </p:txBody>
      </p:sp>
      <p:cxnSp>
        <p:nvCxnSpPr>
          <p:cNvPr id="8" name="Straight Arrow Connector 7"/>
          <p:cNvCxnSpPr/>
          <p:nvPr/>
        </p:nvCxnSpPr>
        <p:spPr>
          <a:xfrm flipH="1">
            <a:off x="10782300" y="3429000"/>
            <a:ext cx="907291" cy="487492"/>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673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396" y="261431"/>
            <a:ext cx="9342748" cy="728384"/>
          </a:xfrm>
          <a:solidFill>
            <a:schemeClr val="tx1"/>
          </a:solidFill>
        </p:spPr>
        <p:txBody>
          <a:bodyPr/>
          <a:lstStyle/>
          <a:p>
            <a:r>
              <a:rPr lang="en-US" dirty="0">
                <a:solidFill>
                  <a:schemeClr val="bg1"/>
                </a:solidFill>
              </a:rPr>
              <a:t>Learning objectives</a:t>
            </a:r>
          </a:p>
        </p:txBody>
      </p:sp>
      <p:sp>
        <p:nvSpPr>
          <p:cNvPr id="3" name="Text Placeholder 2"/>
          <p:cNvSpPr>
            <a:spLocks noGrp="1"/>
          </p:cNvSpPr>
          <p:nvPr>
            <p:ph type="body" sz="quarter" idx="13"/>
          </p:nvPr>
        </p:nvSpPr>
        <p:spPr>
          <a:xfrm>
            <a:off x="1582918" y="1102937"/>
            <a:ext cx="10087465" cy="1772239"/>
          </a:xfrm>
        </p:spPr>
        <p:txBody>
          <a:bodyPr>
            <a:noAutofit/>
          </a:bodyPr>
          <a:lstStyle/>
          <a:p>
            <a:r>
              <a:rPr lang="en-US" sz="2000" dirty="0"/>
              <a:t>Understand why income matters for IDHS eligibility</a:t>
            </a:r>
          </a:p>
          <a:p>
            <a:r>
              <a:rPr lang="en-US" sz="2000" dirty="0"/>
              <a:t>Understand how IDHS treats common forms of earned income</a:t>
            </a:r>
          </a:p>
          <a:p>
            <a:r>
              <a:rPr lang="en-US" sz="2000" dirty="0"/>
              <a:t>Understand what to submit to show IDHS your income (verifications)</a:t>
            </a:r>
          </a:p>
        </p:txBody>
      </p:sp>
      <p:sp>
        <p:nvSpPr>
          <p:cNvPr id="4" name="Title 1"/>
          <p:cNvSpPr txBox="1">
            <a:spLocks/>
          </p:cNvSpPr>
          <p:nvPr/>
        </p:nvSpPr>
        <p:spPr>
          <a:xfrm>
            <a:off x="555396" y="2988298"/>
            <a:ext cx="9342748" cy="728384"/>
          </a:xfrm>
          <a:prstGeom prst="rect">
            <a:avLst/>
          </a:prstGeom>
          <a:solidFill>
            <a:schemeClr val="tx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dirty="0">
                <a:solidFill>
                  <a:schemeClr val="bg1"/>
                </a:solidFill>
              </a:rPr>
              <a:t>Agenda</a:t>
            </a:r>
          </a:p>
        </p:txBody>
      </p:sp>
      <p:sp>
        <p:nvSpPr>
          <p:cNvPr id="5" name="Text Placeholder 2"/>
          <p:cNvSpPr txBox="1">
            <a:spLocks/>
          </p:cNvSpPr>
          <p:nvPr/>
        </p:nvSpPr>
        <p:spPr>
          <a:xfrm>
            <a:off x="1128410" y="3829804"/>
            <a:ext cx="10541974" cy="1388198"/>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What is Unearned vs Earned income</a:t>
            </a:r>
          </a:p>
          <a:p>
            <a:r>
              <a:rPr lang="en-US" sz="2000" dirty="0"/>
              <a:t>Income that changes</a:t>
            </a:r>
          </a:p>
          <a:p>
            <a:r>
              <a:rPr lang="en-US" sz="2000" dirty="0"/>
              <a:t>Verification of income</a:t>
            </a:r>
          </a:p>
          <a:p>
            <a:r>
              <a:rPr lang="en-US" sz="2000" dirty="0"/>
              <a:t>Multiple jobs</a:t>
            </a:r>
          </a:p>
          <a:p>
            <a:r>
              <a:rPr lang="en-US" sz="2000" dirty="0"/>
              <a:t>Self-employment (Lyft, Uber, Door Dash)</a:t>
            </a:r>
          </a:p>
          <a:p>
            <a:r>
              <a:rPr lang="en-US" sz="2000" dirty="0"/>
              <a:t>IDHS Budgeting tools (e.g. SNAP calculator)</a:t>
            </a:r>
          </a:p>
        </p:txBody>
      </p:sp>
      <p:sp>
        <p:nvSpPr>
          <p:cNvPr id="6" name="Rectangle 5"/>
          <p:cNvSpPr/>
          <p:nvPr/>
        </p:nvSpPr>
        <p:spPr>
          <a:xfrm>
            <a:off x="494903" y="6003968"/>
            <a:ext cx="534121" cy="523220"/>
          </a:xfrm>
          <a:prstGeom prst="rect">
            <a:avLst/>
          </a:prstGeom>
        </p:spPr>
        <p:txBody>
          <a:bodyPr wrap="none">
            <a:spAutoFit/>
          </a:bodyPr>
          <a:lstStyle/>
          <a:p>
            <a:r>
              <a:rPr lang="en-US" sz="1400" dirty="0">
                <a:solidFill>
                  <a:schemeClr val="bg1"/>
                </a:solidFill>
              </a:rPr>
              <a:t>PM</a:t>
            </a:r>
            <a:br>
              <a:rPr lang="en-US" sz="1400" dirty="0">
                <a:solidFill>
                  <a:schemeClr val="bg1"/>
                </a:solidFill>
              </a:rPr>
            </a:br>
            <a:r>
              <a:rPr lang="en-US" sz="1400" dirty="0">
                <a:solidFill>
                  <a:schemeClr val="bg1"/>
                </a:solidFill>
              </a:rPr>
              <a:t>WAG</a:t>
            </a:r>
            <a:endParaRPr lang="en-US" sz="1400" dirty="0"/>
          </a:p>
        </p:txBody>
      </p:sp>
      <p:sp>
        <p:nvSpPr>
          <p:cNvPr id="7" name="TextBox 6"/>
          <p:cNvSpPr txBox="1"/>
          <p:nvPr/>
        </p:nvSpPr>
        <p:spPr>
          <a:xfrm>
            <a:off x="1990725" y="6003968"/>
            <a:ext cx="7218643" cy="646331"/>
          </a:xfrm>
          <a:prstGeom prst="rect">
            <a:avLst/>
          </a:prstGeom>
          <a:noFill/>
        </p:spPr>
        <p:txBody>
          <a:bodyPr wrap="none" rtlCol="0">
            <a:spAutoFit/>
          </a:bodyPr>
          <a:lstStyle/>
          <a:p>
            <a:r>
              <a:rPr lang="en-US" dirty="0">
                <a:solidFill>
                  <a:schemeClr val="bg1"/>
                </a:solidFill>
              </a:rPr>
              <a:t>Some of our slides include cites to the IDHS Policy Manual, which you can</a:t>
            </a:r>
          </a:p>
          <a:p>
            <a:r>
              <a:rPr lang="en-US" dirty="0">
                <a:solidFill>
                  <a:schemeClr val="bg1"/>
                </a:solidFill>
              </a:rPr>
              <a:t>find at https://www.dhs.state.il.us/page.aspx?item=13473</a:t>
            </a:r>
          </a:p>
        </p:txBody>
      </p:sp>
      <p:sp>
        <p:nvSpPr>
          <p:cNvPr id="8" name="Left Arrow 7"/>
          <p:cNvSpPr/>
          <p:nvPr/>
        </p:nvSpPr>
        <p:spPr>
          <a:xfrm>
            <a:off x="1266060" y="6059508"/>
            <a:ext cx="633715" cy="535249"/>
          </a:xfrm>
          <a:prstGeom prst="lef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65961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52422312"/>
              </p:ext>
            </p:extLst>
          </p:nvPr>
        </p:nvGraphicFramePr>
        <p:xfrm>
          <a:off x="393699" y="419100"/>
          <a:ext cx="11483975" cy="5153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280323" y="4762500"/>
            <a:ext cx="1736373" cy="369332"/>
          </a:xfrm>
          <a:prstGeom prst="rect">
            <a:avLst/>
          </a:prstGeom>
          <a:noFill/>
        </p:spPr>
        <p:txBody>
          <a:bodyPr wrap="none" rtlCol="0">
            <a:spAutoFit/>
          </a:bodyPr>
          <a:lstStyle/>
          <a:p>
            <a:r>
              <a:rPr lang="en-US" dirty="0"/>
              <a:t>Key Take-</a:t>
            </a:r>
            <a:r>
              <a:rPr lang="en-US" dirty="0" err="1"/>
              <a:t>Aways</a:t>
            </a:r>
            <a:endParaRPr lang="en-US" dirty="0"/>
          </a:p>
        </p:txBody>
      </p:sp>
    </p:spTree>
    <p:extLst>
      <p:ext uri="{BB962C8B-B14F-4D97-AF65-F5344CB8AC3E}">
        <p14:creationId xmlns:p14="http://schemas.microsoft.com/office/powerpoint/2010/main" val="15953043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get help</a:t>
            </a:r>
          </a:p>
        </p:txBody>
      </p:sp>
      <p:sp>
        <p:nvSpPr>
          <p:cNvPr id="3" name="Text Placeholder 2"/>
          <p:cNvSpPr>
            <a:spLocks noGrp="1"/>
          </p:cNvSpPr>
          <p:nvPr>
            <p:ph type="body" sz="quarter" idx="13"/>
          </p:nvPr>
        </p:nvSpPr>
        <p:spPr>
          <a:xfrm>
            <a:off x="4353532" y="1534558"/>
            <a:ext cx="7000267" cy="3843337"/>
          </a:xfrm>
        </p:spPr>
        <p:txBody>
          <a:bodyPr/>
          <a:lstStyle/>
          <a:p>
            <a:pPr marL="0" indent="0">
              <a:buNone/>
            </a:pPr>
            <a:r>
              <a:rPr lang="en-US" b="1" dirty="0"/>
              <a:t>Legal Aid Chicago </a:t>
            </a:r>
            <a:r>
              <a:rPr lang="en-US" sz="2400" dirty="0"/>
              <a:t>(Cook County)</a:t>
            </a:r>
          </a:p>
          <a:p>
            <a:pPr lvl="1"/>
            <a:r>
              <a:rPr lang="en-US" b="0" i="0" dirty="0"/>
              <a:t>Legalaidchicago.org</a:t>
            </a:r>
          </a:p>
          <a:p>
            <a:pPr lvl="1"/>
            <a:r>
              <a:rPr lang="en-US" b="0" i="0" dirty="0"/>
              <a:t>312-341-1070</a:t>
            </a:r>
          </a:p>
          <a:p>
            <a:pPr lvl="1"/>
            <a:endParaRPr lang="en-US" b="0" i="0" dirty="0"/>
          </a:p>
          <a:p>
            <a:pPr marL="0" lvl="1" indent="0">
              <a:buNone/>
            </a:pPr>
            <a:r>
              <a:rPr lang="en-US" sz="2800" i="0" dirty="0"/>
              <a:t>Prairie State Legal Aid </a:t>
            </a:r>
            <a:r>
              <a:rPr lang="en-US" b="0" i="0" dirty="0"/>
              <a:t>(Northern Illinois)</a:t>
            </a:r>
          </a:p>
          <a:p>
            <a:pPr lvl="1"/>
            <a:r>
              <a:rPr lang="en-US" b="0" i="0" dirty="0"/>
              <a:t>Pslegal.org</a:t>
            </a:r>
          </a:p>
          <a:p>
            <a:pPr lvl="1"/>
            <a:endParaRPr lang="en-US" b="0" i="0" dirty="0"/>
          </a:p>
          <a:p>
            <a:pPr marL="0" lvl="1" indent="0">
              <a:buNone/>
            </a:pPr>
            <a:r>
              <a:rPr lang="en-US" sz="2800" i="0" dirty="0"/>
              <a:t>Land of Lincoln </a:t>
            </a:r>
            <a:r>
              <a:rPr lang="en-US" b="0" i="0" dirty="0"/>
              <a:t>(Central and Southern Illinois)</a:t>
            </a:r>
          </a:p>
          <a:p>
            <a:pPr lvl="1"/>
            <a:r>
              <a:rPr lang="en-US" b="0" i="0" dirty="0"/>
              <a:t>Lincolnlegal.org</a:t>
            </a:r>
          </a:p>
          <a:p>
            <a:pPr lvl="1"/>
            <a:r>
              <a:rPr lang="en-US" b="0" i="0" dirty="0"/>
              <a:t>618-398-0574</a:t>
            </a:r>
          </a:p>
          <a:p>
            <a:pPr lvl="1"/>
            <a:endParaRPr lang="en-US" b="0" i="0" dirty="0"/>
          </a:p>
        </p:txBody>
      </p:sp>
      <p:pic>
        <p:nvPicPr>
          <p:cNvPr id="5" name="Picture 4"/>
          <p:cNvPicPr>
            <a:picLocks noChangeAspect="1"/>
          </p:cNvPicPr>
          <p:nvPr/>
        </p:nvPicPr>
        <p:blipFill>
          <a:blip r:embed="rId2"/>
          <a:stretch>
            <a:fillRect/>
          </a:stretch>
        </p:blipFill>
        <p:spPr>
          <a:xfrm>
            <a:off x="284086" y="1534558"/>
            <a:ext cx="4069445" cy="4131778"/>
          </a:xfrm>
          <a:prstGeom prst="rect">
            <a:avLst/>
          </a:prstGeom>
        </p:spPr>
      </p:pic>
    </p:spTree>
    <p:extLst>
      <p:ext uri="{BB962C8B-B14F-4D97-AF65-F5344CB8AC3E}">
        <p14:creationId xmlns:p14="http://schemas.microsoft.com/office/powerpoint/2010/main" val="120452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Illinois department of human services benefits &amp; Income</a:t>
            </a:r>
          </a:p>
        </p:txBody>
      </p:sp>
      <p:sp>
        <p:nvSpPr>
          <p:cNvPr id="3" name="Text Placeholder 2"/>
          <p:cNvSpPr>
            <a:spLocks noGrp="1"/>
          </p:cNvSpPr>
          <p:nvPr>
            <p:ph type="body" sz="quarter" idx="13"/>
          </p:nvPr>
        </p:nvSpPr>
        <p:spPr>
          <a:xfrm>
            <a:off x="557471" y="3035357"/>
            <a:ext cx="11210408" cy="1541715"/>
          </a:xfrm>
        </p:spPr>
        <p:txBody>
          <a:bodyPr>
            <a:noAutofit/>
          </a:bodyPr>
          <a:lstStyle/>
          <a:p>
            <a:pPr marL="0" indent="0" algn="ctr">
              <a:buNone/>
            </a:pPr>
            <a:r>
              <a:rPr lang="en-US" sz="2000" b="1" u="sng" dirty="0"/>
              <a:t>Why income (and especially earned income) matters</a:t>
            </a:r>
          </a:p>
          <a:p>
            <a:pPr marL="0" indent="0" algn="ctr">
              <a:buNone/>
            </a:pPr>
            <a:r>
              <a:rPr lang="en-US" sz="2000" dirty="0"/>
              <a:t>Eligibility for all programs is based on a number of factors including income.</a:t>
            </a:r>
          </a:p>
          <a:p>
            <a:pPr marL="0" indent="0" algn="ctr">
              <a:buNone/>
            </a:pPr>
            <a:r>
              <a:rPr lang="en-US" sz="2000" dirty="0"/>
              <a:t>Work requirements: TANF only (as of 3/7/25)</a:t>
            </a:r>
          </a:p>
          <a:p>
            <a:pPr marL="0" indent="0" algn="ctr">
              <a:buNone/>
            </a:pPr>
            <a:endParaRPr lang="en-US" sz="2000" dirty="0"/>
          </a:p>
          <a:p>
            <a:pPr marL="0" indent="0" algn="ctr">
              <a:buNone/>
            </a:pPr>
            <a:endParaRPr lang="en-US" sz="2000" dirty="0"/>
          </a:p>
        </p:txBody>
      </p:sp>
      <p:graphicFrame>
        <p:nvGraphicFramePr>
          <p:cNvPr id="4" name="Diagram 3"/>
          <p:cNvGraphicFramePr/>
          <p:nvPr>
            <p:extLst>
              <p:ext uri="{D42A27DB-BD31-4B8C-83A1-F6EECF244321}">
                <p14:modId xmlns:p14="http://schemas.microsoft.com/office/powerpoint/2010/main" val="3659890975"/>
              </p:ext>
            </p:extLst>
          </p:nvPr>
        </p:nvGraphicFramePr>
        <p:xfrm>
          <a:off x="1635007" y="1728878"/>
          <a:ext cx="8490068" cy="13446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209550" y="4362450"/>
            <a:ext cx="11763375"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 name="TextBox 4"/>
          <p:cNvSpPr txBox="1"/>
          <p:nvPr/>
        </p:nvSpPr>
        <p:spPr>
          <a:xfrm>
            <a:off x="301558" y="6021421"/>
            <a:ext cx="3822970" cy="738664"/>
          </a:xfrm>
          <a:prstGeom prst="rect">
            <a:avLst/>
          </a:prstGeom>
          <a:noFill/>
        </p:spPr>
        <p:txBody>
          <a:bodyPr wrap="square" rtlCol="0">
            <a:spAutoFit/>
          </a:bodyPr>
          <a:lstStyle/>
          <a:p>
            <a:r>
              <a:rPr lang="en-US" sz="1400" dirty="0">
                <a:solidFill>
                  <a:schemeClr val="bg1"/>
                </a:solidFill>
              </a:rPr>
              <a:t>PM 08</a:t>
            </a:r>
          </a:p>
          <a:p>
            <a:r>
              <a:rPr lang="en-US" sz="1400" dirty="0">
                <a:solidFill>
                  <a:schemeClr val="bg1"/>
                </a:solidFill>
              </a:rPr>
              <a:t>WAG 25-03-02</a:t>
            </a:r>
          </a:p>
          <a:p>
            <a:endParaRPr lang="en-US" sz="1400" dirty="0">
              <a:solidFill>
                <a:schemeClr val="bg1"/>
              </a:solidFill>
            </a:endParaRPr>
          </a:p>
        </p:txBody>
      </p:sp>
      <p:pic>
        <p:nvPicPr>
          <p:cNvPr id="7" name="Picture 6"/>
          <p:cNvPicPr>
            <a:picLocks noChangeAspect="1"/>
          </p:cNvPicPr>
          <p:nvPr/>
        </p:nvPicPr>
        <p:blipFill>
          <a:blip r:embed="rId7"/>
          <a:stretch>
            <a:fillRect/>
          </a:stretch>
        </p:blipFill>
        <p:spPr>
          <a:xfrm>
            <a:off x="461627" y="4433802"/>
            <a:ext cx="4810796" cy="1228896"/>
          </a:xfrm>
          <a:prstGeom prst="rect">
            <a:avLst/>
          </a:prstGeom>
        </p:spPr>
      </p:pic>
      <p:sp>
        <p:nvSpPr>
          <p:cNvPr id="13" name="Rectangle 12"/>
          <p:cNvSpPr/>
          <p:nvPr/>
        </p:nvSpPr>
        <p:spPr>
          <a:xfrm>
            <a:off x="5900479" y="4577072"/>
            <a:ext cx="5509842" cy="988408"/>
          </a:xfrm>
          <a:prstGeom prst="rect">
            <a:avLst/>
          </a:prstGeom>
        </p:spPr>
        <p:txBody>
          <a:bodyPr wrap="none">
            <a:normAutofit/>
          </a:bodyPr>
          <a:lstStyle/>
          <a:p>
            <a:pPr algn="ctr"/>
            <a:r>
              <a:rPr lang="en-US" sz="1400" dirty="0">
                <a:solidFill>
                  <a:schemeClr val="bg1"/>
                </a:solidFill>
              </a:rPr>
              <a:t>Note: SNAP recipients are currently receiving notices that look like this. </a:t>
            </a:r>
          </a:p>
          <a:p>
            <a:pPr algn="ctr"/>
            <a:r>
              <a:rPr lang="en-US" sz="1400" dirty="0">
                <a:solidFill>
                  <a:schemeClr val="bg1"/>
                </a:solidFill>
              </a:rPr>
              <a:t>Many are confused and think they must  comply with work requirements to continue</a:t>
            </a:r>
          </a:p>
          <a:p>
            <a:pPr algn="ctr"/>
            <a:r>
              <a:rPr lang="en-US" sz="1400" dirty="0">
                <a:solidFill>
                  <a:schemeClr val="bg1"/>
                </a:solidFill>
              </a:rPr>
              <a:t>obtaining SNAP.  However, these letters are related to work “provisions”, </a:t>
            </a:r>
          </a:p>
          <a:p>
            <a:pPr algn="ctr"/>
            <a:r>
              <a:rPr lang="en-US" sz="1400" dirty="0">
                <a:solidFill>
                  <a:schemeClr val="bg1"/>
                </a:solidFill>
              </a:rPr>
              <a:t>not work “requirements”, which are waived in Illinois through 10/31/25. PM 03-25-00.</a:t>
            </a:r>
          </a:p>
        </p:txBody>
      </p:sp>
    </p:spTree>
    <p:extLst>
      <p:ext uri="{BB962C8B-B14F-4D97-AF65-F5344CB8AC3E}">
        <p14:creationId xmlns:p14="http://schemas.microsoft.com/office/powerpoint/2010/main" val="428613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do I report income?</a:t>
            </a:r>
          </a:p>
        </p:txBody>
      </p:sp>
      <p:sp>
        <p:nvSpPr>
          <p:cNvPr id="3" name="Text Placeholder 2"/>
          <p:cNvSpPr>
            <a:spLocks noGrp="1"/>
          </p:cNvSpPr>
          <p:nvPr>
            <p:ph type="body" sz="quarter" idx="13"/>
          </p:nvPr>
        </p:nvSpPr>
        <p:spPr>
          <a:xfrm>
            <a:off x="838200" y="1325563"/>
            <a:ext cx="10518775" cy="3843337"/>
          </a:xfrm>
        </p:spPr>
        <p:txBody>
          <a:bodyPr>
            <a:normAutofit/>
          </a:bodyPr>
          <a:lstStyle/>
          <a:p>
            <a:r>
              <a:rPr lang="en-US" sz="1600" dirty="0"/>
              <a:t>Application</a:t>
            </a:r>
          </a:p>
          <a:p>
            <a:r>
              <a:rPr lang="en-US" sz="1600" dirty="0"/>
              <a:t>Redetermination</a:t>
            </a:r>
          </a:p>
          <a:p>
            <a:r>
              <a:rPr lang="en-US" sz="1600" dirty="0"/>
              <a:t>Within 10 days of a change of income (Change report)</a:t>
            </a:r>
          </a:p>
          <a:p>
            <a:r>
              <a:rPr lang="en-US" sz="1600" dirty="0"/>
              <a:t>Mid-year report</a:t>
            </a:r>
          </a:p>
          <a:p>
            <a:r>
              <a:rPr lang="en-US" sz="1600" dirty="0"/>
              <a:t>In response to a verification checklist, which DHS might send if it suspects a change of income</a:t>
            </a:r>
          </a:p>
          <a:p>
            <a:endParaRPr lang="en-US" sz="1600" dirty="0"/>
          </a:p>
          <a:p>
            <a:endParaRPr lang="en-US" sz="1600" dirty="0"/>
          </a:p>
          <a:p>
            <a:r>
              <a:rPr lang="en-US" sz="1600" dirty="0"/>
              <a:t>We’ll go into some details here, but the most important thing you can do is… .</a:t>
            </a:r>
            <a:r>
              <a:rPr lang="en-US" sz="1600" b="1" dirty="0"/>
              <a:t>do the best you can!</a:t>
            </a:r>
          </a:p>
          <a:p>
            <a:r>
              <a:rPr lang="en-US" sz="1600" dirty="0"/>
              <a:t>Source of income</a:t>
            </a:r>
          </a:p>
          <a:p>
            <a:r>
              <a:rPr lang="en-US" sz="1600" dirty="0"/>
              <a:t>Who is earning income</a:t>
            </a:r>
          </a:p>
          <a:p>
            <a:r>
              <a:rPr lang="en-US" sz="1600" dirty="0"/>
              <a:t>Business Expenses for Self-Employment</a:t>
            </a:r>
          </a:p>
          <a:p>
            <a:pPr marL="0" indent="0">
              <a:buNone/>
            </a:pPr>
            <a:r>
              <a:rPr lang="en-US" sz="1600" i="1" dirty="0"/>
              <a:t>ADVANCED</a:t>
            </a:r>
            <a:r>
              <a:rPr lang="en-US" sz="1600" dirty="0"/>
              <a:t>: Look up sources of income in PM (cites on following slides) to make sure you’re describing income and expenses correctly to IDHS.</a:t>
            </a:r>
          </a:p>
          <a:p>
            <a:endParaRPr lang="en-US" sz="1600" dirty="0"/>
          </a:p>
          <a:p>
            <a:pPr marL="0" indent="0">
              <a:buNone/>
            </a:pPr>
            <a:endParaRPr lang="en-US" sz="1600" dirty="0"/>
          </a:p>
        </p:txBody>
      </p:sp>
      <p:sp>
        <p:nvSpPr>
          <p:cNvPr id="4" name="Title 1"/>
          <p:cNvSpPr txBox="1">
            <a:spLocks/>
          </p:cNvSpPr>
          <p:nvPr/>
        </p:nvSpPr>
        <p:spPr>
          <a:xfrm>
            <a:off x="838200" y="27844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dirty="0"/>
              <a:t>What income to I report?</a:t>
            </a:r>
          </a:p>
        </p:txBody>
      </p:sp>
    </p:spTree>
    <p:extLst>
      <p:ext uri="{BB962C8B-B14F-4D97-AF65-F5344CB8AC3E}">
        <p14:creationId xmlns:p14="http://schemas.microsoft.com/office/powerpoint/2010/main" val="1762784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Verifying earned income, Generally</a:t>
            </a:r>
          </a:p>
        </p:txBody>
      </p:sp>
      <p:sp>
        <p:nvSpPr>
          <p:cNvPr id="3" name="Text Placeholder 2"/>
          <p:cNvSpPr>
            <a:spLocks noGrp="1"/>
          </p:cNvSpPr>
          <p:nvPr>
            <p:ph type="body" sz="quarter" idx="13"/>
          </p:nvPr>
        </p:nvSpPr>
        <p:spPr>
          <a:xfrm>
            <a:off x="838200" y="1568979"/>
            <a:ext cx="10518775" cy="2132012"/>
          </a:xfrm>
        </p:spPr>
        <p:txBody>
          <a:bodyPr>
            <a:normAutofit/>
          </a:bodyPr>
          <a:lstStyle/>
          <a:p>
            <a:pPr marL="0" indent="0">
              <a:buNone/>
            </a:pPr>
            <a:r>
              <a:rPr lang="en-US" sz="1600" dirty="0"/>
              <a:t>Income verification is required for all benefit programs except for persons who want only QMB or SLIB benefits.</a:t>
            </a:r>
          </a:p>
          <a:p>
            <a:r>
              <a:rPr lang="en-US" sz="1600" dirty="0"/>
              <a:t>Submit proof of income from any 30 day period that is within:</a:t>
            </a:r>
          </a:p>
          <a:p>
            <a:pPr lvl="1"/>
            <a:r>
              <a:rPr lang="en-US" sz="1600" dirty="0"/>
              <a:t>Date application is submitted through the date a decision is made</a:t>
            </a:r>
          </a:p>
          <a:p>
            <a:pPr lvl="1"/>
            <a:r>
              <a:rPr lang="en-US" sz="1600" dirty="0"/>
              <a:t>Date the redetermination is mailed through the date a decision is made</a:t>
            </a:r>
          </a:p>
          <a:p>
            <a:r>
              <a:rPr lang="en-US" sz="1600" dirty="0"/>
              <a:t>If that income does not represent backdated months or income in upcoming months, submit proof of income for those months as well</a:t>
            </a:r>
          </a:p>
        </p:txBody>
      </p:sp>
      <p:sp>
        <p:nvSpPr>
          <p:cNvPr id="4" name="Rectangle 3"/>
          <p:cNvSpPr/>
          <p:nvPr/>
        </p:nvSpPr>
        <p:spPr>
          <a:xfrm>
            <a:off x="471632" y="6054209"/>
            <a:ext cx="2776393" cy="800219"/>
          </a:xfrm>
          <a:prstGeom prst="rect">
            <a:avLst/>
          </a:prstGeom>
        </p:spPr>
        <p:txBody>
          <a:bodyPr wrap="square">
            <a:spAutoFit/>
          </a:bodyPr>
          <a:lstStyle/>
          <a:p>
            <a:r>
              <a:rPr lang="en-US" sz="1400" dirty="0">
                <a:solidFill>
                  <a:schemeClr val="bg1"/>
                </a:solidFill>
                <a:latin typeface="Segoe UI" panose="020B0502040204020203" pitchFamily="34" charset="0"/>
              </a:rPr>
              <a:t>PM 02-07-03-h</a:t>
            </a:r>
          </a:p>
          <a:p>
            <a:r>
              <a:rPr lang="en-US" sz="1400" dirty="0">
                <a:solidFill>
                  <a:schemeClr val="bg1"/>
                </a:solidFill>
              </a:rPr>
              <a:t>WAG 08-04-01</a:t>
            </a:r>
          </a:p>
          <a:p>
            <a:endParaRPr lang="en-US" b="0" i="0" dirty="0">
              <a:solidFill>
                <a:schemeClr val="bg1"/>
              </a:solidFill>
              <a:effectLst/>
              <a:latin typeface="Segoe UI" panose="020B0502040204020203" pitchFamily="34" charset="0"/>
            </a:endParaRPr>
          </a:p>
        </p:txBody>
      </p:sp>
      <p:graphicFrame>
        <p:nvGraphicFramePr>
          <p:cNvPr id="5" name="Table 4"/>
          <p:cNvGraphicFramePr>
            <a:graphicFrameLocks noGrp="1"/>
          </p:cNvGraphicFramePr>
          <p:nvPr/>
        </p:nvGraphicFramePr>
        <p:xfrm>
          <a:off x="2817283" y="3700991"/>
          <a:ext cx="6557434" cy="1854200"/>
        </p:xfrm>
        <a:graphic>
          <a:graphicData uri="http://schemas.openxmlformats.org/drawingml/2006/table">
            <a:tbl>
              <a:tblPr firstRow="1" bandRow="1">
                <a:tableStyleId>{5C22544A-7EE6-4342-B048-85BDC9FD1C3A}</a:tableStyleId>
              </a:tblPr>
              <a:tblGrid>
                <a:gridCol w="3278717">
                  <a:extLst>
                    <a:ext uri="{9D8B030D-6E8A-4147-A177-3AD203B41FA5}">
                      <a16:colId xmlns:a16="http://schemas.microsoft.com/office/drawing/2014/main" val="3847969288"/>
                    </a:ext>
                  </a:extLst>
                </a:gridCol>
                <a:gridCol w="3278717">
                  <a:extLst>
                    <a:ext uri="{9D8B030D-6E8A-4147-A177-3AD203B41FA5}">
                      <a16:colId xmlns:a16="http://schemas.microsoft.com/office/drawing/2014/main" val="4199078217"/>
                    </a:ext>
                  </a:extLst>
                </a:gridCol>
              </a:tblGrid>
              <a:tr h="370840">
                <a:tc>
                  <a:txBody>
                    <a:bodyPr/>
                    <a:lstStyle/>
                    <a:p>
                      <a:r>
                        <a:rPr lang="en-US" dirty="0"/>
                        <a:t>Employee</a:t>
                      </a:r>
                      <a:r>
                        <a:rPr lang="en-US" baseline="0" dirty="0"/>
                        <a:t> Records</a:t>
                      </a:r>
                      <a:endParaRPr lang="en-US" dirty="0"/>
                    </a:p>
                  </a:txBody>
                  <a:tcPr/>
                </a:tc>
                <a:tc>
                  <a:txBody>
                    <a:bodyPr/>
                    <a:lstStyle/>
                    <a:p>
                      <a:r>
                        <a:rPr lang="en-US" dirty="0"/>
                        <a:t>Employer’s Records</a:t>
                      </a:r>
                    </a:p>
                  </a:txBody>
                  <a:tcPr/>
                </a:tc>
                <a:extLst>
                  <a:ext uri="{0D108BD9-81ED-4DB2-BD59-A6C34878D82A}">
                    <a16:rowId xmlns:a16="http://schemas.microsoft.com/office/drawing/2014/main" val="861951701"/>
                  </a:ext>
                </a:extLst>
              </a:tr>
              <a:tr h="370840">
                <a:tc>
                  <a:txBody>
                    <a:bodyPr/>
                    <a:lstStyle/>
                    <a:p>
                      <a:r>
                        <a:rPr lang="en-US" sz="1400" dirty="0"/>
                        <a:t>Pay check stubs</a:t>
                      </a:r>
                    </a:p>
                  </a:txBody>
                  <a:tcPr/>
                </a:tc>
                <a:tc>
                  <a:txBody>
                    <a:bodyPr/>
                    <a:lstStyle/>
                    <a:p>
                      <a:r>
                        <a:rPr lang="en-US" sz="1400" dirty="0"/>
                        <a:t>Employer Statements</a:t>
                      </a:r>
                    </a:p>
                  </a:txBody>
                  <a:tcPr/>
                </a:tc>
                <a:extLst>
                  <a:ext uri="{0D108BD9-81ED-4DB2-BD59-A6C34878D82A}">
                    <a16:rowId xmlns:a16="http://schemas.microsoft.com/office/drawing/2014/main" val="1145197763"/>
                  </a:ext>
                </a:extLst>
              </a:tr>
              <a:tr h="370840">
                <a:tc>
                  <a:txBody>
                    <a:bodyPr/>
                    <a:lstStyle/>
                    <a:p>
                      <a:r>
                        <a:rPr lang="en-US" sz="1400" dirty="0"/>
                        <a:t>Pay envelopes</a:t>
                      </a:r>
                    </a:p>
                  </a:txBody>
                  <a:tcPr/>
                </a:tc>
                <a:tc>
                  <a:txBody>
                    <a:bodyPr/>
                    <a:lstStyle/>
                    <a:p>
                      <a:r>
                        <a:rPr lang="en-US" sz="1400" dirty="0"/>
                        <a:t>Employer’s Wage Records</a:t>
                      </a:r>
                    </a:p>
                  </a:txBody>
                  <a:tcPr/>
                </a:tc>
                <a:extLst>
                  <a:ext uri="{0D108BD9-81ED-4DB2-BD59-A6C34878D82A}">
                    <a16:rowId xmlns:a16="http://schemas.microsoft.com/office/drawing/2014/main" val="1320385734"/>
                  </a:ext>
                </a:extLst>
              </a:tr>
              <a:tr h="370840">
                <a:tc>
                  <a:txBody>
                    <a:bodyPr/>
                    <a:lstStyle/>
                    <a:p>
                      <a:r>
                        <a:rPr lang="en-US" sz="1400" dirty="0"/>
                        <a:t>Employee’s W-2 Form</a:t>
                      </a:r>
                    </a:p>
                  </a:txBody>
                  <a:tcPr/>
                </a:tc>
                <a:tc>
                  <a:txBody>
                    <a:bodyPr/>
                    <a:lstStyle/>
                    <a:p>
                      <a:r>
                        <a:rPr lang="en-US" sz="1400" dirty="0"/>
                        <a:t>DHS</a:t>
                      </a:r>
                      <a:r>
                        <a:rPr lang="en-US" sz="1400" baseline="0" dirty="0"/>
                        <a:t> Employment Verification Form</a:t>
                      </a:r>
                      <a:endParaRPr lang="en-US" sz="1400" dirty="0"/>
                    </a:p>
                  </a:txBody>
                  <a:tcPr/>
                </a:tc>
                <a:extLst>
                  <a:ext uri="{0D108BD9-81ED-4DB2-BD59-A6C34878D82A}">
                    <a16:rowId xmlns:a16="http://schemas.microsoft.com/office/drawing/2014/main" val="4162739026"/>
                  </a:ext>
                </a:extLst>
              </a:tr>
              <a:tr h="370840">
                <a:tc>
                  <a:txBody>
                    <a:bodyPr/>
                    <a:lstStyle/>
                    <a:p>
                      <a:r>
                        <a:rPr lang="en-US" sz="1400" dirty="0"/>
                        <a:t>State or Federal</a:t>
                      </a:r>
                      <a:r>
                        <a:rPr lang="en-US" sz="1400" baseline="0" dirty="0"/>
                        <a:t> Income Tax Return</a:t>
                      </a:r>
                      <a:endParaRPr lang="en-US" sz="1400" dirty="0"/>
                    </a:p>
                  </a:txBody>
                  <a:tcPr/>
                </a:tc>
                <a:tc>
                  <a:txBody>
                    <a:bodyPr/>
                    <a:lstStyle/>
                    <a:p>
                      <a:endParaRPr lang="en-US" sz="1400" dirty="0"/>
                    </a:p>
                  </a:txBody>
                  <a:tcPr/>
                </a:tc>
                <a:extLst>
                  <a:ext uri="{0D108BD9-81ED-4DB2-BD59-A6C34878D82A}">
                    <a16:rowId xmlns:a16="http://schemas.microsoft.com/office/drawing/2014/main" val="1644736005"/>
                  </a:ext>
                </a:extLst>
              </a:tr>
            </a:tbl>
          </a:graphicData>
        </a:graphic>
      </p:graphicFrame>
    </p:spTree>
    <p:extLst>
      <p:ext uri="{BB962C8B-B14F-4D97-AF65-F5344CB8AC3E}">
        <p14:creationId xmlns:p14="http://schemas.microsoft.com/office/powerpoint/2010/main" val="179614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Illinois department of human services benefits &amp; Income</a:t>
            </a:r>
          </a:p>
        </p:txBody>
      </p:sp>
      <p:sp>
        <p:nvSpPr>
          <p:cNvPr id="5" name="TextBox 4"/>
          <p:cNvSpPr txBox="1"/>
          <p:nvPr/>
        </p:nvSpPr>
        <p:spPr>
          <a:xfrm>
            <a:off x="301558" y="6021421"/>
            <a:ext cx="3822970" cy="738664"/>
          </a:xfrm>
          <a:prstGeom prst="rect">
            <a:avLst/>
          </a:prstGeom>
          <a:noFill/>
        </p:spPr>
        <p:txBody>
          <a:bodyPr wrap="square" rtlCol="0">
            <a:spAutoFit/>
          </a:bodyPr>
          <a:lstStyle/>
          <a:p>
            <a:r>
              <a:rPr lang="en-US" sz="1400" dirty="0">
                <a:solidFill>
                  <a:schemeClr val="bg1"/>
                </a:solidFill>
              </a:rPr>
              <a:t>PM 08</a:t>
            </a:r>
          </a:p>
          <a:p>
            <a:r>
              <a:rPr lang="en-US" sz="1400" dirty="0">
                <a:solidFill>
                  <a:schemeClr val="bg1"/>
                </a:solidFill>
              </a:rPr>
              <a:t>WAG 25-03-02</a:t>
            </a:r>
          </a:p>
          <a:p>
            <a:endParaRPr lang="en-US" sz="1400" dirty="0">
              <a:solidFill>
                <a:schemeClr val="bg1"/>
              </a:solidFill>
            </a:endParaRPr>
          </a:p>
        </p:txBody>
      </p:sp>
      <p:pic>
        <p:nvPicPr>
          <p:cNvPr id="6" name="Picture 5"/>
          <p:cNvPicPr>
            <a:picLocks noChangeAspect="1"/>
          </p:cNvPicPr>
          <p:nvPr/>
        </p:nvPicPr>
        <p:blipFill rotWithShape="1">
          <a:blip r:embed="rId2"/>
          <a:srcRect l="602" t="3268" r="2151"/>
          <a:stretch/>
        </p:blipFill>
        <p:spPr>
          <a:xfrm>
            <a:off x="7377924" y="3999839"/>
            <a:ext cx="4590646" cy="1399372"/>
          </a:xfrm>
          <a:prstGeom prst="rect">
            <a:avLst/>
          </a:prstGeom>
          <a:ln w="28575">
            <a:solidFill>
              <a:srgbClr val="0E1D61"/>
            </a:solidFill>
          </a:ln>
        </p:spPr>
      </p:pic>
      <p:grpSp>
        <p:nvGrpSpPr>
          <p:cNvPr id="3" name="Group 2"/>
          <p:cNvGrpSpPr/>
          <p:nvPr/>
        </p:nvGrpSpPr>
        <p:grpSpPr>
          <a:xfrm>
            <a:off x="240802" y="2940907"/>
            <a:ext cx="6893565" cy="2045340"/>
            <a:chOff x="4460235" y="1690688"/>
            <a:chExt cx="6893565" cy="2045340"/>
          </a:xfrm>
        </p:grpSpPr>
        <p:sp>
          <p:nvSpPr>
            <p:cNvPr id="9" name="Right Arrow 8"/>
            <p:cNvSpPr/>
            <p:nvPr/>
          </p:nvSpPr>
          <p:spPr>
            <a:xfrm>
              <a:off x="7269770" y="2080161"/>
              <a:ext cx="781050" cy="1194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270588" y="1694192"/>
              <a:ext cx="3052705" cy="9177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Compare to gross income limit (Medical/SNAP) or maximum benefit (for Cash) to determine IF you’re eligible. </a:t>
              </a:r>
            </a:p>
          </p:txBody>
        </p:sp>
        <p:sp>
          <p:nvSpPr>
            <p:cNvPr id="11" name="Rectangle 10"/>
            <p:cNvSpPr/>
            <p:nvPr/>
          </p:nvSpPr>
          <p:spPr>
            <a:xfrm>
              <a:off x="4478126" y="2926402"/>
              <a:ext cx="2517842" cy="809626"/>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Gross countable income</a:t>
              </a:r>
            </a:p>
            <a:p>
              <a:r>
                <a:rPr lang="en-US" sz="1400" dirty="0"/>
                <a:t> </a:t>
              </a:r>
              <a:r>
                <a:rPr lang="en-US" sz="1400" u="sng" dirty="0"/>
                <a:t>– Deductions 	</a:t>
              </a:r>
            </a:p>
            <a:p>
              <a:r>
                <a:rPr lang="en-US" sz="1400" b="1" dirty="0"/>
                <a:t>Net income</a:t>
              </a:r>
            </a:p>
          </p:txBody>
        </p:sp>
        <p:sp>
          <p:nvSpPr>
            <p:cNvPr id="12" name="Rectangle 11"/>
            <p:cNvSpPr/>
            <p:nvPr/>
          </p:nvSpPr>
          <p:spPr>
            <a:xfrm>
              <a:off x="8324622" y="2774002"/>
              <a:ext cx="3029178" cy="877669"/>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Used to start calculations of Net Income (SNAP), and to calculate monthly benefit (SNAP and Cash)</a:t>
              </a:r>
            </a:p>
          </p:txBody>
        </p:sp>
        <p:sp>
          <p:nvSpPr>
            <p:cNvPr id="15" name="Rectangle 14"/>
            <p:cNvSpPr/>
            <p:nvPr/>
          </p:nvSpPr>
          <p:spPr>
            <a:xfrm>
              <a:off x="4460235" y="1690688"/>
              <a:ext cx="2535732" cy="1083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Countable Unearned Income </a:t>
              </a:r>
            </a:p>
            <a:p>
              <a:r>
                <a:rPr lang="en-US" sz="1400" dirty="0"/>
                <a:t>+ Countable Earned income </a:t>
              </a:r>
            </a:p>
            <a:p>
              <a:r>
                <a:rPr lang="en-US" sz="1400" u="sng" dirty="0"/>
                <a:t>- Excluded Income	</a:t>
              </a:r>
            </a:p>
            <a:p>
              <a:r>
                <a:rPr lang="en-US" sz="1400" b="1" dirty="0"/>
                <a:t>Countable Gross Income</a:t>
              </a:r>
            </a:p>
          </p:txBody>
        </p:sp>
      </p:grpSp>
      <p:pic>
        <p:nvPicPr>
          <p:cNvPr id="16" name="Picture 15"/>
          <p:cNvPicPr>
            <a:picLocks noChangeAspect="1"/>
          </p:cNvPicPr>
          <p:nvPr/>
        </p:nvPicPr>
        <p:blipFill rotWithShape="1">
          <a:blip r:embed="rId3"/>
          <a:srcRect l="1753" t="6297" r="2206"/>
          <a:stretch/>
        </p:blipFill>
        <p:spPr>
          <a:xfrm>
            <a:off x="7381075" y="1845980"/>
            <a:ext cx="4621153" cy="1670241"/>
          </a:xfrm>
          <a:prstGeom prst="rect">
            <a:avLst/>
          </a:prstGeom>
          <a:ln w="28575">
            <a:solidFill>
              <a:srgbClr val="0E1D61"/>
            </a:solidFill>
          </a:ln>
        </p:spPr>
      </p:pic>
      <p:sp>
        <p:nvSpPr>
          <p:cNvPr id="13" name="Text Placeholder 2"/>
          <p:cNvSpPr>
            <a:spLocks noGrp="1"/>
          </p:cNvSpPr>
          <p:nvPr>
            <p:ph type="body" sz="quarter" idx="13"/>
          </p:nvPr>
        </p:nvSpPr>
        <p:spPr>
          <a:xfrm>
            <a:off x="301557" y="2153076"/>
            <a:ext cx="6772057" cy="3843337"/>
          </a:xfrm>
        </p:spPr>
        <p:txBody>
          <a:bodyPr>
            <a:normAutofit/>
          </a:bodyPr>
          <a:lstStyle/>
          <a:p>
            <a:pPr marL="0" indent="0">
              <a:buNone/>
            </a:pPr>
            <a:r>
              <a:rPr lang="en-US" sz="1600" dirty="0"/>
              <a:t>IDHS uses income to determine if you meet financial eligibility for each program you apply for.</a:t>
            </a:r>
          </a:p>
        </p:txBody>
      </p:sp>
    </p:spTree>
    <p:extLst>
      <p:ext uri="{BB962C8B-B14F-4D97-AF65-F5344CB8AC3E}">
        <p14:creationId xmlns:p14="http://schemas.microsoft.com/office/powerpoint/2010/main" val="3622871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Income on notices</a:t>
            </a:r>
          </a:p>
        </p:txBody>
      </p:sp>
      <p:sp>
        <p:nvSpPr>
          <p:cNvPr id="3" name="Text Placeholder 2"/>
          <p:cNvSpPr>
            <a:spLocks noGrp="1"/>
          </p:cNvSpPr>
          <p:nvPr>
            <p:ph type="body" sz="quarter" idx="13"/>
          </p:nvPr>
        </p:nvSpPr>
        <p:spPr>
          <a:xfrm>
            <a:off x="1089027" y="1820863"/>
            <a:ext cx="7007223" cy="3843337"/>
          </a:xfrm>
        </p:spPr>
        <p:txBody>
          <a:bodyPr/>
          <a:lstStyle/>
          <a:p>
            <a:pPr marL="0" indent="0">
              <a:buNone/>
            </a:pPr>
            <a:r>
              <a:rPr lang="en-US" sz="2000" dirty="0"/>
              <a:t>SNAP notices should include budgets that indicate amounts of countable income DHS used in its decision. </a:t>
            </a:r>
          </a:p>
          <a:p>
            <a:pPr marL="0" indent="0">
              <a:buNone/>
            </a:pPr>
            <a:r>
              <a:rPr lang="en-US" sz="2000" dirty="0"/>
              <a:t>However, we’ve sometimes noticed these budgets missing on notices in response to redeterminations or change reports, where DHS doesn’t think the change impacted benefits eligibility.</a:t>
            </a:r>
          </a:p>
          <a:p>
            <a:endParaRPr lang="en-US" b="1" dirty="0"/>
          </a:p>
        </p:txBody>
      </p:sp>
      <p:grpSp>
        <p:nvGrpSpPr>
          <p:cNvPr id="7" name="Group 6"/>
          <p:cNvGrpSpPr/>
          <p:nvPr/>
        </p:nvGrpSpPr>
        <p:grpSpPr>
          <a:xfrm>
            <a:off x="8820150" y="0"/>
            <a:ext cx="2787652" cy="6705600"/>
            <a:chOff x="4794248" y="232384"/>
            <a:chExt cx="2603504" cy="7289647"/>
          </a:xfrm>
        </p:grpSpPr>
        <p:pic>
          <p:nvPicPr>
            <p:cNvPr id="5" name="Picture 4"/>
            <p:cNvPicPr>
              <a:picLocks noChangeAspect="1"/>
            </p:cNvPicPr>
            <p:nvPr/>
          </p:nvPicPr>
          <p:blipFill>
            <a:blip r:embed="rId2"/>
            <a:stretch>
              <a:fillRect/>
            </a:stretch>
          </p:blipFill>
          <p:spPr>
            <a:xfrm>
              <a:off x="4794248" y="232384"/>
              <a:ext cx="2603504" cy="3138857"/>
            </a:xfrm>
            <a:prstGeom prst="rect">
              <a:avLst/>
            </a:prstGeom>
          </p:spPr>
        </p:pic>
        <p:pic>
          <p:nvPicPr>
            <p:cNvPr id="6" name="Picture 5"/>
            <p:cNvPicPr>
              <a:picLocks noChangeAspect="1"/>
            </p:cNvPicPr>
            <p:nvPr/>
          </p:nvPicPr>
          <p:blipFill rotWithShape="1">
            <a:blip r:embed="rId3"/>
            <a:srcRect l="1396" t="2458" r="25975"/>
            <a:stretch/>
          </p:blipFill>
          <p:spPr>
            <a:xfrm>
              <a:off x="4836160" y="3366161"/>
              <a:ext cx="2561592" cy="4155870"/>
            </a:xfrm>
            <a:prstGeom prst="rect">
              <a:avLst/>
            </a:prstGeom>
          </p:spPr>
        </p:pic>
      </p:grpSp>
      <p:sp>
        <p:nvSpPr>
          <p:cNvPr id="8" name="Left Brace 7"/>
          <p:cNvSpPr/>
          <p:nvPr/>
        </p:nvSpPr>
        <p:spPr>
          <a:xfrm>
            <a:off x="8439150" y="365126"/>
            <a:ext cx="304800" cy="67309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ctangle 8"/>
          <p:cNvSpPr/>
          <p:nvPr/>
        </p:nvSpPr>
        <p:spPr>
          <a:xfrm>
            <a:off x="7353300" y="365124"/>
            <a:ext cx="1009650" cy="704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Income</a:t>
            </a:r>
          </a:p>
        </p:txBody>
      </p:sp>
    </p:spTree>
    <p:extLst>
      <p:ext uri="{BB962C8B-B14F-4D97-AF65-F5344CB8AC3E}">
        <p14:creationId xmlns:p14="http://schemas.microsoft.com/office/powerpoint/2010/main" val="745261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Income on notices</a:t>
            </a:r>
          </a:p>
        </p:txBody>
      </p:sp>
      <p:sp>
        <p:nvSpPr>
          <p:cNvPr id="3" name="Text Placeholder 2"/>
          <p:cNvSpPr>
            <a:spLocks noGrp="1"/>
          </p:cNvSpPr>
          <p:nvPr>
            <p:ph type="body" sz="quarter" idx="13"/>
          </p:nvPr>
        </p:nvSpPr>
        <p:spPr>
          <a:xfrm>
            <a:off x="838200" y="1801813"/>
            <a:ext cx="4157911" cy="3843337"/>
          </a:xfrm>
        </p:spPr>
        <p:txBody>
          <a:bodyPr>
            <a:normAutofit/>
          </a:bodyPr>
          <a:lstStyle/>
          <a:p>
            <a:pPr marL="0" indent="0">
              <a:buNone/>
            </a:pPr>
            <a:r>
              <a:rPr lang="en-US" sz="2000" dirty="0"/>
              <a:t>AABD Cash budgets sometimes list what income used in its decision.</a:t>
            </a:r>
          </a:p>
          <a:p>
            <a:pPr marL="0" indent="0">
              <a:buNone/>
            </a:pPr>
            <a:endParaRPr lang="en-US" sz="2000" dirty="0"/>
          </a:p>
          <a:p>
            <a:pPr marL="0" indent="0">
              <a:buNone/>
            </a:pPr>
            <a:r>
              <a:rPr lang="en-US" sz="2000" dirty="0"/>
              <a:t>These are the hardest notices to understand. Please let us know if you need help with one.</a:t>
            </a:r>
          </a:p>
        </p:txBody>
      </p:sp>
      <p:sp>
        <p:nvSpPr>
          <p:cNvPr id="6" name="Rectangle 5"/>
          <p:cNvSpPr/>
          <p:nvPr/>
        </p:nvSpPr>
        <p:spPr>
          <a:xfrm>
            <a:off x="2424112" y="4319358"/>
            <a:ext cx="1009650" cy="704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Earned income</a:t>
            </a:r>
          </a:p>
        </p:txBody>
      </p:sp>
      <p:sp>
        <p:nvSpPr>
          <p:cNvPr id="7" name="Left Brace 6"/>
          <p:cNvSpPr/>
          <p:nvPr/>
        </p:nvSpPr>
        <p:spPr>
          <a:xfrm>
            <a:off x="6924674" y="4411829"/>
            <a:ext cx="314325" cy="42306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p:cNvSpPr/>
          <p:nvPr/>
        </p:nvSpPr>
        <p:spPr>
          <a:xfrm>
            <a:off x="5795963" y="4319358"/>
            <a:ext cx="1009650" cy="704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Unearned income</a:t>
            </a:r>
          </a:p>
        </p:txBody>
      </p:sp>
      <p:sp>
        <p:nvSpPr>
          <p:cNvPr id="10" name="TextBox 9"/>
          <p:cNvSpPr txBox="1"/>
          <p:nvPr/>
        </p:nvSpPr>
        <p:spPr>
          <a:xfrm>
            <a:off x="8315325" y="5210587"/>
            <a:ext cx="65" cy="276999"/>
          </a:xfrm>
          <a:prstGeom prst="rect">
            <a:avLst/>
          </a:prstGeom>
          <a:noFill/>
        </p:spPr>
        <p:txBody>
          <a:bodyPr wrap="none" lIns="0" tIns="0" rIns="0" bIns="0" rtlCol="0">
            <a:spAutoFit/>
          </a:bodyPr>
          <a:lstStyle/>
          <a:p>
            <a:endParaRPr lang="en-US" dirty="0"/>
          </a:p>
        </p:txBody>
      </p:sp>
      <p:pic>
        <p:nvPicPr>
          <p:cNvPr id="11" name="Picture 10"/>
          <p:cNvPicPr>
            <a:picLocks noChangeAspect="1"/>
          </p:cNvPicPr>
          <p:nvPr/>
        </p:nvPicPr>
        <p:blipFill>
          <a:blip r:embed="rId2"/>
          <a:stretch>
            <a:fillRect/>
          </a:stretch>
        </p:blipFill>
        <p:spPr>
          <a:xfrm>
            <a:off x="3433762" y="4189852"/>
            <a:ext cx="599829" cy="919162"/>
          </a:xfrm>
          <a:prstGeom prst="rect">
            <a:avLst/>
          </a:prstGeom>
        </p:spPr>
      </p:pic>
      <p:pic>
        <p:nvPicPr>
          <p:cNvPr id="12" name="Picture 11"/>
          <p:cNvPicPr>
            <a:picLocks noChangeAspect="1"/>
          </p:cNvPicPr>
          <p:nvPr/>
        </p:nvPicPr>
        <p:blipFill>
          <a:blip r:embed="rId3"/>
          <a:stretch>
            <a:fillRect/>
          </a:stretch>
        </p:blipFill>
        <p:spPr>
          <a:xfrm>
            <a:off x="7220196" y="579118"/>
            <a:ext cx="4563257" cy="4827119"/>
          </a:xfrm>
          <a:prstGeom prst="rect">
            <a:avLst/>
          </a:prstGeom>
        </p:spPr>
      </p:pic>
    </p:spTree>
    <p:extLst>
      <p:ext uri="{BB962C8B-B14F-4D97-AF65-F5344CB8AC3E}">
        <p14:creationId xmlns:p14="http://schemas.microsoft.com/office/powerpoint/2010/main" val="3731870144"/>
      </p:ext>
    </p:extLst>
  </p:cSld>
  <p:clrMapOvr>
    <a:masterClrMapping/>
  </p:clrMapOvr>
</p:sld>
</file>

<file path=ppt/theme/theme1.xml><?xml version="1.0" encoding="utf-8"?>
<a:theme xmlns:a="http://schemas.openxmlformats.org/drawingml/2006/main" name="Office Theme">
  <a:themeElements>
    <a:clrScheme name="Custom 1">
      <a:dk1>
        <a:srgbClr val="001E61"/>
      </a:dk1>
      <a:lt1>
        <a:sysClr val="window" lastClr="FFFFFF"/>
      </a:lt1>
      <a:dk2>
        <a:srgbClr val="44546A"/>
      </a:dk2>
      <a:lt2>
        <a:srgbClr val="E7E6E6"/>
      </a:lt2>
      <a:accent1>
        <a:srgbClr val="001E61"/>
      </a:accent1>
      <a:accent2>
        <a:srgbClr val="93DACF"/>
      </a:accent2>
      <a:accent3>
        <a:srgbClr val="001E61"/>
      </a:accent3>
      <a:accent4>
        <a:srgbClr val="93DACF"/>
      </a:accent4>
      <a:accent5>
        <a:srgbClr val="001E61"/>
      </a:accent5>
      <a:accent6>
        <a:srgbClr val="93DACF"/>
      </a:accent6>
      <a:hlink>
        <a:srgbClr val="001E61"/>
      </a:hlink>
      <a:folHlink>
        <a:srgbClr val="93DACF"/>
      </a:folHlink>
    </a:clrScheme>
    <a:fontScheme name="Custom 5">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dirty="0" smtClean="0"/>
        </a:defPPr>
      </a:lstStyle>
    </a:txDef>
  </a:objectDefaults>
  <a:extraClrSchemeLst/>
  <a:extLst>
    <a:ext uri="{05A4C25C-085E-4340-85A3-A5531E510DB2}">
      <thm15:themeFamily xmlns:thm15="http://schemas.microsoft.com/office/thememl/2012/main" name="PowerPoint Template" id="{EE905F2A-3AC7-467E-BFA2-97B8FC41FDFA}" vid="{F58359CC-66F7-41AC-BB15-88A443DEAB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122fe50a-8461-476e-8011-41194c3d2ce6">NK2KVDMTXA6M-989693286-70840</_dlc_DocId>
    <_dlc_DocIdUrl xmlns="122fe50a-8461-476e-8011-41194c3d2ce6">
      <Url>https://lafpoint.lafchicago.org/externalRelations/_layouts/15/DocIdRedir.aspx?ID=NK2KVDMTXA6M-989693286-70840</Url>
      <Description>NK2KVDMTXA6M-989693286-70840</Description>
    </_dlc_DocIdUrl>
    <Links xmlns="7a847ab8-5b33-4ef9-8841-01e661e4125f">
      <Url xsi:nil="true"/>
      <Description xsi:nil="true"/>
    </Link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341FA2E76447D54E818FB5F1D21EDFED" ma:contentTypeVersion="1" ma:contentTypeDescription="Create a new document." ma:contentTypeScope="" ma:versionID="baa3cab4971a6e8e5605ed1b5314ecb4">
  <xsd:schema xmlns:xsd="http://www.w3.org/2001/XMLSchema" xmlns:xs="http://www.w3.org/2001/XMLSchema" xmlns:p="http://schemas.microsoft.com/office/2006/metadata/properties" xmlns:ns2="122fe50a-8461-476e-8011-41194c3d2ce6" xmlns:ns3="7a847ab8-5b33-4ef9-8841-01e661e4125f" targetNamespace="http://schemas.microsoft.com/office/2006/metadata/properties" ma:root="true" ma:fieldsID="0fcc4a49f516e7fbab61cd8b680f02ea" ns2:_="" ns3:_="">
    <xsd:import namespace="122fe50a-8461-476e-8011-41194c3d2ce6"/>
    <xsd:import namespace="7a847ab8-5b33-4ef9-8841-01e661e4125f"/>
    <xsd:element name="properties">
      <xsd:complexType>
        <xsd:sequence>
          <xsd:element name="documentManagement">
            <xsd:complexType>
              <xsd:all>
                <xsd:element ref="ns2:_dlc_DocId" minOccurs="0"/>
                <xsd:element ref="ns2:_dlc_DocIdUrl" minOccurs="0"/>
                <xsd:element ref="ns2:_dlc_DocIdPersistId" minOccurs="0"/>
                <xsd:element ref="ns3:Link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2fe50a-8461-476e-8011-41194c3d2ce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a847ab8-5b33-4ef9-8841-01e661e4125f" elementFormDefault="qualified">
    <xsd:import namespace="http://schemas.microsoft.com/office/2006/documentManagement/types"/>
    <xsd:import namespace="http://schemas.microsoft.com/office/infopath/2007/PartnerControls"/>
    <xsd:element name="Links" ma:index="11" nillable="true" ma:displayName="Links" ma:format="Hyperlink" ma:internalName="Links">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33D111-1A79-4189-8E2F-A8276D7C4CE4}">
  <ds:schemaRefs>
    <ds:schemaRef ds:uri="http://schemas.openxmlformats.org/package/2006/metadata/core-properties"/>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http://purl.org/dc/elements/1.1/"/>
    <ds:schemaRef ds:uri="7a847ab8-5b33-4ef9-8841-01e661e4125f"/>
    <ds:schemaRef ds:uri="122fe50a-8461-476e-8011-41194c3d2ce6"/>
    <ds:schemaRef ds:uri="http://purl.org/dc/dcmitype/"/>
    <ds:schemaRef ds:uri="http://purl.org/dc/terms/"/>
  </ds:schemaRefs>
</ds:datastoreItem>
</file>

<file path=customXml/itemProps2.xml><?xml version="1.0" encoding="utf-8"?>
<ds:datastoreItem xmlns:ds="http://schemas.openxmlformats.org/officeDocument/2006/customXml" ds:itemID="{82A3DED5-9243-49F8-B15E-5799AE0E9D18}">
  <ds:schemaRefs>
    <ds:schemaRef ds:uri="http://schemas.microsoft.com/sharepoint/v3/contenttype/forms"/>
  </ds:schemaRefs>
</ds:datastoreItem>
</file>

<file path=customXml/itemProps3.xml><?xml version="1.0" encoding="utf-8"?>
<ds:datastoreItem xmlns:ds="http://schemas.openxmlformats.org/officeDocument/2006/customXml" ds:itemID="{6E9E869D-363E-4C9F-9E86-AAD3600E62DA}">
  <ds:schemaRefs>
    <ds:schemaRef ds:uri="http://schemas.microsoft.com/sharepoint/events"/>
  </ds:schemaRefs>
</ds:datastoreItem>
</file>

<file path=customXml/itemProps4.xml><?xml version="1.0" encoding="utf-8"?>
<ds:datastoreItem xmlns:ds="http://schemas.openxmlformats.org/officeDocument/2006/customXml" ds:itemID="{74322FA3-583E-48EE-9A56-A8F0066584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2fe50a-8461-476e-8011-41194c3d2ce6"/>
    <ds:schemaRef ds:uri="7a847ab8-5b33-4ef9-8841-01e661e412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Template</Template>
  <TotalTime>17497</TotalTime>
  <Words>3263</Words>
  <Application>Microsoft Office PowerPoint</Application>
  <PresentationFormat>Widescreen</PresentationFormat>
  <Paragraphs>429</Paragraphs>
  <Slides>31</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Segoe UI</vt:lpstr>
      <vt:lpstr>Calibri</vt:lpstr>
      <vt:lpstr>Source Sans Pro</vt:lpstr>
      <vt:lpstr>Wingdings</vt:lpstr>
      <vt:lpstr>Arial</vt:lpstr>
      <vt:lpstr>Office Theme</vt:lpstr>
      <vt:lpstr> </vt:lpstr>
      <vt:lpstr>PowerPoint Presentation</vt:lpstr>
      <vt:lpstr>Learning objectives</vt:lpstr>
      <vt:lpstr>Illinois department of human services benefits &amp; Income</vt:lpstr>
      <vt:lpstr>When do I report income?</vt:lpstr>
      <vt:lpstr>Verifying earned income, Generally</vt:lpstr>
      <vt:lpstr>Illinois department of human services benefits &amp; Income</vt:lpstr>
      <vt:lpstr>Income on notices</vt:lpstr>
      <vt:lpstr>Income on notices</vt:lpstr>
      <vt:lpstr>Income on notices</vt:lpstr>
      <vt:lpstr>Income on notices</vt:lpstr>
      <vt:lpstr>PowerPoint Presentation</vt:lpstr>
      <vt:lpstr>“Gross income”</vt:lpstr>
      <vt:lpstr>Earned or unearned?</vt:lpstr>
      <vt:lpstr>Note on Unearned income</vt:lpstr>
      <vt:lpstr>Special treatment of earned income</vt:lpstr>
      <vt:lpstr>Earned income</vt:lpstr>
      <vt:lpstr>special earned income rules for certain types of income</vt:lpstr>
      <vt:lpstr>special earned income rules for certain types of income</vt:lpstr>
      <vt:lpstr>Self employment</vt:lpstr>
      <vt:lpstr>Self employment expenses (not exhaustive)</vt:lpstr>
      <vt:lpstr>Self employment expenses (not exhaustive)</vt:lpstr>
      <vt:lpstr>Reporting self-employment</vt:lpstr>
      <vt:lpstr>How is monthly income calculated</vt:lpstr>
      <vt:lpstr>I’m confused.  What income do I report?</vt:lpstr>
      <vt:lpstr>Let’s see why reporting whos and whys are important</vt:lpstr>
      <vt:lpstr>Get more information</vt:lpstr>
      <vt:lpstr>Real talk about self-employment</vt:lpstr>
      <vt:lpstr>Real talk about self-employment</vt:lpstr>
      <vt:lpstr>PowerPoint Presentation</vt:lpstr>
      <vt:lpstr>Where to get help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Jessica Daniels</dc:creator>
  <cp:lastModifiedBy>Jonathan Russell</cp:lastModifiedBy>
  <cp:revision>484</cp:revision>
  <dcterms:created xsi:type="dcterms:W3CDTF">2021-10-22T18:41:33Z</dcterms:created>
  <dcterms:modified xsi:type="dcterms:W3CDTF">2025-03-20T20:15:24Z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0x010100341FA2E76447D54E818FB5F1D21EDFED</vt:lpwstr>
  </property>
  <property fmtid="{D5CDD505-2E9C-101B-9397-08002B2CF9AE}" pid="3" name="_dlc_DocIdItemGuid">
    <vt:lpwstr>1ddc3d69-2e33-4ef7-8942-3f9e1b526e09</vt:lpwstr>
  </property>
  <property fmtid="{D5CDD505-2E9C-101B-9397-08002B2CF9AE}" pid="4" name="DocType">
    <vt:lpwstr/>
  </property>
  <property fmtid="{D5CDD505-2E9C-101B-9397-08002B2CF9AE}" pid="5" name="Issues">
    <vt:lpwstr/>
  </property>
  <property fmtid="{D5CDD505-2E9C-101B-9397-08002B2CF9AE}" pid="6" name="Groups">
    <vt:lpwstr>91;#Public Benefits|783d7bfa-3cec-4cd1-9a6a-1a6656a7eeae</vt:lpwstr>
  </property>
  <property fmtid="{D5CDD505-2E9C-101B-9397-08002B2CF9AE}" pid="7" name="IsMyDocuments">
    <vt:bool>true</vt:bool>
  </property>
</Properties>
</file>