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3"/>
  </p:notesMasterIdLst>
  <p:handoutMasterIdLst>
    <p:handoutMasterId r:id="rId24"/>
  </p:handoutMasterIdLst>
  <p:sldIdLst>
    <p:sldId id="441" r:id="rId6"/>
    <p:sldId id="424" r:id="rId7"/>
    <p:sldId id="442" r:id="rId8"/>
    <p:sldId id="480" r:id="rId9"/>
    <p:sldId id="488" r:id="rId10"/>
    <p:sldId id="482" r:id="rId11"/>
    <p:sldId id="489" r:id="rId12"/>
    <p:sldId id="481" r:id="rId13"/>
    <p:sldId id="490" r:id="rId14"/>
    <p:sldId id="496" r:id="rId15"/>
    <p:sldId id="495" r:id="rId16"/>
    <p:sldId id="486" r:id="rId17"/>
    <p:sldId id="492" r:id="rId18"/>
    <p:sldId id="493" r:id="rId19"/>
    <p:sldId id="494" r:id="rId20"/>
    <p:sldId id="487" r:id="rId21"/>
    <p:sldId id="478" r:id="rId22"/>
  </p:sldIdLst>
  <p:sldSz cx="12192000" cy="6858000"/>
  <p:notesSz cx="6858000" cy="9144000"/>
  <p:embeddedFontLst>
    <p:embeddedFont>
      <p:font typeface="Source Sans Pro" panose="020B0503030403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1D9CF"/>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2857" autoAdjust="0"/>
  </p:normalViewPr>
  <p:slideViewPr>
    <p:cSldViewPr snapToGrid="0">
      <p:cViewPr varScale="1">
        <p:scale>
          <a:sx n="107" d="100"/>
          <a:sy n="107" d="100"/>
        </p:scale>
        <p:origin x="84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0AC98-D523-46F3-B70B-1ED10FF203FA}"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FC18F24-DAEF-4EC8-84BC-8B87DF41EE94}">
      <dgm:prSet phldrT="[Text]" custT="1"/>
      <dgm:spPr/>
      <dgm:t>
        <a:bodyPr/>
        <a:lstStyle/>
        <a:p>
          <a:r>
            <a:rPr lang="en-US" sz="1200" dirty="0" smtClean="0"/>
            <a:t>Do you have at least 40 work credits?</a:t>
          </a:r>
          <a:endParaRPr lang="en-US" sz="1200" dirty="0"/>
        </a:p>
      </dgm:t>
    </dgm:pt>
    <dgm:pt modelId="{93C2DEC4-4C97-4097-B7C2-30EFDD45423C}" type="parTrans" cxnId="{A8219DBE-808E-4FCB-9D6B-F35879407C7F}">
      <dgm:prSet/>
      <dgm:spPr/>
      <dgm:t>
        <a:bodyPr/>
        <a:lstStyle/>
        <a:p>
          <a:endParaRPr lang="en-US"/>
        </a:p>
      </dgm:t>
    </dgm:pt>
    <dgm:pt modelId="{C1F1AF24-5E92-423C-AAAD-2EFC3CBE8ABB}" type="sibTrans" cxnId="{A8219DBE-808E-4FCB-9D6B-F35879407C7F}">
      <dgm:prSet/>
      <dgm:spPr/>
      <dgm:t>
        <a:bodyPr/>
        <a:lstStyle/>
        <a:p>
          <a:endParaRPr lang="en-US"/>
        </a:p>
      </dgm:t>
    </dgm:pt>
    <dgm:pt modelId="{CE3F169A-2E7B-43AB-88FE-66C80BBE7F88}" type="asst">
      <dgm:prSet phldrT="[Text]" custT="1"/>
      <dgm:spPr/>
      <dgm:t>
        <a:bodyPr/>
        <a:lstStyle/>
        <a:p>
          <a:r>
            <a:rPr lang="en-US" sz="1200" dirty="0" smtClean="0"/>
            <a:t>If possible, check on ssa.gov. Otherwise, if you’ve worked over 10 years full-time, you likely meet this requirement.</a:t>
          </a:r>
          <a:endParaRPr lang="en-US" sz="1200" dirty="0"/>
        </a:p>
      </dgm:t>
    </dgm:pt>
    <dgm:pt modelId="{F4CDDDF9-94C7-423D-92CE-E91AE4A46D5A}" type="parTrans" cxnId="{F023AE6B-FC69-4767-9738-3365B64ADD17}">
      <dgm:prSet/>
      <dgm:spPr/>
      <dgm:t>
        <a:bodyPr/>
        <a:lstStyle/>
        <a:p>
          <a:endParaRPr lang="en-US"/>
        </a:p>
      </dgm:t>
    </dgm:pt>
    <dgm:pt modelId="{F3A7CE9F-7F03-4963-85D6-48ABAAF8DB51}" type="sibTrans" cxnId="{F023AE6B-FC69-4767-9738-3365B64ADD17}">
      <dgm:prSet/>
      <dgm:spPr/>
      <dgm:t>
        <a:bodyPr/>
        <a:lstStyle/>
        <a:p>
          <a:endParaRPr lang="en-US"/>
        </a:p>
      </dgm:t>
    </dgm:pt>
    <dgm:pt modelId="{92E66E1A-1DC8-4979-B2D9-71888222C989}">
      <dgm:prSet phldrT="[Text]" custT="1"/>
      <dgm:spPr/>
      <dgm:t>
        <a:bodyPr/>
        <a:lstStyle/>
        <a:p>
          <a:r>
            <a:rPr lang="en-US" sz="1200" b="1" dirty="0" smtClean="0"/>
            <a:t>Yes or maybe. </a:t>
          </a:r>
          <a:r>
            <a:rPr lang="en-US" sz="1200" dirty="0" smtClean="0"/>
            <a:t>Are you over 67?</a:t>
          </a:r>
          <a:endParaRPr lang="en-US" sz="1200" dirty="0"/>
        </a:p>
      </dgm:t>
    </dgm:pt>
    <dgm:pt modelId="{0CDFA267-02BC-4E56-A5BF-73BBE32FBE30}" type="parTrans" cxnId="{9DF65598-402E-4619-935E-E806D359238E}">
      <dgm:prSet/>
      <dgm:spPr/>
      <dgm:t>
        <a:bodyPr/>
        <a:lstStyle/>
        <a:p>
          <a:endParaRPr lang="en-US"/>
        </a:p>
      </dgm:t>
    </dgm:pt>
    <dgm:pt modelId="{DE4AF206-F992-47E4-A34A-EC18C8EE1357}" type="sibTrans" cxnId="{9DF65598-402E-4619-935E-E806D359238E}">
      <dgm:prSet/>
      <dgm:spPr/>
      <dgm:t>
        <a:bodyPr/>
        <a:lstStyle/>
        <a:p>
          <a:endParaRPr lang="en-US"/>
        </a:p>
      </dgm:t>
    </dgm:pt>
    <dgm:pt modelId="{88900E89-B8FE-4DAA-8282-5A5F9A7511B9}">
      <dgm:prSet phldrT="[Text]" custT="1"/>
      <dgm:spPr/>
      <dgm:t>
        <a:bodyPr/>
        <a:lstStyle/>
        <a:p>
          <a:r>
            <a:rPr lang="en-US" sz="1200" b="1" dirty="0" smtClean="0"/>
            <a:t>Definitely not. </a:t>
          </a:r>
          <a:r>
            <a:rPr lang="en-US" sz="1200" dirty="0" smtClean="0"/>
            <a:t>Are you married? If not, did your spouse die while you were married or were you married for at least 10 years or are you caring for your former spouse’s child who is under 16?</a:t>
          </a:r>
        </a:p>
      </dgm:t>
    </dgm:pt>
    <dgm:pt modelId="{DFFFD49F-A6F5-4826-8E0D-880D2BA7549A}" type="parTrans" cxnId="{0EE0DB9E-0728-49D3-8A34-F1FCCEBC1CEB}">
      <dgm:prSet/>
      <dgm:spPr/>
      <dgm:t>
        <a:bodyPr/>
        <a:lstStyle/>
        <a:p>
          <a:endParaRPr lang="en-US"/>
        </a:p>
      </dgm:t>
    </dgm:pt>
    <dgm:pt modelId="{D2CE1AA8-B41B-49EF-BF36-E0645A5AE119}" type="sibTrans" cxnId="{0EE0DB9E-0728-49D3-8A34-F1FCCEBC1CEB}">
      <dgm:prSet/>
      <dgm:spPr/>
      <dgm:t>
        <a:bodyPr/>
        <a:lstStyle/>
        <a:p>
          <a:endParaRPr lang="en-US"/>
        </a:p>
      </dgm:t>
    </dgm:pt>
    <dgm:pt modelId="{CC480BC4-06DD-489C-8A0C-A2754C5ED058}">
      <dgm:prSet phldrT="[Text]" custT="1"/>
      <dgm:spPr/>
      <dgm:t>
        <a:bodyPr/>
        <a:lstStyle/>
        <a:p>
          <a:r>
            <a:rPr lang="en-US" sz="1200" b="1" dirty="0" smtClean="0"/>
            <a:t>No. </a:t>
          </a:r>
          <a:r>
            <a:rPr lang="en-US" sz="1200" dirty="0" smtClean="0"/>
            <a:t>Apply for SSI</a:t>
          </a:r>
        </a:p>
      </dgm:t>
    </dgm:pt>
    <dgm:pt modelId="{24076236-2876-435C-9ED2-6BB0C5180BC9}" type="parTrans" cxnId="{8A7975B9-06E6-4FB6-80A2-3F2348D4EC6C}">
      <dgm:prSet/>
      <dgm:spPr/>
      <dgm:t>
        <a:bodyPr/>
        <a:lstStyle/>
        <a:p>
          <a:endParaRPr lang="en-US"/>
        </a:p>
      </dgm:t>
    </dgm:pt>
    <dgm:pt modelId="{CA87CFDF-07DE-4ED4-BAC3-C8EC6A8C0F35}" type="sibTrans" cxnId="{8A7975B9-06E6-4FB6-80A2-3F2348D4EC6C}">
      <dgm:prSet/>
      <dgm:spPr/>
      <dgm:t>
        <a:bodyPr/>
        <a:lstStyle/>
        <a:p>
          <a:endParaRPr lang="en-US"/>
        </a:p>
      </dgm:t>
    </dgm:pt>
    <dgm:pt modelId="{4F97E38D-7EE4-4F1A-B531-5FBE37C1EB26}">
      <dgm:prSet phldrT="[Text]" custT="1"/>
      <dgm:spPr/>
      <dgm:t>
        <a:bodyPr/>
        <a:lstStyle/>
        <a:p>
          <a:r>
            <a:rPr lang="en-US" sz="1200" b="1" dirty="0" smtClean="0"/>
            <a:t>Yes. </a:t>
          </a:r>
          <a:r>
            <a:rPr lang="en-US" sz="1200" dirty="0" smtClean="0"/>
            <a:t>Is it possible your spouse or former spouse earned at least 40 work credits?</a:t>
          </a:r>
        </a:p>
      </dgm:t>
    </dgm:pt>
    <dgm:pt modelId="{8BECC058-39D0-4309-A796-C81FDC3A4E95}" type="parTrans" cxnId="{E6F2F786-0C6E-43B1-B4CD-6DA54762CCF2}">
      <dgm:prSet/>
      <dgm:spPr/>
      <dgm:t>
        <a:bodyPr/>
        <a:lstStyle/>
        <a:p>
          <a:endParaRPr lang="en-US"/>
        </a:p>
      </dgm:t>
    </dgm:pt>
    <dgm:pt modelId="{FB1840FD-6D96-40D4-91C3-B62289D823D6}" type="sibTrans" cxnId="{E6F2F786-0C6E-43B1-B4CD-6DA54762CCF2}">
      <dgm:prSet/>
      <dgm:spPr/>
      <dgm:t>
        <a:bodyPr/>
        <a:lstStyle/>
        <a:p>
          <a:endParaRPr lang="en-US"/>
        </a:p>
      </dgm:t>
    </dgm:pt>
    <dgm:pt modelId="{C4CEB701-5C2B-44D2-967E-2D482CF5C5A6}">
      <dgm:prSet phldrT="[Text]" custT="1"/>
      <dgm:spPr/>
      <dgm:t>
        <a:bodyPr/>
        <a:lstStyle/>
        <a:p>
          <a:r>
            <a:rPr lang="en-US" sz="1200" b="1" dirty="0" smtClean="0"/>
            <a:t>Yes. </a:t>
          </a:r>
          <a:r>
            <a:rPr lang="en-US" sz="1200" dirty="0" smtClean="0"/>
            <a:t>Apply for spousal/survivor benefits +SSI</a:t>
          </a:r>
        </a:p>
      </dgm:t>
    </dgm:pt>
    <dgm:pt modelId="{09B034D6-85A2-4B7D-A99C-A39B598E2C27}" type="parTrans" cxnId="{B6E70B8D-9E68-4A8D-80D8-9696E3F1A067}">
      <dgm:prSet/>
      <dgm:spPr/>
      <dgm:t>
        <a:bodyPr/>
        <a:lstStyle/>
        <a:p>
          <a:endParaRPr lang="en-US"/>
        </a:p>
      </dgm:t>
    </dgm:pt>
    <dgm:pt modelId="{6C3AF689-89CD-4082-96F4-2903FF0CA947}" type="sibTrans" cxnId="{B6E70B8D-9E68-4A8D-80D8-9696E3F1A067}">
      <dgm:prSet/>
      <dgm:spPr/>
      <dgm:t>
        <a:bodyPr/>
        <a:lstStyle/>
        <a:p>
          <a:endParaRPr lang="en-US"/>
        </a:p>
      </dgm:t>
    </dgm:pt>
    <dgm:pt modelId="{C4482ED2-BC04-4870-95E3-F8F2BCF377C7}">
      <dgm:prSet phldrT="[Text]" custT="1"/>
      <dgm:spPr/>
      <dgm:t>
        <a:bodyPr/>
        <a:lstStyle/>
        <a:p>
          <a:r>
            <a:rPr lang="en-US" sz="1200" b="1" dirty="0" smtClean="0"/>
            <a:t>No. </a:t>
          </a:r>
          <a:r>
            <a:rPr lang="en-US" sz="1200" dirty="0" smtClean="0"/>
            <a:t>Apply for SSI</a:t>
          </a:r>
        </a:p>
      </dgm:t>
    </dgm:pt>
    <dgm:pt modelId="{681CAC85-26F1-4AA9-B44E-9A8AEA2B4C75}" type="parTrans" cxnId="{420D7910-CB98-4AD9-A3C3-CCC78387476C}">
      <dgm:prSet/>
      <dgm:spPr/>
      <dgm:t>
        <a:bodyPr/>
        <a:lstStyle/>
        <a:p>
          <a:endParaRPr lang="en-US"/>
        </a:p>
      </dgm:t>
    </dgm:pt>
    <dgm:pt modelId="{4E789EBE-D976-4CD4-A8ED-FE63F648C6A9}" type="sibTrans" cxnId="{420D7910-CB98-4AD9-A3C3-CCC78387476C}">
      <dgm:prSet/>
      <dgm:spPr/>
      <dgm:t>
        <a:bodyPr/>
        <a:lstStyle/>
        <a:p>
          <a:endParaRPr lang="en-US"/>
        </a:p>
      </dgm:t>
    </dgm:pt>
    <dgm:pt modelId="{650FC407-B5D4-43D8-8701-D1960D291A02}">
      <dgm:prSet phldrT="[Text]" custT="1"/>
      <dgm:spPr/>
      <dgm:t>
        <a:bodyPr/>
        <a:lstStyle/>
        <a:p>
          <a:r>
            <a:rPr lang="en-US" sz="1200" b="1" dirty="0" smtClean="0"/>
            <a:t>Yes. </a:t>
          </a:r>
          <a:r>
            <a:rPr lang="en-US" sz="1200" dirty="0" smtClean="0"/>
            <a:t>Apply for Retirement and SSI</a:t>
          </a:r>
        </a:p>
      </dgm:t>
    </dgm:pt>
    <dgm:pt modelId="{FC53CD03-8A53-4531-B123-494B11C3F173}" type="parTrans" cxnId="{EEB15E26-655F-46B4-8368-66C0261DA83B}">
      <dgm:prSet/>
      <dgm:spPr/>
      <dgm:t>
        <a:bodyPr/>
        <a:lstStyle/>
        <a:p>
          <a:endParaRPr lang="en-US"/>
        </a:p>
      </dgm:t>
    </dgm:pt>
    <dgm:pt modelId="{D3E19061-BA8E-445E-8624-32ACEE3D82B1}" type="sibTrans" cxnId="{EEB15E26-655F-46B4-8368-66C0261DA83B}">
      <dgm:prSet/>
      <dgm:spPr/>
      <dgm:t>
        <a:bodyPr/>
        <a:lstStyle/>
        <a:p>
          <a:endParaRPr lang="en-US"/>
        </a:p>
      </dgm:t>
    </dgm:pt>
    <dgm:pt modelId="{DE462AD1-8F94-400A-B2D2-DD0D2D0ADF50}">
      <dgm:prSet phldrT="[Text]" custT="1"/>
      <dgm:spPr/>
      <dgm:t>
        <a:bodyPr/>
        <a:lstStyle/>
        <a:p>
          <a:r>
            <a:rPr lang="en-US" sz="1200" b="1" dirty="0" smtClean="0"/>
            <a:t>No. </a:t>
          </a:r>
          <a:r>
            <a:rPr lang="en-US" sz="1200" dirty="0" smtClean="0"/>
            <a:t>Do you have medical conditions that prevent you from working?</a:t>
          </a:r>
        </a:p>
      </dgm:t>
    </dgm:pt>
    <dgm:pt modelId="{FE4C3305-5C7B-40D0-BE53-C9BA32B4BB74}" type="parTrans" cxnId="{60B8FC66-CC03-41E5-AC39-A8DBE24957E6}">
      <dgm:prSet/>
      <dgm:spPr/>
      <dgm:t>
        <a:bodyPr/>
        <a:lstStyle/>
        <a:p>
          <a:endParaRPr lang="en-US"/>
        </a:p>
      </dgm:t>
    </dgm:pt>
    <dgm:pt modelId="{5E8282F5-E7EE-4C07-889D-0938DA90870A}" type="sibTrans" cxnId="{60B8FC66-CC03-41E5-AC39-A8DBE24957E6}">
      <dgm:prSet/>
      <dgm:spPr/>
      <dgm:t>
        <a:bodyPr/>
        <a:lstStyle/>
        <a:p>
          <a:endParaRPr lang="en-US"/>
        </a:p>
      </dgm:t>
    </dgm:pt>
    <dgm:pt modelId="{558B7E3C-14AE-49C6-86B1-9AC4AEB7C380}">
      <dgm:prSet phldrT="[Text]" custT="1"/>
      <dgm:spPr/>
      <dgm:t>
        <a:bodyPr/>
        <a:lstStyle/>
        <a:p>
          <a:r>
            <a:rPr lang="en-US" sz="1200" b="1" dirty="0" smtClean="0"/>
            <a:t>Yes. </a:t>
          </a:r>
          <a:r>
            <a:rPr lang="en-US" sz="1200" dirty="0" smtClean="0"/>
            <a:t>Apply for Disability and SSI. You also might want to apply for Retirement if over 62.</a:t>
          </a:r>
        </a:p>
      </dgm:t>
    </dgm:pt>
    <dgm:pt modelId="{E3D19788-8A44-41CC-863C-705E52B3E2A8}" type="parTrans" cxnId="{9C55A362-68DB-4524-8AE1-6C5AE2B00FE0}">
      <dgm:prSet/>
      <dgm:spPr/>
      <dgm:t>
        <a:bodyPr/>
        <a:lstStyle/>
        <a:p>
          <a:endParaRPr lang="en-US"/>
        </a:p>
      </dgm:t>
    </dgm:pt>
    <dgm:pt modelId="{8FA07A0F-B520-4B52-8AA8-8B8BC59E1C11}" type="sibTrans" cxnId="{9C55A362-68DB-4524-8AE1-6C5AE2B00FE0}">
      <dgm:prSet/>
      <dgm:spPr/>
      <dgm:t>
        <a:bodyPr/>
        <a:lstStyle/>
        <a:p>
          <a:endParaRPr lang="en-US"/>
        </a:p>
      </dgm:t>
    </dgm:pt>
    <dgm:pt modelId="{19949607-DE94-49C5-968D-5CA5A78EEB5C}">
      <dgm:prSet phldrT="[Text]" custT="1"/>
      <dgm:spPr/>
      <dgm:t>
        <a:bodyPr/>
        <a:lstStyle/>
        <a:p>
          <a:r>
            <a:rPr lang="en-US" sz="1200" b="1" dirty="0" smtClean="0"/>
            <a:t>No. </a:t>
          </a:r>
          <a:r>
            <a:rPr lang="en-US" sz="1200" dirty="0" smtClean="0"/>
            <a:t>You can apply for retirement if you are over 62 + SSI if over 65. (Consider implications of early retirement)</a:t>
          </a:r>
        </a:p>
      </dgm:t>
    </dgm:pt>
    <dgm:pt modelId="{51FB369E-2399-4674-A223-DA56FD0FA003}" type="parTrans" cxnId="{8D5CB315-EA8A-4080-974C-B1BB996C1FCA}">
      <dgm:prSet/>
      <dgm:spPr/>
      <dgm:t>
        <a:bodyPr/>
        <a:lstStyle/>
        <a:p>
          <a:endParaRPr lang="en-US"/>
        </a:p>
      </dgm:t>
    </dgm:pt>
    <dgm:pt modelId="{97C949FC-752F-4FD1-928E-B6CC136FEE7B}" type="sibTrans" cxnId="{8D5CB315-EA8A-4080-974C-B1BB996C1FCA}">
      <dgm:prSet/>
      <dgm:spPr/>
      <dgm:t>
        <a:bodyPr/>
        <a:lstStyle/>
        <a:p>
          <a:endParaRPr lang="en-US"/>
        </a:p>
      </dgm:t>
    </dgm:pt>
    <dgm:pt modelId="{87C154B1-5DEA-46A3-BD78-C2E7C303522C}" type="pres">
      <dgm:prSet presAssocID="{EDF0AC98-D523-46F3-B70B-1ED10FF203FA}" presName="hierChild1" presStyleCnt="0">
        <dgm:presLayoutVars>
          <dgm:orgChart val="1"/>
          <dgm:chPref val="1"/>
          <dgm:dir/>
          <dgm:animOne val="branch"/>
          <dgm:animLvl val="lvl"/>
          <dgm:resizeHandles/>
        </dgm:presLayoutVars>
      </dgm:prSet>
      <dgm:spPr/>
      <dgm:t>
        <a:bodyPr/>
        <a:lstStyle/>
        <a:p>
          <a:endParaRPr lang="en-US"/>
        </a:p>
      </dgm:t>
    </dgm:pt>
    <dgm:pt modelId="{60C7876C-E797-4769-B989-56E0D3371E5D}" type="pres">
      <dgm:prSet presAssocID="{7FC18F24-DAEF-4EC8-84BC-8B87DF41EE94}" presName="hierRoot1" presStyleCnt="0">
        <dgm:presLayoutVars>
          <dgm:hierBranch val="init"/>
        </dgm:presLayoutVars>
      </dgm:prSet>
      <dgm:spPr/>
    </dgm:pt>
    <dgm:pt modelId="{76C694D3-BEA1-4158-BB49-D86BF563FF3B}" type="pres">
      <dgm:prSet presAssocID="{7FC18F24-DAEF-4EC8-84BC-8B87DF41EE94}" presName="rootComposite1" presStyleCnt="0"/>
      <dgm:spPr/>
    </dgm:pt>
    <dgm:pt modelId="{7A338E8F-7A2F-438A-ACDF-A35E32B9A68B}" type="pres">
      <dgm:prSet presAssocID="{7FC18F24-DAEF-4EC8-84BC-8B87DF41EE94}" presName="rootText1" presStyleLbl="node0" presStyleIdx="0" presStyleCnt="1">
        <dgm:presLayoutVars>
          <dgm:chPref val="3"/>
        </dgm:presLayoutVars>
      </dgm:prSet>
      <dgm:spPr/>
      <dgm:t>
        <a:bodyPr/>
        <a:lstStyle/>
        <a:p>
          <a:endParaRPr lang="en-US"/>
        </a:p>
      </dgm:t>
    </dgm:pt>
    <dgm:pt modelId="{3951F63B-B6C8-4548-A75A-BD86CCC2B8D5}" type="pres">
      <dgm:prSet presAssocID="{7FC18F24-DAEF-4EC8-84BC-8B87DF41EE94}" presName="rootConnector1" presStyleLbl="node1" presStyleIdx="0" presStyleCnt="0"/>
      <dgm:spPr/>
      <dgm:t>
        <a:bodyPr/>
        <a:lstStyle/>
        <a:p>
          <a:endParaRPr lang="en-US"/>
        </a:p>
      </dgm:t>
    </dgm:pt>
    <dgm:pt modelId="{47FD7168-8314-459D-B7C7-79B13C5BBF02}" type="pres">
      <dgm:prSet presAssocID="{7FC18F24-DAEF-4EC8-84BC-8B87DF41EE94}" presName="hierChild2" presStyleCnt="0"/>
      <dgm:spPr/>
    </dgm:pt>
    <dgm:pt modelId="{E93ED566-42B5-485F-88DA-9D4C0AEEBC57}" type="pres">
      <dgm:prSet presAssocID="{0CDFA267-02BC-4E56-A5BF-73BBE32FBE30}" presName="Name64" presStyleLbl="parChTrans1D2" presStyleIdx="0" presStyleCnt="3"/>
      <dgm:spPr/>
      <dgm:t>
        <a:bodyPr/>
        <a:lstStyle/>
        <a:p>
          <a:endParaRPr lang="en-US"/>
        </a:p>
      </dgm:t>
    </dgm:pt>
    <dgm:pt modelId="{EE6AD23A-4693-4A87-B8B3-CF20A1A0EAF6}" type="pres">
      <dgm:prSet presAssocID="{92E66E1A-1DC8-4979-B2D9-71888222C989}" presName="hierRoot2" presStyleCnt="0">
        <dgm:presLayoutVars>
          <dgm:hierBranch val="init"/>
        </dgm:presLayoutVars>
      </dgm:prSet>
      <dgm:spPr/>
    </dgm:pt>
    <dgm:pt modelId="{81358714-61CD-47B7-AAE0-87CE124B929C}" type="pres">
      <dgm:prSet presAssocID="{92E66E1A-1DC8-4979-B2D9-71888222C989}" presName="rootComposite" presStyleCnt="0"/>
      <dgm:spPr/>
    </dgm:pt>
    <dgm:pt modelId="{E43ED555-3F68-4345-9B19-29BB32914F3C}" type="pres">
      <dgm:prSet presAssocID="{92E66E1A-1DC8-4979-B2D9-71888222C989}" presName="rootText" presStyleLbl="node2" presStyleIdx="0" presStyleCnt="2">
        <dgm:presLayoutVars>
          <dgm:chPref val="3"/>
        </dgm:presLayoutVars>
      </dgm:prSet>
      <dgm:spPr/>
      <dgm:t>
        <a:bodyPr/>
        <a:lstStyle/>
        <a:p>
          <a:endParaRPr lang="en-US"/>
        </a:p>
      </dgm:t>
    </dgm:pt>
    <dgm:pt modelId="{5733CBB4-EEC8-4D71-A2E3-D6D9055E108A}" type="pres">
      <dgm:prSet presAssocID="{92E66E1A-1DC8-4979-B2D9-71888222C989}" presName="rootConnector" presStyleLbl="node2" presStyleIdx="0" presStyleCnt="2"/>
      <dgm:spPr/>
      <dgm:t>
        <a:bodyPr/>
        <a:lstStyle/>
        <a:p>
          <a:endParaRPr lang="en-US"/>
        </a:p>
      </dgm:t>
    </dgm:pt>
    <dgm:pt modelId="{8C572A51-CDC6-4AF9-BCE9-B3391238ED71}" type="pres">
      <dgm:prSet presAssocID="{92E66E1A-1DC8-4979-B2D9-71888222C989}" presName="hierChild4" presStyleCnt="0"/>
      <dgm:spPr/>
    </dgm:pt>
    <dgm:pt modelId="{05BA7112-05C0-44F3-A323-7E64969B99ED}" type="pres">
      <dgm:prSet presAssocID="{FC53CD03-8A53-4531-B123-494B11C3F173}" presName="Name64" presStyleLbl="parChTrans1D3" presStyleIdx="0" presStyleCnt="4"/>
      <dgm:spPr/>
      <dgm:t>
        <a:bodyPr/>
        <a:lstStyle/>
        <a:p>
          <a:endParaRPr lang="en-US"/>
        </a:p>
      </dgm:t>
    </dgm:pt>
    <dgm:pt modelId="{FE00B0AB-0921-43E8-8CDB-48B949519EDA}" type="pres">
      <dgm:prSet presAssocID="{650FC407-B5D4-43D8-8701-D1960D291A02}" presName="hierRoot2" presStyleCnt="0">
        <dgm:presLayoutVars>
          <dgm:hierBranch val="init"/>
        </dgm:presLayoutVars>
      </dgm:prSet>
      <dgm:spPr/>
    </dgm:pt>
    <dgm:pt modelId="{60FF1658-DBC8-4197-8D20-10D4A94E0AEB}" type="pres">
      <dgm:prSet presAssocID="{650FC407-B5D4-43D8-8701-D1960D291A02}" presName="rootComposite" presStyleCnt="0"/>
      <dgm:spPr/>
    </dgm:pt>
    <dgm:pt modelId="{E188F4C1-D8D1-4B8D-A397-21782B4C495E}" type="pres">
      <dgm:prSet presAssocID="{650FC407-B5D4-43D8-8701-D1960D291A02}" presName="rootText" presStyleLbl="node3" presStyleIdx="0" presStyleCnt="4">
        <dgm:presLayoutVars>
          <dgm:chPref val="3"/>
        </dgm:presLayoutVars>
      </dgm:prSet>
      <dgm:spPr/>
      <dgm:t>
        <a:bodyPr/>
        <a:lstStyle/>
        <a:p>
          <a:endParaRPr lang="en-US"/>
        </a:p>
      </dgm:t>
    </dgm:pt>
    <dgm:pt modelId="{8F6CFC7A-4CBA-4075-9019-3CAC9707165F}" type="pres">
      <dgm:prSet presAssocID="{650FC407-B5D4-43D8-8701-D1960D291A02}" presName="rootConnector" presStyleLbl="node3" presStyleIdx="0" presStyleCnt="4"/>
      <dgm:spPr/>
      <dgm:t>
        <a:bodyPr/>
        <a:lstStyle/>
        <a:p>
          <a:endParaRPr lang="en-US"/>
        </a:p>
      </dgm:t>
    </dgm:pt>
    <dgm:pt modelId="{D52AADFF-335A-4633-A2C2-BDB0E3182833}" type="pres">
      <dgm:prSet presAssocID="{650FC407-B5D4-43D8-8701-D1960D291A02}" presName="hierChild4" presStyleCnt="0"/>
      <dgm:spPr/>
    </dgm:pt>
    <dgm:pt modelId="{EA2CE3FD-DEF0-4056-80E5-D2D14A6952F2}" type="pres">
      <dgm:prSet presAssocID="{650FC407-B5D4-43D8-8701-D1960D291A02}" presName="hierChild5" presStyleCnt="0"/>
      <dgm:spPr/>
    </dgm:pt>
    <dgm:pt modelId="{9CA1E0C3-A7C3-436B-958E-8C9135A5D0A6}" type="pres">
      <dgm:prSet presAssocID="{FE4C3305-5C7B-40D0-BE53-C9BA32B4BB74}" presName="Name64" presStyleLbl="parChTrans1D3" presStyleIdx="1" presStyleCnt="4"/>
      <dgm:spPr/>
      <dgm:t>
        <a:bodyPr/>
        <a:lstStyle/>
        <a:p>
          <a:endParaRPr lang="en-US"/>
        </a:p>
      </dgm:t>
    </dgm:pt>
    <dgm:pt modelId="{E3AA67E6-39E1-4DEF-9D02-3BE589CAAFC7}" type="pres">
      <dgm:prSet presAssocID="{DE462AD1-8F94-400A-B2D2-DD0D2D0ADF50}" presName="hierRoot2" presStyleCnt="0">
        <dgm:presLayoutVars>
          <dgm:hierBranch val="init"/>
        </dgm:presLayoutVars>
      </dgm:prSet>
      <dgm:spPr/>
    </dgm:pt>
    <dgm:pt modelId="{77859A8D-3452-45D7-ADC2-F9688A0241B9}" type="pres">
      <dgm:prSet presAssocID="{DE462AD1-8F94-400A-B2D2-DD0D2D0ADF50}" presName="rootComposite" presStyleCnt="0"/>
      <dgm:spPr/>
    </dgm:pt>
    <dgm:pt modelId="{2B738D7A-D5F3-4274-9877-469CB07A2707}" type="pres">
      <dgm:prSet presAssocID="{DE462AD1-8F94-400A-B2D2-DD0D2D0ADF50}" presName="rootText" presStyleLbl="node3" presStyleIdx="1" presStyleCnt="4">
        <dgm:presLayoutVars>
          <dgm:chPref val="3"/>
        </dgm:presLayoutVars>
      </dgm:prSet>
      <dgm:spPr/>
      <dgm:t>
        <a:bodyPr/>
        <a:lstStyle/>
        <a:p>
          <a:endParaRPr lang="en-US"/>
        </a:p>
      </dgm:t>
    </dgm:pt>
    <dgm:pt modelId="{6267E02B-A37E-4C2A-AD80-9F9623835B10}" type="pres">
      <dgm:prSet presAssocID="{DE462AD1-8F94-400A-B2D2-DD0D2D0ADF50}" presName="rootConnector" presStyleLbl="node3" presStyleIdx="1" presStyleCnt="4"/>
      <dgm:spPr/>
      <dgm:t>
        <a:bodyPr/>
        <a:lstStyle/>
        <a:p>
          <a:endParaRPr lang="en-US"/>
        </a:p>
      </dgm:t>
    </dgm:pt>
    <dgm:pt modelId="{E0DE8F38-CC6A-4143-A7F2-FA5FB5335DA5}" type="pres">
      <dgm:prSet presAssocID="{DE462AD1-8F94-400A-B2D2-DD0D2D0ADF50}" presName="hierChild4" presStyleCnt="0"/>
      <dgm:spPr/>
    </dgm:pt>
    <dgm:pt modelId="{3E2AD05B-4472-4B54-8EF0-314E45607850}" type="pres">
      <dgm:prSet presAssocID="{E3D19788-8A44-41CC-863C-705E52B3E2A8}" presName="Name64" presStyleLbl="parChTrans1D4" presStyleIdx="0" presStyleCnt="4"/>
      <dgm:spPr/>
      <dgm:t>
        <a:bodyPr/>
        <a:lstStyle/>
        <a:p>
          <a:endParaRPr lang="en-US"/>
        </a:p>
      </dgm:t>
    </dgm:pt>
    <dgm:pt modelId="{A43917DC-4F11-413B-8E27-CA9F853B318F}" type="pres">
      <dgm:prSet presAssocID="{558B7E3C-14AE-49C6-86B1-9AC4AEB7C380}" presName="hierRoot2" presStyleCnt="0">
        <dgm:presLayoutVars>
          <dgm:hierBranch val="init"/>
        </dgm:presLayoutVars>
      </dgm:prSet>
      <dgm:spPr/>
    </dgm:pt>
    <dgm:pt modelId="{88245CCE-E67C-4C9F-8DF5-BC5A07D176AC}" type="pres">
      <dgm:prSet presAssocID="{558B7E3C-14AE-49C6-86B1-9AC4AEB7C380}" presName="rootComposite" presStyleCnt="0"/>
      <dgm:spPr/>
    </dgm:pt>
    <dgm:pt modelId="{58C04633-97B7-47EA-9CB2-CFEC79A5E92B}" type="pres">
      <dgm:prSet presAssocID="{558B7E3C-14AE-49C6-86B1-9AC4AEB7C380}" presName="rootText" presStyleLbl="node4" presStyleIdx="0" presStyleCnt="4">
        <dgm:presLayoutVars>
          <dgm:chPref val="3"/>
        </dgm:presLayoutVars>
      </dgm:prSet>
      <dgm:spPr/>
      <dgm:t>
        <a:bodyPr/>
        <a:lstStyle/>
        <a:p>
          <a:endParaRPr lang="en-US"/>
        </a:p>
      </dgm:t>
    </dgm:pt>
    <dgm:pt modelId="{0BCE23FC-B55D-47D2-B7F0-01BBD71A0D21}" type="pres">
      <dgm:prSet presAssocID="{558B7E3C-14AE-49C6-86B1-9AC4AEB7C380}" presName="rootConnector" presStyleLbl="node4" presStyleIdx="0" presStyleCnt="4"/>
      <dgm:spPr/>
      <dgm:t>
        <a:bodyPr/>
        <a:lstStyle/>
        <a:p>
          <a:endParaRPr lang="en-US"/>
        </a:p>
      </dgm:t>
    </dgm:pt>
    <dgm:pt modelId="{25AA7A05-009E-4C90-98E9-812FC3DF452F}" type="pres">
      <dgm:prSet presAssocID="{558B7E3C-14AE-49C6-86B1-9AC4AEB7C380}" presName="hierChild4" presStyleCnt="0"/>
      <dgm:spPr/>
    </dgm:pt>
    <dgm:pt modelId="{78F41DC9-A3AD-409C-AAD0-C4BBA22E6C3D}" type="pres">
      <dgm:prSet presAssocID="{558B7E3C-14AE-49C6-86B1-9AC4AEB7C380}" presName="hierChild5" presStyleCnt="0"/>
      <dgm:spPr/>
    </dgm:pt>
    <dgm:pt modelId="{EB97E3AA-1A2B-4818-A571-93DAADF6EE8D}" type="pres">
      <dgm:prSet presAssocID="{51FB369E-2399-4674-A223-DA56FD0FA003}" presName="Name64" presStyleLbl="parChTrans1D4" presStyleIdx="1" presStyleCnt="4"/>
      <dgm:spPr/>
      <dgm:t>
        <a:bodyPr/>
        <a:lstStyle/>
        <a:p>
          <a:endParaRPr lang="en-US"/>
        </a:p>
      </dgm:t>
    </dgm:pt>
    <dgm:pt modelId="{1FA2DD13-E555-4705-82D5-359DA9BD3BA3}" type="pres">
      <dgm:prSet presAssocID="{19949607-DE94-49C5-968D-5CA5A78EEB5C}" presName="hierRoot2" presStyleCnt="0">
        <dgm:presLayoutVars>
          <dgm:hierBranch val="init"/>
        </dgm:presLayoutVars>
      </dgm:prSet>
      <dgm:spPr/>
    </dgm:pt>
    <dgm:pt modelId="{166514EA-A9CE-45D0-954A-2307BE1D7CB9}" type="pres">
      <dgm:prSet presAssocID="{19949607-DE94-49C5-968D-5CA5A78EEB5C}" presName="rootComposite" presStyleCnt="0"/>
      <dgm:spPr/>
    </dgm:pt>
    <dgm:pt modelId="{98858C92-3719-454E-BCE4-DDC894F8FF5F}" type="pres">
      <dgm:prSet presAssocID="{19949607-DE94-49C5-968D-5CA5A78EEB5C}" presName="rootText" presStyleLbl="node4" presStyleIdx="1" presStyleCnt="4" custScaleY="161797">
        <dgm:presLayoutVars>
          <dgm:chPref val="3"/>
        </dgm:presLayoutVars>
      </dgm:prSet>
      <dgm:spPr/>
      <dgm:t>
        <a:bodyPr/>
        <a:lstStyle/>
        <a:p>
          <a:endParaRPr lang="en-US"/>
        </a:p>
      </dgm:t>
    </dgm:pt>
    <dgm:pt modelId="{132CAED7-F08D-468D-9BD4-D40FA2EB45F2}" type="pres">
      <dgm:prSet presAssocID="{19949607-DE94-49C5-968D-5CA5A78EEB5C}" presName="rootConnector" presStyleLbl="node4" presStyleIdx="1" presStyleCnt="4"/>
      <dgm:spPr/>
      <dgm:t>
        <a:bodyPr/>
        <a:lstStyle/>
        <a:p>
          <a:endParaRPr lang="en-US"/>
        </a:p>
      </dgm:t>
    </dgm:pt>
    <dgm:pt modelId="{BE89FB7B-83A9-41CD-A283-405C27CAE187}" type="pres">
      <dgm:prSet presAssocID="{19949607-DE94-49C5-968D-5CA5A78EEB5C}" presName="hierChild4" presStyleCnt="0"/>
      <dgm:spPr/>
    </dgm:pt>
    <dgm:pt modelId="{511E6D98-D967-42F1-9EB5-A56E3A3541FF}" type="pres">
      <dgm:prSet presAssocID="{19949607-DE94-49C5-968D-5CA5A78EEB5C}" presName="hierChild5" presStyleCnt="0"/>
      <dgm:spPr/>
    </dgm:pt>
    <dgm:pt modelId="{F0EBEE5E-A1E0-409F-BED9-24D37BF5CD14}" type="pres">
      <dgm:prSet presAssocID="{DE462AD1-8F94-400A-B2D2-DD0D2D0ADF50}" presName="hierChild5" presStyleCnt="0"/>
      <dgm:spPr/>
    </dgm:pt>
    <dgm:pt modelId="{3E799892-B5C7-4F1D-B642-665A6B903D15}" type="pres">
      <dgm:prSet presAssocID="{92E66E1A-1DC8-4979-B2D9-71888222C989}" presName="hierChild5" presStyleCnt="0"/>
      <dgm:spPr/>
    </dgm:pt>
    <dgm:pt modelId="{B3043E47-1911-4082-87A3-C8C07D0B607F}" type="pres">
      <dgm:prSet presAssocID="{DFFFD49F-A6F5-4826-8E0D-880D2BA7549A}" presName="Name64" presStyleLbl="parChTrans1D2" presStyleIdx="1" presStyleCnt="3"/>
      <dgm:spPr/>
      <dgm:t>
        <a:bodyPr/>
        <a:lstStyle/>
        <a:p>
          <a:endParaRPr lang="en-US"/>
        </a:p>
      </dgm:t>
    </dgm:pt>
    <dgm:pt modelId="{F085D85C-E0E6-4705-8B03-4252CDBB84D7}" type="pres">
      <dgm:prSet presAssocID="{88900E89-B8FE-4DAA-8282-5A5F9A7511B9}" presName="hierRoot2" presStyleCnt="0">
        <dgm:presLayoutVars>
          <dgm:hierBranch val="init"/>
        </dgm:presLayoutVars>
      </dgm:prSet>
      <dgm:spPr/>
    </dgm:pt>
    <dgm:pt modelId="{8D1E6F56-A8D6-41F1-839E-1736FAC7047F}" type="pres">
      <dgm:prSet presAssocID="{88900E89-B8FE-4DAA-8282-5A5F9A7511B9}" presName="rootComposite" presStyleCnt="0"/>
      <dgm:spPr/>
    </dgm:pt>
    <dgm:pt modelId="{46B48D7F-F27D-49EA-9951-03D542692CE2}" type="pres">
      <dgm:prSet presAssocID="{88900E89-B8FE-4DAA-8282-5A5F9A7511B9}" presName="rootText" presStyleLbl="node2" presStyleIdx="1" presStyleCnt="2" custScaleY="270189">
        <dgm:presLayoutVars>
          <dgm:chPref val="3"/>
        </dgm:presLayoutVars>
      </dgm:prSet>
      <dgm:spPr/>
      <dgm:t>
        <a:bodyPr/>
        <a:lstStyle/>
        <a:p>
          <a:endParaRPr lang="en-US"/>
        </a:p>
      </dgm:t>
    </dgm:pt>
    <dgm:pt modelId="{40B46D93-2BA8-41A5-BA89-3B548BF52106}" type="pres">
      <dgm:prSet presAssocID="{88900E89-B8FE-4DAA-8282-5A5F9A7511B9}" presName="rootConnector" presStyleLbl="node2" presStyleIdx="1" presStyleCnt="2"/>
      <dgm:spPr/>
      <dgm:t>
        <a:bodyPr/>
        <a:lstStyle/>
        <a:p>
          <a:endParaRPr lang="en-US"/>
        </a:p>
      </dgm:t>
    </dgm:pt>
    <dgm:pt modelId="{0B4B4E82-E03B-4EB5-9BA0-166C4237521E}" type="pres">
      <dgm:prSet presAssocID="{88900E89-B8FE-4DAA-8282-5A5F9A7511B9}" presName="hierChild4" presStyleCnt="0"/>
      <dgm:spPr/>
    </dgm:pt>
    <dgm:pt modelId="{B216FEC0-FE47-42F7-97AA-4E3701C71010}" type="pres">
      <dgm:prSet presAssocID="{24076236-2876-435C-9ED2-6BB0C5180BC9}" presName="Name64" presStyleLbl="parChTrans1D3" presStyleIdx="2" presStyleCnt="4"/>
      <dgm:spPr/>
      <dgm:t>
        <a:bodyPr/>
        <a:lstStyle/>
        <a:p>
          <a:endParaRPr lang="en-US"/>
        </a:p>
      </dgm:t>
    </dgm:pt>
    <dgm:pt modelId="{85F13A35-9129-4E58-94A5-7C4369C9E06E}" type="pres">
      <dgm:prSet presAssocID="{CC480BC4-06DD-489C-8A0C-A2754C5ED058}" presName="hierRoot2" presStyleCnt="0">
        <dgm:presLayoutVars>
          <dgm:hierBranch val="init"/>
        </dgm:presLayoutVars>
      </dgm:prSet>
      <dgm:spPr/>
    </dgm:pt>
    <dgm:pt modelId="{1C71CF73-6077-4C82-85A9-5415F348A329}" type="pres">
      <dgm:prSet presAssocID="{CC480BC4-06DD-489C-8A0C-A2754C5ED058}" presName="rootComposite" presStyleCnt="0"/>
      <dgm:spPr/>
    </dgm:pt>
    <dgm:pt modelId="{D9459F54-82D4-410D-A8F5-CF5701A37937}" type="pres">
      <dgm:prSet presAssocID="{CC480BC4-06DD-489C-8A0C-A2754C5ED058}" presName="rootText" presStyleLbl="node3" presStyleIdx="2" presStyleCnt="4">
        <dgm:presLayoutVars>
          <dgm:chPref val="3"/>
        </dgm:presLayoutVars>
      </dgm:prSet>
      <dgm:spPr/>
      <dgm:t>
        <a:bodyPr/>
        <a:lstStyle/>
        <a:p>
          <a:endParaRPr lang="en-US"/>
        </a:p>
      </dgm:t>
    </dgm:pt>
    <dgm:pt modelId="{74A8DBEA-D780-4145-8163-2AC961D89C6B}" type="pres">
      <dgm:prSet presAssocID="{CC480BC4-06DD-489C-8A0C-A2754C5ED058}" presName="rootConnector" presStyleLbl="node3" presStyleIdx="2" presStyleCnt="4"/>
      <dgm:spPr/>
      <dgm:t>
        <a:bodyPr/>
        <a:lstStyle/>
        <a:p>
          <a:endParaRPr lang="en-US"/>
        </a:p>
      </dgm:t>
    </dgm:pt>
    <dgm:pt modelId="{77498B86-0C53-4C12-ABA9-2D81482BD0EA}" type="pres">
      <dgm:prSet presAssocID="{CC480BC4-06DD-489C-8A0C-A2754C5ED058}" presName="hierChild4" presStyleCnt="0"/>
      <dgm:spPr/>
    </dgm:pt>
    <dgm:pt modelId="{64BDB233-09E6-463B-A559-F206D1480560}" type="pres">
      <dgm:prSet presAssocID="{CC480BC4-06DD-489C-8A0C-A2754C5ED058}" presName="hierChild5" presStyleCnt="0"/>
      <dgm:spPr/>
    </dgm:pt>
    <dgm:pt modelId="{269AD892-FE44-422D-97AC-36468CC52E39}" type="pres">
      <dgm:prSet presAssocID="{8BECC058-39D0-4309-A796-C81FDC3A4E95}" presName="Name64" presStyleLbl="parChTrans1D3" presStyleIdx="3" presStyleCnt="4"/>
      <dgm:spPr/>
      <dgm:t>
        <a:bodyPr/>
        <a:lstStyle/>
        <a:p>
          <a:endParaRPr lang="en-US"/>
        </a:p>
      </dgm:t>
    </dgm:pt>
    <dgm:pt modelId="{E9A6373F-7CE8-4711-B0E7-B753F8905A0D}" type="pres">
      <dgm:prSet presAssocID="{4F97E38D-7EE4-4F1A-B531-5FBE37C1EB26}" presName="hierRoot2" presStyleCnt="0">
        <dgm:presLayoutVars>
          <dgm:hierBranch val="init"/>
        </dgm:presLayoutVars>
      </dgm:prSet>
      <dgm:spPr/>
    </dgm:pt>
    <dgm:pt modelId="{71D7D522-1919-4644-B0DC-3D605EFB4912}" type="pres">
      <dgm:prSet presAssocID="{4F97E38D-7EE4-4F1A-B531-5FBE37C1EB26}" presName="rootComposite" presStyleCnt="0"/>
      <dgm:spPr/>
    </dgm:pt>
    <dgm:pt modelId="{3DE55FD2-BCE8-4EB2-874B-E70B408D5093}" type="pres">
      <dgm:prSet presAssocID="{4F97E38D-7EE4-4F1A-B531-5FBE37C1EB26}" presName="rootText" presStyleLbl="node3" presStyleIdx="3" presStyleCnt="4">
        <dgm:presLayoutVars>
          <dgm:chPref val="3"/>
        </dgm:presLayoutVars>
      </dgm:prSet>
      <dgm:spPr/>
      <dgm:t>
        <a:bodyPr/>
        <a:lstStyle/>
        <a:p>
          <a:endParaRPr lang="en-US"/>
        </a:p>
      </dgm:t>
    </dgm:pt>
    <dgm:pt modelId="{038F2D5C-DB06-46FA-B91E-0C5126F9AAEF}" type="pres">
      <dgm:prSet presAssocID="{4F97E38D-7EE4-4F1A-B531-5FBE37C1EB26}" presName="rootConnector" presStyleLbl="node3" presStyleIdx="3" presStyleCnt="4"/>
      <dgm:spPr/>
      <dgm:t>
        <a:bodyPr/>
        <a:lstStyle/>
        <a:p>
          <a:endParaRPr lang="en-US"/>
        </a:p>
      </dgm:t>
    </dgm:pt>
    <dgm:pt modelId="{3DE6A7BB-751E-4CF0-9734-6E64F0D8EFE0}" type="pres">
      <dgm:prSet presAssocID="{4F97E38D-7EE4-4F1A-B531-5FBE37C1EB26}" presName="hierChild4" presStyleCnt="0"/>
      <dgm:spPr/>
    </dgm:pt>
    <dgm:pt modelId="{948B7100-8193-4D95-9BC5-879CEF0BE98D}" type="pres">
      <dgm:prSet presAssocID="{09B034D6-85A2-4B7D-A99C-A39B598E2C27}" presName="Name64" presStyleLbl="parChTrans1D4" presStyleIdx="2" presStyleCnt="4"/>
      <dgm:spPr/>
      <dgm:t>
        <a:bodyPr/>
        <a:lstStyle/>
        <a:p>
          <a:endParaRPr lang="en-US"/>
        </a:p>
      </dgm:t>
    </dgm:pt>
    <dgm:pt modelId="{DA566924-9A7E-4734-A85B-D6849CCEB46B}" type="pres">
      <dgm:prSet presAssocID="{C4CEB701-5C2B-44D2-967E-2D482CF5C5A6}" presName="hierRoot2" presStyleCnt="0">
        <dgm:presLayoutVars>
          <dgm:hierBranch val="init"/>
        </dgm:presLayoutVars>
      </dgm:prSet>
      <dgm:spPr/>
    </dgm:pt>
    <dgm:pt modelId="{EF1B2204-2221-4B7B-8857-D6AB49DA0BF1}" type="pres">
      <dgm:prSet presAssocID="{C4CEB701-5C2B-44D2-967E-2D482CF5C5A6}" presName="rootComposite" presStyleCnt="0"/>
      <dgm:spPr/>
    </dgm:pt>
    <dgm:pt modelId="{2F878224-10DD-4FC4-BCCB-0C41E1C14A47}" type="pres">
      <dgm:prSet presAssocID="{C4CEB701-5C2B-44D2-967E-2D482CF5C5A6}" presName="rootText" presStyleLbl="node4" presStyleIdx="2" presStyleCnt="4">
        <dgm:presLayoutVars>
          <dgm:chPref val="3"/>
        </dgm:presLayoutVars>
      </dgm:prSet>
      <dgm:spPr/>
      <dgm:t>
        <a:bodyPr/>
        <a:lstStyle/>
        <a:p>
          <a:endParaRPr lang="en-US"/>
        </a:p>
      </dgm:t>
    </dgm:pt>
    <dgm:pt modelId="{18A72B7C-21DD-4C14-8C4E-F2F26BBAC226}" type="pres">
      <dgm:prSet presAssocID="{C4CEB701-5C2B-44D2-967E-2D482CF5C5A6}" presName="rootConnector" presStyleLbl="node4" presStyleIdx="2" presStyleCnt="4"/>
      <dgm:spPr/>
      <dgm:t>
        <a:bodyPr/>
        <a:lstStyle/>
        <a:p>
          <a:endParaRPr lang="en-US"/>
        </a:p>
      </dgm:t>
    </dgm:pt>
    <dgm:pt modelId="{2F2DADD6-39D4-45EE-8BFC-3FC09D459D61}" type="pres">
      <dgm:prSet presAssocID="{C4CEB701-5C2B-44D2-967E-2D482CF5C5A6}" presName="hierChild4" presStyleCnt="0"/>
      <dgm:spPr/>
    </dgm:pt>
    <dgm:pt modelId="{D55B19FF-87B6-448A-BA20-CFAEFD6B3D8C}" type="pres">
      <dgm:prSet presAssocID="{C4CEB701-5C2B-44D2-967E-2D482CF5C5A6}" presName="hierChild5" presStyleCnt="0"/>
      <dgm:spPr/>
    </dgm:pt>
    <dgm:pt modelId="{F8842154-BFCD-40B1-954C-5A4B974D742E}" type="pres">
      <dgm:prSet presAssocID="{681CAC85-26F1-4AA9-B44E-9A8AEA2B4C75}" presName="Name64" presStyleLbl="parChTrans1D4" presStyleIdx="3" presStyleCnt="4"/>
      <dgm:spPr/>
      <dgm:t>
        <a:bodyPr/>
        <a:lstStyle/>
        <a:p>
          <a:endParaRPr lang="en-US"/>
        </a:p>
      </dgm:t>
    </dgm:pt>
    <dgm:pt modelId="{DB020B53-74D7-4E11-87FC-7EB1D4670467}" type="pres">
      <dgm:prSet presAssocID="{C4482ED2-BC04-4870-95E3-F8F2BCF377C7}" presName="hierRoot2" presStyleCnt="0">
        <dgm:presLayoutVars>
          <dgm:hierBranch val="init"/>
        </dgm:presLayoutVars>
      </dgm:prSet>
      <dgm:spPr/>
    </dgm:pt>
    <dgm:pt modelId="{346E67A2-F525-4ECE-8B77-B438F905D9D2}" type="pres">
      <dgm:prSet presAssocID="{C4482ED2-BC04-4870-95E3-F8F2BCF377C7}" presName="rootComposite" presStyleCnt="0"/>
      <dgm:spPr/>
    </dgm:pt>
    <dgm:pt modelId="{2F96A620-B57C-49B1-B536-A60134EDF77F}" type="pres">
      <dgm:prSet presAssocID="{C4482ED2-BC04-4870-95E3-F8F2BCF377C7}" presName="rootText" presStyleLbl="node4" presStyleIdx="3" presStyleCnt="4">
        <dgm:presLayoutVars>
          <dgm:chPref val="3"/>
        </dgm:presLayoutVars>
      </dgm:prSet>
      <dgm:spPr/>
      <dgm:t>
        <a:bodyPr/>
        <a:lstStyle/>
        <a:p>
          <a:endParaRPr lang="en-US"/>
        </a:p>
      </dgm:t>
    </dgm:pt>
    <dgm:pt modelId="{F953CF2D-4E60-4BC8-AF8B-83CE7AC4D087}" type="pres">
      <dgm:prSet presAssocID="{C4482ED2-BC04-4870-95E3-F8F2BCF377C7}" presName="rootConnector" presStyleLbl="node4" presStyleIdx="3" presStyleCnt="4"/>
      <dgm:spPr/>
      <dgm:t>
        <a:bodyPr/>
        <a:lstStyle/>
        <a:p>
          <a:endParaRPr lang="en-US"/>
        </a:p>
      </dgm:t>
    </dgm:pt>
    <dgm:pt modelId="{FF4B3CE9-B64A-47E8-A03A-B3A712176054}" type="pres">
      <dgm:prSet presAssocID="{C4482ED2-BC04-4870-95E3-F8F2BCF377C7}" presName="hierChild4" presStyleCnt="0"/>
      <dgm:spPr/>
    </dgm:pt>
    <dgm:pt modelId="{16708D65-F193-4858-B412-DD09ABFA8C20}" type="pres">
      <dgm:prSet presAssocID="{C4482ED2-BC04-4870-95E3-F8F2BCF377C7}" presName="hierChild5" presStyleCnt="0"/>
      <dgm:spPr/>
    </dgm:pt>
    <dgm:pt modelId="{C112A5A6-5AC8-4519-A91E-F43961F2E0A3}" type="pres">
      <dgm:prSet presAssocID="{4F97E38D-7EE4-4F1A-B531-5FBE37C1EB26}" presName="hierChild5" presStyleCnt="0"/>
      <dgm:spPr/>
    </dgm:pt>
    <dgm:pt modelId="{15989056-F9C5-45E6-B67D-152ED056F461}" type="pres">
      <dgm:prSet presAssocID="{88900E89-B8FE-4DAA-8282-5A5F9A7511B9}" presName="hierChild5" presStyleCnt="0"/>
      <dgm:spPr/>
    </dgm:pt>
    <dgm:pt modelId="{47B6C6E2-076B-462E-98FB-58F05E5FDD47}" type="pres">
      <dgm:prSet presAssocID="{7FC18F24-DAEF-4EC8-84BC-8B87DF41EE94}" presName="hierChild3" presStyleCnt="0"/>
      <dgm:spPr/>
    </dgm:pt>
    <dgm:pt modelId="{C5B603A7-9875-4682-A041-6B621AE34197}" type="pres">
      <dgm:prSet presAssocID="{F4CDDDF9-94C7-423D-92CE-E91AE4A46D5A}" presName="Name115" presStyleLbl="parChTrans1D2" presStyleIdx="2" presStyleCnt="3"/>
      <dgm:spPr/>
      <dgm:t>
        <a:bodyPr/>
        <a:lstStyle/>
        <a:p>
          <a:endParaRPr lang="en-US"/>
        </a:p>
      </dgm:t>
    </dgm:pt>
    <dgm:pt modelId="{79C779BC-6115-4D64-9199-D0ED94CAC52A}" type="pres">
      <dgm:prSet presAssocID="{CE3F169A-2E7B-43AB-88FE-66C80BBE7F88}" presName="hierRoot3" presStyleCnt="0">
        <dgm:presLayoutVars>
          <dgm:hierBranch val="init"/>
        </dgm:presLayoutVars>
      </dgm:prSet>
      <dgm:spPr/>
    </dgm:pt>
    <dgm:pt modelId="{B7E713FA-0F07-4506-80CC-2499CD69C00A}" type="pres">
      <dgm:prSet presAssocID="{CE3F169A-2E7B-43AB-88FE-66C80BBE7F88}" presName="rootComposite3" presStyleCnt="0"/>
      <dgm:spPr/>
    </dgm:pt>
    <dgm:pt modelId="{D99CCCDA-53DD-4BF3-93F1-9A0DED438139}" type="pres">
      <dgm:prSet presAssocID="{CE3F169A-2E7B-43AB-88FE-66C80BBE7F88}" presName="rootText3" presStyleLbl="asst1" presStyleIdx="0" presStyleCnt="1" custScaleY="143017">
        <dgm:presLayoutVars>
          <dgm:chPref val="3"/>
        </dgm:presLayoutVars>
      </dgm:prSet>
      <dgm:spPr/>
      <dgm:t>
        <a:bodyPr/>
        <a:lstStyle/>
        <a:p>
          <a:endParaRPr lang="en-US"/>
        </a:p>
      </dgm:t>
    </dgm:pt>
    <dgm:pt modelId="{52E2BA35-025F-4A25-A922-3017F9BA150A}" type="pres">
      <dgm:prSet presAssocID="{CE3F169A-2E7B-43AB-88FE-66C80BBE7F88}" presName="rootConnector3" presStyleLbl="asst1" presStyleIdx="0" presStyleCnt="1"/>
      <dgm:spPr/>
      <dgm:t>
        <a:bodyPr/>
        <a:lstStyle/>
        <a:p>
          <a:endParaRPr lang="en-US"/>
        </a:p>
      </dgm:t>
    </dgm:pt>
    <dgm:pt modelId="{80D1859C-3EEA-4339-A776-54922D304684}" type="pres">
      <dgm:prSet presAssocID="{CE3F169A-2E7B-43AB-88FE-66C80BBE7F88}" presName="hierChild6" presStyleCnt="0"/>
      <dgm:spPr/>
    </dgm:pt>
    <dgm:pt modelId="{E6B105FA-72B0-4B50-8BBD-5C3308ADA8A3}" type="pres">
      <dgm:prSet presAssocID="{CE3F169A-2E7B-43AB-88FE-66C80BBE7F88}" presName="hierChild7" presStyleCnt="0"/>
      <dgm:spPr/>
    </dgm:pt>
  </dgm:ptLst>
  <dgm:cxnLst>
    <dgm:cxn modelId="{F9422FEF-ED3E-4A13-837D-C510E1387C9D}" type="presOf" srcId="{09B034D6-85A2-4B7D-A99C-A39B598E2C27}" destId="{948B7100-8193-4D95-9BC5-879CEF0BE98D}" srcOrd="0" destOrd="0" presId="urn:microsoft.com/office/officeart/2009/3/layout/HorizontalOrganizationChart"/>
    <dgm:cxn modelId="{B39A543B-894E-4E3B-83D6-6B2889CF57E8}" type="presOf" srcId="{C4CEB701-5C2B-44D2-967E-2D482CF5C5A6}" destId="{18A72B7C-21DD-4C14-8C4E-F2F26BBAC226}" srcOrd="1" destOrd="0" presId="urn:microsoft.com/office/officeart/2009/3/layout/HorizontalOrganizationChart"/>
    <dgm:cxn modelId="{C492D3EC-5055-4298-A9AE-9F4EEBD6D309}" type="presOf" srcId="{C4482ED2-BC04-4870-95E3-F8F2BCF377C7}" destId="{2F96A620-B57C-49B1-B536-A60134EDF77F}" srcOrd="0" destOrd="0" presId="urn:microsoft.com/office/officeart/2009/3/layout/HorizontalOrganizationChart"/>
    <dgm:cxn modelId="{D4A6E100-DF71-4A1A-87AD-42950867F991}" type="presOf" srcId="{0CDFA267-02BC-4E56-A5BF-73BBE32FBE30}" destId="{E93ED566-42B5-485F-88DA-9D4C0AEEBC57}" srcOrd="0" destOrd="0" presId="urn:microsoft.com/office/officeart/2009/3/layout/HorizontalOrganizationChart"/>
    <dgm:cxn modelId="{52388F2E-8244-47DB-84C7-A1F8E6A84BA7}" type="presOf" srcId="{DFFFD49F-A6F5-4826-8E0D-880D2BA7549A}" destId="{B3043E47-1911-4082-87A3-C8C07D0B607F}" srcOrd="0" destOrd="0" presId="urn:microsoft.com/office/officeart/2009/3/layout/HorizontalOrganizationChart"/>
    <dgm:cxn modelId="{0A0E35A8-4C7C-478A-B9C8-6D9A94A6CB9B}" type="presOf" srcId="{681CAC85-26F1-4AA9-B44E-9A8AEA2B4C75}" destId="{F8842154-BFCD-40B1-954C-5A4B974D742E}" srcOrd="0" destOrd="0" presId="urn:microsoft.com/office/officeart/2009/3/layout/HorizontalOrganizationChart"/>
    <dgm:cxn modelId="{7F9DB4CC-66C6-4DCF-988E-1DAD997AF526}" type="presOf" srcId="{7FC18F24-DAEF-4EC8-84BC-8B87DF41EE94}" destId="{3951F63B-B6C8-4548-A75A-BD86CCC2B8D5}" srcOrd="1" destOrd="0" presId="urn:microsoft.com/office/officeart/2009/3/layout/HorizontalOrganizationChart"/>
    <dgm:cxn modelId="{48EB0516-2D43-4880-80A4-0980CFABAA33}" type="presOf" srcId="{92E66E1A-1DC8-4979-B2D9-71888222C989}" destId="{5733CBB4-EEC8-4D71-A2E3-D6D9055E108A}" srcOrd="1" destOrd="0" presId="urn:microsoft.com/office/officeart/2009/3/layout/HorizontalOrganizationChart"/>
    <dgm:cxn modelId="{A0D42853-A9CF-454E-95C7-44A435F0BD35}" type="presOf" srcId="{558B7E3C-14AE-49C6-86B1-9AC4AEB7C380}" destId="{58C04633-97B7-47EA-9CB2-CFEC79A5E92B}" srcOrd="0" destOrd="0" presId="urn:microsoft.com/office/officeart/2009/3/layout/HorizontalOrganizationChart"/>
    <dgm:cxn modelId="{84999944-9907-4EAF-A149-04009C0D5641}" type="presOf" srcId="{DE462AD1-8F94-400A-B2D2-DD0D2D0ADF50}" destId="{6267E02B-A37E-4C2A-AD80-9F9623835B10}" srcOrd="1" destOrd="0" presId="urn:microsoft.com/office/officeart/2009/3/layout/HorizontalOrganizationChart"/>
    <dgm:cxn modelId="{F06DF87A-411C-4ECC-8497-94F567857177}" type="presOf" srcId="{4F97E38D-7EE4-4F1A-B531-5FBE37C1EB26}" destId="{3DE55FD2-BCE8-4EB2-874B-E70B408D5093}" srcOrd="0" destOrd="0" presId="urn:microsoft.com/office/officeart/2009/3/layout/HorizontalOrganizationChart"/>
    <dgm:cxn modelId="{72D08CC6-2D23-4BBA-AADF-23C22952AA7C}" type="presOf" srcId="{92E66E1A-1DC8-4979-B2D9-71888222C989}" destId="{E43ED555-3F68-4345-9B19-29BB32914F3C}" srcOrd="0" destOrd="0" presId="urn:microsoft.com/office/officeart/2009/3/layout/HorizontalOrganizationChart"/>
    <dgm:cxn modelId="{9DF65598-402E-4619-935E-E806D359238E}" srcId="{7FC18F24-DAEF-4EC8-84BC-8B87DF41EE94}" destId="{92E66E1A-1DC8-4979-B2D9-71888222C989}" srcOrd="1" destOrd="0" parTransId="{0CDFA267-02BC-4E56-A5BF-73BBE32FBE30}" sibTransId="{DE4AF206-F992-47E4-A34A-EC18C8EE1357}"/>
    <dgm:cxn modelId="{A8219DBE-808E-4FCB-9D6B-F35879407C7F}" srcId="{EDF0AC98-D523-46F3-B70B-1ED10FF203FA}" destId="{7FC18F24-DAEF-4EC8-84BC-8B87DF41EE94}" srcOrd="0" destOrd="0" parTransId="{93C2DEC4-4C97-4097-B7C2-30EFDD45423C}" sibTransId="{C1F1AF24-5E92-423C-AAAD-2EFC3CBE8ABB}"/>
    <dgm:cxn modelId="{FD84C203-EF54-4E91-AE0A-DC77E6FA5B4B}" type="presOf" srcId="{EDF0AC98-D523-46F3-B70B-1ED10FF203FA}" destId="{87C154B1-5DEA-46A3-BD78-C2E7C303522C}" srcOrd="0" destOrd="0" presId="urn:microsoft.com/office/officeart/2009/3/layout/HorizontalOrganizationChart"/>
    <dgm:cxn modelId="{E3AD25ED-2DD0-4531-9B92-0F5DBFED4CAC}" type="presOf" srcId="{7FC18F24-DAEF-4EC8-84BC-8B87DF41EE94}" destId="{7A338E8F-7A2F-438A-ACDF-A35E32B9A68B}" srcOrd="0" destOrd="0" presId="urn:microsoft.com/office/officeart/2009/3/layout/HorizontalOrganizationChart"/>
    <dgm:cxn modelId="{08A59189-7A8D-4997-B011-55979C2C1E0C}" type="presOf" srcId="{19949607-DE94-49C5-968D-5CA5A78EEB5C}" destId="{132CAED7-F08D-468D-9BD4-D40FA2EB45F2}" srcOrd="1" destOrd="0" presId="urn:microsoft.com/office/officeart/2009/3/layout/HorizontalOrganizationChart"/>
    <dgm:cxn modelId="{EADFF10B-8303-4E20-90E0-C45540A2EB4E}" type="presOf" srcId="{4F97E38D-7EE4-4F1A-B531-5FBE37C1EB26}" destId="{038F2D5C-DB06-46FA-B91E-0C5126F9AAEF}" srcOrd="1" destOrd="0" presId="urn:microsoft.com/office/officeart/2009/3/layout/HorizontalOrganizationChart"/>
    <dgm:cxn modelId="{8D5CB315-EA8A-4080-974C-B1BB996C1FCA}" srcId="{DE462AD1-8F94-400A-B2D2-DD0D2D0ADF50}" destId="{19949607-DE94-49C5-968D-5CA5A78EEB5C}" srcOrd="1" destOrd="0" parTransId="{51FB369E-2399-4674-A223-DA56FD0FA003}" sibTransId="{97C949FC-752F-4FD1-928E-B6CC136FEE7B}"/>
    <dgm:cxn modelId="{F023AE6B-FC69-4767-9738-3365B64ADD17}" srcId="{7FC18F24-DAEF-4EC8-84BC-8B87DF41EE94}" destId="{CE3F169A-2E7B-43AB-88FE-66C80BBE7F88}" srcOrd="0" destOrd="0" parTransId="{F4CDDDF9-94C7-423D-92CE-E91AE4A46D5A}" sibTransId="{F3A7CE9F-7F03-4963-85D6-48ABAAF8DB51}"/>
    <dgm:cxn modelId="{60B8FC66-CC03-41E5-AC39-A8DBE24957E6}" srcId="{92E66E1A-1DC8-4979-B2D9-71888222C989}" destId="{DE462AD1-8F94-400A-B2D2-DD0D2D0ADF50}" srcOrd="1" destOrd="0" parTransId="{FE4C3305-5C7B-40D0-BE53-C9BA32B4BB74}" sibTransId="{5E8282F5-E7EE-4C07-889D-0938DA90870A}"/>
    <dgm:cxn modelId="{F87DB375-BC10-41B3-8479-F9DE0B57F759}" type="presOf" srcId="{CC480BC4-06DD-489C-8A0C-A2754C5ED058}" destId="{74A8DBEA-D780-4145-8163-2AC961D89C6B}" srcOrd="1" destOrd="0" presId="urn:microsoft.com/office/officeart/2009/3/layout/HorizontalOrganizationChart"/>
    <dgm:cxn modelId="{E3CAA1B1-0C1F-40A8-89C4-65D64481DA0C}" type="presOf" srcId="{E3D19788-8A44-41CC-863C-705E52B3E2A8}" destId="{3E2AD05B-4472-4B54-8EF0-314E45607850}" srcOrd="0" destOrd="0" presId="urn:microsoft.com/office/officeart/2009/3/layout/HorizontalOrganizationChart"/>
    <dgm:cxn modelId="{BF110AA1-5D51-42D7-98ED-288CC3EE2880}" type="presOf" srcId="{CE3F169A-2E7B-43AB-88FE-66C80BBE7F88}" destId="{D99CCCDA-53DD-4BF3-93F1-9A0DED438139}" srcOrd="0" destOrd="0" presId="urn:microsoft.com/office/officeart/2009/3/layout/HorizontalOrganizationChart"/>
    <dgm:cxn modelId="{9838F97B-3D1E-4DFF-8D61-87154D85607A}" type="presOf" srcId="{650FC407-B5D4-43D8-8701-D1960D291A02}" destId="{E188F4C1-D8D1-4B8D-A397-21782B4C495E}" srcOrd="0" destOrd="0" presId="urn:microsoft.com/office/officeart/2009/3/layout/HorizontalOrganizationChart"/>
    <dgm:cxn modelId="{420D7910-CB98-4AD9-A3C3-CCC78387476C}" srcId="{4F97E38D-7EE4-4F1A-B531-5FBE37C1EB26}" destId="{C4482ED2-BC04-4870-95E3-F8F2BCF377C7}" srcOrd="1" destOrd="0" parTransId="{681CAC85-26F1-4AA9-B44E-9A8AEA2B4C75}" sibTransId="{4E789EBE-D976-4CD4-A8ED-FE63F648C6A9}"/>
    <dgm:cxn modelId="{4BC5E443-0104-4956-87B3-3C2630FBC3D9}" type="presOf" srcId="{558B7E3C-14AE-49C6-86B1-9AC4AEB7C380}" destId="{0BCE23FC-B55D-47D2-B7F0-01BBD71A0D21}" srcOrd="1" destOrd="0" presId="urn:microsoft.com/office/officeart/2009/3/layout/HorizontalOrganizationChart"/>
    <dgm:cxn modelId="{1DB1FA5D-6B70-456D-A8D2-A9C5252FEAE9}" type="presOf" srcId="{88900E89-B8FE-4DAA-8282-5A5F9A7511B9}" destId="{46B48D7F-F27D-49EA-9951-03D542692CE2}" srcOrd="0" destOrd="0" presId="urn:microsoft.com/office/officeart/2009/3/layout/HorizontalOrganizationChart"/>
    <dgm:cxn modelId="{0EE0DB9E-0728-49D3-8A34-F1FCCEBC1CEB}" srcId="{7FC18F24-DAEF-4EC8-84BC-8B87DF41EE94}" destId="{88900E89-B8FE-4DAA-8282-5A5F9A7511B9}" srcOrd="2" destOrd="0" parTransId="{DFFFD49F-A6F5-4826-8E0D-880D2BA7549A}" sibTransId="{D2CE1AA8-B41B-49EF-BF36-E0645A5AE119}"/>
    <dgm:cxn modelId="{65272E6A-B237-4F6F-B404-7EFB26DCDC83}" type="presOf" srcId="{88900E89-B8FE-4DAA-8282-5A5F9A7511B9}" destId="{40B46D93-2BA8-41A5-BA89-3B548BF52106}" srcOrd="1" destOrd="0" presId="urn:microsoft.com/office/officeart/2009/3/layout/HorizontalOrganizationChart"/>
    <dgm:cxn modelId="{9DCD93D9-0128-444B-99C5-729491223CA6}" type="presOf" srcId="{51FB369E-2399-4674-A223-DA56FD0FA003}" destId="{EB97E3AA-1A2B-4818-A571-93DAADF6EE8D}" srcOrd="0" destOrd="0" presId="urn:microsoft.com/office/officeart/2009/3/layout/HorizontalOrganizationChart"/>
    <dgm:cxn modelId="{F5E6E316-0CF8-48E5-BB62-59557A4C623C}" type="presOf" srcId="{650FC407-B5D4-43D8-8701-D1960D291A02}" destId="{8F6CFC7A-4CBA-4075-9019-3CAC9707165F}" srcOrd="1" destOrd="0" presId="urn:microsoft.com/office/officeart/2009/3/layout/HorizontalOrganizationChart"/>
    <dgm:cxn modelId="{EEB15E26-655F-46B4-8368-66C0261DA83B}" srcId="{92E66E1A-1DC8-4979-B2D9-71888222C989}" destId="{650FC407-B5D4-43D8-8701-D1960D291A02}" srcOrd="0" destOrd="0" parTransId="{FC53CD03-8A53-4531-B123-494B11C3F173}" sibTransId="{D3E19061-BA8E-445E-8624-32ACEE3D82B1}"/>
    <dgm:cxn modelId="{81BBB120-80DF-49CB-BCF3-AB6E4E535787}" type="presOf" srcId="{19949607-DE94-49C5-968D-5CA5A78EEB5C}" destId="{98858C92-3719-454E-BCE4-DDC894F8FF5F}" srcOrd="0" destOrd="0" presId="urn:microsoft.com/office/officeart/2009/3/layout/HorizontalOrganizationChart"/>
    <dgm:cxn modelId="{8A7975B9-06E6-4FB6-80A2-3F2348D4EC6C}" srcId="{88900E89-B8FE-4DAA-8282-5A5F9A7511B9}" destId="{CC480BC4-06DD-489C-8A0C-A2754C5ED058}" srcOrd="0" destOrd="0" parTransId="{24076236-2876-435C-9ED2-6BB0C5180BC9}" sibTransId="{CA87CFDF-07DE-4ED4-BAC3-C8EC6A8C0F35}"/>
    <dgm:cxn modelId="{A51C47AB-A229-4068-82DA-E7D1B9960AF1}" type="presOf" srcId="{CC480BC4-06DD-489C-8A0C-A2754C5ED058}" destId="{D9459F54-82D4-410D-A8F5-CF5701A37937}" srcOrd="0" destOrd="0" presId="urn:microsoft.com/office/officeart/2009/3/layout/HorizontalOrganizationChart"/>
    <dgm:cxn modelId="{C8FD1ACD-4402-4C4E-AD34-471E483D4EB0}" type="presOf" srcId="{8BECC058-39D0-4309-A796-C81FDC3A4E95}" destId="{269AD892-FE44-422D-97AC-36468CC52E39}" srcOrd="0" destOrd="0" presId="urn:microsoft.com/office/officeart/2009/3/layout/HorizontalOrganizationChart"/>
    <dgm:cxn modelId="{B6E70B8D-9E68-4A8D-80D8-9696E3F1A067}" srcId="{4F97E38D-7EE4-4F1A-B531-5FBE37C1EB26}" destId="{C4CEB701-5C2B-44D2-967E-2D482CF5C5A6}" srcOrd="0" destOrd="0" parTransId="{09B034D6-85A2-4B7D-A99C-A39B598E2C27}" sibTransId="{6C3AF689-89CD-4082-96F4-2903FF0CA947}"/>
    <dgm:cxn modelId="{D818F5B1-244B-4A4E-8FB6-298AD79B3C63}" type="presOf" srcId="{C4482ED2-BC04-4870-95E3-F8F2BCF377C7}" destId="{F953CF2D-4E60-4BC8-AF8B-83CE7AC4D087}" srcOrd="1" destOrd="0" presId="urn:microsoft.com/office/officeart/2009/3/layout/HorizontalOrganizationChart"/>
    <dgm:cxn modelId="{03D9AE0A-D354-40D5-918B-6BBF2BAB52F9}" type="presOf" srcId="{24076236-2876-435C-9ED2-6BB0C5180BC9}" destId="{B216FEC0-FE47-42F7-97AA-4E3701C71010}" srcOrd="0" destOrd="0" presId="urn:microsoft.com/office/officeart/2009/3/layout/HorizontalOrganizationChart"/>
    <dgm:cxn modelId="{0DC4FF1C-0ED3-464D-BDBD-329C360611F9}" type="presOf" srcId="{F4CDDDF9-94C7-423D-92CE-E91AE4A46D5A}" destId="{C5B603A7-9875-4682-A041-6B621AE34197}" srcOrd="0" destOrd="0" presId="urn:microsoft.com/office/officeart/2009/3/layout/HorizontalOrganizationChart"/>
    <dgm:cxn modelId="{E6F2F786-0C6E-43B1-B4CD-6DA54762CCF2}" srcId="{88900E89-B8FE-4DAA-8282-5A5F9A7511B9}" destId="{4F97E38D-7EE4-4F1A-B531-5FBE37C1EB26}" srcOrd="1" destOrd="0" parTransId="{8BECC058-39D0-4309-A796-C81FDC3A4E95}" sibTransId="{FB1840FD-6D96-40D4-91C3-B62289D823D6}"/>
    <dgm:cxn modelId="{9C55A362-68DB-4524-8AE1-6C5AE2B00FE0}" srcId="{DE462AD1-8F94-400A-B2D2-DD0D2D0ADF50}" destId="{558B7E3C-14AE-49C6-86B1-9AC4AEB7C380}" srcOrd="0" destOrd="0" parTransId="{E3D19788-8A44-41CC-863C-705E52B3E2A8}" sibTransId="{8FA07A0F-B520-4B52-8AA8-8B8BC59E1C11}"/>
    <dgm:cxn modelId="{A200F8B2-7A09-4C17-BB7C-AB4AE7F560CD}" type="presOf" srcId="{DE462AD1-8F94-400A-B2D2-DD0D2D0ADF50}" destId="{2B738D7A-D5F3-4274-9877-469CB07A2707}" srcOrd="0" destOrd="0" presId="urn:microsoft.com/office/officeart/2009/3/layout/HorizontalOrganizationChart"/>
    <dgm:cxn modelId="{ABB7B1AB-D474-4604-B6B1-07D6EF17B9E4}" type="presOf" srcId="{FC53CD03-8A53-4531-B123-494B11C3F173}" destId="{05BA7112-05C0-44F3-A323-7E64969B99ED}" srcOrd="0" destOrd="0" presId="urn:microsoft.com/office/officeart/2009/3/layout/HorizontalOrganizationChart"/>
    <dgm:cxn modelId="{610E29C9-3CCF-411D-8AAE-32E1E62B1543}" type="presOf" srcId="{FE4C3305-5C7B-40D0-BE53-C9BA32B4BB74}" destId="{9CA1E0C3-A7C3-436B-958E-8C9135A5D0A6}" srcOrd="0" destOrd="0" presId="urn:microsoft.com/office/officeart/2009/3/layout/HorizontalOrganizationChart"/>
    <dgm:cxn modelId="{B2C24658-2AD2-4FF9-805C-28CC0A1E53B8}" type="presOf" srcId="{CE3F169A-2E7B-43AB-88FE-66C80BBE7F88}" destId="{52E2BA35-025F-4A25-A922-3017F9BA150A}" srcOrd="1" destOrd="0" presId="urn:microsoft.com/office/officeart/2009/3/layout/HorizontalOrganizationChart"/>
    <dgm:cxn modelId="{7E8C954F-1773-49D0-AA20-979B0D5231F5}" type="presOf" srcId="{C4CEB701-5C2B-44D2-967E-2D482CF5C5A6}" destId="{2F878224-10DD-4FC4-BCCB-0C41E1C14A47}" srcOrd="0" destOrd="0" presId="urn:microsoft.com/office/officeart/2009/3/layout/HorizontalOrganizationChart"/>
    <dgm:cxn modelId="{F956D5D9-7D38-4A5F-A226-8CE5A7235288}" type="presParOf" srcId="{87C154B1-5DEA-46A3-BD78-C2E7C303522C}" destId="{60C7876C-E797-4769-B989-56E0D3371E5D}" srcOrd="0" destOrd="0" presId="urn:microsoft.com/office/officeart/2009/3/layout/HorizontalOrganizationChart"/>
    <dgm:cxn modelId="{2A7F9CC8-9A98-4E58-9876-55C1B912F23E}" type="presParOf" srcId="{60C7876C-E797-4769-B989-56E0D3371E5D}" destId="{76C694D3-BEA1-4158-BB49-D86BF563FF3B}" srcOrd="0" destOrd="0" presId="urn:microsoft.com/office/officeart/2009/3/layout/HorizontalOrganizationChart"/>
    <dgm:cxn modelId="{2BD1471E-04FF-4BF3-A652-743B56D2D5EA}" type="presParOf" srcId="{76C694D3-BEA1-4158-BB49-D86BF563FF3B}" destId="{7A338E8F-7A2F-438A-ACDF-A35E32B9A68B}" srcOrd="0" destOrd="0" presId="urn:microsoft.com/office/officeart/2009/3/layout/HorizontalOrganizationChart"/>
    <dgm:cxn modelId="{0A327E18-8347-4DD2-8FA1-C42AB8928ED5}" type="presParOf" srcId="{76C694D3-BEA1-4158-BB49-D86BF563FF3B}" destId="{3951F63B-B6C8-4548-A75A-BD86CCC2B8D5}" srcOrd="1" destOrd="0" presId="urn:microsoft.com/office/officeart/2009/3/layout/HorizontalOrganizationChart"/>
    <dgm:cxn modelId="{692AD638-6769-4B9D-BC67-62C40E5156C1}" type="presParOf" srcId="{60C7876C-E797-4769-B989-56E0D3371E5D}" destId="{47FD7168-8314-459D-B7C7-79B13C5BBF02}" srcOrd="1" destOrd="0" presId="urn:microsoft.com/office/officeart/2009/3/layout/HorizontalOrganizationChart"/>
    <dgm:cxn modelId="{320B8A13-8FED-4E6D-95F1-270E7A9EEB85}" type="presParOf" srcId="{47FD7168-8314-459D-B7C7-79B13C5BBF02}" destId="{E93ED566-42B5-485F-88DA-9D4C0AEEBC57}" srcOrd="0" destOrd="0" presId="urn:microsoft.com/office/officeart/2009/3/layout/HorizontalOrganizationChart"/>
    <dgm:cxn modelId="{F35FB146-45C0-45A8-BD50-08D5233DE842}" type="presParOf" srcId="{47FD7168-8314-459D-B7C7-79B13C5BBF02}" destId="{EE6AD23A-4693-4A87-B8B3-CF20A1A0EAF6}" srcOrd="1" destOrd="0" presId="urn:microsoft.com/office/officeart/2009/3/layout/HorizontalOrganizationChart"/>
    <dgm:cxn modelId="{3BE6CC27-ED87-4AA6-8C7C-864F4FB3A868}" type="presParOf" srcId="{EE6AD23A-4693-4A87-B8B3-CF20A1A0EAF6}" destId="{81358714-61CD-47B7-AAE0-87CE124B929C}" srcOrd="0" destOrd="0" presId="urn:microsoft.com/office/officeart/2009/3/layout/HorizontalOrganizationChart"/>
    <dgm:cxn modelId="{4ABF944B-C9D2-4347-A58E-826F9604C4FC}" type="presParOf" srcId="{81358714-61CD-47B7-AAE0-87CE124B929C}" destId="{E43ED555-3F68-4345-9B19-29BB32914F3C}" srcOrd="0" destOrd="0" presId="urn:microsoft.com/office/officeart/2009/3/layout/HorizontalOrganizationChart"/>
    <dgm:cxn modelId="{0A1BC578-0885-4A80-B161-1A0D42CA1B15}" type="presParOf" srcId="{81358714-61CD-47B7-AAE0-87CE124B929C}" destId="{5733CBB4-EEC8-4D71-A2E3-D6D9055E108A}" srcOrd="1" destOrd="0" presId="urn:microsoft.com/office/officeart/2009/3/layout/HorizontalOrganizationChart"/>
    <dgm:cxn modelId="{AF7D7577-E057-4D14-811C-52EE20BD02F7}" type="presParOf" srcId="{EE6AD23A-4693-4A87-B8B3-CF20A1A0EAF6}" destId="{8C572A51-CDC6-4AF9-BCE9-B3391238ED71}" srcOrd="1" destOrd="0" presId="urn:microsoft.com/office/officeart/2009/3/layout/HorizontalOrganizationChart"/>
    <dgm:cxn modelId="{06233143-6AFA-4BC2-B687-8C945ACD1516}" type="presParOf" srcId="{8C572A51-CDC6-4AF9-BCE9-B3391238ED71}" destId="{05BA7112-05C0-44F3-A323-7E64969B99ED}" srcOrd="0" destOrd="0" presId="urn:microsoft.com/office/officeart/2009/3/layout/HorizontalOrganizationChart"/>
    <dgm:cxn modelId="{24828C28-3E3F-4713-AD16-3A330695C871}" type="presParOf" srcId="{8C572A51-CDC6-4AF9-BCE9-B3391238ED71}" destId="{FE00B0AB-0921-43E8-8CDB-48B949519EDA}" srcOrd="1" destOrd="0" presId="urn:microsoft.com/office/officeart/2009/3/layout/HorizontalOrganizationChart"/>
    <dgm:cxn modelId="{00EFDFA8-D5B7-4792-A636-20786FCE1031}" type="presParOf" srcId="{FE00B0AB-0921-43E8-8CDB-48B949519EDA}" destId="{60FF1658-DBC8-4197-8D20-10D4A94E0AEB}" srcOrd="0" destOrd="0" presId="urn:microsoft.com/office/officeart/2009/3/layout/HorizontalOrganizationChart"/>
    <dgm:cxn modelId="{D4805E55-E183-4493-89F4-E565987D4768}" type="presParOf" srcId="{60FF1658-DBC8-4197-8D20-10D4A94E0AEB}" destId="{E188F4C1-D8D1-4B8D-A397-21782B4C495E}" srcOrd="0" destOrd="0" presId="urn:microsoft.com/office/officeart/2009/3/layout/HorizontalOrganizationChart"/>
    <dgm:cxn modelId="{EBB7F711-7C45-4973-9D66-E1ACC785CFD6}" type="presParOf" srcId="{60FF1658-DBC8-4197-8D20-10D4A94E0AEB}" destId="{8F6CFC7A-4CBA-4075-9019-3CAC9707165F}" srcOrd="1" destOrd="0" presId="urn:microsoft.com/office/officeart/2009/3/layout/HorizontalOrganizationChart"/>
    <dgm:cxn modelId="{E2EC1E58-10E3-4E16-8196-A278E86732A1}" type="presParOf" srcId="{FE00B0AB-0921-43E8-8CDB-48B949519EDA}" destId="{D52AADFF-335A-4633-A2C2-BDB0E3182833}" srcOrd="1" destOrd="0" presId="urn:microsoft.com/office/officeart/2009/3/layout/HorizontalOrganizationChart"/>
    <dgm:cxn modelId="{53BEE04E-AA4C-4AB8-8B6E-A0224CFB7EDB}" type="presParOf" srcId="{FE00B0AB-0921-43E8-8CDB-48B949519EDA}" destId="{EA2CE3FD-DEF0-4056-80E5-D2D14A6952F2}" srcOrd="2" destOrd="0" presId="urn:microsoft.com/office/officeart/2009/3/layout/HorizontalOrganizationChart"/>
    <dgm:cxn modelId="{3DF9E906-6F5F-46B7-ADCB-91F1B204818F}" type="presParOf" srcId="{8C572A51-CDC6-4AF9-BCE9-B3391238ED71}" destId="{9CA1E0C3-A7C3-436B-958E-8C9135A5D0A6}" srcOrd="2" destOrd="0" presId="urn:microsoft.com/office/officeart/2009/3/layout/HorizontalOrganizationChart"/>
    <dgm:cxn modelId="{4BDE5660-6219-42F8-BAFA-4B33668420A0}" type="presParOf" srcId="{8C572A51-CDC6-4AF9-BCE9-B3391238ED71}" destId="{E3AA67E6-39E1-4DEF-9D02-3BE589CAAFC7}" srcOrd="3" destOrd="0" presId="urn:microsoft.com/office/officeart/2009/3/layout/HorizontalOrganizationChart"/>
    <dgm:cxn modelId="{7081DF31-3EA4-4F00-8662-C23F93584E58}" type="presParOf" srcId="{E3AA67E6-39E1-4DEF-9D02-3BE589CAAFC7}" destId="{77859A8D-3452-45D7-ADC2-F9688A0241B9}" srcOrd="0" destOrd="0" presId="urn:microsoft.com/office/officeart/2009/3/layout/HorizontalOrganizationChart"/>
    <dgm:cxn modelId="{41C662E1-C455-40B3-B9E7-0899D376F826}" type="presParOf" srcId="{77859A8D-3452-45D7-ADC2-F9688A0241B9}" destId="{2B738D7A-D5F3-4274-9877-469CB07A2707}" srcOrd="0" destOrd="0" presId="urn:microsoft.com/office/officeart/2009/3/layout/HorizontalOrganizationChart"/>
    <dgm:cxn modelId="{3F074AEA-5FEB-4DE2-BFC1-1D57CABE23C5}" type="presParOf" srcId="{77859A8D-3452-45D7-ADC2-F9688A0241B9}" destId="{6267E02B-A37E-4C2A-AD80-9F9623835B10}" srcOrd="1" destOrd="0" presId="urn:microsoft.com/office/officeart/2009/3/layout/HorizontalOrganizationChart"/>
    <dgm:cxn modelId="{E962497A-E733-495A-BC62-7F7F81D4D20D}" type="presParOf" srcId="{E3AA67E6-39E1-4DEF-9D02-3BE589CAAFC7}" destId="{E0DE8F38-CC6A-4143-A7F2-FA5FB5335DA5}" srcOrd="1" destOrd="0" presId="urn:microsoft.com/office/officeart/2009/3/layout/HorizontalOrganizationChart"/>
    <dgm:cxn modelId="{3848D05F-9242-400C-91C5-5FC976739535}" type="presParOf" srcId="{E0DE8F38-CC6A-4143-A7F2-FA5FB5335DA5}" destId="{3E2AD05B-4472-4B54-8EF0-314E45607850}" srcOrd="0" destOrd="0" presId="urn:microsoft.com/office/officeart/2009/3/layout/HorizontalOrganizationChart"/>
    <dgm:cxn modelId="{7D3551D7-328B-466B-966B-4BDF18E35816}" type="presParOf" srcId="{E0DE8F38-CC6A-4143-A7F2-FA5FB5335DA5}" destId="{A43917DC-4F11-413B-8E27-CA9F853B318F}" srcOrd="1" destOrd="0" presId="urn:microsoft.com/office/officeart/2009/3/layout/HorizontalOrganizationChart"/>
    <dgm:cxn modelId="{0458596D-D649-4C8E-ADEC-41A2959876F6}" type="presParOf" srcId="{A43917DC-4F11-413B-8E27-CA9F853B318F}" destId="{88245CCE-E67C-4C9F-8DF5-BC5A07D176AC}" srcOrd="0" destOrd="0" presId="urn:microsoft.com/office/officeart/2009/3/layout/HorizontalOrganizationChart"/>
    <dgm:cxn modelId="{FF33EE69-49AD-4A7F-9C71-E16E11B670CD}" type="presParOf" srcId="{88245CCE-E67C-4C9F-8DF5-BC5A07D176AC}" destId="{58C04633-97B7-47EA-9CB2-CFEC79A5E92B}" srcOrd="0" destOrd="0" presId="urn:microsoft.com/office/officeart/2009/3/layout/HorizontalOrganizationChart"/>
    <dgm:cxn modelId="{16303E41-A215-4B00-9C02-D6413D1943D8}" type="presParOf" srcId="{88245CCE-E67C-4C9F-8DF5-BC5A07D176AC}" destId="{0BCE23FC-B55D-47D2-B7F0-01BBD71A0D21}" srcOrd="1" destOrd="0" presId="urn:microsoft.com/office/officeart/2009/3/layout/HorizontalOrganizationChart"/>
    <dgm:cxn modelId="{F81B2FFC-CD29-498A-A299-2E7134022BF3}" type="presParOf" srcId="{A43917DC-4F11-413B-8E27-CA9F853B318F}" destId="{25AA7A05-009E-4C90-98E9-812FC3DF452F}" srcOrd="1" destOrd="0" presId="urn:microsoft.com/office/officeart/2009/3/layout/HorizontalOrganizationChart"/>
    <dgm:cxn modelId="{8F43A212-2AA5-47BE-8E5D-FD89697A1BCD}" type="presParOf" srcId="{A43917DC-4F11-413B-8E27-CA9F853B318F}" destId="{78F41DC9-A3AD-409C-AAD0-C4BBA22E6C3D}" srcOrd="2" destOrd="0" presId="urn:microsoft.com/office/officeart/2009/3/layout/HorizontalOrganizationChart"/>
    <dgm:cxn modelId="{966FBF3F-BC05-46CD-BE09-F9B68836A221}" type="presParOf" srcId="{E0DE8F38-CC6A-4143-A7F2-FA5FB5335DA5}" destId="{EB97E3AA-1A2B-4818-A571-93DAADF6EE8D}" srcOrd="2" destOrd="0" presId="urn:microsoft.com/office/officeart/2009/3/layout/HorizontalOrganizationChart"/>
    <dgm:cxn modelId="{88D7CA07-886B-4AA6-B007-AA5AB459C697}" type="presParOf" srcId="{E0DE8F38-CC6A-4143-A7F2-FA5FB5335DA5}" destId="{1FA2DD13-E555-4705-82D5-359DA9BD3BA3}" srcOrd="3" destOrd="0" presId="urn:microsoft.com/office/officeart/2009/3/layout/HorizontalOrganizationChart"/>
    <dgm:cxn modelId="{A7CE197E-2F94-401C-83E9-0ED57A43CF5A}" type="presParOf" srcId="{1FA2DD13-E555-4705-82D5-359DA9BD3BA3}" destId="{166514EA-A9CE-45D0-954A-2307BE1D7CB9}" srcOrd="0" destOrd="0" presId="urn:microsoft.com/office/officeart/2009/3/layout/HorizontalOrganizationChart"/>
    <dgm:cxn modelId="{C2C27ADD-90D0-4F0B-AA71-6C6809BCBACC}" type="presParOf" srcId="{166514EA-A9CE-45D0-954A-2307BE1D7CB9}" destId="{98858C92-3719-454E-BCE4-DDC894F8FF5F}" srcOrd="0" destOrd="0" presId="urn:microsoft.com/office/officeart/2009/3/layout/HorizontalOrganizationChart"/>
    <dgm:cxn modelId="{B3907252-A87E-4D28-B3CA-0E0D2FE1C781}" type="presParOf" srcId="{166514EA-A9CE-45D0-954A-2307BE1D7CB9}" destId="{132CAED7-F08D-468D-9BD4-D40FA2EB45F2}" srcOrd="1" destOrd="0" presId="urn:microsoft.com/office/officeart/2009/3/layout/HorizontalOrganizationChart"/>
    <dgm:cxn modelId="{9B817D58-BDA8-4046-AC8C-3F243C068AA3}" type="presParOf" srcId="{1FA2DD13-E555-4705-82D5-359DA9BD3BA3}" destId="{BE89FB7B-83A9-41CD-A283-405C27CAE187}" srcOrd="1" destOrd="0" presId="urn:microsoft.com/office/officeart/2009/3/layout/HorizontalOrganizationChart"/>
    <dgm:cxn modelId="{5FD9AF96-11BC-4FE1-9835-614027BEDFEC}" type="presParOf" srcId="{1FA2DD13-E555-4705-82D5-359DA9BD3BA3}" destId="{511E6D98-D967-42F1-9EB5-A56E3A3541FF}" srcOrd="2" destOrd="0" presId="urn:microsoft.com/office/officeart/2009/3/layout/HorizontalOrganizationChart"/>
    <dgm:cxn modelId="{37C94DB0-68D9-40DE-8B0F-094349C7980D}" type="presParOf" srcId="{E3AA67E6-39E1-4DEF-9D02-3BE589CAAFC7}" destId="{F0EBEE5E-A1E0-409F-BED9-24D37BF5CD14}" srcOrd="2" destOrd="0" presId="urn:microsoft.com/office/officeart/2009/3/layout/HorizontalOrganizationChart"/>
    <dgm:cxn modelId="{55D7589F-B444-4E48-9F7B-9FC41A455C8C}" type="presParOf" srcId="{EE6AD23A-4693-4A87-B8B3-CF20A1A0EAF6}" destId="{3E799892-B5C7-4F1D-B642-665A6B903D15}" srcOrd="2" destOrd="0" presId="urn:microsoft.com/office/officeart/2009/3/layout/HorizontalOrganizationChart"/>
    <dgm:cxn modelId="{49684D2B-7956-4A6C-A880-BA2BC886D4D0}" type="presParOf" srcId="{47FD7168-8314-459D-B7C7-79B13C5BBF02}" destId="{B3043E47-1911-4082-87A3-C8C07D0B607F}" srcOrd="2" destOrd="0" presId="urn:microsoft.com/office/officeart/2009/3/layout/HorizontalOrganizationChart"/>
    <dgm:cxn modelId="{DBE3D4EF-80CC-406D-9092-6563B0D21FD8}" type="presParOf" srcId="{47FD7168-8314-459D-B7C7-79B13C5BBF02}" destId="{F085D85C-E0E6-4705-8B03-4252CDBB84D7}" srcOrd="3" destOrd="0" presId="urn:microsoft.com/office/officeart/2009/3/layout/HorizontalOrganizationChart"/>
    <dgm:cxn modelId="{D6DFEC97-9B79-465F-AC83-77B96F00DA1E}" type="presParOf" srcId="{F085D85C-E0E6-4705-8B03-4252CDBB84D7}" destId="{8D1E6F56-A8D6-41F1-839E-1736FAC7047F}" srcOrd="0" destOrd="0" presId="urn:microsoft.com/office/officeart/2009/3/layout/HorizontalOrganizationChart"/>
    <dgm:cxn modelId="{8EAB3EFA-ABE7-42F6-8E73-BF23D54411B0}" type="presParOf" srcId="{8D1E6F56-A8D6-41F1-839E-1736FAC7047F}" destId="{46B48D7F-F27D-49EA-9951-03D542692CE2}" srcOrd="0" destOrd="0" presId="urn:microsoft.com/office/officeart/2009/3/layout/HorizontalOrganizationChart"/>
    <dgm:cxn modelId="{99997A8A-48D3-4220-9CA9-063422828BB8}" type="presParOf" srcId="{8D1E6F56-A8D6-41F1-839E-1736FAC7047F}" destId="{40B46D93-2BA8-41A5-BA89-3B548BF52106}" srcOrd="1" destOrd="0" presId="urn:microsoft.com/office/officeart/2009/3/layout/HorizontalOrganizationChart"/>
    <dgm:cxn modelId="{84BDCB72-7759-4C3A-A8DB-B5699A5C60C5}" type="presParOf" srcId="{F085D85C-E0E6-4705-8B03-4252CDBB84D7}" destId="{0B4B4E82-E03B-4EB5-9BA0-166C4237521E}" srcOrd="1" destOrd="0" presId="urn:microsoft.com/office/officeart/2009/3/layout/HorizontalOrganizationChart"/>
    <dgm:cxn modelId="{0F809223-82D1-4C02-8025-058AAAADD1CD}" type="presParOf" srcId="{0B4B4E82-E03B-4EB5-9BA0-166C4237521E}" destId="{B216FEC0-FE47-42F7-97AA-4E3701C71010}" srcOrd="0" destOrd="0" presId="urn:microsoft.com/office/officeart/2009/3/layout/HorizontalOrganizationChart"/>
    <dgm:cxn modelId="{32D8AC1E-2003-46FA-BCAD-FB431FABA46D}" type="presParOf" srcId="{0B4B4E82-E03B-4EB5-9BA0-166C4237521E}" destId="{85F13A35-9129-4E58-94A5-7C4369C9E06E}" srcOrd="1" destOrd="0" presId="urn:microsoft.com/office/officeart/2009/3/layout/HorizontalOrganizationChart"/>
    <dgm:cxn modelId="{F42302F8-9423-47A4-BD05-234182F89833}" type="presParOf" srcId="{85F13A35-9129-4E58-94A5-7C4369C9E06E}" destId="{1C71CF73-6077-4C82-85A9-5415F348A329}" srcOrd="0" destOrd="0" presId="urn:microsoft.com/office/officeart/2009/3/layout/HorizontalOrganizationChart"/>
    <dgm:cxn modelId="{8F088668-8279-49CF-ADE2-52EFFD97F249}" type="presParOf" srcId="{1C71CF73-6077-4C82-85A9-5415F348A329}" destId="{D9459F54-82D4-410D-A8F5-CF5701A37937}" srcOrd="0" destOrd="0" presId="urn:microsoft.com/office/officeart/2009/3/layout/HorizontalOrganizationChart"/>
    <dgm:cxn modelId="{73076F74-6872-4BE0-9958-6E3A09FB6A0A}" type="presParOf" srcId="{1C71CF73-6077-4C82-85A9-5415F348A329}" destId="{74A8DBEA-D780-4145-8163-2AC961D89C6B}" srcOrd="1" destOrd="0" presId="urn:microsoft.com/office/officeart/2009/3/layout/HorizontalOrganizationChart"/>
    <dgm:cxn modelId="{9FAFD828-D3B0-4271-8360-37439A959D4A}" type="presParOf" srcId="{85F13A35-9129-4E58-94A5-7C4369C9E06E}" destId="{77498B86-0C53-4C12-ABA9-2D81482BD0EA}" srcOrd="1" destOrd="0" presId="urn:microsoft.com/office/officeart/2009/3/layout/HorizontalOrganizationChart"/>
    <dgm:cxn modelId="{1CE3012E-ECD8-4CF2-9156-F7599F7CB16E}" type="presParOf" srcId="{85F13A35-9129-4E58-94A5-7C4369C9E06E}" destId="{64BDB233-09E6-463B-A559-F206D1480560}" srcOrd="2" destOrd="0" presId="urn:microsoft.com/office/officeart/2009/3/layout/HorizontalOrganizationChart"/>
    <dgm:cxn modelId="{559696CF-23C4-40B8-B420-F2490D1AD118}" type="presParOf" srcId="{0B4B4E82-E03B-4EB5-9BA0-166C4237521E}" destId="{269AD892-FE44-422D-97AC-36468CC52E39}" srcOrd="2" destOrd="0" presId="urn:microsoft.com/office/officeart/2009/3/layout/HorizontalOrganizationChart"/>
    <dgm:cxn modelId="{058AF85E-C8B9-4DC7-BE79-6B983076D8F5}" type="presParOf" srcId="{0B4B4E82-E03B-4EB5-9BA0-166C4237521E}" destId="{E9A6373F-7CE8-4711-B0E7-B753F8905A0D}" srcOrd="3" destOrd="0" presId="urn:microsoft.com/office/officeart/2009/3/layout/HorizontalOrganizationChart"/>
    <dgm:cxn modelId="{65B82A76-971F-46DF-AB68-6E1069BF0F40}" type="presParOf" srcId="{E9A6373F-7CE8-4711-B0E7-B753F8905A0D}" destId="{71D7D522-1919-4644-B0DC-3D605EFB4912}" srcOrd="0" destOrd="0" presId="urn:microsoft.com/office/officeart/2009/3/layout/HorizontalOrganizationChart"/>
    <dgm:cxn modelId="{39B23B98-C5BF-4ACF-8CD6-266DE05F82B5}" type="presParOf" srcId="{71D7D522-1919-4644-B0DC-3D605EFB4912}" destId="{3DE55FD2-BCE8-4EB2-874B-E70B408D5093}" srcOrd="0" destOrd="0" presId="urn:microsoft.com/office/officeart/2009/3/layout/HorizontalOrganizationChart"/>
    <dgm:cxn modelId="{640FCC14-7329-43B4-B17A-8CD75C4F06E7}" type="presParOf" srcId="{71D7D522-1919-4644-B0DC-3D605EFB4912}" destId="{038F2D5C-DB06-46FA-B91E-0C5126F9AAEF}" srcOrd="1" destOrd="0" presId="urn:microsoft.com/office/officeart/2009/3/layout/HorizontalOrganizationChart"/>
    <dgm:cxn modelId="{8937D041-A59E-4BC9-A540-E685A8075EDB}" type="presParOf" srcId="{E9A6373F-7CE8-4711-B0E7-B753F8905A0D}" destId="{3DE6A7BB-751E-4CF0-9734-6E64F0D8EFE0}" srcOrd="1" destOrd="0" presId="urn:microsoft.com/office/officeart/2009/3/layout/HorizontalOrganizationChart"/>
    <dgm:cxn modelId="{763D9A64-37A5-42C9-BC18-E8BD376F1D0F}" type="presParOf" srcId="{3DE6A7BB-751E-4CF0-9734-6E64F0D8EFE0}" destId="{948B7100-8193-4D95-9BC5-879CEF0BE98D}" srcOrd="0" destOrd="0" presId="urn:microsoft.com/office/officeart/2009/3/layout/HorizontalOrganizationChart"/>
    <dgm:cxn modelId="{5CBE888B-D312-4974-AF97-9D9B0F882482}" type="presParOf" srcId="{3DE6A7BB-751E-4CF0-9734-6E64F0D8EFE0}" destId="{DA566924-9A7E-4734-A85B-D6849CCEB46B}" srcOrd="1" destOrd="0" presId="urn:microsoft.com/office/officeart/2009/3/layout/HorizontalOrganizationChart"/>
    <dgm:cxn modelId="{7512F282-5769-4567-8FFE-9A141E973750}" type="presParOf" srcId="{DA566924-9A7E-4734-A85B-D6849CCEB46B}" destId="{EF1B2204-2221-4B7B-8857-D6AB49DA0BF1}" srcOrd="0" destOrd="0" presId="urn:microsoft.com/office/officeart/2009/3/layout/HorizontalOrganizationChart"/>
    <dgm:cxn modelId="{0335A2FC-4093-4F4C-BC33-B59903A7D7B1}" type="presParOf" srcId="{EF1B2204-2221-4B7B-8857-D6AB49DA0BF1}" destId="{2F878224-10DD-4FC4-BCCB-0C41E1C14A47}" srcOrd="0" destOrd="0" presId="urn:microsoft.com/office/officeart/2009/3/layout/HorizontalOrganizationChart"/>
    <dgm:cxn modelId="{9857796F-78B3-4DBC-BB14-52A0C08ECC20}" type="presParOf" srcId="{EF1B2204-2221-4B7B-8857-D6AB49DA0BF1}" destId="{18A72B7C-21DD-4C14-8C4E-F2F26BBAC226}" srcOrd="1" destOrd="0" presId="urn:microsoft.com/office/officeart/2009/3/layout/HorizontalOrganizationChart"/>
    <dgm:cxn modelId="{D092D471-2119-4870-89F9-FA5F1CBB0329}" type="presParOf" srcId="{DA566924-9A7E-4734-A85B-D6849CCEB46B}" destId="{2F2DADD6-39D4-45EE-8BFC-3FC09D459D61}" srcOrd="1" destOrd="0" presId="urn:microsoft.com/office/officeart/2009/3/layout/HorizontalOrganizationChart"/>
    <dgm:cxn modelId="{8FD84387-FC72-45F4-88F9-799841EBA464}" type="presParOf" srcId="{DA566924-9A7E-4734-A85B-D6849CCEB46B}" destId="{D55B19FF-87B6-448A-BA20-CFAEFD6B3D8C}" srcOrd="2" destOrd="0" presId="urn:microsoft.com/office/officeart/2009/3/layout/HorizontalOrganizationChart"/>
    <dgm:cxn modelId="{BEF95592-7F18-40B7-A0E8-DF614A97467C}" type="presParOf" srcId="{3DE6A7BB-751E-4CF0-9734-6E64F0D8EFE0}" destId="{F8842154-BFCD-40B1-954C-5A4B974D742E}" srcOrd="2" destOrd="0" presId="urn:microsoft.com/office/officeart/2009/3/layout/HorizontalOrganizationChart"/>
    <dgm:cxn modelId="{8252B401-A0D2-456B-88D3-BDC60E93FADF}" type="presParOf" srcId="{3DE6A7BB-751E-4CF0-9734-6E64F0D8EFE0}" destId="{DB020B53-74D7-4E11-87FC-7EB1D4670467}" srcOrd="3" destOrd="0" presId="urn:microsoft.com/office/officeart/2009/3/layout/HorizontalOrganizationChart"/>
    <dgm:cxn modelId="{ED8AA4A0-B017-472E-AFCD-2CDD00EFB8E8}" type="presParOf" srcId="{DB020B53-74D7-4E11-87FC-7EB1D4670467}" destId="{346E67A2-F525-4ECE-8B77-B438F905D9D2}" srcOrd="0" destOrd="0" presId="urn:microsoft.com/office/officeart/2009/3/layout/HorizontalOrganizationChart"/>
    <dgm:cxn modelId="{1EC998FE-0B65-4948-8018-A7228585B9E5}" type="presParOf" srcId="{346E67A2-F525-4ECE-8B77-B438F905D9D2}" destId="{2F96A620-B57C-49B1-B536-A60134EDF77F}" srcOrd="0" destOrd="0" presId="urn:microsoft.com/office/officeart/2009/3/layout/HorizontalOrganizationChart"/>
    <dgm:cxn modelId="{9645BD80-B653-4719-8551-FF6C27719818}" type="presParOf" srcId="{346E67A2-F525-4ECE-8B77-B438F905D9D2}" destId="{F953CF2D-4E60-4BC8-AF8B-83CE7AC4D087}" srcOrd="1" destOrd="0" presId="urn:microsoft.com/office/officeart/2009/3/layout/HorizontalOrganizationChart"/>
    <dgm:cxn modelId="{32B72DCA-98CF-490A-BABF-30F340D56215}" type="presParOf" srcId="{DB020B53-74D7-4E11-87FC-7EB1D4670467}" destId="{FF4B3CE9-B64A-47E8-A03A-B3A712176054}" srcOrd="1" destOrd="0" presId="urn:microsoft.com/office/officeart/2009/3/layout/HorizontalOrganizationChart"/>
    <dgm:cxn modelId="{851EFF57-2091-4B22-A00C-D966F1056948}" type="presParOf" srcId="{DB020B53-74D7-4E11-87FC-7EB1D4670467}" destId="{16708D65-F193-4858-B412-DD09ABFA8C20}" srcOrd="2" destOrd="0" presId="urn:microsoft.com/office/officeart/2009/3/layout/HorizontalOrganizationChart"/>
    <dgm:cxn modelId="{699BC3D5-7F3A-4F11-9128-5ED676EA7AF5}" type="presParOf" srcId="{E9A6373F-7CE8-4711-B0E7-B753F8905A0D}" destId="{C112A5A6-5AC8-4519-A91E-F43961F2E0A3}" srcOrd="2" destOrd="0" presId="urn:microsoft.com/office/officeart/2009/3/layout/HorizontalOrganizationChart"/>
    <dgm:cxn modelId="{E9763665-978D-4CB6-9953-5A1ACD486DF9}" type="presParOf" srcId="{F085D85C-E0E6-4705-8B03-4252CDBB84D7}" destId="{15989056-F9C5-45E6-B67D-152ED056F461}" srcOrd="2" destOrd="0" presId="urn:microsoft.com/office/officeart/2009/3/layout/HorizontalOrganizationChart"/>
    <dgm:cxn modelId="{3902DD52-541C-492B-9ABB-E051003D5270}" type="presParOf" srcId="{60C7876C-E797-4769-B989-56E0D3371E5D}" destId="{47B6C6E2-076B-462E-98FB-58F05E5FDD47}" srcOrd="2" destOrd="0" presId="urn:microsoft.com/office/officeart/2009/3/layout/HorizontalOrganizationChart"/>
    <dgm:cxn modelId="{F15071B3-A76E-40CE-88FA-6E335EDCD76D}" type="presParOf" srcId="{47B6C6E2-076B-462E-98FB-58F05E5FDD47}" destId="{C5B603A7-9875-4682-A041-6B621AE34197}" srcOrd="0" destOrd="0" presId="urn:microsoft.com/office/officeart/2009/3/layout/HorizontalOrganizationChart"/>
    <dgm:cxn modelId="{A64A7CF4-2C25-4144-A33B-73DCF70CE75F}" type="presParOf" srcId="{47B6C6E2-076B-462E-98FB-58F05E5FDD47}" destId="{79C779BC-6115-4D64-9199-D0ED94CAC52A}" srcOrd="1" destOrd="0" presId="urn:microsoft.com/office/officeart/2009/3/layout/HorizontalOrganizationChart"/>
    <dgm:cxn modelId="{2798DD2B-075B-4A7E-8865-0CD0AAB732D3}" type="presParOf" srcId="{79C779BC-6115-4D64-9199-D0ED94CAC52A}" destId="{B7E713FA-0F07-4506-80CC-2499CD69C00A}" srcOrd="0" destOrd="0" presId="urn:microsoft.com/office/officeart/2009/3/layout/HorizontalOrganizationChart"/>
    <dgm:cxn modelId="{006D337E-F698-45E4-97AE-076972E9C8ED}" type="presParOf" srcId="{B7E713FA-0F07-4506-80CC-2499CD69C00A}" destId="{D99CCCDA-53DD-4BF3-93F1-9A0DED438139}" srcOrd="0" destOrd="0" presId="urn:microsoft.com/office/officeart/2009/3/layout/HorizontalOrganizationChart"/>
    <dgm:cxn modelId="{2E4780F1-BB38-47CA-A579-1C7C80E4CC0F}" type="presParOf" srcId="{B7E713FA-0F07-4506-80CC-2499CD69C00A}" destId="{52E2BA35-025F-4A25-A922-3017F9BA150A}" srcOrd="1" destOrd="0" presId="urn:microsoft.com/office/officeart/2009/3/layout/HorizontalOrganizationChart"/>
    <dgm:cxn modelId="{FB342BFB-441D-4D6C-B272-4E18A29A4E6C}" type="presParOf" srcId="{79C779BC-6115-4D64-9199-D0ED94CAC52A}" destId="{80D1859C-3EEA-4339-A776-54922D304684}" srcOrd="1" destOrd="0" presId="urn:microsoft.com/office/officeart/2009/3/layout/HorizontalOrganizationChart"/>
    <dgm:cxn modelId="{75FD33B7-D1DC-4AC5-940B-49ECCA68C073}" type="presParOf" srcId="{79C779BC-6115-4D64-9199-D0ED94CAC52A}" destId="{E6B105FA-72B0-4B50-8BBD-5C3308ADA8A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9177B-EE25-41B0-98AA-3074AF3CAB5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C06D037-E62F-410C-AD09-B17C20A9F42D}">
      <dgm:prSet phldrT="[Text]"/>
      <dgm:spPr/>
      <dgm:t>
        <a:bodyPr/>
        <a:lstStyle/>
        <a:p>
          <a:r>
            <a:rPr lang="en-US" sz="1400" b="1" i="0" dirty="0" smtClean="0">
              <a:solidFill>
                <a:schemeClr val="bg1"/>
              </a:solidFill>
            </a:rPr>
            <a:t>Monthly Costs (2023)</a:t>
          </a:r>
          <a:endParaRPr lang="en-US" sz="1400" dirty="0">
            <a:solidFill>
              <a:schemeClr val="bg1"/>
            </a:solidFill>
          </a:endParaRPr>
        </a:p>
      </dgm:t>
    </dgm:pt>
    <dgm:pt modelId="{F237341E-54D0-4BFB-9832-6209FFE2CEC0}" type="parTrans" cxnId="{9EB33792-9273-4511-AB9E-F877EC84DD99}">
      <dgm:prSet/>
      <dgm:spPr/>
      <dgm:t>
        <a:bodyPr/>
        <a:lstStyle/>
        <a:p>
          <a:endParaRPr lang="en-US"/>
        </a:p>
      </dgm:t>
    </dgm:pt>
    <dgm:pt modelId="{3AFC80EA-3DBD-467C-975E-13C7FEF4E35C}" type="sibTrans" cxnId="{9EB33792-9273-4511-AB9E-F877EC84DD99}">
      <dgm:prSet/>
      <dgm:spPr/>
      <dgm:t>
        <a:bodyPr/>
        <a:lstStyle/>
        <a:p>
          <a:endParaRPr lang="en-US"/>
        </a:p>
      </dgm:t>
    </dgm:pt>
    <dgm:pt modelId="{ED161E0C-C87D-4939-9B88-D243265116D1}">
      <dgm:prSet custT="1"/>
      <dgm:spPr/>
      <dgm:t>
        <a:bodyPr/>
        <a:lstStyle/>
        <a:p>
          <a:r>
            <a:rPr lang="en-US" sz="1300" b="0" dirty="0" smtClean="0">
              <a:solidFill>
                <a:schemeClr val="bg1"/>
              </a:solidFill>
            </a:rPr>
            <a:t>People 65 years old or older</a:t>
          </a:r>
        </a:p>
      </dgm:t>
    </dgm:pt>
    <dgm:pt modelId="{798F0D9B-28E9-4440-BBE2-18FFD43D0797}" type="parTrans" cxnId="{E4C1D09A-2ECE-44E3-A0A6-B59FE0FD1F82}">
      <dgm:prSet/>
      <dgm:spPr/>
      <dgm:t>
        <a:bodyPr/>
        <a:lstStyle/>
        <a:p>
          <a:endParaRPr lang="en-US"/>
        </a:p>
      </dgm:t>
    </dgm:pt>
    <dgm:pt modelId="{E6167792-A863-4A80-ADFA-2D47CDB6C685}" type="sibTrans" cxnId="{E4C1D09A-2ECE-44E3-A0A6-B59FE0FD1F82}">
      <dgm:prSet/>
      <dgm:spPr/>
      <dgm:t>
        <a:bodyPr/>
        <a:lstStyle/>
        <a:p>
          <a:endParaRPr lang="en-US"/>
        </a:p>
      </dgm:t>
    </dgm:pt>
    <dgm:pt modelId="{B32EAC37-98BE-464B-9ABE-F15EFB15DE4A}">
      <dgm:prSet custT="1"/>
      <dgm:spPr/>
      <dgm:t>
        <a:bodyPr/>
        <a:lstStyle/>
        <a:p>
          <a:r>
            <a:rPr lang="en-US" sz="1300" b="0" dirty="0" smtClean="0">
              <a:solidFill>
                <a:schemeClr val="bg1"/>
              </a:solidFill>
            </a:rPr>
            <a:t>Receiving Social Security Disability (2 year waiting period)</a:t>
          </a:r>
        </a:p>
      </dgm:t>
    </dgm:pt>
    <dgm:pt modelId="{42C2870C-566E-43E6-9BBB-2FA08230FEDE}" type="parTrans" cxnId="{06353F4F-18A2-42C1-867E-E64E2E54E003}">
      <dgm:prSet/>
      <dgm:spPr/>
      <dgm:t>
        <a:bodyPr/>
        <a:lstStyle/>
        <a:p>
          <a:endParaRPr lang="en-US"/>
        </a:p>
      </dgm:t>
    </dgm:pt>
    <dgm:pt modelId="{352C956D-2F41-4440-8BE4-D223C562D642}" type="sibTrans" cxnId="{06353F4F-18A2-42C1-867E-E64E2E54E003}">
      <dgm:prSet/>
      <dgm:spPr/>
      <dgm:t>
        <a:bodyPr/>
        <a:lstStyle/>
        <a:p>
          <a:endParaRPr lang="en-US"/>
        </a:p>
      </dgm:t>
    </dgm:pt>
    <dgm:pt modelId="{096020F4-7B13-42C2-A12A-0D5F774D9B9F}">
      <dgm:prSet custT="1"/>
      <dgm:spPr/>
      <dgm:t>
        <a:bodyPr/>
        <a:lstStyle/>
        <a:p>
          <a:r>
            <a:rPr lang="en-US" sz="1300" b="0" dirty="0" smtClean="0">
              <a:solidFill>
                <a:schemeClr val="bg1"/>
              </a:solidFill>
            </a:rPr>
            <a:t>End-state Renal Disease</a:t>
          </a:r>
        </a:p>
      </dgm:t>
    </dgm:pt>
    <dgm:pt modelId="{215387A1-8EAC-4ECD-8A1C-150B2FB50631}" type="parTrans" cxnId="{6EBB4D86-8CC6-42CF-918D-15A3B9E26F06}">
      <dgm:prSet/>
      <dgm:spPr/>
      <dgm:t>
        <a:bodyPr/>
        <a:lstStyle/>
        <a:p>
          <a:endParaRPr lang="en-US"/>
        </a:p>
      </dgm:t>
    </dgm:pt>
    <dgm:pt modelId="{6B414BD8-9A97-45BB-9642-055DB03ADD05}" type="sibTrans" cxnId="{6EBB4D86-8CC6-42CF-918D-15A3B9E26F06}">
      <dgm:prSet/>
      <dgm:spPr/>
      <dgm:t>
        <a:bodyPr/>
        <a:lstStyle/>
        <a:p>
          <a:endParaRPr lang="en-US"/>
        </a:p>
      </dgm:t>
    </dgm:pt>
    <dgm:pt modelId="{64FC5271-B8D1-438F-8317-F3A50C261172}">
      <dgm:prSet custT="1"/>
      <dgm:spPr/>
      <dgm:t>
        <a:bodyPr/>
        <a:lstStyle/>
        <a:p>
          <a:r>
            <a:rPr lang="en-US" sz="1300" b="0" dirty="0" smtClean="0">
              <a:solidFill>
                <a:schemeClr val="bg1"/>
              </a:solidFill>
            </a:rPr>
            <a:t>ALS (Lou Gehrig’s Disease)</a:t>
          </a:r>
        </a:p>
      </dgm:t>
    </dgm:pt>
    <dgm:pt modelId="{16870501-6397-4CD4-910B-8E51FC6AFED2}" type="parTrans" cxnId="{0AA608C7-BEF9-4216-B1F1-F34A43CFAC40}">
      <dgm:prSet/>
      <dgm:spPr/>
      <dgm:t>
        <a:bodyPr/>
        <a:lstStyle/>
        <a:p>
          <a:endParaRPr lang="en-US"/>
        </a:p>
      </dgm:t>
    </dgm:pt>
    <dgm:pt modelId="{573FF09D-2ED5-4A79-B4DF-CF6DDA7C6991}" type="sibTrans" cxnId="{0AA608C7-BEF9-4216-B1F1-F34A43CFAC40}">
      <dgm:prSet/>
      <dgm:spPr/>
      <dgm:t>
        <a:bodyPr/>
        <a:lstStyle/>
        <a:p>
          <a:endParaRPr lang="en-US"/>
        </a:p>
      </dgm:t>
    </dgm:pt>
    <dgm:pt modelId="{087381E0-8901-4815-B017-6F1214DFD103}">
      <dgm:prSet custT="1"/>
      <dgm:spPr/>
      <dgm:t>
        <a:bodyPr/>
        <a:lstStyle/>
        <a:p>
          <a:r>
            <a:rPr lang="en-US" sz="1300" dirty="0" smtClean="0">
              <a:solidFill>
                <a:schemeClr val="bg1"/>
              </a:solidFill>
            </a:rPr>
            <a:t>Part A: up to $506; free to most</a:t>
          </a:r>
          <a:endParaRPr lang="en-US" sz="1300" dirty="0">
            <a:solidFill>
              <a:schemeClr val="bg1"/>
            </a:solidFill>
          </a:endParaRPr>
        </a:p>
      </dgm:t>
    </dgm:pt>
    <dgm:pt modelId="{CDA60BCD-62B2-4AF5-A3DE-04FD63B9B3A7}" type="parTrans" cxnId="{670665B6-6A65-4E60-B7B4-296E7657B7E0}">
      <dgm:prSet/>
      <dgm:spPr/>
      <dgm:t>
        <a:bodyPr/>
        <a:lstStyle/>
        <a:p>
          <a:endParaRPr lang="en-US"/>
        </a:p>
      </dgm:t>
    </dgm:pt>
    <dgm:pt modelId="{D2E2301A-C4AB-4463-9768-E3388C951B00}" type="sibTrans" cxnId="{670665B6-6A65-4E60-B7B4-296E7657B7E0}">
      <dgm:prSet/>
      <dgm:spPr/>
      <dgm:t>
        <a:bodyPr/>
        <a:lstStyle/>
        <a:p>
          <a:endParaRPr lang="en-US"/>
        </a:p>
      </dgm:t>
    </dgm:pt>
    <dgm:pt modelId="{9981A649-5769-4EDE-91BD-608D59179CA7}">
      <dgm:prSet custT="1"/>
      <dgm:spPr/>
      <dgm:t>
        <a:bodyPr/>
        <a:lstStyle/>
        <a:p>
          <a:r>
            <a:rPr lang="en-US" sz="1300" dirty="0" smtClean="0">
              <a:solidFill>
                <a:schemeClr val="bg1"/>
              </a:solidFill>
            </a:rPr>
            <a:t>Part B: $165-560</a:t>
          </a:r>
          <a:endParaRPr lang="en-US" sz="1300" dirty="0">
            <a:solidFill>
              <a:schemeClr val="bg1"/>
            </a:solidFill>
          </a:endParaRPr>
        </a:p>
      </dgm:t>
    </dgm:pt>
    <dgm:pt modelId="{EE768900-7DC4-47F2-979C-982B9D8632F0}" type="parTrans" cxnId="{806E5805-FB59-41EB-AA08-74A10946F53B}">
      <dgm:prSet/>
      <dgm:spPr/>
      <dgm:t>
        <a:bodyPr/>
        <a:lstStyle/>
        <a:p>
          <a:endParaRPr lang="en-US"/>
        </a:p>
      </dgm:t>
    </dgm:pt>
    <dgm:pt modelId="{63694805-BE3A-4EB4-9AA9-CDB56BEB8FB6}" type="sibTrans" cxnId="{806E5805-FB59-41EB-AA08-74A10946F53B}">
      <dgm:prSet/>
      <dgm:spPr/>
      <dgm:t>
        <a:bodyPr/>
        <a:lstStyle/>
        <a:p>
          <a:endParaRPr lang="en-US"/>
        </a:p>
      </dgm:t>
    </dgm:pt>
    <dgm:pt modelId="{9126ED3C-301D-4BA1-A499-5834507F7671}">
      <dgm:prSet custT="1"/>
      <dgm:spPr/>
      <dgm:t>
        <a:bodyPr/>
        <a:lstStyle/>
        <a:p>
          <a:r>
            <a:rPr lang="en-US" sz="1300" dirty="0" smtClean="0">
              <a:solidFill>
                <a:schemeClr val="bg1"/>
              </a:solidFill>
            </a:rPr>
            <a:t>Part C: Combined Parts A and B (and D), average in IL is regular Medicare premiums + $71</a:t>
          </a:r>
          <a:endParaRPr lang="en-US" sz="1300" dirty="0">
            <a:solidFill>
              <a:schemeClr val="bg1"/>
            </a:solidFill>
          </a:endParaRPr>
        </a:p>
      </dgm:t>
    </dgm:pt>
    <dgm:pt modelId="{DECEDD5B-1017-4CF5-BF55-AD29A9AD827C}" type="parTrans" cxnId="{E2AB7F6D-FC49-4273-A8F1-9428A3C28F7B}">
      <dgm:prSet/>
      <dgm:spPr/>
      <dgm:t>
        <a:bodyPr/>
        <a:lstStyle/>
        <a:p>
          <a:endParaRPr lang="en-US"/>
        </a:p>
      </dgm:t>
    </dgm:pt>
    <dgm:pt modelId="{097802DB-8C55-4763-93FF-05C3BCB9937F}" type="sibTrans" cxnId="{E2AB7F6D-FC49-4273-A8F1-9428A3C28F7B}">
      <dgm:prSet/>
      <dgm:spPr/>
      <dgm:t>
        <a:bodyPr/>
        <a:lstStyle/>
        <a:p>
          <a:endParaRPr lang="en-US"/>
        </a:p>
      </dgm:t>
    </dgm:pt>
    <dgm:pt modelId="{31D36E6D-F84D-4C02-98C6-71A3D8E048E6}">
      <dgm:prSet custT="1"/>
      <dgm:spPr/>
      <dgm:t>
        <a:bodyPr/>
        <a:lstStyle/>
        <a:p>
          <a:r>
            <a:rPr lang="en-US" sz="1300" dirty="0" smtClean="0">
              <a:solidFill>
                <a:schemeClr val="bg1"/>
              </a:solidFill>
            </a:rPr>
            <a:t>Part D: Plan Premium + $12-76</a:t>
          </a:r>
          <a:endParaRPr lang="en-US" sz="1300" dirty="0">
            <a:solidFill>
              <a:schemeClr val="bg1"/>
            </a:solidFill>
          </a:endParaRPr>
        </a:p>
      </dgm:t>
    </dgm:pt>
    <dgm:pt modelId="{92B77CDD-085F-4C90-847B-F2BCCAD2AB94}" type="parTrans" cxnId="{31F9CCC1-86A0-4CEA-B110-C36F1E0B20F3}">
      <dgm:prSet/>
      <dgm:spPr/>
      <dgm:t>
        <a:bodyPr/>
        <a:lstStyle/>
        <a:p>
          <a:endParaRPr lang="en-US"/>
        </a:p>
      </dgm:t>
    </dgm:pt>
    <dgm:pt modelId="{27E487A8-A269-4852-8396-CC70C2DDD4DA}" type="sibTrans" cxnId="{31F9CCC1-86A0-4CEA-B110-C36F1E0B20F3}">
      <dgm:prSet/>
      <dgm:spPr/>
      <dgm:t>
        <a:bodyPr/>
        <a:lstStyle/>
        <a:p>
          <a:endParaRPr lang="en-US"/>
        </a:p>
      </dgm:t>
    </dgm:pt>
    <dgm:pt modelId="{8FC0664F-3A7F-4A10-B07E-FAFA97AC7E99}">
      <dgm:prSet/>
      <dgm:spPr/>
      <dgm:t>
        <a:bodyPr/>
        <a:lstStyle/>
        <a:p>
          <a:r>
            <a:rPr lang="en-US" sz="1400" b="1" dirty="0" smtClean="0">
              <a:solidFill>
                <a:schemeClr val="bg1"/>
              </a:solidFill>
            </a:rPr>
            <a:t>Enrollment Deadlines</a:t>
          </a:r>
          <a:endParaRPr lang="en-US" sz="1400" b="1" u="none" dirty="0">
            <a:solidFill>
              <a:schemeClr val="bg1"/>
            </a:solidFill>
          </a:endParaRPr>
        </a:p>
      </dgm:t>
    </dgm:pt>
    <dgm:pt modelId="{0E838878-B2F5-4519-A3BA-C0964394AA56}" type="parTrans" cxnId="{07D1C573-D409-4D51-A2C4-0B10A6BA9085}">
      <dgm:prSet/>
      <dgm:spPr/>
      <dgm:t>
        <a:bodyPr/>
        <a:lstStyle/>
        <a:p>
          <a:endParaRPr lang="en-US"/>
        </a:p>
      </dgm:t>
    </dgm:pt>
    <dgm:pt modelId="{F0BA9683-8432-4269-A0A2-993C53A3F982}" type="sibTrans" cxnId="{07D1C573-D409-4D51-A2C4-0B10A6BA9085}">
      <dgm:prSet/>
      <dgm:spPr/>
      <dgm:t>
        <a:bodyPr/>
        <a:lstStyle/>
        <a:p>
          <a:endParaRPr lang="en-US"/>
        </a:p>
      </dgm:t>
    </dgm:pt>
    <dgm:pt modelId="{D0831A53-F84B-40FA-A117-96CBC4A7729D}">
      <dgm:prSet custT="1"/>
      <dgm:spPr/>
      <dgm:t>
        <a:bodyPr/>
        <a:lstStyle/>
        <a:p>
          <a:r>
            <a:rPr lang="en-US" sz="1300" b="1" dirty="0" smtClean="0">
              <a:solidFill>
                <a:schemeClr val="bg1"/>
              </a:solidFill>
            </a:rPr>
            <a:t>Part A:  </a:t>
          </a:r>
          <a:r>
            <a:rPr lang="en-US" sz="1300" dirty="0" smtClean="0">
              <a:solidFill>
                <a:schemeClr val="bg1"/>
              </a:solidFill>
              <a:sym typeface="Symbol" panose="05050102010706020507" pitchFamily="18" charset="2"/>
            </a:rPr>
            <a:t></a:t>
          </a:r>
          <a:r>
            <a:rPr lang="en-US" sz="1300" dirty="0" smtClean="0">
              <a:solidFill>
                <a:schemeClr val="bg1"/>
              </a:solidFill>
            </a:rPr>
            <a:t>10%; lasts for 2x the number of years you didn’t sign up</a:t>
          </a:r>
        </a:p>
      </dgm:t>
    </dgm:pt>
    <dgm:pt modelId="{7ABB9832-D2B2-443C-A82A-F25F75D4F97E}" type="parTrans" cxnId="{A8E8BB44-8566-420A-B582-FA632EE26805}">
      <dgm:prSet/>
      <dgm:spPr/>
      <dgm:t>
        <a:bodyPr/>
        <a:lstStyle/>
        <a:p>
          <a:endParaRPr lang="en-US"/>
        </a:p>
      </dgm:t>
    </dgm:pt>
    <dgm:pt modelId="{3920301A-F8A3-4FF8-884E-E5B15BDAFB48}" type="sibTrans" cxnId="{A8E8BB44-8566-420A-B582-FA632EE26805}">
      <dgm:prSet/>
      <dgm:spPr/>
      <dgm:t>
        <a:bodyPr/>
        <a:lstStyle/>
        <a:p>
          <a:endParaRPr lang="en-US"/>
        </a:p>
      </dgm:t>
    </dgm:pt>
    <dgm:pt modelId="{2E002802-7681-4EC4-ACCA-DEE0EE0A22A9}">
      <dgm:prSet custT="1"/>
      <dgm:spPr/>
      <dgm:t>
        <a:bodyPr/>
        <a:lstStyle/>
        <a:p>
          <a:r>
            <a:rPr lang="en-US" sz="1300" dirty="0" smtClean="0">
              <a:solidFill>
                <a:schemeClr val="bg1"/>
              </a:solidFill>
            </a:rPr>
            <a:t>Part B: 10% for every year you did not sign up; last as long as you have part B</a:t>
          </a:r>
        </a:p>
      </dgm:t>
    </dgm:pt>
    <dgm:pt modelId="{02F2EE44-4A18-4FF8-B8DF-56745F64A7D2}" type="parTrans" cxnId="{4FEA3B96-33AA-47FE-B509-3114D9514D5E}">
      <dgm:prSet/>
      <dgm:spPr/>
      <dgm:t>
        <a:bodyPr/>
        <a:lstStyle/>
        <a:p>
          <a:endParaRPr lang="en-US"/>
        </a:p>
      </dgm:t>
    </dgm:pt>
    <dgm:pt modelId="{972F625A-EFB5-415F-96D0-75180C0B573B}" type="sibTrans" cxnId="{4FEA3B96-33AA-47FE-B509-3114D9514D5E}">
      <dgm:prSet/>
      <dgm:spPr/>
      <dgm:t>
        <a:bodyPr/>
        <a:lstStyle/>
        <a:p>
          <a:endParaRPr lang="en-US"/>
        </a:p>
      </dgm:t>
    </dgm:pt>
    <dgm:pt modelId="{92A45097-6FE3-475A-A43E-4C86D7F12EC8}">
      <dgm:prSet phldrT="[Text]" custT="1"/>
      <dgm:spPr/>
      <dgm:t>
        <a:bodyPr/>
        <a:lstStyle/>
        <a:p>
          <a:r>
            <a:rPr lang="en-US" sz="1400" b="1" dirty="0" smtClean="0">
              <a:solidFill>
                <a:schemeClr val="bg1"/>
              </a:solidFill>
            </a:rPr>
            <a:t>Who Qualifies</a:t>
          </a:r>
          <a:endParaRPr lang="en-US" sz="1400" dirty="0">
            <a:solidFill>
              <a:schemeClr val="bg1"/>
            </a:solidFill>
          </a:endParaRPr>
        </a:p>
      </dgm:t>
    </dgm:pt>
    <dgm:pt modelId="{3744C833-8F96-4DC6-9AA9-198338F7BF61}" type="parTrans" cxnId="{7CCA504C-7A27-49AC-994A-6213B426F1E4}">
      <dgm:prSet/>
      <dgm:spPr/>
      <dgm:t>
        <a:bodyPr/>
        <a:lstStyle/>
        <a:p>
          <a:endParaRPr lang="en-US"/>
        </a:p>
      </dgm:t>
    </dgm:pt>
    <dgm:pt modelId="{86D0BCEE-A599-48A3-A2FE-CEAA51C5313F}" type="sibTrans" cxnId="{7CCA504C-7A27-49AC-994A-6213B426F1E4}">
      <dgm:prSet/>
      <dgm:spPr/>
      <dgm:t>
        <a:bodyPr/>
        <a:lstStyle/>
        <a:p>
          <a:endParaRPr lang="en-US"/>
        </a:p>
      </dgm:t>
    </dgm:pt>
    <dgm:pt modelId="{EEEC57EC-C63E-4A5D-B607-CC95A4C3901E}">
      <dgm:prSet/>
      <dgm:spPr/>
      <dgm:t>
        <a:bodyPr/>
        <a:lstStyle/>
        <a:p>
          <a:r>
            <a:rPr lang="en-US" b="0" dirty="0" smtClean="0">
              <a:solidFill>
                <a:schemeClr val="bg1"/>
              </a:solidFill>
            </a:rPr>
            <a:t>3 months before - 3 months after you turn 65, unless you qualify for special enrollment</a:t>
          </a:r>
          <a:endParaRPr lang="en-US" b="0" dirty="0">
            <a:solidFill>
              <a:schemeClr val="bg1"/>
            </a:solidFill>
          </a:endParaRPr>
        </a:p>
      </dgm:t>
    </dgm:pt>
    <dgm:pt modelId="{ACF33E5C-AC6B-4A7E-A54B-E9FCC3FC974B}" type="parTrans" cxnId="{12605D4B-288C-40B1-A863-867AE6E8C2DB}">
      <dgm:prSet/>
      <dgm:spPr/>
      <dgm:t>
        <a:bodyPr/>
        <a:lstStyle/>
        <a:p>
          <a:endParaRPr lang="en-US"/>
        </a:p>
      </dgm:t>
    </dgm:pt>
    <dgm:pt modelId="{4D2F38BE-0767-4535-BC3B-F1BA06E5D18D}" type="sibTrans" cxnId="{12605D4B-288C-40B1-A863-867AE6E8C2DB}">
      <dgm:prSet/>
      <dgm:spPr/>
      <dgm:t>
        <a:bodyPr/>
        <a:lstStyle/>
        <a:p>
          <a:endParaRPr lang="en-US"/>
        </a:p>
      </dgm:t>
    </dgm:pt>
    <dgm:pt modelId="{F34B761A-AE35-4F4F-B5A7-477FEFD860A7}">
      <dgm:prSet/>
      <dgm:spPr/>
      <dgm:t>
        <a:bodyPr/>
        <a:lstStyle/>
        <a:p>
          <a:r>
            <a:rPr lang="en-US" b="0" dirty="0" smtClean="0">
              <a:solidFill>
                <a:schemeClr val="bg1"/>
              </a:solidFill>
            </a:rPr>
            <a:t>Severe penalties for missing deadlines</a:t>
          </a:r>
          <a:endParaRPr lang="en-US" b="0" dirty="0">
            <a:solidFill>
              <a:schemeClr val="bg1"/>
            </a:solidFill>
          </a:endParaRPr>
        </a:p>
      </dgm:t>
    </dgm:pt>
    <dgm:pt modelId="{96B3A1CF-2105-4012-BC6F-7405FBA1692B}" type="parTrans" cxnId="{D7438592-24F0-4E83-A062-0570CD53C713}">
      <dgm:prSet/>
      <dgm:spPr/>
      <dgm:t>
        <a:bodyPr/>
        <a:lstStyle/>
        <a:p>
          <a:endParaRPr lang="en-US"/>
        </a:p>
      </dgm:t>
    </dgm:pt>
    <dgm:pt modelId="{A5D3A272-B655-4189-BEAD-CD1D9B4BEB1E}" type="sibTrans" cxnId="{D7438592-24F0-4E83-A062-0570CD53C713}">
      <dgm:prSet/>
      <dgm:spPr/>
      <dgm:t>
        <a:bodyPr/>
        <a:lstStyle/>
        <a:p>
          <a:endParaRPr lang="en-US"/>
        </a:p>
      </dgm:t>
    </dgm:pt>
    <dgm:pt modelId="{9F057F68-680A-4F25-8D16-F914E185C110}">
      <dgm:prSet/>
      <dgm:spPr/>
      <dgm:t>
        <a:bodyPr/>
        <a:lstStyle/>
        <a:p>
          <a:r>
            <a:rPr lang="en-US" sz="1400" b="1" u="none" dirty="0" smtClean="0">
              <a:solidFill>
                <a:schemeClr val="bg1"/>
              </a:solidFill>
            </a:rPr>
            <a:t>Penalties</a:t>
          </a:r>
          <a:endParaRPr lang="en-US" b="0" dirty="0">
            <a:solidFill>
              <a:schemeClr val="bg1"/>
            </a:solidFill>
          </a:endParaRPr>
        </a:p>
      </dgm:t>
    </dgm:pt>
    <dgm:pt modelId="{2A307B0A-9A4A-4E60-9E1A-3E8E5AED116F}" type="parTrans" cxnId="{A93650C6-5E54-4BB5-B2D4-3F6CB0ADB7EE}">
      <dgm:prSet/>
      <dgm:spPr/>
      <dgm:t>
        <a:bodyPr/>
        <a:lstStyle/>
        <a:p>
          <a:endParaRPr lang="en-US"/>
        </a:p>
      </dgm:t>
    </dgm:pt>
    <dgm:pt modelId="{3D45E33D-BA92-4911-BBDA-5E2FC425B2C8}" type="sibTrans" cxnId="{A93650C6-5E54-4BB5-B2D4-3F6CB0ADB7EE}">
      <dgm:prSet/>
      <dgm:spPr/>
      <dgm:t>
        <a:bodyPr/>
        <a:lstStyle/>
        <a:p>
          <a:endParaRPr lang="en-US"/>
        </a:p>
      </dgm:t>
    </dgm:pt>
    <dgm:pt modelId="{66EE2345-63AF-45E6-87B9-6DF2BAB3204B}">
      <dgm:prSet custT="1"/>
      <dgm:spPr/>
      <dgm:t>
        <a:bodyPr/>
        <a:lstStyle/>
        <a:p>
          <a:r>
            <a:rPr lang="en-US" sz="1300" b="1" dirty="0" smtClean="0">
              <a:solidFill>
                <a:schemeClr val="bg1"/>
              </a:solidFill>
            </a:rPr>
            <a:t>Part D: </a:t>
          </a:r>
          <a:r>
            <a:rPr lang="en-US" sz="1300" dirty="0" smtClean="0">
              <a:solidFill>
                <a:schemeClr val="bg1"/>
              </a:solidFill>
            </a:rPr>
            <a:t>One 1% for every month you didn’t sign up; lasts as long as you have Part D</a:t>
          </a:r>
          <a:endParaRPr lang="en-US" sz="1300" dirty="0">
            <a:solidFill>
              <a:schemeClr val="bg1"/>
            </a:solidFill>
          </a:endParaRPr>
        </a:p>
      </dgm:t>
    </dgm:pt>
    <dgm:pt modelId="{1BE1D180-83EE-440A-84E6-18C75833B754}" type="sibTrans" cxnId="{FA0401C9-0C97-4AF9-83B9-5667CCD2FF49}">
      <dgm:prSet/>
      <dgm:spPr/>
      <dgm:t>
        <a:bodyPr/>
        <a:lstStyle/>
        <a:p>
          <a:endParaRPr lang="en-US"/>
        </a:p>
      </dgm:t>
    </dgm:pt>
    <dgm:pt modelId="{C36BE5A0-3114-4218-B04A-C6EA1010A1DC}" type="parTrans" cxnId="{FA0401C9-0C97-4AF9-83B9-5667CCD2FF49}">
      <dgm:prSet/>
      <dgm:spPr/>
      <dgm:t>
        <a:bodyPr/>
        <a:lstStyle/>
        <a:p>
          <a:endParaRPr lang="en-US"/>
        </a:p>
      </dgm:t>
    </dgm:pt>
    <dgm:pt modelId="{3EA73BF1-BA8F-408C-B96F-A65F33633ED6}" type="pres">
      <dgm:prSet presAssocID="{D799177B-EE25-41B0-98AA-3074AF3CAB54}" presName="Name0" presStyleCnt="0">
        <dgm:presLayoutVars>
          <dgm:dir/>
          <dgm:resizeHandles val="exact"/>
        </dgm:presLayoutVars>
      </dgm:prSet>
      <dgm:spPr/>
      <dgm:t>
        <a:bodyPr/>
        <a:lstStyle/>
        <a:p>
          <a:endParaRPr lang="en-US"/>
        </a:p>
      </dgm:t>
    </dgm:pt>
    <dgm:pt modelId="{DF3CA525-A997-4E94-B349-AFB2CF823BB4}" type="pres">
      <dgm:prSet presAssocID="{92A45097-6FE3-475A-A43E-4C86D7F12EC8}" presName="node" presStyleLbl="node1" presStyleIdx="0" presStyleCnt="4">
        <dgm:presLayoutVars>
          <dgm:bulletEnabled val="1"/>
        </dgm:presLayoutVars>
      </dgm:prSet>
      <dgm:spPr/>
      <dgm:t>
        <a:bodyPr/>
        <a:lstStyle/>
        <a:p>
          <a:endParaRPr lang="en-US"/>
        </a:p>
      </dgm:t>
    </dgm:pt>
    <dgm:pt modelId="{3A0FE3A7-D089-4C33-8C81-5EC30E70FE9B}" type="pres">
      <dgm:prSet presAssocID="{86D0BCEE-A599-48A3-A2FE-CEAA51C5313F}" presName="sibTrans" presStyleCnt="0"/>
      <dgm:spPr/>
    </dgm:pt>
    <dgm:pt modelId="{403E0083-D341-4749-90EC-D231F74C4E50}" type="pres">
      <dgm:prSet presAssocID="{1C06D037-E62F-410C-AD09-B17C20A9F42D}" presName="node" presStyleLbl="node1" presStyleIdx="1" presStyleCnt="4">
        <dgm:presLayoutVars>
          <dgm:bulletEnabled val="1"/>
        </dgm:presLayoutVars>
      </dgm:prSet>
      <dgm:spPr/>
      <dgm:t>
        <a:bodyPr/>
        <a:lstStyle/>
        <a:p>
          <a:endParaRPr lang="en-US"/>
        </a:p>
      </dgm:t>
    </dgm:pt>
    <dgm:pt modelId="{03763519-6ECF-46E9-BDEE-016BC90CDEB2}" type="pres">
      <dgm:prSet presAssocID="{3AFC80EA-3DBD-467C-975E-13C7FEF4E35C}" presName="sibTrans" presStyleCnt="0"/>
      <dgm:spPr/>
    </dgm:pt>
    <dgm:pt modelId="{05A48450-AB2C-4264-B633-D8FB70127B70}" type="pres">
      <dgm:prSet presAssocID="{8FC0664F-3A7F-4A10-B07E-FAFA97AC7E99}" presName="node" presStyleLbl="node1" presStyleIdx="2" presStyleCnt="4">
        <dgm:presLayoutVars>
          <dgm:bulletEnabled val="1"/>
        </dgm:presLayoutVars>
      </dgm:prSet>
      <dgm:spPr/>
      <dgm:t>
        <a:bodyPr/>
        <a:lstStyle/>
        <a:p>
          <a:endParaRPr lang="en-US"/>
        </a:p>
      </dgm:t>
    </dgm:pt>
    <dgm:pt modelId="{2D7AEC2C-8839-4818-9685-0ED727008E62}" type="pres">
      <dgm:prSet presAssocID="{F0BA9683-8432-4269-A0A2-993C53A3F982}" presName="sibTrans" presStyleCnt="0"/>
      <dgm:spPr/>
    </dgm:pt>
    <dgm:pt modelId="{AD916E78-B260-48F3-8789-E9623FC0E921}" type="pres">
      <dgm:prSet presAssocID="{9F057F68-680A-4F25-8D16-F914E185C110}" presName="node" presStyleLbl="node1" presStyleIdx="3" presStyleCnt="4">
        <dgm:presLayoutVars>
          <dgm:bulletEnabled val="1"/>
        </dgm:presLayoutVars>
      </dgm:prSet>
      <dgm:spPr/>
      <dgm:t>
        <a:bodyPr/>
        <a:lstStyle/>
        <a:p>
          <a:endParaRPr lang="en-US"/>
        </a:p>
      </dgm:t>
    </dgm:pt>
  </dgm:ptLst>
  <dgm:cxnLst>
    <dgm:cxn modelId="{9EB33792-9273-4511-AB9E-F877EC84DD99}" srcId="{D799177B-EE25-41B0-98AA-3074AF3CAB54}" destId="{1C06D037-E62F-410C-AD09-B17C20A9F42D}" srcOrd="1" destOrd="0" parTransId="{F237341E-54D0-4BFB-9832-6209FFE2CEC0}" sibTransId="{3AFC80EA-3DBD-467C-975E-13C7FEF4E35C}"/>
    <dgm:cxn modelId="{EE300EDA-7021-457E-A8BB-62DF53A065F0}" type="presOf" srcId="{087381E0-8901-4815-B017-6F1214DFD103}" destId="{403E0083-D341-4749-90EC-D231F74C4E50}" srcOrd="0" destOrd="1" presId="urn:microsoft.com/office/officeart/2005/8/layout/hList6"/>
    <dgm:cxn modelId="{A001F394-D3DD-41EA-A4B2-672020ACD932}" type="presOf" srcId="{9981A649-5769-4EDE-91BD-608D59179CA7}" destId="{403E0083-D341-4749-90EC-D231F74C4E50}" srcOrd="0" destOrd="2" presId="urn:microsoft.com/office/officeart/2005/8/layout/hList6"/>
    <dgm:cxn modelId="{17E7FBB0-E466-4A50-AEFB-B2C89E896C88}" type="presOf" srcId="{EEEC57EC-C63E-4A5D-B607-CC95A4C3901E}" destId="{05A48450-AB2C-4264-B633-D8FB70127B70}" srcOrd="0" destOrd="1" presId="urn:microsoft.com/office/officeart/2005/8/layout/hList6"/>
    <dgm:cxn modelId="{D7438592-24F0-4E83-A062-0570CD53C713}" srcId="{8FC0664F-3A7F-4A10-B07E-FAFA97AC7E99}" destId="{F34B761A-AE35-4F4F-B5A7-477FEFD860A7}" srcOrd="1" destOrd="0" parTransId="{96B3A1CF-2105-4012-BC6F-7405FBA1692B}" sibTransId="{A5D3A272-B655-4189-BEAD-CD1D9B4BEB1E}"/>
    <dgm:cxn modelId="{670665B6-6A65-4E60-B7B4-296E7657B7E0}" srcId="{1C06D037-E62F-410C-AD09-B17C20A9F42D}" destId="{087381E0-8901-4815-B017-6F1214DFD103}" srcOrd="0" destOrd="0" parTransId="{CDA60BCD-62B2-4AF5-A3DE-04FD63B9B3A7}" sibTransId="{D2E2301A-C4AB-4463-9768-E3388C951B00}"/>
    <dgm:cxn modelId="{12605D4B-288C-40B1-A863-867AE6E8C2DB}" srcId="{8FC0664F-3A7F-4A10-B07E-FAFA97AC7E99}" destId="{EEEC57EC-C63E-4A5D-B607-CC95A4C3901E}" srcOrd="0" destOrd="0" parTransId="{ACF33E5C-AC6B-4A7E-A54B-E9FCC3FC974B}" sibTransId="{4D2F38BE-0767-4535-BC3B-F1BA06E5D18D}"/>
    <dgm:cxn modelId="{512D684D-2DBB-4E90-9B55-400740FB6268}" type="presOf" srcId="{B32EAC37-98BE-464B-9ABE-F15EFB15DE4A}" destId="{DF3CA525-A997-4E94-B349-AFB2CF823BB4}" srcOrd="0" destOrd="2" presId="urn:microsoft.com/office/officeart/2005/8/layout/hList6"/>
    <dgm:cxn modelId="{5FDC1075-5D39-4B56-A741-8C7F38A306C3}" type="presOf" srcId="{31D36E6D-F84D-4C02-98C6-71A3D8E048E6}" destId="{403E0083-D341-4749-90EC-D231F74C4E50}" srcOrd="0" destOrd="4" presId="urn:microsoft.com/office/officeart/2005/8/layout/hList6"/>
    <dgm:cxn modelId="{A8E8BB44-8566-420A-B582-FA632EE26805}" srcId="{9F057F68-680A-4F25-8D16-F914E185C110}" destId="{D0831A53-F84B-40FA-A117-96CBC4A7729D}" srcOrd="0" destOrd="0" parTransId="{7ABB9832-D2B2-443C-A82A-F25F75D4F97E}" sibTransId="{3920301A-F8A3-4FF8-884E-E5B15BDAFB48}"/>
    <dgm:cxn modelId="{4FEA3B96-33AA-47FE-B509-3114D9514D5E}" srcId="{9F057F68-680A-4F25-8D16-F914E185C110}" destId="{2E002802-7681-4EC4-ACCA-DEE0EE0A22A9}" srcOrd="1" destOrd="0" parTransId="{02F2EE44-4A18-4FF8-B8DF-56745F64A7D2}" sibTransId="{972F625A-EFB5-415F-96D0-75180C0B573B}"/>
    <dgm:cxn modelId="{6EBB4D86-8CC6-42CF-918D-15A3B9E26F06}" srcId="{92A45097-6FE3-475A-A43E-4C86D7F12EC8}" destId="{096020F4-7B13-42C2-A12A-0D5F774D9B9F}" srcOrd="2" destOrd="0" parTransId="{215387A1-8EAC-4ECD-8A1C-150B2FB50631}" sibTransId="{6B414BD8-9A97-45BB-9642-055DB03ADD05}"/>
    <dgm:cxn modelId="{E2AB7F6D-FC49-4273-A8F1-9428A3C28F7B}" srcId="{1C06D037-E62F-410C-AD09-B17C20A9F42D}" destId="{9126ED3C-301D-4BA1-A499-5834507F7671}" srcOrd="2" destOrd="0" parTransId="{DECEDD5B-1017-4CF5-BF55-AD29A9AD827C}" sibTransId="{097802DB-8C55-4763-93FF-05C3BCB9937F}"/>
    <dgm:cxn modelId="{7CCA504C-7A27-49AC-994A-6213B426F1E4}" srcId="{D799177B-EE25-41B0-98AA-3074AF3CAB54}" destId="{92A45097-6FE3-475A-A43E-4C86D7F12EC8}" srcOrd="0" destOrd="0" parTransId="{3744C833-8F96-4DC6-9AA9-198338F7BF61}" sibTransId="{86D0BCEE-A599-48A3-A2FE-CEAA51C5313F}"/>
    <dgm:cxn modelId="{711CB294-ADA4-4DED-BCEA-42371AD2187D}" type="presOf" srcId="{096020F4-7B13-42C2-A12A-0D5F774D9B9F}" destId="{DF3CA525-A997-4E94-B349-AFB2CF823BB4}" srcOrd="0" destOrd="3" presId="urn:microsoft.com/office/officeart/2005/8/layout/hList6"/>
    <dgm:cxn modelId="{06353F4F-18A2-42C1-867E-E64E2E54E003}" srcId="{92A45097-6FE3-475A-A43E-4C86D7F12EC8}" destId="{B32EAC37-98BE-464B-9ABE-F15EFB15DE4A}" srcOrd="1" destOrd="0" parTransId="{42C2870C-566E-43E6-9BBB-2FA08230FEDE}" sibTransId="{352C956D-2F41-4440-8BE4-D223C562D642}"/>
    <dgm:cxn modelId="{07D1C573-D409-4D51-A2C4-0B10A6BA9085}" srcId="{D799177B-EE25-41B0-98AA-3074AF3CAB54}" destId="{8FC0664F-3A7F-4A10-B07E-FAFA97AC7E99}" srcOrd="2" destOrd="0" parTransId="{0E838878-B2F5-4519-A3BA-C0964394AA56}" sibTransId="{F0BA9683-8432-4269-A0A2-993C53A3F982}"/>
    <dgm:cxn modelId="{9DAA1941-F51B-4573-B2F8-F0C09F19169E}" type="presOf" srcId="{8FC0664F-3A7F-4A10-B07E-FAFA97AC7E99}" destId="{05A48450-AB2C-4264-B633-D8FB70127B70}" srcOrd="0" destOrd="0" presId="urn:microsoft.com/office/officeart/2005/8/layout/hList6"/>
    <dgm:cxn modelId="{E4C1D09A-2ECE-44E3-A0A6-B59FE0FD1F82}" srcId="{92A45097-6FE3-475A-A43E-4C86D7F12EC8}" destId="{ED161E0C-C87D-4939-9B88-D243265116D1}" srcOrd="0" destOrd="0" parTransId="{798F0D9B-28E9-4440-BBE2-18FFD43D0797}" sibTransId="{E6167792-A863-4A80-ADFA-2D47CDB6C685}"/>
    <dgm:cxn modelId="{25E86A18-B865-4053-A1F7-60F97C1E361B}" type="presOf" srcId="{D0831A53-F84B-40FA-A117-96CBC4A7729D}" destId="{AD916E78-B260-48F3-8789-E9623FC0E921}" srcOrd="0" destOrd="1" presId="urn:microsoft.com/office/officeart/2005/8/layout/hList6"/>
    <dgm:cxn modelId="{45593C4E-F3EB-4FA1-9DD3-14F9FC29AC2E}" type="presOf" srcId="{ED161E0C-C87D-4939-9B88-D243265116D1}" destId="{DF3CA525-A997-4E94-B349-AFB2CF823BB4}" srcOrd="0" destOrd="1" presId="urn:microsoft.com/office/officeart/2005/8/layout/hList6"/>
    <dgm:cxn modelId="{A93650C6-5E54-4BB5-B2D4-3F6CB0ADB7EE}" srcId="{D799177B-EE25-41B0-98AA-3074AF3CAB54}" destId="{9F057F68-680A-4F25-8D16-F914E185C110}" srcOrd="3" destOrd="0" parTransId="{2A307B0A-9A4A-4E60-9E1A-3E8E5AED116F}" sibTransId="{3D45E33D-BA92-4911-BBDA-5E2FC425B2C8}"/>
    <dgm:cxn modelId="{806E5805-FB59-41EB-AA08-74A10946F53B}" srcId="{1C06D037-E62F-410C-AD09-B17C20A9F42D}" destId="{9981A649-5769-4EDE-91BD-608D59179CA7}" srcOrd="1" destOrd="0" parTransId="{EE768900-7DC4-47F2-979C-982B9D8632F0}" sibTransId="{63694805-BE3A-4EB4-9AA9-CDB56BEB8FB6}"/>
    <dgm:cxn modelId="{6F74743A-4F7E-4809-B836-D975B43F368C}" type="presOf" srcId="{9126ED3C-301D-4BA1-A499-5834507F7671}" destId="{403E0083-D341-4749-90EC-D231F74C4E50}" srcOrd="0" destOrd="3" presId="urn:microsoft.com/office/officeart/2005/8/layout/hList6"/>
    <dgm:cxn modelId="{834D79E1-8991-4104-9561-072E5A22DFD0}" type="presOf" srcId="{2E002802-7681-4EC4-ACCA-DEE0EE0A22A9}" destId="{AD916E78-B260-48F3-8789-E9623FC0E921}" srcOrd="0" destOrd="2" presId="urn:microsoft.com/office/officeart/2005/8/layout/hList6"/>
    <dgm:cxn modelId="{16936401-4FD0-4B3F-BF50-0401DDE2BE97}" type="presOf" srcId="{66EE2345-63AF-45E6-87B9-6DF2BAB3204B}" destId="{AD916E78-B260-48F3-8789-E9623FC0E921}" srcOrd="0" destOrd="3" presId="urn:microsoft.com/office/officeart/2005/8/layout/hList6"/>
    <dgm:cxn modelId="{E683D138-8437-4AB3-9B96-21B60E4DD9BC}" type="presOf" srcId="{64FC5271-B8D1-438F-8317-F3A50C261172}" destId="{DF3CA525-A997-4E94-B349-AFB2CF823BB4}" srcOrd="0" destOrd="4" presId="urn:microsoft.com/office/officeart/2005/8/layout/hList6"/>
    <dgm:cxn modelId="{31F9CCC1-86A0-4CEA-B110-C36F1E0B20F3}" srcId="{1C06D037-E62F-410C-AD09-B17C20A9F42D}" destId="{31D36E6D-F84D-4C02-98C6-71A3D8E048E6}" srcOrd="3" destOrd="0" parTransId="{92B77CDD-085F-4C90-847B-F2BCCAD2AB94}" sibTransId="{27E487A8-A269-4852-8396-CC70C2DDD4DA}"/>
    <dgm:cxn modelId="{FA0401C9-0C97-4AF9-83B9-5667CCD2FF49}" srcId="{9F057F68-680A-4F25-8D16-F914E185C110}" destId="{66EE2345-63AF-45E6-87B9-6DF2BAB3204B}" srcOrd="2" destOrd="0" parTransId="{C36BE5A0-3114-4218-B04A-C6EA1010A1DC}" sibTransId="{1BE1D180-83EE-440A-84E6-18C75833B754}"/>
    <dgm:cxn modelId="{0AA608C7-BEF9-4216-B1F1-F34A43CFAC40}" srcId="{92A45097-6FE3-475A-A43E-4C86D7F12EC8}" destId="{64FC5271-B8D1-438F-8317-F3A50C261172}" srcOrd="3" destOrd="0" parTransId="{16870501-6397-4CD4-910B-8E51FC6AFED2}" sibTransId="{573FF09D-2ED5-4A79-B4DF-CF6DDA7C6991}"/>
    <dgm:cxn modelId="{3CDD9DF4-C75D-4073-AB60-7765B7CF835B}" type="presOf" srcId="{F34B761A-AE35-4F4F-B5A7-477FEFD860A7}" destId="{05A48450-AB2C-4264-B633-D8FB70127B70}" srcOrd="0" destOrd="2" presId="urn:microsoft.com/office/officeart/2005/8/layout/hList6"/>
    <dgm:cxn modelId="{DEBC068E-0251-47B3-835C-F6E8292DC7A5}" type="presOf" srcId="{9F057F68-680A-4F25-8D16-F914E185C110}" destId="{AD916E78-B260-48F3-8789-E9623FC0E921}" srcOrd="0" destOrd="0" presId="urn:microsoft.com/office/officeart/2005/8/layout/hList6"/>
    <dgm:cxn modelId="{8534035B-C5CD-4E55-AC00-D52195DFE38C}" type="presOf" srcId="{1C06D037-E62F-410C-AD09-B17C20A9F42D}" destId="{403E0083-D341-4749-90EC-D231F74C4E50}" srcOrd="0" destOrd="0" presId="urn:microsoft.com/office/officeart/2005/8/layout/hList6"/>
    <dgm:cxn modelId="{72EF189B-7FDE-4F2C-9798-92AAC290402F}" type="presOf" srcId="{92A45097-6FE3-475A-A43E-4C86D7F12EC8}" destId="{DF3CA525-A997-4E94-B349-AFB2CF823BB4}" srcOrd="0" destOrd="0" presId="urn:microsoft.com/office/officeart/2005/8/layout/hList6"/>
    <dgm:cxn modelId="{225ECCBE-A279-443A-B677-DA105E87B386}" type="presOf" srcId="{D799177B-EE25-41B0-98AA-3074AF3CAB54}" destId="{3EA73BF1-BA8F-408C-B96F-A65F33633ED6}" srcOrd="0" destOrd="0" presId="urn:microsoft.com/office/officeart/2005/8/layout/hList6"/>
    <dgm:cxn modelId="{170626B2-5E26-4B21-8FF4-426D5C2CB810}" type="presParOf" srcId="{3EA73BF1-BA8F-408C-B96F-A65F33633ED6}" destId="{DF3CA525-A997-4E94-B349-AFB2CF823BB4}" srcOrd="0" destOrd="0" presId="urn:microsoft.com/office/officeart/2005/8/layout/hList6"/>
    <dgm:cxn modelId="{B3F8E09D-6183-410F-ABF4-AC5962C3115F}" type="presParOf" srcId="{3EA73BF1-BA8F-408C-B96F-A65F33633ED6}" destId="{3A0FE3A7-D089-4C33-8C81-5EC30E70FE9B}" srcOrd="1" destOrd="0" presId="urn:microsoft.com/office/officeart/2005/8/layout/hList6"/>
    <dgm:cxn modelId="{D7DA151C-F9AF-4893-BABD-CF82035DFF91}" type="presParOf" srcId="{3EA73BF1-BA8F-408C-B96F-A65F33633ED6}" destId="{403E0083-D341-4749-90EC-D231F74C4E50}" srcOrd="2" destOrd="0" presId="urn:microsoft.com/office/officeart/2005/8/layout/hList6"/>
    <dgm:cxn modelId="{8626F477-8ACF-4009-ABE6-D54759F5DC30}" type="presParOf" srcId="{3EA73BF1-BA8F-408C-B96F-A65F33633ED6}" destId="{03763519-6ECF-46E9-BDEE-016BC90CDEB2}" srcOrd="3" destOrd="0" presId="urn:microsoft.com/office/officeart/2005/8/layout/hList6"/>
    <dgm:cxn modelId="{E92D07AE-3F06-46A0-8825-DE861A51BA9B}" type="presParOf" srcId="{3EA73BF1-BA8F-408C-B96F-A65F33633ED6}" destId="{05A48450-AB2C-4264-B633-D8FB70127B70}" srcOrd="4" destOrd="0" presId="urn:microsoft.com/office/officeart/2005/8/layout/hList6"/>
    <dgm:cxn modelId="{7D8A9D2A-452C-4B52-8568-9713A6F0F265}" type="presParOf" srcId="{3EA73BF1-BA8F-408C-B96F-A65F33633ED6}" destId="{2D7AEC2C-8839-4818-9685-0ED727008E62}" srcOrd="5" destOrd="0" presId="urn:microsoft.com/office/officeart/2005/8/layout/hList6"/>
    <dgm:cxn modelId="{921C2BC4-97CE-4192-AF89-0E26E3659DFF}" type="presParOf" srcId="{3EA73BF1-BA8F-408C-B96F-A65F33633ED6}" destId="{AD916E78-B260-48F3-8789-E9623FC0E921}"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B5B14A-0B34-4EA5-B410-340E0B88415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5FAAFD7C-D9B6-43F9-9B88-AA488A6C3AC5}">
      <dgm:prSet phldrT="[Text]" custT="1"/>
      <dgm:spPr/>
      <dgm:t>
        <a:bodyPr/>
        <a:lstStyle/>
        <a:p>
          <a:r>
            <a:rPr lang="en-US" sz="1900" b="1" dirty="0" smtClean="0"/>
            <a:t>EXTRA HELP</a:t>
          </a:r>
          <a:endParaRPr lang="en-US" sz="1900" dirty="0"/>
        </a:p>
      </dgm:t>
    </dgm:pt>
    <dgm:pt modelId="{7990CCA9-0F79-4C0F-BCBE-55CE8170EB01}" type="parTrans" cxnId="{D890FD37-FB63-449A-888F-9F62998B31D5}">
      <dgm:prSet/>
      <dgm:spPr/>
      <dgm:t>
        <a:bodyPr/>
        <a:lstStyle/>
        <a:p>
          <a:endParaRPr lang="en-US"/>
        </a:p>
      </dgm:t>
    </dgm:pt>
    <dgm:pt modelId="{DA56B327-D859-417F-9AA2-F03A1AB30014}" type="sibTrans" cxnId="{D890FD37-FB63-449A-888F-9F62998B31D5}">
      <dgm:prSet/>
      <dgm:spPr/>
      <dgm:t>
        <a:bodyPr/>
        <a:lstStyle/>
        <a:p>
          <a:endParaRPr lang="en-US"/>
        </a:p>
      </dgm:t>
    </dgm:pt>
    <dgm:pt modelId="{11820758-D245-4ED6-BCB7-B63A4787D3FE}">
      <dgm:prSet phldrT="[Text]" custT="1"/>
      <dgm:spPr/>
      <dgm:t>
        <a:bodyPr/>
        <a:lstStyle/>
        <a:p>
          <a:r>
            <a:rPr lang="en-US" sz="1600" dirty="0" smtClean="0"/>
            <a:t>Apply through the Social Security Administration</a:t>
          </a:r>
          <a:endParaRPr lang="en-US" sz="1600" dirty="0"/>
        </a:p>
      </dgm:t>
    </dgm:pt>
    <dgm:pt modelId="{52139D8C-53EE-415F-AAFB-92AC955CF5BB}" type="parTrans" cxnId="{563346BD-DAF3-4F82-BF88-7F652F9B0715}">
      <dgm:prSet/>
      <dgm:spPr/>
      <dgm:t>
        <a:bodyPr/>
        <a:lstStyle/>
        <a:p>
          <a:endParaRPr lang="en-US"/>
        </a:p>
      </dgm:t>
    </dgm:pt>
    <dgm:pt modelId="{E8B8F2DF-AB81-4098-B0B7-47D2D9970716}" type="sibTrans" cxnId="{563346BD-DAF3-4F82-BF88-7F652F9B0715}">
      <dgm:prSet/>
      <dgm:spPr/>
      <dgm:t>
        <a:bodyPr/>
        <a:lstStyle/>
        <a:p>
          <a:endParaRPr lang="en-US"/>
        </a:p>
      </dgm:t>
    </dgm:pt>
    <dgm:pt modelId="{6732C492-044E-4E7E-9567-D5A6DE3C0E61}">
      <dgm:prSet phldrT="[Text]" custT="1"/>
      <dgm:spPr/>
      <dgm:t>
        <a:bodyPr/>
        <a:lstStyle/>
        <a:p>
          <a:r>
            <a:rPr lang="en-US" sz="1400" dirty="0" smtClean="0"/>
            <a:t>Starting in January 2024, everyone who has Extra Help will get the same benefits</a:t>
          </a:r>
          <a:endParaRPr lang="en-US" sz="1400" dirty="0"/>
        </a:p>
      </dgm:t>
    </dgm:pt>
    <dgm:pt modelId="{F8905FA5-53E7-49D7-A081-BC1598196D83}" type="parTrans" cxnId="{2F106643-AA11-4987-83D1-3E68F85E3A0F}">
      <dgm:prSet/>
      <dgm:spPr/>
      <dgm:t>
        <a:bodyPr/>
        <a:lstStyle/>
        <a:p>
          <a:endParaRPr lang="en-US"/>
        </a:p>
      </dgm:t>
    </dgm:pt>
    <dgm:pt modelId="{C74A594E-C218-4B92-84BB-E20136468841}" type="sibTrans" cxnId="{2F106643-AA11-4987-83D1-3E68F85E3A0F}">
      <dgm:prSet/>
      <dgm:spPr/>
      <dgm:t>
        <a:bodyPr/>
        <a:lstStyle/>
        <a:p>
          <a:endParaRPr lang="en-US"/>
        </a:p>
      </dgm:t>
    </dgm:pt>
    <dgm:pt modelId="{0EA5A668-0E3F-4501-8946-628F87C6A03F}">
      <dgm:prSet phldrT="[Text]" custT="1"/>
      <dgm:spPr/>
      <dgm:t>
        <a:bodyPr/>
        <a:lstStyle/>
        <a:p>
          <a:r>
            <a:rPr lang="en-US" sz="1400" b="1" dirty="0" smtClean="0"/>
            <a:t>Asset limits </a:t>
          </a:r>
          <a:r>
            <a:rPr lang="en-US" sz="1400" dirty="0" smtClean="0"/>
            <a:t>(2023): $16,600 (single);</a:t>
          </a:r>
          <a:r>
            <a:rPr lang="en-US" sz="1400" b="0" i="0" dirty="0" smtClean="0"/>
            <a:t> $33,240 (married)</a:t>
          </a:r>
          <a:r>
            <a:rPr lang="en-US" sz="1400" dirty="0" smtClean="0"/>
            <a:t> </a:t>
          </a:r>
          <a:endParaRPr lang="en-US" sz="1400" dirty="0"/>
        </a:p>
      </dgm:t>
    </dgm:pt>
    <dgm:pt modelId="{13197B18-5B35-4EDF-8188-5229766E090E}" type="parTrans" cxnId="{4947713E-E145-40C2-8AE3-FB0A3838EDE6}">
      <dgm:prSet/>
      <dgm:spPr/>
      <dgm:t>
        <a:bodyPr/>
        <a:lstStyle/>
        <a:p>
          <a:endParaRPr lang="en-US"/>
        </a:p>
      </dgm:t>
    </dgm:pt>
    <dgm:pt modelId="{B1D114E8-75D7-44AF-8030-11AF58CF7FC9}" type="sibTrans" cxnId="{4947713E-E145-40C2-8AE3-FB0A3838EDE6}">
      <dgm:prSet/>
      <dgm:spPr/>
      <dgm:t>
        <a:bodyPr/>
        <a:lstStyle/>
        <a:p>
          <a:endParaRPr lang="en-US"/>
        </a:p>
      </dgm:t>
    </dgm:pt>
    <dgm:pt modelId="{3E0B3C2C-95EB-4DE1-A423-CA5E64352202}">
      <dgm:prSet phldrT="[Text]" custT="1"/>
      <dgm:spPr/>
      <dgm:t>
        <a:bodyPr/>
        <a:lstStyle/>
        <a:p>
          <a:r>
            <a:rPr lang="en-US" sz="1400" b="1" dirty="0" smtClean="0"/>
            <a:t>Income limits </a:t>
          </a:r>
          <a:r>
            <a:rPr lang="en-US" sz="1400" dirty="0" smtClean="0"/>
            <a:t>(2023): $12,870 (single); $29,580 (married)</a:t>
          </a:r>
          <a:endParaRPr lang="en-US" sz="1400" dirty="0"/>
        </a:p>
      </dgm:t>
    </dgm:pt>
    <dgm:pt modelId="{8BC41D12-0110-4013-AB04-2C01749274C2}" type="parTrans" cxnId="{E14AAA2E-1F44-4611-AC58-7A922F9D4BBC}">
      <dgm:prSet/>
      <dgm:spPr/>
      <dgm:t>
        <a:bodyPr/>
        <a:lstStyle/>
        <a:p>
          <a:endParaRPr lang="en-US"/>
        </a:p>
      </dgm:t>
    </dgm:pt>
    <dgm:pt modelId="{042904A9-BD8A-4D05-A2C5-3962900A62E7}" type="sibTrans" cxnId="{E14AAA2E-1F44-4611-AC58-7A922F9D4BBC}">
      <dgm:prSet/>
      <dgm:spPr/>
      <dgm:t>
        <a:bodyPr/>
        <a:lstStyle/>
        <a:p>
          <a:endParaRPr lang="en-US"/>
        </a:p>
      </dgm:t>
    </dgm:pt>
    <dgm:pt modelId="{AAF9F07E-9316-4500-A257-3F53BD8F292B}">
      <dgm:prSet phldrT="[Text]" custT="1"/>
      <dgm:spPr/>
      <dgm:t>
        <a:bodyPr/>
        <a:lstStyle/>
        <a:p>
          <a:r>
            <a:rPr lang="en-US" sz="1400" dirty="0" smtClean="0"/>
            <a:t>$0 Premium and $0 Deductible</a:t>
          </a:r>
          <a:endParaRPr lang="en-US" sz="1400" dirty="0"/>
        </a:p>
      </dgm:t>
    </dgm:pt>
    <dgm:pt modelId="{F91A669F-0D0D-4CDD-8C34-5BCE9F2D16EF}" type="parTrans" cxnId="{5F38EECE-B2C3-4CE8-B72D-87DFEA1DFF82}">
      <dgm:prSet/>
      <dgm:spPr/>
      <dgm:t>
        <a:bodyPr/>
        <a:lstStyle/>
        <a:p>
          <a:endParaRPr lang="en-US"/>
        </a:p>
      </dgm:t>
    </dgm:pt>
    <dgm:pt modelId="{12C5A448-9510-4DA0-9A2B-CB7321A97687}" type="sibTrans" cxnId="{5F38EECE-B2C3-4CE8-B72D-87DFEA1DFF82}">
      <dgm:prSet/>
      <dgm:spPr/>
      <dgm:t>
        <a:bodyPr/>
        <a:lstStyle/>
        <a:p>
          <a:endParaRPr lang="en-US"/>
        </a:p>
      </dgm:t>
    </dgm:pt>
    <dgm:pt modelId="{6B1251F7-C0DA-4CE0-B053-E165A9211135}">
      <dgm:prSet phldrT="[Text]" custT="1"/>
      <dgm:spPr/>
      <dgm:t>
        <a:bodyPr/>
        <a:lstStyle/>
        <a:p>
          <a:r>
            <a:rPr lang="en-US" sz="1400" dirty="0" smtClean="0"/>
            <a:t>Low out-of-pocket costs for prescription drugs</a:t>
          </a:r>
          <a:endParaRPr lang="en-US" sz="1400" dirty="0"/>
        </a:p>
      </dgm:t>
    </dgm:pt>
    <dgm:pt modelId="{242C9736-9E25-45FF-92F1-29CB62F9061B}" type="parTrans" cxnId="{40253DED-656D-48B3-B3CE-011B0977ED20}">
      <dgm:prSet/>
      <dgm:spPr/>
      <dgm:t>
        <a:bodyPr/>
        <a:lstStyle/>
        <a:p>
          <a:endParaRPr lang="en-US"/>
        </a:p>
      </dgm:t>
    </dgm:pt>
    <dgm:pt modelId="{01828FC8-B805-49D4-92FD-7DDF3F81B55F}" type="sibTrans" cxnId="{40253DED-656D-48B3-B3CE-011B0977ED20}">
      <dgm:prSet/>
      <dgm:spPr/>
      <dgm:t>
        <a:bodyPr/>
        <a:lstStyle/>
        <a:p>
          <a:endParaRPr lang="en-US"/>
        </a:p>
      </dgm:t>
    </dgm:pt>
    <dgm:pt modelId="{0B5ED9ED-AB45-4ECB-99AF-ABF627DB5082}">
      <dgm:prSet phldrT="[Text]" custT="1"/>
      <dgm:spPr/>
      <dgm:t>
        <a:bodyPr/>
        <a:lstStyle/>
        <a:p>
          <a:r>
            <a:rPr lang="en-US" sz="1400" dirty="0" smtClean="0"/>
            <a:t>Waiver of late enrollment penalties while on Extra Help</a:t>
          </a:r>
          <a:endParaRPr lang="en-US" sz="1400" dirty="0"/>
        </a:p>
      </dgm:t>
    </dgm:pt>
    <dgm:pt modelId="{B78A97A1-13C2-4193-A6B3-F44F8FFE5284}" type="parTrans" cxnId="{22D366C2-E1C8-49CC-88DE-D7CDDD736F17}">
      <dgm:prSet/>
      <dgm:spPr/>
      <dgm:t>
        <a:bodyPr/>
        <a:lstStyle/>
        <a:p>
          <a:endParaRPr lang="en-US"/>
        </a:p>
      </dgm:t>
    </dgm:pt>
    <dgm:pt modelId="{6836C271-3F06-4FD7-9324-2F0198F7B29E}" type="sibTrans" cxnId="{22D366C2-E1C8-49CC-88DE-D7CDDD736F17}">
      <dgm:prSet/>
      <dgm:spPr/>
      <dgm:t>
        <a:bodyPr/>
        <a:lstStyle/>
        <a:p>
          <a:endParaRPr lang="en-US"/>
        </a:p>
      </dgm:t>
    </dgm:pt>
    <dgm:pt modelId="{4E7E1C54-01AC-40CB-AB55-E46D53A1D1E2}">
      <dgm:prSet phldrT="[Text]" custT="1"/>
      <dgm:spPr/>
      <dgm:t>
        <a:bodyPr/>
        <a:lstStyle/>
        <a:p>
          <a:endParaRPr lang="en-US" sz="1400" dirty="0"/>
        </a:p>
      </dgm:t>
    </dgm:pt>
    <dgm:pt modelId="{E961A6FE-378C-4238-B73E-38D79DABDAFF}" type="parTrans" cxnId="{C2304E8B-ECD8-475B-A39F-7F7695A5C311}">
      <dgm:prSet/>
      <dgm:spPr/>
      <dgm:t>
        <a:bodyPr/>
        <a:lstStyle/>
        <a:p>
          <a:endParaRPr lang="en-US"/>
        </a:p>
      </dgm:t>
    </dgm:pt>
    <dgm:pt modelId="{28E3A720-63B5-4AF4-815B-A6D71585F24E}" type="sibTrans" cxnId="{C2304E8B-ECD8-475B-A39F-7F7695A5C311}">
      <dgm:prSet/>
      <dgm:spPr/>
      <dgm:t>
        <a:bodyPr/>
        <a:lstStyle/>
        <a:p>
          <a:endParaRPr lang="en-US"/>
        </a:p>
      </dgm:t>
    </dgm:pt>
    <dgm:pt modelId="{CFDA3213-E6C4-4B09-ADD8-41123F1C03DC}" type="pres">
      <dgm:prSet presAssocID="{00B5B14A-0B34-4EA5-B410-340E0B88415E}" presName="Name0" presStyleCnt="0">
        <dgm:presLayoutVars>
          <dgm:chMax/>
          <dgm:chPref val="3"/>
          <dgm:dir/>
          <dgm:animOne val="branch"/>
          <dgm:animLvl val="lvl"/>
        </dgm:presLayoutVars>
      </dgm:prSet>
      <dgm:spPr/>
      <dgm:t>
        <a:bodyPr/>
        <a:lstStyle/>
        <a:p>
          <a:endParaRPr lang="en-US"/>
        </a:p>
      </dgm:t>
    </dgm:pt>
    <dgm:pt modelId="{B9082AD4-4EC4-48E6-8FD0-3E72A26772D0}" type="pres">
      <dgm:prSet presAssocID="{5FAAFD7C-D9B6-43F9-9B88-AA488A6C3AC5}" presName="composite" presStyleCnt="0"/>
      <dgm:spPr/>
    </dgm:pt>
    <dgm:pt modelId="{E54F6188-7A7A-4BB4-9A88-27907EBAD315}" type="pres">
      <dgm:prSet presAssocID="{5FAAFD7C-D9B6-43F9-9B88-AA488A6C3AC5}" presName="FirstChild" presStyleLbl="revTx" presStyleIdx="0" presStyleCnt="2">
        <dgm:presLayoutVars>
          <dgm:chMax val="0"/>
          <dgm:chPref val="0"/>
          <dgm:bulletEnabled val="1"/>
        </dgm:presLayoutVars>
      </dgm:prSet>
      <dgm:spPr/>
      <dgm:t>
        <a:bodyPr/>
        <a:lstStyle/>
        <a:p>
          <a:endParaRPr lang="en-US"/>
        </a:p>
      </dgm:t>
    </dgm:pt>
    <dgm:pt modelId="{7F7976AC-573A-43E4-BAFE-59AFC699D0FB}" type="pres">
      <dgm:prSet presAssocID="{5FAAFD7C-D9B6-43F9-9B88-AA488A6C3AC5}" presName="Parent" presStyleLbl="alignNode1" presStyleIdx="0" presStyleCnt="1">
        <dgm:presLayoutVars>
          <dgm:chMax val="3"/>
          <dgm:chPref val="3"/>
          <dgm:bulletEnabled val="1"/>
        </dgm:presLayoutVars>
      </dgm:prSet>
      <dgm:spPr/>
      <dgm:t>
        <a:bodyPr/>
        <a:lstStyle/>
        <a:p>
          <a:endParaRPr lang="en-US"/>
        </a:p>
      </dgm:t>
    </dgm:pt>
    <dgm:pt modelId="{97CAEE47-6460-43C8-94CD-3A17A8BDDB58}" type="pres">
      <dgm:prSet presAssocID="{5FAAFD7C-D9B6-43F9-9B88-AA488A6C3AC5}" presName="Accent" presStyleLbl="parChTrans1D1" presStyleIdx="0" presStyleCnt="1"/>
      <dgm:spPr/>
    </dgm:pt>
    <dgm:pt modelId="{FEA81542-73A1-415E-8DA9-54511BD54D92}" type="pres">
      <dgm:prSet presAssocID="{5FAAFD7C-D9B6-43F9-9B88-AA488A6C3AC5}" presName="Child" presStyleLbl="revTx" presStyleIdx="1" presStyleCnt="2">
        <dgm:presLayoutVars>
          <dgm:chMax val="0"/>
          <dgm:chPref val="0"/>
          <dgm:bulletEnabled val="1"/>
        </dgm:presLayoutVars>
      </dgm:prSet>
      <dgm:spPr/>
      <dgm:t>
        <a:bodyPr/>
        <a:lstStyle/>
        <a:p>
          <a:endParaRPr lang="en-US"/>
        </a:p>
      </dgm:t>
    </dgm:pt>
  </dgm:ptLst>
  <dgm:cxnLst>
    <dgm:cxn modelId="{15FD28E1-4126-483E-972C-93D7AD6EFB8B}" type="presOf" srcId="{00B5B14A-0B34-4EA5-B410-340E0B88415E}" destId="{CFDA3213-E6C4-4B09-ADD8-41123F1C03DC}" srcOrd="0" destOrd="0" presId="urn:microsoft.com/office/officeart/2011/layout/TabList"/>
    <dgm:cxn modelId="{92845C07-39E1-41D3-8449-2727D2024C62}" type="presOf" srcId="{4E7E1C54-01AC-40CB-AB55-E46D53A1D1E2}" destId="{FEA81542-73A1-415E-8DA9-54511BD54D92}" srcOrd="0" destOrd="0" presId="urn:microsoft.com/office/officeart/2011/layout/TabList"/>
    <dgm:cxn modelId="{197579EA-2204-488C-A4C0-A887834B6A2D}" type="presOf" srcId="{AAF9F07E-9316-4500-A257-3F53BD8F292B}" destId="{FEA81542-73A1-415E-8DA9-54511BD54D92}" srcOrd="0" destOrd="4" presId="urn:microsoft.com/office/officeart/2011/layout/TabList"/>
    <dgm:cxn modelId="{02E78938-105A-41A5-985A-6024A6E4D488}" type="presOf" srcId="{0EA5A668-0E3F-4501-8946-628F87C6A03F}" destId="{FEA81542-73A1-415E-8DA9-54511BD54D92}" srcOrd="0" destOrd="1" presId="urn:microsoft.com/office/officeart/2011/layout/TabList"/>
    <dgm:cxn modelId="{22D366C2-E1C8-49CC-88DE-D7CDDD736F17}" srcId="{6732C492-044E-4E7E-9567-D5A6DE3C0E61}" destId="{0B5ED9ED-AB45-4ECB-99AF-ABF627DB5082}" srcOrd="2" destOrd="0" parTransId="{B78A97A1-13C2-4193-A6B3-F44F8FFE5284}" sibTransId="{6836C271-3F06-4FD7-9324-2F0198F7B29E}"/>
    <dgm:cxn modelId="{3660C918-24D6-4D7F-A6F8-32193F68D2A4}" type="presOf" srcId="{3E0B3C2C-95EB-4DE1-A423-CA5E64352202}" destId="{FEA81542-73A1-415E-8DA9-54511BD54D92}" srcOrd="0" destOrd="2" presId="urn:microsoft.com/office/officeart/2011/layout/TabList"/>
    <dgm:cxn modelId="{E14AAA2E-1F44-4611-AC58-7A922F9D4BBC}" srcId="{5FAAFD7C-D9B6-43F9-9B88-AA488A6C3AC5}" destId="{3E0B3C2C-95EB-4DE1-A423-CA5E64352202}" srcOrd="3" destOrd="0" parTransId="{8BC41D12-0110-4013-AB04-2C01749274C2}" sibTransId="{042904A9-BD8A-4D05-A2C5-3962900A62E7}"/>
    <dgm:cxn modelId="{4947713E-E145-40C2-8AE3-FB0A3838EDE6}" srcId="{5FAAFD7C-D9B6-43F9-9B88-AA488A6C3AC5}" destId="{0EA5A668-0E3F-4501-8946-628F87C6A03F}" srcOrd="2" destOrd="0" parTransId="{13197B18-5B35-4EDF-8188-5229766E090E}" sibTransId="{B1D114E8-75D7-44AF-8030-11AF58CF7FC9}"/>
    <dgm:cxn modelId="{40253DED-656D-48B3-B3CE-011B0977ED20}" srcId="{6732C492-044E-4E7E-9567-D5A6DE3C0E61}" destId="{6B1251F7-C0DA-4CE0-B053-E165A9211135}" srcOrd="1" destOrd="0" parTransId="{242C9736-9E25-45FF-92F1-29CB62F9061B}" sibTransId="{01828FC8-B805-49D4-92FD-7DDF3F81B55F}"/>
    <dgm:cxn modelId="{5F38EECE-B2C3-4CE8-B72D-87DFEA1DFF82}" srcId="{6732C492-044E-4E7E-9567-D5A6DE3C0E61}" destId="{AAF9F07E-9316-4500-A257-3F53BD8F292B}" srcOrd="0" destOrd="0" parTransId="{F91A669F-0D0D-4CDD-8C34-5BCE9F2D16EF}" sibTransId="{12C5A448-9510-4DA0-9A2B-CB7321A97687}"/>
    <dgm:cxn modelId="{F7463305-602F-47D6-86D0-9412A84319C6}" type="presOf" srcId="{0B5ED9ED-AB45-4ECB-99AF-ABF627DB5082}" destId="{FEA81542-73A1-415E-8DA9-54511BD54D92}" srcOrd="0" destOrd="6" presId="urn:microsoft.com/office/officeart/2011/layout/TabList"/>
    <dgm:cxn modelId="{218AE50B-1F50-4D5C-AB6B-84280D45D640}" type="presOf" srcId="{6732C492-044E-4E7E-9567-D5A6DE3C0E61}" destId="{FEA81542-73A1-415E-8DA9-54511BD54D92}" srcOrd="0" destOrd="3" presId="urn:microsoft.com/office/officeart/2011/layout/TabList"/>
    <dgm:cxn modelId="{2F106643-AA11-4987-83D1-3E68F85E3A0F}" srcId="{5FAAFD7C-D9B6-43F9-9B88-AA488A6C3AC5}" destId="{6732C492-044E-4E7E-9567-D5A6DE3C0E61}" srcOrd="4" destOrd="0" parTransId="{F8905FA5-53E7-49D7-A081-BC1598196D83}" sibTransId="{C74A594E-C218-4B92-84BB-E20136468841}"/>
    <dgm:cxn modelId="{AFF172AE-7AAA-49FE-B952-ACE19366D99C}" type="presOf" srcId="{5FAAFD7C-D9B6-43F9-9B88-AA488A6C3AC5}" destId="{7F7976AC-573A-43E4-BAFE-59AFC699D0FB}" srcOrd="0" destOrd="0" presId="urn:microsoft.com/office/officeart/2011/layout/TabList"/>
    <dgm:cxn modelId="{664BC579-D84A-4B39-971C-E15ECA220DF0}" type="presOf" srcId="{6B1251F7-C0DA-4CE0-B053-E165A9211135}" destId="{FEA81542-73A1-415E-8DA9-54511BD54D92}" srcOrd="0" destOrd="5" presId="urn:microsoft.com/office/officeart/2011/layout/TabList"/>
    <dgm:cxn modelId="{D890FD37-FB63-449A-888F-9F62998B31D5}" srcId="{00B5B14A-0B34-4EA5-B410-340E0B88415E}" destId="{5FAAFD7C-D9B6-43F9-9B88-AA488A6C3AC5}" srcOrd="0" destOrd="0" parTransId="{7990CCA9-0F79-4C0F-BCBE-55CE8170EB01}" sibTransId="{DA56B327-D859-417F-9AA2-F03A1AB30014}"/>
    <dgm:cxn modelId="{CE4442D4-8DAD-4676-85C2-BB86BFD42170}" type="presOf" srcId="{11820758-D245-4ED6-BCB7-B63A4787D3FE}" destId="{E54F6188-7A7A-4BB4-9A88-27907EBAD315}" srcOrd="0" destOrd="0" presId="urn:microsoft.com/office/officeart/2011/layout/TabList"/>
    <dgm:cxn modelId="{563346BD-DAF3-4F82-BF88-7F652F9B0715}" srcId="{5FAAFD7C-D9B6-43F9-9B88-AA488A6C3AC5}" destId="{11820758-D245-4ED6-BCB7-B63A4787D3FE}" srcOrd="0" destOrd="0" parTransId="{52139D8C-53EE-415F-AAFB-92AC955CF5BB}" sibTransId="{E8B8F2DF-AB81-4098-B0B7-47D2D9970716}"/>
    <dgm:cxn modelId="{C2304E8B-ECD8-475B-A39F-7F7695A5C311}" srcId="{5FAAFD7C-D9B6-43F9-9B88-AA488A6C3AC5}" destId="{4E7E1C54-01AC-40CB-AB55-E46D53A1D1E2}" srcOrd="1" destOrd="0" parTransId="{E961A6FE-378C-4238-B73E-38D79DABDAFF}" sibTransId="{28E3A720-63B5-4AF4-815B-A6D71585F24E}"/>
    <dgm:cxn modelId="{E3B9DBF2-8FD8-4475-8F37-DC04AED907E2}" type="presParOf" srcId="{CFDA3213-E6C4-4B09-ADD8-41123F1C03DC}" destId="{B9082AD4-4EC4-48E6-8FD0-3E72A26772D0}" srcOrd="0" destOrd="0" presId="urn:microsoft.com/office/officeart/2011/layout/TabList"/>
    <dgm:cxn modelId="{86F709C3-F0A3-4580-A82B-8F3B715C6DE0}" type="presParOf" srcId="{B9082AD4-4EC4-48E6-8FD0-3E72A26772D0}" destId="{E54F6188-7A7A-4BB4-9A88-27907EBAD315}" srcOrd="0" destOrd="0" presId="urn:microsoft.com/office/officeart/2011/layout/TabList"/>
    <dgm:cxn modelId="{7614E457-B09A-4F64-A825-1A5CE47E1DB7}" type="presParOf" srcId="{B9082AD4-4EC4-48E6-8FD0-3E72A26772D0}" destId="{7F7976AC-573A-43E4-BAFE-59AFC699D0FB}" srcOrd="1" destOrd="0" presId="urn:microsoft.com/office/officeart/2011/layout/TabList"/>
    <dgm:cxn modelId="{7CC69634-4D9E-4FB3-8D52-DBE50813A476}" type="presParOf" srcId="{B9082AD4-4EC4-48E6-8FD0-3E72A26772D0}" destId="{97CAEE47-6460-43C8-94CD-3A17A8BDDB58}" srcOrd="2" destOrd="0" presId="urn:microsoft.com/office/officeart/2011/layout/TabList"/>
    <dgm:cxn modelId="{B9497942-B43A-4C9E-9178-CC17A08CF64D}" type="presParOf" srcId="{CFDA3213-E6C4-4B09-ADD8-41123F1C03DC}" destId="{FEA81542-73A1-415E-8DA9-54511BD54D92}" srcOrd="1"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5B14A-0B34-4EA5-B410-340E0B88415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406E159-ABF7-42AC-A8B1-252168421C27}">
      <dgm:prSet/>
      <dgm:spPr/>
      <dgm:t>
        <a:bodyPr/>
        <a:lstStyle/>
        <a:p>
          <a:r>
            <a:rPr lang="en-US" b="1" dirty="0" smtClean="0"/>
            <a:t>MEDICARE SAVINGS PLANS</a:t>
          </a:r>
        </a:p>
      </dgm:t>
    </dgm:pt>
    <dgm:pt modelId="{5017A219-82C9-4596-9413-FAF13DB294BF}" type="parTrans" cxnId="{064A3A20-011B-483D-8FC6-D2EE95D40A03}">
      <dgm:prSet/>
      <dgm:spPr/>
      <dgm:t>
        <a:bodyPr/>
        <a:lstStyle/>
        <a:p>
          <a:endParaRPr lang="en-US"/>
        </a:p>
      </dgm:t>
    </dgm:pt>
    <dgm:pt modelId="{0B3B1CDA-BF22-43E3-BC6F-07EC21E410CC}" type="sibTrans" cxnId="{064A3A20-011B-483D-8FC6-D2EE95D40A03}">
      <dgm:prSet/>
      <dgm:spPr/>
      <dgm:t>
        <a:bodyPr/>
        <a:lstStyle/>
        <a:p>
          <a:endParaRPr lang="en-US"/>
        </a:p>
      </dgm:t>
    </dgm:pt>
    <dgm:pt modelId="{50E71DCA-7BF6-4678-A134-D2100EC6E1F4}">
      <dgm:prSet custT="1"/>
      <dgm:spPr/>
      <dgm:t>
        <a:bodyPr/>
        <a:lstStyle/>
        <a:p>
          <a:r>
            <a:rPr lang="en-US" sz="1600" dirty="0" smtClean="0"/>
            <a:t>Apply through the Illinois Department of Human Services</a:t>
          </a:r>
          <a:endParaRPr lang="en-US" sz="1600" b="1" dirty="0" smtClean="0"/>
        </a:p>
      </dgm:t>
    </dgm:pt>
    <dgm:pt modelId="{42DBDA06-CA3C-4BDA-8A4F-FD6795210FBC}" type="parTrans" cxnId="{ED912F2D-3388-4061-BB35-0FB23F921B1C}">
      <dgm:prSet/>
      <dgm:spPr/>
      <dgm:t>
        <a:bodyPr/>
        <a:lstStyle/>
        <a:p>
          <a:endParaRPr lang="en-US"/>
        </a:p>
      </dgm:t>
    </dgm:pt>
    <dgm:pt modelId="{179BCC60-8BA0-44D3-AA7C-75007AC2D573}" type="sibTrans" cxnId="{ED912F2D-3388-4061-BB35-0FB23F921B1C}">
      <dgm:prSet/>
      <dgm:spPr/>
      <dgm:t>
        <a:bodyPr/>
        <a:lstStyle/>
        <a:p>
          <a:endParaRPr lang="en-US"/>
        </a:p>
      </dgm:t>
    </dgm:pt>
    <dgm:pt modelId="{F611A495-2096-4D7F-8BDA-9DE46F46F722}">
      <dgm:prSet custT="1"/>
      <dgm:spPr/>
      <dgm:t>
        <a:bodyPr/>
        <a:lstStyle/>
        <a:p>
          <a:r>
            <a:rPr lang="en-US" sz="1400" b="1" i="0" dirty="0" smtClean="0"/>
            <a:t>Asset limits </a:t>
          </a:r>
          <a:r>
            <a:rPr lang="en-US" sz="1400" b="0" i="0" dirty="0" smtClean="0"/>
            <a:t>(2023): $7,080 (single); $10,620 (2 people)</a:t>
          </a:r>
          <a:endParaRPr lang="en-US" sz="1400" b="0" i="0" dirty="0"/>
        </a:p>
      </dgm:t>
    </dgm:pt>
    <dgm:pt modelId="{3CA384F1-AA2E-4D1E-BCA8-411C39AB15BF}" type="parTrans" cxnId="{1943401E-DC2D-4CFE-B851-2E0FC58E956B}">
      <dgm:prSet/>
      <dgm:spPr/>
      <dgm:t>
        <a:bodyPr/>
        <a:lstStyle/>
        <a:p>
          <a:endParaRPr lang="en-US"/>
        </a:p>
      </dgm:t>
    </dgm:pt>
    <dgm:pt modelId="{09E6AABD-8BF1-46BF-BE01-146EFDC17A45}" type="sibTrans" cxnId="{1943401E-DC2D-4CFE-B851-2E0FC58E956B}">
      <dgm:prSet/>
      <dgm:spPr/>
      <dgm:t>
        <a:bodyPr/>
        <a:lstStyle/>
        <a:p>
          <a:endParaRPr lang="en-US"/>
        </a:p>
      </dgm:t>
    </dgm:pt>
    <dgm:pt modelId="{583F0AE1-A986-41F8-87B1-E387369198B3}">
      <dgm:prSet custT="1"/>
      <dgm:spPr/>
      <dgm:t>
        <a:bodyPr/>
        <a:lstStyle/>
        <a:p>
          <a:r>
            <a:rPr lang="en-US" sz="1400" b="1" i="0" dirty="0" smtClean="0"/>
            <a:t>Income limits</a:t>
          </a:r>
          <a:r>
            <a:rPr lang="en-US" sz="1400" b="0" i="0" dirty="0" smtClean="0"/>
            <a:t>:</a:t>
          </a:r>
          <a:endParaRPr lang="en-US" sz="1400" b="0" i="0" dirty="0"/>
        </a:p>
      </dgm:t>
    </dgm:pt>
    <dgm:pt modelId="{927C5ABE-78F0-4B96-B9D6-27F5C4F7C414}" type="parTrans" cxnId="{01CC48DB-6150-40DB-95DD-533CBA9F809B}">
      <dgm:prSet/>
      <dgm:spPr/>
      <dgm:t>
        <a:bodyPr/>
        <a:lstStyle/>
        <a:p>
          <a:endParaRPr lang="en-US"/>
        </a:p>
      </dgm:t>
    </dgm:pt>
    <dgm:pt modelId="{8DC64CB9-7642-4328-89A6-0BC6F162E499}" type="sibTrans" cxnId="{01CC48DB-6150-40DB-95DD-533CBA9F809B}">
      <dgm:prSet/>
      <dgm:spPr/>
      <dgm:t>
        <a:bodyPr/>
        <a:lstStyle/>
        <a:p>
          <a:endParaRPr lang="en-US"/>
        </a:p>
      </dgm:t>
    </dgm:pt>
    <dgm:pt modelId="{BD4827DF-D4DB-4052-ADE1-D2195933EE1E}">
      <dgm:prSet custT="1"/>
      <dgm:spPr/>
      <dgm:t>
        <a:bodyPr/>
        <a:lstStyle/>
        <a:p>
          <a:r>
            <a:rPr lang="en-US" sz="1400" b="0" i="0" dirty="0" smtClean="0"/>
            <a:t>Automatic enrollment in Extra Help</a:t>
          </a:r>
          <a:endParaRPr lang="en-US" sz="1400" b="0" i="0" dirty="0"/>
        </a:p>
      </dgm:t>
    </dgm:pt>
    <dgm:pt modelId="{A39B9455-2540-4353-A0CF-6C30B2399BD8}" type="parTrans" cxnId="{54C571BC-48F7-498E-8034-54B1A3A83C1A}">
      <dgm:prSet/>
      <dgm:spPr/>
      <dgm:t>
        <a:bodyPr/>
        <a:lstStyle/>
        <a:p>
          <a:endParaRPr lang="en-US"/>
        </a:p>
      </dgm:t>
    </dgm:pt>
    <dgm:pt modelId="{338B3D5C-6232-4E13-88F5-6C55DD6EB700}" type="sibTrans" cxnId="{54C571BC-48F7-498E-8034-54B1A3A83C1A}">
      <dgm:prSet/>
      <dgm:spPr/>
      <dgm:t>
        <a:bodyPr/>
        <a:lstStyle/>
        <a:p>
          <a:endParaRPr lang="en-US"/>
        </a:p>
      </dgm:t>
    </dgm:pt>
    <dgm:pt modelId="{E3061C82-8BE7-4541-84A8-03BA1CD8B8EE}">
      <dgm:prSet custT="1"/>
      <dgm:spPr/>
      <dgm:t>
        <a:bodyPr/>
        <a:lstStyle/>
        <a:p>
          <a:r>
            <a:rPr lang="en-US" sz="1400" b="0" i="0" dirty="0" smtClean="0"/>
            <a:t>QMB: $1,215 (single); $1,639 (2 people)</a:t>
          </a:r>
          <a:endParaRPr lang="en-US" sz="1400" b="0" i="0" dirty="0"/>
        </a:p>
      </dgm:t>
    </dgm:pt>
    <dgm:pt modelId="{F6CA3709-6186-4369-BDAE-2FE6507B0922}" type="parTrans" cxnId="{EF229E69-9817-42D9-BFDF-D757D6BF813B}">
      <dgm:prSet/>
      <dgm:spPr/>
      <dgm:t>
        <a:bodyPr/>
        <a:lstStyle/>
        <a:p>
          <a:endParaRPr lang="en-US"/>
        </a:p>
      </dgm:t>
    </dgm:pt>
    <dgm:pt modelId="{2D5BACA7-B3BB-462E-9407-F640A149B216}" type="sibTrans" cxnId="{EF229E69-9817-42D9-BFDF-D757D6BF813B}">
      <dgm:prSet/>
      <dgm:spPr/>
      <dgm:t>
        <a:bodyPr/>
        <a:lstStyle/>
        <a:p>
          <a:endParaRPr lang="en-US"/>
        </a:p>
      </dgm:t>
    </dgm:pt>
    <dgm:pt modelId="{0B6DBA55-ED60-46B3-9344-A94825F79839}">
      <dgm:prSet custT="1"/>
      <dgm:spPr/>
      <dgm:t>
        <a:bodyPr/>
        <a:lstStyle/>
        <a:p>
          <a:r>
            <a:rPr lang="en-US" sz="1400" b="0" i="0" dirty="0" smtClean="0"/>
            <a:t>Other MSP: $1,639 (single); $2,218 (2 people)</a:t>
          </a:r>
          <a:endParaRPr lang="en-US" sz="1400" b="0" i="0" dirty="0"/>
        </a:p>
      </dgm:t>
    </dgm:pt>
    <dgm:pt modelId="{D440043C-7D41-47D8-998B-566D08394310}" type="parTrans" cxnId="{63077594-90E3-4594-A225-D5D6F802178B}">
      <dgm:prSet/>
      <dgm:spPr/>
      <dgm:t>
        <a:bodyPr/>
        <a:lstStyle/>
        <a:p>
          <a:endParaRPr lang="en-US"/>
        </a:p>
      </dgm:t>
    </dgm:pt>
    <dgm:pt modelId="{9868AB9E-1FE7-4D86-9D83-C0034FEF5EAD}" type="sibTrans" cxnId="{63077594-90E3-4594-A225-D5D6F802178B}">
      <dgm:prSet/>
      <dgm:spPr/>
      <dgm:t>
        <a:bodyPr/>
        <a:lstStyle/>
        <a:p>
          <a:endParaRPr lang="en-US"/>
        </a:p>
      </dgm:t>
    </dgm:pt>
    <dgm:pt modelId="{B656548F-DA24-4543-8F3C-93FCEBA47700}">
      <dgm:prSet custT="1"/>
      <dgm:spPr/>
      <dgm:t>
        <a:bodyPr/>
        <a:lstStyle/>
        <a:p>
          <a:r>
            <a:rPr lang="en-US" sz="1400" b="0" i="0" dirty="0" smtClean="0"/>
            <a:t>Benefits:</a:t>
          </a:r>
          <a:endParaRPr lang="en-US" sz="1400" b="0" i="0" dirty="0"/>
        </a:p>
      </dgm:t>
    </dgm:pt>
    <dgm:pt modelId="{2F0D2DB3-0869-42B6-98C9-8CA9C6A2A113}" type="parTrans" cxnId="{0BE65D6D-A24D-4DFB-95E3-D315170E1B66}">
      <dgm:prSet/>
      <dgm:spPr/>
      <dgm:t>
        <a:bodyPr/>
        <a:lstStyle/>
        <a:p>
          <a:endParaRPr lang="en-US"/>
        </a:p>
      </dgm:t>
    </dgm:pt>
    <dgm:pt modelId="{B4CD119C-DF8B-47A2-9B9D-177BBCA2EE59}" type="sibTrans" cxnId="{0BE65D6D-A24D-4DFB-95E3-D315170E1B66}">
      <dgm:prSet/>
      <dgm:spPr/>
      <dgm:t>
        <a:bodyPr/>
        <a:lstStyle/>
        <a:p>
          <a:endParaRPr lang="en-US"/>
        </a:p>
      </dgm:t>
    </dgm:pt>
    <dgm:pt modelId="{F819684C-D811-4EEA-B202-4FB9E3235AF7}">
      <dgm:prSet custT="1"/>
      <dgm:spPr/>
      <dgm:t>
        <a:bodyPr/>
        <a:lstStyle/>
        <a:p>
          <a:r>
            <a:rPr lang="en-US" sz="1400" b="0" i="0" dirty="0" smtClean="0"/>
            <a:t>State pays Part B Premiums</a:t>
          </a:r>
          <a:endParaRPr lang="en-US" sz="1400" b="0" i="0" dirty="0"/>
        </a:p>
      </dgm:t>
    </dgm:pt>
    <dgm:pt modelId="{D0458337-A664-4698-8066-0D836426B187}" type="parTrans" cxnId="{F5A7F3AB-120B-4FAA-9DCB-8D44938BADDD}">
      <dgm:prSet/>
      <dgm:spPr/>
      <dgm:t>
        <a:bodyPr/>
        <a:lstStyle/>
        <a:p>
          <a:endParaRPr lang="en-US"/>
        </a:p>
      </dgm:t>
    </dgm:pt>
    <dgm:pt modelId="{35620C36-695A-4441-8718-D4E4F7D3B4B1}" type="sibTrans" cxnId="{F5A7F3AB-120B-4FAA-9DCB-8D44938BADDD}">
      <dgm:prSet/>
      <dgm:spPr/>
      <dgm:t>
        <a:bodyPr/>
        <a:lstStyle/>
        <a:p>
          <a:endParaRPr lang="en-US"/>
        </a:p>
      </dgm:t>
    </dgm:pt>
    <dgm:pt modelId="{3E091421-274B-4A02-8835-26AE59B64178}">
      <dgm:prSet custT="1"/>
      <dgm:spPr/>
      <dgm:t>
        <a:bodyPr/>
        <a:lstStyle/>
        <a:p>
          <a:r>
            <a:rPr lang="en-US" sz="1400" b="0" i="0" dirty="0" smtClean="0"/>
            <a:t>For QMB Only: State pays Part A Premiums, assistance with Co-pays, Balance Billing Protections</a:t>
          </a:r>
          <a:endParaRPr lang="en-US" sz="1400" b="0" i="0" dirty="0"/>
        </a:p>
      </dgm:t>
    </dgm:pt>
    <dgm:pt modelId="{23782C32-2C20-4C4A-A31D-39D9BFC8A34C}" type="parTrans" cxnId="{135C0D82-1B74-4AB8-9361-074BAEA64784}">
      <dgm:prSet/>
      <dgm:spPr/>
      <dgm:t>
        <a:bodyPr/>
        <a:lstStyle/>
        <a:p>
          <a:endParaRPr lang="en-US"/>
        </a:p>
      </dgm:t>
    </dgm:pt>
    <dgm:pt modelId="{66304244-FE8C-4992-9002-FBBAFD63AE5F}" type="sibTrans" cxnId="{135C0D82-1B74-4AB8-9361-074BAEA64784}">
      <dgm:prSet/>
      <dgm:spPr/>
      <dgm:t>
        <a:bodyPr/>
        <a:lstStyle/>
        <a:p>
          <a:endParaRPr lang="en-US"/>
        </a:p>
      </dgm:t>
    </dgm:pt>
    <dgm:pt modelId="{32051392-9206-4358-8D4A-0EDC6F77B5F1}">
      <dgm:prSet custT="1"/>
      <dgm:spPr/>
      <dgm:t>
        <a:bodyPr/>
        <a:lstStyle/>
        <a:p>
          <a:r>
            <a:rPr lang="en-US" sz="1400" b="0" i="0" dirty="0" smtClean="0"/>
            <a:t>State pays any late enrollment penalties associated with premiums it is paying</a:t>
          </a:r>
          <a:endParaRPr lang="en-US" sz="1400" b="0" i="0" dirty="0"/>
        </a:p>
      </dgm:t>
    </dgm:pt>
    <dgm:pt modelId="{3220A10B-D456-4CC4-A059-F3D5688D4E94}" type="parTrans" cxnId="{FF642E65-89F1-42E7-BC68-6C25574DE794}">
      <dgm:prSet/>
      <dgm:spPr/>
      <dgm:t>
        <a:bodyPr/>
        <a:lstStyle/>
        <a:p>
          <a:endParaRPr lang="en-US"/>
        </a:p>
      </dgm:t>
    </dgm:pt>
    <dgm:pt modelId="{1891537A-22CF-4C31-9693-ADE76DBE80E3}" type="sibTrans" cxnId="{FF642E65-89F1-42E7-BC68-6C25574DE794}">
      <dgm:prSet/>
      <dgm:spPr/>
      <dgm:t>
        <a:bodyPr/>
        <a:lstStyle/>
        <a:p>
          <a:endParaRPr lang="en-US"/>
        </a:p>
      </dgm:t>
    </dgm:pt>
    <dgm:pt modelId="{47795968-B636-484C-B877-D548FCEF3EAC}">
      <dgm:prSet custT="1"/>
      <dgm:spPr/>
      <dgm:t>
        <a:bodyPr/>
        <a:lstStyle/>
        <a:p>
          <a:endParaRPr lang="en-US" sz="1400" b="0" i="0" dirty="0"/>
        </a:p>
      </dgm:t>
    </dgm:pt>
    <dgm:pt modelId="{1C5BBEA0-0D8F-42D1-9554-DD95069D2CA9}" type="parTrans" cxnId="{C7BF5112-A2F7-43D1-B0C5-DDCCD8037C21}">
      <dgm:prSet/>
      <dgm:spPr/>
      <dgm:t>
        <a:bodyPr/>
        <a:lstStyle/>
        <a:p>
          <a:endParaRPr lang="en-US"/>
        </a:p>
      </dgm:t>
    </dgm:pt>
    <dgm:pt modelId="{2BD52647-1AD3-4743-8C30-13959E8EAB5C}" type="sibTrans" cxnId="{C7BF5112-A2F7-43D1-B0C5-DDCCD8037C21}">
      <dgm:prSet/>
      <dgm:spPr/>
      <dgm:t>
        <a:bodyPr/>
        <a:lstStyle/>
        <a:p>
          <a:endParaRPr lang="en-US"/>
        </a:p>
      </dgm:t>
    </dgm:pt>
    <dgm:pt modelId="{15F5A82B-BBB3-47CF-846C-622539C95611}">
      <dgm:prSet custT="1"/>
      <dgm:spPr/>
      <dgm:t>
        <a:bodyPr/>
        <a:lstStyle/>
        <a:p>
          <a:r>
            <a:rPr lang="en-US" sz="1400" b="0" i="0" dirty="0" smtClean="0"/>
            <a:t>All except QMB: Up to three months retroactive benefits</a:t>
          </a:r>
          <a:endParaRPr lang="en-US" sz="1400" b="0" i="0" dirty="0"/>
        </a:p>
      </dgm:t>
    </dgm:pt>
    <dgm:pt modelId="{F3E8C2A5-D32E-4D43-8A41-C1A9E5FA6DAB}" type="parTrans" cxnId="{B1D67D04-1D8B-4B2A-AC14-A227133EF948}">
      <dgm:prSet/>
      <dgm:spPr/>
      <dgm:t>
        <a:bodyPr/>
        <a:lstStyle/>
        <a:p>
          <a:endParaRPr lang="en-US"/>
        </a:p>
      </dgm:t>
    </dgm:pt>
    <dgm:pt modelId="{52242870-6E47-492E-8ADD-BC973F0AEC09}" type="sibTrans" cxnId="{B1D67D04-1D8B-4B2A-AC14-A227133EF948}">
      <dgm:prSet/>
      <dgm:spPr/>
      <dgm:t>
        <a:bodyPr/>
        <a:lstStyle/>
        <a:p>
          <a:endParaRPr lang="en-US"/>
        </a:p>
      </dgm:t>
    </dgm:pt>
    <dgm:pt modelId="{CFDA3213-E6C4-4B09-ADD8-41123F1C03DC}" type="pres">
      <dgm:prSet presAssocID="{00B5B14A-0B34-4EA5-B410-340E0B88415E}" presName="Name0" presStyleCnt="0">
        <dgm:presLayoutVars>
          <dgm:chMax/>
          <dgm:chPref val="3"/>
          <dgm:dir/>
          <dgm:animOne val="branch"/>
          <dgm:animLvl val="lvl"/>
        </dgm:presLayoutVars>
      </dgm:prSet>
      <dgm:spPr/>
      <dgm:t>
        <a:bodyPr/>
        <a:lstStyle/>
        <a:p>
          <a:endParaRPr lang="en-US"/>
        </a:p>
      </dgm:t>
    </dgm:pt>
    <dgm:pt modelId="{A1EDF247-322B-48B4-8BD6-17E19F0653AD}" type="pres">
      <dgm:prSet presAssocID="{B406E159-ABF7-42AC-A8B1-252168421C27}" presName="composite" presStyleCnt="0"/>
      <dgm:spPr/>
    </dgm:pt>
    <dgm:pt modelId="{B5B8E410-F8E7-4FB6-9E62-32BA06AD6516}" type="pres">
      <dgm:prSet presAssocID="{B406E159-ABF7-42AC-A8B1-252168421C27}" presName="FirstChild" presStyleLbl="revTx" presStyleIdx="0" presStyleCnt="2">
        <dgm:presLayoutVars>
          <dgm:chMax val="0"/>
          <dgm:chPref val="0"/>
          <dgm:bulletEnabled val="1"/>
        </dgm:presLayoutVars>
      </dgm:prSet>
      <dgm:spPr/>
      <dgm:t>
        <a:bodyPr/>
        <a:lstStyle/>
        <a:p>
          <a:endParaRPr lang="en-US"/>
        </a:p>
      </dgm:t>
    </dgm:pt>
    <dgm:pt modelId="{AA2FE5C2-7935-4A0B-BEBA-8C1FB62E6191}" type="pres">
      <dgm:prSet presAssocID="{B406E159-ABF7-42AC-A8B1-252168421C27}" presName="Parent" presStyleLbl="alignNode1" presStyleIdx="0" presStyleCnt="1">
        <dgm:presLayoutVars>
          <dgm:chMax val="3"/>
          <dgm:chPref val="3"/>
          <dgm:bulletEnabled val="1"/>
        </dgm:presLayoutVars>
      </dgm:prSet>
      <dgm:spPr/>
      <dgm:t>
        <a:bodyPr/>
        <a:lstStyle/>
        <a:p>
          <a:endParaRPr lang="en-US"/>
        </a:p>
      </dgm:t>
    </dgm:pt>
    <dgm:pt modelId="{3DF75E69-838A-4ECF-AE12-2BD3E171F07A}" type="pres">
      <dgm:prSet presAssocID="{B406E159-ABF7-42AC-A8B1-252168421C27}" presName="Accent" presStyleLbl="parChTrans1D1" presStyleIdx="0" presStyleCnt="1"/>
      <dgm:spPr/>
    </dgm:pt>
    <dgm:pt modelId="{7206B44F-3536-4551-88AB-83694BAAD7E4}" type="pres">
      <dgm:prSet presAssocID="{B406E159-ABF7-42AC-A8B1-252168421C27}" presName="Child" presStyleLbl="revTx" presStyleIdx="1" presStyleCnt="2">
        <dgm:presLayoutVars>
          <dgm:chMax val="0"/>
          <dgm:chPref val="0"/>
          <dgm:bulletEnabled val="1"/>
        </dgm:presLayoutVars>
      </dgm:prSet>
      <dgm:spPr/>
      <dgm:t>
        <a:bodyPr/>
        <a:lstStyle/>
        <a:p>
          <a:endParaRPr lang="en-US"/>
        </a:p>
      </dgm:t>
    </dgm:pt>
  </dgm:ptLst>
  <dgm:cxnLst>
    <dgm:cxn modelId="{15FD28E1-4126-483E-972C-93D7AD6EFB8B}" type="presOf" srcId="{00B5B14A-0B34-4EA5-B410-340E0B88415E}" destId="{CFDA3213-E6C4-4B09-ADD8-41123F1C03DC}" srcOrd="0" destOrd="0" presId="urn:microsoft.com/office/officeart/2011/layout/TabList"/>
    <dgm:cxn modelId="{FF642E65-89F1-42E7-BC68-6C25574DE794}" srcId="{B656548F-DA24-4543-8F3C-93FCEBA47700}" destId="{32051392-9206-4358-8D4A-0EDC6F77B5F1}" srcOrd="4" destOrd="0" parTransId="{3220A10B-D456-4CC4-A059-F3D5688D4E94}" sibTransId="{1891537A-22CF-4C31-9693-ADE76DBE80E3}"/>
    <dgm:cxn modelId="{F8FCEF7E-901B-4A0C-BA22-C744208873BE}" type="presOf" srcId="{0B6DBA55-ED60-46B3-9344-A94825F79839}" destId="{7206B44F-3536-4551-88AB-83694BAAD7E4}" srcOrd="0" destOrd="4" presId="urn:microsoft.com/office/officeart/2011/layout/TabList"/>
    <dgm:cxn modelId="{63077594-90E3-4594-A225-D5D6F802178B}" srcId="{583F0AE1-A986-41F8-87B1-E387369198B3}" destId="{0B6DBA55-ED60-46B3-9344-A94825F79839}" srcOrd="1" destOrd="0" parTransId="{D440043C-7D41-47D8-998B-566D08394310}" sibTransId="{9868AB9E-1FE7-4D86-9D83-C0034FEF5EAD}"/>
    <dgm:cxn modelId="{B1D67D04-1D8B-4B2A-AC14-A227133EF948}" srcId="{B656548F-DA24-4543-8F3C-93FCEBA47700}" destId="{15F5A82B-BBB3-47CF-846C-622539C95611}" srcOrd="3" destOrd="0" parTransId="{F3E8C2A5-D32E-4D43-8A41-C1A9E5FA6DAB}" sibTransId="{52242870-6E47-492E-8ADD-BC973F0AEC09}"/>
    <dgm:cxn modelId="{ED912F2D-3388-4061-BB35-0FB23F921B1C}" srcId="{B406E159-ABF7-42AC-A8B1-252168421C27}" destId="{50E71DCA-7BF6-4678-A134-D2100EC6E1F4}" srcOrd="0" destOrd="0" parTransId="{42DBDA06-CA3C-4BDA-8A4F-FD6795210FBC}" sibTransId="{179BCC60-8BA0-44D3-AA7C-75007AC2D573}"/>
    <dgm:cxn modelId="{F747467B-225F-49FF-A41A-28BF009378FF}" type="presOf" srcId="{BD4827DF-D4DB-4052-ADE1-D2195933EE1E}" destId="{7206B44F-3536-4551-88AB-83694BAAD7E4}" srcOrd="0" destOrd="6" presId="urn:microsoft.com/office/officeart/2011/layout/TabList"/>
    <dgm:cxn modelId="{146AAC86-CEBE-4465-991B-9DFB44B5D97F}" type="presOf" srcId="{3E091421-274B-4A02-8835-26AE59B64178}" destId="{7206B44F-3536-4551-88AB-83694BAAD7E4}" srcOrd="0" destOrd="8" presId="urn:microsoft.com/office/officeart/2011/layout/TabList"/>
    <dgm:cxn modelId="{C369DA7E-C856-4605-B394-784901A9D9AC}" type="presOf" srcId="{F819684C-D811-4EEA-B202-4FB9E3235AF7}" destId="{7206B44F-3536-4551-88AB-83694BAAD7E4}" srcOrd="0" destOrd="7" presId="urn:microsoft.com/office/officeart/2011/layout/TabList"/>
    <dgm:cxn modelId="{1943401E-DC2D-4CFE-B851-2E0FC58E956B}" srcId="{B406E159-ABF7-42AC-A8B1-252168421C27}" destId="{F611A495-2096-4D7F-8BDA-9DE46F46F722}" srcOrd="2" destOrd="0" parTransId="{3CA384F1-AA2E-4D1E-BCA8-411C39AB15BF}" sibTransId="{09E6AABD-8BF1-46BF-BE01-146EFDC17A45}"/>
    <dgm:cxn modelId="{95683C5E-733D-4F6B-AA62-1B181F636985}" type="presOf" srcId="{583F0AE1-A986-41F8-87B1-E387369198B3}" destId="{7206B44F-3536-4551-88AB-83694BAAD7E4}" srcOrd="0" destOrd="2" presId="urn:microsoft.com/office/officeart/2011/layout/TabList"/>
    <dgm:cxn modelId="{FDE464D2-1E75-4F59-971B-3DF8A6768889}" type="presOf" srcId="{E3061C82-8BE7-4541-84A8-03BA1CD8B8EE}" destId="{7206B44F-3536-4551-88AB-83694BAAD7E4}" srcOrd="0" destOrd="3" presId="urn:microsoft.com/office/officeart/2011/layout/TabList"/>
    <dgm:cxn modelId="{C7BF5112-A2F7-43D1-B0C5-DDCCD8037C21}" srcId="{B406E159-ABF7-42AC-A8B1-252168421C27}" destId="{47795968-B636-484C-B877-D548FCEF3EAC}" srcOrd="1" destOrd="0" parTransId="{1C5BBEA0-0D8F-42D1-9554-DD95069D2CA9}" sibTransId="{2BD52647-1AD3-4743-8C30-13959E8EAB5C}"/>
    <dgm:cxn modelId="{135C0D82-1B74-4AB8-9361-074BAEA64784}" srcId="{B656548F-DA24-4543-8F3C-93FCEBA47700}" destId="{3E091421-274B-4A02-8835-26AE59B64178}" srcOrd="2" destOrd="0" parTransId="{23782C32-2C20-4C4A-A31D-39D9BFC8A34C}" sibTransId="{66304244-FE8C-4992-9002-FBBAFD63AE5F}"/>
    <dgm:cxn modelId="{F091887F-A90E-4850-A83E-C2BBF7E349A8}" type="presOf" srcId="{32051392-9206-4358-8D4A-0EDC6F77B5F1}" destId="{7206B44F-3536-4551-88AB-83694BAAD7E4}" srcOrd="0" destOrd="10" presId="urn:microsoft.com/office/officeart/2011/layout/TabList"/>
    <dgm:cxn modelId="{EAF052C1-3223-49AA-9927-5B0BA2023F94}" type="presOf" srcId="{15F5A82B-BBB3-47CF-846C-622539C95611}" destId="{7206B44F-3536-4551-88AB-83694BAAD7E4}" srcOrd="0" destOrd="9" presId="urn:microsoft.com/office/officeart/2011/layout/TabList"/>
    <dgm:cxn modelId="{01CC48DB-6150-40DB-95DD-533CBA9F809B}" srcId="{B406E159-ABF7-42AC-A8B1-252168421C27}" destId="{583F0AE1-A986-41F8-87B1-E387369198B3}" srcOrd="3" destOrd="0" parTransId="{927C5ABE-78F0-4B96-B9D6-27F5C4F7C414}" sibTransId="{8DC64CB9-7642-4328-89A6-0BC6F162E499}"/>
    <dgm:cxn modelId="{0BE65D6D-A24D-4DFB-95E3-D315170E1B66}" srcId="{B406E159-ABF7-42AC-A8B1-252168421C27}" destId="{B656548F-DA24-4543-8F3C-93FCEBA47700}" srcOrd="4" destOrd="0" parTransId="{2F0D2DB3-0869-42B6-98C9-8CA9C6A2A113}" sibTransId="{B4CD119C-DF8B-47A2-9B9D-177BBCA2EE59}"/>
    <dgm:cxn modelId="{B148F45F-2E93-40E4-952A-8FF532FBA3D9}" type="presOf" srcId="{50E71DCA-7BF6-4678-A134-D2100EC6E1F4}" destId="{B5B8E410-F8E7-4FB6-9E62-32BA06AD6516}" srcOrd="0" destOrd="0" presId="urn:microsoft.com/office/officeart/2011/layout/TabList"/>
    <dgm:cxn modelId="{F5A7F3AB-120B-4FAA-9DCB-8D44938BADDD}" srcId="{B656548F-DA24-4543-8F3C-93FCEBA47700}" destId="{F819684C-D811-4EEA-B202-4FB9E3235AF7}" srcOrd="1" destOrd="0" parTransId="{D0458337-A664-4698-8066-0D836426B187}" sibTransId="{35620C36-695A-4441-8718-D4E4F7D3B4B1}"/>
    <dgm:cxn modelId="{EF229E69-9817-42D9-BFDF-D757D6BF813B}" srcId="{583F0AE1-A986-41F8-87B1-E387369198B3}" destId="{E3061C82-8BE7-4541-84A8-03BA1CD8B8EE}" srcOrd="0" destOrd="0" parTransId="{F6CA3709-6186-4369-BDAE-2FE6507B0922}" sibTransId="{2D5BACA7-B3BB-462E-9407-F640A149B216}"/>
    <dgm:cxn modelId="{15BFA2C0-B619-4BE8-80AC-F85994F176DE}" type="presOf" srcId="{47795968-B636-484C-B877-D548FCEF3EAC}" destId="{7206B44F-3536-4551-88AB-83694BAAD7E4}" srcOrd="0" destOrd="0" presId="urn:microsoft.com/office/officeart/2011/layout/TabList"/>
    <dgm:cxn modelId="{064A3A20-011B-483D-8FC6-D2EE95D40A03}" srcId="{00B5B14A-0B34-4EA5-B410-340E0B88415E}" destId="{B406E159-ABF7-42AC-A8B1-252168421C27}" srcOrd="0" destOrd="0" parTransId="{5017A219-82C9-4596-9413-FAF13DB294BF}" sibTransId="{0B3B1CDA-BF22-43E3-BC6F-07EC21E410CC}"/>
    <dgm:cxn modelId="{54C571BC-48F7-498E-8034-54B1A3A83C1A}" srcId="{B656548F-DA24-4543-8F3C-93FCEBA47700}" destId="{BD4827DF-D4DB-4052-ADE1-D2195933EE1E}" srcOrd="0" destOrd="0" parTransId="{A39B9455-2540-4353-A0CF-6C30B2399BD8}" sibTransId="{338B3D5C-6232-4E13-88F5-6C55DD6EB700}"/>
    <dgm:cxn modelId="{3544497A-18A2-4853-841B-E80FBCCEE2DC}" type="presOf" srcId="{F611A495-2096-4D7F-8BDA-9DE46F46F722}" destId="{7206B44F-3536-4551-88AB-83694BAAD7E4}" srcOrd="0" destOrd="1" presId="urn:microsoft.com/office/officeart/2011/layout/TabList"/>
    <dgm:cxn modelId="{F07A7A52-4EE4-4C8A-B983-6CB264E53228}" type="presOf" srcId="{B406E159-ABF7-42AC-A8B1-252168421C27}" destId="{AA2FE5C2-7935-4A0B-BEBA-8C1FB62E6191}" srcOrd="0" destOrd="0" presId="urn:microsoft.com/office/officeart/2011/layout/TabList"/>
    <dgm:cxn modelId="{B0594774-AC02-40CC-8513-EA60240B9976}" type="presOf" srcId="{B656548F-DA24-4543-8F3C-93FCEBA47700}" destId="{7206B44F-3536-4551-88AB-83694BAAD7E4}" srcOrd="0" destOrd="5" presId="urn:microsoft.com/office/officeart/2011/layout/TabList"/>
    <dgm:cxn modelId="{899CD8FA-2659-46A6-806E-CDD2BDA2B2BB}" type="presParOf" srcId="{CFDA3213-E6C4-4B09-ADD8-41123F1C03DC}" destId="{A1EDF247-322B-48B4-8BD6-17E19F0653AD}" srcOrd="0" destOrd="0" presId="urn:microsoft.com/office/officeart/2011/layout/TabList"/>
    <dgm:cxn modelId="{E0760F3A-9340-4DF6-A308-A80D2FA92C80}" type="presParOf" srcId="{A1EDF247-322B-48B4-8BD6-17E19F0653AD}" destId="{B5B8E410-F8E7-4FB6-9E62-32BA06AD6516}" srcOrd="0" destOrd="0" presId="urn:microsoft.com/office/officeart/2011/layout/TabList"/>
    <dgm:cxn modelId="{128E40AA-1EE2-46E8-8D3E-CD46FF5E2997}" type="presParOf" srcId="{A1EDF247-322B-48B4-8BD6-17E19F0653AD}" destId="{AA2FE5C2-7935-4A0B-BEBA-8C1FB62E6191}" srcOrd="1" destOrd="0" presId="urn:microsoft.com/office/officeart/2011/layout/TabList"/>
    <dgm:cxn modelId="{DDA8BC30-3CA1-4961-8B54-66305A990FF8}" type="presParOf" srcId="{A1EDF247-322B-48B4-8BD6-17E19F0653AD}" destId="{3DF75E69-838A-4ECF-AE12-2BD3E171F07A}" srcOrd="2" destOrd="0" presId="urn:microsoft.com/office/officeart/2011/layout/TabList"/>
    <dgm:cxn modelId="{06E7AA7E-9E1E-4775-A29B-AE2C2A219877}" type="presParOf" srcId="{CFDA3213-E6C4-4B09-ADD8-41123F1C03DC}" destId="{7206B44F-3536-4551-88AB-83694BAAD7E4}" srcOrd="1"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603A7-9875-4682-A041-6B621AE34197}">
      <dsp:nvSpPr>
        <dsp:cNvPr id="0" name=""/>
        <dsp:cNvSpPr/>
      </dsp:nvSpPr>
      <dsp:spPr>
        <a:xfrm>
          <a:off x="2016310" y="3552563"/>
          <a:ext cx="1404444" cy="125396"/>
        </a:xfrm>
        <a:custGeom>
          <a:avLst/>
          <a:gdLst/>
          <a:ahLst/>
          <a:cxnLst/>
          <a:rect l="0" t="0" r="0" b="0"/>
          <a:pathLst>
            <a:path>
              <a:moveTo>
                <a:pt x="0" y="125396"/>
              </a:moveTo>
              <a:lnTo>
                <a:pt x="1404444" y="125396"/>
              </a:lnTo>
              <a:lnTo>
                <a:pt x="14044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842154-BFCD-40B1-954C-5A4B974D742E}">
      <dsp:nvSpPr>
        <dsp:cNvPr id="0" name=""/>
        <dsp:cNvSpPr/>
      </dsp:nvSpPr>
      <dsp:spPr>
        <a:xfrm>
          <a:off x="9239168" y="4806233"/>
          <a:ext cx="401269" cy="431365"/>
        </a:xfrm>
        <a:custGeom>
          <a:avLst/>
          <a:gdLst/>
          <a:ahLst/>
          <a:cxnLst/>
          <a:rect l="0" t="0" r="0" b="0"/>
          <a:pathLst>
            <a:path>
              <a:moveTo>
                <a:pt x="0" y="0"/>
              </a:moveTo>
              <a:lnTo>
                <a:pt x="200634" y="0"/>
              </a:lnTo>
              <a:lnTo>
                <a:pt x="200634" y="431365"/>
              </a:lnTo>
              <a:lnTo>
                <a:pt x="401269" y="4313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8B7100-8193-4D95-9BC5-879CEF0BE98D}">
      <dsp:nvSpPr>
        <dsp:cNvPr id="0" name=""/>
        <dsp:cNvSpPr/>
      </dsp:nvSpPr>
      <dsp:spPr>
        <a:xfrm>
          <a:off x="9239168" y="4374868"/>
          <a:ext cx="401269" cy="431365"/>
        </a:xfrm>
        <a:custGeom>
          <a:avLst/>
          <a:gdLst/>
          <a:ahLst/>
          <a:cxnLst/>
          <a:rect l="0" t="0" r="0" b="0"/>
          <a:pathLst>
            <a:path>
              <a:moveTo>
                <a:pt x="0" y="431365"/>
              </a:moveTo>
              <a:lnTo>
                <a:pt x="200634" y="431365"/>
              </a:lnTo>
              <a:lnTo>
                <a:pt x="200634" y="0"/>
              </a:lnTo>
              <a:lnTo>
                <a:pt x="40126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9AD892-FE44-422D-97AC-36468CC52E39}">
      <dsp:nvSpPr>
        <dsp:cNvPr id="0" name=""/>
        <dsp:cNvSpPr/>
      </dsp:nvSpPr>
      <dsp:spPr>
        <a:xfrm>
          <a:off x="6831548" y="4374868"/>
          <a:ext cx="401269" cy="431365"/>
        </a:xfrm>
        <a:custGeom>
          <a:avLst/>
          <a:gdLst/>
          <a:ahLst/>
          <a:cxnLst/>
          <a:rect l="0" t="0" r="0" b="0"/>
          <a:pathLst>
            <a:path>
              <a:moveTo>
                <a:pt x="0" y="0"/>
              </a:moveTo>
              <a:lnTo>
                <a:pt x="200634" y="0"/>
              </a:lnTo>
              <a:lnTo>
                <a:pt x="200634" y="431365"/>
              </a:lnTo>
              <a:lnTo>
                <a:pt x="401269" y="4313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16FEC0-FE47-42F7-97AA-4E3701C71010}">
      <dsp:nvSpPr>
        <dsp:cNvPr id="0" name=""/>
        <dsp:cNvSpPr/>
      </dsp:nvSpPr>
      <dsp:spPr>
        <a:xfrm>
          <a:off x="6831548" y="3943503"/>
          <a:ext cx="401269" cy="431365"/>
        </a:xfrm>
        <a:custGeom>
          <a:avLst/>
          <a:gdLst/>
          <a:ahLst/>
          <a:cxnLst/>
          <a:rect l="0" t="0" r="0" b="0"/>
          <a:pathLst>
            <a:path>
              <a:moveTo>
                <a:pt x="0" y="431365"/>
              </a:moveTo>
              <a:lnTo>
                <a:pt x="200634" y="431365"/>
              </a:lnTo>
              <a:lnTo>
                <a:pt x="200634" y="0"/>
              </a:lnTo>
              <a:lnTo>
                <a:pt x="40126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43E47-1911-4082-87A3-C8C07D0B607F}">
      <dsp:nvSpPr>
        <dsp:cNvPr id="0" name=""/>
        <dsp:cNvSpPr/>
      </dsp:nvSpPr>
      <dsp:spPr>
        <a:xfrm>
          <a:off x="2016310" y="3677960"/>
          <a:ext cx="2808889" cy="696907"/>
        </a:xfrm>
        <a:custGeom>
          <a:avLst/>
          <a:gdLst/>
          <a:ahLst/>
          <a:cxnLst/>
          <a:rect l="0" t="0" r="0" b="0"/>
          <a:pathLst>
            <a:path>
              <a:moveTo>
                <a:pt x="0" y="0"/>
              </a:moveTo>
              <a:lnTo>
                <a:pt x="2608254" y="0"/>
              </a:lnTo>
              <a:lnTo>
                <a:pt x="2608254" y="696907"/>
              </a:lnTo>
              <a:lnTo>
                <a:pt x="2808889" y="696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97E3AA-1A2B-4818-A571-93DAADF6EE8D}">
      <dsp:nvSpPr>
        <dsp:cNvPr id="0" name=""/>
        <dsp:cNvSpPr/>
      </dsp:nvSpPr>
      <dsp:spPr>
        <a:xfrm>
          <a:off x="9239168" y="2891693"/>
          <a:ext cx="401269" cy="431365"/>
        </a:xfrm>
        <a:custGeom>
          <a:avLst/>
          <a:gdLst/>
          <a:ahLst/>
          <a:cxnLst/>
          <a:rect l="0" t="0" r="0" b="0"/>
          <a:pathLst>
            <a:path>
              <a:moveTo>
                <a:pt x="0" y="0"/>
              </a:moveTo>
              <a:lnTo>
                <a:pt x="200634" y="0"/>
              </a:lnTo>
              <a:lnTo>
                <a:pt x="200634" y="431365"/>
              </a:lnTo>
              <a:lnTo>
                <a:pt x="401269" y="4313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2AD05B-4472-4B54-8EF0-314E45607850}">
      <dsp:nvSpPr>
        <dsp:cNvPr id="0" name=""/>
        <dsp:cNvSpPr/>
      </dsp:nvSpPr>
      <dsp:spPr>
        <a:xfrm>
          <a:off x="9239168" y="2271249"/>
          <a:ext cx="401269" cy="620444"/>
        </a:xfrm>
        <a:custGeom>
          <a:avLst/>
          <a:gdLst/>
          <a:ahLst/>
          <a:cxnLst/>
          <a:rect l="0" t="0" r="0" b="0"/>
          <a:pathLst>
            <a:path>
              <a:moveTo>
                <a:pt x="0" y="620444"/>
              </a:moveTo>
              <a:lnTo>
                <a:pt x="200634" y="620444"/>
              </a:lnTo>
              <a:lnTo>
                <a:pt x="200634" y="0"/>
              </a:lnTo>
              <a:lnTo>
                <a:pt x="40126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A1E0C3-A7C3-436B-958E-8C9135A5D0A6}">
      <dsp:nvSpPr>
        <dsp:cNvPr id="0" name=""/>
        <dsp:cNvSpPr/>
      </dsp:nvSpPr>
      <dsp:spPr>
        <a:xfrm>
          <a:off x="6831548" y="2460328"/>
          <a:ext cx="401269" cy="431365"/>
        </a:xfrm>
        <a:custGeom>
          <a:avLst/>
          <a:gdLst/>
          <a:ahLst/>
          <a:cxnLst/>
          <a:rect l="0" t="0" r="0" b="0"/>
          <a:pathLst>
            <a:path>
              <a:moveTo>
                <a:pt x="0" y="0"/>
              </a:moveTo>
              <a:lnTo>
                <a:pt x="200634" y="0"/>
              </a:lnTo>
              <a:lnTo>
                <a:pt x="200634" y="431365"/>
              </a:lnTo>
              <a:lnTo>
                <a:pt x="401269" y="4313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A7112-05C0-44F3-A323-7E64969B99ED}">
      <dsp:nvSpPr>
        <dsp:cNvPr id="0" name=""/>
        <dsp:cNvSpPr/>
      </dsp:nvSpPr>
      <dsp:spPr>
        <a:xfrm>
          <a:off x="6831548" y="2028963"/>
          <a:ext cx="401269" cy="431365"/>
        </a:xfrm>
        <a:custGeom>
          <a:avLst/>
          <a:gdLst/>
          <a:ahLst/>
          <a:cxnLst/>
          <a:rect l="0" t="0" r="0" b="0"/>
          <a:pathLst>
            <a:path>
              <a:moveTo>
                <a:pt x="0" y="431365"/>
              </a:moveTo>
              <a:lnTo>
                <a:pt x="200634" y="431365"/>
              </a:lnTo>
              <a:lnTo>
                <a:pt x="200634" y="0"/>
              </a:lnTo>
              <a:lnTo>
                <a:pt x="40126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ED566-42B5-485F-88DA-9D4C0AEEBC57}">
      <dsp:nvSpPr>
        <dsp:cNvPr id="0" name=""/>
        <dsp:cNvSpPr/>
      </dsp:nvSpPr>
      <dsp:spPr>
        <a:xfrm>
          <a:off x="2016310" y="2460328"/>
          <a:ext cx="2808889" cy="1217632"/>
        </a:xfrm>
        <a:custGeom>
          <a:avLst/>
          <a:gdLst/>
          <a:ahLst/>
          <a:cxnLst/>
          <a:rect l="0" t="0" r="0" b="0"/>
          <a:pathLst>
            <a:path>
              <a:moveTo>
                <a:pt x="0" y="1217632"/>
              </a:moveTo>
              <a:lnTo>
                <a:pt x="2608254" y="1217632"/>
              </a:lnTo>
              <a:lnTo>
                <a:pt x="2608254" y="0"/>
              </a:lnTo>
              <a:lnTo>
                <a:pt x="280888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38E8F-7A2F-438A-ACDF-A35E32B9A68B}">
      <dsp:nvSpPr>
        <dsp:cNvPr id="0" name=""/>
        <dsp:cNvSpPr/>
      </dsp:nvSpPr>
      <dsp:spPr>
        <a:xfrm>
          <a:off x="9960" y="3371992"/>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Do you have at least 40 work credits?</a:t>
          </a:r>
          <a:endParaRPr lang="en-US" sz="1200" kern="1200" dirty="0"/>
        </a:p>
      </dsp:txBody>
      <dsp:txXfrm>
        <a:off x="9960" y="3371992"/>
        <a:ext cx="2006349" cy="611936"/>
      </dsp:txXfrm>
    </dsp:sp>
    <dsp:sp modelId="{E43ED555-3F68-4345-9B19-29BB32914F3C}">
      <dsp:nvSpPr>
        <dsp:cNvPr id="0" name=""/>
        <dsp:cNvSpPr/>
      </dsp:nvSpPr>
      <dsp:spPr>
        <a:xfrm>
          <a:off x="4825199" y="2154360"/>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Yes or maybe. </a:t>
          </a:r>
          <a:r>
            <a:rPr lang="en-US" sz="1200" kern="1200" dirty="0" smtClean="0"/>
            <a:t>Are you over 67?</a:t>
          </a:r>
          <a:endParaRPr lang="en-US" sz="1200" kern="1200" dirty="0"/>
        </a:p>
      </dsp:txBody>
      <dsp:txXfrm>
        <a:off x="4825199" y="2154360"/>
        <a:ext cx="2006349" cy="611936"/>
      </dsp:txXfrm>
    </dsp:sp>
    <dsp:sp modelId="{E188F4C1-D8D1-4B8D-A397-21782B4C495E}">
      <dsp:nvSpPr>
        <dsp:cNvPr id="0" name=""/>
        <dsp:cNvSpPr/>
      </dsp:nvSpPr>
      <dsp:spPr>
        <a:xfrm>
          <a:off x="7232818" y="1722995"/>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Yes. </a:t>
          </a:r>
          <a:r>
            <a:rPr lang="en-US" sz="1200" kern="1200" dirty="0" smtClean="0"/>
            <a:t>Apply for Retirement and SSI</a:t>
          </a:r>
        </a:p>
      </dsp:txBody>
      <dsp:txXfrm>
        <a:off x="7232818" y="1722995"/>
        <a:ext cx="2006349" cy="611936"/>
      </dsp:txXfrm>
    </dsp:sp>
    <dsp:sp modelId="{2B738D7A-D5F3-4274-9877-469CB07A2707}">
      <dsp:nvSpPr>
        <dsp:cNvPr id="0" name=""/>
        <dsp:cNvSpPr/>
      </dsp:nvSpPr>
      <dsp:spPr>
        <a:xfrm>
          <a:off x="7232818" y="2585725"/>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No. </a:t>
          </a:r>
          <a:r>
            <a:rPr lang="en-US" sz="1200" kern="1200" dirty="0" smtClean="0"/>
            <a:t>Do you have medical conditions that prevent you from working?</a:t>
          </a:r>
        </a:p>
      </dsp:txBody>
      <dsp:txXfrm>
        <a:off x="7232818" y="2585725"/>
        <a:ext cx="2006349" cy="611936"/>
      </dsp:txXfrm>
    </dsp:sp>
    <dsp:sp modelId="{58C04633-97B7-47EA-9CB2-CFEC79A5E92B}">
      <dsp:nvSpPr>
        <dsp:cNvPr id="0" name=""/>
        <dsp:cNvSpPr/>
      </dsp:nvSpPr>
      <dsp:spPr>
        <a:xfrm>
          <a:off x="9640437" y="1965281"/>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Yes. </a:t>
          </a:r>
          <a:r>
            <a:rPr lang="en-US" sz="1200" kern="1200" dirty="0" smtClean="0"/>
            <a:t>Apply for Disability and SSI. You also might want to apply for Retirement if over 62.</a:t>
          </a:r>
        </a:p>
      </dsp:txBody>
      <dsp:txXfrm>
        <a:off x="9640437" y="1965281"/>
        <a:ext cx="2006349" cy="611936"/>
      </dsp:txXfrm>
    </dsp:sp>
    <dsp:sp modelId="{98858C92-3719-454E-BCE4-DDC894F8FF5F}">
      <dsp:nvSpPr>
        <dsp:cNvPr id="0" name=""/>
        <dsp:cNvSpPr/>
      </dsp:nvSpPr>
      <dsp:spPr>
        <a:xfrm>
          <a:off x="9640437" y="2828011"/>
          <a:ext cx="2006349" cy="9900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No. </a:t>
          </a:r>
          <a:r>
            <a:rPr lang="en-US" sz="1200" kern="1200" dirty="0" smtClean="0"/>
            <a:t>You can apply for retirement if you are over 62 + SSI if over 65. (Consider implications of early retirement)</a:t>
          </a:r>
        </a:p>
      </dsp:txBody>
      <dsp:txXfrm>
        <a:off x="9640437" y="2828011"/>
        <a:ext cx="2006349" cy="990095"/>
      </dsp:txXfrm>
    </dsp:sp>
    <dsp:sp modelId="{46B48D7F-F27D-49EA-9951-03D542692CE2}">
      <dsp:nvSpPr>
        <dsp:cNvPr id="0" name=""/>
        <dsp:cNvSpPr/>
      </dsp:nvSpPr>
      <dsp:spPr>
        <a:xfrm>
          <a:off x="4825199" y="3548175"/>
          <a:ext cx="2006349" cy="16533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Definitely not. </a:t>
          </a:r>
          <a:r>
            <a:rPr lang="en-US" sz="1200" kern="1200" dirty="0" smtClean="0"/>
            <a:t>Are you married? If not, did your spouse die while you were married or were you married for at least 10 years or are you caring for your former spouse’s child who is under 16?</a:t>
          </a:r>
        </a:p>
      </dsp:txBody>
      <dsp:txXfrm>
        <a:off x="4825199" y="3548175"/>
        <a:ext cx="2006349" cy="1653385"/>
      </dsp:txXfrm>
    </dsp:sp>
    <dsp:sp modelId="{D9459F54-82D4-410D-A8F5-CF5701A37937}">
      <dsp:nvSpPr>
        <dsp:cNvPr id="0" name=""/>
        <dsp:cNvSpPr/>
      </dsp:nvSpPr>
      <dsp:spPr>
        <a:xfrm>
          <a:off x="7232818" y="3637534"/>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No. </a:t>
          </a:r>
          <a:r>
            <a:rPr lang="en-US" sz="1200" kern="1200" dirty="0" smtClean="0"/>
            <a:t>Apply for SSI</a:t>
          </a:r>
        </a:p>
      </dsp:txBody>
      <dsp:txXfrm>
        <a:off x="7232818" y="3637534"/>
        <a:ext cx="2006349" cy="611936"/>
      </dsp:txXfrm>
    </dsp:sp>
    <dsp:sp modelId="{3DE55FD2-BCE8-4EB2-874B-E70B408D5093}">
      <dsp:nvSpPr>
        <dsp:cNvPr id="0" name=""/>
        <dsp:cNvSpPr/>
      </dsp:nvSpPr>
      <dsp:spPr>
        <a:xfrm>
          <a:off x="7232818" y="4500265"/>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Yes. </a:t>
          </a:r>
          <a:r>
            <a:rPr lang="en-US" sz="1200" kern="1200" dirty="0" smtClean="0"/>
            <a:t>Is it possible your spouse or former spouse earned at least 40 work credits?</a:t>
          </a:r>
        </a:p>
      </dsp:txBody>
      <dsp:txXfrm>
        <a:off x="7232818" y="4500265"/>
        <a:ext cx="2006349" cy="611936"/>
      </dsp:txXfrm>
    </dsp:sp>
    <dsp:sp modelId="{2F878224-10DD-4FC4-BCCB-0C41E1C14A47}">
      <dsp:nvSpPr>
        <dsp:cNvPr id="0" name=""/>
        <dsp:cNvSpPr/>
      </dsp:nvSpPr>
      <dsp:spPr>
        <a:xfrm>
          <a:off x="9640437" y="4068900"/>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Yes. </a:t>
          </a:r>
          <a:r>
            <a:rPr lang="en-US" sz="1200" kern="1200" dirty="0" smtClean="0"/>
            <a:t>Apply for spousal/survivor benefits +SSI</a:t>
          </a:r>
        </a:p>
      </dsp:txBody>
      <dsp:txXfrm>
        <a:off x="9640437" y="4068900"/>
        <a:ext cx="2006349" cy="611936"/>
      </dsp:txXfrm>
    </dsp:sp>
    <dsp:sp modelId="{2F96A620-B57C-49B1-B536-A60134EDF77F}">
      <dsp:nvSpPr>
        <dsp:cNvPr id="0" name=""/>
        <dsp:cNvSpPr/>
      </dsp:nvSpPr>
      <dsp:spPr>
        <a:xfrm>
          <a:off x="9640437" y="4931630"/>
          <a:ext cx="2006349" cy="611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No. </a:t>
          </a:r>
          <a:r>
            <a:rPr lang="en-US" sz="1200" kern="1200" dirty="0" smtClean="0"/>
            <a:t>Apply for SSI</a:t>
          </a:r>
        </a:p>
      </dsp:txBody>
      <dsp:txXfrm>
        <a:off x="9640437" y="4931630"/>
        <a:ext cx="2006349" cy="611936"/>
      </dsp:txXfrm>
    </dsp:sp>
    <dsp:sp modelId="{D99CCCDA-53DD-4BF3-93F1-9A0DED438139}">
      <dsp:nvSpPr>
        <dsp:cNvPr id="0" name=""/>
        <dsp:cNvSpPr/>
      </dsp:nvSpPr>
      <dsp:spPr>
        <a:xfrm>
          <a:off x="2417579" y="2677390"/>
          <a:ext cx="2006349" cy="8751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If possible, check on ssa.gov. Otherwise, if you’ve worked over 10 years full-time, you likely meet this requirement.</a:t>
          </a:r>
          <a:endParaRPr lang="en-US" sz="1200" kern="1200" dirty="0"/>
        </a:p>
      </dsp:txBody>
      <dsp:txXfrm>
        <a:off x="2417579" y="2677390"/>
        <a:ext cx="2006349" cy="875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CA525-A997-4E94-B349-AFB2CF823BB4}">
      <dsp:nvSpPr>
        <dsp:cNvPr id="0" name=""/>
        <dsp:cNvSpPr/>
      </dsp:nvSpPr>
      <dsp:spPr>
        <a:xfrm rot="16200000">
          <a:off x="-1169758" y="1171818"/>
          <a:ext cx="4365171" cy="202153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b="1" kern="1200" dirty="0" smtClean="0">
              <a:solidFill>
                <a:schemeClr val="bg1"/>
              </a:solidFill>
            </a:rPr>
            <a:t>Who Qualifies</a:t>
          </a:r>
          <a:endParaRPr lang="en-US" sz="1400" kern="1200" dirty="0">
            <a:solidFill>
              <a:schemeClr val="bg1"/>
            </a:solidFill>
          </a:endParaRPr>
        </a:p>
        <a:p>
          <a:pPr marL="114300" lvl="1" indent="-114300" algn="l" defTabSz="577850">
            <a:lnSpc>
              <a:spcPct val="90000"/>
            </a:lnSpc>
            <a:spcBef>
              <a:spcPct val="0"/>
            </a:spcBef>
            <a:spcAft>
              <a:spcPct val="15000"/>
            </a:spcAft>
            <a:buChar char="••"/>
          </a:pPr>
          <a:r>
            <a:rPr lang="en-US" sz="1300" b="0" kern="1200" dirty="0" smtClean="0">
              <a:solidFill>
                <a:schemeClr val="bg1"/>
              </a:solidFill>
            </a:rPr>
            <a:t>People 65 years old or older</a:t>
          </a:r>
        </a:p>
        <a:p>
          <a:pPr marL="114300" lvl="1" indent="-114300" algn="l" defTabSz="577850">
            <a:lnSpc>
              <a:spcPct val="90000"/>
            </a:lnSpc>
            <a:spcBef>
              <a:spcPct val="0"/>
            </a:spcBef>
            <a:spcAft>
              <a:spcPct val="15000"/>
            </a:spcAft>
            <a:buChar char="••"/>
          </a:pPr>
          <a:r>
            <a:rPr lang="en-US" sz="1300" b="0" kern="1200" dirty="0" smtClean="0">
              <a:solidFill>
                <a:schemeClr val="bg1"/>
              </a:solidFill>
            </a:rPr>
            <a:t>Receiving Social Security Disability (2 year waiting period)</a:t>
          </a:r>
        </a:p>
        <a:p>
          <a:pPr marL="114300" lvl="1" indent="-114300" algn="l" defTabSz="577850">
            <a:lnSpc>
              <a:spcPct val="90000"/>
            </a:lnSpc>
            <a:spcBef>
              <a:spcPct val="0"/>
            </a:spcBef>
            <a:spcAft>
              <a:spcPct val="15000"/>
            </a:spcAft>
            <a:buChar char="••"/>
          </a:pPr>
          <a:r>
            <a:rPr lang="en-US" sz="1300" b="0" kern="1200" dirty="0" smtClean="0">
              <a:solidFill>
                <a:schemeClr val="bg1"/>
              </a:solidFill>
            </a:rPr>
            <a:t>End-state Renal Disease</a:t>
          </a:r>
        </a:p>
        <a:p>
          <a:pPr marL="114300" lvl="1" indent="-114300" algn="l" defTabSz="577850">
            <a:lnSpc>
              <a:spcPct val="90000"/>
            </a:lnSpc>
            <a:spcBef>
              <a:spcPct val="0"/>
            </a:spcBef>
            <a:spcAft>
              <a:spcPct val="15000"/>
            </a:spcAft>
            <a:buChar char="••"/>
          </a:pPr>
          <a:r>
            <a:rPr lang="en-US" sz="1300" b="0" kern="1200" dirty="0" smtClean="0">
              <a:solidFill>
                <a:schemeClr val="bg1"/>
              </a:solidFill>
            </a:rPr>
            <a:t>ALS (Lou Gehrig’s Disease)</a:t>
          </a:r>
        </a:p>
      </dsp:txBody>
      <dsp:txXfrm rot="5400000">
        <a:off x="2061" y="873033"/>
        <a:ext cx="2021533" cy="2619103"/>
      </dsp:txXfrm>
    </dsp:sp>
    <dsp:sp modelId="{403E0083-D341-4749-90EC-D231F74C4E50}">
      <dsp:nvSpPr>
        <dsp:cNvPr id="0" name=""/>
        <dsp:cNvSpPr/>
      </dsp:nvSpPr>
      <dsp:spPr>
        <a:xfrm rot="16200000">
          <a:off x="1003390" y="1171818"/>
          <a:ext cx="4365171" cy="202153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t" anchorCtr="0">
          <a:noAutofit/>
        </a:bodyPr>
        <a:lstStyle/>
        <a:p>
          <a:pPr lvl="0" algn="l" defTabSz="622300">
            <a:lnSpc>
              <a:spcPct val="90000"/>
            </a:lnSpc>
            <a:spcBef>
              <a:spcPct val="0"/>
            </a:spcBef>
            <a:spcAft>
              <a:spcPct val="35000"/>
            </a:spcAft>
          </a:pPr>
          <a:r>
            <a:rPr lang="en-US" sz="1400" b="1" i="0" kern="1200" dirty="0" smtClean="0">
              <a:solidFill>
                <a:schemeClr val="bg1"/>
              </a:solidFill>
            </a:rPr>
            <a:t>Monthly Costs (2023)</a:t>
          </a:r>
          <a:endParaRPr lang="en-US" sz="14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Part A: up to $506; free to most</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Part B: $165-560</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Part C: Combined Parts A and B (and D), average in IL is regular Medicare premiums + $71</a:t>
          </a:r>
          <a:endParaRPr lang="en-US" sz="1300" kern="1200" dirty="0">
            <a:solidFill>
              <a:schemeClr val="bg1"/>
            </a:solidFill>
          </a:endParaRPr>
        </a:p>
        <a:p>
          <a:pPr marL="114300" lvl="1" indent="-114300" algn="l" defTabSz="577850">
            <a:lnSpc>
              <a:spcPct val="90000"/>
            </a:lnSpc>
            <a:spcBef>
              <a:spcPct val="0"/>
            </a:spcBef>
            <a:spcAft>
              <a:spcPct val="15000"/>
            </a:spcAft>
            <a:buChar char="••"/>
          </a:pPr>
          <a:r>
            <a:rPr lang="en-US" sz="1300" kern="1200" dirty="0" smtClean="0">
              <a:solidFill>
                <a:schemeClr val="bg1"/>
              </a:solidFill>
            </a:rPr>
            <a:t>Part D: Plan Premium + $12-76</a:t>
          </a:r>
          <a:endParaRPr lang="en-US" sz="1300" kern="1200" dirty="0">
            <a:solidFill>
              <a:schemeClr val="bg1"/>
            </a:solidFill>
          </a:endParaRPr>
        </a:p>
      </dsp:txBody>
      <dsp:txXfrm rot="5400000">
        <a:off x="2175209" y="873033"/>
        <a:ext cx="2021533" cy="2619103"/>
      </dsp:txXfrm>
    </dsp:sp>
    <dsp:sp modelId="{05A48450-AB2C-4264-B633-D8FB70127B70}">
      <dsp:nvSpPr>
        <dsp:cNvPr id="0" name=""/>
        <dsp:cNvSpPr/>
      </dsp:nvSpPr>
      <dsp:spPr>
        <a:xfrm rot="16200000">
          <a:off x="3176538" y="1171818"/>
          <a:ext cx="4365171" cy="202153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070" bIns="0" numCol="1" spcCol="1270" anchor="t" anchorCtr="0">
          <a:noAutofit/>
        </a:bodyPr>
        <a:lstStyle/>
        <a:p>
          <a:pPr lvl="0" algn="l" defTabSz="889000">
            <a:lnSpc>
              <a:spcPct val="90000"/>
            </a:lnSpc>
            <a:spcBef>
              <a:spcPct val="0"/>
            </a:spcBef>
            <a:spcAft>
              <a:spcPct val="35000"/>
            </a:spcAft>
          </a:pPr>
          <a:r>
            <a:rPr lang="en-US" sz="2000" b="1" kern="1200" dirty="0" smtClean="0">
              <a:solidFill>
                <a:schemeClr val="bg1"/>
              </a:solidFill>
            </a:rPr>
            <a:t>Enrollment Deadlines</a:t>
          </a:r>
          <a:endParaRPr lang="en-US" sz="2000" b="1" u="none"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3 months before - 3 months after you turn 65, unless you qualify for special enrollment</a:t>
          </a:r>
          <a:endParaRPr lang="en-US" sz="1600" b="0" kern="1200" dirty="0">
            <a:solidFill>
              <a:schemeClr val="bg1"/>
            </a:solidFill>
          </a:endParaRPr>
        </a:p>
        <a:p>
          <a:pPr marL="171450" lvl="1" indent="-171450" algn="l" defTabSz="711200">
            <a:lnSpc>
              <a:spcPct val="90000"/>
            </a:lnSpc>
            <a:spcBef>
              <a:spcPct val="0"/>
            </a:spcBef>
            <a:spcAft>
              <a:spcPct val="15000"/>
            </a:spcAft>
            <a:buChar char="••"/>
          </a:pPr>
          <a:r>
            <a:rPr lang="en-US" sz="1600" b="0" kern="1200" dirty="0" smtClean="0">
              <a:solidFill>
                <a:schemeClr val="bg1"/>
              </a:solidFill>
            </a:rPr>
            <a:t>Severe penalties for missing deadlines</a:t>
          </a:r>
          <a:endParaRPr lang="en-US" sz="1600" b="0" kern="1200" dirty="0">
            <a:solidFill>
              <a:schemeClr val="bg1"/>
            </a:solidFill>
          </a:endParaRPr>
        </a:p>
      </dsp:txBody>
      <dsp:txXfrm rot="5400000">
        <a:off x="4348357" y="873033"/>
        <a:ext cx="2021533" cy="2619103"/>
      </dsp:txXfrm>
    </dsp:sp>
    <dsp:sp modelId="{AD916E78-B260-48F3-8789-E9623FC0E921}">
      <dsp:nvSpPr>
        <dsp:cNvPr id="0" name=""/>
        <dsp:cNvSpPr/>
      </dsp:nvSpPr>
      <dsp:spPr>
        <a:xfrm rot="16200000">
          <a:off x="5349687" y="1171818"/>
          <a:ext cx="4365171" cy="202153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t" anchorCtr="0">
          <a:noAutofit/>
        </a:bodyPr>
        <a:lstStyle/>
        <a:p>
          <a:pPr lvl="0" algn="l" defTabSz="622300">
            <a:lnSpc>
              <a:spcPct val="90000"/>
            </a:lnSpc>
            <a:spcBef>
              <a:spcPct val="0"/>
            </a:spcBef>
            <a:spcAft>
              <a:spcPct val="35000"/>
            </a:spcAft>
          </a:pPr>
          <a:r>
            <a:rPr lang="en-US" sz="1400" b="1" u="none" kern="1200" dirty="0" smtClean="0">
              <a:solidFill>
                <a:schemeClr val="bg1"/>
              </a:solidFill>
            </a:rPr>
            <a:t>Penalties</a:t>
          </a:r>
          <a:endParaRPr lang="en-US" b="0" kern="1200" dirty="0">
            <a:solidFill>
              <a:schemeClr val="bg1"/>
            </a:solidFill>
          </a:endParaRPr>
        </a:p>
        <a:p>
          <a:pPr marL="114300" lvl="1" indent="-114300" algn="l" defTabSz="577850">
            <a:lnSpc>
              <a:spcPct val="90000"/>
            </a:lnSpc>
            <a:spcBef>
              <a:spcPct val="0"/>
            </a:spcBef>
            <a:spcAft>
              <a:spcPct val="15000"/>
            </a:spcAft>
            <a:buChar char="••"/>
          </a:pPr>
          <a:r>
            <a:rPr lang="en-US" sz="1300" b="1" kern="1200" dirty="0" smtClean="0">
              <a:solidFill>
                <a:schemeClr val="bg1"/>
              </a:solidFill>
            </a:rPr>
            <a:t>Part A:  </a:t>
          </a:r>
          <a:r>
            <a:rPr lang="en-US" sz="1300" kern="1200" dirty="0" smtClean="0">
              <a:solidFill>
                <a:schemeClr val="bg1"/>
              </a:solidFill>
              <a:sym typeface="Symbol" panose="05050102010706020507" pitchFamily="18" charset="2"/>
            </a:rPr>
            <a:t></a:t>
          </a:r>
          <a:r>
            <a:rPr lang="en-US" sz="1300" kern="1200" dirty="0" smtClean="0">
              <a:solidFill>
                <a:schemeClr val="bg1"/>
              </a:solidFill>
            </a:rPr>
            <a:t>10%; lasts for 2x the number of years you didn’t sign up</a:t>
          </a:r>
        </a:p>
        <a:p>
          <a:pPr marL="114300" lvl="1" indent="-114300" algn="l" defTabSz="577850">
            <a:lnSpc>
              <a:spcPct val="90000"/>
            </a:lnSpc>
            <a:spcBef>
              <a:spcPct val="0"/>
            </a:spcBef>
            <a:spcAft>
              <a:spcPct val="15000"/>
            </a:spcAft>
            <a:buChar char="••"/>
          </a:pPr>
          <a:r>
            <a:rPr lang="en-US" sz="1300" kern="1200" dirty="0" smtClean="0">
              <a:solidFill>
                <a:schemeClr val="bg1"/>
              </a:solidFill>
            </a:rPr>
            <a:t>Part B: 10% for every year you did not sign up; last as long as you have part B</a:t>
          </a:r>
        </a:p>
        <a:p>
          <a:pPr marL="114300" lvl="1" indent="-114300" algn="l" defTabSz="577850">
            <a:lnSpc>
              <a:spcPct val="90000"/>
            </a:lnSpc>
            <a:spcBef>
              <a:spcPct val="0"/>
            </a:spcBef>
            <a:spcAft>
              <a:spcPct val="15000"/>
            </a:spcAft>
            <a:buChar char="••"/>
          </a:pPr>
          <a:r>
            <a:rPr lang="en-US" sz="1300" b="1" kern="1200" dirty="0" smtClean="0">
              <a:solidFill>
                <a:schemeClr val="bg1"/>
              </a:solidFill>
            </a:rPr>
            <a:t>Part D: </a:t>
          </a:r>
          <a:r>
            <a:rPr lang="en-US" sz="1300" kern="1200" dirty="0" smtClean="0">
              <a:solidFill>
                <a:schemeClr val="bg1"/>
              </a:solidFill>
            </a:rPr>
            <a:t>One 1% for every month you didn’t sign up; lasts as long as you have Part D</a:t>
          </a:r>
          <a:endParaRPr lang="en-US" sz="1300" kern="1200" dirty="0">
            <a:solidFill>
              <a:schemeClr val="bg1"/>
            </a:solidFill>
          </a:endParaRPr>
        </a:p>
      </dsp:txBody>
      <dsp:txXfrm rot="5400000">
        <a:off x="6521506" y="873033"/>
        <a:ext cx="2021533" cy="2619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AEE47-6460-43C8-94CD-3A17A8BDDB58}">
      <dsp:nvSpPr>
        <dsp:cNvPr id="0" name=""/>
        <dsp:cNvSpPr/>
      </dsp:nvSpPr>
      <dsp:spPr>
        <a:xfrm>
          <a:off x="0" y="1450829"/>
          <a:ext cx="50768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4F6188-7A7A-4BB4-9A88-27907EBAD315}">
      <dsp:nvSpPr>
        <dsp:cNvPr id="0" name=""/>
        <dsp:cNvSpPr/>
      </dsp:nvSpPr>
      <dsp:spPr>
        <a:xfrm>
          <a:off x="1319974" y="0"/>
          <a:ext cx="3756850" cy="145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Apply through the Social Security Administration</a:t>
          </a:r>
          <a:endParaRPr lang="en-US" sz="1600" kern="1200" dirty="0"/>
        </a:p>
      </dsp:txBody>
      <dsp:txXfrm>
        <a:off x="1319974" y="0"/>
        <a:ext cx="3756850" cy="1450829"/>
      </dsp:txXfrm>
    </dsp:sp>
    <dsp:sp modelId="{7F7976AC-573A-43E4-BAFE-59AFC699D0FB}">
      <dsp:nvSpPr>
        <dsp:cNvPr id="0" name=""/>
        <dsp:cNvSpPr/>
      </dsp:nvSpPr>
      <dsp:spPr>
        <a:xfrm>
          <a:off x="0" y="0"/>
          <a:ext cx="1319974" cy="145082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EXTRA HELP</a:t>
          </a:r>
          <a:endParaRPr lang="en-US" sz="1900" kern="1200" dirty="0"/>
        </a:p>
      </dsp:txBody>
      <dsp:txXfrm>
        <a:off x="64447" y="64447"/>
        <a:ext cx="1191080" cy="1386382"/>
      </dsp:txXfrm>
    </dsp:sp>
    <dsp:sp modelId="{FEA81542-73A1-415E-8DA9-54511BD54D92}">
      <dsp:nvSpPr>
        <dsp:cNvPr id="0" name=""/>
        <dsp:cNvSpPr/>
      </dsp:nvSpPr>
      <dsp:spPr>
        <a:xfrm>
          <a:off x="0" y="1450829"/>
          <a:ext cx="5076825" cy="2902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smtClean="0"/>
            <a:t>Asset limits </a:t>
          </a:r>
          <a:r>
            <a:rPr lang="en-US" sz="1400" kern="1200" dirty="0" smtClean="0"/>
            <a:t>(2023): $16,600 (single);</a:t>
          </a:r>
          <a:r>
            <a:rPr lang="en-US" sz="1400" b="0" i="0" kern="1200" dirty="0" smtClean="0"/>
            <a:t> $33,240 (married)</a:t>
          </a:r>
          <a:r>
            <a:rPr lang="en-US" sz="1400" kern="1200" dirty="0" smtClean="0"/>
            <a:t> </a:t>
          </a:r>
          <a:endParaRPr lang="en-US" sz="1400" kern="1200" dirty="0"/>
        </a:p>
        <a:p>
          <a:pPr marL="114300" lvl="1" indent="-114300" algn="l" defTabSz="622300">
            <a:lnSpc>
              <a:spcPct val="90000"/>
            </a:lnSpc>
            <a:spcBef>
              <a:spcPct val="0"/>
            </a:spcBef>
            <a:spcAft>
              <a:spcPct val="15000"/>
            </a:spcAft>
            <a:buChar char="••"/>
          </a:pPr>
          <a:r>
            <a:rPr lang="en-US" sz="1400" b="1" kern="1200" dirty="0" smtClean="0"/>
            <a:t>Income limits </a:t>
          </a:r>
          <a:r>
            <a:rPr lang="en-US" sz="1400" kern="1200" dirty="0" smtClean="0"/>
            <a:t>(2023): $12,870 (single); $29,580 (married)</a:t>
          </a:r>
          <a:endParaRPr lang="en-US" sz="1400" kern="1200" dirty="0"/>
        </a:p>
        <a:p>
          <a:pPr marL="114300" lvl="1" indent="-114300" algn="l" defTabSz="622300">
            <a:lnSpc>
              <a:spcPct val="90000"/>
            </a:lnSpc>
            <a:spcBef>
              <a:spcPct val="0"/>
            </a:spcBef>
            <a:spcAft>
              <a:spcPct val="15000"/>
            </a:spcAft>
            <a:buChar char="••"/>
          </a:pPr>
          <a:r>
            <a:rPr lang="en-US" sz="1400" kern="1200" dirty="0" smtClean="0"/>
            <a:t>Starting in January 2024, everyone who has Extra Help will get the same benefits</a:t>
          </a:r>
          <a:endParaRPr lang="en-US" sz="1400" kern="1200" dirty="0"/>
        </a:p>
        <a:p>
          <a:pPr marL="228600" lvl="2" indent="-114300" algn="l" defTabSz="622300">
            <a:lnSpc>
              <a:spcPct val="90000"/>
            </a:lnSpc>
            <a:spcBef>
              <a:spcPct val="0"/>
            </a:spcBef>
            <a:spcAft>
              <a:spcPct val="15000"/>
            </a:spcAft>
            <a:buChar char="••"/>
          </a:pPr>
          <a:r>
            <a:rPr lang="en-US" sz="1400" kern="1200" dirty="0" smtClean="0"/>
            <a:t>$0 Premium and $0 Deductible</a:t>
          </a:r>
          <a:endParaRPr lang="en-US" sz="1400" kern="1200" dirty="0"/>
        </a:p>
        <a:p>
          <a:pPr marL="228600" lvl="2" indent="-114300" algn="l" defTabSz="622300">
            <a:lnSpc>
              <a:spcPct val="90000"/>
            </a:lnSpc>
            <a:spcBef>
              <a:spcPct val="0"/>
            </a:spcBef>
            <a:spcAft>
              <a:spcPct val="15000"/>
            </a:spcAft>
            <a:buChar char="••"/>
          </a:pPr>
          <a:r>
            <a:rPr lang="en-US" sz="1400" kern="1200" dirty="0" smtClean="0"/>
            <a:t>Low out-of-pocket costs for prescription drugs</a:t>
          </a:r>
          <a:endParaRPr lang="en-US" sz="1400" kern="1200" dirty="0"/>
        </a:p>
        <a:p>
          <a:pPr marL="228600" lvl="2" indent="-114300" algn="l" defTabSz="622300">
            <a:lnSpc>
              <a:spcPct val="90000"/>
            </a:lnSpc>
            <a:spcBef>
              <a:spcPct val="0"/>
            </a:spcBef>
            <a:spcAft>
              <a:spcPct val="15000"/>
            </a:spcAft>
            <a:buChar char="••"/>
          </a:pPr>
          <a:r>
            <a:rPr lang="en-US" sz="1400" kern="1200" dirty="0" smtClean="0"/>
            <a:t>Waiver of late enrollment penalties while on Extra Help</a:t>
          </a:r>
          <a:endParaRPr lang="en-US" sz="1400" kern="1200" dirty="0"/>
        </a:p>
      </dsp:txBody>
      <dsp:txXfrm>
        <a:off x="0" y="1450829"/>
        <a:ext cx="5076825" cy="2902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75E69-838A-4ECF-AE12-2BD3E171F07A}">
      <dsp:nvSpPr>
        <dsp:cNvPr id="0" name=""/>
        <dsp:cNvSpPr/>
      </dsp:nvSpPr>
      <dsp:spPr>
        <a:xfrm>
          <a:off x="0" y="1451538"/>
          <a:ext cx="50768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B8E410-F8E7-4FB6-9E62-32BA06AD6516}">
      <dsp:nvSpPr>
        <dsp:cNvPr id="0" name=""/>
        <dsp:cNvSpPr/>
      </dsp:nvSpPr>
      <dsp:spPr>
        <a:xfrm>
          <a:off x="1319974" y="2125"/>
          <a:ext cx="3756850" cy="1449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sz="1600" kern="1200" dirty="0" smtClean="0"/>
            <a:t>Apply through the Illinois Department of Human Services</a:t>
          </a:r>
          <a:endParaRPr lang="en-US" sz="1600" b="1" kern="1200" dirty="0" smtClean="0"/>
        </a:p>
      </dsp:txBody>
      <dsp:txXfrm>
        <a:off x="1319974" y="2125"/>
        <a:ext cx="3756850" cy="1449413"/>
      </dsp:txXfrm>
    </dsp:sp>
    <dsp:sp modelId="{AA2FE5C2-7935-4A0B-BEBA-8C1FB62E6191}">
      <dsp:nvSpPr>
        <dsp:cNvPr id="0" name=""/>
        <dsp:cNvSpPr/>
      </dsp:nvSpPr>
      <dsp:spPr>
        <a:xfrm>
          <a:off x="0" y="2125"/>
          <a:ext cx="1319974" cy="144941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1" kern="1200" dirty="0" smtClean="0"/>
            <a:t>MEDICARE SAVINGS PLANS</a:t>
          </a:r>
        </a:p>
      </dsp:txBody>
      <dsp:txXfrm>
        <a:off x="64447" y="66572"/>
        <a:ext cx="1191080" cy="1384966"/>
      </dsp:txXfrm>
    </dsp:sp>
    <dsp:sp modelId="{7206B44F-3536-4551-88AB-83694BAAD7E4}">
      <dsp:nvSpPr>
        <dsp:cNvPr id="0" name=""/>
        <dsp:cNvSpPr/>
      </dsp:nvSpPr>
      <dsp:spPr>
        <a:xfrm>
          <a:off x="0" y="1451538"/>
          <a:ext cx="5076825" cy="289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endParaRPr lang="en-US" sz="1400" b="0" i="0" kern="1200" dirty="0"/>
        </a:p>
        <a:p>
          <a:pPr marL="114300" lvl="1" indent="-114300" algn="l" defTabSz="622300">
            <a:lnSpc>
              <a:spcPct val="90000"/>
            </a:lnSpc>
            <a:spcBef>
              <a:spcPct val="0"/>
            </a:spcBef>
            <a:spcAft>
              <a:spcPct val="15000"/>
            </a:spcAft>
            <a:buChar char="••"/>
          </a:pPr>
          <a:r>
            <a:rPr lang="en-US" sz="1400" b="1" i="0" kern="1200" dirty="0" smtClean="0"/>
            <a:t>Asset limits </a:t>
          </a:r>
          <a:r>
            <a:rPr lang="en-US" sz="1400" b="0" i="0" kern="1200" dirty="0" smtClean="0"/>
            <a:t>(2023): $7,080 (single); $10,620 (2 people)</a:t>
          </a:r>
          <a:endParaRPr lang="en-US" sz="1400" b="0" i="0" kern="1200" dirty="0"/>
        </a:p>
        <a:p>
          <a:pPr marL="114300" lvl="1" indent="-114300" algn="l" defTabSz="622300">
            <a:lnSpc>
              <a:spcPct val="90000"/>
            </a:lnSpc>
            <a:spcBef>
              <a:spcPct val="0"/>
            </a:spcBef>
            <a:spcAft>
              <a:spcPct val="15000"/>
            </a:spcAft>
            <a:buChar char="••"/>
          </a:pPr>
          <a:r>
            <a:rPr lang="en-US" sz="1400" b="1" i="0" kern="1200" dirty="0" smtClean="0"/>
            <a:t>Income limits</a:t>
          </a:r>
          <a:r>
            <a:rPr lang="en-US" sz="1400" b="0" i="0" kern="1200" dirty="0" smtClean="0"/>
            <a:t>:</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QMB: $1,215 (single); $1,639 (2 people)</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Other MSP: $1,639 (single); $2,218 (2 people)</a:t>
          </a:r>
          <a:endParaRPr lang="en-US" sz="1400" b="0" i="0" kern="1200" dirty="0"/>
        </a:p>
        <a:p>
          <a:pPr marL="114300" lvl="1" indent="-114300" algn="l" defTabSz="622300">
            <a:lnSpc>
              <a:spcPct val="90000"/>
            </a:lnSpc>
            <a:spcBef>
              <a:spcPct val="0"/>
            </a:spcBef>
            <a:spcAft>
              <a:spcPct val="15000"/>
            </a:spcAft>
            <a:buChar char="••"/>
          </a:pPr>
          <a:r>
            <a:rPr lang="en-US" sz="1400" b="0" i="0" kern="1200" dirty="0" smtClean="0"/>
            <a:t>Benefits: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Automatic enrollment in Extra Help</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State pays Part B Premiums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For QMB Only: State pays Part A Premiums, assistance with Co-pays, Balance Billing Protections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All except QMB: Up to three months retroactive benefits</a:t>
          </a:r>
          <a:endParaRPr lang="en-US" sz="1400" b="0" i="0" kern="1200" dirty="0"/>
        </a:p>
        <a:p>
          <a:pPr marL="228600" lvl="2" indent="-114300" algn="l" defTabSz="622300">
            <a:lnSpc>
              <a:spcPct val="90000"/>
            </a:lnSpc>
            <a:spcBef>
              <a:spcPct val="0"/>
            </a:spcBef>
            <a:spcAft>
              <a:spcPct val="15000"/>
            </a:spcAft>
            <a:buChar char="••"/>
          </a:pPr>
          <a:r>
            <a:rPr lang="en-US" sz="1400" b="0" i="0" kern="1200" dirty="0" smtClean="0"/>
            <a:t>State pays any late enrollment penalties associated with premiums it is paying</a:t>
          </a:r>
          <a:endParaRPr lang="en-US" sz="1400" b="0" i="0" kern="1200" dirty="0"/>
        </a:p>
      </dsp:txBody>
      <dsp:txXfrm>
        <a:off x="0" y="1451538"/>
        <a:ext cx="5076825" cy="289926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3/13/2025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3/13/2025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80327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6</a:t>
            </a:fld>
            <a:endParaRPr lang="en-US" dirty="0"/>
          </a:p>
        </p:txBody>
      </p:sp>
    </p:spTree>
    <p:extLst>
      <p:ext uri="{BB962C8B-B14F-4D97-AF65-F5344CB8AC3E}">
        <p14:creationId xmlns:p14="http://schemas.microsoft.com/office/powerpoint/2010/main" val="240985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422631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4002039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3/13/2025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3/13/2025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3/13/2025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sa.gov/medicare/sign-up"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sa.gov/myaccou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	</a:t>
            </a:r>
            <a:endParaRPr lang="en-US" dirty="0"/>
          </a:p>
        </p:txBody>
      </p:sp>
      <p:sp>
        <p:nvSpPr>
          <p:cNvPr id="3" name="Rectangle 2"/>
          <p:cNvSpPr/>
          <p:nvPr/>
        </p:nvSpPr>
        <p:spPr>
          <a:xfrm>
            <a:off x="4624388" y="1884401"/>
            <a:ext cx="7077281" cy="1754326"/>
          </a:xfrm>
          <a:prstGeom prst="rect">
            <a:avLst/>
          </a:prstGeom>
          <a:noFill/>
          <a:ln>
            <a:noFill/>
          </a:ln>
        </p:spPr>
        <p:txBody>
          <a:bodyPr wrap="square" lIns="91440" tIns="45720" rIns="91440" bIns="45720">
            <a:spAutoFit/>
          </a:bodyPr>
          <a:lstStyle/>
          <a:p>
            <a:pPr algn="ctr"/>
            <a:r>
              <a:rPr lang="en-US" sz="5400" b="1" spc="50" dirty="0" smtClean="0">
                <a:ln w="19050" cmpd="sng">
                  <a:solidFill>
                    <a:schemeClr val="bg1"/>
                  </a:solidFill>
                  <a:prstDash val="solid"/>
                </a:ln>
                <a:solidFill>
                  <a:sysClr val="windowText" lastClr="000000"/>
                </a:solidFill>
                <a:effectLst>
                  <a:glow rad="38100">
                    <a:schemeClr val="accent1">
                      <a:alpha val="40000"/>
                    </a:schemeClr>
                  </a:glow>
                </a:effectLst>
              </a:rPr>
              <a:t>Accessing Benefits for Elderly Clients</a:t>
            </a:r>
            <a:endParaRPr lang="en-US" sz="5400" b="1" spc="50" dirty="0">
              <a:ln w="19050" cmpd="sng">
                <a:solidFill>
                  <a:schemeClr val="bg1"/>
                </a:solidFill>
                <a:prstDash val="solid"/>
              </a:ln>
              <a:solidFill>
                <a:sysClr val="windowText" lastClr="000000"/>
              </a:solidFill>
              <a:effectLst>
                <a:glow rad="38100">
                  <a:schemeClr val="accent1">
                    <a:alpha val="40000"/>
                  </a:schemeClr>
                </a:glow>
              </a:effectLst>
            </a:endParaRPr>
          </a:p>
        </p:txBody>
      </p:sp>
      <p:sp>
        <p:nvSpPr>
          <p:cNvPr id="9" name="Rectangle 8"/>
          <p:cNvSpPr/>
          <p:nvPr/>
        </p:nvSpPr>
        <p:spPr>
          <a:xfrm>
            <a:off x="4624388" y="5227041"/>
            <a:ext cx="7077281" cy="1200329"/>
          </a:xfrm>
          <a:prstGeom prst="rect">
            <a:avLst/>
          </a:prstGeom>
          <a:noFill/>
        </p:spPr>
        <p:txBody>
          <a:bodyPr wrap="square" lIns="91440" tIns="45720" rIns="91440" bIns="45720">
            <a:spAutoFit/>
          </a:bodyPr>
          <a:lstStyle/>
          <a:p>
            <a:r>
              <a:rPr lang="en-US" sz="3600" b="1" spc="50" dirty="0" smtClean="0">
                <a:ln w="19050" cmpd="sng">
                  <a:solidFill>
                    <a:schemeClr val="bg1"/>
                  </a:solidFill>
                  <a:prstDash val="solid"/>
                </a:ln>
                <a:solidFill>
                  <a:sysClr val="windowText" lastClr="000000"/>
                </a:solidFill>
                <a:effectLst>
                  <a:glow rad="38100">
                    <a:schemeClr val="accent1">
                      <a:alpha val="40000"/>
                    </a:schemeClr>
                  </a:glow>
                </a:effectLst>
              </a:rPr>
              <a:t>Gwynne Kizer Mashon</a:t>
            </a:r>
          </a:p>
          <a:p>
            <a:r>
              <a:rPr lang="en-US" sz="3600" b="1" spc="50" dirty="0" smtClean="0">
                <a:ln w="19050" cmpd="sng">
                  <a:solidFill>
                    <a:schemeClr val="bg1"/>
                  </a:solidFill>
                  <a:prstDash val="solid"/>
                </a:ln>
                <a:solidFill>
                  <a:sysClr val="windowText" lastClr="000000"/>
                </a:solidFill>
                <a:effectLst>
                  <a:glow rad="38100">
                    <a:schemeClr val="accent1">
                      <a:alpha val="40000"/>
                    </a:schemeClr>
                  </a:glow>
                </a:effectLst>
              </a:rPr>
              <a:t>02.11.24</a:t>
            </a:r>
            <a:endParaRPr lang="en-US" sz="3600" b="1" spc="50" dirty="0">
              <a:ln w="19050" cmpd="sng">
                <a:solidFill>
                  <a:schemeClr val="bg1"/>
                </a:solidFill>
                <a:prstDash val="solid"/>
              </a:ln>
              <a:solidFill>
                <a:sysClr val="windowText" lastClr="000000"/>
              </a:solidFill>
              <a:effectLst>
                <a:glow rad="38100">
                  <a:schemeClr val="accent1">
                    <a:alpha val="40000"/>
                  </a:schemeClr>
                </a:glow>
              </a:effectLst>
            </a:endParaRPr>
          </a:p>
        </p:txBody>
      </p:sp>
    </p:spTree>
    <p:extLst>
      <p:ext uri="{BB962C8B-B14F-4D97-AF65-F5344CB8AC3E}">
        <p14:creationId xmlns:p14="http://schemas.microsoft.com/office/powerpoint/2010/main" val="93904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Aabd</a:t>
            </a:r>
            <a:r>
              <a:rPr lang="en-US" dirty="0" smtClean="0"/>
              <a:t> cash</a:t>
            </a:r>
            <a:endParaRPr lang="en-US" dirty="0"/>
          </a:p>
        </p:txBody>
      </p:sp>
      <p:sp>
        <p:nvSpPr>
          <p:cNvPr id="4" name="Text Placeholder 3"/>
          <p:cNvSpPr txBox="1">
            <a:spLocks/>
          </p:cNvSpPr>
          <p:nvPr/>
        </p:nvSpPr>
        <p:spPr>
          <a:xfrm>
            <a:off x="140674" y="3401542"/>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Who qualifies:</a:t>
            </a:r>
            <a:endParaRPr lang="en-US" dirty="0"/>
          </a:p>
        </p:txBody>
      </p:sp>
      <p:sp>
        <p:nvSpPr>
          <p:cNvPr id="3" name="Rounded Rectangle 2"/>
          <p:cNvSpPr/>
          <p:nvPr/>
        </p:nvSpPr>
        <p:spPr>
          <a:xfrm>
            <a:off x="9075906" y="2558374"/>
            <a:ext cx="2918298" cy="1410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p:cNvSpPr txBox="1">
            <a:spLocks/>
          </p:cNvSpPr>
          <p:nvPr/>
        </p:nvSpPr>
        <p:spPr>
          <a:xfrm>
            <a:off x="521673" y="1359947"/>
            <a:ext cx="2028093"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What is it?</a:t>
            </a:r>
            <a:endParaRPr lang="en-US" dirty="0"/>
          </a:p>
        </p:txBody>
      </p:sp>
      <p:sp>
        <p:nvSpPr>
          <p:cNvPr id="8" name="Text Placeholder 3"/>
          <p:cNvSpPr txBox="1">
            <a:spLocks/>
          </p:cNvSpPr>
          <p:nvPr/>
        </p:nvSpPr>
        <p:spPr>
          <a:xfrm>
            <a:off x="2549766" y="1359947"/>
            <a:ext cx="8487508"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smtClean="0"/>
              <a:t>A monthly cash benefit from the state of Illinois for people who are elderly or disabled. The amount is based on income and certain expenses. </a:t>
            </a:r>
            <a:r>
              <a:rPr lang="en-US" sz="1500" dirty="0"/>
              <a:t>The average is about $60-$70/</a:t>
            </a:r>
            <a:r>
              <a:rPr lang="en-US" sz="1500" dirty="0" err="1"/>
              <a:t>mo</a:t>
            </a:r>
            <a:r>
              <a:rPr lang="en-US" sz="1500" dirty="0"/>
              <a:t>; but can be much more – no limit – some people get $500-$700/mo</a:t>
            </a:r>
            <a:r>
              <a:rPr lang="en-US" sz="1500" dirty="0" smtClean="0"/>
              <a:t>.</a:t>
            </a:r>
          </a:p>
          <a:p>
            <a:pPr>
              <a:lnSpc>
                <a:spcPct val="70000"/>
              </a:lnSpc>
            </a:pPr>
            <a:r>
              <a:rPr lang="en-US" sz="1500" dirty="0" smtClean="0"/>
              <a:t>Do </a:t>
            </a:r>
            <a:r>
              <a:rPr lang="en-US" sz="1500" dirty="0"/>
              <a:t>you pay mortgage/rent AND Are you blind or do you have a disability that prevent you from using stairs?</a:t>
            </a:r>
          </a:p>
          <a:p>
            <a:pPr>
              <a:lnSpc>
                <a:spcPct val="70000"/>
              </a:lnSpc>
            </a:pPr>
            <a:r>
              <a:rPr lang="en-US" sz="1500" dirty="0"/>
              <a:t>Do you live with your minor children or spouse?</a:t>
            </a:r>
          </a:p>
          <a:p>
            <a:pPr>
              <a:lnSpc>
                <a:spcPct val="70000"/>
              </a:lnSpc>
            </a:pPr>
            <a:r>
              <a:rPr lang="en-US" sz="1500" dirty="0"/>
              <a:t>Do you have earned income?</a:t>
            </a:r>
          </a:p>
          <a:p>
            <a:pPr marL="0" indent="0">
              <a:buNone/>
            </a:pPr>
            <a:endParaRPr lang="en-US" sz="1500" dirty="0"/>
          </a:p>
        </p:txBody>
      </p:sp>
      <p:sp>
        <p:nvSpPr>
          <p:cNvPr id="9" name="Text Placeholder 3"/>
          <p:cNvSpPr txBox="1">
            <a:spLocks/>
          </p:cNvSpPr>
          <p:nvPr/>
        </p:nvSpPr>
        <p:spPr>
          <a:xfrm>
            <a:off x="2549766" y="3451304"/>
            <a:ext cx="905803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spcAft>
                <a:spcPts val="600"/>
              </a:spcAft>
              <a:buNone/>
            </a:pPr>
            <a:r>
              <a:rPr lang="en-US" sz="1500" dirty="0"/>
              <a:t>Must be age 65 or meet SSA’s definition of “disabled”</a:t>
            </a:r>
          </a:p>
          <a:p>
            <a:pPr>
              <a:lnSpc>
                <a:spcPct val="70000"/>
              </a:lnSpc>
            </a:pPr>
            <a:r>
              <a:rPr lang="en-US" sz="1500" dirty="0"/>
              <a:t>Most recipients are receiving SSI </a:t>
            </a:r>
          </a:p>
          <a:p>
            <a:pPr>
              <a:lnSpc>
                <a:spcPct val="70000"/>
              </a:lnSpc>
            </a:pPr>
            <a:r>
              <a:rPr lang="en-US" sz="1500" dirty="0"/>
              <a:t>But can also qualify if you are over-income for SSI under SSI’s rule </a:t>
            </a:r>
          </a:p>
          <a:p>
            <a:pPr marL="742950" lvl="2" indent="-285750">
              <a:lnSpc>
                <a:spcPct val="70000"/>
              </a:lnSpc>
              <a:spcBef>
                <a:spcPts val="1000"/>
              </a:spcBef>
            </a:pPr>
            <a:r>
              <a:rPr lang="en-US" sz="1100" dirty="0"/>
              <a:t>If someone is getting less than the SSI maximum, they might need proof that they applied for SSI and were denied for being over-income</a:t>
            </a:r>
          </a:p>
          <a:p>
            <a:pPr marL="742950" lvl="2" indent="-285750">
              <a:lnSpc>
                <a:spcPct val="70000"/>
              </a:lnSpc>
              <a:spcBef>
                <a:spcPts val="1000"/>
              </a:spcBef>
            </a:pPr>
            <a:r>
              <a:rPr lang="en-US" sz="1100" dirty="0"/>
              <a:t>Can make up difference for people with SSI overpayments, child support obligations, etc.</a:t>
            </a:r>
          </a:p>
          <a:p>
            <a:pPr marL="0" indent="0">
              <a:lnSpc>
                <a:spcPct val="70000"/>
              </a:lnSpc>
              <a:buNone/>
            </a:pPr>
            <a:r>
              <a:rPr lang="en-US" sz="1500" dirty="0"/>
              <a:t>Must maximize other income sources.</a:t>
            </a:r>
          </a:p>
          <a:p>
            <a:pPr marL="0" indent="0">
              <a:lnSpc>
                <a:spcPct val="70000"/>
              </a:lnSpc>
              <a:buNone/>
            </a:pPr>
            <a:r>
              <a:rPr lang="en-US" sz="1500" dirty="0"/>
              <a:t>No set income limit but usually must be very low-income to qualify</a:t>
            </a:r>
          </a:p>
          <a:p>
            <a:pPr marL="0" indent="0">
              <a:lnSpc>
                <a:spcPct val="70000"/>
              </a:lnSpc>
              <a:spcAft>
                <a:spcPts val="600"/>
              </a:spcAft>
              <a:buNone/>
            </a:pPr>
            <a:r>
              <a:rPr lang="en-US" sz="1500" dirty="0"/>
              <a:t>Asset limits: $2,000 individual/$3,000 couple</a:t>
            </a:r>
          </a:p>
        </p:txBody>
      </p:sp>
      <p:sp>
        <p:nvSpPr>
          <p:cNvPr id="11" name="Text Placeholder 3"/>
          <p:cNvSpPr txBox="1">
            <a:spLocks/>
          </p:cNvSpPr>
          <p:nvPr/>
        </p:nvSpPr>
        <p:spPr>
          <a:xfrm>
            <a:off x="1693981" y="6605488"/>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smtClean="0"/>
          </a:p>
        </p:txBody>
      </p:sp>
      <p:sp>
        <p:nvSpPr>
          <p:cNvPr id="12" name="Text Placeholder 3"/>
          <p:cNvSpPr txBox="1">
            <a:spLocks/>
          </p:cNvSpPr>
          <p:nvPr/>
        </p:nvSpPr>
        <p:spPr>
          <a:xfrm>
            <a:off x="2930766" y="5222983"/>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grpSp>
        <p:nvGrpSpPr>
          <p:cNvPr id="15" name="Group 14"/>
          <p:cNvGrpSpPr/>
          <p:nvPr/>
        </p:nvGrpSpPr>
        <p:grpSpPr>
          <a:xfrm>
            <a:off x="9390184" y="2729042"/>
            <a:ext cx="3927231" cy="1111195"/>
            <a:chOff x="9003320" y="4468704"/>
            <a:chExt cx="3927231" cy="1111195"/>
          </a:xfrm>
        </p:grpSpPr>
        <p:sp>
          <p:nvSpPr>
            <p:cNvPr id="16" name="Text Placeholder 3"/>
            <p:cNvSpPr txBox="1">
              <a:spLocks/>
            </p:cNvSpPr>
            <p:nvPr/>
          </p:nvSpPr>
          <p:spPr>
            <a:xfrm>
              <a:off x="9003320" y="4468704"/>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solidFill>
                    <a:schemeClr val="bg1"/>
                  </a:solidFill>
                </a:rPr>
                <a:t>How to apply?</a:t>
              </a:r>
              <a:endParaRPr lang="en-US" dirty="0">
                <a:solidFill>
                  <a:schemeClr val="bg1"/>
                </a:solidFill>
              </a:endParaRPr>
            </a:p>
          </p:txBody>
        </p:sp>
        <p:sp>
          <p:nvSpPr>
            <p:cNvPr id="17" name="Text Placeholder 3"/>
            <p:cNvSpPr txBox="1">
              <a:spLocks/>
            </p:cNvSpPr>
            <p:nvPr/>
          </p:nvSpPr>
          <p:spPr>
            <a:xfrm>
              <a:off x="9282927" y="4884697"/>
              <a:ext cx="1942792"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solidFill>
                    <a:schemeClr val="bg1"/>
                  </a:solidFill>
                </a:rPr>
                <a:t>Manage My Case</a:t>
              </a:r>
            </a:p>
            <a:p>
              <a:pPr marL="0" indent="0">
                <a:buNone/>
              </a:pPr>
              <a:r>
                <a:rPr lang="en-US" sz="1600" dirty="0" smtClean="0">
                  <a:solidFill>
                    <a:schemeClr val="bg1"/>
                  </a:solidFill>
                </a:rPr>
                <a:t>@ local FCRC</a:t>
              </a:r>
              <a:endParaRPr lang="en-US" sz="1600" dirty="0">
                <a:solidFill>
                  <a:schemeClr val="bg1"/>
                </a:solidFill>
              </a:endParaRPr>
            </a:p>
          </p:txBody>
        </p:sp>
      </p:grpSp>
    </p:spTree>
    <p:extLst>
      <p:ext uri="{BB962C8B-B14F-4D97-AF65-F5344CB8AC3E}">
        <p14:creationId xmlns:p14="http://schemas.microsoft.com/office/powerpoint/2010/main" val="122858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00089" y="1557866"/>
            <a:ext cx="5941302" cy="4271433"/>
          </a:xfrm>
        </p:spPr>
        <p:txBody>
          <a:bodyPr numCol="1">
            <a:normAutofit fontScale="47500" lnSpcReduction="20000"/>
          </a:bodyPr>
          <a:lstStyle/>
          <a:p>
            <a:pPr marL="0" indent="0">
              <a:buNone/>
            </a:pPr>
            <a:r>
              <a:rPr lang="en-US" sz="3200" b="1" dirty="0"/>
              <a:t>SNAP “Households” live </a:t>
            </a:r>
            <a:r>
              <a:rPr lang="en-US" sz="3200" b="1" dirty="0" smtClean="0"/>
              <a:t>and prepare food together</a:t>
            </a:r>
            <a:endParaRPr lang="en-US" sz="2500" b="1" dirty="0" smtClean="0"/>
          </a:p>
          <a:p>
            <a:r>
              <a:rPr lang="en-US" sz="2500" dirty="0" smtClean="0"/>
              <a:t>Under 22 and living with parents must be in parents’ household</a:t>
            </a:r>
          </a:p>
          <a:p>
            <a:r>
              <a:rPr lang="en-US" sz="2500" dirty="0" smtClean="0"/>
              <a:t>Under 18 and living with adults must be in adults’ household</a:t>
            </a:r>
          </a:p>
          <a:p>
            <a:endParaRPr lang="en-US" sz="2500" dirty="0" smtClean="0"/>
          </a:p>
          <a:p>
            <a:pPr marL="0" indent="0">
              <a:buNone/>
            </a:pPr>
            <a:r>
              <a:rPr lang="en-US" sz="3200" b="1" dirty="0" smtClean="0"/>
              <a:t>Eligibility </a:t>
            </a:r>
            <a:r>
              <a:rPr lang="en-US" sz="3200" b="1" dirty="0"/>
              <a:t>factors include:</a:t>
            </a:r>
            <a:endParaRPr lang="en-US" sz="2500" b="1" dirty="0"/>
          </a:p>
          <a:p>
            <a:r>
              <a:rPr lang="en-US" sz="2500" dirty="0"/>
              <a:t>Citizenship/Immigration Status</a:t>
            </a:r>
          </a:p>
          <a:p>
            <a:r>
              <a:rPr lang="en-US" sz="2500" dirty="0"/>
              <a:t>Illinois residency</a:t>
            </a:r>
          </a:p>
          <a:p>
            <a:pPr marL="0" indent="0">
              <a:buNone/>
            </a:pPr>
            <a:endParaRPr lang="en-US" sz="2500" b="0" i="0" dirty="0" smtClean="0"/>
          </a:p>
          <a:p>
            <a:pPr marL="0" indent="0">
              <a:buNone/>
            </a:pPr>
            <a:r>
              <a:rPr lang="en-US" sz="3200" b="1" i="0" dirty="0" smtClean="0"/>
              <a:t>Gross Income limit:</a:t>
            </a:r>
          </a:p>
          <a:p>
            <a:r>
              <a:rPr lang="en-US" sz="2600" b="0" i="0" dirty="0" smtClean="0"/>
              <a:t>165</a:t>
            </a:r>
            <a:r>
              <a:rPr lang="en-US" sz="2600" b="0" i="0" dirty="0"/>
              <a:t>% </a:t>
            </a:r>
            <a:r>
              <a:rPr lang="en-US" sz="2600" b="0" i="0" dirty="0" smtClean="0"/>
              <a:t>FPL (currently </a:t>
            </a:r>
            <a:r>
              <a:rPr lang="en-US" sz="2600" dirty="0" smtClean="0"/>
              <a:t>$2,071 </a:t>
            </a:r>
            <a:r>
              <a:rPr lang="en-US" sz="2600" b="0" i="0" dirty="0" smtClean="0"/>
              <a:t>for a single person </a:t>
            </a:r>
            <a:r>
              <a:rPr lang="en-US" sz="2600" i="0" dirty="0" smtClean="0"/>
              <a:t>as of 10/24</a:t>
            </a:r>
            <a:r>
              <a:rPr lang="en-US" sz="2600" b="0" i="0" dirty="0" smtClean="0"/>
              <a:t>)</a:t>
            </a:r>
            <a:endParaRPr lang="en-US" sz="2600" dirty="0"/>
          </a:p>
          <a:p>
            <a:r>
              <a:rPr lang="en-US" sz="2600" b="0" i="0" dirty="0" smtClean="0"/>
              <a:t>200% FPL (currently $2,510 for a single person as of 10/24) if </a:t>
            </a:r>
            <a:r>
              <a:rPr lang="en-US" sz="2600" b="0" i="0" dirty="0"/>
              <a:t>60+ or </a:t>
            </a:r>
            <a:r>
              <a:rPr lang="en-US" sz="2600" b="0" i="0" dirty="0" smtClean="0"/>
              <a:t>disabled*</a:t>
            </a:r>
          </a:p>
          <a:p>
            <a:r>
              <a:rPr lang="en-US" sz="2600" dirty="0" smtClean="0"/>
              <a:t>[Net income limit for 60+ or disabled = $1,255]</a:t>
            </a:r>
            <a:endParaRPr lang="en-US" sz="2600" b="0" i="0" dirty="0" smtClean="0"/>
          </a:p>
          <a:p>
            <a:pPr marL="0" indent="0">
              <a:buNone/>
            </a:pPr>
            <a:endParaRPr lang="en-US" sz="2200" b="0" i="0" dirty="0" smtClean="0"/>
          </a:p>
          <a:p>
            <a:pPr marL="0" lvl="2" indent="0">
              <a:buNone/>
            </a:pPr>
            <a:r>
              <a:rPr lang="en-US" sz="3200" b="1" i="0" dirty="0"/>
              <a:t>Asset </a:t>
            </a:r>
            <a:r>
              <a:rPr lang="en-US" sz="3200" b="1" i="0" dirty="0" smtClean="0"/>
              <a:t>limit:</a:t>
            </a:r>
            <a:endParaRPr lang="en-US" sz="3200" b="1" i="0" dirty="0"/>
          </a:p>
          <a:p>
            <a:pPr marL="0" lvl="2" indent="0">
              <a:buNone/>
            </a:pPr>
            <a:r>
              <a:rPr lang="en-US" sz="2600" b="0" i="0" dirty="0" smtClean="0"/>
              <a:t>There is no asset limit for most households in Illinois</a:t>
            </a:r>
          </a:p>
          <a:p>
            <a:pPr marL="0" indent="0">
              <a:buNone/>
            </a:pPr>
            <a:endParaRPr lang="en-US" sz="2200" dirty="0"/>
          </a:p>
          <a:p>
            <a:pPr marL="0" indent="0">
              <a:buNone/>
            </a:pPr>
            <a:endParaRPr lang="en-US" sz="3200" b="0" dirty="0"/>
          </a:p>
          <a:p>
            <a:pPr marL="0" indent="0">
              <a:buNone/>
            </a:pPr>
            <a:endParaRPr lang="en-US" sz="2600" dirty="0" smtClean="0"/>
          </a:p>
          <a:p>
            <a:pPr marL="0" indent="0">
              <a:buNone/>
            </a:pPr>
            <a:endParaRPr lang="en-US" sz="2900" dirty="0"/>
          </a:p>
          <a:p>
            <a:pPr marL="0" indent="0">
              <a:buNone/>
            </a:pPr>
            <a:endParaRPr lang="en-US" sz="2400" dirty="0" smtClean="0"/>
          </a:p>
          <a:p>
            <a:pPr marL="0" indent="0">
              <a:buNone/>
            </a:pPr>
            <a:endParaRPr lang="en-US" sz="2500" dirty="0" smtClean="0"/>
          </a:p>
        </p:txBody>
      </p:sp>
      <p:sp>
        <p:nvSpPr>
          <p:cNvPr id="5" name="Rounded Rectangle 4"/>
          <p:cNvSpPr/>
          <p:nvPr/>
        </p:nvSpPr>
        <p:spPr>
          <a:xfrm>
            <a:off x="1081669" y="130146"/>
            <a:ext cx="2720898" cy="1274908"/>
          </a:xfrm>
          <a:prstGeom prst="round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 Placeholder 2"/>
          <p:cNvSpPr txBox="1">
            <a:spLocks/>
          </p:cNvSpPr>
          <p:nvPr/>
        </p:nvSpPr>
        <p:spPr>
          <a:xfrm>
            <a:off x="6641391" y="1405053"/>
            <a:ext cx="5311244" cy="4424246"/>
          </a:xfrm>
          <a:prstGeom prst="rect">
            <a:avLst/>
          </a:prstGeom>
        </p:spPr>
        <p:txBody>
          <a:bodyPr vert="horz" lIns="91440" tIns="45720" rIns="91440" bIns="45720" numCol="1" rtlCol="0">
            <a:normAutofit fontScale="5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3200" b="1" dirty="0" smtClean="0"/>
              <a:t>Covers food: </a:t>
            </a:r>
            <a:r>
              <a:rPr lang="en-US" sz="2600" i="1" u="sng" dirty="0" smtClean="0"/>
              <a:t>only</a:t>
            </a:r>
            <a:r>
              <a:rPr lang="en-US" sz="2600" dirty="0" smtClean="0"/>
              <a:t> can be used for unprepared foods</a:t>
            </a:r>
          </a:p>
          <a:p>
            <a:pPr marL="0" indent="0">
              <a:buFont typeface="Wingdings" panose="05000000000000000000" pitchFamily="2" charset="2"/>
              <a:buNone/>
            </a:pPr>
            <a:r>
              <a:rPr lang="en-US" sz="2600" dirty="0" smtClean="0"/>
              <a:t>*** SNAP Restaurant Meals Pilot is on track to expand access to people who cannot prepare their own meals***</a:t>
            </a:r>
          </a:p>
          <a:p>
            <a:pPr marL="0" indent="0">
              <a:buFont typeface="Wingdings" panose="05000000000000000000" pitchFamily="2" charset="2"/>
              <a:buNone/>
            </a:pPr>
            <a:endParaRPr lang="en-US" sz="2200" dirty="0" smtClean="0"/>
          </a:p>
          <a:p>
            <a:pPr marL="0" indent="0">
              <a:buFont typeface="Wingdings" panose="05000000000000000000" pitchFamily="2" charset="2"/>
              <a:buNone/>
            </a:pPr>
            <a:r>
              <a:rPr lang="en-US" sz="3600" b="1" dirty="0" smtClean="0"/>
              <a:t>Benefit Amount: </a:t>
            </a:r>
          </a:p>
          <a:p>
            <a:pPr marL="0" indent="0">
              <a:buFont typeface="Wingdings" panose="05000000000000000000" pitchFamily="2" charset="2"/>
              <a:buNone/>
            </a:pPr>
            <a:r>
              <a:rPr lang="en-US" sz="2600" dirty="0" smtClean="0"/>
              <a:t>Based on household size, income and certain expenses</a:t>
            </a:r>
          </a:p>
          <a:p>
            <a:pPr marL="0" indent="0">
              <a:buFont typeface="Wingdings" panose="05000000000000000000" pitchFamily="2" charset="2"/>
              <a:buNone/>
            </a:pPr>
            <a:r>
              <a:rPr lang="en-US" sz="2600" dirty="0" smtClean="0"/>
              <a:t>Before comparing to the gross income standard, these costs are deducted:</a:t>
            </a:r>
          </a:p>
          <a:p>
            <a:r>
              <a:rPr lang="en-US" sz="2600" dirty="0" smtClean="0"/>
              <a:t>Court-ordered child support someone pays</a:t>
            </a:r>
          </a:p>
          <a:p>
            <a:r>
              <a:rPr lang="en-US" sz="2600" dirty="0" smtClean="0"/>
              <a:t>Self-Employment expenses</a:t>
            </a:r>
          </a:p>
          <a:p>
            <a:pPr marL="0" indent="0">
              <a:buNone/>
            </a:pPr>
            <a:endParaRPr lang="en-US" sz="2600" dirty="0" smtClean="0"/>
          </a:p>
          <a:p>
            <a:pPr marL="0" indent="0">
              <a:buNone/>
            </a:pPr>
            <a:r>
              <a:rPr lang="en-US" sz="2600" dirty="0" smtClean="0"/>
              <a:t>Other considerations for determining net income and monthly benefit:</a:t>
            </a:r>
          </a:p>
          <a:p>
            <a:r>
              <a:rPr lang="en-US" sz="2600" dirty="0" smtClean="0"/>
              <a:t>Housing expenses</a:t>
            </a:r>
          </a:p>
          <a:p>
            <a:r>
              <a:rPr lang="en-US" sz="2600" dirty="0" smtClean="0"/>
              <a:t>Homeless Shelter deduction for people who are homeless</a:t>
            </a:r>
          </a:p>
          <a:p>
            <a:r>
              <a:rPr lang="en-US" sz="2600" dirty="0" smtClean="0"/>
              <a:t>Some medical expenses</a:t>
            </a:r>
          </a:p>
          <a:p>
            <a:r>
              <a:rPr lang="en-US" sz="2600" dirty="0" smtClean="0"/>
              <a:t>Some child care expenses</a:t>
            </a:r>
          </a:p>
        </p:txBody>
      </p:sp>
    </p:spTree>
    <p:extLst>
      <p:ext uri="{BB962C8B-B14F-4D97-AF65-F5344CB8AC3E}">
        <p14:creationId xmlns:p14="http://schemas.microsoft.com/office/powerpoint/2010/main" val="346515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snap rules for elderly</a:t>
            </a:r>
            <a:endParaRPr lang="en-US" dirty="0"/>
          </a:p>
        </p:txBody>
      </p:sp>
      <p:sp>
        <p:nvSpPr>
          <p:cNvPr id="3" name="Text Placeholder 2"/>
          <p:cNvSpPr>
            <a:spLocks noGrp="1"/>
          </p:cNvSpPr>
          <p:nvPr>
            <p:ph type="body" sz="quarter" idx="13"/>
          </p:nvPr>
        </p:nvSpPr>
        <p:spPr>
          <a:xfrm>
            <a:off x="645254" y="1246642"/>
            <a:ext cx="10518775" cy="3843337"/>
          </a:xfrm>
        </p:spPr>
        <p:txBody>
          <a:bodyPr>
            <a:noAutofit/>
          </a:bodyPr>
          <a:lstStyle/>
          <a:p>
            <a:r>
              <a:rPr lang="en-US" sz="1800" dirty="0" smtClean="0"/>
              <a:t>Those over 60 years old and those receiving disability benefits are “qualifying members”</a:t>
            </a:r>
          </a:p>
          <a:p>
            <a:r>
              <a:rPr lang="en-US" sz="1800" dirty="0" smtClean="0"/>
              <a:t>Benefits for qualifying members:</a:t>
            </a:r>
          </a:p>
          <a:p>
            <a:pPr lvl="1"/>
            <a:r>
              <a:rPr lang="en-US" sz="1600" b="0" i="0" dirty="0" smtClean="0"/>
              <a:t>SNAP Restaurant Meals</a:t>
            </a:r>
          </a:p>
          <a:p>
            <a:pPr lvl="1"/>
            <a:r>
              <a:rPr lang="en-US" sz="1600" b="0" i="0" dirty="0" smtClean="0"/>
              <a:t>Exempt from Work Provisions </a:t>
            </a:r>
          </a:p>
          <a:p>
            <a:pPr lvl="1"/>
            <a:r>
              <a:rPr lang="en-US" sz="1600" b="0" i="0" dirty="0" smtClean="0"/>
              <a:t>Exempt from Work Requirements*</a:t>
            </a:r>
          </a:p>
          <a:p>
            <a:pPr lvl="1"/>
            <a:r>
              <a:rPr lang="en-US" sz="1600" b="0" i="0" dirty="0" smtClean="0"/>
              <a:t>If gross income is over gross income limit, might still qualify based on net income (after applying SNAP deductions)</a:t>
            </a:r>
          </a:p>
          <a:p>
            <a:pPr lvl="1"/>
            <a:r>
              <a:rPr lang="en-US" sz="1600" b="0" i="0" dirty="0" smtClean="0"/>
              <a:t>Deductions for Medical expenses</a:t>
            </a:r>
          </a:p>
          <a:p>
            <a:pPr marL="457200" lvl="1" indent="0">
              <a:buNone/>
            </a:pPr>
            <a:endParaRPr lang="en-US" sz="1600" b="0" i="0" dirty="0"/>
          </a:p>
          <a:p>
            <a:pPr marL="457200" lvl="1" indent="0">
              <a:buNone/>
            </a:pPr>
            <a:endParaRPr lang="en-US" sz="1600" b="0" i="0" dirty="0" smtClean="0"/>
          </a:p>
          <a:p>
            <a:pPr marL="457200" lvl="1" indent="0">
              <a:buNone/>
            </a:pPr>
            <a:endParaRPr lang="en-US" sz="1600" b="0" i="0" dirty="0" smtClean="0"/>
          </a:p>
          <a:p>
            <a:pPr marL="457200" lvl="1" indent="0">
              <a:buNone/>
            </a:pPr>
            <a:endParaRPr lang="en-US" sz="1600" b="0" i="0" dirty="0" smtClean="0"/>
          </a:p>
          <a:p>
            <a:pPr lvl="1"/>
            <a:r>
              <a:rPr lang="en-US" sz="1600" b="0" i="0" dirty="0" smtClean="0"/>
              <a:t>Unlimited deductions for excess shelter</a:t>
            </a:r>
          </a:p>
          <a:p>
            <a:pPr lvl="2"/>
            <a:r>
              <a:rPr lang="en-US" sz="1400" i="0" dirty="0" smtClean="0"/>
              <a:t>Deduction usually capped at $712</a:t>
            </a:r>
          </a:p>
          <a:p>
            <a:pPr lvl="2"/>
            <a:r>
              <a:rPr lang="en-US" sz="1400" i="0" dirty="0" smtClean="0"/>
              <a:t>Deduction calculated: (Housing costs + utility allowance) – 50% countable income</a:t>
            </a:r>
            <a:endParaRPr lang="en-US" sz="1400" i="0" dirty="0"/>
          </a:p>
        </p:txBody>
      </p:sp>
      <p:sp>
        <p:nvSpPr>
          <p:cNvPr id="4" name="TextBox 3"/>
          <p:cNvSpPr txBox="1"/>
          <p:nvPr/>
        </p:nvSpPr>
        <p:spPr>
          <a:xfrm>
            <a:off x="3581400" y="5496397"/>
            <a:ext cx="8730275" cy="307777"/>
          </a:xfrm>
          <a:prstGeom prst="rect">
            <a:avLst/>
          </a:prstGeom>
          <a:noFill/>
        </p:spPr>
        <p:txBody>
          <a:bodyPr wrap="none" rtlCol="0">
            <a:spAutoFit/>
          </a:bodyPr>
          <a:lstStyle/>
          <a:p>
            <a:r>
              <a:rPr lang="en-US" sz="1400" dirty="0" smtClean="0"/>
              <a:t>*Work requirements waived in IL through October 2025. If/when they go into effect, individuals 55+ will be exempt.</a:t>
            </a:r>
          </a:p>
        </p:txBody>
      </p:sp>
      <p:graphicFrame>
        <p:nvGraphicFramePr>
          <p:cNvPr id="5" name="Table 4"/>
          <p:cNvGraphicFramePr>
            <a:graphicFrameLocks noGrp="1"/>
          </p:cNvGraphicFramePr>
          <p:nvPr>
            <p:extLst>
              <p:ext uri="{D42A27DB-BD31-4B8C-83A1-F6EECF244321}">
                <p14:modId xmlns:p14="http://schemas.microsoft.com/office/powerpoint/2010/main" val="4024451731"/>
              </p:ext>
            </p:extLst>
          </p:nvPr>
        </p:nvGraphicFramePr>
        <p:xfrm>
          <a:off x="4362904" y="3342482"/>
          <a:ext cx="5328556" cy="1158240"/>
        </p:xfrm>
        <a:graphic>
          <a:graphicData uri="http://schemas.openxmlformats.org/drawingml/2006/table">
            <a:tbl>
              <a:tblPr firstRow="1" bandRow="1">
                <a:tableStyleId>{5C22544A-7EE6-4342-B048-85BDC9FD1C3A}</a:tableStyleId>
              </a:tblPr>
              <a:tblGrid>
                <a:gridCol w="2664278">
                  <a:extLst>
                    <a:ext uri="{9D8B030D-6E8A-4147-A177-3AD203B41FA5}">
                      <a16:colId xmlns:a16="http://schemas.microsoft.com/office/drawing/2014/main" val="2607416279"/>
                    </a:ext>
                  </a:extLst>
                </a:gridCol>
                <a:gridCol w="2664278">
                  <a:extLst>
                    <a:ext uri="{9D8B030D-6E8A-4147-A177-3AD203B41FA5}">
                      <a16:colId xmlns:a16="http://schemas.microsoft.com/office/drawing/2014/main" val="1438520019"/>
                    </a:ext>
                  </a:extLst>
                </a:gridCol>
              </a:tblGrid>
              <a:tr h="234902">
                <a:tc>
                  <a:txBody>
                    <a:bodyPr/>
                    <a:lstStyle/>
                    <a:p>
                      <a:r>
                        <a:rPr lang="en-US" sz="1300" dirty="0" smtClean="0"/>
                        <a:t>Verified</a:t>
                      </a:r>
                      <a:r>
                        <a:rPr lang="en-US" sz="1300" baseline="0" dirty="0" smtClean="0"/>
                        <a:t> Qualified Expenses</a:t>
                      </a:r>
                      <a:endParaRPr lang="en-US" sz="1300" dirty="0"/>
                    </a:p>
                  </a:txBody>
                  <a:tcPr/>
                </a:tc>
                <a:tc>
                  <a:txBody>
                    <a:bodyPr/>
                    <a:lstStyle/>
                    <a:p>
                      <a:r>
                        <a:rPr lang="en-US" sz="1300" dirty="0" smtClean="0"/>
                        <a:t>Deduction</a:t>
                      </a:r>
                      <a:endParaRPr lang="en-US" sz="1300" dirty="0"/>
                    </a:p>
                  </a:txBody>
                  <a:tcPr/>
                </a:tc>
                <a:extLst>
                  <a:ext uri="{0D108BD9-81ED-4DB2-BD59-A6C34878D82A}">
                    <a16:rowId xmlns:a16="http://schemas.microsoft.com/office/drawing/2014/main" val="3402722165"/>
                  </a:ext>
                </a:extLst>
              </a:tr>
              <a:tr h="234902">
                <a:tc>
                  <a:txBody>
                    <a:bodyPr/>
                    <a:lstStyle/>
                    <a:p>
                      <a:r>
                        <a:rPr lang="en-US" sz="1300" dirty="0" smtClean="0"/>
                        <a:t>&lt; $35</a:t>
                      </a:r>
                      <a:endParaRPr lang="en-US" sz="1300" dirty="0"/>
                    </a:p>
                  </a:txBody>
                  <a:tcPr/>
                </a:tc>
                <a:tc>
                  <a:txBody>
                    <a:bodyPr/>
                    <a:lstStyle/>
                    <a:p>
                      <a:r>
                        <a:rPr lang="en-US" sz="1300" dirty="0" smtClean="0"/>
                        <a:t>$0</a:t>
                      </a:r>
                      <a:endParaRPr lang="en-US" sz="1300" dirty="0"/>
                    </a:p>
                  </a:txBody>
                  <a:tcPr/>
                </a:tc>
                <a:extLst>
                  <a:ext uri="{0D108BD9-81ED-4DB2-BD59-A6C34878D82A}">
                    <a16:rowId xmlns:a16="http://schemas.microsoft.com/office/drawing/2014/main" val="1975868996"/>
                  </a:ext>
                </a:extLst>
              </a:tr>
              <a:tr h="234902">
                <a:tc>
                  <a:txBody>
                    <a:bodyPr/>
                    <a:lstStyle/>
                    <a:p>
                      <a:r>
                        <a:rPr lang="en-US" sz="1300" dirty="0" smtClean="0"/>
                        <a:t>$35-$185</a:t>
                      </a:r>
                      <a:endParaRPr lang="en-US" sz="1300" dirty="0"/>
                    </a:p>
                  </a:txBody>
                  <a:tcPr/>
                </a:tc>
                <a:tc>
                  <a:txBody>
                    <a:bodyPr/>
                    <a:lstStyle/>
                    <a:p>
                      <a:r>
                        <a:rPr lang="en-US" sz="1300" dirty="0" smtClean="0"/>
                        <a:t>$185</a:t>
                      </a:r>
                      <a:endParaRPr lang="en-US" sz="1300" dirty="0"/>
                    </a:p>
                  </a:txBody>
                  <a:tcPr/>
                </a:tc>
                <a:extLst>
                  <a:ext uri="{0D108BD9-81ED-4DB2-BD59-A6C34878D82A}">
                    <a16:rowId xmlns:a16="http://schemas.microsoft.com/office/drawing/2014/main" val="2855057043"/>
                  </a:ext>
                </a:extLst>
              </a:tr>
              <a:tr h="234902">
                <a:tc>
                  <a:txBody>
                    <a:bodyPr/>
                    <a:lstStyle/>
                    <a:p>
                      <a:r>
                        <a:rPr lang="en-US" sz="1300" dirty="0" smtClean="0"/>
                        <a:t>Over $185</a:t>
                      </a:r>
                      <a:endParaRPr lang="en-US" sz="1300" dirty="0"/>
                    </a:p>
                  </a:txBody>
                  <a:tcPr/>
                </a:tc>
                <a:tc>
                  <a:txBody>
                    <a:bodyPr/>
                    <a:lstStyle/>
                    <a:p>
                      <a:r>
                        <a:rPr lang="en-US" sz="1300" dirty="0" smtClean="0"/>
                        <a:t>Actual</a:t>
                      </a:r>
                      <a:r>
                        <a:rPr lang="en-US" sz="1300" baseline="0" dirty="0" smtClean="0"/>
                        <a:t> medical expenses - $35</a:t>
                      </a:r>
                      <a:endParaRPr lang="en-US" sz="1300" dirty="0"/>
                    </a:p>
                  </a:txBody>
                  <a:tcPr/>
                </a:tc>
                <a:extLst>
                  <a:ext uri="{0D108BD9-81ED-4DB2-BD59-A6C34878D82A}">
                    <a16:rowId xmlns:a16="http://schemas.microsoft.com/office/drawing/2014/main" val="973962334"/>
                  </a:ext>
                </a:extLst>
              </a:tr>
            </a:tbl>
          </a:graphicData>
        </a:graphic>
      </p:graphicFrame>
    </p:spTree>
    <p:extLst>
      <p:ext uri="{BB962C8B-B14F-4D97-AF65-F5344CB8AC3E}">
        <p14:creationId xmlns:p14="http://schemas.microsoft.com/office/powerpoint/2010/main" val="34904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062" y="0"/>
            <a:ext cx="10515600" cy="1325563"/>
          </a:xfrm>
        </p:spPr>
        <p:txBody>
          <a:bodyPr/>
          <a:lstStyle/>
          <a:p>
            <a:pPr algn="r"/>
            <a:r>
              <a:rPr lang="en-US" dirty="0" err="1" smtClean="0"/>
              <a:t>medicare</a:t>
            </a:r>
            <a:endParaRPr lang="en-US" dirty="0"/>
          </a:p>
        </p:txBody>
      </p:sp>
      <p:grpSp>
        <p:nvGrpSpPr>
          <p:cNvPr id="6" name="Group 5"/>
          <p:cNvGrpSpPr/>
          <p:nvPr/>
        </p:nvGrpSpPr>
        <p:grpSpPr>
          <a:xfrm>
            <a:off x="268347" y="-366158"/>
            <a:ext cx="2461883" cy="7015956"/>
            <a:chOff x="3634117" y="-307792"/>
            <a:chExt cx="2461883" cy="7015956"/>
          </a:xfrm>
        </p:grpSpPr>
        <p:pic>
          <p:nvPicPr>
            <p:cNvPr id="1026" name="Picture 2" descr="https://www.medicare.org/wp-content/uploads/2018/08/WhatIsMedicare-348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080" y="140676"/>
              <a:ext cx="2231920" cy="6567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09228" y="2617097"/>
              <a:ext cx="6096000" cy="246221"/>
            </a:xfrm>
            <a:prstGeom prst="rect">
              <a:avLst/>
            </a:prstGeom>
          </p:spPr>
          <p:txBody>
            <a:bodyPr>
              <a:spAutoFit/>
            </a:bodyPr>
            <a:lstStyle/>
            <a:p>
              <a:r>
                <a:rPr lang="en-US" sz="1000" dirty="0"/>
                <a:t>https://www.medicare.org/articles/your-guide-to-understanding-medicare-parts-a-d/</a:t>
              </a:r>
            </a:p>
          </p:txBody>
        </p:sp>
      </p:grpSp>
      <p:graphicFrame>
        <p:nvGraphicFramePr>
          <p:cNvPr id="9" name="Diagram 8"/>
          <p:cNvGraphicFramePr/>
          <p:nvPr>
            <p:extLst>
              <p:ext uri="{D42A27DB-BD31-4B8C-83A1-F6EECF244321}">
                <p14:modId xmlns:p14="http://schemas.microsoft.com/office/powerpoint/2010/main" val="3587252437"/>
              </p:ext>
            </p:extLst>
          </p:nvPr>
        </p:nvGraphicFramePr>
        <p:xfrm>
          <a:off x="3195562" y="906474"/>
          <a:ext cx="8545100" cy="4365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602347" y="5271645"/>
            <a:ext cx="4918334" cy="553998"/>
          </a:xfrm>
          <a:prstGeom prst="rect">
            <a:avLst/>
          </a:prstGeom>
        </p:spPr>
        <p:txBody>
          <a:bodyPr wrap="none">
            <a:spAutoFit/>
          </a:bodyPr>
          <a:lstStyle/>
          <a:p>
            <a:r>
              <a:rPr lang="en-US" sz="1500" dirty="0" smtClean="0"/>
              <a:t>Apply at </a:t>
            </a:r>
            <a:r>
              <a:rPr lang="en-US" sz="1500" dirty="0" smtClean="0">
                <a:hlinkClick r:id="rId8"/>
              </a:rPr>
              <a:t>https</a:t>
            </a:r>
            <a:r>
              <a:rPr lang="en-US" sz="1500" dirty="0">
                <a:hlinkClick r:id="rId8"/>
              </a:rPr>
              <a:t>://</a:t>
            </a:r>
            <a:r>
              <a:rPr lang="en-US" sz="1500" dirty="0" smtClean="0">
                <a:hlinkClick r:id="rId8"/>
              </a:rPr>
              <a:t>www.ssa.gov/medicare/sign-up</a:t>
            </a:r>
            <a:r>
              <a:rPr lang="en-US" sz="1500" dirty="0" smtClean="0"/>
              <a:t> or call SSA</a:t>
            </a:r>
          </a:p>
          <a:p>
            <a:r>
              <a:rPr lang="en-US" sz="1500" dirty="0" smtClean="0"/>
              <a:t>Open enrollment for general Medicare runs 1/1 – 3/31.</a:t>
            </a:r>
            <a:endParaRPr lang="en-US" sz="1500" dirty="0"/>
          </a:p>
        </p:txBody>
      </p:sp>
    </p:spTree>
    <p:extLst>
      <p:ext uri="{BB962C8B-B14F-4D97-AF65-F5344CB8AC3E}">
        <p14:creationId xmlns:p14="http://schemas.microsoft.com/office/powerpoint/2010/main" val="70784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lstStyle/>
          <a:p>
            <a:r>
              <a:rPr lang="en-US" dirty="0" smtClean="0"/>
              <a:t>Help paying </a:t>
            </a:r>
            <a:r>
              <a:rPr lang="en-US" dirty="0" err="1" smtClean="0"/>
              <a:t>medicare</a:t>
            </a:r>
            <a:r>
              <a:rPr lang="en-US" dirty="0"/>
              <a:t> </a:t>
            </a:r>
            <a:r>
              <a:rPr lang="en-US" dirty="0" smtClean="0"/>
              <a:t>costs</a:t>
            </a:r>
            <a:endParaRPr lang="en-US" dirty="0"/>
          </a:p>
        </p:txBody>
      </p:sp>
      <p:graphicFrame>
        <p:nvGraphicFramePr>
          <p:cNvPr id="6" name="Diagram 5"/>
          <p:cNvGraphicFramePr/>
          <p:nvPr>
            <p:extLst/>
          </p:nvPr>
        </p:nvGraphicFramePr>
        <p:xfrm>
          <a:off x="771525" y="1262063"/>
          <a:ext cx="5076825"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6276975" y="1262063"/>
          <a:ext cx="5076825" cy="4352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0107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Medicaid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98615564"/>
              </p:ext>
            </p:extLst>
          </p:nvPr>
        </p:nvGraphicFramePr>
        <p:xfrm>
          <a:off x="729475" y="1594172"/>
          <a:ext cx="10733050" cy="3258308"/>
        </p:xfrm>
        <a:graphic>
          <a:graphicData uri="http://schemas.openxmlformats.org/drawingml/2006/table">
            <a:tbl>
              <a:tblPr firstRow="1" bandRow="1">
                <a:tableStyleId>{5C22544A-7EE6-4342-B048-85BDC9FD1C3A}</a:tableStyleId>
              </a:tblPr>
              <a:tblGrid>
                <a:gridCol w="525393">
                  <a:extLst>
                    <a:ext uri="{9D8B030D-6E8A-4147-A177-3AD203B41FA5}">
                      <a16:colId xmlns:a16="http://schemas.microsoft.com/office/drawing/2014/main" val="2590849404"/>
                    </a:ext>
                  </a:extLst>
                </a:gridCol>
                <a:gridCol w="5214026">
                  <a:extLst>
                    <a:ext uri="{9D8B030D-6E8A-4147-A177-3AD203B41FA5}">
                      <a16:colId xmlns:a16="http://schemas.microsoft.com/office/drawing/2014/main" val="2374154823"/>
                    </a:ext>
                  </a:extLst>
                </a:gridCol>
                <a:gridCol w="2130357">
                  <a:extLst>
                    <a:ext uri="{9D8B030D-6E8A-4147-A177-3AD203B41FA5}">
                      <a16:colId xmlns:a16="http://schemas.microsoft.com/office/drawing/2014/main" val="2102823433"/>
                    </a:ext>
                  </a:extLst>
                </a:gridCol>
                <a:gridCol w="1182426">
                  <a:extLst>
                    <a:ext uri="{9D8B030D-6E8A-4147-A177-3AD203B41FA5}">
                      <a16:colId xmlns:a16="http://schemas.microsoft.com/office/drawing/2014/main" val="4188075852"/>
                    </a:ext>
                  </a:extLst>
                </a:gridCol>
                <a:gridCol w="1680848">
                  <a:extLst>
                    <a:ext uri="{9D8B030D-6E8A-4147-A177-3AD203B41FA5}">
                      <a16:colId xmlns:a16="http://schemas.microsoft.com/office/drawing/2014/main" val="44437575"/>
                    </a:ext>
                  </a:extLst>
                </a:gridCol>
              </a:tblGrid>
              <a:tr h="953651">
                <a:tc>
                  <a:txBody>
                    <a:bodyPr/>
                    <a:lstStyle/>
                    <a:p>
                      <a:pPr algn="ctr"/>
                      <a:endParaRPr lang="en-US" sz="1500" dirty="0"/>
                    </a:p>
                  </a:txBody>
                  <a:tcPr/>
                </a:tc>
                <a:tc>
                  <a:txBody>
                    <a:bodyPr/>
                    <a:lstStyle/>
                    <a:p>
                      <a:pPr algn="ctr"/>
                      <a:r>
                        <a:rPr lang="en-US" sz="1500" dirty="0" smtClean="0"/>
                        <a:t>Who Qualifies (non-exclusive list)</a:t>
                      </a:r>
                      <a:endParaRPr lang="en-US" sz="1500" dirty="0"/>
                    </a:p>
                  </a:txBody>
                  <a:tcPr/>
                </a:tc>
                <a:tc>
                  <a:txBody>
                    <a:bodyPr/>
                    <a:lstStyle/>
                    <a:p>
                      <a:pPr algn="ctr"/>
                      <a:r>
                        <a:rPr lang="en-US" sz="1500" dirty="0" smtClean="0"/>
                        <a:t>Income Limits (2023)</a:t>
                      </a:r>
                      <a:endParaRPr lang="en-US" sz="1500" dirty="0"/>
                    </a:p>
                  </a:txBody>
                  <a:tcPr/>
                </a:tc>
                <a:tc>
                  <a:txBody>
                    <a:bodyPr/>
                    <a:lstStyle/>
                    <a:p>
                      <a:pPr algn="ctr"/>
                      <a:r>
                        <a:rPr lang="en-US" sz="1500" dirty="0" smtClean="0"/>
                        <a:t>Asset Limit</a:t>
                      </a:r>
                      <a:endParaRPr lang="en-US" sz="1500" dirty="0"/>
                    </a:p>
                  </a:txBody>
                  <a:tcPr/>
                </a:tc>
                <a:tc>
                  <a:txBody>
                    <a:bodyPr/>
                    <a:lstStyle/>
                    <a:p>
                      <a:pPr algn="ctr"/>
                      <a:r>
                        <a:rPr lang="en-US" sz="1500" dirty="0" smtClean="0"/>
                        <a:t>Other</a:t>
                      </a:r>
                      <a:endParaRPr lang="en-US" sz="1500" dirty="0"/>
                    </a:p>
                  </a:txBody>
                  <a:tcPr/>
                </a:tc>
                <a:extLst>
                  <a:ext uri="{0D108BD9-81ED-4DB2-BD59-A6C34878D82A}">
                    <a16:rowId xmlns:a16="http://schemas.microsoft.com/office/drawing/2014/main" val="1224965508"/>
                  </a:ext>
                </a:extLst>
              </a:tr>
              <a:tr h="953651">
                <a:tc>
                  <a:txBody>
                    <a:bodyPr/>
                    <a:lstStyle/>
                    <a:p>
                      <a:pPr algn="ctr"/>
                      <a:r>
                        <a:rPr lang="en-US" sz="1500" dirty="0" smtClean="0"/>
                        <a:t>ACA</a:t>
                      </a:r>
                      <a:endParaRPr lang="en-US" sz="1500" dirty="0"/>
                    </a:p>
                  </a:txBody>
                  <a:tcPr vert="vert270"/>
                </a:tc>
                <a:tc>
                  <a:txBody>
                    <a:bodyPr/>
                    <a:lstStyle/>
                    <a:p>
                      <a:pPr algn="ctr"/>
                      <a:r>
                        <a:rPr lang="en-US" sz="1500" b="0" i="0" dirty="0" smtClean="0"/>
                        <a:t>Under 65 years old with no Medicare: </a:t>
                      </a:r>
                    </a:p>
                    <a:p>
                      <a:pPr algn="ctr"/>
                      <a:endParaRPr lang="en-US" sz="1500" b="0" i="0" dirty="0" smtClean="0"/>
                    </a:p>
                    <a:p>
                      <a:pPr algn="ctr"/>
                      <a:r>
                        <a:rPr lang="en-US" sz="1500" b="0" i="0" dirty="0" smtClean="0"/>
                        <a:t>US citizens most LPRs and certain other immigrants</a:t>
                      </a:r>
                      <a:endParaRPr lang="en-US" sz="1500" dirty="0"/>
                    </a:p>
                  </a:txBody>
                  <a:tcPr/>
                </a:tc>
                <a:tc>
                  <a:txBody>
                    <a:bodyPr/>
                    <a:lstStyle/>
                    <a:p>
                      <a:pPr algn="ctr"/>
                      <a:r>
                        <a:rPr lang="en-US" sz="1500" dirty="0" smtClean="0"/>
                        <a:t>138% FPL </a:t>
                      </a:r>
                    </a:p>
                    <a:p>
                      <a:pPr algn="ctr"/>
                      <a:r>
                        <a:rPr lang="en-US" sz="1500" b="0" i="0" kern="1200" dirty="0" smtClean="0">
                          <a:solidFill>
                            <a:schemeClr val="dk1"/>
                          </a:solidFill>
                          <a:effectLst/>
                          <a:latin typeface="+mn-lt"/>
                          <a:ea typeface="+mn-ea"/>
                          <a:cs typeface="+mn-cs"/>
                        </a:rPr>
                        <a:t>$1,677 for</a:t>
                      </a:r>
                      <a:r>
                        <a:rPr lang="en-US" sz="1500" b="0" i="0" kern="1200" baseline="0" dirty="0" smtClean="0">
                          <a:solidFill>
                            <a:schemeClr val="dk1"/>
                          </a:solidFill>
                          <a:effectLst/>
                          <a:latin typeface="+mn-lt"/>
                          <a:ea typeface="+mn-ea"/>
                          <a:cs typeface="+mn-cs"/>
                        </a:rPr>
                        <a:t> an individual</a:t>
                      </a:r>
                    </a:p>
                  </a:txBody>
                  <a:tcPr/>
                </a:tc>
                <a:tc>
                  <a:txBody>
                    <a:bodyPr/>
                    <a:lstStyle/>
                    <a:p>
                      <a:pPr algn="ctr"/>
                      <a:r>
                        <a:rPr lang="en-US" sz="1500" dirty="0" smtClean="0"/>
                        <a:t>None</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70175131"/>
                  </a:ext>
                </a:extLst>
              </a:tr>
              <a:tr h="1351006">
                <a:tc>
                  <a:txBody>
                    <a:bodyPr/>
                    <a:lstStyle/>
                    <a:p>
                      <a:pPr algn="ctr"/>
                      <a:r>
                        <a:rPr lang="en-US" sz="1500" dirty="0" smtClean="0"/>
                        <a:t>AABD</a:t>
                      </a:r>
                      <a:endParaRPr lang="en-US" sz="1500" dirty="0"/>
                    </a:p>
                  </a:txBody>
                  <a:tcPr vert="vert27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dirty="0" smtClean="0"/>
                        <a:t>Medicare</a:t>
                      </a:r>
                      <a:r>
                        <a:rPr lang="en-US" sz="1500" b="0" i="0" baseline="0" dirty="0" smtClean="0"/>
                        <a:t> beneficiaries or over 65 years old: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0" i="0" baseline="0" dirty="0" smtClean="0"/>
                    </a:p>
                    <a:p>
                      <a:pPr algn="ctr"/>
                      <a:r>
                        <a:rPr lang="en-US" sz="1500" b="0" i="0" dirty="0" smtClean="0"/>
                        <a:t>US citizens most LPRs and certain other immigrants</a:t>
                      </a:r>
                      <a:endParaRPr lang="en-US" sz="1500" dirty="0"/>
                    </a:p>
                  </a:txBody>
                  <a:tcPr/>
                </a:tc>
                <a:tc>
                  <a:txBody>
                    <a:bodyPr/>
                    <a:lstStyle/>
                    <a:p>
                      <a:pPr algn="ctr"/>
                      <a:r>
                        <a:rPr lang="en-US" sz="1500" dirty="0" smtClean="0"/>
                        <a:t>100% FPL</a:t>
                      </a:r>
                    </a:p>
                    <a:p>
                      <a:pPr algn="ctr"/>
                      <a:r>
                        <a:rPr lang="en-US" sz="1500" dirty="0" smtClean="0"/>
                        <a:t>$1,215</a:t>
                      </a:r>
                      <a:r>
                        <a:rPr lang="en-US" sz="1500" baseline="0" dirty="0" smtClean="0"/>
                        <a:t> for an individual</a:t>
                      </a:r>
                    </a:p>
                  </a:txBody>
                  <a:tcPr/>
                </a:tc>
                <a:tc>
                  <a:txBody>
                    <a:bodyPr/>
                    <a:lstStyle/>
                    <a:p>
                      <a:pPr algn="ctr"/>
                      <a:r>
                        <a:rPr lang="en-US" sz="1500" dirty="0" smtClean="0"/>
                        <a:t>$17,500</a:t>
                      </a:r>
                      <a:endParaRPr lang="en-US" sz="15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smtClean="0"/>
                        <a:t>Can spenddown excess income/assets to become eligible for Medicaid</a:t>
                      </a:r>
                      <a:endParaRPr lang="en-US" sz="1500" dirty="0"/>
                    </a:p>
                  </a:txBody>
                  <a:tcPr/>
                </a:tc>
                <a:extLst>
                  <a:ext uri="{0D108BD9-81ED-4DB2-BD59-A6C34878D82A}">
                    <a16:rowId xmlns:a16="http://schemas.microsoft.com/office/drawing/2014/main" val="3438475382"/>
                  </a:ext>
                </a:extLst>
              </a:tr>
            </a:tbl>
          </a:graphicData>
        </a:graphic>
      </p:graphicFrame>
    </p:spTree>
    <p:extLst>
      <p:ext uri="{BB962C8B-B14F-4D97-AF65-F5344CB8AC3E}">
        <p14:creationId xmlns:p14="http://schemas.microsoft.com/office/powerpoint/2010/main" val="1609862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care and supportive living </a:t>
            </a:r>
            <a:r>
              <a:rPr lang="en-US" dirty="0" err="1" smtClean="0"/>
              <a:t>medicaid</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sz="2400" dirty="0" smtClean="0"/>
              <a:t>IDHS offers a large number of programs for seniors and people with severe disabilities who have high medical needs. Some of these services are offered in nursing homes while others are “in the community.” As these programs are complicated, I will not cover them in detail today.</a:t>
            </a:r>
          </a:p>
          <a:p>
            <a:pPr marL="0" indent="0">
              <a:buNone/>
            </a:pPr>
            <a:endParaRPr lang="en-US" sz="2400" dirty="0"/>
          </a:p>
          <a:p>
            <a:pPr marL="0" indent="0">
              <a:buNone/>
            </a:pPr>
            <a:r>
              <a:rPr lang="en-US" sz="2400" dirty="0" smtClean="0"/>
              <a:t>If you would like more training on this topic, please let us know in the post-training survey.</a:t>
            </a:r>
            <a:endParaRPr lang="en-US" sz="2400" dirty="0"/>
          </a:p>
        </p:txBody>
      </p:sp>
    </p:spTree>
    <p:extLst>
      <p:ext uri="{BB962C8B-B14F-4D97-AF65-F5344CB8AC3E}">
        <p14:creationId xmlns:p14="http://schemas.microsoft.com/office/powerpoint/2010/main" val="247982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help</a:t>
            </a:r>
            <a:endParaRPr lang="en-US" dirty="0"/>
          </a:p>
        </p:txBody>
      </p:sp>
      <p:sp>
        <p:nvSpPr>
          <p:cNvPr id="3" name="Text Placeholder 2"/>
          <p:cNvSpPr>
            <a:spLocks noGrp="1"/>
          </p:cNvSpPr>
          <p:nvPr>
            <p:ph type="body" sz="quarter" idx="13"/>
          </p:nvPr>
        </p:nvSpPr>
        <p:spPr>
          <a:xfrm>
            <a:off x="835025" y="1596904"/>
            <a:ext cx="10518775" cy="3843337"/>
          </a:xfrm>
        </p:spPr>
        <p:txBody>
          <a:bodyPr>
            <a:normAutofit lnSpcReduction="10000"/>
          </a:bodyPr>
          <a:lstStyle/>
          <a:p>
            <a:pPr marL="0" indent="0">
              <a:buNone/>
            </a:pPr>
            <a:r>
              <a:rPr lang="en-US" b="1" dirty="0" smtClean="0"/>
              <a:t>Legal Aid Chicago </a:t>
            </a:r>
            <a:r>
              <a:rPr lang="en-US" dirty="0" smtClean="0"/>
              <a:t>(Cook County)</a:t>
            </a:r>
          </a:p>
          <a:p>
            <a:pPr lvl="1"/>
            <a:r>
              <a:rPr lang="en-US" b="0" i="0" dirty="0" smtClean="0"/>
              <a:t>Legalaidchicago.org</a:t>
            </a:r>
          </a:p>
          <a:p>
            <a:pPr lvl="1"/>
            <a:r>
              <a:rPr lang="en-US" b="0" i="0" dirty="0" smtClean="0"/>
              <a:t>312-341-1070</a:t>
            </a:r>
          </a:p>
          <a:p>
            <a:pPr lvl="1"/>
            <a:endParaRPr lang="en-US" b="0" i="0" dirty="0"/>
          </a:p>
          <a:p>
            <a:pPr marL="0" lvl="1" indent="0">
              <a:buNone/>
            </a:pPr>
            <a:r>
              <a:rPr lang="en-US" sz="2800" i="0" dirty="0"/>
              <a:t>Prairie State Legal Aid </a:t>
            </a:r>
            <a:r>
              <a:rPr lang="en-US" b="0" i="0" dirty="0" smtClean="0"/>
              <a:t>(Northern Illinois)</a:t>
            </a:r>
          </a:p>
          <a:p>
            <a:pPr lvl="1"/>
            <a:r>
              <a:rPr lang="en-US" b="0" i="0" dirty="0" smtClean="0"/>
              <a:t>Pslegal.org</a:t>
            </a:r>
          </a:p>
          <a:p>
            <a:pPr lvl="1"/>
            <a:endParaRPr lang="en-US" b="0" i="0" dirty="0"/>
          </a:p>
          <a:p>
            <a:pPr marL="0" lvl="1" indent="0">
              <a:buNone/>
            </a:pPr>
            <a:r>
              <a:rPr lang="en-US" sz="2800" i="0" dirty="0"/>
              <a:t>Land of Lincoln </a:t>
            </a:r>
            <a:r>
              <a:rPr lang="en-US" b="0" i="0" dirty="0" smtClean="0"/>
              <a:t>(Central and Southern Illinois)</a:t>
            </a:r>
          </a:p>
          <a:p>
            <a:pPr lvl="1"/>
            <a:r>
              <a:rPr lang="en-US" b="0" i="0" dirty="0"/>
              <a:t>Lincolnlegal.org</a:t>
            </a:r>
          </a:p>
          <a:p>
            <a:pPr lvl="1"/>
            <a:r>
              <a:rPr lang="en-US" b="0" i="0" dirty="0"/>
              <a:t>618-398-0574</a:t>
            </a:r>
          </a:p>
          <a:p>
            <a:pPr lvl="1"/>
            <a:endParaRPr lang="en-US" b="0" i="0" dirty="0"/>
          </a:p>
        </p:txBody>
      </p:sp>
    </p:spTree>
    <p:extLst>
      <p:ext uri="{BB962C8B-B14F-4D97-AF65-F5344CB8AC3E}">
        <p14:creationId xmlns:p14="http://schemas.microsoft.com/office/powerpoint/2010/main" val="12045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13612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96" y="261431"/>
            <a:ext cx="9342748" cy="728384"/>
          </a:xfrm>
          <a:solidFill>
            <a:schemeClr val="tx1"/>
          </a:solidFill>
        </p:spPr>
        <p:txBody>
          <a:bodyPr/>
          <a:lstStyle/>
          <a:p>
            <a:r>
              <a:rPr lang="en-US" dirty="0" smtClean="0">
                <a:solidFill>
                  <a:schemeClr val="bg1"/>
                </a:solidFill>
              </a:rPr>
              <a:t>Learning objectives</a:t>
            </a:r>
            <a:endParaRPr lang="en-US" dirty="0">
              <a:solidFill>
                <a:schemeClr val="bg1"/>
              </a:solidFill>
            </a:endParaRPr>
          </a:p>
        </p:txBody>
      </p:sp>
      <p:sp>
        <p:nvSpPr>
          <p:cNvPr id="3" name="Text Placeholder 2"/>
          <p:cNvSpPr>
            <a:spLocks noGrp="1"/>
          </p:cNvSpPr>
          <p:nvPr>
            <p:ph type="body" sz="quarter" idx="13"/>
          </p:nvPr>
        </p:nvSpPr>
        <p:spPr>
          <a:xfrm>
            <a:off x="1582918" y="1102937"/>
            <a:ext cx="10087465" cy="1772239"/>
          </a:xfrm>
        </p:spPr>
        <p:txBody>
          <a:bodyPr>
            <a:noAutofit/>
          </a:bodyPr>
          <a:lstStyle/>
          <a:p>
            <a:r>
              <a:rPr lang="en-US" sz="2000" dirty="0" smtClean="0"/>
              <a:t>Gain or solidify knowledge of mainstream benefits seniors might qualify for, esp. those that are primarily targeted at seniors</a:t>
            </a:r>
          </a:p>
          <a:p>
            <a:r>
              <a:rPr lang="en-US" sz="2000" dirty="0" smtClean="0"/>
              <a:t>Understand some special rules in mainstream benefits that are designed to help seniors</a:t>
            </a:r>
          </a:p>
          <a:p>
            <a:r>
              <a:rPr lang="en-US" sz="2000" dirty="0" smtClean="0"/>
              <a:t>Understand concerns that seniors might have about public benefits programs</a:t>
            </a:r>
          </a:p>
        </p:txBody>
      </p:sp>
      <p:sp>
        <p:nvSpPr>
          <p:cNvPr id="4" name="Title 1"/>
          <p:cNvSpPr txBox="1">
            <a:spLocks/>
          </p:cNvSpPr>
          <p:nvPr/>
        </p:nvSpPr>
        <p:spPr>
          <a:xfrm>
            <a:off x="555396" y="2988298"/>
            <a:ext cx="9342748" cy="728384"/>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solidFill>
                  <a:schemeClr val="bg1"/>
                </a:solidFill>
              </a:rPr>
              <a:t>Agenda</a:t>
            </a:r>
            <a:endParaRPr lang="en-US" dirty="0">
              <a:solidFill>
                <a:schemeClr val="bg1"/>
              </a:solidFill>
            </a:endParaRPr>
          </a:p>
        </p:txBody>
      </p:sp>
      <p:sp>
        <p:nvSpPr>
          <p:cNvPr id="5" name="Text Placeholder 2"/>
          <p:cNvSpPr txBox="1">
            <a:spLocks/>
          </p:cNvSpPr>
          <p:nvPr/>
        </p:nvSpPr>
        <p:spPr>
          <a:xfrm>
            <a:off x="1582918" y="3829804"/>
            <a:ext cx="10087465" cy="206104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Social Security Retirement</a:t>
            </a:r>
          </a:p>
          <a:p>
            <a:r>
              <a:rPr lang="en-US" sz="2000" dirty="0" smtClean="0"/>
              <a:t>SSI</a:t>
            </a:r>
            <a:endParaRPr lang="en-US" sz="2000" dirty="0"/>
          </a:p>
          <a:p>
            <a:r>
              <a:rPr lang="en-US" sz="2000" dirty="0" smtClean="0"/>
              <a:t>Social Security Survivors</a:t>
            </a:r>
          </a:p>
          <a:p>
            <a:r>
              <a:rPr lang="en-US" sz="2000" dirty="0" smtClean="0"/>
              <a:t>Medicare</a:t>
            </a:r>
          </a:p>
          <a:p>
            <a:endParaRPr lang="en-US" sz="2000" dirty="0"/>
          </a:p>
          <a:p>
            <a:r>
              <a:rPr lang="en-US" sz="2000" dirty="0" smtClean="0"/>
              <a:t>AABD Cash</a:t>
            </a:r>
          </a:p>
          <a:p>
            <a:r>
              <a:rPr lang="en-US" sz="2000" dirty="0" smtClean="0"/>
              <a:t>Medicare Savings Programs</a:t>
            </a:r>
          </a:p>
          <a:p>
            <a:r>
              <a:rPr lang="en-US" sz="2000" dirty="0" smtClean="0"/>
              <a:t>Special SNAP rules</a:t>
            </a:r>
          </a:p>
          <a:p>
            <a:r>
              <a:rPr lang="en-US" sz="2000" dirty="0" smtClean="0"/>
              <a:t>Long-Term Care and Supportive Living</a:t>
            </a:r>
          </a:p>
          <a:p>
            <a:endParaRPr lang="en-US" sz="2000" dirty="0" smtClean="0"/>
          </a:p>
        </p:txBody>
      </p:sp>
    </p:spTree>
    <p:extLst>
      <p:ext uri="{BB962C8B-B14F-4D97-AF65-F5344CB8AC3E}">
        <p14:creationId xmlns:p14="http://schemas.microsoft.com/office/powerpoint/2010/main" val="3006596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retirement</a:t>
            </a:r>
            <a:endParaRPr lang="en-US" dirty="0"/>
          </a:p>
        </p:txBody>
      </p:sp>
      <p:sp>
        <p:nvSpPr>
          <p:cNvPr id="4" name="Text Placeholder 3"/>
          <p:cNvSpPr>
            <a:spLocks noGrp="1"/>
          </p:cNvSpPr>
          <p:nvPr>
            <p:ph type="body" sz="quarter" idx="13"/>
          </p:nvPr>
        </p:nvSpPr>
        <p:spPr>
          <a:xfrm>
            <a:off x="521674" y="2768967"/>
            <a:ext cx="3927231" cy="695202"/>
          </a:xfrm>
        </p:spPr>
        <p:txBody>
          <a:bodyPr>
            <a:noAutofit/>
          </a:bodyPr>
          <a:lstStyle/>
          <a:p>
            <a:pPr marL="0" indent="0">
              <a:buNone/>
            </a:pPr>
            <a:r>
              <a:rPr lang="en-US" dirty="0" smtClean="0"/>
              <a:t>Who qualifies:</a:t>
            </a:r>
            <a:endParaRPr lang="en-US" dirty="0"/>
          </a:p>
        </p:txBody>
      </p:sp>
      <p:sp>
        <p:nvSpPr>
          <p:cNvPr id="5" name="Text Placeholder 3"/>
          <p:cNvSpPr txBox="1">
            <a:spLocks/>
          </p:cNvSpPr>
          <p:nvPr/>
        </p:nvSpPr>
        <p:spPr>
          <a:xfrm>
            <a:off x="521673" y="1690688"/>
            <a:ext cx="2028093"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What is it?</a:t>
            </a:r>
            <a:endParaRPr lang="en-US" dirty="0"/>
          </a:p>
        </p:txBody>
      </p:sp>
      <p:sp>
        <p:nvSpPr>
          <p:cNvPr id="6" name="Text Placeholder 3"/>
          <p:cNvSpPr txBox="1">
            <a:spLocks/>
          </p:cNvSpPr>
          <p:nvPr/>
        </p:nvSpPr>
        <p:spPr>
          <a:xfrm>
            <a:off x="521673" y="4072659"/>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How to apply?</a:t>
            </a:r>
            <a:endParaRPr lang="en-US" dirty="0"/>
          </a:p>
        </p:txBody>
      </p:sp>
      <p:sp>
        <p:nvSpPr>
          <p:cNvPr id="7" name="Text Placeholder 3"/>
          <p:cNvSpPr txBox="1">
            <a:spLocks/>
          </p:cNvSpPr>
          <p:nvPr/>
        </p:nvSpPr>
        <p:spPr>
          <a:xfrm>
            <a:off x="521673" y="5081589"/>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Other:</a:t>
            </a:r>
            <a:endParaRPr lang="en-US" dirty="0"/>
          </a:p>
        </p:txBody>
      </p:sp>
      <p:sp>
        <p:nvSpPr>
          <p:cNvPr id="8" name="Text Placeholder 3"/>
          <p:cNvSpPr txBox="1">
            <a:spLocks/>
          </p:cNvSpPr>
          <p:nvPr/>
        </p:nvSpPr>
        <p:spPr>
          <a:xfrm>
            <a:off x="2549766" y="1690688"/>
            <a:ext cx="8487508"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500" dirty="0" smtClean="0"/>
              <a:t>A monthly cash benefit. The amount is based on two factors: (1) lifetime earnings and (2) age at which the recipient starts receiving the benefit. </a:t>
            </a:r>
            <a:endParaRPr lang="en-US" sz="1500" dirty="0"/>
          </a:p>
          <a:p>
            <a:pPr marL="0" indent="0">
              <a:buFont typeface="Wingdings" panose="05000000000000000000" pitchFamily="2" charset="2"/>
              <a:buNone/>
            </a:pPr>
            <a:r>
              <a:rPr lang="en-US" sz="1500" dirty="0" smtClean="0"/>
              <a:t>Usually the amount increases every year with a Cost o f Living Adjustment to account for inflation.</a:t>
            </a:r>
            <a:endParaRPr lang="en-US" sz="1500" dirty="0"/>
          </a:p>
        </p:txBody>
      </p:sp>
      <p:sp>
        <p:nvSpPr>
          <p:cNvPr id="9" name="Text Placeholder 3"/>
          <p:cNvSpPr txBox="1">
            <a:spLocks/>
          </p:cNvSpPr>
          <p:nvPr/>
        </p:nvSpPr>
        <p:spPr>
          <a:xfrm>
            <a:off x="2930766" y="2818729"/>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500" dirty="0"/>
              <a:t>At least 40 work credits (up to </a:t>
            </a:r>
            <a:r>
              <a:rPr lang="en-US" sz="1500" dirty="0" smtClean="0"/>
              <a:t>4/year) &amp; meets age requirement </a:t>
            </a:r>
            <a:endParaRPr lang="en-US" sz="1500" dirty="0"/>
          </a:p>
          <a:p>
            <a:pPr>
              <a:spcBef>
                <a:spcPts val="0"/>
              </a:spcBef>
              <a:spcAft>
                <a:spcPts val="600"/>
              </a:spcAft>
            </a:pPr>
            <a:r>
              <a:rPr lang="en-US" sz="1500" b="1" dirty="0"/>
              <a:t>At least 62 years old</a:t>
            </a:r>
            <a:r>
              <a:rPr lang="en-US" sz="1500" dirty="0"/>
              <a:t>: </a:t>
            </a:r>
            <a:r>
              <a:rPr lang="en-US" sz="1500" dirty="0" smtClean="0"/>
              <a:t>reduced benefit</a:t>
            </a:r>
            <a:endParaRPr lang="en-US" sz="1500" dirty="0"/>
          </a:p>
          <a:p>
            <a:pPr>
              <a:spcBef>
                <a:spcPts val="0"/>
              </a:spcBef>
              <a:spcAft>
                <a:spcPts val="600"/>
              </a:spcAft>
            </a:pPr>
            <a:r>
              <a:rPr lang="en-US" sz="1500" b="1" dirty="0"/>
              <a:t>Full retirement age</a:t>
            </a:r>
            <a:r>
              <a:rPr lang="en-US" sz="1500" dirty="0" smtClean="0"/>
              <a:t>: full benefit</a:t>
            </a:r>
          </a:p>
          <a:p>
            <a:pPr>
              <a:spcBef>
                <a:spcPts val="0"/>
              </a:spcBef>
              <a:spcAft>
                <a:spcPts val="600"/>
              </a:spcAft>
            </a:pPr>
            <a:r>
              <a:rPr lang="en-US" sz="1500" b="1" dirty="0" smtClean="0"/>
              <a:t>At or over age 70</a:t>
            </a:r>
            <a:r>
              <a:rPr lang="en-US" sz="1500" dirty="0" smtClean="0"/>
              <a:t>: full benefit + 8%</a:t>
            </a:r>
            <a:endParaRPr lang="en-US" sz="1500" dirty="0"/>
          </a:p>
        </p:txBody>
      </p:sp>
      <p:pic>
        <p:nvPicPr>
          <p:cNvPr id="3" name="Picture 2"/>
          <p:cNvPicPr>
            <a:picLocks noChangeAspect="1"/>
          </p:cNvPicPr>
          <p:nvPr/>
        </p:nvPicPr>
        <p:blipFill>
          <a:blip r:embed="rId2"/>
          <a:stretch>
            <a:fillRect/>
          </a:stretch>
        </p:blipFill>
        <p:spPr>
          <a:xfrm>
            <a:off x="7589262" y="3174886"/>
            <a:ext cx="4199737" cy="2539376"/>
          </a:xfrm>
          <a:prstGeom prst="rect">
            <a:avLst/>
          </a:prstGeom>
        </p:spPr>
      </p:pic>
      <p:sp>
        <p:nvSpPr>
          <p:cNvPr id="10" name="Text Placeholder 3"/>
          <p:cNvSpPr txBox="1">
            <a:spLocks/>
          </p:cNvSpPr>
          <p:nvPr/>
        </p:nvSpPr>
        <p:spPr>
          <a:xfrm>
            <a:off x="1693981" y="5185248"/>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hlinkClick r:id="rId3"/>
              </a:rPr>
              <a:t>www.ssa.gov/myaccount</a:t>
            </a:r>
            <a:r>
              <a:rPr lang="en-US" sz="1600" dirty="0" smtClean="0"/>
              <a:t> for estimate of monthly benefit</a:t>
            </a:r>
          </a:p>
        </p:txBody>
      </p:sp>
      <p:sp>
        <p:nvSpPr>
          <p:cNvPr id="11" name="Text Placeholder 3"/>
          <p:cNvSpPr txBox="1">
            <a:spLocks/>
          </p:cNvSpPr>
          <p:nvPr/>
        </p:nvSpPr>
        <p:spPr>
          <a:xfrm>
            <a:off x="2930766" y="3802743"/>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12" name="Text Placeholder 3"/>
          <p:cNvSpPr txBox="1">
            <a:spLocks/>
          </p:cNvSpPr>
          <p:nvPr/>
        </p:nvSpPr>
        <p:spPr>
          <a:xfrm>
            <a:off x="2930766" y="4122421"/>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t>ssa.gov or call 800-772-1213</a:t>
            </a:r>
          </a:p>
          <a:p>
            <a:pPr marL="0" indent="0">
              <a:buNone/>
            </a:pPr>
            <a:r>
              <a:rPr lang="en-US" sz="1600" dirty="0" smtClean="0"/>
              <a:t>Processing time approx. 3 weeks – 8 months</a:t>
            </a:r>
          </a:p>
          <a:p>
            <a:pPr marL="0" indent="0">
              <a:buNone/>
            </a:pPr>
            <a:endParaRPr lang="en-US" sz="1600" dirty="0" smtClean="0"/>
          </a:p>
        </p:txBody>
      </p:sp>
    </p:spTree>
    <p:extLst>
      <p:ext uri="{BB962C8B-B14F-4D97-AF65-F5344CB8AC3E}">
        <p14:creationId xmlns:p14="http://schemas.microsoft.com/office/powerpoint/2010/main" val="67029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disability</a:t>
            </a:r>
            <a:endParaRPr lang="en-US" dirty="0"/>
          </a:p>
        </p:txBody>
      </p:sp>
      <p:sp>
        <p:nvSpPr>
          <p:cNvPr id="4" name="Text Placeholder 3"/>
          <p:cNvSpPr txBox="1">
            <a:spLocks/>
          </p:cNvSpPr>
          <p:nvPr/>
        </p:nvSpPr>
        <p:spPr>
          <a:xfrm>
            <a:off x="521674" y="2768967"/>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mtClean="0"/>
              <a:t>Who qualifies:</a:t>
            </a:r>
            <a:endParaRPr lang="en-US" dirty="0"/>
          </a:p>
        </p:txBody>
      </p:sp>
      <p:sp>
        <p:nvSpPr>
          <p:cNvPr id="5" name="Text Placeholder 3"/>
          <p:cNvSpPr txBox="1">
            <a:spLocks/>
          </p:cNvSpPr>
          <p:nvPr/>
        </p:nvSpPr>
        <p:spPr>
          <a:xfrm>
            <a:off x="521673" y="1690688"/>
            <a:ext cx="2028093"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What is it?</a:t>
            </a:r>
            <a:endParaRPr lang="en-US" dirty="0"/>
          </a:p>
        </p:txBody>
      </p:sp>
      <p:sp>
        <p:nvSpPr>
          <p:cNvPr id="6" name="Text Placeholder 3"/>
          <p:cNvSpPr txBox="1">
            <a:spLocks/>
          </p:cNvSpPr>
          <p:nvPr/>
        </p:nvSpPr>
        <p:spPr>
          <a:xfrm>
            <a:off x="521673" y="4072659"/>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How to apply?</a:t>
            </a:r>
            <a:endParaRPr lang="en-US" dirty="0"/>
          </a:p>
        </p:txBody>
      </p:sp>
      <p:sp>
        <p:nvSpPr>
          <p:cNvPr id="7" name="Text Placeholder 3"/>
          <p:cNvSpPr txBox="1">
            <a:spLocks/>
          </p:cNvSpPr>
          <p:nvPr/>
        </p:nvSpPr>
        <p:spPr>
          <a:xfrm>
            <a:off x="521673" y="5081589"/>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Other:</a:t>
            </a:r>
            <a:endParaRPr lang="en-US" dirty="0"/>
          </a:p>
        </p:txBody>
      </p:sp>
      <p:sp>
        <p:nvSpPr>
          <p:cNvPr id="8" name="Text Placeholder 3"/>
          <p:cNvSpPr txBox="1">
            <a:spLocks/>
          </p:cNvSpPr>
          <p:nvPr/>
        </p:nvSpPr>
        <p:spPr>
          <a:xfrm>
            <a:off x="2549766" y="1690688"/>
            <a:ext cx="8487508"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smtClean="0"/>
              <a:t>A monthly cash benefit. The amount is based on earnings record.</a:t>
            </a:r>
            <a:endParaRPr lang="en-US" sz="1500" dirty="0"/>
          </a:p>
          <a:p>
            <a:pPr marL="0" indent="0">
              <a:buFont typeface="Wingdings" panose="05000000000000000000" pitchFamily="2" charset="2"/>
              <a:buNone/>
            </a:pPr>
            <a:r>
              <a:rPr lang="en-US" sz="1500" dirty="0" smtClean="0"/>
              <a:t>Usually the amount increases every year with a Cost o f Living Adjustment to account for inflation.</a:t>
            </a:r>
            <a:endParaRPr lang="en-US" sz="1500" dirty="0"/>
          </a:p>
        </p:txBody>
      </p:sp>
      <p:sp>
        <p:nvSpPr>
          <p:cNvPr id="9" name="Text Placeholder 3"/>
          <p:cNvSpPr txBox="1">
            <a:spLocks/>
          </p:cNvSpPr>
          <p:nvPr/>
        </p:nvSpPr>
        <p:spPr>
          <a:xfrm>
            <a:off x="2930766" y="2818729"/>
            <a:ext cx="905803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500" dirty="0" smtClean="0"/>
              <a:t>Citizen or eligible immigrant </a:t>
            </a:r>
          </a:p>
          <a:p>
            <a:pPr>
              <a:spcBef>
                <a:spcPts val="0"/>
              </a:spcBef>
              <a:spcAft>
                <a:spcPts val="600"/>
              </a:spcAft>
            </a:pPr>
            <a:r>
              <a:rPr lang="en-US" sz="1500" b="1" dirty="0" smtClean="0"/>
              <a:t>UNDER 65 </a:t>
            </a:r>
            <a:r>
              <a:rPr lang="en-US" sz="1500" dirty="0" smtClean="0"/>
              <a:t>year old </a:t>
            </a:r>
            <a:r>
              <a:rPr lang="en-US" sz="1500" b="1" dirty="0" smtClean="0"/>
              <a:t>AND</a:t>
            </a:r>
            <a:r>
              <a:rPr lang="en-US" sz="1500" dirty="0" smtClean="0"/>
              <a:t> has medical impairments that prevent from engaging in substantial gainful employment for at least 12 months, or a medical condition that will result in death </a:t>
            </a:r>
          </a:p>
          <a:p>
            <a:pPr>
              <a:spcBef>
                <a:spcPts val="0"/>
              </a:spcBef>
              <a:spcAft>
                <a:spcPts val="600"/>
              </a:spcAft>
            </a:pPr>
            <a:r>
              <a:rPr lang="en-US" sz="1500" dirty="0" smtClean="0"/>
              <a:t>Earned at least 40 work credits, 20 of which were </a:t>
            </a:r>
            <a:r>
              <a:rPr lang="en-US" sz="1500" b="1" dirty="0" smtClean="0"/>
              <a:t>in the ten years before your disability began.</a:t>
            </a:r>
          </a:p>
        </p:txBody>
      </p:sp>
      <p:sp>
        <p:nvSpPr>
          <p:cNvPr id="11" name="Text Placeholder 3"/>
          <p:cNvSpPr txBox="1">
            <a:spLocks/>
          </p:cNvSpPr>
          <p:nvPr/>
        </p:nvSpPr>
        <p:spPr>
          <a:xfrm>
            <a:off x="1693981" y="5185248"/>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hlinkClick r:id="rId2"/>
              </a:rPr>
              <a:t>www.ssa.gov/myaccount</a:t>
            </a:r>
            <a:r>
              <a:rPr lang="en-US" sz="1600" dirty="0" smtClean="0"/>
              <a:t> for estimate of monthly benefit</a:t>
            </a:r>
          </a:p>
        </p:txBody>
      </p:sp>
      <p:sp>
        <p:nvSpPr>
          <p:cNvPr id="12" name="Text Placeholder 3"/>
          <p:cNvSpPr txBox="1">
            <a:spLocks/>
          </p:cNvSpPr>
          <p:nvPr/>
        </p:nvSpPr>
        <p:spPr>
          <a:xfrm>
            <a:off x="2930766" y="3802743"/>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13" name="Text Placeholder 3"/>
          <p:cNvSpPr txBox="1">
            <a:spLocks/>
          </p:cNvSpPr>
          <p:nvPr/>
        </p:nvSpPr>
        <p:spPr>
          <a:xfrm>
            <a:off x="2930766" y="4122421"/>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ssa.gov or call 800-772-1213</a:t>
            </a:r>
          </a:p>
          <a:p>
            <a:pPr marL="0" indent="0">
              <a:buNone/>
            </a:pPr>
            <a:r>
              <a:rPr lang="en-US" sz="1600" dirty="0"/>
              <a:t>Processing time approx. </a:t>
            </a:r>
            <a:r>
              <a:rPr lang="en-US" sz="1600" dirty="0" smtClean="0"/>
              <a:t>9 months</a:t>
            </a:r>
            <a:endParaRPr lang="en-US" sz="1600" dirty="0"/>
          </a:p>
        </p:txBody>
      </p:sp>
      <p:sp>
        <p:nvSpPr>
          <p:cNvPr id="3" name="Rectangle 2"/>
          <p:cNvSpPr/>
          <p:nvPr/>
        </p:nvSpPr>
        <p:spPr>
          <a:xfrm>
            <a:off x="7459783" y="4122421"/>
            <a:ext cx="4334933" cy="16061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I’m 63 and am too disabled to work. Should I apply for retirement or disability?</a:t>
            </a:r>
          </a:p>
          <a:p>
            <a:pPr algn="ctr"/>
            <a:endParaRPr lang="en-US" sz="1400" dirty="0" smtClean="0"/>
          </a:p>
          <a:p>
            <a:r>
              <a:rPr lang="en-US" sz="1400" dirty="0" smtClean="0"/>
              <a:t>Most likely, Disability:</a:t>
            </a:r>
          </a:p>
          <a:p>
            <a:pPr marL="285750" indent="-285750">
              <a:buFont typeface="Arial" panose="020B0604020202020204" pitchFamily="34" charset="0"/>
              <a:buChar char="•"/>
            </a:pPr>
            <a:r>
              <a:rPr lang="en-US" sz="1400" dirty="0" smtClean="0"/>
              <a:t> larger monthly benefit</a:t>
            </a:r>
          </a:p>
          <a:p>
            <a:pPr marL="285750" indent="-285750">
              <a:buFont typeface="Arial" panose="020B0604020202020204" pitchFamily="34" charset="0"/>
              <a:buChar char="•"/>
            </a:pPr>
            <a:r>
              <a:rPr lang="en-US" sz="1400" dirty="0" smtClean="0"/>
              <a:t>Medicare eligibility after waiting period</a:t>
            </a:r>
          </a:p>
          <a:p>
            <a:pPr algn="ctr"/>
            <a:endParaRPr lang="en-US" sz="1400" dirty="0"/>
          </a:p>
        </p:txBody>
      </p:sp>
    </p:spTree>
    <p:extLst>
      <p:ext uri="{BB962C8B-B14F-4D97-AF65-F5344CB8AC3E}">
        <p14:creationId xmlns:p14="http://schemas.microsoft.com/office/powerpoint/2010/main" val="3416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spouse </a:t>
            </a:r>
            <a:endParaRPr lang="en-US" dirty="0"/>
          </a:p>
        </p:txBody>
      </p:sp>
      <p:sp>
        <p:nvSpPr>
          <p:cNvPr id="14" name="Text Placeholder 3"/>
          <p:cNvSpPr txBox="1">
            <a:spLocks/>
          </p:cNvSpPr>
          <p:nvPr/>
        </p:nvSpPr>
        <p:spPr>
          <a:xfrm>
            <a:off x="521674" y="2768967"/>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mtClean="0"/>
              <a:t>Who qualifies:</a:t>
            </a:r>
            <a:endParaRPr lang="en-US" dirty="0"/>
          </a:p>
        </p:txBody>
      </p:sp>
      <p:sp>
        <p:nvSpPr>
          <p:cNvPr id="15" name="Text Placeholder 3"/>
          <p:cNvSpPr txBox="1">
            <a:spLocks/>
          </p:cNvSpPr>
          <p:nvPr/>
        </p:nvSpPr>
        <p:spPr>
          <a:xfrm>
            <a:off x="521673" y="1690688"/>
            <a:ext cx="2028093"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What is it?</a:t>
            </a:r>
            <a:endParaRPr lang="en-US" dirty="0"/>
          </a:p>
        </p:txBody>
      </p:sp>
      <p:sp>
        <p:nvSpPr>
          <p:cNvPr id="16" name="Text Placeholder 3"/>
          <p:cNvSpPr txBox="1">
            <a:spLocks/>
          </p:cNvSpPr>
          <p:nvPr/>
        </p:nvSpPr>
        <p:spPr>
          <a:xfrm>
            <a:off x="521673" y="4352070"/>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How to apply?</a:t>
            </a:r>
            <a:endParaRPr lang="en-US" dirty="0"/>
          </a:p>
        </p:txBody>
      </p:sp>
      <p:sp>
        <p:nvSpPr>
          <p:cNvPr id="18" name="Text Placeholder 3"/>
          <p:cNvSpPr txBox="1">
            <a:spLocks/>
          </p:cNvSpPr>
          <p:nvPr/>
        </p:nvSpPr>
        <p:spPr>
          <a:xfrm>
            <a:off x="2549766" y="1690688"/>
            <a:ext cx="8487508"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smtClean="0"/>
              <a:t>A monthly cash benefit. The amount is based on working spouse’s earnings record. It is as much as half of the working spouse’s retirement benefit.</a:t>
            </a:r>
            <a:endParaRPr lang="en-US" sz="1500" dirty="0"/>
          </a:p>
          <a:p>
            <a:pPr marL="0" indent="0">
              <a:buFont typeface="Wingdings" panose="05000000000000000000" pitchFamily="2" charset="2"/>
              <a:buNone/>
            </a:pPr>
            <a:r>
              <a:rPr lang="en-US" sz="1500" dirty="0" smtClean="0"/>
              <a:t>Usually the amount increases every year with a Cost o f Living Adjustment to account for inflation.</a:t>
            </a:r>
            <a:endParaRPr lang="en-US" sz="1500" dirty="0"/>
          </a:p>
        </p:txBody>
      </p:sp>
      <p:sp>
        <p:nvSpPr>
          <p:cNvPr id="19" name="Text Placeholder 3"/>
          <p:cNvSpPr txBox="1">
            <a:spLocks/>
          </p:cNvSpPr>
          <p:nvPr/>
        </p:nvSpPr>
        <p:spPr>
          <a:xfrm>
            <a:off x="2930766" y="2818729"/>
            <a:ext cx="905803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500" dirty="0" smtClean="0"/>
              <a:t>Must have resided in the United States for at least 5 years</a:t>
            </a:r>
          </a:p>
          <a:p>
            <a:pPr>
              <a:spcBef>
                <a:spcPts val="0"/>
              </a:spcBef>
              <a:spcAft>
                <a:spcPts val="600"/>
              </a:spcAft>
            </a:pPr>
            <a:r>
              <a:rPr lang="en-US" sz="1500" dirty="0" smtClean="0"/>
              <a:t>At least 62 years old or have a child in their care who is under 16 years old or has a disability and is entitled to survivors benefits on the spouse’s record</a:t>
            </a:r>
          </a:p>
          <a:p>
            <a:pPr>
              <a:spcBef>
                <a:spcPts val="0"/>
              </a:spcBef>
              <a:spcAft>
                <a:spcPts val="600"/>
              </a:spcAft>
            </a:pPr>
            <a:r>
              <a:rPr lang="en-US" sz="1500" dirty="0" smtClean="0"/>
              <a:t>Spouse is filing for and eligible for SSA Retirement</a:t>
            </a:r>
          </a:p>
          <a:p>
            <a:pPr>
              <a:spcBef>
                <a:spcPts val="0"/>
              </a:spcBef>
              <a:spcAft>
                <a:spcPts val="600"/>
              </a:spcAft>
            </a:pPr>
            <a:r>
              <a:rPr lang="en-US" sz="1500" dirty="0" smtClean="0"/>
              <a:t>Their own retirement benefit is less than what they would receive through this program.</a:t>
            </a:r>
          </a:p>
        </p:txBody>
      </p:sp>
      <p:sp>
        <p:nvSpPr>
          <p:cNvPr id="21" name="Text Placeholder 3"/>
          <p:cNvSpPr txBox="1">
            <a:spLocks/>
          </p:cNvSpPr>
          <p:nvPr/>
        </p:nvSpPr>
        <p:spPr>
          <a:xfrm>
            <a:off x="2930766" y="3802743"/>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22" name="Text Placeholder 3"/>
          <p:cNvSpPr txBox="1">
            <a:spLocks/>
          </p:cNvSpPr>
          <p:nvPr/>
        </p:nvSpPr>
        <p:spPr>
          <a:xfrm>
            <a:off x="2930766" y="4401832"/>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ssa.gov or call </a:t>
            </a:r>
            <a:r>
              <a:rPr lang="en-US" sz="1600" dirty="0" smtClean="0"/>
              <a:t>800-772-1213</a:t>
            </a:r>
            <a:endParaRPr lang="en-US" sz="1600" dirty="0"/>
          </a:p>
        </p:txBody>
      </p:sp>
    </p:spTree>
    <p:extLst>
      <p:ext uri="{BB962C8B-B14F-4D97-AF65-F5344CB8AC3E}">
        <p14:creationId xmlns:p14="http://schemas.microsoft.com/office/powerpoint/2010/main" val="121713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survivors</a:t>
            </a:r>
            <a:endParaRPr lang="en-US" dirty="0"/>
          </a:p>
        </p:txBody>
      </p:sp>
      <p:sp>
        <p:nvSpPr>
          <p:cNvPr id="14" name="Text Placeholder 3"/>
          <p:cNvSpPr txBox="1">
            <a:spLocks/>
          </p:cNvSpPr>
          <p:nvPr/>
        </p:nvSpPr>
        <p:spPr>
          <a:xfrm>
            <a:off x="521674" y="2019569"/>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mtClean="0"/>
              <a:t>Who qualifies:</a:t>
            </a:r>
            <a:endParaRPr lang="en-US" dirty="0"/>
          </a:p>
        </p:txBody>
      </p:sp>
      <p:sp>
        <p:nvSpPr>
          <p:cNvPr id="15" name="Text Placeholder 3"/>
          <p:cNvSpPr txBox="1">
            <a:spLocks/>
          </p:cNvSpPr>
          <p:nvPr/>
        </p:nvSpPr>
        <p:spPr>
          <a:xfrm>
            <a:off x="521673" y="1330763"/>
            <a:ext cx="2028093"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What is it?</a:t>
            </a:r>
            <a:endParaRPr lang="en-US" dirty="0"/>
          </a:p>
        </p:txBody>
      </p:sp>
      <p:sp>
        <p:nvSpPr>
          <p:cNvPr id="18" name="Text Placeholder 3"/>
          <p:cNvSpPr txBox="1">
            <a:spLocks/>
          </p:cNvSpPr>
          <p:nvPr/>
        </p:nvSpPr>
        <p:spPr>
          <a:xfrm>
            <a:off x="2549766" y="1330763"/>
            <a:ext cx="8487508"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smtClean="0"/>
              <a:t>A monthly cash benefit</a:t>
            </a:r>
            <a:r>
              <a:rPr lang="en-US" sz="1500" dirty="0"/>
              <a:t>. The amount is based on </a:t>
            </a:r>
            <a:r>
              <a:rPr lang="en-US" sz="1500" dirty="0" smtClean="0"/>
              <a:t>working deceased </a:t>
            </a:r>
            <a:r>
              <a:rPr lang="en-US" sz="1500" dirty="0"/>
              <a:t>spouse’s earnings record. </a:t>
            </a:r>
            <a:endParaRPr lang="en-US" sz="1500" dirty="0" smtClean="0"/>
          </a:p>
          <a:p>
            <a:pPr marL="0" indent="0">
              <a:buNone/>
            </a:pPr>
            <a:r>
              <a:rPr lang="en-US" sz="1500" dirty="0" smtClean="0"/>
              <a:t>Usually the amount increases every year with a Cost o f Living Adjustment to account for inflation.</a:t>
            </a:r>
            <a:endParaRPr lang="en-US" sz="1500" dirty="0"/>
          </a:p>
        </p:txBody>
      </p:sp>
      <p:sp>
        <p:nvSpPr>
          <p:cNvPr id="19" name="Text Placeholder 3"/>
          <p:cNvSpPr txBox="1">
            <a:spLocks/>
          </p:cNvSpPr>
          <p:nvPr/>
        </p:nvSpPr>
        <p:spPr>
          <a:xfrm>
            <a:off x="2930766" y="2069331"/>
            <a:ext cx="905803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500" dirty="0"/>
              <a:t>Must have resided in the United States for at least 5 </a:t>
            </a:r>
            <a:r>
              <a:rPr lang="en-US" sz="1500" dirty="0" smtClean="0"/>
              <a:t>years</a:t>
            </a:r>
            <a:endParaRPr lang="en-US" sz="1500" dirty="0"/>
          </a:p>
          <a:p>
            <a:pPr>
              <a:spcBef>
                <a:spcPts val="0"/>
              </a:spcBef>
              <a:spcAft>
                <a:spcPts val="600"/>
              </a:spcAft>
            </a:pPr>
            <a:r>
              <a:rPr lang="en-US" sz="1500" dirty="0" smtClean="0"/>
              <a:t>Deceased spouse earned sufficient work credits </a:t>
            </a:r>
            <a:r>
              <a:rPr lang="en-US" sz="1500" dirty="0"/>
              <a:t>for SSA </a:t>
            </a:r>
            <a:r>
              <a:rPr lang="en-US" sz="1500" dirty="0" smtClean="0"/>
              <a:t>Retirement</a:t>
            </a:r>
          </a:p>
          <a:p>
            <a:pPr>
              <a:spcBef>
                <a:spcPts val="0"/>
              </a:spcBef>
              <a:spcAft>
                <a:spcPts val="600"/>
              </a:spcAft>
            </a:pPr>
            <a:r>
              <a:rPr lang="en-US" sz="1500" dirty="0" smtClean="0"/>
              <a:t>Marriage requirement:</a:t>
            </a:r>
          </a:p>
          <a:p>
            <a:pPr lvl="1">
              <a:spcBef>
                <a:spcPts val="0"/>
              </a:spcBef>
              <a:spcAft>
                <a:spcPts val="600"/>
              </a:spcAft>
            </a:pPr>
            <a:r>
              <a:rPr lang="en-US" sz="1500" b="0" i="0" dirty="0" smtClean="0"/>
              <a:t>Married to deceased spouse at time of Death OR </a:t>
            </a:r>
          </a:p>
          <a:p>
            <a:pPr lvl="1">
              <a:spcBef>
                <a:spcPts val="0"/>
              </a:spcBef>
              <a:spcAft>
                <a:spcPts val="600"/>
              </a:spcAft>
            </a:pPr>
            <a:r>
              <a:rPr lang="en-US" sz="1500" b="0" i="0" dirty="0" smtClean="0"/>
              <a:t>you’re at least 60 years old and were married for at least 10 years OR you are caring for spouse’s child who is either under 16 years old or who is disabled and entitled to survivors benefits on working spouse’s record</a:t>
            </a:r>
          </a:p>
          <a:p>
            <a:pPr lvl="2">
              <a:spcBef>
                <a:spcPts val="0"/>
              </a:spcBef>
              <a:spcAft>
                <a:spcPts val="600"/>
              </a:spcAft>
            </a:pPr>
            <a:r>
              <a:rPr lang="en-US" sz="1500" i="0" dirty="0" smtClean="0"/>
              <a:t>If you remarried to someone else before age 60 (or before age 50 if you have a disability), you cannot get benefits on your former spouse’s work record</a:t>
            </a:r>
          </a:p>
          <a:p>
            <a:pPr>
              <a:spcBef>
                <a:spcPts val="0"/>
              </a:spcBef>
              <a:spcAft>
                <a:spcPts val="600"/>
              </a:spcAft>
            </a:pPr>
            <a:r>
              <a:rPr lang="en-US" sz="1500" dirty="0" smtClean="0"/>
              <a:t>Age: </a:t>
            </a:r>
          </a:p>
          <a:p>
            <a:pPr lvl="1">
              <a:spcBef>
                <a:spcPts val="0"/>
              </a:spcBef>
              <a:spcAft>
                <a:spcPts val="600"/>
              </a:spcAft>
            </a:pPr>
            <a:r>
              <a:rPr lang="en-US" sz="1500" b="0" i="0" dirty="0" smtClean="0"/>
              <a:t>At least 50 years old AND disabled OR</a:t>
            </a:r>
          </a:p>
          <a:p>
            <a:pPr lvl="1">
              <a:spcBef>
                <a:spcPts val="0"/>
              </a:spcBef>
              <a:spcAft>
                <a:spcPts val="600"/>
              </a:spcAft>
            </a:pPr>
            <a:r>
              <a:rPr lang="en-US" sz="1500" b="0" i="0" dirty="0" smtClean="0"/>
              <a:t>At least 60 years old: reduced benefits OR</a:t>
            </a:r>
          </a:p>
          <a:p>
            <a:pPr lvl="1">
              <a:spcBef>
                <a:spcPts val="0"/>
              </a:spcBef>
              <a:spcAft>
                <a:spcPts val="600"/>
              </a:spcAft>
            </a:pPr>
            <a:r>
              <a:rPr lang="en-US" sz="1500" b="0" i="0" dirty="0" smtClean="0"/>
              <a:t>At least 66-67 years old: full benefits</a:t>
            </a:r>
            <a:endParaRPr lang="en-US" sz="1500" b="0" i="0" dirty="0"/>
          </a:p>
        </p:txBody>
      </p:sp>
      <p:sp>
        <p:nvSpPr>
          <p:cNvPr id="21" name="Text Placeholder 3"/>
          <p:cNvSpPr txBox="1">
            <a:spLocks/>
          </p:cNvSpPr>
          <p:nvPr/>
        </p:nvSpPr>
        <p:spPr>
          <a:xfrm>
            <a:off x="2930766" y="3442818"/>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grpSp>
        <p:nvGrpSpPr>
          <p:cNvPr id="3" name="Group 2"/>
          <p:cNvGrpSpPr/>
          <p:nvPr/>
        </p:nvGrpSpPr>
        <p:grpSpPr>
          <a:xfrm>
            <a:off x="521673" y="3403577"/>
            <a:ext cx="3927231" cy="1111195"/>
            <a:chOff x="9003320" y="4468704"/>
            <a:chExt cx="3927231" cy="1111195"/>
          </a:xfrm>
        </p:grpSpPr>
        <p:sp>
          <p:nvSpPr>
            <p:cNvPr id="16" name="Text Placeholder 3"/>
            <p:cNvSpPr txBox="1">
              <a:spLocks/>
            </p:cNvSpPr>
            <p:nvPr/>
          </p:nvSpPr>
          <p:spPr>
            <a:xfrm>
              <a:off x="9003320" y="4468704"/>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How to apply?</a:t>
              </a:r>
              <a:endParaRPr lang="en-US" dirty="0"/>
            </a:p>
          </p:txBody>
        </p:sp>
        <p:sp>
          <p:nvSpPr>
            <p:cNvPr id="22" name="Text Placeholder 3"/>
            <p:cNvSpPr txBox="1">
              <a:spLocks/>
            </p:cNvSpPr>
            <p:nvPr/>
          </p:nvSpPr>
          <p:spPr>
            <a:xfrm>
              <a:off x="9282927" y="4884697"/>
              <a:ext cx="1942792"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t>Call 800-772-1213</a:t>
              </a:r>
              <a:endParaRPr lang="en-US" sz="1600" dirty="0"/>
            </a:p>
          </p:txBody>
        </p:sp>
      </p:grpSp>
    </p:spTree>
    <p:extLst>
      <p:ext uri="{BB962C8B-B14F-4D97-AF65-F5344CB8AC3E}">
        <p14:creationId xmlns:p14="http://schemas.microsoft.com/office/powerpoint/2010/main" val="265765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security income (SSI)</a:t>
            </a:r>
            <a:endParaRPr lang="en-US" dirty="0"/>
          </a:p>
        </p:txBody>
      </p:sp>
      <p:sp>
        <p:nvSpPr>
          <p:cNvPr id="4" name="Text Placeholder 3"/>
          <p:cNvSpPr txBox="1">
            <a:spLocks/>
          </p:cNvSpPr>
          <p:nvPr/>
        </p:nvSpPr>
        <p:spPr>
          <a:xfrm>
            <a:off x="521674" y="2768967"/>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mtClean="0"/>
              <a:t>Who qualifies:</a:t>
            </a:r>
            <a:endParaRPr lang="en-US" dirty="0"/>
          </a:p>
        </p:txBody>
      </p:sp>
      <p:sp>
        <p:nvSpPr>
          <p:cNvPr id="5" name="Text Placeholder 3"/>
          <p:cNvSpPr txBox="1">
            <a:spLocks/>
          </p:cNvSpPr>
          <p:nvPr/>
        </p:nvSpPr>
        <p:spPr>
          <a:xfrm>
            <a:off x="521673" y="1690688"/>
            <a:ext cx="2028093"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What is it?</a:t>
            </a:r>
            <a:endParaRPr lang="en-US" dirty="0"/>
          </a:p>
        </p:txBody>
      </p:sp>
      <p:sp>
        <p:nvSpPr>
          <p:cNvPr id="6" name="Text Placeholder 3"/>
          <p:cNvSpPr txBox="1">
            <a:spLocks/>
          </p:cNvSpPr>
          <p:nvPr/>
        </p:nvSpPr>
        <p:spPr>
          <a:xfrm>
            <a:off x="521673" y="4072659"/>
            <a:ext cx="392723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How to apply?</a:t>
            </a:r>
            <a:endParaRPr lang="en-US" dirty="0"/>
          </a:p>
        </p:txBody>
      </p:sp>
      <p:sp>
        <p:nvSpPr>
          <p:cNvPr id="8" name="Text Placeholder 3"/>
          <p:cNvSpPr txBox="1">
            <a:spLocks/>
          </p:cNvSpPr>
          <p:nvPr/>
        </p:nvSpPr>
        <p:spPr>
          <a:xfrm>
            <a:off x="2549766" y="1690688"/>
            <a:ext cx="8487508"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smtClean="0"/>
              <a:t>A monthly cash benefit. The amount is based on income and other supports you receive. Maximum benefit in </a:t>
            </a:r>
            <a:r>
              <a:rPr lang="en-US" sz="1500" dirty="0"/>
              <a:t>2025 is $967 for an individual and $1,450 for a </a:t>
            </a:r>
            <a:r>
              <a:rPr lang="en-US" sz="1500" dirty="0" smtClean="0"/>
              <a:t>couple.</a:t>
            </a:r>
            <a:endParaRPr lang="en-US" sz="1500" dirty="0"/>
          </a:p>
          <a:p>
            <a:pPr marL="0" indent="0">
              <a:buFont typeface="Wingdings" panose="05000000000000000000" pitchFamily="2" charset="2"/>
              <a:buNone/>
            </a:pPr>
            <a:r>
              <a:rPr lang="en-US" sz="1500" dirty="0" smtClean="0"/>
              <a:t>Usually the amount increases every year with a Cost o f Living Adjustment to account for inflation.</a:t>
            </a:r>
            <a:endParaRPr lang="en-US" sz="1500" dirty="0"/>
          </a:p>
        </p:txBody>
      </p:sp>
      <p:sp>
        <p:nvSpPr>
          <p:cNvPr id="9" name="Text Placeholder 3"/>
          <p:cNvSpPr txBox="1">
            <a:spLocks/>
          </p:cNvSpPr>
          <p:nvPr/>
        </p:nvSpPr>
        <p:spPr>
          <a:xfrm>
            <a:off x="2930766" y="2818729"/>
            <a:ext cx="905803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US" sz="1500" dirty="0" smtClean="0"/>
              <a:t>Citizen or eligible immigrant (complicated rules)</a:t>
            </a:r>
          </a:p>
          <a:p>
            <a:pPr>
              <a:spcBef>
                <a:spcPts val="0"/>
              </a:spcBef>
              <a:spcAft>
                <a:spcPts val="600"/>
              </a:spcAft>
            </a:pPr>
            <a:r>
              <a:rPr lang="en-US" sz="1500" dirty="0" smtClean="0"/>
              <a:t>Is over 65 year old </a:t>
            </a:r>
            <a:r>
              <a:rPr lang="en-US" sz="1500" b="1" dirty="0" smtClean="0"/>
              <a:t>OR</a:t>
            </a:r>
            <a:r>
              <a:rPr lang="en-US" sz="1500" dirty="0" smtClean="0"/>
              <a:t> has medical impairments that prevent from engaging in substantial gainful employment for at least 12 months, or a medical condition that will result in death </a:t>
            </a:r>
          </a:p>
          <a:p>
            <a:pPr>
              <a:spcBef>
                <a:spcPts val="0"/>
              </a:spcBef>
              <a:spcAft>
                <a:spcPts val="600"/>
              </a:spcAft>
            </a:pPr>
            <a:r>
              <a:rPr lang="en-US" sz="1500" dirty="0" smtClean="0"/>
              <a:t>Has income and assets under the income and asset limits ($2,000 individual/$3,000 couple)</a:t>
            </a:r>
            <a:endParaRPr lang="en-US" sz="1500" dirty="0"/>
          </a:p>
        </p:txBody>
      </p:sp>
      <p:sp>
        <p:nvSpPr>
          <p:cNvPr id="11" name="Text Placeholder 3"/>
          <p:cNvSpPr txBox="1">
            <a:spLocks/>
          </p:cNvSpPr>
          <p:nvPr/>
        </p:nvSpPr>
        <p:spPr>
          <a:xfrm>
            <a:off x="1693981" y="5185248"/>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smtClean="0"/>
          </a:p>
        </p:txBody>
      </p:sp>
      <p:sp>
        <p:nvSpPr>
          <p:cNvPr id="12" name="Text Placeholder 3"/>
          <p:cNvSpPr txBox="1">
            <a:spLocks/>
          </p:cNvSpPr>
          <p:nvPr/>
        </p:nvSpPr>
        <p:spPr>
          <a:xfrm>
            <a:off x="2930766" y="3802743"/>
            <a:ext cx="6072554"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p:txBody>
      </p:sp>
      <p:sp>
        <p:nvSpPr>
          <p:cNvPr id="13" name="Text Placeholder 3"/>
          <p:cNvSpPr txBox="1">
            <a:spLocks/>
          </p:cNvSpPr>
          <p:nvPr/>
        </p:nvSpPr>
        <p:spPr>
          <a:xfrm>
            <a:off x="2930766" y="4122421"/>
            <a:ext cx="4418301" cy="6952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t>Call 800-772-1213</a:t>
            </a:r>
          </a:p>
          <a:p>
            <a:pPr marL="0" indent="0">
              <a:buNone/>
            </a:pPr>
            <a:r>
              <a:rPr lang="en-US" sz="1600" dirty="0" smtClean="0"/>
              <a:t>Processing times vary, should be faster for people over 65 years old</a:t>
            </a:r>
          </a:p>
        </p:txBody>
      </p:sp>
      <p:sp>
        <p:nvSpPr>
          <p:cNvPr id="14" name="Rectangle 13"/>
          <p:cNvSpPr/>
          <p:nvPr/>
        </p:nvSpPr>
        <p:spPr>
          <a:xfrm>
            <a:off x="7766535" y="4122421"/>
            <a:ext cx="4334933" cy="15819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I’m already getting Disability or Retirement. </a:t>
            </a:r>
          </a:p>
          <a:p>
            <a:pPr algn="ctr"/>
            <a:r>
              <a:rPr lang="en-US" sz="1400" b="1" dirty="0" smtClean="0"/>
              <a:t>Can I get SSI too?</a:t>
            </a:r>
          </a:p>
          <a:p>
            <a:pPr algn="ctr"/>
            <a:endParaRPr lang="en-US" sz="1400" dirty="0"/>
          </a:p>
          <a:p>
            <a:pPr algn="ctr"/>
            <a:r>
              <a:rPr lang="en-US" sz="1400" dirty="0" smtClean="0"/>
              <a:t>Maybe! It depends on whether you meet the income and asset requirements for SSI. </a:t>
            </a:r>
          </a:p>
          <a:p>
            <a:pPr algn="ctr"/>
            <a:endParaRPr lang="en-US" sz="1400" dirty="0"/>
          </a:p>
        </p:txBody>
      </p:sp>
    </p:spTree>
    <p:extLst>
      <p:ext uri="{BB962C8B-B14F-4D97-AF65-F5344CB8AC3E}">
        <p14:creationId xmlns:p14="http://schemas.microsoft.com/office/powerpoint/2010/main" val="386686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2998438"/>
              </p:ext>
            </p:extLst>
          </p:nvPr>
        </p:nvGraphicFramePr>
        <p:xfrm>
          <a:off x="240181" y="0"/>
          <a:ext cx="11656748" cy="726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62758" y="146915"/>
            <a:ext cx="10515600" cy="1325563"/>
          </a:xfrm>
        </p:spPr>
        <p:txBody>
          <a:bodyPr/>
          <a:lstStyle/>
          <a:p>
            <a:r>
              <a:rPr lang="en-US" dirty="0" smtClean="0"/>
              <a:t>That’s confusing. </a:t>
            </a:r>
            <a:br>
              <a:rPr lang="en-US" dirty="0" smtClean="0"/>
            </a:br>
            <a:r>
              <a:rPr lang="en-US" dirty="0" smtClean="0"/>
              <a:t>What do I apply for?</a:t>
            </a:r>
            <a:endParaRPr lang="en-US" dirty="0"/>
          </a:p>
        </p:txBody>
      </p:sp>
      <p:sp>
        <p:nvSpPr>
          <p:cNvPr id="3" name="TextBox 2"/>
          <p:cNvSpPr txBox="1"/>
          <p:nvPr/>
        </p:nvSpPr>
        <p:spPr>
          <a:xfrm>
            <a:off x="240181" y="5428109"/>
            <a:ext cx="8923274" cy="338554"/>
          </a:xfrm>
          <a:prstGeom prst="rect">
            <a:avLst/>
          </a:prstGeom>
          <a:noFill/>
        </p:spPr>
        <p:txBody>
          <a:bodyPr wrap="square" rtlCol="0">
            <a:spAutoFit/>
          </a:bodyPr>
          <a:lstStyle/>
          <a:p>
            <a:r>
              <a:rPr lang="en-US" sz="1600" dirty="0" smtClean="0"/>
              <a:t>You must show you meet eligibility requirement before  SSA will approve your application.</a:t>
            </a:r>
          </a:p>
        </p:txBody>
      </p:sp>
      <p:sp>
        <p:nvSpPr>
          <p:cNvPr id="5" name="Line Callout 2 4"/>
          <p:cNvSpPr/>
          <p:nvPr/>
        </p:nvSpPr>
        <p:spPr>
          <a:xfrm>
            <a:off x="9367736" y="355775"/>
            <a:ext cx="1926077" cy="1069041"/>
          </a:xfrm>
          <a:prstGeom prst="borderCallout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900" dirty="0" smtClean="0"/>
              <a:t>There are situations where it might be better to apply for survivor or spousal benefits first to maximize retirement benefits.</a:t>
            </a:r>
            <a:endParaRPr lang="en-US" sz="900" dirty="0"/>
          </a:p>
        </p:txBody>
      </p:sp>
      <p:sp>
        <p:nvSpPr>
          <p:cNvPr id="7" name="TextBox 6"/>
          <p:cNvSpPr txBox="1"/>
          <p:nvPr/>
        </p:nvSpPr>
        <p:spPr>
          <a:xfrm>
            <a:off x="240181" y="1362008"/>
            <a:ext cx="5713424" cy="830997"/>
          </a:xfrm>
          <a:prstGeom prst="rect">
            <a:avLst/>
          </a:prstGeom>
          <a:noFill/>
        </p:spPr>
        <p:txBody>
          <a:bodyPr wrap="none" rtlCol="0">
            <a:spAutoFit/>
          </a:bodyPr>
          <a:lstStyle/>
          <a:p>
            <a:r>
              <a:rPr lang="en-US" sz="1600" dirty="0" smtClean="0"/>
              <a:t>The answer is person to your situation. I recommend you consult</a:t>
            </a:r>
          </a:p>
          <a:p>
            <a:r>
              <a:rPr lang="en-US" sz="1600" dirty="0" smtClean="0"/>
              <a:t>with an attorney or financial planner if you are confused.</a:t>
            </a:r>
          </a:p>
          <a:p>
            <a:r>
              <a:rPr lang="en-US" sz="1600" dirty="0" smtClean="0"/>
              <a:t>These guidelines might help.</a:t>
            </a:r>
          </a:p>
        </p:txBody>
      </p:sp>
    </p:spTree>
    <p:extLst>
      <p:ext uri="{BB962C8B-B14F-4D97-AF65-F5344CB8AC3E}">
        <p14:creationId xmlns:p14="http://schemas.microsoft.com/office/powerpoint/2010/main" val="1036539446"/>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NK2KVDMTXA6M-989693286-70751</_dlc_DocId>
    <_dlc_DocIdUrl xmlns="122fe50a-8461-476e-8011-41194c3d2ce6">
      <Url>https://lafpoint.lafchicago.org/externalRelations/_layouts/15/DocIdRedir.aspx?ID=NK2KVDMTXA6M-989693286-70751</Url>
      <Description>NK2KVDMTXA6M-989693286-70751</Description>
    </_dlc_DocIdUrl>
    <Links xmlns="7a847ab8-5b33-4ef9-8841-01e661e4125f">
      <Url xsi:nil="true"/>
      <Description xsi:nil="true"/>
    </Link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6E9E869D-363E-4C9F-9E86-AAD3600E62DA}">
  <ds:schemaRefs>
    <ds:schemaRef ds:uri="http://schemas.microsoft.com/sharepoint/events"/>
  </ds:schemaRefs>
</ds:datastoreItem>
</file>

<file path=customXml/itemProps3.xml><?xml version="1.0" encoding="utf-8"?>
<ds:datastoreItem xmlns:ds="http://schemas.openxmlformats.org/officeDocument/2006/customXml" ds:itemID="{6933D111-1A79-4189-8E2F-A8276D7C4CE4}">
  <ds:schemaRefs>
    <ds:schemaRef ds:uri="http://www.w3.org/XML/1998/namespace"/>
    <ds:schemaRef ds:uri="http://purl.org/dc/elements/1.1/"/>
    <ds:schemaRef ds:uri="http://purl.org/dc/terms/"/>
    <ds:schemaRef ds:uri="http://schemas.microsoft.com/office/2006/documentManagement/types"/>
    <ds:schemaRef ds:uri="7a847ab8-5b33-4ef9-8841-01e661e4125f"/>
    <ds:schemaRef ds:uri="122fe50a-8461-476e-8011-41194c3d2ce6"/>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EC0418CA-C46D-4DFC-A43F-863986304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15431</TotalTime>
  <Words>2254</Words>
  <Application>Microsoft Office PowerPoint</Application>
  <PresentationFormat>Widescreen</PresentationFormat>
  <Paragraphs>278</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Symbol</vt:lpstr>
      <vt:lpstr>Source Sans Pro</vt:lpstr>
      <vt:lpstr>Arial</vt:lpstr>
      <vt:lpstr>Wingdings</vt:lpstr>
      <vt:lpstr>Calibri</vt:lpstr>
      <vt:lpstr>Office Theme</vt:lpstr>
      <vt:lpstr> </vt:lpstr>
      <vt:lpstr>PowerPoint Presentation</vt:lpstr>
      <vt:lpstr>Learning objectives</vt:lpstr>
      <vt:lpstr>Social Security retirement</vt:lpstr>
      <vt:lpstr>Social security disability</vt:lpstr>
      <vt:lpstr>Social Security spouse </vt:lpstr>
      <vt:lpstr>Social Security survivors</vt:lpstr>
      <vt:lpstr>Supplemental security income (SSI)</vt:lpstr>
      <vt:lpstr>That’s confusing.  What do I apply for?</vt:lpstr>
      <vt:lpstr>Aabd cash</vt:lpstr>
      <vt:lpstr>PowerPoint Presentation</vt:lpstr>
      <vt:lpstr>Special snap rules for elderly</vt:lpstr>
      <vt:lpstr>medicare</vt:lpstr>
      <vt:lpstr>Help paying medicare costs</vt:lpstr>
      <vt:lpstr>Medicaid</vt:lpstr>
      <vt:lpstr>Long-term care and supportive living medicaid</vt:lpstr>
      <vt:lpstr>Where to get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Jessica Daniels</dc:creator>
  <cp:lastModifiedBy>Jonathan Russell</cp:lastModifiedBy>
  <cp:revision>389</cp:revision>
  <dcterms:created xsi:type="dcterms:W3CDTF">2021-10-22T18:41:33Z</dcterms:created>
  <dcterms:modified xsi:type="dcterms:W3CDTF">2025-03-13T20:21:20Z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192904fc-cca2-4337-a893-90f2f73e44f9</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