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40"/>
  </p:notesMasterIdLst>
  <p:handoutMasterIdLst>
    <p:handoutMasterId r:id="rId41"/>
  </p:handoutMasterIdLst>
  <p:sldIdLst>
    <p:sldId id="441" r:id="rId6"/>
    <p:sldId id="424" r:id="rId7"/>
    <p:sldId id="442" r:id="rId8"/>
    <p:sldId id="443" r:id="rId9"/>
    <p:sldId id="444" r:id="rId10"/>
    <p:sldId id="477" r:id="rId11"/>
    <p:sldId id="445" r:id="rId12"/>
    <p:sldId id="447" r:id="rId13"/>
    <p:sldId id="448" r:id="rId14"/>
    <p:sldId id="449" r:id="rId15"/>
    <p:sldId id="450" r:id="rId16"/>
    <p:sldId id="451" r:id="rId17"/>
    <p:sldId id="452" r:id="rId18"/>
    <p:sldId id="453" r:id="rId19"/>
    <p:sldId id="462" r:id="rId20"/>
    <p:sldId id="455" r:id="rId21"/>
    <p:sldId id="456" r:id="rId22"/>
    <p:sldId id="460" r:id="rId23"/>
    <p:sldId id="458" r:id="rId24"/>
    <p:sldId id="461" r:id="rId25"/>
    <p:sldId id="463" r:id="rId26"/>
    <p:sldId id="471" r:id="rId27"/>
    <p:sldId id="472" r:id="rId28"/>
    <p:sldId id="465" r:id="rId29"/>
    <p:sldId id="473" r:id="rId30"/>
    <p:sldId id="474" r:id="rId31"/>
    <p:sldId id="360" r:id="rId32"/>
    <p:sldId id="428" r:id="rId33"/>
    <p:sldId id="459" r:id="rId34"/>
    <p:sldId id="475" r:id="rId35"/>
    <p:sldId id="399" r:id="rId36"/>
    <p:sldId id="476" r:id="rId37"/>
    <p:sldId id="402" r:id="rId38"/>
    <p:sldId id="478" r:id="rId39"/>
  </p:sldIdLst>
  <p:sldSz cx="12192000" cy="6858000"/>
  <p:notesSz cx="6858000" cy="9144000"/>
  <p:embeddedFontLst>
    <p:embeddedFont>
      <p:font typeface="Source Sans Pro" panose="020B0503030403020204" pitchFamily="34"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1D9CF"/>
    <a:srgbClr val="001E61"/>
    <a:srgbClr val="0E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2857" autoAdjust="0"/>
  </p:normalViewPr>
  <p:slideViewPr>
    <p:cSldViewPr snapToGrid="0">
      <p:cViewPr varScale="1">
        <p:scale>
          <a:sx n="107" d="100"/>
          <a:sy n="107" d="100"/>
        </p:scale>
        <p:origin x="84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handoutMaster" Target="handoutMasters/handoutMaster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s>
</file>

<file path=ppt/diagrams/_rels/data1.xml.rels><?xml version="1.0" encoding="UTF-8" standalone="yes"?>
<Relationships xmlns="http://schemas.openxmlformats.org/package/2006/relationships"><Relationship Id="rId3" Type="http://schemas.openxmlformats.org/officeDocument/2006/relationships/hyperlink" Target="https://www.ilga.gov/legislation/ilcs/ilcs3.asp?ActID=1413&amp;ChapterID=28" TargetMode="External"/><Relationship Id="rId2" Type="http://schemas.openxmlformats.org/officeDocument/2006/relationships/hyperlink" Target="https://www.dhs.state.il.us/page.aspx?item=13473" TargetMode="External"/><Relationship Id="rId1" Type="http://schemas.openxmlformats.org/officeDocument/2006/relationships/hyperlink" Target="https://www.ilga.gov/commission/jcar/admincode/089/08900102sections.html"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jfif"/></Relationships>
</file>

<file path=ppt/diagrams/_rels/drawing1.xml.rels><?xml version="1.0" encoding="UTF-8" standalone="yes"?>
<Relationships xmlns="http://schemas.openxmlformats.org/package/2006/relationships"><Relationship Id="rId3" Type="http://schemas.openxmlformats.org/officeDocument/2006/relationships/hyperlink" Target="https://www.dhs.state.il.us/page.aspx?item=13473" TargetMode="External"/><Relationship Id="rId2" Type="http://schemas.openxmlformats.org/officeDocument/2006/relationships/hyperlink" Target="https://www.ilga.gov/commission/jcar/admincode/089/08900102sections.html" TargetMode="External"/><Relationship Id="rId1" Type="http://schemas.openxmlformats.org/officeDocument/2006/relationships/hyperlink" Target="https://www.ilga.gov/legislation/ilcs/ilcs3.asp?ActID=1413&amp;ChapterID=28"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04818-68BE-4309-B557-7FA351A23696}"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BA545E8F-C1E5-4386-883D-586B90C3CC90}">
      <dgm:prSet phldrT="[Text]"/>
      <dgm:spPr>
        <a:solidFill>
          <a:schemeClr val="tx1">
            <a:lumMod val="50000"/>
            <a:lumOff val="50000"/>
          </a:schemeClr>
        </a:solidFill>
      </dgm:spPr>
      <dgm:t>
        <a:bodyPr/>
        <a:lstStyle/>
        <a:p>
          <a:r>
            <a:rPr lang="en-US" u="sng" dirty="0" smtClean="0">
              <a:solidFill>
                <a:srgbClr val="000000"/>
              </a:solidFill>
            </a:rPr>
            <a:t>Federal law: The Farm Bill</a:t>
          </a:r>
          <a:endParaRPr lang="en-US" dirty="0">
            <a:solidFill>
              <a:srgbClr val="000000"/>
            </a:solidFill>
          </a:endParaRPr>
        </a:p>
      </dgm:t>
    </dgm:pt>
    <dgm:pt modelId="{DBEB18B5-2DED-4209-89E5-8214BC37C415}" type="parTrans" cxnId="{51103AAA-7A84-4ACB-89DE-12B6B6C8BA85}">
      <dgm:prSet/>
      <dgm:spPr/>
      <dgm:t>
        <a:bodyPr/>
        <a:lstStyle/>
        <a:p>
          <a:endParaRPr lang="en-US">
            <a:solidFill>
              <a:srgbClr val="000000"/>
            </a:solidFill>
          </a:endParaRPr>
        </a:p>
      </dgm:t>
    </dgm:pt>
    <dgm:pt modelId="{1AD58B21-750C-41E0-8FD3-ECF330F3E7A7}" type="sibTrans" cxnId="{51103AAA-7A84-4ACB-89DE-12B6B6C8BA85}">
      <dgm:prSet/>
      <dgm:spPr/>
      <dgm:t>
        <a:bodyPr/>
        <a:lstStyle/>
        <a:p>
          <a:endParaRPr lang="en-US">
            <a:solidFill>
              <a:srgbClr val="000000"/>
            </a:solidFill>
          </a:endParaRPr>
        </a:p>
      </dgm:t>
    </dgm:pt>
    <dgm:pt modelId="{166C20C4-1B37-4204-A57E-4CBE3EC20D50}">
      <dgm:prSet phldrT="[Text]"/>
      <dgm:spPr>
        <a:solidFill>
          <a:srgbClr val="91D9CF"/>
        </a:solidFill>
      </dgm:spPr>
      <dgm:t>
        <a:bodyPr/>
        <a:lstStyle/>
        <a:p>
          <a:r>
            <a:rPr lang="en-US" u="sng" dirty="0" smtClean="0">
              <a:solidFill>
                <a:srgbClr val="000000"/>
              </a:solidFill>
              <a:hlinkClick xmlns:r="http://schemas.openxmlformats.org/officeDocument/2006/relationships" r:id="rId1"/>
            </a:rPr>
            <a:t>Illinois Administrative Code Title 89</a:t>
          </a:r>
          <a:endParaRPr lang="en-US" dirty="0">
            <a:solidFill>
              <a:srgbClr val="000000"/>
            </a:solidFill>
          </a:endParaRPr>
        </a:p>
      </dgm:t>
    </dgm:pt>
    <dgm:pt modelId="{D4700390-7E77-42CF-A621-8AB2487A371A}" type="parTrans" cxnId="{069877DB-8C02-4356-B0F2-FA27FDEFD8ED}">
      <dgm:prSet/>
      <dgm:spPr/>
      <dgm:t>
        <a:bodyPr/>
        <a:lstStyle/>
        <a:p>
          <a:endParaRPr lang="en-US">
            <a:solidFill>
              <a:srgbClr val="000000"/>
            </a:solidFill>
          </a:endParaRPr>
        </a:p>
      </dgm:t>
    </dgm:pt>
    <dgm:pt modelId="{08B17728-228B-4FD7-9295-03B235527A0C}" type="sibTrans" cxnId="{069877DB-8C02-4356-B0F2-FA27FDEFD8ED}">
      <dgm:prSet/>
      <dgm:spPr/>
      <dgm:t>
        <a:bodyPr/>
        <a:lstStyle/>
        <a:p>
          <a:endParaRPr lang="en-US">
            <a:solidFill>
              <a:srgbClr val="000000"/>
            </a:solidFill>
          </a:endParaRPr>
        </a:p>
      </dgm:t>
    </dgm:pt>
    <dgm:pt modelId="{87B6C761-4396-4E9B-BE7D-DC3DD8CAEFDD}">
      <dgm:prSet phldrT="[Text]"/>
      <dgm:spPr>
        <a:solidFill>
          <a:srgbClr val="FFC000"/>
        </a:solidFill>
      </dgm:spPr>
      <dgm:t>
        <a:bodyPr/>
        <a:lstStyle/>
        <a:p>
          <a:r>
            <a:rPr lang="en-US" u="sng" dirty="0" smtClean="0">
              <a:solidFill>
                <a:srgbClr val="000000"/>
              </a:solidFill>
              <a:hlinkClick xmlns:r="http://schemas.openxmlformats.org/officeDocument/2006/relationships" r:id="rId2"/>
            </a:rPr>
            <a:t>Manual</a:t>
          </a:r>
          <a:r>
            <a:rPr lang="en-US" u="sng" dirty="0" smtClean="0">
              <a:solidFill>
                <a:srgbClr val="000000"/>
              </a:solidFill>
            </a:rPr>
            <a:t>s, Policy Memos, Office Operations, Guidance letters, etc.</a:t>
          </a:r>
          <a:endParaRPr lang="en-US" dirty="0">
            <a:solidFill>
              <a:srgbClr val="000000"/>
            </a:solidFill>
          </a:endParaRPr>
        </a:p>
      </dgm:t>
    </dgm:pt>
    <dgm:pt modelId="{C2C4BCD7-0B3D-4EBD-9E7D-87F076EB04A8}" type="parTrans" cxnId="{C7E8980D-CEE6-4987-8E0E-01046F9E4E77}">
      <dgm:prSet/>
      <dgm:spPr/>
      <dgm:t>
        <a:bodyPr/>
        <a:lstStyle/>
        <a:p>
          <a:endParaRPr lang="en-US">
            <a:solidFill>
              <a:srgbClr val="000000"/>
            </a:solidFill>
          </a:endParaRPr>
        </a:p>
      </dgm:t>
    </dgm:pt>
    <dgm:pt modelId="{2B0AC9B6-78B0-441E-891C-67ACBB0BFAC6}" type="sibTrans" cxnId="{C7E8980D-CEE6-4987-8E0E-01046F9E4E77}">
      <dgm:prSet/>
      <dgm:spPr/>
      <dgm:t>
        <a:bodyPr/>
        <a:lstStyle/>
        <a:p>
          <a:endParaRPr lang="en-US">
            <a:solidFill>
              <a:srgbClr val="000000"/>
            </a:solidFill>
          </a:endParaRPr>
        </a:p>
      </dgm:t>
    </dgm:pt>
    <dgm:pt modelId="{F0B62E0A-E01F-47DB-8A3D-C4759FA33E87}">
      <dgm:prSet phldrT="[Text]"/>
      <dgm:spPr>
        <a:solidFill>
          <a:srgbClr val="91D9CF"/>
        </a:solidFill>
      </dgm:spPr>
      <dgm:t>
        <a:bodyPr/>
        <a:lstStyle/>
        <a:p>
          <a:r>
            <a:rPr lang="en-US" u="sng" dirty="0" smtClean="0">
              <a:solidFill>
                <a:srgbClr val="000000"/>
              </a:solidFill>
            </a:rPr>
            <a:t>USDA regulations and guidance</a:t>
          </a:r>
          <a:endParaRPr lang="en-US" dirty="0">
            <a:solidFill>
              <a:srgbClr val="000000"/>
            </a:solidFill>
          </a:endParaRPr>
        </a:p>
      </dgm:t>
    </dgm:pt>
    <dgm:pt modelId="{9AB8E40B-4ACA-4145-B68B-51324260E987}" type="parTrans" cxnId="{CCF8AF08-B956-47E6-B8ED-139453E7F124}">
      <dgm:prSet/>
      <dgm:spPr/>
      <dgm:t>
        <a:bodyPr/>
        <a:lstStyle/>
        <a:p>
          <a:endParaRPr lang="en-US">
            <a:solidFill>
              <a:srgbClr val="000000"/>
            </a:solidFill>
          </a:endParaRPr>
        </a:p>
      </dgm:t>
    </dgm:pt>
    <dgm:pt modelId="{1B6FB7A0-CC4F-4E5D-A087-920C5C0AF06C}" type="sibTrans" cxnId="{CCF8AF08-B956-47E6-B8ED-139453E7F124}">
      <dgm:prSet/>
      <dgm:spPr/>
      <dgm:t>
        <a:bodyPr/>
        <a:lstStyle/>
        <a:p>
          <a:endParaRPr lang="en-US">
            <a:solidFill>
              <a:srgbClr val="000000"/>
            </a:solidFill>
          </a:endParaRPr>
        </a:p>
      </dgm:t>
    </dgm:pt>
    <dgm:pt modelId="{F7DE40E6-BBC7-48C7-8085-052835F33ABC}">
      <dgm:prSet phldrT="[Text]"/>
      <dgm:spPr>
        <a:solidFill>
          <a:srgbClr val="91D9CF"/>
        </a:solidFill>
      </dgm:spPr>
      <dgm:t>
        <a:bodyPr/>
        <a:lstStyle/>
        <a:p>
          <a:r>
            <a:rPr lang="en-US" u="sng" dirty="0" smtClean="0">
              <a:solidFill>
                <a:srgbClr val="000000"/>
              </a:solidFill>
            </a:rPr>
            <a:t>Approved waiver requests IL sends to USDA</a:t>
          </a:r>
          <a:endParaRPr lang="en-US" dirty="0">
            <a:solidFill>
              <a:srgbClr val="000000"/>
            </a:solidFill>
          </a:endParaRPr>
        </a:p>
      </dgm:t>
    </dgm:pt>
    <dgm:pt modelId="{30FF6488-C0EE-449A-8F57-DA9BDE5B6217}" type="parTrans" cxnId="{13A052CE-16EA-49E6-B05C-70D79F8F498C}">
      <dgm:prSet/>
      <dgm:spPr/>
      <dgm:t>
        <a:bodyPr/>
        <a:lstStyle/>
        <a:p>
          <a:endParaRPr lang="en-US">
            <a:solidFill>
              <a:srgbClr val="000000"/>
            </a:solidFill>
          </a:endParaRPr>
        </a:p>
      </dgm:t>
    </dgm:pt>
    <dgm:pt modelId="{8C11DB59-DCF0-48EF-BD84-5EA80000F9EF}" type="sibTrans" cxnId="{13A052CE-16EA-49E6-B05C-70D79F8F498C}">
      <dgm:prSet/>
      <dgm:spPr/>
      <dgm:t>
        <a:bodyPr/>
        <a:lstStyle/>
        <a:p>
          <a:endParaRPr lang="en-US">
            <a:solidFill>
              <a:srgbClr val="000000"/>
            </a:solidFill>
          </a:endParaRPr>
        </a:p>
      </dgm:t>
    </dgm:pt>
    <dgm:pt modelId="{6A8A821D-0D41-4798-82F3-5EDDA81AC501}">
      <dgm:prSet phldrT="[Text]"/>
      <dgm:spPr>
        <a:solidFill>
          <a:schemeClr val="tx1">
            <a:lumMod val="50000"/>
            <a:lumOff val="50000"/>
          </a:schemeClr>
        </a:solidFill>
      </dgm:spPr>
      <dgm:t>
        <a:bodyPr/>
        <a:lstStyle/>
        <a:p>
          <a:r>
            <a:rPr lang="en-US" u="sng" dirty="0" smtClean="0">
              <a:solidFill>
                <a:srgbClr val="000000"/>
              </a:solidFill>
              <a:hlinkClick xmlns:r="http://schemas.openxmlformats.org/officeDocument/2006/relationships" r:id="rId3"/>
            </a:rPr>
            <a:t>Illinois Compiled Statutes  305 ILCS 5</a:t>
          </a:r>
          <a:endParaRPr lang="en-US" dirty="0">
            <a:solidFill>
              <a:srgbClr val="000000"/>
            </a:solidFill>
          </a:endParaRPr>
        </a:p>
      </dgm:t>
    </dgm:pt>
    <dgm:pt modelId="{D65D5727-5B63-4E31-8181-420BF3566717}" type="parTrans" cxnId="{9A051693-19C7-4CAE-9CAF-45DD2E77AA3C}">
      <dgm:prSet/>
      <dgm:spPr/>
      <dgm:t>
        <a:bodyPr/>
        <a:lstStyle/>
        <a:p>
          <a:endParaRPr lang="en-US">
            <a:solidFill>
              <a:srgbClr val="000000"/>
            </a:solidFill>
          </a:endParaRPr>
        </a:p>
      </dgm:t>
    </dgm:pt>
    <dgm:pt modelId="{0B65E4B4-8C4B-4317-99FE-CD0278F595B1}" type="sibTrans" cxnId="{9A051693-19C7-4CAE-9CAF-45DD2E77AA3C}">
      <dgm:prSet/>
      <dgm:spPr/>
      <dgm:t>
        <a:bodyPr/>
        <a:lstStyle/>
        <a:p>
          <a:endParaRPr lang="en-US">
            <a:solidFill>
              <a:srgbClr val="000000"/>
            </a:solidFill>
          </a:endParaRPr>
        </a:p>
      </dgm:t>
    </dgm:pt>
    <dgm:pt modelId="{4B8DF48E-DD0A-4539-B6D3-7609122CD57F}" type="pres">
      <dgm:prSet presAssocID="{55E04818-68BE-4309-B557-7FA351A23696}" presName="hierChild1" presStyleCnt="0">
        <dgm:presLayoutVars>
          <dgm:orgChart val="1"/>
          <dgm:chPref val="1"/>
          <dgm:dir/>
          <dgm:animOne val="branch"/>
          <dgm:animLvl val="lvl"/>
          <dgm:resizeHandles/>
        </dgm:presLayoutVars>
      </dgm:prSet>
      <dgm:spPr/>
      <dgm:t>
        <a:bodyPr/>
        <a:lstStyle/>
        <a:p>
          <a:endParaRPr lang="en-US"/>
        </a:p>
      </dgm:t>
    </dgm:pt>
    <dgm:pt modelId="{04443E2F-04C9-4636-9D1B-2F4928FA189C}" type="pres">
      <dgm:prSet presAssocID="{BA545E8F-C1E5-4386-883D-586B90C3CC90}" presName="hierRoot1" presStyleCnt="0">
        <dgm:presLayoutVars>
          <dgm:hierBranch val="init"/>
        </dgm:presLayoutVars>
      </dgm:prSet>
      <dgm:spPr/>
    </dgm:pt>
    <dgm:pt modelId="{8772761E-9189-4806-A39D-2CD12712D4E1}" type="pres">
      <dgm:prSet presAssocID="{BA545E8F-C1E5-4386-883D-586B90C3CC90}" presName="rootComposite1" presStyleCnt="0"/>
      <dgm:spPr/>
    </dgm:pt>
    <dgm:pt modelId="{8EBF6C52-5B97-4B73-A137-953F7B23AC18}" type="pres">
      <dgm:prSet presAssocID="{BA545E8F-C1E5-4386-883D-586B90C3CC90}" presName="rootText1" presStyleLbl="node0" presStyleIdx="0" presStyleCnt="2">
        <dgm:presLayoutVars>
          <dgm:chPref val="3"/>
        </dgm:presLayoutVars>
      </dgm:prSet>
      <dgm:spPr/>
      <dgm:t>
        <a:bodyPr/>
        <a:lstStyle/>
        <a:p>
          <a:endParaRPr lang="en-US"/>
        </a:p>
      </dgm:t>
    </dgm:pt>
    <dgm:pt modelId="{E1B1617F-9666-475F-9C38-15760DD7F0BE}" type="pres">
      <dgm:prSet presAssocID="{BA545E8F-C1E5-4386-883D-586B90C3CC90}" presName="rootConnector1" presStyleLbl="node1" presStyleIdx="0" presStyleCnt="0"/>
      <dgm:spPr/>
      <dgm:t>
        <a:bodyPr/>
        <a:lstStyle/>
        <a:p>
          <a:endParaRPr lang="en-US"/>
        </a:p>
      </dgm:t>
    </dgm:pt>
    <dgm:pt modelId="{495FD282-3CAD-4E2D-8A9B-3D1C280653F1}" type="pres">
      <dgm:prSet presAssocID="{BA545E8F-C1E5-4386-883D-586B90C3CC90}" presName="hierChild2" presStyleCnt="0"/>
      <dgm:spPr/>
    </dgm:pt>
    <dgm:pt modelId="{FF5F8885-6731-4A48-B94C-DFAC084B354F}" type="pres">
      <dgm:prSet presAssocID="{9AB8E40B-4ACA-4145-B68B-51324260E987}" presName="Name64" presStyleLbl="parChTrans1D2" presStyleIdx="0" presStyleCnt="3"/>
      <dgm:spPr/>
      <dgm:t>
        <a:bodyPr/>
        <a:lstStyle/>
        <a:p>
          <a:endParaRPr lang="en-US"/>
        </a:p>
      </dgm:t>
    </dgm:pt>
    <dgm:pt modelId="{BF94F363-A4D2-47F1-8F14-BF6D20E71142}" type="pres">
      <dgm:prSet presAssocID="{F0B62E0A-E01F-47DB-8A3D-C4759FA33E87}" presName="hierRoot2" presStyleCnt="0">
        <dgm:presLayoutVars>
          <dgm:hierBranch val="init"/>
        </dgm:presLayoutVars>
      </dgm:prSet>
      <dgm:spPr/>
    </dgm:pt>
    <dgm:pt modelId="{31D281CB-B870-488D-A5CC-E9BF35B08A57}" type="pres">
      <dgm:prSet presAssocID="{F0B62E0A-E01F-47DB-8A3D-C4759FA33E87}" presName="rootComposite" presStyleCnt="0"/>
      <dgm:spPr/>
    </dgm:pt>
    <dgm:pt modelId="{25A686F0-F5AC-4261-A290-96D007F3529E}" type="pres">
      <dgm:prSet presAssocID="{F0B62E0A-E01F-47DB-8A3D-C4759FA33E87}" presName="rootText" presStyleLbl="node2" presStyleIdx="0" presStyleCnt="3">
        <dgm:presLayoutVars>
          <dgm:chPref val="3"/>
        </dgm:presLayoutVars>
      </dgm:prSet>
      <dgm:spPr/>
      <dgm:t>
        <a:bodyPr/>
        <a:lstStyle/>
        <a:p>
          <a:endParaRPr lang="en-US"/>
        </a:p>
      </dgm:t>
    </dgm:pt>
    <dgm:pt modelId="{00EAB99D-BD69-4A68-B41F-6895CF115E90}" type="pres">
      <dgm:prSet presAssocID="{F0B62E0A-E01F-47DB-8A3D-C4759FA33E87}" presName="rootConnector" presStyleLbl="node2" presStyleIdx="0" presStyleCnt="3"/>
      <dgm:spPr/>
      <dgm:t>
        <a:bodyPr/>
        <a:lstStyle/>
        <a:p>
          <a:endParaRPr lang="en-US"/>
        </a:p>
      </dgm:t>
    </dgm:pt>
    <dgm:pt modelId="{164A66AD-F420-4F71-83D9-6C3DD42095BB}" type="pres">
      <dgm:prSet presAssocID="{F0B62E0A-E01F-47DB-8A3D-C4759FA33E87}" presName="hierChild4" presStyleCnt="0"/>
      <dgm:spPr/>
    </dgm:pt>
    <dgm:pt modelId="{EA202F25-1B11-4B2F-900E-9C956184C7B8}" type="pres">
      <dgm:prSet presAssocID="{F0B62E0A-E01F-47DB-8A3D-C4759FA33E87}" presName="hierChild5" presStyleCnt="0"/>
      <dgm:spPr/>
    </dgm:pt>
    <dgm:pt modelId="{BAF326A8-3D97-483B-B716-6193BABEC715}" type="pres">
      <dgm:prSet presAssocID="{30FF6488-C0EE-449A-8F57-DA9BDE5B6217}" presName="Name64" presStyleLbl="parChTrans1D2" presStyleIdx="1" presStyleCnt="3"/>
      <dgm:spPr/>
      <dgm:t>
        <a:bodyPr/>
        <a:lstStyle/>
        <a:p>
          <a:endParaRPr lang="en-US"/>
        </a:p>
      </dgm:t>
    </dgm:pt>
    <dgm:pt modelId="{D45E61CA-7F44-408E-B29E-7A734FFCB110}" type="pres">
      <dgm:prSet presAssocID="{F7DE40E6-BBC7-48C7-8085-052835F33ABC}" presName="hierRoot2" presStyleCnt="0">
        <dgm:presLayoutVars>
          <dgm:hierBranch val="init"/>
        </dgm:presLayoutVars>
      </dgm:prSet>
      <dgm:spPr/>
    </dgm:pt>
    <dgm:pt modelId="{92B7E414-5958-4A02-A9D7-400151A32BD1}" type="pres">
      <dgm:prSet presAssocID="{F7DE40E6-BBC7-48C7-8085-052835F33ABC}" presName="rootComposite" presStyleCnt="0"/>
      <dgm:spPr/>
    </dgm:pt>
    <dgm:pt modelId="{95F69E2C-5A4E-4E45-9042-D4AADFAE0BBA}" type="pres">
      <dgm:prSet presAssocID="{F7DE40E6-BBC7-48C7-8085-052835F33ABC}" presName="rootText" presStyleLbl="node2" presStyleIdx="1" presStyleCnt="3">
        <dgm:presLayoutVars>
          <dgm:chPref val="3"/>
        </dgm:presLayoutVars>
      </dgm:prSet>
      <dgm:spPr/>
      <dgm:t>
        <a:bodyPr/>
        <a:lstStyle/>
        <a:p>
          <a:endParaRPr lang="en-US"/>
        </a:p>
      </dgm:t>
    </dgm:pt>
    <dgm:pt modelId="{D2FE2BEA-07B2-4423-A1C0-A016CDE4BB11}" type="pres">
      <dgm:prSet presAssocID="{F7DE40E6-BBC7-48C7-8085-052835F33ABC}" presName="rootConnector" presStyleLbl="node2" presStyleIdx="1" presStyleCnt="3"/>
      <dgm:spPr/>
      <dgm:t>
        <a:bodyPr/>
        <a:lstStyle/>
        <a:p>
          <a:endParaRPr lang="en-US"/>
        </a:p>
      </dgm:t>
    </dgm:pt>
    <dgm:pt modelId="{C6272255-7EE6-4110-A487-BEA629992D34}" type="pres">
      <dgm:prSet presAssocID="{F7DE40E6-BBC7-48C7-8085-052835F33ABC}" presName="hierChild4" presStyleCnt="0"/>
      <dgm:spPr/>
    </dgm:pt>
    <dgm:pt modelId="{7A87E7F5-D536-4EB1-8DF9-F5BD55884778}" type="pres">
      <dgm:prSet presAssocID="{F7DE40E6-BBC7-48C7-8085-052835F33ABC}" presName="hierChild5" presStyleCnt="0"/>
      <dgm:spPr/>
    </dgm:pt>
    <dgm:pt modelId="{71826255-27D0-4E1C-BB99-C4CF1A8AFE55}" type="pres">
      <dgm:prSet presAssocID="{BA545E8F-C1E5-4386-883D-586B90C3CC90}" presName="hierChild3" presStyleCnt="0"/>
      <dgm:spPr/>
    </dgm:pt>
    <dgm:pt modelId="{0226A3C3-A7F0-4783-AE3A-6AA382899B39}" type="pres">
      <dgm:prSet presAssocID="{6A8A821D-0D41-4798-82F3-5EDDA81AC501}" presName="hierRoot1" presStyleCnt="0">
        <dgm:presLayoutVars>
          <dgm:hierBranch val="init"/>
        </dgm:presLayoutVars>
      </dgm:prSet>
      <dgm:spPr/>
    </dgm:pt>
    <dgm:pt modelId="{DC4A9102-C99E-479E-A967-6AD33687C5E8}" type="pres">
      <dgm:prSet presAssocID="{6A8A821D-0D41-4798-82F3-5EDDA81AC501}" presName="rootComposite1" presStyleCnt="0"/>
      <dgm:spPr/>
    </dgm:pt>
    <dgm:pt modelId="{3A00F227-1D39-46F7-8450-3BD9EA53521F}" type="pres">
      <dgm:prSet presAssocID="{6A8A821D-0D41-4798-82F3-5EDDA81AC501}" presName="rootText1" presStyleLbl="node0" presStyleIdx="1" presStyleCnt="2">
        <dgm:presLayoutVars>
          <dgm:chPref val="3"/>
        </dgm:presLayoutVars>
      </dgm:prSet>
      <dgm:spPr/>
      <dgm:t>
        <a:bodyPr/>
        <a:lstStyle/>
        <a:p>
          <a:endParaRPr lang="en-US"/>
        </a:p>
      </dgm:t>
    </dgm:pt>
    <dgm:pt modelId="{C7990C2B-61AE-4EC3-9F7B-C2B36560368F}" type="pres">
      <dgm:prSet presAssocID="{6A8A821D-0D41-4798-82F3-5EDDA81AC501}" presName="rootConnector1" presStyleLbl="node1" presStyleIdx="0" presStyleCnt="0"/>
      <dgm:spPr/>
      <dgm:t>
        <a:bodyPr/>
        <a:lstStyle/>
        <a:p>
          <a:endParaRPr lang="en-US"/>
        </a:p>
      </dgm:t>
    </dgm:pt>
    <dgm:pt modelId="{64BC810C-032B-4EAF-94E2-D592BB3B273E}" type="pres">
      <dgm:prSet presAssocID="{6A8A821D-0D41-4798-82F3-5EDDA81AC501}" presName="hierChild2" presStyleCnt="0"/>
      <dgm:spPr/>
    </dgm:pt>
    <dgm:pt modelId="{EE6E839D-4641-449B-9642-1ED87055C605}" type="pres">
      <dgm:prSet presAssocID="{D4700390-7E77-42CF-A621-8AB2487A371A}" presName="Name64" presStyleLbl="parChTrans1D2" presStyleIdx="2" presStyleCnt="3"/>
      <dgm:spPr/>
      <dgm:t>
        <a:bodyPr/>
        <a:lstStyle/>
        <a:p>
          <a:endParaRPr lang="en-US"/>
        </a:p>
      </dgm:t>
    </dgm:pt>
    <dgm:pt modelId="{40EF5E70-2D33-472D-ACF1-64791CBD0904}" type="pres">
      <dgm:prSet presAssocID="{166C20C4-1B37-4204-A57E-4CBE3EC20D50}" presName="hierRoot2" presStyleCnt="0">
        <dgm:presLayoutVars>
          <dgm:hierBranch val="init"/>
        </dgm:presLayoutVars>
      </dgm:prSet>
      <dgm:spPr/>
    </dgm:pt>
    <dgm:pt modelId="{A1FE9FCC-F70B-4A32-A914-B2DBA21A4DEE}" type="pres">
      <dgm:prSet presAssocID="{166C20C4-1B37-4204-A57E-4CBE3EC20D50}" presName="rootComposite" presStyleCnt="0"/>
      <dgm:spPr/>
    </dgm:pt>
    <dgm:pt modelId="{1795F65F-42D2-46A2-8D10-901549329D9C}" type="pres">
      <dgm:prSet presAssocID="{166C20C4-1B37-4204-A57E-4CBE3EC20D50}" presName="rootText" presStyleLbl="node2" presStyleIdx="2" presStyleCnt="3">
        <dgm:presLayoutVars>
          <dgm:chPref val="3"/>
        </dgm:presLayoutVars>
      </dgm:prSet>
      <dgm:spPr/>
      <dgm:t>
        <a:bodyPr/>
        <a:lstStyle/>
        <a:p>
          <a:endParaRPr lang="en-US"/>
        </a:p>
      </dgm:t>
    </dgm:pt>
    <dgm:pt modelId="{451C7007-5B68-4694-AB5C-70CDF020B44C}" type="pres">
      <dgm:prSet presAssocID="{166C20C4-1B37-4204-A57E-4CBE3EC20D50}" presName="rootConnector" presStyleLbl="node2" presStyleIdx="2" presStyleCnt="3"/>
      <dgm:spPr/>
      <dgm:t>
        <a:bodyPr/>
        <a:lstStyle/>
        <a:p>
          <a:endParaRPr lang="en-US"/>
        </a:p>
      </dgm:t>
    </dgm:pt>
    <dgm:pt modelId="{1EF08DE2-6F85-4145-9583-864EC356099B}" type="pres">
      <dgm:prSet presAssocID="{166C20C4-1B37-4204-A57E-4CBE3EC20D50}" presName="hierChild4" presStyleCnt="0"/>
      <dgm:spPr/>
    </dgm:pt>
    <dgm:pt modelId="{7F58AD5D-EF49-4EE6-9C7E-BBB0E77A0632}" type="pres">
      <dgm:prSet presAssocID="{C2C4BCD7-0B3D-4EBD-9E7D-87F076EB04A8}" presName="Name64" presStyleLbl="parChTrans1D3" presStyleIdx="0" presStyleCnt="1"/>
      <dgm:spPr/>
      <dgm:t>
        <a:bodyPr/>
        <a:lstStyle/>
        <a:p>
          <a:endParaRPr lang="en-US"/>
        </a:p>
      </dgm:t>
    </dgm:pt>
    <dgm:pt modelId="{48C132FC-4617-4619-8847-D14123FD1157}" type="pres">
      <dgm:prSet presAssocID="{87B6C761-4396-4E9B-BE7D-DC3DD8CAEFDD}" presName="hierRoot2" presStyleCnt="0">
        <dgm:presLayoutVars>
          <dgm:hierBranch val="init"/>
        </dgm:presLayoutVars>
      </dgm:prSet>
      <dgm:spPr/>
    </dgm:pt>
    <dgm:pt modelId="{F29E0BD5-586E-4FE8-B3F5-E32287C93307}" type="pres">
      <dgm:prSet presAssocID="{87B6C761-4396-4E9B-BE7D-DC3DD8CAEFDD}" presName="rootComposite" presStyleCnt="0"/>
      <dgm:spPr/>
    </dgm:pt>
    <dgm:pt modelId="{D3C495AE-7DF8-4736-94C5-926DE8BE43E3}" type="pres">
      <dgm:prSet presAssocID="{87B6C761-4396-4E9B-BE7D-DC3DD8CAEFDD}" presName="rootText" presStyleLbl="node3" presStyleIdx="0" presStyleCnt="1">
        <dgm:presLayoutVars>
          <dgm:chPref val="3"/>
        </dgm:presLayoutVars>
      </dgm:prSet>
      <dgm:spPr/>
      <dgm:t>
        <a:bodyPr/>
        <a:lstStyle/>
        <a:p>
          <a:endParaRPr lang="en-US"/>
        </a:p>
      </dgm:t>
    </dgm:pt>
    <dgm:pt modelId="{74A00879-1CEA-4BB1-BB8A-D7DB5C60CB6D}" type="pres">
      <dgm:prSet presAssocID="{87B6C761-4396-4E9B-BE7D-DC3DD8CAEFDD}" presName="rootConnector" presStyleLbl="node3" presStyleIdx="0" presStyleCnt="1"/>
      <dgm:spPr/>
      <dgm:t>
        <a:bodyPr/>
        <a:lstStyle/>
        <a:p>
          <a:endParaRPr lang="en-US"/>
        </a:p>
      </dgm:t>
    </dgm:pt>
    <dgm:pt modelId="{A36C8516-7105-41A8-A74F-65769EC0CBE5}" type="pres">
      <dgm:prSet presAssocID="{87B6C761-4396-4E9B-BE7D-DC3DD8CAEFDD}" presName="hierChild4" presStyleCnt="0"/>
      <dgm:spPr/>
    </dgm:pt>
    <dgm:pt modelId="{4898BDCB-4A27-45AA-B8BE-009A4702BF36}" type="pres">
      <dgm:prSet presAssocID="{87B6C761-4396-4E9B-BE7D-DC3DD8CAEFDD}" presName="hierChild5" presStyleCnt="0"/>
      <dgm:spPr/>
    </dgm:pt>
    <dgm:pt modelId="{024E2965-A36F-4461-A0B3-0C4E98E924B0}" type="pres">
      <dgm:prSet presAssocID="{166C20C4-1B37-4204-A57E-4CBE3EC20D50}" presName="hierChild5" presStyleCnt="0"/>
      <dgm:spPr/>
    </dgm:pt>
    <dgm:pt modelId="{6B735CD5-7DAE-473A-8AE8-F0C3C5CB4695}" type="pres">
      <dgm:prSet presAssocID="{6A8A821D-0D41-4798-82F3-5EDDA81AC501}" presName="hierChild3" presStyleCnt="0"/>
      <dgm:spPr/>
    </dgm:pt>
  </dgm:ptLst>
  <dgm:cxnLst>
    <dgm:cxn modelId="{D9584557-3283-411B-8EFE-BF40C17637D8}" type="presOf" srcId="{87B6C761-4396-4E9B-BE7D-DC3DD8CAEFDD}" destId="{74A00879-1CEA-4BB1-BB8A-D7DB5C60CB6D}" srcOrd="1" destOrd="0" presId="urn:microsoft.com/office/officeart/2009/3/layout/HorizontalOrganizationChart"/>
    <dgm:cxn modelId="{2454396C-A806-4DB9-A37E-20F8BAB4BBDE}" type="presOf" srcId="{87B6C761-4396-4E9B-BE7D-DC3DD8CAEFDD}" destId="{D3C495AE-7DF8-4736-94C5-926DE8BE43E3}" srcOrd="0" destOrd="0" presId="urn:microsoft.com/office/officeart/2009/3/layout/HorizontalOrganizationChart"/>
    <dgm:cxn modelId="{813D117E-84BC-4C51-BC66-AABA795EDE2B}" type="presOf" srcId="{6A8A821D-0D41-4798-82F3-5EDDA81AC501}" destId="{3A00F227-1D39-46F7-8450-3BD9EA53521F}" srcOrd="0" destOrd="0" presId="urn:microsoft.com/office/officeart/2009/3/layout/HorizontalOrganizationChart"/>
    <dgm:cxn modelId="{146E7CD5-6010-4C87-990A-AE65A0FE37C6}" type="presOf" srcId="{55E04818-68BE-4309-B557-7FA351A23696}" destId="{4B8DF48E-DD0A-4539-B6D3-7609122CD57F}" srcOrd="0" destOrd="0" presId="urn:microsoft.com/office/officeart/2009/3/layout/HorizontalOrganizationChart"/>
    <dgm:cxn modelId="{956B7C85-58D2-4115-946E-3E19FC38FAA8}" type="presOf" srcId="{30FF6488-C0EE-449A-8F57-DA9BDE5B6217}" destId="{BAF326A8-3D97-483B-B716-6193BABEC715}" srcOrd="0" destOrd="0" presId="urn:microsoft.com/office/officeart/2009/3/layout/HorizontalOrganizationChart"/>
    <dgm:cxn modelId="{CCF8AF08-B956-47E6-B8ED-139453E7F124}" srcId="{BA545E8F-C1E5-4386-883D-586B90C3CC90}" destId="{F0B62E0A-E01F-47DB-8A3D-C4759FA33E87}" srcOrd="0" destOrd="0" parTransId="{9AB8E40B-4ACA-4145-B68B-51324260E987}" sibTransId="{1B6FB7A0-CC4F-4E5D-A087-920C5C0AF06C}"/>
    <dgm:cxn modelId="{3D7E1B33-B72F-4E90-BE51-3FF6F8B32E3B}" type="presOf" srcId="{166C20C4-1B37-4204-A57E-4CBE3EC20D50}" destId="{1795F65F-42D2-46A2-8D10-901549329D9C}" srcOrd="0" destOrd="0" presId="urn:microsoft.com/office/officeart/2009/3/layout/HorizontalOrganizationChart"/>
    <dgm:cxn modelId="{8255A028-8C69-4342-A952-42C839FBDDD1}" type="presOf" srcId="{F0B62E0A-E01F-47DB-8A3D-C4759FA33E87}" destId="{25A686F0-F5AC-4261-A290-96D007F3529E}" srcOrd="0" destOrd="0" presId="urn:microsoft.com/office/officeart/2009/3/layout/HorizontalOrganizationChart"/>
    <dgm:cxn modelId="{1D542BD3-3D85-41BC-A248-0F1619D68677}" type="presOf" srcId="{9AB8E40B-4ACA-4145-B68B-51324260E987}" destId="{FF5F8885-6731-4A48-B94C-DFAC084B354F}" srcOrd="0" destOrd="0" presId="urn:microsoft.com/office/officeart/2009/3/layout/HorizontalOrganizationChart"/>
    <dgm:cxn modelId="{CDEBCD7C-2EC2-425D-AD2E-B9A01BA7D190}" type="presOf" srcId="{BA545E8F-C1E5-4386-883D-586B90C3CC90}" destId="{E1B1617F-9666-475F-9C38-15760DD7F0BE}" srcOrd="1" destOrd="0" presId="urn:microsoft.com/office/officeart/2009/3/layout/HorizontalOrganizationChart"/>
    <dgm:cxn modelId="{51103AAA-7A84-4ACB-89DE-12B6B6C8BA85}" srcId="{55E04818-68BE-4309-B557-7FA351A23696}" destId="{BA545E8F-C1E5-4386-883D-586B90C3CC90}" srcOrd="0" destOrd="0" parTransId="{DBEB18B5-2DED-4209-89E5-8214BC37C415}" sibTransId="{1AD58B21-750C-41E0-8FD3-ECF330F3E7A7}"/>
    <dgm:cxn modelId="{9A051693-19C7-4CAE-9CAF-45DD2E77AA3C}" srcId="{55E04818-68BE-4309-B557-7FA351A23696}" destId="{6A8A821D-0D41-4798-82F3-5EDDA81AC501}" srcOrd="1" destOrd="0" parTransId="{D65D5727-5B63-4E31-8181-420BF3566717}" sibTransId="{0B65E4B4-8C4B-4317-99FE-CD0278F595B1}"/>
    <dgm:cxn modelId="{069877DB-8C02-4356-B0F2-FA27FDEFD8ED}" srcId="{6A8A821D-0D41-4798-82F3-5EDDA81AC501}" destId="{166C20C4-1B37-4204-A57E-4CBE3EC20D50}" srcOrd="0" destOrd="0" parTransId="{D4700390-7E77-42CF-A621-8AB2487A371A}" sibTransId="{08B17728-228B-4FD7-9295-03B235527A0C}"/>
    <dgm:cxn modelId="{C7E8980D-CEE6-4987-8E0E-01046F9E4E77}" srcId="{166C20C4-1B37-4204-A57E-4CBE3EC20D50}" destId="{87B6C761-4396-4E9B-BE7D-DC3DD8CAEFDD}" srcOrd="0" destOrd="0" parTransId="{C2C4BCD7-0B3D-4EBD-9E7D-87F076EB04A8}" sibTransId="{2B0AC9B6-78B0-441E-891C-67ACBB0BFAC6}"/>
    <dgm:cxn modelId="{78004ACD-E35F-4783-A357-2CC36804E468}" type="presOf" srcId="{F7DE40E6-BBC7-48C7-8085-052835F33ABC}" destId="{D2FE2BEA-07B2-4423-A1C0-A016CDE4BB11}" srcOrd="1" destOrd="0" presId="urn:microsoft.com/office/officeart/2009/3/layout/HorizontalOrganizationChart"/>
    <dgm:cxn modelId="{C98B3FF9-547D-4E5C-B487-8863A415113F}" type="presOf" srcId="{6A8A821D-0D41-4798-82F3-5EDDA81AC501}" destId="{C7990C2B-61AE-4EC3-9F7B-C2B36560368F}" srcOrd="1" destOrd="0" presId="urn:microsoft.com/office/officeart/2009/3/layout/HorizontalOrganizationChart"/>
    <dgm:cxn modelId="{2EA7D4C1-1BCD-4181-8000-3E2B5502428B}" type="presOf" srcId="{D4700390-7E77-42CF-A621-8AB2487A371A}" destId="{EE6E839D-4641-449B-9642-1ED87055C605}" srcOrd="0" destOrd="0" presId="urn:microsoft.com/office/officeart/2009/3/layout/HorizontalOrganizationChart"/>
    <dgm:cxn modelId="{54C688F4-1041-483F-AEAA-7572203C1B5C}" type="presOf" srcId="{C2C4BCD7-0B3D-4EBD-9E7D-87F076EB04A8}" destId="{7F58AD5D-EF49-4EE6-9C7E-BBB0E77A0632}" srcOrd="0" destOrd="0" presId="urn:microsoft.com/office/officeart/2009/3/layout/HorizontalOrganizationChart"/>
    <dgm:cxn modelId="{1366287B-1AE6-4969-8A4A-929B07C115AD}" type="presOf" srcId="{F7DE40E6-BBC7-48C7-8085-052835F33ABC}" destId="{95F69E2C-5A4E-4E45-9042-D4AADFAE0BBA}" srcOrd="0" destOrd="0" presId="urn:microsoft.com/office/officeart/2009/3/layout/HorizontalOrganizationChart"/>
    <dgm:cxn modelId="{95B4F00B-0B5F-4232-861F-4151FE496A22}" type="presOf" srcId="{BA545E8F-C1E5-4386-883D-586B90C3CC90}" destId="{8EBF6C52-5B97-4B73-A137-953F7B23AC18}" srcOrd="0" destOrd="0" presId="urn:microsoft.com/office/officeart/2009/3/layout/HorizontalOrganizationChart"/>
    <dgm:cxn modelId="{75EA2C34-76F8-4AE9-A29D-5EBABF8AEF10}" type="presOf" srcId="{F0B62E0A-E01F-47DB-8A3D-C4759FA33E87}" destId="{00EAB99D-BD69-4A68-B41F-6895CF115E90}" srcOrd="1" destOrd="0" presId="urn:microsoft.com/office/officeart/2009/3/layout/HorizontalOrganizationChart"/>
    <dgm:cxn modelId="{13A052CE-16EA-49E6-B05C-70D79F8F498C}" srcId="{BA545E8F-C1E5-4386-883D-586B90C3CC90}" destId="{F7DE40E6-BBC7-48C7-8085-052835F33ABC}" srcOrd="1" destOrd="0" parTransId="{30FF6488-C0EE-449A-8F57-DA9BDE5B6217}" sibTransId="{8C11DB59-DCF0-48EF-BD84-5EA80000F9EF}"/>
    <dgm:cxn modelId="{B9918F8E-3877-40E0-9636-1D34D3BA2DA9}" type="presOf" srcId="{166C20C4-1B37-4204-A57E-4CBE3EC20D50}" destId="{451C7007-5B68-4694-AB5C-70CDF020B44C}" srcOrd="1" destOrd="0" presId="urn:microsoft.com/office/officeart/2009/3/layout/HorizontalOrganizationChart"/>
    <dgm:cxn modelId="{56A9A100-50C6-4062-9161-CAAF65149087}" type="presParOf" srcId="{4B8DF48E-DD0A-4539-B6D3-7609122CD57F}" destId="{04443E2F-04C9-4636-9D1B-2F4928FA189C}" srcOrd="0" destOrd="0" presId="urn:microsoft.com/office/officeart/2009/3/layout/HorizontalOrganizationChart"/>
    <dgm:cxn modelId="{28B84C39-4362-40F4-B850-5D419A7FE709}" type="presParOf" srcId="{04443E2F-04C9-4636-9D1B-2F4928FA189C}" destId="{8772761E-9189-4806-A39D-2CD12712D4E1}" srcOrd="0" destOrd="0" presId="urn:microsoft.com/office/officeart/2009/3/layout/HorizontalOrganizationChart"/>
    <dgm:cxn modelId="{5B0EFE31-E53E-46C7-BAAC-8EA6C11B77AE}" type="presParOf" srcId="{8772761E-9189-4806-A39D-2CD12712D4E1}" destId="{8EBF6C52-5B97-4B73-A137-953F7B23AC18}" srcOrd="0" destOrd="0" presId="urn:microsoft.com/office/officeart/2009/3/layout/HorizontalOrganizationChart"/>
    <dgm:cxn modelId="{F29968EC-2994-4DDC-909B-854FF1F9BC8B}" type="presParOf" srcId="{8772761E-9189-4806-A39D-2CD12712D4E1}" destId="{E1B1617F-9666-475F-9C38-15760DD7F0BE}" srcOrd="1" destOrd="0" presId="urn:microsoft.com/office/officeart/2009/3/layout/HorizontalOrganizationChart"/>
    <dgm:cxn modelId="{1953BDBE-DD16-4818-9AF2-275FA6F47262}" type="presParOf" srcId="{04443E2F-04C9-4636-9D1B-2F4928FA189C}" destId="{495FD282-3CAD-4E2D-8A9B-3D1C280653F1}" srcOrd="1" destOrd="0" presId="urn:microsoft.com/office/officeart/2009/3/layout/HorizontalOrganizationChart"/>
    <dgm:cxn modelId="{F5B436C4-14D2-472F-B32B-8048EAA42AB1}" type="presParOf" srcId="{495FD282-3CAD-4E2D-8A9B-3D1C280653F1}" destId="{FF5F8885-6731-4A48-B94C-DFAC084B354F}" srcOrd="0" destOrd="0" presId="urn:microsoft.com/office/officeart/2009/3/layout/HorizontalOrganizationChart"/>
    <dgm:cxn modelId="{C236F9EF-C7DA-47BD-9103-0BD9783AB639}" type="presParOf" srcId="{495FD282-3CAD-4E2D-8A9B-3D1C280653F1}" destId="{BF94F363-A4D2-47F1-8F14-BF6D20E71142}" srcOrd="1" destOrd="0" presId="urn:microsoft.com/office/officeart/2009/3/layout/HorizontalOrganizationChart"/>
    <dgm:cxn modelId="{DFC2FE56-5186-4BCC-8F31-8A10AA7C0E72}" type="presParOf" srcId="{BF94F363-A4D2-47F1-8F14-BF6D20E71142}" destId="{31D281CB-B870-488D-A5CC-E9BF35B08A57}" srcOrd="0" destOrd="0" presId="urn:microsoft.com/office/officeart/2009/3/layout/HorizontalOrganizationChart"/>
    <dgm:cxn modelId="{8457E040-DD7A-4E01-9842-DB14A5197769}" type="presParOf" srcId="{31D281CB-B870-488D-A5CC-E9BF35B08A57}" destId="{25A686F0-F5AC-4261-A290-96D007F3529E}" srcOrd="0" destOrd="0" presId="urn:microsoft.com/office/officeart/2009/3/layout/HorizontalOrganizationChart"/>
    <dgm:cxn modelId="{5205B911-4639-48D1-99F2-83386E6BDBDE}" type="presParOf" srcId="{31D281CB-B870-488D-A5CC-E9BF35B08A57}" destId="{00EAB99D-BD69-4A68-B41F-6895CF115E90}" srcOrd="1" destOrd="0" presId="urn:microsoft.com/office/officeart/2009/3/layout/HorizontalOrganizationChart"/>
    <dgm:cxn modelId="{E0015633-3BDD-4771-8FE6-203889D3040A}" type="presParOf" srcId="{BF94F363-A4D2-47F1-8F14-BF6D20E71142}" destId="{164A66AD-F420-4F71-83D9-6C3DD42095BB}" srcOrd="1" destOrd="0" presId="urn:microsoft.com/office/officeart/2009/3/layout/HorizontalOrganizationChart"/>
    <dgm:cxn modelId="{B76380A3-261E-4345-8EB4-7E2AA637B9BD}" type="presParOf" srcId="{BF94F363-A4D2-47F1-8F14-BF6D20E71142}" destId="{EA202F25-1B11-4B2F-900E-9C956184C7B8}" srcOrd="2" destOrd="0" presId="urn:microsoft.com/office/officeart/2009/3/layout/HorizontalOrganizationChart"/>
    <dgm:cxn modelId="{C4A11F5B-F4A1-4A20-A4F3-1DC1FA5CB82F}" type="presParOf" srcId="{495FD282-3CAD-4E2D-8A9B-3D1C280653F1}" destId="{BAF326A8-3D97-483B-B716-6193BABEC715}" srcOrd="2" destOrd="0" presId="urn:microsoft.com/office/officeart/2009/3/layout/HorizontalOrganizationChart"/>
    <dgm:cxn modelId="{D0C8E2F5-C649-4262-B06C-18E6A0D202F3}" type="presParOf" srcId="{495FD282-3CAD-4E2D-8A9B-3D1C280653F1}" destId="{D45E61CA-7F44-408E-B29E-7A734FFCB110}" srcOrd="3" destOrd="0" presId="urn:microsoft.com/office/officeart/2009/3/layout/HorizontalOrganizationChart"/>
    <dgm:cxn modelId="{EEE7F545-3D5B-4638-82A7-EF1D55081196}" type="presParOf" srcId="{D45E61CA-7F44-408E-B29E-7A734FFCB110}" destId="{92B7E414-5958-4A02-A9D7-400151A32BD1}" srcOrd="0" destOrd="0" presId="urn:microsoft.com/office/officeart/2009/3/layout/HorizontalOrganizationChart"/>
    <dgm:cxn modelId="{F492AEE8-4FA9-4E01-98D3-611EA99573F9}" type="presParOf" srcId="{92B7E414-5958-4A02-A9D7-400151A32BD1}" destId="{95F69E2C-5A4E-4E45-9042-D4AADFAE0BBA}" srcOrd="0" destOrd="0" presId="urn:microsoft.com/office/officeart/2009/3/layout/HorizontalOrganizationChart"/>
    <dgm:cxn modelId="{C4B6FEC5-FB8D-425E-A826-8B50E70AE2BD}" type="presParOf" srcId="{92B7E414-5958-4A02-A9D7-400151A32BD1}" destId="{D2FE2BEA-07B2-4423-A1C0-A016CDE4BB11}" srcOrd="1" destOrd="0" presId="urn:microsoft.com/office/officeart/2009/3/layout/HorizontalOrganizationChart"/>
    <dgm:cxn modelId="{228B7892-C6E0-4620-9C48-89B62E4195B4}" type="presParOf" srcId="{D45E61CA-7F44-408E-B29E-7A734FFCB110}" destId="{C6272255-7EE6-4110-A487-BEA629992D34}" srcOrd="1" destOrd="0" presId="urn:microsoft.com/office/officeart/2009/3/layout/HorizontalOrganizationChart"/>
    <dgm:cxn modelId="{8FE92D2A-5845-4058-8696-CC82948BB337}" type="presParOf" srcId="{D45E61CA-7F44-408E-B29E-7A734FFCB110}" destId="{7A87E7F5-D536-4EB1-8DF9-F5BD55884778}" srcOrd="2" destOrd="0" presId="urn:microsoft.com/office/officeart/2009/3/layout/HorizontalOrganizationChart"/>
    <dgm:cxn modelId="{C203AAA9-2B82-4437-B54F-51E7A8DC03A2}" type="presParOf" srcId="{04443E2F-04C9-4636-9D1B-2F4928FA189C}" destId="{71826255-27D0-4E1C-BB99-C4CF1A8AFE55}" srcOrd="2" destOrd="0" presId="urn:microsoft.com/office/officeart/2009/3/layout/HorizontalOrganizationChart"/>
    <dgm:cxn modelId="{E2735148-B33F-43D2-B349-55AC929B5562}" type="presParOf" srcId="{4B8DF48E-DD0A-4539-B6D3-7609122CD57F}" destId="{0226A3C3-A7F0-4783-AE3A-6AA382899B39}" srcOrd="1" destOrd="0" presId="urn:microsoft.com/office/officeart/2009/3/layout/HorizontalOrganizationChart"/>
    <dgm:cxn modelId="{EC72EE2F-DFB6-4A81-9A0B-D163810060C6}" type="presParOf" srcId="{0226A3C3-A7F0-4783-AE3A-6AA382899B39}" destId="{DC4A9102-C99E-479E-A967-6AD33687C5E8}" srcOrd="0" destOrd="0" presId="urn:microsoft.com/office/officeart/2009/3/layout/HorizontalOrganizationChart"/>
    <dgm:cxn modelId="{B1F7A485-5465-424E-87B9-3DF86A434FCF}" type="presParOf" srcId="{DC4A9102-C99E-479E-A967-6AD33687C5E8}" destId="{3A00F227-1D39-46F7-8450-3BD9EA53521F}" srcOrd="0" destOrd="0" presId="urn:microsoft.com/office/officeart/2009/3/layout/HorizontalOrganizationChart"/>
    <dgm:cxn modelId="{4D43B5DC-9E34-46FE-B4F5-E4F67A61EB25}" type="presParOf" srcId="{DC4A9102-C99E-479E-A967-6AD33687C5E8}" destId="{C7990C2B-61AE-4EC3-9F7B-C2B36560368F}" srcOrd="1" destOrd="0" presId="urn:microsoft.com/office/officeart/2009/3/layout/HorizontalOrganizationChart"/>
    <dgm:cxn modelId="{66FDF112-6446-4A7D-8E58-D96A4AED1015}" type="presParOf" srcId="{0226A3C3-A7F0-4783-AE3A-6AA382899B39}" destId="{64BC810C-032B-4EAF-94E2-D592BB3B273E}" srcOrd="1" destOrd="0" presId="urn:microsoft.com/office/officeart/2009/3/layout/HorizontalOrganizationChart"/>
    <dgm:cxn modelId="{2B0F1FC5-F02E-43F2-AA30-03C90DFC1436}" type="presParOf" srcId="{64BC810C-032B-4EAF-94E2-D592BB3B273E}" destId="{EE6E839D-4641-449B-9642-1ED87055C605}" srcOrd="0" destOrd="0" presId="urn:microsoft.com/office/officeart/2009/3/layout/HorizontalOrganizationChart"/>
    <dgm:cxn modelId="{A32637AB-22E0-4572-9599-7B4EE1F38DF5}" type="presParOf" srcId="{64BC810C-032B-4EAF-94E2-D592BB3B273E}" destId="{40EF5E70-2D33-472D-ACF1-64791CBD0904}" srcOrd="1" destOrd="0" presId="urn:microsoft.com/office/officeart/2009/3/layout/HorizontalOrganizationChart"/>
    <dgm:cxn modelId="{1FBD5D61-7393-4D35-A228-3EE773F4C6D0}" type="presParOf" srcId="{40EF5E70-2D33-472D-ACF1-64791CBD0904}" destId="{A1FE9FCC-F70B-4A32-A914-B2DBA21A4DEE}" srcOrd="0" destOrd="0" presId="urn:microsoft.com/office/officeart/2009/3/layout/HorizontalOrganizationChart"/>
    <dgm:cxn modelId="{DA3588B0-0563-4A97-A64D-19B6BAAF4833}" type="presParOf" srcId="{A1FE9FCC-F70B-4A32-A914-B2DBA21A4DEE}" destId="{1795F65F-42D2-46A2-8D10-901549329D9C}" srcOrd="0" destOrd="0" presId="urn:microsoft.com/office/officeart/2009/3/layout/HorizontalOrganizationChart"/>
    <dgm:cxn modelId="{69EAC2B4-C49C-4076-8320-6D78F01FF452}" type="presParOf" srcId="{A1FE9FCC-F70B-4A32-A914-B2DBA21A4DEE}" destId="{451C7007-5B68-4694-AB5C-70CDF020B44C}" srcOrd="1" destOrd="0" presId="urn:microsoft.com/office/officeart/2009/3/layout/HorizontalOrganizationChart"/>
    <dgm:cxn modelId="{13346109-C949-4366-902D-F36EE14B6D3B}" type="presParOf" srcId="{40EF5E70-2D33-472D-ACF1-64791CBD0904}" destId="{1EF08DE2-6F85-4145-9583-864EC356099B}" srcOrd="1" destOrd="0" presId="urn:microsoft.com/office/officeart/2009/3/layout/HorizontalOrganizationChart"/>
    <dgm:cxn modelId="{597020EC-C1A7-4A2C-B192-CD03B5D82F1A}" type="presParOf" srcId="{1EF08DE2-6F85-4145-9583-864EC356099B}" destId="{7F58AD5D-EF49-4EE6-9C7E-BBB0E77A0632}" srcOrd="0" destOrd="0" presId="urn:microsoft.com/office/officeart/2009/3/layout/HorizontalOrganizationChart"/>
    <dgm:cxn modelId="{9686F229-31F7-4A58-89C7-2303A45F8383}" type="presParOf" srcId="{1EF08DE2-6F85-4145-9583-864EC356099B}" destId="{48C132FC-4617-4619-8847-D14123FD1157}" srcOrd="1" destOrd="0" presId="urn:microsoft.com/office/officeart/2009/3/layout/HorizontalOrganizationChart"/>
    <dgm:cxn modelId="{B0739466-F464-45CF-BB13-BB35BDAB066F}" type="presParOf" srcId="{48C132FC-4617-4619-8847-D14123FD1157}" destId="{F29E0BD5-586E-4FE8-B3F5-E32287C93307}" srcOrd="0" destOrd="0" presId="urn:microsoft.com/office/officeart/2009/3/layout/HorizontalOrganizationChart"/>
    <dgm:cxn modelId="{8B6D552C-EC2C-402D-A0F1-114D8F7B9D44}" type="presParOf" srcId="{F29E0BD5-586E-4FE8-B3F5-E32287C93307}" destId="{D3C495AE-7DF8-4736-94C5-926DE8BE43E3}" srcOrd="0" destOrd="0" presId="urn:microsoft.com/office/officeart/2009/3/layout/HorizontalOrganizationChart"/>
    <dgm:cxn modelId="{C4D95173-E68A-40CC-B44E-6D155E7B3AD4}" type="presParOf" srcId="{F29E0BD5-586E-4FE8-B3F5-E32287C93307}" destId="{74A00879-1CEA-4BB1-BB8A-D7DB5C60CB6D}" srcOrd="1" destOrd="0" presId="urn:microsoft.com/office/officeart/2009/3/layout/HorizontalOrganizationChart"/>
    <dgm:cxn modelId="{0F0F8301-C389-43F8-9613-9F84004F5AAF}" type="presParOf" srcId="{48C132FC-4617-4619-8847-D14123FD1157}" destId="{A36C8516-7105-41A8-A74F-65769EC0CBE5}" srcOrd="1" destOrd="0" presId="urn:microsoft.com/office/officeart/2009/3/layout/HorizontalOrganizationChart"/>
    <dgm:cxn modelId="{B778B7DA-585D-4073-93CB-88C5B3C3BC07}" type="presParOf" srcId="{48C132FC-4617-4619-8847-D14123FD1157}" destId="{4898BDCB-4A27-45AA-B8BE-009A4702BF36}" srcOrd="2" destOrd="0" presId="urn:microsoft.com/office/officeart/2009/3/layout/HorizontalOrganizationChart"/>
    <dgm:cxn modelId="{91933963-297C-44D1-B854-CF877757EB0D}" type="presParOf" srcId="{40EF5E70-2D33-472D-ACF1-64791CBD0904}" destId="{024E2965-A36F-4461-A0B3-0C4E98E924B0}" srcOrd="2" destOrd="0" presId="urn:microsoft.com/office/officeart/2009/3/layout/HorizontalOrganizationChart"/>
    <dgm:cxn modelId="{E4B8400E-9805-4A11-BC32-C16CFC19F7EF}" type="presParOf" srcId="{0226A3C3-A7F0-4783-AE3A-6AA382899B39}" destId="{6B735CD5-7DAE-473A-8AE8-F0C3C5CB4695}"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63B09-E86D-4CC1-9DD4-94402FBCFE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3A9EC9-7D8A-4D44-B29F-75C139EEB442}">
      <dgm:prSet phldrT="[Text]"/>
      <dgm:spPr/>
      <dgm:t>
        <a:bodyPr/>
        <a:lstStyle/>
        <a:p>
          <a:r>
            <a:rPr lang="en-US" dirty="0" smtClean="0"/>
            <a:t>Self-Employment Income - </a:t>
          </a:r>
          <a:r>
            <a:rPr lang="en-US" b="0" i="0" dirty="0" smtClean="0"/>
            <a:t>PM 08-04-01-b</a:t>
          </a:r>
          <a:endParaRPr lang="en-US" dirty="0"/>
        </a:p>
      </dgm:t>
    </dgm:pt>
    <dgm:pt modelId="{F229C7BF-1641-4A70-A753-49F417B5D167}" type="parTrans" cxnId="{FC3321E9-C08F-46C9-83CB-DC8C3FCD0FE2}">
      <dgm:prSet/>
      <dgm:spPr/>
      <dgm:t>
        <a:bodyPr/>
        <a:lstStyle/>
        <a:p>
          <a:endParaRPr lang="en-US"/>
        </a:p>
      </dgm:t>
    </dgm:pt>
    <dgm:pt modelId="{9C5E5667-1838-444B-895B-923E2863A454}" type="sibTrans" cxnId="{FC3321E9-C08F-46C9-83CB-DC8C3FCD0FE2}">
      <dgm:prSet/>
      <dgm:spPr/>
      <dgm:t>
        <a:bodyPr/>
        <a:lstStyle/>
        <a:p>
          <a:endParaRPr lang="en-US"/>
        </a:p>
      </dgm:t>
    </dgm:pt>
    <dgm:pt modelId="{4903D338-EB66-4702-8F1A-66D091A1CCDA}">
      <dgm:prSet phldrT="[Text]"/>
      <dgm:spPr/>
      <dgm:t>
        <a:bodyPr/>
        <a:lstStyle/>
        <a:p>
          <a:r>
            <a:rPr lang="en-US" dirty="0" smtClean="0"/>
            <a:t>IDHS should deduct allowance business expenses from gross income before comparing it to the income standard or calculating net income. </a:t>
          </a:r>
          <a:endParaRPr lang="en-US" dirty="0"/>
        </a:p>
      </dgm:t>
    </dgm:pt>
    <dgm:pt modelId="{01299AE2-5195-4885-9F98-7A4BC9A978FB}" type="parTrans" cxnId="{6EC7C381-63C1-4AB0-9115-841F49834E5C}">
      <dgm:prSet/>
      <dgm:spPr/>
      <dgm:t>
        <a:bodyPr/>
        <a:lstStyle/>
        <a:p>
          <a:endParaRPr lang="en-US"/>
        </a:p>
      </dgm:t>
    </dgm:pt>
    <dgm:pt modelId="{0E29D82C-72DA-483D-BBA2-003D76AFF740}" type="sibTrans" cxnId="{6EC7C381-63C1-4AB0-9115-841F49834E5C}">
      <dgm:prSet/>
      <dgm:spPr/>
      <dgm:t>
        <a:bodyPr/>
        <a:lstStyle/>
        <a:p>
          <a:endParaRPr lang="en-US"/>
        </a:p>
      </dgm:t>
    </dgm:pt>
    <dgm:pt modelId="{960E2749-C2AD-4F20-8075-73FB3B180255}">
      <dgm:prSet phldrT="[Text]"/>
      <dgm:spPr/>
      <dgm:t>
        <a:bodyPr/>
        <a:lstStyle/>
        <a:p>
          <a:r>
            <a:rPr lang="en-US" dirty="0" smtClean="0"/>
            <a:t>Child Support Payments PM 13-01-07</a:t>
          </a:r>
          <a:endParaRPr lang="en-US" dirty="0"/>
        </a:p>
      </dgm:t>
    </dgm:pt>
    <dgm:pt modelId="{91528803-854C-46D3-87FD-C53096FBFB2F}" type="parTrans" cxnId="{A29130C2-7A1C-4F3F-B4FB-17CCC15A210F}">
      <dgm:prSet/>
      <dgm:spPr/>
      <dgm:t>
        <a:bodyPr/>
        <a:lstStyle/>
        <a:p>
          <a:endParaRPr lang="en-US"/>
        </a:p>
      </dgm:t>
    </dgm:pt>
    <dgm:pt modelId="{9BD55310-0C85-49B9-87A0-29B41405994F}" type="sibTrans" cxnId="{A29130C2-7A1C-4F3F-B4FB-17CCC15A210F}">
      <dgm:prSet/>
      <dgm:spPr/>
      <dgm:t>
        <a:bodyPr/>
        <a:lstStyle/>
        <a:p>
          <a:endParaRPr lang="en-US"/>
        </a:p>
      </dgm:t>
    </dgm:pt>
    <dgm:pt modelId="{6D3CDC0E-B8EB-44BE-BF28-81DDDC43B63E}">
      <dgm:prSet phldrT="[Text]"/>
      <dgm:spPr/>
      <dgm:t>
        <a:bodyPr/>
        <a:lstStyle/>
        <a:p>
          <a:r>
            <a:rPr lang="en-US" dirty="0" smtClean="0"/>
            <a:t>Court-ordered child support payments paid by the SNAP Household are excluded if paid to someone outside the SNAP unit</a:t>
          </a:r>
          <a:endParaRPr lang="en-US" dirty="0"/>
        </a:p>
      </dgm:t>
    </dgm:pt>
    <dgm:pt modelId="{1EB74DE4-5CF0-448C-857A-88FB7AA08DDC}" type="parTrans" cxnId="{5009794A-6223-4D8F-A760-CD55ADA1E905}">
      <dgm:prSet/>
      <dgm:spPr/>
      <dgm:t>
        <a:bodyPr/>
        <a:lstStyle/>
        <a:p>
          <a:endParaRPr lang="en-US"/>
        </a:p>
      </dgm:t>
    </dgm:pt>
    <dgm:pt modelId="{650AD0FC-0DE1-4DF2-9AF1-E791CF695632}" type="sibTrans" cxnId="{5009794A-6223-4D8F-A760-CD55ADA1E905}">
      <dgm:prSet/>
      <dgm:spPr/>
      <dgm:t>
        <a:bodyPr/>
        <a:lstStyle/>
        <a:p>
          <a:endParaRPr lang="en-US"/>
        </a:p>
      </dgm:t>
    </dgm:pt>
    <dgm:pt modelId="{72446F8E-B511-4655-8468-812E64234543}">
      <dgm:prSet phldrT="[Text]"/>
      <dgm:spPr/>
      <dgm:t>
        <a:bodyPr/>
        <a:lstStyle/>
        <a:p>
          <a:r>
            <a:rPr lang="en-US" dirty="0" smtClean="0"/>
            <a:t>Income from Ineligible SNAP Household member should be prorated if the member is ineligible because</a:t>
          </a:r>
          <a:endParaRPr lang="en-US" dirty="0"/>
        </a:p>
      </dgm:t>
    </dgm:pt>
    <dgm:pt modelId="{484357ED-0973-441A-BAFC-059AE7963A58}" type="parTrans" cxnId="{78E27E8A-730F-4185-8168-C6D49DF48C9D}">
      <dgm:prSet/>
      <dgm:spPr/>
      <dgm:t>
        <a:bodyPr/>
        <a:lstStyle/>
        <a:p>
          <a:endParaRPr lang="en-US"/>
        </a:p>
      </dgm:t>
    </dgm:pt>
    <dgm:pt modelId="{C6D0F091-EF3C-48C4-8611-E77FD584767B}" type="sibTrans" cxnId="{78E27E8A-730F-4185-8168-C6D49DF48C9D}">
      <dgm:prSet/>
      <dgm:spPr/>
      <dgm:t>
        <a:bodyPr/>
        <a:lstStyle/>
        <a:p>
          <a:endParaRPr lang="en-US"/>
        </a:p>
      </dgm:t>
    </dgm:pt>
    <dgm:pt modelId="{7BC32E34-F391-43B2-A2F7-24966C1F16E3}">
      <dgm:prSet phldrT="[Text]"/>
      <dgm:spPr/>
      <dgm:t>
        <a:bodyPr/>
        <a:lstStyle/>
        <a:p>
          <a:r>
            <a:rPr lang="en-US" dirty="0" smtClean="0"/>
            <a:t>Earned Income of an Excluded Member – PM 05-04-01-h; PM 08-04-04-k</a:t>
          </a:r>
          <a:endParaRPr lang="en-US" dirty="0"/>
        </a:p>
      </dgm:t>
    </dgm:pt>
    <dgm:pt modelId="{586887B2-053B-4B2F-9499-29962BA1FE93}" type="parTrans" cxnId="{5AD0F5A4-6DEC-49AE-A84D-9AAC3F321498}">
      <dgm:prSet/>
      <dgm:spPr/>
      <dgm:t>
        <a:bodyPr/>
        <a:lstStyle/>
        <a:p>
          <a:endParaRPr lang="en-US"/>
        </a:p>
      </dgm:t>
    </dgm:pt>
    <dgm:pt modelId="{9985E547-5E43-4C9B-8F4E-DBA0FB8C0C1E}" type="sibTrans" cxnId="{5AD0F5A4-6DEC-49AE-A84D-9AAC3F321498}">
      <dgm:prSet/>
      <dgm:spPr/>
      <dgm:t>
        <a:bodyPr/>
        <a:lstStyle/>
        <a:p>
          <a:endParaRPr lang="en-US"/>
        </a:p>
      </dgm:t>
    </dgm:pt>
    <dgm:pt modelId="{CE9C2472-C4D4-4BD5-AA30-EF2CCDA2DC24}">
      <dgm:prSet phldrT="[Text]"/>
      <dgm:spPr/>
      <dgm:t>
        <a:bodyPr/>
        <a:lstStyle/>
        <a:p>
          <a:r>
            <a:rPr lang="en-US" dirty="0" smtClean="0"/>
            <a:t>Did not meet Social Security Number Policy</a:t>
          </a:r>
          <a:endParaRPr lang="en-US" dirty="0"/>
        </a:p>
      </dgm:t>
    </dgm:pt>
    <dgm:pt modelId="{771A6237-00C5-4B31-9F18-C6540F19A09F}" type="parTrans" cxnId="{49575350-C7FB-490F-8C42-70650D9FDF3F}">
      <dgm:prSet/>
      <dgm:spPr/>
      <dgm:t>
        <a:bodyPr/>
        <a:lstStyle/>
        <a:p>
          <a:endParaRPr lang="en-US"/>
        </a:p>
      </dgm:t>
    </dgm:pt>
    <dgm:pt modelId="{58B0B1F9-72C9-411E-AB31-B033B65AA0EE}" type="sibTrans" cxnId="{49575350-C7FB-490F-8C42-70650D9FDF3F}">
      <dgm:prSet/>
      <dgm:spPr/>
      <dgm:t>
        <a:bodyPr/>
        <a:lstStyle/>
        <a:p>
          <a:endParaRPr lang="en-US"/>
        </a:p>
      </dgm:t>
    </dgm:pt>
    <dgm:pt modelId="{E1D85690-902A-44FE-81F6-E9270EC6969B}">
      <dgm:prSet phldrT="[Text]"/>
      <dgm:spPr/>
      <dgm:t>
        <a:bodyPr/>
        <a:lstStyle/>
        <a:p>
          <a:r>
            <a:rPr lang="en-US" dirty="0" smtClean="0"/>
            <a:t>Are ineligible noncitizens</a:t>
          </a:r>
          <a:endParaRPr lang="en-US" dirty="0"/>
        </a:p>
      </dgm:t>
    </dgm:pt>
    <dgm:pt modelId="{23F3F930-9FD3-4493-B958-5CCF9CE20E98}" type="parTrans" cxnId="{9FC9F524-4959-4CDD-AEBB-888D2D9D90F4}">
      <dgm:prSet/>
      <dgm:spPr/>
      <dgm:t>
        <a:bodyPr/>
        <a:lstStyle/>
        <a:p>
          <a:endParaRPr lang="en-US"/>
        </a:p>
      </dgm:t>
    </dgm:pt>
    <dgm:pt modelId="{74D22C0C-A637-49BA-8E22-62D3CC7CB76D}" type="sibTrans" cxnId="{9FC9F524-4959-4CDD-AEBB-888D2D9D90F4}">
      <dgm:prSet/>
      <dgm:spPr/>
      <dgm:t>
        <a:bodyPr/>
        <a:lstStyle/>
        <a:p>
          <a:endParaRPr lang="en-US"/>
        </a:p>
      </dgm:t>
    </dgm:pt>
    <dgm:pt modelId="{61B07487-513B-45BB-9EED-653F8D62918F}">
      <dgm:prSet phldrT="[Text]"/>
      <dgm:spPr/>
      <dgm:t>
        <a:bodyPr/>
        <a:lstStyle/>
        <a:p>
          <a:r>
            <a:rPr lang="en-US" dirty="0" smtClean="0"/>
            <a:t>Have not had their citizen/BCIS verified</a:t>
          </a:r>
          <a:endParaRPr lang="en-US" dirty="0"/>
        </a:p>
      </dgm:t>
    </dgm:pt>
    <dgm:pt modelId="{CB6CB090-97C8-4602-A82D-DE286484BE66}" type="parTrans" cxnId="{83B16C13-217E-4A1C-9C70-3CA8904B15AB}">
      <dgm:prSet/>
      <dgm:spPr/>
      <dgm:t>
        <a:bodyPr/>
        <a:lstStyle/>
        <a:p>
          <a:endParaRPr lang="en-US"/>
        </a:p>
      </dgm:t>
    </dgm:pt>
    <dgm:pt modelId="{ECAC5B0F-B113-40A8-927A-237481F4BA87}" type="sibTrans" cxnId="{83B16C13-217E-4A1C-9C70-3CA8904B15AB}">
      <dgm:prSet/>
      <dgm:spPr/>
      <dgm:t>
        <a:bodyPr/>
        <a:lstStyle/>
        <a:p>
          <a:endParaRPr lang="en-US"/>
        </a:p>
      </dgm:t>
    </dgm:pt>
    <dgm:pt modelId="{A995007E-AF1B-40FF-8509-9481F1A8FBBD}" type="pres">
      <dgm:prSet presAssocID="{27563B09-E86D-4CC1-9DD4-94402FBCFEB5}" presName="linear" presStyleCnt="0">
        <dgm:presLayoutVars>
          <dgm:animLvl val="lvl"/>
          <dgm:resizeHandles val="exact"/>
        </dgm:presLayoutVars>
      </dgm:prSet>
      <dgm:spPr/>
      <dgm:t>
        <a:bodyPr/>
        <a:lstStyle/>
        <a:p>
          <a:endParaRPr lang="en-US"/>
        </a:p>
      </dgm:t>
    </dgm:pt>
    <dgm:pt modelId="{FB871CEE-AC5F-41B6-8978-CC8A488ACC28}" type="pres">
      <dgm:prSet presAssocID="{A73A9EC9-7D8A-4D44-B29F-75C139EEB442}" presName="parentText" presStyleLbl="node1" presStyleIdx="0" presStyleCnt="3">
        <dgm:presLayoutVars>
          <dgm:chMax val="0"/>
          <dgm:bulletEnabled val="1"/>
        </dgm:presLayoutVars>
      </dgm:prSet>
      <dgm:spPr/>
      <dgm:t>
        <a:bodyPr/>
        <a:lstStyle/>
        <a:p>
          <a:endParaRPr lang="en-US"/>
        </a:p>
      </dgm:t>
    </dgm:pt>
    <dgm:pt modelId="{5FA3EF1D-4171-48C9-B058-07BF45ADC6C4}" type="pres">
      <dgm:prSet presAssocID="{A73A9EC9-7D8A-4D44-B29F-75C139EEB442}" presName="childText" presStyleLbl="revTx" presStyleIdx="0" presStyleCnt="3">
        <dgm:presLayoutVars>
          <dgm:bulletEnabled val="1"/>
        </dgm:presLayoutVars>
      </dgm:prSet>
      <dgm:spPr/>
      <dgm:t>
        <a:bodyPr/>
        <a:lstStyle/>
        <a:p>
          <a:endParaRPr lang="en-US"/>
        </a:p>
      </dgm:t>
    </dgm:pt>
    <dgm:pt modelId="{09E10248-B35A-4F81-BDB0-0EA6C3D0269B}" type="pres">
      <dgm:prSet presAssocID="{960E2749-C2AD-4F20-8075-73FB3B180255}" presName="parentText" presStyleLbl="node1" presStyleIdx="1" presStyleCnt="3">
        <dgm:presLayoutVars>
          <dgm:chMax val="0"/>
          <dgm:bulletEnabled val="1"/>
        </dgm:presLayoutVars>
      </dgm:prSet>
      <dgm:spPr/>
      <dgm:t>
        <a:bodyPr/>
        <a:lstStyle/>
        <a:p>
          <a:endParaRPr lang="en-US"/>
        </a:p>
      </dgm:t>
    </dgm:pt>
    <dgm:pt modelId="{EE1F5AC4-74C2-4C82-BB29-E380F1CEC4C8}" type="pres">
      <dgm:prSet presAssocID="{960E2749-C2AD-4F20-8075-73FB3B180255}" presName="childText" presStyleLbl="revTx" presStyleIdx="1" presStyleCnt="3">
        <dgm:presLayoutVars>
          <dgm:bulletEnabled val="1"/>
        </dgm:presLayoutVars>
      </dgm:prSet>
      <dgm:spPr/>
      <dgm:t>
        <a:bodyPr/>
        <a:lstStyle/>
        <a:p>
          <a:endParaRPr lang="en-US"/>
        </a:p>
      </dgm:t>
    </dgm:pt>
    <dgm:pt modelId="{E459DEDF-4F34-4B54-A31F-AF42F191E8AF}" type="pres">
      <dgm:prSet presAssocID="{7BC32E34-F391-43B2-A2F7-24966C1F16E3}" presName="parentText" presStyleLbl="node1" presStyleIdx="2" presStyleCnt="3">
        <dgm:presLayoutVars>
          <dgm:chMax val="0"/>
          <dgm:bulletEnabled val="1"/>
        </dgm:presLayoutVars>
      </dgm:prSet>
      <dgm:spPr/>
      <dgm:t>
        <a:bodyPr/>
        <a:lstStyle/>
        <a:p>
          <a:endParaRPr lang="en-US"/>
        </a:p>
      </dgm:t>
    </dgm:pt>
    <dgm:pt modelId="{571D8F08-F5C5-42A0-8A9A-6460161280FD}" type="pres">
      <dgm:prSet presAssocID="{7BC32E34-F391-43B2-A2F7-24966C1F16E3}" presName="childText" presStyleLbl="revTx" presStyleIdx="2" presStyleCnt="3">
        <dgm:presLayoutVars>
          <dgm:bulletEnabled val="1"/>
        </dgm:presLayoutVars>
      </dgm:prSet>
      <dgm:spPr/>
      <dgm:t>
        <a:bodyPr/>
        <a:lstStyle/>
        <a:p>
          <a:endParaRPr lang="en-US"/>
        </a:p>
      </dgm:t>
    </dgm:pt>
  </dgm:ptLst>
  <dgm:cxnLst>
    <dgm:cxn modelId="{78E27E8A-730F-4185-8168-C6D49DF48C9D}" srcId="{7BC32E34-F391-43B2-A2F7-24966C1F16E3}" destId="{72446F8E-B511-4655-8468-812E64234543}" srcOrd="0" destOrd="0" parTransId="{484357ED-0973-441A-BAFC-059AE7963A58}" sibTransId="{C6D0F091-EF3C-48C4-8611-E77FD584767B}"/>
    <dgm:cxn modelId="{5009794A-6223-4D8F-A760-CD55ADA1E905}" srcId="{960E2749-C2AD-4F20-8075-73FB3B180255}" destId="{6D3CDC0E-B8EB-44BE-BF28-81DDDC43B63E}" srcOrd="0" destOrd="0" parTransId="{1EB74DE4-5CF0-448C-857A-88FB7AA08DDC}" sibTransId="{650AD0FC-0DE1-4DF2-9AF1-E791CF695632}"/>
    <dgm:cxn modelId="{ACFA3D12-0A6C-4032-8160-0F3B2DB5F78D}" type="presOf" srcId="{960E2749-C2AD-4F20-8075-73FB3B180255}" destId="{09E10248-B35A-4F81-BDB0-0EA6C3D0269B}" srcOrd="0" destOrd="0" presId="urn:microsoft.com/office/officeart/2005/8/layout/vList2"/>
    <dgm:cxn modelId="{78837973-8572-468C-98B6-448BA1671041}" type="presOf" srcId="{6D3CDC0E-B8EB-44BE-BF28-81DDDC43B63E}" destId="{EE1F5AC4-74C2-4C82-BB29-E380F1CEC4C8}" srcOrd="0" destOrd="0" presId="urn:microsoft.com/office/officeart/2005/8/layout/vList2"/>
    <dgm:cxn modelId="{9FC9F524-4959-4CDD-AEBB-888D2D9D90F4}" srcId="{72446F8E-B511-4655-8468-812E64234543}" destId="{E1D85690-902A-44FE-81F6-E9270EC6969B}" srcOrd="1" destOrd="0" parTransId="{23F3F930-9FD3-4493-B958-5CCF9CE20E98}" sibTransId="{74D22C0C-A637-49BA-8E22-62D3CC7CB76D}"/>
    <dgm:cxn modelId="{49575350-C7FB-490F-8C42-70650D9FDF3F}" srcId="{72446F8E-B511-4655-8468-812E64234543}" destId="{CE9C2472-C4D4-4BD5-AA30-EF2CCDA2DC24}" srcOrd="0" destOrd="0" parTransId="{771A6237-00C5-4B31-9F18-C6540F19A09F}" sibTransId="{58B0B1F9-72C9-411E-AB31-B033B65AA0EE}"/>
    <dgm:cxn modelId="{93DC12D8-95C1-4B1B-8A16-444E2A3DE37C}" type="presOf" srcId="{7BC32E34-F391-43B2-A2F7-24966C1F16E3}" destId="{E459DEDF-4F34-4B54-A31F-AF42F191E8AF}" srcOrd="0" destOrd="0" presId="urn:microsoft.com/office/officeart/2005/8/layout/vList2"/>
    <dgm:cxn modelId="{631758CB-FC5A-4972-8020-A981875746FF}" type="presOf" srcId="{E1D85690-902A-44FE-81F6-E9270EC6969B}" destId="{571D8F08-F5C5-42A0-8A9A-6460161280FD}" srcOrd="0" destOrd="2" presId="urn:microsoft.com/office/officeart/2005/8/layout/vList2"/>
    <dgm:cxn modelId="{6EC7C381-63C1-4AB0-9115-841F49834E5C}" srcId="{A73A9EC9-7D8A-4D44-B29F-75C139EEB442}" destId="{4903D338-EB66-4702-8F1A-66D091A1CCDA}" srcOrd="0" destOrd="0" parTransId="{01299AE2-5195-4885-9F98-7A4BC9A978FB}" sibTransId="{0E29D82C-72DA-483D-BBA2-003D76AFF740}"/>
    <dgm:cxn modelId="{5AD0F5A4-6DEC-49AE-A84D-9AAC3F321498}" srcId="{27563B09-E86D-4CC1-9DD4-94402FBCFEB5}" destId="{7BC32E34-F391-43B2-A2F7-24966C1F16E3}" srcOrd="2" destOrd="0" parTransId="{586887B2-053B-4B2F-9499-29962BA1FE93}" sibTransId="{9985E547-5E43-4C9B-8F4E-DBA0FB8C0C1E}"/>
    <dgm:cxn modelId="{FC3321E9-C08F-46C9-83CB-DC8C3FCD0FE2}" srcId="{27563B09-E86D-4CC1-9DD4-94402FBCFEB5}" destId="{A73A9EC9-7D8A-4D44-B29F-75C139EEB442}" srcOrd="0" destOrd="0" parTransId="{F229C7BF-1641-4A70-A753-49F417B5D167}" sibTransId="{9C5E5667-1838-444B-895B-923E2863A454}"/>
    <dgm:cxn modelId="{B1F9AD34-CDB0-4D05-AF92-2EFB3458AC74}" type="presOf" srcId="{CE9C2472-C4D4-4BD5-AA30-EF2CCDA2DC24}" destId="{571D8F08-F5C5-42A0-8A9A-6460161280FD}" srcOrd="0" destOrd="1" presId="urn:microsoft.com/office/officeart/2005/8/layout/vList2"/>
    <dgm:cxn modelId="{67F5F4B1-8D22-4A5F-B94E-8C7ECB120E83}" type="presOf" srcId="{72446F8E-B511-4655-8468-812E64234543}" destId="{571D8F08-F5C5-42A0-8A9A-6460161280FD}" srcOrd="0" destOrd="0" presId="urn:microsoft.com/office/officeart/2005/8/layout/vList2"/>
    <dgm:cxn modelId="{83B16C13-217E-4A1C-9C70-3CA8904B15AB}" srcId="{72446F8E-B511-4655-8468-812E64234543}" destId="{61B07487-513B-45BB-9EED-653F8D62918F}" srcOrd="2" destOrd="0" parTransId="{CB6CB090-97C8-4602-A82D-DE286484BE66}" sibTransId="{ECAC5B0F-B113-40A8-927A-237481F4BA87}"/>
    <dgm:cxn modelId="{DD8E1E1E-FFC5-4E37-B0E7-7A66BF5D0AF7}" type="presOf" srcId="{27563B09-E86D-4CC1-9DD4-94402FBCFEB5}" destId="{A995007E-AF1B-40FF-8509-9481F1A8FBBD}" srcOrd="0" destOrd="0" presId="urn:microsoft.com/office/officeart/2005/8/layout/vList2"/>
    <dgm:cxn modelId="{A29130C2-7A1C-4F3F-B4FB-17CCC15A210F}" srcId="{27563B09-E86D-4CC1-9DD4-94402FBCFEB5}" destId="{960E2749-C2AD-4F20-8075-73FB3B180255}" srcOrd="1" destOrd="0" parTransId="{91528803-854C-46D3-87FD-C53096FBFB2F}" sibTransId="{9BD55310-0C85-49B9-87A0-29B41405994F}"/>
    <dgm:cxn modelId="{C0C9DE79-8AE1-4E1B-8048-344A5BC9A437}" type="presOf" srcId="{4903D338-EB66-4702-8F1A-66D091A1CCDA}" destId="{5FA3EF1D-4171-48C9-B058-07BF45ADC6C4}" srcOrd="0" destOrd="0" presId="urn:microsoft.com/office/officeart/2005/8/layout/vList2"/>
    <dgm:cxn modelId="{119EBAFF-B4E5-4198-A43B-A0AC04522986}" type="presOf" srcId="{61B07487-513B-45BB-9EED-653F8D62918F}" destId="{571D8F08-F5C5-42A0-8A9A-6460161280FD}" srcOrd="0" destOrd="3" presId="urn:microsoft.com/office/officeart/2005/8/layout/vList2"/>
    <dgm:cxn modelId="{CC039911-C934-4E50-88FC-1950678E8C28}" type="presOf" srcId="{A73A9EC9-7D8A-4D44-B29F-75C139EEB442}" destId="{FB871CEE-AC5F-41B6-8978-CC8A488ACC28}" srcOrd="0" destOrd="0" presId="urn:microsoft.com/office/officeart/2005/8/layout/vList2"/>
    <dgm:cxn modelId="{5BF31EF3-F0A1-467C-9F1E-462A155C9093}" type="presParOf" srcId="{A995007E-AF1B-40FF-8509-9481F1A8FBBD}" destId="{FB871CEE-AC5F-41B6-8978-CC8A488ACC28}" srcOrd="0" destOrd="0" presId="urn:microsoft.com/office/officeart/2005/8/layout/vList2"/>
    <dgm:cxn modelId="{4CDF260C-48A6-452C-A0F8-5408290437C1}" type="presParOf" srcId="{A995007E-AF1B-40FF-8509-9481F1A8FBBD}" destId="{5FA3EF1D-4171-48C9-B058-07BF45ADC6C4}" srcOrd="1" destOrd="0" presId="urn:microsoft.com/office/officeart/2005/8/layout/vList2"/>
    <dgm:cxn modelId="{12104399-C704-43D2-98D2-739C94A0B98B}" type="presParOf" srcId="{A995007E-AF1B-40FF-8509-9481F1A8FBBD}" destId="{09E10248-B35A-4F81-BDB0-0EA6C3D0269B}" srcOrd="2" destOrd="0" presId="urn:microsoft.com/office/officeart/2005/8/layout/vList2"/>
    <dgm:cxn modelId="{0F5F2695-EB7A-410F-BE77-41983C6B4A1F}" type="presParOf" srcId="{A995007E-AF1B-40FF-8509-9481F1A8FBBD}" destId="{EE1F5AC4-74C2-4C82-BB29-E380F1CEC4C8}" srcOrd="3" destOrd="0" presId="urn:microsoft.com/office/officeart/2005/8/layout/vList2"/>
    <dgm:cxn modelId="{59D89E3A-F4BB-4DEB-8FE3-C1B760602F34}" type="presParOf" srcId="{A995007E-AF1B-40FF-8509-9481F1A8FBBD}" destId="{E459DEDF-4F34-4B54-A31F-AF42F191E8AF}" srcOrd="4" destOrd="0" presId="urn:microsoft.com/office/officeart/2005/8/layout/vList2"/>
    <dgm:cxn modelId="{B35D4444-A670-4404-A561-8CC2F623AFCF}" type="presParOf" srcId="{A995007E-AF1B-40FF-8509-9481F1A8FBBD}" destId="{571D8F08-F5C5-42A0-8A9A-6460161280F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563B09-E86D-4CC1-9DD4-94402FBCFE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3A9EC9-7D8A-4D44-B29F-75C139EEB442}">
      <dgm:prSet phldrT="[Text]"/>
      <dgm:spPr/>
      <dgm:t>
        <a:bodyPr/>
        <a:lstStyle/>
        <a:p>
          <a:r>
            <a:rPr lang="en-US" dirty="0" smtClean="0"/>
            <a:t>Overpayment Withholdings PM 08-04-03</a:t>
          </a:r>
          <a:endParaRPr lang="en-US" dirty="0"/>
        </a:p>
      </dgm:t>
    </dgm:pt>
    <dgm:pt modelId="{F229C7BF-1641-4A70-A753-49F417B5D167}" type="parTrans" cxnId="{FC3321E9-C08F-46C9-83CB-DC8C3FCD0FE2}">
      <dgm:prSet/>
      <dgm:spPr/>
      <dgm:t>
        <a:bodyPr/>
        <a:lstStyle/>
        <a:p>
          <a:endParaRPr lang="en-US"/>
        </a:p>
      </dgm:t>
    </dgm:pt>
    <dgm:pt modelId="{9C5E5667-1838-444B-895B-923E2863A454}" type="sibTrans" cxnId="{FC3321E9-C08F-46C9-83CB-DC8C3FCD0FE2}">
      <dgm:prSet/>
      <dgm:spPr/>
      <dgm:t>
        <a:bodyPr/>
        <a:lstStyle/>
        <a:p>
          <a:endParaRPr lang="en-US"/>
        </a:p>
      </dgm:t>
    </dgm:pt>
    <dgm:pt modelId="{4903D338-EB66-4702-8F1A-66D091A1CCDA}">
      <dgm:prSet phldrT="[Text]"/>
      <dgm:spPr/>
      <dgm:t>
        <a:bodyPr/>
        <a:lstStyle/>
        <a:p>
          <a:r>
            <a:rPr lang="en-US" dirty="0" smtClean="0"/>
            <a:t>DHS should not consider recouped TANF or SSI benefits as income unless recoupment is result of either criminal or civil court judgment that member fraudulently obtained an overpayment. </a:t>
          </a:r>
          <a:endParaRPr lang="en-US" dirty="0"/>
        </a:p>
      </dgm:t>
    </dgm:pt>
    <dgm:pt modelId="{01299AE2-5195-4885-9F98-7A4BC9A978FB}" type="parTrans" cxnId="{6EC7C381-63C1-4AB0-9115-841F49834E5C}">
      <dgm:prSet/>
      <dgm:spPr/>
      <dgm:t>
        <a:bodyPr/>
        <a:lstStyle/>
        <a:p>
          <a:endParaRPr lang="en-US"/>
        </a:p>
      </dgm:t>
    </dgm:pt>
    <dgm:pt modelId="{0E29D82C-72DA-483D-BBA2-003D76AFF740}" type="sibTrans" cxnId="{6EC7C381-63C1-4AB0-9115-841F49834E5C}">
      <dgm:prSet/>
      <dgm:spPr/>
      <dgm:t>
        <a:bodyPr/>
        <a:lstStyle/>
        <a:p>
          <a:endParaRPr lang="en-US"/>
        </a:p>
      </dgm:t>
    </dgm:pt>
    <dgm:pt modelId="{F87AB016-981E-422F-B2DF-48FBA0000547}">
      <dgm:prSet phldrT="[Text]"/>
      <dgm:spPr/>
      <dgm:t>
        <a:bodyPr/>
        <a:lstStyle/>
        <a:p>
          <a:r>
            <a:rPr lang="en-US" dirty="0" smtClean="0"/>
            <a:t>Income In-Kind PM 08-04-04-a</a:t>
          </a:r>
          <a:endParaRPr lang="en-US" dirty="0"/>
        </a:p>
      </dgm:t>
    </dgm:pt>
    <dgm:pt modelId="{44BA15AC-D7CC-4194-BF2D-AB422F5C1F6A}" type="parTrans" cxnId="{778D0A08-7FD9-4DE6-8FC3-6A9DC7732E8A}">
      <dgm:prSet/>
      <dgm:spPr/>
      <dgm:t>
        <a:bodyPr/>
        <a:lstStyle/>
        <a:p>
          <a:endParaRPr lang="en-US"/>
        </a:p>
      </dgm:t>
    </dgm:pt>
    <dgm:pt modelId="{78B3461D-B82B-4E4D-87AD-6B680CDB276D}" type="sibTrans" cxnId="{778D0A08-7FD9-4DE6-8FC3-6A9DC7732E8A}">
      <dgm:prSet/>
      <dgm:spPr/>
      <dgm:t>
        <a:bodyPr/>
        <a:lstStyle/>
        <a:p>
          <a:endParaRPr lang="en-US"/>
        </a:p>
      </dgm:t>
    </dgm:pt>
    <dgm:pt modelId="{7B7520B9-F6D4-416D-A289-C1CB871D18B9}">
      <dgm:prSet phldrT="[Text]"/>
      <dgm:spPr/>
      <dgm:t>
        <a:bodyPr/>
        <a:lstStyle/>
        <a:p>
          <a:r>
            <a:rPr lang="en-US" dirty="0" smtClean="0"/>
            <a:t>Assistance other than money for e.g. meals, clothing, housing, food is exempt.  For example, if someone is helping SNAP Household pay rent and it giving those payments directly to the landlord, then those payment are exempt.</a:t>
          </a:r>
          <a:endParaRPr lang="en-US" dirty="0"/>
        </a:p>
      </dgm:t>
    </dgm:pt>
    <dgm:pt modelId="{E6471967-973F-4348-9C86-9588347B410B}" type="parTrans" cxnId="{AAD2DFAC-5F46-4A5E-A684-EA5DBC8C8F06}">
      <dgm:prSet/>
      <dgm:spPr/>
      <dgm:t>
        <a:bodyPr/>
        <a:lstStyle/>
        <a:p>
          <a:endParaRPr lang="en-US"/>
        </a:p>
      </dgm:t>
    </dgm:pt>
    <dgm:pt modelId="{4237A008-689C-45A4-A58F-1A3327E12B3E}" type="sibTrans" cxnId="{AAD2DFAC-5F46-4A5E-A684-EA5DBC8C8F06}">
      <dgm:prSet/>
      <dgm:spPr/>
      <dgm:t>
        <a:bodyPr/>
        <a:lstStyle/>
        <a:p>
          <a:endParaRPr lang="en-US"/>
        </a:p>
      </dgm:t>
    </dgm:pt>
    <dgm:pt modelId="{1783F518-B84E-40AB-9D40-5F79BE81C7B5}">
      <dgm:prSet phldrT="[Text]"/>
      <dgm:spPr/>
      <dgm:t>
        <a:bodyPr/>
        <a:lstStyle/>
        <a:p>
          <a:r>
            <a:rPr lang="en-US" dirty="0" smtClean="0"/>
            <a:t>Loans PM 08-04-04-o</a:t>
          </a:r>
        </a:p>
      </dgm:t>
    </dgm:pt>
    <dgm:pt modelId="{3008E77B-69C2-4194-A79A-022387D8C927}" type="parTrans" cxnId="{B7A7D920-F879-457C-BE2E-CD2A332C1735}">
      <dgm:prSet/>
      <dgm:spPr/>
      <dgm:t>
        <a:bodyPr/>
        <a:lstStyle/>
        <a:p>
          <a:endParaRPr lang="en-US"/>
        </a:p>
      </dgm:t>
    </dgm:pt>
    <dgm:pt modelId="{4C1EA8CD-8E60-4183-8946-08FF0F284259}" type="sibTrans" cxnId="{B7A7D920-F879-457C-BE2E-CD2A332C1735}">
      <dgm:prSet/>
      <dgm:spPr/>
      <dgm:t>
        <a:bodyPr/>
        <a:lstStyle/>
        <a:p>
          <a:endParaRPr lang="en-US"/>
        </a:p>
      </dgm:t>
    </dgm:pt>
    <dgm:pt modelId="{AC3E207B-A2CF-4253-9A9E-CA5F79B5C1F1}">
      <dgm:prSet phldrT="[Text]"/>
      <dgm:spPr/>
      <dgm:t>
        <a:bodyPr/>
        <a:lstStyle/>
        <a:p>
          <a:r>
            <a:rPr lang="en-US" dirty="0" smtClean="0"/>
            <a:t>Loans are exempt. A contract isn’t required. However, IDHS will likely request a statement signed by both parties that states the amount of the loan and states that the payment is a loan and must be repaid.</a:t>
          </a:r>
        </a:p>
      </dgm:t>
    </dgm:pt>
    <dgm:pt modelId="{64E90EF3-382C-4C85-95FF-E081D125E1DE}" type="parTrans" cxnId="{C46DA8FA-CCB8-4757-96E5-7FD632294DC4}">
      <dgm:prSet/>
      <dgm:spPr/>
      <dgm:t>
        <a:bodyPr/>
        <a:lstStyle/>
        <a:p>
          <a:endParaRPr lang="en-US"/>
        </a:p>
      </dgm:t>
    </dgm:pt>
    <dgm:pt modelId="{8280A316-E43D-4A74-936D-0BC1DEDCAACC}" type="sibTrans" cxnId="{C46DA8FA-CCB8-4757-96E5-7FD632294DC4}">
      <dgm:prSet/>
      <dgm:spPr/>
      <dgm:t>
        <a:bodyPr/>
        <a:lstStyle/>
        <a:p>
          <a:endParaRPr lang="en-US"/>
        </a:p>
      </dgm:t>
    </dgm:pt>
    <dgm:pt modelId="{E9906E5D-9823-4471-BCCD-D025CBBA4A08}">
      <dgm:prSet phldrT="[Text]"/>
      <dgm:spPr/>
      <dgm:t>
        <a:bodyPr/>
        <a:lstStyle/>
        <a:p>
          <a:r>
            <a:rPr lang="en-US" dirty="0" smtClean="0"/>
            <a:t>Lump Sums </a:t>
          </a:r>
          <a:r>
            <a:rPr lang="en-US" b="0" i="0" dirty="0" smtClean="0"/>
            <a:t>PM 08-04-04-q</a:t>
          </a:r>
          <a:endParaRPr lang="en-US" dirty="0" smtClean="0"/>
        </a:p>
      </dgm:t>
    </dgm:pt>
    <dgm:pt modelId="{E51F5609-6928-4CD2-8294-953558F14FDD}" type="parTrans" cxnId="{A6B8FB28-E180-418D-AF8F-30EC4B6639A8}">
      <dgm:prSet/>
      <dgm:spPr/>
      <dgm:t>
        <a:bodyPr/>
        <a:lstStyle/>
        <a:p>
          <a:endParaRPr lang="en-US"/>
        </a:p>
      </dgm:t>
    </dgm:pt>
    <dgm:pt modelId="{EAD7ED67-4762-4DD1-AC97-A6621EEC46CB}" type="sibTrans" cxnId="{A6B8FB28-E180-418D-AF8F-30EC4B6639A8}">
      <dgm:prSet/>
      <dgm:spPr/>
      <dgm:t>
        <a:bodyPr/>
        <a:lstStyle/>
        <a:p>
          <a:endParaRPr lang="en-US"/>
        </a:p>
      </dgm:t>
    </dgm:pt>
    <dgm:pt modelId="{15FC68F8-8881-46A4-89A9-0E3A4C887CD8}">
      <dgm:prSet phldrT="[Text]"/>
      <dgm:spPr/>
      <dgm:t>
        <a:bodyPr/>
        <a:lstStyle/>
        <a:p>
          <a:r>
            <a:rPr lang="en-US" dirty="0" smtClean="0"/>
            <a:t>Nonrecurring on-time only payments are exempt income. This includes but is not limited to: tax refunds, retroactive one-time payments for SSA, AABD Cash, VA, etc, insurance settlements, retroactive child support pass through payments, refunds on security deposits, etc.</a:t>
          </a:r>
        </a:p>
      </dgm:t>
    </dgm:pt>
    <dgm:pt modelId="{2C1E293C-AD42-4ECA-BC37-076E75B52C8D}" type="parTrans" cxnId="{B0843968-CAA4-4F96-819C-8EAFCC8DEA3D}">
      <dgm:prSet/>
      <dgm:spPr/>
      <dgm:t>
        <a:bodyPr/>
        <a:lstStyle/>
        <a:p>
          <a:endParaRPr lang="en-US"/>
        </a:p>
      </dgm:t>
    </dgm:pt>
    <dgm:pt modelId="{3A3E52D5-1C94-4464-B54D-F4593E031A04}" type="sibTrans" cxnId="{B0843968-CAA4-4F96-819C-8EAFCC8DEA3D}">
      <dgm:prSet/>
      <dgm:spPr/>
      <dgm:t>
        <a:bodyPr/>
        <a:lstStyle/>
        <a:p>
          <a:endParaRPr lang="en-US"/>
        </a:p>
      </dgm:t>
    </dgm:pt>
    <dgm:pt modelId="{A995007E-AF1B-40FF-8509-9481F1A8FBBD}" type="pres">
      <dgm:prSet presAssocID="{27563B09-E86D-4CC1-9DD4-94402FBCFEB5}" presName="linear" presStyleCnt="0">
        <dgm:presLayoutVars>
          <dgm:animLvl val="lvl"/>
          <dgm:resizeHandles val="exact"/>
        </dgm:presLayoutVars>
      </dgm:prSet>
      <dgm:spPr/>
      <dgm:t>
        <a:bodyPr/>
        <a:lstStyle/>
        <a:p>
          <a:endParaRPr lang="en-US"/>
        </a:p>
      </dgm:t>
    </dgm:pt>
    <dgm:pt modelId="{FB871CEE-AC5F-41B6-8978-CC8A488ACC28}" type="pres">
      <dgm:prSet presAssocID="{A73A9EC9-7D8A-4D44-B29F-75C139EEB442}" presName="parentText" presStyleLbl="node1" presStyleIdx="0" presStyleCnt="4">
        <dgm:presLayoutVars>
          <dgm:chMax val="0"/>
          <dgm:bulletEnabled val="1"/>
        </dgm:presLayoutVars>
      </dgm:prSet>
      <dgm:spPr/>
      <dgm:t>
        <a:bodyPr/>
        <a:lstStyle/>
        <a:p>
          <a:endParaRPr lang="en-US"/>
        </a:p>
      </dgm:t>
    </dgm:pt>
    <dgm:pt modelId="{5FA3EF1D-4171-48C9-B058-07BF45ADC6C4}" type="pres">
      <dgm:prSet presAssocID="{A73A9EC9-7D8A-4D44-B29F-75C139EEB442}" presName="childText" presStyleLbl="revTx" presStyleIdx="0" presStyleCnt="4">
        <dgm:presLayoutVars>
          <dgm:bulletEnabled val="1"/>
        </dgm:presLayoutVars>
      </dgm:prSet>
      <dgm:spPr/>
      <dgm:t>
        <a:bodyPr/>
        <a:lstStyle/>
        <a:p>
          <a:endParaRPr lang="en-US"/>
        </a:p>
      </dgm:t>
    </dgm:pt>
    <dgm:pt modelId="{7FFC0699-FA5C-4FE7-B2EE-9D5F19616907}" type="pres">
      <dgm:prSet presAssocID="{F87AB016-981E-422F-B2DF-48FBA0000547}" presName="parentText" presStyleLbl="node1" presStyleIdx="1" presStyleCnt="4">
        <dgm:presLayoutVars>
          <dgm:chMax val="0"/>
          <dgm:bulletEnabled val="1"/>
        </dgm:presLayoutVars>
      </dgm:prSet>
      <dgm:spPr/>
      <dgm:t>
        <a:bodyPr/>
        <a:lstStyle/>
        <a:p>
          <a:endParaRPr lang="en-US"/>
        </a:p>
      </dgm:t>
    </dgm:pt>
    <dgm:pt modelId="{6963D058-7E20-49DF-BE58-1318C2DFD566}" type="pres">
      <dgm:prSet presAssocID="{F87AB016-981E-422F-B2DF-48FBA0000547}" presName="childText" presStyleLbl="revTx" presStyleIdx="1" presStyleCnt="4">
        <dgm:presLayoutVars>
          <dgm:bulletEnabled val="1"/>
        </dgm:presLayoutVars>
      </dgm:prSet>
      <dgm:spPr/>
      <dgm:t>
        <a:bodyPr/>
        <a:lstStyle/>
        <a:p>
          <a:endParaRPr lang="en-US"/>
        </a:p>
      </dgm:t>
    </dgm:pt>
    <dgm:pt modelId="{2B3BD78C-0663-4757-8183-98FB5A0813D3}" type="pres">
      <dgm:prSet presAssocID="{1783F518-B84E-40AB-9D40-5F79BE81C7B5}" presName="parentText" presStyleLbl="node1" presStyleIdx="2" presStyleCnt="4">
        <dgm:presLayoutVars>
          <dgm:chMax val="0"/>
          <dgm:bulletEnabled val="1"/>
        </dgm:presLayoutVars>
      </dgm:prSet>
      <dgm:spPr/>
      <dgm:t>
        <a:bodyPr/>
        <a:lstStyle/>
        <a:p>
          <a:endParaRPr lang="en-US"/>
        </a:p>
      </dgm:t>
    </dgm:pt>
    <dgm:pt modelId="{4B380CF6-0925-4AF1-BC21-B399845D18B4}" type="pres">
      <dgm:prSet presAssocID="{1783F518-B84E-40AB-9D40-5F79BE81C7B5}" presName="childText" presStyleLbl="revTx" presStyleIdx="2" presStyleCnt="4">
        <dgm:presLayoutVars>
          <dgm:bulletEnabled val="1"/>
        </dgm:presLayoutVars>
      </dgm:prSet>
      <dgm:spPr/>
      <dgm:t>
        <a:bodyPr/>
        <a:lstStyle/>
        <a:p>
          <a:endParaRPr lang="en-US"/>
        </a:p>
      </dgm:t>
    </dgm:pt>
    <dgm:pt modelId="{39A4911C-4874-42C3-A797-6056A7744014}" type="pres">
      <dgm:prSet presAssocID="{E9906E5D-9823-4471-BCCD-D025CBBA4A08}" presName="parentText" presStyleLbl="node1" presStyleIdx="3" presStyleCnt="4">
        <dgm:presLayoutVars>
          <dgm:chMax val="0"/>
          <dgm:bulletEnabled val="1"/>
        </dgm:presLayoutVars>
      </dgm:prSet>
      <dgm:spPr/>
      <dgm:t>
        <a:bodyPr/>
        <a:lstStyle/>
        <a:p>
          <a:endParaRPr lang="en-US"/>
        </a:p>
      </dgm:t>
    </dgm:pt>
    <dgm:pt modelId="{5A2792A2-DB78-4FE0-B3F9-DCA676865DA1}" type="pres">
      <dgm:prSet presAssocID="{E9906E5D-9823-4471-BCCD-D025CBBA4A08}" presName="childText" presStyleLbl="revTx" presStyleIdx="3" presStyleCnt="4">
        <dgm:presLayoutVars>
          <dgm:bulletEnabled val="1"/>
        </dgm:presLayoutVars>
      </dgm:prSet>
      <dgm:spPr/>
      <dgm:t>
        <a:bodyPr/>
        <a:lstStyle/>
        <a:p>
          <a:endParaRPr lang="en-US"/>
        </a:p>
      </dgm:t>
    </dgm:pt>
  </dgm:ptLst>
  <dgm:cxnLst>
    <dgm:cxn modelId="{1863C3BA-87A1-4690-92B6-10835DFBB2DB}" type="presOf" srcId="{F87AB016-981E-422F-B2DF-48FBA0000547}" destId="{7FFC0699-FA5C-4FE7-B2EE-9D5F19616907}" srcOrd="0" destOrd="0" presId="urn:microsoft.com/office/officeart/2005/8/layout/vList2"/>
    <dgm:cxn modelId="{6C6A0418-A491-4741-AAD7-16CE045F218F}" type="presOf" srcId="{E9906E5D-9823-4471-BCCD-D025CBBA4A08}" destId="{39A4911C-4874-42C3-A797-6056A7744014}" srcOrd="0" destOrd="0" presId="urn:microsoft.com/office/officeart/2005/8/layout/vList2"/>
    <dgm:cxn modelId="{B7A7D920-F879-457C-BE2E-CD2A332C1735}" srcId="{27563B09-E86D-4CC1-9DD4-94402FBCFEB5}" destId="{1783F518-B84E-40AB-9D40-5F79BE81C7B5}" srcOrd="2" destOrd="0" parTransId="{3008E77B-69C2-4194-A79A-022387D8C927}" sibTransId="{4C1EA8CD-8E60-4183-8946-08FF0F284259}"/>
    <dgm:cxn modelId="{B0843968-CAA4-4F96-819C-8EAFCC8DEA3D}" srcId="{E9906E5D-9823-4471-BCCD-D025CBBA4A08}" destId="{15FC68F8-8881-46A4-89A9-0E3A4C887CD8}" srcOrd="0" destOrd="0" parTransId="{2C1E293C-AD42-4ECA-BC37-076E75B52C8D}" sibTransId="{3A3E52D5-1C94-4464-B54D-F4593E031A04}"/>
    <dgm:cxn modelId="{DD8E1E1E-FFC5-4E37-B0E7-7A66BF5D0AF7}" type="presOf" srcId="{27563B09-E86D-4CC1-9DD4-94402FBCFEB5}" destId="{A995007E-AF1B-40FF-8509-9481F1A8FBBD}" srcOrd="0" destOrd="0" presId="urn:microsoft.com/office/officeart/2005/8/layout/vList2"/>
    <dgm:cxn modelId="{C0C9DE79-8AE1-4E1B-8048-344A5BC9A437}" type="presOf" srcId="{4903D338-EB66-4702-8F1A-66D091A1CCDA}" destId="{5FA3EF1D-4171-48C9-B058-07BF45ADC6C4}" srcOrd="0" destOrd="0" presId="urn:microsoft.com/office/officeart/2005/8/layout/vList2"/>
    <dgm:cxn modelId="{A6B8FB28-E180-418D-AF8F-30EC4B6639A8}" srcId="{27563B09-E86D-4CC1-9DD4-94402FBCFEB5}" destId="{E9906E5D-9823-4471-BCCD-D025CBBA4A08}" srcOrd="3" destOrd="0" parTransId="{E51F5609-6928-4CD2-8294-953558F14FDD}" sibTransId="{EAD7ED67-4762-4DD1-AC97-A6621EEC46CB}"/>
    <dgm:cxn modelId="{9BC54307-0899-4002-8AA6-9F74C5C65ACB}" type="presOf" srcId="{1783F518-B84E-40AB-9D40-5F79BE81C7B5}" destId="{2B3BD78C-0663-4757-8183-98FB5A0813D3}" srcOrd="0" destOrd="0" presId="urn:microsoft.com/office/officeart/2005/8/layout/vList2"/>
    <dgm:cxn modelId="{AAD2DFAC-5F46-4A5E-A684-EA5DBC8C8F06}" srcId="{F87AB016-981E-422F-B2DF-48FBA0000547}" destId="{7B7520B9-F6D4-416D-A289-C1CB871D18B9}" srcOrd="0" destOrd="0" parTransId="{E6471967-973F-4348-9C86-9588347B410B}" sibTransId="{4237A008-689C-45A4-A58F-1A3327E12B3E}"/>
    <dgm:cxn modelId="{2A0D1609-70E0-46B8-90D5-D1D4180ED18A}" type="presOf" srcId="{15FC68F8-8881-46A4-89A9-0E3A4C887CD8}" destId="{5A2792A2-DB78-4FE0-B3F9-DCA676865DA1}" srcOrd="0" destOrd="0" presId="urn:microsoft.com/office/officeart/2005/8/layout/vList2"/>
    <dgm:cxn modelId="{CC039911-C934-4E50-88FC-1950678E8C28}" type="presOf" srcId="{A73A9EC9-7D8A-4D44-B29F-75C139EEB442}" destId="{FB871CEE-AC5F-41B6-8978-CC8A488ACC28}" srcOrd="0" destOrd="0" presId="urn:microsoft.com/office/officeart/2005/8/layout/vList2"/>
    <dgm:cxn modelId="{C46DA8FA-CCB8-4757-96E5-7FD632294DC4}" srcId="{1783F518-B84E-40AB-9D40-5F79BE81C7B5}" destId="{AC3E207B-A2CF-4253-9A9E-CA5F79B5C1F1}" srcOrd="0" destOrd="0" parTransId="{64E90EF3-382C-4C85-95FF-E081D125E1DE}" sibTransId="{8280A316-E43D-4A74-936D-0BC1DEDCAACC}"/>
    <dgm:cxn modelId="{2652369C-0091-4810-BDD2-A5830FC475A8}" type="presOf" srcId="{AC3E207B-A2CF-4253-9A9E-CA5F79B5C1F1}" destId="{4B380CF6-0925-4AF1-BC21-B399845D18B4}" srcOrd="0" destOrd="0" presId="urn:microsoft.com/office/officeart/2005/8/layout/vList2"/>
    <dgm:cxn modelId="{778D0A08-7FD9-4DE6-8FC3-6A9DC7732E8A}" srcId="{27563B09-E86D-4CC1-9DD4-94402FBCFEB5}" destId="{F87AB016-981E-422F-B2DF-48FBA0000547}" srcOrd="1" destOrd="0" parTransId="{44BA15AC-D7CC-4194-BF2D-AB422F5C1F6A}" sibTransId="{78B3461D-B82B-4E4D-87AD-6B680CDB276D}"/>
    <dgm:cxn modelId="{FC3321E9-C08F-46C9-83CB-DC8C3FCD0FE2}" srcId="{27563B09-E86D-4CC1-9DD4-94402FBCFEB5}" destId="{A73A9EC9-7D8A-4D44-B29F-75C139EEB442}" srcOrd="0" destOrd="0" parTransId="{F229C7BF-1641-4A70-A753-49F417B5D167}" sibTransId="{9C5E5667-1838-444B-895B-923E2863A454}"/>
    <dgm:cxn modelId="{482664C0-0A70-43CA-A25D-180419884EBB}" type="presOf" srcId="{7B7520B9-F6D4-416D-A289-C1CB871D18B9}" destId="{6963D058-7E20-49DF-BE58-1318C2DFD566}" srcOrd="0" destOrd="0" presId="urn:microsoft.com/office/officeart/2005/8/layout/vList2"/>
    <dgm:cxn modelId="{6EC7C381-63C1-4AB0-9115-841F49834E5C}" srcId="{A73A9EC9-7D8A-4D44-B29F-75C139EEB442}" destId="{4903D338-EB66-4702-8F1A-66D091A1CCDA}" srcOrd="0" destOrd="0" parTransId="{01299AE2-5195-4885-9F98-7A4BC9A978FB}" sibTransId="{0E29D82C-72DA-483D-BBA2-003D76AFF740}"/>
    <dgm:cxn modelId="{5BF31EF3-F0A1-467C-9F1E-462A155C9093}" type="presParOf" srcId="{A995007E-AF1B-40FF-8509-9481F1A8FBBD}" destId="{FB871CEE-AC5F-41B6-8978-CC8A488ACC28}" srcOrd="0" destOrd="0" presId="urn:microsoft.com/office/officeart/2005/8/layout/vList2"/>
    <dgm:cxn modelId="{4CDF260C-48A6-452C-A0F8-5408290437C1}" type="presParOf" srcId="{A995007E-AF1B-40FF-8509-9481F1A8FBBD}" destId="{5FA3EF1D-4171-48C9-B058-07BF45ADC6C4}" srcOrd="1" destOrd="0" presId="urn:microsoft.com/office/officeart/2005/8/layout/vList2"/>
    <dgm:cxn modelId="{6D154366-4082-4550-BBD3-AE955FB2808E}" type="presParOf" srcId="{A995007E-AF1B-40FF-8509-9481F1A8FBBD}" destId="{7FFC0699-FA5C-4FE7-B2EE-9D5F19616907}" srcOrd="2" destOrd="0" presId="urn:microsoft.com/office/officeart/2005/8/layout/vList2"/>
    <dgm:cxn modelId="{38948E2D-AB84-49DC-BB97-CFAC8EB76DB7}" type="presParOf" srcId="{A995007E-AF1B-40FF-8509-9481F1A8FBBD}" destId="{6963D058-7E20-49DF-BE58-1318C2DFD566}" srcOrd="3" destOrd="0" presId="urn:microsoft.com/office/officeart/2005/8/layout/vList2"/>
    <dgm:cxn modelId="{C5170DFE-8AEF-406B-97D1-78D906852112}" type="presParOf" srcId="{A995007E-AF1B-40FF-8509-9481F1A8FBBD}" destId="{2B3BD78C-0663-4757-8183-98FB5A0813D3}" srcOrd="4" destOrd="0" presId="urn:microsoft.com/office/officeart/2005/8/layout/vList2"/>
    <dgm:cxn modelId="{29BD556A-0280-425E-AAC5-8475D8814C0C}" type="presParOf" srcId="{A995007E-AF1B-40FF-8509-9481F1A8FBBD}" destId="{4B380CF6-0925-4AF1-BC21-B399845D18B4}" srcOrd="5" destOrd="0" presId="urn:microsoft.com/office/officeart/2005/8/layout/vList2"/>
    <dgm:cxn modelId="{E69A924C-6D8E-402F-A396-EFB8B839C3BC}" type="presParOf" srcId="{A995007E-AF1B-40FF-8509-9481F1A8FBBD}" destId="{39A4911C-4874-42C3-A797-6056A7744014}" srcOrd="6" destOrd="0" presId="urn:microsoft.com/office/officeart/2005/8/layout/vList2"/>
    <dgm:cxn modelId="{3FA3AA4E-8497-40D3-820C-B78B986DF811}" type="presParOf" srcId="{A995007E-AF1B-40FF-8509-9481F1A8FBBD}" destId="{5A2792A2-DB78-4FE0-B3F9-DCA676865DA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B47720-3D8D-4341-B058-331891DE8A2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8994DABA-77A3-4FCA-BDEB-DCE5B690C029}">
      <dgm:prSet phldrT="[Text]"/>
      <dgm:spPr/>
      <dgm:t>
        <a:bodyPr/>
        <a:lstStyle/>
        <a:p>
          <a:r>
            <a:rPr lang="en-US" b="1" dirty="0" smtClean="0"/>
            <a:t>Application</a:t>
          </a:r>
          <a:endParaRPr lang="en-US" b="1" dirty="0"/>
        </a:p>
      </dgm:t>
    </dgm:pt>
    <dgm:pt modelId="{63217D34-5F68-469A-9475-14D80D48C35D}" type="parTrans" cxnId="{92E5B1E1-B5E8-4E59-8970-84A20E1A4E78}">
      <dgm:prSet/>
      <dgm:spPr/>
      <dgm:t>
        <a:bodyPr/>
        <a:lstStyle/>
        <a:p>
          <a:endParaRPr lang="en-US"/>
        </a:p>
      </dgm:t>
    </dgm:pt>
    <dgm:pt modelId="{990EB380-F0D7-417C-B075-DD17B2BE84C1}" type="sibTrans" cxnId="{92E5B1E1-B5E8-4E59-8970-84A20E1A4E78}">
      <dgm:prSet/>
      <dgm:spPr/>
      <dgm:t>
        <a:bodyPr/>
        <a:lstStyle/>
        <a:p>
          <a:endParaRPr lang="en-US" dirty="0"/>
        </a:p>
      </dgm:t>
    </dgm:pt>
    <dgm:pt modelId="{E168F0E8-CB1F-49A6-8669-229E36AB3753}">
      <dgm:prSet phldrT="[Text]"/>
      <dgm:spPr/>
      <dgm:t>
        <a:bodyPr/>
        <a:lstStyle/>
        <a:p>
          <a:r>
            <a:rPr lang="en-US" b="1" dirty="0" smtClean="0"/>
            <a:t>Eligibility Verification</a:t>
          </a:r>
          <a:endParaRPr lang="en-US" b="1" dirty="0"/>
        </a:p>
      </dgm:t>
    </dgm:pt>
    <dgm:pt modelId="{DAD07D35-0519-4B97-92F3-F3D5B4CDDC40}" type="parTrans" cxnId="{26D3A184-E4E4-4CDF-9FEF-7A71A44421B5}">
      <dgm:prSet/>
      <dgm:spPr/>
      <dgm:t>
        <a:bodyPr/>
        <a:lstStyle/>
        <a:p>
          <a:endParaRPr lang="en-US"/>
        </a:p>
      </dgm:t>
    </dgm:pt>
    <dgm:pt modelId="{DFFFCF55-5108-4648-86EB-60CDFC481C87}" type="sibTrans" cxnId="{26D3A184-E4E4-4CDF-9FEF-7A71A44421B5}">
      <dgm:prSet/>
      <dgm:spPr/>
      <dgm:t>
        <a:bodyPr/>
        <a:lstStyle/>
        <a:p>
          <a:endParaRPr lang="en-US" dirty="0"/>
        </a:p>
      </dgm:t>
    </dgm:pt>
    <dgm:pt modelId="{CD074459-10E5-42FD-9E95-EFD1D168D470}">
      <dgm:prSet phldrT="[Text]"/>
      <dgm:spPr/>
      <dgm:t>
        <a:bodyPr/>
        <a:lstStyle/>
        <a:p>
          <a:r>
            <a:rPr lang="en-US" b="1" dirty="0" smtClean="0"/>
            <a:t>Notice of Decision</a:t>
          </a:r>
          <a:endParaRPr lang="en-US" b="1" dirty="0"/>
        </a:p>
      </dgm:t>
    </dgm:pt>
    <dgm:pt modelId="{3BC72239-0AC6-4195-BD61-97FB065D9E85}" type="parTrans" cxnId="{CA711260-0C76-4383-B88D-70F93CA8BBC4}">
      <dgm:prSet/>
      <dgm:spPr/>
      <dgm:t>
        <a:bodyPr/>
        <a:lstStyle/>
        <a:p>
          <a:endParaRPr lang="en-US"/>
        </a:p>
      </dgm:t>
    </dgm:pt>
    <dgm:pt modelId="{885CEC04-DC2D-464E-9102-BC80DCD88429}" type="sibTrans" cxnId="{CA711260-0C76-4383-B88D-70F93CA8BBC4}">
      <dgm:prSet/>
      <dgm:spPr/>
      <dgm:t>
        <a:bodyPr/>
        <a:lstStyle/>
        <a:p>
          <a:endParaRPr lang="en-US"/>
        </a:p>
      </dgm:t>
    </dgm:pt>
    <dgm:pt modelId="{38D94519-7136-43B9-B880-EDF9EEEA91CC}">
      <dgm:prSet phldrT="[Text]"/>
      <dgm:spPr/>
      <dgm:t>
        <a:bodyPr/>
        <a:lstStyle/>
        <a:p>
          <a:r>
            <a:rPr lang="en-US" b="1" dirty="0" smtClean="0"/>
            <a:t>Interview </a:t>
          </a:r>
          <a:endParaRPr lang="en-US" b="1" dirty="0"/>
        </a:p>
      </dgm:t>
    </dgm:pt>
    <dgm:pt modelId="{9AD48505-741E-4852-83AF-88E6067246E3}" type="parTrans" cxnId="{0E13E979-F04F-4643-A877-E723F4CCAD48}">
      <dgm:prSet/>
      <dgm:spPr/>
      <dgm:t>
        <a:bodyPr/>
        <a:lstStyle/>
        <a:p>
          <a:endParaRPr lang="en-US"/>
        </a:p>
      </dgm:t>
    </dgm:pt>
    <dgm:pt modelId="{CA4A2224-0946-44E4-85EF-D9FC730BE496}" type="sibTrans" cxnId="{0E13E979-F04F-4643-A877-E723F4CCAD48}">
      <dgm:prSet/>
      <dgm:spPr/>
      <dgm:t>
        <a:bodyPr/>
        <a:lstStyle/>
        <a:p>
          <a:endParaRPr lang="en-US" dirty="0"/>
        </a:p>
      </dgm:t>
    </dgm:pt>
    <dgm:pt modelId="{02A53347-C527-4A77-BB29-D7C259D74EAB}" type="pres">
      <dgm:prSet presAssocID="{EBB47720-3D8D-4341-B058-331891DE8A2B}" presName="Name0" presStyleCnt="0">
        <dgm:presLayoutVars>
          <dgm:dir/>
          <dgm:resizeHandles val="exact"/>
        </dgm:presLayoutVars>
      </dgm:prSet>
      <dgm:spPr/>
      <dgm:t>
        <a:bodyPr/>
        <a:lstStyle/>
        <a:p>
          <a:endParaRPr lang="en-US"/>
        </a:p>
      </dgm:t>
    </dgm:pt>
    <dgm:pt modelId="{46D1D5F6-5682-4526-8BC3-9CD8453C7043}" type="pres">
      <dgm:prSet presAssocID="{8994DABA-77A3-4FCA-BDEB-DCE5B690C029}" presName="node" presStyleLbl="node1" presStyleIdx="0" presStyleCnt="4">
        <dgm:presLayoutVars>
          <dgm:bulletEnabled val="1"/>
        </dgm:presLayoutVars>
      </dgm:prSet>
      <dgm:spPr/>
      <dgm:t>
        <a:bodyPr/>
        <a:lstStyle/>
        <a:p>
          <a:endParaRPr lang="en-US"/>
        </a:p>
      </dgm:t>
    </dgm:pt>
    <dgm:pt modelId="{550803A5-D4BD-41EA-B541-55A4B17ACAAF}" type="pres">
      <dgm:prSet presAssocID="{990EB380-F0D7-417C-B075-DD17B2BE84C1}" presName="sibTrans" presStyleLbl="sibTrans1D1" presStyleIdx="0" presStyleCnt="3"/>
      <dgm:spPr/>
      <dgm:t>
        <a:bodyPr/>
        <a:lstStyle/>
        <a:p>
          <a:endParaRPr lang="en-US"/>
        </a:p>
      </dgm:t>
    </dgm:pt>
    <dgm:pt modelId="{AB6F59C2-70A4-4B67-8E9C-B27C69A71490}" type="pres">
      <dgm:prSet presAssocID="{990EB380-F0D7-417C-B075-DD17B2BE84C1}" presName="connectorText" presStyleLbl="sibTrans1D1" presStyleIdx="0" presStyleCnt="3"/>
      <dgm:spPr/>
      <dgm:t>
        <a:bodyPr/>
        <a:lstStyle/>
        <a:p>
          <a:endParaRPr lang="en-US"/>
        </a:p>
      </dgm:t>
    </dgm:pt>
    <dgm:pt modelId="{B9DF8C77-2E5B-4F3C-8392-6DC75595ECBC}" type="pres">
      <dgm:prSet presAssocID="{38D94519-7136-43B9-B880-EDF9EEEA91CC}" presName="node" presStyleLbl="node1" presStyleIdx="1" presStyleCnt="4">
        <dgm:presLayoutVars>
          <dgm:bulletEnabled val="1"/>
        </dgm:presLayoutVars>
      </dgm:prSet>
      <dgm:spPr/>
      <dgm:t>
        <a:bodyPr/>
        <a:lstStyle/>
        <a:p>
          <a:endParaRPr lang="en-US"/>
        </a:p>
      </dgm:t>
    </dgm:pt>
    <dgm:pt modelId="{CB3405DC-519F-4E6D-ADD8-B671010DD4C0}" type="pres">
      <dgm:prSet presAssocID="{CA4A2224-0946-44E4-85EF-D9FC730BE496}" presName="sibTrans" presStyleLbl="sibTrans1D1" presStyleIdx="1" presStyleCnt="3"/>
      <dgm:spPr/>
      <dgm:t>
        <a:bodyPr/>
        <a:lstStyle/>
        <a:p>
          <a:endParaRPr lang="en-US"/>
        </a:p>
      </dgm:t>
    </dgm:pt>
    <dgm:pt modelId="{88A4085B-725E-498B-8FE5-66BBD19BA2CE}" type="pres">
      <dgm:prSet presAssocID="{CA4A2224-0946-44E4-85EF-D9FC730BE496}" presName="connectorText" presStyleLbl="sibTrans1D1" presStyleIdx="1" presStyleCnt="3"/>
      <dgm:spPr/>
      <dgm:t>
        <a:bodyPr/>
        <a:lstStyle/>
        <a:p>
          <a:endParaRPr lang="en-US"/>
        </a:p>
      </dgm:t>
    </dgm:pt>
    <dgm:pt modelId="{5595324C-CB3D-43BE-8F2C-554B3E519463}" type="pres">
      <dgm:prSet presAssocID="{E168F0E8-CB1F-49A6-8669-229E36AB3753}" presName="node" presStyleLbl="node1" presStyleIdx="2" presStyleCnt="4">
        <dgm:presLayoutVars>
          <dgm:bulletEnabled val="1"/>
        </dgm:presLayoutVars>
      </dgm:prSet>
      <dgm:spPr/>
      <dgm:t>
        <a:bodyPr/>
        <a:lstStyle/>
        <a:p>
          <a:endParaRPr lang="en-US"/>
        </a:p>
      </dgm:t>
    </dgm:pt>
    <dgm:pt modelId="{C412B966-6BE5-4C27-8236-9CB5A473AF3A}" type="pres">
      <dgm:prSet presAssocID="{DFFFCF55-5108-4648-86EB-60CDFC481C87}" presName="sibTrans" presStyleLbl="sibTrans1D1" presStyleIdx="2" presStyleCnt="3"/>
      <dgm:spPr/>
      <dgm:t>
        <a:bodyPr/>
        <a:lstStyle/>
        <a:p>
          <a:endParaRPr lang="en-US"/>
        </a:p>
      </dgm:t>
    </dgm:pt>
    <dgm:pt modelId="{51CB39BA-EAD7-4327-B330-436B7ED40B2B}" type="pres">
      <dgm:prSet presAssocID="{DFFFCF55-5108-4648-86EB-60CDFC481C87}" presName="connectorText" presStyleLbl="sibTrans1D1" presStyleIdx="2" presStyleCnt="3"/>
      <dgm:spPr/>
      <dgm:t>
        <a:bodyPr/>
        <a:lstStyle/>
        <a:p>
          <a:endParaRPr lang="en-US"/>
        </a:p>
      </dgm:t>
    </dgm:pt>
    <dgm:pt modelId="{60837246-88EC-42E5-89E6-2A6F2193A816}" type="pres">
      <dgm:prSet presAssocID="{CD074459-10E5-42FD-9E95-EFD1D168D470}" presName="node" presStyleLbl="node1" presStyleIdx="3" presStyleCnt="4">
        <dgm:presLayoutVars>
          <dgm:bulletEnabled val="1"/>
        </dgm:presLayoutVars>
      </dgm:prSet>
      <dgm:spPr/>
      <dgm:t>
        <a:bodyPr/>
        <a:lstStyle/>
        <a:p>
          <a:endParaRPr lang="en-US"/>
        </a:p>
      </dgm:t>
    </dgm:pt>
  </dgm:ptLst>
  <dgm:cxnLst>
    <dgm:cxn modelId="{0E13E979-F04F-4643-A877-E723F4CCAD48}" srcId="{EBB47720-3D8D-4341-B058-331891DE8A2B}" destId="{38D94519-7136-43B9-B880-EDF9EEEA91CC}" srcOrd="1" destOrd="0" parTransId="{9AD48505-741E-4852-83AF-88E6067246E3}" sibTransId="{CA4A2224-0946-44E4-85EF-D9FC730BE496}"/>
    <dgm:cxn modelId="{26D3A184-E4E4-4CDF-9FEF-7A71A44421B5}" srcId="{EBB47720-3D8D-4341-B058-331891DE8A2B}" destId="{E168F0E8-CB1F-49A6-8669-229E36AB3753}" srcOrd="2" destOrd="0" parTransId="{DAD07D35-0519-4B97-92F3-F3D5B4CDDC40}" sibTransId="{DFFFCF55-5108-4648-86EB-60CDFC481C87}"/>
    <dgm:cxn modelId="{92E5B1E1-B5E8-4E59-8970-84A20E1A4E78}" srcId="{EBB47720-3D8D-4341-B058-331891DE8A2B}" destId="{8994DABA-77A3-4FCA-BDEB-DCE5B690C029}" srcOrd="0" destOrd="0" parTransId="{63217D34-5F68-469A-9475-14D80D48C35D}" sibTransId="{990EB380-F0D7-417C-B075-DD17B2BE84C1}"/>
    <dgm:cxn modelId="{0A2E6EFD-02E9-45FB-90B2-6FD8760E0049}" type="presOf" srcId="{DFFFCF55-5108-4648-86EB-60CDFC481C87}" destId="{51CB39BA-EAD7-4327-B330-436B7ED40B2B}" srcOrd="1" destOrd="0" presId="urn:microsoft.com/office/officeart/2005/8/layout/bProcess3"/>
    <dgm:cxn modelId="{393B14E1-E980-49F7-A30A-0476E0221250}" type="presOf" srcId="{8994DABA-77A3-4FCA-BDEB-DCE5B690C029}" destId="{46D1D5F6-5682-4526-8BC3-9CD8453C7043}" srcOrd="0" destOrd="0" presId="urn:microsoft.com/office/officeart/2005/8/layout/bProcess3"/>
    <dgm:cxn modelId="{A6240F98-600E-4CA3-9DC0-6E6266AE21CB}" type="presOf" srcId="{CD074459-10E5-42FD-9E95-EFD1D168D470}" destId="{60837246-88EC-42E5-89E6-2A6F2193A816}" srcOrd="0" destOrd="0" presId="urn:microsoft.com/office/officeart/2005/8/layout/bProcess3"/>
    <dgm:cxn modelId="{CA711260-0C76-4383-B88D-70F93CA8BBC4}" srcId="{EBB47720-3D8D-4341-B058-331891DE8A2B}" destId="{CD074459-10E5-42FD-9E95-EFD1D168D470}" srcOrd="3" destOrd="0" parTransId="{3BC72239-0AC6-4195-BD61-97FB065D9E85}" sibTransId="{885CEC04-DC2D-464E-9102-BC80DCD88429}"/>
    <dgm:cxn modelId="{85024F1E-AB4B-4722-9CA8-E8CE13EE1E54}" type="presOf" srcId="{EBB47720-3D8D-4341-B058-331891DE8A2B}" destId="{02A53347-C527-4A77-BB29-D7C259D74EAB}" srcOrd="0" destOrd="0" presId="urn:microsoft.com/office/officeart/2005/8/layout/bProcess3"/>
    <dgm:cxn modelId="{8CC6BCD1-0DC6-425A-A7F6-B533347A43CF}" type="presOf" srcId="{990EB380-F0D7-417C-B075-DD17B2BE84C1}" destId="{AB6F59C2-70A4-4B67-8E9C-B27C69A71490}" srcOrd="1" destOrd="0" presId="urn:microsoft.com/office/officeart/2005/8/layout/bProcess3"/>
    <dgm:cxn modelId="{DC7E26C0-7F37-4E20-9592-C37A1CF0D191}" type="presOf" srcId="{CA4A2224-0946-44E4-85EF-D9FC730BE496}" destId="{CB3405DC-519F-4E6D-ADD8-B671010DD4C0}" srcOrd="0" destOrd="0" presId="urn:microsoft.com/office/officeart/2005/8/layout/bProcess3"/>
    <dgm:cxn modelId="{08FA2922-FEA1-44D5-9442-A616CFE90158}" type="presOf" srcId="{E168F0E8-CB1F-49A6-8669-229E36AB3753}" destId="{5595324C-CB3D-43BE-8F2C-554B3E519463}" srcOrd="0" destOrd="0" presId="urn:microsoft.com/office/officeart/2005/8/layout/bProcess3"/>
    <dgm:cxn modelId="{0D96E9AB-B29D-4506-BFFB-25F9D8DFDB37}" type="presOf" srcId="{990EB380-F0D7-417C-B075-DD17B2BE84C1}" destId="{550803A5-D4BD-41EA-B541-55A4B17ACAAF}" srcOrd="0" destOrd="0" presId="urn:microsoft.com/office/officeart/2005/8/layout/bProcess3"/>
    <dgm:cxn modelId="{7B88216D-AB30-4586-AC7C-B6A99CB4C7DB}" type="presOf" srcId="{DFFFCF55-5108-4648-86EB-60CDFC481C87}" destId="{C412B966-6BE5-4C27-8236-9CB5A473AF3A}" srcOrd="0" destOrd="0" presId="urn:microsoft.com/office/officeart/2005/8/layout/bProcess3"/>
    <dgm:cxn modelId="{9F19A64D-D62C-4406-8102-F98742D7B5E0}" type="presOf" srcId="{38D94519-7136-43B9-B880-EDF9EEEA91CC}" destId="{B9DF8C77-2E5B-4F3C-8392-6DC75595ECBC}" srcOrd="0" destOrd="0" presId="urn:microsoft.com/office/officeart/2005/8/layout/bProcess3"/>
    <dgm:cxn modelId="{BD4CD3CE-FEE6-405F-9439-E4DB30DDF9BB}" type="presOf" srcId="{CA4A2224-0946-44E4-85EF-D9FC730BE496}" destId="{88A4085B-725E-498B-8FE5-66BBD19BA2CE}" srcOrd="1" destOrd="0" presId="urn:microsoft.com/office/officeart/2005/8/layout/bProcess3"/>
    <dgm:cxn modelId="{FCE44106-6229-4468-83D7-C2A9AD164FFD}" type="presParOf" srcId="{02A53347-C527-4A77-BB29-D7C259D74EAB}" destId="{46D1D5F6-5682-4526-8BC3-9CD8453C7043}" srcOrd="0" destOrd="0" presId="urn:microsoft.com/office/officeart/2005/8/layout/bProcess3"/>
    <dgm:cxn modelId="{621AEF5F-F301-458C-85FA-EE6DE4E6250A}" type="presParOf" srcId="{02A53347-C527-4A77-BB29-D7C259D74EAB}" destId="{550803A5-D4BD-41EA-B541-55A4B17ACAAF}" srcOrd="1" destOrd="0" presId="urn:microsoft.com/office/officeart/2005/8/layout/bProcess3"/>
    <dgm:cxn modelId="{677B321E-8026-4E5B-9B1F-4672C6176A94}" type="presParOf" srcId="{550803A5-D4BD-41EA-B541-55A4B17ACAAF}" destId="{AB6F59C2-70A4-4B67-8E9C-B27C69A71490}" srcOrd="0" destOrd="0" presId="urn:microsoft.com/office/officeart/2005/8/layout/bProcess3"/>
    <dgm:cxn modelId="{173BBDA9-46CC-497D-82BE-92656DF0DACE}" type="presParOf" srcId="{02A53347-C527-4A77-BB29-D7C259D74EAB}" destId="{B9DF8C77-2E5B-4F3C-8392-6DC75595ECBC}" srcOrd="2" destOrd="0" presId="urn:microsoft.com/office/officeart/2005/8/layout/bProcess3"/>
    <dgm:cxn modelId="{D5A2074D-F4F2-4AAB-B886-EA4FA1A822BB}" type="presParOf" srcId="{02A53347-C527-4A77-BB29-D7C259D74EAB}" destId="{CB3405DC-519F-4E6D-ADD8-B671010DD4C0}" srcOrd="3" destOrd="0" presId="urn:microsoft.com/office/officeart/2005/8/layout/bProcess3"/>
    <dgm:cxn modelId="{E181C590-9B15-4387-9971-5EB37AC1E31D}" type="presParOf" srcId="{CB3405DC-519F-4E6D-ADD8-B671010DD4C0}" destId="{88A4085B-725E-498B-8FE5-66BBD19BA2CE}" srcOrd="0" destOrd="0" presId="urn:microsoft.com/office/officeart/2005/8/layout/bProcess3"/>
    <dgm:cxn modelId="{B36D5D3D-EB37-4C39-859A-F653CB885EB0}" type="presParOf" srcId="{02A53347-C527-4A77-BB29-D7C259D74EAB}" destId="{5595324C-CB3D-43BE-8F2C-554B3E519463}" srcOrd="4" destOrd="0" presId="urn:microsoft.com/office/officeart/2005/8/layout/bProcess3"/>
    <dgm:cxn modelId="{4FE6401D-58A7-4923-9198-79DE70E6A84E}" type="presParOf" srcId="{02A53347-C527-4A77-BB29-D7C259D74EAB}" destId="{C412B966-6BE5-4C27-8236-9CB5A473AF3A}" srcOrd="5" destOrd="0" presId="urn:microsoft.com/office/officeart/2005/8/layout/bProcess3"/>
    <dgm:cxn modelId="{D6189F71-CEB3-4DC8-A255-770BA8362A1A}" type="presParOf" srcId="{C412B966-6BE5-4C27-8236-9CB5A473AF3A}" destId="{51CB39BA-EAD7-4327-B330-436B7ED40B2B}" srcOrd="0" destOrd="0" presId="urn:microsoft.com/office/officeart/2005/8/layout/bProcess3"/>
    <dgm:cxn modelId="{69C21B35-0F10-4339-925D-8FB2330EA7F7}" type="presParOf" srcId="{02A53347-C527-4A77-BB29-D7C259D74EAB}" destId="{60837246-88EC-42E5-89E6-2A6F2193A816}"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2BB2E8-EBF6-4D57-8702-2A6BD85EC77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C95392A0-8BE7-4546-BA72-2DB3F06B619D}">
      <dgm:prSet phldrT="[Text]"/>
      <dgm:spPr/>
      <dgm:t>
        <a:bodyPr/>
        <a:lstStyle/>
        <a:p>
          <a:r>
            <a:rPr lang="en-US" dirty="0" smtClean="0"/>
            <a:t>What is appealed?</a:t>
          </a:r>
          <a:endParaRPr lang="en-US" dirty="0"/>
        </a:p>
      </dgm:t>
    </dgm:pt>
    <dgm:pt modelId="{A1A42E48-2D60-4699-997E-510C769D4ADD}" type="parTrans" cxnId="{C3F3956B-0CEB-44C7-87E7-5CBDE6F3F2C0}">
      <dgm:prSet/>
      <dgm:spPr/>
      <dgm:t>
        <a:bodyPr/>
        <a:lstStyle/>
        <a:p>
          <a:endParaRPr lang="en-US"/>
        </a:p>
      </dgm:t>
    </dgm:pt>
    <dgm:pt modelId="{70896E73-AAC8-49D6-B8AD-1790CC870B13}" type="sibTrans" cxnId="{C3F3956B-0CEB-44C7-87E7-5CBDE6F3F2C0}">
      <dgm:prSet/>
      <dgm:spPr/>
      <dgm:t>
        <a:bodyPr/>
        <a:lstStyle/>
        <a:p>
          <a:endParaRPr lang="en-US"/>
        </a:p>
      </dgm:t>
    </dgm:pt>
    <dgm:pt modelId="{1EC791BD-1D21-4483-892F-89C69AE5D78E}">
      <dgm:prSet phldrT="[Text]"/>
      <dgm:spPr/>
      <dgm:t>
        <a:bodyPr/>
        <a:lstStyle/>
        <a:p>
          <a:r>
            <a:rPr lang="en-US" dirty="0" smtClean="0"/>
            <a:t>Incorrect decision </a:t>
          </a:r>
          <a:endParaRPr lang="en-US" dirty="0"/>
        </a:p>
      </dgm:t>
    </dgm:pt>
    <dgm:pt modelId="{14E2CC7A-1049-401A-BCEA-02800A399612}" type="parTrans" cxnId="{80CAE031-4276-4178-B5CA-624FE9155699}">
      <dgm:prSet/>
      <dgm:spPr/>
      <dgm:t>
        <a:bodyPr/>
        <a:lstStyle/>
        <a:p>
          <a:endParaRPr lang="en-US"/>
        </a:p>
      </dgm:t>
    </dgm:pt>
    <dgm:pt modelId="{443C3D05-0255-4D40-B961-6F8EDB08B2C6}" type="sibTrans" cxnId="{80CAE031-4276-4178-B5CA-624FE9155699}">
      <dgm:prSet/>
      <dgm:spPr/>
      <dgm:t>
        <a:bodyPr/>
        <a:lstStyle/>
        <a:p>
          <a:endParaRPr lang="en-US"/>
        </a:p>
      </dgm:t>
    </dgm:pt>
    <dgm:pt modelId="{C7F5BA1C-8796-4E38-9C56-A1948E1A0622}">
      <dgm:prSet phldrT="[Text]"/>
      <dgm:spPr/>
      <dgm:t>
        <a:bodyPr/>
        <a:lstStyle/>
        <a:p>
          <a:r>
            <a:rPr lang="en-US" dirty="0" smtClean="0"/>
            <a:t>No decision within the processing time (“Inaction”)</a:t>
          </a:r>
          <a:endParaRPr lang="en-US" dirty="0"/>
        </a:p>
      </dgm:t>
    </dgm:pt>
    <dgm:pt modelId="{CB6EB61A-D205-4026-BA64-98CCB7537773}" type="parTrans" cxnId="{07556724-AB3A-41A8-A84B-7CADA7019E0F}">
      <dgm:prSet/>
      <dgm:spPr/>
      <dgm:t>
        <a:bodyPr/>
        <a:lstStyle/>
        <a:p>
          <a:endParaRPr lang="en-US"/>
        </a:p>
      </dgm:t>
    </dgm:pt>
    <dgm:pt modelId="{C1E1F6ED-9206-4E07-9863-672E14A22AEC}" type="sibTrans" cxnId="{07556724-AB3A-41A8-A84B-7CADA7019E0F}">
      <dgm:prSet/>
      <dgm:spPr/>
      <dgm:t>
        <a:bodyPr/>
        <a:lstStyle/>
        <a:p>
          <a:endParaRPr lang="en-US"/>
        </a:p>
      </dgm:t>
    </dgm:pt>
    <dgm:pt modelId="{38EC3201-78E6-44CF-A0E8-8A9480B892FC}">
      <dgm:prSet phldrT="[Text]"/>
      <dgm:spPr/>
      <dgm:t>
        <a:bodyPr/>
        <a:lstStyle/>
        <a:p>
          <a:r>
            <a:rPr lang="en-US" dirty="0" smtClean="0"/>
            <a:t>Time to File</a:t>
          </a:r>
          <a:endParaRPr lang="en-US" dirty="0"/>
        </a:p>
      </dgm:t>
    </dgm:pt>
    <dgm:pt modelId="{1CDB7E1F-AF93-40AB-AB9F-7B4CEAC3979B}" type="parTrans" cxnId="{B8CEFA9D-28F4-4535-9C2D-C0421871926E}">
      <dgm:prSet/>
      <dgm:spPr/>
      <dgm:t>
        <a:bodyPr/>
        <a:lstStyle/>
        <a:p>
          <a:endParaRPr lang="en-US"/>
        </a:p>
      </dgm:t>
    </dgm:pt>
    <dgm:pt modelId="{082CCFD1-94FF-46A6-B857-969041663FEF}" type="sibTrans" cxnId="{B8CEFA9D-28F4-4535-9C2D-C0421871926E}">
      <dgm:prSet/>
      <dgm:spPr/>
      <dgm:t>
        <a:bodyPr/>
        <a:lstStyle/>
        <a:p>
          <a:endParaRPr lang="en-US"/>
        </a:p>
      </dgm:t>
    </dgm:pt>
    <dgm:pt modelId="{FBAB31A1-CA3D-44A6-A454-03242543D508}">
      <dgm:prSet phldrT="[Text]"/>
      <dgm:spPr/>
      <dgm:t>
        <a:bodyPr/>
        <a:lstStyle/>
        <a:p>
          <a:r>
            <a:rPr lang="en-US" dirty="0" smtClean="0"/>
            <a:t>SNAP: </a:t>
          </a:r>
          <a:r>
            <a:rPr lang="en-US" b="1" dirty="0" smtClean="0"/>
            <a:t>90 days*</a:t>
          </a:r>
          <a:endParaRPr lang="en-US" b="1" dirty="0"/>
        </a:p>
      </dgm:t>
    </dgm:pt>
    <dgm:pt modelId="{ACB32DD9-DEE0-45E0-8BE1-D68E4EC9C09F}" type="parTrans" cxnId="{13F107CA-2F26-4AFE-A78E-41CE1E217372}">
      <dgm:prSet/>
      <dgm:spPr/>
      <dgm:t>
        <a:bodyPr/>
        <a:lstStyle/>
        <a:p>
          <a:endParaRPr lang="en-US"/>
        </a:p>
      </dgm:t>
    </dgm:pt>
    <dgm:pt modelId="{E1F91657-9327-40F2-97D5-C3A4CDB731EC}" type="sibTrans" cxnId="{13F107CA-2F26-4AFE-A78E-41CE1E217372}">
      <dgm:prSet/>
      <dgm:spPr/>
      <dgm:t>
        <a:bodyPr/>
        <a:lstStyle/>
        <a:p>
          <a:endParaRPr lang="en-US"/>
        </a:p>
      </dgm:t>
    </dgm:pt>
    <dgm:pt modelId="{C438B7E8-E789-4F47-AF51-7C87E2533711}">
      <dgm:prSet phldrT="[Text]"/>
      <dgm:spPr/>
      <dgm:t>
        <a:bodyPr/>
        <a:lstStyle/>
        <a:p>
          <a:r>
            <a:rPr lang="en-US" dirty="0" smtClean="0"/>
            <a:t>How to File</a:t>
          </a:r>
          <a:endParaRPr lang="en-US" dirty="0"/>
        </a:p>
      </dgm:t>
    </dgm:pt>
    <dgm:pt modelId="{320E5448-96A2-45A1-805E-77251ADC9ED2}" type="parTrans" cxnId="{844FAED9-B2DF-49C6-B7EA-0F62A9E42257}">
      <dgm:prSet/>
      <dgm:spPr/>
      <dgm:t>
        <a:bodyPr/>
        <a:lstStyle/>
        <a:p>
          <a:endParaRPr lang="en-US"/>
        </a:p>
      </dgm:t>
    </dgm:pt>
    <dgm:pt modelId="{EE026F0A-5AE7-4C0A-B169-3A60EC084AA3}" type="sibTrans" cxnId="{844FAED9-B2DF-49C6-B7EA-0F62A9E42257}">
      <dgm:prSet/>
      <dgm:spPr/>
      <dgm:t>
        <a:bodyPr/>
        <a:lstStyle/>
        <a:p>
          <a:endParaRPr lang="en-US"/>
        </a:p>
      </dgm:t>
    </dgm:pt>
    <dgm:pt modelId="{D0498EFD-A647-4E80-9474-83170B2FF54A}">
      <dgm:prSet phldrT="[Text]"/>
      <dgm:spPr/>
      <dgm:t>
        <a:bodyPr/>
        <a:lstStyle/>
        <a:p>
          <a:r>
            <a:rPr lang="en-US" b="0" dirty="0" smtClean="0"/>
            <a:t>Through “Manage my Case” https://abe.Illinois.gov</a:t>
          </a:r>
          <a:endParaRPr lang="en-US" dirty="0"/>
        </a:p>
      </dgm:t>
    </dgm:pt>
    <dgm:pt modelId="{4033627F-F8FC-4E77-9192-EC3305046CE9}" type="parTrans" cxnId="{FF41A00E-0358-451C-8376-684D627FA11E}">
      <dgm:prSet/>
      <dgm:spPr/>
      <dgm:t>
        <a:bodyPr/>
        <a:lstStyle/>
        <a:p>
          <a:endParaRPr lang="en-US"/>
        </a:p>
      </dgm:t>
    </dgm:pt>
    <dgm:pt modelId="{C24741D7-791F-4F1F-A340-2391E84F493F}" type="sibTrans" cxnId="{FF41A00E-0358-451C-8376-684D627FA11E}">
      <dgm:prSet/>
      <dgm:spPr/>
      <dgm:t>
        <a:bodyPr/>
        <a:lstStyle/>
        <a:p>
          <a:endParaRPr lang="en-US"/>
        </a:p>
      </dgm:t>
    </dgm:pt>
    <dgm:pt modelId="{C94AF1C5-112C-4283-B961-19D3D84931B9}">
      <dgm:prSet phldrT="[Text]"/>
      <dgm:spPr/>
      <dgm:t>
        <a:bodyPr/>
        <a:lstStyle/>
        <a:p>
          <a:r>
            <a:rPr lang="en-US" dirty="0" smtClean="0"/>
            <a:t>Inaction for an application, redetermination, or change report: </a:t>
          </a:r>
          <a:r>
            <a:rPr lang="en-US" b="1" dirty="0" smtClean="0"/>
            <a:t>No deadline</a:t>
          </a:r>
          <a:endParaRPr lang="en-US" b="1" dirty="0"/>
        </a:p>
      </dgm:t>
    </dgm:pt>
    <dgm:pt modelId="{B51661B8-E17E-4038-BCF8-704C78D5F230}" type="parTrans" cxnId="{4C780629-E680-4A58-9672-0FB28FE2EE3D}">
      <dgm:prSet/>
      <dgm:spPr/>
      <dgm:t>
        <a:bodyPr/>
        <a:lstStyle/>
        <a:p>
          <a:endParaRPr lang="en-US"/>
        </a:p>
      </dgm:t>
    </dgm:pt>
    <dgm:pt modelId="{07640410-13AE-4835-B35B-BE658C30D5D3}" type="sibTrans" cxnId="{4C780629-E680-4A58-9672-0FB28FE2EE3D}">
      <dgm:prSet/>
      <dgm:spPr/>
      <dgm:t>
        <a:bodyPr/>
        <a:lstStyle/>
        <a:p>
          <a:endParaRPr lang="en-US"/>
        </a:p>
      </dgm:t>
    </dgm:pt>
    <dgm:pt modelId="{BE58500D-A2A0-4543-B2B7-B2BB794DB9BD}">
      <dgm:prSet/>
      <dgm:spPr/>
      <dgm:t>
        <a:bodyPr/>
        <a:lstStyle/>
        <a:p>
          <a:r>
            <a:rPr lang="en-US" b="0" dirty="0" smtClean="0"/>
            <a:t>phone: 1-800-435-0774 or 312-793-2618</a:t>
          </a:r>
          <a:endParaRPr lang="en-US" b="0" dirty="0"/>
        </a:p>
      </dgm:t>
    </dgm:pt>
    <dgm:pt modelId="{5A30247E-D2A6-4826-9DD2-1D39480D97BB}" type="parTrans" cxnId="{8DDF004B-C284-4AB8-8B57-5308C4C6F815}">
      <dgm:prSet/>
      <dgm:spPr/>
      <dgm:t>
        <a:bodyPr/>
        <a:lstStyle/>
        <a:p>
          <a:endParaRPr lang="en-US"/>
        </a:p>
      </dgm:t>
    </dgm:pt>
    <dgm:pt modelId="{7C67011F-99D3-4376-A80E-A1FB99D299C1}" type="sibTrans" cxnId="{8DDF004B-C284-4AB8-8B57-5308C4C6F815}">
      <dgm:prSet/>
      <dgm:spPr/>
      <dgm:t>
        <a:bodyPr/>
        <a:lstStyle/>
        <a:p>
          <a:endParaRPr lang="en-US"/>
        </a:p>
      </dgm:t>
    </dgm:pt>
    <dgm:pt modelId="{FB918A7C-9C63-45B6-BAA7-8EBCA13C4072}">
      <dgm:prSet/>
      <dgm:spPr/>
      <dgm:t>
        <a:bodyPr/>
        <a:lstStyle/>
        <a:p>
          <a:r>
            <a:rPr lang="en-US" b="0" dirty="0" smtClean="0"/>
            <a:t>Fax: 312-793-3387</a:t>
          </a:r>
          <a:endParaRPr lang="en-US" b="0" dirty="0"/>
        </a:p>
      </dgm:t>
    </dgm:pt>
    <dgm:pt modelId="{101481F1-9E6E-4F15-A8D3-3648FD92E9FF}" type="parTrans" cxnId="{137950AC-3A2E-4DAC-9670-CAAD7CF2F399}">
      <dgm:prSet/>
      <dgm:spPr/>
      <dgm:t>
        <a:bodyPr/>
        <a:lstStyle/>
        <a:p>
          <a:endParaRPr lang="en-US"/>
        </a:p>
      </dgm:t>
    </dgm:pt>
    <dgm:pt modelId="{9A67B91A-0242-4C2E-B7FB-6646401C228E}" type="sibTrans" cxnId="{137950AC-3A2E-4DAC-9670-CAAD7CF2F399}">
      <dgm:prSet/>
      <dgm:spPr/>
      <dgm:t>
        <a:bodyPr/>
        <a:lstStyle/>
        <a:p>
          <a:endParaRPr lang="en-US"/>
        </a:p>
      </dgm:t>
    </dgm:pt>
    <dgm:pt modelId="{5A3DD1FC-A898-4DBF-8A9E-8D65344AD269}">
      <dgm:prSet/>
      <dgm:spPr/>
      <dgm:t>
        <a:bodyPr/>
        <a:lstStyle/>
        <a:p>
          <a:r>
            <a:rPr lang="en-US" b="0" dirty="0" smtClean="0">
              <a:solidFill>
                <a:schemeClr val="bg1"/>
              </a:solidFill>
            </a:rPr>
            <a:t>DHS.BAH@Illinois.gov </a:t>
          </a:r>
          <a:endParaRPr lang="en-US" b="0" dirty="0">
            <a:solidFill>
              <a:schemeClr val="bg1"/>
            </a:solidFill>
          </a:endParaRPr>
        </a:p>
      </dgm:t>
    </dgm:pt>
    <dgm:pt modelId="{8762356F-1739-4FD4-BBE3-A90FD548C1B2}" type="parTrans" cxnId="{EA4E39D9-C90C-4452-92DF-F94226F6E78A}">
      <dgm:prSet/>
      <dgm:spPr/>
      <dgm:t>
        <a:bodyPr/>
        <a:lstStyle/>
        <a:p>
          <a:endParaRPr lang="en-US"/>
        </a:p>
      </dgm:t>
    </dgm:pt>
    <dgm:pt modelId="{B971E9E5-7E7B-401F-9285-ED465D82F0E4}" type="sibTrans" cxnId="{EA4E39D9-C90C-4452-92DF-F94226F6E78A}">
      <dgm:prSet/>
      <dgm:spPr/>
      <dgm:t>
        <a:bodyPr/>
        <a:lstStyle/>
        <a:p>
          <a:endParaRPr lang="en-US"/>
        </a:p>
      </dgm:t>
    </dgm:pt>
    <dgm:pt modelId="{C7811B6C-FF2E-4622-9166-1B4DFA447F87}">
      <dgm:prSet phldrT="[Text]"/>
      <dgm:spPr/>
      <dgm:t>
        <a:bodyPr/>
        <a:lstStyle/>
        <a:p>
          <a:r>
            <a:rPr lang="en-US" dirty="0" smtClean="0"/>
            <a:t>Decisions where benefits are denied because of missing verifications or a missed interview!</a:t>
          </a:r>
          <a:endParaRPr lang="en-US" dirty="0"/>
        </a:p>
      </dgm:t>
    </dgm:pt>
    <dgm:pt modelId="{245EE4BB-54F1-4076-9C30-305C79BA95F6}" type="parTrans" cxnId="{C1D91137-2C66-46D9-B9DC-FC162705343A}">
      <dgm:prSet/>
      <dgm:spPr/>
      <dgm:t>
        <a:bodyPr/>
        <a:lstStyle/>
        <a:p>
          <a:endParaRPr lang="en-US"/>
        </a:p>
      </dgm:t>
    </dgm:pt>
    <dgm:pt modelId="{410CBF55-A155-4AE6-8EC1-E657A73BBCDF}" type="sibTrans" cxnId="{C1D91137-2C66-46D9-B9DC-FC162705343A}">
      <dgm:prSet/>
      <dgm:spPr/>
      <dgm:t>
        <a:bodyPr/>
        <a:lstStyle/>
        <a:p>
          <a:endParaRPr lang="en-US"/>
        </a:p>
      </dgm:t>
    </dgm:pt>
    <dgm:pt modelId="{969985E3-CF6D-472C-AE0B-C72992DA5FFE}">
      <dgm:prSet phldrT="[Text]"/>
      <dgm:spPr/>
      <dgm:t>
        <a:bodyPr/>
        <a:lstStyle/>
        <a:p>
          <a:r>
            <a:rPr lang="en-US" dirty="0" smtClean="0"/>
            <a:t>Termination or decreasing benefits without notice</a:t>
          </a:r>
          <a:endParaRPr lang="en-US" dirty="0"/>
        </a:p>
      </dgm:t>
    </dgm:pt>
    <dgm:pt modelId="{85F126A6-4759-45BA-9167-70F4E8AAA143}" type="parTrans" cxnId="{29D36B6C-C9B7-4647-A3B6-1288AC5108C2}">
      <dgm:prSet/>
      <dgm:spPr/>
      <dgm:t>
        <a:bodyPr/>
        <a:lstStyle/>
        <a:p>
          <a:endParaRPr lang="en-US"/>
        </a:p>
      </dgm:t>
    </dgm:pt>
    <dgm:pt modelId="{E69E8C02-D793-42EA-B72D-F44270D780DD}" type="sibTrans" cxnId="{29D36B6C-C9B7-4647-A3B6-1288AC5108C2}">
      <dgm:prSet/>
      <dgm:spPr/>
      <dgm:t>
        <a:bodyPr/>
        <a:lstStyle/>
        <a:p>
          <a:endParaRPr lang="en-US"/>
        </a:p>
      </dgm:t>
    </dgm:pt>
    <dgm:pt modelId="{CB580007-CE91-4857-A158-8367C1DBC219}" type="pres">
      <dgm:prSet presAssocID="{9D2BB2E8-EBF6-4D57-8702-2A6BD85EC778}" presName="linearFlow" presStyleCnt="0">
        <dgm:presLayoutVars>
          <dgm:dir/>
          <dgm:animLvl val="lvl"/>
          <dgm:resizeHandles/>
        </dgm:presLayoutVars>
      </dgm:prSet>
      <dgm:spPr/>
      <dgm:t>
        <a:bodyPr/>
        <a:lstStyle/>
        <a:p>
          <a:endParaRPr lang="en-US"/>
        </a:p>
      </dgm:t>
    </dgm:pt>
    <dgm:pt modelId="{8FE6DC0B-38AF-42AE-BBC0-23860DFD7E24}" type="pres">
      <dgm:prSet presAssocID="{C95392A0-8BE7-4546-BA72-2DB3F06B619D}" presName="compositeNode" presStyleCnt="0">
        <dgm:presLayoutVars>
          <dgm:bulletEnabled val="1"/>
        </dgm:presLayoutVars>
      </dgm:prSet>
      <dgm:spPr/>
    </dgm:pt>
    <dgm:pt modelId="{8843E63F-C338-438D-B475-6FC7D4691772}" type="pres">
      <dgm:prSet presAssocID="{C95392A0-8BE7-4546-BA72-2DB3F06B619D}"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dgm:spPr>
      <dgm:t>
        <a:bodyPr/>
        <a:lstStyle/>
        <a:p>
          <a:endParaRPr lang="en-US"/>
        </a:p>
      </dgm:t>
    </dgm:pt>
    <dgm:pt modelId="{19A2B7FF-BB7B-4537-B987-A22832951BB2}" type="pres">
      <dgm:prSet presAssocID="{C95392A0-8BE7-4546-BA72-2DB3F06B619D}" presName="childNode" presStyleLbl="node1" presStyleIdx="0" presStyleCnt="3">
        <dgm:presLayoutVars>
          <dgm:bulletEnabled val="1"/>
        </dgm:presLayoutVars>
      </dgm:prSet>
      <dgm:spPr/>
      <dgm:t>
        <a:bodyPr/>
        <a:lstStyle/>
        <a:p>
          <a:endParaRPr lang="en-US"/>
        </a:p>
      </dgm:t>
    </dgm:pt>
    <dgm:pt modelId="{8FC5CC88-1832-4E30-A700-5FB1BC92C15A}" type="pres">
      <dgm:prSet presAssocID="{C95392A0-8BE7-4546-BA72-2DB3F06B619D}" presName="parentNode" presStyleLbl="revTx" presStyleIdx="0" presStyleCnt="3">
        <dgm:presLayoutVars>
          <dgm:chMax val="0"/>
          <dgm:bulletEnabled val="1"/>
        </dgm:presLayoutVars>
      </dgm:prSet>
      <dgm:spPr/>
      <dgm:t>
        <a:bodyPr/>
        <a:lstStyle/>
        <a:p>
          <a:endParaRPr lang="en-US"/>
        </a:p>
      </dgm:t>
    </dgm:pt>
    <dgm:pt modelId="{D2A8D18A-AE06-4670-963D-7858648A394A}" type="pres">
      <dgm:prSet presAssocID="{70896E73-AAC8-49D6-B8AD-1790CC870B13}" presName="sibTrans" presStyleCnt="0"/>
      <dgm:spPr/>
    </dgm:pt>
    <dgm:pt modelId="{11B8700A-207B-4585-8418-CC5A1959D913}" type="pres">
      <dgm:prSet presAssocID="{38EC3201-78E6-44CF-A0E8-8A9480B892FC}" presName="compositeNode" presStyleCnt="0">
        <dgm:presLayoutVars>
          <dgm:bulletEnabled val="1"/>
        </dgm:presLayoutVars>
      </dgm:prSet>
      <dgm:spPr/>
    </dgm:pt>
    <dgm:pt modelId="{076E71B1-CD41-429A-83C1-3399F1410C83}" type="pres">
      <dgm:prSet presAssocID="{38EC3201-78E6-44CF-A0E8-8A9480B892FC}"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3B73D7BE-924A-4E09-8249-7FA09F4E391F}" type="pres">
      <dgm:prSet presAssocID="{38EC3201-78E6-44CF-A0E8-8A9480B892FC}" presName="childNode" presStyleLbl="node1" presStyleIdx="1" presStyleCnt="3">
        <dgm:presLayoutVars>
          <dgm:bulletEnabled val="1"/>
        </dgm:presLayoutVars>
      </dgm:prSet>
      <dgm:spPr/>
      <dgm:t>
        <a:bodyPr/>
        <a:lstStyle/>
        <a:p>
          <a:endParaRPr lang="en-US"/>
        </a:p>
      </dgm:t>
    </dgm:pt>
    <dgm:pt modelId="{A5DBB5A7-D9B4-47BC-99D4-029580A205A1}" type="pres">
      <dgm:prSet presAssocID="{38EC3201-78E6-44CF-A0E8-8A9480B892FC}" presName="parentNode" presStyleLbl="revTx" presStyleIdx="1" presStyleCnt="3">
        <dgm:presLayoutVars>
          <dgm:chMax val="0"/>
          <dgm:bulletEnabled val="1"/>
        </dgm:presLayoutVars>
      </dgm:prSet>
      <dgm:spPr/>
      <dgm:t>
        <a:bodyPr/>
        <a:lstStyle/>
        <a:p>
          <a:endParaRPr lang="en-US"/>
        </a:p>
      </dgm:t>
    </dgm:pt>
    <dgm:pt modelId="{76872341-B711-47D0-B2A8-B4024D9B0060}" type="pres">
      <dgm:prSet presAssocID="{082CCFD1-94FF-46A6-B857-969041663FEF}" presName="sibTrans" presStyleCnt="0"/>
      <dgm:spPr/>
    </dgm:pt>
    <dgm:pt modelId="{6E40B28B-E48F-4C53-99A5-F88264EEE0B7}" type="pres">
      <dgm:prSet presAssocID="{C438B7E8-E789-4F47-AF51-7C87E2533711}" presName="compositeNode" presStyleCnt="0">
        <dgm:presLayoutVars>
          <dgm:bulletEnabled val="1"/>
        </dgm:presLayoutVars>
      </dgm:prSet>
      <dgm:spPr/>
    </dgm:pt>
    <dgm:pt modelId="{B71D77EA-2672-4A9B-B108-415AAAF3C44E}" type="pres">
      <dgm:prSet presAssocID="{C438B7E8-E789-4F47-AF51-7C87E2533711}"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1D54B6AC-CF2B-4337-ADBF-C5E13DD0C0F0}" type="pres">
      <dgm:prSet presAssocID="{C438B7E8-E789-4F47-AF51-7C87E2533711}" presName="childNode" presStyleLbl="node1" presStyleIdx="2" presStyleCnt="3">
        <dgm:presLayoutVars>
          <dgm:bulletEnabled val="1"/>
        </dgm:presLayoutVars>
      </dgm:prSet>
      <dgm:spPr/>
      <dgm:t>
        <a:bodyPr/>
        <a:lstStyle/>
        <a:p>
          <a:endParaRPr lang="en-US"/>
        </a:p>
      </dgm:t>
    </dgm:pt>
    <dgm:pt modelId="{8F656E3B-D9B5-493C-814F-D1C9946DF7E6}" type="pres">
      <dgm:prSet presAssocID="{C438B7E8-E789-4F47-AF51-7C87E2533711}" presName="parentNode" presStyleLbl="revTx" presStyleIdx="2" presStyleCnt="3">
        <dgm:presLayoutVars>
          <dgm:chMax val="0"/>
          <dgm:bulletEnabled val="1"/>
        </dgm:presLayoutVars>
      </dgm:prSet>
      <dgm:spPr/>
      <dgm:t>
        <a:bodyPr/>
        <a:lstStyle/>
        <a:p>
          <a:endParaRPr lang="en-US"/>
        </a:p>
      </dgm:t>
    </dgm:pt>
  </dgm:ptLst>
  <dgm:cxnLst>
    <dgm:cxn modelId="{511E9B9D-B61B-4E63-9714-5216FEB62B8A}" type="presOf" srcId="{FBAB31A1-CA3D-44A6-A454-03242543D508}" destId="{3B73D7BE-924A-4E09-8249-7FA09F4E391F}" srcOrd="0" destOrd="0" presId="urn:microsoft.com/office/officeart/2005/8/layout/hList2"/>
    <dgm:cxn modelId="{29D36B6C-C9B7-4647-A3B6-1288AC5108C2}" srcId="{C95392A0-8BE7-4546-BA72-2DB3F06B619D}" destId="{969985E3-CF6D-472C-AE0B-C72992DA5FFE}" srcOrd="3" destOrd="0" parTransId="{85F126A6-4759-45BA-9167-70F4E8AAA143}" sibTransId="{E69E8C02-D793-42EA-B72D-F44270D780DD}"/>
    <dgm:cxn modelId="{6798F6CA-F2AC-4FC1-B766-D5D939F138A8}" type="presOf" srcId="{C7F5BA1C-8796-4E38-9C56-A1948E1A0622}" destId="{19A2B7FF-BB7B-4537-B987-A22832951BB2}" srcOrd="0" destOrd="1" presId="urn:microsoft.com/office/officeart/2005/8/layout/hList2"/>
    <dgm:cxn modelId="{C3F3956B-0CEB-44C7-87E7-5CBDE6F3F2C0}" srcId="{9D2BB2E8-EBF6-4D57-8702-2A6BD85EC778}" destId="{C95392A0-8BE7-4546-BA72-2DB3F06B619D}" srcOrd="0" destOrd="0" parTransId="{A1A42E48-2D60-4699-997E-510C769D4ADD}" sibTransId="{70896E73-AAC8-49D6-B8AD-1790CC870B13}"/>
    <dgm:cxn modelId="{8C72B20C-EE82-42D2-874B-43D5856685CD}" type="presOf" srcId="{D0498EFD-A647-4E80-9474-83170B2FF54A}" destId="{1D54B6AC-CF2B-4337-ADBF-C5E13DD0C0F0}" srcOrd="0" destOrd="0" presId="urn:microsoft.com/office/officeart/2005/8/layout/hList2"/>
    <dgm:cxn modelId="{13F107CA-2F26-4AFE-A78E-41CE1E217372}" srcId="{38EC3201-78E6-44CF-A0E8-8A9480B892FC}" destId="{FBAB31A1-CA3D-44A6-A454-03242543D508}" srcOrd="0" destOrd="0" parTransId="{ACB32DD9-DEE0-45E0-8BE1-D68E4EC9C09F}" sibTransId="{E1F91657-9327-40F2-97D5-C3A4CDB731EC}"/>
    <dgm:cxn modelId="{386834B9-E33C-4C98-9195-EE5F3D41DF23}" type="presOf" srcId="{FB918A7C-9C63-45B6-BAA7-8EBCA13C4072}" destId="{1D54B6AC-CF2B-4337-ADBF-C5E13DD0C0F0}" srcOrd="0" destOrd="2" presId="urn:microsoft.com/office/officeart/2005/8/layout/hList2"/>
    <dgm:cxn modelId="{C1D91137-2C66-46D9-B9DC-FC162705343A}" srcId="{C95392A0-8BE7-4546-BA72-2DB3F06B619D}" destId="{C7811B6C-FF2E-4622-9166-1B4DFA447F87}" srcOrd="2" destOrd="0" parTransId="{245EE4BB-54F1-4076-9C30-305C79BA95F6}" sibTransId="{410CBF55-A155-4AE6-8EC1-E657A73BBCDF}"/>
    <dgm:cxn modelId="{844FAED9-B2DF-49C6-B7EA-0F62A9E42257}" srcId="{9D2BB2E8-EBF6-4D57-8702-2A6BD85EC778}" destId="{C438B7E8-E789-4F47-AF51-7C87E2533711}" srcOrd="2" destOrd="0" parTransId="{320E5448-96A2-45A1-805E-77251ADC9ED2}" sibTransId="{EE026F0A-5AE7-4C0A-B169-3A60EC084AA3}"/>
    <dgm:cxn modelId="{058B7408-3135-4050-9F98-C351BD73549D}" type="presOf" srcId="{C94AF1C5-112C-4283-B961-19D3D84931B9}" destId="{3B73D7BE-924A-4E09-8249-7FA09F4E391F}" srcOrd="0" destOrd="1" presId="urn:microsoft.com/office/officeart/2005/8/layout/hList2"/>
    <dgm:cxn modelId="{6ECB0ADC-6326-4856-A058-B5F5DFA9ECF1}" type="presOf" srcId="{38EC3201-78E6-44CF-A0E8-8A9480B892FC}" destId="{A5DBB5A7-D9B4-47BC-99D4-029580A205A1}" srcOrd="0" destOrd="0" presId="urn:microsoft.com/office/officeart/2005/8/layout/hList2"/>
    <dgm:cxn modelId="{D18AF004-405A-477D-B302-AB8861F08240}" type="presOf" srcId="{C95392A0-8BE7-4546-BA72-2DB3F06B619D}" destId="{8FC5CC88-1832-4E30-A700-5FB1BC92C15A}" srcOrd="0" destOrd="0" presId="urn:microsoft.com/office/officeart/2005/8/layout/hList2"/>
    <dgm:cxn modelId="{63370C88-2F57-4E7A-9252-C6585372EC68}" type="presOf" srcId="{969985E3-CF6D-472C-AE0B-C72992DA5FFE}" destId="{19A2B7FF-BB7B-4537-B987-A22832951BB2}" srcOrd="0" destOrd="3" presId="urn:microsoft.com/office/officeart/2005/8/layout/hList2"/>
    <dgm:cxn modelId="{07556724-AB3A-41A8-A84B-7CADA7019E0F}" srcId="{C95392A0-8BE7-4546-BA72-2DB3F06B619D}" destId="{C7F5BA1C-8796-4E38-9C56-A1948E1A0622}" srcOrd="1" destOrd="0" parTransId="{CB6EB61A-D205-4026-BA64-98CCB7537773}" sibTransId="{C1E1F6ED-9206-4E07-9863-672E14A22AEC}"/>
    <dgm:cxn modelId="{EA4E39D9-C90C-4452-92DF-F94226F6E78A}" srcId="{C438B7E8-E789-4F47-AF51-7C87E2533711}" destId="{5A3DD1FC-A898-4DBF-8A9E-8D65344AD269}" srcOrd="3" destOrd="0" parTransId="{8762356F-1739-4FD4-BBE3-A90FD548C1B2}" sibTransId="{B971E9E5-7E7B-401F-9285-ED465D82F0E4}"/>
    <dgm:cxn modelId="{28868B41-A17C-44E7-B43C-92DDEC95A7B7}" type="presOf" srcId="{C7811B6C-FF2E-4622-9166-1B4DFA447F87}" destId="{19A2B7FF-BB7B-4537-B987-A22832951BB2}" srcOrd="0" destOrd="2" presId="urn:microsoft.com/office/officeart/2005/8/layout/hList2"/>
    <dgm:cxn modelId="{FF41A00E-0358-451C-8376-684D627FA11E}" srcId="{C438B7E8-E789-4F47-AF51-7C87E2533711}" destId="{D0498EFD-A647-4E80-9474-83170B2FF54A}" srcOrd="0" destOrd="0" parTransId="{4033627F-F8FC-4E77-9192-EC3305046CE9}" sibTransId="{C24741D7-791F-4F1F-A340-2391E84F493F}"/>
    <dgm:cxn modelId="{E4D993F2-1F2A-424B-81E9-7DBD23759581}" type="presOf" srcId="{5A3DD1FC-A898-4DBF-8A9E-8D65344AD269}" destId="{1D54B6AC-CF2B-4337-ADBF-C5E13DD0C0F0}" srcOrd="0" destOrd="3" presId="urn:microsoft.com/office/officeart/2005/8/layout/hList2"/>
    <dgm:cxn modelId="{D208B003-B557-4899-8604-C8032E78D6AB}" type="presOf" srcId="{1EC791BD-1D21-4483-892F-89C69AE5D78E}" destId="{19A2B7FF-BB7B-4537-B987-A22832951BB2}" srcOrd="0" destOrd="0" presId="urn:microsoft.com/office/officeart/2005/8/layout/hList2"/>
    <dgm:cxn modelId="{B64E9315-3B31-47AB-BDA6-FB6F7FE797DC}" type="presOf" srcId="{9D2BB2E8-EBF6-4D57-8702-2A6BD85EC778}" destId="{CB580007-CE91-4857-A158-8367C1DBC219}" srcOrd="0" destOrd="0" presId="urn:microsoft.com/office/officeart/2005/8/layout/hList2"/>
    <dgm:cxn modelId="{6E8C414C-A781-4E41-AEE6-A23472775051}" type="presOf" srcId="{C438B7E8-E789-4F47-AF51-7C87E2533711}" destId="{8F656E3B-D9B5-493C-814F-D1C9946DF7E6}" srcOrd="0" destOrd="0" presId="urn:microsoft.com/office/officeart/2005/8/layout/hList2"/>
    <dgm:cxn modelId="{4C780629-E680-4A58-9672-0FB28FE2EE3D}" srcId="{38EC3201-78E6-44CF-A0E8-8A9480B892FC}" destId="{C94AF1C5-112C-4283-B961-19D3D84931B9}" srcOrd="1" destOrd="0" parTransId="{B51661B8-E17E-4038-BCF8-704C78D5F230}" sibTransId="{07640410-13AE-4835-B35B-BE658C30D5D3}"/>
    <dgm:cxn modelId="{B8CEFA9D-28F4-4535-9C2D-C0421871926E}" srcId="{9D2BB2E8-EBF6-4D57-8702-2A6BD85EC778}" destId="{38EC3201-78E6-44CF-A0E8-8A9480B892FC}" srcOrd="1" destOrd="0" parTransId="{1CDB7E1F-AF93-40AB-AB9F-7B4CEAC3979B}" sibTransId="{082CCFD1-94FF-46A6-B857-969041663FEF}"/>
    <dgm:cxn modelId="{80CAE031-4276-4178-B5CA-624FE9155699}" srcId="{C95392A0-8BE7-4546-BA72-2DB3F06B619D}" destId="{1EC791BD-1D21-4483-892F-89C69AE5D78E}" srcOrd="0" destOrd="0" parTransId="{14E2CC7A-1049-401A-BCEA-02800A399612}" sibTransId="{443C3D05-0255-4D40-B961-6F8EDB08B2C6}"/>
    <dgm:cxn modelId="{7DCE39ED-5F73-4045-A1F2-F83A48DAA5AD}" type="presOf" srcId="{BE58500D-A2A0-4543-B2B7-B2BB794DB9BD}" destId="{1D54B6AC-CF2B-4337-ADBF-C5E13DD0C0F0}" srcOrd="0" destOrd="1" presId="urn:microsoft.com/office/officeart/2005/8/layout/hList2"/>
    <dgm:cxn modelId="{137950AC-3A2E-4DAC-9670-CAAD7CF2F399}" srcId="{C438B7E8-E789-4F47-AF51-7C87E2533711}" destId="{FB918A7C-9C63-45B6-BAA7-8EBCA13C4072}" srcOrd="2" destOrd="0" parTransId="{101481F1-9E6E-4F15-A8D3-3648FD92E9FF}" sibTransId="{9A67B91A-0242-4C2E-B7FB-6646401C228E}"/>
    <dgm:cxn modelId="{8DDF004B-C284-4AB8-8B57-5308C4C6F815}" srcId="{C438B7E8-E789-4F47-AF51-7C87E2533711}" destId="{BE58500D-A2A0-4543-B2B7-B2BB794DB9BD}" srcOrd="1" destOrd="0" parTransId="{5A30247E-D2A6-4826-9DD2-1D39480D97BB}" sibTransId="{7C67011F-99D3-4376-A80E-A1FB99D299C1}"/>
    <dgm:cxn modelId="{72642AC8-A2A2-4B3D-AFCF-6FC7C27DEB54}" type="presParOf" srcId="{CB580007-CE91-4857-A158-8367C1DBC219}" destId="{8FE6DC0B-38AF-42AE-BBC0-23860DFD7E24}" srcOrd="0" destOrd="0" presId="urn:microsoft.com/office/officeart/2005/8/layout/hList2"/>
    <dgm:cxn modelId="{C18B2687-BBFA-4EAE-A8B5-60F6293636A3}" type="presParOf" srcId="{8FE6DC0B-38AF-42AE-BBC0-23860DFD7E24}" destId="{8843E63F-C338-438D-B475-6FC7D4691772}" srcOrd="0" destOrd="0" presId="urn:microsoft.com/office/officeart/2005/8/layout/hList2"/>
    <dgm:cxn modelId="{5A718AA9-3730-4A09-9C79-D04052F500BF}" type="presParOf" srcId="{8FE6DC0B-38AF-42AE-BBC0-23860DFD7E24}" destId="{19A2B7FF-BB7B-4537-B987-A22832951BB2}" srcOrd="1" destOrd="0" presId="urn:microsoft.com/office/officeart/2005/8/layout/hList2"/>
    <dgm:cxn modelId="{FDB3DC30-69B1-4415-A6A3-D35D6F1FCDD6}" type="presParOf" srcId="{8FE6DC0B-38AF-42AE-BBC0-23860DFD7E24}" destId="{8FC5CC88-1832-4E30-A700-5FB1BC92C15A}" srcOrd="2" destOrd="0" presId="urn:microsoft.com/office/officeart/2005/8/layout/hList2"/>
    <dgm:cxn modelId="{7B250136-5BD8-4F7F-BE27-A6124149E67D}" type="presParOf" srcId="{CB580007-CE91-4857-A158-8367C1DBC219}" destId="{D2A8D18A-AE06-4670-963D-7858648A394A}" srcOrd="1" destOrd="0" presId="urn:microsoft.com/office/officeart/2005/8/layout/hList2"/>
    <dgm:cxn modelId="{9D326C6B-0E0F-4DDE-80E9-F708A0E56B85}" type="presParOf" srcId="{CB580007-CE91-4857-A158-8367C1DBC219}" destId="{11B8700A-207B-4585-8418-CC5A1959D913}" srcOrd="2" destOrd="0" presId="urn:microsoft.com/office/officeart/2005/8/layout/hList2"/>
    <dgm:cxn modelId="{CFD06BC9-B7E8-4509-8C8D-D1C2C4CCA294}" type="presParOf" srcId="{11B8700A-207B-4585-8418-CC5A1959D913}" destId="{076E71B1-CD41-429A-83C1-3399F1410C83}" srcOrd="0" destOrd="0" presId="urn:microsoft.com/office/officeart/2005/8/layout/hList2"/>
    <dgm:cxn modelId="{CC6843C0-0E27-4ADE-9B9A-0ED054302153}" type="presParOf" srcId="{11B8700A-207B-4585-8418-CC5A1959D913}" destId="{3B73D7BE-924A-4E09-8249-7FA09F4E391F}" srcOrd="1" destOrd="0" presId="urn:microsoft.com/office/officeart/2005/8/layout/hList2"/>
    <dgm:cxn modelId="{E867F282-D0D3-474D-975D-B89FE4217F4D}" type="presParOf" srcId="{11B8700A-207B-4585-8418-CC5A1959D913}" destId="{A5DBB5A7-D9B4-47BC-99D4-029580A205A1}" srcOrd="2" destOrd="0" presId="urn:microsoft.com/office/officeart/2005/8/layout/hList2"/>
    <dgm:cxn modelId="{1A698427-58EC-4691-89CB-D88CE53151B9}" type="presParOf" srcId="{CB580007-CE91-4857-A158-8367C1DBC219}" destId="{76872341-B711-47D0-B2A8-B4024D9B0060}" srcOrd="3" destOrd="0" presId="urn:microsoft.com/office/officeart/2005/8/layout/hList2"/>
    <dgm:cxn modelId="{576A5658-9A4A-4FCE-9619-BAB80BEA86BE}" type="presParOf" srcId="{CB580007-CE91-4857-A158-8367C1DBC219}" destId="{6E40B28B-E48F-4C53-99A5-F88264EEE0B7}" srcOrd="4" destOrd="0" presId="urn:microsoft.com/office/officeart/2005/8/layout/hList2"/>
    <dgm:cxn modelId="{FC82F33F-91A8-4E4D-BA53-1C0E57525DAA}" type="presParOf" srcId="{6E40B28B-E48F-4C53-99A5-F88264EEE0B7}" destId="{B71D77EA-2672-4A9B-B108-415AAAF3C44E}" srcOrd="0" destOrd="0" presId="urn:microsoft.com/office/officeart/2005/8/layout/hList2"/>
    <dgm:cxn modelId="{B92913AC-65D5-4C06-86BA-FF1AB8BBB5D1}" type="presParOf" srcId="{6E40B28B-E48F-4C53-99A5-F88264EEE0B7}" destId="{1D54B6AC-CF2B-4337-ADBF-C5E13DD0C0F0}" srcOrd="1" destOrd="0" presId="urn:microsoft.com/office/officeart/2005/8/layout/hList2"/>
    <dgm:cxn modelId="{A1539EC5-AA0E-41C6-BBC3-56BEC130EF74}" type="presParOf" srcId="{6E40B28B-E48F-4C53-99A5-F88264EEE0B7}" destId="{8F656E3B-D9B5-493C-814F-D1C9946DF7E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8AD5D-EF49-4EE6-9C7E-BBB0E77A0632}">
      <dsp:nvSpPr>
        <dsp:cNvPr id="0" name=""/>
        <dsp:cNvSpPr/>
      </dsp:nvSpPr>
      <dsp:spPr>
        <a:xfrm>
          <a:off x="5336273" y="2317530"/>
          <a:ext cx="466723" cy="91440"/>
        </a:xfrm>
        <a:custGeom>
          <a:avLst/>
          <a:gdLst/>
          <a:ahLst/>
          <a:cxnLst/>
          <a:rect l="0" t="0" r="0" b="0"/>
          <a:pathLst>
            <a:path>
              <a:moveTo>
                <a:pt x="0" y="45720"/>
              </a:moveTo>
              <a:lnTo>
                <a:pt x="46672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6E839D-4641-449B-9642-1ED87055C605}">
      <dsp:nvSpPr>
        <dsp:cNvPr id="0" name=""/>
        <dsp:cNvSpPr/>
      </dsp:nvSpPr>
      <dsp:spPr>
        <a:xfrm>
          <a:off x="2535932" y="2317530"/>
          <a:ext cx="466723" cy="91440"/>
        </a:xfrm>
        <a:custGeom>
          <a:avLst/>
          <a:gdLst/>
          <a:ahLst/>
          <a:cxnLst/>
          <a:rect l="0" t="0" r="0" b="0"/>
          <a:pathLst>
            <a:path>
              <a:moveTo>
                <a:pt x="0" y="45720"/>
              </a:moveTo>
              <a:lnTo>
                <a:pt x="46672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F326A8-3D97-483B-B716-6193BABEC715}">
      <dsp:nvSpPr>
        <dsp:cNvPr id="0" name=""/>
        <dsp:cNvSpPr/>
      </dsp:nvSpPr>
      <dsp:spPr>
        <a:xfrm>
          <a:off x="2535932" y="858067"/>
          <a:ext cx="466723" cy="501727"/>
        </a:xfrm>
        <a:custGeom>
          <a:avLst/>
          <a:gdLst/>
          <a:ahLst/>
          <a:cxnLst/>
          <a:rect l="0" t="0" r="0" b="0"/>
          <a:pathLst>
            <a:path>
              <a:moveTo>
                <a:pt x="0" y="0"/>
              </a:moveTo>
              <a:lnTo>
                <a:pt x="233361" y="0"/>
              </a:lnTo>
              <a:lnTo>
                <a:pt x="233361" y="501727"/>
              </a:lnTo>
              <a:lnTo>
                <a:pt x="466723" y="5017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5F8885-6731-4A48-B94C-DFAC084B354F}">
      <dsp:nvSpPr>
        <dsp:cNvPr id="0" name=""/>
        <dsp:cNvSpPr/>
      </dsp:nvSpPr>
      <dsp:spPr>
        <a:xfrm>
          <a:off x="2535932" y="356339"/>
          <a:ext cx="466723" cy="501727"/>
        </a:xfrm>
        <a:custGeom>
          <a:avLst/>
          <a:gdLst/>
          <a:ahLst/>
          <a:cxnLst/>
          <a:rect l="0" t="0" r="0" b="0"/>
          <a:pathLst>
            <a:path>
              <a:moveTo>
                <a:pt x="0" y="501727"/>
              </a:moveTo>
              <a:lnTo>
                <a:pt x="233361" y="501727"/>
              </a:lnTo>
              <a:lnTo>
                <a:pt x="233361" y="0"/>
              </a:lnTo>
              <a:lnTo>
                <a:pt x="46672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BF6C52-5B97-4B73-A137-953F7B23AC18}">
      <dsp:nvSpPr>
        <dsp:cNvPr id="0" name=""/>
        <dsp:cNvSpPr/>
      </dsp:nvSpPr>
      <dsp:spPr>
        <a:xfrm>
          <a:off x="202314" y="502190"/>
          <a:ext cx="2333617" cy="711753"/>
        </a:xfrm>
        <a:prstGeom prst="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u="sng" kern="1200" dirty="0" smtClean="0">
              <a:solidFill>
                <a:srgbClr val="000000"/>
              </a:solidFill>
            </a:rPr>
            <a:t>Federal law: The Farm Bill</a:t>
          </a:r>
          <a:endParaRPr lang="en-US" sz="1600" kern="1200" dirty="0">
            <a:solidFill>
              <a:srgbClr val="000000"/>
            </a:solidFill>
          </a:endParaRPr>
        </a:p>
      </dsp:txBody>
      <dsp:txXfrm>
        <a:off x="202314" y="502190"/>
        <a:ext cx="2333617" cy="711753"/>
      </dsp:txXfrm>
    </dsp:sp>
    <dsp:sp modelId="{25A686F0-F5AC-4261-A290-96D007F3529E}">
      <dsp:nvSpPr>
        <dsp:cNvPr id="0" name=""/>
        <dsp:cNvSpPr/>
      </dsp:nvSpPr>
      <dsp:spPr>
        <a:xfrm>
          <a:off x="3002655" y="462"/>
          <a:ext cx="2333617" cy="711753"/>
        </a:xfrm>
        <a:prstGeom prst="rect">
          <a:avLst/>
        </a:prstGeom>
        <a:solidFill>
          <a:srgbClr val="91D9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u="sng" kern="1200" dirty="0" smtClean="0">
              <a:solidFill>
                <a:srgbClr val="000000"/>
              </a:solidFill>
            </a:rPr>
            <a:t>USDA regulations and guidance</a:t>
          </a:r>
          <a:endParaRPr lang="en-US" sz="1600" kern="1200" dirty="0">
            <a:solidFill>
              <a:srgbClr val="000000"/>
            </a:solidFill>
          </a:endParaRPr>
        </a:p>
      </dsp:txBody>
      <dsp:txXfrm>
        <a:off x="3002655" y="462"/>
        <a:ext cx="2333617" cy="711753"/>
      </dsp:txXfrm>
    </dsp:sp>
    <dsp:sp modelId="{95F69E2C-5A4E-4E45-9042-D4AADFAE0BBA}">
      <dsp:nvSpPr>
        <dsp:cNvPr id="0" name=""/>
        <dsp:cNvSpPr/>
      </dsp:nvSpPr>
      <dsp:spPr>
        <a:xfrm>
          <a:off x="3002655" y="1003918"/>
          <a:ext cx="2333617" cy="711753"/>
        </a:xfrm>
        <a:prstGeom prst="rect">
          <a:avLst/>
        </a:prstGeom>
        <a:solidFill>
          <a:srgbClr val="91D9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u="sng" kern="1200" dirty="0" smtClean="0">
              <a:solidFill>
                <a:srgbClr val="000000"/>
              </a:solidFill>
            </a:rPr>
            <a:t>Approved waiver requests IL sends to USDA</a:t>
          </a:r>
          <a:endParaRPr lang="en-US" sz="1600" kern="1200" dirty="0">
            <a:solidFill>
              <a:srgbClr val="000000"/>
            </a:solidFill>
          </a:endParaRPr>
        </a:p>
      </dsp:txBody>
      <dsp:txXfrm>
        <a:off x="3002655" y="1003918"/>
        <a:ext cx="2333617" cy="711753"/>
      </dsp:txXfrm>
    </dsp:sp>
    <dsp:sp modelId="{3A00F227-1D39-46F7-8450-3BD9EA53521F}">
      <dsp:nvSpPr>
        <dsp:cNvPr id="0" name=""/>
        <dsp:cNvSpPr/>
      </dsp:nvSpPr>
      <dsp:spPr>
        <a:xfrm>
          <a:off x="202314" y="2007373"/>
          <a:ext cx="2333617" cy="711753"/>
        </a:xfrm>
        <a:prstGeom prst="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u="sng" kern="1200" dirty="0" smtClean="0">
              <a:solidFill>
                <a:srgbClr val="000000"/>
              </a:solidFill>
              <a:hlinkClick xmlns:r="http://schemas.openxmlformats.org/officeDocument/2006/relationships" r:id="rId1"/>
            </a:rPr>
            <a:t>Illinois Compiled Statutes  305 ILCS 5</a:t>
          </a:r>
          <a:endParaRPr lang="en-US" sz="1600" kern="1200" dirty="0">
            <a:solidFill>
              <a:srgbClr val="000000"/>
            </a:solidFill>
          </a:endParaRPr>
        </a:p>
      </dsp:txBody>
      <dsp:txXfrm>
        <a:off x="202314" y="2007373"/>
        <a:ext cx="2333617" cy="711753"/>
      </dsp:txXfrm>
    </dsp:sp>
    <dsp:sp modelId="{1795F65F-42D2-46A2-8D10-901549329D9C}">
      <dsp:nvSpPr>
        <dsp:cNvPr id="0" name=""/>
        <dsp:cNvSpPr/>
      </dsp:nvSpPr>
      <dsp:spPr>
        <a:xfrm>
          <a:off x="3002655" y="2007373"/>
          <a:ext cx="2333617" cy="711753"/>
        </a:xfrm>
        <a:prstGeom prst="rect">
          <a:avLst/>
        </a:prstGeom>
        <a:solidFill>
          <a:srgbClr val="91D9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u="sng" kern="1200" dirty="0" smtClean="0">
              <a:solidFill>
                <a:srgbClr val="000000"/>
              </a:solidFill>
              <a:hlinkClick xmlns:r="http://schemas.openxmlformats.org/officeDocument/2006/relationships" r:id="rId2"/>
            </a:rPr>
            <a:t>Illinois Administrative Code Title 89</a:t>
          </a:r>
          <a:endParaRPr lang="en-US" sz="1600" kern="1200" dirty="0">
            <a:solidFill>
              <a:srgbClr val="000000"/>
            </a:solidFill>
          </a:endParaRPr>
        </a:p>
      </dsp:txBody>
      <dsp:txXfrm>
        <a:off x="3002655" y="2007373"/>
        <a:ext cx="2333617" cy="711753"/>
      </dsp:txXfrm>
    </dsp:sp>
    <dsp:sp modelId="{D3C495AE-7DF8-4736-94C5-926DE8BE43E3}">
      <dsp:nvSpPr>
        <dsp:cNvPr id="0" name=""/>
        <dsp:cNvSpPr/>
      </dsp:nvSpPr>
      <dsp:spPr>
        <a:xfrm>
          <a:off x="5802996" y="2007373"/>
          <a:ext cx="2333617" cy="71175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u="sng" kern="1200" dirty="0" smtClean="0">
              <a:solidFill>
                <a:srgbClr val="000000"/>
              </a:solidFill>
              <a:hlinkClick xmlns:r="http://schemas.openxmlformats.org/officeDocument/2006/relationships" r:id="rId3"/>
            </a:rPr>
            <a:t>Manual</a:t>
          </a:r>
          <a:r>
            <a:rPr lang="en-US" sz="1600" u="sng" kern="1200" dirty="0" smtClean="0">
              <a:solidFill>
                <a:srgbClr val="000000"/>
              </a:solidFill>
            </a:rPr>
            <a:t>s, Policy Memos, Office Operations, Guidance letters, etc.</a:t>
          </a:r>
          <a:endParaRPr lang="en-US" sz="1600" kern="1200" dirty="0">
            <a:solidFill>
              <a:srgbClr val="000000"/>
            </a:solidFill>
          </a:endParaRPr>
        </a:p>
      </dsp:txBody>
      <dsp:txXfrm>
        <a:off x="5802996" y="2007373"/>
        <a:ext cx="2333617" cy="711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71CEE-AC5F-41B6-8978-CC8A488ACC28}">
      <dsp:nvSpPr>
        <dsp:cNvPr id="0" name=""/>
        <dsp:cNvSpPr/>
      </dsp:nvSpPr>
      <dsp:spPr>
        <a:xfrm>
          <a:off x="0" y="4950"/>
          <a:ext cx="10651669"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Self-Employment Income - </a:t>
          </a:r>
          <a:r>
            <a:rPr lang="en-US" sz="2000" b="0" i="0" kern="1200" dirty="0" smtClean="0"/>
            <a:t>PM 08-04-01-b</a:t>
          </a:r>
          <a:endParaRPr lang="en-US" sz="2000" kern="1200" dirty="0"/>
        </a:p>
      </dsp:txBody>
      <dsp:txXfrm>
        <a:off x="23988" y="28938"/>
        <a:ext cx="10603693" cy="443424"/>
      </dsp:txXfrm>
    </dsp:sp>
    <dsp:sp modelId="{5FA3EF1D-4171-48C9-B058-07BF45ADC6C4}">
      <dsp:nvSpPr>
        <dsp:cNvPr id="0" name=""/>
        <dsp:cNvSpPr/>
      </dsp:nvSpPr>
      <dsp:spPr>
        <a:xfrm>
          <a:off x="0" y="496350"/>
          <a:ext cx="10651669"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19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IDHS should deduct allowance business expenses from gross income before comparing it to the income standard or calculating net income. </a:t>
          </a:r>
          <a:endParaRPr lang="en-US" sz="1600" kern="1200" dirty="0"/>
        </a:p>
      </dsp:txBody>
      <dsp:txXfrm>
        <a:off x="0" y="496350"/>
        <a:ext cx="10651669" cy="517500"/>
      </dsp:txXfrm>
    </dsp:sp>
    <dsp:sp modelId="{09E10248-B35A-4F81-BDB0-0EA6C3D0269B}">
      <dsp:nvSpPr>
        <dsp:cNvPr id="0" name=""/>
        <dsp:cNvSpPr/>
      </dsp:nvSpPr>
      <dsp:spPr>
        <a:xfrm>
          <a:off x="0" y="1013850"/>
          <a:ext cx="10651669"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Child Support Payments PM 13-01-07</a:t>
          </a:r>
          <a:endParaRPr lang="en-US" sz="2000" kern="1200" dirty="0"/>
        </a:p>
      </dsp:txBody>
      <dsp:txXfrm>
        <a:off x="23988" y="1037838"/>
        <a:ext cx="10603693" cy="443424"/>
      </dsp:txXfrm>
    </dsp:sp>
    <dsp:sp modelId="{EE1F5AC4-74C2-4C82-BB29-E380F1CEC4C8}">
      <dsp:nvSpPr>
        <dsp:cNvPr id="0" name=""/>
        <dsp:cNvSpPr/>
      </dsp:nvSpPr>
      <dsp:spPr>
        <a:xfrm>
          <a:off x="0" y="1505250"/>
          <a:ext cx="10651669"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19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Court-ordered child support payments paid by the SNAP Household are excluded if paid to someone outside the SNAP unit</a:t>
          </a:r>
          <a:endParaRPr lang="en-US" sz="1600" kern="1200" dirty="0"/>
        </a:p>
      </dsp:txBody>
      <dsp:txXfrm>
        <a:off x="0" y="1505250"/>
        <a:ext cx="10651669" cy="517500"/>
      </dsp:txXfrm>
    </dsp:sp>
    <dsp:sp modelId="{E459DEDF-4F34-4B54-A31F-AF42F191E8AF}">
      <dsp:nvSpPr>
        <dsp:cNvPr id="0" name=""/>
        <dsp:cNvSpPr/>
      </dsp:nvSpPr>
      <dsp:spPr>
        <a:xfrm>
          <a:off x="0" y="2022750"/>
          <a:ext cx="10651669"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Earned Income of an Excluded Member – PM 05-04-01-h; PM 08-04-04-k</a:t>
          </a:r>
          <a:endParaRPr lang="en-US" sz="2000" kern="1200" dirty="0"/>
        </a:p>
      </dsp:txBody>
      <dsp:txXfrm>
        <a:off x="23988" y="2046738"/>
        <a:ext cx="10603693" cy="443424"/>
      </dsp:txXfrm>
    </dsp:sp>
    <dsp:sp modelId="{571D8F08-F5C5-42A0-8A9A-6460161280FD}">
      <dsp:nvSpPr>
        <dsp:cNvPr id="0" name=""/>
        <dsp:cNvSpPr/>
      </dsp:nvSpPr>
      <dsp:spPr>
        <a:xfrm>
          <a:off x="0" y="2514150"/>
          <a:ext cx="10651669" cy="113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19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Income from Ineligible SNAP Household member should be prorated if the member is ineligible because</a:t>
          </a:r>
          <a:endParaRPr lang="en-US" sz="1600" kern="1200" dirty="0"/>
        </a:p>
        <a:p>
          <a:pPr marL="342900" lvl="2" indent="-171450" algn="l" defTabSz="711200">
            <a:lnSpc>
              <a:spcPct val="90000"/>
            </a:lnSpc>
            <a:spcBef>
              <a:spcPct val="0"/>
            </a:spcBef>
            <a:spcAft>
              <a:spcPct val="20000"/>
            </a:spcAft>
            <a:buChar char="••"/>
          </a:pPr>
          <a:r>
            <a:rPr lang="en-US" sz="1600" kern="1200" dirty="0" smtClean="0"/>
            <a:t>Did not meet Social Security Number Policy</a:t>
          </a:r>
          <a:endParaRPr lang="en-US" sz="1600" kern="1200" dirty="0"/>
        </a:p>
        <a:p>
          <a:pPr marL="342900" lvl="2" indent="-171450" algn="l" defTabSz="711200">
            <a:lnSpc>
              <a:spcPct val="90000"/>
            </a:lnSpc>
            <a:spcBef>
              <a:spcPct val="0"/>
            </a:spcBef>
            <a:spcAft>
              <a:spcPct val="20000"/>
            </a:spcAft>
            <a:buChar char="••"/>
          </a:pPr>
          <a:r>
            <a:rPr lang="en-US" sz="1600" kern="1200" dirty="0" smtClean="0"/>
            <a:t>Are ineligible noncitizens</a:t>
          </a:r>
          <a:endParaRPr lang="en-US" sz="1600" kern="1200" dirty="0"/>
        </a:p>
        <a:p>
          <a:pPr marL="342900" lvl="2" indent="-171450" algn="l" defTabSz="711200">
            <a:lnSpc>
              <a:spcPct val="90000"/>
            </a:lnSpc>
            <a:spcBef>
              <a:spcPct val="0"/>
            </a:spcBef>
            <a:spcAft>
              <a:spcPct val="20000"/>
            </a:spcAft>
            <a:buChar char="••"/>
          </a:pPr>
          <a:r>
            <a:rPr lang="en-US" sz="1600" kern="1200" dirty="0" smtClean="0"/>
            <a:t>Have not had their citizen/BCIS verified</a:t>
          </a:r>
          <a:endParaRPr lang="en-US" sz="1600" kern="1200" dirty="0"/>
        </a:p>
      </dsp:txBody>
      <dsp:txXfrm>
        <a:off x="0" y="2514150"/>
        <a:ext cx="10651669" cy="1138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71CEE-AC5F-41B6-8978-CC8A488ACC28}">
      <dsp:nvSpPr>
        <dsp:cNvPr id="0" name=""/>
        <dsp:cNvSpPr/>
      </dsp:nvSpPr>
      <dsp:spPr>
        <a:xfrm>
          <a:off x="0" y="220537"/>
          <a:ext cx="10684328"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Overpayment Withholdings PM 08-04-03</a:t>
          </a:r>
          <a:endParaRPr lang="en-US" sz="2100" kern="1200" dirty="0"/>
        </a:p>
      </dsp:txBody>
      <dsp:txXfrm>
        <a:off x="25188" y="245725"/>
        <a:ext cx="10633952" cy="465594"/>
      </dsp:txXfrm>
    </dsp:sp>
    <dsp:sp modelId="{5FA3EF1D-4171-48C9-B058-07BF45ADC6C4}">
      <dsp:nvSpPr>
        <dsp:cNvPr id="0" name=""/>
        <dsp:cNvSpPr/>
      </dsp:nvSpPr>
      <dsp:spPr>
        <a:xfrm>
          <a:off x="0" y="736507"/>
          <a:ext cx="10684328"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22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DHS should not consider recouped TANF or SSI benefits as income unless recoupment is result of either criminal or civil court judgment that member fraudulently obtained an overpayment. </a:t>
          </a:r>
          <a:endParaRPr lang="en-US" sz="1600" kern="1200" dirty="0"/>
        </a:p>
      </dsp:txBody>
      <dsp:txXfrm>
        <a:off x="0" y="736507"/>
        <a:ext cx="10684328" cy="521640"/>
      </dsp:txXfrm>
    </dsp:sp>
    <dsp:sp modelId="{7FFC0699-FA5C-4FE7-B2EE-9D5F19616907}">
      <dsp:nvSpPr>
        <dsp:cNvPr id="0" name=""/>
        <dsp:cNvSpPr/>
      </dsp:nvSpPr>
      <dsp:spPr>
        <a:xfrm>
          <a:off x="0" y="1258147"/>
          <a:ext cx="10684328"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Income In-Kind PM 08-04-04-a</a:t>
          </a:r>
          <a:endParaRPr lang="en-US" sz="2100" kern="1200" dirty="0"/>
        </a:p>
      </dsp:txBody>
      <dsp:txXfrm>
        <a:off x="25188" y="1283335"/>
        <a:ext cx="10633952" cy="465594"/>
      </dsp:txXfrm>
    </dsp:sp>
    <dsp:sp modelId="{6963D058-7E20-49DF-BE58-1318C2DFD566}">
      <dsp:nvSpPr>
        <dsp:cNvPr id="0" name=""/>
        <dsp:cNvSpPr/>
      </dsp:nvSpPr>
      <dsp:spPr>
        <a:xfrm>
          <a:off x="0" y="1774118"/>
          <a:ext cx="10684328"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22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Assistance other than money for e.g. meals, clothing, housing, food is exempt.  For example, if someone is helping SNAP Household pay rent and it giving those payments directly to the landlord, then those payment are exempt.</a:t>
          </a:r>
          <a:endParaRPr lang="en-US" sz="1600" kern="1200" dirty="0"/>
        </a:p>
      </dsp:txBody>
      <dsp:txXfrm>
        <a:off x="0" y="1774118"/>
        <a:ext cx="10684328" cy="521640"/>
      </dsp:txXfrm>
    </dsp:sp>
    <dsp:sp modelId="{2B3BD78C-0663-4757-8183-98FB5A0813D3}">
      <dsp:nvSpPr>
        <dsp:cNvPr id="0" name=""/>
        <dsp:cNvSpPr/>
      </dsp:nvSpPr>
      <dsp:spPr>
        <a:xfrm>
          <a:off x="0" y="2295758"/>
          <a:ext cx="10684328"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Loans PM 08-04-04-o</a:t>
          </a:r>
        </a:p>
      </dsp:txBody>
      <dsp:txXfrm>
        <a:off x="25188" y="2320946"/>
        <a:ext cx="10633952" cy="465594"/>
      </dsp:txXfrm>
    </dsp:sp>
    <dsp:sp modelId="{4B380CF6-0925-4AF1-BC21-B399845D18B4}">
      <dsp:nvSpPr>
        <dsp:cNvPr id="0" name=""/>
        <dsp:cNvSpPr/>
      </dsp:nvSpPr>
      <dsp:spPr>
        <a:xfrm>
          <a:off x="0" y="2811728"/>
          <a:ext cx="10684328"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22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Loans are exempt. A contract isn’t required. However, IDHS will likely request a statement signed by both parties that states the amount of the loan and states that the payment is a loan and must be repaid.</a:t>
          </a:r>
        </a:p>
      </dsp:txBody>
      <dsp:txXfrm>
        <a:off x="0" y="2811728"/>
        <a:ext cx="10684328" cy="521640"/>
      </dsp:txXfrm>
    </dsp:sp>
    <dsp:sp modelId="{39A4911C-4874-42C3-A797-6056A7744014}">
      <dsp:nvSpPr>
        <dsp:cNvPr id="0" name=""/>
        <dsp:cNvSpPr/>
      </dsp:nvSpPr>
      <dsp:spPr>
        <a:xfrm>
          <a:off x="0" y="3333368"/>
          <a:ext cx="10684328"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Lump Sums </a:t>
          </a:r>
          <a:r>
            <a:rPr lang="en-US" sz="2100" b="0" i="0" kern="1200" dirty="0" smtClean="0"/>
            <a:t>PM 08-04-04-q</a:t>
          </a:r>
          <a:endParaRPr lang="en-US" sz="2100" kern="1200" dirty="0" smtClean="0"/>
        </a:p>
      </dsp:txBody>
      <dsp:txXfrm>
        <a:off x="25188" y="3358556"/>
        <a:ext cx="10633952" cy="465594"/>
      </dsp:txXfrm>
    </dsp:sp>
    <dsp:sp modelId="{5A2792A2-DB78-4FE0-B3F9-DCA676865DA1}">
      <dsp:nvSpPr>
        <dsp:cNvPr id="0" name=""/>
        <dsp:cNvSpPr/>
      </dsp:nvSpPr>
      <dsp:spPr>
        <a:xfrm>
          <a:off x="0" y="3849338"/>
          <a:ext cx="10684328"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22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Nonrecurring on-time only payments are exempt income. This includes but is not limited to: tax refunds, retroactive one-time payments for SSA, AABD Cash, VA, etc, insurance settlements, retroactive child support pass through payments, refunds on security deposits, etc.</a:t>
          </a:r>
        </a:p>
      </dsp:txBody>
      <dsp:txXfrm>
        <a:off x="0" y="3849338"/>
        <a:ext cx="10684328" cy="760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803A5-D4BD-41EA-B541-55A4B17ACAAF}">
      <dsp:nvSpPr>
        <dsp:cNvPr id="0" name=""/>
        <dsp:cNvSpPr/>
      </dsp:nvSpPr>
      <dsp:spPr>
        <a:xfrm>
          <a:off x="3204097" y="500380"/>
          <a:ext cx="387701" cy="91440"/>
        </a:xfrm>
        <a:custGeom>
          <a:avLst/>
          <a:gdLst/>
          <a:ahLst/>
          <a:cxnLst/>
          <a:rect l="0" t="0" r="0" b="0"/>
          <a:pathLst>
            <a:path>
              <a:moveTo>
                <a:pt x="0" y="45720"/>
              </a:moveTo>
              <a:lnTo>
                <a:pt x="3877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87490" y="544008"/>
        <a:ext cx="20915" cy="4183"/>
      </dsp:txXfrm>
    </dsp:sp>
    <dsp:sp modelId="{46D1D5F6-5682-4526-8BC3-9CD8453C7043}">
      <dsp:nvSpPr>
        <dsp:cNvPr id="0" name=""/>
        <dsp:cNvSpPr/>
      </dsp:nvSpPr>
      <dsp:spPr>
        <a:xfrm>
          <a:off x="1387195" y="489"/>
          <a:ext cx="1818702" cy="10912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Application</a:t>
          </a:r>
          <a:endParaRPr lang="en-US" sz="2200" b="1" kern="1200" dirty="0"/>
        </a:p>
      </dsp:txBody>
      <dsp:txXfrm>
        <a:off x="1387195" y="489"/>
        <a:ext cx="1818702" cy="1091221"/>
      </dsp:txXfrm>
    </dsp:sp>
    <dsp:sp modelId="{CB3405DC-519F-4E6D-ADD8-B671010DD4C0}">
      <dsp:nvSpPr>
        <dsp:cNvPr id="0" name=""/>
        <dsp:cNvSpPr/>
      </dsp:nvSpPr>
      <dsp:spPr>
        <a:xfrm>
          <a:off x="5441101" y="500380"/>
          <a:ext cx="387701" cy="91440"/>
        </a:xfrm>
        <a:custGeom>
          <a:avLst/>
          <a:gdLst/>
          <a:ahLst/>
          <a:cxnLst/>
          <a:rect l="0" t="0" r="0" b="0"/>
          <a:pathLst>
            <a:path>
              <a:moveTo>
                <a:pt x="0" y="45720"/>
              </a:moveTo>
              <a:lnTo>
                <a:pt x="3877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624494" y="544008"/>
        <a:ext cx="20915" cy="4183"/>
      </dsp:txXfrm>
    </dsp:sp>
    <dsp:sp modelId="{B9DF8C77-2E5B-4F3C-8392-6DC75595ECBC}">
      <dsp:nvSpPr>
        <dsp:cNvPr id="0" name=""/>
        <dsp:cNvSpPr/>
      </dsp:nvSpPr>
      <dsp:spPr>
        <a:xfrm>
          <a:off x="3624198" y="489"/>
          <a:ext cx="1818702" cy="10912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Interview </a:t>
          </a:r>
          <a:endParaRPr lang="en-US" sz="2200" b="1" kern="1200" dirty="0"/>
        </a:p>
      </dsp:txBody>
      <dsp:txXfrm>
        <a:off x="3624198" y="489"/>
        <a:ext cx="1818702" cy="1091221"/>
      </dsp:txXfrm>
    </dsp:sp>
    <dsp:sp modelId="{C412B966-6BE5-4C27-8236-9CB5A473AF3A}">
      <dsp:nvSpPr>
        <dsp:cNvPr id="0" name=""/>
        <dsp:cNvSpPr/>
      </dsp:nvSpPr>
      <dsp:spPr>
        <a:xfrm>
          <a:off x="7678105" y="500380"/>
          <a:ext cx="387701" cy="91440"/>
        </a:xfrm>
        <a:custGeom>
          <a:avLst/>
          <a:gdLst/>
          <a:ahLst/>
          <a:cxnLst/>
          <a:rect l="0" t="0" r="0" b="0"/>
          <a:pathLst>
            <a:path>
              <a:moveTo>
                <a:pt x="0" y="45720"/>
              </a:moveTo>
              <a:lnTo>
                <a:pt x="3877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7861498" y="544008"/>
        <a:ext cx="20915" cy="4183"/>
      </dsp:txXfrm>
    </dsp:sp>
    <dsp:sp modelId="{5595324C-CB3D-43BE-8F2C-554B3E519463}">
      <dsp:nvSpPr>
        <dsp:cNvPr id="0" name=""/>
        <dsp:cNvSpPr/>
      </dsp:nvSpPr>
      <dsp:spPr>
        <a:xfrm>
          <a:off x="5861202" y="489"/>
          <a:ext cx="1818702" cy="10912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Eligibility Verification</a:t>
          </a:r>
          <a:endParaRPr lang="en-US" sz="2200" b="1" kern="1200" dirty="0"/>
        </a:p>
      </dsp:txBody>
      <dsp:txXfrm>
        <a:off x="5861202" y="489"/>
        <a:ext cx="1818702" cy="1091221"/>
      </dsp:txXfrm>
    </dsp:sp>
    <dsp:sp modelId="{60837246-88EC-42E5-89E6-2A6F2193A816}">
      <dsp:nvSpPr>
        <dsp:cNvPr id="0" name=""/>
        <dsp:cNvSpPr/>
      </dsp:nvSpPr>
      <dsp:spPr>
        <a:xfrm>
          <a:off x="8098206" y="489"/>
          <a:ext cx="1818702" cy="10912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Notice of Decision</a:t>
          </a:r>
          <a:endParaRPr lang="en-US" sz="2200" b="1" kern="1200" dirty="0"/>
        </a:p>
      </dsp:txBody>
      <dsp:txXfrm>
        <a:off x="8098206" y="489"/>
        <a:ext cx="1818702" cy="10912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5CC88-1832-4E30-A700-5FB1BC92C15A}">
      <dsp:nvSpPr>
        <dsp:cNvPr id="0" name=""/>
        <dsp:cNvSpPr/>
      </dsp:nvSpPr>
      <dsp:spPr>
        <a:xfrm rot="16200000">
          <a:off x="-1414031" y="2311060"/>
          <a:ext cx="3477240" cy="51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2333" bIns="0" numCol="1" spcCol="1270" anchor="t" anchorCtr="0">
          <a:noAutofit/>
        </a:bodyPr>
        <a:lstStyle/>
        <a:p>
          <a:pPr lvl="0" algn="r" defTabSz="1289050">
            <a:lnSpc>
              <a:spcPct val="90000"/>
            </a:lnSpc>
            <a:spcBef>
              <a:spcPct val="0"/>
            </a:spcBef>
            <a:spcAft>
              <a:spcPct val="35000"/>
            </a:spcAft>
          </a:pPr>
          <a:r>
            <a:rPr lang="en-US" sz="2900" kern="1200" dirty="0" smtClean="0"/>
            <a:t>What is appealed?</a:t>
          </a:r>
          <a:endParaRPr lang="en-US" sz="2900" kern="1200" dirty="0"/>
        </a:p>
      </dsp:txBody>
      <dsp:txXfrm>
        <a:off x="-1414031" y="2311060"/>
        <a:ext cx="3477240" cy="512881"/>
      </dsp:txXfrm>
    </dsp:sp>
    <dsp:sp modelId="{19A2B7FF-BB7B-4537-B987-A22832951BB2}">
      <dsp:nvSpPr>
        <dsp:cNvPr id="0" name=""/>
        <dsp:cNvSpPr/>
      </dsp:nvSpPr>
      <dsp:spPr>
        <a:xfrm>
          <a:off x="581029" y="828881"/>
          <a:ext cx="2554691" cy="34772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2333"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Incorrect decision </a:t>
          </a:r>
          <a:endParaRPr lang="en-US" sz="1600" kern="1200" dirty="0"/>
        </a:p>
        <a:p>
          <a:pPr marL="171450" lvl="1" indent="-171450" algn="l" defTabSz="711200">
            <a:lnSpc>
              <a:spcPct val="90000"/>
            </a:lnSpc>
            <a:spcBef>
              <a:spcPct val="0"/>
            </a:spcBef>
            <a:spcAft>
              <a:spcPct val="15000"/>
            </a:spcAft>
            <a:buChar char="••"/>
          </a:pPr>
          <a:r>
            <a:rPr lang="en-US" sz="1600" kern="1200" dirty="0" smtClean="0"/>
            <a:t>No decision within the processing time (“Inaction”)</a:t>
          </a:r>
          <a:endParaRPr lang="en-US" sz="1600" kern="1200" dirty="0"/>
        </a:p>
        <a:p>
          <a:pPr marL="171450" lvl="1" indent="-171450" algn="l" defTabSz="711200">
            <a:lnSpc>
              <a:spcPct val="90000"/>
            </a:lnSpc>
            <a:spcBef>
              <a:spcPct val="0"/>
            </a:spcBef>
            <a:spcAft>
              <a:spcPct val="15000"/>
            </a:spcAft>
            <a:buChar char="••"/>
          </a:pPr>
          <a:r>
            <a:rPr lang="en-US" sz="1600" kern="1200" dirty="0" smtClean="0"/>
            <a:t>Decisions where benefits are denied because of missing verifications or a missed interview!</a:t>
          </a:r>
          <a:endParaRPr lang="en-US" sz="1600" kern="1200" dirty="0"/>
        </a:p>
        <a:p>
          <a:pPr marL="171450" lvl="1" indent="-171450" algn="l" defTabSz="711200">
            <a:lnSpc>
              <a:spcPct val="90000"/>
            </a:lnSpc>
            <a:spcBef>
              <a:spcPct val="0"/>
            </a:spcBef>
            <a:spcAft>
              <a:spcPct val="15000"/>
            </a:spcAft>
            <a:buChar char="••"/>
          </a:pPr>
          <a:r>
            <a:rPr lang="en-US" sz="1600" kern="1200" dirty="0" smtClean="0"/>
            <a:t>Termination or decreasing benefits without notice</a:t>
          </a:r>
          <a:endParaRPr lang="en-US" sz="1600" kern="1200" dirty="0"/>
        </a:p>
      </dsp:txBody>
      <dsp:txXfrm>
        <a:off x="581029" y="828881"/>
        <a:ext cx="2554691" cy="3477240"/>
      </dsp:txXfrm>
    </dsp:sp>
    <dsp:sp modelId="{8843E63F-C338-438D-B475-6FC7D4691772}">
      <dsp:nvSpPr>
        <dsp:cNvPr id="0" name=""/>
        <dsp:cNvSpPr/>
      </dsp:nvSpPr>
      <dsp:spPr>
        <a:xfrm>
          <a:off x="68147" y="151878"/>
          <a:ext cx="1025762" cy="102576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DBB5A7-D9B4-47BC-99D4-029580A205A1}">
      <dsp:nvSpPr>
        <dsp:cNvPr id="0" name=""/>
        <dsp:cNvSpPr/>
      </dsp:nvSpPr>
      <dsp:spPr>
        <a:xfrm rot="16200000">
          <a:off x="2330160" y="2311060"/>
          <a:ext cx="3477240" cy="51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2333" bIns="0" numCol="1" spcCol="1270" anchor="t" anchorCtr="0">
          <a:noAutofit/>
        </a:bodyPr>
        <a:lstStyle/>
        <a:p>
          <a:pPr lvl="0" algn="r" defTabSz="1289050">
            <a:lnSpc>
              <a:spcPct val="90000"/>
            </a:lnSpc>
            <a:spcBef>
              <a:spcPct val="0"/>
            </a:spcBef>
            <a:spcAft>
              <a:spcPct val="35000"/>
            </a:spcAft>
          </a:pPr>
          <a:r>
            <a:rPr lang="en-US" sz="2900" kern="1200" dirty="0" smtClean="0"/>
            <a:t>Time to File</a:t>
          </a:r>
          <a:endParaRPr lang="en-US" sz="2900" kern="1200" dirty="0"/>
        </a:p>
      </dsp:txBody>
      <dsp:txXfrm>
        <a:off x="2330160" y="2311060"/>
        <a:ext cx="3477240" cy="512881"/>
      </dsp:txXfrm>
    </dsp:sp>
    <dsp:sp modelId="{3B73D7BE-924A-4E09-8249-7FA09F4E391F}">
      <dsp:nvSpPr>
        <dsp:cNvPr id="0" name=""/>
        <dsp:cNvSpPr/>
      </dsp:nvSpPr>
      <dsp:spPr>
        <a:xfrm>
          <a:off x="4325220" y="828881"/>
          <a:ext cx="2554691" cy="34772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2333"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SNAP: </a:t>
          </a:r>
          <a:r>
            <a:rPr lang="en-US" sz="1600" b="1" kern="1200" dirty="0" smtClean="0"/>
            <a:t>90 days*</a:t>
          </a:r>
          <a:endParaRPr lang="en-US" sz="1600" b="1" kern="1200" dirty="0"/>
        </a:p>
        <a:p>
          <a:pPr marL="171450" lvl="1" indent="-171450" algn="l" defTabSz="711200">
            <a:lnSpc>
              <a:spcPct val="90000"/>
            </a:lnSpc>
            <a:spcBef>
              <a:spcPct val="0"/>
            </a:spcBef>
            <a:spcAft>
              <a:spcPct val="15000"/>
            </a:spcAft>
            <a:buChar char="••"/>
          </a:pPr>
          <a:r>
            <a:rPr lang="en-US" sz="1600" kern="1200" dirty="0" smtClean="0"/>
            <a:t>Inaction for an application, redetermination, or change report: </a:t>
          </a:r>
          <a:r>
            <a:rPr lang="en-US" sz="1600" b="1" kern="1200" dirty="0" smtClean="0"/>
            <a:t>No deadline</a:t>
          </a:r>
          <a:endParaRPr lang="en-US" sz="1600" b="1" kern="1200" dirty="0"/>
        </a:p>
      </dsp:txBody>
      <dsp:txXfrm>
        <a:off x="4325220" y="828881"/>
        <a:ext cx="2554691" cy="3477240"/>
      </dsp:txXfrm>
    </dsp:sp>
    <dsp:sp modelId="{076E71B1-CD41-429A-83C1-3399F1410C83}">
      <dsp:nvSpPr>
        <dsp:cNvPr id="0" name=""/>
        <dsp:cNvSpPr/>
      </dsp:nvSpPr>
      <dsp:spPr>
        <a:xfrm>
          <a:off x="3812339" y="151878"/>
          <a:ext cx="1025762" cy="102576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656E3B-D9B5-493C-814F-D1C9946DF7E6}">
      <dsp:nvSpPr>
        <dsp:cNvPr id="0" name=""/>
        <dsp:cNvSpPr/>
      </dsp:nvSpPr>
      <dsp:spPr>
        <a:xfrm rot="16200000">
          <a:off x="6074351" y="2311060"/>
          <a:ext cx="3477240" cy="51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2333" bIns="0" numCol="1" spcCol="1270" anchor="t" anchorCtr="0">
          <a:noAutofit/>
        </a:bodyPr>
        <a:lstStyle/>
        <a:p>
          <a:pPr lvl="0" algn="r" defTabSz="1289050">
            <a:lnSpc>
              <a:spcPct val="90000"/>
            </a:lnSpc>
            <a:spcBef>
              <a:spcPct val="0"/>
            </a:spcBef>
            <a:spcAft>
              <a:spcPct val="35000"/>
            </a:spcAft>
          </a:pPr>
          <a:r>
            <a:rPr lang="en-US" sz="2900" kern="1200" dirty="0" smtClean="0"/>
            <a:t>How to File</a:t>
          </a:r>
          <a:endParaRPr lang="en-US" sz="2900" kern="1200" dirty="0"/>
        </a:p>
      </dsp:txBody>
      <dsp:txXfrm>
        <a:off x="6074351" y="2311060"/>
        <a:ext cx="3477240" cy="512881"/>
      </dsp:txXfrm>
    </dsp:sp>
    <dsp:sp modelId="{1D54B6AC-CF2B-4337-ADBF-C5E13DD0C0F0}">
      <dsp:nvSpPr>
        <dsp:cNvPr id="0" name=""/>
        <dsp:cNvSpPr/>
      </dsp:nvSpPr>
      <dsp:spPr>
        <a:xfrm>
          <a:off x="8069412" y="828881"/>
          <a:ext cx="2554691" cy="34772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2333"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smtClean="0"/>
            <a:t>Through “Manage my Case” https://abe.Illinois.gov</a:t>
          </a:r>
          <a:endParaRPr lang="en-US" sz="1600" kern="1200" dirty="0"/>
        </a:p>
        <a:p>
          <a:pPr marL="171450" lvl="1" indent="-171450" algn="l" defTabSz="711200">
            <a:lnSpc>
              <a:spcPct val="90000"/>
            </a:lnSpc>
            <a:spcBef>
              <a:spcPct val="0"/>
            </a:spcBef>
            <a:spcAft>
              <a:spcPct val="15000"/>
            </a:spcAft>
            <a:buChar char="••"/>
          </a:pPr>
          <a:r>
            <a:rPr lang="en-US" sz="1600" b="0" kern="1200" dirty="0" smtClean="0"/>
            <a:t>phone: 1-800-435-0774 or 312-793-2618</a:t>
          </a:r>
          <a:endParaRPr lang="en-US" sz="1600" b="0" kern="1200" dirty="0"/>
        </a:p>
        <a:p>
          <a:pPr marL="171450" lvl="1" indent="-171450" algn="l" defTabSz="711200">
            <a:lnSpc>
              <a:spcPct val="90000"/>
            </a:lnSpc>
            <a:spcBef>
              <a:spcPct val="0"/>
            </a:spcBef>
            <a:spcAft>
              <a:spcPct val="15000"/>
            </a:spcAft>
            <a:buChar char="••"/>
          </a:pPr>
          <a:r>
            <a:rPr lang="en-US" sz="1600" b="0" kern="1200" dirty="0" smtClean="0"/>
            <a:t>Fax: 312-793-3387</a:t>
          </a:r>
          <a:endParaRPr lang="en-US" sz="1600" b="0" kern="1200" dirty="0"/>
        </a:p>
        <a:p>
          <a:pPr marL="171450" lvl="1" indent="-171450" algn="l" defTabSz="711200">
            <a:lnSpc>
              <a:spcPct val="90000"/>
            </a:lnSpc>
            <a:spcBef>
              <a:spcPct val="0"/>
            </a:spcBef>
            <a:spcAft>
              <a:spcPct val="15000"/>
            </a:spcAft>
            <a:buChar char="••"/>
          </a:pPr>
          <a:r>
            <a:rPr lang="en-US" sz="1600" b="0" kern="1200" dirty="0" smtClean="0">
              <a:solidFill>
                <a:schemeClr val="bg1"/>
              </a:solidFill>
            </a:rPr>
            <a:t>DHS.BAH@Illinois.gov </a:t>
          </a:r>
          <a:endParaRPr lang="en-US" sz="1600" b="0" kern="1200" dirty="0">
            <a:solidFill>
              <a:schemeClr val="bg1"/>
            </a:solidFill>
          </a:endParaRPr>
        </a:p>
      </dsp:txBody>
      <dsp:txXfrm>
        <a:off x="8069412" y="828881"/>
        <a:ext cx="2554691" cy="3477240"/>
      </dsp:txXfrm>
    </dsp:sp>
    <dsp:sp modelId="{B71D77EA-2672-4A9B-B108-415AAAF3C44E}">
      <dsp:nvSpPr>
        <dsp:cNvPr id="0" name=""/>
        <dsp:cNvSpPr/>
      </dsp:nvSpPr>
      <dsp:spPr>
        <a:xfrm>
          <a:off x="7556531" y="151878"/>
          <a:ext cx="1025762" cy="102576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3/13/2025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3/13/2025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80327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21</a:t>
            </a:fld>
            <a:endParaRPr lang="en-US" dirty="0"/>
          </a:p>
        </p:txBody>
      </p:sp>
    </p:spTree>
    <p:extLst>
      <p:ext uri="{BB962C8B-B14F-4D97-AF65-F5344CB8AC3E}">
        <p14:creationId xmlns:p14="http://schemas.microsoft.com/office/powerpoint/2010/main" val="240360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22</a:t>
            </a:fld>
            <a:endParaRPr lang="en-US" dirty="0"/>
          </a:p>
        </p:txBody>
      </p:sp>
    </p:spTree>
    <p:extLst>
      <p:ext uri="{BB962C8B-B14F-4D97-AF65-F5344CB8AC3E}">
        <p14:creationId xmlns:p14="http://schemas.microsoft.com/office/powerpoint/2010/main" val="862905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23</a:t>
            </a:fld>
            <a:endParaRPr lang="en-US" dirty="0"/>
          </a:p>
        </p:txBody>
      </p:sp>
    </p:spTree>
    <p:extLst>
      <p:ext uri="{BB962C8B-B14F-4D97-AF65-F5344CB8AC3E}">
        <p14:creationId xmlns:p14="http://schemas.microsoft.com/office/powerpoint/2010/main" val="27049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28</a:t>
            </a:fld>
            <a:endParaRPr lang="en-US" dirty="0"/>
          </a:p>
        </p:txBody>
      </p:sp>
    </p:spTree>
    <p:extLst>
      <p:ext uri="{BB962C8B-B14F-4D97-AF65-F5344CB8AC3E}">
        <p14:creationId xmlns:p14="http://schemas.microsoft.com/office/powerpoint/2010/main" val="3166325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33</a:t>
            </a:fld>
            <a:endParaRPr lang="en-US" dirty="0"/>
          </a:p>
        </p:txBody>
      </p:sp>
    </p:spTree>
    <p:extLst>
      <p:ext uri="{BB962C8B-B14F-4D97-AF65-F5344CB8AC3E}">
        <p14:creationId xmlns:p14="http://schemas.microsoft.com/office/powerpoint/2010/main" val="48737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250157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5</a:t>
            </a:fld>
            <a:endParaRPr lang="en-US" dirty="0"/>
          </a:p>
        </p:txBody>
      </p:sp>
    </p:spTree>
    <p:extLst>
      <p:ext uri="{BB962C8B-B14F-4D97-AF65-F5344CB8AC3E}">
        <p14:creationId xmlns:p14="http://schemas.microsoft.com/office/powerpoint/2010/main" val="42693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6</a:t>
            </a:fld>
            <a:endParaRPr lang="en-US" dirty="0"/>
          </a:p>
        </p:txBody>
      </p:sp>
    </p:spTree>
    <p:extLst>
      <p:ext uri="{BB962C8B-B14F-4D97-AF65-F5344CB8AC3E}">
        <p14:creationId xmlns:p14="http://schemas.microsoft.com/office/powerpoint/2010/main" val="140097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16</a:t>
            </a:fld>
            <a:endParaRPr lang="en-US" dirty="0"/>
          </a:p>
        </p:txBody>
      </p:sp>
    </p:spTree>
    <p:extLst>
      <p:ext uri="{BB962C8B-B14F-4D97-AF65-F5344CB8AC3E}">
        <p14:creationId xmlns:p14="http://schemas.microsoft.com/office/powerpoint/2010/main" val="35293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17</a:t>
            </a:fld>
            <a:endParaRPr lang="en-US" dirty="0"/>
          </a:p>
        </p:txBody>
      </p:sp>
    </p:spTree>
    <p:extLst>
      <p:ext uri="{BB962C8B-B14F-4D97-AF65-F5344CB8AC3E}">
        <p14:creationId xmlns:p14="http://schemas.microsoft.com/office/powerpoint/2010/main" val="424655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18</a:t>
            </a:fld>
            <a:endParaRPr lang="en-US" dirty="0"/>
          </a:p>
        </p:txBody>
      </p:sp>
    </p:spTree>
    <p:extLst>
      <p:ext uri="{BB962C8B-B14F-4D97-AF65-F5344CB8AC3E}">
        <p14:creationId xmlns:p14="http://schemas.microsoft.com/office/powerpoint/2010/main" val="235529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19</a:t>
            </a:fld>
            <a:endParaRPr lang="en-US" dirty="0"/>
          </a:p>
        </p:txBody>
      </p:sp>
    </p:spTree>
    <p:extLst>
      <p:ext uri="{BB962C8B-B14F-4D97-AF65-F5344CB8AC3E}">
        <p14:creationId xmlns:p14="http://schemas.microsoft.com/office/powerpoint/2010/main" val="55754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20</a:t>
            </a:fld>
            <a:endParaRPr lang="en-US" dirty="0"/>
          </a:p>
        </p:txBody>
      </p:sp>
    </p:spTree>
    <p:extLst>
      <p:ext uri="{BB962C8B-B14F-4D97-AF65-F5344CB8AC3E}">
        <p14:creationId xmlns:p14="http://schemas.microsoft.com/office/powerpoint/2010/main" val="2051085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3BD-B67B-4A94-8A63-109203D608A6}"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3/13/2025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image" Target="../media/image4.png"/><Relationship Id="rId12" Type="http://schemas.openxmlformats.org/officeDocument/2006/relationships/image" Target="../media/image4.svg"/><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10.xml"/><Relationship Id="rId11" Type="http://schemas.openxmlformats.org/officeDocument/2006/relationships/image" Target="../media/image7.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6.pn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fscalc.dhs.illinois.gov/FSCal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hs.state.il.us/page.aspx?item=1216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dhs.state.il.us/page.aspx?Item=1363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hs.state.il.us/page.aspx?module=12" TargetMode="External"/><Relationship Id="rId2" Type="http://schemas.openxmlformats.org/officeDocument/2006/relationships/hyperlink" Target="https://abe.illinois.gov/"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btedge.com/gov/portal/PortalHome.do" TargetMode="External"/><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hyperlink" Target="https://www.dhs.state.il.us/page.aspx?item=3528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l="8793" r="11215"/>
          <a:stretch/>
        </p:blipFill>
        <p:spPr>
          <a:xfrm>
            <a:off x="3962398" y="0"/>
            <a:ext cx="8229602" cy="6858695"/>
          </a:xfrm>
          <a:prstGeom prst="rect">
            <a:avLst/>
          </a:prstGeom>
        </p:spPr>
      </p:pic>
      <p:sp>
        <p:nvSpPr>
          <p:cNvPr id="13" name="Title 12"/>
          <p:cNvSpPr>
            <a:spLocks noGrp="1"/>
          </p:cNvSpPr>
          <p:nvPr>
            <p:ph type="ctrTitle"/>
          </p:nvPr>
        </p:nvSpPr>
        <p:spPr/>
        <p:txBody>
          <a:bodyPr/>
          <a:lstStyle/>
          <a:p>
            <a:r>
              <a:rPr lang="en-US" dirty="0" smtClean="0"/>
              <a:t>	</a:t>
            </a:r>
            <a:endParaRPr lang="en-US" dirty="0"/>
          </a:p>
        </p:txBody>
      </p:sp>
      <p:sp>
        <p:nvSpPr>
          <p:cNvPr id="3" name="Rectangle 2"/>
          <p:cNvSpPr/>
          <p:nvPr/>
        </p:nvSpPr>
        <p:spPr>
          <a:xfrm>
            <a:off x="4624388" y="1884401"/>
            <a:ext cx="7077281" cy="1754326"/>
          </a:xfrm>
          <a:prstGeom prst="rect">
            <a:avLst/>
          </a:prstGeom>
          <a:noFill/>
          <a:ln>
            <a:noFill/>
          </a:ln>
        </p:spPr>
        <p:txBody>
          <a:bodyPr wrap="square" lIns="91440" tIns="45720" rIns="91440" bIns="45720">
            <a:spAutoFit/>
          </a:bodyPr>
          <a:lstStyle/>
          <a:p>
            <a:pPr algn="ctr"/>
            <a:r>
              <a:rPr lang="en-US" sz="5400" b="1" spc="50" dirty="0" smtClean="0">
                <a:ln w="19050" cmpd="sng">
                  <a:solidFill>
                    <a:schemeClr val="bg1"/>
                  </a:solidFill>
                  <a:prstDash val="solid"/>
                </a:ln>
                <a:solidFill>
                  <a:sysClr val="windowText" lastClr="000000"/>
                </a:solidFill>
                <a:effectLst>
                  <a:glow rad="38100">
                    <a:schemeClr val="accent1">
                      <a:alpha val="40000"/>
                    </a:schemeClr>
                  </a:glow>
                </a:effectLst>
              </a:rPr>
              <a:t>SNAP 102: </a:t>
            </a:r>
          </a:p>
          <a:p>
            <a:pPr algn="ctr"/>
            <a:r>
              <a:rPr lang="en-US" sz="5400" b="1" spc="50" dirty="0" smtClean="0">
                <a:ln w="19050" cmpd="sng">
                  <a:solidFill>
                    <a:schemeClr val="bg1"/>
                  </a:solidFill>
                  <a:prstDash val="solid"/>
                </a:ln>
                <a:solidFill>
                  <a:sysClr val="windowText" lastClr="000000"/>
                </a:solidFill>
                <a:effectLst>
                  <a:glow rad="38100">
                    <a:schemeClr val="accent1">
                      <a:alpha val="40000"/>
                    </a:schemeClr>
                  </a:glow>
                </a:effectLst>
              </a:rPr>
              <a:t>Up Your SNAP SKILLZ</a:t>
            </a:r>
            <a:endParaRPr lang="en-US" sz="5400" b="1" spc="50" dirty="0">
              <a:ln w="19050" cmpd="sng">
                <a:solidFill>
                  <a:schemeClr val="bg1"/>
                </a:solidFill>
                <a:prstDash val="solid"/>
              </a:ln>
              <a:solidFill>
                <a:sysClr val="windowText" lastClr="000000"/>
              </a:solidFill>
              <a:effectLst>
                <a:glow rad="38100">
                  <a:schemeClr val="accent1">
                    <a:alpha val="40000"/>
                  </a:schemeClr>
                </a:glow>
              </a:effectLst>
            </a:endParaRPr>
          </a:p>
        </p:txBody>
      </p:sp>
      <p:sp>
        <p:nvSpPr>
          <p:cNvPr id="9" name="Rectangle 8"/>
          <p:cNvSpPr/>
          <p:nvPr/>
        </p:nvSpPr>
        <p:spPr>
          <a:xfrm>
            <a:off x="4624388" y="5227041"/>
            <a:ext cx="7077281" cy="1200329"/>
          </a:xfrm>
          <a:prstGeom prst="rect">
            <a:avLst/>
          </a:prstGeom>
          <a:noFill/>
        </p:spPr>
        <p:txBody>
          <a:bodyPr wrap="square" lIns="91440" tIns="45720" rIns="91440" bIns="45720">
            <a:spAutoFit/>
          </a:bodyPr>
          <a:lstStyle/>
          <a:p>
            <a:r>
              <a:rPr lang="en-US" sz="3600" b="1" spc="50" dirty="0" smtClean="0">
                <a:ln w="19050" cmpd="sng">
                  <a:solidFill>
                    <a:schemeClr val="bg1"/>
                  </a:solidFill>
                  <a:prstDash val="solid"/>
                </a:ln>
                <a:solidFill>
                  <a:sysClr val="windowText" lastClr="000000"/>
                </a:solidFill>
                <a:effectLst>
                  <a:glow rad="38100">
                    <a:schemeClr val="accent1">
                      <a:alpha val="40000"/>
                    </a:schemeClr>
                  </a:glow>
                </a:effectLst>
              </a:rPr>
              <a:t>Gwynne Kizer Mashon</a:t>
            </a:r>
          </a:p>
          <a:p>
            <a:r>
              <a:rPr lang="en-US" sz="3600" b="1" spc="50" dirty="0" smtClean="0">
                <a:ln w="19050" cmpd="sng">
                  <a:solidFill>
                    <a:schemeClr val="bg1"/>
                  </a:solidFill>
                  <a:prstDash val="solid"/>
                </a:ln>
                <a:solidFill>
                  <a:sysClr val="windowText" lastClr="000000"/>
                </a:solidFill>
                <a:effectLst>
                  <a:glow rad="38100">
                    <a:schemeClr val="accent1">
                      <a:alpha val="40000"/>
                    </a:schemeClr>
                  </a:glow>
                </a:effectLst>
              </a:rPr>
              <a:t>01.14.2025</a:t>
            </a:r>
            <a:endParaRPr lang="en-US" sz="3600" b="1" spc="50" dirty="0">
              <a:ln w="19050" cmpd="sng">
                <a:solidFill>
                  <a:schemeClr val="bg1"/>
                </a:solidFill>
                <a:prstDash val="solid"/>
              </a:ln>
              <a:solidFill>
                <a:sysClr val="windowText" lastClr="000000"/>
              </a:solidFill>
              <a:effectLst>
                <a:glow rad="38100">
                  <a:schemeClr val="accent1">
                    <a:alpha val="40000"/>
                  </a:schemeClr>
                </a:glow>
              </a:effectLst>
            </a:endParaRPr>
          </a:p>
        </p:txBody>
      </p:sp>
    </p:spTree>
    <p:extLst>
      <p:ext uri="{BB962C8B-B14F-4D97-AF65-F5344CB8AC3E}">
        <p14:creationId xmlns:p14="http://schemas.microsoft.com/office/powerpoint/2010/main" val="93904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38200" y="1392358"/>
            <a:ext cx="10518775" cy="3843337"/>
          </a:xfrm>
        </p:spPr>
        <p:txBody>
          <a:bodyPr>
            <a:normAutofit lnSpcReduction="10000"/>
          </a:bodyPr>
          <a:lstStyle/>
          <a:p>
            <a:pPr>
              <a:buFont typeface="Wingdings" panose="05000000000000000000" pitchFamily="2" charset="2"/>
              <a:buChar char="q"/>
            </a:pPr>
            <a:r>
              <a:rPr lang="en-US" sz="2400" dirty="0" smtClean="0"/>
              <a:t> </a:t>
            </a:r>
            <a:r>
              <a:rPr lang="en-US" sz="2400" b="1" dirty="0" smtClean="0"/>
              <a:t>US Citizens and eligible immigrants </a:t>
            </a:r>
            <a:r>
              <a:rPr lang="en-US" dirty="0" smtClean="0"/>
              <a:t>	</a:t>
            </a:r>
          </a:p>
          <a:p>
            <a:pPr marL="0" indent="0">
              <a:buNone/>
            </a:pPr>
            <a:r>
              <a:rPr lang="en-US" sz="2400" dirty="0" smtClean="0"/>
              <a:t>Eligible immigrants include:</a:t>
            </a:r>
          </a:p>
          <a:p>
            <a:pPr marL="1600200" lvl="1"/>
            <a:r>
              <a:rPr lang="en-US" sz="1800" i="0" dirty="0" smtClean="0"/>
              <a:t>Those who secured refugee or parolee status</a:t>
            </a:r>
          </a:p>
          <a:p>
            <a:pPr marL="1600200" lvl="1"/>
            <a:r>
              <a:rPr lang="en-US" sz="1800" i="0" dirty="0" smtClean="0"/>
              <a:t>5 year wait for legal permanent residents and certain abused spouses and children (and parents of abused children) unless:</a:t>
            </a:r>
          </a:p>
          <a:p>
            <a:pPr marL="2349500" lvl="2"/>
            <a:r>
              <a:rPr lang="en-US" sz="1800" i="0" dirty="0" smtClean="0"/>
              <a:t>LPR with 40 qualifying quarters</a:t>
            </a:r>
          </a:p>
          <a:p>
            <a:pPr marL="2349500" lvl="2"/>
            <a:r>
              <a:rPr lang="en-US" sz="1800" i="0" dirty="0" smtClean="0"/>
              <a:t>Child under 18</a:t>
            </a:r>
          </a:p>
          <a:p>
            <a:pPr marL="2349500" lvl="2"/>
            <a:r>
              <a:rPr lang="en-US" sz="1800" i="0" dirty="0" smtClean="0"/>
              <a:t>Disabled/blind</a:t>
            </a:r>
          </a:p>
          <a:p>
            <a:pPr marL="2349500" lvl="2"/>
            <a:r>
              <a:rPr lang="en-US" sz="1800" i="0" dirty="0" smtClean="0"/>
              <a:t>US veteran or in active military</a:t>
            </a:r>
          </a:p>
          <a:p>
            <a:pPr marL="2349500" lvl="2"/>
            <a:endParaRPr lang="en-US" sz="1800" i="0" dirty="0"/>
          </a:p>
          <a:p>
            <a:pPr marL="342900" lvl="2" indent="0">
              <a:buNone/>
            </a:pPr>
            <a:r>
              <a:rPr lang="en-US" sz="1800" i="0" dirty="0" smtClean="0"/>
              <a:t>We highly recommend looking at PM 03-01-03 to determine if you or someone you work with has other immigration statuses that might qualify for SNAP.</a:t>
            </a:r>
            <a:endParaRPr lang="en-US" sz="1800" i="0" dirty="0"/>
          </a:p>
        </p:txBody>
      </p:sp>
      <p:sp>
        <p:nvSpPr>
          <p:cNvPr id="4" name="Wave 3"/>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
        <p:nvSpPr>
          <p:cNvPr id="5"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Who qualifies?</a:t>
            </a:r>
            <a:endParaRPr lang="en-US" sz="3200" dirty="0"/>
          </a:p>
        </p:txBody>
      </p:sp>
      <p:sp>
        <p:nvSpPr>
          <p:cNvPr id="7" name="Rectangle 6"/>
          <p:cNvSpPr/>
          <p:nvPr/>
        </p:nvSpPr>
        <p:spPr>
          <a:xfrm>
            <a:off x="571500" y="6076434"/>
            <a:ext cx="1519968" cy="369332"/>
          </a:xfrm>
          <a:prstGeom prst="rect">
            <a:avLst/>
          </a:prstGeom>
        </p:spPr>
        <p:txBody>
          <a:bodyPr wrap="none">
            <a:spAutoFit/>
          </a:bodyPr>
          <a:lstStyle/>
          <a:p>
            <a:r>
              <a:rPr lang="en-US" dirty="0" smtClean="0">
                <a:solidFill>
                  <a:srgbClr val="FFFFFF"/>
                </a:solidFill>
                <a:latin typeface="Segoe UI" panose="020B0502040204020203" pitchFamily="34" charset="0"/>
              </a:rPr>
              <a:t>PM 03-01-03</a:t>
            </a:r>
            <a:endParaRPr lang="en-US" dirty="0">
              <a:solidFill>
                <a:srgbClr val="FFFFFF"/>
              </a:solidFill>
              <a:latin typeface="Segoe UI" panose="020B0502040204020203" pitchFamily="34" charset="0"/>
            </a:endParaRPr>
          </a:p>
        </p:txBody>
      </p:sp>
    </p:spTree>
    <p:extLst>
      <p:ext uri="{BB962C8B-B14F-4D97-AF65-F5344CB8AC3E}">
        <p14:creationId xmlns:p14="http://schemas.microsoft.com/office/powerpoint/2010/main" val="400161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685800" y="666095"/>
            <a:ext cx="2133600" cy="5841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sp>
        <p:nvSpPr>
          <p:cNvPr id="3" name="Text Placeholder 2"/>
          <p:cNvSpPr>
            <a:spLocks noGrp="1"/>
          </p:cNvSpPr>
          <p:nvPr>
            <p:ph type="body" sz="quarter" idx="13"/>
          </p:nvPr>
        </p:nvSpPr>
        <p:spPr>
          <a:xfrm>
            <a:off x="838201" y="1786058"/>
            <a:ext cx="7747000" cy="3843337"/>
          </a:xfrm>
        </p:spPr>
        <p:txBody>
          <a:bodyPr>
            <a:normAutofit/>
          </a:bodyPr>
          <a:lstStyle/>
          <a:p>
            <a:pPr>
              <a:buFont typeface="Wingdings" panose="05000000000000000000" pitchFamily="2" charset="2"/>
              <a:buChar char="q"/>
            </a:pPr>
            <a:r>
              <a:rPr lang="en-US" sz="2400" dirty="0" smtClean="0"/>
              <a:t> </a:t>
            </a:r>
            <a:r>
              <a:rPr lang="en-US" sz="2400" b="1" dirty="0" smtClean="0"/>
              <a:t>IL Resident </a:t>
            </a:r>
            <a:r>
              <a:rPr lang="en-US" sz="2400" dirty="0" smtClean="0"/>
              <a:t>–</a:t>
            </a:r>
            <a:r>
              <a:rPr lang="en-US" sz="1800" dirty="0" smtClean="0"/>
              <a:t>A person who leaves IL maintains IL residency so long as they intend to return when their reason for leaving is complete. There is no specific time frame.</a:t>
            </a:r>
          </a:p>
          <a:p>
            <a:pPr marL="0" indent="0">
              <a:buNone/>
            </a:pPr>
            <a:endParaRPr lang="en-US" sz="1800" dirty="0"/>
          </a:p>
          <a:p>
            <a:pPr marL="0" indent="0">
              <a:buNone/>
            </a:pPr>
            <a:r>
              <a:rPr lang="en-US" sz="1800" dirty="0" smtClean="0"/>
              <a:t>Proof of residence is required unless a person is (1) homeless, (2) migrant farmworker, (3) new arrival to the area.</a:t>
            </a:r>
          </a:p>
          <a:p>
            <a:pPr marL="0" indent="0">
              <a:buNone/>
            </a:pPr>
            <a:endParaRPr lang="en-US" sz="1800" dirty="0"/>
          </a:p>
          <a:p>
            <a:pPr marL="0" indent="0">
              <a:buNone/>
            </a:pPr>
            <a:r>
              <a:rPr lang="en-US" sz="1800" b="1" dirty="0" smtClean="0"/>
              <a:t>NOTE: </a:t>
            </a:r>
            <a:r>
              <a:rPr lang="en-US" sz="1800" dirty="0"/>
              <a:t>When mail is returned to the office as undeliverable, </a:t>
            </a:r>
            <a:r>
              <a:rPr lang="en-US" sz="1800" dirty="0" smtClean="0"/>
              <a:t>DHS will send a </a:t>
            </a:r>
            <a:r>
              <a:rPr lang="en-US" sz="1800" dirty="0"/>
              <a:t>request for contact and </a:t>
            </a:r>
            <a:r>
              <a:rPr lang="en-US" sz="1800" dirty="0" smtClean="0"/>
              <a:t>will cancel the person’s benefits if they do not respond within 10 days.</a:t>
            </a:r>
            <a:endParaRPr lang="en-US" sz="1800" dirty="0"/>
          </a:p>
          <a:p>
            <a:pPr marL="0" indent="0">
              <a:buNone/>
            </a:pPr>
            <a:endParaRPr lang="en-US" sz="1800" dirty="0" smtClean="0"/>
          </a:p>
          <a:p>
            <a:pPr marL="0" indent="0">
              <a:buNone/>
            </a:pPr>
            <a:endParaRPr lang="en-US" sz="1800" dirty="0" smtClean="0"/>
          </a:p>
        </p:txBody>
      </p:sp>
      <p:sp>
        <p:nvSpPr>
          <p:cNvPr id="5" name="Title 1"/>
          <p:cNvSpPr txBox="1">
            <a:spLocks/>
          </p:cNvSpPr>
          <p:nvPr/>
        </p:nvSpPr>
        <p:spPr>
          <a:xfrm>
            <a:off x="2819400" y="633442"/>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Who qualifies?</a:t>
            </a:r>
            <a:endParaRPr lang="en-US" sz="3200" dirty="0"/>
          </a:p>
        </p:txBody>
      </p:sp>
      <p:pic>
        <p:nvPicPr>
          <p:cNvPr id="2" name="Picture 1"/>
          <p:cNvPicPr>
            <a:picLocks noChangeAspect="1"/>
          </p:cNvPicPr>
          <p:nvPr/>
        </p:nvPicPr>
        <p:blipFill>
          <a:blip r:embed="rId2">
            <a:clrChange>
              <a:clrFrom>
                <a:srgbClr val="F8F8F8"/>
              </a:clrFrom>
              <a:clrTo>
                <a:srgbClr val="F8F8F8">
                  <a:alpha val="0"/>
                </a:srgbClr>
              </a:clrTo>
            </a:clrChange>
          </a:blip>
          <a:stretch>
            <a:fillRect/>
          </a:stretch>
        </p:blipFill>
        <p:spPr>
          <a:xfrm>
            <a:off x="8242300" y="1143897"/>
            <a:ext cx="3722365" cy="4126604"/>
          </a:xfrm>
          <a:prstGeom prst="rect">
            <a:avLst/>
          </a:prstGeom>
        </p:spPr>
      </p:pic>
      <p:sp>
        <p:nvSpPr>
          <p:cNvPr id="7" name="Rectangle 6"/>
          <p:cNvSpPr/>
          <p:nvPr/>
        </p:nvSpPr>
        <p:spPr>
          <a:xfrm>
            <a:off x="685800" y="6069307"/>
            <a:ext cx="1239442" cy="369332"/>
          </a:xfrm>
          <a:prstGeom prst="rect">
            <a:avLst/>
          </a:prstGeom>
        </p:spPr>
        <p:txBody>
          <a:bodyPr wrap="none">
            <a:spAutoFit/>
          </a:bodyPr>
          <a:lstStyle/>
          <a:p>
            <a:r>
              <a:rPr lang="en-US" dirty="0">
                <a:solidFill>
                  <a:srgbClr val="FFFFFF"/>
                </a:solidFill>
                <a:latin typeface="Segoe UI" panose="020B0502040204020203" pitchFamily="34" charset="0"/>
              </a:rPr>
              <a:t>PM 03-02 </a:t>
            </a:r>
          </a:p>
        </p:txBody>
      </p:sp>
    </p:spTree>
    <p:extLst>
      <p:ext uri="{BB962C8B-B14F-4D97-AF65-F5344CB8AC3E}">
        <p14:creationId xmlns:p14="http://schemas.microsoft.com/office/powerpoint/2010/main" val="27242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685800" y="666095"/>
            <a:ext cx="2133600" cy="5841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sp>
        <p:nvSpPr>
          <p:cNvPr id="3" name="Text Placeholder 2"/>
          <p:cNvSpPr>
            <a:spLocks noGrp="1"/>
          </p:cNvSpPr>
          <p:nvPr>
            <p:ph type="body" sz="quarter" idx="13"/>
          </p:nvPr>
        </p:nvSpPr>
        <p:spPr>
          <a:xfrm>
            <a:off x="812801" y="1407494"/>
            <a:ext cx="9060542" cy="3843337"/>
          </a:xfrm>
        </p:spPr>
        <p:txBody>
          <a:bodyPr>
            <a:normAutofit lnSpcReduction="10000"/>
          </a:bodyPr>
          <a:lstStyle/>
          <a:p>
            <a:pPr>
              <a:buFont typeface="Wingdings" panose="05000000000000000000" pitchFamily="2" charset="2"/>
              <a:buChar char="q"/>
            </a:pPr>
            <a:r>
              <a:rPr lang="en-US" sz="2400" dirty="0" smtClean="0"/>
              <a:t> </a:t>
            </a:r>
            <a:r>
              <a:rPr lang="en-US" sz="2400" b="1" dirty="0" smtClean="0"/>
              <a:t>Work Provisions </a:t>
            </a:r>
            <a:endParaRPr lang="en-US" sz="2400" dirty="0"/>
          </a:p>
          <a:p>
            <a:pPr marL="0" indent="0">
              <a:lnSpc>
                <a:spcPct val="100000"/>
              </a:lnSpc>
              <a:spcBef>
                <a:spcPts val="0"/>
              </a:spcBef>
              <a:buNone/>
            </a:pPr>
            <a:r>
              <a:rPr lang="en-US" sz="2400" dirty="0" smtClean="0"/>
              <a:t>Requirements:</a:t>
            </a:r>
            <a:endParaRPr lang="en-US" sz="1800" dirty="0" smtClean="0"/>
          </a:p>
          <a:p>
            <a:pPr>
              <a:lnSpc>
                <a:spcPct val="100000"/>
              </a:lnSpc>
              <a:spcBef>
                <a:spcPts val="0"/>
              </a:spcBef>
            </a:pPr>
            <a:r>
              <a:rPr lang="en-US" sz="1800" dirty="0" smtClean="0"/>
              <a:t>Receive SNAP Work Rules notice</a:t>
            </a:r>
          </a:p>
          <a:p>
            <a:pPr>
              <a:lnSpc>
                <a:spcPct val="100000"/>
              </a:lnSpc>
              <a:spcBef>
                <a:spcPts val="0"/>
              </a:spcBef>
            </a:pPr>
            <a:r>
              <a:rPr lang="en-US" sz="1800" dirty="0" smtClean="0"/>
              <a:t>Provide information re: employment status/availability to work</a:t>
            </a:r>
          </a:p>
          <a:p>
            <a:pPr>
              <a:lnSpc>
                <a:spcPct val="100000"/>
              </a:lnSpc>
              <a:spcBef>
                <a:spcPts val="0"/>
              </a:spcBef>
            </a:pPr>
            <a:r>
              <a:rPr lang="en-US" sz="1800" dirty="0" smtClean="0"/>
              <a:t>If receiving TANF, comply with TANF work and training rules</a:t>
            </a:r>
          </a:p>
          <a:p>
            <a:pPr>
              <a:lnSpc>
                <a:spcPct val="100000"/>
              </a:lnSpc>
              <a:spcBef>
                <a:spcPts val="0"/>
              </a:spcBef>
            </a:pPr>
            <a:r>
              <a:rPr lang="en-US" sz="1800" dirty="0" smtClean="0"/>
              <a:t>Do not quit a job or reduce work hours below </a:t>
            </a:r>
          </a:p>
          <a:p>
            <a:pPr marL="0" indent="0">
              <a:lnSpc>
                <a:spcPct val="100000"/>
              </a:lnSpc>
              <a:spcBef>
                <a:spcPts val="0"/>
              </a:spcBef>
              <a:buNone/>
            </a:pPr>
            <a:r>
              <a:rPr lang="en-US" sz="1800" dirty="0" smtClean="0"/>
              <a:t>30 hours/week without good cause</a:t>
            </a:r>
          </a:p>
          <a:p>
            <a:pPr marL="0" indent="0">
              <a:lnSpc>
                <a:spcPct val="100000"/>
              </a:lnSpc>
              <a:spcBef>
                <a:spcPts val="0"/>
              </a:spcBef>
              <a:buNone/>
            </a:pPr>
            <a:endParaRPr lang="en-US" sz="1800" dirty="0"/>
          </a:p>
          <a:p>
            <a:pPr marL="0" indent="0">
              <a:lnSpc>
                <a:spcPct val="100000"/>
              </a:lnSpc>
              <a:spcBef>
                <a:spcPts val="0"/>
              </a:spcBef>
              <a:buNone/>
            </a:pPr>
            <a:r>
              <a:rPr lang="en-US" sz="2400" dirty="0" smtClean="0"/>
              <a:t>Exempt from Requirements </a:t>
            </a:r>
            <a:r>
              <a:rPr lang="en-US" sz="1800" dirty="0" smtClean="0"/>
              <a:t>include (PM 03-15-02)</a:t>
            </a:r>
          </a:p>
          <a:p>
            <a:pPr>
              <a:lnSpc>
                <a:spcPct val="100000"/>
              </a:lnSpc>
              <a:spcBef>
                <a:spcPts val="0"/>
              </a:spcBef>
            </a:pPr>
            <a:r>
              <a:rPr lang="en-US" sz="1800" dirty="0" smtClean="0"/>
              <a:t>Under 16 or over 60 years old</a:t>
            </a:r>
          </a:p>
          <a:p>
            <a:pPr>
              <a:lnSpc>
                <a:spcPct val="100000"/>
              </a:lnSpc>
              <a:spcBef>
                <a:spcPts val="0"/>
              </a:spcBef>
            </a:pPr>
            <a:r>
              <a:rPr lang="en-US" sz="1800" dirty="0" smtClean="0"/>
              <a:t>Ineligible and excluded SNAP household members</a:t>
            </a:r>
          </a:p>
          <a:p>
            <a:pPr>
              <a:lnSpc>
                <a:spcPct val="100000"/>
              </a:lnSpc>
              <a:spcBef>
                <a:spcPts val="0"/>
              </a:spcBef>
            </a:pPr>
            <a:r>
              <a:rPr lang="en-US" sz="1800" dirty="0" smtClean="0"/>
              <a:t>Physically or mentally unable to work</a:t>
            </a:r>
          </a:p>
          <a:p>
            <a:pPr>
              <a:lnSpc>
                <a:spcPct val="100000"/>
              </a:lnSpc>
              <a:spcBef>
                <a:spcPts val="0"/>
              </a:spcBef>
            </a:pPr>
            <a:r>
              <a:rPr lang="en-US" sz="1800" dirty="0" smtClean="0"/>
              <a:t>Those with certain family care responsibilities</a:t>
            </a:r>
          </a:p>
          <a:p>
            <a:pPr>
              <a:lnSpc>
                <a:spcPct val="100000"/>
              </a:lnSpc>
              <a:spcBef>
                <a:spcPts val="0"/>
              </a:spcBef>
            </a:pPr>
            <a:r>
              <a:rPr lang="en-US" sz="1800" dirty="0" smtClean="0"/>
              <a:t>Working at least 30 hrs/wk or receiving at least $217.50/wk</a:t>
            </a:r>
          </a:p>
        </p:txBody>
      </p:sp>
      <p:sp>
        <p:nvSpPr>
          <p:cNvPr id="5" name="Title 1"/>
          <p:cNvSpPr txBox="1">
            <a:spLocks/>
          </p:cNvSpPr>
          <p:nvPr/>
        </p:nvSpPr>
        <p:spPr>
          <a:xfrm>
            <a:off x="2819400" y="633442"/>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Who qualifies?</a:t>
            </a:r>
            <a:endParaRPr lang="en-US" sz="3200" dirty="0"/>
          </a:p>
        </p:txBody>
      </p:sp>
      <p:sp>
        <p:nvSpPr>
          <p:cNvPr id="2" name="Rectangle 1"/>
          <p:cNvSpPr/>
          <p:nvPr/>
        </p:nvSpPr>
        <p:spPr>
          <a:xfrm>
            <a:off x="685800" y="6051034"/>
            <a:ext cx="1239442" cy="369332"/>
          </a:xfrm>
          <a:prstGeom prst="rect">
            <a:avLst/>
          </a:prstGeom>
        </p:spPr>
        <p:txBody>
          <a:bodyPr wrap="none">
            <a:spAutoFit/>
          </a:bodyPr>
          <a:lstStyle/>
          <a:p>
            <a:r>
              <a:rPr lang="en-US" dirty="0">
                <a:solidFill>
                  <a:srgbClr val="FFFFFF"/>
                </a:solidFill>
                <a:latin typeface="Segoe UI" panose="020B0502040204020203" pitchFamily="34" charset="0"/>
              </a:rPr>
              <a:t>PM 03-15 </a:t>
            </a:r>
          </a:p>
        </p:txBody>
      </p:sp>
      <p:pic>
        <p:nvPicPr>
          <p:cNvPr id="7" name="Picture 6"/>
          <p:cNvPicPr>
            <a:picLocks noChangeAspect="1"/>
          </p:cNvPicPr>
          <p:nvPr/>
        </p:nvPicPr>
        <p:blipFill>
          <a:blip r:embed="rId2" cstate="print">
            <a:clrChange>
              <a:clrFrom>
                <a:srgbClr val="FFFEE8"/>
              </a:clrFrom>
              <a:clrTo>
                <a:srgbClr val="FFFEE8">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271656" y="0"/>
            <a:ext cx="3222170" cy="4060371"/>
          </a:xfrm>
          <a:prstGeom prst="rect">
            <a:avLst/>
          </a:prstGeom>
        </p:spPr>
      </p:pic>
      <p:pic>
        <p:nvPicPr>
          <p:cNvPr id="8" name="Picture 7"/>
          <p:cNvPicPr>
            <a:picLocks noChangeAspect="1"/>
          </p:cNvPicPr>
          <p:nvPr/>
        </p:nvPicPr>
        <p:blipFill rotWithShape="1">
          <a:blip r:embed="rId2" cstate="print">
            <a:clrChange>
              <a:clrFrom>
                <a:srgbClr val="FFFEE8"/>
              </a:clrFrom>
              <a:clrTo>
                <a:srgbClr val="FFFEE8">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b="57641"/>
          <a:stretch/>
        </p:blipFill>
        <p:spPr>
          <a:xfrm>
            <a:off x="7271656" y="4060371"/>
            <a:ext cx="3222170" cy="1719943"/>
          </a:xfrm>
          <a:prstGeom prst="rect">
            <a:avLst/>
          </a:prstGeom>
        </p:spPr>
      </p:pic>
      <p:pic>
        <p:nvPicPr>
          <p:cNvPr id="9" name="Picture 8"/>
          <p:cNvPicPr>
            <a:picLocks noChangeAspect="1"/>
          </p:cNvPicPr>
          <p:nvPr/>
        </p:nvPicPr>
        <p:blipFill rotWithShape="1">
          <a:blip r:embed="rId2" cstate="print">
            <a:clrChange>
              <a:clrFrom>
                <a:srgbClr val="FFFEE8"/>
              </a:clrFrom>
              <a:clrTo>
                <a:srgbClr val="FFFEE8">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r="47635"/>
          <a:stretch/>
        </p:blipFill>
        <p:spPr>
          <a:xfrm>
            <a:off x="10493826" y="0"/>
            <a:ext cx="1687288" cy="4060371"/>
          </a:xfrm>
          <a:prstGeom prst="rect">
            <a:avLst/>
          </a:prstGeom>
        </p:spPr>
      </p:pic>
      <p:pic>
        <p:nvPicPr>
          <p:cNvPr id="10" name="Picture 9"/>
          <p:cNvPicPr>
            <a:picLocks noChangeAspect="1"/>
          </p:cNvPicPr>
          <p:nvPr/>
        </p:nvPicPr>
        <p:blipFill rotWithShape="1">
          <a:blip r:embed="rId2" cstate="print">
            <a:clrChange>
              <a:clrFrom>
                <a:srgbClr val="FFFEE8"/>
              </a:clrFrom>
              <a:clrTo>
                <a:srgbClr val="FFFEE8">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r="47297" b="57641"/>
          <a:stretch/>
        </p:blipFill>
        <p:spPr>
          <a:xfrm>
            <a:off x="10493826" y="4060371"/>
            <a:ext cx="1698174" cy="1719943"/>
          </a:xfrm>
          <a:prstGeom prst="rect">
            <a:avLst/>
          </a:prstGeom>
        </p:spPr>
      </p:pic>
    </p:spTree>
    <p:extLst>
      <p:ext uri="{BB962C8B-B14F-4D97-AF65-F5344CB8AC3E}">
        <p14:creationId xmlns:p14="http://schemas.microsoft.com/office/powerpoint/2010/main" val="250635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71501" y="1253027"/>
            <a:ext cx="7745185" cy="3843337"/>
          </a:xfrm>
        </p:spPr>
        <p:txBody>
          <a:bodyPr>
            <a:normAutofit lnSpcReduction="10000"/>
          </a:bodyPr>
          <a:lstStyle/>
          <a:p>
            <a:pPr>
              <a:buFont typeface="Wingdings" panose="05000000000000000000" pitchFamily="2" charset="2"/>
              <a:buChar char="q"/>
            </a:pPr>
            <a:r>
              <a:rPr lang="en-US" sz="2400" dirty="0" smtClean="0"/>
              <a:t> </a:t>
            </a:r>
            <a:r>
              <a:rPr lang="en-US" sz="2400" b="1" dirty="0" smtClean="0"/>
              <a:t>Work Requirements</a:t>
            </a:r>
          </a:p>
          <a:p>
            <a:pPr marL="0" indent="0">
              <a:lnSpc>
                <a:spcPct val="100000"/>
              </a:lnSpc>
              <a:spcBef>
                <a:spcPts val="0"/>
              </a:spcBef>
              <a:buNone/>
            </a:pPr>
            <a:endParaRPr lang="en-US" sz="1800" dirty="0" smtClean="0"/>
          </a:p>
          <a:p>
            <a:pPr marL="0" indent="0">
              <a:lnSpc>
                <a:spcPct val="100000"/>
              </a:lnSpc>
              <a:spcBef>
                <a:spcPts val="0"/>
              </a:spcBef>
              <a:buNone/>
            </a:pPr>
            <a:r>
              <a:rPr lang="en-US" sz="1800" dirty="0" smtClean="0"/>
              <a:t>Under federal SNAP rules, “able-bodied adults without dependents” (ABAWDs) are limited to only 3 months of SNAP in a 36 year period unless they meet the SNAP work requirement.</a:t>
            </a:r>
          </a:p>
          <a:p>
            <a:pPr>
              <a:lnSpc>
                <a:spcPct val="100000"/>
              </a:lnSpc>
              <a:spcBef>
                <a:spcPts val="0"/>
              </a:spcBef>
            </a:pPr>
            <a:r>
              <a:rPr lang="en-US" sz="1800" dirty="0" smtClean="0"/>
              <a:t>Work (paid or unpaid) an average of at least 20 hours/month, or</a:t>
            </a:r>
          </a:p>
          <a:p>
            <a:pPr>
              <a:lnSpc>
                <a:spcPct val="100000"/>
              </a:lnSpc>
              <a:spcBef>
                <a:spcPts val="0"/>
              </a:spcBef>
            </a:pPr>
            <a:r>
              <a:rPr lang="en-US" sz="1800" dirty="0" smtClean="0"/>
              <a:t>Volunteer to take part and comply with SNAP Employment and Training activities, or</a:t>
            </a:r>
          </a:p>
          <a:p>
            <a:pPr>
              <a:lnSpc>
                <a:spcPct val="100000"/>
              </a:lnSpc>
              <a:spcBef>
                <a:spcPts val="0"/>
              </a:spcBef>
            </a:pPr>
            <a:r>
              <a:rPr lang="en-US" sz="1800" dirty="0" smtClean="0"/>
              <a:t>Complete an average of 20 hours/month of Community Service, or</a:t>
            </a:r>
          </a:p>
          <a:p>
            <a:pPr>
              <a:lnSpc>
                <a:spcPct val="100000"/>
              </a:lnSpc>
              <a:spcBef>
                <a:spcPts val="0"/>
              </a:spcBef>
            </a:pPr>
            <a:r>
              <a:rPr lang="en-US" sz="1800" dirty="0" smtClean="0"/>
              <a:t>Any combination of the above</a:t>
            </a:r>
          </a:p>
          <a:p>
            <a:pPr marL="0" indent="0">
              <a:buNone/>
            </a:pPr>
            <a:endParaRPr lang="en-US" sz="1800" dirty="0" smtClean="0"/>
          </a:p>
          <a:p>
            <a:pPr marL="0" indent="0">
              <a:buNone/>
            </a:pPr>
            <a:r>
              <a:rPr lang="en-US" sz="1800" dirty="0" smtClean="0"/>
              <a:t>USDA has given Illinois a state-wide waiver of these rules. The current waiver is good through</a:t>
            </a:r>
            <a:r>
              <a:rPr lang="en-US" sz="1800" b="1" dirty="0" smtClean="0"/>
              <a:t> </a:t>
            </a:r>
            <a:r>
              <a:rPr lang="en-US" sz="1800" b="1" u="sng" dirty="0" smtClean="0"/>
              <a:t>10/31/2025</a:t>
            </a:r>
            <a:r>
              <a:rPr lang="en-US" sz="1800" u="sng" dirty="0" smtClean="0"/>
              <a:t>.</a:t>
            </a:r>
          </a:p>
        </p:txBody>
      </p:sp>
      <p:sp>
        <p:nvSpPr>
          <p:cNvPr id="5"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Who qualifies?</a:t>
            </a:r>
            <a:endParaRPr lang="en-US" sz="3200" dirty="0"/>
          </a:p>
        </p:txBody>
      </p:sp>
      <p:sp>
        <p:nvSpPr>
          <p:cNvPr id="7" name="Wave 6"/>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
        <p:nvSpPr>
          <p:cNvPr id="4" name="Rectangle 3"/>
          <p:cNvSpPr/>
          <p:nvPr/>
        </p:nvSpPr>
        <p:spPr>
          <a:xfrm>
            <a:off x="697517" y="6057535"/>
            <a:ext cx="1239442" cy="369332"/>
          </a:xfrm>
          <a:prstGeom prst="rect">
            <a:avLst/>
          </a:prstGeom>
        </p:spPr>
        <p:txBody>
          <a:bodyPr wrap="none">
            <a:spAutoFit/>
          </a:bodyPr>
          <a:lstStyle/>
          <a:p>
            <a:r>
              <a:rPr lang="en-US" dirty="0">
                <a:solidFill>
                  <a:srgbClr val="FFFFFF"/>
                </a:solidFill>
                <a:latin typeface="Segoe UI" panose="020B0502040204020203" pitchFamily="34" charset="0"/>
              </a:rPr>
              <a:t>PM 03-25 </a:t>
            </a:r>
          </a:p>
        </p:txBody>
      </p:sp>
      <p:sp>
        <p:nvSpPr>
          <p:cNvPr id="10" name="Line Callout 1 (Accent Bar) 9"/>
          <p:cNvSpPr/>
          <p:nvPr/>
        </p:nvSpPr>
        <p:spPr>
          <a:xfrm>
            <a:off x="8850086" y="2068285"/>
            <a:ext cx="2721428" cy="1480458"/>
          </a:xfrm>
          <a:prstGeom prst="accentCallout1">
            <a:avLst>
              <a:gd name="adj1" fmla="val 18750"/>
              <a:gd name="adj2" fmla="val -8333"/>
              <a:gd name="adj3" fmla="val 53861"/>
              <a:gd name="adj4" fmla="val -4553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Because these rules aren’t currently active in IL, I will not review them in detail here.</a:t>
            </a:r>
            <a:endParaRPr lang="en-US" sz="1600" dirty="0"/>
          </a:p>
        </p:txBody>
      </p:sp>
    </p:spTree>
    <p:extLst>
      <p:ext uri="{BB962C8B-B14F-4D97-AF65-F5344CB8AC3E}">
        <p14:creationId xmlns:p14="http://schemas.microsoft.com/office/powerpoint/2010/main" val="63907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685800" y="666095"/>
            <a:ext cx="2133600" cy="5841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sp>
        <p:nvSpPr>
          <p:cNvPr id="3" name="Text Placeholder 2"/>
          <p:cNvSpPr>
            <a:spLocks noGrp="1"/>
          </p:cNvSpPr>
          <p:nvPr>
            <p:ph type="body" sz="quarter" idx="13"/>
          </p:nvPr>
        </p:nvSpPr>
        <p:spPr>
          <a:xfrm>
            <a:off x="812800" y="1407494"/>
            <a:ext cx="3774425" cy="3843337"/>
          </a:xfrm>
        </p:spPr>
        <p:txBody>
          <a:bodyPr>
            <a:normAutofit/>
          </a:bodyPr>
          <a:lstStyle/>
          <a:p>
            <a:pPr>
              <a:buFont typeface="Wingdings" panose="05000000000000000000" pitchFamily="2" charset="2"/>
              <a:buChar char="q"/>
            </a:pPr>
            <a:r>
              <a:rPr lang="en-US" sz="2400" b="1" dirty="0" smtClean="0"/>
              <a:t>Other Non-Financial Requirements</a:t>
            </a:r>
          </a:p>
          <a:p>
            <a:pPr marL="0" indent="0">
              <a:buNone/>
            </a:pPr>
            <a:r>
              <a:rPr lang="en-US" sz="2400" b="1" dirty="0" smtClean="0"/>
              <a:t> </a:t>
            </a:r>
            <a:r>
              <a:rPr lang="en-US" sz="1800" dirty="0" smtClean="0"/>
              <a:t>PM/WAG 03</a:t>
            </a:r>
          </a:p>
        </p:txBody>
      </p:sp>
      <p:sp>
        <p:nvSpPr>
          <p:cNvPr id="5" name="Title 1"/>
          <p:cNvSpPr txBox="1">
            <a:spLocks/>
          </p:cNvSpPr>
          <p:nvPr/>
        </p:nvSpPr>
        <p:spPr>
          <a:xfrm>
            <a:off x="2819400" y="633442"/>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Who qualifies?</a:t>
            </a:r>
            <a:endParaRPr lang="en-US" sz="3200" dirty="0"/>
          </a:p>
        </p:txBody>
      </p:sp>
      <p:pic>
        <p:nvPicPr>
          <p:cNvPr id="2" name="Picture 1"/>
          <p:cNvPicPr>
            <a:picLocks noChangeAspect="1"/>
          </p:cNvPicPr>
          <p:nvPr/>
        </p:nvPicPr>
        <p:blipFill rotWithShape="1">
          <a:blip r:embed="rId2"/>
          <a:srcRect b="19594"/>
          <a:stretch/>
        </p:blipFill>
        <p:spPr>
          <a:xfrm>
            <a:off x="4890438" y="1374841"/>
            <a:ext cx="7011049" cy="4193331"/>
          </a:xfrm>
          <a:prstGeom prst="rect">
            <a:avLst/>
          </a:prstGeom>
        </p:spPr>
      </p:pic>
    </p:spTree>
    <p:extLst>
      <p:ext uri="{BB962C8B-B14F-4D97-AF65-F5344CB8AC3E}">
        <p14:creationId xmlns:p14="http://schemas.microsoft.com/office/powerpoint/2010/main" val="403577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grpSp>
        <p:nvGrpSpPr>
          <p:cNvPr id="8" name="Group 7"/>
          <p:cNvGrpSpPr/>
          <p:nvPr/>
        </p:nvGrpSpPr>
        <p:grpSpPr>
          <a:xfrm>
            <a:off x="1417320" y="1287848"/>
            <a:ext cx="9936480" cy="1430383"/>
            <a:chOff x="1286692" y="1407591"/>
            <a:chExt cx="9936480" cy="1430383"/>
          </a:xfrm>
        </p:grpSpPr>
        <p:pic>
          <p:nvPicPr>
            <p:cNvPr id="4" name="Picture 3"/>
            <p:cNvPicPr>
              <a:picLocks noChangeAspect="1"/>
            </p:cNvPicPr>
            <p:nvPr/>
          </p:nvPicPr>
          <p:blipFill rotWithShape="1">
            <a:blip r:embed="rId2">
              <a:clrChange>
                <a:clrFrom>
                  <a:srgbClr val="FFFFFF"/>
                </a:clrFrom>
                <a:clrTo>
                  <a:srgbClr val="FFFFFF">
                    <a:alpha val="0"/>
                  </a:srgbClr>
                </a:clrTo>
              </a:clrChange>
            </a:blip>
            <a:srcRect l="23666" t="33428" r="22000" b="52667"/>
            <a:stretch/>
          </p:blipFill>
          <p:spPr>
            <a:xfrm>
              <a:off x="1286692" y="1407591"/>
              <a:ext cx="9936480" cy="1430383"/>
            </a:xfrm>
            <a:prstGeom prst="rect">
              <a:avLst/>
            </a:prstGeom>
          </p:spPr>
        </p:pic>
        <p:sp>
          <p:nvSpPr>
            <p:cNvPr id="5" name="Rectangle 4"/>
            <p:cNvSpPr/>
            <p:nvPr/>
          </p:nvSpPr>
          <p:spPr>
            <a:xfrm>
              <a:off x="4034246" y="1843020"/>
              <a:ext cx="544286" cy="17417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037512" y="2101011"/>
              <a:ext cx="544286" cy="17417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p:cNvSpPr/>
          <p:nvPr/>
        </p:nvSpPr>
        <p:spPr>
          <a:xfrm>
            <a:off x="2384218" y="2987822"/>
            <a:ext cx="9437667" cy="2618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Alexis (US Citizen and half-time college student) is in the process of getting divorced from her husband, Bradley (US Citizen). They cannot afford to live on their own so they are living with her mother Connie (US Citizen) and her boyfriend Darryl (LPR for 2 years), along with her children (5 and 7 years old.) Bradley buys and prepares his own food, but the rest of the family buys and prepares food together.</a:t>
            </a:r>
          </a:p>
          <a:p>
            <a:endParaRPr lang="en-US" sz="1600" dirty="0" smtClean="0"/>
          </a:p>
          <a:p>
            <a:r>
              <a:rPr lang="en-US" sz="1600" dirty="0" smtClean="0"/>
              <a:t>Alexis wants help with a SNAP application. You can’t figure out who is supposed to be in the household. </a:t>
            </a:r>
          </a:p>
          <a:p>
            <a:endParaRPr lang="en-US" sz="1600" dirty="0"/>
          </a:p>
          <a:p>
            <a:r>
              <a:rPr lang="en-US" sz="1600" b="1" dirty="0" smtClean="0"/>
              <a:t>What do you do? </a:t>
            </a:r>
          </a:p>
          <a:p>
            <a:endParaRPr lang="en-US" sz="1600" b="1" dirty="0" smtClean="0"/>
          </a:p>
          <a:p>
            <a:r>
              <a:rPr lang="en-US" sz="1600" b="1" dirty="0" smtClean="0"/>
              <a:t>How could we figure out who belongs in the SNAP Household?</a:t>
            </a:r>
            <a:endParaRPr lang="en-US" sz="16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60" y="2523072"/>
            <a:ext cx="2058259" cy="3083071"/>
          </a:xfrm>
          <a:prstGeom prst="rect">
            <a:avLst/>
          </a:prstGeom>
        </p:spPr>
      </p:pic>
    </p:spTree>
    <p:extLst>
      <p:ext uri="{BB962C8B-B14F-4D97-AF65-F5344CB8AC3E}">
        <p14:creationId xmlns:p14="http://schemas.microsoft.com/office/powerpoint/2010/main" val="60861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00100" y="1407494"/>
            <a:ext cx="10518775" cy="3843337"/>
          </a:xfrm>
        </p:spPr>
        <p:txBody>
          <a:bodyPr>
            <a:noAutofit/>
          </a:bodyPr>
          <a:lstStyle/>
          <a:p>
            <a:pPr marL="0" indent="0">
              <a:lnSpc>
                <a:spcPct val="100000"/>
              </a:lnSpc>
              <a:spcBef>
                <a:spcPts val="0"/>
              </a:spcBef>
              <a:buNone/>
            </a:pPr>
            <a:endParaRPr lang="en-US" sz="1800" dirty="0" smtClean="0"/>
          </a:p>
          <a:p>
            <a:pPr marL="0" indent="0">
              <a:lnSpc>
                <a:spcPct val="100000"/>
              </a:lnSpc>
              <a:spcBef>
                <a:spcPts val="0"/>
              </a:spcBef>
              <a:buNone/>
            </a:pPr>
            <a:endParaRPr lang="en-US" sz="1800" dirty="0" smtClean="0"/>
          </a:p>
          <a:p>
            <a:pPr marL="0" indent="0">
              <a:lnSpc>
                <a:spcPct val="100000"/>
              </a:lnSpc>
              <a:spcBef>
                <a:spcPts val="0"/>
              </a:spcBef>
              <a:buNone/>
            </a:pPr>
            <a:endParaRPr lang="en-US" sz="1800" dirty="0" smtClean="0"/>
          </a:p>
          <a:p>
            <a:pPr marL="0" indent="0">
              <a:lnSpc>
                <a:spcPct val="100000"/>
              </a:lnSpc>
              <a:spcBef>
                <a:spcPts val="0"/>
              </a:spcBef>
              <a:buNone/>
            </a:pPr>
            <a:endParaRPr lang="en-US" sz="1800" dirty="0" smtClean="0"/>
          </a:p>
          <a:p>
            <a:pPr marL="0" indent="0">
              <a:lnSpc>
                <a:spcPct val="100000"/>
              </a:lnSpc>
              <a:spcBef>
                <a:spcPts val="0"/>
              </a:spcBef>
              <a:buNone/>
            </a:pPr>
            <a:endParaRPr lang="en-US" sz="1800" dirty="0" smtClean="0"/>
          </a:p>
          <a:p>
            <a:pPr marL="0" indent="0">
              <a:lnSpc>
                <a:spcPct val="100000"/>
              </a:lnSpc>
              <a:spcBef>
                <a:spcPts val="0"/>
              </a:spcBef>
              <a:buNone/>
            </a:pPr>
            <a:r>
              <a:rPr lang="en-US" sz="1800" dirty="0" smtClean="0"/>
              <a:t>However, in Illinois, </a:t>
            </a:r>
            <a:r>
              <a:rPr lang="en-US" sz="1800" b="1" dirty="0" smtClean="0"/>
              <a:t>the asset rules only apply in the following rare situations</a:t>
            </a:r>
            <a:r>
              <a:rPr lang="en-US" sz="1800" dirty="0" smtClean="0"/>
              <a:t>:</a:t>
            </a:r>
          </a:p>
          <a:p>
            <a:pPr>
              <a:lnSpc>
                <a:spcPct val="100000"/>
              </a:lnSpc>
              <a:spcBef>
                <a:spcPts val="0"/>
              </a:spcBef>
            </a:pPr>
            <a:r>
              <a:rPr lang="en-US" sz="1800" dirty="0" smtClean="0"/>
              <a:t>Household has lottery or gambling winning of $4,500 or more</a:t>
            </a:r>
          </a:p>
          <a:p>
            <a:pPr>
              <a:lnSpc>
                <a:spcPct val="100000"/>
              </a:lnSpc>
              <a:spcBef>
                <a:spcPts val="0"/>
              </a:spcBef>
            </a:pPr>
            <a:r>
              <a:rPr lang="en-US" sz="1800" dirty="0" smtClean="0"/>
              <a:t>Household is not “</a:t>
            </a:r>
            <a:r>
              <a:rPr lang="en-US" sz="1800" b="1" dirty="0" smtClean="0"/>
              <a:t>Categorically Eligible</a:t>
            </a:r>
            <a:r>
              <a:rPr lang="en-US" sz="1800" dirty="0" smtClean="0"/>
              <a:t>”</a:t>
            </a:r>
          </a:p>
          <a:p>
            <a:pPr lvl="1">
              <a:lnSpc>
                <a:spcPct val="100000"/>
              </a:lnSpc>
              <a:spcBef>
                <a:spcPts val="0"/>
              </a:spcBef>
            </a:pPr>
            <a:r>
              <a:rPr lang="en-US" sz="1800" b="0" i="0" dirty="0" smtClean="0"/>
              <a:t>DHS gives the household a TANF funded information and referral service brochure, or</a:t>
            </a:r>
          </a:p>
          <a:p>
            <a:pPr lvl="1">
              <a:lnSpc>
                <a:spcPct val="100000"/>
              </a:lnSpc>
              <a:spcBef>
                <a:spcPts val="0"/>
              </a:spcBef>
            </a:pPr>
            <a:r>
              <a:rPr lang="en-US" sz="1800" b="0" i="0" dirty="0" smtClean="0"/>
              <a:t>Everyone in the household is authorized to receive SSI or TANF.</a:t>
            </a:r>
          </a:p>
          <a:p>
            <a:pPr lvl="1">
              <a:lnSpc>
                <a:spcPct val="100000"/>
              </a:lnSpc>
              <a:spcBef>
                <a:spcPts val="0"/>
              </a:spcBef>
            </a:pPr>
            <a:r>
              <a:rPr lang="en-US" sz="1800" b="0" i="0" dirty="0" smtClean="0"/>
              <a:t>Household </a:t>
            </a:r>
            <a:r>
              <a:rPr lang="en-US" sz="1800" b="0" i="0" dirty="0"/>
              <a:t>is not “Categorically Eligible</a:t>
            </a:r>
            <a:r>
              <a:rPr lang="en-US" sz="1800" b="0" i="0" dirty="0" smtClean="0"/>
              <a:t>” if any member:</a:t>
            </a:r>
            <a:endParaRPr lang="en-US" sz="1800" b="0" i="0" dirty="0"/>
          </a:p>
          <a:p>
            <a:pPr lvl="2">
              <a:lnSpc>
                <a:spcPct val="100000"/>
              </a:lnSpc>
              <a:spcBef>
                <a:spcPts val="0"/>
              </a:spcBef>
            </a:pPr>
            <a:r>
              <a:rPr lang="en-US" sz="1800" i="0" dirty="0" smtClean="0"/>
              <a:t>Is disqualified for an intentional program violation</a:t>
            </a:r>
          </a:p>
          <a:p>
            <a:pPr lvl="2">
              <a:lnSpc>
                <a:spcPct val="100000"/>
              </a:lnSpc>
              <a:spcBef>
                <a:spcPts val="0"/>
              </a:spcBef>
            </a:pPr>
            <a:r>
              <a:rPr lang="en-US" sz="1800" i="0" dirty="0" smtClean="0"/>
              <a:t>Is sanctioned for failure to comply with Work Provision</a:t>
            </a:r>
          </a:p>
          <a:p>
            <a:pPr lvl="2">
              <a:lnSpc>
                <a:spcPct val="100000"/>
              </a:lnSpc>
              <a:spcBef>
                <a:spcPts val="0"/>
              </a:spcBef>
            </a:pPr>
            <a:r>
              <a:rPr lang="en-US" sz="1800" i="0" dirty="0" smtClean="0"/>
              <a:t>Is a “qualified member” and gross monthly income exceeds 200% FPL for household size</a:t>
            </a:r>
          </a:p>
          <a:p>
            <a:pPr lvl="2">
              <a:lnSpc>
                <a:spcPct val="100000"/>
              </a:lnSpc>
              <a:spcBef>
                <a:spcPts val="0"/>
              </a:spcBef>
            </a:pPr>
            <a:r>
              <a:rPr lang="en-US" sz="1800" i="0" dirty="0" smtClean="0"/>
              <a:t>Has first application after losing eligibility due to lottery or gambling winnings</a:t>
            </a:r>
          </a:p>
          <a:p>
            <a:pPr marL="0" indent="0">
              <a:lnSpc>
                <a:spcPct val="100000"/>
              </a:lnSpc>
              <a:spcBef>
                <a:spcPts val="0"/>
              </a:spcBef>
              <a:buNone/>
            </a:pPr>
            <a:endParaRPr lang="en-US" sz="1800" dirty="0" smtClean="0"/>
          </a:p>
        </p:txBody>
      </p:sp>
      <p:sp>
        <p:nvSpPr>
          <p:cNvPr id="5"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Asset rules</a:t>
            </a:r>
            <a:endParaRPr lang="en-US" sz="3200" dirty="0"/>
          </a:p>
        </p:txBody>
      </p:sp>
      <p:sp>
        <p:nvSpPr>
          <p:cNvPr id="7" name="Wave 6"/>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462333104"/>
              </p:ext>
            </p:extLst>
          </p:nvPr>
        </p:nvGraphicFramePr>
        <p:xfrm>
          <a:off x="5908448" y="516989"/>
          <a:ext cx="5476876" cy="2001520"/>
        </p:xfrm>
        <a:graphic>
          <a:graphicData uri="http://schemas.openxmlformats.org/drawingml/2006/table">
            <a:tbl>
              <a:tblPr firstRow="1" bandRow="1">
                <a:tableStyleId>{5C22544A-7EE6-4342-B048-85BDC9FD1C3A}</a:tableStyleId>
              </a:tblPr>
              <a:tblGrid>
                <a:gridCol w="2738438">
                  <a:extLst>
                    <a:ext uri="{9D8B030D-6E8A-4147-A177-3AD203B41FA5}">
                      <a16:colId xmlns:a16="http://schemas.microsoft.com/office/drawing/2014/main" val="487746499"/>
                    </a:ext>
                  </a:extLst>
                </a:gridCol>
                <a:gridCol w="2738438">
                  <a:extLst>
                    <a:ext uri="{9D8B030D-6E8A-4147-A177-3AD203B41FA5}">
                      <a16:colId xmlns:a16="http://schemas.microsoft.com/office/drawing/2014/main" val="2671773487"/>
                    </a:ext>
                  </a:extLst>
                </a:gridCol>
              </a:tblGrid>
              <a:tr h="370840">
                <a:tc>
                  <a:txBody>
                    <a:bodyPr/>
                    <a:lstStyle/>
                    <a:p>
                      <a:r>
                        <a:rPr lang="en-US" sz="1600" dirty="0" smtClean="0"/>
                        <a:t>SNAP Household</a:t>
                      </a:r>
                      <a:endParaRPr lang="en-US" sz="1600" dirty="0"/>
                    </a:p>
                  </a:txBody>
                  <a:tcPr/>
                </a:tc>
                <a:tc>
                  <a:txBody>
                    <a:bodyPr/>
                    <a:lstStyle/>
                    <a:p>
                      <a:r>
                        <a:rPr lang="en-US" sz="1600" dirty="0" smtClean="0"/>
                        <a:t>Asset</a:t>
                      </a:r>
                      <a:r>
                        <a:rPr lang="en-US" sz="1600" baseline="0" dirty="0" smtClean="0"/>
                        <a:t> limit</a:t>
                      </a:r>
                      <a:endParaRPr lang="en-US" sz="1600" dirty="0"/>
                    </a:p>
                  </a:txBody>
                  <a:tcPr/>
                </a:tc>
                <a:extLst>
                  <a:ext uri="{0D108BD9-81ED-4DB2-BD59-A6C34878D82A}">
                    <a16:rowId xmlns:a16="http://schemas.microsoft.com/office/drawing/2014/main" val="3948356108"/>
                  </a:ext>
                </a:extLst>
              </a:tr>
              <a:tr h="370840">
                <a:tc>
                  <a:txBody>
                    <a:bodyPr/>
                    <a:lstStyle/>
                    <a:p>
                      <a:r>
                        <a:rPr lang="en-US" sz="1400" dirty="0" smtClean="0"/>
                        <a:t>At least one qualifying member</a:t>
                      </a:r>
                      <a:endParaRPr lang="en-US" sz="1400" dirty="0"/>
                    </a:p>
                  </a:txBody>
                  <a:tcPr/>
                </a:tc>
                <a:tc>
                  <a:txBody>
                    <a:bodyPr/>
                    <a:lstStyle/>
                    <a:p>
                      <a:r>
                        <a:rPr lang="en-US" sz="1400" dirty="0" smtClean="0"/>
                        <a:t>$4,500</a:t>
                      </a:r>
                      <a:endParaRPr lang="en-US" sz="1400" dirty="0"/>
                    </a:p>
                  </a:txBody>
                  <a:tcPr/>
                </a:tc>
                <a:extLst>
                  <a:ext uri="{0D108BD9-81ED-4DB2-BD59-A6C34878D82A}">
                    <a16:rowId xmlns:a16="http://schemas.microsoft.com/office/drawing/2014/main" val="481074628"/>
                  </a:ext>
                </a:extLst>
              </a:tr>
              <a:tr h="370840">
                <a:tc>
                  <a:txBody>
                    <a:bodyPr/>
                    <a:lstStyle/>
                    <a:p>
                      <a:r>
                        <a:rPr lang="en-US" sz="1400" dirty="0" smtClean="0"/>
                        <a:t>No qualifying</a:t>
                      </a:r>
                      <a:r>
                        <a:rPr lang="en-US" sz="1400" baseline="0" dirty="0" smtClean="0"/>
                        <a:t> member</a:t>
                      </a:r>
                      <a:endParaRPr lang="en-US" sz="1400" dirty="0"/>
                    </a:p>
                  </a:txBody>
                  <a:tcPr/>
                </a:tc>
                <a:tc>
                  <a:txBody>
                    <a:bodyPr/>
                    <a:lstStyle/>
                    <a:p>
                      <a:r>
                        <a:rPr lang="en-US" sz="1400" dirty="0" smtClean="0"/>
                        <a:t>$3,000</a:t>
                      </a:r>
                      <a:endParaRPr lang="en-US" sz="1400" dirty="0"/>
                    </a:p>
                  </a:txBody>
                  <a:tcPr/>
                </a:tc>
                <a:extLst>
                  <a:ext uri="{0D108BD9-81ED-4DB2-BD59-A6C34878D82A}">
                    <a16:rowId xmlns:a16="http://schemas.microsoft.com/office/drawing/2014/main" val="1104747595"/>
                  </a:ext>
                </a:extLst>
              </a:tr>
              <a:tr h="370840">
                <a:tc>
                  <a:txBody>
                    <a:bodyPr/>
                    <a:lstStyle/>
                    <a:p>
                      <a:r>
                        <a:rPr lang="en-US" sz="1400" dirty="0" smtClean="0"/>
                        <a:t>Lottery/gambling winnings</a:t>
                      </a:r>
                      <a:endParaRPr lang="en-US" sz="1400" dirty="0"/>
                    </a:p>
                  </a:txBody>
                  <a:tcPr/>
                </a:tc>
                <a:tc>
                  <a:txBody>
                    <a:bodyPr/>
                    <a:lstStyle/>
                    <a:p>
                      <a:r>
                        <a:rPr lang="en-US" sz="1400" dirty="0" smtClean="0"/>
                        <a:t>$4,500</a:t>
                      </a:r>
                      <a:endParaRPr lang="en-US" sz="1400" dirty="0"/>
                    </a:p>
                  </a:txBody>
                  <a:tcPr/>
                </a:tc>
                <a:extLst>
                  <a:ext uri="{0D108BD9-81ED-4DB2-BD59-A6C34878D82A}">
                    <a16:rowId xmlns:a16="http://schemas.microsoft.com/office/drawing/2014/main" val="2619023278"/>
                  </a:ext>
                </a:extLst>
              </a:tr>
              <a:tr h="370840">
                <a:tc>
                  <a:txBody>
                    <a:bodyPr/>
                    <a:lstStyle/>
                    <a:p>
                      <a:r>
                        <a:rPr lang="en-US" sz="1400" dirty="0" smtClean="0"/>
                        <a:t>Other households</a:t>
                      </a:r>
                      <a:r>
                        <a:rPr lang="en-US" sz="1400" baseline="0" dirty="0" smtClean="0"/>
                        <a:t> that are “Categorically Eligible”</a:t>
                      </a:r>
                      <a:endParaRPr lang="en-US" sz="1400" dirty="0"/>
                    </a:p>
                  </a:txBody>
                  <a:tcPr/>
                </a:tc>
                <a:tc>
                  <a:txBody>
                    <a:bodyPr/>
                    <a:lstStyle/>
                    <a:p>
                      <a:r>
                        <a:rPr lang="en-US" sz="1400" dirty="0" smtClean="0"/>
                        <a:t>N/A</a:t>
                      </a:r>
                      <a:endParaRPr lang="en-US" sz="1400" dirty="0"/>
                    </a:p>
                  </a:txBody>
                  <a:tcPr/>
                </a:tc>
                <a:extLst>
                  <a:ext uri="{0D108BD9-81ED-4DB2-BD59-A6C34878D82A}">
                    <a16:rowId xmlns:a16="http://schemas.microsoft.com/office/drawing/2014/main" val="654338146"/>
                  </a:ext>
                </a:extLst>
              </a:tr>
            </a:tbl>
          </a:graphicData>
        </a:graphic>
      </p:graphicFrame>
      <p:sp>
        <p:nvSpPr>
          <p:cNvPr id="6" name="Wave 5"/>
          <p:cNvSpPr/>
          <p:nvPr/>
        </p:nvSpPr>
        <p:spPr>
          <a:xfrm>
            <a:off x="7381875" y="4232694"/>
            <a:ext cx="1816554" cy="448163"/>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spTree>
    <p:extLst>
      <p:ext uri="{BB962C8B-B14F-4D97-AF65-F5344CB8AC3E}">
        <p14:creationId xmlns:p14="http://schemas.microsoft.com/office/powerpoint/2010/main" val="186757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00100" y="1161378"/>
            <a:ext cx="10518775" cy="4089454"/>
          </a:xfrm>
        </p:spPr>
        <p:txBody>
          <a:bodyPr>
            <a:normAutofit/>
          </a:bodyPr>
          <a:lstStyle/>
          <a:p>
            <a:pPr marL="0" indent="0">
              <a:lnSpc>
                <a:spcPct val="100000"/>
              </a:lnSpc>
              <a:spcBef>
                <a:spcPts val="0"/>
              </a:spcBef>
              <a:buNone/>
            </a:pPr>
            <a:r>
              <a:rPr lang="en-US" sz="2000" dirty="0" smtClean="0"/>
              <a:t>We recommend you report all income to DHS. It is DHS’s job to determine how to count income.  But knowing the rules is useful if you’re trying to figure out if DHS got it right!</a:t>
            </a:r>
          </a:p>
          <a:p>
            <a:pPr marL="0" indent="0">
              <a:lnSpc>
                <a:spcPct val="100000"/>
              </a:lnSpc>
              <a:spcBef>
                <a:spcPts val="0"/>
              </a:spcBef>
              <a:buNone/>
            </a:pPr>
            <a:r>
              <a:rPr lang="en-US" sz="2000" b="1" dirty="0" smtClean="0"/>
              <a:t>Here are a few rules we try to an eye on:</a:t>
            </a:r>
          </a:p>
          <a:p>
            <a:pPr marL="0" indent="0">
              <a:lnSpc>
                <a:spcPct val="100000"/>
              </a:lnSpc>
              <a:spcBef>
                <a:spcPts val="0"/>
              </a:spcBef>
              <a:buNone/>
            </a:pPr>
            <a:endParaRPr lang="en-US" sz="2000" dirty="0" smtClean="0"/>
          </a:p>
          <a:p>
            <a:pPr marL="0" indent="0">
              <a:lnSpc>
                <a:spcPct val="100000"/>
              </a:lnSpc>
              <a:spcBef>
                <a:spcPts val="0"/>
              </a:spcBef>
              <a:buNone/>
            </a:pPr>
            <a:endParaRPr lang="en-US" sz="2000" dirty="0"/>
          </a:p>
          <a:p>
            <a:pPr marL="0" indent="0">
              <a:lnSpc>
                <a:spcPct val="100000"/>
              </a:lnSpc>
              <a:spcBef>
                <a:spcPts val="0"/>
              </a:spcBef>
              <a:buNone/>
            </a:pPr>
            <a:endParaRPr lang="en-US" sz="2000" dirty="0" smtClean="0"/>
          </a:p>
        </p:txBody>
      </p:sp>
      <p:sp>
        <p:nvSpPr>
          <p:cNvPr id="5"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Income limit</a:t>
            </a:r>
            <a:endParaRPr lang="en-US" sz="3200" dirty="0"/>
          </a:p>
        </p:txBody>
      </p:sp>
      <p:sp>
        <p:nvSpPr>
          <p:cNvPr id="6" name="Rectangle 5"/>
          <p:cNvSpPr/>
          <p:nvPr/>
        </p:nvSpPr>
        <p:spPr>
          <a:xfrm>
            <a:off x="571500" y="6051034"/>
            <a:ext cx="184731" cy="369332"/>
          </a:xfrm>
          <a:prstGeom prst="rect">
            <a:avLst/>
          </a:prstGeom>
        </p:spPr>
        <p:txBody>
          <a:bodyPr wrap="none">
            <a:spAutoFit/>
          </a:bodyPr>
          <a:lstStyle/>
          <a:p>
            <a:endParaRPr lang="en-US" b="0" i="0" dirty="0">
              <a:solidFill>
                <a:srgbClr val="FFFFFF"/>
              </a:solidFill>
              <a:effectLst/>
              <a:latin typeface="Segoe UI" panose="020B0502040204020203" pitchFamily="34" charset="0"/>
            </a:endParaRPr>
          </a:p>
        </p:txBody>
      </p:sp>
      <p:sp>
        <p:nvSpPr>
          <p:cNvPr id="8" name="Wave 7"/>
          <p:cNvSpPr/>
          <p:nvPr/>
        </p:nvSpPr>
        <p:spPr>
          <a:xfrm>
            <a:off x="571500" y="419978"/>
            <a:ext cx="2133600" cy="5841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graphicFrame>
        <p:nvGraphicFramePr>
          <p:cNvPr id="12" name="Diagram 11"/>
          <p:cNvGraphicFramePr/>
          <p:nvPr>
            <p:extLst>
              <p:ext uri="{D42A27DB-BD31-4B8C-83A1-F6EECF244321}">
                <p14:modId xmlns:p14="http://schemas.microsoft.com/office/powerpoint/2010/main" val="3341481876"/>
              </p:ext>
            </p:extLst>
          </p:nvPr>
        </p:nvGraphicFramePr>
        <p:xfrm>
          <a:off x="800101" y="2133600"/>
          <a:ext cx="10651670" cy="3657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155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Income limit</a:t>
            </a:r>
            <a:endParaRPr lang="en-US" sz="3200" dirty="0"/>
          </a:p>
        </p:txBody>
      </p:sp>
      <p:sp>
        <p:nvSpPr>
          <p:cNvPr id="6" name="Rectangle 5"/>
          <p:cNvSpPr/>
          <p:nvPr/>
        </p:nvSpPr>
        <p:spPr>
          <a:xfrm>
            <a:off x="571500" y="6051034"/>
            <a:ext cx="184731" cy="369332"/>
          </a:xfrm>
          <a:prstGeom prst="rect">
            <a:avLst/>
          </a:prstGeom>
        </p:spPr>
        <p:txBody>
          <a:bodyPr wrap="none">
            <a:spAutoFit/>
          </a:bodyPr>
          <a:lstStyle/>
          <a:p>
            <a:endParaRPr lang="en-US" b="0" i="0" dirty="0">
              <a:solidFill>
                <a:srgbClr val="FFFFFF"/>
              </a:solidFill>
              <a:effectLst/>
              <a:latin typeface="Segoe UI" panose="020B0502040204020203" pitchFamily="34" charset="0"/>
            </a:endParaRPr>
          </a:p>
        </p:txBody>
      </p:sp>
      <p:sp>
        <p:nvSpPr>
          <p:cNvPr id="8" name="Wave 7"/>
          <p:cNvSpPr/>
          <p:nvPr/>
        </p:nvSpPr>
        <p:spPr>
          <a:xfrm>
            <a:off x="571500" y="419978"/>
            <a:ext cx="2133600" cy="5841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graphicFrame>
        <p:nvGraphicFramePr>
          <p:cNvPr id="12" name="Diagram 11"/>
          <p:cNvGraphicFramePr/>
          <p:nvPr>
            <p:extLst>
              <p:ext uri="{D42A27DB-BD31-4B8C-83A1-F6EECF244321}">
                <p14:modId xmlns:p14="http://schemas.microsoft.com/office/powerpoint/2010/main" val="1963487427"/>
              </p:ext>
            </p:extLst>
          </p:nvPr>
        </p:nvGraphicFramePr>
        <p:xfrm>
          <a:off x="756231" y="1004142"/>
          <a:ext cx="10684328" cy="483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51430" y="6051034"/>
            <a:ext cx="8224483" cy="584775"/>
          </a:xfrm>
          <a:prstGeom prst="rect">
            <a:avLst/>
          </a:prstGeom>
        </p:spPr>
        <p:txBody>
          <a:bodyPr wrap="square">
            <a:spAutoFit/>
          </a:bodyPr>
          <a:lstStyle/>
          <a:p>
            <a:pPr lvl="0"/>
            <a:r>
              <a:rPr lang="en-US" sz="1600" dirty="0">
                <a:solidFill>
                  <a:schemeClr val="bg1"/>
                </a:solidFill>
              </a:rPr>
              <a:t>Whenever you see an uncommon income sources (esp. one that makes you think “well that shouldn’t count as income!”), it’s worth looking at </a:t>
            </a:r>
            <a:r>
              <a:rPr lang="en-US" sz="1600" dirty="0" smtClean="0">
                <a:solidFill>
                  <a:schemeClr val="bg1"/>
                </a:solidFill>
              </a:rPr>
              <a:t>PM 08</a:t>
            </a:r>
            <a:endParaRPr lang="en-US" sz="1600" dirty="0">
              <a:solidFill>
                <a:schemeClr val="bg1"/>
              </a:solidFill>
            </a:endParaRPr>
          </a:p>
        </p:txBody>
      </p:sp>
    </p:spTree>
    <p:extLst>
      <p:ext uri="{BB962C8B-B14F-4D97-AF65-F5344CB8AC3E}">
        <p14:creationId xmlns:p14="http://schemas.microsoft.com/office/powerpoint/2010/main" val="3505433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00100" y="1161378"/>
            <a:ext cx="10518775" cy="4089454"/>
          </a:xfrm>
        </p:spPr>
        <p:txBody>
          <a:bodyPr>
            <a:normAutofit lnSpcReduction="10000"/>
          </a:bodyPr>
          <a:lstStyle/>
          <a:p>
            <a:pPr marL="0" indent="0">
              <a:lnSpc>
                <a:spcPct val="100000"/>
              </a:lnSpc>
              <a:spcBef>
                <a:spcPts val="0"/>
              </a:spcBef>
              <a:buNone/>
            </a:pPr>
            <a:r>
              <a:rPr lang="en-US" sz="2000" dirty="0" smtClean="0"/>
              <a:t>Income limits for SNAP, as of 10/01/2024: WAG 25-03-02(1)</a:t>
            </a:r>
          </a:p>
          <a:p>
            <a:pPr marL="0" indent="0">
              <a:lnSpc>
                <a:spcPct val="100000"/>
              </a:lnSpc>
              <a:spcBef>
                <a:spcPts val="0"/>
              </a:spcBef>
              <a:buNone/>
            </a:pPr>
            <a:endParaRPr lang="en-US" sz="2000" dirty="0"/>
          </a:p>
          <a:p>
            <a:pPr marL="0" indent="0">
              <a:lnSpc>
                <a:spcPct val="100000"/>
              </a:lnSpc>
              <a:spcBef>
                <a:spcPts val="0"/>
              </a:spcBef>
              <a:buNone/>
            </a:pPr>
            <a:endParaRPr lang="en-US" sz="2000" dirty="0" smtClean="0"/>
          </a:p>
          <a:p>
            <a:pPr marL="0" indent="0">
              <a:lnSpc>
                <a:spcPct val="100000"/>
              </a:lnSpc>
              <a:spcBef>
                <a:spcPts val="0"/>
              </a:spcBef>
              <a:buNone/>
            </a:pPr>
            <a:endParaRPr lang="en-US" sz="2000" dirty="0" smtClean="0"/>
          </a:p>
          <a:p>
            <a:pPr marL="0" indent="0">
              <a:lnSpc>
                <a:spcPct val="100000"/>
              </a:lnSpc>
              <a:spcBef>
                <a:spcPts val="0"/>
              </a:spcBef>
              <a:buNone/>
            </a:pPr>
            <a:endParaRPr lang="en-US" sz="2000" dirty="0" smtClean="0"/>
          </a:p>
          <a:p>
            <a:pPr marL="0" indent="0">
              <a:lnSpc>
                <a:spcPct val="100000"/>
              </a:lnSpc>
              <a:spcBef>
                <a:spcPts val="0"/>
              </a:spcBef>
              <a:buNone/>
            </a:pPr>
            <a:endParaRPr lang="en-US" sz="2000" dirty="0"/>
          </a:p>
          <a:p>
            <a:pPr marL="0" indent="0">
              <a:lnSpc>
                <a:spcPct val="100000"/>
              </a:lnSpc>
              <a:spcBef>
                <a:spcPts val="0"/>
              </a:spcBef>
              <a:buNone/>
            </a:pPr>
            <a:endParaRPr lang="en-US" sz="2000" dirty="0" smtClean="0"/>
          </a:p>
          <a:p>
            <a:pPr marL="0" indent="0">
              <a:lnSpc>
                <a:spcPct val="100000"/>
              </a:lnSpc>
              <a:spcBef>
                <a:spcPts val="0"/>
              </a:spcBef>
              <a:buNone/>
            </a:pPr>
            <a:endParaRPr lang="en-US" sz="2000" b="1" dirty="0" smtClean="0"/>
          </a:p>
          <a:p>
            <a:pPr marL="0" indent="0">
              <a:lnSpc>
                <a:spcPct val="100000"/>
              </a:lnSpc>
              <a:spcBef>
                <a:spcPts val="0"/>
              </a:spcBef>
              <a:buNone/>
            </a:pPr>
            <a:r>
              <a:rPr lang="en-US" sz="2000" b="1" dirty="0" smtClean="0"/>
              <a:t>What limit applies?</a:t>
            </a:r>
          </a:p>
          <a:p>
            <a:pPr>
              <a:lnSpc>
                <a:spcPct val="100000"/>
              </a:lnSpc>
              <a:spcBef>
                <a:spcPts val="0"/>
              </a:spcBef>
            </a:pPr>
            <a:r>
              <a:rPr lang="en-US" sz="1800" dirty="0" smtClean="0"/>
              <a:t>Household has a qualifying member (QM): Needs to meet EITHER the gross income or the net income limit</a:t>
            </a:r>
          </a:p>
          <a:p>
            <a:pPr>
              <a:lnSpc>
                <a:spcPct val="100000"/>
              </a:lnSpc>
              <a:spcBef>
                <a:spcPts val="0"/>
              </a:spcBef>
            </a:pPr>
            <a:r>
              <a:rPr lang="en-US" sz="1800" dirty="0" smtClean="0"/>
              <a:t>Households with a member disqualified because of intentional program violation or work sanction: Need to meet BOTH the gross and net income limit</a:t>
            </a:r>
          </a:p>
          <a:p>
            <a:pPr>
              <a:lnSpc>
                <a:spcPct val="100000"/>
              </a:lnSpc>
              <a:spcBef>
                <a:spcPts val="0"/>
              </a:spcBef>
            </a:pPr>
            <a:r>
              <a:rPr lang="en-US" sz="1800" dirty="0" smtClean="0"/>
              <a:t>Households where all members receive TANF or SSI, do not need to meet any income standard</a:t>
            </a:r>
          </a:p>
          <a:p>
            <a:pPr>
              <a:lnSpc>
                <a:spcPct val="100000"/>
              </a:lnSpc>
              <a:spcBef>
                <a:spcPts val="0"/>
              </a:spcBef>
            </a:pPr>
            <a:r>
              <a:rPr lang="en-US" sz="1800" dirty="0" smtClean="0"/>
              <a:t>All other households need to meet the gross income limit (No QM)</a:t>
            </a:r>
          </a:p>
        </p:txBody>
      </p:sp>
      <p:sp>
        <p:nvSpPr>
          <p:cNvPr id="5"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INCOME LIMIT</a:t>
            </a:r>
            <a:endParaRPr lang="en-US" sz="3200" dirty="0"/>
          </a:p>
        </p:txBody>
      </p:sp>
      <p:sp>
        <p:nvSpPr>
          <p:cNvPr id="7" name="Wave 6"/>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graphicFrame>
        <p:nvGraphicFramePr>
          <p:cNvPr id="4" name="Table 3"/>
          <p:cNvGraphicFramePr>
            <a:graphicFrameLocks noGrp="1"/>
          </p:cNvGraphicFramePr>
          <p:nvPr/>
        </p:nvGraphicFramePr>
        <p:xfrm>
          <a:off x="2251075" y="1548866"/>
          <a:ext cx="8026400" cy="1691640"/>
        </p:xfrm>
        <a:graphic>
          <a:graphicData uri="http://schemas.openxmlformats.org/drawingml/2006/table">
            <a:tbl>
              <a:tblPr firstRow="1" bandRow="1">
                <a:tableStyleId>{5C22544A-7EE6-4342-B048-85BDC9FD1C3A}</a:tableStyleId>
              </a:tblPr>
              <a:tblGrid>
                <a:gridCol w="2123263">
                  <a:extLst>
                    <a:ext uri="{9D8B030D-6E8A-4147-A177-3AD203B41FA5}">
                      <a16:colId xmlns:a16="http://schemas.microsoft.com/office/drawing/2014/main" val="2376960993"/>
                    </a:ext>
                  </a:extLst>
                </a:gridCol>
                <a:gridCol w="1796607">
                  <a:extLst>
                    <a:ext uri="{9D8B030D-6E8A-4147-A177-3AD203B41FA5}">
                      <a16:colId xmlns:a16="http://schemas.microsoft.com/office/drawing/2014/main" val="3889462348"/>
                    </a:ext>
                  </a:extLst>
                </a:gridCol>
                <a:gridCol w="1621612">
                  <a:extLst>
                    <a:ext uri="{9D8B030D-6E8A-4147-A177-3AD203B41FA5}">
                      <a16:colId xmlns:a16="http://schemas.microsoft.com/office/drawing/2014/main" val="2279765413"/>
                    </a:ext>
                  </a:extLst>
                </a:gridCol>
                <a:gridCol w="2484918">
                  <a:extLst>
                    <a:ext uri="{9D8B030D-6E8A-4147-A177-3AD203B41FA5}">
                      <a16:colId xmlns:a16="http://schemas.microsoft.com/office/drawing/2014/main" val="2162272125"/>
                    </a:ext>
                  </a:extLst>
                </a:gridCol>
              </a:tblGrid>
              <a:tr h="370840">
                <a:tc>
                  <a:txBody>
                    <a:bodyPr/>
                    <a:lstStyle/>
                    <a:p>
                      <a:r>
                        <a:rPr lang="en-US" sz="1600" dirty="0" smtClean="0"/>
                        <a:t>Number in SNAP Household</a:t>
                      </a:r>
                      <a:endParaRPr lang="en-US" sz="1600" dirty="0"/>
                    </a:p>
                  </a:txBody>
                  <a:tcPr/>
                </a:tc>
                <a:tc>
                  <a:txBody>
                    <a:bodyPr/>
                    <a:lstStyle/>
                    <a:p>
                      <a:r>
                        <a:rPr lang="en-US" sz="1600" dirty="0" smtClean="0"/>
                        <a:t>Gross income limit (No QM)</a:t>
                      </a:r>
                      <a:endParaRPr lang="en-US" sz="1600" dirty="0"/>
                    </a:p>
                  </a:txBody>
                  <a:tcPr/>
                </a:tc>
                <a:tc>
                  <a:txBody>
                    <a:bodyPr/>
                    <a:lstStyle/>
                    <a:p>
                      <a:r>
                        <a:rPr lang="en-US" sz="1600" dirty="0" smtClean="0"/>
                        <a:t>Gross Income limit</a:t>
                      </a:r>
                      <a:r>
                        <a:rPr lang="en-US" sz="1600" baseline="0" dirty="0" smtClean="0"/>
                        <a:t> (QM)</a:t>
                      </a:r>
                      <a:endParaRPr lang="en-US" sz="1600" dirty="0"/>
                    </a:p>
                  </a:txBody>
                  <a:tcPr/>
                </a:tc>
                <a:tc>
                  <a:txBody>
                    <a:bodyPr/>
                    <a:lstStyle/>
                    <a:p>
                      <a:r>
                        <a:rPr lang="en-US" sz="1600" dirty="0" smtClean="0"/>
                        <a:t>Net (after</a:t>
                      </a:r>
                      <a:r>
                        <a:rPr lang="en-US" sz="1600" baseline="0" dirty="0" smtClean="0"/>
                        <a:t> SNAP rules deductions) </a:t>
                      </a:r>
                      <a:r>
                        <a:rPr lang="en-US" sz="1600" dirty="0" smtClean="0"/>
                        <a:t>Income Limit</a:t>
                      </a:r>
                      <a:endParaRPr lang="en-US" sz="1600" dirty="0"/>
                    </a:p>
                  </a:txBody>
                  <a:tcPr/>
                </a:tc>
                <a:extLst>
                  <a:ext uri="{0D108BD9-81ED-4DB2-BD59-A6C34878D82A}">
                    <a16:rowId xmlns:a16="http://schemas.microsoft.com/office/drawing/2014/main" val="818039413"/>
                  </a:ext>
                </a:extLst>
              </a:tr>
              <a:tr h="370840">
                <a:tc>
                  <a:txBody>
                    <a:bodyPr/>
                    <a:lstStyle/>
                    <a:p>
                      <a:pPr algn="ctr"/>
                      <a:r>
                        <a:rPr lang="en-US" sz="1600" dirty="0" smtClean="0"/>
                        <a:t>1</a:t>
                      </a:r>
                      <a:endParaRPr lang="en-US" sz="1600" dirty="0"/>
                    </a:p>
                  </a:txBody>
                  <a:tcPr/>
                </a:tc>
                <a:tc>
                  <a:txBody>
                    <a:bodyPr/>
                    <a:lstStyle/>
                    <a:p>
                      <a:pPr algn="ctr" fontAlgn="t"/>
                      <a:r>
                        <a:rPr lang="en-US" sz="1600" b="0" dirty="0">
                          <a:effectLst/>
                        </a:rPr>
                        <a:t>$ 2,071</a:t>
                      </a:r>
                    </a:p>
                  </a:txBody>
                  <a:tcPr/>
                </a:tc>
                <a:tc>
                  <a:txBody>
                    <a:bodyPr/>
                    <a:lstStyle/>
                    <a:p>
                      <a:pPr algn="ctr" fontAlgn="t"/>
                      <a:r>
                        <a:rPr lang="en-US" sz="1600" b="0" dirty="0">
                          <a:effectLst/>
                        </a:rPr>
                        <a:t>$ 2,510</a:t>
                      </a:r>
                    </a:p>
                  </a:txBody>
                  <a:tcPr/>
                </a:tc>
                <a:tc>
                  <a:txBody>
                    <a:bodyPr/>
                    <a:lstStyle/>
                    <a:p>
                      <a:pPr algn="ctr" fontAlgn="t"/>
                      <a:r>
                        <a:rPr lang="en-US" sz="1600" b="0" dirty="0">
                          <a:effectLst/>
                        </a:rPr>
                        <a:t>$ 1,255</a:t>
                      </a:r>
                    </a:p>
                  </a:txBody>
                  <a:tcPr/>
                </a:tc>
                <a:extLst>
                  <a:ext uri="{0D108BD9-81ED-4DB2-BD59-A6C34878D82A}">
                    <a16:rowId xmlns:a16="http://schemas.microsoft.com/office/drawing/2014/main" val="868305896"/>
                  </a:ext>
                </a:extLst>
              </a:tr>
              <a:tr h="370840">
                <a:tc>
                  <a:txBody>
                    <a:bodyPr/>
                    <a:lstStyle/>
                    <a:p>
                      <a:pPr algn="ctr"/>
                      <a:r>
                        <a:rPr lang="en-US" sz="1600" dirty="0" smtClean="0"/>
                        <a:t>2</a:t>
                      </a:r>
                      <a:endParaRPr lang="en-US" sz="1600" dirty="0"/>
                    </a:p>
                  </a:txBody>
                  <a:tcPr/>
                </a:tc>
                <a:tc>
                  <a:txBody>
                    <a:bodyPr/>
                    <a:lstStyle/>
                    <a:p>
                      <a:pPr algn="ctr" fontAlgn="t"/>
                      <a:r>
                        <a:rPr lang="en-US" sz="1600" b="0" dirty="0">
                          <a:effectLst/>
                        </a:rPr>
                        <a:t>  2,811</a:t>
                      </a:r>
                    </a:p>
                  </a:txBody>
                  <a:tcPr/>
                </a:tc>
                <a:tc>
                  <a:txBody>
                    <a:bodyPr/>
                    <a:lstStyle/>
                    <a:p>
                      <a:pPr algn="ctr" fontAlgn="t"/>
                      <a:r>
                        <a:rPr lang="en-US" sz="1600" b="0" dirty="0">
                          <a:effectLst/>
                        </a:rPr>
                        <a:t>  3,406</a:t>
                      </a:r>
                    </a:p>
                  </a:txBody>
                  <a:tcPr/>
                </a:tc>
                <a:tc>
                  <a:txBody>
                    <a:bodyPr/>
                    <a:lstStyle/>
                    <a:p>
                      <a:pPr algn="ctr" fontAlgn="t"/>
                      <a:r>
                        <a:rPr lang="en-US" sz="1600" b="0" dirty="0">
                          <a:effectLst/>
                        </a:rPr>
                        <a:t>1,704</a:t>
                      </a:r>
                    </a:p>
                  </a:txBody>
                  <a:tcPr/>
                </a:tc>
                <a:extLst>
                  <a:ext uri="{0D108BD9-81ED-4DB2-BD59-A6C34878D82A}">
                    <a16:rowId xmlns:a16="http://schemas.microsoft.com/office/drawing/2014/main" val="974087157"/>
                  </a:ext>
                </a:extLst>
              </a:tr>
              <a:tr h="370840">
                <a:tc>
                  <a:txBody>
                    <a:bodyPr/>
                    <a:lstStyle/>
                    <a:p>
                      <a:pPr algn="ctr"/>
                      <a:r>
                        <a:rPr lang="en-US" sz="1600" dirty="0" smtClean="0"/>
                        <a:t>4</a:t>
                      </a:r>
                      <a:endParaRPr lang="en-US" sz="1600" dirty="0"/>
                    </a:p>
                  </a:txBody>
                  <a:tcPr/>
                </a:tc>
                <a:tc>
                  <a:txBody>
                    <a:bodyPr/>
                    <a:lstStyle/>
                    <a:p>
                      <a:pPr algn="ctr" fontAlgn="t"/>
                      <a:r>
                        <a:rPr lang="en-US" sz="1600" b="0" dirty="0">
                          <a:effectLst/>
                        </a:rPr>
                        <a:t>  4,290</a:t>
                      </a:r>
                    </a:p>
                  </a:txBody>
                  <a:tcPr/>
                </a:tc>
                <a:tc>
                  <a:txBody>
                    <a:bodyPr/>
                    <a:lstStyle/>
                    <a:p>
                      <a:pPr algn="ctr" fontAlgn="t"/>
                      <a:r>
                        <a:rPr lang="en-US" sz="1600" b="0" dirty="0">
                          <a:effectLst/>
                        </a:rPr>
                        <a:t>  5,200</a:t>
                      </a:r>
                    </a:p>
                  </a:txBody>
                  <a:tcPr/>
                </a:tc>
                <a:tc>
                  <a:txBody>
                    <a:bodyPr/>
                    <a:lstStyle/>
                    <a:p>
                      <a:pPr algn="ctr" fontAlgn="t"/>
                      <a:r>
                        <a:rPr lang="en-US" sz="1600" b="0" dirty="0">
                          <a:effectLst/>
                        </a:rPr>
                        <a:t>2,600</a:t>
                      </a:r>
                    </a:p>
                  </a:txBody>
                  <a:tcPr/>
                </a:tc>
                <a:extLst>
                  <a:ext uri="{0D108BD9-81ED-4DB2-BD59-A6C34878D82A}">
                    <a16:rowId xmlns:a16="http://schemas.microsoft.com/office/drawing/2014/main" val="2299209930"/>
                  </a:ext>
                </a:extLst>
              </a:tr>
            </a:tbl>
          </a:graphicData>
        </a:graphic>
      </p:graphicFrame>
      <p:sp>
        <p:nvSpPr>
          <p:cNvPr id="6" name="Rectangle 5"/>
          <p:cNvSpPr/>
          <p:nvPr/>
        </p:nvSpPr>
        <p:spPr>
          <a:xfrm>
            <a:off x="571500" y="6051034"/>
            <a:ext cx="4659161" cy="646331"/>
          </a:xfrm>
          <a:prstGeom prst="rect">
            <a:avLst/>
          </a:prstGeom>
        </p:spPr>
        <p:txBody>
          <a:bodyPr wrap="none">
            <a:spAutoFit/>
          </a:bodyPr>
          <a:lstStyle/>
          <a:p>
            <a:r>
              <a:rPr lang="en-US" dirty="0" smtClean="0">
                <a:solidFill>
                  <a:srgbClr val="FFFFFF"/>
                </a:solidFill>
                <a:latin typeface="Segoe UI" panose="020B0502040204020203" pitchFamily="34" charset="0"/>
              </a:rPr>
              <a:t>PM 13-01: SNAP Income Rules</a:t>
            </a:r>
          </a:p>
          <a:p>
            <a:r>
              <a:rPr lang="en-US" b="0" i="0" dirty="0" smtClean="0">
                <a:solidFill>
                  <a:srgbClr val="FFFFFF"/>
                </a:solidFill>
                <a:effectLst/>
                <a:latin typeface="Segoe UI" panose="020B0502040204020203" pitchFamily="34" charset="0"/>
              </a:rPr>
              <a:t>PM 05-06-01: Qualifying Member Definition</a:t>
            </a:r>
            <a:endParaRPr lang="en-US" b="0" i="0" dirty="0">
              <a:solidFill>
                <a:srgbClr val="FFFFFF"/>
              </a:solidFill>
              <a:effectLst/>
              <a:latin typeface="Segoe UI" panose="020B0502040204020203" pitchFamily="34" charset="0"/>
            </a:endParaRPr>
          </a:p>
        </p:txBody>
      </p:sp>
      <p:sp>
        <p:nvSpPr>
          <p:cNvPr id="8" name="Wave 7"/>
          <p:cNvSpPr/>
          <p:nvPr/>
        </p:nvSpPr>
        <p:spPr>
          <a:xfrm>
            <a:off x="3129718" y="3548742"/>
            <a:ext cx="1855939" cy="403047"/>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sp>
        <p:nvSpPr>
          <p:cNvPr id="2" name="Line Callout 2 (No Border) 1"/>
          <p:cNvSpPr/>
          <p:nvPr/>
        </p:nvSpPr>
        <p:spPr>
          <a:xfrm>
            <a:off x="9067800" y="283029"/>
            <a:ext cx="2743200" cy="1077685"/>
          </a:xfrm>
          <a:prstGeom prst="callout2">
            <a:avLst>
              <a:gd name="adj1" fmla="val 18750"/>
              <a:gd name="adj2" fmla="val -8333"/>
              <a:gd name="adj3" fmla="val 18750"/>
              <a:gd name="adj4" fmla="val -16667"/>
              <a:gd name="adj5" fmla="val 109470"/>
              <a:gd name="adj6" fmla="val -276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We haven’t gone over this yet. If the Net Income Limit applies to you, revisit this page after you go through the SNAP Budgeting slides.</a:t>
            </a:r>
            <a:endParaRPr lang="en-US" sz="1400" dirty="0"/>
          </a:p>
        </p:txBody>
      </p:sp>
    </p:spTree>
    <p:extLst>
      <p:ext uri="{BB962C8B-B14F-4D97-AF65-F5344CB8AC3E}">
        <p14:creationId xmlns:p14="http://schemas.microsoft.com/office/powerpoint/2010/main" val="3419736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a:t>
            </a:r>
            <a:r>
              <a:rPr lang="en-US" sz="2800" dirty="0" smtClean="0">
                <a:solidFill>
                  <a:srgbClr val="001E61"/>
                </a:solidFill>
              </a:rPr>
              <a:t>income </a:t>
            </a:r>
            <a:r>
              <a:rPr lang="en-US" sz="2800" dirty="0">
                <a:solidFill>
                  <a:srgbClr val="001E61"/>
                </a:solidFill>
              </a:rPr>
              <a:t>in Cook County, securing their rights to economic stability, affordable housing, personal safety, fair working conditions, and basic healthcare</a:t>
            </a:r>
            <a:r>
              <a:rPr lang="en-US" sz="2800" dirty="0" smtClean="0">
                <a:solidFill>
                  <a:srgbClr val="001E61"/>
                </a:solidFill>
              </a:rPr>
              <a:t>.</a:t>
            </a:r>
            <a:endParaRPr lang="en-US" sz="2800" dirty="0">
              <a:solidFill>
                <a:srgbClr val="001E61"/>
              </a:solidFill>
            </a:endParaRP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2136123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00100" y="1161378"/>
            <a:ext cx="10518775" cy="4089454"/>
          </a:xfrm>
        </p:spPr>
        <p:txBody>
          <a:bodyPr>
            <a:normAutofit/>
          </a:bodyPr>
          <a:lstStyle/>
          <a:p>
            <a:pPr marL="457200" indent="-457200">
              <a:lnSpc>
                <a:spcPct val="100000"/>
              </a:lnSpc>
              <a:spcBef>
                <a:spcPts val="0"/>
              </a:spcBef>
              <a:buAutoNum type="arabicPeriod"/>
            </a:pPr>
            <a:r>
              <a:rPr lang="en-US" sz="2000" b="1" dirty="0" smtClean="0"/>
              <a:t>Calculate SNAP Net Income: </a:t>
            </a:r>
            <a:r>
              <a:rPr lang="en-US" sz="2000" dirty="0" smtClean="0"/>
              <a:t>Nonexempt Income – SNAP Deductions = Net Income</a:t>
            </a:r>
          </a:p>
          <a:p>
            <a:pPr marL="457200" indent="-457200">
              <a:lnSpc>
                <a:spcPct val="100000"/>
              </a:lnSpc>
              <a:spcBef>
                <a:spcPts val="0"/>
              </a:spcBef>
              <a:buAutoNum type="arabicPeriod"/>
            </a:pPr>
            <a:r>
              <a:rPr lang="en-US" sz="2000" b="1" dirty="0" smtClean="0"/>
              <a:t>Compare to SNAP Basis of Issuance Table </a:t>
            </a:r>
            <a:r>
              <a:rPr lang="en-US" sz="2000" dirty="0" smtClean="0"/>
              <a:t>to determine monthly allotment.</a:t>
            </a:r>
          </a:p>
          <a:p>
            <a:pPr marL="0" indent="0" algn="ctr">
              <a:lnSpc>
                <a:spcPct val="100000"/>
              </a:lnSpc>
              <a:spcBef>
                <a:spcPts val="0"/>
              </a:spcBef>
              <a:buNone/>
            </a:pPr>
            <a:endParaRPr lang="en-US" sz="2000" b="1" dirty="0" smtClean="0"/>
          </a:p>
          <a:p>
            <a:pPr marL="0" indent="0">
              <a:lnSpc>
                <a:spcPct val="100000"/>
              </a:lnSpc>
              <a:spcBef>
                <a:spcPts val="0"/>
              </a:spcBef>
              <a:buNone/>
            </a:pPr>
            <a:endParaRPr lang="en-US" sz="2000" b="1" dirty="0"/>
          </a:p>
          <a:p>
            <a:pPr marL="0" indent="0">
              <a:lnSpc>
                <a:spcPct val="100000"/>
              </a:lnSpc>
              <a:spcBef>
                <a:spcPts val="0"/>
              </a:spcBef>
              <a:buNone/>
            </a:pPr>
            <a:endParaRPr lang="en-US" sz="2000" b="1" dirty="0" smtClean="0"/>
          </a:p>
        </p:txBody>
      </p:sp>
      <p:sp>
        <p:nvSpPr>
          <p:cNvPr id="5"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SNAP Budgeting</a:t>
            </a:r>
            <a:endParaRPr lang="en-US" sz="3200" dirty="0"/>
          </a:p>
        </p:txBody>
      </p:sp>
      <p:sp>
        <p:nvSpPr>
          <p:cNvPr id="7" name="Wave 6"/>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pic>
        <p:nvPicPr>
          <p:cNvPr id="10" name="Picture 9">
            <a:extLst>
              <a:ext uri="{FF2B5EF4-FFF2-40B4-BE49-F238E27FC236}">
                <a16:creationId xmlns:a16="http://schemas.microsoft.com/office/drawing/2014/main" id="{81BBC4FC-33DB-15BF-FBE9-34339726C6A7}"/>
              </a:ext>
            </a:extLst>
          </p:cNvPr>
          <p:cNvPicPr>
            <a:picLocks noChangeAspect="1"/>
          </p:cNvPicPr>
          <p:nvPr/>
        </p:nvPicPr>
        <p:blipFill rotWithShape="1">
          <a:blip r:embed="rId3"/>
          <a:srcRect t="22241" b="13509"/>
          <a:stretch/>
        </p:blipFill>
        <p:spPr>
          <a:xfrm>
            <a:off x="908146" y="2798999"/>
            <a:ext cx="3057505" cy="1660761"/>
          </a:xfrm>
          <a:prstGeom prst="rect">
            <a:avLst/>
          </a:prstGeom>
        </p:spPr>
      </p:pic>
      <p:sp>
        <p:nvSpPr>
          <p:cNvPr id="11" name="TextBox 10"/>
          <p:cNvSpPr txBox="1"/>
          <p:nvPr/>
        </p:nvSpPr>
        <p:spPr>
          <a:xfrm>
            <a:off x="800100" y="2390490"/>
            <a:ext cx="3382657" cy="338554"/>
          </a:xfrm>
          <a:prstGeom prst="rect">
            <a:avLst/>
          </a:prstGeom>
          <a:noFill/>
        </p:spPr>
        <p:txBody>
          <a:bodyPr wrap="none" rtlCol="0">
            <a:spAutoFit/>
          </a:bodyPr>
          <a:lstStyle/>
          <a:p>
            <a:r>
              <a:rPr lang="en-US" sz="1600" dirty="0">
                <a:hlinkClick r:id="rId4"/>
              </a:rPr>
              <a:t>https://fscalc.dhs.illinois.gov/FSCalc/</a:t>
            </a:r>
            <a:endParaRPr lang="en-US" sz="1600" dirty="0"/>
          </a:p>
        </p:txBody>
      </p:sp>
      <p:pic>
        <p:nvPicPr>
          <p:cNvPr id="12" name="Picture 11">
            <a:extLst>
              <a:ext uri="{FF2B5EF4-FFF2-40B4-BE49-F238E27FC236}">
                <a16:creationId xmlns:a16="http://schemas.microsoft.com/office/drawing/2014/main" id="{81BBC4FC-33DB-15BF-FBE9-34339726C6A7}"/>
              </a:ext>
            </a:extLst>
          </p:cNvPr>
          <p:cNvPicPr>
            <a:picLocks noChangeAspect="1"/>
          </p:cNvPicPr>
          <p:nvPr/>
        </p:nvPicPr>
        <p:blipFill rotWithShape="1">
          <a:blip r:embed="rId3"/>
          <a:srcRect l="46138" t="33086" b="18103"/>
          <a:stretch/>
        </p:blipFill>
        <p:spPr>
          <a:xfrm>
            <a:off x="4847474" y="1973432"/>
            <a:ext cx="4821151" cy="3693646"/>
          </a:xfrm>
          <a:prstGeom prst="rect">
            <a:avLst/>
          </a:prstGeom>
        </p:spPr>
      </p:pic>
      <p:sp>
        <p:nvSpPr>
          <p:cNvPr id="17" name="Text Placeholder 2"/>
          <p:cNvSpPr txBox="1">
            <a:spLocks/>
          </p:cNvSpPr>
          <p:nvPr/>
        </p:nvSpPr>
        <p:spPr>
          <a:xfrm>
            <a:off x="908146" y="4652200"/>
            <a:ext cx="2752499" cy="5986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dirty="0" smtClean="0"/>
              <a:t>Reliability of this calculator is highly dependent on how accurately you identify what goes into it.</a:t>
            </a:r>
          </a:p>
        </p:txBody>
      </p:sp>
      <p:sp>
        <p:nvSpPr>
          <p:cNvPr id="18" name="Oval 17"/>
          <p:cNvSpPr/>
          <p:nvPr/>
        </p:nvSpPr>
        <p:spPr>
          <a:xfrm>
            <a:off x="8159366" y="2670988"/>
            <a:ext cx="1698171" cy="6364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flipV="1">
            <a:off x="3965651" y="1999485"/>
            <a:ext cx="881823" cy="972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5651" y="4147457"/>
            <a:ext cx="881823" cy="1361408"/>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284395" y="2997642"/>
            <a:ext cx="1681256" cy="133487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8321153" y="1942628"/>
            <a:ext cx="1147389" cy="4898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Brace 32"/>
          <p:cNvSpPr/>
          <p:nvPr/>
        </p:nvSpPr>
        <p:spPr>
          <a:xfrm>
            <a:off x="9663085" y="3695882"/>
            <a:ext cx="388903" cy="2002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Rectangle 33"/>
          <p:cNvSpPr/>
          <p:nvPr/>
        </p:nvSpPr>
        <p:spPr>
          <a:xfrm>
            <a:off x="9764486" y="1567543"/>
            <a:ext cx="2188028" cy="9664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For, most accurate results, enter the number of non-excluded SNAP Household members</a:t>
            </a:r>
            <a:endParaRPr lang="en-US" sz="1400" dirty="0">
              <a:solidFill>
                <a:srgbClr val="000000"/>
              </a:solidFill>
            </a:endParaRPr>
          </a:p>
        </p:txBody>
      </p:sp>
      <p:sp>
        <p:nvSpPr>
          <p:cNvPr id="35" name="Rectangle 34"/>
          <p:cNvSpPr/>
          <p:nvPr/>
        </p:nvSpPr>
        <p:spPr>
          <a:xfrm>
            <a:off x="10051988" y="2692759"/>
            <a:ext cx="1844757" cy="1559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For, most accurate results, enter only countable income, prorated income for mixed status families.</a:t>
            </a:r>
          </a:p>
        </p:txBody>
      </p:sp>
      <p:sp>
        <p:nvSpPr>
          <p:cNvPr id="36" name="Wave 35"/>
          <p:cNvSpPr/>
          <p:nvPr/>
        </p:nvSpPr>
        <p:spPr>
          <a:xfrm>
            <a:off x="9579429" y="440208"/>
            <a:ext cx="2133600" cy="5841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sp>
        <p:nvSpPr>
          <p:cNvPr id="37" name="Rectangle 36"/>
          <p:cNvSpPr/>
          <p:nvPr/>
        </p:nvSpPr>
        <p:spPr>
          <a:xfrm>
            <a:off x="10333342" y="4459760"/>
            <a:ext cx="1477658" cy="1049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Deductions – next slides</a:t>
            </a:r>
            <a:endParaRPr lang="en-US" sz="1400" dirty="0">
              <a:solidFill>
                <a:srgbClr val="000000"/>
              </a:solidFill>
            </a:endParaRPr>
          </a:p>
        </p:txBody>
      </p:sp>
    </p:spTree>
    <p:extLst>
      <p:ext uri="{BB962C8B-B14F-4D97-AF65-F5344CB8AC3E}">
        <p14:creationId xmlns:p14="http://schemas.microsoft.com/office/powerpoint/2010/main" val="2953381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56558" y="1223298"/>
            <a:ext cx="10518775" cy="4089454"/>
          </a:xfrm>
        </p:spPr>
        <p:txBody>
          <a:bodyPr>
            <a:normAutofit/>
          </a:bodyPr>
          <a:lstStyle/>
          <a:p>
            <a:pPr marL="0" indent="0">
              <a:buNone/>
            </a:pPr>
            <a:r>
              <a:rPr lang="en-US" sz="2400" b="1" u="sng" dirty="0" smtClean="0"/>
              <a:t>SNAP Deductions</a:t>
            </a:r>
            <a:endParaRPr lang="en-US" sz="2400" b="1" u="sng" dirty="0"/>
          </a:p>
          <a:p>
            <a:r>
              <a:rPr lang="en-US" sz="2000" dirty="0"/>
              <a:t>SNAP standard </a:t>
            </a:r>
            <a:r>
              <a:rPr lang="en-US" sz="2000" dirty="0" smtClean="0"/>
              <a:t>deduction</a:t>
            </a:r>
          </a:p>
          <a:p>
            <a:endParaRPr lang="en-US" sz="2000" dirty="0" smtClean="0"/>
          </a:p>
          <a:p>
            <a:endParaRPr lang="en-US" sz="2000" dirty="0"/>
          </a:p>
          <a:p>
            <a:endParaRPr lang="en-US" sz="2000" dirty="0" smtClean="0"/>
          </a:p>
          <a:p>
            <a:r>
              <a:rPr lang="en-US" sz="2000" dirty="0" smtClean="0"/>
              <a:t>Earned </a:t>
            </a:r>
            <a:r>
              <a:rPr lang="en-US" sz="2000" dirty="0"/>
              <a:t>income </a:t>
            </a:r>
            <a:r>
              <a:rPr lang="en-US" sz="2000" dirty="0" smtClean="0"/>
              <a:t>deduction: 20% of countable earned income</a:t>
            </a:r>
            <a:endParaRPr lang="en-US" sz="2000" dirty="0"/>
          </a:p>
          <a:p>
            <a:r>
              <a:rPr lang="en-US" sz="2000" dirty="0" smtClean="0"/>
              <a:t>Dependent </a:t>
            </a:r>
            <a:r>
              <a:rPr lang="en-US" sz="2000" dirty="0"/>
              <a:t>care deduction: Dependent care costs may be allowed as a deduction when the care is necessary for a child under age 18 or an incapacitated person of any age</a:t>
            </a:r>
            <a:r>
              <a:rPr lang="en-US" sz="2000" dirty="0" smtClean="0"/>
              <a:t>.</a:t>
            </a:r>
          </a:p>
          <a:p>
            <a:pPr lvl="1"/>
            <a:r>
              <a:rPr lang="en-US" sz="1800" b="0" i="0" dirty="0" smtClean="0"/>
              <a:t>Includes full costs actually paid for qualified dependent care + transportation costs to an from care facility, so long as costs are not reimbursed as part of dependent care payments</a:t>
            </a:r>
          </a:p>
          <a:p>
            <a:pPr lvl="1"/>
            <a:r>
              <a:rPr lang="en-US" sz="1800" b="0" i="0" dirty="0" smtClean="0"/>
              <a:t>Service must be provided by someone outside the SNAP Household</a:t>
            </a:r>
            <a:endParaRPr lang="en-US" sz="1800" b="0" i="0" dirty="0"/>
          </a:p>
        </p:txBody>
      </p:sp>
      <p:sp>
        <p:nvSpPr>
          <p:cNvPr id="5"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SNAP Budgeting</a:t>
            </a:r>
            <a:endParaRPr lang="en-US" sz="3200" dirty="0"/>
          </a:p>
        </p:txBody>
      </p:sp>
      <p:sp>
        <p:nvSpPr>
          <p:cNvPr id="7" name="Wave 6"/>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
        <p:nvSpPr>
          <p:cNvPr id="2" name="Rectangle 1"/>
          <p:cNvSpPr/>
          <p:nvPr/>
        </p:nvSpPr>
        <p:spPr>
          <a:xfrm>
            <a:off x="571500" y="6107277"/>
            <a:ext cx="833883" cy="369332"/>
          </a:xfrm>
          <a:prstGeom prst="rect">
            <a:avLst/>
          </a:prstGeom>
        </p:spPr>
        <p:txBody>
          <a:bodyPr wrap="none">
            <a:spAutoFit/>
          </a:bodyPr>
          <a:lstStyle/>
          <a:p>
            <a:r>
              <a:rPr lang="en-US" dirty="0">
                <a:solidFill>
                  <a:srgbClr val="FFFFFF"/>
                </a:solidFill>
                <a:latin typeface="Segoe UI" panose="020B0502040204020203" pitchFamily="34" charset="0"/>
              </a:rPr>
              <a:t>PM 13</a:t>
            </a:r>
            <a:endParaRPr lang="en-US" b="0" i="0" dirty="0">
              <a:solidFill>
                <a:srgbClr val="FFFFFF"/>
              </a:solidFill>
              <a:effectLst/>
              <a:latin typeface="Segoe UI" panose="020B0502040204020203" pitchFamily="34" charset="0"/>
            </a:endParaRPr>
          </a:p>
        </p:txBody>
      </p:sp>
      <p:pic>
        <p:nvPicPr>
          <p:cNvPr id="4" name="Picture 3"/>
          <p:cNvPicPr>
            <a:picLocks noChangeAspect="1"/>
          </p:cNvPicPr>
          <p:nvPr/>
        </p:nvPicPr>
        <p:blipFill>
          <a:blip r:embed="rId3"/>
          <a:stretch>
            <a:fillRect/>
          </a:stretch>
        </p:blipFill>
        <p:spPr>
          <a:xfrm>
            <a:off x="4436666" y="1161377"/>
            <a:ext cx="4467849" cy="1752845"/>
          </a:xfrm>
          <a:prstGeom prst="rect">
            <a:avLst/>
          </a:prstGeom>
        </p:spPr>
      </p:pic>
    </p:spTree>
    <p:extLst>
      <p:ext uri="{BB962C8B-B14F-4D97-AF65-F5344CB8AC3E}">
        <p14:creationId xmlns:p14="http://schemas.microsoft.com/office/powerpoint/2010/main" val="943101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89215" y="1237578"/>
            <a:ext cx="10518775" cy="4089454"/>
          </a:xfrm>
        </p:spPr>
        <p:txBody>
          <a:bodyPr>
            <a:normAutofit/>
          </a:bodyPr>
          <a:lstStyle/>
          <a:p>
            <a:pPr marL="0" indent="0">
              <a:buNone/>
            </a:pPr>
            <a:r>
              <a:rPr lang="en-US" sz="2400" b="1" u="sng" dirty="0" smtClean="0"/>
              <a:t>SNAP Deductions</a:t>
            </a:r>
            <a:endParaRPr lang="en-US" sz="2400" b="1" u="sng" dirty="0"/>
          </a:p>
          <a:p>
            <a:r>
              <a:rPr lang="en-US" sz="2000" dirty="0" smtClean="0"/>
              <a:t>Medical Deduction</a:t>
            </a:r>
          </a:p>
          <a:p>
            <a:endParaRPr lang="en-US" sz="2000" dirty="0"/>
          </a:p>
          <a:p>
            <a:pPr marL="0" indent="0">
              <a:lnSpc>
                <a:spcPct val="100000"/>
              </a:lnSpc>
              <a:spcBef>
                <a:spcPts val="0"/>
              </a:spcBef>
              <a:buNone/>
            </a:pPr>
            <a:endParaRPr lang="en-US" sz="2000" b="1" dirty="0" smtClean="0"/>
          </a:p>
        </p:txBody>
      </p:sp>
      <p:sp>
        <p:nvSpPr>
          <p:cNvPr id="5"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SNAP Budgeting</a:t>
            </a:r>
            <a:endParaRPr lang="en-US" sz="3200" dirty="0"/>
          </a:p>
        </p:txBody>
      </p:sp>
      <p:sp>
        <p:nvSpPr>
          <p:cNvPr id="7" name="Wave 6"/>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
        <p:nvSpPr>
          <p:cNvPr id="2" name="Rectangle 1"/>
          <p:cNvSpPr/>
          <p:nvPr/>
        </p:nvSpPr>
        <p:spPr>
          <a:xfrm>
            <a:off x="571500" y="6107277"/>
            <a:ext cx="833883" cy="369332"/>
          </a:xfrm>
          <a:prstGeom prst="rect">
            <a:avLst/>
          </a:prstGeom>
        </p:spPr>
        <p:txBody>
          <a:bodyPr wrap="none">
            <a:spAutoFit/>
          </a:bodyPr>
          <a:lstStyle/>
          <a:p>
            <a:r>
              <a:rPr lang="en-US" dirty="0">
                <a:solidFill>
                  <a:srgbClr val="FFFFFF"/>
                </a:solidFill>
                <a:latin typeface="Segoe UI" panose="020B0502040204020203" pitchFamily="34" charset="0"/>
              </a:rPr>
              <a:t>PM 13</a:t>
            </a:r>
            <a:endParaRPr lang="en-US" b="0" i="0" dirty="0">
              <a:solidFill>
                <a:srgbClr val="FFFFFF"/>
              </a:solidFill>
              <a:effectLst/>
              <a:latin typeface="Segoe UI" panose="020B0502040204020203" pitchFamily="34" charset="0"/>
            </a:endParaRPr>
          </a:p>
        </p:txBody>
      </p:sp>
      <p:sp>
        <p:nvSpPr>
          <p:cNvPr id="8" name="Text Placeholder 2"/>
          <p:cNvSpPr txBox="1">
            <a:spLocks/>
          </p:cNvSpPr>
          <p:nvPr/>
        </p:nvSpPr>
        <p:spPr>
          <a:xfrm>
            <a:off x="4229101" y="1004142"/>
            <a:ext cx="7364185" cy="475440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2200" b="1" dirty="0" smtClean="0"/>
              <a:t>Who can get this deduction:  </a:t>
            </a:r>
            <a:r>
              <a:rPr lang="en-US" sz="1900" dirty="0" smtClean="0"/>
              <a:t>Qualified Members</a:t>
            </a:r>
          </a:p>
          <a:p>
            <a:pPr>
              <a:lnSpc>
                <a:spcPct val="120000"/>
              </a:lnSpc>
              <a:spcBef>
                <a:spcPts val="0"/>
              </a:spcBef>
              <a:buFont typeface="Arial" panose="020B0604020202020204" pitchFamily="34" charset="0"/>
              <a:buChar char="•"/>
            </a:pPr>
            <a:r>
              <a:rPr lang="en-US" sz="1900" dirty="0" smtClean="0"/>
              <a:t>60 years or older or</a:t>
            </a:r>
          </a:p>
          <a:p>
            <a:pPr>
              <a:lnSpc>
                <a:spcPct val="120000"/>
              </a:lnSpc>
              <a:spcBef>
                <a:spcPts val="0"/>
              </a:spcBef>
              <a:buFont typeface="Arial" panose="020B0604020202020204" pitchFamily="34" charset="0"/>
              <a:buChar char="•"/>
            </a:pPr>
            <a:r>
              <a:rPr lang="en-US" sz="1900" dirty="0" smtClean="0"/>
              <a:t>Disabled and receiving certain other government benefits because of that disability (e.g. SSI, Social Security Disability, VA Pension)</a:t>
            </a:r>
          </a:p>
          <a:p>
            <a:pPr marL="0" indent="0">
              <a:lnSpc>
                <a:spcPct val="120000"/>
              </a:lnSpc>
              <a:spcBef>
                <a:spcPts val="0"/>
              </a:spcBef>
              <a:buNone/>
            </a:pPr>
            <a:r>
              <a:rPr lang="en-US" sz="2200" b="1" dirty="0" smtClean="0"/>
              <a:t>What out of pocket expenses count?</a:t>
            </a:r>
            <a:endParaRPr lang="en-US" sz="2200" b="1" dirty="0"/>
          </a:p>
          <a:p>
            <a:pPr>
              <a:lnSpc>
                <a:spcPct val="120000"/>
              </a:lnSpc>
              <a:spcBef>
                <a:spcPts val="0"/>
              </a:spcBef>
              <a:buFont typeface="Arial" panose="020B0604020202020204" pitchFamily="34" charset="0"/>
              <a:buChar char="•"/>
            </a:pPr>
            <a:r>
              <a:rPr lang="en-US" sz="1900" dirty="0" smtClean="0"/>
              <a:t>Must not be reimbursed by insurance, etc.</a:t>
            </a:r>
          </a:p>
          <a:p>
            <a:pPr>
              <a:lnSpc>
                <a:spcPct val="120000"/>
              </a:lnSpc>
              <a:spcBef>
                <a:spcPts val="0"/>
              </a:spcBef>
              <a:buFont typeface="Arial" panose="020B0604020202020204" pitchFamily="34" charset="0"/>
              <a:buChar char="•"/>
            </a:pPr>
            <a:r>
              <a:rPr lang="en-US" sz="1900" dirty="0" smtClean="0"/>
              <a:t>Medical</a:t>
            </a:r>
            <a:r>
              <a:rPr lang="en-US" sz="1900" dirty="0"/>
              <a:t>, dental, and prescription costs and copays</a:t>
            </a:r>
          </a:p>
          <a:p>
            <a:pPr>
              <a:lnSpc>
                <a:spcPct val="120000"/>
              </a:lnSpc>
              <a:spcBef>
                <a:spcPts val="0"/>
              </a:spcBef>
              <a:buFont typeface="Arial" panose="020B0604020202020204" pitchFamily="34" charset="0"/>
              <a:buChar char="•"/>
            </a:pPr>
            <a:r>
              <a:rPr lang="en-US" sz="1900" dirty="0" smtClean="0"/>
              <a:t>Medical </a:t>
            </a:r>
            <a:r>
              <a:rPr lang="en-US" sz="1900" dirty="0"/>
              <a:t>equipment</a:t>
            </a:r>
          </a:p>
          <a:p>
            <a:pPr>
              <a:lnSpc>
                <a:spcPct val="120000"/>
              </a:lnSpc>
              <a:spcBef>
                <a:spcPts val="0"/>
              </a:spcBef>
              <a:buFont typeface="Arial" panose="020B0604020202020204" pitchFamily="34" charset="0"/>
              <a:buChar char="•"/>
            </a:pPr>
            <a:r>
              <a:rPr lang="en-US" sz="1900" dirty="0" smtClean="0"/>
              <a:t>Insurance </a:t>
            </a:r>
            <a:r>
              <a:rPr lang="en-US" sz="1900" dirty="0"/>
              <a:t>premiums </a:t>
            </a:r>
            <a:r>
              <a:rPr lang="en-US" sz="1900" i="1" dirty="0"/>
              <a:t>including</a:t>
            </a:r>
            <a:r>
              <a:rPr lang="en-US" sz="1900" dirty="0"/>
              <a:t> Medicare premiums</a:t>
            </a:r>
          </a:p>
          <a:p>
            <a:pPr>
              <a:lnSpc>
                <a:spcPct val="120000"/>
              </a:lnSpc>
              <a:spcBef>
                <a:spcPts val="0"/>
              </a:spcBef>
              <a:buFont typeface="Arial" panose="020B0604020202020204" pitchFamily="34" charset="0"/>
              <a:buChar char="•"/>
            </a:pPr>
            <a:r>
              <a:rPr lang="en-US" sz="1900" dirty="0" smtClean="0">
                <a:hlinkClick r:id="rId3"/>
              </a:rPr>
              <a:t>Long list of eligible medical expenses at PM 13-01-05-a</a:t>
            </a:r>
            <a:endParaRPr lang="en-US" sz="1900" dirty="0"/>
          </a:p>
          <a:p>
            <a:pPr marL="0" indent="0">
              <a:lnSpc>
                <a:spcPct val="120000"/>
              </a:lnSpc>
              <a:spcBef>
                <a:spcPts val="0"/>
              </a:spcBef>
              <a:buNone/>
            </a:pPr>
            <a:r>
              <a:rPr lang="en-US" sz="2200" b="1" dirty="0"/>
              <a:t>How much is the deduction?</a:t>
            </a:r>
          </a:p>
          <a:p>
            <a:pPr marL="0" indent="0" algn="r">
              <a:lnSpc>
                <a:spcPct val="120000"/>
              </a:lnSpc>
              <a:spcBef>
                <a:spcPts val="0"/>
              </a:spcBef>
              <a:buNone/>
            </a:pPr>
            <a:endParaRPr lang="en-US" sz="1200" dirty="0" smtClean="0"/>
          </a:p>
          <a:p>
            <a:pPr marL="0" indent="0" algn="r">
              <a:lnSpc>
                <a:spcPct val="120000"/>
              </a:lnSpc>
              <a:spcBef>
                <a:spcPts val="0"/>
              </a:spcBef>
              <a:buNone/>
            </a:pPr>
            <a:endParaRPr lang="en-US" sz="1200" dirty="0" smtClean="0"/>
          </a:p>
          <a:p>
            <a:pPr marL="0" indent="0" algn="r">
              <a:lnSpc>
                <a:spcPct val="120000"/>
              </a:lnSpc>
              <a:spcBef>
                <a:spcPts val="0"/>
              </a:spcBef>
              <a:buNone/>
            </a:pPr>
            <a:endParaRPr lang="en-US" sz="1200" dirty="0"/>
          </a:p>
          <a:p>
            <a:pPr marL="0" indent="0" algn="r">
              <a:lnSpc>
                <a:spcPct val="120000"/>
              </a:lnSpc>
              <a:spcBef>
                <a:spcPts val="0"/>
              </a:spcBef>
              <a:buNone/>
            </a:pPr>
            <a:endParaRPr lang="en-US" sz="1200" dirty="0" smtClean="0"/>
          </a:p>
          <a:p>
            <a:pPr marL="0" indent="0" algn="r">
              <a:lnSpc>
                <a:spcPct val="120000"/>
              </a:lnSpc>
              <a:spcBef>
                <a:spcPts val="0"/>
              </a:spcBef>
              <a:buNone/>
            </a:pPr>
            <a:endParaRPr lang="en-US" sz="1200" dirty="0"/>
          </a:p>
          <a:p>
            <a:pPr marL="0" indent="0" algn="r">
              <a:lnSpc>
                <a:spcPct val="120000"/>
              </a:lnSpc>
              <a:spcBef>
                <a:spcPts val="0"/>
              </a:spcBef>
              <a:buNone/>
            </a:pPr>
            <a:endParaRPr lang="en-US" sz="1200" dirty="0" smtClean="0"/>
          </a:p>
          <a:p>
            <a:pPr marL="0" indent="0" algn="r">
              <a:lnSpc>
                <a:spcPct val="120000"/>
              </a:lnSpc>
              <a:spcBef>
                <a:spcPts val="0"/>
              </a:spcBef>
              <a:buNone/>
            </a:pPr>
            <a:endParaRPr lang="en-US" sz="1200" dirty="0" smtClean="0"/>
          </a:p>
          <a:p>
            <a:pPr marL="0" indent="0" algn="r">
              <a:lnSpc>
                <a:spcPct val="120000"/>
              </a:lnSpc>
              <a:spcBef>
                <a:spcPts val="0"/>
              </a:spcBef>
              <a:buNone/>
            </a:pPr>
            <a:endParaRPr lang="en-US" sz="1200" dirty="0"/>
          </a:p>
          <a:p>
            <a:pPr marL="0" indent="0" algn="r">
              <a:lnSpc>
                <a:spcPct val="120000"/>
              </a:lnSpc>
              <a:spcBef>
                <a:spcPts val="0"/>
              </a:spcBef>
              <a:buNone/>
            </a:pPr>
            <a:r>
              <a:rPr lang="en-US" sz="1200" dirty="0" smtClean="0"/>
              <a:t>*</a:t>
            </a:r>
            <a:r>
              <a:rPr lang="en-US" sz="1200" dirty="0"/>
              <a:t>note amounts are different for people living in group homes and supportive living facilities</a:t>
            </a:r>
          </a:p>
          <a:p>
            <a:pPr marL="517525" indent="-517525" algn="r">
              <a:lnSpc>
                <a:spcPct val="120000"/>
              </a:lnSpc>
              <a:spcBef>
                <a:spcPts val="0"/>
              </a:spcBef>
              <a:buNone/>
            </a:pPr>
            <a:endParaRPr lang="en-US" sz="1600" dirty="0" smtClean="0"/>
          </a:p>
        </p:txBody>
      </p:sp>
      <p:pic>
        <p:nvPicPr>
          <p:cNvPr id="9" name="Picture 8"/>
          <p:cNvPicPr>
            <a:picLocks noChangeAspect="1"/>
          </p:cNvPicPr>
          <p:nvPr/>
        </p:nvPicPr>
        <p:blipFill rotWithShape="1">
          <a:blip r:embed="rId4"/>
          <a:srcRect l="24916" t="43482" r="48548" b="23481"/>
          <a:stretch/>
        </p:blipFill>
        <p:spPr>
          <a:xfrm>
            <a:off x="778330" y="2136879"/>
            <a:ext cx="3271156" cy="2290851"/>
          </a:xfrm>
          <a:prstGeom prst="rect">
            <a:avLst/>
          </a:prstGeom>
        </p:spPr>
      </p:pic>
      <p:sp>
        <p:nvSpPr>
          <p:cNvPr id="6" name="Up Arrow 5"/>
          <p:cNvSpPr/>
          <p:nvPr/>
        </p:nvSpPr>
        <p:spPr>
          <a:xfrm>
            <a:off x="2336112" y="4427730"/>
            <a:ext cx="564931" cy="119742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498109970"/>
              </p:ext>
            </p:extLst>
          </p:nvPr>
        </p:nvGraphicFramePr>
        <p:xfrm>
          <a:off x="6340929" y="4244993"/>
          <a:ext cx="5328556" cy="1158240"/>
        </p:xfrm>
        <a:graphic>
          <a:graphicData uri="http://schemas.openxmlformats.org/drawingml/2006/table">
            <a:tbl>
              <a:tblPr firstRow="1" bandRow="1">
                <a:tableStyleId>{5C22544A-7EE6-4342-B048-85BDC9FD1C3A}</a:tableStyleId>
              </a:tblPr>
              <a:tblGrid>
                <a:gridCol w="2664278">
                  <a:extLst>
                    <a:ext uri="{9D8B030D-6E8A-4147-A177-3AD203B41FA5}">
                      <a16:colId xmlns:a16="http://schemas.microsoft.com/office/drawing/2014/main" val="2607416279"/>
                    </a:ext>
                  </a:extLst>
                </a:gridCol>
                <a:gridCol w="2664278">
                  <a:extLst>
                    <a:ext uri="{9D8B030D-6E8A-4147-A177-3AD203B41FA5}">
                      <a16:colId xmlns:a16="http://schemas.microsoft.com/office/drawing/2014/main" val="1438520019"/>
                    </a:ext>
                  </a:extLst>
                </a:gridCol>
              </a:tblGrid>
              <a:tr h="234902">
                <a:tc>
                  <a:txBody>
                    <a:bodyPr/>
                    <a:lstStyle/>
                    <a:p>
                      <a:r>
                        <a:rPr lang="en-US" sz="1300" dirty="0" smtClean="0"/>
                        <a:t>Verified</a:t>
                      </a:r>
                      <a:r>
                        <a:rPr lang="en-US" sz="1300" baseline="0" dirty="0" smtClean="0"/>
                        <a:t> Qualified Expenses</a:t>
                      </a:r>
                      <a:endParaRPr lang="en-US" sz="1300" dirty="0"/>
                    </a:p>
                  </a:txBody>
                  <a:tcPr/>
                </a:tc>
                <a:tc>
                  <a:txBody>
                    <a:bodyPr/>
                    <a:lstStyle/>
                    <a:p>
                      <a:r>
                        <a:rPr lang="en-US" sz="1300" dirty="0" smtClean="0"/>
                        <a:t>Deduction</a:t>
                      </a:r>
                      <a:endParaRPr lang="en-US" sz="1300" dirty="0"/>
                    </a:p>
                  </a:txBody>
                  <a:tcPr/>
                </a:tc>
                <a:extLst>
                  <a:ext uri="{0D108BD9-81ED-4DB2-BD59-A6C34878D82A}">
                    <a16:rowId xmlns:a16="http://schemas.microsoft.com/office/drawing/2014/main" val="3402722165"/>
                  </a:ext>
                </a:extLst>
              </a:tr>
              <a:tr h="234902">
                <a:tc>
                  <a:txBody>
                    <a:bodyPr/>
                    <a:lstStyle/>
                    <a:p>
                      <a:r>
                        <a:rPr lang="en-US" sz="1300" dirty="0" smtClean="0"/>
                        <a:t>&lt; $35</a:t>
                      </a:r>
                      <a:endParaRPr lang="en-US" sz="1300" dirty="0"/>
                    </a:p>
                  </a:txBody>
                  <a:tcPr/>
                </a:tc>
                <a:tc>
                  <a:txBody>
                    <a:bodyPr/>
                    <a:lstStyle/>
                    <a:p>
                      <a:r>
                        <a:rPr lang="en-US" sz="1300" dirty="0" smtClean="0"/>
                        <a:t>$0</a:t>
                      </a:r>
                      <a:endParaRPr lang="en-US" sz="1300" dirty="0"/>
                    </a:p>
                  </a:txBody>
                  <a:tcPr/>
                </a:tc>
                <a:extLst>
                  <a:ext uri="{0D108BD9-81ED-4DB2-BD59-A6C34878D82A}">
                    <a16:rowId xmlns:a16="http://schemas.microsoft.com/office/drawing/2014/main" val="1975868996"/>
                  </a:ext>
                </a:extLst>
              </a:tr>
              <a:tr h="234902">
                <a:tc>
                  <a:txBody>
                    <a:bodyPr/>
                    <a:lstStyle/>
                    <a:p>
                      <a:r>
                        <a:rPr lang="en-US" sz="1300" dirty="0" smtClean="0"/>
                        <a:t>$35-$185</a:t>
                      </a:r>
                      <a:endParaRPr lang="en-US" sz="1300" dirty="0"/>
                    </a:p>
                  </a:txBody>
                  <a:tcPr/>
                </a:tc>
                <a:tc>
                  <a:txBody>
                    <a:bodyPr/>
                    <a:lstStyle/>
                    <a:p>
                      <a:r>
                        <a:rPr lang="en-US" sz="1300" dirty="0" smtClean="0"/>
                        <a:t>$185</a:t>
                      </a:r>
                      <a:endParaRPr lang="en-US" sz="1300" dirty="0"/>
                    </a:p>
                  </a:txBody>
                  <a:tcPr/>
                </a:tc>
                <a:extLst>
                  <a:ext uri="{0D108BD9-81ED-4DB2-BD59-A6C34878D82A}">
                    <a16:rowId xmlns:a16="http://schemas.microsoft.com/office/drawing/2014/main" val="2855057043"/>
                  </a:ext>
                </a:extLst>
              </a:tr>
              <a:tr h="234902">
                <a:tc>
                  <a:txBody>
                    <a:bodyPr/>
                    <a:lstStyle/>
                    <a:p>
                      <a:r>
                        <a:rPr lang="en-US" sz="1300" dirty="0" smtClean="0"/>
                        <a:t>Over $185</a:t>
                      </a:r>
                      <a:endParaRPr lang="en-US" sz="1300" dirty="0"/>
                    </a:p>
                  </a:txBody>
                  <a:tcPr/>
                </a:tc>
                <a:tc>
                  <a:txBody>
                    <a:bodyPr/>
                    <a:lstStyle/>
                    <a:p>
                      <a:r>
                        <a:rPr lang="en-US" sz="1300" dirty="0" smtClean="0"/>
                        <a:t>Actual</a:t>
                      </a:r>
                      <a:r>
                        <a:rPr lang="en-US" sz="1300" baseline="0" dirty="0" smtClean="0"/>
                        <a:t> medical expenses - $35</a:t>
                      </a:r>
                      <a:endParaRPr lang="en-US" sz="1300" dirty="0"/>
                    </a:p>
                  </a:txBody>
                  <a:tcPr/>
                </a:tc>
                <a:extLst>
                  <a:ext uri="{0D108BD9-81ED-4DB2-BD59-A6C34878D82A}">
                    <a16:rowId xmlns:a16="http://schemas.microsoft.com/office/drawing/2014/main" val="973962334"/>
                  </a:ext>
                </a:extLst>
              </a:tr>
            </a:tbl>
          </a:graphicData>
        </a:graphic>
      </p:graphicFrame>
    </p:spTree>
    <p:extLst>
      <p:ext uri="{BB962C8B-B14F-4D97-AF65-F5344CB8AC3E}">
        <p14:creationId xmlns:p14="http://schemas.microsoft.com/office/powerpoint/2010/main" val="3771876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89215" y="1237578"/>
            <a:ext cx="10518775" cy="4089454"/>
          </a:xfrm>
        </p:spPr>
        <p:txBody>
          <a:bodyPr>
            <a:normAutofit/>
          </a:bodyPr>
          <a:lstStyle/>
          <a:p>
            <a:pPr marL="0" indent="0">
              <a:buNone/>
            </a:pPr>
            <a:r>
              <a:rPr lang="en-US" sz="2400" b="1" u="sng" dirty="0" smtClean="0"/>
              <a:t>SNAP Deductions</a:t>
            </a:r>
            <a:endParaRPr lang="en-US" sz="2400" b="1" u="sng" dirty="0"/>
          </a:p>
          <a:p>
            <a:r>
              <a:rPr lang="en-US" sz="2000" dirty="0" smtClean="0"/>
              <a:t>Shelter </a:t>
            </a:r>
            <a:r>
              <a:rPr lang="en-US" sz="2000" dirty="0"/>
              <a:t>deduction </a:t>
            </a:r>
          </a:p>
          <a:p>
            <a:pPr lvl="1"/>
            <a:r>
              <a:rPr lang="en-US" sz="2000" dirty="0"/>
              <a:t>Excess Shelter</a:t>
            </a:r>
          </a:p>
          <a:p>
            <a:pPr lvl="1"/>
            <a:r>
              <a:rPr lang="en-US" sz="2000" dirty="0"/>
              <a:t>Homeless Shelter</a:t>
            </a:r>
          </a:p>
          <a:p>
            <a:pPr lvl="1"/>
            <a:r>
              <a:rPr lang="en-US" sz="2000" dirty="0"/>
              <a:t>Utility Deduction</a:t>
            </a:r>
          </a:p>
          <a:p>
            <a:endParaRPr lang="en-US" sz="2000" dirty="0"/>
          </a:p>
          <a:p>
            <a:pPr marL="0" indent="0">
              <a:lnSpc>
                <a:spcPct val="100000"/>
              </a:lnSpc>
              <a:spcBef>
                <a:spcPts val="0"/>
              </a:spcBef>
              <a:buNone/>
            </a:pPr>
            <a:endParaRPr lang="en-US" sz="2000" b="1" dirty="0" smtClean="0"/>
          </a:p>
        </p:txBody>
      </p:sp>
      <p:sp>
        <p:nvSpPr>
          <p:cNvPr id="5"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SNAP Budgeting</a:t>
            </a:r>
            <a:endParaRPr lang="en-US" sz="3200" dirty="0"/>
          </a:p>
        </p:txBody>
      </p:sp>
      <p:sp>
        <p:nvSpPr>
          <p:cNvPr id="7" name="Wave 6"/>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
        <p:nvSpPr>
          <p:cNvPr id="2" name="Rectangle 1"/>
          <p:cNvSpPr/>
          <p:nvPr/>
        </p:nvSpPr>
        <p:spPr>
          <a:xfrm>
            <a:off x="571500" y="6107277"/>
            <a:ext cx="833883" cy="369332"/>
          </a:xfrm>
          <a:prstGeom prst="rect">
            <a:avLst/>
          </a:prstGeom>
        </p:spPr>
        <p:txBody>
          <a:bodyPr wrap="none">
            <a:spAutoFit/>
          </a:bodyPr>
          <a:lstStyle/>
          <a:p>
            <a:r>
              <a:rPr lang="en-US" dirty="0">
                <a:solidFill>
                  <a:srgbClr val="FFFFFF"/>
                </a:solidFill>
                <a:latin typeface="Segoe UI" panose="020B0502040204020203" pitchFamily="34" charset="0"/>
              </a:rPr>
              <a:t>PM 13</a:t>
            </a:r>
            <a:endParaRPr lang="en-US" b="0" i="0" dirty="0">
              <a:solidFill>
                <a:srgbClr val="FFFFFF"/>
              </a:solidFill>
              <a:effectLst/>
              <a:latin typeface="Segoe UI" panose="020B0502040204020203" pitchFamily="34" charset="0"/>
            </a:endParaRPr>
          </a:p>
        </p:txBody>
      </p:sp>
      <p:pic>
        <p:nvPicPr>
          <p:cNvPr id="9" name="Picture 8"/>
          <p:cNvPicPr>
            <a:picLocks noChangeAspect="1"/>
          </p:cNvPicPr>
          <p:nvPr/>
        </p:nvPicPr>
        <p:blipFill rotWithShape="1">
          <a:blip r:embed="rId3">
            <a:clrChange>
              <a:clrFrom>
                <a:srgbClr val="FFFFFF"/>
              </a:clrFrom>
              <a:clrTo>
                <a:srgbClr val="FFFFFF">
                  <a:alpha val="0"/>
                </a:srgbClr>
              </a:clrTo>
            </a:clrChange>
          </a:blip>
          <a:srcRect l="23084" t="24890" r="22584" b="20371"/>
          <a:stretch/>
        </p:blipFill>
        <p:spPr>
          <a:xfrm>
            <a:off x="4060372" y="1394813"/>
            <a:ext cx="7879080" cy="4465130"/>
          </a:xfrm>
          <a:prstGeom prst="rect">
            <a:avLst/>
          </a:prstGeom>
        </p:spPr>
      </p:pic>
      <p:sp>
        <p:nvSpPr>
          <p:cNvPr id="4" name="Rectangle 3"/>
          <p:cNvSpPr/>
          <p:nvPr/>
        </p:nvSpPr>
        <p:spPr>
          <a:xfrm>
            <a:off x="8207829" y="1004142"/>
            <a:ext cx="3798026" cy="596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0508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91244" y="1332173"/>
            <a:ext cx="5212080" cy="4230427"/>
          </a:xfrm>
        </p:spPr>
        <p:txBody>
          <a:bodyPr/>
          <a:lstStyle/>
          <a:p>
            <a:pPr marL="0" indent="0">
              <a:buNone/>
            </a:pPr>
            <a:r>
              <a:rPr lang="en-US" sz="2400" b="1" u="sng" dirty="0" smtClean="0"/>
              <a:t>Excess Shelter deduction </a:t>
            </a:r>
          </a:p>
          <a:p>
            <a:pPr marL="457200" lvl="1" indent="0">
              <a:buNone/>
            </a:pPr>
            <a:r>
              <a:rPr lang="en-US" sz="2000" i="0" dirty="0" smtClean="0"/>
              <a:t>Shelter costs:</a:t>
            </a:r>
          </a:p>
          <a:p>
            <a:pPr lvl="2"/>
            <a:r>
              <a:rPr lang="en-US" sz="1800" i="0" dirty="0" smtClean="0"/>
              <a:t>Rent or mortgage</a:t>
            </a:r>
          </a:p>
          <a:p>
            <a:pPr lvl="2"/>
            <a:r>
              <a:rPr lang="en-US" sz="1800" i="0" dirty="0" smtClean="0"/>
              <a:t>Renters/Homeowners insurance</a:t>
            </a:r>
          </a:p>
          <a:p>
            <a:pPr lvl="2"/>
            <a:r>
              <a:rPr lang="en-US" sz="1800" i="0" dirty="0" smtClean="0"/>
              <a:t>Property tax</a:t>
            </a:r>
          </a:p>
          <a:p>
            <a:pPr lvl="2"/>
            <a:r>
              <a:rPr lang="en-US" sz="1800" i="0" dirty="0" smtClean="0"/>
              <a:t>Condo or HOA fees</a:t>
            </a:r>
          </a:p>
          <a:p>
            <a:pPr marL="457200" lvl="1" indent="0">
              <a:buNone/>
            </a:pPr>
            <a:r>
              <a:rPr lang="en-US" sz="2000" i="0" dirty="0" smtClean="0"/>
              <a:t>Utilities: </a:t>
            </a:r>
            <a:r>
              <a:rPr lang="en-US" sz="1800" b="0" i="0" dirty="0" smtClean="0"/>
              <a:t>Only eligible for standards described here for utilities the client is responsible for paying</a:t>
            </a:r>
          </a:p>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23841910"/>
              </p:ext>
            </p:extLst>
          </p:nvPr>
        </p:nvGraphicFramePr>
        <p:xfrm>
          <a:off x="1379582" y="4295502"/>
          <a:ext cx="4858658" cy="2148840"/>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3417651683"/>
                    </a:ext>
                  </a:extLst>
                </a:gridCol>
                <a:gridCol w="1404258">
                  <a:extLst>
                    <a:ext uri="{9D8B030D-6E8A-4147-A177-3AD203B41FA5}">
                      <a16:colId xmlns:a16="http://schemas.microsoft.com/office/drawing/2014/main" val="3487877683"/>
                    </a:ext>
                  </a:extLst>
                </a:gridCol>
              </a:tblGrid>
              <a:tr h="370840">
                <a:tc>
                  <a:txBody>
                    <a:bodyPr/>
                    <a:lstStyle/>
                    <a:p>
                      <a:r>
                        <a:rPr lang="en-US" sz="1400" dirty="0" smtClean="0"/>
                        <a:t>Utilities household is responsible for paying</a:t>
                      </a:r>
                      <a:endParaRPr lang="en-US" sz="1400" dirty="0"/>
                    </a:p>
                  </a:txBody>
                  <a:tcPr/>
                </a:tc>
                <a:tc>
                  <a:txBody>
                    <a:bodyPr/>
                    <a:lstStyle/>
                    <a:p>
                      <a:r>
                        <a:rPr lang="en-US" sz="1400" dirty="0" smtClean="0"/>
                        <a:t>SNAP</a:t>
                      </a:r>
                      <a:r>
                        <a:rPr lang="en-US" sz="1400" baseline="0" dirty="0" smtClean="0"/>
                        <a:t> Utility Standard</a:t>
                      </a:r>
                      <a:endParaRPr lang="en-US" sz="1400" dirty="0"/>
                    </a:p>
                  </a:txBody>
                  <a:tcPr/>
                </a:tc>
                <a:extLst>
                  <a:ext uri="{0D108BD9-81ED-4DB2-BD59-A6C34878D82A}">
                    <a16:rowId xmlns:a16="http://schemas.microsoft.com/office/drawing/2014/main" val="196191769"/>
                  </a:ext>
                </a:extLst>
              </a:tr>
              <a:tr h="370840">
                <a:tc>
                  <a:txBody>
                    <a:bodyPr/>
                    <a:lstStyle/>
                    <a:p>
                      <a:r>
                        <a:rPr lang="en-US" sz="1400" dirty="0" smtClean="0">
                          <a:effectLst/>
                          <a:ea typeface="Calibri" panose="020F0502020204030204" pitchFamily="34" charset="0"/>
                          <a:cs typeface="Times New Roman" panose="02020603050405020304" pitchFamily="18" charset="0"/>
                        </a:rPr>
                        <a:t>Air Conditioning / Heat (including</a:t>
                      </a:r>
                      <a:r>
                        <a:rPr lang="en-US" sz="1400" baseline="0" dirty="0" smtClean="0">
                          <a:effectLst/>
                          <a:ea typeface="Calibri" panose="020F0502020204030204" pitchFamily="34" charset="0"/>
                          <a:cs typeface="Times New Roman" panose="02020603050405020304" pitchFamily="18" charset="0"/>
                        </a:rPr>
                        <a:t> electricity to operate those utilities)</a:t>
                      </a:r>
                      <a:endParaRPr lang="en-US" sz="1400" dirty="0"/>
                    </a:p>
                  </a:txBody>
                  <a:tcPr/>
                </a:tc>
                <a:tc>
                  <a:txBody>
                    <a:bodyPr/>
                    <a:lstStyle/>
                    <a:p>
                      <a:pPr algn="ctr"/>
                      <a:r>
                        <a:rPr lang="en-US" sz="1400" dirty="0" smtClean="0"/>
                        <a:t>$532</a:t>
                      </a:r>
                      <a:endParaRPr lang="en-US" sz="1400" dirty="0"/>
                    </a:p>
                  </a:txBody>
                  <a:tcPr/>
                </a:tc>
                <a:extLst>
                  <a:ext uri="{0D108BD9-81ED-4DB2-BD59-A6C34878D82A}">
                    <a16:rowId xmlns:a16="http://schemas.microsoft.com/office/drawing/2014/main" val="2899271885"/>
                  </a:ext>
                </a:extLst>
              </a:tr>
              <a:tr h="370840">
                <a:tc>
                  <a:txBody>
                    <a:bodyPr/>
                    <a:lstStyle/>
                    <a:p>
                      <a:r>
                        <a:rPr lang="en-US" sz="1400" dirty="0" smtClean="0"/>
                        <a:t>At least 2 utilities but not</a:t>
                      </a:r>
                      <a:r>
                        <a:rPr lang="en-US" sz="1400" baseline="0" dirty="0" smtClean="0"/>
                        <a:t> AC/Heat</a:t>
                      </a:r>
                      <a:endParaRPr lang="en-US" sz="1400" dirty="0"/>
                    </a:p>
                  </a:txBody>
                  <a:tcPr/>
                </a:tc>
                <a:tc>
                  <a:txBody>
                    <a:bodyPr/>
                    <a:lstStyle/>
                    <a:p>
                      <a:pPr algn="ctr"/>
                      <a:r>
                        <a:rPr lang="en-US" sz="1400" dirty="0" smtClean="0"/>
                        <a:t>$445</a:t>
                      </a:r>
                      <a:endParaRPr lang="en-US" sz="1400" dirty="0"/>
                    </a:p>
                  </a:txBody>
                  <a:tcPr/>
                </a:tc>
                <a:extLst>
                  <a:ext uri="{0D108BD9-81ED-4DB2-BD59-A6C34878D82A}">
                    <a16:rowId xmlns:a16="http://schemas.microsoft.com/office/drawing/2014/main" val="3184385129"/>
                  </a:ext>
                </a:extLst>
              </a:tr>
              <a:tr h="370840">
                <a:tc>
                  <a:txBody>
                    <a:bodyPr/>
                    <a:lstStyle/>
                    <a:p>
                      <a:r>
                        <a:rPr lang="en-US" sz="1400" dirty="0" smtClean="0"/>
                        <a:t>1 utilities that is not phone or AC/Heat</a:t>
                      </a:r>
                      <a:endParaRPr lang="en-US" sz="1400" dirty="0"/>
                    </a:p>
                  </a:txBody>
                  <a:tcPr/>
                </a:tc>
                <a:tc>
                  <a:txBody>
                    <a:bodyPr/>
                    <a:lstStyle/>
                    <a:p>
                      <a:pPr algn="ctr"/>
                      <a:r>
                        <a:rPr lang="en-US" sz="1400" dirty="0" smtClean="0"/>
                        <a:t>$76</a:t>
                      </a:r>
                      <a:endParaRPr lang="en-US" sz="1400" dirty="0"/>
                    </a:p>
                  </a:txBody>
                  <a:tcPr/>
                </a:tc>
                <a:extLst>
                  <a:ext uri="{0D108BD9-81ED-4DB2-BD59-A6C34878D82A}">
                    <a16:rowId xmlns:a16="http://schemas.microsoft.com/office/drawing/2014/main" val="136477652"/>
                  </a:ext>
                </a:extLst>
              </a:tr>
              <a:tr h="370840">
                <a:tc>
                  <a:txBody>
                    <a:bodyPr/>
                    <a:lstStyle/>
                    <a:p>
                      <a:r>
                        <a:rPr lang="en-US" sz="1400" dirty="0" smtClean="0"/>
                        <a:t>Only phone</a:t>
                      </a:r>
                      <a:endParaRPr lang="en-US" sz="1400" dirty="0"/>
                    </a:p>
                  </a:txBody>
                  <a:tcPr/>
                </a:tc>
                <a:tc>
                  <a:txBody>
                    <a:bodyPr/>
                    <a:lstStyle/>
                    <a:p>
                      <a:pPr algn="ctr"/>
                      <a:r>
                        <a:rPr lang="en-US" sz="1400" dirty="0" smtClean="0"/>
                        <a:t>$65</a:t>
                      </a:r>
                      <a:endParaRPr lang="en-US" sz="1400" dirty="0"/>
                    </a:p>
                  </a:txBody>
                  <a:tcPr/>
                </a:tc>
                <a:extLst>
                  <a:ext uri="{0D108BD9-81ED-4DB2-BD59-A6C34878D82A}">
                    <a16:rowId xmlns:a16="http://schemas.microsoft.com/office/drawing/2014/main" val="3796558099"/>
                  </a:ext>
                </a:extLst>
              </a:tr>
            </a:tbl>
          </a:graphicData>
        </a:graphic>
      </p:graphicFrame>
      <p:sp>
        <p:nvSpPr>
          <p:cNvPr id="5" name="Rectangle 4"/>
          <p:cNvSpPr/>
          <p:nvPr/>
        </p:nvSpPr>
        <p:spPr>
          <a:xfrm>
            <a:off x="5600700" y="1624233"/>
            <a:ext cx="6096000" cy="2650982"/>
          </a:xfrm>
          <a:prstGeom prst="rect">
            <a:avLst/>
          </a:prstGeom>
        </p:spPr>
        <p:txBody>
          <a:bodyPr>
            <a:spAutoFit/>
          </a:bodyPr>
          <a:lstStyle/>
          <a:p>
            <a:pPr lvl="1"/>
            <a:r>
              <a:rPr lang="en-US" sz="2000" b="1" dirty="0">
                <a:solidFill>
                  <a:srgbClr val="000000"/>
                </a:solidFill>
              </a:rPr>
              <a:t>How much is the deduction?</a:t>
            </a:r>
          </a:p>
          <a:p>
            <a:pPr marL="685800" lvl="1" indent="-228600">
              <a:lnSpc>
                <a:spcPct val="90000"/>
              </a:lnSpc>
              <a:spcBef>
                <a:spcPts val="500"/>
              </a:spcBef>
              <a:buFont typeface="Wingdings" panose="05000000000000000000" pitchFamily="2" charset="2"/>
              <a:buChar char="§"/>
            </a:pPr>
            <a:r>
              <a:rPr lang="en-US" dirty="0">
                <a:solidFill>
                  <a:srgbClr val="000000"/>
                </a:solidFill>
              </a:rPr>
              <a:t>For household without a “qualifying member”: </a:t>
            </a:r>
            <a:endParaRPr lang="en-US" dirty="0" smtClean="0">
              <a:solidFill>
                <a:srgbClr val="000000"/>
              </a:solidFill>
            </a:endParaRPr>
          </a:p>
          <a:p>
            <a:pPr marL="1143000" lvl="2" indent="-228600">
              <a:lnSpc>
                <a:spcPct val="90000"/>
              </a:lnSpc>
              <a:spcBef>
                <a:spcPts val="500"/>
              </a:spcBef>
              <a:buFont typeface="Wingdings" panose="05000000000000000000" pitchFamily="2" charset="2"/>
              <a:buChar char="§"/>
            </a:pPr>
            <a:r>
              <a:rPr lang="en-US" dirty="0" smtClean="0">
                <a:solidFill>
                  <a:srgbClr val="000000"/>
                </a:solidFill>
              </a:rPr>
              <a:t>The </a:t>
            </a:r>
            <a:r>
              <a:rPr lang="en-US" dirty="0">
                <a:solidFill>
                  <a:srgbClr val="000000"/>
                </a:solidFill>
              </a:rPr>
              <a:t>total shelter costs + utility standards that are over 50% of the SNAP household’s adjusted net income. Maximum of </a:t>
            </a:r>
            <a:r>
              <a:rPr lang="en-US" dirty="0" smtClean="0">
                <a:solidFill>
                  <a:srgbClr val="000000"/>
                </a:solidFill>
              </a:rPr>
              <a:t>$712</a:t>
            </a:r>
            <a:endParaRPr lang="en-US" dirty="0">
              <a:solidFill>
                <a:srgbClr val="000000"/>
              </a:solidFill>
            </a:endParaRPr>
          </a:p>
          <a:p>
            <a:pPr marL="685800" lvl="1" indent="-228600">
              <a:lnSpc>
                <a:spcPct val="90000"/>
              </a:lnSpc>
              <a:spcBef>
                <a:spcPts val="500"/>
              </a:spcBef>
              <a:buFont typeface="Wingdings" panose="05000000000000000000" pitchFamily="2" charset="2"/>
              <a:buChar char="§"/>
            </a:pPr>
            <a:r>
              <a:rPr lang="en-US" dirty="0">
                <a:solidFill>
                  <a:srgbClr val="000000"/>
                </a:solidFill>
              </a:rPr>
              <a:t>For household with a “</a:t>
            </a:r>
            <a:r>
              <a:rPr lang="en-US" dirty="0">
                <a:solidFill>
                  <a:srgbClr val="000000"/>
                </a:solidFill>
                <a:hlinkClick r:id="rId2"/>
              </a:rPr>
              <a:t>qualifying member</a:t>
            </a:r>
            <a:r>
              <a:rPr lang="en-US" dirty="0">
                <a:solidFill>
                  <a:srgbClr val="000000"/>
                </a:solidFill>
              </a:rPr>
              <a:t>”: </a:t>
            </a:r>
            <a:endParaRPr lang="en-US" dirty="0" smtClean="0">
              <a:solidFill>
                <a:srgbClr val="000000"/>
              </a:solidFill>
            </a:endParaRPr>
          </a:p>
          <a:p>
            <a:pPr marL="1143000" lvl="2" indent="-228600">
              <a:lnSpc>
                <a:spcPct val="90000"/>
              </a:lnSpc>
              <a:spcBef>
                <a:spcPts val="500"/>
              </a:spcBef>
              <a:buFont typeface="Wingdings" panose="05000000000000000000" pitchFamily="2" charset="2"/>
              <a:buChar char="§"/>
            </a:pPr>
            <a:r>
              <a:rPr lang="en-US" dirty="0" smtClean="0">
                <a:solidFill>
                  <a:srgbClr val="000000"/>
                </a:solidFill>
              </a:rPr>
              <a:t>The </a:t>
            </a:r>
            <a:r>
              <a:rPr lang="en-US" dirty="0">
                <a:solidFill>
                  <a:srgbClr val="000000"/>
                </a:solidFill>
              </a:rPr>
              <a:t>total shelter costs + utility costs that are over 50% of the SNAP household’s adjusted net income. No limit.</a:t>
            </a:r>
          </a:p>
        </p:txBody>
      </p:sp>
      <p:sp>
        <p:nvSpPr>
          <p:cNvPr id="7"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SNAP Budgeting</a:t>
            </a:r>
            <a:endParaRPr lang="en-US" sz="3200" dirty="0"/>
          </a:p>
        </p:txBody>
      </p:sp>
      <p:sp>
        <p:nvSpPr>
          <p:cNvPr id="8" name="Wave 7"/>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Tree>
    <p:extLst>
      <p:ext uri="{BB962C8B-B14F-4D97-AF65-F5344CB8AC3E}">
        <p14:creationId xmlns:p14="http://schemas.microsoft.com/office/powerpoint/2010/main" val="1316822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91244" y="1332173"/>
            <a:ext cx="10042070" cy="4230427"/>
          </a:xfrm>
        </p:spPr>
        <p:txBody>
          <a:bodyPr wrap="square"/>
          <a:lstStyle/>
          <a:p>
            <a:pPr marL="0" indent="0">
              <a:buNone/>
            </a:pPr>
            <a:r>
              <a:rPr lang="en-US" sz="2400" b="1" u="sng" dirty="0" smtClean="0"/>
              <a:t>Homeless Shelter deduction  - $190</a:t>
            </a:r>
          </a:p>
          <a:p>
            <a:pPr lvl="1"/>
            <a:r>
              <a:rPr lang="en-US" sz="2000" i="0" dirty="0" smtClean="0"/>
              <a:t>All SNAP Household members are “homeless” </a:t>
            </a:r>
          </a:p>
          <a:p>
            <a:pPr lvl="2"/>
            <a:r>
              <a:rPr lang="en-US" sz="1800" i="0" dirty="0" smtClean="0"/>
              <a:t>Lacks fixed regular nighttime residence</a:t>
            </a:r>
          </a:p>
          <a:p>
            <a:pPr lvl="2"/>
            <a:r>
              <a:rPr lang="en-US" sz="1800" i="0" dirty="0" smtClean="0"/>
              <a:t>Nighttime </a:t>
            </a:r>
            <a:r>
              <a:rPr lang="en-US" sz="1800" i="0" dirty="0"/>
              <a:t>residence is supervised temporary shelter</a:t>
            </a:r>
          </a:p>
          <a:p>
            <a:pPr lvl="2"/>
            <a:r>
              <a:rPr lang="en-US" sz="1800" i="0" dirty="0"/>
              <a:t>Nighttime residence is a place not normally recognized as a place to sleep</a:t>
            </a:r>
          </a:p>
          <a:p>
            <a:pPr lvl="2"/>
            <a:r>
              <a:rPr lang="en-US" sz="1800" i="0" dirty="0"/>
              <a:t>Nighttime residence is a temporary stay (no more than 90 days) at the residence of another person</a:t>
            </a:r>
          </a:p>
          <a:p>
            <a:pPr lvl="1"/>
            <a:r>
              <a:rPr lang="en-US" sz="2000" i="0" dirty="0" smtClean="0"/>
              <a:t>Not receiving free shelter throughout the month</a:t>
            </a:r>
          </a:p>
          <a:p>
            <a:pPr lvl="1"/>
            <a:r>
              <a:rPr lang="en-US" sz="2000" i="0" dirty="0" smtClean="0"/>
              <a:t>Not receiving for the excess shelter deduction</a:t>
            </a:r>
          </a:p>
          <a:p>
            <a:pPr lvl="1"/>
            <a:r>
              <a:rPr lang="en-US" sz="2000" i="0" dirty="0" smtClean="0"/>
              <a:t>Verification</a:t>
            </a:r>
            <a:endParaRPr lang="en-US" sz="2000" i="0" dirty="0"/>
          </a:p>
          <a:p>
            <a:pPr lvl="2"/>
            <a:r>
              <a:rPr lang="en-US" sz="1800" i="0" dirty="0" smtClean="0"/>
              <a:t>What does </a:t>
            </a:r>
            <a:r>
              <a:rPr lang="en-US" sz="1800" i="0" dirty="0"/>
              <a:t>DHS </a:t>
            </a:r>
            <a:r>
              <a:rPr lang="en-US" sz="1800" i="0" dirty="0" smtClean="0"/>
              <a:t>count </a:t>
            </a:r>
            <a:r>
              <a:rPr lang="en-US" sz="1800" i="0" dirty="0"/>
              <a:t>as “shelter expense</a:t>
            </a:r>
            <a:r>
              <a:rPr lang="en-US" sz="1800" i="0" dirty="0" smtClean="0"/>
              <a:t>”?</a:t>
            </a:r>
            <a:endParaRPr lang="en-US" sz="1800" i="0" dirty="0"/>
          </a:p>
          <a:p>
            <a:pPr lvl="2"/>
            <a:r>
              <a:rPr lang="en-US" sz="1800" i="0" dirty="0"/>
              <a:t>No verification is </a:t>
            </a:r>
            <a:r>
              <a:rPr lang="en-US" sz="1800" i="0" dirty="0" smtClean="0"/>
              <a:t>required unless requesting excess shelter allowance</a:t>
            </a:r>
            <a:endParaRPr lang="en-US" sz="1800" i="0" dirty="0"/>
          </a:p>
          <a:p>
            <a:pPr marL="0" indent="0">
              <a:buNone/>
            </a:pPr>
            <a:endParaRPr lang="en-US" dirty="0" smtClean="0"/>
          </a:p>
          <a:p>
            <a:pPr marL="0" indent="0">
              <a:buNone/>
            </a:pPr>
            <a:endParaRPr lang="en-US" dirty="0"/>
          </a:p>
        </p:txBody>
      </p:sp>
      <p:sp>
        <p:nvSpPr>
          <p:cNvPr id="7"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SNAP Budgeting</a:t>
            </a:r>
            <a:endParaRPr lang="en-US" sz="3200" dirty="0"/>
          </a:p>
        </p:txBody>
      </p:sp>
      <p:sp>
        <p:nvSpPr>
          <p:cNvPr id="8" name="Wave 7"/>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
        <p:nvSpPr>
          <p:cNvPr id="2" name="Rectangle 1"/>
          <p:cNvSpPr/>
          <p:nvPr/>
        </p:nvSpPr>
        <p:spPr>
          <a:xfrm>
            <a:off x="404787" y="6074620"/>
            <a:ext cx="1519968" cy="369332"/>
          </a:xfrm>
          <a:prstGeom prst="rect">
            <a:avLst/>
          </a:prstGeom>
        </p:spPr>
        <p:txBody>
          <a:bodyPr wrap="none">
            <a:spAutoFit/>
          </a:bodyPr>
          <a:lstStyle/>
          <a:p>
            <a:r>
              <a:rPr lang="en-US" dirty="0">
                <a:solidFill>
                  <a:srgbClr val="FFFFFF"/>
                </a:solidFill>
                <a:latin typeface="Segoe UI" panose="020B0502040204020203" pitchFamily="34" charset="0"/>
              </a:rPr>
              <a:t>PM 06-04-03</a:t>
            </a:r>
            <a:endParaRPr lang="en-US" b="0" i="0" dirty="0">
              <a:solidFill>
                <a:srgbClr val="FFFFFF"/>
              </a:solidFill>
              <a:effectLst/>
              <a:latin typeface="Segoe UI" panose="020B0502040204020203" pitchFamily="34" charset="0"/>
            </a:endParaRPr>
          </a:p>
        </p:txBody>
      </p:sp>
    </p:spTree>
    <p:extLst>
      <p:ext uri="{BB962C8B-B14F-4D97-AF65-F5344CB8AC3E}">
        <p14:creationId xmlns:p14="http://schemas.microsoft.com/office/powerpoint/2010/main" val="2537507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10" name="Wave 9"/>
          <p:cNvSpPr/>
          <p:nvPr/>
        </p:nvSpPr>
        <p:spPr>
          <a:xfrm>
            <a:off x="7037614" y="659463"/>
            <a:ext cx="2133600" cy="5841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sp>
        <p:nvSpPr>
          <p:cNvPr id="15" name="Rectangle 14"/>
          <p:cNvSpPr/>
          <p:nvPr/>
        </p:nvSpPr>
        <p:spPr>
          <a:xfrm>
            <a:off x="2362447" y="1801280"/>
            <a:ext cx="9437667" cy="3804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Alexis receives her Notice of Decision. </a:t>
            </a:r>
            <a:r>
              <a:rPr lang="en-US" sz="1600" b="1" dirty="0" smtClean="0"/>
              <a:t>Here’s how I approach reviewing the notice to see if it’s correct:</a:t>
            </a:r>
          </a:p>
          <a:p>
            <a:endParaRPr lang="en-US" sz="1600" b="1" dirty="0"/>
          </a:p>
          <a:p>
            <a:r>
              <a:rPr lang="en-US" sz="1600" b="1" dirty="0" smtClean="0"/>
              <a:t>Step 1: Who was approved? </a:t>
            </a:r>
            <a:r>
              <a:rPr lang="en-US" sz="1600" dirty="0" smtClean="0"/>
              <a:t>Look at the names to make sure the right people are included in the SNAP Household.  </a:t>
            </a:r>
          </a:p>
          <a:p>
            <a:endParaRPr lang="en-US" sz="1600" dirty="0"/>
          </a:p>
          <a:p>
            <a:r>
              <a:rPr lang="en-US" sz="1600" b="1" dirty="0" smtClean="0"/>
              <a:t>Step 2: </a:t>
            </a:r>
            <a:r>
              <a:rPr lang="en-US" sz="1600" dirty="0" smtClean="0"/>
              <a:t>I usually focus on the items that will have the biggest impact on eligibility/monthly benefit amount. For MOST households, these are:</a:t>
            </a:r>
          </a:p>
          <a:p>
            <a:pPr marL="285750" indent="-285750">
              <a:buFont typeface="Arial" panose="020B0604020202020204" pitchFamily="34" charset="0"/>
              <a:buChar char="•"/>
            </a:pPr>
            <a:r>
              <a:rPr lang="en-US" sz="1600" b="1" dirty="0" smtClean="0"/>
              <a:t>Did DHS use the correct Household Standard? </a:t>
            </a:r>
            <a:endParaRPr lang="en-US" sz="1600" dirty="0" smtClean="0"/>
          </a:p>
          <a:p>
            <a:pPr marL="285750" indent="-285750">
              <a:buFont typeface="Arial" panose="020B0604020202020204" pitchFamily="34" charset="0"/>
              <a:buChar char="•"/>
            </a:pPr>
            <a:r>
              <a:rPr lang="en-US" sz="1600" b="1" dirty="0" smtClean="0"/>
              <a:t>Do th</a:t>
            </a:r>
            <a:r>
              <a:rPr lang="en-US" sz="1600" b="1" dirty="0"/>
              <a:t>e</a:t>
            </a:r>
            <a:r>
              <a:rPr lang="en-US" sz="1600" b="1" dirty="0" smtClean="0"/>
              <a:t> incomes listed on the notice seem consistent with what you know about the household’s income?</a:t>
            </a:r>
          </a:p>
          <a:p>
            <a:pPr marL="285750" indent="-285750">
              <a:buFont typeface="Arial" panose="020B0604020202020204" pitchFamily="34" charset="0"/>
              <a:buChar char="•"/>
            </a:pPr>
            <a:r>
              <a:rPr lang="en-US" sz="1600" b="1" dirty="0" smtClean="0"/>
              <a:t>Does the shelter deduction/homeless shelter deduction look correct?</a:t>
            </a:r>
            <a:endParaRPr lang="en-US" sz="1600" b="1" dirty="0"/>
          </a:p>
          <a:p>
            <a:endParaRPr lang="en-US" sz="1600" b="1" dirty="0" smtClean="0"/>
          </a:p>
          <a:p>
            <a:r>
              <a:rPr lang="en-US" sz="1600" b="1" dirty="0" smtClean="0"/>
              <a:t>Step 3: What is the certification period? </a:t>
            </a:r>
            <a:r>
              <a:rPr lang="en-US" sz="1600" dirty="0" smtClean="0"/>
              <a:t>(esp. if the household is eligible for expedited processing)</a:t>
            </a:r>
            <a:endParaRPr lang="en-US" sz="1600" dirty="0"/>
          </a:p>
          <a:p>
            <a:endParaRPr lang="en-US" sz="1600" b="1" dirty="0" smtClean="0"/>
          </a:p>
          <a:p>
            <a:r>
              <a:rPr lang="en-US" sz="1600" b="1" dirty="0" smtClean="0"/>
              <a:t>Step </a:t>
            </a:r>
            <a:r>
              <a:rPr lang="en-US" sz="1600" b="1" dirty="0"/>
              <a:t>4</a:t>
            </a:r>
            <a:r>
              <a:rPr lang="en-US" sz="1600" b="1" dirty="0" smtClean="0"/>
              <a:t>: Other deductions and issues specific to the SNAP Household</a:t>
            </a:r>
            <a:endParaRPr lang="en-US" sz="1600" b="1"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189" y="1336530"/>
            <a:ext cx="2058259" cy="3083071"/>
          </a:xfrm>
          <a:prstGeom prst="rect">
            <a:avLst/>
          </a:prstGeom>
        </p:spPr>
      </p:pic>
    </p:spTree>
    <p:extLst>
      <p:ext uri="{BB962C8B-B14F-4D97-AF65-F5344CB8AC3E}">
        <p14:creationId xmlns:p14="http://schemas.microsoft.com/office/powerpoint/2010/main" val="1099777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38200" y="1503363"/>
            <a:ext cx="4881899" cy="4427537"/>
          </a:xfrm>
        </p:spPr>
        <p:txBody>
          <a:bodyPr>
            <a:normAutofit/>
          </a:bodyPr>
          <a:lstStyle/>
          <a:p>
            <a:r>
              <a:rPr lang="en-US" sz="1800" dirty="0"/>
              <a:t>Apply </a:t>
            </a:r>
            <a:r>
              <a:rPr lang="en-US" sz="1800" dirty="0" smtClean="0"/>
              <a:t>online on ABE: </a:t>
            </a:r>
            <a:r>
              <a:rPr lang="en-US" sz="1800" dirty="0">
                <a:hlinkClick r:id="rId2"/>
              </a:rPr>
              <a:t>https://abe.Illinois.gov</a:t>
            </a:r>
            <a:r>
              <a:rPr lang="en-US" sz="1800" dirty="0"/>
              <a:t> </a:t>
            </a:r>
          </a:p>
          <a:p>
            <a:r>
              <a:rPr lang="en-US" sz="1800" dirty="0"/>
              <a:t>Apply at Local IDHS Office.  “Family Community Resource Center” locator at: </a:t>
            </a:r>
            <a:r>
              <a:rPr lang="en-US" sz="1800" dirty="0">
                <a:hlinkClick r:id="rId3"/>
              </a:rPr>
              <a:t>http://www.dhs.state.il.us/page.aspx?module=12</a:t>
            </a:r>
            <a:r>
              <a:rPr lang="en-US" sz="1800" dirty="0"/>
              <a:t> </a:t>
            </a:r>
          </a:p>
          <a:p>
            <a:r>
              <a:rPr lang="en-US" sz="1800" u="sng" dirty="0"/>
              <a:t>What to bring</a:t>
            </a:r>
            <a:r>
              <a:rPr lang="en-US" sz="1800" dirty="0"/>
              <a:t>:  ID, SSNs for all household members, proof of immigration status, proof of income for last 30 days</a:t>
            </a:r>
          </a:p>
          <a:p>
            <a:r>
              <a:rPr lang="en-US" sz="1800" u="sng" dirty="0" smtClean="0"/>
              <a:t>Legal Aid Chicago PBOE referrals</a:t>
            </a:r>
            <a:r>
              <a:rPr lang="en-US" sz="1800" dirty="0" smtClean="0"/>
              <a:t>– more on this later</a:t>
            </a:r>
          </a:p>
          <a:p>
            <a:r>
              <a:rPr lang="en-US" sz="1800" b="0" dirty="0" smtClean="0"/>
              <a:t>Under federal law, to be treated as an application, all the form needs is your name and signature. (Though practically, DHS also needs a way to contact you.)</a:t>
            </a:r>
            <a:endParaRPr lang="en-US" sz="1800" dirty="0"/>
          </a:p>
        </p:txBody>
      </p:sp>
      <p:pic>
        <p:nvPicPr>
          <p:cNvPr id="4" name="Picture 3"/>
          <p:cNvPicPr>
            <a:picLocks noChangeAspect="1"/>
          </p:cNvPicPr>
          <p:nvPr/>
        </p:nvPicPr>
        <p:blipFill rotWithShape="1">
          <a:blip r:embed="rId4"/>
          <a:srcRect l="13648" t="4075" r="14096" b="11230"/>
          <a:stretch/>
        </p:blipFill>
        <p:spPr>
          <a:xfrm>
            <a:off x="6422780" y="1503363"/>
            <a:ext cx="5065620" cy="334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ight Arrow 4"/>
          <p:cNvSpPr/>
          <p:nvPr/>
        </p:nvSpPr>
        <p:spPr>
          <a:xfrm rot="16200000">
            <a:off x="8511090" y="4684713"/>
            <a:ext cx="889000" cy="1206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Getting snap</a:t>
            </a:r>
            <a:endParaRPr lang="en-US" sz="3200" dirty="0"/>
          </a:p>
        </p:txBody>
      </p:sp>
      <p:sp>
        <p:nvSpPr>
          <p:cNvPr id="8" name="Wave 7"/>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Tree>
    <p:extLst>
      <p:ext uri="{BB962C8B-B14F-4D97-AF65-F5344CB8AC3E}">
        <p14:creationId xmlns:p14="http://schemas.microsoft.com/office/powerpoint/2010/main" val="2423341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41600"/>
            <a:ext cx="12192000" cy="3149600"/>
          </a:xfrm>
          <a:prstGeom prst="rect">
            <a:avLst/>
          </a:prstGeom>
          <a:solidFill>
            <a:srgbClr val="91D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6954119"/>
              </p:ext>
            </p:extLst>
          </p:nvPr>
        </p:nvGraphicFramePr>
        <p:xfrm>
          <a:off x="437322" y="1340323"/>
          <a:ext cx="11304104" cy="109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Premium Vector | Calendar vector illustra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86" t="12760" b="11050"/>
          <a:stretch/>
        </p:blipFill>
        <p:spPr bwMode="auto">
          <a:xfrm>
            <a:off x="287021" y="2853933"/>
            <a:ext cx="1693270" cy="13751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46301" y="2853932"/>
            <a:ext cx="9595125" cy="3139321"/>
          </a:xfrm>
          <a:prstGeom prst="rect">
            <a:avLst/>
          </a:prstGeom>
          <a:noFill/>
        </p:spPr>
        <p:txBody>
          <a:bodyPr wrap="square" rtlCol="0">
            <a:spAutoFit/>
          </a:bodyPr>
          <a:lstStyle/>
          <a:p>
            <a:r>
              <a:rPr lang="en-US" b="1" dirty="0"/>
              <a:t>SNAP</a:t>
            </a:r>
            <a:r>
              <a:rPr lang="en-US" dirty="0"/>
              <a:t>: 30 </a:t>
            </a:r>
            <a:r>
              <a:rPr lang="en-US" dirty="0" smtClean="0"/>
              <a:t>days or 5 days if expedited*</a:t>
            </a:r>
          </a:p>
          <a:p>
            <a:endParaRPr lang="en-US" dirty="0"/>
          </a:p>
          <a:p>
            <a:pPr marL="285750" indent="-285750">
              <a:buFont typeface="Arial" panose="020B0604020202020204" pitchFamily="34" charset="0"/>
              <a:buChar char="•"/>
            </a:pPr>
            <a:r>
              <a:rPr lang="en-US" dirty="0"/>
              <a:t>No cost to apply</a:t>
            </a:r>
          </a:p>
          <a:p>
            <a:pPr marL="285750" indent="-285750">
              <a:buFont typeface="Arial" panose="020B0604020202020204" pitchFamily="34" charset="0"/>
              <a:buChar char="•"/>
            </a:pPr>
            <a:r>
              <a:rPr lang="en-US" dirty="0"/>
              <a:t>No negative consequences for applying for something you don’t qualify for</a:t>
            </a:r>
          </a:p>
          <a:p>
            <a:pPr marL="285750" indent="-285750">
              <a:buFont typeface="Arial" panose="020B0604020202020204" pitchFamily="34" charset="0"/>
              <a:buChar char="•"/>
            </a:pPr>
            <a:r>
              <a:rPr lang="en-US" dirty="0"/>
              <a:t>No punishment for wrong answers as long as you’re not lying or misleading on purpose</a:t>
            </a:r>
          </a:p>
          <a:p>
            <a:pPr marL="285750" indent="-285750">
              <a:buFont typeface="Arial" panose="020B0604020202020204" pitchFamily="34" charset="0"/>
              <a:buChar char="•"/>
            </a:pPr>
            <a:r>
              <a:rPr lang="en-US" b="1" dirty="0"/>
              <a:t>The agency will lose things!</a:t>
            </a:r>
            <a:endParaRPr lang="en-US" dirty="0"/>
          </a:p>
          <a:p>
            <a:endParaRPr lang="en-US" dirty="0" smtClean="0"/>
          </a:p>
          <a:p>
            <a:r>
              <a:rPr lang="en-US" dirty="0" smtClean="0"/>
              <a:t>*An applicant </a:t>
            </a:r>
            <a:r>
              <a:rPr lang="en-US" dirty="0"/>
              <a:t>qualifies for expedited processing </a:t>
            </a:r>
            <a:r>
              <a:rPr lang="en-US" dirty="0" smtClean="0"/>
              <a:t>in a few situations, including when liquid </a:t>
            </a:r>
            <a:r>
              <a:rPr lang="en-US" dirty="0"/>
              <a:t>assets are less than $100 and gross monthly income or the month of application is less than $</a:t>
            </a:r>
            <a:r>
              <a:rPr lang="en-US" dirty="0" smtClean="0"/>
              <a:t>150. We encourage these applicants to request same-day interviews.</a:t>
            </a:r>
          </a:p>
          <a:p>
            <a:endParaRPr lang="en-US" dirty="0"/>
          </a:p>
        </p:txBody>
      </p:sp>
      <p:sp>
        <p:nvSpPr>
          <p:cNvPr id="9"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Getting snap</a:t>
            </a:r>
            <a:endParaRPr lang="en-US" sz="3200" dirty="0"/>
          </a:p>
        </p:txBody>
      </p:sp>
      <p:sp>
        <p:nvSpPr>
          <p:cNvPr id="10" name="Wave 9"/>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Tree>
    <p:extLst>
      <p:ext uri="{BB962C8B-B14F-4D97-AF65-F5344CB8AC3E}">
        <p14:creationId xmlns:p14="http://schemas.microsoft.com/office/powerpoint/2010/main" val="2426595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38200" y="1314718"/>
            <a:ext cx="10570029" cy="3843337"/>
          </a:xfrm>
        </p:spPr>
        <p:txBody>
          <a:bodyPr>
            <a:normAutofit fontScale="92500" lnSpcReduction="20000"/>
          </a:bodyPr>
          <a:lstStyle/>
          <a:p>
            <a:pPr marL="0" indent="0">
              <a:buNone/>
            </a:pPr>
            <a:r>
              <a:rPr lang="en-US" sz="1800" dirty="0" smtClean="0"/>
              <a:t>SNAP benefits usually are “certified” for 12 or 24 months. </a:t>
            </a:r>
          </a:p>
          <a:p>
            <a:pPr marL="0" indent="0">
              <a:buNone/>
            </a:pPr>
            <a:r>
              <a:rPr lang="en-US" sz="1800" b="1" u="sng" dirty="0" smtClean="0"/>
              <a:t>Tips to help you keep benefits you qualify for during your certification period and beyond</a:t>
            </a:r>
          </a:p>
          <a:p>
            <a:r>
              <a:rPr lang="en-US" sz="1800" dirty="0" smtClean="0"/>
              <a:t>Report changes within 10 days:</a:t>
            </a:r>
          </a:p>
          <a:p>
            <a:pPr lvl="1"/>
            <a:r>
              <a:rPr lang="en-US" sz="1400" dirty="0" smtClean="0"/>
              <a:t>Income*</a:t>
            </a:r>
          </a:p>
          <a:p>
            <a:pPr lvl="1"/>
            <a:r>
              <a:rPr lang="en-US" sz="1400" dirty="0" smtClean="0"/>
              <a:t>Housing, include housing cost changes</a:t>
            </a:r>
          </a:p>
          <a:p>
            <a:pPr lvl="1"/>
            <a:r>
              <a:rPr lang="en-US" sz="1400" dirty="0" smtClean="0"/>
              <a:t>Add or remove SNAP Household members</a:t>
            </a:r>
          </a:p>
          <a:p>
            <a:r>
              <a:rPr lang="en-US" sz="1800" dirty="0" smtClean="0"/>
              <a:t>If you have a good calendar/reminder system, put the end of your SNAP (and cash) certification periods on your calendar. Put a reminder 1 month before so you know your redetermination is coming.</a:t>
            </a:r>
          </a:p>
          <a:p>
            <a:r>
              <a:rPr lang="en-US" sz="1800" dirty="0" smtClean="0"/>
              <a:t>Sign up for text alerts on Manage My Case</a:t>
            </a:r>
          </a:p>
          <a:p>
            <a:r>
              <a:rPr lang="en-US" sz="1800" dirty="0"/>
              <a:t>Always open and read mail you get from IDHS as soon as you can</a:t>
            </a:r>
          </a:p>
          <a:p>
            <a:r>
              <a:rPr lang="en-US" sz="1800" dirty="0" smtClean="0"/>
              <a:t>Respond to ALL verification check lists, even if you are already receiving benefits</a:t>
            </a:r>
          </a:p>
          <a:p>
            <a:r>
              <a:rPr lang="en-US" sz="1800" dirty="0" smtClean="0"/>
              <a:t>Submit redeterminations applications before the deadlines. </a:t>
            </a:r>
          </a:p>
          <a:p>
            <a:r>
              <a:rPr lang="en-US" sz="1800" u="sng" dirty="0" smtClean="0"/>
              <a:t>Keep copies of everything you submit and proof you submitted it.</a:t>
            </a:r>
            <a:endParaRPr lang="en-US" sz="1800" u="sng" dirty="0"/>
          </a:p>
          <a:p>
            <a:pPr marL="0" indent="0">
              <a:buNone/>
            </a:pPr>
            <a:endParaRPr lang="en-US" sz="1800" dirty="0" smtClean="0"/>
          </a:p>
        </p:txBody>
      </p:sp>
      <p:sp>
        <p:nvSpPr>
          <p:cNvPr id="28"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Keeping snap</a:t>
            </a:r>
            <a:endParaRPr lang="en-US" sz="3200" dirty="0"/>
          </a:p>
        </p:txBody>
      </p:sp>
      <p:sp>
        <p:nvSpPr>
          <p:cNvPr id="29" name="Wave 28"/>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Tree>
    <p:extLst>
      <p:ext uri="{BB962C8B-B14F-4D97-AF65-F5344CB8AC3E}">
        <p14:creationId xmlns:p14="http://schemas.microsoft.com/office/powerpoint/2010/main" val="4021798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396" y="261431"/>
            <a:ext cx="9342748" cy="728384"/>
          </a:xfrm>
          <a:solidFill>
            <a:schemeClr val="tx1"/>
          </a:solidFill>
        </p:spPr>
        <p:txBody>
          <a:bodyPr/>
          <a:lstStyle/>
          <a:p>
            <a:r>
              <a:rPr lang="en-US" dirty="0" smtClean="0">
                <a:solidFill>
                  <a:schemeClr val="bg1"/>
                </a:solidFill>
              </a:rPr>
              <a:t>Learning objectives</a:t>
            </a:r>
            <a:endParaRPr lang="en-US" dirty="0">
              <a:solidFill>
                <a:schemeClr val="bg1"/>
              </a:solidFill>
            </a:endParaRPr>
          </a:p>
        </p:txBody>
      </p:sp>
      <p:sp>
        <p:nvSpPr>
          <p:cNvPr id="3" name="Text Placeholder 2"/>
          <p:cNvSpPr>
            <a:spLocks noGrp="1"/>
          </p:cNvSpPr>
          <p:nvPr>
            <p:ph type="body" sz="quarter" idx="13"/>
          </p:nvPr>
        </p:nvSpPr>
        <p:spPr>
          <a:xfrm>
            <a:off x="1582918" y="1102937"/>
            <a:ext cx="10087465" cy="1772239"/>
          </a:xfrm>
        </p:spPr>
        <p:txBody>
          <a:bodyPr>
            <a:noAutofit/>
          </a:bodyPr>
          <a:lstStyle/>
          <a:p>
            <a:r>
              <a:rPr lang="en-US" sz="2000" dirty="0" smtClean="0"/>
              <a:t>Gain or solidify SNAP knowledge you need to understand basic rules of the SNAP program</a:t>
            </a:r>
          </a:p>
          <a:p>
            <a:r>
              <a:rPr lang="en-US" sz="2000" dirty="0" smtClean="0"/>
              <a:t>Understand more complicated rules we believe are commonly overlooked, as well as those people have trouble navigating</a:t>
            </a:r>
          </a:p>
          <a:p>
            <a:r>
              <a:rPr lang="en-US" sz="2000" dirty="0" smtClean="0"/>
              <a:t>Know when and where to ask for help</a:t>
            </a:r>
          </a:p>
        </p:txBody>
      </p:sp>
      <p:sp>
        <p:nvSpPr>
          <p:cNvPr id="4" name="Title 1"/>
          <p:cNvSpPr txBox="1">
            <a:spLocks/>
          </p:cNvSpPr>
          <p:nvPr/>
        </p:nvSpPr>
        <p:spPr>
          <a:xfrm>
            <a:off x="555396" y="2988298"/>
            <a:ext cx="9342748" cy="728384"/>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solidFill>
                  <a:schemeClr val="bg1"/>
                </a:solidFill>
              </a:rPr>
              <a:t>Agenda</a:t>
            </a:r>
            <a:endParaRPr lang="en-US" dirty="0">
              <a:solidFill>
                <a:schemeClr val="bg1"/>
              </a:solidFill>
            </a:endParaRPr>
          </a:p>
        </p:txBody>
      </p:sp>
      <p:sp>
        <p:nvSpPr>
          <p:cNvPr id="5" name="Text Placeholder 2"/>
          <p:cNvSpPr txBox="1">
            <a:spLocks/>
          </p:cNvSpPr>
          <p:nvPr/>
        </p:nvSpPr>
        <p:spPr>
          <a:xfrm>
            <a:off x="1582918" y="3829804"/>
            <a:ext cx="10087465" cy="1772239"/>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What is SNAP?</a:t>
            </a:r>
          </a:p>
          <a:p>
            <a:r>
              <a:rPr lang="en-US" sz="2000" dirty="0"/>
              <a:t>What is a SNAP “Household” and Who is in it?</a:t>
            </a:r>
          </a:p>
          <a:p>
            <a:r>
              <a:rPr lang="en-US" sz="2000" dirty="0" smtClean="0"/>
              <a:t>Who Qualifies?</a:t>
            </a:r>
          </a:p>
          <a:p>
            <a:r>
              <a:rPr lang="en-US" sz="2000" dirty="0" smtClean="0"/>
              <a:t>Asset Limits</a:t>
            </a:r>
          </a:p>
          <a:p>
            <a:r>
              <a:rPr lang="en-US" sz="2000" dirty="0" smtClean="0"/>
              <a:t>Income Limits</a:t>
            </a:r>
          </a:p>
          <a:p>
            <a:r>
              <a:rPr lang="en-US" sz="2000" dirty="0" smtClean="0"/>
              <a:t>SNAP “Budgeting”</a:t>
            </a:r>
          </a:p>
          <a:p>
            <a:r>
              <a:rPr lang="en-US" sz="2000" dirty="0" smtClean="0"/>
              <a:t>Getting SNAP</a:t>
            </a:r>
          </a:p>
          <a:p>
            <a:r>
              <a:rPr lang="en-US" sz="2000" dirty="0" smtClean="0"/>
              <a:t>Keeping SNAP</a:t>
            </a:r>
          </a:p>
        </p:txBody>
      </p:sp>
      <p:sp>
        <p:nvSpPr>
          <p:cNvPr id="6" name="Wave 5"/>
          <p:cNvSpPr/>
          <p:nvPr/>
        </p:nvSpPr>
        <p:spPr>
          <a:xfrm>
            <a:off x="6108700" y="2055491"/>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
        <p:nvSpPr>
          <p:cNvPr id="7" name="Wave 6"/>
          <p:cNvSpPr/>
          <p:nvPr/>
        </p:nvSpPr>
        <p:spPr>
          <a:xfrm>
            <a:off x="8688816" y="2055491"/>
            <a:ext cx="2133600" cy="5841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spTree>
    <p:extLst>
      <p:ext uri="{BB962C8B-B14F-4D97-AF65-F5344CB8AC3E}">
        <p14:creationId xmlns:p14="http://schemas.microsoft.com/office/powerpoint/2010/main" val="3006596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Keeping snap</a:t>
            </a:r>
            <a:endParaRPr lang="en-US" sz="3200" dirty="0"/>
          </a:p>
        </p:txBody>
      </p:sp>
      <p:sp>
        <p:nvSpPr>
          <p:cNvPr id="29" name="Wave 28"/>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grpSp>
        <p:nvGrpSpPr>
          <p:cNvPr id="30" name="Group 29"/>
          <p:cNvGrpSpPr/>
          <p:nvPr/>
        </p:nvGrpSpPr>
        <p:grpSpPr>
          <a:xfrm>
            <a:off x="1347841" y="2321171"/>
            <a:ext cx="6080470" cy="3385243"/>
            <a:chOff x="5016324" y="2038143"/>
            <a:chExt cx="6080470" cy="3385243"/>
          </a:xfrm>
        </p:grpSpPr>
        <p:pic>
          <p:nvPicPr>
            <p:cNvPr id="31" name="Picture 30"/>
            <p:cNvPicPr>
              <a:picLocks noChangeAspect="1"/>
            </p:cNvPicPr>
            <p:nvPr/>
          </p:nvPicPr>
          <p:blipFill rotWithShape="1">
            <a:blip r:embed="rId2"/>
            <a:srcRect t="11358" r="58611" b="34938"/>
            <a:stretch/>
          </p:blipFill>
          <p:spPr>
            <a:xfrm>
              <a:off x="5016324" y="2038143"/>
              <a:ext cx="3529584" cy="2576123"/>
            </a:xfrm>
            <a:prstGeom prst="rect">
              <a:avLst/>
            </a:prstGeom>
          </p:spPr>
        </p:pic>
        <p:sp>
          <p:nvSpPr>
            <p:cNvPr id="32" name="Rectangle 31"/>
            <p:cNvSpPr/>
            <p:nvPr/>
          </p:nvSpPr>
          <p:spPr>
            <a:xfrm>
              <a:off x="5226054" y="2565143"/>
              <a:ext cx="224569" cy="112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193396" y="3368010"/>
              <a:ext cx="474942" cy="103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5193396" y="3583063"/>
              <a:ext cx="474942" cy="103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193396" y="3798116"/>
              <a:ext cx="474942" cy="103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5195049" y="4051621"/>
              <a:ext cx="474942" cy="103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5193396" y="4364530"/>
              <a:ext cx="474942" cy="103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37"/>
            <p:cNvCxnSpPr/>
            <p:nvPr/>
          </p:nvCxnSpPr>
          <p:spPr>
            <a:xfrm flipH="1">
              <a:off x="8219224" y="3419974"/>
              <a:ext cx="1625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8219224" y="3902044"/>
              <a:ext cx="1625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219224" y="4165305"/>
              <a:ext cx="1625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7106267" y="4353589"/>
              <a:ext cx="899173" cy="2297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8822267" y="2983812"/>
              <a:ext cx="2091266" cy="369332"/>
            </a:xfrm>
            <a:prstGeom prst="rect">
              <a:avLst/>
            </a:prstGeom>
            <a:noFill/>
          </p:spPr>
          <p:txBody>
            <a:bodyPr wrap="square" rtlCol="0">
              <a:spAutoFit/>
            </a:bodyPr>
            <a:lstStyle/>
            <a:p>
              <a:r>
                <a:rPr lang="en-US" dirty="0" smtClean="0"/>
                <a:t>Notice of Decision</a:t>
              </a:r>
              <a:endParaRPr lang="en-US" dirty="0"/>
            </a:p>
          </p:txBody>
        </p:sp>
        <p:sp>
          <p:nvSpPr>
            <p:cNvPr id="43" name="TextBox 42"/>
            <p:cNvSpPr txBox="1"/>
            <p:nvPr/>
          </p:nvSpPr>
          <p:spPr>
            <a:xfrm>
              <a:off x="8871238" y="3574558"/>
              <a:ext cx="2225556" cy="369332"/>
            </a:xfrm>
            <a:prstGeom prst="rect">
              <a:avLst/>
            </a:prstGeom>
            <a:noFill/>
          </p:spPr>
          <p:txBody>
            <a:bodyPr wrap="square" rtlCol="0">
              <a:spAutoFit/>
            </a:bodyPr>
            <a:lstStyle/>
            <a:p>
              <a:r>
                <a:rPr lang="en-US" dirty="0" smtClean="0"/>
                <a:t>Appointment Notice</a:t>
              </a:r>
              <a:endParaRPr lang="en-US" dirty="0"/>
            </a:p>
          </p:txBody>
        </p:sp>
        <p:sp>
          <p:nvSpPr>
            <p:cNvPr id="44" name="TextBox 43"/>
            <p:cNvSpPr txBox="1"/>
            <p:nvPr/>
          </p:nvSpPr>
          <p:spPr>
            <a:xfrm>
              <a:off x="8871238" y="4213995"/>
              <a:ext cx="2091266" cy="369332"/>
            </a:xfrm>
            <a:prstGeom prst="rect">
              <a:avLst/>
            </a:prstGeom>
            <a:noFill/>
          </p:spPr>
          <p:txBody>
            <a:bodyPr wrap="square" rtlCol="0">
              <a:spAutoFit/>
            </a:bodyPr>
            <a:lstStyle/>
            <a:p>
              <a:r>
                <a:rPr lang="en-US" dirty="0" smtClean="0"/>
                <a:t>Redetermination</a:t>
              </a:r>
              <a:endParaRPr lang="en-US" dirty="0"/>
            </a:p>
          </p:txBody>
        </p:sp>
        <p:sp>
          <p:nvSpPr>
            <p:cNvPr id="45" name="TextBox 44"/>
            <p:cNvSpPr txBox="1"/>
            <p:nvPr/>
          </p:nvSpPr>
          <p:spPr>
            <a:xfrm>
              <a:off x="5735483" y="4777055"/>
              <a:ext cx="3222250" cy="646331"/>
            </a:xfrm>
            <a:prstGeom prst="rect">
              <a:avLst/>
            </a:prstGeom>
            <a:noFill/>
          </p:spPr>
          <p:txBody>
            <a:bodyPr wrap="square" rtlCol="0">
              <a:spAutoFit/>
            </a:bodyPr>
            <a:lstStyle/>
            <a:p>
              <a:r>
                <a:rPr lang="en-US" dirty="0" smtClean="0"/>
                <a:t>Click on image to download a pdf of the notice</a:t>
              </a:r>
              <a:endParaRPr lang="en-US" dirty="0"/>
            </a:p>
          </p:txBody>
        </p:sp>
        <p:sp>
          <p:nvSpPr>
            <p:cNvPr id="46" name="Rectangle 45"/>
            <p:cNvSpPr/>
            <p:nvPr/>
          </p:nvSpPr>
          <p:spPr>
            <a:xfrm>
              <a:off x="7803718" y="2181828"/>
              <a:ext cx="403443" cy="91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Rectangle 47"/>
          <p:cNvSpPr/>
          <p:nvPr/>
        </p:nvSpPr>
        <p:spPr>
          <a:xfrm>
            <a:off x="912410" y="1279609"/>
            <a:ext cx="6096000" cy="923330"/>
          </a:xfrm>
          <a:prstGeom prst="rect">
            <a:avLst/>
          </a:prstGeom>
        </p:spPr>
        <p:txBody>
          <a:bodyPr>
            <a:spAutoFit/>
          </a:bodyPr>
          <a:lstStyle/>
          <a:p>
            <a:r>
              <a:rPr lang="en-US" b="1" u="sng" dirty="0">
                <a:solidFill>
                  <a:srgbClr val="000000"/>
                </a:solidFill>
              </a:rPr>
              <a:t>Where to find </a:t>
            </a:r>
            <a:r>
              <a:rPr lang="en-US" b="1" u="sng" dirty="0" smtClean="0">
                <a:solidFill>
                  <a:srgbClr val="000000"/>
                </a:solidFill>
              </a:rPr>
              <a:t>Notices </a:t>
            </a:r>
            <a:r>
              <a:rPr lang="en-US" b="1" u="sng" dirty="0">
                <a:solidFill>
                  <a:srgbClr val="000000"/>
                </a:solidFill>
              </a:rPr>
              <a:t>and Deadlines</a:t>
            </a:r>
          </a:p>
          <a:p>
            <a:pPr marL="285750" indent="-285750">
              <a:buFont typeface="Arial" panose="020B0604020202020204" pitchFamily="34" charset="0"/>
              <a:buChar char="•"/>
            </a:pPr>
            <a:r>
              <a:rPr lang="en-US" dirty="0">
                <a:solidFill>
                  <a:srgbClr val="000000"/>
                </a:solidFill>
              </a:rPr>
              <a:t>Notices to the client</a:t>
            </a:r>
          </a:p>
          <a:p>
            <a:pPr marL="285750" indent="-285750">
              <a:buFont typeface="Arial" panose="020B0604020202020204" pitchFamily="34" charset="0"/>
              <a:buChar char="•"/>
            </a:pPr>
            <a:r>
              <a:rPr lang="en-US" dirty="0">
                <a:solidFill>
                  <a:srgbClr val="000000"/>
                </a:solidFill>
              </a:rPr>
              <a:t>Manage My Case in ABE https://abe.illinois.gov/</a:t>
            </a:r>
          </a:p>
        </p:txBody>
      </p:sp>
    </p:spTree>
    <p:extLst>
      <p:ext uri="{BB962C8B-B14F-4D97-AF65-F5344CB8AC3E}">
        <p14:creationId xmlns:p14="http://schemas.microsoft.com/office/powerpoint/2010/main" val="286661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851" y="419978"/>
            <a:ext cx="5898849" cy="265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049260" y="3085994"/>
            <a:ext cx="5396029" cy="369332"/>
          </a:xfrm>
          <a:prstGeom prst="rect">
            <a:avLst/>
          </a:prstGeom>
        </p:spPr>
        <p:txBody>
          <a:bodyPr wrap="none">
            <a:spAutoFit/>
          </a:bodyPr>
          <a:lstStyle/>
          <a:p>
            <a:r>
              <a:rPr lang="en-US" u="sng" dirty="0">
                <a:solidFill>
                  <a:srgbClr val="0563C1"/>
                </a:solidFill>
                <a:latin typeface="Source Sans Pro" panose="020B0503030403020204" pitchFamily="34" charset="0"/>
                <a:ea typeface="Calibri" panose="020F0502020204030204" pitchFamily="34" charset="0"/>
                <a:cs typeface="Calibri" panose="020F0502020204030204" pitchFamily="34" charset="0"/>
                <a:hlinkClick r:id="rId3"/>
              </a:rPr>
              <a:t>https://www.ebtedge.com/gov/portal/PortalHome.do</a:t>
            </a:r>
            <a:endParaRPr lang="en-US" dirty="0"/>
          </a:p>
        </p:txBody>
      </p:sp>
      <p:sp>
        <p:nvSpPr>
          <p:cNvPr id="6" name="Text Placeholder 2"/>
          <p:cNvSpPr>
            <a:spLocks noGrp="1"/>
          </p:cNvSpPr>
          <p:nvPr>
            <p:ph type="body" sz="quarter" idx="4294967295"/>
          </p:nvPr>
        </p:nvSpPr>
        <p:spPr>
          <a:xfrm>
            <a:off x="835025" y="1433116"/>
            <a:ext cx="4803775" cy="4252577"/>
          </a:xfrm>
          <a:prstGeom prst="rect">
            <a:avLst/>
          </a:prstGeom>
        </p:spPr>
        <p:txBody>
          <a:bodyPr>
            <a:noAutofit/>
          </a:bodyPr>
          <a:lstStyle/>
          <a:p>
            <a:pPr marL="0" indent="0">
              <a:buNone/>
            </a:pPr>
            <a:r>
              <a:rPr lang="en-US" sz="2000" b="1" u="sng" dirty="0"/>
              <a:t>Illinois Link card fraud</a:t>
            </a:r>
            <a:endParaRPr lang="en-US" sz="2000" b="1" dirty="0" smtClean="0"/>
          </a:p>
          <a:p>
            <a:pPr marL="0" indent="0">
              <a:buNone/>
            </a:pPr>
            <a:r>
              <a:rPr lang="en-US" sz="1800" b="1" dirty="0" smtClean="0"/>
              <a:t>LINK theft seems to be more and more common.</a:t>
            </a:r>
          </a:p>
          <a:p>
            <a:pPr>
              <a:buFontTx/>
              <a:buChar char="-"/>
            </a:pPr>
            <a:r>
              <a:rPr lang="en-US" sz="1800" b="1" dirty="0" smtClean="0"/>
              <a:t>Protect Yourself</a:t>
            </a:r>
          </a:p>
          <a:p>
            <a:pPr>
              <a:buFontTx/>
              <a:buChar char="-"/>
            </a:pPr>
            <a:r>
              <a:rPr lang="en-US" sz="1800" b="1" dirty="0" smtClean="0"/>
              <a:t>Report Theft</a:t>
            </a:r>
          </a:p>
          <a:p>
            <a:pPr>
              <a:buFontTx/>
              <a:buChar char="-"/>
            </a:pPr>
            <a:r>
              <a:rPr lang="en-US" sz="1800" b="1" dirty="0" smtClean="0"/>
              <a:t>Request replacement SNAP benefits </a:t>
            </a:r>
            <a:r>
              <a:rPr lang="en-US" sz="1800" dirty="0" smtClean="0"/>
              <a:t>(DHS currently states that it cannot reimburse other benefits.) At this time, thefts after 12/20/24 will not be reimbursed, but we highly recommend you still report them.</a:t>
            </a:r>
          </a:p>
          <a:p>
            <a:pPr marL="0" indent="0">
              <a:buNone/>
            </a:pPr>
            <a:endParaRPr lang="en-US" sz="1800" dirty="0" smtClean="0">
              <a:hlinkClick r:id="rId4"/>
            </a:endParaRPr>
          </a:p>
          <a:p>
            <a:pPr marL="0" indent="0">
              <a:buNone/>
            </a:pPr>
            <a:r>
              <a:rPr lang="en-US" sz="1600" dirty="0" smtClean="0">
                <a:hlinkClick r:id="rId4"/>
              </a:rPr>
              <a:t>https</a:t>
            </a:r>
            <a:r>
              <a:rPr lang="en-US" sz="1600" dirty="0">
                <a:hlinkClick r:id="rId4"/>
              </a:rPr>
              <a:t>://</a:t>
            </a:r>
            <a:r>
              <a:rPr lang="en-US" sz="1600" dirty="0" smtClean="0">
                <a:hlinkClick r:id="rId4"/>
              </a:rPr>
              <a:t>www.dhs.state.il.us/page.aspx?item=35280</a:t>
            </a:r>
            <a:endParaRPr lang="en-US" sz="1600" dirty="0" smtClean="0"/>
          </a:p>
          <a:p>
            <a:pPr marL="0" indent="0">
              <a:buNone/>
            </a:pPr>
            <a:endParaRPr lang="en-US" sz="1800" dirty="0"/>
          </a:p>
        </p:txBody>
      </p:sp>
      <p:sp>
        <p:nvSpPr>
          <p:cNvPr id="7"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Keeping snap</a:t>
            </a:r>
            <a:endParaRPr lang="en-US" sz="3200" dirty="0"/>
          </a:p>
        </p:txBody>
      </p:sp>
      <p:sp>
        <p:nvSpPr>
          <p:cNvPr id="8" name="Wave 7"/>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
        <p:nvSpPr>
          <p:cNvPr id="2" name="Line Callout 1 (Accent Bar) 1"/>
          <p:cNvSpPr/>
          <p:nvPr/>
        </p:nvSpPr>
        <p:spPr>
          <a:xfrm>
            <a:off x="6185807" y="3777343"/>
            <a:ext cx="4968016" cy="1719943"/>
          </a:xfrm>
          <a:prstGeom prst="accentCallout1">
            <a:avLst>
              <a:gd name="adj1" fmla="val 18750"/>
              <a:gd name="adj2" fmla="val -8333"/>
              <a:gd name="adj3" fmla="val 24765"/>
              <a:gd name="adj4" fmla="val -233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Why should you report if they’re not going to reimburse you?</a:t>
            </a:r>
          </a:p>
          <a:p>
            <a:pPr marL="285750" indent="-285750">
              <a:buFont typeface="Arial" panose="020B0604020202020204" pitchFamily="34" charset="0"/>
              <a:buChar char="•"/>
            </a:pPr>
            <a:r>
              <a:rPr lang="en-US" sz="1400" dirty="0" smtClean="0"/>
              <a:t>Helps your Congress People understand the prevalence of this problem, so they can address it</a:t>
            </a:r>
          </a:p>
          <a:p>
            <a:pPr marL="285750" indent="-285750">
              <a:buFont typeface="Arial" panose="020B0604020202020204" pitchFamily="34" charset="0"/>
              <a:buChar char="•"/>
            </a:pPr>
            <a:r>
              <a:rPr lang="en-US" sz="1400" dirty="0" smtClean="0"/>
              <a:t>Helps IDHS find and take down skimming machines</a:t>
            </a:r>
          </a:p>
          <a:p>
            <a:pPr marL="285750" indent="-285750">
              <a:buFont typeface="Arial" panose="020B0604020202020204" pitchFamily="34" charset="0"/>
              <a:buChar char="•"/>
            </a:pPr>
            <a:r>
              <a:rPr lang="en-US" sz="1400" dirty="0" smtClean="0"/>
              <a:t>Helps from protect you avoid erroneous allegation of an intentional program violation and potential overpayment and sanctions later.</a:t>
            </a:r>
          </a:p>
        </p:txBody>
      </p:sp>
    </p:spTree>
    <p:extLst>
      <p:ext uri="{BB962C8B-B14F-4D97-AF65-F5344CB8AC3E}">
        <p14:creationId xmlns:p14="http://schemas.microsoft.com/office/powerpoint/2010/main" val="2260095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685800" y="514922"/>
            <a:ext cx="2133600" cy="5841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sp>
        <p:nvSpPr>
          <p:cNvPr id="3" name="Text Placeholder 2"/>
          <p:cNvSpPr>
            <a:spLocks noGrp="1"/>
          </p:cNvSpPr>
          <p:nvPr>
            <p:ph type="body" sz="quarter" idx="13"/>
          </p:nvPr>
        </p:nvSpPr>
        <p:spPr>
          <a:xfrm>
            <a:off x="777631" y="1217606"/>
            <a:ext cx="9702800" cy="508388"/>
          </a:xfrm>
        </p:spPr>
        <p:txBody>
          <a:bodyPr numCol="2">
            <a:normAutofit/>
          </a:bodyPr>
          <a:lstStyle/>
          <a:p>
            <a:pPr marL="0" indent="0">
              <a:lnSpc>
                <a:spcPct val="100000"/>
              </a:lnSpc>
              <a:spcBef>
                <a:spcPts val="0"/>
              </a:spcBef>
              <a:buNone/>
            </a:pPr>
            <a:r>
              <a:rPr lang="en-US" sz="2400" b="1" u="sng" dirty="0" smtClean="0"/>
              <a:t>Overpayments</a:t>
            </a:r>
          </a:p>
          <a:p>
            <a:pPr marL="0" indent="0">
              <a:lnSpc>
                <a:spcPct val="100000"/>
              </a:lnSpc>
              <a:spcBef>
                <a:spcPts val="0"/>
              </a:spcBef>
              <a:buNone/>
            </a:pPr>
            <a:endParaRPr lang="en-US" sz="1800" dirty="0" smtClean="0"/>
          </a:p>
        </p:txBody>
      </p:sp>
      <p:sp>
        <p:nvSpPr>
          <p:cNvPr id="5" name="Title 1"/>
          <p:cNvSpPr txBox="1">
            <a:spLocks/>
          </p:cNvSpPr>
          <p:nvPr/>
        </p:nvSpPr>
        <p:spPr>
          <a:xfrm>
            <a:off x="2819400" y="633442"/>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endParaRPr lang="en-US" sz="3200" dirty="0"/>
          </a:p>
        </p:txBody>
      </p:sp>
      <p:sp>
        <p:nvSpPr>
          <p:cNvPr id="7"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Keeping snap</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867512208"/>
              </p:ext>
            </p:extLst>
          </p:nvPr>
        </p:nvGraphicFramePr>
        <p:xfrm>
          <a:off x="685800" y="1725994"/>
          <a:ext cx="10330542" cy="4546600"/>
        </p:xfrm>
        <a:graphic>
          <a:graphicData uri="http://schemas.openxmlformats.org/drawingml/2006/table">
            <a:tbl>
              <a:tblPr firstRow="1" bandRow="1">
                <a:tableStyleId>{5C22544A-7EE6-4342-B048-85BDC9FD1C3A}</a:tableStyleId>
              </a:tblPr>
              <a:tblGrid>
                <a:gridCol w="1850571">
                  <a:extLst>
                    <a:ext uri="{9D8B030D-6E8A-4147-A177-3AD203B41FA5}">
                      <a16:colId xmlns:a16="http://schemas.microsoft.com/office/drawing/2014/main" val="2711475458"/>
                    </a:ext>
                  </a:extLst>
                </a:gridCol>
                <a:gridCol w="2960915">
                  <a:extLst>
                    <a:ext uri="{9D8B030D-6E8A-4147-A177-3AD203B41FA5}">
                      <a16:colId xmlns:a16="http://schemas.microsoft.com/office/drawing/2014/main" val="2867477045"/>
                    </a:ext>
                  </a:extLst>
                </a:gridCol>
                <a:gridCol w="5519056">
                  <a:extLst>
                    <a:ext uri="{9D8B030D-6E8A-4147-A177-3AD203B41FA5}">
                      <a16:colId xmlns:a16="http://schemas.microsoft.com/office/drawing/2014/main" val="229038202"/>
                    </a:ext>
                  </a:extLst>
                </a:gridCol>
              </a:tblGrid>
              <a:tr h="370840">
                <a:tc>
                  <a:txBody>
                    <a:bodyPr/>
                    <a:lstStyle/>
                    <a:p>
                      <a:r>
                        <a:rPr lang="en-US" baseline="0" dirty="0" smtClean="0"/>
                        <a:t>Type</a:t>
                      </a:r>
                      <a:endParaRPr lang="en-US" dirty="0"/>
                    </a:p>
                  </a:txBody>
                  <a:tcPr/>
                </a:tc>
                <a:tc>
                  <a:txBody>
                    <a:bodyPr/>
                    <a:lstStyle/>
                    <a:p>
                      <a:r>
                        <a:rPr lang="en-US" dirty="0" smtClean="0"/>
                        <a:t>Definition</a:t>
                      </a:r>
                      <a:endParaRPr lang="en-US" dirty="0"/>
                    </a:p>
                  </a:txBody>
                  <a:tcPr/>
                </a:tc>
                <a:tc>
                  <a:txBody>
                    <a:bodyPr/>
                    <a:lstStyle/>
                    <a:p>
                      <a:r>
                        <a:rPr lang="en-US" dirty="0" smtClean="0"/>
                        <a:t>Effect</a:t>
                      </a:r>
                      <a:endParaRPr lang="en-US" dirty="0"/>
                    </a:p>
                  </a:txBody>
                  <a:tcPr/>
                </a:tc>
                <a:extLst>
                  <a:ext uri="{0D108BD9-81ED-4DB2-BD59-A6C34878D82A}">
                    <a16:rowId xmlns:a16="http://schemas.microsoft.com/office/drawing/2014/main" val="2225219029"/>
                  </a:ext>
                </a:extLst>
              </a:tr>
              <a:tr h="370840">
                <a:tc>
                  <a:txBody>
                    <a:bodyPr/>
                    <a:lstStyle/>
                    <a:p>
                      <a:r>
                        <a:rPr lang="en-US" sz="1600" dirty="0" smtClean="0"/>
                        <a:t>Agency Error</a:t>
                      </a:r>
                      <a:endParaRPr lang="en-US" sz="1600" dirty="0"/>
                    </a:p>
                  </a:txBody>
                  <a:tcPr/>
                </a:tc>
                <a:tc>
                  <a:txBody>
                    <a:bodyPr/>
                    <a:lstStyle/>
                    <a:p>
                      <a:r>
                        <a:rPr lang="en-US" sz="1600" dirty="0" smtClean="0"/>
                        <a:t>Agency</a:t>
                      </a:r>
                      <a:r>
                        <a:rPr lang="en-US" sz="1600" baseline="0" dirty="0" smtClean="0"/>
                        <a:t> mistakes: e.g. not acting on change report, miscalculating benefits</a:t>
                      </a:r>
                      <a:endParaRPr lang="en-US" sz="1600" dirty="0"/>
                    </a:p>
                  </a:txBody>
                  <a:tcPr/>
                </a:tc>
                <a:tc rowSpan="2">
                  <a:txBody>
                    <a:bodyPr/>
                    <a:lstStyle/>
                    <a:p>
                      <a:r>
                        <a:rPr lang="en-US" sz="1600" b="0" i="0" kern="1200" dirty="0" smtClean="0">
                          <a:solidFill>
                            <a:schemeClr val="dk1"/>
                          </a:solidFill>
                          <a:effectLst/>
                          <a:latin typeface="+mn-lt"/>
                          <a:ea typeface="+mn-ea"/>
                          <a:cs typeface="+mn-cs"/>
                        </a:rPr>
                        <a:t>For active cases, the monthly recoupment amount is the greater of $10 or 10% of the SNAP unit's monthly benefit.</a:t>
                      </a:r>
                      <a:endParaRPr lang="en-US" sz="1600" dirty="0"/>
                    </a:p>
                  </a:txBody>
                  <a:tcPr/>
                </a:tc>
                <a:extLst>
                  <a:ext uri="{0D108BD9-81ED-4DB2-BD59-A6C34878D82A}">
                    <a16:rowId xmlns:a16="http://schemas.microsoft.com/office/drawing/2014/main" val="933243786"/>
                  </a:ext>
                </a:extLst>
              </a:tr>
              <a:tr h="370840">
                <a:tc>
                  <a:txBody>
                    <a:bodyPr/>
                    <a:lstStyle/>
                    <a:p>
                      <a:r>
                        <a:rPr lang="en-US" sz="1600" dirty="0" smtClean="0"/>
                        <a:t>Inadvertent</a:t>
                      </a:r>
                      <a:r>
                        <a:rPr lang="en-US" sz="1600" baseline="0" dirty="0" smtClean="0"/>
                        <a:t> Household Error</a:t>
                      </a:r>
                      <a:endParaRPr lang="en-US" sz="1600" dirty="0"/>
                    </a:p>
                  </a:txBody>
                  <a:tcPr/>
                </a:tc>
                <a:tc>
                  <a:txBody>
                    <a:bodyPr/>
                    <a:lstStyle/>
                    <a:p>
                      <a:r>
                        <a:rPr lang="en-US" sz="1600" dirty="0" smtClean="0"/>
                        <a:t>Member unintentionally</a:t>
                      </a:r>
                      <a:r>
                        <a:rPr lang="en-US" sz="1600" baseline="0" dirty="0" smtClean="0"/>
                        <a:t> gave incorrect information or failed to timely give information to DHS</a:t>
                      </a:r>
                      <a:endParaRPr lang="en-US" sz="1600" dirty="0"/>
                    </a:p>
                  </a:txBody>
                  <a:tcPr/>
                </a:tc>
                <a:tc vMerge="1">
                  <a:txBody>
                    <a:bodyPr/>
                    <a:lstStyle/>
                    <a:p>
                      <a:endParaRPr lang="en-US" dirty="0"/>
                    </a:p>
                  </a:txBody>
                  <a:tcPr/>
                </a:tc>
                <a:extLst>
                  <a:ext uri="{0D108BD9-81ED-4DB2-BD59-A6C34878D82A}">
                    <a16:rowId xmlns:a16="http://schemas.microsoft.com/office/drawing/2014/main" val="2522421728"/>
                  </a:ext>
                </a:extLst>
              </a:tr>
              <a:tr h="370840">
                <a:tc>
                  <a:txBody>
                    <a:bodyPr/>
                    <a:lstStyle/>
                    <a:p>
                      <a:r>
                        <a:rPr lang="en-US" sz="1600" dirty="0" smtClean="0"/>
                        <a:t>Intentional Program Violation</a:t>
                      </a:r>
                      <a:endParaRPr lang="en-US" sz="1600" dirty="0"/>
                    </a:p>
                  </a:txBody>
                  <a:tcPr/>
                </a:tc>
                <a:tc>
                  <a:txBody>
                    <a:bodyPr/>
                    <a:lstStyle/>
                    <a:p>
                      <a:r>
                        <a:rPr lang="en-US" sz="1600" dirty="0" smtClean="0"/>
                        <a:t>Member intentionally lies,</a:t>
                      </a:r>
                      <a:r>
                        <a:rPr lang="en-US" sz="1600" baseline="0" dirty="0" smtClean="0"/>
                        <a:t> misleads, or withholds information; Violate policy on legal use of SNAP</a:t>
                      </a:r>
                      <a:endParaRPr lang="en-US" sz="1600" dirty="0"/>
                    </a:p>
                  </a:txBody>
                  <a:tcPr/>
                </a:tc>
                <a:tc>
                  <a:txBody>
                    <a:bodyPr/>
                    <a:lstStyle/>
                    <a:p>
                      <a:r>
                        <a:rPr lang="en-US" sz="1600" dirty="0" smtClean="0"/>
                        <a:t>Hearing</a:t>
                      </a:r>
                      <a:r>
                        <a:rPr lang="en-US" sz="1600" baseline="0" dirty="0" smtClean="0"/>
                        <a:t> is scheduled without need to file appeal. It is important to participate. The burden of proof on DHS in these cases is high. So, we recommend getting legal assistance with these cases because they are complicated. In addition to paying back the overpayment, sanctioned members are banned from SNAP from 12 month – permanently.</a:t>
                      </a:r>
                    </a:p>
                    <a:p>
                      <a:endParaRPr lang="en-US" sz="1600" baseline="0" dirty="0" smtClean="0"/>
                    </a:p>
                    <a:p>
                      <a:r>
                        <a:rPr lang="en-US" sz="1600" baseline="0" dirty="0" smtClean="0"/>
                        <a:t>Monthly recoupment for active cases is limited to </a:t>
                      </a:r>
                      <a:r>
                        <a:rPr lang="en-US" sz="1600" b="0" i="0" kern="1200" dirty="0" smtClean="0">
                          <a:solidFill>
                            <a:schemeClr val="dk1"/>
                          </a:solidFill>
                          <a:effectLst/>
                          <a:latin typeface="+mn-lt"/>
                          <a:ea typeface="+mn-ea"/>
                          <a:cs typeface="+mn-cs"/>
                        </a:rPr>
                        <a:t>the greater of $20 or 20% of the monthly benefit the SNAP unit would receive if the person having the IPV was included.</a:t>
                      </a:r>
                      <a:endParaRPr lang="en-US" sz="1600" dirty="0"/>
                    </a:p>
                  </a:txBody>
                  <a:tcPr/>
                </a:tc>
                <a:extLst>
                  <a:ext uri="{0D108BD9-81ED-4DB2-BD59-A6C34878D82A}">
                    <a16:rowId xmlns:a16="http://schemas.microsoft.com/office/drawing/2014/main" val="1707841188"/>
                  </a:ext>
                </a:extLst>
              </a:tr>
            </a:tbl>
          </a:graphicData>
        </a:graphic>
      </p:graphicFrame>
    </p:spTree>
    <p:extLst>
      <p:ext uri="{BB962C8B-B14F-4D97-AF65-F5344CB8AC3E}">
        <p14:creationId xmlns:p14="http://schemas.microsoft.com/office/powerpoint/2010/main" val="945570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98654135"/>
              </p:ext>
            </p:extLst>
          </p:nvPr>
        </p:nvGraphicFramePr>
        <p:xfrm>
          <a:off x="598714" y="1132115"/>
          <a:ext cx="10692252" cy="44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4409" y="5532159"/>
            <a:ext cx="5689378" cy="307777"/>
          </a:xfrm>
          <a:prstGeom prst="rect">
            <a:avLst/>
          </a:prstGeom>
          <a:noFill/>
        </p:spPr>
        <p:txBody>
          <a:bodyPr wrap="none" rtlCol="0">
            <a:spAutoFit/>
          </a:bodyPr>
          <a:lstStyle/>
          <a:p>
            <a:r>
              <a:rPr lang="en-US" sz="1400" dirty="0" smtClean="0"/>
              <a:t>*If the notice is legally insufficient, these deadlines arguably do not apply.</a:t>
            </a:r>
            <a:endParaRPr lang="en-US" sz="1400" dirty="0"/>
          </a:p>
        </p:txBody>
      </p:sp>
      <p:sp>
        <p:nvSpPr>
          <p:cNvPr id="6" name="Title 1"/>
          <p:cNvSpPr txBox="1">
            <a:spLocks/>
          </p:cNvSpPr>
          <p:nvPr/>
        </p:nvSpPr>
        <p:spPr>
          <a:xfrm>
            <a:off x="2819400" y="419978"/>
            <a:ext cx="8877300"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smtClean="0"/>
              <a:t>Keeping snap</a:t>
            </a:r>
            <a:endParaRPr lang="en-US" sz="3200" dirty="0"/>
          </a:p>
        </p:txBody>
      </p:sp>
      <p:sp>
        <p:nvSpPr>
          <p:cNvPr id="8" name="Wave 7"/>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Tree>
    <p:extLst>
      <p:ext uri="{BB962C8B-B14F-4D97-AF65-F5344CB8AC3E}">
        <p14:creationId xmlns:p14="http://schemas.microsoft.com/office/powerpoint/2010/main" val="2539795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get help</a:t>
            </a:r>
            <a:endParaRPr lang="en-US" dirty="0"/>
          </a:p>
        </p:txBody>
      </p:sp>
      <p:sp>
        <p:nvSpPr>
          <p:cNvPr id="3" name="Text Placeholder 2"/>
          <p:cNvSpPr>
            <a:spLocks noGrp="1"/>
          </p:cNvSpPr>
          <p:nvPr>
            <p:ph type="body" sz="quarter" idx="13"/>
          </p:nvPr>
        </p:nvSpPr>
        <p:spPr>
          <a:xfrm>
            <a:off x="835025" y="1596904"/>
            <a:ext cx="10518775" cy="3843337"/>
          </a:xfrm>
        </p:spPr>
        <p:txBody>
          <a:bodyPr>
            <a:normAutofit lnSpcReduction="10000"/>
          </a:bodyPr>
          <a:lstStyle/>
          <a:p>
            <a:pPr marL="0" indent="0">
              <a:buNone/>
            </a:pPr>
            <a:r>
              <a:rPr lang="en-US" b="1" dirty="0" smtClean="0"/>
              <a:t>Legal Aid Chicago </a:t>
            </a:r>
            <a:r>
              <a:rPr lang="en-US" dirty="0" smtClean="0"/>
              <a:t>(Cook County)</a:t>
            </a:r>
          </a:p>
          <a:p>
            <a:pPr lvl="1"/>
            <a:r>
              <a:rPr lang="en-US" b="0" i="0" dirty="0" smtClean="0"/>
              <a:t>Legalaidchicago.org</a:t>
            </a:r>
          </a:p>
          <a:p>
            <a:pPr lvl="1"/>
            <a:r>
              <a:rPr lang="en-US" b="0" i="0" dirty="0" smtClean="0"/>
              <a:t>312-341-1070</a:t>
            </a:r>
          </a:p>
          <a:p>
            <a:pPr lvl="1"/>
            <a:endParaRPr lang="en-US" b="0" i="0" dirty="0"/>
          </a:p>
          <a:p>
            <a:pPr marL="0" lvl="1" indent="0">
              <a:buNone/>
            </a:pPr>
            <a:r>
              <a:rPr lang="en-US" sz="2800" i="0" dirty="0"/>
              <a:t>Prairie State Legal Aid </a:t>
            </a:r>
            <a:r>
              <a:rPr lang="en-US" b="0" i="0" dirty="0" smtClean="0"/>
              <a:t>(Northern Illinois)</a:t>
            </a:r>
          </a:p>
          <a:p>
            <a:pPr lvl="1"/>
            <a:r>
              <a:rPr lang="en-US" b="0" i="0" dirty="0" smtClean="0"/>
              <a:t>Pslegal.org</a:t>
            </a:r>
          </a:p>
          <a:p>
            <a:pPr lvl="1"/>
            <a:endParaRPr lang="en-US" b="0" i="0" dirty="0"/>
          </a:p>
          <a:p>
            <a:pPr marL="0" lvl="1" indent="0">
              <a:buNone/>
            </a:pPr>
            <a:r>
              <a:rPr lang="en-US" sz="2800" i="0" dirty="0"/>
              <a:t>Land of Lincoln </a:t>
            </a:r>
            <a:r>
              <a:rPr lang="en-US" b="0" i="0" dirty="0" smtClean="0"/>
              <a:t>(Central and Southern Illinois)</a:t>
            </a:r>
          </a:p>
          <a:p>
            <a:pPr marL="342900" lvl="1" indent="-342900"/>
            <a:r>
              <a:rPr lang="en-US" b="0" i="0" dirty="0" smtClean="0"/>
              <a:t>Lincolnlegal.org</a:t>
            </a:r>
          </a:p>
          <a:p>
            <a:pPr marL="342900" lvl="1" indent="-342900"/>
            <a:r>
              <a:rPr lang="en-US" b="0" i="0" dirty="0" smtClean="0"/>
              <a:t>618-398-0574</a:t>
            </a:r>
            <a:endParaRPr lang="en-US" b="0" i="0" dirty="0"/>
          </a:p>
          <a:p>
            <a:pPr lvl="1"/>
            <a:endParaRPr lang="en-US" b="0" i="0" dirty="0"/>
          </a:p>
        </p:txBody>
      </p:sp>
    </p:spTree>
    <p:extLst>
      <p:ext uri="{BB962C8B-B14F-4D97-AF65-F5344CB8AC3E}">
        <p14:creationId xmlns:p14="http://schemas.microsoft.com/office/powerpoint/2010/main" val="12045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12024"/>
            <a:ext cx="10515600" cy="1325563"/>
          </a:xfrm>
        </p:spPr>
        <p:txBody>
          <a:bodyPr/>
          <a:lstStyle/>
          <a:p>
            <a:r>
              <a:rPr lang="en-US" dirty="0" smtClean="0"/>
              <a:t>What is Snap?</a:t>
            </a:r>
            <a:endParaRPr lang="en-US" dirty="0"/>
          </a:p>
        </p:txBody>
      </p:sp>
      <p:sp>
        <p:nvSpPr>
          <p:cNvPr id="4" name="Rectangle 3"/>
          <p:cNvSpPr/>
          <p:nvPr/>
        </p:nvSpPr>
        <p:spPr>
          <a:xfrm>
            <a:off x="3151256" y="1212929"/>
            <a:ext cx="8636552" cy="1200329"/>
          </a:xfrm>
          <a:prstGeom prst="rect">
            <a:avLst/>
          </a:prstGeom>
        </p:spPr>
        <p:txBody>
          <a:bodyPr wrap="square">
            <a:spAutoFit/>
          </a:bodyPr>
          <a:lstStyle/>
          <a:p>
            <a:r>
              <a:rPr lang="en-US" dirty="0" smtClean="0">
                <a:solidFill>
                  <a:srgbClr val="1B1B1B"/>
                </a:solidFill>
                <a:latin typeface="Source Sans Pro Web"/>
              </a:rPr>
              <a:t>		      The Supplemental Nutrition Assistance Program (SNAP) 			      (formerly called “food stamps”)  </a:t>
            </a:r>
            <a:r>
              <a:rPr lang="en-US" dirty="0">
                <a:solidFill>
                  <a:srgbClr val="1B1B1B"/>
                </a:solidFill>
                <a:latin typeface="Source Sans Pro Web"/>
              </a:rPr>
              <a:t>provides food benefits to low-income families to supplement their grocery budget so they can afford the nutritious food essential to health and well-being</a:t>
            </a:r>
            <a:r>
              <a:rPr lang="en-US" dirty="0" smtClean="0">
                <a:solidFill>
                  <a:srgbClr val="1B1B1B"/>
                </a:solidFill>
                <a:latin typeface="Source Sans Pro Web"/>
              </a:rPr>
              <a:t>. </a:t>
            </a:r>
            <a:endParaRPr lang="en-US" dirty="0"/>
          </a:p>
        </p:txBody>
      </p:sp>
      <p:sp>
        <p:nvSpPr>
          <p:cNvPr id="8" name="Wave 7"/>
          <p:cNvSpPr/>
          <p:nvPr/>
        </p:nvSpPr>
        <p:spPr>
          <a:xfrm>
            <a:off x="3488714" y="1239718"/>
            <a:ext cx="1725544" cy="45713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pic>
        <p:nvPicPr>
          <p:cNvPr id="1026" name="Picture 2" descr="IDHS: Manage My Illinois Link Accou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78" y="1566482"/>
            <a:ext cx="2689761" cy="16935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3857687790"/>
              </p:ext>
            </p:extLst>
          </p:nvPr>
        </p:nvGraphicFramePr>
        <p:xfrm>
          <a:off x="3354456" y="2635394"/>
          <a:ext cx="8338929" cy="271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86409" y="3508513"/>
            <a:ext cx="2673625" cy="1384995"/>
          </a:xfrm>
          <a:prstGeom prst="rect">
            <a:avLst/>
          </a:prstGeom>
          <a:noFill/>
        </p:spPr>
        <p:txBody>
          <a:bodyPr wrap="square" rtlCol="0">
            <a:spAutoFit/>
          </a:bodyPr>
          <a:lstStyle/>
          <a:p>
            <a:r>
              <a:rPr lang="en-US" sz="1200" dirty="0" smtClean="0">
                <a:solidFill>
                  <a:srgbClr val="000000"/>
                </a:solidFill>
              </a:rPr>
              <a:t>If you’re interested in learning more about and getting updates on the Farm Bill, you can join mailing lists from the Food Research and Action Center (FRAC), the Center for Law and Social Policy (CLASP), and/or the Greater Chicago Food Depository.</a:t>
            </a:r>
          </a:p>
        </p:txBody>
      </p:sp>
    </p:spTree>
    <p:extLst>
      <p:ext uri="{BB962C8B-B14F-4D97-AF65-F5344CB8AC3E}">
        <p14:creationId xmlns:p14="http://schemas.microsoft.com/office/powerpoint/2010/main" val="350706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snap?</a:t>
            </a:r>
            <a:endParaRPr lang="en-US" dirty="0"/>
          </a:p>
        </p:txBody>
      </p:sp>
      <p:sp>
        <p:nvSpPr>
          <p:cNvPr id="4" name="Rectangle 3"/>
          <p:cNvSpPr/>
          <p:nvPr/>
        </p:nvSpPr>
        <p:spPr>
          <a:xfrm>
            <a:off x="1346402" y="1476840"/>
            <a:ext cx="8329246" cy="3693319"/>
          </a:xfrm>
          <a:prstGeom prst="rect">
            <a:avLst/>
          </a:prstGeom>
        </p:spPr>
        <p:txBody>
          <a:bodyPr wrap="square">
            <a:spAutoFit/>
          </a:bodyPr>
          <a:lstStyle/>
          <a:p>
            <a:r>
              <a:rPr lang="en-US" dirty="0" smtClean="0">
                <a:solidFill>
                  <a:srgbClr val="1B1B1B"/>
                </a:solidFill>
                <a:latin typeface="Source Sans Pro Web"/>
              </a:rPr>
              <a:t>Generally, SNAP can be </a:t>
            </a:r>
          </a:p>
          <a:p>
            <a:r>
              <a:rPr lang="en-US" dirty="0" smtClean="0">
                <a:solidFill>
                  <a:srgbClr val="1B1B1B"/>
                </a:solidFill>
                <a:latin typeface="Source Sans Pro Web"/>
              </a:rPr>
              <a:t>used to buy </a:t>
            </a:r>
            <a:r>
              <a:rPr lang="en-US" b="1" dirty="0" smtClean="0">
                <a:solidFill>
                  <a:srgbClr val="1B1B1B"/>
                </a:solidFill>
                <a:latin typeface="Source Sans Pro Web"/>
              </a:rPr>
              <a:t>ONLY</a:t>
            </a:r>
            <a:r>
              <a:rPr lang="en-US" dirty="0" smtClean="0">
                <a:solidFill>
                  <a:srgbClr val="1B1B1B"/>
                </a:solidFill>
                <a:latin typeface="Source Sans Pro Web"/>
              </a:rPr>
              <a:t>:</a:t>
            </a:r>
          </a:p>
          <a:p>
            <a:pPr marL="285750" indent="-285750">
              <a:buFont typeface="Arial" panose="020B0604020202020204" pitchFamily="34" charset="0"/>
              <a:buChar char="•"/>
            </a:pPr>
            <a:r>
              <a:rPr lang="en-US" dirty="0" smtClean="0">
                <a:solidFill>
                  <a:srgbClr val="1B1B1B"/>
                </a:solidFill>
                <a:latin typeface="Source Sans Pro Web"/>
              </a:rPr>
              <a:t>Unprepared foods </a:t>
            </a:r>
          </a:p>
          <a:p>
            <a:pPr marL="285750" indent="-285750">
              <a:buFont typeface="Arial" panose="020B0604020202020204" pitchFamily="34" charset="0"/>
              <a:buChar char="•"/>
            </a:pPr>
            <a:r>
              <a:rPr lang="en-US" dirty="0" smtClean="0">
                <a:solidFill>
                  <a:srgbClr val="1B1B1B"/>
                </a:solidFill>
                <a:latin typeface="Source Sans Pro Web"/>
              </a:rPr>
              <a:t>From qualified vendors</a:t>
            </a:r>
          </a:p>
          <a:p>
            <a:pPr marL="285750" indent="-285750">
              <a:buFont typeface="Arial" panose="020B0604020202020204" pitchFamily="34" charset="0"/>
              <a:buChar char="•"/>
            </a:pPr>
            <a:endParaRPr lang="en-US" dirty="0">
              <a:solidFill>
                <a:srgbClr val="1B1B1B"/>
              </a:solidFill>
              <a:latin typeface="Source Sans Pro Web"/>
            </a:endParaRPr>
          </a:p>
          <a:p>
            <a:r>
              <a:rPr lang="en-US" dirty="0" smtClean="0">
                <a:solidFill>
                  <a:srgbClr val="1B1B1B"/>
                </a:solidFill>
                <a:latin typeface="Source Sans Pro Web"/>
              </a:rPr>
              <a:t>You </a:t>
            </a:r>
            <a:r>
              <a:rPr lang="en-US" b="1" dirty="0" smtClean="0">
                <a:solidFill>
                  <a:srgbClr val="1B1B1B"/>
                </a:solidFill>
                <a:latin typeface="Source Sans Pro Web"/>
              </a:rPr>
              <a:t>cannot</a:t>
            </a:r>
            <a:r>
              <a:rPr lang="en-US" dirty="0" smtClean="0">
                <a:solidFill>
                  <a:srgbClr val="1B1B1B"/>
                </a:solidFill>
                <a:latin typeface="Source Sans Pro Web"/>
              </a:rPr>
              <a:t> buy:</a:t>
            </a:r>
          </a:p>
          <a:p>
            <a:pPr marL="285750" indent="-285750">
              <a:buFont typeface="Arial" panose="020B0604020202020204" pitchFamily="34" charset="0"/>
              <a:buChar char="•"/>
            </a:pPr>
            <a:r>
              <a:rPr lang="en-US" dirty="0" smtClean="0">
                <a:solidFill>
                  <a:srgbClr val="1B1B1B"/>
                </a:solidFill>
                <a:latin typeface="Source Sans Pro Web"/>
              </a:rPr>
              <a:t>Beer, wine, liquor, cigarette, or tobacco products</a:t>
            </a:r>
          </a:p>
          <a:p>
            <a:pPr marL="285750" indent="-285750">
              <a:buFont typeface="Arial" panose="020B0604020202020204" pitchFamily="34" charset="0"/>
              <a:buChar char="•"/>
            </a:pPr>
            <a:r>
              <a:rPr lang="en-US" dirty="0" smtClean="0">
                <a:solidFill>
                  <a:srgbClr val="1B1B1B"/>
                </a:solidFill>
                <a:latin typeface="Source Sans Pro Web"/>
              </a:rPr>
              <a:t>Vitamins, medicines, or supplements</a:t>
            </a:r>
          </a:p>
          <a:p>
            <a:pPr marL="285750" indent="-285750">
              <a:buFont typeface="Arial" panose="020B0604020202020204" pitchFamily="34" charset="0"/>
              <a:buChar char="•"/>
            </a:pPr>
            <a:r>
              <a:rPr lang="en-US" dirty="0" smtClean="0">
                <a:solidFill>
                  <a:srgbClr val="1B1B1B"/>
                </a:solidFill>
                <a:latin typeface="Source Sans Pro Web"/>
              </a:rPr>
              <a:t>Live animals (with some exceptions for seafood)</a:t>
            </a:r>
          </a:p>
          <a:p>
            <a:pPr marL="285750" indent="-285750">
              <a:buFont typeface="Arial" panose="020B0604020202020204" pitchFamily="34" charset="0"/>
              <a:buChar char="•"/>
            </a:pPr>
            <a:r>
              <a:rPr lang="en-US" dirty="0" smtClean="0">
                <a:solidFill>
                  <a:srgbClr val="1B1B1B"/>
                </a:solidFill>
                <a:latin typeface="Source Sans Pro Web"/>
              </a:rPr>
              <a:t>Any non-food items</a:t>
            </a:r>
          </a:p>
          <a:p>
            <a:pPr marL="285750" indent="-285750">
              <a:buFont typeface="Arial" panose="020B0604020202020204" pitchFamily="34" charset="0"/>
              <a:buChar char="•"/>
            </a:pPr>
            <a:r>
              <a:rPr lang="en-US" dirty="0" smtClean="0">
                <a:solidFill>
                  <a:srgbClr val="1B1B1B"/>
                </a:solidFill>
                <a:latin typeface="Source Sans Pro Web"/>
              </a:rPr>
              <a:t>Foods that are hot at the point of sale</a:t>
            </a:r>
          </a:p>
          <a:p>
            <a:pPr marL="742950" lvl="1" indent="-285750">
              <a:buFont typeface="Arial" panose="020B0604020202020204" pitchFamily="34" charset="0"/>
              <a:buChar char="•"/>
            </a:pPr>
            <a:r>
              <a:rPr lang="en-US" b="1" dirty="0" smtClean="0">
                <a:solidFill>
                  <a:srgbClr val="1B1B1B"/>
                </a:solidFill>
                <a:latin typeface="Source Sans Pro Web"/>
              </a:rPr>
              <a:t>EXCEPT: IL SNAP Restaurant Meals Waiver</a:t>
            </a:r>
          </a:p>
          <a:p>
            <a:pPr marL="285750" indent="-285750">
              <a:buFont typeface="Arial" panose="020B0604020202020204" pitchFamily="34" charset="0"/>
              <a:buChar char="•"/>
            </a:pPr>
            <a:endParaRPr lang="en-US" dirty="0"/>
          </a:p>
        </p:txBody>
      </p:sp>
      <p:pic>
        <p:nvPicPr>
          <p:cNvPr id="28" name="Picture 27"/>
          <p:cNvPicPr>
            <a:picLocks noChangeAspect="1"/>
          </p:cNvPicPr>
          <p:nvPr/>
        </p:nvPicPr>
        <p:blipFill>
          <a:blip r:embed="rId3"/>
          <a:stretch>
            <a:fillRect/>
          </a:stretch>
        </p:blipFill>
        <p:spPr>
          <a:xfrm>
            <a:off x="7388375" y="1361516"/>
            <a:ext cx="3979559" cy="2952576"/>
          </a:xfrm>
          <a:prstGeom prst="rect">
            <a:avLst/>
          </a:prstGeom>
        </p:spPr>
      </p:pic>
      <p:sp>
        <p:nvSpPr>
          <p:cNvPr id="29" name="Wave 28"/>
          <p:cNvSpPr/>
          <p:nvPr/>
        </p:nvSpPr>
        <p:spPr>
          <a:xfrm>
            <a:off x="333376" y="190442"/>
            <a:ext cx="1725544" cy="45713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Tree>
    <p:extLst>
      <p:ext uri="{BB962C8B-B14F-4D97-AF65-F5344CB8AC3E}">
        <p14:creationId xmlns:p14="http://schemas.microsoft.com/office/powerpoint/2010/main" val="389744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snap?</a:t>
            </a:r>
            <a:endParaRPr lang="en-US" dirty="0"/>
          </a:p>
        </p:txBody>
      </p:sp>
      <p:sp>
        <p:nvSpPr>
          <p:cNvPr id="18" name="Rounded Rectangle 17"/>
          <p:cNvSpPr/>
          <p:nvPr/>
        </p:nvSpPr>
        <p:spPr>
          <a:xfrm>
            <a:off x="433755" y="1371600"/>
            <a:ext cx="11424870" cy="4349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rPr>
              <a:t>Some SNAP recipients can use their SNAP to buy hot meals at certain </a:t>
            </a:r>
          </a:p>
          <a:p>
            <a:r>
              <a:rPr lang="en-US" sz="1600" dirty="0" smtClean="0">
                <a:solidFill>
                  <a:schemeClr val="bg1"/>
                </a:solidFill>
              </a:rPr>
              <a:t>restaurants.</a:t>
            </a:r>
          </a:p>
          <a:p>
            <a:endParaRPr lang="en-US" sz="1600" dirty="0">
              <a:solidFill>
                <a:schemeClr val="bg1"/>
              </a:solidFill>
            </a:endParaRPr>
          </a:p>
          <a:p>
            <a:endParaRPr lang="en-US" sz="1600" dirty="0" smtClean="0">
              <a:solidFill>
                <a:schemeClr val="bg1"/>
              </a:solidFill>
            </a:endParaRPr>
          </a:p>
          <a:p>
            <a:endParaRPr lang="en-US" sz="1600" dirty="0">
              <a:solidFill>
                <a:schemeClr val="bg1"/>
              </a:solidFill>
            </a:endParaRPr>
          </a:p>
          <a:p>
            <a:endParaRPr lang="en-US" sz="1600" dirty="0" smtClean="0">
              <a:solidFill>
                <a:schemeClr val="bg1"/>
              </a:solidFill>
            </a:endParaRPr>
          </a:p>
          <a:p>
            <a:endParaRPr lang="en-US" sz="1600" dirty="0">
              <a:solidFill>
                <a:schemeClr val="bg1"/>
              </a:solidFill>
            </a:endParaRPr>
          </a:p>
          <a:p>
            <a:endParaRPr lang="en-US" sz="1600" dirty="0" smtClean="0">
              <a:solidFill>
                <a:schemeClr val="bg1"/>
              </a:solidFill>
            </a:endParaRPr>
          </a:p>
          <a:p>
            <a:endParaRPr lang="en-US" sz="1600" dirty="0" smtClean="0">
              <a:solidFill>
                <a:schemeClr val="bg1"/>
              </a:solidFill>
            </a:endParaRPr>
          </a:p>
          <a:p>
            <a:r>
              <a:rPr lang="en-US" sz="1600" b="1" dirty="0" smtClean="0">
                <a:solidFill>
                  <a:schemeClr val="bg1"/>
                </a:solidFill>
              </a:rPr>
              <a:t>Who qualifies?</a:t>
            </a:r>
          </a:p>
          <a:p>
            <a:r>
              <a:rPr lang="en-US" sz="1600" dirty="0">
                <a:solidFill>
                  <a:schemeClr val="bg1"/>
                </a:solidFill>
              </a:rPr>
              <a:t> </a:t>
            </a:r>
            <a:r>
              <a:rPr lang="en-US" sz="1600" dirty="0" smtClean="0">
                <a:solidFill>
                  <a:schemeClr val="bg1"/>
                </a:solidFill>
              </a:rPr>
              <a:t>- Homeless*</a:t>
            </a:r>
          </a:p>
          <a:p>
            <a:r>
              <a:rPr lang="en-US" sz="1600" dirty="0">
                <a:solidFill>
                  <a:schemeClr val="bg1"/>
                </a:solidFill>
              </a:rPr>
              <a:t> </a:t>
            </a:r>
            <a:r>
              <a:rPr lang="en-US" sz="1600" dirty="0" smtClean="0">
                <a:solidFill>
                  <a:schemeClr val="bg1"/>
                </a:solidFill>
              </a:rPr>
              <a:t>- Qualified Members**</a:t>
            </a:r>
          </a:p>
          <a:p>
            <a:r>
              <a:rPr lang="en-US" sz="1600" dirty="0">
                <a:solidFill>
                  <a:schemeClr val="bg1"/>
                </a:solidFill>
              </a:rPr>
              <a:t> </a:t>
            </a:r>
            <a:r>
              <a:rPr lang="en-US" sz="1600" dirty="0" smtClean="0">
                <a:solidFill>
                  <a:schemeClr val="bg1"/>
                </a:solidFill>
              </a:rPr>
              <a:t>- Determined permanently and totally disabled by IDHS</a:t>
            </a:r>
          </a:p>
          <a:p>
            <a:endParaRPr lang="en-US" sz="1600" dirty="0">
              <a:solidFill>
                <a:schemeClr val="bg1"/>
              </a:solidFill>
            </a:endParaRPr>
          </a:p>
          <a:p>
            <a:r>
              <a:rPr lang="en-US" sz="1600" b="1" dirty="0" smtClean="0">
                <a:solidFill>
                  <a:schemeClr val="bg1"/>
                </a:solidFill>
              </a:rPr>
              <a:t>Do I have to apply? </a:t>
            </a:r>
            <a:r>
              <a:rPr lang="en-US" sz="1600" dirty="0" smtClean="0">
                <a:solidFill>
                  <a:schemeClr val="bg1"/>
                </a:solidFill>
              </a:rPr>
              <a:t>No, but you need to make sure that IDHS knows </a:t>
            </a:r>
          </a:p>
          <a:p>
            <a:r>
              <a:rPr lang="en-US" sz="1600" dirty="0" smtClean="0">
                <a:solidFill>
                  <a:schemeClr val="bg1"/>
                </a:solidFill>
              </a:rPr>
              <a:t>you’re eligible</a:t>
            </a:r>
          </a:p>
        </p:txBody>
      </p:sp>
      <p:grpSp>
        <p:nvGrpSpPr>
          <p:cNvPr id="25" name="Group 24"/>
          <p:cNvGrpSpPr/>
          <p:nvPr/>
        </p:nvGrpSpPr>
        <p:grpSpPr>
          <a:xfrm>
            <a:off x="838200" y="2357664"/>
            <a:ext cx="5461693" cy="1323408"/>
            <a:chOff x="6058658" y="1209273"/>
            <a:chExt cx="5461693" cy="1323408"/>
          </a:xfrm>
        </p:grpSpPr>
        <p:pic>
          <p:nvPicPr>
            <p:cNvPr id="19" name="Picture 18"/>
            <p:cNvPicPr>
              <a:picLocks noChangeAspect="1"/>
            </p:cNvPicPr>
            <p:nvPr/>
          </p:nvPicPr>
          <p:blipFill rotWithShape="1">
            <a:blip r:embed="rId3"/>
            <a:srcRect b="41498"/>
            <a:stretch/>
          </p:blipFill>
          <p:spPr>
            <a:xfrm>
              <a:off x="6058658" y="1209273"/>
              <a:ext cx="2651921" cy="1323408"/>
            </a:xfrm>
            <a:prstGeom prst="rect">
              <a:avLst/>
            </a:prstGeom>
          </p:spPr>
        </p:pic>
        <p:pic>
          <p:nvPicPr>
            <p:cNvPr id="24" name="Picture 23"/>
            <p:cNvPicPr>
              <a:picLocks noChangeAspect="1"/>
            </p:cNvPicPr>
            <p:nvPr/>
          </p:nvPicPr>
          <p:blipFill rotWithShape="1">
            <a:blip r:embed="rId3"/>
            <a:srcRect t="56135"/>
            <a:stretch/>
          </p:blipFill>
          <p:spPr>
            <a:xfrm>
              <a:off x="8868430" y="1374827"/>
              <a:ext cx="2651921" cy="992300"/>
            </a:xfrm>
            <a:prstGeom prst="rect">
              <a:avLst/>
            </a:prstGeom>
          </p:spPr>
        </p:pic>
      </p:grpSp>
      <p:sp>
        <p:nvSpPr>
          <p:cNvPr id="27" name="Rectangle 26"/>
          <p:cNvSpPr/>
          <p:nvPr/>
        </p:nvSpPr>
        <p:spPr>
          <a:xfrm>
            <a:off x="304800" y="5911482"/>
            <a:ext cx="8556214" cy="738664"/>
          </a:xfrm>
          <a:prstGeom prst="rect">
            <a:avLst/>
          </a:prstGeom>
        </p:spPr>
        <p:txBody>
          <a:bodyPr wrap="square">
            <a:spAutoFit/>
          </a:bodyPr>
          <a:lstStyle/>
          <a:p>
            <a:r>
              <a:rPr lang="en-US" sz="1400" b="1" dirty="0">
                <a:solidFill>
                  <a:schemeClr val="bg1"/>
                </a:solidFill>
              </a:rPr>
              <a:t>More info at: </a:t>
            </a:r>
            <a:r>
              <a:rPr lang="en-US" sz="1400" dirty="0">
                <a:solidFill>
                  <a:schemeClr val="bg1"/>
                </a:solidFill>
              </a:rPr>
              <a:t>https://www.dhs.state.il.us/page.aspx?item=145505#:~:text=The%20Restaurant%20Meals%20Program%20(RMP,prepared%20meals%20at%20authorized%20restaurants. </a:t>
            </a:r>
          </a:p>
        </p:txBody>
      </p:sp>
      <p:sp>
        <p:nvSpPr>
          <p:cNvPr id="29" name="Wave 28"/>
          <p:cNvSpPr/>
          <p:nvPr/>
        </p:nvSpPr>
        <p:spPr>
          <a:xfrm>
            <a:off x="333376" y="190442"/>
            <a:ext cx="1725544" cy="45713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6474" y="1690688"/>
            <a:ext cx="4516252" cy="3666708"/>
          </a:xfrm>
          <a:prstGeom prst="rect">
            <a:avLst/>
          </a:prstGeom>
        </p:spPr>
      </p:pic>
    </p:spTree>
    <p:extLst>
      <p:ext uri="{BB962C8B-B14F-4D97-AF65-F5344CB8AC3E}">
        <p14:creationId xmlns:p14="http://schemas.microsoft.com/office/powerpoint/2010/main" val="353883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078" y="1327114"/>
            <a:ext cx="10952922" cy="4247317"/>
          </a:xfrm>
          <a:prstGeom prst="rect">
            <a:avLst/>
          </a:prstGeom>
        </p:spPr>
        <p:txBody>
          <a:bodyPr wrap="square">
            <a:spAutoFit/>
          </a:bodyPr>
          <a:lstStyle/>
          <a:p>
            <a:pPr marL="1943100"/>
            <a:r>
              <a:rPr lang="en-US" dirty="0" smtClean="0">
                <a:solidFill>
                  <a:srgbClr val="1B1B1B"/>
                </a:solidFill>
                <a:latin typeface="Source Sans Pro Web"/>
              </a:rPr>
              <a:t>SNAP household it the unit of people who are receiving SNAP together, under one case number</a:t>
            </a:r>
          </a:p>
          <a:p>
            <a:pPr marL="1943100">
              <a:buFont typeface="Arial" panose="020B0604020202020204" pitchFamily="34" charset="0"/>
              <a:buChar char="•"/>
            </a:pPr>
            <a:r>
              <a:rPr lang="en-US" dirty="0" smtClean="0">
                <a:solidFill>
                  <a:srgbClr val="1B1B1B"/>
                </a:solidFill>
                <a:latin typeface="Source Sans Pro Web"/>
              </a:rPr>
              <a:t> All countable income and expenses for the SNAP household is considered together</a:t>
            </a:r>
          </a:p>
          <a:p>
            <a:pPr marL="1943100">
              <a:buFont typeface="Arial" panose="020B0604020202020204" pitchFamily="34" charset="0"/>
              <a:buChar char="•"/>
            </a:pPr>
            <a:r>
              <a:rPr lang="en-US" dirty="0" smtClean="0">
                <a:solidFill>
                  <a:srgbClr val="1B1B1B"/>
                </a:solidFill>
                <a:latin typeface="Source Sans Pro Web"/>
              </a:rPr>
              <a:t> Benefits are issued into a shared LINK account</a:t>
            </a:r>
          </a:p>
          <a:p>
            <a:pPr marL="285750" indent="-285750">
              <a:buFont typeface="Arial" panose="020B0604020202020204" pitchFamily="34" charset="0"/>
              <a:buChar char="•"/>
            </a:pPr>
            <a:endParaRPr lang="en-US" dirty="0">
              <a:solidFill>
                <a:srgbClr val="1B1B1B"/>
              </a:solidFill>
              <a:latin typeface="Source Sans Pro Web"/>
            </a:endParaRPr>
          </a:p>
          <a:p>
            <a:r>
              <a:rPr lang="en-US" dirty="0" smtClean="0">
                <a:solidFill>
                  <a:srgbClr val="1B1B1B"/>
                </a:solidFill>
                <a:latin typeface="Source Sans Pro Web"/>
              </a:rPr>
              <a:t>Generally, people living together and buying and preparing food together are considered part of the same household.</a:t>
            </a:r>
          </a:p>
          <a:p>
            <a:pPr marL="285750" indent="-285750">
              <a:buFont typeface="Arial" panose="020B0604020202020204" pitchFamily="34" charset="0"/>
              <a:buChar char="•"/>
            </a:pPr>
            <a:r>
              <a:rPr lang="en-US" dirty="0" smtClean="0">
                <a:solidFill>
                  <a:srgbClr val="1B1B1B"/>
                </a:solidFill>
                <a:latin typeface="Source Sans Pro Web"/>
              </a:rPr>
              <a:t>They don’t need to be related</a:t>
            </a:r>
          </a:p>
          <a:p>
            <a:pPr marL="285750" indent="-285750">
              <a:buFont typeface="Arial" panose="020B0604020202020204" pitchFamily="34" charset="0"/>
              <a:buChar char="•"/>
            </a:pPr>
            <a:r>
              <a:rPr lang="en-US" dirty="0" smtClean="0">
                <a:solidFill>
                  <a:srgbClr val="1B1B1B"/>
                </a:solidFill>
                <a:latin typeface="Source Sans Pro Web"/>
              </a:rPr>
              <a:t>Some family members could be excluded because they’re ineligible</a:t>
            </a:r>
          </a:p>
          <a:p>
            <a:pPr marL="285750" indent="-285750">
              <a:buFont typeface="Arial" panose="020B0604020202020204" pitchFamily="34" charset="0"/>
              <a:buChar char="•"/>
            </a:pPr>
            <a:r>
              <a:rPr lang="en-US" dirty="0" smtClean="0">
                <a:solidFill>
                  <a:srgbClr val="1B1B1B"/>
                </a:solidFill>
                <a:latin typeface="Source Sans Pro Web"/>
              </a:rPr>
              <a:t>Some family members living in the house might be in the unit even if they don’t buy and prepare food with others</a:t>
            </a:r>
          </a:p>
          <a:p>
            <a:endParaRPr lang="en-US" dirty="0">
              <a:solidFill>
                <a:srgbClr val="1B1B1B"/>
              </a:solidFill>
              <a:latin typeface="Source Sans Pro Web"/>
            </a:endParaRPr>
          </a:p>
          <a:p>
            <a:r>
              <a:rPr lang="en-US" dirty="0" smtClean="0">
                <a:solidFill>
                  <a:srgbClr val="1B1B1B"/>
                </a:solidFill>
                <a:latin typeface="Source Sans Pro Web"/>
              </a:rPr>
              <a:t>It is DHS’s job – not YOURS! – to know who should and should not be in the SNAP Household. </a:t>
            </a:r>
          </a:p>
          <a:p>
            <a:r>
              <a:rPr lang="en-US" b="1" dirty="0" smtClean="0">
                <a:solidFill>
                  <a:srgbClr val="1B1B1B"/>
                </a:solidFill>
                <a:latin typeface="Source Sans Pro Web"/>
              </a:rPr>
              <a:t>List everyone in the home on the application and give IDHS the information it requests so they can figure it out.</a:t>
            </a:r>
          </a:p>
        </p:txBody>
      </p:sp>
      <p:sp>
        <p:nvSpPr>
          <p:cNvPr id="9" name="Wave 8"/>
          <p:cNvSpPr/>
          <p:nvPr/>
        </p:nvSpPr>
        <p:spPr>
          <a:xfrm>
            <a:off x="571500" y="419978"/>
            <a:ext cx="2133600" cy="5841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a:t>
            </a:r>
            <a:endParaRPr lang="en-US" dirty="0"/>
          </a:p>
        </p:txBody>
      </p:sp>
      <p:sp>
        <p:nvSpPr>
          <p:cNvPr id="11" name="Title 1"/>
          <p:cNvSpPr>
            <a:spLocks noGrp="1"/>
          </p:cNvSpPr>
          <p:nvPr>
            <p:ph type="title"/>
          </p:nvPr>
        </p:nvSpPr>
        <p:spPr>
          <a:xfrm>
            <a:off x="2705100" y="343778"/>
            <a:ext cx="8978900" cy="741399"/>
          </a:xfrm>
        </p:spPr>
        <p:txBody>
          <a:bodyPr>
            <a:normAutofit/>
          </a:bodyPr>
          <a:lstStyle/>
          <a:p>
            <a:r>
              <a:rPr lang="en-US" sz="3200" dirty="0" smtClean="0"/>
              <a:t>What is a snap household and who is in it?</a:t>
            </a:r>
            <a:endParaRPr lang="en-US" sz="3200" dirty="0"/>
          </a:p>
        </p:txBody>
      </p:sp>
      <p:pic>
        <p:nvPicPr>
          <p:cNvPr id="10" name="Picture 9"/>
          <p:cNvPicPr>
            <a:picLocks noChangeAspect="1"/>
          </p:cNvPicPr>
          <p:nvPr/>
        </p:nvPicPr>
        <p:blipFill rotWithShape="1">
          <a:blip r:embed="rId2">
            <a:clrChange>
              <a:clrFrom>
                <a:srgbClr val="B2B2B2"/>
              </a:clrFrom>
              <a:clrTo>
                <a:srgbClr val="B2B2B2">
                  <a:alpha val="0"/>
                </a:srgbClr>
              </a:clrTo>
            </a:clrChange>
          </a:blip>
          <a:srcRect l="1672" t="9494" b="3596"/>
          <a:stretch/>
        </p:blipFill>
        <p:spPr>
          <a:xfrm>
            <a:off x="728258" y="1309579"/>
            <a:ext cx="1820084" cy="1123296"/>
          </a:xfrm>
          <a:prstGeom prst="rect">
            <a:avLst/>
          </a:prstGeom>
        </p:spPr>
      </p:pic>
      <p:sp>
        <p:nvSpPr>
          <p:cNvPr id="14" name="Rectangle 13"/>
          <p:cNvSpPr/>
          <p:nvPr/>
        </p:nvSpPr>
        <p:spPr>
          <a:xfrm>
            <a:off x="383016" y="5911334"/>
            <a:ext cx="1176925" cy="369332"/>
          </a:xfrm>
          <a:prstGeom prst="rect">
            <a:avLst/>
          </a:prstGeom>
        </p:spPr>
        <p:txBody>
          <a:bodyPr wrap="none">
            <a:spAutoFit/>
          </a:bodyPr>
          <a:lstStyle/>
          <a:p>
            <a:r>
              <a:rPr lang="en-US" dirty="0">
                <a:solidFill>
                  <a:srgbClr val="FFFFFF"/>
                </a:solidFill>
                <a:latin typeface="Segoe UI" panose="020B0502040204020203" pitchFamily="34" charset="0"/>
              </a:rPr>
              <a:t>PM </a:t>
            </a:r>
            <a:r>
              <a:rPr lang="en-US" dirty="0" smtClean="0">
                <a:solidFill>
                  <a:srgbClr val="FFFFFF"/>
                </a:solidFill>
                <a:latin typeface="Segoe UI" panose="020B0502040204020203" pitchFamily="34" charset="0"/>
              </a:rPr>
              <a:t>04-05</a:t>
            </a:r>
            <a:endParaRPr lang="en-US" b="0" i="0" dirty="0">
              <a:solidFill>
                <a:srgbClr val="FFFFFF"/>
              </a:solidFill>
              <a:effectLst/>
              <a:latin typeface="Segoe UI" panose="020B0502040204020203" pitchFamily="34" charset="0"/>
            </a:endParaRPr>
          </a:p>
        </p:txBody>
      </p:sp>
    </p:spTree>
    <p:extLst>
      <p:ext uri="{BB962C8B-B14F-4D97-AF65-F5344CB8AC3E}">
        <p14:creationId xmlns:p14="http://schemas.microsoft.com/office/powerpoint/2010/main" val="257511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078" y="1219872"/>
            <a:ext cx="10952922" cy="4478149"/>
          </a:xfrm>
          <a:prstGeom prst="rect">
            <a:avLst/>
          </a:prstGeom>
        </p:spPr>
        <p:txBody>
          <a:bodyPr wrap="square">
            <a:spAutoFit/>
          </a:bodyPr>
          <a:lstStyle/>
          <a:p>
            <a:r>
              <a:rPr lang="en-US" b="1" dirty="0" smtClean="0">
                <a:solidFill>
                  <a:srgbClr val="1B1B1B"/>
                </a:solidFill>
                <a:latin typeface="Source Sans Pro Web"/>
              </a:rPr>
              <a:t>What does living separately mean:</a:t>
            </a:r>
          </a:p>
          <a:p>
            <a:r>
              <a:rPr lang="en-US" altLang="en-US" sz="1600" dirty="0">
                <a:solidFill>
                  <a:srgbClr val="000000"/>
                </a:solidFill>
                <a:latin typeface="Segoe UI" panose="020B0502040204020203" pitchFamily="34" charset="0"/>
                <a:cs typeface="Segoe UI" panose="020B0502040204020203" pitchFamily="34" charset="0"/>
              </a:rPr>
              <a:t>The living quarters are considered separate even if there is a shared entrance (e.g., a hallway or stairway). </a:t>
            </a:r>
          </a:p>
          <a:p>
            <a:endParaRPr lang="en-US" b="1" dirty="0" smtClean="0">
              <a:solidFill>
                <a:srgbClr val="1B1B1B"/>
              </a:solidFill>
              <a:latin typeface="Source Sans Pro Web"/>
            </a:endParaRPr>
          </a:p>
          <a:p>
            <a:r>
              <a:rPr lang="en-US" b="1" dirty="0" smtClean="0">
                <a:solidFill>
                  <a:srgbClr val="1B1B1B"/>
                </a:solidFill>
                <a:latin typeface="Source Sans Pro Web"/>
              </a:rPr>
              <a:t>Required SNAP Household members, if living together:</a:t>
            </a:r>
          </a:p>
          <a:p>
            <a:pPr marL="285750" indent="-285750">
              <a:spcAft>
                <a:spcPts val="600"/>
              </a:spcAft>
              <a:buFont typeface="Arial" panose="020B0604020202020204" pitchFamily="34" charset="0"/>
              <a:buChar char="•"/>
            </a:pPr>
            <a:r>
              <a:rPr lang="en-US" sz="1600" b="1" dirty="0" smtClean="0">
                <a:solidFill>
                  <a:srgbClr val="1B1B1B"/>
                </a:solidFill>
                <a:latin typeface="Source Sans Pro Web"/>
              </a:rPr>
              <a:t>Spouses</a:t>
            </a:r>
            <a:r>
              <a:rPr lang="en-US" sz="1600" dirty="0" smtClean="0">
                <a:solidFill>
                  <a:srgbClr val="1B1B1B"/>
                </a:solidFill>
                <a:latin typeface="Source Sans Pro Web"/>
              </a:rPr>
              <a:t> (note that issues around this might arise if DV is present)</a:t>
            </a:r>
          </a:p>
          <a:p>
            <a:pPr marL="285750" indent="-285750">
              <a:spcAft>
                <a:spcPts val="600"/>
              </a:spcAft>
              <a:buFont typeface="Arial" panose="020B0604020202020204" pitchFamily="34" charset="0"/>
              <a:buChar char="•"/>
            </a:pPr>
            <a:r>
              <a:rPr lang="en-US" sz="1600" b="1" dirty="0" smtClean="0">
                <a:solidFill>
                  <a:srgbClr val="1B1B1B"/>
                </a:solidFill>
                <a:latin typeface="Source Sans Pro Web"/>
              </a:rPr>
              <a:t>Parent and their child who is under 22 years old</a:t>
            </a:r>
          </a:p>
          <a:p>
            <a:pPr marL="285750" indent="-285750">
              <a:spcAft>
                <a:spcPts val="600"/>
              </a:spcAft>
              <a:buFont typeface="Arial" panose="020B0604020202020204" pitchFamily="34" charset="0"/>
              <a:buChar char="•"/>
            </a:pPr>
            <a:r>
              <a:rPr lang="en-US" sz="1600" b="1" dirty="0" smtClean="0">
                <a:solidFill>
                  <a:srgbClr val="1B1B1B"/>
                </a:solidFill>
                <a:latin typeface="Source Sans Pro Web"/>
              </a:rPr>
              <a:t>Any child under 18 </a:t>
            </a:r>
            <a:r>
              <a:rPr lang="en-US" sz="1600" dirty="0" smtClean="0">
                <a:solidFill>
                  <a:srgbClr val="1B1B1B"/>
                </a:solidFill>
                <a:latin typeface="Source Sans Pro Web"/>
              </a:rPr>
              <a:t>(except for foster children) under parental control of an adult SNAP member</a:t>
            </a:r>
          </a:p>
          <a:p>
            <a:pPr marL="285750" indent="-285750">
              <a:spcAft>
                <a:spcPts val="600"/>
              </a:spcAft>
              <a:buFont typeface="Arial" panose="020B0604020202020204" pitchFamily="34" charset="0"/>
              <a:buChar char="•"/>
            </a:pPr>
            <a:r>
              <a:rPr lang="en-US" sz="1600" dirty="0" smtClean="0">
                <a:solidFill>
                  <a:srgbClr val="1B1B1B"/>
                </a:solidFill>
                <a:latin typeface="Source Sans Pro Web"/>
              </a:rPr>
              <a:t>Required family members are part of the SNAP Household, </a:t>
            </a:r>
            <a:r>
              <a:rPr lang="en-US" sz="1600" b="1" u="sng" dirty="0" smtClean="0">
                <a:solidFill>
                  <a:srgbClr val="1B1B1B"/>
                </a:solidFill>
                <a:latin typeface="Source Sans Pro Web"/>
              </a:rPr>
              <a:t>even if that member is ineligible</a:t>
            </a:r>
            <a:r>
              <a:rPr lang="en-US" sz="1600" dirty="0" smtClean="0">
                <a:solidFill>
                  <a:srgbClr val="1B1B1B"/>
                </a:solidFill>
                <a:latin typeface="Source Sans Pro Web"/>
              </a:rPr>
              <a:t>. Income will be treated differently. More on that later…</a:t>
            </a:r>
          </a:p>
          <a:p>
            <a:pPr marL="285750" indent="-285750">
              <a:buFont typeface="Arial" panose="020B0604020202020204" pitchFamily="34" charset="0"/>
              <a:buChar char="•"/>
            </a:pPr>
            <a:endParaRPr lang="en-US" dirty="0">
              <a:solidFill>
                <a:srgbClr val="1B1B1B"/>
              </a:solidFill>
              <a:latin typeface="Source Sans Pro Web"/>
            </a:endParaRPr>
          </a:p>
          <a:p>
            <a:r>
              <a:rPr lang="en-US" b="1" dirty="0" smtClean="0">
                <a:solidFill>
                  <a:srgbClr val="1B1B1B"/>
                </a:solidFill>
                <a:latin typeface="Source Sans Pro Web"/>
              </a:rPr>
              <a:t>The following are not part of the SNAP Household:</a:t>
            </a:r>
          </a:p>
          <a:p>
            <a:pPr marL="285750" indent="-285750">
              <a:spcAft>
                <a:spcPts val="600"/>
              </a:spcAft>
              <a:buFont typeface="Arial" panose="020B0604020202020204" pitchFamily="34" charset="0"/>
              <a:buChar char="•"/>
            </a:pPr>
            <a:r>
              <a:rPr lang="en-US" sz="1600" dirty="0" smtClean="0">
                <a:solidFill>
                  <a:srgbClr val="1B1B1B"/>
                </a:solidFill>
                <a:latin typeface="Source Sans Pro Web"/>
              </a:rPr>
              <a:t>Unless a required member, anyone living together but does not </a:t>
            </a:r>
            <a:r>
              <a:rPr lang="en-US" sz="1600" dirty="0">
                <a:solidFill>
                  <a:srgbClr val="1B1B1B"/>
                </a:solidFill>
                <a:latin typeface="Source Sans Pro Web"/>
              </a:rPr>
              <a:t>usually buy and prepare their food together</a:t>
            </a:r>
            <a:r>
              <a:rPr lang="en-US" sz="1600" dirty="0" smtClean="0">
                <a:solidFill>
                  <a:srgbClr val="1B1B1B"/>
                </a:solidFill>
                <a:latin typeface="Source Sans Pro Web"/>
              </a:rPr>
              <a:t>.</a:t>
            </a:r>
          </a:p>
          <a:p>
            <a:pPr marL="285750" indent="-285750">
              <a:spcAft>
                <a:spcPts val="600"/>
              </a:spcAft>
              <a:buFont typeface="Arial" panose="020B0604020202020204" pitchFamily="34" charset="0"/>
              <a:buChar char="•"/>
            </a:pPr>
            <a:r>
              <a:rPr lang="en-US" sz="1600" dirty="0" smtClean="0">
                <a:solidFill>
                  <a:srgbClr val="1B1B1B"/>
                </a:solidFill>
                <a:latin typeface="Source Sans Pro Web"/>
              </a:rPr>
              <a:t>Roomers and boarders</a:t>
            </a:r>
          </a:p>
          <a:p>
            <a:pPr marL="285750" indent="-285750">
              <a:spcAft>
                <a:spcPts val="600"/>
              </a:spcAft>
              <a:buFont typeface="Arial" panose="020B0604020202020204" pitchFamily="34" charset="0"/>
              <a:buChar char="•"/>
            </a:pPr>
            <a:r>
              <a:rPr lang="en-US" sz="1600" dirty="0" smtClean="0">
                <a:solidFill>
                  <a:srgbClr val="1B1B1B"/>
                </a:solidFill>
                <a:latin typeface="Source Sans Pro Web"/>
              </a:rPr>
              <a:t>Live-in attendants</a:t>
            </a:r>
          </a:p>
          <a:p>
            <a:pPr marL="285750" indent="-285750">
              <a:spcAft>
                <a:spcPts val="600"/>
              </a:spcAft>
              <a:buFont typeface="Arial" panose="020B0604020202020204" pitchFamily="34" charset="0"/>
              <a:buChar char="•"/>
            </a:pPr>
            <a:r>
              <a:rPr lang="en-US" sz="1600" dirty="0" smtClean="0">
                <a:solidFill>
                  <a:srgbClr val="1B1B1B"/>
                </a:solidFill>
                <a:latin typeface="Source Sans Pro Web"/>
              </a:rPr>
              <a:t>Ineligible college students</a:t>
            </a:r>
          </a:p>
        </p:txBody>
      </p:sp>
      <p:sp>
        <p:nvSpPr>
          <p:cNvPr id="6" name="Rectangle 2"/>
          <p:cNvSpPr>
            <a:spLocks noChangeArrowheads="1"/>
          </p:cNvSpPr>
          <p:nvPr/>
        </p:nvSpPr>
        <p:spPr bwMode="auto">
          <a:xfrm>
            <a:off x="6095967" y="-495623"/>
            <a:ext cx="65" cy="99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FFFF"/>
                </a:solidFill>
                <a:effectLst/>
                <a:latin typeface="Segoe UI" panose="020B0502040204020203" pitchFamily="34" charset="0"/>
                <a:cs typeface="Segoe UI" panose="020B0502040204020203" pitchFamily="34" charset="0"/>
              </a:rPr>
              <a:t/>
            </a:r>
            <a:br>
              <a:rPr kumimoji="0" lang="en-US" altLang="en-US" sz="1800" b="0" i="0" u="none" strike="noStrike" cap="none" normalizeH="0" baseline="0" dirty="0" smtClean="0">
                <a:ln>
                  <a:noFill/>
                </a:ln>
                <a:solidFill>
                  <a:srgbClr val="FFFFFF"/>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383016" y="5911334"/>
            <a:ext cx="1176925" cy="369332"/>
          </a:xfrm>
          <a:prstGeom prst="rect">
            <a:avLst/>
          </a:prstGeom>
        </p:spPr>
        <p:txBody>
          <a:bodyPr wrap="none">
            <a:spAutoFit/>
          </a:bodyPr>
          <a:lstStyle/>
          <a:p>
            <a:r>
              <a:rPr lang="en-US" dirty="0">
                <a:solidFill>
                  <a:srgbClr val="FFFFFF"/>
                </a:solidFill>
                <a:latin typeface="Segoe UI" panose="020B0502040204020203" pitchFamily="34" charset="0"/>
              </a:rPr>
              <a:t>PM </a:t>
            </a:r>
            <a:r>
              <a:rPr lang="en-US" dirty="0" smtClean="0">
                <a:solidFill>
                  <a:srgbClr val="FFFFFF"/>
                </a:solidFill>
                <a:latin typeface="Segoe UI" panose="020B0502040204020203" pitchFamily="34" charset="0"/>
              </a:rPr>
              <a:t>04-05</a:t>
            </a:r>
            <a:endParaRPr lang="en-US" b="0" i="0" dirty="0">
              <a:solidFill>
                <a:srgbClr val="FFFFFF"/>
              </a:solidFill>
              <a:effectLst/>
              <a:latin typeface="Segoe UI" panose="020B0502040204020203" pitchFamily="34" charset="0"/>
            </a:endParaRPr>
          </a:p>
        </p:txBody>
      </p:sp>
      <p:sp>
        <p:nvSpPr>
          <p:cNvPr id="11" name="Title 1"/>
          <p:cNvSpPr>
            <a:spLocks noGrp="1"/>
          </p:cNvSpPr>
          <p:nvPr>
            <p:ph type="title"/>
          </p:nvPr>
        </p:nvSpPr>
        <p:spPr>
          <a:xfrm>
            <a:off x="2705100" y="343778"/>
            <a:ext cx="8978900" cy="741399"/>
          </a:xfrm>
        </p:spPr>
        <p:txBody>
          <a:bodyPr>
            <a:normAutofit/>
          </a:bodyPr>
          <a:lstStyle/>
          <a:p>
            <a:r>
              <a:rPr lang="en-US" sz="3200" dirty="0" smtClean="0"/>
              <a:t>What is a snap household and who is in it?</a:t>
            </a:r>
            <a:endParaRPr lang="en-US" sz="3200" dirty="0"/>
          </a:p>
        </p:txBody>
      </p:sp>
      <p:sp>
        <p:nvSpPr>
          <p:cNvPr id="12" name="Wave 11"/>
          <p:cNvSpPr/>
          <p:nvPr/>
        </p:nvSpPr>
        <p:spPr>
          <a:xfrm>
            <a:off x="383016" y="422395"/>
            <a:ext cx="2133600" cy="5841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spTree>
    <p:extLst>
      <p:ext uri="{BB962C8B-B14F-4D97-AF65-F5344CB8AC3E}">
        <p14:creationId xmlns:p14="http://schemas.microsoft.com/office/powerpoint/2010/main" val="1489957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100" y="343778"/>
            <a:ext cx="8978900" cy="741399"/>
          </a:xfrm>
        </p:spPr>
        <p:txBody>
          <a:bodyPr>
            <a:normAutofit/>
          </a:bodyPr>
          <a:lstStyle/>
          <a:p>
            <a:r>
              <a:rPr lang="en-US" sz="3200" dirty="0" smtClean="0"/>
              <a:t>What is a snap household and who is in it?</a:t>
            </a:r>
            <a:endParaRPr lang="en-US" sz="3200" dirty="0"/>
          </a:p>
        </p:txBody>
      </p:sp>
      <p:sp>
        <p:nvSpPr>
          <p:cNvPr id="4" name="Rectangle 3"/>
          <p:cNvSpPr/>
          <p:nvPr/>
        </p:nvSpPr>
        <p:spPr>
          <a:xfrm>
            <a:off x="383016" y="1110020"/>
            <a:ext cx="3198384" cy="5447645"/>
          </a:xfrm>
          <a:prstGeom prst="rect">
            <a:avLst/>
          </a:prstGeom>
        </p:spPr>
        <p:txBody>
          <a:bodyPr wrap="square">
            <a:spAutoFit/>
          </a:bodyPr>
          <a:lstStyle/>
          <a:p>
            <a:r>
              <a:rPr lang="en-US" sz="2400" b="1" u="sng" dirty="0" smtClean="0">
                <a:solidFill>
                  <a:srgbClr val="1B1B1B"/>
                </a:solidFill>
                <a:latin typeface="Source Sans Pro Web"/>
              </a:rPr>
              <a:t>College Students</a:t>
            </a:r>
          </a:p>
          <a:p>
            <a:pPr marL="739775"/>
            <a:endParaRPr lang="en-US" altLang="en-US" dirty="0" smtClean="0">
              <a:solidFill>
                <a:srgbClr val="000000"/>
              </a:solidFill>
              <a:latin typeface="Segoe UI" panose="020B0502040204020203" pitchFamily="34" charset="0"/>
              <a:cs typeface="Segoe UI" panose="020B0502040204020203" pitchFamily="34" charset="0"/>
            </a:endParaRPr>
          </a:p>
          <a:p>
            <a:pPr marL="739775"/>
            <a:r>
              <a:rPr lang="en-US" altLang="en-US" dirty="0" smtClean="0">
                <a:solidFill>
                  <a:srgbClr val="000000"/>
                </a:solidFill>
                <a:latin typeface="Segoe UI" panose="020B0502040204020203" pitchFamily="34" charset="0"/>
                <a:cs typeface="Segoe UI" panose="020B0502040204020203" pitchFamily="34" charset="0"/>
              </a:rPr>
              <a:t>Under federal law, a student enrolled more than half-time in a school of higher education (e.g. college) does not </a:t>
            </a:r>
          </a:p>
          <a:p>
            <a:r>
              <a:rPr lang="en-US" altLang="en-US" dirty="0" smtClean="0">
                <a:solidFill>
                  <a:srgbClr val="000000"/>
                </a:solidFill>
                <a:latin typeface="Segoe UI" panose="020B0502040204020203" pitchFamily="34" charset="0"/>
                <a:cs typeface="Segoe UI" panose="020B0502040204020203" pitchFamily="34" charset="0"/>
              </a:rPr>
              <a:t>qualify for SNAP unless they meet an exception. If ineligible, that status continues until they graduate or disenroll (including any school breaks.) They are excluded completely from the SNAP Household.</a:t>
            </a:r>
            <a:endParaRPr lang="en-US" altLang="en-US" b="1" dirty="0" smtClean="0">
              <a:solidFill>
                <a:srgbClr val="000000"/>
              </a:solidFill>
              <a:latin typeface="Segoe UI" panose="020B0502040204020203" pitchFamily="34" charset="0"/>
              <a:cs typeface="Segoe UI" panose="020B0502040204020203" pitchFamily="34" charset="0"/>
            </a:endParaRPr>
          </a:p>
          <a:p>
            <a:pPr marL="285750" lvl="0" indent="-285750">
              <a:buFont typeface="Courier New" panose="02070309020205020404" pitchFamily="49" charset="0"/>
              <a:buChar char="o"/>
            </a:pPr>
            <a:endParaRPr lang="en-US" dirty="0">
              <a:solidFill>
                <a:srgbClr val="000000"/>
              </a:solidFill>
            </a:endParaRPr>
          </a:p>
          <a:p>
            <a:pPr lvl="0"/>
            <a:endParaRPr lang="en-US" dirty="0"/>
          </a:p>
          <a:p>
            <a:endParaRPr lang="en-US" altLang="en-US" b="1" dirty="0">
              <a:solidFill>
                <a:srgbClr val="000000"/>
              </a:solidFill>
              <a:latin typeface="Segoe UI" panose="020B0502040204020203" pitchFamily="34" charset="0"/>
              <a:cs typeface="Segoe UI" panose="020B0502040204020203" pitchFamily="34" charset="0"/>
            </a:endParaRPr>
          </a:p>
        </p:txBody>
      </p:sp>
      <p:sp>
        <p:nvSpPr>
          <p:cNvPr id="3" name="Wave 2"/>
          <p:cNvSpPr/>
          <p:nvPr/>
        </p:nvSpPr>
        <p:spPr>
          <a:xfrm>
            <a:off x="383016" y="422395"/>
            <a:ext cx="2133600" cy="5841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Advanced!</a:t>
            </a:r>
            <a:endParaRPr lang="en-US" dirty="0"/>
          </a:p>
        </p:txBody>
      </p:sp>
      <p:sp>
        <p:nvSpPr>
          <p:cNvPr id="6" name="Rectangle 2"/>
          <p:cNvSpPr>
            <a:spLocks noChangeArrowheads="1"/>
          </p:cNvSpPr>
          <p:nvPr/>
        </p:nvSpPr>
        <p:spPr bwMode="auto">
          <a:xfrm>
            <a:off x="6095967" y="-495623"/>
            <a:ext cx="65" cy="99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FFFF"/>
                </a:solidFill>
                <a:effectLst/>
                <a:latin typeface="Segoe UI" panose="020B0502040204020203" pitchFamily="34" charset="0"/>
                <a:cs typeface="Segoe UI" panose="020B0502040204020203" pitchFamily="34" charset="0"/>
              </a:rPr>
              <a:t/>
            </a:r>
            <a:br>
              <a:rPr kumimoji="0" lang="en-US" altLang="en-US" sz="1800" b="0" i="0" u="none" strike="noStrike" cap="none" normalizeH="0" baseline="0" dirty="0" smtClean="0">
                <a:ln>
                  <a:noFill/>
                </a:ln>
                <a:solidFill>
                  <a:srgbClr val="FFFFFF"/>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383016" y="5911334"/>
            <a:ext cx="1519968" cy="369332"/>
          </a:xfrm>
          <a:prstGeom prst="rect">
            <a:avLst/>
          </a:prstGeom>
        </p:spPr>
        <p:txBody>
          <a:bodyPr wrap="none">
            <a:spAutoFit/>
          </a:bodyPr>
          <a:lstStyle/>
          <a:p>
            <a:r>
              <a:rPr lang="en-US" dirty="0">
                <a:solidFill>
                  <a:srgbClr val="FFFFFF"/>
                </a:solidFill>
                <a:latin typeface="Segoe UI" panose="020B0502040204020203" pitchFamily="34" charset="0"/>
              </a:rPr>
              <a:t>PM </a:t>
            </a:r>
            <a:r>
              <a:rPr lang="en-US" dirty="0" smtClean="0">
                <a:solidFill>
                  <a:srgbClr val="FFFFFF"/>
                </a:solidFill>
                <a:latin typeface="Segoe UI" panose="020B0502040204020203" pitchFamily="34" charset="0"/>
              </a:rPr>
              <a:t>03-04-03</a:t>
            </a:r>
            <a:endParaRPr lang="en-US" b="0" i="0" dirty="0">
              <a:solidFill>
                <a:srgbClr val="FFFFFF"/>
              </a:solidFill>
              <a:effectLst/>
              <a:latin typeface="Segoe UI" panose="020B0502040204020203" pitchFamily="34" charset="0"/>
            </a:endParaRPr>
          </a:p>
        </p:txBody>
      </p:sp>
      <p:sp>
        <p:nvSpPr>
          <p:cNvPr id="9" name="Rectangle 8"/>
          <p:cNvSpPr/>
          <p:nvPr/>
        </p:nvSpPr>
        <p:spPr>
          <a:xfrm>
            <a:off x="3848099" y="1335025"/>
            <a:ext cx="7977173" cy="42396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en-US" b="1" dirty="0">
                <a:solidFill>
                  <a:srgbClr val="000000"/>
                </a:solidFill>
                <a:latin typeface="Segoe UI" panose="020B0502040204020203" pitchFamily="34" charset="0"/>
                <a:cs typeface="Segoe UI" panose="020B0502040204020203" pitchFamily="34" charset="0"/>
              </a:rPr>
              <a:t>To receive SNAP, </a:t>
            </a:r>
            <a:r>
              <a:rPr lang="en-US" altLang="en-US" b="1" dirty="0" smtClean="0">
                <a:solidFill>
                  <a:srgbClr val="000000"/>
                </a:solidFill>
                <a:latin typeface="Segoe UI" panose="020B0502040204020203" pitchFamily="34" charset="0"/>
                <a:cs typeface="Segoe UI" panose="020B0502040204020203" pitchFamily="34" charset="0"/>
              </a:rPr>
              <a:t>college students need to </a:t>
            </a:r>
            <a:r>
              <a:rPr lang="en-US" altLang="en-US" b="1" dirty="0">
                <a:solidFill>
                  <a:srgbClr val="000000"/>
                </a:solidFill>
                <a:latin typeface="Segoe UI" panose="020B0502040204020203" pitchFamily="34" charset="0"/>
                <a:cs typeface="Segoe UI" panose="020B0502040204020203" pitchFamily="34" charset="0"/>
              </a:rPr>
              <a:t>show one of the following</a:t>
            </a:r>
            <a:r>
              <a:rPr lang="en-US" altLang="en-US" b="1" dirty="0" smtClean="0">
                <a:solidFill>
                  <a:srgbClr val="000000"/>
                </a:solidFill>
                <a:latin typeface="Segoe UI" panose="020B0502040204020203" pitchFamily="34" charset="0"/>
                <a:cs typeface="Segoe UI" panose="020B0502040204020203" pitchFamily="34" charset="0"/>
              </a:rPr>
              <a:t>:</a:t>
            </a:r>
          </a:p>
          <a:p>
            <a:endParaRPr lang="en-US" dirty="0" smtClean="0">
              <a:solidFill>
                <a:srgbClr val="000000"/>
              </a:solidFill>
            </a:endParaRPr>
          </a:p>
          <a:p>
            <a:pPr marL="285750" indent="-285750">
              <a:spcAft>
                <a:spcPts val="300"/>
              </a:spcAft>
              <a:buFont typeface="Wingdings" panose="05000000000000000000" pitchFamily="2" charset="2"/>
              <a:buChar char="Ø"/>
            </a:pPr>
            <a:r>
              <a:rPr lang="en-US" dirty="0" smtClean="0">
                <a:solidFill>
                  <a:srgbClr val="000000"/>
                </a:solidFill>
              </a:rPr>
              <a:t>Enrolled </a:t>
            </a:r>
            <a:r>
              <a:rPr lang="en-US" dirty="0">
                <a:solidFill>
                  <a:srgbClr val="000000"/>
                </a:solidFill>
              </a:rPr>
              <a:t>in a special program, such as English as a second language, Adult Basic Education, Literacy, GED, or community education courses.</a:t>
            </a:r>
          </a:p>
          <a:p>
            <a:pPr marL="285750" lvl="0" indent="-285750">
              <a:spcAft>
                <a:spcPts val="300"/>
              </a:spcAft>
              <a:buFont typeface="Wingdings" panose="05000000000000000000" pitchFamily="2" charset="2"/>
              <a:buChar char="Ø"/>
            </a:pPr>
            <a:r>
              <a:rPr lang="en-US" dirty="0">
                <a:solidFill>
                  <a:srgbClr val="000000"/>
                </a:solidFill>
              </a:rPr>
              <a:t>Under 18 or over 50 years old</a:t>
            </a:r>
          </a:p>
          <a:p>
            <a:pPr marL="285750" lvl="0" indent="-285750">
              <a:spcAft>
                <a:spcPts val="300"/>
              </a:spcAft>
              <a:buFont typeface="Wingdings" panose="05000000000000000000" pitchFamily="2" charset="2"/>
              <a:buChar char="Ø"/>
            </a:pPr>
            <a:r>
              <a:rPr lang="en-US" dirty="0">
                <a:solidFill>
                  <a:srgbClr val="000000"/>
                </a:solidFill>
              </a:rPr>
              <a:t>Physically or mentally unfit</a:t>
            </a:r>
          </a:p>
          <a:p>
            <a:pPr marL="285750" lvl="0" indent="-285750">
              <a:spcAft>
                <a:spcPts val="300"/>
              </a:spcAft>
              <a:buFont typeface="Wingdings" panose="05000000000000000000" pitchFamily="2" charset="2"/>
              <a:buChar char="Ø"/>
            </a:pPr>
            <a:r>
              <a:rPr lang="en-US" dirty="0">
                <a:solidFill>
                  <a:srgbClr val="000000"/>
                </a:solidFill>
              </a:rPr>
              <a:t>Meets work requirements (paid work or work study)</a:t>
            </a:r>
          </a:p>
          <a:p>
            <a:pPr marL="285750" lvl="0" indent="-285750">
              <a:spcAft>
                <a:spcPts val="300"/>
              </a:spcAft>
              <a:buFont typeface="Wingdings" panose="05000000000000000000" pitchFamily="2" charset="2"/>
              <a:buChar char="Ø"/>
            </a:pPr>
            <a:r>
              <a:rPr lang="en-US" dirty="0">
                <a:solidFill>
                  <a:srgbClr val="000000"/>
                </a:solidFill>
              </a:rPr>
              <a:t>Responsible for care of a child under 12 years old (in addition to other requirements)</a:t>
            </a:r>
          </a:p>
          <a:p>
            <a:pPr marL="285750" lvl="0" indent="-285750">
              <a:spcAft>
                <a:spcPts val="300"/>
              </a:spcAft>
              <a:buFont typeface="Wingdings" panose="05000000000000000000" pitchFamily="2" charset="2"/>
              <a:buChar char="Ø"/>
            </a:pPr>
            <a:r>
              <a:rPr lang="en-US" dirty="0">
                <a:solidFill>
                  <a:srgbClr val="000000"/>
                </a:solidFill>
              </a:rPr>
              <a:t>Receiving TANF</a:t>
            </a:r>
          </a:p>
          <a:p>
            <a:pPr marL="285750" lvl="0" indent="-285750">
              <a:spcAft>
                <a:spcPts val="300"/>
              </a:spcAft>
              <a:buFont typeface="Wingdings" panose="05000000000000000000" pitchFamily="2" charset="2"/>
              <a:buChar char="Ø"/>
            </a:pPr>
            <a:r>
              <a:rPr lang="en-US" dirty="0">
                <a:solidFill>
                  <a:srgbClr val="000000"/>
                </a:solidFill>
              </a:rPr>
              <a:t>enrolled as a result of participation in the Job Opportunities and Basic Skills program under Title IV of the Social Security Act or its successor </a:t>
            </a:r>
            <a:r>
              <a:rPr lang="en-US" dirty="0" smtClean="0">
                <a:solidFill>
                  <a:srgbClr val="000000"/>
                </a:solidFill>
              </a:rPr>
              <a:t>program, or certain other work development programs</a:t>
            </a:r>
            <a:endParaRPr lang="en-US" dirty="0">
              <a:solidFill>
                <a:srgbClr val="000000"/>
              </a:solidFill>
            </a:endParaRPr>
          </a:p>
          <a:p>
            <a:pPr marL="285750" lvl="0" indent="-285750">
              <a:spcAft>
                <a:spcPts val="300"/>
              </a:spcAft>
              <a:buFont typeface="Wingdings" panose="05000000000000000000" pitchFamily="2" charset="2"/>
              <a:buChar char="Ø"/>
            </a:pPr>
            <a:r>
              <a:rPr lang="en-US" dirty="0">
                <a:solidFill>
                  <a:srgbClr val="000000"/>
                </a:solidFill>
              </a:rPr>
              <a:t>Participating in an on-the-job training program.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016" y="1781586"/>
            <a:ext cx="731385" cy="1303136"/>
          </a:xfrm>
          <a:prstGeom prst="rect">
            <a:avLst/>
          </a:prstGeom>
        </p:spPr>
      </p:pic>
    </p:spTree>
    <p:extLst>
      <p:ext uri="{BB962C8B-B14F-4D97-AF65-F5344CB8AC3E}">
        <p14:creationId xmlns:p14="http://schemas.microsoft.com/office/powerpoint/2010/main" val="1940475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NK2KVDMTXA6M-989693286-70752</_dlc_DocId>
    <_dlc_DocIdUrl xmlns="122fe50a-8461-476e-8011-41194c3d2ce6">
      <Url>https://lafpoint.lafchicago.org/externalRelations/_layouts/15/DocIdRedir.aspx?ID=NK2KVDMTXA6M-989693286-70752</Url>
      <Description>NK2KVDMTXA6M-989693286-70752</Description>
    </_dlc_DocIdUrl>
    <Links xmlns="7a847ab8-5b33-4ef9-8841-01e661e4125f">
      <Url xsi:nil="true"/>
      <Description xsi:nil="true"/>
    </Link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E869D-363E-4C9F-9E86-AAD3600E62DA}">
  <ds:schemaRefs>
    <ds:schemaRef ds:uri="http://schemas.microsoft.com/sharepoint/events"/>
  </ds:schemaRefs>
</ds:datastoreItem>
</file>

<file path=customXml/itemProps2.xml><?xml version="1.0" encoding="utf-8"?>
<ds:datastoreItem xmlns:ds="http://schemas.openxmlformats.org/officeDocument/2006/customXml" ds:itemID="{6933D111-1A79-4189-8E2F-A8276D7C4CE4}">
  <ds:schemaRefs>
    <ds:schemaRef ds:uri="http://schemas.openxmlformats.org/package/2006/metadata/core-properties"/>
    <ds:schemaRef ds:uri="122fe50a-8461-476e-8011-41194c3d2ce6"/>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7a847ab8-5b33-4ef9-8841-01e661e4125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4.xml><?xml version="1.0" encoding="utf-8"?>
<ds:datastoreItem xmlns:ds="http://schemas.openxmlformats.org/officeDocument/2006/customXml" ds:itemID="{5CCA44F2-A803-4CE1-A1E7-6D6FF6A6E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13504</TotalTime>
  <Words>3721</Words>
  <Application>Microsoft Office PowerPoint</Application>
  <PresentationFormat>Widescreen</PresentationFormat>
  <Paragraphs>507</Paragraphs>
  <Slides>34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Source Sans Pro</vt:lpstr>
      <vt:lpstr>Times New Roman</vt:lpstr>
      <vt:lpstr>Arial</vt:lpstr>
      <vt:lpstr>Wingdings</vt:lpstr>
      <vt:lpstr>Source Sans Pro Web</vt:lpstr>
      <vt:lpstr>Courier New</vt:lpstr>
      <vt:lpstr>Segoe UI</vt:lpstr>
      <vt:lpstr>Calibri</vt:lpstr>
      <vt:lpstr>Office Theme</vt:lpstr>
      <vt:lpstr> </vt:lpstr>
      <vt:lpstr>PowerPoint Presentation</vt:lpstr>
      <vt:lpstr>Learning objectives</vt:lpstr>
      <vt:lpstr>What is Snap?</vt:lpstr>
      <vt:lpstr>what is snap?</vt:lpstr>
      <vt:lpstr>what is snap?</vt:lpstr>
      <vt:lpstr>What is a snap household and who is in it?</vt:lpstr>
      <vt:lpstr>What is a snap household and who is in it?</vt:lpstr>
      <vt:lpstr>What is a snap household and who is in it?</vt:lpstr>
      <vt:lpstr>PowerPoint Presentation</vt:lpstr>
      <vt:lpstr>PowerPoint Presentation</vt:lpstr>
      <vt:lpstr>PowerPoint Presentation</vt:lpstr>
      <vt:lpstr>PowerPoint Presentation</vt:lpstr>
      <vt:lpstr>PowerPoint Presentation</vt:lpstr>
      <vt:lpstr>Putting it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Putting it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get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Jessica Daniels</dc:creator>
  <cp:lastModifiedBy>Jonathan Russell</cp:lastModifiedBy>
  <cp:revision>352</cp:revision>
  <dcterms:created xsi:type="dcterms:W3CDTF">2021-10-22T18:41:33Z</dcterms:created>
  <dcterms:modified xsi:type="dcterms:W3CDTF">2025-03-13T20:20:27Z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4b9ae581-c6c6-4c38-bda5-c4c33345d005</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